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27"/>
  </p:notesMasterIdLst>
  <p:sldIdLst>
    <p:sldId id="1482" r:id="rId2"/>
    <p:sldId id="2023" r:id="rId3"/>
    <p:sldId id="2060" r:id="rId4"/>
    <p:sldId id="2021" r:id="rId5"/>
    <p:sldId id="2024" r:id="rId6"/>
    <p:sldId id="2037" r:id="rId7"/>
    <p:sldId id="2057" r:id="rId8"/>
    <p:sldId id="2042" r:id="rId9"/>
    <p:sldId id="2040" r:id="rId10"/>
    <p:sldId id="2026" r:id="rId11"/>
    <p:sldId id="2048" r:id="rId12"/>
    <p:sldId id="2043" r:id="rId13"/>
    <p:sldId id="264" r:id="rId14"/>
    <p:sldId id="2045" r:id="rId15"/>
    <p:sldId id="2046" r:id="rId16"/>
    <p:sldId id="2049" r:id="rId17"/>
    <p:sldId id="2030" r:id="rId18"/>
    <p:sldId id="2031" r:id="rId19"/>
    <p:sldId id="2032" r:id="rId20"/>
    <p:sldId id="2033" r:id="rId21"/>
    <p:sldId id="2056" r:id="rId22"/>
    <p:sldId id="2018" r:id="rId23"/>
    <p:sldId id="2052" r:id="rId24"/>
    <p:sldId id="2058" r:id="rId25"/>
    <p:sldId id="2019" r:id="rId26"/>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694"/>
    <a:srgbClr val="931B1B"/>
    <a:srgbClr val="FFD629"/>
    <a:srgbClr val="90CCAF"/>
    <a:srgbClr val="FFA54B"/>
    <a:srgbClr val="FFFFCC"/>
    <a:srgbClr val="EDBE9B"/>
    <a:srgbClr val="ADDB7B"/>
    <a:srgbClr val="FFAD5B"/>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58" autoAdjust="0"/>
    <p:restoredTop sz="89528" autoAdjust="0"/>
  </p:normalViewPr>
  <p:slideViewPr>
    <p:cSldViewPr>
      <p:cViewPr>
        <p:scale>
          <a:sx n="100" d="100"/>
          <a:sy n="100" d="100"/>
        </p:scale>
        <p:origin x="365" y="-1248"/>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0256D-F23E-4CA2-84F7-87D9ED9473C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GB"/>
        </a:p>
      </dgm:t>
    </dgm:pt>
    <dgm:pt modelId="{23DCDBC7-23A5-40D6-B3D3-604DAB5E46C3}">
      <dgm:prSet/>
      <dgm:spPr>
        <a:solidFill>
          <a:schemeClr val="tx2">
            <a:lumMod val="20000"/>
            <a:lumOff val="80000"/>
          </a:schemeClr>
        </a:solidFill>
      </dgm:spPr>
      <dgm:t>
        <a:bodyPr/>
        <a:lstStyle/>
        <a:p>
          <a:pPr algn="ctr"/>
          <a:r>
            <a:rPr lang="el-GR" b="1" dirty="0"/>
            <a:t>Σχεδιασμός, υλοποίηση και αποτίμηση μιας ολοκληρωμένης παρέμβασης συμπληρωματικής σχολικής </a:t>
          </a:r>
          <a:r>
            <a:rPr lang="el-GR" b="1" dirty="0" err="1"/>
            <a:t>ΕξΑΕ</a:t>
          </a:r>
          <a:r>
            <a:rPr lang="el-GR" b="1" dirty="0"/>
            <a:t> με τη χρήση </a:t>
          </a:r>
          <a:r>
            <a:rPr lang="el-GR" b="1" dirty="0" err="1"/>
            <a:t>διαδραστικού</a:t>
          </a:r>
          <a:r>
            <a:rPr lang="el-GR" b="1" dirty="0"/>
            <a:t> εκπαιδευτικού υλικού και επαυξημένης πραγματικότητας, για την ενίσχυση ήπιων ψηφιακών δεξιοτήτων σε μαθητές δευτεροβάθμιας εκπαίδευσης: Η περίπτωση «Των Ανεμόμυλων του Οροπεδίου Λασιθίου»</a:t>
          </a:r>
          <a:endParaRPr lang="el-GR" dirty="0"/>
        </a:p>
      </dgm:t>
    </dgm:pt>
    <dgm:pt modelId="{D1C89F94-CEAA-42B6-B0C4-27DC53553EE6}" type="parTrans" cxnId="{D86D584E-9328-46B1-A5E7-D957F5B61F03}">
      <dgm:prSet/>
      <dgm:spPr/>
      <dgm:t>
        <a:bodyPr/>
        <a:lstStyle/>
        <a:p>
          <a:endParaRPr lang="el-GR"/>
        </a:p>
      </dgm:t>
    </dgm:pt>
    <dgm:pt modelId="{9B4313B9-D741-49F9-8C70-56D3597875EB}" type="sibTrans" cxnId="{D86D584E-9328-46B1-A5E7-D957F5B61F03}">
      <dgm:prSet/>
      <dgm:spPr/>
      <dgm:t>
        <a:bodyPr/>
        <a:lstStyle/>
        <a:p>
          <a:endParaRPr lang="el-GR"/>
        </a:p>
      </dgm:t>
    </dgm:pt>
    <dgm:pt modelId="{3AEC3421-2381-46C9-AC1C-24FFBC4525C6}" type="pres">
      <dgm:prSet presAssocID="{4270256D-F23E-4CA2-84F7-87D9ED9473CA}" presName="linear" presStyleCnt="0">
        <dgm:presLayoutVars>
          <dgm:animLvl val="lvl"/>
          <dgm:resizeHandles val="exact"/>
        </dgm:presLayoutVars>
      </dgm:prSet>
      <dgm:spPr/>
    </dgm:pt>
    <dgm:pt modelId="{1F0B0E26-9C0D-460D-86D4-CE77F31564F6}" type="pres">
      <dgm:prSet presAssocID="{23DCDBC7-23A5-40D6-B3D3-604DAB5E46C3}" presName="parentText" presStyleLbl="node1" presStyleIdx="0" presStyleCnt="1" custLinFactNeighborX="107" custLinFactNeighborY="29054">
        <dgm:presLayoutVars>
          <dgm:chMax val="0"/>
          <dgm:bulletEnabled val="1"/>
        </dgm:presLayoutVars>
      </dgm:prSet>
      <dgm:spPr/>
    </dgm:pt>
  </dgm:ptLst>
  <dgm:cxnLst>
    <dgm:cxn modelId="{2076C547-7951-41D9-BB00-CA25E3B9A508}" type="presOf" srcId="{4270256D-F23E-4CA2-84F7-87D9ED9473CA}" destId="{3AEC3421-2381-46C9-AC1C-24FFBC4525C6}" srcOrd="0" destOrd="0" presId="urn:microsoft.com/office/officeart/2005/8/layout/vList2"/>
    <dgm:cxn modelId="{D86D584E-9328-46B1-A5E7-D957F5B61F03}" srcId="{4270256D-F23E-4CA2-84F7-87D9ED9473CA}" destId="{23DCDBC7-23A5-40D6-B3D3-604DAB5E46C3}" srcOrd="0" destOrd="0" parTransId="{D1C89F94-CEAA-42B6-B0C4-27DC53553EE6}" sibTransId="{9B4313B9-D741-49F9-8C70-56D3597875EB}"/>
    <dgm:cxn modelId="{4A551679-1CB5-4B75-AC73-24B7DB85659F}" type="presOf" srcId="{23DCDBC7-23A5-40D6-B3D3-604DAB5E46C3}" destId="{1F0B0E26-9C0D-460D-86D4-CE77F31564F6}" srcOrd="0" destOrd="0" presId="urn:microsoft.com/office/officeart/2005/8/layout/vList2"/>
    <dgm:cxn modelId="{1DBD0239-C6B6-4B1C-8081-82E91D3E7D52}" type="presParOf" srcId="{3AEC3421-2381-46C9-AC1C-24FFBC4525C6}" destId="{1F0B0E26-9C0D-460D-86D4-CE77F31564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02004A-7918-4D43-8AAA-3290BABF3DFB}"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l-GR"/>
        </a:p>
      </dgm:t>
    </dgm:pt>
    <dgm:pt modelId="{C7B9466C-AA58-47E3-9F62-FAC3768C6ACA}">
      <dgm:prSet custT="1"/>
      <dgm:spPr>
        <a:solidFill>
          <a:schemeClr val="accent4">
            <a:lumMod val="75000"/>
          </a:schemeClr>
        </a:solidFill>
      </dgm:spPr>
      <dgm:t>
        <a:bodyPr/>
        <a:lstStyle/>
        <a:p>
          <a:pPr rtl="0"/>
          <a:r>
            <a:rPr lang="el-GR" sz="1800" b="1" dirty="0">
              <a:solidFill>
                <a:schemeClr val="tx1"/>
              </a:solidFill>
              <a:latin typeface="Times New Roman" pitchFamily="18" charset="0"/>
              <a:cs typeface="Times New Roman" pitchFamily="18" charset="0"/>
            </a:rPr>
            <a:t>Ορισμός της </a:t>
          </a:r>
          <a:r>
            <a:rPr lang="el-GR" sz="1800" b="1" dirty="0" err="1">
              <a:solidFill>
                <a:schemeClr val="tx1"/>
              </a:solidFill>
              <a:latin typeface="Times New Roman" pitchFamily="18" charset="0"/>
              <a:cs typeface="Times New Roman" pitchFamily="18" charset="0"/>
            </a:rPr>
            <a:t>ΕξΑΕ</a:t>
          </a:r>
          <a:r>
            <a:rPr lang="el-GR" sz="1800" b="1" dirty="0">
              <a:solidFill>
                <a:schemeClr val="tx1"/>
              </a:solidFill>
              <a:latin typeface="Times New Roman" pitchFamily="18" charset="0"/>
              <a:cs typeface="Times New Roman" pitchFamily="18" charset="0"/>
            </a:rPr>
            <a:t>:</a:t>
          </a:r>
          <a:br>
            <a:rPr lang="el-GR" sz="1800" b="1" dirty="0">
              <a:solidFill>
                <a:schemeClr val="tx1"/>
              </a:solidFill>
              <a:latin typeface="Times New Roman" pitchFamily="18" charset="0"/>
              <a:cs typeface="Times New Roman" pitchFamily="18" charset="0"/>
            </a:rPr>
          </a:br>
          <a:r>
            <a:rPr lang="el-GR" sz="1800" b="1" dirty="0">
              <a:solidFill>
                <a:schemeClr val="tx1"/>
              </a:solidFill>
              <a:latin typeface="Times New Roman" pitchFamily="18" charset="0"/>
              <a:cs typeface="Times New Roman" pitchFamily="18" charset="0"/>
            </a:rPr>
            <a:t>Α</a:t>
          </a:r>
          <a:r>
            <a:rPr lang="el-GR" sz="1800" dirty="0">
              <a:solidFill>
                <a:schemeClr val="tx1"/>
              </a:solidFill>
              <a:latin typeface="Times New Roman" pitchFamily="18" charset="0"/>
              <a:cs typeface="Times New Roman" pitchFamily="18" charset="0"/>
            </a:rPr>
            <a:t>ποτελεί μια μέθοδο εκπαίδευσης με βασικό χαρακτηριστικό την απόσταση μεταξύ εκπαιδευτή/</a:t>
          </a:r>
          <a:r>
            <a:rPr lang="el-GR" sz="1800" dirty="0" err="1">
              <a:solidFill>
                <a:schemeClr val="tx1"/>
              </a:solidFill>
              <a:latin typeface="Times New Roman" pitchFamily="18" charset="0"/>
              <a:cs typeface="Times New Roman" pitchFamily="18" charset="0"/>
            </a:rPr>
            <a:t>τριας</a:t>
          </a:r>
          <a:r>
            <a:rPr lang="el-GR" sz="1800" dirty="0">
              <a:solidFill>
                <a:schemeClr val="tx1"/>
              </a:solidFill>
              <a:latin typeface="Times New Roman" pitchFamily="18" charset="0"/>
              <a:cs typeface="Times New Roman" pitchFamily="18" charset="0"/>
            </a:rPr>
            <a:t> και εκπαιδευόμενος/ης</a:t>
          </a:r>
        </a:p>
      </dgm:t>
    </dgm:pt>
    <dgm:pt modelId="{A435FEDD-E2CF-4664-8144-630DD97046E8}" type="parTrans" cxnId="{E68F52C8-8168-4EC8-82F1-FE30A802E4DA}">
      <dgm:prSet/>
      <dgm:spPr/>
      <dgm:t>
        <a:bodyPr/>
        <a:lstStyle/>
        <a:p>
          <a:endParaRPr lang="el-GR"/>
        </a:p>
      </dgm:t>
    </dgm:pt>
    <dgm:pt modelId="{4B360220-8F96-451B-BC5B-2A61D349BA9A}" type="sibTrans" cxnId="{E68F52C8-8168-4EC8-82F1-FE30A802E4DA}">
      <dgm:prSet/>
      <dgm:spPr/>
      <dgm:t>
        <a:bodyPr/>
        <a:lstStyle/>
        <a:p>
          <a:endParaRPr lang="el-GR"/>
        </a:p>
      </dgm:t>
    </dgm:pt>
    <dgm:pt modelId="{BE4E7F2A-B2FB-4B44-9DAF-ED52F61C633F}">
      <dgm:prSet custT="1"/>
      <dgm:spPr>
        <a:solidFill>
          <a:schemeClr val="accent4">
            <a:lumMod val="60000"/>
            <a:lumOff val="40000"/>
          </a:schemeClr>
        </a:solidFill>
      </dgm:spPr>
      <dgm:t>
        <a:bodyPr/>
        <a:lstStyle/>
        <a:p>
          <a:pPr rtl="0"/>
          <a:r>
            <a:rPr lang="el-GR" sz="1800" b="1" dirty="0">
              <a:solidFill>
                <a:schemeClr val="tx1"/>
              </a:solidFill>
              <a:latin typeface="Times New Roman" pitchFamily="18" charset="0"/>
              <a:cs typeface="Times New Roman" pitchFamily="18" charset="0"/>
            </a:rPr>
            <a:t>Βασικές θεωρίες της </a:t>
          </a:r>
          <a:r>
            <a:rPr lang="el-GR" sz="1800" b="1" dirty="0" err="1">
              <a:solidFill>
                <a:schemeClr val="tx1"/>
              </a:solidFill>
              <a:latin typeface="Times New Roman" pitchFamily="18" charset="0"/>
              <a:cs typeface="Times New Roman" pitchFamily="18" charset="0"/>
            </a:rPr>
            <a:t>ΕξΑΕ</a:t>
          </a:r>
          <a:r>
            <a:rPr lang="el-GR" sz="1800" b="1" dirty="0">
              <a:solidFill>
                <a:schemeClr val="tx1"/>
              </a:solidFill>
              <a:latin typeface="Times New Roman" pitchFamily="18" charset="0"/>
              <a:cs typeface="Times New Roman" pitchFamily="18" charset="0"/>
            </a:rPr>
            <a:t>:</a:t>
          </a:r>
          <a:br>
            <a:rPr lang="el-GR" sz="1800" b="1" dirty="0">
              <a:solidFill>
                <a:schemeClr val="tx1"/>
              </a:solidFill>
              <a:latin typeface="Times New Roman" pitchFamily="18" charset="0"/>
              <a:cs typeface="Times New Roman" pitchFamily="18" charset="0"/>
            </a:rPr>
          </a:br>
          <a:r>
            <a:rPr lang="el-GR" sz="1800" dirty="0">
              <a:solidFill>
                <a:schemeClr val="tx1"/>
              </a:solidFill>
              <a:latin typeface="Times New Roman" pitchFamily="18" charset="0"/>
              <a:cs typeface="Times New Roman" pitchFamily="18" charset="0"/>
            </a:rPr>
            <a:t>Θεωρία της ανεξαρτησίας και της αυτονομίας, η βιομηχανοποίηση της διδασκαλίας και η θεωρία της αλληλεπίδρασης και της επικοινωνίας</a:t>
          </a:r>
        </a:p>
      </dgm:t>
    </dgm:pt>
    <dgm:pt modelId="{9DEC5B79-F728-4DE5-9115-94578B7C5C95}" type="parTrans" cxnId="{3E690783-91D3-4434-A4DD-9EC0AFD48B7C}">
      <dgm:prSet/>
      <dgm:spPr/>
      <dgm:t>
        <a:bodyPr/>
        <a:lstStyle/>
        <a:p>
          <a:endParaRPr lang="el-GR"/>
        </a:p>
      </dgm:t>
    </dgm:pt>
    <dgm:pt modelId="{5ACBCF3F-563E-4E74-8893-26FBF587D2D8}" type="sibTrans" cxnId="{3E690783-91D3-4434-A4DD-9EC0AFD48B7C}">
      <dgm:prSet/>
      <dgm:spPr/>
      <dgm:t>
        <a:bodyPr/>
        <a:lstStyle/>
        <a:p>
          <a:endParaRPr lang="el-GR"/>
        </a:p>
      </dgm:t>
    </dgm:pt>
    <dgm:pt modelId="{D0F74EFE-AE31-4470-BAF4-C580F38A2AA3}">
      <dgm:prSet custT="1"/>
      <dgm:spPr>
        <a:solidFill>
          <a:schemeClr val="accent4">
            <a:lumMod val="40000"/>
            <a:lumOff val="60000"/>
          </a:schemeClr>
        </a:solidFill>
      </dgm:spPr>
      <dgm:t>
        <a:bodyPr/>
        <a:lstStyle/>
        <a:p>
          <a:pPr rtl="0"/>
          <a:r>
            <a:rPr lang="el-GR" sz="1800" b="1" dirty="0">
              <a:solidFill>
                <a:schemeClr val="tx1"/>
              </a:solidFill>
              <a:latin typeface="Times New Roman" pitchFamily="18" charset="0"/>
              <a:cs typeface="Times New Roman" pitchFamily="18" charset="0"/>
            </a:rPr>
            <a:t>Παιδαγωγικό πλαίσιο της </a:t>
          </a:r>
          <a:r>
            <a:rPr lang="el-GR" sz="1800" b="1" dirty="0" err="1">
              <a:solidFill>
                <a:schemeClr val="tx1"/>
              </a:solidFill>
              <a:latin typeface="Times New Roman" pitchFamily="18" charset="0"/>
              <a:cs typeface="Times New Roman" pitchFamily="18" charset="0"/>
            </a:rPr>
            <a:t>ΕξΑΕ</a:t>
          </a:r>
          <a:r>
            <a:rPr lang="el-GR" sz="1800" b="1" dirty="0">
              <a:solidFill>
                <a:schemeClr val="tx1"/>
              </a:solidFill>
              <a:latin typeface="Times New Roman" pitchFamily="18" charset="0"/>
              <a:cs typeface="Times New Roman" pitchFamily="18" charset="0"/>
            </a:rPr>
            <a:t>:</a:t>
          </a:r>
          <a:br>
            <a:rPr lang="el-GR" sz="1800" b="1" dirty="0">
              <a:solidFill>
                <a:schemeClr val="tx1"/>
              </a:solidFill>
              <a:latin typeface="Times New Roman" pitchFamily="18" charset="0"/>
              <a:cs typeface="Times New Roman" pitchFamily="18" charset="0"/>
            </a:rPr>
          </a:br>
          <a:r>
            <a:rPr lang="el-GR" sz="1800" dirty="0">
              <a:solidFill>
                <a:schemeClr val="tx1"/>
              </a:solidFill>
              <a:latin typeface="Times New Roman" pitchFamily="18" charset="0"/>
              <a:cs typeface="Times New Roman" pitchFamily="18" charset="0"/>
            </a:rPr>
            <a:t>Γνωστική-συμπεριφοριστική γενιά, η γενιά του κοινωνικού </a:t>
          </a:r>
          <a:r>
            <a:rPr lang="el-GR" sz="1800" dirty="0" err="1">
              <a:solidFill>
                <a:schemeClr val="tx1"/>
              </a:solidFill>
              <a:latin typeface="Times New Roman" pitchFamily="18" charset="0"/>
              <a:cs typeface="Times New Roman" pitchFamily="18" charset="0"/>
            </a:rPr>
            <a:t>εποικοδομητισμού</a:t>
          </a:r>
          <a:r>
            <a:rPr lang="el-GR" sz="1800" dirty="0">
              <a:solidFill>
                <a:schemeClr val="tx1"/>
              </a:solidFill>
              <a:latin typeface="Times New Roman" pitchFamily="18" charset="0"/>
              <a:cs typeface="Times New Roman" pitchFamily="18" charset="0"/>
            </a:rPr>
            <a:t> και η </a:t>
          </a:r>
          <a:r>
            <a:rPr lang="el-GR" sz="1800" dirty="0" err="1">
              <a:solidFill>
                <a:schemeClr val="tx1"/>
              </a:solidFill>
              <a:latin typeface="Times New Roman" pitchFamily="18" charset="0"/>
              <a:cs typeface="Times New Roman" pitchFamily="18" charset="0"/>
            </a:rPr>
            <a:t>κονεκτιβιστική</a:t>
          </a:r>
          <a:r>
            <a:rPr lang="el-GR" sz="1800" dirty="0">
              <a:solidFill>
                <a:schemeClr val="tx1"/>
              </a:solidFill>
              <a:latin typeface="Times New Roman" pitchFamily="18" charset="0"/>
              <a:cs typeface="Times New Roman" pitchFamily="18" charset="0"/>
            </a:rPr>
            <a:t> παιδαγωγική</a:t>
          </a:r>
        </a:p>
      </dgm:t>
    </dgm:pt>
    <dgm:pt modelId="{1728BCA1-93B8-489B-A258-B1015D9D5104}" type="parTrans" cxnId="{ABDD0016-8BA0-4005-9368-313893D7937E}">
      <dgm:prSet/>
      <dgm:spPr/>
      <dgm:t>
        <a:bodyPr/>
        <a:lstStyle/>
        <a:p>
          <a:endParaRPr lang="el-GR"/>
        </a:p>
      </dgm:t>
    </dgm:pt>
    <dgm:pt modelId="{346F7C9F-0197-4FCE-BFA0-2BECF957A1DC}" type="sibTrans" cxnId="{ABDD0016-8BA0-4005-9368-313893D7937E}">
      <dgm:prSet/>
      <dgm:spPr/>
      <dgm:t>
        <a:bodyPr/>
        <a:lstStyle/>
        <a:p>
          <a:endParaRPr lang="el-GR"/>
        </a:p>
      </dgm:t>
    </dgm:pt>
    <dgm:pt modelId="{C1545C4C-0785-4E03-8BCF-7784156BE632}">
      <dgm:prSet custT="1"/>
      <dgm:spPr>
        <a:solidFill>
          <a:schemeClr val="accent4">
            <a:lumMod val="20000"/>
            <a:lumOff val="80000"/>
            <a:alpha val="62000"/>
          </a:schemeClr>
        </a:solidFill>
      </dgm:spPr>
      <dgm:t>
        <a:bodyPr/>
        <a:lstStyle/>
        <a:p>
          <a:pPr rtl="0"/>
          <a:r>
            <a:rPr lang="el-GR" sz="1800" b="1" dirty="0">
              <a:solidFill>
                <a:schemeClr val="tx1"/>
              </a:solidFill>
              <a:latin typeface="Times New Roman" pitchFamily="18" charset="0"/>
              <a:cs typeface="Times New Roman" pitchFamily="18" charset="0"/>
            </a:rPr>
            <a:t>Ορισμός &amp; Μορφές της Σχολικής </a:t>
          </a:r>
          <a:r>
            <a:rPr lang="el-GR" sz="1800" b="1" dirty="0" err="1">
              <a:solidFill>
                <a:schemeClr val="tx1"/>
              </a:solidFill>
              <a:latin typeface="Times New Roman" pitchFamily="18" charset="0"/>
              <a:cs typeface="Times New Roman" pitchFamily="18" charset="0"/>
            </a:rPr>
            <a:t>ΕξΑΕ</a:t>
          </a:r>
          <a:r>
            <a:rPr lang="el-GR" sz="1800" b="1" dirty="0">
              <a:solidFill>
                <a:schemeClr val="tx1"/>
              </a:solidFill>
              <a:latin typeface="Times New Roman" pitchFamily="18" charset="0"/>
              <a:cs typeface="Times New Roman" pitchFamily="18" charset="0"/>
            </a:rPr>
            <a:t>:</a:t>
          </a:r>
          <a:br>
            <a:rPr lang="el-GR" sz="1800" b="1" dirty="0">
              <a:solidFill>
                <a:schemeClr val="tx1"/>
              </a:solidFill>
              <a:latin typeface="Times New Roman" pitchFamily="18" charset="0"/>
              <a:cs typeface="Times New Roman" pitchFamily="18" charset="0"/>
            </a:rPr>
          </a:br>
          <a:r>
            <a:rPr lang="en-US" sz="1800" dirty="0">
              <a:solidFill>
                <a:schemeClr val="tx1"/>
              </a:solidFill>
              <a:latin typeface="Times New Roman" pitchFamily="18" charset="0"/>
              <a:cs typeface="Times New Roman" pitchFamily="18" charset="0"/>
            </a:rPr>
            <a:t>O</a:t>
          </a:r>
          <a:r>
            <a:rPr lang="el-GR" sz="1800" dirty="0">
              <a:solidFill>
                <a:schemeClr val="tx1"/>
              </a:solidFill>
              <a:latin typeface="Times New Roman" pitchFamily="18" charset="0"/>
              <a:cs typeface="Times New Roman" pitchFamily="18" charset="0"/>
            </a:rPr>
            <a:t> όρος σχολική εξ αποστάσεως εκπαίδευση αναφέρεται στην εκπαίδευση που παρέχεται από απόσταση σε επίπεδο πρωτοβάθμιας και δευτεροβάθμιας εκπαίδευσης με στόχο την κάλυψη των μαθητικών αναγκών. Διακρίνεται σε αυτοδύναμη, συμπληρωματική και μικτή ή πολυμορφική</a:t>
          </a:r>
          <a:endParaRPr lang="el-GR" sz="1800" b="1" dirty="0">
            <a:solidFill>
              <a:schemeClr val="tx1"/>
            </a:solidFill>
            <a:latin typeface="Times New Roman" pitchFamily="18" charset="0"/>
            <a:cs typeface="Times New Roman" pitchFamily="18" charset="0"/>
          </a:endParaRPr>
        </a:p>
      </dgm:t>
    </dgm:pt>
    <dgm:pt modelId="{4141C70E-C61E-4541-BF04-A83225795485}" type="parTrans" cxnId="{5AD1AFB6-1EFD-4F52-A009-5C866E7CABEC}">
      <dgm:prSet/>
      <dgm:spPr/>
      <dgm:t>
        <a:bodyPr/>
        <a:lstStyle/>
        <a:p>
          <a:endParaRPr lang="el-GR"/>
        </a:p>
      </dgm:t>
    </dgm:pt>
    <dgm:pt modelId="{EF48F11D-05D2-4720-B152-BF72441F704D}" type="sibTrans" cxnId="{5AD1AFB6-1EFD-4F52-A009-5C866E7CABEC}">
      <dgm:prSet/>
      <dgm:spPr/>
      <dgm:t>
        <a:bodyPr/>
        <a:lstStyle/>
        <a:p>
          <a:endParaRPr lang="el-GR"/>
        </a:p>
      </dgm:t>
    </dgm:pt>
    <dgm:pt modelId="{84DC8DC4-A2B5-4CAA-88F4-E3A93710EADE}" type="pres">
      <dgm:prSet presAssocID="{8502004A-7918-4D43-8AAA-3290BABF3DFB}" presName="linear" presStyleCnt="0">
        <dgm:presLayoutVars>
          <dgm:dir/>
          <dgm:animLvl val="lvl"/>
          <dgm:resizeHandles val="exact"/>
        </dgm:presLayoutVars>
      </dgm:prSet>
      <dgm:spPr/>
    </dgm:pt>
    <dgm:pt modelId="{4D36F13A-9CC6-4807-BF79-81BBF2479342}" type="pres">
      <dgm:prSet presAssocID="{C7B9466C-AA58-47E3-9F62-FAC3768C6ACA}" presName="parentLin" presStyleCnt="0"/>
      <dgm:spPr/>
    </dgm:pt>
    <dgm:pt modelId="{3B05DC9F-D9D9-4025-9EF3-A16573943214}" type="pres">
      <dgm:prSet presAssocID="{C7B9466C-AA58-47E3-9F62-FAC3768C6ACA}" presName="parentLeftMargin" presStyleLbl="node1" presStyleIdx="0" presStyleCnt="4"/>
      <dgm:spPr/>
    </dgm:pt>
    <dgm:pt modelId="{40B293BF-EBE3-4071-8CB6-8123455D8ED4}" type="pres">
      <dgm:prSet presAssocID="{C7B9466C-AA58-47E3-9F62-FAC3768C6ACA}" presName="parentText" presStyleLbl="node1" presStyleIdx="0" presStyleCnt="4" custScaleX="114822" custScaleY="150422" custLinFactNeighborX="-39850" custLinFactNeighborY="-16673">
        <dgm:presLayoutVars>
          <dgm:chMax val="0"/>
          <dgm:bulletEnabled val="1"/>
        </dgm:presLayoutVars>
      </dgm:prSet>
      <dgm:spPr/>
    </dgm:pt>
    <dgm:pt modelId="{92835546-8686-437F-8D3F-520AF4F1DBE3}" type="pres">
      <dgm:prSet presAssocID="{C7B9466C-AA58-47E3-9F62-FAC3768C6ACA}" presName="negativeSpace" presStyleCnt="0"/>
      <dgm:spPr/>
    </dgm:pt>
    <dgm:pt modelId="{1890C482-526F-485A-97EC-830CB4369C12}" type="pres">
      <dgm:prSet presAssocID="{C7B9466C-AA58-47E3-9F62-FAC3768C6ACA}" presName="childText" presStyleLbl="conFgAcc1" presStyleIdx="0" presStyleCnt="4" custScaleX="67692" custLinFactY="-15729" custLinFactNeighborY="-100000">
        <dgm:presLayoutVars>
          <dgm:bulletEnabled val="1"/>
        </dgm:presLayoutVars>
      </dgm:prSet>
      <dgm:spPr>
        <a:solidFill>
          <a:schemeClr val="bg1">
            <a:alpha val="90000"/>
          </a:schemeClr>
        </a:solidFill>
        <a:ln>
          <a:solidFill>
            <a:schemeClr val="accent4">
              <a:lumMod val="75000"/>
            </a:schemeClr>
          </a:solidFill>
        </a:ln>
      </dgm:spPr>
    </dgm:pt>
    <dgm:pt modelId="{FC347E4D-DA04-4B2F-8828-FF4E126E0FF2}" type="pres">
      <dgm:prSet presAssocID="{4B360220-8F96-451B-BC5B-2A61D349BA9A}" presName="spaceBetweenRectangles" presStyleCnt="0"/>
      <dgm:spPr/>
    </dgm:pt>
    <dgm:pt modelId="{DDC775D6-4C66-4A1B-9CD2-D21248F248E3}" type="pres">
      <dgm:prSet presAssocID="{BE4E7F2A-B2FB-4B44-9DAF-ED52F61C633F}" presName="parentLin" presStyleCnt="0"/>
      <dgm:spPr/>
    </dgm:pt>
    <dgm:pt modelId="{58388551-8851-4AE7-B8EB-D92A73DE47DB}" type="pres">
      <dgm:prSet presAssocID="{BE4E7F2A-B2FB-4B44-9DAF-ED52F61C633F}" presName="parentLeftMargin" presStyleLbl="node1" presStyleIdx="0" presStyleCnt="4"/>
      <dgm:spPr/>
    </dgm:pt>
    <dgm:pt modelId="{59BCB28D-0CB7-4EE6-A020-5B23A4EE7819}" type="pres">
      <dgm:prSet presAssocID="{BE4E7F2A-B2FB-4B44-9DAF-ED52F61C633F}" presName="parentText" presStyleLbl="node1" presStyleIdx="1" presStyleCnt="4" custScaleX="114822" custScaleY="150422" custLinFactNeighborX="-39850" custLinFactNeighborY="-37807">
        <dgm:presLayoutVars>
          <dgm:chMax val="0"/>
          <dgm:bulletEnabled val="1"/>
        </dgm:presLayoutVars>
      </dgm:prSet>
      <dgm:spPr/>
    </dgm:pt>
    <dgm:pt modelId="{4368D273-8576-4E86-88B9-097E850825EE}" type="pres">
      <dgm:prSet presAssocID="{BE4E7F2A-B2FB-4B44-9DAF-ED52F61C633F}" presName="negativeSpace" presStyleCnt="0"/>
      <dgm:spPr/>
    </dgm:pt>
    <dgm:pt modelId="{9542D133-D0D6-490E-A7F3-DCB1DC411F91}" type="pres">
      <dgm:prSet presAssocID="{BE4E7F2A-B2FB-4B44-9DAF-ED52F61C633F}" presName="childText" presStyleLbl="conFgAcc1" presStyleIdx="1" presStyleCnt="4" custScaleX="67692" custLinFactY="-26198" custLinFactNeighborY="-100000">
        <dgm:presLayoutVars>
          <dgm:bulletEnabled val="1"/>
        </dgm:presLayoutVars>
      </dgm:prSet>
      <dgm:spPr>
        <a:ln>
          <a:solidFill>
            <a:schemeClr val="accent4">
              <a:lumMod val="75000"/>
            </a:schemeClr>
          </a:solidFill>
        </a:ln>
      </dgm:spPr>
    </dgm:pt>
    <dgm:pt modelId="{B260A5A6-FF6A-4FA3-B9AD-F07E4D4CF9CC}" type="pres">
      <dgm:prSet presAssocID="{5ACBCF3F-563E-4E74-8893-26FBF587D2D8}" presName="spaceBetweenRectangles" presStyleCnt="0"/>
      <dgm:spPr/>
    </dgm:pt>
    <dgm:pt modelId="{F86F43D2-8514-4EA2-9ECF-0BAA5D98A812}" type="pres">
      <dgm:prSet presAssocID="{D0F74EFE-AE31-4470-BAF4-C580F38A2AA3}" presName="parentLin" presStyleCnt="0"/>
      <dgm:spPr/>
    </dgm:pt>
    <dgm:pt modelId="{B63AF9A4-7D3C-40CB-BFAC-D16D47C68C91}" type="pres">
      <dgm:prSet presAssocID="{D0F74EFE-AE31-4470-BAF4-C580F38A2AA3}" presName="parentLeftMargin" presStyleLbl="node1" presStyleIdx="1" presStyleCnt="4"/>
      <dgm:spPr/>
    </dgm:pt>
    <dgm:pt modelId="{14292287-EED3-4459-B648-7830FA9FB5FB}" type="pres">
      <dgm:prSet presAssocID="{D0F74EFE-AE31-4470-BAF4-C580F38A2AA3}" presName="parentText" presStyleLbl="node1" presStyleIdx="2" presStyleCnt="4" custScaleX="114822" custScaleY="150422" custLinFactNeighborX="-39850" custLinFactNeighborY="-34547">
        <dgm:presLayoutVars>
          <dgm:chMax val="0"/>
          <dgm:bulletEnabled val="1"/>
        </dgm:presLayoutVars>
      </dgm:prSet>
      <dgm:spPr/>
    </dgm:pt>
    <dgm:pt modelId="{6E98570A-9DE9-48A7-BEB7-2A6880E1DD8E}" type="pres">
      <dgm:prSet presAssocID="{D0F74EFE-AE31-4470-BAF4-C580F38A2AA3}" presName="negativeSpace" presStyleCnt="0"/>
      <dgm:spPr/>
    </dgm:pt>
    <dgm:pt modelId="{2FAE39AA-E994-414F-BA05-83B4FE0E37FC}" type="pres">
      <dgm:prSet presAssocID="{D0F74EFE-AE31-4470-BAF4-C580F38A2AA3}" presName="childText" presStyleLbl="conFgAcc1" presStyleIdx="2" presStyleCnt="4" custScaleX="67692" custLinFactY="-8092" custLinFactNeighborY="-100000">
        <dgm:presLayoutVars>
          <dgm:bulletEnabled val="1"/>
        </dgm:presLayoutVars>
      </dgm:prSet>
      <dgm:spPr>
        <a:ln>
          <a:solidFill>
            <a:schemeClr val="accent4">
              <a:lumMod val="40000"/>
              <a:lumOff val="60000"/>
            </a:schemeClr>
          </a:solidFill>
        </a:ln>
      </dgm:spPr>
    </dgm:pt>
    <dgm:pt modelId="{D6ADC2E9-55D4-4DA7-9A4F-09A6BA2692A5}" type="pres">
      <dgm:prSet presAssocID="{346F7C9F-0197-4FCE-BFA0-2BECF957A1DC}" presName="spaceBetweenRectangles" presStyleCnt="0"/>
      <dgm:spPr/>
    </dgm:pt>
    <dgm:pt modelId="{9F6F9530-B732-4905-BE58-B4784802DA5A}" type="pres">
      <dgm:prSet presAssocID="{C1545C4C-0785-4E03-8BCF-7784156BE632}" presName="parentLin" presStyleCnt="0"/>
      <dgm:spPr/>
    </dgm:pt>
    <dgm:pt modelId="{B36DF92B-1648-41CB-B99C-D62222F31540}" type="pres">
      <dgm:prSet presAssocID="{C1545C4C-0785-4E03-8BCF-7784156BE632}" presName="parentLeftMargin" presStyleLbl="node1" presStyleIdx="2" presStyleCnt="4"/>
      <dgm:spPr/>
    </dgm:pt>
    <dgm:pt modelId="{7FB52F23-929C-4C79-ACD3-AF4F39687C9C}" type="pres">
      <dgm:prSet presAssocID="{C1545C4C-0785-4E03-8BCF-7784156BE632}" presName="parentText" presStyleLbl="node1" presStyleIdx="3" presStyleCnt="4" custScaleX="116435" custScaleY="216947" custLinFactNeighborX="-73102" custLinFactNeighborY="-31287">
        <dgm:presLayoutVars>
          <dgm:chMax val="0"/>
          <dgm:bulletEnabled val="1"/>
        </dgm:presLayoutVars>
      </dgm:prSet>
      <dgm:spPr/>
    </dgm:pt>
    <dgm:pt modelId="{2AC57740-75FF-4AAA-9F3B-533CBCCCD1BC}" type="pres">
      <dgm:prSet presAssocID="{C1545C4C-0785-4E03-8BCF-7784156BE632}" presName="negativeSpace" presStyleCnt="0"/>
      <dgm:spPr/>
    </dgm:pt>
    <dgm:pt modelId="{65AD439E-2F44-401D-B8C8-50196D7B6A53}" type="pres">
      <dgm:prSet presAssocID="{C1545C4C-0785-4E03-8BCF-7784156BE632}" presName="childText" presStyleLbl="conFgAcc1" presStyleIdx="3" presStyleCnt="4" custScaleX="67692" custLinFactNeighborY="-64244">
        <dgm:presLayoutVars>
          <dgm:bulletEnabled val="1"/>
        </dgm:presLayoutVars>
      </dgm:prSet>
      <dgm:spPr>
        <a:ln>
          <a:solidFill>
            <a:schemeClr val="accent4">
              <a:lumMod val="20000"/>
              <a:lumOff val="80000"/>
            </a:schemeClr>
          </a:solidFill>
        </a:ln>
      </dgm:spPr>
    </dgm:pt>
  </dgm:ptLst>
  <dgm:cxnLst>
    <dgm:cxn modelId="{ABDD0016-8BA0-4005-9368-313893D7937E}" srcId="{8502004A-7918-4D43-8AAA-3290BABF3DFB}" destId="{D0F74EFE-AE31-4470-BAF4-C580F38A2AA3}" srcOrd="2" destOrd="0" parTransId="{1728BCA1-93B8-489B-A258-B1015D9D5104}" sibTransId="{346F7C9F-0197-4FCE-BFA0-2BECF957A1DC}"/>
    <dgm:cxn modelId="{D547B876-9FAB-4327-9B3A-0D2747724483}" type="presOf" srcId="{8502004A-7918-4D43-8AAA-3290BABF3DFB}" destId="{84DC8DC4-A2B5-4CAA-88F4-E3A93710EADE}" srcOrd="0" destOrd="0" presId="urn:microsoft.com/office/officeart/2005/8/layout/list1"/>
    <dgm:cxn modelId="{3A631C59-58E7-4F48-B02D-647A0BD6446C}" type="presOf" srcId="{BE4E7F2A-B2FB-4B44-9DAF-ED52F61C633F}" destId="{59BCB28D-0CB7-4EE6-A020-5B23A4EE7819}" srcOrd="1" destOrd="0" presId="urn:microsoft.com/office/officeart/2005/8/layout/list1"/>
    <dgm:cxn modelId="{D7CE817F-D224-4ECA-959B-862194C7C051}" type="presOf" srcId="{D0F74EFE-AE31-4470-BAF4-C580F38A2AA3}" destId="{14292287-EED3-4459-B648-7830FA9FB5FB}" srcOrd="1" destOrd="0" presId="urn:microsoft.com/office/officeart/2005/8/layout/list1"/>
    <dgm:cxn modelId="{3E690783-91D3-4434-A4DD-9EC0AFD48B7C}" srcId="{8502004A-7918-4D43-8AAA-3290BABF3DFB}" destId="{BE4E7F2A-B2FB-4B44-9DAF-ED52F61C633F}" srcOrd="1" destOrd="0" parTransId="{9DEC5B79-F728-4DE5-9115-94578B7C5C95}" sibTransId="{5ACBCF3F-563E-4E74-8893-26FBF587D2D8}"/>
    <dgm:cxn modelId="{C7267E91-232C-4313-A8F1-E4110242B83A}" type="presOf" srcId="{C7B9466C-AA58-47E3-9F62-FAC3768C6ACA}" destId="{40B293BF-EBE3-4071-8CB6-8123455D8ED4}" srcOrd="1" destOrd="0" presId="urn:microsoft.com/office/officeart/2005/8/layout/list1"/>
    <dgm:cxn modelId="{527BA3B0-F47A-46A5-85B1-47A9CEDCCB2C}" type="presOf" srcId="{C7B9466C-AA58-47E3-9F62-FAC3768C6ACA}" destId="{3B05DC9F-D9D9-4025-9EF3-A16573943214}" srcOrd="0" destOrd="0" presId="urn:microsoft.com/office/officeart/2005/8/layout/list1"/>
    <dgm:cxn modelId="{5AD1AFB6-1EFD-4F52-A009-5C866E7CABEC}" srcId="{8502004A-7918-4D43-8AAA-3290BABF3DFB}" destId="{C1545C4C-0785-4E03-8BCF-7784156BE632}" srcOrd="3" destOrd="0" parTransId="{4141C70E-C61E-4541-BF04-A83225795485}" sibTransId="{EF48F11D-05D2-4720-B152-BF72441F704D}"/>
    <dgm:cxn modelId="{2CA882BE-846D-470F-8BF6-9FDE98AE2B58}" type="presOf" srcId="{C1545C4C-0785-4E03-8BCF-7784156BE632}" destId="{7FB52F23-929C-4C79-ACD3-AF4F39687C9C}" srcOrd="1" destOrd="0" presId="urn:microsoft.com/office/officeart/2005/8/layout/list1"/>
    <dgm:cxn modelId="{E68F52C8-8168-4EC8-82F1-FE30A802E4DA}" srcId="{8502004A-7918-4D43-8AAA-3290BABF3DFB}" destId="{C7B9466C-AA58-47E3-9F62-FAC3768C6ACA}" srcOrd="0" destOrd="0" parTransId="{A435FEDD-E2CF-4664-8144-630DD97046E8}" sibTransId="{4B360220-8F96-451B-BC5B-2A61D349BA9A}"/>
    <dgm:cxn modelId="{725284CC-1ECB-425A-95FB-4BD7BBA54A7C}" type="presOf" srcId="{BE4E7F2A-B2FB-4B44-9DAF-ED52F61C633F}" destId="{58388551-8851-4AE7-B8EB-D92A73DE47DB}" srcOrd="0" destOrd="0" presId="urn:microsoft.com/office/officeart/2005/8/layout/list1"/>
    <dgm:cxn modelId="{6D54E7D3-7248-4A31-A606-17BA0FF06FCD}" type="presOf" srcId="{C1545C4C-0785-4E03-8BCF-7784156BE632}" destId="{B36DF92B-1648-41CB-B99C-D62222F31540}" srcOrd="0" destOrd="0" presId="urn:microsoft.com/office/officeart/2005/8/layout/list1"/>
    <dgm:cxn modelId="{C23FBBDF-86B2-42EA-8FFD-FAD6C13E227B}" type="presOf" srcId="{D0F74EFE-AE31-4470-BAF4-C580F38A2AA3}" destId="{B63AF9A4-7D3C-40CB-BFAC-D16D47C68C91}" srcOrd="0" destOrd="0" presId="urn:microsoft.com/office/officeart/2005/8/layout/list1"/>
    <dgm:cxn modelId="{237F74DE-4A90-4A52-9F1D-A47F57812EED}" type="presParOf" srcId="{84DC8DC4-A2B5-4CAA-88F4-E3A93710EADE}" destId="{4D36F13A-9CC6-4807-BF79-81BBF2479342}" srcOrd="0" destOrd="0" presId="urn:microsoft.com/office/officeart/2005/8/layout/list1"/>
    <dgm:cxn modelId="{9019D450-7D5D-42EF-813C-EF232406D912}" type="presParOf" srcId="{4D36F13A-9CC6-4807-BF79-81BBF2479342}" destId="{3B05DC9F-D9D9-4025-9EF3-A16573943214}" srcOrd="0" destOrd="0" presId="urn:microsoft.com/office/officeart/2005/8/layout/list1"/>
    <dgm:cxn modelId="{01A4BAAA-7B3D-4179-B2A9-F0FE59C22246}" type="presParOf" srcId="{4D36F13A-9CC6-4807-BF79-81BBF2479342}" destId="{40B293BF-EBE3-4071-8CB6-8123455D8ED4}" srcOrd="1" destOrd="0" presId="urn:microsoft.com/office/officeart/2005/8/layout/list1"/>
    <dgm:cxn modelId="{DE8B8322-C3B9-4541-B9B1-0E520C830647}" type="presParOf" srcId="{84DC8DC4-A2B5-4CAA-88F4-E3A93710EADE}" destId="{92835546-8686-437F-8D3F-520AF4F1DBE3}" srcOrd="1" destOrd="0" presId="urn:microsoft.com/office/officeart/2005/8/layout/list1"/>
    <dgm:cxn modelId="{43A2B206-6113-42ED-BE5E-6078E9F04AFF}" type="presParOf" srcId="{84DC8DC4-A2B5-4CAA-88F4-E3A93710EADE}" destId="{1890C482-526F-485A-97EC-830CB4369C12}" srcOrd="2" destOrd="0" presId="urn:microsoft.com/office/officeart/2005/8/layout/list1"/>
    <dgm:cxn modelId="{CCD796C8-E34F-47F7-8D0D-CB781404418F}" type="presParOf" srcId="{84DC8DC4-A2B5-4CAA-88F4-E3A93710EADE}" destId="{FC347E4D-DA04-4B2F-8828-FF4E126E0FF2}" srcOrd="3" destOrd="0" presId="urn:microsoft.com/office/officeart/2005/8/layout/list1"/>
    <dgm:cxn modelId="{C4F55EF6-F750-485B-B998-97A4224B7ED6}" type="presParOf" srcId="{84DC8DC4-A2B5-4CAA-88F4-E3A93710EADE}" destId="{DDC775D6-4C66-4A1B-9CD2-D21248F248E3}" srcOrd="4" destOrd="0" presId="urn:microsoft.com/office/officeart/2005/8/layout/list1"/>
    <dgm:cxn modelId="{552E54C5-E3D1-4876-BE1E-78428D646EE0}" type="presParOf" srcId="{DDC775D6-4C66-4A1B-9CD2-D21248F248E3}" destId="{58388551-8851-4AE7-B8EB-D92A73DE47DB}" srcOrd="0" destOrd="0" presId="urn:microsoft.com/office/officeart/2005/8/layout/list1"/>
    <dgm:cxn modelId="{71CD5AFA-FA8C-4DC7-9F2C-FCC4256BCC7E}" type="presParOf" srcId="{DDC775D6-4C66-4A1B-9CD2-D21248F248E3}" destId="{59BCB28D-0CB7-4EE6-A020-5B23A4EE7819}" srcOrd="1" destOrd="0" presId="urn:microsoft.com/office/officeart/2005/8/layout/list1"/>
    <dgm:cxn modelId="{480F5D17-F4E9-4610-BA05-328F09D968DC}" type="presParOf" srcId="{84DC8DC4-A2B5-4CAA-88F4-E3A93710EADE}" destId="{4368D273-8576-4E86-88B9-097E850825EE}" srcOrd="5" destOrd="0" presId="urn:microsoft.com/office/officeart/2005/8/layout/list1"/>
    <dgm:cxn modelId="{97624298-DA1D-4BC0-9759-3338C8E79964}" type="presParOf" srcId="{84DC8DC4-A2B5-4CAA-88F4-E3A93710EADE}" destId="{9542D133-D0D6-490E-A7F3-DCB1DC411F91}" srcOrd="6" destOrd="0" presId="urn:microsoft.com/office/officeart/2005/8/layout/list1"/>
    <dgm:cxn modelId="{B443086D-CD82-4882-BE70-88BBF1787F6D}" type="presParOf" srcId="{84DC8DC4-A2B5-4CAA-88F4-E3A93710EADE}" destId="{B260A5A6-FF6A-4FA3-B9AD-F07E4D4CF9CC}" srcOrd="7" destOrd="0" presId="urn:microsoft.com/office/officeart/2005/8/layout/list1"/>
    <dgm:cxn modelId="{F16697B7-8C40-47FB-8938-8D3CA260CEBF}" type="presParOf" srcId="{84DC8DC4-A2B5-4CAA-88F4-E3A93710EADE}" destId="{F86F43D2-8514-4EA2-9ECF-0BAA5D98A812}" srcOrd="8" destOrd="0" presId="urn:microsoft.com/office/officeart/2005/8/layout/list1"/>
    <dgm:cxn modelId="{53841BBF-9118-416D-82C1-7CE2EA17002D}" type="presParOf" srcId="{F86F43D2-8514-4EA2-9ECF-0BAA5D98A812}" destId="{B63AF9A4-7D3C-40CB-BFAC-D16D47C68C91}" srcOrd="0" destOrd="0" presId="urn:microsoft.com/office/officeart/2005/8/layout/list1"/>
    <dgm:cxn modelId="{B3D4C423-DF19-41A4-952B-F30CE38DF5D5}" type="presParOf" srcId="{F86F43D2-8514-4EA2-9ECF-0BAA5D98A812}" destId="{14292287-EED3-4459-B648-7830FA9FB5FB}" srcOrd="1" destOrd="0" presId="urn:microsoft.com/office/officeart/2005/8/layout/list1"/>
    <dgm:cxn modelId="{28A68BD9-A797-4FE6-B221-0673CE7C00B8}" type="presParOf" srcId="{84DC8DC4-A2B5-4CAA-88F4-E3A93710EADE}" destId="{6E98570A-9DE9-48A7-BEB7-2A6880E1DD8E}" srcOrd="9" destOrd="0" presId="urn:microsoft.com/office/officeart/2005/8/layout/list1"/>
    <dgm:cxn modelId="{0853F9A8-A643-4F20-9C54-A1FC8A3CE87F}" type="presParOf" srcId="{84DC8DC4-A2B5-4CAA-88F4-E3A93710EADE}" destId="{2FAE39AA-E994-414F-BA05-83B4FE0E37FC}" srcOrd="10" destOrd="0" presId="urn:microsoft.com/office/officeart/2005/8/layout/list1"/>
    <dgm:cxn modelId="{FF94A64F-7A23-4F1A-A5AF-FFB6C5DD2AF0}" type="presParOf" srcId="{84DC8DC4-A2B5-4CAA-88F4-E3A93710EADE}" destId="{D6ADC2E9-55D4-4DA7-9A4F-09A6BA2692A5}" srcOrd="11" destOrd="0" presId="urn:microsoft.com/office/officeart/2005/8/layout/list1"/>
    <dgm:cxn modelId="{D114B186-4FB0-431A-A7C6-EC5A4E486BDB}" type="presParOf" srcId="{84DC8DC4-A2B5-4CAA-88F4-E3A93710EADE}" destId="{9F6F9530-B732-4905-BE58-B4784802DA5A}" srcOrd="12" destOrd="0" presId="urn:microsoft.com/office/officeart/2005/8/layout/list1"/>
    <dgm:cxn modelId="{6F61DC62-75D9-46DF-9FBB-07634A25DC74}" type="presParOf" srcId="{9F6F9530-B732-4905-BE58-B4784802DA5A}" destId="{B36DF92B-1648-41CB-B99C-D62222F31540}" srcOrd="0" destOrd="0" presId="urn:microsoft.com/office/officeart/2005/8/layout/list1"/>
    <dgm:cxn modelId="{A0A4EC41-4572-4175-AFDF-7408FEDAF1F7}" type="presParOf" srcId="{9F6F9530-B732-4905-BE58-B4784802DA5A}" destId="{7FB52F23-929C-4C79-ACD3-AF4F39687C9C}" srcOrd="1" destOrd="0" presId="urn:microsoft.com/office/officeart/2005/8/layout/list1"/>
    <dgm:cxn modelId="{6998AC03-0A5A-4202-A508-7E4A5883A786}" type="presParOf" srcId="{84DC8DC4-A2B5-4CAA-88F4-E3A93710EADE}" destId="{2AC57740-75FF-4AAA-9F3B-533CBCCCD1BC}" srcOrd="13" destOrd="0" presId="urn:microsoft.com/office/officeart/2005/8/layout/list1"/>
    <dgm:cxn modelId="{2403BE15-AA4A-4F17-8A42-7EB49CA9CC6F}" type="presParOf" srcId="{84DC8DC4-A2B5-4CAA-88F4-E3A93710EADE}" destId="{65AD439E-2F44-401D-B8C8-50196D7B6A53}" srcOrd="14" destOrd="0" presId="urn:microsoft.com/office/officeart/2005/8/layout/list1"/>
  </dgm:cxnLst>
  <dgm:bg/>
  <dgm:whole>
    <a:ln>
      <a:solidFill>
        <a:schemeClr val="accent4">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62FDD2-C960-49E9-94CC-BD30BCF7ADD2}"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l-GR"/>
        </a:p>
      </dgm:t>
    </dgm:pt>
    <dgm:pt modelId="{9F0A675D-43B8-4885-9A22-F06258FA4C73}">
      <dgm:prSet phldrT="[Κείμενο]" phldr="0" custT="1"/>
      <dgm:spPr/>
      <dgm:t>
        <a:bodyPr/>
        <a:lstStyle/>
        <a:p>
          <a:r>
            <a:rPr lang="el-GR" sz="2200" b="1" dirty="0" err="1">
              <a:latin typeface="Times New Roman" panose="02020603050405020304" pitchFamily="18" charset="0"/>
              <a:cs typeface="Times New Roman" panose="02020603050405020304" pitchFamily="18" charset="0"/>
            </a:rPr>
            <a:t>ΕξΑΕ</a:t>
          </a:r>
          <a:r>
            <a:rPr lang="el-GR" sz="2200" b="1" dirty="0">
              <a:latin typeface="Times New Roman" panose="02020603050405020304" pitchFamily="18" charset="0"/>
              <a:cs typeface="Times New Roman" panose="02020603050405020304" pitchFamily="18" charset="0"/>
            </a:rPr>
            <a:t> με αξιοποίηση των ΤΠΕ</a:t>
          </a:r>
        </a:p>
      </dgm:t>
    </dgm:pt>
    <dgm:pt modelId="{3BDD3A45-118F-4481-BDB6-DD949E2CA1C8}" type="parTrans" cxnId="{7B77EDA3-B98F-4F88-A35B-E104442AC758}">
      <dgm:prSet/>
      <dgm:spPr/>
      <dgm:t>
        <a:bodyPr/>
        <a:lstStyle/>
        <a:p>
          <a:endParaRPr lang="el-GR"/>
        </a:p>
      </dgm:t>
    </dgm:pt>
    <dgm:pt modelId="{71789C41-88FD-4537-A105-DE989C016BAE}" type="sibTrans" cxnId="{7B77EDA3-B98F-4F88-A35B-E104442AC758}">
      <dgm:prSet/>
      <dgm:spPr/>
      <dgm:t>
        <a:bodyPr/>
        <a:lstStyle/>
        <a:p>
          <a:endParaRPr lang="el-GR"/>
        </a:p>
      </dgm:t>
    </dgm:pt>
    <dgm:pt modelId="{AE7B3088-8512-476D-9A52-98751CE26B81}">
      <dgm:prSet phldrT="[Κείμενο]" custT="1"/>
      <dgm:spPr/>
      <dgm:t>
        <a:bodyPr/>
        <a:lstStyle/>
        <a:p>
          <a:pPr>
            <a:buNone/>
          </a:pPr>
          <a:r>
            <a:rPr lang="el-GR" sz="2000" b="1" dirty="0">
              <a:latin typeface="Times New Roman" panose="02020603050405020304" pitchFamily="18" charset="0"/>
              <a:cs typeface="Times New Roman" panose="02020603050405020304" pitchFamily="18" charset="0"/>
            </a:rPr>
            <a:t>Σύγχρονη, Ασύγχρονη και Μεικτή μάθηση</a:t>
          </a:r>
        </a:p>
      </dgm:t>
    </dgm:pt>
    <dgm:pt modelId="{1E6E0960-3239-492A-B5FF-39A7B1EF890E}" type="parTrans" cxnId="{DF619ED5-6A1E-4835-BC55-50342C3B9353}">
      <dgm:prSet/>
      <dgm:spPr/>
      <dgm:t>
        <a:bodyPr/>
        <a:lstStyle/>
        <a:p>
          <a:endParaRPr lang="el-GR"/>
        </a:p>
      </dgm:t>
    </dgm:pt>
    <dgm:pt modelId="{64C43A37-0BE9-4D71-B8F9-90FEA2C32489}" type="sibTrans" cxnId="{DF619ED5-6A1E-4835-BC55-50342C3B9353}">
      <dgm:prSet/>
      <dgm:spPr/>
      <dgm:t>
        <a:bodyPr/>
        <a:lstStyle/>
        <a:p>
          <a:endParaRPr lang="el-GR"/>
        </a:p>
      </dgm:t>
    </dgm:pt>
    <dgm:pt modelId="{B121C4AD-F755-447D-B7E2-C1F2E88CF01B}">
      <dgm:prSet phldrT="[Κείμενο]" custT="1"/>
      <dgm:spPr/>
      <dgm:t>
        <a:bodyPr/>
        <a:lstStyle/>
        <a:p>
          <a:pPr>
            <a:buNone/>
          </a:pPr>
          <a:r>
            <a:rPr lang="el-GR" sz="2000" b="1" dirty="0">
              <a:latin typeface="Times New Roman" panose="02020603050405020304" pitchFamily="18" charset="0"/>
              <a:cs typeface="Times New Roman" panose="02020603050405020304" pitchFamily="18" charset="0"/>
            </a:rPr>
            <a:t>Περιβάλλοντα </a:t>
          </a:r>
          <a:r>
            <a:rPr lang="en-US" sz="2000" b="1" dirty="0">
              <a:latin typeface="Times New Roman" panose="02020603050405020304" pitchFamily="18" charset="0"/>
              <a:cs typeface="Times New Roman" panose="02020603050405020304" pitchFamily="18" charset="0"/>
            </a:rPr>
            <a:t>e-Learning</a:t>
          </a:r>
          <a:endParaRPr lang="el-GR" sz="2000" dirty="0"/>
        </a:p>
      </dgm:t>
    </dgm:pt>
    <dgm:pt modelId="{6B2A0CA2-1F27-4855-BBAD-D71FE31E2619}" type="parTrans" cxnId="{79BB0D04-AFA1-4475-A8BF-4A87AF2B5A46}">
      <dgm:prSet/>
      <dgm:spPr/>
      <dgm:t>
        <a:bodyPr/>
        <a:lstStyle/>
        <a:p>
          <a:endParaRPr lang="el-GR"/>
        </a:p>
      </dgm:t>
    </dgm:pt>
    <dgm:pt modelId="{A8BF5184-0DF2-473E-8560-D4630038FD11}" type="sibTrans" cxnId="{79BB0D04-AFA1-4475-A8BF-4A87AF2B5A46}">
      <dgm:prSet/>
      <dgm:spPr/>
      <dgm:t>
        <a:bodyPr/>
        <a:lstStyle/>
        <a:p>
          <a:endParaRPr lang="el-GR"/>
        </a:p>
      </dgm:t>
    </dgm:pt>
    <dgm:pt modelId="{694557EB-D506-4389-8237-322FCA0FEACA}">
      <dgm:prSet phldrT="[Κείμενο]"/>
      <dgm:spPr/>
      <dgm:t>
        <a:bodyPr/>
        <a:lstStyle/>
        <a:p>
          <a:pPr>
            <a:buNone/>
          </a:pPr>
          <a:r>
            <a:rPr lang="el-GR" b="1" dirty="0">
              <a:latin typeface="Times New Roman" panose="02020603050405020304" pitchFamily="18" charset="0"/>
              <a:cs typeface="Times New Roman" panose="02020603050405020304" pitchFamily="18" charset="0"/>
            </a:rPr>
            <a:t>Περιβάλλοντα </a:t>
          </a:r>
          <a:r>
            <a:rPr lang="en-US" b="1" dirty="0">
              <a:latin typeface="Times New Roman" panose="02020603050405020304" pitchFamily="18" charset="0"/>
              <a:cs typeface="Times New Roman" panose="02020603050405020304" pitchFamily="18" charset="0"/>
            </a:rPr>
            <a:t>m-Learning</a:t>
          </a:r>
          <a:endParaRPr lang="el-GR" b="1" dirty="0">
            <a:latin typeface="Times New Roman" panose="02020603050405020304" pitchFamily="18" charset="0"/>
            <a:cs typeface="Times New Roman" panose="02020603050405020304" pitchFamily="18" charset="0"/>
          </a:endParaRPr>
        </a:p>
      </dgm:t>
    </dgm:pt>
    <dgm:pt modelId="{07201DD6-8F10-4170-B53D-81EAE076C692}" type="parTrans" cxnId="{3D178DDA-24CD-4A4B-B393-68B226480E1D}">
      <dgm:prSet/>
      <dgm:spPr/>
      <dgm:t>
        <a:bodyPr/>
        <a:lstStyle/>
        <a:p>
          <a:endParaRPr lang="el-GR"/>
        </a:p>
      </dgm:t>
    </dgm:pt>
    <dgm:pt modelId="{81EA9FAD-B6B3-45B3-BCAF-92A768EF8FE4}" type="sibTrans" cxnId="{3D178DDA-24CD-4A4B-B393-68B226480E1D}">
      <dgm:prSet/>
      <dgm:spPr/>
      <dgm:t>
        <a:bodyPr/>
        <a:lstStyle/>
        <a:p>
          <a:endParaRPr lang="el-GR"/>
        </a:p>
      </dgm:t>
    </dgm:pt>
    <dgm:pt modelId="{F82C0D2E-F6CA-4781-BECC-FDE040699053}">
      <dgm:prSet phldrT="[Κείμενο]" custT="1"/>
      <dgm:spPr/>
      <dgm:t>
        <a:bodyPr/>
        <a:lstStyle/>
        <a:p>
          <a:pPr>
            <a:buNone/>
          </a:pPr>
          <a:r>
            <a:rPr lang="el-GR" sz="2000" b="1" dirty="0">
              <a:latin typeface="Times New Roman" panose="02020603050405020304" pitchFamily="18" charset="0"/>
              <a:cs typeface="Times New Roman" panose="02020603050405020304" pitchFamily="18" charset="0"/>
            </a:rPr>
            <a:t>Πλατφόρμες και Συστήματα Υποστήριξης: </a:t>
          </a:r>
          <a:r>
            <a:rPr lang="en-US" sz="2000" b="1" dirty="0">
              <a:latin typeface="Times New Roman" panose="02020603050405020304" pitchFamily="18" charset="0"/>
              <a:cs typeface="Times New Roman" panose="02020603050405020304" pitchFamily="18" charset="0"/>
            </a:rPr>
            <a:t>LMS - CMS</a:t>
          </a:r>
          <a:endParaRPr lang="el-GR" sz="2000" b="1" dirty="0">
            <a:latin typeface="Times New Roman" panose="02020603050405020304" pitchFamily="18" charset="0"/>
            <a:cs typeface="Times New Roman" panose="02020603050405020304" pitchFamily="18" charset="0"/>
          </a:endParaRPr>
        </a:p>
      </dgm:t>
    </dgm:pt>
    <dgm:pt modelId="{D2D218D7-442E-4925-96B1-695D4D523B65}" type="parTrans" cxnId="{B1F55EA3-03B4-4F9B-92FE-D4409C08912F}">
      <dgm:prSet/>
      <dgm:spPr/>
      <dgm:t>
        <a:bodyPr/>
        <a:lstStyle/>
        <a:p>
          <a:endParaRPr lang="el-GR"/>
        </a:p>
      </dgm:t>
    </dgm:pt>
    <dgm:pt modelId="{DC8AA9AB-0B6F-4BDC-9E92-91BE049DED24}" type="sibTrans" cxnId="{B1F55EA3-03B4-4F9B-92FE-D4409C08912F}">
      <dgm:prSet/>
      <dgm:spPr/>
      <dgm:t>
        <a:bodyPr/>
        <a:lstStyle/>
        <a:p>
          <a:endParaRPr lang="el-GR"/>
        </a:p>
      </dgm:t>
    </dgm:pt>
    <dgm:pt modelId="{9CD58B1C-E7B5-4F41-BB69-3A4E690A5F4E}">
      <dgm:prSet phldrT="[Κείμενο]" phldr="0" custT="1"/>
      <dgm:spPr/>
      <dgm:t>
        <a:bodyPr/>
        <a:lstStyle/>
        <a:p>
          <a:r>
            <a:rPr lang="el-GR" sz="2000" b="1" dirty="0">
              <a:latin typeface="Times New Roman" panose="02020603050405020304" pitchFamily="18" charset="0"/>
              <a:cs typeface="Times New Roman" panose="02020603050405020304" pitchFamily="18" charset="0"/>
            </a:rPr>
            <a:t>Επαυξημένη Πραγματικότητα</a:t>
          </a:r>
        </a:p>
      </dgm:t>
    </dgm:pt>
    <dgm:pt modelId="{E1A810D2-4D17-42C8-B029-4DC59AFA76EB}" type="sibTrans" cxnId="{45A16DC8-B7C0-4A79-A14C-9AAC851C66A8}">
      <dgm:prSet/>
      <dgm:spPr/>
      <dgm:t>
        <a:bodyPr/>
        <a:lstStyle/>
        <a:p>
          <a:endParaRPr lang="el-GR"/>
        </a:p>
      </dgm:t>
    </dgm:pt>
    <dgm:pt modelId="{20463CDB-D559-47D1-986B-727C7A7F444C}" type="parTrans" cxnId="{45A16DC8-B7C0-4A79-A14C-9AAC851C66A8}">
      <dgm:prSet/>
      <dgm:spPr/>
      <dgm:t>
        <a:bodyPr/>
        <a:lstStyle/>
        <a:p>
          <a:endParaRPr lang="el-GR"/>
        </a:p>
      </dgm:t>
    </dgm:pt>
    <dgm:pt modelId="{9D423F1D-BFB4-4F38-84C9-A333A2C04583}" type="pres">
      <dgm:prSet presAssocID="{E762FDD2-C960-49E9-94CC-BD30BCF7ADD2}" presName="Name0" presStyleCnt="0">
        <dgm:presLayoutVars>
          <dgm:chMax val="1"/>
          <dgm:dir/>
          <dgm:animLvl val="ctr"/>
          <dgm:resizeHandles val="exact"/>
        </dgm:presLayoutVars>
      </dgm:prSet>
      <dgm:spPr/>
    </dgm:pt>
    <dgm:pt modelId="{ECAB3B99-0D94-4BFF-8AF9-411466625421}" type="pres">
      <dgm:prSet presAssocID="{9F0A675D-43B8-4885-9A22-F06258FA4C73}" presName="centerShape" presStyleLbl="node0" presStyleIdx="0" presStyleCnt="1" custScaleX="118698" custLinFactNeighborX="988" custLinFactNeighborY="469"/>
      <dgm:spPr/>
    </dgm:pt>
    <dgm:pt modelId="{EE7414E1-9BDD-4273-B652-5C0823088E48}" type="pres">
      <dgm:prSet presAssocID="{9CD58B1C-E7B5-4F41-BB69-3A4E690A5F4E}" presName="node" presStyleLbl="node1" presStyleIdx="0" presStyleCnt="5" custScaleX="220096" custScaleY="92365">
        <dgm:presLayoutVars>
          <dgm:bulletEnabled val="1"/>
        </dgm:presLayoutVars>
      </dgm:prSet>
      <dgm:spPr/>
    </dgm:pt>
    <dgm:pt modelId="{7D91016F-F007-4E23-9418-877C5D345779}" type="pres">
      <dgm:prSet presAssocID="{9CD58B1C-E7B5-4F41-BB69-3A4E690A5F4E}" presName="dummy" presStyleCnt="0"/>
      <dgm:spPr/>
    </dgm:pt>
    <dgm:pt modelId="{986C329E-598E-4BC0-861B-4FEE8FAA8E6F}" type="pres">
      <dgm:prSet presAssocID="{E1A810D2-4D17-42C8-B029-4DC59AFA76EB}" presName="sibTrans" presStyleLbl="sibTrans2D1" presStyleIdx="0" presStyleCnt="5"/>
      <dgm:spPr/>
    </dgm:pt>
    <dgm:pt modelId="{DCBBF68D-C441-4275-BE59-593279C8BD9B}" type="pres">
      <dgm:prSet presAssocID="{AE7B3088-8512-476D-9A52-98751CE26B81}" presName="node" presStyleLbl="node1" presStyleIdx="1" presStyleCnt="5" custScaleX="199520" custRadScaleRad="134282" custRadScaleInc="21369">
        <dgm:presLayoutVars>
          <dgm:bulletEnabled val="1"/>
        </dgm:presLayoutVars>
      </dgm:prSet>
      <dgm:spPr/>
    </dgm:pt>
    <dgm:pt modelId="{75165259-9A65-4ED0-A0FF-B5ADBF3F368A}" type="pres">
      <dgm:prSet presAssocID="{AE7B3088-8512-476D-9A52-98751CE26B81}" presName="dummy" presStyleCnt="0"/>
      <dgm:spPr/>
    </dgm:pt>
    <dgm:pt modelId="{790C76C9-E887-45AE-BBDE-5AF4875CC1FE}" type="pres">
      <dgm:prSet presAssocID="{64C43A37-0BE9-4D71-B8F9-90FEA2C32489}" presName="sibTrans" presStyleLbl="sibTrans2D1" presStyleIdx="1" presStyleCnt="5" custLinFactNeighborX="-2211" custLinFactNeighborY="3529"/>
      <dgm:spPr/>
    </dgm:pt>
    <dgm:pt modelId="{8C60C5EE-C949-45F5-A86C-037AE40C0720}" type="pres">
      <dgm:prSet presAssocID="{F82C0D2E-F6CA-4781-BECC-FDE040699053}" presName="node" presStyleLbl="node1" presStyleIdx="2" presStyleCnt="5" custScaleX="213643" custRadScaleRad="131386" custRadScaleInc="-87532">
        <dgm:presLayoutVars>
          <dgm:bulletEnabled val="1"/>
        </dgm:presLayoutVars>
      </dgm:prSet>
      <dgm:spPr/>
    </dgm:pt>
    <dgm:pt modelId="{92CF44E4-D382-448D-8F50-FEAF95661B38}" type="pres">
      <dgm:prSet presAssocID="{F82C0D2E-F6CA-4781-BECC-FDE040699053}" presName="dummy" presStyleCnt="0"/>
      <dgm:spPr/>
    </dgm:pt>
    <dgm:pt modelId="{BE6A47B6-F6D5-4066-B2C9-9CCAADAD2D3D}" type="pres">
      <dgm:prSet presAssocID="{DC8AA9AB-0B6F-4BDC-9E92-91BE049DED24}" presName="sibTrans" presStyleLbl="sibTrans2D1" presStyleIdx="2" presStyleCnt="5" custScaleX="107024" custScaleY="65966" custLinFactNeighborX="2129" custLinFactNeighborY="-9518"/>
      <dgm:spPr/>
    </dgm:pt>
    <dgm:pt modelId="{21F7B9FD-F7F1-492F-9904-FF6D4F6A6532}" type="pres">
      <dgm:prSet presAssocID="{B121C4AD-F755-447D-B7E2-C1F2E88CF01B}" presName="node" presStyleLbl="node1" presStyleIdx="3" presStyleCnt="5" custScaleX="186712" custRadScaleRad="136361" custRadScaleInc="93145">
        <dgm:presLayoutVars>
          <dgm:bulletEnabled val="1"/>
        </dgm:presLayoutVars>
      </dgm:prSet>
      <dgm:spPr/>
    </dgm:pt>
    <dgm:pt modelId="{5B12A9F4-6956-4F5D-8E43-9BFEF08F4681}" type="pres">
      <dgm:prSet presAssocID="{B121C4AD-F755-447D-B7E2-C1F2E88CF01B}" presName="dummy" presStyleCnt="0"/>
      <dgm:spPr/>
    </dgm:pt>
    <dgm:pt modelId="{217766E6-8E83-45D8-A42B-87AAE36032CB}" type="pres">
      <dgm:prSet presAssocID="{A8BF5184-0DF2-473E-8560-D4630038FD11}" presName="sibTrans" presStyleLbl="sibTrans2D1" presStyleIdx="3" presStyleCnt="5"/>
      <dgm:spPr/>
    </dgm:pt>
    <dgm:pt modelId="{ADE15E88-F7E4-4824-A23A-88807C0A4230}" type="pres">
      <dgm:prSet presAssocID="{694557EB-D506-4389-8237-322FCA0FEACA}" presName="node" presStyleLbl="node1" presStyleIdx="4" presStyleCnt="5" custScaleX="187183" custRadScaleRad="137567" custRadScaleInc="-22671">
        <dgm:presLayoutVars>
          <dgm:bulletEnabled val="1"/>
        </dgm:presLayoutVars>
      </dgm:prSet>
      <dgm:spPr/>
    </dgm:pt>
    <dgm:pt modelId="{80DE70D9-B780-43B1-A8B7-57D3DF66F0B0}" type="pres">
      <dgm:prSet presAssocID="{694557EB-D506-4389-8237-322FCA0FEACA}" presName="dummy" presStyleCnt="0"/>
      <dgm:spPr/>
    </dgm:pt>
    <dgm:pt modelId="{4E5FD306-665D-4499-B99F-3247B6833209}" type="pres">
      <dgm:prSet presAssocID="{81EA9FAD-B6B3-45B3-BCAF-92A768EF8FE4}" presName="sibTrans" presStyleLbl="sibTrans2D1" presStyleIdx="4" presStyleCnt="5"/>
      <dgm:spPr/>
    </dgm:pt>
  </dgm:ptLst>
  <dgm:cxnLst>
    <dgm:cxn modelId="{B7C3F300-9A81-44F1-B772-A04278388023}" type="presOf" srcId="{9CD58B1C-E7B5-4F41-BB69-3A4E690A5F4E}" destId="{EE7414E1-9BDD-4273-B652-5C0823088E48}" srcOrd="0" destOrd="0" presId="urn:microsoft.com/office/officeart/2005/8/layout/radial6"/>
    <dgm:cxn modelId="{79BB0D04-AFA1-4475-A8BF-4A87AF2B5A46}" srcId="{9F0A675D-43B8-4885-9A22-F06258FA4C73}" destId="{B121C4AD-F755-447D-B7E2-C1F2E88CF01B}" srcOrd="3" destOrd="0" parTransId="{6B2A0CA2-1F27-4855-BBAD-D71FE31E2619}" sibTransId="{A8BF5184-0DF2-473E-8560-D4630038FD11}"/>
    <dgm:cxn modelId="{D9656910-643C-4F8F-96B3-E19ED326AB4F}" type="presOf" srcId="{F82C0D2E-F6CA-4781-BECC-FDE040699053}" destId="{8C60C5EE-C949-45F5-A86C-037AE40C0720}" srcOrd="0" destOrd="0" presId="urn:microsoft.com/office/officeart/2005/8/layout/radial6"/>
    <dgm:cxn modelId="{D860F512-A03E-4C3B-A4DA-96AF5FBBF61A}" type="presOf" srcId="{DC8AA9AB-0B6F-4BDC-9E92-91BE049DED24}" destId="{BE6A47B6-F6D5-4066-B2C9-9CCAADAD2D3D}" srcOrd="0" destOrd="0" presId="urn:microsoft.com/office/officeart/2005/8/layout/radial6"/>
    <dgm:cxn modelId="{2F629618-DE8C-49FE-8E0B-C8A45DB6C7C7}" type="presOf" srcId="{64C43A37-0BE9-4D71-B8F9-90FEA2C32489}" destId="{790C76C9-E887-45AE-BBDE-5AF4875CC1FE}" srcOrd="0" destOrd="0" presId="urn:microsoft.com/office/officeart/2005/8/layout/radial6"/>
    <dgm:cxn modelId="{7D845823-3632-4E07-AE27-410A6BB7D4BC}" type="presOf" srcId="{A8BF5184-0DF2-473E-8560-D4630038FD11}" destId="{217766E6-8E83-45D8-A42B-87AAE36032CB}" srcOrd="0" destOrd="0" presId="urn:microsoft.com/office/officeart/2005/8/layout/radial6"/>
    <dgm:cxn modelId="{87B5F75D-BEC8-45F2-BE88-0C11C0172AF7}" type="presOf" srcId="{E1A810D2-4D17-42C8-B029-4DC59AFA76EB}" destId="{986C329E-598E-4BC0-861B-4FEE8FAA8E6F}" srcOrd="0" destOrd="0" presId="urn:microsoft.com/office/officeart/2005/8/layout/radial6"/>
    <dgm:cxn modelId="{5F9A106C-447F-4CD8-AC47-66BBC472AE78}" type="presOf" srcId="{9F0A675D-43B8-4885-9A22-F06258FA4C73}" destId="{ECAB3B99-0D94-4BFF-8AF9-411466625421}" srcOrd="0" destOrd="0" presId="urn:microsoft.com/office/officeart/2005/8/layout/radial6"/>
    <dgm:cxn modelId="{CBDA2455-D06B-49A5-A3E8-2A757F7028CF}" type="presOf" srcId="{B121C4AD-F755-447D-B7E2-C1F2E88CF01B}" destId="{21F7B9FD-F7F1-492F-9904-FF6D4F6A6532}" srcOrd="0" destOrd="0" presId="urn:microsoft.com/office/officeart/2005/8/layout/radial6"/>
    <dgm:cxn modelId="{33FDF555-1C1E-476A-9376-C04915A0D2EB}" type="presOf" srcId="{81EA9FAD-B6B3-45B3-BCAF-92A768EF8FE4}" destId="{4E5FD306-665D-4499-B99F-3247B6833209}" srcOrd="0" destOrd="0" presId="urn:microsoft.com/office/officeart/2005/8/layout/radial6"/>
    <dgm:cxn modelId="{B1F55EA3-03B4-4F9B-92FE-D4409C08912F}" srcId="{9F0A675D-43B8-4885-9A22-F06258FA4C73}" destId="{F82C0D2E-F6CA-4781-BECC-FDE040699053}" srcOrd="2" destOrd="0" parTransId="{D2D218D7-442E-4925-96B1-695D4D523B65}" sibTransId="{DC8AA9AB-0B6F-4BDC-9E92-91BE049DED24}"/>
    <dgm:cxn modelId="{7B77EDA3-B98F-4F88-A35B-E104442AC758}" srcId="{E762FDD2-C960-49E9-94CC-BD30BCF7ADD2}" destId="{9F0A675D-43B8-4885-9A22-F06258FA4C73}" srcOrd="0" destOrd="0" parTransId="{3BDD3A45-118F-4481-BDB6-DD949E2CA1C8}" sibTransId="{71789C41-88FD-4537-A105-DE989C016BAE}"/>
    <dgm:cxn modelId="{45A16DC8-B7C0-4A79-A14C-9AAC851C66A8}" srcId="{9F0A675D-43B8-4885-9A22-F06258FA4C73}" destId="{9CD58B1C-E7B5-4F41-BB69-3A4E690A5F4E}" srcOrd="0" destOrd="0" parTransId="{20463CDB-D559-47D1-986B-727C7A7F444C}" sibTransId="{E1A810D2-4D17-42C8-B029-4DC59AFA76EB}"/>
    <dgm:cxn modelId="{B46971C8-CF1B-4DB1-A521-9EAA9DA60B6B}" type="presOf" srcId="{694557EB-D506-4389-8237-322FCA0FEACA}" destId="{ADE15E88-F7E4-4824-A23A-88807C0A4230}" srcOrd="0" destOrd="0" presId="urn:microsoft.com/office/officeart/2005/8/layout/radial6"/>
    <dgm:cxn modelId="{996208CA-2E40-4F8E-8A6F-0CB169D2C62A}" type="presOf" srcId="{AE7B3088-8512-476D-9A52-98751CE26B81}" destId="{DCBBF68D-C441-4275-BE59-593279C8BD9B}" srcOrd="0" destOrd="0" presId="urn:microsoft.com/office/officeart/2005/8/layout/radial6"/>
    <dgm:cxn modelId="{DF619ED5-6A1E-4835-BC55-50342C3B9353}" srcId="{9F0A675D-43B8-4885-9A22-F06258FA4C73}" destId="{AE7B3088-8512-476D-9A52-98751CE26B81}" srcOrd="1" destOrd="0" parTransId="{1E6E0960-3239-492A-B5FF-39A7B1EF890E}" sibTransId="{64C43A37-0BE9-4D71-B8F9-90FEA2C32489}"/>
    <dgm:cxn modelId="{3D178DDA-24CD-4A4B-B393-68B226480E1D}" srcId="{9F0A675D-43B8-4885-9A22-F06258FA4C73}" destId="{694557EB-D506-4389-8237-322FCA0FEACA}" srcOrd="4" destOrd="0" parTransId="{07201DD6-8F10-4170-B53D-81EAE076C692}" sibTransId="{81EA9FAD-B6B3-45B3-BCAF-92A768EF8FE4}"/>
    <dgm:cxn modelId="{2CC780E9-9175-46B1-BA8D-13E2B81BE6CA}" type="presOf" srcId="{E762FDD2-C960-49E9-94CC-BD30BCF7ADD2}" destId="{9D423F1D-BFB4-4F38-84C9-A333A2C04583}" srcOrd="0" destOrd="0" presId="urn:microsoft.com/office/officeart/2005/8/layout/radial6"/>
    <dgm:cxn modelId="{A6A19EC9-D6B4-4941-A399-E4F3212BA2C7}" type="presParOf" srcId="{9D423F1D-BFB4-4F38-84C9-A333A2C04583}" destId="{ECAB3B99-0D94-4BFF-8AF9-411466625421}" srcOrd="0" destOrd="0" presId="urn:microsoft.com/office/officeart/2005/8/layout/radial6"/>
    <dgm:cxn modelId="{D11F329B-14F0-4AD1-A12E-4423208E0CFB}" type="presParOf" srcId="{9D423F1D-BFB4-4F38-84C9-A333A2C04583}" destId="{EE7414E1-9BDD-4273-B652-5C0823088E48}" srcOrd="1" destOrd="0" presId="urn:microsoft.com/office/officeart/2005/8/layout/radial6"/>
    <dgm:cxn modelId="{D63EE466-61CB-4FCA-B3C9-EF1BDB55D8D1}" type="presParOf" srcId="{9D423F1D-BFB4-4F38-84C9-A333A2C04583}" destId="{7D91016F-F007-4E23-9418-877C5D345779}" srcOrd="2" destOrd="0" presId="urn:microsoft.com/office/officeart/2005/8/layout/radial6"/>
    <dgm:cxn modelId="{D2EA159D-E602-4726-A627-F64D11CEDBFD}" type="presParOf" srcId="{9D423F1D-BFB4-4F38-84C9-A333A2C04583}" destId="{986C329E-598E-4BC0-861B-4FEE8FAA8E6F}" srcOrd="3" destOrd="0" presId="urn:microsoft.com/office/officeart/2005/8/layout/radial6"/>
    <dgm:cxn modelId="{435CFE78-D4E7-4FA1-B4DA-4F9954772E4F}" type="presParOf" srcId="{9D423F1D-BFB4-4F38-84C9-A333A2C04583}" destId="{DCBBF68D-C441-4275-BE59-593279C8BD9B}" srcOrd="4" destOrd="0" presId="urn:microsoft.com/office/officeart/2005/8/layout/radial6"/>
    <dgm:cxn modelId="{C14B77FF-AD38-4804-94EF-D75B2EBE1DC7}" type="presParOf" srcId="{9D423F1D-BFB4-4F38-84C9-A333A2C04583}" destId="{75165259-9A65-4ED0-A0FF-B5ADBF3F368A}" srcOrd="5" destOrd="0" presId="urn:microsoft.com/office/officeart/2005/8/layout/radial6"/>
    <dgm:cxn modelId="{438F74E6-8B94-41C0-AF4C-2CC2599EA736}" type="presParOf" srcId="{9D423F1D-BFB4-4F38-84C9-A333A2C04583}" destId="{790C76C9-E887-45AE-BBDE-5AF4875CC1FE}" srcOrd="6" destOrd="0" presId="urn:microsoft.com/office/officeart/2005/8/layout/radial6"/>
    <dgm:cxn modelId="{7C38B662-A701-4825-90E3-CD61E4EAD052}" type="presParOf" srcId="{9D423F1D-BFB4-4F38-84C9-A333A2C04583}" destId="{8C60C5EE-C949-45F5-A86C-037AE40C0720}" srcOrd="7" destOrd="0" presId="urn:microsoft.com/office/officeart/2005/8/layout/radial6"/>
    <dgm:cxn modelId="{25794440-1407-4BFB-9A1A-1952E0E1E671}" type="presParOf" srcId="{9D423F1D-BFB4-4F38-84C9-A333A2C04583}" destId="{92CF44E4-D382-448D-8F50-FEAF95661B38}" srcOrd="8" destOrd="0" presId="urn:microsoft.com/office/officeart/2005/8/layout/radial6"/>
    <dgm:cxn modelId="{451E38E7-2A11-44E0-801B-13BFE7DDD606}" type="presParOf" srcId="{9D423F1D-BFB4-4F38-84C9-A333A2C04583}" destId="{BE6A47B6-F6D5-4066-B2C9-9CCAADAD2D3D}" srcOrd="9" destOrd="0" presId="urn:microsoft.com/office/officeart/2005/8/layout/radial6"/>
    <dgm:cxn modelId="{B54F1B16-0400-40B7-85A5-0D66D8B79C0A}" type="presParOf" srcId="{9D423F1D-BFB4-4F38-84C9-A333A2C04583}" destId="{21F7B9FD-F7F1-492F-9904-FF6D4F6A6532}" srcOrd="10" destOrd="0" presId="urn:microsoft.com/office/officeart/2005/8/layout/radial6"/>
    <dgm:cxn modelId="{A30E5280-E7E4-40C9-859C-781C6DCE034F}" type="presParOf" srcId="{9D423F1D-BFB4-4F38-84C9-A333A2C04583}" destId="{5B12A9F4-6956-4F5D-8E43-9BFEF08F4681}" srcOrd="11" destOrd="0" presId="urn:microsoft.com/office/officeart/2005/8/layout/radial6"/>
    <dgm:cxn modelId="{CAEAD2DC-1987-4165-B676-21BCED582ED1}" type="presParOf" srcId="{9D423F1D-BFB4-4F38-84C9-A333A2C04583}" destId="{217766E6-8E83-45D8-A42B-87AAE36032CB}" srcOrd="12" destOrd="0" presId="urn:microsoft.com/office/officeart/2005/8/layout/radial6"/>
    <dgm:cxn modelId="{6C6DB81B-9527-432F-919E-05019E2118BA}" type="presParOf" srcId="{9D423F1D-BFB4-4F38-84C9-A333A2C04583}" destId="{ADE15E88-F7E4-4824-A23A-88807C0A4230}" srcOrd="13" destOrd="0" presId="urn:microsoft.com/office/officeart/2005/8/layout/radial6"/>
    <dgm:cxn modelId="{20B1F279-19FB-4988-9C6B-630C4BA17BC5}" type="presParOf" srcId="{9D423F1D-BFB4-4F38-84C9-A333A2C04583}" destId="{80DE70D9-B780-43B1-A8B7-57D3DF66F0B0}" srcOrd="14" destOrd="0" presId="urn:microsoft.com/office/officeart/2005/8/layout/radial6"/>
    <dgm:cxn modelId="{4253D4B5-4291-49FB-9360-45E65524521B}" type="presParOf" srcId="{9D423F1D-BFB4-4F38-84C9-A333A2C04583}" destId="{4E5FD306-665D-4499-B99F-3247B6833209}"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352F03-D572-4F29-BB85-946377613F5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E02C96D7-1E75-4DC7-A05F-DCDD2982F3DB}">
      <dgm:prSet phldrT="[Κείμενο]"/>
      <dgm:spPr>
        <a:solidFill>
          <a:schemeClr val="accent1"/>
        </a:solidFill>
      </dgm:spPr>
      <dgm:t>
        <a:bodyPr/>
        <a:lstStyle/>
        <a:p>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Στοιχεία σχεδιασμού του Ε.Υ.</a:t>
          </a:r>
        </a:p>
      </dgm:t>
    </dgm:pt>
    <dgm:pt modelId="{827E3D53-7B79-4035-ACC2-5EBBEE8F3069}" type="parTrans" cxnId="{201A50C9-5EF9-4BE7-AB90-44A3553C8A43}">
      <dgm:prSet/>
      <dgm:spPr/>
      <dgm:t>
        <a:bodyPr/>
        <a:lstStyle/>
        <a:p>
          <a:endParaRPr lang="el-GR"/>
        </a:p>
      </dgm:t>
    </dgm:pt>
    <dgm:pt modelId="{04DDFD4D-60A7-449D-AB72-E7A510191496}" type="sibTrans" cxnId="{201A50C9-5EF9-4BE7-AB90-44A3553C8A43}">
      <dgm:prSet/>
      <dgm:spPr/>
      <dgm:t>
        <a:bodyPr/>
        <a:lstStyle/>
        <a:p>
          <a:endParaRPr lang="el-GR"/>
        </a:p>
      </dgm:t>
    </dgm:pt>
    <dgm:pt modelId="{924F7A00-F2CF-4DE8-9092-AD5F25EC1838}">
      <dgm:prSet phldrT="[Κείμενο]" custT="1"/>
      <dgm:spPr>
        <a:solidFill>
          <a:schemeClr val="accent2">
            <a:lumMod val="40000"/>
            <a:lumOff val="60000"/>
          </a:schemeClr>
        </a:solidFill>
        <a:scene3d>
          <a:camera prst="orthographicFront"/>
          <a:lightRig rig="threePt" dir="t"/>
        </a:scene3d>
        <a:sp3d>
          <a:bevelT/>
        </a:sp3d>
      </dgm:spPr>
      <dgm:t>
        <a:bodyPr/>
        <a:lstStyle/>
        <a:p>
          <a:pPr algn="ctr"/>
          <a:endPar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Σχολική ΕξΑΕ</a:t>
          </a:r>
        </a:p>
        <a:p>
          <a:pPr algn="ctr"/>
          <a:r>
            <a:rPr lang="el-GR" sz="1800" b="1" i="1" dirty="0">
              <a:solidFill>
                <a:schemeClr val="bg1"/>
              </a:solidFill>
              <a:effectLst/>
              <a:latin typeface="Times New Roman" panose="02020603050405020304" pitchFamily="18" charset="0"/>
              <a:cs typeface="Times New Roman" panose="02020603050405020304" pitchFamily="18" charset="0"/>
            </a:rPr>
            <a:t>Συμπληρωματική σχολική ΕξΑΕ</a:t>
          </a:r>
        </a:p>
        <a:p>
          <a:pPr algn="ctr"/>
          <a:r>
            <a:rPr lang="el-GR" sz="1800" b="1" i="1" dirty="0">
              <a:solidFill>
                <a:schemeClr val="bg1"/>
              </a:solidFill>
              <a:effectLst/>
              <a:latin typeface="Times New Roman" panose="02020603050405020304" pitchFamily="18" charset="0"/>
              <a:cs typeface="Times New Roman" panose="02020603050405020304" pitchFamily="18" charset="0"/>
            </a:rPr>
            <a:t>Ασύγχρονη ΕξΑΕ</a:t>
          </a:r>
        </a:p>
        <a:p>
          <a:pPr algn="ctr"/>
          <a:r>
            <a:rPr lang="el-GR" sz="1800" b="1" i="1" dirty="0">
              <a:latin typeface="Times New Roman" panose="02020603050405020304" pitchFamily="18" charset="0"/>
              <a:cs typeface="Times New Roman" panose="02020603050405020304" pitchFamily="18" charset="0"/>
            </a:rPr>
            <a:t>Μεικτό – Συνδυαστικό περιβάλλον μάθησης</a:t>
          </a:r>
          <a:endParaRPr lang="el-GR" sz="1800" b="1" i="1" dirty="0">
            <a:solidFill>
              <a:schemeClr val="bg1"/>
            </a:solidFill>
            <a:effectLst/>
            <a:latin typeface="Times New Roman" panose="02020603050405020304" pitchFamily="18" charset="0"/>
            <a:cs typeface="Times New Roman" panose="02020603050405020304" pitchFamily="18" charset="0"/>
          </a:endParaRPr>
        </a:p>
        <a:p>
          <a:pPr algn="ctr"/>
          <a:endParaRPr lang="el-GR" sz="1800" b="0" i="1" dirty="0">
            <a:solidFill>
              <a:schemeClr val="bg1"/>
            </a:solidFill>
            <a:effectLst/>
            <a:latin typeface="Times New Roman" panose="02020603050405020304" pitchFamily="18" charset="0"/>
            <a:cs typeface="Times New Roman" panose="02020603050405020304" pitchFamily="18" charset="0"/>
          </a:endParaRPr>
        </a:p>
      </dgm:t>
    </dgm:pt>
    <dgm:pt modelId="{94C59E1B-5068-4F41-B64E-B133813FC068}" type="parTrans" cxnId="{65E9F136-24A3-4EF5-AB61-37E07020D9FF}">
      <dgm:prSet/>
      <dgm:spPr/>
      <dgm:t>
        <a:bodyPr/>
        <a:lstStyle/>
        <a:p>
          <a:endParaRPr lang="el-GR"/>
        </a:p>
      </dgm:t>
    </dgm:pt>
    <dgm:pt modelId="{FFBF2A40-BBB1-412E-811B-6A118B08546A}" type="sibTrans" cxnId="{65E9F136-24A3-4EF5-AB61-37E07020D9FF}">
      <dgm:prSet/>
      <dgm:spPr/>
      <dgm:t>
        <a:bodyPr/>
        <a:lstStyle/>
        <a:p>
          <a:endParaRPr lang="el-GR"/>
        </a:p>
      </dgm:t>
    </dgm:pt>
    <dgm:pt modelId="{02944162-BA32-4F6D-B079-5CCEE366B8BD}">
      <dgm:prSet phldrT="[Κείμενο]" custT="1"/>
      <dgm:spPr>
        <a:solidFill>
          <a:schemeClr val="accent5">
            <a:lumMod val="40000"/>
            <a:lumOff val="60000"/>
          </a:schemeClr>
        </a:solidFill>
        <a:scene3d>
          <a:camera prst="orthographicFront"/>
          <a:lightRig rig="threePt" dir="t"/>
        </a:scene3d>
        <a:sp3d>
          <a:bevelT/>
        </a:sp3d>
      </dgm:spPr>
      <dgm:t>
        <a:bodyPr/>
        <a:lstStyle/>
        <a:p>
          <a:pPr algn="ctr">
            <a:buNone/>
          </a:pPr>
          <a:endParaRPr lang="el-GR" sz="2000" dirty="0"/>
        </a:p>
        <a:p>
          <a:pPr algn="ctr">
            <a:buNone/>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Εργαστήριο Δεξιοτήτων</a:t>
          </a:r>
        </a:p>
        <a:p>
          <a:pPr algn="ctr">
            <a:buNone/>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 τάξης Γυμνασίου</a:t>
          </a:r>
        </a:p>
        <a:p>
          <a:pPr algn="ctr">
            <a:buFont typeface="Arial" panose="020B0604020202020204" pitchFamily="34" charset="0"/>
            <a:buChar char="•"/>
          </a:pPr>
          <a:r>
            <a:rPr lang="el-GR" sz="2000" b="1" i="1" dirty="0">
              <a:latin typeface="Times New Roman" panose="02020603050405020304" pitchFamily="18" charset="0"/>
              <a:cs typeface="Times New Roman" panose="02020603050405020304" pitchFamily="18" charset="0"/>
            </a:rPr>
            <a:t>Η  Άυλη Πολιτισμική Κληρονομία</a:t>
          </a:r>
        </a:p>
        <a:p>
          <a:pPr algn="ctr">
            <a:buFont typeface="Arial" panose="020B0604020202020204" pitchFamily="34" charset="0"/>
            <a:buNone/>
          </a:pPr>
          <a:endParaRPr lang="el-GR" sz="1800" i="1" dirty="0">
            <a:latin typeface="Times New Roman" panose="02020603050405020304" pitchFamily="18" charset="0"/>
            <a:cs typeface="Times New Roman" panose="02020603050405020304" pitchFamily="18" charset="0"/>
          </a:endParaRPr>
        </a:p>
      </dgm:t>
    </dgm:pt>
    <dgm:pt modelId="{79BB7297-5964-4C73-B917-6425804AF20A}" type="parTrans" cxnId="{2F0839A4-002D-4FB1-8285-5DCE19212679}">
      <dgm:prSet/>
      <dgm:spPr/>
      <dgm:t>
        <a:bodyPr/>
        <a:lstStyle/>
        <a:p>
          <a:endParaRPr lang="el-GR"/>
        </a:p>
      </dgm:t>
    </dgm:pt>
    <dgm:pt modelId="{E08A828A-8DB3-4657-8991-3DB0346ADB2E}" type="sibTrans" cxnId="{2F0839A4-002D-4FB1-8285-5DCE19212679}">
      <dgm:prSet/>
      <dgm:spPr/>
      <dgm:t>
        <a:bodyPr/>
        <a:lstStyle/>
        <a:p>
          <a:endParaRPr lang="el-GR"/>
        </a:p>
      </dgm:t>
    </dgm:pt>
    <dgm:pt modelId="{DE1EC8A0-435B-4A11-A88D-3EBE4B3C5679}">
      <dgm:prSet phldrT="[Κείμενο]" custT="1"/>
      <dgm:spPr>
        <a:solidFill>
          <a:schemeClr val="accent6">
            <a:lumMod val="40000"/>
            <a:lumOff val="60000"/>
          </a:schemeClr>
        </a:solidFill>
        <a:scene3d>
          <a:camera prst="orthographicFront"/>
          <a:lightRig rig="threePt" dir="t"/>
        </a:scene3d>
        <a:sp3d>
          <a:bevelT/>
        </a:sp3d>
      </dgm:spPr>
      <dgm:t>
        <a:bodyPr/>
        <a:lstStyle/>
        <a:p>
          <a:endParaRPr lang="el-GR" sz="1800" dirty="0">
            <a:latin typeface="Times New Roman" panose="02020603050405020304" pitchFamily="18" charset="0"/>
            <a:cs typeface="Times New Roman" panose="02020603050405020304" pitchFamily="18" charset="0"/>
          </a:endParaRPr>
        </a:p>
        <a:p>
          <a:endParaRPr lang="el-GR" sz="1800" dirty="0">
            <a:latin typeface="Times New Roman" panose="02020603050405020304" pitchFamily="18" charset="0"/>
            <a:cs typeface="Times New Roman" panose="02020603050405020304" pitchFamily="18" charset="0"/>
          </a:endParaRPr>
        </a:p>
        <a:p>
          <a:endParaRPr lang="el-GR" sz="1800" dirty="0">
            <a:latin typeface="Times New Roman" panose="02020603050405020304" pitchFamily="18" charset="0"/>
            <a:cs typeface="Times New Roman" panose="02020603050405020304" pitchFamily="18" charset="0"/>
          </a:endParaRPr>
        </a:p>
        <a:p>
          <a:endParaRPr lang="el-GR" sz="1800" dirty="0">
            <a:latin typeface="Times New Roman" panose="02020603050405020304" pitchFamily="18" charset="0"/>
            <a:cs typeface="Times New Roman" panose="02020603050405020304" pitchFamily="18" charset="0"/>
          </a:endParaRPr>
        </a:p>
        <a:p>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Θεωρίες Μάθησης</a:t>
          </a:r>
        </a:p>
        <a:p>
          <a:r>
            <a:rPr lang="el-GR" sz="1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Συμπεριφορισμός</a:t>
          </a:r>
          <a:endParaRPr lang="en-GB" sz="1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l-GR" sz="1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Γνωστικές Θεωρίες</a:t>
          </a:r>
          <a:endParaRPr lang="en-GB" sz="1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r>
            <a:rPr lang="el-GR" sz="1800" b="1" i="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Κοινωνικός </a:t>
          </a:r>
          <a:r>
            <a:rPr lang="el-GR" sz="1800" b="1" i="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Εποικοδομητισμός</a:t>
          </a:r>
          <a:endParaRPr lang="el-GR" sz="1800" i="1" dirty="0">
            <a:solidFill>
              <a:schemeClr val="bg1"/>
            </a:solidFill>
            <a:latin typeface="Times New Roman" panose="02020603050405020304" pitchFamily="18" charset="0"/>
            <a:cs typeface="Times New Roman" panose="02020603050405020304" pitchFamily="18" charset="0"/>
          </a:endParaRPr>
        </a:p>
        <a:p>
          <a:endParaRPr lang="el-GR" sz="2400" dirty="0"/>
        </a:p>
        <a:p>
          <a:endParaRPr lang="el-GR" sz="2400" dirty="0"/>
        </a:p>
        <a:p>
          <a:endParaRPr lang="el-GR" sz="2400" dirty="0"/>
        </a:p>
        <a:p>
          <a:endParaRPr lang="el-GR" sz="2400" dirty="0"/>
        </a:p>
      </dgm:t>
    </dgm:pt>
    <dgm:pt modelId="{EA6BF9E5-BB5B-42D5-9FE0-6A4F53CC3F73}" type="parTrans" cxnId="{9985E608-5219-4716-88D0-3C3BFEFEDA01}">
      <dgm:prSet/>
      <dgm:spPr/>
      <dgm:t>
        <a:bodyPr/>
        <a:lstStyle/>
        <a:p>
          <a:endParaRPr lang="el-GR"/>
        </a:p>
      </dgm:t>
    </dgm:pt>
    <dgm:pt modelId="{5959C0CA-D66C-4730-B24B-813304824753}" type="sibTrans" cxnId="{9985E608-5219-4716-88D0-3C3BFEFEDA01}">
      <dgm:prSet/>
      <dgm:spPr/>
      <dgm:t>
        <a:bodyPr/>
        <a:lstStyle/>
        <a:p>
          <a:endParaRPr lang="el-GR"/>
        </a:p>
      </dgm:t>
    </dgm:pt>
    <dgm:pt modelId="{EE1AC655-CB0B-42E8-B3AE-974D41BE3E6E}">
      <dgm:prSet phldrT="[Κείμενο]" custT="1"/>
      <dgm:spPr>
        <a:solidFill>
          <a:schemeClr val="accent4">
            <a:lumMod val="60000"/>
            <a:lumOff val="40000"/>
          </a:schemeClr>
        </a:solidFill>
        <a:scene3d>
          <a:camera prst="orthographicFront"/>
          <a:lightRig rig="threePt" dir="t"/>
        </a:scene3d>
        <a:sp3d>
          <a:bevelT/>
        </a:sp3d>
      </dgm:spPr>
      <dgm:t>
        <a:bodyPr/>
        <a:lstStyle/>
        <a:p>
          <a:r>
            <a:rPr lang="el-GR"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Αρχές σχεδιασμού Ε.Υ. για </a:t>
          </a:r>
          <a:r>
            <a:rPr lang="el-GR" sz="1800"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ΕξΑΕ</a:t>
          </a:r>
          <a:endParaRPr lang="en-GB" sz="1800" b="0" i="1" spc="-150" dirty="0">
            <a:solidFill>
              <a:schemeClr val="bg1"/>
            </a:solidFill>
            <a:effectLst/>
            <a:latin typeface="Times New Roman" panose="02020603050405020304" pitchFamily="18" charset="0"/>
            <a:cs typeface="Times New Roman" panose="02020603050405020304" pitchFamily="18" charset="0"/>
          </a:endParaRPr>
        </a:p>
        <a:p>
          <a:r>
            <a:rPr lang="el-GR" sz="2000" b="1" i="1" spc="-150" dirty="0">
              <a:solidFill>
                <a:schemeClr val="bg1"/>
              </a:solidFill>
              <a:effectLst/>
              <a:latin typeface="Times New Roman" panose="02020603050405020304" pitchFamily="18" charset="0"/>
              <a:cs typeface="Times New Roman" panose="02020603050405020304" pitchFamily="18" charset="0"/>
            </a:rPr>
            <a:t>12 Αρχές </a:t>
          </a:r>
          <a:r>
            <a:rPr lang="en-US" sz="2000" b="1" i="1" spc="-150" dirty="0">
              <a:solidFill>
                <a:schemeClr val="bg1"/>
              </a:solidFill>
              <a:effectLst/>
              <a:latin typeface="Times New Roman" panose="02020603050405020304" pitchFamily="18" charset="0"/>
              <a:cs typeface="Times New Roman" panose="02020603050405020304" pitchFamily="18" charset="0"/>
            </a:rPr>
            <a:t>Mayer</a:t>
          </a:r>
          <a:endParaRPr lang="en-GB" sz="2000" b="1" i="1" spc="-150" dirty="0">
            <a:solidFill>
              <a:schemeClr val="bg1"/>
            </a:solidFill>
            <a:effectLst/>
            <a:latin typeface="Times New Roman" panose="02020603050405020304" pitchFamily="18" charset="0"/>
            <a:cs typeface="Times New Roman" panose="02020603050405020304" pitchFamily="18" charset="0"/>
          </a:endParaRPr>
        </a:p>
        <a:p>
          <a:r>
            <a:rPr lang="el-GR" sz="2000" b="1" i="1" spc="-150" dirty="0">
              <a:solidFill>
                <a:schemeClr val="bg1"/>
              </a:solidFill>
              <a:effectLst/>
              <a:latin typeface="Times New Roman" panose="02020603050405020304" pitchFamily="18" charset="0"/>
              <a:cs typeface="Times New Roman" panose="02020603050405020304" pitchFamily="18" charset="0"/>
            </a:rPr>
            <a:t>Δομή και συνοχή κατά </a:t>
          </a:r>
          <a:r>
            <a:rPr lang="en-US" sz="2000" b="1" i="1" spc="-150" dirty="0">
              <a:solidFill>
                <a:schemeClr val="bg1"/>
              </a:solidFill>
              <a:effectLst/>
              <a:latin typeface="Times New Roman" panose="02020603050405020304" pitchFamily="18" charset="0"/>
              <a:cs typeface="Times New Roman" panose="02020603050405020304" pitchFamily="18" charset="0"/>
            </a:rPr>
            <a:t>West -</a:t>
          </a:r>
          <a:r>
            <a:rPr lang="el-GR" sz="2000" b="1" i="1" spc="-150" dirty="0">
              <a:solidFill>
                <a:schemeClr val="bg1"/>
              </a:solidFill>
              <a:effectLst/>
              <a:latin typeface="Times New Roman" panose="02020603050405020304" pitchFamily="18" charset="0"/>
              <a:cs typeface="Times New Roman" panose="02020603050405020304" pitchFamily="18" charset="0"/>
            </a:rPr>
            <a:t> Λιοναράκη</a:t>
          </a:r>
          <a:endParaRPr lang="el-GR" sz="2000" b="1" i="1" dirty="0">
            <a:solidFill>
              <a:schemeClr val="bg1"/>
            </a:solidFill>
            <a:effectLst/>
            <a:latin typeface="Times New Roman" panose="02020603050405020304" pitchFamily="18" charset="0"/>
            <a:cs typeface="Times New Roman" panose="02020603050405020304" pitchFamily="18" charset="0"/>
          </a:endParaRPr>
        </a:p>
      </dgm:t>
    </dgm:pt>
    <dgm:pt modelId="{2556810E-E50B-495E-86E0-4414CFE1095B}" type="parTrans" cxnId="{19C0E91F-6226-48C8-B20F-9D3498298649}">
      <dgm:prSet/>
      <dgm:spPr/>
      <dgm:t>
        <a:bodyPr/>
        <a:lstStyle/>
        <a:p>
          <a:endParaRPr lang="el-GR"/>
        </a:p>
      </dgm:t>
    </dgm:pt>
    <dgm:pt modelId="{CAC83484-D38B-422C-8571-DC94FEB8B650}" type="sibTrans" cxnId="{19C0E91F-6226-48C8-B20F-9D3498298649}">
      <dgm:prSet/>
      <dgm:spPr/>
      <dgm:t>
        <a:bodyPr/>
        <a:lstStyle/>
        <a:p>
          <a:endParaRPr lang="el-GR"/>
        </a:p>
      </dgm:t>
    </dgm:pt>
    <dgm:pt modelId="{11D399BD-466F-4379-AC9D-E53B7B9829B3}" type="pres">
      <dgm:prSet presAssocID="{AC352F03-D572-4F29-BB85-946377613F50}" presName="diagram" presStyleCnt="0">
        <dgm:presLayoutVars>
          <dgm:chMax val="1"/>
          <dgm:dir/>
          <dgm:animLvl val="ctr"/>
          <dgm:resizeHandles val="exact"/>
        </dgm:presLayoutVars>
      </dgm:prSet>
      <dgm:spPr/>
    </dgm:pt>
    <dgm:pt modelId="{2F0F0CE6-0E86-4C32-B15E-22D91F8CD78F}" type="pres">
      <dgm:prSet presAssocID="{AC352F03-D572-4F29-BB85-946377613F50}" presName="matrix" presStyleCnt="0"/>
      <dgm:spPr/>
    </dgm:pt>
    <dgm:pt modelId="{5D981969-526F-47FA-8E3B-16F3E0D6E3A9}" type="pres">
      <dgm:prSet presAssocID="{AC352F03-D572-4F29-BB85-946377613F50}" presName="tile1" presStyleLbl="node1" presStyleIdx="0" presStyleCnt="4" custLinFactNeighborX="0" custLinFactNeighborY="-379"/>
      <dgm:spPr/>
    </dgm:pt>
    <dgm:pt modelId="{22B5B74A-5094-498E-9793-C09EABF32910}" type="pres">
      <dgm:prSet presAssocID="{AC352F03-D572-4F29-BB85-946377613F50}" presName="tile1text" presStyleLbl="node1" presStyleIdx="0" presStyleCnt="4">
        <dgm:presLayoutVars>
          <dgm:chMax val="0"/>
          <dgm:chPref val="0"/>
          <dgm:bulletEnabled val="1"/>
        </dgm:presLayoutVars>
      </dgm:prSet>
      <dgm:spPr/>
    </dgm:pt>
    <dgm:pt modelId="{38DFD5A8-E9B9-4D5B-A224-1D3DB5466565}" type="pres">
      <dgm:prSet presAssocID="{AC352F03-D572-4F29-BB85-946377613F50}" presName="tile2" presStyleLbl="node1" presStyleIdx="1" presStyleCnt="4" custLinFactNeighborX="-1103" custLinFactNeighborY="0"/>
      <dgm:spPr/>
    </dgm:pt>
    <dgm:pt modelId="{F6A07B6A-7257-405B-B391-1702F771CBA8}" type="pres">
      <dgm:prSet presAssocID="{AC352F03-D572-4F29-BB85-946377613F50}" presName="tile2text" presStyleLbl="node1" presStyleIdx="1" presStyleCnt="4">
        <dgm:presLayoutVars>
          <dgm:chMax val="0"/>
          <dgm:chPref val="0"/>
          <dgm:bulletEnabled val="1"/>
        </dgm:presLayoutVars>
      </dgm:prSet>
      <dgm:spPr/>
    </dgm:pt>
    <dgm:pt modelId="{AAD9F61C-C17F-4828-99CC-6A1857FF243D}" type="pres">
      <dgm:prSet presAssocID="{AC352F03-D572-4F29-BB85-946377613F50}" presName="tile3" presStyleLbl="node1" presStyleIdx="2" presStyleCnt="4" custLinFactNeighborX="486" custLinFactNeighborY="7592"/>
      <dgm:spPr/>
    </dgm:pt>
    <dgm:pt modelId="{94F4C99F-DD8D-4B76-A7DE-814293E4BDAC}" type="pres">
      <dgm:prSet presAssocID="{AC352F03-D572-4F29-BB85-946377613F50}" presName="tile3text" presStyleLbl="node1" presStyleIdx="2" presStyleCnt="4">
        <dgm:presLayoutVars>
          <dgm:chMax val="0"/>
          <dgm:chPref val="0"/>
          <dgm:bulletEnabled val="1"/>
        </dgm:presLayoutVars>
      </dgm:prSet>
      <dgm:spPr/>
    </dgm:pt>
    <dgm:pt modelId="{F6DF540D-5DF6-446C-9D82-6B62F7F88361}" type="pres">
      <dgm:prSet presAssocID="{AC352F03-D572-4F29-BB85-946377613F50}" presName="tile4" presStyleLbl="node1" presStyleIdx="3" presStyleCnt="4" custLinFactNeighborX="142" custLinFactNeighborY="2206"/>
      <dgm:spPr/>
    </dgm:pt>
    <dgm:pt modelId="{EF49068A-FB73-4F12-B3A3-7208C2D6C2E5}" type="pres">
      <dgm:prSet presAssocID="{AC352F03-D572-4F29-BB85-946377613F50}" presName="tile4text" presStyleLbl="node1" presStyleIdx="3" presStyleCnt="4">
        <dgm:presLayoutVars>
          <dgm:chMax val="0"/>
          <dgm:chPref val="0"/>
          <dgm:bulletEnabled val="1"/>
        </dgm:presLayoutVars>
      </dgm:prSet>
      <dgm:spPr/>
    </dgm:pt>
    <dgm:pt modelId="{E83B994E-B3B7-4E8B-A5C5-45375712ED0F}" type="pres">
      <dgm:prSet presAssocID="{AC352F03-D572-4F29-BB85-946377613F50}" presName="centerTile" presStyleLbl="fgShp" presStyleIdx="0" presStyleCnt="1" custScaleX="78793" custScaleY="110345" custLinFactNeighborX="-2790" custLinFactNeighborY="-7123">
        <dgm:presLayoutVars>
          <dgm:chMax val="0"/>
          <dgm:chPref val="0"/>
        </dgm:presLayoutVars>
      </dgm:prSet>
      <dgm:spPr/>
    </dgm:pt>
  </dgm:ptLst>
  <dgm:cxnLst>
    <dgm:cxn modelId="{8EE8A707-C6F4-4DCD-BF31-17404AB0C11C}" type="presOf" srcId="{EE1AC655-CB0B-42E8-B3AE-974D41BE3E6E}" destId="{F6DF540D-5DF6-446C-9D82-6B62F7F88361}" srcOrd="0" destOrd="0" presId="urn:microsoft.com/office/officeart/2005/8/layout/matrix1"/>
    <dgm:cxn modelId="{9985E608-5219-4716-88D0-3C3BFEFEDA01}" srcId="{E02C96D7-1E75-4DC7-A05F-DCDD2982F3DB}" destId="{DE1EC8A0-435B-4A11-A88D-3EBE4B3C5679}" srcOrd="2" destOrd="0" parTransId="{EA6BF9E5-BB5B-42D5-9FE0-6A4F53CC3F73}" sibTransId="{5959C0CA-D66C-4730-B24B-813304824753}"/>
    <dgm:cxn modelId="{2D8D4A0D-32B4-4D42-8723-277C237621F4}" type="presOf" srcId="{924F7A00-F2CF-4DE8-9092-AD5F25EC1838}" destId="{22B5B74A-5094-498E-9793-C09EABF32910}" srcOrd="1" destOrd="0" presId="urn:microsoft.com/office/officeart/2005/8/layout/matrix1"/>
    <dgm:cxn modelId="{376B8615-4315-4F19-A77B-D04C3D56B933}" type="presOf" srcId="{02944162-BA32-4F6D-B079-5CCEE366B8BD}" destId="{38DFD5A8-E9B9-4D5B-A224-1D3DB5466565}" srcOrd="0" destOrd="0" presId="urn:microsoft.com/office/officeart/2005/8/layout/matrix1"/>
    <dgm:cxn modelId="{62797A1E-1896-49C9-9A49-86BFE1654F54}" type="presOf" srcId="{EE1AC655-CB0B-42E8-B3AE-974D41BE3E6E}" destId="{EF49068A-FB73-4F12-B3A3-7208C2D6C2E5}" srcOrd="1" destOrd="0" presId="urn:microsoft.com/office/officeart/2005/8/layout/matrix1"/>
    <dgm:cxn modelId="{19C0E91F-6226-48C8-B20F-9D3498298649}" srcId="{E02C96D7-1E75-4DC7-A05F-DCDD2982F3DB}" destId="{EE1AC655-CB0B-42E8-B3AE-974D41BE3E6E}" srcOrd="3" destOrd="0" parTransId="{2556810E-E50B-495E-86E0-4414CFE1095B}" sibTransId="{CAC83484-D38B-422C-8571-DC94FEB8B650}"/>
    <dgm:cxn modelId="{65E9F136-24A3-4EF5-AB61-37E07020D9FF}" srcId="{E02C96D7-1E75-4DC7-A05F-DCDD2982F3DB}" destId="{924F7A00-F2CF-4DE8-9092-AD5F25EC1838}" srcOrd="0" destOrd="0" parTransId="{94C59E1B-5068-4F41-B64E-B133813FC068}" sibTransId="{FFBF2A40-BBB1-412E-811B-6A118B08546A}"/>
    <dgm:cxn modelId="{B6D3F95D-5AB7-4C21-A533-809113DCB974}" type="presOf" srcId="{924F7A00-F2CF-4DE8-9092-AD5F25EC1838}" destId="{5D981969-526F-47FA-8E3B-16F3E0D6E3A9}" srcOrd="0" destOrd="0" presId="urn:microsoft.com/office/officeart/2005/8/layout/matrix1"/>
    <dgm:cxn modelId="{7462DB67-A64E-4CE6-B074-5FA5E7DE93AB}" type="presOf" srcId="{E02C96D7-1E75-4DC7-A05F-DCDD2982F3DB}" destId="{E83B994E-B3B7-4E8B-A5C5-45375712ED0F}" srcOrd="0" destOrd="0" presId="urn:microsoft.com/office/officeart/2005/8/layout/matrix1"/>
    <dgm:cxn modelId="{E6A27857-E0A8-4AE9-8868-C3445E642A9B}" type="presOf" srcId="{AC352F03-D572-4F29-BB85-946377613F50}" destId="{11D399BD-466F-4379-AC9D-E53B7B9829B3}" srcOrd="0" destOrd="0" presId="urn:microsoft.com/office/officeart/2005/8/layout/matrix1"/>
    <dgm:cxn modelId="{BC9D6D7E-A739-4831-9E34-570EB9D1CC22}" type="presOf" srcId="{DE1EC8A0-435B-4A11-A88D-3EBE4B3C5679}" destId="{94F4C99F-DD8D-4B76-A7DE-814293E4BDAC}" srcOrd="1" destOrd="0" presId="urn:microsoft.com/office/officeart/2005/8/layout/matrix1"/>
    <dgm:cxn modelId="{2F0839A4-002D-4FB1-8285-5DCE19212679}" srcId="{E02C96D7-1E75-4DC7-A05F-DCDD2982F3DB}" destId="{02944162-BA32-4F6D-B079-5CCEE366B8BD}" srcOrd="1" destOrd="0" parTransId="{79BB7297-5964-4C73-B917-6425804AF20A}" sibTransId="{E08A828A-8DB3-4657-8991-3DB0346ADB2E}"/>
    <dgm:cxn modelId="{201A50C9-5EF9-4BE7-AB90-44A3553C8A43}" srcId="{AC352F03-D572-4F29-BB85-946377613F50}" destId="{E02C96D7-1E75-4DC7-A05F-DCDD2982F3DB}" srcOrd="0" destOrd="0" parTransId="{827E3D53-7B79-4035-ACC2-5EBBEE8F3069}" sibTransId="{04DDFD4D-60A7-449D-AB72-E7A510191496}"/>
    <dgm:cxn modelId="{B55812E9-C959-4A2D-8BF3-F6B6FD779BD6}" type="presOf" srcId="{DE1EC8A0-435B-4A11-A88D-3EBE4B3C5679}" destId="{AAD9F61C-C17F-4828-99CC-6A1857FF243D}" srcOrd="0" destOrd="0" presId="urn:microsoft.com/office/officeart/2005/8/layout/matrix1"/>
    <dgm:cxn modelId="{70CE29F4-0240-4711-98DC-CDD88E427AFE}" type="presOf" srcId="{02944162-BA32-4F6D-B079-5CCEE366B8BD}" destId="{F6A07B6A-7257-405B-B391-1702F771CBA8}" srcOrd="1" destOrd="0" presId="urn:microsoft.com/office/officeart/2005/8/layout/matrix1"/>
    <dgm:cxn modelId="{CE882E3F-5A5D-4325-B8D3-4B41ACCDBE1C}" type="presParOf" srcId="{11D399BD-466F-4379-AC9D-E53B7B9829B3}" destId="{2F0F0CE6-0E86-4C32-B15E-22D91F8CD78F}" srcOrd="0" destOrd="0" presId="urn:microsoft.com/office/officeart/2005/8/layout/matrix1"/>
    <dgm:cxn modelId="{8A0660FC-C56B-47E3-A801-0C9117C45EB4}" type="presParOf" srcId="{2F0F0CE6-0E86-4C32-B15E-22D91F8CD78F}" destId="{5D981969-526F-47FA-8E3B-16F3E0D6E3A9}" srcOrd="0" destOrd="0" presId="urn:microsoft.com/office/officeart/2005/8/layout/matrix1"/>
    <dgm:cxn modelId="{A51D4A1F-2BEB-4AE9-A92B-9064E27F991A}" type="presParOf" srcId="{2F0F0CE6-0E86-4C32-B15E-22D91F8CD78F}" destId="{22B5B74A-5094-498E-9793-C09EABF32910}" srcOrd="1" destOrd="0" presId="urn:microsoft.com/office/officeart/2005/8/layout/matrix1"/>
    <dgm:cxn modelId="{7D6110F2-0083-444A-9568-D5F87835F578}" type="presParOf" srcId="{2F0F0CE6-0E86-4C32-B15E-22D91F8CD78F}" destId="{38DFD5A8-E9B9-4D5B-A224-1D3DB5466565}" srcOrd="2" destOrd="0" presId="urn:microsoft.com/office/officeart/2005/8/layout/matrix1"/>
    <dgm:cxn modelId="{3CA9E0DE-176A-4765-953E-CC852727648D}" type="presParOf" srcId="{2F0F0CE6-0E86-4C32-B15E-22D91F8CD78F}" destId="{F6A07B6A-7257-405B-B391-1702F771CBA8}" srcOrd="3" destOrd="0" presId="urn:microsoft.com/office/officeart/2005/8/layout/matrix1"/>
    <dgm:cxn modelId="{7D4E7C8E-D392-4D5F-A0F2-9CE8D9AEA2FC}" type="presParOf" srcId="{2F0F0CE6-0E86-4C32-B15E-22D91F8CD78F}" destId="{AAD9F61C-C17F-4828-99CC-6A1857FF243D}" srcOrd="4" destOrd="0" presId="urn:microsoft.com/office/officeart/2005/8/layout/matrix1"/>
    <dgm:cxn modelId="{8E9DCA22-CB32-423F-9320-7AAE05E0E048}" type="presParOf" srcId="{2F0F0CE6-0E86-4C32-B15E-22D91F8CD78F}" destId="{94F4C99F-DD8D-4B76-A7DE-814293E4BDAC}" srcOrd="5" destOrd="0" presId="urn:microsoft.com/office/officeart/2005/8/layout/matrix1"/>
    <dgm:cxn modelId="{85ADEC2B-8BD3-4005-B36C-8DD1B5FFE0B6}" type="presParOf" srcId="{2F0F0CE6-0E86-4C32-B15E-22D91F8CD78F}" destId="{F6DF540D-5DF6-446C-9D82-6B62F7F88361}" srcOrd="6" destOrd="0" presId="urn:microsoft.com/office/officeart/2005/8/layout/matrix1"/>
    <dgm:cxn modelId="{22422FDE-A744-42F3-942F-A4E54E33EADE}" type="presParOf" srcId="{2F0F0CE6-0E86-4C32-B15E-22D91F8CD78F}" destId="{EF49068A-FB73-4F12-B3A3-7208C2D6C2E5}" srcOrd="7" destOrd="0" presId="urn:microsoft.com/office/officeart/2005/8/layout/matrix1"/>
    <dgm:cxn modelId="{B60FF1F9-71E4-4E02-92A6-412F290612C5}" type="presParOf" srcId="{11D399BD-466F-4379-AC9D-E53B7B9829B3}" destId="{E83B994E-B3B7-4E8B-A5C5-45375712ED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62FDD2-C960-49E9-94CC-BD30BCF7ADD2}"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l-GR"/>
        </a:p>
      </dgm:t>
    </dgm:pt>
    <dgm:pt modelId="{9F0A675D-43B8-4885-9A22-F06258FA4C73}">
      <dgm:prSet phldrT="[Κείμενο]" phldr="0" custT="1"/>
      <dgm:spPr/>
      <dgm:t>
        <a:bodyPr/>
        <a:lstStyle/>
        <a:p>
          <a:r>
            <a:rPr lang="el-GR" sz="2200" b="1" dirty="0">
              <a:latin typeface="Times New Roman" panose="02020603050405020304" pitchFamily="18" charset="0"/>
              <a:cs typeface="Times New Roman" panose="02020603050405020304" pitchFamily="18" charset="0"/>
            </a:rPr>
            <a:t>Ψηφιακά εργαλεία</a:t>
          </a:r>
        </a:p>
      </dgm:t>
    </dgm:pt>
    <dgm:pt modelId="{3BDD3A45-118F-4481-BDB6-DD949E2CA1C8}" type="parTrans" cxnId="{7B77EDA3-B98F-4F88-A35B-E104442AC758}">
      <dgm:prSet/>
      <dgm:spPr/>
      <dgm:t>
        <a:bodyPr/>
        <a:lstStyle/>
        <a:p>
          <a:endParaRPr lang="el-GR"/>
        </a:p>
      </dgm:t>
    </dgm:pt>
    <dgm:pt modelId="{71789C41-88FD-4537-A105-DE989C016BAE}" type="sibTrans" cxnId="{7B77EDA3-B98F-4F88-A35B-E104442AC758}">
      <dgm:prSet/>
      <dgm:spPr/>
      <dgm:t>
        <a:bodyPr/>
        <a:lstStyle/>
        <a:p>
          <a:endParaRPr lang="el-GR"/>
        </a:p>
      </dgm:t>
    </dgm:pt>
    <dgm:pt modelId="{9CD58B1C-E7B5-4F41-BB69-3A4E690A5F4E}">
      <dgm:prSet phldrT="[Κείμενο]" phldr="0" custT="1"/>
      <dgm:spPr/>
      <dgm:t>
        <a:bodyPr/>
        <a:lstStyle/>
        <a:p>
          <a:r>
            <a:rPr lang="en-US" sz="2000" b="1" dirty="0">
              <a:latin typeface="Times New Roman" panose="02020603050405020304" pitchFamily="18" charset="0"/>
              <a:cs typeface="Times New Roman" panose="02020603050405020304" pitchFamily="18" charset="0"/>
            </a:rPr>
            <a:t>Students.edivea.net</a:t>
          </a:r>
          <a:endParaRPr lang="el-GR" sz="2000" b="1" dirty="0">
            <a:latin typeface="Times New Roman" panose="02020603050405020304" pitchFamily="18" charset="0"/>
            <a:cs typeface="Times New Roman" panose="02020603050405020304" pitchFamily="18" charset="0"/>
          </a:endParaRPr>
        </a:p>
      </dgm:t>
    </dgm:pt>
    <dgm:pt modelId="{20463CDB-D559-47D1-986B-727C7A7F444C}" type="parTrans" cxnId="{45A16DC8-B7C0-4A79-A14C-9AAC851C66A8}">
      <dgm:prSet/>
      <dgm:spPr/>
      <dgm:t>
        <a:bodyPr/>
        <a:lstStyle/>
        <a:p>
          <a:endParaRPr lang="el-GR"/>
        </a:p>
      </dgm:t>
    </dgm:pt>
    <dgm:pt modelId="{E1A810D2-4D17-42C8-B029-4DC59AFA76EB}" type="sibTrans" cxnId="{45A16DC8-B7C0-4A79-A14C-9AAC851C66A8}">
      <dgm:prSet/>
      <dgm:spPr/>
      <dgm:t>
        <a:bodyPr/>
        <a:lstStyle/>
        <a:p>
          <a:endParaRPr lang="el-GR"/>
        </a:p>
      </dgm:t>
    </dgm:pt>
    <dgm:pt modelId="{AE7B3088-8512-476D-9A52-98751CE26B81}">
      <dgm:prSet phldrT="[Κείμενο]" custT="1"/>
      <dgm:spPr/>
      <dgm:t>
        <a:bodyPr/>
        <a:lstStyle/>
        <a:p>
          <a:pPr>
            <a:buNone/>
          </a:pPr>
          <a:r>
            <a:rPr lang="en-US" sz="2000" b="1" dirty="0">
              <a:latin typeface="Times New Roman" panose="02020603050405020304" pitchFamily="18" charset="0"/>
              <a:cs typeface="Times New Roman" panose="02020603050405020304" pitchFamily="18" charset="0"/>
            </a:rPr>
            <a:t>H5P</a:t>
          </a:r>
          <a:endParaRPr lang="el-GR" sz="2000" b="1" dirty="0">
            <a:latin typeface="Times New Roman" panose="02020603050405020304" pitchFamily="18" charset="0"/>
            <a:cs typeface="Times New Roman" panose="02020603050405020304" pitchFamily="18" charset="0"/>
          </a:endParaRPr>
        </a:p>
      </dgm:t>
    </dgm:pt>
    <dgm:pt modelId="{1E6E0960-3239-492A-B5FF-39A7B1EF890E}" type="parTrans" cxnId="{DF619ED5-6A1E-4835-BC55-50342C3B9353}">
      <dgm:prSet/>
      <dgm:spPr/>
      <dgm:t>
        <a:bodyPr/>
        <a:lstStyle/>
        <a:p>
          <a:endParaRPr lang="el-GR"/>
        </a:p>
      </dgm:t>
    </dgm:pt>
    <dgm:pt modelId="{64C43A37-0BE9-4D71-B8F9-90FEA2C32489}" type="sibTrans" cxnId="{DF619ED5-6A1E-4835-BC55-50342C3B9353}">
      <dgm:prSet/>
      <dgm:spPr/>
      <dgm:t>
        <a:bodyPr/>
        <a:lstStyle/>
        <a:p>
          <a:endParaRPr lang="el-GR"/>
        </a:p>
      </dgm:t>
    </dgm:pt>
    <dgm:pt modelId="{795ECE94-5C2C-419F-B916-42646B356859}">
      <dgm:prSet phldrT="[Κείμενο]" custT="1"/>
      <dgm:spPr/>
      <dgm:t>
        <a:bodyPr/>
        <a:lstStyle/>
        <a:p>
          <a:pPr>
            <a:buNone/>
          </a:pPr>
          <a:r>
            <a:rPr lang="en-US" sz="2000" b="1" dirty="0">
              <a:latin typeface="Times New Roman" panose="02020603050405020304" pitchFamily="18" charset="0"/>
              <a:cs typeface="Times New Roman" panose="02020603050405020304" pitchFamily="18" charset="0"/>
            </a:rPr>
            <a:t>Action</a:t>
          </a:r>
        </a:p>
        <a:p>
          <a:pPr>
            <a:buNone/>
          </a:pPr>
          <a:r>
            <a:rPr lang="en-US" sz="2000" b="1" dirty="0">
              <a:latin typeface="Times New Roman" panose="02020603050405020304" pitchFamily="18" charset="0"/>
              <a:cs typeface="Times New Roman" panose="02020603050405020304" pitchFamily="18" charset="0"/>
            </a:rPr>
            <a:t>Bound</a:t>
          </a:r>
          <a:endParaRPr lang="el-GR" sz="2000" b="1" dirty="0">
            <a:latin typeface="Times New Roman" panose="02020603050405020304" pitchFamily="18" charset="0"/>
            <a:cs typeface="Times New Roman" panose="02020603050405020304" pitchFamily="18" charset="0"/>
          </a:endParaRPr>
        </a:p>
      </dgm:t>
    </dgm:pt>
    <dgm:pt modelId="{1268532D-291F-400C-9829-B0311CE94AB0}" type="parTrans" cxnId="{C106B4D0-5634-4E2D-AA66-824661E9C7BA}">
      <dgm:prSet/>
      <dgm:spPr/>
      <dgm:t>
        <a:bodyPr/>
        <a:lstStyle/>
        <a:p>
          <a:endParaRPr lang="el-GR"/>
        </a:p>
      </dgm:t>
    </dgm:pt>
    <dgm:pt modelId="{AE51A62E-978C-4FAA-8ED3-328EE916FA86}" type="sibTrans" cxnId="{C106B4D0-5634-4E2D-AA66-824661E9C7BA}">
      <dgm:prSet/>
      <dgm:spPr/>
      <dgm:t>
        <a:bodyPr/>
        <a:lstStyle/>
        <a:p>
          <a:endParaRPr lang="el-GR"/>
        </a:p>
      </dgm:t>
    </dgm:pt>
    <dgm:pt modelId="{1451E2CA-A06D-4673-9001-CD83861B1D2F}">
      <dgm:prSet phldrT="[Κείμενο]" custT="1"/>
      <dgm:spPr/>
      <dgm:t>
        <a:bodyPr/>
        <a:lstStyle/>
        <a:p>
          <a:pPr>
            <a:buNone/>
          </a:pPr>
          <a:r>
            <a:rPr lang="en-US" sz="2000" b="1" dirty="0" err="1">
              <a:latin typeface="Times New Roman" panose="02020603050405020304" pitchFamily="18" charset="0"/>
              <a:cs typeface="Times New Roman" panose="02020603050405020304" pitchFamily="18" charset="0"/>
            </a:rPr>
            <a:t>Blippar</a:t>
          </a:r>
          <a:endParaRPr lang="en-US" sz="2000" b="1" dirty="0">
            <a:latin typeface="Times New Roman" panose="02020603050405020304" pitchFamily="18" charset="0"/>
            <a:cs typeface="Times New Roman" panose="02020603050405020304" pitchFamily="18" charset="0"/>
          </a:endParaRPr>
        </a:p>
      </dgm:t>
    </dgm:pt>
    <dgm:pt modelId="{DC8BA98B-1B06-4C72-8D70-DBB50E4ED721}" type="parTrans" cxnId="{8D67D6F5-B687-46A4-9204-D4A5D9BF70EC}">
      <dgm:prSet/>
      <dgm:spPr/>
      <dgm:t>
        <a:bodyPr/>
        <a:lstStyle/>
        <a:p>
          <a:endParaRPr lang="el-GR"/>
        </a:p>
      </dgm:t>
    </dgm:pt>
    <dgm:pt modelId="{66837896-9CEA-47D1-BA76-C5EE4110F4BC}" type="sibTrans" cxnId="{8D67D6F5-B687-46A4-9204-D4A5D9BF70EC}">
      <dgm:prSet/>
      <dgm:spPr/>
      <dgm:t>
        <a:bodyPr/>
        <a:lstStyle/>
        <a:p>
          <a:endParaRPr lang="el-GR"/>
        </a:p>
      </dgm:t>
    </dgm:pt>
    <dgm:pt modelId="{B153CBEE-99E9-43AA-B117-7CEBF5717333}">
      <dgm:prSet phldrT="[Κείμενο]" custT="1"/>
      <dgm:spPr/>
      <dgm:t>
        <a:bodyPr/>
        <a:lstStyle/>
        <a:p>
          <a:pPr>
            <a:buNone/>
          </a:pPr>
          <a:r>
            <a:rPr lang="en-US" sz="2000" b="1" dirty="0" err="1">
              <a:latin typeface="Times New Roman" panose="02020603050405020304" pitchFamily="18" charset="0"/>
              <a:cs typeface="Times New Roman" panose="02020603050405020304" pitchFamily="18" charset="0"/>
            </a:rPr>
            <a:t>Plotagon</a:t>
          </a:r>
          <a:endParaRPr lang="en-US" sz="2000" b="1" dirty="0">
            <a:latin typeface="Times New Roman" panose="02020603050405020304" pitchFamily="18" charset="0"/>
            <a:cs typeface="Times New Roman" panose="02020603050405020304" pitchFamily="18" charset="0"/>
          </a:endParaRPr>
        </a:p>
      </dgm:t>
    </dgm:pt>
    <dgm:pt modelId="{00D7F5C5-0117-43F9-8C04-296BC5A5CEF6}" type="parTrans" cxnId="{7E1FB483-DE5E-4038-99FF-5DAC38ADF382}">
      <dgm:prSet/>
      <dgm:spPr/>
      <dgm:t>
        <a:bodyPr/>
        <a:lstStyle/>
        <a:p>
          <a:endParaRPr lang="el-GR"/>
        </a:p>
      </dgm:t>
    </dgm:pt>
    <dgm:pt modelId="{B9B581CF-5BAF-4471-BE8F-13F67D45AF41}" type="sibTrans" cxnId="{7E1FB483-DE5E-4038-99FF-5DAC38ADF382}">
      <dgm:prSet/>
      <dgm:spPr/>
      <dgm:t>
        <a:bodyPr/>
        <a:lstStyle/>
        <a:p>
          <a:endParaRPr lang="el-GR"/>
        </a:p>
      </dgm:t>
    </dgm:pt>
    <dgm:pt modelId="{EC7C2F0D-DD61-4702-AA98-BA7222827A46}">
      <dgm:prSet phldrT="[Κείμενο]" custT="1"/>
      <dgm:spPr/>
      <dgm:t>
        <a:bodyPr/>
        <a:lstStyle/>
        <a:p>
          <a:pPr>
            <a:buNone/>
          </a:pPr>
          <a:r>
            <a:rPr lang="en-US" sz="2000" b="1" dirty="0" err="1">
              <a:latin typeface="Times New Roman" panose="02020603050405020304" pitchFamily="18" charset="0"/>
              <a:cs typeface="Times New Roman" panose="02020603050405020304" pitchFamily="18" charset="0"/>
            </a:rPr>
            <a:t>Doodly</a:t>
          </a:r>
          <a:endParaRPr lang="el-GR" sz="2000" b="1" dirty="0">
            <a:latin typeface="Times New Roman" panose="02020603050405020304" pitchFamily="18" charset="0"/>
            <a:cs typeface="Times New Roman" panose="02020603050405020304" pitchFamily="18" charset="0"/>
          </a:endParaRPr>
        </a:p>
      </dgm:t>
    </dgm:pt>
    <dgm:pt modelId="{7223847A-CEB1-4D26-80F8-1854BA6CE0E4}" type="parTrans" cxnId="{928E228B-DE7D-4551-98BB-93619BD1FD38}">
      <dgm:prSet/>
      <dgm:spPr/>
      <dgm:t>
        <a:bodyPr/>
        <a:lstStyle/>
        <a:p>
          <a:endParaRPr lang="el-GR"/>
        </a:p>
      </dgm:t>
    </dgm:pt>
    <dgm:pt modelId="{531AE1ED-F835-459A-8558-2CB6C3AF67F1}" type="sibTrans" cxnId="{928E228B-DE7D-4551-98BB-93619BD1FD38}">
      <dgm:prSet/>
      <dgm:spPr/>
      <dgm:t>
        <a:bodyPr/>
        <a:lstStyle/>
        <a:p>
          <a:endParaRPr lang="el-GR"/>
        </a:p>
      </dgm:t>
    </dgm:pt>
    <dgm:pt modelId="{4F888887-FF90-4BD8-90CD-6BF987193299}">
      <dgm:prSet phldrT="[Κείμενο]" custT="1"/>
      <dgm:spPr/>
      <dgm:t>
        <a:bodyPr/>
        <a:lstStyle/>
        <a:p>
          <a:pPr>
            <a:buNone/>
          </a:pPr>
          <a:r>
            <a:rPr lang="en-US" sz="2000" b="1" dirty="0">
              <a:latin typeface="Times New Roman" panose="02020603050405020304" pitchFamily="18" charset="0"/>
              <a:cs typeface="Times New Roman" panose="02020603050405020304" pitchFamily="18" charset="0"/>
            </a:rPr>
            <a:t>Padlet</a:t>
          </a:r>
          <a:endParaRPr lang="el-GR" sz="2000" b="1" dirty="0">
            <a:latin typeface="Times New Roman" panose="02020603050405020304" pitchFamily="18" charset="0"/>
            <a:cs typeface="Times New Roman" panose="02020603050405020304" pitchFamily="18" charset="0"/>
          </a:endParaRPr>
        </a:p>
      </dgm:t>
    </dgm:pt>
    <dgm:pt modelId="{972FD5EA-8DDF-49E0-A553-28331EE44D9D}" type="parTrans" cxnId="{EC119F3C-7330-4852-AA3D-D671947AFB5F}">
      <dgm:prSet/>
      <dgm:spPr/>
      <dgm:t>
        <a:bodyPr/>
        <a:lstStyle/>
        <a:p>
          <a:endParaRPr lang="el-GR"/>
        </a:p>
      </dgm:t>
    </dgm:pt>
    <dgm:pt modelId="{6E1C49C1-B7DB-470E-A4B0-929D79B0AD0C}" type="sibTrans" cxnId="{EC119F3C-7330-4852-AA3D-D671947AFB5F}">
      <dgm:prSet/>
      <dgm:spPr/>
      <dgm:t>
        <a:bodyPr/>
        <a:lstStyle/>
        <a:p>
          <a:endParaRPr lang="el-GR"/>
        </a:p>
      </dgm:t>
    </dgm:pt>
    <dgm:pt modelId="{8F036DFE-FA21-4277-9461-D74634C6A346}">
      <dgm:prSet phldrT="[Κείμενο]" custT="1"/>
      <dgm:spPr/>
      <dgm:t>
        <a:bodyPr/>
        <a:lstStyle/>
        <a:p>
          <a:pPr>
            <a:buNone/>
          </a:pPr>
          <a:r>
            <a:rPr lang="en-US" sz="2000" b="1" dirty="0" err="1">
              <a:latin typeface="Times New Roman" panose="02020603050405020304" pitchFamily="18" charset="0"/>
              <a:cs typeface="Times New Roman" panose="02020603050405020304" pitchFamily="18" charset="0"/>
            </a:rPr>
            <a:t>Vindoz</a:t>
          </a:r>
          <a:r>
            <a:rPr lang="en-US" sz="2000" b="1" dirty="0">
              <a:latin typeface="Times New Roman" panose="02020603050405020304" pitchFamily="18" charset="0"/>
              <a:cs typeface="Times New Roman" panose="02020603050405020304" pitchFamily="18" charset="0"/>
            </a:rPr>
            <a:t> AI</a:t>
          </a:r>
          <a:endParaRPr lang="el-GR" sz="2000" b="1" dirty="0">
            <a:latin typeface="Times New Roman" panose="02020603050405020304" pitchFamily="18" charset="0"/>
            <a:cs typeface="Times New Roman" panose="02020603050405020304" pitchFamily="18" charset="0"/>
          </a:endParaRPr>
        </a:p>
      </dgm:t>
    </dgm:pt>
    <dgm:pt modelId="{50754EFC-8590-4DFE-9CCA-41C5F42389C3}" type="parTrans" cxnId="{DA74324B-41C5-429A-917E-0191E6892ED7}">
      <dgm:prSet/>
      <dgm:spPr/>
      <dgm:t>
        <a:bodyPr/>
        <a:lstStyle/>
        <a:p>
          <a:endParaRPr lang="el-GR"/>
        </a:p>
      </dgm:t>
    </dgm:pt>
    <dgm:pt modelId="{ED357054-AEE6-47EB-9DF9-2BC6C84777E1}" type="sibTrans" cxnId="{DA74324B-41C5-429A-917E-0191E6892ED7}">
      <dgm:prSet/>
      <dgm:spPr/>
      <dgm:t>
        <a:bodyPr/>
        <a:lstStyle/>
        <a:p>
          <a:endParaRPr lang="el-GR"/>
        </a:p>
      </dgm:t>
    </dgm:pt>
    <dgm:pt modelId="{DEDA05B8-D842-43A8-827A-E4CEDD3C2A82}">
      <dgm:prSet phldrT="[Κείμενο]" custT="1"/>
      <dgm:spPr/>
      <dgm:t>
        <a:bodyPr/>
        <a:lstStyle/>
        <a:p>
          <a:pPr>
            <a:buNone/>
          </a:pPr>
          <a:r>
            <a:rPr lang="en-US" sz="2000" b="1" dirty="0" err="1">
              <a:latin typeface="Times New Roman" panose="02020603050405020304" pitchFamily="18" charset="0"/>
              <a:cs typeface="Times New Roman" panose="02020603050405020304" pitchFamily="18" charset="0"/>
            </a:rPr>
            <a:t>Wordwall</a:t>
          </a:r>
          <a:endParaRPr lang="el-GR" sz="2000" b="1" dirty="0">
            <a:latin typeface="Times New Roman" panose="02020603050405020304" pitchFamily="18" charset="0"/>
            <a:cs typeface="Times New Roman" panose="02020603050405020304" pitchFamily="18" charset="0"/>
          </a:endParaRPr>
        </a:p>
      </dgm:t>
    </dgm:pt>
    <dgm:pt modelId="{02A6D5DB-DD17-4437-B2FD-426729A1AD66}" type="parTrans" cxnId="{30798D97-AB99-4AA3-B6DC-B6420E867846}">
      <dgm:prSet/>
      <dgm:spPr/>
      <dgm:t>
        <a:bodyPr/>
        <a:lstStyle/>
        <a:p>
          <a:endParaRPr lang="el-GR"/>
        </a:p>
      </dgm:t>
    </dgm:pt>
    <dgm:pt modelId="{366C6FE8-1400-4F67-AB20-7BD8DB6DDADE}" type="sibTrans" cxnId="{30798D97-AB99-4AA3-B6DC-B6420E867846}">
      <dgm:prSet/>
      <dgm:spPr/>
      <dgm:t>
        <a:bodyPr/>
        <a:lstStyle/>
        <a:p>
          <a:endParaRPr lang="el-GR"/>
        </a:p>
      </dgm:t>
    </dgm:pt>
    <dgm:pt modelId="{5EDF1D94-2009-4F60-81DC-B6CA8FDC196C}">
      <dgm:prSet phldrT="[Κείμενο]" custT="1"/>
      <dgm:spPr/>
      <dgm:t>
        <a:bodyPr/>
        <a:lstStyle/>
        <a:p>
          <a:pPr>
            <a:buNone/>
          </a:pPr>
          <a:r>
            <a:rPr lang="en-US" sz="2000" b="1" dirty="0">
              <a:latin typeface="Times New Roman" panose="02020603050405020304" pitchFamily="18" charset="0"/>
              <a:cs typeface="Times New Roman" panose="02020603050405020304" pitchFamily="18" charset="0"/>
            </a:rPr>
            <a:t>PowerPoint</a:t>
          </a:r>
          <a:endParaRPr lang="el-GR" sz="2000" b="1" dirty="0">
            <a:latin typeface="Times New Roman" panose="02020603050405020304" pitchFamily="18" charset="0"/>
            <a:cs typeface="Times New Roman" panose="02020603050405020304" pitchFamily="18" charset="0"/>
          </a:endParaRPr>
        </a:p>
      </dgm:t>
    </dgm:pt>
    <dgm:pt modelId="{1ECDBF3A-DAC8-4512-B9CC-39B6726FDAE8}" type="parTrans" cxnId="{8E58E3CC-B4E0-45C9-B679-1E35E590B9B3}">
      <dgm:prSet/>
      <dgm:spPr/>
      <dgm:t>
        <a:bodyPr/>
        <a:lstStyle/>
        <a:p>
          <a:endParaRPr lang="el-GR"/>
        </a:p>
      </dgm:t>
    </dgm:pt>
    <dgm:pt modelId="{07FF0BC9-F2E2-4F74-858A-C44957D317D3}" type="sibTrans" cxnId="{8E58E3CC-B4E0-45C9-B679-1E35E590B9B3}">
      <dgm:prSet/>
      <dgm:spPr/>
      <dgm:t>
        <a:bodyPr/>
        <a:lstStyle/>
        <a:p>
          <a:endParaRPr lang="el-GR"/>
        </a:p>
      </dgm:t>
    </dgm:pt>
    <dgm:pt modelId="{9D423F1D-BFB4-4F38-84C9-A333A2C04583}" type="pres">
      <dgm:prSet presAssocID="{E762FDD2-C960-49E9-94CC-BD30BCF7ADD2}" presName="Name0" presStyleCnt="0">
        <dgm:presLayoutVars>
          <dgm:chMax val="1"/>
          <dgm:dir/>
          <dgm:animLvl val="ctr"/>
          <dgm:resizeHandles val="exact"/>
        </dgm:presLayoutVars>
      </dgm:prSet>
      <dgm:spPr/>
    </dgm:pt>
    <dgm:pt modelId="{ECAB3B99-0D94-4BFF-8AF9-411466625421}" type="pres">
      <dgm:prSet presAssocID="{9F0A675D-43B8-4885-9A22-F06258FA4C73}" presName="centerShape" presStyleLbl="node0" presStyleIdx="0" presStyleCnt="1" custScaleX="186394" custScaleY="151755" custLinFactNeighborX="-4032" custLinFactNeighborY="-3686"/>
      <dgm:spPr/>
    </dgm:pt>
    <dgm:pt modelId="{EE7414E1-9BDD-4273-B652-5C0823088E48}" type="pres">
      <dgm:prSet presAssocID="{9CD58B1C-E7B5-4F41-BB69-3A4E690A5F4E}" presName="node" presStyleLbl="node1" presStyleIdx="0" presStyleCnt="10" custScaleX="301531" custScaleY="113807" custRadScaleRad="108147" custRadScaleInc="-10139">
        <dgm:presLayoutVars>
          <dgm:bulletEnabled val="1"/>
        </dgm:presLayoutVars>
      </dgm:prSet>
      <dgm:spPr/>
    </dgm:pt>
    <dgm:pt modelId="{7D91016F-F007-4E23-9418-877C5D345779}" type="pres">
      <dgm:prSet presAssocID="{9CD58B1C-E7B5-4F41-BB69-3A4E690A5F4E}" presName="dummy" presStyleCnt="0"/>
      <dgm:spPr/>
    </dgm:pt>
    <dgm:pt modelId="{986C329E-598E-4BC0-861B-4FEE8FAA8E6F}" type="pres">
      <dgm:prSet presAssocID="{E1A810D2-4D17-42C8-B029-4DC59AFA76EB}" presName="sibTrans" presStyleLbl="sibTrans2D1" presStyleIdx="0" presStyleCnt="10" custLinFactNeighborX="-987" custLinFactNeighborY="1251"/>
      <dgm:spPr/>
    </dgm:pt>
    <dgm:pt modelId="{DCBBF68D-C441-4275-BE59-593279C8BD9B}" type="pres">
      <dgm:prSet presAssocID="{AE7B3088-8512-476D-9A52-98751CE26B81}" presName="node" presStyleLbl="node1" presStyleIdx="1" presStyleCnt="10" custScaleX="202542" custScaleY="108582" custRadScaleRad="130491" custRadScaleInc="171507">
        <dgm:presLayoutVars>
          <dgm:bulletEnabled val="1"/>
        </dgm:presLayoutVars>
      </dgm:prSet>
      <dgm:spPr/>
    </dgm:pt>
    <dgm:pt modelId="{75165259-9A65-4ED0-A0FF-B5ADBF3F368A}" type="pres">
      <dgm:prSet presAssocID="{AE7B3088-8512-476D-9A52-98751CE26B81}" presName="dummy" presStyleCnt="0"/>
      <dgm:spPr/>
    </dgm:pt>
    <dgm:pt modelId="{790C76C9-E887-45AE-BBDE-5AF4875CC1FE}" type="pres">
      <dgm:prSet presAssocID="{64C43A37-0BE9-4D71-B8F9-90FEA2C32489}" presName="sibTrans" presStyleLbl="sibTrans2D1" presStyleIdx="1" presStyleCnt="10" custLinFactNeighborX="3828" custLinFactNeighborY="2526"/>
      <dgm:spPr/>
    </dgm:pt>
    <dgm:pt modelId="{5CD8E74F-472B-4000-9FF4-9CB455B88DC9}" type="pres">
      <dgm:prSet presAssocID="{795ECE94-5C2C-419F-B916-42646B356859}" presName="node" presStyleLbl="node1" presStyleIdx="2" presStyleCnt="10" custScaleX="255121" custScaleY="121277" custRadScaleRad="132835" custRadScaleInc="83569">
        <dgm:presLayoutVars>
          <dgm:bulletEnabled val="1"/>
        </dgm:presLayoutVars>
      </dgm:prSet>
      <dgm:spPr/>
    </dgm:pt>
    <dgm:pt modelId="{638FD22D-83C7-4506-9A04-BD5EB22F72F7}" type="pres">
      <dgm:prSet presAssocID="{795ECE94-5C2C-419F-B916-42646B356859}" presName="dummy" presStyleCnt="0"/>
      <dgm:spPr/>
    </dgm:pt>
    <dgm:pt modelId="{EEE9947B-39FF-4404-A65A-F24443461084}" type="pres">
      <dgm:prSet presAssocID="{AE51A62E-978C-4FAA-8ED3-328EE916FA86}" presName="sibTrans" presStyleLbl="sibTrans2D1" presStyleIdx="2" presStyleCnt="10"/>
      <dgm:spPr/>
    </dgm:pt>
    <dgm:pt modelId="{8AF70559-748F-468F-91F7-59D1FE9146C8}" type="pres">
      <dgm:prSet presAssocID="{1451E2CA-A06D-4673-9001-CD83861B1D2F}" presName="node" presStyleLbl="node1" presStyleIdx="3" presStyleCnt="10" custScaleX="231709" custScaleY="106362" custRadScaleRad="125453" custRadScaleInc="-20277">
        <dgm:presLayoutVars>
          <dgm:bulletEnabled val="1"/>
        </dgm:presLayoutVars>
      </dgm:prSet>
      <dgm:spPr/>
    </dgm:pt>
    <dgm:pt modelId="{A6B559C7-4364-4740-94D6-A7881D8C0995}" type="pres">
      <dgm:prSet presAssocID="{1451E2CA-A06D-4673-9001-CD83861B1D2F}" presName="dummy" presStyleCnt="0"/>
      <dgm:spPr/>
    </dgm:pt>
    <dgm:pt modelId="{46E82817-5FD8-42B8-B6FB-38AC3FBE59E9}" type="pres">
      <dgm:prSet presAssocID="{66837896-9CEA-47D1-BA76-C5EE4110F4BC}" presName="sibTrans" presStyleLbl="sibTrans2D1" presStyleIdx="3" presStyleCnt="10"/>
      <dgm:spPr/>
    </dgm:pt>
    <dgm:pt modelId="{8C31E319-F7EA-44EF-8A53-2E2B2D9A01B8}" type="pres">
      <dgm:prSet presAssocID="{B153CBEE-99E9-43AA-B117-7CEBF5717333}" presName="node" presStyleLbl="node1" presStyleIdx="4" presStyleCnt="10" custScaleX="236155" custRadScaleRad="128163" custRadScaleInc="-90182">
        <dgm:presLayoutVars>
          <dgm:bulletEnabled val="1"/>
        </dgm:presLayoutVars>
      </dgm:prSet>
      <dgm:spPr/>
    </dgm:pt>
    <dgm:pt modelId="{759BF93F-F959-4F68-8C36-37DC6CE4A27E}" type="pres">
      <dgm:prSet presAssocID="{B153CBEE-99E9-43AA-B117-7CEBF5717333}" presName="dummy" presStyleCnt="0"/>
      <dgm:spPr/>
    </dgm:pt>
    <dgm:pt modelId="{1B82F718-DD75-428B-8513-9677DEF35124}" type="pres">
      <dgm:prSet presAssocID="{B9B581CF-5BAF-4471-BE8F-13F67D45AF41}" presName="sibTrans" presStyleLbl="sibTrans2D1" presStyleIdx="4" presStyleCnt="10"/>
      <dgm:spPr/>
    </dgm:pt>
    <dgm:pt modelId="{F2B46391-72B3-4DEC-BDD2-33FAA697EFD5}" type="pres">
      <dgm:prSet presAssocID="{EC7C2F0D-DD61-4702-AA98-BA7222827A46}" presName="node" presStyleLbl="node1" presStyleIdx="5" presStyleCnt="10" custScaleX="200634" custRadScaleRad="101981" custRadScaleInc="-4152">
        <dgm:presLayoutVars>
          <dgm:bulletEnabled val="1"/>
        </dgm:presLayoutVars>
      </dgm:prSet>
      <dgm:spPr/>
    </dgm:pt>
    <dgm:pt modelId="{BA0D90C0-5DAD-4A4E-97F8-432EE1BFA6A4}" type="pres">
      <dgm:prSet presAssocID="{EC7C2F0D-DD61-4702-AA98-BA7222827A46}" presName="dummy" presStyleCnt="0"/>
      <dgm:spPr/>
    </dgm:pt>
    <dgm:pt modelId="{6F9E9C4F-AE1C-4598-A8AD-F2117FF7B7BF}" type="pres">
      <dgm:prSet presAssocID="{531AE1ED-F835-459A-8558-2CB6C3AF67F1}" presName="sibTrans" presStyleLbl="sibTrans2D1" presStyleIdx="5" presStyleCnt="10"/>
      <dgm:spPr/>
    </dgm:pt>
    <dgm:pt modelId="{0726EE88-7A9C-48B8-89E5-9FA2AFDD058B}" type="pres">
      <dgm:prSet presAssocID="{4F888887-FF90-4BD8-90CD-6BF987193299}" presName="node" presStyleLbl="node1" presStyleIdx="6" presStyleCnt="10" custScaleX="232832" custRadScaleRad="123410" custRadScaleInc="72619">
        <dgm:presLayoutVars>
          <dgm:bulletEnabled val="1"/>
        </dgm:presLayoutVars>
      </dgm:prSet>
      <dgm:spPr/>
    </dgm:pt>
    <dgm:pt modelId="{C9B3A5F6-DA90-405A-8627-7CE658C15953}" type="pres">
      <dgm:prSet presAssocID="{4F888887-FF90-4BD8-90CD-6BF987193299}" presName="dummy" presStyleCnt="0"/>
      <dgm:spPr/>
    </dgm:pt>
    <dgm:pt modelId="{70200366-63F0-4854-8055-F29A04E5A6DF}" type="pres">
      <dgm:prSet presAssocID="{6E1C49C1-B7DB-470E-A4B0-929D79B0AD0C}" presName="sibTrans" presStyleLbl="sibTrans2D1" presStyleIdx="6" presStyleCnt="10"/>
      <dgm:spPr/>
    </dgm:pt>
    <dgm:pt modelId="{1A65C3FC-52DD-4B36-B838-2DEC76A662AB}" type="pres">
      <dgm:prSet presAssocID="{8F036DFE-FA21-4277-9461-D74634C6A346}" presName="node" presStyleLbl="node1" presStyleIdx="7" presStyleCnt="10" custScaleX="236137" custRadScaleRad="142204" custRadScaleInc="21805">
        <dgm:presLayoutVars>
          <dgm:bulletEnabled val="1"/>
        </dgm:presLayoutVars>
      </dgm:prSet>
      <dgm:spPr/>
    </dgm:pt>
    <dgm:pt modelId="{82B4832D-BD38-4A07-9E77-EBB5F4BB78F4}" type="pres">
      <dgm:prSet presAssocID="{8F036DFE-FA21-4277-9461-D74634C6A346}" presName="dummy" presStyleCnt="0"/>
      <dgm:spPr/>
    </dgm:pt>
    <dgm:pt modelId="{FE480CFA-A29C-460D-BD9A-7C3122C64C7B}" type="pres">
      <dgm:prSet presAssocID="{ED357054-AEE6-47EB-9DF9-2BC6C84777E1}" presName="sibTrans" presStyleLbl="sibTrans2D1" presStyleIdx="7" presStyleCnt="10"/>
      <dgm:spPr/>
    </dgm:pt>
    <dgm:pt modelId="{31A4B48B-8C17-4141-8684-D9A0DC0918A8}" type="pres">
      <dgm:prSet presAssocID="{DEDA05B8-D842-43A8-827A-E4CEDD3C2A82}" presName="node" presStyleLbl="node1" presStyleIdx="8" presStyleCnt="10" custScaleX="216348" custRadScaleRad="138091" custRadScaleInc="-86113">
        <dgm:presLayoutVars>
          <dgm:bulletEnabled val="1"/>
        </dgm:presLayoutVars>
      </dgm:prSet>
      <dgm:spPr/>
    </dgm:pt>
    <dgm:pt modelId="{47510F70-748B-4D0B-AF10-F2A8868DA614}" type="pres">
      <dgm:prSet presAssocID="{DEDA05B8-D842-43A8-827A-E4CEDD3C2A82}" presName="dummy" presStyleCnt="0"/>
      <dgm:spPr/>
    </dgm:pt>
    <dgm:pt modelId="{FAC73005-4654-4566-BC7D-76C67C9EA16E}" type="pres">
      <dgm:prSet presAssocID="{366C6FE8-1400-4F67-AB20-7BD8DB6DDADE}" presName="sibTrans" presStyleLbl="sibTrans2D1" presStyleIdx="8" presStyleCnt="10"/>
      <dgm:spPr/>
    </dgm:pt>
    <dgm:pt modelId="{07B88E90-E9F5-422D-954B-C3065BE629C3}" type="pres">
      <dgm:prSet presAssocID="{5EDF1D94-2009-4F60-81DC-B6CA8FDC196C}" presName="node" presStyleLbl="node1" presStyleIdx="9" presStyleCnt="10" custScaleX="217180" custRadScaleRad="139090" custRadScaleInc="-184022">
        <dgm:presLayoutVars>
          <dgm:bulletEnabled val="1"/>
        </dgm:presLayoutVars>
      </dgm:prSet>
      <dgm:spPr/>
    </dgm:pt>
    <dgm:pt modelId="{2D93E332-9B74-4EEE-8FCD-B9985995891D}" type="pres">
      <dgm:prSet presAssocID="{5EDF1D94-2009-4F60-81DC-B6CA8FDC196C}" presName="dummy" presStyleCnt="0"/>
      <dgm:spPr/>
    </dgm:pt>
    <dgm:pt modelId="{266B6CD6-82E6-463D-970A-574332A61194}" type="pres">
      <dgm:prSet presAssocID="{07FF0BC9-F2E2-4F74-858A-C44957D317D3}" presName="sibTrans" presStyleLbl="sibTrans2D1" presStyleIdx="9" presStyleCnt="10" custLinFactNeighborX="-527" custLinFactNeighborY="2142"/>
      <dgm:spPr/>
    </dgm:pt>
  </dgm:ptLst>
  <dgm:cxnLst>
    <dgm:cxn modelId="{33B8820E-28B2-44D2-9436-7511CDBF7B6D}" type="presOf" srcId="{EC7C2F0D-DD61-4702-AA98-BA7222827A46}" destId="{F2B46391-72B3-4DEC-BDD2-33FAA697EFD5}" srcOrd="0" destOrd="0" presId="urn:microsoft.com/office/officeart/2005/8/layout/radial6"/>
    <dgm:cxn modelId="{E173EC1D-E008-46EE-A979-95AA6A0C76A5}" type="presOf" srcId="{9F0A675D-43B8-4885-9A22-F06258FA4C73}" destId="{ECAB3B99-0D94-4BFF-8AF9-411466625421}" srcOrd="0" destOrd="0" presId="urn:microsoft.com/office/officeart/2005/8/layout/radial6"/>
    <dgm:cxn modelId="{2C324E27-0660-4E4C-B54D-673A7C929E46}" type="presOf" srcId="{DEDA05B8-D842-43A8-827A-E4CEDD3C2A82}" destId="{31A4B48B-8C17-4141-8684-D9A0DC0918A8}" srcOrd="0" destOrd="0" presId="urn:microsoft.com/office/officeart/2005/8/layout/radial6"/>
    <dgm:cxn modelId="{2EA38D2E-8B8C-4347-88D9-80EFA5CE8208}" type="presOf" srcId="{366C6FE8-1400-4F67-AB20-7BD8DB6DDADE}" destId="{FAC73005-4654-4566-BC7D-76C67C9EA16E}" srcOrd="0" destOrd="0" presId="urn:microsoft.com/office/officeart/2005/8/layout/radial6"/>
    <dgm:cxn modelId="{B502DE39-FDE9-4FC8-A1B1-9AB44A667882}" type="presOf" srcId="{66837896-9CEA-47D1-BA76-C5EE4110F4BC}" destId="{46E82817-5FD8-42B8-B6FB-38AC3FBE59E9}" srcOrd="0" destOrd="0" presId="urn:microsoft.com/office/officeart/2005/8/layout/radial6"/>
    <dgm:cxn modelId="{3347213C-234A-46FC-B4DE-2039FC91C770}" type="presOf" srcId="{5EDF1D94-2009-4F60-81DC-B6CA8FDC196C}" destId="{07B88E90-E9F5-422D-954B-C3065BE629C3}" srcOrd="0" destOrd="0" presId="urn:microsoft.com/office/officeart/2005/8/layout/radial6"/>
    <dgm:cxn modelId="{EC119F3C-7330-4852-AA3D-D671947AFB5F}" srcId="{9F0A675D-43B8-4885-9A22-F06258FA4C73}" destId="{4F888887-FF90-4BD8-90CD-6BF987193299}" srcOrd="6" destOrd="0" parTransId="{972FD5EA-8DDF-49E0-A553-28331EE44D9D}" sibTransId="{6E1C49C1-B7DB-470E-A4B0-929D79B0AD0C}"/>
    <dgm:cxn modelId="{3BAE1268-3C61-43AA-89C6-9E08487A0CD0}" type="presOf" srcId="{531AE1ED-F835-459A-8558-2CB6C3AF67F1}" destId="{6F9E9C4F-AE1C-4598-A8AD-F2117FF7B7BF}" srcOrd="0" destOrd="0" presId="urn:microsoft.com/office/officeart/2005/8/layout/radial6"/>
    <dgm:cxn modelId="{71A20169-A286-4C50-B0D3-62E8D80BE597}" type="presOf" srcId="{B9B581CF-5BAF-4471-BE8F-13F67D45AF41}" destId="{1B82F718-DD75-428B-8513-9677DEF35124}" srcOrd="0" destOrd="0" presId="urn:microsoft.com/office/officeart/2005/8/layout/radial6"/>
    <dgm:cxn modelId="{187C9949-6AB2-4EA1-8ADB-8AA330F495E9}" type="presOf" srcId="{1451E2CA-A06D-4673-9001-CD83861B1D2F}" destId="{8AF70559-748F-468F-91F7-59D1FE9146C8}" srcOrd="0" destOrd="0" presId="urn:microsoft.com/office/officeart/2005/8/layout/radial6"/>
    <dgm:cxn modelId="{DA74324B-41C5-429A-917E-0191E6892ED7}" srcId="{9F0A675D-43B8-4885-9A22-F06258FA4C73}" destId="{8F036DFE-FA21-4277-9461-D74634C6A346}" srcOrd="7" destOrd="0" parTransId="{50754EFC-8590-4DFE-9CCA-41C5F42389C3}" sibTransId="{ED357054-AEE6-47EB-9DF9-2BC6C84777E1}"/>
    <dgm:cxn modelId="{5AA2937F-2A35-4C78-97DC-4816B253DB94}" type="presOf" srcId="{6E1C49C1-B7DB-470E-A4B0-929D79B0AD0C}" destId="{70200366-63F0-4854-8055-F29A04E5A6DF}" srcOrd="0" destOrd="0" presId="urn:microsoft.com/office/officeart/2005/8/layout/radial6"/>
    <dgm:cxn modelId="{3640BB81-1FAB-40CA-BF62-945AA07E01F8}" type="presOf" srcId="{E1A810D2-4D17-42C8-B029-4DC59AFA76EB}" destId="{986C329E-598E-4BC0-861B-4FEE8FAA8E6F}" srcOrd="0" destOrd="0" presId="urn:microsoft.com/office/officeart/2005/8/layout/radial6"/>
    <dgm:cxn modelId="{7E1FB483-DE5E-4038-99FF-5DAC38ADF382}" srcId="{9F0A675D-43B8-4885-9A22-F06258FA4C73}" destId="{B153CBEE-99E9-43AA-B117-7CEBF5717333}" srcOrd="4" destOrd="0" parTransId="{00D7F5C5-0117-43F9-8C04-296BC5A5CEF6}" sibTransId="{B9B581CF-5BAF-4471-BE8F-13F67D45AF41}"/>
    <dgm:cxn modelId="{1467FB87-8339-4AB0-A999-BBE4DB76768D}" type="presOf" srcId="{64C43A37-0BE9-4D71-B8F9-90FEA2C32489}" destId="{790C76C9-E887-45AE-BBDE-5AF4875CC1FE}" srcOrd="0" destOrd="0" presId="urn:microsoft.com/office/officeart/2005/8/layout/radial6"/>
    <dgm:cxn modelId="{928E228B-DE7D-4551-98BB-93619BD1FD38}" srcId="{9F0A675D-43B8-4885-9A22-F06258FA4C73}" destId="{EC7C2F0D-DD61-4702-AA98-BA7222827A46}" srcOrd="5" destOrd="0" parTransId="{7223847A-CEB1-4D26-80F8-1854BA6CE0E4}" sibTransId="{531AE1ED-F835-459A-8558-2CB6C3AF67F1}"/>
    <dgm:cxn modelId="{30798D97-AB99-4AA3-B6DC-B6420E867846}" srcId="{9F0A675D-43B8-4885-9A22-F06258FA4C73}" destId="{DEDA05B8-D842-43A8-827A-E4CEDD3C2A82}" srcOrd="8" destOrd="0" parTransId="{02A6D5DB-DD17-4437-B2FD-426729A1AD66}" sibTransId="{366C6FE8-1400-4F67-AB20-7BD8DB6DDADE}"/>
    <dgm:cxn modelId="{346DF797-0EAB-4C88-8C1D-7D57C88F5F53}" type="presOf" srcId="{AE51A62E-978C-4FAA-8ED3-328EE916FA86}" destId="{EEE9947B-39FF-4404-A65A-F24443461084}" srcOrd="0" destOrd="0" presId="urn:microsoft.com/office/officeart/2005/8/layout/radial6"/>
    <dgm:cxn modelId="{DE46C7A1-0379-4DF3-A96F-9CB41D38600B}" type="presOf" srcId="{07FF0BC9-F2E2-4F74-858A-C44957D317D3}" destId="{266B6CD6-82E6-463D-970A-574332A61194}" srcOrd="0" destOrd="0" presId="urn:microsoft.com/office/officeart/2005/8/layout/radial6"/>
    <dgm:cxn modelId="{7B77EDA3-B98F-4F88-A35B-E104442AC758}" srcId="{E762FDD2-C960-49E9-94CC-BD30BCF7ADD2}" destId="{9F0A675D-43B8-4885-9A22-F06258FA4C73}" srcOrd="0" destOrd="0" parTransId="{3BDD3A45-118F-4481-BDB6-DD949E2CA1C8}" sibTransId="{71789C41-88FD-4537-A105-DE989C016BAE}"/>
    <dgm:cxn modelId="{B44A2DA5-F281-4352-AFFF-774BCFBDA6B9}" type="presOf" srcId="{9CD58B1C-E7B5-4F41-BB69-3A4E690A5F4E}" destId="{EE7414E1-9BDD-4273-B652-5C0823088E48}" srcOrd="0" destOrd="0" presId="urn:microsoft.com/office/officeart/2005/8/layout/radial6"/>
    <dgm:cxn modelId="{BDE267B2-9A30-4223-A33F-88FD894AFD17}" type="presOf" srcId="{795ECE94-5C2C-419F-B916-42646B356859}" destId="{5CD8E74F-472B-4000-9FF4-9CB455B88DC9}" srcOrd="0" destOrd="0" presId="urn:microsoft.com/office/officeart/2005/8/layout/radial6"/>
    <dgm:cxn modelId="{DBBB2DB5-17BF-479A-A716-83D41DBB08FC}" type="presOf" srcId="{4F888887-FF90-4BD8-90CD-6BF987193299}" destId="{0726EE88-7A9C-48B8-89E5-9FA2AFDD058B}" srcOrd="0" destOrd="0" presId="urn:microsoft.com/office/officeart/2005/8/layout/radial6"/>
    <dgm:cxn modelId="{163B4CC1-AAAB-4FAD-AB36-9A91E3F1C72C}" type="presOf" srcId="{B153CBEE-99E9-43AA-B117-7CEBF5717333}" destId="{8C31E319-F7EA-44EF-8A53-2E2B2D9A01B8}" srcOrd="0" destOrd="0" presId="urn:microsoft.com/office/officeart/2005/8/layout/radial6"/>
    <dgm:cxn modelId="{45A16DC8-B7C0-4A79-A14C-9AAC851C66A8}" srcId="{9F0A675D-43B8-4885-9A22-F06258FA4C73}" destId="{9CD58B1C-E7B5-4F41-BB69-3A4E690A5F4E}" srcOrd="0" destOrd="0" parTransId="{20463CDB-D559-47D1-986B-727C7A7F444C}" sibTransId="{E1A810D2-4D17-42C8-B029-4DC59AFA76EB}"/>
    <dgm:cxn modelId="{8E58E3CC-B4E0-45C9-B679-1E35E590B9B3}" srcId="{9F0A675D-43B8-4885-9A22-F06258FA4C73}" destId="{5EDF1D94-2009-4F60-81DC-B6CA8FDC196C}" srcOrd="9" destOrd="0" parTransId="{1ECDBF3A-DAC8-4512-B9CC-39B6726FDAE8}" sibTransId="{07FF0BC9-F2E2-4F74-858A-C44957D317D3}"/>
    <dgm:cxn modelId="{C106B4D0-5634-4E2D-AA66-824661E9C7BA}" srcId="{9F0A675D-43B8-4885-9A22-F06258FA4C73}" destId="{795ECE94-5C2C-419F-B916-42646B356859}" srcOrd="2" destOrd="0" parTransId="{1268532D-291F-400C-9829-B0311CE94AB0}" sibTransId="{AE51A62E-978C-4FAA-8ED3-328EE916FA86}"/>
    <dgm:cxn modelId="{B1F7B9D4-D9B0-4909-BC5D-370E6C0CD8AE}" type="presOf" srcId="{8F036DFE-FA21-4277-9461-D74634C6A346}" destId="{1A65C3FC-52DD-4B36-B838-2DEC76A662AB}" srcOrd="0" destOrd="0" presId="urn:microsoft.com/office/officeart/2005/8/layout/radial6"/>
    <dgm:cxn modelId="{DF619ED5-6A1E-4835-BC55-50342C3B9353}" srcId="{9F0A675D-43B8-4885-9A22-F06258FA4C73}" destId="{AE7B3088-8512-476D-9A52-98751CE26B81}" srcOrd="1" destOrd="0" parTransId="{1E6E0960-3239-492A-B5FF-39A7B1EF890E}" sibTransId="{64C43A37-0BE9-4D71-B8F9-90FEA2C32489}"/>
    <dgm:cxn modelId="{2CC780E9-9175-46B1-BA8D-13E2B81BE6CA}" type="presOf" srcId="{E762FDD2-C960-49E9-94CC-BD30BCF7ADD2}" destId="{9D423F1D-BFB4-4F38-84C9-A333A2C04583}" srcOrd="0" destOrd="0" presId="urn:microsoft.com/office/officeart/2005/8/layout/radial6"/>
    <dgm:cxn modelId="{CC59CBF3-6FA6-413F-8BB0-5373E1067502}" type="presOf" srcId="{ED357054-AEE6-47EB-9DF9-2BC6C84777E1}" destId="{FE480CFA-A29C-460D-BD9A-7C3122C64C7B}" srcOrd="0" destOrd="0" presId="urn:microsoft.com/office/officeart/2005/8/layout/radial6"/>
    <dgm:cxn modelId="{8D67D6F5-B687-46A4-9204-D4A5D9BF70EC}" srcId="{9F0A675D-43B8-4885-9A22-F06258FA4C73}" destId="{1451E2CA-A06D-4673-9001-CD83861B1D2F}" srcOrd="3" destOrd="0" parTransId="{DC8BA98B-1B06-4C72-8D70-DBB50E4ED721}" sibTransId="{66837896-9CEA-47D1-BA76-C5EE4110F4BC}"/>
    <dgm:cxn modelId="{38CA81FE-172D-4089-BBBC-90FF3CF2E553}" type="presOf" srcId="{AE7B3088-8512-476D-9A52-98751CE26B81}" destId="{DCBBF68D-C441-4275-BE59-593279C8BD9B}" srcOrd="0" destOrd="0" presId="urn:microsoft.com/office/officeart/2005/8/layout/radial6"/>
    <dgm:cxn modelId="{945C35B1-6E8E-4BB9-A4C3-297B3E13F965}" type="presParOf" srcId="{9D423F1D-BFB4-4F38-84C9-A333A2C04583}" destId="{ECAB3B99-0D94-4BFF-8AF9-411466625421}" srcOrd="0" destOrd="0" presId="urn:microsoft.com/office/officeart/2005/8/layout/radial6"/>
    <dgm:cxn modelId="{3666A577-2C24-4C73-85CB-66E151D32630}" type="presParOf" srcId="{9D423F1D-BFB4-4F38-84C9-A333A2C04583}" destId="{EE7414E1-9BDD-4273-B652-5C0823088E48}" srcOrd="1" destOrd="0" presId="urn:microsoft.com/office/officeart/2005/8/layout/radial6"/>
    <dgm:cxn modelId="{4C538882-7E51-482D-9647-4232CD66AAB6}" type="presParOf" srcId="{9D423F1D-BFB4-4F38-84C9-A333A2C04583}" destId="{7D91016F-F007-4E23-9418-877C5D345779}" srcOrd="2" destOrd="0" presId="urn:microsoft.com/office/officeart/2005/8/layout/radial6"/>
    <dgm:cxn modelId="{87577254-1D3C-443A-9D13-270099F4DBED}" type="presParOf" srcId="{9D423F1D-BFB4-4F38-84C9-A333A2C04583}" destId="{986C329E-598E-4BC0-861B-4FEE8FAA8E6F}" srcOrd="3" destOrd="0" presId="urn:microsoft.com/office/officeart/2005/8/layout/radial6"/>
    <dgm:cxn modelId="{7CF78DF3-4AFA-4E42-B517-3D585249167B}" type="presParOf" srcId="{9D423F1D-BFB4-4F38-84C9-A333A2C04583}" destId="{DCBBF68D-C441-4275-BE59-593279C8BD9B}" srcOrd="4" destOrd="0" presId="urn:microsoft.com/office/officeart/2005/8/layout/radial6"/>
    <dgm:cxn modelId="{36C41957-BBAB-4D56-9604-9601C45F8D3C}" type="presParOf" srcId="{9D423F1D-BFB4-4F38-84C9-A333A2C04583}" destId="{75165259-9A65-4ED0-A0FF-B5ADBF3F368A}" srcOrd="5" destOrd="0" presId="urn:microsoft.com/office/officeart/2005/8/layout/radial6"/>
    <dgm:cxn modelId="{F5CD2E8D-2876-4B90-AEE9-8A0E0103ED79}" type="presParOf" srcId="{9D423F1D-BFB4-4F38-84C9-A333A2C04583}" destId="{790C76C9-E887-45AE-BBDE-5AF4875CC1FE}" srcOrd="6" destOrd="0" presId="urn:microsoft.com/office/officeart/2005/8/layout/radial6"/>
    <dgm:cxn modelId="{AC236A48-EB58-4533-917D-5DE4816E1000}" type="presParOf" srcId="{9D423F1D-BFB4-4F38-84C9-A333A2C04583}" destId="{5CD8E74F-472B-4000-9FF4-9CB455B88DC9}" srcOrd="7" destOrd="0" presId="urn:microsoft.com/office/officeart/2005/8/layout/radial6"/>
    <dgm:cxn modelId="{73F266BD-425C-472D-BF60-8C6A5D0771AA}" type="presParOf" srcId="{9D423F1D-BFB4-4F38-84C9-A333A2C04583}" destId="{638FD22D-83C7-4506-9A04-BD5EB22F72F7}" srcOrd="8" destOrd="0" presId="urn:microsoft.com/office/officeart/2005/8/layout/radial6"/>
    <dgm:cxn modelId="{A9066C64-BD3D-4A11-A408-90132DFAA197}" type="presParOf" srcId="{9D423F1D-BFB4-4F38-84C9-A333A2C04583}" destId="{EEE9947B-39FF-4404-A65A-F24443461084}" srcOrd="9" destOrd="0" presId="urn:microsoft.com/office/officeart/2005/8/layout/radial6"/>
    <dgm:cxn modelId="{6A0A5DEB-C49C-4B4D-BC56-084662C36F4D}" type="presParOf" srcId="{9D423F1D-BFB4-4F38-84C9-A333A2C04583}" destId="{8AF70559-748F-468F-91F7-59D1FE9146C8}" srcOrd="10" destOrd="0" presId="urn:microsoft.com/office/officeart/2005/8/layout/radial6"/>
    <dgm:cxn modelId="{A3B11639-9E94-4EF9-A7D6-42CB08716B67}" type="presParOf" srcId="{9D423F1D-BFB4-4F38-84C9-A333A2C04583}" destId="{A6B559C7-4364-4740-94D6-A7881D8C0995}" srcOrd="11" destOrd="0" presId="urn:microsoft.com/office/officeart/2005/8/layout/radial6"/>
    <dgm:cxn modelId="{A0C557C1-B1D6-4AED-B37F-E57BA2278F4E}" type="presParOf" srcId="{9D423F1D-BFB4-4F38-84C9-A333A2C04583}" destId="{46E82817-5FD8-42B8-B6FB-38AC3FBE59E9}" srcOrd="12" destOrd="0" presId="urn:microsoft.com/office/officeart/2005/8/layout/radial6"/>
    <dgm:cxn modelId="{448147FE-CB08-4457-80EA-3266327CA230}" type="presParOf" srcId="{9D423F1D-BFB4-4F38-84C9-A333A2C04583}" destId="{8C31E319-F7EA-44EF-8A53-2E2B2D9A01B8}" srcOrd="13" destOrd="0" presId="urn:microsoft.com/office/officeart/2005/8/layout/radial6"/>
    <dgm:cxn modelId="{16334B74-E9FF-4F64-AF0E-6AEF602653A1}" type="presParOf" srcId="{9D423F1D-BFB4-4F38-84C9-A333A2C04583}" destId="{759BF93F-F959-4F68-8C36-37DC6CE4A27E}" srcOrd="14" destOrd="0" presId="urn:microsoft.com/office/officeart/2005/8/layout/radial6"/>
    <dgm:cxn modelId="{236A23CD-52A2-487E-80F8-2976E26781E5}" type="presParOf" srcId="{9D423F1D-BFB4-4F38-84C9-A333A2C04583}" destId="{1B82F718-DD75-428B-8513-9677DEF35124}" srcOrd="15" destOrd="0" presId="urn:microsoft.com/office/officeart/2005/8/layout/radial6"/>
    <dgm:cxn modelId="{3EACBA77-92EF-4092-B2EC-DDBF15336EA8}" type="presParOf" srcId="{9D423F1D-BFB4-4F38-84C9-A333A2C04583}" destId="{F2B46391-72B3-4DEC-BDD2-33FAA697EFD5}" srcOrd="16" destOrd="0" presId="urn:microsoft.com/office/officeart/2005/8/layout/radial6"/>
    <dgm:cxn modelId="{5406710C-2C0E-470F-8905-6E54B1E58372}" type="presParOf" srcId="{9D423F1D-BFB4-4F38-84C9-A333A2C04583}" destId="{BA0D90C0-5DAD-4A4E-97F8-432EE1BFA6A4}" srcOrd="17" destOrd="0" presId="urn:microsoft.com/office/officeart/2005/8/layout/radial6"/>
    <dgm:cxn modelId="{DA8707D8-E17D-47AD-851E-62CBADF57CC4}" type="presParOf" srcId="{9D423F1D-BFB4-4F38-84C9-A333A2C04583}" destId="{6F9E9C4F-AE1C-4598-A8AD-F2117FF7B7BF}" srcOrd="18" destOrd="0" presId="urn:microsoft.com/office/officeart/2005/8/layout/radial6"/>
    <dgm:cxn modelId="{4B6A2140-FE96-41D7-8857-E6EC78E6FF1B}" type="presParOf" srcId="{9D423F1D-BFB4-4F38-84C9-A333A2C04583}" destId="{0726EE88-7A9C-48B8-89E5-9FA2AFDD058B}" srcOrd="19" destOrd="0" presId="urn:microsoft.com/office/officeart/2005/8/layout/radial6"/>
    <dgm:cxn modelId="{CC8B7329-CD2A-45AE-871C-50B699766906}" type="presParOf" srcId="{9D423F1D-BFB4-4F38-84C9-A333A2C04583}" destId="{C9B3A5F6-DA90-405A-8627-7CE658C15953}" srcOrd="20" destOrd="0" presId="urn:microsoft.com/office/officeart/2005/8/layout/radial6"/>
    <dgm:cxn modelId="{E9220CF3-D0CD-4082-A7A2-8059B3584C2F}" type="presParOf" srcId="{9D423F1D-BFB4-4F38-84C9-A333A2C04583}" destId="{70200366-63F0-4854-8055-F29A04E5A6DF}" srcOrd="21" destOrd="0" presId="urn:microsoft.com/office/officeart/2005/8/layout/radial6"/>
    <dgm:cxn modelId="{016376EB-A1F1-4894-AD77-C02DB3658F6C}" type="presParOf" srcId="{9D423F1D-BFB4-4F38-84C9-A333A2C04583}" destId="{1A65C3FC-52DD-4B36-B838-2DEC76A662AB}" srcOrd="22" destOrd="0" presId="urn:microsoft.com/office/officeart/2005/8/layout/radial6"/>
    <dgm:cxn modelId="{540797E9-51CB-4DE7-A5A4-559AEACA8834}" type="presParOf" srcId="{9D423F1D-BFB4-4F38-84C9-A333A2C04583}" destId="{82B4832D-BD38-4A07-9E77-EBB5F4BB78F4}" srcOrd="23" destOrd="0" presId="urn:microsoft.com/office/officeart/2005/8/layout/radial6"/>
    <dgm:cxn modelId="{3EBE3FF2-7D9C-495A-A8A0-74E680A30C4C}" type="presParOf" srcId="{9D423F1D-BFB4-4F38-84C9-A333A2C04583}" destId="{FE480CFA-A29C-460D-BD9A-7C3122C64C7B}" srcOrd="24" destOrd="0" presId="urn:microsoft.com/office/officeart/2005/8/layout/radial6"/>
    <dgm:cxn modelId="{A71C004E-BB5F-4C1E-B677-8C85C7FA276E}" type="presParOf" srcId="{9D423F1D-BFB4-4F38-84C9-A333A2C04583}" destId="{31A4B48B-8C17-4141-8684-D9A0DC0918A8}" srcOrd="25" destOrd="0" presId="urn:microsoft.com/office/officeart/2005/8/layout/radial6"/>
    <dgm:cxn modelId="{33192210-AC6D-4C39-9D56-DDC579F66287}" type="presParOf" srcId="{9D423F1D-BFB4-4F38-84C9-A333A2C04583}" destId="{47510F70-748B-4D0B-AF10-F2A8868DA614}" srcOrd="26" destOrd="0" presId="urn:microsoft.com/office/officeart/2005/8/layout/radial6"/>
    <dgm:cxn modelId="{165348F2-F7B6-4852-8298-C643022F357E}" type="presParOf" srcId="{9D423F1D-BFB4-4F38-84C9-A333A2C04583}" destId="{FAC73005-4654-4566-BC7D-76C67C9EA16E}" srcOrd="27" destOrd="0" presId="urn:microsoft.com/office/officeart/2005/8/layout/radial6"/>
    <dgm:cxn modelId="{03EB468C-5DD8-4309-92EF-9C8F806246AE}" type="presParOf" srcId="{9D423F1D-BFB4-4F38-84C9-A333A2C04583}" destId="{07B88E90-E9F5-422D-954B-C3065BE629C3}" srcOrd="28" destOrd="0" presId="urn:microsoft.com/office/officeart/2005/8/layout/radial6"/>
    <dgm:cxn modelId="{7FDA29C4-08ED-4F42-A7B6-41F6D25B3F08}" type="presParOf" srcId="{9D423F1D-BFB4-4F38-84C9-A333A2C04583}" destId="{2D93E332-9B74-4EEE-8FCD-B9985995891D}" srcOrd="29" destOrd="0" presId="urn:microsoft.com/office/officeart/2005/8/layout/radial6"/>
    <dgm:cxn modelId="{4B1F773B-5D94-45A3-80ED-0FB0C79A9E42}" type="presParOf" srcId="{9D423F1D-BFB4-4F38-84C9-A333A2C04583}" destId="{266B6CD6-82E6-463D-970A-574332A61194}"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352F03-D572-4F29-BB85-946377613F5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l-GR"/>
        </a:p>
      </dgm:t>
    </dgm:pt>
    <dgm:pt modelId="{02944162-BA32-4F6D-B079-5CCEE366B8BD}">
      <dgm:prSet phldrT="[Κείμενο]" custT="1"/>
      <dgm:spPr>
        <a:solidFill>
          <a:schemeClr val="accent5">
            <a:lumMod val="40000"/>
            <a:lumOff val="60000"/>
          </a:schemeClr>
        </a:solidFill>
        <a:scene3d>
          <a:camera prst="orthographicFront"/>
          <a:lightRig rig="threePt" dir="t"/>
        </a:scene3d>
        <a:sp3d>
          <a:bevelT/>
        </a:sp3d>
      </dgm:spPr>
      <dgm:t>
        <a:bodyPr/>
        <a:lstStyle/>
        <a:p>
          <a:pPr algn="ctr">
            <a:buFont typeface="Arial" panose="020B0604020202020204" pitchFamily="34" charset="0"/>
            <a:buChar char="•"/>
          </a:pPr>
          <a:endParaRPr lang="el-GR" sz="2000" b="1" dirty="0">
            <a:solidFill>
              <a:schemeClr val="tx1"/>
            </a:solidFill>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l-GR" sz="2000" b="1" dirty="0" err="1">
              <a:solidFill>
                <a:schemeClr val="tx1"/>
              </a:solidFill>
              <a:latin typeface="Times New Roman" panose="02020603050405020304" pitchFamily="18" charset="0"/>
              <a:cs typeface="Times New Roman" panose="02020603050405020304" pitchFamily="18" charset="0"/>
            </a:rPr>
            <a:t>Πολυμεσική</a:t>
          </a:r>
          <a:r>
            <a:rPr lang="el-GR" sz="2000" b="1" dirty="0">
              <a:solidFill>
                <a:schemeClr val="tx1"/>
              </a:solidFill>
              <a:latin typeface="Times New Roman" panose="02020603050405020304" pitchFamily="18" charset="0"/>
              <a:cs typeface="Times New Roman" panose="02020603050405020304" pitchFamily="18" charset="0"/>
            </a:rPr>
            <a:t> Μάθηση (Ερώτημα 2)</a:t>
          </a:r>
        </a:p>
        <a:p>
          <a:pPr algn="ctr">
            <a:buFont typeface="Arial" panose="020B0604020202020204" pitchFamily="34" charset="0"/>
            <a:buChar char="•"/>
          </a:pPr>
          <a:r>
            <a:rPr lang="el-GR" sz="1600" b="1" dirty="0">
              <a:solidFill>
                <a:schemeClr val="tx1"/>
              </a:solidFill>
              <a:latin typeface="Times New Roman" panose="02020603050405020304" pitchFamily="18" charset="0"/>
              <a:cs typeface="Times New Roman" panose="02020603050405020304" pitchFamily="18" charset="0"/>
            </a:rPr>
            <a:t>Πλήρης εφαρμογή 12 αρχών </a:t>
          </a:r>
          <a:r>
            <a:rPr lang="el-GR" sz="1600" b="1" dirty="0" err="1">
              <a:solidFill>
                <a:schemeClr val="tx1"/>
              </a:solidFill>
              <a:latin typeface="Times New Roman" panose="02020603050405020304" pitchFamily="18" charset="0"/>
              <a:cs typeface="Times New Roman" panose="02020603050405020304" pitchFamily="18" charset="0"/>
            </a:rPr>
            <a:t>Mayer</a:t>
          </a:r>
          <a:endParaRPr lang="el-GR" sz="1600" b="1" dirty="0">
            <a:solidFill>
              <a:schemeClr val="tx1"/>
            </a:solidFill>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l-GR" sz="1600" b="1" dirty="0">
              <a:solidFill>
                <a:schemeClr val="tx1"/>
              </a:solidFill>
              <a:latin typeface="Times New Roman" panose="02020603050405020304" pitchFamily="18" charset="0"/>
              <a:cs typeface="Times New Roman" panose="02020603050405020304" pitchFamily="18" charset="0"/>
            </a:rPr>
            <a:t>Διαθεματικότητα &amp; λογική ροή</a:t>
          </a:r>
        </a:p>
        <a:p>
          <a:pPr algn="ctr">
            <a:buFont typeface="Arial" panose="020B0604020202020204" pitchFamily="34" charset="0"/>
            <a:buChar char="•"/>
          </a:pPr>
          <a:r>
            <a:rPr lang="el-GR" sz="1600" b="1" dirty="0">
              <a:solidFill>
                <a:schemeClr val="tx1"/>
              </a:solidFill>
              <a:latin typeface="Times New Roman" panose="02020603050405020304" pitchFamily="18" charset="0"/>
              <a:cs typeface="Times New Roman" panose="02020603050405020304" pitchFamily="18" charset="0"/>
            </a:rPr>
            <a:t>Πλούσιο </a:t>
          </a:r>
          <a:r>
            <a:rPr lang="el-GR" sz="1600" b="1" dirty="0" err="1">
              <a:solidFill>
                <a:schemeClr val="tx1"/>
              </a:solidFill>
              <a:latin typeface="Times New Roman" panose="02020603050405020304" pitchFamily="18" charset="0"/>
              <a:cs typeface="Times New Roman" panose="02020603050405020304" pitchFamily="18" charset="0"/>
            </a:rPr>
            <a:t>πολυμεσικό</a:t>
          </a:r>
          <a:r>
            <a:rPr lang="el-GR" sz="1600" b="1" dirty="0">
              <a:solidFill>
                <a:schemeClr val="tx1"/>
              </a:solidFill>
              <a:latin typeface="Times New Roman" panose="02020603050405020304" pitchFamily="18" charset="0"/>
              <a:cs typeface="Times New Roman" panose="02020603050405020304" pitchFamily="18" charset="0"/>
            </a:rPr>
            <a:t> υλικό: εικόνες, βίντεο, </a:t>
          </a:r>
          <a:r>
            <a:rPr lang="el-GR" sz="1600" b="1" dirty="0" err="1">
              <a:solidFill>
                <a:schemeClr val="tx1"/>
              </a:solidFill>
              <a:latin typeface="Times New Roman" panose="02020603050405020304" pitchFamily="18" charset="0"/>
              <a:cs typeface="Times New Roman" panose="02020603050405020304" pitchFamily="18" charset="0"/>
            </a:rPr>
            <a:t>avatar</a:t>
          </a:r>
          <a:endParaRPr lang="el-GR" sz="1600" b="1" dirty="0">
            <a:solidFill>
              <a:schemeClr val="tx1"/>
            </a:solidFill>
            <a:latin typeface="Times New Roman" panose="02020603050405020304" pitchFamily="18" charset="0"/>
            <a:cs typeface="Times New Roman" panose="02020603050405020304" pitchFamily="18" charset="0"/>
          </a:endParaRPr>
        </a:p>
        <a:p>
          <a:pPr algn="ctr">
            <a:buFont typeface="Arial" panose="020B0604020202020204" pitchFamily="34" charset="0"/>
            <a:buChar char="•"/>
          </a:pPr>
          <a:r>
            <a:rPr lang="el-GR" sz="1600" b="1" dirty="0">
              <a:solidFill>
                <a:schemeClr val="tx1"/>
              </a:solidFill>
              <a:latin typeface="Times New Roman" panose="02020603050405020304" pitchFamily="18" charset="0"/>
              <a:cs typeface="Times New Roman" panose="02020603050405020304" pitchFamily="18" charset="0"/>
            </a:rPr>
            <a:t>Ενίσχυση ενδιαφέροντος &amp; κριτικής σκέψης</a:t>
          </a:r>
          <a:br>
            <a:rPr lang="el-GR" sz="1600" b="1" dirty="0">
              <a:solidFill>
                <a:schemeClr val="tx1"/>
              </a:solidFill>
              <a:latin typeface="Times New Roman" panose="02020603050405020304" pitchFamily="18" charset="0"/>
              <a:cs typeface="Times New Roman" panose="02020603050405020304" pitchFamily="18" charset="0"/>
            </a:rPr>
          </a:br>
          <a:r>
            <a:rPr lang="el-GR" sz="1600" b="1" dirty="0">
              <a:solidFill>
                <a:schemeClr val="tx1"/>
              </a:solidFill>
              <a:latin typeface="Times New Roman" panose="02020603050405020304" pitchFamily="18" charset="0"/>
              <a:cs typeface="Times New Roman" panose="02020603050405020304" pitchFamily="18" charset="0"/>
            </a:rPr>
            <a:t> Μόνο μικρές προτάσεις απλοποίησης</a:t>
          </a:r>
          <a:br>
            <a:rPr lang="el-GR" sz="1600" b="1" dirty="0">
              <a:solidFill>
                <a:schemeClr val="tx1"/>
              </a:solidFill>
              <a:latin typeface="Times New Roman" panose="02020603050405020304" pitchFamily="18" charset="0"/>
              <a:cs typeface="Times New Roman" panose="02020603050405020304" pitchFamily="18" charset="0"/>
            </a:rPr>
          </a:br>
          <a:r>
            <a:rPr lang="el-GR" sz="1600" b="1" dirty="0">
              <a:solidFill>
                <a:schemeClr val="tx1"/>
              </a:solidFill>
              <a:latin typeface="Times New Roman" panose="02020603050405020304" pitchFamily="18" charset="0"/>
              <a:cs typeface="Times New Roman" panose="02020603050405020304" pitchFamily="18" charset="0"/>
            </a:rPr>
            <a:t>✔ Αποτελεσματική διδακτική σχεδίαση</a:t>
          </a:r>
          <a:endParaRPr lang="el-GR" sz="1600" b="1" i="1" dirty="0">
            <a:solidFill>
              <a:schemeClr val="tx1"/>
            </a:solidFill>
            <a:latin typeface="Times New Roman" panose="02020603050405020304" pitchFamily="18" charset="0"/>
            <a:cs typeface="Times New Roman" panose="02020603050405020304" pitchFamily="18" charset="0"/>
          </a:endParaRPr>
        </a:p>
      </dgm:t>
    </dgm:pt>
    <dgm:pt modelId="{79BB7297-5964-4C73-B917-6425804AF20A}" type="parTrans" cxnId="{2F0839A4-002D-4FB1-8285-5DCE19212679}">
      <dgm:prSet/>
      <dgm:spPr/>
      <dgm:t>
        <a:bodyPr/>
        <a:lstStyle/>
        <a:p>
          <a:endParaRPr lang="el-GR"/>
        </a:p>
      </dgm:t>
    </dgm:pt>
    <dgm:pt modelId="{E08A828A-8DB3-4657-8991-3DB0346ADB2E}" type="sibTrans" cxnId="{2F0839A4-002D-4FB1-8285-5DCE19212679}">
      <dgm:prSet/>
      <dgm:spPr/>
      <dgm:t>
        <a:bodyPr/>
        <a:lstStyle/>
        <a:p>
          <a:endParaRPr lang="el-GR"/>
        </a:p>
      </dgm:t>
    </dgm:pt>
    <dgm:pt modelId="{DE1EC8A0-435B-4A11-A88D-3EBE4B3C5679}">
      <dgm:prSet phldrT="[Κείμενο]" custT="1"/>
      <dgm:spPr>
        <a:solidFill>
          <a:schemeClr val="accent6">
            <a:lumMod val="40000"/>
            <a:lumOff val="60000"/>
          </a:schemeClr>
        </a:solidFill>
        <a:scene3d>
          <a:camera prst="orthographicFront"/>
          <a:lightRig rig="threePt" dir="t"/>
        </a:scene3d>
        <a:sp3d>
          <a:bevelT/>
        </a:sp3d>
      </dgm:spPr>
      <dgm:t>
        <a:bodyPr/>
        <a:lstStyle/>
        <a:p>
          <a:endParaRPr lang="el-GR" sz="1400" b="1" dirty="0">
            <a:solidFill>
              <a:schemeClr val="tx1"/>
            </a:solidFill>
            <a:latin typeface="Times New Roman" panose="02020603050405020304" pitchFamily="18" charset="0"/>
            <a:cs typeface="Times New Roman" panose="02020603050405020304" pitchFamily="18" charset="0"/>
          </a:endParaRPr>
        </a:p>
        <a:p>
          <a:endParaRPr lang="el-GR" sz="1400" b="1" dirty="0">
            <a:solidFill>
              <a:schemeClr val="tx1"/>
            </a:solidFill>
            <a:latin typeface="Times New Roman" panose="02020603050405020304" pitchFamily="18" charset="0"/>
            <a:cs typeface="Times New Roman" panose="02020603050405020304" pitchFamily="18" charset="0"/>
          </a:endParaRPr>
        </a:p>
        <a:p>
          <a:r>
            <a:rPr lang="el-GR" sz="1600" b="1" dirty="0">
              <a:solidFill>
                <a:schemeClr val="tx1"/>
              </a:solidFill>
              <a:latin typeface="Times New Roman" panose="02020603050405020304" pitchFamily="18" charset="0"/>
              <a:cs typeface="Times New Roman" panose="02020603050405020304" pitchFamily="18" charset="0"/>
            </a:rPr>
            <a:t>A.R. &amp; Μαθησιακή Εμπειρία </a:t>
          </a:r>
        </a:p>
        <a:p>
          <a:r>
            <a:rPr lang="el-GR" sz="1600" b="1" dirty="0">
              <a:solidFill>
                <a:schemeClr val="tx1"/>
              </a:solidFill>
              <a:latin typeface="Times New Roman" panose="02020603050405020304" pitchFamily="18" charset="0"/>
              <a:cs typeface="Times New Roman" panose="02020603050405020304" pitchFamily="18" charset="0"/>
            </a:rPr>
            <a:t>(Ερωτήματα 3 &amp; 4)</a:t>
          </a:r>
        </a:p>
        <a:p>
          <a:pPr>
            <a:buFont typeface="Arial" panose="020B0604020202020204" pitchFamily="34" charset="0"/>
            <a:buChar char="•"/>
          </a:pPr>
          <a:r>
            <a:rPr lang="el-GR" sz="1400" b="1" dirty="0">
              <a:solidFill>
                <a:schemeClr val="tx1"/>
              </a:solidFill>
              <a:latin typeface="Times New Roman" panose="02020603050405020304" pitchFamily="18" charset="0"/>
              <a:cs typeface="Times New Roman" panose="02020603050405020304" pitchFamily="18" charset="0"/>
            </a:rPr>
            <a:t>Υψηλή συμμετοχή, παρακίνηση &amp; συναισθηματική εμπλοκή</a:t>
          </a:r>
        </a:p>
        <a:p>
          <a:pPr>
            <a:buFont typeface="Arial" panose="020B0604020202020204" pitchFamily="34" charset="0"/>
            <a:buChar char="•"/>
          </a:pPr>
          <a:r>
            <a:rPr lang="el-GR" sz="1400" b="1" dirty="0">
              <a:solidFill>
                <a:schemeClr val="tx1"/>
              </a:solidFill>
              <a:latin typeface="Times New Roman" panose="02020603050405020304" pitchFamily="18" charset="0"/>
              <a:cs typeface="Times New Roman" panose="02020603050405020304" pitchFamily="18" charset="0"/>
            </a:rPr>
            <a:t>Παρά την απειρία → θετική και διασκεδαστική εμπειρία</a:t>
          </a:r>
        </a:p>
        <a:p>
          <a:pPr>
            <a:buFont typeface="Arial" panose="020B0604020202020204" pitchFamily="34" charset="0"/>
            <a:buChar char="•"/>
          </a:pPr>
          <a:r>
            <a:rPr lang="el-GR" sz="1400" b="1" dirty="0">
              <a:solidFill>
                <a:schemeClr val="tx1"/>
              </a:solidFill>
              <a:latin typeface="Times New Roman" panose="02020603050405020304" pitchFamily="18" charset="0"/>
              <a:cs typeface="Times New Roman" panose="02020603050405020304" pitchFamily="18" charset="0"/>
            </a:rPr>
            <a:t>Εύχρηστη πλατφόρμα &amp; υποστηρικτικό περιβάλλον</a:t>
          </a:r>
        </a:p>
        <a:p>
          <a:pPr>
            <a:buFont typeface="Arial" panose="020B0604020202020204" pitchFamily="34" charset="0"/>
            <a:buChar char="•"/>
          </a:pPr>
          <a:r>
            <a:rPr lang="el-GR" sz="1400" b="1" dirty="0">
              <a:solidFill>
                <a:schemeClr val="tx1"/>
              </a:solidFill>
              <a:latin typeface="Times New Roman" panose="02020603050405020304" pitchFamily="18" charset="0"/>
              <a:cs typeface="Times New Roman" panose="02020603050405020304" pitchFamily="18" charset="0"/>
            </a:rPr>
            <a:t>Βαθύτερη κατανόηση – σύνδεση με τοπική πολιτιστική κληρονομιά</a:t>
          </a:r>
          <a:br>
            <a:rPr lang="el-GR" sz="1400" b="1" dirty="0">
              <a:solidFill>
                <a:schemeClr val="tx1"/>
              </a:solidFill>
              <a:latin typeface="Times New Roman" panose="02020603050405020304" pitchFamily="18" charset="0"/>
              <a:cs typeface="Times New Roman" panose="02020603050405020304" pitchFamily="18" charset="0"/>
            </a:rPr>
          </a:br>
          <a:r>
            <a:rPr lang="el-GR" sz="1400" b="1" dirty="0">
              <a:solidFill>
                <a:schemeClr val="tx1"/>
              </a:solidFill>
              <a:latin typeface="Times New Roman" panose="02020603050405020304" pitchFamily="18" charset="0"/>
              <a:cs typeface="Times New Roman" panose="02020603050405020304" pitchFamily="18" charset="0"/>
            </a:rPr>
            <a:t>✔ Η A.R. ενισχύει τη βιωματική και ενεργή μάθηση</a:t>
          </a:r>
        </a:p>
        <a:p>
          <a:endParaRPr lang="el-GR" sz="2400" dirty="0"/>
        </a:p>
        <a:p>
          <a:endParaRPr lang="el-GR" sz="2400" dirty="0"/>
        </a:p>
        <a:p>
          <a:endParaRPr lang="el-GR" sz="2400" dirty="0"/>
        </a:p>
      </dgm:t>
    </dgm:pt>
    <dgm:pt modelId="{EA6BF9E5-BB5B-42D5-9FE0-6A4F53CC3F73}" type="parTrans" cxnId="{9985E608-5219-4716-88D0-3C3BFEFEDA01}">
      <dgm:prSet/>
      <dgm:spPr/>
      <dgm:t>
        <a:bodyPr/>
        <a:lstStyle/>
        <a:p>
          <a:endParaRPr lang="el-GR"/>
        </a:p>
      </dgm:t>
    </dgm:pt>
    <dgm:pt modelId="{5959C0CA-D66C-4730-B24B-813304824753}" type="sibTrans" cxnId="{9985E608-5219-4716-88D0-3C3BFEFEDA01}">
      <dgm:prSet/>
      <dgm:spPr/>
      <dgm:t>
        <a:bodyPr/>
        <a:lstStyle/>
        <a:p>
          <a:endParaRPr lang="el-GR"/>
        </a:p>
      </dgm:t>
    </dgm:pt>
    <dgm:pt modelId="{924F7A00-F2CF-4DE8-9092-AD5F25EC1838}">
      <dgm:prSet phldrT="[Κείμενο]" custT="1"/>
      <dgm:spPr>
        <a:solidFill>
          <a:schemeClr val="accent2">
            <a:lumMod val="40000"/>
            <a:lumOff val="60000"/>
          </a:schemeClr>
        </a:solidFill>
        <a:scene3d>
          <a:camera prst="orthographicFront"/>
          <a:lightRig rig="threePt" dir="t"/>
        </a:scene3d>
        <a:sp3d>
          <a:bevelT/>
        </a:sp3d>
      </dgm:spPr>
      <dgm:t>
        <a:bodyPr/>
        <a:lstStyle/>
        <a:p>
          <a:pPr algn="ctr">
            <a:buNone/>
          </a:pPr>
          <a:r>
            <a:rPr lang="el-G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800" b="1" dirty="0">
              <a:solidFill>
                <a:schemeClr val="tx1"/>
              </a:solidFill>
              <a:effectLst/>
              <a:latin typeface="Times New Roman" panose="02020603050405020304" pitchFamily="18" charset="0"/>
              <a:cs typeface="Times New Roman" panose="02020603050405020304" pitchFamily="18" charset="0"/>
            </a:rPr>
            <a:t>Παιδαγωγική Επάρκεια Ε.Υ. </a:t>
          </a:r>
        </a:p>
        <a:p>
          <a:pPr algn="ctr">
            <a:buNone/>
          </a:pPr>
          <a:r>
            <a:rPr lang="el-GR" sz="1800" b="1" dirty="0">
              <a:solidFill>
                <a:schemeClr val="tx1"/>
              </a:solidFill>
              <a:effectLst/>
              <a:latin typeface="Times New Roman" panose="02020603050405020304" pitchFamily="18" charset="0"/>
              <a:cs typeface="Times New Roman" panose="02020603050405020304" pitchFamily="18" charset="0"/>
            </a:rPr>
            <a:t>(Ερώτημα 1)</a:t>
          </a:r>
        </a:p>
        <a:p>
          <a:pPr algn="ctr">
            <a:buFont typeface="+mj-lt"/>
            <a:buNone/>
          </a:pPr>
          <a:r>
            <a:rPr lang="el-GR" sz="1450" b="1" dirty="0">
              <a:solidFill>
                <a:schemeClr val="tx1"/>
              </a:solidFill>
              <a:effectLst/>
              <a:latin typeface="Times New Roman" panose="02020603050405020304" pitchFamily="18" charset="0"/>
              <a:cs typeface="Times New Roman" panose="02020603050405020304" pitchFamily="18" charset="0"/>
            </a:rPr>
            <a:t>Σαφής τεκμηρίωση &amp; φιλική γλώσσα
Υψηλή ευχρηστία – καθαρή δομή &amp; πλοήγηση
Οδηγίες, εικονίδια, χρώματα → ενίσχυση αυτονομίας
Δραστηριότητες → </a:t>
          </a:r>
          <a:r>
            <a:rPr lang="el-GR" sz="1450" b="1" dirty="0" err="1">
              <a:solidFill>
                <a:schemeClr val="tx1"/>
              </a:solidFill>
              <a:effectLst/>
              <a:latin typeface="Times New Roman" panose="02020603050405020304" pitchFamily="18" charset="0"/>
              <a:cs typeface="Times New Roman" panose="02020603050405020304" pitchFamily="18" charset="0"/>
            </a:rPr>
            <a:t>συμμετοχικότητα</a:t>
          </a:r>
          <a:r>
            <a:rPr lang="el-GR" sz="1450" b="1" dirty="0">
              <a:solidFill>
                <a:schemeClr val="tx1"/>
              </a:solidFill>
              <a:effectLst/>
              <a:latin typeface="Times New Roman" panose="02020603050405020304" pitchFamily="18" charset="0"/>
              <a:cs typeface="Times New Roman" panose="02020603050405020304" pitchFamily="18" charset="0"/>
            </a:rPr>
            <a:t>, ομαδικότητα, </a:t>
          </a:r>
          <a:r>
            <a:rPr lang="el-GR" sz="1450" b="1" dirty="0" err="1">
              <a:solidFill>
                <a:schemeClr val="tx1"/>
              </a:solidFill>
              <a:effectLst/>
              <a:latin typeface="Times New Roman" panose="02020603050405020304" pitchFamily="18" charset="0"/>
              <a:cs typeface="Times New Roman" panose="02020603050405020304" pitchFamily="18" charset="0"/>
            </a:rPr>
            <a:t>αναστοχασμός</a:t>
          </a:r>
          <a:r>
            <a:rPr lang="el-GR" sz="1450" b="1" dirty="0">
              <a:solidFill>
                <a:schemeClr val="tx1"/>
              </a:solidFill>
              <a:effectLst/>
              <a:latin typeface="Times New Roman" panose="02020603050405020304" pitchFamily="18" charset="0"/>
              <a:cs typeface="Times New Roman" panose="02020603050405020304" pitchFamily="18" charset="0"/>
            </a:rPr>
            <a:t>
✔ Παιδαγωγικά επαρκές και </a:t>
          </a:r>
          <a:r>
            <a:rPr lang="el-GR" sz="1450" b="1" dirty="0" err="1">
              <a:solidFill>
                <a:schemeClr val="tx1"/>
              </a:solidFill>
              <a:effectLst/>
              <a:latin typeface="Times New Roman" panose="02020603050405020304" pitchFamily="18" charset="0"/>
              <a:cs typeface="Times New Roman" panose="02020603050405020304" pitchFamily="18" charset="0"/>
            </a:rPr>
            <a:t>μαθητοκεντρικό</a:t>
          </a:r>
          <a:r>
            <a:rPr lang="el-GR" sz="1450" b="1" dirty="0">
              <a:solidFill>
                <a:schemeClr val="tx1"/>
              </a:solidFill>
              <a:effectLst/>
              <a:latin typeface="Times New Roman" panose="02020603050405020304" pitchFamily="18" charset="0"/>
              <a:cs typeface="Times New Roman" panose="02020603050405020304" pitchFamily="18" charset="0"/>
            </a:rPr>
            <a:t> Ε.Υ</a:t>
          </a:r>
          <a:r>
            <a:rPr lang="el-GR" sz="145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sz="1450" b="0" i="1" dirty="0">
            <a:solidFill>
              <a:schemeClr val="tx1"/>
            </a:solidFill>
            <a:effectLst/>
            <a:latin typeface="Times New Roman" panose="02020603050405020304" pitchFamily="18" charset="0"/>
            <a:cs typeface="Times New Roman" panose="02020603050405020304" pitchFamily="18" charset="0"/>
          </a:endParaRPr>
        </a:p>
      </dgm:t>
    </dgm:pt>
    <dgm:pt modelId="{FFBF2A40-BBB1-412E-811B-6A118B08546A}" type="sibTrans" cxnId="{65E9F136-24A3-4EF5-AB61-37E07020D9FF}">
      <dgm:prSet/>
      <dgm:spPr/>
      <dgm:t>
        <a:bodyPr/>
        <a:lstStyle/>
        <a:p>
          <a:endParaRPr lang="el-GR"/>
        </a:p>
      </dgm:t>
    </dgm:pt>
    <dgm:pt modelId="{94C59E1B-5068-4F41-B64E-B133813FC068}" type="parTrans" cxnId="{65E9F136-24A3-4EF5-AB61-37E07020D9FF}">
      <dgm:prSet/>
      <dgm:spPr/>
      <dgm:t>
        <a:bodyPr/>
        <a:lstStyle/>
        <a:p>
          <a:endParaRPr lang="el-GR"/>
        </a:p>
      </dgm:t>
    </dgm:pt>
    <dgm:pt modelId="{E02C96D7-1E75-4DC7-A05F-DCDD2982F3DB}">
      <dgm:prSet phldrT="[Κείμενο]"/>
      <dgm:spPr>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04DDFD4D-60A7-449D-AB72-E7A510191496}" type="sibTrans" cxnId="{201A50C9-5EF9-4BE7-AB90-44A3553C8A43}">
      <dgm:prSet/>
      <dgm:spPr/>
      <dgm:t>
        <a:bodyPr/>
        <a:lstStyle/>
        <a:p>
          <a:endParaRPr lang="el-GR"/>
        </a:p>
      </dgm:t>
    </dgm:pt>
    <dgm:pt modelId="{827E3D53-7B79-4035-ACC2-5EBBEE8F3069}" type="parTrans" cxnId="{201A50C9-5EF9-4BE7-AB90-44A3553C8A43}">
      <dgm:prSet/>
      <dgm:spPr/>
      <dgm:t>
        <a:bodyPr/>
        <a:lstStyle/>
        <a:p>
          <a:endParaRPr lang="el-GR"/>
        </a:p>
      </dgm:t>
    </dgm:pt>
    <dgm:pt modelId="{11D399BD-466F-4379-AC9D-E53B7B9829B3}" type="pres">
      <dgm:prSet presAssocID="{AC352F03-D572-4F29-BB85-946377613F50}" presName="diagram" presStyleCnt="0">
        <dgm:presLayoutVars>
          <dgm:chMax val="1"/>
          <dgm:dir/>
          <dgm:animLvl val="ctr"/>
          <dgm:resizeHandles val="exact"/>
        </dgm:presLayoutVars>
      </dgm:prSet>
      <dgm:spPr/>
    </dgm:pt>
    <dgm:pt modelId="{2F0F0CE6-0E86-4C32-B15E-22D91F8CD78F}" type="pres">
      <dgm:prSet presAssocID="{AC352F03-D572-4F29-BB85-946377613F50}" presName="matrix" presStyleCnt="0"/>
      <dgm:spPr/>
    </dgm:pt>
    <dgm:pt modelId="{5D981969-526F-47FA-8E3B-16F3E0D6E3A9}" type="pres">
      <dgm:prSet presAssocID="{AC352F03-D572-4F29-BB85-946377613F50}" presName="tile1" presStyleLbl="node1" presStyleIdx="0" presStyleCnt="4" custScaleX="102739" custScaleY="114509" custLinFactNeighborX="-602" custLinFactNeighborY="-13760"/>
      <dgm:spPr/>
    </dgm:pt>
    <dgm:pt modelId="{22B5B74A-5094-498E-9793-C09EABF32910}" type="pres">
      <dgm:prSet presAssocID="{AC352F03-D572-4F29-BB85-946377613F50}" presName="tile1text" presStyleLbl="node1" presStyleIdx="0" presStyleCnt="4">
        <dgm:presLayoutVars>
          <dgm:chMax val="0"/>
          <dgm:chPref val="0"/>
          <dgm:bulletEnabled val="1"/>
        </dgm:presLayoutVars>
      </dgm:prSet>
      <dgm:spPr/>
    </dgm:pt>
    <dgm:pt modelId="{38DFD5A8-E9B9-4D5B-A224-1D3DB5466565}" type="pres">
      <dgm:prSet presAssocID="{AC352F03-D572-4F29-BB85-946377613F50}" presName="tile2" presStyleLbl="node1" presStyleIdx="1" presStyleCnt="4" custScaleX="96863" custScaleY="113930" custLinFactNeighborX="-149" custLinFactNeighborY="-1552"/>
      <dgm:spPr/>
    </dgm:pt>
    <dgm:pt modelId="{F6A07B6A-7257-405B-B391-1702F771CBA8}" type="pres">
      <dgm:prSet presAssocID="{AC352F03-D572-4F29-BB85-946377613F50}" presName="tile2text" presStyleLbl="node1" presStyleIdx="1" presStyleCnt="4">
        <dgm:presLayoutVars>
          <dgm:chMax val="0"/>
          <dgm:chPref val="0"/>
          <dgm:bulletEnabled val="1"/>
        </dgm:presLayoutVars>
      </dgm:prSet>
      <dgm:spPr/>
    </dgm:pt>
    <dgm:pt modelId="{AAD9F61C-C17F-4828-99CC-6A1857FF243D}" type="pres">
      <dgm:prSet presAssocID="{AC352F03-D572-4F29-BB85-946377613F50}" presName="tile3" presStyleLbl="node1" presStyleIdx="2" presStyleCnt="4" custScaleX="103711" custScaleY="108953" custLinFactNeighborX="-297" custLinFactNeighborY="5846"/>
      <dgm:spPr/>
    </dgm:pt>
    <dgm:pt modelId="{94F4C99F-DD8D-4B76-A7DE-814293E4BDAC}" type="pres">
      <dgm:prSet presAssocID="{AC352F03-D572-4F29-BB85-946377613F50}" presName="tile3text" presStyleLbl="node1" presStyleIdx="2" presStyleCnt="4">
        <dgm:presLayoutVars>
          <dgm:chMax val="0"/>
          <dgm:chPref val="0"/>
          <dgm:bulletEnabled val="1"/>
        </dgm:presLayoutVars>
      </dgm:prSet>
      <dgm:spPr/>
    </dgm:pt>
    <dgm:pt modelId="{F6DF540D-5DF6-446C-9D82-6B62F7F88361}" type="pres">
      <dgm:prSet presAssocID="{AC352F03-D572-4F29-BB85-946377613F50}" presName="tile4" presStyleLbl="node1" presStyleIdx="3" presStyleCnt="4" custScaleX="96607" custScaleY="107062" custLinFactNeighborX="65" custLinFactNeighborY="3366"/>
      <dgm: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a:sp3d>
      </dgm:spPr>
    </dgm:pt>
    <dgm:pt modelId="{EF49068A-FB73-4F12-B3A3-7208C2D6C2E5}" type="pres">
      <dgm:prSet presAssocID="{AC352F03-D572-4F29-BB85-946377613F50}" presName="tile4text" presStyleLbl="node1" presStyleIdx="3" presStyleCnt="4">
        <dgm:presLayoutVars>
          <dgm:chMax val="0"/>
          <dgm:chPref val="0"/>
          <dgm:bulletEnabled val="1"/>
        </dgm:presLayoutVars>
      </dgm:prSet>
      <dgm:spPr/>
    </dgm:pt>
    <dgm:pt modelId="{E83B994E-B3B7-4E8B-A5C5-45375712ED0F}" type="pres">
      <dgm:prSet presAssocID="{AC352F03-D572-4F29-BB85-946377613F50}" presName="centerTile" presStyleLbl="fgShp" presStyleIdx="0" presStyleCnt="1" custScaleX="33828" custScaleY="44186" custLinFactNeighborX="-35" custLinFactNeighborY="2141">
        <dgm:presLayoutVars>
          <dgm:chMax val="0"/>
          <dgm:chPref val="0"/>
        </dgm:presLayoutVars>
      </dgm:prSet>
      <dgm:spPr/>
    </dgm:pt>
  </dgm:ptLst>
  <dgm:cxnLst>
    <dgm:cxn modelId="{9985E608-5219-4716-88D0-3C3BFEFEDA01}" srcId="{E02C96D7-1E75-4DC7-A05F-DCDD2982F3DB}" destId="{DE1EC8A0-435B-4A11-A88D-3EBE4B3C5679}" srcOrd="2" destOrd="0" parTransId="{EA6BF9E5-BB5B-42D5-9FE0-6A4F53CC3F73}" sibTransId="{5959C0CA-D66C-4730-B24B-813304824753}"/>
    <dgm:cxn modelId="{769AF320-9D0D-4F42-B1D1-82CE7B910CB7}" type="presOf" srcId="{DE1EC8A0-435B-4A11-A88D-3EBE4B3C5679}" destId="{AAD9F61C-C17F-4828-99CC-6A1857FF243D}" srcOrd="0" destOrd="0" presId="urn:microsoft.com/office/officeart/2005/8/layout/matrix1"/>
    <dgm:cxn modelId="{65E9F136-24A3-4EF5-AB61-37E07020D9FF}" srcId="{E02C96D7-1E75-4DC7-A05F-DCDD2982F3DB}" destId="{924F7A00-F2CF-4DE8-9092-AD5F25EC1838}" srcOrd="0" destOrd="0" parTransId="{94C59E1B-5068-4F41-B64E-B133813FC068}" sibTransId="{FFBF2A40-BBB1-412E-811B-6A118B08546A}"/>
    <dgm:cxn modelId="{486B4D64-BAF4-4596-ABB4-EC556CBA0159}" type="presOf" srcId="{924F7A00-F2CF-4DE8-9092-AD5F25EC1838}" destId="{5D981969-526F-47FA-8E3B-16F3E0D6E3A9}" srcOrd="0" destOrd="0" presId="urn:microsoft.com/office/officeart/2005/8/layout/matrix1"/>
    <dgm:cxn modelId="{E6A27857-E0A8-4AE9-8868-C3445E642A9B}" type="presOf" srcId="{AC352F03-D572-4F29-BB85-946377613F50}" destId="{11D399BD-466F-4379-AC9D-E53B7B9829B3}" srcOrd="0" destOrd="0" presId="urn:microsoft.com/office/officeart/2005/8/layout/matrix1"/>
    <dgm:cxn modelId="{701DD3A2-3D29-4363-BBE7-113185A2E3BD}" type="presOf" srcId="{02944162-BA32-4F6D-B079-5CCEE366B8BD}" destId="{38DFD5A8-E9B9-4D5B-A224-1D3DB5466565}" srcOrd="0" destOrd="0" presId="urn:microsoft.com/office/officeart/2005/8/layout/matrix1"/>
    <dgm:cxn modelId="{2F0839A4-002D-4FB1-8285-5DCE19212679}" srcId="{E02C96D7-1E75-4DC7-A05F-DCDD2982F3DB}" destId="{02944162-BA32-4F6D-B079-5CCEE366B8BD}" srcOrd="1" destOrd="0" parTransId="{79BB7297-5964-4C73-B917-6425804AF20A}" sibTransId="{E08A828A-8DB3-4657-8991-3DB0346ADB2E}"/>
    <dgm:cxn modelId="{590B90A4-9F82-4E93-B3E3-A239178DBDBD}" type="presOf" srcId="{DE1EC8A0-435B-4A11-A88D-3EBE4B3C5679}" destId="{94F4C99F-DD8D-4B76-A7DE-814293E4BDAC}" srcOrd="1" destOrd="0" presId="urn:microsoft.com/office/officeart/2005/8/layout/matrix1"/>
    <dgm:cxn modelId="{201A50C9-5EF9-4BE7-AB90-44A3553C8A43}" srcId="{AC352F03-D572-4F29-BB85-946377613F50}" destId="{E02C96D7-1E75-4DC7-A05F-DCDD2982F3DB}" srcOrd="0" destOrd="0" parTransId="{827E3D53-7B79-4035-ACC2-5EBBEE8F3069}" sibTransId="{04DDFD4D-60A7-449D-AB72-E7A510191496}"/>
    <dgm:cxn modelId="{D34D3BD0-A41A-4A71-AC28-CC7A47DA5CD1}" type="presOf" srcId="{02944162-BA32-4F6D-B079-5CCEE366B8BD}" destId="{F6A07B6A-7257-405B-B391-1702F771CBA8}" srcOrd="1" destOrd="0" presId="urn:microsoft.com/office/officeart/2005/8/layout/matrix1"/>
    <dgm:cxn modelId="{7F12CDEA-11DD-4452-9468-93BD2F41346D}" type="presOf" srcId="{924F7A00-F2CF-4DE8-9092-AD5F25EC1838}" destId="{22B5B74A-5094-498E-9793-C09EABF32910}" srcOrd="1" destOrd="0" presId="urn:microsoft.com/office/officeart/2005/8/layout/matrix1"/>
    <dgm:cxn modelId="{0F8F93EE-BECA-4600-A073-14E3117B9417}" type="presOf" srcId="{E02C96D7-1E75-4DC7-A05F-DCDD2982F3DB}" destId="{E83B994E-B3B7-4E8B-A5C5-45375712ED0F}" srcOrd="0" destOrd="0" presId="urn:microsoft.com/office/officeart/2005/8/layout/matrix1"/>
    <dgm:cxn modelId="{69E75F26-E1D6-4481-AE00-299505B46426}" type="presParOf" srcId="{11D399BD-466F-4379-AC9D-E53B7B9829B3}" destId="{2F0F0CE6-0E86-4C32-B15E-22D91F8CD78F}" srcOrd="0" destOrd="0" presId="urn:microsoft.com/office/officeart/2005/8/layout/matrix1"/>
    <dgm:cxn modelId="{0FB1BD74-5F85-4648-82E6-D67837D3C4C1}" type="presParOf" srcId="{2F0F0CE6-0E86-4C32-B15E-22D91F8CD78F}" destId="{5D981969-526F-47FA-8E3B-16F3E0D6E3A9}" srcOrd="0" destOrd="0" presId="urn:microsoft.com/office/officeart/2005/8/layout/matrix1"/>
    <dgm:cxn modelId="{6F9CABA4-FF8A-4324-B1AC-05344859D8A1}" type="presParOf" srcId="{2F0F0CE6-0E86-4C32-B15E-22D91F8CD78F}" destId="{22B5B74A-5094-498E-9793-C09EABF32910}" srcOrd="1" destOrd="0" presId="urn:microsoft.com/office/officeart/2005/8/layout/matrix1"/>
    <dgm:cxn modelId="{57695E33-7C98-4CAA-B334-6599E8E48FE4}" type="presParOf" srcId="{2F0F0CE6-0E86-4C32-B15E-22D91F8CD78F}" destId="{38DFD5A8-E9B9-4D5B-A224-1D3DB5466565}" srcOrd="2" destOrd="0" presId="urn:microsoft.com/office/officeart/2005/8/layout/matrix1"/>
    <dgm:cxn modelId="{71E8A9DF-D499-4D6E-AC3F-E698DAE6DF2C}" type="presParOf" srcId="{2F0F0CE6-0E86-4C32-B15E-22D91F8CD78F}" destId="{F6A07B6A-7257-405B-B391-1702F771CBA8}" srcOrd="3" destOrd="0" presId="urn:microsoft.com/office/officeart/2005/8/layout/matrix1"/>
    <dgm:cxn modelId="{6B7C9308-4607-4B3B-9778-DEC99BDFC75C}" type="presParOf" srcId="{2F0F0CE6-0E86-4C32-B15E-22D91F8CD78F}" destId="{AAD9F61C-C17F-4828-99CC-6A1857FF243D}" srcOrd="4" destOrd="0" presId="urn:microsoft.com/office/officeart/2005/8/layout/matrix1"/>
    <dgm:cxn modelId="{EB4C9A24-50B9-4DD2-8801-75E17F7E5F47}" type="presParOf" srcId="{2F0F0CE6-0E86-4C32-B15E-22D91F8CD78F}" destId="{94F4C99F-DD8D-4B76-A7DE-814293E4BDAC}" srcOrd="5" destOrd="0" presId="urn:microsoft.com/office/officeart/2005/8/layout/matrix1"/>
    <dgm:cxn modelId="{05BD9D50-FBA0-49E5-B5E8-79F66B9BE984}" type="presParOf" srcId="{2F0F0CE6-0E86-4C32-B15E-22D91F8CD78F}" destId="{F6DF540D-5DF6-446C-9D82-6B62F7F88361}" srcOrd="6" destOrd="0" presId="urn:microsoft.com/office/officeart/2005/8/layout/matrix1"/>
    <dgm:cxn modelId="{D9C584D7-7CA1-4B0B-91BD-AD5F49A0AD8E}" type="presParOf" srcId="{2F0F0CE6-0E86-4C32-B15E-22D91F8CD78F}" destId="{EF49068A-FB73-4F12-B3A3-7208C2D6C2E5}" srcOrd="7" destOrd="0" presId="urn:microsoft.com/office/officeart/2005/8/layout/matrix1"/>
    <dgm:cxn modelId="{089E9A44-87AA-4447-894D-376F5D4A8F82}" type="presParOf" srcId="{11D399BD-466F-4379-AC9D-E53B7B9829B3}" destId="{E83B994E-B3B7-4E8B-A5C5-45375712ED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B0E26-9C0D-460D-86D4-CE77F31564F6}">
      <dsp:nvSpPr>
        <dsp:cNvPr id="0" name=""/>
        <dsp:cNvSpPr/>
      </dsp:nvSpPr>
      <dsp:spPr>
        <a:xfrm>
          <a:off x="0" y="95998"/>
          <a:ext cx="7500990" cy="1956240"/>
        </a:xfrm>
        <a:prstGeom prst="roundRect">
          <a:avLst/>
        </a:prstGeom>
        <a:solidFill>
          <a:schemeClr val="tx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l-GR" sz="1900" b="1" kern="1200" dirty="0"/>
            <a:t>Σχεδιασμός, υλοποίηση και αποτίμηση μιας ολοκληρωμένης παρέμβασης συμπληρωματικής σχολικής </a:t>
          </a:r>
          <a:r>
            <a:rPr lang="el-GR" sz="1900" b="1" kern="1200" dirty="0" err="1"/>
            <a:t>ΕξΑΕ</a:t>
          </a:r>
          <a:r>
            <a:rPr lang="el-GR" sz="1900" b="1" kern="1200" dirty="0"/>
            <a:t> με τη χρήση </a:t>
          </a:r>
          <a:r>
            <a:rPr lang="el-GR" sz="1900" b="1" kern="1200" dirty="0" err="1"/>
            <a:t>διαδραστικού</a:t>
          </a:r>
          <a:r>
            <a:rPr lang="el-GR" sz="1900" b="1" kern="1200" dirty="0"/>
            <a:t> εκπαιδευτικού υλικού και επαυξημένης πραγματικότητας, για την ενίσχυση ήπιων ψηφιακών δεξιοτήτων σε μαθητές δευτεροβάθμιας εκπαίδευσης: Η περίπτωση «Των Ανεμόμυλων του Οροπεδίου Λασιθίου»</a:t>
          </a:r>
          <a:endParaRPr lang="el-GR" sz="1900" kern="1200" dirty="0"/>
        </a:p>
      </dsp:txBody>
      <dsp:txXfrm>
        <a:off x="95496" y="191494"/>
        <a:ext cx="7309998" cy="1765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0C482-526F-485A-97EC-830CB4369C12}">
      <dsp:nvSpPr>
        <dsp:cNvPr id="0" name=""/>
        <dsp:cNvSpPr/>
      </dsp:nvSpPr>
      <dsp:spPr>
        <a:xfrm>
          <a:off x="0" y="531440"/>
          <a:ext cx="6482906" cy="504000"/>
        </a:xfrm>
        <a:prstGeom prst="rect">
          <a:avLst/>
        </a:prstGeom>
        <a:solidFill>
          <a:schemeClr val="bg1">
            <a:alpha val="90000"/>
          </a:schemeClr>
        </a:solidFill>
        <a:ln w="6350" cap="flat" cmpd="sng" algn="ctr">
          <a:solidFill>
            <a:schemeClr val="accent4">
              <a:lumMod val="75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0B293BF-EBE3-4071-8CB6-8123455D8ED4}">
      <dsp:nvSpPr>
        <dsp:cNvPr id="0" name=""/>
        <dsp:cNvSpPr/>
      </dsp:nvSpPr>
      <dsp:spPr>
        <a:xfrm>
          <a:off x="288030" y="27385"/>
          <a:ext cx="7697603" cy="888091"/>
        </a:xfrm>
        <a:prstGeom prst="roundRect">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93" tIns="0" rIns="253393" bIns="0" numCol="1" spcCol="1270" anchor="ctr" anchorCtr="0">
          <a:noAutofit/>
        </a:bodyPr>
        <a:lstStyle/>
        <a:p>
          <a:pPr marL="0" lvl="0" indent="0" algn="l" defTabSz="800100" rtl="0">
            <a:lnSpc>
              <a:spcPct val="90000"/>
            </a:lnSpc>
            <a:spcBef>
              <a:spcPct val="0"/>
            </a:spcBef>
            <a:spcAft>
              <a:spcPct val="35000"/>
            </a:spcAft>
            <a:buNone/>
          </a:pPr>
          <a:r>
            <a:rPr lang="el-GR" sz="1800" b="1" kern="1200" dirty="0">
              <a:solidFill>
                <a:schemeClr val="tx1"/>
              </a:solidFill>
              <a:latin typeface="Times New Roman" pitchFamily="18" charset="0"/>
              <a:cs typeface="Times New Roman" pitchFamily="18" charset="0"/>
            </a:rPr>
            <a:t>Ορισμός της </a:t>
          </a:r>
          <a:r>
            <a:rPr lang="el-GR" sz="1800" b="1" kern="1200" dirty="0" err="1">
              <a:solidFill>
                <a:schemeClr val="tx1"/>
              </a:solidFill>
              <a:latin typeface="Times New Roman" pitchFamily="18" charset="0"/>
              <a:cs typeface="Times New Roman" pitchFamily="18" charset="0"/>
            </a:rPr>
            <a:t>ΕξΑΕ</a:t>
          </a:r>
          <a:r>
            <a:rPr lang="el-GR" sz="1800" b="1" kern="1200" dirty="0">
              <a:solidFill>
                <a:schemeClr val="tx1"/>
              </a:solidFill>
              <a:latin typeface="Times New Roman" pitchFamily="18" charset="0"/>
              <a:cs typeface="Times New Roman" pitchFamily="18" charset="0"/>
            </a:rPr>
            <a:t>:</a:t>
          </a:r>
          <a:br>
            <a:rPr lang="el-GR" sz="1800" b="1" kern="1200" dirty="0">
              <a:solidFill>
                <a:schemeClr val="tx1"/>
              </a:solidFill>
              <a:latin typeface="Times New Roman" pitchFamily="18" charset="0"/>
              <a:cs typeface="Times New Roman" pitchFamily="18" charset="0"/>
            </a:rPr>
          </a:br>
          <a:r>
            <a:rPr lang="el-GR" sz="1800" b="1" kern="1200" dirty="0">
              <a:solidFill>
                <a:schemeClr val="tx1"/>
              </a:solidFill>
              <a:latin typeface="Times New Roman" pitchFamily="18" charset="0"/>
              <a:cs typeface="Times New Roman" pitchFamily="18" charset="0"/>
            </a:rPr>
            <a:t>Α</a:t>
          </a:r>
          <a:r>
            <a:rPr lang="el-GR" sz="1800" kern="1200" dirty="0">
              <a:solidFill>
                <a:schemeClr val="tx1"/>
              </a:solidFill>
              <a:latin typeface="Times New Roman" pitchFamily="18" charset="0"/>
              <a:cs typeface="Times New Roman" pitchFamily="18" charset="0"/>
            </a:rPr>
            <a:t>ποτελεί μια μέθοδο εκπαίδευσης με βασικό χαρακτηριστικό την απόσταση μεταξύ εκπαιδευτή/</a:t>
          </a:r>
          <a:r>
            <a:rPr lang="el-GR" sz="1800" kern="1200" dirty="0" err="1">
              <a:solidFill>
                <a:schemeClr val="tx1"/>
              </a:solidFill>
              <a:latin typeface="Times New Roman" pitchFamily="18" charset="0"/>
              <a:cs typeface="Times New Roman" pitchFamily="18" charset="0"/>
            </a:rPr>
            <a:t>τριας</a:t>
          </a:r>
          <a:r>
            <a:rPr lang="el-GR" sz="1800" kern="1200" dirty="0">
              <a:solidFill>
                <a:schemeClr val="tx1"/>
              </a:solidFill>
              <a:latin typeface="Times New Roman" pitchFamily="18" charset="0"/>
              <a:cs typeface="Times New Roman" pitchFamily="18" charset="0"/>
            </a:rPr>
            <a:t> και εκπαιδευόμενος/ης</a:t>
          </a:r>
        </a:p>
      </dsp:txBody>
      <dsp:txXfrm>
        <a:off x="331383" y="70738"/>
        <a:ext cx="7610897" cy="801385"/>
      </dsp:txXfrm>
    </dsp:sp>
    <dsp:sp modelId="{9542D133-D0D6-490E-A7F3-DCB1DC411F91}">
      <dsp:nvSpPr>
        <dsp:cNvPr id="0" name=""/>
        <dsp:cNvSpPr/>
      </dsp:nvSpPr>
      <dsp:spPr>
        <a:xfrm>
          <a:off x="0" y="1683568"/>
          <a:ext cx="6482906" cy="504000"/>
        </a:xfrm>
        <a:prstGeom prst="rect">
          <a:avLst/>
        </a:prstGeom>
        <a:solidFill>
          <a:schemeClr val="lt1">
            <a:alpha val="90000"/>
            <a:hueOff val="0"/>
            <a:satOff val="0"/>
            <a:lumOff val="0"/>
            <a:alphaOff val="0"/>
          </a:schemeClr>
        </a:solidFill>
        <a:ln w="6350" cap="flat" cmpd="sng" algn="ctr">
          <a:solidFill>
            <a:schemeClr val="accent4">
              <a:lumMod val="75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9BCB28D-0CB7-4EE6-A020-5B23A4EE7819}">
      <dsp:nvSpPr>
        <dsp:cNvPr id="0" name=""/>
        <dsp:cNvSpPr/>
      </dsp:nvSpPr>
      <dsp:spPr>
        <a:xfrm>
          <a:off x="288030" y="1107502"/>
          <a:ext cx="7697603" cy="888091"/>
        </a:xfrm>
        <a:prstGeom prst="roundRect">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93" tIns="0" rIns="253393" bIns="0" numCol="1" spcCol="1270" anchor="ctr" anchorCtr="0">
          <a:noAutofit/>
        </a:bodyPr>
        <a:lstStyle/>
        <a:p>
          <a:pPr marL="0" lvl="0" indent="0" algn="l" defTabSz="800100" rtl="0">
            <a:lnSpc>
              <a:spcPct val="90000"/>
            </a:lnSpc>
            <a:spcBef>
              <a:spcPct val="0"/>
            </a:spcBef>
            <a:spcAft>
              <a:spcPct val="35000"/>
            </a:spcAft>
            <a:buNone/>
          </a:pPr>
          <a:r>
            <a:rPr lang="el-GR" sz="1800" b="1" kern="1200" dirty="0">
              <a:solidFill>
                <a:schemeClr val="tx1"/>
              </a:solidFill>
              <a:latin typeface="Times New Roman" pitchFamily="18" charset="0"/>
              <a:cs typeface="Times New Roman" pitchFamily="18" charset="0"/>
            </a:rPr>
            <a:t>Βασικές θεωρίες της </a:t>
          </a:r>
          <a:r>
            <a:rPr lang="el-GR" sz="1800" b="1" kern="1200" dirty="0" err="1">
              <a:solidFill>
                <a:schemeClr val="tx1"/>
              </a:solidFill>
              <a:latin typeface="Times New Roman" pitchFamily="18" charset="0"/>
              <a:cs typeface="Times New Roman" pitchFamily="18" charset="0"/>
            </a:rPr>
            <a:t>ΕξΑΕ</a:t>
          </a:r>
          <a:r>
            <a:rPr lang="el-GR" sz="1800" b="1" kern="1200" dirty="0">
              <a:solidFill>
                <a:schemeClr val="tx1"/>
              </a:solidFill>
              <a:latin typeface="Times New Roman" pitchFamily="18" charset="0"/>
              <a:cs typeface="Times New Roman" pitchFamily="18" charset="0"/>
            </a:rPr>
            <a:t>:</a:t>
          </a:r>
          <a:br>
            <a:rPr lang="el-GR" sz="1800" b="1" kern="1200" dirty="0">
              <a:solidFill>
                <a:schemeClr val="tx1"/>
              </a:solidFill>
              <a:latin typeface="Times New Roman" pitchFamily="18" charset="0"/>
              <a:cs typeface="Times New Roman" pitchFamily="18" charset="0"/>
            </a:rPr>
          </a:br>
          <a:r>
            <a:rPr lang="el-GR" sz="1800" kern="1200" dirty="0">
              <a:solidFill>
                <a:schemeClr val="tx1"/>
              </a:solidFill>
              <a:latin typeface="Times New Roman" pitchFamily="18" charset="0"/>
              <a:cs typeface="Times New Roman" pitchFamily="18" charset="0"/>
            </a:rPr>
            <a:t>Θεωρία της ανεξαρτησίας και της αυτονομίας, η βιομηχανοποίηση της διδασκαλίας και η θεωρία της αλληλεπίδρασης και της επικοινωνίας</a:t>
          </a:r>
        </a:p>
      </dsp:txBody>
      <dsp:txXfrm>
        <a:off x="331383" y="1150855"/>
        <a:ext cx="7610897" cy="801385"/>
      </dsp:txXfrm>
    </dsp:sp>
    <dsp:sp modelId="{2FAE39AA-E994-414F-BA05-83B4FE0E37FC}">
      <dsp:nvSpPr>
        <dsp:cNvPr id="0" name=""/>
        <dsp:cNvSpPr/>
      </dsp:nvSpPr>
      <dsp:spPr>
        <a:xfrm>
          <a:off x="0" y="2979714"/>
          <a:ext cx="6482906" cy="504000"/>
        </a:xfrm>
        <a:prstGeom prst="rect">
          <a:avLst/>
        </a:prstGeom>
        <a:solidFill>
          <a:schemeClr val="lt1">
            <a:alpha val="90000"/>
            <a:hueOff val="0"/>
            <a:satOff val="0"/>
            <a:lumOff val="0"/>
            <a:alphaOff val="0"/>
          </a:schemeClr>
        </a:solidFill>
        <a:ln w="6350" cap="flat" cmpd="sng" algn="ctr">
          <a:solidFill>
            <a:schemeClr val="accent4">
              <a:lumMod val="40000"/>
              <a:lumOff val="6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4292287-EED3-4459-B648-7830FA9FB5FB}">
      <dsp:nvSpPr>
        <dsp:cNvPr id="0" name=""/>
        <dsp:cNvSpPr/>
      </dsp:nvSpPr>
      <dsp:spPr>
        <a:xfrm>
          <a:off x="288030" y="2331640"/>
          <a:ext cx="7697603" cy="888091"/>
        </a:xfrm>
        <a:prstGeom prst="roundRect">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93" tIns="0" rIns="253393" bIns="0" numCol="1" spcCol="1270" anchor="ctr" anchorCtr="0">
          <a:noAutofit/>
        </a:bodyPr>
        <a:lstStyle/>
        <a:p>
          <a:pPr marL="0" lvl="0" indent="0" algn="l" defTabSz="800100" rtl="0">
            <a:lnSpc>
              <a:spcPct val="90000"/>
            </a:lnSpc>
            <a:spcBef>
              <a:spcPct val="0"/>
            </a:spcBef>
            <a:spcAft>
              <a:spcPct val="35000"/>
            </a:spcAft>
            <a:buNone/>
          </a:pPr>
          <a:r>
            <a:rPr lang="el-GR" sz="1800" b="1" kern="1200" dirty="0">
              <a:solidFill>
                <a:schemeClr val="tx1"/>
              </a:solidFill>
              <a:latin typeface="Times New Roman" pitchFamily="18" charset="0"/>
              <a:cs typeface="Times New Roman" pitchFamily="18" charset="0"/>
            </a:rPr>
            <a:t>Παιδαγωγικό πλαίσιο της </a:t>
          </a:r>
          <a:r>
            <a:rPr lang="el-GR" sz="1800" b="1" kern="1200" dirty="0" err="1">
              <a:solidFill>
                <a:schemeClr val="tx1"/>
              </a:solidFill>
              <a:latin typeface="Times New Roman" pitchFamily="18" charset="0"/>
              <a:cs typeface="Times New Roman" pitchFamily="18" charset="0"/>
            </a:rPr>
            <a:t>ΕξΑΕ</a:t>
          </a:r>
          <a:r>
            <a:rPr lang="el-GR" sz="1800" b="1" kern="1200" dirty="0">
              <a:solidFill>
                <a:schemeClr val="tx1"/>
              </a:solidFill>
              <a:latin typeface="Times New Roman" pitchFamily="18" charset="0"/>
              <a:cs typeface="Times New Roman" pitchFamily="18" charset="0"/>
            </a:rPr>
            <a:t>:</a:t>
          </a:r>
          <a:br>
            <a:rPr lang="el-GR" sz="1800" b="1" kern="1200" dirty="0">
              <a:solidFill>
                <a:schemeClr val="tx1"/>
              </a:solidFill>
              <a:latin typeface="Times New Roman" pitchFamily="18" charset="0"/>
              <a:cs typeface="Times New Roman" pitchFamily="18" charset="0"/>
            </a:rPr>
          </a:br>
          <a:r>
            <a:rPr lang="el-GR" sz="1800" kern="1200" dirty="0">
              <a:solidFill>
                <a:schemeClr val="tx1"/>
              </a:solidFill>
              <a:latin typeface="Times New Roman" pitchFamily="18" charset="0"/>
              <a:cs typeface="Times New Roman" pitchFamily="18" charset="0"/>
            </a:rPr>
            <a:t>Γνωστική-συμπεριφοριστική γενιά, η γενιά του κοινωνικού </a:t>
          </a:r>
          <a:r>
            <a:rPr lang="el-GR" sz="1800" kern="1200" dirty="0" err="1">
              <a:solidFill>
                <a:schemeClr val="tx1"/>
              </a:solidFill>
              <a:latin typeface="Times New Roman" pitchFamily="18" charset="0"/>
              <a:cs typeface="Times New Roman" pitchFamily="18" charset="0"/>
            </a:rPr>
            <a:t>εποικοδομητισμού</a:t>
          </a:r>
          <a:r>
            <a:rPr lang="el-GR" sz="1800" kern="1200" dirty="0">
              <a:solidFill>
                <a:schemeClr val="tx1"/>
              </a:solidFill>
              <a:latin typeface="Times New Roman" pitchFamily="18" charset="0"/>
              <a:cs typeface="Times New Roman" pitchFamily="18" charset="0"/>
            </a:rPr>
            <a:t> και η </a:t>
          </a:r>
          <a:r>
            <a:rPr lang="el-GR" sz="1800" kern="1200" dirty="0" err="1">
              <a:solidFill>
                <a:schemeClr val="tx1"/>
              </a:solidFill>
              <a:latin typeface="Times New Roman" pitchFamily="18" charset="0"/>
              <a:cs typeface="Times New Roman" pitchFamily="18" charset="0"/>
            </a:rPr>
            <a:t>κονεκτιβιστική</a:t>
          </a:r>
          <a:r>
            <a:rPr lang="el-GR" sz="1800" kern="1200" dirty="0">
              <a:solidFill>
                <a:schemeClr val="tx1"/>
              </a:solidFill>
              <a:latin typeface="Times New Roman" pitchFamily="18" charset="0"/>
              <a:cs typeface="Times New Roman" pitchFamily="18" charset="0"/>
            </a:rPr>
            <a:t> παιδαγωγική</a:t>
          </a:r>
        </a:p>
      </dsp:txBody>
      <dsp:txXfrm>
        <a:off x="331383" y="2374993"/>
        <a:ext cx="7610897" cy="801385"/>
      </dsp:txXfrm>
    </dsp:sp>
    <dsp:sp modelId="{65AD439E-2F44-401D-B8C8-50196D7B6A53}">
      <dsp:nvSpPr>
        <dsp:cNvPr id="0" name=""/>
        <dsp:cNvSpPr/>
      </dsp:nvSpPr>
      <dsp:spPr>
        <a:xfrm>
          <a:off x="0" y="4536504"/>
          <a:ext cx="6482906" cy="504000"/>
        </a:xfrm>
        <a:prstGeom prst="rect">
          <a:avLst/>
        </a:prstGeom>
        <a:solidFill>
          <a:schemeClr val="lt1">
            <a:alpha val="90000"/>
            <a:hueOff val="0"/>
            <a:satOff val="0"/>
            <a:lumOff val="0"/>
            <a:alphaOff val="0"/>
          </a:schemeClr>
        </a:solidFill>
        <a:ln w="6350" cap="flat" cmpd="sng" algn="ctr">
          <a:solidFill>
            <a:schemeClr val="accent4">
              <a:lumMod val="20000"/>
              <a:lumOff val="8000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FB52F23-929C-4C79-ACD3-AF4F39687C9C}">
      <dsp:nvSpPr>
        <dsp:cNvPr id="0" name=""/>
        <dsp:cNvSpPr/>
      </dsp:nvSpPr>
      <dsp:spPr>
        <a:xfrm>
          <a:off x="128801" y="3555779"/>
          <a:ext cx="7805738" cy="1280855"/>
        </a:xfrm>
        <a:prstGeom prst="roundRect">
          <a:avLst/>
        </a:prstGeom>
        <a:solidFill>
          <a:schemeClr val="accent4">
            <a:lumMod val="20000"/>
            <a:lumOff val="80000"/>
            <a:alpha val="62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3393" tIns="0" rIns="253393" bIns="0" numCol="1" spcCol="1270" anchor="ctr" anchorCtr="0">
          <a:noAutofit/>
        </a:bodyPr>
        <a:lstStyle/>
        <a:p>
          <a:pPr marL="0" lvl="0" indent="0" algn="l" defTabSz="800100" rtl="0">
            <a:lnSpc>
              <a:spcPct val="90000"/>
            </a:lnSpc>
            <a:spcBef>
              <a:spcPct val="0"/>
            </a:spcBef>
            <a:spcAft>
              <a:spcPct val="35000"/>
            </a:spcAft>
            <a:buNone/>
          </a:pPr>
          <a:r>
            <a:rPr lang="el-GR" sz="1800" b="1" kern="1200" dirty="0">
              <a:solidFill>
                <a:schemeClr val="tx1"/>
              </a:solidFill>
              <a:latin typeface="Times New Roman" pitchFamily="18" charset="0"/>
              <a:cs typeface="Times New Roman" pitchFamily="18" charset="0"/>
            </a:rPr>
            <a:t>Ορισμός &amp; Μορφές της Σχολικής </a:t>
          </a:r>
          <a:r>
            <a:rPr lang="el-GR" sz="1800" b="1" kern="1200" dirty="0" err="1">
              <a:solidFill>
                <a:schemeClr val="tx1"/>
              </a:solidFill>
              <a:latin typeface="Times New Roman" pitchFamily="18" charset="0"/>
              <a:cs typeface="Times New Roman" pitchFamily="18" charset="0"/>
            </a:rPr>
            <a:t>ΕξΑΕ</a:t>
          </a:r>
          <a:r>
            <a:rPr lang="el-GR" sz="1800" b="1" kern="1200" dirty="0">
              <a:solidFill>
                <a:schemeClr val="tx1"/>
              </a:solidFill>
              <a:latin typeface="Times New Roman" pitchFamily="18" charset="0"/>
              <a:cs typeface="Times New Roman" pitchFamily="18" charset="0"/>
            </a:rPr>
            <a:t>:</a:t>
          </a:r>
          <a:br>
            <a:rPr lang="el-GR" sz="1800" b="1" kern="1200" dirty="0">
              <a:solidFill>
                <a:schemeClr val="tx1"/>
              </a:solidFill>
              <a:latin typeface="Times New Roman" pitchFamily="18" charset="0"/>
              <a:cs typeface="Times New Roman" pitchFamily="18" charset="0"/>
            </a:rPr>
          </a:br>
          <a:r>
            <a:rPr lang="en-US" sz="1800" kern="1200" dirty="0">
              <a:solidFill>
                <a:schemeClr val="tx1"/>
              </a:solidFill>
              <a:latin typeface="Times New Roman" pitchFamily="18" charset="0"/>
              <a:cs typeface="Times New Roman" pitchFamily="18" charset="0"/>
            </a:rPr>
            <a:t>O</a:t>
          </a:r>
          <a:r>
            <a:rPr lang="el-GR" sz="1800" kern="1200" dirty="0">
              <a:solidFill>
                <a:schemeClr val="tx1"/>
              </a:solidFill>
              <a:latin typeface="Times New Roman" pitchFamily="18" charset="0"/>
              <a:cs typeface="Times New Roman" pitchFamily="18" charset="0"/>
            </a:rPr>
            <a:t> όρος σχολική εξ αποστάσεως εκπαίδευση αναφέρεται στην εκπαίδευση που παρέχεται από απόσταση σε επίπεδο πρωτοβάθμιας και δευτεροβάθμιας εκπαίδευσης με στόχο την κάλυψη των μαθητικών αναγκών. Διακρίνεται σε αυτοδύναμη, συμπληρωματική και μικτή ή πολυμορφική</a:t>
          </a:r>
          <a:endParaRPr lang="el-GR" sz="1800" b="1" kern="1200" dirty="0">
            <a:solidFill>
              <a:schemeClr val="tx1"/>
            </a:solidFill>
            <a:latin typeface="Times New Roman" pitchFamily="18" charset="0"/>
            <a:cs typeface="Times New Roman" pitchFamily="18" charset="0"/>
          </a:endParaRPr>
        </a:p>
      </dsp:txBody>
      <dsp:txXfrm>
        <a:off x="191327" y="3618305"/>
        <a:ext cx="7680686" cy="1155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D306-665D-4499-B99F-3247B6833209}">
      <dsp:nvSpPr>
        <dsp:cNvPr id="0" name=""/>
        <dsp:cNvSpPr/>
      </dsp:nvSpPr>
      <dsp:spPr>
        <a:xfrm>
          <a:off x="1287327" y="442939"/>
          <a:ext cx="4068908" cy="4068908"/>
        </a:xfrm>
        <a:prstGeom prst="blockArc">
          <a:avLst>
            <a:gd name="adj1" fmla="val 11592453"/>
            <a:gd name="adj2" fmla="val 17499997"/>
            <a:gd name="adj3" fmla="val 4637"/>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7766E6-8E83-45D8-A42B-87AAE36032CB}">
      <dsp:nvSpPr>
        <dsp:cNvPr id="0" name=""/>
        <dsp:cNvSpPr/>
      </dsp:nvSpPr>
      <dsp:spPr>
        <a:xfrm>
          <a:off x="1209660" y="696458"/>
          <a:ext cx="4068908" cy="4068908"/>
        </a:xfrm>
        <a:prstGeom prst="blockArc">
          <a:avLst>
            <a:gd name="adj1" fmla="val 8328821"/>
            <a:gd name="adj2" fmla="val 12051469"/>
            <a:gd name="adj3" fmla="val 4637"/>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6A47B6-F6D5-4066-B2C9-9CCAADAD2D3D}">
      <dsp:nvSpPr>
        <dsp:cNvPr id="0" name=""/>
        <dsp:cNvSpPr/>
      </dsp:nvSpPr>
      <dsp:spPr>
        <a:xfrm>
          <a:off x="1637871" y="2088224"/>
          <a:ext cx="4913757" cy="3028674"/>
        </a:xfrm>
        <a:prstGeom prst="blockArc">
          <a:avLst>
            <a:gd name="adj1" fmla="val 5"/>
            <a:gd name="adj2" fmla="val 10800005"/>
            <a:gd name="adj3" fmla="val 411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0C76C9-E887-45AE-BBDE-5AF4875CC1FE}">
      <dsp:nvSpPr>
        <dsp:cNvPr id="0" name=""/>
        <dsp:cNvSpPr/>
      </dsp:nvSpPr>
      <dsp:spPr>
        <a:xfrm>
          <a:off x="2660969" y="800566"/>
          <a:ext cx="4068908" cy="4068908"/>
        </a:xfrm>
        <a:prstGeom prst="blockArc">
          <a:avLst>
            <a:gd name="adj1" fmla="val 20421331"/>
            <a:gd name="adj2" fmla="val 2563036"/>
            <a:gd name="adj3" fmla="val 4637"/>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6C329E-598E-4BC0-861B-4FEE8FAA8E6F}">
      <dsp:nvSpPr>
        <dsp:cNvPr id="0" name=""/>
        <dsp:cNvSpPr/>
      </dsp:nvSpPr>
      <dsp:spPr>
        <a:xfrm>
          <a:off x="2693425" y="466140"/>
          <a:ext cx="4068908" cy="4068908"/>
        </a:xfrm>
        <a:prstGeom prst="blockArc">
          <a:avLst>
            <a:gd name="adj1" fmla="val 15013441"/>
            <a:gd name="adj2" fmla="val 20766259"/>
            <a:gd name="adj3" fmla="val 463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AB3B99-0D94-4BFF-8AF9-411466625421}">
      <dsp:nvSpPr>
        <dsp:cNvPr id="0" name=""/>
        <dsp:cNvSpPr/>
      </dsp:nvSpPr>
      <dsp:spPr>
        <a:xfrm>
          <a:off x="2983775" y="1700459"/>
          <a:ext cx="2221978" cy="187195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b="1" kern="1200" dirty="0" err="1">
              <a:latin typeface="Times New Roman" panose="02020603050405020304" pitchFamily="18" charset="0"/>
              <a:cs typeface="Times New Roman" panose="02020603050405020304" pitchFamily="18" charset="0"/>
            </a:rPr>
            <a:t>ΕξΑΕ</a:t>
          </a:r>
          <a:r>
            <a:rPr lang="el-GR" sz="2200" b="1" kern="1200" dirty="0">
              <a:latin typeface="Times New Roman" panose="02020603050405020304" pitchFamily="18" charset="0"/>
              <a:cs typeface="Times New Roman" panose="02020603050405020304" pitchFamily="18" charset="0"/>
            </a:rPr>
            <a:t> με αξιοποίηση των ΤΠΕ</a:t>
          </a:r>
        </a:p>
      </dsp:txBody>
      <dsp:txXfrm>
        <a:off x="3309176" y="1974601"/>
        <a:ext cx="1571176" cy="1323675"/>
      </dsp:txXfrm>
    </dsp:sp>
    <dsp:sp modelId="{EE7414E1-9BDD-4273-B652-5C0823088E48}">
      <dsp:nvSpPr>
        <dsp:cNvPr id="0" name=""/>
        <dsp:cNvSpPr/>
      </dsp:nvSpPr>
      <dsp:spPr>
        <a:xfrm>
          <a:off x="2613458" y="25355"/>
          <a:ext cx="2884075" cy="1210324"/>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imes New Roman" panose="02020603050405020304" pitchFamily="18" charset="0"/>
              <a:cs typeface="Times New Roman" panose="02020603050405020304" pitchFamily="18" charset="0"/>
            </a:rPr>
            <a:t>Επαυξημένη Πραγματικότητα</a:t>
          </a:r>
        </a:p>
      </dsp:txBody>
      <dsp:txXfrm>
        <a:off x="3035821" y="202603"/>
        <a:ext cx="2039349" cy="855828"/>
      </dsp:txXfrm>
    </dsp:sp>
    <dsp:sp modelId="{DCBBF68D-C441-4275-BE59-593279C8BD9B}">
      <dsp:nvSpPr>
        <dsp:cNvPr id="0" name=""/>
        <dsp:cNvSpPr/>
      </dsp:nvSpPr>
      <dsp:spPr>
        <a:xfrm>
          <a:off x="5349774" y="1368153"/>
          <a:ext cx="2614453" cy="1310371"/>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imes New Roman" panose="02020603050405020304" pitchFamily="18" charset="0"/>
              <a:cs typeface="Times New Roman" panose="02020603050405020304" pitchFamily="18" charset="0"/>
            </a:rPr>
            <a:t>Σύγχρονη, Ασύγχρονη και Μεικτή μάθηση</a:t>
          </a:r>
        </a:p>
      </dsp:txBody>
      <dsp:txXfrm>
        <a:off x="5732652" y="1560052"/>
        <a:ext cx="1848697" cy="926573"/>
      </dsp:txXfrm>
    </dsp:sp>
    <dsp:sp modelId="{8C60C5EE-C949-45F5-A86C-037AE40C0720}">
      <dsp:nvSpPr>
        <dsp:cNvPr id="0" name=""/>
        <dsp:cNvSpPr/>
      </dsp:nvSpPr>
      <dsp:spPr>
        <a:xfrm>
          <a:off x="4845703" y="3384376"/>
          <a:ext cx="2799517" cy="1310371"/>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imes New Roman" panose="02020603050405020304" pitchFamily="18" charset="0"/>
              <a:cs typeface="Times New Roman" panose="02020603050405020304" pitchFamily="18" charset="0"/>
            </a:rPr>
            <a:t>Πλατφόρμες και Συστήματα Υποστήριξης: </a:t>
          </a:r>
          <a:r>
            <a:rPr lang="en-US" sz="2000" b="1" kern="1200" dirty="0">
              <a:latin typeface="Times New Roman" panose="02020603050405020304" pitchFamily="18" charset="0"/>
              <a:cs typeface="Times New Roman" panose="02020603050405020304" pitchFamily="18" charset="0"/>
            </a:rPr>
            <a:t>LMS - CMS</a:t>
          </a:r>
          <a:endParaRPr lang="el-GR" sz="2000" b="1" kern="1200" dirty="0">
            <a:latin typeface="Times New Roman" panose="02020603050405020304" pitchFamily="18" charset="0"/>
            <a:cs typeface="Times New Roman" panose="02020603050405020304" pitchFamily="18" charset="0"/>
          </a:endParaRPr>
        </a:p>
      </dsp:txBody>
      <dsp:txXfrm>
        <a:off x="5255683" y="3576275"/>
        <a:ext cx="1979557" cy="926573"/>
      </dsp:txXfrm>
    </dsp:sp>
    <dsp:sp modelId="{21F7B9FD-F7F1-492F-9904-FF6D4F6A6532}">
      <dsp:nvSpPr>
        <dsp:cNvPr id="0" name=""/>
        <dsp:cNvSpPr/>
      </dsp:nvSpPr>
      <dsp:spPr>
        <a:xfrm>
          <a:off x="525232" y="3384370"/>
          <a:ext cx="2446620" cy="1310371"/>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Times New Roman" panose="02020603050405020304" pitchFamily="18" charset="0"/>
              <a:cs typeface="Times New Roman" panose="02020603050405020304" pitchFamily="18" charset="0"/>
            </a:rPr>
            <a:t>Περιβάλλοντα </a:t>
          </a:r>
          <a:r>
            <a:rPr lang="en-US" sz="2000" b="1" kern="1200" dirty="0">
              <a:latin typeface="Times New Roman" panose="02020603050405020304" pitchFamily="18" charset="0"/>
              <a:cs typeface="Times New Roman" panose="02020603050405020304" pitchFamily="18" charset="0"/>
            </a:rPr>
            <a:t>e-Learning</a:t>
          </a:r>
          <a:endParaRPr lang="el-GR" sz="2000" kern="1200" dirty="0"/>
        </a:p>
      </dsp:txBody>
      <dsp:txXfrm>
        <a:off x="883531" y="3576269"/>
        <a:ext cx="1730022" cy="926573"/>
      </dsp:txXfrm>
    </dsp:sp>
    <dsp:sp modelId="{ADE15E88-F7E4-4824-A23A-88807C0A4230}">
      <dsp:nvSpPr>
        <dsp:cNvPr id="0" name=""/>
        <dsp:cNvSpPr/>
      </dsp:nvSpPr>
      <dsp:spPr>
        <a:xfrm>
          <a:off x="160670" y="1368154"/>
          <a:ext cx="2452792" cy="1310371"/>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l-GR" sz="2100" b="1" kern="1200" dirty="0">
              <a:latin typeface="Times New Roman" panose="02020603050405020304" pitchFamily="18" charset="0"/>
              <a:cs typeface="Times New Roman" panose="02020603050405020304" pitchFamily="18" charset="0"/>
            </a:rPr>
            <a:t>Περιβάλλοντα </a:t>
          </a:r>
          <a:r>
            <a:rPr lang="en-US" sz="2100" b="1" kern="1200" dirty="0">
              <a:latin typeface="Times New Roman" panose="02020603050405020304" pitchFamily="18" charset="0"/>
              <a:cs typeface="Times New Roman" panose="02020603050405020304" pitchFamily="18" charset="0"/>
            </a:rPr>
            <a:t>m-Learning</a:t>
          </a:r>
          <a:endParaRPr lang="el-GR" sz="2100" b="1" kern="1200" dirty="0">
            <a:latin typeface="Times New Roman" panose="02020603050405020304" pitchFamily="18" charset="0"/>
            <a:cs typeface="Times New Roman" panose="02020603050405020304" pitchFamily="18" charset="0"/>
          </a:endParaRPr>
        </a:p>
      </dsp:txBody>
      <dsp:txXfrm>
        <a:off x="519873" y="1560053"/>
        <a:ext cx="1734386" cy="926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81969-526F-47FA-8E3B-16F3E0D6E3A9}">
      <dsp:nvSpPr>
        <dsp:cNvPr id="0" name=""/>
        <dsp:cNvSpPr/>
      </dsp:nvSpPr>
      <dsp:spPr>
        <a:xfrm rot="16200000">
          <a:off x="740690" y="-740690"/>
          <a:ext cx="2196244" cy="3677626"/>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Σχολική ΕξΑΕ</a:t>
          </a:r>
        </a:p>
        <a:p>
          <a:pPr marL="0" lvl="0" indent="0" algn="ctr" defTabSz="889000">
            <a:lnSpc>
              <a:spcPct val="90000"/>
            </a:lnSpc>
            <a:spcBef>
              <a:spcPct val="0"/>
            </a:spcBef>
            <a:spcAft>
              <a:spcPct val="35000"/>
            </a:spcAft>
            <a:buNone/>
          </a:pPr>
          <a:r>
            <a:rPr lang="el-GR" sz="1800" b="1" i="1" kern="1200" dirty="0">
              <a:solidFill>
                <a:schemeClr val="bg1"/>
              </a:solidFill>
              <a:effectLst/>
              <a:latin typeface="Times New Roman" panose="02020603050405020304" pitchFamily="18" charset="0"/>
              <a:cs typeface="Times New Roman" panose="02020603050405020304" pitchFamily="18" charset="0"/>
            </a:rPr>
            <a:t>Συμπληρωματική σχολική ΕξΑΕ</a:t>
          </a:r>
        </a:p>
        <a:p>
          <a:pPr marL="0" lvl="0" indent="0" algn="ctr" defTabSz="889000">
            <a:lnSpc>
              <a:spcPct val="90000"/>
            </a:lnSpc>
            <a:spcBef>
              <a:spcPct val="0"/>
            </a:spcBef>
            <a:spcAft>
              <a:spcPct val="35000"/>
            </a:spcAft>
            <a:buNone/>
          </a:pPr>
          <a:r>
            <a:rPr lang="el-GR" sz="1800" b="1" i="1" kern="1200" dirty="0">
              <a:solidFill>
                <a:schemeClr val="bg1"/>
              </a:solidFill>
              <a:effectLst/>
              <a:latin typeface="Times New Roman" panose="02020603050405020304" pitchFamily="18" charset="0"/>
              <a:cs typeface="Times New Roman" panose="02020603050405020304" pitchFamily="18" charset="0"/>
            </a:rPr>
            <a:t>Ασύγχρονη ΕξΑΕ</a:t>
          </a:r>
        </a:p>
        <a:p>
          <a:pPr marL="0" lvl="0" indent="0" algn="ctr" defTabSz="889000">
            <a:lnSpc>
              <a:spcPct val="90000"/>
            </a:lnSpc>
            <a:spcBef>
              <a:spcPct val="0"/>
            </a:spcBef>
            <a:spcAft>
              <a:spcPct val="35000"/>
            </a:spcAft>
            <a:buNone/>
          </a:pPr>
          <a:r>
            <a:rPr lang="el-GR" sz="1800" b="1" i="1" kern="1200" dirty="0">
              <a:latin typeface="Times New Roman" panose="02020603050405020304" pitchFamily="18" charset="0"/>
              <a:cs typeface="Times New Roman" panose="02020603050405020304" pitchFamily="18" charset="0"/>
            </a:rPr>
            <a:t>Μεικτό – Συνδυαστικό περιβάλλον μάθησης</a:t>
          </a:r>
          <a:endParaRPr lang="el-GR" sz="1800" b="1" i="1" kern="1200" dirty="0">
            <a:solidFill>
              <a:schemeClr val="bg1"/>
            </a:solidFill>
            <a:effectLst/>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el-GR" sz="1800" b="0" i="1" kern="1200" dirty="0">
            <a:solidFill>
              <a:schemeClr val="bg1"/>
            </a:solidFill>
            <a:effectLst/>
            <a:latin typeface="Times New Roman" panose="02020603050405020304" pitchFamily="18" charset="0"/>
            <a:cs typeface="Times New Roman" panose="02020603050405020304" pitchFamily="18" charset="0"/>
          </a:endParaRPr>
        </a:p>
      </dsp:txBody>
      <dsp:txXfrm rot="5400000">
        <a:off x="0" y="0"/>
        <a:ext cx="3677626" cy="1647183"/>
      </dsp:txXfrm>
    </dsp:sp>
    <dsp:sp modelId="{38DFD5A8-E9B9-4D5B-A224-1D3DB5466565}">
      <dsp:nvSpPr>
        <dsp:cNvPr id="0" name=""/>
        <dsp:cNvSpPr/>
      </dsp:nvSpPr>
      <dsp:spPr>
        <a:xfrm>
          <a:off x="3637061" y="0"/>
          <a:ext cx="3677626" cy="2196244"/>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l-GR" sz="2000" kern="1200" dirty="0"/>
        </a:p>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Εργαστήριο Δεξιοτήτων</a:t>
          </a:r>
        </a:p>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Γ’ τάξης Γυμνασίου</a:t>
          </a:r>
        </a:p>
        <a:p>
          <a:pPr marL="0" lvl="0" indent="0" algn="ctr" defTabSz="889000">
            <a:lnSpc>
              <a:spcPct val="90000"/>
            </a:lnSpc>
            <a:spcBef>
              <a:spcPct val="0"/>
            </a:spcBef>
            <a:spcAft>
              <a:spcPct val="35000"/>
            </a:spcAft>
            <a:buFont typeface="Arial" panose="020B0604020202020204" pitchFamily="34" charset="0"/>
            <a:buNone/>
          </a:pPr>
          <a:r>
            <a:rPr lang="el-GR" sz="2000" b="1" i="1" kern="1200" dirty="0">
              <a:latin typeface="Times New Roman" panose="02020603050405020304" pitchFamily="18" charset="0"/>
              <a:cs typeface="Times New Roman" panose="02020603050405020304" pitchFamily="18" charset="0"/>
            </a:rPr>
            <a:t>Η  Άυλη Πολιτισμική Κληρονομία</a:t>
          </a:r>
        </a:p>
        <a:p>
          <a:pPr marL="0" lvl="0" indent="0" algn="ctr" defTabSz="889000">
            <a:lnSpc>
              <a:spcPct val="90000"/>
            </a:lnSpc>
            <a:spcBef>
              <a:spcPct val="0"/>
            </a:spcBef>
            <a:spcAft>
              <a:spcPct val="35000"/>
            </a:spcAft>
            <a:buFont typeface="Arial" panose="020B0604020202020204" pitchFamily="34" charset="0"/>
            <a:buNone/>
          </a:pPr>
          <a:endParaRPr lang="el-GR" sz="1800" i="1" kern="1200" dirty="0">
            <a:latin typeface="Times New Roman" panose="02020603050405020304" pitchFamily="18" charset="0"/>
            <a:cs typeface="Times New Roman" panose="02020603050405020304" pitchFamily="18" charset="0"/>
          </a:endParaRPr>
        </a:p>
      </dsp:txBody>
      <dsp:txXfrm>
        <a:off x="3637061" y="0"/>
        <a:ext cx="3677626" cy="1647183"/>
      </dsp:txXfrm>
    </dsp:sp>
    <dsp:sp modelId="{AAD9F61C-C17F-4828-99CC-6A1857FF243D}">
      <dsp:nvSpPr>
        <dsp:cNvPr id="0" name=""/>
        <dsp:cNvSpPr/>
      </dsp:nvSpPr>
      <dsp:spPr>
        <a:xfrm rot="10800000">
          <a:off x="17873" y="2196244"/>
          <a:ext cx="3677626" cy="2196244"/>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l-GR" sz="180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l-GR" sz="180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l-GR" sz="180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l-GR" sz="1800" kern="1200" dirty="0">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Θεωρίες Μάθησης</a:t>
          </a:r>
        </a:p>
        <a:p>
          <a:pPr marL="0" lvl="0" indent="0" algn="ctr" defTabSz="800100">
            <a:lnSpc>
              <a:spcPct val="90000"/>
            </a:lnSpc>
            <a:spcBef>
              <a:spcPct val="0"/>
            </a:spcBef>
            <a:spcAft>
              <a:spcPct val="35000"/>
            </a:spcAft>
            <a:buNone/>
          </a:pPr>
          <a:r>
            <a:rPr lang="el-GR" sz="1800" b="1" i="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Συμπεριφορισμός</a:t>
          </a:r>
          <a:endParaRPr lang="en-GB" sz="1800" b="1" i="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ctr" defTabSz="800100">
            <a:lnSpc>
              <a:spcPct val="90000"/>
            </a:lnSpc>
            <a:spcBef>
              <a:spcPct val="0"/>
            </a:spcBef>
            <a:spcAft>
              <a:spcPct val="35000"/>
            </a:spcAft>
            <a:buNone/>
          </a:pPr>
          <a:r>
            <a:rPr lang="el-GR" sz="1800" b="1" i="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Γνωστικές Θεωρίες</a:t>
          </a:r>
          <a:endParaRPr lang="en-GB" sz="1800" b="1" i="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0" lvl="0" indent="0" algn="ctr" defTabSz="800100">
            <a:lnSpc>
              <a:spcPct val="90000"/>
            </a:lnSpc>
            <a:spcBef>
              <a:spcPct val="0"/>
            </a:spcBef>
            <a:spcAft>
              <a:spcPct val="35000"/>
            </a:spcAft>
            <a:buNone/>
          </a:pPr>
          <a:r>
            <a:rPr lang="el-GR" sz="1800" b="1" i="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Κοινωνικός </a:t>
          </a:r>
          <a:r>
            <a:rPr lang="el-GR" sz="1800" b="1" i="1" kern="1200"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Εποικοδομητισμός</a:t>
          </a:r>
          <a:endParaRPr lang="el-GR" sz="1800" i="1" kern="1200" dirty="0">
            <a:solidFill>
              <a:schemeClr val="bg1"/>
            </a:solidFill>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endParaRPr lang="el-GR" sz="2400" kern="1200" dirty="0"/>
        </a:p>
        <a:p>
          <a:pPr marL="0" lvl="0" indent="0" algn="ctr" defTabSz="800100">
            <a:lnSpc>
              <a:spcPct val="90000"/>
            </a:lnSpc>
            <a:spcBef>
              <a:spcPct val="0"/>
            </a:spcBef>
            <a:spcAft>
              <a:spcPct val="35000"/>
            </a:spcAft>
            <a:buNone/>
          </a:pPr>
          <a:endParaRPr lang="el-GR" sz="2400" kern="1200" dirty="0"/>
        </a:p>
        <a:p>
          <a:pPr marL="0" lvl="0" indent="0" algn="ctr" defTabSz="800100">
            <a:lnSpc>
              <a:spcPct val="90000"/>
            </a:lnSpc>
            <a:spcBef>
              <a:spcPct val="0"/>
            </a:spcBef>
            <a:spcAft>
              <a:spcPct val="35000"/>
            </a:spcAft>
            <a:buNone/>
          </a:pPr>
          <a:endParaRPr lang="el-GR" sz="2400" kern="1200" dirty="0"/>
        </a:p>
        <a:p>
          <a:pPr marL="0" lvl="0" indent="0" algn="ctr" defTabSz="800100">
            <a:lnSpc>
              <a:spcPct val="90000"/>
            </a:lnSpc>
            <a:spcBef>
              <a:spcPct val="0"/>
            </a:spcBef>
            <a:spcAft>
              <a:spcPct val="35000"/>
            </a:spcAft>
            <a:buNone/>
          </a:pPr>
          <a:endParaRPr lang="el-GR" sz="2400" kern="1200" dirty="0"/>
        </a:p>
      </dsp:txBody>
      <dsp:txXfrm rot="10800000">
        <a:off x="17873" y="2745305"/>
        <a:ext cx="3677626" cy="1647183"/>
      </dsp:txXfrm>
    </dsp:sp>
    <dsp:sp modelId="{F6DF540D-5DF6-446C-9D82-6B62F7F88361}">
      <dsp:nvSpPr>
        <dsp:cNvPr id="0" name=""/>
        <dsp:cNvSpPr/>
      </dsp:nvSpPr>
      <dsp:spPr>
        <a:xfrm rot="5400000">
          <a:off x="4418317" y="1455553"/>
          <a:ext cx="2196244" cy="3677626"/>
        </a:xfrm>
        <a:prstGeom prst="round1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Αρχές σχεδιασμού Ε.Υ. για </a:t>
          </a:r>
          <a:r>
            <a:rPr lang="el-GR" sz="1800" b="1" kern="1200"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ΕξΑΕ</a:t>
          </a:r>
          <a:endParaRPr lang="en-GB" sz="1800" b="0" i="1" kern="1200" spc="-150" dirty="0">
            <a:solidFill>
              <a:schemeClr val="bg1"/>
            </a:solidFill>
            <a:effectLst/>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l-GR" sz="2000" b="1" i="1" kern="1200" spc="-150" dirty="0">
              <a:solidFill>
                <a:schemeClr val="bg1"/>
              </a:solidFill>
              <a:effectLst/>
              <a:latin typeface="Times New Roman" panose="02020603050405020304" pitchFamily="18" charset="0"/>
              <a:cs typeface="Times New Roman" panose="02020603050405020304" pitchFamily="18" charset="0"/>
            </a:rPr>
            <a:t>12 Αρχές </a:t>
          </a:r>
          <a:r>
            <a:rPr lang="en-US" sz="2000" b="1" i="1" kern="1200" spc="-150" dirty="0">
              <a:solidFill>
                <a:schemeClr val="bg1"/>
              </a:solidFill>
              <a:effectLst/>
              <a:latin typeface="Times New Roman" panose="02020603050405020304" pitchFamily="18" charset="0"/>
              <a:cs typeface="Times New Roman" panose="02020603050405020304" pitchFamily="18" charset="0"/>
            </a:rPr>
            <a:t>Mayer</a:t>
          </a:r>
          <a:endParaRPr lang="en-GB" sz="2000" b="1" i="1" kern="1200" spc="-150" dirty="0">
            <a:solidFill>
              <a:schemeClr val="bg1"/>
            </a:solidFill>
            <a:effectLst/>
            <a:latin typeface="Times New Roman" panose="02020603050405020304" pitchFamily="18" charset="0"/>
            <a:cs typeface="Times New Roman" panose="02020603050405020304" pitchFamily="18" charset="0"/>
          </a:endParaRPr>
        </a:p>
        <a:p>
          <a:pPr marL="0" lvl="0" indent="0" algn="ctr" defTabSz="800100">
            <a:lnSpc>
              <a:spcPct val="90000"/>
            </a:lnSpc>
            <a:spcBef>
              <a:spcPct val="0"/>
            </a:spcBef>
            <a:spcAft>
              <a:spcPct val="35000"/>
            </a:spcAft>
            <a:buNone/>
          </a:pPr>
          <a:r>
            <a:rPr lang="el-GR" sz="2000" b="1" i="1" kern="1200" spc="-150" dirty="0">
              <a:solidFill>
                <a:schemeClr val="bg1"/>
              </a:solidFill>
              <a:effectLst/>
              <a:latin typeface="Times New Roman" panose="02020603050405020304" pitchFamily="18" charset="0"/>
              <a:cs typeface="Times New Roman" panose="02020603050405020304" pitchFamily="18" charset="0"/>
            </a:rPr>
            <a:t>Δομή και συνοχή κατά </a:t>
          </a:r>
          <a:r>
            <a:rPr lang="en-US" sz="2000" b="1" i="1" kern="1200" spc="-150" dirty="0">
              <a:solidFill>
                <a:schemeClr val="bg1"/>
              </a:solidFill>
              <a:effectLst/>
              <a:latin typeface="Times New Roman" panose="02020603050405020304" pitchFamily="18" charset="0"/>
              <a:cs typeface="Times New Roman" panose="02020603050405020304" pitchFamily="18" charset="0"/>
            </a:rPr>
            <a:t>West -</a:t>
          </a:r>
          <a:r>
            <a:rPr lang="el-GR" sz="2000" b="1" i="1" kern="1200" spc="-150" dirty="0">
              <a:solidFill>
                <a:schemeClr val="bg1"/>
              </a:solidFill>
              <a:effectLst/>
              <a:latin typeface="Times New Roman" panose="02020603050405020304" pitchFamily="18" charset="0"/>
              <a:cs typeface="Times New Roman" panose="02020603050405020304" pitchFamily="18" charset="0"/>
            </a:rPr>
            <a:t> Λιοναράκη</a:t>
          </a:r>
          <a:endParaRPr lang="el-GR" sz="2000" b="1" i="1" kern="1200" dirty="0">
            <a:solidFill>
              <a:schemeClr val="bg1"/>
            </a:solidFill>
            <a:effectLst/>
            <a:latin typeface="Times New Roman" panose="02020603050405020304" pitchFamily="18" charset="0"/>
            <a:cs typeface="Times New Roman" panose="02020603050405020304" pitchFamily="18" charset="0"/>
          </a:endParaRPr>
        </a:p>
      </dsp:txBody>
      <dsp:txXfrm rot="-5400000">
        <a:off x="3677626" y="2745304"/>
        <a:ext cx="3677626" cy="1647183"/>
      </dsp:txXfrm>
    </dsp:sp>
    <dsp:sp modelId="{E83B994E-B3B7-4E8B-A5C5-45375712ED0F}">
      <dsp:nvSpPr>
        <dsp:cNvPr id="0" name=""/>
        <dsp:cNvSpPr/>
      </dsp:nvSpPr>
      <dsp:spPr>
        <a:xfrm>
          <a:off x="2746748" y="1512163"/>
          <a:ext cx="1738627" cy="1211722"/>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Στοιχεία σχεδιασμού του Ε.Υ.</a:t>
          </a:r>
        </a:p>
      </dsp:txBody>
      <dsp:txXfrm>
        <a:off x="2805899" y="1571314"/>
        <a:ext cx="1620325" cy="1093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B6CD6-82E6-463D-970A-574332A61194}">
      <dsp:nvSpPr>
        <dsp:cNvPr id="0" name=""/>
        <dsp:cNvSpPr/>
      </dsp:nvSpPr>
      <dsp:spPr>
        <a:xfrm>
          <a:off x="764702" y="360034"/>
          <a:ext cx="4702016" cy="4702016"/>
        </a:xfrm>
        <a:prstGeom prst="blockArc">
          <a:avLst>
            <a:gd name="adj1" fmla="val 13241971"/>
            <a:gd name="adj2" fmla="val 17612848"/>
            <a:gd name="adj3" fmla="val 2758"/>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AC73005-4654-4566-BC7D-76C67C9EA16E}">
      <dsp:nvSpPr>
        <dsp:cNvPr id="0" name=""/>
        <dsp:cNvSpPr/>
      </dsp:nvSpPr>
      <dsp:spPr>
        <a:xfrm>
          <a:off x="941551" y="61993"/>
          <a:ext cx="4702016" cy="4702016"/>
        </a:xfrm>
        <a:prstGeom prst="blockArc">
          <a:avLst>
            <a:gd name="adj1" fmla="val 10854474"/>
            <a:gd name="adj2" fmla="val 12872422"/>
            <a:gd name="adj3" fmla="val 2758"/>
          </a:avLst>
        </a:prstGeom>
        <a:gradFill rotWithShape="0">
          <a:gsLst>
            <a:gs pos="0">
              <a:schemeClr val="accent3">
                <a:hueOff val="2409421"/>
                <a:satOff val="88889"/>
                <a:lumOff val="-13072"/>
                <a:alphaOff val="0"/>
                <a:satMod val="103000"/>
                <a:lumMod val="102000"/>
                <a:tint val="94000"/>
              </a:schemeClr>
            </a:gs>
            <a:gs pos="50000">
              <a:schemeClr val="accent3">
                <a:hueOff val="2409421"/>
                <a:satOff val="88889"/>
                <a:lumOff val="-13072"/>
                <a:alphaOff val="0"/>
                <a:satMod val="110000"/>
                <a:lumMod val="100000"/>
                <a:shade val="100000"/>
              </a:schemeClr>
            </a:gs>
            <a:gs pos="100000">
              <a:schemeClr val="accent3">
                <a:hueOff val="2409421"/>
                <a:satOff val="88889"/>
                <a:lumOff val="-1307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E480CFA-A29C-460D-BD9A-7C3122C64C7B}">
      <dsp:nvSpPr>
        <dsp:cNvPr id="0" name=""/>
        <dsp:cNvSpPr/>
      </dsp:nvSpPr>
      <dsp:spPr>
        <a:xfrm>
          <a:off x="887522" y="524194"/>
          <a:ext cx="4702016" cy="4702016"/>
        </a:xfrm>
        <a:prstGeom prst="blockArc">
          <a:avLst>
            <a:gd name="adj1" fmla="val 9584461"/>
            <a:gd name="adj2" fmla="val 11545605"/>
            <a:gd name="adj3" fmla="val 2758"/>
          </a:avLst>
        </a:prstGeom>
        <a:gradFill rotWithShape="0">
          <a:gsLst>
            <a:gs pos="0">
              <a:schemeClr val="accent3">
                <a:hueOff val="2108244"/>
                <a:satOff val="77778"/>
                <a:lumOff val="-11438"/>
                <a:alphaOff val="0"/>
                <a:satMod val="103000"/>
                <a:lumMod val="102000"/>
                <a:tint val="94000"/>
              </a:schemeClr>
            </a:gs>
            <a:gs pos="50000">
              <a:schemeClr val="accent3">
                <a:hueOff val="2108244"/>
                <a:satOff val="77778"/>
                <a:lumOff val="-11438"/>
                <a:alphaOff val="0"/>
                <a:satMod val="110000"/>
                <a:lumMod val="100000"/>
                <a:shade val="100000"/>
              </a:schemeClr>
            </a:gs>
            <a:gs pos="100000">
              <a:schemeClr val="accent3">
                <a:hueOff val="2108244"/>
                <a:satOff val="77778"/>
                <a:lumOff val="-1143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0200366-63F0-4854-8055-F29A04E5A6DF}">
      <dsp:nvSpPr>
        <dsp:cNvPr id="0" name=""/>
        <dsp:cNvSpPr/>
      </dsp:nvSpPr>
      <dsp:spPr>
        <a:xfrm>
          <a:off x="856699" y="445166"/>
          <a:ext cx="4702016" cy="4702016"/>
        </a:xfrm>
        <a:prstGeom prst="blockArc">
          <a:avLst>
            <a:gd name="adj1" fmla="val 7100767"/>
            <a:gd name="adj2" fmla="val 9458684"/>
            <a:gd name="adj3" fmla="val 2758"/>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F9E9C4F-AE1C-4598-A8AD-F2117FF7B7BF}">
      <dsp:nvSpPr>
        <dsp:cNvPr id="0" name=""/>
        <dsp:cNvSpPr/>
      </dsp:nvSpPr>
      <dsp:spPr>
        <a:xfrm>
          <a:off x="1061437" y="569690"/>
          <a:ext cx="4702016" cy="4702016"/>
        </a:xfrm>
        <a:prstGeom prst="blockArc">
          <a:avLst>
            <a:gd name="adj1" fmla="val 4301805"/>
            <a:gd name="adj2" fmla="val 7456226"/>
            <a:gd name="adj3" fmla="val 2758"/>
          </a:avLst>
        </a:prstGeom>
        <a:gradFill rotWithShape="0">
          <a:gsLst>
            <a:gs pos="0">
              <a:schemeClr val="accent3">
                <a:hueOff val="1505888"/>
                <a:satOff val="55556"/>
                <a:lumOff val="-8170"/>
                <a:alphaOff val="0"/>
                <a:satMod val="103000"/>
                <a:lumMod val="102000"/>
                <a:tint val="94000"/>
              </a:schemeClr>
            </a:gs>
            <a:gs pos="50000">
              <a:schemeClr val="accent3">
                <a:hueOff val="1505888"/>
                <a:satOff val="55556"/>
                <a:lumOff val="-8170"/>
                <a:alphaOff val="0"/>
                <a:satMod val="110000"/>
                <a:lumMod val="100000"/>
                <a:shade val="100000"/>
              </a:schemeClr>
            </a:gs>
            <a:gs pos="100000">
              <a:schemeClr val="accent3">
                <a:hueOff val="1505888"/>
                <a:satOff val="55556"/>
                <a:lumOff val="-817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B82F718-DD75-428B-8513-9677DEF35124}">
      <dsp:nvSpPr>
        <dsp:cNvPr id="0" name=""/>
        <dsp:cNvSpPr/>
      </dsp:nvSpPr>
      <dsp:spPr>
        <a:xfrm>
          <a:off x="2592688" y="595919"/>
          <a:ext cx="4702016" cy="4702016"/>
        </a:xfrm>
        <a:prstGeom prst="blockArc">
          <a:avLst>
            <a:gd name="adj1" fmla="val 3275685"/>
            <a:gd name="adj2" fmla="val 6615958"/>
            <a:gd name="adj3" fmla="val 2758"/>
          </a:avLst>
        </a:prstGeom>
        <a:gradFill rotWithShape="0">
          <a:gsLst>
            <a:gs pos="0">
              <a:schemeClr val="accent3">
                <a:hueOff val="1204711"/>
                <a:satOff val="44444"/>
                <a:lumOff val="-6536"/>
                <a:alphaOff val="0"/>
                <a:satMod val="103000"/>
                <a:lumMod val="102000"/>
                <a:tint val="94000"/>
              </a:schemeClr>
            </a:gs>
            <a:gs pos="50000">
              <a:schemeClr val="accent3">
                <a:hueOff val="1204711"/>
                <a:satOff val="44444"/>
                <a:lumOff val="-6536"/>
                <a:alphaOff val="0"/>
                <a:satMod val="110000"/>
                <a:lumMod val="100000"/>
                <a:shade val="100000"/>
              </a:schemeClr>
            </a:gs>
            <a:gs pos="100000">
              <a:schemeClr val="accent3">
                <a:hueOff val="1204711"/>
                <a:satOff val="44444"/>
                <a:lumOff val="-653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6E82817-5FD8-42B8-B6FB-38AC3FBE59E9}">
      <dsp:nvSpPr>
        <dsp:cNvPr id="0" name=""/>
        <dsp:cNvSpPr/>
      </dsp:nvSpPr>
      <dsp:spPr>
        <a:xfrm>
          <a:off x="2282630" y="860227"/>
          <a:ext cx="4702016" cy="4702016"/>
        </a:xfrm>
        <a:prstGeom prst="blockArc">
          <a:avLst>
            <a:gd name="adj1" fmla="val 555084"/>
            <a:gd name="adj2" fmla="val 2670821"/>
            <a:gd name="adj3" fmla="val 2758"/>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EE9947B-39FF-4404-A65A-F24443461084}">
      <dsp:nvSpPr>
        <dsp:cNvPr id="0" name=""/>
        <dsp:cNvSpPr/>
      </dsp:nvSpPr>
      <dsp:spPr>
        <a:xfrm>
          <a:off x="2505691" y="179363"/>
          <a:ext cx="4702016" cy="4702016"/>
        </a:xfrm>
        <a:prstGeom prst="blockArc">
          <a:avLst>
            <a:gd name="adj1" fmla="val 21371335"/>
            <a:gd name="adj2" fmla="val 1621663"/>
            <a:gd name="adj3" fmla="val 2758"/>
          </a:avLst>
        </a:prstGeom>
        <a:gradFill rotWithShape="0">
          <a:gsLst>
            <a:gs pos="0">
              <a:schemeClr val="accent3">
                <a:hueOff val="602355"/>
                <a:satOff val="22222"/>
                <a:lumOff val="-3268"/>
                <a:alphaOff val="0"/>
                <a:satMod val="103000"/>
                <a:lumMod val="102000"/>
                <a:tint val="94000"/>
              </a:schemeClr>
            </a:gs>
            <a:gs pos="50000">
              <a:schemeClr val="accent3">
                <a:hueOff val="602355"/>
                <a:satOff val="22222"/>
                <a:lumOff val="-3268"/>
                <a:alphaOff val="0"/>
                <a:satMod val="110000"/>
                <a:lumMod val="100000"/>
                <a:shade val="100000"/>
              </a:schemeClr>
            </a:gs>
            <a:gs pos="100000">
              <a:schemeClr val="accent3">
                <a:hueOff val="602355"/>
                <a:satOff val="22222"/>
                <a:lumOff val="-326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90C76C9-E887-45AE-BBDE-5AF4875CC1FE}">
      <dsp:nvSpPr>
        <dsp:cNvPr id="0" name=""/>
        <dsp:cNvSpPr/>
      </dsp:nvSpPr>
      <dsp:spPr>
        <a:xfrm>
          <a:off x="2693609" y="389698"/>
          <a:ext cx="4702016" cy="4702016"/>
        </a:xfrm>
        <a:prstGeom prst="blockArc">
          <a:avLst>
            <a:gd name="adj1" fmla="val 19210575"/>
            <a:gd name="adj2" fmla="val 21235060"/>
            <a:gd name="adj3" fmla="val 2758"/>
          </a:avLst>
        </a:prstGeom>
        <a:gradFill rotWithShape="0">
          <a:gsLst>
            <a:gs pos="0">
              <a:schemeClr val="accent3">
                <a:hueOff val="301178"/>
                <a:satOff val="11111"/>
                <a:lumOff val="-1634"/>
                <a:alphaOff val="0"/>
                <a:satMod val="103000"/>
                <a:lumMod val="102000"/>
                <a:tint val="94000"/>
              </a:schemeClr>
            </a:gs>
            <a:gs pos="50000">
              <a:schemeClr val="accent3">
                <a:hueOff val="301178"/>
                <a:satOff val="11111"/>
                <a:lumOff val="-1634"/>
                <a:alphaOff val="0"/>
                <a:satMod val="110000"/>
                <a:lumMod val="100000"/>
                <a:shade val="100000"/>
              </a:schemeClr>
            </a:gs>
            <a:gs pos="100000">
              <a:schemeClr val="accent3">
                <a:hueOff val="301178"/>
                <a:satOff val="11111"/>
                <a:lumOff val="-163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6C329E-598E-4BC0-861B-4FEE8FAA8E6F}">
      <dsp:nvSpPr>
        <dsp:cNvPr id="0" name=""/>
        <dsp:cNvSpPr/>
      </dsp:nvSpPr>
      <dsp:spPr>
        <a:xfrm>
          <a:off x="2492898" y="360026"/>
          <a:ext cx="4702016" cy="4702016"/>
        </a:xfrm>
        <a:prstGeom prst="blockArc">
          <a:avLst>
            <a:gd name="adj1" fmla="val 14951706"/>
            <a:gd name="adj2" fmla="val 19151697"/>
            <a:gd name="adj3" fmla="val 2758"/>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CAB3B99-0D94-4BFF-8AF9-411466625421}">
      <dsp:nvSpPr>
        <dsp:cNvPr id="0" name=""/>
        <dsp:cNvSpPr/>
      </dsp:nvSpPr>
      <dsp:spPr>
        <a:xfrm>
          <a:off x="2733948" y="1656200"/>
          <a:ext cx="2398216" cy="195253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l-GR" sz="2200" b="1" kern="1200" dirty="0">
              <a:latin typeface="Times New Roman" panose="02020603050405020304" pitchFamily="18" charset="0"/>
              <a:cs typeface="Times New Roman" panose="02020603050405020304" pitchFamily="18" charset="0"/>
            </a:rPr>
            <a:t>Ψηφιακά εργαλεία</a:t>
          </a:r>
        </a:p>
      </dsp:txBody>
      <dsp:txXfrm>
        <a:off x="3085159" y="1942142"/>
        <a:ext cx="1695794" cy="1380653"/>
      </dsp:txXfrm>
    </dsp:sp>
    <dsp:sp modelId="{EE7414E1-9BDD-4273-B652-5C0823088E48}">
      <dsp:nvSpPr>
        <dsp:cNvPr id="0" name=""/>
        <dsp:cNvSpPr/>
      </dsp:nvSpPr>
      <dsp:spPr>
        <a:xfrm>
          <a:off x="2708920" y="-27688"/>
          <a:ext cx="2715728" cy="1024998"/>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Students.edivea.net</a:t>
          </a:r>
          <a:endParaRPr lang="el-GR" sz="2000" b="1" kern="1200" dirty="0">
            <a:latin typeface="Times New Roman" panose="02020603050405020304" pitchFamily="18" charset="0"/>
            <a:cs typeface="Times New Roman" panose="02020603050405020304" pitchFamily="18" charset="0"/>
          </a:endParaRPr>
        </a:p>
      </dsp:txBody>
      <dsp:txXfrm>
        <a:off x="3106629" y="122419"/>
        <a:ext cx="1920310" cy="724784"/>
      </dsp:txXfrm>
    </dsp:sp>
    <dsp:sp modelId="{DCBBF68D-C441-4275-BE59-593279C8BD9B}">
      <dsp:nvSpPr>
        <dsp:cNvPr id="0" name=""/>
        <dsp:cNvSpPr/>
      </dsp:nvSpPr>
      <dsp:spPr>
        <a:xfrm>
          <a:off x="5733245" y="648076"/>
          <a:ext cx="1824187" cy="977940"/>
        </a:xfrm>
        <a:prstGeom prst="ellipse">
          <a:avLst/>
        </a:prstGeom>
        <a:gradFill rotWithShape="0">
          <a:gsLst>
            <a:gs pos="0">
              <a:schemeClr val="accent3">
                <a:hueOff val="301178"/>
                <a:satOff val="11111"/>
                <a:lumOff val="-1634"/>
                <a:alphaOff val="0"/>
                <a:satMod val="103000"/>
                <a:lumMod val="102000"/>
                <a:tint val="94000"/>
              </a:schemeClr>
            </a:gs>
            <a:gs pos="50000">
              <a:schemeClr val="accent3">
                <a:hueOff val="301178"/>
                <a:satOff val="11111"/>
                <a:lumOff val="-1634"/>
                <a:alphaOff val="0"/>
                <a:satMod val="110000"/>
                <a:lumMod val="100000"/>
                <a:shade val="100000"/>
              </a:schemeClr>
            </a:gs>
            <a:gs pos="100000">
              <a:schemeClr val="accent3">
                <a:hueOff val="301178"/>
                <a:satOff val="11111"/>
                <a:lumOff val="-163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H5P</a:t>
          </a:r>
          <a:endParaRPr lang="el-GR" sz="2000" b="1" kern="1200" dirty="0">
            <a:latin typeface="Times New Roman" panose="02020603050405020304" pitchFamily="18" charset="0"/>
            <a:cs typeface="Times New Roman" panose="02020603050405020304" pitchFamily="18" charset="0"/>
          </a:endParaRPr>
        </a:p>
      </dsp:txBody>
      <dsp:txXfrm>
        <a:off x="6000391" y="791292"/>
        <a:ext cx="1289895" cy="691508"/>
      </dsp:txXfrm>
    </dsp:sp>
    <dsp:sp modelId="{5CD8E74F-472B-4000-9FF4-9CB455B88DC9}">
      <dsp:nvSpPr>
        <dsp:cNvPr id="0" name=""/>
        <dsp:cNvSpPr/>
      </dsp:nvSpPr>
      <dsp:spPr>
        <a:xfrm>
          <a:off x="6021288" y="1830124"/>
          <a:ext cx="2297738" cy="1092277"/>
        </a:xfrm>
        <a:prstGeom prst="ellipse">
          <a:avLst/>
        </a:prstGeom>
        <a:gradFill rotWithShape="0">
          <a:gsLst>
            <a:gs pos="0">
              <a:schemeClr val="accent3">
                <a:hueOff val="602355"/>
                <a:satOff val="22222"/>
                <a:lumOff val="-3268"/>
                <a:alphaOff val="0"/>
                <a:satMod val="103000"/>
                <a:lumMod val="102000"/>
                <a:tint val="94000"/>
              </a:schemeClr>
            </a:gs>
            <a:gs pos="50000">
              <a:schemeClr val="accent3">
                <a:hueOff val="602355"/>
                <a:satOff val="22222"/>
                <a:lumOff val="-3268"/>
                <a:alphaOff val="0"/>
                <a:satMod val="110000"/>
                <a:lumMod val="100000"/>
                <a:shade val="100000"/>
              </a:schemeClr>
            </a:gs>
            <a:gs pos="100000">
              <a:schemeClr val="accent3">
                <a:hueOff val="602355"/>
                <a:satOff val="22222"/>
                <a:lumOff val="-32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Action</a:t>
          </a:r>
        </a:p>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Bound</a:t>
          </a:r>
          <a:endParaRPr lang="el-GR" sz="2000" b="1" kern="1200" dirty="0">
            <a:latin typeface="Times New Roman" panose="02020603050405020304" pitchFamily="18" charset="0"/>
            <a:cs typeface="Times New Roman" panose="02020603050405020304" pitchFamily="18" charset="0"/>
          </a:endParaRPr>
        </a:p>
      </dsp:txBody>
      <dsp:txXfrm>
        <a:off x="6357784" y="1990084"/>
        <a:ext cx="1624746" cy="772357"/>
      </dsp:txXfrm>
    </dsp:sp>
    <dsp:sp modelId="{8AF70559-748F-468F-91F7-59D1FE9146C8}">
      <dsp:nvSpPr>
        <dsp:cNvPr id="0" name=""/>
        <dsp:cNvSpPr/>
      </dsp:nvSpPr>
      <dsp:spPr>
        <a:xfrm>
          <a:off x="5878624" y="3105013"/>
          <a:ext cx="2086879" cy="957945"/>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Blippar</a:t>
          </a:r>
          <a:endParaRPr lang="en-US" sz="2000" b="1" kern="1200" dirty="0">
            <a:latin typeface="Times New Roman" panose="02020603050405020304" pitchFamily="18" charset="0"/>
            <a:cs typeface="Times New Roman" panose="02020603050405020304" pitchFamily="18" charset="0"/>
          </a:endParaRPr>
        </a:p>
      </dsp:txBody>
      <dsp:txXfrm>
        <a:off x="6184240" y="3245301"/>
        <a:ext cx="1475647" cy="677369"/>
      </dsp:txXfrm>
    </dsp:sp>
    <dsp:sp modelId="{8C31E319-F7EA-44EF-8A53-2E2B2D9A01B8}">
      <dsp:nvSpPr>
        <dsp:cNvPr id="0" name=""/>
        <dsp:cNvSpPr/>
      </dsp:nvSpPr>
      <dsp:spPr>
        <a:xfrm>
          <a:off x="5223521" y="4386424"/>
          <a:ext cx="2126922" cy="900646"/>
        </a:xfrm>
        <a:prstGeom prst="ellipse">
          <a:avLst/>
        </a:prstGeom>
        <a:gradFill rotWithShape="0">
          <a:gsLst>
            <a:gs pos="0">
              <a:schemeClr val="accent3">
                <a:hueOff val="1204711"/>
                <a:satOff val="44444"/>
                <a:lumOff val="-6536"/>
                <a:alphaOff val="0"/>
                <a:satMod val="103000"/>
                <a:lumMod val="102000"/>
                <a:tint val="94000"/>
              </a:schemeClr>
            </a:gs>
            <a:gs pos="50000">
              <a:schemeClr val="accent3">
                <a:hueOff val="1204711"/>
                <a:satOff val="44444"/>
                <a:lumOff val="-6536"/>
                <a:alphaOff val="0"/>
                <a:satMod val="110000"/>
                <a:lumMod val="100000"/>
                <a:shade val="100000"/>
              </a:schemeClr>
            </a:gs>
            <a:gs pos="100000">
              <a:schemeClr val="accent3">
                <a:hueOff val="1204711"/>
                <a:satOff val="44444"/>
                <a:lumOff val="-653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Plotagon</a:t>
          </a:r>
          <a:endParaRPr lang="en-US" sz="2000" b="1" kern="1200" dirty="0">
            <a:latin typeface="Times New Roman" panose="02020603050405020304" pitchFamily="18" charset="0"/>
            <a:cs typeface="Times New Roman" panose="02020603050405020304" pitchFamily="18" charset="0"/>
          </a:endParaRPr>
        </a:p>
      </dsp:txBody>
      <dsp:txXfrm>
        <a:off x="5535002" y="4518321"/>
        <a:ext cx="1503960" cy="636852"/>
      </dsp:txXfrm>
    </dsp:sp>
    <dsp:sp modelId="{F2B46391-72B3-4DEC-BDD2-33FAA697EFD5}">
      <dsp:nvSpPr>
        <dsp:cNvPr id="0" name=""/>
        <dsp:cNvSpPr/>
      </dsp:nvSpPr>
      <dsp:spPr>
        <a:xfrm>
          <a:off x="3237087" y="4671657"/>
          <a:ext cx="1807003" cy="900646"/>
        </a:xfrm>
        <a:prstGeom prst="ellipse">
          <a:avLst/>
        </a:prstGeom>
        <a:gradFill rotWithShape="0">
          <a:gsLst>
            <a:gs pos="0">
              <a:schemeClr val="accent3">
                <a:hueOff val="1505888"/>
                <a:satOff val="55556"/>
                <a:lumOff val="-8170"/>
                <a:alphaOff val="0"/>
                <a:satMod val="103000"/>
                <a:lumMod val="102000"/>
                <a:tint val="94000"/>
              </a:schemeClr>
            </a:gs>
            <a:gs pos="50000">
              <a:schemeClr val="accent3">
                <a:hueOff val="1505888"/>
                <a:satOff val="55556"/>
                <a:lumOff val="-8170"/>
                <a:alphaOff val="0"/>
                <a:satMod val="110000"/>
                <a:lumMod val="100000"/>
                <a:shade val="100000"/>
              </a:schemeClr>
            </a:gs>
            <a:gs pos="100000">
              <a:schemeClr val="accent3">
                <a:hueOff val="1505888"/>
                <a:satOff val="55556"/>
                <a:lumOff val="-81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Doodly</a:t>
          </a:r>
          <a:endParaRPr lang="el-GR" sz="2000" b="1" kern="1200" dirty="0">
            <a:latin typeface="Times New Roman" panose="02020603050405020304" pitchFamily="18" charset="0"/>
            <a:cs typeface="Times New Roman" panose="02020603050405020304" pitchFamily="18" charset="0"/>
          </a:endParaRPr>
        </a:p>
      </dsp:txBody>
      <dsp:txXfrm>
        <a:off x="3501716" y="4803554"/>
        <a:ext cx="1277745" cy="636852"/>
      </dsp:txXfrm>
    </dsp:sp>
    <dsp:sp modelId="{0726EE88-7A9C-48B8-89E5-9FA2AFDD058B}">
      <dsp:nvSpPr>
        <dsp:cNvPr id="0" name=""/>
        <dsp:cNvSpPr/>
      </dsp:nvSpPr>
      <dsp:spPr>
        <a:xfrm>
          <a:off x="1058354" y="4386427"/>
          <a:ext cx="2096993" cy="900646"/>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Padlet</a:t>
          </a:r>
          <a:endParaRPr lang="el-GR" sz="2000" b="1" kern="1200" dirty="0">
            <a:latin typeface="Times New Roman" panose="02020603050405020304" pitchFamily="18" charset="0"/>
            <a:cs typeface="Times New Roman" panose="02020603050405020304" pitchFamily="18" charset="0"/>
          </a:endParaRPr>
        </a:p>
      </dsp:txBody>
      <dsp:txXfrm>
        <a:off x="1365452" y="4518324"/>
        <a:ext cx="1482797" cy="636852"/>
      </dsp:txXfrm>
    </dsp:sp>
    <dsp:sp modelId="{1A65C3FC-52DD-4B36-B838-2DEC76A662AB}">
      <dsp:nvSpPr>
        <dsp:cNvPr id="0" name=""/>
        <dsp:cNvSpPr/>
      </dsp:nvSpPr>
      <dsp:spPr>
        <a:xfrm>
          <a:off x="0" y="3227721"/>
          <a:ext cx="2126759" cy="900646"/>
        </a:xfrm>
        <a:prstGeom prst="ellipse">
          <a:avLst/>
        </a:prstGeom>
        <a:gradFill rotWithShape="0">
          <a:gsLst>
            <a:gs pos="0">
              <a:schemeClr val="accent3">
                <a:hueOff val="2108244"/>
                <a:satOff val="77778"/>
                <a:lumOff val="-11438"/>
                <a:alphaOff val="0"/>
                <a:satMod val="103000"/>
                <a:lumMod val="102000"/>
                <a:tint val="94000"/>
              </a:schemeClr>
            </a:gs>
            <a:gs pos="50000">
              <a:schemeClr val="accent3">
                <a:hueOff val="2108244"/>
                <a:satOff val="77778"/>
                <a:lumOff val="-11438"/>
                <a:alphaOff val="0"/>
                <a:satMod val="110000"/>
                <a:lumMod val="100000"/>
                <a:shade val="100000"/>
              </a:schemeClr>
            </a:gs>
            <a:gs pos="100000">
              <a:schemeClr val="accent3">
                <a:hueOff val="2108244"/>
                <a:satOff val="77778"/>
                <a:lumOff val="-114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Vindoz</a:t>
          </a:r>
          <a:r>
            <a:rPr lang="en-US" sz="2000" b="1" kern="1200" dirty="0">
              <a:latin typeface="Times New Roman" panose="02020603050405020304" pitchFamily="18" charset="0"/>
              <a:cs typeface="Times New Roman" panose="02020603050405020304" pitchFamily="18" charset="0"/>
            </a:rPr>
            <a:t> AI</a:t>
          </a:r>
          <a:endParaRPr lang="el-GR" sz="2000" b="1" kern="1200" dirty="0">
            <a:latin typeface="Times New Roman" panose="02020603050405020304" pitchFamily="18" charset="0"/>
            <a:cs typeface="Times New Roman" panose="02020603050405020304" pitchFamily="18" charset="0"/>
          </a:endParaRPr>
        </a:p>
      </dsp:txBody>
      <dsp:txXfrm>
        <a:off x="311457" y="3359618"/>
        <a:ext cx="1503845" cy="636852"/>
      </dsp:txXfrm>
    </dsp:sp>
    <dsp:sp modelId="{31A4B48B-8C17-4141-8684-D9A0DC0918A8}">
      <dsp:nvSpPr>
        <dsp:cNvPr id="0" name=""/>
        <dsp:cNvSpPr/>
      </dsp:nvSpPr>
      <dsp:spPr>
        <a:xfrm>
          <a:off x="0" y="1925939"/>
          <a:ext cx="1948530" cy="900646"/>
        </a:xfrm>
        <a:prstGeom prst="ellipse">
          <a:avLst/>
        </a:prstGeom>
        <a:gradFill rotWithShape="0">
          <a:gsLst>
            <a:gs pos="0">
              <a:schemeClr val="accent3">
                <a:hueOff val="2409421"/>
                <a:satOff val="88889"/>
                <a:lumOff val="-13072"/>
                <a:alphaOff val="0"/>
                <a:satMod val="103000"/>
                <a:lumMod val="102000"/>
                <a:tint val="94000"/>
              </a:schemeClr>
            </a:gs>
            <a:gs pos="50000">
              <a:schemeClr val="accent3">
                <a:hueOff val="2409421"/>
                <a:satOff val="88889"/>
                <a:lumOff val="-13072"/>
                <a:alphaOff val="0"/>
                <a:satMod val="110000"/>
                <a:lumMod val="100000"/>
                <a:shade val="100000"/>
              </a:schemeClr>
            </a:gs>
            <a:gs pos="100000">
              <a:schemeClr val="accent3">
                <a:hueOff val="2409421"/>
                <a:satOff val="88889"/>
                <a:lumOff val="-1307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latin typeface="Times New Roman" panose="02020603050405020304" pitchFamily="18" charset="0"/>
              <a:cs typeface="Times New Roman" panose="02020603050405020304" pitchFamily="18" charset="0"/>
            </a:rPr>
            <a:t>Wordwall</a:t>
          </a:r>
          <a:endParaRPr lang="el-GR" sz="2000" b="1" kern="1200" dirty="0">
            <a:latin typeface="Times New Roman" panose="02020603050405020304" pitchFamily="18" charset="0"/>
            <a:cs typeface="Times New Roman" panose="02020603050405020304" pitchFamily="18" charset="0"/>
          </a:endParaRPr>
        </a:p>
      </dsp:txBody>
      <dsp:txXfrm>
        <a:off x="285356" y="2057836"/>
        <a:ext cx="1377818" cy="636852"/>
      </dsp:txXfrm>
    </dsp:sp>
    <dsp:sp modelId="{07B88E90-E9F5-422D-954B-C3065BE629C3}">
      <dsp:nvSpPr>
        <dsp:cNvPr id="0" name=""/>
        <dsp:cNvSpPr/>
      </dsp:nvSpPr>
      <dsp:spPr>
        <a:xfrm>
          <a:off x="404666" y="648071"/>
          <a:ext cx="1956024" cy="900646"/>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Times New Roman" panose="02020603050405020304" pitchFamily="18" charset="0"/>
              <a:cs typeface="Times New Roman" panose="02020603050405020304" pitchFamily="18" charset="0"/>
            </a:rPr>
            <a:t>PowerPoint</a:t>
          </a:r>
          <a:endParaRPr lang="el-GR" sz="2000" b="1" kern="1200" dirty="0">
            <a:latin typeface="Times New Roman" panose="02020603050405020304" pitchFamily="18" charset="0"/>
            <a:cs typeface="Times New Roman" panose="02020603050405020304" pitchFamily="18" charset="0"/>
          </a:endParaRPr>
        </a:p>
      </dsp:txBody>
      <dsp:txXfrm>
        <a:off x="691119" y="779968"/>
        <a:ext cx="1383118" cy="6368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81969-526F-47FA-8E3B-16F3E0D6E3A9}">
      <dsp:nvSpPr>
        <dsp:cNvPr id="0" name=""/>
        <dsp:cNvSpPr/>
      </dsp:nvSpPr>
      <dsp:spPr>
        <a:xfrm rot="16200000">
          <a:off x="642731" y="-817311"/>
          <a:ext cx="3041838" cy="4364837"/>
        </a:xfrm>
        <a:prstGeom prst="round1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l-GR" sz="1800" b="1" kern="1200" dirty="0">
              <a:solidFill>
                <a:schemeClr val="tx1"/>
              </a:solidFill>
              <a:effectLst/>
              <a:latin typeface="Times New Roman" panose="02020603050405020304" pitchFamily="18" charset="0"/>
              <a:cs typeface="Times New Roman" panose="02020603050405020304" pitchFamily="18" charset="0"/>
            </a:rPr>
            <a:t>Παιδαγωγική Επάρκεια Ε.Υ. </a:t>
          </a:r>
        </a:p>
        <a:p>
          <a:pPr marL="0" lvl="0" indent="0" algn="ctr" defTabSz="889000">
            <a:lnSpc>
              <a:spcPct val="90000"/>
            </a:lnSpc>
            <a:spcBef>
              <a:spcPct val="0"/>
            </a:spcBef>
            <a:spcAft>
              <a:spcPct val="35000"/>
            </a:spcAft>
            <a:buNone/>
          </a:pPr>
          <a:r>
            <a:rPr lang="el-GR" sz="1800" b="1" kern="1200" dirty="0">
              <a:solidFill>
                <a:schemeClr val="tx1"/>
              </a:solidFill>
              <a:effectLst/>
              <a:latin typeface="Times New Roman" panose="02020603050405020304" pitchFamily="18" charset="0"/>
              <a:cs typeface="Times New Roman" panose="02020603050405020304" pitchFamily="18" charset="0"/>
            </a:rPr>
            <a:t>(Ερώτημα 1)</a:t>
          </a:r>
        </a:p>
        <a:p>
          <a:pPr marL="0" lvl="0" indent="0" algn="ctr" defTabSz="889000">
            <a:lnSpc>
              <a:spcPct val="90000"/>
            </a:lnSpc>
            <a:spcBef>
              <a:spcPct val="0"/>
            </a:spcBef>
            <a:spcAft>
              <a:spcPct val="35000"/>
            </a:spcAft>
            <a:buFont typeface="+mj-lt"/>
            <a:buNone/>
          </a:pPr>
          <a:r>
            <a:rPr lang="el-GR" sz="1450" b="1" kern="1200" dirty="0">
              <a:solidFill>
                <a:schemeClr val="tx1"/>
              </a:solidFill>
              <a:effectLst/>
              <a:latin typeface="Times New Roman" panose="02020603050405020304" pitchFamily="18" charset="0"/>
              <a:cs typeface="Times New Roman" panose="02020603050405020304" pitchFamily="18" charset="0"/>
            </a:rPr>
            <a:t>Σαφής τεκμηρίωση &amp; φιλική γλώσσα
Υψηλή ευχρηστία – καθαρή δομή &amp; πλοήγηση
Οδηγίες, εικονίδια, χρώματα → ενίσχυση αυτονομίας
Δραστηριότητες → </a:t>
          </a:r>
          <a:r>
            <a:rPr lang="el-GR" sz="1450" b="1" kern="1200" dirty="0" err="1">
              <a:solidFill>
                <a:schemeClr val="tx1"/>
              </a:solidFill>
              <a:effectLst/>
              <a:latin typeface="Times New Roman" panose="02020603050405020304" pitchFamily="18" charset="0"/>
              <a:cs typeface="Times New Roman" panose="02020603050405020304" pitchFamily="18" charset="0"/>
            </a:rPr>
            <a:t>συμμετοχικότητα</a:t>
          </a:r>
          <a:r>
            <a:rPr lang="el-GR" sz="1450" b="1" kern="1200" dirty="0">
              <a:solidFill>
                <a:schemeClr val="tx1"/>
              </a:solidFill>
              <a:effectLst/>
              <a:latin typeface="Times New Roman" panose="02020603050405020304" pitchFamily="18" charset="0"/>
              <a:cs typeface="Times New Roman" panose="02020603050405020304" pitchFamily="18" charset="0"/>
            </a:rPr>
            <a:t>, ομαδικότητα, </a:t>
          </a:r>
          <a:r>
            <a:rPr lang="el-GR" sz="1450" b="1" kern="1200" dirty="0" err="1">
              <a:solidFill>
                <a:schemeClr val="tx1"/>
              </a:solidFill>
              <a:effectLst/>
              <a:latin typeface="Times New Roman" panose="02020603050405020304" pitchFamily="18" charset="0"/>
              <a:cs typeface="Times New Roman" panose="02020603050405020304" pitchFamily="18" charset="0"/>
            </a:rPr>
            <a:t>αναστοχασμός</a:t>
          </a:r>
          <a:r>
            <a:rPr lang="el-GR" sz="1450" b="1" kern="1200" dirty="0">
              <a:solidFill>
                <a:schemeClr val="tx1"/>
              </a:solidFill>
              <a:effectLst/>
              <a:latin typeface="Times New Roman" panose="02020603050405020304" pitchFamily="18" charset="0"/>
              <a:cs typeface="Times New Roman" panose="02020603050405020304" pitchFamily="18" charset="0"/>
            </a:rPr>
            <a:t>
✔ Παιδαγωγικά επαρκές και </a:t>
          </a:r>
          <a:r>
            <a:rPr lang="el-GR" sz="1450" b="1" kern="1200" dirty="0" err="1">
              <a:solidFill>
                <a:schemeClr val="tx1"/>
              </a:solidFill>
              <a:effectLst/>
              <a:latin typeface="Times New Roman" panose="02020603050405020304" pitchFamily="18" charset="0"/>
              <a:cs typeface="Times New Roman" panose="02020603050405020304" pitchFamily="18" charset="0"/>
            </a:rPr>
            <a:t>μαθητοκεντρικό</a:t>
          </a:r>
          <a:r>
            <a:rPr lang="el-GR" sz="1450" b="1" kern="1200" dirty="0">
              <a:solidFill>
                <a:schemeClr val="tx1"/>
              </a:solidFill>
              <a:effectLst/>
              <a:latin typeface="Times New Roman" panose="02020603050405020304" pitchFamily="18" charset="0"/>
              <a:cs typeface="Times New Roman" panose="02020603050405020304" pitchFamily="18" charset="0"/>
            </a:rPr>
            <a:t> Ε.Υ</a:t>
          </a:r>
          <a:r>
            <a:rPr lang="el-GR" sz="145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sz="1450" b="0" i="1" kern="1200" dirty="0">
            <a:solidFill>
              <a:schemeClr val="tx1"/>
            </a:solidFill>
            <a:effectLst/>
            <a:latin typeface="Times New Roman" panose="02020603050405020304" pitchFamily="18" charset="0"/>
            <a:cs typeface="Times New Roman" panose="02020603050405020304" pitchFamily="18" charset="0"/>
          </a:endParaRPr>
        </a:p>
      </dsp:txBody>
      <dsp:txXfrm rot="5400000">
        <a:off x="-18768" y="-155812"/>
        <a:ext cx="4364837" cy="2281379"/>
      </dsp:txXfrm>
    </dsp:sp>
    <dsp:sp modelId="{38DFD5A8-E9B9-4D5B-A224-1D3DB5466565}">
      <dsp:nvSpPr>
        <dsp:cNvPr id="0" name=""/>
        <dsp:cNvSpPr/>
      </dsp:nvSpPr>
      <dsp:spPr>
        <a:xfrm>
          <a:off x="4348194" y="-148121"/>
          <a:ext cx="4115197" cy="3026458"/>
        </a:xfrm>
        <a:prstGeom prst="round1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endParaRPr lang="el-GR" sz="20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Font typeface="Arial" panose="020B0604020202020204" pitchFamily="34" charset="0"/>
            <a:buNone/>
          </a:pPr>
          <a:r>
            <a:rPr lang="el-GR" sz="2000" b="1" kern="1200" dirty="0" err="1">
              <a:solidFill>
                <a:schemeClr val="tx1"/>
              </a:solidFill>
              <a:latin typeface="Times New Roman" panose="02020603050405020304" pitchFamily="18" charset="0"/>
              <a:cs typeface="Times New Roman" panose="02020603050405020304" pitchFamily="18" charset="0"/>
            </a:rPr>
            <a:t>Πολυμεσική</a:t>
          </a:r>
          <a:r>
            <a:rPr lang="el-GR" sz="2000" b="1" kern="1200" dirty="0">
              <a:solidFill>
                <a:schemeClr val="tx1"/>
              </a:solidFill>
              <a:latin typeface="Times New Roman" panose="02020603050405020304" pitchFamily="18" charset="0"/>
              <a:cs typeface="Times New Roman" panose="02020603050405020304" pitchFamily="18" charset="0"/>
            </a:rPr>
            <a:t> Μάθηση (Ερώτημα 2)</a:t>
          </a:r>
        </a:p>
        <a:p>
          <a:pPr marL="0" lvl="0" indent="0" algn="ctr" defTabSz="889000">
            <a:lnSpc>
              <a:spcPct val="90000"/>
            </a:lnSpc>
            <a:spcBef>
              <a:spcPct val="0"/>
            </a:spcBef>
            <a:spcAft>
              <a:spcPct val="35000"/>
            </a:spcAft>
            <a:buFont typeface="Arial" panose="020B0604020202020204" pitchFamily="34" charset="0"/>
            <a:buNone/>
          </a:pPr>
          <a:r>
            <a:rPr lang="el-GR" sz="1600" b="1" kern="1200" dirty="0">
              <a:solidFill>
                <a:schemeClr val="tx1"/>
              </a:solidFill>
              <a:latin typeface="Times New Roman" panose="02020603050405020304" pitchFamily="18" charset="0"/>
              <a:cs typeface="Times New Roman" panose="02020603050405020304" pitchFamily="18" charset="0"/>
            </a:rPr>
            <a:t>Πλήρης εφαρμογή 12 αρχών </a:t>
          </a:r>
          <a:r>
            <a:rPr lang="el-GR" sz="1600" b="1" kern="1200" dirty="0" err="1">
              <a:solidFill>
                <a:schemeClr val="tx1"/>
              </a:solidFill>
              <a:latin typeface="Times New Roman" panose="02020603050405020304" pitchFamily="18" charset="0"/>
              <a:cs typeface="Times New Roman" panose="02020603050405020304" pitchFamily="18" charset="0"/>
            </a:rPr>
            <a:t>Mayer</a:t>
          </a:r>
          <a:endParaRPr lang="el-GR" sz="16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Font typeface="Arial" panose="020B0604020202020204" pitchFamily="34" charset="0"/>
            <a:buNone/>
          </a:pPr>
          <a:r>
            <a:rPr lang="el-GR" sz="1600" b="1" kern="1200" dirty="0">
              <a:solidFill>
                <a:schemeClr val="tx1"/>
              </a:solidFill>
              <a:latin typeface="Times New Roman" panose="02020603050405020304" pitchFamily="18" charset="0"/>
              <a:cs typeface="Times New Roman" panose="02020603050405020304" pitchFamily="18" charset="0"/>
            </a:rPr>
            <a:t>Διαθεματικότητα &amp; λογική ροή</a:t>
          </a:r>
        </a:p>
        <a:p>
          <a:pPr marL="0" lvl="0" indent="0" algn="ctr" defTabSz="889000">
            <a:lnSpc>
              <a:spcPct val="90000"/>
            </a:lnSpc>
            <a:spcBef>
              <a:spcPct val="0"/>
            </a:spcBef>
            <a:spcAft>
              <a:spcPct val="35000"/>
            </a:spcAft>
            <a:buFont typeface="Arial" panose="020B0604020202020204" pitchFamily="34" charset="0"/>
            <a:buNone/>
          </a:pPr>
          <a:r>
            <a:rPr lang="el-GR" sz="1600" b="1" kern="1200" dirty="0">
              <a:solidFill>
                <a:schemeClr val="tx1"/>
              </a:solidFill>
              <a:latin typeface="Times New Roman" panose="02020603050405020304" pitchFamily="18" charset="0"/>
              <a:cs typeface="Times New Roman" panose="02020603050405020304" pitchFamily="18" charset="0"/>
            </a:rPr>
            <a:t>Πλούσιο </a:t>
          </a:r>
          <a:r>
            <a:rPr lang="el-GR" sz="1600" b="1" kern="1200" dirty="0" err="1">
              <a:solidFill>
                <a:schemeClr val="tx1"/>
              </a:solidFill>
              <a:latin typeface="Times New Roman" panose="02020603050405020304" pitchFamily="18" charset="0"/>
              <a:cs typeface="Times New Roman" panose="02020603050405020304" pitchFamily="18" charset="0"/>
            </a:rPr>
            <a:t>πολυμεσικό</a:t>
          </a:r>
          <a:r>
            <a:rPr lang="el-GR" sz="1600" b="1" kern="1200" dirty="0">
              <a:solidFill>
                <a:schemeClr val="tx1"/>
              </a:solidFill>
              <a:latin typeface="Times New Roman" panose="02020603050405020304" pitchFamily="18" charset="0"/>
              <a:cs typeface="Times New Roman" panose="02020603050405020304" pitchFamily="18" charset="0"/>
            </a:rPr>
            <a:t> υλικό: εικόνες, βίντεο, </a:t>
          </a:r>
          <a:r>
            <a:rPr lang="el-GR" sz="1600" b="1" kern="1200" dirty="0" err="1">
              <a:solidFill>
                <a:schemeClr val="tx1"/>
              </a:solidFill>
              <a:latin typeface="Times New Roman" panose="02020603050405020304" pitchFamily="18" charset="0"/>
              <a:cs typeface="Times New Roman" panose="02020603050405020304" pitchFamily="18" charset="0"/>
            </a:rPr>
            <a:t>avatar</a:t>
          </a:r>
          <a:endParaRPr lang="el-GR" sz="1600" b="1"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Font typeface="Arial" panose="020B0604020202020204" pitchFamily="34" charset="0"/>
            <a:buNone/>
          </a:pPr>
          <a:r>
            <a:rPr lang="el-GR" sz="1600" b="1" kern="1200" dirty="0">
              <a:solidFill>
                <a:schemeClr val="tx1"/>
              </a:solidFill>
              <a:latin typeface="Times New Roman" panose="02020603050405020304" pitchFamily="18" charset="0"/>
              <a:cs typeface="Times New Roman" panose="02020603050405020304" pitchFamily="18" charset="0"/>
            </a:rPr>
            <a:t>Ενίσχυση ενδιαφέροντος &amp; κριτικής σκέψης</a:t>
          </a:r>
          <a:br>
            <a:rPr lang="el-GR" sz="1600" b="1" kern="1200" dirty="0">
              <a:solidFill>
                <a:schemeClr val="tx1"/>
              </a:solidFill>
              <a:latin typeface="Times New Roman" panose="02020603050405020304" pitchFamily="18" charset="0"/>
              <a:cs typeface="Times New Roman" panose="02020603050405020304" pitchFamily="18" charset="0"/>
            </a:rPr>
          </a:br>
          <a:r>
            <a:rPr lang="el-GR" sz="1600" b="1" kern="1200" dirty="0">
              <a:solidFill>
                <a:schemeClr val="tx1"/>
              </a:solidFill>
              <a:latin typeface="Times New Roman" panose="02020603050405020304" pitchFamily="18" charset="0"/>
              <a:cs typeface="Times New Roman" panose="02020603050405020304" pitchFamily="18" charset="0"/>
            </a:rPr>
            <a:t> Μόνο μικρές προτάσεις απλοποίησης</a:t>
          </a:r>
          <a:br>
            <a:rPr lang="el-GR" sz="1600" b="1" kern="1200" dirty="0">
              <a:solidFill>
                <a:schemeClr val="tx1"/>
              </a:solidFill>
              <a:latin typeface="Times New Roman" panose="02020603050405020304" pitchFamily="18" charset="0"/>
              <a:cs typeface="Times New Roman" panose="02020603050405020304" pitchFamily="18" charset="0"/>
            </a:rPr>
          </a:br>
          <a:r>
            <a:rPr lang="el-GR" sz="1600" b="1" kern="1200" dirty="0">
              <a:solidFill>
                <a:schemeClr val="tx1"/>
              </a:solidFill>
              <a:latin typeface="Times New Roman" panose="02020603050405020304" pitchFamily="18" charset="0"/>
              <a:cs typeface="Times New Roman" panose="02020603050405020304" pitchFamily="18" charset="0"/>
            </a:rPr>
            <a:t>✔ Αποτελεσματική διδακτική σχεδίαση</a:t>
          </a:r>
          <a:endParaRPr lang="el-GR" sz="1600" b="1" i="1" kern="1200" dirty="0">
            <a:solidFill>
              <a:schemeClr val="tx1"/>
            </a:solidFill>
            <a:latin typeface="Times New Roman" panose="02020603050405020304" pitchFamily="18" charset="0"/>
            <a:cs typeface="Times New Roman" panose="02020603050405020304" pitchFamily="18" charset="0"/>
          </a:endParaRPr>
        </a:p>
      </dsp:txBody>
      <dsp:txXfrm>
        <a:off x="4348194" y="-148121"/>
        <a:ext cx="4115197" cy="2269843"/>
      </dsp:txXfrm>
    </dsp:sp>
    <dsp:sp modelId="{AAD9F61C-C17F-4828-99CC-6A1857FF243D}">
      <dsp:nvSpPr>
        <dsp:cNvPr id="0" name=""/>
        <dsp:cNvSpPr/>
      </dsp:nvSpPr>
      <dsp:spPr>
        <a:xfrm rot="10800000">
          <a:off x="-39415" y="2574402"/>
          <a:ext cx="4406132" cy="2894248"/>
        </a:xfrm>
        <a:prstGeom prst="round1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el-GR" sz="1400" b="1" kern="1200" dirty="0">
            <a:solidFill>
              <a:schemeClr val="tx1"/>
            </a:solidFill>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endParaRPr lang="el-GR" sz="1400" b="1" kern="1200" dirty="0">
            <a:solidFill>
              <a:schemeClr val="tx1"/>
            </a:solidFill>
            <a:latin typeface="Times New Roman" panose="02020603050405020304" pitchFamily="18" charset="0"/>
            <a:cs typeface="Times New Roman" panose="02020603050405020304" pitchFamily="18" charset="0"/>
          </a:endParaRPr>
        </a:p>
        <a:p>
          <a:pPr marL="0" lvl="0" indent="0" algn="ctr" defTabSz="622300">
            <a:lnSpc>
              <a:spcPct val="90000"/>
            </a:lnSpc>
            <a:spcBef>
              <a:spcPct val="0"/>
            </a:spcBef>
            <a:spcAft>
              <a:spcPct val="35000"/>
            </a:spcAft>
            <a:buNone/>
          </a:pPr>
          <a:r>
            <a:rPr lang="el-GR" sz="1600" b="1" kern="1200" dirty="0">
              <a:solidFill>
                <a:schemeClr val="tx1"/>
              </a:solidFill>
              <a:latin typeface="Times New Roman" panose="02020603050405020304" pitchFamily="18" charset="0"/>
              <a:cs typeface="Times New Roman" panose="02020603050405020304" pitchFamily="18" charset="0"/>
            </a:rPr>
            <a:t>A.R. &amp; Μαθησιακή Εμπειρία </a:t>
          </a:r>
        </a:p>
        <a:p>
          <a:pPr marL="0" lvl="0" indent="0" algn="ctr" defTabSz="622300">
            <a:lnSpc>
              <a:spcPct val="90000"/>
            </a:lnSpc>
            <a:spcBef>
              <a:spcPct val="0"/>
            </a:spcBef>
            <a:spcAft>
              <a:spcPct val="35000"/>
            </a:spcAft>
            <a:buNone/>
          </a:pPr>
          <a:r>
            <a:rPr lang="el-GR" sz="1600" b="1" kern="1200" dirty="0">
              <a:solidFill>
                <a:schemeClr val="tx1"/>
              </a:solidFill>
              <a:latin typeface="Times New Roman" panose="02020603050405020304" pitchFamily="18" charset="0"/>
              <a:cs typeface="Times New Roman" panose="02020603050405020304" pitchFamily="18" charset="0"/>
            </a:rPr>
            <a:t>(Ερωτήματα 3 &amp; 4)</a:t>
          </a:r>
        </a:p>
        <a:p>
          <a:pPr marL="0" lvl="0" indent="0" algn="ctr" defTabSz="622300">
            <a:lnSpc>
              <a:spcPct val="90000"/>
            </a:lnSpc>
            <a:spcBef>
              <a:spcPct val="0"/>
            </a:spcBef>
            <a:spcAft>
              <a:spcPct val="35000"/>
            </a:spcAft>
            <a:buFont typeface="Arial" panose="020B0604020202020204" pitchFamily="34" charset="0"/>
            <a:buNone/>
          </a:pPr>
          <a:r>
            <a:rPr lang="el-GR" sz="1400" b="1" kern="1200" dirty="0">
              <a:solidFill>
                <a:schemeClr val="tx1"/>
              </a:solidFill>
              <a:latin typeface="Times New Roman" panose="02020603050405020304" pitchFamily="18" charset="0"/>
              <a:cs typeface="Times New Roman" panose="02020603050405020304" pitchFamily="18" charset="0"/>
            </a:rPr>
            <a:t>Υψηλή συμμετοχή, παρακίνηση &amp; συναισθηματική εμπλοκή</a:t>
          </a:r>
        </a:p>
        <a:p>
          <a:pPr marL="0" lvl="0" indent="0" algn="ctr" defTabSz="622300">
            <a:lnSpc>
              <a:spcPct val="90000"/>
            </a:lnSpc>
            <a:spcBef>
              <a:spcPct val="0"/>
            </a:spcBef>
            <a:spcAft>
              <a:spcPct val="35000"/>
            </a:spcAft>
            <a:buFont typeface="Arial" panose="020B0604020202020204" pitchFamily="34" charset="0"/>
            <a:buNone/>
          </a:pPr>
          <a:r>
            <a:rPr lang="el-GR" sz="1400" b="1" kern="1200" dirty="0">
              <a:solidFill>
                <a:schemeClr val="tx1"/>
              </a:solidFill>
              <a:latin typeface="Times New Roman" panose="02020603050405020304" pitchFamily="18" charset="0"/>
              <a:cs typeface="Times New Roman" panose="02020603050405020304" pitchFamily="18" charset="0"/>
            </a:rPr>
            <a:t>Παρά την απειρία → θετική και διασκεδαστική εμπειρία</a:t>
          </a:r>
        </a:p>
        <a:p>
          <a:pPr marL="0" lvl="0" indent="0" algn="ctr" defTabSz="622300">
            <a:lnSpc>
              <a:spcPct val="90000"/>
            </a:lnSpc>
            <a:spcBef>
              <a:spcPct val="0"/>
            </a:spcBef>
            <a:spcAft>
              <a:spcPct val="35000"/>
            </a:spcAft>
            <a:buFont typeface="Arial" panose="020B0604020202020204" pitchFamily="34" charset="0"/>
            <a:buNone/>
          </a:pPr>
          <a:r>
            <a:rPr lang="el-GR" sz="1400" b="1" kern="1200" dirty="0">
              <a:solidFill>
                <a:schemeClr val="tx1"/>
              </a:solidFill>
              <a:latin typeface="Times New Roman" panose="02020603050405020304" pitchFamily="18" charset="0"/>
              <a:cs typeface="Times New Roman" panose="02020603050405020304" pitchFamily="18" charset="0"/>
            </a:rPr>
            <a:t>Εύχρηστη πλατφόρμα &amp; υποστηρικτικό περιβάλλον</a:t>
          </a:r>
        </a:p>
        <a:p>
          <a:pPr marL="0" lvl="0" indent="0" algn="ctr" defTabSz="622300">
            <a:lnSpc>
              <a:spcPct val="90000"/>
            </a:lnSpc>
            <a:spcBef>
              <a:spcPct val="0"/>
            </a:spcBef>
            <a:spcAft>
              <a:spcPct val="35000"/>
            </a:spcAft>
            <a:buFont typeface="Arial" panose="020B0604020202020204" pitchFamily="34" charset="0"/>
            <a:buNone/>
          </a:pPr>
          <a:r>
            <a:rPr lang="el-GR" sz="1400" b="1" kern="1200" dirty="0">
              <a:solidFill>
                <a:schemeClr val="tx1"/>
              </a:solidFill>
              <a:latin typeface="Times New Roman" panose="02020603050405020304" pitchFamily="18" charset="0"/>
              <a:cs typeface="Times New Roman" panose="02020603050405020304" pitchFamily="18" charset="0"/>
            </a:rPr>
            <a:t>Βαθύτερη κατανόηση – σύνδεση με τοπική πολιτιστική κληρονομιά</a:t>
          </a:r>
          <a:br>
            <a:rPr lang="el-GR" sz="1400" b="1" kern="1200" dirty="0">
              <a:solidFill>
                <a:schemeClr val="tx1"/>
              </a:solidFill>
              <a:latin typeface="Times New Roman" panose="02020603050405020304" pitchFamily="18" charset="0"/>
              <a:cs typeface="Times New Roman" panose="02020603050405020304" pitchFamily="18" charset="0"/>
            </a:rPr>
          </a:br>
          <a:r>
            <a:rPr lang="el-GR" sz="1400" b="1" kern="1200" dirty="0">
              <a:solidFill>
                <a:schemeClr val="tx1"/>
              </a:solidFill>
              <a:latin typeface="Times New Roman" panose="02020603050405020304" pitchFamily="18" charset="0"/>
              <a:cs typeface="Times New Roman" panose="02020603050405020304" pitchFamily="18" charset="0"/>
            </a:rPr>
            <a:t>✔ Η A.R. ενισχύει τη βιωματική και ενεργή μάθηση</a:t>
          </a:r>
        </a:p>
        <a:p>
          <a:pPr marL="0" lvl="0" indent="0" algn="ctr" defTabSz="622300">
            <a:lnSpc>
              <a:spcPct val="90000"/>
            </a:lnSpc>
            <a:spcBef>
              <a:spcPct val="0"/>
            </a:spcBef>
            <a:spcAft>
              <a:spcPct val="35000"/>
            </a:spcAft>
            <a:buNone/>
          </a:pPr>
          <a:endParaRPr lang="el-GR" sz="2400" kern="1200" dirty="0"/>
        </a:p>
        <a:p>
          <a:pPr marL="0" lvl="0" indent="0" algn="ctr" defTabSz="622300">
            <a:lnSpc>
              <a:spcPct val="90000"/>
            </a:lnSpc>
            <a:spcBef>
              <a:spcPct val="0"/>
            </a:spcBef>
            <a:spcAft>
              <a:spcPct val="35000"/>
            </a:spcAft>
            <a:buNone/>
          </a:pPr>
          <a:endParaRPr lang="el-GR" sz="2400" kern="1200" dirty="0"/>
        </a:p>
        <a:p>
          <a:pPr marL="0" lvl="0" indent="0" algn="ctr" defTabSz="622300">
            <a:lnSpc>
              <a:spcPct val="90000"/>
            </a:lnSpc>
            <a:spcBef>
              <a:spcPct val="0"/>
            </a:spcBef>
            <a:spcAft>
              <a:spcPct val="35000"/>
            </a:spcAft>
            <a:buNone/>
          </a:pPr>
          <a:endParaRPr lang="el-GR" sz="2400" kern="1200" dirty="0"/>
        </a:p>
      </dsp:txBody>
      <dsp:txXfrm rot="10800000">
        <a:off x="-39415" y="3297964"/>
        <a:ext cx="4406132" cy="2170686"/>
      </dsp:txXfrm>
    </dsp:sp>
    <dsp:sp modelId="{F6DF540D-5DF6-446C-9D82-6B62F7F88361}">
      <dsp:nvSpPr>
        <dsp:cNvPr id="0" name=""/>
        <dsp:cNvSpPr/>
      </dsp:nvSpPr>
      <dsp:spPr>
        <a:xfrm rot="5400000">
          <a:off x="4992877" y="1969365"/>
          <a:ext cx="2844015" cy="4104321"/>
        </a:xfrm>
        <a:prstGeom prst="round1Rect">
          <a:avLst/>
        </a:prstGeom>
        <a:solidFill>
          <a:schemeClr val="accent4">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a:sp3d>
      </dsp:spPr>
      <dsp:style>
        <a:lnRef idx="2">
          <a:scrgbClr r="0" g="0" b="0"/>
        </a:lnRef>
        <a:fillRef idx="1">
          <a:scrgbClr r="0" g="0" b="0"/>
        </a:fillRef>
        <a:effectRef idx="0">
          <a:scrgbClr r="0" g="0" b="0"/>
        </a:effectRef>
        <a:fontRef idx="minor">
          <a:schemeClr val="lt1"/>
        </a:fontRef>
      </dsp:style>
    </dsp:sp>
    <dsp:sp modelId="{E83B994E-B3B7-4E8B-A5C5-45375712ED0F}">
      <dsp:nvSpPr>
        <dsp:cNvPr id="0" name=""/>
        <dsp:cNvSpPr/>
      </dsp:nvSpPr>
      <dsp:spPr>
        <a:xfrm>
          <a:off x="3816427" y="2391414"/>
          <a:ext cx="862303" cy="586882"/>
        </a:xfrm>
        <a:prstGeom prst="roundRect">
          <a:avLst/>
        </a:prstGeom>
        <a:solidFill>
          <a:schemeClr val="accent1"/>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l-GR" sz="25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3845076" y="2420063"/>
        <a:ext cx="805005" cy="5295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18</a:t>
            </a:fld>
            <a:endParaRPr lang="el-GR"/>
          </a:p>
        </p:txBody>
      </p:sp>
    </p:spTree>
    <p:extLst>
      <p:ext uri="{BB962C8B-B14F-4D97-AF65-F5344CB8AC3E}">
        <p14:creationId xmlns:p14="http://schemas.microsoft.com/office/powerpoint/2010/main" val="7245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19</a:t>
            </a:fld>
            <a:endParaRPr lang="el-GR"/>
          </a:p>
        </p:txBody>
      </p:sp>
    </p:spTree>
    <p:extLst>
      <p:ext uri="{BB962C8B-B14F-4D97-AF65-F5344CB8AC3E}">
        <p14:creationId xmlns:p14="http://schemas.microsoft.com/office/powerpoint/2010/main" val="3768007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20</a:t>
            </a:fld>
            <a:endParaRPr lang="el-GR"/>
          </a:p>
        </p:txBody>
      </p:sp>
    </p:spTree>
    <p:extLst>
      <p:ext uri="{BB962C8B-B14F-4D97-AF65-F5344CB8AC3E}">
        <p14:creationId xmlns:p14="http://schemas.microsoft.com/office/powerpoint/2010/main" val="4210461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2</a:t>
            </a:fld>
            <a:endParaRPr lang="el-GR"/>
          </a:p>
        </p:txBody>
      </p:sp>
    </p:spTree>
    <p:extLst>
      <p:ext uri="{BB962C8B-B14F-4D97-AF65-F5344CB8AC3E}">
        <p14:creationId xmlns:p14="http://schemas.microsoft.com/office/powerpoint/2010/main" val="3949867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F22FD-F11F-0D35-5762-9368BC7FF86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92D7D4A-2CED-7EDE-BE78-10EB517905C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A6AEE9D-3350-E365-5C19-89583D7432BE}"/>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74C1B9AB-1742-FB61-E4DD-C7F0992C2E1A}"/>
              </a:ext>
            </a:extLst>
          </p:cNvPr>
          <p:cNvSpPr>
            <a:spLocks noGrp="1"/>
          </p:cNvSpPr>
          <p:nvPr>
            <p:ph type="sldNum" sz="quarter" idx="5"/>
          </p:nvPr>
        </p:nvSpPr>
        <p:spPr/>
        <p:txBody>
          <a:bodyPr/>
          <a:lstStyle/>
          <a:p>
            <a:pPr>
              <a:defRPr/>
            </a:pPr>
            <a:fld id="{08568C96-3D9B-4CEA-82D6-5318AA7F4D69}" type="slidenum">
              <a:rPr lang="el-GR" smtClean="0"/>
              <a:pPr>
                <a:defRPr/>
              </a:pPr>
              <a:t>3</a:t>
            </a:fld>
            <a:endParaRPr lang="el-GR"/>
          </a:p>
        </p:txBody>
      </p:sp>
    </p:spTree>
    <p:extLst>
      <p:ext uri="{BB962C8B-B14F-4D97-AF65-F5344CB8AC3E}">
        <p14:creationId xmlns:p14="http://schemas.microsoft.com/office/powerpoint/2010/main" val="28547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anose="020B0604020202020204" pitchFamily="34" charset="0"/>
              <a:buNone/>
            </a:pPr>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4</a:t>
            </a:fld>
            <a:endParaRPr lang="el-GR"/>
          </a:p>
        </p:txBody>
      </p:sp>
    </p:spTree>
    <p:extLst>
      <p:ext uri="{BB962C8B-B14F-4D97-AF65-F5344CB8AC3E}">
        <p14:creationId xmlns:p14="http://schemas.microsoft.com/office/powerpoint/2010/main" val="179162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51CAA-B513-6936-9AAE-B6892B2AC7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4889B95-EE08-60BD-3F10-46638FCFC5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699DC5A-3A8B-6335-292E-045772913901}"/>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09371482-B774-9960-F32B-0BD17BAE22AC}"/>
              </a:ext>
            </a:extLst>
          </p:cNvPr>
          <p:cNvSpPr>
            <a:spLocks noGrp="1"/>
          </p:cNvSpPr>
          <p:nvPr>
            <p:ph type="sldNum" sz="quarter" idx="5"/>
          </p:nvPr>
        </p:nvSpPr>
        <p:spPr/>
        <p:txBody>
          <a:bodyPr/>
          <a:lstStyle/>
          <a:p>
            <a:pPr>
              <a:defRPr/>
            </a:pPr>
            <a:fld id="{08568C96-3D9B-4CEA-82D6-5318AA7F4D69}" type="slidenum">
              <a:rPr lang="el-GR" smtClean="0"/>
              <a:pPr>
                <a:defRPr/>
              </a:pPr>
              <a:t>7</a:t>
            </a:fld>
            <a:endParaRPr lang="el-GR"/>
          </a:p>
        </p:txBody>
      </p:sp>
    </p:spTree>
    <p:extLst>
      <p:ext uri="{BB962C8B-B14F-4D97-AF65-F5344CB8AC3E}">
        <p14:creationId xmlns:p14="http://schemas.microsoft.com/office/powerpoint/2010/main" val="922501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10</a:t>
            </a:fld>
            <a:endParaRPr lang="el-GR"/>
          </a:p>
        </p:txBody>
      </p:sp>
    </p:spTree>
    <p:extLst>
      <p:ext uri="{BB962C8B-B14F-4D97-AF65-F5344CB8AC3E}">
        <p14:creationId xmlns:p14="http://schemas.microsoft.com/office/powerpoint/2010/main" val="8234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7:notes"/>
          <p:cNvSpPr txBox="1">
            <a:spLocks noGrp="1"/>
          </p:cNvSpPr>
          <p:nvPr>
            <p:ph type="body" idx="1"/>
          </p:nvPr>
        </p:nvSpPr>
        <p:spPr>
          <a:xfrm>
            <a:off x="685800" y="4624388"/>
            <a:ext cx="5486400" cy="43799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4" name="Google Shape;264;p7:notes"/>
          <p:cNvSpPr>
            <a:spLocks noGrp="1" noRot="1" noChangeAspect="1"/>
          </p:cNvSpPr>
          <p:nvPr>
            <p:ph type="sldImg" idx="2"/>
          </p:nvPr>
        </p:nvSpPr>
        <p:spPr>
          <a:xfrm>
            <a:off x="996950" y="730250"/>
            <a:ext cx="4864100" cy="36496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16</a:t>
            </a:fld>
            <a:endParaRPr lang="el-GR"/>
          </a:p>
        </p:txBody>
      </p:sp>
    </p:spTree>
    <p:extLst>
      <p:ext uri="{BB962C8B-B14F-4D97-AF65-F5344CB8AC3E}">
        <p14:creationId xmlns:p14="http://schemas.microsoft.com/office/powerpoint/2010/main" val="206138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8568C96-3D9B-4CEA-82D6-5318AA7F4D69}" type="slidenum">
              <a:rPr lang="el-GR" smtClean="0"/>
              <a:pPr>
                <a:defRPr/>
              </a:pPr>
              <a:t>17</a:t>
            </a:fld>
            <a:endParaRPr lang="el-GR"/>
          </a:p>
        </p:txBody>
      </p:sp>
    </p:spTree>
    <p:extLst>
      <p:ext uri="{BB962C8B-B14F-4D97-AF65-F5344CB8AC3E}">
        <p14:creationId xmlns:p14="http://schemas.microsoft.com/office/powerpoint/2010/main" val="180169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11/22/2025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11/22/2025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11/22/2025</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11/22/2025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11/22/2025</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11/22/2025</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11/22/2025</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11/22/2025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11/22/2025</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11/22/2025</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l-GR"/>
          </a:p>
        </p:txBody>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hyperlink" Target="https://students.edivea.net/courses/12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11 - Ορθογώνιο"/>
          <p:cNvSpPr>
            <a:spLocks noChangeArrowheads="1"/>
          </p:cNvSpPr>
          <p:nvPr/>
        </p:nvSpPr>
        <p:spPr bwMode="auto">
          <a:xfrm>
            <a:off x="1604896" y="251187"/>
            <a:ext cx="7403909" cy="738664"/>
          </a:xfrm>
          <a:prstGeom prst="rect">
            <a:avLst/>
          </a:prstGeom>
          <a:noFill/>
          <a:ln w="9525">
            <a:noFill/>
            <a:miter lim="800000"/>
            <a:headEnd/>
            <a:tailEnd/>
          </a:ln>
        </p:spPr>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αξιοποίηση Προηγμένων Μαθησιακών Τεχνολογιών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6021288"/>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dirty="0">
                <a:ln>
                  <a:noFill/>
                </a:ln>
                <a:solidFill>
                  <a:schemeClr val="tx1"/>
                </a:solidFill>
                <a:effectLst/>
                <a:latin typeface="Book Antiqua" pitchFamily="18" charset="0"/>
                <a:ea typeface="Times New Roman" pitchFamily="18" charset="0"/>
                <a:cs typeface="Arial" pitchFamily="34" charset="0"/>
              </a:rPr>
              <a:t> 202</a:t>
            </a:r>
            <a:r>
              <a:rPr lang="en-US" sz="2000" i="1" dirty="0">
                <a:latin typeface="Book Antiqua" pitchFamily="18" charset="0"/>
                <a:ea typeface="Times New Roman" pitchFamily="18" charset="0"/>
                <a:cs typeface="Arial" pitchFamily="34" charset="0"/>
              </a:rPr>
              <a:t>5</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9" name="15 - Ευθεία γραμμή σύνδεσης"/>
          <p:cNvCxnSpPr>
            <a:cxnSpLocks/>
          </p:cNvCxnSpPr>
          <p:nvPr/>
        </p:nvCxnSpPr>
        <p:spPr bwMode="auto">
          <a:xfrm>
            <a:off x="1396356" y="6021288"/>
            <a:ext cx="7216130" cy="0"/>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0" name="9 - Ορθογώνιο"/>
          <p:cNvSpPr/>
          <p:nvPr/>
        </p:nvSpPr>
        <p:spPr>
          <a:xfrm>
            <a:off x="1369379" y="3483916"/>
            <a:ext cx="6840760" cy="584775"/>
          </a:xfrm>
          <a:prstGeom prst="rect">
            <a:avLst/>
          </a:prstGeom>
        </p:spPr>
        <p:txBody>
          <a:bodyPr wrap="square">
            <a:spAutoFit/>
          </a:bodyPr>
          <a:lstStyle/>
          <a:p>
            <a:pPr algn="ctr"/>
            <a:r>
              <a:rPr lang="el-GR" sz="3200" dirty="0"/>
              <a:t>ΓΙΑΝΝΟΥΔΑΚΗ ΚΑΛΛΙΟΠΗ</a:t>
            </a:r>
          </a:p>
        </p:txBody>
      </p:sp>
      <p:graphicFrame>
        <p:nvGraphicFramePr>
          <p:cNvPr id="2" name="Πίνακας 1"/>
          <p:cNvGraphicFramePr>
            <a:graphicFrameLocks noGrp="1"/>
          </p:cNvGraphicFramePr>
          <p:nvPr>
            <p:extLst>
              <p:ext uri="{D42A27DB-BD31-4B8C-83A1-F6EECF244321}">
                <p14:modId xmlns:p14="http://schemas.microsoft.com/office/powerpoint/2010/main" val="665760381"/>
              </p:ext>
            </p:extLst>
          </p:nvPr>
        </p:nvGraphicFramePr>
        <p:xfrm>
          <a:off x="1369379" y="4783408"/>
          <a:ext cx="7500990" cy="1074420"/>
        </p:xfrm>
        <a:graphic>
          <a:graphicData uri="http://schemas.openxmlformats.org/drawingml/2006/table">
            <a:tbl>
              <a:tblPr firstRow="1" bandRow="1">
                <a:tableStyleId>{5C22544A-7EE6-4342-B048-85BDC9FD1C3A}</a:tableStyleId>
              </a:tblPr>
              <a:tblGrid>
                <a:gridCol w="2500330">
                  <a:extLst>
                    <a:ext uri="{9D8B030D-6E8A-4147-A177-3AD203B41FA5}">
                      <a16:colId xmlns:a16="http://schemas.microsoft.com/office/drawing/2014/main" val="20000"/>
                    </a:ext>
                  </a:extLst>
                </a:gridCol>
                <a:gridCol w="2500330">
                  <a:extLst>
                    <a:ext uri="{9D8B030D-6E8A-4147-A177-3AD203B41FA5}">
                      <a16:colId xmlns:a16="http://schemas.microsoft.com/office/drawing/2014/main" val="20001"/>
                    </a:ext>
                  </a:extLst>
                </a:gridCol>
                <a:gridCol w="2500330">
                  <a:extLst>
                    <a:ext uri="{9D8B030D-6E8A-4147-A177-3AD203B41FA5}">
                      <a16:colId xmlns:a16="http://schemas.microsoft.com/office/drawing/2014/main" val="20002"/>
                    </a:ext>
                  </a:extLst>
                </a:gridCol>
              </a:tblGrid>
              <a:tr h="888462">
                <a:tc>
                  <a:txBody>
                    <a:bodyPr/>
                    <a:lstStyle/>
                    <a:p>
                      <a:pPr algn="ctr"/>
                      <a:r>
                        <a:rPr lang="el-GR" sz="1550" b="1" kern="1200" dirty="0">
                          <a:solidFill>
                            <a:schemeClr val="tx1"/>
                          </a:solidFill>
                          <a:latin typeface="Times New Roman" panose="02020603050405020304" pitchFamily="18" charset="0"/>
                          <a:ea typeface="+mn-ea"/>
                          <a:cs typeface="Times New Roman" panose="02020603050405020304" pitchFamily="18" charset="0"/>
                        </a:rPr>
                        <a:t>Αναστασιάδης Παναγιώτης</a:t>
                      </a:r>
                    </a:p>
                    <a:p>
                      <a:pPr algn="ctr"/>
                      <a:r>
                        <a:rPr lang="el-GR" sz="1550" b="1" kern="1200" dirty="0">
                          <a:solidFill>
                            <a:schemeClr val="tx1"/>
                          </a:solidFill>
                          <a:latin typeface="Times New Roman" panose="02020603050405020304" pitchFamily="18" charset="0"/>
                          <a:ea typeface="+mn-ea"/>
                          <a:cs typeface="Times New Roman" panose="02020603050405020304" pitchFamily="18" charset="0"/>
                        </a:rPr>
                        <a:t>Καθηγητής</a:t>
                      </a:r>
                    </a:p>
                    <a:p>
                      <a:pPr algn="ctr"/>
                      <a:r>
                        <a:rPr lang="el-GR" sz="1550" b="1" kern="1200" dirty="0">
                          <a:solidFill>
                            <a:schemeClr val="tx1"/>
                          </a:solidFill>
                          <a:latin typeface="Times New Roman" panose="02020603050405020304" pitchFamily="18" charset="0"/>
                          <a:ea typeface="+mn-ea"/>
                          <a:cs typeface="Times New Roman" panose="02020603050405020304" pitchFamily="18" charset="0"/>
                        </a:rPr>
                        <a:t>Πανεπιστημίου Κρήτης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50" b="1" kern="1200" dirty="0">
                          <a:solidFill>
                            <a:schemeClr val="tx1"/>
                          </a:solidFill>
                          <a:effectLst/>
                          <a:latin typeface="Times New Roman" panose="02020603050405020304" pitchFamily="18" charset="0"/>
                          <a:ea typeface="+mn-ea"/>
                          <a:cs typeface="Times New Roman" panose="02020603050405020304" pitchFamily="18" charset="0"/>
                        </a:rPr>
                        <a:t>Καρβούνης</a:t>
                      </a:r>
                      <a:r>
                        <a:rPr lang="en-US" sz="1550" b="1" kern="1200" dirty="0">
                          <a:solidFill>
                            <a:schemeClr val="tx1"/>
                          </a:solidFill>
                          <a:effectLst/>
                          <a:latin typeface="Times New Roman" panose="02020603050405020304" pitchFamily="18" charset="0"/>
                          <a:ea typeface="+mn-ea"/>
                          <a:cs typeface="Times New Roman" panose="02020603050405020304" pitchFamily="18" charset="0"/>
                        </a:rPr>
                        <a:t> </a:t>
                      </a:r>
                      <a:r>
                        <a:rPr lang="el-GR" sz="1550" b="1" kern="1200" dirty="0">
                          <a:solidFill>
                            <a:schemeClr val="tx1"/>
                          </a:solidFill>
                          <a:effectLst/>
                          <a:latin typeface="Times New Roman" panose="02020603050405020304" pitchFamily="18" charset="0"/>
                          <a:ea typeface="+mn-ea"/>
                          <a:cs typeface="Times New Roman" panose="02020603050405020304" pitchFamily="18" charset="0"/>
                        </a:rPr>
                        <a:t>Λάμπρος</a:t>
                      </a:r>
                    </a:p>
                    <a:p>
                      <a:pPr algn="ctr"/>
                      <a:r>
                        <a:rPr lang="el-GR" sz="1550" b="1" kern="1200" dirty="0">
                          <a:solidFill>
                            <a:schemeClr val="tx1"/>
                          </a:solidFill>
                          <a:effectLst/>
                          <a:latin typeface="Times New Roman" panose="02020603050405020304" pitchFamily="18" charset="0"/>
                          <a:ea typeface="+mn-ea"/>
                          <a:cs typeface="Times New Roman" panose="02020603050405020304" pitchFamily="18" charset="0"/>
                        </a:rPr>
                        <a:t>Διδάκτωρ Π.Τ.Δ.Ε. Πανεπιστημίου Κρήτης</a:t>
                      </a:r>
                    </a:p>
                    <a:p>
                      <a:pPr algn="ctr"/>
                      <a:endParaRPr lang="el-GR" sz="155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l-GR" sz="1550" b="1" kern="1200" dirty="0" err="1">
                          <a:solidFill>
                            <a:schemeClr val="tx1"/>
                          </a:solidFill>
                          <a:effectLst/>
                          <a:latin typeface="Times New Roman" panose="02020603050405020304" pitchFamily="18" charset="0"/>
                          <a:ea typeface="+mn-ea"/>
                          <a:cs typeface="Times New Roman" panose="02020603050405020304" pitchFamily="18" charset="0"/>
                        </a:rPr>
                        <a:t>Κωτσίδης</a:t>
                      </a:r>
                      <a:r>
                        <a:rPr lang="en-US" sz="1550" b="1" kern="1200" dirty="0">
                          <a:solidFill>
                            <a:schemeClr val="tx1"/>
                          </a:solidFill>
                          <a:effectLst/>
                          <a:latin typeface="Times New Roman" panose="02020603050405020304" pitchFamily="18" charset="0"/>
                          <a:ea typeface="+mn-ea"/>
                          <a:cs typeface="Times New Roman" panose="02020603050405020304" pitchFamily="18" charset="0"/>
                        </a:rPr>
                        <a:t> </a:t>
                      </a:r>
                      <a:r>
                        <a:rPr lang="el-GR" sz="1550" b="1" kern="1200" dirty="0">
                          <a:solidFill>
                            <a:schemeClr val="tx1"/>
                          </a:solidFill>
                          <a:effectLst/>
                          <a:latin typeface="Times New Roman" panose="02020603050405020304" pitchFamily="18" charset="0"/>
                          <a:ea typeface="+mn-ea"/>
                          <a:cs typeface="Times New Roman" panose="02020603050405020304" pitchFamily="18" charset="0"/>
                        </a:rPr>
                        <a:t>Κωνσταντίνος</a:t>
                      </a:r>
                    </a:p>
                    <a:p>
                      <a:pPr algn="ctr"/>
                      <a:r>
                        <a:rPr lang="el-GR" sz="1550" b="1" kern="1200" dirty="0">
                          <a:solidFill>
                            <a:schemeClr val="tx1"/>
                          </a:solidFill>
                          <a:effectLst/>
                          <a:latin typeface="Times New Roman" panose="02020603050405020304" pitchFamily="18" charset="0"/>
                          <a:ea typeface="+mn-ea"/>
                          <a:cs typeface="Times New Roman" panose="02020603050405020304" pitchFamily="18" charset="0"/>
                        </a:rPr>
                        <a:t>Καθηγητής – Σύμβουλος Ε.Α.Π.</a:t>
                      </a:r>
                    </a:p>
                    <a:p>
                      <a:endParaRPr lang="el-GR" sz="1800" b="1" kern="1200" dirty="0">
                        <a:solidFill>
                          <a:schemeClr val="lt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3" name="9 - Ορθογώνιο"/>
          <p:cNvSpPr/>
          <p:nvPr/>
        </p:nvSpPr>
        <p:spPr>
          <a:xfrm>
            <a:off x="1402104" y="4250617"/>
            <a:ext cx="6840760" cy="369332"/>
          </a:xfrm>
          <a:prstGeom prst="rect">
            <a:avLst/>
          </a:prstGeom>
        </p:spPr>
        <p:txBody>
          <a:bodyPr wrap="square">
            <a:spAutoFit/>
          </a:bodyPr>
          <a:lstStyle/>
          <a:p>
            <a:pPr algn="ctr"/>
            <a:r>
              <a:rPr lang="el-GR" sz="1800" dirty="0"/>
              <a:t>Επιτροπή Κρίσης ΔΕ</a:t>
            </a:r>
          </a:p>
        </p:txBody>
      </p:sp>
      <p:graphicFrame>
        <p:nvGraphicFramePr>
          <p:cNvPr id="3" name="17 - Διάγραμμα">
            <a:extLst>
              <a:ext uri="{FF2B5EF4-FFF2-40B4-BE49-F238E27FC236}">
                <a16:creationId xmlns:a16="http://schemas.microsoft.com/office/drawing/2014/main" id="{E22869B3-68F3-4A67-9367-7A720A2FDA5F}"/>
              </a:ext>
            </a:extLst>
          </p:cNvPr>
          <p:cNvGraphicFramePr/>
          <p:nvPr>
            <p:extLst>
              <p:ext uri="{D42A27DB-BD31-4B8C-83A1-F6EECF244321}">
                <p14:modId xmlns:p14="http://schemas.microsoft.com/office/powerpoint/2010/main" val="1397652938"/>
              </p:ext>
            </p:extLst>
          </p:nvPr>
        </p:nvGraphicFramePr>
        <p:xfrm>
          <a:off x="1396356" y="1167757"/>
          <a:ext cx="7500990" cy="2052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5. Θεωρητικό Πλαίσιο 3/3 </a:t>
            </a:r>
            <a:endParaRPr lang="el-GR" sz="3600" b="1" dirty="0">
              <a:latin typeface="Times New Roman" panose="02020603050405020304" pitchFamily="18" charset="0"/>
              <a:cs typeface="Times New Roman" panose="02020603050405020304" pitchFamily="18" charset="0"/>
            </a:endParaRPr>
          </a:p>
        </p:txBody>
      </p:sp>
      <p:sp>
        <p:nvSpPr>
          <p:cNvPr id="8" name="Ορθογώνιο 7">
            <a:extLst>
              <a:ext uri="{FF2B5EF4-FFF2-40B4-BE49-F238E27FC236}">
                <a16:creationId xmlns:a16="http://schemas.microsoft.com/office/drawing/2014/main" id="{736C842D-C249-4D97-A494-5D8BB36603E3}"/>
              </a:ext>
            </a:extLst>
          </p:cNvPr>
          <p:cNvSpPr/>
          <p:nvPr/>
        </p:nvSpPr>
        <p:spPr>
          <a:xfrm>
            <a:off x="611560" y="3429000"/>
            <a:ext cx="8208912" cy="1015663"/>
          </a:xfrm>
          <a:prstGeom prst="rect">
            <a:avLst/>
          </a:prstGeom>
        </p:spPr>
        <p:txBody>
          <a:bodyPr wrap="square">
            <a:spAutoFit/>
          </a:bodyPr>
          <a:lstStyle/>
          <a:p>
            <a:pPr algn="ctr">
              <a:spcAft>
                <a:spcPts val="0"/>
              </a:spcAft>
            </a:pPr>
            <a:r>
              <a:rPr lang="el-GR" sz="2000" b="1" dirty="0">
                <a:solidFill>
                  <a:schemeClr val="accent2">
                    <a:lumMod val="75000"/>
                  </a:schemeClr>
                </a:solidFill>
                <a:ea typeface="Times New Roman" panose="02020603050405020304" pitchFamily="18" charset="0"/>
                <a:cs typeface="Times New Roman" panose="02020603050405020304" pitchFamily="18" charset="0"/>
              </a:rPr>
              <a:t>Η ανάδειξη της Τοπικής Πολιτιστικής Κληρονομιάς</a:t>
            </a:r>
          </a:p>
          <a:p>
            <a:pPr algn="ctr">
              <a:spcAft>
                <a:spcPts val="0"/>
              </a:spcAft>
            </a:pPr>
            <a:r>
              <a:rPr lang="el-GR" sz="2000" b="1" dirty="0">
                <a:solidFill>
                  <a:schemeClr val="accent2">
                    <a:lumMod val="75000"/>
                  </a:schemeClr>
                </a:solidFill>
                <a:ea typeface="Times New Roman" panose="02020603050405020304" pitchFamily="18" charset="0"/>
                <a:cs typeface="Times New Roman" panose="02020603050405020304" pitchFamily="18" charset="0"/>
              </a:rPr>
              <a:t>Η παιδαγωγική της αξιοποίηση μέσω εμπλουτισμένων σεναρίων</a:t>
            </a:r>
          </a:p>
          <a:p>
            <a:pPr algn="ctr">
              <a:spcAft>
                <a:spcPts val="0"/>
              </a:spcAft>
            </a:pPr>
            <a:r>
              <a:rPr lang="el-GR" sz="2000" b="1" dirty="0">
                <a:solidFill>
                  <a:schemeClr val="accent2">
                    <a:lumMod val="75000"/>
                  </a:schemeClr>
                </a:solidFill>
                <a:ea typeface="Times New Roman" panose="02020603050405020304" pitchFamily="18" charset="0"/>
                <a:cs typeface="Times New Roman" panose="02020603050405020304" pitchFamily="18" charset="0"/>
              </a:rPr>
              <a:t>Η διασύνδεση με την έννοια της Πολιτισμικής Ταυτότητας</a:t>
            </a:r>
          </a:p>
        </p:txBody>
      </p:sp>
      <p:sp>
        <p:nvSpPr>
          <p:cNvPr id="3" name="Ορθογώνιο: Στρογγύλεμα γωνιών 2">
            <a:extLst>
              <a:ext uri="{FF2B5EF4-FFF2-40B4-BE49-F238E27FC236}">
                <a16:creationId xmlns:a16="http://schemas.microsoft.com/office/drawing/2014/main" id="{CF68AB06-C214-BF0C-D0BF-86B49C2D2E3C}"/>
              </a:ext>
            </a:extLst>
          </p:cNvPr>
          <p:cNvSpPr/>
          <p:nvPr/>
        </p:nvSpPr>
        <p:spPr>
          <a:xfrm>
            <a:off x="1174320" y="1564210"/>
            <a:ext cx="7430128" cy="1569660"/>
          </a:xfrm>
          <a:prstGeom prst="roundRect">
            <a:avLst/>
          </a:prstGeom>
          <a:solidFill>
            <a:schemeClr val="accent2">
              <a:lumMod val="60000"/>
              <a:lumOff val="4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defTabSz="1244600">
              <a:lnSpc>
                <a:spcPct val="90000"/>
              </a:lnSpc>
              <a:spcAft>
                <a:spcPct val="35000"/>
              </a:spcAft>
            </a:pPr>
            <a:r>
              <a:rPr lang="el-GR"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Η Τοπική Πολιτισμική Ταυτότητα</a:t>
            </a:r>
          </a:p>
          <a:p>
            <a:pPr lvl="0" algn="ctr" defTabSz="1244600">
              <a:lnSpc>
                <a:spcPct val="90000"/>
              </a:lnSpc>
              <a:spcAft>
                <a:spcPct val="35000"/>
              </a:spcAft>
            </a:pPr>
            <a:r>
              <a:rPr lang="el-GR"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και </a:t>
            </a:r>
          </a:p>
          <a:p>
            <a:pPr lvl="0" algn="ctr" defTabSz="1244600">
              <a:lnSpc>
                <a:spcPct val="90000"/>
              </a:lnSpc>
              <a:spcAft>
                <a:spcPct val="35000"/>
              </a:spcAft>
            </a:pPr>
            <a:r>
              <a:rPr lang="el-GR"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Εμπλουτισμένα Σενάρια Μάθησης</a:t>
            </a:r>
            <a:endParaRPr lang="en-GB" sz="2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0046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txBody>
          <a:bodyPr>
            <a:noAutofit/>
          </a:bodyPr>
          <a:lstStyle/>
          <a:p>
            <a:br>
              <a:rPr lang="el-GR" sz="36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6.Παραγόμενο εκπαιδευτικό υλικό 1/5</a:t>
            </a:r>
            <a:endParaRPr lang="el-GR" sz="3200" b="1" dirty="0">
              <a:solidFill>
                <a:srgbClr val="FF0000"/>
              </a:solidFill>
              <a:latin typeface="Times New Roman" panose="02020603050405020304" pitchFamily="18" charset="0"/>
              <a:cs typeface="Times New Roman" panose="02020603050405020304" pitchFamily="18" charset="0"/>
            </a:endParaRPr>
          </a:p>
        </p:txBody>
      </p:sp>
      <p:sp>
        <p:nvSpPr>
          <p:cNvPr id="4" name="5 - Στρογγυλεμένο ορθογώνιο">
            <a:extLst>
              <a:ext uri="{FF2B5EF4-FFF2-40B4-BE49-F238E27FC236}">
                <a16:creationId xmlns:a16="http://schemas.microsoft.com/office/drawing/2014/main" id="{49D173DF-C323-41EC-8206-695CB85041B7}"/>
              </a:ext>
            </a:extLst>
          </p:cNvPr>
          <p:cNvSpPr/>
          <p:nvPr/>
        </p:nvSpPr>
        <p:spPr>
          <a:xfrm>
            <a:off x="1170261" y="1298130"/>
            <a:ext cx="7513122" cy="576064"/>
          </a:xfrm>
          <a:prstGeom prst="roundRect">
            <a:avLst/>
          </a:prstGeom>
          <a:solidFill>
            <a:schemeClr val="bg2">
              <a:lumMod val="90000"/>
            </a:schemeClr>
          </a:solidFill>
          <a:effectLst>
            <a:glow rad="139700">
              <a:schemeClr val="accent3">
                <a:satMod val="175000"/>
                <a:alpha val="4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pPr algn="ctr"/>
            <a:r>
              <a:rPr lang="el-GR" b="1" dirty="0">
                <a:solidFill>
                  <a:schemeClr val="bg1"/>
                </a:solidFill>
                <a:effectLst>
                  <a:outerShdw blurRad="38100" dist="38100" dir="2700000" algn="tl">
                    <a:srgbClr val="000000">
                      <a:alpha val="43137"/>
                    </a:srgbClr>
                  </a:outerShdw>
                </a:effectLst>
              </a:rPr>
              <a:t>Σχεδιασμός Εκπαιδευτικού Υλικού</a:t>
            </a:r>
            <a:endParaRPr lang="el-GR" dirty="0"/>
          </a:p>
        </p:txBody>
      </p:sp>
      <p:graphicFrame>
        <p:nvGraphicFramePr>
          <p:cNvPr id="6" name="Διάγραμμα 5">
            <a:extLst>
              <a:ext uri="{FF2B5EF4-FFF2-40B4-BE49-F238E27FC236}">
                <a16:creationId xmlns:a16="http://schemas.microsoft.com/office/drawing/2014/main" id="{4DDF3753-E08D-4160-AA26-E4C2EE402F88}"/>
              </a:ext>
            </a:extLst>
          </p:cNvPr>
          <p:cNvGraphicFramePr/>
          <p:nvPr>
            <p:extLst>
              <p:ext uri="{D42A27DB-BD31-4B8C-83A1-F6EECF244321}">
                <p14:modId xmlns:p14="http://schemas.microsoft.com/office/powerpoint/2010/main" val="4063600568"/>
              </p:ext>
            </p:extLst>
          </p:nvPr>
        </p:nvGraphicFramePr>
        <p:xfrm>
          <a:off x="1222973" y="2074016"/>
          <a:ext cx="73552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951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0E4E8-C2EB-8307-F02B-C8A92D39023A}"/>
            </a:ext>
          </a:extLst>
        </p:cNvPr>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6B01DCF7-0153-50C6-4A31-44F3130E4DC4}"/>
              </a:ext>
            </a:extLst>
          </p:cNvPr>
          <p:cNvGraphicFramePr>
            <a:graphicFrameLocks noGrp="1"/>
          </p:cNvGraphicFramePr>
          <p:nvPr>
            <p:ph idx="1"/>
            <p:extLst>
              <p:ext uri="{D42A27DB-BD31-4B8C-83A1-F6EECF244321}">
                <p14:modId xmlns:p14="http://schemas.microsoft.com/office/powerpoint/2010/main" val="1333022731"/>
              </p:ext>
            </p:extLst>
          </p:nvPr>
        </p:nvGraphicFramePr>
        <p:xfrm>
          <a:off x="638944" y="1052736"/>
          <a:ext cx="8325544" cy="5544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a:extLst>
              <a:ext uri="{FF2B5EF4-FFF2-40B4-BE49-F238E27FC236}">
                <a16:creationId xmlns:a16="http://schemas.microsoft.com/office/drawing/2014/main" id="{03C9435F-A87C-393B-7BD0-2E41780AB426}"/>
              </a:ext>
            </a:extLst>
          </p:cNvPr>
          <p:cNvSpPr>
            <a:spLocks noGrp="1"/>
          </p:cNvSpPr>
          <p:nvPr>
            <p:ph type="title"/>
          </p:nvPr>
        </p:nvSpPr>
        <p:spPr>
          <a:xfrm>
            <a:off x="1143000" y="365127"/>
            <a:ext cx="8325544" cy="615601"/>
          </a:xfrm>
        </p:spPr>
        <p:txBody>
          <a:bodyPr>
            <a:normAutofit/>
          </a:bodyPr>
          <a:lstStyle/>
          <a:p>
            <a:r>
              <a:rPr lang="el-GR" sz="3500" dirty="0">
                <a:latin typeface="Times New Roman" panose="02020603050405020304" pitchFamily="18" charset="0"/>
                <a:cs typeface="Times New Roman" panose="02020603050405020304" pitchFamily="18" charset="0"/>
              </a:rPr>
              <a:t>6.Παραγόμενο εκπαιδευτικό υλικό 2/5</a:t>
            </a:r>
          </a:p>
        </p:txBody>
      </p:sp>
    </p:spTree>
    <p:extLst>
      <p:ext uri="{BB962C8B-B14F-4D97-AF65-F5344CB8AC3E}">
        <p14:creationId xmlns:p14="http://schemas.microsoft.com/office/powerpoint/2010/main" val="117036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p:nvPr/>
        </p:nvSpPr>
        <p:spPr>
          <a:xfrm>
            <a:off x="560013" y="3556636"/>
            <a:ext cx="1512600" cy="540000"/>
          </a:xfrm>
          <a:prstGeom prst="homePlate">
            <a:avLst>
              <a:gd name="adj" fmla="val 50000"/>
            </a:avLst>
          </a:prstGeom>
          <a:solidFill>
            <a:schemeClr val="accent4">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7" name="Google Shape;267;p22"/>
          <p:cNvSpPr/>
          <p:nvPr/>
        </p:nvSpPr>
        <p:spPr>
          <a:xfrm>
            <a:off x="770447" y="1648394"/>
            <a:ext cx="7401954" cy="1377418"/>
          </a:xfrm>
          <a:prstGeom prst="roundRect">
            <a:avLst>
              <a:gd name="adj" fmla="val 32678"/>
            </a:avLst>
          </a:prstGeom>
          <a:solidFill>
            <a:schemeClr val="accent4">
              <a:lumMod val="75000"/>
            </a:schemeClr>
          </a:solidFill>
          <a:ln w="381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l-GR" b="1" dirty="0">
                <a:ea typeface="Calibri"/>
                <a:cs typeface="Times New Roman" panose="02020603050405020304" pitchFamily="18" charset="0"/>
                <a:sym typeface="Calibri"/>
              </a:rPr>
              <a:t>Διαδικτυακή σελίδα εκπαιδευτικού υλικού: </a:t>
            </a:r>
          </a:p>
          <a:p>
            <a:pPr marL="0" lvl="0" indent="0" algn="ctr" rtl="0">
              <a:spcBef>
                <a:spcPts val="0"/>
              </a:spcBef>
              <a:spcAft>
                <a:spcPts val="0"/>
              </a:spcAft>
              <a:buNone/>
            </a:pPr>
            <a:r>
              <a:rPr lang="el-GR" b="1" dirty="0">
                <a:effectLst>
                  <a:outerShdw blurRad="38100" dist="38100" dir="2700000" algn="tl">
                    <a:srgbClr val="000000">
                      <a:alpha val="43137"/>
                    </a:srgbClr>
                  </a:outerShdw>
                </a:effectLst>
                <a:ea typeface="Calibri"/>
                <a:cs typeface="Times New Roman" panose="02020603050405020304" pitchFamily="18" charset="0"/>
                <a:sym typeface="Calibri"/>
              </a:rPr>
              <a:t>" Οι Ανεμόμυλοι του Οροπεδίου Λασιθίου"</a:t>
            </a:r>
          </a:p>
          <a:p>
            <a:pPr marL="0" lvl="0" indent="0" algn="ctr" rtl="0">
              <a:spcBef>
                <a:spcPts val="0"/>
              </a:spcBef>
              <a:spcAft>
                <a:spcPts val="0"/>
              </a:spcAft>
              <a:buNone/>
            </a:pPr>
            <a:r>
              <a:rPr lang="el-GR" dirty="0">
                <a:latin typeface="Calibri"/>
                <a:ea typeface="Calibri"/>
                <a:cs typeface="Calibri"/>
                <a:sym typeface="Calibri"/>
                <a:hlinkClick r:id="rId3"/>
              </a:rPr>
              <a:t>https://students.edivea.net/courses/122</a:t>
            </a:r>
            <a:r>
              <a:rPr lang="en-US" dirty="0">
                <a:latin typeface="Calibri"/>
                <a:ea typeface="Calibri"/>
                <a:cs typeface="Calibri"/>
                <a:sym typeface="Calibri"/>
              </a:rPr>
              <a:t> </a:t>
            </a:r>
            <a:endParaRPr lang="el-GR" dirty="0">
              <a:latin typeface="Calibri"/>
              <a:ea typeface="Calibri"/>
              <a:cs typeface="Calibri"/>
              <a:sym typeface="Calibri"/>
            </a:endParaRPr>
          </a:p>
        </p:txBody>
      </p:sp>
      <p:sp>
        <p:nvSpPr>
          <p:cNvPr id="268" name="Google Shape;268;p22"/>
          <p:cNvSpPr txBox="1">
            <a:spLocks noGrp="1"/>
          </p:cNvSpPr>
          <p:nvPr>
            <p:ph type="title"/>
          </p:nvPr>
        </p:nvSpPr>
        <p:spPr>
          <a:xfrm>
            <a:off x="1383180" y="466743"/>
            <a:ext cx="7509300" cy="540000"/>
          </a:xfrm>
          <a:prstGeom prst="rect">
            <a:avLst/>
          </a:prstGeom>
          <a:noFill/>
          <a:ln>
            <a:noFill/>
          </a:ln>
        </p:spPr>
        <p:txBody>
          <a:bodyPr spcFirstLastPara="1" wrap="square" lIns="91425" tIns="45700" rIns="91425" bIns="45700" anchor="ctr" anchorCtr="0">
            <a:noAutofit/>
          </a:bodyPr>
          <a:lstStyle/>
          <a:p>
            <a:pPr lvl="0">
              <a:spcBef>
                <a:spcPts val="0"/>
              </a:spcBef>
              <a:buClr>
                <a:schemeClr val="dk1"/>
              </a:buClr>
              <a:buSzPts val="3600"/>
            </a:pPr>
            <a:r>
              <a:rPr lang="el-GR" sz="3200" dirty="0">
                <a:latin typeface="Times New Roman" panose="02020603050405020304" pitchFamily="18" charset="0"/>
                <a:cs typeface="Times New Roman" panose="02020603050405020304" pitchFamily="18" charset="0"/>
              </a:rPr>
              <a:t>6.Παραγόμενο εκπαιδευτικό υλικό 3/5</a:t>
            </a:r>
            <a:endParaRPr sz="3000" dirty="0">
              <a:solidFill>
                <a:srgbClr val="FF0000"/>
              </a:solidFill>
              <a:latin typeface="Times New Roman"/>
              <a:ea typeface="Times New Roman"/>
              <a:cs typeface="Times New Roman"/>
              <a:sym typeface="Times New Roman"/>
            </a:endParaRPr>
          </a:p>
        </p:txBody>
      </p:sp>
      <p:sp>
        <p:nvSpPr>
          <p:cNvPr id="269" name="Google Shape;269;p22"/>
          <p:cNvSpPr/>
          <p:nvPr/>
        </p:nvSpPr>
        <p:spPr>
          <a:xfrm>
            <a:off x="2187746" y="3114510"/>
            <a:ext cx="6914599" cy="1484902"/>
          </a:xfrm>
          <a:prstGeom prst="roundRect">
            <a:avLst>
              <a:gd name="adj" fmla="val 16667"/>
            </a:avLst>
          </a:prstGeom>
          <a:solidFill>
            <a:schemeClr val="accent4">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0" name="Google Shape;270;p22"/>
          <p:cNvSpPr txBox="1"/>
          <p:nvPr/>
        </p:nvSpPr>
        <p:spPr>
          <a:xfrm>
            <a:off x="655413" y="3513486"/>
            <a:ext cx="1321800" cy="3434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b="1" dirty="0">
                <a:solidFill>
                  <a:srgbClr val="F6B26B"/>
                </a:solidFill>
                <a:latin typeface="Times New Roman"/>
                <a:ea typeface="Times New Roman"/>
                <a:cs typeface="Times New Roman"/>
                <a:sym typeface="Times New Roman"/>
              </a:rPr>
              <a:t>Σκοπός</a:t>
            </a:r>
            <a:r>
              <a:rPr lang="en-US" sz="2400" b="1" dirty="0">
                <a:solidFill>
                  <a:srgbClr val="F6B26B"/>
                </a:solidFill>
                <a:latin typeface="Times New Roman"/>
                <a:ea typeface="Times New Roman"/>
                <a:cs typeface="Times New Roman"/>
                <a:sym typeface="Times New Roman"/>
              </a:rPr>
              <a:t> </a:t>
            </a:r>
            <a:endParaRPr sz="2400" b="1" dirty="0">
              <a:solidFill>
                <a:srgbClr val="F6B26B"/>
              </a:solidFill>
              <a:latin typeface="Times New Roman"/>
              <a:ea typeface="Times New Roman"/>
              <a:cs typeface="Times New Roman"/>
              <a:sym typeface="Times New Roman"/>
            </a:endParaRPr>
          </a:p>
        </p:txBody>
      </p:sp>
      <p:pic>
        <p:nvPicPr>
          <p:cNvPr id="272" name="Google Shape;272;p22"/>
          <p:cNvPicPr preferRelativeResize="0"/>
          <p:nvPr/>
        </p:nvPicPr>
        <p:blipFill>
          <a:blip r:embed="rId4">
            <a:alphaModFix/>
          </a:blip>
          <a:stretch>
            <a:fillRect/>
          </a:stretch>
        </p:blipFill>
        <p:spPr>
          <a:xfrm>
            <a:off x="5614558" y="1065733"/>
            <a:ext cx="3595200" cy="643990"/>
          </a:xfrm>
          <a:prstGeom prst="rect">
            <a:avLst/>
          </a:prstGeom>
          <a:noFill/>
          <a:ln>
            <a:noFill/>
          </a:ln>
        </p:spPr>
      </p:pic>
      <p:sp>
        <p:nvSpPr>
          <p:cNvPr id="273" name="Google Shape;273;p22"/>
          <p:cNvSpPr txBox="1"/>
          <p:nvPr/>
        </p:nvSpPr>
        <p:spPr>
          <a:xfrm>
            <a:off x="2232376" y="2913300"/>
            <a:ext cx="6764364" cy="1686112"/>
          </a:xfrm>
          <a:prstGeom prst="rect">
            <a:avLst/>
          </a:prstGeom>
          <a:noFill/>
          <a:ln>
            <a:noFill/>
          </a:ln>
        </p:spPr>
        <p:txBody>
          <a:bodyPr spcFirstLastPara="1" wrap="square" lIns="91425" tIns="91425" rIns="91425" bIns="91425" anchor="t" anchorCtr="0">
            <a:noAutofit/>
          </a:bodyPr>
          <a:lstStyle/>
          <a:p>
            <a:pPr lvl="0" algn="just">
              <a:lnSpc>
                <a:spcPct val="115000"/>
              </a:lnSpc>
              <a:spcBef>
                <a:spcPts val="1000"/>
              </a:spcBef>
              <a:spcAft>
                <a:spcPts val="0"/>
              </a:spcAft>
            </a:pPr>
            <a:r>
              <a:rPr lang="el-GR" sz="1600" dirty="0"/>
              <a:t>Η </a:t>
            </a:r>
            <a:r>
              <a:rPr lang="el-GR" sz="1600" b="1" dirty="0"/>
              <a:t>εισαγωγή </a:t>
            </a:r>
            <a:r>
              <a:rPr lang="el-GR" sz="1600" dirty="0"/>
              <a:t>στις </a:t>
            </a:r>
            <a:r>
              <a:rPr lang="el-GR" sz="1600" b="1" dirty="0"/>
              <a:t>βασικές έννοιες του ανέμου </a:t>
            </a:r>
            <a:r>
              <a:rPr lang="el-GR" sz="1600" dirty="0"/>
              <a:t>και </a:t>
            </a:r>
            <a:r>
              <a:rPr lang="el-GR" sz="1600" b="1" dirty="0"/>
              <a:t>της ενέργειας</a:t>
            </a:r>
            <a:r>
              <a:rPr lang="el-GR" sz="1600" dirty="0"/>
              <a:t>, με έμφαση </a:t>
            </a:r>
            <a:r>
              <a:rPr lang="el-GR" sz="1600" b="1" dirty="0"/>
              <a:t>στην αιολική ενέργεια</a:t>
            </a:r>
            <a:r>
              <a:rPr lang="el-GR" sz="1600" dirty="0"/>
              <a:t>, και η </a:t>
            </a:r>
            <a:r>
              <a:rPr lang="el-GR" sz="1600" b="1" dirty="0"/>
              <a:t>γνωριμία με τις παραδοσιακές τεχνολογίες της αιολικής ενέργειας</a:t>
            </a:r>
            <a:r>
              <a:rPr lang="el-GR" sz="1600" dirty="0"/>
              <a:t> του Οροπεδίου Λασιθίου, μέσω </a:t>
            </a:r>
            <a:r>
              <a:rPr lang="el-GR" sz="1600" b="1" dirty="0"/>
              <a:t>μιας </a:t>
            </a:r>
            <a:r>
              <a:rPr lang="el-GR" sz="1600" b="1" dirty="0" err="1"/>
              <a:t>διαδραστικής</a:t>
            </a:r>
            <a:r>
              <a:rPr lang="el-GR" sz="1600" dirty="0"/>
              <a:t> και </a:t>
            </a:r>
            <a:r>
              <a:rPr lang="el-GR" sz="1600" b="1" dirty="0"/>
              <a:t>ψηφιακά εμπλουτισμένης μαθησιακής εμπειρίας</a:t>
            </a:r>
            <a:r>
              <a:rPr lang="el-GR" sz="1600" dirty="0"/>
              <a:t>, </a:t>
            </a:r>
            <a:r>
              <a:rPr lang="el-GR" sz="1600" b="1" dirty="0"/>
              <a:t>ενισχύοντας</a:t>
            </a:r>
            <a:r>
              <a:rPr lang="el-GR" sz="1600" dirty="0"/>
              <a:t> ταυτόχρονα </a:t>
            </a:r>
            <a:r>
              <a:rPr lang="el-GR" sz="1600" b="1" dirty="0"/>
              <a:t>την περιβαλλοντική  συνείδηση </a:t>
            </a:r>
            <a:r>
              <a:rPr lang="el-GR" sz="1600" dirty="0"/>
              <a:t>και </a:t>
            </a:r>
            <a:r>
              <a:rPr lang="el-GR" sz="1600" b="1" dirty="0"/>
              <a:t>τις</a:t>
            </a:r>
            <a:r>
              <a:rPr lang="el-GR" sz="1600" dirty="0"/>
              <a:t> </a:t>
            </a:r>
            <a:r>
              <a:rPr lang="el-GR" sz="1600" b="1" dirty="0"/>
              <a:t>ψηφιακές  δεξιότητες</a:t>
            </a:r>
            <a:r>
              <a:rPr lang="el-GR" sz="1600" dirty="0"/>
              <a:t>.</a:t>
            </a:r>
            <a:endParaRPr sz="1600" dirty="0">
              <a:latin typeface="Times New Roman"/>
              <a:ea typeface="Times New Roman"/>
              <a:cs typeface="Times New Roman"/>
              <a:sym typeface="Times New Roman"/>
            </a:endParaRPr>
          </a:p>
        </p:txBody>
      </p:sp>
      <p:sp>
        <p:nvSpPr>
          <p:cNvPr id="274" name="Google Shape;274;p22"/>
          <p:cNvSpPr/>
          <p:nvPr/>
        </p:nvSpPr>
        <p:spPr>
          <a:xfrm rot="10800000">
            <a:off x="7201880" y="5013668"/>
            <a:ext cx="1816984" cy="540000"/>
          </a:xfrm>
          <a:prstGeom prst="homePlate">
            <a:avLst>
              <a:gd name="adj" fmla="val 50000"/>
            </a:avLst>
          </a:prstGeom>
          <a:solidFill>
            <a:schemeClr val="accent4">
              <a:lumMod val="5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5" name="Google Shape;275;p22"/>
          <p:cNvSpPr txBox="1"/>
          <p:nvPr/>
        </p:nvSpPr>
        <p:spPr>
          <a:xfrm>
            <a:off x="7254874" y="4989967"/>
            <a:ext cx="1962484" cy="563701"/>
          </a:xfrm>
          <a:prstGeom prst="rect">
            <a:avLst/>
          </a:prstGeom>
          <a:noFill/>
          <a:ln>
            <a:solidFill>
              <a:schemeClr val="bg1"/>
            </a:solidFill>
          </a:ln>
        </p:spPr>
        <p:txBody>
          <a:bodyPr spcFirstLastPara="1" wrap="square" lIns="91425" tIns="91425" rIns="91425" bIns="91425" anchor="t" anchorCtr="0">
            <a:noAutofit/>
          </a:bodyPr>
          <a:lstStyle/>
          <a:p>
            <a:pPr marL="0" lvl="0" indent="0" algn="l" rtl="0">
              <a:spcBef>
                <a:spcPts val="0"/>
              </a:spcBef>
              <a:spcAft>
                <a:spcPts val="0"/>
              </a:spcAft>
              <a:buNone/>
            </a:pPr>
            <a:r>
              <a:rPr lang="el-GR" sz="2400" b="1" dirty="0">
                <a:solidFill>
                  <a:srgbClr val="E69138"/>
                </a:solidFill>
                <a:latin typeface="Times New Roman"/>
                <a:ea typeface="Times New Roman"/>
                <a:cs typeface="Times New Roman"/>
                <a:sym typeface="Times New Roman"/>
              </a:rPr>
              <a:t>Περιεχόμενα</a:t>
            </a:r>
            <a:endParaRPr sz="2400" b="1" dirty="0">
              <a:solidFill>
                <a:srgbClr val="E69138"/>
              </a:solidFill>
              <a:latin typeface="Times New Roman"/>
              <a:ea typeface="Times New Roman"/>
              <a:cs typeface="Times New Roman"/>
              <a:sym typeface="Times New Roman"/>
            </a:endParaRPr>
          </a:p>
        </p:txBody>
      </p:sp>
      <p:sp>
        <p:nvSpPr>
          <p:cNvPr id="276" name="Google Shape;276;p22"/>
          <p:cNvSpPr/>
          <p:nvPr/>
        </p:nvSpPr>
        <p:spPr>
          <a:xfrm>
            <a:off x="512178" y="4642562"/>
            <a:ext cx="6597196" cy="1748695"/>
          </a:xfrm>
          <a:prstGeom prst="roundRect">
            <a:avLst>
              <a:gd name="adj" fmla="val 16667"/>
            </a:avLst>
          </a:prstGeom>
          <a:solidFill>
            <a:schemeClr val="accent4">
              <a:lumMod val="40000"/>
              <a:lumOff val="6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7" name="Google Shape;277;p22"/>
          <p:cNvSpPr txBox="1"/>
          <p:nvPr/>
        </p:nvSpPr>
        <p:spPr>
          <a:xfrm>
            <a:off x="546760" y="4595271"/>
            <a:ext cx="6597196" cy="1534045"/>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l-GR" sz="1600" b="1" dirty="0">
                <a:latin typeface="Times New Roman"/>
                <a:ea typeface="Times New Roman"/>
                <a:cs typeface="Times New Roman"/>
                <a:sym typeface="Times New Roman"/>
              </a:rPr>
              <a:t>Εισαγωγή </a:t>
            </a:r>
          </a:p>
          <a:p>
            <a:pPr marL="0" lvl="0" indent="0" algn="just" rtl="0">
              <a:lnSpc>
                <a:spcPct val="115000"/>
              </a:lnSpc>
              <a:spcBef>
                <a:spcPts val="0"/>
              </a:spcBef>
              <a:spcAft>
                <a:spcPts val="0"/>
              </a:spcAft>
              <a:buNone/>
            </a:pPr>
            <a:r>
              <a:rPr lang="el-GR" sz="1600" b="1" dirty="0">
                <a:latin typeface="Times New Roman"/>
                <a:ea typeface="Times New Roman"/>
                <a:cs typeface="Times New Roman"/>
                <a:sym typeface="Times New Roman"/>
              </a:rPr>
              <a:t>1η Διδακτική Ενότητα:</a:t>
            </a:r>
            <a:r>
              <a:rPr lang="el-GR" sz="1600" dirty="0">
                <a:latin typeface="Times New Roman"/>
                <a:ea typeface="Times New Roman"/>
                <a:cs typeface="Times New Roman"/>
                <a:sym typeface="Times New Roman"/>
              </a:rPr>
              <a:t> Ο Άνεμος και η Αιολική Ενέργεια</a:t>
            </a:r>
            <a:endParaRPr sz="1600" dirty="0">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el-GR" sz="1600" b="1" dirty="0">
                <a:latin typeface="Times New Roman"/>
                <a:ea typeface="Times New Roman"/>
                <a:cs typeface="Times New Roman"/>
                <a:sym typeface="Times New Roman"/>
              </a:rPr>
              <a:t>2η Διδακτική Ενότητα: </a:t>
            </a:r>
            <a:r>
              <a:rPr lang="el-GR" sz="1600" dirty="0">
                <a:latin typeface="Times New Roman"/>
                <a:ea typeface="Times New Roman"/>
                <a:cs typeface="Times New Roman"/>
                <a:sym typeface="Times New Roman"/>
              </a:rPr>
              <a:t>Οι Πέτρινοι Ανεμόμυλοι για άλεση σιτηρών</a:t>
            </a:r>
            <a:endParaRPr sz="1600" dirty="0">
              <a:latin typeface="Times New Roman"/>
              <a:ea typeface="Times New Roman"/>
              <a:cs typeface="Times New Roman"/>
              <a:sym typeface="Times New Roman"/>
            </a:endParaRPr>
          </a:p>
          <a:p>
            <a:pPr marL="0" lvl="0" indent="0" algn="just" rtl="0">
              <a:lnSpc>
                <a:spcPct val="115000"/>
              </a:lnSpc>
              <a:spcBef>
                <a:spcPts val="800"/>
              </a:spcBef>
              <a:spcAft>
                <a:spcPts val="0"/>
              </a:spcAft>
              <a:buNone/>
            </a:pPr>
            <a:r>
              <a:rPr lang="el-GR" sz="1600" b="1" dirty="0">
                <a:latin typeface="Times New Roman"/>
                <a:ea typeface="Times New Roman"/>
                <a:cs typeface="Times New Roman"/>
                <a:sym typeface="Times New Roman"/>
              </a:rPr>
              <a:t>3η Διδακτική Ενότητα:</a:t>
            </a:r>
            <a:r>
              <a:rPr lang="el-GR" sz="1600" dirty="0">
                <a:latin typeface="Times New Roman"/>
                <a:ea typeface="Times New Roman"/>
                <a:cs typeface="Times New Roman"/>
                <a:sym typeface="Times New Roman"/>
              </a:rPr>
              <a:t> Οι Ανεμόμυλοι για άντληση νερού</a:t>
            </a:r>
          </a:p>
          <a:p>
            <a:pPr lvl="0" algn="just">
              <a:lnSpc>
                <a:spcPct val="115000"/>
              </a:lnSpc>
              <a:spcBef>
                <a:spcPts val="800"/>
              </a:spcBef>
              <a:spcAft>
                <a:spcPts val="0"/>
              </a:spcAft>
            </a:pPr>
            <a:r>
              <a:rPr lang="el-GR" sz="1600" b="1" dirty="0">
                <a:latin typeface="Times New Roman"/>
                <a:ea typeface="Times New Roman"/>
                <a:cs typeface="Times New Roman"/>
                <a:sym typeface="Times New Roman"/>
              </a:rPr>
              <a:t>4η Διδακτική Ενότητα: </a:t>
            </a:r>
            <a:r>
              <a:rPr lang="el-GR" sz="1600" dirty="0">
                <a:latin typeface="Times New Roman"/>
                <a:ea typeface="Times New Roman"/>
                <a:cs typeface="Times New Roman"/>
                <a:sym typeface="Times New Roman"/>
              </a:rPr>
              <a:t>Περιήγηση στο </a:t>
            </a:r>
            <a:r>
              <a:rPr lang="el-GR" sz="1600" dirty="0" err="1">
                <a:latin typeface="Times New Roman"/>
                <a:ea typeface="Times New Roman"/>
                <a:cs typeface="Times New Roman"/>
                <a:sym typeface="Times New Roman"/>
              </a:rPr>
              <a:t>Τζερμιάδων</a:t>
            </a:r>
            <a:r>
              <a:rPr lang="el-GR" sz="1600" dirty="0">
                <a:latin typeface="Times New Roman"/>
                <a:ea typeface="Times New Roman"/>
                <a:cs typeface="Times New Roman"/>
                <a:sym typeface="Times New Roman"/>
              </a:rPr>
              <a:t> με κινητές συσκευές </a:t>
            </a:r>
            <a:endParaRPr sz="16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96452-A6BA-9941-A286-57DC6CA9D946}"/>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CF0A0D9-6753-4A14-BE2B-4D635310585B}"/>
              </a:ext>
            </a:extLst>
          </p:cNvPr>
          <p:cNvSpPr>
            <a:spLocks noGrp="1"/>
          </p:cNvSpPr>
          <p:nvPr>
            <p:ph type="title"/>
          </p:nvPr>
        </p:nvSpPr>
        <p:spPr>
          <a:xfrm>
            <a:off x="1187624" y="332656"/>
            <a:ext cx="7848872" cy="765652"/>
          </a:xfrm>
        </p:spPr>
        <p:txBody>
          <a:bodyPr>
            <a:noAutofit/>
          </a:bodyPr>
          <a:lstStyle/>
          <a:p>
            <a:br>
              <a:rPr lang="el-GR" sz="3600" dirty="0">
                <a:latin typeface="Times New Roman" panose="02020603050405020304" pitchFamily="18" charset="0"/>
                <a:cs typeface="Times New Roman" panose="02020603050405020304" pitchFamily="18" charset="0"/>
              </a:rPr>
            </a:br>
            <a:r>
              <a:rPr lang="el-GR" sz="3600" dirty="0">
                <a:latin typeface="Times New Roman" panose="02020603050405020304" pitchFamily="18" charset="0"/>
                <a:cs typeface="Times New Roman" panose="02020603050405020304" pitchFamily="18" charset="0"/>
              </a:rPr>
              <a:t>6.Παραγόμενο εκπαιδευτικό υλικό 4/5 </a:t>
            </a:r>
            <a:endParaRPr lang="el-GR" sz="3600" b="1" dirty="0">
              <a:solidFill>
                <a:srgbClr val="FF0000"/>
              </a:solidFill>
              <a:latin typeface="Times New Roman" panose="02020603050405020304" pitchFamily="18" charset="0"/>
              <a:cs typeface="Times New Roman" panose="02020603050405020304" pitchFamily="18" charset="0"/>
            </a:endParaRPr>
          </a:p>
        </p:txBody>
      </p:sp>
      <p:pic>
        <p:nvPicPr>
          <p:cNvPr id="9" name="Εικόνα 8" descr="Εικόνα που περιέχει κείμενο, δέντρο, στιγμιότυπο οθόνης, χορτάρι&#10;&#10;Το περιεχόμενο που δημιουργείται από AI ενδέχεται να είναι εσφαλμένο.">
            <a:extLst>
              <a:ext uri="{FF2B5EF4-FFF2-40B4-BE49-F238E27FC236}">
                <a16:creationId xmlns:a16="http://schemas.microsoft.com/office/drawing/2014/main" id="{337CB1B8-84EF-A586-36C5-87B4B87E7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132856"/>
            <a:ext cx="4032448" cy="4248472"/>
          </a:xfrm>
          <a:prstGeom prst="rect">
            <a:avLst/>
          </a:prstGeom>
        </p:spPr>
      </p:pic>
      <p:pic>
        <p:nvPicPr>
          <p:cNvPr id="11" name="Εικόνα 10" descr="Εικόνα που περιέχει κείμενο, στιγμιότυπο οθόνης, γραμματοσειρά, αριθμός&#10;&#10;Το περιεχόμενο που δημιουργείται από AI ενδέχεται να είναι εσφαλμένο.">
            <a:extLst>
              <a:ext uri="{FF2B5EF4-FFF2-40B4-BE49-F238E27FC236}">
                <a16:creationId xmlns:a16="http://schemas.microsoft.com/office/drawing/2014/main" id="{46A05F91-C837-3952-04D3-AE5AB60BA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156745"/>
            <a:ext cx="4409883" cy="4248472"/>
          </a:xfrm>
          <a:prstGeom prst="rect">
            <a:avLst/>
          </a:prstGeom>
        </p:spPr>
      </p:pic>
      <p:sp>
        <p:nvSpPr>
          <p:cNvPr id="13" name="5 - Στρογγυλεμένο ορθογώνιο">
            <a:extLst>
              <a:ext uri="{FF2B5EF4-FFF2-40B4-BE49-F238E27FC236}">
                <a16:creationId xmlns:a16="http://schemas.microsoft.com/office/drawing/2014/main" id="{B757614D-5931-3C37-7CAC-072C16E79CEE}"/>
              </a:ext>
            </a:extLst>
          </p:cNvPr>
          <p:cNvSpPr/>
          <p:nvPr/>
        </p:nvSpPr>
        <p:spPr>
          <a:xfrm>
            <a:off x="1187624" y="1388516"/>
            <a:ext cx="7513122" cy="576064"/>
          </a:xfrm>
          <a:prstGeom prst="roundRect">
            <a:avLst/>
          </a:prstGeom>
          <a:solidFill>
            <a:schemeClr val="accent4">
              <a:lumMod val="75000"/>
            </a:schemeClr>
          </a:solidFill>
          <a:effectLst>
            <a:glow rad="139700">
              <a:schemeClr val="accent3">
                <a:satMod val="175000"/>
                <a:alpha val="4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pPr lvl="0" algn="ctr" defTabSz="1244600">
              <a:lnSpc>
                <a:spcPct val="90000"/>
              </a:lnSpc>
              <a:spcAft>
                <a:spcPct val="35000"/>
              </a:spcAft>
            </a:pPr>
            <a:r>
              <a:rPr lang="el-G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Περιγραφή κύριου Εκπαιδευτικού Υλικού</a:t>
            </a:r>
            <a:endParaRPr lang="en-GB"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2589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140B-1937-2BF8-A70D-265B0E50236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6653380-E36B-419F-5A70-4731FD887845}"/>
              </a:ext>
            </a:extLst>
          </p:cNvPr>
          <p:cNvSpPr>
            <a:spLocks noGrp="1"/>
          </p:cNvSpPr>
          <p:nvPr>
            <p:ph type="title"/>
          </p:nvPr>
        </p:nvSpPr>
        <p:spPr>
          <a:xfrm>
            <a:off x="1187624" y="332656"/>
            <a:ext cx="7848872" cy="765652"/>
          </a:xfrm>
        </p:spPr>
        <p:txBody>
          <a:bodyPr>
            <a:noAutofit/>
          </a:bodyPr>
          <a:lstStyle/>
          <a:p>
            <a:br>
              <a:rPr lang="el-GR" sz="3600" dirty="0"/>
            </a:br>
            <a:r>
              <a:rPr lang="el-GR" sz="3200" dirty="0">
                <a:latin typeface="Times New Roman" panose="02020603050405020304" pitchFamily="18" charset="0"/>
                <a:cs typeface="Times New Roman" panose="02020603050405020304" pitchFamily="18" charset="0"/>
              </a:rPr>
              <a:t>6.Παραγόμενο εκπαιδευτικό υλικό </a:t>
            </a:r>
            <a:r>
              <a:rPr lang="en-US" sz="3200" dirty="0">
                <a:latin typeface="Times New Roman" panose="02020603050405020304" pitchFamily="18" charset="0"/>
                <a:cs typeface="Times New Roman" panose="02020603050405020304" pitchFamily="18" charset="0"/>
              </a:rPr>
              <a:t>5</a:t>
            </a:r>
            <a:r>
              <a:rPr lang="el-GR" sz="3200" dirty="0">
                <a:latin typeface="Times New Roman" panose="02020603050405020304" pitchFamily="18" charset="0"/>
                <a:cs typeface="Times New Roman" panose="02020603050405020304" pitchFamily="18" charset="0"/>
              </a:rPr>
              <a:t>/5 </a:t>
            </a:r>
            <a:endParaRPr lang="el-GR" sz="3200" b="1" dirty="0">
              <a:solidFill>
                <a:srgbClr val="FF0000"/>
              </a:solidFill>
              <a:latin typeface="Times New Roman" panose="02020603050405020304" pitchFamily="18" charset="0"/>
              <a:cs typeface="Times New Roman" panose="02020603050405020304" pitchFamily="18" charset="0"/>
            </a:endParaRPr>
          </a:p>
        </p:txBody>
      </p:sp>
      <p:pic>
        <p:nvPicPr>
          <p:cNvPr id="5" name="Εικόνα 4" descr="Εικόνα που περιέχει κείμενο, στιγμιότυπο οθόνης&#10;&#10;Το περιεχόμενο που δημιουργείται από AI ενδέχεται να είναι εσφαλμένο.">
            <a:extLst>
              <a:ext uri="{FF2B5EF4-FFF2-40B4-BE49-F238E27FC236}">
                <a16:creationId xmlns:a16="http://schemas.microsoft.com/office/drawing/2014/main" id="{A00F3A7E-09F2-DB85-025E-175CE49F3E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00808"/>
            <a:ext cx="4320480" cy="4663880"/>
          </a:xfrm>
          <a:prstGeom prst="rect">
            <a:avLst/>
          </a:prstGeom>
        </p:spPr>
      </p:pic>
      <p:pic>
        <p:nvPicPr>
          <p:cNvPr id="7" name="Εικόνα 6" descr="Εικόνα που περιέχει κείμενο, στιγμιότυπο οθόνης, δέντρο, ουρανός&#10;&#10;Το περιεχόμενο που δημιουργείται από AI ενδέχεται να είναι εσφαλμένο.">
            <a:extLst>
              <a:ext uri="{FF2B5EF4-FFF2-40B4-BE49-F238E27FC236}">
                <a16:creationId xmlns:a16="http://schemas.microsoft.com/office/drawing/2014/main" id="{7A58C1EA-3E62-67FF-D0F5-8B3957A0B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101" y="1844824"/>
            <a:ext cx="4104456" cy="4176464"/>
          </a:xfrm>
          <a:prstGeom prst="rect">
            <a:avLst/>
          </a:prstGeom>
        </p:spPr>
      </p:pic>
      <p:sp>
        <p:nvSpPr>
          <p:cNvPr id="8" name="5 - Στρογγυλεμένο ορθογώνιο">
            <a:extLst>
              <a:ext uri="{FF2B5EF4-FFF2-40B4-BE49-F238E27FC236}">
                <a16:creationId xmlns:a16="http://schemas.microsoft.com/office/drawing/2014/main" id="{8F4C6DC0-D2A1-8E0B-3F84-488251DB3F39}"/>
              </a:ext>
            </a:extLst>
          </p:cNvPr>
          <p:cNvSpPr/>
          <p:nvPr/>
        </p:nvSpPr>
        <p:spPr>
          <a:xfrm>
            <a:off x="1019318" y="1287697"/>
            <a:ext cx="7513122" cy="576064"/>
          </a:xfrm>
          <a:prstGeom prst="roundRect">
            <a:avLst/>
          </a:prstGeom>
          <a:solidFill>
            <a:schemeClr val="accent4">
              <a:lumMod val="75000"/>
            </a:schemeClr>
          </a:solidFill>
          <a:effectLst>
            <a:glow rad="139700">
              <a:schemeClr val="accent3">
                <a:satMod val="175000"/>
                <a:alpha val="40000"/>
              </a:schemeClr>
            </a:glow>
          </a:effectLst>
          <a:scene3d>
            <a:camera prst="orthographicFront"/>
            <a:lightRig rig="flat" dir="t"/>
          </a:scene3d>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pPr lvl="0" algn="ctr" defTabSz="1244600">
              <a:lnSpc>
                <a:spcPct val="90000"/>
              </a:lnSpc>
              <a:spcAft>
                <a:spcPct val="35000"/>
              </a:spcAft>
            </a:pPr>
            <a:r>
              <a:rPr lang="el-G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Περιγραφή </a:t>
            </a:r>
            <a:r>
              <a:rPr lang="el-GR"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Χωροευαίσθητου</a:t>
            </a:r>
            <a:r>
              <a:rPr lang="el-G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Παιχνιδιού</a:t>
            </a:r>
            <a:endParaRPr lang="en-GB"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278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latin typeface="Times New Roman" panose="02020603050405020304" pitchFamily="18" charset="0"/>
                <a:cs typeface="Times New Roman" panose="02020603050405020304" pitchFamily="18" charset="0"/>
              </a:rPr>
              <a:t>7. Μεθοδολογία Έρευνας 1/2</a:t>
            </a:r>
            <a:endParaRPr lang="el-GR" sz="4000" b="1" dirty="0">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83B6B609-3A8E-4D3D-BB9E-983D62A12770}"/>
              </a:ext>
            </a:extLst>
          </p:cNvPr>
          <p:cNvSpPr/>
          <p:nvPr/>
        </p:nvSpPr>
        <p:spPr>
          <a:xfrm>
            <a:off x="611560" y="2276872"/>
            <a:ext cx="1800200" cy="1642795"/>
          </a:xfrm>
          <a:prstGeom prst="ellipse">
            <a:avLst/>
          </a:prstGeom>
          <a:solidFill>
            <a:schemeClr val="accent4">
              <a:lumMod val="75000"/>
            </a:schemeClr>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defTabSz="800100">
              <a:lnSpc>
                <a:spcPct val="90000"/>
              </a:lnSpc>
              <a:spcAft>
                <a:spcPct val="35000"/>
              </a:spcAft>
            </a:pP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Έρευνα κύριου Ε.Υ.</a:t>
            </a:r>
          </a:p>
        </p:txBody>
      </p:sp>
      <p:sp>
        <p:nvSpPr>
          <p:cNvPr id="6" name="Στρογγυλεμένο ορθογώνιο 4">
            <a:extLst>
              <a:ext uri="{FF2B5EF4-FFF2-40B4-BE49-F238E27FC236}">
                <a16:creationId xmlns:a16="http://schemas.microsoft.com/office/drawing/2014/main" id="{C1D60D37-A36A-4A3C-AFA4-1645C4C3971F}"/>
              </a:ext>
            </a:extLst>
          </p:cNvPr>
          <p:cNvSpPr/>
          <p:nvPr/>
        </p:nvSpPr>
        <p:spPr>
          <a:xfrm>
            <a:off x="2541211" y="1484784"/>
            <a:ext cx="6159535" cy="4896544"/>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Είδος </a:t>
            </a:r>
            <a:r>
              <a:rPr lang="el-GR" sz="2100" b="1" dirty="0">
                <a:solidFill>
                  <a:schemeClr val="accent4">
                    <a:lumMod val="50000"/>
                  </a:schemeClr>
                </a:solidFill>
                <a:latin typeface="Times New Roman" panose="02020603050405020304" pitchFamily="18" charset="0"/>
                <a:cs typeface="Times New Roman" panose="02020603050405020304" pitchFamily="18" charset="0"/>
              </a:rPr>
              <a:t>Έ</a:t>
            </a: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ρευνας: </a:t>
            </a:r>
            <a:r>
              <a:rPr lang="el-GR" sz="2100" b="1" kern="1200" dirty="0">
                <a:solidFill>
                  <a:schemeClr val="tx1"/>
                </a:solidFill>
                <a:latin typeface="Times New Roman" panose="02020603050405020304" pitchFamily="18" charset="0"/>
                <a:cs typeface="Times New Roman" panose="02020603050405020304" pitchFamily="18" charset="0"/>
              </a:rPr>
              <a:t>Διαμορφωτική Αξιολόγηση ΕΥ </a:t>
            </a:r>
          </a:p>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Χρονική περίοδος: </a:t>
            </a:r>
            <a:r>
              <a:rPr lang="el-GR" sz="2100" b="1" dirty="0">
                <a:solidFill>
                  <a:schemeClr val="tx1"/>
                </a:solidFill>
                <a:latin typeface="Times New Roman" panose="02020603050405020304" pitchFamily="18" charset="0"/>
                <a:cs typeface="Times New Roman" panose="02020603050405020304" pitchFamily="18" charset="0"/>
              </a:rPr>
              <a:t>Μάιος </a:t>
            </a:r>
            <a:r>
              <a:rPr lang="el-GR" sz="2100" b="1" kern="1200" dirty="0">
                <a:solidFill>
                  <a:schemeClr val="tx1"/>
                </a:solidFill>
                <a:latin typeface="Times New Roman" panose="02020603050405020304" pitchFamily="18" charset="0"/>
                <a:cs typeface="Times New Roman" panose="02020603050405020304" pitchFamily="18" charset="0"/>
              </a:rPr>
              <a:t>202</a:t>
            </a:r>
            <a:r>
              <a:rPr lang="en-US" sz="2100" b="1" kern="1200" dirty="0">
                <a:solidFill>
                  <a:schemeClr val="tx1"/>
                </a:solidFill>
                <a:latin typeface="Times New Roman" panose="02020603050405020304" pitchFamily="18" charset="0"/>
                <a:cs typeface="Times New Roman" panose="02020603050405020304" pitchFamily="18" charset="0"/>
              </a:rPr>
              <a:t>5</a:t>
            </a:r>
            <a:endParaRPr lang="el-GR" sz="2100" b="1" kern="1200" dirty="0">
              <a:solidFill>
                <a:schemeClr val="tx1"/>
              </a:solidFill>
              <a:latin typeface="Times New Roman" panose="02020603050405020304" pitchFamily="18" charset="0"/>
              <a:cs typeface="Times New Roman" panose="02020603050405020304" pitchFamily="18" charset="0"/>
            </a:endParaRPr>
          </a:p>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Δειγματοληψία: </a:t>
            </a:r>
            <a:r>
              <a:rPr lang="el-GR" sz="2100" b="1" kern="1200" dirty="0">
                <a:solidFill>
                  <a:schemeClr val="tx1"/>
                </a:solidFill>
                <a:latin typeface="Times New Roman" panose="02020603050405020304" pitchFamily="18" charset="0"/>
                <a:cs typeface="Times New Roman" panose="02020603050405020304" pitchFamily="18" charset="0"/>
              </a:rPr>
              <a:t>Σκόπιμη δειγματοληψία - 3 ειδικοί &amp; 1</a:t>
            </a:r>
            <a:r>
              <a:rPr lang="en-US" sz="2100" b="1" kern="1200" dirty="0">
                <a:solidFill>
                  <a:schemeClr val="tx1"/>
                </a:solidFill>
                <a:latin typeface="Times New Roman" panose="02020603050405020304" pitchFamily="18" charset="0"/>
                <a:cs typeface="Times New Roman" panose="02020603050405020304" pitchFamily="18" charset="0"/>
              </a:rPr>
              <a:t>1</a:t>
            </a:r>
            <a:r>
              <a:rPr lang="el-GR" sz="2100" b="1" kern="1200" dirty="0">
                <a:solidFill>
                  <a:schemeClr val="tx1"/>
                </a:solidFill>
                <a:latin typeface="Times New Roman" panose="02020603050405020304" pitchFamily="18" charset="0"/>
                <a:cs typeface="Times New Roman" panose="02020603050405020304" pitchFamily="18" charset="0"/>
              </a:rPr>
              <a:t> μαθητές</a:t>
            </a:r>
          </a:p>
          <a:p>
            <a:pPr lvl="0" algn="just" defTabSz="1066800">
              <a:spcBef>
                <a:spcPct val="0"/>
              </a:spcBef>
              <a:spcAft>
                <a:spcPts val="0"/>
              </a:spcAft>
            </a:pPr>
            <a:r>
              <a:rPr lang="el-GR" sz="2100" b="1" dirty="0">
                <a:solidFill>
                  <a:schemeClr val="accent4">
                    <a:lumMod val="50000"/>
                  </a:schemeClr>
                </a:solidFill>
                <a:latin typeface="Times New Roman" panose="02020603050405020304" pitchFamily="18" charset="0"/>
                <a:cs typeface="Times New Roman" panose="02020603050405020304" pitchFamily="18" charset="0"/>
              </a:rPr>
              <a:t>Μέθοδος:</a:t>
            </a:r>
            <a:r>
              <a:rPr lang="el-GR" sz="2100" b="1" dirty="0">
                <a:solidFill>
                  <a:schemeClr val="tx1">
                    <a:lumMod val="50000"/>
                    <a:lumOff val="50000"/>
                  </a:schemeClr>
                </a:solidFill>
                <a:latin typeface="Times New Roman" panose="02020603050405020304" pitchFamily="18" charset="0"/>
                <a:cs typeface="Times New Roman" panose="02020603050405020304" pitchFamily="18" charset="0"/>
              </a:rPr>
              <a:t> </a:t>
            </a:r>
            <a:r>
              <a:rPr lang="el-GR" sz="2100" b="1" dirty="0">
                <a:solidFill>
                  <a:schemeClr val="tx1"/>
                </a:solidFill>
                <a:latin typeface="Times New Roman" panose="02020603050405020304" pitchFamily="18" charset="0"/>
                <a:cs typeface="Times New Roman" panose="02020603050405020304" pitchFamily="18" charset="0"/>
              </a:rPr>
              <a:t>Έρευνα Απόψεων με Ποιοτική Ανάλυση Περιεχομένου</a:t>
            </a:r>
          </a:p>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Μέσα συλλογής δεδομένων: </a:t>
            </a:r>
            <a:r>
              <a:rPr lang="el-GR" sz="2100" b="1" kern="1200" dirty="0">
                <a:solidFill>
                  <a:schemeClr val="tx1"/>
                </a:solidFill>
                <a:latin typeface="Times New Roman" panose="02020603050405020304" pitchFamily="18" charset="0"/>
                <a:cs typeface="Times New Roman" panose="02020603050405020304" pitchFamily="18" charset="0"/>
              </a:rPr>
              <a:t>Ερωτηματολόγια Ανοιχτών Ερωτήσεων</a:t>
            </a:r>
          </a:p>
          <a:p>
            <a:pPr lvl="0" algn="just" defTabSz="1066800">
              <a:spcAft>
                <a:spcPts val="0"/>
              </a:spcAft>
            </a:pPr>
            <a:r>
              <a:rPr lang="el-GR" sz="2100" b="1" dirty="0">
                <a:solidFill>
                  <a:schemeClr val="accent4">
                    <a:lumMod val="50000"/>
                  </a:schemeClr>
                </a:solidFill>
                <a:latin typeface="Times New Roman" panose="02020603050405020304" pitchFamily="18" charset="0"/>
                <a:cs typeface="Times New Roman" panose="02020603050405020304" pitchFamily="18" charset="0"/>
              </a:rPr>
              <a:t>Επεξεργασία δεδομένων: </a:t>
            </a:r>
            <a:r>
              <a:rPr lang="el-GR" sz="2100" b="1" dirty="0">
                <a:solidFill>
                  <a:schemeClr val="tx1"/>
                </a:solidFill>
                <a:latin typeface="Times New Roman" panose="02020603050405020304" pitchFamily="18" charset="0"/>
                <a:cs typeface="Times New Roman" panose="02020603050405020304" pitchFamily="18" charset="0"/>
              </a:rPr>
              <a:t>Μονάδα ανάλυσης</a:t>
            </a:r>
            <a:r>
              <a:rPr lang="en-US" sz="2100" b="1" dirty="0">
                <a:solidFill>
                  <a:schemeClr val="tx1"/>
                </a:solidFill>
                <a:latin typeface="Times New Roman" panose="02020603050405020304" pitchFamily="18" charset="0"/>
                <a:cs typeface="Times New Roman" panose="02020603050405020304" pitchFamily="18" charset="0"/>
              </a:rPr>
              <a:t>,</a:t>
            </a:r>
            <a:r>
              <a:rPr lang="el-GR" sz="2100" b="1" dirty="0">
                <a:solidFill>
                  <a:schemeClr val="tx1"/>
                </a:solidFill>
                <a:latin typeface="Times New Roman" panose="02020603050405020304" pitchFamily="18" charset="0"/>
                <a:cs typeface="Times New Roman" panose="02020603050405020304" pitchFamily="18" charset="0"/>
              </a:rPr>
              <a:t> η φράση με αυτοτελές εννοιολογικό  περιεχόμενο - 10 ερευνητικοί άξονες (για τους ειδικούς), </a:t>
            </a:r>
            <a:r>
              <a:rPr lang="en-US" sz="2100" b="1" dirty="0">
                <a:solidFill>
                  <a:schemeClr val="tx1"/>
                </a:solidFill>
                <a:latin typeface="Times New Roman" panose="02020603050405020304" pitchFamily="18" charset="0"/>
                <a:cs typeface="Times New Roman" panose="02020603050405020304" pitchFamily="18" charset="0"/>
              </a:rPr>
              <a:t>6</a:t>
            </a:r>
            <a:r>
              <a:rPr lang="el-GR" sz="2100" b="1" dirty="0">
                <a:solidFill>
                  <a:schemeClr val="tx1"/>
                </a:solidFill>
                <a:latin typeface="Times New Roman" panose="02020603050405020304" pitchFamily="18" charset="0"/>
                <a:cs typeface="Times New Roman" panose="02020603050405020304" pitchFamily="18" charset="0"/>
              </a:rPr>
              <a:t> ερευνητικοί άξονες (για τους μαθητές) &amp; επιμέρους κατηγορίες ανάλυσης</a:t>
            </a:r>
          </a:p>
          <a:p>
            <a:pPr lvl="0" algn="just" defTabSz="1066800">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Αξιοπιστία-Εγκυρότητα: </a:t>
            </a:r>
            <a:r>
              <a:rPr lang="el-GR" sz="2100" b="1" kern="1200" dirty="0">
                <a:solidFill>
                  <a:schemeClr val="tx1"/>
                </a:solidFill>
                <a:latin typeface="Times New Roman" panose="02020603050405020304" pitchFamily="18" charset="0"/>
                <a:cs typeface="Times New Roman" panose="02020603050405020304" pitchFamily="18" charset="0"/>
              </a:rPr>
              <a:t>Τριγωνισμός μέσω της αποτίμησης από ειδικούς και μαθητές.</a:t>
            </a:r>
            <a:endParaRPr lang="en-GB" sz="2100" b="1"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473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latin typeface="Times New Roman" panose="02020603050405020304" pitchFamily="18" charset="0"/>
                <a:cs typeface="Times New Roman" panose="02020603050405020304" pitchFamily="18" charset="0"/>
              </a:rPr>
              <a:t>7. Μεθοδολογία Έρευνας 2/2</a:t>
            </a:r>
            <a:endParaRPr lang="el-GR" sz="4000" b="1" dirty="0">
              <a:latin typeface="Times New Roman" panose="02020603050405020304" pitchFamily="18" charset="0"/>
              <a:cs typeface="Times New Roman" panose="02020603050405020304" pitchFamily="18" charset="0"/>
            </a:endParaRPr>
          </a:p>
        </p:txBody>
      </p:sp>
      <p:sp>
        <p:nvSpPr>
          <p:cNvPr id="4" name="Οβάλ 3">
            <a:extLst>
              <a:ext uri="{FF2B5EF4-FFF2-40B4-BE49-F238E27FC236}">
                <a16:creationId xmlns:a16="http://schemas.microsoft.com/office/drawing/2014/main" id="{83B6B609-3A8E-4D3D-BB9E-983D62A12770}"/>
              </a:ext>
            </a:extLst>
          </p:cNvPr>
          <p:cNvSpPr/>
          <p:nvPr/>
        </p:nvSpPr>
        <p:spPr>
          <a:xfrm>
            <a:off x="443254" y="2528900"/>
            <a:ext cx="2616578" cy="2268252"/>
          </a:xfrm>
          <a:prstGeom prst="ellipse">
            <a:avLst/>
          </a:prstGeom>
          <a:solidFill>
            <a:schemeClr val="accent4">
              <a:lumMod val="75000"/>
            </a:schemeClr>
          </a:solidFill>
          <a:scene3d>
            <a:camera prst="orthographicFront"/>
            <a:lightRig rig="threePt" dir="t"/>
          </a:scene3d>
          <a:sp3d>
            <a:bevelT w="152400" h="50800" prst="softRound"/>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lvl="0" algn="ctr" defTabSz="800100">
              <a:lnSpc>
                <a:spcPct val="90000"/>
              </a:lnSpc>
              <a:spcAft>
                <a:spcPct val="35000"/>
              </a:spcAft>
            </a:pP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Έρευνα </a:t>
            </a:r>
            <a:r>
              <a:rPr lang="el-GR"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χωροευαίσθητου</a:t>
            </a: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παιχνιδιού</a:t>
            </a:r>
          </a:p>
          <a:p>
            <a:pPr lvl="0" algn="ctr" defTabSz="800100">
              <a:lnSpc>
                <a:spcPct val="90000"/>
              </a:lnSpc>
              <a:spcAft>
                <a:spcPct val="35000"/>
              </a:spcAft>
            </a:pP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Ε.Π</a:t>
            </a: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Στρογγυλεμένο ορθογώνιο 4">
            <a:extLst>
              <a:ext uri="{FF2B5EF4-FFF2-40B4-BE49-F238E27FC236}">
                <a16:creationId xmlns:a16="http://schemas.microsoft.com/office/drawing/2014/main" id="{C1D60D37-A36A-4A3C-AFA4-1645C4C3971F}"/>
              </a:ext>
            </a:extLst>
          </p:cNvPr>
          <p:cNvSpPr/>
          <p:nvPr/>
        </p:nvSpPr>
        <p:spPr>
          <a:xfrm>
            <a:off x="3059638" y="1299540"/>
            <a:ext cx="5856941" cy="4937772"/>
          </a:xfrm>
          <a:prstGeom prst="rect">
            <a:avLst/>
          </a:prstGeom>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Είδος </a:t>
            </a:r>
            <a:r>
              <a:rPr lang="el-GR" sz="2100" b="1" dirty="0">
                <a:solidFill>
                  <a:schemeClr val="accent4">
                    <a:lumMod val="50000"/>
                  </a:schemeClr>
                </a:solidFill>
                <a:latin typeface="Times New Roman" panose="02020603050405020304" pitchFamily="18" charset="0"/>
                <a:cs typeface="Times New Roman" panose="02020603050405020304" pitchFamily="18" charset="0"/>
              </a:rPr>
              <a:t>Έ</a:t>
            </a: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ρευνας: </a:t>
            </a:r>
            <a:r>
              <a:rPr lang="el-GR" sz="2100" b="1" kern="1200" dirty="0">
                <a:solidFill>
                  <a:schemeClr val="tx1"/>
                </a:solidFill>
                <a:latin typeface="Times New Roman" panose="02020603050405020304" pitchFamily="18" charset="0"/>
                <a:cs typeface="Times New Roman" panose="02020603050405020304" pitchFamily="18" charset="0"/>
              </a:rPr>
              <a:t>Διαμορφωτική Αξιολόγηση Ε.Υ. </a:t>
            </a:r>
          </a:p>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Χρονική περίοδος: </a:t>
            </a:r>
            <a:r>
              <a:rPr lang="el-GR" sz="2100" b="1" kern="1200" dirty="0">
                <a:solidFill>
                  <a:schemeClr val="tx1"/>
                </a:solidFill>
                <a:latin typeface="Times New Roman" panose="02020603050405020304" pitchFamily="18" charset="0"/>
                <a:cs typeface="Times New Roman" panose="02020603050405020304" pitchFamily="18" charset="0"/>
              </a:rPr>
              <a:t>Μά</a:t>
            </a:r>
            <a:r>
              <a:rPr lang="el-GR" sz="2100" b="1" dirty="0">
                <a:solidFill>
                  <a:schemeClr val="tx1"/>
                </a:solidFill>
                <a:latin typeface="Times New Roman" panose="02020603050405020304" pitchFamily="18" charset="0"/>
                <a:cs typeface="Times New Roman" panose="02020603050405020304" pitchFamily="18" charset="0"/>
              </a:rPr>
              <a:t>ιος</a:t>
            </a:r>
            <a:r>
              <a:rPr lang="el-GR" sz="2100" b="1" kern="1200" dirty="0">
                <a:solidFill>
                  <a:schemeClr val="tx1"/>
                </a:solidFill>
                <a:latin typeface="Times New Roman" panose="02020603050405020304" pitchFamily="18" charset="0"/>
                <a:cs typeface="Times New Roman" panose="02020603050405020304" pitchFamily="18" charset="0"/>
              </a:rPr>
              <a:t> 2025</a:t>
            </a:r>
          </a:p>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Δειγματοληψία: </a:t>
            </a:r>
            <a:r>
              <a:rPr lang="el-GR" sz="2100" b="1" kern="1200" dirty="0">
                <a:solidFill>
                  <a:schemeClr val="tx1"/>
                </a:solidFill>
                <a:latin typeface="Times New Roman" panose="02020603050405020304" pitchFamily="18" charset="0"/>
                <a:cs typeface="Times New Roman" panose="02020603050405020304" pitchFamily="18" charset="0"/>
              </a:rPr>
              <a:t>Σκόπιμη δειγματοληψία σε 11 μαθητές</a:t>
            </a:r>
          </a:p>
          <a:p>
            <a:pPr lvl="0" algn="just" defTabSz="1066800">
              <a:spcBef>
                <a:spcPct val="0"/>
              </a:spcBef>
              <a:spcAft>
                <a:spcPts val="0"/>
              </a:spcAft>
            </a:pPr>
            <a:r>
              <a:rPr lang="el-GR" sz="2100" b="1" dirty="0">
                <a:solidFill>
                  <a:schemeClr val="accent4">
                    <a:lumMod val="50000"/>
                  </a:schemeClr>
                </a:solidFill>
                <a:latin typeface="Times New Roman" panose="02020603050405020304" pitchFamily="18" charset="0"/>
                <a:cs typeface="Times New Roman" panose="02020603050405020304" pitchFamily="18" charset="0"/>
              </a:rPr>
              <a:t>Μέθοδος: </a:t>
            </a:r>
            <a:r>
              <a:rPr lang="el-GR" sz="2100" b="1" dirty="0">
                <a:solidFill>
                  <a:schemeClr val="tx1"/>
                </a:solidFill>
                <a:latin typeface="Times New Roman" panose="02020603050405020304" pitchFamily="18" charset="0"/>
                <a:cs typeface="Times New Roman" panose="02020603050405020304" pitchFamily="18" charset="0"/>
              </a:rPr>
              <a:t>Έρευνα Απόψεων με Ποιοτική Ανάλυση Περιεχομένου</a:t>
            </a:r>
          </a:p>
          <a:p>
            <a:pPr lvl="0" algn="just" defTabSz="1066800">
              <a:spcBef>
                <a:spcPct val="0"/>
              </a:spcBef>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Μέσα συλλογής δεδομένων: </a:t>
            </a:r>
            <a:r>
              <a:rPr lang="el-GR" sz="2100" b="1" kern="1200" dirty="0">
                <a:solidFill>
                  <a:schemeClr val="tx1"/>
                </a:solidFill>
                <a:latin typeface="Times New Roman" panose="02020603050405020304" pitchFamily="18" charset="0"/>
                <a:cs typeface="Times New Roman" panose="02020603050405020304" pitchFamily="18" charset="0"/>
              </a:rPr>
              <a:t>Ερωτηματολόγια Ανοιχτών Ερωτήσεων</a:t>
            </a:r>
          </a:p>
          <a:p>
            <a:pPr lvl="0" algn="just" defTabSz="1066800">
              <a:spcAft>
                <a:spcPts val="0"/>
              </a:spcAft>
            </a:pPr>
            <a:r>
              <a:rPr lang="el-GR" sz="2100" b="1" dirty="0">
                <a:solidFill>
                  <a:schemeClr val="accent4">
                    <a:lumMod val="50000"/>
                  </a:schemeClr>
                </a:solidFill>
                <a:latin typeface="Times New Roman" panose="02020603050405020304" pitchFamily="18" charset="0"/>
                <a:cs typeface="Times New Roman" panose="02020603050405020304" pitchFamily="18" charset="0"/>
              </a:rPr>
              <a:t>Επεξεργασία δεδομένων: </a:t>
            </a:r>
            <a:r>
              <a:rPr lang="el-GR" sz="2100" b="1" dirty="0">
                <a:solidFill>
                  <a:schemeClr val="tx1"/>
                </a:solidFill>
                <a:latin typeface="Times New Roman" panose="02020603050405020304" pitchFamily="18" charset="0"/>
                <a:cs typeface="Times New Roman" panose="02020603050405020304" pitchFamily="18" charset="0"/>
              </a:rPr>
              <a:t>Μονάδα ανάλυσης</a:t>
            </a:r>
            <a:r>
              <a:rPr lang="en-US" sz="2100" b="1" dirty="0">
                <a:solidFill>
                  <a:schemeClr val="tx1"/>
                </a:solidFill>
                <a:latin typeface="Times New Roman" panose="02020603050405020304" pitchFamily="18" charset="0"/>
                <a:cs typeface="Times New Roman" panose="02020603050405020304" pitchFamily="18" charset="0"/>
              </a:rPr>
              <a:t>,</a:t>
            </a:r>
            <a:r>
              <a:rPr lang="el-GR" sz="2100" b="1" dirty="0">
                <a:solidFill>
                  <a:schemeClr val="tx1"/>
                </a:solidFill>
                <a:latin typeface="Times New Roman" panose="02020603050405020304" pitchFamily="18" charset="0"/>
                <a:cs typeface="Times New Roman" panose="02020603050405020304" pitchFamily="18" charset="0"/>
              </a:rPr>
              <a:t> η φράση με αυτοτελές εννοιολογικό  περιεχόμενο – 7  ερευνητικοί άξονες &amp; επιμέρους κατηγορίες ανάλυσης</a:t>
            </a:r>
          </a:p>
          <a:p>
            <a:pPr lvl="0" algn="just" defTabSz="1066800">
              <a:spcAft>
                <a:spcPts val="0"/>
              </a:spcAft>
            </a:pPr>
            <a:r>
              <a:rPr lang="el-GR" sz="2100" b="1" kern="1200" dirty="0">
                <a:solidFill>
                  <a:schemeClr val="accent4">
                    <a:lumMod val="50000"/>
                  </a:schemeClr>
                </a:solidFill>
                <a:latin typeface="Times New Roman" panose="02020603050405020304" pitchFamily="18" charset="0"/>
                <a:cs typeface="Times New Roman" panose="02020603050405020304" pitchFamily="18" charset="0"/>
              </a:rPr>
              <a:t>Αξιοπιστία-Εγκυρότητα:</a:t>
            </a:r>
            <a:r>
              <a:rPr lang="en-US" sz="2100" b="1" dirty="0">
                <a:solidFill>
                  <a:schemeClr val="accent4">
                    <a:lumMod val="50000"/>
                  </a:schemeClr>
                </a:solidFill>
                <a:latin typeface="Times New Roman" panose="02020603050405020304" pitchFamily="18" charset="0"/>
                <a:cs typeface="Times New Roman" panose="02020603050405020304" pitchFamily="18" charset="0"/>
              </a:rPr>
              <a:t> </a:t>
            </a:r>
            <a:r>
              <a:rPr lang="el-GR" sz="2100" b="1" dirty="0">
                <a:solidFill>
                  <a:schemeClr val="tx1"/>
                </a:solidFill>
                <a:latin typeface="Times New Roman" panose="02020603050405020304" pitchFamily="18" charset="0"/>
                <a:cs typeface="Times New Roman" panose="02020603050405020304" pitchFamily="18" charset="0"/>
              </a:rPr>
              <a:t>Α</a:t>
            </a:r>
            <a:r>
              <a:rPr lang="el-GR" sz="2100" b="1" kern="1200" dirty="0">
                <a:solidFill>
                  <a:schemeClr val="tx1"/>
                </a:solidFill>
                <a:latin typeface="Times New Roman" panose="02020603050405020304" pitchFamily="18" charset="0"/>
                <a:cs typeface="Times New Roman" panose="02020603050405020304" pitchFamily="18" charset="0"/>
              </a:rPr>
              <a:t>ποτίμηση από τους μαθητές που αξιολόγησαν και το κύριο Ε.Υ.</a:t>
            </a:r>
            <a:endParaRPr lang="en-GB" sz="2100" b="1" kern="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946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Θέση περιεχομένου 11">
            <a:extLst>
              <a:ext uri="{FF2B5EF4-FFF2-40B4-BE49-F238E27FC236}">
                <a16:creationId xmlns:a16="http://schemas.microsoft.com/office/drawing/2014/main" id="{ADECF040-07A0-4738-946E-AEC3D9AD85B3}"/>
              </a:ext>
            </a:extLst>
          </p:cNvPr>
          <p:cNvSpPr>
            <a:spLocks noGrp="1"/>
          </p:cNvSpPr>
          <p:nvPr>
            <p:ph idx="1"/>
          </p:nvPr>
        </p:nvSpPr>
        <p:spPr>
          <a:xfrm>
            <a:off x="2915816" y="1440517"/>
            <a:ext cx="5998321" cy="4744798"/>
          </a:xfrm>
        </p:spPr>
        <p:txBody>
          <a:bodyPr>
            <a:normAutofit fontScale="25000" lnSpcReduction="20000"/>
          </a:bodyPr>
          <a:lstStyle/>
          <a:p>
            <a:pPr algn="just"/>
            <a:r>
              <a:rPr lang="el-GR" sz="7600" b="1" dirty="0">
                <a:latin typeface="Times New Roman" panose="02020603050405020304" pitchFamily="18" charset="0"/>
                <a:cs typeface="Times New Roman" panose="02020603050405020304" pitchFamily="18" charset="0"/>
              </a:rPr>
              <a:t>Το Ε.Υ. </a:t>
            </a:r>
            <a:r>
              <a:rPr lang="el-GR" sz="7600" b="1" dirty="0">
                <a:solidFill>
                  <a:srgbClr val="931B1B"/>
                </a:solidFill>
                <a:latin typeface="Times New Roman" panose="02020603050405020304" pitchFamily="18" charset="0"/>
                <a:cs typeface="Times New Roman" panose="02020603050405020304" pitchFamily="18" charset="0"/>
              </a:rPr>
              <a:t>έχει σχεδιαστεί </a:t>
            </a:r>
            <a:r>
              <a:rPr lang="el-GR" sz="7600" b="1" dirty="0">
                <a:latin typeface="Times New Roman" panose="02020603050405020304" pitchFamily="18" charset="0"/>
                <a:cs typeface="Times New Roman" panose="02020603050405020304" pitchFamily="18" charset="0"/>
              </a:rPr>
              <a:t>σύμφωνα </a:t>
            </a:r>
            <a:r>
              <a:rPr lang="el-GR" sz="7600" b="1" dirty="0">
                <a:solidFill>
                  <a:srgbClr val="931B1B"/>
                </a:solidFill>
                <a:latin typeface="Times New Roman" panose="02020603050405020304" pitchFamily="18" charset="0"/>
                <a:cs typeface="Times New Roman" panose="02020603050405020304" pitchFamily="18" charset="0"/>
              </a:rPr>
              <a:t>με τις αρχές </a:t>
            </a:r>
            <a:r>
              <a:rPr lang="el-GR" sz="7600" b="1" dirty="0">
                <a:latin typeface="Times New Roman" panose="02020603050405020304" pitchFamily="18" charset="0"/>
                <a:cs typeface="Times New Roman" panose="02020603050405020304" pitchFamily="18" charset="0"/>
              </a:rPr>
              <a:t>και τη μεθοδολογία της </a:t>
            </a:r>
            <a:r>
              <a:rPr lang="el-GR" sz="7600" b="1" dirty="0">
                <a:solidFill>
                  <a:srgbClr val="931B1B"/>
                </a:solidFill>
                <a:latin typeface="Times New Roman" panose="02020603050405020304" pitchFamily="18" charset="0"/>
                <a:cs typeface="Times New Roman" panose="02020603050405020304" pitchFamily="18" charset="0"/>
              </a:rPr>
              <a:t>ΕξΑΕ</a:t>
            </a:r>
          </a:p>
          <a:p>
            <a:pPr algn="just"/>
            <a:r>
              <a:rPr lang="el-GR" sz="7600" b="1" dirty="0">
                <a:latin typeface="Times New Roman" panose="02020603050405020304" pitchFamily="18" charset="0"/>
                <a:cs typeface="Times New Roman" panose="02020603050405020304" pitchFamily="18" charset="0"/>
              </a:rPr>
              <a:t>Εφαρμόζονται οι </a:t>
            </a:r>
            <a:r>
              <a:rPr lang="el-GR" sz="7600" b="1" dirty="0">
                <a:solidFill>
                  <a:schemeClr val="accent1">
                    <a:lumMod val="75000"/>
                  </a:schemeClr>
                </a:solidFill>
                <a:latin typeface="Times New Roman" panose="02020603050405020304" pitchFamily="18" charset="0"/>
                <a:cs typeface="Times New Roman" panose="02020603050405020304" pitchFamily="18" charset="0"/>
              </a:rPr>
              <a:t>αρχές της Πολυμεσικής Μάθησης</a:t>
            </a:r>
          </a:p>
          <a:p>
            <a:r>
              <a:rPr lang="el-GR" sz="7600" b="1" u="sng" dirty="0">
                <a:latin typeface="Times New Roman" panose="02020603050405020304" pitchFamily="18" charset="0"/>
                <a:cs typeface="Times New Roman" panose="02020603050405020304" pitchFamily="18" charset="0"/>
              </a:rPr>
              <a:t>Δυνατά σημεία:</a:t>
            </a:r>
            <a:r>
              <a:rPr lang="el-GR" sz="7600" b="1" dirty="0">
                <a:latin typeface="Times New Roman" panose="02020603050405020304" pitchFamily="18" charset="0"/>
                <a:cs typeface="Times New Roman" panose="02020603050405020304" pitchFamily="18" charset="0"/>
              </a:rPr>
              <a:t> </a:t>
            </a:r>
            <a:r>
              <a:rPr lang="el-GR" sz="7600" b="1" dirty="0">
                <a:solidFill>
                  <a:schemeClr val="accent4">
                    <a:lumMod val="75000"/>
                  </a:schemeClr>
                </a:solidFill>
                <a:latin typeface="Times New Roman" panose="02020603050405020304" pitchFamily="18" charset="0"/>
                <a:cs typeface="Times New Roman" panose="02020603050405020304" pitchFamily="18" charset="0"/>
              </a:rPr>
              <a:t>Η δομή </a:t>
            </a:r>
            <a:r>
              <a:rPr lang="el-GR" sz="7600" b="1" dirty="0">
                <a:latin typeface="Times New Roman" panose="02020603050405020304" pitchFamily="18" charset="0"/>
                <a:cs typeface="Times New Roman" panose="02020603050405020304" pitchFamily="18" charset="0"/>
              </a:rPr>
              <a:t>του εκπαιδευτικού υλικού, οι </a:t>
            </a:r>
            <a:r>
              <a:rPr lang="el-GR" sz="7600" b="1" dirty="0">
                <a:solidFill>
                  <a:schemeClr val="accent4">
                    <a:lumMod val="75000"/>
                  </a:schemeClr>
                </a:solidFill>
                <a:latin typeface="Times New Roman" panose="02020603050405020304" pitchFamily="18" charset="0"/>
                <a:cs typeface="Times New Roman" panose="02020603050405020304" pitchFamily="18" charset="0"/>
              </a:rPr>
              <a:t>συμμετοχικές δραστηριότητες</a:t>
            </a:r>
            <a:r>
              <a:rPr lang="el-GR" sz="7600" b="1" dirty="0">
                <a:latin typeface="Times New Roman" panose="02020603050405020304" pitchFamily="18" charset="0"/>
                <a:cs typeface="Times New Roman" panose="02020603050405020304" pitchFamily="18" charset="0"/>
              </a:rPr>
              <a:t>, η </a:t>
            </a:r>
            <a:r>
              <a:rPr lang="el-GR" sz="7600" b="1" dirty="0" err="1">
                <a:solidFill>
                  <a:schemeClr val="accent4">
                    <a:lumMod val="75000"/>
                  </a:schemeClr>
                </a:solidFill>
                <a:latin typeface="Times New Roman" panose="02020603050405020304" pitchFamily="18" charset="0"/>
                <a:cs typeface="Times New Roman" panose="02020603050405020304" pitchFamily="18" charset="0"/>
              </a:rPr>
              <a:t>πολυμεσική</a:t>
            </a:r>
            <a:r>
              <a:rPr lang="el-GR" sz="7600" b="1" dirty="0">
                <a:solidFill>
                  <a:schemeClr val="accent4">
                    <a:lumMod val="75000"/>
                  </a:schemeClr>
                </a:solidFill>
                <a:latin typeface="Times New Roman" panose="02020603050405020304" pitchFamily="18" charset="0"/>
                <a:cs typeface="Times New Roman" panose="02020603050405020304" pitchFamily="18" charset="0"/>
              </a:rPr>
              <a:t> προσέγγιση </a:t>
            </a:r>
            <a:r>
              <a:rPr lang="el-GR" sz="7600" b="1" dirty="0">
                <a:latin typeface="Times New Roman" panose="02020603050405020304" pitchFamily="18" charset="0"/>
                <a:cs typeface="Times New Roman" panose="02020603050405020304" pitchFamily="18" charset="0"/>
              </a:rPr>
              <a:t>του υλικού (συνδυασμός κειμένου, εικόνας και βίντεο), η χρήση </a:t>
            </a:r>
            <a:r>
              <a:rPr lang="el-GR" sz="7600" b="1" dirty="0">
                <a:solidFill>
                  <a:schemeClr val="accent4">
                    <a:lumMod val="75000"/>
                  </a:schemeClr>
                </a:solidFill>
                <a:latin typeface="Times New Roman" panose="02020603050405020304" pitchFamily="18" charset="0"/>
                <a:cs typeface="Times New Roman" panose="02020603050405020304" pitchFamily="18" charset="0"/>
              </a:rPr>
              <a:t>φιλικού </a:t>
            </a:r>
            <a:r>
              <a:rPr lang="el-GR" sz="7600" b="1" dirty="0" err="1">
                <a:solidFill>
                  <a:schemeClr val="accent4">
                    <a:lumMod val="75000"/>
                  </a:schemeClr>
                </a:solidFill>
                <a:latin typeface="Times New Roman" panose="02020603050405020304" pitchFamily="18" charset="0"/>
                <a:cs typeface="Times New Roman" panose="02020603050405020304" pitchFamily="18" charset="0"/>
              </a:rPr>
              <a:t>avatar</a:t>
            </a:r>
            <a:r>
              <a:rPr lang="el-GR" sz="7600" b="1" dirty="0">
                <a:solidFill>
                  <a:schemeClr val="accent4">
                    <a:lumMod val="75000"/>
                  </a:schemeClr>
                </a:solidFill>
                <a:latin typeface="Times New Roman" panose="02020603050405020304" pitchFamily="18" charset="0"/>
                <a:cs typeface="Times New Roman" panose="02020603050405020304" pitchFamily="18" charset="0"/>
              </a:rPr>
              <a:t> </a:t>
            </a:r>
            <a:r>
              <a:rPr lang="el-GR" sz="7600" b="1" dirty="0">
                <a:latin typeface="Times New Roman" panose="02020603050405020304" pitchFamily="18" charset="0"/>
                <a:cs typeface="Times New Roman" panose="02020603050405020304" pitchFamily="18" charset="0"/>
              </a:rPr>
              <a:t>και η χρήση της </a:t>
            </a:r>
            <a:r>
              <a:rPr lang="el-GR" sz="7600" b="1" dirty="0">
                <a:solidFill>
                  <a:schemeClr val="accent4">
                    <a:lumMod val="75000"/>
                  </a:schemeClr>
                </a:solidFill>
                <a:latin typeface="Times New Roman" panose="02020603050405020304" pitchFamily="18" charset="0"/>
                <a:cs typeface="Times New Roman" panose="02020603050405020304" pitchFamily="18" charset="0"/>
              </a:rPr>
              <a:t>ηχητικής αφήγησης </a:t>
            </a:r>
          </a:p>
          <a:p>
            <a:pPr algn="just"/>
            <a:r>
              <a:rPr lang="el-GR" sz="8000" b="1" u="sng" dirty="0">
                <a:latin typeface="Times New Roman" panose="02020603050405020304" pitchFamily="18" charset="0"/>
                <a:cs typeface="Times New Roman" panose="02020603050405020304" pitchFamily="18" charset="0"/>
              </a:rPr>
              <a:t>Προτάσεις:</a:t>
            </a:r>
            <a:r>
              <a:rPr lang="el-GR" sz="8000" b="1" dirty="0">
                <a:latin typeface="Times New Roman" panose="02020603050405020304" pitchFamily="18" charset="0"/>
                <a:cs typeface="Times New Roman" panose="02020603050405020304" pitchFamily="18" charset="0"/>
              </a:rPr>
              <a:t> </a:t>
            </a:r>
            <a:r>
              <a:rPr lang="el-GR" sz="7600" b="1" dirty="0">
                <a:solidFill>
                  <a:srgbClr val="00B050"/>
                </a:solidFill>
                <a:latin typeface="Times New Roman" panose="02020603050405020304" pitchFamily="18" charset="0"/>
                <a:cs typeface="Times New Roman" panose="02020603050405020304" pitchFamily="18" charset="0"/>
              </a:rPr>
              <a:t>Μείωση</a:t>
            </a:r>
            <a:r>
              <a:rPr lang="el-GR" sz="7600" b="1" dirty="0">
                <a:latin typeface="Times New Roman" panose="02020603050405020304" pitchFamily="18" charset="0"/>
                <a:cs typeface="Times New Roman" panose="02020603050405020304" pitchFamily="18" charset="0"/>
              </a:rPr>
              <a:t> αριθμού </a:t>
            </a:r>
            <a:r>
              <a:rPr lang="el-GR" sz="7600" b="1" dirty="0">
                <a:solidFill>
                  <a:srgbClr val="00B050"/>
                </a:solidFill>
                <a:latin typeface="Times New Roman" panose="02020603050405020304" pitchFamily="18" charset="0"/>
                <a:cs typeface="Times New Roman" panose="02020603050405020304" pitchFamily="18" charset="0"/>
              </a:rPr>
              <a:t>προσδοκώμενων αποτελεσμάτων</a:t>
            </a:r>
            <a:r>
              <a:rPr lang="el-GR" sz="7600" b="1" dirty="0">
                <a:latin typeface="Times New Roman" panose="02020603050405020304" pitchFamily="18" charset="0"/>
                <a:cs typeface="Times New Roman" panose="02020603050405020304" pitchFamily="18" charset="0"/>
              </a:rPr>
              <a:t>, Μείωση </a:t>
            </a:r>
            <a:r>
              <a:rPr lang="el-GR" sz="7600" b="1" dirty="0">
                <a:solidFill>
                  <a:srgbClr val="00B050"/>
                </a:solidFill>
                <a:latin typeface="Times New Roman" panose="02020603050405020304" pitchFamily="18" charset="0"/>
                <a:cs typeface="Times New Roman" panose="02020603050405020304" pitchFamily="18" charset="0"/>
              </a:rPr>
              <a:t>ποσότητας διδακτικού υλικού </a:t>
            </a:r>
            <a:r>
              <a:rPr lang="el-GR" sz="7600" b="1" dirty="0">
                <a:latin typeface="Times New Roman" panose="02020603050405020304" pitchFamily="18" charset="0"/>
                <a:cs typeface="Times New Roman" panose="02020603050405020304" pitchFamily="18" charset="0"/>
              </a:rPr>
              <a:t>ανά Διδακτική Ενότητα, </a:t>
            </a:r>
            <a:r>
              <a:rPr lang="el-GR" sz="7600" b="1" dirty="0">
                <a:solidFill>
                  <a:srgbClr val="00B050"/>
                </a:solidFill>
                <a:latin typeface="Times New Roman" panose="02020603050405020304" pitchFamily="18" charset="0"/>
                <a:cs typeface="Times New Roman" panose="02020603050405020304" pitchFamily="18" charset="0"/>
              </a:rPr>
              <a:t>Μικρότερες προτάσεις/κείμενα</a:t>
            </a:r>
          </a:p>
          <a:p>
            <a:pPr marL="0" indent="0" algn="just">
              <a:buNone/>
            </a:pPr>
            <a:endParaRPr lang="el-GR" sz="7600" b="1" dirty="0">
              <a:latin typeface="Times New Roman" panose="02020603050405020304" pitchFamily="18" charset="0"/>
              <a:cs typeface="Times New Roman" panose="02020603050405020304" pitchFamily="18" charset="0"/>
            </a:endParaRPr>
          </a:p>
        </p:txBody>
      </p:sp>
      <p:sp>
        <p:nvSpPr>
          <p:cNvPr id="2" name="Τίτλος 1"/>
          <p:cNvSpPr>
            <a:spLocks noGrp="1"/>
          </p:cNvSpPr>
          <p:nvPr>
            <p:ph type="title"/>
          </p:nvPr>
        </p:nvSpPr>
        <p:spPr/>
        <p:txBody>
          <a:bodyPr>
            <a:noAutofit/>
          </a:bodyPr>
          <a:lstStyle/>
          <a:p>
            <a:r>
              <a:rPr lang="el-GR" sz="3200" dirty="0">
                <a:latin typeface="Times New Roman" panose="02020603050405020304" pitchFamily="18" charset="0"/>
                <a:cs typeface="Times New Roman" panose="02020603050405020304" pitchFamily="18" charset="0"/>
              </a:rPr>
              <a:t>7. Αποτίμηση Εκπαιδευτικού Υλικού 1/4</a:t>
            </a:r>
            <a:r>
              <a:rPr lang="en-US" sz="3200" dirty="0">
                <a:latin typeface="Times New Roman" panose="02020603050405020304" pitchFamily="18" charset="0"/>
                <a:cs typeface="Times New Roman" panose="02020603050405020304" pitchFamily="18" charset="0"/>
              </a:rPr>
              <a:t> </a:t>
            </a:r>
            <a:endParaRPr lang="el-GR" sz="3200" b="1" dirty="0">
              <a:latin typeface="Times New Roman" panose="02020603050405020304" pitchFamily="18" charset="0"/>
              <a:cs typeface="Times New Roman" panose="02020603050405020304" pitchFamily="18" charset="0"/>
            </a:endParaRPr>
          </a:p>
        </p:txBody>
      </p:sp>
      <p:sp>
        <p:nvSpPr>
          <p:cNvPr id="14" name="Διάγραμμα ροής: Εναλλακτική διεργασία 13">
            <a:extLst>
              <a:ext uri="{FF2B5EF4-FFF2-40B4-BE49-F238E27FC236}">
                <a16:creationId xmlns:a16="http://schemas.microsoft.com/office/drawing/2014/main" id="{26AE1530-68A7-4569-AC1C-78DEFBF7A1F1}"/>
              </a:ext>
            </a:extLst>
          </p:cNvPr>
          <p:cNvSpPr/>
          <p:nvPr/>
        </p:nvSpPr>
        <p:spPr>
          <a:xfrm>
            <a:off x="543844" y="2492896"/>
            <a:ext cx="2227850" cy="2107692"/>
          </a:xfrm>
          <a:prstGeom prst="flowChartAlternateProcess">
            <a:avLst/>
          </a:prstGeom>
          <a:solidFill>
            <a:schemeClr val="accent4">
              <a:lumMod val="75000"/>
            </a:schemeClr>
          </a:soli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00100">
              <a:lnSpc>
                <a:spcPct val="90000"/>
              </a:lnSpc>
              <a:spcAft>
                <a:spcPct val="35000"/>
              </a:spcAft>
            </a:pPr>
            <a:r>
              <a:rPr lang="el-GR"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Έρευνα κύριου Ε.Υ. – Οι απόψεις των ειδικών</a:t>
            </a:r>
          </a:p>
        </p:txBody>
      </p:sp>
    </p:spTree>
    <p:extLst>
      <p:ext uri="{BB962C8B-B14F-4D97-AF65-F5344CB8AC3E}">
        <p14:creationId xmlns:p14="http://schemas.microsoft.com/office/powerpoint/2010/main" val="1821735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200" dirty="0">
                <a:latin typeface="Times New Roman" panose="02020603050405020304" pitchFamily="18" charset="0"/>
                <a:cs typeface="Times New Roman" panose="02020603050405020304" pitchFamily="18" charset="0"/>
              </a:rPr>
              <a:t>7. Αποτίμηση Εκπαιδευτικού Υλικού</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a:t>
            </a:r>
            <a:r>
              <a:rPr lang="el-GR" sz="3200" dirty="0">
                <a:latin typeface="Times New Roman" panose="02020603050405020304" pitchFamily="18" charset="0"/>
                <a:cs typeface="Times New Roman" panose="02020603050405020304" pitchFamily="18" charset="0"/>
              </a:rPr>
              <a:t>4</a:t>
            </a:r>
            <a:endParaRPr lang="el-GR" sz="3200" b="1" dirty="0">
              <a:latin typeface="Times New Roman" panose="02020603050405020304" pitchFamily="18" charset="0"/>
              <a:cs typeface="Times New Roman" panose="02020603050405020304" pitchFamily="18" charset="0"/>
            </a:endParaRPr>
          </a:p>
        </p:txBody>
      </p:sp>
      <p:grpSp>
        <p:nvGrpSpPr>
          <p:cNvPr id="11" name="Ομάδα 10">
            <a:extLst>
              <a:ext uri="{FF2B5EF4-FFF2-40B4-BE49-F238E27FC236}">
                <a16:creationId xmlns:a16="http://schemas.microsoft.com/office/drawing/2014/main" id="{AF6FB738-CE7D-401A-A299-4A75409B3760}"/>
              </a:ext>
            </a:extLst>
          </p:cNvPr>
          <p:cNvGrpSpPr/>
          <p:nvPr/>
        </p:nvGrpSpPr>
        <p:grpSpPr>
          <a:xfrm>
            <a:off x="464950" y="2420888"/>
            <a:ext cx="2394769" cy="2309046"/>
            <a:chOff x="1771704" y="-26383"/>
            <a:chExt cx="2016224" cy="1904029"/>
          </a:xfrm>
          <a:scene3d>
            <a:camera prst="orthographicFront"/>
            <a:lightRig rig="threePt" dir="t"/>
          </a:scene3d>
        </p:grpSpPr>
        <p:sp>
          <p:nvSpPr>
            <p:cNvPr id="12" name="Διάγραμμα ροής: Εναλλακτική διεργασία 11">
              <a:extLst>
                <a:ext uri="{FF2B5EF4-FFF2-40B4-BE49-F238E27FC236}">
                  <a16:creationId xmlns:a16="http://schemas.microsoft.com/office/drawing/2014/main" id="{1FBEC2CE-B615-49E3-AA68-DA587BA3CE13}"/>
                </a:ext>
              </a:extLst>
            </p:cNvPr>
            <p:cNvSpPr/>
            <p:nvPr/>
          </p:nvSpPr>
          <p:spPr>
            <a:xfrm rot="16200000">
              <a:off x="1884442" y="31274"/>
              <a:ext cx="1837075" cy="1774526"/>
            </a:xfrm>
            <a:prstGeom prst="flowChartAlternateProcess">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3" name="Διάγραμμα ροής: Εναλλακτική διεργασία 4">
              <a:extLst>
                <a:ext uri="{FF2B5EF4-FFF2-40B4-BE49-F238E27FC236}">
                  <a16:creationId xmlns:a16="http://schemas.microsoft.com/office/drawing/2014/main" id="{309DAC74-720A-438F-BEC2-3EE9CEFA12C8}"/>
                </a:ext>
              </a:extLst>
            </p:cNvPr>
            <p:cNvSpPr txBox="1"/>
            <p:nvPr/>
          </p:nvSpPr>
          <p:spPr>
            <a:xfrm>
              <a:off x="1771704" y="-26383"/>
              <a:ext cx="2016224" cy="19040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14" name="Ορθογώνιο 13">
            <a:extLst>
              <a:ext uri="{FF2B5EF4-FFF2-40B4-BE49-F238E27FC236}">
                <a16:creationId xmlns:a16="http://schemas.microsoft.com/office/drawing/2014/main" id="{EBACC940-BE4E-4BDC-BBAF-0D626526D2BD}"/>
              </a:ext>
            </a:extLst>
          </p:cNvPr>
          <p:cNvSpPr/>
          <p:nvPr/>
        </p:nvSpPr>
        <p:spPr>
          <a:xfrm>
            <a:off x="705675" y="2776682"/>
            <a:ext cx="2035250" cy="1421928"/>
          </a:xfrm>
          <a:prstGeom prst="rect">
            <a:avLst/>
          </a:prstGeom>
        </p:spPr>
        <p:txBody>
          <a:bodyPr wrap="square">
            <a:spAutoFit/>
          </a:bodyPr>
          <a:lstStyle/>
          <a:p>
            <a:pPr lvl="0" algn="ctr" defTabSz="800100">
              <a:lnSpc>
                <a:spcPct val="90000"/>
              </a:lnSpc>
              <a:spcAft>
                <a:spcPct val="35000"/>
              </a:spcAft>
            </a:pPr>
            <a:r>
              <a:rPr lang="el-GR" b="1" dirty="0">
                <a:solidFill>
                  <a:schemeClr val="bg1"/>
                </a:solidFill>
                <a:effectLst>
                  <a:outerShdw blurRad="38100" dist="38100" dir="2700000" algn="tl">
                    <a:srgbClr val="000000">
                      <a:alpha val="43137"/>
                    </a:srgbClr>
                  </a:outerShdw>
                </a:effectLst>
                <a:cs typeface="Times New Roman" panose="02020603050405020304" pitchFamily="18" charset="0"/>
              </a:rPr>
              <a:t>Έρευνα κύριου ΕΥ – Οι απόψεις των μαθητών</a:t>
            </a:r>
          </a:p>
        </p:txBody>
      </p:sp>
      <p:sp>
        <p:nvSpPr>
          <p:cNvPr id="15" name="Θέση περιεχομένου 11">
            <a:extLst>
              <a:ext uri="{FF2B5EF4-FFF2-40B4-BE49-F238E27FC236}">
                <a16:creationId xmlns:a16="http://schemas.microsoft.com/office/drawing/2014/main" id="{88554861-541D-4778-8379-1CB19E3C977B}"/>
              </a:ext>
            </a:extLst>
          </p:cNvPr>
          <p:cNvSpPr>
            <a:spLocks noGrp="1"/>
          </p:cNvSpPr>
          <p:nvPr>
            <p:ph idx="1"/>
          </p:nvPr>
        </p:nvSpPr>
        <p:spPr>
          <a:xfrm>
            <a:off x="2929393" y="1484784"/>
            <a:ext cx="5740999" cy="4752528"/>
          </a:xfrm>
        </p:spPr>
        <p:txBody>
          <a:bodyPr>
            <a:normAutofit fontScale="25000" lnSpcReduction="20000"/>
          </a:bodyPr>
          <a:lstStyle/>
          <a:p>
            <a:pPr algn="just"/>
            <a:r>
              <a:rPr lang="el-GR" sz="7200" b="1" dirty="0">
                <a:latin typeface="Times New Roman" panose="02020603050405020304" pitchFamily="18" charset="0"/>
                <a:cs typeface="Times New Roman" panose="02020603050405020304" pitchFamily="18" charset="0"/>
              </a:rPr>
              <a:t>Ο νέος τρόπος διδασκαλίας στο εργαστήριο δεξιοτήτων παρουσιάζει μεγάλο </a:t>
            </a:r>
            <a:r>
              <a:rPr lang="el-GR" sz="7200" b="1" dirty="0">
                <a:solidFill>
                  <a:schemeClr val="accent4">
                    <a:lumMod val="75000"/>
                  </a:schemeClr>
                </a:solidFill>
                <a:latin typeface="Times New Roman" panose="02020603050405020304" pitchFamily="18" charset="0"/>
                <a:cs typeface="Times New Roman" panose="02020603050405020304" pitchFamily="18" charset="0"/>
              </a:rPr>
              <a:t>ενδιαφέρον</a:t>
            </a:r>
            <a:r>
              <a:rPr lang="el-GR" sz="7200" b="1" dirty="0">
                <a:latin typeface="Times New Roman" panose="02020603050405020304" pitchFamily="18" charset="0"/>
                <a:cs typeface="Times New Roman" panose="02020603050405020304" pitchFamily="18" charset="0"/>
              </a:rPr>
              <a:t>, εύκολη και ξεκούραστη </a:t>
            </a:r>
            <a:r>
              <a:rPr lang="el-GR" sz="7200" b="1" dirty="0">
                <a:solidFill>
                  <a:schemeClr val="accent4">
                    <a:lumMod val="75000"/>
                  </a:schemeClr>
                </a:solidFill>
                <a:latin typeface="Times New Roman" panose="02020603050405020304" pitchFamily="18" charset="0"/>
                <a:cs typeface="Times New Roman" panose="02020603050405020304" pitchFamily="18" charset="0"/>
              </a:rPr>
              <a:t>μάθηση</a:t>
            </a:r>
            <a:r>
              <a:rPr lang="el-GR" sz="7200" b="1" dirty="0">
                <a:latin typeface="Times New Roman" panose="02020603050405020304" pitchFamily="18" charset="0"/>
                <a:cs typeface="Times New Roman" panose="02020603050405020304" pitchFamily="18" charset="0"/>
              </a:rPr>
              <a:t>, κατανοητό μάθημα, οι μαθητές σε </a:t>
            </a:r>
            <a:r>
              <a:rPr lang="el-GR" sz="7200" b="1" dirty="0">
                <a:solidFill>
                  <a:schemeClr val="accent4">
                    <a:lumMod val="75000"/>
                  </a:schemeClr>
                </a:solidFill>
                <a:latin typeface="Times New Roman" panose="02020603050405020304" pitchFamily="18" charset="0"/>
                <a:cs typeface="Times New Roman" panose="02020603050405020304" pitchFamily="18" charset="0"/>
              </a:rPr>
              <a:t>εγρήγορση</a:t>
            </a:r>
          </a:p>
          <a:p>
            <a:pPr algn="just"/>
            <a:r>
              <a:rPr lang="el-GR" sz="7200" b="1" dirty="0">
                <a:solidFill>
                  <a:srgbClr val="931B1B"/>
                </a:solidFill>
                <a:latin typeface="Times New Roman" panose="02020603050405020304" pitchFamily="18" charset="0"/>
                <a:cs typeface="Times New Roman" panose="02020603050405020304" pitchFamily="18" charset="0"/>
              </a:rPr>
              <a:t>Η πλατφόρμα </a:t>
            </a:r>
            <a:r>
              <a:rPr lang="en-US" sz="7200" b="1" dirty="0">
                <a:solidFill>
                  <a:srgbClr val="931B1B"/>
                </a:solidFill>
                <a:latin typeface="Times New Roman" panose="02020603050405020304" pitchFamily="18" charset="0"/>
                <a:cs typeface="Times New Roman" panose="02020603050405020304" pitchFamily="18" charset="0"/>
              </a:rPr>
              <a:t>students.edivea.net</a:t>
            </a:r>
            <a:r>
              <a:rPr lang="el-GR" sz="7200" b="1" dirty="0">
                <a:solidFill>
                  <a:srgbClr val="931B1B"/>
                </a:solidFill>
                <a:latin typeface="Times New Roman" panose="02020603050405020304" pitchFamily="18" charset="0"/>
                <a:cs typeface="Times New Roman" panose="02020603050405020304" pitchFamily="18" charset="0"/>
              </a:rPr>
              <a:t> εύκολη στη χρήση της</a:t>
            </a:r>
            <a:r>
              <a:rPr lang="el-GR" sz="7200" b="1" dirty="0">
                <a:latin typeface="Times New Roman" panose="02020603050405020304" pitchFamily="18" charset="0"/>
                <a:cs typeface="Times New Roman" panose="02020603050405020304" pitchFamily="18" charset="0"/>
              </a:rPr>
              <a:t>, απλά και </a:t>
            </a:r>
            <a:r>
              <a:rPr lang="el-GR" sz="7200" b="1" dirty="0">
                <a:solidFill>
                  <a:srgbClr val="931B1B"/>
                </a:solidFill>
                <a:latin typeface="Times New Roman" panose="02020603050405020304" pitchFamily="18" charset="0"/>
                <a:cs typeface="Times New Roman" panose="02020603050405020304" pitchFamily="18" charset="0"/>
              </a:rPr>
              <a:t>κατανοητά κουμπιά</a:t>
            </a:r>
            <a:r>
              <a:rPr lang="el-GR" sz="7200" b="1" dirty="0">
                <a:latin typeface="Times New Roman" panose="02020603050405020304" pitchFamily="18" charset="0"/>
                <a:cs typeface="Times New Roman" panose="02020603050405020304" pitchFamily="18" charset="0"/>
              </a:rPr>
              <a:t>. Το ΕΥ  ήταν </a:t>
            </a:r>
            <a:r>
              <a:rPr lang="el-GR" sz="7200" b="1" dirty="0">
                <a:solidFill>
                  <a:srgbClr val="931B1B"/>
                </a:solidFill>
                <a:latin typeface="Times New Roman" panose="02020603050405020304" pitchFamily="18" charset="0"/>
                <a:cs typeface="Times New Roman" panose="02020603050405020304" pitchFamily="18" charset="0"/>
              </a:rPr>
              <a:t>ενδιαφέρον</a:t>
            </a:r>
            <a:r>
              <a:rPr lang="el-GR" sz="7200" b="1" dirty="0">
                <a:latin typeface="Times New Roman" panose="02020603050405020304" pitchFamily="18" charset="0"/>
                <a:cs typeface="Times New Roman" panose="02020603050405020304" pitchFamily="18" charset="0"/>
              </a:rPr>
              <a:t>, εύκολες δραστηριότητες, </a:t>
            </a:r>
            <a:r>
              <a:rPr lang="el-GR" sz="7200" b="1" dirty="0">
                <a:solidFill>
                  <a:srgbClr val="931B1B"/>
                </a:solidFill>
                <a:latin typeface="Times New Roman" panose="02020603050405020304" pitchFamily="18" charset="0"/>
                <a:cs typeface="Times New Roman" panose="02020603050405020304" pitchFamily="18" charset="0"/>
              </a:rPr>
              <a:t>νέες γνώσεις </a:t>
            </a:r>
            <a:r>
              <a:rPr lang="el-GR" sz="7200" b="1" dirty="0">
                <a:latin typeface="Times New Roman" panose="02020603050405020304" pitchFamily="18" charset="0"/>
                <a:cs typeface="Times New Roman" panose="02020603050405020304" pitchFamily="18" charset="0"/>
              </a:rPr>
              <a:t>με διασκεδαστικό τρόπο, εργασία από το σπίτι με άνεση</a:t>
            </a:r>
          </a:p>
          <a:p>
            <a:pPr algn="just"/>
            <a:r>
              <a:rPr lang="el-GR" sz="7200" b="1" dirty="0">
                <a:latin typeface="Times New Roman" panose="02020603050405020304" pitchFamily="18" charset="0"/>
                <a:cs typeface="Times New Roman" panose="02020603050405020304" pitchFamily="18" charset="0"/>
              </a:rPr>
              <a:t>Μάθηση με </a:t>
            </a:r>
            <a:r>
              <a:rPr lang="el-GR" sz="7200" b="1" dirty="0">
                <a:solidFill>
                  <a:schemeClr val="accent1"/>
                </a:solidFill>
                <a:latin typeface="Times New Roman" panose="02020603050405020304" pitchFamily="18" charset="0"/>
                <a:cs typeface="Times New Roman" panose="02020603050405020304" pitchFamily="18" charset="0"/>
              </a:rPr>
              <a:t>διασκεδαστικό τρόπο</a:t>
            </a:r>
            <a:r>
              <a:rPr lang="el-GR" sz="7200" b="1" dirty="0">
                <a:latin typeface="Times New Roman" panose="02020603050405020304" pitchFamily="18" charset="0"/>
                <a:cs typeface="Times New Roman" panose="02020603050405020304" pitchFamily="18" charset="0"/>
              </a:rPr>
              <a:t> για τη πολιτισμική κληρονομιά, μέσα από </a:t>
            </a:r>
            <a:r>
              <a:rPr lang="el-GR" sz="7200" b="1" dirty="0">
                <a:solidFill>
                  <a:schemeClr val="accent1"/>
                </a:solidFill>
                <a:latin typeface="Times New Roman" panose="02020603050405020304" pitchFamily="18" charset="0"/>
                <a:cs typeface="Times New Roman" panose="02020603050405020304" pitchFamily="18" charset="0"/>
              </a:rPr>
              <a:t>πληροφορίες, εικόνες, βίντεο και δραστηριότητες. </a:t>
            </a:r>
          </a:p>
          <a:p>
            <a:pPr marL="0" indent="0">
              <a:buNone/>
            </a:pPr>
            <a:endParaRPr lang="el-GR" sz="7200" dirty="0"/>
          </a:p>
          <a:p>
            <a:pPr marL="0" indent="0">
              <a:buNone/>
            </a:pPr>
            <a:endParaRPr lang="el-GR" dirty="0"/>
          </a:p>
        </p:txBody>
      </p:sp>
    </p:spTree>
    <p:extLst>
      <p:ext uri="{BB962C8B-B14F-4D97-AF65-F5344CB8AC3E}">
        <p14:creationId xmlns:p14="http://schemas.microsoft.com/office/powerpoint/2010/main" val="1474033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a:extLst>
              <a:ext uri="{FF2B5EF4-FFF2-40B4-BE49-F238E27FC236}">
                <a16:creationId xmlns:a16="http://schemas.microsoft.com/office/drawing/2014/main" id="{822785FB-E9E5-4E59-A7B1-50902EB93A7F}"/>
              </a:ext>
            </a:extLst>
          </p:cNvPr>
          <p:cNvSpPr>
            <a:spLocks noGrp="1"/>
          </p:cNvSpPr>
          <p:nvPr>
            <p:ph idx="1"/>
          </p:nvPr>
        </p:nvSpPr>
        <p:spPr>
          <a:xfrm>
            <a:off x="1691680" y="2086941"/>
            <a:ext cx="6624736" cy="1852376"/>
          </a:xfrm>
        </p:spPr>
        <p:txBody>
          <a:bodyPr>
            <a:normAutofit lnSpcReduction="10000"/>
          </a:bodyPr>
          <a:lstStyle/>
          <a:p>
            <a:r>
              <a:rPr lang="el-G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Καθηγητή κ. Αναστασιάδη Παναγιώτη</a:t>
            </a:r>
          </a:p>
          <a:p>
            <a:pPr lvl="0"/>
            <a:r>
              <a:rPr lang="el-G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Διδάκτορα κ. Καρβούνη Λάμπρο</a:t>
            </a:r>
            <a:endParaRPr lang="en-GB" sz="2400" dirty="0">
              <a:latin typeface="Times New Roman" panose="02020603050405020304" pitchFamily="18" charset="0"/>
              <a:cs typeface="Times New Roman" panose="02020603050405020304" pitchFamily="18" charset="0"/>
            </a:endParaRPr>
          </a:p>
          <a:p>
            <a:pPr lvl="0"/>
            <a:r>
              <a:rPr lang="el-G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Διδάκτορα κ. </a:t>
            </a:r>
            <a:r>
              <a:rPr lang="el-G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Κωτσίδη</a:t>
            </a:r>
            <a:r>
              <a:rPr lang="el-G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Κωνσταντίνο</a:t>
            </a:r>
          </a:p>
          <a:p>
            <a:endParaRPr lang="el-GR" dirty="0"/>
          </a:p>
        </p:txBody>
      </p:sp>
      <p:sp>
        <p:nvSpPr>
          <p:cNvPr id="3" name="Τίτλος 2">
            <a:extLst>
              <a:ext uri="{FF2B5EF4-FFF2-40B4-BE49-F238E27FC236}">
                <a16:creationId xmlns:a16="http://schemas.microsoft.com/office/drawing/2014/main" id="{6552A7D5-F7FF-40BF-83B8-02337F598A4B}"/>
              </a:ext>
            </a:extLst>
          </p:cNvPr>
          <p:cNvSpPr>
            <a:spLocks noGrp="1"/>
          </p:cNvSpPr>
          <p:nvPr>
            <p:ph type="title"/>
          </p:nvPr>
        </p:nvSpPr>
        <p:spPr>
          <a:xfrm>
            <a:off x="1475656" y="404663"/>
            <a:ext cx="7039694" cy="1035853"/>
          </a:xfrm>
        </p:spPr>
        <p:txBody>
          <a:bodyPr>
            <a:normAutofit/>
          </a:bodyPr>
          <a:lstStyle/>
          <a:p>
            <a:r>
              <a:rPr lang="el-GR" sz="3600" dirty="0">
                <a:latin typeface="Times New Roman" panose="02020603050405020304" pitchFamily="18" charset="0"/>
                <a:cs typeface="Times New Roman" panose="02020603050405020304" pitchFamily="18" charset="0"/>
              </a:rPr>
              <a:t>Ευχαριστίες</a:t>
            </a:r>
          </a:p>
        </p:txBody>
      </p:sp>
      <p:grpSp>
        <p:nvGrpSpPr>
          <p:cNvPr id="14" name="4 - Ομάδα">
            <a:extLst>
              <a:ext uri="{FF2B5EF4-FFF2-40B4-BE49-F238E27FC236}">
                <a16:creationId xmlns:a16="http://schemas.microsoft.com/office/drawing/2014/main" id="{322897DB-7CD2-4F9B-8769-B0942E8F989B}"/>
              </a:ext>
            </a:extLst>
          </p:cNvPr>
          <p:cNvGrpSpPr/>
          <p:nvPr/>
        </p:nvGrpSpPr>
        <p:grpSpPr>
          <a:xfrm>
            <a:off x="1355068" y="1579536"/>
            <a:ext cx="6834214" cy="573664"/>
            <a:chOff x="0" y="49732"/>
            <a:chExt cx="6834214" cy="573664"/>
          </a:xfrm>
          <a:solidFill>
            <a:schemeClr val="accent1"/>
          </a:solidFill>
          <a:scene3d>
            <a:camera prst="orthographicFront">
              <a:rot lat="0" lon="0" rev="0"/>
            </a:camera>
            <a:lightRig rig="balanced" dir="t">
              <a:rot lat="0" lon="0" rev="8700000"/>
            </a:lightRig>
          </a:scene3d>
        </p:grpSpPr>
        <p:sp>
          <p:nvSpPr>
            <p:cNvPr id="15" name="5 - Στρογγυλεμένο ορθογώνιο">
              <a:extLst>
                <a:ext uri="{FF2B5EF4-FFF2-40B4-BE49-F238E27FC236}">
                  <a16:creationId xmlns:a16="http://schemas.microsoft.com/office/drawing/2014/main" id="{D0F07394-F6CB-4BE1-858D-0075F7FE25E4}"/>
                </a:ext>
              </a:extLst>
            </p:cNvPr>
            <p:cNvSpPr/>
            <p:nvPr/>
          </p:nvSpPr>
          <p:spPr>
            <a:xfrm>
              <a:off x="0" y="49732"/>
              <a:ext cx="6834214" cy="573664"/>
            </a:xfrm>
            <a:prstGeom prst="roundRect">
              <a:avLst/>
            </a:prstGeom>
            <a:solidFill>
              <a:schemeClr val="tx2">
                <a:lumMod val="20000"/>
                <a:lumOff val="80000"/>
              </a:schemeClr>
            </a:solid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l-GR"/>
            </a:p>
          </p:txBody>
        </p:sp>
        <p:sp>
          <p:nvSpPr>
            <p:cNvPr id="16" name="Στρογγυλεμένο ορθογώνιο 4">
              <a:extLst>
                <a:ext uri="{FF2B5EF4-FFF2-40B4-BE49-F238E27FC236}">
                  <a16:creationId xmlns:a16="http://schemas.microsoft.com/office/drawing/2014/main" id="{0651CDE2-6D5B-4801-8A9C-8F342D63B9A2}"/>
                </a:ext>
              </a:extLst>
            </p:cNvPr>
            <p:cNvSpPr/>
            <p:nvPr/>
          </p:nvSpPr>
          <p:spPr>
            <a:xfrm>
              <a:off x="10559" y="77736"/>
              <a:ext cx="6795651" cy="517656"/>
            </a:xfrm>
            <a:prstGeom prst="rect">
              <a:avLst/>
            </a:prstGeom>
            <a:solidFill>
              <a:schemeClr val="tx2">
                <a:lumMod val="20000"/>
                <a:lumOff val="80000"/>
              </a:schemeClr>
            </a:solid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Στην τριμελή επιτροπή επίβλεψης</a:t>
              </a:r>
              <a:endParaRPr lang="en-GB" sz="2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7" name="4 - Ομάδα">
            <a:extLst>
              <a:ext uri="{FF2B5EF4-FFF2-40B4-BE49-F238E27FC236}">
                <a16:creationId xmlns:a16="http://schemas.microsoft.com/office/drawing/2014/main" id="{79E43AA2-1BC8-4A9A-BEA6-7B06B4A5E279}"/>
              </a:ext>
            </a:extLst>
          </p:cNvPr>
          <p:cNvGrpSpPr/>
          <p:nvPr/>
        </p:nvGrpSpPr>
        <p:grpSpPr>
          <a:xfrm>
            <a:off x="1365627" y="4319895"/>
            <a:ext cx="6834214" cy="573664"/>
            <a:chOff x="0" y="49732"/>
            <a:chExt cx="6834214" cy="573664"/>
          </a:xfrm>
          <a:solidFill>
            <a:schemeClr val="tx2">
              <a:lumMod val="20000"/>
              <a:lumOff val="80000"/>
            </a:schemeClr>
          </a:solidFill>
          <a:scene3d>
            <a:camera prst="orthographicFront">
              <a:rot lat="0" lon="0" rev="0"/>
            </a:camera>
            <a:lightRig rig="balanced" dir="t">
              <a:rot lat="0" lon="0" rev="8700000"/>
            </a:lightRig>
          </a:scene3d>
        </p:grpSpPr>
        <p:sp>
          <p:nvSpPr>
            <p:cNvPr id="18" name="5 - Στρογγυλεμένο ορθογώνιο">
              <a:extLst>
                <a:ext uri="{FF2B5EF4-FFF2-40B4-BE49-F238E27FC236}">
                  <a16:creationId xmlns:a16="http://schemas.microsoft.com/office/drawing/2014/main" id="{DA7177B4-A5C3-4686-8360-8F43E2AC0AFA}"/>
                </a:ext>
              </a:extLst>
            </p:cNvPr>
            <p:cNvSpPr/>
            <p:nvPr/>
          </p:nvSpPr>
          <p:spPr>
            <a:xfrm>
              <a:off x="0" y="49732"/>
              <a:ext cx="6834214" cy="57366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l-GR"/>
            </a:p>
          </p:txBody>
        </p:sp>
        <p:sp>
          <p:nvSpPr>
            <p:cNvPr id="19" name="Στρογγυλεμένο ορθογώνιο 4">
              <a:extLst>
                <a:ext uri="{FF2B5EF4-FFF2-40B4-BE49-F238E27FC236}">
                  <a16:creationId xmlns:a16="http://schemas.microsoft.com/office/drawing/2014/main" id="{E72F8AFC-8822-4E4D-97BC-9B67A790AC0F}"/>
                </a:ext>
              </a:extLst>
            </p:cNvPr>
            <p:cNvSpPr/>
            <p:nvPr/>
          </p:nvSpPr>
          <p:spPr>
            <a:xfrm>
              <a:off x="28004" y="77736"/>
              <a:ext cx="6767647" cy="51765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Στους συμμετέχοντες στην έρευνα</a:t>
              </a:r>
              <a:endParaRPr lang="en-GB" sz="2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20" name="4 - Ομάδα">
            <a:extLst>
              <a:ext uri="{FF2B5EF4-FFF2-40B4-BE49-F238E27FC236}">
                <a16:creationId xmlns:a16="http://schemas.microsoft.com/office/drawing/2014/main" id="{89591CBB-CB52-44E2-89CE-27213B009E6B}"/>
              </a:ext>
            </a:extLst>
          </p:cNvPr>
          <p:cNvGrpSpPr/>
          <p:nvPr/>
        </p:nvGrpSpPr>
        <p:grpSpPr>
          <a:xfrm>
            <a:off x="1337623" y="5274137"/>
            <a:ext cx="6862218" cy="573664"/>
            <a:chOff x="0" y="49732"/>
            <a:chExt cx="6834214" cy="573664"/>
          </a:xfrm>
          <a:solidFill>
            <a:schemeClr val="tx2">
              <a:lumMod val="20000"/>
              <a:lumOff val="80000"/>
            </a:schemeClr>
          </a:solidFill>
          <a:scene3d>
            <a:camera prst="orthographicFront">
              <a:rot lat="0" lon="0" rev="0"/>
            </a:camera>
            <a:lightRig rig="balanced" dir="t">
              <a:rot lat="0" lon="0" rev="8700000"/>
            </a:lightRig>
          </a:scene3d>
        </p:grpSpPr>
        <p:sp>
          <p:nvSpPr>
            <p:cNvPr id="21" name="5 - Στρογγυλεμένο ορθογώνιο">
              <a:extLst>
                <a:ext uri="{FF2B5EF4-FFF2-40B4-BE49-F238E27FC236}">
                  <a16:creationId xmlns:a16="http://schemas.microsoft.com/office/drawing/2014/main" id="{B56D5299-1C48-4249-AD67-EF758F58BD0E}"/>
                </a:ext>
              </a:extLst>
            </p:cNvPr>
            <p:cNvSpPr/>
            <p:nvPr/>
          </p:nvSpPr>
          <p:spPr>
            <a:xfrm>
              <a:off x="0" y="49732"/>
              <a:ext cx="6834214" cy="573664"/>
            </a:xfrm>
            <a:prstGeom prst="round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l-GR"/>
            </a:p>
          </p:txBody>
        </p:sp>
        <p:sp>
          <p:nvSpPr>
            <p:cNvPr id="22" name="Στρογγυλεμένο ορθογώνιο 4">
              <a:extLst>
                <a:ext uri="{FF2B5EF4-FFF2-40B4-BE49-F238E27FC236}">
                  <a16:creationId xmlns:a16="http://schemas.microsoft.com/office/drawing/2014/main" id="{F9258780-9C98-4D29-B5D5-C0FEE1F88307}"/>
                </a:ext>
              </a:extLst>
            </p:cNvPr>
            <p:cNvSpPr/>
            <p:nvPr/>
          </p:nvSpPr>
          <p:spPr>
            <a:xfrm>
              <a:off x="28005" y="77736"/>
              <a:ext cx="6767804" cy="517656"/>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l-GR"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Στην οικογένειά μου</a:t>
              </a:r>
              <a:endParaRPr lang="en-GB" sz="2800" b="1" kern="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6699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200" dirty="0">
                <a:latin typeface="Times New Roman" panose="02020603050405020304" pitchFamily="18" charset="0"/>
                <a:cs typeface="Times New Roman" panose="02020603050405020304" pitchFamily="18" charset="0"/>
              </a:rPr>
              <a:t>7. Αποτίμηση Εκπαιδευτικού Υλικού</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3/4</a:t>
            </a:r>
            <a:endParaRPr lang="el-GR" sz="3200" b="1" dirty="0"/>
          </a:p>
        </p:txBody>
      </p:sp>
      <p:grpSp>
        <p:nvGrpSpPr>
          <p:cNvPr id="16" name="Ομάδα 15">
            <a:extLst>
              <a:ext uri="{FF2B5EF4-FFF2-40B4-BE49-F238E27FC236}">
                <a16:creationId xmlns:a16="http://schemas.microsoft.com/office/drawing/2014/main" id="{36C75074-70CD-47C4-A140-12BDF73FDB78}"/>
              </a:ext>
            </a:extLst>
          </p:cNvPr>
          <p:cNvGrpSpPr/>
          <p:nvPr/>
        </p:nvGrpSpPr>
        <p:grpSpPr>
          <a:xfrm>
            <a:off x="378093" y="2420888"/>
            <a:ext cx="2394769" cy="2016224"/>
            <a:chOff x="1771704" y="-26383"/>
            <a:chExt cx="2016224" cy="1904029"/>
          </a:xfrm>
          <a:scene3d>
            <a:camera prst="orthographicFront"/>
            <a:lightRig rig="threePt" dir="t"/>
          </a:scene3d>
        </p:grpSpPr>
        <p:sp>
          <p:nvSpPr>
            <p:cNvPr id="17" name="Διάγραμμα ροής: Εναλλακτική διεργασία 16">
              <a:extLst>
                <a:ext uri="{FF2B5EF4-FFF2-40B4-BE49-F238E27FC236}">
                  <a16:creationId xmlns:a16="http://schemas.microsoft.com/office/drawing/2014/main" id="{F5038BE1-A89B-41A2-9006-D3FB36820376}"/>
                </a:ext>
              </a:extLst>
            </p:cNvPr>
            <p:cNvSpPr/>
            <p:nvPr/>
          </p:nvSpPr>
          <p:spPr>
            <a:xfrm rot="16200000">
              <a:off x="1884442" y="31274"/>
              <a:ext cx="1837075" cy="1774526"/>
            </a:xfrm>
            <a:prstGeom prst="flowChartAlternateProcess">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8" name="Διάγραμμα ροής: Εναλλακτική διεργασία 4">
              <a:extLst>
                <a:ext uri="{FF2B5EF4-FFF2-40B4-BE49-F238E27FC236}">
                  <a16:creationId xmlns:a16="http://schemas.microsoft.com/office/drawing/2014/main" id="{BF9EA682-970C-4099-8C20-096281C7A3C5}"/>
                </a:ext>
              </a:extLst>
            </p:cNvPr>
            <p:cNvSpPr txBox="1"/>
            <p:nvPr/>
          </p:nvSpPr>
          <p:spPr>
            <a:xfrm>
              <a:off x="1771704" y="-26383"/>
              <a:ext cx="2016224" cy="190402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
        <p:nvSpPr>
          <p:cNvPr id="3" name="Ορθογώνιο 2">
            <a:extLst>
              <a:ext uri="{FF2B5EF4-FFF2-40B4-BE49-F238E27FC236}">
                <a16:creationId xmlns:a16="http://schemas.microsoft.com/office/drawing/2014/main" id="{C105F84D-2A66-41AF-9AC4-45FACE3B60D2}"/>
              </a:ext>
            </a:extLst>
          </p:cNvPr>
          <p:cNvSpPr/>
          <p:nvPr/>
        </p:nvSpPr>
        <p:spPr>
          <a:xfrm>
            <a:off x="594576" y="2767462"/>
            <a:ext cx="2016827" cy="1308050"/>
          </a:xfrm>
          <a:prstGeom prst="rect">
            <a:avLst/>
          </a:prstGeom>
        </p:spPr>
        <p:txBody>
          <a:bodyPr wrap="square">
            <a:spAutoFit/>
          </a:bodyPr>
          <a:lstStyle/>
          <a:p>
            <a:pPr lvl="0" algn="ctr" defTabSz="800100">
              <a:lnSpc>
                <a:spcPct val="90000"/>
              </a:lnSpc>
              <a:spcAft>
                <a:spcPct val="35000"/>
              </a:spcAft>
            </a:pPr>
            <a:r>
              <a:rPr lang="el-GR" sz="2000" b="1" dirty="0">
                <a:solidFill>
                  <a:schemeClr val="bg1"/>
                </a:solidFill>
                <a:effectLst>
                  <a:outerShdw blurRad="38100" dist="38100" dir="2700000" algn="tl">
                    <a:srgbClr val="000000">
                      <a:alpha val="43137"/>
                    </a:srgbClr>
                  </a:outerShdw>
                </a:effectLst>
                <a:cs typeface="Times New Roman" panose="02020603050405020304" pitchFamily="18" charset="0"/>
              </a:rPr>
              <a:t>Έρευνα χωροευαίσθητου παιχνιδιού</a:t>
            </a:r>
          </a:p>
          <a:p>
            <a:pPr lvl="0" algn="ctr" defTabSz="800100">
              <a:lnSpc>
                <a:spcPct val="90000"/>
              </a:lnSpc>
              <a:spcAft>
                <a:spcPct val="35000"/>
              </a:spcAft>
            </a:pPr>
            <a:r>
              <a:rPr lang="el-GR" sz="2000" b="1" dirty="0">
                <a:solidFill>
                  <a:schemeClr val="bg1"/>
                </a:solidFill>
                <a:effectLst>
                  <a:outerShdw blurRad="38100" dist="38100" dir="2700000" algn="tl">
                    <a:srgbClr val="000000">
                      <a:alpha val="43137"/>
                    </a:srgbClr>
                  </a:outerShdw>
                </a:effectLst>
                <a:cs typeface="Times New Roman" panose="02020603050405020304" pitchFamily="18" charset="0"/>
              </a:rPr>
              <a:t>Ε.Π</a:t>
            </a:r>
          </a:p>
        </p:txBody>
      </p:sp>
      <p:sp>
        <p:nvSpPr>
          <p:cNvPr id="19" name="Θέση περιεχομένου 11">
            <a:extLst>
              <a:ext uri="{FF2B5EF4-FFF2-40B4-BE49-F238E27FC236}">
                <a16:creationId xmlns:a16="http://schemas.microsoft.com/office/drawing/2014/main" id="{FCBE6CEE-7D39-4840-BF52-25E8F692D545}"/>
              </a:ext>
            </a:extLst>
          </p:cNvPr>
          <p:cNvSpPr>
            <a:spLocks noGrp="1"/>
          </p:cNvSpPr>
          <p:nvPr>
            <p:ph idx="1"/>
          </p:nvPr>
        </p:nvSpPr>
        <p:spPr>
          <a:xfrm>
            <a:off x="2772862" y="1412776"/>
            <a:ext cx="6191625" cy="5142853"/>
          </a:xfrm>
        </p:spPr>
        <p:txBody>
          <a:bodyPr>
            <a:normAutofit fontScale="25000" lnSpcReduction="20000"/>
          </a:bodyPr>
          <a:lstStyle/>
          <a:p>
            <a:pPr algn="just"/>
            <a:r>
              <a:rPr lang="el-GR" sz="7200" b="1" dirty="0">
                <a:solidFill>
                  <a:srgbClr val="931B1B"/>
                </a:solidFill>
                <a:latin typeface="Times New Roman" panose="02020603050405020304" pitchFamily="18" charset="0"/>
                <a:cs typeface="Times New Roman" panose="02020603050405020304" pitchFamily="18" charset="0"/>
              </a:rPr>
              <a:t>Ομαλή διαδικασία παιχνιδιού</a:t>
            </a:r>
            <a:r>
              <a:rPr lang="el-GR" sz="7200" b="1" dirty="0">
                <a:latin typeface="Times New Roman" panose="02020603050405020304" pitchFamily="18" charset="0"/>
                <a:cs typeface="Times New Roman" panose="02020603050405020304" pitchFamily="18" charset="0"/>
              </a:rPr>
              <a:t>, χωρίς κάποιο ιδιαίτερο πρόβλημα</a:t>
            </a:r>
          </a:p>
          <a:p>
            <a:pPr algn="just"/>
            <a:r>
              <a:rPr lang="el-GR" sz="7200" b="1" dirty="0">
                <a:latin typeface="Times New Roman" panose="02020603050405020304" pitchFamily="18" charset="0"/>
                <a:cs typeface="Times New Roman" panose="02020603050405020304" pitchFamily="18" charset="0"/>
              </a:rPr>
              <a:t>Εύκολη </a:t>
            </a:r>
            <a:r>
              <a:rPr lang="el-GR" sz="7200" b="1" dirty="0">
                <a:solidFill>
                  <a:schemeClr val="accent4">
                    <a:lumMod val="75000"/>
                  </a:schemeClr>
                </a:solidFill>
                <a:latin typeface="Times New Roman" panose="02020603050405020304" pitchFamily="18" charset="0"/>
                <a:cs typeface="Times New Roman" panose="02020603050405020304" pitchFamily="18" charset="0"/>
              </a:rPr>
              <a:t>προσβασιμότητα</a:t>
            </a:r>
            <a:r>
              <a:rPr lang="el-GR" sz="7200" b="1" dirty="0">
                <a:latin typeface="Times New Roman" panose="02020603050405020304" pitchFamily="18" charset="0"/>
                <a:cs typeface="Times New Roman" panose="02020603050405020304" pitchFamily="18" charset="0"/>
              </a:rPr>
              <a:t> και χρήση κινητού τηλεφώνου </a:t>
            </a:r>
          </a:p>
          <a:p>
            <a:pPr algn="just"/>
            <a:r>
              <a:rPr lang="el-GR" sz="7200" b="1" dirty="0">
                <a:solidFill>
                  <a:schemeClr val="accent1"/>
                </a:solidFill>
                <a:latin typeface="Times New Roman" panose="02020603050405020304" pitchFamily="18" charset="0"/>
                <a:cs typeface="Times New Roman" panose="02020603050405020304" pitchFamily="18" charset="0"/>
              </a:rPr>
              <a:t>Ομαλή συνεργασία </a:t>
            </a:r>
            <a:r>
              <a:rPr lang="el-GR" sz="7200" b="1" dirty="0">
                <a:latin typeface="Times New Roman" panose="02020603050405020304" pitchFamily="18" charset="0"/>
                <a:cs typeface="Times New Roman" panose="02020603050405020304" pitchFamily="18" charset="0"/>
              </a:rPr>
              <a:t>των μελών των ομάδων</a:t>
            </a:r>
          </a:p>
          <a:p>
            <a:pPr algn="just"/>
            <a:r>
              <a:rPr lang="el-GR" sz="7200" b="1" u="sng" dirty="0">
                <a:latin typeface="Times New Roman" panose="02020603050405020304" pitchFamily="18" charset="0"/>
                <a:cs typeface="Times New Roman" panose="02020603050405020304" pitchFamily="18" charset="0"/>
              </a:rPr>
              <a:t>Μειονεκτήματα: </a:t>
            </a:r>
            <a:r>
              <a:rPr lang="el-GR" sz="7200" b="1" dirty="0">
                <a:solidFill>
                  <a:schemeClr val="accent4">
                    <a:lumMod val="75000"/>
                  </a:schemeClr>
                </a:solidFill>
                <a:latin typeface="Times New Roman" panose="02020603050405020304" pitchFamily="18" charset="0"/>
                <a:cs typeface="Times New Roman" panose="02020603050405020304" pitchFamily="18" charset="0"/>
              </a:rPr>
              <a:t>αστοχίες σύνδεσης στο διαδίκτυο</a:t>
            </a:r>
            <a:endParaRPr lang="el-GR" sz="7200" b="1" u="sng" dirty="0">
              <a:solidFill>
                <a:schemeClr val="accent4">
                  <a:lumMod val="75000"/>
                </a:schemeClr>
              </a:solidFill>
              <a:latin typeface="Times New Roman" panose="02020603050405020304" pitchFamily="18" charset="0"/>
              <a:cs typeface="Times New Roman" panose="02020603050405020304" pitchFamily="18" charset="0"/>
            </a:endParaRPr>
          </a:p>
          <a:p>
            <a:pPr algn="just"/>
            <a:r>
              <a:rPr lang="el-GR" sz="7200" b="1" u="sng" dirty="0">
                <a:latin typeface="Times New Roman" panose="02020603050405020304" pitchFamily="18" charset="0"/>
                <a:cs typeface="Times New Roman" panose="02020603050405020304" pitchFamily="18" charset="0"/>
              </a:rPr>
              <a:t>Πλεονεκτήματα:</a:t>
            </a:r>
            <a:r>
              <a:rPr lang="el-GR" sz="7200" b="1" dirty="0">
                <a:latin typeface="Times New Roman" panose="02020603050405020304" pitchFamily="18" charset="0"/>
                <a:cs typeface="Times New Roman" panose="02020603050405020304" pitchFamily="18" charset="0"/>
              </a:rPr>
              <a:t> </a:t>
            </a:r>
            <a:r>
              <a:rPr lang="el-GR" sz="7200" b="1" dirty="0">
                <a:solidFill>
                  <a:srgbClr val="931B1B"/>
                </a:solidFill>
                <a:latin typeface="Times New Roman" panose="02020603050405020304" pitchFamily="18" charset="0"/>
                <a:cs typeface="Times New Roman" panose="02020603050405020304" pitchFamily="18" charset="0"/>
              </a:rPr>
              <a:t>ενδιαφέρον</a:t>
            </a:r>
            <a:r>
              <a:rPr lang="el-GR" sz="7200" b="1" dirty="0">
                <a:latin typeface="Times New Roman" panose="02020603050405020304" pitchFamily="18" charset="0"/>
                <a:cs typeface="Times New Roman" panose="02020603050405020304" pitchFamily="18" charset="0"/>
              </a:rPr>
              <a:t>, ευχάριστο και </a:t>
            </a:r>
            <a:r>
              <a:rPr lang="el-GR" sz="7200" b="1" dirty="0">
                <a:solidFill>
                  <a:srgbClr val="931B1B"/>
                </a:solidFill>
                <a:latin typeface="Times New Roman" panose="02020603050405020304" pitchFamily="18" charset="0"/>
                <a:cs typeface="Times New Roman" panose="02020603050405020304" pitchFamily="18" charset="0"/>
              </a:rPr>
              <a:t>διασκεδαστικό</a:t>
            </a:r>
            <a:r>
              <a:rPr lang="el-GR" sz="7200" b="1" dirty="0">
                <a:latin typeface="Times New Roman" panose="02020603050405020304" pitchFamily="18" charset="0"/>
                <a:cs typeface="Times New Roman" panose="02020603050405020304" pitchFamily="18" charset="0"/>
              </a:rPr>
              <a:t>, με δράση και </a:t>
            </a:r>
            <a:r>
              <a:rPr lang="el-GR" sz="7200" b="1" dirty="0">
                <a:solidFill>
                  <a:srgbClr val="931B1B"/>
                </a:solidFill>
                <a:latin typeface="Times New Roman" panose="02020603050405020304" pitchFamily="18" charset="0"/>
                <a:cs typeface="Times New Roman" panose="02020603050405020304" pitchFamily="18" charset="0"/>
              </a:rPr>
              <a:t>αποστολές</a:t>
            </a:r>
            <a:r>
              <a:rPr lang="el-GR" sz="7200" b="1" dirty="0">
                <a:latin typeface="Times New Roman" panose="02020603050405020304" pitchFamily="18" charset="0"/>
                <a:cs typeface="Times New Roman" panose="02020603050405020304" pitchFamily="18" charset="0"/>
              </a:rPr>
              <a:t> </a:t>
            </a:r>
          </a:p>
          <a:p>
            <a:pPr algn="just"/>
            <a:r>
              <a:rPr lang="el-GR" sz="7200" b="1" u="sng" dirty="0">
                <a:latin typeface="Times New Roman" panose="02020603050405020304" pitchFamily="18" charset="0"/>
                <a:cs typeface="Times New Roman" panose="02020603050405020304" pitchFamily="18" charset="0"/>
              </a:rPr>
              <a:t>Προτάσεις:</a:t>
            </a:r>
            <a:r>
              <a:rPr lang="el-GR" sz="7200" b="1" dirty="0">
                <a:latin typeface="Times New Roman" panose="02020603050405020304" pitchFamily="18" charset="0"/>
                <a:cs typeface="Times New Roman" panose="02020603050405020304" pitchFamily="18" charset="0"/>
              </a:rPr>
              <a:t> να </a:t>
            </a:r>
            <a:r>
              <a:rPr lang="el-GR" sz="7200" b="1" dirty="0">
                <a:solidFill>
                  <a:srgbClr val="00B050"/>
                </a:solidFill>
                <a:latin typeface="Times New Roman" panose="02020603050405020304" pitchFamily="18" charset="0"/>
                <a:cs typeface="Times New Roman" panose="02020603050405020304" pitchFamily="18" charset="0"/>
              </a:rPr>
              <a:t>μην είναι αναγκαίο να είναι κοντά στην εκπαιδευτικό</a:t>
            </a:r>
            <a:r>
              <a:rPr lang="el-GR" sz="7200" b="1" dirty="0">
                <a:latin typeface="Times New Roman" panose="02020603050405020304" pitchFamily="18" charset="0"/>
                <a:cs typeface="Times New Roman" panose="02020603050405020304" pitchFamily="18" charset="0"/>
              </a:rPr>
              <a:t> για να έχουν σήμα, </a:t>
            </a:r>
            <a:r>
              <a:rPr lang="el-GR" sz="7200" b="1" dirty="0">
                <a:solidFill>
                  <a:srgbClr val="00B050"/>
                </a:solidFill>
                <a:latin typeface="Times New Roman" panose="02020603050405020304" pitchFamily="18" charset="0"/>
                <a:cs typeface="Times New Roman" panose="02020603050405020304" pitchFamily="18" charset="0"/>
              </a:rPr>
              <a:t>να υπάρχουν περισσότεροι γρίφοι</a:t>
            </a:r>
            <a:r>
              <a:rPr lang="el-GR" sz="7200" b="1" dirty="0">
                <a:latin typeface="Times New Roman" panose="02020603050405020304" pitchFamily="18" charset="0"/>
                <a:cs typeface="Times New Roman" panose="02020603050405020304" pitchFamily="18" charset="0"/>
              </a:rPr>
              <a:t> και τέλος να μπορούν </a:t>
            </a:r>
            <a:r>
              <a:rPr lang="el-GR" sz="7200" b="1" dirty="0">
                <a:solidFill>
                  <a:srgbClr val="00B050"/>
                </a:solidFill>
                <a:latin typeface="Times New Roman" panose="02020603050405020304" pitchFamily="18" charset="0"/>
                <a:cs typeface="Times New Roman" panose="02020603050405020304" pitchFamily="18" charset="0"/>
              </a:rPr>
              <a:t>να κινούνται πιο ανεξάρτητα</a:t>
            </a:r>
          </a:p>
          <a:p>
            <a:pPr marL="0" indent="0">
              <a:buNone/>
            </a:pPr>
            <a:endParaRPr lang="el-GR" dirty="0"/>
          </a:p>
        </p:txBody>
      </p:sp>
    </p:spTree>
    <p:extLst>
      <p:ext uri="{BB962C8B-B14F-4D97-AF65-F5344CB8AC3E}">
        <p14:creationId xmlns:p14="http://schemas.microsoft.com/office/powerpoint/2010/main" val="298423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60AF8-E8AE-71C4-28B3-FE8637B8AAA9}"/>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EF5885B-92E2-F916-F3BB-91F4DCB6A9BA}"/>
              </a:ext>
            </a:extLst>
          </p:cNvPr>
          <p:cNvSpPr>
            <a:spLocks noGrp="1"/>
          </p:cNvSpPr>
          <p:nvPr>
            <p:ph type="title"/>
          </p:nvPr>
        </p:nvSpPr>
        <p:spPr>
          <a:xfrm>
            <a:off x="1187624" y="332656"/>
            <a:ext cx="7848872" cy="765652"/>
          </a:xfrm>
        </p:spPr>
        <p:txBody>
          <a:bodyPr>
            <a:noAutofit/>
          </a:bodyPr>
          <a:lstStyle/>
          <a:p>
            <a:r>
              <a:rPr lang="el-GR" sz="3200" dirty="0">
                <a:latin typeface="Times New Roman" panose="02020603050405020304" pitchFamily="18" charset="0"/>
                <a:cs typeface="Times New Roman" panose="02020603050405020304" pitchFamily="18" charset="0"/>
              </a:rPr>
              <a:t>Αποτελέσματα - Κύρια ευρήματα</a:t>
            </a:r>
            <a:endParaRPr lang="el-GR"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Διάγραμμα 5">
            <a:extLst>
              <a:ext uri="{FF2B5EF4-FFF2-40B4-BE49-F238E27FC236}">
                <a16:creationId xmlns:a16="http://schemas.microsoft.com/office/drawing/2014/main" id="{FB279729-23B9-63E5-278F-1BF2DFA34574}"/>
              </a:ext>
            </a:extLst>
          </p:cNvPr>
          <p:cNvGraphicFramePr/>
          <p:nvPr>
            <p:extLst>
              <p:ext uri="{D42A27DB-BD31-4B8C-83A1-F6EECF244321}">
                <p14:modId xmlns:p14="http://schemas.microsoft.com/office/powerpoint/2010/main" val="758305329"/>
              </p:ext>
            </p:extLst>
          </p:nvPr>
        </p:nvGraphicFramePr>
        <p:xfrm>
          <a:off x="572209" y="1227449"/>
          <a:ext cx="8496944" cy="531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E6C4C437-4634-A4C8-B373-6416879A6985}"/>
              </a:ext>
            </a:extLst>
          </p:cNvPr>
          <p:cNvSpPr txBox="1"/>
          <p:nvPr/>
        </p:nvSpPr>
        <p:spPr>
          <a:xfrm>
            <a:off x="4860032" y="3918917"/>
            <a:ext cx="4032448" cy="2492990"/>
          </a:xfrm>
          <a:prstGeom prst="rect">
            <a:avLst/>
          </a:prstGeom>
          <a:noFill/>
        </p:spPr>
        <p:txBody>
          <a:bodyPr wrap="square" rtlCol="0">
            <a:spAutoFit/>
          </a:bodyPr>
          <a:lstStyle/>
          <a:p>
            <a:pPr algn="ctr"/>
            <a:r>
              <a:rPr lang="el-GR" sz="1800" b="1" dirty="0" err="1"/>
              <a:t>Χωροευαίσθητο</a:t>
            </a:r>
            <a:r>
              <a:rPr lang="el-GR" sz="1800" b="1" dirty="0"/>
              <a:t> Παιχνίδι A.R. (Ερώτημα 5)</a:t>
            </a:r>
          </a:p>
          <a:p>
            <a:pPr algn="ctr"/>
            <a:r>
              <a:rPr lang="el-GR" sz="1500" b="1" dirty="0"/>
              <a:t>Ομαλή λειτουργία χωρίς τεχνικά προβλήματα</a:t>
            </a:r>
          </a:p>
          <a:p>
            <a:pPr algn="ctr"/>
            <a:r>
              <a:rPr lang="el-GR" sz="1500" b="1" dirty="0"/>
              <a:t>Ισχυρή συνεργασία &amp; ομαδικότητα</a:t>
            </a:r>
          </a:p>
          <a:p>
            <a:pPr algn="ctr"/>
            <a:r>
              <a:rPr lang="el-GR" sz="1500" b="1" dirty="0"/>
              <a:t>Έντονος ενθουσιασμός – κορύφωση στο «θησαυρό»</a:t>
            </a:r>
          </a:p>
          <a:p>
            <a:pPr algn="ctr"/>
            <a:r>
              <a:rPr lang="el-GR" sz="1500" b="1" dirty="0"/>
              <a:t>Θετική συναισθηματική εμπλοκή &amp; χαρά ανακάλυψης</a:t>
            </a:r>
            <a:br>
              <a:rPr lang="el-GR" sz="1500" b="1" dirty="0"/>
            </a:br>
            <a:r>
              <a:rPr lang="el-GR" sz="1500" b="1"/>
              <a:t>✔ Αποτελεσματικό </a:t>
            </a:r>
            <a:r>
              <a:rPr lang="el-GR" sz="1500" b="1" dirty="0"/>
              <a:t>εργαλείο βιωματικής μάθησης</a:t>
            </a:r>
          </a:p>
        </p:txBody>
      </p:sp>
    </p:spTree>
    <p:extLst>
      <p:ext uri="{BB962C8B-B14F-4D97-AF65-F5344CB8AC3E}">
        <p14:creationId xmlns:p14="http://schemas.microsoft.com/office/powerpoint/2010/main" val="2860454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50577" y="556035"/>
            <a:ext cx="7776864" cy="576064"/>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 1/4</a:t>
            </a:r>
            <a:endParaRPr lang="el-GR" sz="4000" b="1" dirty="0">
              <a:latin typeface="Times New Roman" panose="02020603050405020304" pitchFamily="18" charset="0"/>
              <a:cs typeface="Times New Roman" panose="02020603050405020304" pitchFamily="18" charset="0"/>
            </a:endParaRPr>
          </a:p>
        </p:txBody>
      </p:sp>
      <p:sp>
        <p:nvSpPr>
          <p:cNvPr id="3" name="Ορθογώνιο 2">
            <a:extLst>
              <a:ext uri="{FF2B5EF4-FFF2-40B4-BE49-F238E27FC236}">
                <a16:creationId xmlns:a16="http://schemas.microsoft.com/office/drawing/2014/main" id="{016F230A-FB62-B577-6117-12AFB6B98B4D}"/>
              </a:ext>
            </a:extLst>
          </p:cNvPr>
          <p:cNvSpPr/>
          <p:nvPr/>
        </p:nvSpPr>
        <p:spPr>
          <a:xfrm>
            <a:off x="966469" y="1749848"/>
            <a:ext cx="3596207" cy="2111199"/>
          </a:xfrm>
          <a:prstGeom prst="rect">
            <a:avLst/>
          </a:prstGeom>
          <a:solidFill>
            <a:schemeClr val="accent1">
              <a:lumMod val="40000"/>
              <a:lumOff val="60000"/>
            </a:schemeClr>
          </a:solidFill>
          <a:effectLst>
            <a:glow rad="139700">
              <a:schemeClr val="accent5">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accent1">
                    <a:lumMod val="50000"/>
                  </a:schemeClr>
                </a:solidFill>
                <a:latin typeface="Times New Roman" panose="02020603050405020304" pitchFamily="18" charset="0"/>
                <a:cs typeface="Times New Roman" panose="02020603050405020304" pitchFamily="18" charset="0"/>
              </a:rPr>
              <a:t>Το Εκπαιδευτικό Υλικό (Ε.Υ.) παρουσίασε επιστημονική τεκμηρίωση, σαφή δομή και ευχρηστία, διευκολύνοντας την ενεργή εμπλοκή των μαθητών.</a:t>
            </a:r>
          </a:p>
          <a:p>
            <a:pPr algn="ctr"/>
            <a:r>
              <a:rPr lang="el-GR" sz="1600" b="1" dirty="0">
                <a:solidFill>
                  <a:schemeClr val="accent1">
                    <a:lumMod val="50000"/>
                  </a:schemeClr>
                </a:solidFill>
                <a:latin typeface="Times New Roman" panose="02020603050405020304" pitchFamily="18" charset="0"/>
                <a:cs typeface="Times New Roman" panose="02020603050405020304" pitchFamily="18" charset="0"/>
              </a:rPr>
              <a:t>➤ Σύμφωνο με </a:t>
            </a:r>
            <a:r>
              <a:rPr lang="el-GR" sz="1600" b="1" dirty="0" err="1">
                <a:solidFill>
                  <a:schemeClr val="accent1">
                    <a:lumMod val="50000"/>
                  </a:schemeClr>
                </a:solidFill>
                <a:latin typeface="Times New Roman" panose="02020603050405020304" pitchFamily="18" charset="0"/>
                <a:cs typeface="Times New Roman" panose="02020603050405020304" pitchFamily="18" charset="0"/>
              </a:rPr>
              <a:t>Anderson</a:t>
            </a:r>
            <a:r>
              <a:rPr lang="el-GR" sz="1600" b="1" dirty="0">
                <a:solidFill>
                  <a:schemeClr val="accent1">
                    <a:lumMod val="50000"/>
                  </a:schemeClr>
                </a:solidFill>
                <a:latin typeface="Times New Roman" panose="02020603050405020304" pitchFamily="18" charset="0"/>
                <a:cs typeface="Times New Roman" panose="02020603050405020304" pitchFamily="18" charset="0"/>
              </a:rPr>
              <a:t> &amp; </a:t>
            </a:r>
            <a:r>
              <a:rPr lang="el-GR" sz="1600" b="1" dirty="0" err="1">
                <a:solidFill>
                  <a:schemeClr val="accent1">
                    <a:lumMod val="50000"/>
                  </a:schemeClr>
                </a:solidFill>
                <a:latin typeface="Times New Roman" panose="02020603050405020304" pitchFamily="18" charset="0"/>
                <a:cs typeface="Times New Roman" panose="02020603050405020304" pitchFamily="18" charset="0"/>
              </a:rPr>
              <a:t>Dron</a:t>
            </a:r>
            <a:r>
              <a:rPr lang="el-GR" sz="1600" b="1" dirty="0">
                <a:solidFill>
                  <a:schemeClr val="accent1">
                    <a:lumMod val="50000"/>
                  </a:schemeClr>
                </a:solidFill>
                <a:latin typeface="Times New Roman" panose="02020603050405020304" pitchFamily="18" charset="0"/>
                <a:cs typeface="Times New Roman" panose="02020603050405020304" pitchFamily="18" charset="0"/>
              </a:rPr>
              <a:t> (2011): Η ποιότητα του σχεδιασμού είναι κρίσιμη στην </a:t>
            </a:r>
            <a:r>
              <a:rPr lang="el-GR" sz="1600" b="1" dirty="0" err="1">
                <a:solidFill>
                  <a:schemeClr val="accent1">
                    <a:lumMod val="50000"/>
                  </a:schemeClr>
                </a:solidFill>
                <a:latin typeface="Times New Roman" panose="02020603050405020304" pitchFamily="18" charset="0"/>
                <a:cs typeface="Times New Roman" panose="02020603050405020304" pitchFamily="18" charset="0"/>
              </a:rPr>
              <a:t>ΕξΑΕ</a:t>
            </a:r>
            <a:r>
              <a:rPr lang="el-GR" sz="16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5" name="Ορθογώνιο 4">
            <a:extLst>
              <a:ext uri="{FF2B5EF4-FFF2-40B4-BE49-F238E27FC236}">
                <a16:creationId xmlns:a16="http://schemas.microsoft.com/office/drawing/2014/main" id="{FF42A139-98F6-9A5D-FD0D-DDB1B171DB63}"/>
              </a:ext>
            </a:extLst>
          </p:cNvPr>
          <p:cNvSpPr/>
          <p:nvPr/>
        </p:nvSpPr>
        <p:spPr>
          <a:xfrm>
            <a:off x="4716016" y="1752496"/>
            <a:ext cx="3816424" cy="2085583"/>
          </a:xfrm>
          <a:prstGeom prst="rect">
            <a:avLst/>
          </a:prstGeom>
          <a:solidFill>
            <a:schemeClr val="accent4">
              <a:lumMod val="40000"/>
              <a:lumOff val="60000"/>
            </a:schemeClr>
          </a:solidFill>
          <a:effectLst>
            <a:glow rad="139700">
              <a:schemeClr val="accent4">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l-GR" sz="2000" b="1" dirty="0">
                <a:solidFill>
                  <a:schemeClr val="accent4">
                    <a:lumMod val="50000"/>
                  </a:schemeClr>
                </a:solidFill>
                <a:latin typeface="Times New Roman" panose="02020603050405020304" pitchFamily="18" charset="0"/>
                <a:cs typeface="Times New Roman" panose="02020603050405020304" pitchFamily="18" charset="0"/>
              </a:rPr>
              <a:t>Η </a:t>
            </a:r>
            <a:r>
              <a:rPr lang="el-GR" sz="2000" b="1" dirty="0" err="1">
                <a:solidFill>
                  <a:schemeClr val="accent4">
                    <a:lumMod val="50000"/>
                  </a:schemeClr>
                </a:solidFill>
                <a:latin typeface="Times New Roman" panose="02020603050405020304" pitchFamily="18" charset="0"/>
                <a:cs typeface="Times New Roman" panose="02020603050405020304" pitchFamily="18" charset="0"/>
              </a:rPr>
              <a:t>πολυμεσική</a:t>
            </a:r>
            <a:r>
              <a:rPr lang="el-GR" sz="2000" b="1" dirty="0">
                <a:solidFill>
                  <a:schemeClr val="accent4">
                    <a:lumMod val="50000"/>
                  </a:schemeClr>
                </a:solidFill>
                <a:latin typeface="Times New Roman" panose="02020603050405020304" pitchFamily="18" charset="0"/>
                <a:cs typeface="Times New Roman" panose="02020603050405020304" pitchFamily="18" charset="0"/>
              </a:rPr>
              <a:t> μάθηση και οι </a:t>
            </a:r>
            <a:r>
              <a:rPr lang="el-GR" sz="2000" b="1" dirty="0" err="1">
                <a:solidFill>
                  <a:schemeClr val="accent4">
                    <a:lumMod val="50000"/>
                  </a:schemeClr>
                </a:solidFill>
                <a:latin typeface="Times New Roman" panose="02020603050405020304" pitchFamily="18" charset="0"/>
                <a:cs typeface="Times New Roman" panose="02020603050405020304" pitchFamily="18" charset="0"/>
              </a:rPr>
              <a:t>διαδραστικές</a:t>
            </a:r>
            <a:r>
              <a:rPr lang="el-GR" sz="2000" b="1" dirty="0">
                <a:solidFill>
                  <a:schemeClr val="accent4">
                    <a:lumMod val="50000"/>
                  </a:schemeClr>
                </a:solidFill>
                <a:latin typeface="Times New Roman" panose="02020603050405020304" pitchFamily="18" charset="0"/>
                <a:cs typeface="Times New Roman" panose="02020603050405020304" pitchFamily="18" charset="0"/>
              </a:rPr>
              <a:t> δραστηριότητες ενίσχυσαν την κατανόηση.</a:t>
            </a:r>
          </a:p>
          <a:p>
            <a:pPr algn="just"/>
            <a:r>
              <a:rPr lang="el-GR" sz="2000" b="1" dirty="0">
                <a:solidFill>
                  <a:schemeClr val="accent4">
                    <a:lumMod val="50000"/>
                  </a:schemeClr>
                </a:solidFill>
                <a:latin typeface="Times New Roman" panose="02020603050405020304" pitchFamily="18" charset="0"/>
                <a:cs typeface="Times New Roman" panose="02020603050405020304" pitchFamily="18" charset="0"/>
              </a:rPr>
              <a:t>➤ Επιβεβαίωση των αρχών </a:t>
            </a:r>
            <a:r>
              <a:rPr lang="el-GR" sz="2000" b="1" dirty="0" err="1">
                <a:solidFill>
                  <a:schemeClr val="accent4">
                    <a:lumMod val="50000"/>
                  </a:schemeClr>
                </a:solidFill>
                <a:latin typeface="Times New Roman" panose="02020603050405020304" pitchFamily="18" charset="0"/>
                <a:cs typeface="Times New Roman" panose="02020603050405020304" pitchFamily="18" charset="0"/>
              </a:rPr>
              <a:t>Mayer</a:t>
            </a:r>
            <a:r>
              <a:rPr lang="el-GR" sz="2000" b="1" dirty="0">
                <a:solidFill>
                  <a:schemeClr val="accent4">
                    <a:lumMod val="50000"/>
                  </a:schemeClr>
                </a:solidFill>
                <a:latin typeface="Times New Roman" panose="02020603050405020304" pitchFamily="18" charset="0"/>
                <a:cs typeface="Times New Roman" panose="02020603050405020304" pitchFamily="18" charset="0"/>
              </a:rPr>
              <a:t> (2009) &amp; </a:t>
            </a:r>
            <a:r>
              <a:rPr lang="el-GR" sz="2000" b="1" dirty="0" err="1">
                <a:solidFill>
                  <a:schemeClr val="accent4">
                    <a:lumMod val="50000"/>
                  </a:schemeClr>
                </a:solidFill>
                <a:latin typeface="Times New Roman" panose="02020603050405020304" pitchFamily="18" charset="0"/>
                <a:cs typeface="Times New Roman" panose="02020603050405020304" pitchFamily="18" charset="0"/>
              </a:rPr>
              <a:t>Moreno</a:t>
            </a:r>
            <a:r>
              <a:rPr lang="el-GR" sz="2000" b="1" dirty="0">
                <a:solidFill>
                  <a:schemeClr val="accent4">
                    <a:lumMod val="50000"/>
                  </a:schemeClr>
                </a:solidFill>
                <a:latin typeface="Times New Roman" panose="02020603050405020304" pitchFamily="18" charset="0"/>
                <a:cs typeface="Times New Roman" panose="02020603050405020304" pitchFamily="18" charset="0"/>
              </a:rPr>
              <a:t> &amp; </a:t>
            </a:r>
            <a:r>
              <a:rPr lang="el-GR" sz="2000" b="1" dirty="0" err="1">
                <a:solidFill>
                  <a:schemeClr val="accent4">
                    <a:lumMod val="50000"/>
                  </a:schemeClr>
                </a:solidFill>
                <a:latin typeface="Times New Roman" panose="02020603050405020304" pitchFamily="18" charset="0"/>
                <a:cs typeface="Times New Roman" panose="02020603050405020304" pitchFamily="18" charset="0"/>
              </a:rPr>
              <a:t>Mayer</a:t>
            </a:r>
            <a:r>
              <a:rPr lang="el-GR" sz="2000" b="1" dirty="0">
                <a:solidFill>
                  <a:schemeClr val="accent4">
                    <a:lumMod val="50000"/>
                  </a:schemeClr>
                </a:solidFill>
                <a:latin typeface="Times New Roman" panose="02020603050405020304" pitchFamily="18" charset="0"/>
                <a:cs typeface="Times New Roman" panose="02020603050405020304" pitchFamily="18" charset="0"/>
              </a:rPr>
              <a:t> (2007).</a:t>
            </a:r>
          </a:p>
          <a:p>
            <a:pPr algn="just"/>
            <a:endParaRPr lang="el-GR" sz="1800" b="1" dirty="0">
              <a:solidFill>
                <a:schemeClr val="accent4">
                  <a:lumMod val="50000"/>
                </a:schemeClr>
              </a:solidFill>
            </a:endParaRPr>
          </a:p>
        </p:txBody>
      </p:sp>
      <p:sp>
        <p:nvSpPr>
          <p:cNvPr id="7" name="Ορθογώνιο 6">
            <a:extLst>
              <a:ext uri="{FF2B5EF4-FFF2-40B4-BE49-F238E27FC236}">
                <a16:creationId xmlns:a16="http://schemas.microsoft.com/office/drawing/2014/main" id="{ABC185AD-7210-599D-0CFD-D1C8446F4BE1}"/>
              </a:ext>
            </a:extLst>
          </p:cNvPr>
          <p:cNvSpPr/>
          <p:nvPr/>
        </p:nvSpPr>
        <p:spPr>
          <a:xfrm>
            <a:off x="2953915" y="4473116"/>
            <a:ext cx="3596208" cy="2088232"/>
          </a:xfrm>
          <a:prstGeom prst="rect">
            <a:avLst/>
          </a:prstGeom>
          <a:solidFill>
            <a:schemeClr val="accent6">
              <a:lumMod val="60000"/>
              <a:lumOff val="40000"/>
            </a:schemeClr>
          </a:solidFill>
          <a:effectLst>
            <a:glow rad="139700">
              <a:schemeClr val="accent6">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800" b="1" dirty="0">
                <a:solidFill>
                  <a:schemeClr val="accent6">
                    <a:lumMod val="50000"/>
                  </a:schemeClr>
                </a:solidFill>
                <a:latin typeface="Times New Roman" panose="02020603050405020304" pitchFamily="18" charset="0"/>
                <a:cs typeface="Times New Roman" panose="02020603050405020304" pitchFamily="18" charset="0"/>
              </a:rPr>
              <a:t>Η Επαυξημένη Πραγματικότητα (A.R.) ενίσχυσε τη συμμετοχή, τη συναισθηματική εμπλοκή και τη βιωματική μάθηση.</a:t>
            </a:r>
          </a:p>
          <a:p>
            <a:pPr algn="ctr"/>
            <a:r>
              <a:rPr lang="el-GR" sz="1800" b="1" dirty="0">
                <a:solidFill>
                  <a:schemeClr val="accent6">
                    <a:lumMod val="50000"/>
                  </a:schemeClr>
                </a:solidFill>
                <a:latin typeface="Times New Roman" panose="02020603050405020304" pitchFamily="18" charset="0"/>
                <a:cs typeface="Times New Roman" panose="02020603050405020304" pitchFamily="18" charset="0"/>
              </a:rPr>
              <a:t>➤ Σύμφωνο με </a:t>
            </a:r>
            <a:r>
              <a:rPr lang="el-GR" sz="1800" b="1" dirty="0" err="1">
                <a:solidFill>
                  <a:schemeClr val="accent6">
                    <a:lumMod val="50000"/>
                  </a:schemeClr>
                </a:solidFill>
                <a:latin typeface="Times New Roman" panose="02020603050405020304" pitchFamily="18" charset="0"/>
                <a:cs typeface="Times New Roman" panose="02020603050405020304" pitchFamily="18" charset="0"/>
              </a:rPr>
              <a:t>Φιλιππούση</a:t>
            </a:r>
            <a:r>
              <a:rPr lang="el-GR" sz="1800" b="1" dirty="0">
                <a:solidFill>
                  <a:schemeClr val="accent6">
                    <a:lumMod val="50000"/>
                  </a:schemeClr>
                </a:solidFill>
                <a:latin typeface="Times New Roman" panose="02020603050405020304" pitchFamily="18" charset="0"/>
                <a:cs typeface="Times New Roman" panose="02020603050405020304" pitchFamily="18" charset="0"/>
              </a:rPr>
              <a:t> (2017) &amp; </a:t>
            </a:r>
            <a:r>
              <a:rPr lang="el-GR" sz="1800" b="1" dirty="0" err="1">
                <a:solidFill>
                  <a:schemeClr val="accent6">
                    <a:lumMod val="50000"/>
                  </a:schemeClr>
                </a:solidFill>
                <a:latin typeface="Times New Roman" panose="02020603050405020304" pitchFamily="18" charset="0"/>
                <a:cs typeface="Times New Roman" panose="02020603050405020304" pitchFamily="18" charset="0"/>
              </a:rPr>
              <a:t>Kleftodimos</a:t>
            </a:r>
            <a:r>
              <a:rPr lang="el-GR" sz="1800" b="1" dirty="0">
                <a:solidFill>
                  <a:schemeClr val="accent6">
                    <a:lumMod val="50000"/>
                  </a:schemeClr>
                </a:solidFill>
                <a:latin typeface="Times New Roman" panose="02020603050405020304" pitchFamily="18" charset="0"/>
                <a:cs typeface="Times New Roman" panose="02020603050405020304" pitchFamily="18" charset="0"/>
              </a:rPr>
              <a:t> </a:t>
            </a:r>
            <a:r>
              <a:rPr lang="el-GR" sz="1800" b="1" dirty="0" err="1">
                <a:solidFill>
                  <a:schemeClr val="accent6">
                    <a:lumMod val="50000"/>
                  </a:schemeClr>
                </a:solidFill>
                <a:latin typeface="Times New Roman" panose="02020603050405020304" pitchFamily="18" charset="0"/>
                <a:cs typeface="Times New Roman" panose="02020603050405020304" pitchFamily="18" charset="0"/>
              </a:rPr>
              <a:t>et</a:t>
            </a:r>
            <a:r>
              <a:rPr lang="el-GR" sz="1800" b="1" dirty="0">
                <a:solidFill>
                  <a:schemeClr val="accent6">
                    <a:lumMod val="50000"/>
                  </a:schemeClr>
                </a:solidFill>
                <a:latin typeface="Times New Roman" panose="02020603050405020304" pitchFamily="18" charset="0"/>
                <a:cs typeface="Times New Roman" panose="02020603050405020304" pitchFamily="18" charset="0"/>
              </a:rPr>
              <a:t> </a:t>
            </a:r>
            <a:r>
              <a:rPr lang="el-GR" sz="1800" b="1" dirty="0" err="1">
                <a:solidFill>
                  <a:schemeClr val="accent6">
                    <a:lumMod val="50000"/>
                  </a:schemeClr>
                </a:solidFill>
                <a:latin typeface="Times New Roman" panose="02020603050405020304" pitchFamily="18" charset="0"/>
                <a:cs typeface="Times New Roman" panose="02020603050405020304" pitchFamily="18" charset="0"/>
              </a:rPr>
              <a:t>al</a:t>
            </a:r>
            <a:r>
              <a:rPr lang="el-GR" sz="1800" b="1" dirty="0">
                <a:solidFill>
                  <a:schemeClr val="accent6">
                    <a:lumMod val="50000"/>
                  </a:schemeClr>
                </a:solidFill>
                <a:latin typeface="Times New Roman" panose="02020603050405020304" pitchFamily="18" charset="0"/>
                <a:cs typeface="Times New Roman" panose="02020603050405020304" pitchFamily="18" charset="0"/>
              </a:rPr>
              <a:t>. (2023).</a:t>
            </a:r>
          </a:p>
        </p:txBody>
      </p:sp>
      <p:sp>
        <p:nvSpPr>
          <p:cNvPr id="8" name="Ορθογώνιο 7">
            <a:extLst>
              <a:ext uri="{FF2B5EF4-FFF2-40B4-BE49-F238E27FC236}">
                <a16:creationId xmlns:a16="http://schemas.microsoft.com/office/drawing/2014/main" id="{D3D0E5C9-1779-C847-48B3-8174E2091E1B}"/>
              </a:ext>
            </a:extLst>
          </p:cNvPr>
          <p:cNvSpPr/>
          <p:nvPr/>
        </p:nvSpPr>
        <p:spPr>
          <a:xfrm>
            <a:off x="2339752" y="1340768"/>
            <a:ext cx="4824536" cy="288032"/>
          </a:xfrm>
          <a:prstGeom prst="rect">
            <a:avLst/>
          </a:prstGeom>
          <a:solidFill>
            <a:schemeClr val="bg2">
              <a:lumMod val="90000"/>
            </a:schemeClr>
          </a:solidFill>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Ερευνητικά Ερωτήματα 1–2:</a:t>
            </a:r>
            <a:endParaRPr lang="el-GR"/>
          </a:p>
        </p:txBody>
      </p:sp>
      <p:sp>
        <p:nvSpPr>
          <p:cNvPr id="10" name="Ορθογώνιο 9">
            <a:extLst>
              <a:ext uri="{FF2B5EF4-FFF2-40B4-BE49-F238E27FC236}">
                <a16:creationId xmlns:a16="http://schemas.microsoft.com/office/drawing/2014/main" id="{243CF37C-C002-321F-03FA-EBB5EDA4D06F}"/>
              </a:ext>
            </a:extLst>
          </p:cNvPr>
          <p:cNvSpPr/>
          <p:nvPr/>
        </p:nvSpPr>
        <p:spPr>
          <a:xfrm>
            <a:off x="2953916" y="3982095"/>
            <a:ext cx="3596207" cy="367325"/>
          </a:xfrm>
          <a:prstGeom prst="rect">
            <a:avLst/>
          </a:prstGeom>
          <a:solidFill>
            <a:schemeClr val="bg2">
              <a:lumMod val="90000"/>
            </a:schemeClr>
          </a:solidFill>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Ερευνητικά Ερωτήματα 3–4:</a:t>
            </a:r>
            <a:endParaRPr lang="el-GR" sz="2000" dirty="0"/>
          </a:p>
        </p:txBody>
      </p:sp>
    </p:spTree>
    <p:extLst>
      <p:ext uri="{BB962C8B-B14F-4D97-AF65-F5344CB8AC3E}">
        <p14:creationId xmlns:p14="http://schemas.microsoft.com/office/powerpoint/2010/main" val="1704983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857A6-D518-ED01-1F2B-56B48219BC9A}"/>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BB9E620A-6314-0E21-1581-0874A48981E4}"/>
              </a:ext>
            </a:extLst>
          </p:cNvPr>
          <p:cNvSpPr>
            <a:spLocks noGrp="1"/>
          </p:cNvSpPr>
          <p:nvPr>
            <p:ph type="title"/>
          </p:nvPr>
        </p:nvSpPr>
        <p:spPr>
          <a:xfrm>
            <a:off x="1187624" y="620688"/>
            <a:ext cx="7776864" cy="576064"/>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 2/4</a:t>
            </a:r>
            <a:endParaRPr lang="el-GR" sz="4000" b="1" dirty="0"/>
          </a:p>
        </p:txBody>
      </p:sp>
      <p:sp>
        <p:nvSpPr>
          <p:cNvPr id="8" name="Ορθογώνιο 7">
            <a:extLst>
              <a:ext uri="{FF2B5EF4-FFF2-40B4-BE49-F238E27FC236}">
                <a16:creationId xmlns:a16="http://schemas.microsoft.com/office/drawing/2014/main" id="{5E868A51-D9DD-EE57-F16B-F3BFA5240A7A}"/>
              </a:ext>
            </a:extLst>
          </p:cNvPr>
          <p:cNvSpPr/>
          <p:nvPr/>
        </p:nvSpPr>
        <p:spPr>
          <a:xfrm>
            <a:off x="2339752" y="1340768"/>
            <a:ext cx="4824536" cy="504056"/>
          </a:xfrm>
          <a:prstGeom prst="rect">
            <a:avLst/>
          </a:prstGeom>
          <a:solidFill>
            <a:schemeClr val="bg2">
              <a:lumMod val="90000"/>
            </a:schemeClr>
          </a:solidFill>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Ερευνητικό Ερώτημα 5:</a:t>
            </a:r>
            <a:endParaRPr lang="el-GR" dirty="0"/>
          </a:p>
        </p:txBody>
      </p:sp>
      <p:sp>
        <p:nvSpPr>
          <p:cNvPr id="6" name="Ορθογώνιο 5">
            <a:extLst>
              <a:ext uri="{FF2B5EF4-FFF2-40B4-BE49-F238E27FC236}">
                <a16:creationId xmlns:a16="http://schemas.microsoft.com/office/drawing/2014/main" id="{1AF2F69B-65A6-CDDF-F97B-5CF99BB6C989}"/>
              </a:ext>
            </a:extLst>
          </p:cNvPr>
          <p:cNvSpPr/>
          <p:nvPr/>
        </p:nvSpPr>
        <p:spPr>
          <a:xfrm>
            <a:off x="1046715" y="2132856"/>
            <a:ext cx="7272808" cy="4032448"/>
          </a:xfrm>
          <a:prstGeom prst="rect">
            <a:avLst/>
          </a:prstGeom>
          <a:solidFill>
            <a:schemeClr val="accent5">
              <a:lumMod val="60000"/>
              <a:lumOff val="40000"/>
            </a:schemeClr>
          </a:solidFill>
          <a:effectLst>
            <a:glow rad="101600">
              <a:schemeClr val="accent5">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l-GR" sz="2200" b="1" dirty="0">
                <a:solidFill>
                  <a:schemeClr val="accent5">
                    <a:lumMod val="75000"/>
                  </a:schemeClr>
                </a:solidFill>
                <a:latin typeface="Times New Roman" panose="02020603050405020304" pitchFamily="18" charset="0"/>
                <a:cs typeface="Times New Roman" panose="02020603050405020304" pitchFamily="18" charset="0"/>
              </a:rPr>
              <a:t>Το </a:t>
            </a:r>
            <a:r>
              <a:rPr lang="el-GR" sz="2200" b="1" dirty="0" err="1">
                <a:solidFill>
                  <a:schemeClr val="accent5">
                    <a:lumMod val="75000"/>
                  </a:schemeClr>
                </a:solidFill>
                <a:latin typeface="Times New Roman" panose="02020603050405020304" pitchFamily="18" charset="0"/>
                <a:cs typeface="Times New Roman" panose="02020603050405020304" pitchFamily="18" charset="0"/>
              </a:rPr>
              <a:t>χωροευαίσθητο</a:t>
            </a:r>
            <a:r>
              <a:rPr lang="el-GR" sz="2200" b="1" dirty="0">
                <a:solidFill>
                  <a:schemeClr val="accent5">
                    <a:lumMod val="75000"/>
                  </a:schemeClr>
                </a:solidFill>
                <a:latin typeface="Times New Roman" panose="02020603050405020304" pitchFamily="18" charset="0"/>
                <a:cs typeface="Times New Roman" panose="02020603050405020304" pitchFamily="18" charset="0"/>
              </a:rPr>
              <a:t> παιχνίδι A.R. αύξησε την ομαδικότητα, τη συνεργασία και τη θετική διάθεση.</a:t>
            </a:r>
          </a:p>
          <a:p>
            <a:pPr algn="just"/>
            <a:r>
              <a:rPr lang="el-GR" sz="2200" b="1" dirty="0">
                <a:solidFill>
                  <a:schemeClr val="accent5">
                    <a:lumMod val="75000"/>
                  </a:schemeClr>
                </a:solidFill>
                <a:latin typeface="Times New Roman" panose="02020603050405020304" pitchFamily="18" charset="0"/>
                <a:cs typeface="Times New Roman" panose="02020603050405020304" pitchFamily="18" charset="0"/>
              </a:rPr>
              <a:t>        ➤ Το «κυνήγι θησαυρού» λειτούργησε ως κορύφωση     	βιωματικής μάθησης.</a:t>
            </a:r>
          </a:p>
          <a:p>
            <a:pPr algn="just"/>
            <a:r>
              <a:rPr lang="el-GR" sz="2200" b="1" dirty="0">
                <a:solidFill>
                  <a:schemeClr val="accent5">
                    <a:lumMod val="75000"/>
                  </a:schemeClr>
                </a:solidFill>
                <a:latin typeface="Times New Roman" panose="02020603050405020304" pitchFamily="18" charset="0"/>
                <a:cs typeface="Times New Roman" panose="02020603050405020304" pitchFamily="18" charset="0"/>
              </a:rPr>
              <a:t>        ➤ Επιβεβαίωση </a:t>
            </a:r>
            <a:r>
              <a:rPr lang="el-GR" sz="2200" b="1" dirty="0" err="1">
                <a:solidFill>
                  <a:schemeClr val="accent5">
                    <a:lumMod val="75000"/>
                  </a:schemeClr>
                </a:solidFill>
                <a:latin typeface="Times New Roman" panose="02020603050405020304" pitchFamily="18" charset="0"/>
                <a:cs typeface="Times New Roman" panose="02020603050405020304" pitchFamily="18" charset="0"/>
              </a:rPr>
              <a:t>Koutromanos</a:t>
            </a:r>
            <a:r>
              <a:rPr lang="el-GR" sz="2200" b="1" dirty="0">
                <a:solidFill>
                  <a:schemeClr val="accent5">
                    <a:lumMod val="75000"/>
                  </a:schemeClr>
                </a:solidFill>
                <a:latin typeface="Times New Roman" panose="02020603050405020304" pitchFamily="18" charset="0"/>
                <a:cs typeface="Times New Roman" panose="02020603050405020304" pitchFamily="18" charset="0"/>
              </a:rPr>
              <a:t> &amp; </a:t>
            </a:r>
            <a:r>
              <a:rPr lang="el-GR" sz="2200" b="1" dirty="0" err="1">
                <a:solidFill>
                  <a:schemeClr val="accent5">
                    <a:lumMod val="75000"/>
                  </a:schemeClr>
                </a:solidFill>
                <a:latin typeface="Times New Roman" panose="02020603050405020304" pitchFamily="18" charset="0"/>
                <a:cs typeface="Times New Roman" panose="02020603050405020304" pitchFamily="18" charset="0"/>
              </a:rPr>
              <a:t>Avraamidou</a:t>
            </a:r>
            <a:r>
              <a:rPr lang="el-GR" sz="2200" b="1" dirty="0">
                <a:solidFill>
                  <a:schemeClr val="accent5">
                    <a:lumMod val="75000"/>
                  </a:schemeClr>
                </a:solidFill>
                <a:latin typeface="Times New Roman" panose="02020603050405020304" pitchFamily="18" charset="0"/>
                <a:cs typeface="Times New Roman" panose="02020603050405020304" pitchFamily="18" charset="0"/>
              </a:rPr>
              <a:t> (2014):     	Τα A.R. παιχνίδια ενισχύουν τη </a:t>
            </a:r>
            <a:r>
              <a:rPr lang="el-GR" sz="2200" b="1" dirty="0" err="1">
                <a:solidFill>
                  <a:schemeClr val="accent5">
                    <a:lumMod val="75000"/>
                  </a:schemeClr>
                </a:solidFill>
                <a:latin typeface="Times New Roman" panose="02020603050405020304" pitchFamily="18" charset="0"/>
                <a:cs typeface="Times New Roman" panose="02020603050405020304" pitchFamily="18" charset="0"/>
              </a:rPr>
              <a:t>βιωματικότητα</a:t>
            </a:r>
            <a:r>
              <a:rPr lang="el-GR" sz="2200" b="1" dirty="0">
                <a:solidFill>
                  <a:schemeClr val="accent5">
                    <a:lumMod val="75000"/>
                  </a:schemeClr>
                </a:solidFill>
                <a:latin typeface="Times New Roman" panose="02020603050405020304" pitchFamily="18" charset="0"/>
                <a:cs typeface="Times New Roman" panose="02020603050405020304" pitchFamily="18" charset="0"/>
              </a:rPr>
              <a:t> και 	την παρακίνηση.</a:t>
            </a:r>
          </a:p>
          <a:p>
            <a:pPr marL="342900" indent="-342900" algn="just">
              <a:buFont typeface="Arial" panose="020B0604020202020204" pitchFamily="34" charset="0"/>
              <a:buChar char="•"/>
            </a:pPr>
            <a:r>
              <a:rPr lang="el-GR" sz="2200" b="1" dirty="0">
                <a:solidFill>
                  <a:schemeClr val="accent5">
                    <a:lumMod val="75000"/>
                  </a:schemeClr>
                </a:solidFill>
                <a:latin typeface="Times New Roman" panose="02020603050405020304" pitchFamily="18" charset="0"/>
                <a:cs typeface="Times New Roman" panose="02020603050405020304" pitchFamily="18" charset="0"/>
              </a:rPr>
              <a:t>Ελάχιστες τεχνικές δυσλειτουργίες, δείχνοντας ότι η A.R. μπορεί να ενσωματωθεί ομαλά σε σχολικό πλαίσιο.</a:t>
            </a:r>
          </a:p>
          <a:p>
            <a:pPr algn="just"/>
            <a:r>
              <a:rPr lang="el-GR" sz="2200" b="1" dirty="0">
                <a:solidFill>
                  <a:schemeClr val="accent5">
                    <a:lumMod val="75000"/>
                  </a:schemeClr>
                </a:solidFill>
                <a:latin typeface="Times New Roman" panose="02020603050405020304" pitchFamily="18" charset="0"/>
                <a:cs typeface="Times New Roman" panose="02020603050405020304" pitchFamily="18" charset="0"/>
              </a:rPr>
              <a:t>        ➤ Σύμφωνο με </a:t>
            </a:r>
            <a:r>
              <a:rPr lang="el-GR" sz="2200" b="1" dirty="0" err="1">
                <a:solidFill>
                  <a:schemeClr val="accent5">
                    <a:lumMod val="75000"/>
                  </a:schemeClr>
                </a:solidFill>
                <a:latin typeface="Times New Roman" panose="02020603050405020304" pitchFamily="18" charset="0"/>
                <a:cs typeface="Times New Roman" panose="02020603050405020304" pitchFamily="18" charset="0"/>
              </a:rPr>
              <a:t>Bressler</a:t>
            </a:r>
            <a:r>
              <a:rPr lang="el-GR" sz="2200" b="1" dirty="0">
                <a:solidFill>
                  <a:schemeClr val="accent5">
                    <a:lumMod val="75000"/>
                  </a:schemeClr>
                </a:solidFill>
                <a:latin typeface="Times New Roman" panose="02020603050405020304" pitchFamily="18" charset="0"/>
                <a:cs typeface="Times New Roman" panose="02020603050405020304" pitchFamily="18" charset="0"/>
              </a:rPr>
              <a:t> &amp; </a:t>
            </a:r>
            <a:r>
              <a:rPr lang="el-GR" sz="2200" b="1" dirty="0" err="1">
                <a:solidFill>
                  <a:schemeClr val="accent5">
                    <a:lumMod val="75000"/>
                  </a:schemeClr>
                </a:solidFill>
                <a:latin typeface="Times New Roman" panose="02020603050405020304" pitchFamily="18" charset="0"/>
                <a:cs typeface="Times New Roman" panose="02020603050405020304" pitchFamily="18" charset="0"/>
              </a:rPr>
              <a:t>Bodzin</a:t>
            </a:r>
            <a:r>
              <a:rPr lang="el-GR" sz="2200" b="1" dirty="0">
                <a:solidFill>
                  <a:schemeClr val="accent5">
                    <a:lumMod val="75000"/>
                  </a:schemeClr>
                </a:solidFill>
                <a:latin typeface="Times New Roman" panose="02020603050405020304" pitchFamily="18" charset="0"/>
                <a:cs typeface="Times New Roman" panose="02020603050405020304" pitchFamily="18" charset="0"/>
              </a:rPr>
              <a:t> (2013).</a:t>
            </a:r>
          </a:p>
        </p:txBody>
      </p:sp>
    </p:spTree>
    <p:extLst>
      <p:ext uri="{BB962C8B-B14F-4D97-AF65-F5344CB8AC3E}">
        <p14:creationId xmlns:p14="http://schemas.microsoft.com/office/powerpoint/2010/main" val="2341535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1D6C-34BF-E1D5-1BC4-4342122720B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482617D-0200-F43A-2800-EA37864D7094}"/>
              </a:ext>
            </a:extLst>
          </p:cNvPr>
          <p:cNvSpPr>
            <a:spLocks noGrp="1"/>
          </p:cNvSpPr>
          <p:nvPr>
            <p:ph type="title"/>
          </p:nvPr>
        </p:nvSpPr>
        <p:spPr>
          <a:xfrm>
            <a:off x="1350577" y="556035"/>
            <a:ext cx="7776864" cy="576064"/>
          </a:xfrm>
        </p:spPr>
        <p:txBody>
          <a:bodyPr>
            <a:noAutofit/>
          </a:bodyPr>
          <a:lstStyle/>
          <a:p>
            <a:r>
              <a:rPr lang="el-GR" sz="3600" dirty="0">
                <a:latin typeface="Times New Roman" panose="02020603050405020304" pitchFamily="18" charset="0"/>
                <a:cs typeface="Times New Roman" panose="02020603050405020304" pitchFamily="18" charset="0"/>
              </a:rPr>
              <a:t>Συμπεράσματα 3/4</a:t>
            </a:r>
            <a:endParaRPr lang="el-GR" sz="4000" b="1" dirty="0">
              <a:latin typeface="Times New Roman" panose="02020603050405020304" pitchFamily="18" charset="0"/>
              <a:cs typeface="Times New Roman" panose="02020603050405020304" pitchFamily="18" charset="0"/>
            </a:endParaRPr>
          </a:p>
        </p:txBody>
      </p:sp>
      <p:sp>
        <p:nvSpPr>
          <p:cNvPr id="3" name="Ορθογώνιο 2">
            <a:extLst>
              <a:ext uri="{FF2B5EF4-FFF2-40B4-BE49-F238E27FC236}">
                <a16:creationId xmlns:a16="http://schemas.microsoft.com/office/drawing/2014/main" id="{8ACD5BB3-864A-2EFB-2AD3-6FC1C8EEDB2F}"/>
              </a:ext>
            </a:extLst>
          </p:cNvPr>
          <p:cNvSpPr/>
          <p:nvPr/>
        </p:nvSpPr>
        <p:spPr>
          <a:xfrm>
            <a:off x="611560" y="3173294"/>
            <a:ext cx="3584139" cy="2312063"/>
          </a:xfrm>
          <a:prstGeom prst="rect">
            <a:avLst/>
          </a:prstGeom>
          <a:solidFill>
            <a:schemeClr val="accent2">
              <a:lumMod val="40000"/>
              <a:lumOff val="60000"/>
            </a:schemeClr>
          </a:solidFill>
          <a:effectLst>
            <a:glow rad="139700">
              <a:schemeClr val="accent2">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buFont typeface="+mj-lt"/>
              <a:buAutoNum type="arabicPeriod"/>
            </a:pPr>
            <a:r>
              <a:rPr lang="el-GR" sz="1800" b="1" dirty="0">
                <a:solidFill>
                  <a:schemeClr val="accent2">
                    <a:lumMod val="50000"/>
                  </a:schemeClr>
                </a:solidFill>
                <a:latin typeface="Times New Roman" panose="02020603050405020304" pitchFamily="18" charset="0"/>
                <a:cs typeface="Times New Roman" panose="02020603050405020304" pitchFamily="18" charset="0"/>
              </a:rPr>
              <a:t>Μικρό δείγμα μαθητών.</a:t>
            </a:r>
          </a:p>
          <a:p>
            <a:pPr marL="342900" indent="-342900" algn="just">
              <a:buFont typeface="+mj-lt"/>
              <a:buAutoNum type="arabicPeriod"/>
            </a:pPr>
            <a:r>
              <a:rPr lang="el-GR" sz="1800" b="1" dirty="0">
                <a:solidFill>
                  <a:schemeClr val="accent2">
                    <a:lumMod val="50000"/>
                  </a:schemeClr>
                </a:solidFill>
                <a:latin typeface="Times New Roman" panose="02020603050405020304" pitchFamily="18" charset="0"/>
                <a:cs typeface="Times New Roman" panose="02020603050405020304" pitchFamily="18" charset="0"/>
              </a:rPr>
              <a:t>Δεν περιλήφθηκε αξιολόγηση του Ε.Υ. από ειδικούς ή γνώστες της τοπικής ιστορίας των ανεμόμυλων για βαθύτερη τεκμηρίωση και πιο εξειδικευμένη ανατροφοδότηση</a:t>
            </a:r>
          </a:p>
        </p:txBody>
      </p:sp>
      <p:sp>
        <p:nvSpPr>
          <p:cNvPr id="8" name="Ορθογώνιο 7">
            <a:extLst>
              <a:ext uri="{FF2B5EF4-FFF2-40B4-BE49-F238E27FC236}">
                <a16:creationId xmlns:a16="http://schemas.microsoft.com/office/drawing/2014/main" id="{DE251E88-F8C7-2158-0FBB-9BF753F73BCA}"/>
              </a:ext>
            </a:extLst>
          </p:cNvPr>
          <p:cNvSpPr/>
          <p:nvPr/>
        </p:nvSpPr>
        <p:spPr>
          <a:xfrm>
            <a:off x="971600" y="2204863"/>
            <a:ext cx="2851378" cy="576065"/>
          </a:xfrm>
          <a:prstGeom prst="rect">
            <a:avLst/>
          </a:prstGeom>
          <a:solidFill>
            <a:schemeClr val="bg2">
              <a:lumMod val="90000"/>
            </a:schemeClr>
          </a:solidFill>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Περιορισμοί</a:t>
            </a:r>
            <a:endParaRPr lang="el-GR" dirty="0"/>
          </a:p>
        </p:txBody>
      </p:sp>
      <p:sp>
        <p:nvSpPr>
          <p:cNvPr id="6" name="Ορθογώνιο 5">
            <a:extLst>
              <a:ext uri="{FF2B5EF4-FFF2-40B4-BE49-F238E27FC236}">
                <a16:creationId xmlns:a16="http://schemas.microsoft.com/office/drawing/2014/main" id="{9D8B3587-1C7F-37CC-372C-D0538D498F2F}"/>
              </a:ext>
            </a:extLst>
          </p:cNvPr>
          <p:cNvSpPr/>
          <p:nvPr/>
        </p:nvSpPr>
        <p:spPr>
          <a:xfrm>
            <a:off x="3995936" y="1236433"/>
            <a:ext cx="5040560" cy="576064"/>
          </a:xfrm>
          <a:prstGeom prst="rect">
            <a:avLst/>
          </a:prstGeom>
          <a:solidFill>
            <a:schemeClr val="bg2">
              <a:lumMod val="90000"/>
            </a:schemeClr>
          </a:solidFill>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Προτάσεις και κατευθύνσεις για μελλοντική χρήση</a:t>
            </a:r>
            <a:endParaRPr lang="el-GR" sz="2000" dirty="0"/>
          </a:p>
        </p:txBody>
      </p:sp>
      <p:sp>
        <p:nvSpPr>
          <p:cNvPr id="7" name="Ορθογώνιο 6">
            <a:extLst>
              <a:ext uri="{FF2B5EF4-FFF2-40B4-BE49-F238E27FC236}">
                <a16:creationId xmlns:a16="http://schemas.microsoft.com/office/drawing/2014/main" id="{30B32EEC-5078-C3D3-65A3-5A6A16CB91EB}"/>
              </a:ext>
            </a:extLst>
          </p:cNvPr>
          <p:cNvSpPr/>
          <p:nvPr/>
        </p:nvSpPr>
        <p:spPr>
          <a:xfrm>
            <a:off x="4292553" y="4238909"/>
            <a:ext cx="4834888" cy="2492896"/>
          </a:xfrm>
          <a:prstGeom prst="rect">
            <a:avLst/>
          </a:prstGeom>
          <a:solidFill>
            <a:schemeClr val="accent6">
              <a:lumMod val="60000"/>
              <a:lumOff val="40000"/>
            </a:schemeClr>
          </a:solidFill>
          <a:ln>
            <a:solidFill>
              <a:schemeClr val="accent6">
                <a:lumMod val="60000"/>
                <a:lumOff val="40000"/>
              </a:schemeClr>
            </a:solidFill>
          </a:ln>
          <a:effectLst>
            <a:glow rad="101600">
              <a:schemeClr val="accent5">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solidFill>
                  <a:schemeClr val="tx1"/>
                </a:solidFill>
                <a:latin typeface="Times New Roman" panose="02020603050405020304" pitchFamily="18" charset="0"/>
                <a:cs typeface="Times New Roman" panose="02020603050405020304" pitchFamily="18" charset="0"/>
              </a:rPr>
              <a:t>Συνέχιση &amp; Διεύρυνση της Έρευνας</a:t>
            </a:r>
          </a:p>
          <a:p>
            <a:pPr marL="342900" indent="-342900">
              <a:buFont typeface="Arial" panose="020B0604020202020204" pitchFamily="34" charset="0"/>
              <a:buChar char="•"/>
            </a:pPr>
            <a:r>
              <a:rPr lang="el-GR" sz="2000" b="1" dirty="0">
                <a:solidFill>
                  <a:schemeClr val="tx1"/>
                </a:solidFill>
                <a:latin typeface="Times New Roman" panose="02020603050405020304" pitchFamily="18" charset="0"/>
                <a:cs typeface="Times New Roman" panose="02020603050405020304" pitchFamily="18" charset="0"/>
              </a:rPr>
              <a:t>Βάση για περαιτέρω έρευνα</a:t>
            </a:r>
            <a:endParaRPr lang="el-GR"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l-GR" sz="2000" dirty="0">
                <a:solidFill>
                  <a:schemeClr val="tx1"/>
                </a:solidFill>
                <a:latin typeface="Times New Roman" panose="02020603050405020304" pitchFamily="18" charset="0"/>
                <a:cs typeface="Times New Roman" panose="02020603050405020304" pitchFamily="18" charset="0"/>
              </a:rPr>
              <a:t>Δημιουργία </a:t>
            </a:r>
            <a:r>
              <a:rPr lang="el-GR" sz="2000" b="1" dirty="0">
                <a:solidFill>
                  <a:schemeClr val="tx1"/>
                </a:solidFill>
                <a:latin typeface="Times New Roman" panose="02020603050405020304" pitchFamily="18" charset="0"/>
                <a:cs typeface="Times New Roman" panose="02020603050405020304" pitchFamily="18" charset="0"/>
              </a:rPr>
              <a:t>νέων </a:t>
            </a:r>
            <a:r>
              <a:rPr lang="el-GR" sz="2000" b="1" dirty="0" err="1">
                <a:solidFill>
                  <a:schemeClr val="tx1"/>
                </a:solidFill>
                <a:latin typeface="Times New Roman" panose="02020603050405020304" pitchFamily="18" charset="0"/>
                <a:cs typeface="Times New Roman" panose="02020603050405020304" pitchFamily="18" charset="0"/>
              </a:rPr>
              <a:t>διαδραστικών</a:t>
            </a:r>
            <a:r>
              <a:rPr lang="el-GR" sz="2000" b="1" dirty="0">
                <a:solidFill>
                  <a:schemeClr val="tx1"/>
                </a:solidFill>
                <a:latin typeface="Times New Roman" panose="02020603050405020304" pitchFamily="18" charset="0"/>
                <a:cs typeface="Times New Roman" panose="02020603050405020304" pitchFamily="18" charset="0"/>
              </a:rPr>
              <a:t> εκπαιδευτικών υλικών</a:t>
            </a:r>
            <a:endParaRPr lang="el-GR"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l-GR" sz="2000" dirty="0">
                <a:solidFill>
                  <a:schemeClr val="tx1"/>
                </a:solidFill>
                <a:latin typeface="Times New Roman" panose="02020603050405020304" pitchFamily="18" charset="0"/>
                <a:cs typeface="Times New Roman" panose="02020603050405020304" pitchFamily="18" charset="0"/>
              </a:rPr>
              <a:t>Ανάδειξη της </a:t>
            </a:r>
            <a:r>
              <a:rPr lang="el-GR" sz="2000" b="1" dirty="0">
                <a:solidFill>
                  <a:schemeClr val="tx1"/>
                </a:solidFill>
                <a:latin typeface="Times New Roman" panose="02020603050405020304" pitchFamily="18" charset="0"/>
                <a:cs typeface="Times New Roman" panose="02020603050405020304" pitchFamily="18" charset="0"/>
              </a:rPr>
              <a:t>πολιτιστικής ταυτότητας</a:t>
            </a:r>
            <a:r>
              <a:rPr lang="el-GR" sz="2000" dirty="0">
                <a:solidFill>
                  <a:schemeClr val="tx1"/>
                </a:solidFill>
                <a:latin typeface="Times New Roman" panose="02020603050405020304" pitchFamily="18" charset="0"/>
                <a:cs typeface="Times New Roman" panose="02020603050405020304" pitchFamily="18" charset="0"/>
              </a:rPr>
              <a:t> και άλλων περιοχών της Ελλάδας με </a:t>
            </a:r>
            <a:r>
              <a:rPr lang="el-GR" sz="2000" b="1" dirty="0">
                <a:solidFill>
                  <a:schemeClr val="tx1"/>
                </a:solidFill>
                <a:latin typeface="Times New Roman" panose="02020603050405020304" pitchFamily="18" charset="0"/>
                <a:cs typeface="Times New Roman" panose="02020603050405020304" pitchFamily="18" charset="0"/>
              </a:rPr>
              <a:t>παιδαγωγικά τεκμηριωμένο</a:t>
            </a:r>
            <a:r>
              <a:rPr lang="el-GR" sz="2000" dirty="0">
                <a:solidFill>
                  <a:schemeClr val="tx1"/>
                </a:solidFill>
                <a:latin typeface="Times New Roman" panose="02020603050405020304" pitchFamily="18" charset="0"/>
                <a:cs typeface="Times New Roman" panose="02020603050405020304" pitchFamily="18" charset="0"/>
              </a:rPr>
              <a:t> και </a:t>
            </a:r>
            <a:r>
              <a:rPr lang="el-GR" sz="2000" b="1" dirty="0">
                <a:solidFill>
                  <a:schemeClr val="tx1"/>
                </a:solidFill>
                <a:latin typeface="Times New Roman" panose="02020603050405020304" pitchFamily="18" charset="0"/>
                <a:cs typeface="Times New Roman" panose="02020603050405020304" pitchFamily="18" charset="0"/>
              </a:rPr>
              <a:t>τεχνολογικά καινοτόμο</a:t>
            </a:r>
            <a:r>
              <a:rPr lang="el-GR" sz="2000" dirty="0">
                <a:solidFill>
                  <a:schemeClr val="tx1"/>
                </a:solidFill>
                <a:latin typeface="Times New Roman" panose="02020603050405020304" pitchFamily="18" charset="0"/>
                <a:cs typeface="Times New Roman" panose="02020603050405020304" pitchFamily="18" charset="0"/>
              </a:rPr>
              <a:t> τρόπο</a:t>
            </a:r>
          </a:p>
        </p:txBody>
      </p:sp>
      <p:sp>
        <p:nvSpPr>
          <p:cNvPr id="10" name="Ορθογώνιο 9">
            <a:extLst>
              <a:ext uri="{FF2B5EF4-FFF2-40B4-BE49-F238E27FC236}">
                <a16:creationId xmlns:a16="http://schemas.microsoft.com/office/drawing/2014/main" id="{1F354FCA-13F9-292D-B149-BC8EECD0F511}"/>
              </a:ext>
            </a:extLst>
          </p:cNvPr>
          <p:cNvSpPr/>
          <p:nvPr/>
        </p:nvSpPr>
        <p:spPr>
          <a:xfrm>
            <a:off x="4274772" y="1916831"/>
            <a:ext cx="4834888" cy="2232248"/>
          </a:xfrm>
          <a:prstGeom prst="rect">
            <a:avLst/>
          </a:prstGeom>
          <a:solidFill>
            <a:schemeClr val="accent6">
              <a:lumMod val="60000"/>
              <a:lumOff val="40000"/>
            </a:schemeClr>
          </a:solidFill>
          <a:ln>
            <a:solidFill>
              <a:schemeClr val="accent6">
                <a:lumMod val="60000"/>
                <a:lumOff val="40000"/>
              </a:schemeClr>
            </a:solidFill>
          </a:ln>
          <a:effectLst>
            <a:glow rad="101600">
              <a:schemeClr val="accent5">
                <a:satMod val="175000"/>
                <a:alpha val="40000"/>
              </a:schemeClr>
            </a:glo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l-GR" sz="2000" b="1" dirty="0">
                <a:solidFill>
                  <a:schemeClr val="tx1"/>
                </a:solidFill>
                <a:latin typeface="Times New Roman" panose="02020603050405020304" pitchFamily="18" charset="0"/>
                <a:cs typeface="Times New Roman" panose="02020603050405020304" pitchFamily="18" charset="0"/>
              </a:rPr>
              <a:t>Διεθνής Αξιοποίηση του Υλικού</a:t>
            </a:r>
          </a:p>
          <a:p>
            <a:pPr marL="342900" indent="-342900">
              <a:buFont typeface="Arial" panose="020B0604020202020204" pitchFamily="34" charset="0"/>
              <a:buChar char="•"/>
            </a:pPr>
            <a:r>
              <a:rPr lang="el-GR" sz="2000" dirty="0">
                <a:solidFill>
                  <a:schemeClr val="tx1"/>
                </a:solidFill>
                <a:latin typeface="Times New Roman" panose="02020603050405020304" pitchFamily="18" charset="0"/>
                <a:cs typeface="Times New Roman" panose="02020603050405020304" pitchFamily="18" charset="0"/>
              </a:rPr>
              <a:t>Μελλοντική </a:t>
            </a:r>
            <a:r>
              <a:rPr lang="el-GR" sz="2000" b="1" dirty="0">
                <a:solidFill>
                  <a:schemeClr val="tx1"/>
                </a:solidFill>
                <a:latin typeface="Times New Roman" panose="02020603050405020304" pitchFamily="18" charset="0"/>
                <a:cs typeface="Times New Roman" panose="02020603050405020304" pitchFamily="18" charset="0"/>
              </a:rPr>
              <a:t>μετάφραση στα αγγλικά </a:t>
            </a:r>
            <a:r>
              <a:rPr lang="el-GR" sz="2000" dirty="0">
                <a:solidFill>
                  <a:schemeClr val="tx1"/>
                </a:solidFill>
                <a:latin typeface="Times New Roman" panose="02020603050405020304" pitchFamily="18" charset="0"/>
                <a:cs typeface="Times New Roman" panose="02020603050405020304" pitchFamily="18" charset="0"/>
              </a:rPr>
              <a:t>για χρήση σε </a:t>
            </a:r>
            <a:r>
              <a:rPr lang="el-GR" sz="2000" b="1" dirty="0">
                <a:solidFill>
                  <a:schemeClr val="tx1"/>
                </a:solidFill>
                <a:latin typeface="Times New Roman" panose="02020603050405020304" pitchFamily="18" charset="0"/>
                <a:cs typeface="Times New Roman" panose="02020603050405020304" pitchFamily="18" charset="0"/>
              </a:rPr>
              <a:t>αγγλόφωνες τάξεις</a:t>
            </a:r>
            <a:endParaRPr lang="el-GR"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l-GR" sz="2000" dirty="0">
                <a:solidFill>
                  <a:schemeClr val="tx1"/>
                </a:solidFill>
                <a:latin typeface="Times New Roman" panose="02020603050405020304" pitchFamily="18" charset="0"/>
                <a:cs typeface="Times New Roman" panose="02020603050405020304" pitchFamily="18" charset="0"/>
              </a:rPr>
              <a:t>Αξιοποίηση από μαθητές προγραμμάτων </a:t>
            </a:r>
            <a:r>
              <a:rPr lang="el-GR" sz="2000" b="1" dirty="0" err="1">
                <a:solidFill>
                  <a:schemeClr val="tx1"/>
                </a:solidFill>
                <a:latin typeface="Times New Roman" panose="02020603050405020304" pitchFamily="18" charset="0"/>
                <a:cs typeface="Times New Roman" panose="02020603050405020304" pitchFamily="18" charset="0"/>
              </a:rPr>
              <a:t>Erasmus</a:t>
            </a:r>
            <a:endParaRPr lang="el-GR" sz="200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l-GR" sz="2000" dirty="0">
                <a:solidFill>
                  <a:schemeClr val="tx1"/>
                </a:solidFill>
                <a:latin typeface="Times New Roman" panose="02020603050405020304" pitchFamily="18" charset="0"/>
                <a:cs typeface="Times New Roman" panose="02020603050405020304" pitchFamily="18" charset="0"/>
              </a:rPr>
              <a:t>Στόχος: </a:t>
            </a:r>
            <a:r>
              <a:rPr lang="el-GR" sz="2000" b="1" dirty="0">
                <a:solidFill>
                  <a:schemeClr val="tx1"/>
                </a:solidFill>
                <a:latin typeface="Times New Roman" panose="02020603050405020304" pitchFamily="18" charset="0"/>
                <a:cs typeface="Times New Roman" panose="02020603050405020304" pitchFamily="18" charset="0"/>
              </a:rPr>
              <a:t>διάδοση της τοπικής ιστορίας</a:t>
            </a:r>
            <a:r>
              <a:rPr lang="el-GR" sz="2000" dirty="0">
                <a:solidFill>
                  <a:schemeClr val="tx1"/>
                </a:solidFill>
                <a:latin typeface="Times New Roman" panose="02020603050405020304" pitchFamily="18" charset="0"/>
                <a:cs typeface="Times New Roman" panose="02020603050405020304" pitchFamily="18" charset="0"/>
              </a:rPr>
              <a:t> πέρα από τα ελληνικά σύνορα</a:t>
            </a:r>
          </a:p>
        </p:txBody>
      </p:sp>
    </p:spTree>
    <p:extLst>
      <p:ext uri="{BB962C8B-B14F-4D97-AF65-F5344CB8AC3E}">
        <p14:creationId xmlns:p14="http://schemas.microsoft.com/office/powerpoint/2010/main" val="284430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κείμενο, clipart, καρτούν, εικονογράφηση&#10;&#10;Το περιεχόμενο που δημιουργείται από AI ενδέχεται να είναι εσφαλμένο.">
            <a:extLst>
              <a:ext uri="{FF2B5EF4-FFF2-40B4-BE49-F238E27FC236}">
                <a16:creationId xmlns:a16="http://schemas.microsoft.com/office/drawing/2014/main" id="{0A752889-74B0-6E1B-6900-F1E80E5D2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412776"/>
            <a:ext cx="6169496" cy="4627122"/>
          </a:xfrm>
          <a:prstGeom prst="rect">
            <a:avLst/>
          </a:prstGeom>
        </p:spPr>
      </p:pic>
      <p:sp>
        <p:nvSpPr>
          <p:cNvPr id="6" name="TextBox 5">
            <a:extLst>
              <a:ext uri="{FF2B5EF4-FFF2-40B4-BE49-F238E27FC236}">
                <a16:creationId xmlns:a16="http://schemas.microsoft.com/office/drawing/2014/main" id="{24C2A402-A673-FB72-7DBB-EB823386C33E}"/>
              </a:ext>
            </a:extLst>
          </p:cNvPr>
          <p:cNvSpPr txBox="1"/>
          <p:nvPr/>
        </p:nvSpPr>
        <p:spPr>
          <a:xfrm>
            <a:off x="1321281" y="510325"/>
            <a:ext cx="7822719" cy="615553"/>
          </a:xfrm>
          <a:prstGeom prst="rect">
            <a:avLst/>
          </a:prstGeom>
          <a:noFill/>
        </p:spPr>
        <p:txBody>
          <a:bodyPr wrap="none" rtlCol="0">
            <a:spAutoFit/>
          </a:bodyPr>
          <a:lstStyle/>
          <a:p>
            <a:r>
              <a:rPr lang="el-GR" sz="3400" b="1" dirty="0"/>
              <a:t>Ευχαριστώ θερμά για την προσοχή σας!! </a:t>
            </a:r>
          </a:p>
        </p:txBody>
      </p:sp>
    </p:spTree>
    <p:extLst>
      <p:ext uri="{BB962C8B-B14F-4D97-AF65-F5344CB8AC3E}">
        <p14:creationId xmlns:p14="http://schemas.microsoft.com/office/powerpoint/2010/main" val="102612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A41E-5B62-60C4-9576-A1A4BD07D241}"/>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084EBD26-FC07-2733-38BC-B06D19EB8528}"/>
              </a:ext>
            </a:extLst>
          </p:cNvPr>
          <p:cNvSpPr>
            <a:spLocks noGrp="1"/>
          </p:cNvSpPr>
          <p:nvPr>
            <p:ph type="title"/>
          </p:nvPr>
        </p:nvSpPr>
        <p:spPr>
          <a:xfrm>
            <a:off x="1259632" y="476672"/>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1. Σκοπός</a:t>
            </a:r>
            <a:endParaRPr lang="el-GR" sz="3600" b="1" dirty="0">
              <a:latin typeface="Times New Roman" panose="02020603050405020304" pitchFamily="18" charset="0"/>
              <a:cs typeface="Times New Roman" panose="02020603050405020304" pitchFamily="18" charset="0"/>
            </a:endParaRPr>
          </a:p>
        </p:txBody>
      </p:sp>
      <p:sp>
        <p:nvSpPr>
          <p:cNvPr id="4" name="9 - Ορθογώνιο">
            <a:extLst>
              <a:ext uri="{FF2B5EF4-FFF2-40B4-BE49-F238E27FC236}">
                <a16:creationId xmlns:a16="http://schemas.microsoft.com/office/drawing/2014/main" id="{11F6FC67-FADC-8EBF-BC36-5B0BAEB722E2}"/>
              </a:ext>
            </a:extLst>
          </p:cNvPr>
          <p:cNvSpPr/>
          <p:nvPr/>
        </p:nvSpPr>
        <p:spPr>
          <a:xfrm>
            <a:off x="755576" y="1412776"/>
            <a:ext cx="7920880" cy="523220"/>
          </a:xfrm>
          <a:prstGeom prst="rect">
            <a:avLst/>
          </a:prstGeom>
        </p:spPr>
        <p:txBody>
          <a:bodyPr wrap="square">
            <a:spAutoFit/>
          </a:bodyPr>
          <a:lstStyle/>
          <a:p>
            <a:pPr algn="just"/>
            <a:endParaRPr lang="el-GR" sz="2800" b="1" dirty="0"/>
          </a:p>
        </p:txBody>
      </p:sp>
      <p:sp>
        <p:nvSpPr>
          <p:cNvPr id="9" name="Ορθογώνιο: Στρογγύλεμα μίας γωνίας 8">
            <a:extLst>
              <a:ext uri="{FF2B5EF4-FFF2-40B4-BE49-F238E27FC236}">
                <a16:creationId xmlns:a16="http://schemas.microsoft.com/office/drawing/2014/main" id="{E6891501-CC33-D58E-C9CA-B797283ED91F}"/>
              </a:ext>
            </a:extLst>
          </p:cNvPr>
          <p:cNvSpPr/>
          <p:nvPr/>
        </p:nvSpPr>
        <p:spPr>
          <a:xfrm rot="16200000">
            <a:off x="1416630" y="644217"/>
            <a:ext cx="2495330" cy="4032448"/>
          </a:xfrm>
          <a:prstGeom prst="round1Rect">
            <a:avLst/>
          </a:prstGeom>
          <a:solidFill>
            <a:srgbClr val="92D050">
              <a:alpha val="62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0" name="Ορθογώνιο: Στρογγύλεμα μίας γωνίας 9">
            <a:extLst>
              <a:ext uri="{FF2B5EF4-FFF2-40B4-BE49-F238E27FC236}">
                <a16:creationId xmlns:a16="http://schemas.microsoft.com/office/drawing/2014/main" id="{5EC6532C-DB84-3F5E-BA85-845D5D5F58DA}"/>
              </a:ext>
            </a:extLst>
          </p:cNvPr>
          <p:cNvSpPr/>
          <p:nvPr/>
        </p:nvSpPr>
        <p:spPr>
          <a:xfrm>
            <a:off x="4788024" y="1412776"/>
            <a:ext cx="4032448" cy="2495330"/>
          </a:xfrm>
          <a:prstGeom prst="round1Rect">
            <a:avLst/>
          </a:prstGeom>
          <a:solidFill>
            <a:srgbClr val="931B1B">
              <a:alpha val="47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1" name="Ορθογώνιο: Στρογγύλεμα μίας γωνίας 10">
            <a:extLst>
              <a:ext uri="{FF2B5EF4-FFF2-40B4-BE49-F238E27FC236}">
                <a16:creationId xmlns:a16="http://schemas.microsoft.com/office/drawing/2014/main" id="{EBFE11DD-3E5B-28B1-44B2-71AE50CF0B54}"/>
              </a:ext>
            </a:extLst>
          </p:cNvPr>
          <p:cNvSpPr/>
          <p:nvPr/>
        </p:nvSpPr>
        <p:spPr>
          <a:xfrm rot="10800000">
            <a:off x="648071" y="3861048"/>
            <a:ext cx="4032448" cy="2495330"/>
          </a:xfrm>
          <a:prstGeom prst="round1Rect">
            <a:avLst/>
          </a:prstGeom>
          <a:solidFill>
            <a:schemeClr val="accent4">
              <a:lumMod val="60000"/>
              <a:lumOff val="40000"/>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2" name="Ορθογώνιο: Στρογγύλεμα μίας γωνίας 11">
            <a:extLst>
              <a:ext uri="{FF2B5EF4-FFF2-40B4-BE49-F238E27FC236}">
                <a16:creationId xmlns:a16="http://schemas.microsoft.com/office/drawing/2014/main" id="{37275DFF-FE06-16DF-11FC-39F36188AD65}"/>
              </a:ext>
            </a:extLst>
          </p:cNvPr>
          <p:cNvSpPr/>
          <p:nvPr/>
        </p:nvSpPr>
        <p:spPr>
          <a:xfrm rot="5400000">
            <a:off x="5574838" y="3092489"/>
            <a:ext cx="2495330" cy="4032448"/>
          </a:xfrm>
          <a:prstGeom prst="round1Rect">
            <a:avLst/>
          </a:prstGeom>
          <a:solidFill>
            <a:schemeClr val="accent1">
              <a:lumMod val="75000"/>
              <a:alpha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grpSp>
        <p:nvGrpSpPr>
          <p:cNvPr id="13" name="Ομάδα 12">
            <a:extLst>
              <a:ext uri="{FF2B5EF4-FFF2-40B4-BE49-F238E27FC236}">
                <a16:creationId xmlns:a16="http://schemas.microsoft.com/office/drawing/2014/main" id="{0D975AA4-3482-BD9F-28E3-E5006A6723A4}"/>
              </a:ext>
            </a:extLst>
          </p:cNvPr>
          <p:cNvGrpSpPr/>
          <p:nvPr/>
        </p:nvGrpSpPr>
        <p:grpSpPr>
          <a:xfrm>
            <a:off x="899588" y="1889152"/>
            <a:ext cx="7577074" cy="3963170"/>
            <a:chOff x="251517" y="504056"/>
            <a:chExt cx="7813380" cy="3888431"/>
          </a:xfrm>
        </p:grpSpPr>
        <p:sp>
          <p:nvSpPr>
            <p:cNvPr id="14" name="Ορθογώνιο: Στρογγύλεμα γωνιών 13">
              <a:extLst>
                <a:ext uri="{FF2B5EF4-FFF2-40B4-BE49-F238E27FC236}">
                  <a16:creationId xmlns:a16="http://schemas.microsoft.com/office/drawing/2014/main" id="{3CF85F62-ED29-CD0A-2016-993FFD1F9A74}"/>
                </a:ext>
              </a:extLst>
            </p:cNvPr>
            <p:cNvSpPr/>
            <p:nvPr/>
          </p:nvSpPr>
          <p:spPr>
            <a:xfrm>
              <a:off x="251517" y="504056"/>
              <a:ext cx="7813380" cy="3888431"/>
            </a:xfrm>
            <a:prstGeom prst="roundRect">
              <a:avLst/>
            </a:prstGeom>
            <a:solidFill>
              <a:schemeClr val="bg1"/>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5" name="Ορθογώνιο: Στρογγύλεμα γωνιών 8">
              <a:extLst>
                <a:ext uri="{FF2B5EF4-FFF2-40B4-BE49-F238E27FC236}">
                  <a16:creationId xmlns:a16="http://schemas.microsoft.com/office/drawing/2014/main" id="{EEC03252-F046-99E5-C55F-8F76F155B2FB}"/>
                </a:ext>
              </a:extLst>
            </p:cNvPr>
            <p:cNvSpPr txBox="1"/>
            <p:nvPr/>
          </p:nvSpPr>
          <p:spPr>
            <a:xfrm>
              <a:off x="441335" y="693874"/>
              <a:ext cx="7433744" cy="35087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just" defTabSz="1066800">
                <a:lnSpc>
                  <a:spcPct val="90000"/>
                </a:lnSpc>
                <a:spcAft>
                  <a:spcPct val="35000"/>
                </a:spcAft>
              </a:pPr>
              <a:r>
                <a:rPr lang="el-GR" sz="2400" b="1" kern="1200" dirty="0">
                  <a:latin typeface="Times New Roman" panose="02020603050405020304" pitchFamily="18" charset="0"/>
                  <a:cs typeface="Times New Roman" panose="02020603050405020304" pitchFamily="18" charset="0"/>
                </a:rPr>
                <a:t>Σκοπός</a:t>
              </a:r>
              <a:r>
                <a:rPr lang="el-GR" sz="2400" kern="1200" dirty="0">
                  <a:latin typeface="Times New Roman" panose="02020603050405020304" pitchFamily="18" charset="0"/>
                  <a:cs typeface="Times New Roman" panose="02020603050405020304" pitchFamily="18" charset="0"/>
                </a:rPr>
                <a:t> της Ερευνητικής Εργασίας </a:t>
              </a:r>
              <a:r>
                <a:rPr lang="el-GR" dirty="0">
                  <a:latin typeface="Times New Roman" panose="02020603050405020304" pitchFamily="18" charset="0"/>
                  <a:cs typeface="Times New Roman" panose="02020603050405020304" pitchFamily="18" charset="0"/>
                </a:rPr>
                <a:t>ήταν </a:t>
              </a:r>
              <a:r>
                <a:rPr lang="el-GR" sz="2400" kern="1200" dirty="0">
                  <a:latin typeface="Times New Roman" panose="02020603050405020304" pitchFamily="18" charset="0"/>
                  <a:cs typeface="Times New Roman" panose="02020603050405020304" pitchFamily="18" charset="0"/>
                </a:rPr>
                <a:t> </a:t>
              </a:r>
              <a:r>
                <a:rPr lang="el-GR" sz="2400" b="1" kern="1200" dirty="0">
                  <a:solidFill>
                    <a:srgbClr val="FF0000"/>
                  </a:solidFill>
                  <a:latin typeface="Times New Roman" panose="02020603050405020304" pitchFamily="18" charset="0"/>
                  <a:cs typeface="Times New Roman" panose="02020603050405020304" pitchFamily="18" charset="0"/>
                </a:rPr>
                <a:t>η</a:t>
              </a:r>
              <a:r>
                <a:rPr lang="el-GR" b="1" dirty="0">
                  <a:solidFill>
                    <a:srgbClr val="FF0000"/>
                  </a:solidFill>
                  <a:latin typeface="Times New Roman" panose="02020603050405020304" pitchFamily="18" charset="0"/>
                  <a:cs typeface="Times New Roman" panose="02020603050405020304" pitchFamily="18" charset="0"/>
                </a:rPr>
                <a:t> ανάπτυξη </a:t>
              </a:r>
              <a:r>
                <a:rPr lang="el-GR" dirty="0">
                  <a:latin typeface="Times New Roman" panose="02020603050405020304" pitchFamily="18" charset="0"/>
                  <a:cs typeface="Times New Roman" panose="02020603050405020304" pitchFamily="18" charset="0"/>
                </a:rPr>
                <a:t>και </a:t>
              </a:r>
              <a:r>
                <a:rPr lang="el-GR" b="1" dirty="0">
                  <a:solidFill>
                    <a:srgbClr val="FF0000"/>
                  </a:solidFill>
                  <a:latin typeface="Times New Roman" panose="02020603050405020304" pitchFamily="18" charset="0"/>
                  <a:cs typeface="Times New Roman" panose="02020603050405020304" pitchFamily="18" charset="0"/>
                </a:rPr>
                <a:t>εφαρμογή</a:t>
              </a:r>
              <a:r>
                <a:rPr lang="el-GR" dirty="0">
                  <a:latin typeface="Times New Roman" panose="02020603050405020304" pitchFamily="18" charset="0"/>
                  <a:cs typeface="Times New Roman" panose="02020603050405020304" pitchFamily="18" charset="0"/>
                </a:rPr>
                <a:t> μιας ολοκληρωμένης παρέμβασης συμπληρωματικής </a:t>
              </a:r>
              <a:r>
                <a:rPr lang="el-GR" dirty="0" err="1">
                  <a:latin typeface="Times New Roman" panose="02020603050405020304" pitchFamily="18" charset="0"/>
                  <a:cs typeface="Times New Roman" panose="02020603050405020304" pitchFamily="18" charset="0"/>
                </a:rPr>
                <a:t>ΕξΑΕ</a:t>
              </a:r>
              <a:r>
                <a:rPr lang="el-GR" dirty="0">
                  <a:latin typeface="Times New Roman" panose="02020603050405020304" pitchFamily="18" charset="0"/>
                  <a:cs typeface="Times New Roman" panose="02020603050405020304" pitchFamily="18" charset="0"/>
                </a:rPr>
                <a:t>, με </a:t>
              </a:r>
              <a:r>
                <a:rPr lang="el-GR" b="1" dirty="0" err="1">
                  <a:solidFill>
                    <a:schemeClr val="accent1"/>
                  </a:solidFill>
                  <a:latin typeface="Times New Roman" panose="02020603050405020304" pitchFamily="18" charset="0"/>
                  <a:cs typeface="Times New Roman" panose="02020603050405020304" pitchFamily="18" charset="0"/>
                </a:rPr>
                <a:t>διαδραστικό</a:t>
              </a:r>
              <a:r>
                <a:rPr lang="el-GR" b="1" dirty="0">
                  <a:solidFill>
                    <a:schemeClr val="accent1"/>
                  </a:solidFill>
                  <a:latin typeface="Times New Roman" panose="02020603050405020304" pitchFamily="18" charset="0"/>
                  <a:cs typeface="Times New Roman" panose="02020603050405020304" pitchFamily="18" charset="0"/>
                </a:rPr>
                <a:t> εκπαιδευτικό υλικό </a:t>
              </a:r>
              <a:r>
                <a:rPr lang="el-GR" dirty="0">
                  <a:solidFill>
                    <a:schemeClr val="tx1"/>
                  </a:solidFill>
                  <a:latin typeface="Times New Roman" panose="02020603050405020304" pitchFamily="18" charset="0"/>
                  <a:cs typeface="Times New Roman" panose="02020603050405020304" pitchFamily="18" charset="0"/>
                </a:rPr>
                <a:t>και</a:t>
              </a:r>
              <a:r>
                <a:rPr lang="el-GR" b="1" dirty="0">
                  <a:solidFill>
                    <a:schemeClr val="accent1"/>
                  </a:solidFill>
                  <a:latin typeface="Times New Roman" panose="02020603050405020304" pitchFamily="18" charset="0"/>
                  <a:cs typeface="Times New Roman" panose="02020603050405020304" pitchFamily="18" charset="0"/>
                </a:rPr>
                <a:t> εφαρμογές επαυξημένης πραγματικότητας</a:t>
              </a:r>
              <a:r>
                <a:rPr lang="el-GR" dirty="0">
                  <a:latin typeface="Times New Roman" panose="02020603050405020304" pitchFamily="18" charset="0"/>
                  <a:cs typeface="Times New Roman" panose="02020603050405020304" pitchFamily="18" charset="0"/>
                </a:rPr>
                <a:t>, στο πλαίσιο του εργαστηρίου δεξιοτήτων. </a:t>
              </a:r>
              <a:r>
                <a:rPr lang="el-GR" b="1" dirty="0">
                  <a:latin typeface="Times New Roman" panose="02020603050405020304" pitchFamily="18" charset="0"/>
                  <a:cs typeface="Times New Roman" panose="02020603050405020304" pitchFamily="18" charset="0"/>
                </a:rPr>
                <a:t>Στόχος</a:t>
              </a:r>
              <a:r>
                <a:rPr lang="el-GR" dirty="0">
                  <a:latin typeface="Times New Roman" panose="02020603050405020304" pitchFamily="18" charset="0"/>
                  <a:cs typeface="Times New Roman" panose="02020603050405020304" pitchFamily="18" charset="0"/>
                </a:rPr>
                <a:t> ήταν η </a:t>
              </a:r>
              <a:r>
                <a:rPr lang="el-GR" b="1" dirty="0">
                  <a:solidFill>
                    <a:schemeClr val="accent4">
                      <a:lumMod val="60000"/>
                      <a:lumOff val="40000"/>
                    </a:schemeClr>
                  </a:solidFill>
                  <a:latin typeface="Times New Roman" panose="02020603050405020304" pitchFamily="18" charset="0"/>
                  <a:cs typeface="Times New Roman" panose="02020603050405020304" pitchFamily="18" charset="0"/>
                </a:rPr>
                <a:t>ενίσχυση ήπιων ψηφιακών δεξιοτήτων </a:t>
              </a:r>
              <a:r>
                <a:rPr lang="el-GR" dirty="0">
                  <a:latin typeface="Times New Roman" panose="02020603050405020304" pitchFamily="18" charset="0"/>
                  <a:cs typeface="Times New Roman" panose="02020603050405020304" pitchFamily="18" charset="0"/>
                </a:rPr>
                <a:t>και </a:t>
              </a:r>
              <a:r>
                <a:rPr lang="el-GR" b="1" dirty="0">
                  <a:solidFill>
                    <a:schemeClr val="accent4">
                      <a:lumMod val="60000"/>
                      <a:lumOff val="40000"/>
                    </a:schemeClr>
                  </a:solidFill>
                  <a:latin typeface="Times New Roman" panose="02020603050405020304" pitchFamily="18" charset="0"/>
                  <a:cs typeface="Times New Roman" panose="02020603050405020304" pitchFamily="18" charset="0"/>
                </a:rPr>
                <a:t>η καλλιέργεια πολιτισμικής και περιβαλλοντικής συνείδησης</a:t>
              </a:r>
              <a:r>
                <a:rPr lang="el-GR" dirty="0">
                  <a:latin typeface="Times New Roman" panose="02020603050405020304" pitchFamily="18" charset="0"/>
                  <a:cs typeface="Times New Roman" panose="02020603050405020304" pitchFamily="18" charset="0"/>
                </a:rPr>
                <a:t> των μαθητών, </a:t>
              </a:r>
              <a:r>
                <a:rPr lang="el-GR" dirty="0" err="1">
                  <a:latin typeface="Times New Roman" panose="02020603050405020304" pitchFamily="18" charset="0"/>
                  <a:cs typeface="Times New Roman" panose="02020603050405020304" pitchFamily="18" charset="0"/>
                </a:rPr>
                <a:t>βασησμένη</a:t>
              </a:r>
              <a:r>
                <a:rPr lang="el-GR" dirty="0">
                  <a:latin typeface="Times New Roman" panose="02020603050405020304" pitchFamily="18" charset="0"/>
                  <a:cs typeface="Times New Roman" panose="02020603050405020304" pitchFamily="18" charset="0"/>
                </a:rPr>
                <a:t> στους «Ανεμόμυλους του Οροπεδίου Λασιθίου».</a:t>
              </a:r>
              <a:endParaRPr lang="el-GR" sz="2400" b="1" kern="1200" dirty="0">
                <a:solidFill>
                  <a:schemeClr val="tx1"/>
                </a:solidFill>
                <a:latin typeface="Times New Roman" panose="02020603050405020304" pitchFamily="18" charset="0"/>
                <a:cs typeface="Times New Roman" pitchFamily="18" charset="0"/>
              </a:endParaRPr>
            </a:p>
          </p:txBody>
        </p:sp>
      </p:grpSp>
    </p:spTree>
    <p:extLst>
      <p:ext uri="{BB962C8B-B14F-4D97-AF65-F5344CB8AC3E}">
        <p14:creationId xmlns:p14="http://schemas.microsoft.com/office/powerpoint/2010/main" val="393280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10170" y="489299"/>
            <a:ext cx="7199240" cy="576064"/>
          </a:xfrm>
        </p:spPr>
        <p:txBody>
          <a:bodyPr>
            <a:noAutofit/>
          </a:bodyPr>
          <a:lstStyle/>
          <a:p>
            <a:r>
              <a:rPr lang="el-GR" sz="3600" dirty="0">
                <a:latin typeface="Times New Roman" panose="02020603050405020304" pitchFamily="18" charset="0"/>
                <a:cs typeface="Times New Roman" panose="02020603050405020304" pitchFamily="18" charset="0"/>
              </a:rPr>
              <a:t>2. Συνεισφορά της διπλωματικής</a:t>
            </a:r>
            <a:endParaRPr lang="el-GR" sz="3600" b="1" dirty="0">
              <a:latin typeface="Times New Roman" panose="02020603050405020304" pitchFamily="18" charset="0"/>
              <a:cs typeface="Times New Roman" panose="02020603050405020304" pitchFamily="18" charset="0"/>
            </a:endParaRPr>
          </a:p>
        </p:txBody>
      </p:sp>
      <p:grpSp>
        <p:nvGrpSpPr>
          <p:cNvPr id="5" name="Ομάδα 4">
            <a:extLst>
              <a:ext uri="{FF2B5EF4-FFF2-40B4-BE49-F238E27FC236}">
                <a16:creationId xmlns:a16="http://schemas.microsoft.com/office/drawing/2014/main" id="{B8AB5C93-13F4-7481-9C2B-9E1EFBA066D3}"/>
              </a:ext>
            </a:extLst>
          </p:cNvPr>
          <p:cNvGrpSpPr/>
          <p:nvPr/>
        </p:nvGrpSpPr>
        <p:grpSpPr>
          <a:xfrm>
            <a:off x="2887590" y="1251299"/>
            <a:ext cx="1772133" cy="1627101"/>
            <a:chOff x="1915717" y="-1"/>
            <a:chExt cx="1774526" cy="1837075"/>
          </a:xfrm>
          <a:scene3d>
            <a:camera prst="orthographicFront"/>
            <a:lightRig rig="threePt" dir="t"/>
          </a:scene3d>
        </p:grpSpPr>
        <p:sp>
          <p:nvSpPr>
            <p:cNvPr id="12" name="Διάγραμμα ροής: Εναλλακτική διεργασία 11">
              <a:extLst>
                <a:ext uri="{FF2B5EF4-FFF2-40B4-BE49-F238E27FC236}">
                  <a16:creationId xmlns:a16="http://schemas.microsoft.com/office/drawing/2014/main" id="{222D9E2A-CC18-6DB0-27BA-83BAB27742E5}"/>
                </a:ext>
              </a:extLst>
            </p:cNvPr>
            <p:cNvSpPr/>
            <p:nvPr/>
          </p:nvSpPr>
          <p:spPr>
            <a:xfrm rot="16200000">
              <a:off x="1884442" y="31274"/>
              <a:ext cx="1837075" cy="1774526"/>
            </a:xfrm>
            <a:prstGeom prst="flowChartAlternateProcess">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3" name="Διάγραμμα ροής: Εναλλακτική διεργασία 6">
              <a:extLst>
                <a:ext uri="{FF2B5EF4-FFF2-40B4-BE49-F238E27FC236}">
                  <a16:creationId xmlns:a16="http://schemas.microsoft.com/office/drawing/2014/main" id="{E7917C93-B61B-5877-7607-6F90D3AC3900}"/>
                </a:ext>
              </a:extLst>
            </p:cNvPr>
            <p:cNvSpPr txBox="1"/>
            <p:nvPr/>
          </p:nvSpPr>
          <p:spPr>
            <a:xfrm>
              <a:off x="2002339" y="-1"/>
              <a:ext cx="1601280" cy="1750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Ερευνητική</a:t>
              </a: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6" name="Ομάδα 5">
            <a:extLst>
              <a:ext uri="{FF2B5EF4-FFF2-40B4-BE49-F238E27FC236}">
                <a16:creationId xmlns:a16="http://schemas.microsoft.com/office/drawing/2014/main" id="{4F9A9F07-7E8F-B532-7E63-C3ED9608D379}"/>
              </a:ext>
            </a:extLst>
          </p:cNvPr>
          <p:cNvGrpSpPr/>
          <p:nvPr/>
        </p:nvGrpSpPr>
        <p:grpSpPr>
          <a:xfrm>
            <a:off x="4824692" y="1251299"/>
            <a:ext cx="1743310" cy="1611151"/>
            <a:chOff x="3787924" y="-1"/>
            <a:chExt cx="1774526" cy="1837075"/>
          </a:xfrm>
          <a:scene3d>
            <a:camera prst="orthographicFront"/>
            <a:lightRig rig="threePt" dir="t"/>
          </a:scene3d>
        </p:grpSpPr>
        <p:sp>
          <p:nvSpPr>
            <p:cNvPr id="10" name="Διάγραμμα ροής: Εναλλακτική διεργασία 9">
              <a:extLst>
                <a:ext uri="{FF2B5EF4-FFF2-40B4-BE49-F238E27FC236}">
                  <a16:creationId xmlns:a16="http://schemas.microsoft.com/office/drawing/2014/main" id="{CEB8E8E9-676F-66C5-6226-BBEF090FB661}"/>
                </a:ext>
              </a:extLst>
            </p:cNvPr>
            <p:cNvSpPr/>
            <p:nvPr/>
          </p:nvSpPr>
          <p:spPr>
            <a:xfrm rot="16200000">
              <a:off x="3756649" y="31274"/>
              <a:ext cx="1837075" cy="1774526"/>
            </a:xfrm>
            <a:prstGeom prst="flowChartAlternateProces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1" name="Διάγραμμα ροής: Εναλλακτική διεργασία 8">
              <a:extLst>
                <a:ext uri="{FF2B5EF4-FFF2-40B4-BE49-F238E27FC236}">
                  <a16:creationId xmlns:a16="http://schemas.microsoft.com/office/drawing/2014/main" id="{F600CA60-5151-4ECC-55A2-02177C850F2B}"/>
                </a:ext>
              </a:extLst>
            </p:cNvPr>
            <p:cNvSpPr txBox="1"/>
            <p:nvPr/>
          </p:nvSpPr>
          <p:spPr>
            <a:xfrm>
              <a:off x="3874546" y="-1"/>
              <a:ext cx="1601280" cy="1750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Θεωρητική</a:t>
              </a: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7" name="Ομάδα 6">
            <a:extLst>
              <a:ext uri="{FF2B5EF4-FFF2-40B4-BE49-F238E27FC236}">
                <a16:creationId xmlns:a16="http://schemas.microsoft.com/office/drawing/2014/main" id="{4C27EA62-DB4E-894A-803B-406E77CE31E5}"/>
              </a:ext>
            </a:extLst>
          </p:cNvPr>
          <p:cNvGrpSpPr/>
          <p:nvPr/>
        </p:nvGrpSpPr>
        <p:grpSpPr>
          <a:xfrm>
            <a:off x="6712533" y="1288655"/>
            <a:ext cx="1795982" cy="1573795"/>
            <a:chOff x="5726464" y="-6317"/>
            <a:chExt cx="1774526" cy="1843391"/>
          </a:xfrm>
          <a:scene3d>
            <a:camera prst="orthographicFront"/>
            <a:lightRig rig="threePt" dir="t"/>
          </a:scene3d>
        </p:grpSpPr>
        <p:sp>
          <p:nvSpPr>
            <p:cNvPr id="8" name="Διάγραμμα ροής: Εναλλακτική διεργασία 7">
              <a:extLst>
                <a:ext uri="{FF2B5EF4-FFF2-40B4-BE49-F238E27FC236}">
                  <a16:creationId xmlns:a16="http://schemas.microsoft.com/office/drawing/2014/main" id="{A4E93B04-DD62-D8A8-BB54-DFC039BF875D}"/>
                </a:ext>
              </a:extLst>
            </p:cNvPr>
            <p:cNvSpPr/>
            <p:nvPr/>
          </p:nvSpPr>
          <p:spPr>
            <a:xfrm rot="16200000">
              <a:off x="5695189" y="31274"/>
              <a:ext cx="1837075" cy="1774526"/>
            </a:xfrm>
            <a:prstGeom prst="flowChartAlternateProcess">
              <a:avLst/>
            </a:prstGeom>
            <a:gradFill rotWithShape="0">
              <a:gsLst>
                <a:gs pos="0">
                  <a:schemeClr val="accent6"/>
                </a:gs>
                <a:gs pos="88542">
                  <a:schemeClr val="accent6">
                    <a:lumMod val="40000"/>
                    <a:lumOff val="60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9" name="Διάγραμμα ροής: Εναλλακτική διεργασία 10">
              <a:extLst>
                <a:ext uri="{FF2B5EF4-FFF2-40B4-BE49-F238E27FC236}">
                  <a16:creationId xmlns:a16="http://schemas.microsoft.com/office/drawing/2014/main" id="{307A233F-25F1-1D07-3F0F-070013159B33}"/>
                </a:ext>
              </a:extLst>
            </p:cNvPr>
            <p:cNvSpPr txBox="1"/>
            <p:nvPr/>
          </p:nvSpPr>
          <p:spPr>
            <a:xfrm>
              <a:off x="5813086" y="-6317"/>
              <a:ext cx="1601280" cy="175676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0" tIns="324000" rIns="127000" bIns="0" numCol="1" spcCol="1270" anchor="t" anchorCtr="0">
              <a:noAutofit/>
            </a:bodyPr>
            <a:lstStyle/>
            <a:p>
              <a:pPr marL="0" lvl="0" indent="0" algn="ctr" defTabSz="889000">
                <a:lnSpc>
                  <a:spcPct val="90000"/>
                </a:lnSpc>
                <a:spcBef>
                  <a:spcPct val="0"/>
                </a:spcBef>
                <a:spcAft>
                  <a:spcPct val="35000"/>
                </a:spcAft>
                <a:buNone/>
              </a:pPr>
              <a:r>
                <a:rPr lang="el-GR"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Κοινωνική</a:t>
              </a:r>
              <a:endParaRPr lang="en-GB" sz="20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21" name="Εικόνα 20" descr="Εικόνα που περιέχει παιδική τέχνη, είδη γραφείου, πολυχρωμία, γραφική ύλη&#10;&#10;Το περιεχόμενο που δημιουργείται από AI ενδέχεται να είναι εσφαλμένο.">
            <a:extLst>
              <a:ext uri="{FF2B5EF4-FFF2-40B4-BE49-F238E27FC236}">
                <a16:creationId xmlns:a16="http://schemas.microsoft.com/office/drawing/2014/main" id="{6378D42A-CDF7-8648-4A6E-31BD9176F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507" y="1850520"/>
            <a:ext cx="1160295" cy="808357"/>
          </a:xfrm>
          <a:prstGeom prst="rect">
            <a:avLst/>
          </a:prstGeom>
        </p:spPr>
      </p:pic>
      <p:pic>
        <p:nvPicPr>
          <p:cNvPr id="23" name="Εικόνα 22" descr="Εικόνα που περιέχει βιβλίο, κείμενο, γράμμα, τελετή απονομής τίτλου σπουδών&#10;&#10;Το περιεχόμενο που δημιουργείται από AI ενδέχεται να είναι εσφαλμένο.">
            <a:extLst>
              <a:ext uri="{FF2B5EF4-FFF2-40B4-BE49-F238E27FC236}">
                <a16:creationId xmlns:a16="http://schemas.microsoft.com/office/drawing/2014/main" id="{6355E90B-1D2A-C9FA-D378-D603FFEBEF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1919847"/>
            <a:ext cx="1077127" cy="836357"/>
          </a:xfrm>
          <a:prstGeom prst="rect">
            <a:avLst/>
          </a:prstGeom>
        </p:spPr>
      </p:pic>
      <p:pic>
        <p:nvPicPr>
          <p:cNvPr id="25" name="Εικόνα 24" descr="Εικόνα που περιέχει σκίτσο/σχέδιο, ζωγραφιά, τέχνη&#10;&#10;Το περιεχόμενο που δημιουργείται από AI ενδέχεται να είναι εσφαλμένο.">
            <a:extLst>
              <a:ext uri="{FF2B5EF4-FFF2-40B4-BE49-F238E27FC236}">
                <a16:creationId xmlns:a16="http://schemas.microsoft.com/office/drawing/2014/main" id="{81F57F50-A5DB-1513-3C14-9C45623834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280" y="1895898"/>
            <a:ext cx="998301" cy="789376"/>
          </a:xfrm>
          <a:prstGeom prst="rect">
            <a:avLst/>
          </a:prstGeom>
        </p:spPr>
      </p:pic>
      <p:sp>
        <p:nvSpPr>
          <p:cNvPr id="26" name="Διάγραμμα ροής: Εναλλακτική διεργασία 25">
            <a:extLst>
              <a:ext uri="{FF2B5EF4-FFF2-40B4-BE49-F238E27FC236}">
                <a16:creationId xmlns:a16="http://schemas.microsoft.com/office/drawing/2014/main" id="{62C63BA7-D1CE-6AD6-0610-883B9348E5C6}"/>
              </a:ext>
            </a:extLst>
          </p:cNvPr>
          <p:cNvSpPr/>
          <p:nvPr/>
        </p:nvSpPr>
        <p:spPr>
          <a:xfrm rot="16200000">
            <a:off x="4253949" y="-675814"/>
            <a:ext cx="917290" cy="8215761"/>
          </a:xfrm>
          <a:prstGeom prst="flowChartAlternateProcess">
            <a:avLst/>
          </a:prstGeom>
          <a:gradFill rotWithShape="0">
            <a:gsLst>
              <a:gs pos="0">
                <a:srgbClr val="C00000"/>
              </a:gs>
              <a:gs pos="88542">
                <a:srgbClr val="EDBE9B"/>
              </a:gs>
              <a:gs pos="74000">
                <a:srgbClr val="EDBE9B"/>
              </a:gs>
              <a:gs pos="83000">
                <a:srgbClr val="EDBE9B"/>
              </a:gs>
              <a:gs pos="100000">
                <a:srgbClr val="EDBE9B"/>
              </a:gs>
            </a:gsLst>
            <a:lin ang="5400000" scaled="1"/>
          </a:gra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27" name="Ορθογώνιο 26">
            <a:extLst>
              <a:ext uri="{FF2B5EF4-FFF2-40B4-BE49-F238E27FC236}">
                <a16:creationId xmlns:a16="http://schemas.microsoft.com/office/drawing/2014/main" id="{CAAACC0A-B1C2-4626-E9CE-A7CC8C1C9689}"/>
              </a:ext>
            </a:extLst>
          </p:cNvPr>
          <p:cNvSpPr/>
          <p:nvPr/>
        </p:nvSpPr>
        <p:spPr>
          <a:xfrm>
            <a:off x="669873" y="2973419"/>
            <a:ext cx="8215762" cy="923330"/>
          </a:xfrm>
          <a:prstGeom prst="rect">
            <a:avLst/>
          </a:prstGeom>
        </p:spPr>
        <p:txBody>
          <a:bodyPr wrap="square">
            <a:spAutoFit/>
          </a:bodyPr>
          <a:lstStyle/>
          <a:p>
            <a:pPr algn="ctr"/>
            <a:r>
              <a:rPr lang="el-GR" sz="1800" b="1" dirty="0">
                <a:effectLst>
                  <a:outerShdw blurRad="38100" dist="38100" dir="2700000" algn="tl">
                    <a:srgbClr val="000000">
                      <a:alpha val="43137"/>
                    </a:srgbClr>
                  </a:outerShdw>
                </a:effectLst>
              </a:rPr>
              <a:t>Καλές πρακτικές για μια ολοκληρωμένη παρέμβαση συμπληρωματικής σχολικής </a:t>
            </a:r>
            <a:r>
              <a:rPr lang="el-GR" sz="1800" b="1" dirty="0" err="1">
                <a:effectLst>
                  <a:outerShdw blurRad="38100" dist="38100" dir="2700000" algn="tl">
                    <a:srgbClr val="000000">
                      <a:alpha val="43137"/>
                    </a:srgbClr>
                  </a:outerShdw>
                </a:effectLst>
              </a:rPr>
              <a:t>ΕξΑΕ</a:t>
            </a:r>
            <a:r>
              <a:rPr lang="el-GR" sz="1800" b="1" dirty="0">
                <a:effectLst>
                  <a:outerShdw blurRad="38100" dist="38100" dir="2700000" algn="tl">
                    <a:srgbClr val="000000">
                      <a:alpha val="43137"/>
                    </a:srgbClr>
                  </a:outerShdw>
                </a:effectLst>
              </a:rPr>
              <a:t>, σε μαθητές  Γυμνασίου για γνωστική ενίσχυση  αλλά και  καλλιέργεια περιβαλλοντικής και πολιτισμικής ευαισθησίας</a:t>
            </a:r>
          </a:p>
        </p:txBody>
      </p:sp>
      <p:sp>
        <p:nvSpPr>
          <p:cNvPr id="28" name="Διάγραμμα ροής: Εναλλακτική διεργασία 27">
            <a:extLst>
              <a:ext uri="{FF2B5EF4-FFF2-40B4-BE49-F238E27FC236}">
                <a16:creationId xmlns:a16="http://schemas.microsoft.com/office/drawing/2014/main" id="{A4DD09CE-B4AA-3F54-B856-E39D2C91D0CE}"/>
              </a:ext>
            </a:extLst>
          </p:cNvPr>
          <p:cNvSpPr/>
          <p:nvPr/>
        </p:nvSpPr>
        <p:spPr>
          <a:xfrm rot="16200000">
            <a:off x="4245114" y="316880"/>
            <a:ext cx="985907" cy="8215760"/>
          </a:xfrm>
          <a:prstGeom prst="flowChartAlternateProcess">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29" name="Ορθογώνιο 28">
            <a:extLst>
              <a:ext uri="{FF2B5EF4-FFF2-40B4-BE49-F238E27FC236}">
                <a16:creationId xmlns:a16="http://schemas.microsoft.com/office/drawing/2014/main" id="{CAA8B318-7C45-219E-8F68-390070B78369}"/>
              </a:ext>
            </a:extLst>
          </p:cNvPr>
          <p:cNvSpPr/>
          <p:nvPr/>
        </p:nvSpPr>
        <p:spPr>
          <a:xfrm>
            <a:off x="763914" y="3963095"/>
            <a:ext cx="8056560" cy="969496"/>
          </a:xfrm>
          <a:prstGeom prst="rect">
            <a:avLst/>
          </a:prstGeom>
        </p:spPr>
        <p:txBody>
          <a:bodyPr wrap="square">
            <a:spAutoFit/>
          </a:bodyPr>
          <a:lstStyle/>
          <a:p>
            <a:pPr lvl="0" algn="ctr"/>
            <a:r>
              <a:rPr lang="el-GR" sz="1900" b="1" dirty="0">
                <a:effectLst>
                  <a:outerShdw blurRad="38100" dist="38100" dir="2700000" algn="tl">
                    <a:srgbClr val="000000">
                      <a:alpha val="43137"/>
                    </a:srgbClr>
                  </a:outerShdw>
                </a:effectLst>
                <a:cs typeface="Times New Roman" panose="02020603050405020304" pitchFamily="18" charset="0"/>
              </a:rPr>
              <a:t>Εμπλουτισμός  της ερευνητικής  βιβλιογραφίας </a:t>
            </a:r>
            <a:r>
              <a:rPr lang="el-GR" sz="1900" b="1" dirty="0">
                <a:effectLst>
                  <a:outerShdw blurRad="38100" dist="38100" dir="2700000" algn="tl">
                    <a:srgbClr val="000000">
                      <a:alpha val="43137"/>
                    </a:srgbClr>
                  </a:outerShdw>
                </a:effectLst>
              </a:rPr>
              <a:t>με δεδομένα που αφορούν τη σχεδίαση, αξιολόγηση και αποδοτικότητα </a:t>
            </a:r>
            <a:r>
              <a:rPr lang="el-GR" sz="1900" b="1" dirty="0" err="1">
                <a:effectLst>
                  <a:outerShdw blurRad="38100" dist="38100" dir="2700000" algn="tl">
                    <a:srgbClr val="000000">
                      <a:alpha val="43137"/>
                    </a:srgbClr>
                  </a:outerShdw>
                </a:effectLst>
              </a:rPr>
              <a:t>διαδραστικών</a:t>
            </a:r>
            <a:r>
              <a:rPr lang="el-GR" sz="1900" b="1" dirty="0">
                <a:effectLst>
                  <a:outerShdw blurRad="38100" dist="38100" dir="2700000" algn="tl">
                    <a:srgbClr val="000000">
                      <a:alpha val="43137"/>
                    </a:srgbClr>
                  </a:outerShdw>
                </a:effectLst>
              </a:rPr>
              <a:t> μαθησιακών εμπειριών με χρήση A.R</a:t>
            </a:r>
            <a:endParaRPr lang="el-GR" sz="1900" b="1" dirty="0">
              <a:effectLst>
                <a:outerShdw blurRad="38100" dist="38100" dir="2700000" algn="tl">
                  <a:srgbClr val="000000">
                    <a:alpha val="43137"/>
                  </a:srgbClr>
                </a:outerShdw>
              </a:effectLst>
              <a:cs typeface="Times New Roman" panose="02020603050405020304" pitchFamily="18" charset="0"/>
            </a:endParaRPr>
          </a:p>
        </p:txBody>
      </p:sp>
      <p:sp>
        <p:nvSpPr>
          <p:cNvPr id="30" name="Διάγραμμα ροής: Εναλλακτική διεργασία 29">
            <a:extLst>
              <a:ext uri="{FF2B5EF4-FFF2-40B4-BE49-F238E27FC236}">
                <a16:creationId xmlns:a16="http://schemas.microsoft.com/office/drawing/2014/main" id="{56C24855-EB24-EE8C-922D-9959F5716704}"/>
              </a:ext>
            </a:extLst>
          </p:cNvPr>
          <p:cNvSpPr/>
          <p:nvPr/>
        </p:nvSpPr>
        <p:spPr>
          <a:xfrm rot="16200000">
            <a:off x="4358651" y="1214299"/>
            <a:ext cx="707888" cy="8215758"/>
          </a:xfrm>
          <a:prstGeom prst="flowChartAlternateProcess">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5400000" scaled="1"/>
            <a:tileRect/>
          </a:gra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31" name="Ορθογώνιο 30">
            <a:extLst>
              <a:ext uri="{FF2B5EF4-FFF2-40B4-BE49-F238E27FC236}">
                <a16:creationId xmlns:a16="http://schemas.microsoft.com/office/drawing/2014/main" id="{E76A86D9-7326-EE45-734C-7CDCB3697B18}"/>
              </a:ext>
            </a:extLst>
          </p:cNvPr>
          <p:cNvSpPr/>
          <p:nvPr/>
        </p:nvSpPr>
        <p:spPr>
          <a:xfrm>
            <a:off x="610900" y="5026254"/>
            <a:ext cx="8085872" cy="677108"/>
          </a:xfrm>
          <a:prstGeom prst="rect">
            <a:avLst/>
          </a:prstGeom>
        </p:spPr>
        <p:txBody>
          <a:bodyPr wrap="square">
            <a:spAutoFit/>
          </a:bodyPr>
          <a:lstStyle/>
          <a:p>
            <a:pPr algn="ctr"/>
            <a:r>
              <a:rPr lang="el-GR" sz="1900" b="1" dirty="0">
                <a:effectLst>
                  <a:outerShdw blurRad="38100" dist="38100" dir="2700000" algn="tl">
                    <a:srgbClr val="000000">
                      <a:alpha val="43137"/>
                    </a:srgbClr>
                  </a:outerShdw>
                </a:effectLst>
              </a:rPr>
              <a:t>Βάση για νέες βιβλιογραφικές ή εμπειρικές μελέτες, ειδικά ως προς τη διασύνδεση τεχνολογίας και τοπικού πολιτισμού.</a:t>
            </a:r>
          </a:p>
        </p:txBody>
      </p:sp>
      <p:sp>
        <p:nvSpPr>
          <p:cNvPr id="32" name="Διάγραμμα ροής: Εναλλακτική διεργασία 31">
            <a:extLst>
              <a:ext uri="{FF2B5EF4-FFF2-40B4-BE49-F238E27FC236}">
                <a16:creationId xmlns:a16="http://schemas.microsoft.com/office/drawing/2014/main" id="{39E57938-5DAF-8B39-1561-5988238C95BD}"/>
              </a:ext>
            </a:extLst>
          </p:cNvPr>
          <p:cNvSpPr/>
          <p:nvPr/>
        </p:nvSpPr>
        <p:spPr>
          <a:xfrm rot="16200000">
            <a:off x="4204764" y="2105428"/>
            <a:ext cx="1015664" cy="8215758"/>
          </a:xfrm>
          <a:prstGeom prst="flowChartAlternateProcess">
            <a:avLst/>
          </a:prstGeom>
          <a:gradFill rotWithShape="0">
            <a:gsLst>
              <a:gs pos="0">
                <a:schemeClr val="accent6"/>
              </a:gs>
              <a:gs pos="88542">
                <a:schemeClr val="accent6">
                  <a:lumMod val="40000"/>
                  <a:lumOff val="60000"/>
                </a:schemeClr>
              </a:gs>
              <a:gs pos="74000">
                <a:schemeClr val="accent6">
                  <a:lumMod val="40000"/>
                  <a:lumOff val="60000"/>
                </a:schemeClr>
              </a:gs>
              <a:gs pos="83000">
                <a:schemeClr val="accent6">
                  <a:lumMod val="40000"/>
                  <a:lumOff val="60000"/>
                </a:schemeClr>
              </a:gs>
              <a:gs pos="100000">
                <a:schemeClr val="accent6">
                  <a:lumMod val="40000"/>
                  <a:lumOff val="60000"/>
                </a:schemeClr>
              </a:gs>
            </a:gsLst>
            <a:lin ang="5400000" scaled="1"/>
          </a:gra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33" name="Ορθογώνιο 32">
            <a:extLst>
              <a:ext uri="{FF2B5EF4-FFF2-40B4-BE49-F238E27FC236}">
                <a16:creationId xmlns:a16="http://schemas.microsoft.com/office/drawing/2014/main" id="{E30DADA2-F7A2-AEDC-E85A-7C5EC638BC58}"/>
              </a:ext>
            </a:extLst>
          </p:cNvPr>
          <p:cNvSpPr/>
          <p:nvPr/>
        </p:nvSpPr>
        <p:spPr>
          <a:xfrm>
            <a:off x="604715" y="5803051"/>
            <a:ext cx="8280919" cy="969496"/>
          </a:xfrm>
          <a:prstGeom prst="rect">
            <a:avLst/>
          </a:prstGeom>
        </p:spPr>
        <p:txBody>
          <a:bodyPr wrap="square">
            <a:spAutoFit/>
          </a:bodyPr>
          <a:lstStyle/>
          <a:p>
            <a:pPr lvl="0" algn="ctr"/>
            <a:r>
              <a:rPr lang="el-GR" sz="1900" b="1" dirty="0">
                <a:effectLst>
                  <a:outerShdw blurRad="38100" dist="38100" dir="2700000" algn="tl">
                    <a:srgbClr val="000000">
                      <a:alpha val="43137"/>
                    </a:srgbClr>
                  </a:outerShdw>
                </a:effectLst>
              </a:rPr>
              <a:t>Διάδοση της τοπικής πολιτιστικής γνώσης και μπορεί να αξιοποιηθεί για τουριστική εκπαίδευση, πολιτιστική ξενάγηση και δράσεις περιβαλλοντικής ευαισθητοποίησης</a:t>
            </a:r>
            <a:r>
              <a:rPr lang="el-GR" sz="1900" b="1" dirty="0">
                <a:effectLst>
                  <a:outerShdw blurRad="38100" dist="38100" dir="2700000" algn="tl">
                    <a:srgbClr val="000000">
                      <a:alpha val="43137"/>
                    </a:srgbClr>
                  </a:outerShdw>
                </a:effectLst>
                <a:cs typeface="Times New Roman" panose="02020603050405020304" pitchFamily="18" charset="0"/>
              </a:rPr>
              <a:t>.</a:t>
            </a:r>
            <a:endParaRPr lang="en-GB" sz="1900" b="1" dirty="0">
              <a:effectLst>
                <a:outerShdw blurRad="38100" dist="38100" dir="2700000" algn="tl">
                  <a:srgbClr val="000000">
                    <a:alpha val="43137"/>
                  </a:srgbClr>
                </a:outerShdw>
              </a:effectLst>
              <a:cs typeface="Times New Roman" panose="02020603050405020304" pitchFamily="18" charset="0"/>
            </a:endParaRPr>
          </a:p>
        </p:txBody>
      </p:sp>
      <p:grpSp>
        <p:nvGrpSpPr>
          <p:cNvPr id="4" name="Ομάδα 3">
            <a:extLst>
              <a:ext uri="{FF2B5EF4-FFF2-40B4-BE49-F238E27FC236}">
                <a16:creationId xmlns:a16="http://schemas.microsoft.com/office/drawing/2014/main" id="{430B3C5C-DFCE-4452-0A7D-71CF821987D5}"/>
              </a:ext>
            </a:extLst>
          </p:cNvPr>
          <p:cNvGrpSpPr/>
          <p:nvPr/>
        </p:nvGrpSpPr>
        <p:grpSpPr>
          <a:xfrm>
            <a:off x="766569" y="1190383"/>
            <a:ext cx="1991900" cy="1688017"/>
            <a:chOff x="1" y="-93241"/>
            <a:chExt cx="1774526" cy="1930315"/>
          </a:xfrm>
          <a:scene3d>
            <a:camera prst="orthographicFront"/>
            <a:lightRig rig="threePt" dir="t"/>
          </a:scene3d>
        </p:grpSpPr>
        <p:sp>
          <p:nvSpPr>
            <p:cNvPr id="16" name="Διάγραμμα ροής: Εναλλακτική διεργασία 15">
              <a:extLst>
                <a:ext uri="{FF2B5EF4-FFF2-40B4-BE49-F238E27FC236}">
                  <a16:creationId xmlns:a16="http://schemas.microsoft.com/office/drawing/2014/main" id="{DF99833B-A385-BCE7-E35F-F8F91C8E4EA8}"/>
                </a:ext>
              </a:extLst>
            </p:cNvPr>
            <p:cNvSpPr/>
            <p:nvPr/>
          </p:nvSpPr>
          <p:spPr>
            <a:xfrm rot="16200000">
              <a:off x="-31274" y="31274"/>
              <a:ext cx="1837075" cy="1774526"/>
            </a:xfrm>
            <a:prstGeom prst="flowChartAlternateProcess">
              <a:avLst/>
            </a:prstGeom>
            <a:gradFill rotWithShape="0">
              <a:gsLst>
                <a:gs pos="0">
                  <a:srgbClr val="C00000"/>
                </a:gs>
                <a:gs pos="88542">
                  <a:srgbClr val="EDBE9B"/>
                </a:gs>
                <a:gs pos="74000">
                  <a:srgbClr val="EDBE9B"/>
                </a:gs>
                <a:gs pos="83000">
                  <a:srgbClr val="EDBE9B"/>
                </a:gs>
                <a:gs pos="100000">
                  <a:srgbClr val="EDBE9B"/>
                </a:gs>
              </a:gsLst>
              <a:lin ang="5400000" scaled="1"/>
            </a:gradFill>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l-GR"/>
            </a:p>
          </p:txBody>
        </p:sp>
        <p:sp>
          <p:nvSpPr>
            <p:cNvPr id="18" name="Διάγραμμα ροής: Εναλλακτική διεργασία 4">
              <a:extLst>
                <a:ext uri="{FF2B5EF4-FFF2-40B4-BE49-F238E27FC236}">
                  <a16:creationId xmlns:a16="http://schemas.microsoft.com/office/drawing/2014/main" id="{0C08DCBC-3790-92DC-73A9-6448C1FD60D0}"/>
                </a:ext>
              </a:extLst>
            </p:cNvPr>
            <p:cNvSpPr txBox="1"/>
            <p:nvPr/>
          </p:nvSpPr>
          <p:spPr>
            <a:xfrm>
              <a:off x="29271" y="-93241"/>
              <a:ext cx="1580019" cy="163808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324000" rIns="114300" bIns="0" numCol="1" spcCol="1270" anchor="t" anchorCtr="0">
              <a:noAutofit/>
            </a:bodyPr>
            <a:lstStyle/>
            <a:p>
              <a:pPr marL="0" lvl="0" indent="0" algn="ctr" defTabSz="800100">
                <a:lnSpc>
                  <a:spcPct val="90000"/>
                </a:lnSpc>
                <a:spcBef>
                  <a:spcPct val="0"/>
                </a:spcBef>
                <a:spcAft>
                  <a:spcPct val="35000"/>
                </a:spcAft>
                <a:buNone/>
              </a:pPr>
              <a:r>
                <a:rPr lang="el-GR" sz="1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Εκπαιδευτική</a:t>
              </a:r>
              <a:endParaRPr lang="en-GB" sz="1800" b="1" kern="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pic>
        <p:nvPicPr>
          <p:cNvPr id="17" name="Εικόνα 16" descr="Εικόνα που περιέχει ουρανός, χιόνι, άτομο&#10;&#10;Το περιεχόμενο που δημιουργείται από AI ενδέχεται να είναι εσφαλμένο.">
            <a:extLst>
              <a:ext uri="{FF2B5EF4-FFF2-40B4-BE49-F238E27FC236}">
                <a16:creationId xmlns:a16="http://schemas.microsoft.com/office/drawing/2014/main" id="{50F4617B-A87C-01F8-23FF-74E0F43340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7926" y="1947710"/>
            <a:ext cx="1249586" cy="808494"/>
          </a:xfrm>
          <a:prstGeom prst="rect">
            <a:avLst/>
          </a:prstGeom>
        </p:spPr>
      </p:pic>
    </p:spTree>
    <p:extLst>
      <p:ext uri="{BB962C8B-B14F-4D97-AF65-F5344CB8AC3E}">
        <p14:creationId xmlns:p14="http://schemas.microsoft.com/office/powerpoint/2010/main" val="2790992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latin typeface="Times New Roman" pitchFamily="18" charset="0"/>
                <a:cs typeface="Times New Roman" pitchFamily="18" charset="0"/>
              </a:rPr>
              <a:t>   3. Ερευνητικά Ερωτήματα 1/2</a:t>
            </a:r>
            <a:endParaRPr lang="el-GR" sz="4000" b="1" dirty="0">
              <a:latin typeface="Times New Roman" pitchFamily="18" charset="0"/>
              <a:cs typeface="Times New Roman" pitchFamily="18" charset="0"/>
            </a:endParaRPr>
          </a:p>
        </p:txBody>
      </p:sp>
      <p:sp>
        <p:nvSpPr>
          <p:cNvPr id="4" name="9 - Ορθογώνιο"/>
          <p:cNvSpPr/>
          <p:nvPr/>
        </p:nvSpPr>
        <p:spPr>
          <a:xfrm>
            <a:off x="1500166" y="1556792"/>
            <a:ext cx="7072362" cy="1200329"/>
          </a:xfrm>
          <a:prstGeom prst="rect">
            <a:avLst/>
          </a:prstGeom>
        </p:spPr>
        <p:txBody>
          <a:bodyPr wrap="square">
            <a:spAutoFit/>
          </a:bodyPr>
          <a:lstStyle/>
          <a:p>
            <a:r>
              <a:rPr lang="el-GR" dirty="0"/>
              <a:t> </a:t>
            </a:r>
          </a:p>
          <a:p>
            <a:pPr lvl="0">
              <a:buFont typeface="Arial" pitchFamily="34" charset="0"/>
              <a:buChar char="•"/>
            </a:pPr>
            <a:endParaRPr lang="el-GR" dirty="0"/>
          </a:p>
          <a:p>
            <a:pPr lvl="0">
              <a:buFont typeface="Arial" pitchFamily="34" charset="0"/>
              <a:buChar char="•"/>
            </a:pPr>
            <a:endParaRPr lang="el-GR" dirty="0"/>
          </a:p>
        </p:txBody>
      </p:sp>
      <p:sp>
        <p:nvSpPr>
          <p:cNvPr id="9" name="8 - Διάγραμμα ροής: Καθυστέρηση"/>
          <p:cNvSpPr/>
          <p:nvPr/>
        </p:nvSpPr>
        <p:spPr>
          <a:xfrm>
            <a:off x="872371" y="1814913"/>
            <a:ext cx="612648" cy="684086"/>
          </a:xfrm>
          <a:prstGeom prst="flowChartDelay">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1</a:t>
            </a:r>
            <a:r>
              <a:rPr lang="el-GR" baseline="30000" dirty="0"/>
              <a:t>ο</a:t>
            </a:r>
            <a:r>
              <a:rPr lang="el-GR" dirty="0"/>
              <a:t> </a:t>
            </a:r>
          </a:p>
        </p:txBody>
      </p:sp>
      <p:sp>
        <p:nvSpPr>
          <p:cNvPr id="10" name="9 - Διάγραμμα ροής: Καθυστέρηση"/>
          <p:cNvSpPr/>
          <p:nvPr/>
        </p:nvSpPr>
        <p:spPr>
          <a:xfrm>
            <a:off x="887518" y="3520010"/>
            <a:ext cx="612648" cy="612648"/>
          </a:xfrm>
          <a:prstGeom prst="flowChartDelay">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2</a:t>
            </a:r>
            <a:r>
              <a:rPr lang="el-GR" baseline="30000" dirty="0"/>
              <a:t>ο</a:t>
            </a:r>
            <a:r>
              <a:rPr lang="el-GR" dirty="0"/>
              <a:t> </a:t>
            </a:r>
          </a:p>
        </p:txBody>
      </p:sp>
      <p:sp>
        <p:nvSpPr>
          <p:cNvPr id="11" name="10 - Διάγραμμα ροής: Καθυστέρηση"/>
          <p:cNvSpPr/>
          <p:nvPr/>
        </p:nvSpPr>
        <p:spPr>
          <a:xfrm>
            <a:off x="887518" y="5100325"/>
            <a:ext cx="642942" cy="642942"/>
          </a:xfrm>
          <a:prstGeom prst="flowChartDelay">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3</a:t>
            </a:r>
            <a:r>
              <a:rPr lang="el-GR" baseline="30000" dirty="0"/>
              <a:t>ο</a:t>
            </a:r>
            <a:r>
              <a:rPr lang="el-GR" dirty="0"/>
              <a:t> </a:t>
            </a:r>
          </a:p>
        </p:txBody>
      </p:sp>
      <p:sp>
        <p:nvSpPr>
          <p:cNvPr id="13" name="12 - Διάγραμμα ροής: Έξοδος σε δίσκο"/>
          <p:cNvSpPr/>
          <p:nvPr/>
        </p:nvSpPr>
        <p:spPr>
          <a:xfrm>
            <a:off x="1857356" y="1308244"/>
            <a:ext cx="6837910" cy="1469904"/>
          </a:xfrm>
          <a:prstGeom prst="flowChartOnlineStorag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b="1" dirty="0">
                <a:latin typeface="Times New Roman" panose="02020603050405020304" pitchFamily="18" charset="0"/>
                <a:cs typeface="Times New Roman" panose="02020603050405020304" pitchFamily="18" charset="0"/>
              </a:rPr>
              <a:t>Το εκπαιδευτικό υλικό διέπετε από τις αρχές και τη μεθοδολογία της εξ αποστάσεως εκπαίδευσης;</a:t>
            </a:r>
            <a:endParaRPr lang="el-GR" b="1" dirty="0">
              <a:solidFill>
                <a:schemeClr val="tx1"/>
              </a:solidFill>
              <a:latin typeface="Times New Roman" panose="02020603050405020304" pitchFamily="18" charset="0"/>
              <a:cs typeface="Times New Roman" pitchFamily="18" charset="0"/>
            </a:endParaRPr>
          </a:p>
        </p:txBody>
      </p:sp>
      <p:sp>
        <p:nvSpPr>
          <p:cNvPr id="14" name="13 - Διάγραμμα ροής: Έξοδος σε δίσκο"/>
          <p:cNvSpPr/>
          <p:nvPr/>
        </p:nvSpPr>
        <p:spPr>
          <a:xfrm>
            <a:off x="1857356" y="2993904"/>
            <a:ext cx="6837910" cy="1500198"/>
          </a:xfrm>
          <a:prstGeom prst="flowChartOnlineStorag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b="1" dirty="0">
                <a:latin typeface="Times New Roman" panose="02020603050405020304" pitchFamily="18" charset="0"/>
                <a:cs typeface="Times New Roman" panose="02020603050405020304" pitchFamily="18" charset="0"/>
              </a:rPr>
              <a:t>Το εκπαιδευτικό υλικό έχει δημιουργηθεί σύμφωνα με τις αρχές της </a:t>
            </a:r>
            <a:r>
              <a:rPr lang="el-GR" b="1" dirty="0" err="1">
                <a:latin typeface="Times New Roman" panose="02020603050405020304" pitchFamily="18" charset="0"/>
                <a:cs typeface="Times New Roman" panose="02020603050405020304" pitchFamily="18" charset="0"/>
              </a:rPr>
              <a:t>πολυμεσικής</a:t>
            </a:r>
            <a:r>
              <a:rPr lang="el-GR" b="1" dirty="0">
                <a:latin typeface="Times New Roman" panose="02020603050405020304" pitchFamily="18" charset="0"/>
                <a:cs typeface="Times New Roman" panose="02020603050405020304" pitchFamily="18" charset="0"/>
              </a:rPr>
              <a:t> Μάθησης;</a:t>
            </a:r>
            <a:endParaRPr lang="el-GR" b="1" dirty="0">
              <a:solidFill>
                <a:schemeClr val="tx1"/>
              </a:solidFill>
              <a:latin typeface="Times New Roman" panose="02020603050405020304" pitchFamily="18" charset="0"/>
              <a:cs typeface="Times New Roman" pitchFamily="18" charset="0"/>
            </a:endParaRPr>
          </a:p>
        </p:txBody>
      </p:sp>
      <p:sp>
        <p:nvSpPr>
          <p:cNvPr id="15" name="14 - Διάγραμμα ροής: Έξοδος σε δίσκο"/>
          <p:cNvSpPr/>
          <p:nvPr/>
        </p:nvSpPr>
        <p:spPr>
          <a:xfrm>
            <a:off x="1826176" y="4677911"/>
            <a:ext cx="6840760" cy="1699550"/>
          </a:xfrm>
          <a:prstGeom prst="flowChartOnlineStorag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200" b="1" dirty="0">
                <a:latin typeface="Times New Roman" panose="02020603050405020304" pitchFamily="18" charset="0"/>
                <a:cs typeface="Times New Roman" panose="02020603050405020304" pitchFamily="18" charset="0"/>
              </a:rPr>
              <a:t>Πώς η χρήση των εφαρμογών </a:t>
            </a:r>
            <a:r>
              <a:rPr lang="el-GR" sz="2200" b="1" dirty="0" err="1">
                <a:latin typeface="Times New Roman" panose="02020603050405020304" pitchFamily="18" charset="0"/>
                <a:cs typeface="Times New Roman" panose="02020603050405020304" pitchFamily="18" charset="0"/>
              </a:rPr>
              <a:t>Actionbound</a:t>
            </a:r>
            <a:r>
              <a:rPr lang="el-GR" sz="2200" b="1" dirty="0">
                <a:latin typeface="Times New Roman" panose="02020603050405020304" pitchFamily="18" charset="0"/>
                <a:cs typeface="Times New Roman" panose="02020603050405020304" pitchFamily="18" charset="0"/>
              </a:rPr>
              <a:t> και </a:t>
            </a:r>
            <a:r>
              <a:rPr lang="el-GR" sz="2200" b="1" dirty="0" err="1">
                <a:latin typeface="Times New Roman" panose="02020603050405020304" pitchFamily="18" charset="0"/>
                <a:cs typeface="Times New Roman" panose="02020603050405020304" pitchFamily="18" charset="0"/>
              </a:rPr>
              <a:t>Blippar</a:t>
            </a:r>
            <a:r>
              <a:rPr lang="el-GR" sz="2200" b="1" dirty="0">
                <a:latin typeface="Times New Roman" panose="02020603050405020304" pitchFamily="18" charset="0"/>
                <a:cs typeface="Times New Roman" panose="02020603050405020304" pitchFamily="18" charset="0"/>
              </a:rPr>
              <a:t> επηρέασε την εξοικείωση των μαθητών με την τεχνολογία Επαυξημένης Πραγματικότητας (A.R.);</a:t>
            </a:r>
          </a:p>
        </p:txBody>
      </p:sp>
    </p:spTree>
    <p:extLst>
      <p:ext uri="{BB962C8B-B14F-4D97-AF65-F5344CB8AC3E}">
        <p14:creationId xmlns:p14="http://schemas.microsoft.com/office/powerpoint/2010/main" val="98435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620688"/>
            <a:ext cx="7776864" cy="576064"/>
          </a:xfrm>
        </p:spPr>
        <p:txBody>
          <a:bodyPr>
            <a:noAutofit/>
          </a:bodyPr>
          <a:lstStyle/>
          <a:p>
            <a:r>
              <a:rPr lang="el-GR" sz="3600" dirty="0">
                <a:latin typeface="Times New Roman" pitchFamily="18" charset="0"/>
                <a:cs typeface="Times New Roman" pitchFamily="18" charset="0"/>
              </a:rPr>
              <a:t>   3. Ερευνητικά Ερωτήματα 2/2</a:t>
            </a:r>
            <a:endParaRPr lang="el-GR" sz="4000" b="1" dirty="0">
              <a:latin typeface="Times New Roman" pitchFamily="18" charset="0"/>
              <a:cs typeface="Times New Roman" pitchFamily="18" charset="0"/>
            </a:endParaRPr>
          </a:p>
        </p:txBody>
      </p:sp>
      <p:sp>
        <p:nvSpPr>
          <p:cNvPr id="4" name="9 - Ορθογώνιο"/>
          <p:cNvSpPr/>
          <p:nvPr/>
        </p:nvSpPr>
        <p:spPr>
          <a:xfrm>
            <a:off x="1500166" y="1556792"/>
            <a:ext cx="7072362" cy="1200329"/>
          </a:xfrm>
          <a:prstGeom prst="rect">
            <a:avLst/>
          </a:prstGeom>
        </p:spPr>
        <p:txBody>
          <a:bodyPr wrap="square">
            <a:spAutoFit/>
          </a:bodyPr>
          <a:lstStyle/>
          <a:p>
            <a:r>
              <a:rPr lang="el-GR" dirty="0"/>
              <a:t> </a:t>
            </a:r>
          </a:p>
          <a:p>
            <a:pPr lvl="0">
              <a:buFont typeface="Arial" pitchFamily="34" charset="0"/>
              <a:buChar char="•"/>
            </a:pPr>
            <a:endParaRPr lang="el-GR" dirty="0"/>
          </a:p>
          <a:p>
            <a:pPr lvl="0">
              <a:buFont typeface="Arial" pitchFamily="34" charset="0"/>
              <a:buChar char="•"/>
            </a:pPr>
            <a:endParaRPr lang="el-GR" dirty="0"/>
          </a:p>
        </p:txBody>
      </p:sp>
      <p:sp>
        <p:nvSpPr>
          <p:cNvPr id="9" name="8 - Διάγραμμα ροής: Καθυστέρηση"/>
          <p:cNvSpPr/>
          <p:nvPr/>
        </p:nvSpPr>
        <p:spPr>
          <a:xfrm>
            <a:off x="928662" y="2071678"/>
            <a:ext cx="612648" cy="612648"/>
          </a:xfrm>
          <a:prstGeom prst="flowChartDelay">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4</a:t>
            </a:r>
            <a:r>
              <a:rPr lang="el-GR" baseline="30000" dirty="0"/>
              <a:t>ο</a:t>
            </a:r>
            <a:r>
              <a:rPr lang="el-GR" dirty="0"/>
              <a:t> </a:t>
            </a:r>
          </a:p>
        </p:txBody>
      </p:sp>
      <p:sp>
        <p:nvSpPr>
          <p:cNvPr id="10" name="9 - Διάγραμμα ροής: Καθυστέρηση"/>
          <p:cNvSpPr/>
          <p:nvPr/>
        </p:nvSpPr>
        <p:spPr>
          <a:xfrm>
            <a:off x="959257" y="4339973"/>
            <a:ext cx="612648" cy="612648"/>
          </a:xfrm>
          <a:prstGeom prst="flowChartDelay">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5</a:t>
            </a:r>
            <a:r>
              <a:rPr lang="el-GR" baseline="30000" dirty="0"/>
              <a:t>ο</a:t>
            </a:r>
            <a:r>
              <a:rPr lang="el-GR" dirty="0"/>
              <a:t> </a:t>
            </a:r>
          </a:p>
        </p:txBody>
      </p:sp>
      <p:sp>
        <p:nvSpPr>
          <p:cNvPr id="12" name="11 - Διάγραμμα ροής: Έξοδος σε δίσκο"/>
          <p:cNvSpPr/>
          <p:nvPr/>
        </p:nvSpPr>
        <p:spPr>
          <a:xfrm>
            <a:off x="1725825" y="1599523"/>
            <a:ext cx="6880848" cy="1858528"/>
          </a:xfrm>
          <a:prstGeom prst="flowChartOnlineStorag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2200" b="1" dirty="0">
                <a:latin typeface="Times New Roman" panose="02020603050405020304" pitchFamily="18" charset="0"/>
                <a:cs typeface="Times New Roman" panose="02020603050405020304" pitchFamily="18" charset="0"/>
              </a:rPr>
              <a:t>Πώς αντιλαμβάνονται οι μαθητές τη μαθησιακή τους εμπειρία μέσα από τον νέο τρόπο διδασκαλίας και τη χρήση της πλατφόρμας εξ αποστάσεως εκπαίδευσης;</a:t>
            </a:r>
            <a:endParaRPr lang="el-GR" sz="2200" b="1" dirty="0">
              <a:solidFill>
                <a:schemeClr val="tx1"/>
              </a:solidFill>
              <a:latin typeface="Times New Roman" panose="02020603050405020304" pitchFamily="18" charset="0"/>
              <a:cs typeface="Times New Roman" pitchFamily="18" charset="0"/>
            </a:endParaRPr>
          </a:p>
        </p:txBody>
      </p:sp>
      <p:sp>
        <p:nvSpPr>
          <p:cNvPr id="13" name="12 - Διάγραμμα ροής: Έξοδος σε δίσκο"/>
          <p:cNvSpPr/>
          <p:nvPr/>
        </p:nvSpPr>
        <p:spPr>
          <a:xfrm>
            <a:off x="1658009" y="3717033"/>
            <a:ext cx="6880848" cy="1858528"/>
          </a:xfrm>
          <a:prstGeom prst="flowChartOnlineStorage">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b="1" dirty="0">
                <a:latin typeface="Times New Roman" panose="02020603050405020304" pitchFamily="18" charset="0"/>
                <a:cs typeface="Times New Roman" panose="02020603050405020304" pitchFamily="18" charset="0"/>
              </a:rPr>
              <a:t>Πώς αξιολογούν οι μαθητές τη μαθησιακή τους εμπειρία μέσα από το </a:t>
            </a:r>
            <a:r>
              <a:rPr lang="el-GR" b="1" dirty="0" err="1">
                <a:latin typeface="Times New Roman" panose="02020603050405020304" pitchFamily="18" charset="0"/>
                <a:cs typeface="Times New Roman" panose="02020603050405020304" pitchFamily="18" charset="0"/>
              </a:rPr>
              <a:t>χωροευαίσθητο</a:t>
            </a:r>
            <a:r>
              <a:rPr lang="el-GR" b="1" dirty="0">
                <a:latin typeface="Times New Roman" panose="02020603050405020304" pitchFamily="18" charset="0"/>
                <a:cs typeface="Times New Roman" panose="02020603050405020304" pitchFamily="18" charset="0"/>
              </a:rPr>
              <a:t> παιχνίδι επαυξημένης πραγματικότητας;</a:t>
            </a:r>
            <a:endParaRPr lang="el-GR" b="1" dirty="0">
              <a:solidFill>
                <a:schemeClr val="tx1"/>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67083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B68AB-B4D6-6C9B-BC05-0742FA9B3B9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F30DED76-11B9-17FB-1519-91DD78FA7272}"/>
              </a:ext>
            </a:extLst>
          </p:cNvPr>
          <p:cNvSpPr>
            <a:spLocks noGrp="1"/>
          </p:cNvSpPr>
          <p:nvPr>
            <p:ph type="title"/>
          </p:nvPr>
        </p:nvSpPr>
        <p:spPr>
          <a:xfrm>
            <a:off x="1447423" y="257666"/>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4. Δομή της εργασίας</a:t>
            </a:r>
            <a:endParaRPr lang="el-GR" sz="3600" b="1" dirty="0">
              <a:latin typeface="Times New Roman" panose="02020603050405020304" pitchFamily="18" charset="0"/>
              <a:cs typeface="Times New Roman" panose="02020603050405020304" pitchFamily="18" charset="0"/>
            </a:endParaRPr>
          </a:p>
        </p:txBody>
      </p:sp>
      <p:sp>
        <p:nvSpPr>
          <p:cNvPr id="6" name="Διάγραμμα ροής: Εναλλακτική διεργασία 5">
            <a:extLst>
              <a:ext uri="{FF2B5EF4-FFF2-40B4-BE49-F238E27FC236}">
                <a16:creationId xmlns:a16="http://schemas.microsoft.com/office/drawing/2014/main" id="{0EBCADE2-15B6-D0F3-48BC-FBA96E570A36}"/>
              </a:ext>
            </a:extLst>
          </p:cNvPr>
          <p:cNvSpPr/>
          <p:nvPr/>
        </p:nvSpPr>
        <p:spPr>
          <a:xfrm>
            <a:off x="467544" y="1638368"/>
            <a:ext cx="1852256" cy="1080120"/>
          </a:xfrm>
          <a:prstGeom prst="flowChartAlternateProcess">
            <a:avLst/>
          </a:prstGeom>
          <a:solidFill>
            <a:schemeClr val="accent2">
              <a:lumMod val="60000"/>
              <a:lumOff val="40000"/>
            </a:schemeClr>
          </a:soli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00100">
              <a:lnSpc>
                <a:spcPct val="90000"/>
              </a:lnSpc>
              <a:spcAft>
                <a:spcPct val="35000"/>
              </a:spcAft>
            </a:pP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Θεωρητικό</a:t>
            </a:r>
          </a:p>
          <a:p>
            <a:pPr lvl="0" algn="ctr" defTabSz="800100">
              <a:lnSpc>
                <a:spcPct val="90000"/>
              </a:lnSpc>
              <a:spcAft>
                <a:spcPct val="35000"/>
              </a:spcAft>
            </a:pP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πλαίσιο</a:t>
            </a:r>
            <a:endParaRPr lang="en-GB"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 name="Ορθογώνιο: Στρογγύλεμα επάνω γωνιών 14">
            <a:extLst>
              <a:ext uri="{FF2B5EF4-FFF2-40B4-BE49-F238E27FC236}">
                <a16:creationId xmlns:a16="http://schemas.microsoft.com/office/drawing/2014/main" id="{DCAE0EC8-FE01-2495-13EC-AFCC8FB4313F}"/>
              </a:ext>
            </a:extLst>
          </p:cNvPr>
          <p:cNvSpPr/>
          <p:nvPr/>
        </p:nvSpPr>
        <p:spPr>
          <a:xfrm>
            <a:off x="2441638" y="1196752"/>
            <a:ext cx="6716696" cy="2736303"/>
          </a:xfrm>
          <a:prstGeom prst="round2SameRect">
            <a:avLst>
              <a:gd name="adj1" fmla="val 17557"/>
              <a:gd name="adj2" fmla="val 0"/>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just"/>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Εισαγωγή</a:t>
            </a:r>
          </a:p>
          <a:p>
            <a:pPr algn="just"/>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2.Το θεωρητικό πλαίσιο της Εξ Αποστάσεως εκπαίδευσης </a:t>
            </a:r>
          </a:p>
          <a:p>
            <a:pPr algn="just"/>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Η Εξ αποστάσεως Εκπαίδευση με την Αξιοποίηση των ΤΠΕ (</a:t>
            </a:r>
            <a:r>
              <a:rPr lang="en-US"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a:t>
            </a:r>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Learning</a:t>
            </a:r>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Ψηφιακές Δεξιότητες Μαθητών – Προς μια Προοπτική Διά Βίου Μάθησης</a:t>
            </a:r>
          </a:p>
          <a:p>
            <a:pPr algn="just"/>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5.Τοπική Πολιτισμική Ταυτότητα και Εμπλουτισμένα Σενάρια Μάθησης</a:t>
            </a:r>
          </a:p>
          <a:p>
            <a:r>
              <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Εκπαιδευτικό Υλικό σε Περιβάλλοντα </a:t>
            </a:r>
            <a:r>
              <a:rPr lang="el-GR" sz="1800" b="1" dirty="0" err="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ΕξΑΕ</a:t>
            </a:r>
            <a:endParaRPr lang="el-GR" sz="18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l-GR" dirty="0"/>
          </a:p>
        </p:txBody>
      </p:sp>
      <p:sp>
        <p:nvSpPr>
          <p:cNvPr id="9" name="Διάγραμμα ροής: Εναλλακτική διεργασία 8">
            <a:extLst>
              <a:ext uri="{FF2B5EF4-FFF2-40B4-BE49-F238E27FC236}">
                <a16:creationId xmlns:a16="http://schemas.microsoft.com/office/drawing/2014/main" id="{E892A930-CF18-F4F5-F4AE-9DDBBF9B7145}"/>
              </a:ext>
            </a:extLst>
          </p:cNvPr>
          <p:cNvSpPr/>
          <p:nvPr/>
        </p:nvSpPr>
        <p:spPr>
          <a:xfrm>
            <a:off x="465244" y="3791024"/>
            <a:ext cx="1852257" cy="1160631"/>
          </a:xfrm>
          <a:prstGeom prst="flowChartAlternateProcess">
            <a:avLst/>
          </a:prstGeom>
          <a:solidFill>
            <a:schemeClr val="accent2">
              <a:lumMod val="20000"/>
              <a:lumOff val="80000"/>
            </a:schemeClr>
          </a:solidFill>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89000">
              <a:lnSpc>
                <a:spcPct val="90000"/>
              </a:lnSpc>
              <a:spcAft>
                <a:spcPct val="35000"/>
              </a:spcAft>
            </a:pP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Δημιουργία Εκπαιδευτικού υλικού</a:t>
            </a:r>
            <a:endParaRPr lang="en-GB"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Ορθογώνιο: Στρογγύλεμα επάνω γωνιών 16">
            <a:extLst>
              <a:ext uri="{FF2B5EF4-FFF2-40B4-BE49-F238E27FC236}">
                <a16:creationId xmlns:a16="http://schemas.microsoft.com/office/drawing/2014/main" id="{76729FB9-C4DE-3A69-6CA9-C6F64064414E}"/>
              </a:ext>
            </a:extLst>
          </p:cNvPr>
          <p:cNvSpPr/>
          <p:nvPr/>
        </p:nvSpPr>
        <p:spPr>
          <a:xfrm>
            <a:off x="2436837" y="4061238"/>
            <a:ext cx="6702362" cy="801868"/>
          </a:xfrm>
          <a:prstGeom prst="round2SameRect">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algn="just"/>
            <a:r>
              <a:rPr lang="el-GR" sz="2000" dirty="0">
                <a:latin typeface="Times New Roman" panose="02020603050405020304" pitchFamily="18" charset="0"/>
                <a:cs typeface="Times New Roman" panose="02020603050405020304" pitchFamily="18" charset="0"/>
              </a:rPr>
              <a:t> </a:t>
            </a:r>
            <a:r>
              <a:rPr lang="el-GR" sz="2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Σχεδιασμός, υλοποίηση και περιγραφή του εκπαιδευτικού υλικού της εργασίας</a:t>
            </a:r>
          </a:p>
        </p:txBody>
      </p:sp>
      <p:sp>
        <p:nvSpPr>
          <p:cNvPr id="12" name="Διάγραμμα ροής: Εναλλακτική διεργασία 11">
            <a:extLst>
              <a:ext uri="{FF2B5EF4-FFF2-40B4-BE49-F238E27FC236}">
                <a16:creationId xmlns:a16="http://schemas.microsoft.com/office/drawing/2014/main" id="{68E70B87-ACAE-9BBB-877E-83808580E59A}"/>
              </a:ext>
            </a:extLst>
          </p:cNvPr>
          <p:cNvSpPr/>
          <p:nvPr/>
        </p:nvSpPr>
        <p:spPr>
          <a:xfrm>
            <a:off x="501112" y="5219632"/>
            <a:ext cx="1852256" cy="1160631"/>
          </a:xfrm>
          <a:prstGeom prst="flowChartAlternateProcess">
            <a:avLst/>
          </a:prstGeom>
          <a:solidFill>
            <a:schemeClr val="accent4">
              <a:lumMod val="20000"/>
              <a:lumOff val="80000"/>
            </a:schemeClr>
          </a:solidFill>
          <a:ln>
            <a:solidFill>
              <a:schemeClr val="accent5">
                <a:lumMod val="20000"/>
                <a:lumOff val="80000"/>
              </a:schemeClr>
            </a:solidFill>
          </a:ln>
          <a:scene3d>
            <a:camera prst="orthographicFront"/>
            <a:lightRig rig="threePt" dir="t"/>
          </a:scene3d>
          <a:sp3d>
            <a:bevelT prst="angle"/>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lvl="0" algn="ctr" defTabSz="889000">
              <a:lnSpc>
                <a:spcPct val="90000"/>
              </a:lnSpc>
              <a:spcAft>
                <a:spcPct val="35000"/>
              </a:spcAft>
            </a:pPr>
            <a:r>
              <a:rPr lang="el-G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Αποτίμηση Εκπαιδευτικού υλικού</a:t>
            </a:r>
            <a:endParaRPr lang="en-GB"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Ορθογώνιο: Στρογγύλεμα επάνω γωνιών 17">
            <a:extLst>
              <a:ext uri="{FF2B5EF4-FFF2-40B4-BE49-F238E27FC236}">
                <a16:creationId xmlns:a16="http://schemas.microsoft.com/office/drawing/2014/main" id="{34FF8CA6-6438-21C4-478D-EC0C7FF6D6BE}"/>
              </a:ext>
            </a:extLst>
          </p:cNvPr>
          <p:cNvSpPr/>
          <p:nvPr/>
        </p:nvSpPr>
        <p:spPr>
          <a:xfrm>
            <a:off x="2441639" y="4934660"/>
            <a:ext cx="6702361" cy="1445603"/>
          </a:xfrm>
          <a:prstGeom prst="round2SameRect">
            <a:avLst/>
          </a:prstGeom>
          <a:solidFill>
            <a:schemeClr val="bg1">
              <a:alpha val="90000"/>
            </a:schemeClr>
          </a:solidFill>
          <a:scene3d>
            <a:camera prst="orthographicFront"/>
            <a:lightRig rig="threePt" dir="t"/>
          </a:scene3d>
          <a:sp3d>
            <a:bevelT prst="angle"/>
          </a:sp3d>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el-GR"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Μεθοδολογία Έρευνας </a:t>
            </a:r>
          </a:p>
          <a:p>
            <a:r>
              <a:rPr lang="el-GR"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Παρουσίαση των δεδομένων της έρευνας</a:t>
            </a:r>
          </a:p>
          <a:p>
            <a:r>
              <a:rPr lang="el-GR"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Συζήτηση </a:t>
            </a:r>
          </a:p>
          <a:p>
            <a:r>
              <a:rPr lang="el-GR" sz="2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Σύνοψη - Συμπεράσματα – Συνεισφορά</a:t>
            </a:r>
          </a:p>
          <a:p>
            <a:endParaRPr lang="el-GR" dirty="0">
              <a:effectLst>
                <a:outerShdw blurRad="38100" dist="38100" dir="2700000" algn="tl">
                  <a:srgbClr val="000000">
                    <a:alpha val="43137"/>
                  </a:srgbClr>
                </a:outerShdw>
              </a:effectLst>
            </a:endParaRPr>
          </a:p>
          <a:p>
            <a:endParaRPr lang="el-GR" dirty="0"/>
          </a:p>
        </p:txBody>
      </p:sp>
    </p:spTree>
    <p:extLst>
      <p:ext uri="{BB962C8B-B14F-4D97-AF65-F5344CB8AC3E}">
        <p14:creationId xmlns:p14="http://schemas.microsoft.com/office/powerpoint/2010/main" val="208078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DC5E-8EBB-A96F-B710-F9DBCE7D79C3}"/>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13681705-B9CC-F54B-F108-2E997DF4EA31}"/>
              </a:ext>
            </a:extLst>
          </p:cNvPr>
          <p:cNvSpPr>
            <a:spLocks noGrp="1"/>
          </p:cNvSpPr>
          <p:nvPr>
            <p:ph type="title"/>
          </p:nvPr>
        </p:nvSpPr>
        <p:spPr>
          <a:xfrm>
            <a:off x="1403648" y="404664"/>
            <a:ext cx="7199240" cy="765652"/>
          </a:xfrm>
        </p:spPr>
        <p:txBody>
          <a:bodyPr>
            <a:noAutofit/>
          </a:bodyPr>
          <a:lstStyle/>
          <a:p>
            <a:r>
              <a:rPr lang="el-GR" sz="3600" dirty="0">
                <a:latin typeface="Times New Roman" panose="02020603050405020304" pitchFamily="18" charset="0"/>
                <a:cs typeface="Times New Roman" panose="02020603050405020304" pitchFamily="18" charset="0"/>
              </a:rPr>
              <a:t>5. Θεωρητικό Πλαίσιο 1/3</a:t>
            </a:r>
            <a:endParaRPr lang="el-GR" sz="3600" b="1" dirty="0">
              <a:latin typeface="Times New Roman" panose="02020603050405020304" pitchFamily="18" charset="0"/>
              <a:cs typeface="Times New Roman" panose="02020603050405020304" pitchFamily="18" charset="0"/>
            </a:endParaRPr>
          </a:p>
        </p:txBody>
      </p:sp>
      <p:graphicFrame>
        <p:nvGraphicFramePr>
          <p:cNvPr id="5" name="4 - Διάγραμμα">
            <a:extLst>
              <a:ext uri="{FF2B5EF4-FFF2-40B4-BE49-F238E27FC236}">
                <a16:creationId xmlns:a16="http://schemas.microsoft.com/office/drawing/2014/main" id="{832645B3-D31A-8E54-99A3-034DEBD9EB06}"/>
              </a:ext>
            </a:extLst>
          </p:cNvPr>
          <p:cNvGraphicFramePr/>
          <p:nvPr>
            <p:extLst>
              <p:ext uri="{D42A27DB-BD31-4B8C-83A1-F6EECF244321}">
                <p14:modId xmlns:p14="http://schemas.microsoft.com/office/powerpoint/2010/main" val="4045894573"/>
              </p:ext>
            </p:extLst>
          </p:nvPr>
        </p:nvGraphicFramePr>
        <p:xfrm>
          <a:off x="971600" y="1268760"/>
          <a:ext cx="9577064" cy="5355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804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100B2827-1EC4-4D9C-468A-7916D1F37EEF}"/>
              </a:ext>
            </a:extLst>
          </p:cNvPr>
          <p:cNvGraphicFramePr>
            <a:graphicFrameLocks noGrp="1"/>
          </p:cNvGraphicFramePr>
          <p:nvPr>
            <p:ph idx="1"/>
            <p:extLst>
              <p:ext uri="{D42A27DB-BD31-4B8C-83A1-F6EECF244321}">
                <p14:modId xmlns:p14="http://schemas.microsoft.com/office/powerpoint/2010/main" val="2926889837"/>
              </p:ext>
            </p:extLst>
          </p:nvPr>
        </p:nvGraphicFramePr>
        <p:xfrm>
          <a:off x="628650" y="1268760"/>
          <a:ext cx="8191822" cy="49408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a:extLst>
              <a:ext uri="{FF2B5EF4-FFF2-40B4-BE49-F238E27FC236}">
                <a16:creationId xmlns:a16="http://schemas.microsoft.com/office/drawing/2014/main" id="{12F7C3C0-23E0-0E62-4169-BB733B644A0D}"/>
              </a:ext>
            </a:extLst>
          </p:cNvPr>
          <p:cNvSpPr>
            <a:spLocks noGrp="1"/>
          </p:cNvSpPr>
          <p:nvPr>
            <p:ph type="title"/>
          </p:nvPr>
        </p:nvSpPr>
        <p:spPr/>
        <p:txBody>
          <a:bodyPr/>
          <a:lstStyle/>
          <a:p>
            <a:r>
              <a:rPr lang="el-GR" dirty="0">
                <a:latin typeface="Times New Roman" panose="02020603050405020304" pitchFamily="18" charset="0"/>
                <a:cs typeface="Times New Roman" panose="02020603050405020304" pitchFamily="18" charset="0"/>
              </a:rPr>
              <a:t>5. Θεωρητικό Πλαίσιο 2/3 </a:t>
            </a:r>
          </a:p>
        </p:txBody>
      </p:sp>
    </p:spTree>
    <p:extLst>
      <p:ext uri="{BB962C8B-B14F-4D97-AF65-F5344CB8AC3E}">
        <p14:creationId xmlns:p14="http://schemas.microsoft.com/office/powerpoint/2010/main" val="336571711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4871</TotalTime>
  <Words>1847</Words>
  <Application>Microsoft Office PowerPoint</Application>
  <PresentationFormat>Προβολή στην οθόνη (4:3)</PresentationFormat>
  <Paragraphs>239</Paragraphs>
  <Slides>25</Slides>
  <Notes>12</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25</vt:i4>
      </vt:variant>
    </vt:vector>
  </HeadingPairs>
  <TitlesOfParts>
    <vt:vector size="31" baseType="lpstr">
      <vt:lpstr>Arial</vt:lpstr>
      <vt:lpstr>Book Antiqua</vt:lpstr>
      <vt:lpstr>Calibri</vt:lpstr>
      <vt:lpstr>Calibri Light</vt:lpstr>
      <vt:lpstr>Times New Roman</vt:lpstr>
      <vt:lpstr>Θέμα του Office</vt:lpstr>
      <vt:lpstr>Παρουσίαση του PowerPoint</vt:lpstr>
      <vt:lpstr>Ευχαριστίες</vt:lpstr>
      <vt:lpstr>1. Σκοπός</vt:lpstr>
      <vt:lpstr>2. Συνεισφορά της διπλωματικής</vt:lpstr>
      <vt:lpstr>   3. Ερευνητικά Ερωτήματα 1/2</vt:lpstr>
      <vt:lpstr>   3. Ερευνητικά Ερωτήματα 2/2</vt:lpstr>
      <vt:lpstr>4. Δομή της εργασίας</vt:lpstr>
      <vt:lpstr>5. Θεωρητικό Πλαίσιο 1/3</vt:lpstr>
      <vt:lpstr>5. Θεωρητικό Πλαίσιο 2/3 </vt:lpstr>
      <vt:lpstr>5. Θεωρητικό Πλαίσιο 3/3 </vt:lpstr>
      <vt:lpstr> 6.Παραγόμενο εκπαιδευτικό υλικό 1/5</vt:lpstr>
      <vt:lpstr>6.Παραγόμενο εκπαιδευτικό υλικό 2/5</vt:lpstr>
      <vt:lpstr>6.Παραγόμενο εκπαιδευτικό υλικό 3/5</vt:lpstr>
      <vt:lpstr> 6.Παραγόμενο εκπαιδευτικό υλικό 4/5 </vt:lpstr>
      <vt:lpstr> 6.Παραγόμενο εκπαιδευτικό υλικό 5/5 </vt:lpstr>
      <vt:lpstr>7. Μεθοδολογία Έρευνας 1/2</vt:lpstr>
      <vt:lpstr>7. Μεθοδολογία Έρευνας 2/2</vt:lpstr>
      <vt:lpstr>7. Αποτίμηση Εκπαιδευτικού Υλικού 1/4 </vt:lpstr>
      <vt:lpstr>7. Αποτίμηση Εκπαιδευτικού Υλικού 2/4</vt:lpstr>
      <vt:lpstr>7. Αποτίμηση Εκπαιδευτικού Υλικού 3/4</vt:lpstr>
      <vt:lpstr>Αποτελέσματα - Κύρια ευρήματα</vt:lpstr>
      <vt:lpstr>Συμπεράσματα 1/4</vt:lpstr>
      <vt:lpstr>Συμπεράσματα 2/4</vt:lpstr>
      <vt:lpstr>Συμπεράσματα 3/4</vt:lpstr>
      <vt:lpstr>Παρουσίαση του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Kalliopi Giannoudaki</cp:lastModifiedBy>
  <cp:revision>1714</cp:revision>
  <dcterms:created xsi:type="dcterms:W3CDTF">2003-10-16T17:37:47Z</dcterms:created>
  <dcterms:modified xsi:type="dcterms:W3CDTF">2025-11-22T14:22:10Z</dcterms:modified>
</cp:coreProperties>
</file>