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29"/>
  </p:notesMasterIdLst>
  <p:sldIdLst>
    <p:sldId id="1482" r:id="rId2"/>
    <p:sldId id="2023" r:id="rId3"/>
    <p:sldId id="2013" r:id="rId4"/>
    <p:sldId id="2021" r:id="rId5"/>
    <p:sldId id="2014" r:id="rId6"/>
    <p:sldId id="2020" r:id="rId7"/>
    <p:sldId id="2024" r:id="rId8"/>
    <p:sldId id="2012" r:id="rId9"/>
    <p:sldId id="2025" r:id="rId10"/>
    <p:sldId id="2028" r:id="rId11"/>
    <p:sldId id="2027" r:id="rId12"/>
    <p:sldId id="2030" r:id="rId13"/>
    <p:sldId id="2022" r:id="rId14"/>
    <p:sldId id="2041" r:id="rId15"/>
    <p:sldId id="2031" r:id="rId16"/>
    <p:sldId id="2032" r:id="rId17"/>
    <p:sldId id="2017" r:id="rId18"/>
    <p:sldId id="2033" r:id="rId19"/>
    <p:sldId id="2034" r:id="rId20"/>
    <p:sldId id="2035" r:id="rId21"/>
    <p:sldId id="2018" r:id="rId22"/>
    <p:sldId id="2040" r:id="rId23"/>
    <p:sldId id="2037" r:id="rId24"/>
    <p:sldId id="2039" r:id="rId25"/>
    <p:sldId id="2038" r:id="rId26"/>
    <p:sldId id="2036" r:id="rId27"/>
    <p:sldId id="201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B1B"/>
    <a:srgbClr val="90CCAF"/>
    <a:srgbClr val="FFA54B"/>
    <a:srgbClr val="FFFFCC"/>
    <a:srgbClr val="EDBE9B"/>
    <a:srgbClr val="ADDB7B"/>
    <a:srgbClr val="F4F694"/>
    <a:srgbClr val="FFAD5B"/>
    <a:srgbClr val="FF9933"/>
    <a:srgbClr val="FFF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28" autoAdjust="0"/>
  </p:normalViewPr>
  <p:slideViewPr>
    <p:cSldViewPr>
      <p:cViewPr varScale="1">
        <p:scale>
          <a:sx n="56" d="100"/>
          <a:sy n="56" d="100"/>
        </p:scale>
        <p:origin x="1604" y="56"/>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45:05.3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45:12.96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45:22.6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45:07.0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39:58.03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39:58.8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39:59.75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1,'0'101,"0"231,0 358,46 204,28 63,-10-45,-18-120,-9-147,-9-139,-19-92,0-36,-9 36,-9-18,9 37,0 37,-9-19,9 28,0-28,0-37,0 10,0-19,0-27,0-28,0-19,0-27,0-9,0-1,-46 38,-28 27,10-9,17-9,11-65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40:48.6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2T06:39:08.9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45659" cy="496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50443" y="0"/>
            <a:ext cx="2945659" cy="496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txBody>
          <a:bodyPr/>
          <a:lstStyle/>
          <a:p>
            <a:endParaRPr lang="en-GB"/>
          </a:p>
        </p:txBody>
      </p:sp>
      <p:sp>
        <p:nvSpPr>
          <p:cNvPr id="278533" name="Rectangle 5"/>
          <p:cNvSpPr>
            <a:spLocks noGrp="1" noChangeArrowheads="1"/>
          </p:cNvSpPr>
          <p:nvPr>
            <p:ph type="body" sz="quarter" idx="3"/>
          </p:nvPr>
        </p:nvSpPr>
        <p:spPr bwMode="auto">
          <a:xfrm>
            <a:off x="679768" y="4715639"/>
            <a:ext cx="5438140" cy="44663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428040"/>
            <a:ext cx="2945659" cy="496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50443" y="9428040"/>
            <a:ext cx="2945659" cy="496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Για το λόγο αυτό προτείνουν οι εκφωνήσεις και η εισαγωγή να παρουσιάζονται και στην αγγλική γλώσσα. Ομολογουμένως πρόκειται για ζήτημα για το οποίο απαντώνται στη βιβλιογραφία διαφορετικές απόψεις. Κατά τον Μήτση (1998) η χρήση της ελληνικής γλώσσας επιβάλλεται ως μοναδικός κώδικας επικοινωνίας όταν αυτή διδάσκεται ως δεύτερη ή ξένη γλώσσα (Μήτσης, 1998 [</a:t>
            </a:r>
            <a:r>
              <a:rPr lang="el-GR" dirty="0" err="1"/>
              <a:t>repr</a:t>
            </a:r>
            <a:r>
              <a:rPr lang="el-GR" dirty="0"/>
              <a:t>. 2004]), ενώ κατά τον </a:t>
            </a:r>
            <a:r>
              <a:rPr lang="en-GB" dirty="0"/>
              <a:t>Chomsky</a:t>
            </a:r>
            <a:r>
              <a:rPr lang="el-GR" dirty="0"/>
              <a:t>, όπως γράφει ο Σακελλαρίου (2006), συνιστάται η αξιοποίηση και της μητρικής γλώσσας του εκπαιδευόμενου σε γραπτό και προφορικό λόγο, προκειμένου να εμπεδωθεί η δομή της ξένης γλώσσας (Σακελλαρίου, 2006).</a:t>
            </a:r>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24</a:t>
            </a:fld>
            <a:endParaRPr lang="el-GR"/>
          </a:p>
        </p:txBody>
      </p:sp>
    </p:spTree>
    <p:extLst>
      <p:ext uri="{BB962C8B-B14F-4D97-AF65-F5344CB8AC3E}">
        <p14:creationId xmlns:p14="http://schemas.microsoft.com/office/powerpoint/2010/main" val="195825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a:t>
            </a:fld>
            <a:endParaRPr lang="el-GR"/>
          </a:p>
        </p:txBody>
      </p:sp>
    </p:spTree>
    <p:extLst>
      <p:ext uri="{BB962C8B-B14F-4D97-AF65-F5344CB8AC3E}">
        <p14:creationId xmlns:p14="http://schemas.microsoft.com/office/powerpoint/2010/main" val="119786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Times New Roman" pitchFamily="18" charset="0"/>
                <a:ea typeface="+mn-ea"/>
                <a:cs typeface="+mn-cs"/>
              </a:rPr>
              <a:t>Το κριτήριο για την επιλογή αυτή ήταν να δημιουργηθεί ένα </a:t>
            </a:r>
            <a:r>
              <a:rPr lang="el-GR" sz="1200" b="1" kern="1200" dirty="0">
                <a:solidFill>
                  <a:schemeClr val="tx1"/>
                </a:solidFill>
                <a:effectLst/>
                <a:latin typeface="Times New Roman" pitchFamily="18" charset="0"/>
                <a:ea typeface="+mn-ea"/>
                <a:cs typeface="+mn-cs"/>
              </a:rPr>
              <a:t>σύντομο</a:t>
            </a:r>
            <a:r>
              <a:rPr lang="el-GR" sz="1200" kern="1200" dirty="0">
                <a:solidFill>
                  <a:schemeClr val="tx1"/>
                </a:solidFill>
                <a:effectLst/>
                <a:latin typeface="Times New Roman" pitchFamily="18" charset="0"/>
                <a:ea typeface="+mn-ea"/>
                <a:cs typeface="+mn-cs"/>
              </a:rPr>
              <a:t> και συνάμα </a:t>
            </a:r>
            <a:r>
              <a:rPr lang="el-GR" sz="1200" b="1" kern="1200" dirty="0">
                <a:solidFill>
                  <a:schemeClr val="tx1"/>
                </a:solidFill>
                <a:effectLst/>
                <a:latin typeface="Times New Roman" pitchFamily="18" charset="0"/>
                <a:ea typeface="+mn-ea"/>
                <a:cs typeface="+mn-cs"/>
              </a:rPr>
              <a:t>ενδιαφέρον</a:t>
            </a:r>
            <a:r>
              <a:rPr lang="el-GR" sz="1200" kern="1200" dirty="0">
                <a:solidFill>
                  <a:schemeClr val="tx1"/>
                </a:solidFill>
                <a:effectLst/>
                <a:latin typeface="Times New Roman" pitchFamily="18" charset="0"/>
                <a:ea typeface="+mn-ea"/>
                <a:cs typeface="+mn-cs"/>
              </a:rPr>
              <a:t> εκπαιδευτικό υλικό που θα είναι προσιτό σε </a:t>
            </a:r>
            <a:r>
              <a:rPr lang="el-GR" sz="1200" b="1" kern="1200" dirty="0">
                <a:solidFill>
                  <a:schemeClr val="tx1"/>
                </a:solidFill>
                <a:effectLst/>
                <a:latin typeface="Times New Roman" pitchFamily="18" charset="0"/>
                <a:ea typeface="+mn-ea"/>
                <a:cs typeface="+mn-cs"/>
              </a:rPr>
              <a:t>αρχάριους</a:t>
            </a:r>
            <a:r>
              <a:rPr lang="el-GR" sz="1200" kern="1200" dirty="0">
                <a:solidFill>
                  <a:schemeClr val="tx1"/>
                </a:solidFill>
                <a:effectLst/>
                <a:latin typeface="Times New Roman" pitchFamily="18" charset="0"/>
                <a:ea typeface="+mn-ea"/>
                <a:cs typeface="+mn-cs"/>
              </a:rPr>
              <a:t> χρήστες της ελληνικής γλώσσας αλλά ταυτόχρονα θα μπορεί να παρέχει </a:t>
            </a:r>
            <a:r>
              <a:rPr lang="el-GR" sz="1200" b="1" kern="1200" dirty="0">
                <a:solidFill>
                  <a:schemeClr val="tx1"/>
                </a:solidFill>
                <a:effectLst/>
                <a:latin typeface="Times New Roman" pitchFamily="18" charset="0"/>
                <a:ea typeface="+mn-ea"/>
                <a:cs typeface="+mn-cs"/>
              </a:rPr>
              <a:t>επιπλέον πληροφορίες και ευκαιρία για εξάσκηση</a:t>
            </a:r>
            <a:r>
              <a:rPr lang="el-GR" sz="1200" b="0" kern="1200" dirty="0">
                <a:solidFill>
                  <a:schemeClr val="tx1"/>
                </a:solidFill>
                <a:effectLst/>
                <a:latin typeface="Times New Roman" pitchFamily="18" charset="0"/>
                <a:ea typeface="+mn-ea"/>
                <a:cs typeface="+mn-cs"/>
              </a:rPr>
              <a:t> </a:t>
            </a:r>
            <a:r>
              <a:rPr lang="el-GR" sz="1200" kern="1200" dirty="0">
                <a:solidFill>
                  <a:schemeClr val="tx1"/>
                </a:solidFill>
                <a:effectLst/>
                <a:latin typeface="Times New Roman" pitchFamily="18" charset="0"/>
                <a:ea typeface="+mn-ea"/>
                <a:cs typeface="+mn-cs"/>
              </a:rPr>
              <a:t>σε όλους τους εκπαιδευόμενους στην ελληνική ως δεύτερη ή ως ξένη γλώσσα.</a:t>
            </a:r>
            <a:endParaRPr lang="en-GB" dirty="0"/>
          </a:p>
          <a:p>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a:t>
            </a:fld>
            <a:endParaRPr lang="el-GR"/>
          </a:p>
        </p:txBody>
      </p:sp>
    </p:spTree>
    <p:extLst>
      <p:ext uri="{BB962C8B-B14F-4D97-AF65-F5344CB8AC3E}">
        <p14:creationId xmlns:p14="http://schemas.microsoft.com/office/powerpoint/2010/main" val="17307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a:t>
            </a:fld>
            <a:endParaRPr lang="el-GR"/>
          </a:p>
        </p:txBody>
      </p:sp>
    </p:spTree>
    <p:extLst>
      <p:ext uri="{BB962C8B-B14F-4D97-AF65-F5344CB8AC3E}">
        <p14:creationId xmlns:p14="http://schemas.microsoft.com/office/powerpoint/2010/main" val="130770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r>
              <a:rPr lang="el-GR" dirty="0"/>
              <a:t>Η εργασία δομείται σε 2 μέρη.</a:t>
            </a:r>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6</a:t>
            </a:fld>
            <a:endParaRPr lang="el-GR"/>
          </a:p>
        </p:txBody>
      </p:sp>
    </p:spTree>
    <p:extLst>
      <p:ext uri="{BB962C8B-B14F-4D97-AF65-F5344CB8AC3E}">
        <p14:creationId xmlns:p14="http://schemas.microsoft.com/office/powerpoint/2010/main" val="247181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r>
              <a:rPr lang="el-GR" dirty="0"/>
              <a:t>1</a:t>
            </a:r>
            <a:r>
              <a:rPr lang="el-GR" baseline="30000" dirty="0"/>
              <a:t>ος</a:t>
            </a:r>
            <a:r>
              <a:rPr lang="el-GR" dirty="0"/>
              <a:t>: Βασισμένος στις παρατηρήσεις του </a:t>
            </a:r>
            <a:r>
              <a:rPr lang="en-GB" dirty="0"/>
              <a:t>Keegan </a:t>
            </a:r>
            <a:r>
              <a:rPr lang="el-GR" dirty="0"/>
              <a:t>(1986) όπως παρουσιάζονται στον Αναστασιάδη (2006).</a:t>
            </a:r>
          </a:p>
          <a:p>
            <a:r>
              <a:rPr lang="el-GR" dirty="0"/>
              <a:t>2</a:t>
            </a:r>
            <a:r>
              <a:rPr lang="el-GR" baseline="30000" dirty="0"/>
              <a:t>ος</a:t>
            </a:r>
            <a:r>
              <a:rPr lang="el-GR" dirty="0"/>
              <a:t>: Βασισμένος στον ορισμό του Λιοναράκη (2001), τις παρατηρήσεις του</a:t>
            </a:r>
            <a:r>
              <a:rPr lang="en-US" dirty="0"/>
              <a:t> Rowntree</a:t>
            </a:r>
            <a:r>
              <a:rPr lang="el-GR" dirty="0"/>
              <a:t> στον Μουζάκη (2006), τον Μουζάκη (2006) και την </a:t>
            </a:r>
            <a:r>
              <a:rPr lang="en-GB" dirty="0" err="1"/>
              <a:t>Courau</a:t>
            </a:r>
            <a:r>
              <a:rPr lang="en-GB" dirty="0"/>
              <a:t> </a:t>
            </a:r>
            <a:r>
              <a:rPr lang="el-GR" dirty="0"/>
              <a:t>(2000).</a:t>
            </a:r>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7</a:t>
            </a:fld>
            <a:endParaRPr lang="el-GR"/>
          </a:p>
        </p:txBody>
      </p:sp>
    </p:spTree>
    <p:extLst>
      <p:ext uri="{BB962C8B-B14F-4D97-AF65-F5344CB8AC3E}">
        <p14:creationId xmlns:p14="http://schemas.microsoft.com/office/powerpoint/2010/main" val="109440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n-GB"/>
          </a:p>
        </p:txBody>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21</a:t>
            </a:fld>
            <a:endParaRPr lang="el-GR"/>
          </a:p>
        </p:txBody>
      </p:sp>
    </p:spTree>
    <p:extLst>
      <p:ext uri="{BB962C8B-B14F-4D97-AF65-F5344CB8AC3E}">
        <p14:creationId xmlns:p14="http://schemas.microsoft.com/office/powerpoint/2010/main" val="337000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DD41-B376-8452-C984-0D6CD4B71A1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E2C8FAA-FFDD-B61B-A756-2409AF779CC9}"/>
              </a:ext>
            </a:extLst>
          </p:cNvPr>
          <p:cNvSpPr>
            <a:spLocks noGrp="1" noRot="1" noChangeAspect="1"/>
          </p:cNvSpPr>
          <p:nvPr>
            <p:ph type="sldImg"/>
          </p:nvPr>
        </p:nvSpPr>
        <p:spPr/>
        <p:txBody>
          <a:bodyPr/>
          <a:lstStyle/>
          <a:p>
            <a:endParaRPr lang="en-GB"/>
          </a:p>
        </p:txBody>
      </p:sp>
      <p:sp>
        <p:nvSpPr>
          <p:cNvPr id="3" name="Θέση σημειώσεων 2">
            <a:extLst>
              <a:ext uri="{FF2B5EF4-FFF2-40B4-BE49-F238E27FC236}">
                <a16:creationId xmlns:a16="http://schemas.microsoft.com/office/drawing/2014/main" id="{88450F20-2183-2B41-5431-DCB99AB1F2DF}"/>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D84B5CB2-04F5-13EE-04F6-08A6FC9C5496}"/>
              </a:ext>
            </a:extLst>
          </p:cNvPr>
          <p:cNvSpPr>
            <a:spLocks noGrp="1"/>
          </p:cNvSpPr>
          <p:nvPr>
            <p:ph type="sldNum" sz="quarter" idx="5"/>
          </p:nvPr>
        </p:nvSpPr>
        <p:spPr/>
        <p:txBody>
          <a:bodyPr/>
          <a:lstStyle/>
          <a:p>
            <a:pPr>
              <a:defRPr/>
            </a:pPr>
            <a:fld id="{08568C96-3D9B-4CEA-82D6-5318AA7F4D69}" type="slidenum">
              <a:rPr lang="el-GR" smtClean="0"/>
              <a:pPr>
                <a:defRPr/>
              </a:pPr>
              <a:t>22</a:t>
            </a:fld>
            <a:endParaRPr lang="el-GR"/>
          </a:p>
        </p:txBody>
      </p:sp>
    </p:spTree>
    <p:extLst>
      <p:ext uri="{BB962C8B-B14F-4D97-AF65-F5344CB8AC3E}">
        <p14:creationId xmlns:p14="http://schemas.microsoft.com/office/powerpoint/2010/main" val="202366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54239-01FA-949A-F25C-2795DDAB92A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7E010C4-4DCB-0410-C49E-097E622D6DB3}"/>
              </a:ext>
            </a:extLst>
          </p:cNvPr>
          <p:cNvSpPr>
            <a:spLocks noGrp="1" noRot="1" noChangeAspect="1"/>
          </p:cNvSpPr>
          <p:nvPr>
            <p:ph type="sldImg"/>
          </p:nvPr>
        </p:nvSpPr>
        <p:spPr/>
        <p:txBody>
          <a:bodyPr/>
          <a:lstStyle/>
          <a:p>
            <a:endParaRPr lang="en-GB"/>
          </a:p>
        </p:txBody>
      </p:sp>
      <p:sp>
        <p:nvSpPr>
          <p:cNvPr id="3" name="Θέση σημειώσεων 2">
            <a:extLst>
              <a:ext uri="{FF2B5EF4-FFF2-40B4-BE49-F238E27FC236}">
                <a16:creationId xmlns:a16="http://schemas.microsoft.com/office/drawing/2014/main" id="{3669345F-2315-8EFE-13CF-B96645BB594F}"/>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EF752590-6A85-36A6-E38C-F69AA4DB9ECD}"/>
              </a:ext>
            </a:extLst>
          </p:cNvPr>
          <p:cNvSpPr>
            <a:spLocks noGrp="1"/>
          </p:cNvSpPr>
          <p:nvPr>
            <p:ph type="sldNum" sz="quarter" idx="5"/>
          </p:nvPr>
        </p:nvSpPr>
        <p:spPr/>
        <p:txBody>
          <a:bodyPr/>
          <a:lstStyle/>
          <a:p>
            <a:pPr>
              <a:defRPr/>
            </a:pPr>
            <a:fld id="{08568C96-3D9B-4CEA-82D6-5318AA7F4D69}" type="slidenum">
              <a:rPr lang="el-GR" smtClean="0"/>
              <a:pPr>
                <a:defRPr/>
              </a:pPr>
              <a:t>23</a:t>
            </a:fld>
            <a:endParaRPr lang="el-GR"/>
          </a:p>
        </p:txBody>
      </p:sp>
    </p:spTree>
    <p:extLst>
      <p:ext uri="{BB962C8B-B14F-4D97-AF65-F5344CB8AC3E}">
        <p14:creationId xmlns:p14="http://schemas.microsoft.com/office/powerpoint/2010/main" val="323918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423334" y="4529541"/>
            <a:ext cx="584978" cy="365125"/>
          </a:xfrm>
        </p:spPr>
        <p:txBody>
          <a:bodyPr/>
          <a:lstStyle/>
          <a:p>
            <a:pPr>
              <a:defRPr/>
            </a:pPr>
            <a:fld id="{AA02484D-3F63-488A-990A-36E3F22D10C7}" type="slidenum">
              <a:rPr lang="de-DE" smtClean="0"/>
              <a:pPr>
                <a:defRPr/>
              </a:pPr>
              <a:t>‹#›</a:t>
            </a:fld>
            <a:endParaRPr lang="de-DE" dirty="0"/>
          </a:p>
        </p:txBody>
      </p:sp>
      <p:sp>
        <p:nvSpPr>
          <p:cNvPr id="7" name="Rectangle 61">
            <a:extLst>
              <a:ext uri="{FF2B5EF4-FFF2-40B4-BE49-F238E27FC236}">
                <a16:creationId xmlns:a16="http://schemas.microsoft.com/office/drawing/2014/main" id="{EC0EE6B5-6D15-9A54-D3A0-E838090C9CCD}"/>
              </a:ext>
            </a:extLst>
          </p:cNvPr>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Ορθογώνιο 7">
            <a:extLst>
              <a:ext uri="{FF2B5EF4-FFF2-40B4-BE49-F238E27FC236}">
                <a16:creationId xmlns:a16="http://schemas.microsoft.com/office/drawing/2014/main" id="{F418F240-2F7F-2330-5211-3AC336B9AD58}"/>
              </a:ext>
            </a:extLst>
          </p:cNvPr>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a:extLst>
              <a:ext uri="{FF2B5EF4-FFF2-40B4-BE49-F238E27FC236}">
                <a16:creationId xmlns:a16="http://schemas.microsoft.com/office/drawing/2014/main" id="{F6D4A3BB-D66B-6797-A463-26C58E98DD8E}"/>
              </a:ext>
            </a:extLst>
          </p:cNvPr>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1663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56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322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30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58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0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48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24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dirty="0" err="1"/>
              <a:t>Δρ</a:t>
            </a:r>
            <a:r>
              <a:rPr lang="el-GR" dirty="0"/>
              <a:t>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r>
              <a:rPr lang="el-GR"/>
              <a:t>2016</a:t>
            </a:r>
            <a:endParaRPr lang="en-US" dirty="0"/>
          </a:p>
        </p:txBody>
      </p:sp>
      <p:sp>
        <p:nvSpPr>
          <p:cNvPr id="5" name="Footer Placeholder 4"/>
          <p:cNvSpPr>
            <a:spLocks noGrp="1"/>
          </p:cNvSpPr>
          <p:nvPr>
            <p:ph type="ftr" sz="quarter" idx="11"/>
          </p:nvPr>
        </p:nvSpPr>
        <p:spPr/>
        <p:txBody>
          <a:bodyPr/>
          <a:lstStyle/>
          <a:p>
            <a:r>
              <a:rPr lang="el-GR" dirty="0" err="1"/>
              <a:t>Δρ</a:t>
            </a:r>
            <a:r>
              <a:rPr lang="el-GR" dirty="0"/>
              <a:t> Χαράλαμπος Μουζάκης</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a:extLst>
              <a:ext uri="{FF2B5EF4-FFF2-40B4-BE49-F238E27FC236}">
                <a16:creationId xmlns:a16="http://schemas.microsoft.com/office/drawing/2014/main" id="{95FB93FB-0711-FD21-73EB-D1A3FDF71B34}"/>
              </a:ext>
            </a:extLst>
          </p:cNvPr>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8" name="15 - Ευθεία γραμμή σύνδεσης">
            <a:extLst>
              <a:ext uri="{FF2B5EF4-FFF2-40B4-BE49-F238E27FC236}">
                <a16:creationId xmlns:a16="http://schemas.microsoft.com/office/drawing/2014/main" id="{9B196F4F-3502-DADB-BCF1-BBC6A2106919}"/>
              </a:ext>
            </a:extLst>
          </p:cNvPr>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a:extLst>
              <a:ext uri="{FF2B5EF4-FFF2-40B4-BE49-F238E27FC236}">
                <a16:creationId xmlns:a16="http://schemas.microsoft.com/office/drawing/2014/main" id="{9C700A60-A073-6C44-D5F4-A4C82E01F903}"/>
              </a:ext>
            </a:extLst>
          </p:cNvPr>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a:extLst>
              <a:ext uri="{FF2B5EF4-FFF2-40B4-BE49-F238E27FC236}">
                <a16:creationId xmlns:a16="http://schemas.microsoft.com/office/drawing/2014/main" id="{CAB64E73-1219-C202-06F1-33D4FBCFAF21}"/>
              </a:ext>
            </a:extLst>
          </p:cNvPr>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a:extLst>
              <a:ext uri="{FF2B5EF4-FFF2-40B4-BE49-F238E27FC236}">
                <a16:creationId xmlns:a16="http://schemas.microsoft.com/office/drawing/2014/main" id="{890C478F-83E0-0091-09A3-135C3AAE2835}"/>
              </a:ext>
            </a:extLst>
          </p:cNvPr>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2887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ABB9B27-4D02-2940-AED5-BC8F2B3B1507}"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0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67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002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489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FFFB4-400D-1240-AB24-6F86C96D4DFB}" type="datetimeFigureOut">
              <a:rPr lang="en-US" smtClean="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74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1EB8CB6-48D8-4E47-B0D3-B56230F429D0}"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3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EF716D3-DCE8-CC45-8106-AE5DFCD073F9}"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GB"/>
          </a:p>
        </p:txBody>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47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smtClean="0"/>
              <a:pPr/>
              <a:t>12/1/2025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
        <p:nvSpPr>
          <p:cNvPr id="7" name="Freeform 8">
            <a:extLst>
              <a:ext uri="{FF2B5EF4-FFF2-40B4-BE49-F238E27FC236}">
                <a16:creationId xmlns:a16="http://schemas.microsoft.com/office/drawing/2014/main" id="{52F09EFA-335E-A66A-96B1-3834AA17A9D4}"/>
              </a:ext>
            </a:extLst>
          </p:cNvPr>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n-GB"/>
          </a:p>
        </p:txBody>
      </p:sp>
    </p:spTree>
    <p:extLst>
      <p:ext uri="{BB962C8B-B14F-4D97-AF65-F5344CB8AC3E}">
        <p14:creationId xmlns:p14="http://schemas.microsoft.com/office/powerpoint/2010/main" val="3512637026"/>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47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s.edivea.net/courses/105" TargetMode="External"/><Relationship Id="rId2" Type="http://schemas.openxmlformats.org/officeDocument/2006/relationships/hyperlink" Target="https://students.edivea.net/" TargetMode="External"/><Relationship Id="rId1" Type="http://schemas.openxmlformats.org/officeDocument/2006/relationships/slideLayout" Target="../slideLayouts/slideLayout4.xml"/><Relationship Id="rId4" Type="http://schemas.openxmlformats.org/officeDocument/2006/relationships/hyperlink" Target="mailto:guest_course_105@edivea.te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students.edivea.net/courses/105"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customXml" Target="../ink/ink5.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6.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41143" y="1084770"/>
            <a:ext cx="6635425" cy="2244775"/>
          </a:xfrm>
        </p:spPr>
        <p:txBody>
          <a:bodyPr>
            <a:noAutofit/>
          </a:bodyPr>
          <a:lstStyle/>
          <a:p>
            <a:r>
              <a:rPr lang="el-GR" sz="2000" dirty="0"/>
              <a:t>Σχεδιασμός, Υλοποίηση και Αποτίμηση Εκπαιδευτικού Διαδραστικού Υλικού μιας ολοκληρωμένης παρέμβασης με τη μέθοδο της Εξ ΑΕ για ενήλικες με θέμα τους προσδιορισμούς του τόπου για το επίπεδο Α2 στο πλαίσιο της διδασκαλίας της Ελληνικής ως δεύτερης/ ξένης γλώσσας</a:t>
            </a:r>
            <a:endParaRPr lang="el-GR" sz="20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738664"/>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αξιοποίηση Προηγμένων Μαθησιακών Τεχνολογιών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202</a:t>
            </a:r>
            <a:r>
              <a:rPr lang="en-US" sz="2000" i="1">
                <a:latin typeface="Book Antiqua" pitchFamily="18" charset="0"/>
                <a:ea typeface="Times New Roman" pitchFamily="18" charset="0"/>
                <a:cs typeface="Arial" pitchFamily="34" charset="0"/>
              </a:rPr>
              <a:t>5</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573016"/>
            <a:ext cx="6840760" cy="584775"/>
          </a:xfrm>
          <a:prstGeom prst="rect">
            <a:avLst/>
          </a:prstGeom>
        </p:spPr>
        <p:txBody>
          <a:bodyPr wrap="square">
            <a:spAutoFit/>
          </a:bodyPr>
          <a:lstStyle/>
          <a:p>
            <a:pPr algn="ctr"/>
            <a:r>
              <a:rPr lang="el-GR" sz="3200" dirty="0"/>
              <a:t>Αθηνά Τριγώνη</a:t>
            </a:r>
          </a:p>
        </p:txBody>
      </p:sp>
      <p:graphicFrame>
        <p:nvGraphicFramePr>
          <p:cNvPr id="2" name="Πίνακας 1"/>
          <p:cNvGraphicFramePr>
            <a:graphicFrameLocks noGrp="1"/>
          </p:cNvGraphicFramePr>
          <p:nvPr>
            <p:extLst>
              <p:ext uri="{D42A27DB-BD31-4B8C-83A1-F6EECF244321}">
                <p14:modId xmlns:p14="http://schemas.microsoft.com/office/powerpoint/2010/main" val="1293311078"/>
              </p:ext>
            </p:extLst>
          </p:nvPr>
        </p:nvGraphicFramePr>
        <p:xfrm>
          <a:off x="1562992" y="4862880"/>
          <a:ext cx="6991725" cy="670560"/>
        </p:xfrm>
        <a:graphic>
          <a:graphicData uri="http://schemas.openxmlformats.org/drawingml/2006/table">
            <a:tbl>
              <a:tblPr firstRow="1" bandRow="1">
                <a:tableStyleId>{5C22544A-7EE6-4342-B048-85BDC9FD1C3A}</a:tableStyleId>
              </a:tblPr>
              <a:tblGrid>
                <a:gridCol w="2330575">
                  <a:extLst>
                    <a:ext uri="{9D8B030D-6E8A-4147-A177-3AD203B41FA5}">
                      <a16:colId xmlns:a16="http://schemas.microsoft.com/office/drawing/2014/main" val="20000"/>
                    </a:ext>
                  </a:extLst>
                </a:gridCol>
                <a:gridCol w="2330575">
                  <a:extLst>
                    <a:ext uri="{9D8B030D-6E8A-4147-A177-3AD203B41FA5}">
                      <a16:colId xmlns:a16="http://schemas.microsoft.com/office/drawing/2014/main" val="20001"/>
                    </a:ext>
                  </a:extLst>
                </a:gridCol>
                <a:gridCol w="2330575">
                  <a:extLst>
                    <a:ext uri="{9D8B030D-6E8A-4147-A177-3AD203B41FA5}">
                      <a16:colId xmlns:a16="http://schemas.microsoft.com/office/drawing/2014/main" val="20002"/>
                    </a:ext>
                  </a:extLst>
                </a:gridCol>
              </a:tblGrid>
              <a:tr h="603447">
                <a:tc>
                  <a:txBody>
                    <a:bodyPr/>
                    <a:lstStyle/>
                    <a:p>
                      <a:pPr algn="ctr"/>
                      <a:r>
                        <a:rPr lang="el-GR" sz="1400" b="1" kern="1200" dirty="0">
                          <a:solidFill>
                            <a:schemeClr val="tx1"/>
                          </a:solidFill>
                          <a:effectLst/>
                          <a:latin typeface="+mn-lt"/>
                          <a:ea typeface="+mn-ea"/>
                          <a:cs typeface="+mn-cs"/>
                        </a:rPr>
                        <a:t>Κωνσταντίνος Κωτσίδης</a:t>
                      </a:r>
                      <a:endParaRPr lang="en-GB" sz="1400" b="1" kern="1200" dirty="0">
                        <a:solidFill>
                          <a:schemeClr val="tx1"/>
                        </a:solidFill>
                        <a:effectLst/>
                        <a:latin typeface="+mn-lt"/>
                        <a:ea typeface="+mn-ea"/>
                        <a:cs typeface="+mn-cs"/>
                      </a:endParaRPr>
                    </a:p>
                    <a:p>
                      <a:pPr algn="ctr"/>
                      <a:r>
                        <a:rPr lang="el-GR" sz="1200" b="0" kern="1200" dirty="0">
                          <a:solidFill>
                            <a:schemeClr val="tx1"/>
                          </a:solidFill>
                          <a:effectLst/>
                          <a:latin typeface="+mn-lt"/>
                          <a:ea typeface="+mn-ea"/>
                          <a:cs typeface="+mn-cs"/>
                        </a:rPr>
                        <a:t>Διδάκτορας Παν/μίου Κρήτης</a:t>
                      </a:r>
                      <a:endParaRPr lang="en-GB" sz="12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400" b="1" i="0" kern="1200" dirty="0">
                          <a:solidFill>
                            <a:schemeClr val="tx1"/>
                          </a:solidFill>
                          <a:effectLst/>
                          <a:latin typeface="+mn-lt"/>
                          <a:ea typeface="+mn-ea"/>
                          <a:cs typeface="+mn-cs"/>
                        </a:rPr>
                        <a:t>Μουζάκης Χαράλαμπος </a:t>
                      </a:r>
                    </a:p>
                    <a:p>
                      <a:pPr algn="ctr"/>
                      <a:r>
                        <a:rPr lang="el-GR" sz="1200" b="0" i="0" kern="1200" dirty="0">
                          <a:solidFill>
                            <a:schemeClr val="tx1"/>
                          </a:solidFill>
                          <a:effectLst/>
                          <a:latin typeface="+mn-lt"/>
                          <a:ea typeface="+mn-ea"/>
                          <a:cs typeface="+mn-cs"/>
                        </a:rPr>
                        <a:t>Διδάσκων ΠΜΣ</a:t>
                      </a:r>
                      <a:endParaRPr lang="el-GR" sz="16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400" b="1" i="0" kern="1200" dirty="0">
                          <a:solidFill>
                            <a:schemeClr val="tx1"/>
                          </a:solidFill>
                          <a:effectLst/>
                          <a:latin typeface="+mn-lt"/>
                          <a:ea typeface="+mn-ea"/>
                          <a:cs typeface="+mn-cs"/>
                        </a:rPr>
                        <a:t>Απόστολος Κώστας</a:t>
                      </a:r>
                    </a:p>
                    <a:p>
                      <a:pPr algn="ctr"/>
                      <a:r>
                        <a:rPr lang="el-GR" sz="1200" b="0" i="0" kern="1200" dirty="0">
                          <a:solidFill>
                            <a:schemeClr val="tx1"/>
                          </a:solidFill>
                          <a:effectLst/>
                          <a:latin typeface="+mn-lt"/>
                          <a:ea typeface="+mn-ea"/>
                          <a:cs typeface="+mn-cs"/>
                        </a:rPr>
                        <a:t>Επ. Καθηγητής Παν/μίου Αιγαίου</a:t>
                      </a:r>
                      <a:endParaRPr lang="el-GR" sz="1200" b="1"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9 - Ορθογώνιο"/>
          <p:cNvSpPr/>
          <p:nvPr/>
        </p:nvSpPr>
        <p:spPr>
          <a:xfrm>
            <a:off x="1369379" y="4215707"/>
            <a:ext cx="6840760" cy="369332"/>
          </a:xfrm>
          <a:prstGeom prst="rect">
            <a:avLst/>
          </a:prstGeom>
        </p:spPr>
        <p:txBody>
          <a:bodyPr wrap="square">
            <a:spAutoFit/>
          </a:bodyPr>
          <a:lstStyle/>
          <a:p>
            <a:pPr algn="ctr"/>
            <a:r>
              <a:rPr lang="el-GR" sz="1800" dirty="0"/>
              <a:t>Επιτροπή Κρίσης ΔΕ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D62B-2CE0-FD4A-6F68-4088E4E2DC3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3927637-65C4-1E36-5E46-1E4FB1A44DB5}"/>
              </a:ext>
            </a:extLst>
          </p:cNvPr>
          <p:cNvSpPr>
            <a:spLocks noGrp="1"/>
          </p:cNvSpPr>
          <p:nvPr>
            <p:ph type="title"/>
          </p:nvPr>
        </p:nvSpPr>
        <p:spPr>
          <a:xfrm>
            <a:off x="1945200" y="624110"/>
            <a:ext cx="6589200" cy="788666"/>
          </a:xfrm>
        </p:spPr>
        <p:txBody>
          <a:bodyPr>
            <a:normAutofit/>
          </a:bodyPr>
          <a:lstStyle/>
          <a:p>
            <a:r>
              <a:rPr lang="el-GR" sz="3200" dirty="0"/>
              <a:t>6. Το εκπαιδευτικό υλικό (2/4)</a:t>
            </a:r>
            <a:endParaRPr lang="en-GB" sz="3200" dirty="0"/>
          </a:p>
        </p:txBody>
      </p:sp>
      <p:sp>
        <p:nvSpPr>
          <p:cNvPr id="3" name="Θέση περιεχομένου 2">
            <a:extLst>
              <a:ext uri="{FF2B5EF4-FFF2-40B4-BE49-F238E27FC236}">
                <a16:creationId xmlns:a16="http://schemas.microsoft.com/office/drawing/2014/main" id="{FE56755D-77C4-1CA6-5256-B93F71CB2179}"/>
              </a:ext>
            </a:extLst>
          </p:cNvPr>
          <p:cNvSpPr>
            <a:spLocks noGrp="1"/>
          </p:cNvSpPr>
          <p:nvPr>
            <p:ph sz="half" idx="1"/>
          </p:nvPr>
        </p:nvSpPr>
        <p:spPr>
          <a:xfrm>
            <a:off x="1691680" y="1351488"/>
            <a:ext cx="6842720" cy="674923"/>
          </a:xfrm>
        </p:spPr>
        <p:txBody>
          <a:bodyPr>
            <a:normAutofit fontScale="92500" lnSpcReduction="20000"/>
          </a:bodyPr>
          <a:lstStyle/>
          <a:p>
            <a:r>
              <a:rPr lang="el-GR" sz="2200" b="1" dirty="0"/>
              <a:t>Αρχές ανάπτυξης του εκπαιδευτικού υλικού</a:t>
            </a:r>
            <a:r>
              <a:rPr lang="el-GR" sz="2200" dirty="0"/>
              <a:t>: </a:t>
            </a:r>
          </a:p>
          <a:p>
            <a:pPr marL="0" indent="0">
              <a:buNone/>
            </a:pPr>
            <a:r>
              <a:rPr lang="el-GR" dirty="0"/>
              <a:t>	</a:t>
            </a:r>
            <a:endParaRPr lang="en-GB" dirty="0"/>
          </a:p>
        </p:txBody>
      </p:sp>
      <p:sp>
        <p:nvSpPr>
          <p:cNvPr id="6" name="TextBox 5">
            <a:extLst>
              <a:ext uri="{FF2B5EF4-FFF2-40B4-BE49-F238E27FC236}">
                <a16:creationId xmlns:a16="http://schemas.microsoft.com/office/drawing/2014/main" id="{72642FD8-7BC8-4442-F0CF-AD2CAC7CD823}"/>
              </a:ext>
            </a:extLst>
          </p:cNvPr>
          <p:cNvSpPr txBox="1"/>
          <p:nvPr/>
        </p:nvSpPr>
        <p:spPr>
          <a:xfrm>
            <a:off x="1382004" y="2096697"/>
            <a:ext cx="3652936" cy="4247317"/>
          </a:xfrm>
          <a:prstGeom prst="rect">
            <a:avLst/>
          </a:prstGeom>
          <a:noFill/>
        </p:spPr>
        <p:txBody>
          <a:bodyPr wrap="square" rtlCol="0">
            <a:spAutoFit/>
          </a:bodyPr>
          <a:lstStyle/>
          <a:p>
            <a:r>
              <a:rPr lang="el-GR" b="1" u="sng" dirty="0"/>
              <a:t>αρχές της εξ αποστάσεως εκπαίδευσης </a:t>
            </a:r>
            <a:r>
              <a:rPr lang="el-GR" dirty="0"/>
              <a:t>σύμφωνα με τους Λιοναράκη και Σπανακά (2017):</a:t>
            </a:r>
          </a:p>
          <a:p>
            <a:endParaRPr lang="el-GR" dirty="0"/>
          </a:p>
          <a:p>
            <a:pPr marL="285750" indent="-285750">
              <a:buFont typeface="Arial" panose="020B0604020202020204" pitchFamily="34" charset="0"/>
              <a:buChar char="•"/>
            </a:pPr>
            <a:r>
              <a:rPr lang="el-GR" dirty="0"/>
              <a:t>διδακτικοί στόχοι και προσδοκώμενα αποτελέσματα</a:t>
            </a:r>
          </a:p>
          <a:p>
            <a:pPr marL="285750" indent="-285750">
              <a:buFont typeface="Arial" panose="020B0604020202020204" pitchFamily="34" charset="0"/>
              <a:buChar char="•"/>
            </a:pPr>
            <a:r>
              <a:rPr lang="el-GR" dirty="0"/>
              <a:t>κατάλληλος λόγος</a:t>
            </a:r>
          </a:p>
          <a:p>
            <a:pPr marL="285750" indent="-285750">
              <a:buFont typeface="Arial" panose="020B0604020202020204" pitchFamily="34" charset="0"/>
              <a:buChar char="•"/>
            </a:pPr>
            <a:r>
              <a:rPr lang="el-GR" dirty="0"/>
              <a:t>ανακαλυπτική μάθηση </a:t>
            </a:r>
          </a:p>
          <a:p>
            <a:pPr marL="285750" indent="-285750">
              <a:buFont typeface="Arial" panose="020B0604020202020204" pitchFamily="34" charset="0"/>
              <a:buChar char="•"/>
            </a:pPr>
            <a:r>
              <a:rPr lang="el-GR" dirty="0"/>
              <a:t>οπτική απεικόνιση</a:t>
            </a:r>
            <a:endParaRPr lang="en-US" dirty="0"/>
          </a:p>
          <a:p>
            <a:pPr marL="285750" indent="-285750">
              <a:buFont typeface="Arial" panose="020B0604020202020204" pitchFamily="34" charset="0"/>
              <a:buChar char="•"/>
            </a:pPr>
            <a:r>
              <a:rPr lang="el-GR" dirty="0"/>
              <a:t>«Γιατί αυτό κι όχι κάτι άλλο;»</a:t>
            </a:r>
          </a:p>
          <a:p>
            <a:pPr marL="285750" indent="-285750">
              <a:buFont typeface="Arial" panose="020B0604020202020204" pitchFamily="34" charset="0"/>
              <a:buChar char="•"/>
            </a:pPr>
            <a:r>
              <a:rPr lang="el-GR" dirty="0"/>
              <a:t>Αποκτώμενες δεξιότητες από το ΕΥ</a:t>
            </a:r>
          </a:p>
          <a:p>
            <a:endParaRPr lang="el-GR" dirty="0"/>
          </a:p>
          <a:p>
            <a:endParaRPr lang="en-GB" dirty="0"/>
          </a:p>
        </p:txBody>
      </p:sp>
      <p:sp>
        <p:nvSpPr>
          <p:cNvPr id="7" name="TextBox 6">
            <a:extLst>
              <a:ext uri="{FF2B5EF4-FFF2-40B4-BE49-F238E27FC236}">
                <a16:creationId xmlns:a16="http://schemas.microsoft.com/office/drawing/2014/main" id="{C1299C4B-5DE8-B6C6-5348-21D264CD2F0F}"/>
              </a:ext>
            </a:extLst>
          </p:cNvPr>
          <p:cNvSpPr txBox="1"/>
          <p:nvPr/>
        </p:nvSpPr>
        <p:spPr>
          <a:xfrm>
            <a:off x="4932040" y="2026411"/>
            <a:ext cx="3960440" cy="4524315"/>
          </a:xfrm>
          <a:prstGeom prst="rect">
            <a:avLst/>
          </a:prstGeom>
          <a:noFill/>
        </p:spPr>
        <p:txBody>
          <a:bodyPr wrap="square" rtlCol="0">
            <a:spAutoFit/>
          </a:bodyPr>
          <a:lstStyle/>
          <a:p>
            <a:r>
              <a:rPr lang="el-GR" b="1" u="sng" dirty="0"/>
              <a:t>αρχές της πολυμεσικής μάθησης του </a:t>
            </a:r>
            <a:r>
              <a:rPr lang="en-US" b="1" u="sng" dirty="0"/>
              <a:t>Mayer</a:t>
            </a:r>
            <a:r>
              <a:rPr lang="el-GR" b="1" u="sng" dirty="0"/>
              <a:t> </a:t>
            </a:r>
            <a:r>
              <a:rPr lang="el-GR" dirty="0"/>
              <a:t>(Αναστασιάδης και Κωτσίδης 2015):</a:t>
            </a:r>
          </a:p>
          <a:p>
            <a:pPr marL="285750" indent="-285750">
              <a:buFont typeface="Arial" panose="020B0604020202020204" pitchFamily="34" charset="0"/>
              <a:buChar char="•"/>
            </a:pPr>
            <a:r>
              <a:rPr lang="el-GR" dirty="0"/>
              <a:t>Πολυμεσική αρχή </a:t>
            </a:r>
          </a:p>
          <a:p>
            <a:pPr marL="285750" indent="-285750">
              <a:buFont typeface="Arial" panose="020B0604020202020204" pitchFamily="34" charset="0"/>
              <a:buChar char="•"/>
            </a:pPr>
            <a:r>
              <a:rPr lang="el-GR" dirty="0"/>
              <a:t>αρχή της χωρικής και χρονικής συνάφειας</a:t>
            </a:r>
          </a:p>
          <a:p>
            <a:pPr marL="285750" indent="-285750">
              <a:buFont typeface="Arial" panose="020B0604020202020204" pitchFamily="34" charset="0"/>
              <a:buChar char="•"/>
            </a:pPr>
            <a:r>
              <a:rPr lang="el-GR" dirty="0"/>
              <a:t>αρχή της συνοχής  </a:t>
            </a:r>
          </a:p>
          <a:p>
            <a:pPr marL="285750" indent="-285750">
              <a:buFont typeface="Arial" panose="020B0604020202020204" pitchFamily="34" charset="0"/>
              <a:buChar char="•"/>
            </a:pPr>
            <a:r>
              <a:rPr lang="el-GR" dirty="0"/>
              <a:t>αρχή της τροπικότητας</a:t>
            </a:r>
          </a:p>
          <a:p>
            <a:pPr marL="285750" indent="-285750">
              <a:buFont typeface="Arial" panose="020B0604020202020204" pitchFamily="34" charset="0"/>
              <a:buChar char="•"/>
            </a:pPr>
            <a:r>
              <a:rPr lang="el-GR" dirty="0"/>
              <a:t>αρχή του πλεονασμού </a:t>
            </a:r>
          </a:p>
          <a:p>
            <a:pPr marL="285750" indent="-285750">
              <a:buFont typeface="Arial" panose="020B0604020202020204" pitchFamily="34" charset="0"/>
              <a:buChar char="•"/>
            </a:pPr>
            <a:r>
              <a:rPr lang="el-GR" dirty="0"/>
              <a:t>αρχή της προσωποποίησης αρχή της κατάτμησης </a:t>
            </a:r>
          </a:p>
          <a:p>
            <a:pPr marL="285750" indent="-285750">
              <a:buFont typeface="Arial" panose="020B0604020202020204" pitchFamily="34" charset="0"/>
              <a:buChar char="•"/>
            </a:pPr>
            <a:r>
              <a:rPr lang="el-GR" dirty="0"/>
              <a:t>αρχή της σηματοδότησης</a:t>
            </a:r>
          </a:p>
          <a:p>
            <a:pPr marL="285750" indent="-285750">
              <a:buFont typeface="Arial" panose="020B0604020202020204" pitchFamily="34" charset="0"/>
              <a:buChar char="•"/>
            </a:pPr>
            <a:r>
              <a:rPr lang="el-GR" dirty="0"/>
              <a:t>αρχή της φωνής</a:t>
            </a:r>
          </a:p>
          <a:p>
            <a:pPr marL="285750" indent="-285750">
              <a:buFont typeface="Arial" panose="020B0604020202020204" pitchFamily="34" charset="0"/>
              <a:buChar char="•"/>
            </a:pPr>
            <a:r>
              <a:rPr lang="el-GR" dirty="0"/>
              <a:t>αρχή της προπαίδευσης</a:t>
            </a:r>
          </a:p>
          <a:p>
            <a:pPr marL="285750" indent="-285750">
              <a:buFont typeface="Arial" panose="020B0604020202020204" pitchFamily="34" charset="0"/>
              <a:buChar char="•"/>
            </a:pPr>
            <a:r>
              <a:rPr lang="el-GR" dirty="0"/>
              <a:t>αρχή της εικόνας</a:t>
            </a:r>
          </a:p>
          <a:p>
            <a:endParaRPr lang="en-GB" dirty="0"/>
          </a:p>
        </p:txBody>
      </p:sp>
    </p:spTree>
    <p:extLst>
      <p:ext uri="{BB962C8B-B14F-4D97-AF65-F5344CB8AC3E}">
        <p14:creationId xmlns:p14="http://schemas.microsoft.com/office/powerpoint/2010/main" val="188363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62F3-81AE-B4ED-2E0E-6594F6C8A13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BFE3B34-52F6-F3AA-A2B8-E8CBBF1D7BFA}"/>
              </a:ext>
            </a:extLst>
          </p:cNvPr>
          <p:cNvSpPr>
            <a:spLocks noGrp="1"/>
          </p:cNvSpPr>
          <p:nvPr>
            <p:ph type="title"/>
          </p:nvPr>
        </p:nvSpPr>
        <p:spPr>
          <a:xfrm>
            <a:off x="1945200" y="624110"/>
            <a:ext cx="6589200" cy="788666"/>
          </a:xfrm>
        </p:spPr>
        <p:txBody>
          <a:bodyPr>
            <a:normAutofit/>
          </a:bodyPr>
          <a:lstStyle/>
          <a:p>
            <a:r>
              <a:rPr lang="el-GR" sz="3200" dirty="0"/>
              <a:t>6. Το εκπαιδευτικό υλικό (3/4)</a:t>
            </a:r>
            <a:endParaRPr lang="en-GB" sz="3200" dirty="0"/>
          </a:p>
        </p:txBody>
      </p:sp>
      <p:sp>
        <p:nvSpPr>
          <p:cNvPr id="3" name="Θέση περιεχομένου 2">
            <a:extLst>
              <a:ext uri="{FF2B5EF4-FFF2-40B4-BE49-F238E27FC236}">
                <a16:creationId xmlns:a16="http://schemas.microsoft.com/office/drawing/2014/main" id="{0133E8ED-C48C-69EF-4677-E35FD76F1C1F}"/>
              </a:ext>
            </a:extLst>
          </p:cNvPr>
          <p:cNvSpPr>
            <a:spLocks noGrp="1"/>
          </p:cNvSpPr>
          <p:nvPr>
            <p:ph sz="half" idx="1"/>
          </p:nvPr>
        </p:nvSpPr>
        <p:spPr>
          <a:xfrm>
            <a:off x="1691680" y="1431082"/>
            <a:ext cx="6589200" cy="3767397"/>
          </a:xfrm>
        </p:spPr>
        <p:txBody>
          <a:bodyPr/>
          <a:lstStyle/>
          <a:p>
            <a:r>
              <a:rPr lang="el-GR" dirty="0"/>
              <a:t>Το Ε.Υ. σχεδιάστηκε βασισμένο σε </a:t>
            </a:r>
            <a:r>
              <a:rPr lang="el-GR" u="sng" dirty="0"/>
              <a:t>Προηγμένες Μαθησιακές Τεχνολογίες</a:t>
            </a:r>
            <a:r>
              <a:rPr lang="el-GR" dirty="0"/>
              <a:t> στην σύγχρονη πλατφόρμα του </a:t>
            </a:r>
            <a:r>
              <a:rPr lang="el-GR" b="1" u="sng" dirty="0">
                <a:hlinkClick r:id="rId2"/>
              </a:rPr>
              <a:t>Ε.ΔΙ.Β.Ε.Α</a:t>
            </a:r>
            <a:r>
              <a:rPr lang="el-GR" b="1" dirty="0"/>
              <a:t>. </a:t>
            </a:r>
            <a:r>
              <a:rPr lang="el-GR" dirty="0"/>
              <a:t>(</a:t>
            </a:r>
            <a:r>
              <a:rPr lang="en-US" b="1" dirty="0"/>
              <a:t>students</a:t>
            </a:r>
            <a:r>
              <a:rPr lang="el-GR" b="1" dirty="0"/>
              <a:t>.</a:t>
            </a:r>
            <a:r>
              <a:rPr lang="en-US" b="1" dirty="0" err="1"/>
              <a:t>edivea</a:t>
            </a:r>
            <a:r>
              <a:rPr lang="el-GR" b="1" dirty="0"/>
              <a:t>.</a:t>
            </a:r>
            <a:r>
              <a:rPr lang="en-US" b="1" dirty="0"/>
              <a:t>net</a:t>
            </a:r>
            <a:r>
              <a:rPr lang="el-GR" dirty="0"/>
              <a:t>) με τη χρήση τεχνολογίας </a:t>
            </a:r>
            <a:r>
              <a:rPr lang="en-US" dirty="0"/>
              <a:t>H</a:t>
            </a:r>
            <a:r>
              <a:rPr lang="el-GR" dirty="0"/>
              <a:t>5</a:t>
            </a:r>
            <a:r>
              <a:rPr lang="en-US" dirty="0"/>
              <a:t>P</a:t>
            </a:r>
            <a:r>
              <a:rPr lang="el-GR" dirty="0"/>
              <a:t>.</a:t>
            </a:r>
          </a:p>
          <a:p>
            <a:r>
              <a:rPr lang="el-GR" dirty="0"/>
              <a:t> Έχει τίτλο </a:t>
            </a:r>
            <a:r>
              <a:rPr lang="el-GR" u="sng" dirty="0">
                <a:hlinkClick r:id="rId3"/>
              </a:rPr>
              <a:t>«</a:t>
            </a:r>
            <a:r>
              <a:rPr lang="el-GR" b="1" u="sng" dirty="0">
                <a:hlinkClick r:id="rId3"/>
              </a:rPr>
              <a:t>Προσδιορισμοί του τόπου στα Νέα Ελληνικά (Τα ελληνικά ως δεύτερη/ ξένη γλώσσα)»</a:t>
            </a:r>
            <a:r>
              <a:rPr lang="el-GR" dirty="0"/>
              <a:t> </a:t>
            </a:r>
          </a:p>
          <a:p>
            <a:r>
              <a:rPr lang="el-GR" dirty="0"/>
              <a:t>Είναι ανοιχτό και προσβάσιμο με συγκεκριμένους κωδικούς </a:t>
            </a:r>
          </a:p>
          <a:p>
            <a:pPr marL="0" indent="0">
              <a:buNone/>
            </a:pPr>
            <a:r>
              <a:rPr lang="el-GR" dirty="0"/>
              <a:t>(</a:t>
            </a:r>
            <a:r>
              <a:rPr lang="el-GR" b="1" dirty="0"/>
              <a:t>Όνομα Χρήστη:</a:t>
            </a:r>
            <a:r>
              <a:rPr lang="en-GB" b="1" dirty="0"/>
              <a:t> </a:t>
            </a:r>
            <a:r>
              <a:rPr lang="en-GB" u="sng" dirty="0">
                <a:hlinkClick r:id="rId4"/>
              </a:rPr>
              <a:t>guest</a:t>
            </a:r>
            <a:r>
              <a:rPr lang="el-GR" u="sng" dirty="0">
                <a:hlinkClick r:id="rId4"/>
              </a:rPr>
              <a:t>_</a:t>
            </a:r>
            <a:r>
              <a:rPr lang="en-GB" u="sng" dirty="0">
                <a:hlinkClick r:id="rId4"/>
              </a:rPr>
              <a:t>course</a:t>
            </a:r>
            <a:r>
              <a:rPr lang="el-GR" u="sng" dirty="0">
                <a:hlinkClick r:id="rId4"/>
              </a:rPr>
              <a:t>_105@</a:t>
            </a:r>
            <a:r>
              <a:rPr lang="en-GB" u="sng" dirty="0" err="1">
                <a:hlinkClick r:id="rId4"/>
              </a:rPr>
              <a:t>edivea</a:t>
            </a:r>
            <a:r>
              <a:rPr lang="el-GR" u="sng" dirty="0">
                <a:hlinkClick r:id="rId4"/>
              </a:rPr>
              <a:t>.</a:t>
            </a:r>
            <a:r>
              <a:rPr lang="en-GB" u="sng" dirty="0">
                <a:hlinkClick r:id="rId4"/>
              </a:rPr>
              <a:t>test</a:t>
            </a:r>
            <a:r>
              <a:rPr lang="el-GR" dirty="0"/>
              <a:t> και </a:t>
            </a:r>
            <a:r>
              <a:rPr lang="el-GR" b="1" dirty="0"/>
              <a:t>Κωδικός:</a:t>
            </a:r>
            <a:r>
              <a:rPr lang="en-GB" b="1" dirty="0"/>
              <a:t> </a:t>
            </a:r>
            <a:r>
              <a:rPr lang="en-GB" dirty="0"/>
              <a:t>guest</a:t>
            </a:r>
            <a:r>
              <a:rPr lang="el-GR" dirty="0"/>
              <a:t>_</a:t>
            </a:r>
            <a:r>
              <a:rPr lang="en-GB" dirty="0"/>
              <a:t>course</a:t>
            </a:r>
            <a:r>
              <a:rPr lang="el-GR" dirty="0"/>
              <a:t>_105)</a:t>
            </a:r>
            <a:r>
              <a:rPr lang="en-GB" dirty="0"/>
              <a:t> </a:t>
            </a:r>
          </a:p>
          <a:p>
            <a:pPr marL="0" indent="0">
              <a:buNone/>
            </a:pPr>
            <a:endParaRPr lang="el-GR" dirty="0"/>
          </a:p>
        </p:txBody>
      </p:sp>
    </p:spTree>
    <p:extLst>
      <p:ext uri="{BB962C8B-B14F-4D97-AF65-F5344CB8AC3E}">
        <p14:creationId xmlns:p14="http://schemas.microsoft.com/office/powerpoint/2010/main" val="377373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F184F1-E640-291D-D7E3-04E84FD5771E}"/>
              </a:ext>
            </a:extLst>
          </p:cNvPr>
          <p:cNvSpPr>
            <a:spLocks noGrp="1"/>
          </p:cNvSpPr>
          <p:nvPr>
            <p:ph type="title"/>
          </p:nvPr>
        </p:nvSpPr>
        <p:spPr/>
        <p:txBody>
          <a:bodyPr/>
          <a:lstStyle/>
          <a:p>
            <a:r>
              <a:rPr lang="el-GR" dirty="0"/>
              <a:t>6. Το εκπαιδευτικό υλικό (4/4)</a:t>
            </a:r>
            <a:br>
              <a:rPr lang="el-GR" dirty="0"/>
            </a:br>
            <a:endParaRPr lang="en-GB" dirty="0"/>
          </a:p>
        </p:txBody>
      </p:sp>
      <p:sp>
        <p:nvSpPr>
          <p:cNvPr id="3" name="Θέση περιεχομένου 2">
            <a:extLst>
              <a:ext uri="{FF2B5EF4-FFF2-40B4-BE49-F238E27FC236}">
                <a16:creationId xmlns:a16="http://schemas.microsoft.com/office/drawing/2014/main" id="{F15BFE41-860A-CC74-C9A2-912728C5E932}"/>
              </a:ext>
            </a:extLst>
          </p:cNvPr>
          <p:cNvSpPr>
            <a:spLocks noGrp="1"/>
          </p:cNvSpPr>
          <p:nvPr>
            <p:ph sz="half" idx="1"/>
          </p:nvPr>
        </p:nvSpPr>
        <p:spPr>
          <a:xfrm>
            <a:off x="1942417" y="2136706"/>
            <a:ext cx="2341552" cy="3767397"/>
          </a:xfrm>
        </p:spPr>
        <p:txBody>
          <a:bodyPr>
            <a:normAutofit fontScale="92500" lnSpcReduction="20000"/>
          </a:bodyPr>
          <a:lstStyle/>
          <a:p>
            <a:r>
              <a:rPr lang="el-GR" b="1" dirty="0"/>
              <a:t>Τεχνολογικά μέσα που αξιοποιήθηκαν</a:t>
            </a:r>
            <a:r>
              <a:rPr lang="en-US" dirty="0"/>
              <a:t>:</a:t>
            </a:r>
            <a:endParaRPr lang="en-GB" dirty="0"/>
          </a:p>
        </p:txBody>
      </p:sp>
      <p:sp>
        <p:nvSpPr>
          <p:cNvPr id="4" name="Θέση περιεχομένου 3">
            <a:extLst>
              <a:ext uri="{FF2B5EF4-FFF2-40B4-BE49-F238E27FC236}">
                <a16:creationId xmlns:a16="http://schemas.microsoft.com/office/drawing/2014/main" id="{FD6E477B-3901-FA72-4485-00D4A06B7EAB}"/>
              </a:ext>
            </a:extLst>
          </p:cNvPr>
          <p:cNvSpPr>
            <a:spLocks noGrp="1"/>
          </p:cNvSpPr>
          <p:nvPr>
            <p:ph sz="half" idx="2"/>
          </p:nvPr>
        </p:nvSpPr>
        <p:spPr>
          <a:xfrm>
            <a:off x="5076057" y="1772816"/>
            <a:ext cx="3458344" cy="4131287"/>
          </a:xfrm>
        </p:spPr>
        <p:txBody>
          <a:bodyPr>
            <a:normAutofit fontScale="92500" lnSpcReduction="20000"/>
          </a:bodyPr>
          <a:lstStyle/>
          <a:p>
            <a:r>
              <a:rPr lang="el-GR" dirty="0"/>
              <a:t>Πλατφόρμα εξ αποστάσεως εκπαίδευσης ΕΔΙΒΕΑ.ΝΕΤ</a:t>
            </a:r>
          </a:p>
          <a:p>
            <a:r>
              <a:rPr lang="el-GR" dirty="0"/>
              <a:t>Τεχνολογία </a:t>
            </a:r>
            <a:r>
              <a:rPr lang="en-US" dirty="0"/>
              <a:t>H</a:t>
            </a:r>
            <a:r>
              <a:rPr lang="el-GR" dirty="0"/>
              <a:t>5</a:t>
            </a:r>
            <a:r>
              <a:rPr lang="en-US" dirty="0"/>
              <a:t>P</a:t>
            </a:r>
            <a:endParaRPr lang="el-GR" dirty="0"/>
          </a:p>
          <a:p>
            <a:r>
              <a:rPr lang="en-US" dirty="0"/>
              <a:t>Padlet</a:t>
            </a:r>
          </a:p>
          <a:p>
            <a:r>
              <a:rPr lang="en-US" dirty="0"/>
              <a:t>Plotagon studio</a:t>
            </a:r>
          </a:p>
          <a:p>
            <a:r>
              <a:rPr lang="en-US" dirty="0"/>
              <a:t>Lumen5 </a:t>
            </a:r>
          </a:p>
          <a:p>
            <a:r>
              <a:rPr lang="en-US" dirty="0"/>
              <a:t>Night Cafe</a:t>
            </a:r>
          </a:p>
          <a:p>
            <a:r>
              <a:rPr lang="en-US" dirty="0"/>
              <a:t>Canva</a:t>
            </a:r>
          </a:p>
          <a:p>
            <a:r>
              <a:rPr lang="en-GB" dirty="0"/>
              <a:t>Doodly</a:t>
            </a:r>
          </a:p>
          <a:p>
            <a:r>
              <a:rPr lang="en-GB" dirty="0"/>
              <a:t>Aiva</a:t>
            </a:r>
          </a:p>
          <a:p>
            <a:r>
              <a:rPr lang="en-GB" dirty="0"/>
              <a:t>Gamma </a:t>
            </a:r>
          </a:p>
          <a:p>
            <a:r>
              <a:rPr lang="en-GB" dirty="0"/>
              <a:t>Narakeet</a:t>
            </a:r>
          </a:p>
        </p:txBody>
      </p:sp>
    </p:spTree>
    <p:extLst>
      <p:ext uri="{BB962C8B-B14F-4D97-AF65-F5344CB8AC3E}">
        <p14:creationId xmlns:p14="http://schemas.microsoft.com/office/powerpoint/2010/main" val="269440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Φυσαλίδα ομιλίας: Ορθογώνιο με στρογγυλεμένες γωνίες 15">
            <a:extLst>
              <a:ext uri="{FF2B5EF4-FFF2-40B4-BE49-F238E27FC236}">
                <a16:creationId xmlns:a16="http://schemas.microsoft.com/office/drawing/2014/main" id="{E8B2AFAA-6C3E-5999-E7CF-D50EC026CEAD}"/>
              </a:ext>
            </a:extLst>
          </p:cNvPr>
          <p:cNvSpPr/>
          <p:nvPr/>
        </p:nvSpPr>
        <p:spPr>
          <a:xfrm>
            <a:off x="3347864" y="1268759"/>
            <a:ext cx="3312368" cy="1144305"/>
          </a:xfrm>
          <a:prstGeom prst="wedgeRoundRectCallout">
            <a:avLst>
              <a:gd name="adj1" fmla="val 68935"/>
              <a:gd name="adj2" fmla="val -10852"/>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a:t>Καλώς ήρθατε στο μάθημα!</a:t>
            </a:r>
          </a:p>
          <a:p>
            <a:pPr algn="ctr"/>
            <a:r>
              <a:rPr lang="el-GR" dirty="0"/>
              <a:t>Επιλέξτε την οθόνη για να συνεχίσετε.</a:t>
            </a:r>
          </a:p>
        </p:txBody>
      </p:sp>
      <p:sp>
        <p:nvSpPr>
          <p:cNvPr id="2" name="Τίτλος 1"/>
          <p:cNvSpPr>
            <a:spLocks noGrp="1"/>
          </p:cNvSpPr>
          <p:nvPr>
            <p:ph type="title"/>
          </p:nvPr>
        </p:nvSpPr>
        <p:spPr>
          <a:xfrm>
            <a:off x="1475656" y="197700"/>
            <a:ext cx="5760640" cy="1259894"/>
          </a:xfrm>
        </p:spPr>
        <p:txBody>
          <a:bodyPr vert="horz" lIns="91440" tIns="45720" rIns="91440" bIns="45720" rtlCol="0" anchor="t">
            <a:normAutofit/>
          </a:bodyPr>
          <a:lstStyle/>
          <a:p>
            <a:r>
              <a:rPr lang="en-US" dirty="0"/>
              <a:t>Το εκπαιδευτικό υλικό </a:t>
            </a:r>
            <a:endParaRPr lang="en-US" b="1" dirty="0"/>
          </a:p>
        </p:txBody>
      </p:sp>
      <p:sp>
        <p:nvSpPr>
          <p:cNvPr id="3" name="TextBox 2">
            <a:extLst>
              <a:ext uri="{FF2B5EF4-FFF2-40B4-BE49-F238E27FC236}">
                <a16:creationId xmlns:a16="http://schemas.microsoft.com/office/drawing/2014/main" id="{13F0819E-A747-5134-D0B5-87FA4BF32DB9}"/>
              </a:ext>
            </a:extLst>
          </p:cNvPr>
          <p:cNvSpPr txBox="1"/>
          <p:nvPr/>
        </p:nvSpPr>
        <p:spPr>
          <a:xfrm>
            <a:off x="812290" y="2351221"/>
            <a:ext cx="4930901" cy="375925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b="1" dirty="0">
                <a:solidFill>
                  <a:schemeClr val="tx1">
                    <a:lumMod val="75000"/>
                    <a:lumOff val="25000"/>
                  </a:schemeClr>
                </a:solidFill>
              </a:rPr>
              <a:t>Το μάθημα:</a:t>
            </a:r>
          </a:p>
          <a:p>
            <a:pPr>
              <a:spcBef>
                <a:spcPts val="1000"/>
              </a:spcBef>
              <a:buClr>
                <a:schemeClr val="accent1"/>
              </a:buClr>
            </a:pPr>
            <a:r>
              <a:rPr lang="en-US" b="1" dirty="0" err="1">
                <a:solidFill>
                  <a:schemeClr val="tx1">
                    <a:lumMod val="75000"/>
                    <a:lumOff val="25000"/>
                  </a:schemeClr>
                </a:solidFill>
                <a:hlinkClick r:id="rId2"/>
              </a:rPr>
              <a:t>Προσδιορισμοί</a:t>
            </a:r>
            <a:r>
              <a:rPr lang="en-US" b="1" dirty="0">
                <a:solidFill>
                  <a:schemeClr val="tx1">
                    <a:lumMod val="75000"/>
                    <a:lumOff val="25000"/>
                  </a:schemeClr>
                </a:solidFill>
                <a:hlinkClick r:id="rId2"/>
              </a:rPr>
              <a:t> </a:t>
            </a:r>
            <a:r>
              <a:rPr lang="en-US" b="1" dirty="0" err="1">
                <a:solidFill>
                  <a:schemeClr val="tx1">
                    <a:lumMod val="75000"/>
                    <a:lumOff val="25000"/>
                  </a:schemeClr>
                </a:solidFill>
                <a:hlinkClick r:id="rId2"/>
              </a:rPr>
              <a:t>του</a:t>
            </a:r>
            <a:r>
              <a:rPr lang="en-US" b="1" dirty="0">
                <a:solidFill>
                  <a:schemeClr val="tx1">
                    <a:lumMod val="75000"/>
                    <a:lumOff val="25000"/>
                  </a:schemeClr>
                </a:solidFill>
                <a:hlinkClick r:id="rId2"/>
              </a:rPr>
              <a:t> </a:t>
            </a:r>
            <a:r>
              <a:rPr lang="en-US" b="1" dirty="0" err="1">
                <a:solidFill>
                  <a:schemeClr val="tx1">
                    <a:lumMod val="75000"/>
                    <a:lumOff val="25000"/>
                  </a:schemeClr>
                </a:solidFill>
                <a:hlinkClick r:id="rId2"/>
              </a:rPr>
              <a:t>τό</a:t>
            </a:r>
            <a:r>
              <a:rPr lang="en-US" b="1" dirty="0">
                <a:solidFill>
                  <a:schemeClr val="tx1">
                    <a:lumMod val="75000"/>
                    <a:lumOff val="25000"/>
                  </a:schemeClr>
                </a:solidFill>
                <a:hlinkClick r:id="rId2"/>
              </a:rPr>
              <a:t>που στα Νέα Ελληνικά (Τα ελληνικά ως δεύτερη/ ξένη γλώσσα)</a:t>
            </a:r>
            <a:endParaRPr lang="en-US" b="1" dirty="0">
              <a:solidFill>
                <a:schemeClr val="tx1">
                  <a:lumMod val="75000"/>
                  <a:lumOff val="25000"/>
                </a:schemeClr>
              </a:solidFill>
            </a:endParaRPr>
          </a:p>
          <a:p>
            <a:pPr>
              <a:spcBef>
                <a:spcPts val="1000"/>
              </a:spcBef>
              <a:buClr>
                <a:schemeClr val="accent1"/>
              </a:buClr>
              <a:buFont typeface="Wingdings 3" charset="2"/>
              <a:buChar char=""/>
            </a:pPr>
            <a:endParaRPr lang="en-US" dirty="0">
              <a:solidFill>
                <a:schemeClr val="tx1">
                  <a:lumMod val="75000"/>
                  <a:lumOff val="25000"/>
                </a:schemeClr>
              </a:solidFill>
            </a:endParaRPr>
          </a:p>
        </p:txBody>
      </p:sp>
      <p:pic>
        <p:nvPicPr>
          <p:cNvPr id="8" name="Εικόνα 7" descr="Εικόνα που περιέχει ρουχισμός, ανθρώπινο πρόσωπο, κορίτσι, παπούτσια&#10;&#10;Το περιεχόμενο που δημιουργείται από AI ενδέχεται να είναι εσφαλμένο.">
            <a:extLst>
              <a:ext uri="{FF2B5EF4-FFF2-40B4-BE49-F238E27FC236}">
                <a16:creationId xmlns:a16="http://schemas.microsoft.com/office/drawing/2014/main" id="{36845292-BE65-A287-B5D5-F55A524CD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414" y="522153"/>
            <a:ext cx="2200668" cy="5247747"/>
          </a:xfrm>
          <a:prstGeom prst="rect">
            <a:avLst/>
          </a:prstGeom>
        </p:spPr>
      </p:pic>
      <p:pic>
        <p:nvPicPr>
          <p:cNvPr id="5" name="Γραφικό 4" descr="Οθόνη περίγραμμα">
            <a:extLst>
              <a:ext uri="{FF2B5EF4-FFF2-40B4-BE49-F238E27FC236}">
                <a16:creationId xmlns:a16="http://schemas.microsoft.com/office/drawing/2014/main" id="{DDC0D78A-E674-8E6C-D8C3-A21383138B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9712" y="2977586"/>
            <a:ext cx="4158178" cy="4158178"/>
          </a:xfrm>
          <a:prstGeom prst="rect">
            <a:avLst/>
          </a:prstGeom>
        </p:spPr>
      </p:pic>
      <p:pic>
        <p:nvPicPr>
          <p:cNvPr id="14" name="Εικόνα 13">
            <a:hlinkClick r:id="rId2"/>
            <a:extLst>
              <a:ext uri="{FF2B5EF4-FFF2-40B4-BE49-F238E27FC236}">
                <a16:creationId xmlns:a16="http://schemas.microsoft.com/office/drawing/2014/main" id="{2308DCD4-4811-95D1-C145-C19D0FB70CE1}"/>
              </a:ext>
            </a:extLst>
          </p:cNvPr>
          <p:cNvPicPr>
            <a:picLocks noChangeAspect="1"/>
          </p:cNvPicPr>
          <p:nvPr/>
        </p:nvPicPr>
        <p:blipFill>
          <a:blip r:embed="rId6"/>
          <a:srcRect t="13101"/>
          <a:stretch>
            <a:fillRect/>
          </a:stretch>
        </p:blipFill>
        <p:spPr>
          <a:xfrm>
            <a:off x="2661580" y="3933056"/>
            <a:ext cx="2759625" cy="1802902"/>
          </a:xfrm>
          <a:prstGeom prst="rect">
            <a:avLst/>
          </a:prstGeom>
        </p:spPr>
      </p:pic>
    </p:spTree>
    <p:extLst>
      <p:ext uri="{BB962C8B-B14F-4D97-AF65-F5344CB8AC3E}">
        <p14:creationId xmlns:p14="http://schemas.microsoft.com/office/powerpoint/2010/main" val="334816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4C05B-A8E4-8837-4E65-9100991AF84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7F9D076-1010-371C-46E1-94A9AEBCBF68}"/>
              </a:ext>
            </a:extLst>
          </p:cNvPr>
          <p:cNvSpPr>
            <a:spLocks noGrp="1"/>
          </p:cNvSpPr>
          <p:nvPr>
            <p:ph type="title"/>
          </p:nvPr>
        </p:nvSpPr>
        <p:spPr>
          <a:xfrm>
            <a:off x="1945200" y="624110"/>
            <a:ext cx="6875272" cy="788666"/>
          </a:xfrm>
        </p:spPr>
        <p:txBody>
          <a:bodyPr>
            <a:normAutofit fontScale="90000"/>
          </a:bodyPr>
          <a:lstStyle/>
          <a:p>
            <a:r>
              <a:rPr lang="el-GR" dirty="0"/>
              <a:t>Το εκπαιδευτικό υλικό </a:t>
            </a:r>
            <a:r>
              <a:rPr lang="en-US" dirty="0"/>
              <a:t>– </a:t>
            </a:r>
            <a:r>
              <a:rPr lang="el-GR" dirty="0"/>
              <a:t>εικόνες</a:t>
            </a:r>
            <a:br>
              <a:rPr lang="el-GR" dirty="0"/>
            </a:br>
            <a:endParaRPr lang="en-GB" dirty="0"/>
          </a:p>
        </p:txBody>
      </p:sp>
      <p:pic>
        <p:nvPicPr>
          <p:cNvPr id="6" name="Θέση περιεχομένου 5">
            <a:extLst>
              <a:ext uri="{FF2B5EF4-FFF2-40B4-BE49-F238E27FC236}">
                <a16:creationId xmlns:a16="http://schemas.microsoft.com/office/drawing/2014/main" id="{D3A750CC-B89E-04E1-6BCA-6366FB87FA04}"/>
              </a:ext>
            </a:extLst>
          </p:cNvPr>
          <p:cNvPicPr>
            <a:picLocks noGrp="1" noChangeAspect="1"/>
          </p:cNvPicPr>
          <p:nvPr>
            <p:ph sz="half" idx="1"/>
          </p:nvPr>
        </p:nvPicPr>
        <p:blipFill>
          <a:blip r:embed="rId2"/>
          <a:srcRect r="15862" b="5201"/>
          <a:stretch>
            <a:fillRect/>
          </a:stretch>
        </p:blipFill>
        <p:spPr>
          <a:xfrm>
            <a:off x="774419" y="1484783"/>
            <a:ext cx="3653565" cy="2295995"/>
          </a:xfrm>
          <a:prstGeom prst="rect">
            <a:avLst/>
          </a:prstGeom>
        </p:spPr>
      </p:pic>
      <p:pic>
        <p:nvPicPr>
          <p:cNvPr id="8" name="Εικόνα 7">
            <a:extLst>
              <a:ext uri="{FF2B5EF4-FFF2-40B4-BE49-F238E27FC236}">
                <a16:creationId xmlns:a16="http://schemas.microsoft.com/office/drawing/2014/main" id="{2668523F-DFB5-49C1-D2B7-B36CF33D7070}"/>
              </a:ext>
            </a:extLst>
          </p:cNvPr>
          <p:cNvPicPr>
            <a:picLocks noChangeAspect="1"/>
          </p:cNvPicPr>
          <p:nvPr/>
        </p:nvPicPr>
        <p:blipFill>
          <a:blip r:embed="rId3"/>
          <a:srcRect r="1387" b="7148"/>
          <a:stretch>
            <a:fillRect/>
          </a:stretch>
        </p:blipFill>
        <p:spPr>
          <a:xfrm>
            <a:off x="774419" y="3938443"/>
            <a:ext cx="3797581" cy="2082845"/>
          </a:xfrm>
          <a:prstGeom prst="rect">
            <a:avLst/>
          </a:prstGeom>
        </p:spPr>
      </p:pic>
      <p:pic>
        <p:nvPicPr>
          <p:cNvPr id="10" name="Θέση περιεχομένου 9">
            <a:extLst>
              <a:ext uri="{FF2B5EF4-FFF2-40B4-BE49-F238E27FC236}">
                <a16:creationId xmlns:a16="http://schemas.microsoft.com/office/drawing/2014/main" id="{1BCBB887-9CD8-3024-49CA-6155345860A3}"/>
              </a:ext>
            </a:extLst>
          </p:cNvPr>
          <p:cNvPicPr>
            <a:picLocks noGrp="1" noChangeAspect="1"/>
          </p:cNvPicPr>
          <p:nvPr>
            <p:ph sz="half" idx="2"/>
          </p:nvPr>
        </p:nvPicPr>
        <p:blipFill>
          <a:blip r:embed="rId4"/>
          <a:srcRect r="4200" b="17822"/>
          <a:stretch>
            <a:fillRect/>
          </a:stretch>
        </p:blipFill>
        <p:spPr>
          <a:xfrm>
            <a:off x="5749740" y="4944399"/>
            <a:ext cx="3312368" cy="1843403"/>
          </a:xfrm>
          <a:prstGeom prst="rect">
            <a:avLst/>
          </a:prstGeom>
        </p:spPr>
      </p:pic>
      <p:pic>
        <p:nvPicPr>
          <p:cNvPr id="12" name="Εικόνα 11">
            <a:extLst>
              <a:ext uri="{FF2B5EF4-FFF2-40B4-BE49-F238E27FC236}">
                <a16:creationId xmlns:a16="http://schemas.microsoft.com/office/drawing/2014/main" id="{F046D292-6610-B66A-6BE9-B36C2B831B6B}"/>
              </a:ext>
            </a:extLst>
          </p:cNvPr>
          <p:cNvPicPr>
            <a:picLocks noChangeAspect="1"/>
          </p:cNvPicPr>
          <p:nvPr/>
        </p:nvPicPr>
        <p:blipFill>
          <a:blip r:embed="rId5"/>
          <a:srcRect l="4199" t="784" r="10560" b="7305"/>
          <a:stretch>
            <a:fillRect/>
          </a:stretch>
        </p:blipFill>
        <p:spPr>
          <a:xfrm>
            <a:off x="4716018" y="2894142"/>
            <a:ext cx="2947254" cy="1913264"/>
          </a:xfrm>
          <a:prstGeom prst="rect">
            <a:avLst/>
          </a:prstGeom>
        </p:spPr>
      </p:pic>
      <p:pic>
        <p:nvPicPr>
          <p:cNvPr id="14" name="Εικόνα 13">
            <a:extLst>
              <a:ext uri="{FF2B5EF4-FFF2-40B4-BE49-F238E27FC236}">
                <a16:creationId xmlns:a16="http://schemas.microsoft.com/office/drawing/2014/main" id="{B5CE5A58-E6A1-470F-8F13-058710F54C98}"/>
              </a:ext>
            </a:extLst>
          </p:cNvPr>
          <p:cNvPicPr>
            <a:picLocks noChangeAspect="1"/>
          </p:cNvPicPr>
          <p:nvPr/>
        </p:nvPicPr>
        <p:blipFill>
          <a:blip r:embed="rId6"/>
          <a:srcRect t="-1" b="7688"/>
          <a:stretch>
            <a:fillRect/>
          </a:stretch>
        </p:blipFill>
        <p:spPr>
          <a:xfrm>
            <a:off x="5779145" y="1180770"/>
            <a:ext cx="3012679" cy="1713372"/>
          </a:xfrm>
          <a:prstGeom prst="rect">
            <a:avLst/>
          </a:prstGeom>
        </p:spPr>
      </p:pic>
    </p:spTree>
    <p:extLst>
      <p:ext uri="{BB962C8B-B14F-4D97-AF65-F5344CB8AC3E}">
        <p14:creationId xmlns:p14="http://schemas.microsoft.com/office/powerpoint/2010/main" val="39697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B5EC-2E1B-F2DB-EF11-FE546BA2365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77BC24C-90EF-EA9C-1D81-4BC5E8D9BE22}"/>
              </a:ext>
            </a:extLst>
          </p:cNvPr>
          <p:cNvSpPr>
            <a:spLocks noGrp="1"/>
          </p:cNvSpPr>
          <p:nvPr>
            <p:ph type="title"/>
          </p:nvPr>
        </p:nvSpPr>
        <p:spPr>
          <a:xfrm>
            <a:off x="1763688" y="624110"/>
            <a:ext cx="6770712" cy="1148706"/>
          </a:xfrm>
        </p:spPr>
        <p:txBody>
          <a:bodyPr>
            <a:normAutofit fontScale="90000"/>
          </a:bodyPr>
          <a:lstStyle/>
          <a:p>
            <a:r>
              <a:rPr lang="en-US" dirty="0"/>
              <a:t>7</a:t>
            </a:r>
            <a:r>
              <a:rPr lang="el-GR" dirty="0"/>
              <a:t>.Μεθοδολογία της έρευνας (1/2)</a:t>
            </a:r>
            <a:br>
              <a:rPr lang="el-GR" dirty="0"/>
            </a:br>
            <a:endParaRPr lang="en-GB" dirty="0"/>
          </a:p>
        </p:txBody>
      </p:sp>
      <p:sp>
        <p:nvSpPr>
          <p:cNvPr id="3" name="Θέση περιεχομένου 2">
            <a:extLst>
              <a:ext uri="{FF2B5EF4-FFF2-40B4-BE49-F238E27FC236}">
                <a16:creationId xmlns:a16="http://schemas.microsoft.com/office/drawing/2014/main" id="{9760D041-EEBD-D6E6-0127-6BEDC9085745}"/>
              </a:ext>
            </a:extLst>
          </p:cNvPr>
          <p:cNvSpPr>
            <a:spLocks noGrp="1"/>
          </p:cNvSpPr>
          <p:nvPr>
            <p:ph sz="half" idx="1"/>
          </p:nvPr>
        </p:nvSpPr>
        <p:spPr>
          <a:xfrm>
            <a:off x="1942417" y="1412777"/>
            <a:ext cx="6591983" cy="1512167"/>
          </a:xfrm>
        </p:spPr>
        <p:txBody>
          <a:bodyPr>
            <a:normAutofit fontScale="92500" lnSpcReduction="10000"/>
          </a:bodyPr>
          <a:lstStyle/>
          <a:p>
            <a:pPr marL="0" indent="0">
              <a:buNone/>
            </a:pPr>
            <a:r>
              <a:rPr lang="el-GR" b="1" dirty="0">
                <a:solidFill>
                  <a:schemeClr val="tx1">
                    <a:lumMod val="85000"/>
                    <a:lumOff val="15000"/>
                  </a:schemeClr>
                </a:solidFill>
              </a:rPr>
              <a:t>Έρευνα σε δύο φάσεις:</a:t>
            </a:r>
          </a:p>
          <a:p>
            <a:r>
              <a:rPr lang="el-GR" dirty="0">
                <a:solidFill>
                  <a:schemeClr val="tx1">
                    <a:lumMod val="85000"/>
                    <a:lumOff val="15000"/>
                  </a:schemeClr>
                </a:solidFill>
              </a:rPr>
              <a:t>Αποτίμηση του εκπαιδευτικού υλικού από ειδικούς της εξ αποστάσεως εκπαίδευσης</a:t>
            </a:r>
          </a:p>
          <a:p>
            <a:r>
              <a:rPr lang="el-GR" dirty="0">
                <a:solidFill>
                  <a:schemeClr val="tx1">
                    <a:lumMod val="85000"/>
                    <a:lumOff val="15000"/>
                  </a:schemeClr>
                </a:solidFill>
              </a:rPr>
              <a:t>Αποτίμηση του εκπαιδευτικού υλικού από εθελοντές ενήλικες εκπαιδευόμενους</a:t>
            </a:r>
            <a:endParaRPr lang="en-GB" dirty="0">
              <a:solidFill>
                <a:schemeClr val="tx1">
                  <a:lumMod val="85000"/>
                  <a:lumOff val="15000"/>
                </a:schemeClr>
              </a:solidFill>
            </a:endParaRPr>
          </a:p>
        </p:txBody>
      </p:sp>
      <p:sp>
        <p:nvSpPr>
          <p:cNvPr id="6" name="Θέση περιεχομένου 5">
            <a:extLst>
              <a:ext uri="{FF2B5EF4-FFF2-40B4-BE49-F238E27FC236}">
                <a16:creationId xmlns:a16="http://schemas.microsoft.com/office/drawing/2014/main" id="{9106F731-D9D9-55B0-B4F7-BCCFF4A75F56}"/>
              </a:ext>
            </a:extLst>
          </p:cNvPr>
          <p:cNvSpPr>
            <a:spLocks noGrp="1"/>
          </p:cNvSpPr>
          <p:nvPr>
            <p:ph sz="half" idx="2"/>
          </p:nvPr>
        </p:nvSpPr>
        <p:spPr>
          <a:xfrm>
            <a:off x="1942417" y="3284984"/>
            <a:ext cx="6446007" cy="3384376"/>
          </a:xfrm>
        </p:spPr>
        <p:txBody>
          <a:bodyPr>
            <a:normAutofit fontScale="92500" lnSpcReduction="10000"/>
          </a:bodyPr>
          <a:lstStyle/>
          <a:p>
            <a:pPr marL="0" indent="0">
              <a:buNone/>
            </a:pPr>
            <a:r>
              <a:rPr lang="el-GR" b="1" dirty="0">
                <a:solidFill>
                  <a:schemeClr val="tx1">
                    <a:lumMod val="85000"/>
                    <a:lumOff val="15000"/>
                  </a:schemeClr>
                </a:solidFill>
              </a:rPr>
              <a:t>Α΄ φάση: Αποτίμηση από τους ειδικούς της εξ ΑΕ:</a:t>
            </a:r>
          </a:p>
          <a:p>
            <a:r>
              <a:rPr lang="el-GR" dirty="0">
                <a:solidFill>
                  <a:schemeClr val="tx1">
                    <a:lumMod val="85000"/>
                    <a:lumOff val="15000"/>
                  </a:schemeClr>
                </a:solidFill>
              </a:rPr>
              <a:t>Ποιοτική ανάλυση περιεχομένου με atlas.ti</a:t>
            </a:r>
          </a:p>
          <a:p>
            <a:r>
              <a:rPr lang="el-GR" dirty="0">
                <a:solidFill>
                  <a:schemeClr val="tx1">
                    <a:lumMod val="85000"/>
                    <a:lumOff val="15000"/>
                  </a:schemeClr>
                </a:solidFill>
              </a:rPr>
              <a:t>Πληθυσμός: τρεις ειδικοί</a:t>
            </a:r>
          </a:p>
          <a:p>
            <a:r>
              <a:rPr lang="el-GR" dirty="0">
                <a:solidFill>
                  <a:schemeClr val="tx1">
                    <a:lumMod val="85000"/>
                    <a:lumOff val="15000"/>
                  </a:schemeClr>
                </a:solidFill>
              </a:rPr>
              <a:t>Μέθοδος συλλογής δεδομένων: ερωτηματολόγια</a:t>
            </a:r>
          </a:p>
          <a:p>
            <a:r>
              <a:rPr lang="el-GR" dirty="0">
                <a:solidFill>
                  <a:schemeClr val="tx1">
                    <a:lumMod val="85000"/>
                    <a:lumOff val="15000"/>
                  </a:schemeClr>
                </a:solidFill>
              </a:rPr>
              <a:t>Χρόνος διεξαγωγής: Μάιος- Ιούνιος 2025 </a:t>
            </a:r>
          </a:p>
          <a:p>
            <a:r>
              <a:rPr lang="el-GR" dirty="0">
                <a:solidFill>
                  <a:schemeClr val="tx1">
                    <a:lumMod val="85000"/>
                    <a:lumOff val="15000"/>
                  </a:schemeClr>
                </a:solidFill>
              </a:rPr>
              <a:t>Ερευνητικά ερωτήματα:</a:t>
            </a:r>
          </a:p>
          <a:p>
            <a:pPr marL="0" indent="0">
              <a:buNone/>
            </a:pPr>
            <a:r>
              <a:rPr lang="el-GR" dirty="0">
                <a:solidFill>
                  <a:schemeClr val="tx1">
                    <a:lumMod val="85000"/>
                    <a:lumOff val="15000"/>
                  </a:schemeClr>
                </a:solidFill>
              </a:rPr>
              <a:t>Το εκπαιδευτικό υλικό διέπεται από τις αρχές και τη μεθοδολογία της εξ αποστάσεως εκπαίδευσης;</a:t>
            </a:r>
          </a:p>
          <a:p>
            <a:pPr marL="0" indent="0">
              <a:buNone/>
            </a:pPr>
            <a:r>
              <a:rPr lang="el-GR" dirty="0">
                <a:solidFill>
                  <a:schemeClr val="tx1">
                    <a:lumMod val="85000"/>
                    <a:lumOff val="15000"/>
                  </a:schemeClr>
                </a:solidFill>
              </a:rPr>
              <a:t>Το εκπαιδευτικό υλικό έχει δημιουργηθεί σύμφωνα με τις αρχές της Πολυμεσικής Μάθησης; </a:t>
            </a:r>
          </a:p>
          <a:p>
            <a:endParaRPr lang="en-GB" b="1" dirty="0"/>
          </a:p>
        </p:txBody>
      </p:sp>
    </p:spTree>
    <p:extLst>
      <p:ext uri="{BB962C8B-B14F-4D97-AF65-F5344CB8AC3E}">
        <p14:creationId xmlns:p14="http://schemas.microsoft.com/office/powerpoint/2010/main" val="85449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7BA7-0885-A2F3-FA1B-35D5FC9DE4B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B517F92-95E1-5639-253B-C9DC814BCCF8}"/>
              </a:ext>
            </a:extLst>
          </p:cNvPr>
          <p:cNvSpPr>
            <a:spLocks noGrp="1"/>
          </p:cNvSpPr>
          <p:nvPr>
            <p:ph type="title"/>
          </p:nvPr>
        </p:nvSpPr>
        <p:spPr>
          <a:xfrm>
            <a:off x="1763688" y="624110"/>
            <a:ext cx="6770712" cy="1148706"/>
          </a:xfrm>
        </p:spPr>
        <p:txBody>
          <a:bodyPr>
            <a:normAutofit fontScale="90000"/>
          </a:bodyPr>
          <a:lstStyle/>
          <a:p>
            <a:r>
              <a:rPr lang="en-US" dirty="0"/>
              <a:t>7</a:t>
            </a:r>
            <a:r>
              <a:rPr lang="el-GR" dirty="0"/>
              <a:t>.Μεθοδολογία της έρευνας (2/2)</a:t>
            </a:r>
            <a:br>
              <a:rPr lang="el-GR" dirty="0"/>
            </a:br>
            <a:endParaRPr lang="en-GB" dirty="0"/>
          </a:p>
        </p:txBody>
      </p:sp>
      <p:sp>
        <p:nvSpPr>
          <p:cNvPr id="6" name="Θέση περιεχομένου 5">
            <a:extLst>
              <a:ext uri="{FF2B5EF4-FFF2-40B4-BE49-F238E27FC236}">
                <a16:creationId xmlns:a16="http://schemas.microsoft.com/office/drawing/2014/main" id="{8EB6FB32-A56B-6FB7-DF92-6D0FA457E293}"/>
              </a:ext>
            </a:extLst>
          </p:cNvPr>
          <p:cNvSpPr>
            <a:spLocks noGrp="1"/>
          </p:cNvSpPr>
          <p:nvPr>
            <p:ph sz="half" idx="1"/>
          </p:nvPr>
        </p:nvSpPr>
        <p:spPr>
          <a:xfrm>
            <a:off x="1763689" y="1628800"/>
            <a:ext cx="6770712" cy="4605090"/>
          </a:xfrm>
        </p:spPr>
        <p:txBody>
          <a:bodyPr>
            <a:normAutofit fontScale="92500" lnSpcReduction="10000"/>
          </a:bodyPr>
          <a:lstStyle/>
          <a:p>
            <a:pPr marL="0" indent="0">
              <a:buNone/>
            </a:pPr>
            <a:r>
              <a:rPr lang="el-GR" b="1" dirty="0"/>
              <a:t>Β΄ φάση: Αποτίμηση από τους εκπαιδευόμενους:</a:t>
            </a:r>
          </a:p>
          <a:p>
            <a:r>
              <a:rPr lang="el-GR" dirty="0"/>
              <a:t>Ποιοτική ανάλυση περιεχομένου με atlas.ti</a:t>
            </a:r>
          </a:p>
          <a:p>
            <a:r>
              <a:rPr lang="el-GR" dirty="0"/>
              <a:t>Πληθυσμός: επτά άτομα </a:t>
            </a:r>
          </a:p>
          <a:p>
            <a:r>
              <a:rPr lang="el-GR" dirty="0"/>
              <a:t>Μέθοδος συλλογής δεδομένων: ημιδομημένη συνέντευξη</a:t>
            </a:r>
          </a:p>
          <a:p>
            <a:r>
              <a:rPr lang="el-GR" dirty="0"/>
              <a:t>Χρόνος διεξαγωγής: Ιούνιος - Ιούλιος 2025 </a:t>
            </a:r>
          </a:p>
          <a:p>
            <a:r>
              <a:rPr lang="el-GR" dirty="0"/>
              <a:t>Ερευνητικά ερωτήματα:</a:t>
            </a:r>
          </a:p>
          <a:p>
            <a:pPr marL="0" lvl="0" indent="0">
              <a:buNone/>
            </a:pPr>
            <a:r>
              <a:rPr lang="el-GR" dirty="0"/>
              <a:t>Το εκπαιδευτικό υλικό που δημιουργήθηκε σύμφωνα με τις αρχές της εξ ΑΕ και της πολυμεσικής μάθησης, βοήθησε τους εκπαιδευόμενους να μπορούν να αναγνωρίζουν και να χρησιμοποιούν στον προφορικό λόγο τους προσδιορισμούς του τόπου;</a:t>
            </a:r>
            <a:endParaRPr lang="en-GB" dirty="0"/>
          </a:p>
          <a:p>
            <a:pPr marL="0" lvl="0" indent="0">
              <a:buNone/>
            </a:pPr>
            <a:r>
              <a:rPr lang="el-GR" dirty="0"/>
              <a:t>Το εκπαιδευτικό υλικό που δημιουργήθηκε σύμφωνα με τις παραπάνω αρχές, βοήθησε τους εκπαιδευόμενους να μπορούν να αναγνωρίζουν στον γραπτό λόγο τους προσδιορισμούς του τόπου;</a:t>
            </a:r>
            <a:endParaRPr lang="en-GB" dirty="0"/>
          </a:p>
        </p:txBody>
      </p:sp>
    </p:spTree>
    <p:extLst>
      <p:ext uri="{BB962C8B-B14F-4D97-AF65-F5344CB8AC3E}">
        <p14:creationId xmlns:p14="http://schemas.microsoft.com/office/powerpoint/2010/main" val="168376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86918" y="645106"/>
            <a:ext cx="8208912" cy="1259894"/>
          </a:xfrm>
        </p:spPr>
        <p:txBody>
          <a:bodyPr vert="horz" lIns="91440" tIns="45720" rIns="91440" bIns="45720" rtlCol="0" anchor="t">
            <a:normAutofit/>
          </a:bodyPr>
          <a:lstStyle/>
          <a:p>
            <a:pPr>
              <a:lnSpc>
                <a:spcPct val="90000"/>
              </a:lnSpc>
            </a:pPr>
            <a:r>
              <a:rPr lang="el-GR" sz="2800" dirty="0"/>
              <a:t>8. Αποτελέσματα</a:t>
            </a:r>
            <a:r>
              <a:rPr lang="en-US" sz="2800" dirty="0"/>
              <a:t> - Κύρια ευρήματα  (</a:t>
            </a:r>
            <a:r>
              <a:rPr lang="el-GR" sz="2800" dirty="0"/>
              <a:t>1/4</a:t>
            </a:r>
            <a:r>
              <a:rPr lang="en-US" sz="2800" dirty="0"/>
              <a:t>)</a:t>
            </a:r>
            <a:endParaRPr lang="en-US" sz="2800" b="1" dirty="0"/>
          </a:p>
        </p:txBody>
      </p:sp>
      <p:sp>
        <p:nvSpPr>
          <p:cNvPr id="4" name="9 - Ορθογώνιο"/>
          <p:cNvSpPr/>
          <p:nvPr/>
        </p:nvSpPr>
        <p:spPr>
          <a:xfrm>
            <a:off x="778526" y="1604446"/>
            <a:ext cx="7753914" cy="4704874"/>
          </a:xfrm>
          <a:prstGeom prst="rect">
            <a:avLst/>
          </a:prstGeom>
        </p:spPr>
        <p:txBody>
          <a:bodyPr vert="horz" lIns="91440" tIns="45720" rIns="91440" bIns="45720" rtlCol="0">
            <a:normAutofit/>
          </a:bodyPr>
          <a:lstStyle/>
          <a:p>
            <a:pPr>
              <a:spcBef>
                <a:spcPts val="1000"/>
              </a:spcBef>
              <a:buClr>
                <a:schemeClr val="accent1"/>
              </a:buClr>
            </a:pPr>
            <a:r>
              <a:rPr lang="el-GR" dirty="0"/>
              <a:t>1</a:t>
            </a:r>
            <a:r>
              <a:rPr lang="el-GR" baseline="30000" dirty="0"/>
              <a:t>ο</a:t>
            </a:r>
            <a:r>
              <a:rPr lang="el-GR" dirty="0"/>
              <a:t> Ερευνητικό Ερώτημα: </a:t>
            </a:r>
            <a:r>
              <a:rPr lang="el-GR" b="1" dirty="0"/>
              <a:t>Το εκπαιδευτικό υλικό διέπεται από τις αρχές και τη μεθοδολογία της εξ αποστάσεως εκπαίδευσης;</a:t>
            </a:r>
          </a:p>
          <a:p>
            <a:pPr>
              <a:spcBef>
                <a:spcPts val="1000"/>
              </a:spcBef>
              <a:buClr>
                <a:schemeClr val="accent1"/>
              </a:buClr>
            </a:pPr>
            <a:r>
              <a:rPr lang="el-GR" dirty="0"/>
              <a:t>Οι ειδικοί της εξΑΕ απαντούν θετικά γιατί το ΕΥ:</a:t>
            </a:r>
          </a:p>
          <a:p>
            <a:pPr>
              <a:spcBef>
                <a:spcPts val="1000"/>
              </a:spcBef>
              <a:buClr>
                <a:schemeClr val="accent1"/>
              </a:buClr>
              <a:buFont typeface="Wingdings 3" charset="2"/>
              <a:buChar char=""/>
            </a:pPr>
            <a:r>
              <a:rPr lang="el-GR" dirty="0"/>
              <a:t> παραθέτει πληροφορίες με παραπομπές, </a:t>
            </a:r>
          </a:p>
          <a:p>
            <a:pPr>
              <a:spcBef>
                <a:spcPts val="1000"/>
              </a:spcBef>
              <a:buClr>
                <a:schemeClr val="accent1"/>
              </a:buClr>
              <a:buFont typeface="Wingdings 3" charset="2"/>
              <a:buChar char=""/>
            </a:pPr>
            <a:r>
              <a:rPr lang="el-GR" dirty="0"/>
              <a:t> προσφέρει τη δυνατότητα για περαιτέρω μελέτη, </a:t>
            </a:r>
          </a:p>
          <a:p>
            <a:pPr>
              <a:spcBef>
                <a:spcPts val="1000"/>
              </a:spcBef>
              <a:buClr>
                <a:schemeClr val="accent1"/>
              </a:buClr>
              <a:buFont typeface="Wingdings 3" charset="2"/>
              <a:buChar char=""/>
            </a:pPr>
            <a:r>
              <a:rPr lang="el-GR" dirty="0"/>
              <a:t> είναι φιλικό στο χρήστη με συνδυασμό ήχου, εικόνας, βίντεο και κειμένου </a:t>
            </a:r>
          </a:p>
          <a:p>
            <a:pPr>
              <a:spcBef>
                <a:spcPts val="1000"/>
              </a:spcBef>
              <a:buClr>
                <a:schemeClr val="accent1"/>
              </a:buClr>
              <a:buFont typeface="Wingdings 3" charset="2"/>
              <a:buChar char=""/>
            </a:pPr>
            <a:r>
              <a:rPr lang="el-GR" dirty="0"/>
              <a:t> είναι ευανάγνωστο και διαιρεμένο σε επιμέρους ενότητες</a:t>
            </a:r>
          </a:p>
          <a:p>
            <a:pPr>
              <a:spcBef>
                <a:spcPts val="1000"/>
              </a:spcBef>
              <a:buClr>
                <a:schemeClr val="accent1"/>
              </a:buClr>
              <a:buFont typeface="Wingdings 3" charset="2"/>
              <a:buChar char=""/>
            </a:pPr>
            <a:r>
              <a:rPr lang="el-GR" dirty="0"/>
              <a:t> περιέχει διαβαθμισμένης δυσκολίας δραστηριότητες και ασκήσεις αναστοχασμού και αυτοαξιολόγησης</a:t>
            </a:r>
          </a:p>
          <a:p>
            <a:pPr>
              <a:spcBef>
                <a:spcPts val="1000"/>
              </a:spcBef>
              <a:buClr>
                <a:schemeClr val="accent1"/>
              </a:buClr>
              <a:buFont typeface="Wingdings 3" charset="2"/>
              <a:buChar char=""/>
            </a:pPr>
            <a:r>
              <a:rPr lang="el-GR" dirty="0"/>
              <a:t> διαθέτει σαφή εικονίδια και εύκολη πλοήγηση</a:t>
            </a:r>
          </a:p>
          <a:p>
            <a:pPr>
              <a:spcBef>
                <a:spcPts val="1000"/>
              </a:spcBef>
              <a:buClr>
                <a:schemeClr val="accent1"/>
              </a:buClr>
              <a:buFont typeface="Wingdings 3" charset="2"/>
              <a:buChar char=""/>
            </a:pPr>
            <a:r>
              <a:rPr lang="el-GR" dirty="0"/>
              <a:t> προσφέρει δυνατότητα αλληλεπίδρασης μέσω του </a:t>
            </a:r>
            <a:r>
              <a:rPr lang="en-US" dirty="0"/>
              <a:t>Padlet </a:t>
            </a:r>
            <a:r>
              <a:rPr lang="el-GR" dirty="0"/>
              <a:t>και του </a:t>
            </a:r>
            <a:r>
              <a:rPr lang="en-US" dirty="0"/>
              <a:t>forum</a:t>
            </a:r>
            <a:r>
              <a:rPr lang="el-GR" dirty="0"/>
              <a:t>. </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83509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10D7B-75A6-9C61-BCA4-85E6FAFD0B4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7AA9843-F5F4-0589-EBA8-4916BD443AB2}"/>
              </a:ext>
            </a:extLst>
          </p:cNvPr>
          <p:cNvSpPr>
            <a:spLocks noGrp="1"/>
          </p:cNvSpPr>
          <p:nvPr>
            <p:ph type="title"/>
          </p:nvPr>
        </p:nvSpPr>
        <p:spPr>
          <a:xfrm>
            <a:off x="1475656" y="548680"/>
            <a:ext cx="7128792" cy="1148706"/>
          </a:xfrm>
        </p:spPr>
        <p:txBody>
          <a:bodyPr>
            <a:normAutofit fontScale="90000"/>
          </a:bodyPr>
          <a:lstStyle/>
          <a:p>
            <a:r>
              <a:rPr lang="el-GR" dirty="0"/>
              <a:t>8. Αποτελέσματα</a:t>
            </a:r>
            <a:r>
              <a:rPr lang="en-US" dirty="0"/>
              <a:t> - Κύρια ευρήματα  (</a:t>
            </a:r>
            <a:r>
              <a:rPr lang="el-GR" dirty="0"/>
              <a:t>2/4</a:t>
            </a:r>
            <a:r>
              <a:rPr lang="en-US" dirty="0"/>
              <a:t>)</a:t>
            </a:r>
            <a:endParaRPr lang="en-GB" dirty="0"/>
          </a:p>
        </p:txBody>
      </p:sp>
      <p:sp>
        <p:nvSpPr>
          <p:cNvPr id="6" name="Θέση περιεχομένου 5">
            <a:extLst>
              <a:ext uri="{FF2B5EF4-FFF2-40B4-BE49-F238E27FC236}">
                <a16:creationId xmlns:a16="http://schemas.microsoft.com/office/drawing/2014/main" id="{38C613D2-012C-7C25-AB19-47E13FA125DA}"/>
              </a:ext>
            </a:extLst>
          </p:cNvPr>
          <p:cNvSpPr>
            <a:spLocks noGrp="1"/>
          </p:cNvSpPr>
          <p:nvPr>
            <p:ph sz="half" idx="1"/>
          </p:nvPr>
        </p:nvSpPr>
        <p:spPr>
          <a:xfrm>
            <a:off x="1475656" y="1988840"/>
            <a:ext cx="7344816" cy="3960440"/>
          </a:xfrm>
        </p:spPr>
        <p:txBody>
          <a:bodyPr>
            <a:normAutofit fontScale="92500" lnSpcReduction="10000"/>
          </a:bodyPr>
          <a:lstStyle/>
          <a:p>
            <a:pPr marL="0" indent="0">
              <a:buNone/>
            </a:pPr>
            <a:r>
              <a:rPr lang="el-GR" dirty="0"/>
              <a:t>2</a:t>
            </a:r>
            <a:r>
              <a:rPr lang="el-GR" baseline="30000" dirty="0"/>
              <a:t>ο</a:t>
            </a:r>
            <a:r>
              <a:rPr lang="el-GR" dirty="0"/>
              <a:t> Ερευνητικό Ερώτημα: </a:t>
            </a:r>
            <a:r>
              <a:rPr lang="el-GR" b="1" dirty="0"/>
              <a:t>Το εκπαιδευτικό υλικό έχει δημιουργηθεί σύμφωνα με τις αρχές της Πολυμεσικής Μάθησης;</a:t>
            </a:r>
          </a:p>
          <a:p>
            <a:pPr marL="0" indent="0">
              <a:buNone/>
            </a:pPr>
            <a:r>
              <a:rPr lang="el-GR" dirty="0"/>
              <a:t>Το ΕΥ έχει δημιουργηθεί σύμφωνα με τις:</a:t>
            </a:r>
          </a:p>
          <a:p>
            <a:pPr lvl="0"/>
            <a:r>
              <a:rPr lang="el-GR" dirty="0"/>
              <a:t> </a:t>
            </a:r>
            <a:r>
              <a:rPr lang="en-GB" dirty="0"/>
              <a:t>Πολυμεσική Αρχή</a:t>
            </a:r>
          </a:p>
          <a:p>
            <a:pPr lvl="0"/>
            <a:r>
              <a:rPr lang="en-GB" dirty="0"/>
              <a:t>Αρχή της Τροπικότητας</a:t>
            </a:r>
          </a:p>
          <a:p>
            <a:pPr lvl="0"/>
            <a:r>
              <a:rPr lang="el-GR" dirty="0"/>
              <a:t>Αρχή της Συνοχής</a:t>
            </a:r>
            <a:endParaRPr lang="en-GB" dirty="0"/>
          </a:p>
          <a:p>
            <a:pPr lvl="0"/>
            <a:r>
              <a:rPr lang="el-GR" dirty="0"/>
              <a:t>Αρχή της Φωνής</a:t>
            </a:r>
            <a:endParaRPr lang="en-GB" dirty="0"/>
          </a:p>
          <a:p>
            <a:pPr lvl="0"/>
            <a:r>
              <a:rPr lang="el-GR" dirty="0"/>
              <a:t>Αρχή της Εικόνας</a:t>
            </a:r>
            <a:endParaRPr lang="en-GB" dirty="0"/>
          </a:p>
          <a:p>
            <a:pPr lvl="0"/>
            <a:r>
              <a:rPr lang="en-GB" dirty="0"/>
              <a:t>Αρχή της Προσωποποίησης</a:t>
            </a:r>
          </a:p>
          <a:p>
            <a:pPr lvl="0"/>
            <a:r>
              <a:rPr lang="el-GR" dirty="0"/>
              <a:t>Αρχή της Κατάτμησης</a:t>
            </a:r>
            <a:endParaRPr lang="en-GB" dirty="0"/>
          </a:p>
          <a:p>
            <a:pPr lvl="0"/>
            <a:r>
              <a:rPr lang="el-GR" dirty="0"/>
              <a:t>Αρχή της Σηματοδότησης</a:t>
            </a:r>
            <a:endParaRPr lang="en-GB"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Γραφή 6">
                <a:extLst>
                  <a:ext uri="{FF2B5EF4-FFF2-40B4-BE49-F238E27FC236}">
                    <a16:creationId xmlns:a16="http://schemas.microsoft.com/office/drawing/2014/main" id="{E0229550-7BDE-2967-BE52-1B161AA1BE21}"/>
                  </a:ext>
                </a:extLst>
              </p14:cNvPr>
              <p14:cNvContentPartPr/>
              <p14:nvPr/>
            </p14:nvContentPartPr>
            <p14:xfrm>
              <a:off x="11521350" y="4628790"/>
              <a:ext cx="360" cy="360"/>
            </p14:xfrm>
          </p:contentPart>
        </mc:Choice>
        <mc:Fallback xmlns="">
          <p:pic>
            <p:nvPicPr>
              <p:cNvPr id="7" name="Γραφή 6">
                <a:extLst>
                  <a:ext uri="{FF2B5EF4-FFF2-40B4-BE49-F238E27FC236}">
                    <a16:creationId xmlns:a16="http://schemas.microsoft.com/office/drawing/2014/main" id="{E0229550-7BDE-2967-BE52-1B161AA1BE21}"/>
                  </a:ext>
                </a:extLst>
              </p:cNvPr>
              <p:cNvPicPr/>
              <p:nvPr/>
            </p:nvPicPr>
            <p:blipFill>
              <a:blip r:embed="rId3"/>
              <a:stretch>
                <a:fillRect/>
              </a:stretch>
            </p:blipFill>
            <p:spPr>
              <a:xfrm>
                <a:off x="11503710" y="4521150"/>
                <a:ext cx="36000" cy="216000"/>
              </a:xfrm>
              <a:prstGeom prst="rect">
                <a:avLst/>
              </a:prstGeom>
            </p:spPr>
          </p:pic>
        </mc:Fallback>
      </mc:AlternateContent>
    </p:spTree>
    <p:extLst>
      <p:ext uri="{BB962C8B-B14F-4D97-AF65-F5344CB8AC3E}">
        <p14:creationId xmlns:p14="http://schemas.microsoft.com/office/powerpoint/2010/main" val="332560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509AC-7983-E6AE-562F-6DA5C74113BD}"/>
              </a:ext>
            </a:extLst>
          </p:cNvPr>
          <p:cNvSpPr>
            <a:spLocks noGrp="1"/>
          </p:cNvSpPr>
          <p:nvPr>
            <p:ph type="title"/>
          </p:nvPr>
        </p:nvSpPr>
        <p:spPr>
          <a:xfrm>
            <a:off x="1475656" y="624110"/>
            <a:ext cx="7416824" cy="1280890"/>
          </a:xfrm>
        </p:spPr>
        <p:txBody>
          <a:bodyPr/>
          <a:lstStyle/>
          <a:p>
            <a:r>
              <a:rPr lang="el-GR" dirty="0"/>
              <a:t>8. Αποτελέσματα</a:t>
            </a:r>
            <a:r>
              <a:rPr lang="en-US" dirty="0"/>
              <a:t> - Κύρια ευρήματα  (</a:t>
            </a:r>
            <a:r>
              <a:rPr lang="el-GR" dirty="0"/>
              <a:t>3/4</a:t>
            </a:r>
            <a:r>
              <a:rPr lang="en-US" dirty="0"/>
              <a:t>)</a:t>
            </a:r>
            <a:endParaRPr lang="en-GB" dirty="0"/>
          </a:p>
        </p:txBody>
      </p:sp>
      <p:sp>
        <p:nvSpPr>
          <p:cNvPr id="3" name="Θέση περιεχομένου 2">
            <a:extLst>
              <a:ext uri="{FF2B5EF4-FFF2-40B4-BE49-F238E27FC236}">
                <a16:creationId xmlns:a16="http://schemas.microsoft.com/office/drawing/2014/main" id="{36E92A3B-FA3E-56AD-DDCF-5BD2B683EE20}"/>
              </a:ext>
            </a:extLst>
          </p:cNvPr>
          <p:cNvSpPr>
            <a:spLocks noGrp="1"/>
          </p:cNvSpPr>
          <p:nvPr>
            <p:ph sz="half" idx="1"/>
          </p:nvPr>
        </p:nvSpPr>
        <p:spPr>
          <a:xfrm>
            <a:off x="1331640" y="2136706"/>
            <a:ext cx="7200800" cy="3767397"/>
          </a:xfrm>
        </p:spPr>
        <p:txBody>
          <a:bodyPr>
            <a:normAutofit fontScale="92500"/>
          </a:bodyPr>
          <a:lstStyle/>
          <a:p>
            <a:pPr marL="0" indent="0">
              <a:buNone/>
            </a:pPr>
            <a:r>
              <a:rPr lang="el-GR" dirty="0"/>
              <a:t>3</a:t>
            </a:r>
            <a:r>
              <a:rPr lang="el-GR" baseline="30000" dirty="0"/>
              <a:t>ο</a:t>
            </a:r>
            <a:r>
              <a:rPr lang="el-GR" dirty="0"/>
              <a:t> Ερευνητικό ερώτημα: </a:t>
            </a:r>
            <a:r>
              <a:rPr lang="el-GR" b="1" dirty="0"/>
              <a:t>Το εκπαιδευτικό υλικό βοήθησε τους εκπαιδευόμενους να αναγνωρίζουν και να χρησιμοποιούν στον προφορικό λόγο τους προσδιορισμούς του τόπου</a:t>
            </a:r>
            <a:r>
              <a:rPr lang="el-GR" dirty="0"/>
              <a:t>;</a:t>
            </a:r>
          </a:p>
          <a:p>
            <a:r>
              <a:rPr lang="el-GR" dirty="0"/>
              <a:t>Οι 6/7 βοηθήθηκαν στον προφορικό λόγο να εκφράσουν την τοποθεσία ενός προσώπου ή ενός πράγματος.</a:t>
            </a:r>
          </a:p>
          <a:p>
            <a:r>
              <a:rPr lang="el-GR" dirty="0"/>
              <a:t>Βοηθήθηκαν περισσότερο από: τα διαδραστικά βίντεο, τις ασκήσεις με «τις γάτες», τα τραγούδια και τους διαλόγους, που είχαν σχεδιαστεί για τον προφορικό λόγο. </a:t>
            </a:r>
          </a:p>
          <a:p>
            <a:r>
              <a:rPr lang="el-GR" dirty="0"/>
              <a:t>Δεν δηλώνουν να βοηθήθηκαν από τις κατ’ εξοχήν ασκήσεις προφορικού λόγου, όπως οι δραστηριότητες ηχογράφησης.</a:t>
            </a:r>
          </a:p>
          <a:p>
            <a:r>
              <a:rPr lang="el-GR" dirty="0"/>
              <a:t>Μια συμμετέχουσα επεσήμανε την πολυπλοκότητα του υλικού για έναν αρχάριο εκπαιδευόμενο στην ελληνική γλώσσα.</a:t>
            </a:r>
          </a:p>
        </p:txBody>
      </p:sp>
    </p:spTree>
    <p:extLst>
      <p:ext uri="{BB962C8B-B14F-4D97-AF65-F5344CB8AC3E}">
        <p14:creationId xmlns:p14="http://schemas.microsoft.com/office/powerpoint/2010/main" val="4216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DE2896-21BD-DEC9-6663-AF1FEAF91D32}"/>
              </a:ext>
            </a:extLst>
          </p:cNvPr>
          <p:cNvSpPr>
            <a:spLocks noGrp="1"/>
          </p:cNvSpPr>
          <p:nvPr>
            <p:ph type="title"/>
          </p:nvPr>
        </p:nvSpPr>
        <p:spPr>
          <a:xfrm>
            <a:off x="2529796" y="624110"/>
            <a:ext cx="6098663" cy="1280890"/>
          </a:xfrm>
        </p:spPr>
        <p:txBody>
          <a:bodyPr>
            <a:normAutofit/>
          </a:bodyPr>
          <a:lstStyle/>
          <a:p>
            <a:r>
              <a:rPr lang="el-GR"/>
              <a:t>Ευχαριστίες</a:t>
            </a:r>
            <a:endParaRPr lang="en-GB"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3" name="Θέση περιεχομένου 2">
            <a:extLst>
              <a:ext uri="{FF2B5EF4-FFF2-40B4-BE49-F238E27FC236}">
                <a16:creationId xmlns:a16="http://schemas.microsoft.com/office/drawing/2014/main" id="{D875DAC6-EEB8-2923-CBCE-5BA94C8FE0E4}"/>
              </a:ext>
            </a:extLst>
          </p:cNvPr>
          <p:cNvSpPr>
            <a:spLocks noGrp="1"/>
          </p:cNvSpPr>
          <p:nvPr>
            <p:ph idx="1"/>
          </p:nvPr>
        </p:nvSpPr>
        <p:spPr>
          <a:xfrm>
            <a:off x="2529796" y="1289198"/>
            <a:ext cx="6517766" cy="5240690"/>
          </a:xfrm>
        </p:spPr>
        <p:txBody>
          <a:bodyPr>
            <a:normAutofit/>
          </a:bodyPr>
          <a:lstStyle/>
          <a:p>
            <a:pPr marL="0" indent="0">
              <a:lnSpc>
                <a:spcPct val="90000"/>
              </a:lnSpc>
              <a:buNone/>
            </a:pPr>
            <a:r>
              <a:rPr lang="el-GR" sz="2000" dirty="0"/>
              <a:t>Θα ήθελα να ευχαριστήσω θερμά για τη βοήθεια και την υποστήριξη:</a:t>
            </a:r>
          </a:p>
          <a:p>
            <a:pPr>
              <a:lnSpc>
                <a:spcPct val="90000"/>
              </a:lnSpc>
              <a:spcAft>
                <a:spcPts val="600"/>
              </a:spcAft>
            </a:pPr>
            <a:r>
              <a:rPr lang="el-GR" sz="2000" dirty="0"/>
              <a:t>Την τριμελή επιτροπή εποπτείας∙ </a:t>
            </a:r>
          </a:p>
          <a:p>
            <a:pPr marL="0" indent="0">
              <a:lnSpc>
                <a:spcPct val="90000"/>
              </a:lnSpc>
              <a:spcAft>
                <a:spcPts val="600"/>
              </a:spcAft>
              <a:buNone/>
            </a:pPr>
            <a:r>
              <a:rPr lang="el-GR" sz="2000" dirty="0"/>
              <a:t>	τον κ. Απόστολο Κώστα</a:t>
            </a:r>
          </a:p>
          <a:p>
            <a:pPr marL="0" indent="0">
              <a:lnSpc>
                <a:spcPct val="90000"/>
              </a:lnSpc>
              <a:spcAft>
                <a:spcPts val="600"/>
              </a:spcAft>
              <a:buNone/>
            </a:pPr>
            <a:r>
              <a:rPr lang="el-GR" sz="2000" dirty="0"/>
              <a:t>	τον κ. Χαράλαμπο Μουζάκη και ιδιαίτερα</a:t>
            </a:r>
          </a:p>
          <a:p>
            <a:pPr marL="0" indent="0">
              <a:lnSpc>
                <a:spcPct val="90000"/>
              </a:lnSpc>
              <a:spcAft>
                <a:spcPts val="600"/>
              </a:spcAft>
              <a:buNone/>
            </a:pPr>
            <a:r>
              <a:rPr lang="el-GR" sz="2000" dirty="0"/>
              <a:t>	τον επόπτη κ. Κωνσταντίνο Κωτσίδη</a:t>
            </a:r>
          </a:p>
          <a:p>
            <a:pPr>
              <a:lnSpc>
                <a:spcPct val="90000"/>
              </a:lnSpc>
              <a:spcAft>
                <a:spcPts val="600"/>
              </a:spcAft>
            </a:pPr>
            <a:r>
              <a:rPr lang="el-GR" sz="2000" dirty="0"/>
              <a:t>Τον κ. Λάμπρο Καρβούνη</a:t>
            </a:r>
          </a:p>
          <a:p>
            <a:pPr>
              <a:lnSpc>
                <a:spcPct val="90000"/>
              </a:lnSpc>
              <a:spcAft>
                <a:spcPts val="600"/>
              </a:spcAft>
            </a:pPr>
            <a:r>
              <a:rPr lang="el-GR" sz="2000" dirty="0"/>
              <a:t>Τον κ. Κωνσταντίνο Γιαννενάκη</a:t>
            </a:r>
          </a:p>
          <a:p>
            <a:pPr>
              <a:lnSpc>
                <a:spcPct val="90000"/>
              </a:lnSpc>
              <a:spcAft>
                <a:spcPts val="600"/>
              </a:spcAft>
            </a:pPr>
            <a:r>
              <a:rPr lang="el-GR" sz="2000" dirty="0"/>
              <a:t>Όσους συμμετείχαν στην έρευνα</a:t>
            </a:r>
          </a:p>
          <a:p>
            <a:pPr>
              <a:lnSpc>
                <a:spcPct val="90000"/>
              </a:lnSpc>
              <a:spcAft>
                <a:spcPts val="600"/>
              </a:spcAft>
            </a:pPr>
            <a:r>
              <a:rPr lang="el-GR" sz="2000" dirty="0"/>
              <a:t>Την οικογένεια και τους φίλους μου</a:t>
            </a:r>
          </a:p>
        </p:txBody>
      </p:sp>
    </p:spTree>
    <p:extLst>
      <p:ext uri="{BB962C8B-B14F-4D97-AF65-F5344CB8AC3E}">
        <p14:creationId xmlns:p14="http://schemas.microsoft.com/office/powerpoint/2010/main" val="358567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E2C57-5BE9-40D6-709E-3678F3B4E68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8A27FC9-ED9A-91D6-B3D5-C9B7BAD3DCCA}"/>
              </a:ext>
            </a:extLst>
          </p:cNvPr>
          <p:cNvSpPr>
            <a:spLocks noGrp="1"/>
          </p:cNvSpPr>
          <p:nvPr>
            <p:ph type="title"/>
          </p:nvPr>
        </p:nvSpPr>
        <p:spPr>
          <a:xfrm>
            <a:off x="1475656" y="624110"/>
            <a:ext cx="7416824" cy="1280890"/>
          </a:xfrm>
        </p:spPr>
        <p:txBody>
          <a:bodyPr/>
          <a:lstStyle/>
          <a:p>
            <a:r>
              <a:rPr lang="el-GR" dirty="0"/>
              <a:t>8. Αποτελέσματα</a:t>
            </a:r>
            <a:r>
              <a:rPr lang="en-US" dirty="0"/>
              <a:t> - Κύρια ευρήματα  (</a:t>
            </a:r>
            <a:r>
              <a:rPr lang="el-GR" dirty="0"/>
              <a:t>4/4</a:t>
            </a:r>
            <a:r>
              <a:rPr lang="en-US" dirty="0"/>
              <a:t>)</a:t>
            </a:r>
            <a:endParaRPr lang="en-GB" dirty="0"/>
          </a:p>
        </p:txBody>
      </p:sp>
      <p:sp>
        <p:nvSpPr>
          <p:cNvPr id="3" name="Θέση περιεχομένου 2">
            <a:extLst>
              <a:ext uri="{FF2B5EF4-FFF2-40B4-BE49-F238E27FC236}">
                <a16:creationId xmlns:a16="http://schemas.microsoft.com/office/drawing/2014/main" id="{9C493D07-0E24-F302-8B74-E65D0A546D4F}"/>
              </a:ext>
            </a:extLst>
          </p:cNvPr>
          <p:cNvSpPr>
            <a:spLocks noGrp="1"/>
          </p:cNvSpPr>
          <p:nvPr>
            <p:ph sz="half" idx="1"/>
          </p:nvPr>
        </p:nvSpPr>
        <p:spPr>
          <a:xfrm>
            <a:off x="1331640" y="2136706"/>
            <a:ext cx="7200800" cy="3767397"/>
          </a:xfrm>
        </p:spPr>
        <p:txBody>
          <a:bodyPr>
            <a:normAutofit fontScale="92500" lnSpcReduction="20000"/>
          </a:bodyPr>
          <a:lstStyle/>
          <a:p>
            <a:pPr marL="0" indent="0">
              <a:buNone/>
            </a:pPr>
            <a:r>
              <a:rPr lang="el-GR" dirty="0"/>
              <a:t>4</a:t>
            </a:r>
            <a:r>
              <a:rPr lang="el-GR" baseline="30000" dirty="0"/>
              <a:t>ο</a:t>
            </a:r>
            <a:r>
              <a:rPr lang="el-GR" dirty="0"/>
              <a:t> Ερευνητικό ερώτημα: </a:t>
            </a:r>
            <a:r>
              <a:rPr lang="el-GR" b="1" dirty="0"/>
              <a:t>Το εκπαιδευτικό υλικό βοήθησε τους εκπαιδευόμενους να αναγνωρίζουν και να εκφράζουν στον γραπτό λόγο τους προσδιορισμούς του τόπου;</a:t>
            </a:r>
          </a:p>
          <a:p>
            <a:r>
              <a:rPr lang="el-GR" dirty="0"/>
              <a:t>Οι 5/7 απάντησαν ότι βοηθήθηκαν να γράφουν για την τοποθεσία κάποιου προσώπου ή πράγματος. </a:t>
            </a:r>
          </a:p>
          <a:p>
            <a:r>
              <a:rPr lang="el-GR" dirty="0"/>
              <a:t>Ένας συμμετέχων υπογράμμισε τη δυσκολία να γράψει ελληνικά στο πληκτρολόγιο.</a:t>
            </a:r>
          </a:p>
          <a:p>
            <a:r>
              <a:rPr lang="el-GR" dirty="0"/>
              <a:t>Μια συμμετέχουσα δήλωσε ότι μπορεί να χρησιμοποιεί πολλές λέξεις που έμαθε στο μάθημα. </a:t>
            </a:r>
          </a:p>
          <a:p>
            <a:r>
              <a:rPr lang="el-GR" dirty="0"/>
              <a:t>Βοηθήθηκαν από τα βίντεο της Σύνοψης, τις ασκήσεις με τις γάτες, τις περιγραφές των εικόνων τόσο για το πλατό της τηλεοπτικής σειράς </a:t>
            </a:r>
            <a:r>
              <a:rPr lang="el-GR" i="1" dirty="0"/>
              <a:t>«Friends» όσο και για το μουσείο</a:t>
            </a:r>
            <a:r>
              <a:rPr lang="el-GR" dirty="0"/>
              <a:t>, τις ασκήσεις με τις προτάσεις.</a:t>
            </a:r>
          </a:p>
          <a:p>
            <a:r>
              <a:rPr lang="el-GR" dirty="0"/>
              <a:t>Χρειάστηκαν βοήθεια στο λεξιλόγιο.</a:t>
            </a:r>
          </a:p>
        </p:txBody>
      </p:sp>
    </p:spTree>
    <p:extLst>
      <p:ext uri="{BB962C8B-B14F-4D97-AF65-F5344CB8AC3E}">
        <p14:creationId xmlns:p14="http://schemas.microsoft.com/office/powerpoint/2010/main" val="384727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2498934" y="326953"/>
            <a:ext cx="6098663" cy="774916"/>
          </a:xfrm>
        </p:spPr>
        <p:txBody>
          <a:bodyPr vert="horz" lIns="91440" tIns="45720" rIns="91440" bIns="45720" rtlCol="0" anchor="t">
            <a:normAutofit/>
          </a:bodyPr>
          <a:lstStyle/>
          <a:p>
            <a:r>
              <a:rPr lang="en-US" dirty="0"/>
              <a:t>Συμπεράσματα (</a:t>
            </a:r>
            <a:r>
              <a:rPr lang="el-GR" dirty="0"/>
              <a:t>1/5)</a:t>
            </a:r>
            <a:endParaRPr lang="en-US" b="1"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4" name="9 - Ορθογώνιο"/>
          <p:cNvSpPr/>
          <p:nvPr/>
        </p:nvSpPr>
        <p:spPr>
          <a:xfrm>
            <a:off x="2324760" y="2060848"/>
            <a:ext cx="6406528" cy="4792404"/>
          </a:xfrm>
          <a:prstGeom prst="rect">
            <a:avLst/>
          </a:prstGeom>
        </p:spPr>
        <p:txBody>
          <a:bodyPr vert="horz" lIns="91440" tIns="45720" rIns="91440" bIns="45720" rtlCol="0">
            <a:normAutofit/>
          </a:bodyPr>
          <a:lstStyle/>
          <a:p>
            <a:pPr>
              <a:spcBef>
                <a:spcPts val="600"/>
              </a:spcBef>
              <a:buClr>
                <a:schemeClr val="accent1"/>
              </a:buClr>
            </a:pPr>
            <a:r>
              <a:rPr lang="el-GR" sz="1700" b="1" dirty="0"/>
              <a:t>Χαρακτηριστικά</a:t>
            </a:r>
            <a:r>
              <a:rPr lang="el-GR" sz="1700" dirty="0"/>
              <a:t> του ΕΥ:</a:t>
            </a:r>
          </a:p>
          <a:p>
            <a:pPr marL="457200" indent="-457200">
              <a:spcBef>
                <a:spcPts val="600"/>
              </a:spcBef>
              <a:buClr>
                <a:schemeClr val="accent1"/>
              </a:buClr>
              <a:buFont typeface="Wingdings 3" charset="2"/>
              <a:buChar char=""/>
            </a:pPr>
            <a:r>
              <a:rPr lang="el-GR" sz="1700" dirty="0"/>
              <a:t>υπηρετεί της αρχές της εξ αποστάσεως εκπαίδευσης και της πολυμεσικής μάθησης</a:t>
            </a:r>
          </a:p>
          <a:p>
            <a:pPr marL="457200" indent="-457200">
              <a:spcBef>
                <a:spcPts val="600"/>
              </a:spcBef>
              <a:buClr>
                <a:schemeClr val="accent1"/>
              </a:buClr>
              <a:buFont typeface="Wingdings 3" charset="2"/>
              <a:buChar char=""/>
            </a:pPr>
            <a:r>
              <a:rPr lang="el-GR" sz="1700" dirty="0"/>
              <a:t>οπτική παρουσίασή κατάλληλη για την εξ αποστάσεως εκπαίδευση </a:t>
            </a:r>
          </a:p>
          <a:p>
            <a:pPr marL="457200" indent="-457200">
              <a:spcBef>
                <a:spcPts val="600"/>
              </a:spcBef>
              <a:buClr>
                <a:schemeClr val="accent1"/>
              </a:buClr>
              <a:buFont typeface="Wingdings 3" charset="2"/>
              <a:buChar char=""/>
            </a:pPr>
            <a:r>
              <a:rPr lang="el-GR" sz="1700" dirty="0"/>
              <a:t>άρτια τεκμηριωμένο, εύληπτο, με πλήθος πολυμεσικών στοιχείων και διαδραστικών δραστηριοτήτων</a:t>
            </a:r>
          </a:p>
          <a:p>
            <a:pPr marL="457200" indent="-457200">
              <a:spcBef>
                <a:spcPts val="600"/>
              </a:spcBef>
              <a:buClr>
                <a:schemeClr val="accent1"/>
              </a:buClr>
              <a:buFont typeface="Wingdings 3" charset="2"/>
              <a:buChar char=""/>
            </a:pPr>
            <a:r>
              <a:rPr lang="el-GR" sz="1700" dirty="0"/>
              <a:t>Διαιρεμένο ΕΥ σε 4 ενότητες και κάθε μια σε επιμέρους στοιχεία </a:t>
            </a:r>
          </a:p>
          <a:p>
            <a:pPr marL="457200" indent="-457200">
              <a:spcBef>
                <a:spcPts val="600"/>
              </a:spcBef>
              <a:buClr>
                <a:schemeClr val="accent1"/>
              </a:buClr>
              <a:buFont typeface="Wingdings 3" charset="2"/>
              <a:buChar char=""/>
            </a:pPr>
            <a:r>
              <a:rPr lang="el-GR" sz="1700" dirty="0"/>
              <a:t>εισαγωγικές δραστηριότητες (αρχή της προπαίδευσης)</a:t>
            </a:r>
          </a:p>
          <a:p>
            <a:pPr marL="457200" indent="-457200">
              <a:spcBef>
                <a:spcPts val="600"/>
              </a:spcBef>
              <a:buClr>
                <a:schemeClr val="accent1"/>
              </a:buClr>
              <a:buFont typeface="Wingdings 3" charset="2"/>
              <a:buChar char=""/>
            </a:pPr>
            <a:r>
              <a:rPr lang="el-GR" sz="1700" dirty="0"/>
              <a:t>Δυνατότητα για ελεύθερη έκφραση και αλληλεπίδραση εκπαιδευομένων μέσω </a:t>
            </a:r>
            <a:r>
              <a:rPr lang="en-US" sz="1700" dirty="0"/>
              <a:t>forum </a:t>
            </a:r>
            <a:r>
              <a:rPr lang="el-GR" sz="1700" dirty="0"/>
              <a:t>και </a:t>
            </a:r>
            <a:r>
              <a:rPr lang="en-US" sz="1700" dirty="0"/>
              <a:t>Padlet</a:t>
            </a:r>
            <a:r>
              <a:rPr lang="el-GR" sz="1700" dirty="0"/>
              <a:t> </a:t>
            </a:r>
          </a:p>
        </p:txBody>
      </p:sp>
    </p:spTree>
    <p:extLst>
      <p:ext uri="{BB962C8B-B14F-4D97-AF65-F5344CB8AC3E}">
        <p14:creationId xmlns:p14="http://schemas.microsoft.com/office/powerpoint/2010/main" val="170498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72B6E5D-9C8D-EC2E-E581-A9F7E1A8A5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63FC53-95C0-90F5-470B-1060121F3F57}"/>
              </a:ext>
            </a:extLst>
          </p:cNvPr>
          <p:cNvSpPr>
            <a:spLocks noGrp="1"/>
          </p:cNvSpPr>
          <p:nvPr>
            <p:ph type="title"/>
          </p:nvPr>
        </p:nvSpPr>
        <p:spPr>
          <a:xfrm>
            <a:off x="2529796" y="624110"/>
            <a:ext cx="6098663" cy="1280890"/>
          </a:xfrm>
        </p:spPr>
        <p:txBody>
          <a:bodyPr vert="horz" lIns="91440" tIns="45720" rIns="91440" bIns="45720" rtlCol="0" anchor="t">
            <a:normAutofit/>
          </a:bodyPr>
          <a:lstStyle/>
          <a:p>
            <a:r>
              <a:rPr lang="en-US"/>
              <a:t>Συμ</a:t>
            </a:r>
            <a:r>
              <a:rPr lang="en-US" dirty="0"/>
              <a:t>περάσματα (</a:t>
            </a:r>
            <a:r>
              <a:rPr lang="en-US"/>
              <a:t>2/5)</a:t>
            </a:r>
            <a:endParaRPr lang="en-US" b="1"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4" name="9 - Ορθογώνιο">
            <a:extLst>
              <a:ext uri="{FF2B5EF4-FFF2-40B4-BE49-F238E27FC236}">
                <a16:creationId xmlns:a16="http://schemas.microsoft.com/office/drawing/2014/main" id="{60CE74C5-376C-4CBB-ABF2-0464D189A044}"/>
              </a:ext>
            </a:extLst>
          </p:cNvPr>
          <p:cNvSpPr/>
          <p:nvPr/>
        </p:nvSpPr>
        <p:spPr>
          <a:xfrm>
            <a:off x="2529796" y="1628800"/>
            <a:ext cx="6098663" cy="4282422"/>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accent1"/>
              </a:buClr>
              <a:buFont typeface="Wingdings 3" charset="2"/>
              <a:buChar char=""/>
            </a:pPr>
            <a:endParaRPr lang="en-US" b="1" dirty="0">
              <a:solidFill>
                <a:schemeClr val="tx1">
                  <a:lumMod val="75000"/>
                  <a:lumOff val="25000"/>
                </a:schemeClr>
              </a:solidFill>
            </a:endParaRPr>
          </a:p>
          <a:p>
            <a:pPr>
              <a:lnSpc>
                <a:spcPct val="90000"/>
              </a:lnSpc>
              <a:spcBef>
                <a:spcPts val="1000"/>
              </a:spcBef>
              <a:buClr>
                <a:schemeClr val="accent1"/>
              </a:buClr>
            </a:pPr>
            <a:r>
              <a:rPr lang="en-US" b="1" dirty="0">
                <a:solidFill>
                  <a:schemeClr val="tx1">
                    <a:lumMod val="75000"/>
                    <a:lumOff val="25000"/>
                  </a:schemeClr>
                </a:solidFill>
              </a:rPr>
              <a:t>Οι </a:t>
            </a:r>
            <a:r>
              <a:rPr lang="el-GR" b="1" dirty="0">
                <a:solidFill>
                  <a:schemeClr val="tx1">
                    <a:lumMod val="75000"/>
                    <a:lumOff val="25000"/>
                  </a:schemeClr>
                </a:solidFill>
              </a:rPr>
              <a:t>εκπαιδευόμενοι</a:t>
            </a:r>
            <a:r>
              <a:rPr lang="en-US" dirty="0">
                <a:solidFill>
                  <a:schemeClr val="tx1">
                    <a:lumMod val="75000"/>
                    <a:lumOff val="25000"/>
                  </a:schemeClr>
                </a:solidFill>
              </a:rPr>
              <a:t>:</a:t>
            </a:r>
          </a:p>
          <a:p>
            <a:pPr marL="457200" indent="-457200">
              <a:lnSpc>
                <a:spcPct val="90000"/>
              </a:lnSpc>
              <a:spcBef>
                <a:spcPts val="1000"/>
              </a:spcBef>
              <a:buClr>
                <a:schemeClr val="accent1"/>
              </a:buClr>
              <a:buFont typeface="Wingdings 3" charset="2"/>
              <a:buChar char=""/>
            </a:pPr>
            <a:r>
              <a:rPr lang="el-GR" dirty="0">
                <a:solidFill>
                  <a:schemeClr val="tx1">
                    <a:lumMod val="75000"/>
                    <a:lumOff val="25000"/>
                  </a:schemeClr>
                </a:solidFill>
              </a:rPr>
              <a:t>επιβεβαιώνουν</a:t>
            </a:r>
            <a:r>
              <a:rPr lang="en-US" dirty="0">
                <a:solidFill>
                  <a:schemeClr val="tx1">
                    <a:lumMod val="75000"/>
                    <a:lumOff val="25000"/>
                  </a:schemeClr>
                </a:solidFill>
              </a:rPr>
              <a:t> </a:t>
            </a:r>
            <a:r>
              <a:rPr lang="el-GR" dirty="0">
                <a:solidFill>
                  <a:schemeClr val="tx1">
                    <a:lumMod val="75000"/>
                    <a:lumOff val="25000"/>
                  </a:schemeClr>
                </a:solidFill>
              </a:rPr>
              <a:t>μια</a:t>
            </a:r>
            <a:r>
              <a:rPr lang="en-US" dirty="0">
                <a:solidFill>
                  <a:schemeClr val="tx1">
                    <a:lumMod val="75000"/>
                    <a:lumOff val="25000"/>
                  </a:schemeClr>
                </a:solidFill>
              </a:rPr>
              <a:t> βασική αρχή της εκπαίδευσης ενηλίκων για την διαφορετικότητά τους στις ανάγκες</a:t>
            </a:r>
            <a:r>
              <a:rPr lang="el-GR" dirty="0">
                <a:solidFill>
                  <a:schemeClr val="tx1">
                    <a:lumMod val="75000"/>
                    <a:lumOff val="25000"/>
                  </a:schemeClr>
                </a:solidFill>
              </a:rPr>
              <a:t>. </a:t>
            </a:r>
            <a:r>
              <a:rPr lang="en-US" dirty="0">
                <a:solidFill>
                  <a:schemeClr val="tx1">
                    <a:lumMod val="75000"/>
                    <a:lumOff val="25000"/>
                  </a:schemeClr>
                </a:solidFill>
              </a:rPr>
              <a:t>Ως εκ τούτου, το ΕΥ δεν </a:t>
            </a:r>
            <a:r>
              <a:rPr lang="el-GR" dirty="0">
                <a:solidFill>
                  <a:schemeClr val="tx1">
                    <a:lumMod val="75000"/>
                    <a:lumOff val="25000"/>
                  </a:schemeClr>
                </a:solidFill>
              </a:rPr>
              <a:t>μπορεί</a:t>
            </a:r>
            <a:r>
              <a:rPr lang="en-US" dirty="0">
                <a:solidFill>
                  <a:schemeClr val="tx1">
                    <a:lumMod val="75000"/>
                    <a:lumOff val="25000"/>
                  </a:schemeClr>
                </a:solidFill>
              </a:rPr>
              <a:t> </a:t>
            </a:r>
            <a:r>
              <a:rPr lang="el-GR" dirty="0">
                <a:solidFill>
                  <a:schemeClr val="tx1">
                    <a:lumMod val="75000"/>
                    <a:lumOff val="25000"/>
                  </a:schemeClr>
                </a:solidFill>
              </a:rPr>
              <a:t>πλήρως</a:t>
            </a:r>
            <a:r>
              <a:rPr lang="en-US" dirty="0">
                <a:solidFill>
                  <a:schemeClr val="tx1">
                    <a:lumMod val="75000"/>
                    <a:lumOff val="25000"/>
                  </a:schemeClr>
                </a:solidFill>
              </a:rPr>
              <a:t> να ικανοποιήσει όλες τις ανάγκες όλων των εκπαιδευομένων. </a:t>
            </a:r>
          </a:p>
          <a:p>
            <a:pPr marL="457200" indent="-457200">
              <a:lnSpc>
                <a:spcPct val="90000"/>
              </a:lnSpc>
              <a:spcBef>
                <a:spcPts val="1000"/>
              </a:spcBef>
              <a:buClr>
                <a:schemeClr val="accent1"/>
              </a:buClr>
              <a:buFont typeface="Wingdings 3" charset="2"/>
              <a:buChar char=""/>
            </a:pPr>
            <a:r>
              <a:rPr lang="en-US" dirty="0">
                <a:solidFill>
                  <a:schemeClr val="tx1">
                    <a:lumMod val="75000"/>
                    <a:lumOff val="25000"/>
                  </a:schemeClr>
                </a:solidFill>
              </a:rPr>
              <a:t>Στην </a:t>
            </a:r>
            <a:r>
              <a:rPr lang="el-GR" dirty="0">
                <a:solidFill>
                  <a:schemeClr val="tx1">
                    <a:lumMod val="75000"/>
                    <a:lumOff val="25000"/>
                  </a:schemeClr>
                </a:solidFill>
              </a:rPr>
              <a:t>πλειοψηφία</a:t>
            </a:r>
            <a:r>
              <a:rPr lang="en-US" dirty="0">
                <a:solidFill>
                  <a:schemeClr val="tx1">
                    <a:lumMod val="75000"/>
                    <a:lumOff val="25000"/>
                  </a:schemeClr>
                </a:solidFill>
              </a:rPr>
              <a:t> τους βοηθήθηκαν στον προφορικό λόγο (κατανόηση κι έκφραση) να προσδιορίσουν την τοποθεσία στην ελληνική γλώσσα.</a:t>
            </a:r>
          </a:p>
          <a:p>
            <a:pPr marL="457200" indent="-457200">
              <a:lnSpc>
                <a:spcPct val="90000"/>
              </a:lnSpc>
              <a:spcBef>
                <a:spcPts val="1000"/>
              </a:spcBef>
              <a:buClr>
                <a:schemeClr val="accent1"/>
              </a:buClr>
              <a:buFont typeface="Wingdings 3" charset="2"/>
              <a:buChar char=""/>
            </a:pPr>
            <a:r>
              <a:rPr lang="en-US" dirty="0">
                <a:solidFill>
                  <a:schemeClr val="tx1">
                    <a:lumMod val="75000"/>
                    <a:lumOff val="25000"/>
                  </a:schemeClr>
                </a:solidFill>
              </a:rPr>
              <a:t>Στο γραπτό λόγο βοηθήθηκαν, επισημαίνοντας τις δυσκολίες στην ψηφιακή αποτύπωση της ελληνικής γλώσσας. </a:t>
            </a:r>
          </a:p>
          <a:p>
            <a:pPr marL="457200" indent="-457200">
              <a:lnSpc>
                <a:spcPct val="90000"/>
              </a:lnSpc>
              <a:spcBef>
                <a:spcPts val="1000"/>
              </a:spcBef>
              <a:buClr>
                <a:schemeClr val="accent1"/>
              </a:buClr>
              <a:buFont typeface="Wingdings 3" charset="2"/>
              <a:buChar char=""/>
            </a:pPr>
            <a:r>
              <a:rPr lang="en-US" dirty="0">
                <a:solidFill>
                  <a:schemeClr val="tx1">
                    <a:lumMod val="75000"/>
                    <a:lumOff val="25000"/>
                  </a:schemeClr>
                </a:solidFill>
              </a:rPr>
              <a:t>Βοηθήθηκαν περισσότερο από τα οπτικοακουστικά μέσα, τα τραγούδια και τα διαδραστικά στοιχεία του εκπαιδευτικού υλικού. </a:t>
            </a:r>
          </a:p>
        </p:txBody>
      </p:sp>
    </p:spTree>
    <p:extLst>
      <p:ext uri="{BB962C8B-B14F-4D97-AF65-F5344CB8AC3E}">
        <p14:creationId xmlns:p14="http://schemas.microsoft.com/office/powerpoint/2010/main" val="135644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60FDCBD-AC4D-F83E-F946-E0D68ED074CE}"/>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1D05225-799C-0894-544C-68E201F71AD3}"/>
              </a:ext>
            </a:extLst>
          </p:cNvPr>
          <p:cNvSpPr>
            <a:spLocks noGrp="1"/>
          </p:cNvSpPr>
          <p:nvPr>
            <p:ph type="title"/>
          </p:nvPr>
        </p:nvSpPr>
        <p:spPr>
          <a:xfrm>
            <a:off x="2529796" y="624110"/>
            <a:ext cx="6098663" cy="1280890"/>
          </a:xfrm>
        </p:spPr>
        <p:txBody>
          <a:bodyPr vert="horz" lIns="91440" tIns="45720" rIns="91440" bIns="45720" rtlCol="0" anchor="t">
            <a:normAutofit/>
          </a:bodyPr>
          <a:lstStyle/>
          <a:p>
            <a:r>
              <a:rPr lang="en-US" dirty="0"/>
              <a:t>Συμπεράσματα (</a:t>
            </a:r>
            <a:r>
              <a:rPr lang="el-GR" dirty="0"/>
              <a:t>3</a:t>
            </a:r>
            <a:r>
              <a:rPr lang="en-US" dirty="0"/>
              <a:t>/</a:t>
            </a:r>
            <a:r>
              <a:rPr lang="el-GR" dirty="0"/>
              <a:t>5</a:t>
            </a:r>
            <a:r>
              <a:rPr lang="en-US" dirty="0"/>
              <a:t>)</a:t>
            </a:r>
            <a:endParaRPr lang="en-US" b="1" dirty="0"/>
          </a:p>
        </p:txBody>
      </p:sp>
      <p:sp>
        <p:nvSpPr>
          <p:cNvPr id="34" name="Rectangle 3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3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3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3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4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4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4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4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4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4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4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4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4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50" name="Group 4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5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5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5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5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5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5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5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5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5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6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6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6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6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4" name="9 - Ορθογώνιο">
            <a:extLst>
              <a:ext uri="{FF2B5EF4-FFF2-40B4-BE49-F238E27FC236}">
                <a16:creationId xmlns:a16="http://schemas.microsoft.com/office/drawing/2014/main" id="{ADB3823D-B9B5-29E0-4547-23DC3450D71E}"/>
              </a:ext>
            </a:extLst>
          </p:cNvPr>
          <p:cNvSpPr/>
          <p:nvPr/>
        </p:nvSpPr>
        <p:spPr>
          <a:xfrm>
            <a:off x="2238404" y="1399026"/>
            <a:ext cx="6809158" cy="5104770"/>
          </a:xfrm>
          <a:prstGeom prst="rect">
            <a:avLst/>
          </a:prstGeom>
        </p:spPr>
        <p:txBody>
          <a:bodyPr vert="horz" lIns="91440" tIns="45720" rIns="91440" bIns="45720" rtlCol="0">
            <a:normAutofit/>
          </a:bodyPr>
          <a:lstStyle/>
          <a:p>
            <a:pPr marL="457200" indent="-457200">
              <a:lnSpc>
                <a:spcPct val="90000"/>
              </a:lnSpc>
              <a:spcBef>
                <a:spcPts val="1000"/>
              </a:spcBef>
              <a:buClr>
                <a:schemeClr val="accent1"/>
              </a:buClr>
              <a:buFont typeface="Wingdings 3" charset="2"/>
              <a:buChar char=""/>
            </a:pPr>
            <a:r>
              <a:rPr lang="el-GR" dirty="0">
                <a:solidFill>
                  <a:schemeClr val="tx1">
                    <a:lumMod val="75000"/>
                    <a:lumOff val="25000"/>
                  </a:schemeClr>
                </a:solidFill>
              </a:rPr>
              <a:t>Υπάρχει</a:t>
            </a:r>
            <a:r>
              <a:rPr lang="en-US" dirty="0">
                <a:solidFill>
                  <a:schemeClr val="tx1">
                    <a:lumMod val="75000"/>
                    <a:lumOff val="25000"/>
                  </a:schemeClr>
                </a:solidFill>
              </a:rPr>
              <a:t> </a:t>
            </a:r>
            <a:r>
              <a:rPr lang="el-GR" b="1" dirty="0">
                <a:solidFill>
                  <a:schemeClr val="tx1">
                    <a:lumMod val="75000"/>
                    <a:lumOff val="25000"/>
                  </a:schemeClr>
                </a:solidFill>
              </a:rPr>
              <a:t>αντίθεση</a:t>
            </a:r>
            <a:r>
              <a:rPr lang="en-US" dirty="0">
                <a:solidFill>
                  <a:schemeClr val="tx1">
                    <a:lumMod val="75000"/>
                    <a:lumOff val="25000"/>
                  </a:schemeClr>
                </a:solidFill>
              </a:rPr>
              <a:t> </a:t>
            </a:r>
            <a:r>
              <a:rPr lang="el-GR" dirty="0">
                <a:solidFill>
                  <a:schemeClr val="tx1">
                    <a:lumMod val="75000"/>
                    <a:lumOff val="25000"/>
                  </a:schemeClr>
                </a:solidFill>
              </a:rPr>
              <a:t>στην αντίληψη για την ευχρηστία της πλατφόρμας ανάμεσα</a:t>
            </a:r>
            <a:r>
              <a:rPr lang="en-US" dirty="0">
                <a:solidFill>
                  <a:schemeClr val="tx1">
                    <a:lumMod val="75000"/>
                    <a:lumOff val="25000"/>
                  </a:schemeClr>
                </a:solidFill>
              </a:rPr>
              <a:t> στις απαντήσεις των εκπαιδευομέων και των ειδικών της εξΑΕ, είτε λόγω εξοικείωσης  των τελευταίων με εκπαιδευτικές πλατφόρμες</a:t>
            </a:r>
            <a:r>
              <a:rPr lang="el-GR" dirty="0">
                <a:solidFill>
                  <a:schemeClr val="tx1">
                    <a:lumMod val="75000"/>
                    <a:lumOff val="25000"/>
                  </a:schemeClr>
                </a:solidFill>
              </a:rPr>
              <a:t> </a:t>
            </a:r>
            <a:r>
              <a:rPr lang="en-US" dirty="0">
                <a:solidFill>
                  <a:schemeClr val="tx1">
                    <a:lumMod val="75000"/>
                    <a:lumOff val="25000"/>
                  </a:schemeClr>
                </a:solidFill>
              </a:rPr>
              <a:t>είτε λόγω αγνόησης των εισαγωγικών οδηγιών από τους </a:t>
            </a:r>
            <a:r>
              <a:rPr lang="el-GR" dirty="0">
                <a:solidFill>
                  <a:schemeClr val="tx1">
                    <a:lumMod val="75000"/>
                    <a:lumOff val="25000"/>
                  </a:schemeClr>
                </a:solidFill>
              </a:rPr>
              <a:t>χρήστες</a:t>
            </a:r>
            <a:r>
              <a:rPr lang="en-US" dirty="0">
                <a:solidFill>
                  <a:schemeClr val="tx1">
                    <a:lumMod val="75000"/>
                    <a:lumOff val="25000"/>
                  </a:schemeClr>
                </a:solidFill>
              </a:rPr>
              <a:t>.  </a:t>
            </a:r>
          </a:p>
          <a:p>
            <a:pPr marL="457200" indent="-457200">
              <a:lnSpc>
                <a:spcPct val="90000"/>
              </a:lnSpc>
              <a:spcBef>
                <a:spcPts val="1000"/>
              </a:spcBef>
              <a:buClr>
                <a:schemeClr val="accent1"/>
              </a:buClr>
              <a:buFont typeface="Wingdings 3" charset="2"/>
              <a:buChar char=""/>
            </a:pPr>
            <a:r>
              <a:rPr lang="el-GR" dirty="0">
                <a:solidFill>
                  <a:schemeClr val="tx1">
                    <a:lumMod val="75000"/>
                    <a:lumOff val="25000"/>
                  </a:schemeClr>
                </a:solidFill>
              </a:rPr>
              <a:t>Βέβαια</a:t>
            </a:r>
            <a:r>
              <a:rPr lang="en-US" dirty="0">
                <a:solidFill>
                  <a:schemeClr val="tx1">
                    <a:lumMod val="75000"/>
                    <a:lumOff val="25000"/>
                  </a:schemeClr>
                </a:solidFill>
              </a:rPr>
              <a:t>, παρά τις δυσκολίες</a:t>
            </a:r>
            <a:r>
              <a:rPr lang="el-GR" dirty="0">
                <a:solidFill>
                  <a:schemeClr val="tx1">
                    <a:lumMod val="75000"/>
                    <a:lumOff val="25000"/>
                  </a:schemeClr>
                </a:solidFill>
              </a:rPr>
              <a:t>,</a:t>
            </a:r>
            <a:r>
              <a:rPr lang="en-US" dirty="0">
                <a:solidFill>
                  <a:schemeClr val="tx1">
                    <a:lumMod val="75000"/>
                    <a:lumOff val="25000"/>
                  </a:schemeClr>
                </a:solidFill>
              </a:rPr>
              <a:t> όλοι οι εκπαιδευόμενοι δήλωσαν ότι </a:t>
            </a:r>
            <a:r>
              <a:rPr lang="en-US" b="1" dirty="0">
                <a:solidFill>
                  <a:schemeClr val="tx1">
                    <a:lumMod val="75000"/>
                    <a:lumOff val="25000"/>
                  </a:schemeClr>
                </a:solidFill>
              </a:rPr>
              <a:t>θα ήθελαν να συνεχίσουν να μαθαίνουν ελληνικά</a:t>
            </a:r>
            <a:r>
              <a:rPr lang="en-US" dirty="0">
                <a:solidFill>
                  <a:schemeClr val="tx1">
                    <a:lumMod val="75000"/>
                    <a:lumOff val="25000"/>
                  </a:schemeClr>
                </a:solidFill>
              </a:rPr>
              <a:t>, είτε για προσωπικούς, είτε για επαγγελματικούς λόγους.</a:t>
            </a:r>
          </a:p>
          <a:p>
            <a:pPr marL="457200" indent="-457200">
              <a:lnSpc>
                <a:spcPct val="90000"/>
              </a:lnSpc>
              <a:spcBef>
                <a:spcPts val="1000"/>
              </a:spcBef>
              <a:buClr>
                <a:schemeClr val="accent1"/>
              </a:buClr>
              <a:buFont typeface="Wingdings 3" charset="2"/>
              <a:buChar char=""/>
            </a:pPr>
            <a:r>
              <a:rPr lang="en-US" dirty="0">
                <a:solidFill>
                  <a:schemeClr val="tx1">
                    <a:lumMod val="75000"/>
                    <a:lumOff val="25000"/>
                  </a:schemeClr>
                </a:solidFill>
              </a:rPr>
              <a:t>Ο </a:t>
            </a:r>
            <a:r>
              <a:rPr lang="el-GR" dirty="0">
                <a:solidFill>
                  <a:schemeClr val="tx1">
                    <a:lumMod val="75000"/>
                    <a:lumOff val="25000"/>
                  </a:schemeClr>
                </a:solidFill>
              </a:rPr>
              <a:t>σχεδιασχμός</a:t>
            </a:r>
            <a:r>
              <a:rPr lang="en-US" dirty="0">
                <a:solidFill>
                  <a:schemeClr val="tx1">
                    <a:lumMod val="75000"/>
                    <a:lumOff val="25000"/>
                  </a:schemeClr>
                </a:solidFill>
              </a:rPr>
              <a:t> και η δημιουργία εκπαιδευτικού υλικού στην εξ αποστάσεως εκπαίδευση συνιστά μια </a:t>
            </a:r>
            <a:r>
              <a:rPr lang="en-US" b="1" dirty="0">
                <a:solidFill>
                  <a:schemeClr val="tx1">
                    <a:lumMod val="75000"/>
                    <a:lumOff val="25000"/>
                  </a:schemeClr>
                </a:solidFill>
              </a:rPr>
              <a:t>διαδικασία σύνθετη</a:t>
            </a:r>
            <a:r>
              <a:rPr lang="en-US" dirty="0">
                <a:solidFill>
                  <a:schemeClr val="tx1">
                    <a:lumMod val="75000"/>
                    <a:lumOff val="25000"/>
                  </a:schemeClr>
                </a:solidFill>
              </a:rPr>
              <a:t>, καθώς είναι αναγκαίο να ληφθούν υπόψη όλες οι παράμετροι που θα μεγιστοποιήσουν την αποτελεσματικότητα και τη λειτουργικότητα του υλικού.</a:t>
            </a:r>
          </a:p>
          <a:p>
            <a:pPr>
              <a:lnSpc>
                <a:spcPct val="90000"/>
              </a:lnSpc>
              <a:spcBef>
                <a:spcPts val="1000"/>
              </a:spcBef>
              <a:buClr>
                <a:schemeClr val="accent1"/>
              </a:buClr>
            </a:pPr>
            <a:endParaRPr lang="en-US" dirty="0">
              <a:solidFill>
                <a:schemeClr val="tx1">
                  <a:lumMod val="75000"/>
                  <a:lumOff val="25000"/>
                </a:schemeClr>
              </a:solidFill>
            </a:endParaRPr>
          </a:p>
        </p:txBody>
      </p:sp>
    </p:spTree>
    <p:extLst>
      <p:ext uri="{BB962C8B-B14F-4D97-AF65-F5344CB8AC3E}">
        <p14:creationId xmlns:p14="http://schemas.microsoft.com/office/powerpoint/2010/main" val="364824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A0003-1941-C6B3-0F5B-13F7DA4160A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795B103-D399-96E6-CEB6-36F6B5572F9C}"/>
              </a:ext>
            </a:extLst>
          </p:cNvPr>
          <p:cNvSpPr>
            <a:spLocks noGrp="1"/>
          </p:cNvSpPr>
          <p:nvPr>
            <p:ph type="title"/>
          </p:nvPr>
        </p:nvSpPr>
        <p:spPr/>
        <p:txBody>
          <a:bodyPr/>
          <a:lstStyle/>
          <a:p>
            <a:r>
              <a:rPr lang="en-US" dirty="0">
                <a:solidFill>
                  <a:schemeClr val="tx2">
                    <a:lumMod val="75000"/>
                  </a:schemeClr>
                </a:solidFill>
              </a:rPr>
              <a:t>Συμπεράσματα</a:t>
            </a:r>
            <a:r>
              <a:rPr lang="el-GR" dirty="0">
                <a:solidFill>
                  <a:schemeClr val="tx2">
                    <a:lumMod val="75000"/>
                  </a:schemeClr>
                </a:solidFill>
              </a:rPr>
              <a:t> (4/5)</a:t>
            </a:r>
            <a:br>
              <a:rPr lang="el-GR" dirty="0">
                <a:solidFill>
                  <a:schemeClr val="tx2">
                    <a:lumMod val="75000"/>
                  </a:schemeClr>
                </a:solidFill>
              </a:rPr>
            </a:br>
            <a:endParaRPr lang="en-GB" dirty="0"/>
          </a:p>
        </p:txBody>
      </p:sp>
      <p:sp>
        <p:nvSpPr>
          <p:cNvPr id="8" name="Θέση περιεχομένου 7">
            <a:extLst>
              <a:ext uri="{FF2B5EF4-FFF2-40B4-BE49-F238E27FC236}">
                <a16:creationId xmlns:a16="http://schemas.microsoft.com/office/drawing/2014/main" id="{31A55522-8014-3AC1-3EDF-A3E64682455F}"/>
              </a:ext>
            </a:extLst>
          </p:cNvPr>
          <p:cNvSpPr>
            <a:spLocks noGrp="1"/>
          </p:cNvSpPr>
          <p:nvPr>
            <p:ph sz="half" idx="1"/>
          </p:nvPr>
        </p:nvSpPr>
        <p:spPr>
          <a:xfrm>
            <a:off x="1942416" y="1700808"/>
            <a:ext cx="3197531" cy="4203295"/>
          </a:xfrm>
        </p:spPr>
        <p:txBody>
          <a:bodyPr/>
          <a:lstStyle/>
          <a:p>
            <a:pPr marL="0" indent="0">
              <a:buNone/>
            </a:pPr>
            <a:r>
              <a:rPr lang="el-GR" b="1" dirty="0"/>
              <a:t>Δυσκολίες</a:t>
            </a:r>
            <a:r>
              <a:rPr lang="el-GR" dirty="0"/>
              <a:t> που συνάντησαν:</a:t>
            </a:r>
          </a:p>
          <a:p>
            <a:r>
              <a:rPr lang="el-GR" dirty="0"/>
              <a:t>εκφωνήσεις στην ελληνική γλώσσα</a:t>
            </a:r>
          </a:p>
          <a:p>
            <a:r>
              <a:rPr lang="el-GR" dirty="0"/>
              <a:t>Δύσχρηστη πλατφόρμα</a:t>
            </a:r>
          </a:p>
          <a:p>
            <a:r>
              <a:rPr lang="el-GR" dirty="0"/>
              <a:t>Πολύ υψηλό γνωστικό επίπεδο</a:t>
            </a:r>
            <a:endParaRPr lang="en-GB" dirty="0"/>
          </a:p>
        </p:txBody>
      </p:sp>
      <p:sp>
        <p:nvSpPr>
          <p:cNvPr id="10" name="Θέση περιεχομένου 9">
            <a:extLst>
              <a:ext uri="{FF2B5EF4-FFF2-40B4-BE49-F238E27FC236}">
                <a16:creationId xmlns:a16="http://schemas.microsoft.com/office/drawing/2014/main" id="{3CE0BAC7-CF6F-0AE4-20E1-740615846302}"/>
              </a:ext>
            </a:extLst>
          </p:cNvPr>
          <p:cNvSpPr>
            <a:spLocks noGrp="1"/>
          </p:cNvSpPr>
          <p:nvPr>
            <p:ph sz="half" idx="2"/>
          </p:nvPr>
        </p:nvSpPr>
        <p:spPr>
          <a:xfrm>
            <a:off x="5337307" y="1700808"/>
            <a:ext cx="3197093" cy="4203295"/>
          </a:xfrm>
        </p:spPr>
        <p:txBody>
          <a:bodyPr/>
          <a:lstStyle/>
          <a:p>
            <a:pPr marL="0" indent="0">
              <a:buNone/>
            </a:pPr>
            <a:r>
              <a:rPr lang="el-GR" b="1" dirty="0"/>
              <a:t>Δυνατά σημεία </a:t>
            </a:r>
            <a:r>
              <a:rPr lang="el-GR" dirty="0"/>
              <a:t>του ΕΥ:</a:t>
            </a:r>
          </a:p>
          <a:p>
            <a:r>
              <a:rPr lang="el-GR" dirty="0"/>
              <a:t>τα διαδραστικά </a:t>
            </a:r>
          </a:p>
          <a:p>
            <a:r>
              <a:rPr lang="el-GR" dirty="0"/>
              <a:t>τα τραγούδια</a:t>
            </a:r>
          </a:p>
          <a:p>
            <a:r>
              <a:rPr lang="el-GR" dirty="0"/>
              <a:t>οι ασκήσεις</a:t>
            </a:r>
          </a:p>
          <a:p>
            <a:r>
              <a:rPr lang="el-GR" dirty="0"/>
              <a:t>Ενιαίο θέμα</a:t>
            </a:r>
          </a:p>
          <a:p>
            <a:r>
              <a:rPr lang="el-GR" dirty="0"/>
              <a:t>Επανάληψη λέξεων/ φράσεων</a:t>
            </a:r>
          </a:p>
          <a:p>
            <a:endParaRPr lang="en-GB" dirty="0"/>
          </a:p>
        </p:txBody>
      </p:sp>
    </p:spTree>
    <p:extLst>
      <p:ext uri="{BB962C8B-B14F-4D97-AF65-F5344CB8AC3E}">
        <p14:creationId xmlns:p14="http://schemas.microsoft.com/office/powerpoint/2010/main" val="416415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6F719D-DBF2-E6E6-9D6C-DF7A897D52B6}"/>
              </a:ext>
            </a:extLst>
          </p:cNvPr>
          <p:cNvSpPr>
            <a:spLocks noGrp="1"/>
          </p:cNvSpPr>
          <p:nvPr>
            <p:ph type="title"/>
          </p:nvPr>
        </p:nvSpPr>
        <p:spPr>
          <a:xfrm>
            <a:off x="1945200" y="624110"/>
            <a:ext cx="6589200" cy="788666"/>
          </a:xfrm>
        </p:spPr>
        <p:txBody>
          <a:bodyPr>
            <a:normAutofit fontScale="90000"/>
          </a:bodyPr>
          <a:lstStyle/>
          <a:p>
            <a:r>
              <a:rPr lang="en-US" dirty="0">
                <a:solidFill>
                  <a:schemeClr val="tx2">
                    <a:lumMod val="75000"/>
                  </a:schemeClr>
                </a:solidFill>
              </a:rPr>
              <a:t>Συμπεράσματα</a:t>
            </a:r>
            <a:r>
              <a:rPr lang="el-GR" dirty="0">
                <a:solidFill>
                  <a:schemeClr val="tx2">
                    <a:lumMod val="75000"/>
                  </a:schemeClr>
                </a:solidFill>
              </a:rPr>
              <a:t> (5/5)</a:t>
            </a:r>
            <a:br>
              <a:rPr lang="el-GR" dirty="0">
                <a:solidFill>
                  <a:schemeClr val="tx2">
                    <a:lumMod val="75000"/>
                  </a:schemeClr>
                </a:solidFill>
              </a:rPr>
            </a:br>
            <a:endParaRPr lang="en-GB" dirty="0"/>
          </a:p>
        </p:txBody>
      </p:sp>
      <p:sp>
        <p:nvSpPr>
          <p:cNvPr id="10" name="Θέση περιεχομένου 9">
            <a:extLst>
              <a:ext uri="{FF2B5EF4-FFF2-40B4-BE49-F238E27FC236}">
                <a16:creationId xmlns:a16="http://schemas.microsoft.com/office/drawing/2014/main" id="{9D714A14-FE7B-DB15-9830-A620624DBDA8}"/>
              </a:ext>
            </a:extLst>
          </p:cNvPr>
          <p:cNvSpPr>
            <a:spLocks noGrp="1"/>
          </p:cNvSpPr>
          <p:nvPr>
            <p:ph sz="half" idx="2"/>
          </p:nvPr>
        </p:nvSpPr>
        <p:spPr>
          <a:xfrm>
            <a:off x="1763688" y="1412776"/>
            <a:ext cx="6770712" cy="4896544"/>
          </a:xfrm>
        </p:spPr>
        <p:txBody>
          <a:bodyPr>
            <a:normAutofit lnSpcReduction="10000"/>
          </a:bodyPr>
          <a:lstStyle/>
          <a:p>
            <a:pPr marL="0" indent="0">
              <a:buNone/>
            </a:pPr>
            <a:r>
              <a:rPr lang="el-GR" b="1" dirty="0"/>
              <a:t>Προτάσεις</a:t>
            </a:r>
            <a:r>
              <a:rPr lang="el-GR" dirty="0"/>
              <a:t> εκπαιδευομένων:</a:t>
            </a:r>
          </a:p>
          <a:p>
            <a:pPr marL="457200" indent="-457200">
              <a:lnSpc>
                <a:spcPct val="90000"/>
              </a:lnSpc>
            </a:pPr>
            <a:r>
              <a:rPr lang="el-GR" dirty="0"/>
              <a:t>την απλοποίηση των οδηγιών και του επιπέδου των ασκήσεων. </a:t>
            </a:r>
          </a:p>
          <a:p>
            <a:pPr marL="457200" indent="-457200">
              <a:lnSpc>
                <a:spcPct val="90000"/>
              </a:lnSpc>
            </a:pPr>
            <a:r>
              <a:rPr lang="el-GR" dirty="0"/>
              <a:t>την αγγλική μετάφραση στην εισαγωγή και ενδεχομένως και στις εκφωνήσεις των ασκήσεων </a:t>
            </a:r>
          </a:p>
          <a:p>
            <a:pPr marL="457200" indent="-457200">
              <a:lnSpc>
                <a:spcPct val="90000"/>
              </a:lnSpc>
            </a:pPr>
            <a:r>
              <a:rPr lang="el-GR" dirty="0"/>
              <a:t>καλύτερο και πιο φιλικό σχεδιασμό στην πλατφόρμα </a:t>
            </a:r>
          </a:p>
          <a:p>
            <a:pPr marL="457200" indent="-457200">
              <a:lnSpc>
                <a:spcPct val="90000"/>
              </a:lnSpc>
            </a:pPr>
            <a:r>
              <a:rPr lang="el-GR" dirty="0"/>
              <a:t>μεγαλύτερη ευκολία μετάβασης από την μια ενότητα στην άλλη </a:t>
            </a:r>
          </a:p>
          <a:p>
            <a:pPr marL="457200" indent="-457200">
              <a:lnSpc>
                <a:spcPct val="90000"/>
              </a:lnSpc>
            </a:pPr>
            <a:r>
              <a:rPr lang="el-GR" dirty="0"/>
              <a:t>περισσότερα παραδείγματα και πίνακες με περιλήψεις. </a:t>
            </a:r>
          </a:p>
          <a:p>
            <a:pPr marL="457200" indent="-457200">
              <a:lnSpc>
                <a:spcPct val="90000"/>
              </a:lnSpc>
            </a:pPr>
            <a:r>
              <a:rPr lang="el-GR" dirty="0"/>
              <a:t>πιο σύγχρονα γραφικά και βίντεο. </a:t>
            </a:r>
          </a:p>
          <a:p>
            <a:pPr marL="457200" indent="-457200">
              <a:lnSpc>
                <a:spcPct val="90000"/>
              </a:lnSpc>
            </a:pPr>
            <a:r>
              <a:rPr lang="el-GR" dirty="0"/>
              <a:t>την δημιουργό του υλικού στη θέση του άβαταρ.</a:t>
            </a:r>
          </a:p>
          <a:p>
            <a:pPr marL="457200" indent="-457200">
              <a:lnSpc>
                <a:spcPct val="90000"/>
              </a:lnSpc>
            </a:pPr>
            <a:r>
              <a:rPr lang="el-GR" dirty="0"/>
              <a:t>οι δημιουργικές δραστηριότητες να ανατίθενται στο τέλος των ενοτήτων</a:t>
            </a:r>
          </a:p>
          <a:p>
            <a:pPr marL="457200" indent="-457200">
              <a:lnSpc>
                <a:spcPct val="90000"/>
              </a:lnSpc>
            </a:pPr>
            <a:r>
              <a:rPr lang="el-GR" dirty="0"/>
              <a:t>περισσότερες ασκήσεις </a:t>
            </a:r>
          </a:p>
          <a:p>
            <a:pPr marL="457200" indent="-457200">
              <a:lnSpc>
                <a:spcPct val="90000"/>
              </a:lnSpc>
            </a:pPr>
            <a:r>
              <a:rPr lang="el-GR" dirty="0"/>
              <a:t>σύντομη σύνοψη χωρίς </a:t>
            </a:r>
            <a:r>
              <a:rPr lang="en-GB" dirty="0"/>
              <a:t>animation</a:t>
            </a:r>
            <a:r>
              <a:rPr lang="el-GR" dirty="0"/>
              <a:t>.</a:t>
            </a:r>
            <a:endParaRPr lang="en-GB" dirty="0"/>
          </a:p>
          <a:p>
            <a:endParaRPr lang="el-GR" dirty="0"/>
          </a:p>
          <a:p>
            <a:endParaRPr lang="en-GB" dirty="0"/>
          </a:p>
        </p:txBody>
      </p:sp>
    </p:spTree>
    <p:extLst>
      <p:ext uri="{BB962C8B-B14F-4D97-AF65-F5344CB8AC3E}">
        <p14:creationId xmlns:p14="http://schemas.microsoft.com/office/powerpoint/2010/main" val="55047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76FD6C1-CA97-561C-1FBD-621672A7121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39D463A-F74D-ED76-5431-0BCB892B4A02}"/>
              </a:ext>
            </a:extLst>
          </p:cNvPr>
          <p:cNvSpPr>
            <a:spLocks noGrp="1"/>
          </p:cNvSpPr>
          <p:nvPr>
            <p:ph type="title"/>
          </p:nvPr>
        </p:nvSpPr>
        <p:spPr>
          <a:xfrm>
            <a:off x="2372154" y="3405954"/>
            <a:ext cx="6675407" cy="1280890"/>
          </a:xfrm>
        </p:spPr>
        <p:txBody>
          <a:bodyPr vert="horz" lIns="91440" tIns="45720" rIns="91440" bIns="45720" rtlCol="0" anchor="t">
            <a:normAutofit/>
          </a:bodyPr>
          <a:lstStyle/>
          <a:p>
            <a:r>
              <a:rPr lang="el-GR" dirty="0"/>
              <a:t>προτάσεις</a:t>
            </a:r>
            <a:r>
              <a:rPr lang="en-US" dirty="0"/>
              <a:t> </a:t>
            </a:r>
            <a:r>
              <a:rPr lang="el-GR" dirty="0"/>
              <a:t>για μελλοντική έρευνα</a:t>
            </a:r>
            <a:endParaRPr lang="en-US" b="1"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4" name="9 - Ορθογώνιο">
            <a:extLst>
              <a:ext uri="{FF2B5EF4-FFF2-40B4-BE49-F238E27FC236}">
                <a16:creationId xmlns:a16="http://schemas.microsoft.com/office/drawing/2014/main" id="{1BAF9795-EE43-141E-0C07-460B01563F89}"/>
              </a:ext>
            </a:extLst>
          </p:cNvPr>
          <p:cNvSpPr/>
          <p:nvPr/>
        </p:nvSpPr>
        <p:spPr>
          <a:xfrm>
            <a:off x="2265718" y="1323964"/>
            <a:ext cx="6527361" cy="2081990"/>
          </a:xfrm>
          <a:prstGeom prst="rect">
            <a:avLst/>
          </a:prstGeom>
        </p:spPr>
        <p:txBody>
          <a:bodyPr vert="horz" lIns="91440" tIns="45720" rIns="91440" bIns="45720" rtlCol="0">
            <a:normAutofit fontScale="92500" lnSpcReduction="20000"/>
          </a:bodyPr>
          <a:lstStyle/>
          <a:p>
            <a:pPr marL="457200" indent="-457200">
              <a:spcBef>
                <a:spcPts val="1000"/>
              </a:spcBef>
              <a:buClr>
                <a:schemeClr val="accent1"/>
              </a:buClr>
              <a:buFont typeface="Wingdings 3" charset="2"/>
              <a:buChar char=""/>
            </a:pPr>
            <a:r>
              <a:rPr lang="el-GR" dirty="0"/>
              <a:t>Μικρός πληθυσμός των ειδικών της εξ ΑΕ και των εκπαιδευομένων</a:t>
            </a:r>
          </a:p>
          <a:p>
            <a:pPr marL="457200" indent="-457200">
              <a:spcBef>
                <a:spcPts val="1000"/>
              </a:spcBef>
              <a:buClr>
                <a:schemeClr val="accent1"/>
              </a:buClr>
              <a:buFont typeface="Wingdings 3" charset="2"/>
              <a:buChar char=""/>
            </a:pPr>
            <a:r>
              <a:rPr lang="el-GR" dirty="0"/>
              <a:t>το εκπαιδευτικό υλικό απευθύνεται σε ενήλικες εκπαιδευόμενους, οι οποίοι έχουν συγκεκριμένη στόχευση και περιορισμένο χρόνο να διαθέσουν</a:t>
            </a:r>
          </a:p>
          <a:p>
            <a:pPr marL="457200" indent="-457200">
              <a:spcBef>
                <a:spcPts val="1000"/>
              </a:spcBef>
              <a:buClr>
                <a:schemeClr val="accent1"/>
              </a:buClr>
              <a:buFont typeface="Wingdings 3" charset="2"/>
              <a:buChar char=""/>
            </a:pPr>
            <a:r>
              <a:rPr lang="el-GR" dirty="0"/>
              <a:t>Εφόσον το υλικό δομήθηκε στην ελληνική γλώσσα, τέθηκε ως περιορισμός το κατώτατο επίπεδο γλωσσομάθειας στην ελληνική γλώσσα το Α2</a:t>
            </a:r>
            <a:endParaRPr lang="en-US" dirty="0">
              <a:solidFill>
                <a:schemeClr val="tx1">
                  <a:lumMod val="75000"/>
                  <a:lumOff val="25000"/>
                </a:schemeClr>
              </a:solidFill>
            </a:endParaRPr>
          </a:p>
          <a:p>
            <a:pPr>
              <a:spcBef>
                <a:spcPts val="1000"/>
              </a:spcBef>
              <a:buClr>
                <a:schemeClr val="accent1"/>
              </a:buClr>
            </a:pPr>
            <a:endParaRPr lang="en-US" dirty="0">
              <a:solidFill>
                <a:schemeClr val="tx1">
                  <a:lumMod val="75000"/>
                  <a:lumOff val="25000"/>
                </a:schemeClr>
              </a:solidFill>
            </a:endParaRPr>
          </a:p>
        </p:txBody>
      </p:sp>
      <p:sp>
        <p:nvSpPr>
          <p:cNvPr id="3" name="Τίτλος 1">
            <a:extLst>
              <a:ext uri="{FF2B5EF4-FFF2-40B4-BE49-F238E27FC236}">
                <a16:creationId xmlns:a16="http://schemas.microsoft.com/office/drawing/2014/main" id="{1E9407DE-0BF8-CA24-4BBB-6031E1924EA8}"/>
              </a:ext>
            </a:extLst>
          </p:cNvPr>
          <p:cNvSpPr txBox="1">
            <a:spLocks/>
          </p:cNvSpPr>
          <p:nvPr/>
        </p:nvSpPr>
        <p:spPr>
          <a:xfrm>
            <a:off x="2463864" y="627227"/>
            <a:ext cx="6098663" cy="63554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a:t>Περιορισμοί της έρευνας</a:t>
            </a:r>
            <a:endParaRPr lang="en-US" b="1" dirty="0"/>
          </a:p>
        </p:txBody>
      </p:sp>
      <p:sp>
        <p:nvSpPr>
          <p:cNvPr id="6" name="9 - Ορθογώνιο">
            <a:extLst>
              <a:ext uri="{FF2B5EF4-FFF2-40B4-BE49-F238E27FC236}">
                <a16:creationId xmlns:a16="http://schemas.microsoft.com/office/drawing/2014/main" id="{C390977C-6BF3-1A33-CB10-C496408FC755}"/>
              </a:ext>
            </a:extLst>
          </p:cNvPr>
          <p:cNvSpPr/>
          <p:nvPr/>
        </p:nvSpPr>
        <p:spPr>
          <a:xfrm>
            <a:off x="2204809" y="4686844"/>
            <a:ext cx="6290679" cy="1822522"/>
          </a:xfrm>
          <a:prstGeom prst="rect">
            <a:avLst/>
          </a:prstGeom>
        </p:spPr>
        <p:txBody>
          <a:bodyPr vert="horz" lIns="91440" tIns="45720" rIns="91440" bIns="45720" rtlCol="0">
            <a:normAutofit fontScale="85000" lnSpcReduction="10000"/>
          </a:bodyPr>
          <a:lstStyle/>
          <a:p>
            <a:pPr marL="285750" indent="-285750">
              <a:buFont typeface="Arial" panose="020B0604020202020204" pitchFamily="34" charset="0"/>
              <a:buChar char="•"/>
            </a:pPr>
            <a:r>
              <a:rPr lang="el-GR" dirty="0"/>
              <a:t>Δημιουργία ομάδας εθελοντών και διερεύνηση των αναγκών τους. </a:t>
            </a:r>
          </a:p>
          <a:p>
            <a:pPr marL="285750" indent="-285750">
              <a:buFont typeface="Arial" panose="020B0604020202020204" pitchFamily="34" charset="0"/>
              <a:buChar char="•"/>
            </a:pPr>
            <a:r>
              <a:rPr lang="el-GR" dirty="0"/>
              <a:t>Το ΕΥ να σχεδιαστεί πάνω σ’ αυτές τις ανάγκες και να διερευνηθεί αν αυτό ανταποκρίθηκε στις προσδοκίες που είχαν εκφράσει.</a:t>
            </a:r>
            <a:endParaRPr lang="en-US" dirty="0"/>
          </a:p>
          <a:p>
            <a:pPr marL="285750" indent="-285750">
              <a:buFont typeface="Arial" panose="020B0604020202020204" pitchFamily="34" charset="0"/>
              <a:buChar char="•"/>
            </a:pPr>
            <a:r>
              <a:rPr lang="el-GR" dirty="0"/>
              <a:t>Δημιουργία εκπαιδευτικής εφαρμογής (</a:t>
            </a:r>
            <a:r>
              <a:rPr lang="en-US" dirty="0"/>
              <a:t>application</a:t>
            </a:r>
            <a:r>
              <a:rPr lang="el-GR" dirty="0"/>
              <a:t>) για έξυπνα κινητά.</a:t>
            </a:r>
          </a:p>
          <a:p>
            <a:pPr marL="285750" indent="-285750">
              <a:buFont typeface="Arial" panose="020B0604020202020204" pitchFamily="34" charset="0"/>
              <a:buChar char="•"/>
            </a:pPr>
            <a:r>
              <a:rPr lang="el-GR" dirty="0"/>
              <a:t>Επιβεβαίωση των ευρημάτων από μεγαλύτερο πληθυσμό</a:t>
            </a:r>
            <a:endParaRPr lang="en-US" dirty="0">
              <a:solidFill>
                <a:schemeClr val="tx1">
                  <a:lumMod val="75000"/>
                  <a:lumOff val="25000"/>
                </a:schemeClr>
              </a:solidFill>
            </a:endParaRPr>
          </a:p>
          <a:p>
            <a:pPr>
              <a:spcBef>
                <a:spcPts val="1000"/>
              </a:spcBef>
              <a:buClr>
                <a:schemeClr val="accent1"/>
              </a:buClr>
            </a:pPr>
            <a:endParaRPr lang="en-US" dirty="0">
              <a:solidFill>
                <a:schemeClr val="tx1">
                  <a:lumMod val="75000"/>
                  <a:lumOff val="25000"/>
                </a:schemeClr>
              </a:solidFill>
            </a:endParaRPr>
          </a:p>
        </p:txBody>
      </p:sp>
    </p:spTree>
    <p:extLst>
      <p:ext uri="{BB962C8B-B14F-4D97-AF65-F5344CB8AC3E}">
        <p14:creationId xmlns:p14="http://schemas.microsoft.com/office/powerpoint/2010/main" val="319976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11"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12"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13"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14"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15"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16"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17"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18"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19"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0"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1"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3" name="Group 22">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5"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6"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7"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28"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29"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3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31"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32"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33"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4"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5"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37" name="Rectangle 36">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GB"/>
          </a:p>
        </p:txBody>
      </p:sp>
      <p:sp useBgFill="1">
        <p:nvSpPr>
          <p:cNvPr id="41" name="Rectangle 40">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9 - Ορθογώνιο"/>
          <p:cNvSpPr/>
          <p:nvPr/>
        </p:nvSpPr>
        <p:spPr>
          <a:xfrm>
            <a:off x="1307154" y="782782"/>
            <a:ext cx="6756191" cy="3410475"/>
          </a:xfrm>
          <a:prstGeom prst="rect">
            <a:avLst/>
          </a:prstGeom>
        </p:spPr>
        <p:txBody>
          <a:bodyPr vert="horz" lIns="91440" tIns="45720" rIns="91440" bIns="45720" rtlCol="0" anchor="ctr">
            <a:normAutofit/>
          </a:bodyPr>
          <a:lstStyle/>
          <a:p>
            <a:pPr algn="ctr">
              <a:spcBef>
                <a:spcPct val="0"/>
              </a:spcBef>
              <a:spcAft>
                <a:spcPts val="600"/>
              </a:spcAft>
            </a:pPr>
            <a:r>
              <a:rPr lang="en-US" sz="4000">
                <a:solidFill>
                  <a:schemeClr val="tx1">
                    <a:lumMod val="85000"/>
                    <a:lumOff val="15000"/>
                  </a:schemeClr>
                </a:solidFill>
                <a:latin typeface="+mj-lt"/>
                <a:ea typeface="+mj-ea"/>
                <a:cs typeface="+mj-cs"/>
              </a:rPr>
              <a:t>Σας ευχαριστώ για την προσοχή σας</a:t>
            </a:r>
            <a:endParaRPr lang="en-US" sz="4000" dirty="0">
              <a:solidFill>
                <a:schemeClr val="tx1">
                  <a:lumMod val="85000"/>
                  <a:lumOff val="15000"/>
                </a:schemeClr>
              </a:solidFill>
              <a:latin typeface="+mj-lt"/>
              <a:ea typeface="+mj-ea"/>
              <a:cs typeface="+mj-cs"/>
            </a:endParaRPr>
          </a:p>
        </p:txBody>
      </p:sp>
      <p:sp>
        <p:nvSpPr>
          <p:cNvPr id="43" name="Rectangle 42">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9144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019122"/>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Tree>
    <p:extLst>
      <p:ext uri="{BB962C8B-B14F-4D97-AF65-F5344CB8AC3E}">
        <p14:creationId xmlns:p14="http://schemas.microsoft.com/office/powerpoint/2010/main" val="102612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7ADCA0A2-6790-8D09-281F-0366E5B9A60A}"/>
              </a:ext>
            </a:extLst>
          </p:cNvPr>
          <p:cNvPicPr>
            <a:picLocks noChangeAspect="1"/>
          </p:cNvPicPr>
          <p:nvPr/>
        </p:nvPicPr>
        <p:blipFill>
          <a:blip r:embed="rId3">
            <a:duotone>
              <a:schemeClr val="bg2">
                <a:shade val="45000"/>
                <a:satMod val="135000"/>
              </a:schemeClr>
              <a:prstClr val="white"/>
            </a:duotone>
            <a:alphaModFix amt="40000"/>
          </a:blip>
          <a:srcRect l="6633" r="4366" b="-1"/>
          <a:stretch>
            <a:fillRect/>
          </a:stretch>
        </p:blipFill>
        <p:spPr>
          <a:xfrm>
            <a:off x="20" y="10"/>
            <a:ext cx="9143980" cy="6857990"/>
          </a:xfrm>
          <a:prstGeom prst="rect">
            <a:avLst/>
          </a:prstGeom>
        </p:spPr>
      </p:pic>
      <p:grpSp>
        <p:nvGrpSpPr>
          <p:cNvPr id="12" name="Group 11">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14"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15"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16"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17"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18"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19"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20"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1"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2"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3"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4"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sp>
        <p:nvSpPr>
          <p:cNvPr id="2" name="Τίτλος 1"/>
          <p:cNvSpPr>
            <a:spLocks noGrp="1"/>
          </p:cNvSpPr>
          <p:nvPr>
            <p:ph type="title"/>
          </p:nvPr>
        </p:nvSpPr>
        <p:spPr>
          <a:xfrm>
            <a:off x="1944693" y="624110"/>
            <a:ext cx="6683766" cy="1280890"/>
          </a:xfrm>
        </p:spPr>
        <p:txBody>
          <a:bodyPr vert="horz" lIns="91440" tIns="45720" rIns="91440" bIns="45720" rtlCol="0" anchor="t">
            <a:normAutofit/>
          </a:bodyPr>
          <a:lstStyle/>
          <a:p>
            <a:r>
              <a:rPr lang="en-US"/>
              <a:t>1. Σκοπός της εργασίας:</a:t>
            </a:r>
            <a:endParaRPr lang="en-US" b="1"/>
          </a:p>
        </p:txBody>
      </p:sp>
      <p:grpSp>
        <p:nvGrpSpPr>
          <p:cNvPr id="26" name="Group 25">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7"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8"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9"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30"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31"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32"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33"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34"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35"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36"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7"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8"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40" name="Rectangle 39">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p:nvSpPr>
          <p:cNvPr id="4" name="9 - Ορθογώνιο"/>
          <p:cNvSpPr/>
          <p:nvPr/>
        </p:nvSpPr>
        <p:spPr>
          <a:xfrm>
            <a:off x="1941909" y="2133600"/>
            <a:ext cx="6686550" cy="3777622"/>
          </a:xfrm>
          <a:prstGeom prst="rect">
            <a:avLst/>
          </a:prstGeom>
        </p:spPr>
        <p:txBody>
          <a:bodyPr vert="horz" lIns="91440" tIns="45720" rIns="91440" bIns="45720" rtlCol="0">
            <a:normAutofit fontScale="92500"/>
          </a:bodyPr>
          <a:lstStyle/>
          <a:p>
            <a:pPr marL="457200" indent="-457200">
              <a:lnSpc>
                <a:spcPct val="90000"/>
              </a:lnSpc>
              <a:spcBef>
                <a:spcPts val="1000"/>
              </a:spcBef>
              <a:buClr>
                <a:schemeClr val="accent1"/>
              </a:buClr>
              <a:buFont typeface="Wingdings 3" charset="2"/>
              <a:buChar char=""/>
            </a:pPr>
            <a:r>
              <a:rPr lang="en-US" sz="2400" dirty="0">
                <a:solidFill>
                  <a:schemeClr val="tx1">
                    <a:lumMod val="75000"/>
                    <a:lumOff val="25000"/>
                  </a:schemeClr>
                </a:solidFill>
              </a:rPr>
              <a:t>Ο </a:t>
            </a:r>
            <a:r>
              <a:rPr lang="en-US" sz="2400" b="1" dirty="0">
                <a:solidFill>
                  <a:schemeClr val="tx1">
                    <a:lumMod val="75000"/>
                    <a:lumOff val="25000"/>
                  </a:schemeClr>
                </a:solidFill>
              </a:rPr>
              <a:t>σχεδιασμός</a:t>
            </a:r>
            <a:r>
              <a:rPr lang="en-US" sz="2400" dirty="0">
                <a:solidFill>
                  <a:schemeClr val="tx1">
                    <a:lumMod val="75000"/>
                    <a:lumOff val="25000"/>
                  </a:schemeClr>
                </a:solidFill>
              </a:rPr>
              <a:t>,</a:t>
            </a:r>
          </a:p>
          <a:p>
            <a:pPr marL="457200" indent="-457200">
              <a:lnSpc>
                <a:spcPct val="90000"/>
              </a:lnSpc>
              <a:spcBef>
                <a:spcPts val="1000"/>
              </a:spcBef>
              <a:buClr>
                <a:schemeClr val="accent1"/>
              </a:buClr>
              <a:buFont typeface="Wingdings 3" charset="2"/>
              <a:buChar char=""/>
            </a:pPr>
            <a:r>
              <a:rPr lang="en-US" sz="2400" dirty="0">
                <a:solidFill>
                  <a:schemeClr val="tx1">
                    <a:lumMod val="75000"/>
                    <a:lumOff val="25000"/>
                  </a:schemeClr>
                </a:solidFill>
              </a:rPr>
              <a:t>η </a:t>
            </a:r>
            <a:r>
              <a:rPr lang="en-US" sz="2400" b="1" dirty="0">
                <a:solidFill>
                  <a:schemeClr val="tx1">
                    <a:lumMod val="75000"/>
                    <a:lumOff val="25000"/>
                  </a:schemeClr>
                </a:solidFill>
              </a:rPr>
              <a:t>δημιουργία</a:t>
            </a:r>
            <a:r>
              <a:rPr lang="en-US" sz="2400" dirty="0">
                <a:solidFill>
                  <a:schemeClr val="tx1">
                    <a:lumMod val="75000"/>
                    <a:lumOff val="25000"/>
                  </a:schemeClr>
                </a:solidFill>
              </a:rPr>
              <a:t> </a:t>
            </a:r>
          </a:p>
          <a:p>
            <a:pPr marL="457200" indent="-457200">
              <a:lnSpc>
                <a:spcPct val="90000"/>
              </a:lnSpc>
              <a:spcBef>
                <a:spcPts val="1000"/>
              </a:spcBef>
              <a:buClr>
                <a:schemeClr val="accent1"/>
              </a:buClr>
              <a:buFont typeface="Wingdings 3" charset="2"/>
              <a:buChar char=""/>
            </a:pPr>
            <a:r>
              <a:rPr lang="en-US" sz="2400" dirty="0">
                <a:solidFill>
                  <a:schemeClr val="tx1">
                    <a:lumMod val="75000"/>
                    <a:lumOff val="25000"/>
                  </a:schemeClr>
                </a:solidFill>
              </a:rPr>
              <a:t>και η </a:t>
            </a:r>
            <a:r>
              <a:rPr lang="el-GR" sz="2400" b="1" dirty="0">
                <a:solidFill>
                  <a:schemeClr val="tx1">
                    <a:lumMod val="75000"/>
                    <a:lumOff val="25000"/>
                  </a:schemeClr>
                </a:solidFill>
              </a:rPr>
              <a:t>αποτίμηση</a:t>
            </a:r>
            <a:r>
              <a:rPr lang="en-US" sz="2400" dirty="0">
                <a:solidFill>
                  <a:schemeClr val="tx1">
                    <a:lumMod val="75000"/>
                    <a:lumOff val="25000"/>
                  </a:schemeClr>
                </a:solidFill>
              </a:rPr>
              <a:t> </a:t>
            </a:r>
          </a:p>
          <a:p>
            <a:pPr>
              <a:lnSpc>
                <a:spcPct val="90000"/>
              </a:lnSpc>
              <a:spcBef>
                <a:spcPts val="1000"/>
              </a:spcBef>
              <a:buClr>
                <a:schemeClr val="accent1"/>
              </a:buClr>
            </a:pPr>
            <a:r>
              <a:rPr lang="el-GR" sz="2400" u="sng" dirty="0">
                <a:solidFill>
                  <a:schemeClr val="tx1">
                    <a:lumMod val="75000"/>
                    <a:lumOff val="25000"/>
                  </a:schemeClr>
                </a:solidFill>
              </a:rPr>
              <a:t>ψηφιακού</a:t>
            </a:r>
            <a:r>
              <a:rPr lang="en-US" sz="2400" u="sng" dirty="0">
                <a:solidFill>
                  <a:schemeClr val="tx1">
                    <a:lumMod val="75000"/>
                    <a:lumOff val="25000"/>
                  </a:schemeClr>
                </a:solidFill>
              </a:rPr>
              <a:t> υλικού εξ αποστάσεως εκπαίδευσης </a:t>
            </a:r>
            <a:r>
              <a:rPr lang="en-US" sz="2400" dirty="0">
                <a:solidFill>
                  <a:schemeClr val="tx1">
                    <a:lumMod val="75000"/>
                    <a:lumOff val="25000"/>
                  </a:schemeClr>
                </a:solidFill>
              </a:rPr>
              <a:t>για τη </a:t>
            </a:r>
            <a:r>
              <a:rPr lang="en-US" sz="2400" u="sng" dirty="0">
                <a:solidFill>
                  <a:schemeClr val="tx1">
                    <a:lumMod val="75000"/>
                    <a:lumOff val="25000"/>
                  </a:schemeClr>
                </a:solidFill>
              </a:rPr>
              <a:t>διδασκαλία της ελληνικής </a:t>
            </a:r>
            <a:r>
              <a:rPr lang="en-US" sz="2400" dirty="0">
                <a:solidFill>
                  <a:schemeClr val="tx1">
                    <a:lumMod val="75000"/>
                    <a:lumOff val="25000"/>
                  </a:schemeClr>
                </a:solidFill>
              </a:rPr>
              <a:t>ως δεύτερης ή ξένης γλώσσας.</a:t>
            </a:r>
          </a:p>
          <a:p>
            <a:pPr>
              <a:lnSpc>
                <a:spcPct val="90000"/>
              </a:lnSpc>
              <a:spcBef>
                <a:spcPts val="1000"/>
              </a:spcBef>
              <a:buClr>
                <a:schemeClr val="accent1"/>
              </a:buClr>
            </a:pPr>
            <a:endParaRPr lang="en-US" sz="24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l-GR" sz="2400" dirty="0">
                <a:solidFill>
                  <a:schemeClr val="tx1">
                    <a:lumMod val="75000"/>
                    <a:lumOff val="25000"/>
                  </a:schemeClr>
                </a:solidFill>
              </a:rPr>
              <a:t>Για</a:t>
            </a:r>
            <a:r>
              <a:rPr lang="en-US" sz="2400" dirty="0">
                <a:solidFill>
                  <a:schemeClr val="tx1">
                    <a:lumMod val="75000"/>
                    <a:lumOff val="25000"/>
                  </a:schemeClr>
                </a:solidFill>
              </a:rPr>
              <a:t> τις ανάγκες της έρευνας, επιλέχθηκαν ως αντικείμενο διδασκαλίας </a:t>
            </a:r>
            <a:r>
              <a:rPr lang="en-US" sz="2400" b="1" dirty="0">
                <a:solidFill>
                  <a:schemeClr val="tx1">
                    <a:lumMod val="75000"/>
                    <a:lumOff val="25000"/>
                  </a:schemeClr>
                </a:solidFill>
              </a:rPr>
              <a:t>οι προσδιορισμοί τόπου </a:t>
            </a:r>
            <a:r>
              <a:rPr lang="en-US" sz="2400" dirty="0">
                <a:solidFill>
                  <a:schemeClr val="tx1">
                    <a:lumMod val="75000"/>
                    <a:lumOff val="25000"/>
                  </a:schemeClr>
                </a:solidFill>
              </a:rPr>
              <a:t>στην νέα ελληνική γλώσσα. </a:t>
            </a:r>
          </a:p>
        </p:txBody>
      </p:sp>
    </p:spTree>
    <p:extLst>
      <p:ext uri="{BB962C8B-B14F-4D97-AF65-F5344CB8AC3E}">
        <p14:creationId xmlns:p14="http://schemas.microsoft.com/office/powerpoint/2010/main" val="67264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 name="Group 53">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55"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56"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57"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58"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59"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60"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61"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62"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63"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64"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65"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66"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sp>
        <p:nvSpPr>
          <p:cNvPr id="2" name="Τίτλος 1"/>
          <p:cNvSpPr>
            <a:spLocks noGrp="1"/>
          </p:cNvSpPr>
          <p:nvPr>
            <p:ph type="title"/>
          </p:nvPr>
        </p:nvSpPr>
        <p:spPr>
          <a:xfrm>
            <a:off x="1944693" y="624110"/>
            <a:ext cx="6683766" cy="1280890"/>
          </a:xfrm>
        </p:spPr>
        <p:txBody>
          <a:bodyPr vert="horz" lIns="91440" tIns="45720" rIns="91440" bIns="45720" rtlCol="0" anchor="t">
            <a:normAutofit/>
          </a:bodyPr>
          <a:lstStyle/>
          <a:p>
            <a:r>
              <a:rPr lang="en-US"/>
              <a:t>2. Συνεισφορά της διπλωματικής</a:t>
            </a:r>
            <a:endParaRPr lang="en-US" b="1"/>
          </a:p>
        </p:txBody>
      </p:sp>
      <p:grpSp>
        <p:nvGrpSpPr>
          <p:cNvPr id="68" name="Group 67">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9"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70"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71"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72"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73"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74"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75"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76"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77"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78"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79"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80"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82" name="Rectangle 81">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4"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p:nvSpPr>
          <p:cNvPr id="4" name="9 - Ορθογώνιο"/>
          <p:cNvSpPr/>
          <p:nvPr/>
        </p:nvSpPr>
        <p:spPr>
          <a:xfrm>
            <a:off x="1914255" y="2022009"/>
            <a:ext cx="6686550" cy="15055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a:spcBef>
                <a:spcPts val="1000"/>
              </a:spcBef>
              <a:buClr>
                <a:schemeClr val="accent1"/>
              </a:buClr>
            </a:pPr>
            <a:r>
              <a:rPr lang="en-US" sz="2000" b="1" dirty="0">
                <a:solidFill>
                  <a:schemeClr val="tx1">
                    <a:lumMod val="75000"/>
                    <a:lumOff val="25000"/>
                  </a:schemeClr>
                </a:solidFill>
              </a:rPr>
              <a:t>Σε ερευνητικό </a:t>
            </a:r>
            <a:r>
              <a:rPr lang="el-GR" sz="2000" b="1" dirty="0">
                <a:solidFill>
                  <a:schemeClr val="tx1">
                    <a:lumMod val="75000"/>
                    <a:lumOff val="25000"/>
                  </a:schemeClr>
                </a:solidFill>
              </a:rPr>
              <a:t>επίπεδο</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spcBef>
                <a:spcPts val="1000"/>
              </a:spcBef>
              <a:buClr>
                <a:schemeClr val="accent1"/>
              </a:buClr>
            </a:pPr>
            <a:r>
              <a:rPr lang="en-US" sz="2000" dirty="0">
                <a:solidFill>
                  <a:schemeClr val="tx1">
                    <a:lumMod val="75000"/>
                    <a:lumOff val="25000"/>
                  </a:schemeClr>
                </a:solidFill>
              </a:rPr>
              <a:t>Συνεισφέρει στον εμπλουτισμό της βιβλιογραφίας με ψηφιακό εκπαιδευτικό υλικό εξ αποστάσεως εκπαίδευσης.</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4" name="Γραφή 43">
                <a:extLst>
                  <a:ext uri="{FF2B5EF4-FFF2-40B4-BE49-F238E27FC236}">
                    <a16:creationId xmlns:a16="http://schemas.microsoft.com/office/drawing/2014/main" id="{982B6264-D15E-4048-3290-FADD11C2594B}"/>
                  </a:ext>
                </a:extLst>
              </p14:cNvPr>
              <p14:cNvContentPartPr/>
              <p14:nvPr/>
            </p14:nvContentPartPr>
            <p14:xfrm>
              <a:off x="2800350" y="2057580"/>
              <a:ext cx="360" cy="360"/>
            </p14:xfrm>
          </p:contentPart>
        </mc:Choice>
        <mc:Fallback xmlns="">
          <p:pic>
            <p:nvPicPr>
              <p:cNvPr id="44" name="Γραφή 43">
                <a:extLst>
                  <a:ext uri="{FF2B5EF4-FFF2-40B4-BE49-F238E27FC236}">
                    <a16:creationId xmlns:a16="http://schemas.microsoft.com/office/drawing/2014/main" id="{982B6264-D15E-4048-3290-FADD11C2594B}"/>
                  </a:ext>
                </a:extLst>
              </p:cNvPr>
              <p:cNvPicPr/>
              <p:nvPr/>
            </p:nvPicPr>
            <p:blipFill>
              <a:blip r:embed="rId4"/>
              <a:stretch>
                <a:fillRect/>
              </a:stretch>
            </p:blipFill>
            <p:spPr>
              <a:xfrm>
                <a:off x="2782350" y="19495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46" name="Γραφή 45">
                <a:extLst>
                  <a:ext uri="{FF2B5EF4-FFF2-40B4-BE49-F238E27FC236}">
                    <a16:creationId xmlns:a16="http://schemas.microsoft.com/office/drawing/2014/main" id="{1DB7EC09-4D2A-DF1B-ECED-3CA0B2726215}"/>
                  </a:ext>
                </a:extLst>
              </p14:cNvPr>
              <p14:cNvContentPartPr/>
              <p14:nvPr/>
            </p14:nvContentPartPr>
            <p14:xfrm>
              <a:off x="5257530" y="2297340"/>
              <a:ext cx="360" cy="360"/>
            </p14:xfrm>
          </p:contentPart>
        </mc:Choice>
        <mc:Fallback xmlns="">
          <p:pic>
            <p:nvPicPr>
              <p:cNvPr id="46" name="Γραφή 45">
                <a:extLst>
                  <a:ext uri="{FF2B5EF4-FFF2-40B4-BE49-F238E27FC236}">
                    <a16:creationId xmlns:a16="http://schemas.microsoft.com/office/drawing/2014/main" id="{1DB7EC09-4D2A-DF1B-ECED-3CA0B2726215}"/>
                  </a:ext>
                </a:extLst>
              </p:cNvPr>
              <p:cNvPicPr/>
              <p:nvPr/>
            </p:nvPicPr>
            <p:blipFill>
              <a:blip r:embed="rId6"/>
              <a:stretch>
                <a:fillRect/>
              </a:stretch>
            </p:blipFill>
            <p:spPr>
              <a:xfrm>
                <a:off x="5239530" y="21893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7" name="Γραφή 46">
                <a:extLst>
                  <a:ext uri="{FF2B5EF4-FFF2-40B4-BE49-F238E27FC236}">
                    <a16:creationId xmlns:a16="http://schemas.microsoft.com/office/drawing/2014/main" id="{0DB7F8CA-7AD1-F8D8-2280-FD527D6BC74D}"/>
                  </a:ext>
                </a:extLst>
              </p14:cNvPr>
              <p14:cNvContentPartPr/>
              <p14:nvPr/>
            </p14:nvContentPartPr>
            <p14:xfrm>
              <a:off x="-4389390" y="2731590"/>
              <a:ext cx="360" cy="360"/>
            </p14:xfrm>
          </p:contentPart>
        </mc:Choice>
        <mc:Fallback xmlns="">
          <p:pic>
            <p:nvPicPr>
              <p:cNvPr id="47" name="Γραφή 46">
                <a:extLst>
                  <a:ext uri="{FF2B5EF4-FFF2-40B4-BE49-F238E27FC236}">
                    <a16:creationId xmlns:a16="http://schemas.microsoft.com/office/drawing/2014/main" id="{0DB7F8CA-7AD1-F8D8-2280-FD527D6BC74D}"/>
                  </a:ext>
                </a:extLst>
              </p:cNvPr>
              <p:cNvPicPr/>
              <p:nvPr/>
            </p:nvPicPr>
            <p:blipFill>
              <a:blip r:embed="rId8"/>
              <a:stretch>
                <a:fillRect/>
              </a:stretch>
            </p:blipFill>
            <p:spPr>
              <a:xfrm>
                <a:off x="-4407390" y="2623590"/>
                <a:ext cx="36000" cy="216000"/>
              </a:xfrm>
              <a:prstGeom prst="rect">
                <a:avLst/>
              </a:prstGeom>
            </p:spPr>
          </p:pic>
        </mc:Fallback>
      </mc:AlternateContent>
      <p:sp>
        <p:nvSpPr>
          <p:cNvPr id="5" name="TextBox 4">
            <a:extLst>
              <a:ext uri="{FF2B5EF4-FFF2-40B4-BE49-F238E27FC236}">
                <a16:creationId xmlns:a16="http://schemas.microsoft.com/office/drawing/2014/main" id="{A11653BF-772F-9952-8134-FCE740FDAA26}"/>
              </a:ext>
            </a:extLst>
          </p:cNvPr>
          <p:cNvSpPr txBox="1"/>
          <p:nvPr/>
        </p:nvSpPr>
        <p:spPr>
          <a:xfrm>
            <a:off x="1866196" y="3934096"/>
            <a:ext cx="6840760" cy="23237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spcAft>
                <a:spcPts val="600"/>
              </a:spcAft>
            </a:pPr>
            <a:r>
              <a:rPr lang="el-GR" sz="2000" b="1" dirty="0"/>
              <a:t>Στην εκπαίδευση</a:t>
            </a:r>
            <a:r>
              <a:rPr lang="el-GR" sz="2000" dirty="0"/>
              <a:t>: </a:t>
            </a:r>
          </a:p>
          <a:p>
            <a:pPr>
              <a:spcAft>
                <a:spcPts val="600"/>
              </a:spcAft>
            </a:pPr>
            <a:r>
              <a:rPr lang="el-GR" sz="2000" dirty="0"/>
              <a:t>Αποτελεί μια </a:t>
            </a:r>
            <a:r>
              <a:rPr lang="el-GR" sz="2000" u="sng" dirty="0"/>
              <a:t>πρόταση</a:t>
            </a:r>
            <a:r>
              <a:rPr lang="el-GR" sz="2000" dirty="0"/>
              <a:t> </a:t>
            </a:r>
            <a:r>
              <a:rPr lang="el-GR" sz="2000" u="sng" dirty="0"/>
              <a:t>διδασκαλίας της ελληνικής ως δεύτερης ή ξένης γλώσσας </a:t>
            </a:r>
            <a:r>
              <a:rPr lang="el-GR" sz="2000" dirty="0"/>
              <a:t>βασισμένο στις </a:t>
            </a:r>
            <a:r>
              <a:rPr lang="el-GR" sz="2000" u="sng" dirty="0"/>
              <a:t>αρχές της πολυμεσικής μάθησης </a:t>
            </a:r>
            <a:r>
              <a:rPr lang="el-GR" sz="2000" dirty="0"/>
              <a:t>και της </a:t>
            </a:r>
            <a:r>
              <a:rPr lang="el-GR" sz="2000" u="sng" dirty="0"/>
              <a:t>εξ αποστάσεως εκπαίδευσης</a:t>
            </a:r>
            <a:r>
              <a:rPr lang="el-GR" sz="2000" dirty="0"/>
              <a:t>, που επιτρέπει στον εκπαιδευόμενο να μελετήσει με το δικό του ρυθμό και στο δικό του χρόνο στοιχεία της ελληνικής γλώσσας. </a:t>
            </a:r>
          </a:p>
        </p:txBody>
      </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5" name="Γραφή 44">
                <a:extLst>
                  <a:ext uri="{FF2B5EF4-FFF2-40B4-BE49-F238E27FC236}">
                    <a16:creationId xmlns:a16="http://schemas.microsoft.com/office/drawing/2014/main" id="{F47A1DBC-3E74-119C-2102-9A24D3E17C88}"/>
                  </a:ext>
                </a:extLst>
              </p14:cNvPr>
              <p14:cNvContentPartPr/>
              <p14:nvPr/>
            </p14:nvContentPartPr>
            <p14:xfrm>
              <a:off x="-549090" y="1326060"/>
              <a:ext cx="360" cy="360"/>
            </p14:xfrm>
          </p:contentPart>
        </mc:Choice>
        <mc:Fallback xmlns="">
          <p:pic>
            <p:nvPicPr>
              <p:cNvPr id="45" name="Γραφή 44">
                <a:extLst>
                  <a:ext uri="{FF2B5EF4-FFF2-40B4-BE49-F238E27FC236}">
                    <a16:creationId xmlns:a16="http://schemas.microsoft.com/office/drawing/2014/main" id="{F47A1DBC-3E74-119C-2102-9A24D3E17C88}"/>
                  </a:ext>
                </a:extLst>
              </p:cNvPr>
              <p:cNvPicPr/>
              <p:nvPr/>
            </p:nvPicPr>
            <p:blipFill>
              <a:blip r:embed="rId10"/>
              <a:stretch>
                <a:fillRect/>
              </a:stretch>
            </p:blipFill>
            <p:spPr>
              <a:xfrm>
                <a:off x="-567090" y="1218060"/>
                <a:ext cx="36000" cy="216000"/>
              </a:xfrm>
              <a:prstGeom prst="rect">
                <a:avLst/>
              </a:prstGeom>
            </p:spPr>
          </p:pic>
        </mc:Fallback>
      </mc:AlternateContent>
    </p:spTree>
    <p:extLst>
      <p:ext uri="{BB962C8B-B14F-4D97-AF65-F5344CB8AC3E}">
        <p14:creationId xmlns:p14="http://schemas.microsoft.com/office/powerpoint/2010/main" val="279099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2529796" y="624110"/>
            <a:ext cx="6098663" cy="1280890"/>
          </a:xfrm>
        </p:spPr>
        <p:txBody>
          <a:bodyPr vert="horz" lIns="91440" tIns="45720" rIns="91440" bIns="45720" rtlCol="0" anchor="t">
            <a:normAutofit/>
          </a:bodyPr>
          <a:lstStyle/>
          <a:p>
            <a:r>
              <a:rPr lang="en-US"/>
              <a:t>3. Ερευνητικά Ερωτήματα</a:t>
            </a:r>
            <a:endParaRPr lang="en-US" b="1"/>
          </a:p>
        </p:txBody>
      </p:sp>
      <p:sp>
        <p:nvSpPr>
          <p:cNvPr id="48"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50"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GB"/>
            </a:p>
          </p:txBody>
        </p:sp>
        <p:sp>
          <p:nvSpPr>
            <p:cNvPr id="51"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GB"/>
            </a:p>
          </p:txBody>
        </p:sp>
        <p:sp>
          <p:nvSpPr>
            <p:cNvPr id="52"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GB"/>
            </a:p>
          </p:txBody>
        </p:sp>
        <p:sp>
          <p:nvSpPr>
            <p:cNvPr id="53"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GB"/>
            </a:p>
          </p:txBody>
        </p:sp>
        <p:sp>
          <p:nvSpPr>
            <p:cNvPr id="54"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GB"/>
            </a:p>
          </p:txBody>
        </p:sp>
        <p:sp>
          <p:nvSpPr>
            <p:cNvPr id="55"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GB"/>
            </a:p>
          </p:txBody>
        </p:sp>
        <p:sp>
          <p:nvSpPr>
            <p:cNvPr id="56"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GB"/>
            </a:p>
          </p:txBody>
        </p:sp>
        <p:sp>
          <p:nvSpPr>
            <p:cNvPr id="57"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GB"/>
            </a:p>
          </p:txBody>
        </p:sp>
        <p:sp>
          <p:nvSpPr>
            <p:cNvPr id="58"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GB"/>
            </a:p>
          </p:txBody>
        </p:sp>
        <p:sp>
          <p:nvSpPr>
            <p:cNvPr id="59"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GB"/>
            </a:p>
          </p:txBody>
        </p:sp>
        <p:sp>
          <p:nvSpPr>
            <p:cNvPr id="60"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GB"/>
            </a:p>
          </p:txBody>
        </p:sp>
        <p:sp>
          <p:nvSpPr>
            <p:cNvPr id="61"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GB"/>
            </a:p>
          </p:txBody>
        </p:sp>
      </p:grpSp>
      <p:grpSp>
        <p:nvGrpSpPr>
          <p:cNvPr id="62"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6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GB"/>
            </a:p>
          </p:txBody>
        </p:sp>
        <p:sp>
          <p:nvSpPr>
            <p:cNvPr id="64"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GB"/>
            </a:p>
          </p:txBody>
        </p:sp>
        <p:sp>
          <p:nvSpPr>
            <p:cNvPr id="65"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GB"/>
            </a:p>
          </p:txBody>
        </p:sp>
        <p:sp>
          <p:nvSpPr>
            <p:cNvPr id="66"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GB"/>
            </a:p>
          </p:txBody>
        </p:sp>
        <p:sp>
          <p:nvSpPr>
            <p:cNvPr id="67"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GB"/>
            </a:p>
          </p:txBody>
        </p:sp>
        <p:sp>
          <p:nvSpPr>
            <p:cNvPr id="68"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GB"/>
            </a:p>
          </p:txBody>
        </p:sp>
        <p:sp>
          <p:nvSpPr>
            <p:cNvPr id="69"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GB"/>
            </a:p>
          </p:txBody>
        </p:sp>
        <p:sp>
          <p:nvSpPr>
            <p:cNvPr id="7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GB"/>
            </a:p>
          </p:txBody>
        </p:sp>
        <p:sp>
          <p:nvSpPr>
            <p:cNvPr id="7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GB"/>
            </a:p>
          </p:txBody>
        </p:sp>
        <p:sp>
          <p:nvSpPr>
            <p:cNvPr id="7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GB"/>
            </a:p>
          </p:txBody>
        </p:sp>
        <p:sp>
          <p:nvSpPr>
            <p:cNvPr id="7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GB"/>
            </a:p>
          </p:txBody>
        </p:sp>
        <p:sp>
          <p:nvSpPr>
            <p:cNvPr id="7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GB"/>
            </a:p>
          </p:txBody>
        </p:sp>
      </p:grpSp>
      <p:sp>
        <p:nvSpPr>
          <p:cNvPr id="75"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GB"/>
          </a:p>
        </p:txBody>
      </p:sp>
      <p:sp>
        <p:nvSpPr>
          <p:cNvPr id="4" name="9 - Ορθογώνιο"/>
          <p:cNvSpPr/>
          <p:nvPr/>
        </p:nvSpPr>
        <p:spPr>
          <a:xfrm>
            <a:off x="2529796" y="1700808"/>
            <a:ext cx="6098663" cy="4210414"/>
          </a:xfrm>
          <a:prstGeom prst="rect">
            <a:avLst/>
          </a:prstGeom>
        </p:spPr>
        <p:txBody>
          <a:bodyPr vert="horz" lIns="91440" tIns="45720" rIns="91440" bIns="45720" rtlCol="0">
            <a:normAutofit fontScale="92500" lnSpcReduction="10000"/>
          </a:bodyPr>
          <a:lstStyle/>
          <a:p>
            <a:pPr marL="285750" lvl="0" indent="-285750">
              <a:lnSpc>
                <a:spcPct val="90000"/>
              </a:lnSpc>
              <a:spcBef>
                <a:spcPts val="1000"/>
              </a:spcBef>
              <a:buClr>
                <a:schemeClr val="accent1"/>
              </a:buClr>
              <a:buFont typeface="Wingdings 3" charset="2"/>
              <a:buChar char=""/>
            </a:pPr>
            <a:r>
              <a:rPr lang="el-GR" sz="2000" dirty="0">
                <a:solidFill>
                  <a:schemeClr val="tx1">
                    <a:lumMod val="75000"/>
                    <a:lumOff val="25000"/>
                  </a:schemeClr>
                </a:solidFill>
              </a:rPr>
              <a:t>Το</a:t>
            </a:r>
            <a:r>
              <a:rPr lang="en-US" sz="2000" dirty="0">
                <a:solidFill>
                  <a:schemeClr val="tx1">
                    <a:lumMod val="75000"/>
                    <a:lumOff val="25000"/>
                  </a:schemeClr>
                </a:solidFill>
              </a:rPr>
              <a:t> </a:t>
            </a:r>
            <a:r>
              <a:rPr lang="el-GR" sz="2000" dirty="0">
                <a:solidFill>
                  <a:schemeClr val="tx1">
                    <a:lumMod val="75000"/>
                    <a:lumOff val="25000"/>
                  </a:schemeClr>
                </a:solidFill>
              </a:rPr>
              <a:t>εκπαιδευτικό </a:t>
            </a:r>
            <a:r>
              <a:rPr lang="en-US" sz="2000" dirty="0">
                <a:solidFill>
                  <a:schemeClr val="tx1">
                    <a:lumMod val="75000"/>
                    <a:lumOff val="25000"/>
                  </a:schemeClr>
                </a:solidFill>
              </a:rPr>
              <a:t>υλικό έχει γίνει σύμφωνα με τις αρχές της εξ αποστάσεως εκπαίδευσης;</a:t>
            </a:r>
          </a:p>
          <a:p>
            <a:pPr marL="285750" lvl="0" indent="-285750">
              <a:lnSpc>
                <a:spcPct val="90000"/>
              </a:lnSpc>
              <a:spcBef>
                <a:spcPts val="1000"/>
              </a:spcBef>
              <a:buClr>
                <a:schemeClr val="accent1"/>
              </a:buClr>
              <a:buFont typeface="Wingdings 3" charset="2"/>
              <a:buChar char=""/>
            </a:pPr>
            <a:r>
              <a:rPr lang="el-GR" sz="2000" dirty="0">
                <a:solidFill>
                  <a:schemeClr val="tx1">
                    <a:lumMod val="75000"/>
                    <a:lumOff val="25000"/>
                  </a:schemeClr>
                </a:solidFill>
              </a:rPr>
              <a:t>Το</a:t>
            </a:r>
            <a:r>
              <a:rPr lang="en-US" sz="2000" dirty="0">
                <a:solidFill>
                  <a:schemeClr val="tx1">
                    <a:lumMod val="75000"/>
                    <a:lumOff val="25000"/>
                  </a:schemeClr>
                </a:solidFill>
              </a:rPr>
              <a:t> </a:t>
            </a:r>
            <a:r>
              <a:rPr lang="el-GR" sz="2000" dirty="0">
                <a:solidFill>
                  <a:schemeClr val="tx1">
                    <a:lumMod val="75000"/>
                    <a:lumOff val="25000"/>
                  </a:schemeClr>
                </a:solidFill>
              </a:rPr>
              <a:t>εκπαιδευτικό </a:t>
            </a:r>
            <a:r>
              <a:rPr lang="en-US" sz="2000" dirty="0">
                <a:solidFill>
                  <a:schemeClr val="tx1">
                    <a:lumMod val="75000"/>
                    <a:lumOff val="25000"/>
                  </a:schemeClr>
                </a:solidFill>
              </a:rPr>
              <a:t>υλικό έχει γίνει σύμφωνα με τις αρχές της πολυμεσικής μάθησης;</a:t>
            </a:r>
          </a:p>
          <a:p>
            <a:pPr marL="285750" lvl="0" indent="-285750">
              <a:lnSpc>
                <a:spcPct val="90000"/>
              </a:lnSpc>
              <a:spcBef>
                <a:spcPts val="1000"/>
              </a:spcBef>
              <a:buClr>
                <a:schemeClr val="accent1"/>
              </a:buClr>
              <a:buFont typeface="Wingdings 3" charset="2"/>
              <a:buChar char=""/>
            </a:pPr>
            <a:r>
              <a:rPr lang="el-GR" sz="2000" dirty="0">
                <a:solidFill>
                  <a:schemeClr val="tx1">
                    <a:lumMod val="75000"/>
                    <a:lumOff val="25000"/>
                  </a:schemeClr>
                </a:solidFill>
              </a:rPr>
              <a:t>Το</a:t>
            </a:r>
            <a:r>
              <a:rPr lang="en-US" sz="2000" dirty="0">
                <a:solidFill>
                  <a:schemeClr val="tx1">
                    <a:lumMod val="75000"/>
                    <a:lumOff val="25000"/>
                  </a:schemeClr>
                </a:solidFill>
              </a:rPr>
              <a:t> </a:t>
            </a:r>
            <a:r>
              <a:rPr lang="el-GR" sz="2000" dirty="0">
                <a:solidFill>
                  <a:schemeClr val="tx1">
                    <a:lumMod val="75000"/>
                    <a:lumOff val="25000"/>
                  </a:schemeClr>
                </a:solidFill>
              </a:rPr>
              <a:t>εκπαιδευτικό </a:t>
            </a:r>
            <a:r>
              <a:rPr lang="en-US" sz="2000" dirty="0">
                <a:solidFill>
                  <a:schemeClr val="tx1">
                    <a:lumMod val="75000"/>
                    <a:lumOff val="25000"/>
                  </a:schemeClr>
                </a:solidFill>
              </a:rPr>
              <a:t>υλικό </a:t>
            </a:r>
            <a:r>
              <a:rPr lang="el-GR" sz="2000" dirty="0">
                <a:solidFill>
                  <a:schemeClr val="tx1">
                    <a:lumMod val="75000"/>
                    <a:lumOff val="25000"/>
                  </a:schemeClr>
                </a:solidFill>
              </a:rPr>
              <a:t>που</a:t>
            </a:r>
            <a:r>
              <a:rPr lang="en-US" sz="2000" dirty="0">
                <a:solidFill>
                  <a:schemeClr val="tx1">
                    <a:lumMod val="75000"/>
                    <a:lumOff val="25000"/>
                  </a:schemeClr>
                </a:solidFill>
              </a:rPr>
              <a:t> δημιουργήθηκε σύμφωνα με τις παραπάνω αρχές, βοήθησε τους εκπαιδευόμενους να μπορούν να αναγνωρίζουν και να χρησιμοποιούν στον προφορικό λόγο τους προσδιορισμούς του τόπου;</a:t>
            </a:r>
          </a:p>
          <a:p>
            <a:pPr marL="285750" lvl="0" indent="-285750">
              <a:lnSpc>
                <a:spcPct val="90000"/>
              </a:lnSpc>
              <a:spcBef>
                <a:spcPts val="1000"/>
              </a:spcBef>
              <a:buClr>
                <a:schemeClr val="accent1"/>
              </a:buClr>
              <a:buFont typeface="Wingdings 3" charset="2"/>
              <a:buChar char=""/>
            </a:pPr>
            <a:r>
              <a:rPr lang="en-US" sz="2000" dirty="0">
                <a:solidFill>
                  <a:schemeClr val="tx1">
                    <a:lumMod val="75000"/>
                    <a:lumOff val="25000"/>
                  </a:schemeClr>
                </a:solidFill>
              </a:rPr>
              <a:t>Το εκπαιδευτικό υλικό που δημιουργήθηκε σύμφωνα με τις παραπάνω αρχές, βοήθησε τους εκπαιδευόμενους να μπορούν να αναγνωρίζουν στον γραπτό λόγο τους προσδιορισμούς του τόπου;</a:t>
            </a:r>
          </a:p>
        </p:txBody>
      </p:sp>
    </p:spTree>
    <p:extLst>
      <p:ext uri="{BB962C8B-B14F-4D97-AF65-F5344CB8AC3E}">
        <p14:creationId xmlns:p14="http://schemas.microsoft.com/office/powerpoint/2010/main" val="153892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4. Δομή της εργασίας </a:t>
            </a:r>
            <a:endParaRPr lang="el-GR" sz="3600" b="1" dirty="0"/>
          </a:p>
        </p:txBody>
      </p:sp>
      <p:sp>
        <p:nvSpPr>
          <p:cNvPr id="7" name="Θέση περιεχομένου 6">
            <a:extLst>
              <a:ext uri="{FF2B5EF4-FFF2-40B4-BE49-F238E27FC236}">
                <a16:creationId xmlns:a16="http://schemas.microsoft.com/office/drawing/2014/main" id="{276C0D9A-7C3B-5C25-3C64-CFAC767DA184}"/>
              </a:ext>
            </a:extLst>
          </p:cNvPr>
          <p:cNvSpPr>
            <a:spLocks noGrp="1"/>
          </p:cNvSpPr>
          <p:nvPr>
            <p:ph sz="half" idx="1"/>
          </p:nvPr>
        </p:nvSpPr>
        <p:spPr>
          <a:xfrm>
            <a:off x="1691680" y="1700808"/>
            <a:ext cx="3448267" cy="4563578"/>
          </a:xfrm>
        </p:spPr>
        <p:txBody>
          <a:bodyPr>
            <a:normAutofit fontScale="92500"/>
          </a:bodyPr>
          <a:lstStyle/>
          <a:p>
            <a:pPr marL="0" indent="0">
              <a:buNone/>
            </a:pPr>
            <a:r>
              <a:rPr lang="el-GR" sz="2000" b="1" dirty="0"/>
              <a:t>Α΄ μέρος – Θεωρητικό πλαίσιο: </a:t>
            </a:r>
          </a:p>
          <a:p>
            <a:r>
              <a:rPr lang="el-GR" sz="2000" dirty="0"/>
              <a:t>Ανοιχτή και εξ αποστάσεως εκπαίδευση</a:t>
            </a:r>
          </a:p>
          <a:p>
            <a:r>
              <a:rPr lang="el-GR" sz="2000" dirty="0"/>
              <a:t>Εκπαίδευση ενηλίκων, </a:t>
            </a:r>
          </a:p>
          <a:p>
            <a:r>
              <a:rPr lang="el-GR" sz="2000" dirty="0"/>
              <a:t>Διδασκαλία δεύτερης/ξένης γλώσσας. </a:t>
            </a:r>
          </a:p>
          <a:p>
            <a:r>
              <a:rPr lang="el-GR" sz="2000" dirty="0"/>
              <a:t>η ελληνική γλώσσα ως δεύτερη/ ξένη</a:t>
            </a:r>
          </a:p>
        </p:txBody>
      </p:sp>
      <p:sp>
        <p:nvSpPr>
          <p:cNvPr id="18" name="Θέση περιεχομένου 17">
            <a:extLst>
              <a:ext uri="{FF2B5EF4-FFF2-40B4-BE49-F238E27FC236}">
                <a16:creationId xmlns:a16="http://schemas.microsoft.com/office/drawing/2014/main" id="{998B9C2E-F716-E6F6-C1BD-D26A73E622F9}"/>
              </a:ext>
            </a:extLst>
          </p:cNvPr>
          <p:cNvSpPr>
            <a:spLocks noGrp="1"/>
          </p:cNvSpPr>
          <p:nvPr>
            <p:ph sz="half" idx="2"/>
          </p:nvPr>
        </p:nvSpPr>
        <p:spPr>
          <a:xfrm>
            <a:off x="5076057" y="1700808"/>
            <a:ext cx="3707558" cy="4563578"/>
          </a:xfrm>
        </p:spPr>
        <p:txBody>
          <a:bodyPr>
            <a:normAutofit fontScale="92500"/>
          </a:bodyPr>
          <a:lstStyle/>
          <a:p>
            <a:pPr marL="0" indent="0">
              <a:buNone/>
            </a:pPr>
            <a:r>
              <a:rPr lang="el-GR" sz="2100" b="1" dirty="0"/>
              <a:t>Β΄ μέρος – Έρευνα αποτίμησης εκπαιδευτικού υλικού</a:t>
            </a:r>
            <a:endParaRPr lang="en-GB" sz="2100" dirty="0"/>
          </a:p>
          <a:p>
            <a:r>
              <a:rPr lang="el-GR" sz="2100" dirty="0"/>
              <a:t>Αποτίμηση του εκπαιδευτικού υλικού από τους ειδικούς της εξΑΕ</a:t>
            </a:r>
          </a:p>
          <a:p>
            <a:r>
              <a:rPr lang="el-GR" sz="2100" dirty="0"/>
              <a:t>Αξιολόγηση εκπαιδευτικού υλικού από τους εκπαιδευόμενους</a:t>
            </a:r>
          </a:p>
          <a:p>
            <a:r>
              <a:rPr lang="el-GR" sz="2100" dirty="0"/>
              <a:t>Ερευνητικά αποτελέσματα</a:t>
            </a:r>
          </a:p>
          <a:p>
            <a:r>
              <a:rPr lang="el-GR" sz="2100" dirty="0"/>
              <a:t>Συμπεράσματα από την έρευνα</a:t>
            </a:r>
            <a:endParaRPr lang="en-GB" sz="2100" dirty="0"/>
          </a:p>
        </p:txBody>
      </p:sp>
      <p:sp>
        <p:nvSpPr>
          <p:cNvPr id="4" name="9 - Ορθογώνιο"/>
          <p:cNvSpPr/>
          <p:nvPr/>
        </p:nvSpPr>
        <p:spPr>
          <a:xfrm>
            <a:off x="827584" y="3284984"/>
            <a:ext cx="6840760" cy="584775"/>
          </a:xfrm>
          <a:prstGeom prst="rect">
            <a:avLst/>
          </a:prstGeom>
        </p:spPr>
        <p:txBody>
          <a:bodyPr wrap="square">
            <a:spAutoFit/>
          </a:bodyPr>
          <a:lstStyle/>
          <a:p>
            <a:endParaRPr lang="el-GR" sz="3200" dirty="0"/>
          </a:p>
        </p:txBody>
      </p:sp>
      <p:sp>
        <p:nvSpPr>
          <p:cNvPr id="13" name="Θέση περιεχομένου 7">
            <a:extLst>
              <a:ext uri="{FF2B5EF4-FFF2-40B4-BE49-F238E27FC236}">
                <a16:creationId xmlns:a16="http://schemas.microsoft.com/office/drawing/2014/main" id="{D29F4475-5E95-7A2A-7E82-22EFADA192F5}"/>
              </a:ext>
            </a:extLst>
          </p:cNvPr>
          <p:cNvSpPr txBox="1">
            <a:spLocks/>
          </p:cNvSpPr>
          <p:nvPr/>
        </p:nvSpPr>
        <p:spPr>
          <a:xfrm>
            <a:off x="4367159" y="3013726"/>
            <a:ext cx="3913254" cy="42032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
        <p:nvSpPr>
          <p:cNvPr id="14" name="Θέση περιεχομένου 7">
            <a:extLst>
              <a:ext uri="{FF2B5EF4-FFF2-40B4-BE49-F238E27FC236}">
                <a16:creationId xmlns:a16="http://schemas.microsoft.com/office/drawing/2014/main" id="{34AE5D99-7CB8-F5D0-C45A-1000B7D96B1B}"/>
              </a:ext>
            </a:extLst>
          </p:cNvPr>
          <p:cNvSpPr txBox="1">
            <a:spLocks/>
          </p:cNvSpPr>
          <p:nvPr/>
        </p:nvSpPr>
        <p:spPr>
          <a:xfrm>
            <a:off x="5580112" y="6264386"/>
            <a:ext cx="3913254" cy="42032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Tree>
    <p:extLst>
      <p:ext uri="{BB962C8B-B14F-4D97-AF65-F5344CB8AC3E}">
        <p14:creationId xmlns:p14="http://schemas.microsoft.com/office/powerpoint/2010/main" val="136889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72EAB1F-E5B1-0941-8CB8-74D5F5C6FD7F}"/>
              </a:ext>
            </a:extLst>
          </p:cNvPr>
          <p:cNvSpPr>
            <a:spLocks noGrp="1"/>
          </p:cNvSpPr>
          <p:nvPr>
            <p:ph type="title"/>
          </p:nvPr>
        </p:nvSpPr>
        <p:spPr>
          <a:xfrm>
            <a:off x="486918" y="645106"/>
            <a:ext cx="7829498" cy="1259894"/>
          </a:xfrm>
        </p:spPr>
        <p:txBody>
          <a:bodyPr>
            <a:normAutofit/>
          </a:bodyPr>
          <a:lstStyle/>
          <a:p>
            <a:pPr>
              <a:lnSpc>
                <a:spcPct val="90000"/>
              </a:lnSpc>
            </a:pPr>
            <a:r>
              <a:rPr lang="el-GR" sz="2800" dirty="0"/>
              <a:t>5. Θεωρητικό πλαίσιο – ορισμοί (1/2)</a:t>
            </a:r>
            <a:endParaRPr lang="en-GB" sz="2800" dirty="0"/>
          </a:p>
        </p:txBody>
      </p:sp>
      <p:sp>
        <p:nvSpPr>
          <p:cNvPr id="14" name="Rectangle 13">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Θέση περιεχομένου 2">
            <a:extLst>
              <a:ext uri="{FF2B5EF4-FFF2-40B4-BE49-F238E27FC236}">
                <a16:creationId xmlns:a16="http://schemas.microsoft.com/office/drawing/2014/main" id="{9AF81649-04B4-03EC-94D4-026DA1D5C280}"/>
              </a:ext>
            </a:extLst>
          </p:cNvPr>
          <p:cNvSpPr>
            <a:spLocks noGrp="1"/>
          </p:cNvSpPr>
          <p:nvPr>
            <p:ph idx="1"/>
          </p:nvPr>
        </p:nvSpPr>
        <p:spPr>
          <a:xfrm>
            <a:off x="486918" y="1701168"/>
            <a:ext cx="7689022" cy="4191685"/>
          </a:xfrm>
        </p:spPr>
        <p:txBody>
          <a:bodyPr>
            <a:normAutofit lnSpcReduction="10000"/>
          </a:bodyPr>
          <a:lstStyle/>
          <a:p>
            <a:pPr lvl="0">
              <a:lnSpc>
                <a:spcPct val="90000"/>
              </a:lnSpc>
            </a:pPr>
            <a:r>
              <a:rPr lang="el-GR" sz="2000" b="1" dirty="0"/>
              <a:t>Ανοιχτή και εξ αποστάσεως εκπαίδευση</a:t>
            </a:r>
            <a:r>
              <a:rPr lang="el-GR" sz="2000" dirty="0"/>
              <a:t>: προσδιορίζεται από τη γεωγραφική απόσταση ανάμεσα στον εκπαιδευτή και τον εκπαιδευόμενο, την παρεμβολή εκπαιδευτικού φορέα για την οργάνωση, την αξιοποίηση τεχνολογικών μέσων για τη διεξαγωγή και την επικοινωνία των συμμετεχόντων. Μπορεί να έχει μορφή: είτε </a:t>
            </a:r>
            <a:r>
              <a:rPr lang="el-GR" sz="2000" b="1" dirty="0"/>
              <a:t>αυτοδιδασκαλίας </a:t>
            </a:r>
            <a:r>
              <a:rPr lang="el-GR" sz="2000" dirty="0"/>
              <a:t>είτε</a:t>
            </a:r>
            <a:r>
              <a:rPr lang="el-GR" sz="2000" b="1" dirty="0"/>
              <a:t> ημιαυτόνομης εκπαίδευσης </a:t>
            </a:r>
            <a:r>
              <a:rPr lang="el-GR" sz="2000" dirty="0"/>
              <a:t>είτε</a:t>
            </a:r>
            <a:r>
              <a:rPr lang="el-GR" sz="2000" b="1" dirty="0"/>
              <a:t> συνεργατικής εκπαίδευσης.</a:t>
            </a:r>
          </a:p>
          <a:p>
            <a:pPr marL="0" lvl="0" indent="0">
              <a:lnSpc>
                <a:spcPct val="90000"/>
              </a:lnSpc>
              <a:buNone/>
            </a:pPr>
            <a:endParaRPr lang="el-GR" sz="2000" b="1" dirty="0"/>
          </a:p>
          <a:p>
            <a:pPr lvl="0">
              <a:lnSpc>
                <a:spcPct val="90000"/>
              </a:lnSpc>
            </a:pPr>
            <a:r>
              <a:rPr lang="el-GR" sz="2000" b="1" dirty="0"/>
              <a:t>Το εκπαιδευτικό υλικό στην εξ ΑΕ: </a:t>
            </a:r>
            <a:r>
              <a:rPr lang="el-GR" sz="2000" dirty="0"/>
              <a:t>αποτελεί τον κύριο μοχλό της μάθησης, καθώς συνδυάζει κείμενα, οπτικοακουστικά μέσα και ψηφιακές εφαρμογές, δομημένα σε ενότητες με δραστηριότητες προάγοντας την ενεργό μάθηση. Ωστόσο, απαιτείται σαφής παιδαγωγικός σχεδιασμός.</a:t>
            </a:r>
          </a:p>
        </p:txBody>
      </p:sp>
      <p:sp>
        <p:nvSpPr>
          <p:cNvPr id="16"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Ομάδα 6">
            <a:extLst>
              <a:ext uri="{FF2B5EF4-FFF2-40B4-BE49-F238E27FC236}">
                <a16:creationId xmlns:a16="http://schemas.microsoft.com/office/drawing/2014/main" id="{6AEFDF81-6364-5083-39D7-86ECAF60C7A1}"/>
              </a:ext>
            </a:extLst>
          </p:cNvPr>
          <p:cNvGrpSpPr/>
          <p:nvPr/>
        </p:nvGrpSpPr>
        <p:grpSpPr>
          <a:xfrm>
            <a:off x="6555223" y="644550"/>
            <a:ext cx="116025" cy="5247645"/>
            <a:chOff x="376830" y="3108510"/>
            <a:chExt cx="12600" cy="56988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Γραφή 3">
                  <a:extLst>
                    <a:ext uri="{FF2B5EF4-FFF2-40B4-BE49-F238E27FC236}">
                      <a16:creationId xmlns:a16="http://schemas.microsoft.com/office/drawing/2014/main" id="{7483B4E0-13F5-FD92-6150-80364641BF02}"/>
                    </a:ext>
                  </a:extLst>
                </p14:cNvPr>
                <p14:cNvContentPartPr/>
                <p14:nvPr/>
              </p14:nvContentPartPr>
              <p14:xfrm>
                <a:off x="376830" y="3108510"/>
                <a:ext cx="360" cy="360"/>
              </p14:xfrm>
            </p:contentPart>
          </mc:Choice>
          <mc:Fallback xmlns="">
            <p:pic>
              <p:nvPicPr>
                <p:cNvPr id="4" name="Γραφή 3">
                  <a:extLst>
                    <a:ext uri="{FF2B5EF4-FFF2-40B4-BE49-F238E27FC236}">
                      <a16:creationId xmlns:a16="http://schemas.microsoft.com/office/drawing/2014/main" id="{7483B4E0-13F5-FD92-6150-80364641BF02}"/>
                    </a:ext>
                  </a:extLst>
                </p:cNvPr>
                <p:cNvPicPr/>
                <p:nvPr/>
              </p:nvPicPr>
              <p:blipFill>
                <a:blip r:embed="rId4"/>
                <a:stretch>
                  <a:fillRect/>
                </a:stretch>
              </p:blipFill>
              <p:spPr>
                <a:xfrm>
                  <a:off x="358830" y="30005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Γραφή 4">
                  <a:extLst>
                    <a:ext uri="{FF2B5EF4-FFF2-40B4-BE49-F238E27FC236}">
                      <a16:creationId xmlns:a16="http://schemas.microsoft.com/office/drawing/2014/main" id="{9AB8F0ED-9657-01EA-41DB-7679EDBB2C86}"/>
                    </a:ext>
                  </a:extLst>
                </p14:cNvPr>
                <p14:cNvContentPartPr/>
                <p14:nvPr/>
              </p14:nvContentPartPr>
              <p14:xfrm>
                <a:off x="376830" y="3108510"/>
                <a:ext cx="360" cy="360"/>
              </p14:xfrm>
            </p:contentPart>
          </mc:Choice>
          <mc:Fallback xmlns="">
            <p:pic>
              <p:nvPicPr>
                <p:cNvPr id="5" name="Γραφή 4">
                  <a:extLst>
                    <a:ext uri="{FF2B5EF4-FFF2-40B4-BE49-F238E27FC236}">
                      <a16:creationId xmlns:a16="http://schemas.microsoft.com/office/drawing/2014/main" id="{9AB8F0ED-9657-01EA-41DB-7679EDBB2C86}"/>
                    </a:ext>
                  </a:extLst>
                </p:cNvPr>
                <p:cNvPicPr/>
                <p:nvPr/>
              </p:nvPicPr>
              <p:blipFill>
                <a:blip r:embed="rId4"/>
                <a:stretch>
                  <a:fillRect/>
                </a:stretch>
              </p:blipFill>
              <p:spPr>
                <a:xfrm>
                  <a:off x="358830" y="30005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Γραφή 5">
                  <a:extLst>
                    <a:ext uri="{FF2B5EF4-FFF2-40B4-BE49-F238E27FC236}">
                      <a16:creationId xmlns:a16="http://schemas.microsoft.com/office/drawing/2014/main" id="{213ABB67-C200-34B4-DDEB-65B1A48831BD}"/>
                    </a:ext>
                  </a:extLst>
                </p14:cNvPr>
                <p14:cNvContentPartPr/>
                <p14:nvPr/>
              </p14:nvContentPartPr>
              <p14:xfrm>
                <a:off x="376830" y="3108510"/>
                <a:ext cx="12600" cy="569880"/>
              </p14:xfrm>
            </p:contentPart>
          </mc:Choice>
          <mc:Fallback xmlns="">
            <p:pic>
              <p:nvPicPr>
                <p:cNvPr id="6" name="Γραφή 5">
                  <a:extLst>
                    <a:ext uri="{FF2B5EF4-FFF2-40B4-BE49-F238E27FC236}">
                      <a16:creationId xmlns:a16="http://schemas.microsoft.com/office/drawing/2014/main" id="{213ABB67-C200-34B4-DDEB-65B1A48831BD}"/>
                    </a:ext>
                  </a:extLst>
                </p:cNvPr>
                <p:cNvPicPr/>
                <p:nvPr/>
              </p:nvPicPr>
              <p:blipFill>
                <a:blip r:embed="rId7"/>
                <a:stretch>
                  <a:fillRect/>
                </a:stretch>
              </p:blipFill>
              <p:spPr>
                <a:xfrm>
                  <a:off x="374824" y="3096775"/>
                  <a:ext cx="16573" cy="59331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8" name="Γραφή 7">
                <a:extLst>
                  <a:ext uri="{FF2B5EF4-FFF2-40B4-BE49-F238E27FC236}">
                    <a16:creationId xmlns:a16="http://schemas.microsoft.com/office/drawing/2014/main" id="{49C250F2-FA94-2DC0-21F5-3A77B3FAB940}"/>
                  </a:ext>
                </a:extLst>
              </p14:cNvPr>
              <p14:cNvContentPartPr/>
              <p14:nvPr/>
            </p14:nvContentPartPr>
            <p14:xfrm>
              <a:off x="1680120" y="1542870"/>
              <a:ext cx="360" cy="360"/>
            </p14:xfrm>
          </p:contentPart>
        </mc:Choice>
        <mc:Fallback xmlns="">
          <p:pic>
            <p:nvPicPr>
              <p:cNvPr id="8" name="Γραφή 7">
                <a:extLst>
                  <a:ext uri="{FF2B5EF4-FFF2-40B4-BE49-F238E27FC236}">
                    <a16:creationId xmlns:a16="http://schemas.microsoft.com/office/drawing/2014/main" id="{49C250F2-FA94-2DC0-21F5-3A77B3FAB940}"/>
                  </a:ext>
                </a:extLst>
              </p:cNvPr>
              <p:cNvPicPr/>
              <p:nvPr/>
            </p:nvPicPr>
            <p:blipFill>
              <a:blip r:embed="rId9"/>
              <a:stretch>
                <a:fillRect/>
              </a:stretch>
            </p:blipFill>
            <p:spPr>
              <a:xfrm>
                <a:off x="1662120" y="1435230"/>
                <a:ext cx="36000" cy="216000"/>
              </a:xfrm>
              <a:prstGeom prst="rect">
                <a:avLst/>
              </a:prstGeom>
            </p:spPr>
          </p:pic>
        </mc:Fallback>
      </mc:AlternateContent>
    </p:spTree>
    <p:extLst>
      <p:ext uri="{BB962C8B-B14F-4D97-AF65-F5344CB8AC3E}">
        <p14:creationId xmlns:p14="http://schemas.microsoft.com/office/powerpoint/2010/main" val="419056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415264" cy="765652"/>
          </a:xfrm>
        </p:spPr>
        <p:txBody>
          <a:bodyPr>
            <a:noAutofit/>
          </a:bodyPr>
          <a:lstStyle/>
          <a:p>
            <a:r>
              <a:rPr lang="el-GR" sz="3200"/>
              <a:t>5. Θεωρητικό πλαίσιο – ορισμοί (2/2)</a:t>
            </a:r>
            <a:endParaRPr lang="el-GR" sz="3200" b="1" dirty="0"/>
          </a:p>
        </p:txBody>
      </p:sp>
      <p:sp>
        <p:nvSpPr>
          <p:cNvPr id="4" name="9 - Ορθογώνιο"/>
          <p:cNvSpPr/>
          <p:nvPr/>
        </p:nvSpPr>
        <p:spPr>
          <a:xfrm>
            <a:off x="827584" y="1556792"/>
            <a:ext cx="6840760" cy="584775"/>
          </a:xfrm>
          <a:prstGeom prst="rect">
            <a:avLst/>
          </a:prstGeom>
        </p:spPr>
        <p:txBody>
          <a:bodyPr wrap="square">
            <a:spAutoFit/>
          </a:bodyPr>
          <a:lstStyle/>
          <a:p>
            <a:endParaRPr lang="el-GR" sz="3200" dirty="0"/>
          </a:p>
        </p:txBody>
      </p:sp>
      <p:sp>
        <p:nvSpPr>
          <p:cNvPr id="5" name="TextBox 4">
            <a:extLst>
              <a:ext uri="{FF2B5EF4-FFF2-40B4-BE49-F238E27FC236}">
                <a16:creationId xmlns:a16="http://schemas.microsoft.com/office/drawing/2014/main" id="{F16E9974-A800-B240-5CC0-8C284CC0D587}"/>
              </a:ext>
            </a:extLst>
          </p:cNvPr>
          <p:cNvSpPr txBox="1"/>
          <p:nvPr/>
        </p:nvSpPr>
        <p:spPr>
          <a:xfrm>
            <a:off x="1835696" y="1556792"/>
            <a:ext cx="6840760" cy="4247317"/>
          </a:xfrm>
          <a:prstGeom prst="rect">
            <a:avLst/>
          </a:prstGeom>
          <a:noFill/>
        </p:spPr>
        <p:txBody>
          <a:bodyPr wrap="square">
            <a:spAutoFit/>
          </a:bodyPr>
          <a:lstStyle/>
          <a:p>
            <a:pPr lvl="0"/>
            <a:r>
              <a:rPr lang="el-GR" b="1" dirty="0"/>
              <a:t>Εκπαίδευση ενηλίκων</a:t>
            </a:r>
            <a:r>
              <a:rPr lang="el-GR" dirty="0"/>
              <a:t>: περιλαμβάνει την τυπική, μη τυπική και την άτυπη μάθηση και αποσκοπεί στη βελτιστοποίηση σημαντικών δεξιοτήτων, την απόκτηση νέων, αλλά και την επανεκπαίδευση για επαγγελματικούς αλλά και προσωπικούς λόγους. Αφορά όλες τις εκπαιδευτικές δραστηριότητες των ενηλίκων, που έχουν περατώσει την υποχρεωτική τους εκπαίδευση και την αρχική κατάρτιση (</a:t>
            </a:r>
            <a:r>
              <a:rPr lang="en-US" dirty="0"/>
              <a:t>Eurostat</a:t>
            </a:r>
            <a:r>
              <a:rPr lang="el-GR" dirty="0"/>
              <a:t>, 2013 στο  Ευαγγελάτος &amp; Παναγιωτόπουλος, 2017).</a:t>
            </a:r>
          </a:p>
          <a:p>
            <a:pPr lvl="0"/>
            <a:endParaRPr lang="el-GR" dirty="0"/>
          </a:p>
          <a:p>
            <a:pPr lvl="0"/>
            <a:r>
              <a:rPr lang="el-GR" b="1" dirty="0"/>
              <a:t>Η ελληνική ως δεύτερη/ ξένη γλώσσα</a:t>
            </a:r>
            <a:r>
              <a:rPr lang="el-GR" dirty="0"/>
              <a:t>: ενέχει δυσκολίες καθώς έχει μοναδικό αλφάβητο και σύνθετο σύστημα κανόνων. Για αυτό είναι σημαντικό το Ε.Υ. να είναι φιλικό στο χρήστη και να εμπλουτίζεται με διαδραστικό και εποπτικό υλικό που θα συμβάλει στην καλύτερη κατανόηση. </a:t>
            </a:r>
            <a:endParaRPr lang="en-GB" dirty="0"/>
          </a:p>
        </p:txBody>
      </p:sp>
    </p:spTree>
    <p:extLst>
      <p:ext uri="{BB962C8B-B14F-4D97-AF65-F5344CB8AC3E}">
        <p14:creationId xmlns:p14="http://schemas.microsoft.com/office/powerpoint/2010/main" val="358166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87672B-DC40-96B5-26BF-7F429A5EB9BB}"/>
              </a:ext>
            </a:extLst>
          </p:cNvPr>
          <p:cNvSpPr>
            <a:spLocks noGrp="1"/>
          </p:cNvSpPr>
          <p:nvPr>
            <p:ph type="title"/>
          </p:nvPr>
        </p:nvSpPr>
        <p:spPr>
          <a:xfrm>
            <a:off x="1945200" y="624110"/>
            <a:ext cx="6589200" cy="788666"/>
          </a:xfrm>
        </p:spPr>
        <p:txBody>
          <a:bodyPr>
            <a:normAutofit/>
          </a:bodyPr>
          <a:lstStyle/>
          <a:p>
            <a:r>
              <a:rPr lang="el-GR" sz="3200" dirty="0"/>
              <a:t>6. Το εκπαιδευτικό υλικό (1/4)</a:t>
            </a:r>
            <a:endParaRPr lang="en-GB" sz="3200" dirty="0"/>
          </a:p>
        </p:txBody>
      </p:sp>
      <p:sp>
        <p:nvSpPr>
          <p:cNvPr id="3" name="Θέση περιεχομένου 2">
            <a:extLst>
              <a:ext uri="{FF2B5EF4-FFF2-40B4-BE49-F238E27FC236}">
                <a16:creationId xmlns:a16="http://schemas.microsoft.com/office/drawing/2014/main" id="{1FF84CDA-A888-A314-5895-F008616AAFAF}"/>
              </a:ext>
            </a:extLst>
          </p:cNvPr>
          <p:cNvSpPr>
            <a:spLocks noGrp="1"/>
          </p:cNvSpPr>
          <p:nvPr>
            <p:ph sz="half" idx="1"/>
          </p:nvPr>
        </p:nvSpPr>
        <p:spPr>
          <a:xfrm>
            <a:off x="1691680" y="1241908"/>
            <a:ext cx="6842720" cy="4991982"/>
          </a:xfrm>
        </p:spPr>
        <p:txBody>
          <a:bodyPr>
            <a:normAutofit/>
          </a:bodyPr>
          <a:lstStyle/>
          <a:p>
            <a:r>
              <a:rPr lang="el-GR" b="1" dirty="0"/>
              <a:t>Σκοπός</a:t>
            </a:r>
            <a:r>
              <a:rPr lang="el-GR" dirty="0"/>
              <a:t>: Το εκπαιδευτικό υλικό αποτελεί διδακτική πρόταση στους προσδιορισμούς τόπου της ελληνικής γλώσσας για έναν αρχάριο χρήστη της ελληνικής στην εξ αποστάσεως ασύγχρονη εκπαίδευση ενηλίκων.</a:t>
            </a:r>
          </a:p>
          <a:p>
            <a:pPr marL="0" indent="0">
              <a:buNone/>
            </a:pPr>
            <a:endParaRPr lang="el-GR" dirty="0"/>
          </a:p>
          <a:p>
            <a:r>
              <a:rPr lang="el-GR" dirty="0"/>
              <a:t>	</a:t>
            </a:r>
            <a:r>
              <a:rPr lang="el-GR" b="1" dirty="0"/>
              <a:t>Περιεχόμενο</a:t>
            </a:r>
            <a:r>
              <a:rPr lang="el-GR" dirty="0"/>
              <a:t>: Το μάθημα απαρτίζεται από την </a:t>
            </a:r>
            <a:r>
              <a:rPr lang="el-GR" b="1" dirty="0"/>
              <a:t>εισαγωγή</a:t>
            </a:r>
            <a:r>
              <a:rPr lang="el-GR" dirty="0"/>
              <a:t> και τέσσερις </a:t>
            </a:r>
            <a:r>
              <a:rPr lang="el-GR" b="1" dirty="0"/>
              <a:t>διδακτικές ενότητες</a:t>
            </a:r>
            <a:r>
              <a:rPr lang="el-GR" dirty="0"/>
              <a:t>:</a:t>
            </a:r>
          </a:p>
          <a:p>
            <a:pPr lvl="0">
              <a:buFont typeface="+mj-lt"/>
              <a:buAutoNum type="arabicPeriod"/>
            </a:pPr>
            <a:r>
              <a:rPr lang="el-GR" dirty="0"/>
              <a:t>Τα </a:t>
            </a:r>
            <a:r>
              <a:rPr lang="el-GR" b="1" dirty="0">
                <a:solidFill>
                  <a:srgbClr val="FF0000"/>
                </a:solidFill>
              </a:rPr>
              <a:t>επιρρήματα</a:t>
            </a:r>
            <a:r>
              <a:rPr lang="el-GR" dirty="0"/>
              <a:t> ως προσδιορισμοί τόπου.</a:t>
            </a:r>
            <a:endParaRPr lang="en-GB" dirty="0"/>
          </a:p>
          <a:p>
            <a:pPr lvl="0">
              <a:buFont typeface="+mj-lt"/>
              <a:buAutoNum type="arabicPeriod"/>
            </a:pPr>
            <a:r>
              <a:rPr lang="el-GR" dirty="0"/>
              <a:t>Τα </a:t>
            </a:r>
            <a:r>
              <a:rPr lang="el-GR" b="1" dirty="0">
                <a:solidFill>
                  <a:srgbClr val="7030A0"/>
                </a:solidFill>
              </a:rPr>
              <a:t>ουσιαστικά</a:t>
            </a:r>
            <a:r>
              <a:rPr lang="el-GR" dirty="0"/>
              <a:t> ως προσδιορισμοί τόπου.</a:t>
            </a:r>
            <a:endParaRPr lang="en-GB" dirty="0"/>
          </a:p>
          <a:p>
            <a:pPr lvl="0">
              <a:buFont typeface="+mj-lt"/>
              <a:buAutoNum type="arabicPeriod"/>
            </a:pPr>
            <a:r>
              <a:rPr lang="el-GR" dirty="0"/>
              <a:t>Τα πιο συνηθισμένα </a:t>
            </a:r>
            <a:r>
              <a:rPr lang="el-GR" b="1" dirty="0">
                <a:solidFill>
                  <a:srgbClr val="00B050"/>
                </a:solidFill>
              </a:rPr>
              <a:t>προθετικά σύνολα </a:t>
            </a:r>
            <a:r>
              <a:rPr lang="el-GR" dirty="0"/>
              <a:t>ως προσδιορισμοί τόπου.</a:t>
            </a:r>
            <a:endParaRPr lang="en-GB" dirty="0"/>
          </a:p>
          <a:p>
            <a:pPr>
              <a:buFont typeface="+mj-lt"/>
              <a:buAutoNum type="arabicPeriod"/>
            </a:pPr>
            <a:r>
              <a:rPr lang="el-GR" dirty="0"/>
              <a:t>Η χρήση των προσδιορισμών τόπου σε </a:t>
            </a:r>
            <a:r>
              <a:rPr lang="el-GR" b="1" dirty="0">
                <a:solidFill>
                  <a:srgbClr val="00B0F0"/>
                </a:solidFill>
              </a:rPr>
              <a:t>καθημερινές εφαρμογές</a:t>
            </a:r>
          </a:p>
          <a:p>
            <a:endParaRPr lang="en-GB" dirty="0"/>
          </a:p>
        </p:txBody>
      </p:sp>
    </p:spTree>
    <p:extLst>
      <p:ext uri="{BB962C8B-B14F-4D97-AF65-F5344CB8AC3E}">
        <p14:creationId xmlns:p14="http://schemas.microsoft.com/office/powerpoint/2010/main" val="2881652165"/>
      </p:ext>
    </p:extLst>
  </p:cSld>
  <p:clrMapOvr>
    <a:masterClrMapping/>
  </p:clrMapOvr>
</p:sld>
</file>

<file path=ppt/theme/theme1.xml><?xml version="1.0" encoding="utf-8"?>
<a:theme xmlns:a="http://schemas.openxmlformats.org/drawingml/2006/main" name="Θρόισμα">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13979</TotalTime>
  <Words>2290</Words>
  <Application>Microsoft Office PowerPoint</Application>
  <PresentationFormat>Προβολή στην οθόνη (4:3)</PresentationFormat>
  <Paragraphs>234</Paragraphs>
  <Slides>27</Slides>
  <Notes>10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Arial</vt:lpstr>
      <vt:lpstr>Book Antiqua</vt:lpstr>
      <vt:lpstr>Calibri</vt:lpstr>
      <vt:lpstr>Century Gothic</vt:lpstr>
      <vt:lpstr>Times New Roman</vt:lpstr>
      <vt:lpstr>Wingdings 3</vt:lpstr>
      <vt:lpstr>Θρόισμα</vt:lpstr>
      <vt:lpstr>Σχεδιασμός, Υλοποίηση και Αποτίμηση Εκπαιδευτικού Διαδραστικού Υλικού μιας ολοκληρωμένης παρέμβασης με τη μέθοδο της Εξ ΑΕ για ενήλικες με θέμα τους προσδιορισμούς του τόπου για το επίπεδο Α2 στο πλαίσιο της διδασκαλίας της Ελληνικής ως δεύτερης/ ξένης γλώσσας</vt:lpstr>
      <vt:lpstr>Ευχαριστίες</vt:lpstr>
      <vt:lpstr>1. Σκοπός της εργασίας:</vt:lpstr>
      <vt:lpstr>2. Συνεισφορά της διπλωματικής</vt:lpstr>
      <vt:lpstr>3. Ερευνητικά Ερωτήματα</vt:lpstr>
      <vt:lpstr>4. Δομή της εργασίας </vt:lpstr>
      <vt:lpstr>5. Θεωρητικό πλαίσιο – ορισμοί (1/2)</vt:lpstr>
      <vt:lpstr>5. Θεωρητικό πλαίσιο – ορισμοί (2/2)</vt:lpstr>
      <vt:lpstr>6. Το εκπαιδευτικό υλικό (1/4)</vt:lpstr>
      <vt:lpstr>6. Το εκπαιδευτικό υλικό (2/4)</vt:lpstr>
      <vt:lpstr>6. Το εκπαιδευτικό υλικό (3/4)</vt:lpstr>
      <vt:lpstr>6. Το εκπαιδευτικό υλικό (4/4) </vt:lpstr>
      <vt:lpstr>Το εκπαιδευτικό υλικό </vt:lpstr>
      <vt:lpstr>Το εκπαιδευτικό υλικό – εικόνες </vt:lpstr>
      <vt:lpstr>7.Μεθοδολογία της έρευνας (1/2) </vt:lpstr>
      <vt:lpstr>7.Μεθοδολογία της έρευνας (2/2) </vt:lpstr>
      <vt:lpstr>8. Αποτελέσματα - Κύρια ευρήματα  (1/4)</vt:lpstr>
      <vt:lpstr>8. Αποτελέσματα - Κύρια ευρήματα  (2/4)</vt:lpstr>
      <vt:lpstr>8. Αποτελέσματα - Κύρια ευρήματα  (3/4)</vt:lpstr>
      <vt:lpstr>8. Αποτελέσματα - Κύρια ευρήματα  (4/4)</vt:lpstr>
      <vt:lpstr>Συμπεράσματα (1/5)</vt:lpstr>
      <vt:lpstr>Συμπεράσματα (2/5)</vt:lpstr>
      <vt:lpstr>Συμπεράσματα (3/5)</vt:lpstr>
      <vt:lpstr>Συμπεράσματα (4/5) </vt:lpstr>
      <vt:lpstr>Συμπεράσματα (5/5) </vt:lpstr>
      <vt:lpstr>προτάσεις για μελλοντική έρευνα</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Αθηνά Τριγώνη</cp:lastModifiedBy>
  <cp:revision>1688</cp:revision>
  <cp:lastPrinted>2025-11-12T10:55:16Z</cp:lastPrinted>
  <dcterms:created xsi:type="dcterms:W3CDTF">2003-10-16T17:37:47Z</dcterms:created>
  <dcterms:modified xsi:type="dcterms:W3CDTF">2025-12-01T10:25:21Z</dcterms:modified>
</cp:coreProperties>
</file>