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26"/>
  </p:notesMasterIdLst>
  <p:sldIdLst>
    <p:sldId id="1482" r:id="rId2"/>
    <p:sldId id="2023" r:id="rId3"/>
    <p:sldId id="2013" r:id="rId4"/>
    <p:sldId id="2040" r:id="rId5"/>
    <p:sldId id="2041" r:id="rId6"/>
    <p:sldId id="2020" r:id="rId7"/>
    <p:sldId id="2044" r:id="rId8"/>
    <p:sldId id="2025" r:id="rId9"/>
    <p:sldId id="2046" r:id="rId10"/>
    <p:sldId id="2056" r:id="rId11"/>
    <p:sldId id="2049" r:id="rId12"/>
    <p:sldId id="2027" r:id="rId13"/>
    <p:sldId id="2052" r:id="rId14"/>
    <p:sldId id="2053" r:id="rId15"/>
    <p:sldId id="2054" r:id="rId16"/>
    <p:sldId id="2055" r:id="rId17"/>
    <p:sldId id="2069" r:id="rId18"/>
    <p:sldId id="2038" r:id="rId19"/>
    <p:sldId id="2059" r:id="rId20"/>
    <p:sldId id="2060" r:id="rId21"/>
    <p:sldId id="2036" r:id="rId22"/>
    <p:sldId id="2061" r:id="rId23"/>
    <p:sldId id="2068" r:id="rId24"/>
    <p:sldId id="2019" r:id="rId25"/>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E7DC"/>
    <a:srgbClr val="FFFFCC"/>
    <a:srgbClr val="FFAD5B"/>
    <a:srgbClr val="931B1B"/>
    <a:srgbClr val="ADDB7B"/>
    <a:srgbClr val="EDBE9B"/>
    <a:srgbClr val="90CCAF"/>
    <a:srgbClr val="FFA54B"/>
    <a:srgbClr val="F4F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714"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0256D-F23E-4CA2-84F7-87D9ED9473C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23DCDBC7-23A5-40D6-B3D3-604DAB5E46C3}">
      <dgm:prSet custT="1">
        <dgm:style>
          <a:lnRef idx="3">
            <a:schemeClr val="lt1"/>
          </a:lnRef>
          <a:fillRef idx="1">
            <a:schemeClr val="accent2"/>
          </a:fillRef>
          <a:effectRef idx="1">
            <a:schemeClr val="accent2"/>
          </a:effectRef>
          <a:fontRef idx="minor">
            <a:schemeClr val="lt1"/>
          </a:fontRef>
        </dgm:style>
      </dgm:prSet>
      <dgm:spPr/>
      <dgm:t>
        <a:bodyPr/>
        <a:lstStyle/>
        <a:p>
          <a:pPr algn="ctr"/>
          <a:r>
            <a:rPr lang="el-GR" altLang="el-GR" sz="2000" dirty="0"/>
            <a:t>«</a:t>
          </a:r>
          <a:r>
            <a:rPr lang="el-GR" sz="2000" b="1" i="1" dirty="0"/>
            <a:t> Σχεδιασμός, Υλοποίηση, Αποτίμηση διαδραστικού εκπαιδευτικού υλικού με τη μέθοδο της ΕξΑΕ, με θέμα: Εισαγωγή στο Τουριστικό Μάνατζμεντ, για ενήλικες εκπαιδευόμενους</a:t>
          </a:r>
          <a:r>
            <a:rPr lang="el-GR" sz="2000" b="1" dirty="0"/>
            <a:t> </a:t>
          </a:r>
          <a:r>
            <a:rPr lang="el-GR" altLang="el-GR" sz="2000" dirty="0"/>
            <a:t>»</a:t>
          </a:r>
          <a:endParaRPr lang="el-GR" sz="2000" dirty="0"/>
        </a:p>
      </dgm:t>
    </dgm:pt>
    <dgm:pt modelId="{D1C89F94-CEAA-42B6-B0C4-27DC53553EE6}" type="parTrans" cxnId="{D86D584E-9328-46B1-A5E7-D957F5B61F03}">
      <dgm:prSet/>
      <dgm:spPr/>
      <dgm:t>
        <a:bodyPr/>
        <a:lstStyle/>
        <a:p>
          <a:endParaRPr lang="el-GR"/>
        </a:p>
      </dgm:t>
    </dgm:pt>
    <dgm:pt modelId="{9B4313B9-D741-49F9-8C70-56D3597875EB}" type="sibTrans" cxnId="{D86D584E-9328-46B1-A5E7-D957F5B61F03}">
      <dgm:prSet/>
      <dgm:spPr/>
      <dgm:t>
        <a:bodyPr/>
        <a:lstStyle/>
        <a:p>
          <a:endParaRPr lang="el-GR"/>
        </a:p>
      </dgm:t>
    </dgm:pt>
    <dgm:pt modelId="{3AEC3421-2381-46C9-AC1C-24FFBC4525C6}" type="pres">
      <dgm:prSet presAssocID="{4270256D-F23E-4CA2-84F7-87D9ED9473CA}" presName="linear" presStyleCnt="0">
        <dgm:presLayoutVars>
          <dgm:animLvl val="lvl"/>
          <dgm:resizeHandles val="exact"/>
        </dgm:presLayoutVars>
      </dgm:prSet>
      <dgm:spPr/>
    </dgm:pt>
    <dgm:pt modelId="{1F0B0E26-9C0D-460D-86D4-CE77F31564F6}" type="pres">
      <dgm:prSet presAssocID="{23DCDBC7-23A5-40D6-B3D3-604DAB5E46C3}" presName="parentText" presStyleLbl="node1" presStyleIdx="0" presStyleCnt="1" custLinFactNeighborX="-225" custLinFactNeighborY="6432">
        <dgm:presLayoutVars>
          <dgm:chMax val="0"/>
          <dgm:bulletEnabled val="1"/>
        </dgm:presLayoutVars>
      </dgm:prSet>
      <dgm:spPr/>
    </dgm:pt>
  </dgm:ptLst>
  <dgm:cxnLst>
    <dgm:cxn modelId="{D86D584E-9328-46B1-A5E7-D957F5B61F03}" srcId="{4270256D-F23E-4CA2-84F7-87D9ED9473CA}" destId="{23DCDBC7-23A5-40D6-B3D3-604DAB5E46C3}" srcOrd="0" destOrd="0" parTransId="{D1C89F94-CEAA-42B6-B0C4-27DC53553EE6}" sibTransId="{9B4313B9-D741-49F9-8C70-56D3597875EB}"/>
    <dgm:cxn modelId="{3BCEE8A4-D0DC-41C1-B879-D2829521869E}" type="presOf" srcId="{4270256D-F23E-4CA2-84F7-87D9ED9473CA}" destId="{3AEC3421-2381-46C9-AC1C-24FFBC4525C6}" srcOrd="0" destOrd="0" presId="urn:microsoft.com/office/officeart/2005/8/layout/vList2"/>
    <dgm:cxn modelId="{02BE32C3-8EF6-4002-8D31-12C065F9E086}" type="presOf" srcId="{23DCDBC7-23A5-40D6-B3D3-604DAB5E46C3}" destId="{1F0B0E26-9C0D-460D-86D4-CE77F31564F6}" srcOrd="0" destOrd="0" presId="urn:microsoft.com/office/officeart/2005/8/layout/vList2"/>
    <dgm:cxn modelId="{C7E51929-B838-4C08-9330-7E897D2926AF}" type="presParOf" srcId="{3AEC3421-2381-46C9-AC1C-24FFBC4525C6}" destId="{1F0B0E26-9C0D-460D-86D4-CE77F31564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C4E176-451A-41C1-85A4-108640F8657A}" type="doc">
      <dgm:prSet loTypeId="urn:microsoft.com/office/officeart/2005/8/layout/chevron2" loCatId="process" qsTypeId="urn:microsoft.com/office/officeart/2005/8/quickstyle/3d1" qsCatId="3D" csTypeId="urn:microsoft.com/office/officeart/2005/8/colors/accent2_2" csCatId="accent2" phldr="1"/>
      <dgm:spPr/>
      <dgm:t>
        <a:bodyPr/>
        <a:lstStyle/>
        <a:p>
          <a:endParaRPr lang="el-GR"/>
        </a:p>
      </dgm:t>
    </dgm:pt>
    <dgm:pt modelId="{60BD6A57-6D68-4422-81E8-A4D621F068B0}">
      <dgm:prSet phldrT="[Κείμενο]" phldr="0"/>
      <dgm:spPr/>
      <dgm:t>
        <a:bodyPr/>
        <a:lstStyle/>
        <a:p>
          <a:r>
            <a:rPr lang="en-US" dirty="0"/>
            <a:t>1</a:t>
          </a:r>
          <a:endParaRPr lang="el-GR" dirty="0"/>
        </a:p>
      </dgm:t>
    </dgm:pt>
    <dgm:pt modelId="{23E750BE-7497-4597-8A60-CDB37D52D098}" type="parTrans" cxnId="{C44C10EB-F717-4B24-AECF-24EA37AD2123}">
      <dgm:prSet/>
      <dgm:spPr/>
      <dgm:t>
        <a:bodyPr/>
        <a:lstStyle/>
        <a:p>
          <a:endParaRPr lang="el-GR"/>
        </a:p>
      </dgm:t>
    </dgm:pt>
    <dgm:pt modelId="{CEFA963C-11B2-46AA-8CA3-431A29EF8AD1}" type="sibTrans" cxnId="{C44C10EB-F717-4B24-AECF-24EA37AD2123}">
      <dgm:prSet/>
      <dgm:spPr/>
      <dgm:t>
        <a:bodyPr/>
        <a:lstStyle/>
        <a:p>
          <a:endParaRPr lang="el-GR"/>
        </a:p>
      </dgm:t>
    </dgm:pt>
    <dgm:pt modelId="{61D58E2E-0A29-44C1-9A95-C7E33FE47AC0}">
      <dgm:prSet phldrT="[Κείμενο]" custT="1"/>
      <dgm:spPr/>
      <dgm:t>
        <a:bodyPr/>
        <a:lstStyle/>
        <a:p>
          <a:r>
            <a:rPr lang="el-GR" altLang="el-GR" sz="2400" b="1">
              <a:latin typeface="Calibri"/>
              <a:ea typeface="Calibri"/>
              <a:cs typeface="Calibri"/>
            </a:rPr>
            <a:t>Εννοιολογικός Προσδιορισμός ΕξΑΕ</a:t>
          </a:r>
          <a:endParaRPr lang="el-GR" sz="2400" dirty="0"/>
        </a:p>
      </dgm:t>
    </dgm:pt>
    <dgm:pt modelId="{3DD9BDEE-05A6-4B25-98B8-5128C4FF22C6}" type="parTrans" cxnId="{20789A45-EA5E-4726-8C10-05E5065EE740}">
      <dgm:prSet/>
      <dgm:spPr/>
      <dgm:t>
        <a:bodyPr/>
        <a:lstStyle/>
        <a:p>
          <a:endParaRPr lang="el-GR"/>
        </a:p>
      </dgm:t>
    </dgm:pt>
    <dgm:pt modelId="{97FC36F4-75FC-4B7E-B19A-E76EA9124D0B}" type="sibTrans" cxnId="{20789A45-EA5E-4726-8C10-05E5065EE740}">
      <dgm:prSet/>
      <dgm:spPr/>
      <dgm:t>
        <a:bodyPr/>
        <a:lstStyle/>
        <a:p>
          <a:endParaRPr lang="el-GR"/>
        </a:p>
      </dgm:t>
    </dgm:pt>
    <dgm:pt modelId="{B45DD284-DB06-4054-A803-01BF0E15DE83}">
      <dgm:prSet phldrT="[Κείμενο]" phldr="0"/>
      <dgm:spPr/>
      <dgm:t>
        <a:bodyPr/>
        <a:lstStyle/>
        <a:p>
          <a:r>
            <a:rPr lang="en-US" dirty="0"/>
            <a:t>2</a:t>
          </a:r>
          <a:endParaRPr lang="el-GR" dirty="0"/>
        </a:p>
      </dgm:t>
    </dgm:pt>
    <dgm:pt modelId="{CFDB4B84-B781-48B3-BD12-0A1FBE2FB624}" type="parTrans" cxnId="{C0B48944-68E0-4070-8282-05C2F163DDF8}">
      <dgm:prSet/>
      <dgm:spPr/>
      <dgm:t>
        <a:bodyPr/>
        <a:lstStyle/>
        <a:p>
          <a:endParaRPr lang="el-GR"/>
        </a:p>
      </dgm:t>
    </dgm:pt>
    <dgm:pt modelId="{A8276B74-C8C2-4F67-BCE1-9C20DBC4536D}" type="sibTrans" cxnId="{C0B48944-68E0-4070-8282-05C2F163DDF8}">
      <dgm:prSet/>
      <dgm:spPr/>
      <dgm:t>
        <a:bodyPr/>
        <a:lstStyle/>
        <a:p>
          <a:endParaRPr lang="el-GR"/>
        </a:p>
      </dgm:t>
    </dgm:pt>
    <dgm:pt modelId="{7C1A3083-4B2D-4A3A-9B81-B883359730A5}">
      <dgm:prSet phldrT="[Κείμενο]" custT="1"/>
      <dgm:spPr/>
      <dgm:t>
        <a:bodyPr/>
        <a:lstStyle/>
        <a:p>
          <a:r>
            <a:rPr lang="el-GR" altLang="el-GR" sz="2400" b="1">
              <a:latin typeface="Calibri"/>
              <a:ea typeface="Calibri"/>
              <a:cs typeface="Calibri"/>
            </a:rPr>
            <a:t>Το εκπαιδευτικό υλικό στην ΕξΑΕ</a:t>
          </a:r>
          <a:endParaRPr lang="el-GR" sz="2400" dirty="0"/>
        </a:p>
      </dgm:t>
    </dgm:pt>
    <dgm:pt modelId="{3D313D33-9473-44E8-B9BD-16BFA9EE185B}" type="parTrans" cxnId="{B8D699DA-AD39-47E1-8C9B-D2E9DEA39183}">
      <dgm:prSet/>
      <dgm:spPr/>
      <dgm:t>
        <a:bodyPr/>
        <a:lstStyle/>
        <a:p>
          <a:endParaRPr lang="el-GR"/>
        </a:p>
      </dgm:t>
    </dgm:pt>
    <dgm:pt modelId="{52175D1E-9FEE-4E4A-888B-F1495239856A}" type="sibTrans" cxnId="{B8D699DA-AD39-47E1-8C9B-D2E9DEA39183}">
      <dgm:prSet/>
      <dgm:spPr/>
      <dgm:t>
        <a:bodyPr/>
        <a:lstStyle/>
        <a:p>
          <a:endParaRPr lang="el-GR"/>
        </a:p>
      </dgm:t>
    </dgm:pt>
    <dgm:pt modelId="{5CDC33F6-70EE-41CC-B174-F30DF925519C}">
      <dgm:prSet phldrT="[Κείμενο]" phldr="0"/>
      <dgm:spPr/>
      <dgm:t>
        <a:bodyPr/>
        <a:lstStyle/>
        <a:p>
          <a:r>
            <a:rPr lang="en-US" dirty="0"/>
            <a:t>3</a:t>
          </a:r>
          <a:endParaRPr lang="el-GR" dirty="0"/>
        </a:p>
      </dgm:t>
    </dgm:pt>
    <dgm:pt modelId="{D0F192FA-27C4-4B30-B067-B7624B8C2F61}" type="parTrans" cxnId="{B4DC3F43-4899-45AE-A57E-2F16184D24C9}">
      <dgm:prSet/>
      <dgm:spPr/>
      <dgm:t>
        <a:bodyPr/>
        <a:lstStyle/>
        <a:p>
          <a:endParaRPr lang="el-GR"/>
        </a:p>
      </dgm:t>
    </dgm:pt>
    <dgm:pt modelId="{7C2D816B-F7DF-453E-A0F7-886BBE3A2CB9}" type="sibTrans" cxnId="{B4DC3F43-4899-45AE-A57E-2F16184D24C9}">
      <dgm:prSet/>
      <dgm:spPr/>
      <dgm:t>
        <a:bodyPr/>
        <a:lstStyle/>
        <a:p>
          <a:endParaRPr lang="el-GR"/>
        </a:p>
      </dgm:t>
    </dgm:pt>
    <dgm:pt modelId="{3DE7536F-5094-4AD1-9232-10ED09D645D7}">
      <dgm:prSet phldrT="[Κείμενο]" custT="1"/>
      <dgm:spPr/>
      <dgm:t>
        <a:bodyPr/>
        <a:lstStyle/>
        <a:p>
          <a:r>
            <a:rPr lang="el-GR" altLang="el-GR" sz="2400" b="1">
              <a:latin typeface="Calibri"/>
              <a:ea typeface="Calibri"/>
              <a:cs typeface="Calibri"/>
            </a:rPr>
            <a:t>Τουριστική Εκπαίδευση ενηλίκων</a:t>
          </a:r>
          <a:endParaRPr lang="el-GR" sz="2400" dirty="0"/>
        </a:p>
      </dgm:t>
    </dgm:pt>
    <dgm:pt modelId="{70D848C4-7970-4372-AAC0-6D495B17BEA7}" type="parTrans" cxnId="{EAB93292-1E82-4898-A57A-6342288ACDE5}">
      <dgm:prSet/>
      <dgm:spPr/>
      <dgm:t>
        <a:bodyPr/>
        <a:lstStyle/>
        <a:p>
          <a:endParaRPr lang="el-GR"/>
        </a:p>
      </dgm:t>
    </dgm:pt>
    <dgm:pt modelId="{96EC35DF-B3D6-432C-BF9E-CAEC7D43E3F8}" type="sibTrans" cxnId="{EAB93292-1E82-4898-A57A-6342288ACDE5}">
      <dgm:prSet/>
      <dgm:spPr/>
      <dgm:t>
        <a:bodyPr/>
        <a:lstStyle/>
        <a:p>
          <a:endParaRPr lang="el-GR"/>
        </a:p>
      </dgm:t>
    </dgm:pt>
    <dgm:pt modelId="{1761CEFA-6AF6-46CA-AE6B-ADCDB6052117}" type="pres">
      <dgm:prSet presAssocID="{32C4E176-451A-41C1-85A4-108640F8657A}" presName="linearFlow" presStyleCnt="0">
        <dgm:presLayoutVars>
          <dgm:dir/>
          <dgm:animLvl val="lvl"/>
          <dgm:resizeHandles val="exact"/>
        </dgm:presLayoutVars>
      </dgm:prSet>
      <dgm:spPr/>
    </dgm:pt>
    <dgm:pt modelId="{9CE92AF5-7CE4-455C-81A0-2213430D32C1}" type="pres">
      <dgm:prSet presAssocID="{60BD6A57-6D68-4422-81E8-A4D621F068B0}" presName="composite" presStyleCnt="0"/>
      <dgm:spPr/>
    </dgm:pt>
    <dgm:pt modelId="{ED7774C2-80CE-4C4B-B8A2-FEA127B5E35A}" type="pres">
      <dgm:prSet presAssocID="{60BD6A57-6D68-4422-81E8-A4D621F068B0}" presName="parentText" presStyleLbl="alignNode1" presStyleIdx="0" presStyleCnt="3">
        <dgm:presLayoutVars>
          <dgm:chMax val="1"/>
          <dgm:bulletEnabled val="1"/>
        </dgm:presLayoutVars>
      </dgm:prSet>
      <dgm:spPr/>
    </dgm:pt>
    <dgm:pt modelId="{43E0A7F8-C4FE-4380-AF5C-9E6CEDC9CD25}" type="pres">
      <dgm:prSet presAssocID="{60BD6A57-6D68-4422-81E8-A4D621F068B0}" presName="descendantText" presStyleLbl="alignAcc1" presStyleIdx="0" presStyleCnt="3" custLinFactNeighborX="1004" custLinFactNeighborY="5410">
        <dgm:presLayoutVars>
          <dgm:bulletEnabled val="1"/>
        </dgm:presLayoutVars>
      </dgm:prSet>
      <dgm:spPr/>
    </dgm:pt>
    <dgm:pt modelId="{6639B8F2-4902-4976-9BC9-9F53321F2814}" type="pres">
      <dgm:prSet presAssocID="{CEFA963C-11B2-46AA-8CA3-431A29EF8AD1}" presName="sp" presStyleCnt="0"/>
      <dgm:spPr/>
    </dgm:pt>
    <dgm:pt modelId="{FA8B6272-312F-4AF2-BE0B-BAAB681D8067}" type="pres">
      <dgm:prSet presAssocID="{B45DD284-DB06-4054-A803-01BF0E15DE83}" presName="composite" presStyleCnt="0"/>
      <dgm:spPr/>
    </dgm:pt>
    <dgm:pt modelId="{9F3BBC96-763D-4D07-BF4B-DCB004A96BEA}" type="pres">
      <dgm:prSet presAssocID="{B45DD284-DB06-4054-A803-01BF0E15DE83}" presName="parentText" presStyleLbl="alignNode1" presStyleIdx="1" presStyleCnt="3">
        <dgm:presLayoutVars>
          <dgm:chMax val="1"/>
          <dgm:bulletEnabled val="1"/>
        </dgm:presLayoutVars>
      </dgm:prSet>
      <dgm:spPr/>
    </dgm:pt>
    <dgm:pt modelId="{689D9F49-FA33-4350-BFB6-FF0E4DF88352}" type="pres">
      <dgm:prSet presAssocID="{B45DD284-DB06-4054-A803-01BF0E15DE83}" presName="descendantText" presStyleLbl="alignAcc1" presStyleIdx="1" presStyleCnt="3">
        <dgm:presLayoutVars>
          <dgm:bulletEnabled val="1"/>
        </dgm:presLayoutVars>
      </dgm:prSet>
      <dgm:spPr/>
    </dgm:pt>
    <dgm:pt modelId="{745DE96E-A5E6-4A9B-B894-A978CE19ACA0}" type="pres">
      <dgm:prSet presAssocID="{A8276B74-C8C2-4F67-BCE1-9C20DBC4536D}" presName="sp" presStyleCnt="0"/>
      <dgm:spPr/>
    </dgm:pt>
    <dgm:pt modelId="{1D30D86E-DEEA-434F-BF2F-9592354D8901}" type="pres">
      <dgm:prSet presAssocID="{5CDC33F6-70EE-41CC-B174-F30DF925519C}" presName="composite" presStyleCnt="0"/>
      <dgm:spPr/>
    </dgm:pt>
    <dgm:pt modelId="{279FF837-615D-410D-8D0D-75F25A56D4C2}" type="pres">
      <dgm:prSet presAssocID="{5CDC33F6-70EE-41CC-B174-F30DF925519C}" presName="parentText" presStyleLbl="alignNode1" presStyleIdx="2" presStyleCnt="3">
        <dgm:presLayoutVars>
          <dgm:chMax val="1"/>
          <dgm:bulletEnabled val="1"/>
        </dgm:presLayoutVars>
      </dgm:prSet>
      <dgm:spPr/>
    </dgm:pt>
    <dgm:pt modelId="{3C651B2D-63D8-4211-822D-413A1607C2EE}" type="pres">
      <dgm:prSet presAssocID="{5CDC33F6-70EE-41CC-B174-F30DF925519C}" presName="descendantText" presStyleLbl="alignAcc1" presStyleIdx="2" presStyleCnt="3">
        <dgm:presLayoutVars>
          <dgm:bulletEnabled val="1"/>
        </dgm:presLayoutVars>
      </dgm:prSet>
      <dgm:spPr/>
    </dgm:pt>
  </dgm:ptLst>
  <dgm:cxnLst>
    <dgm:cxn modelId="{B4DC3F43-4899-45AE-A57E-2F16184D24C9}" srcId="{32C4E176-451A-41C1-85A4-108640F8657A}" destId="{5CDC33F6-70EE-41CC-B174-F30DF925519C}" srcOrd="2" destOrd="0" parTransId="{D0F192FA-27C4-4B30-B067-B7624B8C2F61}" sibTransId="{7C2D816B-F7DF-453E-A0F7-886BBE3A2CB9}"/>
    <dgm:cxn modelId="{C0B48944-68E0-4070-8282-05C2F163DDF8}" srcId="{32C4E176-451A-41C1-85A4-108640F8657A}" destId="{B45DD284-DB06-4054-A803-01BF0E15DE83}" srcOrd="1" destOrd="0" parTransId="{CFDB4B84-B781-48B3-BD12-0A1FBE2FB624}" sibTransId="{A8276B74-C8C2-4F67-BCE1-9C20DBC4536D}"/>
    <dgm:cxn modelId="{20789A45-EA5E-4726-8C10-05E5065EE740}" srcId="{60BD6A57-6D68-4422-81E8-A4D621F068B0}" destId="{61D58E2E-0A29-44C1-9A95-C7E33FE47AC0}" srcOrd="0" destOrd="0" parTransId="{3DD9BDEE-05A6-4B25-98B8-5128C4FF22C6}" sibTransId="{97FC36F4-75FC-4B7E-B19A-E76EA9124D0B}"/>
    <dgm:cxn modelId="{0BC46785-52F2-43F9-A4F9-58059AE571A6}" type="presOf" srcId="{B45DD284-DB06-4054-A803-01BF0E15DE83}" destId="{9F3BBC96-763D-4D07-BF4B-DCB004A96BEA}" srcOrd="0" destOrd="0" presId="urn:microsoft.com/office/officeart/2005/8/layout/chevron2"/>
    <dgm:cxn modelId="{EAB93292-1E82-4898-A57A-6342288ACDE5}" srcId="{5CDC33F6-70EE-41CC-B174-F30DF925519C}" destId="{3DE7536F-5094-4AD1-9232-10ED09D645D7}" srcOrd="0" destOrd="0" parTransId="{70D848C4-7970-4372-AAC0-6D495B17BEA7}" sibTransId="{96EC35DF-B3D6-432C-BF9E-CAEC7D43E3F8}"/>
    <dgm:cxn modelId="{D3930898-A63C-44E9-90D9-F13B43F1206B}" type="presOf" srcId="{32C4E176-451A-41C1-85A4-108640F8657A}" destId="{1761CEFA-6AF6-46CA-AE6B-ADCDB6052117}" srcOrd="0" destOrd="0" presId="urn:microsoft.com/office/officeart/2005/8/layout/chevron2"/>
    <dgm:cxn modelId="{660C029E-89D2-4A45-BDAE-98108D728469}" type="presOf" srcId="{60BD6A57-6D68-4422-81E8-A4D621F068B0}" destId="{ED7774C2-80CE-4C4B-B8A2-FEA127B5E35A}" srcOrd="0" destOrd="0" presId="urn:microsoft.com/office/officeart/2005/8/layout/chevron2"/>
    <dgm:cxn modelId="{D5FF25A7-2B8C-423C-8CD5-6DEA6BBB607F}" type="presOf" srcId="{7C1A3083-4B2D-4A3A-9B81-B883359730A5}" destId="{689D9F49-FA33-4350-BFB6-FF0E4DF88352}" srcOrd="0" destOrd="0" presId="urn:microsoft.com/office/officeart/2005/8/layout/chevron2"/>
    <dgm:cxn modelId="{9E7279D5-DA3B-4FAA-BF56-3406A10A8FF2}" type="presOf" srcId="{3DE7536F-5094-4AD1-9232-10ED09D645D7}" destId="{3C651B2D-63D8-4211-822D-413A1607C2EE}" srcOrd="0" destOrd="0" presId="urn:microsoft.com/office/officeart/2005/8/layout/chevron2"/>
    <dgm:cxn modelId="{AB9F66D6-A27F-4BD4-AE16-EC17E237E033}" type="presOf" srcId="{5CDC33F6-70EE-41CC-B174-F30DF925519C}" destId="{279FF837-615D-410D-8D0D-75F25A56D4C2}" srcOrd="0" destOrd="0" presId="urn:microsoft.com/office/officeart/2005/8/layout/chevron2"/>
    <dgm:cxn modelId="{B8D699DA-AD39-47E1-8C9B-D2E9DEA39183}" srcId="{B45DD284-DB06-4054-A803-01BF0E15DE83}" destId="{7C1A3083-4B2D-4A3A-9B81-B883359730A5}" srcOrd="0" destOrd="0" parTransId="{3D313D33-9473-44E8-B9BD-16BFA9EE185B}" sibTransId="{52175D1E-9FEE-4E4A-888B-F1495239856A}"/>
    <dgm:cxn modelId="{C44C10EB-F717-4B24-AECF-24EA37AD2123}" srcId="{32C4E176-451A-41C1-85A4-108640F8657A}" destId="{60BD6A57-6D68-4422-81E8-A4D621F068B0}" srcOrd="0" destOrd="0" parTransId="{23E750BE-7497-4597-8A60-CDB37D52D098}" sibTransId="{CEFA963C-11B2-46AA-8CA3-431A29EF8AD1}"/>
    <dgm:cxn modelId="{CEA315FE-61EA-460E-B505-AE29F34E23A2}" type="presOf" srcId="{61D58E2E-0A29-44C1-9A95-C7E33FE47AC0}" destId="{43E0A7F8-C4FE-4380-AF5C-9E6CEDC9CD25}" srcOrd="0" destOrd="0" presId="urn:microsoft.com/office/officeart/2005/8/layout/chevron2"/>
    <dgm:cxn modelId="{6D83F32F-2F9A-4966-B49F-1913FF9B61F0}" type="presParOf" srcId="{1761CEFA-6AF6-46CA-AE6B-ADCDB6052117}" destId="{9CE92AF5-7CE4-455C-81A0-2213430D32C1}" srcOrd="0" destOrd="0" presId="urn:microsoft.com/office/officeart/2005/8/layout/chevron2"/>
    <dgm:cxn modelId="{4F88C2FE-579D-4AAA-BA7C-0E20B562E4F3}" type="presParOf" srcId="{9CE92AF5-7CE4-455C-81A0-2213430D32C1}" destId="{ED7774C2-80CE-4C4B-B8A2-FEA127B5E35A}" srcOrd="0" destOrd="0" presId="urn:microsoft.com/office/officeart/2005/8/layout/chevron2"/>
    <dgm:cxn modelId="{B1621ED0-9964-455A-AB3D-3F168A7E1241}" type="presParOf" srcId="{9CE92AF5-7CE4-455C-81A0-2213430D32C1}" destId="{43E0A7F8-C4FE-4380-AF5C-9E6CEDC9CD25}" srcOrd="1" destOrd="0" presId="urn:microsoft.com/office/officeart/2005/8/layout/chevron2"/>
    <dgm:cxn modelId="{84915F01-1DE5-4E71-9AC7-3DEC4E0F7F16}" type="presParOf" srcId="{1761CEFA-6AF6-46CA-AE6B-ADCDB6052117}" destId="{6639B8F2-4902-4976-9BC9-9F53321F2814}" srcOrd="1" destOrd="0" presId="urn:microsoft.com/office/officeart/2005/8/layout/chevron2"/>
    <dgm:cxn modelId="{D1A0A64E-019D-499B-86AE-B7752DFF2840}" type="presParOf" srcId="{1761CEFA-6AF6-46CA-AE6B-ADCDB6052117}" destId="{FA8B6272-312F-4AF2-BE0B-BAAB681D8067}" srcOrd="2" destOrd="0" presId="urn:microsoft.com/office/officeart/2005/8/layout/chevron2"/>
    <dgm:cxn modelId="{4B917381-2F5E-403B-9F74-CDFAE18922A2}" type="presParOf" srcId="{FA8B6272-312F-4AF2-BE0B-BAAB681D8067}" destId="{9F3BBC96-763D-4D07-BF4B-DCB004A96BEA}" srcOrd="0" destOrd="0" presId="urn:microsoft.com/office/officeart/2005/8/layout/chevron2"/>
    <dgm:cxn modelId="{C471B29B-6AF9-4763-B595-21F5A9AEF5C7}" type="presParOf" srcId="{FA8B6272-312F-4AF2-BE0B-BAAB681D8067}" destId="{689D9F49-FA33-4350-BFB6-FF0E4DF88352}" srcOrd="1" destOrd="0" presId="urn:microsoft.com/office/officeart/2005/8/layout/chevron2"/>
    <dgm:cxn modelId="{F68BD1BA-4C74-411F-8AE1-9352BC6E9FD0}" type="presParOf" srcId="{1761CEFA-6AF6-46CA-AE6B-ADCDB6052117}" destId="{745DE96E-A5E6-4A9B-B894-A978CE19ACA0}" srcOrd="3" destOrd="0" presId="urn:microsoft.com/office/officeart/2005/8/layout/chevron2"/>
    <dgm:cxn modelId="{F0E9DA5E-E687-48CA-BAFD-391B708599E7}" type="presParOf" srcId="{1761CEFA-6AF6-46CA-AE6B-ADCDB6052117}" destId="{1D30D86E-DEEA-434F-BF2F-9592354D8901}" srcOrd="4" destOrd="0" presId="urn:microsoft.com/office/officeart/2005/8/layout/chevron2"/>
    <dgm:cxn modelId="{DEBC7BA5-ADFB-43A6-86C9-D47158769317}" type="presParOf" srcId="{1D30D86E-DEEA-434F-BF2F-9592354D8901}" destId="{279FF837-615D-410D-8D0D-75F25A56D4C2}" srcOrd="0" destOrd="0" presId="urn:microsoft.com/office/officeart/2005/8/layout/chevron2"/>
    <dgm:cxn modelId="{3A3FE73C-67A3-4893-BCAB-6AEE074814D1}" type="presParOf" srcId="{1D30D86E-DEEA-434F-BF2F-9592354D8901}" destId="{3C651B2D-63D8-4211-822D-413A1607C2E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EC1F46-8300-4210-A650-81CB4ACD841B}" type="doc">
      <dgm:prSet loTypeId="urn:microsoft.com/office/officeart/2005/8/layout/hProcess9" loCatId="process" qsTypeId="urn:microsoft.com/office/officeart/2005/8/quickstyle/3d6" qsCatId="3D" csTypeId="urn:microsoft.com/office/officeart/2005/8/colors/colorful2" csCatId="colorful" phldr="1"/>
      <dgm:spPr/>
    </dgm:pt>
    <dgm:pt modelId="{C4C884F8-08B1-44EB-8F64-ACEBF3F93CD5}">
      <dgm:prSet phldrT="[Κείμενο]" phldr="0"/>
      <dgm:spPr/>
      <dgm:t>
        <a:bodyPr/>
        <a:lstStyle/>
        <a:p>
          <a:r>
            <a:rPr lang="el-GR">
              <a:latin typeface="Calibri Light"/>
            </a:rPr>
            <a:t>Έρευνα</a:t>
          </a:r>
          <a:endParaRPr lang="el-GR"/>
        </a:p>
      </dgm:t>
    </dgm:pt>
    <dgm:pt modelId="{79B32532-512B-475C-90E3-6FE68070EF60}" type="parTrans" cxnId="{2B399A65-1439-474A-A8E7-E160CB553CB1}">
      <dgm:prSet/>
      <dgm:spPr/>
      <dgm:t>
        <a:bodyPr/>
        <a:lstStyle/>
        <a:p>
          <a:endParaRPr lang="el-GR"/>
        </a:p>
      </dgm:t>
    </dgm:pt>
    <dgm:pt modelId="{8B64D068-16A5-441C-B9FE-26B416601978}" type="sibTrans" cxnId="{2B399A65-1439-474A-A8E7-E160CB553CB1}">
      <dgm:prSet/>
      <dgm:spPr/>
      <dgm:t>
        <a:bodyPr/>
        <a:lstStyle/>
        <a:p>
          <a:endParaRPr lang="el-GR"/>
        </a:p>
      </dgm:t>
    </dgm:pt>
    <dgm:pt modelId="{03579688-46BC-4CD4-B0B5-219A87C4CE28}">
      <dgm:prSet phldrT="[Κείμενο]" phldr="0"/>
      <dgm:spPr/>
      <dgm:t>
        <a:bodyPr/>
        <a:lstStyle/>
        <a:p>
          <a:pPr rtl="0"/>
          <a:r>
            <a:rPr lang="el-GR" dirty="0">
              <a:latin typeface="Calibri Light"/>
            </a:rPr>
            <a:t>Συλλογή πληροφοριών και πηγών</a:t>
          </a:r>
          <a:endParaRPr lang="el-GR" dirty="0"/>
        </a:p>
      </dgm:t>
    </dgm:pt>
    <dgm:pt modelId="{58FF354B-9DA0-4354-BD58-A22FEBD5FCFE}" type="parTrans" cxnId="{2D0E9437-0746-410B-9A28-7AB79A3DF530}">
      <dgm:prSet/>
      <dgm:spPr/>
      <dgm:t>
        <a:bodyPr/>
        <a:lstStyle/>
        <a:p>
          <a:endParaRPr lang="el-GR"/>
        </a:p>
      </dgm:t>
    </dgm:pt>
    <dgm:pt modelId="{88439368-3538-416A-BF51-B8EE4D535EDE}" type="sibTrans" cxnId="{2D0E9437-0746-410B-9A28-7AB79A3DF530}">
      <dgm:prSet/>
      <dgm:spPr/>
      <dgm:t>
        <a:bodyPr/>
        <a:lstStyle/>
        <a:p>
          <a:endParaRPr lang="el-GR"/>
        </a:p>
      </dgm:t>
    </dgm:pt>
    <dgm:pt modelId="{6BD645B6-47FC-4DF0-8BC5-5370FF2DD762}">
      <dgm:prSet phldrT="[Κείμενο]" phldr="0"/>
      <dgm:spPr/>
      <dgm:t>
        <a:bodyPr/>
        <a:lstStyle/>
        <a:p>
          <a:pPr rtl="0"/>
          <a:r>
            <a:rPr lang="el-GR">
              <a:latin typeface="Calibri Light"/>
            </a:rPr>
            <a:t>Παραγωγή-Σύνθεση Υλικού</a:t>
          </a:r>
          <a:endParaRPr lang="el-GR"/>
        </a:p>
      </dgm:t>
    </dgm:pt>
    <dgm:pt modelId="{B6A9451E-77A2-4BC9-931D-87685DBF1D11}" type="parTrans" cxnId="{2F0E3A79-9507-4E20-B5B4-1DCA136E5615}">
      <dgm:prSet/>
      <dgm:spPr/>
      <dgm:t>
        <a:bodyPr/>
        <a:lstStyle/>
        <a:p>
          <a:endParaRPr lang="el-GR"/>
        </a:p>
      </dgm:t>
    </dgm:pt>
    <dgm:pt modelId="{4B45A64E-25FF-4951-AF0D-F077705428EF}" type="sibTrans" cxnId="{2F0E3A79-9507-4E20-B5B4-1DCA136E5615}">
      <dgm:prSet/>
      <dgm:spPr/>
      <dgm:t>
        <a:bodyPr/>
        <a:lstStyle/>
        <a:p>
          <a:endParaRPr lang="el-GR"/>
        </a:p>
      </dgm:t>
    </dgm:pt>
    <dgm:pt modelId="{570944F3-6329-4F09-B2EB-5B260ECD8AB7}" type="pres">
      <dgm:prSet presAssocID="{C1EC1F46-8300-4210-A650-81CB4ACD841B}" presName="CompostProcess" presStyleCnt="0">
        <dgm:presLayoutVars>
          <dgm:dir/>
          <dgm:resizeHandles val="exact"/>
        </dgm:presLayoutVars>
      </dgm:prSet>
      <dgm:spPr/>
    </dgm:pt>
    <dgm:pt modelId="{430CCA00-06C4-4A47-B0C1-FB9F48E4F7EA}" type="pres">
      <dgm:prSet presAssocID="{C1EC1F46-8300-4210-A650-81CB4ACD841B}" presName="arrow" presStyleLbl="bgShp" presStyleIdx="0" presStyleCnt="1"/>
      <dgm:spPr/>
    </dgm:pt>
    <dgm:pt modelId="{4DAB4435-C143-4BBA-80D5-1B5469B7EEEF}" type="pres">
      <dgm:prSet presAssocID="{C1EC1F46-8300-4210-A650-81CB4ACD841B}" presName="linearProcess" presStyleCnt="0"/>
      <dgm:spPr/>
    </dgm:pt>
    <dgm:pt modelId="{9A2A16B6-1671-4D58-BC1E-6F11F6717A74}" type="pres">
      <dgm:prSet presAssocID="{C4C884F8-08B1-44EB-8F64-ACEBF3F93CD5}" presName="textNode" presStyleLbl="node1" presStyleIdx="0" presStyleCnt="3">
        <dgm:presLayoutVars>
          <dgm:bulletEnabled val="1"/>
        </dgm:presLayoutVars>
      </dgm:prSet>
      <dgm:spPr/>
    </dgm:pt>
    <dgm:pt modelId="{DFA0F337-3525-4064-BF1B-2034B25F3FE8}" type="pres">
      <dgm:prSet presAssocID="{8B64D068-16A5-441C-B9FE-26B416601978}" presName="sibTrans" presStyleCnt="0"/>
      <dgm:spPr/>
    </dgm:pt>
    <dgm:pt modelId="{B85F9139-5694-45DC-B5DA-5260DBF4F043}" type="pres">
      <dgm:prSet presAssocID="{03579688-46BC-4CD4-B0B5-219A87C4CE28}" presName="textNode" presStyleLbl="node1" presStyleIdx="1" presStyleCnt="3">
        <dgm:presLayoutVars>
          <dgm:bulletEnabled val="1"/>
        </dgm:presLayoutVars>
      </dgm:prSet>
      <dgm:spPr/>
    </dgm:pt>
    <dgm:pt modelId="{A81FB0CF-7B6F-4922-844B-EE26A0DE2E68}" type="pres">
      <dgm:prSet presAssocID="{88439368-3538-416A-BF51-B8EE4D535EDE}" presName="sibTrans" presStyleCnt="0"/>
      <dgm:spPr/>
    </dgm:pt>
    <dgm:pt modelId="{D40601AA-BEA3-42AC-9925-46936A338110}" type="pres">
      <dgm:prSet presAssocID="{6BD645B6-47FC-4DF0-8BC5-5370FF2DD762}" presName="textNode" presStyleLbl="node1" presStyleIdx="2" presStyleCnt="3">
        <dgm:presLayoutVars>
          <dgm:bulletEnabled val="1"/>
        </dgm:presLayoutVars>
      </dgm:prSet>
      <dgm:spPr/>
    </dgm:pt>
  </dgm:ptLst>
  <dgm:cxnLst>
    <dgm:cxn modelId="{2D0E9437-0746-410B-9A28-7AB79A3DF530}" srcId="{C1EC1F46-8300-4210-A650-81CB4ACD841B}" destId="{03579688-46BC-4CD4-B0B5-219A87C4CE28}" srcOrd="1" destOrd="0" parTransId="{58FF354B-9DA0-4354-BD58-A22FEBD5FCFE}" sibTransId="{88439368-3538-416A-BF51-B8EE4D535EDE}"/>
    <dgm:cxn modelId="{F9512863-A114-43D2-802D-ED319E209F63}" type="presOf" srcId="{6BD645B6-47FC-4DF0-8BC5-5370FF2DD762}" destId="{D40601AA-BEA3-42AC-9925-46936A338110}" srcOrd="0" destOrd="0" presId="urn:microsoft.com/office/officeart/2005/8/layout/hProcess9"/>
    <dgm:cxn modelId="{2B399A65-1439-474A-A8E7-E160CB553CB1}" srcId="{C1EC1F46-8300-4210-A650-81CB4ACD841B}" destId="{C4C884F8-08B1-44EB-8F64-ACEBF3F93CD5}" srcOrd="0" destOrd="0" parTransId="{79B32532-512B-475C-90E3-6FE68070EF60}" sibTransId="{8B64D068-16A5-441C-B9FE-26B416601978}"/>
    <dgm:cxn modelId="{A01D9367-B57F-4293-89A0-6122EA6B8ADE}" type="presOf" srcId="{C1EC1F46-8300-4210-A650-81CB4ACD841B}" destId="{570944F3-6329-4F09-B2EB-5B260ECD8AB7}" srcOrd="0" destOrd="0" presId="urn:microsoft.com/office/officeart/2005/8/layout/hProcess9"/>
    <dgm:cxn modelId="{0FCE7D51-E4FC-4985-BCA2-AF5491A7C32E}" type="presOf" srcId="{03579688-46BC-4CD4-B0B5-219A87C4CE28}" destId="{B85F9139-5694-45DC-B5DA-5260DBF4F043}" srcOrd="0" destOrd="0" presId="urn:microsoft.com/office/officeart/2005/8/layout/hProcess9"/>
    <dgm:cxn modelId="{D68F0152-7DBB-42D7-9C65-BAA0E3B91182}" type="presOf" srcId="{C4C884F8-08B1-44EB-8F64-ACEBF3F93CD5}" destId="{9A2A16B6-1671-4D58-BC1E-6F11F6717A74}" srcOrd="0" destOrd="0" presId="urn:microsoft.com/office/officeart/2005/8/layout/hProcess9"/>
    <dgm:cxn modelId="{2F0E3A79-9507-4E20-B5B4-1DCA136E5615}" srcId="{C1EC1F46-8300-4210-A650-81CB4ACD841B}" destId="{6BD645B6-47FC-4DF0-8BC5-5370FF2DD762}" srcOrd="2" destOrd="0" parTransId="{B6A9451E-77A2-4BC9-931D-87685DBF1D11}" sibTransId="{4B45A64E-25FF-4951-AF0D-F077705428EF}"/>
    <dgm:cxn modelId="{1800CF97-EED1-4801-98D0-426A99250338}" type="presParOf" srcId="{570944F3-6329-4F09-B2EB-5B260ECD8AB7}" destId="{430CCA00-06C4-4A47-B0C1-FB9F48E4F7EA}" srcOrd="0" destOrd="0" presId="urn:microsoft.com/office/officeart/2005/8/layout/hProcess9"/>
    <dgm:cxn modelId="{538D7E44-F694-4A7B-8E8F-822859516193}" type="presParOf" srcId="{570944F3-6329-4F09-B2EB-5B260ECD8AB7}" destId="{4DAB4435-C143-4BBA-80D5-1B5469B7EEEF}" srcOrd="1" destOrd="0" presId="urn:microsoft.com/office/officeart/2005/8/layout/hProcess9"/>
    <dgm:cxn modelId="{4D74E127-2B56-4E81-A454-E814F1B1306C}" type="presParOf" srcId="{4DAB4435-C143-4BBA-80D5-1B5469B7EEEF}" destId="{9A2A16B6-1671-4D58-BC1E-6F11F6717A74}" srcOrd="0" destOrd="0" presId="urn:microsoft.com/office/officeart/2005/8/layout/hProcess9"/>
    <dgm:cxn modelId="{8670F259-D9A8-4F0E-B3E9-1FBA95CE4169}" type="presParOf" srcId="{4DAB4435-C143-4BBA-80D5-1B5469B7EEEF}" destId="{DFA0F337-3525-4064-BF1B-2034B25F3FE8}" srcOrd="1" destOrd="0" presId="urn:microsoft.com/office/officeart/2005/8/layout/hProcess9"/>
    <dgm:cxn modelId="{17FADFC4-3F95-4519-ABEE-C6F8529C4E93}" type="presParOf" srcId="{4DAB4435-C143-4BBA-80D5-1B5469B7EEEF}" destId="{B85F9139-5694-45DC-B5DA-5260DBF4F043}" srcOrd="2" destOrd="0" presId="urn:microsoft.com/office/officeart/2005/8/layout/hProcess9"/>
    <dgm:cxn modelId="{F1A122F7-5A25-41BD-BE40-6D745EA054CD}" type="presParOf" srcId="{4DAB4435-C143-4BBA-80D5-1B5469B7EEEF}" destId="{A81FB0CF-7B6F-4922-844B-EE26A0DE2E68}" srcOrd="3" destOrd="0" presId="urn:microsoft.com/office/officeart/2005/8/layout/hProcess9"/>
    <dgm:cxn modelId="{64820F35-8B09-426F-B432-71D727CD112E}" type="presParOf" srcId="{4DAB4435-C143-4BBA-80D5-1B5469B7EEEF}" destId="{D40601AA-BEA3-42AC-9925-46936A33811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B0E26-9C0D-460D-86D4-CE77F31564F6}">
      <dsp:nvSpPr>
        <dsp:cNvPr id="0" name=""/>
        <dsp:cNvSpPr/>
      </dsp:nvSpPr>
      <dsp:spPr>
        <a:xfrm>
          <a:off x="0" y="337893"/>
          <a:ext cx="7500990" cy="1216800"/>
        </a:xfrm>
        <a:prstGeom prst="roundRect">
          <a:avLst/>
        </a:prstGeom>
        <a:solidFill>
          <a:schemeClr val="accent2"/>
        </a:solidFill>
        <a:ln w="19050" cap="flat" cmpd="sng" algn="ctr">
          <a:solidFill>
            <a:schemeClr val="lt1"/>
          </a:solidFill>
          <a:prstDash val="solid"/>
          <a:miter lim="800000"/>
        </a:ln>
        <a:effectLst/>
        <a:scene3d>
          <a:camera prst="orthographicFront">
            <a:rot lat="0" lon="0" rev="0"/>
          </a:camera>
          <a:lightRig rig="contrasting" dir="t">
            <a:rot lat="0" lon="0" rev="1200000"/>
          </a:lightRig>
        </a:scene3d>
        <a:sp3d/>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altLang="el-GR" sz="2000" kern="1200" dirty="0"/>
            <a:t>«</a:t>
          </a:r>
          <a:r>
            <a:rPr lang="el-GR" sz="2000" b="1" i="1" kern="1200" dirty="0"/>
            <a:t> Σχεδιασμός, Υλοποίηση, Αποτίμηση διαδραστικού εκπαιδευτικού υλικού με τη μέθοδο της ΕξΑΕ, με θέμα: Εισαγωγή στο Τουριστικό Μάνατζμεντ, για ενήλικες εκπαιδευόμενους</a:t>
          </a:r>
          <a:r>
            <a:rPr lang="el-GR" sz="2000" b="1" kern="1200" dirty="0"/>
            <a:t> </a:t>
          </a:r>
          <a:r>
            <a:rPr lang="el-GR" altLang="el-GR" sz="2000" kern="1200" dirty="0"/>
            <a:t>»</a:t>
          </a:r>
          <a:endParaRPr lang="el-GR" sz="2000" kern="1200" dirty="0"/>
        </a:p>
      </dsp:txBody>
      <dsp:txXfrm>
        <a:off x="59399" y="397292"/>
        <a:ext cx="738219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774C2-80CE-4C4B-B8A2-FEA127B5E35A}">
      <dsp:nvSpPr>
        <dsp:cNvPr id="0" name=""/>
        <dsp:cNvSpPr/>
      </dsp:nvSpPr>
      <dsp:spPr>
        <a:xfrm rot="5400000">
          <a:off x="-251439" y="253064"/>
          <a:ext cx="1676264" cy="1173385"/>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1</a:t>
          </a:r>
          <a:endParaRPr lang="el-GR" sz="3300" kern="1200" dirty="0"/>
        </a:p>
      </dsp:txBody>
      <dsp:txXfrm rot="-5400000">
        <a:off x="1" y="588318"/>
        <a:ext cx="1173385" cy="502879"/>
      </dsp:txXfrm>
    </dsp:sp>
    <dsp:sp modelId="{43E0A7F8-C4FE-4380-AF5C-9E6CEDC9CD25}">
      <dsp:nvSpPr>
        <dsp:cNvPr id="0" name=""/>
        <dsp:cNvSpPr/>
      </dsp:nvSpPr>
      <dsp:spPr>
        <a:xfrm rot="5400000">
          <a:off x="3332922" y="-2098966"/>
          <a:ext cx="1089572" cy="5408646"/>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altLang="el-GR" sz="2400" b="1" kern="1200">
              <a:latin typeface="Calibri"/>
              <a:ea typeface="Calibri"/>
              <a:cs typeface="Calibri"/>
            </a:rPr>
            <a:t>Εννοιολογικός Προσδιορισμός ΕξΑΕ</a:t>
          </a:r>
          <a:endParaRPr lang="el-GR" sz="2400" kern="1200" dirty="0"/>
        </a:p>
      </dsp:txBody>
      <dsp:txXfrm rot="-5400000">
        <a:off x="1173386" y="113759"/>
        <a:ext cx="5355457" cy="983194"/>
      </dsp:txXfrm>
    </dsp:sp>
    <dsp:sp modelId="{9F3BBC96-763D-4D07-BF4B-DCB004A96BEA}">
      <dsp:nvSpPr>
        <dsp:cNvPr id="0" name=""/>
        <dsp:cNvSpPr/>
      </dsp:nvSpPr>
      <dsp:spPr>
        <a:xfrm rot="5400000">
          <a:off x="-251439" y="1736034"/>
          <a:ext cx="1676264" cy="1173385"/>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2</a:t>
          </a:r>
          <a:endParaRPr lang="el-GR" sz="3300" kern="1200" dirty="0"/>
        </a:p>
      </dsp:txBody>
      <dsp:txXfrm rot="-5400000">
        <a:off x="1" y="2071288"/>
        <a:ext cx="1173385" cy="502879"/>
      </dsp:txXfrm>
    </dsp:sp>
    <dsp:sp modelId="{689D9F49-FA33-4350-BFB6-FF0E4DF88352}">
      <dsp:nvSpPr>
        <dsp:cNvPr id="0" name=""/>
        <dsp:cNvSpPr/>
      </dsp:nvSpPr>
      <dsp:spPr>
        <a:xfrm rot="5400000">
          <a:off x="3332922" y="-674942"/>
          <a:ext cx="1089572" cy="5408646"/>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altLang="el-GR" sz="2400" b="1" kern="1200">
              <a:latin typeface="Calibri"/>
              <a:ea typeface="Calibri"/>
              <a:cs typeface="Calibri"/>
            </a:rPr>
            <a:t>Το εκπαιδευτικό υλικό στην ΕξΑΕ</a:t>
          </a:r>
          <a:endParaRPr lang="el-GR" sz="2400" kern="1200" dirty="0"/>
        </a:p>
      </dsp:txBody>
      <dsp:txXfrm rot="-5400000">
        <a:off x="1173386" y="1537783"/>
        <a:ext cx="5355457" cy="983194"/>
      </dsp:txXfrm>
    </dsp:sp>
    <dsp:sp modelId="{279FF837-615D-410D-8D0D-75F25A56D4C2}">
      <dsp:nvSpPr>
        <dsp:cNvPr id="0" name=""/>
        <dsp:cNvSpPr/>
      </dsp:nvSpPr>
      <dsp:spPr>
        <a:xfrm rot="5400000">
          <a:off x="-251439" y="3219004"/>
          <a:ext cx="1676264" cy="1173385"/>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3</a:t>
          </a:r>
          <a:endParaRPr lang="el-GR" sz="3300" kern="1200" dirty="0"/>
        </a:p>
      </dsp:txBody>
      <dsp:txXfrm rot="-5400000">
        <a:off x="1" y="3554258"/>
        <a:ext cx="1173385" cy="502879"/>
      </dsp:txXfrm>
    </dsp:sp>
    <dsp:sp modelId="{3C651B2D-63D8-4211-822D-413A1607C2EE}">
      <dsp:nvSpPr>
        <dsp:cNvPr id="0" name=""/>
        <dsp:cNvSpPr/>
      </dsp:nvSpPr>
      <dsp:spPr>
        <a:xfrm rot="5400000">
          <a:off x="3332922" y="808027"/>
          <a:ext cx="1089572" cy="5408646"/>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altLang="el-GR" sz="2400" b="1" kern="1200">
              <a:latin typeface="Calibri"/>
              <a:ea typeface="Calibri"/>
              <a:cs typeface="Calibri"/>
            </a:rPr>
            <a:t>Τουριστική Εκπαίδευση ενηλίκων</a:t>
          </a:r>
          <a:endParaRPr lang="el-GR" sz="2400" kern="1200" dirty="0"/>
        </a:p>
      </dsp:txBody>
      <dsp:txXfrm rot="-5400000">
        <a:off x="1173386" y="3020753"/>
        <a:ext cx="5355457" cy="983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CCA00-06C4-4A47-B0C1-FB9F48E4F7EA}">
      <dsp:nvSpPr>
        <dsp:cNvPr id="0" name=""/>
        <dsp:cNvSpPr/>
      </dsp:nvSpPr>
      <dsp:spPr>
        <a:xfrm>
          <a:off x="376819" y="0"/>
          <a:ext cx="4270624" cy="3674259"/>
        </a:xfrm>
        <a:prstGeom prst="rightArrow">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9A2A16B6-1671-4D58-BC1E-6F11F6717A74}">
      <dsp:nvSpPr>
        <dsp:cNvPr id="0" name=""/>
        <dsp:cNvSpPr/>
      </dsp:nvSpPr>
      <dsp:spPr>
        <a:xfrm>
          <a:off x="5397" y="1102277"/>
          <a:ext cx="1617184" cy="1469703"/>
        </a:xfrm>
        <a:prstGeom prst="roundRect">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latin typeface="Calibri Light"/>
            </a:rPr>
            <a:t>Έρευνα</a:t>
          </a:r>
          <a:endParaRPr lang="el-GR" sz="1800" kern="1200"/>
        </a:p>
      </dsp:txBody>
      <dsp:txXfrm>
        <a:off x="77142" y="1174022"/>
        <a:ext cx="1473694" cy="1326213"/>
      </dsp:txXfrm>
    </dsp:sp>
    <dsp:sp modelId="{B85F9139-5694-45DC-B5DA-5260DBF4F043}">
      <dsp:nvSpPr>
        <dsp:cNvPr id="0" name=""/>
        <dsp:cNvSpPr/>
      </dsp:nvSpPr>
      <dsp:spPr>
        <a:xfrm>
          <a:off x="1703539" y="1102277"/>
          <a:ext cx="1617184" cy="1469703"/>
        </a:xfrm>
        <a:prstGeom prst="roundRect">
          <a:avLst/>
        </a:prstGeom>
        <a:solidFill>
          <a:schemeClr val="accent2">
            <a:hueOff val="-727682"/>
            <a:satOff val="-41964"/>
            <a:lumOff val="4314"/>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l-GR" sz="1800" kern="1200" dirty="0">
              <a:latin typeface="Calibri Light"/>
            </a:rPr>
            <a:t>Συλλογή πληροφοριών και πηγών</a:t>
          </a:r>
          <a:endParaRPr lang="el-GR" sz="1800" kern="1200" dirty="0"/>
        </a:p>
      </dsp:txBody>
      <dsp:txXfrm>
        <a:off x="1775284" y="1174022"/>
        <a:ext cx="1473694" cy="1326213"/>
      </dsp:txXfrm>
    </dsp:sp>
    <dsp:sp modelId="{D40601AA-BEA3-42AC-9925-46936A338110}">
      <dsp:nvSpPr>
        <dsp:cNvPr id="0" name=""/>
        <dsp:cNvSpPr/>
      </dsp:nvSpPr>
      <dsp:spPr>
        <a:xfrm>
          <a:off x="3401681" y="1102277"/>
          <a:ext cx="1617184" cy="1469703"/>
        </a:xfrm>
        <a:prstGeom prst="roundRect">
          <a:avLst/>
        </a:prstGeom>
        <a:solidFill>
          <a:schemeClr val="accent2">
            <a:hueOff val="-1455363"/>
            <a:satOff val="-83928"/>
            <a:lumOff val="8628"/>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l-GR" sz="1800" kern="1200">
              <a:latin typeface="Calibri Light"/>
            </a:rPr>
            <a:t>Παραγωγή-Σύνθεση Υλικού</a:t>
          </a:r>
          <a:endParaRPr lang="el-GR" sz="1800" kern="1200"/>
        </a:p>
      </dsp:txBody>
      <dsp:txXfrm>
        <a:off x="3473426" y="1174022"/>
        <a:ext cx="1473694" cy="13262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6A3824EA-3695-6F04-2F20-F3B7531FCF4F}"/>
              </a:ext>
            </a:extLst>
          </p:cNvPr>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l-GR"/>
          </a:p>
        </p:txBody>
      </p:sp>
      <p:sp>
        <p:nvSpPr>
          <p:cNvPr id="278531" name="Rectangle 3">
            <a:extLst>
              <a:ext uri="{FF2B5EF4-FFF2-40B4-BE49-F238E27FC236}">
                <a16:creationId xmlns:a16="http://schemas.microsoft.com/office/drawing/2014/main" id="{D421695F-8A9E-108B-8B65-FF5A9F3D33BD}"/>
              </a:ext>
            </a:extLst>
          </p:cNvPr>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l-GR"/>
          </a:p>
        </p:txBody>
      </p:sp>
      <p:sp>
        <p:nvSpPr>
          <p:cNvPr id="34820" name="Rectangle 4">
            <a:extLst>
              <a:ext uri="{FF2B5EF4-FFF2-40B4-BE49-F238E27FC236}">
                <a16:creationId xmlns:a16="http://schemas.microsoft.com/office/drawing/2014/main" id="{E4930CAE-FD79-F1A1-CCE8-3700BB56302B}"/>
              </a:ext>
            </a:extLst>
          </p:cNvPr>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78533" name="Rectangle 5">
            <a:extLst>
              <a:ext uri="{FF2B5EF4-FFF2-40B4-BE49-F238E27FC236}">
                <a16:creationId xmlns:a16="http://schemas.microsoft.com/office/drawing/2014/main" id="{F796BFCF-0926-1BF0-F494-4A1314164E81}"/>
              </a:ext>
            </a:extLst>
          </p:cNvPr>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a:extLst>
              <a:ext uri="{FF2B5EF4-FFF2-40B4-BE49-F238E27FC236}">
                <a16:creationId xmlns:a16="http://schemas.microsoft.com/office/drawing/2014/main" id="{73B0674B-A108-8A91-4C07-4885E2EFFC87}"/>
              </a:ext>
            </a:extLst>
          </p:cNvPr>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l-GR"/>
          </a:p>
        </p:txBody>
      </p:sp>
      <p:sp>
        <p:nvSpPr>
          <p:cNvPr id="278535" name="Rectangle 7">
            <a:extLst>
              <a:ext uri="{FF2B5EF4-FFF2-40B4-BE49-F238E27FC236}">
                <a16:creationId xmlns:a16="http://schemas.microsoft.com/office/drawing/2014/main" id="{8759E4DF-3A03-2CFB-D8BC-35006909ACFE}"/>
              </a:ext>
            </a:extLst>
          </p:cNvPr>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BC2E6C-95E5-4B71-B5F3-390A677B8761}"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2D3E6D4-157E-E671-DA7C-95B06F8D915D}"/>
              </a:ext>
            </a:extLst>
          </p:cNvPr>
          <p:cNvSpPr>
            <a:spLocks noGrp="1" noRot="1" noChangeAspect="1" noTextEdit="1"/>
          </p:cNvSpPr>
          <p:nvPr>
            <p:ph type="sldImg"/>
          </p:nvPr>
        </p:nvSpPr>
        <p:spPr>
          <a:ln/>
        </p:spPr>
        <p:txBody>
          <a:bodyPr/>
          <a:lstStyle/>
          <a:p>
            <a:endParaRPr lang="el-GR"/>
          </a:p>
        </p:txBody>
      </p:sp>
      <p:sp>
        <p:nvSpPr>
          <p:cNvPr id="35843" name="Notes Placeholder 2">
            <a:extLst>
              <a:ext uri="{FF2B5EF4-FFF2-40B4-BE49-F238E27FC236}">
                <a16:creationId xmlns:a16="http://schemas.microsoft.com/office/drawing/2014/main" id="{F48A4B1A-F4ED-4985-5DC3-C1BD6EB210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1748" name="Slide Number Placeholder 3">
            <a:extLst>
              <a:ext uri="{FF2B5EF4-FFF2-40B4-BE49-F238E27FC236}">
                <a16:creationId xmlns:a16="http://schemas.microsoft.com/office/drawing/2014/main" id="{F6A49223-ED2C-2FFC-677A-47197A0F4A1E}"/>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71F55DF7-92CD-4CC6-88AB-475B49241938}" type="slidenum">
              <a:rPr lang="el-GR" altLang="el-GR" sz="1200"/>
              <a:pPr eaLnBrk="1" hangingPunct="1"/>
              <a:t>1</a:t>
            </a:fld>
            <a:endParaRPr lang="el-GR" altLang="el-G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20641-1C17-0ED5-84BB-F2C54A98C4E6}"/>
            </a:ext>
          </a:extLst>
        </p:cNvPr>
        <p:cNvGrpSpPr/>
        <p:nvPr/>
      </p:nvGrpSpPr>
      <p:grpSpPr>
        <a:xfrm>
          <a:off x="0" y="0"/>
          <a:ext cx="0" cy="0"/>
          <a:chOff x="0" y="0"/>
          <a:chExt cx="0" cy="0"/>
        </a:xfrm>
      </p:grpSpPr>
      <p:sp>
        <p:nvSpPr>
          <p:cNvPr id="50178" name="Θέση εικόνας διαφάνειας 1">
            <a:extLst>
              <a:ext uri="{FF2B5EF4-FFF2-40B4-BE49-F238E27FC236}">
                <a16:creationId xmlns:a16="http://schemas.microsoft.com/office/drawing/2014/main" id="{00FD5CA0-E467-DDCA-4FE9-E513B91B18FF}"/>
              </a:ext>
            </a:extLst>
          </p:cNvPr>
          <p:cNvSpPr>
            <a:spLocks noGrp="1" noRot="1" noChangeAspect="1" noTextEdit="1"/>
          </p:cNvSpPr>
          <p:nvPr>
            <p:ph type="sldImg"/>
          </p:nvPr>
        </p:nvSpPr>
        <p:spPr>
          <a:ln/>
        </p:spPr>
        <p:txBody>
          <a:bodyPr/>
          <a:lstStyle/>
          <a:p>
            <a:endParaRPr lang="el-GR"/>
          </a:p>
        </p:txBody>
      </p:sp>
      <p:sp>
        <p:nvSpPr>
          <p:cNvPr id="50179" name="Θέση σημειώσεων 2">
            <a:extLst>
              <a:ext uri="{FF2B5EF4-FFF2-40B4-BE49-F238E27FC236}">
                <a16:creationId xmlns:a16="http://schemas.microsoft.com/office/drawing/2014/main" id="{BD9655CA-8667-5462-079A-ABE0A8C11E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45060" name="Θέση αριθμού διαφάνειας 3">
            <a:extLst>
              <a:ext uri="{FF2B5EF4-FFF2-40B4-BE49-F238E27FC236}">
                <a16:creationId xmlns:a16="http://schemas.microsoft.com/office/drawing/2014/main" id="{149862E7-195F-C967-BE3C-FE29FDCE1380}"/>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286664FE-F005-4D7B-9D19-DE5ABBAADC6F}" type="slidenum">
              <a:rPr lang="el-GR" altLang="el-GR" sz="1200"/>
              <a:pPr eaLnBrk="1" hangingPunct="1"/>
              <a:t>19</a:t>
            </a:fld>
            <a:endParaRPr lang="el-GR" altLang="el-GR" sz="1200"/>
          </a:p>
        </p:txBody>
      </p:sp>
    </p:spTree>
    <p:extLst>
      <p:ext uri="{BB962C8B-B14F-4D97-AF65-F5344CB8AC3E}">
        <p14:creationId xmlns:p14="http://schemas.microsoft.com/office/powerpoint/2010/main" val="130616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781DC-0191-4510-2540-ED2C9D39234C}"/>
            </a:ext>
          </a:extLst>
        </p:cNvPr>
        <p:cNvGrpSpPr/>
        <p:nvPr/>
      </p:nvGrpSpPr>
      <p:grpSpPr>
        <a:xfrm>
          <a:off x="0" y="0"/>
          <a:ext cx="0" cy="0"/>
          <a:chOff x="0" y="0"/>
          <a:chExt cx="0" cy="0"/>
        </a:xfrm>
      </p:grpSpPr>
      <p:sp>
        <p:nvSpPr>
          <p:cNvPr id="50178" name="Θέση εικόνας διαφάνειας 1">
            <a:extLst>
              <a:ext uri="{FF2B5EF4-FFF2-40B4-BE49-F238E27FC236}">
                <a16:creationId xmlns:a16="http://schemas.microsoft.com/office/drawing/2014/main" id="{D5F726A0-B8F6-244E-8879-679B591D1000}"/>
              </a:ext>
            </a:extLst>
          </p:cNvPr>
          <p:cNvSpPr>
            <a:spLocks noGrp="1" noRot="1" noChangeAspect="1" noTextEdit="1"/>
          </p:cNvSpPr>
          <p:nvPr>
            <p:ph type="sldImg"/>
          </p:nvPr>
        </p:nvSpPr>
        <p:spPr>
          <a:ln/>
        </p:spPr>
        <p:txBody>
          <a:bodyPr/>
          <a:lstStyle/>
          <a:p>
            <a:endParaRPr lang="el-GR"/>
          </a:p>
        </p:txBody>
      </p:sp>
      <p:sp>
        <p:nvSpPr>
          <p:cNvPr id="50179" name="Θέση σημειώσεων 2">
            <a:extLst>
              <a:ext uri="{FF2B5EF4-FFF2-40B4-BE49-F238E27FC236}">
                <a16:creationId xmlns:a16="http://schemas.microsoft.com/office/drawing/2014/main" id="{E97187AD-376A-931D-E537-E8B8E2E9B7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45060" name="Θέση αριθμού διαφάνειας 3">
            <a:extLst>
              <a:ext uri="{FF2B5EF4-FFF2-40B4-BE49-F238E27FC236}">
                <a16:creationId xmlns:a16="http://schemas.microsoft.com/office/drawing/2014/main" id="{FC3E2EE5-1B40-399A-E92F-51DE96B67C95}"/>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286664FE-F005-4D7B-9D19-DE5ABBAADC6F}" type="slidenum">
              <a:rPr lang="el-GR" altLang="el-GR" sz="1200"/>
              <a:pPr eaLnBrk="1" hangingPunct="1"/>
              <a:t>20</a:t>
            </a:fld>
            <a:endParaRPr lang="el-GR" altLang="el-GR" sz="1200"/>
          </a:p>
        </p:txBody>
      </p:sp>
    </p:spTree>
    <p:extLst>
      <p:ext uri="{BB962C8B-B14F-4D97-AF65-F5344CB8AC3E}">
        <p14:creationId xmlns:p14="http://schemas.microsoft.com/office/powerpoint/2010/main" val="185167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a:extLst>
              <a:ext uri="{FF2B5EF4-FFF2-40B4-BE49-F238E27FC236}">
                <a16:creationId xmlns:a16="http://schemas.microsoft.com/office/drawing/2014/main" id="{0906D969-E69B-908D-23F1-1F1ACAFA0021}"/>
              </a:ext>
            </a:extLst>
          </p:cNvPr>
          <p:cNvSpPr>
            <a:spLocks noGrp="1" noRot="1" noChangeAspect="1" noTextEdit="1"/>
          </p:cNvSpPr>
          <p:nvPr>
            <p:ph type="sldImg"/>
          </p:nvPr>
        </p:nvSpPr>
        <p:spPr>
          <a:ln/>
        </p:spPr>
        <p:txBody>
          <a:bodyPr/>
          <a:lstStyle/>
          <a:p>
            <a:endParaRPr lang="el-GR"/>
          </a:p>
        </p:txBody>
      </p:sp>
      <p:sp>
        <p:nvSpPr>
          <p:cNvPr id="51203" name="Θέση σημειώσεων 2">
            <a:extLst>
              <a:ext uri="{FF2B5EF4-FFF2-40B4-BE49-F238E27FC236}">
                <a16:creationId xmlns:a16="http://schemas.microsoft.com/office/drawing/2014/main" id="{D8FD5FF2-2B31-B7C6-AB4D-424D88BEAE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46084" name="Θέση αριθμού διαφάνειας 3">
            <a:extLst>
              <a:ext uri="{FF2B5EF4-FFF2-40B4-BE49-F238E27FC236}">
                <a16:creationId xmlns:a16="http://schemas.microsoft.com/office/drawing/2014/main" id="{5D09CA26-1E22-7917-37AF-80E099035ED4}"/>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730222D-9C72-4AB2-BAED-F7144FFDEC3F}" type="slidenum">
              <a:rPr lang="el-GR" altLang="el-GR" sz="1200"/>
              <a:pPr eaLnBrk="1" hangingPunct="1"/>
              <a:t>21</a:t>
            </a:fld>
            <a:endParaRPr lang="el-GR" altLang="el-G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CD1E9-D5BF-768C-4E66-FAD0D62C7169}"/>
            </a:ext>
          </a:extLst>
        </p:cNvPr>
        <p:cNvGrpSpPr/>
        <p:nvPr/>
      </p:nvGrpSpPr>
      <p:grpSpPr>
        <a:xfrm>
          <a:off x="0" y="0"/>
          <a:ext cx="0" cy="0"/>
          <a:chOff x="0" y="0"/>
          <a:chExt cx="0" cy="0"/>
        </a:xfrm>
      </p:grpSpPr>
      <p:sp>
        <p:nvSpPr>
          <p:cNvPr id="51202" name="Θέση εικόνας διαφάνειας 1">
            <a:extLst>
              <a:ext uri="{FF2B5EF4-FFF2-40B4-BE49-F238E27FC236}">
                <a16:creationId xmlns:a16="http://schemas.microsoft.com/office/drawing/2014/main" id="{036DCC47-FF49-EE44-7493-C980C070DD74}"/>
              </a:ext>
            </a:extLst>
          </p:cNvPr>
          <p:cNvSpPr>
            <a:spLocks noGrp="1" noRot="1" noChangeAspect="1" noTextEdit="1"/>
          </p:cNvSpPr>
          <p:nvPr>
            <p:ph type="sldImg"/>
          </p:nvPr>
        </p:nvSpPr>
        <p:spPr>
          <a:ln/>
        </p:spPr>
        <p:txBody>
          <a:bodyPr/>
          <a:lstStyle/>
          <a:p>
            <a:endParaRPr lang="el-GR" dirty="0"/>
          </a:p>
        </p:txBody>
      </p:sp>
      <p:sp>
        <p:nvSpPr>
          <p:cNvPr id="51203" name="Θέση σημειώσεων 2">
            <a:extLst>
              <a:ext uri="{FF2B5EF4-FFF2-40B4-BE49-F238E27FC236}">
                <a16:creationId xmlns:a16="http://schemas.microsoft.com/office/drawing/2014/main" id="{D8A07577-E46C-5076-DFD0-6D1BEE4629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p>
        </p:txBody>
      </p:sp>
      <p:sp>
        <p:nvSpPr>
          <p:cNvPr id="46084" name="Θέση αριθμού διαφάνειας 3">
            <a:extLst>
              <a:ext uri="{FF2B5EF4-FFF2-40B4-BE49-F238E27FC236}">
                <a16:creationId xmlns:a16="http://schemas.microsoft.com/office/drawing/2014/main" id="{15FE65CD-9632-5F79-AEDB-92261C6F17C0}"/>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730222D-9C72-4AB2-BAED-F7144FFDEC3F}" type="slidenum">
              <a:rPr lang="el-GR" altLang="el-GR" sz="1200"/>
              <a:pPr eaLnBrk="1" hangingPunct="1"/>
              <a:t>22</a:t>
            </a:fld>
            <a:endParaRPr lang="el-GR" altLang="el-GR" sz="1200" dirty="0"/>
          </a:p>
        </p:txBody>
      </p:sp>
    </p:spTree>
    <p:extLst>
      <p:ext uri="{BB962C8B-B14F-4D97-AF65-F5344CB8AC3E}">
        <p14:creationId xmlns:p14="http://schemas.microsoft.com/office/powerpoint/2010/main" val="50973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3B7FD-3A66-A835-7101-FE82FE205161}"/>
            </a:ext>
          </a:extLst>
        </p:cNvPr>
        <p:cNvGrpSpPr/>
        <p:nvPr/>
      </p:nvGrpSpPr>
      <p:grpSpPr>
        <a:xfrm>
          <a:off x="0" y="0"/>
          <a:ext cx="0" cy="0"/>
          <a:chOff x="0" y="0"/>
          <a:chExt cx="0" cy="0"/>
        </a:xfrm>
      </p:grpSpPr>
      <p:sp>
        <p:nvSpPr>
          <p:cNvPr id="51202" name="Θέση εικόνας διαφάνειας 1">
            <a:extLst>
              <a:ext uri="{FF2B5EF4-FFF2-40B4-BE49-F238E27FC236}">
                <a16:creationId xmlns:a16="http://schemas.microsoft.com/office/drawing/2014/main" id="{1D68C1F5-AFD2-5ED0-CE28-CD1E2CB4FD6D}"/>
              </a:ext>
            </a:extLst>
          </p:cNvPr>
          <p:cNvSpPr>
            <a:spLocks noGrp="1" noRot="1" noChangeAspect="1" noTextEdit="1"/>
          </p:cNvSpPr>
          <p:nvPr>
            <p:ph type="sldImg"/>
          </p:nvPr>
        </p:nvSpPr>
        <p:spPr>
          <a:ln/>
        </p:spPr>
        <p:txBody>
          <a:bodyPr/>
          <a:lstStyle/>
          <a:p>
            <a:endParaRPr lang="el-GR" dirty="0"/>
          </a:p>
        </p:txBody>
      </p:sp>
      <p:sp>
        <p:nvSpPr>
          <p:cNvPr id="51203" name="Θέση σημειώσεων 2">
            <a:extLst>
              <a:ext uri="{FF2B5EF4-FFF2-40B4-BE49-F238E27FC236}">
                <a16:creationId xmlns:a16="http://schemas.microsoft.com/office/drawing/2014/main" id="{7BADFFF1-B466-AD9B-C3F1-6DF20E46CD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p>
        </p:txBody>
      </p:sp>
      <p:sp>
        <p:nvSpPr>
          <p:cNvPr id="46084" name="Θέση αριθμού διαφάνειας 3">
            <a:extLst>
              <a:ext uri="{FF2B5EF4-FFF2-40B4-BE49-F238E27FC236}">
                <a16:creationId xmlns:a16="http://schemas.microsoft.com/office/drawing/2014/main" id="{138F582D-7AFB-2F0E-0E29-9A5D83D07C26}"/>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730222D-9C72-4AB2-BAED-F7144FFDEC3F}" type="slidenum">
              <a:rPr lang="el-GR" altLang="el-GR" sz="1200"/>
              <a:pPr eaLnBrk="1" hangingPunct="1"/>
              <a:t>23</a:t>
            </a:fld>
            <a:endParaRPr lang="el-GR" altLang="el-GR" sz="1200" dirty="0"/>
          </a:p>
        </p:txBody>
      </p:sp>
    </p:spTree>
    <p:extLst>
      <p:ext uri="{BB962C8B-B14F-4D97-AF65-F5344CB8AC3E}">
        <p14:creationId xmlns:p14="http://schemas.microsoft.com/office/powerpoint/2010/main" val="8193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a:extLst>
              <a:ext uri="{FF2B5EF4-FFF2-40B4-BE49-F238E27FC236}">
                <a16:creationId xmlns:a16="http://schemas.microsoft.com/office/drawing/2014/main" id="{C5093568-4016-9D62-25EA-35D68D4C2F69}"/>
              </a:ext>
            </a:extLst>
          </p:cNvPr>
          <p:cNvSpPr>
            <a:spLocks noGrp="1" noRot="1" noChangeAspect="1" noTextEdit="1"/>
          </p:cNvSpPr>
          <p:nvPr>
            <p:ph type="sldImg"/>
          </p:nvPr>
        </p:nvSpPr>
        <p:spPr>
          <a:ln/>
        </p:spPr>
        <p:txBody>
          <a:bodyPr/>
          <a:lstStyle/>
          <a:p>
            <a:endParaRPr lang="el-GR" dirty="0"/>
          </a:p>
        </p:txBody>
      </p:sp>
      <p:sp>
        <p:nvSpPr>
          <p:cNvPr id="53251" name="Θέση σημειώσεων 2">
            <a:extLst>
              <a:ext uri="{FF2B5EF4-FFF2-40B4-BE49-F238E27FC236}">
                <a16:creationId xmlns:a16="http://schemas.microsoft.com/office/drawing/2014/main" id="{5FAD7F70-DE16-CA42-0A63-75FB95C393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p>
        </p:txBody>
      </p:sp>
      <p:sp>
        <p:nvSpPr>
          <p:cNvPr id="48132" name="Θέση αριθμού διαφάνειας 3">
            <a:extLst>
              <a:ext uri="{FF2B5EF4-FFF2-40B4-BE49-F238E27FC236}">
                <a16:creationId xmlns:a16="http://schemas.microsoft.com/office/drawing/2014/main" id="{65F95F3B-2EF1-3C59-A2FF-543235524D27}"/>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65BF297B-4BB7-47E2-8432-2C3165563CAF}" type="slidenum">
              <a:rPr lang="el-GR" altLang="el-GR" sz="1200"/>
              <a:pPr eaLnBrk="1" hangingPunct="1"/>
              <a:t>24</a:t>
            </a:fld>
            <a:endParaRPr lang="el-GR" altLang="el-GR"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a:extLst>
              <a:ext uri="{FF2B5EF4-FFF2-40B4-BE49-F238E27FC236}">
                <a16:creationId xmlns:a16="http://schemas.microsoft.com/office/drawing/2014/main" id="{9BAF7F35-CD8A-41B1-72F1-7FCAE5A6790E}"/>
              </a:ext>
            </a:extLst>
          </p:cNvPr>
          <p:cNvSpPr>
            <a:spLocks noGrp="1" noRot="1" noChangeAspect="1" noTextEdit="1"/>
          </p:cNvSpPr>
          <p:nvPr>
            <p:ph type="sldImg"/>
          </p:nvPr>
        </p:nvSpPr>
        <p:spPr>
          <a:ln/>
        </p:spPr>
        <p:txBody>
          <a:bodyPr/>
          <a:lstStyle/>
          <a:p>
            <a:endParaRPr lang="el-GR"/>
          </a:p>
        </p:txBody>
      </p:sp>
      <p:sp>
        <p:nvSpPr>
          <p:cNvPr id="36867" name="Θέση σημειώσεων 2">
            <a:extLst>
              <a:ext uri="{FF2B5EF4-FFF2-40B4-BE49-F238E27FC236}">
                <a16:creationId xmlns:a16="http://schemas.microsoft.com/office/drawing/2014/main" id="{C96DFC0E-3262-9D0A-CCBF-50F3EE0E65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2772" name="Θέση αριθμού διαφάνειας 3">
            <a:extLst>
              <a:ext uri="{FF2B5EF4-FFF2-40B4-BE49-F238E27FC236}">
                <a16:creationId xmlns:a16="http://schemas.microsoft.com/office/drawing/2014/main" id="{3CEA9C7C-F32A-23A4-3B38-8E0827484CF1}"/>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DF62B23-CB82-4EE2-BC24-70F57C1ED125}" type="slidenum">
              <a:rPr lang="el-GR" altLang="el-GR" sz="1200"/>
              <a:pPr eaLnBrk="1" hangingPunct="1"/>
              <a:t>2</a:t>
            </a:fld>
            <a:endParaRPr lang="el-GR" altLang="el-G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a:extLst>
              <a:ext uri="{FF2B5EF4-FFF2-40B4-BE49-F238E27FC236}">
                <a16:creationId xmlns:a16="http://schemas.microsoft.com/office/drawing/2014/main" id="{CCC7A1D3-68A6-4630-05B4-C22FC6B41CDC}"/>
              </a:ext>
            </a:extLst>
          </p:cNvPr>
          <p:cNvSpPr>
            <a:spLocks noGrp="1" noRot="1" noChangeAspect="1" noTextEdit="1"/>
          </p:cNvSpPr>
          <p:nvPr>
            <p:ph type="sldImg"/>
          </p:nvPr>
        </p:nvSpPr>
        <p:spPr>
          <a:ln/>
        </p:spPr>
        <p:txBody>
          <a:bodyPr/>
          <a:lstStyle/>
          <a:p>
            <a:endParaRPr lang="el-GR"/>
          </a:p>
        </p:txBody>
      </p:sp>
      <p:sp>
        <p:nvSpPr>
          <p:cNvPr id="37891" name="Θέση σημειώσεων 2">
            <a:extLst>
              <a:ext uri="{FF2B5EF4-FFF2-40B4-BE49-F238E27FC236}">
                <a16:creationId xmlns:a16="http://schemas.microsoft.com/office/drawing/2014/main" id="{7795B577-6F4E-B4FF-0BBD-05B3C05AD1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3796" name="Θέση αριθμού διαφάνειας 3">
            <a:extLst>
              <a:ext uri="{FF2B5EF4-FFF2-40B4-BE49-F238E27FC236}">
                <a16:creationId xmlns:a16="http://schemas.microsoft.com/office/drawing/2014/main" id="{E4BFBB07-8A20-3067-38C8-29C2C4FEFC61}"/>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024F13A-0BE5-4B11-A733-EF84FDC856A9}" type="slidenum">
              <a:rPr lang="el-GR" altLang="el-GR" sz="1200"/>
              <a:pPr eaLnBrk="1" hangingPunct="1"/>
              <a:t>6</a:t>
            </a:fld>
            <a:endParaRPr lang="el-GR" altLang="el-G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εικόνας διαφάνειας 1">
            <a:extLst>
              <a:ext uri="{FF2B5EF4-FFF2-40B4-BE49-F238E27FC236}">
                <a16:creationId xmlns:a16="http://schemas.microsoft.com/office/drawing/2014/main" id="{9619B16F-E87D-6671-8ABD-5FA8016AE7E5}"/>
              </a:ext>
            </a:extLst>
          </p:cNvPr>
          <p:cNvSpPr>
            <a:spLocks noGrp="1" noRot="1" noChangeAspect="1" noTextEdit="1"/>
          </p:cNvSpPr>
          <p:nvPr>
            <p:ph type="sldImg"/>
          </p:nvPr>
        </p:nvSpPr>
        <p:spPr>
          <a:ln/>
        </p:spPr>
        <p:txBody>
          <a:bodyPr/>
          <a:lstStyle/>
          <a:p>
            <a:endParaRPr lang="el-GR"/>
          </a:p>
        </p:txBody>
      </p:sp>
      <p:sp>
        <p:nvSpPr>
          <p:cNvPr id="38915" name="Θέση σημειώσεων 2">
            <a:extLst>
              <a:ext uri="{FF2B5EF4-FFF2-40B4-BE49-F238E27FC236}">
                <a16:creationId xmlns:a16="http://schemas.microsoft.com/office/drawing/2014/main" id="{426E54A2-EAB9-30E1-4CF1-95CAE97CAA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4820" name="Θέση αριθμού διαφάνειας 3">
            <a:extLst>
              <a:ext uri="{FF2B5EF4-FFF2-40B4-BE49-F238E27FC236}">
                <a16:creationId xmlns:a16="http://schemas.microsoft.com/office/drawing/2014/main" id="{C120713A-5D8C-1758-9540-457983DE95BC}"/>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45010E07-D948-4172-A7CC-0EF4AE063D89}" type="slidenum">
              <a:rPr lang="el-GR" altLang="el-GR" sz="1200"/>
              <a:pPr eaLnBrk="1" hangingPunct="1"/>
              <a:t>7</a:t>
            </a:fld>
            <a:endParaRPr lang="el-GR" altLang="el-G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εικόνας διαφάνειας 1">
            <a:extLst>
              <a:ext uri="{FF2B5EF4-FFF2-40B4-BE49-F238E27FC236}">
                <a16:creationId xmlns:a16="http://schemas.microsoft.com/office/drawing/2014/main" id="{7C0D0280-1817-6683-6A24-A9EDC98EA111}"/>
              </a:ext>
            </a:extLst>
          </p:cNvPr>
          <p:cNvSpPr>
            <a:spLocks noGrp="1" noRot="1" noChangeAspect="1" noTextEdit="1"/>
          </p:cNvSpPr>
          <p:nvPr>
            <p:ph type="sldImg"/>
          </p:nvPr>
        </p:nvSpPr>
        <p:spPr>
          <a:ln/>
        </p:spPr>
        <p:txBody>
          <a:bodyPr/>
          <a:lstStyle/>
          <a:p>
            <a:endParaRPr lang="el-GR"/>
          </a:p>
        </p:txBody>
      </p:sp>
      <p:sp>
        <p:nvSpPr>
          <p:cNvPr id="41987" name="Θέση σημειώσεων 2">
            <a:extLst>
              <a:ext uri="{FF2B5EF4-FFF2-40B4-BE49-F238E27FC236}">
                <a16:creationId xmlns:a16="http://schemas.microsoft.com/office/drawing/2014/main" id="{0594274D-BFE6-6930-6493-582866A36A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5844" name="Θέση αριθμού διαφάνειας 3">
            <a:extLst>
              <a:ext uri="{FF2B5EF4-FFF2-40B4-BE49-F238E27FC236}">
                <a16:creationId xmlns:a16="http://schemas.microsoft.com/office/drawing/2014/main" id="{37E7F87D-17F3-B4DB-EB00-A92C7FA7E1EC}"/>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E8B67A3-3302-4FE8-99E1-A9F2D9AB563E}" type="slidenum">
              <a:rPr lang="el-GR" altLang="el-GR" sz="1200"/>
              <a:pPr eaLnBrk="1" hangingPunct="1"/>
              <a:t>8</a:t>
            </a:fld>
            <a:endParaRPr lang="el-GR" altLang="el-G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a:extLst>
              <a:ext uri="{FF2B5EF4-FFF2-40B4-BE49-F238E27FC236}">
                <a16:creationId xmlns:a16="http://schemas.microsoft.com/office/drawing/2014/main" id="{96E58E7E-4E2D-4117-B780-E119409C6437}"/>
              </a:ext>
            </a:extLst>
          </p:cNvPr>
          <p:cNvSpPr>
            <a:spLocks noGrp="1" noRot="1" noChangeAspect="1" noTextEdit="1"/>
          </p:cNvSpPr>
          <p:nvPr>
            <p:ph type="sldImg"/>
          </p:nvPr>
        </p:nvSpPr>
        <p:spPr>
          <a:ln/>
        </p:spPr>
        <p:txBody>
          <a:bodyPr/>
          <a:lstStyle/>
          <a:p>
            <a:endParaRPr lang="el-GR" dirty="0"/>
          </a:p>
        </p:txBody>
      </p:sp>
      <p:sp>
        <p:nvSpPr>
          <p:cNvPr id="43011" name="Θέση σημειώσεων 2">
            <a:extLst>
              <a:ext uri="{FF2B5EF4-FFF2-40B4-BE49-F238E27FC236}">
                <a16:creationId xmlns:a16="http://schemas.microsoft.com/office/drawing/2014/main" id="{C38366D4-F498-A457-15D3-4466D378DB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p>
        </p:txBody>
      </p:sp>
      <p:sp>
        <p:nvSpPr>
          <p:cNvPr id="35844" name="Θέση αριθμού διαφάνειας 3">
            <a:extLst>
              <a:ext uri="{FF2B5EF4-FFF2-40B4-BE49-F238E27FC236}">
                <a16:creationId xmlns:a16="http://schemas.microsoft.com/office/drawing/2014/main" id="{6BBE2D9D-9216-782A-1CD8-5CC92148D6D0}"/>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7FACFC27-EAA4-4936-939E-248DCC36BCDB}" type="slidenum">
              <a:rPr lang="el-GR" altLang="el-GR" sz="1200"/>
              <a:pPr eaLnBrk="1" hangingPunct="1"/>
              <a:t>9</a:t>
            </a:fld>
            <a:endParaRPr lang="el-GR" altLang="el-GR"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a:extLst>
              <a:ext uri="{FF2B5EF4-FFF2-40B4-BE49-F238E27FC236}">
                <a16:creationId xmlns:a16="http://schemas.microsoft.com/office/drawing/2014/main" id="{F3E032CD-80A2-00B6-4F2A-A4CB3A69374F}"/>
              </a:ext>
            </a:extLst>
          </p:cNvPr>
          <p:cNvSpPr>
            <a:spLocks noGrp="1" noRot="1" noChangeAspect="1" noTextEdit="1"/>
          </p:cNvSpPr>
          <p:nvPr>
            <p:ph type="sldImg"/>
          </p:nvPr>
        </p:nvSpPr>
        <p:spPr>
          <a:ln/>
        </p:spPr>
        <p:txBody>
          <a:bodyPr/>
          <a:lstStyle/>
          <a:p>
            <a:endParaRPr lang="el-GR"/>
          </a:p>
        </p:txBody>
      </p:sp>
      <p:sp>
        <p:nvSpPr>
          <p:cNvPr id="44035" name="2 - Θέση σημειώσεων">
            <a:extLst>
              <a:ext uri="{FF2B5EF4-FFF2-40B4-BE49-F238E27FC236}">
                <a16:creationId xmlns:a16="http://schemas.microsoft.com/office/drawing/2014/main" id="{651C4608-DF14-C1BF-96CA-612CB1AC85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sz="1100"/>
              <a:t>Για να διασφαλιστεί η εγκυρότητα και η αποτελεσματικότητα του συστήματος κατηγοριοποίησης των αξόνων και των κύριων αντικειμένων τους, λήφθηκαν υπόψη οι αρχές της αντικειμενικότητας, της πληρότητας, της καταλληλόλητας και της αμοιβαίας αποκλειστικότητας (Ίσαρη &amp; Πουρκός, 2015). </a:t>
            </a:r>
          </a:p>
        </p:txBody>
      </p:sp>
      <p:sp>
        <p:nvSpPr>
          <p:cNvPr id="4" name="3 - Θέση αριθμού διαφάνειας">
            <a:extLst>
              <a:ext uri="{FF2B5EF4-FFF2-40B4-BE49-F238E27FC236}">
                <a16:creationId xmlns:a16="http://schemas.microsoft.com/office/drawing/2014/main" id="{3E8607B2-CC81-D6B0-409D-889B23F4EEFC}"/>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E1B2B18-FBDC-4373-9754-45B78C228537}" type="slidenum">
              <a:rPr lang="el-GR" altLang="el-GR" sz="1200"/>
              <a:pPr eaLnBrk="1" hangingPunct="1"/>
              <a:t>13</a:t>
            </a:fld>
            <a:endParaRPr lang="el-GR" altLang="el-G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a:extLst>
              <a:ext uri="{FF2B5EF4-FFF2-40B4-BE49-F238E27FC236}">
                <a16:creationId xmlns:a16="http://schemas.microsoft.com/office/drawing/2014/main" id="{23E3A50D-BEEE-16C0-0A8D-92BB94DBB0C0}"/>
              </a:ext>
            </a:extLst>
          </p:cNvPr>
          <p:cNvSpPr>
            <a:spLocks noGrp="1" noRot="1" noChangeAspect="1" noTextEdit="1"/>
          </p:cNvSpPr>
          <p:nvPr>
            <p:ph type="sldImg"/>
          </p:nvPr>
        </p:nvSpPr>
        <p:spPr>
          <a:ln/>
        </p:spPr>
        <p:txBody>
          <a:bodyPr/>
          <a:lstStyle/>
          <a:p>
            <a:endParaRPr lang="el-GR"/>
          </a:p>
        </p:txBody>
      </p:sp>
      <p:sp>
        <p:nvSpPr>
          <p:cNvPr id="49155" name="Θέση σημειώσεων 2">
            <a:extLst>
              <a:ext uri="{FF2B5EF4-FFF2-40B4-BE49-F238E27FC236}">
                <a16:creationId xmlns:a16="http://schemas.microsoft.com/office/drawing/2014/main" id="{3E41AE9F-F779-E1E9-71D5-F64B272196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44036" name="Θέση αριθμού διαφάνειας 3">
            <a:extLst>
              <a:ext uri="{FF2B5EF4-FFF2-40B4-BE49-F238E27FC236}">
                <a16:creationId xmlns:a16="http://schemas.microsoft.com/office/drawing/2014/main" id="{CAD76095-51C0-8A31-8125-8CD54BEBDA02}"/>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39E8294D-60BB-4125-9BF2-CC2B9530C52F}" type="slidenum">
              <a:rPr lang="el-GR" altLang="el-GR" sz="1200"/>
              <a:pPr eaLnBrk="1" hangingPunct="1"/>
              <a:t>17</a:t>
            </a:fld>
            <a:endParaRPr lang="el-GR" altLang="el-G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a:extLst>
              <a:ext uri="{FF2B5EF4-FFF2-40B4-BE49-F238E27FC236}">
                <a16:creationId xmlns:a16="http://schemas.microsoft.com/office/drawing/2014/main" id="{4492491A-D142-3071-11C6-0AC2142BD2B4}"/>
              </a:ext>
            </a:extLst>
          </p:cNvPr>
          <p:cNvSpPr>
            <a:spLocks noGrp="1" noRot="1" noChangeAspect="1" noTextEdit="1"/>
          </p:cNvSpPr>
          <p:nvPr>
            <p:ph type="sldImg"/>
          </p:nvPr>
        </p:nvSpPr>
        <p:spPr>
          <a:ln/>
        </p:spPr>
        <p:txBody>
          <a:bodyPr/>
          <a:lstStyle/>
          <a:p>
            <a:endParaRPr lang="el-GR"/>
          </a:p>
        </p:txBody>
      </p:sp>
      <p:sp>
        <p:nvSpPr>
          <p:cNvPr id="50179" name="Θέση σημειώσεων 2">
            <a:extLst>
              <a:ext uri="{FF2B5EF4-FFF2-40B4-BE49-F238E27FC236}">
                <a16:creationId xmlns:a16="http://schemas.microsoft.com/office/drawing/2014/main" id="{E5AB7B3F-6442-2D88-95B9-C61214DE1D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45060" name="Θέση αριθμού διαφάνειας 3">
            <a:extLst>
              <a:ext uri="{FF2B5EF4-FFF2-40B4-BE49-F238E27FC236}">
                <a16:creationId xmlns:a16="http://schemas.microsoft.com/office/drawing/2014/main" id="{E48F86A2-433A-EF17-3CFD-56A8D37B3401}"/>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286664FE-F005-4D7B-9D19-DE5ABBAADC6F}" type="slidenum">
              <a:rPr lang="el-GR" altLang="el-GR" sz="1200"/>
              <a:pPr eaLnBrk="1" hangingPunct="1"/>
              <a:t>18</a:t>
            </a:fld>
            <a:endParaRPr lang="el-GR" altLang="el-G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Rectangle 61">
            <a:extLst>
              <a:ext uri="{FF2B5EF4-FFF2-40B4-BE49-F238E27FC236}">
                <a16:creationId xmlns:a16="http://schemas.microsoft.com/office/drawing/2014/main" id="{FCB77849-8ABA-56F5-84C7-7FEDA2632B94}"/>
              </a:ext>
            </a:extLst>
          </p:cNvPr>
          <p:cNvSpPr/>
          <p:nvPr userDrawn="1"/>
        </p:nvSpPr>
        <p:spPr>
          <a:xfrm>
            <a:off x="0" y="0"/>
            <a:ext cx="468313"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dirty="0"/>
          </a:p>
        </p:txBody>
      </p:sp>
      <p:sp>
        <p:nvSpPr>
          <p:cNvPr id="5" name="Ορθογώνιο 4">
            <a:extLst>
              <a:ext uri="{FF2B5EF4-FFF2-40B4-BE49-F238E27FC236}">
                <a16:creationId xmlns:a16="http://schemas.microsoft.com/office/drawing/2014/main" id="{FC1F9D45-71D0-68AF-1D37-A20F9EE9F47E}"/>
              </a:ext>
            </a:extLst>
          </p:cNvPr>
          <p:cNvSpPr/>
          <p:nvPr userDrawn="1"/>
        </p:nvSpPr>
        <p:spPr>
          <a:xfrm>
            <a:off x="468313" y="765175"/>
            <a:ext cx="574675"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6" name="Πεντάγωνο 9">
            <a:extLst>
              <a:ext uri="{FF2B5EF4-FFF2-40B4-BE49-F238E27FC236}">
                <a16:creationId xmlns:a16="http://schemas.microsoft.com/office/drawing/2014/main" id="{47BE48C8-BC73-B3CB-C785-2A1BCC6A47EC}"/>
              </a:ext>
            </a:extLst>
          </p:cNvPr>
          <p:cNvSpPr/>
          <p:nvPr userDrawn="1"/>
        </p:nvSpPr>
        <p:spPr>
          <a:xfrm>
            <a:off x="468313" y="2316163"/>
            <a:ext cx="674687" cy="792162"/>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7" name="Θέση ημερομηνίας 3">
            <a:extLst>
              <a:ext uri="{FF2B5EF4-FFF2-40B4-BE49-F238E27FC236}">
                <a16:creationId xmlns:a16="http://schemas.microsoft.com/office/drawing/2014/main" id="{40FD6868-8012-E077-2BAC-ADF34B07A4C9}"/>
              </a:ext>
            </a:extLst>
          </p:cNvPr>
          <p:cNvSpPr>
            <a:spLocks noGrp="1"/>
          </p:cNvSpPr>
          <p:nvPr>
            <p:ph type="dt" sz="half" idx="10"/>
          </p:nvPr>
        </p:nvSpPr>
        <p:spPr/>
        <p:txBody>
          <a:bodyPr/>
          <a:lstStyle>
            <a:lvl1pPr>
              <a:defRPr/>
            </a:lvl1pPr>
          </a:lstStyle>
          <a:p>
            <a:pPr>
              <a:defRPr/>
            </a:pPr>
            <a:endParaRPr lang="de-DE" dirty="0"/>
          </a:p>
        </p:txBody>
      </p:sp>
      <p:sp>
        <p:nvSpPr>
          <p:cNvPr id="8" name="Θέση υποσέλιδου 4">
            <a:extLst>
              <a:ext uri="{FF2B5EF4-FFF2-40B4-BE49-F238E27FC236}">
                <a16:creationId xmlns:a16="http://schemas.microsoft.com/office/drawing/2014/main" id="{8E843EF9-F949-FFB3-7691-B22502ACB1F7}"/>
              </a:ext>
            </a:extLst>
          </p:cNvPr>
          <p:cNvSpPr>
            <a:spLocks noGrp="1"/>
          </p:cNvSpPr>
          <p:nvPr>
            <p:ph type="ftr" sz="quarter" idx="11"/>
          </p:nvPr>
        </p:nvSpPr>
        <p:spPr/>
        <p:txBody>
          <a:bodyPr/>
          <a:lstStyle>
            <a:lvl1pPr>
              <a:defRPr/>
            </a:lvl1pPr>
          </a:lstStyle>
          <a:p>
            <a:pPr>
              <a:defRPr/>
            </a:pPr>
            <a:endParaRPr lang="de-DE" dirty="0"/>
          </a:p>
        </p:txBody>
      </p:sp>
      <p:sp>
        <p:nvSpPr>
          <p:cNvPr id="9" name="Θέση αριθμού διαφάνειας 5">
            <a:extLst>
              <a:ext uri="{FF2B5EF4-FFF2-40B4-BE49-F238E27FC236}">
                <a16:creationId xmlns:a16="http://schemas.microsoft.com/office/drawing/2014/main" id="{BB4E15DD-275F-3D56-C8C3-EBF2F7973EC1}"/>
              </a:ext>
            </a:extLst>
          </p:cNvPr>
          <p:cNvSpPr>
            <a:spLocks noGrp="1"/>
          </p:cNvSpPr>
          <p:nvPr>
            <p:ph type="sldNum" sz="quarter" idx="12"/>
          </p:nvPr>
        </p:nvSpPr>
        <p:spPr/>
        <p:txBody>
          <a:bodyPr/>
          <a:lstStyle>
            <a:lvl1pPr>
              <a:defRPr/>
            </a:lvl1pPr>
          </a:lstStyle>
          <a:p>
            <a:fld id="{CD7B70BB-4B41-4ACC-B597-177153D09A94}" type="slidenum">
              <a:rPr lang="de-DE" altLang="el-GR"/>
              <a:pPr/>
              <a:t>‹#›</a:t>
            </a:fld>
            <a:endParaRPr lang="de-DE" altLang="el-GR" dirty="0"/>
          </a:p>
        </p:txBody>
      </p:sp>
    </p:spTree>
    <p:extLst>
      <p:ext uri="{BB962C8B-B14F-4D97-AF65-F5344CB8AC3E}">
        <p14:creationId xmlns:p14="http://schemas.microsoft.com/office/powerpoint/2010/main" val="167394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8E75AB5-D506-F2C8-AA51-1C316CE2AE68}"/>
              </a:ext>
            </a:extLst>
          </p:cNvPr>
          <p:cNvSpPr>
            <a:spLocks noGrp="1"/>
          </p:cNvSpPr>
          <p:nvPr>
            <p:ph type="dt" sz="half" idx="10"/>
          </p:nvPr>
        </p:nvSpPr>
        <p:spPr/>
        <p:txBody>
          <a:bodyPr/>
          <a:lstStyle>
            <a:lvl1pPr>
              <a:defRPr/>
            </a:lvl1pPr>
          </a:lstStyle>
          <a:p>
            <a:pPr>
              <a:defRPr/>
            </a:pPr>
            <a:fld id="{9579AFF6-1314-4C86-A667-C29A4961177F}" type="datetimeFigureOut">
              <a:rPr lang="en-US"/>
              <a:pPr>
                <a:defRPr/>
              </a:pPr>
              <a:t>12/2/2025</a:t>
            </a:fld>
            <a:endParaRPr lang="en-US"/>
          </a:p>
        </p:txBody>
      </p:sp>
      <p:sp>
        <p:nvSpPr>
          <p:cNvPr id="5" name="Θέση υποσέλιδου 4">
            <a:extLst>
              <a:ext uri="{FF2B5EF4-FFF2-40B4-BE49-F238E27FC236}">
                <a16:creationId xmlns:a16="http://schemas.microsoft.com/office/drawing/2014/main" id="{686FBE21-9ECA-B757-B08D-9C70606984D9}"/>
              </a:ext>
            </a:extLst>
          </p:cNvPr>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a:extLst>
              <a:ext uri="{FF2B5EF4-FFF2-40B4-BE49-F238E27FC236}">
                <a16:creationId xmlns:a16="http://schemas.microsoft.com/office/drawing/2014/main" id="{49E9B494-3431-60E3-9993-E86F8917E741}"/>
              </a:ext>
            </a:extLst>
          </p:cNvPr>
          <p:cNvSpPr>
            <a:spLocks noGrp="1"/>
          </p:cNvSpPr>
          <p:nvPr>
            <p:ph type="sldNum" sz="quarter" idx="12"/>
          </p:nvPr>
        </p:nvSpPr>
        <p:spPr/>
        <p:txBody>
          <a:bodyPr/>
          <a:lstStyle>
            <a:lvl1pPr>
              <a:defRPr/>
            </a:lvl1pPr>
          </a:lstStyle>
          <a:p>
            <a:fld id="{DA9BDD2B-2F87-49AE-A027-55558A8174E5}" type="slidenum">
              <a:rPr lang="en-US" altLang="el-GR"/>
              <a:pPr/>
              <a:t>‹#›</a:t>
            </a:fld>
            <a:endParaRPr lang="en-US" altLang="el-GR"/>
          </a:p>
        </p:txBody>
      </p:sp>
    </p:spTree>
    <p:extLst>
      <p:ext uri="{BB962C8B-B14F-4D97-AF65-F5344CB8AC3E}">
        <p14:creationId xmlns:p14="http://schemas.microsoft.com/office/powerpoint/2010/main" val="183325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CC05AE7D-874C-9ADA-9ABE-3B6409AFA3E2}"/>
              </a:ext>
            </a:extLst>
          </p:cNvPr>
          <p:cNvSpPr>
            <a:spLocks noGrp="1"/>
          </p:cNvSpPr>
          <p:nvPr>
            <p:ph type="dt" sz="half" idx="10"/>
          </p:nvPr>
        </p:nvSpPr>
        <p:spPr/>
        <p:txBody>
          <a:bodyPr/>
          <a:lstStyle>
            <a:lvl1pPr>
              <a:defRPr/>
            </a:lvl1pPr>
          </a:lstStyle>
          <a:p>
            <a:pPr>
              <a:defRPr/>
            </a:pPr>
            <a:fld id="{9E030984-A417-4E9E-A674-62381C15BE2C}" type="datetimeFigureOut">
              <a:rPr lang="en-US"/>
              <a:pPr>
                <a:defRPr/>
              </a:pPr>
              <a:t>12/2/2025</a:t>
            </a:fld>
            <a:endParaRPr lang="en-US"/>
          </a:p>
        </p:txBody>
      </p:sp>
      <p:sp>
        <p:nvSpPr>
          <p:cNvPr id="5" name="Θέση υποσέλιδου 4">
            <a:extLst>
              <a:ext uri="{FF2B5EF4-FFF2-40B4-BE49-F238E27FC236}">
                <a16:creationId xmlns:a16="http://schemas.microsoft.com/office/drawing/2014/main" id="{9F831258-BB4D-A6C1-E364-4E4B5442ACE0}"/>
              </a:ext>
            </a:extLst>
          </p:cNvPr>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a:extLst>
              <a:ext uri="{FF2B5EF4-FFF2-40B4-BE49-F238E27FC236}">
                <a16:creationId xmlns:a16="http://schemas.microsoft.com/office/drawing/2014/main" id="{F0830707-DDA7-884E-6DB8-6E796C8B14BB}"/>
              </a:ext>
            </a:extLst>
          </p:cNvPr>
          <p:cNvSpPr>
            <a:spLocks noGrp="1"/>
          </p:cNvSpPr>
          <p:nvPr>
            <p:ph type="sldNum" sz="quarter" idx="12"/>
          </p:nvPr>
        </p:nvSpPr>
        <p:spPr/>
        <p:txBody>
          <a:bodyPr/>
          <a:lstStyle>
            <a:lvl1pPr>
              <a:defRPr/>
            </a:lvl1pPr>
          </a:lstStyle>
          <a:p>
            <a:fld id="{378A766F-6A33-46E3-8CD0-93FEF7ED7381}" type="slidenum">
              <a:rPr lang="en-US" altLang="el-GR"/>
              <a:pPr/>
              <a:t>‹#›</a:t>
            </a:fld>
            <a:endParaRPr lang="en-US" altLang="el-GR"/>
          </a:p>
        </p:txBody>
      </p:sp>
    </p:spTree>
    <p:extLst>
      <p:ext uri="{BB962C8B-B14F-4D97-AF65-F5344CB8AC3E}">
        <p14:creationId xmlns:p14="http://schemas.microsoft.com/office/powerpoint/2010/main" val="28782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Rectangle 61">
            <a:extLst>
              <a:ext uri="{FF2B5EF4-FFF2-40B4-BE49-F238E27FC236}">
                <a16:creationId xmlns:a16="http://schemas.microsoft.com/office/drawing/2014/main" id="{312060BA-749E-778A-AFFE-FD3B72BF06CA}"/>
              </a:ext>
            </a:extLst>
          </p:cNvPr>
          <p:cNvSpPr/>
          <p:nvPr userDrawn="1"/>
        </p:nvSpPr>
        <p:spPr>
          <a:xfrm>
            <a:off x="0" y="0"/>
            <a:ext cx="468313"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dirty="0"/>
          </a:p>
        </p:txBody>
      </p:sp>
      <p:cxnSp>
        <p:nvCxnSpPr>
          <p:cNvPr id="4" name="15 - Ευθεία γραμμή σύνδεσης">
            <a:extLst>
              <a:ext uri="{FF2B5EF4-FFF2-40B4-BE49-F238E27FC236}">
                <a16:creationId xmlns:a16="http://schemas.microsoft.com/office/drawing/2014/main" id="{8A951D04-BFC8-81FF-DBAB-82B9F241DF6F}"/>
              </a:ext>
            </a:extLst>
          </p:cNvPr>
          <p:cNvCxnSpPr>
            <a:cxnSpLocks noChangeShapeType="1"/>
          </p:cNvCxnSpPr>
          <p:nvPr userDrawn="1"/>
        </p:nvCxnSpPr>
        <p:spPr bwMode="auto">
          <a:xfrm>
            <a:off x="1522413" y="1193800"/>
            <a:ext cx="7034212" cy="793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 name="15 - Ευθεία γραμμή σύνδεσης">
            <a:extLst>
              <a:ext uri="{FF2B5EF4-FFF2-40B4-BE49-F238E27FC236}">
                <a16:creationId xmlns:a16="http://schemas.microsoft.com/office/drawing/2014/main" id="{BC8397D0-A1DF-B89A-CF2E-B640424A8840}"/>
              </a:ext>
            </a:extLst>
          </p:cNvPr>
          <p:cNvCxnSpPr/>
          <p:nvPr userDrawn="1"/>
        </p:nvCxnSpPr>
        <p:spPr bwMode="auto">
          <a:xfrm>
            <a:off x="468313" y="6453188"/>
            <a:ext cx="8475662" cy="19050"/>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6" name="Ορθογώνιο 5">
            <a:extLst>
              <a:ext uri="{FF2B5EF4-FFF2-40B4-BE49-F238E27FC236}">
                <a16:creationId xmlns:a16="http://schemas.microsoft.com/office/drawing/2014/main" id="{911C0742-4998-C4F7-DD5F-05DCB8F40DA5}"/>
              </a:ext>
            </a:extLst>
          </p:cNvPr>
          <p:cNvSpPr/>
          <p:nvPr userDrawn="1"/>
        </p:nvSpPr>
        <p:spPr>
          <a:xfrm>
            <a:off x="468313" y="628650"/>
            <a:ext cx="574675"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7" name="Πεντάγωνο 11">
            <a:extLst>
              <a:ext uri="{FF2B5EF4-FFF2-40B4-BE49-F238E27FC236}">
                <a16:creationId xmlns:a16="http://schemas.microsoft.com/office/drawing/2014/main" id="{22B0BA2D-8C7E-EA59-3AD0-FA74C93C48E5}"/>
              </a:ext>
            </a:extLst>
          </p:cNvPr>
          <p:cNvSpPr/>
          <p:nvPr userDrawn="1"/>
        </p:nvSpPr>
        <p:spPr>
          <a:xfrm>
            <a:off x="468313" y="603250"/>
            <a:ext cx="674687" cy="792163"/>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3" name="Θέση περιεχομένου 2"/>
          <p:cNvSpPr>
            <a:spLocks noGrp="1"/>
          </p:cNvSpPr>
          <p:nvPr>
            <p:ph idx="1"/>
          </p:nvPr>
        </p:nvSpPr>
        <p:spPr/>
        <p:txBody>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a:t>Στυλ κύριου τίτλου</a:t>
            </a:r>
          </a:p>
        </p:txBody>
      </p:sp>
      <p:sp>
        <p:nvSpPr>
          <p:cNvPr id="8" name="Θέση ημερομηνίας 3">
            <a:extLst>
              <a:ext uri="{FF2B5EF4-FFF2-40B4-BE49-F238E27FC236}">
                <a16:creationId xmlns:a16="http://schemas.microsoft.com/office/drawing/2014/main" id="{750F70A3-2FDC-EEBE-59DE-AAFBB3C95796}"/>
              </a:ext>
            </a:extLst>
          </p:cNvPr>
          <p:cNvSpPr>
            <a:spLocks noGrp="1"/>
          </p:cNvSpPr>
          <p:nvPr>
            <p:ph type="dt" sz="half" idx="10"/>
          </p:nvPr>
        </p:nvSpPr>
        <p:spPr/>
        <p:txBody>
          <a:bodyPr/>
          <a:lstStyle>
            <a:lvl1pPr>
              <a:defRPr/>
            </a:lvl1pPr>
          </a:lstStyle>
          <a:p>
            <a:pPr>
              <a:defRPr/>
            </a:pPr>
            <a:r>
              <a:rPr lang="el-GR" dirty="0"/>
              <a:t>2016</a:t>
            </a:r>
            <a:endParaRPr lang="en-US" dirty="0"/>
          </a:p>
        </p:txBody>
      </p:sp>
      <p:sp>
        <p:nvSpPr>
          <p:cNvPr id="9" name="Θέση υποσέλιδου 4">
            <a:extLst>
              <a:ext uri="{FF2B5EF4-FFF2-40B4-BE49-F238E27FC236}">
                <a16:creationId xmlns:a16="http://schemas.microsoft.com/office/drawing/2014/main" id="{482652BC-7040-DF79-5983-6AF9A44712BF}"/>
              </a:ext>
            </a:extLst>
          </p:cNvPr>
          <p:cNvSpPr>
            <a:spLocks noGrp="1"/>
          </p:cNvSpPr>
          <p:nvPr>
            <p:ph type="ftr" sz="quarter" idx="11"/>
          </p:nvPr>
        </p:nvSpPr>
        <p:spPr/>
        <p:txBody>
          <a:bodyPr/>
          <a:lstStyle>
            <a:lvl1pPr>
              <a:defRPr/>
            </a:lvl1pPr>
          </a:lstStyle>
          <a:p>
            <a:pPr>
              <a:defRPr/>
            </a:pPr>
            <a:r>
              <a:rPr lang="el-GR" dirty="0" err="1"/>
              <a:t>Δρ</a:t>
            </a:r>
            <a:r>
              <a:rPr lang="el-GR" dirty="0"/>
              <a:t> Χαράλαμπος Μουζάκης</a:t>
            </a:r>
            <a:endParaRPr lang="en-US" dirty="0"/>
          </a:p>
        </p:txBody>
      </p:sp>
      <p:sp>
        <p:nvSpPr>
          <p:cNvPr id="10" name="Θέση αριθμού διαφάνειας 5">
            <a:extLst>
              <a:ext uri="{FF2B5EF4-FFF2-40B4-BE49-F238E27FC236}">
                <a16:creationId xmlns:a16="http://schemas.microsoft.com/office/drawing/2014/main" id="{51BE860F-C238-1B54-2ABA-D28E7785B98B}"/>
              </a:ext>
            </a:extLst>
          </p:cNvPr>
          <p:cNvSpPr>
            <a:spLocks noGrp="1"/>
          </p:cNvSpPr>
          <p:nvPr>
            <p:ph type="sldNum" sz="quarter" idx="12"/>
          </p:nvPr>
        </p:nvSpPr>
        <p:spPr/>
        <p:txBody>
          <a:bodyPr/>
          <a:lstStyle>
            <a:lvl1pPr>
              <a:defRPr/>
            </a:lvl1pPr>
          </a:lstStyle>
          <a:p>
            <a:fld id="{FCF87694-EA05-4325-B9A4-8E8EC81A9412}" type="slidenum">
              <a:rPr lang="en-US" altLang="el-GR"/>
              <a:pPr/>
              <a:t>‹#›</a:t>
            </a:fld>
            <a:endParaRPr lang="en-US" altLang="el-GR"/>
          </a:p>
        </p:txBody>
      </p:sp>
    </p:spTree>
    <p:extLst>
      <p:ext uri="{BB962C8B-B14F-4D97-AF65-F5344CB8AC3E}">
        <p14:creationId xmlns:p14="http://schemas.microsoft.com/office/powerpoint/2010/main" val="141508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a:extLst>
              <a:ext uri="{FF2B5EF4-FFF2-40B4-BE49-F238E27FC236}">
                <a16:creationId xmlns:a16="http://schemas.microsoft.com/office/drawing/2014/main" id="{A0C15D50-6B76-7F34-C879-2AAD4C25F27E}"/>
              </a:ext>
            </a:extLst>
          </p:cNvPr>
          <p:cNvSpPr>
            <a:spLocks noGrp="1"/>
          </p:cNvSpPr>
          <p:nvPr>
            <p:ph type="dt" sz="half" idx="10"/>
          </p:nvPr>
        </p:nvSpPr>
        <p:spPr/>
        <p:txBody>
          <a:bodyPr/>
          <a:lstStyle>
            <a:lvl1pPr>
              <a:defRPr/>
            </a:lvl1pPr>
          </a:lstStyle>
          <a:p>
            <a:pPr>
              <a:defRPr/>
            </a:pPr>
            <a:fld id="{72D8BE14-DA5C-4EDE-A4E3-965275D6FAD2}" type="datetimeFigureOut">
              <a:rPr lang="en-US"/>
              <a:pPr>
                <a:defRPr/>
              </a:pPr>
              <a:t>12/2/2025</a:t>
            </a:fld>
            <a:endParaRPr lang="en-US"/>
          </a:p>
        </p:txBody>
      </p:sp>
      <p:sp>
        <p:nvSpPr>
          <p:cNvPr id="5" name="Θέση υποσέλιδου 4">
            <a:extLst>
              <a:ext uri="{FF2B5EF4-FFF2-40B4-BE49-F238E27FC236}">
                <a16:creationId xmlns:a16="http://schemas.microsoft.com/office/drawing/2014/main" id="{E0B39B38-5E62-4B92-CAAB-96DB32EE36BD}"/>
              </a:ext>
            </a:extLst>
          </p:cNvPr>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a:extLst>
              <a:ext uri="{FF2B5EF4-FFF2-40B4-BE49-F238E27FC236}">
                <a16:creationId xmlns:a16="http://schemas.microsoft.com/office/drawing/2014/main" id="{285FA8F9-A2A4-01C8-58FA-CCB70B87402A}"/>
              </a:ext>
            </a:extLst>
          </p:cNvPr>
          <p:cNvSpPr>
            <a:spLocks noGrp="1"/>
          </p:cNvSpPr>
          <p:nvPr>
            <p:ph type="sldNum" sz="quarter" idx="12"/>
          </p:nvPr>
        </p:nvSpPr>
        <p:spPr/>
        <p:txBody>
          <a:bodyPr/>
          <a:lstStyle>
            <a:lvl1pPr>
              <a:defRPr/>
            </a:lvl1pPr>
          </a:lstStyle>
          <a:p>
            <a:fld id="{05464083-D8B6-4266-BECE-8065B1EA07A9}" type="slidenum">
              <a:rPr lang="en-US" altLang="el-GR"/>
              <a:pPr/>
              <a:t>‹#›</a:t>
            </a:fld>
            <a:endParaRPr lang="en-US" altLang="el-GR"/>
          </a:p>
        </p:txBody>
      </p:sp>
    </p:spTree>
    <p:extLst>
      <p:ext uri="{BB962C8B-B14F-4D97-AF65-F5344CB8AC3E}">
        <p14:creationId xmlns:p14="http://schemas.microsoft.com/office/powerpoint/2010/main" val="223946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a:extLst>
              <a:ext uri="{FF2B5EF4-FFF2-40B4-BE49-F238E27FC236}">
                <a16:creationId xmlns:a16="http://schemas.microsoft.com/office/drawing/2014/main" id="{DED8D272-5930-BF4E-2653-89F33559C191}"/>
              </a:ext>
            </a:extLst>
          </p:cNvPr>
          <p:cNvSpPr>
            <a:spLocks noGrp="1"/>
          </p:cNvSpPr>
          <p:nvPr>
            <p:ph type="dt" sz="half" idx="10"/>
          </p:nvPr>
        </p:nvSpPr>
        <p:spPr/>
        <p:txBody>
          <a:bodyPr/>
          <a:lstStyle>
            <a:lvl1pPr>
              <a:defRPr/>
            </a:lvl1pPr>
          </a:lstStyle>
          <a:p>
            <a:pPr>
              <a:defRPr/>
            </a:pPr>
            <a:fld id="{8002C5C2-EE53-488E-AC16-B15B2287DD45}" type="datetimeFigureOut">
              <a:rPr lang="en-US"/>
              <a:pPr>
                <a:defRPr/>
              </a:pPr>
              <a:t>12/2/2025</a:t>
            </a:fld>
            <a:endParaRPr lang="en-US"/>
          </a:p>
        </p:txBody>
      </p:sp>
      <p:sp>
        <p:nvSpPr>
          <p:cNvPr id="6" name="Θέση υποσέλιδου 4">
            <a:extLst>
              <a:ext uri="{FF2B5EF4-FFF2-40B4-BE49-F238E27FC236}">
                <a16:creationId xmlns:a16="http://schemas.microsoft.com/office/drawing/2014/main" id="{8F28491B-A655-5F7F-29B8-1264F07B2FCB}"/>
              </a:ext>
            </a:extLst>
          </p:cNvPr>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a:extLst>
              <a:ext uri="{FF2B5EF4-FFF2-40B4-BE49-F238E27FC236}">
                <a16:creationId xmlns:a16="http://schemas.microsoft.com/office/drawing/2014/main" id="{939264AC-C922-1FEC-7A34-988C2592F79F}"/>
              </a:ext>
            </a:extLst>
          </p:cNvPr>
          <p:cNvSpPr>
            <a:spLocks noGrp="1"/>
          </p:cNvSpPr>
          <p:nvPr>
            <p:ph type="sldNum" sz="quarter" idx="12"/>
          </p:nvPr>
        </p:nvSpPr>
        <p:spPr/>
        <p:txBody>
          <a:bodyPr/>
          <a:lstStyle>
            <a:lvl1pPr>
              <a:defRPr/>
            </a:lvl1pPr>
          </a:lstStyle>
          <a:p>
            <a:fld id="{1F0E126E-13F6-4022-8F9C-20C5D20CD81E}" type="slidenum">
              <a:rPr lang="en-US" altLang="el-GR"/>
              <a:pPr/>
              <a:t>‹#›</a:t>
            </a:fld>
            <a:endParaRPr lang="en-US" altLang="el-GR"/>
          </a:p>
        </p:txBody>
      </p:sp>
    </p:spTree>
    <p:extLst>
      <p:ext uri="{BB962C8B-B14F-4D97-AF65-F5344CB8AC3E}">
        <p14:creationId xmlns:p14="http://schemas.microsoft.com/office/powerpoint/2010/main" val="304221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3">
            <a:extLst>
              <a:ext uri="{FF2B5EF4-FFF2-40B4-BE49-F238E27FC236}">
                <a16:creationId xmlns:a16="http://schemas.microsoft.com/office/drawing/2014/main" id="{34E4990A-7C85-120E-2553-66C0C287FCBE}"/>
              </a:ext>
            </a:extLst>
          </p:cNvPr>
          <p:cNvSpPr>
            <a:spLocks noGrp="1"/>
          </p:cNvSpPr>
          <p:nvPr>
            <p:ph type="dt" sz="half" idx="10"/>
          </p:nvPr>
        </p:nvSpPr>
        <p:spPr/>
        <p:txBody>
          <a:bodyPr/>
          <a:lstStyle>
            <a:lvl1pPr>
              <a:defRPr/>
            </a:lvl1pPr>
          </a:lstStyle>
          <a:p>
            <a:pPr>
              <a:defRPr/>
            </a:pPr>
            <a:fld id="{A0EB31A0-7EA7-4428-AF08-49EF231D32FA}" type="datetimeFigureOut">
              <a:rPr lang="en-US"/>
              <a:pPr>
                <a:defRPr/>
              </a:pPr>
              <a:t>12/2/2025</a:t>
            </a:fld>
            <a:endParaRPr lang="en-US"/>
          </a:p>
        </p:txBody>
      </p:sp>
      <p:sp>
        <p:nvSpPr>
          <p:cNvPr id="8" name="Θέση υποσέλιδου 4">
            <a:extLst>
              <a:ext uri="{FF2B5EF4-FFF2-40B4-BE49-F238E27FC236}">
                <a16:creationId xmlns:a16="http://schemas.microsoft.com/office/drawing/2014/main" id="{E6D76E07-0CEF-BA8E-7C3D-EF0A7D14D524}"/>
              </a:ext>
            </a:extLst>
          </p:cNvPr>
          <p:cNvSpPr>
            <a:spLocks noGrp="1"/>
          </p:cNvSpPr>
          <p:nvPr>
            <p:ph type="ftr" sz="quarter" idx="11"/>
          </p:nvPr>
        </p:nvSpPr>
        <p:spPr/>
        <p:txBody>
          <a:bodyPr/>
          <a:lstStyle>
            <a:lvl1pPr>
              <a:defRPr/>
            </a:lvl1pPr>
          </a:lstStyle>
          <a:p>
            <a:pPr>
              <a:defRPr/>
            </a:pPr>
            <a:endParaRPr lang="en-US"/>
          </a:p>
        </p:txBody>
      </p:sp>
      <p:sp>
        <p:nvSpPr>
          <p:cNvPr id="9" name="Θέση αριθμού διαφάνειας 5">
            <a:extLst>
              <a:ext uri="{FF2B5EF4-FFF2-40B4-BE49-F238E27FC236}">
                <a16:creationId xmlns:a16="http://schemas.microsoft.com/office/drawing/2014/main" id="{90A71D65-E05A-08FE-2AFB-BFD7AD557963}"/>
              </a:ext>
            </a:extLst>
          </p:cNvPr>
          <p:cNvSpPr>
            <a:spLocks noGrp="1"/>
          </p:cNvSpPr>
          <p:nvPr>
            <p:ph type="sldNum" sz="quarter" idx="12"/>
          </p:nvPr>
        </p:nvSpPr>
        <p:spPr/>
        <p:txBody>
          <a:bodyPr/>
          <a:lstStyle>
            <a:lvl1pPr>
              <a:defRPr/>
            </a:lvl1pPr>
          </a:lstStyle>
          <a:p>
            <a:fld id="{8F185B98-56A4-448E-B226-BE3A136467D1}" type="slidenum">
              <a:rPr lang="en-US" altLang="el-GR"/>
              <a:pPr/>
              <a:t>‹#›</a:t>
            </a:fld>
            <a:endParaRPr lang="en-US" altLang="el-GR"/>
          </a:p>
        </p:txBody>
      </p:sp>
    </p:spTree>
    <p:extLst>
      <p:ext uri="{BB962C8B-B14F-4D97-AF65-F5344CB8AC3E}">
        <p14:creationId xmlns:p14="http://schemas.microsoft.com/office/powerpoint/2010/main" val="25095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3">
            <a:extLst>
              <a:ext uri="{FF2B5EF4-FFF2-40B4-BE49-F238E27FC236}">
                <a16:creationId xmlns:a16="http://schemas.microsoft.com/office/drawing/2014/main" id="{D714208A-91F5-376F-CFE7-609188956E6F}"/>
              </a:ext>
            </a:extLst>
          </p:cNvPr>
          <p:cNvSpPr>
            <a:spLocks noGrp="1"/>
          </p:cNvSpPr>
          <p:nvPr>
            <p:ph type="dt" sz="half" idx="10"/>
          </p:nvPr>
        </p:nvSpPr>
        <p:spPr/>
        <p:txBody>
          <a:bodyPr/>
          <a:lstStyle>
            <a:lvl1pPr>
              <a:defRPr/>
            </a:lvl1pPr>
          </a:lstStyle>
          <a:p>
            <a:pPr>
              <a:defRPr/>
            </a:pPr>
            <a:fld id="{074869B1-6811-4191-BECE-41C74166DAB2}" type="datetimeFigureOut">
              <a:rPr lang="en-US"/>
              <a:pPr>
                <a:defRPr/>
              </a:pPr>
              <a:t>12/2/2025</a:t>
            </a:fld>
            <a:endParaRPr lang="en-US"/>
          </a:p>
        </p:txBody>
      </p:sp>
      <p:sp>
        <p:nvSpPr>
          <p:cNvPr id="4" name="Θέση υποσέλιδου 4">
            <a:extLst>
              <a:ext uri="{FF2B5EF4-FFF2-40B4-BE49-F238E27FC236}">
                <a16:creationId xmlns:a16="http://schemas.microsoft.com/office/drawing/2014/main" id="{0F7DED3D-F266-D5B9-B6CE-715786505519}"/>
              </a:ext>
            </a:extLst>
          </p:cNvPr>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a:extLst>
              <a:ext uri="{FF2B5EF4-FFF2-40B4-BE49-F238E27FC236}">
                <a16:creationId xmlns:a16="http://schemas.microsoft.com/office/drawing/2014/main" id="{9A8A1253-3C50-1AD6-A22A-0579D349B061}"/>
              </a:ext>
            </a:extLst>
          </p:cNvPr>
          <p:cNvSpPr>
            <a:spLocks noGrp="1"/>
          </p:cNvSpPr>
          <p:nvPr>
            <p:ph type="sldNum" sz="quarter" idx="12"/>
          </p:nvPr>
        </p:nvSpPr>
        <p:spPr/>
        <p:txBody>
          <a:bodyPr/>
          <a:lstStyle>
            <a:lvl1pPr>
              <a:defRPr/>
            </a:lvl1pPr>
          </a:lstStyle>
          <a:p>
            <a:fld id="{077AB5AD-5D6E-44CA-B78D-62A4549D258D}" type="slidenum">
              <a:rPr lang="en-US" altLang="el-GR"/>
              <a:pPr/>
              <a:t>‹#›</a:t>
            </a:fld>
            <a:endParaRPr lang="en-US" altLang="el-GR"/>
          </a:p>
        </p:txBody>
      </p:sp>
    </p:spTree>
    <p:extLst>
      <p:ext uri="{BB962C8B-B14F-4D97-AF65-F5344CB8AC3E}">
        <p14:creationId xmlns:p14="http://schemas.microsoft.com/office/powerpoint/2010/main" val="265535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a:extLst>
              <a:ext uri="{FF2B5EF4-FFF2-40B4-BE49-F238E27FC236}">
                <a16:creationId xmlns:a16="http://schemas.microsoft.com/office/drawing/2014/main" id="{BE7CF2A8-A42D-427A-6D47-37B9F7BCE861}"/>
              </a:ext>
            </a:extLst>
          </p:cNvPr>
          <p:cNvSpPr>
            <a:spLocks noGrp="1"/>
          </p:cNvSpPr>
          <p:nvPr>
            <p:ph type="dt" sz="half" idx="10"/>
          </p:nvPr>
        </p:nvSpPr>
        <p:spPr/>
        <p:txBody>
          <a:bodyPr/>
          <a:lstStyle>
            <a:lvl1pPr>
              <a:defRPr/>
            </a:lvl1pPr>
          </a:lstStyle>
          <a:p>
            <a:pPr>
              <a:defRPr/>
            </a:pPr>
            <a:fld id="{54BDFA1B-7C16-46D2-A57F-670C70A21E33}" type="datetimeFigureOut">
              <a:rPr lang="en-US"/>
              <a:pPr>
                <a:defRPr/>
              </a:pPr>
              <a:t>12/2/2025</a:t>
            </a:fld>
            <a:endParaRPr lang="en-US"/>
          </a:p>
        </p:txBody>
      </p:sp>
      <p:sp>
        <p:nvSpPr>
          <p:cNvPr id="3" name="Θέση υποσέλιδου 4">
            <a:extLst>
              <a:ext uri="{FF2B5EF4-FFF2-40B4-BE49-F238E27FC236}">
                <a16:creationId xmlns:a16="http://schemas.microsoft.com/office/drawing/2014/main" id="{3AC3CB21-BE04-B17F-5717-CD9C6191664A}"/>
              </a:ext>
            </a:extLst>
          </p:cNvPr>
          <p:cNvSpPr>
            <a:spLocks noGrp="1"/>
          </p:cNvSpPr>
          <p:nvPr>
            <p:ph type="ftr" sz="quarter" idx="11"/>
          </p:nvPr>
        </p:nvSpPr>
        <p:spPr/>
        <p:txBody>
          <a:bodyPr/>
          <a:lstStyle>
            <a:lvl1pPr>
              <a:defRPr/>
            </a:lvl1pPr>
          </a:lstStyle>
          <a:p>
            <a:pPr>
              <a:defRPr/>
            </a:pPr>
            <a:endParaRPr lang="en-US"/>
          </a:p>
        </p:txBody>
      </p:sp>
      <p:sp>
        <p:nvSpPr>
          <p:cNvPr id="4" name="Θέση αριθμού διαφάνειας 5">
            <a:extLst>
              <a:ext uri="{FF2B5EF4-FFF2-40B4-BE49-F238E27FC236}">
                <a16:creationId xmlns:a16="http://schemas.microsoft.com/office/drawing/2014/main" id="{6596F1C6-E794-72AD-A3E7-E5BABBA29DB6}"/>
              </a:ext>
            </a:extLst>
          </p:cNvPr>
          <p:cNvSpPr>
            <a:spLocks noGrp="1"/>
          </p:cNvSpPr>
          <p:nvPr>
            <p:ph type="sldNum" sz="quarter" idx="12"/>
          </p:nvPr>
        </p:nvSpPr>
        <p:spPr/>
        <p:txBody>
          <a:bodyPr/>
          <a:lstStyle>
            <a:lvl1pPr>
              <a:defRPr/>
            </a:lvl1pPr>
          </a:lstStyle>
          <a:p>
            <a:fld id="{1F85B75E-8E5E-4D77-A7B4-75B5B512D92F}" type="slidenum">
              <a:rPr lang="en-US" altLang="el-GR"/>
              <a:pPr/>
              <a:t>‹#›</a:t>
            </a:fld>
            <a:endParaRPr lang="en-US" altLang="el-GR"/>
          </a:p>
        </p:txBody>
      </p:sp>
    </p:spTree>
    <p:extLst>
      <p:ext uri="{BB962C8B-B14F-4D97-AF65-F5344CB8AC3E}">
        <p14:creationId xmlns:p14="http://schemas.microsoft.com/office/powerpoint/2010/main" val="330940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3">
            <a:extLst>
              <a:ext uri="{FF2B5EF4-FFF2-40B4-BE49-F238E27FC236}">
                <a16:creationId xmlns:a16="http://schemas.microsoft.com/office/drawing/2014/main" id="{89EB611D-7C2C-F4F5-1A35-BF31E0FDFA61}"/>
              </a:ext>
            </a:extLst>
          </p:cNvPr>
          <p:cNvSpPr>
            <a:spLocks noGrp="1"/>
          </p:cNvSpPr>
          <p:nvPr>
            <p:ph type="dt" sz="half" idx="10"/>
          </p:nvPr>
        </p:nvSpPr>
        <p:spPr/>
        <p:txBody>
          <a:bodyPr/>
          <a:lstStyle>
            <a:lvl1pPr>
              <a:defRPr/>
            </a:lvl1pPr>
          </a:lstStyle>
          <a:p>
            <a:pPr>
              <a:defRPr/>
            </a:pPr>
            <a:fld id="{12860489-0CEA-4D1B-AB6F-73D169A997A4}" type="datetimeFigureOut">
              <a:rPr lang="en-US"/>
              <a:pPr>
                <a:defRPr/>
              </a:pPr>
              <a:t>12/2/2025</a:t>
            </a:fld>
            <a:endParaRPr lang="en-US"/>
          </a:p>
        </p:txBody>
      </p:sp>
      <p:sp>
        <p:nvSpPr>
          <p:cNvPr id="6" name="Θέση υποσέλιδου 4">
            <a:extLst>
              <a:ext uri="{FF2B5EF4-FFF2-40B4-BE49-F238E27FC236}">
                <a16:creationId xmlns:a16="http://schemas.microsoft.com/office/drawing/2014/main" id="{4ADD09D0-FFEC-4AC5-0BF2-C2C071A4F69D}"/>
              </a:ext>
            </a:extLst>
          </p:cNvPr>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a:extLst>
              <a:ext uri="{FF2B5EF4-FFF2-40B4-BE49-F238E27FC236}">
                <a16:creationId xmlns:a16="http://schemas.microsoft.com/office/drawing/2014/main" id="{66845525-DE1E-08C4-A62A-2C95035A00DC}"/>
              </a:ext>
            </a:extLst>
          </p:cNvPr>
          <p:cNvSpPr>
            <a:spLocks noGrp="1"/>
          </p:cNvSpPr>
          <p:nvPr>
            <p:ph type="sldNum" sz="quarter" idx="12"/>
          </p:nvPr>
        </p:nvSpPr>
        <p:spPr/>
        <p:txBody>
          <a:bodyPr/>
          <a:lstStyle>
            <a:lvl1pPr>
              <a:defRPr/>
            </a:lvl1pPr>
          </a:lstStyle>
          <a:p>
            <a:fld id="{DF8E50DC-CAA9-47CA-9C96-6E83921AF3DA}" type="slidenum">
              <a:rPr lang="en-US" altLang="el-GR"/>
              <a:pPr/>
              <a:t>‹#›</a:t>
            </a:fld>
            <a:endParaRPr lang="en-US" altLang="el-GR"/>
          </a:p>
        </p:txBody>
      </p:sp>
    </p:spTree>
    <p:extLst>
      <p:ext uri="{BB962C8B-B14F-4D97-AF65-F5344CB8AC3E}">
        <p14:creationId xmlns:p14="http://schemas.microsoft.com/office/powerpoint/2010/main" val="112756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l-GR" noProof="0"/>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3">
            <a:extLst>
              <a:ext uri="{FF2B5EF4-FFF2-40B4-BE49-F238E27FC236}">
                <a16:creationId xmlns:a16="http://schemas.microsoft.com/office/drawing/2014/main" id="{9D17551C-3CD1-AE81-28F1-6BC62B920A1C}"/>
              </a:ext>
            </a:extLst>
          </p:cNvPr>
          <p:cNvSpPr>
            <a:spLocks noGrp="1"/>
          </p:cNvSpPr>
          <p:nvPr>
            <p:ph type="dt" sz="half" idx="10"/>
          </p:nvPr>
        </p:nvSpPr>
        <p:spPr/>
        <p:txBody>
          <a:bodyPr/>
          <a:lstStyle>
            <a:lvl1pPr>
              <a:defRPr/>
            </a:lvl1pPr>
          </a:lstStyle>
          <a:p>
            <a:pPr>
              <a:defRPr/>
            </a:pPr>
            <a:fld id="{C79C6127-D277-466A-86F2-FF36EBD7BB4B}" type="datetimeFigureOut">
              <a:rPr lang="en-US"/>
              <a:pPr>
                <a:defRPr/>
              </a:pPr>
              <a:t>12/2/2025</a:t>
            </a:fld>
            <a:endParaRPr lang="en-US"/>
          </a:p>
        </p:txBody>
      </p:sp>
      <p:sp>
        <p:nvSpPr>
          <p:cNvPr id="6" name="Θέση υποσέλιδου 4">
            <a:extLst>
              <a:ext uri="{FF2B5EF4-FFF2-40B4-BE49-F238E27FC236}">
                <a16:creationId xmlns:a16="http://schemas.microsoft.com/office/drawing/2014/main" id="{9F17BBE2-DF4A-00BF-C8C4-9E61AC4727DC}"/>
              </a:ext>
            </a:extLst>
          </p:cNvPr>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a:extLst>
              <a:ext uri="{FF2B5EF4-FFF2-40B4-BE49-F238E27FC236}">
                <a16:creationId xmlns:a16="http://schemas.microsoft.com/office/drawing/2014/main" id="{6C0D9B44-C1E4-1B59-3846-2F1E3E9E612B}"/>
              </a:ext>
            </a:extLst>
          </p:cNvPr>
          <p:cNvSpPr>
            <a:spLocks noGrp="1"/>
          </p:cNvSpPr>
          <p:nvPr>
            <p:ph type="sldNum" sz="quarter" idx="12"/>
          </p:nvPr>
        </p:nvSpPr>
        <p:spPr/>
        <p:txBody>
          <a:bodyPr/>
          <a:lstStyle>
            <a:lvl1pPr>
              <a:defRPr/>
            </a:lvl1pPr>
          </a:lstStyle>
          <a:p>
            <a:fld id="{383B3FE1-853B-46F6-9C63-999A24CFEAB5}" type="slidenum">
              <a:rPr lang="en-US" altLang="el-GR"/>
              <a:pPr/>
              <a:t>‹#›</a:t>
            </a:fld>
            <a:endParaRPr lang="en-US" altLang="el-GR"/>
          </a:p>
        </p:txBody>
      </p:sp>
    </p:spTree>
    <p:extLst>
      <p:ext uri="{BB962C8B-B14F-4D97-AF65-F5344CB8AC3E}">
        <p14:creationId xmlns:p14="http://schemas.microsoft.com/office/powerpoint/2010/main" val="2302170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a:extLst>
              <a:ext uri="{FF2B5EF4-FFF2-40B4-BE49-F238E27FC236}">
                <a16:creationId xmlns:a16="http://schemas.microsoft.com/office/drawing/2014/main" id="{780965A8-1736-7D79-D421-D8C3DA2E3585}"/>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Στυλ κύριου τίτλου</a:t>
            </a:r>
          </a:p>
        </p:txBody>
      </p:sp>
      <p:sp>
        <p:nvSpPr>
          <p:cNvPr id="1027" name="Θέση κειμένου 2">
            <a:extLst>
              <a:ext uri="{FF2B5EF4-FFF2-40B4-BE49-F238E27FC236}">
                <a16:creationId xmlns:a16="http://schemas.microsoft.com/office/drawing/2014/main" id="{D791F80A-EA02-553B-8CAF-D0AE4A38C1E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Θέση ημερομηνίας 3">
            <a:extLst>
              <a:ext uri="{FF2B5EF4-FFF2-40B4-BE49-F238E27FC236}">
                <a16:creationId xmlns:a16="http://schemas.microsoft.com/office/drawing/2014/main" id="{E9100590-4581-BDD5-2A39-96F50C89299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cs typeface="+mn-cs"/>
              </a:defRPr>
            </a:lvl1pPr>
          </a:lstStyle>
          <a:p>
            <a:pPr>
              <a:defRPr/>
            </a:pPr>
            <a:fld id="{4133A062-FD2B-46E1-B8C6-DFEE2529E92E}" type="datetimeFigureOut">
              <a:rPr lang="en-US"/>
              <a:pPr>
                <a:defRPr/>
              </a:pPr>
              <a:t>12/2/2025</a:t>
            </a:fld>
            <a:endParaRPr lang="en-US" dirty="0"/>
          </a:p>
        </p:txBody>
      </p:sp>
      <p:sp>
        <p:nvSpPr>
          <p:cNvPr id="5" name="Θέση υποσέλιδου 4">
            <a:extLst>
              <a:ext uri="{FF2B5EF4-FFF2-40B4-BE49-F238E27FC236}">
                <a16:creationId xmlns:a16="http://schemas.microsoft.com/office/drawing/2014/main" id="{2297BB8C-E4E8-FC45-A58C-75556F3452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cs typeface="+mn-cs"/>
              </a:defRPr>
            </a:lvl1pPr>
          </a:lstStyle>
          <a:p>
            <a:pPr>
              <a:defRPr/>
            </a:pPr>
            <a:endParaRPr lang="en-US" dirty="0"/>
          </a:p>
        </p:txBody>
      </p:sp>
      <p:sp>
        <p:nvSpPr>
          <p:cNvPr id="6" name="Θέση αριθμού διαφάνειας 5">
            <a:extLst>
              <a:ext uri="{FF2B5EF4-FFF2-40B4-BE49-F238E27FC236}">
                <a16:creationId xmlns:a16="http://schemas.microsoft.com/office/drawing/2014/main" id="{3F06C427-EA55-5461-C7C2-2B408C3C6EC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BA32DA78-72BF-498D-BE20-9888C07107AF}" type="slidenum">
              <a:rPr lang="en-US" altLang="el-GR"/>
              <a:pPr/>
              <a:t>‹#›</a:t>
            </a:fld>
            <a:endParaRPr lang="en-US" altLang="el-GR" dirty="0"/>
          </a:p>
        </p:txBody>
      </p:sp>
      <p:sp>
        <p:nvSpPr>
          <p:cNvPr id="1031" name="Freeform 8">
            <a:extLst>
              <a:ext uri="{FF2B5EF4-FFF2-40B4-BE49-F238E27FC236}">
                <a16:creationId xmlns:a16="http://schemas.microsoft.com/office/drawing/2014/main" id="{51DB5110-95DF-80DD-25B3-86BE5D5ED4FC}"/>
              </a:ext>
            </a:extLst>
          </p:cNvPr>
          <p:cNvSpPr>
            <a:spLocks noChangeArrowheads="1"/>
          </p:cNvSpPr>
          <p:nvPr userDrawn="1"/>
        </p:nvSpPr>
        <p:spPr bwMode="auto">
          <a:xfrm>
            <a:off x="163513" y="796925"/>
            <a:ext cx="866775" cy="781050"/>
          </a:xfrm>
          <a:custGeom>
            <a:avLst/>
            <a:gdLst>
              <a:gd name="T0" fmla="*/ 0 w 8042"/>
              <a:gd name="T1" fmla="*/ 0 h 10000"/>
              <a:gd name="T2" fmla="*/ 8042 w 8042"/>
              <a:gd name="T3" fmla="*/ 10000 h 10000"/>
            </a:gdLst>
            <a:ahLst/>
            <a:cxnLst/>
            <a:rect l="T0" t="T1" r="T2" b="T3"/>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miter lim="800000"/>
            <a:headEnd/>
            <a:tailEnd/>
          </a:ln>
        </p:spPr>
        <p:txBody>
          <a:bodyPr/>
          <a:lstStyle/>
          <a:p>
            <a:pPr>
              <a:defRPr/>
            </a:pPr>
            <a:endParaRPr lang="el-GR" dirty="0"/>
          </a:p>
        </p:txBody>
      </p:sp>
    </p:spTree>
  </p:cSld>
  <p:clrMap bg1="lt1" tx1="dk1" bg2="lt2" tx2="dk2" accent1="accent1" accent2="accent2" accent3="accent3" accent4="accent4" accent5="accent5" accent6="accent6" hlink="hlink" folHlink="folHlink"/>
  <p:sldLayoutIdLst>
    <p:sldLayoutId id="2147484506" r:id="rId1"/>
    <p:sldLayoutId id="2147484507"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students.edivea.net/courses/129"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15 - Ευθεία γραμμή σύνδεσης">
            <a:extLst>
              <a:ext uri="{FF2B5EF4-FFF2-40B4-BE49-F238E27FC236}">
                <a16:creationId xmlns:a16="http://schemas.microsoft.com/office/drawing/2014/main" id="{0C475357-0DAD-E957-4ED0-0C502ACAFFD8}"/>
              </a:ext>
            </a:extLst>
          </p:cNvPr>
          <p:cNvCxnSpPr>
            <a:cxnSpLocks noChangeShapeType="1"/>
          </p:cNvCxnSpPr>
          <p:nvPr/>
        </p:nvCxnSpPr>
        <p:spPr bwMode="auto">
          <a:xfrm>
            <a:off x="1789113" y="1046163"/>
            <a:ext cx="7034212" cy="6350"/>
          </a:xfrm>
          <a:prstGeom prst="line">
            <a:avLst/>
          </a:prstGeom>
          <a:noFill/>
          <a:ln w="9525" algn="ctr">
            <a:solidFill>
              <a:srgbClr val="00B0F0"/>
            </a:solidFill>
            <a:round/>
            <a:headEnd/>
            <a:tailEnd/>
          </a:ln>
          <a:extLst>
            <a:ext uri="{909E8E84-426E-40DD-AFC4-6F175D3DCCD1}">
              <a14:hiddenFill xmlns:a14="http://schemas.microsoft.com/office/drawing/2010/main">
                <a:noFill/>
              </a14:hiddenFill>
            </a:ext>
          </a:extLst>
        </p:spPr>
      </p:cxnSp>
      <p:sp>
        <p:nvSpPr>
          <p:cNvPr id="4099" name="11 - Ορθογώνιο">
            <a:extLst>
              <a:ext uri="{FF2B5EF4-FFF2-40B4-BE49-F238E27FC236}">
                <a16:creationId xmlns:a16="http://schemas.microsoft.com/office/drawing/2014/main" id="{D4B8E2B8-D411-686D-34FD-C5CC9CC38C41}"/>
              </a:ext>
            </a:extLst>
          </p:cNvPr>
          <p:cNvSpPr>
            <a:spLocks noChangeArrowheads="1"/>
          </p:cNvSpPr>
          <p:nvPr/>
        </p:nvSpPr>
        <p:spPr bwMode="auto">
          <a:xfrm>
            <a:off x="1550988" y="250825"/>
            <a:ext cx="7458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sz="1400" dirty="0">
                <a:latin typeface="Book Antiqua" panose="02040602050305030304" pitchFamily="18" charset="0"/>
              </a:rPr>
              <a:t>Πρόγραμμα Μεταπτυχιακών Σπουδών: </a:t>
            </a:r>
            <a:endParaRPr lang="en-US" altLang="el-GR" sz="1400" dirty="0">
              <a:latin typeface="Book Antiqua" panose="02040602050305030304" pitchFamily="18" charset="0"/>
            </a:endParaRPr>
          </a:p>
          <a:p>
            <a:pPr algn="ctr" eaLnBrk="1" hangingPunct="1"/>
            <a:r>
              <a:rPr lang="el-GR" altLang="el-GR" sz="1400" dirty="0">
                <a:latin typeface="Book Antiqua" panose="02040602050305030304" pitchFamily="18" charset="0"/>
              </a:rPr>
              <a:t>«Επιστήμες της Αγωγής - Εξ Αποστάσεως Εκπαίδευση  με την χρήση των ΤΠΕ (e-</a:t>
            </a:r>
            <a:r>
              <a:rPr lang="en-US" altLang="el-GR" sz="1400" dirty="0">
                <a:latin typeface="Book Antiqua" panose="02040602050305030304" pitchFamily="18" charset="0"/>
              </a:rPr>
              <a:t> </a:t>
            </a:r>
            <a:r>
              <a:rPr lang="el-GR" altLang="el-GR" sz="1400" dirty="0">
                <a:latin typeface="Book Antiqua" panose="02040602050305030304" pitchFamily="18" charset="0"/>
              </a:rPr>
              <a:t>Learning)»</a:t>
            </a:r>
            <a:endParaRPr lang="el-GR" altLang="el-GR" sz="1200" dirty="0">
              <a:latin typeface="Book Antiqua" panose="02040602050305030304" pitchFamily="18" charset="0"/>
            </a:endParaRPr>
          </a:p>
        </p:txBody>
      </p:sp>
      <p:sp>
        <p:nvSpPr>
          <p:cNvPr id="4100" name="Rectangle 1">
            <a:extLst>
              <a:ext uri="{FF2B5EF4-FFF2-40B4-BE49-F238E27FC236}">
                <a16:creationId xmlns:a16="http://schemas.microsoft.com/office/drawing/2014/main" id="{FCC9CDE8-A312-8599-62AE-03D2075D920F}"/>
              </a:ext>
            </a:extLst>
          </p:cNvPr>
          <p:cNvSpPr>
            <a:spLocks noChangeArrowheads="1"/>
          </p:cNvSpPr>
          <p:nvPr/>
        </p:nvSpPr>
        <p:spPr bwMode="auto">
          <a:xfrm>
            <a:off x="1187450" y="5934075"/>
            <a:ext cx="720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sz="2000" i="1">
                <a:latin typeface="Book Antiqua" panose="02040602050305030304" pitchFamily="18" charset="0"/>
                <a:cs typeface="Times New Roman" panose="02020603050405020304" pitchFamily="18" charset="0"/>
              </a:rPr>
              <a:t>Ρέθυμνο, 2025</a:t>
            </a:r>
            <a:endParaRPr lang="el-GR" altLang="el-GR" sz="2000" i="1">
              <a:latin typeface="Arial" panose="020B0604020202020204" pitchFamily="34" charset="0"/>
            </a:endParaRPr>
          </a:p>
        </p:txBody>
      </p:sp>
      <p:cxnSp>
        <p:nvCxnSpPr>
          <p:cNvPr id="4101" name="15 - Ευθεία γραμμή σύνδεσης">
            <a:extLst>
              <a:ext uri="{FF2B5EF4-FFF2-40B4-BE49-F238E27FC236}">
                <a16:creationId xmlns:a16="http://schemas.microsoft.com/office/drawing/2014/main" id="{E42D06C8-BD64-0265-2033-F2E77BA393C6}"/>
              </a:ext>
            </a:extLst>
          </p:cNvPr>
          <p:cNvCxnSpPr>
            <a:cxnSpLocks noChangeShapeType="1"/>
          </p:cNvCxnSpPr>
          <p:nvPr/>
        </p:nvCxnSpPr>
        <p:spPr bwMode="auto">
          <a:xfrm flipV="1">
            <a:off x="1804988" y="1052513"/>
            <a:ext cx="7034212" cy="0"/>
          </a:xfrm>
          <a:prstGeom prst="line">
            <a:avLst/>
          </a:prstGeom>
          <a:noFill/>
          <a:ln w="9525" algn="ctr">
            <a:solidFill>
              <a:srgbClr val="00B0F0"/>
            </a:solidFill>
            <a:round/>
            <a:headEnd/>
            <a:tailEnd/>
          </a:ln>
          <a:extLst>
            <a:ext uri="{909E8E84-426E-40DD-AFC4-6F175D3DCCD1}">
              <a14:hiddenFill xmlns:a14="http://schemas.microsoft.com/office/drawing/2010/main">
                <a:noFill/>
              </a14:hiddenFill>
            </a:ext>
          </a:extLst>
        </p:spPr>
      </p:cxnSp>
      <p:cxnSp>
        <p:nvCxnSpPr>
          <p:cNvPr id="9" name="15 - Ευθεία γραμμή σύνδεσης">
            <a:extLst>
              <a:ext uri="{FF2B5EF4-FFF2-40B4-BE49-F238E27FC236}">
                <a16:creationId xmlns:a16="http://schemas.microsoft.com/office/drawing/2014/main" id="{6BEB4BB2-6185-E695-D3C7-89235A064EE9}"/>
              </a:ext>
            </a:extLst>
          </p:cNvPr>
          <p:cNvCxnSpPr/>
          <p:nvPr/>
        </p:nvCxnSpPr>
        <p:spPr bwMode="auto">
          <a:xfrm>
            <a:off x="1638300" y="5589588"/>
            <a:ext cx="6991350" cy="12700"/>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4103" name="9 - Ορθογώνιο">
            <a:extLst>
              <a:ext uri="{FF2B5EF4-FFF2-40B4-BE49-F238E27FC236}">
                <a16:creationId xmlns:a16="http://schemas.microsoft.com/office/drawing/2014/main" id="{D05AAA76-F56B-0791-1A21-01E79B528FB9}"/>
              </a:ext>
            </a:extLst>
          </p:cNvPr>
          <p:cNvSpPr>
            <a:spLocks noChangeArrowheads="1"/>
          </p:cNvSpPr>
          <p:nvPr/>
        </p:nvSpPr>
        <p:spPr bwMode="auto">
          <a:xfrm>
            <a:off x="1369218" y="2979442"/>
            <a:ext cx="6840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sz="3200" b="1" dirty="0">
                <a:solidFill>
                  <a:schemeClr val="accent2">
                    <a:lumMod val="50000"/>
                  </a:schemeClr>
                </a:solidFill>
              </a:rPr>
              <a:t>Στυλιανός Τσιουδάκης</a:t>
            </a:r>
          </a:p>
        </p:txBody>
      </p:sp>
      <p:sp>
        <p:nvSpPr>
          <p:cNvPr id="4104" name="9 - Ορθογώνιο">
            <a:extLst>
              <a:ext uri="{FF2B5EF4-FFF2-40B4-BE49-F238E27FC236}">
                <a16:creationId xmlns:a16="http://schemas.microsoft.com/office/drawing/2014/main" id="{9C7BC1CB-C7F7-9100-222B-CB756456F123}"/>
              </a:ext>
            </a:extLst>
          </p:cNvPr>
          <p:cNvSpPr>
            <a:spLocks noChangeArrowheads="1"/>
          </p:cNvSpPr>
          <p:nvPr/>
        </p:nvSpPr>
        <p:spPr bwMode="auto">
          <a:xfrm>
            <a:off x="1476847" y="3651828"/>
            <a:ext cx="6840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sz="1800" dirty="0"/>
              <a:t>Επιτροπή Κρίσης ΔΕ</a:t>
            </a:r>
          </a:p>
        </p:txBody>
      </p:sp>
      <p:graphicFrame>
        <p:nvGraphicFramePr>
          <p:cNvPr id="20" name="17 - Διάγραμμα">
            <a:extLst>
              <a:ext uri="{FF2B5EF4-FFF2-40B4-BE49-F238E27FC236}">
                <a16:creationId xmlns:a16="http://schemas.microsoft.com/office/drawing/2014/main" id="{25CE5652-E9AE-2462-FB89-DBCEACA24352}"/>
              </a:ext>
            </a:extLst>
          </p:cNvPr>
          <p:cNvGraphicFramePr/>
          <p:nvPr>
            <p:extLst>
              <p:ext uri="{D42A27DB-BD31-4B8C-83A1-F6EECF244321}">
                <p14:modId xmlns:p14="http://schemas.microsoft.com/office/powerpoint/2010/main" val="4145378390"/>
              </p:ext>
            </p:extLst>
          </p:nvPr>
        </p:nvGraphicFramePr>
        <p:xfrm>
          <a:off x="1355068" y="1285171"/>
          <a:ext cx="7500990" cy="1736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10 - Πίνακας">
            <a:extLst>
              <a:ext uri="{FF2B5EF4-FFF2-40B4-BE49-F238E27FC236}">
                <a16:creationId xmlns:a16="http://schemas.microsoft.com/office/drawing/2014/main" id="{1C7D4203-16F3-971F-2CE9-097E0203F7BC}"/>
              </a:ext>
            </a:extLst>
          </p:cNvPr>
          <p:cNvGraphicFramePr>
            <a:graphicFrameLocks noGrp="1"/>
          </p:cNvGraphicFramePr>
          <p:nvPr>
            <p:extLst>
              <p:ext uri="{D42A27DB-BD31-4B8C-83A1-F6EECF244321}">
                <p14:modId xmlns:p14="http://schemas.microsoft.com/office/powerpoint/2010/main" val="3994758796"/>
              </p:ext>
            </p:extLst>
          </p:nvPr>
        </p:nvGraphicFramePr>
        <p:xfrm>
          <a:off x="1378886" y="4221953"/>
          <a:ext cx="7250763" cy="1423270"/>
        </p:xfrm>
        <a:graphic>
          <a:graphicData uri="http://schemas.openxmlformats.org/drawingml/2006/table">
            <a:tbl>
              <a:tblPr firstRow="1" bandRow="1">
                <a:tableStyleId>{5C22544A-7EE6-4342-B048-85BDC9FD1C3A}</a:tableStyleId>
              </a:tblPr>
              <a:tblGrid>
                <a:gridCol w="2416921">
                  <a:extLst>
                    <a:ext uri="{9D8B030D-6E8A-4147-A177-3AD203B41FA5}">
                      <a16:colId xmlns:a16="http://schemas.microsoft.com/office/drawing/2014/main" val="20000"/>
                    </a:ext>
                  </a:extLst>
                </a:gridCol>
                <a:gridCol w="2416921">
                  <a:extLst>
                    <a:ext uri="{9D8B030D-6E8A-4147-A177-3AD203B41FA5}">
                      <a16:colId xmlns:a16="http://schemas.microsoft.com/office/drawing/2014/main" val="20001"/>
                    </a:ext>
                  </a:extLst>
                </a:gridCol>
                <a:gridCol w="2416921">
                  <a:extLst>
                    <a:ext uri="{9D8B030D-6E8A-4147-A177-3AD203B41FA5}">
                      <a16:colId xmlns:a16="http://schemas.microsoft.com/office/drawing/2014/main" val="20002"/>
                    </a:ext>
                  </a:extLst>
                </a:gridCol>
              </a:tblGrid>
              <a:tr h="608584">
                <a:tc>
                  <a:txBody>
                    <a:bodyPr/>
                    <a:lstStyle/>
                    <a:p>
                      <a:pPr algn="ctr"/>
                      <a:r>
                        <a:rPr lang="el-GR" sz="1400" b="1" kern="1200" dirty="0">
                          <a:solidFill>
                            <a:schemeClr val="tx1"/>
                          </a:solidFill>
                          <a:latin typeface="Times New Roman" panose="02020603050405020304" pitchFamily="18" charset="0"/>
                          <a:ea typeface="+mn-ea"/>
                          <a:cs typeface="Times New Roman" panose="02020603050405020304" pitchFamily="18" charset="0"/>
                        </a:rPr>
                        <a:t>Χαράλαμπος Μουζάκης</a:t>
                      </a:r>
                      <a:r>
                        <a:rPr lang="el-GR" sz="1400" b="0" kern="1200" dirty="0">
                          <a:solidFill>
                            <a:schemeClr val="tx1"/>
                          </a:solidFill>
                          <a:latin typeface="Times New Roman" panose="02020603050405020304" pitchFamily="18" charset="0"/>
                          <a:ea typeface="+mn-ea"/>
                          <a:cs typeface="Times New Roman" panose="02020603050405020304" pitchFamily="18" charset="0"/>
                        </a:rPr>
                        <a:t> </a:t>
                      </a:r>
                      <a:endParaRPr lang="el-GR" sz="1400" b="1" kern="1200" dirty="0">
                        <a:solidFill>
                          <a:schemeClr val="lt1"/>
                        </a:solidFill>
                        <a:latin typeface="Times New Roman" panose="02020603050405020304" pitchFamily="18" charset="0"/>
                        <a:ea typeface="+mn-ea"/>
                        <a:cs typeface="Times New Roman" panose="02020603050405020304" pitchFamily="18" charset="0"/>
                      </a:endParaRP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150000"/>
                        </a:lnSpc>
                      </a:pPr>
                      <a:r>
                        <a:rPr lang="el-GR" sz="1400" b="1" i="0" dirty="0">
                          <a:solidFill>
                            <a:srgbClr val="1D2228"/>
                          </a:solidFill>
                          <a:effectLst/>
                          <a:latin typeface="Helvetica Neue"/>
                        </a:rPr>
                        <a:t>Παναγιώτης Αναστασιάδης</a:t>
                      </a:r>
                      <a:endParaRPr lang="en-US" sz="1400" b="1" i="0" dirty="0">
                        <a:solidFill>
                          <a:srgbClr val="1D2228"/>
                        </a:solidFill>
                        <a:effectLst/>
                        <a:latin typeface="Helvetica Neue"/>
                      </a:endParaRP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150000"/>
                        </a:lnSpc>
                      </a:pPr>
                      <a:r>
                        <a:rPr lang="el-GR" sz="1400" b="1" i="0" dirty="0">
                          <a:solidFill>
                            <a:srgbClr val="1D2228"/>
                          </a:solidFill>
                          <a:effectLst/>
                          <a:latin typeface="Helvetica Neue"/>
                        </a:rPr>
                        <a:t>Ανθή Καρατράντου</a:t>
                      </a:r>
                      <a:endParaRPr lang="en-US" sz="1400" b="1" i="0" dirty="0">
                        <a:solidFill>
                          <a:srgbClr val="1D2228"/>
                        </a:solidFill>
                        <a:effectLst/>
                        <a:latin typeface="Helvetica Neue"/>
                      </a:endParaRP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3133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l-GR" sz="1400" b="0" kern="1200">
                          <a:solidFill>
                            <a:schemeClr val="tx1"/>
                          </a:solidFill>
                          <a:latin typeface="Times New Roman" panose="02020603050405020304" pitchFamily="18" charset="0"/>
                          <a:ea typeface="+mn-ea"/>
                          <a:cs typeface="Times New Roman" panose="02020603050405020304" pitchFamily="18" charset="0"/>
                        </a:rPr>
                        <a:t>Καθηγητής – Σύμβουλος Ε.Α.Π. </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l-GR" sz="1400" b="0" i="0" dirty="0">
                          <a:solidFill>
                            <a:srgbClr val="1D2228"/>
                          </a:solidFill>
                          <a:effectLst/>
                          <a:latin typeface="Helvetica Neue"/>
                        </a:rPr>
                        <a:t>Ακαδημαϊκός Υπεύθυνος ΠΜΣ </a:t>
                      </a:r>
                      <a:endParaRPr lang="el-GR" sz="1400" b="1" kern="1200" dirty="0">
                        <a:solidFill>
                          <a:schemeClr val="lt1"/>
                        </a:solidFill>
                        <a:latin typeface="Times New Roman" panose="02020603050405020304" pitchFamily="18" charset="0"/>
                        <a:ea typeface="+mn-ea"/>
                        <a:cs typeface="Times New Roman" panose="02020603050405020304" pitchFamily="18" charset="0"/>
                      </a:endParaRP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l-GR" sz="1400" b="0" i="0" dirty="0">
                          <a:solidFill>
                            <a:srgbClr val="1D2228"/>
                          </a:solidFill>
                          <a:effectLst/>
                          <a:latin typeface="Helvetica Neue"/>
                        </a:rPr>
                        <a:t>Επίκουρος Καθηγήτρια Πανεπιστήμιο Πατρών</a:t>
                      </a:r>
                      <a:endParaRPr lang="el-GR" sz="1400" b="1" kern="1200" dirty="0">
                        <a:solidFill>
                          <a:schemeClr val="lt1"/>
                        </a:solidFill>
                        <a:latin typeface="Times New Roman" panose="02020603050405020304" pitchFamily="18" charset="0"/>
                        <a:ea typeface="+mn-ea"/>
                        <a:cs typeface="Times New Roman" panose="02020603050405020304" pitchFamily="18" charset="0"/>
                      </a:endParaRP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66E0808-BCEA-8CCA-3756-60E93473F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12" y="2112089"/>
            <a:ext cx="8165125" cy="4205819"/>
          </a:xfrm>
          <a:prstGeom prst="rect">
            <a:avLst/>
          </a:prstGeom>
        </p:spPr>
      </p:pic>
      <p:sp>
        <p:nvSpPr>
          <p:cNvPr id="3" name="Τίτλος 2">
            <a:extLst>
              <a:ext uri="{FF2B5EF4-FFF2-40B4-BE49-F238E27FC236}">
                <a16:creationId xmlns:a16="http://schemas.microsoft.com/office/drawing/2014/main" id="{704F619F-E893-E12A-8FB4-3144FD27A99A}"/>
              </a:ext>
            </a:extLst>
          </p:cNvPr>
          <p:cNvSpPr>
            <a:spLocks noGrp="1"/>
          </p:cNvSpPr>
          <p:nvPr>
            <p:ph type="title"/>
          </p:nvPr>
        </p:nvSpPr>
        <p:spPr/>
        <p:txBody>
          <a:bodyPr>
            <a:normAutofit/>
          </a:bodyPr>
          <a:lstStyle/>
          <a:p>
            <a:r>
              <a:rPr lang="el-GR" sz="3600" dirty="0">
                <a:ea typeface="Calibri Light"/>
                <a:cs typeface="Calibri Light"/>
              </a:rPr>
              <a:t>7. Δημιουργία Εκπαιδευτικού Υλικού </a:t>
            </a:r>
            <a:endParaRPr lang="el-GR" dirty="0"/>
          </a:p>
        </p:txBody>
      </p:sp>
      <p:sp>
        <p:nvSpPr>
          <p:cNvPr id="4" name="TextBox 3">
            <a:extLst>
              <a:ext uri="{FF2B5EF4-FFF2-40B4-BE49-F238E27FC236}">
                <a16:creationId xmlns:a16="http://schemas.microsoft.com/office/drawing/2014/main" id="{99C18CE5-1E4B-DBF7-2DA4-70C4D6510F04}"/>
              </a:ext>
            </a:extLst>
          </p:cNvPr>
          <p:cNvSpPr txBox="1"/>
          <p:nvPr/>
        </p:nvSpPr>
        <p:spPr>
          <a:xfrm>
            <a:off x="2286000" y="3429000"/>
            <a:ext cx="4572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472" indent="-347472">
              <a:buFont typeface=""/>
              <a:buChar char="•"/>
            </a:pPr>
            <a:r>
              <a:rPr lang="el-GR">
                <a:solidFill>
                  <a:schemeClr val="lt1"/>
                </a:solidFill>
                <a:latin typeface="Calibri"/>
                <a:ea typeface="+mn-ea"/>
                <a:cs typeface="+mn-cs"/>
              </a:rPr>
              <a:t>Παραγωγή – Σύνθεση στοιχείων &amp; Νέου υλικού</a:t>
            </a:r>
          </a:p>
          <a:p>
            <a:pPr algn="ctr"/>
            <a:endParaRPr lang="el-GR"/>
          </a:p>
        </p:txBody>
      </p:sp>
      <p:graphicFrame>
        <p:nvGraphicFramePr>
          <p:cNvPr id="5" name="Διάγραμμα 4">
            <a:extLst>
              <a:ext uri="{FF2B5EF4-FFF2-40B4-BE49-F238E27FC236}">
                <a16:creationId xmlns:a16="http://schemas.microsoft.com/office/drawing/2014/main" id="{5B8377B9-7FA9-7E58-C0DA-5CA28904E901}"/>
              </a:ext>
            </a:extLst>
          </p:cNvPr>
          <p:cNvGraphicFramePr/>
          <p:nvPr>
            <p:extLst>
              <p:ext uri="{D42A27DB-BD31-4B8C-83A1-F6EECF244321}">
                <p14:modId xmlns:p14="http://schemas.microsoft.com/office/powerpoint/2010/main" val="4153853017"/>
              </p:ext>
            </p:extLst>
          </p:nvPr>
        </p:nvGraphicFramePr>
        <p:xfrm>
          <a:off x="782663" y="2235686"/>
          <a:ext cx="5024264" cy="3674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6" name="TextBox 175">
            <a:extLst>
              <a:ext uri="{FF2B5EF4-FFF2-40B4-BE49-F238E27FC236}">
                <a16:creationId xmlns:a16="http://schemas.microsoft.com/office/drawing/2014/main" id="{BFBC1E08-EAA4-DA93-BC3B-C97E7ACCDE44}"/>
              </a:ext>
            </a:extLst>
          </p:cNvPr>
          <p:cNvSpPr txBox="1"/>
          <p:nvPr/>
        </p:nvSpPr>
        <p:spPr>
          <a:xfrm>
            <a:off x="6046382" y="2627850"/>
            <a:ext cx="2511574" cy="2883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
        <p:nvSpPr>
          <p:cNvPr id="192" name="TextBox 191">
            <a:extLst>
              <a:ext uri="{FF2B5EF4-FFF2-40B4-BE49-F238E27FC236}">
                <a16:creationId xmlns:a16="http://schemas.microsoft.com/office/drawing/2014/main" id="{78A40BF7-0FB0-9233-EB64-97BEA402698D}"/>
              </a:ext>
            </a:extLst>
          </p:cNvPr>
          <p:cNvSpPr txBox="1"/>
          <p:nvPr/>
        </p:nvSpPr>
        <p:spPr>
          <a:xfrm>
            <a:off x="6042140" y="3430169"/>
            <a:ext cx="2741987" cy="1569660"/>
          </a:xfrm>
          <a:prstGeom prst="rect">
            <a:avLst/>
          </a:prstGeom>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b="1">
                <a:solidFill>
                  <a:schemeClr val="bg1"/>
                </a:solidFill>
                <a:latin typeface="Calibri"/>
                <a:ea typeface="Calibri"/>
                <a:cs typeface="Arial"/>
              </a:rPr>
              <a:t>Ολοκληρωμένη παρέμβαση Συμπληρωματικής </a:t>
            </a:r>
            <a:r>
              <a:rPr lang="el-GR" b="1" err="1">
                <a:solidFill>
                  <a:schemeClr val="bg1"/>
                </a:solidFill>
                <a:latin typeface="Calibri"/>
                <a:ea typeface="Calibri"/>
                <a:cs typeface="Arial"/>
              </a:rPr>
              <a:t>ΕξΑΕ</a:t>
            </a:r>
            <a:endParaRPr lang="el-GR" b="1">
              <a:solidFill>
                <a:schemeClr val="bg1"/>
              </a:solidFill>
              <a:latin typeface="Calibri"/>
              <a:ea typeface="Calibri"/>
            </a:endParaRPr>
          </a:p>
        </p:txBody>
      </p:sp>
      <p:sp>
        <p:nvSpPr>
          <p:cNvPr id="249" name="TextBox 248">
            <a:extLst>
              <a:ext uri="{FF2B5EF4-FFF2-40B4-BE49-F238E27FC236}">
                <a16:creationId xmlns:a16="http://schemas.microsoft.com/office/drawing/2014/main" id="{E9C04191-853D-38D1-0417-149C3EAA1441}"/>
              </a:ext>
            </a:extLst>
          </p:cNvPr>
          <p:cNvSpPr txBox="1"/>
          <p:nvPr/>
        </p:nvSpPr>
        <p:spPr>
          <a:xfrm>
            <a:off x="782664" y="1437211"/>
            <a:ext cx="8192134" cy="584775"/>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200" b="1" dirty="0">
                <a:solidFill>
                  <a:schemeClr val="bg1"/>
                </a:solidFill>
                <a:latin typeface="Calibri"/>
                <a:ea typeface="Calibri"/>
                <a:cs typeface="Arial"/>
              </a:rPr>
              <a:t>Υλοποίηση Εκπαιδευτικού Υλικού</a:t>
            </a:r>
            <a:endParaRPr lang="el-GR" sz="3200" b="1" dirty="0">
              <a:solidFill>
                <a:schemeClr val="bg1"/>
              </a:solidFill>
              <a:latin typeface="Calibri"/>
              <a:ea typeface="Calibri"/>
            </a:endParaRPr>
          </a:p>
        </p:txBody>
      </p:sp>
    </p:spTree>
    <p:extLst>
      <p:ext uri="{BB962C8B-B14F-4D97-AF65-F5344CB8AC3E}">
        <p14:creationId xmlns:p14="http://schemas.microsoft.com/office/powerpoint/2010/main" val="411892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 Τίτλος">
            <a:extLst>
              <a:ext uri="{FF2B5EF4-FFF2-40B4-BE49-F238E27FC236}">
                <a16:creationId xmlns:a16="http://schemas.microsoft.com/office/drawing/2014/main" id="{5C2B5067-2169-D893-C2EA-06F582CEAE66}"/>
              </a:ext>
            </a:extLst>
          </p:cNvPr>
          <p:cNvSpPr>
            <a:spLocks noGrp="1"/>
          </p:cNvSpPr>
          <p:nvPr>
            <p:ph type="title"/>
          </p:nvPr>
        </p:nvSpPr>
        <p:spPr>
          <a:xfrm>
            <a:off x="1171575" y="116793"/>
            <a:ext cx="7372350" cy="1074738"/>
          </a:xfrm>
        </p:spPr>
        <p:txBody>
          <a:bodyPr/>
          <a:lstStyle/>
          <a:p>
            <a:pPr eaLnBrk="1" hangingPunct="1"/>
            <a:r>
              <a:rPr lang="el-GR" altLang="el-GR" sz="3200" dirty="0"/>
              <a:t> 8. Παραγόμενο Εκπαιδευτικό Υλικό</a:t>
            </a:r>
          </a:p>
        </p:txBody>
      </p:sp>
      <p:sp>
        <p:nvSpPr>
          <p:cNvPr id="7" name="6 - TextBox">
            <a:extLst>
              <a:ext uri="{FF2B5EF4-FFF2-40B4-BE49-F238E27FC236}">
                <a16:creationId xmlns:a16="http://schemas.microsoft.com/office/drawing/2014/main" id="{B97491B0-1822-2B89-18C5-B87094C579DE}"/>
              </a:ext>
            </a:extLst>
          </p:cNvPr>
          <p:cNvSpPr txBox="1"/>
          <p:nvPr/>
        </p:nvSpPr>
        <p:spPr>
          <a:xfrm>
            <a:off x="1383956" y="900125"/>
            <a:ext cx="6981567" cy="461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lIns="91440" tIns="45720" rIns="91440" bIns="45720" anchor="t">
            <a:spAutoFit/>
          </a:bodyPr>
          <a:lstStyle/>
          <a:p>
            <a:pPr algn="ctr">
              <a:defRPr/>
            </a:pPr>
            <a:r>
              <a:rPr lang="en-US" b="1" dirty="0">
                <a:solidFill>
                  <a:schemeClr val="bg1"/>
                </a:solidFill>
                <a:latin typeface="+mn-lt"/>
                <a:ea typeface="Calibri"/>
                <a:cs typeface="Arial"/>
              </a:rPr>
              <a:t>Περιγρα</a:t>
            </a:r>
            <a:r>
              <a:rPr lang="en-US" b="1" dirty="0" err="1">
                <a:solidFill>
                  <a:schemeClr val="bg1"/>
                </a:solidFill>
                <a:latin typeface="+mn-lt"/>
                <a:ea typeface="Calibri"/>
                <a:cs typeface="Arial"/>
              </a:rPr>
              <a:t>φή</a:t>
            </a:r>
            <a:r>
              <a:rPr lang="en-US" b="1" dirty="0">
                <a:solidFill>
                  <a:schemeClr val="bg1"/>
                </a:solidFill>
                <a:latin typeface="+mn-lt"/>
                <a:ea typeface="Calibri"/>
                <a:cs typeface="Arial"/>
              </a:rPr>
              <a:t> </a:t>
            </a:r>
            <a:r>
              <a:rPr lang="en-US" b="1" dirty="0" err="1">
                <a:solidFill>
                  <a:schemeClr val="bg1"/>
                </a:solidFill>
                <a:latin typeface="+mn-lt"/>
                <a:ea typeface="Calibri"/>
                <a:cs typeface="Arial"/>
              </a:rPr>
              <a:t>Εκ</a:t>
            </a:r>
            <a:r>
              <a:rPr lang="en-US" b="1" dirty="0">
                <a:solidFill>
                  <a:schemeClr val="bg1"/>
                </a:solidFill>
                <a:latin typeface="+mn-lt"/>
                <a:ea typeface="Calibri"/>
                <a:cs typeface="Arial"/>
              </a:rPr>
              <a:t>πα</a:t>
            </a:r>
            <a:r>
              <a:rPr lang="en-US" b="1" dirty="0" err="1">
                <a:solidFill>
                  <a:schemeClr val="bg1"/>
                </a:solidFill>
                <a:latin typeface="+mn-lt"/>
                <a:ea typeface="Calibri"/>
                <a:cs typeface="Arial"/>
              </a:rPr>
              <a:t>ιδευτικού</a:t>
            </a:r>
            <a:r>
              <a:rPr lang="en-US" b="1" dirty="0">
                <a:solidFill>
                  <a:schemeClr val="bg1"/>
                </a:solidFill>
                <a:latin typeface="+mn-lt"/>
                <a:ea typeface="Calibri"/>
                <a:cs typeface="Arial"/>
              </a:rPr>
              <a:t> </a:t>
            </a:r>
            <a:r>
              <a:rPr lang="en-US" b="1" dirty="0" err="1">
                <a:solidFill>
                  <a:schemeClr val="bg1"/>
                </a:solidFill>
                <a:latin typeface="+mn-lt"/>
                <a:ea typeface="Calibri"/>
                <a:cs typeface="Arial"/>
              </a:rPr>
              <a:t>Υλικού</a:t>
            </a:r>
            <a:endParaRPr lang="en-US" b="1" dirty="0" err="1">
              <a:solidFill>
                <a:schemeClr val="bg1"/>
              </a:solidFill>
              <a:latin typeface="+mn-lt"/>
              <a:ea typeface="Calibri"/>
            </a:endParaRPr>
          </a:p>
        </p:txBody>
      </p:sp>
      <p:pic>
        <p:nvPicPr>
          <p:cNvPr id="4" name="Εικόνα 3">
            <a:extLst>
              <a:ext uri="{FF2B5EF4-FFF2-40B4-BE49-F238E27FC236}">
                <a16:creationId xmlns:a16="http://schemas.microsoft.com/office/drawing/2014/main" id="{90BFE5AC-C516-A1FD-A91C-06E3D5355652}"/>
              </a:ext>
            </a:extLst>
          </p:cNvPr>
          <p:cNvPicPr>
            <a:picLocks noChangeAspect="1"/>
          </p:cNvPicPr>
          <p:nvPr/>
        </p:nvPicPr>
        <p:blipFill>
          <a:blip r:embed="rId2"/>
          <a:stretch>
            <a:fillRect/>
          </a:stretch>
        </p:blipFill>
        <p:spPr>
          <a:xfrm>
            <a:off x="490947" y="2248425"/>
            <a:ext cx="4216137" cy="2528792"/>
          </a:xfrm>
          <a:prstGeom prst="rect">
            <a:avLst/>
          </a:prstGeom>
        </p:spPr>
      </p:pic>
      <p:pic>
        <p:nvPicPr>
          <p:cNvPr id="9" name="Εικόνα 8">
            <a:extLst>
              <a:ext uri="{FF2B5EF4-FFF2-40B4-BE49-F238E27FC236}">
                <a16:creationId xmlns:a16="http://schemas.microsoft.com/office/drawing/2014/main" id="{F075FFAE-3130-33DA-7712-B2EBDFF8C8D2}"/>
              </a:ext>
            </a:extLst>
          </p:cNvPr>
          <p:cNvPicPr>
            <a:picLocks noChangeAspect="1"/>
          </p:cNvPicPr>
          <p:nvPr/>
        </p:nvPicPr>
        <p:blipFill>
          <a:blip r:embed="rId3"/>
          <a:stretch>
            <a:fillRect/>
          </a:stretch>
        </p:blipFill>
        <p:spPr>
          <a:xfrm>
            <a:off x="4572000" y="2248425"/>
            <a:ext cx="4291118" cy="2475128"/>
          </a:xfrm>
          <a:prstGeom prst="rect">
            <a:avLst/>
          </a:prstGeom>
        </p:spPr>
      </p:pic>
      <p:pic>
        <p:nvPicPr>
          <p:cNvPr id="6" name="Εικόνα 5">
            <a:hlinkClick r:id="rId4"/>
            <a:extLst>
              <a:ext uri="{FF2B5EF4-FFF2-40B4-BE49-F238E27FC236}">
                <a16:creationId xmlns:a16="http://schemas.microsoft.com/office/drawing/2014/main" id="{92BAFA08-5110-E50C-4DEE-D83E8CC7BCAF}"/>
              </a:ext>
            </a:extLst>
          </p:cNvPr>
          <p:cNvPicPr>
            <a:picLocks noChangeAspect="1"/>
          </p:cNvPicPr>
          <p:nvPr/>
        </p:nvPicPr>
        <p:blipFill>
          <a:blip r:embed="rId5"/>
          <a:stretch>
            <a:fillRect/>
          </a:stretch>
        </p:blipFill>
        <p:spPr>
          <a:xfrm>
            <a:off x="2340784" y="3869256"/>
            <a:ext cx="4216137" cy="2502224"/>
          </a:xfrm>
          <a:prstGeom prst="rect">
            <a:avLst/>
          </a:prstGeom>
        </p:spPr>
      </p:pic>
      <p:sp>
        <p:nvSpPr>
          <p:cNvPr id="10" name="6 - TextBox">
            <a:extLst>
              <a:ext uri="{FF2B5EF4-FFF2-40B4-BE49-F238E27FC236}">
                <a16:creationId xmlns:a16="http://schemas.microsoft.com/office/drawing/2014/main" id="{B07B75AD-40A4-ADD1-CEBF-E2E59033EA06}"/>
              </a:ext>
            </a:extLst>
          </p:cNvPr>
          <p:cNvSpPr txBox="1"/>
          <p:nvPr/>
        </p:nvSpPr>
        <p:spPr>
          <a:xfrm>
            <a:off x="3620529" y="1551064"/>
            <a:ext cx="2685357" cy="400110"/>
          </a:xfrm>
          <a:prstGeom prst="rect">
            <a:avLst/>
          </a:prstGeom>
          <a:solidFill>
            <a:schemeClr val="accent4">
              <a:lumMod val="40000"/>
              <a:lumOff val="60000"/>
            </a:schemeClr>
          </a:solidFill>
        </p:spPr>
        <p:txBody>
          <a:bodyPr wrap="square" lIns="91440" tIns="45720" rIns="91440" bIns="45720" anchor="t">
            <a:spAutoFit/>
          </a:bodyPr>
          <a:lstStyle/>
          <a:p>
            <a:pPr algn="ctr">
              <a:defRPr/>
            </a:pPr>
            <a:r>
              <a:rPr lang="el-GR" sz="2000" b="1" dirty="0">
                <a:solidFill>
                  <a:srgbClr val="931B1B"/>
                </a:solidFill>
                <a:latin typeface="+mn-lt"/>
                <a:cs typeface="Arial"/>
              </a:rPr>
              <a:t>3 Διδακτικές Ενότητες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a:extLst>
              <a:ext uri="{FF2B5EF4-FFF2-40B4-BE49-F238E27FC236}">
                <a16:creationId xmlns:a16="http://schemas.microsoft.com/office/drawing/2014/main" id="{03E4A681-35DA-D85F-0D39-58EF984FC1F7}"/>
              </a:ext>
            </a:extLst>
          </p:cNvPr>
          <p:cNvSpPr>
            <a:spLocks noGrp="1"/>
          </p:cNvSpPr>
          <p:nvPr>
            <p:ph type="title"/>
          </p:nvPr>
        </p:nvSpPr>
        <p:spPr>
          <a:xfrm>
            <a:off x="1187450" y="333375"/>
            <a:ext cx="7617802" cy="765175"/>
          </a:xfrm>
        </p:spPr>
        <p:txBody>
          <a:bodyPr>
            <a:normAutofit fontScale="90000"/>
          </a:bodyPr>
          <a:lstStyle/>
          <a:p>
            <a:pPr eaLnBrk="1" hangingPunct="1">
              <a:defRPr/>
            </a:pPr>
            <a:br>
              <a:rPr lang="el-GR" sz="3600" dirty="0"/>
            </a:br>
            <a:r>
              <a:rPr lang="el-GR" sz="3600" dirty="0"/>
              <a:t>9. Αποτίμηση Εκπαιδευτικού Υλικού 1/12</a:t>
            </a:r>
            <a:endParaRPr lang="el-GR" sz="3600" dirty="0">
              <a:solidFill>
                <a:srgbClr val="FF0000"/>
              </a:solidFill>
            </a:endParaRPr>
          </a:p>
        </p:txBody>
      </p:sp>
      <p:grpSp>
        <p:nvGrpSpPr>
          <p:cNvPr id="2" name="4 - Ομάδα">
            <a:extLst>
              <a:ext uri="{FF2B5EF4-FFF2-40B4-BE49-F238E27FC236}">
                <a16:creationId xmlns:a16="http://schemas.microsoft.com/office/drawing/2014/main" id="{6B9F7C98-A038-128A-7441-0CD14C018EEE}"/>
              </a:ext>
            </a:extLst>
          </p:cNvPr>
          <p:cNvGrpSpPr/>
          <p:nvPr/>
        </p:nvGrpSpPr>
        <p:grpSpPr>
          <a:xfrm>
            <a:off x="1187624" y="1388516"/>
            <a:ext cx="7513122" cy="576064"/>
            <a:chOff x="0" y="49732"/>
            <a:chExt cx="6834214" cy="573664"/>
          </a:xfrm>
          <a:solidFill>
            <a:schemeClr val="accent1"/>
          </a:solidFill>
          <a:scene3d>
            <a:camera prst="orthographicFront"/>
            <a:lightRig rig="flat" dir="t"/>
          </a:scene3d>
        </p:grpSpPr>
        <p:sp>
          <p:nvSpPr>
            <p:cNvPr id="4" name="5 - Στρογγυλεμένο ορθογώνιο">
              <a:extLst>
                <a:ext uri="{FF2B5EF4-FFF2-40B4-BE49-F238E27FC236}">
                  <a16:creationId xmlns:a16="http://schemas.microsoft.com/office/drawing/2014/main" id="{CC042756-CF73-73F7-E62A-156D732350C7}"/>
                </a:ext>
              </a:extLst>
            </p:cNvPr>
            <p:cNvSpPr/>
            <p:nvPr/>
          </p:nvSpPr>
          <p:spPr>
            <a:xfrm>
              <a:off x="0" y="49732"/>
              <a:ext cx="6834214" cy="57366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a:lstStyle/>
            <a:p>
              <a:endParaRPr lang="el-GR"/>
            </a:p>
          </p:txBody>
        </p:sp>
        <p:sp>
          <p:nvSpPr>
            <p:cNvPr id="5" name="Στρογγυλεμένο ορθογώνιο 4">
              <a:extLst>
                <a:ext uri="{FF2B5EF4-FFF2-40B4-BE49-F238E27FC236}">
                  <a16:creationId xmlns:a16="http://schemas.microsoft.com/office/drawing/2014/main" id="{1BA2AAE4-04B8-49D4-D4DD-10BEE24FDADA}"/>
                </a:ext>
              </a:extLst>
            </p:cNvPr>
            <p:cNvSpPr/>
            <p:nvPr/>
          </p:nvSpPr>
          <p:spPr>
            <a:xfrm>
              <a:off x="24369" y="89784"/>
              <a:ext cx="6778206" cy="517656"/>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 Οι φάσεις της έρευνας</a:t>
              </a:r>
              <a:endParaRPr lang="en-GB" sz="2800" b="1">
                <a:solidFill>
                  <a:schemeClr val="bg1"/>
                </a:solidFill>
                <a:effectLst>
                  <a:outerShdw blurRad="38100" dist="38100" dir="2700000" algn="tl">
                    <a:srgbClr val="000000">
                      <a:alpha val="43137"/>
                    </a:srgbClr>
                  </a:outerShdw>
                </a:effectLst>
              </a:endParaRPr>
            </a:p>
          </p:txBody>
        </p:sp>
      </p:grpSp>
      <p:pic>
        <p:nvPicPr>
          <p:cNvPr id="6" name="Εικόνα 5">
            <a:extLst>
              <a:ext uri="{FF2B5EF4-FFF2-40B4-BE49-F238E27FC236}">
                <a16:creationId xmlns:a16="http://schemas.microsoft.com/office/drawing/2014/main" id="{8B4803EB-4692-7C00-7944-4723C0A69F58}"/>
              </a:ext>
            </a:extLst>
          </p:cNvPr>
          <p:cNvPicPr>
            <a:picLocks noChangeAspect="1"/>
          </p:cNvPicPr>
          <p:nvPr/>
        </p:nvPicPr>
        <p:blipFill>
          <a:blip r:embed="rId2"/>
          <a:stretch>
            <a:fillRect/>
          </a:stretch>
        </p:blipFill>
        <p:spPr>
          <a:xfrm>
            <a:off x="907438" y="2691930"/>
            <a:ext cx="7897814" cy="29551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 Τίτλος">
            <a:extLst>
              <a:ext uri="{FF2B5EF4-FFF2-40B4-BE49-F238E27FC236}">
                <a16:creationId xmlns:a16="http://schemas.microsoft.com/office/drawing/2014/main" id="{97827910-7E0A-A673-ACF2-9C0C4580A60C}"/>
              </a:ext>
            </a:extLst>
          </p:cNvPr>
          <p:cNvSpPr>
            <a:spLocks noGrp="1"/>
          </p:cNvSpPr>
          <p:nvPr>
            <p:ph type="title"/>
          </p:nvPr>
        </p:nvSpPr>
        <p:spPr>
          <a:xfrm>
            <a:off x="1143000" y="365125"/>
            <a:ext cx="7372350" cy="1074738"/>
          </a:xfrm>
        </p:spPr>
        <p:txBody>
          <a:bodyPr/>
          <a:lstStyle/>
          <a:p>
            <a:pPr eaLnBrk="1" hangingPunct="1"/>
            <a:r>
              <a:rPr lang="el-GR" altLang="el-GR" sz="3200" dirty="0"/>
              <a:t>9. Αποτίμηση Εκπαιδευτικού Υλικού 2/12</a:t>
            </a:r>
          </a:p>
        </p:txBody>
      </p:sp>
      <p:sp>
        <p:nvSpPr>
          <p:cNvPr id="2" name="Ορθογώνιο 1">
            <a:extLst>
              <a:ext uri="{FF2B5EF4-FFF2-40B4-BE49-F238E27FC236}">
                <a16:creationId xmlns:a16="http://schemas.microsoft.com/office/drawing/2014/main" id="{22ABBA9F-15C7-1224-7F92-EE4CEB82535D}"/>
              </a:ext>
            </a:extLst>
          </p:cNvPr>
          <p:cNvSpPr/>
          <p:nvPr/>
        </p:nvSpPr>
        <p:spPr>
          <a:xfrm>
            <a:off x="566517" y="2256742"/>
            <a:ext cx="8244687" cy="40856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3" name="TextBox 2">
            <a:extLst>
              <a:ext uri="{FF2B5EF4-FFF2-40B4-BE49-F238E27FC236}">
                <a16:creationId xmlns:a16="http://schemas.microsoft.com/office/drawing/2014/main" id="{58F882E0-CD17-BB7A-9670-F59EB9D4FA30}"/>
              </a:ext>
            </a:extLst>
          </p:cNvPr>
          <p:cNvSpPr txBox="1"/>
          <p:nvPr/>
        </p:nvSpPr>
        <p:spPr>
          <a:xfrm>
            <a:off x="566616" y="2567295"/>
            <a:ext cx="82500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el-GR" sz="1800" b="1" u="sng" dirty="0">
                <a:latin typeface="Calibri"/>
                <a:ea typeface="Calibri"/>
                <a:cs typeface="Calibri"/>
              </a:rPr>
              <a:t>ΕΙΔΟΣ</a:t>
            </a:r>
            <a:r>
              <a:rPr lang="el-GR" sz="1800" dirty="0">
                <a:latin typeface="Calibri"/>
                <a:ea typeface="Calibri"/>
                <a:cs typeface="Calibri"/>
              </a:rPr>
              <a:t>: Ποιοτική έρευνα</a:t>
            </a:r>
            <a:endParaRPr lang="en-US" sz="1800" dirty="0">
              <a:latin typeface="Calibri"/>
              <a:ea typeface="Calibri"/>
              <a:cs typeface="Calibri"/>
            </a:endParaRPr>
          </a:p>
          <a:p>
            <a:pPr marL="342900" indent="-342900" algn="just">
              <a:buFont typeface="Wingdings"/>
              <a:buChar char="Ø"/>
            </a:pPr>
            <a:r>
              <a:rPr lang="el-GR" sz="1800" b="1" u="sng" dirty="0">
                <a:latin typeface="Calibri"/>
                <a:ea typeface="Calibri"/>
                <a:cs typeface="Calibri"/>
              </a:rPr>
              <a:t>ΧΡΟΝΟΣ ΔΙΕΞΑΓΩΓΗΣ</a:t>
            </a:r>
            <a:r>
              <a:rPr lang="el-GR" sz="1800" dirty="0">
                <a:latin typeface="Calibri"/>
                <a:ea typeface="Calibri"/>
                <a:cs typeface="Calibri"/>
              </a:rPr>
              <a:t>: Απρίλιος –Ιούνιος 2025</a:t>
            </a:r>
          </a:p>
          <a:p>
            <a:pPr marL="342900" indent="-342900" algn="just">
              <a:buFont typeface="Wingdings"/>
              <a:buChar char="Ø"/>
            </a:pPr>
            <a:r>
              <a:rPr lang="el-GR" sz="1800" b="1" u="sng" dirty="0">
                <a:latin typeface="Calibri"/>
                <a:ea typeface="Calibri"/>
                <a:cs typeface="Calibri"/>
              </a:rPr>
              <a:t>ΜΕΘΟΔΟΣ ΔΕΙΓΜΑΤΟΛΗΨΙΑΣ</a:t>
            </a:r>
            <a:r>
              <a:rPr lang="el-GR" sz="1800" dirty="0">
                <a:latin typeface="Calibri"/>
                <a:ea typeface="Calibri"/>
                <a:cs typeface="Calibri"/>
              </a:rPr>
              <a:t>: Σκόπιμη δειγματοληψία</a:t>
            </a:r>
          </a:p>
          <a:p>
            <a:pPr marL="342900" indent="-342900" algn="just">
              <a:buFont typeface="Wingdings"/>
              <a:buChar char="Ø"/>
            </a:pPr>
            <a:r>
              <a:rPr lang="el-GR" sz="1800" b="1" u="sng" dirty="0">
                <a:latin typeface="Calibri"/>
                <a:ea typeface="Calibri"/>
                <a:cs typeface="Calibri"/>
              </a:rPr>
              <a:t>ΔΕΙΓΜΑ</a:t>
            </a:r>
            <a:r>
              <a:rPr lang="el-GR" sz="1800" dirty="0">
                <a:latin typeface="Calibri"/>
                <a:ea typeface="Calibri"/>
                <a:cs typeface="Calibri"/>
              </a:rPr>
              <a:t>: 4 ειδικοί της ΕξΑΕ,2 εκπαιδευτές ενηλίκων και 8 σπουδαστές/</a:t>
            </a:r>
            <a:r>
              <a:rPr lang="el-GR" sz="1800" dirty="0" err="1">
                <a:latin typeface="Calibri"/>
                <a:ea typeface="Calibri"/>
                <a:cs typeface="Calibri"/>
              </a:rPr>
              <a:t>τριες</a:t>
            </a:r>
            <a:endParaRPr lang="el-GR" sz="1800" dirty="0">
              <a:latin typeface="Calibri"/>
              <a:ea typeface="Calibri"/>
              <a:cs typeface="Calibri"/>
            </a:endParaRPr>
          </a:p>
          <a:p>
            <a:pPr marL="342900" indent="-342900" algn="just">
              <a:buFont typeface="Wingdings"/>
              <a:buChar char="Ø"/>
            </a:pPr>
            <a:r>
              <a:rPr lang="el-GR" sz="1800" b="1" u="sng" dirty="0">
                <a:latin typeface="Calibri"/>
                <a:ea typeface="Calibri"/>
                <a:cs typeface="Calibri"/>
              </a:rPr>
              <a:t>ΜΕΣΟ ΣΥΛΛΟΓΗΣ ΔΕΔΟΜΕΝΩΝ</a:t>
            </a:r>
            <a:r>
              <a:rPr lang="el-GR" sz="1800" dirty="0">
                <a:latin typeface="Calibri"/>
                <a:ea typeface="Calibri"/>
                <a:cs typeface="Calibri"/>
              </a:rPr>
              <a:t>: Ερωτηματολόγια ανοικτών ερωτήσεων (ειδικών ΕξΑΕ, </a:t>
            </a:r>
            <a:r>
              <a:rPr lang="el-GR" sz="1800" dirty="0" err="1">
                <a:latin typeface="Calibri"/>
                <a:ea typeface="Calibri"/>
                <a:cs typeface="Calibri"/>
              </a:rPr>
              <a:t>εκπ</a:t>
            </a:r>
            <a:r>
              <a:rPr lang="el-GR" sz="1800" dirty="0">
                <a:latin typeface="Calibri"/>
                <a:ea typeface="Calibri"/>
                <a:cs typeface="Calibri"/>
              </a:rPr>
              <a:t>/</a:t>
            </a:r>
            <a:r>
              <a:rPr lang="el-GR" sz="1800" dirty="0" err="1">
                <a:latin typeface="Calibri"/>
                <a:ea typeface="Calibri"/>
                <a:cs typeface="Calibri"/>
              </a:rPr>
              <a:t>κων</a:t>
            </a:r>
            <a:r>
              <a:rPr lang="el-GR" sz="1800" dirty="0">
                <a:latin typeface="Calibri"/>
                <a:ea typeface="Calibri"/>
                <a:cs typeface="Calibri"/>
              </a:rPr>
              <a:t> και σπουδαστών/τριών τουριστικού ΙΣΑΕΚ)</a:t>
            </a:r>
          </a:p>
          <a:p>
            <a:pPr marL="342900" indent="-342900" algn="just">
              <a:buFont typeface="Wingdings"/>
              <a:buChar char="Ø"/>
            </a:pPr>
            <a:r>
              <a:rPr lang="el-GR" sz="1800" b="1" u="sng" dirty="0">
                <a:latin typeface="Calibri"/>
                <a:ea typeface="Calibri"/>
                <a:cs typeface="Calibri"/>
              </a:rPr>
              <a:t>ΜΕΘΟΔΟΣ ΕΡΕΥΝΑΣ</a:t>
            </a:r>
            <a:r>
              <a:rPr lang="el-GR" sz="1800" dirty="0">
                <a:latin typeface="Calibri"/>
                <a:ea typeface="Calibri"/>
                <a:cs typeface="Calibri"/>
              </a:rPr>
              <a:t>: Ποιοτική ανάλυση περιεχομένου</a:t>
            </a:r>
          </a:p>
          <a:p>
            <a:pPr marL="342900" indent="-342900" algn="just">
              <a:buFont typeface="Wingdings"/>
              <a:buChar char="Ø"/>
            </a:pPr>
            <a:r>
              <a:rPr lang="el-GR" sz="1800" b="1" u="sng" dirty="0">
                <a:latin typeface="Calibri"/>
                <a:ea typeface="Calibri"/>
                <a:cs typeface="Calibri"/>
              </a:rPr>
              <a:t>ΕΠΕΞΕΡΓΑΣΙΑ ΔΕΔΟΜΕΝΩΝ: </a:t>
            </a:r>
            <a:r>
              <a:rPr lang="el-GR" sz="1800" dirty="0">
                <a:latin typeface="Calibri"/>
                <a:ea typeface="Calibri"/>
                <a:cs typeface="Calibri"/>
              </a:rPr>
              <a:t>Μονάδα ανάλυσης η φράση με αυτοτελές εννοιολογικό περιεχόμενο – 10 ερευνητικοί άξονες ( </a:t>
            </a:r>
            <a:r>
              <a:rPr lang="el-GR" sz="1800" i="1" dirty="0">
                <a:latin typeface="Calibri"/>
                <a:ea typeface="Calibri"/>
                <a:cs typeface="Calibri"/>
              </a:rPr>
              <a:t>ειδικούς</a:t>
            </a:r>
            <a:r>
              <a:rPr lang="el-GR" sz="1800" dirty="0">
                <a:latin typeface="Calibri"/>
                <a:ea typeface="Calibri"/>
                <a:cs typeface="Calibri"/>
              </a:rPr>
              <a:t>), 6 ερευνητικούς άξονες (</a:t>
            </a:r>
            <a:r>
              <a:rPr lang="el-GR" sz="1800" i="1" dirty="0" err="1">
                <a:latin typeface="Calibri"/>
                <a:ea typeface="Calibri"/>
                <a:cs typeface="Calibri"/>
              </a:rPr>
              <a:t>εκπ</a:t>
            </a:r>
            <a:r>
              <a:rPr lang="el-GR" sz="1800" i="1" dirty="0">
                <a:latin typeface="Calibri"/>
                <a:ea typeface="Calibri"/>
                <a:cs typeface="Calibri"/>
              </a:rPr>
              <a:t>/</a:t>
            </a:r>
            <a:r>
              <a:rPr lang="el-GR" sz="1800" i="1" dirty="0" err="1">
                <a:latin typeface="Calibri"/>
                <a:ea typeface="Calibri"/>
                <a:cs typeface="Calibri"/>
              </a:rPr>
              <a:t>κούς</a:t>
            </a:r>
            <a:r>
              <a:rPr lang="el-GR" sz="1800" dirty="0">
                <a:latin typeface="Calibri"/>
                <a:ea typeface="Calibri"/>
                <a:cs typeface="Calibri"/>
              </a:rPr>
              <a:t>) και 6 ερευνητικοί άξονες (</a:t>
            </a:r>
            <a:r>
              <a:rPr lang="el-GR" sz="1800" i="1" dirty="0">
                <a:latin typeface="Calibri"/>
                <a:ea typeface="Calibri"/>
                <a:cs typeface="Calibri"/>
              </a:rPr>
              <a:t>σπουδαστές/</a:t>
            </a:r>
            <a:r>
              <a:rPr lang="el-GR" sz="1800" i="1" dirty="0" err="1">
                <a:latin typeface="Calibri"/>
                <a:ea typeface="Calibri"/>
                <a:cs typeface="Calibri"/>
              </a:rPr>
              <a:t>τριες</a:t>
            </a:r>
            <a:r>
              <a:rPr lang="el-GR" sz="1800" dirty="0">
                <a:latin typeface="Calibri"/>
                <a:ea typeface="Calibri"/>
                <a:cs typeface="Calibri"/>
              </a:rPr>
              <a:t>)</a:t>
            </a:r>
          </a:p>
          <a:p>
            <a:pPr marL="342900" indent="-342900" algn="just">
              <a:buFont typeface="Wingdings"/>
              <a:buChar char="Ø"/>
            </a:pPr>
            <a:r>
              <a:rPr lang="el-GR" sz="1800" b="1" u="sng" dirty="0">
                <a:latin typeface="Calibri"/>
                <a:ea typeface="Calibri"/>
                <a:cs typeface="Calibri"/>
              </a:rPr>
              <a:t>ΑΞΙΟΠΙΣΤΙΑ ΕΓΚΥΡΟΤΗΤΑ:</a:t>
            </a:r>
            <a:r>
              <a:rPr lang="el-GR" sz="1800" dirty="0">
                <a:latin typeface="Calibri"/>
                <a:ea typeface="Calibri"/>
                <a:cs typeface="Calibri"/>
              </a:rPr>
              <a:t> </a:t>
            </a:r>
            <a:r>
              <a:rPr lang="el-GR" sz="1800" dirty="0" err="1">
                <a:latin typeface="Calibri"/>
                <a:ea typeface="Calibri"/>
                <a:cs typeface="Calibri"/>
              </a:rPr>
              <a:t>Τριγωνοποίηση</a:t>
            </a:r>
            <a:r>
              <a:rPr lang="el-GR" sz="1800" dirty="0">
                <a:latin typeface="Calibri"/>
                <a:ea typeface="Calibri"/>
                <a:cs typeface="Calibri"/>
              </a:rPr>
              <a:t> μέσω της αποτίμησης από ειδικούς, εκπαιδευτικούς και σπουδαστές.</a:t>
            </a:r>
            <a:endParaRPr lang="el-GR" sz="1800" dirty="0"/>
          </a:p>
        </p:txBody>
      </p:sp>
      <p:sp>
        <p:nvSpPr>
          <p:cNvPr id="6" name="Στρογγυλεμένο ορθογώνιο 4">
            <a:extLst>
              <a:ext uri="{FF2B5EF4-FFF2-40B4-BE49-F238E27FC236}">
                <a16:creationId xmlns:a16="http://schemas.microsoft.com/office/drawing/2014/main" id="{D2AF89C9-3027-4B2B-16F2-183DDA701765}"/>
              </a:ext>
            </a:extLst>
          </p:cNvPr>
          <p:cNvSpPr/>
          <p:nvPr/>
        </p:nvSpPr>
        <p:spPr>
          <a:xfrm>
            <a:off x="1137482" y="1439726"/>
            <a:ext cx="7528482" cy="508832"/>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106680" tIns="106680" rIns="106680" bIns="106680" spcCol="1270" anchor="ctr"/>
          <a:lstStyle/>
          <a:p>
            <a:pPr algn="ctr" defTabSz="1244600">
              <a:lnSpc>
                <a:spcPct val="90000"/>
              </a:lnSpc>
              <a:spcAft>
                <a:spcPct val="35000"/>
              </a:spcAft>
              <a:defRPr/>
            </a:pPr>
            <a:r>
              <a:rPr lang="el-GR" sz="2800" b="1" dirty="0">
                <a:solidFill>
                  <a:schemeClr val="bg1"/>
                </a:solidFill>
                <a:effectLst>
                  <a:outerShdw blurRad="38100" dist="38100" dir="2700000" algn="tl">
                    <a:srgbClr val="000000">
                      <a:alpha val="43137"/>
                    </a:srgbClr>
                  </a:outerShdw>
                </a:effectLst>
              </a:rPr>
              <a:t> </a:t>
            </a:r>
            <a:r>
              <a:rPr lang="el-GR" sz="2800" b="1">
                <a:solidFill>
                  <a:schemeClr val="bg1"/>
                </a:solidFill>
                <a:effectLst>
                  <a:outerShdw blurRad="38100" dist="38100" dir="2700000" algn="tl">
                    <a:srgbClr val="000000">
                      <a:alpha val="43137"/>
                    </a:srgbClr>
                  </a:outerShdw>
                </a:effectLst>
              </a:rPr>
              <a:t>Μεθοδολογία Έρευνας</a:t>
            </a:r>
            <a:endParaRPr lang="en-GB" sz="2800" b="1">
              <a:solidFill>
                <a:schemeClr val="bg1"/>
              </a:solidFill>
              <a:effectLst>
                <a:outerShdw blurRad="38100" dist="38100" dir="2700000" algn="tl">
                  <a:srgbClr val="000000">
                    <a:alpha val="43137"/>
                  </a:srgbClr>
                </a:outerShdw>
              </a:effectLst>
            </a:endParaRPr>
          </a:p>
        </p:txBody>
      </p:sp>
      <p:pic>
        <p:nvPicPr>
          <p:cNvPr id="7" name="Εικόνα 6" descr="Εικόνα που περιέχει άγαλμα, τέχνη&#10;&#10;Το περιεχόμενο που δημιουργείται από ΑΙ μπορεί να μην είναι σωστό.">
            <a:extLst>
              <a:ext uri="{FF2B5EF4-FFF2-40B4-BE49-F238E27FC236}">
                <a16:creationId xmlns:a16="http://schemas.microsoft.com/office/drawing/2014/main" id="{B293FBCC-82F9-3FC6-D549-3B05AA6653CE}"/>
              </a:ext>
            </a:extLst>
          </p:cNvPr>
          <p:cNvPicPr>
            <a:picLocks noChangeAspect="1"/>
          </p:cNvPicPr>
          <p:nvPr/>
        </p:nvPicPr>
        <p:blipFill>
          <a:blip r:embed="rId3"/>
          <a:stretch>
            <a:fillRect/>
          </a:stretch>
        </p:blipFill>
        <p:spPr>
          <a:xfrm>
            <a:off x="7642088" y="2256742"/>
            <a:ext cx="1169116" cy="10918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 Τίτλος">
            <a:extLst>
              <a:ext uri="{FF2B5EF4-FFF2-40B4-BE49-F238E27FC236}">
                <a16:creationId xmlns:a16="http://schemas.microsoft.com/office/drawing/2014/main" id="{2BAD82FA-500C-7AF6-9C1B-67C174BFC963}"/>
              </a:ext>
            </a:extLst>
          </p:cNvPr>
          <p:cNvSpPr>
            <a:spLocks noGrp="1"/>
          </p:cNvSpPr>
          <p:nvPr>
            <p:ph type="title"/>
          </p:nvPr>
        </p:nvSpPr>
        <p:spPr>
          <a:xfrm>
            <a:off x="1143000" y="365125"/>
            <a:ext cx="7372350" cy="1074738"/>
          </a:xfrm>
        </p:spPr>
        <p:txBody>
          <a:bodyPr/>
          <a:lstStyle/>
          <a:p>
            <a:pPr eaLnBrk="1" hangingPunct="1"/>
            <a:r>
              <a:rPr lang="el-GR" altLang="el-GR" sz="3200" dirty="0"/>
              <a:t> 9.Αποτίμηση Εκπαιδευτικού Υλικού 3/12</a:t>
            </a:r>
          </a:p>
        </p:txBody>
      </p:sp>
      <p:sp>
        <p:nvSpPr>
          <p:cNvPr id="12" name="Ελεύθερη σχεδίαση: Σχήμα 14">
            <a:extLst>
              <a:ext uri="{FF2B5EF4-FFF2-40B4-BE49-F238E27FC236}">
                <a16:creationId xmlns:a16="http://schemas.microsoft.com/office/drawing/2014/main" id="{43E515F1-9F08-1A03-2418-1C6568093EE2}"/>
              </a:ext>
            </a:extLst>
          </p:cNvPr>
          <p:cNvSpPr/>
          <p:nvPr/>
        </p:nvSpPr>
        <p:spPr bwMode="auto">
          <a:xfrm>
            <a:off x="513453" y="3685948"/>
            <a:ext cx="1738311" cy="886479"/>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13792" tIns="467551" rIns="361424" bIns="467552" spcCol="1270" anchor="ctr"/>
          <a:lstStyle/>
          <a:p>
            <a:pPr algn="ctr" defTabSz="711200">
              <a:lnSpc>
                <a:spcPct val="90000"/>
              </a:lnSpc>
              <a:spcAft>
                <a:spcPct val="35000"/>
              </a:spcAft>
              <a:defRPr/>
            </a:pPr>
            <a:r>
              <a:rPr lang="el-GR" sz="1600" b="1" dirty="0"/>
              <a:t>Δυνατά σημεία</a:t>
            </a:r>
          </a:p>
        </p:txBody>
      </p:sp>
      <p:sp>
        <p:nvSpPr>
          <p:cNvPr id="5" name="TextBox 4">
            <a:extLst>
              <a:ext uri="{FF2B5EF4-FFF2-40B4-BE49-F238E27FC236}">
                <a16:creationId xmlns:a16="http://schemas.microsoft.com/office/drawing/2014/main" id="{238694C3-38D5-052A-C7DD-6A257FB74EBF}"/>
              </a:ext>
            </a:extLst>
          </p:cNvPr>
          <p:cNvSpPr txBox="1"/>
          <p:nvPr/>
        </p:nvSpPr>
        <p:spPr>
          <a:xfrm>
            <a:off x="2299147" y="3314785"/>
            <a:ext cx="6521823" cy="1631216"/>
          </a:xfrm>
          <a:prstGeom prst="rect">
            <a:avLst/>
          </a:prstGeom>
          <a:solidFill>
            <a:schemeClr val="accent3">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el-GR" sz="2000" i="0" u="none" strike="noStrike" baseline="0" dirty="0">
                <a:latin typeface="Calibri"/>
                <a:ea typeface="Arial"/>
                <a:cs typeface="Arial"/>
              </a:rPr>
              <a:t>πλούσιο,</a:t>
            </a:r>
            <a:r>
              <a:rPr lang="el-GR" sz="2000" dirty="0">
                <a:latin typeface="Calibri"/>
                <a:ea typeface="Arial"/>
                <a:cs typeface="Arial"/>
              </a:rPr>
              <a:t> </a:t>
            </a:r>
            <a:r>
              <a:rPr lang="el-GR" sz="2000" i="0" u="none" strike="noStrike" baseline="0" dirty="0">
                <a:latin typeface="Calibri"/>
                <a:ea typeface="Arial"/>
                <a:cs typeface="Arial"/>
              </a:rPr>
              <a:t>σαφές,</a:t>
            </a:r>
            <a:r>
              <a:rPr lang="el-GR" sz="2000" dirty="0">
                <a:latin typeface="Calibri"/>
                <a:ea typeface="Arial"/>
                <a:cs typeface="Arial"/>
              </a:rPr>
              <a:t> </a:t>
            </a:r>
            <a:r>
              <a:rPr lang="el-GR" sz="2000" i="0" u="none" strike="noStrike" baseline="0" dirty="0">
                <a:latin typeface="Calibri"/>
                <a:ea typeface="Arial"/>
                <a:cs typeface="Arial"/>
              </a:rPr>
              <a:t>προσιτό και περιεκτικό </a:t>
            </a:r>
            <a:r>
              <a:rPr lang="el-GR" sz="2000" dirty="0">
                <a:latin typeface="Calibri"/>
                <a:ea typeface="Arial"/>
                <a:cs typeface="Arial"/>
              </a:rPr>
              <a:t>υλικό</a:t>
            </a:r>
            <a:endParaRPr lang="el-GR" sz="2000" dirty="0">
              <a:latin typeface="Calibri"/>
              <a:ea typeface="Arial"/>
            </a:endParaRPr>
          </a:p>
          <a:p>
            <a:pPr marL="342900" indent="-342900" algn="just">
              <a:buFont typeface="Wingdings"/>
              <a:buChar char="Ø"/>
            </a:pPr>
            <a:r>
              <a:rPr lang="el-GR" sz="2000" dirty="0">
                <a:latin typeface="Calibri"/>
                <a:ea typeface="Arial"/>
                <a:cs typeface="Arial"/>
              </a:rPr>
              <a:t>Ποικιλία αξιόλογων διαδραστικών δραστηριοτήτων</a:t>
            </a:r>
            <a:endParaRPr lang="el-GR" sz="2000" dirty="0">
              <a:latin typeface="Calibri"/>
              <a:ea typeface="Arial"/>
            </a:endParaRPr>
          </a:p>
          <a:p>
            <a:pPr marL="342900" indent="-342900" algn="just">
              <a:buFont typeface="Wingdings"/>
              <a:buChar char="Ø"/>
            </a:pPr>
            <a:r>
              <a:rPr lang="el-GR" sz="2000" dirty="0">
                <a:latin typeface="Calibri"/>
                <a:ea typeface="Arial"/>
                <a:cs typeface="Arial"/>
              </a:rPr>
              <a:t>Επαρκή ανατροφοδότηση </a:t>
            </a:r>
            <a:endParaRPr lang="el-GR" sz="2000" dirty="0">
              <a:latin typeface="Calibri"/>
              <a:ea typeface="Arial"/>
            </a:endParaRPr>
          </a:p>
          <a:p>
            <a:pPr marL="342900" indent="-342900" algn="just">
              <a:buFont typeface="Wingdings"/>
              <a:buChar char="Ø"/>
            </a:pPr>
            <a:r>
              <a:rPr lang="el-GR" sz="2000" dirty="0">
                <a:latin typeface="Calibri"/>
                <a:ea typeface="Arial"/>
                <a:cs typeface="Arial"/>
              </a:rPr>
              <a:t>Προσαρμογή σε ενήλικο κοινό</a:t>
            </a:r>
            <a:endParaRPr lang="el-GR" sz="2000" dirty="0">
              <a:latin typeface="Calibri"/>
              <a:ea typeface="Arial"/>
            </a:endParaRPr>
          </a:p>
          <a:p>
            <a:pPr marL="342900" indent="-342900" algn="just">
              <a:buFont typeface="Wingdings"/>
              <a:buChar char="Ø"/>
            </a:pPr>
            <a:r>
              <a:rPr lang="el-GR" sz="2000" dirty="0">
                <a:latin typeface="Calibri"/>
                <a:ea typeface="Arial"/>
                <a:cs typeface="Arial"/>
              </a:rPr>
              <a:t>Χρήση εικόνας και βίντεο</a:t>
            </a:r>
            <a:endParaRPr lang="el-GR" sz="2000" dirty="0">
              <a:latin typeface="Calibri"/>
              <a:ea typeface="Calibri"/>
            </a:endParaRPr>
          </a:p>
        </p:txBody>
      </p:sp>
      <p:sp>
        <p:nvSpPr>
          <p:cNvPr id="7" name="TextBox 6">
            <a:extLst>
              <a:ext uri="{FF2B5EF4-FFF2-40B4-BE49-F238E27FC236}">
                <a16:creationId xmlns:a16="http://schemas.microsoft.com/office/drawing/2014/main" id="{E8D57EE6-D2C2-1C9D-D616-807BAA3CBA8E}"/>
              </a:ext>
            </a:extLst>
          </p:cNvPr>
          <p:cNvSpPr txBox="1"/>
          <p:nvPr/>
        </p:nvSpPr>
        <p:spPr>
          <a:xfrm>
            <a:off x="2295595" y="5128184"/>
            <a:ext cx="6524831" cy="1015663"/>
          </a:xfrm>
          <a:prstGeom prst="rect">
            <a:avLst/>
          </a:prstGeom>
          <a:solidFill>
            <a:schemeClr val="accent3">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l-GR" sz="2000" dirty="0">
                <a:latin typeface="Calibri"/>
                <a:ea typeface="Calibri"/>
                <a:cs typeface="Times New Roman"/>
              </a:rPr>
              <a:t>Χρήση ποικιλίας φωνών και εικαστικών παρεμβάσεων</a:t>
            </a:r>
            <a:endParaRPr lang="el-GR" sz="2000" dirty="0">
              <a:latin typeface="Calibri"/>
              <a:ea typeface="Calibri"/>
            </a:endParaRPr>
          </a:p>
          <a:p>
            <a:pPr marL="342900" indent="-342900">
              <a:buFont typeface="Wingdings"/>
              <a:buChar char="Ø"/>
            </a:pPr>
            <a:r>
              <a:rPr lang="el-GR" sz="2000" dirty="0">
                <a:latin typeface="Calibri"/>
                <a:ea typeface="Calibri"/>
                <a:cs typeface="Times New Roman"/>
              </a:rPr>
              <a:t>Καλύτερη χρήση χρωμάτων</a:t>
            </a:r>
            <a:endParaRPr lang="el-GR" sz="2000" dirty="0">
              <a:latin typeface="Calibri"/>
              <a:ea typeface="Calibri"/>
            </a:endParaRPr>
          </a:p>
          <a:p>
            <a:pPr marL="342900" indent="-342900">
              <a:buFont typeface="Wingdings"/>
              <a:buChar char="Ø"/>
            </a:pPr>
            <a:r>
              <a:rPr lang="el-GR" sz="2000" dirty="0">
                <a:latin typeface="Calibri"/>
                <a:ea typeface="Calibri"/>
                <a:cs typeface="Times New Roman"/>
              </a:rPr>
              <a:t>Περισσότερη ποικιλία ρόλων για να μην είναι βαρετό</a:t>
            </a:r>
            <a:endParaRPr lang="el-GR" sz="2000" dirty="0">
              <a:latin typeface="Calibri"/>
              <a:ea typeface="Calibri"/>
            </a:endParaRPr>
          </a:p>
        </p:txBody>
      </p:sp>
      <p:sp>
        <p:nvSpPr>
          <p:cNvPr id="8" name="Ελεύθερη σχεδίαση: Σχήμα 14">
            <a:extLst>
              <a:ext uri="{FF2B5EF4-FFF2-40B4-BE49-F238E27FC236}">
                <a16:creationId xmlns:a16="http://schemas.microsoft.com/office/drawing/2014/main" id="{29C0B753-657D-8235-192F-CFC0ABF156FF}"/>
              </a:ext>
            </a:extLst>
          </p:cNvPr>
          <p:cNvSpPr/>
          <p:nvPr/>
        </p:nvSpPr>
        <p:spPr bwMode="auto">
          <a:xfrm>
            <a:off x="535003" y="5347003"/>
            <a:ext cx="1715899" cy="886479"/>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ln/>
        </p:spPr>
        <p:style>
          <a:lnRef idx="1">
            <a:schemeClr val="accent2"/>
          </a:lnRef>
          <a:fillRef idx="2">
            <a:schemeClr val="accent2"/>
          </a:fillRef>
          <a:effectRef idx="1">
            <a:schemeClr val="accent2"/>
          </a:effectRef>
          <a:fontRef idx="minor">
            <a:schemeClr val="dk1"/>
          </a:fontRef>
        </p:style>
        <p:txBody>
          <a:bodyPr lIns="113792" tIns="467551" rIns="361424" bIns="467552" spcCol="1270" anchor="ctr"/>
          <a:lstStyle/>
          <a:p>
            <a:pPr algn="ctr" defTabSz="711200">
              <a:lnSpc>
                <a:spcPct val="90000"/>
              </a:lnSpc>
              <a:spcAft>
                <a:spcPct val="35000"/>
              </a:spcAft>
              <a:defRPr/>
            </a:pPr>
            <a:r>
              <a:rPr lang="el-GR" sz="1600" b="1"/>
              <a:t>Προτάσεις</a:t>
            </a:r>
            <a:endParaRPr lang="el-GR" sz="1600" b="1">
              <a:ea typeface="Calibri"/>
              <a:cs typeface="Calibri"/>
            </a:endParaRPr>
          </a:p>
        </p:txBody>
      </p:sp>
      <p:sp>
        <p:nvSpPr>
          <p:cNvPr id="13" name="TextBox 12">
            <a:extLst>
              <a:ext uri="{FF2B5EF4-FFF2-40B4-BE49-F238E27FC236}">
                <a16:creationId xmlns:a16="http://schemas.microsoft.com/office/drawing/2014/main" id="{64264401-D658-786D-5725-8A6A9537401F}"/>
              </a:ext>
            </a:extLst>
          </p:cNvPr>
          <p:cNvSpPr txBox="1"/>
          <p:nvPr/>
        </p:nvSpPr>
        <p:spPr>
          <a:xfrm>
            <a:off x="2298609" y="2207236"/>
            <a:ext cx="6523891" cy="1015663"/>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Sans-Serif"/>
              <a:buChar char="Ø"/>
            </a:pPr>
            <a:r>
              <a:rPr lang="el-GR" sz="2000" dirty="0">
                <a:latin typeface="Calibri"/>
                <a:ea typeface="Calibri"/>
                <a:cs typeface="Calibri"/>
              </a:rPr>
              <a:t>Το Ε.Υ. έχει σχεδιαστεί σύμφωνα με τις </a:t>
            </a:r>
            <a:r>
              <a:rPr lang="el-GR" sz="2000" b="1" dirty="0">
                <a:latin typeface="Calibri"/>
                <a:ea typeface="Calibri"/>
                <a:cs typeface="Calibri"/>
              </a:rPr>
              <a:t>αρχές </a:t>
            </a:r>
            <a:r>
              <a:rPr lang="el-GR" sz="2000" dirty="0">
                <a:latin typeface="Calibri"/>
                <a:ea typeface="Calibri"/>
                <a:cs typeface="Calibri"/>
              </a:rPr>
              <a:t>και τη </a:t>
            </a:r>
            <a:r>
              <a:rPr lang="el-GR" sz="2000" b="1" dirty="0">
                <a:latin typeface="Calibri"/>
                <a:ea typeface="Calibri"/>
                <a:cs typeface="Calibri"/>
              </a:rPr>
              <a:t>μεθοδολογία </a:t>
            </a:r>
            <a:r>
              <a:rPr lang="el-GR" sz="2000" dirty="0">
                <a:latin typeface="Calibri"/>
                <a:ea typeface="Calibri"/>
                <a:cs typeface="Calibri"/>
              </a:rPr>
              <a:t>της ΕξΑΕ</a:t>
            </a:r>
            <a:endParaRPr lang="en-US" sz="2000" dirty="0">
              <a:latin typeface="Calibri"/>
              <a:ea typeface="Calibri"/>
              <a:cs typeface="Calibri"/>
            </a:endParaRPr>
          </a:p>
          <a:p>
            <a:pPr marL="342900" indent="-342900" algn="just">
              <a:buFont typeface="Wingdings,Sans-Serif"/>
              <a:buChar char="Ø"/>
            </a:pPr>
            <a:r>
              <a:rPr lang="el-GR" sz="2000" dirty="0">
                <a:latin typeface="Calibri"/>
                <a:ea typeface="Calibri"/>
                <a:cs typeface="Calibri"/>
              </a:rPr>
              <a:t>Εφαρμόζονται οι </a:t>
            </a:r>
            <a:r>
              <a:rPr lang="el-GR" sz="2000" b="1" dirty="0">
                <a:latin typeface="Calibri"/>
                <a:ea typeface="Calibri"/>
                <a:cs typeface="Calibri"/>
              </a:rPr>
              <a:t>αρχές </a:t>
            </a:r>
            <a:r>
              <a:rPr lang="el-GR" sz="2000" dirty="0">
                <a:latin typeface="Calibri"/>
                <a:ea typeface="Calibri"/>
                <a:cs typeface="Calibri"/>
              </a:rPr>
              <a:t>της </a:t>
            </a:r>
            <a:r>
              <a:rPr lang="el-GR" sz="2000" b="1" dirty="0">
                <a:latin typeface="Calibri"/>
                <a:ea typeface="Calibri"/>
                <a:cs typeface="Calibri"/>
              </a:rPr>
              <a:t>Πολυμεσικής Μάθησης</a:t>
            </a:r>
            <a:endParaRPr lang="en-US" sz="2000" b="1" dirty="0">
              <a:latin typeface="Calibri"/>
              <a:ea typeface="Calibri"/>
              <a:cs typeface="Calibri"/>
            </a:endParaRPr>
          </a:p>
        </p:txBody>
      </p:sp>
      <p:sp>
        <p:nvSpPr>
          <p:cNvPr id="14" name="11 - Ορθογώνιο">
            <a:extLst>
              <a:ext uri="{FF2B5EF4-FFF2-40B4-BE49-F238E27FC236}">
                <a16:creationId xmlns:a16="http://schemas.microsoft.com/office/drawing/2014/main" id="{BE91371E-484C-873B-CF85-605033E3E59C}"/>
              </a:ext>
            </a:extLst>
          </p:cNvPr>
          <p:cNvSpPr/>
          <p:nvPr/>
        </p:nvSpPr>
        <p:spPr>
          <a:xfrm>
            <a:off x="1324359" y="1263879"/>
            <a:ext cx="7000885" cy="58449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anchor="t"/>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l-GR" sz="2800" b="1" dirty="0">
                <a:solidFill>
                  <a:schemeClr val="bg1"/>
                </a:solidFill>
              </a:rPr>
              <a:t>Αποτελέσματα – Κύρια ευρήματα</a:t>
            </a:r>
          </a:p>
        </p:txBody>
      </p:sp>
      <p:grpSp>
        <p:nvGrpSpPr>
          <p:cNvPr id="20" name="Ομάδα 12">
            <a:extLst>
              <a:ext uri="{FF2B5EF4-FFF2-40B4-BE49-F238E27FC236}">
                <a16:creationId xmlns:a16="http://schemas.microsoft.com/office/drawing/2014/main" id="{8353C6EE-5351-152F-89C9-BDA0927474FF}"/>
              </a:ext>
            </a:extLst>
          </p:cNvPr>
          <p:cNvGrpSpPr/>
          <p:nvPr/>
        </p:nvGrpSpPr>
        <p:grpSpPr>
          <a:xfrm>
            <a:off x="390128" y="1970949"/>
            <a:ext cx="1857397" cy="1262077"/>
            <a:chOff x="1859269" y="-903676"/>
            <a:chExt cx="2114097" cy="2238746"/>
          </a:xfrm>
          <a:scene3d>
            <a:camera prst="orthographicFront"/>
            <a:lightRig rig="threePt" dir="t"/>
          </a:scene3d>
        </p:grpSpPr>
        <p:sp>
          <p:nvSpPr>
            <p:cNvPr id="18" name="Διάγραμμα ροής: Εναλλακτική διεργασία 13">
              <a:extLst>
                <a:ext uri="{FF2B5EF4-FFF2-40B4-BE49-F238E27FC236}">
                  <a16:creationId xmlns:a16="http://schemas.microsoft.com/office/drawing/2014/main" id="{0F3FB7B5-FF4B-C250-C7FF-4BD66CD30F14}"/>
                </a:ext>
              </a:extLst>
            </p:cNvPr>
            <p:cNvSpPr/>
            <p:nvPr/>
          </p:nvSpPr>
          <p:spPr>
            <a:xfrm rot="16200000">
              <a:off x="2064457" y="-573840"/>
              <a:ext cx="1826132" cy="1991687"/>
            </a:xfrm>
            <a:prstGeom prst="flowChartAlternateProcess">
              <a:avLst/>
            </a:prstGeom>
            <a:solidFill>
              <a:schemeClr val="bg2">
                <a:lumMod val="90000"/>
              </a:schemeClr>
            </a:soli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9" name="Διάγραμμα ροής: Εναλλακτική διεργασία 4">
              <a:extLst>
                <a:ext uri="{FF2B5EF4-FFF2-40B4-BE49-F238E27FC236}">
                  <a16:creationId xmlns:a16="http://schemas.microsoft.com/office/drawing/2014/main" id="{19CC9FE1-04C5-18A2-2F41-9E74E2875292}"/>
                </a:ext>
              </a:extLst>
            </p:cNvPr>
            <p:cNvSpPr txBox="1"/>
            <p:nvPr/>
          </p:nvSpPr>
          <p:spPr>
            <a:xfrm>
              <a:off x="1859269" y="-903676"/>
              <a:ext cx="2097960" cy="2158796"/>
            </a:xfrm>
            <a:prstGeom prst="rect">
              <a:avLst/>
            </a:prstGeom>
            <a:sp3d/>
          </p:spPr>
          <p:style>
            <a:lnRef idx="0">
              <a:scrgbClr r="0" g="0" b="0"/>
            </a:lnRef>
            <a:fillRef idx="0">
              <a:scrgbClr r="0" g="0" b="0"/>
            </a:fillRef>
            <a:effectRef idx="0">
              <a:scrgbClr r="0" g="0" b="0"/>
            </a:effectRef>
            <a:fontRef idx="minor">
              <a:schemeClr val="lt1"/>
            </a:fontRef>
          </p:style>
          <p:txBody>
            <a:bodyPr lIns="127000" tIns="324000" rIns="127000" bIns="0" spcCol="1270" anchor="t"/>
            <a:lstStyle/>
            <a:p>
              <a:pPr algn="ctr" defTabSz="889000">
                <a:lnSpc>
                  <a:spcPct val="90000"/>
                </a:lnSpc>
                <a:spcAft>
                  <a:spcPct val="35000"/>
                </a:spcAft>
                <a:defRPr/>
              </a:pPr>
              <a:r>
                <a:rPr lang="en-GB" sz="2000" b="1" dirty="0">
                  <a:solidFill>
                    <a:schemeClr val="tx1"/>
                  </a:solidFill>
                  <a:effectLst>
                    <a:outerShdw blurRad="38100" dist="38100" dir="2700000" algn="tl">
                      <a:srgbClr val="000000">
                        <a:alpha val="43137"/>
                      </a:srgbClr>
                    </a:outerShdw>
                  </a:effectLst>
                  <a:latin typeface="Calibri"/>
                  <a:ea typeface="Calibri"/>
                  <a:cs typeface="Times New Roman"/>
                </a:rPr>
                <a:t>Οι απ</a:t>
              </a:r>
              <a:r>
                <a:rPr lang="en-GB" sz="2000" b="1" dirty="0" err="1">
                  <a:solidFill>
                    <a:schemeClr val="tx1"/>
                  </a:solidFill>
                  <a:effectLst>
                    <a:outerShdw blurRad="38100" dist="38100" dir="2700000" algn="tl">
                      <a:srgbClr val="000000">
                        <a:alpha val="43137"/>
                      </a:srgbClr>
                    </a:outerShdw>
                  </a:effectLst>
                  <a:latin typeface="Calibri"/>
                  <a:ea typeface="Calibri"/>
                  <a:cs typeface="Times New Roman"/>
                </a:rPr>
                <a:t>όψεις</a:t>
              </a:r>
              <a:r>
                <a:rPr lang="en-GB" sz="2000" b="1" dirty="0">
                  <a:solidFill>
                    <a:schemeClr val="tx1"/>
                  </a:solidFill>
                  <a:effectLst>
                    <a:outerShdw blurRad="38100" dist="38100" dir="2700000" algn="tl">
                      <a:srgbClr val="000000">
                        <a:alpha val="43137"/>
                      </a:srgbClr>
                    </a:outerShdw>
                  </a:effectLst>
                  <a:latin typeface="Calibri"/>
                  <a:ea typeface="Calibri"/>
                  <a:cs typeface="Times New Roman"/>
                </a:rPr>
                <a:t> των ειδικών της ΕξΑΕ</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 Τίτλος">
            <a:extLst>
              <a:ext uri="{FF2B5EF4-FFF2-40B4-BE49-F238E27FC236}">
                <a16:creationId xmlns:a16="http://schemas.microsoft.com/office/drawing/2014/main" id="{7329DF89-5B49-C412-2573-759E9AC672D8}"/>
              </a:ext>
            </a:extLst>
          </p:cNvPr>
          <p:cNvSpPr>
            <a:spLocks noGrp="1"/>
          </p:cNvSpPr>
          <p:nvPr>
            <p:ph type="title"/>
          </p:nvPr>
        </p:nvSpPr>
        <p:spPr>
          <a:xfrm>
            <a:off x="1143000" y="365125"/>
            <a:ext cx="7372350" cy="1074738"/>
          </a:xfrm>
        </p:spPr>
        <p:txBody>
          <a:bodyPr/>
          <a:lstStyle/>
          <a:p>
            <a:r>
              <a:rPr lang="el-GR" sz="3200" dirty="0"/>
              <a:t> 9.Αποτίμηση Εκπαιδευτικού Υλικού 4/12</a:t>
            </a:r>
            <a:endParaRPr lang="el-GR" dirty="0"/>
          </a:p>
        </p:txBody>
      </p:sp>
      <p:grpSp>
        <p:nvGrpSpPr>
          <p:cNvPr id="2" name="Ομάδα 12">
            <a:extLst>
              <a:ext uri="{FF2B5EF4-FFF2-40B4-BE49-F238E27FC236}">
                <a16:creationId xmlns:a16="http://schemas.microsoft.com/office/drawing/2014/main" id="{43C324A6-CAE7-E903-3E4E-743DB44BCBFD}"/>
              </a:ext>
            </a:extLst>
          </p:cNvPr>
          <p:cNvGrpSpPr/>
          <p:nvPr/>
        </p:nvGrpSpPr>
        <p:grpSpPr>
          <a:xfrm>
            <a:off x="312040" y="1956184"/>
            <a:ext cx="2132156" cy="2401408"/>
            <a:chOff x="1771704" y="-491062"/>
            <a:chExt cx="2201661" cy="2368708"/>
          </a:xfrm>
          <a:scene3d>
            <a:camera prst="orthographicFront"/>
            <a:lightRig rig="threePt" dir="t"/>
          </a:scene3d>
        </p:grpSpPr>
        <p:sp>
          <p:nvSpPr>
            <p:cNvPr id="5" name="Διάγραμμα ροής: Εναλλακτική διεργασία 13">
              <a:extLst>
                <a:ext uri="{FF2B5EF4-FFF2-40B4-BE49-F238E27FC236}">
                  <a16:creationId xmlns:a16="http://schemas.microsoft.com/office/drawing/2014/main" id="{A0A3A64F-2E4E-8FE0-D329-318A1818256A}"/>
                </a:ext>
              </a:extLst>
            </p:cNvPr>
            <p:cNvSpPr/>
            <p:nvPr/>
          </p:nvSpPr>
          <p:spPr>
            <a:xfrm rot="16200000">
              <a:off x="2423349" y="-932733"/>
              <a:ext cx="1108346" cy="1991687"/>
            </a:xfrm>
            <a:prstGeom prst="flowChartAlternateProcess">
              <a:avLst/>
            </a:prstGeom>
            <a:solidFill>
              <a:schemeClr val="accent2"/>
            </a:soli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6" name="Διάγραμμα ροής: Εναλλακτική διεργασία 4">
              <a:extLst>
                <a:ext uri="{FF2B5EF4-FFF2-40B4-BE49-F238E27FC236}">
                  <a16:creationId xmlns:a16="http://schemas.microsoft.com/office/drawing/2014/main" id="{CF67B7DE-8E31-FB15-339A-CD04253BD3B8}"/>
                </a:ext>
              </a:extLst>
            </p:cNvPr>
            <p:cNvSpPr txBox="1"/>
            <p:nvPr/>
          </p:nvSpPr>
          <p:spPr>
            <a:xfrm>
              <a:off x="1771704" y="-26383"/>
              <a:ext cx="2016224" cy="1904029"/>
            </a:xfrm>
            <a:prstGeom prst="rect">
              <a:avLst/>
            </a:prstGeom>
            <a:sp3d/>
          </p:spPr>
          <p:style>
            <a:lnRef idx="0">
              <a:scrgbClr r="0" g="0" b="0"/>
            </a:lnRef>
            <a:fillRef idx="0">
              <a:scrgbClr r="0" g="0" b="0"/>
            </a:fillRef>
            <a:effectRef idx="0">
              <a:scrgbClr r="0" g="0" b="0"/>
            </a:effectRef>
            <a:fontRef idx="minor">
              <a:schemeClr val="lt1"/>
            </a:fontRef>
          </p:style>
          <p:txBody>
            <a:bodyPr lIns="127000" tIns="324000" rIns="127000" bIns="0" spcCol="1270"/>
            <a:lstStyle/>
            <a:p>
              <a:pPr algn="ctr" defTabSz="889000">
                <a:lnSpc>
                  <a:spcPct val="90000"/>
                </a:lnSpc>
                <a:spcAft>
                  <a:spcPct val="35000"/>
                </a:spcAft>
                <a:defRPr/>
              </a:pPr>
              <a:endParaRPr lang="en-GB"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7" name="6 - Ορθογώνιο">
            <a:extLst>
              <a:ext uri="{FF2B5EF4-FFF2-40B4-BE49-F238E27FC236}">
                <a16:creationId xmlns:a16="http://schemas.microsoft.com/office/drawing/2014/main" id="{01C695A2-59A4-173F-EEA2-04E865C15AC3}"/>
              </a:ext>
            </a:extLst>
          </p:cNvPr>
          <p:cNvSpPr/>
          <p:nvPr/>
        </p:nvSpPr>
        <p:spPr>
          <a:xfrm>
            <a:off x="610906" y="2014989"/>
            <a:ext cx="1802424" cy="1015663"/>
          </a:xfrm>
          <a:prstGeom prst="rect">
            <a:avLst/>
          </a:prstGeom>
        </p:spPr>
        <p:txBody>
          <a:bodyPr wrap="square" lIns="91440" tIns="45720" rIns="91440" bIns="45720" anchor="t">
            <a:spAutoFit/>
          </a:bodyPr>
          <a:lstStyle/>
          <a:p>
            <a:pPr algn="ctr">
              <a:defRPr/>
            </a:pPr>
            <a:r>
              <a:rPr lang="el-GR" sz="2000" b="1" dirty="0">
                <a:latin typeface="+mn-lt"/>
                <a:cs typeface="Arial"/>
              </a:rPr>
              <a:t>Οι απόψεις των εκπαιδευτικών</a:t>
            </a:r>
            <a:endParaRPr lang="el-GR" dirty="0"/>
          </a:p>
        </p:txBody>
      </p:sp>
      <p:sp>
        <p:nvSpPr>
          <p:cNvPr id="4" name="11 - Ορθογώνιο">
            <a:extLst>
              <a:ext uri="{FF2B5EF4-FFF2-40B4-BE49-F238E27FC236}">
                <a16:creationId xmlns:a16="http://schemas.microsoft.com/office/drawing/2014/main" id="{825DB583-B704-5AFA-54B6-30963A4AAC32}"/>
              </a:ext>
            </a:extLst>
          </p:cNvPr>
          <p:cNvSpPr/>
          <p:nvPr/>
        </p:nvSpPr>
        <p:spPr>
          <a:xfrm>
            <a:off x="1143001" y="1274869"/>
            <a:ext cx="7617074" cy="58449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anchor="t"/>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l-GR" sz="2800" b="1">
                <a:solidFill>
                  <a:schemeClr val="bg1"/>
                </a:solidFill>
              </a:rPr>
              <a:t>Αποτελέσματα – Κύρια ευρήματα</a:t>
            </a:r>
          </a:p>
        </p:txBody>
      </p:sp>
      <p:sp>
        <p:nvSpPr>
          <p:cNvPr id="9" name="Ελεύθερη σχεδίαση: Σχήμα 8">
            <a:extLst>
              <a:ext uri="{FF2B5EF4-FFF2-40B4-BE49-F238E27FC236}">
                <a16:creationId xmlns:a16="http://schemas.microsoft.com/office/drawing/2014/main" id="{69C1518A-B6B8-5698-E51B-C99CF08CEC65}"/>
              </a:ext>
            </a:extLst>
          </p:cNvPr>
          <p:cNvSpPr/>
          <p:nvPr/>
        </p:nvSpPr>
        <p:spPr bwMode="auto">
          <a:xfrm>
            <a:off x="656327" y="3828823"/>
            <a:ext cx="1738311" cy="886479"/>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solidFill>
            <a:schemeClr val="accent6"/>
          </a:solidFill>
          <a:ln>
            <a:solidFill>
              <a:srgbClr val="931B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792" tIns="467551" rIns="361424" bIns="467552" spcCol="1270" anchor="ctr"/>
          <a:lstStyle/>
          <a:p>
            <a:pPr algn="ctr" defTabSz="711200">
              <a:lnSpc>
                <a:spcPct val="90000"/>
              </a:lnSpc>
              <a:spcAft>
                <a:spcPct val="35000"/>
              </a:spcAft>
              <a:defRPr/>
            </a:pPr>
            <a:r>
              <a:rPr lang="el-GR" sz="1600" b="1"/>
              <a:t>Δυνατά σημεία</a:t>
            </a:r>
          </a:p>
        </p:txBody>
      </p:sp>
      <p:sp>
        <p:nvSpPr>
          <p:cNvPr id="12" name="Ελεύθερη σχεδίαση: Σχήμα 11">
            <a:extLst>
              <a:ext uri="{FF2B5EF4-FFF2-40B4-BE49-F238E27FC236}">
                <a16:creationId xmlns:a16="http://schemas.microsoft.com/office/drawing/2014/main" id="{D9B3DD44-059E-86EE-4CEB-28C56F1E874E}"/>
              </a:ext>
            </a:extLst>
          </p:cNvPr>
          <p:cNvSpPr/>
          <p:nvPr/>
        </p:nvSpPr>
        <p:spPr bwMode="auto">
          <a:xfrm>
            <a:off x="654168" y="5188387"/>
            <a:ext cx="1715899" cy="886479"/>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solidFill>
            <a:srgbClr val="FF0000"/>
          </a:solidFill>
          <a:ln>
            <a:solidFill>
              <a:srgbClr val="931B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792" tIns="467551" rIns="361424" bIns="467552" spcCol="127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711200">
              <a:lnSpc>
                <a:spcPct val="90000"/>
              </a:lnSpc>
              <a:spcAft>
                <a:spcPct val="35000"/>
              </a:spcAft>
              <a:defRPr/>
            </a:pPr>
            <a:r>
              <a:rPr lang="el-GR" sz="1600" b="1"/>
              <a:t>Προτάσεις</a:t>
            </a:r>
            <a:endParaRPr lang="el-GR" sz="1600" b="1">
              <a:ea typeface="Calibri"/>
              <a:cs typeface="Calibri"/>
            </a:endParaRPr>
          </a:p>
        </p:txBody>
      </p:sp>
      <p:sp>
        <p:nvSpPr>
          <p:cNvPr id="14" name="TextBox 13">
            <a:extLst>
              <a:ext uri="{FF2B5EF4-FFF2-40B4-BE49-F238E27FC236}">
                <a16:creationId xmlns:a16="http://schemas.microsoft.com/office/drawing/2014/main" id="{41993398-6FD4-C1BE-1A71-886964EEF1A6}"/>
              </a:ext>
            </a:extLst>
          </p:cNvPr>
          <p:cNvSpPr txBox="1"/>
          <p:nvPr/>
        </p:nvSpPr>
        <p:spPr>
          <a:xfrm>
            <a:off x="2592915" y="1928788"/>
            <a:ext cx="6203102" cy="1323439"/>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el-GR" sz="2000" dirty="0">
                <a:latin typeface="Calibri"/>
                <a:ea typeface="Calibri"/>
                <a:cs typeface="Times New Roman"/>
              </a:rPr>
              <a:t>Αποτιμήθηκε πολύ </a:t>
            </a:r>
            <a:r>
              <a:rPr lang="el-GR" sz="2000" b="1" dirty="0">
                <a:latin typeface="Calibri"/>
                <a:ea typeface="Calibri"/>
                <a:cs typeface="Times New Roman"/>
              </a:rPr>
              <a:t>θετικά </a:t>
            </a:r>
            <a:endParaRPr lang="el-GR" sz="2000" b="1" dirty="0">
              <a:latin typeface="Calibri"/>
              <a:ea typeface="Calibri"/>
            </a:endParaRPr>
          </a:p>
          <a:p>
            <a:pPr marL="342900" indent="-342900" algn="just">
              <a:buFont typeface="Wingdings"/>
              <a:buChar char="Ø"/>
            </a:pPr>
            <a:r>
              <a:rPr lang="el-GR" sz="2000" dirty="0">
                <a:latin typeface="Calibri"/>
                <a:ea typeface="Calibri"/>
                <a:cs typeface="Times New Roman"/>
              </a:rPr>
              <a:t>Επιθυμούν να το </a:t>
            </a:r>
            <a:r>
              <a:rPr lang="el-GR" sz="2000" b="1" dirty="0">
                <a:latin typeface="Calibri"/>
                <a:ea typeface="Calibri"/>
                <a:cs typeface="Times New Roman"/>
              </a:rPr>
              <a:t>χρησιμοποιήσουν </a:t>
            </a:r>
            <a:r>
              <a:rPr lang="el-GR" sz="2000" dirty="0">
                <a:latin typeface="Calibri"/>
                <a:ea typeface="Calibri"/>
                <a:cs typeface="Times New Roman"/>
              </a:rPr>
              <a:t>στη διδασκαλίας τους, αλλά το δείγμα είναι μικρό για να είναι ασφαλές το συμπέρασμα.</a:t>
            </a:r>
            <a:endParaRPr lang="el-GR" sz="2000" dirty="0">
              <a:latin typeface="Calibri"/>
              <a:ea typeface="Calibri"/>
            </a:endParaRPr>
          </a:p>
        </p:txBody>
      </p:sp>
      <p:sp>
        <p:nvSpPr>
          <p:cNvPr id="15" name="TextBox 14">
            <a:extLst>
              <a:ext uri="{FF2B5EF4-FFF2-40B4-BE49-F238E27FC236}">
                <a16:creationId xmlns:a16="http://schemas.microsoft.com/office/drawing/2014/main" id="{9A9E4074-98EE-FCBA-3B4F-8A64A25CFA77}"/>
              </a:ext>
            </a:extLst>
          </p:cNvPr>
          <p:cNvSpPr txBox="1"/>
          <p:nvPr/>
        </p:nvSpPr>
        <p:spPr>
          <a:xfrm>
            <a:off x="2521029" y="3546390"/>
            <a:ext cx="6274988" cy="1323439"/>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el-GR" sz="2000" dirty="0">
                <a:latin typeface="Calibri"/>
                <a:ea typeface="Calibri"/>
                <a:cs typeface="Times New Roman"/>
              </a:rPr>
              <a:t>Διαδραστικότητα</a:t>
            </a:r>
          </a:p>
          <a:p>
            <a:pPr marL="342900" indent="-342900" algn="just">
              <a:buFont typeface="Wingdings"/>
              <a:buChar char="Ø"/>
            </a:pPr>
            <a:r>
              <a:rPr lang="el-GR" sz="2000" dirty="0">
                <a:latin typeface="Calibri"/>
                <a:ea typeface="Calibri"/>
                <a:cs typeface="Times New Roman"/>
              </a:rPr>
              <a:t>ανάδραση</a:t>
            </a:r>
          </a:p>
          <a:p>
            <a:pPr marL="342900" indent="-342900" algn="just">
              <a:buFont typeface="Wingdings"/>
              <a:buChar char="Ø"/>
            </a:pPr>
            <a:r>
              <a:rPr lang="el-GR" sz="2000" dirty="0">
                <a:latin typeface="Calibri"/>
                <a:ea typeface="Calibri"/>
                <a:cs typeface="Times New Roman"/>
              </a:rPr>
              <a:t>Χρήση εικόνας βίντεο και μικρών κειμένων</a:t>
            </a:r>
          </a:p>
          <a:p>
            <a:pPr marL="342900" indent="-342900" algn="just">
              <a:buFont typeface="Wingdings"/>
              <a:buChar char="Ø"/>
            </a:pPr>
            <a:r>
              <a:rPr lang="el-GR" sz="2000" dirty="0">
                <a:latin typeface="Calibri"/>
                <a:ea typeface="Calibri"/>
                <a:cs typeface="Times New Roman"/>
              </a:rPr>
              <a:t>Δραστηριότητες αξιολόγησης</a:t>
            </a:r>
          </a:p>
        </p:txBody>
      </p:sp>
      <p:sp>
        <p:nvSpPr>
          <p:cNvPr id="16" name="TextBox 15">
            <a:extLst>
              <a:ext uri="{FF2B5EF4-FFF2-40B4-BE49-F238E27FC236}">
                <a16:creationId xmlns:a16="http://schemas.microsoft.com/office/drawing/2014/main" id="{95C21F5D-8FE0-56B5-ECA4-6E8ED3C801E3}"/>
              </a:ext>
            </a:extLst>
          </p:cNvPr>
          <p:cNvSpPr txBox="1"/>
          <p:nvPr/>
        </p:nvSpPr>
        <p:spPr>
          <a:xfrm>
            <a:off x="2556972" y="5431572"/>
            <a:ext cx="6203102" cy="400110"/>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el-GR" sz="2000" dirty="0">
                <a:latin typeface="Calibri"/>
                <a:ea typeface="Calibri"/>
                <a:cs typeface="Times New Roman"/>
              </a:rPr>
              <a:t>Εναλλαγή φωνών και χρωμάτων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 Τίτλος">
            <a:extLst>
              <a:ext uri="{FF2B5EF4-FFF2-40B4-BE49-F238E27FC236}">
                <a16:creationId xmlns:a16="http://schemas.microsoft.com/office/drawing/2014/main" id="{2468F0A1-B3E5-95CB-5358-5F0E0D5850D6}"/>
              </a:ext>
            </a:extLst>
          </p:cNvPr>
          <p:cNvSpPr>
            <a:spLocks noGrp="1"/>
          </p:cNvSpPr>
          <p:nvPr>
            <p:ph type="title"/>
          </p:nvPr>
        </p:nvSpPr>
        <p:spPr>
          <a:xfrm>
            <a:off x="1143000" y="365125"/>
            <a:ext cx="7372350" cy="1074738"/>
          </a:xfrm>
        </p:spPr>
        <p:txBody>
          <a:bodyPr/>
          <a:lstStyle/>
          <a:p>
            <a:pPr eaLnBrk="1" hangingPunct="1"/>
            <a:r>
              <a:rPr lang="el-GR" altLang="el-GR" sz="3200" dirty="0"/>
              <a:t>  9.Αποτίμηση Εκπαιδευτικού Υλικού 5/12</a:t>
            </a:r>
          </a:p>
        </p:txBody>
      </p:sp>
      <p:grpSp>
        <p:nvGrpSpPr>
          <p:cNvPr id="2" name="Ομάδα 12">
            <a:extLst>
              <a:ext uri="{FF2B5EF4-FFF2-40B4-BE49-F238E27FC236}">
                <a16:creationId xmlns:a16="http://schemas.microsoft.com/office/drawing/2014/main" id="{3D0D35CA-CDB3-FA3A-A82D-3075D4187417}"/>
              </a:ext>
            </a:extLst>
          </p:cNvPr>
          <p:cNvGrpSpPr/>
          <p:nvPr/>
        </p:nvGrpSpPr>
        <p:grpSpPr>
          <a:xfrm>
            <a:off x="319065" y="2162531"/>
            <a:ext cx="2182217" cy="1376368"/>
            <a:chOff x="1771704" y="-491062"/>
            <a:chExt cx="2201662" cy="2368708"/>
          </a:xfrm>
          <a:scene3d>
            <a:camera prst="orthographicFront"/>
            <a:lightRig rig="threePt" dir="t"/>
          </a:scene3d>
        </p:grpSpPr>
        <p:sp>
          <p:nvSpPr>
            <p:cNvPr id="5" name="Διάγραμμα ροής: Εναλλακτική διεργασία 13">
              <a:extLst>
                <a:ext uri="{FF2B5EF4-FFF2-40B4-BE49-F238E27FC236}">
                  <a16:creationId xmlns:a16="http://schemas.microsoft.com/office/drawing/2014/main" id="{5A3C758D-EDA8-76B8-E988-F40FFB460F1C}"/>
                </a:ext>
              </a:extLst>
            </p:cNvPr>
            <p:cNvSpPr/>
            <p:nvPr/>
          </p:nvSpPr>
          <p:spPr>
            <a:xfrm rot="16200000">
              <a:off x="2064457" y="-573840"/>
              <a:ext cx="1826132" cy="1991687"/>
            </a:xfrm>
            <a:prstGeom prst="flowChartAlternateProcess">
              <a:avLst/>
            </a:prstGeom>
            <a:solidFill>
              <a:schemeClr val="accent4"/>
            </a:soli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6" name="Διάγραμμα ροής: Εναλλακτική διεργασία 4">
              <a:extLst>
                <a:ext uri="{FF2B5EF4-FFF2-40B4-BE49-F238E27FC236}">
                  <a16:creationId xmlns:a16="http://schemas.microsoft.com/office/drawing/2014/main" id="{127AEC2A-ED22-EDBB-EEAE-CDCEE956793A}"/>
                </a:ext>
              </a:extLst>
            </p:cNvPr>
            <p:cNvSpPr txBox="1"/>
            <p:nvPr/>
          </p:nvSpPr>
          <p:spPr>
            <a:xfrm>
              <a:off x="1771704" y="-26383"/>
              <a:ext cx="2016224" cy="1904029"/>
            </a:xfrm>
            <a:prstGeom prst="rect">
              <a:avLst/>
            </a:prstGeom>
            <a:sp3d/>
          </p:spPr>
          <p:style>
            <a:lnRef idx="0">
              <a:scrgbClr r="0" g="0" b="0"/>
            </a:lnRef>
            <a:fillRef idx="0">
              <a:scrgbClr r="0" g="0" b="0"/>
            </a:fillRef>
            <a:effectRef idx="0">
              <a:scrgbClr r="0" g="0" b="0"/>
            </a:effectRef>
            <a:fontRef idx="minor">
              <a:schemeClr val="lt1"/>
            </a:fontRef>
          </p:style>
          <p:txBody>
            <a:bodyPr lIns="127000" tIns="324000" rIns="127000" bIns="0" spcCol="1270"/>
            <a:lstStyle/>
            <a:p>
              <a:pPr algn="ctr" defTabSz="889000">
                <a:lnSpc>
                  <a:spcPct val="90000"/>
                </a:lnSpc>
                <a:spcAft>
                  <a:spcPct val="35000"/>
                </a:spcAft>
                <a:defRPr/>
              </a:pPr>
              <a:endParaRPr lang="en-GB"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7" name="6 - Ορθογώνιο">
            <a:extLst>
              <a:ext uri="{FF2B5EF4-FFF2-40B4-BE49-F238E27FC236}">
                <a16:creationId xmlns:a16="http://schemas.microsoft.com/office/drawing/2014/main" id="{963EBF0E-C63E-5807-DEB9-B63495F4E901}"/>
              </a:ext>
            </a:extLst>
          </p:cNvPr>
          <p:cNvSpPr/>
          <p:nvPr/>
        </p:nvSpPr>
        <p:spPr>
          <a:xfrm rot="10800000" flipV="1">
            <a:off x="523998" y="2174128"/>
            <a:ext cx="1976315" cy="1026653"/>
          </a:xfrm>
          <a:prstGeom prst="rect">
            <a:avLst/>
          </a:prstGeom>
        </p:spPr>
        <p:txBody>
          <a:bodyPr wrap="square" lIns="91440" tIns="45720" rIns="91440" bIns="45720" anchor="t">
            <a:spAutoFit/>
          </a:bodyPr>
          <a:lstStyle/>
          <a:p>
            <a:pPr algn="ctr">
              <a:defRPr/>
            </a:pPr>
            <a:r>
              <a:rPr lang="el-GR" sz="2000" b="1">
                <a:latin typeface="+mn-lt"/>
                <a:cs typeface="Arial"/>
              </a:rPr>
              <a:t>Οι απόψεις </a:t>
            </a:r>
            <a:endParaRPr lang="el-GR" sz="2000">
              <a:latin typeface="Calibri"/>
              <a:ea typeface="Calibri"/>
            </a:endParaRPr>
          </a:p>
          <a:p>
            <a:pPr algn="ctr">
              <a:defRPr/>
            </a:pPr>
            <a:r>
              <a:rPr lang="el-GR" sz="2000" b="1">
                <a:latin typeface="+mn-lt"/>
                <a:cs typeface="Arial"/>
              </a:rPr>
              <a:t>των</a:t>
            </a:r>
            <a:endParaRPr lang="el-GR" sz="2000" b="1">
              <a:latin typeface="+mn-lt"/>
              <a:ea typeface="Calibri"/>
              <a:cs typeface="Arial"/>
            </a:endParaRPr>
          </a:p>
          <a:p>
            <a:pPr algn="ctr">
              <a:defRPr/>
            </a:pPr>
            <a:r>
              <a:rPr lang="el-GR" sz="2000" b="1">
                <a:latin typeface="+mn-lt"/>
                <a:cs typeface="Arial"/>
              </a:rPr>
              <a:t> μαθητών/τριών</a:t>
            </a:r>
            <a:endParaRPr lang="el-GR" sz="2000" b="1">
              <a:latin typeface="+mn-lt"/>
              <a:ea typeface="Calibri"/>
              <a:cs typeface="Arial"/>
            </a:endParaRPr>
          </a:p>
        </p:txBody>
      </p:sp>
      <p:sp>
        <p:nvSpPr>
          <p:cNvPr id="4" name="11 - Ορθογώνιο">
            <a:extLst>
              <a:ext uri="{FF2B5EF4-FFF2-40B4-BE49-F238E27FC236}">
                <a16:creationId xmlns:a16="http://schemas.microsoft.com/office/drawing/2014/main" id="{3AB9F726-93E4-B061-3B09-D617E78C4742}"/>
              </a:ext>
            </a:extLst>
          </p:cNvPr>
          <p:cNvSpPr/>
          <p:nvPr/>
        </p:nvSpPr>
        <p:spPr>
          <a:xfrm>
            <a:off x="1324359" y="1274870"/>
            <a:ext cx="7507601" cy="58449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anchor="t"/>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l-GR" sz="2800" b="1">
                <a:solidFill>
                  <a:schemeClr val="bg1"/>
                </a:solidFill>
              </a:rPr>
              <a:t>Αποτελέσματα – Κύρια ευρήματα</a:t>
            </a:r>
          </a:p>
        </p:txBody>
      </p:sp>
      <p:sp>
        <p:nvSpPr>
          <p:cNvPr id="9" name="Ελεύθερη σχεδίαση: Σχήμα 8">
            <a:extLst>
              <a:ext uri="{FF2B5EF4-FFF2-40B4-BE49-F238E27FC236}">
                <a16:creationId xmlns:a16="http://schemas.microsoft.com/office/drawing/2014/main" id="{8B15D99B-4A99-202E-AA9E-24043192960A}"/>
              </a:ext>
            </a:extLst>
          </p:cNvPr>
          <p:cNvSpPr/>
          <p:nvPr/>
        </p:nvSpPr>
        <p:spPr bwMode="auto">
          <a:xfrm>
            <a:off x="656327" y="3828823"/>
            <a:ext cx="1738311" cy="886479"/>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solidFill>
            <a:schemeClr val="accent6"/>
          </a:solidFill>
          <a:ln>
            <a:solidFill>
              <a:srgbClr val="931B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792" tIns="467551" rIns="361424" bIns="467552" spcCol="1270" anchor="ctr"/>
          <a:lstStyle/>
          <a:p>
            <a:pPr algn="ctr" defTabSz="711200">
              <a:lnSpc>
                <a:spcPct val="90000"/>
              </a:lnSpc>
              <a:spcAft>
                <a:spcPct val="35000"/>
              </a:spcAft>
              <a:defRPr/>
            </a:pPr>
            <a:r>
              <a:rPr lang="el-GR" sz="1600" b="1"/>
              <a:t>Δυνατά σημεία</a:t>
            </a:r>
          </a:p>
        </p:txBody>
      </p:sp>
      <p:sp>
        <p:nvSpPr>
          <p:cNvPr id="11" name="Ελεύθερη σχεδίαση: Σχήμα 10">
            <a:extLst>
              <a:ext uri="{FF2B5EF4-FFF2-40B4-BE49-F238E27FC236}">
                <a16:creationId xmlns:a16="http://schemas.microsoft.com/office/drawing/2014/main" id="{1C6C312A-C558-18C7-F81B-C33E0FB5C87F}"/>
              </a:ext>
            </a:extLst>
          </p:cNvPr>
          <p:cNvSpPr/>
          <p:nvPr/>
        </p:nvSpPr>
        <p:spPr bwMode="auto">
          <a:xfrm>
            <a:off x="677878" y="5489878"/>
            <a:ext cx="1715899" cy="886479"/>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solidFill>
            <a:srgbClr val="FF0000"/>
          </a:solidFill>
          <a:ln>
            <a:solidFill>
              <a:srgbClr val="931B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3792" tIns="467551" rIns="361424" bIns="467552" spcCol="1270"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711200">
              <a:lnSpc>
                <a:spcPct val="90000"/>
              </a:lnSpc>
              <a:spcAft>
                <a:spcPct val="35000"/>
              </a:spcAft>
              <a:defRPr/>
            </a:pPr>
            <a:r>
              <a:rPr lang="el-GR" sz="1600" b="1"/>
              <a:t>Προτάσεις</a:t>
            </a:r>
            <a:endParaRPr lang="el-GR" sz="1600" b="1">
              <a:ea typeface="Calibri"/>
              <a:cs typeface="Calibri"/>
            </a:endParaRPr>
          </a:p>
        </p:txBody>
      </p:sp>
      <p:sp>
        <p:nvSpPr>
          <p:cNvPr id="13" name="TextBox 12">
            <a:extLst>
              <a:ext uri="{FF2B5EF4-FFF2-40B4-BE49-F238E27FC236}">
                <a16:creationId xmlns:a16="http://schemas.microsoft.com/office/drawing/2014/main" id="{CEF31319-2383-EC62-8761-E882037028DC}"/>
              </a:ext>
            </a:extLst>
          </p:cNvPr>
          <p:cNvSpPr txBox="1"/>
          <p:nvPr/>
        </p:nvSpPr>
        <p:spPr>
          <a:xfrm>
            <a:off x="2630068" y="2125867"/>
            <a:ext cx="6201893" cy="1015663"/>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el-GR" sz="2000" dirty="0">
                <a:latin typeface="Calibri"/>
                <a:ea typeface="Calibri"/>
                <a:cs typeface="Times New Roman"/>
              </a:rPr>
              <a:t>Εκφράζονται </a:t>
            </a:r>
            <a:r>
              <a:rPr lang="el-GR" sz="2000" b="1" dirty="0">
                <a:latin typeface="Calibri"/>
                <a:ea typeface="Calibri"/>
                <a:cs typeface="Times New Roman"/>
              </a:rPr>
              <a:t>θετικά </a:t>
            </a:r>
            <a:endParaRPr lang="el-GR" sz="2000" b="1" dirty="0">
              <a:latin typeface="Calibri"/>
              <a:ea typeface="Calibri"/>
            </a:endParaRPr>
          </a:p>
          <a:p>
            <a:pPr marL="342900" indent="-342900" algn="just">
              <a:buFont typeface="Wingdings"/>
              <a:buChar char="Ø"/>
            </a:pPr>
            <a:r>
              <a:rPr lang="el-GR" sz="2000" dirty="0">
                <a:latin typeface="Calibri"/>
                <a:ea typeface="Calibri"/>
                <a:cs typeface="Times New Roman"/>
              </a:rPr>
              <a:t>Σε σύγκριση με το κλασσικό μάθημα είναι απόλυτα θετικοί να γίνεται χρήση της μεθόδου αυτής</a:t>
            </a:r>
          </a:p>
        </p:txBody>
      </p:sp>
      <p:sp>
        <p:nvSpPr>
          <p:cNvPr id="15" name="TextBox 14">
            <a:extLst>
              <a:ext uri="{FF2B5EF4-FFF2-40B4-BE49-F238E27FC236}">
                <a16:creationId xmlns:a16="http://schemas.microsoft.com/office/drawing/2014/main" id="{993BD00A-79F6-D1A2-2258-FE1E948896CB}"/>
              </a:ext>
            </a:extLst>
          </p:cNvPr>
          <p:cNvSpPr txBox="1"/>
          <p:nvPr/>
        </p:nvSpPr>
        <p:spPr>
          <a:xfrm>
            <a:off x="2630067" y="3827534"/>
            <a:ext cx="6201893" cy="707886"/>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el-GR" sz="2000" dirty="0">
                <a:latin typeface="Calibri"/>
                <a:ea typeface="Calibri"/>
                <a:cs typeface="Times New Roman"/>
              </a:rPr>
              <a:t>Πλούσιο υλικό σε πήγες διάχυσης πληροφοριών</a:t>
            </a:r>
            <a:endParaRPr lang="el-GR" sz="2000" dirty="0">
              <a:latin typeface="Calibri"/>
              <a:ea typeface="Calibri"/>
            </a:endParaRPr>
          </a:p>
          <a:p>
            <a:pPr marL="342900" indent="-342900" algn="just">
              <a:buFont typeface="Wingdings"/>
              <a:buChar char="Ø"/>
            </a:pPr>
            <a:r>
              <a:rPr lang="el-GR" sz="2000" dirty="0">
                <a:latin typeface="Calibri"/>
                <a:ea typeface="Calibri"/>
                <a:cs typeface="Times New Roman"/>
              </a:rPr>
              <a:t>Κατανοητό</a:t>
            </a:r>
          </a:p>
        </p:txBody>
      </p:sp>
      <p:sp>
        <p:nvSpPr>
          <p:cNvPr id="17" name="TextBox 16">
            <a:extLst>
              <a:ext uri="{FF2B5EF4-FFF2-40B4-BE49-F238E27FC236}">
                <a16:creationId xmlns:a16="http://schemas.microsoft.com/office/drawing/2014/main" id="{2DDBC2DA-86D7-2103-18B3-EB2A4346968A}"/>
              </a:ext>
            </a:extLst>
          </p:cNvPr>
          <p:cNvSpPr txBox="1"/>
          <p:nvPr/>
        </p:nvSpPr>
        <p:spPr>
          <a:xfrm>
            <a:off x="2630067" y="5489878"/>
            <a:ext cx="6203102" cy="707886"/>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Ø"/>
            </a:pPr>
            <a:r>
              <a:rPr lang="el-GR" sz="2000" dirty="0">
                <a:latin typeface="Calibri"/>
                <a:ea typeface="Calibri"/>
                <a:cs typeface="Times New Roman"/>
              </a:rPr>
              <a:t>Αλλαγές στα χρώμα</a:t>
            </a:r>
          </a:p>
          <a:p>
            <a:pPr algn="just"/>
            <a:endParaRPr lang="el-GR" sz="2000" dirty="0">
              <a:latin typeface="Calibri"/>
              <a:ea typeface="Calibri"/>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a:extLst>
              <a:ext uri="{FF2B5EF4-FFF2-40B4-BE49-F238E27FC236}">
                <a16:creationId xmlns:a16="http://schemas.microsoft.com/office/drawing/2014/main" id="{346AAB79-481E-4539-D248-E1BBE53D1946}"/>
              </a:ext>
            </a:extLst>
          </p:cNvPr>
          <p:cNvSpPr>
            <a:spLocks noGrp="1"/>
          </p:cNvSpPr>
          <p:nvPr>
            <p:ph type="title"/>
          </p:nvPr>
        </p:nvSpPr>
        <p:spPr>
          <a:xfrm>
            <a:off x="1198579" y="620713"/>
            <a:ext cx="7621571" cy="612167"/>
          </a:xfrm>
        </p:spPr>
        <p:txBody>
          <a:bodyPr>
            <a:normAutofit fontScale="90000"/>
          </a:bodyPr>
          <a:lstStyle/>
          <a:p>
            <a:pPr eaLnBrk="1" hangingPunct="1">
              <a:defRPr/>
            </a:pPr>
            <a:r>
              <a:rPr lang="el-GR" sz="3600" dirty="0"/>
              <a:t>  9. Αποτίμηση Εκπαιδευτικού Υλικού</a:t>
            </a:r>
            <a:r>
              <a:rPr lang="en-US" sz="3600" dirty="0"/>
              <a:t> </a:t>
            </a:r>
            <a:r>
              <a:rPr lang="el-GR" sz="3600" dirty="0"/>
              <a:t>6</a:t>
            </a:r>
            <a:r>
              <a:rPr lang="en-US" sz="3600" dirty="0"/>
              <a:t>/12</a:t>
            </a:r>
            <a:endParaRPr lang="el-GR" sz="4000" dirty="0"/>
          </a:p>
        </p:txBody>
      </p:sp>
      <p:grpSp>
        <p:nvGrpSpPr>
          <p:cNvPr id="2" name="4 - Ομάδα">
            <a:extLst>
              <a:ext uri="{FF2B5EF4-FFF2-40B4-BE49-F238E27FC236}">
                <a16:creationId xmlns:a16="http://schemas.microsoft.com/office/drawing/2014/main" id="{01D99F08-9C0E-8940-79C7-1F1B9FED4755}"/>
              </a:ext>
            </a:extLst>
          </p:cNvPr>
          <p:cNvGrpSpPr/>
          <p:nvPr/>
        </p:nvGrpSpPr>
        <p:grpSpPr>
          <a:xfrm>
            <a:off x="1187624" y="1234767"/>
            <a:ext cx="7513122" cy="576064"/>
            <a:chOff x="9984" y="43347"/>
            <a:chExt cx="6834214" cy="573664"/>
          </a:xfrm>
          <a:solidFill>
            <a:schemeClr val="accent1"/>
          </a:solidFill>
          <a:scene3d>
            <a:camera prst="orthographicFront"/>
            <a:lightRig rig="flat" dir="t"/>
          </a:scene3d>
        </p:grpSpPr>
        <p:sp>
          <p:nvSpPr>
            <p:cNvPr id="8" name="5 - Στρογγυλεμένο ορθογώνιο">
              <a:extLst>
                <a:ext uri="{FF2B5EF4-FFF2-40B4-BE49-F238E27FC236}">
                  <a16:creationId xmlns:a16="http://schemas.microsoft.com/office/drawing/2014/main" id="{3A129519-7E06-4926-7864-C483F6F8271D}"/>
                </a:ext>
              </a:extLst>
            </p:cNvPr>
            <p:cNvSpPr/>
            <p:nvPr/>
          </p:nvSpPr>
          <p:spPr>
            <a:xfrm>
              <a:off x="9984" y="43347"/>
              <a:ext cx="6834214" cy="573664"/>
            </a:xfrm>
            <a:prstGeom prst="roundRect">
              <a:avLst/>
            </a:prstGeom>
          </p:spPr>
          <p:style>
            <a:lnRef idx="3">
              <a:schemeClr val="lt1"/>
            </a:lnRef>
            <a:fillRef idx="1">
              <a:schemeClr val="accent2"/>
            </a:fillRef>
            <a:effectRef idx="1">
              <a:schemeClr val="accent2"/>
            </a:effectRef>
            <a:fontRef idx="minor">
              <a:schemeClr val="lt1"/>
            </a:fontRef>
          </p:style>
          <p:txBody>
            <a:bodyPr/>
            <a:lstStyle/>
            <a:p>
              <a:endParaRPr lang="el-GR"/>
            </a:p>
          </p:txBody>
        </p:sp>
        <p:sp>
          <p:nvSpPr>
            <p:cNvPr id="9" name="Στρογγυλεμένο ορθογώνιο 4">
              <a:extLst>
                <a:ext uri="{FF2B5EF4-FFF2-40B4-BE49-F238E27FC236}">
                  <a16:creationId xmlns:a16="http://schemas.microsoft.com/office/drawing/2014/main" id="{7C210772-7329-9CF2-317F-8C2918CA72A5}"/>
                </a:ext>
              </a:extLst>
            </p:cNvPr>
            <p:cNvSpPr/>
            <p:nvPr/>
          </p:nvSpPr>
          <p:spPr>
            <a:xfrm>
              <a:off x="9984" y="84895"/>
              <a:ext cx="6778206" cy="517656"/>
            </a:xfrm>
            <a:prstGeom prst="rect">
              <a:avLst/>
            </a:prstGeom>
            <a:ln/>
          </p:spPr>
          <p:style>
            <a:lnRef idx="3">
              <a:schemeClr val="lt1"/>
            </a:lnRef>
            <a:fillRef idx="1">
              <a:schemeClr val="accent2"/>
            </a:fillRef>
            <a:effectRef idx="1">
              <a:schemeClr val="accent2"/>
            </a:effectRef>
            <a:fontRef idx="minor">
              <a:schemeClr val="lt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Συμπεράσματα </a:t>
              </a:r>
              <a:endParaRPr lang="en-GB" sz="2800" b="1">
                <a:solidFill>
                  <a:schemeClr val="bg1"/>
                </a:solidFill>
                <a:effectLst>
                  <a:outerShdw blurRad="38100" dist="38100" dir="2700000" algn="tl">
                    <a:srgbClr val="000000">
                      <a:alpha val="43137"/>
                    </a:srgbClr>
                  </a:outerShdw>
                </a:effectLst>
              </a:endParaRPr>
            </a:p>
          </p:txBody>
        </p:sp>
      </p:grpSp>
      <p:sp>
        <p:nvSpPr>
          <p:cNvPr id="6" name="Πάπυρος: Οριζόντιος 5">
            <a:extLst>
              <a:ext uri="{FF2B5EF4-FFF2-40B4-BE49-F238E27FC236}">
                <a16:creationId xmlns:a16="http://schemas.microsoft.com/office/drawing/2014/main" id="{CEB35680-70D5-3CA4-F4C3-3396F9CD93A3}"/>
              </a:ext>
            </a:extLst>
          </p:cNvPr>
          <p:cNvSpPr/>
          <p:nvPr/>
        </p:nvSpPr>
        <p:spPr>
          <a:xfrm>
            <a:off x="1184013" y="2003409"/>
            <a:ext cx="7515274" cy="1137798"/>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D1DE2577-7785-74F1-B0BF-25D16270B2CB}"/>
              </a:ext>
            </a:extLst>
          </p:cNvPr>
          <p:cNvSpPr txBox="1"/>
          <p:nvPr/>
        </p:nvSpPr>
        <p:spPr>
          <a:xfrm>
            <a:off x="1449088" y="2163491"/>
            <a:ext cx="7136522" cy="830997"/>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l-GR" sz="1600" b="1" dirty="0">
                <a:latin typeface="Calibri"/>
                <a:ea typeface="Calibri"/>
                <a:cs typeface="Arial"/>
              </a:rPr>
              <a:t>1</a:t>
            </a:r>
            <a:r>
              <a:rPr lang="el-GR" sz="1600" b="1" baseline="30000" dirty="0">
                <a:latin typeface="Calibri"/>
                <a:ea typeface="Calibri"/>
                <a:cs typeface="Arial"/>
              </a:rPr>
              <a:t>ο</a:t>
            </a:r>
            <a:r>
              <a:rPr lang="el-GR" sz="1600" b="1" dirty="0">
                <a:latin typeface="Calibri"/>
                <a:ea typeface="Calibri"/>
                <a:cs typeface="Arial"/>
              </a:rPr>
              <a:t> ερευνητικό ερώτημα:</a:t>
            </a:r>
            <a:r>
              <a:rPr lang="el-GR" sz="1600" dirty="0">
                <a:latin typeface="Calibri"/>
                <a:ea typeface="Calibri"/>
                <a:cs typeface="Arial"/>
              </a:rPr>
              <a:t> </a:t>
            </a:r>
            <a:r>
              <a:rPr lang="el-GR" sz="1600" dirty="0">
                <a:latin typeface="Calibri"/>
                <a:ea typeface="Verdana"/>
                <a:cs typeface="Arial"/>
              </a:rPr>
              <a:t>Διέπεται το εκπαιδευτικό υλικό από τις αρχές και τη μεθοδολογία της ΕξΑΕ, όπως αυτές προσεγγίζονται στο μοντέλο σχεδιασμού εκπαιδευτικού υλικού των West &amp; Λιοναράκη; </a:t>
            </a:r>
            <a:endParaRPr lang="el-GR" sz="1600" dirty="0">
              <a:latin typeface="Calibri"/>
              <a:ea typeface="Calibri"/>
              <a:cs typeface="Arial"/>
            </a:endParaRPr>
          </a:p>
        </p:txBody>
      </p:sp>
      <p:sp>
        <p:nvSpPr>
          <p:cNvPr id="16" name="TextBox 15">
            <a:extLst>
              <a:ext uri="{FF2B5EF4-FFF2-40B4-BE49-F238E27FC236}">
                <a16:creationId xmlns:a16="http://schemas.microsoft.com/office/drawing/2014/main" id="{241DA5B5-6355-1909-ED66-3AED5EB6332F}"/>
              </a:ext>
            </a:extLst>
          </p:cNvPr>
          <p:cNvSpPr txBox="1"/>
          <p:nvPr/>
        </p:nvSpPr>
        <p:spPr>
          <a:xfrm>
            <a:off x="1199137" y="3543932"/>
            <a:ext cx="7616300" cy="156966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l-GR" dirty="0">
                <a:latin typeface="Calibri"/>
                <a:ea typeface="Calibri"/>
                <a:cs typeface="Times New Roman"/>
              </a:rPr>
              <a:t>Οι τέσσερις ειδικοί δηλώνουν ότι:</a:t>
            </a:r>
            <a:endParaRPr lang="el-GR" dirty="0">
              <a:latin typeface="Calibri"/>
              <a:ea typeface="Calibri"/>
              <a:cs typeface="Calibri"/>
            </a:endParaRPr>
          </a:p>
          <a:p>
            <a:pPr marL="342900" indent="-342900" algn="just">
              <a:buFont typeface="Wingdings"/>
              <a:buChar char="Ø"/>
            </a:pPr>
            <a:r>
              <a:rPr lang="el-GR" dirty="0">
                <a:latin typeface="Calibri"/>
                <a:ea typeface="Calibri"/>
                <a:cs typeface="Times New Roman"/>
              </a:rPr>
              <a:t>Το </a:t>
            </a:r>
            <a:r>
              <a:rPr lang="el-GR" b="1" dirty="0">
                <a:latin typeface="Calibri"/>
                <a:ea typeface="Calibri"/>
                <a:cs typeface="Times New Roman"/>
              </a:rPr>
              <a:t>Ε.Υ</a:t>
            </a:r>
            <a:r>
              <a:rPr lang="el-GR" dirty="0">
                <a:latin typeface="Calibri"/>
                <a:ea typeface="Calibri"/>
                <a:cs typeface="Times New Roman"/>
              </a:rPr>
              <a:t> που σχεδιάστηκε και υλοποιήθηκε, </a:t>
            </a:r>
            <a:r>
              <a:rPr lang="el-GR" b="1" dirty="0">
                <a:latin typeface="Calibri"/>
                <a:ea typeface="Calibri"/>
                <a:cs typeface="Times New Roman"/>
              </a:rPr>
              <a:t>ακολουθεί </a:t>
            </a:r>
            <a:r>
              <a:rPr lang="el-GR" dirty="0">
                <a:latin typeface="Calibri"/>
                <a:ea typeface="Calibri"/>
                <a:cs typeface="Times New Roman"/>
              </a:rPr>
              <a:t>με συνέπεια τις </a:t>
            </a:r>
            <a:r>
              <a:rPr lang="el-GR" b="1" dirty="0">
                <a:latin typeface="Calibri"/>
                <a:ea typeface="Calibri"/>
                <a:cs typeface="Times New Roman"/>
              </a:rPr>
              <a:t>αρχές </a:t>
            </a:r>
            <a:r>
              <a:rPr lang="el-GR" dirty="0">
                <a:latin typeface="Calibri"/>
                <a:ea typeface="Calibri"/>
                <a:cs typeface="Times New Roman"/>
              </a:rPr>
              <a:t>της ΕξΑΕ, όπως οριοθετούνται από την </a:t>
            </a:r>
            <a:r>
              <a:rPr lang="el-GR" b="1" dirty="0">
                <a:latin typeface="Calibri"/>
                <a:ea typeface="Calibri"/>
                <a:cs typeface="Times New Roman"/>
              </a:rPr>
              <a:t>τυπολογία </a:t>
            </a:r>
            <a:r>
              <a:rPr lang="el-GR" dirty="0">
                <a:latin typeface="Calibri"/>
                <a:ea typeface="Calibri"/>
                <a:cs typeface="Times New Roman"/>
              </a:rPr>
              <a:t>των West – Λιοναράκη.</a:t>
            </a:r>
            <a:endParaRPr lang="el-GR" dirty="0">
              <a:latin typeface="Calibri"/>
              <a:ea typeface="Calibri"/>
            </a:endParaRPr>
          </a:p>
        </p:txBody>
      </p:sp>
      <p:pic>
        <p:nvPicPr>
          <p:cNvPr id="4" name="Εικόνα 3" descr="Εικόνα που περιέχει κείμενο, σχεδίαση&#10;&#10;Το περιεχόμενο που δημιουργείται από ΑΙ μπορεί να μην είναι σωστό.">
            <a:extLst>
              <a:ext uri="{FF2B5EF4-FFF2-40B4-BE49-F238E27FC236}">
                <a16:creationId xmlns:a16="http://schemas.microsoft.com/office/drawing/2014/main" id="{C09534B7-7DCD-6C45-4977-6A7EAB49EFF3}"/>
              </a:ext>
            </a:extLst>
          </p:cNvPr>
          <p:cNvPicPr>
            <a:picLocks noChangeAspect="1"/>
          </p:cNvPicPr>
          <p:nvPr/>
        </p:nvPicPr>
        <p:blipFill>
          <a:blip r:embed="rId3"/>
          <a:stretch>
            <a:fillRect/>
          </a:stretch>
        </p:blipFill>
        <p:spPr>
          <a:xfrm>
            <a:off x="7877399" y="5355144"/>
            <a:ext cx="1216660" cy="117451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a:extLst>
              <a:ext uri="{FF2B5EF4-FFF2-40B4-BE49-F238E27FC236}">
                <a16:creationId xmlns:a16="http://schemas.microsoft.com/office/drawing/2014/main" id="{909BF7EC-3CEC-04E4-CB8C-61F94294EB74}"/>
              </a:ext>
            </a:extLst>
          </p:cNvPr>
          <p:cNvSpPr>
            <a:spLocks noGrp="1"/>
          </p:cNvSpPr>
          <p:nvPr>
            <p:ph type="title"/>
          </p:nvPr>
        </p:nvSpPr>
        <p:spPr>
          <a:xfrm>
            <a:off x="1186611" y="620713"/>
            <a:ext cx="7633539" cy="576262"/>
          </a:xfrm>
        </p:spPr>
        <p:txBody>
          <a:bodyPr>
            <a:normAutofit fontScale="90000"/>
          </a:bodyPr>
          <a:lstStyle/>
          <a:p>
            <a:pPr eaLnBrk="1" hangingPunct="1">
              <a:defRPr/>
            </a:pPr>
            <a:r>
              <a:rPr lang="el-GR" sz="3600" dirty="0"/>
              <a:t> 9. Αποτίμηση Εκπαιδευτικού Υλικού</a:t>
            </a:r>
            <a:r>
              <a:rPr lang="en-US" sz="3600" dirty="0"/>
              <a:t> </a:t>
            </a:r>
            <a:r>
              <a:rPr lang="el-GR" sz="3600" dirty="0"/>
              <a:t>7</a:t>
            </a:r>
            <a:r>
              <a:rPr lang="en-US" sz="3600" dirty="0"/>
              <a:t>/12</a:t>
            </a:r>
            <a:endParaRPr lang="el-GR" sz="4000" dirty="0"/>
          </a:p>
        </p:txBody>
      </p:sp>
      <p:sp>
        <p:nvSpPr>
          <p:cNvPr id="7" name="Πάπυρος: Οριζόντιος 6">
            <a:extLst>
              <a:ext uri="{FF2B5EF4-FFF2-40B4-BE49-F238E27FC236}">
                <a16:creationId xmlns:a16="http://schemas.microsoft.com/office/drawing/2014/main" id="{35496273-F963-3436-041E-E73A8F45285D}"/>
              </a:ext>
            </a:extLst>
          </p:cNvPr>
          <p:cNvSpPr/>
          <p:nvPr/>
        </p:nvSpPr>
        <p:spPr>
          <a:xfrm>
            <a:off x="1184245" y="1993628"/>
            <a:ext cx="7453010" cy="1039399"/>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l-GR" sz="1200">
              <a:solidFill>
                <a:srgbClr val="000000"/>
              </a:solidFill>
              <a:latin typeface="Verdana"/>
              <a:ea typeface="Verdana"/>
            </a:endParaRPr>
          </a:p>
        </p:txBody>
      </p:sp>
      <p:sp>
        <p:nvSpPr>
          <p:cNvPr id="12" name="TextBox 11">
            <a:extLst>
              <a:ext uri="{FF2B5EF4-FFF2-40B4-BE49-F238E27FC236}">
                <a16:creationId xmlns:a16="http://schemas.microsoft.com/office/drawing/2014/main" id="{5E5E9337-EE16-8ED4-39FB-495881888276}"/>
              </a:ext>
            </a:extLst>
          </p:cNvPr>
          <p:cNvSpPr txBox="1"/>
          <p:nvPr/>
        </p:nvSpPr>
        <p:spPr>
          <a:xfrm>
            <a:off x="1665267" y="2062411"/>
            <a:ext cx="65291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600" b="1" dirty="0">
                <a:latin typeface="Calibri"/>
                <a:ea typeface="Verdana"/>
                <a:cs typeface="Arial"/>
              </a:rPr>
              <a:t>2</a:t>
            </a:r>
            <a:r>
              <a:rPr lang="el-GR" sz="1600" b="1" baseline="30000" dirty="0">
                <a:latin typeface="Calibri"/>
                <a:ea typeface="Verdana"/>
                <a:cs typeface="Arial"/>
              </a:rPr>
              <a:t>ο</a:t>
            </a:r>
            <a:r>
              <a:rPr lang="el-GR" sz="1600" b="1" dirty="0">
                <a:latin typeface="Calibri"/>
                <a:ea typeface="Verdana"/>
                <a:cs typeface="Arial"/>
              </a:rPr>
              <a:t> ερευνητικό ερώτημα</a:t>
            </a:r>
            <a:r>
              <a:rPr lang="el-GR" sz="1600" dirty="0">
                <a:latin typeface="Calibri"/>
                <a:ea typeface="Verdana"/>
                <a:cs typeface="Arial"/>
              </a:rPr>
              <a:t>: Έχει δημιουργηθεί το εκπαιδευτικό υλικό σύμφωνα με τις αρχές της Πολυμεσικής Μάθησης του Mayer; </a:t>
            </a:r>
            <a:endParaRPr lang="el-GR" sz="1600" dirty="0">
              <a:latin typeface="Calibri"/>
              <a:cs typeface="Arial"/>
            </a:endParaRPr>
          </a:p>
          <a:p>
            <a:pPr algn="l"/>
            <a:endParaRPr lang="el-GR" dirty="0"/>
          </a:p>
        </p:txBody>
      </p:sp>
      <p:sp>
        <p:nvSpPr>
          <p:cNvPr id="14" name="TextBox 13">
            <a:extLst>
              <a:ext uri="{FF2B5EF4-FFF2-40B4-BE49-F238E27FC236}">
                <a16:creationId xmlns:a16="http://schemas.microsoft.com/office/drawing/2014/main" id="{46B6C73C-228A-00E5-65DA-A776D178339F}"/>
              </a:ext>
            </a:extLst>
          </p:cNvPr>
          <p:cNvSpPr txBox="1"/>
          <p:nvPr/>
        </p:nvSpPr>
        <p:spPr>
          <a:xfrm>
            <a:off x="2900455" y="3615259"/>
            <a:ext cx="5814657" cy="20481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
        <p:nvSpPr>
          <p:cNvPr id="3" name="Φυσαλίδα ομιλίας: Ορθογώνιο με στρογγυλεμένες γωνίες 2">
            <a:extLst>
              <a:ext uri="{FF2B5EF4-FFF2-40B4-BE49-F238E27FC236}">
                <a16:creationId xmlns:a16="http://schemas.microsoft.com/office/drawing/2014/main" id="{00977452-A465-C09F-6C5D-2687B132B826}"/>
              </a:ext>
            </a:extLst>
          </p:cNvPr>
          <p:cNvSpPr/>
          <p:nvPr/>
        </p:nvSpPr>
        <p:spPr>
          <a:xfrm>
            <a:off x="5935302" y="3023949"/>
            <a:ext cx="3143851" cy="1834023"/>
          </a:xfrm>
          <a:prstGeom prst="wedgeRoundRectCallou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ea typeface="Calibri"/>
              <a:cs typeface="Calibri"/>
            </a:endParaRPr>
          </a:p>
        </p:txBody>
      </p:sp>
      <p:sp>
        <p:nvSpPr>
          <p:cNvPr id="10" name="Στρογγυλεμένο ορθογώνιο 4">
            <a:extLst>
              <a:ext uri="{FF2B5EF4-FFF2-40B4-BE49-F238E27FC236}">
                <a16:creationId xmlns:a16="http://schemas.microsoft.com/office/drawing/2014/main" id="{EB4E8BE2-0986-9B09-1D50-A1A6E5F2E2AE}"/>
              </a:ext>
            </a:extLst>
          </p:cNvPr>
          <p:cNvSpPr/>
          <p:nvPr/>
        </p:nvSpPr>
        <p:spPr>
          <a:xfrm>
            <a:off x="1199593" y="1192709"/>
            <a:ext cx="7451550" cy="519822"/>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Συμπεράσματα </a:t>
            </a:r>
            <a:endParaRPr lang="en-GB" sz="2800" b="1">
              <a:solidFill>
                <a:schemeClr val="bg1"/>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F2540281-F1C8-36AE-BFC8-95F4864B6124}"/>
              </a:ext>
            </a:extLst>
          </p:cNvPr>
          <p:cNvSpPr txBox="1"/>
          <p:nvPr/>
        </p:nvSpPr>
        <p:spPr>
          <a:xfrm>
            <a:off x="1182834" y="3430978"/>
            <a:ext cx="7452674" cy="120032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latin typeface="Calibri"/>
                <a:ea typeface="Calibri"/>
                <a:cs typeface="Calibri"/>
              </a:rPr>
              <a:t>Οι τέσσερις ειδικοί της ΕξΑΕ έκριναν:</a:t>
            </a:r>
          </a:p>
          <a:p>
            <a:r>
              <a:rPr lang="el-GR" dirty="0"/>
              <a:t>το Ε.Υ. δημιουργηθεί σύμφωνα με τις αρχές της πολυμεσικής μάθησης και της πολυμορφικότητας.</a:t>
            </a:r>
          </a:p>
        </p:txBody>
      </p:sp>
      <p:pic>
        <p:nvPicPr>
          <p:cNvPr id="4" name="Εικόνα 3" descr="Εικόνα που περιέχει κείμενο, σχεδίαση&#10;&#10;Το περιεχόμενο που δημιουργείται από ΑΙ μπορεί να μην είναι σωστό.">
            <a:extLst>
              <a:ext uri="{FF2B5EF4-FFF2-40B4-BE49-F238E27FC236}">
                <a16:creationId xmlns:a16="http://schemas.microsoft.com/office/drawing/2014/main" id="{6D14A51D-05B4-F307-65FD-A9DAA8899610}"/>
              </a:ext>
            </a:extLst>
          </p:cNvPr>
          <p:cNvPicPr>
            <a:picLocks noChangeAspect="1"/>
          </p:cNvPicPr>
          <p:nvPr/>
        </p:nvPicPr>
        <p:blipFill>
          <a:blip r:embed="rId3"/>
          <a:stretch>
            <a:fillRect/>
          </a:stretch>
        </p:blipFill>
        <p:spPr>
          <a:xfrm>
            <a:off x="7877399" y="5355144"/>
            <a:ext cx="1216660" cy="11745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A2316-D6AA-2D41-DB26-AAF62BB066C8}"/>
            </a:ext>
          </a:extLst>
        </p:cNvPr>
        <p:cNvGrpSpPr/>
        <p:nvPr/>
      </p:nvGrpSpPr>
      <p:grpSpPr>
        <a:xfrm>
          <a:off x="0" y="0"/>
          <a:ext cx="0" cy="0"/>
          <a:chOff x="0" y="0"/>
          <a:chExt cx="0" cy="0"/>
        </a:xfrm>
      </p:grpSpPr>
      <p:sp>
        <p:nvSpPr>
          <p:cNvPr id="26626" name="Τίτλος 1">
            <a:extLst>
              <a:ext uri="{FF2B5EF4-FFF2-40B4-BE49-F238E27FC236}">
                <a16:creationId xmlns:a16="http://schemas.microsoft.com/office/drawing/2014/main" id="{8D85DB63-BF22-21A4-D193-2A21515CD21A}"/>
              </a:ext>
            </a:extLst>
          </p:cNvPr>
          <p:cNvSpPr>
            <a:spLocks noGrp="1"/>
          </p:cNvSpPr>
          <p:nvPr>
            <p:ph type="title"/>
          </p:nvPr>
        </p:nvSpPr>
        <p:spPr>
          <a:xfrm>
            <a:off x="1174642" y="620713"/>
            <a:ext cx="7513854" cy="576262"/>
          </a:xfrm>
        </p:spPr>
        <p:txBody>
          <a:bodyPr>
            <a:normAutofit fontScale="90000"/>
          </a:bodyPr>
          <a:lstStyle/>
          <a:p>
            <a:pPr eaLnBrk="1" hangingPunct="1">
              <a:defRPr/>
            </a:pPr>
            <a:r>
              <a:rPr lang="el-GR" sz="3600" dirty="0"/>
              <a:t> 9. Αποτίμηση Εκπαιδευτικού </a:t>
            </a:r>
            <a:r>
              <a:rPr lang="el-GR" sz="3600" dirty="0" err="1"/>
              <a:t>Υλικο</a:t>
            </a:r>
            <a:r>
              <a:rPr lang="en-US" sz="3600" dirty="0"/>
              <a:t> </a:t>
            </a:r>
            <a:r>
              <a:rPr lang="el-GR" sz="3600" dirty="0"/>
              <a:t>  8</a:t>
            </a:r>
            <a:r>
              <a:rPr lang="en-US" sz="3600" dirty="0"/>
              <a:t>/12</a:t>
            </a:r>
            <a:endParaRPr lang="el-GR" sz="4000" dirty="0"/>
          </a:p>
        </p:txBody>
      </p:sp>
      <p:grpSp>
        <p:nvGrpSpPr>
          <p:cNvPr id="2" name="4 - Ομάδα">
            <a:extLst>
              <a:ext uri="{FF2B5EF4-FFF2-40B4-BE49-F238E27FC236}">
                <a16:creationId xmlns:a16="http://schemas.microsoft.com/office/drawing/2014/main" id="{22705846-CC01-D870-96BD-79C52F88FF7B}"/>
              </a:ext>
            </a:extLst>
          </p:cNvPr>
          <p:cNvGrpSpPr/>
          <p:nvPr/>
        </p:nvGrpSpPr>
        <p:grpSpPr>
          <a:xfrm>
            <a:off x="1175656" y="1192709"/>
            <a:ext cx="7513122" cy="618122"/>
            <a:chOff x="9984" y="1464"/>
            <a:chExt cx="6834214" cy="615547"/>
          </a:xfrm>
          <a:solidFill>
            <a:schemeClr val="accent1"/>
          </a:solidFill>
          <a:scene3d>
            <a:camera prst="orthographicFront"/>
            <a:lightRig rig="flat" dir="t"/>
          </a:scene3d>
        </p:grpSpPr>
        <p:sp>
          <p:nvSpPr>
            <p:cNvPr id="8" name="5 - Στρογγυλεμένο ορθογώνιο">
              <a:extLst>
                <a:ext uri="{FF2B5EF4-FFF2-40B4-BE49-F238E27FC236}">
                  <a16:creationId xmlns:a16="http://schemas.microsoft.com/office/drawing/2014/main" id="{CF68E4A5-5ED0-205A-54A2-CBD27E1BCBF1}"/>
                </a:ext>
              </a:extLst>
            </p:cNvPr>
            <p:cNvSpPr/>
            <p:nvPr/>
          </p:nvSpPr>
          <p:spPr>
            <a:xfrm>
              <a:off x="9984" y="43347"/>
              <a:ext cx="6834214" cy="57366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a:lstStyle/>
            <a:p>
              <a:endParaRPr lang="el-GR"/>
            </a:p>
          </p:txBody>
        </p:sp>
        <p:sp>
          <p:nvSpPr>
            <p:cNvPr id="9" name="Στρογγυλεμένο ορθογώνιο 4">
              <a:extLst>
                <a:ext uri="{FF2B5EF4-FFF2-40B4-BE49-F238E27FC236}">
                  <a16:creationId xmlns:a16="http://schemas.microsoft.com/office/drawing/2014/main" id="{0EC6576D-6D69-E6A8-8862-F6579A363CFA}"/>
                </a:ext>
              </a:extLst>
            </p:cNvPr>
            <p:cNvSpPr/>
            <p:nvPr/>
          </p:nvSpPr>
          <p:spPr>
            <a:xfrm>
              <a:off x="20871" y="1464"/>
              <a:ext cx="6778206" cy="517656"/>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Συμπεράσματα </a:t>
              </a:r>
              <a:endParaRPr lang="en-GB" sz="2800" b="1">
                <a:solidFill>
                  <a:schemeClr val="bg1"/>
                </a:solidFill>
                <a:effectLst>
                  <a:outerShdw blurRad="38100" dist="38100" dir="2700000" algn="tl">
                    <a:srgbClr val="000000">
                      <a:alpha val="43137"/>
                    </a:srgbClr>
                  </a:outerShdw>
                </a:effectLst>
              </a:endParaRPr>
            </a:p>
          </p:txBody>
        </p:sp>
      </p:grpSp>
      <p:sp>
        <p:nvSpPr>
          <p:cNvPr id="7" name="Πάπυρος: Οριζόντιος 6">
            <a:extLst>
              <a:ext uri="{FF2B5EF4-FFF2-40B4-BE49-F238E27FC236}">
                <a16:creationId xmlns:a16="http://schemas.microsoft.com/office/drawing/2014/main" id="{2737A1D3-4A0A-C111-3C0F-DF1D7B8B3016}"/>
              </a:ext>
            </a:extLst>
          </p:cNvPr>
          <p:cNvSpPr/>
          <p:nvPr/>
        </p:nvSpPr>
        <p:spPr>
          <a:xfrm>
            <a:off x="1172043" y="1932806"/>
            <a:ext cx="7522866" cy="860622"/>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l-GR" sz="1600" b="1" dirty="0">
                <a:solidFill>
                  <a:srgbClr val="000000"/>
                </a:solidFill>
                <a:latin typeface="Calibri"/>
                <a:ea typeface="Verdana"/>
                <a:cs typeface="Verdana"/>
              </a:rPr>
              <a:t>3</a:t>
            </a:r>
            <a:r>
              <a:rPr lang="el-GR" sz="1600" b="1" baseline="30000" dirty="0">
                <a:solidFill>
                  <a:srgbClr val="000000"/>
                </a:solidFill>
                <a:latin typeface="Calibri"/>
                <a:ea typeface="Verdana"/>
                <a:cs typeface="Verdana"/>
              </a:rPr>
              <a:t>ο</a:t>
            </a:r>
            <a:r>
              <a:rPr lang="el-GR" sz="1600" b="1" dirty="0">
                <a:solidFill>
                  <a:srgbClr val="000000"/>
                </a:solidFill>
                <a:latin typeface="Calibri"/>
                <a:ea typeface="Verdana"/>
                <a:cs typeface="Verdana"/>
              </a:rPr>
              <a:t> ερευνητικό ερώτημα: </a:t>
            </a:r>
            <a:r>
              <a:rPr lang="el-GR" sz="1600" dirty="0">
                <a:solidFill>
                  <a:srgbClr val="000000"/>
                </a:solidFill>
                <a:latin typeface="Calibri"/>
                <a:ea typeface="Verdana"/>
                <a:cs typeface="Verdana"/>
              </a:rPr>
              <a:t>Ποιες είναι οι στάσεις και οι απόψεις των εκπαιδευτών ενηλίκων απέναντι στο συγκεκριμένο εκπαιδευτικό υλικό; </a:t>
            </a:r>
            <a:endParaRPr lang="el-GR" sz="1600" dirty="0">
              <a:latin typeface="Calibri"/>
              <a:ea typeface="Calibri"/>
              <a:cs typeface="Calibri"/>
            </a:endParaRPr>
          </a:p>
        </p:txBody>
      </p:sp>
      <p:sp>
        <p:nvSpPr>
          <p:cNvPr id="10" name="TextBox 9">
            <a:extLst>
              <a:ext uri="{FF2B5EF4-FFF2-40B4-BE49-F238E27FC236}">
                <a16:creationId xmlns:a16="http://schemas.microsoft.com/office/drawing/2014/main" id="{0684CDA5-ED7F-A85D-E763-CED0841DDA49}"/>
              </a:ext>
            </a:extLst>
          </p:cNvPr>
          <p:cNvSpPr txBox="1"/>
          <p:nvPr/>
        </p:nvSpPr>
        <p:spPr>
          <a:xfrm>
            <a:off x="1179942" y="3433604"/>
            <a:ext cx="7525650" cy="120032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latin typeface="Calibri"/>
                <a:ea typeface="Calibri"/>
                <a:cs typeface="Arial"/>
              </a:rPr>
              <a:t>Οι </a:t>
            </a:r>
            <a:r>
              <a:rPr lang="el-GR" dirty="0">
                <a:latin typeface="Calibri"/>
                <a:ea typeface="Calibri"/>
                <a:cs typeface="Arial"/>
              </a:rPr>
              <a:t>εκπαιδευτές ενηλίκων</a:t>
            </a:r>
            <a:r>
              <a:rPr lang="en-US" dirty="0">
                <a:latin typeface="Calibri"/>
                <a:ea typeface="Calibri"/>
                <a:cs typeface="Arial"/>
              </a:rPr>
              <a:t> εκφράζονται </a:t>
            </a:r>
            <a:r>
              <a:rPr lang="en-US" b="1" dirty="0">
                <a:latin typeface="Calibri"/>
                <a:ea typeface="Calibri"/>
                <a:cs typeface="Arial"/>
              </a:rPr>
              <a:t>θετικά</a:t>
            </a:r>
            <a:r>
              <a:rPr lang="en-US" dirty="0">
                <a:latin typeface="Calibri"/>
                <a:ea typeface="Calibri"/>
                <a:cs typeface="Arial"/>
              </a:rPr>
              <a:t>: </a:t>
            </a:r>
            <a:endParaRPr lang="el-GR" dirty="0">
              <a:latin typeface="Calibri"/>
              <a:ea typeface="Calibri"/>
              <a:cs typeface="Arial"/>
            </a:endParaRPr>
          </a:p>
          <a:p>
            <a:pPr marL="342900" indent="-342900" algn="just">
              <a:buFont typeface="Wingdings"/>
              <a:buChar char="Ø"/>
            </a:pPr>
            <a:r>
              <a:rPr lang="en-US" dirty="0">
                <a:latin typeface="Calibri"/>
                <a:ea typeface="Calibri"/>
                <a:cs typeface="Arial"/>
              </a:rPr>
              <a:t>To Ε.Υ. τους </a:t>
            </a:r>
            <a:r>
              <a:rPr lang="en-US" b="1" dirty="0">
                <a:latin typeface="Calibri"/>
                <a:ea typeface="Calibri"/>
                <a:cs typeface="Arial"/>
              </a:rPr>
              <a:t>άρεσε </a:t>
            </a:r>
            <a:r>
              <a:rPr lang="en-US" dirty="0">
                <a:latin typeface="Calibri"/>
                <a:ea typeface="Calibri"/>
                <a:cs typeface="Arial"/>
              </a:rPr>
              <a:t>και θα το χρησιμοποιούσαν με προθυμία στο πλαίσιο της διδασκαλίας τους στην τάξη.</a:t>
            </a:r>
            <a:endParaRPr lang="el-GR" dirty="0">
              <a:latin typeface="Calibri"/>
              <a:ea typeface="Calibri"/>
              <a:cs typeface="Arial"/>
            </a:endParaRPr>
          </a:p>
        </p:txBody>
      </p:sp>
      <p:pic>
        <p:nvPicPr>
          <p:cNvPr id="4" name="Εικόνα 3" descr="Εικόνα που περιέχει κείμενο, σχεδίαση&#10;&#10;Το περιεχόμενο που δημιουργείται από ΑΙ μπορεί να μην είναι σωστό.">
            <a:extLst>
              <a:ext uri="{FF2B5EF4-FFF2-40B4-BE49-F238E27FC236}">
                <a16:creationId xmlns:a16="http://schemas.microsoft.com/office/drawing/2014/main" id="{28AB0714-1352-BFD1-A1BF-289E8CF0C831}"/>
              </a:ext>
            </a:extLst>
          </p:cNvPr>
          <p:cNvPicPr>
            <a:picLocks noChangeAspect="1"/>
          </p:cNvPicPr>
          <p:nvPr/>
        </p:nvPicPr>
        <p:blipFill>
          <a:blip r:embed="rId3"/>
          <a:stretch>
            <a:fillRect/>
          </a:stretch>
        </p:blipFill>
        <p:spPr>
          <a:xfrm>
            <a:off x="7877399" y="5355144"/>
            <a:ext cx="1216660" cy="1174519"/>
          </a:xfrm>
          <a:prstGeom prst="rect">
            <a:avLst/>
          </a:prstGeom>
        </p:spPr>
      </p:pic>
    </p:spTree>
    <p:extLst>
      <p:ext uri="{BB962C8B-B14F-4D97-AF65-F5344CB8AC3E}">
        <p14:creationId xmlns:p14="http://schemas.microsoft.com/office/powerpoint/2010/main" val="126816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B9EE7A58-287F-330C-D9DC-7FC8610527EB}"/>
              </a:ext>
            </a:extLst>
          </p:cNvPr>
          <p:cNvSpPr>
            <a:spLocks noGrp="1"/>
          </p:cNvSpPr>
          <p:nvPr>
            <p:ph idx="1"/>
          </p:nvPr>
        </p:nvSpPr>
        <p:spPr>
          <a:xfrm>
            <a:off x="1692275" y="2087563"/>
            <a:ext cx="6624638" cy="1851025"/>
          </a:xfrm>
        </p:spPr>
        <p:txBody>
          <a:bodyPr rtlCol="0">
            <a:normAutofit lnSpcReduction="10000"/>
          </a:bodyPr>
          <a:lstStyle/>
          <a:p>
            <a:pPr eaLnBrk="1" fontAlgn="auto" hangingPunct="1">
              <a:spcAft>
                <a:spcPts val="0"/>
              </a:spcAft>
              <a:defRPr/>
            </a:pPr>
            <a:r>
              <a:rPr lang="el-GR" sz="2400" dirty="0">
                <a:effectLst>
                  <a:outerShdw blurRad="38100" dist="38100" dir="2700000" algn="tl">
                    <a:srgbClr val="000000">
                      <a:alpha val="43137"/>
                    </a:srgbClr>
                  </a:outerShdw>
                </a:effectLst>
              </a:rPr>
              <a:t>Στον επόπτη μου κ. Μουζάκη Χαράλαμπο</a:t>
            </a:r>
          </a:p>
          <a:p>
            <a:pPr eaLnBrk="1" fontAlgn="auto" hangingPunct="1">
              <a:spcAft>
                <a:spcPts val="0"/>
              </a:spcAft>
              <a:defRPr/>
            </a:pPr>
            <a:r>
              <a:rPr lang="el-GR" sz="2400" dirty="0">
                <a:effectLst>
                  <a:outerShdw blurRad="38100" dist="38100" dir="2700000" algn="tl">
                    <a:srgbClr val="000000">
                      <a:alpha val="43137"/>
                    </a:srgbClr>
                  </a:outerShdw>
                </a:effectLst>
              </a:rPr>
              <a:t>Στον υπεύθυνο του ΕΔΙΒΕΑ κ. Αναστασιάδη</a:t>
            </a:r>
            <a:endParaRPr lang="en-GB" sz="2400" dirty="0">
              <a:effectLst>
                <a:outerShdw blurRad="38100" dist="38100" dir="2700000" algn="tl">
                  <a:srgbClr val="000000">
                    <a:alpha val="43137"/>
                  </a:srgbClr>
                </a:outerShdw>
              </a:effectLst>
            </a:endParaRPr>
          </a:p>
          <a:p>
            <a:pPr eaLnBrk="1" fontAlgn="auto" hangingPunct="1">
              <a:spcAft>
                <a:spcPts val="0"/>
              </a:spcAft>
              <a:defRPr/>
            </a:pPr>
            <a:r>
              <a:rPr lang="el-GR" sz="2400" dirty="0">
                <a:effectLst>
                  <a:outerShdw blurRad="38100" dist="38100" dir="2700000" algn="tl">
                    <a:srgbClr val="000000">
                      <a:alpha val="43137"/>
                    </a:srgbClr>
                  </a:outerShdw>
                </a:effectLst>
              </a:rPr>
              <a:t>Στην Επίκουρο καθηγήτρια κα Καρατράντου</a:t>
            </a:r>
          </a:p>
          <a:p>
            <a:pPr eaLnBrk="1" fontAlgn="auto" hangingPunct="1">
              <a:spcAft>
                <a:spcPts val="0"/>
              </a:spcAft>
              <a:defRPr/>
            </a:pPr>
            <a:endParaRPr lang="el-GR" dirty="0"/>
          </a:p>
        </p:txBody>
      </p:sp>
      <p:sp>
        <p:nvSpPr>
          <p:cNvPr id="5123" name="Τίτλος 2">
            <a:extLst>
              <a:ext uri="{FF2B5EF4-FFF2-40B4-BE49-F238E27FC236}">
                <a16:creationId xmlns:a16="http://schemas.microsoft.com/office/drawing/2014/main" id="{439EAD3B-E203-BEED-BC10-3B6C66664735}"/>
              </a:ext>
            </a:extLst>
          </p:cNvPr>
          <p:cNvSpPr>
            <a:spLocks noGrp="1"/>
          </p:cNvSpPr>
          <p:nvPr>
            <p:ph type="title"/>
          </p:nvPr>
        </p:nvSpPr>
        <p:spPr>
          <a:xfrm>
            <a:off x="1476375" y="404813"/>
            <a:ext cx="7038975" cy="1035050"/>
          </a:xfrm>
        </p:spPr>
        <p:txBody>
          <a:bodyPr/>
          <a:lstStyle/>
          <a:p>
            <a:pPr eaLnBrk="1" hangingPunct="1"/>
            <a:r>
              <a:rPr lang="el-GR" altLang="el-GR" sz="3600"/>
              <a:t>Ευχαριστίες</a:t>
            </a:r>
          </a:p>
        </p:txBody>
      </p:sp>
      <p:grpSp>
        <p:nvGrpSpPr>
          <p:cNvPr id="3" name="4 - Ομάδα">
            <a:extLst>
              <a:ext uri="{FF2B5EF4-FFF2-40B4-BE49-F238E27FC236}">
                <a16:creationId xmlns:a16="http://schemas.microsoft.com/office/drawing/2014/main" id="{95E1AF19-96C7-4FBF-C3D4-AA5A7CD13151}"/>
              </a:ext>
            </a:extLst>
          </p:cNvPr>
          <p:cNvGrpSpPr/>
          <p:nvPr/>
        </p:nvGrpSpPr>
        <p:grpSpPr>
          <a:xfrm>
            <a:off x="1355068" y="1579536"/>
            <a:ext cx="6834214" cy="573664"/>
            <a:chOff x="0" y="49732"/>
            <a:chExt cx="6834214" cy="573664"/>
          </a:xfrm>
          <a:solidFill>
            <a:schemeClr val="accent1"/>
          </a:solidFill>
          <a:scene3d>
            <a:camera prst="orthographicFront"/>
            <a:lightRig rig="flat" dir="t"/>
          </a:scene3d>
        </p:grpSpPr>
        <p:sp>
          <p:nvSpPr>
            <p:cNvPr id="15" name="5 - Στρογγυλεμένο ορθογώνιο">
              <a:extLst>
                <a:ext uri="{FF2B5EF4-FFF2-40B4-BE49-F238E27FC236}">
                  <a16:creationId xmlns:a16="http://schemas.microsoft.com/office/drawing/2014/main" id="{E0BD2F51-C3EE-0591-CF1E-A076B9DE0F52}"/>
                </a:ext>
              </a:extLst>
            </p:cNvPr>
            <p:cNvSpPr/>
            <p:nvPr/>
          </p:nvSpPr>
          <p:spPr>
            <a:xfrm>
              <a:off x="0" y="49732"/>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endParaRPr lang="el-GR"/>
            </a:p>
          </p:txBody>
        </p:sp>
        <p:sp>
          <p:nvSpPr>
            <p:cNvPr id="16" name="Στρογγυλεμένο ορθογώνιο 4">
              <a:extLst>
                <a:ext uri="{FF2B5EF4-FFF2-40B4-BE49-F238E27FC236}">
                  <a16:creationId xmlns:a16="http://schemas.microsoft.com/office/drawing/2014/main" id="{A9274667-35DE-1FF5-49B6-6BBF24A6EECC}"/>
                </a:ext>
              </a:extLst>
            </p:cNvPr>
            <p:cNvSpPr/>
            <p:nvPr/>
          </p:nvSpPr>
          <p:spPr>
            <a:xfrm>
              <a:off x="28004" y="77736"/>
              <a:ext cx="6778206" cy="517656"/>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106680" tIns="106680" rIns="106680" bIns="106680" spcCol="1270" anchor="ctr"/>
            <a:lstStyle/>
            <a:p>
              <a:pPr defTabSz="1244600">
                <a:lnSpc>
                  <a:spcPct val="90000"/>
                </a:lnSpc>
                <a:spcAft>
                  <a:spcPct val="35000"/>
                </a:spcAft>
                <a:defRPr/>
              </a:pPr>
              <a:r>
                <a:rPr lang="el-GR" sz="2800" b="1" dirty="0">
                  <a:solidFill>
                    <a:schemeClr val="bg1"/>
                  </a:solidFill>
                  <a:effectLst>
                    <a:outerShdw blurRad="38100" dist="38100" dir="2700000" algn="tl">
                      <a:srgbClr val="000000">
                        <a:alpha val="43137"/>
                      </a:srgbClr>
                    </a:outerShdw>
                  </a:effectLst>
                </a:rPr>
                <a:t>Στην τριμελή επιτροπή επίβλεψης</a:t>
              </a:r>
              <a:endParaRPr lang="en-GB" sz="2800" b="1" dirty="0">
                <a:solidFill>
                  <a:schemeClr val="bg1"/>
                </a:solidFill>
                <a:effectLst>
                  <a:outerShdw blurRad="38100" dist="38100" dir="2700000" algn="tl">
                    <a:srgbClr val="000000">
                      <a:alpha val="43137"/>
                    </a:srgbClr>
                  </a:outerShdw>
                </a:effectLst>
              </a:endParaRPr>
            </a:p>
          </p:txBody>
        </p:sp>
      </p:grpSp>
      <p:grpSp>
        <p:nvGrpSpPr>
          <p:cNvPr id="4" name="4 - Ομάδα">
            <a:extLst>
              <a:ext uri="{FF2B5EF4-FFF2-40B4-BE49-F238E27FC236}">
                <a16:creationId xmlns:a16="http://schemas.microsoft.com/office/drawing/2014/main" id="{207874C5-8CC8-BBB0-4163-6D8AED5C51D3}"/>
              </a:ext>
            </a:extLst>
          </p:cNvPr>
          <p:cNvGrpSpPr/>
          <p:nvPr/>
        </p:nvGrpSpPr>
        <p:grpSpPr>
          <a:xfrm>
            <a:off x="1357570" y="3991459"/>
            <a:ext cx="6834214" cy="573664"/>
            <a:chOff x="0" y="49732"/>
            <a:chExt cx="6834214" cy="573664"/>
          </a:xfrm>
          <a:solidFill>
            <a:schemeClr val="accent1"/>
          </a:solidFill>
          <a:scene3d>
            <a:camera prst="orthographicFront"/>
            <a:lightRig rig="flat" dir="t"/>
          </a:scene3d>
        </p:grpSpPr>
        <p:sp>
          <p:nvSpPr>
            <p:cNvPr id="18" name="5 - Στρογγυλεμένο ορθογώνιο">
              <a:extLst>
                <a:ext uri="{FF2B5EF4-FFF2-40B4-BE49-F238E27FC236}">
                  <a16:creationId xmlns:a16="http://schemas.microsoft.com/office/drawing/2014/main" id="{047C0914-C625-9B76-35B6-405FADD835BC}"/>
                </a:ext>
              </a:extLst>
            </p:cNvPr>
            <p:cNvSpPr/>
            <p:nvPr/>
          </p:nvSpPr>
          <p:spPr>
            <a:xfrm>
              <a:off x="0" y="49732"/>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endParaRPr lang="el-GR"/>
            </a:p>
          </p:txBody>
        </p:sp>
        <p:sp>
          <p:nvSpPr>
            <p:cNvPr id="19" name="Στρογγυλεμένο ορθογώνιο 4">
              <a:extLst>
                <a:ext uri="{FF2B5EF4-FFF2-40B4-BE49-F238E27FC236}">
                  <a16:creationId xmlns:a16="http://schemas.microsoft.com/office/drawing/2014/main" id="{AC8F8BA2-943F-9A55-9A3F-F208B85450A1}"/>
                </a:ext>
              </a:extLst>
            </p:cNvPr>
            <p:cNvSpPr/>
            <p:nvPr/>
          </p:nvSpPr>
          <p:spPr>
            <a:xfrm>
              <a:off x="28004" y="77736"/>
              <a:ext cx="6778206" cy="517656"/>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106680" tIns="106680" rIns="106680" bIns="106680" spcCol="1270" anchor="ctr"/>
            <a:lstStyle/>
            <a:p>
              <a:pPr defTabSz="1244600">
                <a:lnSpc>
                  <a:spcPct val="90000"/>
                </a:lnSpc>
                <a:spcAft>
                  <a:spcPct val="35000"/>
                </a:spcAft>
                <a:defRPr/>
              </a:pPr>
              <a:r>
                <a:rPr lang="el-GR" sz="2800" b="1" dirty="0">
                  <a:solidFill>
                    <a:schemeClr val="bg1"/>
                  </a:solidFill>
                  <a:effectLst>
                    <a:outerShdw blurRad="38100" dist="38100" dir="2700000" algn="tl">
                      <a:srgbClr val="000000">
                        <a:alpha val="43137"/>
                      </a:srgbClr>
                    </a:outerShdw>
                  </a:effectLst>
                </a:rPr>
                <a:t>Στους συμμετέχοντες στην έρευνα</a:t>
              </a:r>
              <a:endParaRPr lang="en-GB" sz="2800" b="1" dirty="0">
                <a:solidFill>
                  <a:schemeClr val="bg1"/>
                </a:solidFill>
                <a:effectLst>
                  <a:outerShdw blurRad="38100" dist="38100" dir="2700000" algn="tl">
                    <a:srgbClr val="000000">
                      <a:alpha val="43137"/>
                    </a:srgbClr>
                  </a:outerShdw>
                </a:effectLst>
              </a:endParaRPr>
            </a:p>
          </p:txBody>
        </p:sp>
      </p:grpSp>
      <p:grpSp>
        <p:nvGrpSpPr>
          <p:cNvPr id="5" name="4 - Ομάδα">
            <a:extLst>
              <a:ext uri="{FF2B5EF4-FFF2-40B4-BE49-F238E27FC236}">
                <a16:creationId xmlns:a16="http://schemas.microsoft.com/office/drawing/2014/main" id="{6BECE3A0-3995-CF61-E35E-116F7E2E118F}"/>
              </a:ext>
            </a:extLst>
          </p:cNvPr>
          <p:cNvGrpSpPr/>
          <p:nvPr/>
        </p:nvGrpSpPr>
        <p:grpSpPr>
          <a:xfrm>
            <a:off x="1355068" y="4807346"/>
            <a:ext cx="6834214" cy="573664"/>
            <a:chOff x="0" y="49732"/>
            <a:chExt cx="6834214" cy="573664"/>
          </a:xfrm>
          <a:solidFill>
            <a:schemeClr val="accent1"/>
          </a:solidFill>
          <a:scene3d>
            <a:camera prst="orthographicFront"/>
            <a:lightRig rig="flat" dir="t"/>
          </a:scene3d>
        </p:grpSpPr>
        <p:sp>
          <p:nvSpPr>
            <p:cNvPr id="21" name="5 - Στρογγυλεμένο ορθογώνιο">
              <a:extLst>
                <a:ext uri="{FF2B5EF4-FFF2-40B4-BE49-F238E27FC236}">
                  <a16:creationId xmlns:a16="http://schemas.microsoft.com/office/drawing/2014/main" id="{6CFC8D04-5512-1F2B-2FC3-5D86C7778663}"/>
                </a:ext>
              </a:extLst>
            </p:cNvPr>
            <p:cNvSpPr/>
            <p:nvPr/>
          </p:nvSpPr>
          <p:spPr>
            <a:xfrm>
              <a:off x="0" y="49732"/>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endParaRPr lang="el-GR"/>
            </a:p>
          </p:txBody>
        </p:sp>
        <p:sp>
          <p:nvSpPr>
            <p:cNvPr id="22" name="Στρογγυλεμένο ορθογώνιο 4">
              <a:extLst>
                <a:ext uri="{FF2B5EF4-FFF2-40B4-BE49-F238E27FC236}">
                  <a16:creationId xmlns:a16="http://schemas.microsoft.com/office/drawing/2014/main" id="{4E2DE155-3FB8-0331-8B67-08341F00C951}"/>
                </a:ext>
              </a:extLst>
            </p:cNvPr>
            <p:cNvSpPr/>
            <p:nvPr/>
          </p:nvSpPr>
          <p:spPr>
            <a:xfrm>
              <a:off x="28004" y="77736"/>
              <a:ext cx="6778206" cy="517656"/>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106680" tIns="106680" rIns="106680" bIns="106680" spcCol="1270" anchor="ctr"/>
            <a:lstStyle/>
            <a:p>
              <a:pPr defTabSz="1244600">
                <a:lnSpc>
                  <a:spcPct val="90000"/>
                </a:lnSpc>
                <a:spcAft>
                  <a:spcPct val="35000"/>
                </a:spcAft>
                <a:defRPr/>
              </a:pPr>
              <a:r>
                <a:rPr lang="el-GR" sz="2800" b="1" dirty="0">
                  <a:solidFill>
                    <a:schemeClr val="bg1"/>
                  </a:solidFill>
                  <a:effectLst>
                    <a:outerShdw blurRad="38100" dist="38100" dir="2700000" algn="tl">
                      <a:srgbClr val="000000">
                        <a:alpha val="43137"/>
                      </a:srgbClr>
                    </a:outerShdw>
                  </a:effectLst>
                </a:rPr>
                <a:t>Στην οικογένειά μου</a:t>
              </a:r>
              <a:endParaRPr lang="en-GB" sz="2800" b="1" dirty="0">
                <a:solidFill>
                  <a:schemeClr val="bg1"/>
                </a:solidFill>
                <a:effectLst>
                  <a:outerShdw blurRad="38100" dist="38100" dir="2700000" algn="tl">
                    <a:srgbClr val="000000">
                      <a:alpha val="43137"/>
                    </a:srgbClr>
                  </a:outerShdw>
                </a:effectLs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94684-1AE9-0E33-8D14-11BEE3AA3D51}"/>
            </a:ext>
          </a:extLst>
        </p:cNvPr>
        <p:cNvGrpSpPr/>
        <p:nvPr/>
      </p:nvGrpSpPr>
      <p:grpSpPr>
        <a:xfrm>
          <a:off x="0" y="0"/>
          <a:ext cx="0" cy="0"/>
          <a:chOff x="0" y="0"/>
          <a:chExt cx="0" cy="0"/>
        </a:xfrm>
      </p:grpSpPr>
      <p:sp>
        <p:nvSpPr>
          <p:cNvPr id="26626" name="Τίτλος 1">
            <a:extLst>
              <a:ext uri="{FF2B5EF4-FFF2-40B4-BE49-F238E27FC236}">
                <a16:creationId xmlns:a16="http://schemas.microsoft.com/office/drawing/2014/main" id="{17020010-B681-27FA-416B-3C674E373EFF}"/>
              </a:ext>
            </a:extLst>
          </p:cNvPr>
          <p:cNvSpPr>
            <a:spLocks noGrp="1"/>
          </p:cNvSpPr>
          <p:nvPr>
            <p:ph type="title"/>
          </p:nvPr>
        </p:nvSpPr>
        <p:spPr>
          <a:xfrm>
            <a:off x="1042988" y="620713"/>
            <a:ext cx="7777162" cy="576262"/>
          </a:xfrm>
        </p:spPr>
        <p:txBody>
          <a:bodyPr>
            <a:normAutofit fontScale="90000"/>
          </a:bodyPr>
          <a:lstStyle/>
          <a:p>
            <a:pPr eaLnBrk="1" hangingPunct="1">
              <a:defRPr/>
            </a:pPr>
            <a:r>
              <a:rPr lang="el-GR" sz="3600" dirty="0"/>
              <a:t>  9. Αποτίμηση Εκπαιδευτικού Υλικού</a:t>
            </a:r>
            <a:r>
              <a:rPr lang="en-US" sz="3600" dirty="0"/>
              <a:t> </a:t>
            </a:r>
            <a:r>
              <a:rPr lang="el-GR" sz="3600" dirty="0"/>
              <a:t> 9</a:t>
            </a:r>
            <a:r>
              <a:rPr lang="en-US" sz="3600" dirty="0"/>
              <a:t>/12</a:t>
            </a:r>
            <a:endParaRPr lang="el-GR" sz="4000" dirty="0"/>
          </a:p>
        </p:txBody>
      </p:sp>
      <p:grpSp>
        <p:nvGrpSpPr>
          <p:cNvPr id="2" name="4 - Ομάδα">
            <a:extLst>
              <a:ext uri="{FF2B5EF4-FFF2-40B4-BE49-F238E27FC236}">
                <a16:creationId xmlns:a16="http://schemas.microsoft.com/office/drawing/2014/main" id="{D99F7AB4-625F-C7E8-B3FD-555BB56B4E63}"/>
              </a:ext>
            </a:extLst>
          </p:cNvPr>
          <p:cNvGrpSpPr/>
          <p:nvPr/>
        </p:nvGrpSpPr>
        <p:grpSpPr>
          <a:xfrm>
            <a:off x="1187624" y="1234767"/>
            <a:ext cx="7513122" cy="576064"/>
            <a:chOff x="9984" y="43347"/>
            <a:chExt cx="6834214" cy="573664"/>
          </a:xfrm>
          <a:solidFill>
            <a:schemeClr val="accent1"/>
          </a:solidFill>
          <a:scene3d>
            <a:camera prst="orthographicFront"/>
            <a:lightRig rig="flat" dir="t"/>
          </a:scene3d>
        </p:grpSpPr>
        <p:sp>
          <p:nvSpPr>
            <p:cNvPr id="8" name="5 - Στρογγυλεμένο ορθογώνιο">
              <a:extLst>
                <a:ext uri="{FF2B5EF4-FFF2-40B4-BE49-F238E27FC236}">
                  <a16:creationId xmlns:a16="http://schemas.microsoft.com/office/drawing/2014/main" id="{08F3A125-CBE3-1D50-0686-2DFE3FB23F4E}"/>
                </a:ext>
              </a:extLst>
            </p:cNvPr>
            <p:cNvSpPr/>
            <p:nvPr/>
          </p:nvSpPr>
          <p:spPr>
            <a:xfrm>
              <a:off x="9984" y="43347"/>
              <a:ext cx="6834214" cy="57366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a:lstStyle/>
            <a:p>
              <a:endParaRPr lang="el-GR"/>
            </a:p>
          </p:txBody>
        </p:sp>
        <p:sp>
          <p:nvSpPr>
            <p:cNvPr id="9" name="Στρογγυλεμένο ορθογώνιο 4">
              <a:extLst>
                <a:ext uri="{FF2B5EF4-FFF2-40B4-BE49-F238E27FC236}">
                  <a16:creationId xmlns:a16="http://schemas.microsoft.com/office/drawing/2014/main" id="{071CDA58-4622-CF03-06F2-E7970CFB0F85}"/>
                </a:ext>
              </a:extLst>
            </p:cNvPr>
            <p:cNvSpPr/>
            <p:nvPr/>
          </p:nvSpPr>
          <p:spPr>
            <a:xfrm>
              <a:off x="9984" y="84895"/>
              <a:ext cx="6778206" cy="517656"/>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106680" tIns="106680" rIns="106680" bIns="106680" spcCol="1270" anchor="ctr"/>
            <a:lstStyle/>
            <a:p>
              <a:pPr algn="ctr" defTabSz="1244600">
                <a:lnSpc>
                  <a:spcPct val="90000"/>
                </a:lnSpc>
                <a:spcAft>
                  <a:spcPct val="35000"/>
                </a:spcAft>
                <a:defRPr/>
              </a:pPr>
              <a:r>
                <a:rPr lang="el-GR" sz="2800" b="1">
                  <a:solidFill>
                    <a:schemeClr val="bg1"/>
                  </a:solidFill>
                  <a:effectLst>
                    <a:outerShdw blurRad="38100" dist="38100" dir="2700000" algn="tl">
                      <a:srgbClr val="000000">
                        <a:alpha val="43137"/>
                      </a:srgbClr>
                    </a:outerShdw>
                  </a:effectLst>
                </a:rPr>
                <a:t>Συμπεράσματα </a:t>
              </a:r>
              <a:endParaRPr lang="en-GB" sz="2800" b="1">
                <a:solidFill>
                  <a:schemeClr val="bg1"/>
                </a:solidFill>
                <a:effectLst>
                  <a:outerShdw blurRad="38100" dist="38100" dir="2700000" algn="tl">
                    <a:srgbClr val="000000">
                      <a:alpha val="43137"/>
                    </a:srgbClr>
                  </a:outerShdw>
                </a:effectLst>
              </a:endParaRPr>
            </a:p>
          </p:txBody>
        </p:sp>
      </p:grpSp>
      <p:sp>
        <p:nvSpPr>
          <p:cNvPr id="7" name="Πάπυρος: Οριζόντιος 6">
            <a:extLst>
              <a:ext uri="{FF2B5EF4-FFF2-40B4-BE49-F238E27FC236}">
                <a16:creationId xmlns:a16="http://schemas.microsoft.com/office/drawing/2014/main" id="{354BA62B-3304-EAE9-568E-669D81B94A9C}"/>
              </a:ext>
            </a:extLst>
          </p:cNvPr>
          <p:cNvSpPr/>
          <p:nvPr/>
        </p:nvSpPr>
        <p:spPr>
          <a:xfrm>
            <a:off x="1184472" y="1810185"/>
            <a:ext cx="7522408" cy="1031346"/>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l-GR" sz="1600" b="1" dirty="0">
                <a:solidFill>
                  <a:schemeClr val="tx1"/>
                </a:solidFill>
                <a:latin typeface="Calibri"/>
                <a:ea typeface="Verdana"/>
                <a:cs typeface="Verdana"/>
              </a:rPr>
              <a:t>4</a:t>
            </a:r>
            <a:r>
              <a:rPr lang="el-GR" sz="1600" b="1" baseline="30000" dirty="0">
                <a:solidFill>
                  <a:schemeClr val="tx1"/>
                </a:solidFill>
                <a:latin typeface="Calibri"/>
                <a:ea typeface="Verdana"/>
                <a:cs typeface="Verdana"/>
              </a:rPr>
              <a:t>ο</a:t>
            </a:r>
            <a:r>
              <a:rPr lang="el-GR" sz="1600" b="1" dirty="0">
                <a:solidFill>
                  <a:schemeClr val="tx1"/>
                </a:solidFill>
                <a:latin typeface="Calibri"/>
                <a:ea typeface="Verdana"/>
                <a:cs typeface="Verdana"/>
              </a:rPr>
              <a:t> ερευνητικό ερώτημα: </a:t>
            </a:r>
            <a:r>
              <a:rPr lang="el-GR" sz="1600" dirty="0">
                <a:solidFill>
                  <a:schemeClr val="tx1"/>
                </a:solidFill>
                <a:latin typeface="Calibri"/>
                <a:ea typeface="Verdana"/>
                <a:cs typeface="Verdana"/>
              </a:rPr>
              <a:t>Ποιες είναι οι στάσεις και οι απόψεις των σπουδαστών απέναντι στο συγκεκριμένο εκπαιδευτικό υλικό;</a:t>
            </a:r>
            <a:endParaRPr lang="el-GR" sz="1600" dirty="0">
              <a:solidFill>
                <a:schemeClr val="tx1"/>
              </a:solidFill>
              <a:latin typeface="Calibri"/>
              <a:ea typeface="Calibri"/>
              <a:cs typeface="Calibri"/>
            </a:endParaRPr>
          </a:p>
        </p:txBody>
      </p:sp>
      <p:sp>
        <p:nvSpPr>
          <p:cNvPr id="11" name="TextBox 10">
            <a:extLst>
              <a:ext uri="{FF2B5EF4-FFF2-40B4-BE49-F238E27FC236}">
                <a16:creationId xmlns:a16="http://schemas.microsoft.com/office/drawing/2014/main" id="{7320B80E-A89A-4493-BC6B-03191ACD77E3}"/>
              </a:ext>
            </a:extLst>
          </p:cNvPr>
          <p:cNvSpPr txBox="1"/>
          <p:nvPr/>
        </p:nvSpPr>
        <p:spPr>
          <a:xfrm>
            <a:off x="1186501" y="3176221"/>
            <a:ext cx="7518860" cy="267765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latin typeface="Calibri"/>
                <a:ea typeface="Calibri"/>
                <a:cs typeface="Arial"/>
              </a:rPr>
              <a:t>Οι </a:t>
            </a:r>
            <a:r>
              <a:rPr lang="el-GR" dirty="0">
                <a:latin typeface="Calibri"/>
                <a:ea typeface="Calibri"/>
                <a:cs typeface="Arial"/>
              </a:rPr>
              <a:t>σπουδαστές</a:t>
            </a:r>
            <a:r>
              <a:rPr lang="en-US" dirty="0">
                <a:latin typeface="Calibri"/>
                <a:ea typeface="Calibri"/>
                <a:cs typeface="Arial"/>
              </a:rPr>
              <a:t>/τριες εκφράζονται </a:t>
            </a:r>
            <a:r>
              <a:rPr lang="en-US" b="1" dirty="0">
                <a:latin typeface="Calibri"/>
                <a:ea typeface="Calibri"/>
                <a:cs typeface="Arial"/>
              </a:rPr>
              <a:t>θετικά:</a:t>
            </a:r>
            <a:endParaRPr lang="el-GR" b="1" dirty="0"/>
          </a:p>
          <a:p>
            <a:pPr marL="342900" indent="-342900" algn="just">
              <a:buFont typeface="Wingdings"/>
              <a:buChar char="Ø"/>
            </a:pPr>
            <a:r>
              <a:rPr lang="en-US" dirty="0">
                <a:latin typeface="Calibri"/>
                <a:ea typeface="Calibri"/>
                <a:cs typeface="Arial"/>
              </a:rPr>
              <a:t>Δηλώνουν ότι η</a:t>
            </a:r>
            <a:r>
              <a:rPr lang="el-GR" dirty="0">
                <a:latin typeface="Calibri"/>
                <a:ea typeface="Calibri"/>
                <a:cs typeface="Arial"/>
              </a:rPr>
              <a:t> είναι αρκετά</a:t>
            </a:r>
            <a:r>
              <a:rPr lang="en-US" dirty="0">
                <a:latin typeface="Calibri"/>
                <a:ea typeface="Calibri"/>
                <a:cs typeface="Arial"/>
              </a:rPr>
              <a:t> </a:t>
            </a:r>
            <a:r>
              <a:rPr lang="en-US" b="1" dirty="0">
                <a:latin typeface="Calibri"/>
                <a:ea typeface="Calibri"/>
                <a:cs typeface="Arial"/>
              </a:rPr>
              <a:t>διαδραστικ</a:t>
            </a:r>
            <a:r>
              <a:rPr lang="el-GR" b="1" dirty="0">
                <a:latin typeface="Calibri"/>
                <a:ea typeface="Calibri"/>
                <a:cs typeface="Arial"/>
              </a:rPr>
              <a:t>ό</a:t>
            </a:r>
            <a:r>
              <a:rPr lang="en-US" b="1" dirty="0">
                <a:latin typeface="Calibri"/>
                <a:ea typeface="Calibri"/>
                <a:cs typeface="Arial"/>
              </a:rPr>
              <a:t> </a:t>
            </a:r>
            <a:r>
              <a:rPr lang="en-US" dirty="0">
                <a:latin typeface="Calibri"/>
                <a:ea typeface="Calibri"/>
                <a:cs typeface="Arial"/>
              </a:rPr>
              <a:t>και</a:t>
            </a:r>
            <a:r>
              <a:rPr lang="el-GR" dirty="0">
                <a:latin typeface="Calibri"/>
                <a:ea typeface="Calibri"/>
                <a:cs typeface="Arial"/>
              </a:rPr>
              <a:t> ικανοποιητική χρήση πολλών μέσων παράθεσης των πληροφοριών. Χαρακτηρίζεται αρκετά </a:t>
            </a:r>
            <a:r>
              <a:rPr lang="en-US" b="1" dirty="0">
                <a:latin typeface="Calibri"/>
                <a:ea typeface="Calibri"/>
                <a:cs typeface="Arial"/>
              </a:rPr>
              <a:t>κατα</a:t>
            </a:r>
            <a:r>
              <a:rPr lang="en-US" b="1" dirty="0" err="1">
                <a:latin typeface="Calibri"/>
                <a:ea typeface="Calibri"/>
                <a:cs typeface="Arial"/>
              </a:rPr>
              <a:t>νοητό</a:t>
            </a:r>
            <a:r>
              <a:rPr lang="el-GR" b="1" dirty="0">
                <a:latin typeface="Calibri"/>
                <a:ea typeface="Calibri"/>
                <a:cs typeface="Arial"/>
              </a:rPr>
              <a:t> και φιλικό.</a:t>
            </a:r>
            <a:endParaRPr lang="en-US" dirty="0">
              <a:latin typeface="Calibri"/>
              <a:ea typeface="Calibri"/>
              <a:cs typeface="Arial"/>
            </a:endParaRPr>
          </a:p>
          <a:p>
            <a:pPr marL="342900" indent="-342900" algn="just">
              <a:buFont typeface="Wingdings"/>
              <a:buChar char="Ø"/>
            </a:pPr>
            <a:r>
              <a:rPr lang="en-US" dirty="0">
                <a:latin typeface="Calibri"/>
                <a:ea typeface="Calibri"/>
                <a:cs typeface="Arial"/>
              </a:rPr>
              <a:t>Πα</a:t>
            </a:r>
            <a:r>
              <a:rPr lang="en-US" dirty="0" err="1">
                <a:latin typeface="Calibri"/>
                <a:ea typeface="Calibri"/>
                <a:cs typeface="Arial"/>
              </a:rPr>
              <a:t>ρέχετ</a:t>
            </a:r>
            <a:r>
              <a:rPr lang="en-US" dirty="0">
                <a:latin typeface="Calibri"/>
                <a:ea typeface="Calibri"/>
                <a:cs typeface="Arial"/>
              </a:rPr>
              <a:t>αι </a:t>
            </a:r>
            <a:r>
              <a:rPr lang="el-GR" dirty="0">
                <a:latin typeface="Calibri"/>
                <a:ea typeface="Calibri"/>
                <a:cs typeface="Arial"/>
              </a:rPr>
              <a:t>επαρκή ανατροφοδότηση και πρόσθετο υλικό προς μελέτη</a:t>
            </a:r>
            <a:r>
              <a:rPr lang="en-US" dirty="0">
                <a:latin typeface="Calibri"/>
                <a:ea typeface="Calibri"/>
                <a:cs typeface="Arial"/>
              </a:rPr>
              <a:t> για όποτε και όσο χρειαστεί.</a:t>
            </a:r>
          </a:p>
        </p:txBody>
      </p:sp>
      <p:pic>
        <p:nvPicPr>
          <p:cNvPr id="5" name="Εικόνα 4" descr="Εικόνα που περιέχει κείμενο, σχεδίαση&#10;&#10;Το περιεχόμενο που δημιουργείται από ΑΙ μπορεί να μην είναι σωστό.">
            <a:extLst>
              <a:ext uri="{FF2B5EF4-FFF2-40B4-BE49-F238E27FC236}">
                <a16:creationId xmlns:a16="http://schemas.microsoft.com/office/drawing/2014/main" id="{E784E713-BEB8-F8C6-7978-8EC51046D97D}"/>
              </a:ext>
            </a:extLst>
          </p:cNvPr>
          <p:cNvPicPr>
            <a:picLocks noChangeAspect="1"/>
          </p:cNvPicPr>
          <p:nvPr/>
        </p:nvPicPr>
        <p:blipFill>
          <a:blip r:embed="rId3"/>
          <a:stretch>
            <a:fillRect/>
          </a:stretch>
        </p:blipFill>
        <p:spPr>
          <a:xfrm>
            <a:off x="7745514" y="5684855"/>
            <a:ext cx="1084775" cy="998673"/>
          </a:xfrm>
          <a:prstGeom prst="rect">
            <a:avLst/>
          </a:prstGeom>
        </p:spPr>
      </p:pic>
    </p:spTree>
    <p:extLst>
      <p:ext uri="{BB962C8B-B14F-4D97-AF65-F5344CB8AC3E}">
        <p14:creationId xmlns:p14="http://schemas.microsoft.com/office/powerpoint/2010/main" val="132477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a:extLst>
              <a:ext uri="{FF2B5EF4-FFF2-40B4-BE49-F238E27FC236}">
                <a16:creationId xmlns:a16="http://schemas.microsoft.com/office/drawing/2014/main" id="{337C66EE-AD3D-662B-E087-8BC659CA42EF}"/>
              </a:ext>
            </a:extLst>
          </p:cNvPr>
          <p:cNvSpPr>
            <a:spLocks noGrp="1"/>
          </p:cNvSpPr>
          <p:nvPr>
            <p:ph type="title"/>
          </p:nvPr>
        </p:nvSpPr>
        <p:spPr>
          <a:xfrm>
            <a:off x="1042988" y="620713"/>
            <a:ext cx="7777162" cy="576262"/>
          </a:xfrm>
        </p:spPr>
        <p:txBody>
          <a:bodyPr>
            <a:normAutofit fontScale="90000"/>
          </a:bodyPr>
          <a:lstStyle/>
          <a:p>
            <a:pPr eaLnBrk="1" hangingPunct="1">
              <a:defRPr/>
            </a:pPr>
            <a:r>
              <a:rPr lang="el-GR" sz="3600" dirty="0"/>
              <a:t>  9. Αποτίμηση Εκπαιδευτικού Υλικού</a:t>
            </a:r>
            <a:r>
              <a:rPr lang="en-US" sz="3600" dirty="0"/>
              <a:t> </a:t>
            </a:r>
            <a:r>
              <a:rPr lang="el-GR" sz="3600" dirty="0"/>
              <a:t>10</a:t>
            </a:r>
            <a:r>
              <a:rPr lang="en-US" sz="3600" dirty="0"/>
              <a:t>/1</a:t>
            </a:r>
            <a:r>
              <a:rPr lang="el-GR" sz="3600" dirty="0"/>
              <a:t>2</a:t>
            </a:r>
            <a:endParaRPr lang="el-GR" sz="4000" dirty="0"/>
          </a:p>
        </p:txBody>
      </p:sp>
      <p:grpSp>
        <p:nvGrpSpPr>
          <p:cNvPr id="2" name="4 - Ομάδα">
            <a:extLst>
              <a:ext uri="{FF2B5EF4-FFF2-40B4-BE49-F238E27FC236}">
                <a16:creationId xmlns:a16="http://schemas.microsoft.com/office/drawing/2014/main" id="{8A6C4730-586F-F27C-D113-D932974A6424}"/>
              </a:ext>
            </a:extLst>
          </p:cNvPr>
          <p:cNvGrpSpPr/>
          <p:nvPr/>
        </p:nvGrpSpPr>
        <p:grpSpPr>
          <a:xfrm>
            <a:off x="1187624" y="1234767"/>
            <a:ext cx="7513122" cy="576064"/>
            <a:chOff x="9984" y="43347"/>
            <a:chExt cx="6834214" cy="573664"/>
          </a:xfrm>
          <a:solidFill>
            <a:schemeClr val="accent1"/>
          </a:solidFill>
          <a:scene3d>
            <a:camera prst="orthographicFront"/>
            <a:lightRig rig="flat" dir="t"/>
          </a:scene3d>
        </p:grpSpPr>
        <p:sp>
          <p:nvSpPr>
            <p:cNvPr id="8" name="5 - Στρογγυλεμένο ορθογώνιο">
              <a:extLst>
                <a:ext uri="{FF2B5EF4-FFF2-40B4-BE49-F238E27FC236}">
                  <a16:creationId xmlns:a16="http://schemas.microsoft.com/office/drawing/2014/main" id="{F33599E1-0408-78D3-B535-64334A434D31}"/>
                </a:ext>
              </a:extLst>
            </p:cNvPr>
            <p:cNvSpPr/>
            <p:nvPr/>
          </p:nvSpPr>
          <p:spPr>
            <a:xfrm>
              <a:off x="9984" y="43347"/>
              <a:ext cx="6834214" cy="57366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a:lstStyle/>
            <a:p>
              <a:endParaRPr lang="el-GR"/>
            </a:p>
          </p:txBody>
        </p:sp>
        <p:sp>
          <p:nvSpPr>
            <p:cNvPr id="9" name="Στρογγυλεμένο ορθογώνιο 4">
              <a:extLst>
                <a:ext uri="{FF2B5EF4-FFF2-40B4-BE49-F238E27FC236}">
                  <a16:creationId xmlns:a16="http://schemas.microsoft.com/office/drawing/2014/main" id="{52566B9F-F221-46A2-5883-6A2C188AA68B}"/>
                </a:ext>
              </a:extLst>
            </p:cNvPr>
            <p:cNvSpPr/>
            <p:nvPr/>
          </p:nvSpPr>
          <p:spPr>
            <a:xfrm>
              <a:off x="19981" y="84895"/>
              <a:ext cx="6778206" cy="517656"/>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106680" tIns="106680" rIns="106680" bIns="106680" spcCol="1270" anchor="ctr"/>
            <a:lstStyle/>
            <a:p>
              <a:pPr algn="ctr" defTabSz="1244600">
                <a:lnSpc>
                  <a:spcPct val="90000"/>
                </a:lnSpc>
                <a:spcAft>
                  <a:spcPct val="35000"/>
                </a:spcAft>
                <a:defRPr/>
              </a:pPr>
              <a:r>
                <a:rPr lang="el-GR" sz="2800" b="1" dirty="0">
                  <a:solidFill>
                    <a:schemeClr val="bg1"/>
                  </a:solidFill>
                  <a:effectLst>
                    <a:outerShdw blurRad="38100" dist="38100" dir="2700000" algn="tl">
                      <a:srgbClr val="000000">
                        <a:alpha val="43137"/>
                      </a:srgbClr>
                    </a:outerShdw>
                  </a:effectLst>
                </a:rPr>
                <a:t>Περιορισμοί Έρευνας</a:t>
              </a:r>
              <a:endParaRPr lang="en-GB" sz="2800" b="1" dirty="0">
                <a:solidFill>
                  <a:schemeClr val="bg1"/>
                </a:solidFill>
                <a:effectLst>
                  <a:outerShdw blurRad="38100" dist="38100" dir="2700000" algn="tl">
                    <a:srgbClr val="000000">
                      <a:alpha val="43137"/>
                    </a:srgbClr>
                  </a:outerShdw>
                </a:effectLst>
              </a:endParaRPr>
            </a:p>
          </p:txBody>
        </p:sp>
      </p:grpSp>
      <p:sp>
        <p:nvSpPr>
          <p:cNvPr id="31748" name="Θέση περιεχομένου 4">
            <a:extLst>
              <a:ext uri="{FF2B5EF4-FFF2-40B4-BE49-F238E27FC236}">
                <a16:creationId xmlns:a16="http://schemas.microsoft.com/office/drawing/2014/main" id="{961B90E5-3FAA-8655-C3CE-A4A419FC1240}"/>
              </a:ext>
            </a:extLst>
          </p:cNvPr>
          <p:cNvSpPr>
            <a:spLocks noGrp="1"/>
          </p:cNvSpPr>
          <p:nvPr>
            <p:ph idx="1"/>
          </p:nvPr>
        </p:nvSpPr>
        <p:spPr>
          <a:xfrm>
            <a:off x="628650" y="5157788"/>
            <a:ext cx="7886700" cy="1379537"/>
          </a:xfrm>
        </p:spPr>
        <p:txBody>
          <a:bodyPr/>
          <a:lstStyle/>
          <a:p>
            <a:pPr eaLnBrk="1" hangingPunct="1"/>
            <a:endParaRPr lang="en-GB" altLang="el-GR"/>
          </a:p>
          <a:p>
            <a:pPr eaLnBrk="1" hangingPunct="1"/>
            <a:endParaRPr lang="en-GB" altLang="el-GR"/>
          </a:p>
          <a:p>
            <a:pPr eaLnBrk="1" hangingPunct="1"/>
            <a:endParaRPr lang="el-GR" altLang="el-GR"/>
          </a:p>
          <a:p>
            <a:pPr eaLnBrk="1" hangingPunct="1"/>
            <a:endParaRPr lang="el-GR" altLang="el-GR"/>
          </a:p>
          <a:p>
            <a:pPr eaLnBrk="1" hangingPunct="1"/>
            <a:endParaRPr lang="el-GR" altLang="el-GR"/>
          </a:p>
        </p:txBody>
      </p:sp>
      <p:pic>
        <p:nvPicPr>
          <p:cNvPr id="6" name="Εικόνα 5" descr="Εικόνα που περιέχει έπιπλα, παγκάκι, σχεδίαση&#10;&#10;Το περιεχόμενο που δημιουργείται από ΑΙ μπορεί να μην είναι σωστό.">
            <a:extLst>
              <a:ext uri="{FF2B5EF4-FFF2-40B4-BE49-F238E27FC236}">
                <a16:creationId xmlns:a16="http://schemas.microsoft.com/office/drawing/2014/main" id="{256B733E-23D3-C835-96AA-1371846C59DB}"/>
              </a:ext>
            </a:extLst>
          </p:cNvPr>
          <p:cNvPicPr>
            <a:picLocks noChangeAspect="1"/>
          </p:cNvPicPr>
          <p:nvPr/>
        </p:nvPicPr>
        <p:blipFill>
          <a:blip r:embed="rId3"/>
          <a:stretch>
            <a:fillRect/>
          </a:stretch>
        </p:blipFill>
        <p:spPr>
          <a:xfrm>
            <a:off x="7197639" y="4808686"/>
            <a:ext cx="1945297" cy="1723037"/>
          </a:xfrm>
          <a:prstGeom prst="rect">
            <a:avLst/>
          </a:prstGeom>
        </p:spPr>
      </p:pic>
      <p:sp>
        <p:nvSpPr>
          <p:cNvPr id="11" name="TextBox 10">
            <a:extLst>
              <a:ext uri="{FF2B5EF4-FFF2-40B4-BE49-F238E27FC236}">
                <a16:creationId xmlns:a16="http://schemas.microsoft.com/office/drawing/2014/main" id="{123A6E70-8744-60A3-4232-8993E0EAA317}"/>
              </a:ext>
            </a:extLst>
          </p:cNvPr>
          <p:cNvSpPr txBox="1"/>
          <p:nvPr/>
        </p:nvSpPr>
        <p:spPr>
          <a:xfrm>
            <a:off x="631025" y="1809293"/>
            <a:ext cx="752165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l-GR" dirty="0">
                <a:latin typeface="Calibri"/>
                <a:ea typeface="Calibri"/>
                <a:cs typeface="Arial"/>
              </a:rPr>
              <a:t>Περιορισμένο </a:t>
            </a:r>
            <a:r>
              <a:rPr lang="el-GR" b="1" dirty="0">
                <a:latin typeface="Calibri"/>
                <a:ea typeface="Calibri"/>
                <a:cs typeface="Arial"/>
              </a:rPr>
              <a:t>δείγμα </a:t>
            </a:r>
            <a:r>
              <a:rPr lang="el-GR" dirty="0">
                <a:latin typeface="Calibri"/>
                <a:ea typeface="Calibri"/>
                <a:cs typeface="Arial"/>
              </a:rPr>
              <a:t>σπουδαστών/τριών και εκπαιδευτικών</a:t>
            </a:r>
          </a:p>
          <a:p>
            <a:pPr marL="342900" indent="-342900">
              <a:buFont typeface="Wingdings"/>
              <a:buChar char="Ø"/>
            </a:pPr>
            <a:endParaRPr lang="el-GR" dirty="0">
              <a:latin typeface="Calibri"/>
              <a:ea typeface="Calibri"/>
              <a:cs typeface="Arial"/>
            </a:endParaRPr>
          </a:p>
          <a:p>
            <a:pPr marL="342900" indent="-342900">
              <a:buFont typeface="Wingdings"/>
              <a:buChar char="Ø"/>
            </a:pPr>
            <a:r>
              <a:rPr lang="el-GR" dirty="0">
                <a:latin typeface="Calibri"/>
                <a:ea typeface="Calibri"/>
                <a:cs typeface="Arial"/>
              </a:rPr>
              <a:t>Στοιχεία έλλειψης αντικειμενικότητας λόγω φιλικών σχέσεων των εκπαιδευτών και των σπουδαστών/τριων με τον ερευνητή.</a:t>
            </a:r>
          </a:p>
          <a:p>
            <a:pPr marL="342900" indent="-342900">
              <a:buFont typeface="Wingdings"/>
              <a:buChar char="Ø"/>
            </a:pPr>
            <a:endParaRPr lang="el-GR" dirty="0">
              <a:latin typeface="Calibri"/>
              <a:ea typeface="Calibri"/>
              <a:cs typeface="Arial"/>
            </a:endParaRPr>
          </a:p>
          <a:p>
            <a:pPr marL="342900" indent="-342900">
              <a:buFont typeface="Wingdings"/>
              <a:buChar char="Ø"/>
            </a:pPr>
            <a:r>
              <a:rPr lang="el-GR" dirty="0">
                <a:latin typeface="Calibri"/>
                <a:ea typeface="Calibri"/>
                <a:cs typeface="Arial"/>
              </a:rPr>
              <a:t>Κίνδυνος </a:t>
            </a:r>
            <a:r>
              <a:rPr lang="el-GR" b="1" dirty="0">
                <a:latin typeface="Calibri"/>
                <a:ea typeface="Calibri"/>
                <a:cs typeface="Arial"/>
              </a:rPr>
              <a:t>αλληλοεπικάλυψη </a:t>
            </a:r>
            <a:r>
              <a:rPr lang="el-GR" dirty="0">
                <a:latin typeface="Calibri"/>
                <a:ea typeface="Calibri"/>
                <a:cs typeface="Arial"/>
              </a:rPr>
              <a:t>κατηγοριών</a:t>
            </a:r>
            <a:endParaRPr lang="el-GR" dirty="0">
              <a:latin typeface="Calibri"/>
              <a:ea typeface="Calibri"/>
            </a:endParaRPr>
          </a:p>
          <a:p>
            <a:pPr marL="342900" indent="-342900">
              <a:buFont typeface="Wingdings"/>
              <a:buChar char="Ø"/>
            </a:pPr>
            <a:endParaRPr lang="el-GR" dirty="0">
              <a:latin typeface="Calibri"/>
              <a:ea typeface="Calibri"/>
              <a:cs typeface="Arial"/>
            </a:endParaRPr>
          </a:p>
          <a:p>
            <a:pPr marL="342900" indent="-342900">
              <a:buFont typeface="Wingdings"/>
              <a:buChar char="Ø"/>
            </a:pPr>
            <a:r>
              <a:rPr lang="el-GR" dirty="0">
                <a:latin typeface="Calibri"/>
                <a:ea typeface="Calibri"/>
                <a:cs typeface="Arial"/>
              </a:rPr>
              <a:t>Μεγάλο εύρος ηλικίας των μελών του δείγματος των σπουδαστών/τριων</a:t>
            </a:r>
            <a:endParaRPr lang="el-GR" dirty="0">
              <a:latin typeface="Calibri"/>
              <a:ea typeface="Calibri"/>
            </a:endParaRPr>
          </a:p>
          <a:p>
            <a:pPr marL="342900" indent="-342900">
              <a:buFont typeface="Wingdings"/>
              <a:buChar char="Ø"/>
            </a:pPr>
            <a:endParaRPr lang="el-GR" dirty="0">
              <a:latin typeface="Calibri"/>
              <a:ea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CD6B2-0E55-FF65-25E1-818150EE3887}"/>
            </a:ext>
          </a:extLst>
        </p:cNvPr>
        <p:cNvGrpSpPr/>
        <p:nvPr/>
      </p:nvGrpSpPr>
      <p:grpSpPr>
        <a:xfrm>
          <a:off x="0" y="0"/>
          <a:ext cx="0" cy="0"/>
          <a:chOff x="0" y="0"/>
          <a:chExt cx="0" cy="0"/>
        </a:xfrm>
      </p:grpSpPr>
      <p:sp>
        <p:nvSpPr>
          <p:cNvPr id="27650" name="Τίτλος 1">
            <a:extLst>
              <a:ext uri="{FF2B5EF4-FFF2-40B4-BE49-F238E27FC236}">
                <a16:creationId xmlns:a16="http://schemas.microsoft.com/office/drawing/2014/main" id="{3B8616BA-0BB4-F116-44E3-193D9F9F489E}"/>
              </a:ext>
            </a:extLst>
          </p:cNvPr>
          <p:cNvSpPr>
            <a:spLocks noGrp="1"/>
          </p:cNvSpPr>
          <p:nvPr>
            <p:ph type="title"/>
          </p:nvPr>
        </p:nvSpPr>
        <p:spPr>
          <a:xfrm>
            <a:off x="1042988" y="620713"/>
            <a:ext cx="7777162" cy="576262"/>
          </a:xfrm>
        </p:spPr>
        <p:txBody>
          <a:bodyPr>
            <a:normAutofit fontScale="90000"/>
          </a:bodyPr>
          <a:lstStyle/>
          <a:p>
            <a:pPr eaLnBrk="1" hangingPunct="1">
              <a:defRPr/>
            </a:pPr>
            <a:r>
              <a:rPr lang="el-GR" sz="3600" dirty="0"/>
              <a:t> 9. Αποτίμηση Εκπαιδευτικού Υλικού</a:t>
            </a:r>
            <a:r>
              <a:rPr lang="en-US" sz="3600" dirty="0"/>
              <a:t> </a:t>
            </a:r>
            <a:r>
              <a:rPr lang="el-GR" sz="3600" dirty="0"/>
              <a:t>11</a:t>
            </a:r>
            <a:r>
              <a:rPr lang="en-US" sz="3600" dirty="0"/>
              <a:t>/1</a:t>
            </a:r>
            <a:r>
              <a:rPr lang="el-GR" sz="3600" dirty="0"/>
              <a:t>2</a:t>
            </a:r>
            <a:endParaRPr lang="el-GR" sz="4000" dirty="0"/>
          </a:p>
        </p:txBody>
      </p:sp>
      <p:grpSp>
        <p:nvGrpSpPr>
          <p:cNvPr id="2" name="4 - Ομάδα">
            <a:extLst>
              <a:ext uri="{FF2B5EF4-FFF2-40B4-BE49-F238E27FC236}">
                <a16:creationId xmlns:a16="http://schemas.microsoft.com/office/drawing/2014/main" id="{570D3D5C-2562-45A8-740C-B3347FDACB17}"/>
              </a:ext>
            </a:extLst>
          </p:cNvPr>
          <p:cNvGrpSpPr/>
          <p:nvPr/>
        </p:nvGrpSpPr>
        <p:grpSpPr>
          <a:xfrm>
            <a:off x="1187624" y="1234767"/>
            <a:ext cx="7513122" cy="576064"/>
            <a:chOff x="9984" y="43347"/>
            <a:chExt cx="6834214" cy="573664"/>
          </a:xfrm>
          <a:solidFill>
            <a:schemeClr val="accent1"/>
          </a:solidFill>
          <a:scene3d>
            <a:camera prst="orthographicFront"/>
            <a:lightRig rig="flat" dir="t"/>
          </a:scene3d>
        </p:grpSpPr>
        <p:sp>
          <p:nvSpPr>
            <p:cNvPr id="8" name="5 - Στρογγυλεμένο ορθογώνιο">
              <a:extLst>
                <a:ext uri="{FF2B5EF4-FFF2-40B4-BE49-F238E27FC236}">
                  <a16:creationId xmlns:a16="http://schemas.microsoft.com/office/drawing/2014/main" id="{0A138EC5-616E-8BC9-7A1D-76BCF6F8F339}"/>
                </a:ext>
              </a:extLst>
            </p:cNvPr>
            <p:cNvSpPr/>
            <p:nvPr/>
          </p:nvSpPr>
          <p:spPr>
            <a:xfrm>
              <a:off x="9984" y="43347"/>
              <a:ext cx="6834214" cy="57366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a:lstStyle/>
            <a:p>
              <a:endParaRPr lang="el-GR"/>
            </a:p>
          </p:txBody>
        </p:sp>
        <p:sp>
          <p:nvSpPr>
            <p:cNvPr id="9" name="Στρογγυλεμένο ορθογώνιο 4">
              <a:extLst>
                <a:ext uri="{FF2B5EF4-FFF2-40B4-BE49-F238E27FC236}">
                  <a16:creationId xmlns:a16="http://schemas.microsoft.com/office/drawing/2014/main" id="{57A78A37-8A73-3785-50F4-5CDFAAF1DA83}"/>
                </a:ext>
              </a:extLst>
            </p:cNvPr>
            <p:cNvSpPr/>
            <p:nvPr/>
          </p:nvSpPr>
          <p:spPr>
            <a:xfrm>
              <a:off x="19981" y="84895"/>
              <a:ext cx="6778206" cy="517656"/>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106680" tIns="106680" rIns="106680" bIns="106680" spcCol="1270" anchor="ctr"/>
            <a:lstStyle/>
            <a:p>
              <a:pPr algn="ctr" defTabSz="1244600">
                <a:lnSpc>
                  <a:spcPct val="90000"/>
                </a:lnSpc>
                <a:spcAft>
                  <a:spcPct val="35000"/>
                </a:spcAft>
                <a:defRPr/>
              </a:pPr>
              <a:r>
                <a:rPr lang="el-GR" sz="2800" b="1" dirty="0">
                  <a:solidFill>
                    <a:schemeClr val="bg1"/>
                  </a:solidFill>
                  <a:effectLst>
                    <a:outerShdw blurRad="38100" dist="38100" dir="2700000" algn="tl">
                      <a:srgbClr val="000000">
                        <a:alpha val="43137"/>
                      </a:srgbClr>
                    </a:outerShdw>
                  </a:effectLst>
                </a:rPr>
                <a:t>Προτάσεις Περαιτέρω Έρευνας</a:t>
              </a:r>
              <a:endParaRPr lang="en-GB" sz="2800" b="1" dirty="0">
                <a:solidFill>
                  <a:schemeClr val="bg1"/>
                </a:solidFill>
                <a:effectLst>
                  <a:outerShdw blurRad="38100" dist="38100" dir="2700000" algn="tl">
                    <a:srgbClr val="000000">
                      <a:alpha val="43137"/>
                    </a:srgbClr>
                  </a:outerShdw>
                </a:effectLst>
              </a:endParaRPr>
            </a:p>
          </p:txBody>
        </p:sp>
      </p:grpSp>
      <p:sp>
        <p:nvSpPr>
          <p:cNvPr id="31748" name="Θέση περιεχομένου 4">
            <a:extLst>
              <a:ext uri="{FF2B5EF4-FFF2-40B4-BE49-F238E27FC236}">
                <a16:creationId xmlns:a16="http://schemas.microsoft.com/office/drawing/2014/main" id="{DACE8472-2976-0371-A1AD-BF5A08AEE3A5}"/>
              </a:ext>
            </a:extLst>
          </p:cNvPr>
          <p:cNvSpPr>
            <a:spLocks noGrp="1"/>
          </p:cNvSpPr>
          <p:nvPr>
            <p:ph idx="1"/>
          </p:nvPr>
        </p:nvSpPr>
        <p:spPr>
          <a:xfrm>
            <a:off x="628650" y="5157788"/>
            <a:ext cx="7886700" cy="1379537"/>
          </a:xfrm>
        </p:spPr>
        <p:txBody>
          <a:bodyPr/>
          <a:lstStyle/>
          <a:p>
            <a:pPr eaLnBrk="1" hangingPunct="1"/>
            <a:endParaRPr lang="en-GB" altLang="el-GR"/>
          </a:p>
          <a:p>
            <a:pPr eaLnBrk="1" hangingPunct="1"/>
            <a:endParaRPr lang="en-GB" altLang="el-GR"/>
          </a:p>
          <a:p>
            <a:pPr eaLnBrk="1" hangingPunct="1"/>
            <a:endParaRPr lang="el-GR" altLang="el-GR"/>
          </a:p>
          <a:p>
            <a:pPr eaLnBrk="1" hangingPunct="1"/>
            <a:endParaRPr lang="el-GR" altLang="el-GR"/>
          </a:p>
          <a:p>
            <a:pPr eaLnBrk="1" hangingPunct="1"/>
            <a:endParaRPr lang="el-GR" altLang="el-GR"/>
          </a:p>
        </p:txBody>
      </p:sp>
      <p:sp>
        <p:nvSpPr>
          <p:cNvPr id="11" name="TextBox 10">
            <a:extLst>
              <a:ext uri="{FF2B5EF4-FFF2-40B4-BE49-F238E27FC236}">
                <a16:creationId xmlns:a16="http://schemas.microsoft.com/office/drawing/2014/main" id="{C6DCB609-8C2C-A0FE-B228-EEC40E0DA2C9}"/>
              </a:ext>
            </a:extLst>
          </p:cNvPr>
          <p:cNvSpPr txBox="1"/>
          <p:nvPr/>
        </p:nvSpPr>
        <p:spPr>
          <a:xfrm>
            <a:off x="636364" y="1952916"/>
            <a:ext cx="8183275"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panose="05000000000000000000" pitchFamily="2" charset="2"/>
              <a:buChar char="q"/>
            </a:pPr>
            <a:r>
              <a:rPr lang="el-GR" sz="2000" dirty="0">
                <a:latin typeface="Calibri"/>
                <a:ea typeface="Calibri"/>
                <a:cs typeface="Arial"/>
              </a:rPr>
              <a:t>Διεξαγωγή έρευνας με </a:t>
            </a:r>
            <a:r>
              <a:rPr lang="el-GR" sz="2000" b="1" dirty="0">
                <a:latin typeface="Calibri"/>
                <a:ea typeface="Calibri"/>
                <a:cs typeface="Arial"/>
              </a:rPr>
              <a:t>αντιπροσωπευτικότερο </a:t>
            </a:r>
            <a:r>
              <a:rPr lang="el-GR" sz="2000" dirty="0">
                <a:latin typeface="Calibri"/>
                <a:ea typeface="Calibri"/>
                <a:cs typeface="Arial"/>
              </a:rPr>
              <a:t>δείγμα.</a:t>
            </a:r>
          </a:p>
          <a:p>
            <a:pPr marL="342900" indent="-342900">
              <a:buFont typeface="Wingdings"/>
              <a:buChar char="Ø"/>
            </a:pPr>
            <a:endParaRPr lang="el-GR" sz="2000" dirty="0">
              <a:latin typeface="Calibri"/>
              <a:ea typeface="Calibri"/>
              <a:cs typeface="Arial"/>
            </a:endParaRPr>
          </a:p>
          <a:p>
            <a:pPr marL="342900" indent="-342900">
              <a:buFont typeface="Wingdings"/>
              <a:buChar char="Ø"/>
            </a:pPr>
            <a:endParaRPr lang="el-GR" sz="2000" dirty="0">
              <a:latin typeface="Calibri"/>
              <a:ea typeface="Calibri"/>
              <a:cs typeface="Times New Roman"/>
            </a:endParaRPr>
          </a:p>
          <a:p>
            <a:pPr marL="342900" indent="-342900">
              <a:buFont typeface="Wingdings" panose="05000000000000000000" pitchFamily="2" charset="2"/>
              <a:buChar char="q"/>
            </a:pPr>
            <a:r>
              <a:rPr lang="el-GR" sz="2000" dirty="0">
                <a:latin typeface="Calibri"/>
                <a:ea typeface="Calibri"/>
                <a:cs typeface="Times New Roman"/>
              </a:rPr>
              <a:t>Διερεύνηση των καταλληλότερων </a:t>
            </a:r>
            <a:r>
              <a:rPr lang="el-GR" sz="2000" b="1" dirty="0">
                <a:latin typeface="Calibri"/>
                <a:ea typeface="Calibri"/>
                <a:cs typeface="Times New Roman"/>
              </a:rPr>
              <a:t>χρωμάτων </a:t>
            </a:r>
            <a:r>
              <a:rPr lang="el-GR" sz="2000" dirty="0">
                <a:latin typeface="Calibri"/>
                <a:ea typeface="Calibri"/>
                <a:cs typeface="Times New Roman"/>
              </a:rPr>
              <a:t>και των </a:t>
            </a:r>
            <a:r>
              <a:rPr lang="el-GR" sz="2000" b="1" dirty="0">
                <a:latin typeface="Calibri"/>
                <a:ea typeface="Calibri"/>
                <a:cs typeface="Times New Roman"/>
              </a:rPr>
              <a:t>χρωματικών συνδυασμών </a:t>
            </a:r>
            <a:r>
              <a:rPr lang="el-GR" sz="2000" dirty="0">
                <a:latin typeface="Calibri"/>
                <a:ea typeface="Calibri"/>
                <a:cs typeface="Times New Roman"/>
              </a:rPr>
              <a:t>για το σχεδιασμό ψηφιακού Ε.Υ. της ΕξΑΕ.</a:t>
            </a:r>
          </a:p>
          <a:p>
            <a:pPr marL="342900" indent="-342900">
              <a:buFont typeface="Wingdings" panose="05000000000000000000" pitchFamily="2" charset="2"/>
              <a:buChar char="q"/>
            </a:pPr>
            <a:endParaRPr lang="el-GR" sz="2000" dirty="0">
              <a:latin typeface="Calibri"/>
              <a:ea typeface="Calibri"/>
              <a:cs typeface="Times New Roman"/>
            </a:endParaRPr>
          </a:p>
          <a:p>
            <a:endParaRPr lang="el-GR" sz="2000" dirty="0">
              <a:latin typeface="Calibri"/>
              <a:ea typeface="Calibri"/>
              <a:cs typeface="Times New Roman"/>
            </a:endParaRPr>
          </a:p>
          <a:p>
            <a:pPr marL="342900" indent="-342900">
              <a:buFont typeface="Wingdings" panose="05000000000000000000" pitchFamily="2" charset="2"/>
              <a:buChar char="q"/>
            </a:pPr>
            <a:r>
              <a:rPr lang="el-GR" sz="2000" dirty="0">
                <a:latin typeface="Calibri"/>
                <a:ea typeface="Calibri"/>
                <a:cs typeface="Times New Roman"/>
              </a:rPr>
              <a:t>Εφαρμογή αρχών ηθοποιίας και εναλλαγής ρόλων στη δημιουργία του υλικού</a:t>
            </a:r>
          </a:p>
          <a:p>
            <a:pPr marL="342900" indent="-342900">
              <a:buFont typeface="Wingdings" panose="05000000000000000000" pitchFamily="2" charset="2"/>
              <a:buChar char="q"/>
            </a:pPr>
            <a:endParaRPr lang="el-GR" sz="2000" dirty="0">
              <a:latin typeface="Calibri"/>
              <a:ea typeface="Calibri"/>
              <a:cs typeface="Times New Roman"/>
            </a:endParaRPr>
          </a:p>
          <a:p>
            <a:pPr marL="342900" indent="-342900">
              <a:buFont typeface="Wingdings" panose="05000000000000000000" pitchFamily="2" charset="2"/>
              <a:buChar char="q"/>
            </a:pPr>
            <a:r>
              <a:rPr lang="el-GR" sz="2000" dirty="0">
                <a:latin typeface="Calibri"/>
                <a:ea typeface="Calibri"/>
                <a:cs typeface="Times New Roman"/>
              </a:rPr>
              <a:t>Χρήση ψυχολογίας και τεχνικών επικοινωνίας στη δημιουργία του μαθήματος και των διαύλων επικοινωνίας.</a:t>
            </a:r>
          </a:p>
          <a:p>
            <a:pPr marL="342900" indent="-342900">
              <a:buFont typeface="Wingdings"/>
              <a:buChar char="Ø"/>
            </a:pPr>
            <a:endParaRPr lang="el-GR" sz="2000" dirty="0">
              <a:latin typeface="Calibri"/>
              <a:ea typeface="Calibri"/>
              <a:cs typeface="Times New Roman"/>
            </a:endParaRPr>
          </a:p>
          <a:p>
            <a:pPr marL="342900" indent="-342900">
              <a:buFont typeface="Wingdings"/>
              <a:buChar char="Ø"/>
            </a:pPr>
            <a:endParaRPr lang="el-GR" sz="2000" dirty="0">
              <a:latin typeface="Calibri"/>
              <a:ea typeface="Calibri"/>
              <a:cs typeface="Times New Roman"/>
            </a:endParaRPr>
          </a:p>
          <a:p>
            <a:pPr marL="342900" indent="-342900">
              <a:buFont typeface="Wingdings" panose="05000000000000000000" pitchFamily="2" charset="2"/>
              <a:buChar char="v"/>
            </a:pPr>
            <a:endParaRPr lang="el-GR" sz="2000" dirty="0">
              <a:latin typeface="Calibri"/>
              <a:ea typeface="Calibri"/>
            </a:endParaRPr>
          </a:p>
          <a:p>
            <a:pPr marL="342900" indent="-342900">
              <a:buFont typeface="Wingdings"/>
              <a:buChar char="Ø"/>
            </a:pPr>
            <a:endParaRPr lang="el-GR" dirty="0">
              <a:latin typeface="Calibri"/>
              <a:ea typeface="Calibri"/>
            </a:endParaRPr>
          </a:p>
          <a:p>
            <a:pPr marL="342900" indent="-342900">
              <a:buFont typeface="Wingdings"/>
              <a:buChar char="Ø"/>
            </a:pPr>
            <a:endParaRPr lang="el-GR" dirty="0">
              <a:latin typeface="Calibri"/>
              <a:ea typeface="Calibri"/>
            </a:endParaRPr>
          </a:p>
        </p:txBody>
      </p:sp>
      <p:pic>
        <p:nvPicPr>
          <p:cNvPr id="3" name="Εικόνα 2">
            <a:extLst>
              <a:ext uri="{FF2B5EF4-FFF2-40B4-BE49-F238E27FC236}">
                <a16:creationId xmlns:a16="http://schemas.microsoft.com/office/drawing/2014/main" id="{7EF6094F-48CC-3D0B-7585-9BE44EA94B86}"/>
              </a:ext>
            </a:extLst>
          </p:cNvPr>
          <p:cNvPicPr>
            <a:picLocks noChangeAspect="1"/>
          </p:cNvPicPr>
          <p:nvPr/>
        </p:nvPicPr>
        <p:blipFill>
          <a:blip r:embed="rId3"/>
          <a:stretch>
            <a:fillRect/>
          </a:stretch>
        </p:blipFill>
        <p:spPr>
          <a:xfrm>
            <a:off x="7542480" y="5301261"/>
            <a:ext cx="1599253" cy="1234411"/>
          </a:xfrm>
          <a:prstGeom prst="rect">
            <a:avLst/>
          </a:prstGeom>
        </p:spPr>
      </p:pic>
    </p:spTree>
    <p:extLst>
      <p:ext uri="{BB962C8B-B14F-4D97-AF65-F5344CB8AC3E}">
        <p14:creationId xmlns:p14="http://schemas.microsoft.com/office/powerpoint/2010/main" val="190907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CD6AB-16DA-4184-3D2B-50835E131D7D}"/>
            </a:ext>
          </a:extLst>
        </p:cNvPr>
        <p:cNvGrpSpPr/>
        <p:nvPr/>
      </p:nvGrpSpPr>
      <p:grpSpPr>
        <a:xfrm>
          <a:off x="0" y="0"/>
          <a:ext cx="0" cy="0"/>
          <a:chOff x="0" y="0"/>
          <a:chExt cx="0" cy="0"/>
        </a:xfrm>
      </p:grpSpPr>
      <p:sp>
        <p:nvSpPr>
          <p:cNvPr id="27650" name="Τίτλος 1">
            <a:extLst>
              <a:ext uri="{FF2B5EF4-FFF2-40B4-BE49-F238E27FC236}">
                <a16:creationId xmlns:a16="http://schemas.microsoft.com/office/drawing/2014/main" id="{314A8CA9-46DB-3121-EC38-0835F1240DDB}"/>
              </a:ext>
            </a:extLst>
          </p:cNvPr>
          <p:cNvSpPr>
            <a:spLocks noGrp="1"/>
          </p:cNvSpPr>
          <p:nvPr>
            <p:ph type="title"/>
          </p:nvPr>
        </p:nvSpPr>
        <p:spPr>
          <a:xfrm>
            <a:off x="1042988" y="620713"/>
            <a:ext cx="7777162" cy="576262"/>
          </a:xfrm>
        </p:spPr>
        <p:txBody>
          <a:bodyPr>
            <a:normAutofit fontScale="90000"/>
          </a:bodyPr>
          <a:lstStyle/>
          <a:p>
            <a:pPr eaLnBrk="1" hangingPunct="1">
              <a:defRPr/>
            </a:pPr>
            <a:r>
              <a:rPr lang="el-GR" sz="3600" dirty="0"/>
              <a:t> 9. Αποτίμηση Εκπαιδευτικού Υλικού</a:t>
            </a:r>
            <a:r>
              <a:rPr lang="en-US" sz="3600" dirty="0"/>
              <a:t> </a:t>
            </a:r>
            <a:r>
              <a:rPr lang="el-GR" sz="3600" dirty="0"/>
              <a:t>12</a:t>
            </a:r>
            <a:r>
              <a:rPr lang="en-US" sz="3600" dirty="0"/>
              <a:t>/</a:t>
            </a:r>
            <a:r>
              <a:rPr lang="el-GR" sz="3600" dirty="0"/>
              <a:t>12</a:t>
            </a:r>
            <a:endParaRPr lang="el-GR" sz="4000" dirty="0"/>
          </a:p>
        </p:txBody>
      </p:sp>
      <p:grpSp>
        <p:nvGrpSpPr>
          <p:cNvPr id="2" name="4 - Ομάδα">
            <a:extLst>
              <a:ext uri="{FF2B5EF4-FFF2-40B4-BE49-F238E27FC236}">
                <a16:creationId xmlns:a16="http://schemas.microsoft.com/office/drawing/2014/main" id="{4DF0CF70-A8EC-6958-F0B3-2A76CFDB5472}"/>
              </a:ext>
            </a:extLst>
          </p:cNvPr>
          <p:cNvGrpSpPr/>
          <p:nvPr/>
        </p:nvGrpSpPr>
        <p:grpSpPr>
          <a:xfrm>
            <a:off x="1187624" y="1234767"/>
            <a:ext cx="7513122" cy="576064"/>
            <a:chOff x="9984" y="43347"/>
            <a:chExt cx="6834214" cy="573664"/>
          </a:xfrm>
          <a:solidFill>
            <a:schemeClr val="accent1"/>
          </a:solidFill>
          <a:scene3d>
            <a:camera prst="orthographicFront"/>
            <a:lightRig rig="flat" dir="t"/>
          </a:scene3d>
        </p:grpSpPr>
        <p:sp>
          <p:nvSpPr>
            <p:cNvPr id="8" name="5 - Στρογγυλεμένο ορθογώνιο">
              <a:extLst>
                <a:ext uri="{FF2B5EF4-FFF2-40B4-BE49-F238E27FC236}">
                  <a16:creationId xmlns:a16="http://schemas.microsoft.com/office/drawing/2014/main" id="{54CE8F52-69B0-F3EC-CA81-9BD37C6DFF53}"/>
                </a:ext>
              </a:extLst>
            </p:cNvPr>
            <p:cNvSpPr/>
            <p:nvPr/>
          </p:nvSpPr>
          <p:spPr>
            <a:xfrm>
              <a:off x="9984" y="43347"/>
              <a:ext cx="6834214" cy="57366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a:lstStyle/>
            <a:p>
              <a:endParaRPr lang="el-GR" dirty="0"/>
            </a:p>
          </p:txBody>
        </p:sp>
        <p:sp>
          <p:nvSpPr>
            <p:cNvPr id="9" name="Στρογγυλεμένο ορθογώνιο 4">
              <a:extLst>
                <a:ext uri="{FF2B5EF4-FFF2-40B4-BE49-F238E27FC236}">
                  <a16:creationId xmlns:a16="http://schemas.microsoft.com/office/drawing/2014/main" id="{5E51A36A-D19F-D362-16D8-1A43A9A180E6}"/>
                </a:ext>
              </a:extLst>
            </p:cNvPr>
            <p:cNvSpPr/>
            <p:nvPr/>
          </p:nvSpPr>
          <p:spPr>
            <a:xfrm>
              <a:off x="19981" y="84895"/>
              <a:ext cx="6778206" cy="517656"/>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lIns="106680" tIns="106680" rIns="106680" bIns="106680" spcCol="1270" anchor="ctr"/>
            <a:lstStyle/>
            <a:p>
              <a:pPr algn="ctr" defTabSz="1244600">
                <a:lnSpc>
                  <a:spcPct val="90000"/>
                </a:lnSpc>
                <a:spcAft>
                  <a:spcPct val="35000"/>
                </a:spcAft>
                <a:defRPr/>
              </a:pPr>
              <a:r>
                <a:rPr lang="el-GR" sz="2800" b="1" dirty="0">
                  <a:solidFill>
                    <a:schemeClr val="bg1"/>
                  </a:solidFill>
                  <a:effectLst>
                    <a:outerShdw blurRad="38100" dist="38100" dir="2700000" algn="tl">
                      <a:srgbClr val="000000">
                        <a:alpha val="43137"/>
                      </a:srgbClr>
                    </a:outerShdw>
                  </a:effectLst>
                </a:rPr>
                <a:t>Προτάσεις Περαιτέρω Έρευνας</a:t>
              </a:r>
              <a:endParaRPr lang="en-GB" sz="2800" b="1" dirty="0">
                <a:solidFill>
                  <a:schemeClr val="bg1"/>
                </a:solidFill>
                <a:effectLst>
                  <a:outerShdw blurRad="38100" dist="38100" dir="2700000" algn="tl">
                    <a:srgbClr val="000000">
                      <a:alpha val="43137"/>
                    </a:srgbClr>
                  </a:outerShdw>
                </a:effectLst>
              </a:endParaRPr>
            </a:p>
          </p:txBody>
        </p:sp>
      </p:grpSp>
      <p:sp>
        <p:nvSpPr>
          <p:cNvPr id="31748" name="Θέση περιεχομένου 4">
            <a:extLst>
              <a:ext uri="{FF2B5EF4-FFF2-40B4-BE49-F238E27FC236}">
                <a16:creationId xmlns:a16="http://schemas.microsoft.com/office/drawing/2014/main" id="{38CCF760-C7D6-010D-3128-678DDB833187}"/>
              </a:ext>
            </a:extLst>
          </p:cNvPr>
          <p:cNvSpPr>
            <a:spLocks noGrp="1"/>
          </p:cNvSpPr>
          <p:nvPr>
            <p:ph idx="1"/>
          </p:nvPr>
        </p:nvSpPr>
        <p:spPr>
          <a:xfrm>
            <a:off x="628650" y="5157788"/>
            <a:ext cx="7886700" cy="1379537"/>
          </a:xfrm>
        </p:spPr>
        <p:txBody>
          <a:bodyPr/>
          <a:lstStyle/>
          <a:p>
            <a:pPr eaLnBrk="1" hangingPunct="1"/>
            <a:endParaRPr lang="en-GB" altLang="el-GR" dirty="0"/>
          </a:p>
          <a:p>
            <a:pPr eaLnBrk="1" hangingPunct="1"/>
            <a:endParaRPr lang="en-GB" altLang="el-GR" dirty="0"/>
          </a:p>
          <a:p>
            <a:pPr eaLnBrk="1" hangingPunct="1"/>
            <a:endParaRPr lang="el-GR" altLang="el-GR" dirty="0"/>
          </a:p>
          <a:p>
            <a:pPr eaLnBrk="1" hangingPunct="1"/>
            <a:endParaRPr lang="el-GR" altLang="el-GR" dirty="0"/>
          </a:p>
          <a:p>
            <a:pPr eaLnBrk="1" hangingPunct="1"/>
            <a:endParaRPr lang="el-GR" altLang="el-GR" dirty="0"/>
          </a:p>
        </p:txBody>
      </p:sp>
      <p:sp>
        <p:nvSpPr>
          <p:cNvPr id="11" name="TextBox 10">
            <a:extLst>
              <a:ext uri="{FF2B5EF4-FFF2-40B4-BE49-F238E27FC236}">
                <a16:creationId xmlns:a16="http://schemas.microsoft.com/office/drawing/2014/main" id="{6B8DB8A7-AD01-4B50-CC72-474B83852183}"/>
              </a:ext>
            </a:extLst>
          </p:cNvPr>
          <p:cNvSpPr txBox="1"/>
          <p:nvPr/>
        </p:nvSpPr>
        <p:spPr>
          <a:xfrm>
            <a:off x="636364" y="1952916"/>
            <a:ext cx="8183275"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l-GR" sz="2000" dirty="0">
                <a:latin typeface="Calibri"/>
                <a:ea typeface="Calibri"/>
                <a:cs typeface="Arial"/>
              </a:rPr>
              <a:t>Διεξαγωγή έρευνας με </a:t>
            </a:r>
            <a:r>
              <a:rPr lang="el-GR" sz="2000" b="1" dirty="0">
                <a:latin typeface="Calibri"/>
                <a:ea typeface="Calibri"/>
                <a:cs typeface="Arial"/>
              </a:rPr>
              <a:t>αντιπροσωπευτικότερο </a:t>
            </a:r>
            <a:r>
              <a:rPr lang="el-GR" sz="2000" dirty="0">
                <a:latin typeface="Calibri"/>
                <a:ea typeface="Calibri"/>
                <a:cs typeface="Arial"/>
              </a:rPr>
              <a:t>δείγμα.</a:t>
            </a:r>
          </a:p>
          <a:p>
            <a:pPr marL="342900" indent="-342900">
              <a:buFont typeface="Wingdings"/>
              <a:buChar char="Ø"/>
            </a:pPr>
            <a:endParaRPr lang="el-GR" sz="2000" dirty="0">
              <a:latin typeface="Calibri"/>
              <a:ea typeface="Calibri"/>
              <a:cs typeface="Arial"/>
            </a:endParaRPr>
          </a:p>
          <a:p>
            <a:pPr marL="342900" indent="-342900">
              <a:buFont typeface="Wingdings"/>
              <a:buChar char="Ø"/>
            </a:pPr>
            <a:r>
              <a:rPr lang="el-GR" sz="2000" dirty="0">
                <a:latin typeface="Calibri"/>
                <a:ea typeface="Calibri"/>
                <a:cs typeface="Times New Roman"/>
              </a:rPr>
              <a:t>Μελέτη  </a:t>
            </a:r>
            <a:r>
              <a:rPr lang="el-GR" sz="2000" b="1" dirty="0">
                <a:latin typeface="Calibri"/>
                <a:ea typeface="Calibri"/>
                <a:cs typeface="Times New Roman"/>
              </a:rPr>
              <a:t>αναγκών </a:t>
            </a:r>
            <a:r>
              <a:rPr lang="el-GR" sz="2000" dirty="0">
                <a:latin typeface="Calibri"/>
                <a:ea typeface="Calibri"/>
                <a:cs typeface="Times New Roman"/>
              </a:rPr>
              <a:t>/ </a:t>
            </a:r>
            <a:r>
              <a:rPr lang="el-GR" sz="2000" b="1" dirty="0">
                <a:latin typeface="Calibri"/>
                <a:ea typeface="Calibri"/>
                <a:cs typeface="Times New Roman"/>
              </a:rPr>
              <a:t>κινήτρων </a:t>
            </a:r>
            <a:r>
              <a:rPr lang="el-GR" sz="2000" dirty="0">
                <a:latin typeface="Calibri"/>
                <a:ea typeface="Calibri"/>
                <a:cs typeface="Times New Roman"/>
              </a:rPr>
              <a:t>μαθητών και εκπαιδευτικών για την  </a:t>
            </a:r>
            <a:r>
              <a:rPr lang="el-GR" sz="2000" b="1" dirty="0">
                <a:latin typeface="Calibri"/>
                <a:ea typeface="Calibri"/>
                <a:cs typeface="Times New Roman"/>
              </a:rPr>
              <a:t>επίδρασή </a:t>
            </a:r>
            <a:r>
              <a:rPr lang="el-GR" sz="2000" dirty="0">
                <a:latin typeface="Calibri"/>
                <a:ea typeface="Calibri"/>
                <a:cs typeface="Times New Roman"/>
              </a:rPr>
              <a:t>τους στη μαθησιακή διαδικασία. </a:t>
            </a:r>
            <a:endParaRPr lang="el-GR" sz="2000" dirty="0">
              <a:latin typeface="Calibri"/>
              <a:ea typeface="Calibri"/>
            </a:endParaRPr>
          </a:p>
          <a:p>
            <a:pPr marL="342900" indent="-342900">
              <a:buFont typeface="Wingdings"/>
              <a:buChar char="Ø"/>
            </a:pPr>
            <a:endParaRPr lang="el-GR" sz="2000" dirty="0">
              <a:latin typeface="Calibri"/>
              <a:ea typeface="Calibri"/>
              <a:cs typeface="Times New Roman"/>
            </a:endParaRPr>
          </a:p>
          <a:p>
            <a:pPr marL="342900" indent="-342900">
              <a:buFont typeface="Wingdings"/>
              <a:buChar char="Ø"/>
            </a:pPr>
            <a:endParaRPr lang="el-GR" sz="2000" dirty="0">
              <a:latin typeface="Calibri"/>
              <a:ea typeface="Calibri"/>
              <a:cs typeface="Times New Roman"/>
            </a:endParaRPr>
          </a:p>
          <a:p>
            <a:pPr marL="342900" indent="-342900">
              <a:buFont typeface="Wingdings"/>
              <a:buChar char="Ø"/>
            </a:pPr>
            <a:r>
              <a:rPr lang="el-GR" sz="2000" b="1" dirty="0">
                <a:latin typeface="Calibri"/>
                <a:ea typeface="Calibri"/>
                <a:cs typeface="Times New Roman"/>
              </a:rPr>
              <a:t>Υλοποίηση </a:t>
            </a:r>
            <a:r>
              <a:rPr lang="el-GR" sz="2000" dirty="0">
                <a:latin typeface="Calibri"/>
                <a:ea typeface="Calibri"/>
                <a:cs typeface="Times New Roman"/>
              </a:rPr>
              <a:t>της παρέμβασης σε </a:t>
            </a:r>
            <a:r>
              <a:rPr lang="el-GR" sz="2000" b="1" dirty="0">
                <a:latin typeface="Calibri"/>
                <a:ea typeface="Calibri"/>
                <a:cs typeface="Times New Roman"/>
              </a:rPr>
              <a:t>μεγαλύτερο </a:t>
            </a:r>
            <a:r>
              <a:rPr lang="el-GR" sz="2000" dirty="0">
                <a:latin typeface="Calibri"/>
                <a:ea typeface="Calibri"/>
                <a:cs typeface="Times New Roman"/>
              </a:rPr>
              <a:t>χρονικό διάστημα</a:t>
            </a:r>
            <a:endParaRPr lang="el-GR" sz="2000" dirty="0">
              <a:latin typeface="Calibri"/>
              <a:ea typeface="Calibri"/>
            </a:endParaRPr>
          </a:p>
          <a:p>
            <a:endParaRPr lang="el-GR" sz="2000" dirty="0">
              <a:latin typeface="Calibri"/>
              <a:ea typeface="Calibri"/>
              <a:cs typeface="Times New Roman"/>
            </a:endParaRPr>
          </a:p>
          <a:p>
            <a:endParaRPr lang="el-GR" sz="2000" dirty="0">
              <a:latin typeface="Calibri"/>
              <a:ea typeface="Calibri"/>
              <a:cs typeface="Times New Roman"/>
            </a:endParaRPr>
          </a:p>
          <a:p>
            <a:pPr marL="342900" indent="-342900">
              <a:buFont typeface="Wingdings"/>
              <a:buChar char="Ø"/>
            </a:pPr>
            <a:r>
              <a:rPr lang="el-GR" sz="2000" dirty="0">
                <a:latin typeface="Calibri"/>
                <a:ea typeface="Calibri"/>
                <a:cs typeface="Times New Roman"/>
              </a:rPr>
              <a:t>Διερεύνηση των καταλληλότερων </a:t>
            </a:r>
            <a:r>
              <a:rPr lang="el-GR" sz="2000" b="1" dirty="0">
                <a:latin typeface="Calibri"/>
                <a:ea typeface="Calibri"/>
                <a:cs typeface="Times New Roman"/>
              </a:rPr>
              <a:t>χρωμάτων </a:t>
            </a:r>
            <a:r>
              <a:rPr lang="el-GR" sz="2000" dirty="0">
                <a:latin typeface="Calibri"/>
                <a:ea typeface="Calibri"/>
                <a:cs typeface="Times New Roman"/>
              </a:rPr>
              <a:t>και των </a:t>
            </a:r>
            <a:r>
              <a:rPr lang="el-GR" sz="2000" b="1" dirty="0">
                <a:latin typeface="Calibri"/>
                <a:ea typeface="Calibri"/>
                <a:cs typeface="Times New Roman"/>
              </a:rPr>
              <a:t>χρωματικών συνδυασμών </a:t>
            </a:r>
            <a:r>
              <a:rPr lang="el-GR" sz="2000" dirty="0">
                <a:latin typeface="Calibri"/>
                <a:ea typeface="Calibri"/>
                <a:cs typeface="Times New Roman"/>
              </a:rPr>
              <a:t>για το σχεδιασμό ψηφιακού Ε.Υ. της ΕξΑΕ.</a:t>
            </a:r>
            <a:endParaRPr lang="el-GR" sz="2000" dirty="0">
              <a:latin typeface="Calibri"/>
              <a:ea typeface="Calibri"/>
            </a:endParaRPr>
          </a:p>
          <a:p>
            <a:pPr marL="342900" indent="-342900">
              <a:buFont typeface="Wingdings"/>
              <a:buChar char="Ø"/>
            </a:pPr>
            <a:endParaRPr lang="el-GR" dirty="0">
              <a:latin typeface="Calibri"/>
              <a:ea typeface="Calibri"/>
            </a:endParaRPr>
          </a:p>
          <a:p>
            <a:pPr marL="342900" indent="-342900">
              <a:buFont typeface="Wingdings"/>
              <a:buChar char="Ø"/>
            </a:pPr>
            <a:endParaRPr lang="el-GR" dirty="0">
              <a:latin typeface="Calibri"/>
              <a:ea typeface="Calibri"/>
            </a:endParaRPr>
          </a:p>
        </p:txBody>
      </p:sp>
      <p:pic>
        <p:nvPicPr>
          <p:cNvPr id="3" name="Εικόνα 2">
            <a:extLst>
              <a:ext uri="{FF2B5EF4-FFF2-40B4-BE49-F238E27FC236}">
                <a16:creationId xmlns:a16="http://schemas.microsoft.com/office/drawing/2014/main" id="{C4F987DE-44AD-E29E-FC84-51D1E2358C32}"/>
              </a:ext>
            </a:extLst>
          </p:cNvPr>
          <p:cNvPicPr>
            <a:picLocks noChangeAspect="1"/>
          </p:cNvPicPr>
          <p:nvPr/>
        </p:nvPicPr>
        <p:blipFill>
          <a:blip r:embed="rId3"/>
          <a:stretch>
            <a:fillRect/>
          </a:stretch>
        </p:blipFill>
        <p:spPr>
          <a:xfrm>
            <a:off x="7542480" y="5301261"/>
            <a:ext cx="1599253" cy="1234411"/>
          </a:xfrm>
          <a:prstGeom prst="rect">
            <a:avLst/>
          </a:prstGeom>
        </p:spPr>
      </p:pic>
    </p:spTree>
    <p:extLst>
      <p:ext uri="{BB962C8B-B14F-4D97-AF65-F5344CB8AC3E}">
        <p14:creationId xmlns:p14="http://schemas.microsoft.com/office/powerpoint/2010/main" val="180054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6CAB89F5-645E-DAED-2CA4-19ACCCF060C0}"/>
              </a:ext>
            </a:extLst>
          </p:cNvPr>
          <p:cNvSpPr>
            <a:spLocks noGrp="1"/>
          </p:cNvSpPr>
          <p:nvPr>
            <p:ph idx="1"/>
          </p:nvPr>
        </p:nvSpPr>
        <p:spPr>
          <a:xfrm>
            <a:off x="594424" y="3644435"/>
            <a:ext cx="6736128" cy="666750"/>
          </a:xfrm>
        </p:spPr>
        <p:style>
          <a:lnRef idx="2">
            <a:schemeClr val="accent2">
              <a:shade val="15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marL="0" indent="0" eaLnBrk="1" fontAlgn="auto" hangingPunct="1">
              <a:spcAft>
                <a:spcPts val="0"/>
              </a:spcAft>
              <a:buFont typeface="Arial" panose="020B0604020202020204" pitchFamily="34" charset="0"/>
              <a:buNone/>
              <a:defRPr/>
            </a:pPr>
            <a:r>
              <a:rPr lang="el-GR" sz="3200" b="1" i="1" dirty="0">
                <a:solidFill>
                  <a:schemeClr val="accent5"/>
                </a:solidFill>
                <a:effectLst>
                  <a:outerShdw blurRad="38100" dist="38100" dir="2700000" algn="tl">
                    <a:srgbClr val="000000">
                      <a:alpha val="43137"/>
                    </a:srgbClr>
                  </a:outerShdw>
                </a:effectLst>
                <a:latin typeface="Calibri"/>
                <a:ea typeface="Calibri"/>
                <a:cs typeface="Times New Roman"/>
              </a:rPr>
              <a:t>Ευχαριστώ για την προσοχή σας!!!</a:t>
            </a:r>
          </a:p>
          <a:p>
            <a:pPr eaLnBrk="1" fontAlgn="auto" hangingPunct="1">
              <a:spcAft>
                <a:spcPts val="0"/>
              </a:spcAft>
              <a:defRPr/>
            </a:pPr>
            <a:endParaRPr lang="el-GR" dirty="0"/>
          </a:p>
        </p:txBody>
      </p:sp>
      <p:sp>
        <p:nvSpPr>
          <p:cNvPr id="7" name="Τίτλος 1">
            <a:extLst>
              <a:ext uri="{FF2B5EF4-FFF2-40B4-BE49-F238E27FC236}">
                <a16:creationId xmlns:a16="http://schemas.microsoft.com/office/drawing/2014/main" id="{696EE707-4A56-FF88-BBD7-A445CF0A16CB}"/>
              </a:ext>
            </a:extLst>
          </p:cNvPr>
          <p:cNvSpPr>
            <a:spLocks noGrp="1"/>
          </p:cNvSpPr>
          <p:nvPr>
            <p:ph type="title"/>
          </p:nvPr>
        </p:nvSpPr>
        <p:spPr>
          <a:xfrm>
            <a:off x="1143000" y="571500"/>
            <a:ext cx="7199313" cy="765175"/>
          </a:xfrm>
        </p:spPr>
        <p:style>
          <a:lnRef idx="3">
            <a:schemeClr val="lt1"/>
          </a:lnRef>
          <a:fillRef idx="1">
            <a:schemeClr val="accent2"/>
          </a:fillRef>
          <a:effectRef idx="1">
            <a:schemeClr val="accent2"/>
          </a:effectRef>
          <a:fontRef idx="minor">
            <a:schemeClr val="lt1"/>
          </a:fontRef>
        </p:style>
        <p:txBody>
          <a:bodyPr rtlCol="0">
            <a:noAutofit/>
          </a:bodyPr>
          <a:lstStyle/>
          <a:p>
            <a:pPr algn="ctr" eaLnBrk="1" fontAlgn="auto" hangingPunct="1">
              <a:spcAft>
                <a:spcPts val="0"/>
              </a:spcAft>
              <a:defRPr/>
            </a:pPr>
            <a:r>
              <a:rPr lang="el-GR" sz="3600" dirty="0">
                <a:effectLst>
                  <a:outerShdw blurRad="38100" dist="38100" dir="2700000" algn="tl">
                    <a:srgbClr val="000000">
                      <a:alpha val="43137"/>
                    </a:srgbClr>
                  </a:outerShdw>
                </a:effectLst>
                <a:latin typeface="Calibri"/>
                <a:ea typeface="Calibri"/>
                <a:cs typeface="Times New Roman"/>
              </a:rPr>
              <a:t>Τέλος Παρουσίασης</a:t>
            </a:r>
          </a:p>
        </p:txBody>
      </p:sp>
      <p:pic>
        <p:nvPicPr>
          <p:cNvPr id="5" name="Εικόνα 4" descr="Εικόνα που περιέχει στιγμιότυπο οθόνης, σχεδίαση&#10;&#10;Το περιεχόμενο που δημιουργείται από ΑΙ μπορεί να μην είναι σωστό.">
            <a:extLst>
              <a:ext uri="{FF2B5EF4-FFF2-40B4-BE49-F238E27FC236}">
                <a16:creationId xmlns:a16="http://schemas.microsoft.com/office/drawing/2014/main" id="{6151811B-8761-71B4-7769-71AB42753741}"/>
              </a:ext>
            </a:extLst>
          </p:cNvPr>
          <p:cNvPicPr>
            <a:picLocks noChangeAspect="1"/>
          </p:cNvPicPr>
          <p:nvPr/>
        </p:nvPicPr>
        <p:blipFill>
          <a:blip r:embed="rId3"/>
          <a:stretch>
            <a:fillRect/>
          </a:stretch>
        </p:blipFill>
        <p:spPr>
          <a:xfrm>
            <a:off x="801687" y="1379807"/>
            <a:ext cx="8148347" cy="4967253"/>
          </a:xfrm>
          <a:prstGeom prst="rect">
            <a:avLst/>
          </a:prstGeom>
        </p:spPr>
      </p:pic>
      <p:pic>
        <p:nvPicPr>
          <p:cNvPr id="3" name="Εικόνα 2" descr="Εικόνα που περιέχει καρτούν, άγαλμα, τέχνη, ασπρόμαυρο&#10;&#10;Το περιεχόμενο που δημιουργείται από ΑΙ μπορεί να μην είναι σωστό.">
            <a:extLst>
              <a:ext uri="{FF2B5EF4-FFF2-40B4-BE49-F238E27FC236}">
                <a16:creationId xmlns:a16="http://schemas.microsoft.com/office/drawing/2014/main" id="{42DB0926-46A9-DA1D-E341-7BE3F18AAA19}"/>
              </a:ext>
            </a:extLst>
          </p:cNvPr>
          <p:cNvPicPr>
            <a:picLocks noChangeAspect="1"/>
          </p:cNvPicPr>
          <p:nvPr/>
        </p:nvPicPr>
        <p:blipFill>
          <a:blip r:embed="rId4"/>
          <a:stretch>
            <a:fillRect/>
          </a:stretch>
        </p:blipFill>
        <p:spPr>
          <a:xfrm>
            <a:off x="594818" y="4409922"/>
            <a:ext cx="1687833" cy="20536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a:extLst>
              <a:ext uri="{FF2B5EF4-FFF2-40B4-BE49-F238E27FC236}">
                <a16:creationId xmlns:a16="http://schemas.microsoft.com/office/drawing/2014/main" id="{D26A1166-3A99-CD02-BD21-D4E4A5FBE1C4}"/>
              </a:ext>
            </a:extLst>
          </p:cNvPr>
          <p:cNvSpPr>
            <a:spLocks noGrp="1"/>
          </p:cNvSpPr>
          <p:nvPr>
            <p:ph type="title"/>
          </p:nvPr>
        </p:nvSpPr>
        <p:spPr>
          <a:xfrm>
            <a:off x="1404938" y="549275"/>
            <a:ext cx="7199312" cy="765175"/>
          </a:xfrm>
        </p:spPr>
        <p:txBody>
          <a:bodyPr/>
          <a:lstStyle/>
          <a:p>
            <a:pPr eaLnBrk="1" hangingPunct="1"/>
            <a:r>
              <a:rPr lang="el-GR" altLang="el-GR" sz="3600"/>
              <a:t>1. Σκοπός </a:t>
            </a:r>
          </a:p>
        </p:txBody>
      </p:sp>
      <p:sp>
        <p:nvSpPr>
          <p:cNvPr id="2" name="9 - Ορθογώνιο">
            <a:extLst>
              <a:ext uri="{FF2B5EF4-FFF2-40B4-BE49-F238E27FC236}">
                <a16:creationId xmlns:a16="http://schemas.microsoft.com/office/drawing/2014/main" id="{C66A65A3-A6CC-8DF9-4FF8-D778671FEC05}"/>
              </a:ext>
            </a:extLst>
          </p:cNvPr>
          <p:cNvSpPr>
            <a:spLocks noChangeArrowheads="1"/>
          </p:cNvSpPr>
          <p:nvPr/>
        </p:nvSpPr>
        <p:spPr bwMode="auto">
          <a:xfrm>
            <a:off x="884074" y="1440877"/>
            <a:ext cx="7481450" cy="4524315"/>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pPr>
            <a:r>
              <a:rPr lang="el-GR" altLang="el-GR" sz="2400" dirty="0"/>
              <a:t>Σκοπός αυτής της εργασίας είναι η αποτίμηση του εκπαιδευτικού υλικού, που δημιουργήθηκε στα πλαίσια της παρούσας πτυχιακής εργασίας, ως προς το αν διέπεται από τις αρχές και τη μεθοδολογία της εξ αποστάσεως εκπαίδευση και αν το υλικό έχει δημιουργηθεί σύμφωνα με τις αρχές της Πολυμεσικής Μάθησης. </a:t>
            </a:r>
          </a:p>
          <a:p>
            <a:pPr eaLnBrk="1" hangingPunct="1">
              <a:lnSpc>
                <a:spcPct val="100000"/>
              </a:lnSpc>
              <a:spcBef>
                <a:spcPct val="0"/>
              </a:spcBef>
            </a:pPr>
            <a:endParaRPr lang="el-GR" altLang="el-GR" sz="2400" dirty="0"/>
          </a:p>
          <a:p>
            <a:pPr algn="just" eaLnBrk="1" hangingPunct="1">
              <a:lnSpc>
                <a:spcPct val="100000"/>
              </a:lnSpc>
              <a:spcBef>
                <a:spcPct val="0"/>
              </a:spcBef>
            </a:pPr>
            <a:r>
              <a:rPr lang="el-GR" altLang="el-GR" sz="2400" dirty="0"/>
              <a:t>Η αξιολόγηση διεξήχθη από τέσσερα  μέλη της ομάδας του ΠΜΣ “Eπιστήμες της αγωγής-Εξ Αποστάσεως Εκπαίδευση  με την χρήση των ΤΠΕ (e-</a:t>
            </a:r>
            <a:r>
              <a:rPr lang="el-GR" altLang="el-GR" sz="2400" dirty="0" err="1"/>
              <a:t>Learning</a:t>
            </a:r>
            <a:r>
              <a:rPr lang="el-GR" altLang="el-GR" sz="2400" dirty="0"/>
              <a:t>)’’ του Πανεπιστημίου Κρήτης.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 Τίτλος">
            <a:extLst>
              <a:ext uri="{FF2B5EF4-FFF2-40B4-BE49-F238E27FC236}">
                <a16:creationId xmlns:a16="http://schemas.microsoft.com/office/drawing/2014/main" id="{D73A76C6-D66C-A3F1-6EE6-AE17319218CF}"/>
              </a:ext>
            </a:extLst>
          </p:cNvPr>
          <p:cNvSpPr>
            <a:spLocks noGrp="1"/>
          </p:cNvSpPr>
          <p:nvPr>
            <p:ph type="title"/>
          </p:nvPr>
        </p:nvSpPr>
        <p:spPr>
          <a:xfrm>
            <a:off x="1357313" y="365125"/>
            <a:ext cx="7158037" cy="1074738"/>
          </a:xfrm>
        </p:spPr>
        <p:txBody>
          <a:bodyPr/>
          <a:lstStyle/>
          <a:p>
            <a:pPr eaLnBrk="1" hangingPunct="1"/>
            <a:r>
              <a:rPr lang="el-GR" altLang="el-GR" sz="3600" dirty="0"/>
              <a:t>2. Συνεισφορά της διπλωματικής</a:t>
            </a:r>
          </a:p>
        </p:txBody>
      </p:sp>
      <p:grpSp>
        <p:nvGrpSpPr>
          <p:cNvPr id="2" name="3 - Ομάδα">
            <a:extLst>
              <a:ext uri="{FF2B5EF4-FFF2-40B4-BE49-F238E27FC236}">
                <a16:creationId xmlns:a16="http://schemas.microsoft.com/office/drawing/2014/main" id="{ABACB589-1F34-88BC-351D-BD8F86237370}"/>
              </a:ext>
            </a:extLst>
          </p:cNvPr>
          <p:cNvGrpSpPr/>
          <p:nvPr/>
        </p:nvGrpSpPr>
        <p:grpSpPr>
          <a:xfrm>
            <a:off x="1000100" y="1285860"/>
            <a:ext cx="1785949" cy="1714513"/>
            <a:chOff x="1" y="-1"/>
            <a:chExt cx="1774526" cy="1837075"/>
          </a:xfrm>
          <a:solidFill>
            <a:schemeClr val="accent2">
              <a:lumMod val="40000"/>
              <a:lumOff val="60000"/>
            </a:schemeClr>
          </a:solidFill>
          <a:scene3d>
            <a:camera prst="orthographicFront"/>
            <a:lightRig rig="threePt" dir="t"/>
          </a:scene3d>
        </p:grpSpPr>
        <p:sp>
          <p:nvSpPr>
            <p:cNvPr id="5" name="4 - Διάγραμμα ροής: Εναλλακτική διεργασία">
              <a:extLst>
                <a:ext uri="{FF2B5EF4-FFF2-40B4-BE49-F238E27FC236}">
                  <a16:creationId xmlns:a16="http://schemas.microsoft.com/office/drawing/2014/main" id="{97361F1F-6646-45FE-D53D-11394B3E5A40}"/>
                </a:ext>
              </a:extLst>
            </p:cNvPr>
            <p:cNvSpPr/>
            <p:nvPr/>
          </p:nvSpPr>
          <p:spPr>
            <a:xfrm rot="16200000">
              <a:off x="-31274" y="31274"/>
              <a:ext cx="1837075" cy="1774526"/>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a:lstStyle/>
            <a:p>
              <a:endParaRPr lang="el-GR"/>
            </a:p>
          </p:txBody>
        </p:sp>
        <p:sp>
          <p:nvSpPr>
            <p:cNvPr id="6" name="Διάγραμμα ροής: Εναλλακτική διεργασία 4">
              <a:extLst>
                <a:ext uri="{FF2B5EF4-FFF2-40B4-BE49-F238E27FC236}">
                  <a16:creationId xmlns:a16="http://schemas.microsoft.com/office/drawing/2014/main" id="{111BF73D-54A2-ACD0-FF69-1F1C9877733F}"/>
                </a:ext>
              </a:extLst>
            </p:cNvPr>
            <p:cNvSpPr/>
            <p:nvPr/>
          </p:nvSpPr>
          <p:spPr>
            <a:xfrm rot="21600000">
              <a:off x="86623" y="86623"/>
              <a:ext cx="1601280" cy="1663829"/>
            </a:xfrm>
            <a:prstGeom prst="rect">
              <a:avLst/>
            </a:prstGeom>
          </p:spPr>
          <p:style>
            <a:lnRef idx="1">
              <a:schemeClr val="accent2"/>
            </a:lnRef>
            <a:fillRef idx="2">
              <a:schemeClr val="accent2"/>
            </a:fillRef>
            <a:effectRef idx="1">
              <a:schemeClr val="accent2"/>
            </a:effectRef>
            <a:fontRef idx="minor">
              <a:schemeClr val="dk1"/>
            </a:fontRef>
          </p:style>
          <p:txBody>
            <a:bodyPr lIns="114300" tIns="324000" rIns="114300" bIns="0" spcCol="1270"/>
            <a:lstStyle/>
            <a:p>
              <a:pPr algn="ctr" defTabSz="800100">
                <a:lnSpc>
                  <a:spcPct val="90000"/>
                </a:lnSpc>
                <a:spcAft>
                  <a:spcPct val="35000"/>
                </a:spcAft>
                <a:defRPr/>
              </a:pPr>
              <a:r>
                <a:rPr lang="el-GR"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Εκπαιδευτική</a:t>
              </a:r>
              <a:endParaRPr lang="en-GB"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 name="6 - Ομάδα">
            <a:extLst>
              <a:ext uri="{FF2B5EF4-FFF2-40B4-BE49-F238E27FC236}">
                <a16:creationId xmlns:a16="http://schemas.microsoft.com/office/drawing/2014/main" id="{524FD7F5-CD2B-43A0-DE43-CDA6E96A9DC8}"/>
              </a:ext>
            </a:extLst>
          </p:cNvPr>
          <p:cNvGrpSpPr/>
          <p:nvPr/>
        </p:nvGrpSpPr>
        <p:grpSpPr>
          <a:xfrm>
            <a:off x="3583137" y="1260297"/>
            <a:ext cx="1774526" cy="1765637"/>
            <a:chOff x="1915717" y="-1"/>
            <a:chExt cx="1774526" cy="1837075"/>
          </a:xfrm>
          <a:solidFill>
            <a:schemeClr val="accent6">
              <a:lumMod val="75000"/>
            </a:schemeClr>
          </a:solidFill>
          <a:scene3d>
            <a:camera prst="orthographicFront"/>
            <a:lightRig rig="threePt" dir="t"/>
          </a:scene3d>
        </p:grpSpPr>
        <p:sp>
          <p:nvSpPr>
            <p:cNvPr id="8" name="7 - Διάγραμμα ροής: Εναλλακτική διεργασία">
              <a:extLst>
                <a:ext uri="{FF2B5EF4-FFF2-40B4-BE49-F238E27FC236}">
                  <a16:creationId xmlns:a16="http://schemas.microsoft.com/office/drawing/2014/main" id="{9F954B28-03D7-7F67-1BCF-519B33D682D5}"/>
                </a:ext>
              </a:extLst>
            </p:cNvPr>
            <p:cNvSpPr/>
            <p:nvPr/>
          </p:nvSpPr>
          <p:spPr>
            <a:xfrm rot="16200000">
              <a:off x="1884442" y="31274"/>
              <a:ext cx="1837075" cy="1774526"/>
            </a:xfrm>
            <a:prstGeom prst="flowChartAlternateProcess">
              <a:avLst/>
            </a:prstGeom>
          </p:spPr>
          <p:style>
            <a:lnRef idx="2">
              <a:schemeClr val="accent2">
                <a:shade val="15000"/>
              </a:schemeClr>
            </a:lnRef>
            <a:fillRef idx="1">
              <a:schemeClr val="accent2"/>
            </a:fillRef>
            <a:effectRef idx="0">
              <a:schemeClr val="accent2"/>
            </a:effectRef>
            <a:fontRef idx="minor">
              <a:schemeClr val="lt1"/>
            </a:fontRef>
          </p:style>
          <p:txBody>
            <a:bodyPr/>
            <a:lstStyle/>
            <a:p>
              <a:endParaRPr lang="el-GR"/>
            </a:p>
          </p:txBody>
        </p:sp>
        <p:sp>
          <p:nvSpPr>
            <p:cNvPr id="9" name="Διάγραμμα ροής: Εναλλακτική διεργασία 4">
              <a:extLst>
                <a:ext uri="{FF2B5EF4-FFF2-40B4-BE49-F238E27FC236}">
                  <a16:creationId xmlns:a16="http://schemas.microsoft.com/office/drawing/2014/main" id="{05AF1DC9-8A3E-8540-72C7-1A4909A2C660}"/>
                </a:ext>
              </a:extLst>
            </p:cNvPr>
            <p:cNvSpPr/>
            <p:nvPr/>
          </p:nvSpPr>
          <p:spPr>
            <a:xfrm rot="21600000">
              <a:off x="2002339" y="86623"/>
              <a:ext cx="1601280" cy="166382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lIns="127000" tIns="324000" rIns="127000" bIns="0" spcCol="1270"/>
            <a:lstStyle/>
            <a:p>
              <a:pPr algn="ctr" defTabSz="889000">
                <a:lnSpc>
                  <a:spcPct val="90000"/>
                </a:lnSpc>
                <a:spcAft>
                  <a:spcPct val="35000"/>
                </a:spcAft>
                <a:defRPr/>
              </a:pP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Ερευνητική</a:t>
              </a:r>
              <a:endParaRPr lang="en-GB"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 name="9 - Ομάδα">
            <a:extLst>
              <a:ext uri="{FF2B5EF4-FFF2-40B4-BE49-F238E27FC236}">
                <a16:creationId xmlns:a16="http://schemas.microsoft.com/office/drawing/2014/main" id="{8ED621CC-64DF-CA95-063F-5001E4224E59}"/>
              </a:ext>
            </a:extLst>
          </p:cNvPr>
          <p:cNvGrpSpPr/>
          <p:nvPr/>
        </p:nvGrpSpPr>
        <p:grpSpPr>
          <a:xfrm>
            <a:off x="6270770" y="1274261"/>
            <a:ext cx="1785950" cy="1765637"/>
            <a:chOff x="3787924" y="-1"/>
            <a:chExt cx="1774526" cy="1837075"/>
          </a:xfrm>
          <a:solidFill>
            <a:schemeClr val="accent2">
              <a:lumMod val="75000"/>
            </a:schemeClr>
          </a:solidFill>
          <a:scene3d>
            <a:camera prst="orthographicFront"/>
            <a:lightRig rig="threePt" dir="t"/>
          </a:scene3d>
        </p:grpSpPr>
        <p:sp>
          <p:nvSpPr>
            <p:cNvPr id="11" name="10 - Διάγραμμα ροής: Εναλλακτική διεργασία">
              <a:extLst>
                <a:ext uri="{FF2B5EF4-FFF2-40B4-BE49-F238E27FC236}">
                  <a16:creationId xmlns:a16="http://schemas.microsoft.com/office/drawing/2014/main" id="{7512C197-BFBE-451F-EA2D-43F5B0BD978A}"/>
                </a:ext>
              </a:extLst>
            </p:cNvPr>
            <p:cNvSpPr/>
            <p:nvPr/>
          </p:nvSpPr>
          <p:spPr>
            <a:xfrm rot="16200000">
              <a:off x="3756649" y="31274"/>
              <a:ext cx="1837075" cy="1774526"/>
            </a:xfrm>
            <a:prstGeom prst="flowChartAlternateProcess">
              <a:avLst/>
            </a:prstGeom>
            <a:grp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2" name="Διάγραμμα ροής: Εναλλακτική διεργασία 4">
              <a:extLst>
                <a:ext uri="{FF2B5EF4-FFF2-40B4-BE49-F238E27FC236}">
                  <a16:creationId xmlns:a16="http://schemas.microsoft.com/office/drawing/2014/main" id="{8E9134C4-BC9F-9D17-05B7-6BC454066BCA}"/>
                </a:ext>
              </a:extLst>
            </p:cNvPr>
            <p:cNvSpPr/>
            <p:nvPr/>
          </p:nvSpPr>
          <p:spPr>
            <a:xfrm rot="21600000">
              <a:off x="3874546" y="86623"/>
              <a:ext cx="1601280" cy="1663829"/>
            </a:xfrm>
            <a:prstGeom prst="rect">
              <a:avLst/>
            </a:prstGeom>
            <a:grpFill/>
            <a:sp3d/>
          </p:spPr>
          <p:style>
            <a:lnRef idx="0">
              <a:scrgbClr r="0" g="0" b="0"/>
            </a:lnRef>
            <a:fillRef idx="0">
              <a:scrgbClr r="0" g="0" b="0"/>
            </a:fillRef>
            <a:effectRef idx="0">
              <a:scrgbClr r="0" g="0" b="0"/>
            </a:effectRef>
            <a:fontRef idx="minor">
              <a:schemeClr val="lt1"/>
            </a:fontRef>
          </p:style>
          <p:txBody>
            <a:bodyPr lIns="127000" tIns="324000" rIns="127000" bIns="0" spcCol="1270"/>
            <a:lstStyle/>
            <a:p>
              <a:pPr algn="ctr" defTabSz="889000">
                <a:lnSpc>
                  <a:spcPct val="90000"/>
                </a:lnSpc>
                <a:spcAft>
                  <a:spcPct val="35000"/>
                </a:spcAft>
                <a:defRPr/>
              </a:pP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Θεωρητική</a:t>
              </a:r>
              <a:endParaRPr lang="en-GB"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3" name="15 - Ομάδα">
            <a:extLst>
              <a:ext uri="{FF2B5EF4-FFF2-40B4-BE49-F238E27FC236}">
                <a16:creationId xmlns:a16="http://schemas.microsoft.com/office/drawing/2014/main" id="{1493A249-869A-34A3-6CCA-7F24F23AB4E1}"/>
              </a:ext>
            </a:extLst>
          </p:cNvPr>
          <p:cNvGrpSpPr/>
          <p:nvPr/>
        </p:nvGrpSpPr>
        <p:grpSpPr>
          <a:xfrm>
            <a:off x="785786" y="3286124"/>
            <a:ext cx="8072494" cy="653438"/>
            <a:chOff x="0" y="1172"/>
            <a:chExt cx="7929618" cy="653438"/>
          </a:xfrm>
          <a:solidFill>
            <a:schemeClr val="accent1">
              <a:lumMod val="75000"/>
            </a:schemeClr>
          </a:solidFill>
          <a:scene3d>
            <a:camera prst="orthographicFront"/>
            <a:lightRig rig="threePt" dir="t"/>
          </a:scene3d>
        </p:grpSpPr>
        <p:sp>
          <p:nvSpPr>
            <p:cNvPr id="17" name="16 - Στρογγυλεμένο ορθογώνιο">
              <a:extLst>
                <a:ext uri="{FF2B5EF4-FFF2-40B4-BE49-F238E27FC236}">
                  <a16:creationId xmlns:a16="http://schemas.microsoft.com/office/drawing/2014/main" id="{3F4FECC2-4A71-C14D-2F9C-185FCD97BA09}"/>
                </a:ext>
              </a:extLst>
            </p:cNvPr>
            <p:cNvSpPr/>
            <p:nvPr/>
          </p:nvSpPr>
          <p:spPr>
            <a:xfrm>
              <a:off x="0" y="1172"/>
              <a:ext cx="7929618" cy="653438"/>
            </a:xfrm>
            <a:prstGeom prst="roundRect">
              <a:avLst/>
            </a:prstGeom>
            <a:grpFill/>
            <a:effectLst>
              <a:outerShdw blurRad="50800" dist="38100" dir="2700000" algn="tl" rotWithShape="0">
                <a:schemeClr val="bg1">
                  <a:alpha val="40000"/>
                </a:schemeClr>
              </a:outerShdw>
            </a:effectLst>
            <a:sp3d>
              <a:bevelT prst="slope"/>
            </a:sp3d>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l-GR"/>
            </a:p>
          </p:txBody>
        </p:sp>
        <p:sp>
          <p:nvSpPr>
            <p:cNvPr id="18" name="Στρογγυλεμένο ορθογώνιο 4">
              <a:extLst>
                <a:ext uri="{FF2B5EF4-FFF2-40B4-BE49-F238E27FC236}">
                  <a16:creationId xmlns:a16="http://schemas.microsoft.com/office/drawing/2014/main" id="{942CE20D-C9DC-A345-A55A-BB6DC6550137}"/>
                </a:ext>
              </a:extLst>
            </p:cNvPr>
            <p:cNvSpPr/>
            <p:nvPr/>
          </p:nvSpPr>
          <p:spPr>
            <a:xfrm>
              <a:off x="31898" y="33070"/>
              <a:ext cx="7865822" cy="589642"/>
            </a:xfrm>
            <a:prstGeom prst="rect">
              <a:avLst/>
            </a:prstGeom>
          </p:spPr>
          <p:style>
            <a:lnRef idx="1">
              <a:schemeClr val="accent2"/>
            </a:lnRef>
            <a:fillRef idx="2">
              <a:schemeClr val="accent2"/>
            </a:fillRef>
            <a:effectRef idx="1">
              <a:schemeClr val="accent2"/>
            </a:effectRef>
            <a:fontRef idx="minor">
              <a:schemeClr val="dk1"/>
            </a:fontRef>
          </p:style>
          <p:txBody>
            <a:bodyPr lIns="83820" tIns="83820" rIns="83820" bIns="83820" spcCol="1270" anchor="ctr"/>
            <a:lstStyle/>
            <a:p>
              <a:pPr algn="ctr" defTabSz="977900">
                <a:lnSpc>
                  <a:spcPct val="90000"/>
                </a:lnSpc>
                <a:spcAft>
                  <a:spcPct val="35000"/>
                </a:spcAft>
                <a:defRPr/>
              </a:pPr>
              <a:r>
                <a:rPr lang="el-GR" sz="2000" b="1" dirty="0">
                  <a:solidFill>
                    <a:schemeClr val="bg1"/>
                  </a:solidFill>
                  <a:effectLst>
                    <a:outerShdw blurRad="38100" dist="38100" dir="2700000" algn="tl">
                      <a:srgbClr val="000000">
                        <a:alpha val="43137"/>
                      </a:srgbClr>
                    </a:outerShdw>
                  </a:effectLst>
                </a:rPr>
                <a:t>Καλές πρακτικές για μια ολοκληρωμένη παρέμβαση μέσω της μεθόδου της ΕξΑΕ σε σπουδαστές Τουριστικού ΣΑΕΚ</a:t>
              </a:r>
              <a:endParaRPr lang="en-GB" sz="2000" b="1" dirty="0">
                <a:solidFill>
                  <a:schemeClr val="bg1"/>
                </a:solidFill>
                <a:effectLst>
                  <a:outerShdw blurRad="38100" dist="38100" dir="2700000" algn="tl">
                    <a:srgbClr val="000000">
                      <a:alpha val="43137"/>
                    </a:srgbClr>
                  </a:outerShdw>
                </a:effectLst>
              </a:endParaRPr>
            </a:p>
          </p:txBody>
        </p:sp>
      </p:grpSp>
      <p:grpSp>
        <p:nvGrpSpPr>
          <p:cNvPr id="16" name="19 - Ομάδα">
            <a:extLst>
              <a:ext uri="{FF2B5EF4-FFF2-40B4-BE49-F238E27FC236}">
                <a16:creationId xmlns:a16="http://schemas.microsoft.com/office/drawing/2014/main" id="{7880A248-F55A-4CB8-7719-0683A5681C1E}"/>
              </a:ext>
            </a:extLst>
          </p:cNvPr>
          <p:cNvGrpSpPr/>
          <p:nvPr/>
        </p:nvGrpSpPr>
        <p:grpSpPr>
          <a:xfrm>
            <a:off x="785786" y="4000504"/>
            <a:ext cx="8072494" cy="716373"/>
            <a:chOff x="0" y="660315"/>
            <a:chExt cx="7929618" cy="573497"/>
          </a:xfrm>
          <a:scene3d>
            <a:camera prst="orthographicFront"/>
            <a:lightRig rig="threePt" dir="t"/>
          </a:scene3d>
        </p:grpSpPr>
        <p:sp>
          <p:nvSpPr>
            <p:cNvPr id="21" name="20 - Στρογγυλεμένο ορθογώνιο">
              <a:extLst>
                <a:ext uri="{FF2B5EF4-FFF2-40B4-BE49-F238E27FC236}">
                  <a16:creationId xmlns:a16="http://schemas.microsoft.com/office/drawing/2014/main" id="{C6796376-C1BE-3545-1C9B-CD2374D69669}"/>
                </a:ext>
              </a:extLst>
            </p:cNvPr>
            <p:cNvSpPr/>
            <p:nvPr/>
          </p:nvSpPr>
          <p:spPr>
            <a:xfrm>
              <a:off x="0" y="660315"/>
              <a:ext cx="7929618" cy="573497"/>
            </a:xfrm>
            <a:prstGeom prst="roundRect">
              <a:avLst/>
            </a:prstGeom>
            <a:solidFill>
              <a:srgbClr val="61953D"/>
            </a:solidFill>
            <a:effectLst>
              <a:innerShdw blurRad="114300">
                <a:prstClr val="black"/>
              </a:innerShdw>
            </a:effectLst>
            <a:sp3d>
              <a:bevelT prst="slope"/>
            </a:sp3d>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l-GR"/>
            </a:p>
          </p:txBody>
        </p:sp>
        <p:sp>
          <p:nvSpPr>
            <p:cNvPr id="22" name="Στρογγυλεμένο ορθογώνιο 4">
              <a:extLst>
                <a:ext uri="{FF2B5EF4-FFF2-40B4-BE49-F238E27FC236}">
                  <a16:creationId xmlns:a16="http://schemas.microsoft.com/office/drawing/2014/main" id="{D0871375-9FBA-A85F-03F5-771904809ED7}"/>
                </a:ext>
              </a:extLst>
            </p:cNvPr>
            <p:cNvSpPr/>
            <p:nvPr/>
          </p:nvSpPr>
          <p:spPr>
            <a:xfrm>
              <a:off x="27996" y="688311"/>
              <a:ext cx="7901622" cy="472070"/>
            </a:xfrm>
            <a:prstGeom prst="rect">
              <a:avLst/>
            </a:prstGeom>
            <a:solidFill>
              <a:schemeClr val="accent2"/>
            </a:solidFill>
            <a:sp3d/>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r>
                <a:rPr lang="el-GR" sz="2000" b="1" dirty="0">
                  <a:solidFill>
                    <a:schemeClr val="bg1"/>
                  </a:solidFill>
                  <a:effectLst>
                    <a:outerShdw blurRad="38100" dist="38100" dir="2700000" algn="tl">
                      <a:srgbClr val="000000">
                        <a:alpha val="43137"/>
                      </a:srgbClr>
                    </a:outerShdw>
                  </a:effectLst>
                </a:rPr>
                <a:t>Εμπλουτισμός  της ερευνητικής  βιβλιογραφίας για το ΕΥ σε </a:t>
              </a:r>
              <a:r>
                <a:rPr lang="en-US" sz="2000" b="1" dirty="0">
                  <a:solidFill>
                    <a:schemeClr val="bg1"/>
                  </a:solidFill>
                  <a:effectLst>
                    <a:outerShdw blurRad="38100" dist="38100" dir="2700000" algn="tl">
                      <a:srgbClr val="000000">
                        <a:alpha val="43137"/>
                      </a:srgbClr>
                    </a:outerShdw>
                  </a:effectLst>
                </a:rPr>
                <a:t>e-Learning </a:t>
              </a:r>
              <a:r>
                <a:rPr lang="el-GR" sz="2000" b="1" dirty="0">
                  <a:solidFill>
                    <a:schemeClr val="bg1"/>
                  </a:solidFill>
                  <a:effectLst>
                    <a:outerShdw blurRad="38100" dist="38100" dir="2700000" algn="tl">
                      <a:srgbClr val="000000">
                        <a:alpha val="43137"/>
                      </a:srgbClr>
                    </a:outerShdw>
                  </a:effectLst>
                </a:rPr>
                <a:t>περιβάλλοντα</a:t>
              </a:r>
            </a:p>
          </p:txBody>
        </p:sp>
      </p:grpSp>
      <p:grpSp>
        <p:nvGrpSpPr>
          <p:cNvPr id="19" name="22 - Ομάδα">
            <a:extLst>
              <a:ext uri="{FF2B5EF4-FFF2-40B4-BE49-F238E27FC236}">
                <a16:creationId xmlns:a16="http://schemas.microsoft.com/office/drawing/2014/main" id="{7BA02A7A-F7F8-086F-4C1D-F5BEB319F3DB}"/>
              </a:ext>
            </a:extLst>
          </p:cNvPr>
          <p:cNvGrpSpPr/>
          <p:nvPr/>
        </p:nvGrpSpPr>
        <p:grpSpPr>
          <a:xfrm>
            <a:off x="785786" y="4786322"/>
            <a:ext cx="8072494" cy="621045"/>
            <a:chOff x="0" y="1247414"/>
            <a:chExt cx="7929618" cy="621045"/>
          </a:xfrm>
          <a:scene3d>
            <a:camera prst="orthographicFront"/>
            <a:lightRig rig="threePt" dir="t"/>
          </a:scene3d>
        </p:grpSpPr>
        <p:sp>
          <p:nvSpPr>
            <p:cNvPr id="24" name="23 - Στρογγυλεμένο ορθογώνιο">
              <a:extLst>
                <a:ext uri="{FF2B5EF4-FFF2-40B4-BE49-F238E27FC236}">
                  <a16:creationId xmlns:a16="http://schemas.microsoft.com/office/drawing/2014/main" id="{05EFB523-9542-6C99-5EDB-E9C37005B9D8}"/>
                </a:ext>
              </a:extLst>
            </p:cNvPr>
            <p:cNvSpPr/>
            <p:nvPr/>
          </p:nvSpPr>
          <p:spPr>
            <a:xfrm>
              <a:off x="0" y="1247414"/>
              <a:ext cx="7929618" cy="621045"/>
            </a:xfrm>
            <a:prstGeom prst="roundRect">
              <a:avLst/>
            </a:prstGeom>
            <a:solidFill>
              <a:srgbClr val="EB7321"/>
            </a:solidFill>
            <a:effectLst>
              <a:innerShdw blurRad="114300">
                <a:prstClr val="black"/>
              </a:innerShdw>
            </a:effectLst>
            <a:sp3d>
              <a:bevelT prst="slope"/>
            </a:sp3d>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l-GR"/>
            </a:p>
          </p:txBody>
        </p:sp>
        <p:sp>
          <p:nvSpPr>
            <p:cNvPr id="25" name="Στρογγυλεμένο ορθογώνιο 4">
              <a:extLst>
                <a:ext uri="{FF2B5EF4-FFF2-40B4-BE49-F238E27FC236}">
                  <a16:creationId xmlns:a16="http://schemas.microsoft.com/office/drawing/2014/main" id="{6433C224-2C92-0021-F6A4-70F5825393FA}"/>
                </a:ext>
              </a:extLst>
            </p:cNvPr>
            <p:cNvSpPr/>
            <p:nvPr/>
          </p:nvSpPr>
          <p:spPr>
            <a:xfrm>
              <a:off x="30317" y="1277731"/>
              <a:ext cx="7868984" cy="560411"/>
            </a:xfrm>
            <a:prstGeom prst="rect">
              <a:avLst/>
            </a:prstGeom>
            <a:solidFill>
              <a:schemeClr val="accent2">
                <a:lumMod val="75000"/>
              </a:schemeClr>
            </a:solidFill>
            <a:sp3d/>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r>
                <a:rPr lang="el-GR" sz="2000" b="1" dirty="0">
                  <a:solidFill>
                    <a:schemeClr val="bg1"/>
                  </a:solidFill>
                  <a:effectLst>
                    <a:outerShdw blurRad="38100" dist="38100" dir="2700000" algn="tl">
                      <a:srgbClr val="000000">
                        <a:alpha val="43137"/>
                      </a:srgbClr>
                    </a:outerShdw>
                  </a:effectLst>
                </a:rPr>
                <a:t>Δημιουργία ενός τρόπου  προσαρμοσμένου στην επαγγελματική εκπαίδευση ενηλικών </a:t>
              </a:r>
              <a:endParaRPr lang="en-GB" sz="2000" b="1" dirty="0">
                <a:solidFill>
                  <a:schemeClr val="bg1"/>
                </a:solidFill>
                <a:effectLst>
                  <a:outerShdw blurRad="38100" dist="38100" dir="2700000" algn="tl">
                    <a:srgbClr val="000000">
                      <a:alpha val="43137"/>
                    </a:srgbClr>
                  </a:outerShdw>
                </a:effectLst>
              </a:endParaRPr>
            </a:p>
          </p:txBody>
        </p:sp>
      </p:grpSp>
      <p:pic>
        <p:nvPicPr>
          <p:cNvPr id="7179" name="28 - Εικόνα" descr="Στιγμιότυπο οθόνης 2024-05-01 122608-depositphotos-bgremover.png">
            <a:extLst>
              <a:ext uri="{FF2B5EF4-FFF2-40B4-BE49-F238E27FC236}">
                <a16:creationId xmlns:a16="http://schemas.microsoft.com/office/drawing/2014/main" id="{AC03C4E5-93C6-01C5-C066-364952D175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3170" y="1793993"/>
            <a:ext cx="125571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Εικόνα 9">
            <a:extLst>
              <a:ext uri="{FF2B5EF4-FFF2-40B4-BE49-F238E27FC236}">
                <a16:creationId xmlns:a16="http://schemas.microsoft.com/office/drawing/2014/main" id="{9FD1C599-DC08-918E-4930-7CE270E5C9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5386" y="2005724"/>
            <a:ext cx="8969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30 - Εικόνα" descr="αρχείο λήψης.jpg">
            <a:extLst>
              <a:ext uri="{FF2B5EF4-FFF2-40B4-BE49-F238E27FC236}">
                <a16:creationId xmlns:a16="http://schemas.microsoft.com/office/drawing/2014/main" id="{26CD4966-E358-AD35-07F6-6F2502170E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2071688"/>
            <a:ext cx="121443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A80C8D4B-A1DC-797F-38AC-AF32BB1A5768}"/>
              </a:ext>
            </a:extLst>
          </p:cNvPr>
          <p:cNvSpPr>
            <a:spLocks noGrp="1"/>
          </p:cNvSpPr>
          <p:nvPr>
            <p:ph type="title"/>
          </p:nvPr>
        </p:nvSpPr>
        <p:spPr>
          <a:xfrm>
            <a:off x="2438142" y="352425"/>
            <a:ext cx="5848608" cy="576262"/>
          </a:xfrm>
        </p:spPr>
        <p:txBody>
          <a:bodyPr>
            <a:normAutofit fontScale="90000"/>
          </a:bodyPr>
          <a:lstStyle/>
          <a:p>
            <a:pPr eaLnBrk="1" hangingPunct="1"/>
            <a:r>
              <a:rPr lang="el-GR" altLang="el-GR" sz="3600" dirty="0"/>
              <a:t>3. Ερευνητικά Ερωτήματα</a:t>
            </a:r>
            <a:endParaRPr lang="el-GR" altLang="el-GR" sz="4000" dirty="0"/>
          </a:p>
        </p:txBody>
      </p:sp>
      <p:pic>
        <p:nvPicPr>
          <p:cNvPr id="8195" name="Εικόνα 3">
            <a:extLst>
              <a:ext uri="{FF2B5EF4-FFF2-40B4-BE49-F238E27FC236}">
                <a16:creationId xmlns:a16="http://schemas.microsoft.com/office/drawing/2014/main" id="{79A2DFC0-975D-F545-A6AC-44F9BA79E3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571625"/>
            <a:ext cx="84296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a:extLst>
              <a:ext uri="{FF2B5EF4-FFF2-40B4-BE49-F238E27FC236}">
                <a16:creationId xmlns:a16="http://schemas.microsoft.com/office/drawing/2014/main" id="{1A1B1C09-87BE-FEBC-B5A4-862770F32592}"/>
              </a:ext>
            </a:extLst>
          </p:cNvPr>
          <p:cNvSpPr txBox="1"/>
          <p:nvPr/>
        </p:nvSpPr>
        <p:spPr>
          <a:xfrm>
            <a:off x="2928938" y="1785938"/>
            <a:ext cx="5572125" cy="923925"/>
          </a:xfrm>
          <a:prstGeom prst="rect">
            <a:avLst/>
          </a:prstGeom>
          <a:noFill/>
        </p:spPr>
        <p:txBody>
          <a:bodyPr>
            <a:spAutoFit/>
          </a:bodyPr>
          <a:lstStyle/>
          <a:p>
            <a:pPr algn="just">
              <a:defRPr/>
            </a:pPr>
            <a:r>
              <a:rPr lang="el-GR" sz="1800" b="1" dirty="0">
                <a:latin typeface="+mj-lt"/>
              </a:rPr>
              <a:t>Διέπεται το Ε.Υ. από τις </a:t>
            </a:r>
            <a:r>
              <a:rPr lang="el-GR" sz="1800" b="1" dirty="0">
                <a:solidFill>
                  <a:srgbClr val="0070C0"/>
                </a:solidFill>
                <a:latin typeface="+mj-lt"/>
              </a:rPr>
              <a:t>Αρχές</a:t>
            </a:r>
            <a:r>
              <a:rPr lang="el-GR" sz="1800" b="1" dirty="0">
                <a:latin typeface="+mj-lt"/>
              </a:rPr>
              <a:t> και τη </a:t>
            </a:r>
            <a:r>
              <a:rPr lang="el-GR" sz="1800" b="1" dirty="0">
                <a:solidFill>
                  <a:srgbClr val="0070C0"/>
                </a:solidFill>
                <a:latin typeface="+mj-lt"/>
              </a:rPr>
              <a:t>Μεθοδολογία</a:t>
            </a:r>
            <a:r>
              <a:rPr lang="el-GR" sz="1800" b="1" dirty="0">
                <a:latin typeface="+mj-lt"/>
              </a:rPr>
              <a:t> της </a:t>
            </a:r>
            <a:r>
              <a:rPr lang="en-US" sz="1800" b="1" dirty="0">
                <a:latin typeface="+mj-lt"/>
              </a:rPr>
              <a:t>  </a:t>
            </a:r>
            <a:r>
              <a:rPr lang="el-GR" sz="1800" b="1" dirty="0">
                <a:latin typeface="+mj-lt"/>
              </a:rPr>
              <a:t>ΕξΑΕ, όπως αυτές προσεγγίζονται στο μοντέλο σχεδιασμού εκπαιδευτικού υλικού των West &amp; Λιοναράκη;</a:t>
            </a:r>
            <a:endParaRPr lang="el-GR" sz="1800" b="1" i="1" dirty="0">
              <a:solidFill>
                <a:schemeClr val="accent2">
                  <a:lumMod val="50000"/>
                </a:schemeClr>
              </a:solidFill>
              <a:latin typeface="+mj-lt"/>
            </a:endParaRPr>
          </a:p>
        </p:txBody>
      </p:sp>
      <p:sp>
        <p:nvSpPr>
          <p:cNvPr id="11" name="TextBox 7">
            <a:extLst>
              <a:ext uri="{FF2B5EF4-FFF2-40B4-BE49-F238E27FC236}">
                <a16:creationId xmlns:a16="http://schemas.microsoft.com/office/drawing/2014/main" id="{5AE60A55-B94B-9BE6-FFED-D76E7CEAF301}"/>
              </a:ext>
            </a:extLst>
          </p:cNvPr>
          <p:cNvSpPr txBox="1"/>
          <p:nvPr/>
        </p:nvSpPr>
        <p:spPr>
          <a:xfrm>
            <a:off x="3000375" y="2928938"/>
            <a:ext cx="5286375" cy="646112"/>
          </a:xfrm>
          <a:prstGeom prst="rect">
            <a:avLst/>
          </a:prstGeom>
          <a:noFill/>
        </p:spPr>
        <p:txBody>
          <a:bodyPr>
            <a:spAutoFit/>
          </a:bodyPr>
          <a:lstStyle/>
          <a:p>
            <a:pPr algn="just">
              <a:defRPr/>
            </a:pPr>
            <a:r>
              <a:rPr lang="el-GR" sz="1800" b="1" dirty="0">
                <a:latin typeface="+mj-lt"/>
              </a:rPr>
              <a:t>Έχει δημιουργηθεί το εκπαιδευτικό υλικό σύμφωνα με τις </a:t>
            </a:r>
            <a:r>
              <a:rPr lang="en-US" sz="1800" b="1" dirty="0">
                <a:solidFill>
                  <a:srgbClr val="0070C0"/>
                </a:solidFill>
                <a:latin typeface="+mj-lt"/>
              </a:rPr>
              <a:t>A</a:t>
            </a:r>
            <a:r>
              <a:rPr lang="el-GR" sz="1800" b="1" dirty="0">
                <a:solidFill>
                  <a:srgbClr val="0070C0"/>
                </a:solidFill>
                <a:latin typeface="+mj-lt"/>
              </a:rPr>
              <a:t>ρχές</a:t>
            </a:r>
            <a:r>
              <a:rPr lang="el-GR" sz="1800" b="1" dirty="0">
                <a:latin typeface="+mj-lt"/>
              </a:rPr>
              <a:t> της </a:t>
            </a:r>
            <a:r>
              <a:rPr lang="el-GR" sz="1800" b="1" dirty="0">
                <a:solidFill>
                  <a:srgbClr val="0070C0"/>
                </a:solidFill>
                <a:latin typeface="+mj-lt"/>
              </a:rPr>
              <a:t>Πολυμεσικής Μάθησης</a:t>
            </a:r>
            <a:r>
              <a:rPr lang="en-US" sz="1800" b="1" dirty="0">
                <a:solidFill>
                  <a:srgbClr val="0070C0"/>
                </a:solidFill>
                <a:latin typeface="+mj-lt"/>
              </a:rPr>
              <a:t> </a:t>
            </a:r>
            <a:r>
              <a:rPr lang="el-GR" sz="1800" b="1" dirty="0">
                <a:latin typeface="+mj-lt"/>
              </a:rPr>
              <a:t>;</a:t>
            </a:r>
            <a:endParaRPr lang="el-GR" sz="1800" b="1" i="1" dirty="0">
              <a:solidFill>
                <a:schemeClr val="accent2">
                  <a:lumMod val="50000"/>
                </a:schemeClr>
              </a:solidFill>
              <a:latin typeface="+mj-lt"/>
            </a:endParaRPr>
          </a:p>
        </p:txBody>
      </p:sp>
      <p:sp>
        <p:nvSpPr>
          <p:cNvPr id="12" name="TextBox 7">
            <a:extLst>
              <a:ext uri="{FF2B5EF4-FFF2-40B4-BE49-F238E27FC236}">
                <a16:creationId xmlns:a16="http://schemas.microsoft.com/office/drawing/2014/main" id="{37FA28AC-0FA5-804E-E056-3795799CADBB}"/>
              </a:ext>
            </a:extLst>
          </p:cNvPr>
          <p:cNvSpPr txBox="1"/>
          <p:nvPr/>
        </p:nvSpPr>
        <p:spPr>
          <a:xfrm>
            <a:off x="3000375" y="3929063"/>
            <a:ext cx="5143500" cy="923330"/>
          </a:xfrm>
          <a:prstGeom prst="rect">
            <a:avLst/>
          </a:prstGeom>
          <a:noFill/>
        </p:spPr>
        <p:txBody>
          <a:bodyPr>
            <a:spAutoFit/>
          </a:bodyPr>
          <a:lstStyle/>
          <a:p>
            <a:pPr algn="just">
              <a:defRPr/>
            </a:pPr>
            <a:r>
              <a:rPr lang="el-GR" sz="1800" b="1" dirty="0">
                <a:latin typeface="+mj-lt"/>
              </a:rPr>
              <a:t>Ποιες είναι οι στάσεις και οι απόψεις των </a:t>
            </a:r>
            <a:r>
              <a:rPr lang="el-GR" sz="1800" b="1" dirty="0">
                <a:solidFill>
                  <a:srgbClr val="0070C0"/>
                </a:solidFill>
                <a:latin typeface="+mj-lt"/>
              </a:rPr>
              <a:t>εκπαιδευτών ενηλίκων</a:t>
            </a:r>
            <a:r>
              <a:rPr lang="el-GR" sz="1800" b="1" dirty="0">
                <a:latin typeface="+mj-lt"/>
              </a:rPr>
              <a:t> απέναντι στο συγκεκριμένο εκπαιδευτικό υλικό;</a:t>
            </a:r>
            <a:endParaRPr lang="el-GR" sz="1800" b="1" i="1" dirty="0">
              <a:solidFill>
                <a:schemeClr val="accent2">
                  <a:lumMod val="50000"/>
                </a:schemeClr>
              </a:solidFill>
              <a:latin typeface="+mj-lt"/>
            </a:endParaRPr>
          </a:p>
        </p:txBody>
      </p:sp>
      <p:sp>
        <p:nvSpPr>
          <p:cNvPr id="13" name="TextBox 7">
            <a:extLst>
              <a:ext uri="{FF2B5EF4-FFF2-40B4-BE49-F238E27FC236}">
                <a16:creationId xmlns:a16="http://schemas.microsoft.com/office/drawing/2014/main" id="{B8D2C252-EEAF-5F71-B2AD-7EED40FA59E6}"/>
              </a:ext>
            </a:extLst>
          </p:cNvPr>
          <p:cNvSpPr txBox="1"/>
          <p:nvPr/>
        </p:nvSpPr>
        <p:spPr>
          <a:xfrm>
            <a:off x="3000375" y="5000625"/>
            <a:ext cx="5143500" cy="923330"/>
          </a:xfrm>
          <a:prstGeom prst="rect">
            <a:avLst/>
          </a:prstGeom>
          <a:noFill/>
        </p:spPr>
        <p:txBody>
          <a:bodyPr>
            <a:spAutoFit/>
          </a:bodyPr>
          <a:lstStyle/>
          <a:p>
            <a:pPr algn="just">
              <a:defRPr/>
            </a:pPr>
            <a:r>
              <a:rPr lang="el-GR" sz="1800" b="1" dirty="0">
                <a:latin typeface="+mj-lt"/>
              </a:rPr>
              <a:t>Ποιες είναι οι στάσεις και οι απόψεις των </a:t>
            </a:r>
            <a:r>
              <a:rPr lang="el-GR" sz="1800" b="1" dirty="0">
                <a:solidFill>
                  <a:srgbClr val="0070C0"/>
                </a:solidFill>
                <a:latin typeface="+mj-lt"/>
              </a:rPr>
              <a:t>σπουδαστών</a:t>
            </a:r>
            <a:r>
              <a:rPr lang="el-GR" sz="1800" b="1" dirty="0">
                <a:latin typeface="+mj-lt"/>
              </a:rPr>
              <a:t> απέναντι στο συγκεκριμένο εκπαιδευτικό υλικό;</a:t>
            </a:r>
            <a:endParaRPr lang="el-GR" sz="1800" b="1" i="1" dirty="0">
              <a:solidFill>
                <a:schemeClr val="accent2">
                  <a:lumMod val="50000"/>
                </a:schemeClr>
              </a:solidFill>
              <a:latin typeface="+mj-lt"/>
            </a:endParaRPr>
          </a:p>
        </p:txBody>
      </p:sp>
      <p:sp>
        <p:nvSpPr>
          <p:cNvPr id="14" name="TextBox 22">
            <a:extLst>
              <a:ext uri="{FF2B5EF4-FFF2-40B4-BE49-F238E27FC236}">
                <a16:creationId xmlns:a16="http://schemas.microsoft.com/office/drawing/2014/main" id="{2B3B58AD-0177-5820-6B9D-EB92280D88E2}"/>
              </a:ext>
            </a:extLst>
          </p:cNvPr>
          <p:cNvSpPr txBox="1"/>
          <p:nvPr/>
        </p:nvSpPr>
        <p:spPr>
          <a:xfrm>
            <a:off x="1785938" y="2071688"/>
            <a:ext cx="571500" cy="461962"/>
          </a:xfrm>
          <a:prstGeom prst="rect">
            <a:avLst/>
          </a:prstGeom>
          <a:noFill/>
        </p:spPr>
        <p:txBody>
          <a:bodyPr>
            <a:spAutoFit/>
          </a:bodyPr>
          <a:lstStyle/>
          <a:p>
            <a:pPr>
              <a:defRPr/>
            </a:pPr>
            <a:r>
              <a:rPr lang="el-GR" b="1">
                <a:solidFill>
                  <a:schemeClr val="accent6">
                    <a:lumMod val="50000"/>
                  </a:schemeClr>
                </a:solidFill>
              </a:rPr>
              <a:t>1</a:t>
            </a:r>
            <a:r>
              <a:rPr lang="el-GR" b="1" baseline="30000">
                <a:solidFill>
                  <a:schemeClr val="accent6">
                    <a:lumMod val="50000"/>
                  </a:schemeClr>
                </a:solidFill>
              </a:rPr>
              <a:t>ο</a:t>
            </a:r>
            <a:r>
              <a:rPr lang="el-GR" b="1">
                <a:solidFill>
                  <a:schemeClr val="accent6">
                    <a:lumMod val="50000"/>
                  </a:schemeClr>
                </a:solidFill>
              </a:rPr>
              <a:t> </a:t>
            </a:r>
          </a:p>
        </p:txBody>
      </p:sp>
      <p:sp>
        <p:nvSpPr>
          <p:cNvPr id="15" name="TextBox 22">
            <a:extLst>
              <a:ext uri="{FF2B5EF4-FFF2-40B4-BE49-F238E27FC236}">
                <a16:creationId xmlns:a16="http://schemas.microsoft.com/office/drawing/2014/main" id="{778E70BB-53B7-DF20-D29F-5A681BA7DFE7}"/>
              </a:ext>
            </a:extLst>
          </p:cNvPr>
          <p:cNvSpPr txBox="1"/>
          <p:nvPr/>
        </p:nvSpPr>
        <p:spPr>
          <a:xfrm>
            <a:off x="1785938" y="5143500"/>
            <a:ext cx="500062" cy="461963"/>
          </a:xfrm>
          <a:prstGeom prst="rect">
            <a:avLst/>
          </a:prstGeom>
          <a:noFill/>
        </p:spPr>
        <p:txBody>
          <a:bodyPr>
            <a:spAutoFit/>
          </a:bodyPr>
          <a:lstStyle/>
          <a:p>
            <a:pPr>
              <a:defRPr/>
            </a:pPr>
            <a:r>
              <a:rPr lang="el-GR" b="1">
                <a:solidFill>
                  <a:schemeClr val="accent6">
                    <a:lumMod val="50000"/>
                  </a:schemeClr>
                </a:solidFill>
              </a:rPr>
              <a:t>4</a:t>
            </a:r>
            <a:r>
              <a:rPr lang="el-GR" b="1" baseline="30000">
                <a:solidFill>
                  <a:schemeClr val="accent6">
                    <a:lumMod val="50000"/>
                  </a:schemeClr>
                </a:solidFill>
              </a:rPr>
              <a:t>ο</a:t>
            </a:r>
            <a:r>
              <a:rPr lang="el-GR" b="1">
                <a:solidFill>
                  <a:schemeClr val="accent6">
                    <a:lumMod val="50000"/>
                  </a:schemeClr>
                </a:solidFill>
              </a:rPr>
              <a:t> </a:t>
            </a:r>
          </a:p>
        </p:txBody>
      </p:sp>
      <p:sp>
        <p:nvSpPr>
          <p:cNvPr id="16" name="TextBox 22">
            <a:extLst>
              <a:ext uri="{FF2B5EF4-FFF2-40B4-BE49-F238E27FC236}">
                <a16:creationId xmlns:a16="http://schemas.microsoft.com/office/drawing/2014/main" id="{0A70C2A6-1E1F-2A4D-4D18-C5CFF5C930D1}"/>
              </a:ext>
            </a:extLst>
          </p:cNvPr>
          <p:cNvSpPr txBox="1"/>
          <p:nvPr/>
        </p:nvSpPr>
        <p:spPr>
          <a:xfrm>
            <a:off x="1785938" y="4143375"/>
            <a:ext cx="571500" cy="461963"/>
          </a:xfrm>
          <a:prstGeom prst="rect">
            <a:avLst/>
          </a:prstGeom>
          <a:noFill/>
        </p:spPr>
        <p:txBody>
          <a:bodyPr>
            <a:spAutoFit/>
          </a:bodyPr>
          <a:lstStyle/>
          <a:p>
            <a:pPr>
              <a:defRPr/>
            </a:pPr>
            <a:r>
              <a:rPr lang="el-GR" b="1">
                <a:solidFill>
                  <a:schemeClr val="accent6">
                    <a:lumMod val="50000"/>
                  </a:schemeClr>
                </a:solidFill>
              </a:rPr>
              <a:t> 3</a:t>
            </a:r>
            <a:r>
              <a:rPr lang="el-GR" b="1" baseline="30000">
                <a:solidFill>
                  <a:schemeClr val="accent6">
                    <a:lumMod val="50000"/>
                  </a:schemeClr>
                </a:solidFill>
              </a:rPr>
              <a:t>ο</a:t>
            </a:r>
            <a:r>
              <a:rPr lang="el-GR" b="1">
                <a:solidFill>
                  <a:schemeClr val="accent6">
                    <a:lumMod val="50000"/>
                  </a:schemeClr>
                </a:solidFill>
              </a:rPr>
              <a:t> </a:t>
            </a:r>
          </a:p>
        </p:txBody>
      </p:sp>
      <p:sp>
        <p:nvSpPr>
          <p:cNvPr id="17" name="TextBox 22">
            <a:extLst>
              <a:ext uri="{FF2B5EF4-FFF2-40B4-BE49-F238E27FC236}">
                <a16:creationId xmlns:a16="http://schemas.microsoft.com/office/drawing/2014/main" id="{A1D73EC0-DBC3-3BA6-1B5F-1B4A52ADEC56}"/>
              </a:ext>
            </a:extLst>
          </p:cNvPr>
          <p:cNvSpPr txBox="1"/>
          <p:nvPr/>
        </p:nvSpPr>
        <p:spPr>
          <a:xfrm>
            <a:off x="1785938" y="3071813"/>
            <a:ext cx="500062" cy="461962"/>
          </a:xfrm>
          <a:prstGeom prst="rect">
            <a:avLst/>
          </a:prstGeom>
          <a:noFill/>
        </p:spPr>
        <p:txBody>
          <a:bodyPr>
            <a:spAutoFit/>
          </a:bodyPr>
          <a:lstStyle/>
          <a:p>
            <a:pPr>
              <a:defRPr/>
            </a:pPr>
            <a:r>
              <a:rPr lang="el-GR" b="1">
                <a:solidFill>
                  <a:schemeClr val="accent6">
                    <a:lumMod val="50000"/>
                  </a:schemeClr>
                </a:solidFill>
              </a:rPr>
              <a:t>2</a:t>
            </a:r>
            <a:r>
              <a:rPr lang="el-GR" b="1" baseline="30000">
                <a:solidFill>
                  <a:schemeClr val="accent6">
                    <a:lumMod val="50000"/>
                  </a:schemeClr>
                </a:solidFill>
              </a:rPr>
              <a:t>ο</a:t>
            </a:r>
            <a:r>
              <a:rPr lang="el-GR" b="1">
                <a:solidFill>
                  <a:schemeClr val="accent6">
                    <a:lumMod val="50000"/>
                  </a:schemeClr>
                </a:solidFill>
              </a:rPr>
              <a:t> </a:t>
            </a:r>
          </a:p>
        </p:txBody>
      </p:sp>
      <p:pic>
        <p:nvPicPr>
          <p:cNvPr id="3" name="Εικόνα 2">
            <a:extLst>
              <a:ext uri="{FF2B5EF4-FFF2-40B4-BE49-F238E27FC236}">
                <a16:creationId xmlns:a16="http://schemas.microsoft.com/office/drawing/2014/main" id="{89CEC5B4-14E2-CC95-FBCC-ACB4F7991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027" y="195263"/>
            <a:ext cx="1232973" cy="9239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a:extLst>
              <a:ext uri="{FF2B5EF4-FFF2-40B4-BE49-F238E27FC236}">
                <a16:creationId xmlns:a16="http://schemas.microsoft.com/office/drawing/2014/main" id="{8CFE605C-9E9D-1DAB-9FD6-31AC9D5238A3}"/>
              </a:ext>
            </a:extLst>
          </p:cNvPr>
          <p:cNvSpPr>
            <a:spLocks noGrp="1"/>
          </p:cNvSpPr>
          <p:nvPr>
            <p:ph type="title"/>
          </p:nvPr>
        </p:nvSpPr>
        <p:spPr>
          <a:xfrm>
            <a:off x="1404938" y="549275"/>
            <a:ext cx="7199312" cy="765175"/>
          </a:xfrm>
        </p:spPr>
        <p:txBody>
          <a:bodyPr/>
          <a:lstStyle/>
          <a:p>
            <a:pPr eaLnBrk="1" hangingPunct="1"/>
            <a:r>
              <a:rPr lang="el-GR" altLang="el-GR" sz="3600"/>
              <a:t>4. Δομή της εργασίας </a:t>
            </a:r>
          </a:p>
        </p:txBody>
      </p:sp>
      <p:sp>
        <p:nvSpPr>
          <p:cNvPr id="13" name="Διάγραμμα ροής: Εναλλακτική διεργασία 4">
            <a:extLst>
              <a:ext uri="{FF2B5EF4-FFF2-40B4-BE49-F238E27FC236}">
                <a16:creationId xmlns:a16="http://schemas.microsoft.com/office/drawing/2014/main" id="{5C63C08A-D91C-5BC3-7708-7A05601AC851}"/>
              </a:ext>
            </a:extLst>
          </p:cNvPr>
          <p:cNvSpPr txBox="1"/>
          <p:nvPr/>
        </p:nvSpPr>
        <p:spPr>
          <a:xfrm>
            <a:off x="6733523" y="2289712"/>
            <a:ext cx="2425132" cy="1522909"/>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lIns="127000" tIns="324000" rIns="127000" bIns="0" spcCol="1270"/>
          <a:lstStyle/>
          <a:p>
            <a:pPr algn="ctr" defTabSz="889000">
              <a:lnSpc>
                <a:spcPct val="90000"/>
              </a:lnSpc>
              <a:spcAft>
                <a:spcPct val="35000"/>
              </a:spcAft>
              <a:defRPr/>
            </a:pPr>
            <a:endParaRPr lang="en-GB"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Ορθογώνιο: Στρογγύλεμα επάνω γωνιών 14">
            <a:extLst>
              <a:ext uri="{FF2B5EF4-FFF2-40B4-BE49-F238E27FC236}">
                <a16:creationId xmlns:a16="http://schemas.microsoft.com/office/drawing/2014/main" id="{69651B0F-362C-93AF-4BF9-98A4A6806CF9}"/>
              </a:ext>
            </a:extLst>
          </p:cNvPr>
          <p:cNvSpPr/>
          <p:nvPr/>
        </p:nvSpPr>
        <p:spPr>
          <a:xfrm>
            <a:off x="2990335" y="1437676"/>
            <a:ext cx="4757352" cy="989142"/>
          </a:xfrm>
          <a:prstGeom prst="round2SameRect">
            <a:avLst>
              <a:gd name="adj1" fmla="val 17557"/>
              <a:gd name="adj2" fmla="val 0"/>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endParaRPr lang="el-GR"/>
          </a:p>
        </p:txBody>
      </p:sp>
      <p:sp>
        <p:nvSpPr>
          <p:cNvPr id="16" name="Διάγραμμα ροής: Εναλλακτική διεργασία 5">
            <a:extLst>
              <a:ext uri="{FF2B5EF4-FFF2-40B4-BE49-F238E27FC236}">
                <a16:creationId xmlns:a16="http://schemas.microsoft.com/office/drawing/2014/main" id="{ACF8D41F-6006-671C-6BFB-C12F5EED83F9}"/>
              </a:ext>
            </a:extLst>
          </p:cNvPr>
          <p:cNvSpPr/>
          <p:nvPr/>
        </p:nvSpPr>
        <p:spPr>
          <a:xfrm rot="16200000">
            <a:off x="1064222" y="2306879"/>
            <a:ext cx="1031281" cy="1972762"/>
          </a:xfrm>
          <a:prstGeom prst="flowChartAlternateProcess">
            <a:avLst/>
          </a:prstGeom>
          <a:solidFill>
            <a:schemeClr val="accent4">
              <a:lumMod val="75000"/>
            </a:schemeClr>
          </a:solidFill>
          <a:scene3d>
            <a:camera prst="orthographicFront"/>
            <a:lightRig rig="threePt" dir="t"/>
          </a:scene3d>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21" name="Διάγραμμα ροής: Εναλλακτική διεργασία 5">
            <a:extLst>
              <a:ext uri="{FF2B5EF4-FFF2-40B4-BE49-F238E27FC236}">
                <a16:creationId xmlns:a16="http://schemas.microsoft.com/office/drawing/2014/main" id="{593BA913-FEDE-3EA6-54C6-24A965D301E6}"/>
              </a:ext>
            </a:extLst>
          </p:cNvPr>
          <p:cNvSpPr/>
          <p:nvPr/>
        </p:nvSpPr>
        <p:spPr>
          <a:xfrm rot="16200000">
            <a:off x="1090774" y="903939"/>
            <a:ext cx="989140" cy="1961799"/>
          </a:xfrm>
          <a:prstGeom prst="flowChartAlternateProcess">
            <a:avLst/>
          </a:prstGeom>
          <a:solidFill>
            <a:schemeClr val="accent4">
              <a:lumMod val="50000"/>
            </a:schemeClr>
          </a:solidFill>
          <a:scene3d>
            <a:camera prst="orthographicFront"/>
            <a:lightRig rig="threePt" dir="t"/>
          </a:scene3d>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22" name="21 - TextBox">
            <a:extLst>
              <a:ext uri="{FF2B5EF4-FFF2-40B4-BE49-F238E27FC236}">
                <a16:creationId xmlns:a16="http://schemas.microsoft.com/office/drawing/2014/main" id="{9862500C-6BBB-D9EC-AE90-784DFBA9458E}"/>
              </a:ext>
            </a:extLst>
          </p:cNvPr>
          <p:cNvSpPr txBox="1"/>
          <p:nvPr/>
        </p:nvSpPr>
        <p:spPr>
          <a:xfrm>
            <a:off x="593481" y="1511179"/>
            <a:ext cx="1770753" cy="646331"/>
          </a:xfrm>
          <a:prstGeom prst="rect">
            <a:avLst/>
          </a:prstGeom>
          <a:noFill/>
        </p:spPr>
        <p:txBody>
          <a:bodyPr wrap="square">
            <a:spAutoFit/>
          </a:bodyPr>
          <a:lstStyle/>
          <a:p>
            <a:pPr>
              <a:defRPr/>
            </a:pPr>
            <a:r>
              <a:rPr lang="el-GR" sz="1800" b="1" dirty="0">
                <a:latin typeface="+mn-lt"/>
              </a:rPr>
              <a:t>ΘΕΩΡΗΤΙΚΟ</a:t>
            </a:r>
          </a:p>
          <a:p>
            <a:pPr>
              <a:defRPr/>
            </a:pPr>
            <a:r>
              <a:rPr lang="el-GR" sz="1800" b="1" dirty="0">
                <a:latin typeface="+mn-lt"/>
              </a:rPr>
              <a:t>ΠΛΑΙΣΙΟ</a:t>
            </a:r>
          </a:p>
        </p:txBody>
      </p:sp>
      <p:sp>
        <p:nvSpPr>
          <p:cNvPr id="23" name="22 - TextBox">
            <a:extLst>
              <a:ext uri="{FF2B5EF4-FFF2-40B4-BE49-F238E27FC236}">
                <a16:creationId xmlns:a16="http://schemas.microsoft.com/office/drawing/2014/main" id="{26FE0E6E-DFAF-C318-C947-50A767FA12E6}"/>
              </a:ext>
            </a:extLst>
          </p:cNvPr>
          <p:cNvSpPr txBox="1"/>
          <p:nvPr/>
        </p:nvSpPr>
        <p:spPr>
          <a:xfrm>
            <a:off x="585219" y="2901695"/>
            <a:ext cx="1779016" cy="646331"/>
          </a:xfrm>
          <a:prstGeom prst="rect">
            <a:avLst/>
          </a:prstGeom>
          <a:solidFill>
            <a:schemeClr val="accent4">
              <a:lumMod val="75000"/>
            </a:schemeClr>
          </a:solidFill>
        </p:spPr>
        <p:txBody>
          <a:bodyPr wrap="square">
            <a:spAutoFit/>
          </a:bodyPr>
          <a:lstStyle/>
          <a:p>
            <a:pPr>
              <a:defRPr/>
            </a:pPr>
            <a:r>
              <a:rPr lang="el-GR" sz="1800" b="1" dirty="0">
                <a:latin typeface="+mn-lt"/>
              </a:rPr>
              <a:t>ΒΙΒΛΙΟΓΡΑΦΙΚΗ</a:t>
            </a:r>
          </a:p>
          <a:p>
            <a:pPr>
              <a:defRPr/>
            </a:pPr>
            <a:r>
              <a:rPr lang="el-GR" sz="1800" b="1" dirty="0">
                <a:latin typeface="+mn-lt"/>
              </a:rPr>
              <a:t>ΑΝΑΣΚΟΠΗΣΗ</a:t>
            </a:r>
          </a:p>
        </p:txBody>
      </p:sp>
      <p:sp>
        <p:nvSpPr>
          <p:cNvPr id="29" name="Ορθογώνιο: Στρογγύλεμα επάνω γωνιών 16">
            <a:extLst>
              <a:ext uri="{FF2B5EF4-FFF2-40B4-BE49-F238E27FC236}">
                <a16:creationId xmlns:a16="http://schemas.microsoft.com/office/drawing/2014/main" id="{1B2A52DE-3924-F688-3B57-287FB7E03FC3}"/>
              </a:ext>
            </a:extLst>
          </p:cNvPr>
          <p:cNvSpPr/>
          <p:nvPr/>
        </p:nvSpPr>
        <p:spPr>
          <a:xfrm>
            <a:off x="2990335" y="2696874"/>
            <a:ext cx="4868562" cy="1077218"/>
          </a:xfrm>
          <a:prstGeom prst="round2SameRect">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91440" tIns="45720" rIns="91440" bIns="45720" anchor="t"/>
          <a:lstStyle/>
          <a:p>
            <a:pPr marL="285750" indent="-285750" algn="just">
              <a:buFont typeface="Wingdings"/>
              <a:buChar char="Ø"/>
              <a:defRPr/>
            </a:pPr>
            <a:r>
              <a:rPr lang="el-GR" sz="1600" b="1" dirty="0">
                <a:solidFill>
                  <a:schemeClr val="accent4">
                    <a:lumMod val="75000"/>
                  </a:schemeClr>
                </a:solidFill>
                <a:latin typeface="Calibri"/>
                <a:ea typeface="Calibri"/>
                <a:cs typeface="Times New Roman"/>
              </a:rPr>
              <a:t>Επισκόπηση ερευνών</a:t>
            </a:r>
            <a:endParaRPr lang="el-GR" sz="1600" dirty="0">
              <a:solidFill>
                <a:schemeClr val="accent4">
                  <a:lumMod val="75000"/>
                </a:schemeClr>
              </a:solidFill>
              <a:latin typeface="Calibri"/>
              <a:ea typeface="Calibri"/>
              <a:cs typeface="Calibri"/>
            </a:endParaRPr>
          </a:p>
          <a:p>
            <a:pPr marL="285750" indent="-285750" algn="just">
              <a:buFont typeface="Wingdings"/>
              <a:buChar char="Ø"/>
              <a:defRPr/>
            </a:pPr>
            <a:r>
              <a:rPr lang="el-GR" sz="1600" b="1" dirty="0">
                <a:solidFill>
                  <a:schemeClr val="accent4">
                    <a:lumMod val="75000"/>
                  </a:schemeClr>
                </a:solidFill>
                <a:latin typeface="Calibri"/>
                <a:ea typeface="Calibri"/>
                <a:cs typeface="Times New Roman"/>
              </a:rPr>
              <a:t>Θετικά/Αρνητικά στοιχεία</a:t>
            </a:r>
          </a:p>
          <a:p>
            <a:pPr marL="285750" indent="-285750" algn="just">
              <a:buFont typeface="Wingdings"/>
              <a:buChar char="Ø"/>
              <a:defRPr/>
            </a:pPr>
            <a:r>
              <a:rPr lang="el-GR" sz="1600" b="1" dirty="0">
                <a:solidFill>
                  <a:schemeClr val="accent4">
                    <a:lumMod val="75000"/>
                  </a:schemeClr>
                </a:solidFill>
                <a:latin typeface="Calibri"/>
                <a:ea typeface="Calibri"/>
                <a:cs typeface="Times New Roman"/>
              </a:rPr>
              <a:t>Προτάσεις</a:t>
            </a:r>
          </a:p>
          <a:p>
            <a:pPr marL="285750" indent="-285750" algn="just">
              <a:buFont typeface="Wingdings"/>
              <a:buChar char="Ø"/>
              <a:defRPr/>
            </a:pPr>
            <a:r>
              <a:rPr lang="el-GR" sz="1600" b="1" dirty="0">
                <a:solidFill>
                  <a:schemeClr val="accent4">
                    <a:lumMod val="75000"/>
                  </a:schemeClr>
                </a:solidFill>
                <a:latin typeface="Calibri"/>
                <a:ea typeface="Calibri"/>
                <a:cs typeface="Times New Roman"/>
              </a:rPr>
              <a:t>Συμπεράσματα</a:t>
            </a:r>
          </a:p>
        </p:txBody>
      </p:sp>
      <p:sp>
        <p:nvSpPr>
          <p:cNvPr id="31" name="30 - TextBox">
            <a:extLst>
              <a:ext uri="{FF2B5EF4-FFF2-40B4-BE49-F238E27FC236}">
                <a16:creationId xmlns:a16="http://schemas.microsoft.com/office/drawing/2014/main" id="{C9066F14-227B-6CC3-1997-80EFC484D33A}"/>
              </a:ext>
            </a:extLst>
          </p:cNvPr>
          <p:cNvSpPr txBox="1"/>
          <p:nvPr/>
        </p:nvSpPr>
        <p:spPr>
          <a:xfrm>
            <a:off x="3223849" y="1437675"/>
            <a:ext cx="4635048" cy="1077218"/>
          </a:xfrm>
          <a:prstGeom prst="rect">
            <a:avLst/>
          </a:prstGeom>
          <a:noFill/>
        </p:spPr>
        <p:txBody>
          <a:bodyPr wrap="square" lIns="91440" tIns="45720" rIns="91440" bIns="45720" anchor="t">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buFont typeface="Wingdings"/>
              <a:buChar char="Ø"/>
            </a:pPr>
            <a:r>
              <a:rPr lang="el-GR" altLang="el-GR" sz="1600" b="1" dirty="0">
                <a:solidFill>
                  <a:schemeClr val="accent4">
                    <a:lumMod val="50000"/>
                  </a:schemeClr>
                </a:solidFill>
                <a:latin typeface="Calibri"/>
                <a:ea typeface="Calibri"/>
                <a:cs typeface="Calibri"/>
              </a:rPr>
              <a:t>Εννοιολογικός Προσδιορισμός ΕξΑΕ</a:t>
            </a:r>
            <a:endParaRPr lang="el-GR" sz="1600" dirty="0">
              <a:solidFill>
                <a:schemeClr val="accent4">
                  <a:lumMod val="50000"/>
                </a:schemeClr>
              </a:solidFill>
              <a:latin typeface="Calibri"/>
              <a:ea typeface="Calibri"/>
              <a:cs typeface="Calibri"/>
            </a:endParaRPr>
          </a:p>
          <a:p>
            <a:pPr algn="just" eaLnBrk="1" hangingPunct="1">
              <a:buFont typeface="Wingdings"/>
              <a:buChar char="Ø"/>
            </a:pPr>
            <a:r>
              <a:rPr lang="el-GR" altLang="el-GR" sz="1600" b="1" dirty="0">
                <a:solidFill>
                  <a:schemeClr val="accent4">
                    <a:lumMod val="50000"/>
                  </a:schemeClr>
                </a:solidFill>
                <a:latin typeface="Calibri"/>
                <a:ea typeface="Calibri"/>
                <a:cs typeface="Calibri"/>
              </a:rPr>
              <a:t>Το εκπαιδευτικό υλικό στην ΕξΑΕ</a:t>
            </a:r>
          </a:p>
          <a:p>
            <a:pPr algn="just" eaLnBrk="1" hangingPunct="1">
              <a:buFont typeface="Wingdings"/>
              <a:buChar char="Ø"/>
            </a:pPr>
            <a:r>
              <a:rPr lang="el-GR" altLang="el-GR" sz="1600" b="1" dirty="0">
                <a:solidFill>
                  <a:schemeClr val="accent4">
                    <a:lumMod val="50000"/>
                  </a:schemeClr>
                </a:solidFill>
                <a:latin typeface="Calibri"/>
                <a:ea typeface="Calibri"/>
                <a:cs typeface="Calibri"/>
              </a:rPr>
              <a:t>Η εκπαίδευση ενηλίκων</a:t>
            </a:r>
          </a:p>
          <a:p>
            <a:pPr algn="just" eaLnBrk="1" hangingPunct="1">
              <a:buFont typeface="Wingdings"/>
              <a:buChar char="Ø"/>
            </a:pPr>
            <a:r>
              <a:rPr lang="el-GR" altLang="el-GR" sz="1600" b="1" dirty="0">
                <a:solidFill>
                  <a:schemeClr val="accent4">
                    <a:lumMod val="50000"/>
                  </a:schemeClr>
                </a:solidFill>
                <a:latin typeface="Calibri"/>
                <a:ea typeface="Calibri"/>
                <a:cs typeface="Calibri"/>
              </a:rPr>
              <a:t>Η έννοια του τουρισμού</a:t>
            </a:r>
          </a:p>
        </p:txBody>
      </p:sp>
      <p:pic>
        <p:nvPicPr>
          <p:cNvPr id="2" name="Εικόνα 1" descr="Εικόνα που περιέχει παιχνίδι, καρτούν&#10;&#10;Το περιεχόμενο που δημιουργείται από ΑΙ μπορεί να μην είναι σωστό.">
            <a:extLst>
              <a:ext uri="{FF2B5EF4-FFF2-40B4-BE49-F238E27FC236}">
                <a16:creationId xmlns:a16="http://schemas.microsoft.com/office/drawing/2014/main" id="{827EE91D-18FD-9CA3-8744-C987DC3B1855}"/>
              </a:ext>
            </a:extLst>
          </p:cNvPr>
          <p:cNvPicPr>
            <a:picLocks noChangeAspect="1"/>
          </p:cNvPicPr>
          <p:nvPr/>
        </p:nvPicPr>
        <p:blipFill>
          <a:blip r:embed="rId3"/>
          <a:stretch>
            <a:fillRect/>
          </a:stretch>
        </p:blipFill>
        <p:spPr>
          <a:xfrm>
            <a:off x="8074270" y="65208"/>
            <a:ext cx="1084385" cy="1287342"/>
          </a:xfrm>
          <a:prstGeom prst="rect">
            <a:avLst/>
          </a:prstGeom>
        </p:spPr>
      </p:pic>
      <p:pic>
        <p:nvPicPr>
          <p:cNvPr id="4" name="Εικόνα 3">
            <a:extLst>
              <a:ext uri="{FF2B5EF4-FFF2-40B4-BE49-F238E27FC236}">
                <a16:creationId xmlns:a16="http://schemas.microsoft.com/office/drawing/2014/main" id="{171D9FC6-33AB-D173-E30E-759601FF9E85}"/>
              </a:ext>
            </a:extLst>
          </p:cNvPr>
          <p:cNvPicPr>
            <a:picLocks noChangeAspect="1"/>
          </p:cNvPicPr>
          <p:nvPr/>
        </p:nvPicPr>
        <p:blipFill>
          <a:blip r:embed="rId4"/>
          <a:stretch>
            <a:fillRect/>
          </a:stretch>
        </p:blipFill>
        <p:spPr>
          <a:xfrm>
            <a:off x="604444" y="3808900"/>
            <a:ext cx="7365664" cy="26166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a:extLst>
              <a:ext uri="{FF2B5EF4-FFF2-40B4-BE49-F238E27FC236}">
                <a16:creationId xmlns:a16="http://schemas.microsoft.com/office/drawing/2014/main" id="{9E289208-D744-4FFC-9269-D2707DCF972E}"/>
              </a:ext>
            </a:extLst>
          </p:cNvPr>
          <p:cNvSpPr>
            <a:spLocks noGrp="1"/>
          </p:cNvSpPr>
          <p:nvPr>
            <p:ph type="title"/>
          </p:nvPr>
        </p:nvSpPr>
        <p:spPr>
          <a:xfrm>
            <a:off x="1357290" y="358718"/>
            <a:ext cx="7199312" cy="765175"/>
          </a:xfrm>
        </p:spPr>
        <p:txBody>
          <a:bodyPr/>
          <a:lstStyle/>
          <a:p>
            <a:pPr eaLnBrk="1" hangingPunct="1"/>
            <a:r>
              <a:rPr lang="el-GR" altLang="el-GR" sz="3600" dirty="0"/>
              <a:t>5. Θεωρητικό Πλαίσιο </a:t>
            </a:r>
          </a:p>
        </p:txBody>
      </p:sp>
      <p:graphicFrame>
        <p:nvGraphicFramePr>
          <p:cNvPr id="5" name="Διάγραμμα 4">
            <a:extLst>
              <a:ext uri="{FF2B5EF4-FFF2-40B4-BE49-F238E27FC236}">
                <a16:creationId xmlns:a16="http://schemas.microsoft.com/office/drawing/2014/main" id="{A2BE73A0-E8D2-3B2B-4BDC-23ECCBF800AA}"/>
              </a:ext>
            </a:extLst>
          </p:cNvPr>
          <p:cNvGraphicFramePr/>
          <p:nvPr>
            <p:extLst>
              <p:ext uri="{D42A27DB-BD31-4B8C-83A1-F6EECF244321}">
                <p14:modId xmlns:p14="http://schemas.microsoft.com/office/powerpoint/2010/main" val="2018403710"/>
              </p:ext>
            </p:extLst>
          </p:nvPr>
        </p:nvGraphicFramePr>
        <p:xfrm>
          <a:off x="1524000" y="1397000"/>
          <a:ext cx="6582032" cy="4645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a:extLst>
              <a:ext uri="{FF2B5EF4-FFF2-40B4-BE49-F238E27FC236}">
                <a16:creationId xmlns:a16="http://schemas.microsoft.com/office/drawing/2014/main" id="{17BA3082-8462-B4BF-41BC-4D33708BCACF}"/>
              </a:ext>
            </a:extLst>
          </p:cNvPr>
          <p:cNvSpPr>
            <a:spLocks noGrp="1"/>
          </p:cNvSpPr>
          <p:nvPr>
            <p:ph type="title"/>
          </p:nvPr>
        </p:nvSpPr>
        <p:spPr>
          <a:xfrm>
            <a:off x="1404938" y="549275"/>
            <a:ext cx="7199312" cy="765175"/>
          </a:xfrm>
        </p:spPr>
        <p:txBody>
          <a:bodyPr/>
          <a:lstStyle/>
          <a:p>
            <a:pPr eaLnBrk="1" hangingPunct="1"/>
            <a:r>
              <a:rPr lang="el-GR" altLang="el-GR" sz="3600" dirty="0"/>
              <a:t> 6.Βιβλιογραφική Ανασκόπηση 1/2</a:t>
            </a:r>
          </a:p>
        </p:txBody>
      </p:sp>
      <p:sp>
        <p:nvSpPr>
          <p:cNvPr id="5" name="4 - TextBox">
            <a:extLst>
              <a:ext uri="{FF2B5EF4-FFF2-40B4-BE49-F238E27FC236}">
                <a16:creationId xmlns:a16="http://schemas.microsoft.com/office/drawing/2014/main" id="{FC78F76E-8EF1-1027-0C16-34FEBF068754}"/>
              </a:ext>
            </a:extLst>
          </p:cNvPr>
          <p:cNvSpPr txBox="1"/>
          <p:nvPr/>
        </p:nvSpPr>
        <p:spPr>
          <a:xfrm>
            <a:off x="2389229" y="2226132"/>
            <a:ext cx="6421520" cy="1077218"/>
          </a:xfrm>
          <a:prstGeom prst="rect">
            <a:avLst/>
          </a:prstGeom>
          <a:solidFill>
            <a:schemeClr val="accent2">
              <a:lumMod val="20000"/>
              <a:lumOff val="80000"/>
            </a:schemeClr>
          </a:solidFill>
        </p:spPr>
        <p:txBody>
          <a:bodyPr wrap="square" lIns="91440" tIns="45720" rIns="91440" bIns="45720" anchor="t">
            <a:spAutoFit/>
          </a:bodyPr>
          <a:lstStyle/>
          <a:p>
            <a:pPr algn="just">
              <a:defRPr/>
            </a:pPr>
            <a:r>
              <a:rPr lang="el-GR" sz="2000" b="1" dirty="0">
                <a:latin typeface="Calibri"/>
                <a:ea typeface="Calibri"/>
                <a:cs typeface="Arial"/>
              </a:rPr>
              <a:t>10</a:t>
            </a:r>
            <a:r>
              <a:rPr lang="el-GR" sz="2000" dirty="0">
                <a:latin typeface="Calibri"/>
                <a:ea typeface="Calibri"/>
                <a:cs typeface="Arial"/>
              </a:rPr>
              <a:t> συναφών </a:t>
            </a:r>
            <a:r>
              <a:rPr lang="el-GR" sz="2000" b="1" dirty="0">
                <a:latin typeface="Calibri"/>
                <a:ea typeface="Calibri"/>
                <a:cs typeface="Arial"/>
              </a:rPr>
              <a:t>ερευνών </a:t>
            </a:r>
            <a:r>
              <a:rPr lang="el-GR" sz="2000" dirty="0">
                <a:latin typeface="Calibri"/>
                <a:ea typeface="Calibri"/>
                <a:cs typeface="Arial"/>
              </a:rPr>
              <a:t>που αφορούν σε περιπτώσεις εφαρμογής ψηφιακού περιεχομένου στη τουριστική επαγγελματική εξ αποστάσεως εκπαίδευση και όχι μόνο. </a:t>
            </a:r>
            <a:r>
              <a:rPr lang="el-GR" dirty="0">
                <a:latin typeface="Calibri"/>
                <a:ea typeface="Calibri"/>
                <a:cs typeface="Arial"/>
              </a:rPr>
              <a:t>  </a:t>
            </a:r>
            <a:endParaRPr lang="el-GR" dirty="0">
              <a:latin typeface="Calibri"/>
              <a:ea typeface="Calibri"/>
            </a:endParaRPr>
          </a:p>
        </p:txBody>
      </p:sp>
      <p:sp>
        <p:nvSpPr>
          <p:cNvPr id="7" name="6 - Ορθογώνιο">
            <a:extLst>
              <a:ext uri="{FF2B5EF4-FFF2-40B4-BE49-F238E27FC236}">
                <a16:creationId xmlns:a16="http://schemas.microsoft.com/office/drawing/2014/main" id="{1900686D-03B0-49B8-3DAA-7D4EF7EF5258}"/>
              </a:ext>
            </a:extLst>
          </p:cNvPr>
          <p:cNvSpPr/>
          <p:nvPr/>
        </p:nvSpPr>
        <p:spPr>
          <a:xfrm>
            <a:off x="2390353" y="3849757"/>
            <a:ext cx="6419274" cy="1015663"/>
          </a:xfrm>
          <a:prstGeom prst="rect">
            <a:avLst/>
          </a:prstGeom>
          <a:solidFill>
            <a:schemeClr val="accent2">
              <a:lumMod val="20000"/>
              <a:lumOff val="80000"/>
            </a:schemeClr>
          </a:solidFill>
        </p:spPr>
        <p:txBody>
          <a:bodyPr wrap="square" lIns="91440" tIns="45720" rIns="91440" bIns="45720" anchor="t">
            <a:spAutoFit/>
          </a:bodyPr>
          <a:lstStyle/>
          <a:p>
            <a:pPr algn="just">
              <a:defRPr/>
            </a:pPr>
            <a:r>
              <a:rPr lang="el-GR" sz="2000" dirty="0">
                <a:latin typeface="Calibri"/>
                <a:ea typeface="Calibri"/>
                <a:cs typeface="Arial"/>
              </a:rPr>
              <a:t>Η χώρα, ο σκοπός, τα ερευνητικά ερωτήματα, το θεωρητικό πλαίσιο ανάπτυξης Ε.Υ.  η  μεθοδολογία έρευνας και η αποτίμηση της εφαρμογής.  </a:t>
            </a:r>
            <a:endParaRPr lang="el-GR" sz="2000" dirty="0">
              <a:latin typeface="Calibri"/>
              <a:ea typeface="Calibri"/>
            </a:endParaRPr>
          </a:p>
        </p:txBody>
      </p:sp>
      <p:sp>
        <p:nvSpPr>
          <p:cNvPr id="3" name="TextBox 2">
            <a:extLst>
              <a:ext uri="{FF2B5EF4-FFF2-40B4-BE49-F238E27FC236}">
                <a16:creationId xmlns:a16="http://schemas.microsoft.com/office/drawing/2014/main" id="{A25B6759-307B-93A0-CD2A-EDFDD7230BDE}"/>
              </a:ext>
            </a:extLst>
          </p:cNvPr>
          <p:cNvSpPr txBox="1"/>
          <p:nvPr/>
        </p:nvSpPr>
        <p:spPr>
          <a:xfrm>
            <a:off x="638891" y="1313691"/>
            <a:ext cx="8162616" cy="584775"/>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200" b="1" dirty="0">
                <a:solidFill>
                  <a:schemeClr val="bg1"/>
                </a:solidFill>
                <a:latin typeface="Calibri"/>
                <a:ea typeface="Calibri"/>
                <a:cs typeface="Arial"/>
              </a:rPr>
              <a:t>Επισκόπηση</a:t>
            </a:r>
            <a:endParaRPr lang="el-GR" sz="3200" b="1" dirty="0">
              <a:solidFill>
                <a:schemeClr val="bg1"/>
              </a:solidFill>
              <a:latin typeface="Calibri"/>
              <a:ea typeface="Calibri"/>
            </a:endParaRPr>
          </a:p>
        </p:txBody>
      </p:sp>
      <p:sp>
        <p:nvSpPr>
          <p:cNvPr id="6" name="Ελεύθερη σχεδίαση: Σχήμα 14">
            <a:extLst>
              <a:ext uri="{FF2B5EF4-FFF2-40B4-BE49-F238E27FC236}">
                <a16:creationId xmlns:a16="http://schemas.microsoft.com/office/drawing/2014/main" id="{1F33E2FB-16DF-0071-9675-CBFF95F1B711}"/>
              </a:ext>
            </a:extLst>
          </p:cNvPr>
          <p:cNvSpPr/>
          <p:nvPr/>
        </p:nvSpPr>
        <p:spPr bwMode="auto">
          <a:xfrm>
            <a:off x="649147" y="2348164"/>
            <a:ext cx="1541230" cy="715331"/>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ln/>
        </p:spPr>
        <p:style>
          <a:lnRef idx="2">
            <a:schemeClr val="accent2">
              <a:shade val="15000"/>
            </a:schemeClr>
          </a:lnRef>
          <a:fillRef idx="1">
            <a:schemeClr val="accent2"/>
          </a:fillRef>
          <a:effectRef idx="0">
            <a:schemeClr val="accent2"/>
          </a:effectRef>
          <a:fontRef idx="minor">
            <a:schemeClr val="lt1"/>
          </a:fontRef>
        </p:style>
        <p:txBody>
          <a:bodyPr lIns="113792" tIns="467551" rIns="361424" bIns="467552" spcCol="1270" anchor="ctr"/>
          <a:lstStyle/>
          <a:p>
            <a:pPr algn="ctr" defTabSz="711200">
              <a:lnSpc>
                <a:spcPct val="90000"/>
              </a:lnSpc>
              <a:spcAft>
                <a:spcPct val="35000"/>
              </a:spcAft>
              <a:defRPr/>
            </a:pPr>
            <a:r>
              <a:rPr lang="el-GR" sz="1800" b="1" dirty="0"/>
              <a:t>Μελέτη</a:t>
            </a:r>
          </a:p>
        </p:txBody>
      </p:sp>
      <p:sp>
        <p:nvSpPr>
          <p:cNvPr id="10" name="Ελεύθερη σχεδίαση: Σχήμα 14">
            <a:extLst>
              <a:ext uri="{FF2B5EF4-FFF2-40B4-BE49-F238E27FC236}">
                <a16:creationId xmlns:a16="http://schemas.microsoft.com/office/drawing/2014/main" id="{4D0CD28D-DE0B-ACAD-520B-554477069F5E}"/>
              </a:ext>
            </a:extLst>
          </p:cNvPr>
          <p:cNvSpPr/>
          <p:nvPr/>
        </p:nvSpPr>
        <p:spPr bwMode="auto">
          <a:xfrm>
            <a:off x="643603" y="5420912"/>
            <a:ext cx="1541231" cy="715330"/>
          </a:xfrm>
          <a:custGeom>
            <a:avLst/>
            <a:gdLst>
              <a:gd name="connsiteX0" fmla="*/ 0 w 1415040"/>
              <a:gd name="connsiteY0" fmla="*/ 987952 h 1483216"/>
              <a:gd name="connsiteX1" fmla="*/ 353760 w 1415040"/>
              <a:gd name="connsiteY1" fmla="*/ 987952 h 1483216"/>
              <a:gd name="connsiteX2" fmla="*/ 353760 w 1415040"/>
              <a:gd name="connsiteY2" fmla="*/ 0 h 1483216"/>
              <a:gd name="connsiteX3" fmla="*/ 1061280 w 1415040"/>
              <a:gd name="connsiteY3" fmla="*/ 0 h 1483216"/>
              <a:gd name="connsiteX4" fmla="*/ 1061280 w 1415040"/>
              <a:gd name="connsiteY4" fmla="*/ 987952 h 1483216"/>
              <a:gd name="connsiteX5" fmla="*/ 1415040 w 1415040"/>
              <a:gd name="connsiteY5" fmla="*/ 987952 h 1483216"/>
              <a:gd name="connsiteX6" fmla="*/ 707520 w 1415040"/>
              <a:gd name="connsiteY6" fmla="*/ 1483216 h 1483216"/>
              <a:gd name="connsiteX7" fmla="*/ 0 w 1415040"/>
              <a:gd name="connsiteY7" fmla="*/ 987952 h 1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040" h="1483216">
                <a:moveTo>
                  <a:pt x="942541" y="1483216"/>
                </a:moveTo>
                <a:lnTo>
                  <a:pt x="942541" y="1112412"/>
                </a:lnTo>
                <a:lnTo>
                  <a:pt x="0" y="1112412"/>
                </a:lnTo>
                <a:lnTo>
                  <a:pt x="0" y="370804"/>
                </a:lnTo>
                <a:lnTo>
                  <a:pt x="942541" y="370804"/>
                </a:lnTo>
                <a:lnTo>
                  <a:pt x="942541" y="0"/>
                </a:lnTo>
                <a:lnTo>
                  <a:pt x="1415040" y="741608"/>
                </a:lnTo>
                <a:lnTo>
                  <a:pt x="942541" y="1483216"/>
                </a:lnTo>
                <a:close/>
              </a:path>
            </a:pathLst>
          </a:custGeom>
          <a:ln/>
        </p:spPr>
        <p:style>
          <a:lnRef idx="2">
            <a:schemeClr val="accent2">
              <a:shade val="15000"/>
            </a:schemeClr>
          </a:lnRef>
          <a:fillRef idx="1">
            <a:schemeClr val="accent2"/>
          </a:fillRef>
          <a:effectRef idx="0">
            <a:schemeClr val="accent2"/>
          </a:effectRef>
          <a:fontRef idx="minor">
            <a:schemeClr val="lt1"/>
          </a:fontRef>
        </p:style>
        <p:txBody>
          <a:bodyPr lIns="113792" tIns="467551" rIns="361424" bIns="467552" spcCol="1270" anchor="ctr"/>
          <a:lstStyle/>
          <a:p>
            <a:pPr algn="ctr" defTabSz="711200">
              <a:lnSpc>
                <a:spcPct val="90000"/>
              </a:lnSpc>
              <a:spcAft>
                <a:spcPct val="35000"/>
              </a:spcAft>
              <a:defRPr/>
            </a:pPr>
            <a:r>
              <a:rPr lang="el-GR" sz="1800" b="1" dirty="0"/>
              <a:t>Με σκοπό </a:t>
            </a:r>
          </a:p>
        </p:txBody>
      </p:sp>
      <p:sp>
        <p:nvSpPr>
          <p:cNvPr id="11" name="4 - TextBox">
            <a:extLst>
              <a:ext uri="{FF2B5EF4-FFF2-40B4-BE49-F238E27FC236}">
                <a16:creationId xmlns:a16="http://schemas.microsoft.com/office/drawing/2014/main" id="{8282F375-AE2F-898E-2833-A957717B202A}"/>
              </a:ext>
            </a:extLst>
          </p:cNvPr>
          <p:cNvSpPr txBox="1"/>
          <p:nvPr/>
        </p:nvSpPr>
        <p:spPr>
          <a:xfrm>
            <a:off x="2389229" y="5322214"/>
            <a:ext cx="6421520" cy="1015663"/>
          </a:xfrm>
          <a:prstGeom prst="rect">
            <a:avLst/>
          </a:prstGeom>
          <a:solidFill>
            <a:schemeClr val="accent2">
              <a:lumMod val="20000"/>
              <a:lumOff val="80000"/>
            </a:schemeClr>
          </a:solidFill>
        </p:spPr>
        <p:txBody>
          <a:bodyPr wrap="square" lIns="91440" tIns="45720" rIns="91440" bIns="45720" anchor="t">
            <a:spAutoFit/>
          </a:bodyPr>
          <a:lstStyle/>
          <a:p>
            <a:pPr algn="just">
              <a:defRPr/>
            </a:pPr>
            <a:r>
              <a:rPr lang="el-GR" sz="2000" dirty="0">
                <a:latin typeface="Calibri"/>
                <a:ea typeface="Calibri"/>
                <a:cs typeface="Arial"/>
              </a:rPr>
              <a:t>Τον </a:t>
            </a:r>
            <a:r>
              <a:rPr lang="el-GR" sz="2000" b="1" dirty="0">
                <a:latin typeface="Calibri"/>
                <a:ea typeface="Calibri"/>
                <a:cs typeface="Arial"/>
              </a:rPr>
              <a:t>εμπλουτισμό </a:t>
            </a:r>
            <a:r>
              <a:rPr lang="el-GR" sz="2000" dirty="0">
                <a:latin typeface="Calibri"/>
                <a:ea typeface="Calibri"/>
                <a:cs typeface="Arial"/>
              </a:rPr>
              <a:t>των ερευνητικών μου ερωτημάτων και την εμβάθυνση στις αδυναμίες της μεθόδου, που απαιτούν βελτίωση.</a:t>
            </a:r>
            <a:endParaRPr lang="el-GR" sz="2000" dirty="0">
              <a:latin typeface="Calibri"/>
              <a:ea typeface="Calibri"/>
            </a:endParaRPr>
          </a:p>
        </p:txBody>
      </p:sp>
      <p:pic>
        <p:nvPicPr>
          <p:cNvPr id="4" name="Εικόνα 3">
            <a:extLst>
              <a:ext uri="{FF2B5EF4-FFF2-40B4-BE49-F238E27FC236}">
                <a16:creationId xmlns:a16="http://schemas.microsoft.com/office/drawing/2014/main" id="{9597703D-2734-AE15-5353-6C2BDBBC6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03" y="3671867"/>
            <a:ext cx="1017270" cy="11163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a:extLst>
              <a:ext uri="{FF2B5EF4-FFF2-40B4-BE49-F238E27FC236}">
                <a16:creationId xmlns:a16="http://schemas.microsoft.com/office/drawing/2014/main" id="{9C3AB32E-51E1-ED44-E779-428308B232DB}"/>
              </a:ext>
            </a:extLst>
          </p:cNvPr>
          <p:cNvSpPr>
            <a:spLocks noGrp="1"/>
          </p:cNvSpPr>
          <p:nvPr>
            <p:ph type="title"/>
          </p:nvPr>
        </p:nvSpPr>
        <p:spPr>
          <a:xfrm>
            <a:off x="1400789" y="78310"/>
            <a:ext cx="7199312" cy="765175"/>
          </a:xfrm>
        </p:spPr>
        <p:txBody>
          <a:bodyPr>
            <a:normAutofit/>
          </a:bodyPr>
          <a:lstStyle/>
          <a:p>
            <a:pPr algn="ctr" eaLnBrk="1" hangingPunct="1"/>
            <a:r>
              <a:rPr lang="el-GR" altLang="el-GR" sz="2800" dirty="0"/>
              <a:t>6. Βιβλιογραφική Επισκόπηση 2/2</a:t>
            </a:r>
          </a:p>
        </p:txBody>
      </p:sp>
      <p:sp>
        <p:nvSpPr>
          <p:cNvPr id="10" name="Ελεύθερη σχεδίαση: Σχήμα 8">
            <a:extLst>
              <a:ext uri="{FF2B5EF4-FFF2-40B4-BE49-F238E27FC236}">
                <a16:creationId xmlns:a16="http://schemas.microsoft.com/office/drawing/2014/main" id="{8B721FCC-ECBF-714D-C6FC-EBDB55239D2E}"/>
              </a:ext>
            </a:extLst>
          </p:cNvPr>
          <p:cNvSpPr/>
          <p:nvPr/>
        </p:nvSpPr>
        <p:spPr>
          <a:xfrm>
            <a:off x="5715000" y="3632529"/>
            <a:ext cx="3085741" cy="2507921"/>
          </a:xfrm>
          <a:custGeom>
            <a:avLst/>
            <a:gdLst>
              <a:gd name="connsiteX0" fmla="*/ 0 w 2773227"/>
              <a:gd name="connsiteY0" fmla="*/ 0 h 2640307"/>
              <a:gd name="connsiteX1" fmla="*/ 2773227 w 2773227"/>
              <a:gd name="connsiteY1" fmla="*/ 0 h 2640307"/>
              <a:gd name="connsiteX2" fmla="*/ 2773227 w 2773227"/>
              <a:gd name="connsiteY2" fmla="*/ 2640307 h 2640307"/>
              <a:gd name="connsiteX3" fmla="*/ 0 w 2773227"/>
              <a:gd name="connsiteY3" fmla="*/ 2640307 h 2640307"/>
              <a:gd name="connsiteX4" fmla="*/ 0 w 2773227"/>
              <a:gd name="connsiteY4" fmla="*/ 0 h 26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227" h="2640307">
                <a:moveTo>
                  <a:pt x="0" y="0"/>
                </a:moveTo>
                <a:lnTo>
                  <a:pt x="2773227" y="0"/>
                </a:lnTo>
                <a:lnTo>
                  <a:pt x="2773227" y="2640307"/>
                </a:lnTo>
                <a:lnTo>
                  <a:pt x="0" y="2640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2385" tIns="32385" rIns="32385" bIns="32385" spcCol="1270" anchor="t"/>
          <a:lstStyle/>
          <a:p>
            <a:pPr marL="285750" indent="-285750" defTabSz="755650">
              <a:lnSpc>
                <a:spcPct val="90000"/>
              </a:lnSpc>
              <a:spcAft>
                <a:spcPct val="35000"/>
              </a:spcAft>
              <a:buFont typeface="Arial" panose="020B0604020202020204" pitchFamily="34" charset="0"/>
              <a:buChar char="•"/>
              <a:defRPr/>
            </a:pPr>
            <a:endParaRPr lang="el-GR" sz="1700" dirty="0">
              <a:ea typeface="Calibri"/>
              <a:cs typeface="Calibri"/>
            </a:endParaRPr>
          </a:p>
          <a:p>
            <a:pPr defTabSz="755650">
              <a:lnSpc>
                <a:spcPct val="90000"/>
              </a:lnSpc>
              <a:spcAft>
                <a:spcPct val="35000"/>
              </a:spcAft>
              <a:defRPr/>
            </a:pPr>
            <a:endParaRPr lang="el-GR" sz="1700"/>
          </a:p>
        </p:txBody>
      </p:sp>
      <p:sp>
        <p:nvSpPr>
          <p:cNvPr id="5" name="TextBox 4">
            <a:extLst>
              <a:ext uri="{FF2B5EF4-FFF2-40B4-BE49-F238E27FC236}">
                <a16:creationId xmlns:a16="http://schemas.microsoft.com/office/drawing/2014/main" id="{CCCC4E0B-B2FD-6814-83E8-16F602E0A1DA}"/>
              </a:ext>
            </a:extLst>
          </p:cNvPr>
          <p:cNvSpPr txBox="1"/>
          <p:nvPr/>
        </p:nvSpPr>
        <p:spPr>
          <a:xfrm>
            <a:off x="1248032" y="811746"/>
            <a:ext cx="7092577" cy="461665"/>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b="1" dirty="0">
                <a:solidFill>
                  <a:schemeClr val="bg1"/>
                </a:solidFill>
                <a:latin typeface="Calibri"/>
                <a:ea typeface="Calibri"/>
                <a:cs typeface="Arial"/>
              </a:rPr>
              <a:t>Προτάσεις</a:t>
            </a:r>
            <a:endParaRPr lang="el-GR" b="1" dirty="0">
              <a:solidFill>
                <a:schemeClr val="bg1"/>
              </a:solidFill>
              <a:latin typeface="Calibri"/>
              <a:ea typeface="Calibri"/>
            </a:endParaRPr>
          </a:p>
        </p:txBody>
      </p:sp>
      <p:sp>
        <p:nvSpPr>
          <p:cNvPr id="17" name="TextBox 6">
            <a:extLst>
              <a:ext uri="{FF2B5EF4-FFF2-40B4-BE49-F238E27FC236}">
                <a16:creationId xmlns:a16="http://schemas.microsoft.com/office/drawing/2014/main" id="{A30C454E-BE90-FA3B-177B-882BECF7453C}"/>
              </a:ext>
            </a:extLst>
          </p:cNvPr>
          <p:cNvSpPr txBox="1"/>
          <p:nvPr/>
        </p:nvSpPr>
        <p:spPr>
          <a:xfrm>
            <a:off x="1248032" y="1435866"/>
            <a:ext cx="7092577" cy="1581972"/>
          </a:xfrm>
          <a:prstGeom prst="rect">
            <a:avLst/>
          </a:prstGeom>
          <a:solidFill>
            <a:schemeClr val="accent2">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marL="342900" indent="-342900">
              <a:spcAft>
                <a:spcPct val="35000"/>
              </a:spcAft>
              <a:buFont typeface="Wingdings"/>
              <a:buChar char="Ø"/>
            </a:pPr>
            <a:r>
              <a:rPr lang="el-GR" sz="1600" dirty="0">
                <a:latin typeface="Calibri"/>
                <a:ea typeface="Calibri"/>
                <a:cs typeface="Calibri"/>
              </a:rPr>
              <a:t>Χρήση συνδυασμού δια ζώσης και εξ αποστάσεως εκπαίδευσης από κοινού.</a:t>
            </a:r>
          </a:p>
          <a:p>
            <a:pPr marL="342900" indent="-342900">
              <a:spcAft>
                <a:spcPct val="35000"/>
              </a:spcAft>
              <a:buFont typeface="Wingdings"/>
              <a:buChar char="Ø"/>
            </a:pPr>
            <a:r>
              <a:rPr lang="el-GR" sz="1600" dirty="0">
                <a:latin typeface="Calibri"/>
                <a:ea typeface="Calibri"/>
                <a:cs typeface="Calibri"/>
              </a:rPr>
              <a:t>Χρήση εκπαιδευτικών εφαρμογών και εκπαιδευτικών παιχνιδιών</a:t>
            </a:r>
          </a:p>
          <a:p>
            <a:pPr marL="342900" indent="-342900">
              <a:spcAft>
                <a:spcPct val="35000"/>
              </a:spcAft>
              <a:buFont typeface="Wingdings"/>
              <a:buChar char="Ø"/>
            </a:pPr>
            <a:r>
              <a:rPr lang="el-GR" sz="1600" dirty="0">
                <a:latin typeface="Calibri"/>
                <a:ea typeface="Calibri"/>
                <a:cs typeface="Calibri"/>
              </a:rPr>
              <a:t>Μελέτη τρόπων μείωσης του χρόνου προετοιμασίας.</a:t>
            </a:r>
          </a:p>
          <a:p>
            <a:pPr marL="342900" indent="-342900">
              <a:spcAft>
                <a:spcPct val="35000"/>
              </a:spcAft>
              <a:buFont typeface="Wingdings"/>
              <a:buChar char="Ø"/>
            </a:pPr>
            <a:r>
              <a:rPr lang="el-GR" sz="1600" dirty="0">
                <a:latin typeface="Calibri"/>
                <a:ea typeface="Calibri"/>
                <a:cs typeface="Calibri"/>
              </a:rPr>
              <a:t>Επένδυση στη καταπολέμηση του ψηφιακού δυϊσμού στις εκπαιδευτικές κοινότητες.</a:t>
            </a:r>
          </a:p>
        </p:txBody>
      </p:sp>
      <p:sp>
        <p:nvSpPr>
          <p:cNvPr id="2" name="TextBox 1">
            <a:extLst>
              <a:ext uri="{FF2B5EF4-FFF2-40B4-BE49-F238E27FC236}">
                <a16:creationId xmlns:a16="http://schemas.microsoft.com/office/drawing/2014/main" id="{4CA81CA0-7FBE-A7CD-7A6D-C6CF46C9DDFD}"/>
              </a:ext>
            </a:extLst>
          </p:cNvPr>
          <p:cNvSpPr txBox="1"/>
          <p:nvPr/>
        </p:nvSpPr>
        <p:spPr>
          <a:xfrm>
            <a:off x="1248032" y="3225471"/>
            <a:ext cx="7100458" cy="584775"/>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b="1" dirty="0">
                <a:solidFill>
                  <a:schemeClr val="bg1"/>
                </a:solidFill>
                <a:latin typeface="Calibri"/>
                <a:ea typeface="Calibri"/>
                <a:cs typeface="Arial"/>
              </a:rPr>
              <a:t>Συμπεράσματα</a:t>
            </a:r>
            <a:r>
              <a:rPr lang="el-GR" sz="3200" b="1" dirty="0">
                <a:solidFill>
                  <a:schemeClr val="bg1"/>
                </a:solidFill>
                <a:latin typeface="Calibri"/>
                <a:ea typeface="Calibri"/>
                <a:cs typeface="Arial"/>
              </a:rPr>
              <a:t> </a:t>
            </a:r>
            <a:endParaRPr lang="el-GR" sz="3200" b="1" dirty="0">
              <a:solidFill>
                <a:schemeClr val="bg1"/>
              </a:solidFill>
              <a:latin typeface="Calibri"/>
              <a:ea typeface="Calibri"/>
            </a:endParaRPr>
          </a:p>
        </p:txBody>
      </p:sp>
      <p:sp>
        <p:nvSpPr>
          <p:cNvPr id="4" name="TextBox 1">
            <a:extLst>
              <a:ext uri="{FF2B5EF4-FFF2-40B4-BE49-F238E27FC236}">
                <a16:creationId xmlns:a16="http://schemas.microsoft.com/office/drawing/2014/main" id="{5169D184-9AA3-5390-1122-3F1A89D647AE}"/>
              </a:ext>
            </a:extLst>
          </p:cNvPr>
          <p:cNvSpPr txBox="1"/>
          <p:nvPr/>
        </p:nvSpPr>
        <p:spPr>
          <a:xfrm>
            <a:off x="1248032" y="4026148"/>
            <a:ext cx="7043149" cy="2123658"/>
          </a:xfrm>
          <a:prstGeom prst="rect">
            <a:avLst/>
          </a:prstGeom>
          <a:solidFill>
            <a:schemeClr val="accent2">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marL="342900" indent="-342900" algn="just">
              <a:buFont typeface="Wingdings"/>
              <a:buChar char="Ø"/>
            </a:pPr>
            <a:r>
              <a:rPr lang="el-GR" sz="1600" dirty="0">
                <a:latin typeface="Calibri"/>
                <a:ea typeface="Calibri"/>
                <a:cs typeface="Arial"/>
              </a:rPr>
              <a:t>Ανάγκη το Ε.Υ. να βασίζεται σε παιδαγωγικές θεωρίες.</a:t>
            </a:r>
            <a:endParaRPr lang="el-GR" sz="1600" dirty="0">
              <a:latin typeface="Calibri"/>
              <a:ea typeface="Calibri"/>
            </a:endParaRPr>
          </a:p>
          <a:p>
            <a:pPr marL="342900" indent="-342900" algn="just">
              <a:buFont typeface="Wingdings"/>
              <a:buChar char="Ø"/>
            </a:pPr>
            <a:r>
              <a:rPr lang="el-GR" sz="1600" dirty="0">
                <a:latin typeface="Calibri"/>
                <a:ea typeface="Calibri"/>
                <a:cs typeface="Arial"/>
              </a:rPr>
              <a:t>Ο σχεδιασμός του Ε.Υ. να βασίζεται στο μοντέλο West-Λιοναράκη.  </a:t>
            </a:r>
            <a:endParaRPr lang="el-GR" sz="1600" dirty="0">
              <a:latin typeface="Calibri"/>
              <a:ea typeface="Calibri"/>
            </a:endParaRPr>
          </a:p>
          <a:p>
            <a:pPr marL="342900" indent="-342900" algn="just">
              <a:buFont typeface="Wingdings"/>
              <a:buChar char="Ø"/>
            </a:pPr>
            <a:r>
              <a:rPr lang="el-GR" sz="1600" dirty="0">
                <a:latin typeface="Calibri"/>
                <a:ea typeface="Calibri"/>
                <a:cs typeface="Times New Roman"/>
              </a:rPr>
              <a:t>Ο σχεδιασμός του Ε.Υ. να βασίζεται </a:t>
            </a:r>
            <a:r>
              <a:rPr lang="el-GR" sz="1600" dirty="0">
                <a:latin typeface="Calibri"/>
                <a:ea typeface="Calibri"/>
                <a:cs typeface="Arial"/>
              </a:rPr>
              <a:t>στις Αρχές Πολυμεσικής Μάθησης του Mayer.</a:t>
            </a:r>
            <a:endParaRPr lang="el-GR" sz="1600" dirty="0">
              <a:solidFill>
                <a:srgbClr val="000000"/>
              </a:solidFill>
              <a:latin typeface="Calibri"/>
              <a:ea typeface="Calibri"/>
              <a:cs typeface="Arial"/>
            </a:endParaRPr>
          </a:p>
          <a:p>
            <a:pPr marL="342900" indent="-342900" algn="just">
              <a:buFont typeface="Wingdings"/>
              <a:buChar char="Ø"/>
            </a:pPr>
            <a:r>
              <a:rPr lang="el-GR" sz="1600" dirty="0">
                <a:latin typeface="Calibri"/>
                <a:ea typeface="Calibri"/>
                <a:cs typeface="Arial"/>
              </a:rPr>
              <a:t>Βελτίωση του χρόνου προετοιμασίας, μέσω εξειδικευμένων εφαρμογών προσβάσιμης από τους εκπαιδευτικούς, με την κατάλληλη εκπαίδευση , η οποία πρέπει να προηγηθεί .</a:t>
            </a:r>
          </a:p>
          <a:p>
            <a:pPr marL="342900" indent="-342900">
              <a:buFont typeface="Wingdings"/>
              <a:buChar char="Ø"/>
            </a:pPr>
            <a:endParaRPr lang="el-GR" sz="2000" b="1" dirty="0">
              <a:solidFill>
                <a:srgbClr val="FF0000"/>
              </a:solidFill>
              <a:latin typeface="Calibri"/>
              <a:ea typeface="Calibri"/>
            </a:endParaRPr>
          </a:p>
        </p:txBody>
      </p:sp>
      <p:pic>
        <p:nvPicPr>
          <p:cNvPr id="6" name="Εικόνα 5">
            <a:extLst>
              <a:ext uri="{FF2B5EF4-FFF2-40B4-BE49-F238E27FC236}">
                <a16:creationId xmlns:a16="http://schemas.microsoft.com/office/drawing/2014/main" id="{1C4E2A2B-FFFB-CFBA-7EE8-C4C019CC8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8193" y="2831852"/>
            <a:ext cx="1093465" cy="3464441"/>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TotalTime>
  <Words>1378</Words>
  <Application>Microsoft Office PowerPoint</Application>
  <PresentationFormat>Προβολή στην οθόνη (4:3)</PresentationFormat>
  <Paragraphs>220</Paragraphs>
  <Slides>24</Slides>
  <Notes>15</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24</vt:i4>
      </vt:variant>
    </vt:vector>
  </HeadingPairs>
  <TitlesOfParts>
    <vt:vector size="34" baseType="lpstr">
      <vt:lpstr>Arial</vt:lpstr>
      <vt:lpstr>Book Antiqua</vt:lpstr>
      <vt:lpstr>Calibri</vt:lpstr>
      <vt:lpstr>Calibri Light</vt:lpstr>
      <vt:lpstr>Helvetica Neue</vt:lpstr>
      <vt:lpstr>Times New Roman</vt:lpstr>
      <vt:lpstr>Verdana</vt:lpstr>
      <vt:lpstr>Wingdings</vt:lpstr>
      <vt:lpstr>Wingdings,Sans-Serif</vt:lpstr>
      <vt:lpstr>Θέμα του Office</vt:lpstr>
      <vt:lpstr>Παρουσίαση του PowerPoint</vt:lpstr>
      <vt:lpstr>Ευχαριστίες</vt:lpstr>
      <vt:lpstr>1. Σκοπός </vt:lpstr>
      <vt:lpstr>2. Συνεισφορά της διπλωματικής</vt:lpstr>
      <vt:lpstr>3. Ερευνητικά Ερωτήματα</vt:lpstr>
      <vt:lpstr>4. Δομή της εργασίας </vt:lpstr>
      <vt:lpstr>5. Θεωρητικό Πλαίσιο </vt:lpstr>
      <vt:lpstr> 6.Βιβλιογραφική Ανασκόπηση 1/2</vt:lpstr>
      <vt:lpstr>6. Βιβλιογραφική Επισκόπηση 2/2</vt:lpstr>
      <vt:lpstr>7. Δημιουργία Εκπαιδευτικού Υλικού </vt:lpstr>
      <vt:lpstr> 8. Παραγόμενο Εκπαιδευτικό Υλικό</vt:lpstr>
      <vt:lpstr> 9. Αποτίμηση Εκπαιδευτικού Υλικού 1/12</vt:lpstr>
      <vt:lpstr>9. Αποτίμηση Εκπαιδευτικού Υλικού 2/12</vt:lpstr>
      <vt:lpstr> 9.Αποτίμηση Εκπαιδευτικού Υλικού 3/12</vt:lpstr>
      <vt:lpstr> 9.Αποτίμηση Εκπαιδευτικού Υλικού 4/12</vt:lpstr>
      <vt:lpstr>  9.Αποτίμηση Εκπαιδευτικού Υλικού 5/12</vt:lpstr>
      <vt:lpstr>  9. Αποτίμηση Εκπαιδευτικού Υλικού 6/12</vt:lpstr>
      <vt:lpstr> 9. Αποτίμηση Εκπαιδευτικού Υλικού 7/12</vt:lpstr>
      <vt:lpstr> 9. Αποτίμηση Εκπαιδευτικού Υλικο   8/12</vt:lpstr>
      <vt:lpstr>  9. Αποτίμηση Εκπαιδευτικού Υλικού  9/12</vt:lpstr>
      <vt:lpstr>  9. Αποτίμηση Εκπαιδευτικού Υλικού 10/12</vt:lpstr>
      <vt:lpstr> 9. Αποτίμηση Εκπαιδευτικού Υλικού 11/12</vt:lpstr>
      <vt:lpstr> 9. Αποτίμηση Εκπαιδευτικού Υλικού 12/12</vt:lpstr>
      <vt:lpstr>Τέλος Παρουσίασης</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stelios tsioudakis</cp:lastModifiedBy>
  <cp:revision>1692</cp:revision>
  <dcterms:created xsi:type="dcterms:W3CDTF">2003-10-16T17:37:47Z</dcterms:created>
  <dcterms:modified xsi:type="dcterms:W3CDTF">2025-12-02T18:48:35Z</dcterms:modified>
</cp:coreProperties>
</file>