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7" r:id="rId16"/>
    <p:sldId id="271" r:id="rId17"/>
    <p:sldId id="272" r:id="rId18"/>
    <p:sldId id="273" r:id="rId19"/>
    <p:sldId id="274" r:id="rId20"/>
    <p:sldId id="275" r:id="rId21"/>
    <p:sldId id="276" r:id="rId22"/>
  </p:sldIdLst>
  <p:sldSz cx="18288000" cy="10287000"/>
  <p:notesSz cx="6858000" cy="9144000"/>
  <p:embeddedFontLst>
    <p:embeddedFont>
      <p:font typeface="Arimo Bold Italics" panose="020B0604020202020204" charset="0"/>
      <p:regular r:id="rId24"/>
    </p:embeddedFont>
    <p:embeddedFont>
      <p:font typeface="Arimo Bold" panose="020B0604020202020204" charset="0"/>
      <p:regular r:id="rId25"/>
    </p:embeddedFont>
    <p:embeddedFont>
      <p:font typeface="Vollkorn" panose="020B0604020202020204" charset="0"/>
      <p:regular r:id="rId26"/>
    </p:embeddedFont>
    <p:embeddedFont>
      <p:font typeface="Roboto" panose="020B0604020202020204" charset="0"/>
      <p:regular r:id="rId27"/>
    </p:embeddedFont>
    <p:embeddedFont>
      <p:font typeface="Vollkorn Italics" panose="020B0604020202020204" charset="0"/>
      <p:regular r:id="rId28"/>
    </p:embeddedFont>
    <p:embeddedFont>
      <p:font typeface="Times New Roman Bold" panose="020B0604020202020204" charset="0"/>
      <p:regular r:id="rId29"/>
    </p:embeddedFont>
    <p:embeddedFont>
      <p:font typeface="Roboto Bold" panose="020B0604020202020204" charset="0"/>
      <p:regular r:id="rId30"/>
    </p:embeddedFont>
    <p:embeddedFont>
      <p:font typeface="Calibri" panose="020F0502020204030204" pitchFamily="34" charset="0"/>
      <p:regular r:id="rId31"/>
      <p:bold r:id="rId32"/>
      <p:italic r:id="rId33"/>
      <p:boldItalic r:id="rId34"/>
    </p:embeddedFont>
    <p:embeddedFont>
      <p:font typeface="Alegreya Sans Bold"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0F3"/>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4" d="100"/>
          <a:sy n="74" d="100"/>
        </p:scale>
        <p:origin x="53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86F938-EE3A-4165-9B8B-A20B23B9D61C}" type="datetimeFigureOut">
              <a:rPr lang="el-GR" smtClean="0"/>
              <a:t>5/12/2025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603E2E-5364-4641-AF54-2E9518D7FC48}" type="slidenum">
              <a:rPr lang="el-GR" smtClean="0"/>
              <a:t>‹#›</a:t>
            </a:fld>
            <a:endParaRPr lang="el-GR"/>
          </a:p>
        </p:txBody>
      </p:sp>
    </p:spTree>
    <p:extLst>
      <p:ext uri="{BB962C8B-B14F-4D97-AF65-F5344CB8AC3E}">
        <p14:creationId xmlns:p14="http://schemas.microsoft.com/office/powerpoint/2010/main" val="3305605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A603E2E-5364-4641-AF54-2E9518D7FC48}" type="slidenum">
              <a:rPr lang="el-GR" smtClean="0"/>
              <a:t>10</a:t>
            </a:fld>
            <a:endParaRPr lang="el-GR"/>
          </a:p>
        </p:txBody>
      </p:sp>
    </p:spTree>
    <p:extLst>
      <p:ext uri="{BB962C8B-B14F-4D97-AF65-F5344CB8AC3E}">
        <p14:creationId xmlns:p14="http://schemas.microsoft.com/office/powerpoint/2010/main" val="4103621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A603E2E-5364-4641-AF54-2E9518D7FC48}" type="slidenum">
              <a:rPr lang="el-GR" smtClean="0"/>
              <a:t>15</a:t>
            </a:fld>
            <a:endParaRPr lang="el-GR"/>
          </a:p>
        </p:txBody>
      </p:sp>
    </p:spTree>
    <p:extLst>
      <p:ext uri="{BB962C8B-B14F-4D97-AF65-F5344CB8AC3E}">
        <p14:creationId xmlns:p14="http://schemas.microsoft.com/office/powerpoint/2010/main" val="3438985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svg"/><Relationship Id="rId4" Type="http://schemas.openxmlformats.org/officeDocument/2006/relationships/image" Target="../media/image51.sv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62.sv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chamilo.datacenter.uoc.gr/metchamilo/courses/OERWTOKRITOS/index.php" TargetMode="Externa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64.sv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67.svg"/><Relationship Id="rId7" Type="http://schemas.openxmlformats.org/officeDocument/2006/relationships/image" Target="../media/image21.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7.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1.sv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svg"/><Relationship Id="rId7" Type="http://schemas.openxmlformats.org/officeDocument/2006/relationships/image" Target="../media/image6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73.svg"/><Relationship Id="rId5" Type="http://schemas.openxmlformats.org/officeDocument/2006/relationships/image" Target="../media/image28.svg"/><Relationship Id="rId10" Type="http://schemas.openxmlformats.org/officeDocument/2006/relationships/image" Target="../media/image37.png"/><Relationship Id="rId4" Type="http://schemas.openxmlformats.org/officeDocument/2006/relationships/image" Target="../media/image29.svg"/><Relationship Id="rId9" Type="http://schemas.openxmlformats.org/officeDocument/2006/relationships/image" Target="../media/image71.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9.svg"/><Relationship Id="rId3" Type="http://schemas.openxmlformats.org/officeDocument/2006/relationships/image" Target="../media/image75.svg"/><Relationship Id="rId7" Type="http://schemas.openxmlformats.org/officeDocument/2006/relationships/image" Target="../media/image77.svg"/><Relationship Id="rId12" Type="http://schemas.openxmlformats.org/officeDocument/2006/relationships/image" Target="../media/image40.png"/><Relationship Id="rId17" Type="http://schemas.openxmlformats.org/officeDocument/2006/relationships/image" Target="../media/image83.svg"/><Relationship Id="rId2" Type="http://schemas.openxmlformats.org/officeDocument/2006/relationships/image" Target="../media/image38.pn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21.svg"/><Relationship Id="rId5" Type="http://schemas.openxmlformats.org/officeDocument/2006/relationships/image" Target="../media/image71.svg"/><Relationship Id="rId15" Type="http://schemas.openxmlformats.org/officeDocument/2006/relationships/image" Target="../media/image81.svg"/><Relationship Id="rId10" Type="http://schemas.openxmlformats.org/officeDocument/2006/relationships/image" Target="../media/image16.svg"/><Relationship Id="rId4" Type="http://schemas.openxmlformats.org/officeDocument/2006/relationships/image" Target="../media/image36.png"/><Relationship Id="rId9" Type="http://schemas.openxmlformats.org/officeDocument/2006/relationships/image" Target="../media/image7.svg"/><Relationship Id="rId1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svg"/><Relationship Id="rId18" Type="http://schemas.openxmlformats.org/officeDocument/2006/relationships/image" Target="../media/image20.svg"/><Relationship Id="rId3" Type="http://schemas.openxmlformats.org/officeDocument/2006/relationships/image" Target="../media/image5.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8.png"/><Relationship Id="rId17" Type="http://schemas.openxmlformats.org/officeDocument/2006/relationships/image" Target="../media/image10.png"/><Relationship Id="rId2" Type="http://schemas.openxmlformats.org/officeDocument/2006/relationships/image" Target="../media/image3.png"/><Relationship Id="rId16" Type="http://schemas.openxmlformats.org/officeDocument/2006/relationships/image" Target="../media/image18.sv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9.png"/><Relationship Id="rId10" Type="http://schemas.openxmlformats.org/officeDocument/2006/relationships/image" Target="../media/image7.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3.svg"/><Relationship Id="rId18" Type="http://schemas.openxmlformats.org/officeDocument/2006/relationships/image" Target="../media/image17.png"/><Relationship Id="rId26" Type="http://schemas.openxmlformats.org/officeDocument/2006/relationships/image" Target="../media/image21.png"/><Relationship Id="rId3" Type="http://schemas.openxmlformats.org/officeDocument/2006/relationships/image" Target="../media/image25.svg"/><Relationship Id="rId21" Type="http://schemas.openxmlformats.org/officeDocument/2006/relationships/image" Target="../media/image39.svg"/><Relationship Id="rId7" Type="http://schemas.openxmlformats.org/officeDocument/2006/relationships/image" Target="../media/image28.svg"/><Relationship Id="rId12" Type="http://schemas.openxmlformats.org/officeDocument/2006/relationships/image" Target="../media/image15.png"/><Relationship Id="rId17" Type="http://schemas.openxmlformats.org/officeDocument/2006/relationships/image" Target="../media/image7.svg"/><Relationship Id="rId25" Type="http://schemas.openxmlformats.org/officeDocument/2006/relationships/image" Target="../media/image43.svg"/><Relationship Id="rId2" Type="http://schemas.openxmlformats.org/officeDocument/2006/relationships/image" Target="../media/image12.png"/><Relationship Id="rId16" Type="http://schemas.openxmlformats.org/officeDocument/2006/relationships/image" Target="../media/image35.svg"/><Relationship Id="rId20" Type="http://schemas.openxmlformats.org/officeDocument/2006/relationships/image" Target="../media/image18.png"/><Relationship Id="rId29"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1.svg"/><Relationship Id="rId24" Type="http://schemas.openxmlformats.org/officeDocument/2006/relationships/image" Target="../media/image20.png"/><Relationship Id="rId5" Type="http://schemas.openxmlformats.org/officeDocument/2006/relationships/image" Target="../media/image27.svg"/><Relationship Id="rId15" Type="http://schemas.openxmlformats.org/officeDocument/2006/relationships/image" Target="../media/image16.png"/><Relationship Id="rId23" Type="http://schemas.openxmlformats.org/officeDocument/2006/relationships/image" Target="../media/image41.svg"/><Relationship Id="rId28" Type="http://schemas.openxmlformats.org/officeDocument/2006/relationships/image" Target="../media/image22.png"/><Relationship Id="rId10" Type="http://schemas.openxmlformats.org/officeDocument/2006/relationships/image" Target="../media/image31.svg"/><Relationship Id="rId19" Type="http://schemas.openxmlformats.org/officeDocument/2006/relationships/image" Target="../media/image37.svg"/><Relationship Id="rId31" Type="http://schemas.openxmlformats.org/officeDocument/2006/relationships/image" Target="../media/image49.svg"/><Relationship Id="rId4" Type="http://schemas.openxmlformats.org/officeDocument/2006/relationships/image" Target="../media/image13.png"/><Relationship Id="rId9" Type="http://schemas.openxmlformats.org/officeDocument/2006/relationships/image" Target="../media/image14.png"/><Relationship Id="rId14" Type="http://schemas.openxmlformats.org/officeDocument/2006/relationships/image" Target="../media/image16.svg"/><Relationship Id="rId22" Type="http://schemas.openxmlformats.org/officeDocument/2006/relationships/image" Target="../media/image19.png"/><Relationship Id="rId27" Type="http://schemas.openxmlformats.org/officeDocument/2006/relationships/image" Target="../media/image45.svg"/><Relationship Id="rId30"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31859" y="1194939"/>
            <a:ext cx="1298974" cy="1172672"/>
            <a:chOff x="0" y="0"/>
            <a:chExt cx="1231620" cy="1111866"/>
          </a:xfrm>
        </p:grpSpPr>
        <p:sp>
          <p:nvSpPr>
            <p:cNvPr id="3" name="Freeform 3"/>
            <p:cNvSpPr/>
            <p:nvPr/>
          </p:nvSpPr>
          <p:spPr>
            <a:xfrm>
              <a:off x="0" y="0"/>
              <a:ext cx="1239901" cy="1111885"/>
            </a:xfrm>
            <a:custGeom>
              <a:avLst/>
              <a:gdLst/>
              <a:ahLst/>
              <a:cxnLst/>
              <a:rect l="l" t="t" r="r" b="b"/>
              <a:pathLst>
                <a:path w="1239901" h="1111885">
                  <a:moveTo>
                    <a:pt x="888111" y="1111885"/>
                  </a:moveTo>
                  <a:cubicBezTo>
                    <a:pt x="900557" y="1111885"/>
                    <a:pt x="908812" y="1105154"/>
                    <a:pt x="912876" y="1098550"/>
                  </a:cubicBezTo>
                  <a:cubicBezTo>
                    <a:pt x="912876" y="1091819"/>
                    <a:pt x="917067" y="1091819"/>
                    <a:pt x="917067" y="1091819"/>
                  </a:cubicBezTo>
                  <a:lnTo>
                    <a:pt x="1231646" y="584835"/>
                  </a:lnTo>
                  <a:cubicBezTo>
                    <a:pt x="1239901" y="571500"/>
                    <a:pt x="1239901" y="544957"/>
                    <a:pt x="1231646" y="524891"/>
                  </a:cubicBezTo>
                  <a:lnTo>
                    <a:pt x="917067" y="24511"/>
                  </a:lnTo>
                  <a:cubicBezTo>
                    <a:pt x="917067" y="17780"/>
                    <a:pt x="912876" y="17780"/>
                    <a:pt x="912876" y="17780"/>
                  </a:cubicBezTo>
                  <a:cubicBezTo>
                    <a:pt x="908812" y="11176"/>
                    <a:pt x="900557" y="4572"/>
                    <a:pt x="888111" y="4572"/>
                  </a:cubicBezTo>
                  <a:lnTo>
                    <a:pt x="2794" y="0"/>
                  </a:lnTo>
                  <a:cubicBezTo>
                    <a:pt x="1778" y="370205"/>
                    <a:pt x="889" y="740664"/>
                    <a:pt x="0" y="1110869"/>
                  </a:cubicBezTo>
                  <a:lnTo>
                    <a:pt x="888111" y="1111885"/>
                  </a:lnTo>
                  <a:close/>
                </a:path>
              </a:pathLst>
            </a:custGeom>
            <a:solidFill>
              <a:srgbClr val="5B9BD5"/>
            </a:solidFill>
          </p:spPr>
        </p:sp>
      </p:grpSp>
      <p:grpSp>
        <p:nvGrpSpPr>
          <p:cNvPr id="4" name="Group 4"/>
          <p:cNvGrpSpPr/>
          <p:nvPr/>
        </p:nvGrpSpPr>
        <p:grpSpPr>
          <a:xfrm>
            <a:off x="2286000" y="0"/>
            <a:ext cx="701316" cy="10287000"/>
            <a:chOff x="0" y="0"/>
            <a:chExt cx="664951" cy="9753600"/>
          </a:xfrm>
        </p:grpSpPr>
        <p:sp>
          <p:nvSpPr>
            <p:cNvPr id="5" name="Freeform 5"/>
            <p:cNvSpPr/>
            <p:nvPr/>
          </p:nvSpPr>
          <p:spPr>
            <a:xfrm>
              <a:off x="0" y="0"/>
              <a:ext cx="664972" cy="9753600"/>
            </a:xfrm>
            <a:custGeom>
              <a:avLst/>
              <a:gdLst/>
              <a:ahLst/>
              <a:cxnLst/>
              <a:rect l="l" t="t" r="r" b="b"/>
              <a:pathLst>
                <a:path w="664972" h="9753600">
                  <a:moveTo>
                    <a:pt x="0" y="0"/>
                  </a:moveTo>
                  <a:lnTo>
                    <a:pt x="664972" y="0"/>
                  </a:lnTo>
                  <a:lnTo>
                    <a:pt x="664972" y="9753600"/>
                  </a:lnTo>
                  <a:lnTo>
                    <a:pt x="0" y="9753600"/>
                  </a:lnTo>
                  <a:close/>
                </a:path>
              </a:pathLst>
            </a:custGeom>
            <a:solidFill>
              <a:srgbClr val="931B1B"/>
            </a:solidFill>
          </p:spPr>
        </p:sp>
      </p:grpSp>
      <p:grpSp>
        <p:nvGrpSpPr>
          <p:cNvPr id="6" name="Group 6"/>
          <p:cNvGrpSpPr/>
          <p:nvPr/>
        </p:nvGrpSpPr>
        <p:grpSpPr>
          <a:xfrm>
            <a:off x="2987316" y="1147056"/>
            <a:ext cx="864096" cy="1512168"/>
            <a:chOff x="0" y="0"/>
            <a:chExt cx="819291" cy="1433759"/>
          </a:xfrm>
        </p:grpSpPr>
        <p:sp>
          <p:nvSpPr>
            <p:cNvPr id="7" name="Freeform 7"/>
            <p:cNvSpPr/>
            <p:nvPr/>
          </p:nvSpPr>
          <p:spPr>
            <a:xfrm>
              <a:off x="0" y="0"/>
              <a:ext cx="819277" cy="1433703"/>
            </a:xfrm>
            <a:custGeom>
              <a:avLst/>
              <a:gdLst/>
              <a:ahLst/>
              <a:cxnLst/>
              <a:rect l="l" t="t" r="r" b="b"/>
              <a:pathLst>
                <a:path w="819277" h="1433703">
                  <a:moveTo>
                    <a:pt x="0" y="0"/>
                  </a:moveTo>
                  <a:lnTo>
                    <a:pt x="819277" y="0"/>
                  </a:lnTo>
                  <a:lnTo>
                    <a:pt x="819277" y="1433703"/>
                  </a:lnTo>
                  <a:lnTo>
                    <a:pt x="0" y="1433703"/>
                  </a:lnTo>
                  <a:close/>
                </a:path>
              </a:pathLst>
            </a:custGeom>
            <a:solidFill>
              <a:srgbClr val="FFFFFF"/>
            </a:solidFill>
          </p:spPr>
        </p:sp>
      </p:grpSp>
      <p:grpSp>
        <p:nvGrpSpPr>
          <p:cNvPr id="8" name="Group 8"/>
          <p:cNvGrpSpPr/>
          <p:nvPr/>
        </p:nvGrpSpPr>
        <p:grpSpPr>
          <a:xfrm>
            <a:off x="2987316" y="3474244"/>
            <a:ext cx="1013184" cy="1188132"/>
            <a:chOff x="0" y="0"/>
            <a:chExt cx="960649" cy="1126525"/>
          </a:xfrm>
        </p:grpSpPr>
        <p:sp>
          <p:nvSpPr>
            <p:cNvPr id="9" name="Freeform 9"/>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10" name="Group 10"/>
          <p:cNvGrpSpPr/>
          <p:nvPr/>
        </p:nvGrpSpPr>
        <p:grpSpPr>
          <a:xfrm>
            <a:off x="4579231" y="2200098"/>
            <a:ext cx="12060304" cy="2808312"/>
            <a:chOff x="0" y="-267456"/>
            <a:chExt cx="11434954" cy="2662696"/>
          </a:xfrm>
        </p:grpSpPr>
        <p:sp>
          <p:nvSpPr>
            <p:cNvPr id="11" name="Freeform 11"/>
            <p:cNvSpPr/>
            <p:nvPr/>
          </p:nvSpPr>
          <p:spPr>
            <a:xfrm>
              <a:off x="85550" y="-267456"/>
              <a:ext cx="11349404" cy="2662696"/>
            </a:xfrm>
            <a:custGeom>
              <a:avLst/>
              <a:gdLst/>
              <a:ahLst/>
              <a:cxnLst/>
              <a:rect l="l" t="t" r="r" b="b"/>
              <a:pathLst>
                <a:path w="11349404" h="2662696">
                  <a:moveTo>
                    <a:pt x="0" y="0"/>
                  </a:moveTo>
                  <a:lnTo>
                    <a:pt x="11349404" y="0"/>
                  </a:lnTo>
                  <a:lnTo>
                    <a:pt x="11349404" y="2662696"/>
                  </a:lnTo>
                  <a:lnTo>
                    <a:pt x="0" y="2662696"/>
                  </a:lnTo>
                  <a:close/>
                </a:path>
              </a:pathLst>
            </a:custGeom>
            <a:solidFill>
              <a:srgbClr val="000000">
                <a:alpha val="0"/>
              </a:srgbClr>
            </a:solidFill>
          </p:spPr>
        </p:sp>
        <p:sp>
          <p:nvSpPr>
            <p:cNvPr id="12" name="TextBox 12"/>
            <p:cNvSpPr txBox="1"/>
            <p:nvPr/>
          </p:nvSpPr>
          <p:spPr>
            <a:xfrm>
              <a:off x="0" y="9525"/>
              <a:ext cx="11349404" cy="1566402"/>
            </a:xfrm>
            <a:prstGeom prst="rect">
              <a:avLst/>
            </a:prstGeom>
          </p:spPr>
          <p:txBody>
            <a:bodyPr lIns="0" tIns="0" rIns="0" bIns="0" rtlCol="0" anchor="b"/>
            <a:lstStyle/>
            <a:p>
              <a:pPr algn="ctr">
                <a:lnSpc>
                  <a:spcPts val="3023"/>
                </a:lnSpc>
              </a:pPr>
              <a:r>
                <a:rPr lang="en-US" sz="2799" b="1" spc="41" dirty="0">
                  <a:solidFill>
                    <a:srgbClr val="000000"/>
                  </a:solidFill>
                  <a:latin typeface="Times New Roman Bold"/>
                  <a:ea typeface="Times New Roman Bold"/>
                  <a:cs typeface="Times New Roman Bold"/>
                  <a:sym typeface="Times New Roman Bold"/>
                </a:rPr>
                <a:t>ΔΙΠΛΩΜΑΤΙΚΗ ΕΡΓΑΣΙΑ </a:t>
              </a:r>
            </a:p>
            <a:p>
              <a:pPr algn="ctr">
                <a:lnSpc>
                  <a:spcPts val="3023"/>
                </a:lnSpc>
              </a:pPr>
              <a:r>
                <a:rPr lang="el-GR" sz="2799" b="1" spc="41" dirty="0" smtClean="0">
                  <a:solidFill>
                    <a:srgbClr val="000000"/>
                  </a:solidFill>
                  <a:latin typeface="Times New Roman Bold"/>
                  <a:ea typeface="Times New Roman Bold"/>
                  <a:cs typeface="Times New Roman Bold"/>
                  <a:sym typeface="Times New Roman Bold"/>
                </a:rPr>
                <a:t>«Ο ΕΡΩΤΟΚΡΙΤΟΣ: ΕΚΠΑΙΔΕΥΤΙΚΟ ΥΛΙΚΟ  ΓΙΑ ΤΗΝ ΠΑΡΟΥΣΙΑΣΗ ΤΟΥ ΕΡΓΟΥ, ΤΩΝ ΧΑΡΑΚΤΗΡΩΝ ΚΑΙ ΤΟΥ ΣΥΓΓΡΑΦΕΑ ΣΕ  </a:t>
              </a:r>
            </a:p>
            <a:p>
              <a:pPr algn="ctr">
                <a:lnSpc>
                  <a:spcPts val="3023"/>
                </a:lnSpc>
              </a:pPr>
              <a:r>
                <a:rPr lang="el-GR" sz="2799" b="1" spc="41" dirty="0" smtClean="0">
                  <a:solidFill>
                    <a:srgbClr val="000000"/>
                  </a:solidFill>
                  <a:latin typeface="Times New Roman Bold"/>
                  <a:ea typeface="Times New Roman Bold"/>
                  <a:cs typeface="Times New Roman Bold"/>
                  <a:sym typeface="Times New Roman Bold"/>
                </a:rPr>
                <a:t>E-LEARNING ΠΕΡΙΒΑΛΛΟΝΤΑ.»</a:t>
              </a:r>
              <a:endParaRPr lang="en-US" sz="2799" b="1" spc="41" dirty="0">
                <a:solidFill>
                  <a:srgbClr val="000000"/>
                </a:solidFill>
                <a:latin typeface="Times New Roman Bold"/>
                <a:ea typeface="Times New Roman Bold"/>
                <a:cs typeface="Times New Roman Bold"/>
                <a:sym typeface="Times New Roman Bold"/>
              </a:endParaRPr>
            </a:p>
          </p:txBody>
        </p:sp>
      </p:grpSp>
      <p:sp>
        <p:nvSpPr>
          <p:cNvPr id="13" name="AutoShape 13"/>
          <p:cNvSpPr/>
          <p:nvPr/>
        </p:nvSpPr>
        <p:spPr>
          <a:xfrm rot="8237">
            <a:off x="4963481" y="1573589"/>
            <a:ext cx="10565591" cy="0"/>
          </a:xfrm>
          <a:prstGeom prst="line">
            <a:avLst/>
          </a:prstGeom>
          <a:ln w="9525" cap="rnd">
            <a:solidFill>
              <a:srgbClr val="5B9BD5"/>
            </a:solidFill>
            <a:prstDash val="solid"/>
            <a:headEnd type="none" w="sm" len="sm"/>
            <a:tailEnd type="none" w="sm" len="sm"/>
          </a:ln>
        </p:spPr>
      </p:sp>
      <p:sp>
        <p:nvSpPr>
          <p:cNvPr id="14" name="TextBox 14"/>
          <p:cNvSpPr txBox="1"/>
          <p:nvPr/>
        </p:nvSpPr>
        <p:spPr>
          <a:xfrm>
            <a:off x="4821932" y="431549"/>
            <a:ext cx="10848688" cy="988933"/>
          </a:xfrm>
          <a:prstGeom prst="rect">
            <a:avLst/>
          </a:prstGeom>
        </p:spPr>
        <p:txBody>
          <a:bodyPr lIns="0" tIns="0" rIns="0" bIns="0" rtlCol="0" anchor="t">
            <a:spAutoFit/>
          </a:bodyPr>
          <a:lstStyle/>
          <a:p>
            <a:pPr algn="ctr">
              <a:lnSpc>
                <a:spcPts val="2519"/>
              </a:lnSpc>
            </a:pPr>
            <a:r>
              <a:rPr lang="el-GR" sz="2099" spc="-8" dirty="0">
                <a:solidFill>
                  <a:srgbClr val="000000"/>
                </a:solidFill>
                <a:latin typeface="Vollkorn"/>
                <a:ea typeface="Vollkorn"/>
                <a:cs typeface="Vollkorn"/>
                <a:sym typeface="Vollkorn"/>
              </a:rPr>
              <a:t>Πρόγραμμα Μεταπτυχιακών </a:t>
            </a:r>
            <a:r>
              <a:rPr lang="en-US" sz="2099" spc="-8" dirty="0" smtClean="0">
                <a:solidFill>
                  <a:srgbClr val="000000"/>
                </a:solidFill>
                <a:latin typeface="Vollkorn"/>
                <a:ea typeface="Vollkorn"/>
                <a:cs typeface="Vollkorn"/>
                <a:sym typeface="Vollkorn"/>
              </a:rPr>
              <a:t>Σπ</a:t>
            </a:r>
            <a:r>
              <a:rPr lang="en-US" sz="2099" spc="-8" dirty="0" err="1" smtClean="0">
                <a:solidFill>
                  <a:srgbClr val="000000"/>
                </a:solidFill>
                <a:latin typeface="Vollkorn"/>
                <a:ea typeface="Vollkorn"/>
                <a:cs typeface="Vollkorn"/>
                <a:sym typeface="Vollkorn"/>
              </a:rPr>
              <a:t>ουδών</a:t>
            </a:r>
            <a:r>
              <a:rPr lang="en-US" sz="2099" spc="-8" dirty="0">
                <a:solidFill>
                  <a:srgbClr val="000000"/>
                </a:solidFill>
                <a:latin typeface="Vollkorn"/>
                <a:ea typeface="Vollkorn"/>
                <a:cs typeface="Vollkorn"/>
                <a:sym typeface="Vollkorn"/>
              </a:rPr>
              <a:t>: </a:t>
            </a:r>
          </a:p>
          <a:p>
            <a:pPr algn="ctr">
              <a:lnSpc>
                <a:spcPts val="2519"/>
              </a:lnSpc>
            </a:pPr>
            <a:r>
              <a:rPr lang="en-US" sz="2099" spc="-8" dirty="0" smtClean="0">
                <a:solidFill>
                  <a:srgbClr val="000000"/>
                </a:solidFill>
                <a:latin typeface="Vollkorn"/>
                <a:ea typeface="Vollkorn"/>
                <a:cs typeface="Vollkorn"/>
                <a:sym typeface="Vollkorn"/>
              </a:rPr>
              <a:t>«</a:t>
            </a:r>
            <a:r>
              <a:rPr lang="en-US" sz="2099" spc="-8" dirty="0">
                <a:solidFill>
                  <a:srgbClr val="000000"/>
                </a:solidFill>
                <a:latin typeface="Vollkorn"/>
                <a:ea typeface="Vollkorn"/>
                <a:cs typeface="Vollkorn"/>
                <a:sym typeface="Vollkorn"/>
              </a:rPr>
              <a:t> </a:t>
            </a:r>
            <a:r>
              <a:rPr lang="el-GR" sz="2099" spc="-8" dirty="0">
                <a:solidFill>
                  <a:srgbClr val="000000"/>
                </a:solidFill>
                <a:latin typeface="Vollkorn"/>
                <a:ea typeface="Vollkorn"/>
                <a:cs typeface="Vollkorn"/>
                <a:sym typeface="Vollkorn"/>
              </a:rPr>
              <a:t>Επιστήμες της Αγωγής - Εξ Αποστάσεως Εκπαίδευση</a:t>
            </a:r>
            <a:r>
              <a:rPr lang="en-US" sz="2099" spc="-8" dirty="0" smtClean="0">
                <a:solidFill>
                  <a:srgbClr val="000000"/>
                </a:solidFill>
                <a:latin typeface="Vollkorn"/>
                <a:ea typeface="Vollkorn"/>
                <a:cs typeface="Vollkorn"/>
                <a:sym typeface="Vollkorn"/>
              </a:rPr>
              <a:t> </a:t>
            </a:r>
            <a:r>
              <a:rPr lang="en-US" sz="2099" spc="-8" dirty="0">
                <a:solidFill>
                  <a:srgbClr val="000000"/>
                </a:solidFill>
                <a:latin typeface="Vollkorn"/>
                <a:ea typeface="Vollkorn"/>
                <a:cs typeface="Vollkorn"/>
                <a:sym typeface="Vollkorn"/>
              </a:rPr>
              <a:t>με την αξιοποίηση Προηγμένων Μαθησιακών Τεχνολογιών (e-Learning)»</a:t>
            </a:r>
          </a:p>
        </p:txBody>
      </p:sp>
      <p:grpSp>
        <p:nvGrpSpPr>
          <p:cNvPr id="15" name="Group 15"/>
          <p:cNvGrpSpPr/>
          <p:nvPr/>
        </p:nvGrpSpPr>
        <p:grpSpPr>
          <a:xfrm>
            <a:off x="4983473" y="9289562"/>
            <a:ext cx="10806405" cy="600165"/>
            <a:chOff x="0" y="0"/>
            <a:chExt cx="10246073" cy="569045"/>
          </a:xfrm>
        </p:grpSpPr>
        <p:sp>
          <p:nvSpPr>
            <p:cNvPr id="16" name="Freeform 16"/>
            <p:cNvSpPr/>
            <p:nvPr/>
          </p:nvSpPr>
          <p:spPr>
            <a:xfrm>
              <a:off x="0" y="0"/>
              <a:ext cx="10246073" cy="569045"/>
            </a:xfrm>
            <a:custGeom>
              <a:avLst/>
              <a:gdLst/>
              <a:ahLst/>
              <a:cxnLst/>
              <a:rect l="l" t="t" r="r" b="b"/>
              <a:pathLst>
                <a:path w="10246073" h="569045">
                  <a:moveTo>
                    <a:pt x="0" y="0"/>
                  </a:moveTo>
                  <a:lnTo>
                    <a:pt x="10246073" y="0"/>
                  </a:lnTo>
                  <a:lnTo>
                    <a:pt x="10246073" y="569045"/>
                  </a:lnTo>
                  <a:lnTo>
                    <a:pt x="0" y="569045"/>
                  </a:lnTo>
                  <a:close/>
                </a:path>
              </a:pathLst>
            </a:custGeom>
            <a:solidFill>
              <a:srgbClr val="000000">
                <a:alpha val="0"/>
              </a:srgbClr>
            </a:solidFill>
          </p:spPr>
        </p:sp>
        <p:sp>
          <p:nvSpPr>
            <p:cNvPr id="17" name="TextBox 17"/>
            <p:cNvSpPr txBox="1"/>
            <p:nvPr/>
          </p:nvSpPr>
          <p:spPr>
            <a:xfrm>
              <a:off x="0" y="0"/>
              <a:ext cx="10246073" cy="569045"/>
            </a:xfrm>
            <a:prstGeom prst="rect">
              <a:avLst/>
            </a:prstGeom>
          </p:spPr>
          <p:txBody>
            <a:bodyPr lIns="0" tIns="0" rIns="0" bIns="0" rtlCol="0" anchor="ctr"/>
            <a:lstStyle/>
            <a:p>
              <a:pPr algn="ctr">
                <a:lnSpc>
                  <a:spcPts val="3600"/>
                </a:lnSpc>
              </a:pPr>
              <a:r>
                <a:rPr lang="en-US" sz="3000" i="1" spc="-11">
                  <a:solidFill>
                    <a:srgbClr val="000000"/>
                  </a:solidFill>
                  <a:latin typeface="Vollkorn Italics"/>
                  <a:ea typeface="Vollkorn Italics"/>
                  <a:cs typeface="Vollkorn Italics"/>
                  <a:sym typeface="Vollkorn Italics"/>
                </a:rPr>
                <a:t>Ρέθυμνο, 2025</a:t>
              </a:r>
            </a:p>
          </p:txBody>
        </p:sp>
      </p:grpSp>
      <p:sp>
        <p:nvSpPr>
          <p:cNvPr id="18" name="AutoShape 18"/>
          <p:cNvSpPr/>
          <p:nvPr/>
        </p:nvSpPr>
        <p:spPr>
          <a:xfrm rot="-4649">
            <a:off x="4963491" y="1652311"/>
            <a:ext cx="10565570" cy="0"/>
          </a:xfrm>
          <a:prstGeom prst="line">
            <a:avLst/>
          </a:prstGeom>
          <a:ln w="9525" cap="rnd">
            <a:solidFill>
              <a:srgbClr val="5B9BD5"/>
            </a:solidFill>
            <a:prstDash val="solid"/>
            <a:headEnd type="none" w="sm" len="sm"/>
            <a:tailEnd type="none" w="sm" len="sm"/>
          </a:ln>
        </p:spPr>
      </p:sp>
      <p:sp>
        <p:nvSpPr>
          <p:cNvPr id="19" name="AutoShape 19"/>
          <p:cNvSpPr/>
          <p:nvPr/>
        </p:nvSpPr>
        <p:spPr>
          <a:xfrm rot="11044">
            <a:off x="4736849" y="8393587"/>
            <a:ext cx="10501929" cy="0"/>
          </a:xfrm>
          <a:prstGeom prst="line">
            <a:avLst/>
          </a:prstGeom>
          <a:ln w="9525" cap="rnd">
            <a:solidFill>
              <a:srgbClr val="FFC000"/>
            </a:solidFill>
            <a:prstDash val="solid"/>
            <a:headEnd type="none" w="sm" len="sm"/>
            <a:tailEnd type="none" w="sm" len="sm"/>
          </a:ln>
        </p:spPr>
      </p:sp>
      <p:sp>
        <p:nvSpPr>
          <p:cNvPr id="20" name="TextBox 20"/>
          <p:cNvSpPr txBox="1"/>
          <p:nvPr/>
        </p:nvSpPr>
        <p:spPr>
          <a:xfrm>
            <a:off x="5562286" y="5114925"/>
            <a:ext cx="10003965" cy="752475"/>
          </a:xfrm>
          <a:prstGeom prst="rect">
            <a:avLst/>
          </a:prstGeom>
        </p:spPr>
        <p:txBody>
          <a:bodyPr lIns="0" tIns="0" rIns="0" bIns="0" rtlCol="0" anchor="t">
            <a:spAutoFit/>
          </a:bodyPr>
          <a:lstStyle/>
          <a:p>
            <a:pPr algn="ctr">
              <a:lnSpc>
                <a:spcPts val="5759"/>
              </a:lnSpc>
            </a:pPr>
            <a:r>
              <a:rPr lang="en-US" sz="4800" b="1">
                <a:solidFill>
                  <a:srgbClr val="000000"/>
                </a:solidFill>
                <a:latin typeface="Times New Roman Bold"/>
                <a:ea typeface="Times New Roman Bold"/>
                <a:cs typeface="Times New Roman Bold"/>
                <a:sym typeface="Times New Roman Bold"/>
              </a:rPr>
              <a:t>Χατζηδάκη Ελένη</a:t>
            </a:r>
          </a:p>
        </p:txBody>
      </p:sp>
      <p:graphicFrame>
        <p:nvGraphicFramePr>
          <p:cNvPr id="21" name="Table 21"/>
          <p:cNvGraphicFramePr>
            <a:graphicFrameLocks noGrp="1"/>
          </p:cNvGraphicFramePr>
          <p:nvPr>
            <p:extLst>
              <p:ext uri="{D42A27DB-BD31-4B8C-83A1-F6EECF244321}">
                <p14:modId xmlns:p14="http://schemas.microsoft.com/office/powerpoint/2010/main" val="1727794845"/>
              </p:ext>
            </p:extLst>
          </p:nvPr>
        </p:nvGraphicFramePr>
        <p:xfrm>
          <a:off x="5244293" y="6856511"/>
          <a:ext cx="10284764" cy="2113359"/>
        </p:xfrm>
        <a:graphic>
          <a:graphicData uri="http://schemas.openxmlformats.org/drawingml/2006/table">
            <a:tbl>
              <a:tblPr/>
              <a:tblGrid>
                <a:gridCol w="3478069"/>
                <a:gridCol w="3509945"/>
                <a:gridCol w="3296750"/>
              </a:tblGrid>
              <a:tr h="2113359">
                <a:tc>
                  <a:txBody>
                    <a:bodyPr/>
                    <a:lstStyle/>
                    <a:p>
                      <a:pPr algn="just">
                        <a:lnSpc>
                          <a:spcPts val="2362"/>
                        </a:lnSpc>
                        <a:defRPr/>
                      </a:pPr>
                      <a:endParaRPr lang="el-GR" sz="1687" b="1" i="1" u="sng" dirty="0" smtClean="0">
                        <a:solidFill>
                          <a:srgbClr val="000000"/>
                        </a:solidFill>
                        <a:latin typeface="Arimo Bold Italics"/>
                        <a:ea typeface="Arimo Bold Italics"/>
                        <a:cs typeface="Arimo Bold Italics"/>
                        <a:sym typeface="Arimo Bold Italics"/>
                      </a:endParaRPr>
                    </a:p>
                    <a:p>
                      <a:pPr algn="just">
                        <a:lnSpc>
                          <a:spcPts val="2362"/>
                        </a:lnSpc>
                        <a:defRPr/>
                      </a:pPr>
                      <a:r>
                        <a:rPr lang="en-US" sz="1687" b="1" i="1" u="sng" dirty="0" smtClean="0">
                          <a:solidFill>
                            <a:srgbClr val="000000"/>
                          </a:solidFill>
                          <a:latin typeface="Arimo Bold Italics"/>
                          <a:ea typeface="Arimo Bold Italics"/>
                          <a:cs typeface="Arimo Bold Italics"/>
                          <a:sym typeface="Arimo Bold Italics"/>
                        </a:rPr>
                        <a:t>Επιβ</a:t>
                      </a:r>
                      <a:r>
                        <a:rPr lang="en-US" sz="1687" b="1" i="1" u="sng" dirty="0" err="1" smtClean="0">
                          <a:solidFill>
                            <a:srgbClr val="000000"/>
                          </a:solidFill>
                          <a:latin typeface="Arimo Bold Italics"/>
                          <a:ea typeface="Arimo Bold Italics"/>
                          <a:cs typeface="Arimo Bold Italics"/>
                          <a:sym typeface="Arimo Bold Italics"/>
                        </a:rPr>
                        <a:t>λέ</a:t>
                      </a:r>
                      <a:r>
                        <a:rPr lang="en-US" sz="1687" b="1" i="1" u="sng" dirty="0" smtClean="0">
                          <a:solidFill>
                            <a:srgbClr val="000000"/>
                          </a:solidFill>
                          <a:latin typeface="Arimo Bold Italics"/>
                          <a:ea typeface="Arimo Bold Italics"/>
                          <a:cs typeface="Arimo Bold Italics"/>
                          <a:sym typeface="Arimo Bold Italics"/>
                        </a:rPr>
                        <a:t>πων </a:t>
                      </a:r>
                      <a:r>
                        <a:rPr lang="en-US" sz="1687" b="1" i="1" u="sng" dirty="0">
                          <a:solidFill>
                            <a:srgbClr val="000000"/>
                          </a:solidFill>
                          <a:latin typeface="Arimo Bold Italics"/>
                          <a:ea typeface="Arimo Bold Italics"/>
                          <a:cs typeface="Arimo Bold Italics"/>
                          <a:sym typeface="Arimo Bold Italics"/>
                        </a:rPr>
                        <a:t>Καθηγητής:</a:t>
                      </a:r>
                      <a:endParaRPr lang="en-US" sz="1100" dirty="0"/>
                    </a:p>
                    <a:p>
                      <a:pPr algn="just">
                        <a:lnSpc>
                          <a:spcPts val="2362"/>
                        </a:lnSpc>
                      </a:pPr>
                      <a:endParaRPr lang="en-US" sz="1100" dirty="0"/>
                    </a:p>
                    <a:p>
                      <a:pPr marL="0" algn="l" defTabSz="914400" rtl="0" eaLnBrk="1" latinLnBrk="0" hangingPunct="1">
                        <a:lnSpc>
                          <a:spcPts val="2362"/>
                        </a:lnSpc>
                      </a:pPr>
                      <a:r>
                        <a:rPr lang="en-US" sz="1687" b="1" kern="1200" dirty="0" err="1" smtClean="0">
                          <a:solidFill>
                            <a:srgbClr val="000000"/>
                          </a:solidFill>
                          <a:latin typeface="Arimo Bold"/>
                          <a:ea typeface="Arimo Bold"/>
                          <a:cs typeface="Arimo Bold"/>
                          <a:sym typeface="Arimo Bold"/>
                        </a:rPr>
                        <a:t>Αν</a:t>
                      </a:r>
                      <a:r>
                        <a:rPr lang="en-US" sz="1687" b="1" kern="1200" dirty="0" smtClean="0">
                          <a:solidFill>
                            <a:srgbClr val="000000"/>
                          </a:solidFill>
                          <a:latin typeface="Arimo Bold"/>
                          <a:ea typeface="Arimo Bold"/>
                          <a:cs typeface="Arimo Bold"/>
                          <a:sym typeface="Arimo Bold"/>
                        </a:rPr>
                        <a:t>αστασιάδης</a:t>
                      </a:r>
                      <a:r>
                        <a:rPr lang="el-GR" sz="1687" b="1" kern="1200" dirty="0" smtClean="0">
                          <a:solidFill>
                            <a:srgbClr val="000000"/>
                          </a:solidFill>
                          <a:latin typeface="Arimo Bold"/>
                          <a:ea typeface="Arimo Bold"/>
                          <a:cs typeface="Arimo Bold"/>
                          <a:sym typeface="Arimo Bold"/>
                        </a:rPr>
                        <a:t> Παναγιώτης Καθηγητής Παν. Κρήτης</a:t>
                      </a:r>
                      <a:endParaRPr lang="en-US" sz="1687" b="1" kern="1200" dirty="0">
                        <a:solidFill>
                          <a:srgbClr val="000000"/>
                        </a:solidFill>
                        <a:latin typeface="Arimo Bold"/>
                        <a:ea typeface="Arimo Bold"/>
                        <a:cs typeface="Arimo Bold"/>
                        <a:sym typeface="Arimo Bold"/>
                      </a:endParaRPr>
                    </a:p>
                  </a:txBody>
                  <a:tcPr marL="128588" marR="128588" marT="128588" marB="128588">
                    <a:lnL w="17859" cap="flat" cmpd="sng" algn="ctr">
                      <a:solidFill>
                        <a:srgbClr val="000000"/>
                      </a:solidFill>
                      <a:prstDash val="solid"/>
                      <a:round/>
                      <a:headEnd type="none" w="med" len="med"/>
                      <a:tailEnd type="none" w="med" len="med"/>
                    </a:lnL>
                    <a:lnR w="17859" cap="flat" cmpd="sng" algn="ctr">
                      <a:solidFill>
                        <a:srgbClr val="000000"/>
                      </a:solidFill>
                      <a:prstDash val="solid"/>
                      <a:round/>
                      <a:headEnd type="none" w="med" len="med"/>
                      <a:tailEnd type="none" w="med" len="med"/>
                    </a:lnR>
                    <a:lnT w="17859" cap="flat" cmpd="sng" algn="ctr">
                      <a:solidFill>
                        <a:srgbClr val="000000"/>
                      </a:solidFill>
                      <a:prstDash val="solid"/>
                      <a:round/>
                      <a:headEnd type="none" w="med" len="med"/>
                      <a:tailEnd type="none" w="med" len="med"/>
                    </a:lnT>
                    <a:lnB w="17859" cap="flat" cmpd="sng" algn="ctr">
                      <a:solidFill>
                        <a:srgbClr val="000000"/>
                      </a:solidFill>
                      <a:prstDash val="solid"/>
                      <a:round/>
                      <a:headEnd type="none" w="med" len="med"/>
                      <a:tailEnd type="none" w="med" len="med"/>
                    </a:lnB>
                    <a:solidFill>
                      <a:srgbClr val="FFFFFF"/>
                    </a:solidFill>
                  </a:tcPr>
                </a:tc>
                <a:tc>
                  <a:txBody>
                    <a:bodyPr/>
                    <a:lstStyle/>
                    <a:p>
                      <a:pPr algn="l">
                        <a:lnSpc>
                          <a:spcPts val="2362"/>
                        </a:lnSpc>
                        <a:defRPr/>
                      </a:pPr>
                      <a:r>
                        <a:rPr lang="en-US" sz="1687" b="1" i="1" u="sng" dirty="0" err="1">
                          <a:solidFill>
                            <a:srgbClr val="000000"/>
                          </a:solidFill>
                          <a:latin typeface="Arimo Bold Italics"/>
                          <a:ea typeface="Arimo Bold Italics"/>
                          <a:cs typeface="Arimo Bold Italics"/>
                          <a:sym typeface="Arimo Bold Italics"/>
                        </a:rPr>
                        <a:t>Συν</a:t>
                      </a:r>
                      <a:r>
                        <a:rPr lang="en-US" sz="1687" b="1" i="1" u="sng" dirty="0">
                          <a:solidFill>
                            <a:srgbClr val="000000"/>
                          </a:solidFill>
                          <a:latin typeface="Arimo Bold Italics"/>
                          <a:ea typeface="Arimo Bold Italics"/>
                          <a:cs typeface="Arimo Bold Italics"/>
                          <a:sym typeface="Arimo Bold Italics"/>
                        </a:rPr>
                        <a:t>-Επιβ</a:t>
                      </a:r>
                      <a:r>
                        <a:rPr lang="en-US" sz="1687" b="1" i="1" u="sng" dirty="0" err="1">
                          <a:solidFill>
                            <a:srgbClr val="000000"/>
                          </a:solidFill>
                          <a:latin typeface="Arimo Bold Italics"/>
                          <a:ea typeface="Arimo Bold Italics"/>
                          <a:cs typeface="Arimo Bold Italics"/>
                          <a:sym typeface="Arimo Bold Italics"/>
                        </a:rPr>
                        <a:t>λέ</a:t>
                      </a:r>
                      <a:r>
                        <a:rPr lang="en-US" sz="1687" b="1" i="1" u="sng" dirty="0">
                          <a:solidFill>
                            <a:srgbClr val="000000"/>
                          </a:solidFill>
                          <a:latin typeface="Arimo Bold Italics"/>
                          <a:ea typeface="Arimo Bold Italics"/>
                          <a:cs typeface="Arimo Bold Italics"/>
                          <a:sym typeface="Arimo Bold Italics"/>
                        </a:rPr>
                        <a:t>πουσα Καθηγήτρια:</a:t>
                      </a:r>
                      <a:endParaRPr lang="en-US" sz="1100" dirty="0"/>
                    </a:p>
                    <a:p>
                      <a:pPr algn="l">
                        <a:lnSpc>
                          <a:spcPts val="2362"/>
                        </a:lnSpc>
                      </a:pPr>
                      <a:endParaRPr lang="en-US" sz="1100" dirty="0"/>
                    </a:p>
                    <a:p>
                      <a:pPr algn="l">
                        <a:lnSpc>
                          <a:spcPts val="2362"/>
                        </a:lnSpc>
                      </a:pPr>
                      <a:r>
                        <a:rPr lang="en-US" sz="1687" b="1" dirty="0" err="1">
                          <a:solidFill>
                            <a:srgbClr val="000000"/>
                          </a:solidFill>
                          <a:latin typeface="Arimo Bold"/>
                          <a:ea typeface="Arimo Bold"/>
                          <a:cs typeface="Arimo Bold"/>
                          <a:sym typeface="Arimo Bold"/>
                        </a:rPr>
                        <a:t>Τρούλη</a:t>
                      </a:r>
                      <a:r>
                        <a:rPr lang="en-US" sz="1687" b="1" dirty="0">
                          <a:solidFill>
                            <a:srgbClr val="000000"/>
                          </a:solidFill>
                          <a:latin typeface="Arimo Bold"/>
                          <a:ea typeface="Arimo Bold"/>
                          <a:cs typeface="Arimo Bold"/>
                          <a:sym typeface="Arimo Bold"/>
                        </a:rPr>
                        <a:t> </a:t>
                      </a:r>
                      <a:r>
                        <a:rPr lang="en-US" sz="1687" b="1" dirty="0" err="1">
                          <a:solidFill>
                            <a:srgbClr val="000000"/>
                          </a:solidFill>
                          <a:latin typeface="Arimo Bold"/>
                          <a:ea typeface="Arimo Bold"/>
                          <a:cs typeface="Arimo Bold"/>
                          <a:sym typeface="Arimo Bold"/>
                        </a:rPr>
                        <a:t>Σοφί</a:t>
                      </a:r>
                      <a:r>
                        <a:rPr lang="en-US" sz="1687" b="1" dirty="0">
                          <a:solidFill>
                            <a:srgbClr val="000000"/>
                          </a:solidFill>
                          <a:latin typeface="Arimo Bold"/>
                          <a:ea typeface="Arimo Bold"/>
                          <a:cs typeface="Arimo Bold"/>
                          <a:sym typeface="Arimo Bold"/>
                        </a:rPr>
                        <a:t>α</a:t>
                      </a:r>
                    </a:p>
                    <a:p>
                      <a:pPr algn="l">
                        <a:lnSpc>
                          <a:spcPts val="2362"/>
                        </a:lnSpc>
                      </a:pPr>
                      <a:r>
                        <a:rPr lang="en-US" sz="1687" b="1" dirty="0">
                          <a:solidFill>
                            <a:srgbClr val="000000"/>
                          </a:solidFill>
                          <a:latin typeface="Arimo Bold"/>
                          <a:ea typeface="Arimo Bold"/>
                          <a:cs typeface="Arimo Bold"/>
                          <a:sym typeface="Arimo Bold"/>
                        </a:rPr>
                        <a:t>Επ. Κα</a:t>
                      </a:r>
                      <a:r>
                        <a:rPr lang="en-US" sz="1687" b="1" dirty="0" err="1">
                          <a:solidFill>
                            <a:srgbClr val="000000"/>
                          </a:solidFill>
                          <a:latin typeface="Arimo Bold"/>
                          <a:ea typeface="Arimo Bold"/>
                          <a:cs typeface="Arimo Bold"/>
                          <a:sym typeface="Arimo Bold"/>
                        </a:rPr>
                        <a:t>θηγήτρι</a:t>
                      </a:r>
                      <a:r>
                        <a:rPr lang="en-US" sz="1687" b="1" dirty="0">
                          <a:solidFill>
                            <a:srgbClr val="000000"/>
                          </a:solidFill>
                          <a:latin typeface="Arimo Bold"/>
                          <a:ea typeface="Arimo Bold"/>
                          <a:cs typeface="Arimo Bold"/>
                          <a:sym typeface="Arimo Bold"/>
                        </a:rPr>
                        <a:t>α </a:t>
                      </a:r>
                      <a:r>
                        <a:rPr lang="en-US" sz="1687" b="1" dirty="0" smtClean="0">
                          <a:solidFill>
                            <a:srgbClr val="000000"/>
                          </a:solidFill>
                          <a:latin typeface="Arimo Bold"/>
                          <a:ea typeface="Arimo Bold"/>
                          <a:cs typeface="Arimo Bold"/>
                          <a:sym typeface="Arimo Bold"/>
                        </a:rPr>
                        <a:t>Παν</a:t>
                      </a:r>
                      <a:r>
                        <a:rPr lang="el-GR" sz="1687" b="1" dirty="0" smtClean="0">
                          <a:solidFill>
                            <a:srgbClr val="000000"/>
                          </a:solidFill>
                          <a:latin typeface="Arimo Bold"/>
                          <a:ea typeface="Arimo Bold"/>
                          <a:cs typeface="Arimo Bold"/>
                          <a:sym typeface="Arimo Bold"/>
                        </a:rPr>
                        <a:t>.</a:t>
                      </a:r>
                      <a:r>
                        <a:rPr lang="el-GR" sz="1687" b="1" baseline="0" dirty="0" smtClean="0">
                          <a:solidFill>
                            <a:srgbClr val="000000"/>
                          </a:solidFill>
                          <a:latin typeface="Arimo Bold"/>
                          <a:ea typeface="Arimo Bold"/>
                          <a:cs typeface="Arimo Bold"/>
                          <a:sym typeface="Arimo Bold"/>
                        </a:rPr>
                        <a:t> </a:t>
                      </a:r>
                      <a:r>
                        <a:rPr lang="en-US" sz="1687" b="1" dirty="0" err="1" smtClean="0">
                          <a:solidFill>
                            <a:srgbClr val="000000"/>
                          </a:solidFill>
                          <a:latin typeface="Arimo Bold"/>
                          <a:ea typeface="Arimo Bold"/>
                          <a:cs typeface="Arimo Bold"/>
                          <a:sym typeface="Arimo Bold"/>
                        </a:rPr>
                        <a:t>Κρήτης</a:t>
                      </a:r>
                      <a:endParaRPr lang="en-US" sz="1687" b="1" dirty="0">
                        <a:solidFill>
                          <a:srgbClr val="000000"/>
                        </a:solidFill>
                        <a:latin typeface="Arimo Bold"/>
                        <a:ea typeface="Arimo Bold"/>
                        <a:cs typeface="Arimo Bold"/>
                        <a:sym typeface="Arimo Bold"/>
                      </a:endParaRPr>
                    </a:p>
                  </a:txBody>
                  <a:tcPr marL="128588" marR="128588" marT="128588" marB="128588" anchor="ctr">
                    <a:lnL w="17859" cap="flat" cmpd="sng" algn="ctr">
                      <a:solidFill>
                        <a:srgbClr val="000000"/>
                      </a:solidFill>
                      <a:prstDash val="solid"/>
                      <a:round/>
                      <a:headEnd type="none" w="med" len="med"/>
                      <a:tailEnd type="none" w="med" len="med"/>
                    </a:lnL>
                    <a:lnR w="17859" cap="flat" cmpd="sng" algn="ctr">
                      <a:solidFill>
                        <a:srgbClr val="000000"/>
                      </a:solidFill>
                      <a:prstDash val="solid"/>
                      <a:round/>
                      <a:headEnd type="none" w="med" len="med"/>
                      <a:tailEnd type="none" w="med" len="med"/>
                    </a:lnR>
                    <a:lnT w="17859" cap="flat" cmpd="sng" algn="ctr">
                      <a:solidFill>
                        <a:srgbClr val="000000"/>
                      </a:solidFill>
                      <a:prstDash val="solid"/>
                      <a:round/>
                      <a:headEnd type="none" w="med" len="med"/>
                      <a:tailEnd type="none" w="med" len="med"/>
                    </a:lnT>
                    <a:lnB w="17859" cap="flat" cmpd="sng" algn="ctr">
                      <a:solidFill>
                        <a:srgbClr val="000000"/>
                      </a:solidFill>
                      <a:prstDash val="solid"/>
                      <a:round/>
                      <a:headEnd type="none" w="med" len="med"/>
                      <a:tailEnd type="none" w="med" len="med"/>
                    </a:lnB>
                    <a:solidFill>
                      <a:srgbClr val="FFFFFF"/>
                    </a:solidFill>
                  </a:tcPr>
                </a:tc>
                <a:tc>
                  <a:txBody>
                    <a:bodyPr/>
                    <a:lstStyle/>
                    <a:p>
                      <a:pPr algn="l">
                        <a:lnSpc>
                          <a:spcPts val="2362"/>
                        </a:lnSpc>
                        <a:defRPr/>
                      </a:pPr>
                      <a:endParaRPr lang="el-GR" sz="1687" b="1" i="1" u="sng" dirty="0" smtClean="0">
                        <a:solidFill>
                          <a:srgbClr val="000000"/>
                        </a:solidFill>
                        <a:latin typeface="Arimo Bold Italics"/>
                        <a:ea typeface="Arimo Bold Italics"/>
                        <a:cs typeface="Arimo Bold Italics"/>
                        <a:sym typeface="Arimo Bold Italics"/>
                      </a:endParaRPr>
                    </a:p>
                    <a:p>
                      <a:pPr algn="l">
                        <a:lnSpc>
                          <a:spcPts val="2362"/>
                        </a:lnSpc>
                        <a:defRPr/>
                      </a:pPr>
                      <a:r>
                        <a:rPr lang="en-US" sz="1687" b="1" i="1" u="sng" dirty="0" err="1" smtClean="0">
                          <a:solidFill>
                            <a:srgbClr val="000000"/>
                          </a:solidFill>
                          <a:latin typeface="Arimo Bold Italics"/>
                          <a:ea typeface="Arimo Bold Italics"/>
                          <a:cs typeface="Arimo Bold Italics"/>
                          <a:sym typeface="Arimo Bold Italics"/>
                        </a:rPr>
                        <a:t>Συν</a:t>
                      </a:r>
                      <a:r>
                        <a:rPr lang="en-US" sz="1687" b="1" i="1" u="sng" dirty="0" smtClean="0">
                          <a:solidFill>
                            <a:srgbClr val="000000"/>
                          </a:solidFill>
                          <a:latin typeface="Arimo Bold Italics"/>
                          <a:ea typeface="Arimo Bold Italics"/>
                          <a:cs typeface="Arimo Bold Italics"/>
                          <a:sym typeface="Arimo Bold Italics"/>
                        </a:rPr>
                        <a:t>-Επιβ</a:t>
                      </a:r>
                      <a:r>
                        <a:rPr lang="en-US" sz="1687" b="1" i="1" u="sng" dirty="0" err="1" smtClean="0">
                          <a:solidFill>
                            <a:srgbClr val="000000"/>
                          </a:solidFill>
                          <a:latin typeface="Arimo Bold Italics"/>
                          <a:ea typeface="Arimo Bold Italics"/>
                          <a:cs typeface="Arimo Bold Italics"/>
                          <a:sym typeface="Arimo Bold Italics"/>
                        </a:rPr>
                        <a:t>λέ</a:t>
                      </a:r>
                      <a:r>
                        <a:rPr lang="en-US" sz="1687" b="1" i="1" u="sng" dirty="0" smtClean="0">
                          <a:solidFill>
                            <a:srgbClr val="000000"/>
                          </a:solidFill>
                          <a:latin typeface="Arimo Bold Italics"/>
                          <a:ea typeface="Arimo Bold Italics"/>
                          <a:cs typeface="Arimo Bold Italics"/>
                          <a:sym typeface="Arimo Bold Italics"/>
                        </a:rPr>
                        <a:t>πων </a:t>
                      </a:r>
                      <a:r>
                        <a:rPr lang="en-US" sz="1687" b="1" i="1" u="sng" dirty="0">
                          <a:solidFill>
                            <a:srgbClr val="000000"/>
                          </a:solidFill>
                          <a:latin typeface="Arimo Bold Italics"/>
                          <a:ea typeface="Arimo Bold Italics"/>
                          <a:cs typeface="Arimo Bold Italics"/>
                          <a:sym typeface="Arimo Bold Italics"/>
                        </a:rPr>
                        <a:t>Καθηγητής:</a:t>
                      </a:r>
                      <a:endParaRPr lang="en-US" sz="1100" dirty="0"/>
                    </a:p>
                    <a:p>
                      <a:pPr algn="l">
                        <a:lnSpc>
                          <a:spcPts val="2362"/>
                        </a:lnSpc>
                      </a:pPr>
                      <a:endParaRPr lang="en-US" sz="1100" dirty="0"/>
                    </a:p>
                    <a:p>
                      <a:pPr marL="0" algn="l" defTabSz="914400" rtl="0" eaLnBrk="1" latinLnBrk="0" hangingPunct="1">
                        <a:lnSpc>
                          <a:spcPts val="2362"/>
                        </a:lnSpc>
                      </a:pPr>
                      <a:r>
                        <a:rPr lang="en-US" sz="1687" b="1" kern="1200" dirty="0" err="1">
                          <a:solidFill>
                            <a:srgbClr val="000000"/>
                          </a:solidFill>
                          <a:latin typeface="Arimo Bold"/>
                          <a:ea typeface="Arimo Bold"/>
                          <a:cs typeface="Arimo Bold"/>
                          <a:sym typeface="Arimo Bold Italics"/>
                        </a:rPr>
                        <a:t>Χρηστίδης</a:t>
                      </a:r>
                      <a:r>
                        <a:rPr lang="en-US" sz="1687" b="1" kern="1200" dirty="0">
                          <a:solidFill>
                            <a:srgbClr val="000000"/>
                          </a:solidFill>
                          <a:latin typeface="Arimo Bold"/>
                          <a:ea typeface="Arimo Bold"/>
                          <a:cs typeface="Arimo Bold"/>
                          <a:sym typeface="Arimo Bold Italics"/>
                        </a:rPr>
                        <a:t> </a:t>
                      </a:r>
                      <a:r>
                        <a:rPr lang="el-GR" sz="1687" b="1" kern="1200" dirty="0" smtClean="0">
                          <a:solidFill>
                            <a:srgbClr val="000000"/>
                          </a:solidFill>
                          <a:latin typeface="Arimo Bold"/>
                          <a:ea typeface="Arimo Bold"/>
                          <a:cs typeface="Arimo Bold"/>
                          <a:sym typeface="Arimo Bold Italics"/>
                        </a:rPr>
                        <a:t>Κωνσταντίνος</a:t>
                      </a:r>
                    </a:p>
                    <a:p>
                      <a:pPr marL="0" algn="l" defTabSz="914400" rtl="0" eaLnBrk="1" latinLnBrk="0" hangingPunct="1">
                        <a:lnSpc>
                          <a:spcPts val="2362"/>
                        </a:lnSpc>
                      </a:pPr>
                      <a:r>
                        <a:rPr lang="el-GR" sz="1687" b="1" kern="1200" dirty="0" smtClean="0">
                          <a:solidFill>
                            <a:srgbClr val="000000"/>
                          </a:solidFill>
                          <a:latin typeface="Arimo Bold"/>
                          <a:ea typeface="Arimo Bold"/>
                          <a:cs typeface="Arimo Bold"/>
                          <a:sym typeface="Arimo Bold Italics"/>
                        </a:rPr>
                        <a:t>ΕΕΠ Παν. Κρήτης</a:t>
                      </a:r>
                    </a:p>
                  </a:txBody>
                  <a:tcPr marL="128588" marR="128588" marT="128588" marB="128588">
                    <a:lnL w="17859" cap="flat" cmpd="sng" algn="ctr">
                      <a:solidFill>
                        <a:srgbClr val="000000"/>
                      </a:solidFill>
                      <a:prstDash val="solid"/>
                      <a:round/>
                      <a:headEnd type="none" w="med" len="med"/>
                      <a:tailEnd type="none" w="med" len="med"/>
                    </a:lnL>
                    <a:lnR w="17859" cap="flat" cmpd="sng" algn="ctr">
                      <a:solidFill>
                        <a:srgbClr val="000000"/>
                      </a:solidFill>
                      <a:prstDash val="solid"/>
                      <a:round/>
                      <a:headEnd type="none" w="med" len="med"/>
                      <a:tailEnd type="none" w="med" len="med"/>
                    </a:lnR>
                    <a:lnT w="17859" cap="flat" cmpd="sng" algn="ctr">
                      <a:solidFill>
                        <a:srgbClr val="000000"/>
                      </a:solidFill>
                      <a:prstDash val="solid"/>
                      <a:round/>
                      <a:headEnd type="none" w="med" len="med"/>
                      <a:tailEnd type="none" w="med" len="med"/>
                    </a:lnT>
                    <a:lnB w="17859" cap="flat" cmpd="sng" algn="ctr">
                      <a:solidFill>
                        <a:srgbClr val="000000"/>
                      </a:solidFill>
                      <a:prstDash val="solid"/>
                      <a:round/>
                      <a:headEnd type="none" w="med" len="med"/>
                      <a:tailEnd type="none" w="med" len="med"/>
                    </a:lnB>
                    <a:solidFill>
                      <a:srgbClr val="FFFFFF"/>
                    </a:solidFill>
                  </a:tcPr>
                </a:tc>
              </a:tr>
            </a:tbl>
          </a:graphicData>
        </a:graphic>
      </p:graphicFrame>
      <p:sp>
        <p:nvSpPr>
          <p:cNvPr id="22" name="TextBox 22"/>
          <p:cNvSpPr txBox="1"/>
          <p:nvPr/>
        </p:nvSpPr>
        <p:spPr>
          <a:xfrm>
            <a:off x="5244293" y="6383842"/>
            <a:ext cx="10284763" cy="420886"/>
          </a:xfrm>
          <a:prstGeom prst="rect">
            <a:avLst/>
          </a:prstGeom>
        </p:spPr>
        <p:txBody>
          <a:bodyPr lIns="0" tIns="0" rIns="0" bIns="0" rtlCol="0" anchor="t">
            <a:spAutoFit/>
          </a:bodyPr>
          <a:lstStyle/>
          <a:p>
            <a:pPr algn="ctr">
              <a:lnSpc>
                <a:spcPts val="3239"/>
              </a:lnSpc>
            </a:pPr>
            <a:r>
              <a:rPr lang="en-US" sz="2699">
                <a:solidFill>
                  <a:srgbClr val="000000"/>
                </a:solidFill>
                <a:latin typeface="Times New Roman"/>
                <a:ea typeface="Times New Roman"/>
                <a:cs typeface="Times New Roman"/>
                <a:sym typeface="Times New Roman"/>
              </a:rPr>
              <a:t>Επιτροπή Κρίσης ΔΕ</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2"/>
          <p:cNvSpPr/>
          <p:nvPr/>
        </p:nvSpPr>
        <p:spPr>
          <a:xfrm>
            <a:off x="7155952" y="2608744"/>
            <a:ext cx="2177619" cy="1243965"/>
          </a:xfrm>
          <a:custGeom>
            <a:avLst/>
            <a:gdLst/>
            <a:ahLst/>
            <a:cxnLst/>
            <a:rect l="l" t="t" r="r" b="b"/>
            <a:pathLst>
              <a:path w="2177619" h="1243965">
                <a:moveTo>
                  <a:pt x="0" y="0"/>
                </a:moveTo>
                <a:lnTo>
                  <a:pt x="2177620" y="0"/>
                </a:lnTo>
                <a:lnTo>
                  <a:pt x="2177620" y="1243965"/>
                </a:lnTo>
                <a:lnTo>
                  <a:pt x="0" y="1243965"/>
                </a:lnTo>
                <a:lnTo>
                  <a:pt x="0" y="0"/>
                </a:lnTo>
                <a:close/>
              </a:path>
            </a:pathLst>
          </a:custGeom>
          <a:blipFill>
            <a:blip r:embed="rId3">
              <a:alphaModFix amt="35000"/>
              <a:extLst>
                <a:ext uri="{96DAC541-7B7A-43D3-8B79-37D633B846F1}">
                  <asvg:svgBlip xmlns="" xmlns:asvg="http://schemas.microsoft.com/office/drawing/2016/SVG/main" r:embed="rId6"/>
                </a:ext>
              </a:extLst>
            </a:blip>
            <a:stretch>
              <a:fillRect/>
            </a:stretch>
          </a:blipFill>
          <a:ln cap="sq">
            <a:noFill/>
            <a:prstDash val="solid"/>
            <a:miter/>
          </a:ln>
        </p:spPr>
      </p:sp>
      <p:grpSp>
        <p:nvGrpSpPr>
          <p:cNvPr id="33" name="Group 33"/>
          <p:cNvGrpSpPr/>
          <p:nvPr/>
        </p:nvGrpSpPr>
        <p:grpSpPr>
          <a:xfrm>
            <a:off x="6557103" y="2725301"/>
            <a:ext cx="3781425" cy="1304925"/>
            <a:chOff x="0" y="0"/>
            <a:chExt cx="995931" cy="343684"/>
          </a:xfrm>
        </p:grpSpPr>
        <p:sp>
          <p:nvSpPr>
            <p:cNvPr id="34" name="Freeform 34"/>
            <p:cNvSpPr/>
            <p:nvPr/>
          </p:nvSpPr>
          <p:spPr>
            <a:xfrm>
              <a:off x="0" y="0"/>
              <a:ext cx="995931" cy="343684"/>
            </a:xfrm>
            <a:custGeom>
              <a:avLst/>
              <a:gdLst/>
              <a:ahLst/>
              <a:cxnLst/>
              <a:rect l="l" t="t" r="r" b="b"/>
              <a:pathLst>
                <a:path w="995931" h="343684">
                  <a:moveTo>
                    <a:pt x="36852" y="0"/>
                  </a:moveTo>
                  <a:lnTo>
                    <a:pt x="959078" y="0"/>
                  </a:lnTo>
                  <a:cubicBezTo>
                    <a:pt x="968852" y="0"/>
                    <a:pt x="978226" y="3883"/>
                    <a:pt x="985137" y="10794"/>
                  </a:cubicBezTo>
                  <a:cubicBezTo>
                    <a:pt x="992048" y="17705"/>
                    <a:pt x="995931" y="27079"/>
                    <a:pt x="995931" y="36852"/>
                  </a:cubicBezTo>
                  <a:lnTo>
                    <a:pt x="995931" y="306832"/>
                  </a:lnTo>
                  <a:cubicBezTo>
                    <a:pt x="995931" y="316605"/>
                    <a:pt x="992048" y="325979"/>
                    <a:pt x="985137" y="332890"/>
                  </a:cubicBezTo>
                  <a:cubicBezTo>
                    <a:pt x="978226" y="339801"/>
                    <a:pt x="968852" y="343684"/>
                    <a:pt x="959078" y="343684"/>
                  </a:cubicBezTo>
                  <a:lnTo>
                    <a:pt x="36852" y="343684"/>
                  </a:lnTo>
                  <a:cubicBezTo>
                    <a:pt x="27079" y="343684"/>
                    <a:pt x="17705" y="339801"/>
                    <a:pt x="10794" y="332890"/>
                  </a:cubicBezTo>
                  <a:cubicBezTo>
                    <a:pt x="3883" y="325979"/>
                    <a:pt x="0" y="316605"/>
                    <a:pt x="0" y="306832"/>
                  </a:cubicBezTo>
                  <a:lnTo>
                    <a:pt x="0" y="36852"/>
                  </a:lnTo>
                  <a:cubicBezTo>
                    <a:pt x="0" y="27079"/>
                    <a:pt x="3883" y="17705"/>
                    <a:pt x="10794" y="10794"/>
                  </a:cubicBezTo>
                  <a:cubicBezTo>
                    <a:pt x="17705" y="3883"/>
                    <a:pt x="27079" y="0"/>
                    <a:pt x="36852" y="0"/>
                  </a:cubicBezTo>
                  <a:close/>
                </a:path>
              </a:pathLst>
            </a:custGeom>
            <a:solidFill>
              <a:srgbClr val="FFC000"/>
            </a:solidFill>
          </p:spPr>
        </p:sp>
        <p:sp>
          <p:nvSpPr>
            <p:cNvPr id="35" name="TextBox 35"/>
            <p:cNvSpPr txBox="1"/>
            <p:nvPr/>
          </p:nvSpPr>
          <p:spPr>
            <a:xfrm>
              <a:off x="0" y="-47625"/>
              <a:ext cx="995931" cy="391309"/>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rot="-10800000">
            <a:off x="6478588" y="4006969"/>
            <a:ext cx="3657600" cy="5773921"/>
            <a:chOff x="0" y="0"/>
            <a:chExt cx="878371" cy="1386604"/>
          </a:xfrm>
        </p:grpSpPr>
        <p:sp>
          <p:nvSpPr>
            <p:cNvPr id="30" name="Freeform 30"/>
            <p:cNvSpPr/>
            <p:nvPr/>
          </p:nvSpPr>
          <p:spPr>
            <a:xfrm>
              <a:off x="0" y="0"/>
              <a:ext cx="878371" cy="1375243"/>
            </a:xfrm>
            <a:custGeom>
              <a:avLst/>
              <a:gdLst/>
              <a:ahLst/>
              <a:cxnLst/>
              <a:rect l="l" t="t" r="r" b="b"/>
              <a:pathLst>
                <a:path w="878371" h="1375243">
                  <a:moveTo>
                    <a:pt x="850854" y="0"/>
                  </a:moveTo>
                  <a:lnTo>
                    <a:pt x="27517" y="0"/>
                  </a:lnTo>
                  <a:cubicBezTo>
                    <a:pt x="12320" y="0"/>
                    <a:pt x="0" y="12320"/>
                    <a:pt x="0" y="27517"/>
                  </a:cubicBezTo>
                  <a:lnTo>
                    <a:pt x="0" y="1171127"/>
                  </a:lnTo>
                  <a:cubicBezTo>
                    <a:pt x="0" y="1186324"/>
                    <a:pt x="12320" y="1198644"/>
                    <a:pt x="27517" y="1198644"/>
                  </a:cubicBezTo>
                  <a:lnTo>
                    <a:pt x="129963" y="1198644"/>
                  </a:lnTo>
                  <a:cubicBezTo>
                    <a:pt x="145160" y="1198644"/>
                    <a:pt x="157480" y="1210964"/>
                    <a:pt x="157480" y="1226161"/>
                  </a:cubicBezTo>
                  <a:lnTo>
                    <a:pt x="157480" y="1359087"/>
                  </a:lnTo>
                  <a:cubicBezTo>
                    <a:pt x="157480" y="1364661"/>
                    <a:pt x="160493" y="1369800"/>
                    <a:pt x="165358" y="1372521"/>
                  </a:cubicBezTo>
                  <a:cubicBezTo>
                    <a:pt x="170223" y="1375243"/>
                    <a:pt x="176178" y="1375121"/>
                    <a:pt x="180928" y="1372204"/>
                  </a:cubicBezTo>
                  <a:lnTo>
                    <a:pt x="440102" y="1213044"/>
                  </a:lnTo>
                  <a:cubicBezTo>
                    <a:pt x="455434" y="1203628"/>
                    <a:pt x="473074" y="1198644"/>
                    <a:pt x="491067" y="1198644"/>
                  </a:cubicBezTo>
                  <a:lnTo>
                    <a:pt x="850854" y="1198644"/>
                  </a:lnTo>
                  <a:cubicBezTo>
                    <a:pt x="866051" y="1198644"/>
                    <a:pt x="878371" y="1186324"/>
                    <a:pt x="878371" y="1171127"/>
                  </a:cubicBezTo>
                  <a:lnTo>
                    <a:pt x="878371" y="27517"/>
                  </a:lnTo>
                  <a:cubicBezTo>
                    <a:pt x="878371" y="12320"/>
                    <a:pt x="866051" y="0"/>
                    <a:pt x="850854" y="0"/>
                  </a:cubicBezTo>
                  <a:close/>
                </a:path>
              </a:pathLst>
            </a:custGeom>
            <a:solidFill>
              <a:srgbClr val="ECF0F3"/>
            </a:solidFill>
          </p:spPr>
        </p:sp>
        <p:sp>
          <p:nvSpPr>
            <p:cNvPr id="31" name="TextBox 31"/>
            <p:cNvSpPr txBox="1"/>
            <p:nvPr/>
          </p:nvSpPr>
          <p:spPr>
            <a:xfrm>
              <a:off x="0" y="-47625"/>
              <a:ext cx="878371" cy="1243729"/>
            </a:xfrm>
            <a:prstGeom prst="rect">
              <a:avLst/>
            </a:prstGeom>
          </p:spPr>
          <p:txBody>
            <a:bodyPr lIns="50800" tIns="50800" rIns="50800" bIns="50800" rtlCol="0" anchor="ctr"/>
            <a:lstStyle/>
            <a:p>
              <a:pPr algn="ctr">
                <a:lnSpc>
                  <a:spcPts val="2659"/>
                </a:lnSpc>
              </a:pPr>
              <a:endParaRPr/>
            </a:p>
          </p:txBody>
        </p:sp>
      </p:grpSp>
      <p:sp>
        <p:nvSpPr>
          <p:cNvPr id="41" name="Freeform 41"/>
          <p:cNvSpPr/>
          <p:nvPr/>
        </p:nvSpPr>
        <p:spPr>
          <a:xfrm>
            <a:off x="2955712" y="2756867"/>
            <a:ext cx="2491967" cy="1423536"/>
          </a:xfrm>
          <a:custGeom>
            <a:avLst/>
            <a:gdLst/>
            <a:ahLst/>
            <a:cxnLst/>
            <a:rect l="l" t="t" r="r" b="b"/>
            <a:pathLst>
              <a:path w="2491967" h="1423536">
                <a:moveTo>
                  <a:pt x="0" y="0"/>
                </a:moveTo>
                <a:lnTo>
                  <a:pt x="2491968" y="0"/>
                </a:lnTo>
                <a:lnTo>
                  <a:pt x="2491968" y="1423536"/>
                </a:lnTo>
                <a:lnTo>
                  <a:pt x="0" y="1423536"/>
                </a:lnTo>
                <a:lnTo>
                  <a:pt x="0" y="0"/>
                </a:lnTo>
                <a:close/>
              </a:path>
            </a:pathLst>
          </a:custGeom>
          <a:blipFill>
            <a:blip r:embed="rId3">
              <a:alphaModFix amt="35000"/>
              <a:extLst>
                <a:ext uri="{96DAC541-7B7A-43D3-8B79-37D633B846F1}">
                  <asvg:svgBlip xmlns="" xmlns:asvg="http://schemas.microsoft.com/office/drawing/2016/SVG/main" r:embed="rId7"/>
                </a:ext>
              </a:extLst>
            </a:blip>
            <a:stretch>
              <a:fillRect/>
            </a:stretch>
          </a:blipFill>
          <a:ln cap="sq">
            <a:noFill/>
            <a:prstDash val="solid"/>
            <a:miter/>
          </a:ln>
        </p:spPr>
      </p:sp>
      <p:grpSp>
        <p:nvGrpSpPr>
          <p:cNvPr id="42" name="Group 42"/>
          <p:cNvGrpSpPr/>
          <p:nvPr/>
        </p:nvGrpSpPr>
        <p:grpSpPr>
          <a:xfrm>
            <a:off x="2548206" y="2725301"/>
            <a:ext cx="3787507" cy="1304904"/>
            <a:chOff x="0" y="0"/>
            <a:chExt cx="871421" cy="300229"/>
          </a:xfrm>
        </p:grpSpPr>
        <p:sp>
          <p:nvSpPr>
            <p:cNvPr id="43" name="Freeform 43"/>
            <p:cNvSpPr/>
            <p:nvPr/>
          </p:nvSpPr>
          <p:spPr>
            <a:xfrm>
              <a:off x="0" y="0"/>
              <a:ext cx="871421" cy="300229"/>
            </a:xfrm>
            <a:custGeom>
              <a:avLst/>
              <a:gdLst/>
              <a:ahLst/>
              <a:cxnLst/>
              <a:rect l="l" t="t" r="r" b="b"/>
              <a:pathLst>
                <a:path w="871421" h="300229">
                  <a:moveTo>
                    <a:pt x="36793" y="0"/>
                  </a:moveTo>
                  <a:lnTo>
                    <a:pt x="834628" y="0"/>
                  </a:lnTo>
                  <a:cubicBezTo>
                    <a:pt x="844386" y="0"/>
                    <a:pt x="853744" y="3876"/>
                    <a:pt x="860645" y="10776"/>
                  </a:cubicBezTo>
                  <a:cubicBezTo>
                    <a:pt x="867545" y="17677"/>
                    <a:pt x="871421" y="27035"/>
                    <a:pt x="871421" y="36793"/>
                  </a:cubicBezTo>
                  <a:lnTo>
                    <a:pt x="871421" y="263436"/>
                  </a:lnTo>
                  <a:cubicBezTo>
                    <a:pt x="871421" y="283756"/>
                    <a:pt x="854948" y="300229"/>
                    <a:pt x="834628" y="300229"/>
                  </a:cubicBezTo>
                  <a:lnTo>
                    <a:pt x="36793" y="300229"/>
                  </a:lnTo>
                  <a:cubicBezTo>
                    <a:pt x="27035" y="300229"/>
                    <a:pt x="17677" y="296353"/>
                    <a:pt x="10776" y="289453"/>
                  </a:cubicBezTo>
                  <a:cubicBezTo>
                    <a:pt x="3876" y="282553"/>
                    <a:pt x="0" y="273194"/>
                    <a:pt x="0" y="263436"/>
                  </a:cubicBezTo>
                  <a:lnTo>
                    <a:pt x="0" y="36793"/>
                  </a:lnTo>
                  <a:cubicBezTo>
                    <a:pt x="0" y="27035"/>
                    <a:pt x="3876" y="17677"/>
                    <a:pt x="10776" y="10776"/>
                  </a:cubicBezTo>
                  <a:cubicBezTo>
                    <a:pt x="17677" y="3876"/>
                    <a:pt x="27035" y="0"/>
                    <a:pt x="36793" y="0"/>
                  </a:cubicBezTo>
                  <a:close/>
                </a:path>
              </a:pathLst>
            </a:custGeom>
            <a:solidFill>
              <a:srgbClr val="BF9000"/>
            </a:solidFill>
          </p:spPr>
        </p:sp>
        <p:sp>
          <p:nvSpPr>
            <p:cNvPr id="44" name="TextBox 44"/>
            <p:cNvSpPr txBox="1"/>
            <p:nvPr/>
          </p:nvSpPr>
          <p:spPr>
            <a:xfrm>
              <a:off x="0" y="-47625"/>
              <a:ext cx="871421" cy="347854"/>
            </a:xfrm>
            <a:prstGeom prst="rect">
              <a:avLst/>
            </a:prstGeom>
          </p:spPr>
          <p:txBody>
            <a:bodyPr lIns="58152" tIns="58152" rIns="58152" bIns="58152" rtlCol="0" anchor="ctr"/>
            <a:lstStyle/>
            <a:p>
              <a:pPr algn="ctr">
                <a:lnSpc>
                  <a:spcPts val="2659"/>
                </a:lnSpc>
              </a:pPr>
              <a:endParaRPr/>
            </a:p>
          </p:txBody>
        </p:sp>
      </p:grpSp>
      <p:grpSp>
        <p:nvGrpSpPr>
          <p:cNvPr id="38" name="Group 38"/>
          <p:cNvGrpSpPr/>
          <p:nvPr/>
        </p:nvGrpSpPr>
        <p:grpSpPr>
          <a:xfrm rot="-10800000">
            <a:off x="2548206" y="4060486"/>
            <a:ext cx="3665179" cy="5773921"/>
            <a:chOff x="0" y="0"/>
            <a:chExt cx="843276" cy="1328451"/>
          </a:xfrm>
        </p:grpSpPr>
        <p:sp>
          <p:nvSpPr>
            <p:cNvPr id="39" name="Freeform 39"/>
            <p:cNvSpPr/>
            <p:nvPr/>
          </p:nvSpPr>
          <p:spPr>
            <a:xfrm>
              <a:off x="0" y="0"/>
              <a:ext cx="843276" cy="1317113"/>
            </a:xfrm>
            <a:custGeom>
              <a:avLst/>
              <a:gdLst/>
              <a:ahLst/>
              <a:cxnLst/>
              <a:rect l="l" t="t" r="r" b="b"/>
              <a:pathLst>
                <a:path w="843276" h="1317113">
                  <a:moveTo>
                    <a:pt x="815816" y="0"/>
                  </a:moveTo>
                  <a:lnTo>
                    <a:pt x="27460" y="0"/>
                  </a:lnTo>
                  <a:cubicBezTo>
                    <a:pt x="12294" y="0"/>
                    <a:pt x="0" y="12294"/>
                    <a:pt x="0" y="27460"/>
                  </a:cubicBezTo>
                  <a:lnTo>
                    <a:pt x="0" y="1113031"/>
                  </a:lnTo>
                  <a:cubicBezTo>
                    <a:pt x="0" y="1128197"/>
                    <a:pt x="12294" y="1140491"/>
                    <a:pt x="27460" y="1140491"/>
                  </a:cubicBezTo>
                  <a:lnTo>
                    <a:pt x="130020" y="1140491"/>
                  </a:lnTo>
                  <a:cubicBezTo>
                    <a:pt x="145186" y="1140491"/>
                    <a:pt x="157480" y="1152785"/>
                    <a:pt x="157480" y="1167951"/>
                  </a:cubicBezTo>
                  <a:lnTo>
                    <a:pt x="157480" y="1300991"/>
                  </a:lnTo>
                  <a:cubicBezTo>
                    <a:pt x="157480" y="1306554"/>
                    <a:pt x="160487" y="1311682"/>
                    <a:pt x="165342" y="1314397"/>
                  </a:cubicBezTo>
                  <a:cubicBezTo>
                    <a:pt x="170196" y="1317113"/>
                    <a:pt x="176140" y="1316992"/>
                    <a:pt x="180880" y="1314081"/>
                  </a:cubicBezTo>
                  <a:lnTo>
                    <a:pt x="440150" y="1154861"/>
                  </a:lnTo>
                  <a:cubicBezTo>
                    <a:pt x="455451" y="1145465"/>
                    <a:pt x="473055" y="1140491"/>
                    <a:pt x="491010" y="1140491"/>
                  </a:cubicBezTo>
                  <a:lnTo>
                    <a:pt x="815816" y="1140491"/>
                  </a:lnTo>
                  <a:cubicBezTo>
                    <a:pt x="830982" y="1140491"/>
                    <a:pt x="843276" y="1128197"/>
                    <a:pt x="843276" y="1113031"/>
                  </a:cubicBezTo>
                  <a:lnTo>
                    <a:pt x="843276" y="27460"/>
                  </a:lnTo>
                  <a:cubicBezTo>
                    <a:pt x="843276" y="12294"/>
                    <a:pt x="830982" y="0"/>
                    <a:pt x="815816" y="0"/>
                  </a:cubicBezTo>
                  <a:close/>
                </a:path>
              </a:pathLst>
            </a:custGeom>
            <a:solidFill>
              <a:srgbClr val="ECF0F3"/>
            </a:solidFill>
          </p:spPr>
        </p:sp>
        <p:sp>
          <p:nvSpPr>
            <p:cNvPr id="40" name="TextBox 40"/>
            <p:cNvSpPr txBox="1"/>
            <p:nvPr/>
          </p:nvSpPr>
          <p:spPr>
            <a:xfrm>
              <a:off x="0" y="-47625"/>
              <a:ext cx="843276" cy="1185576"/>
            </a:xfrm>
            <a:prstGeom prst="rect">
              <a:avLst/>
            </a:prstGeom>
          </p:spPr>
          <p:txBody>
            <a:bodyPr lIns="58152" tIns="58152" rIns="58152" bIns="58152" rtlCol="0" anchor="ctr"/>
            <a:lstStyle/>
            <a:p>
              <a:pPr algn="ctr">
                <a:lnSpc>
                  <a:spcPts val="2659"/>
                </a:lnSpc>
              </a:pPr>
              <a:endParaRPr/>
            </a:p>
          </p:txBody>
        </p:sp>
      </p:grpSp>
      <p:grpSp>
        <p:nvGrpSpPr>
          <p:cNvPr id="2" name="Group 2"/>
          <p:cNvGrpSpPr/>
          <p:nvPr/>
        </p:nvGrpSpPr>
        <p:grpSpPr>
          <a:xfrm>
            <a:off x="1704975" y="0"/>
            <a:ext cx="701316" cy="10287000"/>
            <a:chOff x="0" y="0"/>
            <a:chExt cx="664951" cy="9753600"/>
          </a:xfrm>
        </p:grpSpPr>
        <p:sp>
          <p:nvSpPr>
            <p:cNvPr id="3" name="Freeform 3"/>
            <p:cNvSpPr/>
            <p:nvPr/>
          </p:nvSpPr>
          <p:spPr>
            <a:xfrm>
              <a:off x="0" y="0"/>
              <a:ext cx="664972" cy="9753600"/>
            </a:xfrm>
            <a:custGeom>
              <a:avLst/>
              <a:gdLst/>
              <a:ahLst/>
              <a:cxnLst/>
              <a:rect l="l" t="t" r="r" b="b"/>
              <a:pathLst>
                <a:path w="664972" h="9753600">
                  <a:moveTo>
                    <a:pt x="0" y="0"/>
                  </a:moveTo>
                  <a:lnTo>
                    <a:pt x="664972" y="0"/>
                  </a:lnTo>
                  <a:lnTo>
                    <a:pt x="664972" y="9753600"/>
                  </a:lnTo>
                  <a:lnTo>
                    <a:pt x="0" y="9753600"/>
                  </a:lnTo>
                  <a:close/>
                </a:path>
              </a:pathLst>
            </a:custGeom>
            <a:solidFill>
              <a:srgbClr val="931B1B"/>
            </a:solidFill>
          </p:spPr>
        </p:sp>
      </p:grpSp>
      <p:grpSp>
        <p:nvGrpSpPr>
          <p:cNvPr id="4" name="Group 4"/>
          <p:cNvGrpSpPr/>
          <p:nvPr/>
        </p:nvGrpSpPr>
        <p:grpSpPr>
          <a:xfrm>
            <a:off x="2987316" y="942751"/>
            <a:ext cx="864096" cy="1512168"/>
            <a:chOff x="0" y="0"/>
            <a:chExt cx="819291" cy="1433759"/>
          </a:xfrm>
        </p:grpSpPr>
        <p:sp>
          <p:nvSpPr>
            <p:cNvPr id="5" name="Freeform 5"/>
            <p:cNvSpPr/>
            <p:nvPr/>
          </p:nvSpPr>
          <p:spPr>
            <a:xfrm>
              <a:off x="0" y="0"/>
              <a:ext cx="819277" cy="1433703"/>
            </a:xfrm>
            <a:custGeom>
              <a:avLst/>
              <a:gdLst/>
              <a:ahLst/>
              <a:cxnLst/>
              <a:rect l="l" t="t" r="r" b="b"/>
              <a:pathLst>
                <a:path w="819277" h="1433703">
                  <a:moveTo>
                    <a:pt x="0" y="0"/>
                  </a:moveTo>
                  <a:lnTo>
                    <a:pt x="819277" y="0"/>
                  </a:lnTo>
                  <a:lnTo>
                    <a:pt x="819277" y="1433703"/>
                  </a:lnTo>
                  <a:lnTo>
                    <a:pt x="0" y="1433703"/>
                  </a:lnTo>
                  <a:close/>
                </a:path>
              </a:pathLst>
            </a:custGeom>
            <a:solidFill>
              <a:srgbClr val="FFFFFF"/>
            </a:solidFill>
          </p:spPr>
        </p:sp>
      </p:grpSp>
      <p:grpSp>
        <p:nvGrpSpPr>
          <p:cNvPr id="6" name="Group 6"/>
          <p:cNvGrpSpPr/>
          <p:nvPr/>
        </p:nvGrpSpPr>
        <p:grpSpPr>
          <a:xfrm>
            <a:off x="2359476" y="818469"/>
            <a:ext cx="1013184" cy="1188132"/>
            <a:chOff x="0" y="0"/>
            <a:chExt cx="960649" cy="1126525"/>
          </a:xfrm>
        </p:grpSpPr>
        <p:sp>
          <p:nvSpPr>
            <p:cNvPr id="7" name="Freeform 7"/>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8" name="Group 8"/>
          <p:cNvGrpSpPr/>
          <p:nvPr/>
        </p:nvGrpSpPr>
        <p:grpSpPr>
          <a:xfrm>
            <a:off x="4067436" y="510196"/>
            <a:ext cx="6068752" cy="1827103"/>
            <a:chOff x="0" y="0"/>
            <a:chExt cx="12753997" cy="3839812"/>
          </a:xfrm>
        </p:grpSpPr>
        <p:sp>
          <p:nvSpPr>
            <p:cNvPr id="9" name="Freeform 9"/>
            <p:cNvSpPr/>
            <p:nvPr/>
          </p:nvSpPr>
          <p:spPr>
            <a:xfrm>
              <a:off x="0" y="0"/>
              <a:ext cx="12753997" cy="3839812"/>
            </a:xfrm>
            <a:custGeom>
              <a:avLst/>
              <a:gdLst/>
              <a:ahLst/>
              <a:cxnLst/>
              <a:rect l="l" t="t" r="r" b="b"/>
              <a:pathLst>
                <a:path w="12753997" h="3839812">
                  <a:moveTo>
                    <a:pt x="0" y="0"/>
                  </a:moveTo>
                  <a:lnTo>
                    <a:pt x="12753997" y="0"/>
                  </a:lnTo>
                  <a:lnTo>
                    <a:pt x="12753997" y="3839812"/>
                  </a:lnTo>
                  <a:lnTo>
                    <a:pt x="0" y="3839812"/>
                  </a:lnTo>
                  <a:close/>
                </a:path>
              </a:pathLst>
            </a:custGeom>
            <a:solidFill>
              <a:srgbClr val="000000">
                <a:alpha val="0"/>
              </a:srgbClr>
            </a:solidFill>
          </p:spPr>
        </p:sp>
        <p:sp>
          <p:nvSpPr>
            <p:cNvPr id="10" name="TextBox 10"/>
            <p:cNvSpPr txBox="1"/>
            <p:nvPr/>
          </p:nvSpPr>
          <p:spPr>
            <a:xfrm>
              <a:off x="0" y="-47625"/>
              <a:ext cx="12753997" cy="3887437"/>
            </a:xfrm>
            <a:prstGeom prst="rect">
              <a:avLst/>
            </a:prstGeom>
          </p:spPr>
          <p:txBody>
            <a:bodyPr lIns="0" tIns="0" rIns="0" bIns="0" rtlCol="0" anchor="ctr"/>
            <a:lstStyle/>
            <a:p>
              <a:pPr algn="l">
                <a:lnSpc>
                  <a:spcPts val="5832"/>
                </a:lnSpc>
              </a:pPr>
              <a:r>
                <a:rPr lang="en-US" sz="5400" b="1" spc="85" dirty="0">
                  <a:solidFill>
                    <a:srgbClr val="000000"/>
                  </a:solidFill>
                  <a:latin typeface="Alegreya Sans Bold"/>
                  <a:ea typeface="Alegreya Sans Bold"/>
                  <a:cs typeface="Alegreya Sans Bold"/>
                  <a:sym typeface="Alegreya Sans Bold"/>
                </a:rPr>
                <a:t>Παρα</a:t>
              </a:r>
              <a:r>
                <a:rPr lang="en-US" sz="5400" b="1" spc="85" dirty="0" err="1">
                  <a:solidFill>
                    <a:srgbClr val="000000"/>
                  </a:solidFill>
                  <a:latin typeface="Alegreya Sans Bold"/>
                  <a:ea typeface="Alegreya Sans Bold"/>
                  <a:cs typeface="Alegreya Sans Bold"/>
                  <a:sym typeface="Alegreya Sans Bold"/>
                </a:rPr>
                <a:t>γόμενο</a:t>
              </a:r>
              <a:r>
                <a:rPr lang="en-US" sz="5400" b="1" spc="85" dirty="0">
                  <a:solidFill>
                    <a:srgbClr val="000000"/>
                  </a:solidFill>
                  <a:latin typeface="Alegreya Sans Bold"/>
                  <a:ea typeface="Alegreya Sans Bold"/>
                  <a:cs typeface="Alegreya Sans Bold"/>
                  <a:sym typeface="Alegreya Sans Bold"/>
                </a:rPr>
                <a:t> </a:t>
              </a:r>
              <a:r>
                <a:rPr lang="en-US" sz="5400" b="1" spc="85" dirty="0" smtClean="0">
                  <a:solidFill>
                    <a:srgbClr val="000000"/>
                  </a:solidFill>
                  <a:latin typeface="Alegreya Sans Bold"/>
                  <a:ea typeface="Alegreya Sans Bold"/>
                  <a:cs typeface="Alegreya Sans Bold"/>
                  <a:sym typeface="Alegreya Sans Bold"/>
                </a:rPr>
                <a:t>Ε.Υ</a:t>
              </a:r>
              <a:r>
                <a:rPr lang="el-GR" sz="5400" b="1" spc="85" dirty="0" smtClean="0">
                  <a:solidFill>
                    <a:srgbClr val="000000"/>
                  </a:solidFill>
                  <a:latin typeface="Alegreya Sans Bold"/>
                  <a:ea typeface="Alegreya Sans Bold"/>
                  <a:cs typeface="Alegreya Sans Bold"/>
                  <a:sym typeface="Alegreya Sans Bold"/>
                </a:rPr>
                <a:t>.</a:t>
              </a:r>
              <a:r>
                <a:rPr lang="en-US" sz="5400" b="1" spc="85" dirty="0" smtClean="0">
                  <a:solidFill>
                    <a:srgbClr val="000000"/>
                  </a:solidFill>
                  <a:latin typeface="Alegreya Sans Bold"/>
                  <a:ea typeface="Alegreya Sans Bold"/>
                  <a:cs typeface="Alegreya Sans Bold"/>
                  <a:sym typeface="Alegreya Sans Bold"/>
                </a:rPr>
                <a:t> </a:t>
              </a:r>
              <a:r>
                <a:rPr lang="en-US" sz="5400" b="1" spc="85" dirty="0">
                  <a:solidFill>
                    <a:srgbClr val="000000"/>
                  </a:solidFill>
                  <a:latin typeface="Alegreya Sans Bold"/>
                  <a:ea typeface="Alegreya Sans Bold"/>
                  <a:cs typeface="Alegreya Sans Bold"/>
                  <a:sym typeface="Alegreya Sans Bold"/>
                </a:rPr>
                <a:t>(2/2)</a:t>
              </a:r>
            </a:p>
          </p:txBody>
        </p:sp>
      </p:grpSp>
      <p:grpSp>
        <p:nvGrpSpPr>
          <p:cNvPr id="11" name="Group 11"/>
          <p:cNvGrpSpPr/>
          <p:nvPr/>
        </p:nvGrpSpPr>
        <p:grpSpPr>
          <a:xfrm rot="-10800000">
            <a:off x="14459223" y="4030226"/>
            <a:ext cx="3657600" cy="5772150"/>
            <a:chOff x="0" y="0"/>
            <a:chExt cx="963319" cy="1520237"/>
          </a:xfrm>
        </p:grpSpPr>
        <p:sp>
          <p:nvSpPr>
            <p:cNvPr id="12" name="Freeform 12"/>
            <p:cNvSpPr/>
            <p:nvPr/>
          </p:nvSpPr>
          <p:spPr>
            <a:xfrm>
              <a:off x="0" y="0"/>
              <a:ext cx="963319" cy="1508876"/>
            </a:xfrm>
            <a:custGeom>
              <a:avLst/>
              <a:gdLst/>
              <a:ahLst/>
              <a:cxnLst/>
              <a:rect l="l" t="t" r="r" b="b"/>
              <a:pathLst>
                <a:path w="963319" h="1508876">
                  <a:moveTo>
                    <a:pt x="935802" y="0"/>
                  </a:moveTo>
                  <a:lnTo>
                    <a:pt x="27517" y="0"/>
                  </a:lnTo>
                  <a:cubicBezTo>
                    <a:pt x="12320" y="0"/>
                    <a:pt x="0" y="12320"/>
                    <a:pt x="0" y="27517"/>
                  </a:cubicBezTo>
                  <a:lnTo>
                    <a:pt x="0" y="1304760"/>
                  </a:lnTo>
                  <a:cubicBezTo>
                    <a:pt x="0" y="1319957"/>
                    <a:pt x="12320" y="1332277"/>
                    <a:pt x="27517" y="1332277"/>
                  </a:cubicBezTo>
                  <a:lnTo>
                    <a:pt x="129963" y="1332277"/>
                  </a:lnTo>
                  <a:cubicBezTo>
                    <a:pt x="145160" y="1332277"/>
                    <a:pt x="157480" y="1344597"/>
                    <a:pt x="157480" y="1359794"/>
                  </a:cubicBezTo>
                  <a:lnTo>
                    <a:pt x="157480" y="1492720"/>
                  </a:lnTo>
                  <a:cubicBezTo>
                    <a:pt x="157480" y="1498294"/>
                    <a:pt x="160493" y="1503433"/>
                    <a:pt x="165358" y="1506154"/>
                  </a:cubicBezTo>
                  <a:cubicBezTo>
                    <a:pt x="170223" y="1508876"/>
                    <a:pt x="176178" y="1508754"/>
                    <a:pt x="180928" y="1505837"/>
                  </a:cubicBezTo>
                  <a:lnTo>
                    <a:pt x="440102" y="1346677"/>
                  </a:lnTo>
                  <a:cubicBezTo>
                    <a:pt x="455434" y="1337261"/>
                    <a:pt x="473074" y="1332277"/>
                    <a:pt x="491067" y="1332277"/>
                  </a:cubicBezTo>
                  <a:lnTo>
                    <a:pt x="935802" y="1332277"/>
                  </a:lnTo>
                  <a:cubicBezTo>
                    <a:pt x="950999" y="1332277"/>
                    <a:pt x="963319" y="1319957"/>
                    <a:pt x="963319" y="1304760"/>
                  </a:cubicBezTo>
                  <a:lnTo>
                    <a:pt x="963319" y="27517"/>
                  </a:lnTo>
                  <a:cubicBezTo>
                    <a:pt x="963319" y="12320"/>
                    <a:pt x="950999" y="0"/>
                    <a:pt x="935802" y="0"/>
                  </a:cubicBezTo>
                  <a:close/>
                </a:path>
              </a:pathLst>
            </a:custGeom>
            <a:solidFill>
              <a:srgbClr val="ECF0F3"/>
            </a:solidFill>
          </p:spPr>
        </p:sp>
        <p:sp>
          <p:nvSpPr>
            <p:cNvPr id="13" name="TextBox 13"/>
            <p:cNvSpPr txBox="1"/>
            <p:nvPr/>
          </p:nvSpPr>
          <p:spPr>
            <a:xfrm>
              <a:off x="0" y="-47625"/>
              <a:ext cx="963319" cy="1377362"/>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10800000">
            <a:off x="10561988" y="3971947"/>
            <a:ext cx="3657600" cy="5772150"/>
            <a:chOff x="0" y="0"/>
            <a:chExt cx="909411" cy="1435163"/>
          </a:xfrm>
        </p:grpSpPr>
        <p:sp>
          <p:nvSpPr>
            <p:cNvPr id="15" name="Freeform 15"/>
            <p:cNvSpPr/>
            <p:nvPr/>
          </p:nvSpPr>
          <p:spPr>
            <a:xfrm>
              <a:off x="0" y="0"/>
              <a:ext cx="909410" cy="1423802"/>
            </a:xfrm>
            <a:custGeom>
              <a:avLst/>
              <a:gdLst/>
              <a:ahLst/>
              <a:cxnLst/>
              <a:rect l="l" t="t" r="r" b="b"/>
              <a:pathLst>
                <a:path w="909410" h="1423802">
                  <a:moveTo>
                    <a:pt x="881894" y="0"/>
                  </a:moveTo>
                  <a:lnTo>
                    <a:pt x="27517" y="0"/>
                  </a:lnTo>
                  <a:cubicBezTo>
                    <a:pt x="12320" y="0"/>
                    <a:pt x="0" y="12320"/>
                    <a:pt x="0" y="27517"/>
                  </a:cubicBezTo>
                  <a:lnTo>
                    <a:pt x="0" y="1219687"/>
                  </a:lnTo>
                  <a:cubicBezTo>
                    <a:pt x="0" y="1234884"/>
                    <a:pt x="12320" y="1247203"/>
                    <a:pt x="27517" y="1247203"/>
                  </a:cubicBezTo>
                  <a:lnTo>
                    <a:pt x="129963" y="1247203"/>
                  </a:lnTo>
                  <a:cubicBezTo>
                    <a:pt x="145160" y="1247203"/>
                    <a:pt x="157480" y="1259523"/>
                    <a:pt x="157480" y="1274720"/>
                  </a:cubicBezTo>
                  <a:lnTo>
                    <a:pt x="157480" y="1407647"/>
                  </a:lnTo>
                  <a:cubicBezTo>
                    <a:pt x="157480" y="1413221"/>
                    <a:pt x="160493" y="1418359"/>
                    <a:pt x="165358" y="1421081"/>
                  </a:cubicBezTo>
                  <a:cubicBezTo>
                    <a:pt x="170223" y="1423802"/>
                    <a:pt x="176178" y="1423681"/>
                    <a:pt x="180928" y="1420764"/>
                  </a:cubicBezTo>
                  <a:lnTo>
                    <a:pt x="440102" y="1261603"/>
                  </a:lnTo>
                  <a:cubicBezTo>
                    <a:pt x="455434" y="1252188"/>
                    <a:pt x="473074" y="1247203"/>
                    <a:pt x="491067" y="1247203"/>
                  </a:cubicBezTo>
                  <a:lnTo>
                    <a:pt x="881894" y="1247203"/>
                  </a:lnTo>
                  <a:cubicBezTo>
                    <a:pt x="897091" y="1247203"/>
                    <a:pt x="909410" y="1234884"/>
                    <a:pt x="909410" y="1219687"/>
                  </a:cubicBezTo>
                  <a:lnTo>
                    <a:pt x="909410" y="27517"/>
                  </a:lnTo>
                  <a:cubicBezTo>
                    <a:pt x="909410" y="12320"/>
                    <a:pt x="897091" y="0"/>
                    <a:pt x="881894" y="0"/>
                  </a:cubicBezTo>
                  <a:close/>
                </a:path>
              </a:pathLst>
            </a:custGeom>
            <a:solidFill>
              <a:srgbClr val="ECF0F3"/>
            </a:solidFill>
          </p:spPr>
        </p:sp>
        <p:sp>
          <p:nvSpPr>
            <p:cNvPr id="16" name="TextBox 16"/>
            <p:cNvSpPr txBox="1"/>
            <p:nvPr/>
          </p:nvSpPr>
          <p:spPr>
            <a:xfrm>
              <a:off x="0" y="-47625"/>
              <a:ext cx="909411" cy="1292288"/>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1005287" y="2550465"/>
            <a:ext cx="2177619" cy="1243965"/>
          </a:xfrm>
          <a:custGeom>
            <a:avLst/>
            <a:gdLst/>
            <a:ahLst/>
            <a:cxnLst/>
            <a:rect l="l" t="t" r="r" b="b"/>
            <a:pathLst>
              <a:path w="2177619" h="1243965">
                <a:moveTo>
                  <a:pt x="0" y="0"/>
                </a:moveTo>
                <a:lnTo>
                  <a:pt x="2177619" y="0"/>
                </a:lnTo>
                <a:lnTo>
                  <a:pt x="2177619" y="1243965"/>
                </a:lnTo>
                <a:lnTo>
                  <a:pt x="0" y="1243965"/>
                </a:lnTo>
                <a:lnTo>
                  <a:pt x="0" y="0"/>
                </a:lnTo>
                <a:close/>
              </a:path>
            </a:pathLst>
          </a:custGeom>
          <a:blipFill>
            <a:blip r:embed="rId3">
              <a:alphaModFix amt="35000"/>
              <a:extLst>
                <a:ext uri="{96DAC541-7B7A-43D3-8B79-37D633B846F1}">
                  <asvg:svgBlip xmlns="" xmlns:asvg="http://schemas.microsoft.com/office/drawing/2016/SVG/main" r:embed="rId4"/>
                </a:ext>
              </a:extLst>
            </a:blip>
            <a:stretch>
              <a:fillRect/>
            </a:stretch>
          </a:blipFill>
          <a:ln cap="sq">
            <a:noFill/>
            <a:prstDash val="solid"/>
            <a:miter/>
          </a:ln>
        </p:spPr>
      </p:sp>
      <p:sp>
        <p:nvSpPr>
          <p:cNvPr id="18" name="Freeform 18"/>
          <p:cNvSpPr/>
          <p:nvPr/>
        </p:nvSpPr>
        <p:spPr>
          <a:xfrm>
            <a:off x="14602703" y="2550465"/>
            <a:ext cx="2177619" cy="1243965"/>
          </a:xfrm>
          <a:custGeom>
            <a:avLst/>
            <a:gdLst/>
            <a:ahLst/>
            <a:cxnLst/>
            <a:rect l="l" t="t" r="r" b="b"/>
            <a:pathLst>
              <a:path w="2177619" h="1243965">
                <a:moveTo>
                  <a:pt x="0" y="0"/>
                </a:moveTo>
                <a:lnTo>
                  <a:pt x="2177619" y="0"/>
                </a:lnTo>
                <a:lnTo>
                  <a:pt x="2177619" y="1243965"/>
                </a:lnTo>
                <a:lnTo>
                  <a:pt x="0" y="1243965"/>
                </a:lnTo>
                <a:lnTo>
                  <a:pt x="0" y="0"/>
                </a:lnTo>
                <a:close/>
              </a:path>
            </a:pathLst>
          </a:custGeom>
          <a:blipFill>
            <a:blip r:embed="rId3">
              <a:alphaModFix amt="35000"/>
              <a:extLst>
                <a:ext uri="{96DAC541-7B7A-43D3-8B79-37D633B846F1}">
                  <asvg:svgBlip xmlns="" xmlns:asvg="http://schemas.microsoft.com/office/drawing/2016/SVG/main" r:embed="rId5"/>
                </a:ext>
              </a:extLst>
            </a:blip>
            <a:stretch>
              <a:fillRect/>
            </a:stretch>
          </a:blipFill>
          <a:ln cap="sq">
            <a:noFill/>
            <a:prstDash val="solid"/>
            <a:miter/>
          </a:ln>
        </p:spPr>
      </p:sp>
      <p:grpSp>
        <p:nvGrpSpPr>
          <p:cNvPr id="19" name="Group 19"/>
          <p:cNvGrpSpPr/>
          <p:nvPr/>
        </p:nvGrpSpPr>
        <p:grpSpPr>
          <a:xfrm>
            <a:off x="10500076" y="2702044"/>
            <a:ext cx="3781425" cy="1304925"/>
            <a:chOff x="0" y="0"/>
            <a:chExt cx="995931" cy="343684"/>
          </a:xfrm>
        </p:grpSpPr>
        <p:sp>
          <p:nvSpPr>
            <p:cNvPr id="20" name="Freeform 20"/>
            <p:cNvSpPr/>
            <p:nvPr/>
          </p:nvSpPr>
          <p:spPr>
            <a:xfrm>
              <a:off x="0" y="0"/>
              <a:ext cx="995931" cy="343684"/>
            </a:xfrm>
            <a:custGeom>
              <a:avLst/>
              <a:gdLst/>
              <a:ahLst/>
              <a:cxnLst/>
              <a:rect l="l" t="t" r="r" b="b"/>
              <a:pathLst>
                <a:path w="995931" h="343684">
                  <a:moveTo>
                    <a:pt x="36852" y="0"/>
                  </a:moveTo>
                  <a:lnTo>
                    <a:pt x="959078" y="0"/>
                  </a:lnTo>
                  <a:cubicBezTo>
                    <a:pt x="968852" y="0"/>
                    <a:pt x="978226" y="3883"/>
                    <a:pt x="985137" y="10794"/>
                  </a:cubicBezTo>
                  <a:cubicBezTo>
                    <a:pt x="992048" y="17705"/>
                    <a:pt x="995931" y="27079"/>
                    <a:pt x="995931" y="36852"/>
                  </a:cubicBezTo>
                  <a:lnTo>
                    <a:pt x="995931" y="306832"/>
                  </a:lnTo>
                  <a:cubicBezTo>
                    <a:pt x="995931" y="316605"/>
                    <a:pt x="992048" y="325979"/>
                    <a:pt x="985137" y="332890"/>
                  </a:cubicBezTo>
                  <a:cubicBezTo>
                    <a:pt x="978226" y="339801"/>
                    <a:pt x="968852" y="343684"/>
                    <a:pt x="959078" y="343684"/>
                  </a:cubicBezTo>
                  <a:lnTo>
                    <a:pt x="36852" y="343684"/>
                  </a:lnTo>
                  <a:cubicBezTo>
                    <a:pt x="27079" y="343684"/>
                    <a:pt x="17705" y="339801"/>
                    <a:pt x="10794" y="332890"/>
                  </a:cubicBezTo>
                  <a:cubicBezTo>
                    <a:pt x="3883" y="325979"/>
                    <a:pt x="0" y="316605"/>
                    <a:pt x="0" y="306832"/>
                  </a:cubicBezTo>
                  <a:lnTo>
                    <a:pt x="0" y="36852"/>
                  </a:lnTo>
                  <a:cubicBezTo>
                    <a:pt x="0" y="27079"/>
                    <a:pt x="3883" y="17705"/>
                    <a:pt x="10794" y="10794"/>
                  </a:cubicBezTo>
                  <a:cubicBezTo>
                    <a:pt x="17705" y="3883"/>
                    <a:pt x="27079" y="0"/>
                    <a:pt x="36852" y="0"/>
                  </a:cubicBezTo>
                  <a:close/>
                </a:path>
              </a:pathLst>
            </a:custGeom>
            <a:solidFill>
              <a:srgbClr val="FB8B24"/>
            </a:solidFill>
          </p:spPr>
        </p:sp>
        <p:sp>
          <p:nvSpPr>
            <p:cNvPr id="21" name="TextBox 21"/>
            <p:cNvSpPr txBox="1"/>
            <p:nvPr/>
          </p:nvSpPr>
          <p:spPr>
            <a:xfrm>
              <a:off x="0" y="-47625"/>
              <a:ext cx="995931" cy="391309"/>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4397310" y="2679230"/>
            <a:ext cx="3781425" cy="1304925"/>
            <a:chOff x="0" y="0"/>
            <a:chExt cx="995931" cy="343684"/>
          </a:xfrm>
        </p:grpSpPr>
        <p:sp>
          <p:nvSpPr>
            <p:cNvPr id="23" name="Freeform 23"/>
            <p:cNvSpPr/>
            <p:nvPr/>
          </p:nvSpPr>
          <p:spPr>
            <a:xfrm>
              <a:off x="0" y="0"/>
              <a:ext cx="995931" cy="343684"/>
            </a:xfrm>
            <a:custGeom>
              <a:avLst/>
              <a:gdLst/>
              <a:ahLst/>
              <a:cxnLst/>
              <a:rect l="l" t="t" r="r" b="b"/>
              <a:pathLst>
                <a:path w="995931" h="343684">
                  <a:moveTo>
                    <a:pt x="36852" y="0"/>
                  </a:moveTo>
                  <a:lnTo>
                    <a:pt x="959078" y="0"/>
                  </a:lnTo>
                  <a:cubicBezTo>
                    <a:pt x="968852" y="0"/>
                    <a:pt x="978226" y="3883"/>
                    <a:pt x="985137" y="10794"/>
                  </a:cubicBezTo>
                  <a:cubicBezTo>
                    <a:pt x="992048" y="17705"/>
                    <a:pt x="995931" y="27079"/>
                    <a:pt x="995931" y="36852"/>
                  </a:cubicBezTo>
                  <a:lnTo>
                    <a:pt x="995931" y="306832"/>
                  </a:lnTo>
                  <a:cubicBezTo>
                    <a:pt x="995931" y="316605"/>
                    <a:pt x="992048" y="325979"/>
                    <a:pt x="985137" y="332890"/>
                  </a:cubicBezTo>
                  <a:cubicBezTo>
                    <a:pt x="978226" y="339801"/>
                    <a:pt x="968852" y="343684"/>
                    <a:pt x="959078" y="343684"/>
                  </a:cubicBezTo>
                  <a:lnTo>
                    <a:pt x="36852" y="343684"/>
                  </a:lnTo>
                  <a:cubicBezTo>
                    <a:pt x="27079" y="343684"/>
                    <a:pt x="17705" y="339801"/>
                    <a:pt x="10794" y="332890"/>
                  </a:cubicBezTo>
                  <a:cubicBezTo>
                    <a:pt x="3883" y="325979"/>
                    <a:pt x="0" y="316605"/>
                    <a:pt x="0" y="306832"/>
                  </a:cubicBezTo>
                  <a:lnTo>
                    <a:pt x="0" y="36852"/>
                  </a:lnTo>
                  <a:cubicBezTo>
                    <a:pt x="0" y="27079"/>
                    <a:pt x="3883" y="17705"/>
                    <a:pt x="10794" y="10794"/>
                  </a:cubicBezTo>
                  <a:cubicBezTo>
                    <a:pt x="17705" y="3883"/>
                    <a:pt x="27079" y="0"/>
                    <a:pt x="36852" y="0"/>
                  </a:cubicBezTo>
                  <a:close/>
                </a:path>
              </a:pathLst>
            </a:custGeom>
            <a:solidFill>
              <a:srgbClr val="E36414"/>
            </a:solidFill>
          </p:spPr>
        </p:sp>
        <p:sp>
          <p:nvSpPr>
            <p:cNvPr id="24" name="TextBox 24"/>
            <p:cNvSpPr txBox="1"/>
            <p:nvPr/>
          </p:nvSpPr>
          <p:spPr>
            <a:xfrm>
              <a:off x="0" y="-47625"/>
              <a:ext cx="995931" cy="391309"/>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6761897" y="2729034"/>
            <a:ext cx="3336398" cy="1170192"/>
          </a:xfrm>
          <a:prstGeom prst="rect">
            <a:avLst/>
          </a:prstGeom>
        </p:spPr>
        <p:txBody>
          <a:bodyPr lIns="0" tIns="0" rIns="0" bIns="0" rtlCol="0" anchor="t">
            <a:spAutoFit/>
          </a:bodyPr>
          <a:lstStyle/>
          <a:p>
            <a:pPr algn="ctr">
              <a:lnSpc>
                <a:spcPts val="3080"/>
              </a:lnSpc>
            </a:pPr>
            <a:r>
              <a:rPr lang="en-US" sz="2400" b="1" dirty="0" err="1">
                <a:solidFill>
                  <a:srgbClr val="000000"/>
                </a:solidFill>
                <a:latin typeface="Roboto Bold"/>
                <a:ea typeface="Roboto Bold"/>
                <a:cs typeface="Roboto Bold"/>
                <a:sym typeface="Roboto Bold"/>
              </a:rPr>
              <a:t>Αρχή</a:t>
            </a:r>
            <a:r>
              <a:rPr lang="en-US" sz="2400" b="1" dirty="0">
                <a:solidFill>
                  <a:srgbClr val="000000"/>
                </a:solidFill>
                <a:latin typeface="Roboto Bold"/>
                <a:ea typeface="Roboto Bold"/>
                <a:cs typeface="Roboto Bold"/>
                <a:sym typeface="Roboto Bold"/>
              </a:rPr>
              <a:t> μα</a:t>
            </a:r>
            <a:r>
              <a:rPr lang="en-US" sz="2400" b="1" dirty="0" err="1">
                <a:solidFill>
                  <a:srgbClr val="000000"/>
                </a:solidFill>
                <a:latin typeface="Roboto Bold"/>
                <a:ea typeface="Roboto Bold"/>
                <a:cs typeface="Roboto Bold"/>
                <a:sym typeface="Roboto Bold"/>
              </a:rPr>
              <a:t>θητο-κεντρικής</a:t>
            </a:r>
            <a:r>
              <a:rPr lang="en-US" sz="2400" b="1" dirty="0">
                <a:solidFill>
                  <a:srgbClr val="000000"/>
                </a:solidFill>
                <a:latin typeface="Roboto Bold"/>
                <a:ea typeface="Roboto Bold"/>
                <a:cs typeface="Roboto Bold"/>
                <a:sym typeface="Roboto Bold"/>
              </a:rPr>
              <a:t> </a:t>
            </a:r>
            <a:r>
              <a:rPr lang="en-US" sz="2400" b="1" dirty="0" err="1">
                <a:solidFill>
                  <a:srgbClr val="000000"/>
                </a:solidFill>
                <a:latin typeface="Roboto Bold"/>
                <a:ea typeface="Roboto Bold"/>
                <a:cs typeface="Roboto Bold"/>
                <a:sym typeface="Roboto Bold"/>
              </a:rPr>
              <a:t>μάθησης</a:t>
            </a:r>
            <a:r>
              <a:rPr lang="en-US" sz="2400" b="1" dirty="0">
                <a:solidFill>
                  <a:srgbClr val="000000"/>
                </a:solidFill>
                <a:latin typeface="Roboto Bold"/>
                <a:ea typeface="Roboto Bold"/>
                <a:cs typeface="Roboto Bold"/>
                <a:sym typeface="Roboto Bold"/>
              </a:rPr>
              <a:t> </a:t>
            </a:r>
            <a:r>
              <a:rPr lang="en-US" sz="2400" b="1" dirty="0" err="1">
                <a:solidFill>
                  <a:srgbClr val="000000"/>
                </a:solidFill>
                <a:latin typeface="Roboto Bold"/>
                <a:ea typeface="Roboto Bold"/>
                <a:cs typeface="Roboto Bold"/>
                <a:sym typeface="Roboto Bold"/>
              </a:rPr>
              <a:t>του</a:t>
            </a:r>
            <a:r>
              <a:rPr lang="en-US" sz="2400" b="1" dirty="0">
                <a:solidFill>
                  <a:srgbClr val="000000"/>
                </a:solidFill>
                <a:latin typeface="Roboto Bold"/>
                <a:ea typeface="Roboto Bold"/>
                <a:cs typeface="Roboto Bold"/>
                <a:sym typeface="Roboto Bold"/>
              </a:rPr>
              <a:t> Weimer (2013)</a:t>
            </a:r>
          </a:p>
        </p:txBody>
      </p:sp>
      <p:sp>
        <p:nvSpPr>
          <p:cNvPr id="26" name="TextBox 26"/>
          <p:cNvSpPr txBox="1"/>
          <p:nvPr/>
        </p:nvSpPr>
        <p:spPr>
          <a:xfrm>
            <a:off x="6484962" y="5220730"/>
            <a:ext cx="3401918" cy="4488408"/>
          </a:xfrm>
          <a:prstGeom prst="rect">
            <a:avLst/>
          </a:prstGeom>
        </p:spPr>
        <p:txBody>
          <a:bodyPr lIns="0" tIns="0" rIns="0" bIns="0" rtlCol="0" anchor="t">
            <a:spAutoFit/>
          </a:bodyPr>
          <a:lstStyle/>
          <a:p>
            <a:pPr marL="539746" lvl="1" indent="-269873" algn="l">
              <a:lnSpc>
                <a:spcPts val="3499"/>
              </a:lnSpc>
              <a:buFont typeface="Arial"/>
              <a:buChar char="•"/>
            </a:pPr>
            <a:r>
              <a:rPr lang="en-US" sz="2499" dirty="0" err="1">
                <a:solidFill>
                  <a:srgbClr val="000000">
                    <a:alpha val="74902"/>
                  </a:srgbClr>
                </a:solidFill>
                <a:latin typeface="Roboto Bold" panose="020B0604020202020204" charset="0"/>
                <a:ea typeface="Roboto Bold" panose="020B0604020202020204" charset="0"/>
                <a:cs typeface="Roboto"/>
                <a:sym typeface="Roboto"/>
              </a:rPr>
              <a:t>Ενεργός</a:t>
            </a:r>
            <a:r>
              <a:rPr lang="en-US" sz="2499" dirty="0">
                <a:solidFill>
                  <a:srgbClr val="000000">
                    <a:alpha val="74902"/>
                  </a:srgbClr>
                </a:solidFill>
                <a:latin typeface="Roboto"/>
                <a:ea typeface="Roboto"/>
                <a:cs typeface="Roboto"/>
                <a:sym typeface="Roboto"/>
              </a:rPr>
              <a:t> </a:t>
            </a:r>
            <a:r>
              <a:rPr lang="en-US" sz="2499" dirty="0" err="1">
                <a:solidFill>
                  <a:srgbClr val="000000">
                    <a:alpha val="74902"/>
                  </a:srgbClr>
                </a:solidFill>
                <a:latin typeface="Roboto"/>
                <a:ea typeface="Roboto"/>
                <a:cs typeface="Roboto"/>
                <a:sym typeface="Roboto"/>
              </a:rPr>
              <a:t>ρόλος</a:t>
            </a:r>
            <a:r>
              <a:rPr lang="en-US" sz="2499" dirty="0">
                <a:solidFill>
                  <a:srgbClr val="000000">
                    <a:alpha val="74902"/>
                  </a:srgbClr>
                </a:solidFill>
                <a:latin typeface="Roboto"/>
                <a:ea typeface="Roboto"/>
                <a:cs typeface="Roboto"/>
                <a:sym typeface="Roboto"/>
              </a:rPr>
              <a:t> </a:t>
            </a:r>
            <a:r>
              <a:rPr lang="en-US" sz="2499" dirty="0" err="1">
                <a:solidFill>
                  <a:srgbClr val="000000">
                    <a:alpha val="74902"/>
                  </a:srgbClr>
                </a:solidFill>
                <a:latin typeface="Roboto"/>
                <a:ea typeface="Roboto"/>
                <a:cs typeface="Roboto"/>
                <a:sym typeface="Roboto"/>
              </a:rPr>
              <a:t>του</a:t>
            </a:r>
            <a:r>
              <a:rPr lang="en-US" sz="2499" dirty="0">
                <a:solidFill>
                  <a:srgbClr val="000000">
                    <a:alpha val="74902"/>
                  </a:srgbClr>
                </a:solidFill>
                <a:latin typeface="Roboto"/>
                <a:ea typeface="Roboto"/>
                <a:cs typeface="Roboto"/>
                <a:sym typeface="Roboto"/>
              </a:rPr>
              <a:t> μα</a:t>
            </a:r>
            <a:r>
              <a:rPr lang="en-US" sz="2499" dirty="0" err="1">
                <a:solidFill>
                  <a:srgbClr val="000000">
                    <a:alpha val="74902"/>
                  </a:srgbClr>
                </a:solidFill>
                <a:latin typeface="Roboto"/>
                <a:ea typeface="Roboto"/>
                <a:cs typeface="Roboto"/>
                <a:sym typeface="Roboto"/>
              </a:rPr>
              <a:t>θητή</a:t>
            </a:r>
            <a:endParaRPr lang="en-US" sz="2499" dirty="0">
              <a:solidFill>
                <a:srgbClr val="000000">
                  <a:alpha val="74902"/>
                </a:srgbClr>
              </a:solidFill>
              <a:latin typeface="Roboto"/>
              <a:ea typeface="Roboto"/>
              <a:cs typeface="Roboto"/>
              <a:sym typeface="Roboto"/>
            </a:endParaRPr>
          </a:p>
          <a:p>
            <a:pPr marL="539746" lvl="1" indent="-269873" algn="l">
              <a:lnSpc>
                <a:spcPts val="3499"/>
              </a:lnSpc>
              <a:buFont typeface="Arial"/>
              <a:buChar char="•"/>
            </a:pPr>
            <a:r>
              <a:rPr lang="en-US" sz="2499" dirty="0" err="1">
                <a:solidFill>
                  <a:srgbClr val="000000">
                    <a:alpha val="74902"/>
                  </a:srgbClr>
                </a:solidFill>
                <a:latin typeface="Roboto Bold" panose="020B0604020202020204" charset="0"/>
                <a:ea typeface="Roboto Bold" panose="020B0604020202020204" charset="0"/>
                <a:cs typeface="Roboto"/>
                <a:sym typeface="Roboto"/>
              </a:rPr>
              <a:t>Αυτονομί</a:t>
            </a:r>
            <a:r>
              <a:rPr lang="en-US" sz="2499" dirty="0">
                <a:solidFill>
                  <a:srgbClr val="000000">
                    <a:alpha val="74902"/>
                  </a:srgbClr>
                </a:solidFill>
                <a:latin typeface="Roboto Bold" panose="020B0604020202020204" charset="0"/>
                <a:ea typeface="Roboto Bold" panose="020B0604020202020204" charset="0"/>
                <a:cs typeface="Roboto"/>
                <a:sym typeface="Roboto"/>
              </a:rPr>
              <a:t>α</a:t>
            </a:r>
            <a:r>
              <a:rPr lang="en-US" sz="2499" dirty="0">
                <a:solidFill>
                  <a:srgbClr val="000000">
                    <a:alpha val="74902"/>
                  </a:srgbClr>
                </a:solidFill>
                <a:latin typeface="Roboto"/>
                <a:ea typeface="Roboto"/>
                <a:cs typeface="Roboto"/>
                <a:sym typeface="Roboto"/>
              </a:rPr>
              <a:t> και διαμόρφωση προσωπικής μαθησιακής διαδρομής</a:t>
            </a:r>
          </a:p>
          <a:p>
            <a:pPr marL="539746" lvl="1" indent="-269873" algn="l">
              <a:lnSpc>
                <a:spcPts val="3499"/>
              </a:lnSpc>
              <a:buFont typeface="Arial"/>
              <a:buChar char="•"/>
            </a:pPr>
            <a:r>
              <a:rPr lang="en-US" sz="2499" dirty="0" err="1">
                <a:solidFill>
                  <a:srgbClr val="000000">
                    <a:alpha val="74902"/>
                  </a:srgbClr>
                </a:solidFill>
                <a:latin typeface="Roboto Bold" panose="020B0604020202020204" charset="0"/>
                <a:ea typeface="Roboto Bold" panose="020B0604020202020204" charset="0"/>
                <a:cs typeface="Roboto"/>
                <a:sym typeface="Roboto"/>
              </a:rPr>
              <a:t>Ευέλικτη</a:t>
            </a:r>
            <a:r>
              <a:rPr lang="en-US" sz="2499" dirty="0">
                <a:solidFill>
                  <a:srgbClr val="000000">
                    <a:alpha val="74902"/>
                  </a:srgbClr>
                </a:solidFill>
                <a:latin typeface="Roboto"/>
                <a:ea typeface="Roboto"/>
                <a:cs typeface="Roboto"/>
                <a:sym typeface="Roboto"/>
              </a:rPr>
              <a:t> </a:t>
            </a:r>
            <a:r>
              <a:rPr lang="en-US" sz="2499" dirty="0" err="1">
                <a:solidFill>
                  <a:srgbClr val="000000">
                    <a:alpha val="74902"/>
                  </a:srgbClr>
                </a:solidFill>
                <a:latin typeface="Roboto"/>
                <a:ea typeface="Roboto"/>
                <a:cs typeface="Roboto"/>
                <a:sym typeface="Roboto"/>
              </a:rPr>
              <a:t>δομή</a:t>
            </a:r>
            <a:r>
              <a:rPr lang="en-US" sz="2499" dirty="0">
                <a:solidFill>
                  <a:srgbClr val="000000">
                    <a:alpha val="74902"/>
                  </a:srgbClr>
                </a:solidFill>
                <a:latin typeface="Roboto"/>
                <a:ea typeface="Roboto"/>
                <a:cs typeface="Roboto"/>
                <a:sym typeface="Roboto"/>
              </a:rPr>
              <a:t> </a:t>
            </a:r>
            <a:r>
              <a:rPr lang="en-US" sz="2499" dirty="0" err="1">
                <a:solidFill>
                  <a:srgbClr val="000000">
                    <a:alpha val="74902"/>
                  </a:srgbClr>
                </a:solidFill>
                <a:latin typeface="Roboto"/>
                <a:ea typeface="Roboto"/>
                <a:cs typeface="Roboto"/>
                <a:sym typeface="Roboto"/>
              </a:rPr>
              <a:t>με</a:t>
            </a:r>
            <a:r>
              <a:rPr lang="en-US" sz="2499" dirty="0">
                <a:solidFill>
                  <a:srgbClr val="000000">
                    <a:alpha val="74902"/>
                  </a:srgbClr>
                </a:solidFill>
                <a:latin typeface="Roboto"/>
                <a:ea typeface="Roboto"/>
                <a:cs typeface="Roboto"/>
                <a:sym typeface="Roboto"/>
              </a:rPr>
              <a:t> π</a:t>
            </a:r>
            <a:r>
              <a:rPr lang="en-US" sz="2499" dirty="0" err="1">
                <a:solidFill>
                  <a:srgbClr val="000000">
                    <a:alpha val="74902"/>
                  </a:srgbClr>
                </a:solidFill>
                <a:latin typeface="Roboto"/>
                <a:ea typeface="Roboto"/>
                <a:cs typeface="Roboto"/>
                <a:sym typeface="Roboto"/>
              </a:rPr>
              <a:t>ολλ</a:t>
            </a:r>
            <a:r>
              <a:rPr lang="en-US" sz="2499" dirty="0">
                <a:solidFill>
                  <a:srgbClr val="000000">
                    <a:alpha val="74902"/>
                  </a:srgbClr>
                </a:solidFill>
                <a:latin typeface="Roboto"/>
                <a:ea typeface="Roboto"/>
                <a:cs typeface="Roboto"/>
                <a:sym typeface="Roboto"/>
              </a:rPr>
              <a:t>απλές προσεγγίσεις</a:t>
            </a:r>
          </a:p>
        </p:txBody>
      </p:sp>
      <p:sp>
        <p:nvSpPr>
          <p:cNvPr id="27" name="TextBox 27"/>
          <p:cNvSpPr txBox="1"/>
          <p:nvPr/>
        </p:nvSpPr>
        <p:spPr>
          <a:xfrm>
            <a:off x="14480652" y="2728538"/>
            <a:ext cx="3562261" cy="1170192"/>
          </a:xfrm>
          <a:prstGeom prst="rect">
            <a:avLst/>
          </a:prstGeom>
        </p:spPr>
        <p:txBody>
          <a:bodyPr lIns="0" tIns="0" rIns="0" bIns="0" rtlCol="0" anchor="t">
            <a:spAutoFit/>
          </a:bodyPr>
          <a:lstStyle/>
          <a:p>
            <a:pPr algn="ctr">
              <a:lnSpc>
                <a:spcPts val="3080"/>
              </a:lnSpc>
            </a:pPr>
            <a:r>
              <a:rPr lang="en-US" sz="2400" b="1" dirty="0" err="1">
                <a:solidFill>
                  <a:srgbClr val="000000"/>
                </a:solidFill>
                <a:latin typeface="Roboto Bold"/>
                <a:ea typeface="Roboto Bold"/>
                <a:cs typeface="Roboto Bold"/>
                <a:sym typeface="Roboto Bold"/>
              </a:rPr>
              <a:t>Αρχές</a:t>
            </a:r>
            <a:r>
              <a:rPr lang="en-US" sz="2400" b="1" dirty="0">
                <a:solidFill>
                  <a:srgbClr val="000000"/>
                </a:solidFill>
                <a:latin typeface="Roboto Bold"/>
                <a:ea typeface="Roboto Bold"/>
                <a:cs typeface="Roboto Bold"/>
                <a:sym typeface="Roboto Bold"/>
              </a:rPr>
              <a:t> </a:t>
            </a:r>
            <a:r>
              <a:rPr lang="en-US" sz="2400" b="1" dirty="0" err="1">
                <a:solidFill>
                  <a:srgbClr val="000000"/>
                </a:solidFill>
                <a:latin typeface="Roboto Bold"/>
                <a:ea typeface="Roboto Bold"/>
                <a:cs typeface="Roboto Bold"/>
                <a:sym typeface="Roboto Bold"/>
              </a:rPr>
              <a:t>σχεδι</a:t>
            </a:r>
            <a:r>
              <a:rPr lang="en-US" sz="2400" b="1" dirty="0">
                <a:solidFill>
                  <a:srgbClr val="000000"/>
                </a:solidFill>
                <a:latin typeface="Roboto Bold"/>
                <a:ea typeface="Roboto Bold"/>
                <a:cs typeface="Roboto Bold"/>
                <a:sym typeface="Roboto Bold"/>
              </a:rPr>
              <a:t>ασμού των Σπανακά &amp; Λιοναράκη (2017</a:t>
            </a:r>
            <a:r>
              <a:rPr lang="en-US" sz="2400" b="1" dirty="0" smtClean="0">
                <a:solidFill>
                  <a:srgbClr val="000000"/>
                </a:solidFill>
                <a:latin typeface="Roboto Bold"/>
                <a:ea typeface="Roboto Bold"/>
                <a:cs typeface="Roboto Bold"/>
                <a:sym typeface="Roboto Bold"/>
              </a:rPr>
              <a:t>)</a:t>
            </a:r>
            <a:endParaRPr lang="en-US" sz="2200" b="1" dirty="0">
              <a:solidFill>
                <a:srgbClr val="000000"/>
              </a:solidFill>
              <a:latin typeface="Roboto Bold"/>
              <a:ea typeface="Roboto Bold"/>
              <a:cs typeface="Roboto Bold"/>
              <a:sym typeface="Roboto Bold"/>
            </a:endParaRPr>
          </a:p>
        </p:txBody>
      </p:sp>
      <p:sp>
        <p:nvSpPr>
          <p:cNvPr id="28" name="TextBox 28"/>
          <p:cNvSpPr txBox="1"/>
          <p:nvPr/>
        </p:nvSpPr>
        <p:spPr>
          <a:xfrm>
            <a:off x="14219588" y="5013542"/>
            <a:ext cx="3719512" cy="4039567"/>
          </a:xfrm>
          <a:prstGeom prst="rect">
            <a:avLst/>
          </a:prstGeom>
        </p:spPr>
        <p:txBody>
          <a:bodyPr lIns="0" tIns="0" rIns="0" bIns="0" rtlCol="0" anchor="t">
            <a:spAutoFit/>
          </a:bodyPr>
          <a:lstStyle/>
          <a:p>
            <a:pPr marL="539746" lvl="1" indent="-269873" algn="l">
              <a:lnSpc>
                <a:spcPts val="3499"/>
              </a:lnSpc>
              <a:buFont typeface="Arial"/>
              <a:buChar char="•"/>
            </a:pPr>
            <a:r>
              <a:rPr lang="en-US" sz="2499" dirty="0" err="1">
                <a:solidFill>
                  <a:srgbClr val="000000">
                    <a:alpha val="74902"/>
                  </a:srgbClr>
                </a:solidFill>
                <a:latin typeface="Roboto Bold" panose="020B0604020202020204" charset="0"/>
                <a:ea typeface="Roboto Bold" panose="020B0604020202020204" charset="0"/>
                <a:cs typeface="Roboto"/>
                <a:sym typeface="Roboto"/>
              </a:rPr>
              <a:t>Διερευνητική</a:t>
            </a:r>
            <a:r>
              <a:rPr lang="en-US" sz="2499" dirty="0">
                <a:solidFill>
                  <a:srgbClr val="000000">
                    <a:alpha val="74902"/>
                  </a:srgbClr>
                </a:solidFill>
                <a:latin typeface="Roboto"/>
                <a:ea typeface="Roboto"/>
                <a:cs typeface="Roboto"/>
                <a:sym typeface="Roboto"/>
              </a:rPr>
              <a:t> </a:t>
            </a:r>
            <a:r>
              <a:rPr lang="en-US" sz="2499" dirty="0" err="1">
                <a:solidFill>
                  <a:srgbClr val="000000">
                    <a:alpha val="74902"/>
                  </a:srgbClr>
                </a:solidFill>
                <a:latin typeface="Roboto"/>
                <a:ea typeface="Roboto"/>
                <a:cs typeface="Roboto"/>
                <a:sym typeface="Roboto"/>
              </a:rPr>
              <a:t>μάθηση</a:t>
            </a:r>
            <a:r>
              <a:rPr lang="en-US" sz="2499" dirty="0">
                <a:solidFill>
                  <a:srgbClr val="000000">
                    <a:alpha val="74902"/>
                  </a:srgbClr>
                </a:solidFill>
                <a:latin typeface="Roboto"/>
                <a:ea typeface="Roboto"/>
                <a:cs typeface="Roboto"/>
                <a:sym typeface="Roboto"/>
              </a:rPr>
              <a:t> και ανα</a:t>
            </a:r>
            <a:r>
              <a:rPr lang="en-US" sz="2499" dirty="0" err="1">
                <a:solidFill>
                  <a:srgbClr val="000000">
                    <a:alpha val="74902"/>
                  </a:srgbClr>
                </a:solidFill>
                <a:latin typeface="Roboto"/>
                <a:ea typeface="Roboto"/>
                <a:cs typeface="Roboto"/>
                <a:sym typeface="Roboto"/>
              </a:rPr>
              <a:t>γνώριση</a:t>
            </a:r>
            <a:r>
              <a:rPr lang="en-US" sz="2499" dirty="0">
                <a:solidFill>
                  <a:srgbClr val="000000">
                    <a:alpha val="74902"/>
                  </a:srgbClr>
                </a:solidFill>
                <a:latin typeface="Roboto"/>
                <a:ea typeface="Roboto"/>
                <a:cs typeface="Roboto"/>
                <a:sym typeface="Roboto"/>
              </a:rPr>
              <a:t> </a:t>
            </a:r>
            <a:r>
              <a:rPr lang="en-US" sz="2499" dirty="0" err="1">
                <a:solidFill>
                  <a:srgbClr val="000000">
                    <a:alpha val="74902"/>
                  </a:srgbClr>
                </a:solidFill>
                <a:latin typeface="Roboto Bold" panose="020B0604020202020204" charset="0"/>
                <a:ea typeface="Roboto Bold" panose="020B0604020202020204" charset="0"/>
                <a:cs typeface="Roboto"/>
                <a:sym typeface="Roboto"/>
              </a:rPr>
              <a:t>δεξιοτήτων</a:t>
            </a:r>
            <a:endParaRPr lang="en-US" sz="2499" dirty="0">
              <a:solidFill>
                <a:srgbClr val="000000">
                  <a:alpha val="74902"/>
                </a:srgbClr>
              </a:solidFill>
              <a:latin typeface="Roboto Bold" panose="020B0604020202020204" charset="0"/>
              <a:ea typeface="Roboto Bold" panose="020B0604020202020204" charset="0"/>
              <a:cs typeface="Roboto"/>
              <a:sym typeface="Roboto"/>
            </a:endParaRPr>
          </a:p>
          <a:p>
            <a:pPr marL="539746" lvl="1" indent="-269873" algn="l">
              <a:lnSpc>
                <a:spcPts val="3499"/>
              </a:lnSpc>
              <a:buFont typeface="Arial"/>
              <a:buChar char="•"/>
            </a:pPr>
            <a:r>
              <a:rPr lang="en-US" sz="2499" dirty="0">
                <a:solidFill>
                  <a:srgbClr val="000000">
                    <a:alpha val="74902"/>
                  </a:srgbClr>
                </a:solidFill>
                <a:latin typeface="Roboto"/>
                <a:ea typeface="Roboto"/>
                <a:cs typeface="Roboto"/>
                <a:sym typeface="Roboto"/>
              </a:rPr>
              <a:t> </a:t>
            </a:r>
            <a:r>
              <a:rPr lang="en-US" sz="2499" dirty="0" err="1">
                <a:solidFill>
                  <a:srgbClr val="000000">
                    <a:alpha val="74902"/>
                  </a:srgbClr>
                </a:solidFill>
                <a:latin typeface="Roboto"/>
                <a:ea typeface="Roboto"/>
                <a:cs typeface="Roboto"/>
                <a:sym typeface="Roboto"/>
              </a:rPr>
              <a:t>Σύνδεση</a:t>
            </a:r>
            <a:r>
              <a:rPr lang="en-US" sz="2499" dirty="0">
                <a:solidFill>
                  <a:srgbClr val="000000">
                    <a:alpha val="74902"/>
                  </a:srgbClr>
                </a:solidFill>
                <a:latin typeface="Roboto"/>
                <a:ea typeface="Roboto"/>
                <a:cs typeface="Roboto"/>
                <a:sym typeface="Roboto"/>
              </a:rPr>
              <a:t> </a:t>
            </a:r>
            <a:r>
              <a:rPr lang="en-US" sz="2499" dirty="0" err="1">
                <a:solidFill>
                  <a:srgbClr val="000000">
                    <a:alpha val="74902"/>
                  </a:srgbClr>
                </a:solidFill>
                <a:latin typeface="Roboto Bold" panose="020B0604020202020204" charset="0"/>
                <a:ea typeface="Roboto Bold" panose="020B0604020202020204" charset="0"/>
                <a:cs typeface="Roboto"/>
                <a:sym typeface="Roboto"/>
              </a:rPr>
              <a:t>γνώσης</a:t>
            </a:r>
            <a:r>
              <a:rPr lang="en-US" sz="2499" dirty="0">
                <a:solidFill>
                  <a:srgbClr val="000000">
                    <a:alpha val="74902"/>
                  </a:srgbClr>
                </a:solidFill>
                <a:latin typeface="Roboto"/>
                <a:ea typeface="Roboto"/>
                <a:cs typeface="Roboto"/>
                <a:sym typeface="Roboto"/>
              </a:rPr>
              <a:t> </a:t>
            </a:r>
            <a:r>
              <a:rPr lang="en-US" sz="2499" dirty="0" err="1">
                <a:solidFill>
                  <a:srgbClr val="000000">
                    <a:alpha val="74902"/>
                  </a:srgbClr>
                </a:solidFill>
                <a:latin typeface="Roboto"/>
                <a:ea typeface="Roboto"/>
                <a:cs typeface="Roboto"/>
                <a:sym typeface="Roboto"/>
              </a:rPr>
              <a:t>με</a:t>
            </a:r>
            <a:r>
              <a:rPr lang="en-US" sz="2499" dirty="0">
                <a:solidFill>
                  <a:srgbClr val="000000">
                    <a:alpha val="74902"/>
                  </a:srgbClr>
                </a:solidFill>
                <a:latin typeface="Roboto"/>
                <a:ea typeface="Roboto"/>
                <a:cs typeface="Roboto"/>
                <a:sym typeface="Roboto"/>
              </a:rPr>
              <a:t> </a:t>
            </a:r>
            <a:r>
              <a:rPr lang="en-US" sz="2499" dirty="0" err="1">
                <a:solidFill>
                  <a:srgbClr val="000000">
                    <a:alpha val="74902"/>
                  </a:srgbClr>
                </a:solidFill>
                <a:latin typeface="Roboto Bold" panose="020B0604020202020204" charset="0"/>
                <a:ea typeface="Roboto Bold" panose="020B0604020202020204" charset="0"/>
                <a:cs typeface="Roboto"/>
                <a:sym typeface="Roboto"/>
              </a:rPr>
              <a:t>εικόνες</a:t>
            </a:r>
            <a:r>
              <a:rPr lang="en-US" sz="2499" dirty="0">
                <a:solidFill>
                  <a:srgbClr val="000000">
                    <a:alpha val="74902"/>
                  </a:srgbClr>
                </a:solidFill>
                <a:latin typeface="Roboto"/>
                <a:ea typeface="Roboto"/>
                <a:cs typeface="Roboto"/>
                <a:sym typeface="Roboto"/>
              </a:rPr>
              <a:t> και παρα</a:t>
            </a:r>
            <a:r>
              <a:rPr lang="en-US" sz="2499" dirty="0" err="1">
                <a:solidFill>
                  <a:srgbClr val="000000">
                    <a:alpha val="74902"/>
                  </a:srgbClr>
                </a:solidFill>
                <a:latin typeface="Roboto"/>
                <a:ea typeface="Roboto"/>
                <a:cs typeface="Roboto"/>
                <a:sym typeface="Roboto"/>
              </a:rPr>
              <a:t>δείγμ</a:t>
            </a:r>
            <a:r>
              <a:rPr lang="en-US" sz="2499" dirty="0">
                <a:solidFill>
                  <a:srgbClr val="000000">
                    <a:alpha val="74902"/>
                  </a:srgbClr>
                </a:solidFill>
                <a:latin typeface="Roboto"/>
                <a:ea typeface="Roboto"/>
                <a:cs typeface="Roboto"/>
                <a:sym typeface="Roboto"/>
              </a:rPr>
              <a:t>ατα</a:t>
            </a:r>
          </a:p>
          <a:p>
            <a:pPr marL="539746" lvl="1" indent="-269873" algn="l">
              <a:lnSpc>
                <a:spcPts val="3499"/>
              </a:lnSpc>
              <a:buFont typeface="Arial"/>
              <a:buChar char="•"/>
            </a:pPr>
            <a:r>
              <a:rPr lang="en-US" sz="2499" dirty="0">
                <a:solidFill>
                  <a:srgbClr val="000000">
                    <a:alpha val="74902"/>
                  </a:srgbClr>
                </a:solidFill>
                <a:latin typeface="Roboto"/>
                <a:ea typeface="Roboto"/>
                <a:cs typeface="Roboto"/>
                <a:sym typeface="Roboto"/>
              </a:rPr>
              <a:t>  </a:t>
            </a:r>
            <a:r>
              <a:rPr lang="en-US" sz="2499" dirty="0" err="1">
                <a:solidFill>
                  <a:srgbClr val="000000">
                    <a:alpha val="74902"/>
                  </a:srgbClr>
                </a:solidFill>
                <a:latin typeface="Roboto"/>
                <a:ea typeface="Roboto"/>
                <a:cs typeface="Roboto"/>
                <a:sym typeface="Roboto"/>
              </a:rPr>
              <a:t>Συνεχής</a:t>
            </a:r>
            <a:r>
              <a:rPr lang="en-US" sz="2499" dirty="0">
                <a:solidFill>
                  <a:srgbClr val="000000">
                    <a:alpha val="74902"/>
                  </a:srgbClr>
                </a:solidFill>
                <a:latin typeface="Roboto"/>
                <a:ea typeface="Roboto"/>
                <a:cs typeface="Roboto"/>
                <a:sym typeface="Roboto"/>
              </a:rPr>
              <a:t> </a:t>
            </a:r>
            <a:r>
              <a:rPr lang="en-US" sz="2499" dirty="0">
                <a:solidFill>
                  <a:srgbClr val="000000">
                    <a:alpha val="74902"/>
                  </a:srgbClr>
                </a:solidFill>
                <a:latin typeface="Roboto Bold" panose="020B0604020202020204" charset="0"/>
                <a:ea typeface="Roboto Bold" panose="020B0604020202020204" charset="0"/>
                <a:cs typeface="Roboto"/>
                <a:sym typeface="Roboto"/>
              </a:rPr>
              <a:t>κα</a:t>
            </a:r>
            <a:r>
              <a:rPr lang="en-US" sz="2499" dirty="0" err="1">
                <a:solidFill>
                  <a:srgbClr val="000000">
                    <a:alpha val="74902"/>
                  </a:srgbClr>
                </a:solidFill>
                <a:latin typeface="Roboto Bold" panose="020B0604020202020204" charset="0"/>
                <a:ea typeface="Roboto Bold" panose="020B0604020202020204" charset="0"/>
                <a:cs typeface="Roboto"/>
                <a:sym typeface="Roboto"/>
              </a:rPr>
              <a:t>θοδήγηση</a:t>
            </a:r>
            <a:r>
              <a:rPr lang="en-US" sz="2499" dirty="0">
                <a:solidFill>
                  <a:srgbClr val="000000">
                    <a:alpha val="74902"/>
                  </a:srgbClr>
                </a:solidFill>
                <a:latin typeface="Roboto"/>
                <a:ea typeface="Roboto"/>
                <a:cs typeface="Roboto"/>
                <a:sym typeface="Roboto"/>
              </a:rPr>
              <a:t> και </a:t>
            </a:r>
            <a:r>
              <a:rPr lang="en-US" sz="2499" dirty="0" err="1">
                <a:solidFill>
                  <a:srgbClr val="000000">
                    <a:alpha val="74902"/>
                  </a:srgbClr>
                </a:solidFill>
                <a:latin typeface="Roboto Bold" panose="020B0604020202020204" charset="0"/>
                <a:ea typeface="Roboto Bold" panose="020B0604020202020204" charset="0"/>
                <a:cs typeface="Roboto"/>
                <a:sym typeface="Roboto"/>
              </a:rPr>
              <a:t>συνοχή</a:t>
            </a:r>
            <a:r>
              <a:rPr lang="en-US" sz="2499" dirty="0">
                <a:solidFill>
                  <a:srgbClr val="000000">
                    <a:alpha val="74902"/>
                  </a:srgbClr>
                </a:solidFill>
                <a:latin typeface="Roboto"/>
                <a:ea typeface="Roboto"/>
                <a:cs typeface="Roboto"/>
                <a:sym typeface="Roboto"/>
              </a:rPr>
              <a:t> π</a:t>
            </a:r>
            <a:r>
              <a:rPr lang="en-US" sz="2499" dirty="0" err="1">
                <a:solidFill>
                  <a:srgbClr val="000000">
                    <a:alpha val="74902"/>
                  </a:srgbClr>
                </a:solidFill>
                <a:latin typeface="Roboto"/>
                <a:ea typeface="Roboto"/>
                <a:cs typeface="Roboto"/>
                <a:sym typeface="Roboto"/>
              </a:rPr>
              <a:t>εριεχομένου</a:t>
            </a:r>
            <a:endParaRPr lang="en-US" sz="2499" dirty="0">
              <a:solidFill>
                <a:srgbClr val="000000">
                  <a:alpha val="74902"/>
                </a:srgbClr>
              </a:solidFill>
              <a:latin typeface="Roboto"/>
              <a:ea typeface="Roboto"/>
              <a:cs typeface="Roboto"/>
              <a:sym typeface="Roboto"/>
            </a:endParaRPr>
          </a:p>
        </p:txBody>
      </p:sp>
      <p:sp>
        <p:nvSpPr>
          <p:cNvPr id="36" name="TextBox 36"/>
          <p:cNvSpPr txBox="1"/>
          <p:nvPr/>
        </p:nvSpPr>
        <p:spPr>
          <a:xfrm>
            <a:off x="2812474" y="2704512"/>
            <a:ext cx="3213033" cy="1192634"/>
          </a:xfrm>
          <a:prstGeom prst="rect">
            <a:avLst/>
          </a:prstGeom>
        </p:spPr>
        <p:txBody>
          <a:bodyPr lIns="0" tIns="0" rIns="0" bIns="0" rtlCol="0" anchor="t">
            <a:spAutoFit/>
          </a:bodyPr>
          <a:lstStyle/>
          <a:p>
            <a:pPr algn="ctr">
              <a:lnSpc>
                <a:spcPts val="3080"/>
              </a:lnSpc>
            </a:pPr>
            <a:r>
              <a:rPr lang="en-US" sz="2400" b="1" dirty="0" err="1">
                <a:solidFill>
                  <a:srgbClr val="000000"/>
                </a:solidFill>
                <a:latin typeface="Roboto Bold"/>
                <a:ea typeface="Roboto Bold"/>
                <a:cs typeface="Roboto Bold"/>
                <a:sym typeface="Roboto Bold"/>
              </a:rPr>
              <a:t>Αρχές</a:t>
            </a:r>
            <a:r>
              <a:rPr lang="en-US" sz="2400" b="1" dirty="0">
                <a:solidFill>
                  <a:srgbClr val="000000"/>
                </a:solidFill>
                <a:latin typeface="Roboto Bold"/>
                <a:ea typeface="Roboto Bold"/>
                <a:cs typeface="Roboto Bold"/>
                <a:sym typeface="Roboto Bold"/>
              </a:rPr>
              <a:t> </a:t>
            </a:r>
            <a:r>
              <a:rPr lang="en-US" sz="2400" b="1" dirty="0" err="1">
                <a:solidFill>
                  <a:srgbClr val="000000"/>
                </a:solidFill>
                <a:latin typeface="Roboto Bold"/>
                <a:ea typeface="Roboto Bold"/>
                <a:cs typeface="Roboto Bold"/>
                <a:sym typeface="Roboto Bold"/>
              </a:rPr>
              <a:t>εξ</a:t>
            </a:r>
            <a:r>
              <a:rPr lang="en-US" sz="2400" b="1" dirty="0">
                <a:solidFill>
                  <a:srgbClr val="000000"/>
                </a:solidFill>
                <a:latin typeface="Roboto Bold"/>
                <a:ea typeface="Roboto Bold"/>
                <a:cs typeface="Roboto Bold"/>
                <a:sym typeface="Roboto Bold"/>
              </a:rPr>
              <a:t> απ</a:t>
            </a:r>
            <a:r>
              <a:rPr lang="en-US" sz="2400" b="1" dirty="0" err="1">
                <a:solidFill>
                  <a:srgbClr val="000000"/>
                </a:solidFill>
                <a:latin typeface="Roboto Bold"/>
                <a:ea typeface="Roboto Bold"/>
                <a:cs typeface="Roboto Bold"/>
                <a:sym typeface="Roboto Bold"/>
              </a:rPr>
              <a:t>οστάσεως</a:t>
            </a:r>
            <a:r>
              <a:rPr lang="en-US" sz="2400" b="1" dirty="0">
                <a:solidFill>
                  <a:srgbClr val="000000"/>
                </a:solidFill>
                <a:latin typeface="Roboto Bold"/>
                <a:ea typeface="Roboto Bold"/>
                <a:cs typeface="Roboto Bold"/>
                <a:sym typeface="Roboto Bold"/>
              </a:rPr>
              <a:t> </a:t>
            </a:r>
            <a:r>
              <a:rPr lang="en-US" sz="2400" b="1" dirty="0" err="1">
                <a:solidFill>
                  <a:srgbClr val="000000"/>
                </a:solidFill>
                <a:latin typeface="Roboto Bold"/>
                <a:ea typeface="Roboto Bold"/>
                <a:cs typeface="Roboto Bold"/>
                <a:sym typeface="Roboto Bold"/>
              </a:rPr>
              <a:t>εκ</a:t>
            </a:r>
            <a:r>
              <a:rPr lang="en-US" sz="2400" b="1" dirty="0">
                <a:solidFill>
                  <a:srgbClr val="000000"/>
                </a:solidFill>
                <a:latin typeface="Roboto Bold"/>
                <a:ea typeface="Roboto Bold"/>
                <a:cs typeface="Roboto Bold"/>
                <a:sym typeface="Roboto Bold"/>
              </a:rPr>
              <a:t>παίδευσης του Holmberg (2002)</a:t>
            </a:r>
          </a:p>
        </p:txBody>
      </p:sp>
      <p:sp>
        <p:nvSpPr>
          <p:cNvPr id="37" name="TextBox 37"/>
          <p:cNvSpPr txBox="1"/>
          <p:nvPr/>
        </p:nvSpPr>
        <p:spPr>
          <a:xfrm>
            <a:off x="2510166" y="5446333"/>
            <a:ext cx="3666660" cy="3590727"/>
          </a:xfrm>
          <a:prstGeom prst="rect">
            <a:avLst/>
          </a:prstGeom>
        </p:spPr>
        <p:txBody>
          <a:bodyPr lIns="0" tIns="0" rIns="0" bIns="0" rtlCol="0" anchor="t">
            <a:spAutoFit/>
          </a:bodyPr>
          <a:lstStyle/>
          <a:p>
            <a:pPr marL="539749" lvl="1" indent="-269875">
              <a:lnSpc>
                <a:spcPts val="3499"/>
              </a:lnSpc>
              <a:buFont typeface="Arial"/>
              <a:buChar char="•"/>
            </a:pPr>
            <a:r>
              <a:rPr lang="el-GR" sz="2499" b="1" dirty="0" err="1" smtClean="0">
                <a:solidFill>
                  <a:srgbClr val="000000">
                    <a:alpha val="74902"/>
                  </a:srgbClr>
                </a:solidFill>
                <a:latin typeface="Roboto Bold" panose="020B0604020202020204" charset="0"/>
                <a:ea typeface="Roboto Bold" panose="020B0604020202020204" charset="0"/>
                <a:cs typeface="Roboto"/>
                <a:sym typeface="Roboto"/>
              </a:rPr>
              <a:t>Ενσυναίσθηση</a:t>
            </a:r>
            <a:r>
              <a:rPr lang="el-GR" sz="2499" b="1" dirty="0">
                <a:solidFill>
                  <a:srgbClr val="000000">
                    <a:alpha val="74902"/>
                  </a:srgbClr>
                </a:solidFill>
                <a:latin typeface="Roboto Bold" panose="020B0604020202020204" charset="0"/>
                <a:ea typeface="Roboto Bold" panose="020B0604020202020204" charset="0"/>
                <a:cs typeface="Roboto"/>
                <a:sym typeface="Roboto"/>
              </a:rPr>
              <a:t>, αλληλεπίδραση </a:t>
            </a:r>
            <a:r>
              <a:rPr lang="el-GR" sz="2499" dirty="0">
                <a:solidFill>
                  <a:srgbClr val="000000">
                    <a:alpha val="74902"/>
                  </a:srgbClr>
                </a:solidFill>
                <a:latin typeface="Roboto"/>
                <a:ea typeface="Roboto"/>
                <a:cs typeface="Roboto"/>
                <a:sym typeface="Roboto"/>
              </a:rPr>
              <a:t>και λογική </a:t>
            </a:r>
            <a:r>
              <a:rPr lang="el-GR" sz="2499" dirty="0" smtClean="0">
                <a:solidFill>
                  <a:srgbClr val="000000">
                    <a:alpha val="74902"/>
                  </a:srgbClr>
                </a:solidFill>
                <a:latin typeface="Roboto"/>
                <a:ea typeface="Roboto"/>
                <a:cs typeface="Roboto"/>
                <a:sym typeface="Roboto"/>
              </a:rPr>
              <a:t>δομή</a:t>
            </a:r>
            <a:endParaRPr lang="en-US" sz="2499" dirty="0">
              <a:solidFill>
                <a:srgbClr val="000000">
                  <a:alpha val="74902"/>
                </a:srgbClr>
              </a:solidFill>
              <a:latin typeface="Roboto"/>
              <a:ea typeface="Roboto"/>
              <a:cs typeface="Roboto"/>
              <a:sym typeface="Roboto"/>
            </a:endParaRPr>
          </a:p>
          <a:p>
            <a:pPr marL="539749" lvl="1" indent="-269875">
              <a:lnSpc>
                <a:spcPts val="3499"/>
              </a:lnSpc>
              <a:buFont typeface="Arial"/>
              <a:buChar char="•"/>
            </a:pPr>
            <a:r>
              <a:rPr lang="el-GR" sz="2499" dirty="0" err="1" smtClean="0">
                <a:solidFill>
                  <a:srgbClr val="000000">
                    <a:alpha val="74902"/>
                  </a:srgbClr>
                </a:solidFill>
                <a:latin typeface="Roboto"/>
                <a:ea typeface="Roboto"/>
                <a:cs typeface="Roboto"/>
                <a:sym typeface="Roboto"/>
              </a:rPr>
              <a:t>Συνομιλιακός</a:t>
            </a:r>
            <a:r>
              <a:rPr lang="el-GR" sz="2499" dirty="0" smtClean="0">
                <a:solidFill>
                  <a:srgbClr val="000000">
                    <a:alpha val="74902"/>
                  </a:srgbClr>
                </a:solidFill>
                <a:latin typeface="Roboto"/>
                <a:ea typeface="Roboto"/>
                <a:cs typeface="Roboto"/>
                <a:sym typeface="Roboto"/>
              </a:rPr>
              <a:t> </a:t>
            </a:r>
            <a:r>
              <a:rPr lang="el-GR" sz="2499" b="1" dirty="0">
                <a:solidFill>
                  <a:srgbClr val="000000">
                    <a:alpha val="74902"/>
                  </a:srgbClr>
                </a:solidFill>
                <a:latin typeface="Roboto Bold" panose="020B0604020202020204" charset="0"/>
                <a:ea typeface="Roboto Bold" panose="020B0604020202020204" charset="0"/>
                <a:cs typeface="Roboto"/>
                <a:sym typeface="Roboto"/>
              </a:rPr>
              <a:t>τόνος </a:t>
            </a:r>
            <a:r>
              <a:rPr lang="el-GR" sz="2499" dirty="0">
                <a:solidFill>
                  <a:srgbClr val="000000">
                    <a:alpha val="74902"/>
                  </a:srgbClr>
                </a:solidFill>
                <a:latin typeface="Roboto"/>
                <a:ea typeface="Roboto"/>
                <a:cs typeface="Roboto"/>
                <a:sym typeface="Roboto"/>
              </a:rPr>
              <a:t>και σαφείς </a:t>
            </a:r>
            <a:r>
              <a:rPr lang="el-GR" sz="2499" b="1" dirty="0">
                <a:solidFill>
                  <a:srgbClr val="000000">
                    <a:alpha val="74902"/>
                  </a:srgbClr>
                </a:solidFill>
                <a:latin typeface="Roboto Bold" panose="020B0604020202020204" charset="0"/>
                <a:ea typeface="Roboto Bold" panose="020B0604020202020204" charset="0"/>
                <a:cs typeface="Roboto"/>
                <a:sym typeface="Roboto"/>
              </a:rPr>
              <a:t>στόχοι </a:t>
            </a:r>
          </a:p>
          <a:p>
            <a:pPr marL="539749" lvl="1" indent="-269875" algn="l">
              <a:lnSpc>
                <a:spcPts val="3499"/>
              </a:lnSpc>
              <a:buFont typeface="Arial"/>
              <a:buChar char="•"/>
            </a:pPr>
            <a:r>
              <a:rPr lang="el-GR" sz="2499" b="1" dirty="0">
                <a:solidFill>
                  <a:srgbClr val="000000">
                    <a:alpha val="74902"/>
                  </a:srgbClr>
                </a:solidFill>
                <a:latin typeface="Roboto Bold" panose="020B0604020202020204" charset="0"/>
                <a:ea typeface="Roboto Bold" panose="020B0604020202020204" charset="0"/>
                <a:cs typeface="Roboto"/>
                <a:sym typeface="Roboto"/>
              </a:rPr>
              <a:t>Προσαρμοστικότητα</a:t>
            </a:r>
            <a:r>
              <a:rPr lang="el-GR" sz="2499" dirty="0" smtClean="0">
                <a:solidFill>
                  <a:srgbClr val="000000">
                    <a:alpha val="74902"/>
                  </a:srgbClr>
                </a:solidFill>
                <a:latin typeface="Roboto"/>
                <a:ea typeface="Roboto"/>
                <a:cs typeface="Roboto"/>
                <a:sym typeface="Roboto"/>
              </a:rPr>
              <a:t> </a:t>
            </a:r>
            <a:r>
              <a:rPr lang="el-GR" sz="2499" dirty="0" smtClean="0">
                <a:solidFill>
                  <a:schemeClr val="tx1">
                    <a:lumMod val="95000"/>
                    <a:lumOff val="5000"/>
                    <a:alpha val="74902"/>
                  </a:schemeClr>
                </a:solidFill>
                <a:latin typeface="Roboto"/>
                <a:ea typeface="Roboto"/>
                <a:cs typeface="Roboto"/>
                <a:sym typeface="Roboto"/>
              </a:rPr>
              <a:t>στις ανάγκες του μαθητή</a:t>
            </a:r>
            <a:endParaRPr lang="en-US" sz="2499" dirty="0">
              <a:solidFill>
                <a:schemeClr val="tx1">
                  <a:lumMod val="95000"/>
                  <a:lumOff val="5000"/>
                  <a:alpha val="74902"/>
                </a:schemeClr>
              </a:solidFill>
              <a:latin typeface="Roboto"/>
              <a:ea typeface="Roboto"/>
              <a:cs typeface="Roboto"/>
              <a:sym typeface="Roboto"/>
            </a:endParaRPr>
          </a:p>
        </p:txBody>
      </p:sp>
      <p:sp>
        <p:nvSpPr>
          <p:cNvPr id="45" name="TextBox 45"/>
          <p:cNvSpPr txBox="1"/>
          <p:nvPr/>
        </p:nvSpPr>
        <p:spPr>
          <a:xfrm>
            <a:off x="10644775" y="2745828"/>
            <a:ext cx="3492024" cy="1192634"/>
          </a:xfrm>
          <a:prstGeom prst="rect">
            <a:avLst/>
          </a:prstGeom>
        </p:spPr>
        <p:txBody>
          <a:bodyPr lIns="0" tIns="0" rIns="0" bIns="0" rtlCol="0" anchor="t">
            <a:spAutoFit/>
          </a:bodyPr>
          <a:lstStyle/>
          <a:p>
            <a:pPr algn="ctr">
              <a:lnSpc>
                <a:spcPts val="3080"/>
              </a:lnSpc>
            </a:pPr>
            <a:r>
              <a:rPr lang="en-US" sz="2400" b="1" dirty="0" err="1">
                <a:solidFill>
                  <a:srgbClr val="000000"/>
                </a:solidFill>
                <a:latin typeface="Roboto Bold"/>
                <a:ea typeface="Roboto Bold"/>
                <a:cs typeface="Roboto Bold"/>
                <a:sym typeface="Roboto Bold"/>
              </a:rPr>
              <a:t>Αρχές</a:t>
            </a:r>
            <a:r>
              <a:rPr lang="en-US" sz="2400" b="1" dirty="0">
                <a:solidFill>
                  <a:srgbClr val="000000"/>
                </a:solidFill>
                <a:latin typeface="Roboto Bold"/>
                <a:ea typeface="Roboto Bold"/>
                <a:cs typeface="Roboto Bold"/>
                <a:sym typeface="Roboto Bold"/>
              </a:rPr>
              <a:t> </a:t>
            </a:r>
            <a:r>
              <a:rPr lang="en-US" sz="2400" b="1" dirty="0" smtClean="0">
                <a:solidFill>
                  <a:srgbClr val="000000"/>
                </a:solidFill>
                <a:latin typeface="Roboto Bold"/>
                <a:ea typeface="Roboto Bold"/>
                <a:cs typeface="Roboto Bold"/>
                <a:sym typeface="Roboto Bold"/>
              </a:rPr>
              <a:t>π</a:t>
            </a:r>
            <a:r>
              <a:rPr lang="en-US" sz="2400" b="1" dirty="0" err="1" smtClean="0">
                <a:solidFill>
                  <a:srgbClr val="000000"/>
                </a:solidFill>
                <a:latin typeface="Roboto Bold"/>
                <a:ea typeface="Roboto Bold"/>
                <a:cs typeface="Roboto Bold"/>
                <a:sym typeface="Roboto Bold"/>
              </a:rPr>
              <a:t>ολυμεσικ</a:t>
            </a:r>
            <a:r>
              <a:rPr lang="el-GR" sz="2400" b="1" dirty="0" err="1" smtClean="0">
                <a:solidFill>
                  <a:srgbClr val="000000"/>
                </a:solidFill>
                <a:latin typeface="Roboto Bold"/>
                <a:ea typeface="Roboto Bold"/>
                <a:cs typeface="Roboto Bold"/>
                <a:sym typeface="Roboto Bold"/>
              </a:rPr>
              <a:t>ού</a:t>
            </a:r>
            <a:r>
              <a:rPr lang="el-GR" sz="2400" b="1" dirty="0" smtClean="0">
                <a:solidFill>
                  <a:srgbClr val="000000"/>
                </a:solidFill>
                <a:latin typeface="Roboto Bold"/>
                <a:ea typeface="Roboto Bold"/>
                <a:cs typeface="Roboto Bold"/>
                <a:sym typeface="Roboto Bold"/>
              </a:rPr>
              <a:t> σχεδιασμού</a:t>
            </a:r>
            <a:r>
              <a:rPr lang="en-US" sz="2400" b="1" dirty="0" smtClean="0">
                <a:solidFill>
                  <a:srgbClr val="000000"/>
                </a:solidFill>
                <a:latin typeface="Roboto Bold"/>
                <a:ea typeface="Roboto Bold"/>
                <a:cs typeface="Roboto Bold"/>
                <a:sym typeface="Roboto Bold"/>
              </a:rPr>
              <a:t> </a:t>
            </a:r>
            <a:r>
              <a:rPr lang="en-US" sz="2400" b="1" dirty="0" err="1">
                <a:solidFill>
                  <a:srgbClr val="000000"/>
                </a:solidFill>
                <a:latin typeface="Roboto Bold"/>
                <a:ea typeface="Roboto Bold"/>
                <a:cs typeface="Roboto Bold"/>
                <a:sym typeface="Roboto Bold"/>
              </a:rPr>
              <a:t>του</a:t>
            </a:r>
            <a:r>
              <a:rPr lang="en-US" sz="2400" b="1" dirty="0">
                <a:solidFill>
                  <a:srgbClr val="000000"/>
                </a:solidFill>
                <a:latin typeface="Roboto Bold"/>
                <a:ea typeface="Roboto Bold"/>
                <a:cs typeface="Roboto Bold"/>
                <a:sym typeface="Roboto Bold"/>
              </a:rPr>
              <a:t> Mayer (2014)</a:t>
            </a:r>
          </a:p>
        </p:txBody>
      </p:sp>
      <p:sp>
        <p:nvSpPr>
          <p:cNvPr id="46" name="TextBox 46"/>
          <p:cNvSpPr txBox="1"/>
          <p:nvPr/>
        </p:nvSpPr>
        <p:spPr>
          <a:xfrm>
            <a:off x="10430156" y="5350817"/>
            <a:ext cx="3550311" cy="3590727"/>
          </a:xfrm>
          <a:prstGeom prst="rect">
            <a:avLst/>
          </a:prstGeom>
        </p:spPr>
        <p:txBody>
          <a:bodyPr wrap="square" lIns="0" tIns="0" rIns="0" bIns="0" rtlCol="0" anchor="t">
            <a:spAutoFit/>
          </a:bodyPr>
          <a:lstStyle/>
          <a:p>
            <a:pPr marL="539749" lvl="1" indent="-269875">
              <a:lnSpc>
                <a:spcPts val="3499"/>
              </a:lnSpc>
              <a:buFont typeface="Arial"/>
              <a:buChar char="•"/>
            </a:pPr>
            <a:r>
              <a:rPr lang="el-GR" sz="2499" dirty="0" smtClean="0">
                <a:solidFill>
                  <a:srgbClr val="000000">
                    <a:alpha val="74902"/>
                  </a:srgbClr>
                </a:solidFill>
                <a:latin typeface="Roboto"/>
                <a:ea typeface="Roboto"/>
                <a:cs typeface="Roboto"/>
                <a:sym typeface="Roboto"/>
              </a:rPr>
              <a:t>Συνδυασμός </a:t>
            </a:r>
            <a:r>
              <a:rPr lang="el-GR" sz="2499" b="1" dirty="0" smtClean="0">
                <a:solidFill>
                  <a:srgbClr val="000000">
                    <a:alpha val="74902"/>
                  </a:srgbClr>
                </a:solidFill>
                <a:latin typeface="Roboto Bold" panose="020B0604020202020204" charset="0"/>
                <a:ea typeface="Roboto Bold" panose="020B0604020202020204" charset="0"/>
                <a:cs typeface="Roboto"/>
                <a:sym typeface="Roboto"/>
              </a:rPr>
              <a:t>λέξεων</a:t>
            </a:r>
            <a:r>
              <a:rPr lang="el-GR" sz="2499" dirty="0" smtClean="0">
                <a:solidFill>
                  <a:srgbClr val="000000">
                    <a:alpha val="74902"/>
                  </a:srgbClr>
                </a:solidFill>
                <a:latin typeface="Roboto"/>
                <a:ea typeface="Roboto"/>
                <a:cs typeface="Roboto"/>
                <a:sym typeface="Roboto"/>
              </a:rPr>
              <a:t> </a:t>
            </a:r>
            <a:r>
              <a:rPr lang="en-US" sz="2499" dirty="0" smtClean="0">
                <a:solidFill>
                  <a:srgbClr val="000000">
                    <a:alpha val="74902"/>
                  </a:srgbClr>
                </a:solidFill>
                <a:latin typeface="Roboto"/>
                <a:ea typeface="Roboto"/>
                <a:cs typeface="Roboto"/>
                <a:sym typeface="Roboto"/>
              </a:rPr>
              <a:t>και</a:t>
            </a:r>
            <a:r>
              <a:rPr lang="el-GR" sz="2499" dirty="0" smtClean="0">
                <a:solidFill>
                  <a:srgbClr val="000000">
                    <a:alpha val="74902"/>
                  </a:srgbClr>
                </a:solidFill>
                <a:latin typeface="Roboto"/>
                <a:ea typeface="Roboto"/>
                <a:cs typeface="Roboto"/>
                <a:sym typeface="Roboto"/>
              </a:rPr>
              <a:t> </a:t>
            </a:r>
            <a:r>
              <a:rPr lang="el-GR" sz="2499" b="1" dirty="0" smtClean="0">
                <a:solidFill>
                  <a:srgbClr val="000000">
                    <a:alpha val="74902"/>
                  </a:srgbClr>
                </a:solidFill>
                <a:latin typeface="Roboto Bold" panose="020B0604020202020204" charset="0"/>
                <a:ea typeface="Roboto Bold" panose="020B0604020202020204" charset="0"/>
                <a:cs typeface="Roboto"/>
                <a:sym typeface="Roboto"/>
              </a:rPr>
              <a:t>εικόνων</a:t>
            </a:r>
            <a:endParaRPr lang="en-US" sz="2499" b="1" dirty="0">
              <a:solidFill>
                <a:srgbClr val="000000">
                  <a:alpha val="74902"/>
                </a:srgbClr>
              </a:solidFill>
              <a:latin typeface="Roboto Bold" panose="020B0604020202020204" charset="0"/>
              <a:ea typeface="Roboto Bold" panose="020B0604020202020204" charset="0"/>
              <a:cs typeface="Roboto"/>
              <a:sym typeface="Roboto"/>
            </a:endParaRPr>
          </a:p>
          <a:p>
            <a:pPr marL="539749" lvl="1" indent="-269875" algn="l">
              <a:lnSpc>
                <a:spcPts val="3499"/>
              </a:lnSpc>
              <a:buFont typeface="Arial"/>
              <a:buChar char="•"/>
            </a:pPr>
            <a:r>
              <a:rPr lang="el-GR" sz="2499" b="1" dirty="0">
                <a:solidFill>
                  <a:srgbClr val="000000">
                    <a:alpha val="74902"/>
                  </a:srgbClr>
                </a:solidFill>
                <a:latin typeface="Roboto Bold" panose="020B0604020202020204" charset="0"/>
                <a:ea typeface="Roboto Bold" panose="020B0604020202020204" charset="0"/>
                <a:cs typeface="Roboto"/>
                <a:sym typeface="Roboto"/>
              </a:rPr>
              <a:t>Χωρική</a:t>
            </a:r>
            <a:r>
              <a:rPr lang="el-GR" sz="2499" dirty="0" smtClean="0">
                <a:solidFill>
                  <a:srgbClr val="000000">
                    <a:alpha val="74902"/>
                  </a:srgbClr>
                </a:solidFill>
                <a:latin typeface="Roboto"/>
                <a:ea typeface="Roboto"/>
                <a:cs typeface="Roboto"/>
                <a:sym typeface="Roboto"/>
              </a:rPr>
              <a:t> και </a:t>
            </a:r>
            <a:r>
              <a:rPr lang="el-GR" sz="2499" b="1" dirty="0">
                <a:solidFill>
                  <a:srgbClr val="000000">
                    <a:alpha val="74902"/>
                  </a:srgbClr>
                </a:solidFill>
                <a:latin typeface="Roboto Bold" panose="020B0604020202020204" charset="0"/>
                <a:ea typeface="Roboto Bold" panose="020B0604020202020204" charset="0"/>
                <a:cs typeface="Roboto"/>
                <a:sym typeface="Roboto"/>
              </a:rPr>
              <a:t>χρονική</a:t>
            </a:r>
            <a:r>
              <a:rPr lang="el-GR" sz="2499" dirty="0" smtClean="0">
                <a:solidFill>
                  <a:srgbClr val="000000">
                    <a:alpha val="74902"/>
                  </a:srgbClr>
                </a:solidFill>
                <a:latin typeface="Roboto"/>
                <a:ea typeface="Roboto"/>
                <a:cs typeface="Roboto"/>
                <a:sym typeface="Roboto"/>
              </a:rPr>
              <a:t> συνάφεια</a:t>
            </a:r>
            <a:endParaRPr lang="en-US" sz="2499" dirty="0" smtClean="0">
              <a:solidFill>
                <a:srgbClr val="000000">
                  <a:alpha val="74902"/>
                </a:srgbClr>
              </a:solidFill>
              <a:latin typeface="Roboto"/>
              <a:ea typeface="Roboto"/>
              <a:cs typeface="Roboto"/>
              <a:sym typeface="Roboto"/>
            </a:endParaRPr>
          </a:p>
          <a:p>
            <a:pPr marL="539749" lvl="1" indent="-269875">
              <a:lnSpc>
                <a:spcPts val="3499"/>
              </a:lnSpc>
              <a:buFont typeface="Arial"/>
              <a:buChar char="•"/>
            </a:pPr>
            <a:r>
              <a:rPr lang="el-GR" sz="2499" b="1" dirty="0">
                <a:solidFill>
                  <a:srgbClr val="000000">
                    <a:alpha val="74902"/>
                  </a:srgbClr>
                </a:solidFill>
                <a:latin typeface="Roboto Bold" panose="020B0604020202020204" charset="0"/>
                <a:ea typeface="Roboto Bold" panose="020B0604020202020204" charset="0"/>
                <a:cs typeface="Roboto"/>
                <a:sym typeface="Roboto"/>
              </a:rPr>
              <a:t>Προσωποποίηση, κατάτμηση και σηματοδότηση</a:t>
            </a:r>
          </a:p>
          <a:p>
            <a:pPr marL="539749" lvl="1" indent="-269875" algn="l">
              <a:lnSpc>
                <a:spcPts val="3499"/>
              </a:lnSpc>
              <a:buFont typeface="Arial"/>
              <a:buChar char="•"/>
            </a:pPr>
            <a:endParaRPr lang="en-US" sz="2499" dirty="0">
              <a:solidFill>
                <a:srgbClr val="000000">
                  <a:alpha val="74902"/>
                </a:srgbClr>
              </a:solidFill>
              <a:latin typeface="Roboto Bold" panose="020B0604020202020204" charset="0"/>
              <a:ea typeface="Roboto Bold" panose="020B0604020202020204" charset="0"/>
              <a:cs typeface="Roboto"/>
              <a:sym typeface="Roboto"/>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4975" y="0"/>
            <a:ext cx="701316" cy="10287000"/>
            <a:chOff x="0" y="0"/>
            <a:chExt cx="664951" cy="9753600"/>
          </a:xfrm>
        </p:grpSpPr>
        <p:sp>
          <p:nvSpPr>
            <p:cNvPr id="3" name="Freeform 3"/>
            <p:cNvSpPr/>
            <p:nvPr/>
          </p:nvSpPr>
          <p:spPr>
            <a:xfrm>
              <a:off x="0" y="0"/>
              <a:ext cx="664972" cy="9753600"/>
            </a:xfrm>
            <a:custGeom>
              <a:avLst/>
              <a:gdLst/>
              <a:ahLst/>
              <a:cxnLst/>
              <a:rect l="l" t="t" r="r" b="b"/>
              <a:pathLst>
                <a:path w="664972" h="9753600">
                  <a:moveTo>
                    <a:pt x="0" y="0"/>
                  </a:moveTo>
                  <a:lnTo>
                    <a:pt x="664972" y="0"/>
                  </a:lnTo>
                  <a:lnTo>
                    <a:pt x="664972" y="9753600"/>
                  </a:lnTo>
                  <a:lnTo>
                    <a:pt x="0" y="9753600"/>
                  </a:lnTo>
                  <a:close/>
                </a:path>
              </a:pathLst>
            </a:custGeom>
            <a:solidFill>
              <a:srgbClr val="931B1B"/>
            </a:solidFill>
          </p:spPr>
        </p:sp>
      </p:grpSp>
      <p:grpSp>
        <p:nvGrpSpPr>
          <p:cNvPr id="4" name="Group 4"/>
          <p:cNvGrpSpPr/>
          <p:nvPr/>
        </p:nvGrpSpPr>
        <p:grpSpPr>
          <a:xfrm>
            <a:off x="2987316" y="942751"/>
            <a:ext cx="864096" cy="1512168"/>
            <a:chOff x="0" y="0"/>
            <a:chExt cx="819291" cy="1433759"/>
          </a:xfrm>
        </p:grpSpPr>
        <p:sp>
          <p:nvSpPr>
            <p:cNvPr id="5" name="Freeform 5"/>
            <p:cNvSpPr/>
            <p:nvPr/>
          </p:nvSpPr>
          <p:spPr>
            <a:xfrm>
              <a:off x="0" y="0"/>
              <a:ext cx="819277" cy="1433703"/>
            </a:xfrm>
            <a:custGeom>
              <a:avLst/>
              <a:gdLst/>
              <a:ahLst/>
              <a:cxnLst/>
              <a:rect l="l" t="t" r="r" b="b"/>
              <a:pathLst>
                <a:path w="819277" h="1433703">
                  <a:moveTo>
                    <a:pt x="0" y="0"/>
                  </a:moveTo>
                  <a:lnTo>
                    <a:pt x="819277" y="0"/>
                  </a:lnTo>
                  <a:lnTo>
                    <a:pt x="819277" y="1433703"/>
                  </a:lnTo>
                  <a:lnTo>
                    <a:pt x="0" y="1433703"/>
                  </a:lnTo>
                  <a:close/>
                </a:path>
              </a:pathLst>
            </a:custGeom>
            <a:solidFill>
              <a:srgbClr val="FFFFFF"/>
            </a:solidFill>
          </p:spPr>
        </p:sp>
      </p:grpSp>
      <p:grpSp>
        <p:nvGrpSpPr>
          <p:cNvPr id="6" name="Group 6"/>
          <p:cNvGrpSpPr/>
          <p:nvPr/>
        </p:nvGrpSpPr>
        <p:grpSpPr>
          <a:xfrm>
            <a:off x="2359476" y="818469"/>
            <a:ext cx="1013184" cy="1188132"/>
            <a:chOff x="0" y="0"/>
            <a:chExt cx="960649" cy="1126525"/>
          </a:xfrm>
        </p:grpSpPr>
        <p:sp>
          <p:nvSpPr>
            <p:cNvPr id="7" name="Freeform 7"/>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8" name="Group 8"/>
          <p:cNvGrpSpPr/>
          <p:nvPr/>
        </p:nvGrpSpPr>
        <p:grpSpPr>
          <a:xfrm>
            <a:off x="3474162" y="510439"/>
            <a:ext cx="13600920" cy="1849526"/>
            <a:chOff x="0" y="0"/>
            <a:chExt cx="28583486" cy="3886937"/>
          </a:xfrm>
        </p:grpSpPr>
        <p:sp>
          <p:nvSpPr>
            <p:cNvPr id="9" name="Freeform 9"/>
            <p:cNvSpPr/>
            <p:nvPr/>
          </p:nvSpPr>
          <p:spPr>
            <a:xfrm>
              <a:off x="0" y="0"/>
              <a:ext cx="28583486" cy="3886937"/>
            </a:xfrm>
            <a:custGeom>
              <a:avLst/>
              <a:gdLst/>
              <a:ahLst/>
              <a:cxnLst/>
              <a:rect l="l" t="t" r="r" b="b"/>
              <a:pathLst>
                <a:path w="28583486" h="3886937">
                  <a:moveTo>
                    <a:pt x="0" y="0"/>
                  </a:moveTo>
                  <a:lnTo>
                    <a:pt x="28583486" y="0"/>
                  </a:lnTo>
                  <a:lnTo>
                    <a:pt x="28583486" y="3886937"/>
                  </a:lnTo>
                  <a:lnTo>
                    <a:pt x="0" y="3886937"/>
                  </a:lnTo>
                  <a:close/>
                </a:path>
              </a:pathLst>
            </a:custGeom>
            <a:solidFill>
              <a:srgbClr val="000000">
                <a:alpha val="0"/>
              </a:srgbClr>
            </a:solidFill>
          </p:spPr>
        </p:sp>
        <p:sp>
          <p:nvSpPr>
            <p:cNvPr id="10" name="TextBox 10"/>
            <p:cNvSpPr txBox="1"/>
            <p:nvPr/>
          </p:nvSpPr>
          <p:spPr>
            <a:xfrm>
              <a:off x="0" y="-47625"/>
              <a:ext cx="28583486" cy="3934562"/>
            </a:xfrm>
            <a:prstGeom prst="rect">
              <a:avLst/>
            </a:prstGeom>
          </p:spPr>
          <p:txBody>
            <a:bodyPr lIns="0" tIns="0" rIns="0" bIns="0" rtlCol="0" anchor="ctr"/>
            <a:lstStyle/>
            <a:p>
              <a:pPr algn="l">
                <a:lnSpc>
                  <a:spcPts val="5832"/>
                </a:lnSpc>
              </a:pPr>
              <a:r>
                <a:rPr lang="en-US" sz="5400" b="1" spc="85">
                  <a:solidFill>
                    <a:srgbClr val="000000"/>
                  </a:solidFill>
                  <a:latin typeface="Alegreya Sans Bold"/>
                  <a:ea typeface="Alegreya Sans Bold"/>
                  <a:cs typeface="Alegreya Sans Bold"/>
                  <a:sym typeface="Alegreya Sans Bold"/>
                </a:rPr>
                <a:t>Εργαλεία και λογισμικά που χρησιμοποιήθηκαν στο Ε.Υ.</a:t>
              </a:r>
            </a:p>
          </p:txBody>
        </p:sp>
      </p:grpSp>
      <p:grpSp>
        <p:nvGrpSpPr>
          <p:cNvPr id="11" name="Group 11"/>
          <p:cNvGrpSpPr/>
          <p:nvPr/>
        </p:nvGrpSpPr>
        <p:grpSpPr>
          <a:xfrm>
            <a:off x="4432437" y="2006601"/>
            <a:ext cx="11549956" cy="8114012"/>
            <a:chOff x="0" y="0"/>
            <a:chExt cx="15399941" cy="10818682"/>
          </a:xfrm>
        </p:grpSpPr>
        <p:sp>
          <p:nvSpPr>
            <p:cNvPr id="12" name="Freeform 12"/>
            <p:cNvSpPr/>
            <p:nvPr/>
          </p:nvSpPr>
          <p:spPr>
            <a:xfrm>
              <a:off x="838144" y="0"/>
              <a:ext cx="14561797" cy="10666516"/>
            </a:xfrm>
            <a:custGeom>
              <a:avLst/>
              <a:gdLst/>
              <a:ahLst/>
              <a:cxnLst/>
              <a:rect l="l" t="t" r="r" b="b"/>
              <a:pathLst>
                <a:path w="14561797" h="10666516">
                  <a:moveTo>
                    <a:pt x="0" y="0"/>
                  </a:moveTo>
                  <a:lnTo>
                    <a:pt x="14561797" y="0"/>
                  </a:lnTo>
                  <a:lnTo>
                    <a:pt x="14561797" y="10666516"/>
                  </a:lnTo>
                  <a:lnTo>
                    <a:pt x="0" y="10666516"/>
                  </a:lnTo>
                  <a:lnTo>
                    <a:pt x="0" y="0"/>
                  </a:lnTo>
                  <a:close/>
                </a:path>
              </a:pathLst>
            </a:custGeom>
            <a:blipFill>
              <a:blip r:embed="rId2"/>
              <a:stretch>
                <a:fillRect/>
              </a:stretch>
            </a:blipFill>
          </p:spPr>
        </p:sp>
        <p:sp>
          <p:nvSpPr>
            <p:cNvPr id="13" name="Freeform 13"/>
            <p:cNvSpPr/>
            <p:nvPr/>
          </p:nvSpPr>
          <p:spPr>
            <a:xfrm>
              <a:off x="0" y="5001108"/>
              <a:ext cx="3453067" cy="1204221"/>
            </a:xfrm>
            <a:custGeom>
              <a:avLst/>
              <a:gdLst/>
              <a:ahLst/>
              <a:cxnLst/>
              <a:rect l="l" t="t" r="r" b="b"/>
              <a:pathLst>
                <a:path w="3453067" h="1204221">
                  <a:moveTo>
                    <a:pt x="0" y="0"/>
                  </a:moveTo>
                  <a:lnTo>
                    <a:pt x="3453067" y="0"/>
                  </a:lnTo>
                  <a:lnTo>
                    <a:pt x="3453067" y="1204220"/>
                  </a:lnTo>
                  <a:lnTo>
                    <a:pt x="0" y="1204220"/>
                  </a:lnTo>
                  <a:lnTo>
                    <a:pt x="0" y="0"/>
                  </a:lnTo>
                  <a:close/>
                </a:path>
              </a:pathLst>
            </a:custGeom>
            <a:blipFill>
              <a:blip r:embed="rId3"/>
              <a:stretch>
                <a:fillRect l="-15418" t="-140862" r="-17282" b="-139652"/>
              </a:stretch>
            </a:blipFill>
          </p:spPr>
        </p:sp>
        <p:sp>
          <p:nvSpPr>
            <p:cNvPr id="14" name="Freeform 14"/>
            <p:cNvSpPr/>
            <p:nvPr/>
          </p:nvSpPr>
          <p:spPr>
            <a:xfrm>
              <a:off x="1152128" y="7563385"/>
              <a:ext cx="2475581" cy="1311368"/>
            </a:xfrm>
            <a:custGeom>
              <a:avLst/>
              <a:gdLst/>
              <a:ahLst/>
              <a:cxnLst/>
              <a:rect l="l" t="t" r="r" b="b"/>
              <a:pathLst>
                <a:path w="2475581" h="1311368">
                  <a:moveTo>
                    <a:pt x="0" y="0"/>
                  </a:moveTo>
                  <a:lnTo>
                    <a:pt x="2475581" y="0"/>
                  </a:lnTo>
                  <a:lnTo>
                    <a:pt x="2475581" y="1311369"/>
                  </a:lnTo>
                  <a:lnTo>
                    <a:pt x="0" y="1311369"/>
                  </a:lnTo>
                  <a:lnTo>
                    <a:pt x="0" y="0"/>
                  </a:lnTo>
                  <a:close/>
                </a:path>
              </a:pathLst>
            </a:custGeom>
            <a:blipFill>
              <a:blip r:embed="rId4"/>
              <a:stretch>
                <a:fillRect l="-26512" t="-83703" r="-23312" b="-88017"/>
              </a:stretch>
            </a:blipFill>
          </p:spPr>
        </p:sp>
        <p:sp>
          <p:nvSpPr>
            <p:cNvPr id="15" name="Freeform 15"/>
            <p:cNvSpPr/>
            <p:nvPr/>
          </p:nvSpPr>
          <p:spPr>
            <a:xfrm>
              <a:off x="12555153" y="4781488"/>
              <a:ext cx="1750420" cy="1643460"/>
            </a:xfrm>
            <a:custGeom>
              <a:avLst/>
              <a:gdLst/>
              <a:ahLst/>
              <a:cxnLst/>
              <a:rect l="l" t="t" r="r" b="b"/>
              <a:pathLst>
                <a:path w="1750420" h="1643460">
                  <a:moveTo>
                    <a:pt x="0" y="0"/>
                  </a:moveTo>
                  <a:lnTo>
                    <a:pt x="1750419" y="0"/>
                  </a:lnTo>
                  <a:lnTo>
                    <a:pt x="1750419" y="1643460"/>
                  </a:lnTo>
                  <a:lnTo>
                    <a:pt x="0" y="1643460"/>
                  </a:lnTo>
                  <a:lnTo>
                    <a:pt x="0" y="0"/>
                  </a:lnTo>
                  <a:close/>
                </a:path>
              </a:pathLst>
            </a:custGeom>
            <a:blipFill>
              <a:blip r:embed="rId5"/>
              <a:stretch>
                <a:fillRect l="-38826" r="-39736"/>
              </a:stretch>
            </a:blipFill>
          </p:spPr>
        </p:sp>
        <p:sp>
          <p:nvSpPr>
            <p:cNvPr id="16" name="Freeform 16"/>
            <p:cNvSpPr/>
            <p:nvPr/>
          </p:nvSpPr>
          <p:spPr>
            <a:xfrm>
              <a:off x="1472765" y="1829924"/>
              <a:ext cx="1980302" cy="1980302"/>
            </a:xfrm>
            <a:custGeom>
              <a:avLst/>
              <a:gdLst/>
              <a:ahLst/>
              <a:cxnLst/>
              <a:rect l="l" t="t" r="r" b="b"/>
              <a:pathLst>
                <a:path w="1980302" h="1980302">
                  <a:moveTo>
                    <a:pt x="0" y="0"/>
                  </a:moveTo>
                  <a:lnTo>
                    <a:pt x="1980302" y="0"/>
                  </a:lnTo>
                  <a:lnTo>
                    <a:pt x="1980302" y="1980302"/>
                  </a:lnTo>
                  <a:lnTo>
                    <a:pt x="0" y="1980302"/>
                  </a:lnTo>
                  <a:lnTo>
                    <a:pt x="0" y="0"/>
                  </a:lnTo>
                  <a:close/>
                </a:path>
              </a:pathLst>
            </a:custGeom>
            <a:blipFill>
              <a:blip r:embed="rId6"/>
              <a:stretch>
                <a:fillRect/>
              </a:stretch>
            </a:blipFill>
          </p:spPr>
        </p:sp>
        <p:sp>
          <p:nvSpPr>
            <p:cNvPr id="17" name="Freeform 17"/>
            <p:cNvSpPr/>
            <p:nvPr/>
          </p:nvSpPr>
          <p:spPr>
            <a:xfrm>
              <a:off x="6021117" y="9810868"/>
              <a:ext cx="3695290" cy="1007814"/>
            </a:xfrm>
            <a:custGeom>
              <a:avLst/>
              <a:gdLst/>
              <a:ahLst/>
              <a:cxnLst/>
              <a:rect l="l" t="t" r="r" b="b"/>
              <a:pathLst>
                <a:path w="3695290" h="1007814">
                  <a:moveTo>
                    <a:pt x="0" y="0"/>
                  </a:moveTo>
                  <a:lnTo>
                    <a:pt x="3695290" y="0"/>
                  </a:lnTo>
                  <a:lnTo>
                    <a:pt x="3695290" y="1007814"/>
                  </a:lnTo>
                  <a:lnTo>
                    <a:pt x="0" y="1007814"/>
                  </a:lnTo>
                  <a:lnTo>
                    <a:pt x="0" y="0"/>
                  </a:lnTo>
                  <a:close/>
                </a:path>
              </a:pathLst>
            </a:custGeom>
            <a:blipFill>
              <a:blip r:embed="rId7"/>
              <a:stretch>
                <a:fillRect l="-17003" t="-192706" r="-17946" b="-202106"/>
              </a:stretch>
            </a:blipFill>
          </p:spPr>
        </p:sp>
      </p:grpSp>
      <p:sp>
        <p:nvSpPr>
          <p:cNvPr id="18" name="Freeform 18"/>
          <p:cNvSpPr/>
          <p:nvPr/>
        </p:nvSpPr>
        <p:spPr>
          <a:xfrm>
            <a:off x="9318962" y="5278890"/>
            <a:ext cx="2124041" cy="2129364"/>
          </a:xfrm>
          <a:custGeom>
            <a:avLst/>
            <a:gdLst/>
            <a:ahLst/>
            <a:cxnLst/>
            <a:rect l="l" t="t" r="r" b="b"/>
            <a:pathLst>
              <a:path w="2124041" h="2129364">
                <a:moveTo>
                  <a:pt x="0" y="0"/>
                </a:moveTo>
                <a:lnTo>
                  <a:pt x="2124040" y="0"/>
                </a:lnTo>
                <a:lnTo>
                  <a:pt x="2124040" y="2129364"/>
                </a:lnTo>
                <a:lnTo>
                  <a:pt x="0" y="21293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4975" y="0"/>
            <a:ext cx="701316" cy="10287000"/>
            <a:chOff x="0" y="0"/>
            <a:chExt cx="664951" cy="9753600"/>
          </a:xfrm>
        </p:grpSpPr>
        <p:sp>
          <p:nvSpPr>
            <p:cNvPr id="3" name="Freeform 3"/>
            <p:cNvSpPr/>
            <p:nvPr/>
          </p:nvSpPr>
          <p:spPr>
            <a:xfrm>
              <a:off x="0" y="0"/>
              <a:ext cx="664972" cy="9753600"/>
            </a:xfrm>
            <a:custGeom>
              <a:avLst/>
              <a:gdLst/>
              <a:ahLst/>
              <a:cxnLst/>
              <a:rect l="l" t="t" r="r" b="b"/>
              <a:pathLst>
                <a:path w="664972" h="9753600">
                  <a:moveTo>
                    <a:pt x="0" y="0"/>
                  </a:moveTo>
                  <a:lnTo>
                    <a:pt x="664972" y="0"/>
                  </a:lnTo>
                  <a:lnTo>
                    <a:pt x="664972" y="9753600"/>
                  </a:lnTo>
                  <a:lnTo>
                    <a:pt x="0" y="9753600"/>
                  </a:lnTo>
                  <a:close/>
                </a:path>
              </a:pathLst>
            </a:custGeom>
            <a:solidFill>
              <a:srgbClr val="931B1B"/>
            </a:solidFill>
          </p:spPr>
        </p:sp>
      </p:grpSp>
      <p:grpSp>
        <p:nvGrpSpPr>
          <p:cNvPr id="4" name="Group 4"/>
          <p:cNvGrpSpPr/>
          <p:nvPr/>
        </p:nvGrpSpPr>
        <p:grpSpPr>
          <a:xfrm>
            <a:off x="2987316" y="942751"/>
            <a:ext cx="864096" cy="1512168"/>
            <a:chOff x="0" y="0"/>
            <a:chExt cx="819291" cy="1433759"/>
          </a:xfrm>
        </p:grpSpPr>
        <p:sp>
          <p:nvSpPr>
            <p:cNvPr id="5" name="Freeform 5"/>
            <p:cNvSpPr/>
            <p:nvPr/>
          </p:nvSpPr>
          <p:spPr>
            <a:xfrm>
              <a:off x="0" y="0"/>
              <a:ext cx="819277" cy="1433703"/>
            </a:xfrm>
            <a:custGeom>
              <a:avLst/>
              <a:gdLst/>
              <a:ahLst/>
              <a:cxnLst/>
              <a:rect l="l" t="t" r="r" b="b"/>
              <a:pathLst>
                <a:path w="819277" h="1433703">
                  <a:moveTo>
                    <a:pt x="0" y="0"/>
                  </a:moveTo>
                  <a:lnTo>
                    <a:pt x="819277" y="0"/>
                  </a:lnTo>
                  <a:lnTo>
                    <a:pt x="819277" y="1433703"/>
                  </a:lnTo>
                  <a:lnTo>
                    <a:pt x="0" y="1433703"/>
                  </a:lnTo>
                  <a:close/>
                </a:path>
              </a:pathLst>
            </a:custGeom>
            <a:solidFill>
              <a:srgbClr val="FFFFFF"/>
            </a:solidFill>
          </p:spPr>
        </p:sp>
      </p:grpSp>
      <p:grpSp>
        <p:nvGrpSpPr>
          <p:cNvPr id="6" name="Group 6"/>
          <p:cNvGrpSpPr/>
          <p:nvPr/>
        </p:nvGrpSpPr>
        <p:grpSpPr>
          <a:xfrm>
            <a:off x="2359476" y="818469"/>
            <a:ext cx="1013184" cy="1188132"/>
            <a:chOff x="0" y="0"/>
            <a:chExt cx="960649" cy="1126525"/>
          </a:xfrm>
        </p:grpSpPr>
        <p:sp>
          <p:nvSpPr>
            <p:cNvPr id="7" name="Freeform 7"/>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8" name="Group 8"/>
          <p:cNvGrpSpPr/>
          <p:nvPr/>
        </p:nvGrpSpPr>
        <p:grpSpPr>
          <a:xfrm>
            <a:off x="3474162" y="510439"/>
            <a:ext cx="13600920" cy="1827103"/>
            <a:chOff x="0" y="0"/>
            <a:chExt cx="28583486" cy="3839812"/>
          </a:xfrm>
        </p:grpSpPr>
        <p:sp>
          <p:nvSpPr>
            <p:cNvPr id="9" name="Freeform 9"/>
            <p:cNvSpPr/>
            <p:nvPr/>
          </p:nvSpPr>
          <p:spPr>
            <a:xfrm>
              <a:off x="0" y="0"/>
              <a:ext cx="28583486" cy="3839812"/>
            </a:xfrm>
            <a:custGeom>
              <a:avLst/>
              <a:gdLst/>
              <a:ahLst/>
              <a:cxnLst/>
              <a:rect l="l" t="t" r="r" b="b"/>
              <a:pathLst>
                <a:path w="28583486" h="3839812">
                  <a:moveTo>
                    <a:pt x="0" y="0"/>
                  </a:moveTo>
                  <a:lnTo>
                    <a:pt x="28583486" y="0"/>
                  </a:lnTo>
                  <a:lnTo>
                    <a:pt x="28583486" y="3839812"/>
                  </a:lnTo>
                  <a:lnTo>
                    <a:pt x="0" y="3839812"/>
                  </a:lnTo>
                  <a:close/>
                </a:path>
              </a:pathLst>
            </a:custGeom>
            <a:solidFill>
              <a:srgbClr val="000000">
                <a:alpha val="0"/>
              </a:srgbClr>
            </a:solidFill>
          </p:spPr>
        </p:sp>
        <p:sp>
          <p:nvSpPr>
            <p:cNvPr id="10" name="TextBox 10"/>
            <p:cNvSpPr txBox="1"/>
            <p:nvPr/>
          </p:nvSpPr>
          <p:spPr>
            <a:xfrm>
              <a:off x="0" y="-47625"/>
              <a:ext cx="28583486" cy="3887437"/>
            </a:xfrm>
            <a:prstGeom prst="rect">
              <a:avLst/>
            </a:prstGeom>
          </p:spPr>
          <p:txBody>
            <a:bodyPr lIns="0" tIns="0" rIns="0" bIns="0" rtlCol="0" anchor="ctr"/>
            <a:lstStyle/>
            <a:p>
              <a:pPr algn="l">
                <a:lnSpc>
                  <a:spcPts val="5832"/>
                </a:lnSpc>
              </a:pPr>
              <a:r>
                <a:rPr lang="en-US" sz="5400" b="1" spc="85">
                  <a:solidFill>
                    <a:srgbClr val="000000"/>
                  </a:solidFill>
                  <a:latin typeface="Alegreya Sans Bold"/>
                  <a:ea typeface="Alegreya Sans Bold"/>
                  <a:cs typeface="Alegreya Sans Bold"/>
                  <a:sym typeface="Alegreya Sans Bold"/>
                </a:rPr>
                <a:t>Παρουσίαση του Εκπαιδευτικού Υλικού</a:t>
              </a:r>
            </a:p>
          </p:txBody>
        </p:sp>
      </p:grpSp>
      <p:sp>
        <p:nvSpPr>
          <p:cNvPr id="11" name="Freeform 11">
            <a:hlinkClick r:id="rId2" tooltip="http://chamilo.datacenter.uoc.gr/metchamilo/courses/OERWTOKRITOS/index.php"/>
          </p:cNvPr>
          <p:cNvSpPr/>
          <p:nvPr/>
        </p:nvSpPr>
        <p:spPr>
          <a:xfrm>
            <a:off x="11291334" y="1698836"/>
            <a:ext cx="1112347" cy="1112347"/>
          </a:xfrm>
          <a:custGeom>
            <a:avLst/>
            <a:gdLst/>
            <a:ahLst/>
            <a:cxnLst/>
            <a:rect l="l" t="t" r="r" b="b"/>
            <a:pathLst>
              <a:path w="1112347" h="1112347">
                <a:moveTo>
                  <a:pt x="0" y="0"/>
                </a:moveTo>
                <a:lnTo>
                  <a:pt x="1112346" y="0"/>
                </a:lnTo>
                <a:lnTo>
                  <a:pt x="1112346" y="1112346"/>
                </a:lnTo>
                <a:lnTo>
                  <a:pt x="0" y="111234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2"/>
          <p:cNvSpPr/>
          <p:nvPr/>
        </p:nvSpPr>
        <p:spPr>
          <a:xfrm>
            <a:off x="5382766" y="2977834"/>
            <a:ext cx="7588840" cy="6874837"/>
          </a:xfrm>
          <a:custGeom>
            <a:avLst/>
            <a:gdLst/>
            <a:ahLst/>
            <a:cxnLst/>
            <a:rect l="l" t="t" r="r" b="b"/>
            <a:pathLst>
              <a:path w="7588840" h="6874837">
                <a:moveTo>
                  <a:pt x="0" y="0"/>
                </a:moveTo>
                <a:lnTo>
                  <a:pt x="7588841" y="0"/>
                </a:lnTo>
                <a:lnTo>
                  <a:pt x="7588841" y="6874836"/>
                </a:lnTo>
                <a:lnTo>
                  <a:pt x="0" y="6874836"/>
                </a:lnTo>
                <a:lnTo>
                  <a:pt x="0" y="0"/>
                </a:lnTo>
                <a:close/>
              </a:path>
            </a:pathLst>
          </a:custGeom>
          <a:blipFill>
            <a:blip r:embed="rId5"/>
            <a:stretch>
              <a:fillRect l="-43178" t="-13531" r="-47597" b="-4925"/>
            </a:stretch>
          </a:blipFill>
          <a:ln w="76200">
            <a:solidFill>
              <a:schemeClr val="accent2">
                <a:lumMod val="60000"/>
                <a:lumOff val="40000"/>
              </a:schemeClr>
            </a:solidFill>
          </a:ln>
        </p:spPr>
      </p:sp>
      <p:sp>
        <p:nvSpPr>
          <p:cNvPr id="13" name="TextBox 13"/>
          <p:cNvSpPr txBox="1"/>
          <p:nvPr/>
        </p:nvSpPr>
        <p:spPr>
          <a:xfrm>
            <a:off x="7174632" y="2032741"/>
            <a:ext cx="3938736" cy="581025"/>
          </a:xfrm>
          <a:prstGeom prst="rect">
            <a:avLst/>
          </a:prstGeom>
        </p:spPr>
        <p:txBody>
          <a:bodyPr lIns="0" tIns="0" rIns="0" bIns="0" rtlCol="0" anchor="t">
            <a:spAutoFit/>
          </a:bodyPr>
          <a:lstStyle/>
          <a:p>
            <a:pPr algn="ctr">
              <a:lnSpc>
                <a:spcPts val="4079"/>
              </a:lnSpc>
              <a:spcBef>
                <a:spcPct val="0"/>
              </a:spcBef>
            </a:pPr>
            <a:r>
              <a:rPr lang="en-US" sz="3399" b="1">
                <a:solidFill>
                  <a:srgbClr val="000000"/>
                </a:solidFill>
                <a:latin typeface="Alegreya Sans Bold"/>
                <a:ea typeface="Alegreya Sans Bold"/>
                <a:cs typeface="Alegreya Sans Bold"/>
                <a:sym typeface="Alegreya Sans Bold"/>
              </a:rPr>
              <a:t>Συνδεση με το chamilo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5693" y="-32088"/>
            <a:ext cx="701316" cy="10287000"/>
            <a:chOff x="0" y="0"/>
            <a:chExt cx="664951" cy="9753600"/>
          </a:xfrm>
        </p:grpSpPr>
        <p:sp>
          <p:nvSpPr>
            <p:cNvPr id="3" name="Freeform 3"/>
            <p:cNvSpPr/>
            <p:nvPr/>
          </p:nvSpPr>
          <p:spPr>
            <a:xfrm>
              <a:off x="0" y="0"/>
              <a:ext cx="664972" cy="9753600"/>
            </a:xfrm>
            <a:custGeom>
              <a:avLst/>
              <a:gdLst/>
              <a:ahLst/>
              <a:cxnLst/>
              <a:rect l="l" t="t" r="r" b="b"/>
              <a:pathLst>
                <a:path w="664972" h="9753600">
                  <a:moveTo>
                    <a:pt x="0" y="0"/>
                  </a:moveTo>
                  <a:lnTo>
                    <a:pt x="664972" y="0"/>
                  </a:lnTo>
                  <a:lnTo>
                    <a:pt x="664972" y="9753600"/>
                  </a:lnTo>
                  <a:lnTo>
                    <a:pt x="0" y="9753600"/>
                  </a:lnTo>
                  <a:close/>
                </a:path>
              </a:pathLst>
            </a:custGeom>
            <a:solidFill>
              <a:srgbClr val="931B1B"/>
            </a:solidFill>
          </p:spPr>
        </p:sp>
      </p:grpSp>
      <p:sp>
        <p:nvSpPr>
          <p:cNvPr id="4" name="AutoShape 4"/>
          <p:cNvSpPr/>
          <p:nvPr/>
        </p:nvSpPr>
        <p:spPr>
          <a:xfrm rot="8237">
            <a:off x="4561928" y="1797104"/>
            <a:ext cx="10565591" cy="0"/>
          </a:xfrm>
          <a:prstGeom prst="line">
            <a:avLst/>
          </a:prstGeom>
          <a:ln w="9525" cap="rnd">
            <a:solidFill>
              <a:srgbClr val="5B9BD5"/>
            </a:solidFill>
            <a:prstDash val="solid"/>
            <a:headEnd type="none" w="sm" len="sm"/>
            <a:tailEnd type="none" w="sm" len="sm"/>
          </a:ln>
        </p:spPr>
      </p:sp>
      <p:grpSp>
        <p:nvGrpSpPr>
          <p:cNvPr id="5" name="Group 5"/>
          <p:cNvGrpSpPr/>
          <p:nvPr/>
        </p:nvGrpSpPr>
        <p:grpSpPr>
          <a:xfrm>
            <a:off x="2987316" y="942751"/>
            <a:ext cx="864096" cy="1512168"/>
            <a:chOff x="0" y="0"/>
            <a:chExt cx="819291" cy="1433759"/>
          </a:xfrm>
        </p:grpSpPr>
        <p:sp>
          <p:nvSpPr>
            <p:cNvPr id="6" name="Freeform 6"/>
            <p:cNvSpPr/>
            <p:nvPr/>
          </p:nvSpPr>
          <p:spPr>
            <a:xfrm>
              <a:off x="0" y="0"/>
              <a:ext cx="819277" cy="1433703"/>
            </a:xfrm>
            <a:custGeom>
              <a:avLst/>
              <a:gdLst/>
              <a:ahLst/>
              <a:cxnLst/>
              <a:rect l="l" t="t" r="r" b="b"/>
              <a:pathLst>
                <a:path w="819277" h="1433703">
                  <a:moveTo>
                    <a:pt x="0" y="0"/>
                  </a:moveTo>
                  <a:lnTo>
                    <a:pt x="819277" y="0"/>
                  </a:lnTo>
                  <a:lnTo>
                    <a:pt x="819277" y="1433703"/>
                  </a:lnTo>
                  <a:lnTo>
                    <a:pt x="0" y="1433703"/>
                  </a:lnTo>
                  <a:close/>
                </a:path>
              </a:pathLst>
            </a:custGeom>
            <a:solidFill>
              <a:srgbClr val="FFFFFF"/>
            </a:solidFill>
          </p:spPr>
        </p:sp>
      </p:grpSp>
      <p:grpSp>
        <p:nvGrpSpPr>
          <p:cNvPr id="7" name="Group 7"/>
          <p:cNvGrpSpPr/>
          <p:nvPr/>
        </p:nvGrpSpPr>
        <p:grpSpPr>
          <a:xfrm>
            <a:off x="1827009" y="942751"/>
            <a:ext cx="1013184" cy="1188132"/>
            <a:chOff x="0" y="0"/>
            <a:chExt cx="960649" cy="1126525"/>
          </a:xfrm>
        </p:grpSpPr>
        <p:sp>
          <p:nvSpPr>
            <p:cNvPr id="8" name="Freeform 8"/>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9" name="Group 9"/>
          <p:cNvGrpSpPr/>
          <p:nvPr/>
        </p:nvGrpSpPr>
        <p:grpSpPr>
          <a:xfrm>
            <a:off x="3851412" y="931032"/>
            <a:ext cx="11665296" cy="1849526"/>
            <a:chOff x="0" y="0"/>
            <a:chExt cx="11060429" cy="1753625"/>
          </a:xfrm>
        </p:grpSpPr>
        <p:sp>
          <p:nvSpPr>
            <p:cNvPr id="10" name="Freeform 10"/>
            <p:cNvSpPr/>
            <p:nvPr/>
          </p:nvSpPr>
          <p:spPr>
            <a:xfrm>
              <a:off x="0" y="0"/>
              <a:ext cx="11060429" cy="1753625"/>
            </a:xfrm>
            <a:custGeom>
              <a:avLst/>
              <a:gdLst/>
              <a:ahLst/>
              <a:cxnLst/>
              <a:rect l="l" t="t" r="r" b="b"/>
              <a:pathLst>
                <a:path w="11060429" h="1753625">
                  <a:moveTo>
                    <a:pt x="0" y="0"/>
                  </a:moveTo>
                  <a:lnTo>
                    <a:pt x="11060429" y="0"/>
                  </a:lnTo>
                  <a:lnTo>
                    <a:pt x="11060429" y="1753625"/>
                  </a:lnTo>
                  <a:lnTo>
                    <a:pt x="0" y="1753625"/>
                  </a:lnTo>
                  <a:close/>
                </a:path>
              </a:pathLst>
            </a:custGeom>
            <a:solidFill>
              <a:srgbClr val="000000">
                <a:alpha val="0"/>
              </a:srgbClr>
            </a:solidFill>
          </p:spPr>
        </p:sp>
        <p:sp>
          <p:nvSpPr>
            <p:cNvPr id="11" name="TextBox 11"/>
            <p:cNvSpPr txBox="1"/>
            <p:nvPr/>
          </p:nvSpPr>
          <p:spPr>
            <a:xfrm>
              <a:off x="0" y="-47625"/>
              <a:ext cx="11060429" cy="1801250"/>
            </a:xfrm>
            <a:prstGeom prst="rect">
              <a:avLst/>
            </a:prstGeom>
          </p:spPr>
          <p:txBody>
            <a:bodyPr lIns="0" tIns="0" rIns="0" bIns="0" rtlCol="0" anchor="ctr"/>
            <a:lstStyle/>
            <a:p>
              <a:pPr algn="l">
                <a:lnSpc>
                  <a:spcPts val="5832"/>
                </a:lnSpc>
              </a:pPr>
              <a:r>
                <a:rPr lang="en-US" sz="5400" b="1" spc="81">
                  <a:solidFill>
                    <a:srgbClr val="000000"/>
                  </a:solidFill>
                  <a:latin typeface="Alegreya Sans Bold"/>
                  <a:ea typeface="Alegreya Sans Bold"/>
                  <a:cs typeface="Alegreya Sans Bold"/>
                  <a:sym typeface="Alegreya Sans Bold"/>
                </a:rPr>
                <a:t>Μεθοδολογία Έρευνας</a:t>
              </a:r>
            </a:p>
            <a:p>
              <a:pPr algn="l">
                <a:lnSpc>
                  <a:spcPts val="5832"/>
                </a:lnSpc>
              </a:pPr>
              <a:endParaRPr lang="en-US" sz="5400" b="1" spc="81">
                <a:solidFill>
                  <a:srgbClr val="000000"/>
                </a:solidFill>
                <a:latin typeface="Alegreya Sans Bold"/>
                <a:ea typeface="Alegreya Sans Bold"/>
                <a:cs typeface="Alegreya Sans Bold"/>
                <a:sym typeface="Alegreya Sans Bold"/>
              </a:endParaRPr>
            </a:p>
          </p:txBody>
        </p:sp>
      </p:grpSp>
      <p:sp>
        <p:nvSpPr>
          <p:cNvPr id="12" name="AutoShape 12"/>
          <p:cNvSpPr/>
          <p:nvPr/>
        </p:nvSpPr>
        <p:spPr>
          <a:xfrm flipV="1">
            <a:off x="3830191" y="10094373"/>
            <a:ext cx="12589200" cy="36524"/>
          </a:xfrm>
          <a:prstGeom prst="line">
            <a:avLst/>
          </a:prstGeom>
          <a:ln w="28575" cap="flat">
            <a:solidFill>
              <a:srgbClr val="000000"/>
            </a:solidFill>
            <a:prstDash val="sysDash"/>
            <a:headEnd type="none" w="sm" len="sm"/>
            <a:tailEnd type="none" w="sm" len="sm"/>
          </a:ln>
        </p:spPr>
      </p:sp>
      <p:sp>
        <p:nvSpPr>
          <p:cNvPr id="13" name="AutoShape 13"/>
          <p:cNvSpPr/>
          <p:nvPr/>
        </p:nvSpPr>
        <p:spPr>
          <a:xfrm rot="11780">
            <a:off x="2525567" y="9649098"/>
            <a:ext cx="13753075" cy="0"/>
          </a:xfrm>
          <a:prstGeom prst="line">
            <a:avLst/>
          </a:prstGeom>
          <a:ln w="9525" cap="rnd">
            <a:solidFill>
              <a:srgbClr val="FFC000"/>
            </a:solidFill>
            <a:prstDash val="solid"/>
            <a:headEnd type="none" w="sm" len="sm"/>
            <a:tailEnd type="none" w="sm" len="sm"/>
          </a:ln>
        </p:spPr>
      </p:sp>
      <p:sp>
        <p:nvSpPr>
          <p:cNvPr id="14" name="Freeform 14"/>
          <p:cNvSpPr/>
          <p:nvPr/>
        </p:nvSpPr>
        <p:spPr>
          <a:xfrm>
            <a:off x="3177098" y="2598102"/>
            <a:ext cx="3682782" cy="3682782"/>
          </a:xfrm>
          <a:custGeom>
            <a:avLst/>
            <a:gdLst/>
            <a:ahLst/>
            <a:cxnLst/>
            <a:rect l="l" t="t" r="r" b="b"/>
            <a:pathLst>
              <a:path w="3682782" h="3682782">
                <a:moveTo>
                  <a:pt x="0" y="0"/>
                </a:moveTo>
                <a:lnTo>
                  <a:pt x="3682782" y="0"/>
                </a:lnTo>
                <a:lnTo>
                  <a:pt x="3682782" y="3682782"/>
                </a:lnTo>
                <a:lnTo>
                  <a:pt x="0" y="368278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15" name="Freeform 15"/>
          <p:cNvSpPr/>
          <p:nvPr/>
        </p:nvSpPr>
        <p:spPr>
          <a:xfrm>
            <a:off x="9815481" y="2598102"/>
            <a:ext cx="3682782" cy="3682782"/>
          </a:xfrm>
          <a:custGeom>
            <a:avLst/>
            <a:gdLst/>
            <a:ahLst/>
            <a:cxnLst/>
            <a:rect l="l" t="t" r="r" b="b"/>
            <a:pathLst>
              <a:path w="3682782" h="3682782">
                <a:moveTo>
                  <a:pt x="0" y="0"/>
                </a:moveTo>
                <a:lnTo>
                  <a:pt x="3682782" y="0"/>
                </a:lnTo>
                <a:lnTo>
                  <a:pt x="3682782" y="3682782"/>
                </a:lnTo>
                <a:lnTo>
                  <a:pt x="0" y="368278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16" name="Freeform 16"/>
          <p:cNvSpPr/>
          <p:nvPr/>
        </p:nvSpPr>
        <p:spPr>
          <a:xfrm>
            <a:off x="6496289" y="2598102"/>
            <a:ext cx="3682782" cy="3682782"/>
          </a:xfrm>
          <a:custGeom>
            <a:avLst/>
            <a:gdLst/>
            <a:ahLst/>
            <a:cxnLst/>
            <a:rect l="l" t="t" r="r" b="b"/>
            <a:pathLst>
              <a:path w="3682782" h="3682782">
                <a:moveTo>
                  <a:pt x="0" y="0"/>
                </a:moveTo>
                <a:lnTo>
                  <a:pt x="3682783" y="0"/>
                </a:lnTo>
                <a:lnTo>
                  <a:pt x="3682783" y="3682782"/>
                </a:lnTo>
                <a:lnTo>
                  <a:pt x="0" y="368278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grpSp>
        <p:nvGrpSpPr>
          <p:cNvPr id="17" name="Group 17"/>
          <p:cNvGrpSpPr/>
          <p:nvPr/>
        </p:nvGrpSpPr>
        <p:grpSpPr>
          <a:xfrm>
            <a:off x="1814127" y="4526803"/>
            <a:ext cx="3204362" cy="5255432"/>
            <a:chOff x="-3353" y="-97594"/>
            <a:chExt cx="834057" cy="1367926"/>
          </a:xfrm>
        </p:grpSpPr>
        <p:sp>
          <p:nvSpPr>
            <p:cNvPr id="18" name="Freeform 18"/>
            <p:cNvSpPr/>
            <p:nvPr/>
          </p:nvSpPr>
          <p:spPr>
            <a:xfrm>
              <a:off x="0" y="0"/>
              <a:ext cx="830704" cy="1270332"/>
            </a:xfrm>
            <a:custGeom>
              <a:avLst/>
              <a:gdLst/>
              <a:ahLst/>
              <a:cxnLst/>
              <a:rect l="l" t="t" r="r" b="b"/>
              <a:pathLst>
                <a:path w="830704" h="1270332">
                  <a:moveTo>
                    <a:pt x="92181" y="0"/>
                  </a:moveTo>
                  <a:lnTo>
                    <a:pt x="738523" y="0"/>
                  </a:lnTo>
                  <a:cubicBezTo>
                    <a:pt x="762971" y="0"/>
                    <a:pt x="786417" y="9712"/>
                    <a:pt x="803705" y="26999"/>
                  </a:cubicBezTo>
                  <a:cubicBezTo>
                    <a:pt x="820992" y="44286"/>
                    <a:pt x="830704" y="67733"/>
                    <a:pt x="830704" y="92181"/>
                  </a:cubicBezTo>
                  <a:lnTo>
                    <a:pt x="830704" y="1178151"/>
                  </a:lnTo>
                  <a:cubicBezTo>
                    <a:pt x="830704" y="1202599"/>
                    <a:pt x="820992" y="1226045"/>
                    <a:pt x="803705" y="1243333"/>
                  </a:cubicBezTo>
                  <a:cubicBezTo>
                    <a:pt x="786417" y="1260620"/>
                    <a:pt x="762971" y="1270332"/>
                    <a:pt x="738523" y="1270332"/>
                  </a:cubicBezTo>
                  <a:lnTo>
                    <a:pt x="92181" y="1270332"/>
                  </a:lnTo>
                  <a:cubicBezTo>
                    <a:pt x="67733" y="1270332"/>
                    <a:pt x="44286" y="1260620"/>
                    <a:pt x="26999" y="1243333"/>
                  </a:cubicBezTo>
                  <a:cubicBezTo>
                    <a:pt x="9712" y="1226045"/>
                    <a:pt x="0" y="1202599"/>
                    <a:pt x="0" y="1178151"/>
                  </a:cubicBezTo>
                  <a:lnTo>
                    <a:pt x="0" y="92181"/>
                  </a:lnTo>
                  <a:cubicBezTo>
                    <a:pt x="0" y="67733"/>
                    <a:pt x="9712" y="44286"/>
                    <a:pt x="26999" y="26999"/>
                  </a:cubicBezTo>
                  <a:cubicBezTo>
                    <a:pt x="44286" y="9712"/>
                    <a:pt x="67733" y="0"/>
                    <a:pt x="92181" y="0"/>
                  </a:cubicBezTo>
                  <a:close/>
                </a:path>
              </a:pathLst>
            </a:custGeom>
            <a:solidFill>
              <a:srgbClr val="5F0F40"/>
            </a:solidFill>
          </p:spPr>
        </p:sp>
        <p:sp>
          <p:nvSpPr>
            <p:cNvPr id="19" name="TextBox 19"/>
            <p:cNvSpPr txBox="1"/>
            <p:nvPr/>
          </p:nvSpPr>
          <p:spPr>
            <a:xfrm>
              <a:off x="-3353" y="-97594"/>
              <a:ext cx="830704" cy="1317957"/>
            </a:xfrm>
            <a:prstGeom prst="rect">
              <a:avLst/>
            </a:prstGeom>
          </p:spPr>
          <p:txBody>
            <a:bodyPr lIns="59320" tIns="59320" rIns="59320" bIns="59320" rtlCol="0" anchor="ctr"/>
            <a:lstStyle/>
            <a:p>
              <a:pPr algn="ctr">
                <a:lnSpc>
                  <a:spcPts val="3499"/>
                </a:lnSpc>
              </a:pPr>
              <a:r>
                <a:rPr lang="en-US" sz="2499" dirty="0" err="1">
                  <a:solidFill>
                    <a:srgbClr val="FFFFFF"/>
                  </a:solidFill>
                  <a:latin typeface="Roboto"/>
                  <a:ea typeface="Roboto"/>
                  <a:cs typeface="Roboto"/>
                  <a:sym typeface="Roboto"/>
                </a:rPr>
                <a:t>Ποιοτική</a:t>
              </a:r>
              <a:r>
                <a:rPr lang="en-US" sz="2499" dirty="0">
                  <a:solidFill>
                    <a:srgbClr val="FFFFFF"/>
                  </a:solidFill>
                  <a:latin typeface="Roboto"/>
                  <a:ea typeface="Roboto"/>
                  <a:cs typeface="Roboto"/>
                  <a:sym typeface="Roboto"/>
                </a:rPr>
                <a:t> </a:t>
              </a:r>
              <a:r>
                <a:rPr lang="en-US" sz="2499" dirty="0" err="1">
                  <a:solidFill>
                    <a:srgbClr val="FFFFFF"/>
                  </a:solidFill>
                  <a:latin typeface="Roboto"/>
                  <a:ea typeface="Roboto"/>
                  <a:cs typeface="Roboto"/>
                  <a:sym typeface="Roboto"/>
                </a:rPr>
                <a:t>έρευν</a:t>
              </a:r>
              <a:r>
                <a:rPr lang="en-US" sz="2499" dirty="0">
                  <a:solidFill>
                    <a:srgbClr val="FFFFFF"/>
                  </a:solidFill>
                  <a:latin typeface="Roboto"/>
                  <a:ea typeface="Roboto"/>
                  <a:cs typeface="Roboto"/>
                  <a:sym typeface="Roboto"/>
                </a:rPr>
                <a:t>α ανάλυσης περιεχομένου</a:t>
              </a:r>
            </a:p>
            <a:p>
              <a:pPr algn="ctr">
                <a:lnSpc>
                  <a:spcPts val="3499"/>
                </a:lnSpc>
              </a:pPr>
              <a:endParaRPr lang="en-US" sz="2499" dirty="0">
                <a:solidFill>
                  <a:srgbClr val="FFFFFF"/>
                </a:solidFill>
                <a:latin typeface="Roboto"/>
                <a:ea typeface="Roboto"/>
                <a:cs typeface="Roboto"/>
                <a:sym typeface="Roboto"/>
              </a:endParaRPr>
            </a:p>
          </p:txBody>
        </p:sp>
      </p:grpSp>
      <p:grpSp>
        <p:nvGrpSpPr>
          <p:cNvPr id="20" name="Group 20"/>
          <p:cNvGrpSpPr/>
          <p:nvPr/>
        </p:nvGrpSpPr>
        <p:grpSpPr>
          <a:xfrm>
            <a:off x="5144991" y="4359384"/>
            <a:ext cx="3192690" cy="5384769"/>
            <a:chOff x="-315" y="-141171"/>
            <a:chExt cx="831019" cy="1401590"/>
          </a:xfrm>
        </p:grpSpPr>
        <p:sp>
          <p:nvSpPr>
            <p:cNvPr id="21" name="Freeform 21"/>
            <p:cNvSpPr/>
            <p:nvPr/>
          </p:nvSpPr>
          <p:spPr>
            <a:xfrm>
              <a:off x="0" y="0"/>
              <a:ext cx="830704" cy="1260419"/>
            </a:xfrm>
            <a:custGeom>
              <a:avLst/>
              <a:gdLst/>
              <a:ahLst/>
              <a:cxnLst/>
              <a:rect l="l" t="t" r="r" b="b"/>
              <a:pathLst>
                <a:path w="830704" h="1260419">
                  <a:moveTo>
                    <a:pt x="92181" y="0"/>
                  </a:moveTo>
                  <a:lnTo>
                    <a:pt x="738523" y="0"/>
                  </a:lnTo>
                  <a:cubicBezTo>
                    <a:pt x="762971" y="0"/>
                    <a:pt x="786417" y="9712"/>
                    <a:pt x="803705" y="26999"/>
                  </a:cubicBezTo>
                  <a:cubicBezTo>
                    <a:pt x="820992" y="44286"/>
                    <a:pt x="830704" y="67733"/>
                    <a:pt x="830704" y="92181"/>
                  </a:cubicBezTo>
                  <a:lnTo>
                    <a:pt x="830704" y="1168239"/>
                  </a:lnTo>
                  <a:cubicBezTo>
                    <a:pt x="830704" y="1192687"/>
                    <a:pt x="820992" y="1216133"/>
                    <a:pt x="803705" y="1233420"/>
                  </a:cubicBezTo>
                  <a:cubicBezTo>
                    <a:pt x="786417" y="1250708"/>
                    <a:pt x="762971" y="1260419"/>
                    <a:pt x="738523" y="1260419"/>
                  </a:cubicBezTo>
                  <a:lnTo>
                    <a:pt x="92181" y="1260419"/>
                  </a:lnTo>
                  <a:cubicBezTo>
                    <a:pt x="67733" y="1260419"/>
                    <a:pt x="44286" y="1250708"/>
                    <a:pt x="26999" y="1233420"/>
                  </a:cubicBezTo>
                  <a:cubicBezTo>
                    <a:pt x="9712" y="1216133"/>
                    <a:pt x="0" y="1192687"/>
                    <a:pt x="0" y="1168239"/>
                  </a:cubicBezTo>
                  <a:lnTo>
                    <a:pt x="0" y="92181"/>
                  </a:lnTo>
                  <a:cubicBezTo>
                    <a:pt x="0" y="67733"/>
                    <a:pt x="9712" y="44286"/>
                    <a:pt x="26999" y="26999"/>
                  </a:cubicBezTo>
                  <a:cubicBezTo>
                    <a:pt x="44286" y="9712"/>
                    <a:pt x="67733" y="0"/>
                    <a:pt x="92181" y="0"/>
                  </a:cubicBezTo>
                  <a:close/>
                </a:path>
              </a:pathLst>
            </a:custGeom>
            <a:solidFill>
              <a:srgbClr val="9A031E"/>
            </a:solidFill>
          </p:spPr>
        </p:sp>
        <p:sp>
          <p:nvSpPr>
            <p:cNvPr id="22" name="TextBox 22"/>
            <p:cNvSpPr txBox="1"/>
            <p:nvPr/>
          </p:nvSpPr>
          <p:spPr>
            <a:xfrm>
              <a:off x="-315" y="-141171"/>
              <a:ext cx="830704" cy="1317569"/>
            </a:xfrm>
            <a:prstGeom prst="rect">
              <a:avLst/>
            </a:prstGeom>
          </p:spPr>
          <p:txBody>
            <a:bodyPr lIns="59320" tIns="59320" rIns="59320" bIns="59320" rtlCol="0" anchor="ctr"/>
            <a:lstStyle/>
            <a:p>
              <a:pPr algn="ctr">
                <a:lnSpc>
                  <a:spcPts val="3639"/>
                </a:lnSpc>
              </a:pPr>
              <a:r>
                <a:rPr lang="en-US" sz="2599" dirty="0">
                  <a:solidFill>
                    <a:srgbClr val="FFFFFF"/>
                  </a:solidFill>
                  <a:latin typeface="Roboto"/>
                  <a:ea typeface="Roboto"/>
                  <a:cs typeface="Roboto"/>
                  <a:sym typeface="Roboto"/>
                </a:rPr>
                <a:t>3 </a:t>
              </a:r>
              <a:r>
                <a:rPr lang="en-US" sz="2599" dirty="0" err="1">
                  <a:solidFill>
                    <a:srgbClr val="FFFFFF"/>
                  </a:solidFill>
                  <a:latin typeface="Roboto"/>
                  <a:ea typeface="Roboto"/>
                  <a:cs typeface="Roboto"/>
                  <a:sym typeface="Roboto"/>
                </a:rPr>
                <a:t>Ειδικοί</a:t>
              </a:r>
              <a:r>
                <a:rPr lang="en-US" sz="2599" dirty="0">
                  <a:solidFill>
                    <a:srgbClr val="FFFFFF"/>
                  </a:solidFill>
                  <a:latin typeface="Roboto"/>
                  <a:ea typeface="Roboto"/>
                  <a:cs typeface="Roboto"/>
                  <a:sym typeface="Roboto"/>
                </a:rPr>
                <a:t> </a:t>
              </a:r>
              <a:r>
                <a:rPr lang="en-US" sz="2599" dirty="0" err="1">
                  <a:solidFill>
                    <a:srgbClr val="FFFFFF"/>
                  </a:solidFill>
                  <a:latin typeface="Roboto"/>
                  <a:ea typeface="Roboto"/>
                  <a:cs typeface="Roboto"/>
                  <a:sym typeface="Roboto"/>
                </a:rPr>
                <a:t>στην</a:t>
              </a:r>
              <a:r>
                <a:rPr lang="en-US" sz="2599" dirty="0">
                  <a:solidFill>
                    <a:srgbClr val="FFFFFF"/>
                  </a:solidFill>
                  <a:latin typeface="Roboto"/>
                  <a:ea typeface="Roboto"/>
                  <a:cs typeface="Roboto"/>
                  <a:sym typeface="Roboto"/>
                </a:rPr>
                <a:t> </a:t>
              </a:r>
              <a:r>
                <a:rPr lang="en-US" sz="2599" dirty="0" err="1">
                  <a:solidFill>
                    <a:srgbClr val="FFFFFF"/>
                  </a:solidFill>
                  <a:latin typeface="Roboto"/>
                  <a:ea typeface="Roboto"/>
                  <a:cs typeface="Roboto"/>
                  <a:sym typeface="Roboto"/>
                </a:rPr>
                <a:t>ΕξΑΕ</a:t>
              </a:r>
              <a:endParaRPr lang="en-US" sz="2599" dirty="0">
                <a:solidFill>
                  <a:srgbClr val="FFFFFF"/>
                </a:solidFill>
                <a:latin typeface="Roboto"/>
                <a:ea typeface="Roboto"/>
                <a:cs typeface="Roboto"/>
                <a:sym typeface="Roboto"/>
              </a:endParaRPr>
            </a:p>
            <a:p>
              <a:pPr algn="ctr">
                <a:lnSpc>
                  <a:spcPts val="3639"/>
                </a:lnSpc>
              </a:pPr>
              <a:endParaRPr lang="en-US" sz="2599" dirty="0">
                <a:solidFill>
                  <a:srgbClr val="FFFFFF"/>
                </a:solidFill>
                <a:latin typeface="Roboto"/>
                <a:ea typeface="Roboto"/>
                <a:cs typeface="Roboto"/>
                <a:sym typeface="Roboto"/>
              </a:endParaRPr>
            </a:p>
            <a:p>
              <a:pPr algn="ctr">
                <a:lnSpc>
                  <a:spcPts val="3639"/>
                </a:lnSpc>
              </a:pPr>
              <a:endParaRPr lang="en-US" sz="2599" dirty="0">
                <a:solidFill>
                  <a:srgbClr val="FFFFFF"/>
                </a:solidFill>
                <a:latin typeface="Roboto"/>
                <a:ea typeface="Roboto"/>
                <a:cs typeface="Roboto"/>
                <a:sym typeface="Roboto"/>
              </a:endParaRPr>
            </a:p>
          </p:txBody>
        </p:sp>
      </p:grpSp>
      <p:sp>
        <p:nvSpPr>
          <p:cNvPr id="23" name="Freeform 23"/>
          <p:cNvSpPr/>
          <p:nvPr/>
        </p:nvSpPr>
        <p:spPr>
          <a:xfrm>
            <a:off x="13350733" y="2598102"/>
            <a:ext cx="3682782" cy="3682782"/>
          </a:xfrm>
          <a:custGeom>
            <a:avLst/>
            <a:gdLst/>
            <a:ahLst/>
            <a:cxnLst/>
            <a:rect l="l" t="t" r="r" b="b"/>
            <a:pathLst>
              <a:path w="3682782" h="3682782">
                <a:moveTo>
                  <a:pt x="0" y="0"/>
                </a:moveTo>
                <a:lnTo>
                  <a:pt x="3682782" y="0"/>
                </a:lnTo>
                <a:lnTo>
                  <a:pt x="3682782" y="3682782"/>
                </a:lnTo>
                <a:lnTo>
                  <a:pt x="0" y="368278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grpSp>
        <p:nvGrpSpPr>
          <p:cNvPr id="24" name="Group 24"/>
          <p:cNvGrpSpPr/>
          <p:nvPr/>
        </p:nvGrpSpPr>
        <p:grpSpPr>
          <a:xfrm>
            <a:off x="11767438" y="4851503"/>
            <a:ext cx="3203789" cy="4888091"/>
            <a:chOff x="-3204" y="-30945"/>
            <a:chExt cx="833908" cy="1272311"/>
          </a:xfrm>
        </p:grpSpPr>
        <p:sp>
          <p:nvSpPr>
            <p:cNvPr id="25" name="Freeform 25"/>
            <p:cNvSpPr/>
            <p:nvPr/>
          </p:nvSpPr>
          <p:spPr>
            <a:xfrm>
              <a:off x="0" y="0"/>
              <a:ext cx="830704" cy="1224686"/>
            </a:xfrm>
            <a:custGeom>
              <a:avLst/>
              <a:gdLst/>
              <a:ahLst/>
              <a:cxnLst/>
              <a:rect l="l" t="t" r="r" b="b"/>
              <a:pathLst>
                <a:path w="830704" h="1224686">
                  <a:moveTo>
                    <a:pt x="92181" y="0"/>
                  </a:moveTo>
                  <a:lnTo>
                    <a:pt x="738523" y="0"/>
                  </a:lnTo>
                  <a:cubicBezTo>
                    <a:pt x="762971" y="0"/>
                    <a:pt x="786417" y="9712"/>
                    <a:pt x="803705" y="26999"/>
                  </a:cubicBezTo>
                  <a:cubicBezTo>
                    <a:pt x="820992" y="44286"/>
                    <a:pt x="830704" y="67733"/>
                    <a:pt x="830704" y="92181"/>
                  </a:cubicBezTo>
                  <a:lnTo>
                    <a:pt x="830704" y="1132506"/>
                  </a:lnTo>
                  <a:cubicBezTo>
                    <a:pt x="830704" y="1156953"/>
                    <a:pt x="820992" y="1180400"/>
                    <a:pt x="803705" y="1197687"/>
                  </a:cubicBezTo>
                  <a:cubicBezTo>
                    <a:pt x="786417" y="1214974"/>
                    <a:pt x="762971" y="1224686"/>
                    <a:pt x="738523" y="1224686"/>
                  </a:cubicBezTo>
                  <a:lnTo>
                    <a:pt x="92181" y="1224686"/>
                  </a:lnTo>
                  <a:cubicBezTo>
                    <a:pt x="67733" y="1224686"/>
                    <a:pt x="44286" y="1214974"/>
                    <a:pt x="26999" y="1197687"/>
                  </a:cubicBezTo>
                  <a:cubicBezTo>
                    <a:pt x="9712" y="1180400"/>
                    <a:pt x="0" y="1156953"/>
                    <a:pt x="0" y="1132506"/>
                  </a:cubicBezTo>
                  <a:lnTo>
                    <a:pt x="0" y="92181"/>
                  </a:lnTo>
                  <a:cubicBezTo>
                    <a:pt x="0" y="67733"/>
                    <a:pt x="9712" y="44286"/>
                    <a:pt x="26999" y="26999"/>
                  </a:cubicBezTo>
                  <a:cubicBezTo>
                    <a:pt x="44286" y="9712"/>
                    <a:pt x="67733" y="0"/>
                    <a:pt x="92181" y="0"/>
                  </a:cubicBezTo>
                  <a:close/>
                </a:path>
              </a:pathLst>
            </a:custGeom>
            <a:solidFill>
              <a:srgbClr val="E36414"/>
            </a:solidFill>
          </p:spPr>
        </p:sp>
        <p:sp>
          <p:nvSpPr>
            <p:cNvPr id="26" name="TextBox 26"/>
            <p:cNvSpPr txBox="1"/>
            <p:nvPr/>
          </p:nvSpPr>
          <p:spPr>
            <a:xfrm>
              <a:off x="-3204" y="-30945"/>
              <a:ext cx="830704" cy="1272311"/>
            </a:xfrm>
            <a:prstGeom prst="rect">
              <a:avLst/>
            </a:prstGeom>
          </p:spPr>
          <p:txBody>
            <a:bodyPr lIns="59320" tIns="59320" rIns="59320" bIns="59320" rtlCol="0" anchor="ctr"/>
            <a:lstStyle/>
            <a:p>
              <a:pPr algn="ctr">
                <a:lnSpc>
                  <a:spcPts val="3499"/>
                </a:lnSpc>
              </a:pPr>
              <a:r>
                <a:rPr lang="en-US" sz="2499" dirty="0">
                  <a:solidFill>
                    <a:srgbClr val="FFFFFF"/>
                  </a:solidFill>
                  <a:latin typeface="Roboto"/>
                  <a:ea typeface="Roboto"/>
                  <a:cs typeface="Roboto"/>
                  <a:sym typeface="Roboto"/>
                </a:rPr>
                <a:t> </a:t>
              </a:r>
            </a:p>
            <a:p>
              <a:pPr algn="ctr">
                <a:lnSpc>
                  <a:spcPts val="3499"/>
                </a:lnSpc>
              </a:pPr>
              <a:r>
                <a:rPr lang="en-US" sz="2499" dirty="0">
                  <a:solidFill>
                    <a:srgbClr val="FFFFFF"/>
                  </a:solidFill>
                  <a:latin typeface="Roboto"/>
                  <a:ea typeface="Roboto"/>
                  <a:cs typeface="Roboto"/>
                  <a:sym typeface="Roboto"/>
                </a:rPr>
                <a:t> </a:t>
              </a:r>
              <a:r>
                <a:rPr lang="en-US" sz="2499" dirty="0" err="1">
                  <a:solidFill>
                    <a:srgbClr val="FFFFFF"/>
                  </a:solidFill>
                  <a:latin typeface="Roboto"/>
                  <a:ea typeface="Roboto"/>
                  <a:cs typeface="Roboto"/>
                  <a:sym typeface="Roboto"/>
                </a:rPr>
                <a:t>Εφ</a:t>
              </a:r>
              <a:r>
                <a:rPr lang="en-US" sz="2499" dirty="0">
                  <a:solidFill>
                    <a:srgbClr val="FFFFFF"/>
                  </a:solidFill>
                  <a:latin typeface="Roboto"/>
                  <a:ea typeface="Roboto"/>
                  <a:cs typeface="Roboto"/>
                  <a:sym typeface="Roboto"/>
                </a:rPr>
                <a:t>αρμόστηκε θεματική ανάλυση περιεχομένου  με μονάδα ανάλυσης το λεκτικό σύνολο με αυτόνομο νόημα.</a:t>
              </a:r>
            </a:p>
          </p:txBody>
        </p:sp>
      </p:grpSp>
      <p:grpSp>
        <p:nvGrpSpPr>
          <p:cNvPr id="27" name="Group 27"/>
          <p:cNvGrpSpPr/>
          <p:nvPr/>
        </p:nvGrpSpPr>
        <p:grpSpPr>
          <a:xfrm>
            <a:off x="15049879" y="4421127"/>
            <a:ext cx="3238121" cy="5209552"/>
            <a:chOff x="-12140" y="-125100"/>
            <a:chExt cx="842844" cy="1355983"/>
          </a:xfrm>
        </p:grpSpPr>
        <p:sp>
          <p:nvSpPr>
            <p:cNvPr id="28" name="Freeform 28"/>
            <p:cNvSpPr/>
            <p:nvPr/>
          </p:nvSpPr>
          <p:spPr>
            <a:xfrm>
              <a:off x="0" y="0"/>
              <a:ext cx="830704" cy="1230883"/>
            </a:xfrm>
            <a:custGeom>
              <a:avLst/>
              <a:gdLst/>
              <a:ahLst/>
              <a:cxnLst/>
              <a:rect l="l" t="t" r="r" b="b"/>
              <a:pathLst>
                <a:path w="830704" h="1230883">
                  <a:moveTo>
                    <a:pt x="92181" y="0"/>
                  </a:moveTo>
                  <a:lnTo>
                    <a:pt x="738523" y="0"/>
                  </a:lnTo>
                  <a:cubicBezTo>
                    <a:pt x="762971" y="0"/>
                    <a:pt x="786417" y="9712"/>
                    <a:pt x="803705" y="26999"/>
                  </a:cubicBezTo>
                  <a:cubicBezTo>
                    <a:pt x="820992" y="44286"/>
                    <a:pt x="830704" y="67733"/>
                    <a:pt x="830704" y="92181"/>
                  </a:cubicBezTo>
                  <a:lnTo>
                    <a:pt x="830704" y="1138703"/>
                  </a:lnTo>
                  <a:cubicBezTo>
                    <a:pt x="830704" y="1163150"/>
                    <a:pt x="820992" y="1186597"/>
                    <a:pt x="803705" y="1203884"/>
                  </a:cubicBezTo>
                  <a:cubicBezTo>
                    <a:pt x="786417" y="1221171"/>
                    <a:pt x="762971" y="1230883"/>
                    <a:pt x="738523" y="1230883"/>
                  </a:cubicBezTo>
                  <a:lnTo>
                    <a:pt x="92181" y="1230883"/>
                  </a:lnTo>
                  <a:cubicBezTo>
                    <a:pt x="67733" y="1230883"/>
                    <a:pt x="44286" y="1221171"/>
                    <a:pt x="26999" y="1203884"/>
                  </a:cubicBezTo>
                  <a:cubicBezTo>
                    <a:pt x="9712" y="1186597"/>
                    <a:pt x="0" y="1163150"/>
                    <a:pt x="0" y="1138703"/>
                  </a:cubicBezTo>
                  <a:lnTo>
                    <a:pt x="0" y="92181"/>
                  </a:lnTo>
                  <a:cubicBezTo>
                    <a:pt x="0" y="67733"/>
                    <a:pt x="9712" y="44286"/>
                    <a:pt x="26999" y="26999"/>
                  </a:cubicBezTo>
                  <a:cubicBezTo>
                    <a:pt x="44286" y="9712"/>
                    <a:pt x="67733" y="0"/>
                    <a:pt x="92181" y="0"/>
                  </a:cubicBezTo>
                  <a:close/>
                </a:path>
              </a:pathLst>
            </a:custGeom>
            <a:solidFill>
              <a:srgbClr val="0F4C5C"/>
            </a:solidFill>
          </p:spPr>
        </p:sp>
        <p:sp>
          <p:nvSpPr>
            <p:cNvPr id="29" name="TextBox 29"/>
            <p:cNvSpPr txBox="1"/>
            <p:nvPr/>
          </p:nvSpPr>
          <p:spPr>
            <a:xfrm>
              <a:off x="-12140" y="-125100"/>
              <a:ext cx="830704" cy="1278508"/>
            </a:xfrm>
            <a:prstGeom prst="rect">
              <a:avLst/>
            </a:prstGeom>
          </p:spPr>
          <p:txBody>
            <a:bodyPr lIns="59320" tIns="59320" rIns="59320" bIns="59320" rtlCol="0" anchor="ctr"/>
            <a:lstStyle/>
            <a:p>
              <a:pPr algn="ctr">
                <a:lnSpc>
                  <a:spcPts val="3499"/>
                </a:lnSpc>
              </a:pPr>
              <a:endParaRPr dirty="0"/>
            </a:p>
            <a:p>
              <a:pPr algn="ctr">
                <a:lnSpc>
                  <a:spcPts val="3499"/>
                </a:lnSpc>
              </a:pPr>
              <a:endParaRPr dirty="0"/>
            </a:p>
            <a:p>
              <a:pPr algn="ctr">
                <a:lnSpc>
                  <a:spcPts val="3499"/>
                </a:lnSpc>
              </a:pPr>
              <a:endParaRPr dirty="0"/>
            </a:p>
            <a:p>
              <a:pPr algn="ctr">
                <a:lnSpc>
                  <a:spcPts val="3499"/>
                </a:lnSpc>
              </a:pPr>
              <a:endParaRPr dirty="0"/>
            </a:p>
            <a:p>
              <a:pPr algn="ctr">
                <a:lnSpc>
                  <a:spcPts val="3499"/>
                </a:lnSpc>
              </a:pPr>
              <a:r>
                <a:rPr lang="en-US" sz="2499" dirty="0">
                  <a:solidFill>
                    <a:srgbClr val="FFFFFF"/>
                  </a:solidFill>
                  <a:latin typeface="Roboto"/>
                  <a:ea typeface="Roboto"/>
                  <a:cs typeface="Roboto"/>
                  <a:sym typeface="Roboto"/>
                </a:rPr>
                <a:t>Η </a:t>
              </a:r>
              <a:r>
                <a:rPr lang="en-US" sz="2499" dirty="0" err="1">
                  <a:solidFill>
                    <a:srgbClr val="FFFFFF"/>
                  </a:solidFill>
                  <a:latin typeface="Roboto"/>
                  <a:ea typeface="Roboto"/>
                  <a:cs typeface="Roboto"/>
                  <a:sym typeface="Roboto"/>
                </a:rPr>
                <a:t>συλλογή</a:t>
              </a:r>
              <a:r>
                <a:rPr lang="en-US" sz="2499" dirty="0">
                  <a:solidFill>
                    <a:srgbClr val="FFFFFF"/>
                  </a:solidFill>
                  <a:latin typeface="Roboto"/>
                  <a:ea typeface="Roboto"/>
                  <a:cs typeface="Roboto"/>
                  <a:sym typeface="Roboto"/>
                </a:rPr>
                <a:t> </a:t>
              </a:r>
              <a:r>
                <a:rPr lang="en-US" sz="2499" dirty="0" err="1">
                  <a:solidFill>
                    <a:srgbClr val="FFFFFF"/>
                  </a:solidFill>
                  <a:latin typeface="Roboto"/>
                  <a:ea typeface="Roboto"/>
                  <a:cs typeface="Roboto"/>
                  <a:sym typeface="Roboto"/>
                </a:rPr>
                <a:t>δεδομένων</a:t>
              </a:r>
              <a:r>
                <a:rPr lang="en-US" sz="2499" dirty="0">
                  <a:solidFill>
                    <a:srgbClr val="FFFFFF"/>
                  </a:solidFill>
                  <a:latin typeface="Roboto"/>
                  <a:ea typeface="Roboto"/>
                  <a:cs typeface="Roboto"/>
                  <a:sym typeface="Roboto"/>
                </a:rPr>
                <a:t> πρα</a:t>
              </a:r>
              <a:r>
                <a:rPr lang="en-US" sz="2499" dirty="0" err="1">
                  <a:solidFill>
                    <a:srgbClr val="FFFFFF"/>
                  </a:solidFill>
                  <a:latin typeface="Roboto"/>
                  <a:ea typeface="Roboto"/>
                  <a:cs typeface="Roboto"/>
                  <a:sym typeface="Roboto"/>
                </a:rPr>
                <a:t>γμ</a:t>
              </a:r>
              <a:r>
                <a:rPr lang="en-US" sz="2499" dirty="0">
                  <a:solidFill>
                    <a:srgbClr val="FFFFFF"/>
                  </a:solidFill>
                  <a:latin typeface="Roboto"/>
                  <a:ea typeface="Roboto"/>
                  <a:cs typeface="Roboto"/>
                  <a:sym typeface="Roboto"/>
                </a:rPr>
                <a:t>ατοποιήθηκε από 10 έως 30 Απριλίου 2025.</a:t>
              </a:r>
            </a:p>
          </p:txBody>
        </p:sp>
      </p:grpSp>
      <p:sp>
        <p:nvSpPr>
          <p:cNvPr id="30" name="Freeform 30"/>
          <p:cNvSpPr/>
          <p:nvPr/>
        </p:nvSpPr>
        <p:spPr>
          <a:xfrm>
            <a:off x="2617732" y="3162359"/>
            <a:ext cx="1916024" cy="1916024"/>
          </a:xfrm>
          <a:custGeom>
            <a:avLst/>
            <a:gdLst/>
            <a:ahLst/>
            <a:cxnLst/>
            <a:rect l="l" t="t" r="r" b="b"/>
            <a:pathLst>
              <a:path w="1916024" h="1916024">
                <a:moveTo>
                  <a:pt x="0" y="0"/>
                </a:moveTo>
                <a:lnTo>
                  <a:pt x="1916024" y="0"/>
                </a:lnTo>
                <a:lnTo>
                  <a:pt x="1916024" y="1916025"/>
                </a:lnTo>
                <a:lnTo>
                  <a:pt x="0" y="1916025"/>
                </a:lnTo>
                <a:lnTo>
                  <a:pt x="0" y="0"/>
                </a:lnTo>
                <a:close/>
              </a:path>
            </a:pathLst>
          </a:custGeom>
          <a:blipFill>
            <a:blip r:embed="rId4">
              <a:alphaModFix amt="35000"/>
              <a:extLst>
                <a:ext uri="{96DAC541-7B7A-43D3-8B79-37D633B846F1}">
                  <asvg:svgBlip xmlns="" xmlns:asvg="http://schemas.microsoft.com/office/drawing/2016/SVG/main" r:embed="rId5"/>
                </a:ext>
              </a:extLst>
            </a:blip>
            <a:stretch>
              <a:fillRect/>
            </a:stretch>
          </a:blipFill>
          <a:ln cap="sq">
            <a:noFill/>
            <a:prstDash val="solid"/>
            <a:miter/>
          </a:ln>
        </p:spPr>
      </p:sp>
      <p:grpSp>
        <p:nvGrpSpPr>
          <p:cNvPr id="31" name="Group 31"/>
          <p:cNvGrpSpPr/>
          <p:nvPr/>
        </p:nvGrpSpPr>
        <p:grpSpPr>
          <a:xfrm>
            <a:off x="2617732" y="3162359"/>
            <a:ext cx="1610034" cy="1610034"/>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0F40"/>
            </a:solidFill>
            <a:ln w="95250" cap="sq">
              <a:solidFill>
                <a:srgbClr val="FFFFFF"/>
              </a:solidFill>
              <a:prstDash val="solid"/>
              <a:miter/>
            </a:ln>
          </p:spPr>
        </p:sp>
        <p:sp>
          <p:nvSpPr>
            <p:cNvPr id="33" name="TextBox 33"/>
            <p:cNvSpPr txBox="1"/>
            <p:nvPr/>
          </p:nvSpPr>
          <p:spPr>
            <a:xfrm>
              <a:off x="76200" y="28575"/>
              <a:ext cx="660400" cy="708025"/>
            </a:xfrm>
            <a:prstGeom prst="rect">
              <a:avLst/>
            </a:prstGeom>
          </p:spPr>
          <p:txBody>
            <a:bodyPr lIns="59320" tIns="59320" rIns="59320" bIns="59320" rtlCol="0" anchor="ctr"/>
            <a:lstStyle/>
            <a:p>
              <a:pPr algn="ctr">
                <a:lnSpc>
                  <a:spcPts val="2659"/>
                </a:lnSpc>
              </a:pPr>
              <a:endParaRPr/>
            </a:p>
          </p:txBody>
        </p:sp>
      </p:grpSp>
      <p:sp>
        <p:nvSpPr>
          <p:cNvPr id="34" name="Freeform 34"/>
          <p:cNvSpPr/>
          <p:nvPr/>
        </p:nvSpPr>
        <p:spPr>
          <a:xfrm>
            <a:off x="5936923" y="3162359"/>
            <a:ext cx="1916024" cy="1916024"/>
          </a:xfrm>
          <a:custGeom>
            <a:avLst/>
            <a:gdLst/>
            <a:ahLst/>
            <a:cxnLst/>
            <a:rect l="l" t="t" r="r" b="b"/>
            <a:pathLst>
              <a:path w="1916024" h="1916024">
                <a:moveTo>
                  <a:pt x="0" y="0"/>
                </a:moveTo>
                <a:lnTo>
                  <a:pt x="1916025" y="0"/>
                </a:lnTo>
                <a:lnTo>
                  <a:pt x="1916025" y="1916025"/>
                </a:lnTo>
                <a:lnTo>
                  <a:pt x="0" y="1916025"/>
                </a:lnTo>
                <a:lnTo>
                  <a:pt x="0" y="0"/>
                </a:lnTo>
                <a:close/>
              </a:path>
            </a:pathLst>
          </a:custGeom>
          <a:blipFill>
            <a:blip r:embed="rId4">
              <a:alphaModFix amt="35000"/>
              <a:extLst>
                <a:ext uri="{96DAC541-7B7A-43D3-8B79-37D633B846F1}">
                  <asvg:svgBlip xmlns="" xmlns:asvg="http://schemas.microsoft.com/office/drawing/2016/SVG/main" r:embed="rId5"/>
                </a:ext>
              </a:extLst>
            </a:blip>
            <a:stretch>
              <a:fillRect/>
            </a:stretch>
          </a:blipFill>
          <a:ln cap="sq">
            <a:noFill/>
            <a:prstDash val="solid"/>
            <a:miter/>
          </a:ln>
        </p:spPr>
      </p:sp>
      <p:grpSp>
        <p:nvGrpSpPr>
          <p:cNvPr id="35" name="Group 35"/>
          <p:cNvGrpSpPr/>
          <p:nvPr/>
        </p:nvGrpSpPr>
        <p:grpSpPr>
          <a:xfrm>
            <a:off x="5936923" y="3162359"/>
            <a:ext cx="1610034" cy="1610034"/>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031E"/>
            </a:solidFill>
            <a:ln w="95250" cap="sq">
              <a:solidFill>
                <a:srgbClr val="FFFFFF"/>
              </a:solidFill>
              <a:prstDash val="solid"/>
              <a:miter/>
            </a:ln>
          </p:spPr>
        </p:sp>
        <p:sp>
          <p:nvSpPr>
            <p:cNvPr id="37" name="TextBox 37"/>
            <p:cNvSpPr txBox="1"/>
            <p:nvPr/>
          </p:nvSpPr>
          <p:spPr>
            <a:xfrm>
              <a:off x="76200" y="28575"/>
              <a:ext cx="660400" cy="708025"/>
            </a:xfrm>
            <a:prstGeom prst="rect">
              <a:avLst/>
            </a:prstGeom>
          </p:spPr>
          <p:txBody>
            <a:bodyPr lIns="59320" tIns="59320" rIns="59320" bIns="59320" rtlCol="0" anchor="ctr"/>
            <a:lstStyle/>
            <a:p>
              <a:pPr algn="ctr">
                <a:lnSpc>
                  <a:spcPts val="2659"/>
                </a:lnSpc>
              </a:pPr>
              <a:endParaRPr/>
            </a:p>
          </p:txBody>
        </p:sp>
      </p:grpSp>
      <p:sp>
        <p:nvSpPr>
          <p:cNvPr id="38" name="Freeform 38"/>
          <p:cNvSpPr/>
          <p:nvPr/>
        </p:nvSpPr>
        <p:spPr>
          <a:xfrm>
            <a:off x="9253697" y="3162359"/>
            <a:ext cx="1916024" cy="1916024"/>
          </a:xfrm>
          <a:custGeom>
            <a:avLst/>
            <a:gdLst/>
            <a:ahLst/>
            <a:cxnLst/>
            <a:rect l="l" t="t" r="r" b="b"/>
            <a:pathLst>
              <a:path w="1916024" h="1916024">
                <a:moveTo>
                  <a:pt x="0" y="0"/>
                </a:moveTo>
                <a:lnTo>
                  <a:pt x="1916024" y="0"/>
                </a:lnTo>
                <a:lnTo>
                  <a:pt x="1916024" y="1916025"/>
                </a:lnTo>
                <a:lnTo>
                  <a:pt x="0" y="1916025"/>
                </a:lnTo>
                <a:lnTo>
                  <a:pt x="0" y="0"/>
                </a:lnTo>
                <a:close/>
              </a:path>
            </a:pathLst>
          </a:custGeom>
          <a:blipFill>
            <a:blip r:embed="rId4">
              <a:alphaModFix amt="35000"/>
              <a:extLst>
                <a:ext uri="{96DAC541-7B7A-43D3-8B79-37D633B846F1}">
                  <asvg:svgBlip xmlns="" xmlns:asvg="http://schemas.microsoft.com/office/drawing/2016/SVG/main" r:embed="rId6"/>
                </a:ext>
              </a:extLst>
            </a:blip>
            <a:stretch>
              <a:fillRect/>
            </a:stretch>
          </a:blipFill>
          <a:ln cap="sq">
            <a:noFill/>
            <a:prstDash val="solid"/>
            <a:miter/>
          </a:ln>
        </p:spPr>
      </p:sp>
      <p:grpSp>
        <p:nvGrpSpPr>
          <p:cNvPr id="39" name="Group 39"/>
          <p:cNvGrpSpPr/>
          <p:nvPr/>
        </p:nvGrpSpPr>
        <p:grpSpPr>
          <a:xfrm>
            <a:off x="8437956" y="4939831"/>
            <a:ext cx="3219443" cy="5117484"/>
            <a:chOff x="-6512" y="0"/>
            <a:chExt cx="837982" cy="1332019"/>
          </a:xfrm>
        </p:grpSpPr>
        <p:sp>
          <p:nvSpPr>
            <p:cNvPr id="40" name="Freeform 40"/>
            <p:cNvSpPr/>
            <p:nvPr/>
          </p:nvSpPr>
          <p:spPr>
            <a:xfrm>
              <a:off x="0" y="0"/>
              <a:ext cx="831470" cy="1260419"/>
            </a:xfrm>
            <a:custGeom>
              <a:avLst/>
              <a:gdLst/>
              <a:ahLst/>
              <a:cxnLst/>
              <a:rect l="l" t="t" r="r" b="b"/>
              <a:pathLst>
                <a:path w="831470" h="1260419">
                  <a:moveTo>
                    <a:pt x="92096" y="0"/>
                  </a:moveTo>
                  <a:lnTo>
                    <a:pt x="739375" y="0"/>
                  </a:lnTo>
                  <a:cubicBezTo>
                    <a:pt x="790238" y="0"/>
                    <a:pt x="831470" y="41233"/>
                    <a:pt x="831470" y="92096"/>
                  </a:cubicBezTo>
                  <a:lnTo>
                    <a:pt x="831470" y="1168324"/>
                  </a:lnTo>
                  <a:cubicBezTo>
                    <a:pt x="831470" y="1219187"/>
                    <a:pt x="790238" y="1260419"/>
                    <a:pt x="739375" y="1260419"/>
                  </a:cubicBezTo>
                  <a:lnTo>
                    <a:pt x="92096" y="1260419"/>
                  </a:lnTo>
                  <a:cubicBezTo>
                    <a:pt x="41233" y="1260419"/>
                    <a:pt x="0" y="1219187"/>
                    <a:pt x="0" y="1168324"/>
                  </a:cubicBezTo>
                  <a:lnTo>
                    <a:pt x="0" y="92096"/>
                  </a:lnTo>
                  <a:cubicBezTo>
                    <a:pt x="0" y="41233"/>
                    <a:pt x="41233" y="0"/>
                    <a:pt x="92096" y="0"/>
                  </a:cubicBezTo>
                  <a:close/>
                </a:path>
              </a:pathLst>
            </a:custGeom>
            <a:solidFill>
              <a:srgbClr val="FB8B24"/>
            </a:solidFill>
          </p:spPr>
        </p:sp>
        <p:sp>
          <p:nvSpPr>
            <p:cNvPr id="41" name="TextBox 41"/>
            <p:cNvSpPr txBox="1"/>
            <p:nvPr/>
          </p:nvSpPr>
          <p:spPr>
            <a:xfrm>
              <a:off x="-6512" y="14450"/>
              <a:ext cx="831470" cy="1317569"/>
            </a:xfrm>
            <a:prstGeom prst="rect">
              <a:avLst/>
            </a:prstGeom>
          </p:spPr>
          <p:txBody>
            <a:bodyPr lIns="59320" tIns="59320" rIns="59320" bIns="59320" rtlCol="0" anchor="ctr"/>
            <a:lstStyle/>
            <a:p>
              <a:pPr algn="ctr">
                <a:lnSpc>
                  <a:spcPts val="3359"/>
                </a:lnSpc>
              </a:pPr>
              <a:endParaRPr dirty="0"/>
            </a:p>
            <a:p>
              <a:pPr algn="ctr">
                <a:lnSpc>
                  <a:spcPts val="3359"/>
                </a:lnSpc>
              </a:pPr>
              <a:endParaRPr dirty="0"/>
            </a:p>
            <a:p>
              <a:pPr algn="ctr">
                <a:lnSpc>
                  <a:spcPts val="3499"/>
                </a:lnSpc>
              </a:pPr>
              <a:r>
                <a:rPr lang="en-US" sz="2499" dirty="0" err="1">
                  <a:solidFill>
                    <a:srgbClr val="FFFFFF"/>
                  </a:solidFill>
                  <a:latin typeface="Roboto"/>
                  <a:ea typeface="Roboto"/>
                  <a:cs typeface="Roboto"/>
                  <a:sym typeface="Roboto"/>
                </a:rPr>
                <a:t>Ερωτημ</a:t>
              </a:r>
              <a:r>
                <a:rPr lang="en-US" sz="2499" dirty="0">
                  <a:solidFill>
                    <a:srgbClr val="FFFFFF"/>
                  </a:solidFill>
                  <a:latin typeface="Roboto"/>
                  <a:ea typeface="Roboto"/>
                  <a:cs typeface="Roboto"/>
                  <a:sym typeface="Roboto"/>
                </a:rPr>
                <a:t>ατολόγιο μικτού τύπου που δημιουργήθηκε από το Ε.ΔΙ.Β.Ε.Α., οργανωμένο σε άξονες βάσει των ερευνητικών ερωτημάτων.</a:t>
              </a:r>
            </a:p>
          </p:txBody>
        </p:sp>
      </p:grpSp>
      <p:grpSp>
        <p:nvGrpSpPr>
          <p:cNvPr id="42" name="Group 42"/>
          <p:cNvGrpSpPr/>
          <p:nvPr/>
        </p:nvGrpSpPr>
        <p:grpSpPr>
          <a:xfrm>
            <a:off x="9253697" y="3162359"/>
            <a:ext cx="1610034" cy="1610034"/>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8B24"/>
            </a:solidFill>
            <a:ln w="95250" cap="sq">
              <a:solidFill>
                <a:srgbClr val="FFFFFF"/>
              </a:solidFill>
              <a:prstDash val="solid"/>
              <a:miter/>
            </a:ln>
          </p:spPr>
        </p:sp>
        <p:sp>
          <p:nvSpPr>
            <p:cNvPr id="44" name="TextBox 44"/>
            <p:cNvSpPr txBox="1"/>
            <p:nvPr/>
          </p:nvSpPr>
          <p:spPr>
            <a:xfrm>
              <a:off x="76200" y="28575"/>
              <a:ext cx="660400" cy="708025"/>
            </a:xfrm>
            <a:prstGeom prst="rect">
              <a:avLst/>
            </a:prstGeom>
          </p:spPr>
          <p:txBody>
            <a:bodyPr lIns="59320" tIns="59320" rIns="59320" bIns="59320" rtlCol="0" anchor="ctr"/>
            <a:lstStyle/>
            <a:p>
              <a:pPr algn="ctr">
                <a:lnSpc>
                  <a:spcPts val="2659"/>
                </a:lnSpc>
              </a:pPr>
              <a:endParaRPr/>
            </a:p>
          </p:txBody>
        </p:sp>
      </p:grpSp>
      <p:sp>
        <p:nvSpPr>
          <p:cNvPr id="45" name="Freeform 45"/>
          <p:cNvSpPr/>
          <p:nvPr/>
        </p:nvSpPr>
        <p:spPr>
          <a:xfrm>
            <a:off x="12570470" y="3162359"/>
            <a:ext cx="1916024" cy="1916024"/>
          </a:xfrm>
          <a:custGeom>
            <a:avLst/>
            <a:gdLst/>
            <a:ahLst/>
            <a:cxnLst/>
            <a:rect l="l" t="t" r="r" b="b"/>
            <a:pathLst>
              <a:path w="1916024" h="1916024">
                <a:moveTo>
                  <a:pt x="0" y="0"/>
                </a:moveTo>
                <a:lnTo>
                  <a:pt x="1916024" y="0"/>
                </a:lnTo>
                <a:lnTo>
                  <a:pt x="1916024" y="1916025"/>
                </a:lnTo>
                <a:lnTo>
                  <a:pt x="0" y="1916025"/>
                </a:lnTo>
                <a:lnTo>
                  <a:pt x="0" y="0"/>
                </a:lnTo>
                <a:close/>
              </a:path>
            </a:pathLst>
          </a:custGeom>
          <a:blipFill>
            <a:blip r:embed="rId4">
              <a:alphaModFix amt="35000"/>
              <a:extLst>
                <a:ext uri="{96DAC541-7B7A-43D3-8B79-37D633B846F1}">
                  <asvg:svgBlip xmlns="" xmlns:asvg="http://schemas.microsoft.com/office/drawing/2016/SVG/main" r:embed="rId7"/>
                </a:ext>
              </a:extLst>
            </a:blip>
            <a:stretch>
              <a:fillRect/>
            </a:stretch>
          </a:blipFill>
          <a:ln cap="sq">
            <a:noFill/>
            <a:prstDash val="solid"/>
            <a:miter/>
          </a:ln>
        </p:spPr>
      </p:sp>
      <p:grpSp>
        <p:nvGrpSpPr>
          <p:cNvPr id="46" name="Group 46"/>
          <p:cNvGrpSpPr/>
          <p:nvPr/>
        </p:nvGrpSpPr>
        <p:grpSpPr>
          <a:xfrm>
            <a:off x="12570470" y="3162359"/>
            <a:ext cx="1610034" cy="1610034"/>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6414"/>
            </a:solidFill>
            <a:ln w="95250" cap="sq">
              <a:solidFill>
                <a:srgbClr val="FFFFFF"/>
              </a:solidFill>
              <a:prstDash val="solid"/>
              <a:miter/>
            </a:ln>
          </p:spPr>
        </p:sp>
        <p:sp>
          <p:nvSpPr>
            <p:cNvPr id="48" name="TextBox 48"/>
            <p:cNvSpPr txBox="1"/>
            <p:nvPr/>
          </p:nvSpPr>
          <p:spPr>
            <a:xfrm>
              <a:off x="76200" y="28575"/>
              <a:ext cx="660400" cy="708025"/>
            </a:xfrm>
            <a:prstGeom prst="rect">
              <a:avLst/>
            </a:prstGeom>
          </p:spPr>
          <p:txBody>
            <a:bodyPr lIns="59320" tIns="59320" rIns="59320" bIns="59320" rtlCol="0" anchor="ctr"/>
            <a:lstStyle/>
            <a:p>
              <a:pPr algn="ctr">
                <a:lnSpc>
                  <a:spcPts val="2659"/>
                </a:lnSpc>
              </a:pPr>
              <a:endParaRPr/>
            </a:p>
          </p:txBody>
        </p:sp>
      </p:grpSp>
      <p:sp>
        <p:nvSpPr>
          <p:cNvPr id="49" name="Freeform 49"/>
          <p:cNvSpPr/>
          <p:nvPr/>
        </p:nvSpPr>
        <p:spPr>
          <a:xfrm>
            <a:off x="15887243" y="3162359"/>
            <a:ext cx="1916024" cy="1916024"/>
          </a:xfrm>
          <a:custGeom>
            <a:avLst/>
            <a:gdLst/>
            <a:ahLst/>
            <a:cxnLst/>
            <a:rect l="l" t="t" r="r" b="b"/>
            <a:pathLst>
              <a:path w="1916024" h="1916024">
                <a:moveTo>
                  <a:pt x="0" y="0"/>
                </a:moveTo>
                <a:lnTo>
                  <a:pt x="1916024" y="0"/>
                </a:lnTo>
                <a:lnTo>
                  <a:pt x="1916024" y="1916025"/>
                </a:lnTo>
                <a:lnTo>
                  <a:pt x="0" y="1916025"/>
                </a:lnTo>
                <a:lnTo>
                  <a:pt x="0" y="0"/>
                </a:lnTo>
                <a:close/>
              </a:path>
            </a:pathLst>
          </a:custGeom>
          <a:blipFill>
            <a:blip r:embed="rId4">
              <a:alphaModFix amt="35000"/>
              <a:extLst>
                <a:ext uri="{96DAC541-7B7A-43D3-8B79-37D633B846F1}">
                  <asvg:svgBlip xmlns="" xmlns:asvg="http://schemas.microsoft.com/office/drawing/2016/SVG/main" r:embed="rId8"/>
                </a:ext>
              </a:extLst>
            </a:blip>
            <a:stretch>
              <a:fillRect/>
            </a:stretch>
          </a:blipFill>
          <a:ln cap="sq">
            <a:noFill/>
            <a:prstDash val="solid"/>
            <a:miter/>
          </a:ln>
        </p:spPr>
      </p:sp>
      <p:grpSp>
        <p:nvGrpSpPr>
          <p:cNvPr id="50" name="Group 50"/>
          <p:cNvGrpSpPr/>
          <p:nvPr/>
        </p:nvGrpSpPr>
        <p:grpSpPr>
          <a:xfrm>
            <a:off x="15887243" y="3162359"/>
            <a:ext cx="1610034" cy="1610034"/>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4C5C"/>
            </a:solidFill>
            <a:ln w="95250" cap="sq">
              <a:solidFill>
                <a:srgbClr val="FFFFFF"/>
              </a:solidFill>
              <a:prstDash val="solid"/>
              <a:miter/>
            </a:ln>
          </p:spPr>
        </p:sp>
        <p:sp>
          <p:nvSpPr>
            <p:cNvPr id="52" name="TextBox 52"/>
            <p:cNvSpPr txBox="1"/>
            <p:nvPr/>
          </p:nvSpPr>
          <p:spPr>
            <a:xfrm>
              <a:off x="76200" y="28575"/>
              <a:ext cx="660400" cy="708025"/>
            </a:xfrm>
            <a:prstGeom prst="rect">
              <a:avLst/>
            </a:prstGeom>
          </p:spPr>
          <p:txBody>
            <a:bodyPr lIns="59320" tIns="59320" rIns="59320" bIns="59320" rtlCol="0" anchor="ctr"/>
            <a:lstStyle/>
            <a:p>
              <a:pPr algn="ctr">
                <a:lnSpc>
                  <a:spcPts val="2659"/>
                </a:lnSpc>
              </a:pPr>
              <a:endParaRPr/>
            </a:p>
          </p:txBody>
        </p:sp>
      </p:grpSp>
      <p:sp>
        <p:nvSpPr>
          <p:cNvPr id="53" name="AutoShape 53"/>
          <p:cNvSpPr/>
          <p:nvPr/>
        </p:nvSpPr>
        <p:spPr>
          <a:xfrm>
            <a:off x="3423958" y="9203823"/>
            <a:ext cx="0" cy="953065"/>
          </a:xfrm>
          <a:prstGeom prst="line">
            <a:avLst/>
          </a:prstGeom>
          <a:ln w="28575" cap="flat">
            <a:solidFill>
              <a:srgbClr val="000000"/>
            </a:solidFill>
            <a:prstDash val="sysDash"/>
            <a:headEnd type="none" w="sm" len="sm"/>
            <a:tailEnd type="none" w="sm" len="sm"/>
          </a:ln>
        </p:spPr>
      </p:sp>
      <p:sp>
        <p:nvSpPr>
          <p:cNvPr id="54" name="AutoShape 54"/>
          <p:cNvSpPr/>
          <p:nvPr/>
        </p:nvSpPr>
        <p:spPr>
          <a:xfrm>
            <a:off x="6743150" y="9707936"/>
            <a:ext cx="0" cy="448952"/>
          </a:xfrm>
          <a:prstGeom prst="line">
            <a:avLst/>
          </a:prstGeom>
          <a:ln w="28575" cap="flat">
            <a:solidFill>
              <a:srgbClr val="000000"/>
            </a:solidFill>
            <a:prstDash val="sysDash"/>
            <a:headEnd type="none" w="sm" len="sm"/>
            <a:tailEnd type="none" w="sm" len="sm"/>
          </a:ln>
        </p:spPr>
      </p:sp>
      <p:sp>
        <p:nvSpPr>
          <p:cNvPr id="55" name="AutoShape 55"/>
          <p:cNvSpPr/>
          <p:nvPr/>
        </p:nvSpPr>
        <p:spPr>
          <a:xfrm flipH="1">
            <a:off x="10059923" y="9782235"/>
            <a:ext cx="264" cy="374653"/>
          </a:xfrm>
          <a:prstGeom prst="line">
            <a:avLst/>
          </a:prstGeom>
          <a:ln w="28575" cap="flat">
            <a:solidFill>
              <a:srgbClr val="000000"/>
            </a:solidFill>
            <a:prstDash val="sysDash"/>
            <a:headEnd type="none" w="sm" len="sm"/>
            <a:tailEnd type="none" w="sm" len="sm"/>
          </a:ln>
        </p:spPr>
      </p:sp>
      <p:sp>
        <p:nvSpPr>
          <p:cNvPr id="56" name="AutoShape 56"/>
          <p:cNvSpPr/>
          <p:nvPr/>
        </p:nvSpPr>
        <p:spPr>
          <a:xfrm>
            <a:off x="13350733" y="9707936"/>
            <a:ext cx="25963" cy="448952"/>
          </a:xfrm>
          <a:prstGeom prst="line">
            <a:avLst/>
          </a:prstGeom>
          <a:ln w="28575" cap="flat">
            <a:solidFill>
              <a:srgbClr val="000000"/>
            </a:solidFill>
            <a:prstDash val="sysDash"/>
            <a:headEnd type="none" w="sm" len="sm"/>
            <a:tailEnd type="none" w="sm" len="sm"/>
          </a:ln>
        </p:spPr>
      </p:sp>
      <p:sp>
        <p:nvSpPr>
          <p:cNvPr id="57" name="AutoShape 57"/>
          <p:cNvSpPr/>
          <p:nvPr/>
        </p:nvSpPr>
        <p:spPr>
          <a:xfrm>
            <a:off x="16693469" y="9203823"/>
            <a:ext cx="0" cy="953065"/>
          </a:xfrm>
          <a:prstGeom prst="line">
            <a:avLst/>
          </a:prstGeom>
          <a:ln w="28575" cap="flat">
            <a:solidFill>
              <a:srgbClr val="000000"/>
            </a:solidFill>
            <a:prstDash val="sysDash"/>
            <a:headEnd type="none" w="sm" len="sm"/>
            <a:tailEnd type="none" w="sm" len="sm"/>
          </a:ln>
        </p:spPr>
      </p:sp>
      <p:grpSp>
        <p:nvGrpSpPr>
          <p:cNvPr id="58" name="Group 58"/>
          <p:cNvGrpSpPr/>
          <p:nvPr/>
        </p:nvGrpSpPr>
        <p:grpSpPr>
          <a:xfrm>
            <a:off x="3255294" y="9949672"/>
            <a:ext cx="337328" cy="337328"/>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0F40"/>
            </a:solidFill>
            <a:ln w="47625" cap="sq">
              <a:solidFill>
                <a:srgbClr val="FFFFFF"/>
              </a:solidFill>
              <a:prstDash val="solid"/>
              <a:miter/>
            </a:ln>
          </p:spPr>
        </p:sp>
        <p:sp>
          <p:nvSpPr>
            <p:cNvPr id="60" name="TextBox 60"/>
            <p:cNvSpPr txBox="1"/>
            <p:nvPr/>
          </p:nvSpPr>
          <p:spPr>
            <a:xfrm>
              <a:off x="76200" y="28575"/>
              <a:ext cx="660400" cy="708025"/>
            </a:xfrm>
            <a:prstGeom prst="rect">
              <a:avLst/>
            </a:prstGeom>
          </p:spPr>
          <p:txBody>
            <a:bodyPr lIns="59320" tIns="59320" rIns="59320" bIns="59320" rtlCol="0" anchor="ctr"/>
            <a:lstStyle/>
            <a:p>
              <a:pPr algn="ctr">
                <a:lnSpc>
                  <a:spcPts val="2659"/>
                </a:lnSpc>
              </a:pPr>
              <a:endParaRPr/>
            </a:p>
          </p:txBody>
        </p:sp>
      </p:grpSp>
      <p:grpSp>
        <p:nvGrpSpPr>
          <p:cNvPr id="61" name="Group 61"/>
          <p:cNvGrpSpPr/>
          <p:nvPr/>
        </p:nvGrpSpPr>
        <p:grpSpPr>
          <a:xfrm>
            <a:off x="6574486" y="9949672"/>
            <a:ext cx="337328" cy="337328"/>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031E"/>
            </a:solidFill>
            <a:ln w="47625" cap="sq">
              <a:solidFill>
                <a:srgbClr val="FFFFFF"/>
              </a:solidFill>
              <a:prstDash val="solid"/>
              <a:miter/>
            </a:ln>
          </p:spPr>
        </p:sp>
        <p:sp>
          <p:nvSpPr>
            <p:cNvPr id="63" name="TextBox 63"/>
            <p:cNvSpPr txBox="1"/>
            <p:nvPr/>
          </p:nvSpPr>
          <p:spPr>
            <a:xfrm>
              <a:off x="76200" y="28575"/>
              <a:ext cx="660400" cy="708025"/>
            </a:xfrm>
            <a:prstGeom prst="rect">
              <a:avLst/>
            </a:prstGeom>
          </p:spPr>
          <p:txBody>
            <a:bodyPr lIns="59320" tIns="59320" rIns="59320" bIns="59320" rtlCol="0" anchor="ctr"/>
            <a:lstStyle/>
            <a:p>
              <a:pPr algn="ctr">
                <a:lnSpc>
                  <a:spcPts val="2659"/>
                </a:lnSpc>
              </a:pPr>
              <a:endParaRPr/>
            </a:p>
          </p:txBody>
        </p:sp>
      </p:grpSp>
      <p:grpSp>
        <p:nvGrpSpPr>
          <p:cNvPr id="64" name="Group 64"/>
          <p:cNvGrpSpPr/>
          <p:nvPr/>
        </p:nvGrpSpPr>
        <p:grpSpPr>
          <a:xfrm>
            <a:off x="9890050" y="9949672"/>
            <a:ext cx="337328" cy="337328"/>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8B24"/>
            </a:solidFill>
            <a:ln w="47625" cap="sq">
              <a:solidFill>
                <a:srgbClr val="FFFFFF"/>
              </a:solidFill>
              <a:prstDash val="solid"/>
              <a:miter/>
            </a:ln>
          </p:spPr>
        </p:sp>
        <p:sp>
          <p:nvSpPr>
            <p:cNvPr id="66" name="TextBox 66"/>
            <p:cNvSpPr txBox="1"/>
            <p:nvPr/>
          </p:nvSpPr>
          <p:spPr>
            <a:xfrm>
              <a:off x="76200" y="28575"/>
              <a:ext cx="660400" cy="708025"/>
            </a:xfrm>
            <a:prstGeom prst="rect">
              <a:avLst/>
            </a:prstGeom>
          </p:spPr>
          <p:txBody>
            <a:bodyPr lIns="59320" tIns="59320" rIns="59320" bIns="59320" rtlCol="0" anchor="ctr"/>
            <a:lstStyle/>
            <a:p>
              <a:pPr algn="ctr">
                <a:lnSpc>
                  <a:spcPts val="2659"/>
                </a:lnSpc>
              </a:pPr>
              <a:endParaRPr/>
            </a:p>
          </p:txBody>
        </p:sp>
      </p:grpSp>
      <p:grpSp>
        <p:nvGrpSpPr>
          <p:cNvPr id="67" name="Group 67"/>
          <p:cNvGrpSpPr/>
          <p:nvPr/>
        </p:nvGrpSpPr>
        <p:grpSpPr>
          <a:xfrm>
            <a:off x="13208032" y="9949672"/>
            <a:ext cx="337328" cy="337328"/>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6414"/>
            </a:solidFill>
            <a:ln w="47625" cap="sq">
              <a:solidFill>
                <a:srgbClr val="FFFFFF"/>
              </a:solidFill>
              <a:prstDash val="solid"/>
              <a:miter/>
            </a:ln>
          </p:spPr>
        </p:sp>
        <p:sp>
          <p:nvSpPr>
            <p:cNvPr id="69" name="TextBox 69"/>
            <p:cNvSpPr txBox="1"/>
            <p:nvPr/>
          </p:nvSpPr>
          <p:spPr>
            <a:xfrm>
              <a:off x="76200" y="28575"/>
              <a:ext cx="660400" cy="708025"/>
            </a:xfrm>
            <a:prstGeom prst="rect">
              <a:avLst/>
            </a:prstGeom>
          </p:spPr>
          <p:txBody>
            <a:bodyPr lIns="59320" tIns="59320" rIns="59320" bIns="59320" rtlCol="0" anchor="ctr"/>
            <a:lstStyle/>
            <a:p>
              <a:pPr algn="ctr">
                <a:lnSpc>
                  <a:spcPts val="2659"/>
                </a:lnSpc>
              </a:pPr>
              <a:endParaRPr/>
            </a:p>
          </p:txBody>
        </p:sp>
      </p:grpSp>
      <p:grpSp>
        <p:nvGrpSpPr>
          <p:cNvPr id="70" name="Group 70"/>
          <p:cNvGrpSpPr/>
          <p:nvPr/>
        </p:nvGrpSpPr>
        <p:grpSpPr>
          <a:xfrm>
            <a:off x="16524805" y="9949672"/>
            <a:ext cx="337328" cy="337328"/>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4C5C"/>
            </a:solidFill>
            <a:ln w="47625" cap="sq">
              <a:solidFill>
                <a:srgbClr val="FFFFFF"/>
              </a:solidFill>
              <a:prstDash val="solid"/>
              <a:miter/>
            </a:ln>
          </p:spPr>
        </p:sp>
        <p:sp>
          <p:nvSpPr>
            <p:cNvPr id="72" name="TextBox 72"/>
            <p:cNvSpPr txBox="1"/>
            <p:nvPr/>
          </p:nvSpPr>
          <p:spPr>
            <a:xfrm>
              <a:off x="76200" y="28575"/>
              <a:ext cx="660400" cy="708025"/>
            </a:xfrm>
            <a:prstGeom prst="rect">
              <a:avLst/>
            </a:prstGeom>
          </p:spPr>
          <p:txBody>
            <a:bodyPr lIns="59320" tIns="59320" rIns="59320" bIns="59320" rtlCol="0" anchor="ctr"/>
            <a:lstStyle/>
            <a:p>
              <a:pPr algn="ctr">
                <a:lnSpc>
                  <a:spcPts val="2659"/>
                </a:lnSpc>
              </a:pPr>
              <a:endParaRPr/>
            </a:p>
          </p:txBody>
        </p:sp>
      </p:grpSp>
      <p:sp>
        <p:nvSpPr>
          <p:cNvPr id="73" name="TextBox 73"/>
          <p:cNvSpPr txBox="1"/>
          <p:nvPr/>
        </p:nvSpPr>
        <p:spPr>
          <a:xfrm>
            <a:off x="2160164" y="5009136"/>
            <a:ext cx="2555776" cy="997504"/>
          </a:xfrm>
          <a:prstGeom prst="rect">
            <a:avLst/>
          </a:prstGeom>
        </p:spPr>
        <p:txBody>
          <a:bodyPr lIns="0" tIns="0" rIns="0" bIns="0" rtlCol="0" anchor="t">
            <a:spAutoFit/>
          </a:bodyPr>
          <a:lstStyle/>
          <a:p>
            <a:pPr algn="ctr">
              <a:lnSpc>
                <a:spcPts val="3889"/>
              </a:lnSpc>
            </a:pPr>
            <a:r>
              <a:rPr lang="en-US" sz="3241" b="1" dirty="0">
                <a:solidFill>
                  <a:srgbClr val="FFFFFF"/>
                </a:solidFill>
                <a:latin typeface="Roboto Bold"/>
                <a:ea typeface="Roboto Bold"/>
                <a:cs typeface="Roboto Bold"/>
                <a:sym typeface="Roboto Bold"/>
              </a:rPr>
              <a:t>EIΔΟΣ ΕΡΕΥΝΑΣ</a:t>
            </a:r>
          </a:p>
        </p:txBody>
      </p:sp>
      <p:sp>
        <p:nvSpPr>
          <p:cNvPr id="74" name="TextBox 74"/>
          <p:cNvSpPr txBox="1"/>
          <p:nvPr/>
        </p:nvSpPr>
        <p:spPr>
          <a:xfrm>
            <a:off x="5515288" y="4998541"/>
            <a:ext cx="2453304" cy="933450"/>
          </a:xfrm>
          <a:prstGeom prst="rect">
            <a:avLst/>
          </a:prstGeom>
        </p:spPr>
        <p:txBody>
          <a:bodyPr lIns="0" tIns="0" rIns="0" bIns="0" rtlCol="0" anchor="t">
            <a:spAutoFit/>
          </a:bodyPr>
          <a:lstStyle/>
          <a:p>
            <a:pPr algn="ctr">
              <a:lnSpc>
                <a:spcPts val="3600"/>
              </a:lnSpc>
            </a:pPr>
            <a:r>
              <a:rPr lang="en-US" sz="3000" b="1">
                <a:solidFill>
                  <a:srgbClr val="FFFFFF"/>
                </a:solidFill>
                <a:latin typeface="Roboto Bold"/>
                <a:ea typeface="Roboto Bold"/>
                <a:cs typeface="Roboto Bold"/>
                <a:sym typeface="Roboto Bold"/>
              </a:rPr>
              <a:t>ΔΕΙΓΜΑ ΕΡΕΥΝΑΣ</a:t>
            </a:r>
          </a:p>
        </p:txBody>
      </p:sp>
      <p:sp>
        <p:nvSpPr>
          <p:cNvPr id="75" name="TextBox 75"/>
          <p:cNvSpPr txBox="1"/>
          <p:nvPr/>
        </p:nvSpPr>
        <p:spPr>
          <a:xfrm>
            <a:off x="8462974" y="5072170"/>
            <a:ext cx="3135798" cy="904875"/>
          </a:xfrm>
          <a:prstGeom prst="rect">
            <a:avLst/>
          </a:prstGeom>
        </p:spPr>
        <p:txBody>
          <a:bodyPr lIns="0" tIns="0" rIns="0" bIns="0" rtlCol="0" anchor="t">
            <a:spAutoFit/>
          </a:bodyPr>
          <a:lstStyle/>
          <a:p>
            <a:pPr algn="ctr">
              <a:lnSpc>
                <a:spcPts val="3554"/>
              </a:lnSpc>
            </a:pPr>
            <a:r>
              <a:rPr lang="en-US" sz="2961" b="1" dirty="0">
                <a:solidFill>
                  <a:srgbClr val="FFFFFF"/>
                </a:solidFill>
                <a:latin typeface="Roboto Bold"/>
                <a:ea typeface="Roboto Bold"/>
                <a:cs typeface="Roboto Bold"/>
                <a:sym typeface="Roboto Bold"/>
              </a:rPr>
              <a:t>ΜΕΣΑ ΣΥΛΛΟΓΗΣ ΔΕΔΟΜΕΝΩΝ</a:t>
            </a:r>
          </a:p>
        </p:txBody>
      </p:sp>
      <p:sp>
        <p:nvSpPr>
          <p:cNvPr id="76" name="TextBox 76"/>
          <p:cNvSpPr txBox="1"/>
          <p:nvPr/>
        </p:nvSpPr>
        <p:spPr>
          <a:xfrm>
            <a:off x="12202403" y="5062645"/>
            <a:ext cx="2453304" cy="933450"/>
          </a:xfrm>
          <a:prstGeom prst="rect">
            <a:avLst/>
          </a:prstGeom>
        </p:spPr>
        <p:txBody>
          <a:bodyPr lIns="0" tIns="0" rIns="0" bIns="0" rtlCol="0" anchor="t">
            <a:spAutoFit/>
          </a:bodyPr>
          <a:lstStyle/>
          <a:p>
            <a:pPr algn="ctr">
              <a:lnSpc>
                <a:spcPts val="3600"/>
              </a:lnSpc>
            </a:pPr>
            <a:r>
              <a:rPr lang="en-US" sz="3000" b="1">
                <a:solidFill>
                  <a:srgbClr val="FFFFFF"/>
                </a:solidFill>
                <a:latin typeface="Roboto Bold"/>
                <a:ea typeface="Roboto Bold"/>
                <a:cs typeface="Roboto Bold"/>
                <a:sym typeface="Roboto Bold"/>
              </a:rPr>
              <a:t>ΕΠΕΞΕΡΓΑΣΙΑ ΔΕΔΟΜΕΝΩΝ</a:t>
            </a:r>
          </a:p>
        </p:txBody>
      </p:sp>
      <p:sp>
        <p:nvSpPr>
          <p:cNvPr id="77" name="TextBox 77"/>
          <p:cNvSpPr txBox="1"/>
          <p:nvPr/>
        </p:nvSpPr>
        <p:spPr>
          <a:xfrm>
            <a:off x="15156040" y="5059334"/>
            <a:ext cx="3072439" cy="1390650"/>
          </a:xfrm>
          <a:prstGeom prst="rect">
            <a:avLst/>
          </a:prstGeom>
        </p:spPr>
        <p:txBody>
          <a:bodyPr lIns="0" tIns="0" rIns="0" bIns="0" rtlCol="0" anchor="t">
            <a:spAutoFit/>
          </a:bodyPr>
          <a:lstStyle/>
          <a:p>
            <a:pPr algn="ctr">
              <a:lnSpc>
                <a:spcPts val="3600"/>
              </a:lnSpc>
            </a:pPr>
            <a:r>
              <a:rPr lang="en-US" sz="3000" b="1">
                <a:solidFill>
                  <a:srgbClr val="FFFFFF"/>
                </a:solidFill>
                <a:latin typeface="Roboto Bold"/>
                <a:ea typeface="Roboto Bold"/>
                <a:cs typeface="Roboto Bold"/>
                <a:sym typeface="Roboto Bold"/>
              </a:rPr>
              <a:t>ΧΡΟΝΙΚΗ ΠΕΡΙΟΔΟΣ ΕΡΕΥΝΑΣ</a:t>
            </a:r>
          </a:p>
        </p:txBody>
      </p:sp>
      <p:sp>
        <p:nvSpPr>
          <p:cNvPr id="78" name="TextBox 78"/>
          <p:cNvSpPr txBox="1"/>
          <p:nvPr/>
        </p:nvSpPr>
        <p:spPr>
          <a:xfrm>
            <a:off x="2872443" y="3648467"/>
            <a:ext cx="1140747" cy="621828"/>
          </a:xfrm>
          <a:prstGeom prst="rect">
            <a:avLst/>
          </a:prstGeom>
        </p:spPr>
        <p:txBody>
          <a:bodyPr lIns="0" tIns="0" rIns="0" bIns="0" rtlCol="0" anchor="t">
            <a:spAutoFit/>
          </a:bodyPr>
          <a:lstStyle/>
          <a:p>
            <a:pPr algn="ctr">
              <a:lnSpc>
                <a:spcPts val="5095"/>
              </a:lnSpc>
            </a:pPr>
            <a:r>
              <a:rPr lang="en-US" sz="3639">
                <a:solidFill>
                  <a:srgbClr val="FFFFFF"/>
                </a:solidFill>
                <a:latin typeface="Roboto"/>
                <a:ea typeface="Roboto"/>
                <a:cs typeface="Roboto"/>
                <a:sym typeface="Roboto"/>
              </a:rPr>
              <a:t>01</a:t>
            </a:r>
          </a:p>
        </p:txBody>
      </p:sp>
      <p:sp>
        <p:nvSpPr>
          <p:cNvPr id="79" name="TextBox 79"/>
          <p:cNvSpPr txBox="1"/>
          <p:nvPr/>
        </p:nvSpPr>
        <p:spPr>
          <a:xfrm>
            <a:off x="6171567" y="3592854"/>
            <a:ext cx="1140747" cy="621828"/>
          </a:xfrm>
          <a:prstGeom prst="rect">
            <a:avLst/>
          </a:prstGeom>
        </p:spPr>
        <p:txBody>
          <a:bodyPr lIns="0" tIns="0" rIns="0" bIns="0" rtlCol="0" anchor="t">
            <a:spAutoFit/>
          </a:bodyPr>
          <a:lstStyle/>
          <a:p>
            <a:pPr algn="ctr">
              <a:lnSpc>
                <a:spcPts val="5095"/>
              </a:lnSpc>
            </a:pPr>
            <a:r>
              <a:rPr lang="en-US" sz="3639">
                <a:solidFill>
                  <a:srgbClr val="FFFFFF"/>
                </a:solidFill>
                <a:latin typeface="Roboto"/>
                <a:ea typeface="Roboto"/>
                <a:cs typeface="Roboto"/>
                <a:sym typeface="Roboto"/>
              </a:rPr>
              <a:t>02</a:t>
            </a:r>
          </a:p>
        </p:txBody>
      </p:sp>
      <p:sp>
        <p:nvSpPr>
          <p:cNvPr id="80" name="TextBox 80"/>
          <p:cNvSpPr txBox="1"/>
          <p:nvPr/>
        </p:nvSpPr>
        <p:spPr>
          <a:xfrm>
            <a:off x="9488340" y="3592854"/>
            <a:ext cx="1140747" cy="621828"/>
          </a:xfrm>
          <a:prstGeom prst="rect">
            <a:avLst/>
          </a:prstGeom>
        </p:spPr>
        <p:txBody>
          <a:bodyPr lIns="0" tIns="0" rIns="0" bIns="0" rtlCol="0" anchor="t">
            <a:spAutoFit/>
          </a:bodyPr>
          <a:lstStyle/>
          <a:p>
            <a:pPr algn="ctr">
              <a:lnSpc>
                <a:spcPts val="5095"/>
              </a:lnSpc>
            </a:pPr>
            <a:r>
              <a:rPr lang="en-US" sz="3639">
                <a:solidFill>
                  <a:srgbClr val="FFFFFF"/>
                </a:solidFill>
                <a:latin typeface="Roboto"/>
                <a:ea typeface="Roboto"/>
                <a:cs typeface="Roboto"/>
                <a:sym typeface="Roboto"/>
              </a:rPr>
              <a:t>03</a:t>
            </a:r>
          </a:p>
        </p:txBody>
      </p:sp>
      <p:sp>
        <p:nvSpPr>
          <p:cNvPr id="81" name="TextBox 81"/>
          <p:cNvSpPr txBox="1"/>
          <p:nvPr/>
        </p:nvSpPr>
        <p:spPr>
          <a:xfrm>
            <a:off x="12871468" y="3619628"/>
            <a:ext cx="1140747" cy="621828"/>
          </a:xfrm>
          <a:prstGeom prst="rect">
            <a:avLst/>
          </a:prstGeom>
        </p:spPr>
        <p:txBody>
          <a:bodyPr lIns="0" tIns="0" rIns="0" bIns="0" rtlCol="0" anchor="t">
            <a:spAutoFit/>
          </a:bodyPr>
          <a:lstStyle/>
          <a:p>
            <a:pPr algn="ctr">
              <a:lnSpc>
                <a:spcPts val="5095"/>
              </a:lnSpc>
            </a:pPr>
            <a:r>
              <a:rPr lang="en-US" sz="3639">
                <a:solidFill>
                  <a:srgbClr val="FFFFFF"/>
                </a:solidFill>
                <a:latin typeface="Roboto"/>
                <a:ea typeface="Roboto"/>
                <a:cs typeface="Roboto"/>
                <a:sym typeface="Roboto"/>
              </a:rPr>
              <a:t>04</a:t>
            </a:r>
          </a:p>
        </p:txBody>
      </p:sp>
      <p:sp>
        <p:nvSpPr>
          <p:cNvPr id="82" name="TextBox 82"/>
          <p:cNvSpPr txBox="1"/>
          <p:nvPr/>
        </p:nvSpPr>
        <p:spPr>
          <a:xfrm>
            <a:off x="16158030" y="3619628"/>
            <a:ext cx="1140747" cy="621828"/>
          </a:xfrm>
          <a:prstGeom prst="rect">
            <a:avLst/>
          </a:prstGeom>
        </p:spPr>
        <p:txBody>
          <a:bodyPr lIns="0" tIns="0" rIns="0" bIns="0" rtlCol="0" anchor="t">
            <a:spAutoFit/>
          </a:bodyPr>
          <a:lstStyle/>
          <a:p>
            <a:pPr algn="ctr">
              <a:lnSpc>
                <a:spcPts val="5095"/>
              </a:lnSpc>
            </a:pPr>
            <a:r>
              <a:rPr lang="en-US" sz="3639">
                <a:solidFill>
                  <a:srgbClr val="FFFFFF"/>
                </a:solidFill>
                <a:latin typeface="Roboto"/>
                <a:ea typeface="Roboto"/>
                <a:cs typeface="Roboto"/>
                <a:sym typeface="Roboto"/>
              </a:rPr>
              <a:t>05</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933" y="12368"/>
            <a:ext cx="701316" cy="10287000"/>
            <a:chOff x="0" y="0"/>
            <a:chExt cx="664951" cy="9753600"/>
          </a:xfrm>
        </p:grpSpPr>
        <p:sp>
          <p:nvSpPr>
            <p:cNvPr id="3" name="Freeform 3"/>
            <p:cNvSpPr/>
            <p:nvPr/>
          </p:nvSpPr>
          <p:spPr>
            <a:xfrm>
              <a:off x="0" y="0"/>
              <a:ext cx="664972" cy="9753600"/>
            </a:xfrm>
            <a:custGeom>
              <a:avLst/>
              <a:gdLst/>
              <a:ahLst/>
              <a:cxnLst/>
              <a:rect l="l" t="t" r="r" b="b"/>
              <a:pathLst>
                <a:path w="664972" h="9753600">
                  <a:moveTo>
                    <a:pt x="0" y="0"/>
                  </a:moveTo>
                  <a:lnTo>
                    <a:pt x="664972" y="0"/>
                  </a:lnTo>
                  <a:lnTo>
                    <a:pt x="664972" y="9753600"/>
                  </a:lnTo>
                  <a:lnTo>
                    <a:pt x="0" y="9753600"/>
                  </a:lnTo>
                  <a:close/>
                </a:path>
              </a:pathLst>
            </a:custGeom>
            <a:solidFill>
              <a:srgbClr val="931B1B"/>
            </a:solidFill>
          </p:spPr>
        </p:sp>
      </p:grpSp>
      <p:sp>
        <p:nvSpPr>
          <p:cNvPr id="4" name="AutoShape 4"/>
          <p:cNvSpPr/>
          <p:nvPr/>
        </p:nvSpPr>
        <p:spPr>
          <a:xfrm rot="8237">
            <a:off x="4561928" y="1797104"/>
            <a:ext cx="10565591" cy="0"/>
          </a:xfrm>
          <a:prstGeom prst="line">
            <a:avLst/>
          </a:prstGeom>
          <a:ln w="9525" cap="rnd">
            <a:solidFill>
              <a:srgbClr val="5B9BD5"/>
            </a:solidFill>
            <a:prstDash val="solid"/>
            <a:headEnd type="none" w="sm" len="sm"/>
            <a:tailEnd type="none" w="sm" len="sm"/>
          </a:ln>
        </p:spPr>
      </p:sp>
      <p:grpSp>
        <p:nvGrpSpPr>
          <p:cNvPr id="5" name="Group 5"/>
          <p:cNvGrpSpPr/>
          <p:nvPr/>
        </p:nvGrpSpPr>
        <p:grpSpPr>
          <a:xfrm>
            <a:off x="2987316" y="942751"/>
            <a:ext cx="864096" cy="1512168"/>
            <a:chOff x="0" y="0"/>
            <a:chExt cx="819291" cy="1433759"/>
          </a:xfrm>
        </p:grpSpPr>
        <p:sp>
          <p:nvSpPr>
            <p:cNvPr id="6" name="Freeform 6"/>
            <p:cNvSpPr/>
            <p:nvPr/>
          </p:nvSpPr>
          <p:spPr>
            <a:xfrm>
              <a:off x="0" y="0"/>
              <a:ext cx="819277" cy="1433703"/>
            </a:xfrm>
            <a:custGeom>
              <a:avLst/>
              <a:gdLst/>
              <a:ahLst/>
              <a:cxnLst/>
              <a:rect l="l" t="t" r="r" b="b"/>
              <a:pathLst>
                <a:path w="819277" h="1433703">
                  <a:moveTo>
                    <a:pt x="0" y="0"/>
                  </a:moveTo>
                  <a:lnTo>
                    <a:pt x="819277" y="0"/>
                  </a:lnTo>
                  <a:lnTo>
                    <a:pt x="819277" y="1433703"/>
                  </a:lnTo>
                  <a:lnTo>
                    <a:pt x="0" y="1433703"/>
                  </a:lnTo>
                  <a:close/>
                </a:path>
              </a:pathLst>
            </a:custGeom>
            <a:solidFill>
              <a:srgbClr val="FFFFFF"/>
            </a:solidFill>
          </p:spPr>
        </p:sp>
      </p:grpSp>
      <p:grpSp>
        <p:nvGrpSpPr>
          <p:cNvPr id="7" name="Group 7"/>
          <p:cNvGrpSpPr/>
          <p:nvPr/>
        </p:nvGrpSpPr>
        <p:grpSpPr>
          <a:xfrm>
            <a:off x="934833" y="754517"/>
            <a:ext cx="1013184" cy="1188132"/>
            <a:chOff x="0" y="0"/>
            <a:chExt cx="960649" cy="1126525"/>
          </a:xfrm>
        </p:grpSpPr>
        <p:sp>
          <p:nvSpPr>
            <p:cNvPr id="8" name="Freeform 8"/>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9" name="Group 9"/>
          <p:cNvGrpSpPr/>
          <p:nvPr/>
        </p:nvGrpSpPr>
        <p:grpSpPr>
          <a:xfrm>
            <a:off x="2043980" y="-12633"/>
            <a:ext cx="15669973" cy="1899755"/>
            <a:chOff x="-497333" y="-23705"/>
            <a:chExt cx="14857456" cy="1801250"/>
          </a:xfrm>
        </p:grpSpPr>
        <p:sp>
          <p:nvSpPr>
            <p:cNvPr id="10" name="Freeform 10"/>
            <p:cNvSpPr/>
            <p:nvPr/>
          </p:nvSpPr>
          <p:spPr>
            <a:xfrm>
              <a:off x="0" y="0"/>
              <a:ext cx="14360123" cy="1753625"/>
            </a:xfrm>
            <a:custGeom>
              <a:avLst/>
              <a:gdLst/>
              <a:ahLst/>
              <a:cxnLst/>
              <a:rect l="l" t="t" r="r" b="b"/>
              <a:pathLst>
                <a:path w="14360123" h="1753625">
                  <a:moveTo>
                    <a:pt x="0" y="0"/>
                  </a:moveTo>
                  <a:lnTo>
                    <a:pt x="14360123" y="0"/>
                  </a:lnTo>
                  <a:lnTo>
                    <a:pt x="14360123" y="1753625"/>
                  </a:lnTo>
                  <a:lnTo>
                    <a:pt x="0" y="1753625"/>
                  </a:lnTo>
                  <a:close/>
                </a:path>
              </a:pathLst>
            </a:custGeom>
            <a:solidFill>
              <a:srgbClr val="000000">
                <a:alpha val="0"/>
              </a:srgbClr>
            </a:solidFill>
          </p:spPr>
        </p:sp>
        <p:sp>
          <p:nvSpPr>
            <p:cNvPr id="11" name="TextBox 11"/>
            <p:cNvSpPr txBox="1"/>
            <p:nvPr/>
          </p:nvSpPr>
          <p:spPr>
            <a:xfrm>
              <a:off x="-497333" y="-23705"/>
              <a:ext cx="14360123" cy="1801250"/>
            </a:xfrm>
            <a:prstGeom prst="rect">
              <a:avLst/>
            </a:prstGeom>
          </p:spPr>
          <p:txBody>
            <a:bodyPr lIns="0" tIns="0" rIns="0" bIns="0" rtlCol="0" anchor="ctr"/>
            <a:lstStyle/>
            <a:p>
              <a:pPr algn="ctr">
                <a:lnSpc>
                  <a:spcPts val="5832"/>
                </a:lnSpc>
              </a:pPr>
              <a:r>
                <a:rPr lang="en-US" sz="4400" b="1" dirty="0">
                  <a:solidFill>
                    <a:srgbClr val="000000"/>
                  </a:solidFill>
                  <a:latin typeface="Roboto Bold"/>
                  <a:ea typeface="Roboto Bold"/>
                  <a:cs typeface="Roboto Bold"/>
                  <a:sym typeface="Alegreya Sans Bold"/>
                </a:rPr>
                <a:t>Απ</a:t>
              </a:r>
              <a:r>
                <a:rPr lang="en-US" sz="4400" b="1" dirty="0" err="1">
                  <a:solidFill>
                    <a:srgbClr val="000000"/>
                  </a:solidFill>
                  <a:latin typeface="Roboto Bold"/>
                  <a:ea typeface="Roboto Bold"/>
                  <a:cs typeface="Roboto Bold"/>
                  <a:sym typeface="Alegreya Sans Bold"/>
                </a:rPr>
                <a:t>οτελέσμ</a:t>
              </a:r>
              <a:r>
                <a:rPr lang="en-US" sz="4400" b="1" dirty="0">
                  <a:solidFill>
                    <a:srgbClr val="000000"/>
                  </a:solidFill>
                  <a:latin typeface="Roboto Bold"/>
                  <a:ea typeface="Roboto Bold"/>
                  <a:cs typeface="Roboto Bold"/>
                  <a:sym typeface="Alegreya Sans Bold"/>
                </a:rPr>
                <a:t>ατα - Αποτίμηση </a:t>
              </a:r>
              <a:r>
                <a:rPr lang="en-US" sz="4400" b="1" dirty="0" smtClean="0">
                  <a:solidFill>
                    <a:srgbClr val="000000"/>
                  </a:solidFill>
                  <a:latin typeface="Roboto Bold"/>
                  <a:ea typeface="Roboto Bold"/>
                  <a:cs typeface="Roboto Bold"/>
                  <a:sym typeface="Alegreya Sans Bold"/>
                </a:rPr>
                <a:t>Ε.Υ</a:t>
              </a:r>
              <a:r>
                <a:rPr lang="el-GR" sz="4400" b="1" dirty="0" smtClean="0">
                  <a:solidFill>
                    <a:srgbClr val="000000"/>
                  </a:solidFill>
                  <a:latin typeface="Roboto Bold"/>
                  <a:ea typeface="Roboto Bold"/>
                  <a:cs typeface="Roboto Bold"/>
                  <a:sym typeface="Alegreya Sans Bold"/>
                </a:rPr>
                <a:t>.</a:t>
              </a:r>
              <a:r>
                <a:rPr lang="en-US" sz="4400" b="1" dirty="0" smtClean="0">
                  <a:solidFill>
                    <a:srgbClr val="000000"/>
                  </a:solidFill>
                  <a:latin typeface="Roboto Bold"/>
                  <a:ea typeface="Roboto Bold"/>
                  <a:cs typeface="Roboto Bold"/>
                  <a:sym typeface="Alegreya Sans Bold"/>
                </a:rPr>
                <a:t> </a:t>
              </a:r>
              <a:r>
                <a:rPr lang="en-US" sz="4400" b="1" dirty="0">
                  <a:solidFill>
                    <a:srgbClr val="000000"/>
                  </a:solidFill>
                  <a:latin typeface="Roboto Bold"/>
                  <a:ea typeface="Roboto Bold"/>
                  <a:cs typeface="Roboto Bold"/>
                  <a:sym typeface="Alegreya Sans Bold"/>
                </a:rPr>
                <a:t>από τους Ειδικούς 1/3</a:t>
              </a:r>
            </a:p>
            <a:p>
              <a:pPr algn="l">
                <a:lnSpc>
                  <a:spcPts val="5832"/>
                </a:lnSpc>
              </a:pPr>
              <a:endParaRPr lang="en-US" sz="5400" b="1" spc="81" dirty="0">
                <a:solidFill>
                  <a:srgbClr val="000000"/>
                </a:solidFill>
                <a:latin typeface="Alegreya Sans Bold"/>
                <a:ea typeface="Alegreya Sans Bold"/>
                <a:cs typeface="Alegreya Sans Bold"/>
                <a:sym typeface="Alegreya Sans Bold"/>
              </a:endParaRPr>
            </a:p>
          </p:txBody>
        </p:sp>
      </p:grpSp>
      <p:sp>
        <p:nvSpPr>
          <p:cNvPr id="12" name="TextBox 12"/>
          <p:cNvSpPr txBox="1"/>
          <p:nvPr/>
        </p:nvSpPr>
        <p:spPr>
          <a:xfrm>
            <a:off x="3108173" y="1258983"/>
            <a:ext cx="12877800" cy="1025922"/>
          </a:xfrm>
          <a:prstGeom prst="rect">
            <a:avLst/>
          </a:prstGeom>
        </p:spPr>
        <p:txBody>
          <a:bodyPr wrap="square" lIns="0" tIns="0" rIns="0" bIns="0" rtlCol="0" anchor="t">
            <a:spAutoFit/>
          </a:bodyPr>
          <a:lstStyle/>
          <a:p>
            <a:pPr algn="ctr">
              <a:lnSpc>
                <a:spcPts val="3992"/>
              </a:lnSpc>
              <a:spcBef>
                <a:spcPct val="0"/>
              </a:spcBef>
            </a:pPr>
            <a:r>
              <a:rPr lang="en-US" sz="3600" b="1" dirty="0" err="1">
                <a:solidFill>
                  <a:srgbClr val="000000"/>
                </a:solidFill>
                <a:latin typeface="Roboto Bold"/>
                <a:ea typeface="Roboto Bold"/>
                <a:cs typeface="Roboto Bold"/>
                <a:sym typeface="Alegreya Sans Bold"/>
              </a:rPr>
              <a:t>Το</a:t>
            </a:r>
            <a:r>
              <a:rPr lang="en-US" sz="3600" b="1" dirty="0">
                <a:solidFill>
                  <a:srgbClr val="000000"/>
                </a:solidFill>
                <a:latin typeface="Roboto Bold"/>
                <a:ea typeface="Roboto Bold"/>
                <a:cs typeface="Roboto Bold"/>
                <a:sym typeface="Alegreya Sans Bold"/>
              </a:rPr>
              <a:t> </a:t>
            </a:r>
            <a:r>
              <a:rPr lang="en-US" sz="3600" b="1" dirty="0" err="1">
                <a:solidFill>
                  <a:srgbClr val="000000"/>
                </a:solidFill>
                <a:latin typeface="Roboto Bold"/>
                <a:ea typeface="Roboto Bold"/>
                <a:cs typeface="Roboto Bold"/>
                <a:sym typeface="Alegreya Sans Bold"/>
              </a:rPr>
              <a:t>εκ</a:t>
            </a:r>
            <a:r>
              <a:rPr lang="en-US" sz="3600" b="1" dirty="0">
                <a:solidFill>
                  <a:srgbClr val="000000"/>
                </a:solidFill>
                <a:latin typeface="Roboto Bold"/>
                <a:ea typeface="Roboto Bold"/>
                <a:cs typeface="Roboto Bold"/>
                <a:sym typeface="Alegreya Sans Bold"/>
              </a:rPr>
              <a:t>παιδευτικό υλικό συμμορφώνεται με τις αρχές και τη μεθοδολογία της εξ αποστάσεως </a:t>
            </a:r>
            <a:r>
              <a:rPr lang="en-US" sz="3600" b="1" dirty="0" smtClean="0">
                <a:solidFill>
                  <a:srgbClr val="000000"/>
                </a:solidFill>
                <a:latin typeface="Roboto Bold"/>
                <a:ea typeface="Roboto Bold"/>
                <a:cs typeface="Roboto Bold"/>
                <a:sym typeface="Alegreya Sans Bold"/>
              </a:rPr>
              <a:t>εκπαίδευσης</a:t>
            </a:r>
            <a:endParaRPr lang="en-US" sz="3600" b="1" dirty="0">
              <a:solidFill>
                <a:srgbClr val="000000"/>
              </a:solidFill>
              <a:latin typeface="Roboto Bold"/>
              <a:ea typeface="Roboto Bold"/>
              <a:cs typeface="Roboto Bold"/>
              <a:sym typeface="Alegreya Sans Bold"/>
            </a:endParaRPr>
          </a:p>
        </p:txBody>
      </p:sp>
      <p:sp>
        <p:nvSpPr>
          <p:cNvPr id="13" name="AutoShape 13"/>
          <p:cNvSpPr/>
          <p:nvPr/>
        </p:nvSpPr>
        <p:spPr>
          <a:xfrm rot="11780">
            <a:off x="2628169" y="9686733"/>
            <a:ext cx="13031143" cy="0"/>
          </a:xfrm>
          <a:prstGeom prst="line">
            <a:avLst/>
          </a:prstGeom>
          <a:ln w="9525" cap="rnd">
            <a:solidFill>
              <a:srgbClr val="FFC000"/>
            </a:solidFill>
            <a:prstDash val="solid"/>
            <a:headEnd type="none" w="sm" len="sm"/>
            <a:tailEnd type="none" w="sm" len="sm"/>
          </a:ln>
        </p:spPr>
      </p:sp>
      <p:grpSp>
        <p:nvGrpSpPr>
          <p:cNvPr id="14" name="Group 14"/>
          <p:cNvGrpSpPr/>
          <p:nvPr/>
        </p:nvGrpSpPr>
        <p:grpSpPr>
          <a:xfrm rot="5400000">
            <a:off x="11723466" y="835419"/>
            <a:ext cx="901187" cy="5253972"/>
            <a:chOff x="0" y="0"/>
            <a:chExt cx="812800" cy="4738670"/>
          </a:xfrm>
        </p:grpSpPr>
        <p:sp>
          <p:nvSpPr>
            <p:cNvPr id="15" name="Freeform 15"/>
            <p:cNvSpPr/>
            <p:nvPr/>
          </p:nvSpPr>
          <p:spPr>
            <a:xfrm>
              <a:off x="0" y="0"/>
              <a:ext cx="812800" cy="4738670"/>
            </a:xfrm>
            <a:custGeom>
              <a:avLst/>
              <a:gdLst/>
              <a:ahLst/>
              <a:cxnLst/>
              <a:rect l="l" t="t" r="r" b="b"/>
              <a:pathLst>
                <a:path w="812800" h="4738670">
                  <a:moveTo>
                    <a:pt x="406400" y="0"/>
                  </a:moveTo>
                  <a:lnTo>
                    <a:pt x="812800" y="4738670"/>
                  </a:lnTo>
                  <a:lnTo>
                    <a:pt x="0" y="4738670"/>
                  </a:lnTo>
                  <a:lnTo>
                    <a:pt x="406400" y="0"/>
                  </a:lnTo>
                  <a:close/>
                </a:path>
              </a:pathLst>
            </a:custGeom>
            <a:solidFill>
              <a:srgbClr val="8E93A9"/>
            </a:solidFill>
          </p:spPr>
        </p:sp>
        <p:sp>
          <p:nvSpPr>
            <p:cNvPr id="16" name="TextBox 16"/>
            <p:cNvSpPr txBox="1"/>
            <p:nvPr/>
          </p:nvSpPr>
          <p:spPr>
            <a:xfrm>
              <a:off x="127000" y="2152472"/>
              <a:ext cx="558800" cy="2247722"/>
            </a:xfrm>
            <a:prstGeom prst="rect">
              <a:avLst/>
            </a:prstGeom>
          </p:spPr>
          <p:txBody>
            <a:bodyPr lIns="57171" tIns="57171" rIns="57171" bIns="57171" rtlCol="0" anchor="ctr"/>
            <a:lstStyle/>
            <a:p>
              <a:pPr algn="ctr">
                <a:lnSpc>
                  <a:spcPts val="2659"/>
                </a:lnSpc>
              </a:pPr>
              <a:endParaRPr/>
            </a:p>
          </p:txBody>
        </p:sp>
      </p:grpSp>
      <p:sp>
        <p:nvSpPr>
          <p:cNvPr id="17" name="TextBox 17"/>
          <p:cNvSpPr txBox="1"/>
          <p:nvPr/>
        </p:nvSpPr>
        <p:spPr>
          <a:xfrm>
            <a:off x="11168709" y="3496132"/>
            <a:ext cx="5062537" cy="416866"/>
          </a:xfrm>
          <a:prstGeom prst="rect">
            <a:avLst/>
          </a:prstGeom>
        </p:spPr>
        <p:txBody>
          <a:bodyPr lIns="0" tIns="0" rIns="0" bIns="0" rtlCol="0" anchor="t">
            <a:spAutoFit/>
          </a:bodyPr>
          <a:lstStyle/>
          <a:p>
            <a:pPr algn="r">
              <a:lnSpc>
                <a:spcPts val="3241"/>
              </a:lnSpc>
            </a:pPr>
            <a:r>
              <a:rPr lang="en-US" sz="2700" b="1">
                <a:solidFill>
                  <a:srgbClr val="000000"/>
                </a:solidFill>
                <a:latin typeface="Roboto Bold"/>
                <a:ea typeface="Roboto Bold"/>
                <a:cs typeface="Roboto Bold"/>
                <a:sym typeface="Roboto Bold"/>
              </a:rPr>
              <a:t>Prospect Qualification</a:t>
            </a:r>
          </a:p>
        </p:txBody>
      </p:sp>
      <p:grpSp>
        <p:nvGrpSpPr>
          <p:cNvPr id="18" name="Group 18"/>
          <p:cNvGrpSpPr/>
          <p:nvPr/>
        </p:nvGrpSpPr>
        <p:grpSpPr>
          <a:xfrm rot="5400000">
            <a:off x="11723466" y="3297742"/>
            <a:ext cx="901187" cy="5253972"/>
            <a:chOff x="0" y="0"/>
            <a:chExt cx="812800" cy="4738670"/>
          </a:xfrm>
        </p:grpSpPr>
        <p:sp>
          <p:nvSpPr>
            <p:cNvPr id="19" name="Freeform 19"/>
            <p:cNvSpPr/>
            <p:nvPr/>
          </p:nvSpPr>
          <p:spPr>
            <a:xfrm>
              <a:off x="0" y="0"/>
              <a:ext cx="812800" cy="4738670"/>
            </a:xfrm>
            <a:custGeom>
              <a:avLst/>
              <a:gdLst/>
              <a:ahLst/>
              <a:cxnLst/>
              <a:rect l="l" t="t" r="r" b="b"/>
              <a:pathLst>
                <a:path w="812800" h="4738670">
                  <a:moveTo>
                    <a:pt x="406400" y="0"/>
                  </a:moveTo>
                  <a:lnTo>
                    <a:pt x="812800" y="4738670"/>
                  </a:lnTo>
                  <a:lnTo>
                    <a:pt x="0" y="4738670"/>
                  </a:lnTo>
                  <a:lnTo>
                    <a:pt x="406400" y="0"/>
                  </a:lnTo>
                  <a:close/>
                </a:path>
              </a:pathLst>
            </a:custGeom>
            <a:solidFill>
              <a:srgbClr val="8E93A9"/>
            </a:solidFill>
          </p:spPr>
        </p:sp>
        <p:sp>
          <p:nvSpPr>
            <p:cNvPr id="20" name="TextBox 20"/>
            <p:cNvSpPr txBox="1"/>
            <p:nvPr/>
          </p:nvSpPr>
          <p:spPr>
            <a:xfrm>
              <a:off x="127000" y="2152472"/>
              <a:ext cx="558800" cy="2247722"/>
            </a:xfrm>
            <a:prstGeom prst="rect">
              <a:avLst/>
            </a:prstGeom>
          </p:spPr>
          <p:txBody>
            <a:bodyPr lIns="57171" tIns="57171" rIns="57171" bIns="57171" rtlCol="0" anchor="ctr"/>
            <a:lstStyle/>
            <a:p>
              <a:pPr algn="ctr">
                <a:lnSpc>
                  <a:spcPts val="2659"/>
                </a:lnSpc>
              </a:pPr>
              <a:endParaRPr/>
            </a:p>
          </p:txBody>
        </p:sp>
      </p:grpSp>
      <p:grpSp>
        <p:nvGrpSpPr>
          <p:cNvPr id="21" name="Group 21"/>
          <p:cNvGrpSpPr/>
          <p:nvPr/>
        </p:nvGrpSpPr>
        <p:grpSpPr>
          <a:xfrm rot="5400000">
            <a:off x="11723466" y="5822703"/>
            <a:ext cx="901187" cy="5253972"/>
            <a:chOff x="0" y="0"/>
            <a:chExt cx="812800" cy="4738670"/>
          </a:xfrm>
        </p:grpSpPr>
        <p:sp>
          <p:nvSpPr>
            <p:cNvPr id="22" name="Freeform 22"/>
            <p:cNvSpPr/>
            <p:nvPr/>
          </p:nvSpPr>
          <p:spPr>
            <a:xfrm>
              <a:off x="0" y="0"/>
              <a:ext cx="812800" cy="4738670"/>
            </a:xfrm>
            <a:custGeom>
              <a:avLst/>
              <a:gdLst/>
              <a:ahLst/>
              <a:cxnLst/>
              <a:rect l="l" t="t" r="r" b="b"/>
              <a:pathLst>
                <a:path w="812800" h="4738670">
                  <a:moveTo>
                    <a:pt x="406400" y="0"/>
                  </a:moveTo>
                  <a:lnTo>
                    <a:pt x="812800" y="4738670"/>
                  </a:lnTo>
                  <a:lnTo>
                    <a:pt x="0" y="4738670"/>
                  </a:lnTo>
                  <a:lnTo>
                    <a:pt x="406400" y="0"/>
                  </a:lnTo>
                  <a:close/>
                </a:path>
              </a:pathLst>
            </a:custGeom>
            <a:solidFill>
              <a:srgbClr val="8E93A9"/>
            </a:solidFill>
          </p:spPr>
        </p:sp>
        <p:sp>
          <p:nvSpPr>
            <p:cNvPr id="23" name="TextBox 23"/>
            <p:cNvSpPr txBox="1"/>
            <p:nvPr/>
          </p:nvSpPr>
          <p:spPr>
            <a:xfrm>
              <a:off x="127000" y="2152472"/>
              <a:ext cx="558800" cy="2247722"/>
            </a:xfrm>
            <a:prstGeom prst="rect">
              <a:avLst/>
            </a:prstGeom>
          </p:spPr>
          <p:txBody>
            <a:bodyPr lIns="57171" tIns="57171" rIns="57171" bIns="57171" rtlCol="0" anchor="ctr"/>
            <a:lstStyle/>
            <a:p>
              <a:pPr algn="ctr">
                <a:lnSpc>
                  <a:spcPts val="2659"/>
                </a:lnSpc>
              </a:pPr>
              <a:endParaRPr/>
            </a:p>
          </p:txBody>
        </p:sp>
      </p:grpSp>
      <p:grpSp>
        <p:nvGrpSpPr>
          <p:cNvPr id="24" name="Group 24"/>
          <p:cNvGrpSpPr/>
          <p:nvPr/>
        </p:nvGrpSpPr>
        <p:grpSpPr>
          <a:xfrm rot="5400000">
            <a:off x="11723466" y="2084849"/>
            <a:ext cx="901187" cy="5253972"/>
            <a:chOff x="0" y="0"/>
            <a:chExt cx="812800" cy="4738670"/>
          </a:xfrm>
        </p:grpSpPr>
        <p:sp>
          <p:nvSpPr>
            <p:cNvPr id="25" name="Freeform 25"/>
            <p:cNvSpPr/>
            <p:nvPr/>
          </p:nvSpPr>
          <p:spPr>
            <a:xfrm>
              <a:off x="0" y="0"/>
              <a:ext cx="812800" cy="4738670"/>
            </a:xfrm>
            <a:custGeom>
              <a:avLst/>
              <a:gdLst/>
              <a:ahLst/>
              <a:cxnLst/>
              <a:rect l="l" t="t" r="r" b="b"/>
              <a:pathLst>
                <a:path w="812800" h="4738670">
                  <a:moveTo>
                    <a:pt x="406400" y="0"/>
                  </a:moveTo>
                  <a:lnTo>
                    <a:pt x="812800" y="4738670"/>
                  </a:lnTo>
                  <a:lnTo>
                    <a:pt x="0" y="4738670"/>
                  </a:lnTo>
                  <a:lnTo>
                    <a:pt x="406400" y="0"/>
                  </a:lnTo>
                  <a:close/>
                </a:path>
              </a:pathLst>
            </a:custGeom>
            <a:solidFill>
              <a:srgbClr val="8E93A9"/>
            </a:solidFill>
          </p:spPr>
        </p:sp>
        <p:sp>
          <p:nvSpPr>
            <p:cNvPr id="26" name="TextBox 26"/>
            <p:cNvSpPr txBox="1"/>
            <p:nvPr/>
          </p:nvSpPr>
          <p:spPr>
            <a:xfrm>
              <a:off x="127000" y="2152472"/>
              <a:ext cx="558800" cy="2247722"/>
            </a:xfrm>
            <a:prstGeom prst="rect">
              <a:avLst/>
            </a:prstGeom>
          </p:spPr>
          <p:txBody>
            <a:bodyPr lIns="57171" tIns="57171" rIns="57171" bIns="57171" rtlCol="0" anchor="ctr"/>
            <a:lstStyle/>
            <a:p>
              <a:pPr algn="ctr">
                <a:lnSpc>
                  <a:spcPts val="2659"/>
                </a:lnSpc>
              </a:pPr>
              <a:endParaRPr/>
            </a:p>
          </p:txBody>
        </p:sp>
      </p:grpSp>
      <p:grpSp>
        <p:nvGrpSpPr>
          <p:cNvPr id="27" name="Group 27"/>
          <p:cNvGrpSpPr/>
          <p:nvPr/>
        </p:nvGrpSpPr>
        <p:grpSpPr>
          <a:xfrm rot="5400000">
            <a:off x="11723466" y="4547173"/>
            <a:ext cx="901187" cy="5253972"/>
            <a:chOff x="0" y="0"/>
            <a:chExt cx="812800" cy="4738670"/>
          </a:xfrm>
        </p:grpSpPr>
        <p:sp>
          <p:nvSpPr>
            <p:cNvPr id="28" name="Freeform 28"/>
            <p:cNvSpPr/>
            <p:nvPr/>
          </p:nvSpPr>
          <p:spPr>
            <a:xfrm>
              <a:off x="0" y="0"/>
              <a:ext cx="812800" cy="4738670"/>
            </a:xfrm>
            <a:custGeom>
              <a:avLst/>
              <a:gdLst/>
              <a:ahLst/>
              <a:cxnLst/>
              <a:rect l="l" t="t" r="r" b="b"/>
              <a:pathLst>
                <a:path w="812800" h="4738670">
                  <a:moveTo>
                    <a:pt x="406400" y="0"/>
                  </a:moveTo>
                  <a:lnTo>
                    <a:pt x="812800" y="4738670"/>
                  </a:lnTo>
                  <a:lnTo>
                    <a:pt x="0" y="4738670"/>
                  </a:lnTo>
                  <a:lnTo>
                    <a:pt x="406400" y="0"/>
                  </a:lnTo>
                  <a:close/>
                </a:path>
              </a:pathLst>
            </a:custGeom>
            <a:solidFill>
              <a:srgbClr val="8E93A9"/>
            </a:solidFill>
          </p:spPr>
        </p:sp>
        <p:sp>
          <p:nvSpPr>
            <p:cNvPr id="29" name="TextBox 29"/>
            <p:cNvSpPr txBox="1"/>
            <p:nvPr/>
          </p:nvSpPr>
          <p:spPr>
            <a:xfrm>
              <a:off x="127000" y="2152472"/>
              <a:ext cx="558800" cy="2247722"/>
            </a:xfrm>
            <a:prstGeom prst="rect">
              <a:avLst/>
            </a:prstGeom>
          </p:spPr>
          <p:txBody>
            <a:bodyPr lIns="57171" tIns="57171" rIns="57171" bIns="57171" rtlCol="0" anchor="ctr"/>
            <a:lstStyle/>
            <a:p>
              <a:pPr algn="ctr">
                <a:lnSpc>
                  <a:spcPts val="2659"/>
                </a:lnSpc>
              </a:pPr>
              <a:endParaRPr/>
            </a:p>
          </p:txBody>
        </p:sp>
      </p:grpSp>
      <p:grpSp>
        <p:nvGrpSpPr>
          <p:cNvPr id="30" name="Group 30"/>
          <p:cNvGrpSpPr/>
          <p:nvPr/>
        </p:nvGrpSpPr>
        <p:grpSpPr>
          <a:xfrm rot="5400000">
            <a:off x="11723466" y="7072134"/>
            <a:ext cx="901187" cy="5253972"/>
            <a:chOff x="0" y="0"/>
            <a:chExt cx="812800" cy="4738670"/>
          </a:xfrm>
        </p:grpSpPr>
        <p:sp>
          <p:nvSpPr>
            <p:cNvPr id="31" name="Freeform 31"/>
            <p:cNvSpPr/>
            <p:nvPr/>
          </p:nvSpPr>
          <p:spPr>
            <a:xfrm>
              <a:off x="0" y="0"/>
              <a:ext cx="812800" cy="4738670"/>
            </a:xfrm>
            <a:custGeom>
              <a:avLst/>
              <a:gdLst/>
              <a:ahLst/>
              <a:cxnLst/>
              <a:rect l="l" t="t" r="r" b="b"/>
              <a:pathLst>
                <a:path w="812800" h="4738670">
                  <a:moveTo>
                    <a:pt x="406400" y="0"/>
                  </a:moveTo>
                  <a:lnTo>
                    <a:pt x="812800" y="4738670"/>
                  </a:lnTo>
                  <a:lnTo>
                    <a:pt x="0" y="4738670"/>
                  </a:lnTo>
                  <a:lnTo>
                    <a:pt x="406400" y="0"/>
                  </a:lnTo>
                  <a:close/>
                </a:path>
              </a:pathLst>
            </a:custGeom>
            <a:solidFill>
              <a:srgbClr val="8E93A9"/>
            </a:solidFill>
          </p:spPr>
        </p:sp>
        <p:sp>
          <p:nvSpPr>
            <p:cNvPr id="32" name="TextBox 32"/>
            <p:cNvSpPr txBox="1"/>
            <p:nvPr/>
          </p:nvSpPr>
          <p:spPr>
            <a:xfrm>
              <a:off x="127000" y="2152472"/>
              <a:ext cx="558800" cy="2247722"/>
            </a:xfrm>
            <a:prstGeom prst="rect">
              <a:avLst/>
            </a:prstGeom>
          </p:spPr>
          <p:txBody>
            <a:bodyPr lIns="57171" tIns="57171" rIns="57171" bIns="57171" rtlCol="0" anchor="ctr"/>
            <a:lstStyle/>
            <a:p>
              <a:pPr algn="ctr">
                <a:lnSpc>
                  <a:spcPts val="2659"/>
                </a:lnSpc>
              </a:pPr>
              <a:endParaRPr/>
            </a:p>
          </p:txBody>
        </p:sp>
      </p:grpSp>
      <p:grpSp>
        <p:nvGrpSpPr>
          <p:cNvPr id="33" name="Group 33"/>
          <p:cNvGrpSpPr/>
          <p:nvPr/>
        </p:nvGrpSpPr>
        <p:grpSpPr>
          <a:xfrm rot="-10800000">
            <a:off x="9845947" y="3163638"/>
            <a:ext cx="7525600" cy="1846964"/>
            <a:chOff x="0" y="0"/>
            <a:chExt cx="895467" cy="219769"/>
          </a:xfrm>
        </p:grpSpPr>
        <p:sp>
          <p:nvSpPr>
            <p:cNvPr id="34" name="Freeform 34"/>
            <p:cNvSpPr/>
            <p:nvPr/>
          </p:nvSpPr>
          <p:spPr>
            <a:xfrm>
              <a:off x="0" y="0"/>
              <a:ext cx="895467" cy="219769"/>
            </a:xfrm>
            <a:custGeom>
              <a:avLst/>
              <a:gdLst/>
              <a:ahLst/>
              <a:cxnLst/>
              <a:rect l="l" t="t" r="r" b="b"/>
              <a:pathLst>
                <a:path w="895467" h="219769">
                  <a:moveTo>
                    <a:pt x="0" y="0"/>
                  </a:moveTo>
                  <a:lnTo>
                    <a:pt x="895467" y="0"/>
                  </a:lnTo>
                  <a:lnTo>
                    <a:pt x="895467" y="219769"/>
                  </a:lnTo>
                  <a:lnTo>
                    <a:pt x="0" y="219769"/>
                  </a:lnTo>
                  <a:close/>
                </a:path>
              </a:pathLst>
            </a:custGeom>
            <a:solidFill>
              <a:srgbClr val="ECF0F3"/>
            </a:solidFill>
          </p:spPr>
        </p:sp>
        <p:sp>
          <p:nvSpPr>
            <p:cNvPr id="35" name="TextBox 35"/>
            <p:cNvSpPr txBox="1"/>
            <p:nvPr/>
          </p:nvSpPr>
          <p:spPr>
            <a:xfrm>
              <a:off x="0" y="-47625"/>
              <a:ext cx="895467" cy="267394"/>
            </a:xfrm>
            <a:prstGeom prst="rect">
              <a:avLst/>
            </a:prstGeom>
          </p:spPr>
          <p:txBody>
            <a:bodyPr lIns="57171" tIns="57171" rIns="57171" bIns="57171" rtlCol="0" anchor="ctr"/>
            <a:lstStyle/>
            <a:p>
              <a:pPr algn="ctr">
                <a:lnSpc>
                  <a:spcPts val="2659"/>
                </a:lnSpc>
              </a:pPr>
              <a:endParaRPr/>
            </a:p>
          </p:txBody>
        </p:sp>
      </p:grpSp>
      <p:grpSp>
        <p:nvGrpSpPr>
          <p:cNvPr id="36" name="Group 36"/>
          <p:cNvGrpSpPr/>
          <p:nvPr/>
        </p:nvGrpSpPr>
        <p:grpSpPr>
          <a:xfrm rot="-10800000">
            <a:off x="9845947" y="5625962"/>
            <a:ext cx="7525600" cy="1846964"/>
            <a:chOff x="0" y="0"/>
            <a:chExt cx="895467" cy="219769"/>
          </a:xfrm>
        </p:grpSpPr>
        <p:sp>
          <p:nvSpPr>
            <p:cNvPr id="37" name="Freeform 37"/>
            <p:cNvSpPr/>
            <p:nvPr/>
          </p:nvSpPr>
          <p:spPr>
            <a:xfrm>
              <a:off x="0" y="0"/>
              <a:ext cx="895467" cy="219769"/>
            </a:xfrm>
            <a:custGeom>
              <a:avLst/>
              <a:gdLst/>
              <a:ahLst/>
              <a:cxnLst/>
              <a:rect l="l" t="t" r="r" b="b"/>
              <a:pathLst>
                <a:path w="895467" h="219769">
                  <a:moveTo>
                    <a:pt x="0" y="0"/>
                  </a:moveTo>
                  <a:lnTo>
                    <a:pt x="895467" y="0"/>
                  </a:lnTo>
                  <a:lnTo>
                    <a:pt x="895467" y="219769"/>
                  </a:lnTo>
                  <a:lnTo>
                    <a:pt x="0" y="219769"/>
                  </a:lnTo>
                  <a:close/>
                </a:path>
              </a:pathLst>
            </a:custGeom>
            <a:solidFill>
              <a:srgbClr val="ECF0F3"/>
            </a:solidFill>
          </p:spPr>
        </p:sp>
        <p:sp>
          <p:nvSpPr>
            <p:cNvPr id="38" name="TextBox 38"/>
            <p:cNvSpPr txBox="1"/>
            <p:nvPr/>
          </p:nvSpPr>
          <p:spPr>
            <a:xfrm>
              <a:off x="0" y="-47625"/>
              <a:ext cx="895467" cy="267394"/>
            </a:xfrm>
            <a:prstGeom prst="rect">
              <a:avLst/>
            </a:prstGeom>
          </p:spPr>
          <p:txBody>
            <a:bodyPr lIns="57171" tIns="57171" rIns="57171" bIns="57171" rtlCol="0" anchor="ctr"/>
            <a:lstStyle/>
            <a:p>
              <a:pPr algn="ctr">
                <a:lnSpc>
                  <a:spcPts val="2659"/>
                </a:lnSpc>
              </a:pPr>
              <a:endParaRPr/>
            </a:p>
          </p:txBody>
        </p:sp>
      </p:grpSp>
      <p:grpSp>
        <p:nvGrpSpPr>
          <p:cNvPr id="39" name="Group 39"/>
          <p:cNvGrpSpPr/>
          <p:nvPr/>
        </p:nvGrpSpPr>
        <p:grpSpPr>
          <a:xfrm rot="-10800000">
            <a:off x="9845947" y="8150922"/>
            <a:ext cx="7525600" cy="1846964"/>
            <a:chOff x="0" y="0"/>
            <a:chExt cx="895467" cy="219769"/>
          </a:xfrm>
        </p:grpSpPr>
        <p:sp>
          <p:nvSpPr>
            <p:cNvPr id="40" name="Freeform 40"/>
            <p:cNvSpPr/>
            <p:nvPr/>
          </p:nvSpPr>
          <p:spPr>
            <a:xfrm>
              <a:off x="0" y="0"/>
              <a:ext cx="895467" cy="219769"/>
            </a:xfrm>
            <a:custGeom>
              <a:avLst/>
              <a:gdLst/>
              <a:ahLst/>
              <a:cxnLst/>
              <a:rect l="l" t="t" r="r" b="b"/>
              <a:pathLst>
                <a:path w="895467" h="219769">
                  <a:moveTo>
                    <a:pt x="0" y="0"/>
                  </a:moveTo>
                  <a:lnTo>
                    <a:pt x="895467" y="0"/>
                  </a:lnTo>
                  <a:lnTo>
                    <a:pt x="895467" y="219769"/>
                  </a:lnTo>
                  <a:lnTo>
                    <a:pt x="0" y="219769"/>
                  </a:lnTo>
                  <a:close/>
                </a:path>
              </a:pathLst>
            </a:custGeom>
            <a:solidFill>
              <a:srgbClr val="ECF0F3"/>
            </a:solidFill>
          </p:spPr>
        </p:sp>
        <p:sp>
          <p:nvSpPr>
            <p:cNvPr id="41" name="TextBox 41"/>
            <p:cNvSpPr txBox="1"/>
            <p:nvPr/>
          </p:nvSpPr>
          <p:spPr>
            <a:xfrm>
              <a:off x="0" y="-47625"/>
              <a:ext cx="895467" cy="267394"/>
            </a:xfrm>
            <a:prstGeom prst="rect">
              <a:avLst/>
            </a:prstGeom>
          </p:spPr>
          <p:txBody>
            <a:bodyPr lIns="57171" tIns="57171" rIns="57171" bIns="57171" rtlCol="0" anchor="ctr"/>
            <a:lstStyle/>
            <a:p>
              <a:pPr algn="ctr">
                <a:lnSpc>
                  <a:spcPts val="2659"/>
                </a:lnSpc>
              </a:pPr>
              <a:endParaRPr/>
            </a:p>
          </p:txBody>
        </p:sp>
      </p:grpSp>
      <p:grpSp>
        <p:nvGrpSpPr>
          <p:cNvPr id="42" name="Group 42"/>
          <p:cNvGrpSpPr/>
          <p:nvPr/>
        </p:nvGrpSpPr>
        <p:grpSpPr>
          <a:xfrm rot="-10800000">
            <a:off x="17137985" y="3163638"/>
            <a:ext cx="1030828" cy="1846964"/>
            <a:chOff x="0" y="0"/>
            <a:chExt cx="122658" cy="219769"/>
          </a:xfrm>
        </p:grpSpPr>
        <p:sp>
          <p:nvSpPr>
            <p:cNvPr id="43" name="Freeform 43"/>
            <p:cNvSpPr/>
            <p:nvPr/>
          </p:nvSpPr>
          <p:spPr>
            <a:xfrm>
              <a:off x="0" y="0"/>
              <a:ext cx="122658" cy="219769"/>
            </a:xfrm>
            <a:custGeom>
              <a:avLst/>
              <a:gdLst/>
              <a:ahLst/>
              <a:cxnLst/>
              <a:rect l="l" t="t" r="r" b="b"/>
              <a:pathLst>
                <a:path w="122658" h="219769">
                  <a:moveTo>
                    <a:pt x="0" y="0"/>
                  </a:moveTo>
                  <a:lnTo>
                    <a:pt x="122658" y="0"/>
                  </a:lnTo>
                  <a:lnTo>
                    <a:pt x="122658" y="219769"/>
                  </a:lnTo>
                  <a:lnTo>
                    <a:pt x="0" y="219769"/>
                  </a:lnTo>
                  <a:close/>
                </a:path>
              </a:pathLst>
            </a:custGeom>
            <a:solidFill>
              <a:srgbClr val="9A031E"/>
            </a:solidFill>
          </p:spPr>
        </p:sp>
        <p:sp>
          <p:nvSpPr>
            <p:cNvPr id="44" name="TextBox 44"/>
            <p:cNvSpPr txBox="1"/>
            <p:nvPr/>
          </p:nvSpPr>
          <p:spPr>
            <a:xfrm>
              <a:off x="0" y="-47625"/>
              <a:ext cx="122658" cy="267394"/>
            </a:xfrm>
            <a:prstGeom prst="rect">
              <a:avLst/>
            </a:prstGeom>
          </p:spPr>
          <p:txBody>
            <a:bodyPr lIns="57171" tIns="57171" rIns="57171" bIns="57171" rtlCol="0" anchor="ctr"/>
            <a:lstStyle/>
            <a:p>
              <a:pPr algn="ctr">
                <a:lnSpc>
                  <a:spcPts val="2659"/>
                </a:lnSpc>
              </a:pPr>
              <a:endParaRPr/>
            </a:p>
          </p:txBody>
        </p:sp>
      </p:grpSp>
      <p:grpSp>
        <p:nvGrpSpPr>
          <p:cNvPr id="45" name="Group 45"/>
          <p:cNvGrpSpPr/>
          <p:nvPr/>
        </p:nvGrpSpPr>
        <p:grpSpPr>
          <a:xfrm rot="-10800000">
            <a:off x="17137985" y="5625962"/>
            <a:ext cx="1030828" cy="1846964"/>
            <a:chOff x="0" y="0"/>
            <a:chExt cx="122658" cy="219769"/>
          </a:xfrm>
        </p:grpSpPr>
        <p:sp>
          <p:nvSpPr>
            <p:cNvPr id="46" name="Freeform 46"/>
            <p:cNvSpPr/>
            <p:nvPr/>
          </p:nvSpPr>
          <p:spPr>
            <a:xfrm>
              <a:off x="0" y="0"/>
              <a:ext cx="122658" cy="219769"/>
            </a:xfrm>
            <a:custGeom>
              <a:avLst/>
              <a:gdLst/>
              <a:ahLst/>
              <a:cxnLst/>
              <a:rect l="l" t="t" r="r" b="b"/>
              <a:pathLst>
                <a:path w="122658" h="219769">
                  <a:moveTo>
                    <a:pt x="0" y="0"/>
                  </a:moveTo>
                  <a:lnTo>
                    <a:pt x="122658" y="0"/>
                  </a:lnTo>
                  <a:lnTo>
                    <a:pt x="122658" y="219769"/>
                  </a:lnTo>
                  <a:lnTo>
                    <a:pt x="0" y="219769"/>
                  </a:lnTo>
                  <a:close/>
                </a:path>
              </a:pathLst>
            </a:custGeom>
            <a:solidFill>
              <a:srgbClr val="E36414"/>
            </a:solidFill>
          </p:spPr>
        </p:sp>
        <p:sp>
          <p:nvSpPr>
            <p:cNvPr id="47" name="TextBox 47"/>
            <p:cNvSpPr txBox="1"/>
            <p:nvPr/>
          </p:nvSpPr>
          <p:spPr>
            <a:xfrm>
              <a:off x="0" y="-47625"/>
              <a:ext cx="122658" cy="267394"/>
            </a:xfrm>
            <a:prstGeom prst="rect">
              <a:avLst/>
            </a:prstGeom>
          </p:spPr>
          <p:txBody>
            <a:bodyPr lIns="57171" tIns="57171" rIns="57171" bIns="57171" rtlCol="0" anchor="ctr"/>
            <a:lstStyle/>
            <a:p>
              <a:pPr algn="ctr">
                <a:lnSpc>
                  <a:spcPts val="2659"/>
                </a:lnSpc>
              </a:pPr>
              <a:endParaRPr/>
            </a:p>
          </p:txBody>
        </p:sp>
      </p:grpSp>
      <p:grpSp>
        <p:nvGrpSpPr>
          <p:cNvPr id="48" name="Group 48"/>
          <p:cNvGrpSpPr/>
          <p:nvPr/>
        </p:nvGrpSpPr>
        <p:grpSpPr>
          <a:xfrm rot="-10800000">
            <a:off x="17137985" y="8150922"/>
            <a:ext cx="1030828" cy="1846964"/>
            <a:chOff x="0" y="0"/>
            <a:chExt cx="122658" cy="219769"/>
          </a:xfrm>
        </p:grpSpPr>
        <p:sp>
          <p:nvSpPr>
            <p:cNvPr id="49" name="Freeform 49"/>
            <p:cNvSpPr/>
            <p:nvPr/>
          </p:nvSpPr>
          <p:spPr>
            <a:xfrm>
              <a:off x="0" y="0"/>
              <a:ext cx="122658" cy="219769"/>
            </a:xfrm>
            <a:custGeom>
              <a:avLst/>
              <a:gdLst/>
              <a:ahLst/>
              <a:cxnLst/>
              <a:rect l="l" t="t" r="r" b="b"/>
              <a:pathLst>
                <a:path w="122658" h="219769">
                  <a:moveTo>
                    <a:pt x="0" y="0"/>
                  </a:moveTo>
                  <a:lnTo>
                    <a:pt x="122658" y="0"/>
                  </a:lnTo>
                  <a:lnTo>
                    <a:pt x="122658" y="219769"/>
                  </a:lnTo>
                  <a:lnTo>
                    <a:pt x="0" y="219769"/>
                  </a:lnTo>
                  <a:close/>
                </a:path>
              </a:pathLst>
            </a:custGeom>
            <a:solidFill>
              <a:srgbClr val="354F52"/>
            </a:solidFill>
          </p:spPr>
        </p:sp>
        <p:sp>
          <p:nvSpPr>
            <p:cNvPr id="50" name="TextBox 50"/>
            <p:cNvSpPr txBox="1"/>
            <p:nvPr/>
          </p:nvSpPr>
          <p:spPr>
            <a:xfrm>
              <a:off x="0" y="-47625"/>
              <a:ext cx="122658" cy="267394"/>
            </a:xfrm>
            <a:prstGeom prst="rect">
              <a:avLst/>
            </a:prstGeom>
          </p:spPr>
          <p:txBody>
            <a:bodyPr lIns="57171" tIns="57171" rIns="57171" bIns="57171" rtlCol="0" anchor="ctr"/>
            <a:lstStyle/>
            <a:p>
              <a:pPr algn="ctr">
                <a:lnSpc>
                  <a:spcPts val="2659"/>
                </a:lnSpc>
              </a:pPr>
              <a:endParaRPr/>
            </a:p>
          </p:txBody>
        </p:sp>
      </p:grpSp>
      <p:sp>
        <p:nvSpPr>
          <p:cNvPr id="51" name="TextBox 51"/>
          <p:cNvSpPr txBox="1"/>
          <p:nvPr/>
        </p:nvSpPr>
        <p:spPr>
          <a:xfrm>
            <a:off x="17261883" y="3749211"/>
            <a:ext cx="783032" cy="599618"/>
          </a:xfrm>
          <a:prstGeom prst="rect">
            <a:avLst/>
          </a:prstGeom>
        </p:spPr>
        <p:txBody>
          <a:bodyPr lIns="0" tIns="0" rIns="0" bIns="0" rtlCol="0" anchor="t">
            <a:spAutoFit/>
          </a:bodyPr>
          <a:lstStyle/>
          <a:p>
            <a:pPr algn="ctr">
              <a:lnSpc>
                <a:spcPts val="4910"/>
              </a:lnSpc>
            </a:pPr>
            <a:r>
              <a:rPr lang="en-US" sz="3507" dirty="0">
                <a:solidFill>
                  <a:srgbClr val="FFFFFF"/>
                </a:solidFill>
                <a:latin typeface="Roboto"/>
                <a:ea typeface="Roboto"/>
                <a:cs typeface="Roboto"/>
                <a:sym typeface="Roboto"/>
              </a:rPr>
              <a:t>02</a:t>
            </a:r>
          </a:p>
        </p:txBody>
      </p:sp>
      <p:sp>
        <p:nvSpPr>
          <p:cNvPr id="52" name="TextBox 52"/>
          <p:cNvSpPr txBox="1"/>
          <p:nvPr/>
        </p:nvSpPr>
        <p:spPr>
          <a:xfrm>
            <a:off x="17261883" y="6211534"/>
            <a:ext cx="783032" cy="599618"/>
          </a:xfrm>
          <a:prstGeom prst="rect">
            <a:avLst/>
          </a:prstGeom>
        </p:spPr>
        <p:txBody>
          <a:bodyPr lIns="0" tIns="0" rIns="0" bIns="0" rtlCol="0" anchor="t">
            <a:spAutoFit/>
          </a:bodyPr>
          <a:lstStyle/>
          <a:p>
            <a:pPr algn="ctr">
              <a:lnSpc>
                <a:spcPts val="4910"/>
              </a:lnSpc>
            </a:pPr>
            <a:r>
              <a:rPr lang="en-US" sz="3507" dirty="0">
                <a:solidFill>
                  <a:srgbClr val="FFFFFF"/>
                </a:solidFill>
                <a:latin typeface="Roboto"/>
                <a:ea typeface="Roboto"/>
                <a:cs typeface="Roboto"/>
                <a:sym typeface="Roboto"/>
              </a:rPr>
              <a:t>04</a:t>
            </a:r>
          </a:p>
        </p:txBody>
      </p:sp>
      <p:sp>
        <p:nvSpPr>
          <p:cNvPr id="53" name="TextBox 53"/>
          <p:cNvSpPr txBox="1"/>
          <p:nvPr/>
        </p:nvSpPr>
        <p:spPr>
          <a:xfrm>
            <a:off x="17261883" y="8736495"/>
            <a:ext cx="783032" cy="599618"/>
          </a:xfrm>
          <a:prstGeom prst="rect">
            <a:avLst/>
          </a:prstGeom>
        </p:spPr>
        <p:txBody>
          <a:bodyPr lIns="0" tIns="0" rIns="0" bIns="0" rtlCol="0" anchor="t">
            <a:spAutoFit/>
          </a:bodyPr>
          <a:lstStyle/>
          <a:p>
            <a:pPr algn="ctr">
              <a:lnSpc>
                <a:spcPts val="4910"/>
              </a:lnSpc>
            </a:pPr>
            <a:r>
              <a:rPr lang="en-US" sz="3507" dirty="0">
                <a:solidFill>
                  <a:srgbClr val="FFFFFF"/>
                </a:solidFill>
                <a:latin typeface="Roboto"/>
                <a:ea typeface="Roboto"/>
                <a:cs typeface="Roboto"/>
                <a:sym typeface="Roboto"/>
              </a:rPr>
              <a:t>06</a:t>
            </a:r>
          </a:p>
        </p:txBody>
      </p:sp>
      <p:sp>
        <p:nvSpPr>
          <p:cNvPr id="54" name="TextBox 54"/>
          <p:cNvSpPr txBox="1"/>
          <p:nvPr/>
        </p:nvSpPr>
        <p:spPr>
          <a:xfrm>
            <a:off x="9468173" y="5635319"/>
            <a:ext cx="5683583" cy="476250"/>
          </a:xfrm>
          <a:prstGeom prst="rect">
            <a:avLst/>
          </a:prstGeom>
        </p:spPr>
        <p:txBody>
          <a:bodyPr lIns="0" tIns="0" rIns="0" bIns="0" rtlCol="0" anchor="t">
            <a:spAutoFit/>
          </a:bodyPr>
          <a:lstStyle/>
          <a:p>
            <a:pPr algn="r">
              <a:lnSpc>
                <a:spcPts val="3601"/>
              </a:lnSpc>
            </a:pPr>
            <a:r>
              <a:rPr lang="en-US" sz="3000" b="1" dirty="0" err="1">
                <a:solidFill>
                  <a:srgbClr val="000000"/>
                </a:solidFill>
                <a:latin typeface="Roboto Bold"/>
                <a:ea typeface="Roboto Bold"/>
                <a:cs typeface="Roboto Bold"/>
                <a:sym typeface="Roboto Bold"/>
              </a:rPr>
              <a:t>Αλληλε</a:t>
            </a:r>
            <a:r>
              <a:rPr lang="en-US" sz="3000" b="1" dirty="0">
                <a:solidFill>
                  <a:srgbClr val="000000"/>
                </a:solidFill>
                <a:latin typeface="Roboto Bold"/>
                <a:ea typeface="Roboto Bold"/>
                <a:cs typeface="Roboto Bold"/>
                <a:sym typeface="Roboto Bold"/>
              </a:rPr>
              <a:t>πίδραση &amp; συνεργασία</a:t>
            </a:r>
          </a:p>
        </p:txBody>
      </p:sp>
      <p:sp>
        <p:nvSpPr>
          <p:cNvPr id="55" name="TextBox 55"/>
          <p:cNvSpPr txBox="1"/>
          <p:nvPr/>
        </p:nvSpPr>
        <p:spPr>
          <a:xfrm>
            <a:off x="10005191" y="3845092"/>
            <a:ext cx="6973550" cy="865622"/>
          </a:xfrm>
          <a:prstGeom prst="rect">
            <a:avLst/>
          </a:prstGeom>
        </p:spPr>
        <p:txBody>
          <a:bodyPr lIns="0" tIns="0" rIns="0" bIns="0" rtlCol="0" anchor="t">
            <a:spAutoFit/>
          </a:bodyPr>
          <a:lstStyle/>
          <a:p>
            <a:pPr>
              <a:lnSpc>
                <a:spcPts val="3499"/>
              </a:lnSpc>
            </a:pPr>
            <a:r>
              <a:rPr lang="en-US" sz="2499" b="1" dirty="0">
                <a:solidFill>
                  <a:srgbClr val="000000">
                    <a:alpha val="74902"/>
                  </a:srgbClr>
                </a:solidFill>
                <a:latin typeface="Roboto Bold"/>
                <a:ea typeface="Roboto Bold"/>
                <a:cs typeface="Roboto Bold"/>
                <a:sym typeface="Roboto Bold"/>
              </a:rPr>
              <a:t>• Σα</a:t>
            </a:r>
            <a:r>
              <a:rPr lang="en-US" sz="2499" b="1" dirty="0" err="1">
                <a:solidFill>
                  <a:srgbClr val="000000">
                    <a:alpha val="74902"/>
                  </a:srgbClr>
                </a:solidFill>
                <a:latin typeface="Roboto Bold"/>
                <a:ea typeface="Roboto Bold"/>
                <a:cs typeface="Roboto Bold"/>
                <a:sym typeface="Roboto Bold"/>
              </a:rPr>
              <a:t>φείς</a:t>
            </a:r>
            <a:r>
              <a:rPr lang="en-US" sz="2499" b="1" dirty="0">
                <a:solidFill>
                  <a:srgbClr val="000000">
                    <a:alpha val="74902"/>
                  </a:srgbClr>
                </a:solidFill>
                <a:latin typeface="Roboto Bold"/>
                <a:ea typeface="Roboto Bold"/>
                <a:cs typeface="Roboto Bold"/>
                <a:sym typeface="Roboto Bold"/>
              </a:rPr>
              <a:t> και </a:t>
            </a:r>
            <a:r>
              <a:rPr lang="en-US" sz="2499" b="1" dirty="0" err="1">
                <a:solidFill>
                  <a:srgbClr val="000000">
                    <a:alpha val="74902"/>
                  </a:srgbClr>
                </a:solidFill>
                <a:latin typeface="Roboto Bold"/>
                <a:ea typeface="Roboto Bold"/>
                <a:cs typeface="Roboto Bold"/>
                <a:sym typeface="Roboto Bold"/>
              </a:rPr>
              <a:t>οργ</a:t>
            </a:r>
            <a:r>
              <a:rPr lang="en-US" sz="2499" b="1" dirty="0">
                <a:solidFill>
                  <a:srgbClr val="000000">
                    <a:alpha val="74902"/>
                  </a:srgbClr>
                </a:solidFill>
                <a:latin typeface="Roboto Bold"/>
                <a:ea typeface="Roboto Bold"/>
                <a:cs typeface="Roboto Bold"/>
                <a:sym typeface="Roboto Bold"/>
              </a:rPr>
              <a:t>ανωμένες οδηγίες μελέτης που υποστηρίζουν τον </a:t>
            </a:r>
            <a:r>
              <a:rPr lang="en-US" sz="2499" b="1" dirty="0" smtClean="0">
                <a:solidFill>
                  <a:srgbClr val="000000">
                    <a:alpha val="74902"/>
                  </a:srgbClr>
                </a:solidFill>
                <a:latin typeface="Roboto Bold"/>
                <a:ea typeface="Roboto Bold"/>
                <a:cs typeface="Roboto Bold"/>
                <a:sym typeface="Roboto Bold"/>
              </a:rPr>
              <a:t>εκπαιδευόμενο</a:t>
            </a:r>
            <a:endParaRPr lang="en-US" sz="2499" b="1" dirty="0">
              <a:solidFill>
                <a:srgbClr val="000000">
                  <a:alpha val="74902"/>
                </a:srgbClr>
              </a:solidFill>
              <a:latin typeface="Roboto Bold"/>
              <a:ea typeface="Roboto Bold"/>
              <a:cs typeface="Roboto Bold"/>
              <a:sym typeface="Roboto Bold"/>
            </a:endParaRPr>
          </a:p>
        </p:txBody>
      </p:sp>
      <p:sp>
        <p:nvSpPr>
          <p:cNvPr id="56" name="TextBox 56"/>
          <p:cNvSpPr txBox="1"/>
          <p:nvPr/>
        </p:nvSpPr>
        <p:spPr>
          <a:xfrm>
            <a:off x="9962728" y="6191744"/>
            <a:ext cx="7051359" cy="1314462"/>
          </a:xfrm>
          <a:prstGeom prst="rect">
            <a:avLst/>
          </a:prstGeom>
        </p:spPr>
        <p:txBody>
          <a:bodyPr wrap="square" lIns="0" tIns="0" rIns="0" bIns="0" rtlCol="0" anchor="t">
            <a:spAutoFit/>
          </a:bodyPr>
          <a:lstStyle/>
          <a:p>
            <a:pPr algn="l">
              <a:lnSpc>
                <a:spcPts val="3499"/>
              </a:lnSpc>
            </a:pPr>
            <a:r>
              <a:rPr lang="en-US" sz="2499" b="1" dirty="0">
                <a:solidFill>
                  <a:srgbClr val="000000">
                    <a:alpha val="74902"/>
                  </a:srgbClr>
                </a:solidFill>
                <a:latin typeface="Roboto Bold"/>
                <a:ea typeface="Roboto Bold"/>
                <a:cs typeface="Roboto Bold"/>
                <a:sym typeface="Roboto Bold"/>
              </a:rPr>
              <a:t>• </a:t>
            </a:r>
            <a:r>
              <a:rPr lang="en-US" sz="2499" b="1" dirty="0" err="1">
                <a:solidFill>
                  <a:srgbClr val="000000">
                    <a:alpha val="74902"/>
                  </a:srgbClr>
                </a:solidFill>
                <a:latin typeface="Roboto Bold"/>
                <a:ea typeface="Roboto Bold"/>
                <a:cs typeface="Roboto Bold"/>
                <a:sym typeface="Roboto Bold"/>
              </a:rPr>
              <a:t>Δρ</a:t>
            </a:r>
            <a:r>
              <a:rPr lang="en-US" sz="2499" b="1" dirty="0">
                <a:solidFill>
                  <a:srgbClr val="000000">
                    <a:alpha val="74902"/>
                  </a:srgbClr>
                </a:solidFill>
                <a:latin typeface="Roboto Bold"/>
                <a:ea typeface="Roboto Bold"/>
                <a:cs typeface="Roboto Bold"/>
                <a:sym typeface="Roboto Bold"/>
              </a:rPr>
              <a:t>αστηριότητες που προάγουν την κριτική σκέψη, την έκφραση και την ανταλλαγή </a:t>
            </a:r>
            <a:r>
              <a:rPr lang="en-US" sz="2499" b="1" dirty="0" smtClean="0">
                <a:solidFill>
                  <a:srgbClr val="000000">
                    <a:alpha val="74902"/>
                  </a:srgbClr>
                </a:solidFill>
                <a:latin typeface="Roboto Bold"/>
                <a:ea typeface="Roboto Bold"/>
                <a:cs typeface="Roboto Bold"/>
                <a:sym typeface="Roboto Bold"/>
              </a:rPr>
              <a:t>απόψεων</a:t>
            </a:r>
            <a:endParaRPr lang="en-US" sz="2499" b="1" dirty="0">
              <a:solidFill>
                <a:srgbClr val="000000">
                  <a:alpha val="74902"/>
                </a:srgbClr>
              </a:solidFill>
              <a:latin typeface="Roboto Bold"/>
              <a:ea typeface="Roboto Bold"/>
              <a:cs typeface="Roboto Bold"/>
              <a:sym typeface="Roboto Bold"/>
            </a:endParaRPr>
          </a:p>
        </p:txBody>
      </p:sp>
      <p:sp>
        <p:nvSpPr>
          <p:cNvPr id="57" name="TextBox 57"/>
          <p:cNvSpPr txBox="1"/>
          <p:nvPr/>
        </p:nvSpPr>
        <p:spPr>
          <a:xfrm>
            <a:off x="9745176" y="8153640"/>
            <a:ext cx="6081692" cy="476250"/>
          </a:xfrm>
          <a:prstGeom prst="rect">
            <a:avLst/>
          </a:prstGeom>
        </p:spPr>
        <p:txBody>
          <a:bodyPr lIns="0" tIns="0" rIns="0" bIns="0" rtlCol="0" anchor="t">
            <a:spAutoFit/>
          </a:bodyPr>
          <a:lstStyle/>
          <a:p>
            <a:pPr algn="r">
              <a:lnSpc>
                <a:spcPts val="3601"/>
              </a:lnSpc>
            </a:pPr>
            <a:r>
              <a:rPr lang="en-US" sz="3000" b="1" dirty="0" err="1">
                <a:solidFill>
                  <a:srgbClr val="000000"/>
                </a:solidFill>
                <a:latin typeface="Roboto Bold"/>
                <a:ea typeface="Roboto Bold"/>
                <a:cs typeface="Roboto Bold"/>
                <a:sym typeface="Roboto Bold"/>
              </a:rPr>
              <a:t>Αν</a:t>
            </a:r>
            <a:r>
              <a:rPr lang="en-US" sz="3000" b="1" dirty="0">
                <a:solidFill>
                  <a:srgbClr val="000000"/>
                </a:solidFill>
                <a:latin typeface="Roboto Bold"/>
                <a:ea typeface="Roboto Bold"/>
                <a:cs typeface="Roboto Bold"/>
                <a:sym typeface="Roboto Bold"/>
              </a:rPr>
              <a:t>αστοχασμός &amp; αυτοαξιολόγηση</a:t>
            </a:r>
          </a:p>
        </p:txBody>
      </p:sp>
      <p:sp>
        <p:nvSpPr>
          <p:cNvPr id="58" name="TextBox 58"/>
          <p:cNvSpPr txBox="1"/>
          <p:nvPr/>
        </p:nvSpPr>
        <p:spPr>
          <a:xfrm>
            <a:off x="10133580" y="8673848"/>
            <a:ext cx="7132794" cy="2244204"/>
          </a:xfrm>
          <a:prstGeom prst="rect">
            <a:avLst/>
          </a:prstGeom>
        </p:spPr>
        <p:txBody>
          <a:bodyPr lIns="0" tIns="0" rIns="0" bIns="0" rtlCol="0" anchor="t">
            <a:spAutoFit/>
          </a:bodyPr>
          <a:lstStyle/>
          <a:p>
            <a:pPr algn="l">
              <a:lnSpc>
                <a:spcPts val="3499"/>
              </a:lnSpc>
            </a:pPr>
            <a:r>
              <a:rPr lang="en-US" sz="2499" b="1" dirty="0">
                <a:solidFill>
                  <a:srgbClr val="000000">
                    <a:alpha val="74902"/>
                  </a:srgbClr>
                </a:solidFill>
                <a:latin typeface="Roboto Bold"/>
                <a:ea typeface="Roboto Bold"/>
                <a:cs typeface="Roboto Bold"/>
                <a:sym typeface="Roboto Bold"/>
              </a:rPr>
              <a:t>• </a:t>
            </a:r>
            <a:r>
              <a:rPr lang="en-US" sz="2499" b="1" dirty="0" err="1">
                <a:solidFill>
                  <a:srgbClr val="000000">
                    <a:alpha val="74902"/>
                  </a:srgbClr>
                </a:solidFill>
                <a:latin typeface="Roboto Bold"/>
                <a:ea typeface="Roboto Bold"/>
                <a:cs typeface="Roboto Bold"/>
                <a:sym typeface="Roboto Bold"/>
              </a:rPr>
              <a:t>Εργ</a:t>
            </a:r>
            <a:r>
              <a:rPr lang="en-US" sz="2499" b="1" dirty="0">
                <a:solidFill>
                  <a:srgbClr val="000000">
                    <a:alpha val="74902"/>
                  </a:srgbClr>
                </a:solidFill>
                <a:latin typeface="Roboto Bold"/>
                <a:ea typeface="Roboto Bold"/>
                <a:cs typeface="Roboto Bold"/>
                <a:sym typeface="Roboto Bold"/>
              </a:rPr>
              <a:t>αλεία αυτοπαρακολούθησης και ανατροφοδότησης που ενισχύουν την αυτορρύθμιση της </a:t>
            </a:r>
            <a:r>
              <a:rPr lang="en-US" sz="2499" b="1" dirty="0" smtClean="0">
                <a:solidFill>
                  <a:srgbClr val="000000">
                    <a:alpha val="74902"/>
                  </a:srgbClr>
                </a:solidFill>
                <a:latin typeface="Roboto Bold"/>
                <a:ea typeface="Roboto Bold"/>
                <a:cs typeface="Roboto Bold"/>
                <a:sym typeface="Roboto Bold"/>
              </a:rPr>
              <a:t>μάθησης</a:t>
            </a:r>
            <a:endParaRPr lang="en-US" sz="2499" b="1" dirty="0">
              <a:solidFill>
                <a:srgbClr val="000000">
                  <a:alpha val="74902"/>
                </a:srgbClr>
              </a:solidFill>
              <a:latin typeface="Roboto Bold"/>
              <a:ea typeface="Roboto Bold"/>
              <a:cs typeface="Roboto Bold"/>
              <a:sym typeface="Roboto Bold"/>
            </a:endParaRPr>
          </a:p>
          <a:p>
            <a:pPr algn="l">
              <a:lnSpc>
                <a:spcPts val="3499"/>
              </a:lnSpc>
            </a:pPr>
            <a:endParaRPr lang="en-US" sz="2499" b="1" dirty="0">
              <a:solidFill>
                <a:srgbClr val="000000">
                  <a:alpha val="74902"/>
                </a:srgbClr>
              </a:solidFill>
              <a:latin typeface="Roboto Bold"/>
              <a:ea typeface="Roboto Bold"/>
              <a:cs typeface="Roboto Bold"/>
              <a:sym typeface="Roboto Bold"/>
            </a:endParaRPr>
          </a:p>
          <a:p>
            <a:pPr algn="l">
              <a:lnSpc>
                <a:spcPts val="3499"/>
              </a:lnSpc>
            </a:pPr>
            <a:endParaRPr lang="en-US" sz="2499" b="1" dirty="0">
              <a:solidFill>
                <a:srgbClr val="000000">
                  <a:alpha val="74902"/>
                </a:srgbClr>
              </a:solidFill>
              <a:latin typeface="Roboto Bold"/>
              <a:ea typeface="Roboto Bold"/>
              <a:cs typeface="Roboto Bold"/>
              <a:sym typeface="Roboto Bold"/>
            </a:endParaRPr>
          </a:p>
        </p:txBody>
      </p:sp>
      <p:grpSp>
        <p:nvGrpSpPr>
          <p:cNvPr id="59" name="Group 59"/>
          <p:cNvGrpSpPr/>
          <p:nvPr/>
        </p:nvGrpSpPr>
        <p:grpSpPr>
          <a:xfrm rot="-5400000">
            <a:off x="6338753" y="915620"/>
            <a:ext cx="904118" cy="5050077"/>
            <a:chOff x="0" y="0"/>
            <a:chExt cx="812800" cy="4540010"/>
          </a:xfrm>
        </p:grpSpPr>
        <p:sp>
          <p:nvSpPr>
            <p:cNvPr id="60" name="Freeform 60"/>
            <p:cNvSpPr/>
            <p:nvPr/>
          </p:nvSpPr>
          <p:spPr>
            <a:xfrm>
              <a:off x="0" y="0"/>
              <a:ext cx="812800" cy="4540010"/>
            </a:xfrm>
            <a:custGeom>
              <a:avLst/>
              <a:gdLst/>
              <a:ahLst/>
              <a:cxnLst/>
              <a:rect l="l" t="t" r="r" b="b"/>
              <a:pathLst>
                <a:path w="812800" h="4540010">
                  <a:moveTo>
                    <a:pt x="406400" y="0"/>
                  </a:moveTo>
                  <a:lnTo>
                    <a:pt x="812800" y="4540010"/>
                  </a:lnTo>
                  <a:lnTo>
                    <a:pt x="0" y="4540010"/>
                  </a:lnTo>
                  <a:lnTo>
                    <a:pt x="406400" y="0"/>
                  </a:lnTo>
                  <a:close/>
                </a:path>
              </a:pathLst>
            </a:custGeom>
            <a:solidFill>
              <a:srgbClr val="8E93A9"/>
            </a:solidFill>
          </p:spPr>
        </p:sp>
        <p:sp>
          <p:nvSpPr>
            <p:cNvPr id="61" name="TextBox 61"/>
            <p:cNvSpPr txBox="1"/>
            <p:nvPr/>
          </p:nvSpPr>
          <p:spPr>
            <a:xfrm>
              <a:off x="127000" y="2069762"/>
              <a:ext cx="558800" cy="2145962"/>
            </a:xfrm>
            <a:prstGeom prst="rect">
              <a:avLst/>
            </a:prstGeom>
          </p:spPr>
          <p:txBody>
            <a:bodyPr lIns="57357" tIns="57357" rIns="57357" bIns="57357" rtlCol="0" anchor="ctr"/>
            <a:lstStyle/>
            <a:p>
              <a:pPr algn="ctr">
                <a:lnSpc>
                  <a:spcPts val="2660"/>
                </a:lnSpc>
              </a:pPr>
              <a:endParaRPr/>
            </a:p>
          </p:txBody>
        </p:sp>
      </p:grpSp>
      <p:sp>
        <p:nvSpPr>
          <p:cNvPr id="62" name="TextBox 62"/>
          <p:cNvSpPr txBox="1"/>
          <p:nvPr/>
        </p:nvSpPr>
        <p:spPr>
          <a:xfrm>
            <a:off x="2978764" y="3474526"/>
            <a:ext cx="4866072" cy="418191"/>
          </a:xfrm>
          <a:prstGeom prst="rect">
            <a:avLst/>
          </a:prstGeom>
        </p:spPr>
        <p:txBody>
          <a:bodyPr lIns="0" tIns="0" rIns="0" bIns="0" rtlCol="0" anchor="t">
            <a:spAutoFit/>
          </a:bodyPr>
          <a:lstStyle/>
          <a:p>
            <a:pPr algn="l">
              <a:lnSpc>
                <a:spcPts val="3251"/>
              </a:lnSpc>
            </a:pPr>
            <a:r>
              <a:rPr lang="en-US" sz="2709" b="1">
                <a:solidFill>
                  <a:srgbClr val="000000"/>
                </a:solidFill>
                <a:latin typeface="Roboto Bold"/>
                <a:ea typeface="Roboto Bold"/>
                <a:cs typeface="Roboto Bold"/>
                <a:sym typeface="Roboto Bold"/>
              </a:rPr>
              <a:t>Prospect Identification</a:t>
            </a:r>
          </a:p>
        </p:txBody>
      </p:sp>
      <p:grpSp>
        <p:nvGrpSpPr>
          <p:cNvPr id="63" name="Group 63"/>
          <p:cNvGrpSpPr/>
          <p:nvPr/>
        </p:nvGrpSpPr>
        <p:grpSpPr>
          <a:xfrm rot="-5400000">
            <a:off x="6338753" y="2169113"/>
            <a:ext cx="904118" cy="5050077"/>
            <a:chOff x="0" y="0"/>
            <a:chExt cx="812800" cy="4540010"/>
          </a:xfrm>
        </p:grpSpPr>
        <p:sp>
          <p:nvSpPr>
            <p:cNvPr id="64" name="Freeform 64"/>
            <p:cNvSpPr/>
            <p:nvPr/>
          </p:nvSpPr>
          <p:spPr>
            <a:xfrm>
              <a:off x="0" y="0"/>
              <a:ext cx="812800" cy="4540010"/>
            </a:xfrm>
            <a:custGeom>
              <a:avLst/>
              <a:gdLst/>
              <a:ahLst/>
              <a:cxnLst/>
              <a:rect l="l" t="t" r="r" b="b"/>
              <a:pathLst>
                <a:path w="812800" h="4540010">
                  <a:moveTo>
                    <a:pt x="406400" y="0"/>
                  </a:moveTo>
                  <a:lnTo>
                    <a:pt x="812800" y="4540010"/>
                  </a:lnTo>
                  <a:lnTo>
                    <a:pt x="0" y="4540010"/>
                  </a:lnTo>
                  <a:lnTo>
                    <a:pt x="406400" y="0"/>
                  </a:lnTo>
                  <a:close/>
                </a:path>
              </a:pathLst>
            </a:custGeom>
            <a:solidFill>
              <a:srgbClr val="8E93A9"/>
            </a:solidFill>
          </p:spPr>
        </p:sp>
        <p:sp>
          <p:nvSpPr>
            <p:cNvPr id="65" name="TextBox 65"/>
            <p:cNvSpPr txBox="1"/>
            <p:nvPr/>
          </p:nvSpPr>
          <p:spPr>
            <a:xfrm>
              <a:off x="127000" y="2069762"/>
              <a:ext cx="558800" cy="2145962"/>
            </a:xfrm>
            <a:prstGeom prst="rect">
              <a:avLst/>
            </a:prstGeom>
          </p:spPr>
          <p:txBody>
            <a:bodyPr lIns="57357" tIns="57357" rIns="57357" bIns="57357" rtlCol="0" anchor="ctr"/>
            <a:lstStyle/>
            <a:p>
              <a:pPr algn="ctr">
                <a:lnSpc>
                  <a:spcPts val="2660"/>
                </a:lnSpc>
              </a:pPr>
              <a:endParaRPr/>
            </a:p>
          </p:txBody>
        </p:sp>
      </p:grpSp>
      <p:grpSp>
        <p:nvGrpSpPr>
          <p:cNvPr id="66" name="Group 66"/>
          <p:cNvGrpSpPr/>
          <p:nvPr/>
        </p:nvGrpSpPr>
        <p:grpSpPr>
          <a:xfrm rot="-5400000">
            <a:off x="6338753" y="4670865"/>
            <a:ext cx="904118" cy="5050077"/>
            <a:chOff x="0" y="0"/>
            <a:chExt cx="812800" cy="4540010"/>
          </a:xfrm>
        </p:grpSpPr>
        <p:sp>
          <p:nvSpPr>
            <p:cNvPr id="67" name="Freeform 67"/>
            <p:cNvSpPr/>
            <p:nvPr/>
          </p:nvSpPr>
          <p:spPr>
            <a:xfrm>
              <a:off x="0" y="0"/>
              <a:ext cx="812800" cy="4540010"/>
            </a:xfrm>
            <a:custGeom>
              <a:avLst/>
              <a:gdLst/>
              <a:ahLst/>
              <a:cxnLst/>
              <a:rect l="l" t="t" r="r" b="b"/>
              <a:pathLst>
                <a:path w="812800" h="4540010">
                  <a:moveTo>
                    <a:pt x="406400" y="0"/>
                  </a:moveTo>
                  <a:lnTo>
                    <a:pt x="812800" y="4540010"/>
                  </a:lnTo>
                  <a:lnTo>
                    <a:pt x="0" y="4540010"/>
                  </a:lnTo>
                  <a:lnTo>
                    <a:pt x="406400" y="0"/>
                  </a:lnTo>
                  <a:close/>
                </a:path>
              </a:pathLst>
            </a:custGeom>
            <a:solidFill>
              <a:srgbClr val="8E93A9"/>
            </a:solidFill>
          </p:spPr>
        </p:sp>
        <p:sp>
          <p:nvSpPr>
            <p:cNvPr id="68" name="TextBox 68"/>
            <p:cNvSpPr txBox="1"/>
            <p:nvPr/>
          </p:nvSpPr>
          <p:spPr>
            <a:xfrm>
              <a:off x="127000" y="2069762"/>
              <a:ext cx="558800" cy="2145962"/>
            </a:xfrm>
            <a:prstGeom prst="rect">
              <a:avLst/>
            </a:prstGeom>
          </p:spPr>
          <p:txBody>
            <a:bodyPr lIns="57357" tIns="57357" rIns="57357" bIns="57357" rtlCol="0" anchor="ctr"/>
            <a:lstStyle/>
            <a:p>
              <a:pPr algn="ctr">
                <a:lnSpc>
                  <a:spcPts val="2660"/>
                </a:lnSpc>
              </a:pPr>
              <a:endParaRPr/>
            </a:p>
          </p:txBody>
        </p:sp>
      </p:grpSp>
      <p:grpSp>
        <p:nvGrpSpPr>
          <p:cNvPr id="69" name="Group 69"/>
          <p:cNvGrpSpPr/>
          <p:nvPr/>
        </p:nvGrpSpPr>
        <p:grpSpPr>
          <a:xfrm rot="-5400000">
            <a:off x="6338753" y="3417371"/>
            <a:ext cx="904118" cy="5050077"/>
            <a:chOff x="0" y="0"/>
            <a:chExt cx="812800" cy="4540010"/>
          </a:xfrm>
        </p:grpSpPr>
        <p:sp>
          <p:nvSpPr>
            <p:cNvPr id="70" name="Freeform 70"/>
            <p:cNvSpPr/>
            <p:nvPr/>
          </p:nvSpPr>
          <p:spPr>
            <a:xfrm>
              <a:off x="0" y="0"/>
              <a:ext cx="812800" cy="4540010"/>
            </a:xfrm>
            <a:custGeom>
              <a:avLst/>
              <a:gdLst/>
              <a:ahLst/>
              <a:cxnLst/>
              <a:rect l="l" t="t" r="r" b="b"/>
              <a:pathLst>
                <a:path w="812800" h="4540010">
                  <a:moveTo>
                    <a:pt x="406400" y="0"/>
                  </a:moveTo>
                  <a:lnTo>
                    <a:pt x="812800" y="4540010"/>
                  </a:lnTo>
                  <a:lnTo>
                    <a:pt x="0" y="4540010"/>
                  </a:lnTo>
                  <a:lnTo>
                    <a:pt x="406400" y="0"/>
                  </a:lnTo>
                  <a:close/>
                </a:path>
              </a:pathLst>
            </a:custGeom>
            <a:solidFill>
              <a:srgbClr val="8E93A9"/>
            </a:solidFill>
          </p:spPr>
        </p:sp>
        <p:sp>
          <p:nvSpPr>
            <p:cNvPr id="71" name="TextBox 71"/>
            <p:cNvSpPr txBox="1"/>
            <p:nvPr/>
          </p:nvSpPr>
          <p:spPr>
            <a:xfrm>
              <a:off x="127000" y="2069762"/>
              <a:ext cx="558800" cy="2145962"/>
            </a:xfrm>
            <a:prstGeom prst="rect">
              <a:avLst/>
            </a:prstGeom>
          </p:spPr>
          <p:txBody>
            <a:bodyPr lIns="57357" tIns="57357" rIns="57357" bIns="57357" rtlCol="0" anchor="ctr"/>
            <a:lstStyle/>
            <a:p>
              <a:pPr algn="ctr">
                <a:lnSpc>
                  <a:spcPts val="2660"/>
                </a:lnSpc>
              </a:pPr>
              <a:endParaRPr/>
            </a:p>
          </p:txBody>
        </p:sp>
      </p:grpSp>
      <p:grpSp>
        <p:nvGrpSpPr>
          <p:cNvPr id="72" name="Group 72"/>
          <p:cNvGrpSpPr/>
          <p:nvPr/>
        </p:nvGrpSpPr>
        <p:grpSpPr>
          <a:xfrm>
            <a:off x="1795026" y="3140920"/>
            <a:ext cx="7233549" cy="1852970"/>
            <a:chOff x="0" y="0"/>
            <a:chExt cx="857926" cy="219769"/>
          </a:xfrm>
        </p:grpSpPr>
        <p:sp>
          <p:nvSpPr>
            <p:cNvPr id="73" name="Freeform 73"/>
            <p:cNvSpPr/>
            <p:nvPr/>
          </p:nvSpPr>
          <p:spPr>
            <a:xfrm>
              <a:off x="0" y="0"/>
              <a:ext cx="857926" cy="219769"/>
            </a:xfrm>
            <a:custGeom>
              <a:avLst/>
              <a:gdLst/>
              <a:ahLst/>
              <a:cxnLst/>
              <a:rect l="l" t="t" r="r" b="b"/>
              <a:pathLst>
                <a:path w="857926" h="219769">
                  <a:moveTo>
                    <a:pt x="0" y="0"/>
                  </a:moveTo>
                  <a:lnTo>
                    <a:pt x="857926" y="0"/>
                  </a:lnTo>
                  <a:lnTo>
                    <a:pt x="857926" y="219769"/>
                  </a:lnTo>
                  <a:lnTo>
                    <a:pt x="0" y="219769"/>
                  </a:lnTo>
                  <a:close/>
                </a:path>
              </a:pathLst>
            </a:custGeom>
            <a:solidFill>
              <a:srgbClr val="ECF0F3"/>
            </a:solidFill>
          </p:spPr>
        </p:sp>
        <p:sp>
          <p:nvSpPr>
            <p:cNvPr id="74" name="TextBox 74"/>
            <p:cNvSpPr txBox="1"/>
            <p:nvPr/>
          </p:nvSpPr>
          <p:spPr>
            <a:xfrm>
              <a:off x="0" y="-38100"/>
              <a:ext cx="857926" cy="257869"/>
            </a:xfrm>
            <a:prstGeom prst="rect">
              <a:avLst/>
            </a:prstGeom>
          </p:spPr>
          <p:txBody>
            <a:bodyPr lIns="57357" tIns="57357" rIns="57357" bIns="57357" rtlCol="0" anchor="ctr"/>
            <a:lstStyle/>
            <a:p>
              <a:pPr algn="ctr">
                <a:lnSpc>
                  <a:spcPts val="2660"/>
                </a:lnSpc>
              </a:pPr>
              <a:endParaRPr/>
            </a:p>
          </p:txBody>
        </p:sp>
      </p:grpSp>
      <p:grpSp>
        <p:nvGrpSpPr>
          <p:cNvPr id="75" name="Group 75"/>
          <p:cNvGrpSpPr/>
          <p:nvPr/>
        </p:nvGrpSpPr>
        <p:grpSpPr>
          <a:xfrm>
            <a:off x="1795026" y="5642672"/>
            <a:ext cx="7233549" cy="1852970"/>
            <a:chOff x="0" y="0"/>
            <a:chExt cx="857926" cy="219769"/>
          </a:xfrm>
        </p:grpSpPr>
        <p:sp>
          <p:nvSpPr>
            <p:cNvPr id="76" name="Freeform 76"/>
            <p:cNvSpPr/>
            <p:nvPr/>
          </p:nvSpPr>
          <p:spPr>
            <a:xfrm>
              <a:off x="0" y="0"/>
              <a:ext cx="857926" cy="219769"/>
            </a:xfrm>
            <a:custGeom>
              <a:avLst/>
              <a:gdLst/>
              <a:ahLst/>
              <a:cxnLst/>
              <a:rect l="l" t="t" r="r" b="b"/>
              <a:pathLst>
                <a:path w="857926" h="219769">
                  <a:moveTo>
                    <a:pt x="0" y="0"/>
                  </a:moveTo>
                  <a:lnTo>
                    <a:pt x="857926" y="0"/>
                  </a:lnTo>
                  <a:lnTo>
                    <a:pt x="857926" y="219769"/>
                  </a:lnTo>
                  <a:lnTo>
                    <a:pt x="0" y="219769"/>
                  </a:lnTo>
                  <a:close/>
                </a:path>
              </a:pathLst>
            </a:custGeom>
            <a:solidFill>
              <a:srgbClr val="ECF0F3"/>
            </a:solidFill>
          </p:spPr>
        </p:sp>
        <p:sp>
          <p:nvSpPr>
            <p:cNvPr id="77" name="TextBox 77"/>
            <p:cNvSpPr txBox="1"/>
            <p:nvPr/>
          </p:nvSpPr>
          <p:spPr>
            <a:xfrm>
              <a:off x="0" y="-38100"/>
              <a:ext cx="857926" cy="257869"/>
            </a:xfrm>
            <a:prstGeom prst="rect">
              <a:avLst/>
            </a:prstGeom>
          </p:spPr>
          <p:txBody>
            <a:bodyPr lIns="57357" tIns="57357" rIns="57357" bIns="57357" rtlCol="0" anchor="ctr"/>
            <a:lstStyle/>
            <a:p>
              <a:pPr algn="ctr">
                <a:lnSpc>
                  <a:spcPts val="2660"/>
                </a:lnSpc>
              </a:pPr>
              <a:endParaRPr/>
            </a:p>
          </p:txBody>
        </p:sp>
      </p:grpSp>
      <p:grpSp>
        <p:nvGrpSpPr>
          <p:cNvPr id="78" name="Group 78"/>
          <p:cNvGrpSpPr/>
          <p:nvPr/>
        </p:nvGrpSpPr>
        <p:grpSpPr>
          <a:xfrm rot="-5400000">
            <a:off x="6338753" y="7172616"/>
            <a:ext cx="904118" cy="5050077"/>
            <a:chOff x="0" y="0"/>
            <a:chExt cx="812800" cy="4540010"/>
          </a:xfrm>
        </p:grpSpPr>
        <p:sp>
          <p:nvSpPr>
            <p:cNvPr id="79" name="Freeform 79"/>
            <p:cNvSpPr/>
            <p:nvPr/>
          </p:nvSpPr>
          <p:spPr>
            <a:xfrm>
              <a:off x="0" y="0"/>
              <a:ext cx="812800" cy="4540010"/>
            </a:xfrm>
            <a:custGeom>
              <a:avLst/>
              <a:gdLst/>
              <a:ahLst/>
              <a:cxnLst/>
              <a:rect l="l" t="t" r="r" b="b"/>
              <a:pathLst>
                <a:path w="812800" h="4540010">
                  <a:moveTo>
                    <a:pt x="406400" y="0"/>
                  </a:moveTo>
                  <a:lnTo>
                    <a:pt x="812800" y="4540010"/>
                  </a:lnTo>
                  <a:lnTo>
                    <a:pt x="0" y="4540010"/>
                  </a:lnTo>
                  <a:lnTo>
                    <a:pt x="406400" y="0"/>
                  </a:lnTo>
                  <a:close/>
                </a:path>
              </a:pathLst>
            </a:custGeom>
            <a:solidFill>
              <a:srgbClr val="8E93A9"/>
            </a:solidFill>
          </p:spPr>
        </p:sp>
        <p:sp>
          <p:nvSpPr>
            <p:cNvPr id="80" name="TextBox 80"/>
            <p:cNvSpPr txBox="1"/>
            <p:nvPr/>
          </p:nvSpPr>
          <p:spPr>
            <a:xfrm>
              <a:off x="127000" y="2069762"/>
              <a:ext cx="558800" cy="2145962"/>
            </a:xfrm>
            <a:prstGeom prst="rect">
              <a:avLst/>
            </a:prstGeom>
          </p:spPr>
          <p:txBody>
            <a:bodyPr lIns="57357" tIns="57357" rIns="57357" bIns="57357" rtlCol="0" anchor="ctr"/>
            <a:lstStyle/>
            <a:p>
              <a:pPr algn="ctr">
                <a:lnSpc>
                  <a:spcPts val="2660"/>
                </a:lnSpc>
              </a:pPr>
              <a:endParaRPr/>
            </a:p>
          </p:txBody>
        </p:sp>
      </p:grpSp>
      <p:grpSp>
        <p:nvGrpSpPr>
          <p:cNvPr id="81" name="Group 81"/>
          <p:cNvGrpSpPr/>
          <p:nvPr/>
        </p:nvGrpSpPr>
        <p:grpSpPr>
          <a:xfrm rot="-5400000">
            <a:off x="6338753" y="5919122"/>
            <a:ext cx="904118" cy="5050077"/>
            <a:chOff x="0" y="0"/>
            <a:chExt cx="812800" cy="4540010"/>
          </a:xfrm>
        </p:grpSpPr>
        <p:sp>
          <p:nvSpPr>
            <p:cNvPr id="82" name="Freeform 82"/>
            <p:cNvSpPr/>
            <p:nvPr/>
          </p:nvSpPr>
          <p:spPr>
            <a:xfrm>
              <a:off x="0" y="0"/>
              <a:ext cx="812800" cy="4540010"/>
            </a:xfrm>
            <a:custGeom>
              <a:avLst/>
              <a:gdLst/>
              <a:ahLst/>
              <a:cxnLst/>
              <a:rect l="l" t="t" r="r" b="b"/>
              <a:pathLst>
                <a:path w="812800" h="4540010">
                  <a:moveTo>
                    <a:pt x="406400" y="0"/>
                  </a:moveTo>
                  <a:lnTo>
                    <a:pt x="812800" y="4540010"/>
                  </a:lnTo>
                  <a:lnTo>
                    <a:pt x="0" y="4540010"/>
                  </a:lnTo>
                  <a:lnTo>
                    <a:pt x="406400" y="0"/>
                  </a:lnTo>
                  <a:close/>
                </a:path>
              </a:pathLst>
            </a:custGeom>
            <a:solidFill>
              <a:srgbClr val="8E93A9"/>
            </a:solidFill>
          </p:spPr>
        </p:sp>
        <p:sp>
          <p:nvSpPr>
            <p:cNvPr id="83" name="TextBox 83"/>
            <p:cNvSpPr txBox="1"/>
            <p:nvPr/>
          </p:nvSpPr>
          <p:spPr>
            <a:xfrm>
              <a:off x="127000" y="2069762"/>
              <a:ext cx="558800" cy="2145962"/>
            </a:xfrm>
            <a:prstGeom prst="rect">
              <a:avLst/>
            </a:prstGeom>
          </p:spPr>
          <p:txBody>
            <a:bodyPr lIns="57357" tIns="57357" rIns="57357" bIns="57357" rtlCol="0" anchor="ctr"/>
            <a:lstStyle/>
            <a:p>
              <a:pPr algn="ctr">
                <a:lnSpc>
                  <a:spcPts val="2660"/>
                </a:lnSpc>
              </a:pPr>
              <a:endParaRPr/>
            </a:p>
          </p:txBody>
        </p:sp>
      </p:grpSp>
      <p:grpSp>
        <p:nvGrpSpPr>
          <p:cNvPr id="84" name="Group 84"/>
          <p:cNvGrpSpPr/>
          <p:nvPr/>
        </p:nvGrpSpPr>
        <p:grpSpPr>
          <a:xfrm>
            <a:off x="1795026" y="8144423"/>
            <a:ext cx="7233549" cy="1852970"/>
            <a:chOff x="0" y="0"/>
            <a:chExt cx="857926" cy="219769"/>
          </a:xfrm>
        </p:grpSpPr>
        <p:sp>
          <p:nvSpPr>
            <p:cNvPr id="85" name="Freeform 85"/>
            <p:cNvSpPr/>
            <p:nvPr/>
          </p:nvSpPr>
          <p:spPr>
            <a:xfrm>
              <a:off x="0" y="0"/>
              <a:ext cx="857926" cy="219769"/>
            </a:xfrm>
            <a:custGeom>
              <a:avLst/>
              <a:gdLst/>
              <a:ahLst/>
              <a:cxnLst/>
              <a:rect l="l" t="t" r="r" b="b"/>
              <a:pathLst>
                <a:path w="857926" h="219769">
                  <a:moveTo>
                    <a:pt x="0" y="0"/>
                  </a:moveTo>
                  <a:lnTo>
                    <a:pt x="857926" y="0"/>
                  </a:lnTo>
                  <a:lnTo>
                    <a:pt x="857926" y="219769"/>
                  </a:lnTo>
                  <a:lnTo>
                    <a:pt x="0" y="219769"/>
                  </a:lnTo>
                  <a:close/>
                </a:path>
              </a:pathLst>
            </a:custGeom>
            <a:solidFill>
              <a:srgbClr val="ECF0F3"/>
            </a:solidFill>
          </p:spPr>
        </p:sp>
        <p:sp>
          <p:nvSpPr>
            <p:cNvPr id="86" name="TextBox 86"/>
            <p:cNvSpPr txBox="1"/>
            <p:nvPr/>
          </p:nvSpPr>
          <p:spPr>
            <a:xfrm>
              <a:off x="0" y="-38100"/>
              <a:ext cx="857926" cy="257869"/>
            </a:xfrm>
            <a:prstGeom prst="rect">
              <a:avLst/>
            </a:prstGeom>
          </p:spPr>
          <p:txBody>
            <a:bodyPr lIns="57357" tIns="57357" rIns="57357" bIns="57357" rtlCol="0" anchor="ctr"/>
            <a:lstStyle/>
            <a:p>
              <a:pPr algn="ctr">
                <a:lnSpc>
                  <a:spcPts val="2660"/>
                </a:lnSpc>
              </a:pPr>
              <a:endParaRPr/>
            </a:p>
          </p:txBody>
        </p:sp>
      </p:grpSp>
      <p:sp>
        <p:nvSpPr>
          <p:cNvPr id="87" name="TextBox 87"/>
          <p:cNvSpPr txBox="1"/>
          <p:nvPr/>
        </p:nvSpPr>
        <p:spPr>
          <a:xfrm>
            <a:off x="2108205" y="3131395"/>
            <a:ext cx="6359364" cy="466725"/>
          </a:xfrm>
          <a:prstGeom prst="rect">
            <a:avLst/>
          </a:prstGeom>
        </p:spPr>
        <p:txBody>
          <a:bodyPr lIns="0" tIns="0" rIns="0" bIns="0" rtlCol="0" anchor="t">
            <a:spAutoFit/>
          </a:bodyPr>
          <a:lstStyle/>
          <a:p>
            <a:pPr algn="l">
              <a:lnSpc>
                <a:spcPts val="3599"/>
              </a:lnSpc>
            </a:pPr>
            <a:r>
              <a:rPr lang="en-US" sz="2999" b="1" dirty="0">
                <a:solidFill>
                  <a:srgbClr val="000000"/>
                </a:solidFill>
                <a:latin typeface="Roboto Bold"/>
                <a:ea typeface="Roboto Bold"/>
                <a:cs typeface="Roboto Bold"/>
                <a:sym typeface="Roboto Bold"/>
              </a:rPr>
              <a:t>Επ</a:t>
            </a:r>
            <a:r>
              <a:rPr lang="en-US" sz="2999" b="1" dirty="0" err="1">
                <a:solidFill>
                  <a:srgbClr val="000000"/>
                </a:solidFill>
                <a:latin typeface="Roboto Bold"/>
                <a:ea typeface="Roboto Bold"/>
                <a:cs typeface="Roboto Bold"/>
                <a:sym typeface="Roboto Bold"/>
              </a:rPr>
              <a:t>ιστημονική</a:t>
            </a:r>
            <a:r>
              <a:rPr lang="en-US" sz="2999" b="1" dirty="0">
                <a:solidFill>
                  <a:srgbClr val="000000"/>
                </a:solidFill>
                <a:latin typeface="Roboto Bold"/>
                <a:ea typeface="Roboto Bold"/>
                <a:cs typeface="Roboto Bold"/>
                <a:sym typeface="Roboto Bold"/>
              </a:rPr>
              <a:t> </a:t>
            </a:r>
            <a:r>
              <a:rPr lang="en-US" sz="2999" b="1" dirty="0" err="1">
                <a:solidFill>
                  <a:srgbClr val="000000"/>
                </a:solidFill>
                <a:latin typeface="Roboto Bold"/>
                <a:ea typeface="Roboto Bold"/>
                <a:cs typeface="Roboto Bold"/>
                <a:sym typeface="Roboto Bold"/>
              </a:rPr>
              <a:t>συνοχή</a:t>
            </a:r>
            <a:r>
              <a:rPr lang="en-US" sz="2999" b="1" dirty="0">
                <a:solidFill>
                  <a:srgbClr val="000000"/>
                </a:solidFill>
                <a:latin typeface="Roboto Bold"/>
                <a:ea typeface="Roboto Bold"/>
                <a:cs typeface="Roboto Bold"/>
                <a:sym typeface="Roboto Bold"/>
              </a:rPr>
              <a:t> / </a:t>
            </a:r>
            <a:r>
              <a:rPr lang="en-US" sz="2999" b="1" dirty="0" err="1">
                <a:solidFill>
                  <a:srgbClr val="000000"/>
                </a:solidFill>
                <a:latin typeface="Roboto Bold"/>
                <a:ea typeface="Roboto Bold"/>
                <a:cs typeface="Roboto Bold"/>
                <a:sym typeface="Roboto Bold"/>
              </a:rPr>
              <a:t>τεκμηρίωση</a:t>
            </a:r>
            <a:endParaRPr lang="en-US" sz="2999" b="1" dirty="0">
              <a:solidFill>
                <a:srgbClr val="000000"/>
              </a:solidFill>
              <a:latin typeface="Roboto Bold"/>
              <a:ea typeface="Roboto Bold"/>
              <a:cs typeface="Roboto Bold"/>
              <a:sym typeface="Roboto Bold"/>
            </a:endParaRPr>
          </a:p>
        </p:txBody>
      </p:sp>
      <p:sp>
        <p:nvSpPr>
          <p:cNvPr id="88" name="TextBox 88"/>
          <p:cNvSpPr txBox="1"/>
          <p:nvPr/>
        </p:nvSpPr>
        <p:spPr>
          <a:xfrm>
            <a:off x="2108205" y="3721940"/>
            <a:ext cx="6958360" cy="860425"/>
          </a:xfrm>
          <a:prstGeom prst="rect">
            <a:avLst/>
          </a:prstGeom>
        </p:spPr>
        <p:txBody>
          <a:bodyPr lIns="0" tIns="0" rIns="0" bIns="0" rtlCol="0" anchor="t">
            <a:spAutoFit/>
          </a:bodyPr>
          <a:lstStyle/>
          <a:p>
            <a:pPr algn="l">
              <a:lnSpc>
                <a:spcPts val="3499"/>
              </a:lnSpc>
            </a:pPr>
            <a:r>
              <a:rPr lang="en-US" sz="2499" b="1" dirty="0">
                <a:solidFill>
                  <a:srgbClr val="000000">
                    <a:alpha val="74902"/>
                  </a:srgbClr>
                </a:solidFill>
                <a:latin typeface="Roboto Bold"/>
                <a:ea typeface="Roboto Bold"/>
                <a:cs typeface="Roboto Bold"/>
                <a:sym typeface="Roboto Bold"/>
              </a:rPr>
              <a:t>• </a:t>
            </a:r>
            <a:r>
              <a:rPr lang="en-US" sz="2499" b="1" dirty="0" err="1">
                <a:solidFill>
                  <a:srgbClr val="000000">
                    <a:alpha val="74902"/>
                  </a:srgbClr>
                </a:solidFill>
                <a:latin typeface="Roboto Bold"/>
                <a:ea typeface="Roboto Bold"/>
                <a:cs typeface="Roboto Bold"/>
                <a:sym typeface="Roboto Bold"/>
              </a:rPr>
              <a:t>Πληρότητ</a:t>
            </a:r>
            <a:r>
              <a:rPr lang="en-US" sz="2499" b="1" dirty="0">
                <a:solidFill>
                  <a:srgbClr val="000000">
                    <a:alpha val="74902"/>
                  </a:srgbClr>
                </a:solidFill>
                <a:latin typeface="Roboto Bold"/>
                <a:ea typeface="Roboto Bold"/>
                <a:cs typeface="Roboto Bold"/>
                <a:sym typeface="Roboto Bold"/>
              </a:rPr>
              <a:t>α και ποικιλία πηγών που ενισχύουν την αξιοπιστία του </a:t>
            </a:r>
            <a:r>
              <a:rPr lang="en-US" sz="2499" b="1" dirty="0" smtClean="0">
                <a:solidFill>
                  <a:srgbClr val="000000">
                    <a:alpha val="74902"/>
                  </a:srgbClr>
                </a:solidFill>
                <a:latin typeface="Roboto Bold"/>
                <a:ea typeface="Roboto Bold"/>
                <a:cs typeface="Roboto Bold"/>
                <a:sym typeface="Roboto Bold"/>
              </a:rPr>
              <a:t>υλικού</a:t>
            </a:r>
            <a:endParaRPr lang="en-US" sz="2499" b="1" dirty="0">
              <a:solidFill>
                <a:srgbClr val="000000">
                  <a:alpha val="74902"/>
                </a:srgbClr>
              </a:solidFill>
              <a:latin typeface="Roboto Bold"/>
              <a:ea typeface="Roboto Bold"/>
              <a:cs typeface="Roboto Bold"/>
              <a:sym typeface="Roboto Bold"/>
            </a:endParaRPr>
          </a:p>
        </p:txBody>
      </p:sp>
      <p:sp>
        <p:nvSpPr>
          <p:cNvPr id="89" name="TextBox 89"/>
          <p:cNvSpPr txBox="1"/>
          <p:nvPr/>
        </p:nvSpPr>
        <p:spPr>
          <a:xfrm>
            <a:off x="2108205" y="6199863"/>
            <a:ext cx="7207645" cy="1346522"/>
          </a:xfrm>
          <a:prstGeom prst="rect">
            <a:avLst/>
          </a:prstGeom>
        </p:spPr>
        <p:txBody>
          <a:bodyPr lIns="0" tIns="0" rIns="0" bIns="0" rtlCol="0" anchor="t">
            <a:spAutoFit/>
          </a:bodyPr>
          <a:lstStyle/>
          <a:p>
            <a:pPr algn="l">
              <a:lnSpc>
                <a:spcPts val="3499"/>
              </a:lnSpc>
            </a:pPr>
            <a:r>
              <a:rPr lang="en-US" sz="2499" b="1" dirty="0">
                <a:solidFill>
                  <a:srgbClr val="000000">
                    <a:alpha val="74902"/>
                  </a:srgbClr>
                </a:solidFill>
                <a:latin typeface="Roboto Bold"/>
                <a:ea typeface="Roboto Bold"/>
                <a:cs typeface="Roboto Bold"/>
                <a:sym typeface="Roboto Bold"/>
              </a:rPr>
              <a:t>• </a:t>
            </a:r>
            <a:r>
              <a:rPr lang="en-US" sz="2499" b="1" dirty="0" err="1">
                <a:solidFill>
                  <a:srgbClr val="000000">
                    <a:alpha val="74902"/>
                  </a:srgbClr>
                </a:solidFill>
                <a:latin typeface="Roboto Bold"/>
                <a:ea typeface="Roboto Bold"/>
                <a:cs typeface="Roboto Bold"/>
                <a:sym typeface="Roboto Bold"/>
              </a:rPr>
              <a:t>Φιλικό</a:t>
            </a:r>
            <a:r>
              <a:rPr lang="en-US" sz="2499" b="1" dirty="0">
                <a:solidFill>
                  <a:srgbClr val="000000">
                    <a:alpha val="74902"/>
                  </a:srgbClr>
                </a:solidFill>
                <a:latin typeface="Roboto Bold"/>
                <a:ea typeface="Roboto Bold"/>
                <a:cs typeface="Roboto Bold"/>
                <a:sym typeface="Roboto Bold"/>
              </a:rPr>
              <a:t>, π</a:t>
            </a:r>
            <a:r>
              <a:rPr lang="en-US" sz="2499" b="1" dirty="0" err="1">
                <a:solidFill>
                  <a:srgbClr val="000000">
                    <a:alpha val="74902"/>
                  </a:srgbClr>
                </a:solidFill>
                <a:latin typeface="Roboto Bold"/>
                <a:ea typeface="Roboto Bold"/>
                <a:cs typeface="Roboto Bold"/>
                <a:sym typeface="Roboto Bold"/>
              </a:rPr>
              <a:t>ροσιτό</a:t>
            </a:r>
            <a:r>
              <a:rPr lang="en-US" sz="2499" b="1" dirty="0">
                <a:solidFill>
                  <a:srgbClr val="000000">
                    <a:alpha val="74902"/>
                  </a:srgbClr>
                </a:solidFill>
                <a:latin typeface="Roboto Bold"/>
                <a:ea typeface="Roboto Bold"/>
                <a:cs typeface="Roboto Bold"/>
                <a:sym typeface="Roboto Bold"/>
              </a:rPr>
              <a:t> </a:t>
            </a:r>
            <a:r>
              <a:rPr lang="en-US" sz="2499" b="1" dirty="0" err="1" smtClean="0">
                <a:solidFill>
                  <a:srgbClr val="000000">
                    <a:alpha val="74902"/>
                  </a:srgbClr>
                </a:solidFill>
                <a:latin typeface="Roboto Bold"/>
                <a:ea typeface="Roboto Bold"/>
                <a:cs typeface="Roboto Bold"/>
                <a:sym typeface="Roboto Bold"/>
              </a:rPr>
              <a:t>ύφος</a:t>
            </a:r>
            <a:endParaRPr lang="en-US" sz="2499" b="1" dirty="0">
              <a:solidFill>
                <a:srgbClr val="000000">
                  <a:alpha val="74902"/>
                </a:srgbClr>
              </a:solidFill>
              <a:latin typeface="Roboto Bold"/>
              <a:ea typeface="Roboto Bold"/>
              <a:cs typeface="Roboto Bold"/>
              <a:sym typeface="Roboto Bold"/>
            </a:endParaRPr>
          </a:p>
          <a:p>
            <a:pPr algn="l">
              <a:lnSpc>
                <a:spcPts val="3499"/>
              </a:lnSpc>
            </a:pPr>
            <a:r>
              <a:rPr lang="en-US" sz="2499" b="1" dirty="0">
                <a:solidFill>
                  <a:srgbClr val="000000">
                    <a:alpha val="74902"/>
                  </a:srgbClr>
                </a:solidFill>
                <a:latin typeface="Roboto Bold"/>
                <a:ea typeface="Roboto Bold"/>
                <a:cs typeface="Roboto Bold"/>
                <a:sym typeface="Roboto Bold"/>
              </a:rPr>
              <a:t>• </a:t>
            </a:r>
            <a:r>
              <a:rPr lang="en-US" sz="2499" b="1" dirty="0" err="1">
                <a:solidFill>
                  <a:srgbClr val="000000">
                    <a:alpha val="74902"/>
                  </a:srgbClr>
                </a:solidFill>
                <a:latin typeface="Roboto Bold"/>
                <a:ea typeface="Roboto Bold"/>
                <a:cs typeface="Roboto Bold"/>
                <a:sym typeface="Roboto Bold"/>
              </a:rPr>
              <a:t>Ισορρο</a:t>
            </a:r>
            <a:r>
              <a:rPr lang="en-US" sz="2499" b="1" dirty="0">
                <a:solidFill>
                  <a:srgbClr val="000000">
                    <a:alpha val="74902"/>
                  </a:srgbClr>
                </a:solidFill>
                <a:latin typeface="Roboto Bold"/>
                <a:ea typeface="Roboto Bold"/>
                <a:cs typeface="Roboto Bold"/>
                <a:sym typeface="Roboto Bold"/>
              </a:rPr>
              <a:t>πημένη πληροφορία και τμηματική διάρθρωση που διευκολύνει την </a:t>
            </a:r>
            <a:r>
              <a:rPr lang="en-US" sz="2499" b="1" dirty="0" smtClean="0">
                <a:solidFill>
                  <a:srgbClr val="000000">
                    <a:alpha val="74902"/>
                  </a:srgbClr>
                </a:solidFill>
                <a:latin typeface="Roboto Bold"/>
                <a:ea typeface="Roboto Bold"/>
                <a:cs typeface="Roboto Bold"/>
                <a:sym typeface="Roboto Bold"/>
              </a:rPr>
              <a:t>ανάγνωση</a:t>
            </a:r>
            <a:endParaRPr lang="en-US" sz="2499" b="1" dirty="0">
              <a:solidFill>
                <a:srgbClr val="000000">
                  <a:alpha val="74902"/>
                </a:srgbClr>
              </a:solidFill>
              <a:latin typeface="Roboto Bold"/>
              <a:ea typeface="Roboto Bold"/>
              <a:cs typeface="Roboto Bold"/>
              <a:sym typeface="Roboto Bold"/>
            </a:endParaRPr>
          </a:p>
        </p:txBody>
      </p:sp>
      <p:sp>
        <p:nvSpPr>
          <p:cNvPr id="90" name="TextBox 90"/>
          <p:cNvSpPr txBox="1"/>
          <p:nvPr/>
        </p:nvSpPr>
        <p:spPr>
          <a:xfrm>
            <a:off x="2113674" y="8219502"/>
            <a:ext cx="4866072" cy="476250"/>
          </a:xfrm>
          <a:prstGeom prst="rect">
            <a:avLst/>
          </a:prstGeom>
        </p:spPr>
        <p:txBody>
          <a:bodyPr lIns="0" tIns="0" rIns="0" bIns="0" rtlCol="0" anchor="t">
            <a:spAutoFit/>
          </a:bodyPr>
          <a:lstStyle/>
          <a:p>
            <a:pPr algn="l">
              <a:lnSpc>
                <a:spcPts val="3600"/>
              </a:lnSpc>
            </a:pPr>
            <a:r>
              <a:rPr lang="en-US" sz="3000" b="1" dirty="0" err="1">
                <a:solidFill>
                  <a:srgbClr val="000000"/>
                </a:solidFill>
                <a:latin typeface="Roboto Bold"/>
                <a:ea typeface="Roboto Bold"/>
                <a:cs typeface="Roboto Bold"/>
                <a:sym typeface="Roboto Bold"/>
              </a:rPr>
              <a:t>Ευχρηστί</a:t>
            </a:r>
            <a:r>
              <a:rPr lang="en-US" sz="3000" b="1" dirty="0">
                <a:solidFill>
                  <a:srgbClr val="000000"/>
                </a:solidFill>
                <a:latin typeface="Roboto Bold"/>
                <a:ea typeface="Roboto Bold"/>
                <a:cs typeface="Roboto Bold"/>
                <a:sym typeface="Roboto Bold"/>
              </a:rPr>
              <a:t>α</a:t>
            </a:r>
          </a:p>
        </p:txBody>
      </p:sp>
      <p:sp>
        <p:nvSpPr>
          <p:cNvPr id="91" name="TextBox 91"/>
          <p:cNvSpPr txBox="1"/>
          <p:nvPr/>
        </p:nvSpPr>
        <p:spPr>
          <a:xfrm>
            <a:off x="2215430" y="8699311"/>
            <a:ext cx="6607490" cy="1346522"/>
          </a:xfrm>
          <a:prstGeom prst="rect">
            <a:avLst/>
          </a:prstGeom>
        </p:spPr>
        <p:txBody>
          <a:bodyPr lIns="0" tIns="0" rIns="0" bIns="0" rtlCol="0" anchor="t">
            <a:spAutoFit/>
          </a:bodyPr>
          <a:lstStyle/>
          <a:p>
            <a:pPr algn="l">
              <a:lnSpc>
                <a:spcPts val="3499"/>
              </a:lnSpc>
            </a:pPr>
            <a:r>
              <a:rPr lang="en-US" sz="2499" b="1" dirty="0">
                <a:solidFill>
                  <a:srgbClr val="000000">
                    <a:alpha val="74902"/>
                  </a:srgbClr>
                </a:solidFill>
                <a:latin typeface="Roboto Bold"/>
                <a:ea typeface="Roboto Bold"/>
                <a:cs typeface="Roboto Bold"/>
                <a:sym typeface="Roboto Bold"/>
              </a:rPr>
              <a:t>• </a:t>
            </a:r>
            <a:r>
              <a:rPr lang="en-US" sz="2499" b="1" dirty="0" err="1">
                <a:solidFill>
                  <a:srgbClr val="000000">
                    <a:alpha val="74902"/>
                  </a:srgbClr>
                </a:solidFill>
                <a:latin typeface="Roboto Bold"/>
                <a:ea typeface="Roboto Bold"/>
                <a:cs typeface="Roboto Bold"/>
                <a:sym typeface="Roboto Bold"/>
              </a:rPr>
              <a:t>Εύκολη</a:t>
            </a:r>
            <a:r>
              <a:rPr lang="en-US" sz="2499" b="1" dirty="0">
                <a:solidFill>
                  <a:srgbClr val="000000">
                    <a:alpha val="74902"/>
                  </a:srgbClr>
                </a:solidFill>
                <a:latin typeface="Roboto Bold"/>
                <a:ea typeface="Roboto Bold"/>
                <a:cs typeface="Roboto Bold"/>
                <a:sym typeface="Roboto Bold"/>
              </a:rPr>
              <a:t> π</a:t>
            </a:r>
            <a:r>
              <a:rPr lang="en-US" sz="2499" b="1" dirty="0" err="1">
                <a:solidFill>
                  <a:srgbClr val="000000">
                    <a:alpha val="74902"/>
                  </a:srgbClr>
                </a:solidFill>
                <a:latin typeface="Roboto Bold"/>
                <a:ea typeface="Roboto Bold"/>
                <a:cs typeface="Roboto Bold"/>
                <a:sym typeface="Roboto Bold"/>
              </a:rPr>
              <a:t>λοήγηση</a:t>
            </a:r>
            <a:r>
              <a:rPr lang="en-US" sz="2499" b="1" dirty="0">
                <a:solidFill>
                  <a:srgbClr val="000000">
                    <a:alpha val="74902"/>
                  </a:srgbClr>
                </a:solidFill>
                <a:latin typeface="Roboto Bold"/>
                <a:ea typeface="Roboto Bold"/>
                <a:cs typeface="Roboto Bold"/>
                <a:sym typeface="Roboto Bold"/>
              </a:rPr>
              <a:t>, </a:t>
            </a:r>
            <a:r>
              <a:rPr lang="en-US" sz="2499" b="1" dirty="0" err="1">
                <a:solidFill>
                  <a:srgbClr val="000000">
                    <a:alpha val="74902"/>
                  </a:srgbClr>
                </a:solidFill>
                <a:latin typeface="Roboto Bold"/>
                <a:ea typeface="Roboto Bold"/>
                <a:cs typeface="Roboto Bold"/>
                <a:sym typeface="Roboto Bold"/>
              </a:rPr>
              <a:t>λειτουργικοί</a:t>
            </a:r>
            <a:r>
              <a:rPr lang="en-US" sz="2499" b="1" dirty="0">
                <a:solidFill>
                  <a:srgbClr val="000000">
                    <a:alpha val="74902"/>
                  </a:srgbClr>
                </a:solidFill>
                <a:latin typeface="Roboto Bold"/>
                <a:ea typeface="Roboto Bold"/>
                <a:cs typeface="Roboto Bold"/>
                <a:sym typeface="Roboto Bold"/>
              </a:rPr>
              <a:t> </a:t>
            </a:r>
            <a:r>
              <a:rPr lang="en-US" sz="2499" b="1" dirty="0" err="1">
                <a:solidFill>
                  <a:srgbClr val="000000">
                    <a:alpha val="74902"/>
                  </a:srgbClr>
                </a:solidFill>
                <a:latin typeface="Roboto Bold"/>
                <a:ea typeface="Roboto Bold"/>
                <a:cs typeface="Roboto Bold"/>
                <a:sym typeface="Roboto Bold"/>
              </a:rPr>
              <a:t>σύνδεσμοι</a:t>
            </a:r>
            <a:r>
              <a:rPr lang="en-US" sz="2499" b="1" dirty="0">
                <a:solidFill>
                  <a:srgbClr val="000000">
                    <a:alpha val="74902"/>
                  </a:srgbClr>
                </a:solidFill>
                <a:latin typeface="Roboto Bold"/>
                <a:ea typeface="Roboto Bold"/>
                <a:cs typeface="Roboto Bold"/>
                <a:sym typeface="Roboto Bold"/>
              </a:rPr>
              <a:t>, ανα</a:t>
            </a:r>
            <a:r>
              <a:rPr lang="en-US" sz="2499" b="1" dirty="0" err="1">
                <a:solidFill>
                  <a:srgbClr val="000000">
                    <a:alpha val="74902"/>
                  </a:srgbClr>
                </a:solidFill>
                <a:latin typeface="Roboto Bold"/>
                <a:ea typeface="Roboto Bold"/>
                <a:cs typeface="Roboto Bold"/>
                <a:sym typeface="Roboto Bold"/>
              </a:rPr>
              <a:t>γνωρίσιμ</a:t>
            </a:r>
            <a:r>
              <a:rPr lang="en-US" sz="2499" b="1" dirty="0">
                <a:solidFill>
                  <a:srgbClr val="000000">
                    <a:alpha val="74902"/>
                  </a:srgbClr>
                </a:solidFill>
                <a:latin typeface="Roboto Bold"/>
                <a:ea typeface="Roboto Bold"/>
                <a:cs typeface="Roboto Bold"/>
                <a:sym typeface="Roboto Bold"/>
              </a:rPr>
              <a:t>α εικονίδια, ομαλή ροή στο </a:t>
            </a:r>
            <a:r>
              <a:rPr lang="en-US" sz="2499" b="1" dirty="0" smtClean="0">
                <a:solidFill>
                  <a:srgbClr val="000000">
                    <a:alpha val="74902"/>
                  </a:srgbClr>
                </a:solidFill>
                <a:latin typeface="Roboto Bold"/>
                <a:ea typeface="Roboto Bold"/>
                <a:cs typeface="Roboto Bold"/>
                <a:sym typeface="Roboto Bold"/>
              </a:rPr>
              <a:t>Chamilo</a:t>
            </a:r>
            <a:endParaRPr lang="en-US" sz="2499" b="1" dirty="0">
              <a:solidFill>
                <a:srgbClr val="000000">
                  <a:alpha val="74902"/>
                </a:srgbClr>
              </a:solidFill>
              <a:latin typeface="Roboto Bold"/>
              <a:ea typeface="Roboto Bold"/>
              <a:cs typeface="Roboto Bold"/>
              <a:sym typeface="Roboto Bold"/>
            </a:endParaRPr>
          </a:p>
        </p:txBody>
      </p:sp>
      <p:grpSp>
        <p:nvGrpSpPr>
          <p:cNvPr id="92" name="Group 92"/>
          <p:cNvGrpSpPr/>
          <p:nvPr/>
        </p:nvGrpSpPr>
        <p:grpSpPr>
          <a:xfrm>
            <a:off x="1028700" y="3140920"/>
            <a:ext cx="1015280" cy="1852970"/>
            <a:chOff x="0" y="0"/>
            <a:chExt cx="120416" cy="219769"/>
          </a:xfrm>
        </p:grpSpPr>
        <p:sp>
          <p:nvSpPr>
            <p:cNvPr id="93" name="Freeform 93"/>
            <p:cNvSpPr/>
            <p:nvPr/>
          </p:nvSpPr>
          <p:spPr>
            <a:xfrm>
              <a:off x="0" y="0"/>
              <a:ext cx="120416" cy="219769"/>
            </a:xfrm>
            <a:custGeom>
              <a:avLst/>
              <a:gdLst/>
              <a:ahLst/>
              <a:cxnLst/>
              <a:rect l="l" t="t" r="r" b="b"/>
              <a:pathLst>
                <a:path w="120416" h="219769">
                  <a:moveTo>
                    <a:pt x="0" y="0"/>
                  </a:moveTo>
                  <a:lnTo>
                    <a:pt x="120416" y="0"/>
                  </a:lnTo>
                  <a:lnTo>
                    <a:pt x="120416" y="219769"/>
                  </a:lnTo>
                  <a:lnTo>
                    <a:pt x="0" y="219769"/>
                  </a:lnTo>
                  <a:close/>
                </a:path>
              </a:pathLst>
            </a:custGeom>
            <a:solidFill>
              <a:srgbClr val="5F0F40"/>
            </a:solidFill>
          </p:spPr>
        </p:sp>
        <p:sp>
          <p:nvSpPr>
            <p:cNvPr id="94" name="TextBox 94"/>
            <p:cNvSpPr txBox="1"/>
            <p:nvPr/>
          </p:nvSpPr>
          <p:spPr>
            <a:xfrm>
              <a:off x="0" y="-38100"/>
              <a:ext cx="120416" cy="257869"/>
            </a:xfrm>
            <a:prstGeom prst="rect">
              <a:avLst/>
            </a:prstGeom>
          </p:spPr>
          <p:txBody>
            <a:bodyPr lIns="57357" tIns="57357" rIns="57357" bIns="57357" rtlCol="0" anchor="ctr"/>
            <a:lstStyle/>
            <a:p>
              <a:pPr algn="ctr">
                <a:lnSpc>
                  <a:spcPts val="2660"/>
                </a:lnSpc>
              </a:pPr>
              <a:endParaRPr/>
            </a:p>
          </p:txBody>
        </p:sp>
      </p:grpSp>
      <p:grpSp>
        <p:nvGrpSpPr>
          <p:cNvPr id="95" name="Group 95"/>
          <p:cNvGrpSpPr/>
          <p:nvPr/>
        </p:nvGrpSpPr>
        <p:grpSpPr>
          <a:xfrm>
            <a:off x="1028700" y="5642672"/>
            <a:ext cx="1015280" cy="1852970"/>
            <a:chOff x="0" y="0"/>
            <a:chExt cx="120416" cy="219769"/>
          </a:xfrm>
        </p:grpSpPr>
        <p:sp>
          <p:nvSpPr>
            <p:cNvPr id="96" name="Freeform 96"/>
            <p:cNvSpPr/>
            <p:nvPr/>
          </p:nvSpPr>
          <p:spPr>
            <a:xfrm>
              <a:off x="0" y="0"/>
              <a:ext cx="120416" cy="219769"/>
            </a:xfrm>
            <a:custGeom>
              <a:avLst/>
              <a:gdLst/>
              <a:ahLst/>
              <a:cxnLst/>
              <a:rect l="l" t="t" r="r" b="b"/>
              <a:pathLst>
                <a:path w="120416" h="219769">
                  <a:moveTo>
                    <a:pt x="0" y="0"/>
                  </a:moveTo>
                  <a:lnTo>
                    <a:pt x="120416" y="0"/>
                  </a:lnTo>
                  <a:lnTo>
                    <a:pt x="120416" y="219769"/>
                  </a:lnTo>
                  <a:lnTo>
                    <a:pt x="0" y="219769"/>
                  </a:lnTo>
                  <a:close/>
                </a:path>
              </a:pathLst>
            </a:custGeom>
            <a:solidFill>
              <a:srgbClr val="FB8B24"/>
            </a:solidFill>
          </p:spPr>
        </p:sp>
        <p:sp>
          <p:nvSpPr>
            <p:cNvPr id="97" name="TextBox 97"/>
            <p:cNvSpPr txBox="1"/>
            <p:nvPr/>
          </p:nvSpPr>
          <p:spPr>
            <a:xfrm>
              <a:off x="0" y="-38100"/>
              <a:ext cx="120416" cy="257869"/>
            </a:xfrm>
            <a:prstGeom prst="rect">
              <a:avLst/>
            </a:prstGeom>
          </p:spPr>
          <p:txBody>
            <a:bodyPr lIns="57357" tIns="57357" rIns="57357" bIns="57357" rtlCol="0" anchor="ctr"/>
            <a:lstStyle/>
            <a:p>
              <a:pPr algn="ctr">
                <a:lnSpc>
                  <a:spcPts val="2660"/>
                </a:lnSpc>
              </a:pPr>
              <a:endParaRPr/>
            </a:p>
          </p:txBody>
        </p:sp>
      </p:grpSp>
      <p:grpSp>
        <p:nvGrpSpPr>
          <p:cNvPr id="98" name="Group 98"/>
          <p:cNvGrpSpPr/>
          <p:nvPr/>
        </p:nvGrpSpPr>
        <p:grpSpPr>
          <a:xfrm>
            <a:off x="1028700" y="8144423"/>
            <a:ext cx="1015280" cy="1852970"/>
            <a:chOff x="0" y="0"/>
            <a:chExt cx="120416" cy="219769"/>
          </a:xfrm>
        </p:grpSpPr>
        <p:sp>
          <p:nvSpPr>
            <p:cNvPr id="99" name="Freeform 99"/>
            <p:cNvSpPr/>
            <p:nvPr/>
          </p:nvSpPr>
          <p:spPr>
            <a:xfrm>
              <a:off x="0" y="0"/>
              <a:ext cx="120416" cy="219769"/>
            </a:xfrm>
            <a:custGeom>
              <a:avLst/>
              <a:gdLst/>
              <a:ahLst/>
              <a:cxnLst/>
              <a:rect l="l" t="t" r="r" b="b"/>
              <a:pathLst>
                <a:path w="120416" h="219769">
                  <a:moveTo>
                    <a:pt x="0" y="0"/>
                  </a:moveTo>
                  <a:lnTo>
                    <a:pt x="120416" y="0"/>
                  </a:lnTo>
                  <a:lnTo>
                    <a:pt x="120416" y="219769"/>
                  </a:lnTo>
                  <a:lnTo>
                    <a:pt x="0" y="219769"/>
                  </a:lnTo>
                  <a:close/>
                </a:path>
              </a:pathLst>
            </a:custGeom>
            <a:solidFill>
              <a:srgbClr val="0F4C5C"/>
            </a:solidFill>
          </p:spPr>
        </p:sp>
        <p:sp>
          <p:nvSpPr>
            <p:cNvPr id="100" name="TextBox 100"/>
            <p:cNvSpPr txBox="1"/>
            <p:nvPr/>
          </p:nvSpPr>
          <p:spPr>
            <a:xfrm>
              <a:off x="0" y="-38100"/>
              <a:ext cx="120416" cy="257869"/>
            </a:xfrm>
            <a:prstGeom prst="rect">
              <a:avLst/>
            </a:prstGeom>
          </p:spPr>
          <p:txBody>
            <a:bodyPr lIns="57357" tIns="57357" rIns="57357" bIns="57357" rtlCol="0" anchor="ctr"/>
            <a:lstStyle/>
            <a:p>
              <a:pPr algn="ctr">
                <a:lnSpc>
                  <a:spcPts val="2660"/>
                </a:lnSpc>
              </a:pPr>
              <a:endParaRPr/>
            </a:p>
          </p:txBody>
        </p:sp>
      </p:grpSp>
      <p:sp>
        <p:nvSpPr>
          <p:cNvPr id="101" name="TextBox 101"/>
          <p:cNvSpPr txBox="1"/>
          <p:nvPr/>
        </p:nvSpPr>
        <p:spPr>
          <a:xfrm>
            <a:off x="1150729" y="3719120"/>
            <a:ext cx="771222" cy="610845"/>
          </a:xfrm>
          <a:prstGeom prst="rect">
            <a:avLst/>
          </a:prstGeom>
        </p:spPr>
        <p:txBody>
          <a:bodyPr lIns="0" tIns="0" rIns="0" bIns="0" rtlCol="0" anchor="t">
            <a:spAutoFit/>
          </a:bodyPr>
          <a:lstStyle/>
          <a:p>
            <a:pPr algn="ctr">
              <a:lnSpc>
                <a:spcPts val="4926"/>
              </a:lnSpc>
            </a:pPr>
            <a:r>
              <a:rPr lang="en-US" sz="3518" dirty="0">
                <a:solidFill>
                  <a:srgbClr val="FFFFFF"/>
                </a:solidFill>
                <a:latin typeface="Roboto"/>
                <a:ea typeface="Roboto"/>
                <a:cs typeface="Roboto"/>
                <a:sym typeface="Roboto"/>
              </a:rPr>
              <a:t>01</a:t>
            </a:r>
          </a:p>
        </p:txBody>
      </p:sp>
      <p:sp>
        <p:nvSpPr>
          <p:cNvPr id="102" name="TextBox 102"/>
          <p:cNvSpPr txBox="1"/>
          <p:nvPr/>
        </p:nvSpPr>
        <p:spPr>
          <a:xfrm>
            <a:off x="1150729" y="6220871"/>
            <a:ext cx="771222" cy="610845"/>
          </a:xfrm>
          <a:prstGeom prst="rect">
            <a:avLst/>
          </a:prstGeom>
        </p:spPr>
        <p:txBody>
          <a:bodyPr lIns="0" tIns="0" rIns="0" bIns="0" rtlCol="0" anchor="t">
            <a:spAutoFit/>
          </a:bodyPr>
          <a:lstStyle/>
          <a:p>
            <a:pPr algn="ctr">
              <a:lnSpc>
                <a:spcPts val="4926"/>
              </a:lnSpc>
            </a:pPr>
            <a:r>
              <a:rPr lang="en-US" sz="3518" dirty="0">
                <a:solidFill>
                  <a:srgbClr val="FFFFFF"/>
                </a:solidFill>
                <a:latin typeface="Roboto"/>
                <a:ea typeface="Roboto"/>
                <a:cs typeface="Roboto"/>
                <a:sym typeface="Roboto"/>
              </a:rPr>
              <a:t>03</a:t>
            </a:r>
          </a:p>
        </p:txBody>
      </p:sp>
      <p:sp>
        <p:nvSpPr>
          <p:cNvPr id="103" name="TextBox 103"/>
          <p:cNvSpPr txBox="1"/>
          <p:nvPr/>
        </p:nvSpPr>
        <p:spPr>
          <a:xfrm>
            <a:off x="1150729" y="8722622"/>
            <a:ext cx="771222" cy="610845"/>
          </a:xfrm>
          <a:prstGeom prst="rect">
            <a:avLst/>
          </a:prstGeom>
        </p:spPr>
        <p:txBody>
          <a:bodyPr lIns="0" tIns="0" rIns="0" bIns="0" rtlCol="0" anchor="t">
            <a:spAutoFit/>
          </a:bodyPr>
          <a:lstStyle/>
          <a:p>
            <a:pPr algn="ctr">
              <a:lnSpc>
                <a:spcPts val="4926"/>
              </a:lnSpc>
            </a:pPr>
            <a:r>
              <a:rPr lang="en-US" sz="3518" dirty="0">
                <a:solidFill>
                  <a:srgbClr val="FFFFFF"/>
                </a:solidFill>
                <a:latin typeface="Roboto"/>
                <a:ea typeface="Roboto"/>
                <a:cs typeface="Roboto"/>
                <a:sym typeface="Roboto"/>
              </a:rPr>
              <a:t>05</a:t>
            </a:r>
          </a:p>
        </p:txBody>
      </p:sp>
      <p:sp>
        <p:nvSpPr>
          <p:cNvPr id="104" name="TextBox 104"/>
          <p:cNvSpPr txBox="1"/>
          <p:nvPr/>
        </p:nvSpPr>
        <p:spPr>
          <a:xfrm>
            <a:off x="2108205" y="5623622"/>
            <a:ext cx="6498612" cy="476250"/>
          </a:xfrm>
          <a:prstGeom prst="rect">
            <a:avLst/>
          </a:prstGeom>
        </p:spPr>
        <p:txBody>
          <a:bodyPr lIns="0" tIns="0" rIns="0" bIns="0" rtlCol="0" anchor="t">
            <a:spAutoFit/>
          </a:bodyPr>
          <a:lstStyle/>
          <a:p>
            <a:pPr algn="l">
              <a:lnSpc>
                <a:spcPts val="3600"/>
              </a:lnSpc>
            </a:pPr>
            <a:r>
              <a:rPr lang="en-US" sz="3000" b="1" dirty="0" err="1" smtClean="0">
                <a:solidFill>
                  <a:srgbClr val="000000"/>
                </a:solidFill>
                <a:latin typeface="Roboto Bold"/>
                <a:ea typeface="Roboto Bold"/>
                <a:cs typeface="Roboto Bold"/>
                <a:sym typeface="Roboto Bold"/>
              </a:rPr>
              <a:t>Προσ</a:t>
            </a:r>
            <a:r>
              <a:rPr lang="en-US" sz="3000" b="1" dirty="0" smtClean="0">
                <a:solidFill>
                  <a:srgbClr val="000000"/>
                </a:solidFill>
                <a:latin typeface="Roboto Bold"/>
                <a:ea typeface="Roboto Bold"/>
                <a:cs typeface="Roboto Bold"/>
                <a:sym typeface="Roboto Bold"/>
              </a:rPr>
              <a:t>βασιμότητα</a:t>
            </a:r>
            <a:r>
              <a:rPr lang="el-GR" sz="3000" b="1" dirty="0" smtClean="0">
                <a:solidFill>
                  <a:srgbClr val="000000"/>
                </a:solidFill>
                <a:latin typeface="Roboto Bold"/>
                <a:ea typeface="Roboto Bold"/>
                <a:cs typeface="Roboto Bold"/>
                <a:sym typeface="Roboto Bold"/>
              </a:rPr>
              <a:t> </a:t>
            </a:r>
            <a:endParaRPr lang="en-US" sz="3000" b="1" dirty="0">
              <a:solidFill>
                <a:srgbClr val="000000"/>
              </a:solidFill>
              <a:latin typeface="Roboto Bold"/>
              <a:ea typeface="Roboto Bold"/>
              <a:cs typeface="Roboto Bold"/>
              <a:sym typeface="Roboto Bold"/>
            </a:endParaRPr>
          </a:p>
        </p:txBody>
      </p:sp>
      <p:sp>
        <p:nvSpPr>
          <p:cNvPr id="105" name="TextBox 105"/>
          <p:cNvSpPr txBox="1"/>
          <p:nvPr/>
        </p:nvSpPr>
        <p:spPr>
          <a:xfrm>
            <a:off x="9422939" y="3157150"/>
            <a:ext cx="5062537" cy="476250"/>
          </a:xfrm>
          <a:prstGeom prst="rect">
            <a:avLst/>
          </a:prstGeom>
        </p:spPr>
        <p:txBody>
          <a:bodyPr lIns="0" tIns="0" rIns="0" bIns="0" rtlCol="0" anchor="t">
            <a:spAutoFit/>
          </a:bodyPr>
          <a:lstStyle/>
          <a:p>
            <a:pPr algn="r">
              <a:lnSpc>
                <a:spcPts val="3601"/>
              </a:lnSpc>
            </a:pPr>
            <a:r>
              <a:rPr lang="en-US" sz="3000" b="1" dirty="0">
                <a:solidFill>
                  <a:srgbClr val="000000"/>
                </a:solidFill>
                <a:latin typeface="Roboto Bold"/>
                <a:ea typeface="Roboto Bold"/>
                <a:cs typeface="Roboto Bold"/>
                <a:sym typeface="Roboto Bold"/>
              </a:rPr>
              <a:t>Πα</a:t>
            </a:r>
            <a:r>
              <a:rPr lang="en-US" sz="3000" b="1" dirty="0" err="1">
                <a:solidFill>
                  <a:srgbClr val="000000"/>
                </a:solidFill>
                <a:latin typeface="Roboto Bold"/>
                <a:ea typeface="Roboto Bold"/>
                <a:cs typeface="Roboto Bold"/>
                <a:sym typeface="Roboto Bold"/>
              </a:rPr>
              <a:t>ιδ</a:t>
            </a:r>
            <a:r>
              <a:rPr lang="en-US" sz="3000" b="1" dirty="0">
                <a:solidFill>
                  <a:srgbClr val="000000"/>
                </a:solidFill>
                <a:latin typeface="Roboto Bold"/>
                <a:ea typeface="Roboto Bold"/>
                <a:cs typeface="Roboto Bold"/>
                <a:sym typeface="Roboto Bold"/>
              </a:rPr>
              <a:t>αγωγική καθοδήγηση</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933" y="12368"/>
            <a:ext cx="701316" cy="10287000"/>
            <a:chOff x="0" y="0"/>
            <a:chExt cx="664951" cy="9753600"/>
          </a:xfrm>
        </p:grpSpPr>
        <p:sp>
          <p:nvSpPr>
            <p:cNvPr id="3" name="Freeform 3"/>
            <p:cNvSpPr/>
            <p:nvPr/>
          </p:nvSpPr>
          <p:spPr>
            <a:xfrm>
              <a:off x="0" y="0"/>
              <a:ext cx="664972" cy="9753600"/>
            </a:xfrm>
            <a:custGeom>
              <a:avLst/>
              <a:gdLst/>
              <a:ahLst/>
              <a:cxnLst/>
              <a:rect l="l" t="t" r="r" b="b"/>
              <a:pathLst>
                <a:path w="664972" h="9753600">
                  <a:moveTo>
                    <a:pt x="0" y="0"/>
                  </a:moveTo>
                  <a:lnTo>
                    <a:pt x="664972" y="0"/>
                  </a:lnTo>
                  <a:lnTo>
                    <a:pt x="664972" y="9753600"/>
                  </a:lnTo>
                  <a:lnTo>
                    <a:pt x="0" y="9753600"/>
                  </a:lnTo>
                  <a:close/>
                </a:path>
              </a:pathLst>
            </a:custGeom>
            <a:solidFill>
              <a:srgbClr val="931B1B"/>
            </a:solidFill>
          </p:spPr>
        </p:sp>
      </p:grpSp>
      <p:sp>
        <p:nvSpPr>
          <p:cNvPr id="4" name="AutoShape 4"/>
          <p:cNvSpPr/>
          <p:nvPr/>
        </p:nvSpPr>
        <p:spPr>
          <a:xfrm rot="8237">
            <a:off x="4561928" y="1797104"/>
            <a:ext cx="10565591" cy="0"/>
          </a:xfrm>
          <a:prstGeom prst="line">
            <a:avLst/>
          </a:prstGeom>
          <a:ln w="9525" cap="rnd">
            <a:solidFill>
              <a:srgbClr val="5B9BD5"/>
            </a:solidFill>
            <a:prstDash val="solid"/>
            <a:headEnd type="none" w="sm" len="sm"/>
            <a:tailEnd type="none" w="sm" len="sm"/>
          </a:ln>
        </p:spPr>
      </p:sp>
      <p:grpSp>
        <p:nvGrpSpPr>
          <p:cNvPr id="5" name="Group 5"/>
          <p:cNvGrpSpPr/>
          <p:nvPr/>
        </p:nvGrpSpPr>
        <p:grpSpPr>
          <a:xfrm>
            <a:off x="2987316" y="942751"/>
            <a:ext cx="864096" cy="1512168"/>
            <a:chOff x="0" y="0"/>
            <a:chExt cx="819291" cy="1433759"/>
          </a:xfrm>
        </p:grpSpPr>
        <p:sp>
          <p:nvSpPr>
            <p:cNvPr id="6" name="Freeform 6"/>
            <p:cNvSpPr/>
            <p:nvPr/>
          </p:nvSpPr>
          <p:spPr>
            <a:xfrm>
              <a:off x="0" y="0"/>
              <a:ext cx="819277" cy="1433703"/>
            </a:xfrm>
            <a:custGeom>
              <a:avLst/>
              <a:gdLst/>
              <a:ahLst/>
              <a:cxnLst/>
              <a:rect l="l" t="t" r="r" b="b"/>
              <a:pathLst>
                <a:path w="819277" h="1433703">
                  <a:moveTo>
                    <a:pt x="0" y="0"/>
                  </a:moveTo>
                  <a:lnTo>
                    <a:pt x="819277" y="0"/>
                  </a:lnTo>
                  <a:lnTo>
                    <a:pt x="819277" y="1433703"/>
                  </a:lnTo>
                  <a:lnTo>
                    <a:pt x="0" y="1433703"/>
                  </a:lnTo>
                  <a:close/>
                </a:path>
              </a:pathLst>
            </a:custGeom>
            <a:solidFill>
              <a:srgbClr val="FFFFFF"/>
            </a:solidFill>
          </p:spPr>
        </p:sp>
      </p:grpSp>
      <p:grpSp>
        <p:nvGrpSpPr>
          <p:cNvPr id="7" name="Group 7"/>
          <p:cNvGrpSpPr/>
          <p:nvPr/>
        </p:nvGrpSpPr>
        <p:grpSpPr>
          <a:xfrm>
            <a:off x="934833" y="754517"/>
            <a:ext cx="1013184" cy="1188132"/>
            <a:chOff x="0" y="0"/>
            <a:chExt cx="960649" cy="1126525"/>
          </a:xfrm>
        </p:grpSpPr>
        <p:sp>
          <p:nvSpPr>
            <p:cNvPr id="8" name="Freeform 8"/>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9" name="Group 9"/>
          <p:cNvGrpSpPr/>
          <p:nvPr/>
        </p:nvGrpSpPr>
        <p:grpSpPr>
          <a:xfrm>
            <a:off x="2043980" y="-12633"/>
            <a:ext cx="15669973" cy="1899755"/>
            <a:chOff x="-497333" y="-23705"/>
            <a:chExt cx="14857456" cy="1801250"/>
          </a:xfrm>
        </p:grpSpPr>
        <p:sp>
          <p:nvSpPr>
            <p:cNvPr id="10" name="Freeform 10"/>
            <p:cNvSpPr/>
            <p:nvPr/>
          </p:nvSpPr>
          <p:spPr>
            <a:xfrm>
              <a:off x="0" y="0"/>
              <a:ext cx="14360123" cy="1753625"/>
            </a:xfrm>
            <a:custGeom>
              <a:avLst/>
              <a:gdLst/>
              <a:ahLst/>
              <a:cxnLst/>
              <a:rect l="l" t="t" r="r" b="b"/>
              <a:pathLst>
                <a:path w="14360123" h="1753625">
                  <a:moveTo>
                    <a:pt x="0" y="0"/>
                  </a:moveTo>
                  <a:lnTo>
                    <a:pt x="14360123" y="0"/>
                  </a:lnTo>
                  <a:lnTo>
                    <a:pt x="14360123" y="1753625"/>
                  </a:lnTo>
                  <a:lnTo>
                    <a:pt x="0" y="1753625"/>
                  </a:lnTo>
                  <a:close/>
                </a:path>
              </a:pathLst>
            </a:custGeom>
            <a:solidFill>
              <a:srgbClr val="000000">
                <a:alpha val="0"/>
              </a:srgbClr>
            </a:solidFill>
          </p:spPr>
        </p:sp>
        <p:sp>
          <p:nvSpPr>
            <p:cNvPr id="11" name="TextBox 11"/>
            <p:cNvSpPr txBox="1"/>
            <p:nvPr/>
          </p:nvSpPr>
          <p:spPr>
            <a:xfrm>
              <a:off x="-497333" y="-23705"/>
              <a:ext cx="14360123" cy="1801250"/>
            </a:xfrm>
            <a:prstGeom prst="rect">
              <a:avLst/>
            </a:prstGeom>
          </p:spPr>
          <p:txBody>
            <a:bodyPr lIns="0" tIns="0" rIns="0" bIns="0" rtlCol="0" anchor="ctr"/>
            <a:lstStyle/>
            <a:p>
              <a:pPr algn="ctr">
                <a:lnSpc>
                  <a:spcPts val="5832"/>
                </a:lnSpc>
              </a:pPr>
              <a:r>
                <a:rPr lang="en-US" sz="4400" b="1" dirty="0">
                  <a:solidFill>
                    <a:srgbClr val="000000"/>
                  </a:solidFill>
                  <a:latin typeface="Roboto Bold"/>
                  <a:ea typeface="Roboto Bold"/>
                  <a:cs typeface="Roboto Bold"/>
                  <a:sym typeface="Alegreya Sans Bold"/>
                </a:rPr>
                <a:t>Απ</a:t>
              </a:r>
              <a:r>
                <a:rPr lang="en-US" sz="4400" b="1" dirty="0" err="1">
                  <a:solidFill>
                    <a:srgbClr val="000000"/>
                  </a:solidFill>
                  <a:latin typeface="Roboto Bold"/>
                  <a:ea typeface="Roboto Bold"/>
                  <a:cs typeface="Roboto Bold"/>
                  <a:sym typeface="Alegreya Sans Bold"/>
                </a:rPr>
                <a:t>οτελέσμ</a:t>
              </a:r>
              <a:r>
                <a:rPr lang="en-US" sz="4400" b="1" dirty="0">
                  <a:solidFill>
                    <a:srgbClr val="000000"/>
                  </a:solidFill>
                  <a:latin typeface="Roboto Bold"/>
                  <a:ea typeface="Roboto Bold"/>
                  <a:cs typeface="Roboto Bold"/>
                  <a:sym typeface="Alegreya Sans Bold"/>
                </a:rPr>
                <a:t>ατα - Αποτίμηση </a:t>
              </a:r>
              <a:r>
                <a:rPr lang="en-US" sz="4400" b="1" dirty="0" smtClean="0">
                  <a:solidFill>
                    <a:srgbClr val="000000"/>
                  </a:solidFill>
                  <a:latin typeface="Roboto Bold"/>
                  <a:ea typeface="Roboto Bold"/>
                  <a:cs typeface="Roboto Bold"/>
                  <a:sym typeface="Alegreya Sans Bold"/>
                </a:rPr>
                <a:t>Ε.Υ</a:t>
              </a:r>
              <a:r>
                <a:rPr lang="el-GR" sz="4400" b="1" dirty="0" smtClean="0">
                  <a:solidFill>
                    <a:srgbClr val="000000"/>
                  </a:solidFill>
                  <a:latin typeface="Roboto Bold"/>
                  <a:ea typeface="Roboto Bold"/>
                  <a:cs typeface="Roboto Bold"/>
                  <a:sym typeface="Alegreya Sans Bold"/>
                </a:rPr>
                <a:t>.</a:t>
              </a:r>
              <a:r>
                <a:rPr lang="en-US" sz="4400" b="1" dirty="0" smtClean="0">
                  <a:solidFill>
                    <a:srgbClr val="000000"/>
                  </a:solidFill>
                  <a:latin typeface="Roboto Bold"/>
                  <a:ea typeface="Roboto Bold"/>
                  <a:cs typeface="Roboto Bold"/>
                  <a:sym typeface="Alegreya Sans Bold"/>
                </a:rPr>
                <a:t> </a:t>
              </a:r>
              <a:r>
                <a:rPr lang="en-US" sz="4400" b="1" dirty="0">
                  <a:solidFill>
                    <a:srgbClr val="000000"/>
                  </a:solidFill>
                  <a:latin typeface="Roboto Bold"/>
                  <a:ea typeface="Roboto Bold"/>
                  <a:cs typeface="Roboto Bold"/>
                  <a:sym typeface="Alegreya Sans Bold"/>
                </a:rPr>
                <a:t>από τους Ειδικούς </a:t>
              </a:r>
              <a:r>
                <a:rPr lang="el-GR" sz="4400" b="1" dirty="0" smtClean="0">
                  <a:solidFill>
                    <a:srgbClr val="000000"/>
                  </a:solidFill>
                  <a:latin typeface="Roboto Bold"/>
                  <a:ea typeface="Roboto Bold"/>
                  <a:cs typeface="Roboto Bold"/>
                  <a:sym typeface="Alegreya Sans Bold"/>
                </a:rPr>
                <a:t>2</a:t>
              </a:r>
              <a:r>
                <a:rPr lang="en-US" sz="4400" b="1" dirty="0" smtClean="0">
                  <a:solidFill>
                    <a:srgbClr val="000000"/>
                  </a:solidFill>
                  <a:latin typeface="Roboto Bold"/>
                  <a:ea typeface="Roboto Bold"/>
                  <a:cs typeface="Roboto Bold"/>
                  <a:sym typeface="Alegreya Sans Bold"/>
                </a:rPr>
                <a:t>/3</a:t>
              </a:r>
            </a:p>
            <a:p>
              <a:pPr algn="l">
                <a:lnSpc>
                  <a:spcPts val="5832"/>
                </a:lnSpc>
              </a:pPr>
              <a:endParaRPr lang="en-US" sz="5400" b="1" spc="81" dirty="0">
                <a:solidFill>
                  <a:srgbClr val="000000"/>
                </a:solidFill>
                <a:latin typeface="Alegreya Sans Bold"/>
                <a:ea typeface="Alegreya Sans Bold"/>
                <a:cs typeface="Alegreya Sans Bold"/>
                <a:sym typeface="Alegreya Sans Bold"/>
              </a:endParaRPr>
            </a:p>
          </p:txBody>
        </p:sp>
      </p:grpSp>
      <p:sp>
        <p:nvSpPr>
          <p:cNvPr id="12" name="TextBox 12"/>
          <p:cNvSpPr txBox="1"/>
          <p:nvPr/>
        </p:nvSpPr>
        <p:spPr>
          <a:xfrm>
            <a:off x="3108173" y="1258983"/>
            <a:ext cx="12877800" cy="1025922"/>
          </a:xfrm>
          <a:prstGeom prst="rect">
            <a:avLst/>
          </a:prstGeom>
        </p:spPr>
        <p:txBody>
          <a:bodyPr wrap="square" lIns="0" tIns="0" rIns="0" bIns="0" rtlCol="0" anchor="t">
            <a:spAutoFit/>
          </a:bodyPr>
          <a:lstStyle/>
          <a:p>
            <a:pPr algn="ctr">
              <a:lnSpc>
                <a:spcPts val="3992"/>
              </a:lnSpc>
              <a:spcBef>
                <a:spcPct val="0"/>
              </a:spcBef>
            </a:pPr>
            <a:r>
              <a:rPr lang="en-US" sz="3600" b="1" dirty="0" err="1">
                <a:solidFill>
                  <a:srgbClr val="000000"/>
                </a:solidFill>
                <a:latin typeface="Roboto Bold"/>
                <a:ea typeface="Roboto Bold"/>
                <a:cs typeface="Roboto Bold"/>
                <a:sym typeface="Alegreya Sans Bold"/>
              </a:rPr>
              <a:t>Το</a:t>
            </a:r>
            <a:r>
              <a:rPr lang="en-US" sz="3600" b="1" dirty="0">
                <a:solidFill>
                  <a:srgbClr val="000000"/>
                </a:solidFill>
                <a:latin typeface="Roboto Bold"/>
                <a:ea typeface="Roboto Bold"/>
                <a:cs typeface="Roboto Bold"/>
                <a:sym typeface="Alegreya Sans Bold"/>
              </a:rPr>
              <a:t> </a:t>
            </a:r>
            <a:r>
              <a:rPr lang="en-US" sz="3600" b="1" dirty="0" err="1">
                <a:solidFill>
                  <a:srgbClr val="000000"/>
                </a:solidFill>
                <a:latin typeface="Roboto Bold"/>
                <a:ea typeface="Roboto Bold"/>
                <a:cs typeface="Roboto Bold"/>
                <a:sym typeface="Alegreya Sans Bold"/>
              </a:rPr>
              <a:t>εκ</a:t>
            </a:r>
            <a:r>
              <a:rPr lang="en-US" sz="3600" b="1" dirty="0">
                <a:solidFill>
                  <a:srgbClr val="000000"/>
                </a:solidFill>
                <a:latin typeface="Roboto Bold"/>
                <a:ea typeface="Roboto Bold"/>
                <a:cs typeface="Roboto Bold"/>
                <a:sym typeface="Alegreya Sans Bold"/>
              </a:rPr>
              <a:t>παιδευτικό υλικό έχει δημιουργηθεί σύμφωνα με τις αρχές της πολυμεσικής μάθησης</a:t>
            </a:r>
          </a:p>
        </p:txBody>
      </p:sp>
      <p:sp>
        <p:nvSpPr>
          <p:cNvPr id="13" name="AutoShape 13"/>
          <p:cNvSpPr/>
          <p:nvPr/>
        </p:nvSpPr>
        <p:spPr>
          <a:xfrm rot="11780">
            <a:off x="2628169" y="9686733"/>
            <a:ext cx="13031143" cy="0"/>
          </a:xfrm>
          <a:prstGeom prst="line">
            <a:avLst/>
          </a:prstGeom>
          <a:ln w="9525" cap="rnd">
            <a:solidFill>
              <a:srgbClr val="FFC000"/>
            </a:solidFill>
            <a:prstDash val="solid"/>
            <a:headEnd type="none" w="sm" len="sm"/>
            <a:tailEnd type="none" w="sm" len="sm"/>
          </a:ln>
        </p:spPr>
      </p:sp>
      <p:grpSp>
        <p:nvGrpSpPr>
          <p:cNvPr id="14" name="Group 14"/>
          <p:cNvGrpSpPr/>
          <p:nvPr/>
        </p:nvGrpSpPr>
        <p:grpSpPr>
          <a:xfrm rot="5400000">
            <a:off x="11723466" y="835419"/>
            <a:ext cx="901187" cy="5253972"/>
            <a:chOff x="0" y="0"/>
            <a:chExt cx="812800" cy="4738670"/>
          </a:xfrm>
        </p:grpSpPr>
        <p:sp>
          <p:nvSpPr>
            <p:cNvPr id="15" name="Freeform 15"/>
            <p:cNvSpPr/>
            <p:nvPr/>
          </p:nvSpPr>
          <p:spPr>
            <a:xfrm>
              <a:off x="0" y="0"/>
              <a:ext cx="812800" cy="4738670"/>
            </a:xfrm>
            <a:custGeom>
              <a:avLst/>
              <a:gdLst/>
              <a:ahLst/>
              <a:cxnLst/>
              <a:rect l="l" t="t" r="r" b="b"/>
              <a:pathLst>
                <a:path w="812800" h="4738670">
                  <a:moveTo>
                    <a:pt x="406400" y="0"/>
                  </a:moveTo>
                  <a:lnTo>
                    <a:pt x="812800" y="4738670"/>
                  </a:lnTo>
                  <a:lnTo>
                    <a:pt x="0" y="4738670"/>
                  </a:lnTo>
                  <a:lnTo>
                    <a:pt x="406400" y="0"/>
                  </a:lnTo>
                  <a:close/>
                </a:path>
              </a:pathLst>
            </a:custGeom>
            <a:solidFill>
              <a:srgbClr val="8E93A9"/>
            </a:solidFill>
          </p:spPr>
        </p:sp>
        <p:sp>
          <p:nvSpPr>
            <p:cNvPr id="16" name="TextBox 16"/>
            <p:cNvSpPr txBox="1"/>
            <p:nvPr/>
          </p:nvSpPr>
          <p:spPr>
            <a:xfrm>
              <a:off x="127000" y="2152472"/>
              <a:ext cx="558800" cy="2247722"/>
            </a:xfrm>
            <a:prstGeom prst="rect">
              <a:avLst/>
            </a:prstGeom>
          </p:spPr>
          <p:txBody>
            <a:bodyPr lIns="57171" tIns="57171" rIns="57171" bIns="57171" rtlCol="0" anchor="ctr"/>
            <a:lstStyle/>
            <a:p>
              <a:pPr algn="ctr">
                <a:lnSpc>
                  <a:spcPts val="2659"/>
                </a:lnSpc>
              </a:pPr>
              <a:endParaRPr/>
            </a:p>
          </p:txBody>
        </p:sp>
      </p:grpSp>
      <p:sp>
        <p:nvSpPr>
          <p:cNvPr id="17" name="TextBox 17"/>
          <p:cNvSpPr txBox="1"/>
          <p:nvPr/>
        </p:nvSpPr>
        <p:spPr>
          <a:xfrm>
            <a:off x="11168709" y="3496132"/>
            <a:ext cx="5062537" cy="416866"/>
          </a:xfrm>
          <a:prstGeom prst="rect">
            <a:avLst/>
          </a:prstGeom>
        </p:spPr>
        <p:txBody>
          <a:bodyPr lIns="0" tIns="0" rIns="0" bIns="0" rtlCol="0" anchor="t">
            <a:spAutoFit/>
          </a:bodyPr>
          <a:lstStyle/>
          <a:p>
            <a:pPr algn="r">
              <a:lnSpc>
                <a:spcPts val="3241"/>
              </a:lnSpc>
            </a:pPr>
            <a:r>
              <a:rPr lang="en-US" sz="2700" b="1">
                <a:solidFill>
                  <a:srgbClr val="000000"/>
                </a:solidFill>
                <a:latin typeface="Roboto Bold"/>
                <a:ea typeface="Roboto Bold"/>
                <a:cs typeface="Roboto Bold"/>
                <a:sym typeface="Roboto Bold"/>
              </a:rPr>
              <a:t>Prospect Qualification</a:t>
            </a:r>
          </a:p>
        </p:txBody>
      </p:sp>
      <p:grpSp>
        <p:nvGrpSpPr>
          <p:cNvPr id="18" name="Group 18"/>
          <p:cNvGrpSpPr/>
          <p:nvPr/>
        </p:nvGrpSpPr>
        <p:grpSpPr>
          <a:xfrm rot="5400000">
            <a:off x="11723466" y="3297742"/>
            <a:ext cx="901187" cy="5253972"/>
            <a:chOff x="0" y="0"/>
            <a:chExt cx="812800" cy="4738670"/>
          </a:xfrm>
        </p:grpSpPr>
        <p:sp>
          <p:nvSpPr>
            <p:cNvPr id="19" name="Freeform 19"/>
            <p:cNvSpPr/>
            <p:nvPr/>
          </p:nvSpPr>
          <p:spPr>
            <a:xfrm>
              <a:off x="0" y="0"/>
              <a:ext cx="812800" cy="4738670"/>
            </a:xfrm>
            <a:custGeom>
              <a:avLst/>
              <a:gdLst/>
              <a:ahLst/>
              <a:cxnLst/>
              <a:rect l="l" t="t" r="r" b="b"/>
              <a:pathLst>
                <a:path w="812800" h="4738670">
                  <a:moveTo>
                    <a:pt x="406400" y="0"/>
                  </a:moveTo>
                  <a:lnTo>
                    <a:pt x="812800" y="4738670"/>
                  </a:lnTo>
                  <a:lnTo>
                    <a:pt x="0" y="4738670"/>
                  </a:lnTo>
                  <a:lnTo>
                    <a:pt x="406400" y="0"/>
                  </a:lnTo>
                  <a:close/>
                </a:path>
              </a:pathLst>
            </a:custGeom>
            <a:solidFill>
              <a:srgbClr val="8E93A9"/>
            </a:solidFill>
          </p:spPr>
        </p:sp>
        <p:sp>
          <p:nvSpPr>
            <p:cNvPr id="20" name="TextBox 20"/>
            <p:cNvSpPr txBox="1"/>
            <p:nvPr/>
          </p:nvSpPr>
          <p:spPr>
            <a:xfrm>
              <a:off x="127000" y="2152472"/>
              <a:ext cx="558800" cy="2247722"/>
            </a:xfrm>
            <a:prstGeom prst="rect">
              <a:avLst/>
            </a:prstGeom>
          </p:spPr>
          <p:txBody>
            <a:bodyPr lIns="57171" tIns="57171" rIns="57171" bIns="57171" rtlCol="0" anchor="ctr"/>
            <a:lstStyle/>
            <a:p>
              <a:pPr algn="ctr">
                <a:lnSpc>
                  <a:spcPts val="2659"/>
                </a:lnSpc>
              </a:pPr>
              <a:endParaRPr/>
            </a:p>
          </p:txBody>
        </p:sp>
      </p:grpSp>
      <p:grpSp>
        <p:nvGrpSpPr>
          <p:cNvPr id="21" name="Group 21"/>
          <p:cNvGrpSpPr/>
          <p:nvPr/>
        </p:nvGrpSpPr>
        <p:grpSpPr>
          <a:xfrm rot="5400000">
            <a:off x="11723466" y="5822703"/>
            <a:ext cx="901187" cy="5253972"/>
            <a:chOff x="0" y="0"/>
            <a:chExt cx="812800" cy="4738670"/>
          </a:xfrm>
        </p:grpSpPr>
        <p:sp>
          <p:nvSpPr>
            <p:cNvPr id="22" name="Freeform 22"/>
            <p:cNvSpPr/>
            <p:nvPr/>
          </p:nvSpPr>
          <p:spPr>
            <a:xfrm>
              <a:off x="0" y="0"/>
              <a:ext cx="812800" cy="4738670"/>
            </a:xfrm>
            <a:custGeom>
              <a:avLst/>
              <a:gdLst/>
              <a:ahLst/>
              <a:cxnLst/>
              <a:rect l="l" t="t" r="r" b="b"/>
              <a:pathLst>
                <a:path w="812800" h="4738670">
                  <a:moveTo>
                    <a:pt x="406400" y="0"/>
                  </a:moveTo>
                  <a:lnTo>
                    <a:pt x="812800" y="4738670"/>
                  </a:lnTo>
                  <a:lnTo>
                    <a:pt x="0" y="4738670"/>
                  </a:lnTo>
                  <a:lnTo>
                    <a:pt x="406400" y="0"/>
                  </a:lnTo>
                  <a:close/>
                </a:path>
              </a:pathLst>
            </a:custGeom>
            <a:solidFill>
              <a:srgbClr val="8E93A9"/>
            </a:solidFill>
          </p:spPr>
        </p:sp>
        <p:sp>
          <p:nvSpPr>
            <p:cNvPr id="23" name="TextBox 23"/>
            <p:cNvSpPr txBox="1"/>
            <p:nvPr/>
          </p:nvSpPr>
          <p:spPr>
            <a:xfrm>
              <a:off x="127000" y="2152472"/>
              <a:ext cx="558800" cy="2247722"/>
            </a:xfrm>
            <a:prstGeom prst="rect">
              <a:avLst/>
            </a:prstGeom>
          </p:spPr>
          <p:txBody>
            <a:bodyPr lIns="57171" tIns="57171" rIns="57171" bIns="57171" rtlCol="0" anchor="ctr"/>
            <a:lstStyle/>
            <a:p>
              <a:pPr algn="ctr">
                <a:lnSpc>
                  <a:spcPts val="2659"/>
                </a:lnSpc>
              </a:pPr>
              <a:endParaRPr/>
            </a:p>
          </p:txBody>
        </p:sp>
      </p:grpSp>
      <p:grpSp>
        <p:nvGrpSpPr>
          <p:cNvPr id="24" name="Group 24"/>
          <p:cNvGrpSpPr/>
          <p:nvPr/>
        </p:nvGrpSpPr>
        <p:grpSpPr>
          <a:xfrm rot="5400000">
            <a:off x="11723466" y="2084849"/>
            <a:ext cx="901187" cy="5253972"/>
            <a:chOff x="0" y="0"/>
            <a:chExt cx="812800" cy="4738670"/>
          </a:xfrm>
        </p:grpSpPr>
        <p:sp>
          <p:nvSpPr>
            <p:cNvPr id="25" name="Freeform 25"/>
            <p:cNvSpPr/>
            <p:nvPr/>
          </p:nvSpPr>
          <p:spPr>
            <a:xfrm>
              <a:off x="0" y="0"/>
              <a:ext cx="812800" cy="4738670"/>
            </a:xfrm>
            <a:custGeom>
              <a:avLst/>
              <a:gdLst/>
              <a:ahLst/>
              <a:cxnLst/>
              <a:rect l="l" t="t" r="r" b="b"/>
              <a:pathLst>
                <a:path w="812800" h="4738670">
                  <a:moveTo>
                    <a:pt x="406400" y="0"/>
                  </a:moveTo>
                  <a:lnTo>
                    <a:pt x="812800" y="4738670"/>
                  </a:lnTo>
                  <a:lnTo>
                    <a:pt x="0" y="4738670"/>
                  </a:lnTo>
                  <a:lnTo>
                    <a:pt x="406400" y="0"/>
                  </a:lnTo>
                  <a:close/>
                </a:path>
              </a:pathLst>
            </a:custGeom>
            <a:solidFill>
              <a:srgbClr val="8E93A9"/>
            </a:solidFill>
          </p:spPr>
        </p:sp>
        <p:sp>
          <p:nvSpPr>
            <p:cNvPr id="26" name="TextBox 26"/>
            <p:cNvSpPr txBox="1"/>
            <p:nvPr/>
          </p:nvSpPr>
          <p:spPr>
            <a:xfrm>
              <a:off x="127000" y="2152472"/>
              <a:ext cx="558800" cy="2247722"/>
            </a:xfrm>
            <a:prstGeom prst="rect">
              <a:avLst/>
            </a:prstGeom>
          </p:spPr>
          <p:txBody>
            <a:bodyPr lIns="57171" tIns="57171" rIns="57171" bIns="57171" rtlCol="0" anchor="ctr"/>
            <a:lstStyle/>
            <a:p>
              <a:pPr algn="ctr">
                <a:lnSpc>
                  <a:spcPts val="2659"/>
                </a:lnSpc>
              </a:pPr>
              <a:endParaRPr/>
            </a:p>
          </p:txBody>
        </p:sp>
      </p:grpSp>
      <p:grpSp>
        <p:nvGrpSpPr>
          <p:cNvPr id="27" name="Group 27"/>
          <p:cNvGrpSpPr/>
          <p:nvPr/>
        </p:nvGrpSpPr>
        <p:grpSpPr>
          <a:xfrm rot="5400000">
            <a:off x="11723466" y="4547173"/>
            <a:ext cx="901187" cy="5253972"/>
            <a:chOff x="0" y="0"/>
            <a:chExt cx="812800" cy="4738670"/>
          </a:xfrm>
        </p:grpSpPr>
        <p:sp>
          <p:nvSpPr>
            <p:cNvPr id="28" name="Freeform 28"/>
            <p:cNvSpPr/>
            <p:nvPr/>
          </p:nvSpPr>
          <p:spPr>
            <a:xfrm>
              <a:off x="0" y="0"/>
              <a:ext cx="812800" cy="4738670"/>
            </a:xfrm>
            <a:custGeom>
              <a:avLst/>
              <a:gdLst/>
              <a:ahLst/>
              <a:cxnLst/>
              <a:rect l="l" t="t" r="r" b="b"/>
              <a:pathLst>
                <a:path w="812800" h="4738670">
                  <a:moveTo>
                    <a:pt x="406400" y="0"/>
                  </a:moveTo>
                  <a:lnTo>
                    <a:pt x="812800" y="4738670"/>
                  </a:lnTo>
                  <a:lnTo>
                    <a:pt x="0" y="4738670"/>
                  </a:lnTo>
                  <a:lnTo>
                    <a:pt x="406400" y="0"/>
                  </a:lnTo>
                  <a:close/>
                </a:path>
              </a:pathLst>
            </a:custGeom>
            <a:solidFill>
              <a:srgbClr val="8E93A9"/>
            </a:solidFill>
          </p:spPr>
        </p:sp>
        <p:sp>
          <p:nvSpPr>
            <p:cNvPr id="29" name="TextBox 29"/>
            <p:cNvSpPr txBox="1"/>
            <p:nvPr/>
          </p:nvSpPr>
          <p:spPr>
            <a:xfrm>
              <a:off x="127000" y="2152472"/>
              <a:ext cx="558800" cy="2247722"/>
            </a:xfrm>
            <a:prstGeom prst="rect">
              <a:avLst/>
            </a:prstGeom>
          </p:spPr>
          <p:txBody>
            <a:bodyPr lIns="57171" tIns="57171" rIns="57171" bIns="57171" rtlCol="0" anchor="ctr"/>
            <a:lstStyle/>
            <a:p>
              <a:pPr algn="ctr">
                <a:lnSpc>
                  <a:spcPts val="2659"/>
                </a:lnSpc>
              </a:pPr>
              <a:endParaRPr/>
            </a:p>
          </p:txBody>
        </p:sp>
      </p:grpSp>
      <p:grpSp>
        <p:nvGrpSpPr>
          <p:cNvPr id="30" name="Group 30"/>
          <p:cNvGrpSpPr/>
          <p:nvPr/>
        </p:nvGrpSpPr>
        <p:grpSpPr>
          <a:xfrm rot="5400000">
            <a:off x="11723466" y="7072134"/>
            <a:ext cx="901187" cy="5253972"/>
            <a:chOff x="0" y="0"/>
            <a:chExt cx="812800" cy="4738670"/>
          </a:xfrm>
        </p:grpSpPr>
        <p:sp>
          <p:nvSpPr>
            <p:cNvPr id="31" name="Freeform 31"/>
            <p:cNvSpPr/>
            <p:nvPr/>
          </p:nvSpPr>
          <p:spPr>
            <a:xfrm>
              <a:off x="0" y="0"/>
              <a:ext cx="812800" cy="4738670"/>
            </a:xfrm>
            <a:custGeom>
              <a:avLst/>
              <a:gdLst/>
              <a:ahLst/>
              <a:cxnLst/>
              <a:rect l="l" t="t" r="r" b="b"/>
              <a:pathLst>
                <a:path w="812800" h="4738670">
                  <a:moveTo>
                    <a:pt x="406400" y="0"/>
                  </a:moveTo>
                  <a:lnTo>
                    <a:pt x="812800" y="4738670"/>
                  </a:lnTo>
                  <a:lnTo>
                    <a:pt x="0" y="4738670"/>
                  </a:lnTo>
                  <a:lnTo>
                    <a:pt x="406400" y="0"/>
                  </a:lnTo>
                  <a:close/>
                </a:path>
              </a:pathLst>
            </a:custGeom>
            <a:solidFill>
              <a:srgbClr val="8E93A9"/>
            </a:solidFill>
          </p:spPr>
        </p:sp>
        <p:sp>
          <p:nvSpPr>
            <p:cNvPr id="32" name="TextBox 32"/>
            <p:cNvSpPr txBox="1"/>
            <p:nvPr/>
          </p:nvSpPr>
          <p:spPr>
            <a:xfrm>
              <a:off x="127000" y="2152472"/>
              <a:ext cx="558800" cy="2247722"/>
            </a:xfrm>
            <a:prstGeom prst="rect">
              <a:avLst/>
            </a:prstGeom>
          </p:spPr>
          <p:txBody>
            <a:bodyPr lIns="57171" tIns="57171" rIns="57171" bIns="57171" rtlCol="0" anchor="ctr"/>
            <a:lstStyle/>
            <a:p>
              <a:pPr algn="ctr">
                <a:lnSpc>
                  <a:spcPts val="2659"/>
                </a:lnSpc>
              </a:pPr>
              <a:endParaRPr/>
            </a:p>
          </p:txBody>
        </p:sp>
      </p:grpSp>
      <p:grpSp>
        <p:nvGrpSpPr>
          <p:cNvPr id="33" name="Group 33"/>
          <p:cNvGrpSpPr/>
          <p:nvPr/>
        </p:nvGrpSpPr>
        <p:grpSpPr>
          <a:xfrm rot="-10800000">
            <a:off x="9845947" y="3163638"/>
            <a:ext cx="7525600" cy="1846964"/>
            <a:chOff x="0" y="0"/>
            <a:chExt cx="895467" cy="219769"/>
          </a:xfrm>
        </p:grpSpPr>
        <p:sp>
          <p:nvSpPr>
            <p:cNvPr id="34" name="Freeform 34"/>
            <p:cNvSpPr/>
            <p:nvPr/>
          </p:nvSpPr>
          <p:spPr>
            <a:xfrm>
              <a:off x="0" y="0"/>
              <a:ext cx="895467" cy="219769"/>
            </a:xfrm>
            <a:custGeom>
              <a:avLst/>
              <a:gdLst/>
              <a:ahLst/>
              <a:cxnLst/>
              <a:rect l="l" t="t" r="r" b="b"/>
              <a:pathLst>
                <a:path w="895467" h="219769">
                  <a:moveTo>
                    <a:pt x="0" y="0"/>
                  </a:moveTo>
                  <a:lnTo>
                    <a:pt x="895467" y="0"/>
                  </a:lnTo>
                  <a:lnTo>
                    <a:pt x="895467" y="219769"/>
                  </a:lnTo>
                  <a:lnTo>
                    <a:pt x="0" y="219769"/>
                  </a:lnTo>
                  <a:close/>
                </a:path>
              </a:pathLst>
            </a:custGeom>
            <a:solidFill>
              <a:srgbClr val="ECF0F3"/>
            </a:solidFill>
          </p:spPr>
        </p:sp>
        <p:sp>
          <p:nvSpPr>
            <p:cNvPr id="35" name="TextBox 35"/>
            <p:cNvSpPr txBox="1"/>
            <p:nvPr/>
          </p:nvSpPr>
          <p:spPr>
            <a:xfrm>
              <a:off x="0" y="-47625"/>
              <a:ext cx="895467" cy="267394"/>
            </a:xfrm>
            <a:prstGeom prst="rect">
              <a:avLst/>
            </a:prstGeom>
          </p:spPr>
          <p:txBody>
            <a:bodyPr lIns="57171" tIns="57171" rIns="57171" bIns="57171" rtlCol="0" anchor="ctr"/>
            <a:lstStyle/>
            <a:p>
              <a:pPr algn="ctr">
                <a:lnSpc>
                  <a:spcPts val="2659"/>
                </a:lnSpc>
              </a:pPr>
              <a:endParaRPr/>
            </a:p>
          </p:txBody>
        </p:sp>
      </p:grpSp>
      <p:grpSp>
        <p:nvGrpSpPr>
          <p:cNvPr id="36" name="Group 36"/>
          <p:cNvGrpSpPr/>
          <p:nvPr/>
        </p:nvGrpSpPr>
        <p:grpSpPr>
          <a:xfrm rot="-10800000">
            <a:off x="9845947" y="5625962"/>
            <a:ext cx="7525600" cy="1846964"/>
            <a:chOff x="0" y="0"/>
            <a:chExt cx="895467" cy="219769"/>
          </a:xfrm>
        </p:grpSpPr>
        <p:sp>
          <p:nvSpPr>
            <p:cNvPr id="37" name="Freeform 37"/>
            <p:cNvSpPr/>
            <p:nvPr/>
          </p:nvSpPr>
          <p:spPr>
            <a:xfrm>
              <a:off x="0" y="0"/>
              <a:ext cx="895467" cy="219769"/>
            </a:xfrm>
            <a:custGeom>
              <a:avLst/>
              <a:gdLst/>
              <a:ahLst/>
              <a:cxnLst/>
              <a:rect l="l" t="t" r="r" b="b"/>
              <a:pathLst>
                <a:path w="895467" h="219769">
                  <a:moveTo>
                    <a:pt x="0" y="0"/>
                  </a:moveTo>
                  <a:lnTo>
                    <a:pt x="895467" y="0"/>
                  </a:lnTo>
                  <a:lnTo>
                    <a:pt x="895467" y="219769"/>
                  </a:lnTo>
                  <a:lnTo>
                    <a:pt x="0" y="219769"/>
                  </a:lnTo>
                  <a:close/>
                </a:path>
              </a:pathLst>
            </a:custGeom>
            <a:solidFill>
              <a:srgbClr val="ECF0F3"/>
            </a:solidFill>
          </p:spPr>
        </p:sp>
        <p:sp>
          <p:nvSpPr>
            <p:cNvPr id="38" name="TextBox 38"/>
            <p:cNvSpPr txBox="1"/>
            <p:nvPr/>
          </p:nvSpPr>
          <p:spPr>
            <a:xfrm>
              <a:off x="0" y="-47625"/>
              <a:ext cx="895467" cy="267394"/>
            </a:xfrm>
            <a:prstGeom prst="rect">
              <a:avLst/>
            </a:prstGeom>
          </p:spPr>
          <p:txBody>
            <a:bodyPr lIns="57171" tIns="57171" rIns="57171" bIns="57171" rtlCol="0" anchor="ctr"/>
            <a:lstStyle/>
            <a:p>
              <a:pPr algn="ctr">
                <a:lnSpc>
                  <a:spcPts val="2659"/>
                </a:lnSpc>
              </a:pPr>
              <a:endParaRPr/>
            </a:p>
          </p:txBody>
        </p:sp>
      </p:grpSp>
      <p:grpSp>
        <p:nvGrpSpPr>
          <p:cNvPr id="39" name="Group 39"/>
          <p:cNvGrpSpPr/>
          <p:nvPr/>
        </p:nvGrpSpPr>
        <p:grpSpPr>
          <a:xfrm rot="-10800000">
            <a:off x="9845947" y="8150922"/>
            <a:ext cx="7525600" cy="1846964"/>
            <a:chOff x="0" y="0"/>
            <a:chExt cx="895467" cy="219769"/>
          </a:xfrm>
        </p:grpSpPr>
        <p:sp>
          <p:nvSpPr>
            <p:cNvPr id="40" name="Freeform 40"/>
            <p:cNvSpPr/>
            <p:nvPr/>
          </p:nvSpPr>
          <p:spPr>
            <a:xfrm>
              <a:off x="0" y="0"/>
              <a:ext cx="895467" cy="219769"/>
            </a:xfrm>
            <a:custGeom>
              <a:avLst/>
              <a:gdLst/>
              <a:ahLst/>
              <a:cxnLst/>
              <a:rect l="l" t="t" r="r" b="b"/>
              <a:pathLst>
                <a:path w="895467" h="219769">
                  <a:moveTo>
                    <a:pt x="0" y="0"/>
                  </a:moveTo>
                  <a:lnTo>
                    <a:pt x="895467" y="0"/>
                  </a:lnTo>
                  <a:lnTo>
                    <a:pt x="895467" y="219769"/>
                  </a:lnTo>
                  <a:lnTo>
                    <a:pt x="0" y="219769"/>
                  </a:lnTo>
                  <a:close/>
                </a:path>
              </a:pathLst>
            </a:custGeom>
            <a:solidFill>
              <a:srgbClr val="ECF0F3"/>
            </a:solidFill>
          </p:spPr>
        </p:sp>
        <p:sp>
          <p:nvSpPr>
            <p:cNvPr id="41" name="TextBox 41"/>
            <p:cNvSpPr txBox="1"/>
            <p:nvPr/>
          </p:nvSpPr>
          <p:spPr>
            <a:xfrm>
              <a:off x="0" y="-47625"/>
              <a:ext cx="895467" cy="267394"/>
            </a:xfrm>
            <a:prstGeom prst="rect">
              <a:avLst/>
            </a:prstGeom>
          </p:spPr>
          <p:txBody>
            <a:bodyPr lIns="57171" tIns="57171" rIns="57171" bIns="57171" rtlCol="0" anchor="ctr"/>
            <a:lstStyle/>
            <a:p>
              <a:pPr algn="ctr">
                <a:lnSpc>
                  <a:spcPts val="2659"/>
                </a:lnSpc>
              </a:pPr>
              <a:endParaRPr/>
            </a:p>
          </p:txBody>
        </p:sp>
      </p:grpSp>
      <p:grpSp>
        <p:nvGrpSpPr>
          <p:cNvPr id="42" name="Group 42"/>
          <p:cNvGrpSpPr/>
          <p:nvPr/>
        </p:nvGrpSpPr>
        <p:grpSpPr>
          <a:xfrm rot="-10800000">
            <a:off x="17137985" y="3163638"/>
            <a:ext cx="1030828" cy="1846964"/>
            <a:chOff x="0" y="0"/>
            <a:chExt cx="122658" cy="219769"/>
          </a:xfrm>
        </p:grpSpPr>
        <p:sp>
          <p:nvSpPr>
            <p:cNvPr id="43" name="Freeform 43"/>
            <p:cNvSpPr/>
            <p:nvPr/>
          </p:nvSpPr>
          <p:spPr>
            <a:xfrm>
              <a:off x="0" y="0"/>
              <a:ext cx="122658" cy="219769"/>
            </a:xfrm>
            <a:custGeom>
              <a:avLst/>
              <a:gdLst/>
              <a:ahLst/>
              <a:cxnLst/>
              <a:rect l="l" t="t" r="r" b="b"/>
              <a:pathLst>
                <a:path w="122658" h="219769">
                  <a:moveTo>
                    <a:pt x="0" y="0"/>
                  </a:moveTo>
                  <a:lnTo>
                    <a:pt x="122658" y="0"/>
                  </a:lnTo>
                  <a:lnTo>
                    <a:pt x="122658" y="219769"/>
                  </a:lnTo>
                  <a:lnTo>
                    <a:pt x="0" y="219769"/>
                  </a:lnTo>
                  <a:close/>
                </a:path>
              </a:pathLst>
            </a:custGeom>
            <a:solidFill>
              <a:srgbClr val="9A031E"/>
            </a:solidFill>
          </p:spPr>
        </p:sp>
        <p:sp>
          <p:nvSpPr>
            <p:cNvPr id="44" name="TextBox 44"/>
            <p:cNvSpPr txBox="1"/>
            <p:nvPr/>
          </p:nvSpPr>
          <p:spPr>
            <a:xfrm>
              <a:off x="0" y="-47625"/>
              <a:ext cx="122658" cy="267394"/>
            </a:xfrm>
            <a:prstGeom prst="rect">
              <a:avLst/>
            </a:prstGeom>
          </p:spPr>
          <p:txBody>
            <a:bodyPr lIns="57171" tIns="57171" rIns="57171" bIns="57171" rtlCol="0" anchor="ctr"/>
            <a:lstStyle/>
            <a:p>
              <a:pPr algn="ctr">
                <a:lnSpc>
                  <a:spcPts val="2659"/>
                </a:lnSpc>
              </a:pPr>
              <a:endParaRPr/>
            </a:p>
          </p:txBody>
        </p:sp>
      </p:grpSp>
      <p:grpSp>
        <p:nvGrpSpPr>
          <p:cNvPr id="45" name="Group 45"/>
          <p:cNvGrpSpPr/>
          <p:nvPr/>
        </p:nvGrpSpPr>
        <p:grpSpPr>
          <a:xfrm rot="-10800000">
            <a:off x="17137985" y="5625962"/>
            <a:ext cx="1030828" cy="1846964"/>
            <a:chOff x="0" y="0"/>
            <a:chExt cx="122658" cy="219769"/>
          </a:xfrm>
        </p:grpSpPr>
        <p:sp>
          <p:nvSpPr>
            <p:cNvPr id="46" name="Freeform 46"/>
            <p:cNvSpPr/>
            <p:nvPr/>
          </p:nvSpPr>
          <p:spPr>
            <a:xfrm>
              <a:off x="0" y="0"/>
              <a:ext cx="122658" cy="219769"/>
            </a:xfrm>
            <a:custGeom>
              <a:avLst/>
              <a:gdLst/>
              <a:ahLst/>
              <a:cxnLst/>
              <a:rect l="l" t="t" r="r" b="b"/>
              <a:pathLst>
                <a:path w="122658" h="219769">
                  <a:moveTo>
                    <a:pt x="0" y="0"/>
                  </a:moveTo>
                  <a:lnTo>
                    <a:pt x="122658" y="0"/>
                  </a:lnTo>
                  <a:lnTo>
                    <a:pt x="122658" y="219769"/>
                  </a:lnTo>
                  <a:lnTo>
                    <a:pt x="0" y="219769"/>
                  </a:lnTo>
                  <a:close/>
                </a:path>
              </a:pathLst>
            </a:custGeom>
            <a:solidFill>
              <a:srgbClr val="E36414"/>
            </a:solidFill>
          </p:spPr>
        </p:sp>
        <p:sp>
          <p:nvSpPr>
            <p:cNvPr id="47" name="TextBox 47"/>
            <p:cNvSpPr txBox="1"/>
            <p:nvPr/>
          </p:nvSpPr>
          <p:spPr>
            <a:xfrm>
              <a:off x="0" y="-47625"/>
              <a:ext cx="122658" cy="267394"/>
            </a:xfrm>
            <a:prstGeom prst="rect">
              <a:avLst/>
            </a:prstGeom>
          </p:spPr>
          <p:txBody>
            <a:bodyPr lIns="57171" tIns="57171" rIns="57171" bIns="57171" rtlCol="0" anchor="ctr"/>
            <a:lstStyle/>
            <a:p>
              <a:pPr algn="ctr">
                <a:lnSpc>
                  <a:spcPts val="2659"/>
                </a:lnSpc>
              </a:pPr>
              <a:endParaRPr/>
            </a:p>
          </p:txBody>
        </p:sp>
      </p:grpSp>
      <p:grpSp>
        <p:nvGrpSpPr>
          <p:cNvPr id="48" name="Group 48"/>
          <p:cNvGrpSpPr/>
          <p:nvPr/>
        </p:nvGrpSpPr>
        <p:grpSpPr>
          <a:xfrm rot="-10800000">
            <a:off x="17137985" y="8150922"/>
            <a:ext cx="1030828" cy="1846964"/>
            <a:chOff x="0" y="0"/>
            <a:chExt cx="122658" cy="219769"/>
          </a:xfrm>
        </p:grpSpPr>
        <p:sp>
          <p:nvSpPr>
            <p:cNvPr id="49" name="Freeform 49"/>
            <p:cNvSpPr/>
            <p:nvPr/>
          </p:nvSpPr>
          <p:spPr>
            <a:xfrm>
              <a:off x="0" y="0"/>
              <a:ext cx="122658" cy="219769"/>
            </a:xfrm>
            <a:custGeom>
              <a:avLst/>
              <a:gdLst/>
              <a:ahLst/>
              <a:cxnLst/>
              <a:rect l="l" t="t" r="r" b="b"/>
              <a:pathLst>
                <a:path w="122658" h="219769">
                  <a:moveTo>
                    <a:pt x="0" y="0"/>
                  </a:moveTo>
                  <a:lnTo>
                    <a:pt x="122658" y="0"/>
                  </a:lnTo>
                  <a:lnTo>
                    <a:pt x="122658" y="219769"/>
                  </a:lnTo>
                  <a:lnTo>
                    <a:pt x="0" y="219769"/>
                  </a:lnTo>
                  <a:close/>
                </a:path>
              </a:pathLst>
            </a:custGeom>
            <a:solidFill>
              <a:srgbClr val="354F52"/>
            </a:solidFill>
          </p:spPr>
        </p:sp>
        <p:sp>
          <p:nvSpPr>
            <p:cNvPr id="50" name="TextBox 50"/>
            <p:cNvSpPr txBox="1"/>
            <p:nvPr/>
          </p:nvSpPr>
          <p:spPr>
            <a:xfrm>
              <a:off x="0" y="-47625"/>
              <a:ext cx="122658" cy="267394"/>
            </a:xfrm>
            <a:prstGeom prst="rect">
              <a:avLst/>
            </a:prstGeom>
          </p:spPr>
          <p:txBody>
            <a:bodyPr lIns="57171" tIns="57171" rIns="57171" bIns="57171" rtlCol="0" anchor="ctr"/>
            <a:lstStyle/>
            <a:p>
              <a:pPr algn="ctr">
                <a:lnSpc>
                  <a:spcPts val="2659"/>
                </a:lnSpc>
              </a:pPr>
              <a:endParaRPr/>
            </a:p>
          </p:txBody>
        </p:sp>
      </p:grpSp>
      <p:sp>
        <p:nvSpPr>
          <p:cNvPr id="51" name="TextBox 51"/>
          <p:cNvSpPr txBox="1"/>
          <p:nvPr/>
        </p:nvSpPr>
        <p:spPr>
          <a:xfrm>
            <a:off x="17261883" y="3749211"/>
            <a:ext cx="783032" cy="599618"/>
          </a:xfrm>
          <a:prstGeom prst="rect">
            <a:avLst/>
          </a:prstGeom>
        </p:spPr>
        <p:txBody>
          <a:bodyPr lIns="0" tIns="0" rIns="0" bIns="0" rtlCol="0" anchor="t">
            <a:spAutoFit/>
          </a:bodyPr>
          <a:lstStyle/>
          <a:p>
            <a:pPr algn="ctr">
              <a:lnSpc>
                <a:spcPts val="4910"/>
              </a:lnSpc>
            </a:pPr>
            <a:r>
              <a:rPr lang="en-US" sz="3507" dirty="0">
                <a:solidFill>
                  <a:srgbClr val="FFFFFF"/>
                </a:solidFill>
                <a:latin typeface="Roboto"/>
                <a:ea typeface="Roboto"/>
                <a:cs typeface="Roboto"/>
                <a:sym typeface="Roboto"/>
              </a:rPr>
              <a:t>02</a:t>
            </a:r>
          </a:p>
        </p:txBody>
      </p:sp>
      <p:sp>
        <p:nvSpPr>
          <p:cNvPr id="52" name="TextBox 52"/>
          <p:cNvSpPr txBox="1"/>
          <p:nvPr/>
        </p:nvSpPr>
        <p:spPr>
          <a:xfrm>
            <a:off x="17261883" y="6211534"/>
            <a:ext cx="783032" cy="599618"/>
          </a:xfrm>
          <a:prstGeom prst="rect">
            <a:avLst/>
          </a:prstGeom>
        </p:spPr>
        <p:txBody>
          <a:bodyPr lIns="0" tIns="0" rIns="0" bIns="0" rtlCol="0" anchor="t">
            <a:spAutoFit/>
          </a:bodyPr>
          <a:lstStyle/>
          <a:p>
            <a:pPr algn="ctr">
              <a:lnSpc>
                <a:spcPts val="4910"/>
              </a:lnSpc>
            </a:pPr>
            <a:r>
              <a:rPr lang="en-US" sz="3507" dirty="0">
                <a:solidFill>
                  <a:srgbClr val="FFFFFF"/>
                </a:solidFill>
                <a:latin typeface="Roboto"/>
                <a:ea typeface="Roboto"/>
                <a:cs typeface="Roboto"/>
                <a:sym typeface="Roboto"/>
              </a:rPr>
              <a:t>04</a:t>
            </a:r>
          </a:p>
        </p:txBody>
      </p:sp>
      <p:sp>
        <p:nvSpPr>
          <p:cNvPr id="53" name="TextBox 53"/>
          <p:cNvSpPr txBox="1"/>
          <p:nvPr/>
        </p:nvSpPr>
        <p:spPr>
          <a:xfrm>
            <a:off x="17261883" y="8736495"/>
            <a:ext cx="783032" cy="599618"/>
          </a:xfrm>
          <a:prstGeom prst="rect">
            <a:avLst/>
          </a:prstGeom>
        </p:spPr>
        <p:txBody>
          <a:bodyPr lIns="0" tIns="0" rIns="0" bIns="0" rtlCol="0" anchor="t">
            <a:spAutoFit/>
          </a:bodyPr>
          <a:lstStyle/>
          <a:p>
            <a:pPr algn="ctr">
              <a:lnSpc>
                <a:spcPts val="4910"/>
              </a:lnSpc>
            </a:pPr>
            <a:r>
              <a:rPr lang="en-US" sz="3507" dirty="0">
                <a:solidFill>
                  <a:srgbClr val="FFFFFF"/>
                </a:solidFill>
                <a:latin typeface="Roboto"/>
                <a:ea typeface="Roboto"/>
                <a:cs typeface="Roboto"/>
                <a:sym typeface="Roboto"/>
              </a:rPr>
              <a:t>06</a:t>
            </a:r>
          </a:p>
        </p:txBody>
      </p:sp>
      <p:sp>
        <p:nvSpPr>
          <p:cNvPr id="54" name="TextBox 54"/>
          <p:cNvSpPr txBox="1"/>
          <p:nvPr/>
        </p:nvSpPr>
        <p:spPr>
          <a:xfrm>
            <a:off x="9920883" y="5621732"/>
            <a:ext cx="5683583" cy="445635"/>
          </a:xfrm>
          <a:prstGeom prst="rect">
            <a:avLst/>
          </a:prstGeom>
        </p:spPr>
        <p:txBody>
          <a:bodyPr lIns="0" tIns="0" rIns="0" bIns="0" rtlCol="0" anchor="t">
            <a:spAutoFit/>
          </a:bodyPr>
          <a:lstStyle/>
          <a:p>
            <a:pPr>
              <a:lnSpc>
                <a:spcPts val="3739"/>
              </a:lnSpc>
            </a:pPr>
            <a:r>
              <a:rPr lang="en-US" sz="2800" b="1" dirty="0">
                <a:solidFill>
                  <a:srgbClr val="000000"/>
                </a:solidFill>
                <a:latin typeface="Roboto Bold"/>
                <a:ea typeface="Roboto Bold"/>
                <a:cs typeface="Roboto Bold"/>
                <a:sym typeface="Roboto Bold"/>
              </a:rPr>
              <a:t>Κα</a:t>
            </a:r>
            <a:r>
              <a:rPr lang="en-US" sz="2800" b="1" dirty="0" err="1">
                <a:solidFill>
                  <a:srgbClr val="000000"/>
                </a:solidFill>
                <a:latin typeface="Roboto Bold"/>
                <a:ea typeface="Roboto Bold"/>
                <a:cs typeface="Roboto Bold"/>
                <a:sym typeface="Roboto Bold"/>
              </a:rPr>
              <a:t>τάτμηση</a:t>
            </a:r>
            <a:r>
              <a:rPr lang="en-US" sz="2800" b="1" dirty="0">
                <a:solidFill>
                  <a:srgbClr val="000000"/>
                </a:solidFill>
                <a:latin typeface="Roboto Bold"/>
                <a:ea typeface="Roboto Bold"/>
                <a:cs typeface="Roboto Bold"/>
                <a:sym typeface="Roboto Bold"/>
              </a:rPr>
              <a:t> / </a:t>
            </a:r>
            <a:r>
              <a:rPr lang="en-US" sz="2800" b="1" dirty="0" err="1">
                <a:solidFill>
                  <a:srgbClr val="000000"/>
                </a:solidFill>
                <a:latin typeface="Roboto Bold"/>
                <a:ea typeface="Roboto Bold"/>
                <a:cs typeface="Roboto Bold"/>
                <a:sym typeface="Roboto Bold"/>
              </a:rPr>
              <a:t>Σημ</a:t>
            </a:r>
            <a:r>
              <a:rPr lang="en-US" sz="2800" b="1" dirty="0">
                <a:solidFill>
                  <a:srgbClr val="000000"/>
                </a:solidFill>
                <a:latin typeface="Roboto Bold"/>
                <a:ea typeface="Roboto Bold"/>
                <a:cs typeface="Roboto Bold"/>
                <a:sym typeface="Roboto Bold"/>
              </a:rPr>
              <a:t>ατοδότηση </a:t>
            </a:r>
          </a:p>
        </p:txBody>
      </p:sp>
      <p:sp>
        <p:nvSpPr>
          <p:cNvPr id="55" name="TextBox 55"/>
          <p:cNvSpPr txBox="1"/>
          <p:nvPr/>
        </p:nvSpPr>
        <p:spPr>
          <a:xfrm>
            <a:off x="10005191" y="3845092"/>
            <a:ext cx="6973550" cy="1173398"/>
          </a:xfrm>
          <a:prstGeom prst="rect">
            <a:avLst/>
          </a:prstGeom>
        </p:spPr>
        <p:txBody>
          <a:bodyPr lIns="0" tIns="0" rIns="0" bIns="0" rtlCol="0" anchor="t">
            <a:spAutoFit/>
          </a:bodyPr>
          <a:lstStyle/>
          <a:p>
            <a:pPr marL="342900" indent="-342900">
              <a:lnSpc>
                <a:spcPts val="3054"/>
              </a:lnSpc>
              <a:buFont typeface="Arial" panose="020B0604020202020204" pitchFamily="34" charset="0"/>
              <a:buChar char="•"/>
            </a:pPr>
            <a:r>
              <a:rPr lang="en-US" sz="2500" b="1" dirty="0" err="1">
                <a:solidFill>
                  <a:srgbClr val="000000">
                    <a:alpha val="74902"/>
                  </a:srgbClr>
                </a:solidFill>
                <a:latin typeface="Roboto Bold"/>
                <a:ea typeface="Roboto Bold"/>
                <a:cs typeface="Roboto Bold"/>
                <a:sym typeface="Roboto Bold"/>
              </a:rPr>
              <a:t>Φυσιολογικός</a:t>
            </a:r>
            <a:r>
              <a:rPr lang="en-US" sz="2500" b="1" dirty="0">
                <a:solidFill>
                  <a:srgbClr val="000000">
                    <a:alpha val="74902"/>
                  </a:srgbClr>
                </a:solidFill>
                <a:latin typeface="Roboto Bold"/>
                <a:ea typeface="Roboto Bold"/>
                <a:cs typeface="Roboto Bold"/>
                <a:sym typeface="Roboto Bold"/>
              </a:rPr>
              <a:t> και </a:t>
            </a:r>
            <a:r>
              <a:rPr lang="en-US" sz="2500" b="1" dirty="0" err="1">
                <a:solidFill>
                  <a:srgbClr val="000000">
                    <a:alpha val="74902"/>
                  </a:srgbClr>
                </a:solidFill>
                <a:latin typeface="Roboto Bold"/>
                <a:ea typeface="Roboto Bold"/>
                <a:cs typeface="Roboto Bold"/>
                <a:sym typeface="Roboto Bold"/>
              </a:rPr>
              <a:t>εγκάρδιος</a:t>
            </a:r>
            <a:r>
              <a:rPr lang="en-US" sz="2500" b="1" dirty="0">
                <a:solidFill>
                  <a:srgbClr val="000000">
                    <a:alpha val="74902"/>
                  </a:srgbClr>
                </a:solidFill>
                <a:latin typeface="Roboto Bold"/>
                <a:ea typeface="Roboto Bold"/>
                <a:cs typeface="Roboto Bold"/>
                <a:sym typeface="Roboto Bold"/>
              </a:rPr>
              <a:t> </a:t>
            </a:r>
            <a:r>
              <a:rPr lang="en-US" sz="2500" b="1" dirty="0" err="1">
                <a:solidFill>
                  <a:srgbClr val="000000">
                    <a:alpha val="74902"/>
                  </a:srgbClr>
                </a:solidFill>
                <a:latin typeface="Roboto Bold"/>
                <a:ea typeface="Roboto Bold"/>
                <a:cs typeface="Roboto Bold"/>
                <a:sym typeface="Roboto Bold"/>
              </a:rPr>
              <a:t>τόνος</a:t>
            </a:r>
            <a:endParaRPr lang="el-GR" sz="2500" b="1" dirty="0">
              <a:solidFill>
                <a:srgbClr val="000000">
                  <a:alpha val="74902"/>
                </a:srgbClr>
              </a:solidFill>
              <a:latin typeface="Roboto Bold"/>
              <a:ea typeface="Roboto Bold"/>
              <a:cs typeface="Roboto Bold"/>
              <a:sym typeface="Roboto Bold"/>
            </a:endParaRPr>
          </a:p>
          <a:p>
            <a:pPr marL="342900" indent="-342900">
              <a:lnSpc>
                <a:spcPts val="3054"/>
              </a:lnSpc>
              <a:buFont typeface="Arial" panose="020B0604020202020204" pitchFamily="34" charset="0"/>
              <a:buChar char="•"/>
            </a:pPr>
            <a:r>
              <a:rPr lang="en-US" sz="2500" b="1" dirty="0" err="1">
                <a:solidFill>
                  <a:srgbClr val="000000">
                    <a:alpha val="74902"/>
                  </a:srgbClr>
                </a:solidFill>
                <a:latin typeface="Roboto Bold"/>
                <a:ea typeface="Roboto Bold"/>
                <a:cs typeface="Roboto Bold"/>
                <a:sym typeface="Roboto Bold"/>
              </a:rPr>
              <a:t>Στ</a:t>
            </a:r>
            <a:r>
              <a:rPr lang="en-US" sz="2500" b="1" dirty="0">
                <a:solidFill>
                  <a:srgbClr val="000000">
                    <a:alpha val="74902"/>
                  </a:srgbClr>
                </a:solidFill>
                <a:latin typeface="Roboto Bold"/>
                <a:ea typeface="Roboto Bold"/>
                <a:cs typeface="Roboto Bold"/>
                <a:sym typeface="Roboto Bold"/>
              </a:rPr>
              <a:t>αθερό avatar </a:t>
            </a:r>
            <a:r>
              <a:rPr lang="el-GR" sz="2500" b="1" dirty="0">
                <a:solidFill>
                  <a:srgbClr val="000000">
                    <a:alpha val="74902"/>
                  </a:srgbClr>
                </a:solidFill>
                <a:latin typeface="Roboto Bold"/>
                <a:ea typeface="Roboto Bold"/>
                <a:cs typeface="Roboto Bold"/>
                <a:sym typeface="Roboto Bold"/>
              </a:rPr>
              <a:t>που </a:t>
            </a:r>
            <a:r>
              <a:rPr lang="en-US" sz="2500" b="1" dirty="0" err="1">
                <a:solidFill>
                  <a:srgbClr val="000000">
                    <a:alpha val="74902"/>
                  </a:srgbClr>
                </a:solidFill>
                <a:latin typeface="Roboto Bold"/>
                <a:ea typeface="Roboto Bold"/>
                <a:cs typeface="Roboto Bold"/>
                <a:sym typeface="Roboto Bold"/>
              </a:rPr>
              <a:t>λειτουργεί</a:t>
            </a:r>
            <a:r>
              <a:rPr lang="en-US" sz="2500" b="1" dirty="0">
                <a:solidFill>
                  <a:srgbClr val="000000">
                    <a:alpha val="74902"/>
                  </a:srgbClr>
                </a:solidFill>
                <a:latin typeface="Roboto Bold"/>
                <a:ea typeface="Roboto Bold"/>
                <a:cs typeface="Roboto Bold"/>
                <a:sym typeface="Roboto Bold"/>
              </a:rPr>
              <a:t> </a:t>
            </a:r>
            <a:r>
              <a:rPr lang="en-US" sz="2500" b="1" dirty="0" err="1">
                <a:solidFill>
                  <a:srgbClr val="000000">
                    <a:alpha val="74902"/>
                  </a:srgbClr>
                </a:solidFill>
                <a:latin typeface="Roboto Bold"/>
                <a:ea typeface="Roboto Bold"/>
                <a:cs typeface="Roboto Bold"/>
                <a:sym typeface="Roboto Bold"/>
              </a:rPr>
              <a:t>ως</a:t>
            </a:r>
            <a:r>
              <a:rPr lang="en-US" sz="2500" b="1" dirty="0">
                <a:solidFill>
                  <a:srgbClr val="000000">
                    <a:alpha val="74902"/>
                  </a:srgbClr>
                </a:solidFill>
                <a:latin typeface="Roboto Bold"/>
                <a:ea typeface="Roboto Bold"/>
                <a:cs typeface="Roboto Bold"/>
                <a:sym typeface="Roboto Bold"/>
              </a:rPr>
              <a:t> κα</a:t>
            </a:r>
            <a:r>
              <a:rPr lang="en-US" sz="2500" b="1" dirty="0" err="1">
                <a:solidFill>
                  <a:srgbClr val="000000">
                    <a:alpha val="74902"/>
                  </a:srgbClr>
                </a:solidFill>
                <a:latin typeface="Roboto Bold"/>
                <a:ea typeface="Roboto Bold"/>
                <a:cs typeface="Roboto Bold"/>
                <a:sym typeface="Roboto Bold"/>
              </a:rPr>
              <a:t>θοδηγητικός</a:t>
            </a:r>
            <a:r>
              <a:rPr lang="en-US" sz="2500" b="1" dirty="0">
                <a:solidFill>
                  <a:srgbClr val="000000">
                    <a:alpha val="74902"/>
                  </a:srgbClr>
                </a:solidFill>
                <a:latin typeface="Roboto Bold"/>
                <a:ea typeface="Roboto Bold"/>
                <a:cs typeface="Roboto Bold"/>
                <a:sym typeface="Roboto Bold"/>
              </a:rPr>
              <a:t> πα</a:t>
            </a:r>
            <a:r>
              <a:rPr lang="en-US" sz="2500" b="1" dirty="0" err="1">
                <a:solidFill>
                  <a:srgbClr val="000000">
                    <a:alpha val="74902"/>
                  </a:srgbClr>
                </a:solidFill>
                <a:latin typeface="Roboto Bold"/>
                <a:ea typeface="Roboto Bold"/>
                <a:cs typeface="Roboto Bold"/>
                <a:sym typeface="Roboto Bold"/>
              </a:rPr>
              <a:t>ράγοντ</a:t>
            </a:r>
            <a:r>
              <a:rPr lang="en-US" sz="2500" b="1" dirty="0">
                <a:solidFill>
                  <a:srgbClr val="000000">
                    <a:alpha val="74902"/>
                  </a:srgbClr>
                </a:solidFill>
                <a:latin typeface="Roboto Bold"/>
                <a:ea typeface="Roboto Bold"/>
                <a:cs typeface="Roboto Bold"/>
                <a:sym typeface="Roboto Bold"/>
              </a:rPr>
              <a:t>ας</a:t>
            </a:r>
          </a:p>
        </p:txBody>
      </p:sp>
      <p:sp>
        <p:nvSpPr>
          <p:cNvPr id="56" name="TextBox 56"/>
          <p:cNvSpPr txBox="1"/>
          <p:nvPr/>
        </p:nvSpPr>
        <p:spPr>
          <a:xfrm>
            <a:off x="9962728" y="6191744"/>
            <a:ext cx="7051359" cy="1208664"/>
          </a:xfrm>
          <a:prstGeom prst="rect">
            <a:avLst/>
          </a:prstGeom>
        </p:spPr>
        <p:txBody>
          <a:bodyPr wrap="square" lIns="0" tIns="0" rIns="0" bIns="0" rtlCol="0" anchor="t">
            <a:spAutoFit/>
          </a:bodyPr>
          <a:lstStyle/>
          <a:p>
            <a:pPr marL="342900" indent="-342900">
              <a:lnSpc>
                <a:spcPts val="3191"/>
              </a:lnSpc>
              <a:buFont typeface="Arial" panose="020B0604020202020204" pitchFamily="34" charset="0"/>
              <a:buChar char="•"/>
            </a:pPr>
            <a:r>
              <a:rPr lang="en-US" sz="2500" b="1" dirty="0" err="1">
                <a:solidFill>
                  <a:srgbClr val="000000">
                    <a:alpha val="74902"/>
                  </a:srgbClr>
                </a:solidFill>
                <a:latin typeface="Roboto Bold"/>
                <a:ea typeface="Roboto Bold"/>
                <a:cs typeface="Roboto Bold"/>
                <a:sym typeface="Roboto Bold"/>
              </a:rPr>
              <a:t>Μικρές</a:t>
            </a:r>
            <a:r>
              <a:rPr lang="en-US" sz="2500" b="1" dirty="0">
                <a:solidFill>
                  <a:srgbClr val="000000">
                    <a:alpha val="74902"/>
                  </a:srgbClr>
                </a:solidFill>
                <a:latin typeface="Roboto Bold"/>
                <a:ea typeface="Roboto Bold"/>
                <a:cs typeface="Roboto Bold"/>
                <a:sym typeface="Roboto Bold"/>
              </a:rPr>
              <a:t>, </a:t>
            </a:r>
            <a:r>
              <a:rPr lang="en-US" sz="2500" b="1" dirty="0" err="1">
                <a:solidFill>
                  <a:srgbClr val="000000">
                    <a:alpha val="74902"/>
                  </a:srgbClr>
                </a:solidFill>
                <a:latin typeface="Roboto Bold"/>
                <a:ea typeface="Roboto Bold"/>
                <a:cs typeface="Roboto Bold"/>
                <a:sym typeface="Roboto Bold"/>
              </a:rPr>
              <a:t>δι</a:t>
            </a:r>
            <a:r>
              <a:rPr lang="en-US" sz="2500" b="1" dirty="0">
                <a:solidFill>
                  <a:srgbClr val="000000">
                    <a:alpha val="74902"/>
                  </a:srgbClr>
                </a:solidFill>
                <a:latin typeface="Roboto Bold"/>
                <a:ea typeface="Roboto Bold"/>
                <a:cs typeface="Roboto Bold"/>
                <a:sym typeface="Roboto Bold"/>
              </a:rPr>
              <a:t>ακριτές ενότητες αποτρέπουν τη γνωστική υπερφόρτωση</a:t>
            </a:r>
            <a:endParaRPr lang="el-GR" sz="2500" b="1" dirty="0">
              <a:solidFill>
                <a:srgbClr val="000000">
                  <a:alpha val="74902"/>
                </a:srgbClr>
              </a:solidFill>
              <a:latin typeface="Roboto Bold"/>
              <a:ea typeface="Roboto Bold"/>
              <a:cs typeface="Roboto Bold"/>
              <a:sym typeface="Roboto Bold"/>
            </a:endParaRPr>
          </a:p>
          <a:p>
            <a:pPr marL="342900" indent="-342900">
              <a:lnSpc>
                <a:spcPts val="3191"/>
              </a:lnSpc>
              <a:buFont typeface="Arial" panose="020B0604020202020204" pitchFamily="34" charset="0"/>
              <a:buChar char="•"/>
            </a:pPr>
            <a:r>
              <a:rPr lang="en-US" sz="2500" b="1" dirty="0">
                <a:solidFill>
                  <a:srgbClr val="000000">
                    <a:alpha val="74902"/>
                  </a:srgbClr>
                </a:solidFill>
                <a:latin typeface="Roboto Bold"/>
                <a:ea typeface="Roboto Bold"/>
                <a:cs typeface="Roboto Bold"/>
                <a:sym typeface="Roboto Bold"/>
              </a:rPr>
              <a:t>Οπ</a:t>
            </a:r>
            <a:r>
              <a:rPr lang="en-US" sz="2500" b="1" dirty="0" err="1">
                <a:solidFill>
                  <a:srgbClr val="000000">
                    <a:alpha val="74902"/>
                  </a:srgbClr>
                </a:solidFill>
                <a:latin typeface="Roboto Bold"/>
                <a:ea typeface="Roboto Bold"/>
                <a:cs typeface="Roboto Bold"/>
                <a:sym typeface="Roboto Bold"/>
              </a:rPr>
              <a:t>τικές</a:t>
            </a:r>
            <a:r>
              <a:rPr lang="en-US" sz="2500" b="1" dirty="0">
                <a:solidFill>
                  <a:srgbClr val="000000">
                    <a:alpha val="74902"/>
                  </a:srgbClr>
                </a:solidFill>
                <a:latin typeface="Roboto Bold"/>
                <a:ea typeface="Roboto Bold"/>
                <a:cs typeface="Roboto Bold"/>
                <a:sym typeface="Roboto Bold"/>
              </a:rPr>
              <a:t> επ</a:t>
            </a:r>
            <a:r>
              <a:rPr lang="en-US" sz="2500" b="1" dirty="0" err="1">
                <a:solidFill>
                  <a:srgbClr val="000000">
                    <a:alpha val="74902"/>
                  </a:srgbClr>
                </a:solidFill>
                <a:latin typeface="Roboto Bold"/>
                <a:ea typeface="Roboto Bold"/>
                <a:cs typeface="Roboto Bold"/>
                <a:sym typeface="Roboto Bold"/>
              </a:rPr>
              <a:t>ισημάνσεις</a:t>
            </a:r>
            <a:r>
              <a:rPr lang="en-US" sz="2500" b="1" dirty="0">
                <a:solidFill>
                  <a:srgbClr val="000000">
                    <a:alpha val="74902"/>
                  </a:srgbClr>
                </a:solidFill>
                <a:latin typeface="Roboto Bold"/>
                <a:ea typeface="Roboto Bold"/>
                <a:cs typeface="Roboto Bold"/>
                <a:sym typeface="Roboto Bold"/>
              </a:rPr>
              <a:t> και </a:t>
            </a:r>
            <a:r>
              <a:rPr lang="en-US" sz="2500" b="1" dirty="0" err="1">
                <a:solidFill>
                  <a:srgbClr val="000000">
                    <a:alpha val="74902"/>
                  </a:srgbClr>
                </a:solidFill>
                <a:latin typeface="Roboto Bold"/>
                <a:ea typeface="Roboto Bold"/>
                <a:cs typeface="Roboto Bold"/>
                <a:sym typeface="Roboto Bold"/>
              </a:rPr>
              <a:t>οδηγίες</a:t>
            </a:r>
            <a:endParaRPr lang="en-US" sz="2500" b="1" dirty="0">
              <a:solidFill>
                <a:srgbClr val="000000">
                  <a:alpha val="74902"/>
                </a:srgbClr>
              </a:solidFill>
              <a:latin typeface="Roboto Bold"/>
              <a:ea typeface="Roboto Bold"/>
              <a:cs typeface="Roboto Bold"/>
              <a:sym typeface="Roboto Bold"/>
            </a:endParaRPr>
          </a:p>
        </p:txBody>
      </p:sp>
      <p:sp>
        <p:nvSpPr>
          <p:cNvPr id="57" name="TextBox 57"/>
          <p:cNvSpPr txBox="1"/>
          <p:nvPr/>
        </p:nvSpPr>
        <p:spPr>
          <a:xfrm>
            <a:off x="9920883" y="8140822"/>
            <a:ext cx="6081692" cy="474489"/>
          </a:xfrm>
          <a:prstGeom prst="rect">
            <a:avLst/>
          </a:prstGeom>
        </p:spPr>
        <p:txBody>
          <a:bodyPr lIns="0" tIns="0" rIns="0" bIns="0" rtlCol="0" anchor="t">
            <a:spAutoFit/>
          </a:bodyPr>
          <a:lstStyle/>
          <a:p>
            <a:pPr>
              <a:lnSpc>
                <a:spcPts val="3739"/>
              </a:lnSpc>
            </a:pPr>
            <a:r>
              <a:rPr lang="en-US" sz="2800" b="1" dirty="0" err="1">
                <a:solidFill>
                  <a:srgbClr val="000000"/>
                </a:solidFill>
                <a:latin typeface="Roboto Bold"/>
                <a:ea typeface="Roboto Bold"/>
                <a:cs typeface="Roboto Bold"/>
                <a:sym typeface="Roboto Bold"/>
              </a:rPr>
              <a:t>Προ</a:t>
            </a:r>
            <a:r>
              <a:rPr lang="en-US" sz="2800" b="1" dirty="0">
                <a:solidFill>
                  <a:srgbClr val="000000"/>
                </a:solidFill>
                <a:latin typeface="Roboto Bold"/>
                <a:ea typeface="Roboto Bold"/>
                <a:cs typeface="Roboto Bold"/>
                <a:sym typeface="Roboto Bold"/>
              </a:rPr>
              <a:t>παίδευση</a:t>
            </a:r>
          </a:p>
        </p:txBody>
      </p:sp>
      <p:sp>
        <p:nvSpPr>
          <p:cNvPr id="58" name="TextBox 58"/>
          <p:cNvSpPr txBox="1"/>
          <p:nvPr/>
        </p:nvSpPr>
        <p:spPr>
          <a:xfrm>
            <a:off x="9917268" y="8611136"/>
            <a:ext cx="7578177" cy="1269578"/>
          </a:xfrm>
          <a:prstGeom prst="rect">
            <a:avLst/>
          </a:prstGeom>
        </p:spPr>
        <p:txBody>
          <a:bodyPr wrap="square" lIns="0" tIns="0" rIns="0" bIns="0" rtlCol="0" anchor="t">
            <a:spAutoFit/>
          </a:bodyPr>
          <a:lstStyle/>
          <a:p>
            <a:pPr marL="342900" indent="-342900">
              <a:lnSpc>
                <a:spcPts val="3281"/>
              </a:lnSpc>
              <a:buFont typeface="Arial" panose="020B0604020202020204" pitchFamily="34" charset="0"/>
              <a:buChar char="•"/>
            </a:pPr>
            <a:r>
              <a:rPr lang="en-US" sz="2500" b="1" dirty="0" err="1">
                <a:solidFill>
                  <a:srgbClr val="000000">
                    <a:alpha val="74902"/>
                  </a:srgbClr>
                </a:solidFill>
                <a:latin typeface="Roboto Bold"/>
                <a:ea typeface="Roboto Bold"/>
                <a:cs typeface="Roboto Bold"/>
                <a:sym typeface="Roboto Bold"/>
              </a:rPr>
              <a:t>Εισ</a:t>
            </a:r>
            <a:r>
              <a:rPr lang="en-US" sz="2500" b="1" dirty="0">
                <a:solidFill>
                  <a:srgbClr val="000000">
                    <a:alpha val="74902"/>
                  </a:srgbClr>
                </a:solidFill>
                <a:latin typeface="Roboto Bold"/>
                <a:ea typeface="Roboto Bold"/>
                <a:cs typeface="Roboto Bold"/>
                <a:sym typeface="Roboto Bold"/>
              </a:rPr>
              <a:t>αγωγικές δραστηριότητες που προετοιμάζουν </a:t>
            </a:r>
            <a:r>
              <a:rPr lang="en-US" sz="2500" b="1" dirty="0" smtClean="0">
                <a:solidFill>
                  <a:srgbClr val="000000">
                    <a:alpha val="74902"/>
                  </a:srgbClr>
                </a:solidFill>
                <a:latin typeface="Roboto Bold"/>
                <a:ea typeface="Roboto Bold"/>
                <a:cs typeface="Roboto Bold"/>
                <a:sym typeface="Roboto Bold"/>
              </a:rPr>
              <a:t>το </a:t>
            </a:r>
            <a:r>
              <a:rPr lang="en-US" sz="2500" b="1" dirty="0">
                <a:solidFill>
                  <a:srgbClr val="000000">
                    <a:alpha val="74902"/>
                  </a:srgbClr>
                </a:solidFill>
                <a:latin typeface="Roboto Bold"/>
                <a:ea typeface="Roboto Bold"/>
                <a:cs typeface="Roboto Bold"/>
                <a:sym typeface="Roboto Bold"/>
              </a:rPr>
              <a:t>μαθησιακό πλαίσιο και ενισχύουν τη συνέχεια της </a:t>
            </a:r>
            <a:r>
              <a:rPr lang="en-US" sz="2500" b="1" dirty="0" smtClean="0">
                <a:solidFill>
                  <a:srgbClr val="000000">
                    <a:alpha val="74902"/>
                  </a:srgbClr>
                </a:solidFill>
                <a:latin typeface="Roboto Bold"/>
                <a:ea typeface="Roboto Bold"/>
                <a:cs typeface="Roboto Bold"/>
                <a:sym typeface="Roboto Bold"/>
              </a:rPr>
              <a:t>μάθησης</a:t>
            </a:r>
            <a:endParaRPr lang="en-US" sz="2499" b="1" dirty="0">
              <a:solidFill>
                <a:srgbClr val="000000">
                  <a:alpha val="74902"/>
                </a:srgbClr>
              </a:solidFill>
              <a:latin typeface="Roboto Bold"/>
              <a:ea typeface="Roboto Bold"/>
              <a:cs typeface="Roboto Bold"/>
              <a:sym typeface="Roboto Bold"/>
            </a:endParaRPr>
          </a:p>
        </p:txBody>
      </p:sp>
      <p:grpSp>
        <p:nvGrpSpPr>
          <p:cNvPr id="59" name="Group 59"/>
          <p:cNvGrpSpPr/>
          <p:nvPr/>
        </p:nvGrpSpPr>
        <p:grpSpPr>
          <a:xfrm rot="-5400000">
            <a:off x="6338753" y="915620"/>
            <a:ext cx="904118" cy="5050077"/>
            <a:chOff x="0" y="0"/>
            <a:chExt cx="812800" cy="4540010"/>
          </a:xfrm>
        </p:grpSpPr>
        <p:sp>
          <p:nvSpPr>
            <p:cNvPr id="60" name="Freeform 60"/>
            <p:cNvSpPr/>
            <p:nvPr/>
          </p:nvSpPr>
          <p:spPr>
            <a:xfrm>
              <a:off x="0" y="0"/>
              <a:ext cx="812800" cy="4540010"/>
            </a:xfrm>
            <a:custGeom>
              <a:avLst/>
              <a:gdLst/>
              <a:ahLst/>
              <a:cxnLst/>
              <a:rect l="l" t="t" r="r" b="b"/>
              <a:pathLst>
                <a:path w="812800" h="4540010">
                  <a:moveTo>
                    <a:pt x="406400" y="0"/>
                  </a:moveTo>
                  <a:lnTo>
                    <a:pt x="812800" y="4540010"/>
                  </a:lnTo>
                  <a:lnTo>
                    <a:pt x="0" y="4540010"/>
                  </a:lnTo>
                  <a:lnTo>
                    <a:pt x="406400" y="0"/>
                  </a:lnTo>
                  <a:close/>
                </a:path>
              </a:pathLst>
            </a:custGeom>
            <a:solidFill>
              <a:srgbClr val="8E93A9"/>
            </a:solidFill>
          </p:spPr>
        </p:sp>
        <p:sp>
          <p:nvSpPr>
            <p:cNvPr id="61" name="TextBox 61"/>
            <p:cNvSpPr txBox="1"/>
            <p:nvPr/>
          </p:nvSpPr>
          <p:spPr>
            <a:xfrm>
              <a:off x="127000" y="2069762"/>
              <a:ext cx="558800" cy="2145962"/>
            </a:xfrm>
            <a:prstGeom prst="rect">
              <a:avLst/>
            </a:prstGeom>
          </p:spPr>
          <p:txBody>
            <a:bodyPr lIns="57357" tIns="57357" rIns="57357" bIns="57357" rtlCol="0" anchor="ctr"/>
            <a:lstStyle/>
            <a:p>
              <a:pPr algn="ctr">
                <a:lnSpc>
                  <a:spcPts val="2660"/>
                </a:lnSpc>
              </a:pPr>
              <a:endParaRPr/>
            </a:p>
          </p:txBody>
        </p:sp>
      </p:grpSp>
      <p:sp>
        <p:nvSpPr>
          <p:cNvPr id="62" name="TextBox 62"/>
          <p:cNvSpPr txBox="1"/>
          <p:nvPr/>
        </p:nvSpPr>
        <p:spPr>
          <a:xfrm>
            <a:off x="2978764" y="3474526"/>
            <a:ext cx="4866072" cy="418191"/>
          </a:xfrm>
          <a:prstGeom prst="rect">
            <a:avLst/>
          </a:prstGeom>
        </p:spPr>
        <p:txBody>
          <a:bodyPr lIns="0" tIns="0" rIns="0" bIns="0" rtlCol="0" anchor="t">
            <a:spAutoFit/>
          </a:bodyPr>
          <a:lstStyle/>
          <a:p>
            <a:pPr algn="l">
              <a:lnSpc>
                <a:spcPts val="3251"/>
              </a:lnSpc>
            </a:pPr>
            <a:r>
              <a:rPr lang="en-US" sz="2709" b="1">
                <a:solidFill>
                  <a:srgbClr val="000000"/>
                </a:solidFill>
                <a:latin typeface="Roboto Bold"/>
                <a:ea typeface="Roboto Bold"/>
                <a:cs typeface="Roboto Bold"/>
                <a:sym typeface="Roboto Bold"/>
              </a:rPr>
              <a:t>Prospect Identification</a:t>
            </a:r>
          </a:p>
        </p:txBody>
      </p:sp>
      <p:grpSp>
        <p:nvGrpSpPr>
          <p:cNvPr id="63" name="Group 63"/>
          <p:cNvGrpSpPr/>
          <p:nvPr/>
        </p:nvGrpSpPr>
        <p:grpSpPr>
          <a:xfrm rot="-5400000">
            <a:off x="6338753" y="2169113"/>
            <a:ext cx="904118" cy="5050077"/>
            <a:chOff x="0" y="0"/>
            <a:chExt cx="812800" cy="4540010"/>
          </a:xfrm>
        </p:grpSpPr>
        <p:sp>
          <p:nvSpPr>
            <p:cNvPr id="64" name="Freeform 64"/>
            <p:cNvSpPr/>
            <p:nvPr/>
          </p:nvSpPr>
          <p:spPr>
            <a:xfrm>
              <a:off x="0" y="0"/>
              <a:ext cx="812800" cy="4540010"/>
            </a:xfrm>
            <a:custGeom>
              <a:avLst/>
              <a:gdLst/>
              <a:ahLst/>
              <a:cxnLst/>
              <a:rect l="l" t="t" r="r" b="b"/>
              <a:pathLst>
                <a:path w="812800" h="4540010">
                  <a:moveTo>
                    <a:pt x="406400" y="0"/>
                  </a:moveTo>
                  <a:lnTo>
                    <a:pt x="812800" y="4540010"/>
                  </a:lnTo>
                  <a:lnTo>
                    <a:pt x="0" y="4540010"/>
                  </a:lnTo>
                  <a:lnTo>
                    <a:pt x="406400" y="0"/>
                  </a:lnTo>
                  <a:close/>
                </a:path>
              </a:pathLst>
            </a:custGeom>
            <a:solidFill>
              <a:srgbClr val="8E93A9"/>
            </a:solidFill>
          </p:spPr>
        </p:sp>
        <p:sp>
          <p:nvSpPr>
            <p:cNvPr id="65" name="TextBox 65"/>
            <p:cNvSpPr txBox="1"/>
            <p:nvPr/>
          </p:nvSpPr>
          <p:spPr>
            <a:xfrm>
              <a:off x="127000" y="2069762"/>
              <a:ext cx="558800" cy="2145962"/>
            </a:xfrm>
            <a:prstGeom prst="rect">
              <a:avLst/>
            </a:prstGeom>
          </p:spPr>
          <p:txBody>
            <a:bodyPr lIns="57357" tIns="57357" rIns="57357" bIns="57357" rtlCol="0" anchor="ctr"/>
            <a:lstStyle/>
            <a:p>
              <a:pPr algn="ctr">
                <a:lnSpc>
                  <a:spcPts val="2660"/>
                </a:lnSpc>
              </a:pPr>
              <a:endParaRPr/>
            </a:p>
          </p:txBody>
        </p:sp>
      </p:grpSp>
      <p:grpSp>
        <p:nvGrpSpPr>
          <p:cNvPr id="66" name="Group 66"/>
          <p:cNvGrpSpPr/>
          <p:nvPr/>
        </p:nvGrpSpPr>
        <p:grpSpPr>
          <a:xfrm rot="-5400000">
            <a:off x="6338753" y="4670865"/>
            <a:ext cx="904118" cy="5050077"/>
            <a:chOff x="0" y="0"/>
            <a:chExt cx="812800" cy="4540010"/>
          </a:xfrm>
        </p:grpSpPr>
        <p:sp>
          <p:nvSpPr>
            <p:cNvPr id="67" name="Freeform 67"/>
            <p:cNvSpPr/>
            <p:nvPr/>
          </p:nvSpPr>
          <p:spPr>
            <a:xfrm>
              <a:off x="0" y="0"/>
              <a:ext cx="812800" cy="4540010"/>
            </a:xfrm>
            <a:custGeom>
              <a:avLst/>
              <a:gdLst/>
              <a:ahLst/>
              <a:cxnLst/>
              <a:rect l="l" t="t" r="r" b="b"/>
              <a:pathLst>
                <a:path w="812800" h="4540010">
                  <a:moveTo>
                    <a:pt x="406400" y="0"/>
                  </a:moveTo>
                  <a:lnTo>
                    <a:pt x="812800" y="4540010"/>
                  </a:lnTo>
                  <a:lnTo>
                    <a:pt x="0" y="4540010"/>
                  </a:lnTo>
                  <a:lnTo>
                    <a:pt x="406400" y="0"/>
                  </a:lnTo>
                  <a:close/>
                </a:path>
              </a:pathLst>
            </a:custGeom>
            <a:solidFill>
              <a:srgbClr val="8E93A9"/>
            </a:solidFill>
          </p:spPr>
        </p:sp>
        <p:sp>
          <p:nvSpPr>
            <p:cNvPr id="68" name="TextBox 68"/>
            <p:cNvSpPr txBox="1"/>
            <p:nvPr/>
          </p:nvSpPr>
          <p:spPr>
            <a:xfrm>
              <a:off x="127000" y="2069762"/>
              <a:ext cx="558800" cy="2145962"/>
            </a:xfrm>
            <a:prstGeom prst="rect">
              <a:avLst/>
            </a:prstGeom>
          </p:spPr>
          <p:txBody>
            <a:bodyPr lIns="57357" tIns="57357" rIns="57357" bIns="57357" rtlCol="0" anchor="ctr"/>
            <a:lstStyle/>
            <a:p>
              <a:pPr algn="ctr">
                <a:lnSpc>
                  <a:spcPts val="2660"/>
                </a:lnSpc>
              </a:pPr>
              <a:endParaRPr/>
            </a:p>
          </p:txBody>
        </p:sp>
      </p:grpSp>
      <p:grpSp>
        <p:nvGrpSpPr>
          <p:cNvPr id="69" name="Group 69"/>
          <p:cNvGrpSpPr/>
          <p:nvPr/>
        </p:nvGrpSpPr>
        <p:grpSpPr>
          <a:xfrm rot="-5400000">
            <a:off x="6338753" y="3417371"/>
            <a:ext cx="904118" cy="5050077"/>
            <a:chOff x="0" y="0"/>
            <a:chExt cx="812800" cy="4540010"/>
          </a:xfrm>
        </p:grpSpPr>
        <p:sp>
          <p:nvSpPr>
            <p:cNvPr id="70" name="Freeform 70"/>
            <p:cNvSpPr/>
            <p:nvPr/>
          </p:nvSpPr>
          <p:spPr>
            <a:xfrm>
              <a:off x="0" y="0"/>
              <a:ext cx="812800" cy="4540010"/>
            </a:xfrm>
            <a:custGeom>
              <a:avLst/>
              <a:gdLst/>
              <a:ahLst/>
              <a:cxnLst/>
              <a:rect l="l" t="t" r="r" b="b"/>
              <a:pathLst>
                <a:path w="812800" h="4540010">
                  <a:moveTo>
                    <a:pt x="406400" y="0"/>
                  </a:moveTo>
                  <a:lnTo>
                    <a:pt x="812800" y="4540010"/>
                  </a:lnTo>
                  <a:lnTo>
                    <a:pt x="0" y="4540010"/>
                  </a:lnTo>
                  <a:lnTo>
                    <a:pt x="406400" y="0"/>
                  </a:lnTo>
                  <a:close/>
                </a:path>
              </a:pathLst>
            </a:custGeom>
            <a:solidFill>
              <a:srgbClr val="8E93A9"/>
            </a:solidFill>
          </p:spPr>
        </p:sp>
        <p:sp>
          <p:nvSpPr>
            <p:cNvPr id="71" name="TextBox 71"/>
            <p:cNvSpPr txBox="1"/>
            <p:nvPr/>
          </p:nvSpPr>
          <p:spPr>
            <a:xfrm>
              <a:off x="127000" y="2069762"/>
              <a:ext cx="558800" cy="2145962"/>
            </a:xfrm>
            <a:prstGeom prst="rect">
              <a:avLst/>
            </a:prstGeom>
          </p:spPr>
          <p:txBody>
            <a:bodyPr lIns="57357" tIns="57357" rIns="57357" bIns="57357" rtlCol="0" anchor="ctr"/>
            <a:lstStyle/>
            <a:p>
              <a:pPr algn="ctr">
                <a:lnSpc>
                  <a:spcPts val="2660"/>
                </a:lnSpc>
              </a:pPr>
              <a:endParaRPr/>
            </a:p>
          </p:txBody>
        </p:sp>
      </p:grpSp>
      <p:grpSp>
        <p:nvGrpSpPr>
          <p:cNvPr id="72" name="Group 72"/>
          <p:cNvGrpSpPr/>
          <p:nvPr/>
        </p:nvGrpSpPr>
        <p:grpSpPr>
          <a:xfrm>
            <a:off x="1795026" y="3140920"/>
            <a:ext cx="7233549" cy="1852970"/>
            <a:chOff x="0" y="0"/>
            <a:chExt cx="857926" cy="219769"/>
          </a:xfrm>
        </p:grpSpPr>
        <p:sp>
          <p:nvSpPr>
            <p:cNvPr id="73" name="Freeform 73"/>
            <p:cNvSpPr/>
            <p:nvPr/>
          </p:nvSpPr>
          <p:spPr>
            <a:xfrm>
              <a:off x="0" y="0"/>
              <a:ext cx="857926" cy="219769"/>
            </a:xfrm>
            <a:custGeom>
              <a:avLst/>
              <a:gdLst/>
              <a:ahLst/>
              <a:cxnLst/>
              <a:rect l="l" t="t" r="r" b="b"/>
              <a:pathLst>
                <a:path w="857926" h="219769">
                  <a:moveTo>
                    <a:pt x="0" y="0"/>
                  </a:moveTo>
                  <a:lnTo>
                    <a:pt x="857926" y="0"/>
                  </a:lnTo>
                  <a:lnTo>
                    <a:pt x="857926" y="219769"/>
                  </a:lnTo>
                  <a:lnTo>
                    <a:pt x="0" y="219769"/>
                  </a:lnTo>
                  <a:close/>
                </a:path>
              </a:pathLst>
            </a:custGeom>
            <a:solidFill>
              <a:srgbClr val="ECF0F3"/>
            </a:solidFill>
          </p:spPr>
        </p:sp>
        <p:sp>
          <p:nvSpPr>
            <p:cNvPr id="74" name="TextBox 74"/>
            <p:cNvSpPr txBox="1"/>
            <p:nvPr/>
          </p:nvSpPr>
          <p:spPr>
            <a:xfrm>
              <a:off x="0" y="-38100"/>
              <a:ext cx="857926" cy="257869"/>
            </a:xfrm>
            <a:prstGeom prst="rect">
              <a:avLst/>
            </a:prstGeom>
          </p:spPr>
          <p:txBody>
            <a:bodyPr lIns="57357" tIns="57357" rIns="57357" bIns="57357" rtlCol="0" anchor="ctr"/>
            <a:lstStyle/>
            <a:p>
              <a:pPr algn="ctr">
                <a:lnSpc>
                  <a:spcPts val="2660"/>
                </a:lnSpc>
              </a:pPr>
              <a:endParaRPr/>
            </a:p>
          </p:txBody>
        </p:sp>
      </p:grpSp>
      <p:grpSp>
        <p:nvGrpSpPr>
          <p:cNvPr id="75" name="Group 75"/>
          <p:cNvGrpSpPr/>
          <p:nvPr/>
        </p:nvGrpSpPr>
        <p:grpSpPr>
          <a:xfrm>
            <a:off x="1795026" y="5642672"/>
            <a:ext cx="7233549" cy="1852970"/>
            <a:chOff x="0" y="0"/>
            <a:chExt cx="857926" cy="219769"/>
          </a:xfrm>
        </p:grpSpPr>
        <p:sp>
          <p:nvSpPr>
            <p:cNvPr id="76" name="Freeform 76"/>
            <p:cNvSpPr/>
            <p:nvPr/>
          </p:nvSpPr>
          <p:spPr>
            <a:xfrm>
              <a:off x="0" y="0"/>
              <a:ext cx="857926" cy="219769"/>
            </a:xfrm>
            <a:custGeom>
              <a:avLst/>
              <a:gdLst/>
              <a:ahLst/>
              <a:cxnLst/>
              <a:rect l="l" t="t" r="r" b="b"/>
              <a:pathLst>
                <a:path w="857926" h="219769">
                  <a:moveTo>
                    <a:pt x="0" y="0"/>
                  </a:moveTo>
                  <a:lnTo>
                    <a:pt x="857926" y="0"/>
                  </a:lnTo>
                  <a:lnTo>
                    <a:pt x="857926" y="219769"/>
                  </a:lnTo>
                  <a:lnTo>
                    <a:pt x="0" y="219769"/>
                  </a:lnTo>
                  <a:close/>
                </a:path>
              </a:pathLst>
            </a:custGeom>
            <a:solidFill>
              <a:srgbClr val="ECF0F3"/>
            </a:solidFill>
          </p:spPr>
        </p:sp>
        <p:sp>
          <p:nvSpPr>
            <p:cNvPr id="77" name="TextBox 77"/>
            <p:cNvSpPr txBox="1"/>
            <p:nvPr/>
          </p:nvSpPr>
          <p:spPr>
            <a:xfrm>
              <a:off x="0" y="-38100"/>
              <a:ext cx="857926" cy="257869"/>
            </a:xfrm>
            <a:prstGeom prst="rect">
              <a:avLst/>
            </a:prstGeom>
          </p:spPr>
          <p:txBody>
            <a:bodyPr lIns="57357" tIns="57357" rIns="57357" bIns="57357" rtlCol="0" anchor="ctr"/>
            <a:lstStyle/>
            <a:p>
              <a:pPr algn="ctr">
                <a:lnSpc>
                  <a:spcPts val="2660"/>
                </a:lnSpc>
              </a:pPr>
              <a:endParaRPr/>
            </a:p>
          </p:txBody>
        </p:sp>
      </p:grpSp>
      <p:grpSp>
        <p:nvGrpSpPr>
          <p:cNvPr id="78" name="Group 78"/>
          <p:cNvGrpSpPr/>
          <p:nvPr/>
        </p:nvGrpSpPr>
        <p:grpSpPr>
          <a:xfrm rot="-5400000">
            <a:off x="6338753" y="7172616"/>
            <a:ext cx="904118" cy="5050077"/>
            <a:chOff x="0" y="0"/>
            <a:chExt cx="812800" cy="4540010"/>
          </a:xfrm>
        </p:grpSpPr>
        <p:sp>
          <p:nvSpPr>
            <p:cNvPr id="79" name="Freeform 79"/>
            <p:cNvSpPr/>
            <p:nvPr/>
          </p:nvSpPr>
          <p:spPr>
            <a:xfrm>
              <a:off x="0" y="0"/>
              <a:ext cx="812800" cy="4540010"/>
            </a:xfrm>
            <a:custGeom>
              <a:avLst/>
              <a:gdLst/>
              <a:ahLst/>
              <a:cxnLst/>
              <a:rect l="l" t="t" r="r" b="b"/>
              <a:pathLst>
                <a:path w="812800" h="4540010">
                  <a:moveTo>
                    <a:pt x="406400" y="0"/>
                  </a:moveTo>
                  <a:lnTo>
                    <a:pt x="812800" y="4540010"/>
                  </a:lnTo>
                  <a:lnTo>
                    <a:pt x="0" y="4540010"/>
                  </a:lnTo>
                  <a:lnTo>
                    <a:pt x="406400" y="0"/>
                  </a:lnTo>
                  <a:close/>
                </a:path>
              </a:pathLst>
            </a:custGeom>
            <a:solidFill>
              <a:srgbClr val="8E93A9"/>
            </a:solidFill>
          </p:spPr>
        </p:sp>
        <p:sp>
          <p:nvSpPr>
            <p:cNvPr id="80" name="TextBox 80"/>
            <p:cNvSpPr txBox="1"/>
            <p:nvPr/>
          </p:nvSpPr>
          <p:spPr>
            <a:xfrm>
              <a:off x="127000" y="2069762"/>
              <a:ext cx="558800" cy="2145962"/>
            </a:xfrm>
            <a:prstGeom prst="rect">
              <a:avLst/>
            </a:prstGeom>
          </p:spPr>
          <p:txBody>
            <a:bodyPr lIns="57357" tIns="57357" rIns="57357" bIns="57357" rtlCol="0" anchor="ctr"/>
            <a:lstStyle/>
            <a:p>
              <a:pPr algn="ctr">
                <a:lnSpc>
                  <a:spcPts val="2660"/>
                </a:lnSpc>
              </a:pPr>
              <a:endParaRPr/>
            </a:p>
          </p:txBody>
        </p:sp>
      </p:grpSp>
      <p:grpSp>
        <p:nvGrpSpPr>
          <p:cNvPr id="81" name="Group 81"/>
          <p:cNvGrpSpPr/>
          <p:nvPr/>
        </p:nvGrpSpPr>
        <p:grpSpPr>
          <a:xfrm rot="-5400000">
            <a:off x="6338753" y="5919122"/>
            <a:ext cx="904118" cy="5050077"/>
            <a:chOff x="0" y="0"/>
            <a:chExt cx="812800" cy="4540010"/>
          </a:xfrm>
        </p:grpSpPr>
        <p:sp>
          <p:nvSpPr>
            <p:cNvPr id="82" name="Freeform 82"/>
            <p:cNvSpPr/>
            <p:nvPr/>
          </p:nvSpPr>
          <p:spPr>
            <a:xfrm>
              <a:off x="0" y="0"/>
              <a:ext cx="812800" cy="4540010"/>
            </a:xfrm>
            <a:custGeom>
              <a:avLst/>
              <a:gdLst/>
              <a:ahLst/>
              <a:cxnLst/>
              <a:rect l="l" t="t" r="r" b="b"/>
              <a:pathLst>
                <a:path w="812800" h="4540010">
                  <a:moveTo>
                    <a:pt x="406400" y="0"/>
                  </a:moveTo>
                  <a:lnTo>
                    <a:pt x="812800" y="4540010"/>
                  </a:lnTo>
                  <a:lnTo>
                    <a:pt x="0" y="4540010"/>
                  </a:lnTo>
                  <a:lnTo>
                    <a:pt x="406400" y="0"/>
                  </a:lnTo>
                  <a:close/>
                </a:path>
              </a:pathLst>
            </a:custGeom>
            <a:solidFill>
              <a:srgbClr val="8E93A9"/>
            </a:solidFill>
          </p:spPr>
        </p:sp>
        <p:sp>
          <p:nvSpPr>
            <p:cNvPr id="83" name="TextBox 83"/>
            <p:cNvSpPr txBox="1"/>
            <p:nvPr/>
          </p:nvSpPr>
          <p:spPr>
            <a:xfrm>
              <a:off x="127000" y="2069762"/>
              <a:ext cx="558800" cy="2145962"/>
            </a:xfrm>
            <a:prstGeom prst="rect">
              <a:avLst/>
            </a:prstGeom>
          </p:spPr>
          <p:txBody>
            <a:bodyPr lIns="57357" tIns="57357" rIns="57357" bIns="57357" rtlCol="0" anchor="ctr"/>
            <a:lstStyle/>
            <a:p>
              <a:pPr algn="ctr">
                <a:lnSpc>
                  <a:spcPts val="2660"/>
                </a:lnSpc>
              </a:pPr>
              <a:endParaRPr/>
            </a:p>
          </p:txBody>
        </p:sp>
      </p:grpSp>
      <p:grpSp>
        <p:nvGrpSpPr>
          <p:cNvPr id="84" name="Group 84"/>
          <p:cNvGrpSpPr/>
          <p:nvPr/>
        </p:nvGrpSpPr>
        <p:grpSpPr>
          <a:xfrm>
            <a:off x="1795026" y="8144423"/>
            <a:ext cx="7233549" cy="1852970"/>
            <a:chOff x="0" y="0"/>
            <a:chExt cx="857926" cy="219769"/>
          </a:xfrm>
        </p:grpSpPr>
        <p:sp>
          <p:nvSpPr>
            <p:cNvPr id="85" name="Freeform 85"/>
            <p:cNvSpPr/>
            <p:nvPr/>
          </p:nvSpPr>
          <p:spPr>
            <a:xfrm>
              <a:off x="0" y="0"/>
              <a:ext cx="857926" cy="219769"/>
            </a:xfrm>
            <a:custGeom>
              <a:avLst/>
              <a:gdLst/>
              <a:ahLst/>
              <a:cxnLst/>
              <a:rect l="l" t="t" r="r" b="b"/>
              <a:pathLst>
                <a:path w="857926" h="219769">
                  <a:moveTo>
                    <a:pt x="0" y="0"/>
                  </a:moveTo>
                  <a:lnTo>
                    <a:pt x="857926" y="0"/>
                  </a:lnTo>
                  <a:lnTo>
                    <a:pt x="857926" y="219769"/>
                  </a:lnTo>
                  <a:lnTo>
                    <a:pt x="0" y="219769"/>
                  </a:lnTo>
                  <a:close/>
                </a:path>
              </a:pathLst>
            </a:custGeom>
            <a:solidFill>
              <a:srgbClr val="ECF0F3"/>
            </a:solidFill>
          </p:spPr>
        </p:sp>
        <p:sp>
          <p:nvSpPr>
            <p:cNvPr id="86" name="TextBox 86"/>
            <p:cNvSpPr txBox="1"/>
            <p:nvPr/>
          </p:nvSpPr>
          <p:spPr>
            <a:xfrm>
              <a:off x="0" y="-38100"/>
              <a:ext cx="857926" cy="257869"/>
            </a:xfrm>
            <a:prstGeom prst="rect">
              <a:avLst/>
            </a:prstGeom>
          </p:spPr>
          <p:txBody>
            <a:bodyPr lIns="57357" tIns="57357" rIns="57357" bIns="57357" rtlCol="0" anchor="ctr"/>
            <a:lstStyle/>
            <a:p>
              <a:pPr algn="ctr">
                <a:lnSpc>
                  <a:spcPts val="2660"/>
                </a:lnSpc>
              </a:pPr>
              <a:endParaRPr/>
            </a:p>
          </p:txBody>
        </p:sp>
      </p:grpSp>
      <p:sp>
        <p:nvSpPr>
          <p:cNvPr id="87" name="TextBox 87"/>
          <p:cNvSpPr txBox="1"/>
          <p:nvPr/>
        </p:nvSpPr>
        <p:spPr>
          <a:xfrm>
            <a:off x="2108205" y="3131395"/>
            <a:ext cx="6359364" cy="466725"/>
          </a:xfrm>
          <a:prstGeom prst="rect">
            <a:avLst/>
          </a:prstGeom>
        </p:spPr>
        <p:txBody>
          <a:bodyPr lIns="0" tIns="0" rIns="0" bIns="0" rtlCol="0" anchor="t">
            <a:spAutoFit/>
          </a:bodyPr>
          <a:lstStyle/>
          <a:p>
            <a:pPr>
              <a:lnSpc>
                <a:spcPts val="3600"/>
              </a:lnSpc>
            </a:pPr>
            <a:r>
              <a:rPr lang="en-US" sz="3000" b="1" dirty="0" err="1">
                <a:solidFill>
                  <a:srgbClr val="000000"/>
                </a:solidFill>
                <a:latin typeface="Roboto Bold"/>
                <a:ea typeface="Roboto Bold"/>
                <a:cs typeface="Roboto Bold"/>
                <a:sym typeface="Roboto Bold"/>
              </a:rPr>
              <a:t>Πολυμεσική</a:t>
            </a:r>
            <a:r>
              <a:rPr lang="en-US" sz="3000" b="1" dirty="0">
                <a:solidFill>
                  <a:srgbClr val="000000"/>
                </a:solidFill>
                <a:latin typeface="Roboto Bold"/>
                <a:ea typeface="Roboto Bold"/>
                <a:cs typeface="Roboto Bold"/>
                <a:sym typeface="Roboto Bold"/>
              </a:rPr>
              <a:t> </a:t>
            </a:r>
            <a:r>
              <a:rPr lang="en-US" sz="3000" b="1" dirty="0" err="1">
                <a:solidFill>
                  <a:srgbClr val="000000"/>
                </a:solidFill>
                <a:latin typeface="Roboto Bold"/>
                <a:ea typeface="Roboto Bold"/>
                <a:cs typeface="Roboto Bold"/>
                <a:sym typeface="Roboto Bold"/>
              </a:rPr>
              <a:t>Αρχή</a:t>
            </a:r>
            <a:r>
              <a:rPr lang="el-GR" sz="3000" b="1" dirty="0">
                <a:solidFill>
                  <a:srgbClr val="000000"/>
                </a:solidFill>
                <a:latin typeface="Roboto Bold"/>
                <a:ea typeface="Roboto Bold"/>
                <a:cs typeface="Roboto Bold"/>
                <a:sym typeface="Roboto Bold"/>
              </a:rPr>
              <a:t> /</a:t>
            </a:r>
            <a:r>
              <a:rPr lang="en-US" sz="3000" b="1" dirty="0">
                <a:solidFill>
                  <a:srgbClr val="000000"/>
                </a:solidFill>
                <a:latin typeface="Roboto Bold"/>
                <a:ea typeface="Roboto Bold"/>
                <a:cs typeface="Roboto Bold"/>
                <a:sym typeface="Roboto Bold"/>
              </a:rPr>
              <a:t> </a:t>
            </a:r>
            <a:r>
              <a:rPr lang="en-US" sz="3000" b="1" dirty="0" err="1">
                <a:solidFill>
                  <a:srgbClr val="000000"/>
                </a:solidFill>
                <a:latin typeface="Roboto Bold"/>
                <a:ea typeface="Roboto Bold"/>
                <a:cs typeface="Roboto Bold"/>
                <a:sym typeface="Roboto Bold"/>
              </a:rPr>
              <a:t>Τρο</a:t>
            </a:r>
            <a:r>
              <a:rPr lang="en-US" sz="3000" b="1" dirty="0">
                <a:solidFill>
                  <a:srgbClr val="000000"/>
                </a:solidFill>
                <a:latin typeface="Roboto Bold"/>
                <a:ea typeface="Roboto Bold"/>
                <a:cs typeface="Roboto Bold"/>
                <a:sym typeface="Roboto Bold"/>
              </a:rPr>
              <a:t>πικότητα</a:t>
            </a:r>
          </a:p>
        </p:txBody>
      </p:sp>
      <p:sp>
        <p:nvSpPr>
          <p:cNvPr id="88" name="TextBox 88"/>
          <p:cNvSpPr txBox="1"/>
          <p:nvPr/>
        </p:nvSpPr>
        <p:spPr>
          <a:xfrm>
            <a:off x="2108205" y="3721940"/>
            <a:ext cx="6958360" cy="1115690"/>
          </a:xfrm>
          <a:prstGeom prst="rect">
            <a:avLst/>
          </a:prstGeom>
        </p:spPr>
        <p:txBody>
          <a:bodyPr lIns="0" tIns="0" rIns="0" bIns="0" rtlCol="0" anchor="t">
            <a:spAutoFit/>
          </a:bodyPr>
          <a:lstStyle/>
          <a:p>
            <a:pPr marL="342900" indent="-342900">
              <a:lnSpc>
                <a:spcPts val="2942"/>
              </a:lnSpc>
              <a:buFont typeface="Arial" panose="020B0604020202020204" pitchFamily="34" charset="0"/>
              <a:buChar char="•"/>
            </a:pPr>
            <a:r>
              <a:rPr lang="en-US" sz="2500" b="1" dirty="0" err="1">
                <a:solidFill>
                  <a:srgbClr val="000000">
                    <a:alpha val="74902"/>
                  </a:srgbClr>
                </a:solidFill>
                <a:latin typeface="Roboto Bold"/>
                <a:ea typeface="Roboto Bold"/>
                <a:cs typeface="Roboto Bold"/>
                <a:sym typeface="Roboto Bold"/>
              </a:rPr>
              <a:t>Αρμονικός</a:t>
            </a:r>
            <a:r>
              <a:rPr lang="en-US" sz="2500" b="1" dirty="0">
                <a:solidFill>
                  <a:srgbClr val="000000">
                    <a:alpha val="74902"/>
                  </a:srgbClr>
                </a:solidFill>
                <a:latin typeface="Roboto Bold"/>
                <a:ea typeface="Roboto Bold"/>
                <a:cs typeface="Roboto Bold"/>
                <a:sym typeface="Roboto Bold"/>
              </a:rPr>
              <a:t> </a:t>
            </a:r>
            <a:r>
              <a:rPr lang="en-US" sz="2500" b="1" dirty="0" err="1">
                <a:solidFill>
                  <a:srgbClr val="000000">
                    <a:alpha val="74902"/>
                  </a:srgbClr>
                </a:solidFill>
                <a:latin typeface="Roboto Bold"/>
                <a:ea typeface="Roboto Bold"/>
                <a:cs typeface="Roboto Bold"/>
                <a:sym typeface="Roboto Bold"/>
              </a:rPr>
              <a:t>συνδυ</a:t>
            </a:r>
            <a:r>
              <a:rPr lang="en-US" sz="2500" b="1" dirty="0">
                <a:solidFill>
                  <a:srgbClr val="000000">
                    <a:alpha val="74902"/>
                  </a:srgbClr>
                </a:solidFill>
                <a:latin typeface="Roboto Bold"/>
                <a:ea typeface="Roboto Bold"/>
                <a:cs typeface="Roboto Bold"/>
                <a:sym typeface="Roboto Bold"/>
              </a:rPr>
              <a:t>ασμός κειμένου-εικόνας</a:t>
            </a:r>
            <a:endParaRPr lang="el-GR" sz="2500" b="1" dirty="0">
              <a:solidFill>
                <a:srgbClr val="000000">
                  <a:alpha val="74902"/>
                </a:srgbClr>
              </a:solidFill>
              <a:latin typeface="Roboto Bold"/>
              <a:ea typeface="Roboto Bold"/>
              <a:cs typeface="Roboto Bold"/>
              <a:sym typeface="Roboto Bold"/>
            </a:endParaRPr>
          </a:p>
          <a:p>
            <a:pPr marL="342900" indent="-342900">
              <a:lnSpc>
                <a:spcPts val="2942"/>
              </a:lnSpc>
              <a:buFont typeface="Arial" panose="020B0604020202020204" pitchFamily="34" charset="0"/>
              <a:buChar char="•"/>
            </a:pPr>
            <a:r>
              <a:rPr lang="en-US" sz="2500" b="1" dirty="0" err="1">
                <a:solidFill>
                  <a:srgbClr val="000000">
                    <a:alpha val="74902"/>
                  </a:srgbClr>
                </a:solidFill>
                <a:latin typeface="Roboto Bold"/>
                <a:ea typeface="Roboto Bold"/>
                <a:cs typeface="Roboto Bold"/>
                <a:sym typeface="Roboto Bold"/>
              </a:rPr>
              <a:t>Αφηγημ</a:t>
            </a:r>
            <a:r>
              <a:rPr lang="en-US" sz="2500" b="1" dirty="0">
                <a:solidFill>
                  <a:srgbClr val="000000">
                    <a:alpha val="74902"/>
                  </a:srgbClr>
                </a:solidFill>
                <a:latin typeface="Roboto Bold"/>
                <a:ea typeface="Roboto Bold"/>
                <a:cs typeface="Roboto Bold"/>
                <a:sym typeface="Roboto Bold"/>
              </a:rPr>
              <a:t>ατικά στοιχεία (μονόλογοι/διάλογοι/σχόλια)</a:t>
            </a:r>
          </a:p>
        </p:txBody>
      </p:sp>
      <p:sp>
        <p:nvSpPr>
          <p:cNvPr id="89" name="TextBox 89"/>
          <p:cNvSpPr txBox="1"/>
          <p:nvPr/>
        </p:nvSpPr>
        <p:spPr>
          <a:xfrm>
            <a:off x="2108205" y="6199863"/>
            <a:ext cx="7207645" cy="769441"/>
          </a:xfrm>
          <a:prstGeom prst="rect">
            <a:avLst/>
          </a:prstGeom>
        </p:spPr>
        <p:txBody>
          <a:bodyPr lIns="0" tIns="0" rIns="0" bIns="0" rtlCol="0" anchor="t">
            <a:spAutoFit/>
          </a:bodyPr>
          <a:lstStyle/>
          <a:p>
            <a:r>
              <a:rPr lang="en-US" sz="2500" b="1" dirty="0">
                <a:solidFill>
                  <a:srgbClr val="000000">
                    <a:alpha val="74902"/>
                  </a:srgbClr>
                </a:solidFill>
                <a:latin typeface="Roboto Bold"/>
                <a:ea typeface="Roboto Bold"/>
                <a:cs typeface="Roboto Bold"/>
                <a:sym typeface="Roboto Bold"/>
              </a:rPr>
              <a:t>• Απ</a:t>
            </a:r>
            <a:r>
              <a:rPr lang="en-US" sz="2500" b="1" dirty="0" err="1">
                <a:solidFill>
                  <a:srgbClr val="000000">
                    <a:alpha val="74902"/>
                  </a:srgbClr>
                </a:solidFill>
                <a:latin typeface="Roboto Bold"/>
                <a:ea typeface="Roboto Bold"/>
                <a:cs typeface="Roboto Bold"/>
                <a:sym typeface="Roboto Bold"/>
              </a:rPr>
              <a:t>ουσί</a:t>
            </a:r>
            <a:r>
              <a:rPr lang="en-US" sz="2500" b="1" dirty="0">
                <a:solidFill>
                  <a:srgbClr val="000000">
                    <a:alpha val="74902"/>
                  </a:srgbClr>
                </a:solidFill>
                <a:latin typeface="Roboto Bold"/>
                <a:ea typeface="Roboto Bold"/>
                <a:cs typeface="Roboto Bold"/>
                <a:sym typeface="Roboto Bold"/>
              </a:rPr>
              <a:t>α περιττών πληροφοριών — αποφυγή</a:t>
            </a:r>
            <a:r>
              <a:rPr lang="el-GR" sz="2500" b="1" dirty="0">
                <a:solidFill>
                  <a:srgbClr val="000000">
                    <a:alpha val="74902"/>
                  </a:srgbClr>
                </a:solidFill>
                <a:latin typeface="Roboto Bold"/>
                <a:ea typeface="Roboto Bold"/>
                <a:cs typeface="Roboto Bold"/>
                <a:sym typeface="Roboto Bold"/>
              </a:rPr>
              <a:t> </a:t>
            </a:r>
            <a:r>
              <a:rPr lang="en-US" sz="2500" b="1" dirty="0" err="1">
                <a:solidFill>
                  <a:srgbClr val="000000">
                    <a:alpha val="74902"/>
                  </a:srgbClr>
                </a:solidFill>
                <a:latin typeface="Roboto Bold"/>
                <a:ea typeface="Roboto Bold"/>
                <a:cs typeface="Roboto Bold"/>
                <a:sym typeface="Roboto Bold"/>
              </a:rPr>
              <a:t>γνωστικής</a:t>
            </a:r>
            <a:r>
              <a:rPr lang="en-US" sz="2500" b="1" dirty="0">
                <a:solidFill>
                  <a:srgbClr val="000000">
                    <a:alpha val="74902"/>
                  </a:srgbClr>
                </a:solidFill>
                <a:latin typeface="Roboto Bold"/>
                <a:ea typeface="Roboto Bold"/>
                <a:cs typeface="Roboto Bold"/>
                <a:sym typeface="Roboto Bold"/>
              </a:rPr>
              <a:t> υπ</a:t>
            </a:r>
            <a:r>
              <a:rPr lang="en-US" sz="2500" b="1" dirty="0" err="1">
                <a:solidFill>
                  <a:srgbClr val="000000">
                    <a:alpha val="74902"/>
                  </a:srgbClr>
                </a:solidFill>
                <a:latin typeface="Roboto Bold"/>
                <a:ea typeface="Roboto Bold"/>
                <a:cs typeface="Roboto Bold"/>
                <a:sym typeface="Roboto Bold"/>
              </a:rPr>
              <a:t>ερφόρτωσης</a:t>
            </a:r>
            <a:endParaRPr lang="en-US" sz="2500" b="1" dirty="0">
              <a:solidFill>
                <a:srgbClr val="000000">
                  <a:alpha val="74902"/>
                </a:srgbClr>
              </a:solidFill>
              <a:latin typeface="Roboto Bold"/>
              <a:ea typeface="Roboto Bold"/>
              <a:cs typeface="Roboto Bold"/>
              <a:sym typeface="Roboto Bold"/>
            </a:endParaRPr>
          </a:p>
        </p:txBody>
      </p:sp>
      <p:sp>
        <p:nvSpPr>
          <p:cNvPr id="90" name="TextBox 90"/>
          <p:cNvSpPr txBox="1"/>
          <p:nvPr/>
        </p:nvSpPr>
        <p:spPr>
          <a:xfrm>
            <a:off x="2113674" y="8219502"/>
            <a:ext cx="4866072" cy="476250"/>
          </a:xfrm>
          <a:prstGeom prst="rect">
            <a:avLst/>
          </a:prstGeom>
        </p:spPr>
        <p:txBody>
          <a:bodyPr lIns="0" tIns="0" rIns="0" bIns="0" rtlCol="0" anchor="t">
            <a:spAutoFit/>
          </a:bodyPr>
          <a:lstStyle/>
          <a:p>
            <a:pPr>
              <a:lnSpc>
                <a:spcPts val="3600"/>
              </a:lnSpc>
            </a:pPr>
            <a:r>
              <a:rPr lang="en-US" sz="3000" b="1" dirty="0" err="1">
                <a:solidFill>
                  <a:srgbClr val="000000"/>
                </a:solidFill>
                <a:latin typeface="Roboto Bold"/>
                <a:ea typeface="Roboto Bold"/>
                <a:cs typeface="Roboto Bold"/>
                <a:sym typeface="Roboto Bold"/>
              </a:rPr>
              <a:t>Προσω</a:t>
            </a:r>
            <a:r>
              <a:rPr lang="en-US" sz="3000" b="1" dirty="0">
                <a:solidFill>
                  <a:srgbClr val="000000"/>
                </a:solidFill>
                <a:latin typeface="Roboto Bold"/>
                <a:ea typeface="Roboto Bold"/>
                <a:cs typeface="Roboto Bold"/>
                <a:sym typeface="Roboto Bold"/>
              </a:rPr>
              <a:t>ποποίηση</a:t>
            </a:r>
          </a:p>
        </p:txBody>
      </p:sp>
      <p:sp>
        <p:nvSpPr>
          <p:cNvPr id="91" name="TextBox 91"/>
          <p:cNvSpPr txBox="1"/>
          <p:nvPr/>
        </p:nvSpPr>
        <p:spPr>
          <a:xfrm>
            <a:off x="2215430" y="8699311"/>
            <a:ext cx="6607490" cy="1208664"/>
          </a:xfrm>
          <a:prstGeom prst="rect">
            <a:avLst/>
          </a:prstGeom>
        </p:spPr>
        <p:txBody>
          <a:bodyPr lIns="0" tIns="0" rIns="0" bIns="0" rtlCol="0" anchor="t">
            <a:spAutoFit/>
          </a:bodyPr>
          <a:lstStyle/>
          <a:p>
            <a:pPr marL="342900" indent="-342900">
              <a:lnSpc>
                <a:spcPts val="3204"/>
              </a:lnSpc>
              <a:buFont typeface="Arial" panose="020B0604020202020204" pitchFamily="34" charset="0"/>
              <a:buChar char="•"/>
            </a:pPr>
            <a:r>
              <a:rPr lang="en-US" sz="2500" b="1" dirty="0" err="1">
                <a:solidFill>
                  <a:srgbClr val="000000">
                    <a:alpha val="74902"/>
                  </a:srgbClr>
                </a:solidFill>
                <a:latin typeface="Roboto Bold"/>
                <a:ea typeface="Roboto Bold"/>
                <a:cs typeface="Roboto Bold"/>
                <a:sym typeface="Roboto Bold"/>
              </a:rPr>
              <a:t>Φιλική</a:t>
            </a:r>
            <a:r>
              <a:rPr lang="en-US" sz="2500" b="1" dirty="0">
                <a:solidFill>
                  <a:srgbClr val="000000">
                    <a:alpha val="74902"/>
                  </a:srgbClr>
                </a:solidFill>
                <a:latin typeface="Roboto Bold"/>
                <a:ea typeface="Roboto Bold"/>
                <a:cs typeface="Roboto Bold"/>
                <a:sym typeface="Roboto Bold"/>
              </a:rPr>
              <a:t> </a:t>
            </a:r>
            <a:r>
              <a:rPr lang="en-US" sz="2500" b="1" dirty="0" err="1">
                <a:solidFill>
                  <a:srgbClr val="000000">
                    <a:alpha val="74902"/>
                  </a:srgbClr>
                </a:solidFill>
                <a:latin typeface="Roboto Bold"/>
                <a:ea typeface="Roboto Bold"/>
                <a:cs typeface="Roboto Bold"/>
                <a:sym typeface="Roboto Bold"/>
              </a:rPr>
              <a:t>γλώσσ</a:t>
            </a:r>
            <a:r>
              <a:rPr lang="en-US" sz="2500" b="1" dirty="0">
                <a:solidFill>
                  <a:srgbClr val="000000">
                    <a:alpha val="74902"/>
                  </a:srgbClr>
                </a:solidFill>
                <a:latin typeface="Roboto Bold"/>
                <a:ea typeface="Roboto Bold"/>
                <a:cs typeface="Roboto Bold"/>
                <a:sym typeface="Roboto Bold"/>
              </a:rPr>
              <a:t>α και χρήση β΄ ενικού</a:t>
            </a:r>
            <a:endParaRPr lang="el-GR" sz="2500" b="1" dirty="0">
              <a:solidFill>
                <a:srgbClr val="000000">
                  <a:alpha val="74902"/>
                </a:srgbClr>
              </a:solidFill>
              <a:latin typeface="Roboto Bold"/>
              <a:ea typeface="Roboto Bold"/>
              <a:cs typeface="Roboto Bold"/>
              <a:sym typeface="Roboto Bold"/>
            </a:endParaRPr>
          </a:p>
          <a:p>
            <a:pPr marL="342900" indent="-342900">
              <a:lnSpc>
                <a:spcPts val="3204"/>
              </a:lnSpc>
              <a:buFont typeface="Arial" panose="020B0604020202020204" pitchFamily="34" charset="0"/>
              <a:buChar char="•"/>
            </a:pPr>
            <a:r>
              <a:rPr lang="en-US" sz="2500" b="1" dirty="0" err="1">
                <a:solidFill>
                  <a:srgbClr val="000000">
                    <a:alpha val="74902"/>
                  </a:srgbClr>
                </a:solidFill>
                <a:latin typeface="Roboto Bold"/>
                <a:ea typeface="Roboto Bold"/>
                <a:cs typeface="Roboto Bold"/>
                <a:sym typeface="Roboto Bold"/>
              </a:rPr>
              <a:t>Ηχητικό</a:t>
            </a:r>
            <a:r>
              <a:rPr lang="en-US" sz="2500" b="1" dirty="0">
                <a:solidFill>
                  <a:srgbClr val="000000">
                    <a:alpha val="74902"/>
                  </a:srgbClr>
                </a:solidFill>
                <a:latin typeface="Roboto Bold"/>
                <a:ea typeface="Roboto Bold"/>
                <a:cs typeface="Roboto Bold"/>
                <a:sym typeface="Roboto Bold"/>
              </a:rPr>
              <a:t> </a:t>
            </a:r>
            <a:r>
              <a:rPr lang="en-US" sz="2500" b="1" dirty="0" err="1">
                <a:solidFill>
                  <a:srgbClr val="000000">
                    <a:alpha val="74902"/>
                  </a:srgbClr>
                </a:solidFill>
                <a:latin typeface="Roboto Bold"/>
                <a:ea typeface="Roboto Bold"/>
                <a:cs typeface="Roboto Bold"/>
                <a:sym typeface="Roboto Bold"/>
              </a:rPr>
              <a:t>υλικό</a:t>
            </a:r>
            <a:r>
              <a:rPr lang="en-US" sz="2500" b="1" dirty="0">
                <a:solidFill>
                  <a:srgbClr val="000000">
                    <a:alpha val="74902"/>
                  </a:srgbClr>
                </a:solidFill>
                <a:latin typeface="Roboto Bold"/>
                <a:ea typeface="Roboto Bold"/>
                <a:cs typeface="Roboto Bold"/>
                <a:sym typeface="Roboto Bold"/>
              </a:rPr>
              <a:t> π</a:t>
            </a:r>
            <a:r>
              <a:rPr lang="en-US" sz="2500" b="1" dirty="0" err="1">
                <a:solidFill>
                  <a:srgbClr val="000000">
                    <a:alpha val="74902"/>
                  </a:srgbClr>
                </a:solidFill>
                <a:latin typeface="Roboto Bold"/>
                <a:ea typeface="Roboto Bold"/>
                <a:cs typeface="Roboto Bold"/>
                <a:sym typeface="Roboto Bold"/>
              </a:rPr>
              <a:t>ου</a:t>
            </a:r>
            <a:r>
              <a:rPr lang="en-US" sz="2500" b="1" dirty="0">
                <a:solidFill>
                  <a:srgbClr val="000000">
                    <a:alpha val="74902"/>
                  </a:srgbClr>
                </a:solidFill>
                <a:latin typeface="Roboto Bold"/>
                <a:ea typeface="Roboto Bold"/>
                <a:cs typeface="Roboto Bold"/>
                <a:sym typeface="Roboto Bold"/>
              </a:rPr>
              <a:t> υπ</a:t>
            </a:r>
            <a:r>
              <a:rPr lang="en-US" sz="2500" b="1" dirty="0" err="1">
                <a:solidFill>
                  <a:srgbClr val="000000">
                    <a:alpha val="74902"/>
                  </a:srgbClr>
                </a:solidFill>
                <a:latin typeface="Roboto Bold"/>
                <a:ea typeface="Roboto Bold"/>
                <a:cs typeface="Roboto Bold"/>
                <a:sym typeface="Roboto Bold"/>
              </a:rPr>
              <a:t>οστηρίζει</a:t>
            </a:r>
            <a:r>
              <a:rPr lang="en-US" sz="2500" b="1" dirty="0">
                <a:solidFill>
                  <a:srgbClr val="000000">
                    <a:alpha val="74902"/>
                  </a:srgbClr>
                </a:solidFill>
                <a:latin typeface="Roboto Bold"/>
                <a:ea typeface="Roboto Bold"/>
                <a:cs typeface="Roboto Bold"/>
                <a:sym typeface="Roboto Bold"/>
              </a:rPr>
              <a:t> </a:t>
            </a:r>
            <a:r>
              <a:rPr lang="en-US" sz="2500" b="1" dirty="0" err="1">
                <a:solidFill>
                  <a:srgbClr val="000000">
                    <a:alpha val="74902"/>
                  </a:srgbClr>
                </a:solidFill>
                <a:latin typeface="Roboto Bold"/>
                <a:ea typeface="Roboto Bold"/>
                <a:cs typeface="Roboto Bold"/>
                <a:sym typeface="Roboto Bold"/>
              </a:rPr>
              <a:t>την</a:t>
            </a:r>
            <a:r>
              <a:rPr lang="en-US" sz="2500" b="1" dirty="0">
                <a:solidFill>
                  <a:srgbClr val="000000">
                    <a:alpha val="74902"/>
                  </a:srgbClr>
                </a:solidFill>
                <a:latin typeface="Roboto Bold"/>
                <a:ea typeface="Roboto Bold"/>
                <a:cs typeface="Roboto Bold"/>
                <a:sym typeface="Roboto Bold"/>
              </a:rPr>
              <a:t> π</a:t>
            </a:r>
            <a:r>
              <a:rPr lang="en-US" sz="2500" b="1" dirty="0" err="1">
                <a:solidFill>
                  <a:srgbClr val="000000">
                    <a:alpha val="74902"/>
                  </a:srgbClr>
                </a:solidFill>
                <a:latin typeface="Roboto Bold"/>
                <a:ea typeface="Roboto Bold"/>
                <a:cs typeface="Roboto Bold"/>
                <a:sym typeface="Roboto Bold"/>
              </a:rPr>
              <a:t>ολυτρο</a:t>
            </a:r>
            <a:r>
              <a:rPr lang="en-US" sz="2500" b="1" dirty="0">
                <a:solidFill>
                  <a:srgbClr val="000000">
                    <a:alpha val="74902"/>
                  </a:srgbClr>
                </a:solidFill>
                <a:latin typeface="Roboto Bold"/>
                <a:ea typeface="Roboto Bold"/>
                <a:cs typeface="Roboto Bold"/>
                <a:sym typeface="Roboto Bold"/>
              </a:rPr>
              <a:t>πικότητα του περιβάλλοντος</a:t>
            </a:r>
          </a:p>
        </p:txBody>
      </p:sp>
      <p:grpSp>
        <p:nvGrpSpPr>
          <p:cNvPr id="92" name="Group 92"/>
          <p:cNvGrpSpPr/>
          <p:nvPr/>
        </p:nvGrpSpPr>
        <p:grpSpPr>
          <a:xfrm>
            <a:off x="1028700" y="3140920"/>
            <a:ext cx="1015280" cy="1852970"/>
            <a:chOff x="0" y="0"/>
            <a:chExt cx="120416" cy="219769"/>
          </a:xfrm>
        </p:grpSpPr>
        <p:sp>
          <p:nvSpPr>
            <p:cNvPr id="93" name="Freeform 93"/>
            <p:cNvSpPr/>
            <p:nvPr/>
          </p:nvSpPr>
          <p:spPr>
            <a:xfrm>
              <a:off x="0" y="0"/>
              <a:ext cx="120416" cy="219769"/>
            </a:xfrm>
            <a:custGeom>
              <a:avLst/>
              <a:gdLst/>
              <a:ahLst/>
              <a:cxnLst/>
              <a:rect l="l" t="t" r="r" b="b"/>
              <a:pathLst>
                <a:path w="120416" h="219769">
                  <a:moveTo>
                    <a:pt x="0" y="0"/>
                  </a:moveTo>
                  <a:lnTo>
                    <a:pt x="120416" y="0"/>
                  </a:lnTo>
                  <a:lnTo>
                    <a:pt x="120416" y="219769"/>
                  </a:lnTo>
                  <a:lnTo>
                    <a:pt x="0" y="219769"/>
                  </a:lnTo>
                  <a:close/>
                </a:path>
              </a:pathLst>
            </a:custGeom>
            <a:solidFill>
              <a:srgbClr val="5F0F40"/>
            </a:solidFill>
          </p:spPr>
        </p:sp>
        <p:sp>
          <p:nvSpPr>
            <p:cNvPr id="94" name="TextBox 94"/>
            <p:cNvSpPr txBox="1"/>
            <p:nvPr/>
          </p:nvSpPr>
          <p:spPr>
            <a:xfrm>
              <a:off x="0" y="-38100"/>
              <a:ext cx="120416" cy="257869"/>
            </a:xfrm>
            <a:prstGeom prst="rect">
              <a:avLst/>
            </a:prstGeom>
          </p:spPr>
          <p:txBody>
            <a:bodyPr lIns="57357" tIns="57357" rIns="57357" bIns="57357" rtlCol="0" anchor="ctr"/>
            <a:lstStyle/>
            <a:p>
              <a:pPr algn="ctr">
                <a:lnSpc>
                  <a:spcPts val="2660"/>
                </a:lnSpc>
              </a:pPr>
              <a:endParaRPr/>
            </a:p>
          </p:txBody>
        </p:sp>
      </p:grpSp>
      <p:grpSp>
        <p:nvGrpSpPr>
          <p:cNvPr id="95" name="Group 95"/>
          <p:cNvGrpSpPr/>
          <p:nvPr/>
        </p:nvGrpSpPr>
        <p:grpSpPr>
          <a:xfrm>
            <a:off x="1028700" y="5642672"/>
            <a:ext cx="1015280" cy="1852970"/>
            <a:chOff x="0" y="0"/>
            <a:chExt cx="120416" cy="219769"/>
          </a:xfrm>
        </p:grpSpPr>
        <p:sp>
          <p:nvSpPr>
            <p:cNvPr id="96" name="Freeform 96"/>
            <p:cNvSpPr/>
            <p:nvPr/>
          </p:nvSpPr>
          <p:spPr>
            <a:xfrm>
              <a:off x="0" y="0"/>
              <a:ext cx="120416" cy="219769"/>
            </a:xfrm>
            <a:custGeom>
              <a:avLst/>
              <a:gdLst/>
              <a:ahLst/>
              <a:cxnLst/>
              <a:rect l="l" t="t" r="r" b="b"/>
              <a:pathLst>
                <a:path w="120416" h="219769">
                  <a:moveTo>
                    <a:pt x="0" y="0"/>
                  </a:moveTo>
                  <a:lnTo>
                    <a:pt x="120416" y="0"/>
                  </a:lnTo>
                  <a:lnTo>
                    <a:pt x="120416" y="219769"/>
                  </a:lnTo>
                  <a:lnTo>
                    <a:pt x="0" y="219769"/>
                  </a:lnTo>
                  <a:close/>
                </a:path>
              </a:pathLst>
            </a:custGeom>
            <a:solidFill>
              <a:srgbClr val="FB8B24"/>
            </a:solidFill>
          </p:spPr>
        </p:sp>
        <p:sp>
          <p:nvSpPr>
            <p:cNvPr id="97" name="TextBox 97"/>
            <p:cNvSpPr txBox="1"/>
            <p:nvPr/>
          </p:nvSpPr>
          <p:spPr>
            <a:xfrm>
              <a:off x="0" y="-38100"/>
              <a:ext cx="120416" cy="257869"/>
            </a:xfrm>
            <a:prstGeom prst="rect">
              <a:avLst/>
            </a:prstGeom>
          </p:spPr>
          <p:txBody>
            <a:bodyPr lIns="57357" tIns="57357" rIns="57357" bIns="57357" rtlCol="0" anchor="ctr"/>
            <a:lstStyle/>
            <a:p>
              <a:pPr algn="ctr">
                <a:lnSpc>
                  <a:spcPts val="2660"/>
                </a:lnSpc>
              </a:pPr>
              <a:endParaRPr/>
            </a:p>
          </p:txBody>
        </p:sp>
      </p:grpSp>
      <p:grpSp>
        <p:nvGrpSpPr>
          <p:cNvPr id="98" name="Group 98"/>
          <p:cNvGrpSpPr/>
          <p:nvPr/>
        </p:nvGrpSpPr>
        <p:grpSpPr>
          <a:xfrm>
            <a:off x="1028700" y="8144423"/>
            <a:ext cx="1015280" cy="1852970"/>
            <a:chOff x="0" y="0"/>
            <a:chExt cx="120416" cy="219769"/>
          </a:xfrm>
        </p:grpSpPr>
        <p:sp>
          <p:nvSpPr>
            <p:cNvPr id="99" name="Freeform 99"/>
            <p:cNvSpPr/>
            <p:nvPr/>
          </p:nvSpPr>
          <p:spPr>
            <a:xfrm>
              <a:off x="0" y="0"/>
              <a:ext cx="120416" cy="219769"/>
            </a:xfrm>
            <a:custGeom>
              <a:avLst/>
              <a:gdLst/>
              <a:ahLst/>
              <a:cxnLst/>
              <a:rect l="l" t="t" r="r" b="b"/>
              <a:pathLst>
                <a:path w="120416" h="219769">
                  <a:moveTo>
                    <a:pt x="0" y="0"/>
                  </a:moveTo>
                  <a:lnTo>
                    <a:pt x="120416" y="0"/>
                  </a:lnTo>
                  <a:lnTo>
                    <a:pt x="120416" y="219769"/>
                  </a:lnTo>
                  <a:lnTo>
                    <a:pt x="0" y="219769"/>
                  </a:lnTo>
                  <a:close/>
                </a:path>
              </a:pathLst>
            </a:custGeom>
            <a:solidFill>
              <a:srgbClr val="0F4C5C"/>
            </a:solidFill>
          </p:spPr>
        </p:sp>
        <p:sp>
          <p:nvSpPr>
            <p:cNvPr id="100" name="TextBox 100"/>
            <p:cNvSpPr txBox="1"/>
            <p:nvPr/>
          </p:nvSpPr>
          <p:spPr>
            <a:xfrm>
              <a:off x="0" y="-38100"/>
              <a:ext cx="120416" cy="257869"/>
            </a:xfrm>
            <a:prstGeom prst="rect">
              <a:avLst/>
            </a:prstGeom>
          </p:spPr>
          <p:txBody>
            <a:bodyPr lIns="57357" tIns="57357" rIns="57357" bIns="57357" rtlCol="0" anchor="ctr"/>
            <a:lstStyle/>
            <a:p>
              <a:pPr algn="ctr">
                <a:lnSpc>
                  <a:spcPts val="2660"/>
                </a:lnSpc>
              </a:pPr>
              <a:endParaRPr/>
            </a:p>
          </p:txBody>
        </p:sp>
      </p:grpSp>
      <p:sp>
        <p:nvSpPr>
          <p:cNvPr id="101" name="TextBox 101"/>
          <p:cNvSpPr txBox="1"/>
          <p:nvPr/>
        </p:nvSpPr>
        <p:spPr>
          <a:xfrm>
            <a:off x="1150729" y="3719120"/>
            <a:ext cx="771222" cy="610845"/>
          </a:xfrm>
          <a:prstGeom prst="rect">
            <a:avLst/>
          </a:prstGeom>
        </p:spPr>
        <p:txBody>
          <a:bodyPr lIns="0" tIns="0" rIns="0" bIns="0" rtlCol="0" anchor="t">
            <a:spAutoFit/>
          </a:bodyPr>
          <a:lstStyle/>
          <a:p>
            <a:pPr algn="ctr">
              <a:lnSpc>
                <a:spcPts val="4926"/>
              </a:lnSpc>
            </a:pPr>
            <a:r>
              <a:rPr lang="en-US" sz="3518" dirty="0">
                <a:solidFill>
                  <a:srgbClr val="FFFFFF"/>
                </a:solidFill>
                <a:latin typeface="Roboto"/>
                <a:ea typeface="Roboto"/>
                <a:cs typeface="Roboto"/>
                <a:sym typeface="Roboto"/>
              </a:rPr>
              <a:t>01</a:t>
            </a:r>
          </a:p>
        </p:txBody>
      </p:sp>
      <p:sp>
        <p:nvSpPr>
          <p:cNvPr id="102" name="TextBox 102"/>
          <p:cNvSpPr txBox="1"/>
          <p:nvPr/>
        </p:nvSpPr>
        <p:spPr>
          <a:xfrm>
            <a:off x="1150729" y="6220871"/>
            <a:ext cx="771222" cy="610845"/>
          </a:xfrm>
          <a:prstGeom prst="rect">
            <a:avLst/>
          </a:prstGeom>
        </p:spPr>
        <p:txBody>
          <a:bodyPr lIns="0" tIns="0" rIns="0" bIns="0" rtlCol="0" anchor="t">
            <a:spAutoFit/>
          </a:bodyPr>
          <a:lstStyle/>
          <a:p>
            <a:pPr algn="ctr">
              <a:lnSpc>
                <a:spcPts val="4926"/>
              </a:lnSpc>
            </a:pPr>
            <a:r>
              <a:rPr lang="en-US" sz="3518" dirty="0">
                <a:solidFill>
                  <a:srgbClr val="FFFFFF"/>
                </a:solidFill>
                <a:latin typeface="Roboto"/>
                <a:ea typeface="Roboto"/>
                <a:cs typeface="Roboto"/>
                <a:sym typeface="Roboto"/>
              </a:rPr>
              <a:t>03</a:t>
            </a:r>
          </a:p>
        </p:txBody>
      </p:sp>
      <p:sp>
        <p:nvSpPr>
          <p:cNvPr id="103" name="TextBox 103"/>
          <p:cNvSpPr txBox="1"/>
          <p:nvPr/>
        </p:nvSpPr>
        <p:spPr>
          <a:xfrm>
            <a:off x="1150729" y="8722622"/>
            <a:ext cx="771222" cy="610845"/>
          </a:xfrm>
          <a:prstGeom prst="rect">
            <a:avLst/>
          </a:prstGeom>
        </p:spPr>
        <p:txBody>
          <a:bodyPr lIns="0" tIns="0" rIns="0" bIns="0" rtlCol="0" anchor="t">
            <a:spAutoFit/>
          </a:bodyPr>
          <a:lstStyle/>
          <a:p>
            <a:pPr algn="ctr">
              <a:lnSpc>
                <a:spcPts val="4926"/>
              </a:lnSpc>
            </a:pPr>
            <a:r>
              <a:rPr lang="en-US" sz="3518" dirty="0">
                <a:solidFill>
                  <a:srgbClr val="FFFFFF"/>
                </a:solidFill>
                <a:latin typeface="Roboto"/>
                <a:ea typeface="Roboto"/>
                <a:cs typeface="Roboto"/>
                <a:sym typeface="Roboto"/>
              </a:rPr>
              <a:t>05</a:t>
            </a:r>
          </a:p>
        </p:txBody>
      </p:sp>
      <p:sp>
        <p:nvSpPr>
          <p:cNvPr id="104" name="TextBox 104"/>
          <p:cNvSpPr txBox="1"/>
          <p:nvPr/>
        </p:nvSpPr>
        <p:spPr>
          <a:xfrm>
            <a:off x="2108205" y="5623622"/>
            <a:ext cx="6498612" cy="476250"/>
          </a:xfrm>
          <a:prstGeom prst="rect">
            <a:avLst/>
          </a:prstGeom>
        </p:spPr>
        <p:txBody>
          <a:bodyPr lIns="0" tIns="0" rIns="0" bIns="0" rtlCol="0" anchor="t">
            <a:spAutoFit/>
          </a:bodyPr>
          <a:lstStyle/>
          <a:p>
            <a:pPr>
              <a:lnSpc>
                <a:spcPts val="3600"/>
              </a:lnSpc>
            </a:pPr>
            <a:r>
              <a:rPr lang="en-US" sz="3000" b="1" dirty="0" err="1">
                <a:solidFill>
                  <a:srgbClr val="000000"/>
                </a:solidFill>
                <a:latin typeface="Roboto Bold"/>
                <a:ea typeface="Roboto Bold"/>
                <a:cs typeface="Roboto Bold"/>
                <a:sym typeface="Roboto Bold"/>
              </a:rPr>
              <a:t>Συνοχή</a:t>
            </a:r>
            <a:endParaRPr lang="en-US" sz="3000" b="1" dirty="0">
              <a:solidFill>
                <a:srgbClr val="000000"/>
              </a:solidFill>
              <a:latin typeface="Roboto Bold"/>
              <a:ea typeface="Roboto Bold"/>
              <a:cs typeface="Roboto Bold"/>
              <a:sym typeface="Roboto Bold"/>
            </a:endParaRPr>
          </a:p>
        </p:txBody>
      </p:sp>
      <p:sp>
        <p:nvSpPr>
          <p:cNvPr id="105" name="TextBox 105"/>
          <p:cNvSpPr txBox="1"/>
          <p:nvPr/>
        </p:nvSpPr>
        <p:spPr>
          <a:xfrm>
            <a:off x="9922357" y="3169927"/>
            <a:ext cx="5062537" cy="476250"/>
          </a:xfrm>
          <a:prstGeom prst="rect">
            <a:avLst/>
          </a:prstGeom>
        </p:spPr>
        <p:txBody>
          <a:bodyPr lIns="0" tIns="0" rIns="0" bIns="0" rtlCol="0" anchor="t">
            <a:spAutoFit/>
          </a:bodyPr>
          <a:lstStyle/>
          <a:p>
            <a:pPr>
              <a:lnSpc>
                <a:spcPts val="3600"/>
              </a:lnSpc>
            </a:pPr>
            <a:r>
              <a:rPr lang="en-US" sz="3000" b="1" dirty="0" err="1">
                <a:solidFill>
                  <a:srgbClr val="000000"/>
                </a:solidFill>
                <a:latin typeface="Roboto Bold"/>
                <a:ea typeface="Roboto Bold"/>
                <a:cs typeface="Roboto Bold"/>
                <a:sym typeface="Roboto Bold"/>
              </a:rPr>
              <a:t>Φωνή</a:t>
            </a:r>
            <a:r>
              <a:rPr lang="en-US" sz="3000" b="1" dirty="0">
                <a:solidFill>
                  <a:srgbClr val="000000"/>
                </a:solidFill>
                <a:latin typeface="Roboto Bold"/>
                <a:ea typeface="Roboto Bold"/>
                <a:cs typeface="Roboto Bold"/>
                <a:sym typeface="Roboto Bold"/>
              </a:rPr>
              <a:t> / </a:t>
            </a:r>
            <a:r>
              <a:rPr lang="en-US" sz="3000" b="1" dirty="0" err="1">
                <a:solidFill>
                  <a:srgbClr val="000000"/>
                </a:solidFill>
                <a:latin typeface="Roboto Bold"/>
                <a:ea typeface="Roboto Bold"/>
                <a:cs typeface="Roboto Bold"/>
                <a:sym typeface="Roboto Bold"/>
              </a:rPr>
              <a:t>Εικόν</a:t>
            </a:r>
            <a:r>
              <a:rPr lang="en-US" sz="3000" b="1" dirty="0">
                <a:solidFill>
                  <a:srgbClr val="000000"/>
                </a:solidFill>
                <a:latin typeface="Roboto Bold"/>
                <a:ea typeface="Roboto Bold"/>
                <a:cs typeface="Roboto Bold"/>
                <a:sym typeface="Roboto Bold"/>
              </a:rPr>
              <a:t>α</a:t>
            </a:r>
          </a:p>
        </p:txBody>
      </p:sp>
    </p:spTree>
    <p:extLst>
      <p:ext uri="{BB962C8B-B14F-4D97-AF65-F5344CB8AC3E}">
        <p14:creationId xmlns:p14="http://schemas.microsoft.com/office/powerpoint/2010/main" val="10461896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933" y="12368"/>
            <a:ext cx="701316" cy="10287000"/>
            <a:chOff x="0" y="0"/>
            <a:chExt cx="664951" cy="9753600"/>
          </a:xfrm>
        </p:grpSpPr>
        <p:sp>
          <p:nvSpPr>
            <p:cNvPr id="3" name="Freeform 3"/>
            <p:cNvSpPr/>
            <p:nvPr/>
          </p:nvSpPr>
          <p:spPr>
            <a:xfrm>
              <a:off x="0" y="0"/>
              <a:ext cx="664972" cy="9753600"/>
            </a:xfrm>
            <a:custGeom>
              <a:avLst/>
              <a:gdLst/>
              <a:ahLst/>
              <a:cxnLst/>
              <a:rect l="l" t="t" r="r" b="b"/>
              <a:pathLst>
                <a:path w="664972" h="9753600">
                  <a:moveTo>
                    <a:pt x="0" y="0"/>
                  </a:moveTo>
                  <a:lnTo>
                    <a:pt x="664972" y="0"/>
                  </a:lnTo>
                  <a:lnTo>
                    <a:pt x="664972" y="9753600"/>
                  </a:lnTo>
                  <a:lnTo>
                    <a:pt x="0" y="9753600"/>
                  </a:lnTo>
                  <a:close/>
                </a:path>
              </a:pathLst>
            </a:custGeom>
            <a:solidFill>
              <a:srgbClr val="931B1B"/>
            </a:solidFill>
          </p:spPr>
        </p:sp>
      </p:grpSp>
      <p:sp>
        <p:nvSpPr>
          <p:cNvPr id="4" name="AutoShape 4"/>
          <p:cNvSpPr/>
          <p:nvPr/>
        </p:nvSpPr>
        <p:spPr>
          <a:xfrm rot="8237">
            <a:off x="4561928" y="1797104"/>
            <a:ext cx="10565591" cy="0"/>
          </a:xfrm>
          <a:prstGeom prst="line">
            <a:avLst/>
          </a:prstGeom>
          <a:ln w="9525" cap="rnd">
            <a:solidFill>
              <a:srgbClr val="5B9BD5"/>
            </a:solidFill>
            <a:prstDash val="solid"/>
            <a:headEnd type="none" w="sm" len="sm"/>
            <a:tailEnd type="none" w="sm" len="sm"/>
          </a:ln>
        </p:spPr>
      </p:sp>
      <p:grpSp>
        <p:nvGrpSpPr>
          <p:cNvPr id="5" name="Group 5"/>
          <p:cNvGrpSpPr/>
          <p:nvPr/>
        </p:nvGrpSpPr>
        <p:grpSpPr>
          <a:xfrm>
            <a:off x="934833" y="754517"/>
            <a:ext cx="1013184" cy="1188132"/>
            <a:chOff x="0" y="0"/>
            <a:chExt cx="960649" cy="1126525"/>
          </a:xfrm>
        </p:grpSpPr>
        <p:sp>
          <p:nvSpPr>
            <p:cNvPr id="6" name="Freeform 6"/>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7" name="Group 7"/>
          <p:cNvGrpSpPr/>
          <p:nvPr/>
        </p:nvGrpSpPr>
        <p:grpSpPr>
          <a:xfrm>
            <a:off x="2568511" y="12368"/>
            <a:ext cx="15145442" cy="1849526"/>
            <a:chOff x="0" y="0"/>
            <a:chExt cx="14360123" cy="1753625"/>
          </a:xfrm>
        </p:grpSpPr>
        <p:sp>
          <p:nvSpPr>
            <p:cNvPr id="8" name="Freeform 8"/>
            <p:cNvSpPr/>
            <p:nvPr/>
          </p:nvSpPr>
          <p:spPr>
            <a:xfrm>
              <a:off x="0" y="0"/>
              <a:ext cx="14360123" cy="1753625"/>
            </a:xfrm>
            <a:custGeom>
              <a:avLst/>
              <a:gdLst/>
              <a:ahLst/>
              <a:cxnLst/>
              <a:rect l="l" t="t" r="r" b="b"/>
              <a:pathLst>
                <a:path w="14360123" h="1753625">
                  <a:moveTo>
                    <a:pt x="0" y="0"/>
                  </a:moveTo>
                  <a:lnTo>
                    <a:pt x="14360123" y="0"/>
                  </a:lnTo>
                  <a:lnTo>
                    <a:pt x="14360123" y="1753625"/>
                  </a:lnTo>
                  <a:lnTo>
                    <a:pt x="0" y="1753625"/>
                  </a:lnTo>
                  <a:close/>
                </a:path>
              </a:pathLst>
            </a:custGeom>
            <a:solidFill>
              <a:srgbClr val="000000">
                <a:alpha val="0"/>
              </a:srgbClr>
            </a:solidFill>
          </p:spPr>
        </p:sp>
        <p:sp>
          <p:nvSpPr>
            <p:cNvPr id="9" name="TextBox 9"/>
            <p:cNvSpPr txBox="1"/>
            <p:nvPr/>
          </p:nvSpPr>
          <p:spPr>
            <a:xfrm>
              <a:off x="0" y="-47625"/>
              <a:ext cx="14360123" cy="1801250"/>
            </a:xfrm>
            <a:prstGeom prst="rect">
              <a:avLst/>
            </a:prstGeom>
          </p:spPr>
          <p:txBody>
            <a:bodyPr lIns="0" tIns="0" rIns="0" bIns="0" rtlCol="0" anchor="ctr"/>
            <a:lstStyle/>
            <a:p>
              <a:pPr algn="l">
                <a:lnSpc>
                  <a:spcPts val="5832"/>
                </a:lnSpc>
              </a:pPr>
              <a:r>
                <a:rPr lang="en-US" sz="5400" b="1" spc="81">
                  <a:solidFill>
                    <a:srgbClr val="000000"/>
                  </a:solidFill>
                  <a:latin typeface="Alegreya Sans Bold"/>
                  <a:ea typeface="Alegreya Sans Bold"/>
                  <a:cs typeface="Alegreya Sans Bold"/>
                  <a:sym typeface="Alegreya Sans Bold"/>
                </a:rPr>
                <a:t>Αποτελέσματα - Αποτίμηση Ε.Υ από τους Ειδικούς 3/3</a:t>
              </a:r>
            </a:p>
            <a:p>
              <a:pPr algn="l">
                <a:lnSpc>
                  <a:spcPts val="5832"/>
                </a:lnSpc>
              </a:pPr>
              <a:endParaRPr lang="en-US" sz="5400" b="1" spc="81">
                <a:solidFill>
                  <a:srgbClr val="000000"/>
                </a:solidFill>
                <a:latin typeface="Alegreya Sans Bold"/>
                <a:ea typeface="Alegreya Sans Bold"/>
                <a:cs typeface="Alegreya Sans Bold"/>
                <a:sym typeface="Alegreya Sans Bold"/>
              </a:endParaRPr>
            </a:p>
          </p:txBody>
        </p:sp>
      </p:grpSp>
      <p:grpSp>
        <p:nvGrpSpPr>
          <p:cNvPr id="10" name="Group 10"/>
          <p:cNvGrpSpPr/>
          <p:nvPr/>
        </p:nvGrpSpPr>
        <p:grpSpPr>
          <a:xfrm rot="5400000">
            <a:off x="2001353" y="3591233"/>
            <a:ext cx="7300611" cy="6166296"/>
            <a:chOff x="0" y="0"/>
            <a:chExt cx="832752" cy="703365"/>
          </a:xfrm>
        </p:grpSpPr>
        <p:sp>
          <p:nvSpPr>
            <p:cNvPr id="11" name="Freeform 11"/>
            <p:cNvSpPr/>
            <p:nvPr/>
          </p:nvSpPr>
          <p:spPr>
            <a:xfrm>
              <a:off x="0" y="0"/>
              <a:ext cx="832752" cy="703365"/>
            </a:xfrm>
            <a:custGeom>
              <a:avLst/>
              <a:gdLst/>
              <a:ahLst/>
              <a:cxnLst/>
              <a:rect l="l" t="t" r="r" b="b"/>
              <a:pathLst>
                <a:path w="832752" h="703365">
                  <a:moveTo>
                    <a:pt x="629552" y="0"/>
                  </a:moveTo>
                  <a:lnTo>
                    <a:pt x="0" y="0"/>
                  </a:lnTo>
                  <a:lnTo>
                    <a:pt x="0" y="703365"/>
                  </a:lnTo>
                  <a:lnTo>
                    <a:pt x="629552" y="703365"/>
                  </a:lnTo>
                  <a:lnTo>
                    <a:pt x="832752" y="351683"/>
                  </a:lnTo>
                  <a:lnTo>
                    <a:pt x="629552" y="0"/>
                  </a:lnTo>
                  <a:close/>
                </a:path>
              </a:pathLst>
            </a:custGeom>
            <a:solidFill>
              <a:srgbClr val="ECF0F3"/>
            </a:solidFill>
          </p:spPr>
        </p:sp>
        <p:sp>
          <p:nvSpPr>
            <p:cNvPr id="12" name="TextBox 12"/>
            <p:cNvSpPr txBox="1"/>
            <p:nvPr/>
          </p:nvSpPr>
          <p:spPr>
            <a:xfrm>
              <a:off x="0" y="-38100"/>
              <a:ext cx="718452" cy="741465"/>
            </a:xfrm>
            <a:prstGeom prst="rect">
              <a:avLst/>
            </a:prstGeom>
          </p:spPr>
          <p:txBody>
            <a:bodyPr lIns="101029" tIns="101029" rIns="101029" bIns="101029" rtlCol="0" anchor="ctr"/>
            <a:lstStyle/>
            <a:p>
              <a:pPr algn="ctr">
                <a:lnSpc>
                  <a:spcPts val="2660"/>
                </a:lnSpc>
              </a:pPr>
              <a:endParaRPr/>
            </a:p>
          </p:txBody>
        </p:sp>
      </p:grpSp>
      <p:grpSp>
        <p:nvGrpSpPr>
          <p:cNvPr id="13" name="Group 13"/>
          <p:cNvGrpSpPr/>
          <p:nvPr/>
        </p:nvGrpSpPr>
        <p:grpSpPr>
          <a:xfrm rot="-5400000">
            <a:off x="5047852" y="-688198"/>
            <a:ext cx="1207614" cy="6166296"/>
            <a:chOff x="0" y="0"/>
            <a:chExt cx="137748" cy="703365"/>
          </a:xfrm>
        </p:grpSpPr>
        <p:sp>
          <p:nvSpPr>
            <p:cNvPr id="14" name="Freeform 14"/>
            <p:cNvSpPr/>
            <p:nvPr/>
          </p:nvSpPr>
          <p:spPr>
            <a:xfrm>
              <a:off x="0" y="0"/>
              <a:ext cx="137748" cy="703365"/>
            </a:xfrm>
            <a:custGeom>
              <a:avLst/>
              <a:gdLst/>
              <a:ahLst/>
              <a:cxnLst/>
              <a:rect l="l" t="t" r="r" b="b"/>
              <a:pathLst>
                <a:path w="137748" h="703365">
                  <a:moveTo>
                    <a:pt x="0" y="0"/>
                  </a:moveTo>
                  <a:lnTo>
                    <a:pt x="137748" y="0"/>
                  </a:lnTo>
                  <a:lnTo>
                    <a:pt x="137748" y="703365"/>
                  </a:lnTo>
                  <a:lnTo>
                    <a:pt x="0" y="703365"/>
                  </a:lnTo>
                  <a:close/>
                </a:path>
              </a:pathLst>
            </a:custGeom>
            <a:solidFill>
              <a:srgbClr val="FB8B24"/>
            </a:solidFill>
          </p:spPr>
        </p:sp>
        <p:sp>
          <p:nvSpPr>
            <p:cNvPr id="15" name="TextBox 15"/>
            <p:cNvSpPr txBox="1"/>
            <p:nvPr/>
          </p:nvSpPr>
          <p:spPr>
            <a:xfrm>
              <a:off x="0" y="-38100"/>
              <a:ext cx="137748" cy="741465"/>
            </a:xfrm>
            <a:prstGeom prst="rect">
              <a:avLst/>
            </a:prstGeom>
          </p:spPr>
          <p:txBody>
            <a:bodyPr lIns="101029" tIns="101029" rIns="101029" bIns="101029" rtlCol="0" anchor="ctr"/>
            <a:lstStyle/>
            <a:p>
              <a:pPr algn="ctr">
                <a:lnSpc>
                  <a:spcPts val="2660"/>
                </a:lnSpc>
              </a:pPr>
              <a:endParaRPr/>
            </a:p>
          </p:txBody>
        </p:sp>
      </p:grpSp>
      <p:sp>
        <p:nvSpPr>
          <p:cNvPr id="16" name="TextBox 16"/>
          <p:cNvSpPr txBox="1"/>
          <p:nvPr/>
        </p:nvSpPr>
        <p:spPr>
          <a:xfrm>
            <a:off x="2857708" y="2014795"/>
            <a:ext cx="5685155" cy="715695"/>
          </a:xfrm>
          <a:prstGeom prst="rect">
            <a:avLst/>
          </a:prstGeom>
        </p:spPr>
        <p:txBody>
          <a:bodyPr lIns="0" tIns="0" rIns="0" bIns="0" rtlCol="0" anchor="t">
            <a:spAutoFit/>
          </a:bodyPr>
          <a:lstStyle/>
          <a:p>
            <a:pPr algn="ctr">
              <a:lnSpc>
                <a:spcPts val="5702"/>
              </a:lnSpc>
            </a:pPr>
            <a:r>
              <a:rPr lang="en-US" sz="4073" b="1">
                <a:solidFill>
                  <a:srgbClr val="FFFFFF"/>
                </a:solidFill>
                <a:latin typeface="Roboto Bold"/>
                <a:ea typeface="Roboto Bold"/>
                <a:cs typeface="Roboto Bold"/>
                <a:sym typeface="Roboto Bold"/>
              </a:rPr>
              <a:t>Δυνατά σημεία του Ε.Υ.</a:t>
            </a:r>
          </a:p>
        </p:txBody>
      </p:sp>
      <p:sp>
        <p:nvSpPr>
          <p:cNvPr id="17" name="TextBox 17"/>
          <p:cNvSpPr txBox="1"/>
          <p:nvPr/>
        </p:nvSpPr>
        <p:spPr>
          <a:xfrm>
            <a:off x="2980841" y="3096835"/>
            <a:ext cx="5824721" cy="5770811"/>
          </a:xfrm>
          <a:prstGeom prst="rect">
            <a:avLst/>
          </a:prstGeom>
        </p:spPr>
        <p:txBody>
          <a:bodyPr wrap="square" lIns="0" tIns="0" rIns="0" bIns="0" rtlCol="0" anchor="t">
            <a:spAutoFit/>
          </a:bodyPr>
          <a:lstStyle/>
          <a:p>
            <a:pPr marL="342900" indent="-342900" algn="l">
              <a:lnSpc>
                <a:spcPts val="2999"/>
              </a:lnSpc>
              <a:buFont typeface="Wingdings" panose="05000000000000000000" pitchFamily="2" charset="2"/>
              <a:buChar char="ü"/>
            </a:pPr>
            <a:r>
              <a:rPr lang="en-US" sz="2499" b="1" dirty="0" err="1" smtClean="0">
                <a:solidFill>
                  <a:srgbClr val="000000"/>
                </a:solidFill>
                <a:latin typeface="Roboto Bold"/>
                <a:ea typeface="Roboto Bold"/>
                <a:cs typeface="Roboto Bold"/>
                <a:sym typeface="Roboto Bold"/>
              </a:rPr>
              <a:t>Συνδυ</a:t>
            </a:r>
            <a:r>
              <a:rPr lang="en-US" sz="2499" b="1" dirty="0" smtClean="0">
                <a:solidFill>
                  <a:srgbClr val="000000"/>
                </a:solidFill>
                <a:latin typeface="Roboto Bold"/>
                <a:ea typeface="Roboto Bold"/>
                <a:cs typeface="Roboto Bold"/>
                <a:sym typeface="Roboto Bold"/>
              </a:rPr>
              <a:t>ασμός </a:t>
            </a:r>
            <a:r>
              <a:rPr lang="en-US" sz="2499" b="1" dirty="0">
                <a:solidFill>
                  <a:srgbClr val="000000"/>
                </a:solidFill>
                <a:latin typeface="Roboto Bold"/>
                <a:ea typeface="Roboto Bold"/>
                <a:cs typeface="Roboto Bold"/>
                <a:sym typeface="Roboto Bold"/>
              </a:rPr>
              <a:t>κειμένου, εικόνας και ήχου που υποστηρίζει τη μάθηση</a:t>
            </a:r>
          </a:p>
          <a:p>
            <a:pPr marL="342900" indent="-342900" algn="l">
              <a:lnSpc>
                <a:spcPts val="2999"/>
              </a:lnSpc>
              <a:buFont typeface="Wingdings" panose="05000000000000000000" pitchFamily="2" charset="2"/>
              <a:buChar char="ü"/>
            </a:pPr>
            <a:endParaRPr lang="en-US" sz="2499" b="1" dirty="0">
              <a:solidFill>
                <a:srgbClr val="000000"/>
              </a:solidFill>
              <a:latin typeface="Roboto Bold"/>
              <a:ea typeface="Roboto Bold"/>
              <a:cs typeface="Roboto Bold"/>
              <a:sym typeface="Roboto Bold"/>
            </a:endParaRPr>
          </a:p>
          <a:p>
            <a:pPr marL="342900" indent="-342900" algn="l">
              <a:lnSpc>
                <a:spcPts val="2999"/>
              </a:lnSpc>
              <a:buFont typeface="Wingdings" panose="05000000000000000000" pitchFamily="2" charset="2"/>
              <a:buChar char="ü"/>
            </a:pPr>
            <a:r>
              <a:rPr lang="en-US" sz="2499" b="1" dirty="0">
                <a:solidFill>
                  <a:srgbClr val="000000"/>
                </a:solidFill>
                <a:latin typeface="Roboto Bold"/>
                <a:ea typeface="Roboto Bold"/>
                <a:cs typeface="Roboto Bold"/>
                <a:sym typeface="Roboto Bold"/>
              </a:rPr>
              <a:t> </a:t>
            </a:r>
            <a:r>
              <a:rPr lang="en-US" sz="2499" b="1" dirty="0" err="1" smtClean="0">
                <a:solidFill>
                  <a:srgbClr val="000000"/>
                </a:solidFill>
                <a:latin typeface="Roboto Bold"/>
                <a:ea typeface="Roboto Bold"/>
                <a:cs typeface="Roboto Bold"/>
                <a:sym typeface="Roboto Bold"/>
              </a:rPr>
              <a:t>Οργάνωση</a:t>
            </a:r>
            <a:r>
              <a:rPr lang="en-US" sz="2499" b="1" dirty="0" smtClean="0">
                <a:solidFill>
                  <a:srgbClr val="000000"/>
                </a:solidFill>
                <a:latin typeface="Roboto Bold"/>
                <a:ea typeface="Roboto Bold"/>
                <a:cs typeface="Roboto Bold"/>
                <a:sym typeface="Roboto Bold"/>
              </a:rPr>
              <a:t> </a:t>
            </a:r>
            <a:r>
              <a:rPr lang="en-US" sz="2499" b="1" dirty="0" err="1">
                <a:solidFill>
                  <a:srgbClr val="000000"/>
                </a:solidFill>
                <a:latin typeface="Roboto Bold"/>
                <a:ea typeface="Roboto Bold"/>
                <a:cs typeface="Roboto Bold"/>
                <a:sym typeface="Roboto Bold"/>
              </a:rPr>
              <a:t>σε</a:t>
            </a:r>
            <a:r>
              <a:rPr lang="en-US" sz="2499" b="1" dirty="0">
                <a:solidFill>
                  <a:srgbClr val="000000"/>
                </a:solidFill>
                <a:latin typeface="Roboto Bold"/>
                <a:ea typeface="Roboto Bold"/>
                <a:cs typeface="Roboto Bold"/>
                <a:sym typeface="Roboto Bold"/>
              </a:rPr>
              <a:t> </a:t>
            </a:r>
            <a:r>
              <a:rPr lang="en-US" sz="2499" b="1" dirty="0" err="1">
                <a:solidFill>
                  <a:srgbClr val="000000"/>
                </a:solidFill>
                <a:latin typeface="Roboto Bold"/>
                <a:ea typeface="Roboto Bold"/>
                <a:cs typeface="Roboto Bold"/>
                <a:sym typeface="Roboto Bold"/>
              </a:rPr>
              <a:t>ενότητες</a:t>
            </a:r>
            <a:r>
              <a:rPr lang="en-US" sz="2499" b="1" dirty="0">
                <a:solidFill>
                  <a:srgbClr val="000000"/>
                </a:solidFill>
                <a:latin typeface="Roboto Bold"/>
                <a:ea typeface="Roboto Bold"/>
                <a:cs typeface="Roboto Bold"/>
                <a:sym typeface="Roboto Bold"/>
              </a:rPr>
              <a:t> π</a:t>
            </a:r>
            <a:r>
              <a:rPr lang="en-US" sz="2499" b="1" dirty="0" err="1">
                <a:solidFill>
                  <a:srgbClr val="000000"/>
                </a:solidFill>
                <a:latin typeface="Roboto Bold"/>
                <a:ea typeface="Roboto Bold"/>
                <a:cs typeface="Roboto Bold"/>
                <a:sym typeface="Roboto Bold"/>
              </a:rPr>
              <a:t>ου</a:t>
            </a:r>
            <a:r>
              <a:rPr lang="en-US" sz="2499" b="1" dirty="0">
                <a:solidFill>
                  <a:srgbClr val="000000"/>
                </a:solidFill>
                <a:latin typeface="Roboto Bold"/>
                <a:ea typeface="Roboto Bold"/>
                <a:cs typeface="Roboto Bold"/>
                <a:sym typeface="Roboto Bold"/>
              </a:rPr>
              <a:t> </a:t>
            </a:r>
            <a:r>
              <a:rPr lang="en-US" sz="2499" b="1" dirty="0" err="1">
                <a:solidFill>
                  <a:srgbClr val="000000"/>
                </a:solidFill>
                <a:latin typeface="Roboto Bold"/>
                <a:ea typeface="Roboto Bold"/>
                <a:cs typeface="Roboto Bold"/>
                <a:sym typeface="Roboto Bold"/>
              </a:rPr>
              <a:t>διευκολύνουν</a:t>
            </a:r>
            <a:r>
              <a:rPr lang="en-US" sz="2499" b="1" dirty="0">
                <a:solidFill>
                  <a:srgbClr val="000000"/>
                </a:solidFill>
                <a:latin typeface="Roboto Bold"/>
                <a:ea typeface="Roboto Bold"/>
                <a:cs typeface="Roboto Bold"/>
                <a:sym typeface="Roboto Bold"/>
              </a:rPr>
              <a:t> </a:t>
            </a:r>
            <a:r>
              <a:rPr lang="en-US" sz="2499" b="1" dirty="0" err="1">
                <a:solidFill>
                  <a:srgbClr val="000000"/>
                </a:solidFill>
                <a:latin typeface="Roboto Bold"/>
                <a:ea typeface="Roboto Bold"/>
                <a:cs typeface="Roboto Bold"/>
                <a:sym typeface="Roboto Bold"/>
              </a:rPr>
              <a:t>την</a:t>
            </a:r>
            <a:r>
              <a:rPr lang="en-US" sz="2499" b="1" dirty="0">
                <a:solidFill>
                  <a:srgbClr val="000000"/>
                </a:solidFill>
                <a:latin typeface="Roboto Bold"/>
                <a:ea typeface="Roboto Bold"/>
                <a:cs typeface="Roboto Bold"/>
                <a:sym typeface="Roboto Bold"/>
              </a:rPr>
              <a:t> κατα</a:t>
            </a:r>
            <a:r>
              <a:rPr lang="en-US" sz="2499" b="1" dirty="0" err="1">
                <a:solidFill>
                  <a:srgbClr val="000000"/>
                </a:solidFill>
                <a:latin typeface="Roboto Bold"/>
                <a:ea typeface="Roboto Bold"/>
                <a:cs typeface="Roboto Bold"/>
                <a:sym typeface="Roboto Bold"/>
              </a:rPr>
              <a:t>νόηση</a:t>
            </a:r>
            <a:endParaRPr lang="en-US" sz="2499" b="1" dirty="0">
              <a:solidFill>
                <a:srgbClr val="000000"/>
              </a:solidFill>
              <a:latin typeface="Roboto Bold"/>
              <a:ea typeface="Roboto Bold"/>
              <a:cs typeface="Roboto Bold"/>
              <a:sym typeface="Roboto Bold"/>
            </a:endParaRPr>
          </a:p>
          <a:p>
            <a:pPr marL="342900" indent="-342900" algn="l">
              <a:lnSpc>
                <a:spcPts val="2999"/>
              </a:lnSpc>
              <a:buFont typeface="Wingdings" panose="05000000000000000000" pitchFamily="2" charset="2"/>
              <a:buChar char="ü"/>
            </a:pPr>
            <a:endParaRPr lang="en-US" sz="2499" b="1" dirty="0">
              <a:solidFill>
                <a:srgbClr val="000000"/>
              </a:solidFill>
              <a:latin typeface="Roboto Bold"/>
              <a:ea typeface="Roboto Bold"/>
              <a:cs typeface="Roboto Bold"/>
              <a:sym typeface="Roboto Bold"/>
            </a:endParaRPr>
          </a:p>
          <a:p>
            <a:pPr marL="342900" indent="-342900" algn="l">
              <a:lnSpc>
                <a:spcPts val="2999"/>
              </a:lnSpc>
              <a:buFont typeface="Wingdings" panose="05000000000000000000" pitchFamily="2" charset="2"/>
              <a:buChar char="ü"/>
            </a:pPr>
            <a:r>
              <a:rPr lang="en-US" sz="2499" b="1" dirty="0">
                <a:solidFill>
                  <a:srgbClr val="000000"/>
                </a:solidFill>
                <a:latin typeface="Roboto Bold"/>
                <a:ea typeface="Roboto Bold"/>
                <a:cs typeface="Roboto Bold"/>
                <a:sym typeface="Roboto Bold"/>
              </a:rPr>
              <a:t> </a:t>
            </a:r>
            <a:r>
              <a:rPr lang="en-US" sz="2499" b="1" dirty="0" smtClean="0">
                <a:solidFill>
                  <a:srgbClr val="000000"/>
                </a:solidFill>
                <a:latin typeface="Roboto Bold"/>
                <a:ea typeface="Roboto Bold"/>
                <a:cs typeface="Roboto Bold"/>
                <a:sym typeface="Roboto Bold"/>
              </a:rPr>
              <a:t>Σα</a:t>
            </a:r>
            <a:r>
              <a:rPr lang="en-US" sz="2499" b="1" dirty="0" err="1" smtClean="0">
                <a:solidFill>
                  <a:srgbClr val="000000"/>
                </a:solidFill>
                <a:latin typeface="Roboto Bold"/>
                <a:ea typeface="Roboto Bold"/>
                <a:cs typeface="Roboto Bold"/>
                <a:sym typeface="Roboto Bold"/>
              </a:rPr>
              <a:t>φής</a:t>
            </a:r>
            <a:r>
              <a:rPr lang="en-US" sz="2499" b="1" dirty="0" smtClean="0">
                <a:solidFill>
                  <a:srgbClr val="000000"/>
                </a:solidFill>
                <a:latin typeface="Roboto Bold"/>
                <a:ea typeface="Roboto Bold"/>
                <a:cs typeface="Roboto Bold"/>
                <a:sym typeface="Roboto Bold"/>
              </a:rPr>
              <a:t> </a:t>
            </a:r>
            <a:r>
              <a:rPr lang="en-US" sz="2499" b="1" dirty="0" err="1">
                <a:solidFill>
                  <a:srgbClr val="000000"/>
                </a:solidFill>
                <a:latin typeface="Roboto Bold"/>
                <a:ea typeface="Roboto Bold"/>
                <a:cs typeface="Roboto Bold"/>
                <a:sym typeface="Roboto Bold"/>
              </a:rPr>
              <a:t>δι</a:t>
            </a:r>
            <a:r>
              <a:rPr lang="en-US" sz="2499" b="1" dirty="0">
                <a:solidFill>
                  <a:srgbClr val="000000"/>
                </a:solidFill>
                <a:latin typeface="Roboto Bold"/>
                <a:ea typeface="Roboto Bold"/>
                <a:cs typeface="Roboto Bold"/>
                <a:sym typeface="Roboto Bold"/>
              </a:rPr>
              <a:t>ατύπωση στόχων και διαδικασιών αυτοαξιολόγησης</a:t>
            </a:r>
          </a:p>
          <a:p>
            <a:pPr marL="342900" indent="-342900" algn="l">
              <a:lnSpc>
                <a:spcPts val="2999"/>
              </a:lnSpc>
              <a:buFont typeface="Wingdings" panose="05000000000000000000" pitchFamily="2" charset="2"/>
              <a:buChar char="ü"/>
            </a:pPr>
            <a:endParaRPr lang="en-US" sz="2499" b="1" dirty="0">
              <a:solidFill>
                <a:srgbClr val="000000"/>
              </a:solidFill>
              <a:latin typeface="Roboto Bold"/>
              <a:ea typeface="Roboto Bold"/>
              <a:cs typeface="Roboto Bold"/>
              <a:sym typeface="Roboto Bold"/>
            </a:endParaRPr>
          </a:p>
          <a:p>
            <a:pPr marL="342900" indent="-342900" algn="l">
              <a:lnSpc>
                <a:spcPts val="2999"/>
              </a:lnSpc>
              <a:buFont typeface="Wingdings" panose="05000000000000000000" pitchFamily="2" charset="2"/>
              <a:buChar char="ü"/>
            </a:pPr>
            <a:r>
              <a:rPr lang="en-US" sz="2499" b="1" dirty="0">
                <a:solidFill>
                  <a:srgbClr val="000000"/>
                </a:solidFill>
                <a:latin typeface="Roboto Bold"/>
                <a:ea typeface="Roboto Bold"/>
                <a:cs typeface="Roboto Bold"/>
                <a:sym typeface="Roboto Bold"/>
              </a:rPr>
              <a:t> </a:t>
            </a:r>
            <a:r>
              <a:rPr lang="en-US" sz="2499" b="1" dirty="0" err="1" smtClean="0">
                <a:solidFill>
                  <a:srgbClr val="000000"/>
                </a:solidFill>
                <a:latin typeface="Roboto Bold"/>
                <a:ea typeface="Roboto Bold"/>
                <a:cs typeface="Roboto Bold"/>
                <a:sym typeface="Roboto Bold"/>
              </a:rPr>
              <a:t>Δυν</a:t>
            </a:r>
            <a:r>
              <a:rPr lang="en-US" sz="2499" b="1" dirty="0" smtClean="0">
                <a:solidFill>
                  <a:srgbClr val="000000"/>
                </a:solidFill>
                <a:latin typeface="Roboto Bold"/>
                <a:ea typeface="Roboto Bold"/>
                <a:cs typeface="Roboto Bold"/>
                <a:sym typeface="Roboto Bold"/>
              </a:rPr>
              <a:t>ατότητα </a:t>
            </a:r>
            <a:r>
              <a:rPr lang="en-US" sz="2499" b="1" dirty="0">
                <a:solidFill>
                  <a:srgbClr val="000000"/>
                </a:solidFill>
                <a:latin typeface="Roboto Bold"/>
                <a:ea typeface="Roboto Bold"/>
                <a:cs typeface="Roboto Bold"/>
                <a:sym typeface="Roboto Bold"/>
              </a:rPr>
              <a:t>πλοήγησης χωρίς δυσκολία στο περιβάλλον μάθησης</a:t>
            </a:r>
          </a:p>
          <a:p>
            <a:pPr marL="342900" indent="-342900" algn="l">
              <a:lnSpc>
                <a:spcPts val="2999"/>
              </a:lnSpc>
              <a:buFont typeface="Wingdings" panose="05000000000000000000" pitchFamily="2" charset="2"/>
              <a:buChar char="ü"/>
            </a:pPr>
            <a:endParaRPr lang="en-US" sz="2499" b="1" dirty="0">
              <a:solidFill>
                <a:srgbClr val="000000"/>
              </a:solidFill>
              <a:latin typeface="Roboto Bold"/>
              <a:ea typeface="Roboto Bold"/>
              <a:cs typeface="Roboto Bold"/>
              <a:sym typeface="Roboto Bold"/>
            </a:endParaRPr>
          </a:p>
          <a:p>
            <a:pPr marL="342900" indent="-342900" algn="l">
              <a:lnSpc>
                <a:spcPts val="2999"/>
              </a:lnSpc>
              <a:buFont typeface="Wingdings" panose="05000000000000000000" pitchFamily="2" charset="2"/>
              <a:buChar char="ü"/>
            </a:pPr>
            <a:r>
              <a:rPr lang="en-US" sz="2499" b="1" dirty="0">
                <a:solidFill>
                  <a:srgbClr val="000000"/>
                </a:solidFill>
                <a:latin typeface="Roboto Bold"/>
                <a:ea typeface="Roboto Bold"/>
                <a:cs typeface="Roboto Bold"/>
                <a:sym typeface="Roboto Bold"/>
              </a:rPr>
              <a:t> </a:t>
            </a:r>
            <a:r>
              <a:rPr lang="en-US" sz="2499" b="1" dirty="0" err="1" smtClean="0">
                <a:solidFill>
                  <a:srgbClr val="000000"/>
                </a:solidFill>
                <a:latin typeface="Roboto Bold"/>
                <a:ea typeface="Roboto Bold"/>
                <a:cs typeface="Roboto Bold"/>
                <a:sym typeface="Roboto Bold"/>
              </a:rPr>
              <a:t>Χρήση</a:t>
            </a:r>
            <a:r>
              <a:rPr lang="en-US" sz="2499" b="1" dirty="0" smtClean="0">
                <a:solidFill>
                  <a:srgbClr val="000000"/>
                </a:solidFill>
                <a:latin typeface="Roboto Bold"/>
                <a:ea typeface="Roboto Bold"/>
                <a:cs typeface="Roboto Bold"/>
                <a:sym typeface="Roboto Bold"/>
              </a:rPr>
              <a:t> </a:t>
            </a:r>
            <a:r>
              <a:rPr lang="en-US" sz="2499" b="1" dirty="0">
                <a:solidFill>
                  <a:srgbClr val="000000"/>
                </a:solidFill>
                <a:latin typeface="Roboto Bold"/>
                <a:ea typeface="Roboto Bold"/>
                <a:cs typeface="Roboto Bold"/>
                <a:sym typeface="Roboto Bold"/>
              </a:rPr>
              <a:t>π</a:t>
            </a:r>
            <a:r>
              <a:rPr lang="en-US" sz="2499" b="1" dirty="0" err="1">
                <a:solidFill>
                  <a:srgbClr val="000000"/>
                </a:solidFill>
                <a:latin typeface="Roboto Bold"/>
                <a:ea typeface="Roboto Bold"/>
                <a:cs typeface="Roboto Bold"/>
                <a:sym typeface="Roboto Bold"/>
              </a:rPr>
              <a:t>ροσω</a:t>
            </a:r>
            <a:r>
              <a:rPr lang="en-US" sz="2499" b="1" dirty="0">
                <a:solidFill>
                  <a:srgbClr val="000000"/>
                </a:solidFill>
                <a:latin typeface="Roboto Bold"/>
                <a:ea typeface="Roboto Bold"/>
                <a:cs typeface="Roboto Bold"/>
                <a:sym typeface="Roboto Bold"/>
              </a:rPr>
              <a:t>πικού λόγου που ενισχύει τη συμμετοχή του εκπαιδευόμενου.</a:t>
            </a:r>
          </a:p>
        </p:txBody>
      </p:sp>
      <p:grpSp>
        <p:nvGrpSpPr>
          <p:cNvPr id="18" name="Group 18"/>
          <p:cNvGrpSpPr/>
          <p:nvPr/>
        </p:nvGrpSpPr>
        <p:grpSpPr>
          <a:xfrm rot="5400000">
            <a:off x="10268140" y="3295840"/>
            <a:ext cx="7288243" cy="6694077"/>
            <a:chOff x="0" y="0"/>
            <a:chExt cx="753930" cy="692467"/>
          </a:xfrm>
        </p:grpSpPr>
        <p:sp>
          <p:nvSpPr>
            <p:cNvPr id="19" name="Freeform 19"/>
            <p:cNvSpPr/>
            <p:nvPr/>
          </p:nvSpPr>
          <p:spPr>
            <a:xfrm>
              <a:off x="0" y="0"/>
              <a:ext cx="753930" cy="692467"/>
            </a:xfrm>
            <a:custGeom>
              <a:avLst/>
              <a:gdLst/>
              <a:ahLst/>
              <a:cxnLst/>
              <a:rect l="l" t="t" r="r" b="b"/>
              <a:pathLst>
                <a:path w="753930" h="692467">
                  <a:moveTo>
                    <a:pt x="550730" y="0"/>
                  </a:moveTo>
                  <a:lnTo>
                    <a:pt x="0" y="0"/>
                  </a:lnTo>
                  <a:lnTo>
                    <a:pt x="0" y="692467"/>
                  </a:lnTo>
                  <a:lnTo>
                    <a:pt x="550730" y="692467"/>
                  </a:lnTo>
                  <a:lnTo>
                    <a:pt x="753930" y="346233"/>
                  </a:lnTo>
                  <a:lnTo>
                    <a:pt x="550730" y="0"/>
                  </a:lnTo>
                  <a:close/>
                </a:path>
              </a:pathLst>
            </a:custGeom>
            <a:solidFill>
              <a:srgbClr val="ECF0F3"/>
            </a:solidFill>
          </p:spPr>
        </p:sp>
        <p:sp>
          <p:nvSpPr>
            <p:cNvPr id="20" name="TextBox 20"/>
            <p:cNvSpPr txBox="1"/>
            <p:nvPr/>
          </p:nvSpPr>
          <p:spPr>
            <a:xfrm>
              <a:off x="0" y="-47625"/>
              <a:ext cx="639630" cy="740092"/>
            </a:xfrm>
            <a:prstGeom prst="rect">
              <a:avLst/>
            </a:prstGeom>
          </p:spPr>
          <p:txBody>
            <a:bodyPr lIns="111402" tIns="111402" rIns="111402" bIns="111402" rtlCol="0" anchor="ctr"/>
            <a:lstStyle/>
            <a:p>
              <a:pPr algn="ctr">
                <a:lnSpc>
                  <a:spcPts val="2659"/>
                </a:lnSpc>
              </a:pPr>
              <a:endParaRPr/>
            </a:p>
          </p:txBody>
        </p:sp>
      </p:grpSp>
      <p:grpSp>
        <p:nvGrpSpPr>
          <p:cNvPr id="21" name="Group 21"/>
          <p:cNvGrpSpPr/>
          <p:nvPr/>
        </p:nvGrpSpPr>
        <p:grpSpPr>
          <a:xfrm rot="-5400000">
            <a:off x="13308454" y="-926771"/>
            <a:ext cx="1207614" cy="6694077"/>
            <a:chOff x="0" y="0"/>
            <a:chExt cx="124921" cy="692467"/>
          </a:xfrm>
        </p:grpSpPr>
        <p:sp>
          <p:nvSpPr>
            <p:cNvPr id="22" name="Freeform 22"/>
            <p:cNvSpPr/>
            <p:nvPr/>
          </p:nvSpPr>
          <p:spPr>
            <a:xfrm>
              <a:off x="0" y="0"/>
              <a:ext cx="124921" cy="692467"/>
            </a:xfrm>
            <a:custGeom>
              <a:avLst/>
              <a:gdLst/>
              <a:ahLst/>
              <a:cxnLst/>
              <a:rect l="l" t="t" r="r" b="b"/>
              <a:pathLst>
                <a:path w="124921" h="692467">
                  <a:moveTo>
                    <a:pt x="0" y="0"/>
                  </a:moveTo>
                  <a:lnTo>
                    <a:pt x="124921" y="0"/>
                  </a:lnTo>
                  <a:lnTo>
                    <a:pt x="124921" y="692467"/>
                  </a:lnTo>
                  <a:lnTo>
                    <a:pt x="0" y="692467"/>
                  </a:lnTo>
                  <a:close/>
                </a:path>
              </a:pathLst>
            </a:custGeom>
            <a:solidFill>
              <a:srgbClr val="9A031E"/>
            </a:solidFill>
          </p:spPr>
        </p:sp>
        <p:sp>
          <p:nvSpPr>
            <p:cNvPr id="23" name="TextBox 23"/>
            <p:cNvSpPr txBox="1"/>
            <p:nvPr/>
          </p:nvSpPr>
          <p:spPr>
            <a:xfrm>
              <a:off x="0" y="-47625"/>
              <a:ext cx="124921" cy="740092"/>
            </a:xfrm>
            <a:prstGeom prst="rect">
              <a:avLst/>
            </a:prstGeom>
          </p:spPr>
          <p:txBody>
            <a:bodyPr lIns="111402" tIns="111402" rIns="111402" bIns="111402" rtlCol="0" anchor="ctr"/>
            <a:lstStyle/>
            <a:p>
              <a:pPr algn="ctr">
                <a:lnSpc>
                  <a:spcPts val="2659"/>
                </a:lnSpc>
              </a:pPr>
              <a:endParaRPr/>
            </a:p>
          </p:txBody>
        </p:sp>
      </p:grpSp>
      <p:sp>
        <p:nvSpPr>
          <p:cNvPr id="24" name="TextBox 24"/>
          <p:cNvSpPr txBox="1"/>
          <p:nvPr/>
        </p:nvSpPr>
        <p:spPr>
          <a:xfrm>
            <a:off x="10565223" y="1705418"/>
            <a:ext cx="6694077" cy="1411272"/>
          </a:xfrm>
          <a:prstGeom prst="rect">
            <a:avLst/>
          </a:prstGeom>
        </p:spPr>
        <p:txBody>
          <a:bodyPr lIns="0" tIns="0" rIns="0" bIns="0" rtlCol="0" anchor="t">
            <a:spAutoFit/>
          </a:bodyPr>
          <a:lstStyle/>
          <a:p>
            <a:pPr algn="ctr">
              <a:lnSpc>
                <a:spcPts val="5688"/>
              </a:lnSpc>
            </a:pPr>
            <a:r>
              <a:rPr lang="en-US" sz="4063" b="1">
                <a:solidFill>
                  <a:srgbClr val="FFFFFF"/>
                </a:solidFill>
                <a:latin typeface="Roboto Bold"/>
                <a:ea typeface="Roboto Bold"/>
                <a:cs typeface="Roboto Bold"/>
                <a:sym typeface="Roboto Bold"/>
              </a:rPr>
              <a:t>Προτάσεις βελτίωσης του Ε.Υ.</a:t>
            </a:r>
          </a:p>
        </p:txBody>
      </p:sp>
      <p:sp>
        <p:nvSpPr>
          <p:cNvPr id="25" name="TextBox 25"/>
          <p:cNvSpPr txBox="1"/>
          <p:nvPr/>
        </p:nvSpPr>
        <p:spPr>
          <a:xfrm>
            <a:off x="10891671" y="3554944"/>
            <a:ext cx="6501571" cy="3462486"/>
          </a:xfrm>
          <a:prstGeom prst="rect">
            <a:avLst/>
          </a:prstGeom>
        </p:spPr>
        <p:txBody>
          <a:bodyPr lIns="0" tIns="0" rIns="0" bIns="0" rtlCol="0" anchor="t">
            <a:spAutoFit/>
          </a:bodyPr>
          <a:lstStyle/>
          <a:p>
            <a:pPr marL="342900" indent="-342900" algn="l">
              <a:lnSpc>
                <a:spcPts val="2999"/>
              </a:lnSpc>
              <a:buFont typeface="Wingdings" panose="05000000000000000000" pitchFamily="2" charset="2"/>
              <a:buChar char="Ø"/>
            </a:pPr>
            <a:r>
              <a:rPr lang="en-US" sz="2499" b="1" dirty="0" err="1" smtClean="0">
                <a:solidFill>
                  <a:srgbClr val="000000"/>
                </a:solidFill>
                <a:latin typeface="Roboto Bold"/>
                <a:ea typeface="Roboto Bold"/>
                <a:cs typeface="Roboto Bold"/>
                <a:sym typeface="Roboto Bold"/>
              </a:rPr>
              <a:t>Εμ</a:t>
            </a:r>
            <a:r>
              <a:rPr lang="en-US" sz="2499" b="1" dirty="0" smtClean="0">
                <a:solidFill>
                  <a:srgbClr val="000000"/>
                </a:solidFill>
                <a:latin typeface="Roboto Bold"/>
                <a:ea typeface="Roboto Bold"/>
                <a:cs typeface="Roboto Bold"/>
                <a:sym typeface="Roboto Bold"/>
              </a:rPr>
              <a:t>πλουτισμός </a:t>
            </a:r>
            <a:r>
              <a:rPr lang="en-US" sz="2499" b="1" dirty="0">
                <a:solidFill>
                  <a:srgbClr val="000000"/>
                </a:solidFill>
                <a:latin typeface="Roboto Bold"/>
                <a:ea typeface="Roboto Bold"/>
                <a:cs typeface="Roboto Bold"/>
                <a:sym typeface="Roboto Bold"/>
              </a:rPr>
              <a:t>του θεωρητικού περιεχομένου σε ορισμένες ενότητες</a:t>
            </a:r>
          </a:p>
          <a:p>
            <a:pPr marL="342900" indent="-342900" algn="l">
              <a:lnSpc>
                <a:spcPts val="2999"/>
              </a:lnSpc>
              <a:buFont typeface="Wingdings" panose="05000000000000000000" pitchFamily="2" charset="2"/>
              <a:buChar char="Ø"/>
            </a:pPr>
            <a:endParaRPr lang="en-US" sz="2499" b="1" dirty="0">
              <a:solidFill>
                <a:srgbClr val="000000"/>
              </a:solidFill>
              <a:latin typeface="Roboto Bold"/>
              <a:ea typeface="Roboto Bold"/>
              <a:cs typeface="Roboto Bold"/>
              <a:sym typeface="Roboto Bold"/>
            </a:endParaRPr>
          </a:p>
          <a:p>
            <a:pPr marL="342900" indent="-342900" algn="l">
              <a:lnSpc>
                <a:spcPts val="2999"/>
              </a:lnSpc>
              <a:buFont typeface="Wingdings" panose="05000000000000000000" pitchFamily="2" charset="2"/>
              <a:buChar char="Ø"/>
            </a:pPr>
            <a:r>
              <a:rPr lang="en-US" sz="2499" b="1" dirty="0">
                <a:solidFill>
                  <a:srgbClr val="000000"/>
                </a:solidFill>
                <a:latin typeface="Roboto Bold"/>
                <a:ea typeface="Roboto Bold"/>
                <a:cs typeface="Roboto Bold"/>
                <a:sym typeface="Roboto Bold"/>
              </a:rPr>
              <a:t> </a:t>
            </a:r>
            <a:r>
              <a:rPr lang="en-US" sz="2499" b="1" dirty="0" smtClean="0">
                <a:solidFill>
                  <a:srgbClr val="000000"/>
                </a:solidFill>
                <a:latin typeface="Roboto Bold"/>
                <a:ea typeface="Roboto Bold"/>
                <a:cs typeface="Roboto Bold"/>
                <a:sym typeface="Roboto Bold"/>
              </a:rPr>
              <a:t>Επ</a:t>
            </a:r>
            <a:r>
              <a:rPr lang="en-US" sz="2499" b="1" dirty="0" err="1" smtClean="0">
                <a:solidFill>
                  <a:srgbClr val="000000"/>
                </a:solidFill>
                <a:latin typeface="Roboto Bold"/>
                <a:ea typeface="Roboto Bold"/>
                <a:cs typeface="Roboto Bold"/>
                <a:sym typeface="Roboto Bold"/>
              </a:rPr>
              <a:t>έκτ</a:t>
            </a:r>
            <a:r>
              <a:rPr lang="en-US" sz="2499" b="1" dirty="0" smtClean="0">
                <a:solidFill>
                  <a:srgbClr val="000000"/>
                </a:solidFill>
                <a:latin typeface="Roboto Bold"/>
                <a:ea typeface="Roboto Bold"/>
                <a:cs typeface="Roboto Bold"/>
                <a:sym typeface="Roboto Bold"/>
              </a:rPr>
              <a:t>αση </a:t>
            </a:r>
            <a:r>
              <a:rPr lang="en-US" sz="2499" b="1" dirty="0">
                <a:solidFill>
                  <a:srgbClr val="000000"/>
                </a:solidFill>
                <a:latin typeface="Roboto Bold"/>
                <a:ea typeface="Roboto Bold"/>
                <a:cs typeface="Roboto Bold"/>
                <a:sym typeface="Roboto Bold"/>
              </a:rPr>
              <a:t>της βιβλιογραφίας με σύγχρονες πηγές</a:t>
            </a:r>
          </a:p>
          <a:p>
            <a:pPr marL="342900" indent="-342900" algn="l">
              <a:lnSpc>
                <a:spcPts val="2999"/>
              </a:lnSpc>
              <a:buFont typeface="Wingdings" panose="05000000000000000000" pitchFamily="2" charset="2"/>
              <a:buChar char="Ø"/>
            </a:pPr>
            <a:endParaRPr lang="en-US" sz="2499" b="1" dirty="0">
              <a:solidFill>
                <a:srgbClr val="000000"/>
              </a:solidFill>
              <a:latin typeface="Roboto Bold"/>
              <a:ea typeface="Roboto Bold"/>
              <a:cs typeface="Roboto Bold"/>
              <a:sym typeface="Roboto Bold"/>
            </a:endParaRPr>
          </a:p>
          <a:p>
            <a:pPr marL="342900" indent="-342900" algn="l">
              <a:lnSpc>
                <a:spcPts val="2999"/>
              </a:lnSpc>
              <a:buFont typeface="Wingdings" panose="05000000000000000000" pitchFamily="2" charset="2"/>
              <a:buChar char="Ø"/>
            </a:pPr>
            <a:r>
              <a:rPr lang="en-US" sz="2499" b="1" dirty="0" err="1" smtClean="0">
                <a:solidFill>
                  <a:srgbClr val="000000"/>
                </a:solidFill>
                <a:latin typeface="Roboto Bold"/>
                <a:ea typeface="Roboto Bold"/>
                <a:cs typeface="Roboto Bold"/>
                <a:sym typeface="Roboto Bold"/>
              </a:rPr>
              <a:t>Ενσωμάτωση</a:t>
            </a:r>
            <a:r>
              <a:rPr lang="en-US" sz="2499" b="1" dirty="0" smtClean="0">
                <a:solidFill>
                  <a:srgbClr val="000000"/>
                </a:solidFill>
                <a:latin typeface="Roboto Bold"/>
                <a:ea typeface="Roboto Bold"/>
                <a:cs typeface="Roboto Bold"/>
                <a:sym typeface="Roboto Bold"/>
              </a:rPr>
              <a:t> </a:t>
            </a:r>
            <a:r>
              <a:rPr lang="en-US" sz="2499" b="1" dirty="0" err="1">
                <a:solidFill>
                  <a:srgbClr val="000000"/>
                </a:solidFill>
                <a:latin typeface="Roboto Bold"/>
                <a:ea typeface="Roboto Bold"/>
                <a:cs typeface="Roboto Bold"/>
                <a:sym typeface="Roboto Bold"/>
              </a:rPr>
              <a:t>δρ</a:t>
            </a:r>
            <a:r>
              <a:rPr lang="en-US" sz="2499" b="1" dirty="0">
                <a:solidFill>
                  <a:srgbClr val="000000"/>
                </a:solidFill>
                <a:latin typeface="Roboto Bold"/>
                <a:ea typeface="Roboto Bold"/>
                <a:cs typeface="Roboto Bold"/>
                <a:sym typeface="Roboto Bold"/>
              </a:rPr>
              <a:t>αστηριοτήτων που προάγουν συνεργατική μάθηση</a:t>
            </a:r>
          </a:p>
          <a:p>
            <a:pPr algn="l">
              <a:lnSpc>
                <a:spcPts val="2999"/>
              </a:lnSpc>
            </a:pPr>
            <a:endParaRPr lang="en-US" sz="2499" b="1" dirty="0">
              <a:solidFill>
                <a:srgbClr val="000000"/>
              </a:solidFill>
              <a:latin typeface="Roboto Bold"/>
              <a:ea typeface="Roboto Bold"/>
              <a:cs typeface="Roboto Bold"/>
              <a:sym typeface="Roboto Bold"/>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933" y="12368"/>
            <a:ext cx="701316" cy="10287000"/>
            <a:chOff x="0" y="0"/>
            <a:chExt cx="664951" cy="9753600"/>
          </a:xfrm>
        </p:grpSpPr>
        <p:sp>
          <p:nvSpPr>
            <p:cNvPr id="3" name="Freeform 3"/>
            <p:cNvSpPr/>
            <p:nvPr/>
          </p:nvSpPr>
          <p:spPr>
            <a:xfrm>
              <a:off x="0" y="0"/>
              <a:ext cx="664972" cy="9753600"/>
            </a:xfrm>
            <a:custGeom>
              <a:avLst/>
              <a:gdLst/>
              <a:ahLst/>
              <a:cxnLst/>
              <a:rect l="l" t="t" r="r" b="b"/>
              <a:pathLst>
                <a:path w="664972" h="9753600">
                  <a:moveTo>
                    <a:pt x="0" y="0"/>
                  </a:moveTo>
                  <a:lnTo>
                    <a:pt x="664972" y="0"/>
                  </a:lnTo>
                  <a:lnTo>
                    <a:pt x="664972" y="9753600"/>
                  </a:lnTo>
                  <a:lnTo>
                    <a:pt x="0" y="9753600"/>
                  </a:lnTo>
                  <a:close/>
                </a:path>
              </a:pathLst>
            </a:custGeom>
            <a:solidFill>
              <a:srgbClr val="931B1B"/>
            </a:solidFill>
          </p:spPr>
        </p:sp>
      </p:grpSp>
      <p:sp>
        <p:nvSpPr>
          <p:cNvPr id="4" name="AutoShape 4"/>
          <p:cNvSpPr/>
          <p:nvPr/>
        </p:nvSpPr>
        <p:spPr>
          <a:xfrm rot="8237">
            <a:off x="4561928" y="1797104"/>
            <a:ext cx="10565591" cy="0"/>
          </a:xfrm>
          <a:prstGeom prst="line">
            <a:avLst/>
          </a:prstGeom>
          <a:ln w="9525" cap="rnd">
            <a:solidFill>
              <a:srgbClr val="5B9BD5"/>
            </a:solidFill>
            <a:prstDash val="solid"/>
            <a:headEnd type="none" w="sm" len="sm"/>
            <a:tailEnd type="none" w="sm" len="sm"/>
          </a:ln>
        </p:spPr>
      </p:sp>
      <p:grpSp>
        <p:nvGrpSpPr>
          <p:cNvPr id="5" name="Group 5"/>
          <p:cNvGrpSpPr/>
          <p:nvPr/>
        </p:nvGrpSpPr>
        <p:grpSpPr>
          <a:xfrm>
            <a:off x="934833" y="754517"/>
            <a:ext cx="1013184" cy="1188132"/>
            <a:chOff x="0" y="0"/>
            <a:chExt cx="960649" cy="1126525"/>
          </a:xfrm>
        </p:grpSpPr>
        <p:sp>
          <p:nvSpPr>
            <p:cNvPr id="6" name="Freeform 6"/>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7" name="Group 7"/>
          <p:cNvGrpSpPr/>
          <p:nvPr/>
        </p:nvGrpSpPr>
        <p:grpSpPr>
          <a:xfrm>
            <a:off x="2568511" y="12368"/>
            <a:ext cx="15145442" cy="1116101"/>
            <a:chOff x="0" y="0"/>
            <a:chExt cx="14360123" cy="1058229"/>
          </a:xfrm>
        </p:grpSpPr>
        <p:sp>
          <p:nvSpPr>
            <p:cNvPr id="8" name="Freeform 8"/>
            <p:cNvSpPr/>
            <p:nvPr/>
          </p:nvSpPr>
          <p:spPr>
            <a:xfrm>
              <a:off x="0" y="0"/>
              <a:ext cx="14360123" cy="1058229"/>
            </a:xfrm>
            <a:custGeom>
              <a:avLst/>
              <a:gdLst/>
              <a:ahLst/>
              <a:cxnLst/>
              <a:rect l="l" t="t" r="r" b="b"/>
              <a:pathLst>
                <a:path w="14360123" h="1058229">
                  <a:moveTo>
                    <a:pt x="0" y="0"/>
                  </a:moveTo>
                  <a:lnTo>
                    <a:pt x="14360123" y="0"/>
                  </a:lnTo>
                  <a:lnTo>
                    <a:pt x="14360123" y="1058229"/>
                  </a:lnTo>
                  <a:lnTo>
                    <a:pt x="0" y="1058229"/>
                  </a:lnTo>
                  <a:close/>
                </a:path>
              </a:pathLst>
            </a:custGeom>
            <a:solidFill>
              <a:srgbClr val="000000">
                <a:alpha val="0"/>
              </a:srgbClr>
            </a:solidFill>
          </p:spPr>
        </p:sp>
        <p:sp>
          <p:nvSpPr>
            <p:cNvPr id="9" name="TextBox 9"/>
            <p:cNvSpPr txBox="1"/>
            <p:nvPr/>
          </p:nvSpPr>
          <p:spPr>
            <a:xfrm>
              <a:off x="0" y="-47625"/>
              <a:ext cx="14360123" cy="1105854"/>
            </a:xfrm>
            <a:prstGeom prst="rect">
              <a:avLst/>
            </a:prstGeom>
          </p:spPr>
          <p:txBody>
            <a:bodyPr lIns="0" tIns="0" rIns="0" bIns="0" rtlCol="0" anchor="ctr"/>
            <a:lstStyle/>
            <a:p>
              <a:pPr algn="l">
                <a:lnSpc>
                  <a:spcPts val="5832"/>
                </a:lnSpc>
              </a:pPr>
              <a:r>
                <a:rPr lang="en-US" sz="5400" b="1" spc="85">
                  <a:solidFill>
                    <a:srgbClr val="000000"/>
                  </a:solidFill>
                  <a:latin typeface="Alegreya Sans Bold"/>
                  <a:ea typeface="Alegreya Sans Bold"/>
                  <a:cs typeface="Alegreya Sans Bold"/>
                  <a:sym typeface="Alegreya Sans Bold"/>
                </a:rPr>
                <a:t>Συμπεράσματα - Συσχετίσεις (1/3)</a:t>
              </a:r>
            </a:p>
          </p:txBody>
        </p:sp>
      </p:grpSp>
      <p:grpSp>
        <p:nvGrpSpPr>
          <p:cNvPr id="10" name="Group 10"/>
          <p:cNvGrpSpPr/>
          <p:nvPr/>
        </p:nvGrpSpPr>
        <p:grpSpPr>
          <a:xfrm rot="-10800000">
            <a:off x="4957177" y="2788523"/>
            <a:ext cx="9088929" cy="1338590"/>
            <a:chOff x="0" y="0"/>
            <a:chExt cx="1217113" cy="179253"/>
          </a:xfrm>
        </p:grpSpPr>
        <p:sp>
          <p:nvSpPr>
            <p:cNvPr id="11" name="Freeform 11"/>
            <p:cNvSpPr/>
            <p:nvPr/>
          </p:nvSpPr>
          <p:spPr>
            <a:xfrm>
              <a:off x="0" y="0"/>
              <a:ext cx="1217113" cy="179253"/>
            </a:xfrm>
            <a:custGeom>
              <a:avLst/>
              <a:gdLst/>
              <a:ahLst/>
              <a:cxnLst/>
              <a:rect l="l" t="t" r="r" b="b"/>
              <a:pathLst>
                <a:path w="1217113" h="179253">
                  <a:moveTo>
                    <a:pt x="0" y="0"/>
                  </a:moveTo>
                  <a:lnTo>
                    <a:pt x="1217113" y="0"/>
                  </a:lnTo>
                  <a:lnTo>
                    <a:pt x="1217113" y="179253"/>
                  </a:lnTo>
                  <a:lnTo>
                    <a:pt x="0" y="179253"/>
                  </a:lnTo>
                  <a:close/>
                </a:path>
              </a:pathLst>
            </a:custGeom>
            <a:solidFill>
              <a:srgbClr val="E36414"/>
            </a:solidFill>
          </p:spPr>
        </p:sp>
        <p:sp>
          <p:nvSpPr>
            <p:cNvPr id="12" name="TextBox 12"/>
            <p:cNvSpPr txBox="1"/>
            <p:nvPr/>
          </p:nvSpPr>
          <p:spPr>
            <a:xfrm>
              <a:off x="0" y="-47625"/>
              <a:ext cx="1217113" cy="226878"/>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2886996" y="2478448"/>
            <a:ext cx="2323148" cy="2323148"/>
            <a:chOff x="0" y="0"/>
            <a:chExt cx="3097530" cy="3097530"/>
          </a:xfrm>
        </p:grpSpPr>
        <p:sp>
          <p:nvSpPr>
            <p:cNvPr id="14" name="Freeform 14"/>
            <p:cNvSpPr/>
            <p:nvPr/>
          </p:nvSpPr>
          <p:spPr>
            <a:xfrm>
              <a:off x="0" y="0"/>
              <a:ext cx="3097530" cy="3097530"/>
            </a:xfrm>
            <a:custGeom>
              <a:avLst/>
              <a:gdLst/>
              <a:ahLst/>
              <a:cxnLst/>
              <a:rect l="l" t="t" r="r" b="b"/>
              <a:pathLst>
                <a:path w="3097530" h="3097530">
                  <a:moveTo>
                    <a:pt x="0" y="0"/>
                  </a:moveTo>
                  <a:lnTo>
                    <a:pt x="3097530" y="0"/>
                  </a:lnTo>
                  <a:lnTo>
                    <a:pt x="3097530" y="3097530"/>
                  </a:lnTo>
                  <a:lnTo>
                    <a:pt x="0" y="3097530"/>
                  </a:lnTo>
                  <a:lnTo>
                    <a:pt x="0" y="0"/>
                  </a:lnTo>
                  <a:close/>
                </a:path>
              </a:pathLst>
            </a:custGeom>
            <a:blipFill>
              <a:blip r:embed="rId2">
                <a:alphaModFix amt="35000"/>
                <a:extLst>
                  <a:ext uri="{96DAC541-7B7A-43D3-8B79-37D633B846F1}">
                    <asvg:svgBlip xmlns="" xmlns:asvg="http://schemas.microsoft.com/office/drawing/2016/SVG/main" r:embed="rId3"/>
                  </a:ext>
                </a:extLst>
              </a:blip>
              <a:stretch>
                <a:fillRect/>
              </a:stretch>
            </a:blipFill>
            <a:ln cap="sq">
              <a:noFill/>
              <a:prstDash val="solid"/>
              <a:miter/>
            </a:ln>
          </p:spPr>
        </p:sp>
        <p:grpSp>
          <p:nvGrpSpPr>
            <p:cNvPr id="15" name="Group 15"/>
            <p:cNvGrpSpPr/>
            <p:nvPr/>
          </p:nvGrpSpPr>
          <p:grpSpPr>
            <a:xfrm rot="-10800000">
              <a:off x="0" y="0"/>
              <a:ext cx="2547957" cy="254795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6414"/>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654466" y="765978"/>
              <a:ext cx="1239024" cy="1016000"/>
            </a:xfrm>
            <a:custGeom>
              <a:avLst/>
              <a:gdLst/>
              <a:ahLst/>
              <a:cxnLst/>
              <a:rect l="l" t="t" r="r" b="b"/>
              <a:pathLst>
                <a:path w="1239024" h="1016000">
                  <a:moveTo>
                    <a:pt x="0" y="0"/>
                  </a:moveTo>
                  <a:lnTo>
                    <a:pt x="1239025" y="0"/>
                  </a:lnTo>
                  <a:lnTo>
                    <a:pt x="1239025" y="1016000"/>
                  </a:lnTo>
                  <a:lnTo>
                    <a:pt x="0" y="10160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grpSp>
      <p:sp>
        <p:nvSpPr>
          <p:cNvPr id="19" name="TextBox 19"/>
          <p:cNvSpPr txBox="1"/>
          <p:nvPr/>
        </p:nvSpPr>
        <p:spPr>
          <a:xfrm>
            <a:off x="5365210" y="3022514"/>
            <a:ext cx="7935796" cy="1580726"/>
          </a:xfrm>
          <a:prstGeom prst="rect">
            <a:avLst/>
          </a:prstGeom>
        </p:spPr>
        <p:txBody>
          <a:bodyPr lIns="0" tIns="0" rIns="0" bIns="0" rtlCol="0" anchor="t">
            <a:spAutoFit/>
          </a:bodyPr>
          <a:lstStyle/>
          <a:p>
            <a:pPr algn="ctr">
              <a:lnSpc>
                <a:spcPts val="6323"/>
              </a:lnSpc>
            </a:pPr>
            <a:r>
              <a:rPr lang="en-US" sz="4516" b="1" dirty="0">
                <a:solidFill>
                  <a:srgbClr val="FFFFFF"/>
                </a:solidFill>
                <a:latin typeface="Roboto Bold"/>
                <a:ea typeface="Roboto Bold"/>
                <a:cs typeface="Roboto Bold"/>
                <a:sym typeface="Roboto Bold"/>
              </a:rPr>
              <a:t>1ο </a:t>
            </a:r>
            <a:r>
              <a:rPr lang="en-US" sz="4516" b="1" dirty="0" err="1">
                <a:solidFill>
                  <a:srgbClr val="FFFFFF"/>
                </a:solidFill>
                <a:latin typeface="Roboto Bold"/>
                <a:ea typeface="Roboto Bold"/>
                <a:cs typeface="Roboto Bold"/>
                <a:sym typeface="Roboto Bold"/>
              </a:rPr>
              <a:t>Eρευνητικό</a:t>
            </a:r>
            <a:r>
              <a:rPr lang="en-US" sz="4516" b="1" dirty="0">
                <a:solidFill>
                  <a:srgbClr val="FFFFFF"/>
                </a:solidFill>
                <a:latin typeface="Roboto Bold"/>
                <a:ea typeface="Roboto Bold"/>
                <a:cs typeface="Roboto Bold"/>
                <a:sym typeface="Roboto Bold"/>
              </a:rPr>
              <a:t> </a:t>
            </a:r>
            <a:r>
              <a:rPr lang="en-US" sz="4516" b="1" dirty="0" err="1">
                <a:solidFill>
                  <a:srgbClr val="FFFFFF"/>
                </a:solidFill>
                <a:latin typeface="Roboto Bold"/>
                <a:ea typeface="Roboto Bold"/>
                <a:cs typeface="Roboto Bold"/>
                <a:sym typeface="Roboto Bold"/>
              </a:rPr>
              <a:t>Eρώτημ</a:t>
            </a:r>
            <a:r>
              <a:rPr lang="en-US" sz="4516" b="1" dirty="0">
                <a:solidFill>
                  <a:srgbClr val="FFFFFF"/>
                </a:solidFill>
                <a:latin typeface="Roboto Bold"/>
                <a:ea typeface="Roboto Bold"/>
                <a:cs typeface="Roboto Bold"/>
                <a:sym typeface="Roboto Bold"/>
              </a:rPr>
              <a:t>α:</a:t>
            </a:r>
          </a:p>
          <a:p>
            <a:pPr algn="ctr">
              <a:lnSpc>
                <a:spcPts val="6323"/>
              </a:lnSpc>
            </a:pPr>
            <a:endParaRPr lang="en-US" sz="4516" b="1" dirty="0">
              <a:solidFill>
                <a:srgbClr val="FFFFFF"/>
              </a:solidFill>
              <a:latin typeface="Roboto Bold"/>
              <a:ea typeface="Roboto Bold"/>
              <a:cs typeface="Roboto Bold"/>
              <a:sym typeface="Roboto Bold"/>
            </a:endParaRPr>
          </a:p>
        </p:txBody>
      </p:sp>
      <p:grpSp>
        <p:nvGrpSpPr>
          <p:cNvPr id="20" name="Group 20"/>
          <p:cNvGrpSpPr/>
          <p:nvPr/>
        </p:nvGrpSpPr>
        <p:grpSpPr>
          <a:xfrm>
            <a:off x="2886996" y="4801595"/>
            <a:ext cx="12894852" cy="2999561"/>
            <a:chOff x="0" y="0"/>
            <a:chExt cx="17193136" cy="3999414"/>
          </a:xfrm>
        </p:grpSpPr>
        <p:grpSp>
          <p:nvGrpSpPr>
            <p:cNvPr id="21" name="Group 21"/>
            <p:cNvGrpSpPr/>
            <p:nvPr/>
          </p:nvGrpSpPr>
          <p:grpSpPr>
            <a:xfrm rot="5400000">
              <a:off x="4288223" y="-4288223"/>
              <a:ext cx="1317879" cy="9894324"/>
              <a:chOff x="0" y="0"/>
              <a:chExt cx="812800" cy="6102311"/>
            </a:xfrm>
          </p:grpSpPr>
          <p:sp>
            <p:nvSpPr>
              <p:cNvPr id="22" name="Freeform 22"/>
              <p:cNvSpPr/>
              <p:nvPr/>
            </p:nvSpPr>
            <p:spPr>
              <a:xfrm>
                <a:off x="0" y="0"/>
                <a:ext cx="812800" cy="6102311"/>
              </a:xfrm>
              <a:custGeom>
                <a:avLst/>
                <a:gdLst/>
                <a:ahLst/>
                <a:cxnLst/>
                <a:rect l="l" t="t" r="r" b="b"/>
                <a:pathLst>
                  <a:path w="812800" h="6102311">
                    <a:moveTo>
                      <a:pt x="406400" y="0"/>
                    </a:moveTo>
                    <a:lnTo>
                      <a:pt x="812800" y="6102311"/>
                    </a:lnTo>
                    <a:lnTo>
                      <a:pt x="0" y="6102311"/>
                    </a:lnTo>
                    <a:lnTo>
                      <a:pt x="406400" y="0"/>
                    </a:lnTo>
                    <a:close/>
                  </a:path>
                </a:pathLst>
              </a:custGeom>
              <a:solidFill>
                <a:srgbClr val="8E93A9"/>
              </a:solidFill>
            </p:spPr>
          </p:sp>
          <p:sp>
            <p:nvSpPr>
              <p:cNvPr id="23" name="TextBox 23"/>
              <p:cNvSpPr txBox="1"/>
              <p:nvPr/>
            </p:nvSpPr>
            <p:spPr>
              <a:xfrm>
                <a:off x="127000" y="2785591"/>
                <a:ext cx="558800" cy="2880841"/>
              </a:xfrm>
              <a:prstGeom prst="rect">
                <a:avLst/>
              </a:prstGeom>
            </p:spPr>
            <p:txBody>
              <a:bodyPr lIns="62704" tIns="62704" rIns="62704" bIns="62704" rtlCol="0" anchor="ctr"/>
              <a:lstStyle/>
              <a:p>
                <a:pPr algn="ctr">
                  <a:lnSpc>
                    <a:spcPts val="2659"/>
                  </a:lnSpc>
                </a:pPr>
                <a:endParaRPr/>
              </a:p>
            </p:txBody>
          </p:sp>
        </p:grpSp>
        <p:grpSp>
          <p:nvGrpSpPr>
            <p:cNvPr id="24" name="Group 24"/>
            <p:cNvGrpSpPr/>
            <p:nvPr/>
          </p:nvGrpSpPr>
          <p:grpSpPr>
            <a:xfrm rot="5400000">
              <a:off x="4288223" y="-1606687"/>
              <a:ext cx="1317879" cy="9894324"/>
              <a:chOff x="0" y="0"/>
              <a:chExt cx="812800" cy="6102311"/>
            </a:xfrm>
          </p:grpSpPr>
          <p:sp>
            <p:nvSpPr>
              <p:cNvPr id="25" name="Freeform 25"/>
              <p:cNvSpPr/>
              <p:nvPr/>
            </p:nvSpPr>
            <p:spPr>
              <a:xfrm>
                <a:off x="0" y="0"/>
                <a:ext cx="812800" cy="6102311"/>
              </a:xfrm>
              <a:custGeom>
                <a:avLst/>
                <a:gdLst/>
                <a:ahLst/>
                <a:cxnLst/>
                <a:rect l="l" t="t" r="r" b="b"/>
                <a:pathLst>
                  <a:path w="812800" h="6102311">
                    <a:moveTo>
                      <a:pt x="406400" y="0"/>
                    </a:moveTo>
                    <a:lnTo>
                      <a:pt x="812800" y="6102311"/>
                    </a:lnTo>
                    <a:lnTo>
                      <a:pt x="0" y="6102311"/>
                    </a:lnTo>
                    <a:lnTo>
                      <a:pt x="406400" y="0"/>
                    </a:lnTo>
                    <a:close/>
                  </a:path>
                </a:pathLst>
              </a:custGeom>
              <a:solidFill>
                <a:srgbClr val="8E93A9"/>
              </a:solidFill>
            </p:spPr>
          </p:sp>
          <p:sp>
            <p:nvSpPr>
              <p:cNvPr id="26" name="TextBox 26"/>
              <p:cNvSpPr txBox="1"/>
              <p:nvPr/>
            </p:nvSpPr>
            <p:spPr>
              <a:xfrm>
                <a:off x="127000" y="2785591"/>
                <a:ext cx="558800" cy="2880841"/>
              </a:xfrm>
              <a:prstGeom prst="rect">
                <a:avLst/>
              </a:prstGeom>
            </p:spPr>
            <p:txBody>
              <a:bodyPr lIns="62704" tIns="62704" rIns="62704" bIns="62704" rtlCol="0" anchor="ctr"/>
              <a:lstStyle/>
              <a:p>
                <a:pPr algn="ctr">
                  <a:lnSpc>
                    <a:spcPts val="2659"/>
                  </a:lnSpc>
                </a:pPr>
                <a:endParaRPr/>
              </a:p>
            </p:txBody>
          </p:sp>
        </p:grpSp>
        <p:grpSp>
          <p:nvGrpSpPr>
            <p:cNvPr id="27" name="Group 27"/>
            <p:cNvGrpSpPr/>
            <p:nvPr/>
          </p:nvGrpSpPr>
          <p:grpSpPr>
            <a:xfrm rot="-10800000">
              <a:off x="562842" y="222029"/>
              <a:ext cx="16630294" cy="3507793"/>
              <a:chOff x="0" y="0"/>
              <a:chExt cx="1353156" cy="285418"/>
            </a:xfrm>
          </p:grpSpPr>
          <p:sp>
            <p:nvSpPr>
              <p:cNvPr id="28" name="Freeform 28"/>
              <p:cNvSpPr/>
              <p:nvPr/>
            </p:nvSpPr>
            <p:spPr>
              <a:xfrm>
                <a:off x="0" y="0"/>
                <a:ext cx="1353156" cy="285418"/>
              </a:xfrm>
              <a:custGeom>
                <a:avLst/>
                <a:gdLst/>
                <a:ahLst/>
                <a:cxnLst/>
                <a:rect l="l" t="t" r="r" b="b"/>
                <a:pathLst>
                  <a:path w="1353156" h="285418">
                    <a:moveTo>
                      <a:pt x="0" y="0"/>
                    </a:moveTo>
                    <a:lnTo>
                      <a:pt x="1353156" y="0"/>
                    </a:lnTo>
                    <a:lnTo>
                      <a:pt x="1353156" y="285418"/>
                    </a:lnTo>
                    <a:lnTo>
                      <a:pt x="0" y="285418"/>
                    </a:lnTo>
                    <a:close/>
                  </a:path>
                </a:pathLst>
              </a:custGeom>
              <a:solidFill>
                <a:srgbClr val="ECF0F3"/>
              </a:solidFill>
            </p:spPr>
          </p:sp>
          <p:sp>
            <p:nvSpPr>
              <p:cNvPr id="29" name="TextBox 29"/>
              <p:cNvSpPr txBox="1"/>
              <p:nvPr/>
            </p:nvSpPr>
            <p:spPr>
              <a:xfrm>
                <a:off x="0" y="-47625"/>
                <a:ext cx="1353156" cy="333043"/>
              </a:xfrm>
              <a:prstGeom prst="rect">
                <a:avLst/>
              </a:prstGeom>
            </p:spPr>
            <p:txBody>
              <a:bodyPr lIns="62704" tIns="62704" rIns="62704" bIns="62704" rtlCol="0" anchor="ctr"/>
              <a:lstStyle/>
              <a:p>
                <a:pPr algn="ctr">
                  <a:lnSpc>
                    <a:spcPts val="2659"/>
                  </a:lnSpc>
                </a:pPr>
                <a:endParaRPr/>
              </a:p>
            </p:txBody>
          </p:sp>
        </p:grpSp>
        <p:sp>
          <p:nvSpPr>
            <p:cNvPr id="30" name="TextBox 30"/>
            <p:cNvSpPr txBox="1"/>
            <p:nvPr/>
          </p:nvSpPr>
          <p:spPr>
            <a:xfrm>
              <a:off x="562842" y="462840"/>
              <a:ext cx="16422837" cy="2397125"/>
            </a:xfrm>
            <a:prstGeom prst="rect">
              <a:avLst/>
            </a:prstGeom>
          </p:spPr>
          <p:txBody>
            <a:bodyPr lIns="0" tIns="0" rIns="0" bIns="0" rtlCol="0" anchor="t">
              <a:spAutoFit/>
            </a:bodyPr>
            <a:lstStyle/>
            <a:p>
              <a:pPr algn="ctr">
                <a:lnSpc>
                  <a:spcPts val="3554"/>
                </a:lnSpc>
              </a:pPr>
              <a:r>
                <a:rPr lang="en-US" sz="2962" b="1" dirty="0">
                  <a:solidFill>
                    <a:srgbClr val="000000"/>
                  </a:solidFill>
                  <a:latin typeface="Roboto Bold"/>
                  <a:ea typeface="Roboto Bold"/>
                  <a:cs typeface="Roboto Bold"/>
                  <a:sym typeface="Roboto Bold"/>
                </a:rPr>
                <a:t>Τα </a:t>
              </a:r>
              <a:r>
                <a:rPr lang="en-US" sz="2962" b="1" dirty="0" err="1">
                  <a:solidFill>
                    <a:srgbClr val="000000"/>
                  </a:solidFill>
                  <a:latin typeface="Roboto Bold"/>
                  <a:ea typeface="Roboto Bold"/>
                  <a:cs typeface="Roboto Bold"/>
                  <a:sym typeface="Roboto Bold"/>
                </a:rPr>
                <a:t>ευρήμ</a:t>
              </a:r>
              <a:r>
                <a:rPr lang="en-US" sz="2962" b="1" dirty="0">
                  <a:solidFill>
                    <a:srgbClr val="000000"/>
                  </a:solidFill>
                  <a:latin typeface="Roboto Bold"/>
                  <a:ea typeface="Roboto Bold"/>
                  <a:cs typeface="Roboto Bold"/>
                  <a:sym typeface="Roboto Bold"/>
                </a:rPr>
                <a:t>ατα καταδεικνύουν ότι το υλικό ενσωματώνει με συνέπεια τις θεμελιώδεις αρχές της εξ αποστάσεως εκπαίδευσης, όπως την ευελιξία, την αλληλεπίδραση και την προώθηση της αυτονομίας του μαθητή.</a:t>
              </a: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933" y="12368"/>
            <a:ext cx="701316" cy="10287000"/>
            <a:chOff x="0" y="0"/>
            <a:chExt cx="664951" cy="9753600"/>
          </a:xfrm>
        </p:grpSpPr>
        <p:sp>
          <p:nvSpPr>
            <p:cNvPr id="3" name="Freeform 3"/>
            <p:cNvSpPr/>
            <p:nvPr/>
          </p:nvSpPr>
          <p:spPr>
            <a:xfrm>
              <a:off x="0" y="0"/>
              <a:ext cx="664972" cy="9753600"/>
            </a:xfrm>
            <a:custGeom>
              <a:avLst/>
              <a:gdLst/>
              <a:ahLst/>
              <a:cxnLst/>
              <a:rect l="l" t="t" r="r" b="b"/>
              <a:pathLst>
                <a:path w="664972" h="9753600">
                  <a:moveTo>
                    <a:pt x="0" y="0"/>
                  </a:moveTo>
                  <a:lnTo>
                    <a:pt x="664972" y="0"/>
                  </a:lnTo>
                  <a:lnTo>
                    <a:pt x="664972" y="9753600"/>
                  </a:lnTo>
                  <a:lnTo>
                    <a:pt x="0" y="9753600"/>
                  </a:lnTo>
                  <a:close/>
                </a:path>
              </a:pathLst>
            </a:custGeom>
            <a:solidFill>
              <a:srgbClr val="931B1B"/>
            </a:solidFill>
          </p:spPr>
        </p:sp>
      </p:grpSp>
      <p:sp>
        <p:nvSpPr>
          <p:cNvPr id="4" name="AutoShape 4"/>
          <p:cNvSpPr/>
          <p:nvPr/>
        </p:nvSpPr>
        <p:spPr>
          <a:xfrm rot="8237">
            <a:off x="4561928" y="1797104"/>
            <a:ext cx="10565591" cy="0"/>
          </a:xfrm>
          <a:prstGeom prst="line">
            <a:avLst/>
          </a:prstGeom>
          <a:ln w="9525" cap="rnd">
            <a:solidFill>
              <a:srgbClr val="5B9BD5"/>
            </a:solidFill>
            <a:prstDash val="solid"/>
            <a:headEnd type="none" w="sm" len="sm"/>
            <a:tailEnd type="none" w="sm" len="sm"/>
          </a:ln>
        </p:spPr>
      </p:sp>
      <p:grpSp>
        <p:nvGrpSpPr>
          <p:cNvPr id="5" name="Group 5"/>
          <p:cNvGrpSpPr/>
          <p:nvPr/>
        </p:nvGrpSpPr>
        <p:grpSpPr>
          <a:xfrm>
            <a:off x="934833" y="754517"/>
            <a:ext cx="1013184" cy="1188132"/>
            <a:chOff x="0" y="0"/>
            <a:chExt cx="960649" cy="1126525"/>
          </a:xfrm>
        </p:grpSpPr>
        <p:sp>
          <p:nvSpPr>
            <p:cNvPr id="6" name="Freeform 6"/>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7" name="Group 7"/>
          <p:cNvGrpSpPr/>
          <p:nvPr/>
        </p:nvGrpSpPr>
        <p:grpSpPr>
          <a:xfrm>
            <a:off x="2568511" y="12368"/>
            <a:ext cx="15145442" cy="1116101"/>
            <a:chOff x="0" y="0"/>
            <a:chExt cx="14360123" cy="1058229"/>
          </a:xfrm>
        </p:grpSpPr>
        <p:sp>
          <p:nvSpPr>
            <p:cNvPr id="8" name="Freeform 8"/>
            <p:cNvSpPr/>
            <p:nvPr/>
          </p:nvSpPr>
          <p:spPr>
            <a:xfrm>
              <a:off x="0" y="0"/>
              <a:ext cx="14360123" cy="1058229"/>
            </a:xfrm>
            <a:custGeom>
              <a:avLst/>
              <a:gdLst/>
              <a:ahLst/>
              <a:cxnLst/>
              <a:rect l="l" t="t" r="r" b="b"/>
              <a:pathLst>
                <a:path w="14360123" h="1058229">
                  <a:moveTo>
                    <a:pt x="0" y="0"/>
                  </a:moveTo>
                  <a:lnTo>
                    <a:pt x="14360123" y="0"/>
                  </a:lnTo>
                  <a:lnTo>
                    <a:pt x="14360123" y="1058229"/>
                  </a:lnTo>
                  <a:lnTo>
                    <a:pt x="0" y="1058229"/>
                  </a:lnTo>
                  <a:close/>
                </a:path>
              </a:pathLst>
            </a:custGeom>
            <a:solidFill>
              <a:srgbClr val="000000">
                <a:alpha val="0"/>
              </a:srgbClr>
            </a:solidFill>
          </p:spPr>
        </p:sp>
        <p:sp>
          <p:nvSpPr>
            <p:cNvPr id="9" name="TextBox 9"/>
            <p:cNvSpPr txBox="1"/>
            <p:nvPr/>
          </p:nvSpPr>
          <p:spPr>
            <a:xfrm>
              <a:off x="0" y="-47625"/>
              <a:ext cx="14360123" cy="1105854"/>
            </a:xfrm>
            <a:prstGeom prst="rect">
              <a:avLst/>
            </a:prstGeom>
          </p:spPr>
          <p:txBody>
            <a:bodyPr lIns="0" tIns="0" rIns="0" bIns="0" rtlCol="0" anchor="ctr"/>
            <a:lstStyle/>
            <a:p>
              <a:pPr algn="l">
                <a:lnSpc>
                  <a:spcPts val="5832"/>
                </a:lnSpc>
              </a:pPr>
              <a:r>
                <a:rPr lang="en-US" sz="5400" b="1" spc="85">
                  <a:solidFill>
                    <a:srgbClr val="000000"/>
                  </a:solidFill>
                  <a:latin typeface="Alegreya Sans Bold"/>
                  <a:ea typeface="Alegreya Sans Bold"/>
                  <a:cs typeface="Alegreya Sans Bold"/>
                  <a:sym typeface="Alegreya Sans Bold"/>
                </a:rPr>
                <a:t>Συμπεράσματα - Συσχετίσεις (2/3)</a:t>
              </a:r>
            </a:p>
          </p:txBody>
        </p:sp>
      </p:grpSp>
      <p:grpSp>
        <p:nvGrpSpPr>
          <p:cNvPr id="10" name="Group 10"/>
          <p:cNvGrpSpPr/>
          <p:nvPr/>
        </p:nvGrpSpPr>
        <p:grpSpPr>
          <a:xfrm>
            <a:off x="2265979" y="4801596"/>
            <a:ext cx="13802506" cy="3270272"/>
            <a:chOff x="-1" y="1"/>
            <a:chExt cx="18403341" cy="4360363"/>
          </a:xfrm>
        </p:grpSpPr>
        <p:grpSp>
          <p:nvGrpSpPr>
            <p:cNvPr id="11" name="Group 11"/>
            <p:cNvGrpSpPr/>
            <p:nvPr/>
          </p:nvGrpSpPr>
          <p:grpSpPr>
            <a:xfrm rot="5400000">
              <a:off x="4415083" y="-4415083"/>
              <a:ext cx="1436818" cy="10266985"/>
              <a:chOff x="0" y="0"/>
              <a:chExt cx="886156" cy="6332149"/>
            </a:xfrm>
          </p:grpSpPr>
          <p:sp>
            <p:nvSpPr>
              <p:cNvPr id="12" name="Freeform 12"/>
              <p:cNvSpPr/>
              <p:nvPr/>
            </p:nvSpPr>
            <p:spPr>
              <a:xfrm>
                <a:off x="0" y="0"/>
                <a:ext cx="886156" cy="6332149"/>
              </a:xfrm>
              <a:custGeom>
                <a:avLst/>
                <a:gdLst/>
                <a:ahLst/>
                <a:cxnLst/>
                <a:rect l="l" t="t" r="r" b="b"/>
                <a:pathLst>
                  <a:path w="886156" h="6332149">
                    <a:moveTo>
                      <a:pt x="443078" y="0"/>
                    </a:moveTo>
                    <a:lnTo>
                      <a:pt x="886156" y="6332149"/>
                    </a:lnTo>
                    <a:lnTo>
                      <a:pt x="0" y="6332149"/>
                    </a:lnTo>
                    <a:lnTo>
                      <a:pt x="443078" y="0"/>
                    </a:lnTo>
                    <a:close/>
                  </a:path>
                </a:pathLst>
              </a:custGeom>
              <a:solidFill>
                <a:srgbClr val="8E93A9"/>
              </a:solidFill>
            </p:spPr>
          </p:sp>
          <p:sp>
            <p:nvSpPr>
              <p:cNvPr id="13" name="TextBox 13"/>
              <p:cNvSpPr txBox="1"/>
              <p:nvPr/>
            </p:nvSpPr>
            <p:spPr>
              <a:xfrm>
                <a:off x="138462" y="2892301"/>
                <a:ext cx="609232" cy="2987551"/>
              </a:xfrm>
              <a:prstGeom prst="rect">
                <a:avLst/>
              </a:prstGeom>
            </p:spPr>
            <p:txBody>
              <a:bodyPr lIns="62704" tIns="62704" rIns="62704" bIns="62704" rtlCol="0" anchor="ctr"/>
              <a:lstStyle/>
              <a:p>
                <a:pPr algn="ctr">
                  <a:lnSpc>
                    <a:spcPts val="2659"/>
                  </a:lnSpc>
                </a:pPr>
                <a:endParaRPr/>
              </a:p>
            </p:txBody>
          </p:sp>
        </p:grpSp>
        <p:grpSp>
          <p:nvGrpSpPr>
            <p:cNvPr id="14" name="Group 14"/>
            <p:cNvGrpSpPr/>
            <p:nvPr/>
          </p:nvGrpSpPr>
          <p:grpSpPr>
            <a:xfrm rot="5400000">
              <a:off x="4415083" y="-1491538"/>
              <a:ext cx="1436818" cy="10266985"/>
              <a:chOff x="0" y="0"/>
              <a:chExt cx="886156" cy="6332149"/>
            </a:xfrm>
          </p:grpSpPr>
          <p:sp>
            <p:nvSpPr>
              <p:cNvPr id="15" name="Freeform 15"/>
              <p:cNvSpPr/>
              <p:nvPr/>
            </p:nvSpPr>
            <p:spPr>
              <a:xfrm>
                <a:off x="0" y="0"/>
                <a:ext cx="886156" cy="6332149"/>
              </a:xfrm>
              <a:custGeom>
                <a:avLst/>
                <a:gdLst/>
                <a:ahLst/>
                <a:cxnLst/>
                <a:rect l="l" t="t" r="r" b="b"/>
                <a:pathLst>
                  <a:path w="886156" h="6332149">
                    <a:moveTo>
                      <a:pt x="443078" y="0"/>
                    </a:moveTo>
                    <a:lnTo>
                      <a:pt x="886156" y="6332149"/>
                    </a:lnTo>
                    <a:lnTo>
                      <a:pt x="0" y="6332149"/>
                    </a:lnTo>
                    <a:lnTo>
                      <a:pt x="443078" y="0"/>
                    </a:lnTo>
                    <a:close/>
                  </a:path>
                </a:pathLst>
              </a:custGeom>
              <a:solidFill>
                <a:srgbClr val="8E93A9"/>
              </a:solidFill>
            </p:spPr>
          </p:sp>
          <p:sp>
            <p:nvSpPr>
              <p:cNvPr id="16" name="TextBox 16"/>
              <p:cNvSpPr txBox="1"/>
              <p:nvPr/>
            </p:nvSpPr>
            <p:spPr>
              <a:xfrm>
                <a:off x="138462" y="2892301"/>
                <a:ext cx="609232" cy="2987551"/>
              </a:xfrm>
              <a:prstGeom prst="rect">
                <a:avLst/>
              </a:prstGeom>
            </p:spPr>
            <p:txBody>
              <a:bodyPr lIns="62704" tIns="62704" rIns="62704" bIns="62704" rtlCol="0" anchor="ctr"/>
              <a:lstStyle/>
              <a:p>
                <a:pPr algn="ctr">
                  <a:lnSpc>
                    <a:spcPts val="2659"/>
                  </a:lnSpc>
                </a:pPr>
                <a:endParaRPr/>
              </a:p>
            </p:txBody>
          </p:sp>
        </p:grpSp>
        <p:grpSp>
          <p:nvGrpSpPr>
            <p:cNvPr id="17" name="Group 17"/>
            <p:cNvGrpSpPr/>
            <p:nvPr/>
          </p:nvGrpSpPr>
          <p:grpSpPr>
            <a:xfrm rot="-10800000">
              <a:off x="584041" y="242067"/>
              <a:ext cx="17819299" cy="3824373"/>
              <a:chOff x="0" y="0"/>
              <a:chExt cx="1449901" cy="311177"/>
            </a:xfrm>
          </p:grpSpPr>
          <p:sp>
            <p:nvSpPr>
              <p:cNvPr id="18" name="Freeform 18"/>
              <p:cNvSpPr/>
              <p:nvPr/>
            </p:nvSpPr>
            <p:spPr>
              <a:xfrm>
                <a:off x="0" y="0"/>
                <a:ext cx="1449901" cy="311177"/>
              </a:xfrm>
              <a:custGeom>
                <a:avLst/>
                <a:gdLst/>
                <a:ahLst/>
                <a:cxnLst/>
                <a:rect l="l" t="t" r="r" b="b"/>
                <a:pathLst>
                  <a:path w="1449901" h="311177">
                    <a:moveTo>
                      <a:pt x="0" y="0"/>
                    </a:moveTo>
                    <a:lnTo>
                      <a:pt x="1449901" y="0"/>
                    </a:lnTo>
                    <a:lnTo>
                      <a:pt x="1449901" y="311177"/>
                    </a:lnTo>
                    <a:lnTo>
                      <a:pt x="0" y="311177"/>
                    </a:lnTo>
                    <a:close/>
                  </a:path>
                </a:pathLst>
              </a:custGeom>
              <a:solidFill>
                <a:srgbClr val="ECF0F3"/>
              </a:solidFill>
            </p:spPr>
          </p:sp>
          <p:sp>
            <p:nvSpPr>
              <p:cNvPr id="19" name="TextBox 19"/>
              <p:cNvSpPr txBox="1"/>
              <p:nvPr/>
            </p:nvSpPr>
            <p:spPr>
              <a:xfrm>
                <a:off x="0" y="-47625"/>
                <a:ext cx="1449901" cy="358802"/>
              </a:xfrm>
              <a:prstGeom prst="rect">
                <a:avLst/>
              </a:prstGeom>
            </p:spPr>
            <p:txBody>
              <a:bodyPr lIns="62704" tIns="62704" rIns="62704" bIns="62704" rtlCol="0" anchor="ctr"/>
              <a:lstStyle/>
              <a:p>
                <a:pPr algn="ctr">
                  <a:lnSpc>
                    <a:spcPts val="2659"/>
                  </a:lnSpc>
                </a:pPr>
                <a:endParaRPr/>
              </a:p>
            </p:txBody>
          </p:sp>
        </p:grpSp>
        <p:sp>
          <p:nvSpPr>
            <p:cNvPr id="20" name="TextBox 20"/>
            <p:cNvSpPr txBox="1"/>
            <p:nvPr/>
          </p:nvSpPr>
          <p:spPr>
            <a:xfrm>
              <a:off x="633527" y="908391"/>
              <a:ext cx="17720324" cy="2397125"/>
            </a:xfrm>
            <a:prstGeom prst="rect">
              <a:avLst/>
            </a:prstGeom>
          </p:spPr>
          <p:txBody>
            <a:bodyPr lIns="0" tIns="0" rIns="0" bIns="0" rtlCol="0" anchor="t">
              <a:spAutoFit/>
            </a:bodyPr>
            <a:lstStyle/>
            <a:p>
              <a:pPr algn="ctr">
                <a:lnSpc>
                  <a:spcPts val="3554"/>
                </a:lnSpc>
              </a:pPr>
              <a:r>
                <a:rPr lang="en-US" sz="2962" b="1" dirty="0" err="1">
                  <a:solidFill>
                    <a:srgbClr val="000000"/>
                  </a:solidFill>
                  <a:latin typeface="Roboto Bold"/>
                  <a:ea typeface="Roboto Bold"/>
                  <a:cs typeface="Roboto Bold"/>
                  <a:sym typeface="Roboto Bold"/>
                </a:rPr>
                <a:t>Το</a:t>
              </a:r>
              <a:r>
                <a:rPr lang="en-US" sz="2962" b="1" dirty="0">
                  <a:solidFill>
                    <a:srgbClr val="000000"/>
                  </a:solidFill>
                  <a:latin typeface="Roboto Bold"/>
                  <a:ea typeface="Roboto Bold"/>
                  <a:cs typeface="Roboto Bold"/>
                  <a:sym typeface="Roboto Bold"/>
                </a:rPr>
                <a:t> Ε.Υ. α</a:t>
              </a:r>
              <a:r>
                <a:rPr lang="en-US" sz="2962" b="1" dirty="0" err="1">
                  <a:solidFill>
                    <a:srgbClr val="000000"/>
                  </a:solidFill>
                  <a:latin typeface="Roboto Bold"/>
                  <a:ea typeface="Roboto Bold"/>
                  <a:cs typeface="Roboto Bold"/>
                  <a:sym typeface="Roboto Bold"/>
                </a:rPr>
                <a:t>ντ</a:t>
              </a:r>
              <a:r>
                <a:rPr lang="en-US" sz="2962" b="1" dirty="0">
                  <a:solidFill>
                    <a:srgbClr val="000000"/>
                  </a:solidFill>
                  <a:latin typeface="Roboto Bold"/>
                  <a:ea typeface="Roboto Bold"/>
                  <a:cs typeface="Roboto Bold"/>
                  <a:sym typeface="Roboto Bold"/>
                </a:rPr>
                <a:t>αποκρίνεται στις αρχές της πολυμεσικής μάθησης με εφαρμογή όλων των αρχών οι οποίες συνέβαλαν στη δημιουργία ενός μαθησιακού περιβάλλοντος που προάγει την ενεργό εμπλοκή των μαθητών και την ουσιαστική κατανόηση του λογοτεχνικού έργου.</a:t>
              </a:r>
            </a:p>
          </p:txBody>
        </p:sp>
      </p:grpSp>
      <p:grpSp>
        <p:nvGrpSpPr>
          <p:cNvPr id="21" name="Group 21"/>
          <p:cNvGrpSpPr/>
          <p:nvPr/>
        </p:nvGrpSpPr>
        <p:grpSpPr>
          <a:xfrm>
            <a:off x="2940141" y="2478448"/>
            <a:ext cx="2314575" cy="2314575"/>
            <a:chOff x="0" y="0"/>
            <a:chExt cx="3086100" cy="3086100"/>
          </a:xfrm>
        </p:grpSpPr>
        <p:sp>
          <p:nvSpPr>
            <p:cNvPr id="22" name="Freeform 22"/>
            <p:cNvSpPr/>
            <p:nvPr/>
          </p:nvSpPr>
          <p:spPr>
            <a:xfrm>
              <a:off x="0" y="0"/>
              <a:ext cx="3086100" cy="3086100"/>
            </a:xfrm>
            <a:custGeom>
              <a:avLst/>
              <a:gdLst/>
              <a:ahLst/>
              <a:cxnLst/>
              <a:rect l="l" t="t" r="r" b="b"/>
              <a:pathLst>
                <a:path w="3086100" h="3086100">
                  <a:moveTo>
                    <a:pt x="0" y="0"/>
                  </a:moveTo>
                  <a:lnTo>
                    <a:pt x="3086100" y="0"/>
                  </a:lnTo>
                  <a:lnTo>
                    <a:pt x="3086100" y="3086100"/>
                  </a:lnTo>
                  <a:lnTo>
                    <a:pt x="0" y="3086100"/>
                  </a:lnTo>
                  <a:lnTo>
                    <a:pt x="0" y="0"/>
                  </a:lnTo>
                  <a:close/>
                </a:path>
              </a:pathLst>
            </a:custGeom>
            <a:blipFill>
              <a:blip r:embed="rId2">
                <a:alphaModFix amt="35000"/>
                <a:extLst>
                  <a:ext uri="{96DAC541-7B7A-43D3-8B79-37D633B846F1}">
                    <asvg:svgBlip xmlns="" xmlns:asvg="http://schemas.microsoft.com/office/drawing/2016/SVG/main" r:embed="rId3"/>
                  </a:ext>
                </a:extLst>
              </a:blip>
              <a:stretch>
                <a:fillRect/>
              </a:stretch>
            </a:blipFill>
            <a:ln cap="sq">
              <a:noFill/>
              <a:prstDash val="solid"/>
              <a:miter/>
            </a:ln>
          </p:spPr>
        </p:sp>
        <p:grpSp>
          <p:nvGrpSpPr>
            <p:cNvPr id="23" name="Group 23"/>
            <p:cNvGrpSpPr/>
            <p:nvPr/>
          </p:nvGrpSpPr>
          <p:grpSpPr>
            <a:xfrm rot="-10800000">
              <a:off x="0" y="0"/>
              <a:ext cx="2538555" cy="253855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031E"/>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855282" y="823337"/>
              <a:ext cx="827990" cy="948985"/>
            </a:xfrm>
            <a:custGeom>
              <a:avLst/>
              <a:gdLst/>
              <a:ahLst/>
              <a:cxnLst/>
              <a:rect l="l" t="t" r="r" b="b"/>
              <a:pathLst>
                <a:path w="827990" h="948985">
                  <a:moveTo>
                    <a:pt x="0" y="0"/>
                  </a:moveTo>
                  <a:lnTo>
                    <a:pt x="827990" y="0"/>
                  </a:lnTo>
                  <a:lnTo>
                    <a:pt x="827990" y="948985"/>
                  </a:lnTo>
                  <a:lnTo>
                    <a:pt x="0" y="94898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grpSp>
      <p:grpSp>
        <p:nvGrpSpPr>
          <p:cNvPr id="27" name="Group 27"/>
          <p:cNvGrpSpPr/>
          <p:nvPr/>
        </p:nvGrpSpPr>
        <p:grpSpPr>
          <a:xfrm rot="-10800000">
            <a:off x="4959256" y="2800707"/>
            <a:ext cx="9373486" cy="1333500"/>
            <a:chOff x="0" y="0"/>
            <a:chExt cx="1656602" cy="235673"/>
          </a:xfrm>
        </p:grpSpPr>
        <p:sp>
          <p:nvSpPr>
            <p:cNvPr id="28" name="Freeform 28"/>
            <p:cNvSpPr/>
            <p:nvPr/>
          </p:nvSpPr>
          <p:spPr>
            <a:xfrm>
              <a:off x="0" y="0"/>
              <a:ext cx="1656602" cy="235673"/>
            </a:xfrm>
            <a:custGeom>
              <a:avLst/>
              <a:gdLst/>
              <a:ahLst/>
              <a:cxnLst/>
              <a:rect l="l" t="t" r="r" b="b"/>
              <a:pathLst>
                <a:path w="1656602" h="235673">
                  <a:moveTo>
                    <a:pt x="0" y="0"/>
                  </a:moveTo>
                  <a:lnTo>
                    <a:pt x="1656602" y="0"/>
                  </a:lnTo>
                  <a:lnTo>
                    <a:pt x="1656602" y="235673"/>
                  </a:lnTo>
                  <a:lnTo>
                    <a:pt x="0" y="235673"/>
                  </a:lnTo>
                  <a:close/>
                </a:path>
              </a:pathLst>
            </a:custGeom>
            <a:solidFill>
              <a:srgbClr val="9A031E"/>
            </a:solidFill>
          </p:spPr>
        </p:sp>
        <p:sp>
          <p:nvSpPr>
            <p:cNvPr id="29" name="TextBox 29"/>
            <p:cNvSpPr txBox="1"/>
            <p:nvPr/>
          </p:nvSpPr>
          <p:spPr>
            <a:xfrm>
              <a:off x="0" y="-47625"/>
              <a:ext cx="1656602" cy="283298"/>
            </a:xfrm>
            <a:prstGeom prst="rect">
              <a:avLst/>
            </a:prstGeom>
          </p:spPr>
          <p:txBody>
            <a:bodyPr lIns="38492" tIns="38492" rIns="38492" bIns="38492" rtlCol="0" anchor="ctr"/>
            <a:lstStyle/>
            <a:p>
              <a:pPr algn="ctr">
                <a:lnSpc>
                  <a:spcPts val="2659"/>
                </a:lnSpc>
              </a:pPr>
              <a:endParaRPr/>
            </a:p>
          </p:txBody>
        </p:sp>
      </p:grpSp>
      <p:sp>
        <p:nvSpPr>
          <p:cNvPr id="30" name="TextBox 30"/>
          <p:cNvSpPr txBox="1"/>
          <p:nvPr/>
        </p:nvSpPr>
        <p:spPr>
          <a:xfrm>
            <a:off x="6186620" y="3084914"/>
            <a:ext cx="6785781" cy="1580642"/>
          </a:xfrm>
          <a:prstGeom prst="rect">
            <a:avLst/>
          </a:prstGeom>
        </p:spPr>
        <p:txBody>
          <a:bodyPr lIns="0" tIns="0" rIns="0" bIns="0" rtlCol="0" anchor="t">
            <a:spAutoFit/>
          </a:bodyPr>
          <a:lstStyle/>
          <a:p>
            <a:pPr algn="ctr">
              <a:lnSpc>
                <a:spcPts val="6328"/>
              </a:lnSpc>
            </a:pPr>
            <a:r>
              <a:rPr lang="en-US" sz="4520" b="1" dirty="0">
                <a:solidFill>
                  <a:srgbClr val="FFFFFF"/>
                </a:solidFill>
                <a:latin typeface="Roboto Bold"/>
                <a:ea typeface="Roboto Bold"/>
                <a:cs typeface="Roboto Bold"/>
                <a:sym typeface="Roboto Bold"/>
              </a:rPr>
              <a:t>2ο </a:t>
            </a:r>
            <a:r>
              <a:rPr lang="en-US" sz="4520" b="1" dirty="0" err="1">
                <a:solidFill>
                  <a:srgbClr val="FFFFFF"/>
                </a:solidFill>
                <a:latin typeface="Roboto Bold"/>
                <a:ea typeface="Roboto Bold"/>
                <a:cs typeface="Roboto Bold"/>
                <a:sym typeface="Roboto Bold"/>
              </a:rPr>
              <a:t>Eρευνητικό</a:t>
            </a:r>
            <a:r>
              <a:rPr lang="en-US" sz="4520" b="1" dirty="0">
                <a:solidFill>
                  <a:srgbClr val="FFFFFF"/>
                </a:solidFill>
                <a:latin typeface="Roboto Bold"/>
                <a:ea typeface="Roboto Bold"/>
                <a:cs typeface="Roboto Bold"/>
                <a:sym typeface="Roboto Bold"/>
              </a:rPr>
              <a:t> </a:t>
            </a:r>
            <a:r>
              <a:rPr lang="en-US" sz="4520" b="1" dirty="0" err="1">
                <a:solidFill>
                  <a:srgbClr val="FFFFFF"/>
                </a:solidFill>
                <a:latin typeface="Roboto Bold"/>
                <a:ea typeface="Roboto Bold"/>
                <a:cs typeface="Roboto Bold"/>
                <a:sym typeface="Roboto Bold"/>
              </a:rPr>
              <a:t>Eρώτημ</a:t>
            </a:r>
            <a:r>
              <a:rPr lang="en-US" sz="4520" b="1" dirty="0">
                <a:solidFill>
                  <a:srgbClr val="FFFFFF"/>
                </a:solidFill>
                <a:latin typeface="Roboto Bold"/>
                <a:ea typeface="Roboto Bold"/>
                <a:cs typeface="Roboto Bold"/>
                <a:sym typeface="Roboto Bold"/>
              </a:rPr>
              <a:t>α:</a:t>
            </a:r>
          </a:p>
          <a:p>
            <a:pPr algn="ctr">
              <a:lnSpc>
                <a:spcPts val="6328"/>
              </a:lnSpc>
            </a:pPr>
            <a:endParaRPr lang="en-US" sz="4520" b="1" dirty="0">
              <a:solidFill>
                <a:srgbClr val="FFFFFF"/>
              </a:solidFill>
              <a:latin typeface="Roboto Bold"/>
              <a:ea typeface="Roboto Bold"/>
              <a:cs typeface="Roboto Bold"/>
              <a:sym typeface="Roboto Bold"/>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933" y="12368"/>
            <a:ext cx="701316" cy="10287000"/>
            <a:chOff x="0" y="0"/>
            <a:chExt cx="664951" cy="9753600"/>
          </a:xfrm>
        </p:grpSpPr>
        <p:sp>
          <p:nvSpPr>
            <p:cNvPr id="3" name="Freeform 3"/>
            <p:cNvSpPr/>
            <p:nvPr/>
          </p:nvSpPr>
          <p:spPr>
            <a:xfrm>
              <a:off x="0" y="0"/>
              <a:ext cx="664972" cy="9753600"/>
            </a:xfrm>
            <a:custGeom>
              <a:avLst/>
              <a:gdLst/>
              <a:ahLst/>
              <a:cxnLst/>
              <a:rect l="l" t="t" r="r" b="b"/>
              <a:pathLst>
                <a:path w="664972" h="9753600">
                  <a:moveTo>
                    <a:pt x="0" y="0"/>
                  </a:moveTo>
                  <a:lnTo>
                    <a:pt x="664972" y="0"/>
                  </a:lnTo>
                  <a:lnTo>
                    <a:pt x="664972" y="9753600"/>
                  </a:lnTo>
                  <a:lnTo>
                    <a:pt x="0" y="9753600"/>
                  </a:lnTo>
                  <a:close/>
                </a:path>
              </a:pathLst>
            </a:custGeom>
            <a:solidFill>
              <a:srgbClr val="931B1B"/>
            </a:solidFill>
          </p:spPr>
        </p:sp>
      </p:grpSp>
      <p:grpSp>
        <p:nvGrpSpPr>
          <p:cNvPr id="4" name="Group 4"/>
          <p:cNvGrpSpPr/>
          <p:nvPr/>
        </p:nvGrpSpPr>
        <p:grpSpPr>
          <a:xfrm>
            <a:off x="934833" y="754517"/>
            <a:ext cx="1013184" cy="1188132"/>
            <a:chOff x="0" y="0"/>
            <a:chExt cx="960649" cy="1126525"/>
          </a:xfrm>
        </p:grpSpPr>
        <p:sp>
          <p:nvSpPr>
            <p:cNvPr id="5" name="Freeform 5"/>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6" name="Group 6"/>
          <p:cNvGrpSpPr/>
          <p:nvPr/>
        </p:nvGrpSpPr>
        <p:grpSpPr>
          <a:xfrm>
            <a:off x="2568511" y="12368"/>
            <a:ext cx="15145442" cy="1116101"/>
            <a:chOff x="0" y="0"/>
            <a:chExt cx="14360123" cy="1058229"/>
          </a:xfrm>
        </p:grpSpPr>
        <p:sp>
          <p:nvSpPr>
            <p:cNvPr id="7" name="Freeform 7"/>
            <p:cNvSpPr/>
            <p:nvPr/>
          </p:nvSpPr>
          <p:spPr>
            <a:xfrm>
              <a:off x="0" y="0"/>
              <a:ext cx="14360123" cy="1058229"/>
            </a:xfrm>
            <a:custGeom>
              <a:avLst/>
              <a:gdLst/>
              <a:ahLst/>
              <a:cxnLst/>
              <a:rect l="l" t="t" r="r" b="b"/>
              <a:pathLst>
                <a:path w="14360123" h="1058229">
                  <a:moveTo>
                    <a:pt x="0" y="0"/>
                  </a:moveTo>
                  <a:lnTo>
                    <a:pt x="14360123" y="0"/>
                  </a:lnTo>
                  <a:lnTo>
                    <a:pt x="14360123" y="1058229"/>
                  </a:lnTo>
                  <a:lnTo>
                    <a:pt x="0" y="1058229"/>
                  </a:lnTo>
                  <a:close/>
                </a:path>
              </a:pathLst>
            </a:custGeom>
            <a:solidFill>
              <a:srgbClr val="000000">
                <a:alpha val="0"/>
              </a:srgbClr>
            </a:solidFill>
          </p:spPr>
        </p:sp>
        <p:sp>
          <p:nvSpPr>
            <p:cNvPr id="8" name="TextBox 8"/>
            <p:cNvSpPr txBox="1"/>
            <p:nvPr/>
          </p:nvSpPr>
          <p:spPr>
            <a:xfrm>
              <a:off x="0" y="-47625"/>
              <a:ext cx="14360123" cy="1105854"/>
            </a:xfrm>
            <a:prstGeom prst="rect">
              <a:avLst/>
            </a:prstGeom>
          </p:spPr>
          <p:txBody>
            <a:bodyPr lIns="0" tIns="0" rIns="0" bIns="0" rtlCol="0" anchor="ctr"/>
            <a:lstStyle/>
            <a:p>
              <a:pPr algn="l">
                <a:lnSpc>
                  <a:spcPts val="5832"/>
                </a:lnSpc>
              </a:pPr>
              <a:r>
                <a:rPr lang="en-US" sz="5400" b="1" spc="85">
                  <a:solidFill>
                    <a:srgbClr val="000000"/>
                  </a:solidFill>
                  <a:latin typeface="Alegreya Sans Bold"/>
                  <a:ea typeface="Alegreya Sans Bold"/>
                  <a:cs typeface="Alegreya Sans Bold"/>
                  <a:sym typeface="Alegreya Sans Bold"/>
                </a:rPr>
                <a:t>Συμπεράσματα - Συσχετίσεις (3/3)</a:t>
              </a:r>
            </a:p>
          </p:txBody>
        </p:sp>
      </p:grpSp>
      <p:grpSp>
        <p:nvGrpSpPr>
          <p:cNvPr id="9" name="Group 9"/>
          <p:cNvGrpSpPr/>
          <p:nvPr/>
        </p:nvGrpSpPr>
        <p:grpSpPr>
          <a:xfrm rot="5400000">
            <a:off x="4300587" y="128835"/>
            <a:ext cx="786434" cy="4161683"/>
            <a:chOff x="0" y="0"/>
            <a:chExt cx="812800" cy="4301210"/>
          </a:xfrm>
        </p:grpSpPr>
        <p:sp>
          <p:nvSpPr>
            <p:cNvPr id="10" name="Freeform 10"/>
            <p:cNvSpPr/>
            <p:nvPr/>
          </p:nvSpPr>
          <p:spPr>
            <a:xfrm>
              <a:off x="0" y="0"/>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8E93A9"/>
            </a:solidFill>
          </p:spPr>
        </p:sp>
        <p:sp>
          <p:nvSpPr>
            <p:cNvPr id="11" name="TextBox 11"/>
            <p:cNvSpPr txBox="1"/>
            <p:nvPr/>
          </p:nvSpPr>
          <p:spPr>
            <a:xfrm>
              <a:off x="127000" y="1949365"/>
              <a:ext cx="558800" cy="204461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5400000">
            <a:off x="4300587" y="2277616"/>
            <a:ext cx="786434" cy="4161683"/>
            <a:chOff x="0" y="0"/>
            <a:chExt cx="812800" cy="4301210"/>
          </a:xfrm>
        </p:grpSpPr>
        <p:sp>
          <p:nvSpPr>
            <p:cNvPr id="13" name="Freeform 13"/>
            <p:cNvSpPr/>
            <p:nvPr/>
          </p:nvSpPr>
          <p:spPr>
            <a:xfrm>
              <a:off x="0" y="0"/>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8E93A9"/>
            </a:solidFill>
          </p:spPr>
        </p:sp>
        <p:sp>
          <p:nvSpPr>
            <p:cNvPr id="14" name="TextBox 14"/>
            <p:cNvSpPr txBox="1"/>
            <p:nvPr/>
          </p:nvSpPr>
          <p:spPr>
            <a:xfrm>
              <a:off x="127000" y="1949365"/>
              <a:ext cx="558800" cy="204461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5400000">
            <a:off x="4300587" y="4481059"/>
            <a:ext cx="786434" cy="4161683"/>
            <a:chOff x="0" y="0"/>
            <a:chExt cx="812800" cy="4301210"/>
          </a:xfrm>
        </p:grpSpPr>
        <p:sp>
          <p:nvSpPr>
            <p:cNvPr id="16" name="Freeform 16"/>
            <p:cNvSpPr/>
            <p:nvPr/>
          </p:nvSpPr>
          <p:spPr>
            <a:xfrm>
              <a:off x="0" y="0"/>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8E93A9"/>
            </a:solidFill>
          </p:spPr>
        </p:sp>
        <p:sp>
          <p:nvSpPr>
            <p:cNvPr id="17" name="TextBox 17"/>
            <p:cNvSpPr txBox="1"/>
            <p:nvPr/>
          </p:nvSpPr>
          <p:spPr>
            <a:xfrm>
              <a:off x="127000" y="1949365"/>
              <a:ext cx="558800" cy="204461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5400000">
            <a:off x="4300587" y="1219168"/>
            <a:ext cx="786434" cy="4161683"/>
            <a:chOff x="0" y="0"/>
            <a:chExt cx="812800" cy="4301210"/>
          </a:xfrm>
        </p:grpSpPr>
        <p:sp>
          <p:nvSpPr>
            <p:cNvPr id="19" name="Freeform 19"/>
            <p:cNvSpPr/>
            <p:nvPr/>
          </p:nvSpPr>
          <p:spPr>
            <a:xfrm>
              <a:off x="0" y="0"/>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8E93A9"/>
            </a:solidFill>
          </p:spPr>
        </p:sp>
        <p:sp>
          <p:nvSpPr>
            <p:cNvPr id="20" name="TextBox 20"/>
            <p:cNvSpPr txBox="1"/>
            <p:nvPr/>
          </p:nvSpPr>
          <p:spPr>
            <a:xfrm>
              <a:off x="127000" y="1949365"/>
              <a:ext cx="558800" cy="204461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5400000">
            <a:off x="4300587" y="3367950"/>
            <a:ext cx="786434" cy="4161683"/>
            <a:chOff x="0" y="0"/>
            <a:chExt cx="812800" cy="4301210"/>
          </a:xfrm>
        </p:grpSpPr>
        <p:sp>
          <p:nvSpPr>
            <p:cNvPr id="22" name="Freeform 22"/>
            <p:cNvSpPr/>
            <p:nvPr/>
          </p:nvSpPr>
          <p:spPr>
            <a:xfrm>
              <a:off x="0" y="0"/>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8E93A9"/>
            </a:solidFill>
          </p:spPr>
        </p:sp>
        <p:sp>
          <p:nvSpPr>
            <p:cNvPr id="23" name="TextBox 23"/>
            <p:cNvSpPr txBox="1"/>
            <p:nvPr/>
          </p:nvSpPr>
          <p:spPr>
            <a:xfrm>
              <a:off x="127000" y="1949365"/>
              <a:ext cx="558800" cy="2044615"/>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rot="5400000">
            <a:off x="4300587" y="5571392"/>
            <a:ext cx="786434" cy="4161683"/>
            <a:chOff x="0" y="0"/>
            <a:chExt cx="812800" cy="4301210"/>
          </a:xfrm>
        </p:grpSpPr>
        <p:sp>
          <p:nvSpPr>
            <p:cNvPr id="25" name="Freeform 25"/>
            <p:cNvSpPr/>
            <p:nvPr/>
          </p:nvSpPr>
          <p:spPr>
            <a:xfrm>
              <a:off x="0" y="0"/>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8E93A9"/>
            </a:solidFill>
          </p:spPr>
        </p:sp>
        <p:sp>
          <p:nvSpPr>
            <p:cNvPr id="26" name="TextBox 26"/>
            <p:cNvSpPr txBox="1"/>
            <p:nvPr/>
          </p:nvSpPr>
          <p:spPr>
            <a:xfrm>
              <a:off x="127000" y="1949365"/>
              <a:ext cx="558800" cy="2044615"/>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rot="5400000">
            <a:off x="4300587" y="6481650"/>
            <a:ext cx="786434" cy="4161683"/>
            <a:chOff x="0" y="0"/>
            <a:chExt cx="812800" cy="4301210"/>
          </a:xfrm>
        </p:grpSpPr>
        <p:sp>
          <p:nvSpPr>
            <p:cNvPr id="28" name="Freeform 28"/>
            <p:cNvSpPr/>
            <p:nvPr/>
          </p:nvSpPr>
          <p:spPr>
            <a:xfrm>
              <a:off x="0" y="0"/>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8E93A9"/>
            </a:solidFill>
          </p:spPr>
        </p:sp>
        <p:sp>
          <p:nvSpPr>
            <p:cNvPr id="29" name="TextBox 29"/>
            <p:cNvSpPr txBox="1"/>
            <p:nvPr/>
          </p:nvSpPr>
          <p:spPr>
            <a:xfrm>
              <a:off x="127000" y="1949365"/>
              <a:ext cx="558800" cy="2044615"/>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rot="5400000">
            <a:off x="4300587" y="7571984"/>
            <a:ext cx="786434" cy="4161683"/>
            <a:chOff x="0" y="0"/>
            <a:chExt cx="812800" cy="4301210"/>
          </a:xfrm>
        </p:grpSpPr>
        <p:sp>
          <p:nvSpPr>
            <p:cNvPr id="31" name="Freeform 31"/>
            <p:cNvSpPr/>
            <p:nvPr/>
          </p:nvSpPr>
          <p:spPr>
            <a:xfrm>
              <a:off x="0" y="0"/>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8E93A9"/>
            </a:solidFill>
          </p:spPr>
        </p:sp>
        <p:sp>
          <p:nvSpPr>
            <p:cNvPr id="32" name="TextBox 32"/>
            <p:cNvSpPr txBox="1"/>
            <p:nvPr/>
          </p:nvSpPr>
          <p:spPr>
            <a:xfrm>
              <a:off x="127000" y="1949365"/>
              <a:ext cx="558800" cy="2044615"/>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2849701" y="1791144"/>
            <a:ext cx="13709880" cy="8122405"/>
            <a:chOff x="0" y="6350"/>
            <a:chExt cx="18279840" cy="10829873"/>
          </a:xfrm>
        </p:grpSpPr>
        <p:sp>
          <p:nvSpPr>
            <p:cNvPr id="34" name="AutoShape 34"/>
            <p:cNvSpPr/>
            <p:nvPr/>
          </p:nvSpPr>
          <p:spPr>
            <a:xfrm>
              <a:off x="2282990" y="6350"/>
              <a:ext cx="14087414" cy="33756"/>
            </a:xfrm>
            <a:prstGeom prst="line">
              <a:avLst/>
            </a:prstGeom>
            <a:ln w="12700" cap="rnd">
              <a:solidFill>
                <a:srgbClr val="5B9BD5"/>
              </a:solidFill>
              <a:prstDash val="solid"/>
              <a:headEnd type="none" w="sm" len="sm"/>
              <a:tailEnd type="none" w="sm" len="sm"/>
            </a:ln>
          </p:spPr>
        </p:sp>
        <p:grpSp>
          <p:nvGrpSpPr>
            <p:cNvPr id="35" name="Group 35"/>
            <p:cNvGrpSpPr/>
            <p:nvPr/>
          </p:nvGrpSpPr>
          <p:grpSpPr>
            <a:xfrm rot="-10800000">
              <a:off x="0" y="216765"/>
              <a:ext cx="18279840" cy="2149038"/>
              <a:chOff x="0" y="0"/>
              <a:chExt cx="1869369" cy="219769"/>
            </a:xfrm>
          </p:grpSpPr>
          <p:sp>
            <p:nvSpPr>
              <p:cNvPr id="36" name="Freeform 36"/>
              <p:cNvSpPr/>
              <p:nvPr/>
            </p:nvSpPr>
            <p:spPr>
              <a:xfrm>
                <a:off x="0" y="0"/>
                <a:ext cx="1869369" cy="219769"/>
              </a:xfrm>
              <a:custGeom>
                <a:avLst/>
                <a:gdLst/>
                <a:ahLst/>
                <a:cxnLst/>
                <a:rect l="l" t="t" r="r" b="b"/>
                <a:pathLst>
                  <a:path w="1869369" h="219769">
                    <a:moveTo>
                      <a:pt x="0" y="0"/>
                    </a:moveTo>
                    <a:lnTo>
                      <a:pt x="1869369" y="0"/>
                    </a:lnTo>
                    <a:lnTo>
                      <a:pt x="1869369" y="219769"/>
                    </a:lnTo>
                    <a:lnTo>
                      <a:pt x="0" y="219769"/>
                    </a:lnTo>
                    <a:close/>
                  </a:path>
                </a:pathLst>
              </a:custGeom>
              <a:solidFill>
                <a:srgbClr val="ECF0F3"/>
              </a:solidFill>
            </p:spPr>
          </p:sp>
          <p:sp>
            <p:nvSpPr>
              <p:cNvPr id="37" name="TextBox 37"/>
              <p:cNvSpPr txBox="1"/>
              <p:nvPr/>
            </p:nvSpPr>
            <p:spPr>
              <a:xfrm>
                <a:off x="0" y="-47625"/>
                <a:ext cx="1869369" cy="267394"/>
              </a:xfrm>
              <a:prstGeom prst="rect">
                <a:avLst/>
              </a:prstGeom>
            </p:spPr>
            <p:txBody>
              <a:bodyPr lIns="50800" tIns="50800" rIns="50800" bIns="50800" rtlCol="0" anchor="ctr"/>
              <a:lstStyle/>
              <a:p>
                <a:pPr algn="ctr">
                  <a:lnSpc>
                    <a:spcPts val="3499"/>
                  </a:lnSpc>
                </a:pPr>
                <a:endParaRPr/>
              </a:p>
            </p:txBody>
          </p:sp>
        </p:grpSp>
        <p:grpSp>
          <p:nvGrpSpPr>
            <p:cNvPr id="38" name="Group 38"/>
            <p:cNvGrpSpPr/>
            <p:nvPr/>
          </p:nvGrpSpPr>
          <p:grpSpPr>
            <a:xfrm rot="-10800000">
              <a:off x="0" y="3081806"/>
              <a:ext cx="18279840" cy="2149038"/>
              <a:chOff x="0" y="0"/>
              <a:chExt cx="1869369" cy="219769"/>
            </a:xfrm>
          </p:grpSpPr>
          <p:sp>
            <p:nvSpPr>
              <p:cNvPr id="39" name="Freeform 39"/>
              <p:cNvSpPr/>
              <p:nvPr/>
            </p:nvSpPr>
            <p:spPr>
              <a:xfrm>
                <a:off x="0" y="0"/>
                <a:ext cx="1869369" cy="219769"/>
              </a:xfrm>
              <a:custGeom>
                <a:avLst/>
                <a:gdLst/>
                <a:ahLst/>
                <a:cxnLst/>
                <a:rect l="l" t="t" r="r" b="b"/>
                <a:pathLst>
                  <a:path w="1869369" h="219769">
                    <a:moveTo>
                      <a:pt x="0" y="0"/>
                    </a:moveTo>
                    <a:lnTo>
                      <a:pt x="1869369" y="0"/>
                    </a:lnTo>
                    <a:lnTo>
                      <a:pt x="1869369" y="219769"/>
                    </a:lnTo>
                    <a:lnTo>
                      <a:pt x="0" y="219769"/>
                    </a:lnTo>
                    <a:close/>
                  </a:path>
                </a:pathLst>
              </a:custGeom>
              <a:solidFill>
                <a:srgbClr val="ECF0F3"/>
              </a:solidFill>
            </p:spPr>
          </p:sp>
          <p:sp>
            <p:nvSpPr>
              <p:cNvPr id="40" name="TextBox 40"/>
              <p:cNvSpPr txBox="1"/>
              <p:nvPr/>
            </p:nvSpPr>
            <p:spPr>
              <a:xfrm>
                <a:off x="0" y="-47625"/>
                <a:ext cx="1869369" cy="267394"/>
              </a:xfrm>
              <a:prstGeom prst="rect">
                <a:avLst/>
              </a:prstGeom>
            </p:spPr>
            <p:txBody>
              <a:bodyPr lIns="50800" tIns="50800" rIns="50800" bIns="50800" rtlCol="0" anchor="ctr"/>
              <a:lstStyle/>
              <a:p>
                <a:pPr algn="ctr">
                  <a:lnSpc>
                    <a:spcPts val="3499"/>
                  </a:lnSpc>
                </a:pPr>
                <a:endParaRPr/>
              </a:p>
            </p:txBody>
          </p:sp>
        </p:grpSp>
        <p:grpSp>
          <p:nvGrpSpPr>
            <p:cNvPr id="41" name="Group 41"/>
            <p:cNvGrpSpPr/>
            <p:nvPr/>
          </p:nvGrpSpPr>
          <p:grpSpPr>
            <a:xfrm rot="-10800000">
              <a:off x="0" y="6019729"/>
              <a:ext cx="18279840" cy="2149038"/>
              <a:chOff x="0" y="0"/>
              <a:chExt cx="1869369" cy="219769"/>
            </a:xfrm>
          </p:grpSpPr>
          <p:sp>
            <p:nvSpPr>
              <p:cNvPr id="42" name="Freeform 42"/>
              <p:cNvSpPr/>
              <p:nvPr/>
            </p:nvSpPr>
            <p:spPr>
              <a:xfrm>
                <a:off x="0" y="0"/>
                <a:ext cx="1869369" cy="219769"/>
              </a:xfrm>
              <a:custGeom>
                <a:avLst/>
                <a:gdLst/>
                <a:ahLst/>
                <a:cxnLst/>
                <a:rect l="l" t="t" r="r" b="b"/>
                <a:pathLst>
                  <a:path w="1869369" h="219769">
                    <a:moveTo>
                      <a:pt x="0" y="0"/>
                    </a:moveTo>
                    <a:lnTo>
                      <a:pt x="1869369" y="0"/>
                    </a:lnTo>
                    <a:lnTo>
                      <a:pt x="1869369" y="219769"/>
                    </a:lnTo>
                    <a:lnTo>
                      <a:pt x="0" y="219769"/>
                    </a:lnTo>
                    <a:close/>
                  </a:path>
                </a:pathLst>
              </a:custGeom>
              <a:solidFill>
                <a:srgbClr val="ECF0F3"/>
              </a:solidFill>
            </p:spPr>
          </p:sp>
          <p:sp>
            <p:nvSpPr>
              <p:cNvPr id="43" name="TextBox 43"/>
              <p:cNvSpPr txBox="1"/>
              <p:nvPr/>
            </p:nvSpPr>
            <p:spPr>
              <a:xfrm>
                <a:off x="0" y="-47625"/>
                <a:ext cx="1869369" cy="267394"/>
              </a:xfrm>
              <a:prstGeom prst="rect">
                <a:avLst/>
              </a:prstGeom>
            </p:spPr>
            <p:txBody>
              <a:bodyPr lIns="50800" tIns="50800" rIns="50800" bIns="50800" rtlCol="0" anchor="ctr"/>
              <a:lstStyle/>
              <a:p>
                <a:pPr algn="ctr">
                  <a:lnSpc>
                    <a:spcPts val="3499"/>
                  </a:lnSpc>
                </a:pPr>
                <a:endParaRPr/>
              </a:p>
            </p:txBody>
          </p:sp>
        </p:grpSp>
        <p:sp>
          <p:nvSpPr>
            <p:cNvPr id="44" name="TextBox 44"/>
            <p:cNvSpPr txBox="1"/>
            <p:nvPr/>
          </p:nvSpPr>
          <p:spPr>
            <a:xfrm>
              <a:off x="1353864" y="614721"/>
              <a:ext cx="16624463" cy="1485900"/>
            </a:xfrm>
            <a:prstGeom prst="rect">
              <a:avLst/>
            </a:prstGeom>
          </p:spPr>
          <p:txBody>
            <a:bodyPr lIns="0" tIns="0" rIns="0" bIns="0" rtlCol="0" anchor="t">
              <a:spAutoFit/>
            </a:bodyPr>
            <a:lstStyle/>
            <a:p>
              <a:pPr algn="just">
                <a:lnSpc>
                  <a:spcPts val="2999"/>
                </a:lnSpc>
              </a:pPr>
              <a:r>
                <a:rPr lang="en-US" sz="2499" b="1">
                  <a:solidFill>
                    <a:srgbClr val="000000"/>
                  </a:solidFill>
                  <a:latin typeface="Roboto Bold"/>
                  <a:ea typeface="Roboto Bold"/>
                  <a:cs typeface="Roboto Bold"/>
                  <a:sym typeface="Roboto Bold"/>
                </a:rPr>
                <a:t> Συσχετίζεται η ενεργός εμπλοκή των μαθητών με την εφαρμογή των αρχών της πολυμεσικής μάθησης, καθώς το μαθησιακό περιβάλλον που δημιουργήθηκε ενισχύει τη συμμετοχή και την κατανόηση του έργου.</a:t>
              </a:r>
            </a:p>
          </p:txBody>
        </p:sp>
        <p:sp>
          <p:nvSpPr>
            <p:cNvPr id="45" name="TextBox 45"/>
            <p:cNvSpPr txBox="1"/>
            <p:nvPr/>
          </p:nvSpPr>
          <p:spPr>
            <a:xfrm>
              <a:off x="1353864" y="3353869"/>
              <a:ext cx="16624463" cy="2051844"/>
            </a:xfrm>
            <a:prstGeom prst="rect">
              <a:avLst/>
            </a:prstGeom>
          </p:spPr>
          <p:txBody>
            <a:bodyPr lIns="0" tIns="0" rIns="0" bIns="0" rtlCol="0" anchor="t">
              <a:spAutoFit/>
            </a:bodyPr>
            <a:lstStyle/>
            <a:p>
              <a:pPr algn="just">
                <a:lnSpc>
                  <a:spcPts val="2999"/>
                </a:lnSpc>
              </a:pPr>
              <a:r>
                <a:rPr lang="en-US" sz="2499" b="1" dirty="0">
                  <a:solidFill>
                    <a:srgbClr val="000000"/>
                  </a:solidFill>
                  <a:latin typeface="Roboto Bold"/>
                  <a:ea typeface="Roboto Bold"/>
                  <a:cs typeface="Roboto Bold"/>
                  <a:sym typeface="Roboto Bold"/>
                </a:rPr>
                <a:t>Τα </a:t>
              </a:r>
              <a:r>
                <a:rPr lang="en-US" sz="2499" b="1" dirty="0" err="1">
                  <a:solidFill>
                    <a:srgbClr val="000000"/>
                  </a:solidFill>
                  <a:latin typeface="Roboto Bold"/>
                  <a:ea typeface="Roboto Bold"/>
                  <a:cs typeface="Roboto Bold"/>
                  <a:sym typeface="Roboto Bold"/>
                </a:rPr>
                <a:t>ευρήμ</a:t>
              </a:r>
              <a:r>
                <a:rPr lang="en-US" sz="2499" b="1" dirty="0">
                  <a:solidFill>
                    <a:srgbClr val="000000"/>
                  </a:solidFill>
                  <a:latin typeface="Roboto Bold"/>
                  <a:ea typeface="Roboto Bold"/>
                  <a:cs typeface="Roboto Bold"/>
                  <a:sym typeface="Roboto Bold"/>
                </a:rPr>
                <a:t>ατα ευθυγραμμίζονται με τη θέση του </a:t>
              </a:r>
              <a:r>
                <a:rPr lang="en-US" sz="2499" b="1" dirty="0" smtClean="0">
                  <a:solidFill>
                    <a:srgbClr val="000000"/>
                  </a:solidFill>
                  <a:latin typeface="Roboto Bold"/>
                  <a:ea typeface="Roboto Bold"/>
                  <a:cs typeface="Roboto Bold"/>
                  <a:sym typeface="Roboto Bold"/>
                </a:rPr>
                <a:t>Αναστασιάδη</a:t>
              </a:r>
              <a:r>
                <a:rPr lang="el-GR" sz="2499" b="1" dirty="0" smtClean="0">
                  <a:solidFill>
                    <a:srgbClr val="000000"/>
                  </a:solidFill>
                  <a:latin typeface="Roboto Bold"/>
                  <a:ea typeface="Roboto Bold"/>
                  <a:cs typeface="Roboto Bold"/>
                  <a:sym typeface="Roboto Bold"/>
                </a:rPr>
                <a:t>(2017)</a:t>
              </a:r>
              <a:r>
                <a:rPr lang="en-US" sz="2499" b="1" dirty="0" smtClean="0">
                  <a:solidFill>
                    <a:srgbClr val="000000"/>
                  </a:solidFill>
                  <a:latin typeface="Roboto Bold"/>
                  <a:ea typeface="Roboto Bold"/>
                  <a:cs typeface="Roboto Bold"/>
                  <a:sym typeface="Roboto Bold"/>
                </a:rPr>
                <a:t>, </a:t>
              </a:r>
              <a:r>
                <a:rPr lang="en-US" sz="2499" b="1" dirty="0">
                  <a:solidFill>
                    <a:srgbClr val="000000"/>
                  </a:solidFill>
                  <a:latin typeface="Roboto Bold"/>
                  <a:ea typeface="Roboto Bold"/>
                  <a:cs typeface="Roboto Bold"/>
                  <a:sym typeface="Roboto Bold"/>
                </a:rPr>
                <a:t>σύμφωνα με την </a:t>
              </a:r>
              <a:r>
                <a:rPr lang="en-US" sz="2499" b="1" dirty="0" smtClean="0">
                  <a:solidFill>
                    <a:srgbClr val="000000"/>
                  </a:solidFill>
                  <a:latin typeface="Roboto Bold"/>
                  <a:ea typeface="Roboto Bold"/>
                  <a:cs typeface="Roboto Bold"/>
                  <a:sym typeface="Roboto Bold"/>
                </a:rPr>
                <a:t>οποία </a:t>
              </a:r>
              <a:r>
                <a:rPr lang="el-GR" sz="2499" b="1" dirty="0" smtClean="0">
                  <a:solidFill>
                    <a:srgbClr val="000000"/>
                  </a:solidFill>
                  <a:latin typeface="Roboto Bold"/>
                  <a:ea typeface="Roboto Bold"/>
                  <a:cs typeface="Roboto Bold"/>
                  <a:sym typeface="Roboto Bold"/>
                </a:rPr>
                <a:t>η</a:t>
              </a:r>
              <a:r>
                <a:rPr lang="en-US" sz="2499" b="1" dirty="0" smtClean="0">
                  <a:solidFill>
                    <a:srgbClr val="000000"/>
                  </a:solidFill>
                  <a:latin typeface="Roboto Bold"/>
                  <a:ea typeface="Roboto Bold"/>
                  <a:cs typeface="Roboto Bold"/>
                  <a:sym typeface="Roboto Bold"/>
                </a:rPr>
                <a:t> </a:t>
              </a:r>
              <a:r>
                <a:rPr lang="el-GR" sz="2499" b="1" dirty="0">
                  <a:solidFill>
                    <a:srgbClr val="000000"/>
                  </a:solidFill>
                  <a:latin typeface="Roboto Bold"/>
                  <a:ea typeface="Roboto Bold"/>
                  <a:cs typeface="Roboto Bold"/>
                  <a:sym typeface="Roboto Bold"/>
                </a:rPr>
                <a:t>παιδαγωγική αξιοποίηση </a:t>
              </a:r>
              <a:r>
                <a:rPr lang="el-GR" sz="2499" b="1" dirty="0" err="1">
                  <a:solidFill>
                    <a:srgbClr val="000000"/>
                  </a:solidFill>
                  <a:latin typeface="Roboto Bold"/>
                  <a:ea typeface="Roboto Bold"/>
                  <a:cs typeface="Roboto Bold"/>
                  <a:sym typeface="Roboto Bold"/>
                </a:rPr>
                <a:t>πολυτροπικών</a:t>
              </a:r>
              <a:r>
                <a:rPr lang="el-GR" sz="2499" b="1" dirty="0">
                  <a:solidFill>
                    <a:srgbClr val="000000"/>
                  </a:solidFill>
                  <a:latin typeface="Roboto Bold"/>
                  <a:ea typeface="Roboto Bold"/>
                  <a:cs typeface="Roboto Bold"/>
                  <a:sym typeface="Roboto Bold"/>
                </a:rPr>
                <a:t>/</a:t>
              </a:r>
              <a:r>
                <a:rPr lang="el-GR" sz="2499" b="1" dirty="0" err="1">
                  <a:solidFill>
                    <a:srgbClr val="000000"/>
                  </a:solidFill>
                  <a:latin typeface="Roboto Bold"/>
                  <a:ea typeface="Roboto Bold"/>
                  <a:cs typeface="Roboto Bold"/>
                  <a:sym typeface="Roboto Bold"/>
                </a:rPr>
                <a:t>πολυμεσικών</a:t>
              </a:r>
              <a:r>
                <a:rPr lang="el-GR" sz="2499" b="1" dirty="0">
                  <a:solidFill>
                    <a:srgbClr val="000000"/>
                  </a:solidFill>
                  <a:latin typeface="Roboto Bold"/>
                  <a:ea typeface="Roboto Bold"/>
                  <a:cs typeface="Roboto Bold"/>
                  <a:sym typeface="Roboto Bold"/>
                </a:rPr>
                <a:t> περιβαλλόντων </a:t>
              </a:r>
              <a:r>
                <a:rPr lang="el-GR" sz="2499" b="1" dirty="0" smtClean="0">
                  <a:solidFill>
                    <a:srgbClr val="000000"/>
                  </a:solidFill>
                  <a:latin typeface="Roboto Bold"/>
                  <a:ea typeface="Roboto Bold"/>
                  <a:cs typeface="Roboto Bold"/>
                  <a:sym typeface="Roboto Bold"/>
                </a:rPr>
                <a:t>μπορούν </a:t>
              </a:r>
              <a:r>
                <a:rPr lang="el-GR" sz="2499" b="1" dirty="0">
                  <a:solidFill>
                    <a:srgbClr val="000000"/>
                  </a:solidFill>
                  <a:latin typeface="Roboto Bold"/>
                  <a:ea typeface="Roboto Bold"/>
                  <a:cs typeface="Roboto Bold"/>
                  <a:sym typeface="Roboto Bold"/>
                </a:rPr>
                <a:t>να </a:t>
              </a:r>
              <a:r>
                <a:rPr lang="el-GR" sz="2499" b="1" dirty="0" smtClean="0">
                  <a:solidFill>
                    <a:srgbClr val="000000"/>
                  </a:solidFill>
                  <a:latin typeface="Roboto Bold"/>
                  <a:ea typeface="Roboto Bold"/>
                  <a:cs typeface="Roboto Bold"/>
                  <a:sym typeface="Roboto Bold"/>
                </a:rPr>
                <a:t>υποστηρίξουν </a:t>
              </a:r>
              <a:r>
                <a:rPr lang="el-GR" sz="2499" b="1" dirty="0">
                  <a:solidFill>
                    <a:srgbClr val="000000"/>
                  </a:solidFill>
                  <a:latin typeface="Roboto Bold"/>
                  <a:ea typeface="Roboto Bold"/>
                  <a:cs typeface="Roboto Bold"/>
                  <a:sym typeface="Roboto Bold"/>
                </a:rPr>
                <a:t>ουσιαστικά τη συνεργατική </a:t>
              </a:r>
              <a:r>
                <a:rPr lang="el-GR" sz="2499" b="1" dirty="0" smtClean="0">
                  <a:solidFill>
                    <a:srgbClr val="000000"/>
                  </a:solidFill>
                  <a:latin typeface="Roboto Bold"/>
                  <a:ea typeface="Roboto Bold"/>
                  <a:cs typeface="Roboto Bold"/>
                  <a:sym typeface="Roboto Bold"/>
                </a:rPr>
                <a:t>μάθηση και την οικοδόμηση </a:t>
              </a:r>
              <a:r>
                <a:rPr lang="el-GR" sz="2499" b="1" dirty="0">
                  <a:solidFill>
                    <a:srgbClr val="000000"/>
                  </a:solidFill>
                  <a:latin typeface="Roboto Bold"/>
                  <a:ea typeface="Roboto Bold"/>
                  <a:cs typeface="Roboto Bold"/>
                  <a:sym typeface="Roboto Bold"/>
                </a:rPr>
                <a:t>της γνώσης στην </a:t>
              </a:r>
              <a:r>
                <a:rPr lang="el-GR" sz="2499" b="1" dirty="0" err="1" smtClean="0">
                  <a:solidFill>
                    <a:srgbClr val="000000"/>
                  </a:solidFill>
                  <a:latin typeface="Roboto Bold"/>
                  <a:ea typeface="Roboto Bold"/>
                  <a:cs typeface="Roboto Bold"/>
                  <a:sym typeface="Roboto Bold"/>
                </a:rPr>
                <a:t>ΕξΑΕ</a:t>
              </a:r>
              <a:r>
                <a:rPr lang="el-GR" sz="2499" b="1" dirty="0" smtClean="0">
                  <a:solidFill>
                    <a:srgbClr val="000000"/>
                  </a:solidFill>
                  <a:latin typeface="Roboto Bold"/>
                  <a:ea typeface="Roboto Bold"/>
                  <a:cs typeface="Roboto Bold"/>
                  <a:sym typeface="Roboto Bold"/>
                </a:rPr>
                <a:t>.</a:t>
              </a:r>
              <a:endParaRPr lang="en-US" sz="2499" b="1" dirty="0">
                <a:solidFill>
                  <a:srgbClr val="000000"/>
                </a:solidFill>
                <a:latin typeface="Roboto Bold"/>
                <a:ea typeface="Roboto Bold"/>
                <a:cs typeface="Roboto Bold"/>
                <a:sym typeface="Roboto Bold"/>
              </a:endParaRPr>
            </a:p>
          </p:txBody>
        </p:sp>
        <p:sp>
          <p:nvSpPr>
            <p:cNvPr id="46" name="TextBox 46"/>
            <p:cNvSpPr txBox="1"/>
            <p:nvPr/>
          </p:nvSpPr>
          <p:spPr>
            <a:xfrm>
              <a:off x="1353864" y="6224526"/>
              <a:ext cx="16925976" cy="1485900"/>
            </a:xfrm>
            <a:prstGeom prst="rect">
              <a:avLst/>
            </a:prstGeom>
          </p:spPr>
          <p:txBody>
            <a:bodyPr lIns="0" tIns="0" rIns="0" bIns="0" rtlCol="0" anchor="t">
              <a:spAutoFit/>
            </a:bodyPr>
            <a:lstStyle/>
            <a:p>
              <a:pPr algn="l">
                <a:lnSpc>
                  <a:spcPts val="2999"/>
                </a:lnSpc>
              </a:pPr>
              <a:r>
                <a:rPr lang="en-US" sz="2499" b="1">
                  <a:solidFill>
                    <a:srgbClr val="000000"/>
                  </a:solidFill>
                  <a:latin typeface="Roboto Bold"/>
                  <a:ea typeface="Roboto Bold"/>
                  <a:cs typeface="Roboto Bold"/>
                  <a:sym typeface="Roboto Bold"/>
                </a:rPr>
                <a:t>Προκύπτει σύνδεση μεταξύ της αξιοποίησης των ΤΠΕ και της αυξημένης προσβασιμότητας και ελκυστικότητας κλασικών λογοτεχνικών έργων, γεγονός που ενισχύει τη γλωσσική και πολιτισμική καλλιέργεια των μαθητών. </a:t>
              </a:r>
            </a:p>
          </p:txBody>
        </p:sp>
        <p:grpSp>
          <p:nvGrpSpPr>
            <p:cNvPr id="47" name="Group 47"/>
            <p:cNvGrpSpPr/>
            <p:nvPr/>
          </p:nvGrpSpPr>
          <p:grpSpPr>
            <a:xfrm rot="-10800000">
              <a:off x="0" y="8687185"/>
              <a:ext cx="18279840" cy="2149038"/>
              <a:chOff x="0" y="0"/>
              <a:chExt cx="1869369" cy="219769"/>
            </a:xfrm>
          </p:grpSpPr>
          <p:sp>
            <p:nvSpPr>
              <p:cNvPr id="48" name="Freeform 48"/>
              <p:cNvSpPr/>
              <p:nvPr/>
            </p:nvSpPr>
            <p:spPr>
              <a:xfrm>
                <a:off x="0" y="0"/>
                <a:ext cx="1869369" cy="219769"/>
              </a:xfrm>
              <a:custGeom>
                <a:avLst/>
                <a:gdLst/>
                <a:ahLst/>
                <a:cxnLst/>
                <a:rect l="l" t="t" r="r" b="b"/>
                <a:pathLst>
                  <a:path w="1869369" h="219769">
                    <a:moveTo>
                      <a:pt x="0" y="0"/>
                    </a:moveTo>
                    <a:lnTo>
                      <a:pt x="1869369" y="0"/>
                    </a:lnTo>
                    <a:lnTo>
                      <a:pt x="1869369" y="219769"/>
                    </a:lnTo>
                    <a:lnTo>
                      <a:pt x="0" y="219769"/>
                    </a:lnTo>
                    <a:close/>
                  </a:path>
                </a:pathLst>
              </a:custGeom>
              <a:solidFill>
                <a:srgbClr val="ECF0F3"/>
              </a:solidFill>
            </p:spPr>
          </p:sp>
          <p:sp>
            <p:nvSpPr>
              <p:cNvPr id="49" name="TextBox 49"/>
              <p:cNvSpPr txBox="1"/>
              <p:nvPr/>
            </p:nvSpPr>
            <p:spPr>
              <a:xfrm>
                <a:off x="0" y="-47625"/>
                <a:ext cx="1869369" cy="267394"/>
              </a:xfrm>
              <a:prstGeom prst="rect">
                <a:avLst/>
              </a:prstGeom>
            </p:spPr>
            <p:txBody>
              <a:bodyPr lIns="50800" tIns="50800" rIns="50800" bIns="50800" rtlCol="0" anchor="ctr"/>
              <a:lstStyle/>
              <a:p>
                <a:pPr algn="ctr">
                  <a:lnSpc>
                    <a:spcPts val="3499"/>
                  </a:lnSpc>
                </a:pPr>
                <a:endParaRPr/>
              </a:p>
            </p:txBody>
          </p:sp>
        </p:grpSp>
        <p:sp>
          <p:nvSpPr>
            <p:cNvPr id="50" name="TextBox 50"/>
            <p:cNvSpPr txBox="1"/>
            <p:nvPr/>
          </p:nvSpPr>
          <p:spPr>
            <a:xfrm>
              <a:off x="1353864" y="8961364"/>
              <a:ext cx="16624463" cy="1485900"/>
            </a:xfrm>
            <a:prstGeom prst="rect">
              <a:avLst/>
            </a:prstGeom>
          </p:spPr>
          <p:txBody>
            <a:bodyPr lIns="0" tIns="0" rIns="0" bIns="0" rtlCol="0" anchor="t">
              <a:spAutoFit/>
            </a:bodyPr>
            <a:lstStyle/>
            <a:p>
              <a:pPr algn="l">
                <a:lnSpc>
                  <a:spcPts val="2999"/>
                </a:lnSpc>
              </a:pPr>
              <a:r>
                <a:rPr lang="en-US" sz="2499" b="1" dirty="0">
                  <a:solidFill>
                    <a:srgbClr val="000000"/>
                  </a:solidFill>
                  <a:latin typeface="Roboto Bold"/>
                  <a:ea typeface="Roboto Bold"/>
                  <a:cs typeface="Roboto Bold"/>
                  <a:sym typeface="Roboto Bold"/>
                </a:rPr>
                <a:t> Η </a:t>
              </a:r>
              <a:r>
                <a:rPr lang="en-US" sz="2499" b="1" dirty="0" err="1">
                  <a:solidFill>
                    <a:srgbClr val="000000"/>
                  </a:solidFill>
                  <a:latin typeface="Roboto Bold"/>
                  <a:ea typeface="Roboto Bold"/>
                  <a:cs typeface="Roboto Bold"/>
                  <a:sym typeface="Roboto Bold"/>
                </a:rPr>
                <a:t>έρευν</a:t>
              </a:r>
              <a:r>
                <a:rPr lang="en-US" sz="2499" b="1" dirty="0">
                  <a:solidFill>
                    <a:srgbClr val="000000"/>
                  </a:solidFill>
                  <a:latin typeface="Roboto Bold"/>
                  <a:ea typeface="Roboto Bold"/>
                  <a:cs typeface="Roboto Bold"/>
                  <a:sym typeface="Roboto Bold"/>
                </a:rPr>
                <a:t>α επιβεβαιώνει τη δυνατότητα συνδυασμού της ψηφιακής παιδαγωγικής με τη διδασκαλία της κλασικής λογοτεχνίας, στοιχείο που συμβαδίζει με διεθνείς τάσεις περί ενσωμάτωσης πολυμεσικών προσεγγίσεων στη φιλολογική διδασκαλία.</a:t>
              </a:r>
            </a:p>
          </p:txBody>
        </p:sp>
      </p:grpSp>
      <p:sp>
        <p:nvSpPr>
          <p:cNvPr id="51" name="Freeform 51"/>
          <p:cNvSpPr/>
          <p:nvPr/>
        </p:nvSpPr>
        <p:spPr>
          <a:xfrm>
            <a:off x="1674579" y="1816460"/>
            <a:ext cx="2281570" cy="2281570"/>
          </a:xfrm>
          <a:custGeom>
            <a:avLst/>
            <a:gdLst/>
            <a:ahLst/>
            <a:cxnLst/>
            <a:rect l="l" t="t" r="r" b="b"/>
            <a:pathLst>
              <a:path w="2281570" h="2281570">
                <a:moveTo>
                  <a:pt x="0" y="0"/>
                </a:moveTo>
                <a:lnTo>
                  <a:pt x="2281570" y="0"/>
                </a:lnTo>
                <a:lnTo>
                  <a:pt x="2281570" y="2281570"/>
                </a:lnTo>
                <a:lnTo>
                  <a:pt x="0" y="2281570"/>
                </a:lnTo>
                <a:lnTo>
                  <a:pt x="0" y="0"/>
                </a:lnTo>
                <a:close/>
              </a:path>
            </a:pathLst>
          </a:custGeom>
          <a:blipFill>
            <a:blip r:embed="rId2">
              <a:alphaModFix amt="35000"/>
              <a:extLst>
                <a:ext uri="{96DAC541-7B7A-43D3-8B79-37D633B846F1}">
                  <asvg:svgBlip xmlns="" xmlns:asvg="http://schemas.microsoft.com/office/drawing/2016/SVG/main" r:embed="rId3"/>
                </a:ext>
              </a:extLst>
            </a:blip>
            <a:stretch>
              <a:fillRect/>
            </a:stretch>
          </a:blipFill>
          <a:ln cap="sq">
            <a:noFill/>
            <a:prstDash val="solid"/>
            <a:miter/>
          </a:ln>
        </p:spPr>
      </p:sp>
      <p:grpSp>
        <p:nvGrpSpPr>
          <p:cNvPr id="52" name="Group 52"/>
          <p:cNvGrpSpPr/>
          <p:nvPr/>
        </p:nvGrpSpPr>
        <p:grpSpPr>
          <a:xfrm rot="-10800000">
            <a:off x="1674579" y="1816460"/>
            <a:ext cx="1876767" cy="1876767"/>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031E"/>
            </a:solidFill>
          </p:spPr>
        </p:sp>
        <p:sp>
          <p:nvSpPr>
            <p:cNvPr id="54" name="TextBox 5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55" name="Freeform 55"/>
          <p:cNvSpPr/>
          <p:nvPr/>
        </p:nvSpPr>
        <p:spPr>
          <a:xfrm>
            <a:off x="1674579" y="3965241"/>
            <a:ext cx="2281570" cy="2281570"/>
          </a:xfrm>
          <a:custGeom>
            <a:avLst/>
            <a:gdLst/>
            <a:ahLst/>
            <a:cxnLst/>
            <a:rect l="l" t="t" r="r" b="b"/>
            <a:pathLst>
              <a:path w="2281570" h="2281570">
                <a:moveTo>
                  <a:pt x="0" y="0"/>
                </a:moveTo>
                <a:lnTo>
                  <a:pt x="2281570" y="0"/>
                </a:lnTo>
                <a:lnTo>
                  <a:pt x="2281570" y="2281570"/>
                </a:lnTo>
                <a:lnTo>
                  <a:pt x="0" y="2281570"/>
                </a:lnTo>
                <a:lnTo>
                  <a:pt x="0" y="0"/>
                </a:lnTo>
                <a:close/>
              </a:path>
            </a:pathLst>
          </a:custGeom>
          <a:blipFill>
            <a:blip r:embed="rId2">
              <a:alphaModFix amt="35000"/>
              <a:extLst>
                <a:ext uri="{96DAC541-7B7A-43D3-8B79-37D633B846F1}">
                  <asvg:svgBlip xmlns="" xmlns:asvg="http://schemas.microsoft.com/office/drawing/2016/SVG/main" r:embed="rId4"/>
                </a:ext>
              </a:extLst>
            </a:blip>
            <a:stretch>
              <a:fillRect/>
            </a:stretch>
          </a:blipFill>
          <a:ln cap="sq">
            <a:noFill/>
            <a:prstDash val="solid"/>
            <a:miter/>
          </a:ln>
        </p:spPr>
      </p:sp>
      <p:grpSp>
        <p:nvGrpSpPr>
          <p:cNvPr id="56" name="Group 56"/>
          <p:cNvGrpSpPr/>
          <p:nvPr/>
        </p:nvGrpSpPr>
        <p:grpSpPr>
          <a:xfrm rot="-10800000">
            <a:off x="1674579" y="3965241"/>
            <a:ext cx="1876767" cy="1876767"/>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6414"/>
            </a:solidFill>
          </p:spPr>
        </p:sp>
        <p:sp>
          <p:nvSpPr>
            <p:cNvPr id="58" name="TextBox 5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59" name="Freeform 59"/>
          <p:cNvSpPr/>
          <p:nvPr/>
        </p:nvSpPr>
        <p:spPr>
          <a:xfrm>
            <a:off x="1674579" y="6168683"/>
            <a:ext cx="2281570" cy="2281570"/>
          </a:xfrm>
          <a:custGeom>
            <a:avLst/>
            <a:gdLst/>
            <a:ahLst/>
            <a:cxnLst/>
            <a:rect l="l" t="t" r="r" b="b"/>
            <a:pathLst>
              <a:path w="2281570" h="2281570">
                <a:moveTo>
                  <a:pt x="0" y="0"/>
                </a:moveTo>
                <a:lnTo>
                  <a:pt x="2281570" y="0"/>
                </a:lnTo>
                <a:lnTo>
                  <a:pt x="2281570" y="2281570"/>
                </a:lnTo>
                <a:lnTo>
                  <a:pt x="0" y="2281570"/>
                </a:lnTo>
                <a:lnTo>
                  <a:pt x="0" y="0"/>
                </a:lnTo>
                <a:close/>
              </a:path>
            </a:pathLst>
          </a:custGeom>
          <a:blipFill>
            <a:blip r:embed="rId2">
              <a:alphaModFix amt="35000"/>
              <a:extLst>
                <a:ext uri="{96DAC541-7B7A-43D3-8B79-37D633B846F1}">
                  <asvg:svgBlip xmlns="" xmlns:asvg="http://schemas.microsoft.com/office/drawing/2016/SVG/main" r:embed="rId5"/>
                </a:ext>
              </a:extLst>
            </a:blip>
            <a:stretch>
              <a:fillRect/>
            </a:stretch>
          </a:blipFill>
          <a:ln cap="sq">
            <a:noFill/>
            <a:prstDash val="solid"/>
            <a:miter/>
          </a:ln>
        </p:spPr>
      </p:sp>
      <p:grpSp>
        <p:nvGrpSpPr>
          <p:cNvPr id="60" name="Group 60"/>
          <p:cNvGrpSpPr/>
          <p:nvPr/>
        </p:nvGrpSpPr>
        <p:grpSpPr>
          <a:xfrm rot="-10800000">
            <a:off x="1674579" y="6168683"/>
            <a:ext cx="1876767" cy="1876767"/>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4F52"/>
            </a:solidFill>
          </p:spPr>
        </p:sp>
        <p:sp>
          <p:nvSpPr>
            <p:cNvPr id="62" name="TextBox 6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63" name="Freeform 63"/>
          <p:cNvSpPr/>
          <p:nvPr/>
        </p:nvSpPr>
        <p:spPr>
          <a:xfrm>
            <a:off x="2156644" y="4529443"/>
            <a:ext cx="912637" cy="748362"/>
          </a:xfrm>
          <a:custGeom>
            <a:avLst/>
            <a:gdLst/>
            <a:ahLst/>
            <a:cxnLst/>
            <a:rect l="l" t="t" r="r" b="b"/>
            <a:pathLst>
              <a:path w="912637" h="748362">
                <a:moveTo>
                  <a:pt x="0" y="0"/>
                </a:moveTo>
                <a:lnTo>
                  <a:pt x="912637" y="0"/>
                </a:lnTo>
                <a:lnTo>
                  <a:pt x="912637" y="748363"/>
                </a:lnTo>
                <a:lnTo>
                  <a:pt x="0" y="74836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64" name="Freeform 64"/>
          <p:cNvSpPr/>
          <p:nvPr/>
        </p:nvSpPr>
        <p:spPr>
          <a:xfrm>
            <a:off x="2306894" y="2425157"/>
            <a:ext cx="612137" cy="701590"/>
          </a:xfrm>
          <a:custGeom>
            <a:avLst/>
            <a:gdLst/>
            <a:ahLst/>
            <a:cxnLst/>
            <a:rect l="l" t="t" r="r" b="b"/>
            <a:pathLst>
              <a:path w="612137" h="701590">
                <a:moveTo>
                  <a:pt x="0" y="0"/>
                </a:moveTo>
                <a:lnTo>
                  <a:pt x="612137" y="0"/>
                </a:lnTo>
                <a:lnTo>
                  <a:pt x="612137" y="701590"/>
                </a:lnTo>
                <a:lnTo>
                  <a:pt x="0" y="70159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65" name="Freeform 65"/>
          <p:cNvSpPr/>
          <p:nvPr/>
        </p:nvSpPr>
        <p:spPr>
          <a:xfrm>
            <a:off x="2189680" y="6756272"/>
            <a:ext cx="846564" cy="701590"/>
          </a:xfrm>
          <a:custGeom>
            <a:avLst/>
            <a:gdLst/>
            <a:ahLst/>
            <a:cxnLst/>
            <a:rect l="l" t="t" r="r" b="b"/>
            <a:pathLst>
              <a:path w="846564" h="701590">
                <a:moveTo>
                  <a:pt x="0" y="0"/>
                </a:moveTo>
                <a:lnTo>
                  <a:pt x="846564" y="0"/>
                </a:lnTo>
                <a:lnTo>
                  <a:pt x="846564" y="701590"/>
                </a:lnTo>
                <a:lnTo>
                  <a:pt x="0" y="70159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sp>
        <p:nvSpPr>
          <p:cNvPr id="66" name="Freeform 66"/>
          <p:cNvSpPr/>
          <p:nvPr/>
        </p:nvSpPr>
        <p:spPr>
          <a:xfrm>
            <a:off x="1674579" y="8169275"/>
            <a:ext cx="2281570" cy="2281570"/>
          </a:xfrm>
          <a:custGeom>
            <a:avLst/>
            <a:gdLst/>
            <a:ahLst/>
            <a:cxnLst/>
            <a:rect l="l" t="t" r="r" b="b"/>
            <a:pathLst>
              <a:path w="2281570" h="2281570">
                <a:moveTo>
                  <a:pt x="0" y="0"/>
                </a:moveTo>
                <a:lnTo>
                  <a:pt x="2281570" y="0"/>
                </a:lnTo>
                <a:lnTo>
                  <a:pt x="2281570" y="2281570"/>
                </a:lnTo>
                <a:lnTo>
                  <a:pt x="0" y="2281570"/>
                </a:lnTo>
                <a:lnTo>
                  <a:pt x="0" y="0"/>
                </a:lnTo>
                <a:close/>
              </a:path>
            </a:pathLst>
          </a:custGeom>
          <a:blipFill>
            <a:blip r:embed="rId2">
              <a:alphaModFix amt="35000"/>
              <a:extLst>
                <a:ext uri="{96DAC541-7B7A-43D3-8B79-37D633B846F1}">
                  <asvg:svgBlip xmlns="" xmlns:asvg="http://schemas.microsoft.com/office/drawing/2016/SVG/main" r:embed="rId4"/>
                </a:ext>
              </a:extLst>
            </a:blip>
            <a:stretch>
              <a:fillRect/>
            </a:stretch>
          </a:blipFill>
          <a:ln cap="sq">
            <a:noFill/>
            <a:prstDash val="solid"/>
            <a:miter/>
          </a:ln>
        </p:spPr>
      </p:sp>
      <p:grpSp>
        <p:nvGrpSpPr>
          <p:cNvPr id="67" name="Group 67"/>
          <p:cNvGrpSpPr/>
          <p:nvPr/>
        </p:nvGrpSpPr>
        <p:grpSpPr>
          <a:xfrm rot="-10800000">
            <a:off x="1674579" y="8169275"/>
            <a:ext cx="1876767" cy="1876767"/>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6414"/>
            </a:solidFill>
          </p:spPr>
        </p:sp>
        <p:sp>
          <p:nvSpPr>
            <p:cNvPr id="69" name="TextBox 6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70" name="Freeform 70"/>
          <p:cNvSpPr/>
          <p:nvPr/>
        </p:nvSpPr>
        <p:spPr>
          <a:xfrm>
            <a:off x="2156644" y="8733477"/>
            <a:ext cx="912637" cy="748362"/>
          </a:xfrm>
          <a:custGeom>
            <a:avLst/>
            <a:gdLst/>
            <a:ahLst/>
            <a:cxnLst/>
            <a:rect l="l" t="t" r="r" b="b"/>
            <a:pathLst>
              <a:path w="912637" h="748362">
                <a:moveTo>
                  <a:pt x="0" y="0"/>
                </a:moveTo>
                <a:lnTo>
                  <a:pt x="912637" y="0"/>
                </a:lnTo>
                <a:lnTo>
                  <a:pt x="912637" y="748363"/>
                </a:lnTo>
                <a:lnTo>
                  <a:pt x="0" y="74836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53485" y="0"/>
            <a:ext cx="701316" cy="10287000"/>
            <a:chOff x="0" y="0"/>
            <a:chExt cx="664951" cy="9753600"/>
          </a:xfrm>
        </p:grpSpPr>
        <p:sp>
          <p:nvSpPr>
            <p:cNvPr id="3" name="Freeform 3"/>
            <p:cNvSpPr/>
            <p:nvPr/>
          </p:nvSpPr>
          <p:spPr>
            <a:xfrm>
              <a:off x="0" y="0"/>
              <a:ext cx="664972" cy="9753600"/>
            </a:xfrm>
            <a:custGeom>
              <a:avLst/>
              <a:gdLst/>
              <a:ahLst/>
              <a:cxnLst/>
              <a:rect l="l" t="t" r="r" b="b"/>
              <a:pathLst>
                <a:path w="664972" h="9753600">
                  <a:moveTo>
                    <a:pt x="0" y="0"/>
                  </a:moveTo>
                  <a:lnTo>
                    <a:pt x="664972" y="0"/>
                  </a:lnTo>
                  <a:lnTo>
                    <a:pt x="664972" y="9753600"/>
                  </a:lnTo>
                  <a:lnTo>
                    <a:pt x="0" y="9753600"/>
                  </a:lnTo>
                  <a:close/>
                </a:path>
              </a:pathLst>
            </a:custGeom>
            <a:solidFill>
              <a:srgbClr val="931B1B"/>
            </a:solidFill>
          </p:spPr>
        </p:sp>
      </p:grpSp>
      <p:sp>
        <p:nvSpPr>
          <p:cNvPr id="4" name="AutoShape 4"/>
          <p:cNvSpPr/>
          <p:nvPr/>
        </p:nvSpPr>
        <p:spPr>
          <a:xfrm rot="8237">
            <a:off x="4561928" y="1797104"/>
            <a:ext cx="10565591" cy="0"/>
          </a:xfrm>
          <a:prstGeom prst="line">
            <a:avLst/>
          </a:prstGeom>
          <a:ln w="9525" cap="rnd">
            <a:solidFill>
              <a:srgbClr val="5B9BD5"/>
            </a:solidFill>
            <a:prstDash val="solid"/>
            <a:headEnd type="none" w="sm" len="sm"/>
            <a:tailEnd type="none" w="sm" len="sm"/>
          </a:ln>
        </p:spPr>
      </p:sp>
      <p:sp>
        <p:nvSpPr>
          <p:cNvPr id="5" name="AutoShape 5"/>
          <p:cNvSpPr/>
          <p:nvPr/>
        </p:nvSpPr>
        <p:spPr>
          <a:xfrm rot="11780">
            <a:off x="2980135" y="9694670"/>
            <a:ext cx="12728826" cy="0"/>
          </a:xfrm>
          <a:prstGeom prst="line">
            <a:avLst/>
          </a:prstGeom>
          <a:ln w="9525" cap="rnd">
            <a:solidFill>
              <a:srgbClr val="FFC000"/>
            </a:solidFill>
            <a:prstDash val="solid"/>
            <a:headEnd type="none" w="sm" len="sm"/>
            <a:tailEnd type="none" w="sm" len="sm"/>
          </a:ln>
        </p:spPr>
      </p:sp>
      <p:grpSp>
        <p:nvGrpSpPr>
          <p:cNvPr id="6" name="Group 6"/>
          <p:cNvGrpSpPr/>
          <p:nvPr/>
        </p:nvGrpSpPr>
        <p:grpSpPr>
          <a:xfrm>
            <a:off x="2987316" y="942751"/>
            <a:ext cx="864096" cy="1512168"/>
            <a:chOff x="0" y="0"/>
            <a:chExt cx="819291" cy="1433759"/>
          </a:xfrm>
        </p:grpSpPr>
        <p:sp>
          <p:nvSpPr>
            <p:cNvPr id="7" name="Freeform 7"/>
            <p:cNvSpPr/>
            <p:nvPr/>
          </p:nvSpPr>
          <p:spPr>
            <a:xfrm>
              <a:off x="0" y="0"/>
              <a:ext cx="819277" cy="1433703"/>
            </a:xfrm>
            <a:custGeom>
              <a:avLst/>
              <a:gdLst/>
              <a:ahLst/>
              <a:cxnLst/>
              <a:rect l="l" t="t" r="r" b="b"/>
              <a:pathLst>
                <a:path w="819277" h="1433703">
                  <a:moveTo>
                    <a:pt x="0" y="0"/>
                  </a:moveTo>
                  <a:lnTo>
                    <a:pt x="819277" y="0"/>
                  </a:lnTo>
                  <a:lnTo>
                    <a:pt x="819277" y="1433703"/>
                  </a:lnTo>
                  <a:lnTo>
                    <a:pt x="0" y="1433703"/>
                  </a:lnTo>
                  <a:close/>
                </a:path>
              </a:pathLst>
            </a:custGeom>
            <a:solidFill>
              <a:srgbClr val="FFFFFF"/>
            </a:solidFill>
          </p:spPr>
        </p:sp>
      </p:grpSp>
      <p:grpSp>
        <p:nvGrpSpPr>
          <p:cNvPr id="8" name="Group 8"/>
          <p:cNvGrpSpPr/>
          <p:nvPr/>
        </p:nvGrpSpPr>
        <p:grpSpPr>
          <a:xfrm>
            <a:off x="2168162" y="905778"/>
            <a:ext cx="1013184" cy="1188132"/>
            <a:chOff x="0" y="0"/>
            <a:chExt cx="960649" cy="1126525"/>
          </a:xfrm>
        </p:grpSpPr>
        <p:sp>
          <p:nvSpPr>
            <p:cNvPr id="9" name="Freeform 9"/>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10" name="Group 10"/>
          <p:cNvGrpSpPr/>
          <p:nvPr/>
        </p:nvGrpSpPr>
        <p:grpSpPr>
          <a:xfrm>
            <a:off x="4344743" y="772790"/>
            <a:ext cx="10847929" cy="1198708"/>
            <a:chOff x="-46525" y="-47625"/>
            <a:chExt cx="10285444" cy="1136552"/>
          </a:xfrm>
        </p:grpSpPr>
        <p:sp>
          <p:nvSpPr>
            <p:cNvPr id="11" name="Freeform 11"/>
            <p:cNvSpPr/>
            <p:nvPr/>
          </p:nvSpPr>
          <p:spPr>
            <a:xfrm>
              <a:off x="-46525" y="0"/>
              <a:ext cx="10238919" cy="1088927"/>
            </a:xfrm>
            <a:custGeom>
              <a:avLst/>
              <a:gdLst/>
              <a:ahLst/>
              <a:cxnLst/>
              <a:rect l="l" t="t" r="r" b="b"/>
              <a:pathLst>
                <a:path w="10238919" h="1088927">
                  <a:moveTo>
                    <a:pt x="0" y="0"/>
                  </a:moveTo>
                  <a:lnTo>
                    <a:pt x="10238919" y="0"/>
                  </a:lnTo>
                  <a:lnTo>
                    <a:pt x="10238919" y="1088927"/>
                  </a:lnTo>
                  <a:lnTo>
                    <a:pt x="0" y="1088927"/>
                  </a:lnTo>
                  <a:close/>
                </a:path>
              </a:pathLst>
            </a:custGeom>
            <a:solidFill>
              <a:srgbClr val="000000">
                <a:alpha val="0"/>
              </a:srgbClr>
            </a:solidFill>
          </p:spPr>
        </p:sp>
        <p:sp>
          <p:nvSpPr>
            <p:cNvPr id="12" name="TextBox 12"/>
            <p:cNvSpPr txBox="1"/>
            <p:nvPr/>
          </p:nvSpPr>
          <p:spPr>
            <a:xfrm>
              <a:off x="0" y="-47625"/>
              <a:ext cx="10238919" cy="1136552"/>
            </a:xfrm>
            <a:prstGeom prst="rect">
              <a:avLst/>
            </a:prstGeom>
          </p:spPr>
          <p:txBody>
            <a:bodyPr lIns="0" tIns="0" rIns="0" bIns="0" rtlCol="0" anchor="ctr"/>
            <a:lstStyle/>
            <a:p>
              <a:pPr>
                <a:lnSpc>
                  <a:spcPts val="5832"/>
                </a:lnSpc>
              </a:pPr>
              <a:r>
                <a:rPr lang="el-GR" sz="5400" b="1" spc="85" dirty="0" smtClean="0">
                  <a:solidFill>
                    <a:srgbClr val="000000"/>
                  </a:solidFill>
                  <a:latin typeface="Alegreya Sans Bold"/>
                  <a:ea typeface="Alegreya Sans Bold"/>
                  <a:cs typeface="Alegreya Sans Bold"/>
                  <a:sym typeface="Alegreya Sans Bold"/>
                </a:rPr>
                <a:t>Ευχαριστίες</a:t>
              </a:r>
              <a:endParaRPr lang="en-US" sz="5400" b="1" spc="85" dirty="0">
                <a:solidFill>
                  <a:srgbClr val="000000"/>
                </a:solidFill>
                <a:latin typeface="Alegreya Sans Bold"/>
                <a:ea typeface="Alegreya Sans Bold"/>
                <a:cs typeface="Alegreya Sans Bold"/>
                <a:sym typeface="Alegreya Sans Bold"/>
              </a:endParaRPr>
            </a:p>
          </p:txBody>
        </p:sp>
      </p:grpSp>
      <p:sp>
        <p:nvSpPr>
          <p:cNvPr id="13" name="TextBox 13"/>
          <p:cNvSpPr txBox="1"/>
          <p:nvPr/>
        </p:nvSpPr>
        <p:spPr>
          <a:xfrm>
            <a:off x="3181346" y="2065335"/>
            <a:ext cx="15106654" cy="8079135"/>
          </a:xfrm>
          <a:prstGeom prst="rect">
            <a:avLst/>
          </a:prstGeom>
        </p:spPr>
        <p:txBody>
          <a:bodyPr lIns="0" tIns="0" rIns="0" bIns="0" rtlCol="0" anchor="t">
            <a:spAutoFit/>
          </a:bodyPr>
          <a:lstStyle/>
          <a:p>
            <a:pPr>
              <a:lnSpc>
                <a:spcPts val="3482"/>
              </a:lnSpc>
            </a:pPr>
            <a:r>
              <a:rPr lang="en-US" sz="2699" dirty="0">
                <a:solidFill>
                  <a:srgbClr val="000000"/>
                </a:solidFill>
                <a:latin typeface="Roboto"/>
                <a:ea typeface="Roboto"/>
                <a:cs typeface="Roboto"/>
                <a:sym typeface="Roboto"/>
              </a:rPr>
              <a:t>Θα </a:t>
            </a:r>
            <a:r>
              <a:rPr lang="el-GR" sz="2699" dirty="0">
                <a:solidFill>
                  <a:srgbClr val="000000"/>
                </a:solidFill>
                <a:latin typeface="Roboto"/>
                <a:ea typeface="Roboto"/>
                <a:cs typeface="Roboto"/>
                <a:sym typeface="Roboto"/>
              </a:rPr>
              <a:t>ήθελα </a:t>
            </a:r>
            <a:r>
              <a:rPr lang="en-US" sz="2699" dirty="0" smtClean="0">
                <a:solidFill>
                  <a:srgbClr val="000000"/>
                </a:solidFill>
                <a:latin typeface="Roboto"/>
                <a:ea typeface="Roboto"/>
                <a:cs typeface="Roboto"/>
                <a:sym typeface="Roboto"/>
              </a:rPr>
              <a:t>να </a:t>
            </a:r>
            <a:r>
              <a:rPr lang="en-US" sz="2699" dirty="0">
                <a:solidFill>
                  <a:srgbClr val="000000"/>
                </a:solidFill>
                <a:latin typeface="Roboto"/>
                <a:ea typeface="Roboto"/>
                <a:cs typeface="Roboto"/>
                <a:sym typeface="Roboto"/>
              </a:rPr>
              <a:t>ευχαριστήσω θερμά τους:</a:t>
            </a:r>
          </a:p>
          <a:p>
            <a:pPr algn="l">
              <a:lnSpc>
                <a:spcPts val="3482"/>
              </a:lnSpc>
            </a:pPr>
            <a:r>
              <a:rPr lang="en-US" sz="2699" dirty="0">
                <a:solidFill>
                  <a:srgbClr val="000000"/>
                </a:solidFill>
                <a:latin typeface="Roboto"/>
                <a:ea typeface="Roboto"/>
                <a:cs typeface="Roboto"/>
                <a:sym typeface="Roboto"/>
              </a:rPr>
              <a:t>      κ. </a:t>
            </a:r>
            <a:r>
              <a:rPr lang="en-US" sz="2699" b="1" dirty="0">
                <a:solidFill>
                  <a:srgbClr val="000000"/>
                </a:solidFill>
                <a:latin typeface="Roboto Bold"/>
                <a:ea typeface="Roboto Bold"/>
                <a:cs typeface="Roboto Bold"/>
                <a:sym typeface="Roboto Bold"/>
              </a:rPr>
              <a:t>Πανα</a:t>
            </a:r>
            <a:r>
              <a:rPr lang="en-US" sz="2699" b="1" dirty="0" err="1">
                <a:solidFill>
                  <a:srgbClr val="000000"/>
                </a:solidFill>
                <a:latin typeface="Roboto Bold"/>
                <a:ea typeface="Roboto Bold"/>
                <a:cs typeface="Roboto Bold"/>
                <a:sym typeface="Roboto Bold"/>
              </a:rPr>
              <a:t>γιώτη</a:t>
            </a:r>
            <a:r>
              <a:rPr lang="en-US" sz="2699" b="1" dirty="0">
                <a:solidFill>
                  <a:srgbClr val="000000"/>
                </a:solidFill>
                <a:latin typeface="Roboto Bold"/>
                <a:ea typeface="Roboto Bold"/>
                <a:cs typeface="Roboto Bold"/>
                <a:sym typeface="Roboto Bold"/>
              </a:rPr>
              <a:t> </a:t>
            </a:r>
            <a:r>
              <a:rPr lang="en-US" sz="2699" b="1" dirty="0" err="1">
                <a:solidFill>
                  <a:srgbClr val="000000"/>
                </a:solidFill>
                <a:latin typeface="Roboto Bold"/>
                <a:ea typeface="Roboto Bold"/>
                <a:cs typeface="Roboto Bold"/>
                <a:sym typeface="Roboto Bold"/>
              </a:rPr>
              <a:t>Αν</a:t>
            </a:r>
            <a:r>
              <a:rPr lang="en-US" sz="2699" b="1" dirty="0">
                <a:solidFill>
                  <a:srgbClr val="000000"/>
                </a:solidFill>
                <a:latin typeface="Roboto Bold"/>
                <a:ea typeface="Roboto Bold"/>
                <a:cs typeface="Roboto Bold"/>
                <a:sym typeface="Roboto Bold"/>
              </a:rPr>
              <a:t>αστασιάδη</a:t>
            </a:r>
            <a:r>
              <a:rPr lang="en-US" sz="2699" dirty="0">
                <a:solidFill>
                  <a:srgbClr val="000000"/>
                </a:solidFill>
                <a:latin typeface="Roboto"/>
                <a:ea typeface="Roboto"/>
                <a:cs typeface="Roboto"/>
                <a:sym typeface="Roboto"/>
              </a:rPr>
              <a:t>, Επιστημονικό Υπεύθυνο του Π.Μ.Σ. και επιβ</a:t>
            </a:r>
            <a:r>
              <a:rPr lang="en-US" sz="2699" dirty="0" err="1">
                <a:solidFill>
                  <a:srgbClr val="000000"/>
                </a:solidFill>
                <a:latin typeface="Roboto"/>
                <a:ea typeface="Roboto"/>
                <a:cs typeface="Roboto"/>
                <a:sym typeface="Roboto"/>
              </a:rPr>
              <a:t>λέ</a:t>
            </a:r>
            <a:r>
              <a:rPr lang="en-US" sz="2699" dirty="0">
                <a:solidFill>
                  <a:srgbClr val="000000"/>
                </a:solidFill>
                <a:latin typeface="Roboto"/>
                <a:ea typeface="Roboto"/>
                <a:cs typeface="Roboto"/>
                <a:sym typeface="Roboto"/>
              </a:rPr>
              <a:t>ποντα της διπλωματικής μου εργασίας.</a:t>
            </a:r>
          </a:p>
          <a:p>
            <a:pPr algn="l">
              <a:lnSpc>
                <a:spcPts val="3482"/>
              </a:lnSpc>
            </a:pPr>
            <a:endParaRPr lang="en-US" sz="2699" dirty="0">
              <a:solidFill>
                <a:srgbClr val="000000"/>
              </a:solidFill>
              <a:latin typeface="Roboto"/>
              <a:ea typeface="Roboto"/>
              <a:cs typeface="Roboto"/>
              <a:sym typeface="Roboto"/>
            </a:endParaRPr>
          </a:p>
          <a:p>
            <a:pPr algn="l">
              <a:lnSpc>
                <a:spcPts val="3482"/>
              </a:lnSpc>
            </a:pPr>
            <a:r>
              <a:rPr lang="en-US" sz="2699" dirty="0">
                <a:solidFill>
                  <a:srgbClr val="000000"/>
                </a:solidFill>
                <a:latin typeface="Roboto"/>
                <a:ea typeface="Roboto"/>
                <a:cs typeface="Roboto"/>
                <a:sym typeface="Roboto"/>
              </a:rPr>
              <a:t>      κ. </a:t>
            </a:r>
            <a:r>
              <a:rPr lang="en-US" sz="2699" b="1" dirty="0" err="1">
                <a:solidFill>
                  <a:srgbClr val="000000"/>
                </a:solidFill>
                <a:latin typeface="Roboto Bold"/>
                <a:ea typeface="Roboto Bold"/>
                <a:cs typeface="Roboto Bold"/>
                <a:sym typeface="Roboto Bold"/>
              </a:rPr>
              <a:t>Χρηστίδη</a:t>
            </a:r>
            <a:r>
              <a:rPr lang="en-US" sz="2699" b="1" dirty="0">
                <a:solidFill>
                  <a:srgbClr val="000000"/>
                </a:solidFill>
                <a:latin typeface="Roboto Bold"/>
                <a:ea typeface="Roboto Bold"/>
                <a:cs typeface="Roboto Bold"/>
                <a:sym typeface="Roboto Bold"/>
              </a:rPr>
              <a:t> και </a:t>
            </a:r>
            <a:r>
              <a:rPr lang="en-US" sz="2699" b="1" dirty="0" err="1">
                <a:solidFill>
                  <a:srgbClr val="000000"/>
                </a:solidFill>
                <a:latin typeface="Roboto Bold"/>
                <a:ea typeface="Roboto Bold"/>
                <a:cs typeface="Roboto Bold"/>
                <a:sym typeface="Roboto Bold"/>
              </a:rPr>
              <a:t>την</a:t>
            </a:r>
            <a:r>
              <a:rPr lang="en-US" sz="2699" b="1" dirty="0">
                <a:solidFill>
                  <a:srgbClr val="000000"/>
                </a:solidFill>
                <a:latin typeface="Roboto Bold"/>
                <a:ea typeface="Roboto Bold"/>
                <a:cs typeface="Roboto Bold"/>
                <a:sym typeface="Roboto Bold"/>
              </a:rPr>
              <a:t> κα </a:t>
            </a:r>
            <a:r>
              <a:rPr lang="en-US" sz="2699" b="1" dirty="0" err="1">
                <a:solidFill>
                  <a:srgbClr val="000000"/>
                </a:solidFill>
                <a:latin typeface="Roboto Bold"/>
                <a:ea typeface="Roboto Bold"/>
                <a:cs typeface="Roboto Bold"/>
                <a:sym typeface="Roboto Bold"/>
              </a:rPr>
              <a:t>Τρούλη</a:t>
            </a:r>
            <a:r>
              <a:rPr lang="en-US" sz="2699" dirty="0">
                <a:solidFill>
                  <a:srgbClr val="000000"/>
                </a:solidFill>
                <a:latin typeface="Roboto"/>
                <a:ea typeface="Roboto"/>
                <a:cs typeface="Roboto"/>
                <a:sym typeface="Roboto"/>
              </a:rPr>
              <a:t>, </a:t>
            </a:r>
            <a:r>
              <a:rPr lang="en-US" sz="2699" dirty="0" err="1">
                <a:solidFill>
                  <a:srgbClr val="000000"/>
                </a:solidFill>
                <a:latin typeface="Roboto"/>
                <a:ea typeface="Roboto"/>
                <a:cs typeface="Roboto"/>
                <a:sym typeface="Roboto"/>
              </a:rPr>
              <a:t>συν</a:t>
            </a:r>
            <a:r>
              <a:rPr lang="en-US" sz="2699" dirty="0">
                <a:solidFill>
                  <a:srgbClr val="000000"/>
                </a:solidFill>
                <a:latin typeface="Roboto"/>
                <a:ea typeface="Roboto"/>
                <a:cs typeface="Roboto"/>
                <a:sym typeface="Roboto"/>
              </a:rPr>
              <a:t>-επιβ</a:t>
            </a:r>
            <a:r>
              <a:rPr lang="en-US" sz="2699" dirty="0" err="1">
                <a:solidFill>
                  <a:srgbClr val="000000"/>
                </a:solidFill>
                <a:latin typeface="Roboto"/>
                <a:ea typeface="Roboto"/>
                <a:cs typeface="Roboto"/>
                <a:sym typeface="Roboto"/>
              </a:rPr>
              <a:t>λέ</a:t>
            </a:r>
            <a:r>
              <a:rPr lang="en-US" sz="2699" dirty="0">
                <a:solidFill>
                  <a:srgbClr val="000000"/>
                </a:solidFill>
                <a:latin typeface="Roboto"/>
                <a:ea typeface="Roboto"/>
                <a:cs typeface="Roboto"/>
                <a:sym typeface="Roboto"/>
              </a:rPr>
              <a:t>ποντες της εργασίας, για τις </a:t>
            </a:r>
            <a:r>
              <a:rPr lang="el-GR" sz="2699" dirty="0" smtClean="0">
                <a:solidFill>
                  <a:srgbClr val="000000"/>
                </a:solidFill>
                <a:latin typeface="Roboto"/>
                <a:ea typeface="Roboto"/>
                <a:cs typeface="Roboto"/>
                <a:sym typeface="Roboto"/>
              </a:rPr>
              <a:t>πολύ χρήσιμες</a:t>
            </a:r>
            <a:r>
              <a:rPr lang="en-US" sz="2699" dirty="0" smtClean="0">
                <a:solidFill>
                  <a:srgbClr val="000000"/>
                </a:solidFill>
                <a:latin typeface="Roboto"/>
                <a:ea typeface="Roboto"/>
                <a:cs typeface="Roboto"/>
                <a:sym typeface="Roboto"/>
              </a:rPr>
              <a:t> </a:t>
            </a:r>
            <a:r>
              <a:rPr lang="en-US" sz="2699" dirty="0">
                <a:solidFill>
                  <a:srgbClr val="000000"/>
                </a:solidFill>
                <a:latin typeface="Roboto"/>
                <a:ea typeface="Roboto"/>
                <a:cs typeface="Roboto"/>
                <a:sym typeface="Roboto"/>
              </a:rPr>
              <a:t>παρατηρήσεις και την ουσιαστική συμβολή τους στη βελτίωση του ερευνητικού σχεδιασμού.</a:t>
            </a:r>
          </a:p>
          <a:p>
            <a:pPr algn="l">
              <a:lnSpc>
                <a:spcPts val="3482"/>
              </a:lnSpc>
            </a:pPr>
            <a:endParaRPr lang="en-US" sz="2699" dirty="0">
              <a:solidFill>
                <a:srgbClr val="000000"/>
              </a:solidFill>
              <a:latin typeface="Roboto"/>
              <a:ea typeface="Roboto"/>
              <a:cs typeface="Roboto"/>
              <a:sym typeface="Roboto"/>
            </a:endParaRPr>
          </a:p>
          <a:p>
            <a:pPr algn="l">
              <a:lnSpc>
                <a:spcPts val="3482"/>
              </a:lnSpc>
            </a:pPr>
            <a:r>
              <a:rPr lang="en-US" sz="2699" dirty="0">
                <a:solidFill>
                  <a:srgbClr val="000000"/>
                </a:solidFill>
                <a:latin typeface="Roboto"/>
                <a:ea typeface="Roboto"/>
                <a:cs typeface="Roboto"/>
                <a:sym typeface="Roboto"/>
              </a:rPr>
              <a:t>      κ. </a:t>
            </a:r>
            <a:r>
              <a:rPr lang="en-US" sz="2699" b="1" dirty="0" smtClean="0">
                <a:solidFill>
                  <a:srgbClr val="000000"/>
                </a:solidFill>
                <a:latin typeface="Roboto Bold"/>
                <a:ea typeface="Roboto Bold"/>
                <a:cs typeface="Roboto Bold"/>
                <a:sym typeface="Roboto Bold"/>
              </a:rPr>
              <a:t>Κ</a:t>
            </a:r>
            <a:r>
              <a:rPr lang="el-GR" sz="2699" b="1" dirty="0" smtClean="0">
                <a:solidFill>
                  <a:srgbClr val="000000"/>
                </a:solidFill>
                <a:latin typeface="Roboto Bold"/>
                <a:ea typeface="Roboto Bold"/>
                <a:cs typeface="Roboto Bold"/>
                <a:sym typeface="Roboto Bold"/>
              </a:rPr>
              <a:t>ω</a:t>
            </a:r>
            <a:r>
              <a:rPr lang="en-US" sz="2699" b="1" dirty="0" err="1" smtClean="0">
                <a:solidFill>
                  <a:srgbClr val="000000"/>
                </a:solidFill>
                <a:latin typeface="Roboto Bold"/>
                <a:ea typeface="Roboto Bold"/>
                <a:cs typeface="Roboto Bold"/>
                <a:sym typeface="Roboto Bold"/>
              </a:rPr>
              <a:t>τσίδη</a:t>
            </a:r>
            <a:r>
              <a:rPr lang="en-US" sz="2699" dirty="0">
                <a:solidFill>
                  <a:srgbClr val="000000"/>
                </a:solidFill>
                <a:latin typeface="Roboto"/>
                <a:ea typeface="Roboto"/>
                <a:cs typeface="Roboto"/>
                <a:sym typeface="Roboto"/>
              </a:rPr>
              <a:t>, </a:t>
            </a:r>
            <a:r>
              <a:rPr lang="el-GR" sz="2699" dirty="0" smtClean="0">
                <a:solidFill>
                  <a:srgbClr val="000000"/>
                </a:solidFill>
                <a:latin typeface="Roboto"/>
                <a:ea typeface="Roboto"/>
                <a:cs typeface="Roboto"/>
                <a:sym typeface="Roboto"/>
              </a:rPr>
              <a:t>για </a:t>
            </a:r>
            <a:r>
              <a:rPr lang="en-US" sz="2699" dirty="0" err="1" smtClean="0">
                <a:solidFill>
                  <a:srgbClr val="000000"/>
                </a:solidFill>
                <a:latin typeface="Roboto"/>
                <a:ea typeface="Roboto"/>
                <a:cs typeface="Roboto"/>
                <a:sym typeface="Roboto"/>
              </a:rPr>
              <a:t>τη</a:t>
            </a:r>
            <a:r>
              <a:rPr lang="en-US" sz="2699" dirty="0" smtClean="0">
                <a:solidFill>
                  <a:srgbClr val="000000"/>
                </a:solidFill>
                <a:latin typeface="Roboto"/>
                <a:ea typeface="Roboto"/>
                <a:cs typeface="Roboto"/>
                <a:sym typeface="Roboto"/>
              </a:rPr>
              <a:t> </a:t>
            </a:r>
            <a:r>
              <a:rPr lang="el-GR" sz="2699" dirty="0" smtClean="0">
                <a:solidFill>
                  <a:srgbClr val="000000"/>
                </a:solidFill>
                <a:latin typeface="Roboto"/>
                <a:ea typeface="Roboto"/>
                <a:cs typeface="Roboto"/>
                <a:sym typeface="Roboto"/>
              </a:rPr>
              <a:t>πολύτιμη </a:t>
            </a:r>
            <a:r>
              <a:rPr lang="en-US" sz="2699" dirty="0" err="1" smtClean="0">
                <a:solidFill>
                  <a:srgbClr val="000000"/>
                </a:solidFill>
                <a:latin typeface="Roboto"/>
                <a:ea typeface="Roboto"/>
                <a:cs typeface="Roboto"/>
                <a:sym typeface="Roboto"/>
              </a:rPr>
              <a:t>συμ</a:t>
            </a:r>
            <a:r>
              <a:rPr lang="en-US" sz="2699" dirty="0" smtClean="0">
                <a:solidFill>
                  <a:srgbClr val="000000"/>
                </a:solidFill>
                <a:latin typeface="Roboto"/>
                <a:ea typeface="Roboto"/>
                <a:cs typeface="Roboto"/>
                <a:sym typeface="Roboto"/>
              </a:rPr>
              <a:t>βολή </a:t>
            </a:r>
            <a:r>
              <a:rPr lang="en-US" sz="2699" dirty="0">
                <a:solidFill>
                  <a:srgbClr val="000000"/>
                </a:solidFill>
                <a:latin typeface="Roboto"/>
                <a:ea typeface="Roboto"/>
                <a:cs typeface="Roboto"/>
                <a:sym typeface="Roboto"/>
              </a:rPr>
              <a:t>του στη διαμόρφωση και αποσαφήνιση του θεωρητικού πλαισίου της έρευνας.</a:t>
            </a:r>
          </a:p>
          <a:p>
            <a:pPr algn="l">
              <a:lnSpc>
                <a:spcPts val="3482"/>
              </a:lnSpc>
            </a:pPr>
            <a:endParaRPr lang="en-US" sz="2699" dirty="0">
              <a:solidFill>
                <a:srgbClr val="000000"/>
              </a:solidFill>
              <a:latin typeface="Roboto"/>
              <a:ea typeface="Roboto"/>
              <a:cs typeface="Roboto"/>
              <a:sym typeface="Roboto"/>
            </a:endParaRPr>
          </a:p>
          <a:p>
            <a:pPr algn="l">
              <a:lnSpc>
                <a:spcPts val="3482"/>
              </a:lnSpc>
            </a:pPr>
            <a:r>
              <a:rPr lang="en-US" sz="2699" dirty="0">
                <a:solidFill>
                  <a:srgbClr val="000000"/>
                </a:solidFill>
                <a:latin typeface="Roboto"/>
                <a:ea typeface="Roboto"/>
                <a:cs typeface="Roboto"/>
                <a:sym typeface="Roboto"/>
              </a:rPr>
              <a:t>      κ. </a:t>
            </a:r>
            <a:r>
              <a:rPr lang="en-US" sz="2699" b="1" dirty="0" err="1">
                <a:solidFill>
                  <a:srgbClr val="000000"/>
                </a:solidFill>
                <a:latin typeface="Roboto Bold"/>
                <a:ea typeface="Roboto Bold"/>
                <a:cs typeface="Roboto Bold"/>
                <a:sym typeface="Roboto Bold"/>
              </a:rPr>
              <a:t>Γι</a:t>
            </a:r>
            <a:r>
              <a:rPr lang="en-US" sz="2699" b="1" dirty="0">
                <a:solidFill>
                  <a:srgbClr val="000000"/>
                </a:solidFill>
                <a:latin typeface="Roboto Bold"/>
                <a:ea typeface="Roboto Bold"/>
                <a:cs typeface="Roboto Bold"/>
                <a:sym typeface="Roboto Bold"/>
              </a:rPr>
              <a:t>αννενάκη</a:t>
            </a:r>
            <a:r>
              <a:rPr lang="en-US" sz="2699" dirty="0">
                <a:solidFill>
                  <a:srgbClr val="000000"/>
                </a:solidFill>
                <a:latin typeface="Roboto"/>
                <a:ea typeface="Roboto"/>
                <a:cs typeface="Roboto"/>
                <a:sym typeface="Roboto"/>
              </a:rPr>
              <a:t>, για την </a:t>
            </a:r>
            <a:r>
              <a:rPr lang="el-GR" sz="2699" dirty="0" smtClean="0">
                <a:solidFill>
                  <a:srgbClr val="000000"/>
                </a:solidFill>
                <a:latin typeface="Roboto"/>
                <a:ea typeface="Roboto"/>
                <a:cs typeface="Roboto"/>
                <a:sym typeface="Roboto"/>
              </a:rPr>
              <a:t>σημαντική </a:t>
            </a:r>
            <a:r>
              <a:rPr lang="en-US" sz="2699" dirty="0" smtClean="0">
                <a:solidFill>
                  <a:srgbClr val="000000"/>
                </a:solidFill>
                <a:latin typeface="Roboto"/>
                <a:ea typeface="Roboto"/>
                <a:cs typeface="Roboto"/>
                <a:sym typeface="Roboto"/>
              </a:rPr>
              <a:t>κα</a:t>
            </a:r>
            <a:r>
              <a:rPr lang="en-US" sz="2699" dirty="0" err="1" smtClean="0">
                <a:solidFill>
                  <a:srgbClr val="000000"/>
                </a:solidFill>
                <a:latin typeface="Roboto"/>
                <a:ea typeface="Roboto"/>
                <a:cs typeface="Roboto"/>
                <a:sym typeface="Roboto"/>
              </a:rPr>
              <a:t>θοδήγησή</a:t>
            </a:r>
            <a:r>
              <a:rPr lang="en-US" sz="2699" dirty="0" smtClean="0">
                <a:solidFill>
                  <a:srgbClr val="000000"/>
                </a:solidFill>
                <a:latin typeface="Roboto"/>
                <a:ea typeface="Roboto"/>
                <a:cs typeface="Roboto"/>
                <a:sym typeface="Roboto"/>
              </a:rPr>
              <a:t> </a:t>
            </a:r>
            <a:r>
              <a:rPr lang="en-US" sz="2699" dirty="0">
                <a:solidFill>
                  <a:srgbClr val="000000"/>
                </a:solidFill>
                <a:latin typeface="Roboto"/>
                <a:ea typeface="Roboto"/>
                <a:cs typeface="Roboto"/>
                <a:sym typeface="Roboto"/>
              </a:rPr>
              <a:t>του στη δημιουργία του ψηφιακού εκπαιδευτικού υλικού.</a:t>
            </a:r>
          </a:p>
          <a:p>
            <a:pPr algn="l">
              <a:lnSpc>
                <a:spcPts val="3482"/>
              </a:lnSpc>
            </a:pPr>
            <a:endParaRPr lang="en-US" sz="2699" dirty="0" smtClean="0">
              <a:solidFill>
                <a:srgbClr val="000000"/>
              </a:solidFill>
              <a:latin typeface="Roboto"/>
              <a:ea typeface="Roboto"/>
              <a:cs typeface="Roboto"/>
              <a:sym typeface="Roboto"/>
            </a:endParaRPr>
          </a:p>
          <a:p>
            <a:pPr>
              <a:lnSpc>
                <a:spcPts val="3482"/>
              </a:lnSpc>
            </a:pPr>
            <a:r>
              <a:rPr lang="en-US" sz="2699" dirty="0" smtClean="0">
                <a:solidFill>
                  <a:srgbClr val="000000"/>
                </a:solidFill>
                <a:latin typeface="Roboto"/>
                <a:ea typeface="Roboto"/>
                <a:cs typeface="Roboto"/>
                <a:sym typeface="Roboto"/>
              </a:rPr>
              <a:t>      </a:t>
            </a:r>
            <a:r>
              <a:rPr lang="el-GR" sz="2699" dirty="0" smtClean="0">
                <a:solidFill>
                  <a:srgbClr val="000000"/>
                </a:solidFill>
                <a:latin typeface="Roboto"/>
                <a:ea typeface="Roboto"/>
                <a:cs typeface="Roboto"/>
                <a:sym typeface="Roboto"/>
              </a:rPr>
              <a:t>την </a:t>
            </a:r>
            <a:r>
              <a:rPr lang="el-GR" sz="2699" b="1" dirty="0">
                <a:solidFill>
                  <a:srgbClr val="000000"/>
                </a:solidFill>
                <a:latin typeface="Roboto"/>
                <a:ea typeface="Roboto"/>
                <a:cs typeface="Roboto"/>
                <a:sym typeface="Roboto"/>
              </a:rPr>
              <a:t>ομάδα</a:t>
            </a:r>
            <a:r>
              <a:rPr lang="el-GR" sz="2699" dirty="0">
                <a:solidFill>
                  <a:srgbClr val="000000"/>
                </a:solidFill>
                <a:latin typeface="Roboto"/>
                <a:ea typeface="Roboto"/>
                <a:cs typeface="Roboto"/>
                <a:sym typeface="Roboto"/>
              </a:rPr>
              <a:t> μου, για την υποστήριξη και το εποικοδομητικό κλίμα συνεργασίας.</a:t>
            </a:r>
            <a:endParaRPr lang="en-US" sz="2699" dirty="0" smtClean="0">
              <a:solidFill>
                <a:srgbClr val="000000"/>
              </a:solidFill>
              <a:latin typeface="Roboto"/>
              <a:ea typeface="Roboto"/>
              <a:cs typeface="Roboto"/>
              <a:sym typeface="Roboto"/>
            </a:endParaRPr>
          </a:p>
          <a:p>
            <a:pPr algn="l">
              <a:lnSpc>
                <a:spcPts val="3482"/>
              </a:lnSpc>
            </a:pPr>
            <a:endParaRPr lang="en-US" sz="2699" dirty="0" smtClean="0">
              <a:solidFill>
                <a:srgbClr val="000000"/>
              </a:solidFill>
              <a:latin typeface="Roboto"/>
              <a:ea typeface="Roboto"/>
              <a:cs typeface="Roboto"/>
              <a:sym typeface="Roboto"/>
            </a:endParaRPr>
          </a:p>
          <a:p>
            <a:pPr>
              <a:lnSpc>
                <a:spcPts val="3482"/>
              </a:lnSpc>
            </a:pPr>
            <a:r>
              <a:rPr lang="en-US" sz="2699" dirty="0" smtClean="0">
                <a:solidFill>
                  <a:srgbClr val="000000"/>
                </a:solidFill>
                <a:latin typeface="Roboto"/>
                <a:ea typeface="Roboto"/>
                <a:cs typeface="Roboto"/>
                <a:sym typeface="Roboto"/>
              </a:rPr>
              <a:t>      </a:t>
            </a:r>
            <a:r>
              <a:rPr lang="el-GR" sz="2699" dirty="0" smtClean="0">
                <a:solidFill>
                  <a:srgbClr val="000000"/>
                </a:solidFill>
                <a:latin typeface="Roboto"/>
                <a:ea typeface="Roboto"/>
                <a:cs typeface="Roboto"/>
                <a:sym typeface="Roboto"/>
              </a:rPr>
              <a:t>την </a:t>
            </a:r>
            <a:r>
              <a:rPr lang="el-GR" sz="2699" b="1" dirty="0">
                <a:solidFill>
                  <a:srgbClr val="000000"/>
                </a:solidFill>
                <a:latin typeface="Roboto"/>
                <a:ea typeface="Roboto"/>
                <a:cs typeface="Roboto"/>
                <a:sym typeface="Roboto"/>
              </a:rPr>
              <a:t>οικογένειά</a:t>
            </a:r>
            <a:r>
              <a:rPr lang="el-GR" sz="2699" dirty="0">
                <a:solidFill>
                  <a:srgbClr val="000000"/>
                </a:solidFill>
                <a:latin typeface="Roboto"/>
                <a:ea typeface="Roboto"/>
                <a:cs typeface="Roboto"/>
                <a:sym typeface="Roboto"/>
              </a:rPr>
              <a:t> μου, για την αδιάκοπη υποστήριξη, την κατανόηση και την ενθάρρυνση σε όλη τη διάρκεια των μεταπτυχιακών σπουδών.</a:t>
            </a:r>
          </a:p>
          <a:p>
            <a:pPr algn="l">
              <a:lnSpc>
                <a:spcPts val="3482"/>
              </a:lnSpc>
            </a:pPr>
            <a:endParaRPr lang="en-US" sz="2699" dirty="0">
              <a:solidFill>
                <a:srgbClr val="000000"/>
              </a:solidFill>
              <a:latin typeface="Roboto"/>
              <a:ea typeface="Roboto"/>
              <a:cs typeface="Roboto"/>
              <a:sym typeface="Roboto"/>
            </a:endParaRPr>
          </a:p>
        </p:txBody>
      </p:sp>
      <p:sp>
        <p:nvSpPr>
          <p:cNvPr id="14" name="Freeform 14"/>
          <p:cNvSpPr/>
          <p:nvPr/>
        </p:nvSpPr>
        <p:spPr>
          <a:xfrm>
            <a:off x="2674754" y="3661841"/>
            <a:ext cx="968139" cy="586127"/>
          </a:xfrm>
          <a:custGeom>
            <a:avLst/>
            <a:gdLst/>
            <a:ahLst/>
            <a:cxnLst/>
            <a:rect l="l" t="t" r="r" b="b"/>
            <a:pathLst>
              <a:path w="968139" h="586127">
                <a:moveTo>
                  <a:pt x="0" y="0"/>
                </a:moveTo>
                <a:lnTo>
                  <a:pt x="968139" y="0"/>
                </a:lnTo>
                <a:lnTo>
                  <a:pt x="968139" y="586128"/>
                </a:lnTo>
                <a:lnTo>
                  <a:pt x="0" y="58612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15"/>
          <p:cNvSpPr/>
          <p:nvPr/>
        </p:nvSpPr>
        <p:spPr>
          <a:xfrm>
            <a:off x="2674754" y="4950551"/>
            <a:ext cx="968139" cy="586127"/>
          </a:xfrm>
          <a:custGeom>
            <a:avLst/>
            <a:gdLst/>
            <a:ahLst/>
            <a:cxnLst/>
            <a:rect l="l" t="t" r="r" b="b"/>
            <a:pathLst>
              <a:path w="968139" h="586127">
                <a:moveTo>
                  <a:pt x="0" y="0"/>
                </a:moveTo>
                <a:lnTo>
                  <a:pt x="968139" y="0"/>
                </a:lnTo>
                <a:lnTo>
                  <a:pt x="968139" y="586128"/>
                </a:lnTo>
                <a:lnTo>
                  <a:pt x="0" y="58612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Freeform 16"/>
          <p:cNvSpPr/>
          <p:nvPr/>
        </p:nvSpPr>
        <p:spPr>
          <a:xfrm>
            <a:off x="2697277" y="6388908"/>
            <a:ext cx="968139" cy="586127"/>
          </a:xfrm>
          <a:custGeom>
            <a:avLst/>
            <a:gdLst/>
            <a:ahLst/>
            <a:cxnLst/>
            <a:rect l="l" t="t" r="r" b="b"/>
            <a:pathLst>
              <a:path w="968139" h="586127">
                <a:moveTo>
                  <a:pt x="0" y="0"/>
                </a:moveTo>
                <a:lnTo>
                  <a:pt x="968139" y="0"/>
                </a:lnTo>
                <a:lnTo>
                  <a:pt x="968139" y="586127"/>
                </a:lnTo>
                <a:lnTo>
                  <a:pt x="0" y="58612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7" name="Freeform 17"/>
          <p:cNvSpPr/>
          <p:nvPr/>
        </p:nvSpPr>
        <p:spPr>
          <a:xfrm>
            <a:off x="2674754" y="7603685"/>
            <a:ext cx="968139" cy="586127"/>
          </a:xfrm>
          <a:custGeom>
            <a:avLst/>
            <a:gdLst/>
            <a:ahLst/>
            <a:cxnLst/>
            <a:rect l="l" t="t" r="r" b="b"/>
            <a:pathLst>
              <a:path w="968139" h="586127">
                <a:moveTo>
                  <a:pt x="0" y="0"/>
                </a:moveTo>
                <a:lnTo>
                  <a:pt x="968139" y="0"/>
                </a:lnTo>
                <a:lnTo>
                  <a:pt x="968139" y="586128"/>
                </a:lnTo>
                <a:lnTo>
                  <a:pt x="0" y="58612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8" name="Freeform 18"/>
          <p:cNvSpPr/>
          <p:nvPr/>
        </p:nvSpPr>
        <p:spPr>
          <a:xfrm>
            <a:off x="2674754" y="8639240"/>
            <a:ext cx="968139" cy="586127"/>
          </a:xfrm>
          <a:custGeom>
            <a:avLst/>
            <a:gdLst/>
            <a:ahLst/>
            <a:cxnLst/>
            <a:rect l="l" t="t" r="r" b="b"/>
            <a:pathLst>
              <a:path w="968139" h="586127">
                <a:moveTo>
                  <a:pt x="0" y="0"/>
                </a:moveTo>
                <a:lnTo>
                  <a:pt x="968139" y="0"/>
                </a:lnTo>
                <a:lnTo>
                  <a:pt x="968139" y="586128"/>
                </a:lnTo>
                <a:lnTo>
                  <a:pt x="0" y="58612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9" name="Freeform 19"/>
          <p:cNvSpPr/>
          <p:nvPr/>
        </p:nvSpPr>
        <p:spPr>
          <a:xfrm>
            <a:off x="2697277" y="2448846"/>
            <a:ext cx="968139" cy="586127"/>
          </a:xfrm>
          <a:custGeom>
            <a:avLst/>
            <a:gdLst/>
            <a:ahLst/>
            <a:cxnLst/>
            <a:rect l="l" t="t" r="r" b="b"/>
            <a:pathLst>
              <a:path w="968139" h="586127">
                <a:moveTo>
                  <a:pt x="0" y="0"/>
                </a:moveTo>
                <a:lnTo>
                  <a:pt x="968139" y="0"/>
                </a:lnTo>
                <a:lnTo>
                  <a:pt x="968139" y="586127"/>
                </a:lnTo>
                <a:lnTo>
                  <a:pt x="0" y="58612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933" y="12368"/>
            <a:ext cx="701316" cy="10287000"/>
            <a:chOff x="0" y="0"/>
            <a:chExt cx="664951" cy="9753600"/>
          </a:xfrm>
        </p:grpSpPr>
        <p:sp>
          <p:nvSpPr>
            <p:cNvPr id="3" name="Freeform 3"/>
            <p:cNvSpPr/>
            <p:nvPr/>
          </p:nvSpPr>
          <p:spPr>
            <a:xfrm>
              <a:off x="0" y="0"/>
              <a:ext cx="664972" cy="9753600"/>
            </a:xfrm>
            <a:custGeom>
              <a:avLst/>
              <a:gdLst/>
              <a:ahLst/>
              <a:cxnLst/>
              <a:rect l="l" t="t" r="r" b="b"/>
              <a:pathLst>
                <a:path w="664972" h="9753600">
                  <a:moveTo>
                    <a:pt x="0" y="0"/>
                  </a:moveTo>
                  <a:lnTo>
                    <a:pt x="664972" y="0"/>
                  </a:lnTo>
                  <a:lnTo>
                    <a:pt x="664972" y="9753600"/>
                  </a:lnTo>
                  <a:lnTo>
                    <a:pt x="0" y="9753600"/>
                  </a:lnTo>
                  <a:close/>
                </a:path>
              </a:pathLst>
            </a:custGeom>
            <a:solidFill>
              <a:srgbClr val="931B1B"/>
            </a:solidFill>
          </p:spPr>
        </p:sp>
      </p:grpSp>
      <p:sp>
        <p:nvSpPr>
          <p:cNvPr id="4" name="AutoShape 4"/>
          <p:cNvSpPr/>
          <p:nvPr/>
        </p:nvSpPr>
        <p:spPr>
          <a:xfrm rot="8237">
            <a:off x="4561928" y="1797104"/>
            <a:ext cx="10565591" cy="0"/>
          </a:xfrm>
          <a:prstGeom prst="line">
            <a:avLst/>
          </a:prstGeom>
          <a:ln w="9525" cap="rnd">
            <a:solidFill>
              <a:srgbClr val="5B9BD5"/>
            </a:solidFill>
            <a:prstDash val="solid"/>
            <a:headEnd type="none" w="sm" len="sm"/>
            <a:tailEnd type="none" w="sm" len="sm"/>
          </a:ln>
        </p:spPr>
      </p:sp>
      <p:grpSp>
        <p:nvGrpSpPr>
          <p:cNvPr id="5" name="Group 5"/>
          <p:cNvGrpSpPr/>
          <p:nvPr/>
        </p:nvGrpSpPr>
        <p:grpSpPr>
          <a:xfrm>
            <a:off x="934833" y="754517"/>
            <a:ext cx="1013184" cy="1188132"/>
            <a:chOff x="0" y="0"/>
            <a:chExt cx="960649" cy="1126525"/>
          </a:xfrm>
        </p:grpSpPr>
        <p:sp>
          <p:nvSpPr>
            <p:cNvPr id="6" name="Freeform 6"/>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7" name="Group 7"/>
          <p:cNvGrpSpPr/>
          <p:nvPr/>
        </p:nvGrpSpPr>
        <p:grpSpPr>
          <a:xfrm>
            <a:off x="2568511" y="12368"/>
            <a:ext cx="15145442" cy="1849526"/>
            <a:chOff x="0" y="0"/>
            <a:chExt cx="14360123" cy="1753625"/>
          </a:xfrm>
        </p:grpSpPr>
        <p:sp>
          <p:nvSpPr>
            <p:cNvPr id="8" name="Freeform 8"/>
            <p:cNvSpPr/>
            <p:nvPr/>
          </p:nvSpPr>
          <p:spPr>
            <a:xfrm>
              <a:off x="0" y="0"/>
              <a:ext cx="14360123" cy="1753625"/>
            </a:xfrm>
            <a:custGeom>
              <a:avLst/>
              <a:gdLst/>
              <a:ahLst/>
              <a:cxnLst/>
              <a:rect l="l" t="t" r="r" b="b"/>
              <a:pathLst>
                <a:path w="14360123" h="1753625">
                  <a:moveTo>
                    <a:pt x="0" y="0"/>
                  </a:moveTo>
                  <a:lnTo>
                    <a:pt x="14360123" y="0"/>
                  </a:lnTo>
                  <a:lnTo>
                    <a:pt x="14360123" y="1753625"/>
                  </a:lnTo>
                  <a:lnTo>
                    <a:pt x="0" y="1753625"/>
                  </a:lnTo>
                  <a:close/>
                </a:path>
              </a:pathLst>
            </a:custGeom>
            <a:solidFill>
              <a:srgbClr val="000000">
                <a:alpha val="0"/>
              </a:srgbClr>
            </a:solidFill>
          </p:spPr>
        </p:sp>
        <p:sp>
          <p:nvSpPr>
            <p:cNvPr id="9" name="TextBox 9"/>
            <p:cNvSpPr txBox="1"/>
            <p:nvPr/>
          </p:nvSpPr>
          <p:spPr>
            <a:xfrm>
              <a:off x="0" y="-47625"/>
              <a:ext cx="14360123" cy="1801250"/>
            </a:xfrm>
            <a:prstGeom prst="rect">
              <a:avLst/>
            </a:prstGeom>
          </p:spPr>
          <p:txBody>
            <a:bodyPr lIns="0" tIns="0" rIns="0" bIns="0" rtlCol="0" anchor="ctr"/>
            <a:lstStyle/>
            <a:p>
              <a:pPr algn="l">
                <a:lnSpc>
                  <a:spcPts val="5832"/>
                </a:lnSpc>
              </a:pPr>
              <a:r>
                <a:rPr lang="en-US" sz="5400" b="1" spc="81">
                  <a:solidFill>
                    <a:srgbClr val="000000"/>
                  </a:solidFill>
                  <a:latin typeface="Alegreya Sans Bold"/>
                  <a:ea typeface="Alegreya Sans Bold"/>
                  <a:cs typeface="Alegreya Sans Bold"/>
                  <a:sym typeface="Alegreya Sans Bold"/>
                </a:rPr>
                <a:t>Προτάσεις για Μελλοντική Έρευνα</a:t>
              </a:r>
            </a:p>
            <a:p>
              <a:pPr algn="l">
                <a:lnSpc>
                  <a:spcPts val="5832"/>
                </a:lnSpc>
              </a:pPr>
              <a:endParaRPr lang="en-US" sz="5400" b="1" spc="81">
                <a:solidFill>
                  <a:srgbClr val="000000"/>
                </a:solidFill>
                <a:latin typeface="Alegreya Sans Bold"/>
                <a:ea typeface="Alegreya Sans Bold"/>
                <a:cs typeface="Alegreya Sans Bold"/>
                <a:sym typeface="Alegreya Sans Bold"/>
              </a:endParaRPr>
            </a:p>
          </p:txBody>
        </p:sp>
      </p:grpSp>
      <p:sp>
        <p:nvSpPr>
          <p:cNvPr id="10" name="Freeform 10"/>
          <p:cNvSpPr/>
          <p:nvPr/>
        </p:nvSpPr>
        <p:spPr>
          <a:xfrm>
            <a:off x="1629532" y="3836159"/>
            <a:ext cx="5075173" cy="6265646"/>
          </a:xfrm>
          <a:custGeom>
            <a:avLst/>
            <a:gdLst/>
            <a:ahLst/>
            <a:cxnLst/>
            <a:rect l="l" t="t" r="r" b="b"/>
            <a:pathLst>
              <a:path w="5075173" h="6265646">
                <a:moveTo>
                  <a:pt x="0" y="0"/>
                </a:moveTo>
                <a:lnTo>
                  <a:pt x="5075174" y="0"/>
                </a:lnTo>
                <a:lnTo>
                  <a:pt x="5075174" y="6265646"/>
                </a:lnTo>
                <a:lnTo>
                  <a:pt x="0" y="62656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7285731" y="4105227"/>
            <a:ext cx="5017254" cy="6194141"/>
          </a:xfrm>
          <a:custGeom>
            <a:avLst/>
            <a:gdLst/>
            <a:ahLst/>
            <a:cxnLst/>
            <a:rect l="l" t="t" r="r" b="b"/>
            <a:pathLst>
              <a:path w="5017254" h="6194141">
                <a:moveTo>
                  <a:pt x="0" y="0"/>
                </a:moveTo>
                <a:lnTo>
                  <a:pt x="5017254" y="0"/>
                </a:lnTo>
                <a:lnTo>
                  <a:pt x="5017254" y="6194141"/>
                </a:lnTo>
                <a:lnTo>
                  <a:pt x="0" y="61941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2"/>
          <p:cNvSpPr/>
          <p:nvPr/>
        </p:nvSpPr>
        <p:spPr>
          <a:xfrm>
            <a:off x="12885072" y="4105227"/>
            <a:ext cx="5007236" cy="6181773"/>
          </a:xfrm>
          <a:custGeom>
            <a:avLst/>
            <a:gdLst/>
            <a:ahLst/>
            <a:cxnLst/>
            <a:rect l="l" t="t" r="r" b="b"/>
            <a:pathLst>
              <a:path w="5007236" h="6181773">
                <a:moveTo>
                  <a:pt x="0" y="0"/>
                </a:moveTo>
                <a:lnTo>
                  <a:pt x="5007236" y="0"/>
                </a:lnTo>
                <a:lnTo>
                  <a:pt x="5007236" y="6181773"/>
                </a:lnTo>
                <a:lnTo>
                  <a:pt x="0" y="618177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3" name="Group 13"/>
          <p:cNvGrpSpPr/>
          <p:nvPr/>
        </p:nvGrpSpPr>
        <p:grpSpPr>
          <a:xfrm>
            <a:off x="1629532" y="1692304"/>
            <a:ext cx="16292222" cy="3053471"/>
            <a:chOff x="0" y="0"/>
            <a:chExt cx="21722963" cy="4071294"/>
          </a:xfrm>
        </p:grpSpPr>
        <p:sp>
          <p:nvSpPr>
            <p:cNvPr id="14" name="Freeform 14"/>
            <p:cNvSpPr/>
            <p:nvPr/>
          </p:nvSpPr>
          <p:spPr>
            <a:xfrm>
              <a:off x="941427" y="845995"/>
              <a:ext cx="850776" cy="975101"/>
            </a:xfrm>
            <a:custGeom>
              <a:avLst/>
              <a:gdLst/>
              <a:ahLst/>
              <a:cxnLst/>
              <a:rect l="l" t="t" r="r" b="b"/>
              <a:pathLst>
                <a:path w="850776" h="975101">
                  <a:moveTo>
                    <a:pt x="0" y="0"/>
                  </a:moveTo>
                  <a:lnTo>
                    <a:pt x="850776" y="0"/>
                  </a:lnTo>
                  <a:lnTo>
                    <a:pt x="850776" y="975102"/>
                  </a:lnTo>
                  <a:lnTo>
                    <a:pt x="0" y="97510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15" name="Freeform 15"/>
            <p:cNvSpPr/>
            <p:nvPr/>
          </p:nvSpPr>
          <p:spPr>
            <a:xfrm>
              <a:off x="0" y="2290772"/>
              <a:ext cx="6750797" cy="1780523"/>
            </a:xfrm>
            <a:custGeom>
              <a:avLst/>
              <a:gdLst/>
              <a:ahLst/>
              <a:cxnLst/>
              <a:rect l="l" t="t" r="r" b="b"/>
              <a:pathLst>
                <a:path w="6750797" h="1780523">
                  <a:moveTo>
                    <a:pt x="0" y="0"/>
                  </a:moveTo>
                  <a:lnTo>
                    <a:pt x="6750797" y="0"/>
                  </a:lnTo>
                  <a:lnTo>
                    <a:pt x="6750797" y="1780522"/>
                  </a:lnTo>
                  <a:lnTo>
                    <a:pt x="0" y="178052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a:off x="1740741" y="0"/>
              <a:ext cx="3890653" cy="3890653"/>
            </a:xfrm>
            <a:custGeom>
              <a:avLst/>
              <a:gdLst/>
              <a:ahLst/>
              <a:cxnLst/>
              <a:rect l="l" t="t" r="r" b="b"/>
              <a:pathLst>
                <a:path w="3890653" h="3890653">
                  <a:moveTo>
                    <a:pt x="0" y="0"/>
                  </a:moveTo>
                  <a:lnTo>
                    <a:pt x="3890654" y="0"/>
                  </a:lnTo>
                  <a:lnTo>
                    <a:pt x="3890654" y="3890653"/>
                  </a:lnTo>
                  <a:lnTo>
                    <a:pt x="0" y="3890653"/>
                  </a:lnTo>
                  <a:lnTo>
                    <a:pt x="0" y="0"/>
                  </a:lnTo>
                  <a:close/>
                </a:path>
              </a:pathLst>
            </a:custGeom>
            <a:blipFill>
              <a:blip r:embed="rId8">
                <a:alphaModFix amt="35000"/>
                <a:extLst>
                  <a:ext uri="{96DAC541-7B7A-43D3-8B79-37D633B846F1}">
                    <asvg:svgBlip xmlns="" xmlns:asvg="http://schemas.microsoft.com/office/drawing/2016/SVG/main" r:embed="rId9"/>
                  </a:ext>
                </a:extLst>
              </a:blip>
              <a:stretch>
                <a:fillRect/>
              </a:stretch>
            </a:blipFill>
            <a:ln cap="sq">
              <a:noFill/>
              <a:prstDash val="solid"/>
              <a:miter/>
            </a:ln>
          </p:spPr>
        </p:sp>
        <p:grpSp>
          <p:nvGrpSpPr>
            <p:cNvPr id="17" name="Group 17"/>
            <p:cNvGrpSpPr/>
            <p:nvPr/>
          </p:nvGrpSpPr>
          <p:grpSpPr>
            <a:xfrm>
              <a:off x="1740741" y="0"/>
              <a:ext cx="3269314" cy="326931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031E"/>
              </a:solidFill>
              <a:ln w="95250" cap="sq">
                <a:solidFill>
                  <a:srgbClr val="FFFFFF"/>
                </a:solidFill>
                <a:prstDash val="solid"/>
                <a:miter/>
              </a:ln>
            </p:spPr>
          </p:sp>
          <p:sp>
            <p:nvSpPr>
              <p:cNvPr id="19" name="TextBox 19"/>
              <p:cNvSpPr txBox="1"/>
              <p:nvPr/>
            </p:nvSpPr>
            <p:spPr>
              <a:xfrm>
                <a:off x="76200" y="28575"/>
                <a:ext cx="660400" cy="708025"/>
              </a:xfrm>
              <a:prstGeom prst="rect">
                <a:avLst/>
              </a:prstGeom>
            </p:spPr>
            <p:txBody>
              <a:bodyPr lIns="70507" tIns="70507" rIns="70507" bIns="70507" rtlCol="0" anchor="ctr"/>
              <a:lstStyle/>
              <a:p>
                <a:pPr algn="ctr">
                  <a:lnSpc>
                    <a:spcPts val="2659"/>
                  </a:lnSpc>
                </a:pPr>
                <a:endParaRPr/>
              </a:p>
            </p:txBody>
          </p:sp>
        </p:grpSp>
        <p:sp>
          <p:nvSpPr>
            <p:cNvPr id="20" name="Freeform 20"/>
            <p:cNvSpPr/>
            <p:nvPr/>
          </p:nvSpPr>
          <p:spPr>
            <a:xfrm>
              <a:off x="7486083" y="2290772"/>
              <a:ext cx="6750797" cy="1780523"/>
            </a:xfrm>
            <a:custGeom>
              <a:avLst/>
              <a:gdLst/>
              <a:ahLst/>
              <a:cxnLst/>
              <a:rect l="l" t="t" r="r" b="b"/>
              <a:pathLst>
                <a:path w="6750797" h="1780523">
                  <a:moveTo>
                    <a:pt x="0" y="0"/>
                  </a:moveTo>
                  <a:lnTo>
                    <a:pt x="6750797" y="0"/>
                  </a:lnTo>
                  <a:lnTo>
                    <a:pt x="6750797" y="1780522"/>
                  </a:lnTo>
                  <a:lnTo>
                    <a:pt x="0" y="178052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1" name="Freeform 21"/>
            <p:cNvSpPr/>
            <p:nvPr/>
          </p:nvSpPr>
          <p:spPr>
            <a:xfrm>
              <a:off x="9226824" y="0"/>
              <a:ext cx="3890653" cy="3890653"/>
            </a:xfrm>
            <a:custGeom>
              <a:avLst/>
              <a:gdLst/>
              <a:ahLst/>
              <a:cxnLst/>
              <a:rect l="l" t="t" r="r" b="b"/>
              <a:pathLst>
                <a:path w="3890653" h="3890653">
                  <a:moveTo>
                    <a:pt x="0" y="0"/>
                  </a:moveTo>
                  <a:lnTo>
                    <a:pt x="3890653" y="0"/>
                  </a:lnTo>
                  <a:lnTo>
                    <a:pt x="3890653" y="3890653"/>
                  </a:lnTo>
                  <a:lnTo>
                    <a:pt x="0" y="3890653"/>
                  </a:lnTo>
                  <a:lnTo>
                    <a:pt x="0" y="0"/>
                  </a:lnTo>
                  <a:close/>
                </a:path>
              </a:pathLst>
            </a:custGeom>
            <a:blipFill>
              <a:blip r:embed="rId8">
                <a:alphaModFix amt="35000"/>
                <a:extLst>
                  <a:ext uri="{96DAC541-7B7A-43D3-8B79-37D633B846F1}">
                    <asvg:svgBlip xmlns="" xmlns:asvg="http://schemas.microsoft.com/office/drawing/2016/SVG/main" r:embed="rId10"/>
                  </a:ext>
                </a:extLst>
              </a:blip>
              <a:stretch>
                <a:fillRect/>
              </a:stretch>
            </a:blipFill>
            <a:ln cap="sq">
              <a:noFill/>
              <a:prstDash val="solid"/>
              <a:miter/>
            </a:ln>
          </p:spPr>
        </p:sp>
        <p:grpSp>
          <p:nvGrpSpPr>
            <p:cNvPr id="22" name="Group 22"/>
            <p:cNvGrpSpPr/>
            <p:nvPr/>
          </p:nvGrpSpPr>
          <p:grpSpPr>
            <a:xfrm>
              <a:off x="9226824" y="0"/>
              <a:ext cx="3269314" cy="326931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8B24"/>
              </a:solidFill>
              <a:ln w="95250" cap="sq">
                <a:solidFill>
                  <a:srgbClr val="FFFFFF"/>
                </a:solidFill>
                <a:prstDash val="solid"/>
                <a:miter/>
              </a:ln>
            </p:spPr>
          </p:sp>
          <p:sp>
            <p:nvSpPr>
              <p:cNvPr id="24" name="TextBox 24"/>
              <p:cNvSpPr txBox="1"/>
              <p:nvPr/>
            </p:nvSpPr>
            <p:spPr>
              <a:xfrm>
                <a:off x="76200" y="28575"/>
                <a:ext cx="660400" cy="708025"/>
              </a:xfrm>
              <a:prstGeom prst="rect">
                <a:avLst/>
              </a:prstGeom>
            </p:spPr>
            <p:txBody>
              <a:bodyPr lIns="70507" tIns="70507" rIns="70507" bIns="70507" rtlCol="0" anchor="ctr"/>
              <a:lstStyle/>
              <a:p>
                <a:pPr algn="ctr">
                  <a:lnSpc>
                    <a:spcPts val="2659"/>
                  </a:lnSpc>
                </a:pPr>
                <a:endParaRPr/>
              </a:p>
            </p:txBody>
          </p:sp>
        </p:grpSp>
        <p:sp>
          <p:nvSpPr>
            <p:cNvPr id="25" name="Freeform 25"/>
            <p:cNvSpPr/>
            <p:nvPr/>
          </p:nvSpPr>
          <p:spPr>
            <a:xfrm>
              <a:off x="14972166" y="2290772"/>
              <a:ext cx="6750797" cy="1780523"/>
            </a:xfrm>
            <a:custGeom>
              <a:avLst/>
              <a:gdLst/>
              <a:ahLst/>
              <a:cxnLst/>
              <a:rect l="l" t="t" r="r" b="b"/>
              <a:pathLst>
                <a:path w="6750797" h="1780523">
                  <a:moveTo>
                    <a:pt x="0" y="0"/>
                  </a:moveTo>
                  <a:lnTo>
                    <a:pt x="6750797" y="0"/>
                  </a:lnTo>
                  <a:lnTo>
                    <a:pt x="6750797" y="1780522"/>
                  </a:lnTo>
                  <a:lnTo>
                    <a:pt x="0" y="178052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6" name="Freeform 26"/>
            <p:cNvSpPr/>
            <p:nvPr/>
          </p:nvSpPr>
          <p:spPr>
            <a:xfrm>
              <a:off x="16712907" y="0"/>
              <a:ext cx="3890653" cy="3890653"/>
            </a:xfrm>
            <a:custGeom>
              <a:avLst/>
              <a:gdLst/>
              <a:ahLst/>
              <a:cxnLst/>
              <a:rect l="l" t="t" r="r" b="b"/>
              <a:pathLst>
                <a:path w="3890653" h="3890653">
                  <a:moveTo>
                    <a:pt x="0" y="0"/>
                  </a:moveTo>
                  <a:lnTo>
                    <a:pt x="3890653" y="0"/>
                  </a:lnTo>
                  <a:lnTo>
                    <a:pt x="3890653" y="3890653"/>
                  </a:lnTo>
                  <a:lnTo>
                    <a:pt x="0" y="3890653"/>
                  </a:lnTo>
                  <a:lnTo>
                    <a:pt x="0" y="0"/>
                  </a:lnTo>
                  <a:close/>
                </a:path>
              </a:pathLst>
            </a:custGeom>
            <a:blipFill>
              <a:blip r:embed="rId8">
                <a:alphaModFix amt="35000"/>
                <a:extLst>
                  <a:ext uri="{96DAC541-7B7A-43D3-8B79-37D633B846F1}">
                    <asvg:svgBlip xmlns="" xmlns:asvg="http://schemas.microsoft.com/office/drawing/2016/SVG/main" r:embed="rId11"/>
                  </a:ext>
                </a:extLst>
              </a:blip>
              <a:stretch>
                <a:fillRect/>
              </a:stretch>
            </a:blipFill>
            <a:ln cap="sq">
              <a:noFill/>
              <a:prstDash val="solid"/>
              <a:miter/>
            </a:ln>
          </p:spPr>
        </p:sp>
        <p:grpSp>
          <p:nvGrpSpPr>
            <p:cNvPr id="27" name="Group 27"/>
            <p:cNvGrpSpPr/>
            <p:nvPr/>
          </p:nvGrpSpPr>
          <p:grpSpPr>
            <a:xfrm>
              <a:off x="16712907" y="0"/>
              <a:ext cx="3269314" cy="326931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6414"/>
              </a:solidFill>
              <a:ln w="95250" cap="sq">
                <a:solidFill>
                  <a:srgbClr val="FFFFFF"/>
                </a:solidFill>
                <a:prstDash val="solid"/>
                <a:miter/>
              </a:ln>
            </p:spPr>
          </p:sp>
          <p:sp>
            <p:nvSpPr>
              <p:cNvPr id="29" name="TextBox 29"/>
              <p:cNvSpPr txBox="1"/>
              <p:nvPr/>
            </p:nvSpPr>
            <p:spPr>
              <a:xfrm>
                <a:off x="76200" y="28575"/>
                <a:ext cx="660400" cy="708025"/>
              </a:xfrm>
              <a:prstGeom prst="rect">
                <a:avLst/>
              </a:prstGeom>
            </p:spPr>
            <p:txBody>
              <a:bodyPr lIns="70507" tIns="70507" rIns="70507" bIns="70507" rtlCol="0" anchor="ctr"/>
              <a:lstStyle/>
              <a:p>
                <a:pPr algn="ctr">
                  <a:lnSpc>
                    <a:spcPts val="2659"/>
                  </a:lnSpc>
                </a:pPr>
                <a:endParaRPr/>
              </a:p>
            </p:txBody>
          </p:sp>
        </p:grpSp>
        <p:sp>
          <p:nvSpPr>
            <p:cNvPr id="30" name="Freeform 30"/>
            <p:cNvSpPr/>
            <p:nvPr/>
          </p:nvSpPr>
          <p:spPr>
            <a:xfrm>
              <a:off x="2543644" y="802903"/>
              <a:ext cx="1663509" cy="1663509"/>
            </a:xfrm>
            <a:custGeom>
              <a:avLst/>
              <a:gdLst/>
              <a:ahLst/>
              <a:cxnLst/>
              <a:rect l="l" t="t" r="r" b="b"/>
              <a:pathLst>
                <a:path w="1663509" h="1663509">
                  <a:moveTo>
                    <a:pt x="0" y="0"/>
                  </a:moveTo>
                  <a:lnTo>
                    <a:pt x="1663509" y="0"/>
                  </a:lnTo>
                  <a:lnTo>
                    <a:pt x="1663509" y="1663508"/>
                  </a:lnTo>
                  <a:lnTo>
                    <a:pt x="0" y="166350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31" name="Freeform 31"/>
            <p:cNvSpPr/>
            <p:nvPr/>
          </p:nvSpPr>
          <p:spPr>
            <a:xfrm>
              <a:off x="10029727" y="802903"/>
              <a:ext cx="1663509" cy="1663509"/>
            </a:xfrm>
            <a:custGeom>
              <a:avLst/>
              <a:gdLst/>
              <a:ahLst/>
              <a:cxnLst/>
              <a:rect l="l" t="t" r="r" b="b"/>
              <a:pathLst>
                <a:path w="1663509" h="1663509">
                  <a:moveTo>
                    <a:pt x="0" y="0"/>
                  </a:moveTo>
                  <a:lnTo>
                    <a:pt x="1663509" y="0"/>
                  </a:lnTo>
                  <a:lnTo>
                    <a:pt x="1663509" y="1663508"/>
                  </a:lnTo>
                  <a:lnTo>
                    <a:pt x="0" y="166350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32" name="Freeform 32"/>
            <p:cNvSpPr/>
            <p:nvPr/>
          </p:nvSpPr>
          <p:spPr>
            <a:xfrm>
              <a:off x="17515810" y="802903"/>
              <a:ext cx="1663509" cy="1663509"/>
            </a:xfrm>
            <a:custGeom>
              <a:avLst/>
              <a:gdLst/>
              <a:ahLst/>
              <a:cxnLst/>
              <a:rect l="l" t="t" r="r" b="b"/>
              <a:pathLst>
                <a:path w="1663509" h="1663509">
                  <a:moveTo>
                    <a:pt x="0" y="0"/>
                  </a:moveTo>
                  <a:lnTo>
                    <a:pt x="1663509" y="0"/>
                  </a:lnTo>
                  <a:lnTo>
                    <a:pt x="1663509" y="1663508"/>
                  </a:lnTo>
                  <a:lnTo>
                    <a:pt x="0" y="1663508"/>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grpSp>
      <p:sp>
        <p:nvSpPr>
          <p:cNvPr id="33" name="TextBox 33"/>
          <p:cNvSpPr txBox="1"/>
          <p:nvPr/>
        </p:nvSpPr>
        <p:spPr>
          <a:xfrm>
            <a:off x="1545198" y="5231751"/>
            <a:ext cx="4959375" cy="3282950"/>
          </a:xfrm>
          <a:prstGeom prst="rect">
            <a:avLst/>
          </a:prstGeom>
        </p:spPr>
        <p:txBody>
          <a:bodyPr wrap="square" lIns="0" tIns="0" rIns="0" bIns="0" rtlCol="0" anchor="t">
            <a:spAutoFit/>
          </a:bodyPr>
          <a:lstStyle/>
          <a:p>
            <a:pPr marL="634366" lvl="1" indent="-342900" algn="l">
              <a:lnSpc>
                <a:spcPts val="3240"/>
              </a:lnSpc>
              <a:buFont typeface="Wingdings" panose="05000000000000000000" pitchFamily="2" charset="2"/>
              <a:buChar char="v"/>
            </a:pPr>
            <a:r>
              <a:rPr lang="el-GR" sz="2500" b="1" dirty="0" smtClean="0">
                <a:solidFill>
                  <a:srgbClr val="000000"/>
                </a:solidFill>
                <a:latin typeface="Roboto Bold"/>
                <a:ea typeface="Roboto Bold"/>
                <a:cs typeface="Roboto Bold"/>
                <a:sym typeface="Roboto Bold"/>
              </a:rPr>
              <a:t>Δ</a:t>
            </a:r>
            <a:r>
              <a:rPr lang="en-US" sz="2500" b="1" dirty="0" err="1" smtClean="0">
                <a:solidFill>
                  <a:srgbClr val="000000"/>
                </a:solidFill>
                <a:latin typeface="Roboto Bold"/>
                <a:ea typeface="Roboto Bold"/>
                <a:cs typeface="Roboto Bold"/>
                <a:sym typeface="Roboto Bold"/>
              </a:rPr>
              <a:t>ιεύρυνση</a:t>
            </a:r>
            <a:r>
              <a:rPr lang="en-US" sz="2500" b="1" dirty="0" smtClean="0">
                <a:solidFill>
                  <a:srgbClr val="000000"/>
                </a:solidFill>
                <a:latin typeface="Roboto Bold"/>
                <a:ea typeface="Roboto Bold"/>
                <a:cs typeface="Roboto Bold"/>
                <a:sym typeface="Roboto Bold"/>
              </a:rPr>
              <a:t> </a:t>
            </a:r>
            <a:r>
              <a:rPr lang="en-US" sz="2500" b="1" dirty="0">
                <a:solidFill>
                  <a:srgbClr val="000000"/>
                </a:solidFill>
                <a:latin typeface="Roboto Bold"/>
                <a:ea typeface="Roboto Bold"/>
                <a:cs typeface="Roboto Bold"/>
                <a:sym typeface="Roboto Bold"/>
              </a:rPr>
              <a:t>του δείγματος μέσω συμμετοχής μεγαλύτερου αριθμού </a:t>
            </a:r>
            <a:r>
              <a:rPr lang="en-US" sz="2500" b="1" dirty="0" smtClean="0">
                <a:solidFill>
                  <a:srgbClr val="000000"/>
                </a:solidFill>
                <a:latin typeface="Roboto Bold"/>
                <a:ea typeface="Roboto Bold"/>
                <a:cs typeface="Roboto Bold"/>
                <a:sym typeface="Roboto Bold"/>
              </a:rPr>
              <a:t>εμπειρογνωμόνων</a:t>
            </a:r>
            <a:endParaRPr lang="el-GR" sz="2500" b="1" dirty="0" smtClean="0">
              <a:solidFill>
                <a:srgbClr val="000000"/>
              </a:solidFill>
              <a:latin typeface="Roboto Bold"/>
              <a:ea typeface="Roboto Bold"/>
              <a:cs typeface="Roboto Bold"/>
              <a:sym typeface="Roboto Bold"/>
            </a:endParaRPr>
          </a:p>
          <a:p>
            <a:pPr marL="634366" lvl="1" indent="-342900" algn="l">
              <a:lnSpc>
                <a:spcPts val="3240"/>
              </a:lnSpc>
              <a:buFont typeface="Wingdings" panose="05000000000000000000" pitchFamily="2" charset="2"/>
              <a:buChar char="v"/>
            </a:pPr>
            <a:endParaRPr lang="el-GR" sz="2500" b="1" dirty="0">
              <a:solidFill>
                <a:srgbClr val="000000"/>
              </a:solidFill>
              <a:latin typeface="Roboto Bold"/>
              <a:ea typeface="Roboto Bold"/>
              <a:cs typeface="Roboto Bold"/>
              <a:sym typeface="Roboto Bold"/>
            </a:endParaRPr>
          </a:p>
          <a:p>
            <a:pPr marL="634366" lvl="1" indent="-342900" algn="l">
              <a:lnSpc>
                <a:spcPts val="3240"/>
              </a:lnSpc>
              <a:buFont typeface="Wingdings" panose="05000000000000000000" pitchFamily="2" charset="2"/>
              <a:buChar char="v"/>
            </a:pPr>
            <a:endParaRPr lang="en-US" sz="2500" b="1" dirty="0">
              <a:solidFill>
                <a:srgbClr val="000000"/>
              </a:solidFill>
              <a:latin typeface="Roboto Bold"/>
              <a:ea typeface="Roboto Bold"/>
              <a:cs typeface="Roboto Bold"/>
              <a:sym typeface="Roboto Bold"/>
            </a:endParaRPr>
          </a:p>
          <a:p>
            <a:pPr marL="634366" lvl="1" indent="-342900" algn="l">
              <a:lnSpc>
                <a:spcPts val="3240"/>
              </a:lnSpc>
              <a:buFont typeface="Wingdings" panose="05000000000000000000" pitchFamily="2" charset="2"/>
              <a:buChar char="v"/>
            </a:pPr>
            <a:r>
              <a:rPr lang="el-GR" sz="2500" b="1" dirty="0" smtClean="0">
                <a:solidFill>
                  <a:srgbClr val="000000"/>
                </a:solidFill>
                <a:latin typeface="Roboto Bold"/>
                <a:ea typeface="Roboto Bold"/>
                <a:cs typeface="Roboto Bold"/>
                <a:sym typeface="Roboto Bold"/>
              </a:rPr>
              <a:t>Α</a:t>
            </a:r>
            <a:r>
              <a:rPr lang="en-US" sz="2500" b="1" dirty="0" err="1" smtClean="0">
                <a:solidFill>
                  <a:srgbClr val="000000"/>
                </a:solidFill>
                <a:latin typeface="Roboto Bold"/>
                <a:ea typeface="Roboto Bold"/>
                <a:cs typeface="Roboto Bold"/>
                <a:sym typeface="Roboto Bold"/>
              </a:rPr>
              <a:t>ξιολόγηση</a:t>
            </a:r>
            <a:r>
              <a:rPr lang="en-US" sz="2500" b="1" dirty="0" smtClean="0">
                <a:solidFill>
                  <a:srgbClr val="000000"/>
                </a:solidFill>
                <a:latin typeface="Roboto Bold"/>
                <a:ea typeface="Roboto Bold"/>
                <a:cs typeface="Roboto Bold"/>
                <a:sym typeface="Roboto Bold"/>
              </a:rPr>
              <a:t> </a:t>
            </a:r>
            <a:r>
              <a:rPr lang="en-US" sz="2500" b="1" dirty="0">
                <a:solidFill>
                  <a:srgbClr val="000000"/>
                </a:solidFill>
                <a:latin typeface="Roboto Bold"/>
                <a:ea typeface="Roboto Bold"/>
                <a:cs typeface="Roboto Bold"/>
                <a:sym typeface="Roboto Bold"/>
              </a:rPr>
              <a:t>του υλικού από </a:t>
            </a:r>
            <a:r>
              <a:rPr lang="el-GR" sz="2500" b="1" dirty="0" smtClean="0">
                <a:solidFill>
                  <a:srgbClr val="000000"/>
                </a:solidFill>
                <a:latin typeface="Roboto Bold"/>
                <a:ea typeface="Roboto Bold"/>
                <a:cs typeface="Roboto Bold"/>
                <a:sym typeface="Roboto Bold"/>
              </a:rPr>
              <a:t>μαθητές</a:t>
            </a:r>
            <a:endParaRPr lang="en-US" sz="2500" b="1" dirty="0">
              <a:solidFill>
                <a:srgbClr val="000000"/>
              </a:solidFill>
              <a:latin typeface="Roboto Bold"/>
              <a:ea typeface="Roboto Bold"/>
              <a:cs typeface="Roboto Bold"/>
              <a:sym typeface="Roboto Bold"/>
            </a:endParaRPr>
          </a:p>
        </p:txBody>
      </p:sp>
      <p:sp>
        <p:nvSpPr>
          <p:cNvPr id="34" name="TextBox 34"/>
          <p:cNvSpPr txBox="1"/>
          <p:nvPr/>
        </p:nvSpPr>
        <p:spPr>
          <a:xfrm>
            <a:off x="7240874" y="5231751"/>
            <a:ext cx="4957463" cy="3693319"/>
          </a:xfrm>
          <a:prstGeom prst="rect">
            <a:avLst/>
          </a:prstGeom>
        </p:spPr>
        <p:txBody>
          <a:bodyPr wrap="square" lIns="0" tIns="0" rIns="0" bIns="0" rtlCol="0" anchor="t">
            <a:spAutoFit/>
          </a:bodyPr>
          <a:lstStyle/>
          <a:p>
            <a:pPr marL="634365" lvl="1" indent="-342900" algn="l">
              <a:lnSpc>
                <a:spcPts val="3240"/>
              </a:lnSpc>
              <a:buFont typeface="Wingdings" panose="05000000000000000000" pitchFamily="2" charset="2"/>
              <a:buChar char="v"/>
            </a:pPr>
            <a:r>
              <a:rPr lang="el-GR" sz="2500" b="1" dirty="0" smtClean="0">
                <a:solidFill>
                  <a:srgbClr val="000000"/>
                </a:solidFill>
                <a:latin typeface="Roboto Bold"/>
                <a:ea typeface="Roboto Bold"/>
                <a:cs typeface="Roboto Bold"/>
                <a:sym typeface="Roboto Bold"/>
              </a:rPr>
              <a:t>Ε</a:t>
            </a:r>
            <a:r>
              <a:rPr lang="en-US" sz="2500" b="1" dirty="0" smtClean="0">
                <a:solidFill>
                  <a:srgbClr val="000000"/>
                </a:solidFill>
                <a:latin typeface="Roboto Bold"/>
                <a:ea typeface="Roboto Bold"/>
                <a:cs typeface="Roboto Bold"/>
                <a:sym typeface="Roboto Bold"/>
              </a:rPr>
              <a:t>φα</a:t>
            </a:r>
            <a:r>
              <a:rPr lang="en-US" sz="2500" b="1" dirty="0" err="1" smtClean="0">
                <a:solidFill>
                  <a:srgbClr val="000000"/>
                </a:solidFill>
                <a:latin typeface="Roboto Bold"/>
                <a:ea typeface="Roboto Bold"/>
                <a:cs typeface="Roboto Bold"/>
                <a:sym typeface="Roboto Bold"/>
              </a:rPr>
              <a:t>ρμογή</a:t>
            </a:r>
            <a:r>
              <a:rPr lang="en-US" sz="2500" b="1" dirty="0" smtClean="0">
                <a:solidFill>
                  <a:srgbClr val="000000"/>
                </a:solidFill>
                <a:latin typeface="Roboto Bold"/>
                <a:ea typeface="Roboto Bold"/>
                <a:cs typeface="Roboto Bold"/>
                <a:sym typeface="Roboto Bold"/>
              </a:rPr>
              <a:t> </a:t>
            </a:r>
            <a:r>
              <a:rPr lang="en-US" sz="2500" b="1" dirty="0">
                <a:solidFill>
                  <a:srgbClr val="000000"/>
                </a:solidFill>
                <a:latin typeface="Roboto Bold"/>
                <a:ea typeface="Roboto Bold"/>
                <a:cs typeface="Roboto Bold"/>
                <a:sym typeface="Roboto Bold"/>
              </a:rPr>
              <a:t>πειραματικού σχεδιασμού </a:t>
            </a:r>
            <a:r>
              <a:rPr lang="en-US" sz="2500" b="1" dirty="0" smtClean="0">
                <a:solidFill>
                  <a:srgbClr val="000000"/>
                </a:solidFill>
                <a:latin typeface="Roboto Bold"/>
                <a:ea typeface="Roboto Bold"/>
                <a:cs typeface="Roboto Bold"/>
                <a:sym typeface="Roboto Bold"/>
              </a:rPr>
              <a:t>μέσω</a:t>
            </a:r>
            <a:r>
              <a:rPr lang="el-GR" sz="2500" b="1" dirty="0" smtClean="0">
                <a:solidFill>
                  <a:srgbClr val="000000"/>
                </a:solidFill>
                <a:latin typeface="Roboto Bold"/>
                <a:ea typeface="Roboto Bold"/>
                <a:cs typeface="Roboto Bold"/>
                <a:sym typeface="Roboto Bold"/>
              </a:rPr>
              <a:t> </a:t>
            </a:r>
            <a:r>
              <a:rPr lang="en-US" sz="2500" b="1" dirty="0" err="1" smtClean="0">
                <a:solidFill>
                  <a:srgbClr val="000000"/>
                </a:solidFill>
                <a:latin typeface="Roboto Bold"/>
                <a:ea typeface="Roboto Bold"/>
                <a:cs typeface="Roboto Bold"/>
                <a:sym typeface="Roboto Bold"/>
              </a:rPr>
              <a:t>συγκριτικών</a:t>
            </a:r>
            <a:r>
              <a:rPr lang="en-US" sz="2500" b="1" dirty="0" smtClean="0">
                <a:solidFill>
                  <a:srgbClr val="000000"/>
                </a:solidFill>
                <a:latin typeface="Roboto Bold"/>
                <a:ea typeface="Roboto Bold"/>
                <a:cs typeface="Roboto Bold"/>
                <a:sym typeface="Roboto Bold"/>
              </a:rPr>
              <a:t> </a:t>
            </a:r>
            <a:r>
              <a:rPr lang="en-US" sz="2500" b="1" dirty="0" err="1">
                <a:solidFill>
                  <a:srgbClr val="000000"/>
                </a:solidFill>
                <a:latin typeface="Roboto Bold"/>
                <a:ea typeface="Roboto Bold"/>
                <a:cs typeface="Roboto Bold"/>
                <a:sym typeface="Roboto Bold"/>
              </a:rPr>
              <a:t>μελετών</a:t>
            </a:r>
            <a:r>
              <a:rPr lang="en-US" sz="2500" b="1" dirty="0">
                <a:solidFill>
                  <a:srgbClr val="000000"/>
                </a:solidFill>
                <a:latin typeface="Roboto Bold"/>
                <a:ea typeface="Roboto Bold"/>
                <a:cs typeface="Roboto Bold"/>
                <a:sym typeface="Roboto Bold"/>
              </a:rPr>
              <a:t> </a:t>
            </a:r>
            <a:r>
              <a:rPr lang="en-US" sz="2500" b="1" dirty="0" err="1">
                <a:solidFill>
                  <a:srgbClr val="000000"/>
                </a:solidFill>
                <a:latin typeface="Roboto Bold"/>
                <a:ea typeface="Roboto Bold"/>
                <a:cs typeface="Roboto Bold"/>
                <a:sym typeface="Roboto Bold"/>
              </a:rPr>
              <a:t>με</a:t>
            </a:r>
            <a:r>
              <a:rPr lang="en-US" sz="2500" b="1" dirty="0">
                <a:solidFill>
                  <a:srgbClr val="000000"/>
                </a:solidFill>
                <a:latin typeface="Roboto Bold"/>
                <a:ea typeface="Roboto Bold"/>
                <a:cs typeface="Roboto Bold"/>
                <a:sym typeface="Roboto Bold"/>
              </a:rPr>
              <a:t> </a:t>
            </a:r>
            <a:r>
              <a:rPr lang="en-US" sz="2500" b="1" dirty="0" err="1">
                <a:solidFill>
                  <a:srgbClr val="000000"/>
                </a:solidFill>
                <a:latin typeface="Roboto Bold"/>
                <a:ea typeface="Roboto Bold"/>
                <a:cs typeface="Roboto Bold"/>
                <a:sym typeface="Roboto Bold"/>
              </a:rPr>
              <a:t>άλλες</a:t>
            </a:r>
            <a:r>
              <a:rPr lang="en-US" sz="2500" b="1" dirty="0">
                <a:solidFill>
                  <a:srgbClr val="000000"/>
                </a:solidFill>
                <a:latin typeface="Roboto Bold"/>
                <a:ea typeface="Roboto Bold"/>
                <a:cs typeface="Roboto Bold"/>
                <a:sym typeface="Roboto Bold"/>
              </a:rPr>
              <a:t> </a:t>
            </a:r>
            <a:r>
              <a:rPr lang="en-US" sz="2500" b="1" dirty="0" err="1">
                <a:solidFill>
                  <a:srgbClr val="000000"/>
                </a:solidFill>
                <a:latin typeface="Roboto Bold"/>
                <a:ea typeface="Roboto Bold"/>
                <a:cs typeface="Roboto Bold"/>
                <a:sym typeface="Roboto Bold"/>
              </a:rPr>
              <a:t>μορφές</a:t>
            </a:r>
            <a:r>
              <a:rPr lang="en-US" sz="2500" b="1" dirty="0">
                <a:solidFill>
                  <a:srgbClr val="000000"/>
                </a:solidFill>
                <a:latin typeface="Roboto Bold"/>
                <a:ea typeface="Roboto Bold"/>
                <a:cs typeface="Roboto Bold"/>
                <a:sym typeface="Roboto Bold"/>
              </a:rPr>
              <a:t> </a:t>
            </a:r>
            <a:r>
              <a:rPr lang="en-US" sz="2500" b="1" dirty="0" err="1" smtClean="0">
                <a:solidFill>
                  <a:srgbClr val="000000"/>
                </a:solidFill>
                <a:latin typeface="Roboto Bold"/>
                <a:ea typeface="Roboto Bold"/>
                <a:cs typeface="Roboto Bold"/>
                <a:sym typeface="Roboto Bold"/>
              </a:rPr>
              <a:t>διδ</a:t>
            </a:r>
            <a:r>
              <a:rPr lang="en-US" sz="2500" b="1" dirty="0" smtClean="0">
                <a:solidFill>
                  <a:srgbClr val="000000"/>
                </a:solidFill>
                <a:latin typeface="Roboto Bold"/>
                <a:ea typeface="Roboto Bold"/>
                <a:cs typeface="Roboto Bold"/>
                <a:sym typeface="Roboto Bold"/>
              </a:rPr>
              <a:t>ασκαλίας</a:t>
            </a:r>
            <a:endParaRPr lang="el-GR" sz="2500" b="1" dirty="0">
              <a:solidFill>
                <a:srgbClr val="000000"/>
              </a:solidFill>
              <a:latin typeface="Roboto Bold"/>
              <a:ea typeface="Roboto Bold"/>
              <a:cs typeface="Roboto Bold"/>
              <a:sym typeface="Roboto Bold"/>
            </a:endParaRPr>
          </a:p>
          <a:p>
            <a:pPr marL="634365" lvl="1" indent="-342900" algn="l">
              <a:lnSpc>
                <a:spcPts val="3240"/>
              </a:lnSpc>
              <a:buFont typeface="Wingdings" panose="05000000000000000000" pitchFamily="2" charset="2"/>
              <a:buChar char="v"/>
            </a:pPr>
            <a:endParaRPr lang="en-US" sz="2500" b="1" dirty="0">
              <a:solidFill>
                <a:srgbClr val="000000"/>
              </a:solidFill>
              <a:latin typeface="Roboto Bold"/>
              <a:ea typeface="Roboto Bold"/>
              <a:cs typeface="Roboto Bold"/>
              <a:sym typeface="Roboto Bold"/>
            </a:endParaRPr>
          </a:p>
          <a:p>
            <a:pPr marL="634365" lvl="1" indent="-342900">
              <a:lnSpc>
                <a:spcPts val="3240"/>
              </a:lnSpc>
              <a:buFont typeface="Wingdings" panose="05000000000000000000" pitchFamily="2" charset="2"/>
              <a:buChar char="v"/>
            </a:pPr>
            <a:r>
              <a:rPr lang="el-GR" sz="2500" b="1" dirty="0" smtClean="0">
                <a:solidFill>
                  <a:srgbClr val="000000"/>
                </a:solidFill>
                <a:latin typeface="Roboto Bold"/>
                <a:ea typeface="Roboto Bold"/>
                <a:cs typeface="Roboto Bold"/>
                <a:sym typeface="Roboto Bold"/>
              </a:rPr>
              <a:t>Εκτέλεση </a:t>
            </a:r>
            <a:r>
              <a:rPr lang="en-US" sz="2500" b="1" dirty="0" smtClean="0">
                <a:solidFill>
                  <a:srgbClr val="000000"/>
                </a:solidFill>
                <a:latin typeface="Roboto Bold"/>
                <a:ea typeface="Roboto Bold"/>
                <a:cs typeface="Roboto Bold"/>
                <a:sym typeface="Roboto Bold"/>
              </a:rPr>
              <a:t>pre-post</a:t>
            </a:r>
            <a:r>
              <a:rPr lang="el-GR" sz="2500" b="1" dirty="0" smtClean="0">
                <a:solidFill>
                  <a:srgbClr val="000000"/>
                </a:solidFill>
                <a:latin typeface="Roboto Bold"/>
                <a:ea typeface="Roboto Bold"/>
                <a:cs typeface="Roboto Bold"/>
                <a:sym typeface="Roboto Bold"/>
              </a:rPr>
              <a:t> </a:t>
            </a:r>
            <a:r>
              <a:rPr lang="en-US" sz="2500" b="1" dirty="0" err="1" smtClean="0">
                <a:solidFill>
                  <a:srgbClr val="000000"/>
                </a:solidFill>
                <a:latin typeface="Roboto Bold"/>
                <a:ea typeface="Roboto Bold"/>
                <a:cs typeface="Roboto Bold"/>
                <a:sym typeface="Roboto Bold"/>
              </a:rPr>
              <a:t>δοκιμ</a:t>
            </a:r>
            <a:r>
              <a:rPr lang="en-US" sz="2500" b="1" dirty="0" smtClean="0">
                <a:solidFill>
                  <a:srgbClr val="000000"/>
                </a:solidFill>
                <a:latin typeface="Roboto Bold"/>
                <a:ea typeface="Roboto Bold"/>
                <a:cs typeface="Roboto Bold"/>
                <a:sym typeface="Roboto Bold"/>
              </a:rPr>
              <a:t>ασιών και τυχαιοποιημένων </a:t>
            </a:r>
            <a:r>
              <a:rPr lang="en-US" sz="2500" b="1" dirty="0">
                <a:solidFill>
                  <a:srgbClr val="000000"/>
                </a:solidFill>
                <a:latin typeface="Roboto Bold"/>
                <a:ea typeface="Roboto Bold"/>
                <a:cs typeface="Roboto Bold"/>
                <a:sym typeface="Roboto Bold"/>
              </a:rPr>
              <a:t>ελεγχόμενων </a:t>
            </a:r>
            <a:r>
              <a:rPr lang="en-US" sz="2500" b="1" dirty="0" smtClean="0">
                <a:solidFill>
                  <a:srgbClr val="000000"/>
                </a:solidFill>
                <a:latin typeface="Roboto Bold"/>
                <a:ea typeface="Roboto Bold"/>
                <a:cs typeface="Roboto Bold"/>
                <a:sym typeface="Roboto Bold"/>
              </a:rPr>
              <a:t>δοκιμών</a:t>
            </a:r>
            <a:endParaRPr lang="en-US" sz="2500" b="1" dirty="0">
              <a:solidFill>
                <a:srgbClr val="000000"/>
              </a:solidFill>
              <a:latin typeface="Roboto Bold"/>
              <a:ea typeface="Roboto Bold"/>
              <a:cs typeface="Roboto Bold"/>
              <a:sym typeface="Roboto Bold"/>
            </a:endParaRPr>
          </a:p>
        </p:txBody>
      </p:sp>
      <p:sp>
        <p:nvSpPr>
          <p:cNvPr id="35" name="TextBox 35"/>
          <p:cNvSpPr txBox="1"/>
          <p:nvPr/>
        </p:nvSpPr>
        <p:spPr>
          <a:xfrm>
            <a:off x="12855626" y="5231751"/>
            <a:ext cx="5007236" cy="4103688"/>
          </a:xfrm>
          <a:prstGeom prst="rect">
            <a:avLst/>
          </a:prstGeom>
        </p:spPr>
        <p:txBody>
          <a:bodyPr lIns="0" tIns="0" rIns="0" bIns="0" rtlCol="0" anchor="t">
            <a:spAutoFit/>
          </a:bodyPr>
          <a:lstStyle/>
          <a:p>
            <a:pPr marL="634365" lvl="1" indent="-342900">
              <a:lnSpc>
                <a:spcPts val="3240"/>
              </a:lnSpc>
              <a:buFont typeface="Wingdings" panose="05000000000000000000" pitchFamily="2" charset="2"/>
              <a:buChar char="v"/>
            </a:pPr>
            <a:r>
              <a:rPr lang="el-GR" sz="2500" b="1" dirty="0" smtClean="0">
                <a:solidFill>
                  <a:srgbClr val="000000"/>
                </a:solidFill>
                <a:latin typeface="Roboto Bold"/>
                <a:ea typeface="Roboto Bold"/>
                <a:cs typeface="Roboto Bold"/>
                <a:sym typeface="Roboto Bold"/>
              </a:rPr>
              <a:t>Ε</a:t>
            </a:r>
            <a:r>
              <a:rPr lang="en-US" sz="2500" b="1" dirty="0" err="1" smtClean="0">
                <a:solidFill>
                  <a:srgbClr val="000000"/>
                </a:solidFill>
                <a:latin typeface="Roboto Bold"/>
                <a:ea typeface="Roboto Bold"/>
                <a:cs typeface="Roboto Bold"/>
                <a:sym typeface="Roboto Bold"/>
              </a:rPr>
              <a:t>νσωμάτωση</a:t>
            </a:r>
            <a:r>
              <a:rPr lang="en-US" sz="2500" b="1" dirty="0" smtClean="0">
                <a:solidFill>
                  <a:srgbClr val="000000"/>
                </a:solidFill>
                <a:latin typeface="Roboto Bold"/>
                <a:ea typeface="Roboto Bold"/>
                <a:cs typeface="Roboto Bold"/>
                <a:sym typeface="Roboto Bold"/>
              </a:rPr>
              <a:t> π</a:t>
            </a:r>
            <a:r>
              <a:rPr lang="en-US" sz="2500" b="1" dirty="0" err="1" smtClean="0">
                <a:solidFill>
                  <a:srgbClr val="000000"/>
                </a:solidFill>
                <a:latin typeface="Roboto Bold"/>
                <a:ea typeface="Roboto Bold"/>
                <a:cs typeface="Roboto Bold"/>
                <a:sym typeface="Roboto Bold"/>
              </a:rPr>
              <a:t>ροηγμένων</a:t>
            </a:r>
            <a:r>
              <a:rPr lang="en-US" sz="2500" b="1" dirty="0" smtClean="0">
                <a:solidFill>
                  <a:srgbClr val="000000"/>
                </a:solidFill>
                <a:latin typeface="Roboto Bold"/>
                <a:ea typeface="Roboto Bold"/>
                <a:cs typeface="Roboto Bold"/>
                <a:sym typeface="Roboto Bold"/>
              </a:rPr>
              <a:t> </a:t>
            </a:r>
            <a:r>
              <a:rPr lang="en-US" sz="2500" b="1" dirty="0" err="1" smtClean="0">
                <a:solidFill>
                  <a:srgbClr val="000000"/>
                </a:solidFill>
                <a:latin typeface="Roboto Bold"/>
                <a:ea typeface="Roboto Bold"/>
                <a:cs typeface="Roboto Bold"/>
                <a:sym typeface="Roboto Bold"/>
              </a:rPr>
              <a:t>τεχνολογικών</a:t>
            </a:r>
            <a:r>
              <a:rPr lang="en-US" sz="2500" b="1" dirty="0" smtClean="0">
                <a:solidFill>
                  <a:srgbClr val="000000"/>
                </a:solidFill>
                <a:latin typeface="Roboto Bold"/>
                <a:ea typeface="Roboto Bold"/>
                <a:cs typeface="Roboto Bold"/>
                <a:sym typeface="Roboto Bold"/>
              </a:rPr>
              <a:t> </a:t>
            </a:r>
            <a:r>
              <a:rPr lang="en-US" sz="2500" b="1" dirty="0" err="1" smtClean="0">
                <a:solidFill>
                  <a:srgbClr val="000000"/>
                </a:solidFill>
                <a:latin typeface="Roboto Bold"/>
                <a:ea typeface="Roboto Bold"/>
                <a:cs typeface="Roboto Bold"/>
                <a:sym typeface="Roboto Bold"/>
              </a:rPr>
              <a:t>εργ</a:t>
            </a:r>
            <a:r>
              <a:rPr lang="en-US" sz="2500" b="1" dirty="0" smtClean="0">
                <a:solidFill>
                  <a:srgbClr val="000000"/>
                </a:solidFill>
                <a:latin typeface="Roboto Bold"/>
                <a:ea typeface="Roboto Bold"/>
                <a:cs typeface="Roboto Bold"/>
                <a:sym typeface="Roboto Bold"/>
              </a:rPr>
              <a:t>αλείων, όπως </a:t>
            </a:r>
            <a:r>
              <a:rPr lang="el-GR" sz="2500" b="1" dirty="0">
                <a:solidFill>
                  <a:srgbClr val="000000"/>
                </a:solidFill>
                <a:latin typeface="Roboto Bold"/>
                <a:ea typeface="Roboto Bold"/>
                <a:cs typeface="Roboto Bold"/>
                <a:sym typeface="Roboto Bold"/>
              </a:rPr>
              <a:t>Ανάλυση </a:t>
            </a:r>
            <a:r>
              <a:rPr lang="el-GR" sz="2500" b="1" dirty="0" smtClean="0">
                <a:solidFill>
                  <a:srgbClr val="000000"/>
                </a:solidFill>
                <a:latin typeface="Roboto Bold"/>
                <a:ea typeface="Roboto Bold"/>
                <a:cs typeface="Roboto Bold"/>
                <a:sym typeface="Roboto Bold"/>
              </a:rPr>
              <a:t>Μαθησιακών Αποτελεσμάτων</a:t>
            </a:r>
            <a:r>
              <a:rPr lang="en-US" sz="2500" b="1" dirty="0" smtClean="0">
                <a:solidFill>
                  <a:srgbClr val="000000"/>
                </a:solidFill>
                <a:latin typeface="Roboto Bold"/>
                <a:ea typeface="Roboto Bold"/>
                <a:cs typeface="Roboto Bold"/>
                <a:sym typeface="Roboto Bold"/>
              </a:rPr>
              <a:t> (learning analytics)</a:t>
            </a:r>
            <a:endParaRPr lang="el-GR" sz="2500" b="1" dirty="0" smtClean="0">
              <a:solidFill>
                <a:srgbClr val="000000"/>
              </a:solidFill>
              <a:latin typeface="Roboto Bold"/>
              <a:ea typeface="Roboto Bold"/>
              <a:cs typeface="Roboto Bold"/>
              <a:sym typeface="Roboto Bold"/>
            </a:endParaRPr>
          </a:p>
          <a:p>
            <a:pPr marL="634365" lvl="1" indent="-342900" algn="l">
              <a:lnSpc>
                <a:spcPts val="3240"/>
              </a:lnSpc>
              <a:buFont typeface="Wingdings" panose="05000000000000000000" pitchFamily="2" charset="2"/>
              <a:buChar char="v"/>
            </a:pPr>
            <a:endParaRPr lang="en-US" sz="2500" b="1" dirty="0">
              <a:solidFill>
                <a:srgbClr val="000000"/>
              </a:solidFill>
              <a:latin typeface="Roboto Bold"/>
              <a:ea typeface="Roboto Bold"/>
              <a:cs typeface="Roboto Bold"/>
              <a:sym typeface="Roboto Bold"/>
            </a:endParaRPr>
          </a:p>
          <a:p>
            <a:pPr marL="634365" lvl="1" indent="-342900" algn="l">
              <a:lnSpc>
                <a:spcPts val="3240"/>
              </a:lnSpc>
              <a:buFont typeface="Wingdings" panose="05000000000000000000" pitchFamily="2" charset="2"/>
              <a:buChar char="v"/>
            </a:pPr>
            <a:r>
              <a:rPr lang="el-GR" sz="2500" b="1" dirty="0" smtClean="0">
                <a:solidFill>
                  <a:srgbClr val="000000"/>
                </a:solidFill>
                <a:latin typeface="Roboto Bold"/>
                <a:ea typeface="Roboto Bold"/>
                <a:cs typeface="Roboto Bold"/>
                <a:sym typeface="Roboto Bold"/>
              </a:rPr>
              <a:t>Εκπόνηση </a:t>
            </a:r>
            <a:r>
              <a:rPr lang="en-US" sz="2500" b="1" dirty="0" err="1" smtClean="0">
                <a:solidFill>
                  <a:srgbClr val="000000"/>
                </a:solidFill>
                <a:latin typeface="Roboto Bold"/>
                <a:ea typeface="Roboto Bold"/>
                <a:cs typeface="Roboto Bold"/>
                <a:sym typeface="Roboto Bold"/>
              </a:rPr>
              <a:t>μελ</a:t>
            </a:r>
            <a:r>
              <a:rPr lang="el-GR" sz="2500" b="1" dirty="0" smtClean="0">
                <a:solidFill>
                  <a:srgbClr val="000000"/>
                </a:solidFill>
                <a:latin typeface="Roboto Bold"/>
                <a:ea typeface="Roboto Bold"/>
                <a:cs typeface="Roboto Bold"/>
                <a:sym typeface="Roboto Bold"/>
              </a:rPr>
              <a:t>ετών</a:t>
            </a:r>
            <a:r>
              <a:rPr lang="en-US" sz="2500" b="1" dirty="0" smtClean="0">
                <a:solidFill>
                  <a:srgbClr val="000000"/>
                </a:solidFill>
                <a:latin typeface="Roboto Bold"/>
                <a:ea typeface="Roboto Bold"/>
                <a:cs typeface="Roboto Bold"/>
                <a:sym typeface="Roboto Bold"/>
              </a:rPr>
              <a:t> παρα</a:t>
            </a:r>
            <a:r>
              <a:rPr lang="en-US" sz="2500" b="1" dirty="0" err="1" smtClean="0">
                <a:solidFill>
                  <a:srgbClr val="000000"/>
                </a:solidFill>
                <a:latin typeface="Roboto Bold"/>
                <a:ea typeface="Roboto Bold"/>
                <a:cs typeface="Roboto Bold"/>
                <a:sym typeface="Roboto Bold"/>
              </a:rPr>
              <a:t>κολούθησης</a:t>
            </a:r>
            <a:r>
              <a:rPr lang="en-US" sz="2500" b="1" dirty="0" smtClean="0">
                <a:solidFill>
                  <a:srgbClr val="000000"/>
                </a:solidFill>
                <a:latin typeface="Roboto Bold"/>
                <a:ea typeface="Roboto Bold"/>
                <a:cs typeface="Roboto Bold"/>
                <a:sym typeface="Roboto Bold"/>
              </a:rPr>
              <a:t> β</a:t>
            </a:r>
            <a:r>
              <a:rPr lang="en-US" sz="2500" b="1" dirty="0" err="1" smtClean="0">
                <a:solidFill>
                  <a:srgbClr val="000000"/>
                </a:solidFill>
                <a:latin typeface="Roboto Bold"/>
                <a:ea typeface="Roboto Bold"/>
                <a:cs typeface="Roboto Bold"/>
                <a:sym typeface="Roboto Bold"/>
              </a:rPr>
              <a:t>λέμμ</a:t>
            </a:r>
            <a:r>
              <a:rPr lang="en-US" sz="2500" b="1" dirty="0" smtClean="0">
                <a:solidFill>
                  <a:srgbClr val="000000"/>
                </a:solidFill>
                <a:latin typeface="Roboto Bold"/>
                <a:ea typeface="Roboto Bold"/>
                <a:cs typeface="Roboto Bold"/>
                <a:sym typeface="Roboto Bold"/>
              </a:rPr>
              <a:t>ατος για βελτιστοποίηση της διεπαφή</a:t>
            </a:r>
            <a:r>
              <a:rPr lang="el-GR" sz="2500" b="1" dirty="0" smtClean="0">
                <a:solidFill>
                  <a:srgbClr val="000000"/>
                </a:solidFill>
                <a:latin typeface="Roboto Bold"/>
                <a:ea typeface="Roboto Bold"/>
                <a:cs typeface="Roboto Bold"/>
                <a:sym typeface="Roboto Bold"/>
              </a:rPr>
              <a:t>ς</a:t>
            </a:r>
            <a:endParaRPr lang="en-US" sz="2500" b="1" dirty="0">
              <a:solidFill>
                <a:srgbClr val="000000"/>
              </a:solidFill>
              <a:latin typeface="Roboto Bold"/>
              <a:ea typeface="Roboto Bold"/>
              <a:cs typeface="Roboto Bold"/>
              <a:sym typeface="Roboto Bold"/>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518" b="-12518"/>
            </a:stretch>
          </a:blipFill>
        </p:spPr>
      </p:sp>
      <p:grpSp>
        <p:nvGrpSpPr>
          <p:cNvPr id="3" name="Group 3"/>
          <p:cNvGrpSpPr/>
          <p:nvPr/>
        </p:nvGrpSpPr>
        <p:grpSpPr>
          <a:xfrm>
            <a:off x="281933" y="12368"/>
            <a:ext cx="701316" cy="10287000"/>
            <a:chOff x="0" y="0"/>
            <a:chExt cx="664951" cy="9753600"/>
          </a:xfrm>
        </p:grpSpPr>
        <p:sp>
          <p:nvSpPr>
            <p:cNvPr id="4" name="Freeform 4"/>
            <p:cNvSpPr/>
            <p:nvPr/>
          </p:nvSpPr>
          <p:spPr>
            <a:xfrm>
              <a:off x="0" y="0"/>
              <a:ext cx="664972" cy="9753600"/>
            </a:xfrm>
            <a:custGeom>
              <a:avLst/>
              <a:gdLst/>
              <a:ahLst/>
              <a:cxnLst/>
              <a:rect l="l" t="t" r="r" b="b"/>
              <a:pathLst>
                <a:path w="664972" h="9753600">
                  <a:moveTo>
                    <a:pt x="0" y="0"/>
                  </a:moveTo>
                  <a:lnTo>
                    <a:pt x="664972" y="0"/>
                  </a:lnTo>
                  <a:lnTo>
                    <a:pt x="664972" y="9753600"/>
                  </a:lnTo>
                  <a:lnTo>
                    <a:pt x="0" y="9753600"/>
                  </a:lnTo>
                  <a:close/>
                </a:path>
              </a:pathLst>
            </a:custGeom>
            <a:solidFill>
              <a:srgbClr val="931B1B"/>
            </a:solidFill>
          </p:spPr>
        </p:sp>
      </p:grpSp>
      <p:grpSp>
        <p:nvGrpSpPr>
          <p:cNvPr id="5" name="Group 5"/>
          <p:cNvGrpSpPr/>
          <p:nvPr/>
        </p:nvGrpSpPr>
        <p:grpSpPr>
          <a:xfrm>
            <a:off x="934833" y="754517"/>
            <a:ext cx="1013184" cy="1188132"/>
            <a:chOff x="0" y="0"/>
            <a:chExt cx="960649" cy="1126525"/>
          </a:xfrm>
        </p:grpSpPr>
        <p:sp>
          <p:nvSpPr>
            <p:cNvPr id="6" name="Freeform 6"/>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sp>
        <p:nvSpPr>
          <p:cNvPr id="7" name="Freeform 7"/>
          <p:cNvSpPr/>
          <p:nvPr/>
        </p:nvSpPr>
        <p:spPr>
          <a:xfrm>
            <a:off x="1142248" y="2169931"/>
            <a:ext cx="6285781" cy="6285781"/>
          </a:xfrm>
          <a:custGeom>
            <a:avLst/>
            <a:gdLst/>
            <a:ahLst/>
            <a:cxnLst/>
            <a:rect l="l" t="t" r="r" b="b"/>
            <a:pathLst>
              <a:path w="6285781" h="6285781">
                <a:moveTo>
                  <a:pt x="0" y="0"/>
                </a:moveTo>
                <a:lnTo>
                  <a:pt x="6285781" y="0"/>
                </a:lnTo>
                <a:lnTo>
                  <a:pt x="6285781" y="6285781"/>
                </a:lnTo>
                <a:lnTo>
                  <a:pt x="0" y="6285781"/>
                </a:lnTo>
                <a:lnTo>
                  <a:pt x="0" y="0"/>
                </a:lnTo>
                <a:close/>
              </a:path>
            </a:pathLst>
          </a:custGeom>
          <a:blipFill>
            <a:blip r:embed="rId3"/>
            <a:stretch>
              <a:fillRect/>
            </a:stretch>
          </a:blipFill>
        </p:spPr>
      </p:sp>
      <p:sp>
        <p:nvSpPr>
          <p:cNvPr id="8" name="TextBox 8"/>
          <p:cNvSpPr txBox="1"/>
          <p:nvPr/>
        </p:nvSpPr>
        <p:spPr>
          <a:xfrm>
            <a:off x="7145919" y="3187915"/>
            <a:ext cx="6377169" cy="3307447"/>
          </a:xfrm>
          <a:prstGeom prst="rect">
            <a:avLst/>
          </a:prstGeom>
        </p:spPr>
        <p:txBody>
          <a:bodyPr lIns="0" tIns="0" rIns="0" bIns="0" rtlCol="0" anchor="t">
            <a:spAutoFit/>
          </a:bodyPr>
          <a:lstStyle/>
          <a:p>
            <a:pPr algn="ctr">
              <a:lnSpc>
                <a:spcPts val="8799"/>
              </a:lnSpc>
            </a:pPr>
            <a:r>
              <a:rPr lang="en-US" sz="6285">
                <a:solidFill>
                  <a:srgbClr val="000000"/>
                </a:solidFill>
                <a:latin typeface="Roboto"/>
                <a:ea typeface="Roboto"/>
                <a:cs typeface="Roboto"/>
                <a:sym typeface="Roboto"/>
              </a:rPr>
              <a:t>Σας ευχαριστώ πολύ για την προσοχή σας! </a:t>
            </a:r>
          </a:p>
        </p:txBody>
      </p:sp>
      <p:sp>
        <p:nvSpPr>
          <p:cNvPr id="9" name="Freeform 9"/>
          <p:cNvSpPr/>
          <p:nvPr/>
        </p:nvSpPr>
        <p:spPr>
          <a:xfrm>
            <a:off x="14768225" y="2772280"/>
            <a:ext cx="2249959" cy="5683431"/>
          </a:xfrm>
          <a:custGeom>
            <a:avLst/>
            <a:gdLst/>
            <a:ahLst/>
            <a:cxnLst/>
            <a:rect l="l" t="t" r="r" b="b"/>
            <a:pathLst>
              <a:path w="2249959" h="5683431">
                <a:moveTo>
                  <a:pt x="0" y="0"/>
                </a:moveTo>
                <a:lnTo>
                  <a:pt x="2249959" y="0"/>
                </a:lnTo>
                <a:lnTo>
                  <a:pt x="2249959" y="5683432"/>
                </a:lnTo>
                <a:lnTo>
                  <a:pt x="0" y="5683432"/>
                </a:lnTo>
                <a:lnTo>
                  <a:pt x="0" y="0"/>
                </a:lnTo>
                <a:close/>
              </a:path>
            </a:pathLst>
          </a:custGeom>
          <a:blipFill>
            <a:blip r:embed="rId4"/>
            <a:stretch>
              <a:fillRect l="-133509" t="-3670" r="-232953"/>
            </a:stretch>
          </a:blipFill>
        </p:spPr>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31859" y="1194939"/>
            <a:ext cx="1298974" cy="1172672"/>
            <a:chOff x="0" y="0"/>
            <a:chExt cx="1231620" cy="1111866"/>
          </a:xfrm>
        </p:grpSpPr>
        <p:sp>
          <p:nvSpPr>
            <p:cNvPr id="3" name="Freeform 3"/>
            <p:cNvSpPr/>
            <p:nvPr/>
          </p:nvSpPr>
          <p:spPr>
            <a:xfrm>
              <a:off x="0" y="0"/>
              <a:ext cx="1239901" cy="1111885"/>
            </a:xfrm>
            <a:custGeom>
              <a:avLst/>
              <a:gdLst/>
              <a:ahLst/>
              <a:cxnLst/>
              <a:rect l="l" t="t" r="r" b="b"/>
              <a:pathLst>
                <a:path w="1239901" h="1111885">
                  <a:moveTo>
                    <a:pt x="888111" y="1111885"/>
                  </a:moveTo>
                  <a:cubicBezTo>
                    <a:pt x="900557" y="1111885"/>
                    <a:pt x="908812" y="1105154"/>
                    <a:pt x="912876" y="1098550"/>
                  </a:cubicBezTo>
                  <a:cubicBezTo>
                    <a:pt x="912876" y="1091819"/>
                    <a:pt x="917067" y="1091819"/>
                    <a:pt x="917067" y="1091819"/>
                  </a:cubicBezTo>
                  <a:lnTo>
                    <a:pt x="1231646" y="584835"/>
                  </a:lnTo>
                  <a:cubicBezTo>
                    <a:pt x="1239901" y="571500"/>
                    <a:pt x="1239901" y="544957"/>
                    <a:pt x="1231646" y="524891"/>
                  </a:cubicBezTo>
                  <a:lnTo>
                    <a:pt x="917067" y="24511"/>
                  </a:lnTo>
                  <a:cubicBezTo>
                    <a:pt x="917067" y="17780"/>
                    <a:pt x="912876" y="17780"/>
                    <a:pt x="912876" y="17780"/>
                  </a:cubicBezTo>
                  <a:cubicBezTo>
                    <a:pt x="908812" y="11176"/>
                    <a:pt x="900557" y="4572"/>
                    <a:pt x="888111" y="4572"/>
                  </a:cubicBezTo>
                  <a:lnTo>
                    <a:pt x="2794" y="0"/>
                  </a:lnTo>
                  <a:cubicBezTo>
                    <a:pt x="1778" y="370205"/>
                    <a:pt x="889" y="740664"/>
                    <a:pt x="0" y="1110869"/>
                  </a:cubicBezTo>
                  <a:lnTo>
                    <a:pt x="888111" y="1111885"/>
                  </a:lnTo>
                  <a:close/>
                </a:path>
              </a:pathLst>
            </a:custGeom>
            <a:solidFill>
              <a:srgbClr val="5B9BD5"/>
            </a:solidFill>
          </p:spPr>
        </p:sp>
      </p:grpSp>
      <p:grpSp>
        <p:nvGrpSpPr>
          <p:cNvPr id="4" name="Group 4"/>
          <p:cNvGrpSpPr/>
          <p:nvPr/>
        </p:nvGrpSpPr>
        <p:grpSpPr>
          <a:xfrm>
            <a:off x="2286000" y="0"/>
            <a:ext cx="701316" cy="10287000"/>
            <a:chOff x="0" y="0"/>
            <a:chExt cx="664951" cy="9753600"/>
          </a:xfrm>
        </p:grpSpPr>
        <p:sp>
          <p:nvSpPr>
            <p:cNvPr id="5" name="Freeform 5"/>
            <p:cNvSpPr/>
            <p:nvPr/>
          </p:nvSpPr>
          <p:spPr>
            <a:xfrm>
              <a:off x="0" y="0"/>
              <a:ext cx="664972" cy="9753600"/>
            </a:xfrm>
            <a:custGeom>
              <a:avLst/>
              <a:gdLst/>
              <a:ahLst/>
              <a:cxnLst/>
              <a:rect l="l" t="t" r="r" b="b"/>
              <a:pathLst>
                <a:path w="664972" h="9753600">
                  <a:moveTo>
                    <a:pt x="0" y="0"/>
                  </a:moveTo>
                  <a:lnTo>
                    <a:pt x="664972" y="0"/>
                  </a:lnTo>
                  <a:lnTo>
                    <a:pt x="664972" y="9753600"/>
                  </a:lnTo>
                  <a:lnTo>
                    <a:pt x="0" y="9753600"/>
                  </a:lnTo>
                  <a:close/>
                </a:path>
              </a:pathLst>
            </a:custGeom>
            <a:solidFill>
              <a:srgbClr val="931B1B"/>
            </a:solidFill>
          </p:spPr>
        </p:sp>
      </p:grpSp>
      <p:sp>
        <p:nvSpPr>
          <p:cNvPr id="6" name="AutoShape 6"/>
          <p:cNvSpPr/>
          <p:nvPr/>
        </p:nvSpPr>
        <p:spPr>
          <a:xfrm rot="8237">
            <a:off x="4561928" y="1797104"/>
            <a:ext cx="10565591" cy="0"/>
          </a:xfrm>
          <a:prstGeom prst="line">
            <a:avLst/>
          </a:prstGeom>
          <a:ln w="9525" cap="rnd">
            <a:solidFill>
              <a:srgbClr val="5B9BD5"/>
            </a:solidFill>
            <a:prstDash val="solid"/>
            <a:headEnd type="none" w="sm" len="sm"/>
            <a:tailEnd type="none" w="sm" len="sm"/>
          </a:ln>
        </p:spPr>
      </p:sp>
      <p:sp>
        <p:nvSpPr>
          <p:cNvPr id="7" name="AutoShape 7"/>
          <p:cNvSpPr/>
          <p:nvPr/>
        </p:nvSpPr>
        <p:spPr>
          <a:xfrm rot="11780">
            <a:off x="2980135" y="9694670"/>
            <a:ext cx="12728826" cy="0"/>
          </a:xfrm>
          <a:prstGeom prst="line">
            <a:avLst/>
          </a:prstGeom>
          <a:ln w="9525" cap="rnd">
            <a:solidFill>
              <a:srgbClr val="FFC000"/>
            </a:solidFill>
            <a:prstDash val="solid"/>
            <a:headEnd type="none" w="sm" len="sm"/>
            <a:tailEnd type="none" w="sm" len="sm"/>
          </a:ln>
        </p:spPr>
      </p:sp>
      <p:grpSp>
        <p:nvGrpSpPr>
          <p:cNvPr id="8" name="Group 8"/>
          <p:cNvGrpSpPr/>
          <p:nvPr/>
        </p:nvGrpSpPr>
        <p:grpSpPr>
          <a:xfrm>
            <a:off x="2987316" y="942751"/>
            <a:ext cx="864096" cy="1512168"/>
            <a:chOff x="0" y="0"/>
            <a:chExt cx="819291" cy="1433759"/>
          </a:xfrm>
        </p:grpSpPr>
        <p:sp>
          <p:nvSpPr>
            <p:cNvPr id="9" name="Freeform 9"/>
            <p:cNvSpPr/>
            <p:nvPr/>
          </p:nvSpPr>
          <p:spPr>
            <a:xfrm>
              <a:off x="0" y="0"/>
              <a:ext cx="819277" cy="1433703"/>
            </a:xfrm>
            <a:custGeom>
              <a:avLst/>
              <a:gdLst/>
              <a:ahLst/>
              <a:cxnLst/>
              <a:rect l="l" t="t" r="r" b="b"/>
              <a:pathLst>
                <a:path w="819277" h="1433703">
                  <a:moveTo>
                    <a:pt x="0" y="0"/>
                  </a:moveTo>
                  <a:lnTo>
                    <a:pt x="819277" y="0"/>
                  </a:lnTo>
                  <a:lnTo>
                    <a:pt x="819277" y="1433703"/>
                  </a:lnTo>
                  <a:lnTo>
                    <a:pt x="0" y="1433703"/>
                  </a:lnTo>
                  <a:close/>
                </a:path>
              </a:pathLst>
            </a:custGeom>
            <a:solidFill>
              <a:srgbClr val="FFFFFF"/>
            </a:solidFill>
          </p:spPr>
        </p:sp>
      </p:grpSp>
      <p:grpSp>
        <p:nvGrpSpPr>
          <p:cNvPr id="10" name="Group 10"/>
          <p:cNvGrpSpPr/>
          <p:nvPr/>
        </p:nvGrpSpPr>
        <p:grpSpPr>
          <a:xfrm>
            <a:off x="2987316" y="905778"/>
            <a:ext cx="1013184" cy="1188132"/>
            <a:chOff x="0" y="0"/>
            <a:chExt cx="960649" cy="1126525"/>
          </a:xfrm>
        </p:grpSpPr>
        <p:sp>
          <p:nvSpPr>
            <p:cNvPr id="11" name="Freeform 11"/>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12" name="Group 12"/>
          <p:cNvGrpSpPr/>
          <p:nvPr/>
        </p:nvGrpSpPr>
        <p:grpSpPr>
          <a:xfrm>
            <a:off x="4393812" y="823020"/>
            <a:ext cx="10798860" cy="1148478"/>
            <a:chOff x="0" y="0"/>
            <a:chExt cx="10238919" cy="1088927"/>
          </a:xfrm>
        </p:grpSpPr>
        <p:sp>
          <p:nvSpPr>
            <p:cNvPr id="13" name="Freeform 13"/>
            <p:cNvSpPr/>
            <p:nvPr/>
          </p:nvSpPr>
          <p:spPr>
            <a:xfrm>
              <a:off x="0" y="0"/>
              <a:ext cx="10238919" cy="1088927"/>
            </a:xfrm>
            <a:custGeom>
              <a:avLst/>
              <a:gdLst/>
              <a:ahLst/>
              <a:cxnLst/>
              <a:rect l="l" t="t" r="r" b="b"/>
              <a:pathLst>
                <a:path w="10238919" h="1088927">
                  <a:moveTo>
                    <a:pt x="0" y="0"/>
                  </a:moveTo>
                  <a:lnTo>
                    <a:pt x="10238919" y="0"/>
                  </a:lnTo>
                  <a:lnTo>
                    <a:pt x="10238919" y="1088927"/>
                  </a:lnTo>
                  <a:lnTo>
                    <a:pt x="0" y="1088927"/>
                  </a:lnTo>
                  <a:close/>
                </a:path>
              </a:pathLst>
            </a:custGeom>
            <a:solidFill>
              <a:srgbClr val="000000">
                <a:alpha val="0"/>
              </a:srgbClr>
            </a:solidFill>
          </p:spPr>
        </p:sp>
        <p:sp>
          <p:nvSpPr>
            <p:cNvPr id="14" name="TextBox 14"/>
            <p:cNvSpPr txBox="1"/>
            <p:nvPr/>
          </p:nvSpPr>
          <p:spPr>
            <a:xfrm>
              <a:off x="0" y="-47625"/>
              <a:ext cx="10238919" cy="1136552"/>
            </a:xfrm>
            <a:prstGeom prst="rect">
              <a:avLst/>
            </a:prstGeom>
          </p:spPr>
          <p:txBody>
            <a:bodyPr lIns="0" tIns="0" rIns="0" bIns="0" rtlCol="0" anchor="ctr"/>
            <a:lstStyle/>
            <a:p>
              <a:pPr algn="l">
                <a:lnSpc>
                  <a:spcPts val="5832"/>
                </a:lnSpc>
              </a:pPr>
              <a:r>
                <a:rPr lang="en-US" sz="5400" b="1" spc="85">
                  <a:solidFill>
                    <a:srgbClr val="000000"/>
                  </a:solidFill>
                  <a:latin typeface="Alegreya Sans Bold"/>
                  <a:ea typeface="Alegreya Sans Bold"/>
                  <a:cs typeface="Alegreya Sans Bold"/>
                  <a:sym typeface="Alegreya Sans Bold"/>
                </a:rPr>
                <a:t>Σκοπός </a:t>
              </a:r>
            </a:p>
          </p:txBody>
        </p:sp>
      </p:grpSp>
      <p:sp>
        <p:nvSpPr>
          <p:cNvPr id="15" name="TextBox 15"/>
          <p:cNvSpPr txBox="1"/>
          <p:nvPr/>
        </p:nvSpPr>
        <p:spPr>
          <a:xfrm>
            <a:off x="3956937" y="6879971"/>
            <a:ext cx="13428466" cy="1641475"/>
          </a:xfrm>
          <a:prstGeom prst="rect">
            <a:avLst/>
          </a:prstGeom>
        </p:spPr>
        <p:txBody>
          <a:bodyPr lIns="0" tIns="0" rIns="0" bIns="0" rtlCol="0" anchor="t">
            <a:spAutoFit/>
          </a:bodyPr>
          <a:lstStyle/>
          <a:p>
            <a:pPr marL="291464" lvl="1">
              <a:lnSpc>
                <a:spcPts val="3239"/>
              </a:lnSpc>
            </a:pPr>
            <a:r>
              <a:rPr lang="el-GR" sz="2699" dirty="0" smtClean="0">
                <a:solidFill>
                  <a:srgbClr val="000000"/>
                </a:solidFill>
                <a:latin typeface="Roboto"/>
                <a:ea typeface="Roboto"/>
                <a:cs typeface="Roboto"/>
                <a:sym typeface="Roboto"/>
              </a:rPr>
              <a:t>Η </a:t>
            </a:r>
            <a:r>
              <a:rPr lang="el-GR" sz="2699" dirty="0">
                <a:solidFill>
                  <a:srgbClr val="000000"/>
                </a:solidFill>
                <a:latin typeface="Roboto"/>
                <a:ea typeface="Roboto"/>
                <a:cs typeface="Roboto"/>
                <a:sym typeface="Roboto"/>
              </a:rPr>
              <a:t>εργασία επιδιώκει να αναδείξει πώς ένα λογοτεχνικό έργο της κρητικής Αναγέννησης μπορεί να αξιοποιηθεί παιδαγωγικά μέσα από ένα σύγχρονο e-</a:t>
            </a:r>
            <a:r>
              <a:rPr lang="el-GR" sz="2699" dirty="0" err="1">
                <a:solidFill>
                  <a:srgbClr val="000000"/>
                </a:solidFill>
                <a:latin typeface="Roboto"/>
                <a:ea typeface="Roboto"/>
                <a:cs typeface="Roboto"/>
                <a:sym typeface="Roboto"/>
              </a:rPr>
              <a:t>learning</a:t>
            </a:r>
            <a:r>
              <a:rPr lang="el-GR" sz="2699" dirty="0">
                <a:solidFill>
                  <a:srgbClr val="000000"/>
                </a:solidFill>
                <a:latin typeface="Roboto"/>
                <a:ea typeface="Roboto"/>
                <a:cs typeface="Roboto"/>
                <a:sym typeface="Roboto"/>
              </a:rPr>
              <a:t> περιβάλλον, συνδυάζοντας θεωρητικές αρχές της </a:t>
            </a:r>
            <a:r>
              <a:rPr lang="el-GR" sz="2699" dirty="0" err="1">
                <a:solidFill>
                  <a:srgbClr val="000000"/>
                </a:solidFill>
                <a:latin typeface="Roboto"/>
                <a:ea typeface="Roboto"/>
                <a:cs typeface="Roboto"/>
                <a:sym typeface="Roboto"/>
              </a:rPr>
              <a:t>πολυμεσικής</a:t>
            </a:r>
            <a:r>
              <a:rPr lang="el-GR" sz="2699" dirty="0">
                <a:solidFill>
                  <a:srgbClr val="000000"/>
                </a:solidFill>
                <a:latin typeface="Roboto"/>
                <a:ea typeface="Roboto"/>
                <a:cs typeface="Roboto"/>
                <a:sym typeface="Roboto"/>
              </a:rPr>
              <a:t> μάθησης και της εξ αποστάσεως εκπαίδευσης</a:t>
            </a:r>
            <a:r>
              <a:rPr lang="el-GR" sz="2699" dirty="0" smtClean="0">
                <a:solidFill>
                  <a:srgbClr val="000000"/>
                </a:solidFill>
                <a:latin typeface="Roboto"/>
                <a:ea typeface="Roboto"/>
                <a:cs typeface="Roboto"/>
                <a:sym typeface="Roboto"/>
              </a:rPr>
              <a:t>.</a:t>
            </a:r>
            <a:endParaRPr lang="el-GR" sz="2699" dirty="0">
              <a:solidFill>
                <a:srgbClr val="000000"/>
              </a:solidFill>
              <a:latin typeface="Roboto"/>
              <a:ea typeface="Roboto"/>
              <a:cs typeface="Roboto"/>
              <a:sym typeface="Roboto"/>
            </a:endParaRPr>
          </a:p>
        </p:txBody>
      </p:sp>
      <p:grpSp>
        <p:nvGrpSpPr>
          <p:cNvPr id="16" name="Group 16"/>
          <p:cNvGrpSpPr/>
          <p:nvPr/>
        </p:nvGrpSpPr>
        <p:grpSpPr>
          <a:xfrm>
            <a:off x="3703736" y="2580393"/>
            <a:ext cx="5001982" cy="1485632"/>
            <a:chOff x="0" y="0"/>
            <a:chExt cx="6669310" cy="1980842"/>
          </a:xfrm>
        </p:grpSpPr>
        <p:sp>
          <p:nvSpPr>
            <p:cNvPr id="17" name="Freeform 17"/>
            <p:cNvSpPr/>
            <p:nvPr/>
          </p:nvSpPr>
          <p:spPr>
            <a:xfrm>
              <a:off x="0" y="0"/>
              <a:ext cx="6669310" cy="1980842"/>
            </a:xfrm>
            <a:custGeom>
              <a:avLst/>
              <a:gdLst/>
              <a:ahLst/>
              <a:cxnLst/>
              <a:rect l="l" t="t" r="r" b="b"/>
              <a:pathLst>
                <a:path w="6669310" h="1980842">
                  <a:moveTo>
                    <a:pt x="0" y="0"/>
                  </a:moveTo>
                  <a:lnTo>
                    <a:pt x="6669310" y="0"/>
                  </a:lnTo>
                  <a:lnTo>
                    <a:pt x="6669310" y="1980842"/>
                  </a:lnTo>
                  <a:lnTo>
                    <a:pt x="0" y="1980842"/>
                  </a:lnTo>
                  <a:lnTo>
                    <a:pt x="0" y="0"/>
                  </a:lnTo>
                  <a:close/>
                </a:path>
              </a:pathLst>
            </a:custGeom>
            <a:blipFill>
              <a:blip r:embed="rId2"/>
              <a:stretch>
                <a:fillRect/>
              </a:stretch>
            </a:blipFill>
          </p:spPr>
        </p:sp>
        <p:sp>
          <p:nvSpPr>
            <p:cNvPr id="18" name="TextBox 18"/>
            <p:cNvSpPr txBox="1"/>
            <p:nvPr/>
          </p:nvSpPr>
          <p:spPr>
            <a:xfrm>
              <a:off x="1665685" y="572676"/>
              <a:ext cx="3621998" cy="775854"/>
            </a:xfrm>
            <a:prstGeom prst="rect">
              <a:avLst/>
            </a:prstGeom>
          </p:spPr>
          <p:txBody>
            <a:bodyPr wrap="square" lIns="0" tIns="0" rIns="0" bIns="0" rtlCol="0" anchor="t">
              <a:spAutoFit/>
            </a:bodyPr>
            <a:lstStyle/>
            <a:p>
              <a:pPr algn="ctr">
                <a:lnSpc>
                  <a:spcPts val="4798"/>
                </a:lnSpc>
                <a:spcBef>
                  <a:spcPct val="0"/>
                </a:spcBef>
              </a:pPr>
              <a:r>
                <a:rPr lang="el-GR" sz="3998" b="1" dirty="0" smtClean="0">
                  <a:solidFill>
                    <a:srgbClr val="000000"/>
                  </a:solidFill>
                  <a:latin typeface="Times New Roman Bold"/>
                  <a:ea typeface="Times New Roman Bold"/>
                  <a:cs typeface="Times New Roman Bold"/>
                  <a:sym typeface="Times New Roman Bold"/>
                </a:rPr>
                <a:t>Σχεδιασμός</a:t>
              </a:r>
              <a:endParaRPr lang="en-US" sz="3998" b="1" dirty="0">
                <a:solidFill>
                  <a:srgbClr val="000000"/>
                </a:solidFill>
                <a:latin typeface="Times New Roman Bold"/>
                <a:ea typeface="Times New Roman Bold"/>
                <a:cs typeface="Times New Roman Bold"/>
                <a:sym typeface="Times New Roman Bold"/>
              </a:endParaRPr>
            </a:p>
          </p:txBody>
        </p:sp>
      </p:grpSp>
      <p:grpSp>
        <p:nvGrpSpPr>
          <p:cNvPr id="19" name="Group 19"/>
          <p:cNvGrpSpPr/>
          <p:nvPr/>
        </p:nvGrpSpPr>
        <p:grpSpPr>
          <a:xfrm>
            <a:off x="8170179" y="2580393"/>
            <a:ext cx="5001982" cy="1485632"/>
            <a:chOff x="0" y="0"/>
            <a:chExt cx="6669310" cy="1980842"/>
          </a:xfrm>
        </p:grpSpPr>
        <p:sp>
          <p:nvSpPr>
            <p:cNvPr id="20" name="Freeform 20"/>
            <p:cNvSpPr/>
            <p:nvPr/>
          </p:nvSpPr>
          <p:spPr>
            <a:xfrm>
              <a:off x="0" y="0"/>
              <a:ext cx="6669310" cy="1980842"/>
            </a:xfrm>
            <a:custGeom>
              <a:avLst/>
              <a:gdLst/>
              <a:ahLst/>
              <a:cxnLst/>
              <a:rect l="l" t="t" r="r" b="b"/>
              <a:pathLst>
                <a:path w="6669310" h="1980842">
                  <a:moveTo>
                    <a:pt x="0" y="0"/>
                  </a:moveTo>
                  <a:lnTo>
                    <a:pt x="6669310" y="0"/>
                  </a:lnTo>
                  <a:lnTo>
                    <a:pt x="6669310" y="1980842"/>
                  </a:lnTo>
                  <a:lnTo>
                    <a:pt x="0" y="1980842"/>
                  </a:lnTo>
                  <a:lnTo>
                    <a:pt x="0" y="0"/>
                  </a:lnTo>
                  <a:close/>
                </a:path>
              </a:pathLst>
            </a:custGeom>
            <a:blipFill>
              <a:blip r:embed="rId2"/>
              <a:stretch>
                <a:fillRect/>
              </a:stretch>
            </a:blipFill>
          </p:spPr>
        </p:sp>
        <p:sp>
          <p:nvSpPr>
            <p:cNvPr id="21" name="TextBox 21"/>
            <p:cNvSpPr txBox="1"/>
            <p:nvPr/>
          </p:nvSpPr>
          <p:spPr>
            <a:xfrm>
              <a:off x="1968932" y="571321"/>
              <a:ext cx="3387328" cy="819150"/>
            </a:xfrm>
            <a:prstGeom prst="rect">
              <a:avLst/>
            </a:prstGeom>
          </p:spPr>
          <p:txBody>
            <a:bodyPr lIns="0" tIns="0" rIns="0" bIns="0" rtlCol="0" anchor="t">
              <a:spAutoFit/>
            </a:bodyPr>
            <a:lstStyle/>
            <a:p>
              <a:pPr algn="ctr">
                <a:lnSpc>
                  <a:spcPts val="4799"/>
                </a:lnSpc>
                <a:spcBef>
                  <a:spcPct val="0"/>
                </a:spcBef>
              </a:pPr>
              <a:r>
                <a:rPr lang="en-US" sz="3999" b="1">
                  <a:solidFill>
                    <a:srgbClr val="000000"/>
                  </a:solidFill>
                  <a:latin typeface="Times New Roman Bold"/>
                  <a:ea typeface="Times New Roman Bold"/>
                  <a:cs typeface="Times New Roman Bold"/>
                  <a:sym typeface="Times New Roman Bold"/>
                </a:rPr>
                <a:t>Υλοποίηση </a:t>
              </a:r>
            </a:p>
          </p:txBody>
        </p:sp>
      </p:grpSp>
      <p:grpSp>
        <p:nvGrpSpPr>
          <p:cNvPr id="22" name="Group 22"/>
          <p:cNvGrpSpPr/>
          <p:nvPr/>
        </p:nvGrpSpPr>
        <p:grpSpPr>
          <a:xfrm>
            <a:off x="12691681" y="2580393"/>
            <a:ext cx="5001982" cy="1485632"/>
            <a:chOff x="0" y="0"/>
            <a:chExt cx="6669310" cy="1980842"/>
          </a:xfrm>
        </p:grpSpPr>
        <p:sp>
          <p:nvSpPr>
            <p:cNvPr id="23" name="Freeform 23"/>
            <p:cNvSpPr/>
            <p:nvPr/>
          </p:nvSpPr>
          <p:spPr>
            <a:xfrm>
              <a:off x="0" y="0"/>
              <a:ext cx="6669310" cy="1980842"/>
            </a:xfrm>
            <a:custGeom>
              <a:avLst/>
              <a:gdLst/>
              <a:ahLst/>
              <a:cxnLst/>
              <a:rect l="l" t="t" r="r" b="b"/>
              <a:pathLst>
                <a:path w="6669310" h="1980842">
                  <a:moveTo>
                    <a:pt x="0" y="0"/>
                  </a:moveTo>
                  <a:lnTo>
                    <a:pt x="6669310" y="0"/>
                  </a:lnTo>
                  <a:lnTo>
                    <a:pt x="6669310" y="1980842"/>
                  </a:lnTo>
                  <a:lnTo>
                    <a:pt x="0" y="1980842"/>
                  </a:lnTo>
                  <a:lnTo>
                    <a:pt x="0" y="0"/>
                  </a:lnTo>
                  <a:close/>
                </a:path>
              </a:pathLst>
            </a:custGeom>
            <a:blipFill>
              <a:blip r:embed="rId2"/>
              <a:stretch>
                <a:fillRect/>
              </a:stretch>
            </a:blipFill>
          </p:spPr>
        </p:sp>
        <p:sp>
          <p:nvSpPr>
            <p:cNvPr id="24" name="TextBox 24"/>
            <p:cNvSpPr txBox="1"/>
            <p:nvPr/>
          </p:nvSpPr>
          <p:spPr>
            <a:xfrm>
              <a:off x="2044264" y="553439"/>
              <a:ext cx="3412133" cy="819150"/>
            </a:xfrm>
            <a:prstGeom prst="rect">
              <a:avLst/>
            </a:prstGeom>
          </p:spPr>
          <p:txBody>
            <a:bodyPr lIns="0" tIns="0" rIns="0" bIns="0" rtlCol="0" anchor="t">
              <a:spAutoFit/>
            </a:bodyPr>
            <a:lstStyle/>
            <a:p>
              <a:pPr algn="ctr">
                <a:lnSpc>
                  <a:spcPts val="4799"/>
                </a:lnSpc>
                <a:spcBef>
                  <a:spcPct val="0"/>
                </a:spcBef>
              </a:pPr>
              <a:r>
                <a:rPr lang="en-US" sz="3999" b="1">
                  <a:solidFill>
                    <a:srgbClr val="000000"/>
                  </a:solidFill>
                  <a:latin typeface="Times New Roman Bold"/>
                  <a:ea typeface="Times New Roman Bold"/>
                  <a:cs typeface="Times New Roman Bold"/>
                  <a:sym typeface="Times New Roman Bold"/>
                </a:rPr>
                <a:t>Αποτίμηση </a:t>
              </a:r>
            </a:p>
          </p:txBody>
        </p:sp>
      </p:grpSp>
      <p:sp>
        <p:nvSpPr>
          <p:cNvPr id="26" name="Ορθογώνιο 25"/>
          <p:cNvSpPr/>
          <p:nvPr/>
        </p:nvSpPr>
        <p:spPr>
          <a:xfrm>
            <a:off x="4000478" y="4552545"/>
            <a:ext cx="12915922" cy="913070"/>
          </a:xfrm>
          <a:prstGeom prst="rect">
            <a:avLst/>
          </a:prstGeom>
        </p:spPr>
        <p:txBody>
          <a:bodyPr wrap="square">
            <a:spAutoFit/>
          </a:bodyPr>
          <a:lstStyle/>
          <a:p>
            <a:pPr marL="291464" lvl="1" algn="ctr">
              <a:lnSpc>
                <a:spcPts val="3239"/>
              </a:lnSpc>
            </a:pPr>
            <a:r>
              <a:rPr lang="el-GR" sz="2699" dirty="0">
                <a:solidFill>
                  <a:srgbClr val="000000"/>
                </a:solidFill>
                <a:latin typeface="Roboto Bold" panose="020B0604020202020204" charset="0"/>
                <a:ea typeface="Roboto Bold" panose="020B0604020202020204" charset="0"/>
                <a:cs typeface="Roboto"/>
                <a:sym typeface="Roboto"/>
              </a:rPr>
              <a:t>Ψηφιακού εκπαιδευτικού  υλικού για τη διδασκαλία του </a:t>
            </a:r>
            <a:r>
              <a:rPr lang="el-GR" sz="2699" dirty="0" err="1">
                <a:solidFill>
                  <a:srgbClr val="000000"/>
                </a:solidFill>
                <a:latin typeface="Roboto Bold" panose="020B0604020202020204" charset="0"/>
                <a:ea typeface="Roboto Bold" panose="020B0604020202020204" charset="0"/>
                <a:cs typeface="Roboto"/>
                <a:sym typeface="Roboto"/>
              </a:rPr>
              <a:t>Ερωτόκριτου</a:t>
            </a:r>
            <a:r>
              <a:rPr lang="el-GR" sz="2699" dirty="0">
                <a:solidFill>
                  <a:srgbClr val="000000"/>
                </a:solidFill>
                <a:latin typeface="Roboto Bold" panose="020B0604020202020204" charset="0"/>
                <a:ea typeface="Roboto Bold" panose="020B0604020202020204" charset="0"/>
                <a:cs typeface="Roboto"/>
                <a:sym typeface="Roboto"/>
              </a:rPr>
              <a:t> του </a:t>
            </a:r>
            <a:r>
              <a:rPr lang="el-GR" sz="2699" dirty="0" err="1">
                <a:solidFill>
                  <a:srgbClr val="000000"/>
                </a:solidFill>
                <a:latin typeface="Roboto Bold" panose="020B0604020202020204" charset="0"/>
                <a:ea typeface="Roboto Bold" panose="020B0604020202020204" charset="0"/>
                <a:cs typeface="Roboto"/>
                <a:sym typeface="Roboto"/>
              </a:rPr>
              <a:t>Βιτσέντζου</a:t>
            </a:r>
            <a:r>
              <a:rPr lang="el-GR" sz="2699" dirty="0">
                <a:solidFill>
                  <a:srgbClr val="000000"/>
                </a:solidFill>
                <a:latin typeface="Roboto Bold" panose="020B0604020202020204" charset="0"/>
                <a:ea typeface="Roboto Bold" panose="020B0604020202020204" charset="0"/>
                <a:cs typeface="Roboto"/>
                <a:sym typeface="Roboto"/>
              </a:rPr>
              <a:t> Κορνάρου, στο πλαίσιο της εξ αποστάσεως εκπαίδευσης</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31859" y="1194939"/>
            <a:ext cx="1298974" cy="1172672"/>
            <a:chOff x="0" y="0"/>
            <a:chExt cx="1231620" cy="1111866"/>
          </a:xfrm>
        </p:grpSpPr>
        <p:sp>
          <p:nvSpPr>
            <p:cNvPr id="3" name="Freeform 3"/>
            <p:cNvSpPr/>
            <p:nvPr/>
          </p:nvSpPr>
          <p:spPr>
            <a:xfrm>
              <a:off x="0" y="0"/>
              <a:ext cx="1239901" cy="1111885"/>
            </a:xfrm>
            <a:custGeom>
              <a:avLst/>
              <a:gdLst/>
              <a:ahLst/>
              <a:cxnLst/>
              <a:rect l="l" t="t" r="r" b="b"/>
              <a:pathLst>
                <a:path w="1239901" h="1111885">
                  <a:moveTo>
                    <a:pt x="888111" y="1111885"/>
                  </a:moveTo>
                  <a:cubicBezTo>
                    <a:pt x="900557" y="1111885"/>
                    <a:pt x="908812" y="1105154"/>
                    <a:pt x="912876" y="1098550"/>
                  </a:cubicBezTo>
                  <a:cubicBezTo>
                    <a:pt x="912876" y="1091819"/>
                    <a:pt x="917067" y="1091819"/>
                    <a:pt x="917067" y="1091819"/>
                  </a:cubicBezTo>
                  <a:lnTo>
                    <a:pt x="1231646" y="584835"/>
                  </a:lnTo>
                  <a:cubicBezTo>
                    <a:pt x="1239901" y="571500"/>
                    <a:pt x="1239901" y="544957"/>
                    <a:pt x="1231646" y="524891"/>
                  </a:cubicBezTo>
                  <a:lnTo>
                    <a:pt x="917067" y="24511"/>
                  </a:lnTo>
                  <a:cubicBezTo>
                    <a:pt x="917067" y="17780"/>
                    <a:pt x="912876" y="17780"/>
                    <a:pt x="912876" y="17780"/>
                  </a:cubicBezTo>
                  <a:cubicBezTo>
                    <a:pt x="908812" y="11176"/>
                    <a:pt x="900557" y="4572"/>
                    <a:pt x="888111" y="4572"/>
                  </a:cubicBezTo>
                  <a:lnTo>
                    <a:pt x="2794" y="0"/>
                  </a:lnTo>
                  <a:cubicBezTo>
                    <a:pt x="1778" y="370205"/>
                    <a:pt x="889" y="740664"/>
                    <a:pt x="0" y="1110869"/>
                  </a:cubicBezTo>
                  <a:lnTo>
                    <a:pt x="888111" y="1111885"/>
                  </a:lnTo>
                  <a:close/>
                </a:path>
              </a:pathLst>
            </a:custGeom>
            <a:solidFill>
              <a:srgbClr val="5B9BD5"/>
            </a:solidFill>
          </p:spPr>
        </p:sp>
      </p:grpSp>
      <p:grpSp>
        <p:nvGrpSpPr>
          <p:cNvPr id="4" name="Group 4"/>
          <p:cNvGrpSpPr/>
          <p:nvPr/>
        </p:nvGrpSpPr>
        <p:grpSpPr>
          <a:xfrm>
            <a:off x="2108180" y="0"/>
            <a:ext cx="738626" cy="10834266"/>
            <a:chOff x="0" y="0"/>
            <a:chExt cx="664951" cy="9753600"/>
          </a:xfrm>
        </p:grpSpPr>
        <p:sp>
          <p:nvSpPr>
            <p:cNvPr id="5" name="Freeform 5"/>
            <p:cNvSpPr/>
            <p:nvPr/>
          </p:nvSpPr>
          <p:spPr>
            <a:xfrm>
              <a:off x="0" y="0"/>
              <a:ext cx="664972" cy="9753600"/>
            </a:xfrm>
            <a:custGeom>
              <a:avLst/>
              <a:gdLst/>
              <a:ahLst/>
              <a:cxnLst/>
              <a:rect l="l" t="t" r="r" b="b"/>
              <a:pathLst>
                <a:path w="664972" h="9753600">
                  <a:moveTo>
                    <a:pt x="0" y="0"/>
                  </a:moveTo>
                  <a:lnTo>
                    <a:pt x="664972" y="0"/>
                  </a:lnTo>
                  <a:lnTo>
                    <a:pt x="664972" y="9753600"/>
                  </a:lnTo>
                  <a:lnTo>
                    <a:pt x="0" y="9753600"/>
                  </a:lnTo>
                  <a:close/>
                </a:path>
              </a:pathLst>
            </a:custGeom>
            <a:solidFill>
              <a:srgbClr val="931B1B"/>
            </a:solidFill>
          </p:spPr>
        </p:sp>
      </p:grpSp>
      <p:sp>
        <p:nvSpPr>
          <p:cNvPr id="6" name="AutoShape 6"/>
          <p:cNvSpPr/>
          <p:nvPr/>
        </p:nvSpPr>
        <p:spPr>
          <a:xfrm rot="8237">
            <a:off x="4561928" y="1797104"/>
            <a:ext cx="10565591" cy="0"/>
          </a:xfrm>
          <a:prstGeom prst="line">
            <a:avLst/>
          </a:prstGeom>
          <a:ln w="9525" cap="rnd">
            <a:solidFill>
              <a:srgbClr val="5B9BD5"/>
            </a:solidFill>
            <a:prstDash val="solid"/>
            <a:headEnd type="none" w="sm" len="sm"/>
            <a:tailEnd type="none" w="sm" len="sm"/>
          </a:ln>
        </p:spPr>
      </p:sp>
      <p:sp>
        <p:nvSpPr>
          <p:cNvPr id="7" name="AutoShape 7"/>
          <p:cNvSpPr/>
          <p:nvPr/>
        </p:nvSpPr>
        <p:spPr>
          <a:xfrm rot="11780">
            <a:off x="2980135" y="9694670"/>
            <a:ext cx="12728826" cy="0"/>
          </a:xfrm>
          <a:prstGeom prst="line">
            <a:avLst/>
          </a:prstGeom>
          <a:ln w="9525" cap="rnd">
            <a:solidFill>
              <a:srgbClr val="FFC000"/>
            </a:solidFill>
            <a:prstDash val="solid"/>
            <a:headEnd type="none" w="sm" len="sm"/>
            <a:tailEnd type="none" w="sm" len="sm"/>
          </a:ln>
        </p:spPr>
      </p:sp>
      <p:grpSp>
        <p:nvGrpSpPr>
          <p:cNvPr id="8" name="Group 8"/>
          <p:cNvGrpSpPr/>
          <p:nvPr/>
        </p:nvGrpSpPr>
        <p:grpSpPr>
          <a:xfrm>
            <a:off x="2987316" y="942751"/>
            <a:ext cx="864096" cy="1512168"/>
            <a:chOff x="0" y="0"/>
            <a:chExt cx="819291" cy="1433759"/>
          </a:xfrm>
        </p:grpSpPr>
        <p:sp>
          <p:nvSpPr>
            <p:cNvPr id="9" name="Freeform 9"/>
            <p:cNvSpPr/>
            <p:nvPr/>
          </p:nvSpPr>
          <p:spPr>
            <a:xfrm>
              <a:off x="0" y="0"/>
              <a:ext cx="819277" cy="1433703"/>
            </a:xfrm>
            <a:custGeom>
              <a:avLst/>
              <a:gdLst/>
              <a:ahLst/>
              <a:cxnLst/>
              <a:rect l="l" t="t" r="r" b="b"/>
              <a:pathLst>
                <a:path w="819277" h="1433703">
                  <a:moveTo>
                    <a:pt x="0" y="0"/>
                  </a:moveTo>
                  <a:lnTo>
                    <a:pt x="819277" y="0"/>
                  </a:lnTo>
                  <a:lnTo>
                    <a:pt x="819277" y="1433703"/>
                  </a:lnTo>
                  <a:lnTo>
                    <a:pt x="0" y="1433703"/>
                  </a:lnTo>
                  <a:close/>
                </a:path>
              </a:pathLst>
            </a:custGeom>
            <a:solidFill>
              <a:srgbClr val="FFFFFF"/>
            </a:solidFill>
          </p:spPr>
        </p:sp>
      </p:grpSp>
      <p:grpSp>
        <p:nvGrpSpPr>
          <p:cNvPr id="10" name="Group 10"/>
          <p:cNvGrpSpPr/>
          <p:nvPr/>
        </p:nvGrpSpPr>
        <p:grpSpPr>
          <a:xfrm>
            <a:off x="2817650" y="1179478"/>
            <a:ext cx="1013184" cy="1188132"/>
            <a:chOff x="0" y="0"/>
            <a:chExt cx="960649" cy="1126525"/>
          </a:xfrm>
        </p:grpSpPr>
        <p:sp>
          <p:nvSpPr>
            <p:cNvPr id="11" name="Freeform 11"/>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12" name="Group 12"/>
          <p:cNvGrpSpPr/>
          <p:nvPr/>
        </p:nvGrpSpPr>
        <p:grpSpPr>
          <a:xfrm>
            <a:off x="4393812" y="823020"/>
            <a:ext cx="10798860" cy="1116101"/>
            <a:chOff x="0" y="0"/>
            <a:chExt cx="10238919" cy="1058229"/>
          </a:xfrm>
        </p:grpSpPr>
        <p:sp>
          <p:nvSpPr>
            <p:cNvPr id="13" name="Freeform 13"/>
            <p:cNvSpPr/>
            <p:nvPr/>
          </p:nvSpPr>
          <p:spPr>
            <a:xfrm>
              <a:off x="0" y="0"/>
              <a:ext cx="10238919" cy="1058229"/>
            </a:xfrm>
            <a:custGeom>
              <a:avLst/>
              <a:gdLst/>
              <a:ahLst/>
              <a:cxnLst/>
              <a:rect l="l" t="t" r="r" b="b"/>
              <a:pathLst>
                <a:path w="10238919" h="1058229">
                  <a:moveTo>
                    <a:pt x="0" y="0"/>
                  </a:moveTo>
                  <a:lnTo>
                    <a:pt x="10238919" y="0"/>
                  </a:lnTo>
                  <a:lnTo>
                    <a:pt x="10238919" y="1058229"/>
                  </a:lnTo>
                  <a:lnTo>
                    <a:pt x="0" y="1058229"/>
                  </a:lnTo>
                  <a:close/>
                </a:path>
              </a:pathLst>
            </a:custGeom>
            <a:solidFill>
              <a:srgbClr val="000000">
                <a:alpha val="0"/>
              </a:srgbClr>
            </a:solidFill>
          </p:spPr>
        </p:sp>
        <p:sp>
          <p:nvSpPr>
            <p:cNvPr id="14" name="TextBox 14"/>
            <p:cNvSpPr txBox="1"/>
            <p:nvPr/>
          </p:nvSpPr>
          <p:spPr>
            <a:xfrm>
              <a:off x="0" y="-47625"/>
              <a:ext cx="10238919" cy="1105854"/>
            </a:xfrm>
            <a:prstGeom prst="rect">
              <a:avLst/>
            </a:prstGeom>
          </p:spPr>
          <p:txBody>
            <a:bodyPr lIns="0" tIns="0" rIns="0" bIns="0" rtlCol="0" anchor="ctr"/>
            <a:lstStyle/>
            <a:p>
              <a:pPr algn="l">
                <a:lnSpc>
                  <a:spcPts val="5832"/>
                </a:lnSpc>
              </a:pPr>
              <a:r>
                <a:rPr lang="el-GR" sz="5400" b="1" spc="85" dirty="0" smtClean="0">
                  <a:solidFill>
                    <a:srgbClr val="000000"/>
                  </a:solidFill>
                  <a:latin typeface="Alegreya Sans Bold"/>
                  <a:ea typeface="Alegreya Sans Bold"/>
                  <a:cs typeface="Alegreya Sans Bold"/>
                  <a:sym typeface="Alegreya Sans Bold"/>
                </a:rPr>
                <a:t>Συνεισφορά</a:t>
              </a:r>
              <a:r>
                <a:rPr lang="en-US" sz="5400" b="1" spc="85" dirty="0" smtClean="0">
                  <a:solidFill>
                    <a:srgbClr val="000000"/>
                  </a:solidFill>
                  <a:latin typeface="Alegreya Sans Bold"/>
                  <a:ea typeface="Alegreya Sans Bold"/>
                  <a:cs typeface="Alegreya Sans Bold"/>
                  <a:sym typeface="Alegreya Sans Bold"/>
                </a:rPr>
                <a:t> </a:t>
              </a:r>
              <a:r>
                <a:rPr lang="el-GR" sz="5400" b="1" spc="85" dirty="0" smtClean="0">
                  <a:solidFill>
                    <a:srgbClr val="000000"/>
                  </a:solidFill>
                  <a:latin typeface="Alegreya Sans Bold"/>
                  <a:ea typeface="Alegreya Sans Bold"/>
                  <a:cs typeface="Alegreya Sans Bold"/>
                  <a:sym typeface="Alegreya Sans Bold"/>
                </a:rPr>
                <a:t>της </a:t>
              </a:r>
              <a:r>
                <a:rPr lang="en-US" sz="5400" b="1" spc="85" dirty="0" smtClean="0">
                  <a:solidFill>
                    <a:srgbClr val="000000"/>
                  </a:solidFill>
                  <a:latin typeface="Alegreya Sans Bold"/>
                  <a:ea typeface="Alegreya Sans Bold"/>
                  <a:cs typeface="Alegreya Sans Bold"/>
                  <a:sym typeface="Alegreya Sans Bold"/>
                </a:rPr>
                <a:t>Δ.Ε</a:t>
              </a:r>
              <a:r>
                <a:rPr lang="el-GR" sz="5400" b="1" spc="85" dirty="0">
                  <a:solidFill>
                    <a:srgbClr val="000000"/>
                  </a:solidFill>
                  <a:latin typeface="Alegreya Sans Bold"/>
                  <a:ea typeface="Alegreya Sans Bold"/>
                  <a:cs typeface="Alegreya Sans Bold"/>
                  <a:sym typeface="Alegreya Sans Bold"/>
                </a:rPr>
                <a:t>.</a:t>
              </a:r>
              <a:endParaRPr lang="en-US" sz="5400" b="1" spc="85" dirty="0">
                <a:solidFill>
                  <a:srgbClr val="000000"/>
                </a:solidFill>
                <a:latin typeface="Alegreya Sans Bold"/>
                <a:ea typeface="Alegreya Sans Bold"/>
                <a:cs typeface="Alegreya Sans Bold"/>
                <a:sym typeface="Alegreya Sans Bold"/>
              </a:endParaRPr>
            </a:p>
          </p:txBody>
        </p:sp>
      </p:grpSp>
      <p:grpSp>
        <p:nvGrpSpPr>
          <p:cNvPr id="15" name="Group 15"/>
          <p:cNvGrpSpPr/>
          <p:nvPr/>
        </p:nvGrpSpPr>
        <p:grpSpPr>
          <a:xfrm rot="-5400000">
            <a:off x="1654754" y="4722438"/>
            <a:ext cx="5826498" cy="3667697"/>
            <a:chOff x="0" y="0"/>
            <a:chExt cx="1088135" cy="684965"/>
          </a:xfrm>
        </p:grpSpPr>
        <p:sp>
          <p:nvSpPr>
            <p:cNvPr id="16" name="Freeform 16"/>
            <p:cNvSpPr/>
            <p:nvPr/>
          </p:nvSpPr>
          <p:spPr>
            <a:xfrm>
              <a:off x="0" y="0"/>
              <a:ext cx="1088135" cy="684965"/>
            </a:xfrm>
            <a:custGeom>
              <a:avLst/>
              <a:gdLst/>
              <a:ahLst/>
              <a:cxnLst/>
              <a:rect l="l" t="t" r="r" b="b"/>
              <a:pathLst>
                <a:path w="1088135" h="684965">
                  <a:moveTo>
                    <a:pt x="884935" y="0"/>
                  </a:moveTo>
                  <a:lnTo>
                    <a:pt x="0" y="0"/>
                  </a:lnTo>
                  <a:lnTo>
                    <a:pt x="0" y="684965"/>
                  </a:lnTo>
                  <a:lnTo>
                    <a:pt x="884935" y="684965"/>
                  </a:lnTo>
                  <a:lnTo>
                    <a:pt x="1088135" y="342483"/>
                  </a:lnTo>
                  <a:lnTo>
                    <a:pt x="884935" y="0"/>
                  </a:lnTo>
                  <a:close/>
                </a:path>
              </a:pathLst>
            </a:custGeom>
            <a:solidFill>
              <a:srgbClr val="ECF0F3"/>
            </a:solidFill>
          </p:spPr>
        </p:sp>
        <p:sp>
          <p:nvSpPr>
            <p:cNvPr id="17" name="TextBox 17"/>
            <p:cNvSpPr txBox="1"/>
            <p:nvPr/>
          </p:nvSpPr>
          <p:spPr>
            <a:xfrm>
              <a:off x="0" y="-47625"/>
              <a:ext cx="973835" cy="732590"/>
            </a:xfrm>
            <a:prstGeom prst="rect">
              <a:avLst/>
            </a:prstGeom>
          </p:spPr>
          <p:txBody>
            <a:bodyPr lIns="54688" tIns="54688" rIns="54688" bIns="54688" rtlCol="0" anchor="ctr"/>
            <a:lstStyle/>
            <a:p>
              <a:pPr algn="ctr">
                <a:lnSpc>
                  <a:spcPts val="2659"/>
                </a:lnSpc>
              </a:pPr>
              <a:endParaRPr dirty="0"/>
            </a:p>
          </p:txBody>
        </p:sp>
      </p:grpSp>
      <p:sp>
        <p:nvSpPr>
          <p:cNvPr id="18" name="Freeform 18"/>
          <p:cNvSpPr/>
          <p:nvPr/>
        </p:nvSpPr>
        <p:spPr>
          <a:xfrm flipV="1">
            <a:off x="3353221" y="2250109"/>
            <a:ext cx="2388128" cy="2268722"/>
          </a:xfrm>
          <a:custGeom>
            <a:avLst/>
            <a:gdLst/>
            <a:ahLst/>
            <a:cxnLst/>
            <a:rect l="l" t="t" r="r" b="b"/>
            <a:pathLst>
              <a:path w="2388128" h="2268722">
                <a:moveTo>
                  <a:pt x="0" y="2268722"/>
                </a:moveTo>
                <a:lnTo>
                  <a:pt x="2388128" y="2268722"/>
                </a:lnTo>
                <a:lnTo>
                  <a:pt x="2388128" y="0"/>
                </a:lnTo>
                <a:lnTo>
                  <a:pt x="0" y="0"/>
                </a:lnTo>
                <a:lnTo>
                  <a:pt x="0" y="2268722"/>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9" name="Freeform 19"/>
          <p:cNvSpPr/>
          <p:nvPr/>
        </p:nvSpPr>
        <p:spPr>
          <a:xfrm>
            <a:off x="3581238" y="2676991"/>
            <a:ext cx="2299292" cy="2299292"/>
          </a:xfrm>
          <a:custGeom>
            <a:avLst/>
            <a:gdLst/>
            <a:ahLst/>
            <a:cxnLst/>
            <a:rect l="l" t="t" r="r" b="b"/>
            <a:pathLst>
              <a:path w="2299292" h="2299292">
                <a:moveTo>
                  <a:pt x="0" y="0"/>
                </a:moveTo>
                <a:lnTo>
                  <a:pt x="2299292" y="0"/>
                </a:lnTo>
                <a:lnTo>
                  <a:pt x="2299292" y="2299292"/>
                </a:lnTo>
                <a:lnTo>
                  <a:pt x="0" y="2299292"/>
                </a:lnTo>
                <a:lnTo>
                  <a:pt x="0" y="0"/>
                </a:lnTo>
                <a:close/>
              </a:path>
            </a:pathLst>
          </a:custGeom>
          <a:blipFill>
            <a:blip r:embed="rId4">
              <a:alphaModFix amt="35000"/>
              <a:extLst>
                <a:ext uri="{96DAC541-7B7A-43D3-8B79-37D633B846F1}">
                  <asvg:svgBlip xmlns="" xmlns:asvg="http://schemas.microsoft.com/office/drawing/2016/SVG/main" r:embed="rId5"/>
                </a:ext>
              </a:extLst>
            </a:blip>
            <a:stretch>
              <a:fillRect/>
            </a:stretch>
          </a:blipFill>
          <a:ln cap="sq">
            <a:noFill/>
            <a:prstDash val="solid"/>
            <a:miter/>
          </a:ln>
        </p:spPr>
      </p:sp>
      <p:grpSp>
        <p:nvGrpSpPr>
          <p:cNvPr id="20" name="Group 20"/>
          <p:cNvGrpSpPr/>
          <p:nvPr/>
        </p:nvGrpSpPr>
        <p:grpSpPr>
          <a:xfrm>
            <a:off x="3581238" y="2676991"/>
            <a:ext cx="1932094" cy="193209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0F40"/>
            </a:solidFill>
            <a:ln w="95250" cap="sq">
              <a:solidFill>
                <a:srgbClr val="FFFFFF"/>
              </a:solidFill>
              <a:prstDash val="solid"/>
              <a:miter/>
            </a:ln>
          </p:spPr>
        </p:sp>
        <p:sp>
          <p:nvSpPr>
            <p:cNvPr id="22" name="TextBox 22"/>
            <p:cNvSpPr txBox="1"/>
            <p:nvPr/>
          </p:nvSpPr>
          <p:spPr>
            <a:xfrm>
              <a:off x="76200" y="28575"/>
              <a:ext cx="660400" cy="708025"/>
            </a:xfrm>
            <a:prstGeom prst="rect">
              <a:avLst/>
            </a:prstGeom>
          </p:spPr>
          <p:txBody>
            <a:bodyPr lIns="54688" tIns="54688" rIns="54688" bIns="54688" rtlCol="0" anchor="ctr"/>
            <a:lstStyle/>
            <a:p>
              <a:pPr algn="ctr">
                <a:lnSpc>
                  <a:spcPts val="2659"/>
                </a:lnSpc>
              </a:pPr>
              <a:endParaRPr dirty="0"/>
            </a:p>
          </p:txBody>
        </p:sp>
      </p:grpSp>
      <p:sp>
        <p:nvSpPr>
          <p:cNvPr id="23" name="Freeform 23"/>
          <p:cNvSpPr/>
          <p:nvPr/>
        </p:nvSpPr>
        <p:spPr>
          <a:xfrm>
            <a:off x="4058267" y="3161512"/>
            <a:ext cx="983098" cy="983098"/>
          </a:xfrm>
          <a:custGeom>
            <a:avLst/>
            <a:gdLst/>
            <a:ahLst/>
            <a:cxnLst/>
            <a:rect l="l" t="t" r="r" b="b"/>
            <a:pathLst>
              <a:path w="983098" h="983098">
                <a:moveTo>
                  <a:pt x="0" y="0"/>
                </a:moveTo>
                <a:lnTo>
                  <a:pt x="983098" y="0"/>
                </a:lnTo>
                <a:lnTo>
                  <a:pt x="983098" y="983098"/>
                </a:lnTo>
                <a:lnTo>
                  <a:pt x="0" y="98309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4" name="TextBox 24"/>
          <p:cNvSpPr txBox="1"/>
          <p:nvPr/>
        </p:nvSpPr>
        <p:spPr>
          <a:xfrm>
            <a:off x="3075262" y="4828160"/>
            <a:ext cx="2944045" cy="897682"/>
          </a:xfrm>
          <a:prstGeom prst="rect">
            <a:avLst/>
          </a:prstGeom>
        </p:spPr>
        <p:txBody>
          <a:bodyPr lIns="0" tIns="0" rIns="0" bIns="0" rtlCol="0" anchor="t">
            <a:spAutoFit/>
          </a:bodyPr>
          <a:lstStyle/>
          <a:p>
            <a:pPr algn="ctr">
              <a:lnSpc>
                <a:spcPts val="3497"/>
              </a:lnSpc>
            </a:pPr>
            <a:r>
              <a:rPr lang="el-GR" sz="2914" b="1" dirty="0" smtClean="0">
                <a:solidFill>
                  <a:srgbClr val="000000"/>
                </a:solidFill>
                <a:latin typeface="Roboto Bold"/>
                <a:ea typeface="Roboto Bold"/>
                <a:cs typeface="Roboto Bold"/>
                <a:sym typeface="Roboto Bold"/>
              </a:rPr>
              <a:t>Θεωρητική Συμβολή </a:t>
            </a:r>
            <a:endParaRPr lang="en-US" sz="2914" b="1" dirty="0">
              <a:solidFill>
                <a:srgbClr val="000000"/>
              </a:solidFill>
              <a:latin typeface="Roboto Bold"/>
              <a:ea typeface="Roboto Bold"/>
              <a:cs typeface="Roboto Bold"/>
              <a:sym typeface="Roboto Bold"/>
            </a:endParaRPr>
          </a:p>
        </p:txBody>
      </p:sp>
      <p:sp>
        <p:nvSpPr>
          <p:cNvPr id="25" name="TextBox 25"/>
          <p:cNvSpPr txBox="1"/>
          <p:nvPr/>
        </p:nvSpPr>
        <p:spPr>
          <a:xfrm>
            <a:off x="2902869" y="6032919"/>
            <a:ext cx="3328145" cy="3590727"/>
          </a:xfrm>
          <a:prstGeom prst="rect">
            <a:avLst/>
          </a:prstGeom>
        </p:spPr>
        <p:txBody>
          <a:bodyPr lIns="0" tIns="0" rIns="0" bIns="0" rtlCol="0" anchor="t">
            <a:spAutoFit/>
          </a:bodyPr>
          <a:lstStyle/>
          <a:p>
            <a:pPr algn="ctr">
              <a:lnSpc>
                <a:spcPts val="3499"/>
              </a:lnSpc>
            </a:pPr>
            <a:r>
              <a:rPr lang="el-GR" sz="2500" dirty="0">
                <a:solidFill>
                  <a:srgbClr val="000000"/>
                </a:solidFill>
                <a:latin typeface="Roboto"/>
                <a:ea typeface="Roboto"/>
                <a:cs typeface="Roboto"/>
                <a:sym typeface="Roboto"/>
              </a:rPr>
              <a:t>Γεφυρώνει την ψηφιακή παιδαγωγική </a:t>
            </a:r>
            <a:r>
              <a:rPr lang="en-US" sz="2500" dirty="0" err="1">
                <a:solidFill>
                  <a:srgbClr val="000000"/>
                </a:solidFill>
                <a:latin typeface="Roboto"/>
                <a:ea typeface="Roboto"/>
                <a:cs typeface="Roboto"/>
                <a:sym typeface="Roboto"/>
              </a:rPr>
              <a:t>με</a:t>
            </a:r>
            <a:r>
              <a:rPr lang="en-US" sz="2500" dirty="0">
                <a:solidFill>
                  <a:srgbClr val="000000"/>
                </a:solidFill>
                <a:latin typeface="Roboto"/>
                <a:ea typeface="Roboto"/>
                <a:cs typeface="Roboto"/>
                <a:sym typeface="Roboto"/>
              </a:rPr>
              <a:t> την κλασική λογοτεχνία, αξιοποιώντας τις αρχές της ΕξΑΕ και της Πολυμεσικής Μάθησης</a:t>
            </a:r>
          </a:p>
        </p:txBody>
      </p:sp>
      <p:grpSp>
        <p:nvGrpSpPr>
          <p:cNvPr id="26" name="Group 26"/>
          <p:cNvGrpSpPr/>
          <p:nvPr/>
        </p:nvGrpSpPr>
        <p:grpSpPr>
          <a:xfrm rot="-5400000">
            <a:off x="5484774" y="4650126"/>
            <a:ext cx="5826498" cy="3706592"/>
            <a:chOff x="0" y="0"/>
            <a:chExt cx="1088508" cy="692467"/>
          </a:xfrm>
        </p:grpSpPr>
        <p:sp>
          <p:nvSpPr>
            <p:cNvPr id="27" name="Freeform 27"/>
            <p:cNvSpPr/>
            <p:nvPr/>
          </p:nvSpPr>
          <p:spPr>
            <a:xfrm>
              <a:off x="0" y="0"/>
              <a:ext cx="1088508" cy="692467"/>
            </a:xfrm>
            <a:custGeom>
              <a:avLst/>
              <a:gdLst/>
              <a:ahLst/>
              <a:cxnLst/>
              <a:rect l="l" t="t" r="r" b="b"/>
              <a:pathLst>
                <a:path w="1088508" h="692467">
                  <a:moveTo>
                    <a:pt x="885308" y="0"/>
                  </a:moveTo>
                  <a:lnTo>
                    <a:pt x="0" y="0"/>
                  </a:lnTo>
                  <a:lnTo>
                    <a:pt x="0" y="692467"/>
                  </a:lnTo>
                  <a:lnTo>
                    <a:pt x="885308" y="692467"/>
                  </a:lnTo>
                  <a:lnTo>
                    <a:pt x="1088508" y="346233"/>
                  </a:lnTo>
                  <a:lnTo>
                    <a:pt x="885308" y="0"/>
                  </a:lnTo>
                  <a:close/>
                </a:path>
              </a:pathLst>
            </a:custGeom>
            <a:solidFill>
              <a:srgbClr val="ECF0F3"/>
            </a:solidFill>
          </p:spPr>
        </p:sp>
        <p:sp>
          <p:nvSpPr>
            <p:cNvPr id="28" name="TextBox 28"/>
            <p:cNvSpPr txBox="1"/>
            <p:nvPr/>
          </p:nvSpPr>
          <p:spPr>
            <a:xfrm>
              <a:off x="0" y="-38100"/>
              <a:ext cx="974208" cy="730567"/>
            </a:xfrm>
            <a:prstGeom prst="rect">
              <a:avLst/>
            </a:prstGeom>
          </p:spPr>
          <p:txBody>
            <a:bodyPr lIns="54688" tIns="54688" rIns="54688" bIns="54688" rtlCol="0" anchor="ctr"/>
            <a:lstStyle/>
            <a:p>
              <a:pPr algn="ctr">
                <a:lnSpc>
                  <a:spcPts val="2660"/>
                </a:lnSpc>
              </a:pPr>
              <a:endParaRPr/>
            </a:p>
          </p:txBody>
        </p:sp>
      </p:grpSp>
      <p:sp>
        <p:nvSpPr>
          <p:cNvPr id="29" name="Freeform 29"/>
          <p:cNvSpPr/>
          <p:nvPr/>
        </p:nvSpPr>
        <p:spPr>
          <a:xfrm flipV="1">
            <a:off x="7203958" y="2197245"/>
            <a:ext cx="2388128" cy="2268722"/>
          </a:xfrm>
          <a:custGeom>
            <a:avLst/>
            <a:gdLst/>
            <a:ahLst/>
            <a:cxnLst/>
            <a:rect l="l" t="t" r="r" b="b"/>
            <a:pathLst>
              <a:path w="2388128" h="2268722">
                <a:moveTo>
                  <a:pt x="0" y="2268722"/>
                </a:moveTo>
                <a:lnTo>
                  <a:pt x="2388129" y="2268722"/>
                </a:lnTo>
                <a:lnTo>
                  <a:pt x="2388129" y="0"/>
                </a:lnTo>
                <a:lnTo>
                  <a:pt x="0" y="0"/>
                </a:lnTo>
                <a:lnTo>
                  <a:pt x="0" y="2268722"/>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0" name="Freeform 30"/>
          <p:cNvSpPr/>
          <p:nvPr/>
        </p:nvSpPr>
        <p:spPr>
          <a:xfrm>
            <a:off x="7431976" y="2624126"/>
            <a:ext cx="2299292" cy="2299292"/>
          </a:xfrm>
          <a:custGeom>
            <a:avLst/>
            <a:gdLst/>
            <a:ahLst/>
            <a:cxnLst/>
            <a:rect l="l" t="t" r="r" b="b"/>
            <a:pathLst>
              <a:path w="2299292" h="2299292">
                <a:moveTo>
                  <a:pt x="0" y="0"/>
                </a:moveTo>
                <a:lnTo>
                  <a:pt x="2299292" y="0"/>
                </a:lnTo>
                <a:lnTo>
                  <a:pt x="2299292" y="2299292"/>
                </a:lnTo>
                <a:lnTo>
                  <a:pt x="0" y="2299292"/>
                </a:lnTo>
                <a:lnTo>
                  <a:pt x="0" y="0"/>
                </a:lnTo>
                <a:close/>
              </a:path>
            </a:pathLst>
          </a:custGeom>
          <a:blipFill>
            <a:blip r:embed="rId4">
              <a:alphaModFix amt="35000"/>
              <a:extLst>
                <a:ext uri="{96DAC541-7B7A-43D3-8B79-37D633B846F1}">
                  <asvg:svgBlip xmlns="" xmlns:asvg="http://schemas.microsoft.com/office/drawing/2016/SVG/main" r:embed="rId5"/>
                </a:ext>
              </a:extLst>
            </a:blip>
            <a:stretch>
              <a:fillRect/>
            </a:stretch>
          </a:blipFill>
          <a:ln cap="sq">
            <a:noFill/>
            <a:prstDash val="solid"/>
            <a:miter/>
          </a:ln>
        </p:spPr>
      </p:sp>
      <p:grpSp>
        <p:nvGrpSpPr>
          <p:cNvPr id="31" name="Group 31"/>
          <p:cNvGrpSpPr/>
          <p:nvPr/>
        </p:nvGrpSpPr>
        <p:grpSpPr>
          <a:xfrm>
            <a:off x="7431976" y="2624126"/>
            <a:ext cx="1932094" cy="1932094"/>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031E"/>
            </a:solidFill>
            <a:ln w="95250" cap="sq">
              <a:solidFill>
                <a:srgbClr val="FFFFFF"/>
              </a:solidFill>
              <a:prstDash val="solid"/>
              <a:miter/>
            </a:ln>
          </p:spPr>
        </p:sp>
        <p:sp>
          <p:nvSpPr>
            <p:cNvPr id="33" name="TextBox 33"/>
            <p:cNvSpPr txBox="1"/>
            <p:nvPr/>
          </p:nvSpPr>
          <p:spPr>
            <a:xfrm>
              <a:off x="76200" y="38100"/>
              <a:ext cx="660400" cy="698500"/>
            </a:xfrm>
            <a:prstGeom prst="rect">
              <a:avLst/>
            </a:prstGeom>
          </p:spPr>
          <p:txBody>
            <a:bodyPr lIns="54688" tIns="54688" rIns="54688" bIns="54688" rtlCol="0" anchor="ctr"/>
            <a:lstStyle/>
            <a:p>
              <a:pPr algn="ctr">
                <a:lnSpc>
                  <a:spcPts val="2660"/>
                </a:lnSpc>
              </a:pPr>
              <a:endParaRPr/>
            </a:p>
          </p:txBody>
        </p:sp>
      </p:grpSp>
      <p:sp>
        <p:nvSpPr>
          <p:cNvPr id="34" name="Freeform 34"/>
          <p:cNvSpPr/>
          <p:nvPr/>
        </p:nvSpPr>
        <p:spPr>
          <a:xfrm>
            <a:off x="7916497" y="3108648"/>
            <a:ext cx="963050" cy="963050"/>
          </a:xfrm>
          <a:custGeom>
            <a:avLst/>
            <a:gdLst/>
            <a:ahLst/>
            <a:cxnLst/>
            <a:rect l="l" t="t" r="r" b="b"/>
            <a:pathLst>
              <a:path w="963050" h="963050">
                <a:moveTo>
                  <a:pt x="0" y="0"/>
                </a:moveTo>
                <a:lnTo>
                  <a:pt x="963051" y="0"/>
                </a:lnTo>
                <a:lnTo>
                  <a:pt x="963051" y="963051"/>
                </a:lnTo>
                <a:lnTo>
                  <a:pt x="0" y="96305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sp>
        <p:nvSpPr>
          <p:cNvPr id="35" name="TextBox 35"/>
          <p:cNvSpPr txBox="1"/>
          <p:nvPr/>
        </p:nvSpPr>
        <p:spPr>
          <a:xfrm>
            <a:off x="6926000" y="4818635"/>
            <a:ext cx="2944045" cy="923925"/>
          </a:xfrm>
          <a:prstGeom prst="rect">
            <a:avLst/>
          </a:prstGeom>
        </p:spPr>
        <p:txBody>
          <a:bodyPr lIns="0" tIns="0" rIns="0" bIns="0" rtlCol="0" anchor="t">
            <a:spAutoFit/>
          </a:bodyPr>
          <a:lstStyle/>
          <a:p>
            <a:pPr algn="ctr">
              <a:lnSpc>
                <a:spcPts val="3599"/>
              </a:lnSpc>
            </a:pPr>
            <a:r>
              <a:rPr lang="en-US" sz="2999" b="1">
                <a:solidFill>
                  <a:srgbClr val="000000"/>
                </a:solidFill>
                <a:latin typeface="Roboto Bold"/>
                <a:ea typeface="Roboto Bold"/>
                <a:cs typeface="Roboto Bold"/>
                <a:sym typeface="Roboto Bold"/>
              </a:rPr>
              <a:t>Μεθοδολογική Συμβολή</a:t>
            </a:r>
          </a:p>
        </p:txBody>
      </p:sp>
      <p:sp>
        <p:nvSpPr>
          <p:cNvPr id="36" name="TextBox 36"/>
          <p:cNvSpPr txBox="1"/>
          <p:nvPr/>
        </p:nvSpPr>
        <p:spPr>
          <a:xfrm>
            <a:off x="6771713" y="6155600"/>
            <a:ext cx="3098332" cy="3141886"/>
          </a:xfrm>
          <a:prstGeom prst="rect">
            <a:avLst/>
          </a:prstGeom>
        </p:spPr>
        <p:txBody>
          <a:bodyPr lIns="0" tIns="0" rIns="0" bIns="0" rtlCol="0" anchor="t">
            <a:spAutoFit/>
          </a:bodyPr>
          <a:lstStyle/>
          <a:p>
            <a:pPr algn="ctr">
              <a:lnSpc>
                <a:spcPts val="3499"/>
              </a:lnSpc>
            </a:pPr>
            <a:r>
              <a:rPr lang="el-GR" sz="2500" dirty="0">
                <a:solidFill>
                  <a:srgbClr val="000000"/>
                </a:solidFill>
                <a:latin typeface="Roboto"/>
                <a:ea typeface="Roboto"/>
                <a:cs typeface="Roboto"/>
                <a:sym typeface="Roboto"/>
              </a:rPr>
              <a:t>Προτείνει διαδικασία ανάπτυξης εκπαιδευτικού υλικού αξιοποιώντας τις αρχές </a:t>
            </a:r>
            <a:r>
              <a:rPr lang="el-GR" sz="2500" dirty="0" err="1">
                <a:solidFill>
                  <a:srgbClr val="000000"/>
                </a:solidFill>
                <a:latin typeface="Roboto"/>
                <a:ea typeface="Roboto"/>
                <a:cs typeface="Roboto"/>
                <a:sym typeface="Roboto"/>
              </a:rPr>
              <a:t>ΕξΑΕ</a:t>
            </a:r>
            <a:r>
              <a:rPr lang="el-GR" sz="2500" dirty="0">
                <a:solidFill>
                  <a:srgbClr val="000000"/>
                </a:solidFill>
                <a:latin typeface="Roboto"/>
                <a:ea typeface="Roboto"/>
                <a:cs typeface="Roboto"/>
                <a:sym typeface="Roboto"/>
              </a:rPr>
              <a:t> και της </a:t>
            </a:r>
            <a:r>
              <a:rPr lang="el-GR" sz="2500" dirty="0" err="1">
                <a:solidFill>
                  <a:srgbClr val="000000"/>
                </a:solidFill>
                <a:latin typeface="Roboto"/>
                <a:ea typeface="Roboto"/>
                <a:cs typeface="Roboto"/>
                <a:sym typeface="Roboto"/>
              </a:rPr>
              <a:t>Πολυμεσικής</a:t>
            </a:r>
            <a:r>
              <a:rPr lang="el-GR" sz="2500" dirty="0">
                <a:solidFill>
                  <a:srgbClr val="000000"/>
                </a:solidFill>
                <a:latin typeface="Roboto"/>
                <a:ea typeface="Roboto"/>
                <a:cs typeface="Roboto"/>
                <a:sym typeface="Roboto"/>
              </a:rPr>
              <a:t> Μάθησης</a:t>
            </a:r>
          </a:p>
        </p:txBody>
      </p:sp>
      <p:sp>
        <p:nvSpPr>
          <p:cNvPr id="37" name="Freeform 37"/>
          <p:cNvSpPr/>
          <p:nvPr/>
        </p:nvSpPr>
        <p:spPr>
          <a:xfrm flipV="1">
            <a:off x="11095342" y="2250109"/>
            <a:ext cx="2388128" cy="2268722"/>
          </a:xfrm>
          <a:custGeom>
            <a:avLst/>
            <a:gdLst/>
            <a:ahLst/>
            <a:cxnLst/>
            <a:rect l="l" t="t" r="r" b="b"/>
            <a:pathLst>
              <a:path w="2388128" h="2268722">
                <a:moveTo>
                  <a:pt x="0" y="2268722"/>
                </a:moveTo>
                <a:lnTo>
                  <a:pt x="2388128" y="2268722"/>
                </a:lnTo>
                <a:lnTo>
                  <a:pt x="2388128" y="0"/>
                </a:lnTo>
                <a:lnTo>
                  <a:pt x="0" y="0"/>
                </a:lnTo>
                <a:lnTo>
                  <a:pt x="0" y="2268722"/>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38" name="Group 38"/>
          <p:cNvGrpSpPr/>
          <p:nvPr/>
        </p:nvGrpSpPr>
        <p:grpSpPr>
          <a:xfrm rot="-5400000">
            <a:off x="9376157" y="4702990"/>
            <a:ext cx="5826498" cy="3706592"/>
            <a:chOff x="0" y="0"/>
            <a:chExt cx="1088508" cy="692467"/>
          </a:xfrm>
        </p:grpSpPr>
        <p:sp>
          <p:nvSpPr>
            <p:cNvPr id="39" name="Freeform 39"/>
            <p:cNvSpPr/>
            <p:nvPr/>
          </p:nvSpPr>
          <p:spPr>
            <a:xfrm>
              <a:off x="0" y="0"/>
              <a:ext cx="1088508" cy="692467"/>
            </a:xfrm>
            <a:custGeom>
              <a:avLst/>
              <a:gdLst/>
              <a:ahLst/>
              <a:cxnLst/>
              <a:rect l="l" t="t" r="r" b="b"/>
              <a:pathLst>
                <a:path w="1088508" h="692467">
                  <a:moveTo>
                    <a:pt x="885308" y="0"/>
                  </a:moveTo>
                  <a:lnTo>
                    <a:pt x="0" y="0"/>
                  </a:lnTo>
                  <a:lnTo>
                    <a:pt x="0" y="692467"/>
                  </a:lnTo>
                  <a:lnTo>
                    <a:pt x="885308" y="692467"/>
                  </a:lnTo>
                  <a:lnTo>
                    <a:pt x="1088508" y="346233"/>
                  </a:lnTo>
                  <a:lnTo>
                    <a:pt x="885308" y="0"/>
                  </a:lnTo>
                  <a:close/>
                </a:path>
              </a:pathLst>
            </a:custGeom>
            <a:solidFill>
              <a:srgbClr val="ECF0F3"/>
            </a:solidFill>
          </p:spPr>
        </p:sp>
        <p:sp>
          <p:nvSpPr>
            <p:cNvPr id="40" name="TextBox 40"/>
            <p:cNvSpPr txBox="1"/>
            <p:nvPr/>
          </p:nvSpPr>
          <p:spPr>
            <a:xfrm>
              <a:off x="0" y="-47625"/>
              <a:ext cx="974208" cy="740092"/>
            </a:xfrm>
            <a:prstGeom prst="rect">
              <a:avLst/>
            </a:prstGeom>
          </p:spPr>
          <p:txBody>
            <a:bodyPr lIns="54688" tIns="54688" rIns="54688" bIns="54688" rtlCol="0" anchor="ctr"/>
            <a:lstStyle/>
            <a:p>
              <a:pPr algn="ctr">
                <a:lnSpc>
                  <a:spcPts val="2659"/>
                </a:lnSpc>
              </a:pPr>
              <a:endParaRPr dirty="0"/>
            </a:p>
          </p:txBody>
        </p:sp>
      </p:grpSp>
      <p:sp>
        <p:nvSpPr>
          <p:cNvPr id="41" name="Freeform 41"/>
          <p:cNvSpPr/>
          <p:nvPr/>
        </p:nvSpPr>
        <p:spPr>
          <a:xfrm>
            <a:off x="11323359" y="2676991"/>
            <a:ext cx="2299292" cy="2299292"/>
          </a:xfrm>
          <a:custGeom>
            <a:avLst/>
            <a:gdLst/>
            <a:ahLst/>
            <a:cxnLst/>
            <a:rect l="l" t="t" r="r" b="b"/>
            <a:pathLst>
              <a:path w="2299292" h="2299292">
                <a:moveTo>
                  <a:pt x="0" y="0"/>
                </a:moveTo>
                <a:lnTo>
                  <a:pt x="2299292" y="0"/>
                </a:lnTo>
                <a:lnTo>
                  <a:pt x="2299292" y="2299292"/>
                </a:lnTo>
                <a:lnTo>
                  <a:pt x="0" y="2299292"/>
                </a:lnTo>
                <a:lnTo>
                  <a:pt x="0" y="0"/>
                </a:lnTo>
                <a:close/>
              </a:path>
            </a:pathLst>
          </a:custGeom>
          <a:blipFill>
            <a:blip r:embed="rId4">
              <a:alphaModFix amt="35000"/>
              <a:extLst>
                <a:ext uri="{96DAC541-7B7A-43D3-8B79-37D633B846F1}">
                  <asvg:svgBlip xmlns="" xmlns:asvg="http://schemas.microsoft.com/office/drawing/2016/SVG/main" r:embed="rId14"/>
                </a:ext>
              </a:extLst>
            </a:blip>
            <a:stretch>
              <a:fillRect/>
            </a:stretch>
          </a:blipFill>
          <a:ln cap="sq">
            <a:noFill/>
            <a:prstDash val="solid"/>
            <a:miter/>
          </a:ln>
        </p:spPr>
      </p:sp>
      <p:grpSp>
        <p:nvGrpSpPr>
          <p:cNvPr id="42" name="Group 42"/>
          <p:cNvGrpSpPr/>
          <p:nvPr/>
        </p:nvGrpSpPr>
        <p:grpSpPr>
          <a:xfrm>
            <a:off x="11323359" y="2676991"/>
            <a:ext cx="1932094" cy="1932094"/>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8B24"/>
            </a:solidFill>
            <a:ln w="95250" cap="sq">
              <a:solidFill>
                <a:srgbClr val="FFFFFF"/>
              </a:solidFill>
              <a:prstDash val="solid"/>
              <a:miter/>
            </a:ln>
          </p:spPr>
        </p:sp>
        <p:sp>
          <p:nvSpPr>
            <p:cNvPr id="44" name="TextBox 44"/>
            <p:cNvSpPr txBox="1"/>
            <p:nvPr/>
          </p:nvSpPr>
          <p:spPr>
            <a:xfrm>
              <a:off x="76200" y="28575"/>
              <a:ext cx="660400" cy="708025"/>
            </a:xfrm>
            <a:prstGeom prst="rect">
              <a:avLst/>
            </a:prstGeom>
          </p:spPr>
          <p:txBody>
            <a:bodyPr lIns="54688" tIns="54688" rIns="54688" bIns="54688" rtlCol="0" anchor="ctr"/>
            <a:lstStyle/>
            <a:p>
              <a:pPr algn="ctr">
                <a:lnSpc>
                  <a:spcPts val="2659"/>
                </a:lnSpc>
              </a:pPr>
              <a:endParaRPr dirty="0"/>
            </a:p>
          </p:txBody>
        </p:sp>
      </p:grpSp>
      <p:sp>
        <p:nvSpPr>
          <p:cNvPr id="45" name="Freeform 45"/>
          <p:cNvSpPr/>
          <p:nvPr/>
        </p:nvSpPr>
        <p:spPr>
          <a:xfrm>
            <a:off x="11797857" y="3161512"/>
            <a:ext cx="983098" cy="983098"/>
          </a:xfrm>
          <a:custGeom>
            <a:avLst/>
            <a:gdLst/>
            <a:ahLst/>
            <a:cxnLst/>
            <a:rect l="l" t="t" r="r" b="b"/>
            <a:pathLst>
              <a:path w="983098" h="983098">
                <a:moveTo>
                  <a:pt x="0" y="0"/>
                </a:moveTo>
                <a:lnTo>
                  <a:pt x="983098" y="0"/>
                </a:lnTo>
                <a:lnTo>
                  <a:pt x="983098" y="983098"/>
                </a:lnTo>
                <a:lnTo>
                  <a:pt x="0" y="98309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a:ln cap="sq">
            <a:noFill/>
            <a:prstDash val="solid"/>
            <a:miter/>
          </a:ln>
        </p:spPr>
      </p:sp>
      <p:sp>
        <p:nvSpPr>
          <p:cNvPr id="46" name="TextBox 46"/>
          <p:cNvSpPr txBox="1"/>
          <p:nvPr/>
        </p:nvSpPr>
        <p:spPr>
          <a:xfrm>
            <a:off x="10775194" y="4809110"/>
            <a:ext cx="2944045" cy="933450"/>
          </a:xfrm>
          <a:prstGeom prst="rect">
            <a:avLst/>
          </a:prstGeom>
        </p:spPr>
        <p:txBody>
          <a:bodyPr lIns="0" tIns="0" rIns="0" bIns="0" rtlCol="0" anchor="t">
            <a:spAutoFit/>
          </a:bodyPr>
          <a:lstStyle/>
          <a:p>
            <a:pPr algn="ctr">
              <a:lnSpc>
                <a:spcPts val="3617"/>
              </a:lnSpc>
            </a:pPr>
            <a:r>
              <a:rPr lang="el-GR" sz="3014" b="1" dirty="0" smtClean="0">
                <a:solidFill>
                  <a:srgbClr val="000000"/>
                </a:solidFill>
                <a:latin typeface="Roboto Bold"/>
                <a:ea typeface="Roboto Bold"/>
                <a:cs typeface="Roboto Bold"/>
                <a:sym typeface="Roboto Bold"/>
              </a:rPr>
              <a:t>Εμ</a:t>
            </a:r>
            <a:r>
              <a:rPr lang="en-US" sz="3014" b="1" dirty="0" smtClean="0">
                <a:solidFill>
                  <a:srgbClr val="000000"/>
                </a:solidFill>
                <a:latin typeface="Roboto Bold"/>
                <a:ea typeface="Roboto Bold"/>
                <a:cs typeface="Roboto Bold"/>
                <a:sym typeface="Roboto Bold"/>
              </a:rPr>
              <a:t>πειρική </a:t>
            </a:r>
            <a:r>
              <a:rPr lang="en-US" sz="3014" b="1" dirty="0">
                <a:solidFill>
                  <a:srgbClr val="000000"/>
                </a:solidFill>
                <a:latin typeface="Roboto Bold"/>
                <a:ea typeface="Roboto Bold"/>
                <a:cs typeface="Roboto Bold"/>
                <a:sym typeface="Roboto Bold"/>
              </a:rPr>
              <a:t>Συμβολή</a:t>
            </a:r>
          </a:p>
        </p:txBody>
      </p:sp>
      <p:sp>
        <p:nvSpPr>
          <p:cNvPr id="47" name="TextBox 47"/>
          <p:cNvSpPr txBox="1"/>
          <p:nvPr/>
        </p:nvSpPr>
        <p:spPr>
          <a:xfrm>
            <a:off x="10817383" y="6198939"/>
            <a:ext cx="2944045" cy="3141886"/>
          </a:xfrm>
          <a:prstGeom prst="rect">
            <a:avLst/>
          </a:prstGeom>
        </p:spPr>
        <p:txBody>
          <a:bodyPr lIns="0" tIns="0" rIns="0" bIns="0" rtlCol="0" anchor="t">
            <a:spAutoFit/>
          </a:bodyPr>
          <a:lstStyle/>
          <a:p>
            <a:pPr algn="ctr">
              <a:lnSpc>
                <a:spcPts val="3499"/>
              </a:lnSpc>
            </a:pPr>
            <a:r>
              <a:rPr lang="el-GR" sz="2500" dirty="0">
                <a:solidFill>
                  <a:srgbClr val="000000"/>
                </a:solidFill>
                <a:latin typeface="Roboto"/>
                <a:ea typeface="Roboto"/>
                <a:cs typeface="Roboto"/>
                <a:sym typeface="Roboto"/>
              </a:rPr>
              <a:t>Αξιολογεί την παιδαγωγική </a:t>
            </a:r>
            <a:r>
              <a:rPr lang="el-GR" sz="2500" dirty="0" err="1">
                <a:solidFill>
                  <a:srgbClr val="000000"/>
                </a:solidFill>
                <a:latin typeface="Roboto"/>
                <a:ea typeface="Roboto"/>
                <a:cs typeface="Roboto"/>
                <a:sym typeface="Roboto"/>
              </a:rPr>
              <a:t>καταλληλότητα</a:t>
            </a:r>
            <a:r>
              <a:rPr lang="el-GR" sz="2500" dirty="0">
                <a:solidFill>
                  <a:srgbClr val="000000"/>
                </a:solidFill>
                <a:latin typeface="Roboto"/>
                <a:ea typeface="Roboto"/>
                <a:cs typeface="Roboto"/>
                <a:sym typeface="Roboto"/>
              </a:rPr>
              <a:t> και τη μεθοδολογική συνοχή του υλικού μέσω ανάλυσης ειδικών</a:t>
            </a:r>
            <a:endParaRPr lang="en-US" sz="2500" dirty="0">
              <a:solidFill>
                <a:srgbClr val="000000"/>
              </a:solidFill>
              <a:latin typeface="Roboto"/>
              <a:ea typeface="Roboto"/>
              <a:cs typeface="Roboto"/>
              <a:sym typeface="Roboto"/>
            </a:endParaRPr>
          </a:p>
        </p:txBody>
      </p:sp>
      <p:sp>
        <p:nvSpPr>
          <p:cNvPr id="48" name="Freeform 48"/>
          <p:cNvSpPr/>
          <p:nvPr/>
        </p:nvSpPr>
        <p:spPr>
          <a:xfrm flipV="1">
            <a:off x="14888168" y="2250109"/>
            <a:ext cx="2388128" cy="2268722"/>
          </a:xfrm>
          <a:custGeom>
            <a:avLst/>
            <a:gdLst/>
            <a:ahLst/>
            <a:cxnLst/>
            <a:rect l="l" t="t" r="r" b="b"/>
            <a:pathLst>
              <a:path w="2388128" h="2268722">
                <a:moveTo>
                  <a:pt x="0" y="2268722"/>
                </a:moveTo>
                <a:lnTo>
                  <a:pt x="2388128" y="2268722"/>
                </a:lnTo>
                <a:lnTo>
                  <a:pt x="2388128" y="0"/>
                </a:lnTo>
                <a:lnTo>
                  <a:pt x="0" y="0"/>
                </a:lnTo>
                <a:lnTo>
                  <a:pt x="0" y="2268722"/>
                </a:lnTo>
                <a:close/>
              </a:path>
            </a:pathLst>
          </a:custGeom>
          <a:blipFill>
            <a:blip r:embed="rId17">
              <a:extLst>
                <a:ext uri="{96DAC541-7B7A-43D3-8B79-37D633B846F1}">
                  <asvg:svgBlip xmlns="" xmlns:asvg="http://schemas.microsoft.com/office/drawing/2016/SVG/main" r:embed="rId18"/>
                </a:ext>
              </a:extLst>
            </a:blip>
            <a:stretch>
              <a:fillRect/>
            </a:stretch>
          </a:blipFill>
        </p:spPr>
      </p:sp>
      <p:grpSp>
        <p:nvGrpSpPr>
          <p:cNvPr id="49" name="Group 49"/>
          <p:cNvGrpSpPr/>
          <p:nvPr/>
        </p:nvGrpSpPr>
        <p:grpSpPr>
          <a:xfrm rot="-5400000">
            <a:off x="13174516" y="4702990"/>
            <a:ext cx="5826498" cy="3706592"/>
            <a:chOff x="0" y="0"/>
            <a:chExt cx="1088508" cy="692467"/>
          </a:xfrm>
        </p:grpSpPr>
        <p:sp>
          <p:nvSpPr>
            <p:cNvPr id="50" name="Freeform 50"/>
            <p:cNvSpPr/>
            <p:nvPr/>
          </p:nvSpPr>
          <p:spPr>
            <a:xfrm>
              <a:off x="0" y="0"/>
              <a:ext cx="1088508" cy="692467"/>
            </a:xfrm>
            <a:custGeom>
              <a:avLst/>
              <a:gdLst/>
              <a:ahLst/>
              <a:cxnLst/>
              <a:rect l="l" t="t" r="r" b="b"/>
              <a:pathLst>
                <a:path w="1088508" h="692467">
                  <a:moveTo>
                    <a:pt x="885308" y="0"/>
                  </a:moveTo>
                  <a:lnTo>
                    <a:pt x="0" y="0"/>
                  </a:lnTo>
                  <a:lnTo>
                    <a:pt x="0" y="692467"/>
                  </a:lnTo>
                  <a:lnTo>
                    <a:pt x="885308" y="692467"/>
                  </a:lnTo>
                  <a:lnTo>
                    <a:pt x="1088508" y="346233"/>
                  </a:lnTo>
                  <a:lnTo>
                    <a:pt x="885308" y="0"/>
                  </a:lnTo>
                  <a:close/>
                </a:path>
              </a:pathLst>
            </a:custGeom>
            <a:solidFill>
              <a:srgbClr val="ECF0F3"/>
            </a:solidFill>
          </p:spPr>
        </p:sp>
        <p:sp>
          <p:nvSpPr>
            <p:cNvPr id="51" name="TextBox 51"/>
            <p:cNvSpPr txBox="1"/>
            <p:nvPr/>
          </p:nvSpPr>
          <p:spPr>
            <a:xfrm>
              <a:off x="0" y="-47625"/>
              <a:ext cx="974208" cy="740092"/>
            </a:xfrm>
            <a:prstGeom prst="rect">
              <a:avLst/>
            </a:prstGeom>
          </p:spPr>
          <p:txBody>
            <a:bodyPr lIns="54688" tIns="54688" rIns="54688" bIns="54688" rtlCol="0" anchor="ctr"/>
            <a:lstStyle/>
            <a:p>
              <a:pPr algn="ctr">
                <a:lnSpc>
                  <a:spcPts val="2659"/>
                </a:lnSpc>
              </a:pPr>
              <a:endParaRPr dirty="0"/>
            </a:p>
          </p:txBody>
        </p:sp>
      </p:grpSp>
      <p:sp>
        <p:nvSpPr>
          <p:cNvPr id="52" name="Freeform 52"/>
          <p:cNvSpPr/>
          <p:nvPr/>
        </p:nvSpPr>
        <p:spPr>
          <a:xfrm>
            <a:off x="15121718" y="2676991"/>
            <a:ext cx="2299292" cy="2299292"/>
          </a:xfrm>
          <a:custGeom>
            <a:avLst/>
            <a:gdLst/>
            <a:ahLst/>
            <a:cxnLst/>
            <a:rect l="l" t="t" r="r" b="b"/>
            <a:pathLst>
              <a:path w="2299292" h="2299292">
                <a:moveTo>
                  <a:pt x="0" y="0"/>
                </a:moveTo>
                <a:lnTo>
                  <a:pt x="2299292" y="0"/>
                </a:lnTo>
                <a:lnTo>
                  <a:pt x="2299292" y="2299292"/>
                </a:lnTo>
                <a:lnTo>
                  <a:pt x="0" y="2299292"/>
                </a:lnTo>
                <a:lnTo>
                  <a:pt x="0" y="0"/>
                </a:lnTo>
                <a:close/>
              </a:path>
            </a:pathLst>
          </a:custGeom>
          <a:blipFill>
            <a:blip r:embed="rId4">
              <a:alphaModFix amt="35000"/>
              <a:extLst>
                <a:ext uri="{96DAC541-7B7A-43D3-8B79-37D633B846F1}">
                  <asvg:svgBlip xmlns="" xmlns:asvg="http://schemas.microsoft.com/office/drawing/2016/SVG/main" r:embed="rId19"/>
                </a:ext>
              </a:extLst>
            </a:blip>
            <a:stretch>
              <a:fillRect/>
            </a:stretch>
          </a:blipFill>
          <a:ln cap="sq">
            <a:noFill/>
            <a:prstDash val="solid"/>
            <a:miter/>
          </a:ln>
        </p:spPr>
      </p:sp>
      <p:grpSp>
        <p:nvGrpSpPr>
          <p:cNvPr id="53" name="Group 53"/>
          <p:cNvGrpSpPr/>
          <p:nvPr/>
        </p:nvGrpSpPr>
        <p:grpSpPr>
          <a:xfrm>
            <a:off x="15121718" y="2676991"/>
            <a:ext cx="1932094" cy="1932094"/>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6414"/>
            </a:solidFill>
            <a:ln w="95250" cap="sq">
              <a:solidFill>
                <a:srgbClr val="FFFFFF"/>
              </a:solidFill>
              <a:prstDash val="solid"/>
              <a:miter/>
            </a:ln>
          </p:spPr>
        </p:sp>
        <p:sp>
          <p:nvSpPr>
            <p:cNvPr id="55" name="TextBox 55"/>
            <p:cNvSpPr txBox="1"/>
            <p:nvPr/>
          </p:nvSpPr>
          <p:spPr>
            <a:xfrm>
              <a:off x="76200" y="28575"/>
              <a:ext cx="660400" cy="708025"/>
            </a:xfrm>
            <a:prstGeom prst="rect">
              <a:avLst/>
            </a:prstGeom>
          </p:spPr>
          <p:txBody>
            <a:bodyPr lIns="54688" tIns="54688" rIns="54688" bIns="54688" rtlCol="0" anchor="ctr"/>
            <a:lstStyle/>
            <a:p>
              <a:pPr algn="ctr">
                <a:lnSpc>
                  <a:spcPts val="2659"/>
                </a:lnSpc>
              </a:pPr>
              <a:endParaRPr dirty="0"/>
            </a:p>
          </p:txBody>
        </p:sp>
      </p:grpSp>
      <p:sp>
        <p:nvSpPr>
          <p:cNvPr id="56" name="Freeform 56"/>
          <p:cNvSpPr/>
          <p:nvPr/>
        </p:nvSpPr>
        <p:spPr>
          <a:xfrm>
            <a:off x="15590683" y="3083378"/>
            <a:ext cx="983098" cy="983098"/>
          </a:xfrm>
          <a:custGeom>
            <a:avLst/>
            <a:gdLst/>
            <a:ahLst/>
            <a:cxnLst/>
            <a:rect l="l" t="t" r="r" b="b"/>
            <a:pathLst>
              <a:path w="983098" h="983098">
                <a:moveTo>
                  <a:pt x="0" y="0"/>
                </a:moveTo>
                <a:lnTo>
                  <a:pt x="983098" y="0"/>
                </a:lnTo>
                <a:lnTo>
                  <a:pt x="983098" y="983097"/>
                </a:lnTo>
                <a:lnTo>
                  <a:pt x="0" y="983097"/>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a:ln cap="sq">
            <a:noFill/>
            <a:prstDash val="solid"/>
            <a:miter/>
          </a:ln>
        </p:spPr>
      </p:sp>
      <p:sp>
        <p:nvSpPr>
          <p:cNvPr id="57" name="TextBox 57"/>
          <p:cNvSpPr txBox="1"/>
          <p:nvPr/>
        </p:nvSpPr>
        <p:spPr>
          <a:xfrm>
            <a:off x="14615743" y="4809110"/>
            <a:ext cx="2944045" cy="1384995"/>
          </a:xfrm>
          <a:prstGeom prst="rect">
            <a:avLst/>
          </a:prstGeom>
        </p:spPr>
        <p:txBody>
          <a:bodyPr lIns="0" tIns="0" rIns="0" bIns="0" rtlCol="0" anchor="t">
            <a:spAutoFit/>
          </a:bodyPr>
          <a:lstStyle/>
          <a:p>
            <a:pPr algn="ctr">
              <a:lnSpc>
                <a:spcPts val="3617"/>
              </a:lnSpc>
            </a:pPr>
            <a:r>
              <a:rPr lang="el-GR" sz="3014" b="1" dirty="0" smtClean="0">
                <a:solidFill>
                  <a:srgbClr val="000000"/>
                </a:solidFill>
                <a:latin typeface="Roboto Bold"/>
                <a:ea typeface="Roboto Bold"/>
                <a:cs typeface="Roboto Bold"/>
                <a:sym typeface="Roboto Bold"/>
              </a:rPr>
              <a:t>Πρακτική </a:t>
            </a:r>
            <a:r>
              <a:rPr lang="el-GR" sz="3014" b="1" dirty="0">
                <a:solidFill>
                  <a:srgbClr val="000000"/>
                </a:solidFill>
                <a:latin typeface="Roboto Bold"/>
                <a:ea typeface="Roboto Bold"/>
                <a:cs typeface="Roboto Bold"/>
                <a:sym typeface="Roboto Bold"/>
              </a:rPr>
              <a:t>Συμβολή</a:t>
            </a:r>
          </a:p>
          <a:p>
            <a:pPr algn="ctr">
              <a:lnSpc>
                <a:spcPts val="3617"/>
              </a:lnSpc>
            </a:pPr>
            <a:endParaRPr lang="en-US" sz="3014" b="1" dirty="0">
              <a:solidFill>
                <a:srgbClr val="000000"/>
              </a:solidFill>
              <a:latin typeface="Roboto Bold"/>
              <a:ea typeface="Roboto Bold"/>
              <a:cs typeface="Roboto Bold"/>
              <a:sym typeface="Roboto Bold"/>
            </a:endParaRPr>
          </a:p>
        </p:txBody>
      </p:sp>
      <p:sp>
        <p:nvSpPr>
          <p:cNvPr id="58" name="TextBox 58"/>
          <p:cNvSpPr txBox="1"/>
          <p:nvPr/>
        </p:nvSpPr>
        <p:spPr>
          <a:xfrm>
            <a:off x="14234469" y="6211098"/>
            <a:ext cx="3699555" cy="3141886"/>
          </a:xfrm>
          <a:prstGeom prst="rect">
            <a:avLst/>
          </a:prstGeom>
        </p:spPr>
        <p:txBody>
          <a:bodyPr lIns="0" tIns="0" rIns="0" bIns="0" rtlCol="0" anchor="t">
            <a:spAutoFit/>
          </a:bodyPr>
          <a:lstStyle/>
          <a:p>
            <a:pPr algn="ctr">
              <a:lnSpc>
                <a:spcPts val="3499"/>
              </a:lnSpc>
            </a:pPr>
            <a:r>
              <a:rPr lang="el-GR" sz="2500" dirty="0">
                <a:solidFill>
                  <a:srgbClr val="000000"/>
                </a:solidFill>
                <a:latin typeface="Roboto"/>
                <a:ea typeface="Roboto"/>
                <a:cs typeface="Roboto"/>
                <a:sym typeface="Roboto"/>
              </a:rPr>
              <a:t>Παρέχει έτοιμο, αξιοποιήσιμο εργαλείο διδασκαλίας, που ενισχύει την πρόσβαση των μαθητών στη νεοελληνική πολιτισμική κληρονομιά</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31859" y="1194939"/>
            <a:ext cx="1298974" cy="1172672"/>
            <a:chOff x="0" y="0"/>
            <a:chExt cx="1231620" cy="1111866"/>
          </a:xfrm>
        </p:grpSpPr>
        <p:sp>
          <p:nvSpPr>
            <p:cNvPr id="3" name="Freeform 3"/>
            <p:cNvSpPr/>
            <p:nvPr/>
          </p:nvSpPr>
          <p:spPr>
            <a:xfrm>
              <a:off x="0" y="0"/>
              <a:ext cx="1239901" cy="1111885"/>
            </a:xfrm>
            <a:custGeom>
              <a:avLst/>
              <a:gdLst/>
              <a:ahLst/>
              <a:cxnLst/>
              <a:rect l="l" t="t" r="r" b="b"/>
              <a:pathLst>
                <a:path w="1239901" h="1111885">
                  <a:moveTo>
                    <a:pt x="888111" y="1111885"/>
                  </a:moveTo>
                  <a:cubicBezTo>
                    <a:pt x="900557" y="1111885"/>
                    <a:pt x="908812" y="1105154"/>
                    <a:pt x="912876" y="1098550"/>
                  </a:cubicBezTo>
                  <a:cubicBezTo>
                    <a:pt x="912876" y="1091819"/>
                    <a:pt x="917067" y="1091819"/>
                    <a:pt x="917067" y="1091819"/>
                  </a:cubicBezTo>
                  <a:lnTo>
                    <a:pt x="1231646" y="584835"/>
                  </a:lnTo>
                  <a:cubicBezTo>
                    <a:pt x="1239901" y="571500"/>
                    <a:pt x="1239901" y="544957"/>
                    <a:pt x="1231646" y="524891"/>
                  </a:cubicBezTo>
                  <a:lnTo>
                    <a:pt x="917067" y="24511"/>
                  </a:lnTo>
                  <a:cubicBezTo>
                    <a:pt x="917067" y="17780"/>
                    <a:pt x="912876" y="17780"/>
                    <a:pt x="912876" y="17780"/>
                  </a:cubicBezTo>
                  <a:cubicBezTo>
                    <a:pt x="908812" y="11176"/>
                    <a:pt x="900557" y="4572"/>
                    <a:pt x="888111" y="4572"/>
                  </a:cubicBezTo>
                  <a:lnTo>
                    <a:pt x="2794" y="0"/>
                  </a:lnTo>
                  <a:cubicBezTo>
                    <a:pt x="1778" y="370205"/>
                    <a:pt x="889" y="740664"/>
                    <a:pt x="0" y="1110869"/>
                  </a:cubicBezTo>
                  <a:lnTo>
                    <a:pt x="888111" y="1111885"/>
                  </a:lnTo>
                  <a:close/>
                </a:path>
              </a:pathLst>
            </a:custGeom>
            <a:solidFill>
              <a:srgbClr val="5B9BD5"/>
            </a:solidFill>
          </p:spPr>
        </p:sp>
      </p:grpSp>
      <p:grpSp>
        <p:nvGrpSpPr>
          <p:cNvPr id="4" name="Group 4"/>
          <p:cNvGrpSpPr/>
          <p:nvPr/>
        </p:nvGrpSpPr>
        <p:grpSpPr>
          <a:xfrm>
            <a:off x="2286000" y="0"/>
            <a:ext cx="701316" cy="10287000"/>
            <a:chOff x="0" y="0"/>
            <a:chExt cx="664951" cy="9753600"/>
          </a:xfrm>
        </p:grpSpPr>
        <p:sp>
          <p:nvSpPr>
            <p:cNvPr id="5" name="Freeform 5"/>
            <p:cNvSpPr/>
            <p:nvPr/>
          </p:nvSpPr>
          <p:spPr>
            <a:xfrm>
              <a:off x="0" y="0"/>
              <a:ext cx="664972" cy="9753600"/>
            </a:xfrm>
            <a:custGeom>
              <a:avLst/>
              <a:gdLst/>
              <a:ahLst/>
              <a:cxnLst/>
              <a:rect l="l" t="t" r="r" b="b"/>
              <a:pathLst>
                <a:path w="664972" h="9753600">
                  <a:moveTo>
                    <a:pt x="0" y="0"/>
                  </a:moveTo>
                  <a:lnTo>
                    <a:pt x="664972" y="0"/>
                  </a:lnTo>
                  <a:lnTo>
                    <a:pt x="664972" y="9753600"/>
                  </a:lnTo>
                  <a:lnTo>
                    <a:pt x="0" y="9753600"/>
                  </a:lnTo>
                  <a:close/>
                </a:path>
              </a:pathLst>
            </a:custGeom>
            <a:solidFill>
              <a:srgbClr val="931B1B"/>
            </a:solidFill>
          </p:spPr>
        </p:sp>
      </p:grpSp>
      <p:sp>
        <p:nvSpPr>
          <p:cNvPr id="6" name="AutoShape 6"/>
          <p:cNvSpPr/>
          <p:nvPr/>
        </p:nvSpPr>
        <p:spPr>
          <a:xfrm rot="8237">
            <a:off x="4561928" y="1797104"/>
            <a:ext cx="10565591" cy="0"/>
          </a:xfrm>
          <a:prstGeom prst="line">
            <a:avLst/>
          </a:prstGeom>
          <a:ln w="9525" cap="rnd">
            <a:solidFill>
              <a:srgbClr val="5B9BD5"/>
            </a:solidFill>
            <a:prstDash val="solid"/>
            <a:headEnd type="none" w="sm" len="sm"/>
            <a:tailEnd type="none" w="sm" len="sm"/>
          </a:ln>
        </p:spPr>
      </p:sp>
      <p:sp>
        <p:nvSpPr>
          <p:cNvPr id="7" name="AutoShape 7"/>
          <p:cNvSpPr/>
          <p:nvPr/>
        </p:nvSpPr>
        <p:spPr>
          <a:xfrm rot="11780">
            <a:off x="2980135" y="9694670"/>
            <a:ext cx="12728826" cy="0"/>
          </a:xfrm>
          <a:prstGeom prst="line">
            <a:avLst/>
          </a:prstGeom>
          <a:ln w="9525" cap="rnd">
            <a:solidFill>
              <a:srgbClr val="FFC000"/>
            </a:solidFill>
            <a:prstDash val="solid"/>
            <a:headEnd type="none" w="sm" len="sm"/>
            <a:tailEnd type="none" w="sm" len="sm"/>
          </a:ln>
        </p:spPr>
      </p:sp>
      <p:grpSp>
        <p:nvGrpSpPr>
          <p:cNvPr id="8" name="Group 8"/>
          <p:cNvGrpSpPr/>
          <p:nvPr/>
        </p:nvGrpSpPr>
        <p:grpSpPr>
          <a:xfrm>
            <a:off x="2987316" y="942751"/>
            <a:ext cx="864096" cy="1512168"/>
            <a:chOff x="0" y="0"/>
            <a:chExt cx="819291" cy="1433759"/>
          </a:xfrm>
        </p:grpSpPr>
        <p:sp>
          <p:nvSpPr>
            <p:cNvPr id="9" name="Freeform 9"/>
            <p:cNvSpPr/>
            <p:nvPr/>
          </p:nvSpPr>
          <p:spPr>
            <a:xfrm>
              <a:off x="0" y="0"/>
              <a:ext cx="819277" cy="1433703"/>
            </a:xfrm>
            <a:custGeom>
              <a:avLst/>
              <a:gdLst/>
              <a:ahLst/>
              <a:cxnLst/>
              <a:rect l="l" t="t" r="r" b="b"/>
              <a:pathLst>
                <a:path w="819277" h="1433703">
                  <a:moveTo>
                    <a:pt x="0" y="0"/>
                  </a:moveTo>
                  <a:lnTo>
                    <a:pt x="819277" y="0"/>
                  </a:lnTo>
                  <a:lnTo>
                    <a:pt x="819277" y="1433703"/>
                  </a:lnTo>
                  <a:lnTo>
                    <a:pt x="0" y="1433703"/>
                  </a:lnTo>
                  <a:close/>
                </a:path>
              </a:pathLst>
            </a:custGeom>
            <a:solidFill>
              <a:srgbClr val="FFFFFF"/>
            </a:solidFill>
          </p:spPr>
        </p:sp>
      </p:grpSp>
      <p:grpSp>
        <p:nvGrpSpPr>
          <p:cNvPr id="10" name="Group 10"/>
          <p:cNvGrpSpPr/>
          <p:nvPr/>
        </p:nvGrpSpPr>
        <p:grpSpPr>
          <a:xfrm>
            <a:off x="2987316" y="905778"/>
            <a:ext cx="1013184" cy="1188132"/>
            <a:chOff x="0" y="0"/>
            <a:chExt cx="960649" cy="1126525"/>
          </a:xfrm>
        </p:grpSpPr>
        <p:sp>
          <p:nvSpPr>
            <p:cNvPr id="11" name="Freeform 11"/>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12" name="Group 12"/>
          <p:cNvGrpSpPr/>
          <p:nvPr/>
        </p:nvGrpSpPr>
        <p:grpSpPr>
          <a:xfrm>
            <a:off x="3851412" y="931032"/>
            <a:ext cx="11665296" cy="1116101"/>
            <a:chOff x="0" y="0"/>
            <a:chExt cx="11060429" cy="1058229"/>
          </a:xfrm>
        </p:grpSpPr>
        <p:sp>
          <p:nvSpPr>
            <p:cNvPr id="13" name="Freeform 13"/>
            <p:cNvSpPr/>
            <p:nvPr/>
          </p:nvSpPr>
          <p:spPr>
            <a:xfrm>
              <a:off x="0" y="0"/>
              <a:ext cx="11060429" cy="1058229"/>
            </a:xfrm>
            <a:custGeom>
              <a:avLst/>
              <a:gdLst/>
              <a:ahLst/>
              <a:cxnLst/>
              <a:rect l="l" t="t" r="r" b="b"/>
              <a:pathLst>
                <a:path w="11060429" h="1058229">
                  <a:moveTo>
                    <a:pt x="0" y="0"/>
                  </a:moveTo>
                  <a:lnTo>
                    <a:pt x="11060429" y="0"/>
                  </a:lnTo>
                  <a:lnTo>
                    <a:pt x="11060429" y="1058229"/>
                  </a:lnTo>
                  <a:lnTo>
                    <a:pt x="0" y="1058229"/>
                  </a:lnTo>
                  <a:close/>
                </a:path>
              </a:pathLst>
            </a:custGeom>
            <a:solidFill>
              <a:srgbClr val="000000">
                <a:alpha val="0"/>
              </a:srgbClr>
            </a:solidFill>
          </p:spPr>
        </p:sp>
        <p:sp>
          <p:nvSpPr>
            <p:cNvPr id="14" name="TextBox 14"/>
            <p:cNvSpPr txBox="1"/>
            <p:nvPr/>
          </p:nvSpPr>
          <p:spPr>
            <a:xfrm>
              <a:off x="0" y="-47625"/>
              <a:ext cx="11060429" cy="1105854"/>
            </a:xfrm>
            <a:prstGeom prst="rect">
              <a:avLst/>
            </a:prstGeom>
          </p:spPr>
          <p:txBody>
            <a:bodyPr lIns="0" tIns="0" rIns="0" bIns="0" rtlCol="0" anchor="ctr"/>
            <a:lstStyle/>
            <a:p>
              <a:pPr algn="l">
                <a:lnSpc>
                  <a:spcPts val="5832"/>
                </a:lnSpc>
              </a:pPr>
              <a:r>
                <a:rPr lang="en-US" sz="5400" b="1" spc="85">
                  <a:solidFill>
                    <a:srgbClr val="000000"/>
                  </a:solidFill>
                  <a:latin typeface="Alegreya Sans Bold"/>
                  <a:ea typeface="Alegreya Sans Bold"/>
                  <a:cs typeface="Alegreya Sans Bold"/>
                  <a:sym typeface="Alegreya Sans Bold"/>
                </a:rPr>
                <a:t> Ερευνητικά Ερωτήματα</a:t>
              </a:r>
            </a:p>
          </p:txBody>
        </p:sp>
      </p:grpSp>
      <p:grpSp>
        <p:nvGrpSpPr>
          <p:cNvPr id="15" name="Group 15"/>
          <p:cNvGrpSpPr/>
          <p:nvPr/>
        </p:nvGrpSpPr>
        <p:grpSpPr>
          <a:xfrm rot="-5400000">
            <a:off x="12214944" y="817860"/>
            <a:ext cx="980880" cy="8268676"/>
            <a:chOff x="0" y="0"/>
            <a:chExt cx="812800" cy="6851784"/>
          </a:xfrm>
        </p:grpSpPr>
        <p:sp>
          <p:nvSpPr>
            <p:cNvPr id="16" name="Freeform 16"/>
            <p:cNvSpPr/>
            <p:nvPr/>
          </p:nvSpPr>
          <p:spPr>
            <a:xfrm>
              <a:off x="0" y="0"/>
              <a:ext cx="812800" cy="6851784"/>
            </a:xfrm>
            <a:custGeom>
              <a:avLst/>
              <a:gdLst/>
              <a:ahLst/>
              <a:cxnLst/>
              <a:rect l="l" t="t" r="r" b="b"/>
              <a:pathLst>
                <a:path w="812800" h="6851784">
                  <a:moveTo>
                    <a:pt x="406400" y="0"/>
                  </a:moveTo>
                  <a:lnTo>
                    <a:pt x="812800" y="6851784"/>
                  </a:lnTo>
                  <a:lnTo>
                    <a:pt x="0" y="6851784"/>
                  </a:lnTo>
                  <a:lnTo>
                    <a:pt x="406400" y="0"/>
                  </a:lnTo>
                  <a:close/>
                </a:path>
              </a:pathLst>
            </a:custGeom>
            <a:solidFill>
              <a:srgbClr val="8E93A9"/>
            </a:solidFill>
          </p:spPr>
        </p:sp>
        <p:sp>
          <p:nvSpPr>
            <p:cNvPr id="17" name="TextBox 17"/>
            <p:cNvSpPr txBox="1"/>
            <p:nvPr/>
          </p:nvSpPr>
          <p:spPr>
            <a:xfrm>
              <a:off x="127000" y="3143086"/>
              <a:ext cx="558800" cy="3219286"/>
            </a:xfrm>
            <a:prstGeom prst="rect">
              <a:avLst/>
            </a:prstGeom>
          </p:spPr>
          <p:txBody>
            <a:bodyPr lIns="62226" tIns="62226" rIns="62226" bIns="62226" rtlCol="0" anchor="ctr"/>
            <a:lstStyle/>
            <a:p>
              <a:pPr algn="ctr">
                <a:lnSpc>
                  <a:spcPts val="2660"/>
                </a:lnSpc>
              </a:pPr>
              <a:endParaRPr/>
            </a:p>
          </p:txBody>
        </p:sp>
      </p:grpSp>
      <p:grpSp>
        <p:nvGrpSpPr>
          <p:cNvPr id="18" name="Group 18"/>
          <p:cNvGrpSpPr/>
          <p:nvPr/>
        </p:nvGrpSpPr>
        <p:grpSpPr>
          <a:xfrm rot="-5400000">
            <a:off x="12214944" y="-542059"/>
            <a:ext cx="980880" cy="8268676"/>
            <a:chOff x="0" y="0"/>
            <a:chExt cx="812800" cy="6851784"/>
          </a:xfrm>
        </p:grpSpPr>
        <p:sp>
          <p:nvSpPr>
            <p:cNvPr id="19" name="Freeform 19"/>
            <p:cNvSpPr/>
            <p:nvPr/>
          </p:nvSpPr>
          <p:spPr>
            <a:xfrm>
              <a:off x="0" y="0"/>
              <a:ext cx="812800" cy="6851784"/>
            </a:xfrm>
            <a:custGeom>
              <a:avLst/>
              <a:gdLst/>
              <a:ahLst/>
              <a:cxnLst/>
              <a:rect l="l" t="t" r="r" b="b"/>
              <a:pathLst>
                <a:path w="812800" h="6851784">
                  <a:moveTo>
                    <a:pt x="406400" y="0"/>
                  </a:moveTo>
                  <a:lnTo>
                    <a:pt x="812800" y="6851784"/>
                  </a:lnTo>
                  <a:lnTo>
                    <a:pt x="0" y="6851784"/>
                  </a:lnTo>
                  <a:lnTo>
                    <a:pt x="406400" y="0"/>
                  </a:lnTo>
                  <a:close/>
                </a:path>
              </a:pathLst>
            </a:custGeom>
            <a:solidFill>
              <a:srgbClr val="8E93A9"/>
            </a:solidFill>
          </p:spPr>
        </p:sp>
        <p:sp>
          <p:nvSpPr>
            <p:cNvPr id="20" name="TextBox 20"/>
            <p:cNvSpPr txBox="1"/>
            <p:nvPr/>
          </p:nvSpPr>
          <p:spPr>
            <a:xfrm>
              <a:off x="127000" y="3143086"/>
              <a:ext cx="558800" cy="3219286"/>
            </a:xfrm>
            <a:prstGeom prst="rect">
              <a:avLst/>
            </a:prstGeom>
          </p:spPr>
          <p:txBody>
            <a:bodyPr lIns="62226" tIns="62226" rIns="62226" bIns="62226" rtlCol="0" anchor="ctr"/>
            <a:lstStyle/>
            <a:p>
              <a:pPr algn="ctr">
                <a:lnSpc>
                  <a:spcPts val="2660"/>
                </a:lnSpc>
              </a:pPr>
              <a:endParaRPr/>
            </a:p>
          </p:txBody>
        </p:sp>
      </p:grpSp>
      <p:grpSp>
        <p:nvGrpSpPr>
          <p:cNvPr id="21" name="Group 21"/>
          <p:cNvGrpSpPr/>
          <p:nvPr/>
        </p:nvGrpSpPr>
        <p:grpSpPr>
          <a:xfrm>
            <a:off x="4525602" y="3267092"/>
            <a:ext cx="11843754" cy="2010293"/>
            <a:chOff x="0" y="0"/>
            <a:chExt cx="1294782" cy="219769"/>
          </a:xfrm>
        </p:grpSpPr>
        <p:sp>
          <p:nvSpPr>
            <p:cNvPr id="22" name="Freeform 22"/>
            <p:cNvSpPr/>
            <p:nvPr/>
          </p:nvSpPr>
          <p:spPr>
            <a:xfrm>
              <a:off x="0" y="0"/>
              <a:ext cx="1294782" cy="219769"/>
            </a:xfrm>
            <a:custGeom>
              <a:avLst/>
              <a:gdLst/>
              <a:ahLst/>
              <a:cxnLst/>
              <a:rect l="l" t="t" r="r" b="b"/>
              <a:pathLst>
                <a:path w="1294782" h="219769">
                  <a:moveTo>
                    <a:pt x="0" y="0"/>
                  </a:moveTo>
                  <a:lnTo>
                    <a:pt x="1294782" y="0"/>
                  </a:lnTo>
                  <a:lnTo>
                    <a:pt x="1294782" y="219769"/>
                  </a:lnTo>
                  <a:lnTo>
                    <a:pt x="0" y="219769"/>
                  </a:lnTo>
                  <a:close/>
                </a:path>
              </a:pathLst>
            </a:custGeom>
            <a:solidFill>
              <a:srgbClr val="ECF0F3"/>
            </a:solidFill>
          </p:spPr>
        </p:sp>
        <p:sp>
          <p:nvSpPr>
            <p:cNvPr id="23" name="TextBox 23"/>
            <p:cNvSpPr txBox="1"/>
            <p:nvPr/>
          </p:nvSpPr>
          <p:spPr>
            <a:xfrm>
              <a:off x="0" y="-38100"/>
              <a:ext cx="1294782" cy="257869"/>
            </a:xfrm>
            <a:prstGeom prst="rect">
              <a:avLst/>
            </a:prstGeom>
          </p:spPr>
          <p:txBody>
            <a:bodyPr lIns="62226" tIns="62226" rIns="62226" bIns="62226" rtlCol="0" anchor="ctr"/>
            <a:lstStyle/>
            <a:p>
              <a:pPr algn="ctr">
                <a:lnSpc>
                  <a:spcPts val="2660"/>
                </a:lnSpc>
              </a:pPr>
              <a:endParaRPr/>
            </a:p>
          </p:txBody>
        </p:sp>
      </p:grpSp>
      <p:grpSp>
        <p:nvGrpSpPr>
          <p:cNvPr id="24" name="Group 24"/>
          <p:cNvGrpSpPr/>
          <p:nvPr/>
        </p:nvGrpSpPr>
        <p:grpSpPr>
          <a:xfrm>
            <a:off x="3737942" y="3267092"/>
            <a:ext cx="1575318" cy="2010293"/>
            <a:chOff x="0" y="0"/>
            <a:chExt cx="172217" cy="219769"/>
          </a:xfrm>
        </p:grpSpPr>
        <p:sp>
          <p:nvSpPr>
            <p:cNvPr id="25" name="Freeform 25"/>
            <p:cNvSpPr/>
            <p:nvPr/>
          </p:nvSpPr>
          <p:spPr>
            <a:xfrm>
              <a:off x="0" y="0"/>
              <a:ext cx="172217" cy="219769"/>
            </a:xfrm>
            <a:custGeom>
              <a:avLst/>
              <a:gdLst/>
              <a:ahLst/>
              <a:cxnLst/>
              <a:rect l="l" t="t" r="r" b="b"/>
              <a:pathLst>
                <a:path w="172217" h="219769">
                  <a:moveTo>
                    <a:pt x="0" y="0"/>
                  </a:moveTo>
                  <a:lnTo>
                    <a:pt x="172217" y="0"/>
                  </a:lnTo>
                  <a:lnTo>
                    <a:pt x="172217" y="219769"/>
                  </a:lnTo>
                  <a:lnTo>
                    <a:pt x="0" y="219769"/>
                  </a:lnTo>
                  <a:close/>
                </a:path>
              </a:pathLst>
            </a:custGeom>
            <a:solidFill>
              <a:srgbClr val="5F0F40"/>
            </a:solidFill>
          </p:spPr>
        </p:sp>
        <p:sp>
          <p:nvSpPr>
            <p:cNvPr id="26" name="TextBox 26"/>
            <p:cNvSpPr txBox="1"/>
            <p:nvPr/>
          </p:nvSpPr>
          <p:spPr>
            <a:xfrm>
              <a:off x="0" y="-38100"/>
              <a:ext cx="172217" cy="257869"/>
            </a:xfrm>
            <a:prstGeom prst="rect">
              <a:avLst/>
            </a:prstGeom>
          </p:spPr>
          <p:txBody>
            <a:bodyPr lIns="62226" tIns="62226" rIns="62226" bIns="62226" rtlCol="0" anchor="ctr"/>
            <a:lstStyle/>
            <a:p>
              <a:pPr algn="ctr">
                <a:lnSpc>
                  <a:spcPts val="2660"/>
                </a:lnSpc>
              </a:pPr>
              <a:endParaRPr/>
            </a:p>
          </p:txBody>
        </p:sp>
      </p:grpSp>
      <p:sp>
        <p:nvSpPr>
          <p:cNvPr id="27" name="TextBox 27"/>
          <p:cNvSpPr txBox="1"/>
          <p:nvPr/>
        </p:nvSpPr>
        <p:spPr>
          <a:xfrm>
            <a:off x="5466812" y="3380503"/>
            <a:ext cx="10680201" cy="1847850"/>
          </a:xfrm>
          <a:prstGeom prst="rect">
            <a:avLst/>
          </a:prstGeom>
        </p:spPr>
        <p:txBody>
          <a:bodyPr lIns="0" tIns="0" rIns="0" bIns="0" rtlCol="0" anchor="t">
            <a:spAutoFit/>
          </a:bodyPr>
          <a:lstStyle/>
          <a:p>
            <a:pPr algn="l">
              <a:lnSpc>
                <a:spcPts val="3600"/>
              </a:lnSpc>
            </a:pPr>
            <a:r>
              <a:rPr lang="en-US" sz="3000" b="1">
                <a:solidFill>
                  <a:srgbClr val="000000"/>
                </a:solidFill>
                <a:latin typeface="Roboto Bold"/>
                <a:ea typeface="Roboto Bold"/>
                <a:cs typeface="Roboto Bold"/>
                <a:sym typeface="Roboto Bold"/>
              </a:rPr>
              <a:t>Το εκπαιδευτικό υλικό που σχεδιάστηκε και υλοποιήθηκε για τη διδασκαλία του "Ερωτόκριτου" διέπεται από τις αρχές και τη μεθοδολογία της εξ αποστάσεως εκπαίδευσης;</a:t>
            </a:r>
          </a:p>
          <a:p>
            <a:pPr algn="l">
              <a:lnSpc>
                <a:spcPts val="3600"/>
              </a:lnSpc>
            </a:pPr>
            <a:endParaRPr lang="en-US" sz="3000" b="1">
              <a:solidFill>
                <a:srgbClr val="000000"/>
              </a:solidFill>
              <a:latin typeface="Roboto Bold"/>
              <a:ea typeface="Roboto Bold"/>
              <a:cs typeface="Roboto Bold"/>
              <a:sym typeface="Roboto Bold"/>
            </a:endParaRPr>
          </a:p>
        </p:txBody>
      </p:sp>
      <p:sp>
        <p:nvSpPr>
          <p:cNvPr id="28" name="TextBox 28"/>
          <p:cNvSpPr txBox="1"/>
          <p:nvPr/>
        </p:nvSpPr>
        <p:spPr>
          <a:xfrm>
            <a:off x="3927284" y="3911186"/>
            <a:ext cx="1196635" cy="645905"/>
          </a:xfrm>
          <a:prstGeom prst="rect">
            <a:avLst/>
          </a:prstGeom>
        </p:spPr>
        <p:txBody>
          <a:bodyPr lIns="0" tIns="0" rIns="0" bIns="0" rtlCol="0" anchor="t">
            <a:spAutoFit/>
          </a:bodyPr>
          <a:lstStyle/>
          <a:p>
            <a:pPr algn="ctr">
              <a:lnSpc>
                <a:spcPts val="5344"/>
              </a:lnSpc>
            </a:pPr>
            <a:r>
              <a:rPr lang="en-US" sz="3817">
                <a:solidFill>
                  <a:srgbClr val="FFFFFF"/>
                </a:solidFill>
                <a:latin typeface="Roboto"/>
                <a:ea typeface="Roboto"/>
                <a:cs typeface="Roboto"/>
                <a:sym typeface="Roboto"/>
              </a:rPr>
              <a:t>01</a:t>
            </a:r>
          </a:p>
        </p:txBody>
      </p:sp>
      <p:grpSp>
        <p:nvGrpSpPr>
          <p:cNvPr id="29" name="Group 29"/>
          <p:cNvGrpSpPr/>
          <p:nvPr/>
        </p:nvGrpSpPr>
        <p:grpSpPr>
          <a:xfrm rot="-5400000">
            <a:off x="12214944" y="3759276"/>
            <a:ext cx="980880" cy="8268676"/>
            <a:chOff x="0" y="0"/>
            <a:chExt cx="812800" cy="6851784"/>
          </a:xfrm>
        </p:grpSpPr>
        <p:sp>
          <p:nvSpPr>
            <p:cNvPr id="30" name="Freeform 30"/>
            <p:cNvSpPr/>
            <p:nvPr/>
          </p:nvSpPr>
          <p:spPr>
            <a:xfrm>
              <a:off x="0" y="0"/>
              <a:ext cx="812800" cy="6851784"/>
            </a:xfrm>
            <a:custGeom>
              <a:avLst/>
              <a:gdLst/>
              <a:ahLst/>
              <a:cxnLst/>
              <a:rect l="l" t="t" r="r" b="b"/>
              <a:pathLst>
                <a:path w="812800" h="6851784">
                  <a:moveTo>
                    <a:pt x="406400" y="0"/>
                  </a:moveTo>
                  <a:lnTo>
                    <a:pt x="812800" y="6851784"/>
                  </a:lnTo>
                  <a:lnTo>
                    <a:pt x="0" y="6851784"/>
                  </a:lnTo>
                  <a:lnTo>
                    <a:pt x="406400" y="0"/>
                  </a:lnTo>
                  <a:close/>
                </a:path>
              </a:pathLst>
            </a:custGeom>
            <a:solidFill>
              <a:srgbClr val="8E93A9"/>
            </a:solidFill>
          </p:spPr>
        </p:sp>
        <p:sp>
          <p:nvSpPr>
            <p:cNvPr id="31" name="TextBox 31"/>
            <p:cNvSpPr txBox="1"/>
            <p:nvPr/>
          </p:nvSpPr>
          <p:spPr>
            <a:xfrm>
              <a:off x="127000" y="3133561"/>
              <a:ext cx="558800" cy="3228811"/>
            </a:xfrm>
            <a:prstGeom prst="rect">
              <a:avLst/>
            </a:prstGeom>
          </p:spPr>
          <p:txBody>
            <a:bodyPr lIns="62226" tIns="62226" rIns="62226" bIns="62226" rtlCol="0" anchor="ctr"/>
            <a:lstStyle/>
            <a:p>
              <a:pPr algn="ctr">
                <a:lnSpc>
                  <a:spcPts val="2659"/>
                </a:lnSpc>
              </a:pPr>
              <a:endParaRPr/>
            </a:p>
          </p:txBody>
        </p:sp>
      </p:grpSp>
      <p:grpSp>
        <p:nvGrpSpPr>
          <p:cNvPr id="32" name="Group 32"/>
          <p:cNvGrpSpPr/>
          <p:nvPr/>
        </p:nvGrpSpPr>
        <p:grpSpPr>
          <a:xfrm rot="-5400000">
            <a:off x="12214944" y="2399357"/>
            <a:ext cx="980880" cy="8268676"/>
            <a:chOff x="0" y="0"/>
            <a:chExt cx="812800" cy="6851784"/>
          </a:xfrm>
        </p:grpSpPr>
        <p:sp>
          <p:nvSpPr>
            <p:cNvPr id="33" name="Freeform 33"/>
            <p:cNvSpPr/>
            <p:nvPr/>
          </p:nvSpPr>
          <p:spPr>
            <a:xfrm>
              <a:off x="0" y="0"/>
              <a:ext cx="812800" cy="6851784"/>
            </a:xfrm>
            <a:custGeom>
              <a:avLst/>
              <a:gdLst/>
              <a:ahLst/>
              <a:cxnLst/>
              <a:rect l="l" t="t" r="r" b="b"/>
              <a:pathLst>
                <a:path w="812800" h="6851784">
                  <a:moveTo>
                    <a:pt x="406400" y="0"/>
                  </a:moveTo>
                  <a:lnTo>
                    <a:pt x="812800" y="6851784"/>
                  </a:lnTo>
                  <a:lnTo>
                    <a:pt x="0" y="6851784"/>
                  </a:lnTo>
                  <a:lnTo>
                    <a:pt x="406400" y="0"/>
                  </a:lnTo>
                  <a:close/>
                </a:path>
              </a:pathLst>
            </a:custGeom>
            <a:solidFill>
              <a:srgbClr val="8E93A9"/>
            </a:solidFill>
          </p:spPr>
        </p:sp>
        <p:sp>
          <p:nvSpPr>
            <p:cNvPr id="34" name="TextBox 34"/>
            <p:cNvSpPr txBox="1"/>
            <p:nvPr/>
          </p:nvSpPr>
          <p:spPr>
            <a:xfrm>
              <a:off x="127000" y="3133561"/>
              <a:ext cx="558800" cy="3228811"/>
            </a:xfrm>
            <a:prstGeom prst="rect">
              <a:avLst/>
            </a:prstGeom>
          </p:spPr>
          <p:txBody>
            <a:bodyPr lIns="62226" tIns="62226" rIns="62226" bIns="62226" rtlCol="0" anchor="ctr"/>
            <a:lstStyle/>
            <a:p>
              <a:pPr algn="ctr">
                <a:lnSpc>
                  <a:spcPts val="2659"/>
                </a:lnSpc>
              </a:pPr>
              <a:endParaRPr/>
            </a:p>
          </p:txBody>
        </p:sp>
      </p:grpSp>
      <p:grpSp>
        <p:nvGrpSpPr>
          <p:cNvPr id="35" name="Group 35"/>
          <p:cNvGrpSpPr/>
          <p:nvPr/>
        </p:nvGrpSpPr>
        <p:grpSpPr>
          <a:xfrm>
            <a:off x="4525602" y="6208508"/>
            <a:ext cx="11843754" cy="2010293"/>
            <a:chOff x="0" y="0"/>
            <a:chExt cx="1294782" cy="219769"/>
          </a:xfrm>
        </p:grpSpPr>
        <p:sp>
          <p:nvSpPr>
            <p:cNvPr id="36" name="Freeform 36"/>
            <p:cNvSpPr/>
            <p:nvPr/>
          </p:nvSpPr>
          <p:spPr>
            <a:xfrm>
              <a:off x="0" y="0"/>
              <a:ext cx="1294782" cy="219769"/>
            </a:xfrm>
            <a:custGeom>
              <a:avLst/>
              <a:gdLst/>
              <a:ahLst/>
              <a:cxnLst/>
              <a:rect l="l" t="t" r="r" b="b"/>
              <a:pathLst>
                <a:path w="1294782" h="219769">
                  <a:moveTo>
                    <a:pt x="0" y="0"/>
                  </a:moveTo>
                  <a:lnTo>
                    <a:pt x="1294782" y="0"/>
                  </a:lnTo>
                  <a:lnTo>
                    <a:pt x="1294782" y="219769"/>
                  </a:lnTo>
                  <a:lnTo>
                    <a:pt x="0" y="219769"/>
                  </a:lnTo>
                  <a:close/>
                </a:path>
              </a:pathLst>
            </a:custGeom>
            <a:solidFill>
              <a:srgbClr val="ECF0F3"/>
            </a:solidFill>
          </p:spPr>
        </p:sp>
        <p:sp>
          <p:nvSpPr>
            <p:cNvPr id="37" name="TextBox 37"/>
            <p:cNvSpPr txBox="1"/>
            <p:nvPr/>
          </p:nvSpPr>
          <p:spPr>
            <a:xfrm>
              <a:off x="0" y="-47625"/>
              <a:ext cx="1294782" cy="267394"/>
            </a:xfrm>
            <a:prstGeom prst="rect">
              <a:avLst/>
            </a:prstGeom>
          </p:spPr>
          <p:txBody>
            <a:bodyPr lIns="62226" tIns="62226" rIns="62226" bIns="62226" rtlCol="0" anchor="ctr"/>
            <a:lstStyle/>
            <a:p>
              <a:pPr algn="ctr">
                <a:lnSpc>
                  <a:spcPts val="2659"/>
                </a:lnSpc>
              </a:pPr>
              <a:endParaRPr/>
            </a:p>
          </p:txBody>
        </p:sp>
      </p:grpSp>
      <p:grpSp>
        <p:nvGrpSpPr>
          <p:cNvPr id="38" name="Group 38"/>
          <p:cNvGrpSpPr/>
          <p:nvPr/>
        </p:nvGrpSpPr>
        <p:grpSpPr>
          <a:xfrm>
            <a:off x="3737942" y="6142742"/>
            <a:ext cx="1575318" cy="2010293"/>
            <a:chOff x="0" y="0"/>
            <a:chExt cx="172217" cy="219769"/>
          </a:xfrm>
        </p:grpSpPr>
        <p:sp>
          <p:nvSpPr>
            <p:cNvPr id="39" name="Freeform 39"/>
            <p:cNvSpPr/>
            <p:nvPr/>
          </p:nvSpPr>
          <p:spPr>
            <a:xfrm>
              <a:off x="0" y="0"/>
              <a:ext cx="172217" cy="219769"/>
            </a:xfrm>
            <a:custGeom>
              <a:avLst/>
              <a:gdLst/>
              <a:ahLst/>
              <a:cxnLst/>
              <a:rect l="l" t="t" r="r" b="b"/>
              <a:pathLst>
                <a:path w="172217" h="219769">
                  <a:moveTo>
                    <a:pt x="0" y="0"/>
                  </a:moveTo>
                  <a:lnTo>
                    <a:pt x="172217" y="0"/>
                  </a:lnTo>
                  <a:lnTo>
                    <a:pt x="172217" y="219769"/>
                  </a:lnTo>
                  <a:lnTo>
                    <a:pt x="0" y="219769"/>
                  </a:lnTo>
                  <a:close/>
                </a:path>
              </a:pathLst>
            </a:custGeom>
            <a:solidFill>
              <a:srgbClr val="FB8B24"/>
            </a:solidFill>
          </p:spPr>
        </p:sp>
        <p:sp>
          <p:nvSpPr>
            <p:cNvPr id="40" name="TextBox 40"/>
            <p:cNvSpPr txBox="1"/>
            <p:nvPr/>
          </p:nvSpPr>
          <p:spPr>
            <a:xfrm>
              <a:off x="0" y="-47625"/>
              <a:ext cx="172217" cy="267394"/>
            </a:xfrm>
            <a:prstGeom prst="rect">
              <a:avLst/>
            </a:prstGeom>
          </p:spPr>
          <p:txBody>
            <a:bodyPr lIns="62226" tIns="62226" rIns="62226" bIns="62226" rtlCol="0" anchor="ctr"/>
            <a:lstStyle/>
            <a:p>
              <a:pPr algn="ctr">
                <a:lnSpc>
                  <a:spcPts val="2659"/>
                </a:lnSpc>
              </a:pPr>
              <a:endParaRPr/>
            </a:p>
          </p:txBody>
        </p:sp>
      </p:grpSp>
      <p:sp>
        <p:nvSpPr>
          <p:cNvPr id="41" name="TextBox 41"/>
          <p:cNvSpPr txBox="1"/>
          <p:nvPr/>
        </p:nvSpPr>
        <p:spPr>
          <a:xfrm>
            <a:off x="5742294" y="6561722"/>
            <a:ext cx="10404718" cy="1390650"/>
          </a:xfrm>
          <a:prstGeom prst="rect">
            <a:avLst/>
          </a:prstGeom>
        </p:spPr>
        <p:txBody>
          <a:bodyPr lIns="0" tIns="0" rIns="0" bIns="0" rtlCol="0" anchor="t">
            <a:spAutoFit/>
          </a:bodyPr>
          <a:lstStyle/>
          <a:p>
            <a:pPr algn="l">
              <a:lnSpc>
                <a:spcPts val="3600"/>
              </a:lnSpc>
            </a:pPr>
            <a:r>
              <a:rPr lang="en-US" sz="3000" b="1">
                <a:solidFill>
                  <a:srgbClr val="000000"/>
                </a:solidFill>
                <a:latin typeface="Roboto Bold"/>
                <a:ea typeface="Roboto Bold"/>
                <a:cs typeface="Roboto Bold"/>
                <a:sym typeface="Roboto Bold"/>
              </a:rPr>
              <a:t>Το εκπαιδευτικό υλικό που σχεδιάστηκε και υλοποιήθηκε συμφωνεί με τις αρχές της πολυμεσικής μάθησης;</a:t>
            </a:r>
          </a:p>
          <a:p>
            <a:pPr algn="l">
              <a:lnSpc>
                <a:spcPts val="3600"/>
              </a:lnSpc>
            </a:pPr>
            <a:endParaRPr lang="en-US" sz="3000" b="1">
              <a:solidFill>
                <a:srgbClr val="000000"/>
              </a:solidFill>
              <a:latin typeface="Roboto Bold"/>
              <a:ea typeface="Roboto Bold"/>
              <a:cs typeface="Roboto Bold"/>
              <a:sym typeface="Roboto Bold"/>
            </a:endParaRPr>
          </a:p>
        </p:txBody>
      </p:sp>
      <p:sp>
        <p:nvSpPr>
          <p:cNvPr id="42" name="TextBox 42"/>
          <p:cNvSpPr txBox="1"/>
          <p:nvPr/>
        </p:nvSpPr>
        <p:spPr>
          <a:xfrm>
            <a:off x="3927284" y="6786836"/>
            <a:ext cx="1196635" cy="645905"/>
          </a:xfrm>
          <a:prstGeom prst="rect">
            <a:avLst/>
          </a:prstGeom>
        </p:spPr>
        <p:txBody>
          <a:bodyPr lIns="0" tIns="0" rIns="0" bIns="0" rtlCol="0" anchor="t">
            <a:spAutoFit/>
          </a:bodyPr>
          <a:lstStyle/>
          <a:p>
            <a:pPr algn="ctr">
              <a:lnSpc>
                <a:spcPts val="5344"/>
              </a:lnSpc>
            </a:pPr>
            <a:r>
              <a:rPr lang="en-US" sz="3817">
                <a:solidFill>
                  <a:srgbClr val="FFFFFF"/>
                </a:solidFill>
                <a:latin typeface="Roboto"/>
                <a:ea typeface="Roboto"/>
                <a:cs typeface="Roboto"/>
                <a:sym typeface="Roboto"/>
              </a:rPr>
              <a:t>02</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31859" y="1194939"/>
            <a:ext cx="1298974" cy="1172672"/>
            <a:chOff x="0" y="0"/>
            <a:chExt cx="1231620" cy="1111866"/>
          </a:xfrm>
        </p:grpSpPr>
        <p:sp>
          <p:nvSpPr>
            <p:cNvPr id="3" name="Freeform 3"/>
            <p:cNvSpPr/>
            <p:nvPr/>
          </p:nvSpPr>
          <p:spPr>
            <a:xfrm>
              <a:off x="0" y="0"/>
              <a:ext cx="1239901" cy="1111885"/>
            </a:xfrm>
            <a:custGeom>
              <a:avLst/>
              <a:gdLst/>
              <a:ahLst/>
              <a:cxnLst/>
              <a:rect l="l" t="t" r="r" b="b"/>
              <a:pathLst>
                <a:path w="1239901" h="1111885">
                  <a:moveTo>
                    <a:pt x="888111" y="1111885"/>
                  </a:moveTo>
                  <a:cubicBezTo>
                    <a:pt x="900557" y="1111885"/>
                    <a:pt x="908812" y="1105154"/>
                    <a:pt x="912876" y="1098550"/>
                  </a:cubicBezTo>
                  <a:cubicBezTo>
                    <a:pt x="912876" y="1091819"/>
                    <a:pt x="917067" y="1091819"/>
                    <a:pt x="917067" y="1091819"/>
                  </a:cubicBezTo>
                  <a:lnTo>
                    <a:pt x="1231646" y="584835"/>
                  </a:lnTo>
                  <a:cubicBezTo>
                    <a:pt x="1239901" y="571500"/>
                    <a:pt x="1239901" y="544957"/>
                    <a:pt x="1231646" y="524891"/>
                  </a:cubicBezTo>
                  <a:lnTo>
                    <a:pt x="917067" y="24511"/>
                  </a:lnTo>
                  <a:cubicBezTo>
                    <a:pt x="917067" y="17780"/>
                    <a:pt x="912876" y="17780"/>
                    <a:pt x="912876" y="17780"/>
                  </a:cubicBezTo>
                  <a:cubicBezTo>
                    <a:pt x="908812" y="11176"/>
                    <a:pt x="900557" y="4572"/>
                    <a:pt x="888111" y="4572"/>
                  </a:cubicBezTo>
                  <a:lnTo>
                    <a:pt x="2794" y="0"/>
                  </a:lnTo>
                  <a:cubicBezTo>
                    <a:pt x="1778" y="370205"/>
                    <a:pt x="889" y="740664"/>
                    <a:pt x="0" y="1110869"/>
                  </a:cubicBezTo>
                  <a:lnTo>
                    <a:pt x="888111" y="1111885"/>
                  </a:lnTo>
                  <a:close/>
                </a:path>
              </a:pathLst>
            </a:custGeom>
            <a:solidFill>
              <a:srgbClr val="5B9BD5"/>
            </a:solidFill>
          </p:spPr>
        </p:sp>
      </p:grpSp>
      <p:grpSp>
        <p:nvGrpSpPr>
          <p:cNvPr id="4" name="Group 4"/>
          <p:cNvGrpSpPr/>
          <p:nvPr/>
        </p:nvGrpSpPr>
        <p:grpSpPr>
          <a:xfrm>
            <a:off x="2286000" y="0"/>
            <a:ext cx="701316" cy="10287000"/>
            <a:chOff x="0" y="0"/>
            <a:chExt cx="664951" cy="9753600"/>
          </a:xfrm>
        </p:grpSpPr>
        <p:sp>
          <p:nvSpPr>
            <p:cNvPr id="5" name="Freeform 5"/>
            <p:cNvSpPr/>
            <p:nvPr/>
          </p:nvSpPr>
          <p:spPr>
            <a:xfrm>
              <a:off x="0" y="0"/>
              <a:ext cx="664972" cy="9753600"/>
            </a:xfrm>
            <a:custGeom>
              <a:avLst/>
              <a:gdLst/>
              <a:ahLst/>
              <a:cxnLst/>
              <a:rect l="l" t="t" r="r" b="b"/>
              <a:pathLst>
                <a:path w="664972" h="9753600">
                  <a:moveTo>
                    <a:pt x="0" y="0"/>
                  </a:moveTo>
                  <a:lnTo>
                    <a:pt x="664972" y="0"/>
                  </a:lnTo>
                  <a:lnTo>
                    <a:pt x="664972" y="9753600"/>
                  </a:lnTo>
                  <a:lnTo>
                    <a:pt x="0" y="9753600"/>
                  </a:lnTo>
                  <a:close/>
                </a:path>
              </a:pathLst>
            </a:custGeom>
            <a:solidFill>
              <a:srgbClr val="931B1B"/>
            </a:solidFill>
          </p:spPr>
        </p:sp>
      </p:grpSp>
      <p:sp>
        <p:nvSpPr>
          <p:cNvPr id="6" name="AutoShape 6"/>
          <p:cNvSpPr/>
          <p:nvPr/>
        </p:nvSpPr>
        <p:spPr>
          <a:xfrm rot="8237">
            <a:off x="4561928" y="1797104"/>
            <a:ext cx="10565591" cy="0"/>
          </a:xfrm>
          <a:prstGeom prst="line">
            <a:avLst/>
          </a:prstGeom>
          <a:ln w="9525" cap="rnd">
            <a:solidFill>
              <a:srgbClr val="5B9BD5"/>
            </a:solidFill>
            <a:prstDash val="solid"/>
            <a:headEnd type="none" w="sm" len="sm"/>
            <a:tailEnd type="none" w="sm" len="sm"/>
          </a:ln>
        </p:spPr>
      </p:sp>
      <p:sp>
        <p:nvSpPr>
          <p:cNvPr id="7" name="AutoShape 7"/>
          <p:cNvSpPr/>
          <p:nvPr/>
        </p:nvSpPr>
        <p:spPr>
          <a:xfrm rot="11780">
            <a:off x="2980135" y="9694670"/>
            <a:ext cx="12728826" cy="0"/>
          </a:xfrm>
          <a:prstGeom prst="line">
            <a:avLst/>
          </a:prstGeom>
          <a:ln w="9525" cap="rnd">
            <a:solidFill>
              <a:srgbClr val="FFC000"/>
            </a:solidFill>
            <a:prstDash val="solid"/>
            <a:headEnd type="none" w="sm" len="sm"/>
            <a:tailEnd type="none" w="sm" len="sm"/>
          </a:ln>
        </p:spPr>
      </p:sp>
      <p:grpSp>
        <p:nvGrpSpPr>
          <p:cNvPr id="8" name="Group 8"/>
          <p:cNvGrpSpPr/>
          <p:nvPr/>
        </p:nvGrpSpPr>
        <p:grpSpPr>
          <a:xfrm>
            <a:off x="2987316" y="942751"/>
            <a:ext cx="864096" cy="1512168"/>
            <a:chOff x="0" y="0"/>
            <a:chExt cx="819291" cy="1433759"/>
          </a:xfrm>
        </p:grpSpPr>
        <p:sp>
          <p:nvSpPr>
            <p:cNvPr id="9" name="Freeform 9"/>
            <p:cNvSpPr/>
            <p:nvPr/>
          </p:nvSpPr>
          <p:spPr>
            <a:xfrm>
              <a:off x="0" y="0"/>
              <a:ext cx="819277" cy="1433703"/>
            </a:xfrm>
            <a:custGeom>
              <a:avLst/>
              <a:gdLst/>
              <a:ahLst/>
              <a:cxnLst/>
              <a:rect l="l" t="t" r="r" b="b"/>
              <a:pathLst>
                <a:path w="819277" h="1433703">
                  <a:moveTo>
                    <a:pt x="0" y="0"/>
                  </a:moveTo>
                  <a:lnTo>
                    <a:pt x="819277" y="0"/>
                  </a:lnTo>
                  <a:lnTo>
                    <a:pt x="819277" y="1433703"/>
                  </a:lnTo>
                  <a:lnTo>
                    <a:pt x="0" y="1433703"/>
                  </a:lnTo>
                  <a:close/>
                </a:path>
              </a:pathLst>
            </a:custGeom>
            <a:solidFill>
              <a:srgbClr val="FFFFFF"/>
            </a:solidFill>
          </p:spPr>
        </p:sp>
      </p:grpSp>
      <p:grpSp>
        <p:nvGrpSpPr>
          <p:cNvPr id="10" name="Group 10"/>
          <p:cNvGrpSpPr/>
          <p:nvPr/>
        </p:nvGrpSpPr>
        <p:grpSpPr>
          <a:xfrm>
            <a:off x="2987316" y="905778"/>
            <a:ext cx="1013184" cy="1188132"/>
            <a:chOff x="0" y="0"/>
            <a:chExt cx="960649" cy="1126525"/>
          </a:xfrm>
        </p:grpSpPr>
        <p:sp>
          <p:nvSpPr>
            <p:cNvPr id="11" name="Freeform 11"/>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12" name="Group 12"/>
          <p:cNvGrpSpPr/>
          <p:nvPr/>
        </p:nvGrpSpPr>
        <p:grpSpPr>
          <a:xfrm>
            <a:off x="4393812" y="823020"/>
            <a:ext cx="10798860" cy="1148478"/>
            <a:chOff x="0" y="0"/>
            <a:chExt cx="10238919" cy="1088927"/>
          </a:xfrm>
        </p:grpSpPr>
        <p:sp>
          <p:nvSpPr>
            <p:cNvPr id="13" name="Freeform 13"/>
            <p:cNvSpPr/>
            <p:nvPr/>
          </p:nvSpPr>
          <p:spPr>
            <a:xfrm>
              <a:off x="0" y="0"/>
              <a:ext cx="10238919" cy="1088927"/>
            </a:xfrm>
            <a:custGeom>
              <a:avLst/>
              <a:gdLst/>
              <a:ahLst/>
              <a:cxnLst/>
              <a:rect l="l" t="t" r="r" b="b"/>
              <a:pathLst>
                <a:path w="10238919" h="1088927">
                  <a:moveTo>
                    <a:pt x="0" y="0"/>
                  </a:moveTo>
                  <a:lnTo>
                    <a:pt x="10238919" y="0"/>
                  </a:lnTo>
                  <a:lnTo>
                    <a:pt x="10238919" y="1088927"/>
                  </a:lnTo>
                  <a:lnTo>
                    <a:pt x="0" y="1088927"/>
                  </a:lnTo>
                  <a:close/>
                </a:path>
              </a:pathLst>
            </a:custGeom>
            <a:solidFill>
              <a:srgbClr val="000000">
                <a:alpha val="0"/>
              </a:srgbClr>
            </a:solidFill>
          </p:spPr>
        </p:sp>
        <p:sp>
          <p:nvSpPr>
            <p:cNvPr id="14" name="TextBox 14"/>
            <p:cNvSpPr txBox="1"/>
            <p:nvPr/>
          </p:nvSpPr>
          <p:spPr>
            <a:xfrm>
              <a:off x="0" y="-47625"/>
              <a:ext cx="10238919" cy="1136552"/>
            </a:xfrm>
            <a:prstGeom prst="rect">
              <a:avLst/>
            </a:prstGeom>
          </p:spPr>
          <p:txBody>
            <a:bodyPr lIns="0" tIns="0" rIns="0" bIns="0" rtlCol="0" anchor="ctr"/>
            <a:lstStyle/>
            <a:p>
              <a:pPr algn="l">
                <a:lnSpc>
                  <a:spcPts val="5832"/>
                </a:lnSpc>
              </a:pPr>
              <a:r>
                <a:rPr lang="en-US" sz="5400" b="1" spc="85">
                  <a:solidFill>
                    <a:srgbClr val="000000"/>
                  </a:solidFill>
                  <a:latin typeface="Alegreya Sans Bold"/>
                  <a:ea typeface="Alegreya Sans Bold"/>
                  <a:cs typeface="Alegreya Sans Bold"/>
                  <a:sym typeface="Alegreya Sans Bold"/>
                </a:rPr>
                <a:t> Δομή της παρουσίασης</a:t>
              </a:r>
            </a:p>
          </p:txBody>
        </p:sp>
      </p:grpSp>
      <p:sp>
        <p:nvSpPr>
          <p:cNvPr id="15" name="AutoShape 15"/>
          <p:cNvSpPr/>
          <p:nvPr/>
        </p:nvSpPr>
        <p:spPr>
          <a:xfrm flipH="1">
            <a:off x="4208684" y="8372270"/>
            <a:ext cx="0" cy="822834"/>
          </a:xfrm>
          <a:prstGeom prst="line">
            <a:avLst/>
          </a:prstGeom>
          <a:ln w="28575" cap="flat">
            <a:solidFill>
              <a:srgbClr val="000000"/>
            </a:solidFill>
            <a:prstDash val="sysDash"/>
            <a:headEnd type="none" w="sm" len="sm"/>
            <a:tailEnd type="none" w="sm" len="sm"/>
          </a:ln>
        </p:spPr>
      </p:sp>
      <p:sp>
        <p:nvSpPr>
          <p:cNvPr id="16" name="AutoShape 16"/>
          <p:cNvSpPr/>
          <p:nvPr/>
        </p:nvSpPr>
        <p:spPr>
          <a:xfrm>
            <a:off x="6778845" y="8372270"/>
            <a:ext cx="0" cy="822834"/>
          </a:xfrm>
          <a:prstGeom prst="line">
            <a:avLst/>
          </a:prstGeom>
          <a:ln w="28575" cap="flat">
            <a:solidFill>
              <a:srgbClr val="000000"/>
            </a:solidFill>
            <a:prstDash val="sysDash"/>
            <a:headEnd type="none" w="sm" len="sm"/>
            <a:tailEnd type="none" w="sm" len="sm"/>
          </a:ln>
        </p:spPr>
      </p:sp>
      <p:sp>
        <p:nvSpPr>
          <p:cNvPr id="17" name="AutoShape 17"/>
          <p:cNvSpPr/>
          <p:nvPr/>
        </p:nvSpPr>
        <p:spPr>
          <a:xfrm>
            <a:off x="9365648" y="8372270"/>
            <a:ext cx="0" cy="822834"/>
          </a:xfrm>
          <a:prstGeom prst="line">
            <a:avLst/>
          </a:prstGeom>
          <a:ln w="28575" cap="flat">
            <a:solidFill>
              <a:srgbClr val="000000"/>
            </a:solidFill>
            <a:prstDash val="sysDash"/>
            <a:headEnd type="none" w="sm" len="sm"/>
            <a:tailEnd type="none" w="sm" len="sm"/>
          </a:ln>
        </p:spPr>
      </p:sp>
      <p:sp>
        <p:nvSpPr>
          <p:cNvPr id="18" name="Freeform 18"/>
          <p:cNvSpPr/>
          <p:nvPr/>
        </p:nvSpPr>
        <p:spPr>
          <a:xfrm rot="5400000">
            <a:off x="2029505" y="5280985"/>
            <a:ext cx="4358358" cy="2457024"/>
          </a:xfrm>
          <a:custGeom>
            <a:avLst/>
            <a:gdLst/>
            <a:ahLst/>
            <a:cxnLst/>
            <a:rect l="l" t="t" r="r" b="b"/>
            <a:pathLst>
              <a:path w="4358358" h="2457024">
                <a:moveTo>
                  <a:pt x="0" y="0"/>
                </a:moveTo>
                <a:lnTo>
                  <a:pt x="4358359" y="0"/>
                </a:lnTo>
                <a:lnTo>
                  <a:pt x="4358359" y="2457025"/>
                </a:lnTo>
                <a:lnTo>
                  <a:pt x="0" y="245702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19" name="Freeform 19"/>
          <p:cNvSpPr/>
          <p:nvPr/>
        </p:nvSpPr>
        <p:spPr>
          <a:xfrm rot="5400000">
            <a:off x="4599666" y="5280985"/>
            <a:ext cx="4358358" cy="2457024"/>
          </a:xfrm>
          <a:custGeom>
            <a:avLst/>
            <a:gdLst/>
            <a:ahLst/>
            <a:cxnLst/>
            <a:rect l="l" t="t" r="r" b="b"/>
            <a:pathLst>
              <a:path w="4358358" h="2457024">
                <a:moveTo>
                  <a:pt x="0" y="0"/>
                </a:moveTo>
                <a:lnTo>
                  <a:pt x="4358358" y="0"/>
                </a:lnTo>
                <a:lnTo>
                  <a:pt x="4358358" y="2457025"/>
                </a:lnTo>
                <a:lnTo>
                  <a:pt x="0" y="245702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20" name="Freeform 20"/>
          <p:cNvSpPr/>
          <p:nvPr/>
        </p:nvSpPr>
        <p:spPr>
          <a:xfrm>
            <a:off x="3513669" y="3588431"/>
            <a:ext cx="1653899" cy="1653899"/>
          </a:xfrm>
          <a:custGeom>
            <a:avLst/>
            <a:gdLst/>
            <a:ahLst/>
            <a:cxnLst/>
            <a:rect l="l" t="t" r="r" b="b"/>
            <a:pathLst>
              <a:path w="1653899" h="1653899">
                <a:moveTo>
                  <a:pt x="0" y="0"/>
                </a:moveTo>
                <a:lnTo>
                  <a:pt x="1653899" y="0"/>
                </a:lnTo>
                <a:lnTo>
                  <a:pt x="1653899" y="1653900"/>
                </a:lnTo>
                <a:lnTo>
                  <a:pt x="0" y="1653900"/>
                </a:lnTo>
                <a:lnTo>
                  <a:pt x="0" y="0"/>
                </a:lnTo>
                <a:close/>
              </a:path>
            </a:pathLst>
          </a:custGeom>
          <a:blipFill>
            <a:blip r:embed="rId6">
              <a:alphaModFix amt="35000"/>
              <a:extLst>
                <a:ext uri="{96DAC541-7B7A-43D3-8B79-37D633B846F1}">
                  <asvg:svgBlip xmlns="" xmlns:asvg="http://schemas.microsoft.com/office/drawing/2016/SVG/main" r:embed="rId7"/>
                </a:ext>
              </a:extLst>
            </a:blip>
            <a:stretch>
              <a:fillRect/>
            </a:stretch>
          </a:blipFill>
          <a:ln cap="sq">
            <a:noFill/>
            <a:prstDash val="solid"/>
            <a:miter/>
          </a:ln>
        </p:spPr>
      </p:sp>
      <p:grpSp>
        <p:nvGrpSpPr>
          <p:cNvPr id="21" name="Group 21"/>
          <p:cNvGrpSpPr/>
          <p:nvPr/>
        </p:nvGrpSpPr>
        <p:grpSpPr>
          <a:xfrm>
            <a:off x="3513669" y="3588431"/>
            <a:ext cx="1390032" cy="139003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0F40"/>
            </a:solidFill>
            <a:ln w="95250" cap="sq">
              <a:solidFill>
                <a:srgbClr val="FFFFFF"/>
              </a:solidFill>
              <a:prstDash val="solid"/>
              <a:miter/>
            </a:ln>
          </p:spPr>
        </p:sp>
        <p:sp>
          <p:nvSpPr>
            <p:cNvPr id="23" name="TextBox 23"/>
            <p:cNvSpPr txBox="1"/>
            <p:nvPr/>
          </p:nvSpPr>
          <p:spPr>
            <a:xfrm>
              <a:off x="76200" y="28575"/>
              <a:ext cx="660400" cy="708025"/>
            </a:xfrm>
            <a:prstGeom prst="rect">
              <a:avLst/>
            </a:prstGeom>
          </p:spPr>
          <p:txBody>
            <a:bodyPr lIns="51437" tIns="51437" rIns="51437" bIns="51437" rtlCol="0" anchor="ctr"/>
            <a:lstStyle/>
            <a:p>
              <a:pPr algn="ctr">
                <a:lnSpc>
                  <a:spcPts val="2659"/>
                </a:lnSpc>
              </a:pPr>
              <a:endParaRPr/>
            </a:p>
          </p:txBody>
        </p:sp>
      </p:grpSp>
      <p:sp>
        <p:nvSpPr>
          <p:cNvPr id="24" name="Freeform 24"/>
          <p:cNvSpPr/>
          <p:nvPr/>
        </p:nvSpPr>
        <p:spPr>
          <a:xfrm>
            <a:off x="6083829" y="3588431"/>
            <a:ext cx="1654210" cy="1654210"/>
          </a:xfrm>
          <a:custGeom>
            <a:avLst/>
            <a:gdLst/>
            <a:ahLst/>
            <a:cxnLst/>
            <a:rect l="l" t="t" r="r" b="b"/>
            <a:pathLst>
              <a:path w="1654210" h="1654210">
                <a:moveTo>
                  <a:pt x="0" y="0"/>
                </a:moveTo>
                <a:lnTo>
                  <a:pt x="1654210" y="0"/>
                </a:lnTo>
                <a:lnTo>
                  <a:pt x="1654210" y="1654210"/>
                </a:lnTo>
                <a:lnTo>
                  <a:pt x="0" y="1654210"/>
                </a:lnTo>
                <a:lnTo>
                  <a:pt x="0" y="0"/>
                </a:lnTo>
                <a:close/>
              </a:path>
            </a:pathLst>
          </a:custGeom>
          <a:blipFill>
            <a:blip r:embed="rId6">
              <a:alphaModFix amt="35000"/>
              <a:extLst>
                <a:ext uri="{96DAC541-7B7A-43D3-8B79-37D633B846F1}">
                  <asvg:svgBlip xmlns="" xmlns:asvg="http://schemas.microsoft.com/office/drawing/2016/SVG/main" r:embed="rId8"/>
                </a:ext>
              </a:extLst>
            </a:blip>
            <a:stretch>
              <a:fillRect/>
            </a:stretch>
          </a:blipFill>
          <a:ln cap="sq">
            <a:noFill/>
            <a:prstDash val="solid"/>
            <a:miter/>
          </a:ln>
        </p:spPr>
      </p:sp>
      <p:grpSp>
        <p:nvGrpSpPr>
          <p:cNvPr id="25" name="Group 25"/>
          <p:cNvGrpSpPr/>
          <p:nvPr/>
        </p:nvGrpSpPr>
        <p:grpSpPr>
          <a:xfrm>
            <a:off x="6083829" y="3588431"/>
            <a:ext cx="1390032" cy="1390032"/>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031E"/>
            </a:solidFill>
            <a:ln w="95250" cap="sq">
              <a:solidFill>
                <a:srgbClr val="FFFFFF"/>
              </a:solidFill>
              <a:prstDash val="solid"/>
              <a:miter/>
            </a:ln>
          </p:spPr>
        </p:sp>
        <p:sp>
          <p:nvSpPr>
            <p:cNvPr id="27" name="TextBox 27"/>
            <p:cNvSpPr txBox="1"/>
            <p:nvPr/>
          </p:nvSpPr>
          <p:spPr>
            <a:xfrm>
              <a:off x="76200" y="28575"/>
              <a:ext cx="660400" cy="708025"/>
            </a:xfrm>
            <a:prstGeom prst="rect">
              <a:avLst/>
            </a:prstGeom>
          </p:spPr>
          <p:txBody>
            <a:bodyPr lIns="51437" tIns="51437" rIns="51437" bIns="51437" rtlCol="0" anchor="ctr"/>
            <a:lstStyle/>
            <a:p>
              <a:pPr algn="ctr">
                <a:lnSpc>
                  <a:spcPts val="2659"/>
                </a:lnSpc>
              </a:pPr>
              <a:endParaRPr/>
            </a:p>
          </p:txBody>
        </p:sp>
      </p:grpSp>
      <p:sp>
        <p:nvSpPr>
          <p:cNvPr id="28" name="Freeform 28"/>
          <p:cNvSpPr/>
          <p:nvPr/>
        </p:nvSpPr>
        <p:spPr>
          <a:xfrm rot="5400000">
            <a:off x="7169827" y="5280985"/>
            <a:ext cx="4358358" cy="2457024"/>
          </a:xfrm>
          <a:custGeom>
            <a:avLst/>
            <a:gdLst/>
            <a:ahLst/>
            <a:cxnLst/>
            <a:rect l="l" t="t" r="r" b="b"/>
            <a:pathLst>
              <a:path w="4358358" h="2457024">
                <a:moveTo>
                  <a:pt x="0" y="0"/>
                </a:moveTo>
                <a:lnTo>
                  <a:pt x="4358358" y="0"/>
                </a:lnTo>
                <a:lnTo>
                  <a:pt x="4358358" y="2457025"/>
                </a:lnTo>
                <a:lnTo>
                  <a:pt x="0" y="245702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a:ln cap="sq">
            <a:noFill/>
            <a:prstDash val="solid"/>
            <a:miter/>
          </a:ln>
        </p:spPr>
      </p:sp>
      <p:sp>
        <p:nvSpPr>
          <p:cNvPr id="29" name="Freeform 29"/>
          <p:cNvSpPr/>
          <p:nvPr/>
        </p:nvSpPr>
        <p:spPr>
          <a:xfrm>
            <a:off x="8653990" y="3588431"/>
            <a:ext cx="1654210" cy="1654210"/>
          </a:xfrm>
          <a:custGeom>
            <a:avLst/>
            <a:gdLst/>
            <a:ahLst/>
            <a:cxnLst/>
            <a:rect l="l" t="t" r="r" b="b"/>
            <a:pathLst>
              <a:path w="1654210" h="1654210">
                <a:moveTo>
                  <a:pt x="0" y="0"/>
                </a:moveTo>
                <a:lnTo>
                  <a:pt x="1654210" y="0"/>
                </a:lnTo>
                <a:lnTo>
                  <a:pt x="1654210" y="1654210"/>
                </a:lnTo>
                <a:lnTo>
                  <a:pt x="0" y="1654210"/>
                </a:lnTo>
                <a:lnTo>
                  <a:pt x="0" y="0"/>
                </a:lnTo>
                <a:close/>
              </a:path>
            </a:pathLst>
          </a:custGeom>
          <a:blipFill>
            <a:blip r:embed="rId6">
              <a:alphaModFix amt="35000"/>
              <a:extLst>
                <a:ext uri="{96DAC541-7B7A-43D3-8B79-37D633B846F1}">
                  <asvg:svgBlip xmlns="" xmlns:asvg="http://schemas.microsoft.com/office/drawing/2016/SVG/main" r:embed="rId11"/>
                </a:ext>
              </a:extLst>
            </a:blip>
            <a:stretch>
              <a:fillRect/>
            </a:stretch>
          </a:blipFill>
          <a:ln cap="sq">
            <a:noFill/>
            <a:prstDash val="solid"/>
            <a:miter/>
          </a:ln>
        </p:spPr>
      </p:sp>
      <p:grpSp>
        <p:nvGrpSpPr>
          <p:cNvPr id="30" name="Group 30"/>
          <p:cNvGrpSpPr/>
          <p:nvPr/>
        </p:nvGrpSpPr>
        <p:grpSpPr>
          <a:xfrm>
            <a:off x="8653990" y="3588431"/>
            <a:ext cx="1390032" cy="1390032"/>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8B24"/>
            </a:solidFill>
            <a:ln w="95250" cap="sq">
              <a:solidFill>
                <a:srgbClr val="FFFFFF"/>
              </a:solidFill>
              <a:prstDash val="solid"/>
              <a:miter/>
            </a:ln>
          </p:spPr>
        </p:sp>
        <p:sp>
          <p:nvSpPr>
            <p:cNvPr id="32" name="TextBox 32"/>
            <p:cNvSpPr txBox="1"/>
            <p:nvPr/>
          </p:nvSpPr>
          <p:spPr>
            <a:xfrm>
              <a:off x="76200" y="28575"/>
              <a:ext cx="660400" cy="708025"/>
            </a:xfrm>
            <a:prstGeom prst="rect">
              <a:avLst/>
            </a:prstGeom>
          </p:spPr>
          <p:txBody>
            <a:bodyPr lIns="51437" tIns="51437" rIns="51437" bIns="51437" rtlCol="0" anchor="ctr"/>
            <a:lstStyle/>
            <a:p>
              <a:pPr algn="ctr">
                <a:lnSpc>
                  <a:spcPts val="2659"/>
                </a:lnSpc>
              </a:pPr>
              <a:endParaRPr/>
            </a:p>
          </p:txBody>
        </p:sp>
      </p:grpSp>
      <p:sp>
        <p:nvSpPr>
          <p:cNvPr id="33" name="AutoShape 33"/>
          <p:cNvSpPr/>
          <p:nvPr/>
        </p:nvSpPr>
        <p:spPr>
          <a:xfrm>
            <a:off x="11927487" y="8372270"/>
            <a:ext cx="0" cy="822834"/>
          </a:xfrm>
          <a:prstGeom prst="line">
            <a:avLst/>
          </a:prstGeom>
          <a:ln w="28575" cap="flat">
            <a:solidFill>
              <a:srgbClr val="000000"/>
            </a:solidFill>
            <a:prstDash val="sysDash"/>
            <a:headEnd type="none" w="sm" len="sm"/>
            <a:tailEnd type="none" w="sm" len="sm"/>
          </a:ln>
        </p:spPr>
      </p:sp>
      <p:sp>
        <p:nvSpPr>
          <p:cNvPr id="34" name="Freeform 34"/>
          <p:cNvSpPr/>
          <p:nvPr/>
        </p:nvSpPr>
        <p:spPr>
          <a:xfrm rot="5400000">
            <a:off x="9739987" y="5280985"/>
            <a:ext cx="4358358" cy="2457024"/>
          </a:xfrm>
          <a:custGeom>
            <a:avLst/>
            <a:gdLst/>
            <a:ahLst/>
            <a:cxnLst/>
            <a:rect l="l" t="t" r="r" b="b"/>
            <a:pathLst>
              <a:path w="4358358" h="2457024">
                <a:moveTo>
                  <a:pt x="0" y="0"/>
                </a:moveTo>
                <a:lnTo>
                  <a:pt x="4358359" y="0"/>
                </a:lnTo>
                <a:lnTo>
                  <a:pt x="4358359" y="2457025"/>
                </a:lnTo>
                <a:lnTo>
                  <a:pt x="0" y="245702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35" name="Freeform 35"/>
          <p:cNvSpPr/>
          <p:nvPr/>
        </p:nvSpPr>
        <p:spPr>
          <a:xfrm>
            <a:off x="11224151" y="3588431"/>
            <a:ext cx="1654210" cy="1654210"/>
          </a:xfrm>
          <a:custGeom>
            <a:avLst/>
            <a:gdLst/>
            <a:ahLst/>
            <a:cxnLst/>
            <a:rect l="l" t="t" r="r" b="b"/>
            <a:pathLst>
              <a:path w="1654210" h="1654210">
                <a:moveTo>
                  <a:pt x="0" y="0"/>
                </a:moveTo>
                <a:lnTo>
                  <a:pt x="1654209" y="0"/>
                </a:lnTo>
                <a:lnTo>
                  <a:pt x="1654209" y="1654210"/>
                </a:lnTo>
                <a:lnTo>
                  <a:pt x="0" y="1654210"/>
                </a:lnTo>
                <a:lnTo>
                  <a:pt x="0" y="0"/>
                </a:lnTo>
                <a:close/>
              </a:path>
            </a:pathLst>
          </a:custGeom>
          <a:blipFill>
            <a:blip r:embed="rId6">
              <a:alphaModFix amt="35000"/>
              <a:extLst>
                <a:ext uri="{96DAC541-7B7A-43D3-8B79-37D633B846F1}">
                  <asvg:svgBlip xmlns="" xmlns:asvg="http://schemas.microsoft.com/office/drawing/2016/SVG/main" r:embed="rId14"/>
                </a:ext>
              </a:extLst>
            </a:blip>
            <a:stretch>
              <a:fillRect/>
            </a:stretch>
          </a:blipFill>
          <a:ln cap="sq">
            <a:noFill/>
            <a:prstDash val="solid"/>
            <a:miter/>
          </a:ln>
        </p:spPr>
      </p:sp>
      <p:grpSp>
        <p:nvGrpSpPr>
          <p:cNvPr id="36" name="Group 36"/>
          <p:cNvGrpSpPr/>
          <p:nvPr/>
        </p:nvGrpSpPr>
        <p:grpSpPr>
          <a:xfrm>
            <a:off x="11224151" y="3588431"/>
            <a:ext cx="1390032" cy="1390032"/>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6414"/>
            </a:solidFill>
            <a:ln w="95250" cap="sq">
              <a:solidFill>
                <a:srgbClr val="FFFFFF"/>
              </a:solidFill>
              <a:prstDash val="solid"/>
              <a:miter/>
            </a:ln>
          </p:spPr>
        </p:sp>
        <p:sp>
          <p:nvSpPr>
            <p:cNvPr id="38" name="TextBox 38"/>
            <p:cNvSpPr txBox="1"/>
            <p:nvPr/>
          </p:nvSpPr>
          <p:spPr>
            <a:xfrm>
              <a:off x="76200" y="28575"/>
              <a:ext cx="660400" cy="708025"/>
            </a:xfrm>
            <a:prstGeom prst="rect">
              <a:avLst/>
            </a:prstGeom>
          </p:spPr>
          <p:txBody>
            <a:bodyPr lIns="51437" tIns="51437" rIns="51437" bIns="51437" rtlCol="0" anchor="ctr"/>
            <a:lstStyle/>
            <a:p>
              <a:pPr algn="ctr">
                <a:lnSpc>
                  <a:spcPts val="2659"/>
                </a:lnSpc>
              </a:pPr>
              <a:endParaRPr/>
            </a:p>
          </p:txBody>
        </p:sp>
      </p:grpSp>
      <p:sp>
        <p:nvSpPr>
          <p:cNvPr id="39" name="AutoShape 39"/>
          <p:cNvSpPr/>
          <p:nvPr/>
        </p:nvSpPr>
        <p:spPr>
          <a:xfrm>
            <a:off x="14505969" y="8372270"/>
            <a:ext cx="0" cy="822834"/>
          </a:xfrm>
          <a:prstGeom prst="line">
            <a:avLst/>
          </a:prstGeom>
          <a:ln w="28575" cap="flat">
            <a:solidFill>
              <a:srgbClr val="000000"/>
            </a:solidFill>
            <a:prstDash val="sysDash"/>
            <a:headEnd type="none" w="sm" len="sm"/>
            <a:tailEnd type="none" w="sm" len="sm"/>
          </a:ln>
        </p:spPr>
      </p:sp>
      <p:sp>
        <p:nvSpPr>
          <p:cNvPr id="40" name="Freeform 40"/>
          <p:cNvSpPr/>
          <p:nvPr/>
        </p:nvSpPr>
        <p:spPr>
          <a:xfrm rot="5400000">
            <a:off x="12310148" y="5280985"/>
            <a:ext cx="4358358" cy="2457024"/>
          </a:xfrm>
          <a:custGeom>
            <a:avLst/>
            <a:gdLst/>
            <a:ahLst/>
            <a:cxnLst/>
            <a:rect l="l" t="t" r="r" b="b"/>
            <a:pathLst>
              <a:path w="4358358" h="2457024">
                <a:moveTo>
                  <a:pt x="0" y="0"/>
                </a:moveTo>
                <a:lnTo>
                  <a:pt x="4358358" y="0"/>
                </a:lnTo>
                <a:lnTo>
                  <a:pt x="4358358" y="2457025"/>
                </a:lnTo>
                <a:lnTo>
                  <a:pt x="0" y="2457025"/>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a:ln cap="sq">
            <a:noFill/>
            <a:prstDash val="solid"/>
            <a:miter/>
          </a:ln>
        </p:spPr>
      </p:sp>
      <p:sp>
        <p:nvSpPr>
          <p:cNvPr id="41" name="Freeform 41"/>
          <p:cNvSpPr/>
          <p:nvPr/>
        </p:nvSpPr>
        <p:spPr>
          <a:xfrm>
            <a:off x="13794311" y="3588431"/>
            <a:ext cx="1654210" cy="1654210"/>
          </a:xfrm>
          <a:custGeom>
            <a:avLst/>
            <a:gdLst/>
            <a:ahLst/>
            <a:cxnLst/>
            <a:rect l="l" t="t" r="r" b="b"/>
            <a:pathLst>
              <a:path w="1654210" h="1654210">
                <a:moveTo>
                  <a:pt x="0" y="0"/>
                </a:moveTo>
                <a:lnTo>
                  <a:pt x="1654210" y="0"/>
                </a:lnTo>
                <a:lnTo>
                  <a:pt x="1654210" y="1654210"/>
                </a:lnTo>
                <a:lnTo>
                  <a:pt x="0" y="1654210"/>
                </a:lnTo>
                <a:lnTo>
                  <a:pt x="0" y="0"/>
                </a:lnTo>
                <a:close/>
              </a:path>
            </a:pathLst>
          </a:custGeom>
          <a:blipFill>
            <a:blip r:embed="rId6">
              <a:alphaModFix amt="35000"/>
              <a:extLst>
                <a:ext uri="{96DAC541-7B7A-43D3-8B79-37D633B846F1}">
                  <asvg:svgBlip xmlns="" xmlns:asvg="http://schemas.microsoft.com/office/drawing/2016/SVG/main" r:embed="rId17"/>
                </a:ext>
              </a:extLst>
            </a:blip>
            <a:stretch>
              <a:fillRect/>
            </a:stretch>
          </a:blipFill>
          <a:ln cap="sq">
            <a:noFill/>
            <a:prstDash val="solid"/>
            <a:miter/>
          </a:ln>
        </p:spPr>
      </p:sp>
      <p:grpSp>
        <p:nvGrpSpPr>
          <p:cNvPr id="42" name="Group 42"/>
          <p:cNvGrpSpPr/>
          <p:nvPr/>
        </p:nvGrpSpPr>
        <p:grpSpPr>
          <a:xfrm>
            <a:off x="13794311" y="3588431"/>
            <a:ext cx="1390032" cy="1390032"/>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4C5C"/>
            </a:solidFill>
            <a:ln w="95250" cap="sq">
              <a:solidFill>
                <a:srgbClr val="FFFFFF"/>
              </a:solidFill>
              <a:prstDash val="solid"/>
              <a:miter/>
            </a:ln>
          </p:spPr>
        </p:sp>
        <p:sp>
          <p:nvSpPr>
            <p:cNvPr id="44" name="TextBox 44"/>
            <p:cNvSpPr txBox="1"/>
            <p:nvPr/>
          </p:nvSpPr>
          <p:spPr>
            <a:xfrm>
              <a:off x="76200" y="28575"/>
              <a:ext cx="660400" cy="708025"/>
            </a:xfrm>
            <a:prstGeom prst="rect">
              <a:avLst/>
            </a:prstGeom>
          </p:spPr>
          <p:txBody>
            <a:bodyPr lIns="51437" tIns="51437" rIns="51437" bIns="51437" rtlCol="0" anchor="ctr"/>
            <a:lstStyle/>
            <a:p>
              <a:pPr algn="ctr">
                <a:lnSpc>
                  <a:spcPts val="2659"/>
                </a:lnSpc>
              </a:pPr>
              <a:endParaRPr/>
            </a:p>
          </p:txBody>
        </p:sp>
      </p:grpSp>
      <p:sp>
        <p:nvSpPr>
          <p:cNvPr id="45" name="AutoShape 45"/>
          <p:cNvSpPr/>
          <p:nvPr/>
        </p:nvSpPr>
        <p:spPr>
          <a:xfrm>
            <a:off x="17065837" y="8372270"/>
            <a:ext cx="0" cy="822834"/>
          </a:xfrm>
          <a:prstGeom prst="line">
            <a:avLst/>
          </a:prstGeom>
          <a:ln w="28575" cap="flat">
            <a:solidFill>
              <a:srgbClr val="000000"/>
            </a:solidFill>
            <a:prstDash val="sysDash"/>
            <a:headEnd type="none" w="sm" len="sm"/>
            <a:tailEnd type="none" w="sm" len="sm"/>
          </a:ln>
        </p:spPr>
      </p:sp>
      <p:sp>
        <p:nvSpPr>
          <p:cNvPr id="46" name="Freeform 46"/>
          <p:cNvSpPr/>
          <p:nvPr/>
        </p:nvSpPr>
        <p:spPr>
          <a:xfrm rot="5400000">
            <a:off x="14880309" y="5280985"/>
            <a:ext cx="4358358" cy="2457024"/>
          </a:xfrm>
          <a:custGeom>
            <a:avLst/>
            <a:gdLst/>
            <a:ahLst/>
            <a:cxnLst/>
            <a:rect l="l" t="t" r="r" b="b"/>
            <a:pathLst>
              <a:path w="4358358" h="2457024">
                <a:moveTo>
                  <a:pt x="0" y="0"/>
                </a:moveTo>
                <a:lnTo>
                  <a:pt x="4358358" y="0"/>
                </a:lnTo>
                <a:lnTo>
                  <a:pt x="4358358" y="2457025"/>
                </a:lnTo>
                <a:lnTo>
                  <a:pt x="0" y="2457025"/>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47" name="Freeform 47"/>
          <p:cNvSpPr/>
          <p:nvPr/>
        </p:nvSpPr>
        <p:spPr>
          <a:xfrm>
            <a:off x="16364472" y="3588431"/>
            <a:ext cx="1654210" cy="1654210"/>
          </a:xfrm>
          <a:custGeom>
            <a:avLst/>
            <a:gdLst/>
            <a:ahLst/>
            <a:cxnLst/>
            <a:rect l="l" t="t" r="r" b="b"/>
            <a:pathLst>
              <a:path w="1654210" h="1654210">
                <a:moveTo>
                  <a:pt x="0" y="0"/>
                </a:moveTo>
                <a:lnTo>
                  <a:pt x="1654210" y="0"/>
                </a:lnTo>
                <a:lnTo>
                  <a:pt x="1654210" y="1654210"/>
                </a:lnTo>
                <a:lnTo>
                  <a:pt x="0" y="1654210"/>
                </a:lnTo>
                <a:lnTo>
                  <a:pt x="0" y="0"/>
                </a:lnTo>
                <a:close/>
              </a:path>
            </a:pathLst>
          </a:custGeom>
          <a:blipFill>
            <a:blip r:embed="rId6">
              <a:alphaModFix amt="35000"/>
              <a:extLst>
                <a:ext uri="{96DAC541-7B7A-43D3-8B79-37D633B846F1}">
                  <asvg:svgBlip xmlns="" xmlns:asvg="http://schemas.microsoft.com/office/drawing/2016/SVG/main" r:embed="rId17"/>
                </a:ext>
              </a:extLst>
            </a:blip>
            <a:stretch>
              <a:fillRect/>
            </a:stretch>
          </a:blipFill>
          <a:ln cap="sq">
            <a:noFill/>
            <a:prstDash val="solid"/>
            <a:miter/>
          </a:ln>
        </p:spPr>
      </p:sp>
      <p:grpSp>
        <p:nvGrpSpPr>
          <p:cNvPr id="48" name="Group 48"/>
          <p:cNvGrpSpPr/>
          <p:nvPr/>
        </p:nvGrpSpPr>
        <p:grpSpPr>
          <a:xfrm>
            <a:off x="16364472" y="3588431"/>
            <a:ext cx="1390032" cy="1390032"/>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4F52"/>
            </a:solidFill>
            <a:ln w="95250" cap="sq">
              <a:solidFill>
                <a:srgbClr val="FFFFFF"/>
              </a:solidFill>
              <a:prstDash val="solid"/>
              <a:miter/>
            </a:ln>
          </p:spPr>
        </p:sp>
        <p:sp>
          <p:nvSpPr>
            <p:cNvPr id="50" name="TextBox 50"/>
            <p:cNvSpPr txBox="1"/>
            <p:nvPr/>
          </p:nvSpPr>
          <p:spPr>
            <a:xfrm>
              <a:off x="76200" y="28575"/>
              <a:ext cx="660400" cy="708025"/>
            </a:xfrm>
            <a:prstGeom prst="rect">
              <a:avLst/>
            </a:prstGeom>
          </p:spPr>
          <p:txBody>
            <a:bodyPr lIns="51437" tIns="51437" rIns="51437" bIns="51437" rtlCol="0" anchor="ctr"/>
            <a:lstStyle/>
            <a:p>
              <a:pPr algn="ctr">
                <a:lnSpc>
                  <a:spcPts val="2659"/>
                </a:lnSpc>
              </a:pPr>
              <a:endParaRPr/>
            </a:p>
          </p:txBody>
        </p:sp>
      </p:grpSp>
      <p:sp>
        <p:nvSpPr>
          <p:cNvPr id="51" name="AutoShape 51"/>
          <p:cNvSpPr/>
          <p:nvPr/>
        </p:nvSpPr>
        <p:spPr>
          <a:xfrm>
            <a:off x="4208684" y="9183775"/>
            <a:ext cx="12850803" cy="0"/>
          </a:xfrm>
          <a:prstGeom prst="line">
            <a:avLst/>
          </a:prstGeom>
          <a:ln w="28575" cap="flat">
            <a:solidFill>
              <a:srgbClr val="000000"/>
            </a:solidFill>
            <a:prstDash val="sysDash"/>
            <a:headEnd type="none" w="sm" len="sm"/>
            <a:tailEnd type="none" w="sm" len="sm"/>
          </a:ln>
        </p:spPr>
      </p:sp>
      <p:grpSp>
        <p:nvGrpSpPr>
          <p:cNvPr id="52" name="Group 52"/>
          <p:cNvGrpSpPr/>
          <p:nvPr/>
        </p:nvGrpSpPr>
        <p:grpSpPr>
          <a:xfrm>
            <a:off x="4063067" y="9038158"/>
            <a:ext cx="291234" cy="291234"/>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0F40"/>
            </a:solidFill>
            <a:ln w="47625" cap="sq">
              <a:solidFill>
                <a:srgbClr val="FFFFFF"/>
              </a:solidFill>
              <a:prstDash val="solid"/>
              <a:miter/>
            </a:ln>
          </p:spPr>
        </p:sp>
        <p:sp>
          <p:nvSpPr>
            <p:cNvPr id="54" name="TextBox 54"/>
            <p:cNvSpPr txBox="1"/>
            <p:nvPr/>
          </p:nvSpPr>
          <p:spPr>
            <a:xfrm>
              <a:off x="76200" y="28575"/>
              <a:ext cx="660400" cy="708025"/>
            </a:xfrm>
            <a:prstGeom prst="rect">
              <a:avLst/>
            </a:prstGeom>
          </p:spPr>
          <p:txBody>
            <a:bodyPr lIns="51437" tIns="51437" rIns="51437" bIns="51437" rtlCol="0" anchor="ctr"/>
            <a:lstStyle/>
            <a:p>
              <a:pPr algn="ctr">
                <a:lnSpc>
                  <a:spcPts val="2659"/>
                </a:lnSpc>
              </a:pPr>
              <a:endParaRPr/>
            </a:p>
          </p:txBody>
        </p:sp>
      </p:grpSp>
      <p:grpSp>
        <p:nvGrpSpPr>
          <p:cNvPr id="55" name="Group 55"/>
          <p:cNvGrpSpPr/>
          <p:nvPr/>
        </p:nvGrpSpPr>
        <p:grpSpPr>
          <a:xfrm>
            <a:off x="6633228" y="9038158"/>
            <a:ext cx="291234" cy="291234"/>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031E"/>
            </a:solidFill>
            <a:ln w="47625" cap="sq">
              <a:solidFill>
                <a:srgbClr val="FFFFFF"/>
              </a:solidFill>
              <a:prstDash val="solid"/>
              <a:miter/>
            </a:ln>
          </p:spPr>
        </p:sp>
        <p:sp>
          <p:nvSpPr>
            <p:cNvPr id="57" name="TextBox 57"/>
            <p:cNvSpPr txBox="1"/>
            <p:nvPr/>
          </p:nvSpPr>
          <p:spPr>
            <a:xfrm>
              <a:off x="76200" y="28575"/>
              <a:ext cx="660400" cy="708025"/>
            </a:xfrm>
            <a:prstGeom prst="rect">
              <a:avLst/>
            </a:prstGeom>
          </p:spPr>
          <p:txBody>
            <a:bodyPr lIns="51437" tIns="51437" rIns="51437" bIns="51437" rtlCol="0" anchor="ctr"/>
            <a:lstStyle/>
            <a:p>
              <a:pPr algn="ctr">
                <a:lnSpc>
                  <a:spcPts val="2659"/>
                </a:lnSpc>
              </a:pPr>
              <a:endParaRPr/>
            </a:p>
          </p:txBody>
        </p:sp>
      </p:grpSp>
      <p:grpSp>
        <p:nvGrpSpPr>
          <p:cNvPr id="58" name="Group 58"/>
          <p:cNvGrpSpPr/>
          <p:nvPr/>
        </p:nvGrpSpPr>
        <p:grpSpPr>
          <a:xfrm>
            <a:off x="9203389" y="9038158"/>
            <a:ext cx="291234" cy="291234"/>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8B24"/>
            </a:solidFill>
            <a:ln w="47625" cap="sq">
              <a:solidFill>
                <a:srgbClr val="FFFFFF"/>
              </a:solidFill>
              <a:prstDash val="solid"/>
              <a:miter/>
            </a:ln>
          </p:spPr>
        </p:sp>
        <p:sp>
          <p:nvSpPr>
            <p:cNvPr id="60" name="TextBox 60"/>
            <p:cNvSpPr txBox="1"/>
            <p:nvPr/>
          </p:nvSpPr>
          <p:spPr>
            <a:xfrm>
              <a:off x="76200" y="28575"/>
              <a:ext cx="660400" cy="708025"/>
            </a:xfrm>
            <a:prstGeom prst="rect">
              <a:avLst/>
            </a:prstGeom>
          </p:spPr>
          <p:txBody>
            <a:bodyPr lIns="51437" tIns="51437" rIns="51437" bIns="51437" rtlCol="0" anchor="ctr"/>
            <a:lstStyle/>
            <a:p>
              <a:pPr algn="ctr">
                <a:lnSpc>
                  <a:spcPts val="2659"/>
                </a:lnSpc>
              </a:pPr>
              <a:endParaRPr/>
            </a:p>
          </p:txBody>
        </p:sp>
      </p:grpSp>
      <p:grpSp>
        <p:nvGrpSpPr>
          <p:cNvPr id="61" name="Group 61"/>
          <p:cNvGrpSpPr/>
          <p:nvPr/>
        </p:nvGrpSpPr>
        <p:grpSpPr>
          <a:xfrm>
            <a:off x="11774570" y="9038158"/>
            <a:ext cx="291234" cy="291234"/>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6414"/>
            </a:solidFill>
            <a:ln w="47625" cap="sq">
              <a:solidFill>
                <a:srgbClr val="FFFFFF"/>
              </a:solidFill>
              <a:prstDash val="solid"/>
              <a:miter/>
            </a:ln>
          </p:spPr>
        </p:sp>
        <p:sp>
          <p:nvSpPr>
            <p:cNvPr id="63" name="TextBox 63"/>
            <p:cNvSpPr txBox="1"/>
            <p:nvPr/>
          </p:nvSpPr>
          <p:spPr>
            <a:xfrm>
              <a:off x="76200" y="28575"/>
              <a:ext cx="660400" cy="708025"/>
            </a:xfrm>
            <a:prstGeom prst="rect">
              <a:avLst/>
            </a:prstGeom>
          </p:spPr>
          <p:txBody>
            <a:bodyPr lIns="51437" tIns="51437" rIns="51437" bIns="51437" rtlCol="0" anchor="ctr"/>
            <a:lstStyle/>
            <a:p>
              <a:pPr algn="ctr">
                <a:lnSpc>
                  <a:spcPts val="2659"/>
                </a:lnSpc>
              </a:pPr>
              <a:endParaRPr/>
            </a:p>
          </p:txBody>
        </p:sp>
      </p:grpSp>
      <p:grpSp>
        <p:nvGrpSpPr>
          <p:cNvPr id="64" name="Group 64"/>
          <p:cNvGrpSpPr/>
          <p:nvPr/>
        </p:nvGrpSpPr>
        <p:grpSpPr>
          <a:xfrm>
            <a:off x="14343710" y="9038158"/>
            <a:ext cx="291234" cy="291234"/>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4C5C"/>
            </a:solidFill>
            <a:ln w="47625" cap="sq">
              <a:solidFill>
                <a:srgbClr val="FFFFFF"/>
              </a:solidFill>
              <a:prstDash val="solid"/>
              <a:miter/>
            </a:ln>
          </p:spPr>
        </p:sp>
        <p:sp>
          <p:nvSpPr>
            <p:cNvPr id="66" name="TextBox 66"/>
            <p:cNvSpPr txBox="1"/>
            <p:nvPr/>
          </p:nvSpPr>
          <p:spPr>
            <a:xfrm>
              <a:off x="76200" y="28575"/>
              <a:ext cx="660400" cy="708025"/>
            </a:xfrm>
            <a:prstGeom prst="rect">
              <a:avLst/>
            </a:prstGeom>
          </p:spPr>
          <p:txBody>
            <a:bodyPr lIns="51437" tIns="51437" rIns="51437" bIns="51437" rtlCol="0" anchor="ctr"/>
            <a:lstStyle/>
            <a:p>
              <a:pPr algn="ctr">
                <a:lnSpc>
                  <a:spcPts val="2659"/>
                </a:lnSpc>
              </a:pPr>
              <a:endParaRPr/>
            </a:p>
          </p:txBody>
        </p:sp>
      </p:grpSp>
      <p:grpSp>
        <p:nvGrpSpPr>
          <p:cNvPr id="67" name="Group 67"/>
          <p:cNvGrpSpPr/>
          <p:nvPr/>
        </p:nvGrpSpPr>
        <p:grpSpPr>
          <a:xfrm>
            <a:off x="16913871" y="9038158"/>
            <a:ext cx="291234" cy="291234"/>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4F52"/>
            </a:solidFill>
            <a:ln w="47625" cap="sq">
              <a:solidFill>
                <a:srgbClr val="FFFFFF"/>
              </a:solidFill>
              <a:prstDash val="solid"/>
              <a:miter/>
            </a:ln>
          </p:spPr>
        </p:sp>
        <p:sp>
          <p:nvSpPr>
            <p:cNvPr id="69" name="TextBox 69"/>
            <p:cNvSpPr txBox="1"/>
            <p:nvPr/>
          </p:nvSpPr>
          <p:spPr>
            <a:xfrm>
              <a:off x="76200" y="28575"/>
              <a:ext cx="660400" cy="708025"/>
            </a:xfrm>
            <a:prstGeom prst="rect">
              <a:avLst/>
            </a:prstGeom>
          </p:spPr>
          <p:txBody>
            <a:bodyPr lIns="51437" tIns="51437" rIns="51437" bIns="51437" rtlCol="0" anchor="ctr"/>
            <a:lstStyle/>
            <a:p>
              <a:pPr algn="ctr">
                <a:lnSpc>
                  <a:spcPts val="2659"/>
                </a:lnSpc>
              </a:pPr>
              <a:endParaRPr/>
            </a:p>
          </p:txBody>
        </p:sp>
      </p:grpSp>
      <p:sp>
        <p:nvSpPr>
          <p:cNvPr id="70" name="Freeform 70"/>
          <p:cNvSpPr/>
          <p:nvPr/>
        </p:nvSpPr>
        <p:spPr>
          <a:xfrm>
            <a:off x="3840226" y="3888172"/>
            <a:ext cx="724342" cy="790550"/>
          </a:xfrm>
          <a:custGeom>
            <a:avLst/>
            <a:gdLst/>
            <a:ahLst/>
            <a:cxnLst/>
            <a:rect l="l" t="t" r="r" b="b"/>
            <a:pathLst>
              <a:path w="724342" h="790550">
                <a:moveTo>
                  <a:pt x="0" y="0"/>
                </a:moveTo>
                <a:lnTo>
                  <a:pt x="724342" y="0"/>
                </a:lnTo>
                <a:lnTo>
                  <a:pt x="724342" y="790550"/>
                </a:lnTo>
                <a:lnTo>
                  <a:pt x="0" y="79055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71" name="Freeform 71"/>
          <p:cNvSpPr/>
          <p:nvPr/>
        </p:nvSpPr>
        <p:spPr>
          <a:xfrm>
            <a:off x="6462389" y="3928849"/>
            <a:ext cx="632913" cy="696466"/>
          </a:xfrm>
          <a:custGeom>
            <a:avLst/>
            <a:gdLst/>
            <a:ahLst/>
            <a:cxnLst/>
            <a:rect l="l" t="t" r="r" b="b"/>
            <a:pathLst>
              <a:path w="632913" h="696466">
                <a:moveTo>
                  <a:pt x="0" y="0"/>
                </a:moveTo>
                <a:lnTo>
                  <a:pt x="632913" y="0"/>
                </a:lnTo>
                <a:lnTo>
                  <a:pt x="632913" y="696465"/>
                </a:lnTo>
                <a:lnTo>
                  <a:pt x="0" y="69646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72" name="Freeform 72"/>
          <p:cNvSpPr/>
          <p:nvPr/>
        </p:nvSpPr>
        <p:spPr>
          <a:xfrm>
            <a:off x="11559393" y="3977601"/>
            <a:ext cx="696466" cy="647713"/>
          </a:xfrm>
          <a:custGeom>
            <a:avLst/>
            <a:gdLst/>
            <a:ahLst/>
            <a:cxnLst/>
            <a:rect l="l" t="t" r="r" b="b"/>
            <a:pathLst>
              <a:path w="696466" h="647713">
                <a:moveTo>
                  <a:pt x="0" y="0"/>
                </a:moveTo>
                <a:lnTo>
                  <a:pt x="696466" y="0"/>
                </a:lnTo>
                <a:lnTo>
                  <a:pt x="696466" y="647713"/>
                </a:lnTo>
                <a:lnTo>
                  <a:pt x="0" y="647713"/>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73" name="Freeform 73"/>
          <p:cNvSpPr/>
          <p:nvPr/>
        </p:nvSpPr>
        <p:spPr>
          <a:xfrm>
            <a:off x="14141094" y="3998495"/>
            <a:ext cx="696466" cy="651195"/>
          </a:xfrm>
          <a:custGeom>
            <a:avLst/>
            <a:gdLst/>
            <a:ahLst/>
            <a:cxnLst/>
            <a:rect l="l" t="t" r="r" b="b"/>
            <a:pathLst>
              <a:path w="696466" h="651195">
                <a:moveTo>
                  <a:pt x="0" y="0"/>
                </a:moveTo>
                <a:lnTo>
                  <a:pt x="696466" y="0"/>
                </a:lnTo>
                <a:lnTo>
                  <a:pt x="696466" y="651196"/>
                </a:lnTo>
                <a:lnTo>
                  <a:pt x="0" y="651196"/>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74" name="Freeform 74"/>
          <p:cNvSpPr/>
          <p:nvPr/>
        </p:nvSpPr>
        <p:spPr>
          <a:xfrm>
            <a:off x="16699714" y="3953225"/>
            <a:ext cx="632913" cy="696466"/>
          </a:xfrm>
          <a:custGeom>
            <a:avLst/>
            <a:gdLst/>
            <a:ahLst/>
            <a:cxnLst/>
            <a:rect l="l" t="t" r="r" b="b"/>
            <a:pathLst>
              <a:path w="632913" h="696466">
                <a:moveTo>
                  <a:pt x="0" y="0"/>
                </a:moveTo>
                <a:lnTo>
                  <a:pt x="632914" y="0"/>
                </a:lnTo>
                <a:lnTo>
                  <a:pt x="632914" y="696466"/>
                </a:lnTo>
                <a:lnTo>
                  <a:pt x="0" y="696466"/>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75" name="Freeform 75"/>
          <p:cNvSpPr/>
          <p:nvPr/>
        </p:nvSpPr>
        <p:spPr>
          <a:xfrm>
            <a:off x="9003685" y="3941580"/>
            <a:ext cx="690641" cy="683735"/>
          </a:xfrm>
          <a:custGeom>
            <a:avLst/>
            <a:gdLst/>
            <a:ahLst/>
            <a:cxnLst/>
            <a:rect l="l" t="t" r="r" b="b"/>
            <a:pathLst>
              <a:path w="690641" h="683735">
                <a:moveTo>
                  <a:pt x="0" y="0"/>
                </a:moveTo>
                <a:lnTo>
                  <a:pt x="690641" y="0"/>
                </a:lnTo>
                <a:lnTo>
                  <a:pt x="690641" y="683734"/>
                </a:lnTo>
                <a:lnTo>
                  <a:pt x="0" y="683734"/>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76" name="TextBox 76"/>
          <p:cNvSpPr txBox="1"/>
          <p:nvPr/>
        </p:nvSpPr>
        <p:spPr>
          <a:xfrm>
            <a:off x="2991931" y="5597551"/>
            <a:ext cx="2402880" cy="923330"/>
          </a:xfrm>
          <a:prstGeom prst="rect">
            <a:avLst/>
          </a:prstGeom>
        </p:spPr>
        <p:txBody>
          <a:bodyPr lIns="0" tIns="0" rIns="0" bIns="0" rtlCol="0" anchor="t">
            <a:spAutoFit/>
          </a:bodyPr>
          <a:lstStyle/>
          <a:p>
            <a:pPr algn="ctr">
              <a:lnSpc>
                <a:spcPts val="3600"/>
              </a:lnSpc>
            </a:pPr>
            <a:r>
              <a:rPr lang="el-GR" sz="3000" b="1" dirty="0">
                <a:solidFill>
                  <a:srgbClr val="000000"/>
                </a:solidFill>
                <a:latin typeface="Roboto Bold"/>
                <a:ea typeface="Roboto Bold"/>
                <a:cs typeface="Roboto Bold"/>
                <a:sym typeface="Roboto Bold"/>
              </a:rPr>
              <a:t>Θεωρητικό </a:t>
            </a:r>
            <a:r>
              <a:rPr lang="el-GR" sz="3000" b="1" dirty="0" smtClean="0">
                <a:solidFill>
                  <a:srgbClr val="000000"/>
                </a:solidFill>
                <a:latin typeface="Roboto Bold"/>
                <a:ea typeface="Roboto Bold"/>
                <a:cs typeface="Roboto Bold"/>
                <a:sym typeface="Roboto Bold"/>
              </a:rPr>
              <a:t>Πλαίσιο</a:t>
            </a:r>
            <a:endParaRPr lang="el-GR" sz="3000" b="1" dirty="0">
              <a:solidFill>
                <a:srgbClr val="000000"/>
              </a:solidFill>
              <a:latin typeface="Roboto Bold"/>
              <a:ea typeface="Roboto Bold"/>
              <a:cs typeface="Roboto Bold"/>
              <a:sym typeface="Roboto Bold"/>
            </a:endParaRPr>
          </a:p>
        </p:txBody>
      </p:sp>
      <p:sp>
        <p:nvSpPr>
          <p:cNvPr id="77" name="TextBox 77"/>
          <p:cNvSpPr txBox="1"/>
          <p:nvPr/>
        </p:nvSpPr>
        <p:spPr>
          <a:xfrm>
            <a:off x="5550333" y="5687789"/>
            <a:ext cx="2454428" cy="923330"/>
          </a:xfrm>
          <a:prstGeom prst="rect">
            <a:avLst/>
          </a:prstGeom>
        </p:spPr>
        <p:txBody>
          <a:bodyPr lIns="0" tIns="0" rIns="0" bIns="0" rtlCol="0" anchor="t">
            <a:spAutoFit/>
          </a:bodyPr>
          <a:lstStyle/>
          <a:p>
            <a:pPr algn="ctr">
              <a:lnSpc>
                <a:spcPts val="3600"/>
              </a:lnSpc>
            </a:pPr>
            <a:r>
              <a:rPr lang="el-GR" sz="3000" b="1" dirty="0" smtClean="0">
                <a:solidFill>
                  <a:srgbClr val="000000"/>
                </a:solidFill>
                <a:latin typeface="Roboto Bold"/>
                <a:ea typeface="Roboto Bold"/>
                <a:cs typeface="Roboto Bold"/>
                <a:sym typeface="Roboto Bold"/>
              </a:rPr>
              <a:t>Παραγόμενο Ε.Υ.</a:t>
            </a:r>
            <a:endParaRPr lang="en-US" sz="3000" b="1" dirty="0">
              <a:solidFill>
                <a:srgbClr val="000000"/>
              </a:solidFill>
              <a:latin typeface="Roboto Bold"/>
              <a:ea typeface="Roboto Bold"/>
              <a:cs typeface="Roboto Bold"/>
              <a:sym typeface="Roboto Bold"/>
            </a:endParaRPr>
          </a:p>
        </p:txBody>
      </p:sp>
      <p:sp>
        <p:nvSpPr>
          <p:cNvPr id="78" name="TextBox 78"/>
          <p:cNvSpPr txBox="1"/>
          <p:nvPr/>
        </p:nvSpPr>
        <p:spPr>
          <a:xfrm>
            <a:off x="8120494" y="5721905"/>
            <a:ext cx="2417761" cy="923330"/>
          </a:xfrm>
          <a:prstGeom prst="rect">
            <a:avLst/>
          </a:prstGeom>
        </p:spPr>
        <p:txBody>
          <a:bodyPr lIns="0" tIns="0" rIns="0" bIns="0" rtlCol="0" anchor="t">
            <a:spAutoFit/>
          </a:bodyPr>
          <a:lstStyle/>
          <a:p>
            <a:pPr algn="ctr">
              <a:lnSpc>
                <a:spcPts val="3600"/>
              </a:lnSpc>
            </a:pPr>
            <a:r>
              <a:rPr lang="el-GR" sz="3000" b="1" dirty="0" smtClean="0">
                <a:solidFill>
                  <a:srgbClr val="000000"/>
                </a:solidFill>
                <a:latin typeface="Roboto Bold"/>
                <a:ea typeface="Roboto Bold"/>
                <a:cs typeface="Roboto Bold"/>
                <a:sym typeface="Roboto Bold"/>
              </a:rPr>
              <a:t>Μεθοδολογία Έρευνας</a:t>
            </a:r>
            <a:endParaRPr lang="en-US" sz="3000" b="1" dirty="0">
              <a:solidFill>
                <a:srgbClr val="000000"/>
              </a:solidFill>
              <a:latin typeface="Roboto Bold"/>
              <a:ea typeface="Roboto Bold"/>
              <a:cs typeface="Roboto Bold"/>
              <a:sym typeface="Roboto Bold"/>
            </a:endParaRPr>
          </a:p>
        </p:txBody>
      </p:sp>
      <p:sp>
        <p:nvSpPr>
          <p:cNvPr id="79" name="TextBox 79"/>
          <p:cNvSpPr txBox="1"/>
          <p:nvPr/>
        </p:nvSpPr>
        <p:spPr>
          <a:xfrm>
            <a:off x="10690654" y="5721905"/>
            <a:ext cx="2493005" cy="872034"/>
          </a:xfrm>
          <a:prstGeom prst="rect">
            <a:avLst/>
          </a:prstGeom>
        </p:spPr>
        <p:txBody>
          <a:bodyPr lIns="0" tIns="0" rIns="0" bIns="0" rtlCol="0" anchor="t">
            <a:spAutoFit/>
          </a:bodyPr>
          <a:lstStyle/>
          <a:p>
            <a:pPr algn="ctr">
              <a:lnSpc>
                <a:spcPts val="3411"/>
              </a:lnSpc>
            </a:pPr>
            <a:r>
              <a:rPr lang="el-GR" sz="2842" b="1" dirty="0" smtClean="0">
                <a:solidFill>
                  <a:srgbClr val="000000"/>
                </a:solidFill>
                <a:latin typeface="Roboto Bold"/>
                <a:ea typeface="Roboto Bold"/>
                <a:cs typeface="Roboto Bold"/>
                <a:sym typeface="Roboto Bold"/>
              </a:rPr>
              <a:t>Αποτελέσματα Έρευνας</a:t>
            </a:r>
            <a:endParaRPr lang="el-GR" sz="2842" b="1" dirty="0">
              <a:solidFill>
                <a:srgbClr val="000000"/>
              </a:solidFill>
              <a:latin typeface="Roboto Bold"/>
              <a:ea typeface="Roboto Bold"/>
              <a:cs typeface="Roboto Bold"/>
              <a:sym typeface="Roboto Bold"/>
            </a:endParaRPr>
          </a:p>
        </p:txBody>
      </p:sp>
      <p:sp>
        <p:nvSpPr>
          <p:cNvPr id="80" name="TextBox 80"/>
          <p:cNvSpPr txBox="1"/>
          <p:nvPr/>
        </p:nvSpPr>
        <p:spPr>
          <a:xfrm>
            <a:off x="13260815" y="5697314"/>
            <a:ext cx="2457024" cy="828175"/>
          </a:xfrm>
          <a:prstGeom prst="rect">
            <a:avLst/>
          </a:prstGeom>
        </p:spPr>
        <p:txBody>
          <a:bodyPr lIns="0" tIns="0" rIns="0" bIns="0" rtlCol="0" anchor="t">
            <a:spAutoFit/>
          </a:bodyPr>
          <a:lstStyle/>
          <a:p>
            <a:pPr algn="ctr">
              <a:lnSpc>
                <a:spcPts val="3279"/>
              </a:lnSpc>
            </a:pPr>
            <a:r>
              <a:rPr lang="el-GR" sz="2732" b="1" dirty="0" smtClean="0">
                <a:solidFill>
                  <a:srgbClr val="000000"/>
                </a:solidFill>
                <a:latin typeface="Roboto Bold"/>
                <a:ea typeface="Roboto Bold"/>
                <a:cs typeface="Roboto Bold"/>
                <a:sym typeface="Roboto Bold"/>
              </a:rPr>
              <a:t>Συμπεράσματα </a:t>
            </a:r>
            <a:r>
              <a:rPr lang="el-GR" sz="2732" b="1" dirty="0">
                <a:solidFill>
                  <a:srgbClr val="000000"/>
                </a:solidFill>
                <a:latin typeface="Roboto Bold"/>
                <a:ea typeface="Roboto Bold"/>
                <a:cs typeface="Roboto Bold"/>
                <a:sym typeface="Roboto Bold"/>
              </a:rPr>
              <a:t>/ </a:t>
            </a:r>
            <a:r>
              <a:rPr lang="el-GR" sz="2732" b="1" dirty="0" smtClean="0">
                <a:solidFill>
                  <a:srgbClr val="000000"/>
                </a:solidFill>
                <a:latin typeface="Roboto Bold"/>
                <a:ea typeface="Roboto Bold"/>
                <a:cs typeface="Roboto Bold"/>
                <a:sym typeface="Roboto Bold"/>
              </a:rPr>
              <a:t>Συσχετίσεις</a:t>
            </a:r>
            <a:endParaRPr lang="en-US" sz="2732" b="1" dirty="0">
              <a:solidFill>
                <a:srgbClr val="000000"/>
              </a:solidFill>
              <a:latin typeface="Roboto Bold"/>
              <a:ea typeface="Roboto Bold"/>
              <a:cs typeface="Roboto Bold"/>
              <a:sym typeface="Roboto Bold"/>
            </a:endParaRPr>
          </a:p>
        </p:txBody>
      </p:sp>
      <p:sp>
        <p:nvSpPr>
          <p:cNvPr id="81" name="TextBox 81"/>
          <p:cNvSpPr txBox="1"/>
          <p:nvPr/>
        </p:nvSpPr>
        <p:spPr>
          <a:xfrm>
            <a:off x="15987883" y="5721905"/>
            <a:ext cx="2187941" cy="923330"/>
          </a:xfrm>
          <a:prstGeom prst="rect">
            <a:avLst/>
          </a:prstGeom>
        </p:spPr>
        <p:txBody>
          <a:bodyPr lIns="0" tIns="0" rIns="0" bIns="0" rtlCol="0" anchor="t">
            <a:spAutoFit/>
          </a:bodyPr>
          <a:lstStyle/>
          <a:p>
            <a:pPr algn="ctr">
              <a:lnSpc>
                <a:spcPts val="3600"/>
              </a:lnSpc>
            </a:pPr>
            <a:r>
              <a:rPr lang="el-GR" sz="3000" b="1" dirty="0" smtClean="0">
                <a:solidFill>
                  <a:srgbClr val="000000"/>
                </a:solidFill>
                <a:latin typeface="Roboto Bold"/>
                <a:ea typeface="Roboto Bold"/>
                <a:cs typeface="Roboto Bold"/>
                <a:sym typeface="Roboto Bold"/>
              </a:rPr>
              <a:t>Περιορισμοί </a:t>
            </a:r>
            <a:r>
              <a:rPr lang="el-GR" sz="3000" b="1" dirty="0">
                <a:solidFill>
                  <a:srgbClr val="000000"/>
                </a:solidFill>
                <a:latin typeface="Roboto Bold"/>
                <a:ea typeface="Roboto Bold"/>
                <a:cs typeface="Roboto Bold"/>
                <a:sym typeface="Roboto Bold"/>
              </a:rPr>
              <a:t>/ </a:t>
            </a:r>
            <a:r>
              <a:rPr lang="el-GR" sz="3000" b="1" dirty="0" smtClean="0">
                <a:solidFill>
                  <a:srgbClr val="000000"/>
                </a:solidFill>
                <a:latin typeface="Roboto Bold"/>
                <a:ea typeface="Roboto Bold"/>
                <a:cs typeface="Roboto Bold"/>
                <a:sym typeface="Roboto Bold"/>
              </a:rPr>
              <a:t>Προτάσεις</a:t>
            </a:r>
            <a:endParaRPr lang="el-GR" sz="3000" b="1" dirty="0">
              <a:solidFill>
                <a:srgbClr val="000000"/>
              </a:solidFill>
              <a:latin typeface="Roboto Bold"/>
              <a:ea typeface="Roboto Bold"/>
              <a:cs typeface="Roboto Bold"/>
              <a:sym typeface="Roboto Bold"/>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AutoShape 19"/>
          <p:cNvSpPr/>
          <p:nvPr/>
        </p:nvSpPr>
        <p:spPr>
          <a:xfrm flipV="1">
            <a:off x="3779289" y="2542245"/>
            <a:ext cx="0" cy="1068879"/>
          </a:xfrm>
          <a:prstGeom prst="line">
            <a:avLst/>
          </a:prstGeom>
          <a:ln w="38100" cap="flat">
            <a:solidFill>
              <a:srgbClr val="000000"/>
            </a:solidFill>
            <a:prstDash val="sysDash"/>
            <a:headEnd type="none" w="sm" len="sm"/>
            <a:tailEnd type="none" w="sm" len="sm"/>
          </a:ln>
        </p:spPr>
      </p:sp>
      <p:sp>
        <p:nvSpPr>
          <p:cNvPr id="20" name="AutoShape 20"/>
          <p:cNvSpPr/>
          <p:nvPr/>
        </p:nvSpPr>
        <p:spPr>
          <a:xfrm flipH="1">
            <a:off x="3571402" y="2542245"/>
            <a:ext cx="12199154" cy="0"/>
          </a:xfrm>
          <a:prstGeom prst="line">
            <a:avLst/>
          </a:prstGeom>
          <a:ln w="38100" cap="flat">
            <a:solidFill>
              <a:srgbClr val="000000"/>
            </a:solidFill>
            <a:prstDash val="sysDash"/>
            <a:headEnd type="none" w="sm" len="sm"/>
            <a:tailEnd type="none" w="sm" len="sm"/>
          </a:ln>
        </p:spPr>
      </p:sp>
      <p:sp>
        <p:nvSpPr>
          <p:cNvPr id="27" name="AutoShape 27"/>
          <p:cNvSpPr/>
          <p:nvPr/>
        </p:nvSpPr>
        <p:spPr>
          <a:xfrm flipV="1">
            <a:off x="9670979" y="2165717"/>
            <a:ext cx="0" cy="1091625"/>
          </a:xfrm>
          <a:prstGeom prst="line">
            <a:avLst/>
          </a:prstGeom>
          <a:ln w="38100" cap="flat">
            <a:solidFill>
              <a:srgbClr val="000000"/>
            </a:solidFill>
            <a:prstDash val="sysDash"/>
            <a:headEnd type="none" w="sm" len="sm"/>
            <a:tailEnd type="none" w="sm" len="sm"/>
          </a:ln>
        </p:spPr>
      </p:sp>
      <p:grpSp>
        <p:nvGrpSpPr>
          <p:cNvPr id="2" name="Group 2"/>
          <p:cNvGrpSpPr/>
          <p:nvPr/>
        </p:nvGrpSpPr>
        <p:grpSpPr>
          <a:xfrm>
            <a:off x="449949" y="-111891"/>
            <a:ext cx="701316" cy="10398891"/>
            <a:chOff x="0" y="0"/>
            <a:chExt cx="664951" cy="9859689"/>
          </a:xfrm>
        </p:grpSpPr>
        <p:sp>
          <p:nvSpPr>
            <p:cNvPr id="3" name="Freeform 3"/>
            <p:cNvSpPr/>
            <p:nvPr/>
          </p:nvSpPr>
          <p:spPr>
            <a:xfrm>
              <a:off x="0" y="0"/>
              <a:ext cx="664972" cy="9859689"/>
            </a:xfrm>
            <a:custGeom>
              <a:avLst/>
              <a:gdLst/>
              <a:ahLst/>
              <a:cxnLst/>
              <a:rect l="l" t="t" r="r" b="b"/>
              <a:pathLst>
                <a:path w="664972" h="9859689">
                  <a:moveTo>
                    <a:pt x="0" y="0"/>
                  </a:moveTo>
                  <a:lnTo>
                    <a:pt x="664972" y="0"/>
                  </a:lnTo>
                  <a:lnTo>
                    <a:pt x="664972" y="9859689"/>
                  </a:lnTo>
                  <a:lnTo>
                    <a:pt x="0" y="9859689"/>
                  </a:lnTo>
                  <a:close/>
                </a:path>
              </a:pathLst>
            </a:custGeom>
            <a:solidFill>
              <a:srgbClr val="931B1B"/>
            </a:solidFill>
          </p:spPr>
        </p:sp>
      </p:grpSp>
      <p:sp>
        <p:nvSpPr>
          <p:cNvPr id="4" name="AutoShape 4"/>
          <p:cNvSpPr/>
          <p:nvPr/>
        </p:nvSpPr>
        <p:spPr>
          <a:xfrm>
            <a:off x="4194595" y="1703598"/>
            <a:ext cx="10565560" cy="25317"/>
          </a:xfrm>
          <a:prstGeom prst="line">
            <a:avLst/>
          </a:prstGeom>
          <a:ln w="9525" cap="rnd">
            <a:solidFill>
              <a:srgbClr val="5B9BD5"/>
            </a:solidFill>
            <a:prstDash val="solid"/>
            <a:headEnd type="none" w="sm" len="sm"/>
            <a:tailEnd type="none" w="sm" len="sm"/>
          </a:ln>
        </p:spPr>
      </p:sp>
      <p:grpSp>
        <p:nvGrpSpPr>
          <p:cNvPr id="5" name="Group 5"/>
          <p:cNvGrpSpPr/>
          <p:nvPr/>
        </p:nvGrpSpPr>
        <p:grpSpPr>
          <a:xfrm>
            <a:off x="2987316" y="942751"/>
            <a:ext cx="864096" cy="1512168"/>
            <a:chOff x="0" y="0"/>
            <a:chExt cx="819291" cy="1433759"/>
          </a:xfrm>
        </p:grpSpPr>
        <p:sp>
          <p:nvSpPr>
            <p:cNvPr id="6" name="Freeform 6"/>
            <p:cNvSpPr/>
            <p:nvPr/>
          </p:nvSpPr>
          <p:spPr>
            <a:xfrm>
              <a:off x="0" y="0"/>
              <a:ext cx="819277" cy="1433703"/>
            </a:xfrm>
            <a:custGeom>
              <a:avLst/>
              <a:gdLst/>
              <a:ahLst/>
              <a:cxnLst/>
              <a:rect l="l" t="t" r="r" b="b"/>
              <a:pathLst>
                <a:path w="819277" h="1433703">
                  <a:moveTo>
                    <a:pt x="0" y="0"/>
                  </a:moveTo>
                  <a:lnTo>
                    <a:pt x="819277" y="0"/>
                  </a:lnTo>
                  <a:lnTo>
                    <a:pt x="819277" y="1433703"/>
                  </a:lnTo>
                  <a:lnTo>
                    <a:pt x="0" y="1433703"/>
                  </a:lnTo>
                  <a:close/>
                </a:path>
              </a:pathLst>
            </a:custGeom>
            <a:solidFill>
              <a:srgbClr val="FFFFFF"/>
            </a:solidFill>
          </p:spPr>
        </p:sp>
      </p:grpSp>
      <p:grpSp>
        <p:nvGrpSpPr>
          <p:cNvPr id="7" name="Group 7"/>
          <p:cNvGrpSpPr/>
          <p:nvPr/>
        </p:nvGrpSpPr>
        <p:grpSpPr>
          <a:xfrm>
            <a:off x="1151265" y="156270"/>
            <a:ext cx="1013184" cy="1188132"/>
            <a:chOff x="0" y="0"/>
            <a:chExt cx="960649" cy="1126525"/>
          </a:xfrm>
        </p:grpSpPr>
        <p:sp>
          <p:nvSpPr>
            <p:cNvPr id="8" name="Freeform 8"/>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9" name="Group 9"/>
          <p:cNvGrpSpPr/>
          <p:nvPr/>
        </p:nvGrpSpPr>
        <p:grpSpPr>
          <a:xfrm>
            <a:off x="2753563" y="156270"/>
            <a:ext cx="10798860" cy="1148478"/>
            <a:chOff x="0" y="0"/>
            <a:chExt cx="10238919" cy="1088927"/>
          </a:xfrm>
        </p:grpSpPr>
        <p:sp>
          <p:nvSpPr>
            <p:cNvPr id="10" name="Freeform 10"/>
            <p:cNvSpPr/>
            <p:nvPr/>
          </p:nvSpPr>
          <p:spPr>
            <a:xfrm>
              <a:off x="0" y="0"/>
              <a:ext cx="10238919" cy="1088927"/>
            </a:xfrm>
            <a:custGeom>
              <a:avLst/>
              <a:gdLst/>
              <a:ahLst/>
              <a:cxnLst/>
              <a:rect l="l" t="t" r="r" b="b"/>
              <a:pathLst>
                <a:path w="10238919" h="1088927">
                  <a:moveTo>
                    <a:pt x="0" y="0"/>
                  </a:moveTo>
                  <a:lnTo>
                    <a:pt x="10238919" y="0"/>
                  </a:lnTo>
                  <a:lnTo>
                    <a:pt x="10238919" y="1088927"/>
                  </a:lnTo>
                  <a:lnTo>
                    <a:pt x="0" y="1088927"/>
                  </a:lnTo>
                  <a:close/>
                </a:path>
              </a:pathLst>
            </a:custGeom>
            <a:solidFill>
              <a:srgbClr val="000000">
                <a:alpha val="0"/>
              </a:srgbClr>
            </a:solidFill>
          </p:spPr>
        </p:sp>
        <p:sp>
          <p:nvSpPr>
            <p:cNvPr id="11" name="TextBox 11"/>
            <p:cNvSpPr txBox="1"/>
            <p:nvPr/>
          </p:nvSpPr>
          <p:spPr>
            <a:xfrm>
              <a:off x="0" y="-47625"/>
              <a:ext cx="10238919" cy="1136552"/>
            </a:xfrm>
            <a:prstGeom prst="rect">
              <a:avLst/>
            </a:prstGeom>
          </p:spPr>
          <p:txBody>
            <a:bodyPr lIns="0" tIns="0" rIns="0" bIns="0" rtlCol="0" anchor="ctr"/>
            <a:lstStyle/>
            <a:p>
              <a:pPr algn="l">
                <a:lnSpc>
                  <a:spcPts val="5832"/>
                </a:lnSpc>
              </a:pPr>
              <a:r>
                <a:rPr lang="en-US" sz="5400" b="1" spc="85">
                  <a:solidFill>
                    <a:srgbClr val="000000"/>
                  </a:solidFill>
                  <a:latin typeface="Alegreya Sans Bold"/>
                  <a:ea typeface="Alegreya Sans Bold"/>
                  <a:cs typeface="Alegreya Sans Bold"/>
                  <a:sym typeface="Alegreya Sans Bold"/>
                </a:rPr>
                <a:t>Θεωρητικό Πλαίσιο (1/2)</a:t>
              </a:r>
            </a:p>
          </p:txBody>
        </p:sp>
      </p:grpSp>
      <p:grpSp>
        <p:nvGrpSpPr>
          <p:cNvPr id="12" name="Group 12"/>
          <p:cNvGrpSpPr/>
          <p:nvPr/>
        </p:nvGrpSpPr>
        <p:grpSpPr>
          <a:xfrm rot="-5400000">
            <a:off x="9149991" y="-1103346"/>
            <a:ext cx="996057" cy="5664522"/>
            <a:chOff x="0" y="0"/>
            <a:chExt cx="180439" cy="1026146"/>
          </a:xfrm>
        </p:grpSpPr>
        <p:sp>
          <p:nvSpPr>
            <p:cNvPr id="13" name="Freeform 13"/>
            <p:cNvSpPr/>
            <p:nvPr/>
          </p:nvSpPr>
          <p:spPr>
            <a:xfrm>
              <a:off x="0" y="0"/>
              <a:ext cx="180439" cy="1026146"/>
            </a:xfrm>
            <a:custGeom>
              <a:avLst/>
              <a:gdLst/>
              <a:ahLst/>
              <a:cxnLst/>
              <a:rect l="l" t="t" r="r" b="b"/>
              <a:pathLst>
                <a:path w="180439" h="1026146">
                  <a:moveTo>
                    <a:pt x="0" y="0"/>
                  </a:moveTo>
                  <a:lnTo>
                    <a:pt x="180439" y="0"/>
                  </a:lnTo>
                  <a:lnTo>
                    <a:pt x="180439" y="1026146"/>
                  </a:lnTo>
                  <a:lnTo>
                    <a:pt x="0" y="1026146"/>
                  </a:lnTo>
                  <a:close/>
                </a:path>
              </a:pathLst>
            </a:custGeom>
            <a:solidFill>
              <a:srgbClr val="FB8B24"/>
            </a:solidFill>
          </p:spPr>
        </p:sp>
        <p:sp>
          <p:nvSpPr>
            <p:cNvPr id="14" name="TextBox 14"/>
            <p:cNvSpPr txBox="1"/>
            <p:nvPr/>
          </p:nvSpPr>
          <p:spPr>
            <a:xfrm>
              <a:off x="0" y="-47625"/>
              <a:ext cx="180439" cy="1073771"/>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6831149" y="1252665"/>
            <a:ext cx="5649132" cy="933450"/>
          </a:xfrm>
          <a:prstGeom prst="rect">
            <a:avLst/>
          </a:prstGeom>
        </p:spPr>
        <p:txBody>
          <a:bodyPr lIns="0" tIns="0" rIns="0" bIns="0" rtlCol="0" anchor="t">
            <a:spAutoFit/>
          </a:bodyPr>
          <a:lstStyle/>
          <a:p>
            <a:pPr algn="ctr">
              <a:lnSpc>
                <a:spcPts val="3600"/>
              </a:lnSpc>
            </a:pPr>
            <a:r>
              <a:rPr lang="en-US" sz="3000" b="1">
                <a:solidFill>
                  <a:srgbClr val="000000"/>
                </a:solidFill>
                <a:latin typeface="Roboto Bold"/>
                <a:ea typeface="Roboto Bold"/>
                <a:cs typeface="Roboto Bold"/>
                <a:sym typeface="Roboto Bold"/>
              </a:rPr>
              <a:t>Εξ Αποστάσεως Εκπαίδευση (ΕξΑΕ)</a:t>
            </a:r>
          </a:p>
        </p:txBody>
      </p:sp>
      <p:grpSp>
        <p:nvGrpSpPr>
          <p:cNvPr id="16" name="Group 16"/>
          <p:cNvGrpSpPr/>
          <p:nvPr/>
        </p:nvGrpSpPr>
        <p:grpSpPr>
          <a:xfrm rot="-10800000">
            <a:off x="9508004" y="2408120"/>
            <a:ext cx="333375" cy="295341"/>
            <a:chOff x="0" y="0"/>
            <a:chExt cx="812800" cy="720069"/>
          </a:xfrm>
        </p:grpSpPr>
        <p:sp>
          <p:nvSpPr>
            <p:cNvPr id="17" name="Freeform 17"/>
            <p:cNvSpPr/>
            <p:nvPr/>
          </p:nvSpPr>
          <p:spPr>
            <a:xfrm>
              <a:off x="0" y="0"/>
              <a:ext cx="812800" cy="720069"/>
            </a:xfrm>
            <a:custGeom>
              <a:avLst/>
              <a:gdLst/>
              <a:ahLst/>
              <a:cxnLst/>
              <a:rect l="l" t="t" r="r" b="b"/>
              <a:pathLst>
                <a:path w="812800" h="720069">
                  <a:moveTo>
                    <a:pt x="406400" y="0"/>
                  </a:moveTo>
                  <a:cubicBezTo>
                    <a:pt x="181951" y="0"/>
                    <a:pt x="0" y="161193"/>
                    <a:pt x="0" y="360034"/>
                  </a:cubicBezTo>
                  <a:cubicBezTo>
                    <a:pt x="0" y="558876"/>
                    <a:pt x="181951" y="720069"/>
                    <a:pt x="406400" y="720069"/>
                  </a:cubicBezTo>
                  <a:cubicBezTo>
                    <a:pt x="630849" y="720069"/>
                    <a:pt x="812800" y="558876"/>
                    <a:pt x="812800" y="360034"/>
                  </a:cubicBezTo>
                  <a:cubicBezTo>
                    <a:pt x="812800" y="161193"/>
                    <a:pt x="630849" y="0"/>
                    <a:pt x="406400" y="0"/>
                  </a:cubicBezTo>
                  <a:close/>
                </a:path>
              </a:pathLst>
            </a:custGeom>
            <a:solidFill>
              <a:srgbClr val="E36414"/>
            </a:solidFill>
            <a:ln w="47625" cap="sq">
              <a:solidFill>
                <a:srgbClr val="FFFFFF"/>
              </a:solidFill>
              <a:prstDash val="solid"/>
              <a:miter/>
            </a:ln>
          </p:spPr>
        </p:sp>
        <p:sp>
          <p:nvSpPr>
            <p:cNvPr id="18" name="TextBox 18"/>
            <p:cNvSpPr txBox="1"/>
            <p:nvPr/>
          </p:nvSpPr>
          <p:spPr>
            <a:xfrm>
              <a:off x="76200" y="19881"/>
              <a:ext cx="660400" cy="632681"/>
            </a:xfrm>
            <a:prstGeom prst="rect">
              <a:avLst/>
            </a:prstGeom>
          </p:spPr>
          <p:txBody>
            <a:bodyPr lIns="50800" tIns="50800" rIns="50800" bIns="50800" rtlCol="0" anchor="ctr"/>
            <a:lstStyle/>
            <a:p>
              <a:pPr algn="ctr">
                <a:lnSpc>
                  <a:spcPts val="2659"/>
                </a:lnSpc>
              </a:pPr>
              <a:endParaRPr dirty="0"/>
            </a:p>
          </p:txBody>
        </p:sp>
      </p:grpSp>
      <p:sp>
        <p:nvSpPr>
          <p:cNvPr id="19" name="AutoShape 19"/>
          <p:cNvSpPr/>
          <p:nvPr/>
        </p:nvSpPr>
        <p:spPr>
          <a:xfrm flipV="1">
            <a:off x="15751506" y="2575326"/>
            <a:ext cx="0" cy="1068879"/>
          </a:xfrm>
          <a:prstGeom prst="line">
            <a:avLst/>
          </a:prstGeom>
          <a:ln w="38100" cap="flat">
            <a:solidFill>
              <a:srgbClr val="000000"/>
            </a:solidFill>
            <a:prstDash val="sysDash"/>
            <a:headEnd type="none" w="sm" len="sm"/>
            <a:tailEnd type="none" w="sm" len="sm"/>
          </a:ln>
        </p:spPr>
      </p:sp>
      <p:grpSp>
        <p:nvGrpSpPr>
          <p:cNvPr id="21" name="Group 21"/>
          <p:cNvGrpSpPr/>
          <p:nvPr/>
        </p:nvGrpSpPr>
        <p:grpSpPr>
          <a:xfrm rot="-10800000">
            <a:off x="15603868" y="2404132"/>
            <a:ext cx="333375" cy="33337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8B24"/>
            </a:solidFill>
            <a:ln w="47625" cap="sq">
              <a:solidFill>
                <a:srgbClr val="FFFFFF"/>
              </a:solidFill>
              <a:prstDash val="solid"/>
              <a:miter/>
            </a:ln>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8" name="AutoShape 28"/>
          <p:cNvSpPr/>
          <p:nvPr/>
        </p:nvSpPr>
        <p:spPr>
          <a:xfrm>
            <a:off x="9900828" y="6322909"/>
            <a:ext cx="0" cy="1117248"/>
          </a:xfrm>
          <a:prstGeom prst="line">
            <a:avLst/>
          </a:prstGeom>
          <a:ln w="47625" cap="flat">
            <a:solidFill>
              <a:srgbClr val="000000"/>
            </a:solidFill>
            <a:prstDash val="sysDash"/>
            <a:headEnd type="none" w="sm" len="sm"/>
            <a:tailEnd type="none" w="sm" len="sm"/>
          </a:ln>
        </p:spPr>
      </p:sp>
      <p:grpSp>
        <p:nvGrpSpPr>
          <p:cNvPr id="29" name="Group 29"/>
          <p:cNvGrpSpPr/>
          <p:nvPr/>
        </p:nvGrpSpPr>
        <p:grpSpPr>
          <a:xfrm rot="5400000">
            <a:off x="6813645" y="4391658"/>
            <a:ext cx="6126593" cy="5664091"/>
            <a:chOff x="0" y="0"/>
            <a:chExt cx="1090766" cy="1008423"/>
          </a:xfrm>
        </p:grpSpPr>
        <p:sp>
          <p:nvSpPr>
            <p:cNvPr id="30" name="Freeform 30"/>
            <p:cNvSpPr/>
            <p:nvPr/>
          </p:nvSpPr>
          <p:spPr>
            <a:xfrm>
              <a:off x="0" y="0"/>
              <a:ext cx="1090766" cy="1008423"/>
            </a:xfrm>
            <a:custGeom>
              <a:avLst/>
              <a:gdLst/>
              <a:ahLst/>
              <a:cxnLst/>
              <a:rect l="l" t="t" r="r" b="b"/>
              <a:pathLst>
                <a:path w="1090766" h="1008423">
                  <a:moveTo>
                    <a:pt x="0" y="0"/>
                  </a:moveTo>
                  <a:lnTo>
                    <a:pt x="1090766" y="0"/>
                  </a:lnTo>
                  <a:lnTo>
                    <a:pt x="1090766" y="1008423"/>
                  </a:lnTo>
                  <a:lnTo>
                    <a:pt x="0" y="1008423"/>
                  </a:lnTo>
                  <a:close/>
                </a:path>
              </a:pathLst>
            </a:custGeom>
            <a:solidFill>
              <a:srgbClr val="ECF0F3"/>
            </a:solidFill>
          </p:spPr>
        </p:sp>
        <p:sp>
          <p:nvSpPr>
            <p:cNvPr id="31" name="TextBox 31"/>
            <p:cNvSpPr txBox="1"/>
            <p:nvPr/>
          </p:nvSpPr>
          <p:spPr>
            <a:xfrm>
              <a:off x="0" y="-47625"/>
              <a:ext cx="1090766" cy="1056048"/>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rot="-5400000">
            <a:off x="9393388" y="814757"/>
            <a:ext cx="967106" cy="5664091"/>
            <a:chOff x="0" y="0"/>
            <a:chExt cx="184954" cy="1083229"/>
          </a:xfrm>
        </p:grpSpPr>
        <p:sp>
          <p:nvSpPr>
            <p:cNvPr id="33" name="Freeform 33"/>
            <p:cNvSpPr/>
            <p:nvPr/>
          </p:nvSpPr>
          <p:spPr>
            <a:xfrm>
              <a:off x="0" y="0"/>
              <a:ext cx="184954" cy="1083229"/>
            </a:xfrm>
            <a:custGeom>
              <a:avLst/>
              <a:gdLst/>
              <a:ahLst/>
              <a:cxnLst/>
              <a:rect l="l" t="t" r="r" b="b"/>
              <a:pathLst>
                <a:path w="184954" h="1083229">
                  <a:moveTo>
                    <a:pt x="0" y="0"/>
                  </a:moveTo>
                  <a:lnTo>
                    <a:pt x="184954" y="0"/>
                  </a:lnTo>
                  <a:lnTo>
                    <a:pt x="184954" y="1083229"/>
                  </a:lnTo>
                  <a:lnTo>
                    <a:pt x="0" y="1083229"/>
                  </a:lnTo>
                  <a:close/>
                </a:path>
              </a:pathLst>
            </a:custGeom>
            <a:solidFill>
              <a:srgbClr val="FB8B24"/>
            </a:solidFill>
          </p:spPr>
        </p:sp>
        <p:sp>
          <p:nvSpPr>
            <p:cNvPr id="34" name="TextBox 34"/>
            <p:cNvSpPr txBox="1"/>
            <p:nvPr/>
          </p:nvSpPr>
          <p:spPr>
            <a:xfrm>
              <a:off x="0" y="-47625"/>
              <a:ext cx="184954" cy="1130854"/>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8346407" y="3196906"/>
            <a:ext cx="2799508" cy="933450"/>
          </a:xfrm>
          <a:prstGeom prst="rect">
            <a:avLst/>
          </a:prstGeom>
        </p:spPr>
        <p:txBody>
          <a:bodyPr lIns="0" tIns="0" rIns="0" bIns="0" rtlCol="0" anchor="t">
            <a:spAutoFit/>
          </a:bodyPr>
          <a:lstStyle/>
          <a:p>
            <a:pPr algn="ctr">
              <a:lnSpc>
                <a:spcPts val="3600"/>
              </a:lnSpc>
            </a:pPr>
            <a:r>
              <a:rPr lang="en-US" sz="3000" b="1">
                <a:solidFill>
                  <a:srgbClr val="000000"/>
                </a:solidFill>
                <a:latin typeface="Roboto Bold"/>
                <a:ea typeface="Roboto Bold"/>
                <a:cs typeface="Roboto Bold"/>
                <a:sym typeface="Roboto Bold"/>
              </a:rPr>
              <a:t>Θεωρητικές Προσεγγίσεις</a:t>
            </a:r>
          </a:p>
        </p:txBody>
      </p:sp>
      <p:sp>
        <p:nvSpPr>
          <p:cNvPr id="36" name="AutoShape 36"/>
          <p:cNvSpPr/>
          <p:nvPr/>
        </p:nvSpPr>
        <p:spPr>
          <a:xfrm>
            <a:off x="15369310" y="6699473"/>
            <a:ext cx="0" cy="1260470"/>
          </a:xfrm>
          <a:prstGeom prst="line">
            <a:avLst/>
          </a:prstGeom>
          <a:ln w="57150" cap="flat">
            <a:solidFill>
              <a:srgbClr val="000000"/>
            </a:solidFill>
            <a:prstDash val="sysDash"/>
            <a:headEnd type="none" w="sm" len="sm"/>
            <a:tailEnd type="none" w="sm" len="sm"/>
          </a:ln>
        </p:spPr>
      </p:sp>
      <p:grpSp>
        <p:nvGrpSpPr>
          <p:cNvPr id="37" name="Group 37"/>
          <p:cNvGrpSpPr/>
          <p:nvPr/>
        </p:nvGrpSpPr>
        <p:grpSpPr>
          <a:xfrm rot="5400000">
            <a:off x="12487838" y="4486838"/>
            <a:ext cx="6173710" cy="5426613"/>
            <a:chOff x="0" y="0"/>
            <a:chExt cx="981635" cy="862845"/>
          </a:xfrm>
        </p:grpSpPr>
        <p:sp>
          <p:nvSpPr>
            <p:cNvPr id="38" name="Freeform 38"/>
            <p:cNvSpPr/>
            <p:nvPr/>
          </p:nvSpPr>
          <p:spPr>
            <a:xfrm>
              <a:off x="0" y="0"/>
              <a:ext cx="981635" cy="862845"/>
            </a:xfrm>
            <a:custGeom>
              <a:avLst/>
              <a:gdLst/>
              <a:ahLst/>
              <a:cxnLst/>
              <a:rect l="l" t="t" r="r" b="b"/>
              <a:pathLst>
                <a:path w="981635" h="862845">
                  <a:moveTo>
                    <a:pt x="0" y="0"/>
                  </a:moveTo>
                  <a:lnTo>
                    <a:pt x="981635" y="0"/>
                  </a:lnTo>
                  <a:lnTo>
                    <a:pt x="981635" y="862845"/>
                  </a:lnTo>
                  <a:lnTo>
                    <a:pt x="0" y="862845"/>
                  </a:lnTo>
                  <a:close/>
                </a:path>
              </a:pathLst>
            </a:custGeom>
            <a:solidFill>
              <a:srgbClr val="ECF0F3"/>
            </a:solidFill>
          </p:spPr>
        </p:sp>
        <p:sp>
          <p:nvSpPr>
            <p:cNvPr id="39" name="TextBox 39"/>
            <p:cNvSpPr txBox="1"/>
            <p:nvPr/>
          </p:nvSpPr>
          <p:spPr>
            <a:xfrm>
              <a:off x="0" y="-47625"/>
              <a:ext cx="981635" cy="910470"/>
            </a:xfrm>
            <a:prstGeom prst="rect">
              <a:avLst/>
            </a:prstGeom>
          </p:spPr>
          <p:txBody>
            <a:bodyPr lIns="50800" tIns="50800" rIns="50800" bIns="50800" rtlCol="0" anchor="ctr"/>
            <a:lstStyle/>
            <a:p>
              <a:pPr algn="ctr">
                <a:lnSpc>
                  <a:spcPts val="2659"/>
                </a:lnSpc>
              </a:pPr>
              <a:endParaRPr/>
            </a:p>
          </p:txBody>
        </p:sp>
      </p:grpSp>
      <p:sp>
        <p:nvSpPr>
          <p:cNvPr id="40" name="TextBox 40"/>
          <p:cNvSpPr txBox="1"/>
          <p:nvPr/>
        </p:nvSpPr>
        <p:spPr>
          <a:xfrm>
            <a:off x="12937817" y="4082731"/>
            <a:ext cx="5350183" cy="5834931"/>
          </a:xfrm>
          <a:prstGeom prst="rect">
            <a:avLst/>
          </a:prstGeom>
        </p:spPr>
        <p:txBody>
          <a:bodyPr lIns="0" tIns="0" rIns="0" bIns="0" rtlCol="0" anchor="t">
            <a:spAutoFit/>
          </a:bodyPr>
          <a:lstStyle/>
          <a:p>
            <a:pPr algn="l">
              <a:lnSpc>
                <a:spcPts val="3499"/>
              </a:lnSpc>
            </a:pPr>
            <a:r>
              <a:rPr lang="en-US" sz="2499" dirty="0">
                <a:solidFill>
                  <a:srgbClr val="000000">
                    <a:alpha val="74902"/>
                  </a:srgbClr>
                </a:solidFill>
                <a:latin typeface="Roboto"/>
                <a:ea typeface="Roboto"/>
                <a:cs typeface="Roboto"/>
                <a:sym typeface="Roboto"/>
              </a:rPr>
              <a:t>• </a:t>
            </a:r>
            <a:r>
              <a:rPr lang="el-GR" sz="2499" b="1" dirty="0" smtClean="0">
                <a:solidFill>
                  <a:srgbClr val="000000">
                    <a:alpha val="74902"/>
                  </a:srgbClr>
                </a:solidFill>
                <a:latin typeface="Roboto Bold"/>
                <a:ea typeface="Roboto Bold"/>
                <a:cs typeface="Roboto Bold"/>
                <a:sym typeface="Roboto Bold"/>
              </a:rPr>
              <a:t>Πλεονεκτήματα</a:t>
            </a:r>
            <a:r>
              <a:rPr lang="en-US" sz="2499" dirty="0" smtClean="0">
                <a:solidFill>
                  <a:srgbClr val="000000">
                    <a:alpha val="74902"/>
                  </a:srgbClr>
                </a:solidFill>
                <a:latin typeface="Roboto"/>
                <a:ea typeface="Roboto"/>
                <a:cs typeface="Roboto"/>
                <a:sym typeface="Roboto"/>
              </a:rPr>
              <a:t>: </a:t>
            </a:r>
            <a:r>
              <a:rPr lang="en-US" sz="2499" dirty="0">
                <a:solidFill>
                  <a:srgbClr val="000000"/>
                </a:solidFill>
                <a:latin typeface="Roboto"/>
                <a:ea typeface="Roboto"/>
                <a:cs typeface="Roboto"/>
                <a:sym typeface="Roboto"/>
              </a:rPr>
              <a:t>ευελιξία, προσβασιμότητα, επανάληψη υλικού, μείωση κόστους.</a:t>
            </a:r>
          </a:p>
          <a:p>
            <a:pPr algn="l">
              <a:lnSpc>
                <a:spcPts val="3499"/>
              </a:lnSpc>
            </a:pPr>
            <a:endParaRPr lang="en-US" sz="2499" dirty="0">
              <a:solidFill>
                <a:srgbClr val="000000">
                  <a:alpha val="74902"/>
                </a:srgbClr>
              </a:solidFill>
              <a:latin typeface="Roboto"/>
              <a:ea typeface="Roboto"/>
              <a:cs typeface="Roboto"/>
              <a:sym typeface="Roboto"/>
            </a:endParaRPr>
          </a:p>
          <a:p>
            <a:pPr algn="l">
              <a:lnSpc>
                <a:spcPts val="3499"/>
              </a:lnSpc>
            </a:pPr>
            <a:r>
              <a:rPr lang="en-US" sz="2499" dirty="0">
                <a:solidFill>
                  <a:srgbClr val="000000">
                    <a:alpha val="74902"/>
                  </a:srgbClr>
                </a:solidFill>
                <a:latin typeface="Roboto"/>
                <a:ea typeface="Roboto"/>
                <a:cs typeface="Roboto"/>
                <a:sym typeface="Roboto"/>
              </a:rPr>
              <a:t> • </a:t>
            </a:r>
            <a:r>
              <a:rPr lang="el-GR" sz="2499" b="1" dirty="0" smtClean="0">
                <a:solidFill>
                  <a:srgbClr val="000000">
                    <a:alpha val="74902"/>
                  </a:srgbClr>
                </a:solidFill>
                <a:latin typeface="Roboto Bold"/>
                <a:ea typeface="Roboto Bold"/>
                <a:cs typeface="Roboto Bold"/>
                <a:sym typeface="Roboto Bold"/>
              </a:rPr>
              <a:t>Μειονεκτήματα</a:t>
            </a:r>
            <a:r>
              <a:rPr lang="en-US" sz="2499" dirty="0" smtClean="0">
                <a:solidFill>
                  <a:srgbClr val="000000">
                    <a:alpha val="74902"/>
                  </a:srgbClr>
                </a:solidFill>
                <a:latin typeface="Roboto"/>
                <a:ea typeface="Roboto"/>
                <a:cs typeface="Roboto"/>
                <a:sym typeface="Roboto"/>
              </a:rPr>
              <a:t>: </a:t>
            </a:r>
            <a:r>
              <a:rPr lang="en-US" sz="2499" dirty="0">
                <a:solidFill>
                  <a:srgbClr val="000000"/>
                </a:solidFill>
                <a:latin typeface="Roboto"/>
                <a:ea typeface="Roboto"/>
                <a:cs typeface="Roboto"/>
                <a:sym typeface="Roboto"/>
              </a:rPr>
              <a:t>κοινωνική απομόνωση, ανάγκη αυτορρύθμισης, ψηφιακό χάσμα.</a:t>
            </a:r>
          </a:p>
          <a:p>
            <a:pPr algn="l">
              <a:lnSpc>
                <a:spcPts val="3499"/>
              </a:lnSpc>
            </a:pPr>
            <a:endParaRPr lang="en-US" sz="2499" dirty="0">
              <a:solidFill>
                <a:srgbClr val="000000">
                  <a:alpha val="74902"/>
                </a:srgbClr>
              </a:solidFill>
              <a:latin typeface="Roboto"/>
              <a:ea typeface="Roboto"/>
              <a:cs typeface="Roboto"/>
              <a:sym typeface="Roboto"/>
            </a:endParaRPr>
          </a:p>
          <a:p>
            <a:pPr algn="l">
              <a:lnSpc>
                <a:spcPts val="3499"/>
              </a:lnSpc>
            </a:pPr>
            <a:r>
              <a:rPr lang="en-US" sz="2499" dirty="0">
                <a:solidFill>
                  <a:srgbClr val="000000">
                    <a:alpha val="74902"/>
                  </a:srgbClr>
                </a:solidFill>
                <a:latin typeface="Roboto"/>
                <a:ea typeface="Roboto"/>
                <a:cs typeface="Roboto"/>
                <a:sym typeface="Roboto"/>
              </a:rPr>
              <a:t> • </a:t>
            </a:r>
            <a:r>
              <a:rPr lang="el-GR" sz="2499" b="1" dirty="0" smtClean="0">
                <a:solidFill>
                  <a:srgbClr val="000000">
                    <a:alpha val="74902"/>
                  </a:srgbClr>
                </a:solidFill>
                <a:latin typeface="Roboto Bold"/>
                <a:ea typeface="Roboto Bold"/>
                <a:cs typeface="Roboto Bold"/>
                <a:sym typeface="Roboto Bold"/>
              </a:rPr>
              <a:t>Ελληνική εμπειρία</a:t>
            </a:r>
            <a:r>
              <a:rPr lang="en-US" sz="2499" b="1" dirty="0" smtClean="0">
                <a:solidFill>
                  <a:srgbClr val="000000">
                    <a:alpha val="74902"/>
                  </a:srgbClr>
                </a:solidFill>
                <a:latin typeface="Roboto Bold"/>
                <a:ea typeface="Roboto Bold"/>
                <a:cs typeface="Roboto Bold"/>
                <a:sym typeface="Roboto Bold"/>
              </a:rPr>
              <a:t>:</a:t>
            </a:r>
            <a:r>
              <a:rPr lang="en-US" sz="2499" dirty="0" smtClean="0">
                <a:solidFill>
                  <a:srgbClr val="000000">
                    <a:alpha val="74902"/>
                  </a:srgbClr>
                </a:solidFill>
                <a:latin typeface="Roboto"/>
                <a:ea typeface="Roboto"/>
                <a:cs typeface="Roboto"/>
                <a:sym typeface="Roboto"/>
              </a:rPr>
              <a:t> </a:t>
            </a:r>
            <a:r>
              <a:rPr lang="en-US" sz="2499" dirty="0">
                <a:solidFill>
                  <a:srgbClr val="000000"/>
                </a:solidFill>
                <a:latin typeface="Roboto"/>
                <a:ea typeface="Roboto"/>
                <a:cs typeface="Roboto"/>
                <a:sym typeface="Roboto"/>
              </a:rPr>
              <a:t>Οδυσσέας, Οίκαδε, eTwinning, εξ αποστάσεως διδασκαλία έκτακτης ανάγκης.</a:t>
            </a:r>
          </a:p>
          <a:p>
            <a:pPr>
              <a:lnSpc>
                <a:spcPts val="3499"/>
              </a:lnSpc>
            </a:pPr>
            <a:r>
              <a:rPr lang="en-US" sz="2499" dirty="0">
                <a:solidFill>
                  <a:srgbClr val="000000"/>
                </a:solidFill>
                <a:latin typeface="Roboto"/>
                <a:ea typeface="Roboto"/>
                <a:cs typeface="Roboto"/>
                <a:sym typeface="Roboto"/>
              </a:rPr>
              <a:t> •</a:t>
            </a:r>
            <a:r>
              <a:rPr lang="el-GR" sz="2499" dirty="0">
                <a:solidFill>
                  <a:srgbClr val="000000"/>
                </a:solidFill>
                <a:latin typeface="Roboto"/>
                <a:ea typeface="Roboto"/>
                <a:cs typeface="Roboto"/>
                <a:sym typeface="Roboto"/>
              </a:rPr>
              <a:t> Ανάγκη παιδαγωγικού πλαισίου και επιμόρφωσης εκπαιδευτικών.</a:t>
            </a:r>
            <a:endParaRPr lang="en-US" sz="2499" dirty="0">
              <a:solidFill>
                <a:srgbClr val="000000"/>
              </a:solidFill>
              <a:latin typeface="Roboto"/>
              <a:ea typeface="Roboto"/>
              <a:cs typeface="Roboto"/>
              <a:sym typeface="Roboto"/>
            </a:endParaRPr>
          </a:p>
        </p:txBody>
      </p:sp>
      <p:grpSp>
        <p:nvGrpSpPr>
          <p:cNvPr id="41" name="Group 41"/>
          <p:cNvGrpSpPr/>
          <p:nvPr/>
        </p:nvGrpSpPr>
        <p:grpSpPr>
          <a:xfrm rot="-5400000">
            <a:off x="15130340" y="941922"/>
            <a:ext cx="936333" cy="5378988"/>
            <a:chOff x="0" y="0"/>
            <a:chExt cx="158722" cy="911817"/>
          </a:xfrm>
        </p:grpSpPr>
        <p:sp>
          <p:nvSpPr>
            <p:cNvPr id="42" name="Freeform 42"/>
            <p:cNvSpPr/>
            <p:nvPr/>
          </p:nvSpPr>
          <p:spPr>
            <a:xfrm>
              <a:off x="0" y="0"/>
              <a:ext cx="158722" cy="911817"/>
            </a:xfrm>
            <a:custGeom>
              <a:avLst/>
              <a:gdLst/>
              <a:ahLst/>
              <a:cxnLst/>
              <a:rect l="l" t="t" r="r" b="b"/>
              <a:pathLst>
                <a:path w="158722" h="911817">
                  <a:moveTo>
                    <a:pt x="0" y="0"/>
                  </a:moveTo>
                  <a:lnTo>
                    <a:pt x="158722" y="0"/>
                  </a:lnTo>
                  <a:lnTo>
                    <a:pt x="158722" y="911817"/>
                  </a:lnTo>
                  <a:lnTo>
                    <a:pt x="0" y="911817"/>
                  </a:lnTo>
                  <a:close/>
                </a:path>
              </a:pathLst>
            </a:custGeom>
            <a:solidFill>
              <a:srgbClr val="FB8B24"/>
            </a:solidFill>
          </p:spPr>
        </p:sp>
        <p:sp>
          <p:nvSpPr>
            <p:cNvPr id="43" name="TextBox 43"/>
            <p:cNvSpPr txBox="1"/>
            <p:nvPr/>
          </p:nvSpPr>
          <p:spPr>
            <a:xfrm>
              <a:off x="0" y="-47625"/>
              <a:ext cx="158722" cy="959442"/>
            </a:xfrm>
            <a:prstGeom prst="rect">
              <a:avLst/>
            </a:prstGeom>
          </p:spPr>
          <p:txBody>
            <a:bodyPr lIns="50800" tIns="50800" rIns="50800" bIns="50800" rtlCol="0" anchor="ctr"/>
            <a:lstStyle/>
            <a:p>
              <a:pPr algn="ctr">
                <a:lnSpc>
                  <a:spcPts val="2659"/>
                </a:lnSpc>
              </a:pPr>
              <a:endParaRPr/>
            </a:p>
          </p:txBody>
        </p:sp>
      </p:grpSp>
      <p:sp>
        <p:nvSpPr>
          <p:cNvPr id="44" name="TextBox 44"/>
          <p:cNvSpPr txBox="1"/>
          <p:nvPr/>
        </p:nvSpPr>
        <p:spPr>
          <a:xfrm>
            <a:off x="14422899" y="3114912"/>
            <a:ext cx="2889003" cy="933450"/>
          </a:xfrm>
          <a:prstGeom prst="rect">
            <a:avLst/>
          </a:prstGeom>
        </p:spPr>
        <p:txBody>
          <a:bodyPr lIns="0" tIns="0" rIns="0" bIns="0" rtlCol="0" anchor="t">
            <a:spAutoFit/>
          </a:bodyPr>
          <a:lstStyle/>
          <a:p>
            <a:pPr algn="ctr">
              <a:lnSpc>
                <a:spcPts val="3600"/>
              </a:lnSpc>
            </a:pPr>
            <a:r>
              <a:rPr lang="en-US" sz="3000" b="1">
                <a:solidFill>
                  <a:srgbClr val="000000"/>
                </a:solidFill>
                <a:latin typeface="Roboto Bold"/>
                <a:ea typeface="Roboto Bold"/>
                <a:cs typeface="Roboto Bold"/>
                <a:sym typeface="Roboto Bold"/>
              </a:rPr>
              <a:t>Εφαρμογή και προκλήσεις</a:t>
            </a:r>
          </a:p>
        </p:txBody>
      </p:sp>
      <p:sp>
        <p:nvSpPr>
          <p:cNvPr id="46" name="AutoShape 46"/>
          <p:cNvSpPr/>
          <p:nvPr/>
        </p:nvSpPr>
        <p:spPr>
          <a:xfrm>
            <a:off x="3312130" y="6988443"/>
            <a:ext cx="0" cy="1179488"/>
          </a:xfrm>
          <a:prstGeom prst="line">
            <a:avLst/>
          </a:prstGeom>
          <a:ln w="47625" cap="flat">
            <a:solidFill>
              <a:srgbClr val="000000"/>
            </a:solidFill>
            <a:prstDash val="sysDash"/>
            <a:headEnd type="none" w="sm" len="sm"/>
            <a:tailEnd type="none" w="sm" len="sm"/>
          </a:ln>
        </p:spPr>
      </p:sp>
      <p:grpSp>
        <p:nvGrpSpPr>
          <p:cNvPr id="47" name="Group 47"/>
          <p:cNvGrpSpPr/>
          <p:nvPr/>
        </p:nvGrpSpPr>
        <p:grpSpPr>
          <a:xfrm rot="5400000">
            <a:off x="991361" y="4384194"/>
            <a:ext cx="6175454" cy="5630159"/>
            <a:chOff x="0" y="0"/>
            <a:chExt cx="1106091" cy="1008423"/>
          </a:xfrm>
        </p:grpSpPr>
        <p:sp>
          <p:nvSpPr>
            <p:cNvPr id="48" name="Freeform 48"/>
            <p:cNvSpPr/>
            <p:nvPr/>
          </p:nvSpPr>
          <p:spPr>
            <a:xfrm>
              <a:off x="0" y="0"/>
              <a:ext cx="1106091" cy="1008423"/>
            </a:xfrm>
            <a:custGeom>
              <a:avLst/>
              <a:gdLst/>
              <a:ahLst/>
              <a:cxnLst/>
              <a:rect l="l" t="t" r="r" b="b"/>
              <a:pathLst>
                <a:path w="1106091" h="1008423">
                  <a:moveTo>
                    <a:pt x="0" y="0"/>
                  </a:moveTo>
                  <a:lnTo>
                    <a:pt x="1106091" y="0"/>
                  </a:lnTo>
                  <a:lnTo>
                    <a:pt x="1106091" y="1008423"/>
                  </a:lnTo>
                  <a:lnTo>
                    <a:pt x="0" y="1008423"/>
                  </a:lnTo>
                  <a:close/>
                </a:path>
              </a:pathLst>
            </a:custGeom>
            <a:solidFill>
              <a:srgbClr val="ECF0F3"/>
            </a:solidFill>
          </p:spPr>
        </p:sp>
        <p:sp>
          <p:nvSpPr>
            <p:cNvPr id="49" name="TextBox 49"/>
            <p:cNvSpPr txBox="1"/>
            <p:nvPr/>
          </p:nvSpPr>
          <p:spPr>
            <a:xfrm>
              <a:off x="0" y="-47625"/>
              <a:ext cx="1106091" cy="1056048"/>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rot="-5400000">
            <a:off x="3546329" y="816656"/>
            <a:ext cx="978499" cy="5614768"/>
            <a:chOff x="0" y="0"/>
            <a:chExt cx="177258" cy="1017133"/>
          </a:xfrm>
        </p:grpSpPr>
        <p:sp>
          <p:nvSpPr>
            <p:cNvPr id="51" name="Freeform 51"/>
            <p:cNvSpPr/>
            <p:nvPr/>
          </p:nvSpPr>
          <p:spPr>
            <a:xfrm>
              <a:off x="0" y="0"/>
              <a:ext cx="177258" cy="1017133"/>
            </a:xfrm>
            <a:custGeom>
              <a:avLst/>
              <a:gdLst/>
              <a:ahLst/>
              <a:cxnLst/>
              <a:rect l="l" t="t" r="r" b="b"/>
              <a:pathLst>
                <a:path w="177258" h="1017133">
                  <a:moveTo>
                    <a:pt x="0" y="0"/>
                  </a:moveTo>
                  <a:lnTo>
                    <a:pt x="177258" y="0"/>
                  </a:lnTo>
                  <a:lnTo>
                    <a:pt x="177258" y="1017133"/>
                  </a:lnTo>
                  <a:lnTo>
                    <a:pt x="0" y="1017133"/>
                  </a:lnTo>
                  <a:close/>
                </a:path>
              </a:pathLst>
            </a:custGeom>
            <a:solidFill>
              <a:srgbClr val="FB8B24"/>
            </a:solidFill>
          </p:spPr>
        </p:sp>
        <p:sp>
          <p:nvSpPr>
            <p:cNvPr id="52" name="TextBox 52"/>
            <p:cNvSpPr txBox="1"/>
            <p:nvPr/>
          </p:nvSpPr>
          <p:spPr>
            <a:xfrm>
              <a:off x="0" y="-47625"/>
              <a:ext cx="177258" cy="1064758"/>
            </a:xfrm>
            <a:prstGeom prst="rect">
              <a:avLst/>
            </a:prstGeom>
          </p:spPr>
          <p:txBody>
            <a:bodyPr lIns="50800" tIns="50800" rIns="50800" bIns="50800" rtlCol="0" anchor="ctr"/>
            <a:lstStyle/>
            <a:p>
              <a:pPr algn="ctr">
                <a:lnSpc>
                  <a:spcPts val="2659"/>
                </a:lnSpc>
              </a:pPr>
              <a:endParaRPr/>
            </a:p>
          </p:txBody>
        </p:sp>
      </p:grpSp>
      <p:sp>
        <p:nvSpPr>
          <p:cNvPr id="53" name="TextBox 53"/>
          <p:cNvSpPr txBox="1"/>
          <p:nvPr/>
        </p:nvSpPr>
        <p:spPr>
          <a:xfrm>
            <a:off x="1788541" y="3144200"/>
            <a:ext cx="4125742" cy="1384995"/>
          </a:xfrm>
          <a:prstGeom prst="rect">
            <a:avLst/>
          </a:prstGeom>
        </p:spPr>
        <p:txBody>
          <a:bodyPr lIns="0" tIns="0" rIns="0" bIns="0" rtlCol="0" anchor="t">
            <a:spAutoFit/>
          </a:bodyPr>
          <a:lstStyle/>
          <a:p>
            <a:pPr algn="ctr">
              <a:lnSpc>
                <a:spcPts val="3600"/>
              </a:lnSpc>
            </a:pPr>
            <a:r>
              <a:rPr lang="el-GR" sz="3000" b="1" dirty="0" smtClean="0">
                <a:solidFill>
                  <a:srgbClr val="000000"/>
                </a:solidFill>
                <a:latin typeface="Roboto Bold"/>
                <a:ea typeface="Roboto Bold"/>
                <a:cs typeface="Roboto Bold"/>
                <a:sym typeface="Roboto Bold"/>
              </a:rPr>
              <a:t>Εννοιολογική </a:t>
            </a:r>
            <a:r>
              <a:rPr lang="el-GR" sz="3000" b="1" dirty="0">
                <a:solidFill>
                  <a:srgbClr val="000000"/>
                </a:solidFill>
                <a:latin typeface="Roboto Bold"/>
                <a:ea typeface="Roboto Bold"/>
                <a:cs typeface="Roboto Bold"/>
                <a:sym typeface="Roboto Bold"/>
              </a:rPr>
              <a:t>Οριοθέτηση</a:t>
            </a:r>
          </a:p>
          <a:p>
            <a:pPr algn="ctr">
              <a:lnSpc>
                <a:spcPts val="3600"/>
              </a:lnSpc>
            </a:pPr>
            <a:endParaRPr lang="en-US" sz="3000" b="1" dirty="0">
              <a:solidFill>
                <a:srgbClr val="000000"/>
              </a:solidFill>
              <a:latin typeface="Roboto Bold"/>
              <a:ea typeface="Roboto Bold"/>
              <a:cs typeface="Roboto Bold"/>
              <a:sym typeface="Roboto Bold"/>
            </a:endParaRPr>
          </a:p>
        </p:txBody>
      </p:sp>
      <p:sp>
        <p:nvSpPr>
          <p:cNvPr id="54" name="TextBox 54"/>
          <p:cNvSpPr txBox="1"/>
          <p:nvPr/>
        </p:nvSpPr>
        <p:spPr>
          <a:xfrm>
            <a:off x="1327596" y="4360727"/>
            <a:ext cx="5473878" cy="4905189"/>
          </a:xfrm>
          <a:prstGeom prst="rect">
            <a:avLst/>
          </a:prstGeom>
        </p:spPr>
        <p:txBody>
          <a:bodyPr lIns="0" tIns="0" rIns="0" bIns="0" rtlCol="0" anchor="t">
            <a:spAutoFit/>
          </a:bodyPr>
          <a:lstStyle/>
          <a:p>
            <a:pPr algn="l">
              <a:lnSpc>
                <a:spcPts val="3499"/>
              </a:lnSpc>
            </a:pPr>
            <a:r>
              <a:rPr lang="en-US" sz="2499" dirty="0" smtClean="0">
                <a:solidFill>
                  <a:schemeClr val="tx1">
                    <a:alpha val="74902"/>
                  </a:schemeClr>
                </a:solidFill>
                <a:latin typeface="Roboto"/>
                <a:ea typeface="Roboto"/>
                <a:cs typeface="Roboto"/>
                <a:sym typeface="Roboto"/>
              </a:rPr>
              <a:t>• </a:t>
            </a:r>
            <a:r>
              <a:rPr lang="el-GR" sz="2499" b="1" dirty="0">
                <a:solidFill>
                  <a:schemeClr val="tx1">
                    <a:alpha val="74902"/>
                  </a:schemeClr>
                </a:solidFill>
                <a:latin typeface="Roboto Bold" panose="020B0604020202020204" charset="0"/>
                <a:ea typeface="Roboto Bold" panose="020B0604020202020204" charset="0"/>
                <a:cs typeface="Roboto"/>
                <a:sym typeface="Roboto"/>
              </a:rPr>
              <a:t>Ανοιχτή</a:t>
            </a:r>
            <a:r>
              <a:rPr lang="en-US" sz="2499" b="1" dirty="0">
                <a:solidFill>
                  <a:schemeClr val="tx1">
                    <a:alpha val="74902"/>
                  </a:schemeClr>
                </a:solidFill>
                <a:latin typeface="Roboto Bold" panose="020B0604020202020204" charset="0"/>
                <a:ea typeface="Roboto Bold" panose="020B0604020202020204" charset="0"/>
                <a:cs typeface="Roboto"/>
                <a:sym typeface="Roboto"/>
              </a:rPr>
              <a:t>, </a:t>
            </a:r>
            <a:r>
              <a:rPr lang="el-GR" sz="2499" b="1" dirty="0">
                <a:solidFill>
                  <a:schemeClr val="tx1">
                    <a:alpha val="74902"/>
                  </a:schemeClr>
                </a:solidFill>
                <a:latin typeface="Roboto Bold" panose="020B0604020202020204" charset="0"/>
                <a:ea typeface="Roboto Bold" panose="020B0604020202020204" charset="0"/>
                <a:cs typeface="Roboto"/>
                <a:sym typeface="Roboto"/>
              </a:rPr>
              <a:t>διαρκής</a:t>
            </a:r>
            <a:r>
              <a:rPr lang="en-US" sz="2499" b="1" dirty="0">
                <a:solidFill>
                  <a:schemeClr val="tx1">
                    <a:alpha val="74902"/>
                  </a:schemeClr>
                </a:solidFill>
                <a:latin typeface="Roboto Bold" panose="020B0604020202020204" charset="0"/>
                <a:ea typeface="Roboto Bold" panose="020B0604020202020204" charset="0"/>
                <a:cs typeface="Roboto"/>
                <a:sym typeface="Roboto"/>
              </a:rPr>
              <a:t> </a:t>
            </a:r>
            <a:r>
              <a:rPr lang="en-US" sz="2499" dirty="0">
                <a:solidFill>
                  <a:schemeClr val="tx1">
                    <a:alpha val="74902"/>
                  </a:schemeClr>
                </a:solidFill>
                <a:latin typeface="Roboto"/>
                <a:ea typeface="Roboto"/>
                <a:cs typeface="Roboto"/>
                <a:sym typeface="Roboto"/>
              </a:rPr>
              <a:t>και </a:t>
            </a:r>
            <a:r>
              <a:rPr lang="en-US" sz="2499" b="1" dirty="0">
                <a:solidFill>
                  <a:schemeClr val="tx1">
                    <a:alpha val="74902"/>
                  </a:schemeClr>
                </a:solidFill>
                <a:latin typeface="Roboto Bold" panose="020B0604020202020204" charset="0"/>
                <a:ea typeface="Roboto Bold" panose="020B0604020202020204" charset="0"/>
                <a:cs typeface="Roboto"/>
                <a:sym typeface="Roboto"/>
              </a:rPr>
              <a:t>προσβάσιμη</a:t>
            </a:r>
            <a:r>
              <a:rPr lang="en-US" sz="2499" dirty="0">
                <a:solidFill>
                  <a:schemeClr val="tx1">
                    <a:alpha val="74902"/>
                  </a:schemeClr>
                </a:solidFill>
                <a:latin typeface="Roboto"/>
                <a:ea typeface="Roboto"/>
                <a:cs typeface="Roboto"/>
                <a:sym typeface="Roboto"/>
              </a:rPr>
              <a:t> </a:t>
            </a:r>
            <a:r>
              <a:rPr lang="en-US" sz="2499" dirty="0">
                <a:solidFill>
                  <a:srgbClr val="000000"/>
                </a:solidFill>
                <a:latin typeface="Roboto"/>
                <a:ea typeface="Roboto"/>
                <a:cs typeface="Roboto"/>
                <a:sym typeface="Roboto"/>
              </a:rPr>
              <a:t>μαθησιακή διαδικασία με στόχο την κάλυψη εκπαιδευτικών αναγκών όλων των </a:t>
            </a:r>
            <a:r>
              <a:rPr lang="en-US" sz="2500" dirty="0">
                <a:solidFill>
                  <a:srgbClr val="000000"/>
                </a:solidFill>
                <a:latin typeface="Roboto"/>
                <a:ea typeface="Roboto"/>
                <a:cs typeface="Roboto"/>
                <a:sym typeface="Roboto"/>
              </a:rPr>
              <a:t>πολιτών</a:t>
            </a:r>
            <a:r>
              <a:rPr lang="en-US" sz="2499" dirty="0">
                <a:solidFill>
                  <a:srgbClr val="000000"/>
                </a:solidFill>
                <a:latin typeface="Roboto"/>
                <a:ea typeface="Roboto"/>
                <a:cs typeface="Roboto"/>
                <a:sym typeface="Roboto"/>
              </a:rPr>
              <a:t> </a:t>
            </a:r>
            <a:r>
              <a:rPr lang="en-US" sz="2499" dirty="0">
                <a:solidFill>
                  <a:schemeClr val="tx1">
                    <a:alpha val="74902"/>
                  </a:schemeClr>
                </a:solidFill>
                <a:latin typeface="Roboto"/>
                <a:ea typeface="Roboto"/>
                <a:cs typeface="Roboto"/>
                <a:sym typeface="Roboto"/>
              </a:rPr>
              <a:t>(</a:t>
            </a:r>
            <a:r>
              <a:rPr lang="en-US" sz="2499" b="1" dirty="0">
                <a:solidFill>
                  <a:schemeClr val="tx1">
                    <a:alpha val="74902"/>
                  </a:schemeClr>
                </a:solidFill>
                <a:latin typeface="Roboto Bold" panose="020B0604020202020204" charset="0"/>
                <a:ea typeface="Roboto Bold" panose="020B0604020202020204" charset="0"/>
                <a:cs typeface="Roboto"/>
                <a:sym typeface="Roboto"/>
              </a:rPr>
              <a:t>Λιοναράκης</a:t>
            </a:r>
            <a:r>
              <a:rPr lang="en-US" sz="2499" dirty="0">
                <a:solidFill>
                  <a:schemeClr val="tx1">
                    <a:alpha val="74902"/>
                  </a:schemeClr>
                </a:solidFill>
                <a:latin typeface="Roboto"/>
                <a:ea typeface="Roboto"/>
                <a:cs typeface="Roboto"/>
                <a:sym typeface="Roboto"/>
              </a:rPr>
              <a:t>, </a:t>
            </a:r>
            <a:r>
              <a:rPr lang="en-US" sz="2499" dirty="0">
                <a:solidFill>
                  <a:srgbClr val="000000"/>
                </a:solidFill>
                <a:latin typeface="Roboto"/>
                <a:ea typeface="Roboto"/>
                <a:cs typeface="Roboto"/>
                <a:sym typeface="Roboto"/>
              </a:rPr>
              <a:t>200</a:t>
            </a:r>
            <a:r>
              <a:rPr lang="el-GR" sz="2499" dirty="0">
                <a:solidFill>
                  <a:srgbClr val="000000"/>
                </a:solidFill>
                <a:latin typeface="Roboto"/>
                <a:ea typeface="Roboto"/>
                <a:cs typeface="Roboto"/>
                <a:sym typeface="Roboto"/>
              </a:rPr>
              <a:t>1</a:t>
            </a:r>
            <a:r>
              <a:rPr lang="en-US" sz="2499" dirty="0">
                <a:solidFill>
                  <a:srgbClr val="000000"/>
                </a:solidFill>
                <a:latin typeface="Roboto"/>
                <a:ea typeface="Roboto"/>
                <a:cs typeface="Roboto"/>
                <a:sym typeface="Roboto"/>
              </a:rPr>
              <a:t>; </a:t>
            </a:r>
            <a:r>
              <a:rPr lang="en-US" sz="2499" b="1" dirty="0" err="1" smtClean="0">
                <a:solidFill>
                  <a:schemeClr val="tx1">
                    <a:alpha val="74902"/>
                  </a:schemeClr>
                </a:solidFill>
                <a:latin typeface="Roboto Bold" panose="020B0604020202020204" charset="0"/>
                <a:ea typeface="Roboto Bold" panose="020B0604020202020204" charset="0"/>
                <a:cs typeface="Roboto"/>
                <a:sym typeface="Roboto"/>
              </a:rPr>
              <a:t>Αν</a:t>
            </a:r>
            <a:r>
              <a:rPr lang="en-US" sz="2499" b="1" dirty="0" smtClean="0">
                <a:solidFill>
                  <a:schemeClr val="tx1">
                    <a:alpha val="74902"/>
                  </a:schemeClr>
                </a:solidFill>
                <a:latin typeface="Roboto Bold" panose="020B0604020202020204" charset="0"/>
                <a:ea typeface="Roboto Bold" panose="020B0604020202020204" charset="0"/>
                <a:cs typeface="Roboto"/>
                <a:sym typeface="Roboto"/>
              </a:rPr>
              <a:t>αστασιάδης</a:t>
            </a:r>
            <a:r>
              <a:rPr lang="en-US" sz="2499" dirty="0">
                <a:solidFill>
                  <a:schemeClr val="tx1">
                    <a:alpha val="74902"/>
                  </a:schemeClr>
                </a:solidFill>
                <a:latin typeface="Roboto"/>
                <a:ea typeface="Roboto"/>
                <a:cs typeface="Roboto"/>
                <a:sym typeface="Roboto"/>
              </a:rPr>
              <a:t>, 2014).</a:t>
            </a:r>
          </a:p>
          <a:p>
            <a:pPr algn="l">
              <a:lnSpc>
                <a:spcPts val="3499"/>
              </a:lnSpc>
            </a:pPr>
            <a:endParaRPr lang="en-US" sz="2499" dirty="0">
              <a:solidFill>
                <a:schemeClr val="tx1">
                  <a:alpha val="74902"/>
                </a:schemeClr>
              </a:solidFill>
              <a:latin typeface="Roboto"/>
              <a:ea typeface="Roboto"/>
              <a:cs typeface="Roboto"/>
              <a:sym typeface="Roboto"/>
            </a:endParaRPr>
          </a:p>
          <a:p>
            <a:pPr algn="l">
              <a:lnSpc>
                <a:spcPts val="3499"/>
              </a:lnSpc>
            </a:pPr>
            <a:r>
              <a:rPr lang="en-US" sz="2499" dirty="0">
                <a:solidFill>
                  <a:schemeClr val="tx1">
                    <a:alpha val="74902"/>
                  </a:schemeClr>
                </a:solidFill>
                <a:latin typeface="Roboto"/>
                <a:ea typeface="Roboto"/>
                <a:cs typeface="Roboto"/>
                <a:sym typeface="Roboto"/>
              </a:rPr>
              <a:t> • </a:t>
            </a:r>
            <a:r>
              <a:rPr lang="el-GR" sz="2499" dirty="0">
                <a:solidFill>
                  <a:srgbClr val="000000"/>
                </a:solidFill>
                <a:latin typeface="Roboto"/>
                <a:ea typeface="Roboto"/>
                <a:cs typeface="Roboto"/>
                <a:sym typeface="Roboto"/>
              </a:rPr>
              <a:t>Ορισμοί της </a:t>
            </a:r>
            <a:r>
              <a:rPr lang="en-US" sz="2499" b="1" dirty="0" err="1" smtClean="0">
                <a:solidFill>
                  <a:schemeClr val="tx1">
                    <a:alpha val="74902"/>
                  </a:schemeClr>
                </a:solidFill>
                <a:latin typeface="Roboto Bold" panose="020B0604020202020204" charset="0"/>
                <a:ea typeface="Roboto Bold" panose="020B0604020202020204" charset="0"/>
                <a:cs typeface="Roboto"/>
                <a:sym typeface="Roboto"/>
              </a:rPr>
              <a:t>ΕξΑΕ</a:t>
            </a:r>
            <a:r>
              <a:rPr lang="en-US" sz="2499" dirty="0" smtClean="0">
                <a:solidFill>
                  <a:schemeClr val="tx1">
                    <a:alpha val="74902"/>
                  </a:schemeClr>
                </a:solidFill>
                <a:latin typeface="Roboto"/>
                <a:ea typeface="Roboto"/>
                <a:cs typeface="Roboto"/>
                <a:sym typeface="Roboto"/>
              </a:rPr>
              <a:t> </a:t>
            </a:r>
            <a:r>
              <a:rPr lang="en-US" sz="2499" dirty="0">
                <a:solidFill>
                  <a:srgbClr val="000000"/>
                </a:solidFill>
                <a:latin typeface="Roboto"/>
                <a:ea typeface="Roboto"/>
                <a:cs typeface="Roboto"/>
                <a:sym typeface="Roboto"/>
              </a:rPr>
              <a:t>από</a:t>
            </a:r>
            <a:r>
              <a:rPr lang="en-US" sz="2499" dirty="0">
                <a:solidFill>
                  <a:schemeClr val="tx1">
                    <a:alpha val="74902"/>
                  </a:schemeClr>
                </a:solidFill>
                <a:latin typeface="Roboto"/>
                <a:ea typeface="Roboto"/>
                <a:cs typeface="Roboto"/>
                <a:sym typeface="Roboto"/>
              </a:rPr>
              <a:t> </a:t>
            </a:r>
            <a:r>
              <a:rPr lang="en-US" sz="2499" b="1" dirty="0" err="1">
                <a:solidFill>
                  <a:schemeClr val="tx1">
                    <a:alpha val="74902"/>
                  </a:schemeClr>
                </a:solidFill>
                <a:latin typeface="Roboto Bold" panose="020B0604020202020204" charset="0"/>
                <a:ea typeface="Roboto Bold" panose="020B0604020202020204" charset="0"/>
                <a:cs typeface="Roboto"/>
                <a:sym typeface="Roboto"/>
              </a:rPr>
              <a:t>Honeyman</a:t>
            </a:r>
            <a:r>
              <a:rPr lang="en-US" sz="2499" dirty="0">
                <a:solidFill>
                  <a:schemeClr val="tx1">
                    <a:alpha val="74902"/>
                  </a:schemeClr>
                </a:solidFill>
                <a:latin typeface="Roboto Bold" panose="020B0604020202020204" charset="0"/>
                <a:ea typeface="Roboto Bold" panose="020B0604020202020204" charset="0"/>
                <a:cs typeface="Roboto"/>
                <a:sym typeface="Roboto"/>
              </a:rPr>
              <a:t> &amp; </a:t>
            </a:r>
            <a:r>
              <a:rPr lang="en-US" sz="2499" b="1" dirty="0">
                <a:solidFill>
                  <a:schemeClr val="tx1">
                    <a:alpha val="74902"/>
                  </a:schemeClr>
                </a:solidFill>
                <a:latin typeface="Roboto Bold" panose="020B0604020202020204" charset="0"/>
                <a:ea typeface="Roboto Bold" panose="020B0604020202020204" charset="0"/>
                <a:cs typeface="Roboto"/>
                <a:sym typeface="Roboto"/>
              </a:rPr>
              <a:t>Miller</a:t>
            </a:r>
            <a:r>
              <a:rPr lang="en-US" sz="2499" dirty="0">
                <a:solidFill>
                  <a:schemeClr val="tx1">
                    <a:alpha val="74902"/>
                  </a:schemeClr>
                </a:solidFill>
                <a:latin typeface="Roboto Bold" panose="020B0604020202020204" charset="0"/>
                <a:ea typeface="Roboto Bold" panose="020B0604020202020204" charset="0"/>
                <a:cs typeface="Roboto"/>
                <a:sym typeface="Roboto"/>
              </a:rPr>
              <a:t> </a:t>
            </a:r>
            <a:r>
              <a:rPr lang="en-US" sz="2499" dirty="0">
                <a:solidFill>
                  <a:schemeClr val="tx1">
                    <a:alpha val="74902"/>
                  </a:schemeClr>
                </a:solidFill>
                <a:latin typeface="Roboto"/>
                <a:ea typeface="Roboto"/>
                <a:cs typeface="Roboto"/>
                <a:sym typeface="Roboto"/>
              </a:rPr>
              <a:t>(</a:t>
            </a:r>
            <a:r>
              <a:rPr lang="en-US" sz="2499" dirty="0">
                <a:solidFill>
                  <a:srgbClr val="000000"/>
                </a:solidFill>
                <a:latin typeface="Roboto"/>
                <a:ea typeface="Roboto"/>
                <a:cs typeface="Roboto"/>
                <a:sym typeface="Roboto"/>
              </a:rPr>
              <a:t>1993), </a:t>
            </a:r>
            <a:r>
              <a:rPr lang="en-US" sz="2499" b="1" dirty="0">
                <a:solidFill>
                  <a:schemeClr val="tx1">
                    <a:alpha val="74902"/>
                  </a:schemeClr>
                </a:solidFill>
                <a:latin typeface="Roboto Bold" panose="020B0604020202020204" charset="0"/>
                <a:ea typeface="Roboto Bold" panose="020B0604020202020204" charset="0"/>
                <a:cs typeface="Roboto"/>
                <a:sym typeface="Roboto"/>
              </a:rPr>
              <a:t>Keegan</a:t>
            </a:r>
            <a:r>
              <a:rPr lang="en-US" sz="2499" dirty="0">
                <a:solidFill>
                  <a:schemeClr val="tx1">
                    <a:alpha val="74902"/>
                  </a:schemeClr>
                </a:solidFill>
                <a:latin typeface="Roboto"/>
                <a:ea typeface="Roboto"/>
                <a:cs typeface="Roboto"/>
                <a:sym typeface="Roboto"/>
              </a:rPr>
              <a:t> </a:t>
            </a:r>
            <a:r>
              <a:rPr lang="en-US" sz="2499" dirty="0">
                <a:solidFill>
                  <a:srgbClr val="000000"/>
                </a:solidFill>
                <a:latin typeface="Roboto"/>
                <a:ea typeface="Roboto"/>
                <a:cs typeface="Roboto"/>
                <a:sym typeface="Roboto"/>
              </a:rPr>
              <a:t>(1986), </a:t>
            </a:r>
            <a:r>
              <a:rPr lang="en-US" sz="2499" b="1" dirty="0">
                <a:solidFill>
                  <a:schemeClr val="tx1">
                    <a:alpha val="74902"/>
                  </a:schemeClr>
                </a:solidFill>
                <a:latin typeface="Roboto Bold" panose="020B0604020202020204" charset="0"/>
                <a:ea typeface="Roboto Bold" panose="020B0604020202020204" charset="0"/>
                <a:cs typeface="Roboto"/>
                <a:sym typeface="Roboto"/>
              </a:rPr>
              <a:t>Holmberg</a:t>
            </a:r>
            <a:r>
              <a:rPr lang="en-US" sz="2499" dirty="0">
                <a:solidFill>
                  <a:schemeClr val="tx1">
                    <a:alpha val="74902"/>
                  </a:schemeClr>
                </a:solidFill>
                <a:latin typeface="Roboto"/>
                <a:ea typeface="Roboto"/>
                <a:cs typeface="Roboto"/>
                <a:sym typeface="Roboto"/>
              </a:rPr>
              <a:t> </a:t>
            </a:r>
            <a:r>
              <a:rPr lang="en-US" sz="2499" dirty="0">
                <a:solidFill>
                  <a:srgbClr val="000000"/>
                </a:solidFill>
                <a:latin typeface="Roboto"/>
                <a:ea typeface="Roboto"/>
                <a:cs typeface="Roboto"/>
                <a:sym typeface="Roboto"/>
              </a:rPr>
              <a:t>(1989), </a:t>
            </a:r>
            <a:r>
              <a:rPr lang="en-US" sz="2499" b="1" dirty="0">
                <a:solidFill>
                  <a:schemeClr val="tx1">
                    <a:alpha val="74902"/>
                  </a:schemeClr>
                </a:solidFill>
                <a:latin typeface="Roboto Bold" panose="020B0604020202020204" charset="0"/>
                <a:ea typeface="Roboto Bold" panose="020B0604020202020204" charset="0"/>
                <a:cs typeface="Roboto"/>
                <a:sym typeface="Roboto"/>
              </a:rPr>
              <a:t>Williams</a:t>
            </a:r>
            <a:r>
              <a:rPr lang="en-US" sz="2499" b="1" dirty="0">
                <a:solidFill>
                  <a:schemeClr val="tx1">
                    <a:alpha val="74902"/>
                  </a:schemeClr>
                </a:solidFill>
                <a:latin typeface="Roboto"/>
                <a:ea typeface="Roboto"/>
                <a:cs typeface="Roboto"/>
                <a:sym typeface="Roboto"/>
              </a:rPr>
              <a:t> </a:t>
            </a:r>
            <a:r>
              <a:rPr lang="en-US" sz="2499" b="1" dirty="0">
                <a:solidFill>
                  <a:schemeClr val="tx1">
                    <a:alpha val="74902"/>
                  </a:schemeClr>
                </a:solidFill>
                <a:latin typeface="Roboto Bold" panose="020B0604020202020204" charset="0"/>
                <a:ea typeface="Roboto Bold" panose="020B0604020202020204" charset="0"/>
                <a:cs typeface="Roboto"/>
                <a:sym typeface="Roboto"/>
              </a:rPr>
              <a:t>et al. </a:t>
            </a:r>
            <a:r>
              <a:rPr lang="en-US" sz="2499" dirty="0">
                <a:solidFill>
                  <a:srgbClr val="000000"/>
                </a:solidFill>
                <a:latin typeface="Roboto"/>
                <a:ea typeface="Roboto"/>
                <a:cs typeface="Roboto"/>
                <a:sym typeface="Roboto"/>
              </a:rPr>
              <a:t>(1999), </a:t>
            </a:r>
            <a:r>
              <a:rPr lang="en-US" sz="2499" b="1" dirty="0">
                <a:solidFill>
                  <a:schemeClr val="tx1">
                    <a:alpha val="74902"/>
                  </a:schemeClr>
                </a:solidFill>
                <a:latin typeface="Roboto Bold" panose="020B0604020202020204" charset="0"/>
                <a:ea typeface="Roboto Bold" panose="020B0604020202020204" charset="0"/>
                <a:cs typeface="Roboto"/>
                <a:sym typeface="Roboto"/>
              </a:rPr>
              <a:t>California Distance Learning Project</a:t>
            </a:r>
            <a:r>
              <a:rPr lang="en-US" sz="2499" b="1" dirty="0">
                <a:solidFill>
                  <a:schemeClr val="tx1">
                    <a:alpha val="74902"/>
                  </a:schemeClr>
                </a:solidFill>
                <a:latin typeface="Roboto"/>
                <a:ea typeface="Roboto"/>
                <a:cs typeface="Roboto"/>
                <a:sym typeface="Roboto"/>
              </a:rPr>
              <a:t> </a:t>
            </a:r>
            <a:r>
              <a:rPr lang="en-US" sz="2499" dirty="0">
                <a:solidFill>
                  <a:srgbClr val="000000"/>
                </a:solidFill>
                <a:latin typeface="Roboto"/>
                <a:ea typeface="Roboto"/>
                <a:cs typeface="Roboto"/>
                <a:sym typeface="Roboto"/>
              </a:rPr>
              <a:t>(2000) και </a:t>
            </a:r>
            <a:r>
              <a:rPr lang="en-US" sz="2499" b="1" dirty="0">
                <a:solidFill>
                  <a:schemeClr val="tx1">
                    <a:alpha val="74902"/>
                  </a:schemeClr>
                </a:solidFill>
                <a:latin typeface="Roboto Bold" panose="020B0604020202020204" charset="0"/>
                <a:ea typeface="Roboto Bold" panose="020B0604020202020204" charset="0"/>
                <a:cs typeface="Roboto"/>
                <a:sym typeface="Roboto"/>
              </a:rPr>
              <a:t>USDLA</a:t>
            </a:r>
            <a:r>
              <a:rPr lang="en-US" sz="2499" dirty="0">
                <a:solidFill>
                  <a:schemeClr val="tx1">
                    <a:alpha val="74902"/>
                  </a:schemeClr>
                </a:solidFill>
                <a:latin typeface="Roboto"/>
                <a:ea typeface="Roboto"/>
                <a:cs typeface="Roboto"/>
                <a:sym typeface="Roboto"/>
              </a:rPr>
              <a:t> </a:t>
            </a:r>
            <a:r>
              <a:rPr lang="en-US" sz="2499" dirty="0">
                <a:solidFill>
                  <a:srgbClr val="000000"/>
                </a:solidFill>
                <a:latin typeface="Roboto"/>
                <a:ea typeface="Roboto"/>
                <a:cs typeface="Roboto"/>
                <a:sym typeface="Roboto"/>
              </a:rPr>
              <a:t>(2006).</a:t>
            </a:r>
          </a:p>
        </p:txBody>
      </p:sp>
      <p:sp>
        <p:nvSpPr>
          <p:cNvPr id="55" name="TextBox 55"/>
          <p:cNvSpPr txBox="1"/>
          <p:nvPr/>
        </p:nvSpPr>
        <p:spPr>
          <a:xfrm>
            <a:off x="7051288" y="4360727"/>
            <a:ext cx="5720637" cy="5722720"/>
          </a:xfrm>
          <a:prstGeom prst="rect">
            <a:avLst/>
          </a:prstGeom>
        </p:spPr>
        <p:txBody>
          <a:bodyPr wrap="square" lIns="0" tIns="0" rIns="0" bIns="0" rtlCol="0" anchor="t">
            <a:spAutoFit/>
          </a:bodyPr>
          <a:lstStyle/>
          <a:p>
            <a:pPr algn="l">
              <a:lnSpc>
                <a:spcPts val="3200"/>
              </a:lnSpc>
              <a:spcBef>
                <a:spcPct val="0"/>
              </a:spcBef>
            </a:pPr>
            <a:r>
              <a:rPr lang="en-US" sz="2499" b="1" dirty="0">
                <a:solidFill>
                  <a:srgbClr val="000000">
                    <a:alpha val="74902"/>
                  </a:srgbClr>
                </a:solidFill>
                <a:latin typeface="Roboto Bold" panose="020B0604020202020204" charset="0"/>
                <a:ea typeface="Roboto Bold" panose="020B0604020202020204" charset="0"/>
                <a:cs typeface="Roboto"/>
                <a:sym typeface="Roboto"/>
              </a:rPr>
              <a:t>• </a:t>
            </a:r>
            <a:r>
              <a:rPr lang="el-GR" sz="2499" b="1" dirty="0">
                <a:solidFill>
                  <a:srgbClr val="000000">
                    <a:alpha val="74902"/>
                  </a:srgbClr>
                </a:solidFill>
                <a:latin typeface="Roboto Bold" panose="020B0604020202020204" charset="0"/>
                <a:ea typeface="Roboto Bold" panose="020B0604020202020204" charset="0"/>
                <a:cs typeface="Roboto"/>
                <a:sym typeface="Roboto Bold"/>
              </a:rPr>
              <a:t>Θεωρία Διαλογικής Απόστασης </a:t>
            </a:r>
            <a:r>
              <a:rPr lang="en-US" sz="2499" dirty="0" smtClean="0">
                <a:solidFill>
                  <a:srgbClr val="000000"/>
                </a:solidFill>
                <a:latin typeface="Roboto"/>
                <a:ea typeface="Roboto"/>
                <a:cs typeface="Roboto"/>
                <a:sym typeface="Roboto"/>
              </a:rPr>
              <a:t>(Moore</a:t>
            </a:r>
            <a:r>
              <a:rPr lang="en-US" sz="2499" dirty="0">
                <a:solidFill>
                  <a:srgbClr val="000000"/>
                </a:solidFill>
                <a:latin typeface="Roboto"/>
                <a:ea typeface="Roboto"/>
                <a:cs typeface="Roboto"/>
                <a:sym typeface="Roboto"/>
              </a:rPr>
              <a:t>, </a:t>
            </a:r>
            <a:r>
              <a:rPr lang="en-US" sz="2499" dirty="0" smtClean="0">
                <a:solidFill>
                  <a:srgbClr val="000000"/>
                </a:solidFill>
                <a:latin typeface="Roboto"/>
                <a:ea typeface="Roboto"/>
                <a:cs typeface="Roboto"/>
                <a:sym typeface="Roboto"/>
              </a:rPr>
              <a:t>1993; </a:t>
            </a:r>
            <a:r>
              <a:rPr lang="en-US" sz="2499" dirty="0">
                <a:solidFill>
                  <a:srgbClr val="000000"/>
                </a:solidFill>
                <a:latin typeface="Roboto"/>
                <a:ea typeface="Roboto"/>
                <a:cs typeface="Roboto"/>
                <a:sym typeface="Roboto"/>
              </a:rPr>
              <a:t>Keegan, 1986</a:t>
            </a:r>
            <a:r>
              <a:rPr lang="en-US" sz="2499" dirty="0" smtClean="0">
                <a:solidFill>
                  <a:srgbClr val="000000"/>
                </a:solidFill>
                <a:latin typeface="Roboto"/>
                <a:ea typeface="Roboto"/>
                <a:cs typeface="Roboto"/>
                <a:sym typeface="Roboto"/>
              </a:rPr>
              <a:t>)</a:t>
            </a:r>
            <a:endParaRPr lang="el-GR" sz="2499" dirty="0">
              <a:solidFill>
                <a:srgbClr val="000000"/>
              </a:solidFill>
              <a:latin typeface="Roboto"/>
              <a:ea typeface="Roboto"/>
              <a:cs typeface="Roboto"/>
              <a:sym typeface="Roboto"/>
            </a:endParaRPr>
          </a:p>
          <a:p>
            <a:pPr algn="l">
              <a:lnSpc>
                <a:spcPts val="3200"/>
              </a:lnSpc>
              <a:spcBef>
                <a:spcPct val="0"/>
              </a:spcBef>
            </a:pPr>
            <a:endParaRPr lang="en-US" sz="2499" dirty="0">
              <a:solidFill>
                <a:srgbClr val="000000"/>
              </a:solidFill>
              <a:latin typeface="Roboto"/>
              <a:ea typeface="Roboto"/>
              <a:cs typeface="Roboto"/>
              <a:sym typeface="Roboto"/>
            </a:endParaRPr>
          </a:p>
          <a:p>
            <a:pPr algn="l">
              <a:lnSpc>
                <a:spcPts val="3200"/>
              </a:lnSpc>
              <a:spcBef>
                <a:spcPct val="0"/>
              </a:spcBef>
            </a:pPr>
            <a:r>
              <a:rPr lang="en-US" sz="2499" b="1" dirty="0">
                <a:solidFill>
                  <a:schemeClr val="tx1">
                    <a:alpha val="74902"/>
                  </a:schemeClr>
                </a:solidFill>
                <a:latin typeface="Roboto Bold" panose="020B0604020202020204" charset="0"/>
                <a:ea typeface="Roboto Bold" panose="020B0604020202020204" charset="0"/>
                <a:cs typeface="Roboto"/>
                <a:sym typeface="Roboto"/>
              </a:rPr>
              <a:t> • </a:t>
            </a:r>
            <a:r>
              <a:rPr lang="el-GR" sz="2499" b="1" dirty="0">
                <a:solidFill>
                  <a:schemeClr val="tx1">
                    <a:alpha val="74902"/>
                  </a:schemeClr>
                </a:solidFill>
                <a:latin typeface="Roboto Bold" panose="020B0604020202020204" charset="0"/>
                <a:ea typeface="Roboto Bold" panose="020B0604020202020204" charset="0"/>
                <a:cs typeface="Roboto"/>
                <a:sym typeface="Roboto Bold"/>
              </a:rPr>
              <a:t>Πλαίσιο Κοινότητας Έρευνας </a:t>
            </a:r>
            <a:r>
              <a:rPr lang="en-US" sz="2499" dirty="0" smtClean="0">
                <a:solidFill>
                  <a:srgbClr val="000000"/>
                </a:solidFill>
                <a:latin typeface="Roboto"/>
                <a:ea typeface="Roboto"/>
                <a:cs typeface="Roboto"/>
                <a:sym typeface="Roboto"/>
              </a:rPr>
              <a:t>(Garrison </a:t>
            </a:r>
            <a:r>
              <a:rPr lang="en-US" sz="2499" dirty="0">
                <a:solidFill>
                  <a:srgbClr val="000000"/>
                </a:solidFill>
                <a:latin typeface="Roboto"/>
                <a:ea typeface="Roboto"/>
                <a:cs typeface="Roboto"/>
                <a:sym typeface="Roboto"/>
              </a:rPr>
              <a:t>et al., </a:t>
            </a:r>
            <a:r>
              <a:rPr lang="en-US" sz="2499" dirty="0" smtClean="0">
                <a:solidFill>
                  <a:srgbClr val="000000"/>
                </a:solidFill>
                <a:latin typeface="Roboto"/>
                <a:ea typeface="Roboto"/>
                <a:cs typeface="Roboto"/>
                <a:sym typeface="Roboto"/>
              </a:rPr>
              <a:t>2000; </a:t>
            </a:r>
            <a:r>
              <a:rPr lang="en-US" sz="2499" dirty="0">
                <a:solidFill>
                  <a:srgbClr val="000000"/>
                </a:solidFill>
                <a:latin typeface="Roboto"/>
                <a:ea typeface="Roboto"/>
                <a:cs typeface="Roboto"/>
                <a:sym typeface="Roboto"/>
              </a:rPr>
              <a:t>Garrison, 2011</a:t>
            </a:r>
            <a:r>
              <a:rPr lang="en-US" sz="2499" dirty="0" smtClean="0">
                <a:solidFill>
                  <a:srgbClr val="000000"/>
                </a:solidFill>
                <a:latin typeface="Roboto"/>
                <a:ea typeface="Roboto"/>
                <a:cs typeface="Roboto"/>
                <a:sym typeface="Roboto"/>
              </a:rPr>
              <a:t>)</a:t>
            </a:r>
            <a:endParaRPr lang="el-GR" sz="2499" dirty="0" smtClean="0">
              <a:solidFill>
                <a:srgbClr val="000000"/>
              </a:solidFill>
              <a:latin typeface="Roboto"/>
              <a:ea typeface="Roboto"/>
              <a:cs typeface="Roboto"/>
              <a:sym typeface="Roboto"/>
            </a:endParaRPr>
          </a:p>
          <a:p>
            <a:pPr algn="l">
              <a:lnSpc>
                <a:spcPts val="3200"/>
              </a:lnSpc>
              <a:spcBef>
                <a:spcPct val="0"/>
              </a:spcBef>
            </a:pPr>
            <a:endParaRPr lang="en-US" sz="2499" dirty="0">
              <a:solidFill>
                <a:srgbClr val="000000"/>
              </a:solidFill>
              <a:latin typeface="Roboto"/>
              <a:ea typeface="Roboto"/>
              <a:cs typeface="Roboto"/>
              <a:sym typeface="Roboto"/>
            </a:endParaRPr>
          </a:p>
          <a:p>
            <a:pPr>
              <a:lnSpc>
                <a:spcPts val="3200"/>
              </a:lnSpc>
              <a:spcBef>
                <a:spcPct val="0"/>
              </a:spcBef>
            </a:pPr>
            <a:r>
              <a:rPr lang="en-US" sz="2499" dirty="0">
                <a:solidFill>
                  <a:srgbClr val="000000"/>
                </a:solidFill>
                <a:latin typeface="Roboto"/>
                <a:ea typeface="Roboto"/>
                <a:cs typeface="Roboto"/>
                <a:sym typeface="Roboto"/>
              </a:rPr>
              <a:t> •</a:t>
            </a:r>
            <a:r>
              <a:rPr lang="en-US" sz="2499" b="1" dirty="0">
                <a:solidFill>
                  <a:schemeClr val="tx1">
                    <a:alpha val="74902"/>
                  </a:schemeClr>
                </a:solidFill>
                <a:latin typeface="Roboto Bold" panose="020B0604020202020204" charset="0"/>
                <a:ea typeface="Roboto Bold" panose="020B0604020202020204" charset="0"/>
                <a:cs typeface="Roboto"/>
                <a:sym typeface="Roboto"/>
              </a:rPr>
              <a:t> </a:t>
            </a:r>
            <a:r>
              <a:rPr lang="el-GR" sz="2499" b="1" dirty="0" err="1">
                <a:solidFill>
                  <a:schemeClr val="tx1">
                    <a:alpha val="74902"/>
                  </a:schemeClr>
                </a:solidFill>
                <a:latin typeface="Roboto Bold" panose="020B0604020202020204" charset="0"/>
                <a:ea typeface="Roboto Bold" panose="020B0604020202020204" charset="0"/>
                <a:cs typeface="Roboto"/>
                <a:sym typeface="Roboto"/>
              </a:rPr>
              <a:t>Συνδεσμισμός</a:t>
            </a:r>
            <a:r>
              <a:rPr lang="el-GR" sz="2499" b="1" dirty="0">
                <a:solidFill>
                  <a:schemeClr val="tx1">
                    <a:alpha val="74902"/>
                  </a:schemeClr>
                </a:solidFill>
                <a:latin typeface="Roboto Bold" panose="020B0604020202020204" charset="0"/>
                <a:ea typeface="Roboto Bold" panose="020B0604020202020204" charset="0"/>
                <a:cs typeface="Roboto"/>
                <a:sym typeface="Roboto"/>
              </a:rPr>
              <a:t> </a:t>
            </a:r>
            <a:r>
              <a:rPr lang="en-US" sz="2499" dirty="0" smtClean="0">
                <a:solidFill>
                  <a:srgbClr val="000000"/>
                </a:solidFill>
                <a:latin typeface="Roboto"/>
                <a:ea typeface="Roboto"/>
                <a:cs typeface="Roboto"/>
                <a:sym typeface="Roboto"/>
              </a:rPr>
              <a:t>(Siemens</a:t>
            </a:r>
            <a:r>
              <a:rPr lang="en-US" sz="2499" dirty="0">
                <a:solidFill>
                  <a:srgbClr val="000000"/>
                </a:solidFill>
                <a:latin typeface="Roboto"/>
                <a:ea typeface="Roboto"/>
                <a:cs typeface="Roboto"/>
                <a:sym typeface="Roboto"/>
              </a:rPr>
              <a:t>, </a:t>
            </a:r>
            <a:r>
              <a:rPr lang="en-US" sz="2499" dirty="0" smtClean="0">
                <a:solidFill>
                  <a:srgbClr val="000000"/>
                </a:solidFill>
                <a:latin typeface="Roboto"/>
                <a:ea typeface="Roboto"/>
                <a:cs typeface="Roboto"/>
                <a:sym typeface="Roboto"/>
              </a:rPr>
              <a:t>2005; </a:t>
            </a:r>
            <a:r>
              <a:rPr lang="en-US" sz="2499" dirty="0" err="1">
                <a:solidFill>
                  <a:srgbClr val="000000"/>
                </a:solidFill>
                <a:latin typeface="Roboto"/>
                <a:ea typeface="Roboto"/>
                <a:cs typeface="Roboto"/>
                <a:sym typeface="Roboto"/>
              </a:rPr>
              <a:t>Downes</a:t>
            </a:r>
            <a:r>
              <a:rPr lang="en-US" sz="2499" dirty="0">
                <a:solidFill>
                  <a:srgbClr val="000000"/>
                </a:solidFill>
                <a:latin typeface="Roboto"/>
                <a:ea typeface="Roboto"/>
                <a:cs typeface="Roboto"/>
                <a:sym typeface="Roboto"/>
              </a:rPr>
              <a:t>, 2005</a:t>
            </a:r>
            <a:r>
              <a:rPr lang="en-US" sz="2499" dirty="0" smtClean="0">
                <a:solidFill>
                  <a:srgbClr val="000000"/>
                </a:solidFill>
                <a:latin typeface="Roboto"/>
                <a:ea typeface="Roboto"/>
                <a:cs typeface="Roboto"/>
                <a:sym typeface="Roboto"/>
              </a:rPr>
              <a:t>)</a:t>
            </a:r>
            <a:endParaRPr lang="el-GR" sz="2499" dirty="0" smtClean="0">
              <a:solidFill>
                <a:srgbClr val="000000"/>
              </a:solidFill>
              <a:latin typeface="Roboto"/>
              <a:ea typeface="Roboto"/>
              <a:cs typeface="Roboto"/>
              <a:sym typeface="Roboto"/>
            </a:endParaRPr>
          </a:p>
          <a:p>
            <a:pPr algn="l">
              <a:lnSpc>
                <a:spcPts val="3200"/>
              </a:lnSpc>
              <a:spcBef>
                <a:spcPct val="0"/>
              </a:spcBef>
            </a:pPr>
            <a:endParaRPr lang="en-US" sz="2499" dirty="0">
              <a:solidFill>
                <a:srgbClr val="000000"/>
              </a:solidFill>
              <a:latin typeface="Roboto"/>
              <a:ea typeface="Roboto"/>
              <a:cs typeface="Roboto"/>
              <a:sym typeface="Roboto"/>
            </a:endParaRPr>
          </a:p>
          <a:p>
            <a:pPr>
              <a:lnSpc>
                <a:spcPts val="3200"/>
              </a:lnSpc>
              <a:spcBef>
                <a:spcPct val="0"/>
              </a:spcBef>
            </a:pPr>
            <a:r>
              <a:rPr lang="en-US" sz="2499" dirty="0">
                <a:solidFill>
                  <a:srgbClr val="000000"/>
                </a:solidFill>
                <a:latin typeface="Roboto"/>
                <a:ea typeface="Roboto"/>
                <a:cs typeface="Roboto"/>
                <a:sym typeface="Roboto"/>
              </a:rPr>
              <a:t> • </a:t>
            </a:r>
            <a:r>
              <a:rPr lang="el-GR" sz="2499" b="1" dirty="0">
                <a:solidFill>
                  <a:srgbClr val="000000"/>
                </a:solidFill>
                <a:latin typeface="Roboto Bold"/>
                <a:ea typeface="Roboto Bold"/>
                <a:cs typeface="Roboto Bold"/>
                <a:sym typeface="Roboto Bold"/>
              </a:rPr>
              <a:t>Θεωρία </a:t>
            </a:r>
            <a:r>
              <a:rPr lang="el-GR" sz="2499" b="1" dirty="0" smtClean="0">
                <a:solidFill>
                  <a:srgbClr val="000000"/>
                </a:solidFill>
                <a:latin typeface="Roboto Bold"/>
                <a:ea typeface="Roboto Bold"/>
                <a:cs typeface="Roboto Bold"/>
                <a:sym typeface="Roboto Bold"/>
              </a:rPr>
              <a:t>Ισοδυναμίας </a:t>
            </a:r>
            <a:r>
              <a:rPr lang="en-US" sz="2499" dirty="0" smtClean="0">
                <a:solidFill>
                  <a:srgbClr val="000000"/>
                </a:solidFill>
                <a:latin typeface="Roboto"/>
                <a:ea typeface="Roboto"/>
                <a:cs typeface="Roboto"/>
                <a:sym typeface="Roboto"/>
              </a:rPr>
              <a:t>(</a:t>
            </a:r>
            <a:r>
              <a:rPr lang="en-US" sz="2499" dirty="0">
                <a:solidFill>
                  <a:srgbClr val="000000"/>
                </a:solidFill>
                <a:latin typeface="Roboto"/>
                <a:ea typeface="Roboto"/>
                <a:cs typeface="Roboto"/>
                <a:sym typeface="Roboto"/>
              </a:rPr>
              <a:t>Simonson et al., 1999</a:t>
            </a:r>
            <a:r>
              <a:rPr lang="en-US" sz="2499" dirty="0" smtClean="0">
                <a:solidFill>
                  <a:srgbClr val="000000"/>
                </a:solidFill>
                <a:latin typeface="Roboto"/>
                <a:ea typeface="Roboto"/>
                <a:cs typeface="Roboto"/>
                <a:sym typeface="Roboto"/>
              </a:rPr>
              <a:t>)</a:t>
            </a:r>
          </a:p>
          <a:p>
            <a:pPr>
              <a:lnSpc>
                <a:spcPts val="3200"/>
              </a:lnSpc>
              <a:spcBef>
                <a:spcPct val="0"/>
              </a:spcBef>
            </a:pPr>
            <a:endParaRPr lang="en-US" sz="2499" dirty="0">
              <a:solidFill>
                <a:srgbClr val="000000"/>
              </a:solidFill>
              <a:latin typeface="Roboto"/>
              <a:ea typeface="Roboto"/>
              <a:cs typeface="Roboto"/>
              <a:sym typeface="Roboto"/>
            </a:endParaRPr>
          </a:p>
          <a:p>
            <a:pPr>
              <a:lnSpc>
                <a:spcPts val="3200"/>
              </a:lnSpc>
              <a:spcBef>
                <a:spcPct val="0"/>
              </a:spcBef>
            </a:pPr>
            <a:r>
              <a:rPr lang="en-US" sz="2499" dirty="0">
                <a:solidFill>
                  <a:srgbClr val="000000"/>
                </a:solidFill>
                <a:latin typeface="Roboto"/>
                <a:ea typeface="Roboto"/>
                <a:cs typeface="Roboto"/>
                <a:sym typeface="Roboto"/>
              </a:rPr>
              <a:t> • </a:t>
            </a:r>
            <a:r>
              <a:rPr lang="el-GR" sz="2499" b="1" dirty="0">
                <a:solidFill>
                  <a:srgbClr val="000000"/>
                </a:solidFill>
                <a:latin typeface="Roboto Bold"/>
                <a:ea typeface="Roboto Bold"/>
                <a:cs typeface="Roboto Bold"/>
                <a:sym typeface="Roboto Bold"/>
              </a:rPr>
              <a:t>Θεωρία Βιομηχανοποίησης  </a:t>
            </a:r>
            <a:r>
              <a:rPr lang="el-GR" sz="2499" b="1" dirty="0" smtClean="0">
                <a:solidFill>
                  <a:srgbClr val="000000"/>
                </a:solidFill>
                <a:latin typeface="Roboto Bold"/>
                <a:ea typeface="Roboto Bold"/>
                <a:cs typeface="Roboto Bold"/>
                <a:sym typeface="Roboto Bold"/>
              </a:rPr>
              <a:t>της </a:t>
            </a:r>
            <a:r>
              <a:rPr lang="en-US" sz="2499" b="1" dirty="0" err="1" smtClean="0">
                <a:solidFill>
                  <a:srgbClr val="000000"/>
                </a:solidFill>
                <a:latin typeface="Roboto Bold"/>
                <a:ea typeface="Roboto Bold"/>
                <a:cs typeface="Roboto Bold"/>
                <a:sym typeface="Roboto Bold"/>
              </a:rPr>
              <a:t>Εκ</a:t>
            </a:r>
            <a:r>
              <a:rPr lang="en-US" sz="2499" b="1" dirty="0" smtClean="0">
                <a:solidFill>
                  <a:srgbClr val="000000"/>
                </a:solidFill>
                <a:latin typeface="Roboto Bold"/>
                <a:ea typeface="Roboto Bold"/>
                <a:cs typeface="Roboto Bold"/>
                <a:sym typeface="Roboto Bold"/>
              </a:rPr>
              <a:t>παίδευσης</a:t>
            </a:r>
            <a:r>
              <a:rPr lang="en-US" sz="2499" dirty="0" smtClean="0">
                <a:solidFill>
                  <a:srgbClr val="000000"/>
                </a:solidFill>
                <a:latin typeface="Roboto"/>
                <a:ea typeface="Roboto"/>
                <a:cs typeface="Roboto"/>
                <a:sym typeface="Roboto"/>
              </a:rPr>
              <a:t> </a:t>
            </a:r>
            <a:r>
              <a:rPr lang="en-US" sz="2499" dirty="0">
                <a:solidFill>
                  <a:srgbClr val="000000"/>
                </a:solidFill>
                <a:latin typeface="Roboto"/>
                <a:ea typeface="Roboto"/>
                <a:cs typeface="Roboto"/>
                <a:sym typeface="Roboto"/>
              </a:rPr>
              <a:t>(Peters, 2007)</a:t>
            </a:r>
          </a:p>
        </p:txBody>
      </p:sp>
      <p:grpSp>
        <p:nvGrpSpPr>
          <p:cNvPr id="24" name="Group 24"/>
          <p:cNvGrpSpPr/>
          <p:nvPr/>
        </p:nvGrpSpPr>
        <p:grpSpPr>
          <a:xfrm rot="-10800000">
            <a:off x="3612602" y="2404132"/>
            <a:ext cx="333375" cy="333375"/>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4C5C"/>
            </a:solidFill>
            <a:ln w="47625" cap="sq">
              <a:solidFill>
                <a:srgbClr val="FFFFFF"/>
              </a:solidFill>
              <a:prstDash val="solid"/>
              <a:miter/>
            </a:ln>
          </p:spPr>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26"/>
          <p:cNvSpPr/>
          <p:nvPr/>
        </p:nvSpPr>
        <p:spPr>
          <a:xfrm flipV="1">
            <a:off x="9671105" y="2124202"/>
            <a:ext cx="0" cy="1091625"/>
          </a:xfrm>
          <a:prstGeom prst="line">
            <a:avLst/>
          </a:prstGeom>
          <a:ln w="38100" cap="flat">
            <a:solidFill>
              <a:srgbClr val="000000"/>
            </a:solidFill>
            <a:prstDash val="sysDash"/>
            <a:headEnd type="none" w="sm" len="sm"/>
            <a:tailEnd type="none" w="sm" len="sm"/>
          </a:ln>
        </p:spPr>
      </p:sp>
      <p:sp>
        <p:nvSpPr>
          <p:cNvPr id="19" name="AutoShape 19"/>
          <p:cNvSpPr/>
          <p:nvPr/>
        </p:nvSpPr>
        <p:spPr>
          <a:xfrm flipH="1">
            <a:off x="3851396" y="2542245"/>
            <a:ext cx="11919159" cy="0"/>
          </a:xfrm>
          <a:prstGeom prst="line">
            <a:avLst/>
          </a:prstGeom>
          <a:ln w="38100" cap="flat">
            <a:solidFill>
              <a:srgbClr val="000000"/>
            </a:solidFill>
            <a:prstDash val="sysDash"/>
            <a:headEnd type="none" w="sm" len="sm"/>
            <a:tailEnd type="none" w="sm" len="sm"/>
          </a:ln>
        </p:spPr>
      </p:sp>
      <p:sp>
        <p:nvSpPr>
          <p:cNvPr id="56" name="AutoShape 18"/>
          <p:cNvSpPr/>
          <p:nvPr/>
        </p:nvSpPr>
        <p:spPr>
          <a:xfrm flipV="1">
            <a:off x="3851397" y="2566075"/>
            <a:ext cx="0" cy="1068879"/>
          </a:xfrm>
          <a:prstGeom prst="line">
            <a:avLst/>
          </a:prstGeom>
          <a:ln w="38100" cap="flat">
            <a:solidFill>
              <a:srgbClr val="000000"/>
            </a:solidFill>
            <a:prstDash val="sysDash"/>
            <a:headEnd type="none" w="sm" len="sm"/>
            <a:tailEnd type="none" w="sm" len="sm"/>
          </a:ln>
        </p:spPr>
      </p:sp>
      <p:grpSp>
        <p:nvGrpSpPr>
          <p:cNvPr id="2" name="Group 2"/>
          <p:cNvGrpSpPr/>
          <p:nvPr/>
        </p:nvGrpSpPr>
        <p:grpSpPr>
          <a:xfrm>
            <a:off x="449949" y="-111891"/>
            <a:ext cx="701316" cy="10398891"/>
            <a:chOff x="0" y="0"/>
            <a:chExt cx="664951" cy="9859689"/>
          </a:xfrm>
        </p:grpSpPr>
        <p:sp>
          <p:nvSpPr>
            <p:cNvPr id="3" name="Freeform 3"/>
            <p:cNvSpPr/>
            <p:nvPr/>
          </p:nvSpPr>
          <p:spPr>
            <a:xfrm>
              <a:off x="0" y="0"/>
              <a:ext cx="664972" cy="9859689"/>
            </a:xfrm>
            <a:custGeom>
              <a:avLst/>
              <a:gdLst/>
              <a:ahLst/>
              <a:cxnLst/>
              <a:rect l="l" t="t" r="r" b="b"/>
              <a:pathLst>
                <a:path w="664972" h="9859689">
                  <a:moveTo>
                    <a:pt x="0" y="0"/>
                  </a:moveTo>
                  <a:lnTo>
                    <a:pt x="664972" y="0"/>
                  </a:lnTo>
                  <a:lnTo>
                    <a:pt x="664972" y="9859689"/>
                  </a:lnTo>
                  <a:lnTo>
                    <a:pt x="0" y="9859689"/>
                  </a:lnTo>
                  <a:close/>
                </a:path>
              </a:pathLst>
            </a:custGeom>
            <a:solidFill>
              <a:srgbClr val="931B1B"/>
            </a:solidFill>
          </p:spPr>
        </p:sp>
      </p:grpSp>
      <p:sp>
        <p:nvSpPr>
          <p:cNvPr id="4" name="AutoShape 4"/>
          <p:cNvSpPr/>
          <p:nvPr/>
        </p:nvSpPr>
        <p:spPr>
          <a:xfrm>
            <a:off x="4194595" y="1703598"/>
            <a:ext cx="10565560" cy="25317"/>
          </a:xfrm>
          <a:prstGeom prst="line">
            <a:avLst/>
          </a:prstGeom>
          <a:ln w="9525" cap="rnd">
            <a:solidFill>
              <a:srgbClr val="5B9BD5"/>
            </a:solidFill>
            <a:prstDash val="solid"/>
            <a:headEnd type="none" w="sm" len="sm"/>
            <a:tailEnd type="none" w="sm" len="sm"/>
          </a:ln>
        </p:spPr>
      </p:sp>
      <p:grpSp>
        <p:nvGrpSpPr>
          <p:cNvPr id="5" name="Group 5"/>
          <p:cNvGrpSpPr/>
          <p:nvPr/>
        </p:nvGrpSpPr>
        <p:grpSpPr>
          <a:xfrm>
            <a:off x="2987316" y="942751"/>
            <a:ext cx="864096" cy="1512168"/>
            <a:chOff x="0" y="0"/>
            <a:chExt cx="819291" cy="1433759"/>
          </a:xfrm>
        </p:grpSpPr>
        <p:sp>
          <p:nvSpPr>
            <p:cNvPr id="6" name="Freeform 6"/>
            <p:cNvSpPr/>
            <p:nvPr/>
          </p:nvSpPr>
          <p:spPr>
            <a:xfrm>
              <a:off x="0" y="0"/>
              <a:ext cx="819277" cy="1433703"/>
            </a:xfrm>
            <a:custGeom>
              <a:avLst/>
              <a:gdLst/>
              <a:ahLst/>
              <a:cxnLst/>
              <a:rect l="l" t="t" r="r" b="b"/>
              <a:pathLst>
                <a:path w="819277" h="1433703">
                  <a:moveTo>
                    <a:pt x="0" y="0"/>
                  </a:moveTo>
                  <a:lnTo>
                    <a:pt x="819277" y="0"/>
                  </a:lnTo>
                  <a:lnTo>
                    <a:pt x="819277" y="1433703"/>
                  </a:lnTo>
                  <a:lnTo>
                    <a:pt x="0" y="1433703"/>
                  </a:lnTo>
                  <a:close/>
                </a:path>
              </a:pathLst>
            </a:custGeom>
            <a:solidFill>
              <a:srgbClr val="FFFFFF"/>
            </a:solidFill>
          </p:spPr>
        </p:sp>
      </p:grpSp>
      <p:grpSp>
        <p:nvGrpSpPr>
          <p:cNvPr id="7" name="Group 7"/>
          <p:cNvGrpSpPr/>
          <p:nvPr/>
        </p:nvGrpSpPr>
        <p:grpSpPr>
          <a:xfrm>
            <a:off x="1151265" y="156270"/>
            <a:ext cx="1013184" cy="1188132"/>
            <a:chOff x="0" y="0"/>
            <a:chExt cx="960649" cy="1126525"/>
          </a:xfrm>
        </p:grpSpPr>
        <p:sp>
          <p:nvSpPr>
            <p:cNvPr id="8" name="Freeform 8"/>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9" name="Group 9"/>
          <p:cNvGrpSpPr/>
          <p:nvPr/>
        </p:nvGrpSpPr>
        <p:grpSpPr>
          <a:xfrm>
            <a:off x="2753563" y="156270"/>
            <a:ext cx="10798860" cy="1148478"/>
            <a:chOff x="0" y="0"/>
            <a:chExt cx="10238919" cy="1088927"/>
          </a:xfrm>
        </p:grpSpPr>
        <p:sp>
          <p:nvSpPr>
            <p:cNvPr id="10" name="Freeform 10"/>
            <p:cNvSpPr/>
            <p:nvPr/>
          </p:nvSpPr>
          <p:spPr>
            <a:xfrm>
              <a:off x="0" y="0"/>
              <a:ext cx="10238919" cy="1088927"/>
            </a:xfrm>
            <a:custGeom>
              <a:avLst/>
              <a:gdLst/>
              <a:ahLst/>
              <a:cxnLst/>
              <a:rect l="l" t="t" r="r" b="b"/>
              <a:pathLst>
                <a:path w="10238919" h="1088927">
                  <a:moveTo>
                    <a:pt x="0" y="0"/>
                  </a:moveTo>
                  <a:lnTo>
                    <a:pt x="10238919" y="0"/>
                  </a:lnTo>
                  <a:lnTo>
                    <a:pt x="10238919" y="1088927"/>
                  </a:lnTo>
                  <a:lnTo>
                    <a:pt x="0" y="1088927"/>
                  </a:lnTo>
                  <a:close/>
                </a:path>
              </a:pathLst>
            </a:custGeom>
            <a:solidFill>
              <a:srgbClr val="000000">
                <a:alpha val="0"/>
              </a:srgbClr>
            </a:solidFill>
          </p:spPr>
        </p:sp>
        <p:sp>
          <p:nvSpPr>
            <p:cNvPr id="11" name="TextBox 11"/>
            <p:cNvSpPr txBox="1"/>
            <p:nvPr/>
          </p:nvSpPr>
          <p:spPr>
            <a:xfrm>
              <a:off x="0" y="-47625"/>
              <a:ext cx="10238919" cy="1136552"/>
            </a:xfrm>
            <a:prstGeom prst="rect">
              <a:avLst/>
            </a:prstGeom>
          </p:spPr>
          <p:txBody>
            <a:bodyPr lIns="0" tIns="0" rIns="0" bIns="0" rtlCol="0" anchor="ctr"/>
            <a:lstStyle/>
            <a:p>
              <a:pPr algn="l">
                <a:lnSpc>
                  <a:spcPts val="5832"/>
                </a:lnSpc>
              </a:pPr>
              <a:r>
                <a:rPr lang="en-US" sz="5400" b="1" spc="85">
                  <a:solidFill>
                    <a:srgbClr val="000000"/>
                  </a:solidFill>
                  <a:latin typeface="Alegreya Sans Bold"/>
                  <a:ea typeface="Alegreya Sans Bold"/>
                  <a:cs typeface="Alegreya Sans Bold"/>
                  <a:sym typeface="Alegreya Sans Bold"/>
                </a:rPr>
                <a:t>Θεωρητικό Πλαίσιο (2/2)</a:t>
              </a:r>
            </a:p>
          </p:txBody>
        </p:sp>
      </p:grpSp>
      <p:grpSp>
        <p:nvGrpSpPr>
          <p:cNvPr id="12" name="Group 12"/>
          <p:cNvGrpSpPr/>
          <p:nvPr/>
        </p:nvGrpSpPr>
        <p:grpSpPr>
          <a:xfrm rot="-5400000">
            <a:off x="9109563" y="-1332478"/>
            <a:ext cx="996057" cy="6062628"/>
            <a:chOff x="0" y="0"/>
            <a:chExt cx="180439" cy="1098264"/>
          </a:xfrm>
        </p:grpSpPr>
        <p:sp>
          <p:nvSpPr>
            <p:cNvPr id="13" name="Freeform 13"/>
            <p:cNvSpPr/>
            <p:nvPr/>
          </p:nvSpPr>
          <p:spPr>
            <a:xfrm>
              <a:off x="0" y="0"/>
              <a:ext cx="180439" cy="1098264"/>
            </a:xfrm>
            <a:custGeom>
              <a:avLst/>
              <a:gdLst/>
              <a:ahLst/>
              <a:cxnLst/>
              <a:rect l="l" t="t" r="r" b="b"/>
              <a:pathLst>
                <a:path w="180439" h="1098264">
                  <a:moveTo>
                    <a:pt x="0" y="0"/>
                  </a:moveTo>
                  <a:lnTo>
                    <a:pt x="180439" y="0"/>
                  </a:lnTo>
                  <a:lnTo>
                    <a:pt x="180439" y="1098264"/>
                  </a:lnTo>
                  <a:lnTo>
                    <a:pt x="0" y="1098264"/>
                  </a:lnTo>
                  <a:close/>
                </a:path>
              </a:pathLst>
            </a:custGeom>
            <a:solidFill>
              <a:srgbClr val="FB8B24"/>
            </a:solidFill>
          </p:spPr>
        </p:sp>
        <p:sp>
          <p:nvSpPr>
            <p:cNvPr id="14" name="TextBox 14"/>
            <p:cNvSpPr txBox="1"/>
            <p:nvPr/>
          </p:nvSpPr>
          <p:spPr>
            <a:xfrm>
              <a:off x="0" y="-47625"/>
              <a:ext cx="180439" cy="1145889"/>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10800000">
            <a:off x="9504417" y="2379054"/>
            <a:ext cx="333375" cy="295341"/>
            <a:chOff x="0" y="0"/>
            <a:chExt cx="812800" cy="720069"/>
          </a:xfrm>
        </p:grpSpPr>
        <p:sp>
          <p:nvSpPr>
            <p:cNvPr id="16" name="Freeform 16"/>
            <p:cNvSpPr/>
            <p:nvPr/>
          </p:nvSpPr>
          <p:spPr>
            <a:xfrm>
              <a:off x="0" y="0"/>
              <a:ext cx="812800" cy="720069"/>
            </a:xfrm>
            <a:custGeom>
              <a:avLst/>
              <a:gdLst/>
              <a:ahLst/>
              <a:cxnLst/>
              <a:rect l="l" t="t" r="r" b="b"/>
              <a:pathLst>
                <a:path w="812800" h="720069">
                  <a:moveTo>
                    <a:pt x="406400" y="0"/>
                  </a:moveTo>
                  <a:cubicBezTo>
                    <a:pt x="181951" y="0"/>
                    <a:pt x="0" y="161193"/>
                    <a:pt x="0" y="360034"/>
                  </a:cubicBezTo>
                  <a:cubicBezTo>
                    <a:pt x="0" y="558876"/>
                    <a:pt x="181951" y="720069"/>
                    <a:pt x="406400" y="720069"/>
                  </a:cubicBezTo>
                  <a:cubicBezTo>
                    <a:pt x="630849" y="720069"/>
                    <a:pt x="812800" y="558876"/>
                    <a:pt x="812800" y="360034"/>
                  </a:cubicBezTo>
                  <a:cubicBezTo>
                    <a:pt x="812800" y="161193"/>
                    <a:pt x="630849" y="0"/>
                    <a:pt x="406400" y="0"/>
                  </a:cubicBezTo>
                  <a:close/>
                </a:path>
              </a:pathLst>
            </a:custGeom>
            <a:solidFill>
              <a:srgbClr val="E36414"/>
            </a:solidFill>
            <a:ln w="47625" cap="sq">
              <a:solidFill>
                <a:srgbClr val="FFFFFF"/>
              </a:solidFill>
              <a:prstDash val="solid"/>
              <a:miter/>
            </a:ln>
          </p:spPr>
        </p:sp>
        <p:sp>
          <p:nvSpPr>
            <p:cNvPr id="17" name="TextBox 17"/>
            <p:cNvSpPr txBox="1"/>
            <p:nvPr/>
          </p:nvSpPr>
          <p:spPr>
            <a:xfrm>
              <a:off x="76200" y="19881"/>
              <a:ext cx="660400" cy="632681"/>
            </a:xfrm>
            <a:prstGeom prst="rect">
              <a:avLst/>
            </a:prstGeom>
          </p:spPr>
          <p:txBody>
            <a:bodyPr lIns="50800" tIns="50800" rIns="50800" bIns="50800" rtlCol="0" anchor="ctr"/>
            <a:lstStyle/>
            <a:p>
              <a:pPr algn="ctr">
                <a:lnSpc>
                  <a:spcPts val="2659"/>
                </a:lnSpc>
              </a:pPr>
              <a:endParaRPr/>
            </a:p>
          </p:txBody>
        </p:sp>
      </p:grpSp>
      <p:sp>
        <p:nvSpPr>
          <p:cNvPr id="18" name="AutoShape 18"/>
          <p:cNvSpPr/>
          <p:nvPr/>
        </p:nvSpPr>
        <p:spPr>
          <a:xfrm flipV="1">
            <a:off x="15751506" y="2575326"/>
            <a:ext cx="0" cy="1068879"/>
          </a:xfrm>
          <a:prstGeom prst="line">
            <a:avLst/>
          </a:prstGeom>
          <a:ln w="38100" cap="flat">
            <a:solidFill>
              <a:srgbClr val="000000"/>
            </a:solidFill>
            <a:prstDash val="sysDash"/>
            <a:headEnd type="none" w="sm" len="sm"/>
            <a:tailEnd type="none" w="sm" len="sm"/>
          </a:ln>
        </p:spPr>
      </p:sp>
      <p:grpSp>
        <p:nvGrpSpPr>
          <p:cNvPr id="20" name="Group 20"/>
          <p:cNvGrpSpPr/>
          <p:nvPr/>
        </p:nvGrpSpPr>
        <p:grpSpPr>
          <a:xfrm rot="-10800000">
            <a:off x="15603868" y="2404132"/>
            <a:ext cx="333375" cy="333375"/>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8B24"/>
            </a:solidFill>
            <a:ln w="47625" cap="sq">
              <a:solidFill>
                <a:srgbClr val="FFFFFF"/>
              </a:solidFill>
              <a:prstDash val="solid"/>
              <a:miter/>
            </a:ln>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rot="-10800000">
            <a:off x="3688599" y="2375557"/>
            <a:ext cx="333375" cy="33337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4C5C"/>
            </a:solidFill>
            <a:ln w="47625" cap="sq">
              <a:solidFill>
                <a:srgbClr val="FFFFFF"/>
              </a:solidFill>
              <a:prstDash val="solid"/>
              <a:miter/>
            </a:ln>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7" name="AutoShape 27"/>
          <p:cNvSpPr/>
          <p:nvPr/>
        </p:nvSpPr>
        <p:spPr>
          <a:xfrm>
            <a:off x="9900828" y="6322909"/>
            <a:ext cx="0" cy="1117248"/>
          </a:xfrm>
          <a:prstGeom prst="line">
            <a:avLst/>
          </a:prstGeom>
          <a:ln w="47625" cap="flat">
            <a:solidFill>
              <a:srgbClr val="000000"/>
            </a:solidFill>
            <a:prstDash val="sysDash"/>
            <a:headEnd type="none" w="sm" len="sm"/>
            <a:tailEnd type="none" w="sm" len="sm"/>
          </a:ln>
        </p:spPr>
      </p:sp>
      <p:grpSp>
        <p:nvGrpSpPr>
          <p:cNvPr id="28" name="Group 28"/>
          <p:cNvGrpSpPr/>
          <p:nvPr/>
        </p:nvGrpSpPr>
        <p:grpSpPr>
          <a:xfrm rot="5400000">
            <a:off x="6813645" y="4429758"/>
            <a:ext cx="6126593" cy="5664091"/>
            <a:chOff x="0" y="0"/>
            <a:chExt cx="1090766" cy="1008423"/>
          </a:xfrm>
        </p:grpSpPr>
        <p:sp>
          <p:nvSpPr>
            <p:cNvPr id="29" name="Freeform 29"/>
            <p:cNvSpPr/>
            <p:nvPr/>
          </p:nvSpPr>
          <p:spPr>
            <a:xfrm>
              <a:off x="0" y="0"/>
              <a:ext cx="1090766" cy="1008423"/>
            </a:xfrm>
            <a:custGeom>
              <a:avLst/>
              <a:gdLst/>
              <a:ahLst/>
              <a:cxnLst/>
              <a:rect l="l" t="t" r="r" b="b"/>
              <a:pathLst>
                <a:path w="1090766" h="1008423">
                  <a:moveTo>
                    <a:pt x="0" y="0"/>
                  </a:moveTo>
                  <a:lnTo>
                    <a:pt x="1090766" y="0"/>
                  </a:lnTo>
                  <a:lnTo>
                    <a:pt x="1090766" y="1008423"/>
                  </a:lnTo>
                  <a:lnTo>
                    <a:pt x="0" y="1008423"/>
                  </a:lnTo>
                  <a:close/>
                </a:path>
              </a:pathLst>
            </a:custGeom>
            <a:solidFill>
              <a:srgbClr val="ECF0F3"/>
            </a:solidFill>
          </p:spPr>
        </p:sp>
        <p:sp>
          <p:nvSpPr>
            <p:cNvPr id="30" name="TextBox 30"/>
            <p:cNvSpPr txBox="1"/>
            <p:nvPr/>
          </p:nvSpPr>
          <p:spPr>
            <a:xfrm>
              <a:off x="0" y="-47625"/>
              <a:ext cx="1090766" cy="1056048"/>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rot="-5400000">
            <a:off x="9393388" y="814757"/>
            <a:ext cx="967106" cy="5664091"/>
            <a:chOff x="0" y="0"/>
            <a:chExt cx="184954" cy="1083229"/>
          </a:xfrm>
        </p:grpSpPr>
        <p:sp>
          <p:nvSpPr>
            <p:cNvPr id="32" name="Freeform 32"/>
            <p:cNvSpPr/>
            <p:nvPr/>
          </p:nvSpPr>
          <p:spPr>
            <a:xfrm>
              <a:off x="0" y="0"/>
              <a:ext cx="184954" cy="1083229"/>
            </a:xfrm>
            <a:custGeom>
              <a:avLst/>
              <a:gdLst/>
              <a:ahLst/>
              <a:cxnLst/>
              <a:rect l="l" t="t" r="r" b="b"/>
              <a:pathLst>
                <a:path w="184954" h="1083229">
                  <a:moveTo>
                    <a:pt x="0" y="0"/>
                  </a:moveTo>
                  <a:lnTo>
                    <a:pt x="184954" y="0"/>
                  </a:lnTo>
                  <a:lnTo>
                    <a:pt x="184954" y="1083229"/>
                  </a:lnTo>
                  <a:lnTo>
                    <a:pt x="0" y="1083229"/>
                  </a:lnTo>
                  <a:close/>
                </a:path>
              </a:pathLst>
            </a:custGeom>
            <a:solidFill>
              <a:srgbClr val="FB8B24"/>
            </a:solidFill>
          </p:spPr>
        </p:sp>
        <p:sp>
          <p:nvSpPr>
            <p:cNvPr id="33" name="TextBox 33"/>
            <p:cNvSpPr txBox="1"/>
            <p:nvPr/>
          </p:nvSpPr>
          <p:spPr>
            <a:xfrm>
              <a:off x="0" y="-47625"/>
              <a:ext cx="184954" cy="1130854"/>
            </a:xfrm>
            <a:prstGeom prst="rect">
              <a:avLst/>
            </a:prstGeom>
          </p:spPr>
          <p:txBody>
            <a:bodyPr lIns="50800" tIns="50800" rIns="50800" bIns="50800" rtlCol="0" anchor="ctr"/>
            <a:lstStyle/>
            <a:p>
              <a:pPr algn="ctr">
                <a:lnSpc>
                  <a:spcPts val="2659"/>
                </a:lnSpc>
              </a:pPr>
              <a:endParaRPr/>
            </a:p>
          </p:txBody>
        </p:sp>
      </p:grpSp>
      <p:sp>
        <p:nvSpPr>
          <p:cNvPr id="34" name="AutoShape 34"/>
          <p:cNvSpPr/>
          <p:nvPr/>
        </p:nvSpPr>
        <p:spPr>
          <a:xfrm>
            <a:off x="15369310" y="6699473"/>
            <a:ext cx="0" cy="1260470"/>
          </a:xfrm>
          <a:prstGeom prst="line">
            <a:avLst/>
          </a:prstGeom>
          <a:ln w="57150" cap="flat">
            <a:solidFill>
              <a:srgbClr val="000000"/>
            </a:solidFill>
            <a:prstDash val="sysDash"/>
            <a:headEnd type="none" w="sm" len="sm"/>
            <a:tailEnd type="none" w="sm" len="sm"/>
          </a:ln>
        </p:spPr>
      </p:sp>
      <p:grpSp>
        <p:nvGrpSpPr>
          <p:cNvPr id="35" name="Group 35"/>
          <p:cNvGrpSpPr/>
          <p:nvPr/>
        </p:nvGrpSpPr>
        <p:grpSpPr>
          <a:xfrm rot="5400000">
            <a:off x="12487838" y="4486838"/>
            <a:ext cx="6173710" cy="5426613"/>
            <a:chOff x="0" y="0"/>
            <a:chExt cx="981635" cy="862845"/>
          </a:xfrm>
        </p:grpSpPr>
        <p:sp>
          <p:nvSpPr>
            <p:cNvPr id="36" name="Freeform 36"/>
            <p:cNvSpPr/>
            <p:nvPr/>
          </p:nvSpPr>
          <p:spPr>
            <a:xfrm>
              <a:off x="0" y="0"/>
              <a:ext cx="981635" cy="862845"/>
            </a:xfrm>
            <a:custGeom>
              <a:avLst/>
              <a:gdLst/>
              <a:ahLst/>
              <a:cxnLst/>
              <a:rect l="l" t="t" r="r" b="b"/>
              <a:pathLst>
                <a:path w="981635" h="862845">
                  <a:moveTo>
                    <a:pt x="0" y="0"/>
                  </a:moveTo>
                  <a:lnTo>
                    <a:pt x="981635" y="0"/>
                  </a:lnTo>
                  <a:lnTo>
                    <a:pt x="981635" y="862845"/>
                  </a:lnTo>
                  <a:lnTo>
                    <a:pt x="0" y="862845"/>
                  </a:lnTo>
                  <a:close/>
                </a:path>
              </a:pathLst>
            </a:custGeom>
            <a:solidFill>
              <a:srgbClr val="ECF0F3"/>
            </a:solidFill>
          </p:spPr>
        </p:sp>
        <p:sp>
          <p:nvSpPr>
            <p:cNvPr id="37" name="TextBox 37"/>
            <p:cNvSpPr txBox="1"/>
            <p:nvPr/>
          </p:nvSpPr>
          <p:spPr>
            <a:xfrm>
              <a:off x="0" y="-47625"/>
              <a:ext cx="981635" cy="91047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rot="-5400000">
            <a:off x="15130340" y="941922"/>
            <a:ext cx="936333" cy="5378988"/>
            <a:chOff x="0" y="0"/>
            <a:chExt cx="158722" cy="911817"/>
          </a:xfrm>
        </p:grpSpPr>
        <p:sp>
          <p:nvSpPr>
            <p:cNvPr id="39" name="Freeform 39"/>
            <p:cNvSpPr/>
            <p:nvPr/>
          </p:nvSpPr>
          <p:spPr>
            <a:xfrm>
              <a:off x="0" y="0"/>
              <a:ext cx="158722" cy="911817"/>
            </a:xfrm>
            <a:custGeom>
              <a:avLst/>
              <a:gdLst/>
              <a:ahLst/>
              <a:cxnLst/>
              <a:rect l="l" t="t" r="r" b="b"/>
              <a:pathLst>
                <a:path w="158722" h="911817">
                  <a:moveTo>
                    <a:pt x="0" y="0"/>
                  </a:moveTo>
                  <a:lnTo>
                    <a:pt x="158722" y="0"/>
                  </a:lnTo>
                  <a:lnTo>
                    <a:pt x="158722" y="911817"/>
                  </a:lnTo>
                  <a:lnTo>
                    <a:pt x="0" y="911817"/>
                  </a:lnTo>
                  <a:close/>
                </a:path>
              </a:pathLst>
            </a:custGeom>
            <a:solidFill>
              <a:srgbClr val="FB8B24"/>
            </a:solidFill>
          </p:spPr>
        </p:sp>
        <p:sp>
          <p:nvSpPr>
            <p:cNvPr id="40" name="TextBox 40"/>
            <p:cNvSpPr txBox="1"/>
            <p:nvPr/>
          </p:nvSpPr>
          <p:spPr>
            <a:xfrm>
              <a:off x="0" y="-47625"/>
              <a:ext cx="158722" cy="959442"/>
            </a:xfrm>
            <a:prstGeom prst="rect">
              <a:avLst/>
            </a:prstGeom>
          </p:spPr>
          <p:txBody>
            <a:bodyPr lIns="50800" tIns="50800" rIns="50800" bIns="50800" rtlCol="0" anchor="ctr"/>
            <a:lstStyle/>
            <a:p>
              <a:pPr algn="ctr">
                <a:lnSpc>
                  <a:spcPts val="2659"/>
                </a:lnSpc>
              </a:pPr>
              <a:endParaRPr/>
            </a:p>
          </p:txBody>
        </p:sp>
      </p:grpSp>
      <p:sp>
        <p:nvSpPr>
          <p:cNvPr id="42" name="AutoShape 42"/>
          <p:cNvSpPr/>
          <p:nvPr/>
        </p:nvSpPr>
        <p:spPr>
          <a:xfrm>
            <a:off x="3312130" y="6988443"/>
            <a:ext cx="0" cy="1179488"/>
          </a:xfrm>
          <a:prstGeom prst="line">
            <a:avLst/>
          </a:prstGeom>
          <a:ln w="47625" cap="flat">
            <a:solidFill>
              <a:srgbClr val="000000"/>
            </a:solidFill>
            <a:prstDash val="sysDash"/>
            <a:headEnd type="none" w="sm" len="sm"/>
            <a:tailEnd type="none" w="sm" len="sm"/>
          </a:ln>
        </p:spPr>
      </p:sp>
      <p:grpSp>
        <p:nvGrpSpPr>
          <p:cNvPr id="43" name="Group 43"/>
          <p:cNvGrpSpPr/>
          <p:nvPr/>
        </p:nvGrpSpPr>
        <p:grpSpPr>
          <a:xfrm rot="5400000">
            <a:off x="991361" y="4384194"/>
            <a:ext cx="6175454" cy="5630159"/>
            <a:chOff x="0" y="0"/>
            <a:chExt cx="1106091" cy="1008423"/>
          </a:xfrm>
        </p:grpSpPr>
        <p:sp>
          <p:nvSpPr>
            <p:cNvPr id="44" name="Freeform 44"/>
            <p:cNvSpPr/>
            <p:nvPr/>
          </p:nvSpPr>
          <p:spPr>
            <a:xfrm>
              <a:off x="0" y="0"/>
              <a:ext cx="1106091" cy="1008423"/>
            </a:xfrm>
            <a:custGeom>
              <a:avLst/>
              <a:gdLst/>
              <a:ahLst/>
              <a:cxnLst/>
              <a:rect l="l" t="t" r="r" b="b"/>
              <a:pathLst>
                <a:path w="1106091" h="1008423">
                  <a:moveTo>
                    <a:pt x="0" y="0"/>
                  </a:moveTo>
                  <a:lnTo>
                    <a:pt x="1106091" y="0"/>
                  </a:lnTo>
                  <a:lnTo>
                    <a:pt x="1106091" y="1008423"/>
                  </a:lnTo>
                  <a:lnTo>
                    <a:pt x="0" y="1008423"/>
                  </a:lnTo>
                  <a:close/>
                </a:path>
              </a:pathLst>
            </a:custGeom>
            <a:solidFill>
              <a:srgbClr val="ECF0F3"/>
            </a:solidFill>
          </p:spPr>
        </p:sp>
        <p:sp>
          <p:nvSpPr>
            <p:cNvPr id="45" name="TextBox 45"/>
            <p:cNvSpPr txBox="1"/>
            <p:nvPr/>
          </p:nvSpPr>
          <p:spPr>
            <a:xfrm>
              <a:off x="0" y="-47625"/>
              <a:ext cx="1106091" cy="1056048"/>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rot="-5400000">
            <a:off x="3546329" y="816656"/>
            <a:ext cx="978499" cy="5614768"/>
            <a:chOff x="0" y="0"/>
            <a:chExt cx="177258" cy="1017133"/>
          </a:xfrm>
        </p:grpSpPr>
        <p:sp>
          <p:nvSpPr>
            <p:cNvPr id="47" name="Freeform 47"/>
            <p:cNvSpPr/>
            <p:nvPr/>
          </p:nvSpPr>
          <p:spPr>
            <a:xfrm>
              <a:off x="0" y="0"/>
              <a:ext cx="177258" cy="1017133"/>
            </a:xfrm>
            <a:custGeom>
              <a:avLst/>
              <a:gdLst/>
              <a:ahLst/>
              <a:cxnLst/>
              <a:rect l="l" t="t" r="r" b="b"/>
              <a:pathLst>
                <a:path w="177258" h="1017133">
                  <a:moveTo>
                    <a:pt x="0" y="0"/>
                  </a:moveTo>
                  <a:lnTo>
                    <a:pt x="177258" y="0"/>
                  </a:lnTo>
                  <a:lnTo>
                    <a:pt x="177258" y="1017133"/>
                  </a:lnTo>
                  <a:lnTo>
                    <a:pt x="0" y="1017133"/>
                  </a:lnTo>
                  <a:close/>
                </a:path>
              </a:pathLst>
            </a:custGeom>
            <a:solidFill>
              <a:srgbClr val="FB8B24"/>
            </a:solidFill>
          </p:spPr>
        </p:sp>
        <p:sp>
          <p:nvSpPr>
            <p:cNvPr id="48" name="TextBox 48"/>
            <p:cNvSpPr txBox="1"/>
            <p:nvPr/>
          </p:nvSpPr>
          <p:spPr>
            <a:xfrm>
              <a:off x="0" y="-47625"/>
              <a:ext cx="177258" cy="1064758"/>
            </a:xfrm>
            <a:prstGeom prst="rect">
              <a:avLst/>
            </a:prstGeom>
          </p:spPr>
          <p:txBody>
            <a:bodyPr lIns="50800" tIns="50800" rIns="50800" bIns="50800" rtlCol="0" anchor="ctr"/>
            <a:lstStyle/>
            <a:p>
              <a:pPr algn="ctr">
                <a:lnSpc>
                  <a:spcPts val="2659"/>
                </a:lnSpc>
              </a:pPr>
              <a:endParaRPr/>
            </a:p>
          </p:txBody>
        </p:sp>
      </p:grpSp>
      <p:sp>
        <p:nvSpPr>
          <p:cNvPr id="49" name="TextBox 49"/>
          <p:cNvSpPr txBox="1"/>
          <p:nvPr/>
        </p:nvSpPr>
        <p:spPr>
          <a:xfrm>
            <a:off x="6831149" y="1252665"/>
            <a:ext cx="5589451" cy="923330"/>
          </a:xfrm>
          <a:prstGeom prst="rect">
            <a:avLst/>
          </a:prstGeom>
        </p:spPr>
        <p:txBody>
          <a:bodyPr wrap="square" lIns="0" tIns="0" rIns="0" bIns="0" rtlCol="0" anchor="t">
            <a:spAutoFit/>
          </a:bodyPr>
          <a:lstStyle/>
          <a:p>
            <a:pPr algn="ctr">
              <a:lnSpc>
                <a:spcPts val="3600"/>
              </a:lnSpc>
            </a:pPr>
            <a:r>
              <a:rPr lang="el-GR" sz="3000" b="1" dirty="0" smtClean="0">
                <a:solidFill>
                  <a:srgbClr val="000000"/>
                </a:solidFill>
                <a:latin typeface="Roboto Bold"/>
                <a:ea typeface="Roboto Bold"/>
                <a:cs typeface="Roboto Bold"/>
                <a:sym typeface="Roboto Bold"/>
              </a:rPr>
              <a:t>Λογοτεχνία </a:t>
            </a:r>
            <a:r>
              <a:rPr lang="en-US" sz="3000" b="1" dirty="0" smtClean="0">
                <a:solidFill>
                  <a:srgbClr val="000000"/>
                </a:solidFill>
                <a:latin typeface="Roboto Bold"/>
                <a:ea typeface="Roboto Bold"/>
                <a:cs typeface="Roboto Bold"/>
                <a:sym typeface="Roboto Bold"/>
              </a:rPr>
              <a:t>και </a:t>
            </a:r>
            <a:r>
              <a:rPr lang="el-GR" sz="3000" b="1" dirty="0" smtClean="0">
                <a:solidFill>
                  <a:srgbClr val="000000"/>
                </a:solidFill>
                <a:latin typeface="Roboto Bold"/>
                <a:ea typeface="Roboto Bold"/>
                <a:cs typeface="Roboto Bold"/>
                <a:sym typeface="Roboto Bold"/>
              </a:rPr>
              <a:t>ψηφιακός </a:t>
            </a:r>
            <a:r>
              <a:rPr lang="en-US" sz="3000" b="1" dirty="0" err="1" smtClean="0">
                <a:solidFill>
                  <a:srgbClr val="000000"/>
                </a:solidFill>
                <a:latin typeface="Roboto Bold"/>
                <a:ea typeface="Roboto Bold"/>
                <a:cs typeface="Roboto Bold"/>
                <a:sym typeface="Roboto Bold"/>
              </a:rPr>
              <a:t>μετ</a:t>
            </a:r>
            <a:r>
              <a:rPr lang="en-US" sz="3000" b="1" dirty="0" smtClean="0">
                <a:solidFill>
                  <a:srgbClr val="000000"/>
                </a:solidFill>
                <a:latin typeface="Roboto Bold"/>
                <a:ea typeface="Roboto Bold"/>
                <a:cs typeface="Roboto Bold"/>
                <a:sym typeface="Roboto Bold"/>
              </a:rPr>
              <a:t>ασχηματισμός</a:t>
            </a:r>
            <a:endParaRPr lang="en-US" sz="3000" b="1" dirty="0">
              <a:solidFill>
                <a:srgbClr val="000000"/>
              </a:solidFill>
              <a:latin typeface="Roboto Bold"/>
              <a:ea typeface="Roboto Bold"/>
              <a:cs typeface="Roboto Bold"/>
              <a:sym typeface="Roboto Bold"/>
            </a:endParaRPr>
          </a:p>
        </p:txBody>
      </p:sp>
      <p:sp>
        <p:nvSpPr>
          <p:cNvPr id="50" name="TextBox 50"/>
          <p:cNvSpPr txBox="1"/>
          <p:nvPr/>
        </p:nvSpPr>
        <p:spPr>
          <a:xfrm>
            <a:off x="1264009" y="3148140"/>
            <a:ext cx="5649132" cy="933450"/>
          </a:xfrm>
          <a:prstGeom prst="rect">
            <a:avLst/>
          </a:prstGeom>
        </p:spPr>
        <p:txBody>
          <a:bodyPr lIns="0" tIns="0" rIns="0" bIns="0" rtlCol="0" anchor="t">
            <a:spAutoFit/>
          </a:bodyPr>
          <a:lstStyle/>
          <a:p>
            <a:pPr algn="ctr">
              <a:lnSpc>
                <a:spcPts val="3600"/>
              </a:lnSpc>
            </a:pPr>
            <a:r>
              <a:rPr lang="el-GR" sz="3000" b="1" dirty="0" smtClean="0">
                <a:solidFill>
                  <a:srgbClr val="000000"/>
                </a:solidFill>
                <a:latin typeface="Roboto Bold"/>
                <a:ea typeface="Roboto Bold"/>
                <a:cs typeface="Roboto Bold"/>
                <a:sym typeface="Roboto Bold"/>
              </a:rPr>
              <a:t>Λογοτεχνία στο Αναλυτικό </a:t>
            </a:r>
            <a:r>
              <a:rPr lang="en-US" sz="3000" b="1" dirty="0" err="1" smtClean="0">
                <a:solidFill>
                  <a:srgbClr val="000000"/>
                </a:solidFill>
                <a:latin typeface="Roboto Bold"/>
                <a:ea typeface="Roboto Bold"/>
                <a:cs typeface="Roboto Bold"/>
                <a:sym typeface="Roboto Bold"/>
              </a:rPr>
              <a:t>Πρόγρ</a:t>
            </a:r>
            <a:r>
              <a:rPr lang="en-US" sz="3000" b="1" dirty="0" smtClean="0">
                <a:solidFill>
                  <a:srgbClr val="000000"/>
                </a:solidFill>
                <a:latin typeface="Roboto Bold"/>
                <a:ea typeface="Roboto Bold"/>
                <a:cs typeface="Roboto Bold"/>
                <a:sym typeface="Roboto Bold"/>
              </a:rPr>
              <a:t>αμμα </a:t>
            </a:r>
            <a:r>
              <a:rPr lang="en-US" sz="3000" b="1" dirty="0">
                <a:solidFill>
                  <a:srgbClr val="000000"/>
                </a:solidFill>
                <a:latin typeface="Roboto Bold"/>
                <a:ea typeface="Roboto Bold"/>
                <a:cs typeface="Roboto Bold"/>
                <a:sym typeface="Roboto Bold"/>
              </a:rPr>
              <a:t>Σπουδών</a:t>
            </a:r>
          </a:p>
        </p:txBody>
      </p:sp>
      <p:sp>
        <p:nvSpPr>
          <p:cNvPr id="51" name="TextBox 51"/>
          <p:cNvSpPr txBox="1"/>
          <p:nvPr/>
        </p:nvSpPr>
        <p:spPr>
          <a:xfrm>
            <a:off x="1246101" y="4132340"/>
            <a:ext cx="5578953" cy="6283771"/>
          </a:xfrm>
          <a:prstGeom prst="rect">
            <a:avLst/>
          </a:prstGeom>
        </p:spPr>
        <p:txBody>
          <a:bodyPr lIns="0" tIns="0" rIns="0" bIns="0" rtlCol="0" anchor="t">
            <a:spAutoFit/>
          </a:bodyPr>
          <a:lstStyle/>
          <a:p>
            <a:pPr marL="342900" indent="-342900">
              <a:lnSpc>
                <a:spcPts val="3499"/>
              </a:lnSpc>
              <a:buFont typeface="Arial" panose="020B0604020202020204" pitchFamily="34" charset="0"/>
              <a:buChar char="•"/>
            </a:pPr>
            <a:r>
              <a:rPr lang="el-GR" sz="2500" dirty="0" smtClean="0">
                <a:solidFill>
                  <a:srgbClr val="000000">
                    <a:alpha val="74902"/>
                  </a:srgbClr>
                </a:solidFill>
                <a:latin typeface="Roboto"/>
                <a:ea typeface="Roboto"/>
                <a:cs typeface="Roboto"/>
                <a:sym typeface="Roboto"/>
              </a:rPr>
              <a:t>Ο </a:t>
            </a:r>
            <a:r>
              <a:rPr lang="el-GR" sz="2500" dirty="0" err="1" smtClean="0">
                <a:solidFill>
                  <a:srgbClr val="000000">
                    <a:alpha val="74902"/>
                  </a:srgbClr>
                </a:solidFill>
                <a:latin typeface="Roboto Bold" panose="020B0604020202020204" charset="0"/>
                <a:ea typeface="Roboto Bold" panose="020B0604020202020204" charset="0"/>
                <a:cs typeface="Roboto"/>
                <a:sym typeface="Roboto"/>
              </a:rPr>
              <a:t>Ερωτόκριτος</a:t>
            </a:r>
            <a:r>
              <a:rPr lang="el-GR" sz="2500" dirty="0" smtClean="0">
                <a:solidFill>
                  <a:srgbClr val="000000">
                    <a:alpha val="74902"/>
                  </a:srgbClr>
                </a:solidFill>
                <a:latin typeface="Roboto Bold" panose="020B0604020202020204" charset="0"/>
                <a:ea typeface="Roboto Bold" panose="020B0604020202020204" charset="0"/>
                <a:cs typeface="Roboto"/>
                <a:sym typeface="Roboto"/>
              </a:rPr>
              <a:t> </a:t>
            </a:r>
            <a:r>
              <a:rPr lang="el-GR" sz="2500" dirty="0">
                <a:solidFill>
                  <a:srgbClr val="000000"/>
                </a:solidFill>
                <a:latin typeface="Roboto"/>
                <a:ea typeface="Roboto"/>
                <a:cs typeface="Roboto"/>
                <a:sym typeface="Roboto"/>
              </a:rPr>
              <a:t>διδάσκεται στην ενότητα της Κρητικής Αναγέννησης (ΙΕΠ, 2021).</a:t>
            </a:r>
          </a:p>
          <a:p>
            <a:pPr>
              <a:lnSpc>
                <a:spcPts val="3499"/>
              </a:lnSpc>
            </a:pPr>
            <a:endParaRPr lang="el-GR" sz="2500" dirty="0" smtClean="0">
              <a:solidFill>
                <a:srgbClr val="000000">
                  <a:alpha val="74902"/>
                </a:srgbClr>
              </a:solidFill>
              <a:latin typeface="Roboto"/>
              <a:ea typeface="Roboto"/>
              <a:cs typeface="Roboto"/>
              <a:sym typeface="Roboto"/>
            </a:endParaRPr>
          </a:p>
          <a:p>
            <a:pPr marL="342900" indent="-342900">
              <a:lnSpc>
                <a:spcPts val="3499"/>
              </a:lnSpc>
              <a:buFont typeface="Arial" panose="020B0604020202020204" pitchFamily="34" charset="0"/>
              <a:buChar char="•"/>
            </a:pPr>
            <a:r>
              <a:rPr lang="el-GR" sz="2500" dirty="0">
                <a:solidFill>
                  <a:srgbClr val="000000"/>
                </a:solidFill>
                <a:latin typeface="Roboto"/>
                <a:ea typeface="Roboto"/>
                <a:cs typeface="Roboto"/>
                <a:sym typeface="Roboto"/>
              </a:rPr>
              <a:t>Κεντρικός ρόλος στη </a:t>
            </a:r>
            <a:r>
              <a:rPr lang="el-GR" sz="2500" dirty="0">
                <a:solidFill>
                  <a:srgbClr val="000000">
                    <a:alpha val="74902"/>
                  </a:srgbClr>
                </a:solidFill>
                <a:latin typeface="Roboto Bold" panose="020B0604020202020204" charset="0"/>
                <a:ea typeface="Roboto Bold" panose="020B0604020202020204" charset="0"/>
                <a:cs typeface="Roboto"/>
                <a:sym typeface="Roboto"/>
              </a:rPr>
              <a:t>γλωσσική ανάπτυξη</a:t>
            </a:r>
            <a:r>
              <a:rPr lang="el-GR" sz="2500" dirty="0">
                <a:solidFill>
                  <a:srgbClr val="000000"/>
                </a:solidFill>
                <a:latin typeface="Roboto"/>
                <a:ea typeface="Roboto"/>
                <a:cs typeface="Roboto"/>
                <a:sym typeface="Roboto"/>
              </a:rPr>
              <a:t>, την </a:t>
            </a:r>
            <a:r>
              <a:rPr lang="el-GR" sz="2500" dirty="0">
                <a:solidFill>
                  <a:srgbClr val="000000">
                    <a:alpha val="74902"/>
                  </a:srgbClr>
                </a:solidFill>
                <a:latin typeface="Roboto Bold" panose="020B0604020202020204" charset="0"/>
                <a:ea typeface="Roboto Bold" panose="020B0604020202020204" charset="0"/>
                <a:cs typeface="Roboto"/>
                <a:sym typeface="Roboto"/>
              </a:rPr>
              <a:t>κριτική σκέψη </a:t>
            </a:r>
            <a:r>
              <a:rPr lang="el-GR" sz="2500" dirty="0">
                <a:solidFill>
                  <a:srgbClr val="000000"/>
                </a:solidFill>
                <a:latin typeface="Roboto"/>
                <a:ea typeface="Roboto"/>
                <a:cs typeface="Roboto"/>
                <a:sym typeface="Roboto"/>
              </a:rPr>
              <a:t>και </a:t>
            </a:r>
            <a:r>
              <a:rPr lang="el-GR" sz="2500" dirty="0">
                <a:solidFill>
                  <a:srgbClr val="000000">
                    <a:alpha val="74902"/>
                  </a:srgbClr>
                </a:solidFill>
                <a:latin typeface="Roboto"/>
                <a:ea typeface="Roboto"/>
                <a:cs typeface="Roboto"/>
                <a:sym typeface="Roboto"/>
              </a:rPr>
              <a:t>την </a:t>
            </a:r>
            <a:r>
              <a:rPr lang="el-GR" sz="2500" dirty="0">
                <a:solidFill>
                  <a:srgbClr val="000000">
                    <a:alpha val="74902"/>
                  </a:srgbClr>
                </a:solidFill>
                <a:latin typeface="Roboto Bold" panose="020B0604020202020204" charset="0"/>
                <a:ea typeface="Roboto Bold" panose="020B0604020202020204" charset="0"/>
                <a:cs typeface="Roboto"/>
                <a:sym typeface="Roboto"/>
              </a:rPr>
              <a:t>πολιτισμική ταυτότητα </a:t>
            </a:r>
            <a:r>
              <a:rPr lang="el-GR" sz="2500" dirty="0">
                <a:solidFill>
                  <a:srgbClr val="000000"/>
                </a:solidFill>
                <a:latin typeface="Roboto"/>
                <a:ea typeface="Roboto"/>
                <a:cs typeface="Roboto"/>
                <a:sym typeface="Roboto"/>
              </a:rPr>
              <a:t>(ΙΕΠ, 2003).</a:t>
            </a:r>
          </a:p>
          <a:p>
            <a:pPr>
              <a:lnSpc>
                <a:spcPts val="3499"/>
              </a:lnSpc>
            </a:pPr>
            <a:endParaRPr lang="el-GR" sz="2500" dirty="0">
              <a:solidFill>
                <a:srgbClr val="000000"/>
              </a:solidFill>
              <a:latin typeface="Roboto"/>
              <a:ea typeface="Roboto"/>
              <a:cs typeface="Roboto"/>
              <a:sym typeface="Roboto"/>
            </a:endParaRPr>
          </a:p>
          <a:p>
            <a:pPr marL="342900" indent="-342900">
              <a:lnSpc>
                <a:spcPts val="3499"/>
              </a:lnSpc>
              <a:buFont typeface="Arial" panose="020B0604020202020204" pitchFamily="34" charset="0"/>
              <a:buChar char="•"/>
            </a:pPr>
            <a:r>
              <a:rPr lang="el-GR" sz="2500" dirty="0">
                <a:solidFill>
                  <a:srgbClr val="000000"/>
                </a:solidFill>
                <a:latin typeface="Roboto"/>
                <a:ea typeface="Roboto"/>
                <a:cs typeface="Roboto"/>
                <a:sym typeface="Roboto"/>
              </a:rPr>
              <a:t>Ενίσχυση</a:t>
            </a:r>
            <a:r>
              <a:rPr lang="el-GR" sz="2500" dirty="0" smtClean="0">
                <a:solidFill>
                  <a:srgbClr val="000000">
                    <a:alpha val="74902"/>
                  </a:srgbClr>
                </a:solidFill>
                <a:latin typeface="Roboto"/>
                <a:ea typeface="Roboto"/>
                <a:cs typeface="Roboto"/>
                <a:sym typeface="Roboto"/>
              </a:rPr>
              <a:t> </a:t>
            </a:r>
            <a:r>
              <a:rPr lang="el-GR" sz="2500" dirty="0" err="1">
                <a:solidFill>
                  <a:srgbClr val="000000">
                    <a:alpha val="74902"/>
                  </a:srgbClr>
                </a:solidFill>
                <a:latin typeface="Roboto Bold" panose="020B0604020202020204" charset="0"/>
                <a:ea typeface="Roboto Bold" panose="020B0604020202020204" charset="0"/>
                <a:cs typeface="Roboto"/>
                <a:sym typeface="Roboto"/>
              </a:rPr>
              <a:t>φιλαναγνωσίας</a:t>
            </a:r>
            <a:r>
              <a:rPr lang="el-GR" sz="2500" dirty="0">
                <a:solidFill>
                  <a:srgbClr val="000000">
                    <a:alpha val="74902"/>
                  </a:srgbClr>
                </a:solidFill>
                <a:latin typeface="Roboto"/>
                <a:ea typeface="Roboto"/>
                <a:cs typeface="Roboto"/>
                <a:sym typeface="Roboto"/>
              </a:rPr>
              <a:t> </a:t>
            </a:r>
            <a:r>
              <a:rPr lang="el-GR" sz="2500" dirty="0">
                <a:solidFill>
                  <a:srgbClr val="000000"/>
                </a:solidFill>
                <a:latin typeface="Roboto"/>
                <a:ea typeface="Roboto"/>
                <a:cs typeface="Roboto"/>
                <a:sym typeface="Roboto"/>
              </a:rPr>
              <a:t>και πολιτισμικής αγωγής των μαθητών, </a:t>
            </a:r>
            <a:r>
              <a:rPr lang="el-GR" sz="2500" dirty="0">
                <a:solidFill>
                  <a:srgbClr val="000000">
                    <a:alpha val="74902"/>
                  </a:srgbClr>
                </a:solidFill>
                <a:latin typeface="Roboto Bold" panose="020B0604020202020204" charset="0"/>
                <a:ea typeface="Roboto Bold" panose="020B0604020202020204" charset="0"/>
                <a:cs typeface="Roboto"/>
                <a:sym typeface="Roboto"/>
              </a:rPr>
              <a:t>ενημερωμένος, κριτικός </a:t>
            </a:r>
            <a:r>
              <a:rPr lang="el-GR" sz="2500" dirty="0">
                <a:solidFill>
                  <a:srgbClr val="000000"/>
                </a:solidFill>
                <a:latin typeface="Roboto"/>
                <a:ea typeface="Roboto"/>
                <a:cs typeface="Roboto"/>
                <a:sym typeface="Roboto"/>
              </a:rPr>
              <a:t>αναγνώστης.</a:t>
            </a:r>
          </a:p>
          <a:p>
            <a:pPr marL="342900" indent="-342900">
              <a:lnSpc>
                <a:spcPts val="3499"/>
              </a:lnSpc>
              <a:buFont typeface="Arial" panose="020B0604020202020204" pitchFamily="34" charset="0"/>
              <a:buChar char="•"/>
            </a:pPr>
            <a:endParaRPr lang="en-US" sz="2499" dirty="0">
              <a:solidFill>
                <a:srgbClr val="000000">
                  <a:alpha val="74902"/>
                </a:srgbClr>
              </a:solidFill>
              <a:latin typeface="Roboto"/>
              <a:ea typeface="Roboto"/>
              <a:cs typeface="Roboto"/>
              <a:sym typeface="Roboto"/>
            </a:endParaRPr>
          </a:p>
        </p:txBody>
      </p:sp>
      <p:sp>
        <p:nvSpPr>
          <p:cNvPr id="52" name="TextBox 52"/>
          <p:cNvSpPr txBox="1"/>
          <p:nvPr/>
        </p:nvSpPr>
        <p:spPr>
          <a:xfrm>
            <a:off x="7052376" y="3155166"/>
            <a:ext cx="5649132" cy="933450"/>
          </a:xfrm>
          <a:prstGeom prst="rect">
            <a:avLst/>
          </a:prstGeom>
        </p:spPr>
        <p:txBody>
          <a:bodyPr lIns="0" tIns="0" rIns="0" bIns="0" rtlCol="0" anchor="t">
            <a:spAutoFit/>
          </a:bodyPr>
          <a:lstStyle/>
          <a:p>
            <a:pPr algn="ctr">
              <a:lnSpc>
                <a:spcPts val="3600"/>
              </a:lnSpc>
            </a:pPr>
            <a:r>
              <a:rPr lang="en-US" sz="3000" b="1">
                <a:solidFill>
                  <a:srgbClr val="000000"/>
                </a:solidFill>
                <a:latin typeface="Roboto Bold"/>
                <a:ea typeface="Roboto Bold"/>
                <a:cs typeface="Roboto Bold"/>
                <a:sym typeface="Roboto Bold"/>
              </a:rPr>
              <a:t>Λογοτεχνία στην ψηφιακή εποχή</a:t>
            </a:r>
          </a:p>
        </p:txBody>
      </p:sp>
      <p:sp>
        <p:nvSpPr>
          <p:cNvPr id="53" name="TextBox 53"/>
          <p:cNvSpPr txBox="1"/>
          <p:nvPr/>
        </p:nvSpPr>
        <p:spPr>
          <a:xfrm>
            <a:off x="12638868" y="3155166"/>
            <a:ext cx="5649132" cy="933450"/>
          </a:xfrm>
          <a:prstGeom prst="rect">
            <a:avLst/>
          </a:prstGeom>
        </p:spPr>
        <p:txBody>
          <a:bodyPr lIns="0" tIns="0" rIns="0" bIns="0" rtlCol="0" anchor="t">
            <a:spAutoFit/>
          </a:bodyPr>
          <a:lstStyle/>
          <a:p>
            <a:pPr algn="ctr">
              <a:lnSpc>
                <a:spcPts val="3600"/>
              </a:lnSpc>
            </a:pPr>
            <a:r>
              <a:rPr lang="en-US" sz="3000" b="1">
                <a:solidFill>
                  <a:srgbClr val="000000"/>
                </a:solidFill>
                <a:latin typeface="Roboto Bold"/>
                <a:ea typeface="Roboto Bold"/>
                <a:cs typeface="Roboto Bold"/>
                <a:sym typeface="Roboto Bold"/>
              </a:rPr>
              <a:t>Προκλήσεις του ψηφιακού μετασχηματισμού</a:t>
            </a:r>
          </a:p>
        </p:txBody>
      </p:sp>
      <p:sp>
        <p:nvSpPr>
          <p:cNvPr id="54" name="TextBox 54"/>
          <p:cNvSpPr txBox="1"/>
          <p:nvPr/>
        </p:nvSpPr>
        <p:spPr>
          <a:xfrm>
            <a:off x="7057303" y="4124537"/>
            <a:ext cx="5538188" cy="6104235"/>
          </a:xfrm>
          <a:prstGeom prst="rect">
            <a:avLst/>
          </a:prstGeom>
        </p:spPr>
        <p:txBody>
          <a:bodyPr wrap="square" lIns="0" tIns="0" rIns="0" bIns="0" rtlCol="0" anchor="t">
            <a:spAutoFit/>
          </a:bodyPr>
          <a:lstStyle/>
          <a:p>
            <a:pPr marL="342900" indent="-342900">
              <a:lnSpc>
                <a:spcPts val="3359"/>
              </a:lnSpc>
              <a:buFont typeface="Arial" panose="020B0604020202020204" pitchFamily="34" charset="0"/>
              <a:buChar char="•"/>
            </a:pPr>
            <a:r>
              <a:rPr lang="el-GR" sz="2500" dirty="0">
                <a:solidFill>
                  <a:srgbClr val="000000"/>
                </a:solidFill>
                <a:latin typeface="Roboto"/>
                <a:ea typeface="Roboto"/>
                <a:cs typeface="Roboto"/>
                <a:sym typeface="Roboto"/>
              </a:rPr>
              <a:t>Οι μαθητές της ψηφιακής γενιάς αναμένουν </a:t>
            </a:r>
            <a:r>
              <a:rPr lang="el-GR" sz="2500" dirty="0" err="1">
                <a:solidFill>
                  <a:srgbClr val="000000">
                    <a:alpha val="74902"/>
                  </a:srgbClr>
                </a:solidFill>
                <a:latin typeface="Roboto Bold" panose="020B0604020202020204" charset="0"/>
                <a:ea typeface="Roboto Bold" panose="020B0604020202020204" charset="0"/>
                <a:cs typeface="Roboto"/>
                <a:sym typeface="Roboto"/>
              </a:rPr>
              <a:t>πολυμεσικές</a:t>
            </a:r>
            <a:r>
              <a:rPr lang="el-GR" sz="2500" dirty="0">
                <a:solidFill>
                  <a:srgbClr val="000000">
                    <a:alpha val="74902"/>
                  </a:srgbClr>
                </a:solidFill>
                <a:latin typeface="Roboto"/>
                <a:ea typeface="Roboto"/>
                <a:cs typeface="Roboto"/>
                <a:sym typeface="Roboto"/>
              </a:rPr>
              <a:t> </a:t>
            </a:r>
            <a:r>
              <a:rPr lang="el-GR" sz="2500" dirty="0">
                <a:solidFill>
                  <a:srgbClr val="000000"/>
                </a:solidFill>
                <a:latin typeface="Roboto"/>
                <a:ea typeface="Roboto"/>
                <a:cs typeface="Roboto"/>
                <a:sym typeface="Roboto"/>
              </a:rPr>
              <a:t>και </a:t>
            </a:r>
            <a:r>
              <a:rPr lang="el-GR" sz="2500" dirty="0" err="1" smtClean="0">
                <a:solidFill>
                  <a:srgbClr val="000000">
                    <a:alpha val="74902"/>
                  </a:srgbClr>
                </a:solidFill>
                <a:latin typeface="Roboto Bold" panose="020B0604020202020204" charset="0"/>
                <a:ea typeface="Roboto Bold" panose="020B0604020202020204" charset="0"/>
                <a:cs typeface="Roboto"/>
                <a:sym typeface="Roboto"/>
              </a:rPr>
              <a:t>διαδραστικές</a:t>
            </a:r>
            <a:r>
              <a:rPr lang="el-GR" sz="2500" dirty="0" smtClean="0">
                <a:solidFill>
                  <a:srgbClr val="000000">
                    <a:alpha val="74902"/>
                  </a:srgbClr>
                </a:solidFill>
                <a:latin typeface="Roboto Bold" panose="020B0604020202020204" charset="0"/>
                <a:ea typeface="Roboto Bold" panose="020B0604020202020204" charset="0"/>
                <a:cs typeface="Roboto"/>
                <a:sym typeface="Roboto"/>
              </a:rPr>
              <a:t> </a:t>
            </a:r>
            <a:r>
              <a:rPr lang="el-GR" sz="2500" dirty="0">
                <a:solidFill>
                  <a:srgbClr val="000000"/>
                </a:solidFill>
                <a:latin typeface="Roboto"/>
                <a:ea typeface="Roboto"/>
                <a:cs typeface="Roboto"/>
                <a:sym typeface="Roboto"/>
              </a:rPr>
              <a:t>εμπειρίες.</a:t>
            </a:r>
          </a:p>
          <a:p>
            <a:pPr>
              <a:lnSpc>
                <a:spcPts val="3359"/>
              </a:lnSpc>
            </a:pPr>
            <a:endParaRPr lang="el-GR" sz="2500" dirty="0" smtClean="0">
              <a:solidFill>
                <a:srgbClr val="000000">
                  <a:alpha val="74902"/>
                </a:srgbClr>
              </a:solidFill>
              <a:latin typeface="Roboto"/>
              <a:ea typeface="Roboto"/>
              <a:cs typeface="Roboto"/>
              <a:sym typeface="Roboto"/>
            </a:endParaRPr>
          </a:p>
          <a:p>
            <a:pPr marL="342900" indent="-342900">
              <a:lnSpc>
                <a:spcPts val="3359"/>
              </a:lnSpc>
              <a:buFont typeface="Arial" panose="020B0604020202020204" pitchFamily="34" charset="0"/>
              <a:buChar char="•"/>
            </a:pPr>
            <a:r>
              <a:rPr lang="el-GR" sz="2500" dirty="0" smtClean="0">
                <a:solidFill>
                  <a:srgbClr val="000000">
                    <a:alpha val="74902"/>
                  </a:srgbClr>
                </a:solidFill>
                <a:latin typeface="Roboto"/>
                <a:ea typeface="Roboto"/>
                <a:cs typeface="Roboto"/>
                <a:sym typeface="Roboto"/>
              </a:rPr>
              <a:t>Η </a:t>
            </a:r>
            <a:r>
              <a:rPr lang="el-GR" sz="2500" dirty="0">
                <a:solidFill>
                  <a:srgbClr val="000000">
                    <a:alpha val="74902"/>
                  </a:srgbClr>
                </a:solidFill>
                <a:latin typeface="Roboto Bold" panose="020B0604020202020204" charset="0"/>
                <a:ea typeface="Roboto Bold" panose="020B0604020202020204" charset="0"/>
                <a:cs typeface="Roboto"/>
                <a:sym typeface="Roboto"/>
              </a:rPr>
              <a:t>ψηφιακή γλώσσα </a:t>
            </a:r>
            <a:r>
              <a:rPr lang="el-GR" sz="2500" dirty="0">
                <a:solidFill>
                  <a:srgbClr val="000000"/>
                </a:solidFill>
                <a:latin typeface="Roboto"/>
                <a:ea typeface="Roboto"/>
                <a:cs typeface="Roboto"/>
                <a:sym typeface="Roboto"/>
              </a:rPr>
              <a:t>αλλάζει τον τρόπο πρόσληψης της λογοτεχνίας.</a:t>
            </a:r>
          </a:p>
          <a:p>
            <a:pPr>
              <a:lnSpc>
                <a:spcPts val="3359"/>
              </a:lnSpc>
            </a:pPr>
            <a:endParaRPr lang="el-GR" sz="2500" dirty="0" smtClean="0">
              <a:solidFill>
                <a:srgbClr val="000000">
                  <a:alpha val="74902"/>
                </a:srgbClr>
              </a:solidFill>
              <a:latin typeface="Roboto"/>
              <a:ea typeface="Roboto"/>
              <a:cs typeface="Roboto"/>
              <a:sym typeface="Roboto"/>
            </a:endParaRPr>
          </a:p>
          <a:p>
            <a:pPr marL="342900" indent="-342900">
              <a:lnSpc>
                <a:spcPts val="3359"/>
              </a:lnSpc>
              <a:buFont typeface="Arial" panose="020B0604020202020204" pitchFamily="34" charset="0"/>
              <a:buChar char="•"/>
            </a:pPr>
            <a:r>
              <a:rPr lang="el-GR" sz="2500" dirty="0">
                <a:solidFill>
                  <a:srgbClr val="000000"/>
                </a:solidFill>
                <a:latin typeface="Roboto"/>
                <a:ea typeface="Roboto"/>
                <a:cs typeface="Roboto"/>
                <a:sym typeface="Roboto"/>
              </a:rPr>
              <a:t>Χρειάζεται συνδυασμός </a:t>
            </a:r>
            <a:r>
              <a:rPr lang="el-GR" sz="2500" dirty="0" smtClean="0">
                <a:solidFill>
                  <a:srgbClr val="000000">
                    <a:alpha val="74902"/>
                  </a:srgbClr>
                </a:solidFill>
                <a:latin typeface="Roboto Bold" panose="020B0604020202020204" charset="0"/>
                <a:ea typeface="Roboto Bold" panose="020B0604020202020204" charset="0"/>
                <a:cs typeface="Roboto"/>
                <a:sym typeface="Roboto"/>
              </a:rPr>
              <a:t>κειμένου–εικόνας–ήχου</a:t>
            </a:r>
            <a:r>
              <a:rPr lang="el-GR" sz="2500" dirty="0" smtClean="0">
                <a:solidFill>
                  <a:srgbClr val="000000">
                    <a:alpha val="74902"/>
                  </a:srgbClr>
                </a:solidFill>
                <a:latin typeface="Roboto"/>
                <a:ea typeface="Roboto"/>
                <a:cs typeface="Roboto"/>
                <a:sym typeface="Roboto"/>
              </a:rPr>
              <a:t>.</a:t>
            </a:r>
          </a:p>
          <a:p>
            <a:pPr>
              <a:lnSpc>
                <a:spcPts val="3359"/>
              </a:lnSpc>
            </a:pPr>
            <a:endParaRPr lang="el-GR" sz="2500" dirty="0" smtClean="0">
              <a:solidFill>
                <a:srgbClr val="000000">
                  <a:alpha val="74902"/>
                </a:srgbClr>
              </a:solidFill>
              <a:latin typeface="Roboto"/>
              <a:ea typeface="Roboto"/>
              <a:cs typeface="Roboto"/>
              <a:sym typeface="Roboto"/>
            </a:endParaRPr>
          </a:p>
          <a:p>
            <a:pPr marL="342900" indent="-342900">
              <a:lnSpc>
                <a:spcPts val="3359"/>
              </a:lnSpc>
              <a:buFont typeface="Arial" panose="020B0604020202020204" pitchFamily="34" charset="0"/>
              <a:buChar char="•"/>
            </a:pPr>
            <a:r>
              <a:rPr lang="el-GR" sz="2500" dirty="0">
                <a:solidFill>
                  <a:srgbClr val="000000"/>
                </a:solidFill>
                <a:latin typeface="Roboto"/>
                <a:ea typeface="Roboto"/>
                <a:cs typeface="Roboto"/>
                <a:sym typeface="Roboto"/>
              </a:rPr>
              <a:t>Απαραίτητες παιδαγωγικές προσεγγίσεις που </a:t>
            </a:r>
            <a:r>
              <a:rPr lang="el-GR" sz="2500" dirty="0">
                <a:solidFill>
                  <a:srgbClr val="000000">
                    <a:alpha val="74902"/>
                  </a:srgbClr>
                </a:solidFill>
                <a:latin typeface="Roboto Bold" panose="020B0604020202020204" charset="0"/>
                <a:ea typeface="Roboto Bold" panose="020B0604020202020204" charset="0"/>
                <a:cs typeface="Roboto"/>
                <a:sym typeface="Roboto"/>
              </a:rPr>
              <a:t>αξιοποιούν</a:t>
            </a:r>
            <a:r>
              <a:rPr lang="el-GR" sz="2500" dirty="0">
                <a:solidFill>
                  <a:srgbClr val="000000">
                    <a:alpha val="74902"/>
                  </a:srgbClr>
                </a:solidFill>
                <a:latin typeface="Roboto"/>
                <a:ea typeface="Roboto"/>
                <a:cs typeface="Roboto"/>
                <a:sym typeface="Roboto"/>
              </a:rPr>
              <a:t> </a:t>
            </a:r>
            <a:r>
              <a:rPr lang="el-GR" sz="2500" dirty="0">
                <a:solidFill>
                  <a:srgbClr val="000000"/>
                </a:solidFill>
                <a:latin typeface="Roboto"/>
                <a:ea typeface="Roboto"/>
                <a:cs typeface="Roboto"/>
                <a:sym typeface="Roboto"/>
              </a:rPr>
              <a:t>την </a:t>
            </a:r>
            <a:r>
              <a:rPr lang="el-GR" sz="2500" dirty="0">
                <a:solidFill>
                  <a:srgbClr val="000000">
                    <a:alpha val="74902"/>
                  </a:srgbClr>
                </a:solidFill>
                <a:latin typeface="Roboto Bold" panose="020B0604020202020204" charset="0"/>
                <a:ea typeface="Roboto Bold" panose="020B0604020202020204" charset="0"/>
                <a:cs typeface="Roboto"/>
                <a:sym typeface="Roboto"/>
              </a:rPr>
              <a:t>τεχνολογία</a:t>
            </a:r>
            <a:r>
              <a:rPr lang="el-GR" sz="2500" dirty="0">
                <a:solidFill>
                  <a:srgbClr val="000000">
                    <a:alpha val="74902"/>
                  </a:srgbClr>
                </a:solidFill>
                <a:latin typeface="Roboto"/>
                <a:ea typeface="Roboto"/>
                <a:cs typeface="Roboto"/>
                <a:sym typeface="Roboto"/>
              </a:rPr>
              <a:t> </a:t>
            </a:r>
            <a:r>
              <a:rPr lang="el-GR" sz="2500" dirty="0">
                <a:solidFill>
                  <a:srgbClr val="000000"/>
                </a:solidFill>
                <a:latin typeface="Roboto"/>
                <a:ea typeface="Roboto"/>
                <a:cs typeface="Roboto"/>
                <a:sym typeface="Roboto"/>
              </a:rPr>
              <a:t>χωρίς να μειώνουν το </a:t>
            </a:r>
            <a:r>
              <a:rPr lang="el-GR" sz="2500" dirty="0">
                <a:solidFill>
                  <a:srgbClr val="000000">
                    <a:alpha val="74902"/>
                  </a:srgbClr>
                </a:solidFill>
                <a:latin typeface="Roboto Bold" panose="020B0604020202020204" charset="0"/>
                <a:ea typeface="Roboto Bold" panose="020B0604020202020204" charset="0"/>
                <a:cs typeface="Roboto"/>
                <a:sym typeface="Roboto"/>
              </a:rPr>
              <a:t>λογοτεχνικό βάθος</a:t>
            </a:r>
            <a:r>
              <a:rPr lang="el-GR" sz="2500" dirty="0" smtClean="0">
                <a:solidFill>
                  <a:srgbClr val="000000">
                    <a:alpha val="74902"/>
                  </a:srgbClr>
                </a:solidFill>
                <a:latin typeface="Roboto"/>
                <a:ea typeface="Roboto"/>
                <a:cs typeface="Roboto"/>
                <a:sym typeface="Roboto"/>
              </a:rPr>
              <a:t>.</a:t>
            </a:r>
            <a:endParaRPr lang="en-US" sz="2500" dirty="0">
              <a:solidFill>
                <a:srgbClr val="000000">
                  <a:alpha val="74902"/>
                </a:srgbClr>
              </a:solidFill>
              <a:latin typeface="Roboto"/>
              <a:ea typeface="Roboto"/>
              <a:cs typeface="Roboto"/>
              <a:sym typeface="Roboto"/>
            </a:endParaRPr>
          </a:p>
        </p:txBody>
      </p:sp>
      <p:sp>
        <p:nvSpPr>
          <p:cNvPr id="55" name="TextBox 55"/>
          <p:cNvSpPr txBox="1"/>
          <p:nvPr/>
        </p:nvSpPr>
        <p:spPr>
          <a:xfrm>
            <a:off x="12915491" y="4124255"/>
            <a:ext cx="5366030" cy="5924699"/>
          </a:xfrm>
          <a:prstGeom prst="rect">
            <a:avLst/>
          </a:prstGeom>
        </p:spPr>
        <p:txBody>
          <a:bodyPr wrap="square" lIns="0" tIns="0" rIns="0" bIns="0" rtlCol="0" anchor="t">
            <a:spAutoFit/>
          </a:bodyPr>
          <a:lstStyle/>
          <a:p>
            <a:pPr marL="342900" indent="-342900">
              <a:lnSpc>
                <a:spcPts val="3309"/>
              </a:lnSpc>
              <a:buFont typeface="Arial" panose="020B0604020202020204" pitchFamily="34" charset="0"/>
              <a:buChar char="•"/>
            </a:pPr>
            <a:r>
              <a:rPr lang="el-GR" sz="2500" dirty="0" smtClean="0">
                <a:solidFill>
                  <a:srgbClr val="000000">
                    <a:alpha val="74902"/>
                  </a:srgbClr>
                </a:solidFill>
                <a:latin typeface="Roboto Bold" panose="020B0604020202020204" charset="0"/>
                <a:ea typeface="Roboto Bold" panose="020B0604020202020204" charset="0"/>
                <a:cs typeface="Roboto"/>
                <a:sym typeface="Roboto"/>
              </a:rPr>
              <a:t>Γλωσσική</a:t>
            </a:r>
            <a:r>
              <a:rPr lang="el-GR" sz="2500" dirty="0" smtClean="0">
                <a:solidFill>
                  <a:srgbClr val="000000">
                    <a:alpha val="74902"/>
                  </a:srgbClr>
                </a:solidFill>
                <a:latin typeface="Roboto"/>
                <a:ea typeface="Roboto"/>
                <a:cs typeface="Roboto"/>
                <a:sym typeface="Roboto"/>
              </a:rPr>
              <a:t> </a:t>
            </a:r>
            <a:r>
              <a:rPr lang="el-GR" sz="2500" dirty="0">
                <a:solidFill>
                  <a:srgbClr val="000000"/>
                </a:solidFill>
                <a:latin typeface="Roboto"/>
                <a:ea typeface="Roboto"/>
                <a:cs typeface="Roboto"/>
                <a:sym typeface="Roboto"/>
              </a:rPr>
              <a:t>και</a:t>
            </a:r>
            <a:r>
              <a:rPr lang="el-GR" sz="2500" dirty="0">
                <a:solidFill>
                  <a:srgbClr val="000000">
                    <a:alpha val="74902"/>
                  </a:srgbClr>
                </a:solidFill>
                <a:latin typeface="Roboto"/>
                <a:ea typeface="Roboto"/>
                <a:cs typeface="Roboto"/>
                <a:sym typeface="Roboto"/>
              </a:rPr>
              <a:t> </a:t>
            </a:r>
            <a:r>
              <a:rPr lang="el-GR" sz="2500" dirty="0">
                <a:solidFill>
                  <a:srgbClr val="000000">
                    <a:alpha val="74902"/>
                  </a:srgbClr>
                </a:solidFill>
                <a:latin typeface="Roboto Bold" panose="020B0604020202020204" charset="0"/>
                <a:ea typeface="Roboto Bold" panose="020B0604020202020204" charset="0"/>
                <a:cs typeface="Roboto"/>
                <a:sym typeface="Roboto"/>
              </a:rPr>
              <a:t>πολιτισμική απόσταση </a:t>
            </a:r>
            <a:r>
              <a:rPr lang="el-GR" sz="2500" dirty="0">
                <a:solidFill>
                  <a:srgbClr val="000000"/>
                </a:solidFill>
                <a:latin typeface="Roboto"/>
                <a:ea typeface="Roboto"/>
                <a:cs typeface="Roboto"/>
                <a:sym typeface="Roboto"/>
              </a:rPr>
              <a:t>των κλασικών κειμένων.</a:t>
            </a:r>
          </a:p>
          <a:p>
            <a:pPr marL="342900" indent="-342900">
              <a:lnSpc>
                <a:spcPts val="3309"/>
              </a:lnSpc>
              <a:buFont typeface="Arial" panose="020B0604020202020204" pitchFamily="34" charset="0"/>
              <a:buChar char="•"/>
            </a:pPr>
            <a:endParaRPr lang="el-GR" sz="2500" dirty="0">
              <a:solidFill>
                <a:srgbClr val="000000">
                  <a:alpha val="74902"/>
                </a:srgbClr>
              </a:solidFill>
              <a:latin typeface="Roboto"/>
              <a:ea typeface="Roboto"/>
              <a:cs typeface="Roboto"/>
              <a:sym typeface="Roboto"/>
            </a:endParaRPr>
          </a:p>
          <a:p>
            <a:pPr marL="342900" indent="-342900">
              <a:lnSpc>
                <a:spcPts val="3309"/>
              </a:lnSpc>
              <a:buFont typeface="Arial" panose="020B0604020202020204" pitchFamily="34" charset="0"/>
              <a:buChar char="•"/>
            </a:pPr>
            <a:r>
              <a:rPr lang="el-GR" sz="2500" dirty="0" smtClean="0">
                <a:solidFill>
                  <a:srgbClr val="000000">
                    <a:alpha val="74902"/>
                  </a:srgbClr>
                </a:solidFill>
                <a:latin typeface="Roboto Bold" panose="020B0604020202020204" charset="0"/>
                <a:ea typeface="Roboto Bold" panose="020B0604020202020204" charset="0"/>
                <a:cs typeface="Roboto"/>
                <a:sym typeface="Roboto"/>
              </a:rPr>
              <a:t>Κίνδυνος</a:t>
            </a:r>
            <a:r>
              <a:rPr lang="el-GR" sz="2500" dirty="0" smtClean="0">
                <a:solidFill>
                  <a:srgbClr val="000000">
                    <a:alpha val="74902"/>
                  </a:srgbClr>
                </a:solidFill>
                <a:latin typeface="Roboto"/>
                <a:ea typeface="Roboto"/>
                <a:cs typeface="Roboto"/>
                <a:sym typeface="Roboto"/>
              </a:rPr>
              <a:t> </a:t>
            </a:r>
            <a:r>
              <a:rPr lang="el-GR" sz="2500" dirty="0">
                <a:solidFill>
                  <a:srgbClr val="000000"/>
                </a:solidFill>
                <a:latin typeface="Roboto"/>
                <a:ea typeface="Roboto"/>
                <a:cs typeface="Roboto"/>
                <a:sym typeface="Roboto"/>
              </a:rPr>
              <a:t>κατακερματισμένης </a:t>
            </a:r>
            <a:r>
              <a:rPr lang="el-GR" sz="2500" dirty="0">
                <a:solidFill>
                  <a:srgbClr val="000000">
                    <a:alpha val="74902"/>
                  </a:srgbClr>
                </a:solidFill>
                <a:latin typeface="Roboto Bold" panose="020B0604020202020204" charset="0"/>
                <a:ea typeface="Roboto Bold" panose="020B0604020202020204" charset="0"/>
                <a:cs typeface="Roboto"/>
                <a:sym typeface="Roboto"/>
              </a:rPr>
              <a:t>προσοχής</a:t>
            </a:r>
            <a:r>
              <a:rPr lang="el-GR" sz="2500" dirty="0">
                <a:solidFill>
                  <a:srgbClr val="000000"/>
                </a:solidFill>
                <a:latin typeface="Roboto"/>
                <a:ea typeface="Roboto"/>
                <a:cs typeface="Roboto"/>
                <a:sym typeface="Roboto"/>
              </a:rPr>
              <a:t> και </a:t>
            </a:r>
            <a:r>
              <a:rPr lang="el-GR" sz="2500" dirty="0">
                <a:solidFill>
                  <a:srgbClr val="000000">
                    <a:alpha val="74902"/>
                  </a:srgbClr>
                </a:solidFill>
                <a:latin typeface="Roboto Bold" panose="020B0604020202020204" charset="0"/>
                <a:ea typeface="Roboto Bold" panose="020B0604020202020204" charset="0"/>
                <a:cs typeface="Roboto"/>
                <a:sym typeface="Roboto"/>
              </a:rPr>
              <a:t>μείωσης</a:t>
            </a:r>
            <a:r>
              <a:rPr lang="el-GR" sz="2500" dirty="0">
                <a:solidFill>
                  <a:srgbClr val="000000">
                    <a:alpha val="74902"/>
                  </a:srgbClr>
                </a:solidFill>
                <a:latin typeface="Roboto"/>
                <a:ea typeface="Roboto"/>
                <a:cs typeface="Roboto"/>
                <a:sym typeface="Roboto"/>
              </a:rPr>
              <a:t> </a:t>
            </a:r>
            <a:r>
              <a:rPr lang="el-GR" sz="2500" dirty="0">
                <a:solidFill>
                  <a:srgbClr val="000000"/>
                </a:solidFill>
                <a:latin typeface="Roboto"/>
                <a:ea typeface="Roboto"/>
                <a:cs typeface="Roboto"/>
                <a:sym typeface="Roboto"/>
              </a:rPr>
              <a:t>στοχαστικής </a:t>
            </a:r>
            <a:r>
              <a:rPr lang="el-GR" sz="2500" dirty="0" smtClean="0">
                <a:solidFill>
                  <a:srgbClr val="000000">
                    <a:alpha val="74902"/>
                  </a:srgbClr>
                </a:solidFill>
                <a:latin typeface="Roboto Bold" panose="020B0604020202020204" charset="0"/>
                <a:ea typeface="Roboto Bold" panose="020B0604020202020204" charset="0"/>
                <a:cs typeface="Roboto"/>
                <a:sym typeface="Roboto"/>
              </a:rPr>
              <a:t>ανάγνωσης</a:t>
            </a:r>
            <a:r>
              <a:rPr lang="el-GR" sz="2500" dirty="0" smtClean="0">
                <a:solidFill>
                  <a:srgbClr val="000000">
                    <a:alpha val="74902"/>
                  </a:srgbClr>
                </a:solidFill>
                <a:latin typeface="Roboto"/>
                <a:ea typeface="Roboto"/>
                <a:cs typeface="Roboto"/>
                <a:sym typeface="Roboto"/>
              </a:rPr>
              <a:t>.</a:t>
            </a:r>
          </a:p>
          <a:p>
            <a:pPr marL="342900" indent="-342900">
              <a:lnSpc>
                <a:spcPts val="3309"/>
              </a:lnSpc>
              <a:buFont typeface="Arial" panose="020B0604020202020204" pitchFamily="34" charset="0"/>
              <a:buChar char="•"/>
            </a:pPr>
            <a:endParaRPr lang="el-GR" sz="2500" dirty="0">
              <a:solidFill>
                <a:srgbClr val="000000">
                  <a:alpha val="74902"/>
                </a:srgbClr>
              </a:solidFill>
              <a:latin typeface="Roboto"/>
              <a:ea typeface="Roboto"/>
              <a:cs typeface="Roboto"/>
              <a:sym typeface="Roboto"/>
            </a:endParaRPr>
          </a:p>
          <a:p>
            <a:pPr marL="342900" indent="-342900">
              <a:lnSpc>
                <a:spcPts val="3309"/>
              </a:lnSpc>
              <a:buFont typeface="Arial" panose="020B0604020202020204" pitchFamily="34" charset="0"/>
              <a:buChar char="•"/>
            </a:pPr>
            <a:r>
              <a:rPr lang="el-GR" sz="2500" dirty="0">
                <a:solidFill>
                  <a:srgbClr val="000000"/>
                </a:solidFill>
                <a:latin typeface="Roboto"/>
                <a:ea typeface="Roboto"/>
                <a:cs typeface="Roboto"/>
                <a:sym typeface="Roboto"/>
              </a:rPr>
              <a:t>Ανάγκη </a:t>
            </a:r>
            <a:r>
              <a:rPr lang="el-GR" sz="2500" dirty="0">
                <a:solidFill>
                  <a:srgbClr val="000000">
                    <a:alpha val="74902"/>
                  </a:srgbClr>
                </a:solidFill>
                <a:latin typeface="Roboto Bold" panose="020B0604020202020204" charset="0"/>
                <a:ea typeface="Roboto Bold" panose="020B0604020202020204" charset="0"/>
                <a:cs typeface="Roboto"/>
                <a:sym typeface="Roboto"/>
              </a:rPr>
              <a:t>ισορροπίας</a:t>
            </a:r>
            <a:r>
              <a:rPr lang="el-GR" sz="2500" dirty="0">
                <a:solidFill>
                  <a:srgbClr val="000000">
                    <a:alpha val="74902"/>
                  </a:srgbClr>
                </a:solidFill>
                <a:latin typeface="Roboto"/>
                <a:ea typeface="Roboto"/>
                <a:cs typeface="Roboto"/>
                <a:sym typeface="Roboto"/>
              </a:rPr>
              <a:t> </a:t>
            </a:r>
            <a:r>
              <a:rPr lang="el-GR" sz="2500" dirty="0">
                <a:solidFill>
                  <a:srgbClr val="000000"/>
                </a:solidFill>
                <a:latin typeface="Roboto"/>
                <a:ea typeface="Roboto"/>
                <a:cs typeface="Roboto"/>
                <a:sym typeface="Roboto"/>
              </a:rPr>
              <a:t>τεχνολογίας και ανθρωπιστικών αξιών.</a:t>
            </a:r>
          </a:p>
          <a:p>
            <a:pPr marL="342900" indent="-342900">
              <a:lnSpc>
                <a:spcPts val="3309"/>
              </a:lnSpc>
              <a:buFont typeface="Arial" panose="020B0604020202020204" pitchFamily="34" charset="0"/>
              <a:buChar char="•"/>
            </a:pPr>
            <a:endParaRPr lang="el-GR" sz="2500" dirty="0">
              <a:solidFill>
                <a:srgbClr val="000000">
                  <a:alpha val="74902"/>
                </a:srgbClr>
              </a:solidFill>
              <a:latin typeface="Roboto"/>
              <a:ea typeface="Roboto"/>
              <a:cs typeface="Roboto"/>
              <a:sym typeface="Roboto"/>
            </a:endParaRPr>
          </a:p>
          <a:p>
            <a:pPr marL="342900" indent="-342900">
              <a:lnSpc>
                <a:spcPts val="3309"/>
              </a:lnSpc>
              <a:buFont typeface="Arial" panose="020B0604020202020204" pitchFamily="34" charset="0"/>
              <a:buChar char="•"/>
            </a:pPr>
            <a:r>
              <a:rPr lang="el-GR" sz="2500" dirty="0">
                <a:solidFill>
                  <a:srgbClr val="000000"/>
                </a:solidFill>
                <a:latin typeface="Roboto"/>
                <a:ea typeface="Roboto"/>
                <a:cs typeface="Roboto"/>
                <a:sym typeface="Roboto"/>
              </a:rPr>
              <a:t>Διατήρηση της </a:t>
            </a:r>
            <a:r>
              <a:rPr lang="el-GR" sz="2500" dirty="0">
                <a:solidFill>
                  <a:srgbClr val="000000">
                    <a:alpha val="74902"/>
                  </a:srgbClr>
                </a:solidFill>
                <a:latin typeface="Roboto Bold" panose="020B0604020202020204" charset="0"/>
                <a:ea typeface="Roboto Bold" panose="020B0604020202020204" charset="0"/>
                <a:cs typeface="Roboto"/>
                <a:sym typeface="Roboto"/>
              </a:rPr>
              <a:t>αισθητικής</a:t>
            </a:r>
            <a:r>
              <a:rPr lang="el-GR" sz="2500" dirty="0">
                <a:solidFill>
                  <a:srgbClr val="000000">
                    <a:alpha val="74902"/>
                  </a:srgbClr>
                </a:solidFill>
                <a:latin typeface="Roboto"/>
                <a:ea typeface="Roboto"/>
                <a:cs typeface="Roboto"/>
                <a:sym typeface="Roboto"/>
              </a:rPr>
              <a:t> </a:t>
            </a:r>
            <a:r>
              <a:rPr lang="el-GR" sz="2500" dirty="0">
                <a:solidFill>
                  <a:srgbClr val="000000"/>
                </a:solidFill>
                <a:latin typeface="Roboto"/>
                <a:ea typeface="Roboto"/>
                <a:cs typeface="Roboto"/>
                <a:sym typeface="Roboto"/>
              </a:rPr>
              <a:t>και πολιτισμικής αξίας των </a:t>
            </a:r>
            <a:r>
              <a:rPr lang="el-GR" sz="2500" dirty="0">
                <a:solidFill>
                  <a:srgbClr val="000000">
                    <a:alpha val="74902"/>
                  </a:srgbClr>
                </a:solidFill>
                <a:latin typeface="Roboto Bold" panose="020B0604020202020204" charset="0"/>
                <a:ea typeface="Roboto Bold" panose="020B0604020202020204" charset="0"/>
                <a:cs typeface="Roboto"/>
                <a:sym typeface="Roboto"/>
              </a:rPr>
              <a:t>έργων</a:t>
            </a:r>
            <a:r>
              <a:rPr lang="el-GR" sz="2500" dirty="0">
                <a:solidFill>
                  <a:srgbClr val="000000">
                    <a:alpha val="74902"/>
                  </a:srgbClr>
                </a:solidFill>
                <a:latin typeface="Roboto"/>
                <a:ea typeface="Roboto"/>
                <a:cs typeface="Roboto"/>
                <a:sym typeface="Roboto"/>
              </a:rPr>
              <a:t> </a:t>
            </a:r>
            <a:r>
              <a:rPr lang="el-GR" sz="2500" dirty="0">
                <a:solidFill>
                  <a:srgbClr val="000000"/>
                </a:solidFill>
                <a:latin typeface="Roboto"/>
                <a:ea typeface="Roboto"/>
                <a:cs typeface="Roboto"/>
                <a:sym typeface="Roboto"/>
              </a:rPr>
              <a:t>σε</a:t>
            </a:r>
            <a:r>
              <a:rPr lang="el-GR" sz="2500" dirty="0">
                <a:solidFill>
                  <a:srgbClr val="000000">
                    <a:alpha val="74902"/>
                  </a:srgbClr>
                </a:solidFill>
                <a:latin typeface="Roboto"/>
                <a:ea typeface="Roboto"/>
                <a:cs typeface="Roboto"/>
                <a:sym typeface="Roboto"/>
              </a:rPr>
              <a:t> </a:t>
            </a:r>
            <a:r>
              <a:rPr lang="el-GR" sz="2500" dirty="0">
                <a:solidFill>
                  <a:srgbClr val="000000">
                    <a:alpha val="74902"/>
                  </a:srgbClr>
                </a:solidFill>
                <a:latin typeface="Roboto Bold" panose="020B0604020202020204" charset="0"/>
                <a:ea typeface="Roboto Bold" panose="020B0604020202020204" charset="0"/>
                <a:cs typeface="Roboto"/>
                <a:sym typeface="Roboto"/>
              </a:rPr>
              <a:t>ψηφιακά</a:t>
            </a:r>
            <a:r>
              <a:rPr lang="el-GR" sz="2500" dirty="0">
                <a:solidFill>
                  <a:srgbClr val="000000">
                    <a:alpha val="74902"/>
                  </a:srgbClr>
                </a:solidFill>
                <a:latin typeface="Roboto"/>
                <a:ea typeface="Roboto"/>
                <a:cs typeface="Roboto"/>
                <a:sym typeface="Roboto"/>
              </a:rPr>
              <a:t> </a:t>
            </a:r>
            <a:r>
              <a:rPr lang="el-GR" sz="2500" dirty="0">
                <a:solidFill>
                  <a:srgbClr val="000000"/>
                </a:solidFill>
                <a:latin typeface="Roboto"/>
                <a:ea typeface="Roboto"/>
                <a:cs typeface="Roboto"/>
                <a:sym typeface="Roboto"/>
              </a:rPr>
              <a:t>περιβάλλοντα.</a:t>
            </a:r>
            <a:endParaRPr lang="en-US" sz="2500" dirty="0">
              <a:solidFill>
                <a:srgbClr val="000000"/>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31859" y="1194939"/>
            <a:ext cx="1298974" cy="1172672"/>
            <a:chOff x="0" y="0"/>
            <a:chExt cx="1231620" cy="1111866"/>
          </a:xfrm>
        </p:grpSpPr>
        <p:sp>
          <p:nvSpPr>
            <p:cNvPr id="3" name="Freeform 3"/>
            <p:cNvSpPr/>
            <p:nvPr/>
          </p:nvSpPr>
          <p:spPr>
            <a:xfrm>
              <a:off x="0" y="0"/>
              <a:ext cx="1239901" cy="1111885"/>
            </a:xfrm>
            <a:custGeom>
              <a:avLst/>
              <a:gdLst/>
              <a:ahLst/>
              <a:cxnLst/>
              <a:rect l="l" t="t" r="r" b="b"/>
              <a:pathLst>
                <a:path w="1239901" h="1111885">
                  <a:moveTo>
                    <a:pt x="888111" y="1111885"/>
                  </a:moveTo>
                  <a:cubicBezTo>
                    <a:pt x="900557" y="1111885"/>
                    <a:pt x="908812" y="1105154"/>
                    <a:pt x="912876" y="1098550"/>
                  </a:cubicBezTo>
                  <a:cubicBezTo>
                    <a:pt x="912876" y="1091819"/>
                    <a:pt x="917067" y="1091819"/>
                    <a:pt x="917067" y="1091819"/>
                  </a:cubicBezTo>
                  <a:lnTo>
                    <a:pt x="1231646" y="584835"/>
                  </a:lnTo>
                  <a:cubicBezTo>
                    <a:pt x="1239901" y="571500"/>
                    <a:pt x="1239901" y="544957"/>
                    <a:pt x="1231646" y="524891"/>
                  </a:cubicBezTo>
                  <a:lnTo>
                    <a:pt x="917067" y="24511"/>
                  </a:lnTo>
                  <a:cubicBezTo>
                    <a:pt x="917067" y="17780"/>
                    <a:pt x="912876" y="17780"/>
                    <a:pt x="912876" y="17780"/>
                  </a:cubicBezTo>
                  <a:cubicBezTo>
                    <a:pt x="908812" y="11176"/>
                    <a:pt x="900557" y="4572"/>
                    <a:pt x="888111" y="4572"/>
                  </a:cubicBezTo>
                  <a:lnTo>
                    <a:pt x="2794" y="0"/>
                  </a:lnTo>
                  <a:cubicBezTo>
                    <a:pt x="1778" y="370205"/>
                    <a:pt x="889" y="740664"/>
                    <a:pt x="0" y="1110869"/>
                  </a:cubicBezTo>
                  <a:lnTo>
                    <a:pt x="888111" y="1111885"/>
                  </a:lnTo>
                  <a:close/>
                </a:path>
              </a:pathLst>
            </a:custGeom>
            <a:solidFill>
              <a:srgbClr val="5B9BD5"/>
            </a:solidFill>
          </p:spPr>
        </p:sp>
      </p:grpSp>
      <p:grpSp>
        <p:nvGrpSpPr>
          <p:cNvPr id="4" name="Group 4"/>
          <p:cNvGrpSpPr/>
          <p:nvPr/>
        </p:nvGrpSpPr>
        <p:grpSpPr>
          <a:xfrm>
            <a:off x="2286000" y="0"/>
            <a:ext cx="701316" cy="10287000"/>
            <a:chOff x="0" y="0"/>
            <a:chExt cx="664951" cy="9753600"/>
          </a:xfrm>
        </p:grpSpPr>
        <p:sp>
          <p:nvSpPr>
            <p:cNvPr id="5" name="Freeform 5"/>
            <p:cNvSpPr/>
            <p:nvPr/>
          </p:nvSpPr>
          <p:spPr>
            <a:xfrm>
              <a:off x="0" y="0"/>
              <a:ext cx="664972" cy="9753600"/>
            </a:xfrm>
            <a:custGeom>
              <a:avLst/>
              <a:gdLst/>
              <a:ahLst/>
              <a:cxnLst/>
              <a:rect l="l" t="t" r="r" b="b"/>
              <a:pathLst>
                <a:path w="664972" h="9753600">
                  <a:moveTo>
                    <a:pt x="0" y="0"/>
                  </a:moveTo>
                  <a:lnTo>
                    <a:pt x="664972" y="0"/>
                  </a:lnTo>
                  <a:lnTo>
                    <a:pt x="664972" y="9753600"/>
                  </a:lnTo>
                  <a:lnTo>
                    <a:pt x="0" y="9753600"/>
                  </a:lnTo>
                  <a:close/>
                </a:path>
              </a:pathLst>
            </a:custGeom>
            <a:solidFill>
              <a:srgbClr val="931B1B"/>
            </a:solidFill>
          </p:spPr>
        </p:sp>
      </p:grpSp>
      <p:sp>
        <p:nvSpPr>
          <p:cNvPr id="6" name="AutoShape 6"/>
          <p:cNvSpPr/>
          <p:nvPr/>
        </p:nvSpPr>
        <p:spPr>
          <a:xfrm rot="8237">
            <a:off x="4561928" y="1797104"/>
            <a:ext cx="10565591" cy="0"/>
          </a:xfrm>
          <a:prstGeom prst="line">
            <a:avLst/>
          </a:prstGeom>
          <a:ln w="9525" cap="rnd">
            <a:solidFill>
              <a:srgbClr val="5B9BD5"/>
            </a:solidFill>
            <a:prstDash val="solid"/>
            <a:headEnd type="none" w="sm" len="sm"/>
            <a:tailEnd type="none" w="sm" len="sm"/>
          </a:ln>
        </p:spPr>
      </p:sp>
      <p:grpSp>
        <p:nvGrpSpPr>
          <p:cNvPr id="7" name="Group 7"/>
          <p:cNvGrpSpPr/>
          <p:nvPr/>
        </p:nvGrpSpPr>
        <p:grpSpPr>
          <a:xfrm>
            <a:off x="2987316" y="942751"/>
            <a:ext cx="864096" cy="1512168"/>
            <a:chOff x="0" y="0"/>
            <a:chExt cx="819291" cy="1433759"/>
          </a:xfrm>
        </p:grpSpPr>
        <p:sp>
          <p:nvSpPr>
            <p:cNvPr id="8" name="Freeform 8"/>
            <p:cNvSpPr/>
            <p:nvPr/>
          </p:nvSpPr>
          <p:spPr>
            <a:xfrm>
              <a:off x="0" y="0"/>
              <a:ext cx="819277" cy="1433703"/>
            </a:xfrm>
            <a:custGeom>
              <a:avLst/>
              <a:gdLst/>
              <a:ahLst/>
              <a:cxnLst/>
              <a:rect l="l" t="t" r="r" b="b"/>
              <a:pathLst>
                <a:path w="819277" h="1433703">
                  <a:moveTo>
                    <a:pt x="0" y="0"/>
                  </a:moveTo>
                  <a:lnTo>
                    <a:pt x="819277" y="0"/>
                  </a:lnTo>
                  <a:lnTo>
                    <a:pt x="819277" y="1433703"/>
                  </a:lnTo>
                  <a:lnTo>
                    <a:pt x="0" y="1433703"/>
                  </a:lnTo>
                  <a:close/>
                </a:path>
              </a:pathLst>
            </a:custGeom>
            <a:solidFill>
              <a:srgbClr val="FFFFFF"/>
            </a:solidFill>
          </p:spPr>
        </p:sp>
      </p:grpSp>
      <p:grpSp>
        <p:nvGrpSpPr>
          <p:cNvPr id="9" name="Group 9"/>
          <p:cNvGrpSpPr/>
          <p:nvPr/>
        </p:nvGrpSpPr>
        <p:grpSpPr>
          <a:xfrm>
            <a:off x="2987316" y="905778"/>
            <a:ext cx="1013184" cy="1188132"/>
            <a:chOff x="0" y="0"/>
            <a:chExt cx="960649" cy="1126525"/>
          </a:xfrm>
        </p:grpSpPr>
        <p:sp>
          <p:nvSpPr>
            <p:cNvPr id="10" name="Freeform 10"/>
            <p:cNvSpPr/>
            <p:nvPr/>
          </p:nvSpPr>
          <p:spPr>
            <a:xfrm>
              <a:off x="0" y="0"/>
              <a:ext cx="960628" cy="1126490"/>
            </a:xfrm>
            <a:custGeom>
              <a:avLst/>
              <a:gdLst/>
              <a:ahLst/>
              <a:cxnLst/>
              <a:rect l="l" t="t" r="r" b="b"/>
              <a:pathLst>
                <a:path w="960628" h="1126490">
                  <a:moveTo>
                    <a:pt x="0" y="0"/>
                  </a:moveTo>
                  <a:lnTo>
                    <a:pt x="480314" y="0"/>
                  </a:lnTo>
                  <a:lnTo>
                    <a:pt x="960628" y="563245"/>
                  </a:lnTo>
                  <a:lnTo>
                    <a:pt x="480314" y="1126490"/>
                  </a:lnTo>
                  <a:lnTo>
                    <a:pt x="0" y="1126490"/>
                  </a:lnTo>
                  <a:close/>
                </a:path>
              </a:pathLst>
            </a:custGeom>
            <a:solidFill>
              <a:srgbClr val="BF9000"/>
            </a:solidFill>
          </p:spPr>
        </p:sp>
      </p:grpSp>
      <p:grpSp>
        <p:nvGrpSpPr>
          <p:cNvPr id="11" name="Group 11"/>
          <p:cNvGrpSpPr/>
          <p:nvPr/>
        </p:nvGrpSpPr>
        <p:grpSpPr>
          <a:xfrm>
            <a:off x="4067436" y="510196"/>
            <a:ext cx="6362630" cy="1827103"/>
            <a:chOff x="0" y="0"/>
            <a:chExt cx="13371606" cy="3839812"/>
          </a:xfrm>
        </p:grpSpPr>
        <p:sp>
          <p:nvSpPr>
            <p:cNvPr id="12" name="Freeform 12"/>
            <p:cNvSpPr/>
            <p:nvPr/>
          </p:nvSpPr>
          <p:spPr>
            <a:xfrm>
              <a:off x="0" y="0"/>
              <a:ext cx="13371607" cy="3839812"/>
            </a:xfrm>
            <a:custGeom>
              <a:avLst/>
              <a:gdLst/>
              <a:ahLst/>
              <a:cxnLst/>
              <a:rect l="l" t="t" r="r" b="b"/>
              <a:pathLst>
                <a:path w="13371607" h="3839812">
                  <a:moveTo>
                    <a:pt x="0" y="0"/>
                  </a:moveTo>
                  <a:lnTo>
                    <a:pt x="13371607" y="0"/>
                  </a:lnTo>
                  <a:lnTo>
                    <a:pt x="13371607" y="3839812"/>
                  </a:lnTo>
                  <a:lnTo>
                    <a:pt x="0" y="3839812"/>
                  </a:lnTo>
                  <a:close/>
                </a:path>
              </a:pathLst>
            </a:custGeom>
            <a:solidFill>
              <a:srgbClr val="000000">
                <a:alpha val="0"/>
              </a:srgbClr>
            </a:solidFill>
          </p:spPr>
        </p:sp>
        <p:sp>
          <p:nvSpPr>
            <p:cNvPr id="13" name="TextBox 13"/>
            <p:cNvSpPr txBox="1"/>
            <p:nvPr/>
          </p:nvSpPr>
          <p:spPr>
            <a:xfrm>
              <a:off x="0" y="-47625"/>
              <a:ext cx="13371606" cy="3887437"/>
            </a:xfrm>
            <a:prstGeom prst="rect">
              <a:avLst/>
            </a:prstGeom>
          </p:spPr>
          <p:txBody>
            <a:bodyPr lIns="0" tIns="0" rIns="0" bIns="0" rtlCol="0" anchor="ctr"/>
            <a:lstStyle/>
            <a:p>
              <a:pPr algn="l">
                <a:lnSpc>
                  <a:spcPts val="5832"/>
                </a:lnSpc>
              </a:pPr>
              <a:r>
                <a:rPr lang="el-GR" sz="5400" b="1" spc="85" dirty="0" smtClean="0">
                  <a:solidFill>
                    <a:srgbClr val="000000"/>
                  </a:solidFill>
                  <a:latin typeface="Alegreya Sans Bold"/>
                  <a:ea typeface="Alegreya Sans Bold"/>
                  <a:cs typeface="Alegreya Sans Bold"/>
                  <a:sym typeface="Alegreya Sans Bold"/>
                </a:rPr>
                <a:t>Παραγόμενο </a:t>
              </a:r>
              <a:r>
                <a:rPr lang="en-US" sz="5400" b="1" spc="85" dirty="0" smtClean="0">
                  <a:solidFill>
                    <a:srgbClr val="000000"/>
                  </a:solidFill>
                  <a:latin typeface="Alegreya Sans Bold"/>
                  <a:ea typeface="Alegreya Sans Bold"/>
                  <a:cs typeface="Alegreya Sans Bold"/>
                  <a:sym typeface="Alegreya Sans Bold"/>
                </a:rPr>
                <a:t>Ε.Υ</a:t>
              </a:r>
              <a:r>
                <a:rPr lang="el-GR" sz="5400" b="1" spc="85" dirty="0" smtClean="0">
                  <a:solidFill>
                    <a:srgbClr val="000000"/>
                  </a:solidFill>
                  <a:latin typeface="Alegreya Sans Bold"/>
                  <a:ea typeface="Alegreya Sans Bold"/>
                  <a:cs typeface="Alegreya Sans Bold"/>
                  <a:sym typeface="Alegreya Sans Bold"/>
                </a:rPr>
                <a:t>.</a:t>
              </a:r>
              <a:r>
                <a:rPr lang="en-US" sz="5400" b="1" spc="85" dirty="0" smtClean="0">
                  <a:solidFill>
                    <a:srgbClr val="000000"/>
                  </a:solidFill>
                  <a:latin typeface="Alegreya Sans Bold"/>
                  <a:ea typeface="Alegreya Sans Bold"/>
                  <a:cs typeface="Alegreya Sans Bold"/>
                  <a:sym typeface="Alegreya Sans Bold"/>
                </a:rPr>
                <a:t> </a:t>
              </a:r>
              <a:r>
                <a:rPr lang="en-US" sz="5400" b="1" spc="85" dirty="0">
                  <a:solidFill>
                    <a:srgbClr val="000000"/>
                  </a:solidFill>
                  <a:latin typeface="Alegreya Sans Bold"/>
                  <a:ea typeface="Alegreya Sans Bold"/>
                  <a:cs typeface="Alegreya Sans Bold"/>
                  <a:sym typeface="Alegreya Sans Bold"/>
                </a:rPr>
                <a:t>(1/2)</a:t>
              </a:r>
            </a:p>
          </p:txBody>
        </p:sp>
      </p:grpSp>
      <p:sp>
        <p:nvSpPr>
          <p:cNvPr id="14" name="TextBox 14"/>
          <p:cNvSpPr txBox="1"/>
          <p:nvPr/>
        </p:nvSpPr>
        <p:spPr>
          <a:xfrm>
            <a:off x="6027330" y="2440895"/>
            <a:ext cx="7349343" cy="418033"/>
          </a:xfrm>
          <a:prstGeom prst="rect">
            <a:avLst/>
          </a:prstGeom>
        </p:spPr>
        <p:txBody>
          <a:bodyPr lIns="0" tIns="0" rIns="0" bIns="0" rtlCol="0" anchor="t">
            <a:spAutoFit/>
          </a:bodyPr>
          <a:lstStyle/>
          <a:p>
            <a:pPr algn="l">
              <a:lnSpc>
                <a:spcPts val="3250"/>
              </a:lnSpc>
            </a:pPr>
            <a:r>
              <a:rPr lang="en-US" sz="2708" b="1">
                <a:solidFill>
                  <a:srgbClr val="000000"/>
                </a:solidFill>
                <a:latin typeface="Roboto Bold"/>
                <a:ea typeface="Roboto Bold"/>
                <a:cs typeface="Roboto Bold"/>
                <a:sym typeface="Roboto Bold"/>
              </a:rPr>
              <a:t>Σκοπός</a:t>
            </a:r>
          </a:p>
        </p:txBody>
      </p:sp>
      <p:grpSp>
        <p:nvGrpSpPr>
          <p:cNvPr id="15" name="Group 15"/>
          <p:cNvGrpSpPr/>
          <p:nvPr/>
        </p:nvGrpSpPr>
        <p:grpSpPr>
          <a:xfrm rot="-5400000">
            <a:off x="12606908" y="450634"/>
            <a:ext cx="955838" cy="8050442"/>
            <a:chOff x="0" y="0"/>
            <a:chExt cx="812800" cy="6845718"/>
          </a:xfrm>
        </p:grpSpPr>
        <p:sp>
          <p:nvSpPr>
            <p:cNvPr id="16" name="Freeform 16"/>
            <p:cNvSpPr/>
            <p:nvPr/>
          </p:nvSpPr>
          <p:spPr>
            <a:xfrm>
              <a:off x="0" y="0"/>
              <a:ext cx="812800" cy="6845718"/>
            </a:xfrm>
            <a:custGeom>
              <a:avLst/>
              <a:gdLst/>
              <a:ahLst/>
              <a:cxnLst/>
              <a:rect l="l" t="t" r="r" b="b"/>
              <a:pathLst>
                <a:path w="812800" h="6845718">
                  <a:moveTo>
                    <a:pt x="406400" y="0"/>
                  </a:moveTo>
                  <a:lnTo>
                    <a:pt x="812800" y="6845718"/>
                  </a:lnTo>
                  <a:lnTo>
                    <a:pt x="0" y="6845718"/>
                  </a:lnTo>
                  <a:lnTo>
                    <a:pt x="406400" y="0"/>
                  </a:lnTo>
                  <a:close/>
                </a:path>
              </a:pathLst>
            </a:custGeom>
            <a:solidFill>
              <a:srgbClr val="8E93A9"/>
            </a:solidFill>
          </p:spPr>
        </p:sp>
        <p:sp>
          <p:nvSpPr>
            <p:cNvPr id="17" name="TextBox 17"/>
            <p:cNvSpPr txBox="1"/>
            <p:nvPr/>
          </p:nvSpPr>
          <p:spPr>
            <a:xfrm>
              <a:off x="127000" y="3140269"/>
              <a:ext cx="558800" cy="3216469"/>
            </a:xfrm>
            <a:prstGeom prst="rect">
              <a:avLst/>
            </a:prstGeom>
          </p:spPr>
          <p:txBody>
            <a:bodyPr lIns="60638" tIns="60638" rIns="60638" bIns="60638" rtlCol="0" anchor="ctr"/>
            <a:lstStyle/>
            <a:p>
              <a:pPr algn="ctr">
                <a:lnSpc>
                  <a:spcPts val="2660"/>
                </a:lnSpc>
              </a:pPr>
              <a:endParaRPr/>
            </a:p>
          </p:txBody>
        </p:sp>
      </p:grpSp>
      <p:grpSp>
        <p:nvGrpSpPr>
          <p:cNvPr id="18" name="Group 18"/>
          <p:cNvGrpSpPr/>
          <p:nvPr/>
        </p:nvGrpSpPr>
        <p:grpSpPr>
          <a:xfrm rot="-5400000">
            <a:off x="12606908" y="-1848467"/>
            <a:ext cx="955838" cy="8050442"/>
            <a:chOff x="0" y="0"/>
            <a:chExt cx="812800" cy="6845718"/>
          </a:xfrm>
        </p:grpSpPr>
        <p:sp>
          <p:nvSpPr>
            <p:cNvPr id="19" name="Freeform 19"/>
            <p:cNvSpPr/>
            <p:nvPr/>
          </p:nvSpPr>
          <p:spPr>
            <a:xfrm>
              <a:off x="0" y="0"/>
              <a:ext cx="812800" cy="6845718"/>
            </a:xfrm>
            <a:custGeom>
              <a:avLst/>
              <a:gdLst/>
              <a:ahLst/>
              <a:cxnLst/>
              <a:rect l="l" t="t" r="r" b="b"/>
              <a:pathLst>
                <a:path w="812800" h="6845718">
                  <a:moveTo>
                    <a:pt x="406400" y="0"/>
                  </a:moveTo>
                  <a:lnTo>
                    <a:pt x="812800" y="6845718"/>
                  </a:lnTo>
                  <a:lnTo>
                    <a:pt x="0" y="6845718"/>
                  </a:lnTo>
                  <a:lnTo>
                    <a:pt x="406400" y="0"/>
                  </a:lnTo>
                  <a:close/>
                </a:path>
              </a:pathLst>
            </a:custGeom>
            <a:solidFill>
              <a:srgbClr val="8E93A9"/>
            </a:solidFill>
          </p:spPr>
        </p:sp>
        <p:sp>
          <p:nvSpPr>
            <p:cNvPr id="20" name="TextBox 20"/>
            <p:cNvSpPr txBox="1"/>
            <p:nvPr/>
          </p:nvSpPr>
          <p:spPr>
            <a:xfrm>
              <a:off x="127000" y="3140269"/>
              <a:ext cx="558800" cy="3216469"/>
            </a:xfrm>
            <a:prstGeom prst="rect">
              <a:avLst/>
            </a:prstGeom>
          </p:spPr>
          <p:txBody>
            <a:bodyPr lIns="60638" tIns="60638" rIns="60638" bIns="60638" rtlCol="0" anchor="ctr"/>
            <a:lstStyle/>
            <a:p>
              <a:pPr algn="ctr">
                <a:lnSpc>
                  <a:spcPts val="2660"/>
                </a:lnSpc>
              </a:pPr>
              <a:endParaRPr/>
            </a:p>
          </p:txBody>
        </p:sp>
      </p:grpSp>
      <p:grpSp>
        <p:nvGrpSpPr>
          <p:cNvPr id="21" name="Group 21"/>
          <p:cNvGrpSpPr/>
          <p:nvPr/>
        </p:nvGrpSpPr>
        <p:grpSpPr>
          <a:xfrm>
            <a:off x="5124415" y="2035142"/>
            <a:ext cx="11531164" cy="2573539"/>
            <a:chOff x="0" y="0"/>
            <a:chExt cx="1293636" cy="288715"/>
          </a:xfrm>
        </p:grpSpPr>
        <p:sp>
          <p:nvSpPr>
            <p:cNvPr id="22" name="Freeform 22"/>
            <p:cNvSpPr/>
            <p:nvPr/>
          </p:nvSpPr>
          <p:spPr>
            <a:xfrm>
              <a:off x="0" y="0"/>
              <a:ext cx="1293636" cy="288715"/>
            </a:xfrm>
            <a:custGeom>
              <a:avLst/>
              <a:gdLst/>
              <a:ahLst/>
              <a:cxnLst/>
              <a:rect l="l" t="t" r="r" b="b"/>
              <a:pathLst>
                <a:path w="1293636" h="288715">
                  <a:moveTo>
                    <a:pt x="0" y="0"/>
                  </a:moveTo>
                  <a:lnTo>
                    <a:pt x="1293636" y="0"/>
                  </a:lnTo>
                  <a:lnTo>
                    <a:pt x="1293636" y="288715"/>
                  </a:lnTo>
                  <a:lnTo>
                    <a:pt x="0" y="288715"/>
                  </a:lnTo>
                  <a:close/>
                </a:path>
              </a:pathLst>
            </a:custGeom>
            <a:solidFill>
              <a:srgbClr val="ECF0F3"/>
            </a:solidFill>
          </p:spPr>
        </p:sp>
        <p:sp>
          <p:nvSpPr>
            <p:cNvPr id="23" name="TextBox 23"/>
            <p:cNvSpPr txBox="1"/>
            <p:nvPr/>
          </p:nvSpPr>
          <p:spPr>
            <a:xfrm>
              <a:off x="0" y="-38100"/>
              <a:ext cx="1293636" cy="326815"/>
            </a:xfrm>
            <a:prstGeom prst="rect">
              <a:avLst/>
            </a:prstGeom>
          </p:spPr>
          <p:txBody>
            <a:bodyPr lIns="60638" tIns="60638" rIns="60638" bIns="60638" rtlCol="0" anchor="ctr"/>
            <a:lstStyle/>
            <a:p>
              <a:pPr algn="ctr">
                <a:lnSpc>
                  <a:spcPts val="2660"/>
                </a:lnSpc>
              </a:pPr>
              <a:endParaRPr/>
            </a:p>
          </p:txBody>
        </p:sp>
      </p:grpSp>
      <p:sp>
        <p:nvSpPr>
          <p:cNvPr id="24" name="TextBox 24"/>
          <p:cNvSpPr txBox="1"/>
          <p:nvPr/>
        </p:nvSpPr>
        <p:spPr>
          <a:xfrm>
            <a:off x="5206649" y="2277534"/>
            <a:ext cx="11448930" cy="1763303"/>
          </a:xfrm>
          <a:prstGeom prst="rect">
            <a:avLst/>
          </a:prstGeom>
        </p:spPr>
        <p:txBody>
          <a:bodyPr lIns="0" tIns="0" rIns="0" bIns="0" rtlCol="0" anchor="t">
            <a:spAutoFit/>
          </a:bodyPr>
          <a:lstStyle/>
          <a:p>
            <a:pPr algn="l">
              <a:lnSpc>
                <a:spcPts val="3536"/>
              </a:lnSpc>
            </a:pPr>
            <a:endParaRPr dirty="0"/>
          </a:p>
          <a:p>
            <a:pPr>
              <a:lnSpc>
                <a:spcPts val="3536"/>
              </a:lnSpc>
            </a:pPr>
            <a:r>
              <a:rPr lang="el-GR" sz="2500" dirty="0" smtClean="0">
                <a:solidFill>
                  <a:srgbClr val="000000">
                    <a:alpha val="74902"/>
                  </a:srgbClr>
                </a:solidFill>
                <a:latin typeface="Roboto"/>
                <a:ea typeface="Roboto"/>
                <a:cs typeface="Roboto"/>
                <a:sym typeface="Roboto"/>
              </a:rPr>
              <a:t>Το εκπαιδευτικό</a:t>
            </a:r>
            <a:r>
              <a:rPr lang="en-US" sz="2500" dirty="0" smtClean="0">
                <a:solidFill>
                  <a:srgbClr val="000000">
                    <a:alpha val="74902"/>
                  </a:srgbClr>
                </a:solidFill>
                <a:latin typeface="Roboto"/>
                <a:ea typeface="Roboto"/>
                <a:cs typeface="Roboto"/>
                <a:sym typeface="Roboto"/>
              </a:rPr>
              <a:t> </a:t>
            </a:r>
            <a:r>
              <a:rPr lang="en-US" sz="2500" dirty="0">
                <a:solidFill>
                  <a:srgbClr val="000000">
                    <a:alpha val="74902"/>
                  </a:srgbClr>
                </a:solidFill>
                <a:latin typeface="Roboto"/>
                <a:ea typeface="Roboto"/>
                <a:cs typeface="Roboto"/>
                <a:sym typeface="Roboto"/>
              </a:rPr>
              <a:t>υλικό σχεδιάστηκε με σκοπό να </a:t>
            </a:r>
            <a:r>
              <a:rPr lang="el-GR" sz="2500" dirty="0">
                <a:solidFill>
                  <a:srgbClr val="000000">
                    <a:alpha val="74902"/>
                  </a:srgbClr>
                </a:solidFill>
                <a:latin typeface="Roboto"/>
                <a:ea typeface="Roboto"/>
                <a:cs typeface="Roboto"/>
                <a:sym typeface="Roboto"/>
              </a:rPr>
              <a:t>προσεγγίσουν</a:t>
            </a:r>
            <a:r>
              <a:rPr lang="en-US" sz="2500" dirty="0" smtClean="0">
                <a:solidFill>
                  <a:srgbClr val="000000">
                    <a:alpha val="74902"/>
                  </a:srgbClr>
                </a:solidFill>
                <a:latin typeface="Roboto"/>
                <a:ea typeface="Roboto"/>
                <a:cs typeface="Roboto"/>
                <a:sym typeface="Roboto"/>
              </a:rPr>
              <a:t> </a:t>
            </a:r>
            <a:r>
              <a:rPr lang="el-GR" sz="2500" dirty="0" smtClean="0">
                <a:solidFill>
                  <a:srgbClr val="000000">
                    <a:alpha val="74902"/>
                  </a:srgbClr>
                </a:solidFill>
                <a:latin typeface="Roboto"/>
                <a:ea typeface="Roboto"/>
                <a:cs typeface="Roboto"/>
                <a:sym typeface="Roboto"/>
              </a:rPr>
              <a:t>οι</a:t>
            </a:r>
            <a:r>
              <a:rPr lang="en-US" sz="2500" dirty="0" smtClean="0">
                <a:solidFill>
                  <a:srgbClr val="000000">
                    <a:alpha val="74902"/>
                  </a:srgbClr>
                </a:solidFill>
                <a:latin typeface="Roboto"/>
                <a:ea typeface="Roboto"/>
                <a:cs typeface="Roboto"/>
                <a:sym typeface="Roboto"/>
              </a:rPr>
              <a:t> </a:t>
            </a:r>
            <a:r>
              <a:rPr lang="en-US" sz="2500" dirty="0">
                <a:solidFill>
                  <a:srgbClr val="000000">
                    <a:alpha val="74902"/>
                  </a:srgbClr>
                </a:solidFill>
                <a:latin typeface="Roboto"/>
                <a:ea typeface="Roboto"/>
                <a:cs typeface="Roboto"/>
                <a:sym typeface="Roboto"/>
              </a:rPr>
              <a:t>μαθητές της Δευτεροβάθμιας Εκπαίδευσης </a:t>
            </a:r>
            <a:r>
              <a:rPr lang="en-US" sz="2500" dirty="0" smtClean="0">
                <a:solidFill>
                  <a:srgbClr val="000000">
                    <a:alpha val="74902"/>
                  </a:srgbClr>
                </a:solidFill>
                <a:latin typeface="Roboto"/>
                <a:ea typeface="Roboto"/>
                <a:cs typeface="Roboto"/>
                <a:sym typeface="Roboto"/>
              </a:rPr>
              <a:t>το </a:t>
            </a:r>
            <a:r>
              <a:rPr lang="en-US" sz="2500" dirty="0">
                <a:solidFill>
                  <a:srgbClr val="000000">
                    <a:alpha val="74902"/>
                  </a:srgbClr>
                </a:solidFill>
                <a:latin typeface="Roboto"/>
                <a:ea typeface="Roboto"/>
                <a:cs typeface="Roboto"/>
                <a:sym typeface="Roboto"/>
              </a:rPr>
              <a:t>έργο του Βιτσέντζου Κορνάρου, εστιάζοντας τόσο στο περιεχόμενο όσο και στην παιδαγωγική του προσέγγιση. </a:t>
            </a:r>
          </a:p>
        </p:txBody>
      </p:sp>
      <p:grpSp>
        <p:nvGrpSpPr>
          <p:cNvPr id="25" name="Group 25"/>
          <p:cNvGrpSpPr/>
          <p:nvPr/>
        </p:nvGrpSpPr>
        <p:grpSpPr>
          <a:xfrm>
            <a:off x="3501224" y="2359287"/>
            <a:ext cx="1573120" cy="1861412"/>
            <a:chOff x="0" y="0"/>
            <a:chExt cx="185732" cy="219769"/>
          </a:xfrm>
        </p:grpSpPr>
        <p:sp>
          <p:nvSpPr>
            <p:cNvPr id="26" name="Freeform 26"/>
            <p:cNvSpPr/>
            <p:nvPr/>
          </p:nvSpPr>
          <p:spPr>
            <a:xfrm>
              <a:off x="0" y="0"/>
              <a:ext cx="185732" cy="219769"/>
            </a:xfrm>
            <a:custGeom>
              <a:avLst/>
              <a:gdLst/>
              <a:ahLst/>
              <a:cxnLst/>
              <a:rect l="l" t="t" r="r" b="b"/>
              <a:pathLst>
                <a:path w="185732" h="219769">
                  <a:moveTo>
                    <a:pt x="0" y="0"/>
                  </a:moveTo>
                  <a:lnTo>
                    <a:pt x="185732" y="0"/>
                  </a:lnTo>
                  <a:lnTo>
                    <a:pt x="185732" y="219769"/>
                  </a:lnTo>
                  <a:lnTo>
                    <a:pt x="0" y="219769"/>
                  </a:lnTo>
                  <a:close/>
                </a:path>
              </a:pathLst>
            </a:custGeom>
            <a:solidFill>
              <a:srgbClr val="5F0F40"/>
            </a:solidFill>
          </p:spPr>
        </p:sp>
        <p:sp>
          <p:nvSpPr>
            <p:cNvPr id="27" name="TextBox 27"/>
            <p:cNvSpPr txBox="1"/>
            <p:nvPr/>
          </p:nvSpPr>
          <p:spPr>
            <a:xfrm>
              <a:off x="0" y="-38100"/>
              <a:ext cx="185732" cy="257869"/>
            </a:xfrm>
            <a:prstGeom prst="rect">
              <a:avLst/>
            </a:prstGeom>
          </p:spPr>
          <p:txBody>
            <a:bodyPr lIns="57618" tIns="57618" rIns="57618" bIns="57618" rtlCol="0" anchor="ctr"/>
            <a:lstStyle/>
            <a:p>
              <a:pPr algn="ctr">
                <a:lnSpc>
                  <a:spcPts val="2660"/>
                </a:lnSpc>
              </a:pPr>
              <a:endParaRPr/>
            </a:p>
          </p:txBody>
        </p:sp>
      </p:grpSp>
      <p:sp>
        <p:nvSpPr>
          <p:cNvPr id="28" name="TextBox 28"/>
          <p:cNvSpPr txBox="1"/>
          <p:nvPr/>
        </p:nvSpPr>
        <p:spPr>
          <a:xfrm>
            <a:off x="3493908" y="2950037"/>
            <a:ext cx="1767052" cy="603713"/>
          </a:xfrm>
          <a:prstGeom prst="rect">
            <a:avLst/>
          </a:prstGeom>
        </p:spPr>
        <p:txBody>
          <a:bodyPr lIns="0" tIns="0" rIns="0" bIns="0" rtlCol="0" anchor="t">
            <a:spAutoFit/>
          </a:bodyPr>
          <a:lstStyle/>
          <a:p>
            <a:pPr algn="ctr">
              <a:lnSpc>
                <a:spcPts val="4949"/>
              </a:lnSpc>
            </a:pPr>
            <a:r>
              <a:rPr lang="en-US" sz="3535">
                <a:solidFill>
                  <a:srgbClr val="FFFFFF"/>
                </a:solidFill>
                <a:latin typeface="Roboto"/>
                <a:ea typeface="Roboto"/>
                <a:cs typeface="Roboto"/>
                <a:sym typeface="Roboto"/>
              </a:rPr>
              <a:t>01</a:t>
            </a:r>
          </a:p>
        </p:txBody>
      </p:sp>
      <p:sp>
        <p:nvSpPr>
          <p:cNvPr id="29" name="TextBox 29"/>
          <p:cNvSpPr txBox="1"/>
          <p:nvPr/>
        </p:nvSpPr>
        <p:spPr>
          <a:xfrm>
            <a:off x="5376475" y="2178424"/>
            <a:ext cx="4083123" cy="476250"/>
          </a:xfrm>
          <a:prstGeom prst="rect">
            <a:avLst/>
          </a:prstGeom>
        </p:spPr>
        <p:txBody>
          <a:bodyPr lIns="0" tIns="0" rIns="0" bIns="0" rtlCol="0" anchor="t">
            <a:spAutoFit/>
          </a:bodyPr>
          <a:lstStyle/>
          <a:p>
            <a:pPr algn="l">
              <a:lnSpc>
                <a:spcPts val="3600"/>
              </a:lnSpc>
            </a:pPr>
            <a:r>
              <a:rPr lang="el-GR" sz="3000" b="1" dirty="0" smtClean="0">
                <a:solidFill>
                  <a:srgbClr val="000000"/>
                </a:solidFill>
                <a:latin typeface="Roboto Bold"/>
                <a:ea typeface="Roboto Bold"/>
                <a:cs typeface="Roboto Bold"/>
                <a:sym typeface="Roboto Bold"/>
              </a:rPr>
              <a:t>Σκοπός</a:t>
            </a:r>
            <a:endParaRPr lang="en-US" sz="3000" b="1" dirty="0">
              <a:solidFill>
                <a:srgbClr val="000000"/>
              </a:solidFill>
              <a:latin typeface="Roboto Bold"/>
              <a:ea typeface="Roboto Bold"/>
              <a:cs typeface="Roboto Bold"/>
              <a:sym typeface="Roboto Bold"/>
            </a:endParaRPr>
          </a:p>
        </p:txBody>
      </p:sp>
      <p:grpSp>
        <p:nvGrpSpPr>
          <p:cNvPr id="30" name="Group 30"/>
          <p:cNvGrpSpPr/>
          <p:nvPr/>
        </p:nvGrpSpPr>
        <p:grpSpPr>
          <a:xfrm rot="-5400000">
            <a:off x="12711298" y="5042782"/>
            <a:ext cx="908237" cy="8018979"/>
            <a:chOff x="0" y="0"/>
            <a:chExt cx="812800" cy="7176350"/>
          </a:xfrm>
        </p:grpSpPr>
        <p:sp>
          <p:nvSpPr>
            <p:cNvPr id="31" name="Freeform 31"/>
            <p:cNvSpPr/>
            <p:nvPr/>
          </p:nvSpPr>
          <p:spPr>
            <a:xfrm>
              <a:off x="0" y="0"/>
              <a:ext cx="812800" cy="7176350"/>
            </a:xfrm>
            <a:custGeom>
              <a:avLst/>
              <a:gdLst/>
              <a:ahLst/>
              <a:cxnLst/>
              <a:rect l="l" t="t" r="r" b="b"/>
              <a:pathLst>
                <a:path w="812800" h="7176350">
                  <a:moveTo>
                    <a:pt x="406400" y="0"/>
                  </a:moveTo>
                  <a:lnTo>
                    <a:pt x="812800" y="7176350"/>
                  </a:lnTo>
                  <a:lnTo>
                    <a:pt x="0" y="7176350"/>
                  </a:lnTo>
                  <a:lnTo>
                    <a:pt x="406400" y="0"/>
                  </a:lnTo>
                  <a:close/>
                </a:path>
              </a:pathLst>
            </a:custGeom>
            <a:solidFill>
              <a:srgbClr val="8E93A9"/>
            </a:solidFill>
          </p:spPr>
        </p:sp>
        <p:sp>
          <p:nvSpPr>
            <p:cNvPr id="32" name="TextBox 32"/>
            <p:cNvSpPr txBox="1"/>
            <p:nvPr/>
          </p:nvSpPr>
          <p:spPr>
            <a:xfrm>
              <a:off x="127000" y="3293777"/>
              <a:ext cx="558800" cy="3369977"/>
            </a:xfrm>
            <a:prstGeom prst="rect">
              <a:avLst/>
            </a:prstGeom>
          </p:spPr>
          <p:txBody>
            <a:bodyPr lIns="57618" tIns="57618" rIns="57618" bIns="57618" rtlCol="0" anchor="ctr"/>
            <a:lstStyle/>
            <a:p>
              <a:pPr algn="ctr">
                <a:lnSpc>
                  <a:spcPts val="2660"/>
                </a:lnSpc>
              </a:pPr>
              <a:endParaRPr/>
            </a:p>
          </p:txBody>
        </p:sp>
      </p:grpSp>
      <p:grpSp>
        <p:nvGrpSpPr>
          <p:cNvPr id="33" name="Group 33"/>
          <p:cNvGrpSpPr/>
          <p:nvPr/>
        </p:nvGrpSpPr>
        <p:grpSpPr>
          <a:xfrm rot="-5400000">
            <a:off x="12678869" y="1915899"/>
            <a:ext cx="908237" cy="8083837"/>
            <a:chOff x="0" y="0"/>
            <a:chExt cx="812800" cy="7234392"/>
          </a:xfrm>
        </p:grpSpPr>
        <p:sp>
          <p:nvSpPr>
            <p:cNvPr id="34" name="Freeform 34"/>
            <p:cNvSpPr/>
            <p:nvPr/>
          </p:nvSpPr>
          <p:spPr>
            <a:xfrm>
              <a:off x="0" y="0"/>
              <a:ext cx="812800" cy="7234392"/>
            </a:xfrm>
            <a:custGeom>
              <a:avLst/>
              <a:gdLst/>
              <a:ahLst/>
              <a:cxnLst/>
              <a:rect l="l" t="t" r="r" b="b"/>
              <a:pathLst>
                <a:path w="812800" h="7234392">
                  <a:moveTo>
                    <a:pt x="406400" y="0"/>
                  </a:moveTo>
                  <a:lnTo>
                    <a:pt x="812800" y="7234392"/>
                  </a:lnTo>
                  <a:lnTo>
                    <a:pt x="0" y="7234392"/>
                  </a:lnTo>
                  <a:lnTo>
                    <a:pt x="406400" y="0"/>
                  </a:lnTo>
                  <a:close/>
                </a:path>
              </a:pathLst>
            </a:custGeom>
            <a:solidFill>
              <a:srgbClr val="8E93A9"/>
            </a:solidFill>
          </p:spPr>
        </p:sp>
        <p:sp>
          <p:nvSpPr>
            <p:cNvPr id="35" name="TextBox 35"/>
            <p:cNvSpPr txBox="1"/>
            <p:nvPr/>
          </p:nvSpPr>
          <p:spPr>
            <a:xfrm>
              <a:off x="127000" y="3320725"/>
              <a:ext cx="558800" cy="3396925"/>
            </a:xfrm>
            <a:prstGeom prst="rect">
              <a:avLst/>
            </a:prstGeom>
          </p:spPr>
          <p:txBody>
            <a:bodyPr lIns="57618" tIns="57618" rIns="57618" bIns="57618" rtlCol="0" anchor="ctr"/>
            <a:lstStyle/>
            <a:p>
              <a:pPr algn="ctr">
                <a:lnSpc>
                  <a:spcPts val="2660"/>
                </a:lnSpc>
              </a:pPr>
              <a:endParaRPr/>
            </a:p>
          </p:txBody>
        </p:sp>
      </p:grpSp>
      <p:sp>
        <p:nvSpPr>
          <p:cNvPr id="36" name="TextBox 36"/>
          <p:cNvSpPr txBox="1"/>
          <p:nvPr/>
        </p:nvSpPr>
        <p:spPr>
          <a:xfrm>
            <a:off x="6715601" y="7526028"/>
            <a:ext cx="7726798" cy="420053"/>
          </a:xfrm>
          <a:prstGeom prst="rect">
            <a:avLst/>
          </a:prstGeom>
        </p:spPr>
        <p:txBody>
          <a:bodyPr lIns="0" tIns="0" rIns="0" bIns="0" rtlCol="0" anchor="t">
            <a:spAutoFit/>
          </a:bodyPr>
          <a:lstStyle/>
          <a:p>
            <a:pPr algn="l">
              <a:lnSpc>
                <a:spcPts val="3266"/>
              </a:lnSpc>
            </a:pPr>
            <a:r>
              <a:rPr lang="en-US" sz="2722" b="1">
                <a:solidFill>
                  <a:srgbClr val="000000"/>
                </a:solidFill>
                <a:latin typeface="Roboto Bold"/>
                <a:ea typeface="Roboto Bold"/>
                <a:cs typeface="Roboto Bold"/>
                <a:sym typeface="Roboto Bold"/>
              </a:rPr>
              <a:t>Initial Approach</a:t>
            </a:r>
          </a:p>
        </p:txBody>
      </p:sp>
      <p:sp>
        <p:nvSpPr>
          <p:cNvPr id="37" name="TextBox 37"/>
          <p:cNvSpPr txBox="1"/>
          <p:nvPr/>
        </p:nvSpPr>
        <p:spPr>
          <a:xfrm>
            <a:off x="6715601" y="8042377"/>
            <a:ext cx="7726798" cy="314828"/>
          </a:xfrm>
          <a:prstGeom prst="rect">
            <a:avLst/>
          </a:prstGeom>
        </p:spPr>
        <p:txBody>
          <a:bodyPr lIns="0" tIns="0" rIns="0" bIns="0" rtlCol="0" anchor="t">
            <a:spAutoFit/>
          </a:bodyPr>
          <a:lstStyle/>
          <a:p>
            <a:pPr algn="l">
              <a:lnSpc>
                <a:spcPts val="2540"/>
              </a:lnSpc>
            </a:pPr>
            <a:r>
              <a:rPr lang="en-US" sz="1814">
                <a:solidFill>
                  <a:srgbClr val="000000">
                    <a:alpha val="74902"/>
                  </a:srgbClr>
                </a:solidFill>
                <a:latin typeface="Roboto"/>
                <a:ea typeface="Roboto"/>
                <a:cs typeface="Roboto"/>
                <a:sym typeface="Roboto"/>
              </a:rPr>
              <a:t>Analyze trends and customer needs to validate the product idea.</a:t>
            </a:r>
          </a:p>
        </p:txBody>
      </p:sp>
      <p:grpSp>
        <p:nvGrpSpPr>
          <p:cNvPr id="38" name="Group 38"/>
          <p:cNvGrpSpPr/>
          <p:nvPr/>
        </p:nvGrpSpPr>
        <p:grpSpPr>
          <a:xfrm>
            <a:off x="5074345" y="5916920"/>
            <a:ext cx="11581234" cy="3135352"/>
            <a:chOff x="0" y="0"/>
            <a:chExt cx="1367348" cy="370178"/>
          </a:xfrm>
        </p:grpSpPr>
        <p:sp>
          <p:nvSpPr>
            <p:cNvPr id="39" name="Freeform 39"/>
            <p:cNvSpPr/>
            <p:nvPr/>
          </p:nvSpPr>
          <p:spPr>
            <a:xfrm>
              <a:off x="0" y="0"/>
              <a:ext cx="1367348" cy="370178"/>
            </a:xfrm>
            <a:custGeom>
              <a:avLst/>
              <a:gdLst/>
              <a:ahLst/>
              <a:cxnLst/>
              <a:rect l="l" t="t" r="r" b="b"/>
              <a:pathLst>
                <a:path w="1367348" h="370178">
                  <a:moveTo>
                    <a:pt x="0" y="0"/>
                  </a:moveTo>
                  <a:lnTo>
                    <a:pt x="1367348" y="0"/>
                  </a:lnTo>
                  <a:lnTo>
                    <a:pt x="1367348" y="370178"/>
                  </a:lnTo>
                  <a:lnTo>
                    <a:pt x="0" y="370178"/>
                  </a:lnTo>
                  <a:close/>
                </a:path>
              </a:pathLst>
            </a:custGeom>
            <a:solidFill>
              <a:srgbClr val="ECF0F3"/>
            </a:solidFill>
          </p:spPr>
        </p:sp>
        <p:sp>
          <p:nvSpPr>
            <p:cNvPr id="40" name="TextBox 40"/>
            <p:cNvSpPr txBox="1"/>
            <p:nvPr/>
          </p:nvSpPr>
          <p:spPr>
            <a:xfrm>
              <a:off x="0" y="-38100"/>
              <a:ext cx="1367348" cy="408278"/>
            </a:xfrm>
            <a:prstGeom prst="rect">
              <a:avLst/>
            </a:prstGeom>
          </p:spPr>
          <p:txBody>
            <a:bodyPr lIns="57618" tIns="57618" rIns="57618" bIns="57618" rtlCol="0" anchor="ctr"/>
            <a:lstStyle/>
            <a:p>
              <a:pPr algn="ctr">
                <a:lnSpc>
                  <a:spcPts val="2660"/>
                </a:lnSpc>
              </a:pPr>
              <a:endParaRPr/>
            </a:p>
          </p:txBody>
        </p:sp>
      </p:grpSp>
      <p:grpSp>
        <p:nvGrpSpPr>
          <p:cNvPr id="41" name="Group 41"/>
          <p:cNvGrpSpPr/>
          <p:nvPr/>
        </p:nvGrpSpPr>
        <p:grpSpPr>
          <a:xfrm>
            <a:off x="3551294" y="6495792"/>
            <a:ext cx="1573120" cy="1861412"/>
            <a:chOff x="0" y="0"/>
            <a:chExt cx="185732" cy="219769"/>
          </a:xfrm>
        </p:grpSpPr>
        <p:sp>
          <p:nvSpPr>
            <p:cNvPr id="42" name="Freeform 42"/>
            <p:cNvSpPr/>
            <p:nvPr/>
          </p:nvSpPr>
          <p:spPr>
            <a:xfrm>
              <a:off x="0" y="0"/>
              <a:ext cx="185732" cy="219769"/>
            </a:xfrm>
            <a:custGeom>
              <a:avLst/>
              <a:gdLst/>
              <a:ahLst/>
              <a:cxnLst/>
              <a:rect l="l" t="t" r="r" b="b"/>
              <a:pathLst>
                <a:path w="185732" h="219769">
                  <a:moveTo>
                    <a:pt x="0" y="0"/>
                  </a:moveTo>
                  <a:lnTo>
                    <a:pt x="185732" y="0"/>
                  </a:lnTo>
                  <a:lnTo>
                    <a:pt x="185732" y="219769"/>
                  </a:lnTo>
                  <a:lnTo>
                    <a:pt x="0" y="219769"/>
                  </a:lnTo>
                  <a:close/>
                </a:path>
              </a:pathLst>
            </a:custGeom>
            <a:solidFill>
              <a:srgbClr val="FB8B24"/>
            </a:solidFill>
          </p:spPr>
        </p:sp>
        <p:sp>
          <p:nvSpPr>
            <p:cNvPr id="43" name="TextBox 43"/>
            <p:cNvSpPr txBox="1"/>
            <p:nvPr/>
          </p:nvSpPr>
          <p:spPr>
            <a:xfrm>
              <a:off x="0" y="-38100"/>
              <a:ext cx="185732" cy="257869"/>
            </a:xfrm>
            <a:prstGeom prst="rect">
              <a:avLst/>
            </a:prstGeom>
          </p:spPr>
          <p:txBody>
            <a:bodyPr lIns="57618" tIns="57618" rIns="57618" bIns="57618" rtlCol="0" anchor="ctr"/>
            <a:lstStyle/>
            <a:p>
              <a:pPr algn="ctr">
                <a:lnSpc>
                  <a:spcPts val="2660"/>
                </a:lnSpc>
              </a:pPr>
              <a:endParaRPr/>
            </a:p>
          </p:txBody>
        </p:sp>
      </p:grpSp>
      <p:sp>
        <p:nvSpPr>
          <p:cNvPr id="44" name="TextBox 44"/>
          <p:cNvSpPr txBox="1"/>
          <p:nvPr/>
        </p:nvSpPr>
        <p:spPr>
          <a:xfrm>
            <a:off x="3567027" y="7144639"/>
            <a:ext cx="1620814" cy="603713"/>
          </a:xfrm>
          <a:prstGeom prst="rect">
            <a:avLst/>
          </a:prstGeom>
        </p:spPr>
        <p:txBody>
          <a:bodyPr lIns="0" tIns="0" rIns="0" bIns="0" rtlCol="0" anchor="t">
            <a:spAutoFit/>
          </a:bodyPr>
          <a:lstStyle/>
          <a:p>
            <a:pPr algn="ctr">
              <a:lnSpc>
                <a:spcPts val="4949"/>
              </a:lnSpc>
            </a:pPr>
            <a:r>
              <a:rPr lang="en-US" sz="3535">
                <a:solidFill>
                  <a:srgbClr val="FFFFFF"/>
                </a:solidFill>
                <a:latin typeface="Roboto"/>
                <a:ea typeface="Roboto"/>
                <a:cs typeface="Roboto"/>
                <a:sym typeface="Roboto"/>
              </a:rPr>
              <a:t>02</a:t>
            </a:r>
          </a:p>
        </p:txBody>
      </p:sp>
      <p:sp>
        <p:nvSpPr>
          <p:cNvPr id="45" name="TextBox 45"/>
          <p:cNvSpPr txBox="1"/>
          <p:nvPr/>
        </p:nvSpPr>
        <p:spPr>
          <a:xfrm>
            <a:off x="5376475" y="6092781"/>
            <a:ext cx="10405048" cy="461665"/>
          </a:xfrm>
          <a:prstGeom prst="rect">
            <a:avLst/>
          </a:prstGeom>
        </p:spPr>
        <p:txBody>
          <a:bodyPr lIns="0" tIns="0" rIns="0" bIns="0" rtlCol="0" anchor="t">
            <a:spAutoFit/>
          </a:bodyPr>
          <a:lstStyle/>
          <a:p>
            <a:pPr>
              <a:lnSpc>
                <a:spcPts val="3600"/>
              </a:lnSpc>
            </a:pPr>
            <a:r>
              <a:rPr lang="el-GR" sz="3000" b="1" dirty="0" smtClean="0">
                <a:solidFill>
                  <a:srgbClr val="000000"/>
                </a:solidFill>
                <a:latin typeface="Roboto Bold"/>
                <a:ea typeface="Roboto Bold"/>
                <a:cs typeface="Roboto Bold"/>
                <a:sym typeface="Roboto Bold"/>
              </a:rPr>
              <a:t>Το E.Y</a:t>
            </a:r>
            <a:r>
              <a:rPr lang="el-GR" sz="3000" b="1" dirty="0">
                <a:solidFill>
                  <a:srgbClr val="000000"/>
                </a:solidFill>
                <a:latin typeface="Roboto Bold"/>
                <a:ea typeface="Roboto Bold"/>
                <a:cs typeface="Roboto Bold"/>
                <a:sym typeface="Roboto Bold"/>
              </a:rPr>
              <a:t>. αποτελείται </a:t>
            </a:r>
            <a:r>
              <a:rPr lang="el-GR" sz="3000" b="1" dirty="0" smtClean="0">
                <a:solidFill>
                  <a:srgbClr val="000000"/>
                </a:solidFill>
                <a:latin typeface="Roboto Bold"/>
                <a:ea typeface="Roboto Bold"/>
                <a:cs typeface="Roboto Bold"/>
                <a:sym typeface="Roboto Bold"/>
              </a:rPr>
              <a:t>από </a:t>
            </a:r>
            <a:r>
              <a:rPr lang="el-GR" sz="3000" b="1" dirty="0">
                <a:solidFill>
                  <a:srgbClr val="000000"/>
                </a:solidFill>
                <a:latin typeface="Roboto Bold"/>
                <a:ea typeface="Roboto Bold"/>
                <a:cs typeface="Roboto Bold"/>
                <a:sym typeface="Roboto Bold"/>
              </a:rPr>
              <a:t>τις εξής ενότητες</a:t>
            </a:r>
            <a:r>
              <a:rPr lang="en-US" sz="3000" b="1" dirty="0" smtClean="0">
                <a:solidFill>
                  <a:srgbClr val="000000"/>
                </a:solidFill>
                <a:latin typeface="Roboto Bold"/>
                <a:ea typeface="Roboto Bold"/>
                <a:cs typeface="Roboto Bold"/>
                <a:sym typeface="Roboto Bold"/>
              </a:rPr>
              <a:t>:</a:t>
            </a:r>
            <a:endParaRPr lang="en-US" sz="3000" b="1" dirty="0">
              <a:solidFill>
                <a:srgbClr val="000000"/>
              </a:solidFill>
              <a:latin typeface="Roboto Bold"/>
              <a:ea typeface="Roboto Bold"/>
              <a:cs typeface="Roboto Bold"/>
              <a:sym typeface="Roboto Bold"/>
            </a:endParaRPr>
          </a:p>
        </p:txBody>
      </p:sp>
      <p:sp>
        <p:nvSpPr>
          <p:cNvPr id="46" name="TextBox 46"/>
          <p:cNvSpPr txBox="1"/>
          <p:nvPr/>
        </p:nvSpPr>
        <p:spPr>
          <a:xfrm>
            <a:off x="5260960" y="6625664"/>
            <a:ext cx="11448930" cy="2231370"/>
          </a:xfrm>
          <a:prstGeom prst="rect">
            <a:avLst/>
          </a:prstGeom>
        </p:spPr>
        <p:txBody>
          <a:bodyPr lIns="0" tIns="0" rIns="0" bIns="0" rtlCol="0" anchor="t">
            <a:spAutoFit/>
          </a:bodyPr>
          <a:lstStyle/>
          <a:p>
            <a:pPr marL="545316" lvl="1" indent="-272658" algn="l">
              <a:lnSpc>
                <a:spcPts val="3536"/>
              </a:lnSpc>
              <a:buFont typeface="Arial"/>
              <a:buChar char="•"/>
            </a:pPr>
            <a:r>
              <a:rPr lang="el-GR" sz="2500" b="1" dirty="0" smtClean="0">
                <a:solidFill>
                  <a:srgbClr val="000000">
                    <a:alpha val="74902"/>
                  </a:srgbClr>
                </a:solidFill>
                <a:latin typeface="Roboto Bold"/>
                <a:ea typeface="Roboto Bold"/>
                <a:cs typeface="Roboto Bold"/>
                <a:sym typeface="Roboto Bold"/>
              </a:rPr>
              <a:t>Εισαγωγή</a:t>
            </a:r>
            <a:endParaRPr lang="en-US" sz="2500" b="1" dirty="0">
              <a:solidFill>
                <a:srgbClr val="000000">
                  <a:alpha val="74902"/>
                </a:srgbClr>
              </a:solidFill>
              <a:latin typeface="Roboto Bold"/>
              <a:ea typeface="Roboto Bold"/>
              <a:cs typeface="Roboto Bold"/>
              <a:sym typeface="Roboto Bold"/>
            </a:endParaRPr>
          </a:p>
          <a:p>
            <a:pPr marL="545316" lvl="1" indent="-272658">
              <a:lnSpc>
                <a:spcPts val="3536"/>
              </a:lnSpc>
              <a:buFont typeface="Arial"/>
              <a:buChar char="•"/>
            </a:pPr>
            <a:r>
              <a:rPr lang="en-US" sz="2500" dirty="0">
                <a:solidFill>
                  <a:srgbClr val="000000">
                    <a:alpha val="74902"/>
                  </a:srgbClr>
                </a:solidFill>
                <a:latin typeface="Roboto"/>
                <a:ea typeface="Roboto"/>
                <a:cs typeface="Roboto"/>
                <a:sym typeface="Roboto"/>
              </a:rPr>
              <a:t>1η </a:t>
            </a:r>
            <a:r>
              <a:rPr lang="el-GR" sz="2500" dirty="0" smtClean="0">
                <a:solidFill>
                  <a:srgbClr val="000000">
                    <a:alpha val="74902"/>
                  </a:srgbClr>
                </a:solidFill>
                <a:latin typeface="Roboto"/>
                <a:ea typeface="Roboto"/>
                <a:cs typeface="Roboto"/>
                <a:sym typeface="Roboto"/>
              </a:rPr>
              <a:t>Διδακτική Ενότητα</a:t>
            </a:r>
            <a:r>
              <a:rPr lang="en-US" sz="2500" dirty="0" smtClean="0">
                <a:solidFill>
                  <a:srgbClr val="000000">
                    <a:alpha val="74902"/>
                  </a:srgbClr>
                </a:solidFill>
                <a:latin typeface="Roboto"/>
                <a:ea typeface="Roboto"/>
                <a:cs typeface="Roboto"/>
                <a:sym typeface="Roboto"/>
              </a:rPr>
              <a:t>: </a:t>
            </a:r>
            <a:r>
              <a:rPr lang="en-US" sz="2500" b="1" dirty="0">
                <a:solidFill>
                  <a:srgbClr val="000000">
                    <a:alpha val="74902"/>
                  </a:srgbClr>
                </a:solidFill>
                <a:latin typeface="Roboto Bold"/>
                <a:ea typeface="Roboto Bold"/>
                <a:cs typeface="Roboto Bold"/>
                <a:sym typeface="Roboto Bold"/>
              </a:rPr>
              <a:t>Το Ποίημα</a:t>
            </a:r>
          </a:p>
          <a:p>
            <a:pPr marL="545316" lvl="1" indent="-272658">
              <a:lnSpc>
                <a:spcPts val="3536"/>
              </a:lnSpc>
              <a:buFont typeface="Arial"/>
              <a:buChar char="•"/>
            </a:pPr>
            <a:r>
              <a:rPr lang="en-US" sz="2500" dirty="0">
                <a:solidFill>
                  <a:srgbClr val="000000">
                    <a:alpha val="74902"/>
                  </a:srgbClr>
                </a:solidFill>
                <a:latin typeface="Roboto"/>
                <a:ea typeface="Roboto"/>
                <a:cs typeface="Roboto"/>
                <a:sym typeface="Roboto"/>
              </a:rPr>
              <a:t>2η </a:t>
            </a:r>
            <a:r>
              <a:rPr lang="el-GR" sz="2500" dirty="0">
                <a:solidFill>
                  <a:srgbClr val="000000">
                    <a:alpha val="74902"/>
                  </a:srgbClr>
                </a:solidFill>
                <a:latin typeface="Roboto"/>
                <a:ea typeface="Roboto"/>
                <a:cs typeface="Roboto"/>
                <a:sym typeface="Roboto"/>
              </a:rPr>
              <a:t>Διδακτική </a:t>
            </a:r>
            <a:r>
              <a:rPr lang="el-GR" sz="2500" dirty="0" smtClean="0">
                <a:solidFill>
                  <a:srgbClr val="000000">
                    <a:alpha val="74902"/>
                  </a:srgbClr>
                </a:solidFill>
                <a:latin typeface="Roboto"/>
                <a:ea typeface="Roboto"/>
                <a:cs typeface="Roboto"/>
                <a:sym typeface="Roboto"/>
              </a:rPr>
              <a:t>Ενότητα</a:t>
            </a:r>
            <a:r>
              <a:rPr lang="en-US" sz="2500" dirty="0" smtClean="0">
                <a:solidFill>
                  <a:srgbClr val="000000">
                    <a:alpha val="74902"/>
                  </a:srgbClr>
                </a:solidFill>
                <a:latin typeface="Roboto"/>
                <a:ea typeface="Roboto"/>
                <a:cs typeface="Roboto"/>
                <a:sym typeface="Roboto"/>
              </a:rPr>
              <a:t>: </a:t>
            </a:r>
            <a:r>
              <a:rPr lang="en-US" sz="2500" b="1" dirty="0">
                <a:solidFill>
                  <a:srgbClr val="000000">
                    <a:alpha val="74902"/>
                  </a:srgbClr>
                </a:solidFill>
                <a:latin typeface="Roboto Bold"/>
                <a:ea typeface="Roboto Bold"/>
                <a:cs typeface="Roboto Bold"/>
                <a:sym typeface="Roboto Bold"/>
              </a:rPr>
              <a:t>Οι Ήρωες του Ποιήματος</a:t>
            </a:r>
          </a:p>
          <a:p>
            <a:pPr marL="545316" lvl="1" indent="-272658">
              <a:lnSpc>
                <a:spcPts val="3536"/>
              </a:lnSpc>
              <a:buFont typeface="Arial"/>
              <a:buChar char="•"/>
            </a:pPr>
            <a:r>
              <a:rPr lang="en-US" sz="2500" dirty="0">
                <a:solidFill>
                  <a:srgbClr val="000000">
                    <a:alpha val="74902"/>
                  </a:srgbClr>
                </a:solidFill>
                <a:latin typeface="Roboto"/>
                <a:ea typeface="Roboto"/>
                <a:cs typeface="Roboto"/>
                <a:sym typeface="Roboto"/>
              </a:rPr>
              <a:t>3η </a:t>
            </a:r>
            <a:r>
              <a:rPr lang="el-GR" sz="2500" dirty="0">
                <a:solidFill>
                  <a:srgbClr val="000000">
                    <a:alpha val="74902"/>
                  </a:srgbClr>
                </a:solidFill>
                <a:latin typeface="Roboto"/>
                <a:ea typeface="Roboto"/>
                <a:cs typeface="Roboto"/>
                <a:sym typeface="Roboto"/>
              </a:rPr>
              <a:t>Διδακτική </a:t>
            </a:r>
            <a:r>
              <a:rPr lang="el-GR" sz="2500" dirty="0" smtClean="0">
                <a:solidFill>
                  <a:srgbClr val="000000">
                    <a:alpha val="74902"/>
                  </a:srgbClr>
                </a:solidFill>
                <a:latin typeface="Roboto"/>
                <a:ea typeface="Roboto"/>
                <a:cs typeface="Roboto"/>
                <a:sym typeface="Roboto"/>
              </a:rPr>
              <a:t>Ενότητα</a:t>
            </a:r>
            <a:r>
              <a:rPr lang="en-US" sz="2500" dirty="0" smtClean="0">
                <a:solidFill>
                  <a:srgbClr val="000000">
                    <a:alpha val="74902"/>
                  </a:srgbClr>
                </a:solidFill>
                <a:latin typeface="Roboto"/>
                <a:ea typeface="Roboto"/>
                <a:cs typeface="Roboto"/>
                <a:sym typeface="Roboto"/>
              </a:rPr>
              <a:t>: </a:t>
            </a:r>
            <a:r>
              <a:rPr lang="en-US" sz="2500" b="1" dirty="0">
                <a:solidFill>
                  <a:srgbClr val="000000">
                    <a:alpha val="74902"/>
                  </a:srgbClr>
                </a:solidFill>
                <a:latin typeface="Roboto Bold"/>
                <a:ea typeface="Roboto Bold"/>
                <a:cs typeface="Roboto Bold"/>
                <a:sym typeface="Roboto Bold"/>
              </a:rPr>
              <a:t>Ο Βιτσέντζος Κορνάρος</a:t>
            </a:r>
          </a:p>
          <a:p>
            <a:pPr marL="545316" lvl="1" indent="-272658">
              <a:lnSpc>
                <a:spcPts val="3536"/>
              </a:lnSpc>
              <a:buFont typeface="Arial"/>
              <a:buChar char="•"/>
            </a:pPr>
            <a:r>
              <a:rPr lang="en-US" sz="2500" dirty="0">
                <a:solidFill>
                  <a:srgbClr val="000000">
                    <a:alpha val="74902"/>
                  </a:srgbClr>
                </a:solidFill>
                <a:latin typeface="Roboto"/>
                <a:ea typeface="Roboto"/>
                <a:cs typeface="Roboto"/>
                <a:sym typeface="Roboto"/>
              </a:rPr>
              <a:t>Forum: </a:t>
            </a:r>
            <a:r>
              <a:rPr lang="en-US" sz="2500" b="1" dirty="0" smtClean="0">
                <a:solidFill>
                  <a:srgbClr val="000000">
                    <a:alpha val="74902"/>
                  </a:srgbClr>
                </a:solidFill>
                <a:latin typeface="Roboto Bold"/>
                <a:ea typeface="Roboto Bold"/>
                <a:cs typeface="Roboto Bold"/>
                <a:sym typeface="Roboto Bold"/>
              </a:rPr>
              <a:t>“</a:t>
            </a:r>
            <a:r>
              <a:rPr lang="el-GR" sz="2500" b="1" dirty="0">
                <a:solidFill>
                  <a:srgbClr val="000000">
                    <a:alpha val="74902"/>
                  </a:srgbClr>
                </a:solidFill>
                <a:latin typeface="Roboto Bold"/>
                <a:ea typeface="Roboto Bold"/>
                <a:cs typeface="Roboto Bold"/>
                <a:sym typeface="Roboto Bold"/>
              </a:rPr>
              <a:t>Πες μου τη γνώμη </a:t>
            </a:r>
            <a:r>
              <a:rPr lang="el-GR" sz="2500" b="1" dirty="0" smtClean="0">
                <a:solidFill>
                  <a:srgbClr val="000000">
                    <a:alpha val="74902"/>
                  </a:srgbClr>
                </a:solidFill>
                <a:latin typeface="Roboto Bold"/>
                <a:ea typeface="Roboto Bold"/>
                <a:cs typeface="Roboto Bold"/>
                <a:sym typeface="Roboto Bold"/>
              </a:rPr>
              <a:t>σου</a:t>
            </a:r>
            <a:r>
              <a:rPr lang="en-US" sz="2500" b="1" dirty="0" smtClean="0">
                <a:solidFill>
                  <a:srgbClr val="000000">
                    <a:alpha val="74902"/>
                  </a:srgbClr>
                </a:solidFill>
                <a:latin typeface="Roboto Bold"/>
                <a:ea typeface="Roboto Bold"/>
                <a:cs typeface="Roboto Bold"/>
                <a:sym typeface="Roboto Bold"/>
              </a:rPr>
              <a:t>”</a:t>
            </a:r>
            <a:endParaRPr lang="en-US" sz="2500" b="1" dirty="0">
              <a:solidFill>
                <a:srgbClr val="000000">
                  <a:alpha val="74902"/>
                </a:srgbClr>
              </a:solidFill>
              <a:latin typeface="Roboto Bold"/>
              <a:ea typeface="Roboto Bold"/>
              <a:cs typeface="Roboto Bold"/>
              <a:sym typeface="Roboto Bold"/>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1879</TotalTime>
  <Words>1605</Words>
  <Application>Microsoft Office PowerPoint</Application>
  <PresentationFormat>Προσαρμογή</PresentationFormat>
  <Paragraphs>257</Paragraphs>
  <Slides>21</Slides>
  <Notes>2</Notes>
  <HiddenSlides>0</HiddenSlides>
  <MMClips>0</MMClips>
  <ScaleCrop>false</ScaleCrop>
  <HeadingPairs>
    <vt:vector size="6" baseType="variant">
      <vt:variant>
        <vt:lpstr>Γραμματοσειρές που χρησιμοποιούνται</vt:lpstr>
      </vt:variant>
      <vt:variant>
        <vt:i4>12</vt:i4>
      </vt:variant>
      <vt:variant>
        <vt:lpstr>Θέμα</vt:lpstr>
      </vt:variant>
      <vt:variant>
        <vt:i4>1</vt:i4>
      </vt:variant>
      <vt:variant>
        <vt:lpstr>Τίτλοι διαφανειών</vt:lpstr>
      </vt:variant>
      <vt:variant>
        <vt:i4>21</vt:i4>
      </vt:variant>
    </vt:vector>
  </HeadingPairs>
  <TitlesOfParts>
    <vt:vector size="34" baseType="lpstr">
      <vt:lpstr>Arimo Bold Italics</vt:lpstr>
      <vt:lpstr>Times New Roman</vt:lpstr>
      <vt:lpstr>Arimo Bold</vt:lpstr>
      <vt:lpstr>Vollkorn</vt:lpstr>
      <vt:lpstr>Roboto</vt:lpstr>
      <vt:lpstr>Arial</vt:lpstr>
      <vt:lpstr>Vollkorn Italics</vt:lpstr>
      <vt:lpstr>Times New Roman Bold</vt:lpstr>
      <vt:lpstr>Wingdings</vt:lpstr>
      <vt:lpstr>Roboto Bold</vt:lpstr>
      <vt:lpstr>Calibri</vt:lpstr>
      <vt:lpstr>Alegreya Sans Bold</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Χατζηδάκη Ελένη</dc:title>
  <dc:creator>User</dc:creator>
  <cp:lastModifiedBy>Λογαριασμός Microsoft</cp:lastModifiedBy>
  <cp:revision>36</cp:revision>
  <dcterms:created xsi:type="dcterms:W3CDTF">2006-08-16T00:00:00Z</dcterms:created>
  <dcterms:modified xsi:type="dcterms:W3CDTF">2025-12-05T17:50:05Z</dcterms:modified>
  <dc:identifier>DAG3HMoae7s</dc:identifier>
</cp:coreProperties>
</file>