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6" r:id="rId2"/>
    <p:sldId id="267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8288000" cy="10287000"/>
  <p:notesSz cx="6858000" cy="9144000"/>
  <p:embeddedFontLst>
    <p:embeddedFont>
      <p:font typeface="Book Antiqua" panose="020406020503050303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3E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34A0-BEA6-4C9F-BC02-8C5A91ACD34F}" type="datetimeFigureOut">
              <a:rPr lang="el-GR" smtClean="0"/>
              <a:t>15/11/2025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6E28-B559-4778-B2CA-3AB7859B19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08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76E28-B559-4778-B2CA-3AB7859B19F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95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76E28-B559-4778-B2CA-3AB7859B19F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8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j4B1LRFciyW15qRV1yNMJunDc2x2/TLmH7O06Ti2cHmzNF6RdL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students.edivea.net/courses/1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F677F7EF-606E-B5BF-B16E-1EAE1846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0615D4A-23B5-2D30-167C-0AD31F691AD0}"/>
              </a:ext>
            </a:extLst>
          </p:cNvPr>
          <p:cNvSpPr txBox="1">
            <a:spLocks noChangeArrowheads="1"/>
          </p:cNvSpPr>
          <p:nvPr/>
        </p:nvSpPr>
        <p:spPr>
          <a:xfrm>
            <a:off x="4038600" y="3034667"/>
            <a:ext cx="10439399" cy="20722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/>
              <a:t>ΣΧΕΔΙΑΣΜΟΣ, ΥΛΟΠΟΙΗΣΗ ΚΑΙ ΑΠΟΤΙΜΗΣΗ ΣΥΜΠΛΗΡΩΜΑΤΙΚΟΥ ΕΚΠΑΙΔΕΥΤΙΚΟΥ ΥΛΙΚΟΥ ΜΕ ΤΗ ΜΕΘΟΔΟ ΤΗΣ ΕΞΑΕ ΓΙΑ ΤΗΝ ΔΙΔΑΣΚΑΛΙΑ ΤΗΣ ΤΕΧΝΗΣ ΩΣ ΜΕΣΟ ΠΕΡΙΒΑΛΛΟΝΤΙΚΗΣ ΕΥΑΙΣΘΗΤΟΠΟΙΗΣΗΣ ΣΤΗΝ ΠΡΟΣΧΟΛΙΚΗ ΑΓΩΓΗ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5" name="11 - Ορθογώνιο">
            <a:extLst>
              <a:ext uri="{FF2B5EF4-FFF2-40B4-BE49-F238E27FC236}">
                <a16:creationId xmlns:a16="http://schemas.microsoft.com/office/drawing/2014/main" id="{1A58A9AA-DE4F-F57C-CEEE-F6B14802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599" y="1285716"/>
            <a:ext cx="1043939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1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2100" dirty="0">
              <a:latin typeface="Book Antiqua" panose="02040602050305030304" pitchFamily="18" charset="0"/>
            </a:endParaRPr>
          </a:p>
          <a:p>
            <a:pPr algn="ctr"/>
            <a:r>
              <a:rPr lang="el-GR" sz="2100" dirty="0"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2100" dirty="0" err="1">
                <a:latin typeface="Book Antiqua" panose="02040602050305030304" pitchFamily="18" charset="0"/>
              </a:rPr>
              <a:t>Learning</a:t>
            </a:r>
            <a:r>
              <a:rPr lang="el-GR" sz="2100" dirty="0">
                <a:latin typeface="Book Antiqua" panose="02040602050305030304" pitchFamily="18" charset="0"/>
              </a:rPr>
              <a:t>)»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89B2CDF-B316-7223-F50F-15D90169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670" y="8409973"/>
            <a:ext cx="72042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</a:t>
            </a:r>
            <a:endParaRPr kumimoji="0" lang="en-US" sz="2100" b="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1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Νοέμβριος 202</a:t>
            </a:r>
            <a:r>
              <a:rPr lang="en-US" sz="2100" i="1" dirty="0">
                <a:latin typeface="Book Antiqua" pitchFamily="18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l-GR" sz="21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15 - Ευθεία γραμμή σύνδεσης">
            <a:extLst>
              <a:ext uri="{FF2B5EF4-FFF2-40B4-BE49-F238E27FC236}">
                <a16:creationId xmlns:a16="http://schemas.microsoft.com/office/drawing/2014/main" id="{33F61EBC-66A6-AD5B-4CA0-B843D495C6C8}"/>
              </a:ext>
            </a:extLst>
          </p:cNvPr>
          <p:cNvCxnSpPr>
            <a:cxnSpLocks/>
          </p:cNvCxnSpPr>
          <p:nvPr/>
        </p:nvCxnSpPr>
        <p:spPr bwMode="auto">
          <a:xfrm>
            <a:off x="3810002" y="2347545"/>
            <a:ext cx="110489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9 - Ορθογώνιο">
            <a:extLst>
              <a:ext uri="{FF2B5EF4-FFF2-40B4-BE49-F238E27FC236}">
                <a16:creationId xmlns:a16="http://schemas.microsoft.com/office/drawing/2014/main" id="{6163FC1D-2255-7FC2-2797-4D6E62DDBA4B}"/>
              </a:ext>
            </a:extLst>
          </p:cNvPr>
          <p:cNvSpPr/>
          <p:nvPr/>
        </p:nvSpPr>
        <p:spPr>
          <a:xfrm>
            <a:off x="5723620" y="5499162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dirty="0"/>
              <a:t>ΒΟΥΡΒΑΧΑΚΗ ΓΑΡΥΦΑΛΙΑ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7CF74FF3-F7BD-E22C-C117-E43457A6A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61640"/>
              </p:ext>
            </p:extLst>
          </p:nvPr>
        </p:nvGraphicFramePr>
        <p:xfrm>
          <a:off x="5406670" y="7321303"/>
          <a:ext cx="76235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805">
                <a:tc>
                  <a:txBody>
                    <a:bodyPr/>
                    <a:lstStyle/>
                    <a:p>
                      <a:pPr algn="ctr"/>
                      <a:r>
                        <a:rPr lang="el-GR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ΤΡΟΥΛΗ </a:t>
                      </a:r>
                    </a:p>
                    <a:p>
                      <a:pPr algn="ctr"/>
                      <a:r>
                        <a:rPr lang="el-GR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ΣΟΦΙΑ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ΧΡΗΣΤΙΔΗΣ</a:t>
                      </a:r>
                    </a:p>
                    <a:p>
                      <a:pPr algn="ctr"/>
                      <a:r>
                        <a:rPr lang="el-GR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ΚΩΝΣΤΑΝΤΙΝΟΣ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ΤΡΟΥΛΗ</a:t>
                      </a:r>
                    </a:p>
                    <a:p>
                      <a:pPr algn="ctr"/>
                      <a:r>
                        <a:rPr lang="el-GR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ΚΑΛΛΙΟΠΗ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9 - Ορθογώνιο">
            <a:extLst>
              <a:ext uri="{FF2B5EF4-FFF2-40B4-BE49-F238E27FC236}">
                <a16:creationId xmlns:a16="http://schemas.microsoft.com/office/drawing/2014/main" id="{1DAD177B-4987-DA66-6338-8D7C1549D5B8}"/>
              </a:ext>
            </a:extLst>
          </p:cNvPr>
          <p:cNvSpPr/>
          <p:nvPr/>
        </p:nvSpPr>
        <p:spPr>
          <a:xfrm>
            <a:off x="5723620" y="6688310"/>
            <a:ext cx="6840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600" dirty="0"/>
              <a:t>Επιτροπή Κρίσης ΔΕ</a:t>
            </a:r>
          </a:p>
        </p:txBody>
      </p:sp>
      <p:cxnSp>
        <p:nvCxnSpPr>
          <p:cNvPr id="22" name="15 - Ευθεία γραμμή σύνδεσης">
            <a:extLst>
              <a:ext uri="{FF2B5EF4-FFF2-40B4-BE49-F238E27FC236}">
                <a16:creationId xmlns:a16="http://schemas.microsoft.com/office/drawing/2014/main" id="{BA582E96-B0FA-E7DC-466E-9A5C6A89B380}"/>
              </a:ext>
            </a:extLst>
          </p:cNvPr>
          <p:cNvCxnSpPr>
            <a:cxnSpLocks/>
          </p:cNvCxnSpPr>
          <p:nvPr/>
        </p:nvCxnSpPr>
        <p:spPr bwMode="auto">
          <a:xfrm>
            <a:off x="3810002" y="2476500"/>
            <a:ext cx="110489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C1153C-7C89-73F9-583F-77E3BA157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642" y="8203450"/>
            <a:ext cx="2415712" cy="208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8382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A33FA-8B84-B4E9-CD68-F415CE95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73A44D5-B1DE-65DD-9A58-2542076B20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54DE5-760A-810C-B317-A92E8CB9AAD2}"/>
              </a:ext>
            </a:extLst>
          </p:cNvPr>
          <p:cNvSpPr txBox="1"/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6. Παραγόμενο εκπαιδευτικό υλικό (2/3)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B030FF3C-975C-562D-63D3-D8532B3A40BD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C244E270-4708-5B5C-8AB8-55364B6DD2B4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31827209-2A7D-04B0-608E-6A65F12E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A16489A-CADA-7A8D-F7C4-19E551CC2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04141-1967-8C2E-7681-2560248FC836}"/>
              </a:ext>
            </a:extLst>
          </p:cNvPr>
          <p:cNvSpPr txBox="1"/>
          <p:nvPr/>
        </p:nvSpPr>
        <p:spPr>
          <a:xfrm>
            <a:off x="823686" y="1679323"/>
            <a:ext cx="230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Δημιουργία</a:t>
            </a:r>
            <a:endParaRPr lang="el-GR" sz="2800" dirty="0"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526DF-481B-FFDA-E9B5-3C7360B7C384}"/>
              </a:ext>
            </a:extLst>
          </p:cNvPr>
          <p:cNvSpPr txBox="1"/>
          <p:nvPr/>
        </p:nvSpPr>
        <p:spPr>
          <a:xfrm>
            <a:off x="869784" y="4265572"/>
            <a:ext cx="850281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Εισαγωγική Ενότητα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Διδακτική Ενότητα : Η Φύση Γύρω μου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Διδακτική Ενότητα : Ο Κλοντ Μονέ και η Ρύπανση των Νερών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Διδακτική Ενότητα : Ιμπρεσιονισμός και Προστασία των Δασών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Διδακτική Ενότητα : Έργα Τέχνης και Ανακύκλωση</a:t>
            </a:r>
          </a:p>
        </p:txBody>
      </p:sp>
      <p:pic>
        <p:nvPicPr>
          <p:cNvPr id="28" name="Εικόνα 27" descr="Εικόνα που περιέχει κείμενο, στιγμιότυπο οθόνης, τοποθεσία web, ιστοσελ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C7FAA61-DD89-4988-9156-79B071A42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619197"/>
            <a:ext cx="6705600" cy="2532498"/>
          </a:xfrm>
          <a:prstGeom prst="rect">
            <a:avLst/>
          </a:prstGeom>
        </p:spPr>
      </p:pic>
      <p:pic>
        <p:nvPicPr>
          <p:cNvPr id="31" name="Εικόνα 5" descr="Εικόνα που περιέχει ρουχισμός, καρτούν, κορίτσι, αξεσουάρ μόδ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CE1218E-D3F3-4B24-CB6C-521A1694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098" y="4456758"/>
            <a:ext cx="1681159" cy="26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438F4B-5278-E131-267B-7F1A265F68E5}"/>
              </a:ext>
            </a:extLst>
          </p:cNvPr>
          <p:cNvSpPr txBox="1"/>
          <p:nvPr/>
        </p:nvSpPr>
        <p:spPr>
          <a:xfrm>
            <a:off x="853440" y="2229609"/>
            <a:ext cx="1377696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Ελεύθερο λογισμικό ανοιχτού κώδικα </a:t>
            </a:r>
            <a:r>
              <a:rPr lang="en-US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H5P ( Accordion &amp; Course Presentation)</a:t>
            </a:r>
            <a:endParaRPr lang="el-GR" sz="21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Εμπλουτισμός στην πλατφόρμα </a:t>
            </a:r>
            <a:r>
              <a:rPr lang="en-US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 err="1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edivea</a:t>
            </a: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του εργαστηρίου Ε.ΔΙ.Β.Ε.Α ( ΠΤΔΕ - Πανεπιστημίου Κρήτης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1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CE54FA-6C89-C329-764E-386914254C95}"/>
              </a:ext>
            </a:extLst>
          </p:cNvPr>
          <p:cNvSpPr txBox="1"/>
          <p:nvPr/>
        </p:nvSpPr>
        <p:spPr>
          <a:xfrm>
            <a:off x="853440" y="3534892"/>
            <a:ext cx="230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Περιεχόμενα</a:t>
            </a:r>
            <a:r>
              <a:rPr lang="el-GR" sz="28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3B7A8E-049C-0B74-A291-0096556C7F1E}"/>
              </a:ext>
            </a:extLst>
          </p:cNvPr>
          <p:cNvSpPr txBox="1"/>
          <p:nvPr/>
        </p:nvSpPr>
        <p:spPr>
          <a:xfrm>
            <a:off x="11313946" y="3529831"/>
            <a:ext cx="278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Άξιο αναφοράς</a:t>
            </a:r>
            <a:endParaRPr lang="el-GR" sz="2800" dirty="0">
              <a:latin typeface="Book Antiqua" panose="0204060205030503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5B66C4-E10A-935A-56F8-A1E0633044B2}"/>
              </a:ext>
            </a:extLst>
          </p:cNvPr>
          <p:cNvSpPr txBox="1"/>
          <p:nvPr/>
        </p:nvSpPr>
        <p:spPr>
          <a:xfrm>
            <a:off x="12707854" y="4457932"/>
            <a:ext cx="557785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Χρήση </a:t>
            </a:r>
            <a:r>
              <a:rPr lang="en-US" sz="2100" dirty="0" err="1">
                <a:latin typeface="Book Antiqua" panose="02040602050305030304" pitchFamily="18" charset="0"/>
              </a:rPr>
              <a:t>Plotagon</a:t>
            </a:r>
            <a:endParaRPr lang="el-GR" sz="2100" dirty="0"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Εμφάνιση σε διδακτικές ενότητες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Εφαρμογή της Αρχής της Εικόνας του </a:t>
            </a:r>
            <a:r>
              <a:rPr lang="en-US" sz="2100" dirty="0">
                <a:latin typeface="Book Antiqua" panose="02040602050305030304" pitchFamily="18" charset="0"/>
              </a:rPr>
              <a:t>Mayer(2017)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Αφήγηση κειμένου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Ρόλος καθοδηγητικός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Στήριξη και παρακίνηση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Αλληλεπίδραση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Book Antiqua" panose="02040602050305030304" pitchFamily="18" charset="0"/>
            </a:endParaRPr>
          </a:p>
          <a:p>
            <a:endParaRPr lang="en-US" sz="2100" dirty="0">
              <a:latin typeface="Book Antiqua" panose="02040602050305030304" pitchFamily="18" charset="0"/>
            </a:endParaRPr>
          </a:p>
          <a:p>
            <a:br>
              <a:rPr lang="el-GR" sz="2100" dirty="0">
                <a:latin typeface="Book Antiqua" panose="02040602050305030304" pitchFamily="18" charset="0"/>
              </a:rPr>
            </a:br>
            <a:endParaRPr lang="el-GR" sz="2100" dirty="0">
              <a:latin typeface="Book Antiqua" panose="0204060205030503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2C9367-6D5D-004C-3959-9C21A5D01312}"/>
              </a:ext>
            </a:extLst>
          </p:cNvPr>
          <p:cNvSpPr txBox="1"/>
          <p:nvPr/>
        </p:nvSpPr>
        <p:spPr>
          <a:xfrm>
            <a:off x="10439399" y="7216603"/>
            <a:ext cx="21335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Avatar «</a:t>
            </a:r>
            <a:r>
              <a:rPr lang="el-GR" sz="2100" dirty="0">
                <a:latin typeface="Book Antiqua" panose="02040602050305030304" pitchFamily="18" charset="0"/>
              </a:rPr>
              <a:t>Λίνα»</a:t>
            </a:r>
            <a:r>
              <a:rPr lang="en-US" sz="2100" dirty="0">
                <a:latin typeface="Book Antiqua" panose="02040602050305030304" pitchFamily="18" charset="0"/>
              </a:rPr>
              <a:t> </a:t>
            </a:r>
            <a:endParaRPr lang="el-GR" sz="2100" dirty="0"/>
          </a:p>
        </p:txBody>
      </p:sp>
      <p:cxnSp>
        <p:nvCxnSpPr>
          <p:cNvPr id="43" name="15 - Ευθεία γραμμή σύνδεσης">
            <a:extLst>
              <a:ext uri="{FF2B5EF4-FFF2-40B4-BE49-F238E27FC236}">
                <a16:creationId xmlns:a16="http://schemas.microsoft.com/office/drawing/2014/main" id="{0A2F7F53-62DB-7FB3-8B4D-E60D79D573DB}"/>
              </a:ext>
            </a:extLst>
          </p:cNvPr>
          <p:cNvCxnSpPr>
            <a:cxnSpLocks/>
          </p:cNvCxnSpPr>
          <p:nvPr/>
        </p:nvCxnSpPr>
        <p:spPr bwMode="auto">
          <a:xfrm>
            <a:off x="9753600" y="3695700"/>
            <a:ext cx="0" cy="502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27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3" grpId="0"/>
      <p:bldP spid="34" grpId="0"/>
      <p:bldP spid="35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E12F7-D6F8-7686-B196-309BB47A2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77D87E4-6764-FE07-FE7F-661CCB4700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0EFF4-97E8-440E-A67C-7932DBD436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6. Παραγόμενο εκπαιδευτικό υλικό (3/3)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186A672A-7F2B-FBC4-F633-4EA7182630CB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A955AA1E-A6CB-E6D7-42C1-7EAF67FFA84D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5CA66A50-2B4C-4FF3-ACF2-53E7DEA51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6B0BE29-6FBD-A400-5060-BFB7C0A7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C936E-45C3-0BD1-7BE4-63270E3C4BAE}"/>
              </a:ext>
            </a:extLst>
          </p:cNvPr>
          <p:cNvSpPr txBox="1"/>
          <p:nvPr/>
        </p:nvSpPr>
        <p:spPr>
          <a:xfrm>
            <a:off x="1143000" y="1674889"/>
            <a:ext cx="313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Αρχές ανάπτυξης</a:t>
            </a:r>
            <a:endParaRPr lang="el-GR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2A923-0930-09B4-01B5-22334DFB46F3}"/>
              </a:ext>
            </a:extLst>
          </p:cNvPr>
          <p:cNvSpPr txBox="1"/>
          <p:nvPr/>
        </p:nvSpPr>
        <p:spPr>
          <a:xfrm>
            <a:off x="1143000" y="2384230"/>
            <a:ext cx="105373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100" b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ριτήρια ταξινομίας για το υλικό Εξ 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100" b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ποστάσεως Εκπαίδευσης των West 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100" b="0" dirty="0" err="1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Λιοναράκη</a:t>
            </a:r>
            <a:r>
              <a:rPr lang="el-GR" sz="2100" b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(Λιοναράκης, 2001)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b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100" b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ρχές 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100" b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ολυμεσικής 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100" b="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άθησης του Mayer (2017)</a:t>
            </a:r>
            <a:endParaRPr lang="el-GR" sz="2100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CF6BE-68C5-60A7-E5B7-94EEEF091BE9}"/>
              </a:ext>
            </a:extLst>
          </p:cNvPr>
          <p:cNvSpPr txBox="1"/>
          <p:nvPr/>
        </p:nvSpPr>
        <p:spPr>
          <a:xfrm>
            <a:off x="1143000" y="429528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Ψηφιακά εργαλεία ανάπτυξης</a:t>
            </a:r>
            <a:endParaRPr lang="el-GR" sz="2800" dirty="0">
              <a:latin typeface="Book Antiqua" panose="02040602050305030304" pitchFamily="18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4B033A4-0E00-1C06-57CA-704B96564B7F}"/>
              </a:ext>
            </a:extLst>
          </p:cNvPr>
          <p:cNvSpPr>
            <a:spLocks/>
          </p:cNvSpPr>
          <p:nvPr/>
        </p:nvSpPr>
        <p:spPr>
          <a:xfrm rot="10800000">
            <a:off x="1212837" y="4982333"/>
            <a:ext cx="6102362" cy="2553153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6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55DE6-3B03-8EAF-9D0E-782121F4B364}"/>
              </a:ext>
            </a:extLst>
          </p:cNvPr>
          <p:cNvSpPr txBox="1"/>
          <p:nvPr/>
        </p:nvSpPr>
        <p:spPr>
          <a:xfrm>
            <a:off x="1338532" y="5479326"/>
            <a:ext cx="23052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Book Antiqua" panose="02040602050305030304" pitchFamily="18" charset="0"/>
              </a:rPr>
              <a:t>Book Creator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Ezgif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Book Antiqua" panose="02040602050305030304" pitchFamily="18" charset="0"/>
              </a:rPr>
              <a:t>Padlet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Wordwall</a:t>
            </a:r>
            <a:endParaRPr lang="el-GR" sz="21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Book Antiqua" panose="02040602050305030304" pitchFamily="18" charset="0"/>
              </a:rPr>
              <a:t>H5P</a:t>
            </a:r>
            <a:endParaRPr lang="el-GR" sz="2100" dirty="0">
              <a:latin typeface="Book Antiqua" panose="020406020503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32BA1-2A27-F401-DC29-952396DC2703}"/>
              </a:ext>
            </a:extLst>
          </p:cNvPr>
          <p:cNvSpPr txBox="1"/>
          <p:nvPr/>
        </p:nvSpPr>
        <p:spPr>
          <a:xfrm>
            <a:off x="1545433" y="4993875"/>
            <a:ext cx="502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u="sng" dirty="0">
                <a:latin typeface="Book Antiqua" panose="02040602050305030304" pitchFamily="18" charset="0"/>
              </a:rPr>
              <a:t>Εφαρμογές</a:t>
            </a:r>
            <a:endParaRPr lang="el-GR" sz="2500" dirty="0">
              <a:latin typeface="Book Antiqua" panose="020406020503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46854-4FC3-2EEA-8EA2-DE47B36C0752}"/>
              </a:ext>
            </a:extLst>
          </p:cNvPr>
          <p:cNvSpPr txBox="1"/>
          <p:nvPr/>
        </p:nvSpPr>
        <p:spPr>
          <a:xfrm>
            <a:off x="4476317" y="5519552"/>
            <a:ext cx="23052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Plotagon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Pixabay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Youtube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Book Antiqua" panose="02040602050305030304" pitchFamily="18" charset="0"/>
              </a:rPr>
              <a:t>Google Forms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Book Antiqua" panose="02040602050305030304" pitchFamily="18" charset="0"/>
              </a:rPr>
              <a:t>Google Docs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6AF0E499-2B86-D9F7-8B5F-FA59BC6D9C0D}"/>
              </a:ext>
            </a:extLst>
          </p:cNvPr>
          <p:cNvSpPr/>
          <p:nvPr/>
        </p:nvSpPr>
        <p:spPr>
          <a:xfrm rot="10800000">
            <a:off x="7919168" y="6163094"/>
            <a:ext cx="5492032" cy="2015935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6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D5C9B-CCF8-2D08-ABFD-D467BA402F22}"/>
              </a:ext>
            </a:extLst>
          </p:cNvPr>
          <p:cNvSpPr txBox="1"/>
          <p:nvPr/>
        </p:nvSpPr>
        <p:spPr>
          <a:xfrm>
            <a:off x="7991826" y="6145351"/>
            <a:ext cx="502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u="sng" dirty="0">
                <a:latin typeface="Book Antiqua" panose="02040602050305030304" pitchFamily="18" charset="0"/>
              </a:rPr>
              <a:t>Εφαρμογές</a:t>
            </a:r>
            <a:r>
              <a:rPr lang="en-US" sz="2500" u="sng" dirty="0">
                <a:latin typeface="Book Antiqua" panose="02040602050305030304" pitchFamily="18" charset="0"/>
              </a:rPr>
              <a:t> </a:t>
            </a:r>
            <a:r>
              <a:rPr lang="el-GR" sz="2500" u="sng" dirty="0">
                <a:latin typeface="Book Antiqua" panose="02040602050305030304" pitchFamily="18" charset="0"/>
              </a:rPr>
              <a:t>Τ.Ν</a:t>
            </a:r>
            <a:endParaRPr lang="el-GR" sz="2500" dirty="0">
              <a:latin typeface="Book Antiqua" panose="020406020503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83C0BF-C7A4-EC6F-8320-DA7812485D90}"/>
              </a:ext>
            </a:extLst>
          </p:cNvPr>
          <p:cNvSpPr txBox="1"/>
          <p:nvPr/>
        </p:nvSpPr>
        <p:spPr>
          <a:xfrm>
            <a:off x="8446880" y="6748757"/>
            <a:ext cx="230521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Book Antiqua" panose="02040602050305030304" pitchFamily="18" charset="0"/>
              </a:rPr>
              <a:t>Canva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Vidnoz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Gamma.app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55E40C-FBF9-1511-9FB1-D564C67C2399}"/>
              </a:ext>
            </a:extLst>
          </p:cNvPr>
          <p:cNvSpPr txBox="1"/>
          <p:nvPr/>
        </p:nvSpPr>
        <p:spPr>
          <a:xfrm>
            <a:off x="10715810" y="6976991"/>
            <a:ext cx="230521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Book Antiqua" panose="02040602050305030304" pitchFamily="18" charset="0"/>
              </a:rPr>
              <a:t>Lumen5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Book Antiqua" panose="02040602050305030304" pitchFamily="18" charset="0"/>
              </a:rPr>
              <a:t>Chatgpt</a:t>
            </a:r>
            <a:endParaRPr lang="en-US" sz="2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 animBg="1"/>
      <p:bldP spid="14" grpId="0"/>
      <p:bldP spid="17" grpId="0"/>
      <p:bldP spid="18" grpId="0"/>
      <p:bldP spid="19" grpId="0" animBg="1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5364D-BBF0-FB83-29F0-1964B4DD5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FF11691-2ACD-1448-DC2F-D1B9EEDC76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D1206-6A93-74CF-35C5-FBF435360B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7. Μεθοδολογία (1/2)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2C0BEBF9-6504-3E87-0CCF-C4C1257BB1E6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5FF9AD3E-6864-1044-A6EA-C68BEFB6280F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4569C134-F7AC-87F6-C3EF-C2FF1DE3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799639D3-6CA6-B3ED-7D43-DFE637628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807B30-1DE7-E7DB-36C1-6967288D3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3" y="1599785"/>
            <a:ext cx="2667000" cy="878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D760A-CB71-671D-F2EC-70C799955347}"/>
              </a:ext>
            </a:extLst>
          </p:cNvPr>
          <p:cNvSpPr txBox="1"/>
          <p:nvPr/>
        </p:nvSpPr>
        <p:spPr>
          <a:xfrm>
            <a:off x="1524000" y="1830699"/>
            <a:ext cx="2286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Είδος έρευνας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41D0A-1525-BC1A-9F7A-FC43D61A31EA}"/>
              </a:ext>
            </a:extLst>
          </p:cNvPr>
          <p:cNvSpPr txBox="1"/>
          <p:nvPr/>
        </p:nvSpPr>
        <p:spPr>
          <a:xfrm>
            <a:off x="1371600" y="2434374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Ποιοτική προσέγγιση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67BB0BA-AA3E-D76E-2536-152DCA32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8686"/>
            <a:ext cx="3352800" cy="878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F4AB56-9112-8162-7D9A-E960EE501E31}"/>
              </a:ext>
            </a:extLst>
          </p:cNvPr>
          <p:cNvSpPr txBox="1"/>
          <p:nvPr/>
        </p:nvSpPr>
        <p:spPr>
          <a:xfrm>
            <a:off x="1530926" y="3072114"/>
            <a:ext cx="2736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Μέθοδος ανάλυσης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EF6B0-0570-1088-3B00-6F2EBDF5A4AF}"/>
              </a:ext>
            </a:extLst>
          </p:cNvPr>
          <p:cNvSpPr txBox="1"/>
          <p:nvPr/>
        </p:nvSpPr>
        <p:spPr>
          <a:xfrm>
            <a:off x="1371600" y="3711282"/>
            <a:ext cx="612371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Ανάλυση περιεχομένου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Μονάδα ανάλυσης: Πρόταση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Τήρηση αρχών εγκυρότητας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9 κατηγορίες ανάλυσης ανά ερευνητικό άξονα για την αποτίμηση του Ε.Υ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4 κατηγορίες ανάλυσης ανά ερευνητικό άξονα για την διερεύνηση των απόψεων του Ε.Υ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100" dirty="0"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100" dirty="0">
              <a:latin typeface="Book Antiqua" panose="02040602050305030304" pitchFamily="18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173EE82-7C8A-FB2D-402B-D4DAD9E83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25" y="6316542"/>
            <a:ext cx="3352800" cy="8786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2E1C35-ED40-2792-4E0F-C1F47B16CA2F}"/>
              </a:ext>
            </a:extLst>
          </p:cNvPr>
          <p:cNvSpPr txBox="1"/>
          <p:nvPr/>
        </p:nvSpPr>
        <p:spPr>
          <a:xfrm>
            <a:off x="1565563" y="6538133"/>
            <a:ext cx="2736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Εργαλεία έρευνας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686EB-0715-87D5-6110-BC5BC430699F}"/>
              </a:ext>
            </a:extLst>
          </p:cNvPr>
          <p:cNvSpPr txBox="1"/>
          <p:nvPr/>
        </p:nvSpPr>
        <p:spPr>
          <a:xfrm>
            <a:off x="1258443" y="7117124"/>
            <a:ext cx="5714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Ερωτηματολόγιο αποτίμησης Ε.Υ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Ερωτηματολόγιο διερεύνησης απόψεων για το Ε.Υ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E66A6C80-9B25-663F-EA16-8E7F96447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41217"/>
            <a:ext cx="3657591" cy="8786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78DD78-7700-0393-C494-6841C2FEFF45}"/>
              </a:ext>
            </a:extLst>
          </p:cNvPr>
          <p:cNvSpPr txBox="1"/>
          <p:nvPr/>
        </p:nvSpPr>
        <p:spPr>
          <a:xfrm>
            <a:off x="8982385" y="1765083"/>
            <a:ext cx="2978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Πληθυσμός έρευνας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AFE07B-38A8-44EF-26F6-49C9DBFD74D8}"/>
              </a:ext>
            </a:extLst>
          </p:cNvPr>
          <p:cNvSpPr txBox="1"/>
          <p:nvPr/>
        </p:nvSpPr>
        <p:spPr>
          <a:xfrm>
            <a:off x="8811489" y="2493146"/>
            <a:ext cx="833350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100" u="sng" dirty="0">
                <a:latin typeface="Book Antiqua" panose="02040602050305030304" pitchFamily="18" charset="0"/>
              </a:rPr>
              <a:t>Ειδικοί της ΕξΑΕ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Αριθμός: 3 εκπαιδευτικοί πρωτοβάθμιας εκπαίδευσης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Κριτήριο επιλογής: Σκόπιμη δειγματοληψία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Προφίλ: Γυναίκες 22-40 ετών - μεταπτυχιακές σπουδές στην ΕξΑΕ – υψηλή εξοικείωση με ΤΠΕ &amp; μεθόδους ΕξΑΕ </a:t>
            </a:r>
          </a:p>
          <a:p>
            <a:pPr>
              <a:spcAft>
                <a:spcPts val="600"/>
              </a:spcAft>
            </a:pPr>
            <a:r>
              <a:rPr lang="el-GR" sz="2100" u="sng" dirty="0">
                <a:latin typeface="Book Antiqua" panose="02040602050305030304" pitchFamily="18" charset="0"/>
              </a:rPr>
              <a:t>Εκπαιδευτικοί Προσχολικής Εκπαίδευσης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Αριθμός: 3 νηπιαγωγοί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Κριτήριο επιλογής: Τουλάχιστον 3 έτη προϋπηρεσίας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Προφίλ: Γυναίκες 22-40 ετών – περιορισμένη εμπειρία σε περιβαλλοντική εκπαίδευση – καλή εξοικείωση με ΤΠΕ &amp; ΕξΑΕ</a:t>
            </a:r>
          </a:p>
          <a:p>
            <a:pPr>
              <a:spcAft>
                <a:spcPts val="600"/>
              </a:spcAft>
            </a:pPr>
            <a:endParaRPr lang="el-GR" sz="2100" b="1" u="sng" dirty="0">
              <a:latin typeface="Book Antiqua" panose="02040602050305030304" pitchFamily="18" charset="0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F433BC24-338A-99BB-D1D2-637DCA87D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52453"/>
            <a:ext cx="4114798" cy="8786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F5510F7-3768-1E28-6481-8A329E120C00}"/>
              </a:ext>
            </a:extLst>
          </p:cNvPr>
          <p:cNvSpPr txBox="1"/>
          <p:nvPr/>
        </p:nvSpPr>
        <p:spPr>
          <a:xfrm>
            <a:off x="8982385" y="6476319"/>
            <a:ext cx="3351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Ερευνητική διαδικασία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905905-7397-D15E-EA2C-80D617F698BB}"/>
              </a:ext>
            </a:extLst>
          </p:cNvPr>
          <p:cNvSpPr txBox="1"/>
          <p:nvPr/>
        </p:nvSpPr>
        <p:spPr>
          <a:xfrm>
            <a:off x="8811489" y="7117124"/>
            <a:ext cx="909551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Δημιουργία Ε.Υ: Φεβρουάριος – Μάιος 2025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Αποστολή Ε.Υ &amp; ερωτηματολογίων μέσω ηλεκτρονικού ταχυδρομείου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Ενημέρωση συμμετεχουσών ( σκοπό, ανωνυμία, εθελοντική συμμετοχή)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Συλλογή δεδομένων: μέσω διαδικτύου (</a:t>
            </a:r>
            <a:r>
              <a:rPr lang="en-US" sz="2100" dirty="0">
                <a:latin typeface="Book Antiqua" panose="02040602050305030304" pitchFamily="18" charset="0"/>
              </a:rPr>
              <a:t>email, Google forms)</a:t>
            </a:r>
            <a:endParaRPr lang="el-GR" sz="2100" dirty="0"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Επεξεργασία δεδομένων: ανά ερευνητικό ερώτημα &amp; κατηγορία ανάλυσης</a:t>
            </a:r>
            <a:r>
              <a:rPr lang="en-US" sz="2100" dirty="0">
                <a:latin typeface="Book Antiqua" panose="02040602050305030304" pitchFamily="18" charset="0"/>
              </a:rPr>
              <a:t> </a:t>
            </a:r>
            <a:endParaRPr lang="el-GR" sz="2100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endParaRPr lang="el-GR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4" grpId="0"/>
      <p:bldP spid="24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A2694-D485-2A52-A6A4-28156194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8D6A868-1297-312A-EC1A-7EEA1CE98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49BDD-A2EB-2977-379E-104985B369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7. Μεθοδολογία (2/2)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09C07989-CA0C-99EF-6172-259DAF88A643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2B11D222-F5F4-2658-1514-CE3A1FC1E779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DC5C9BF9-AA3E-A5A3-4EF0-50835FA3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FBA8E93D-F681-8380-57AE-0BD5D503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9CEDD8-0FCD-B7FF-3F98-E3A267CE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6" y="1282541"/>
            <a:ext cx="8193384" cy="1307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2778E-D85E-784F-C384-6B6D8B4D3B72}"/>
              </a:ext>
            </a:extLst>
          </p:cNvPr>
          <p:cNvSpPr txBox="1"/>
          <p:nvPr/>
        </p:nvSpPr>
        <p:spPr>
          <a:xfrm>
            <a:off x="1019888" y="1604138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00" b="1" dirty="0">
                <a:latin typeface="Book Antiqua" panose="02040602050305030304" pitchFamily="18" charset="0"/>
              </a:rPr>
              <a:t>Άξονες ανά ερευνητικά ερωτήματα για την αποτίμηση του Ε.Υ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4A6A3-96C3-BA73-F1DE-6B0F0D84A6DC}"/>
              </a:ext>
            </a:extLst>
          </p:cNvPr>
          <p:cNvSpPr txBox="1"/>
          <p:nvPr/>
        </p:nvSpPr>
        <p:spPr>
          <a:xfrm>
            <a:off x="994064" y="2504942"/>
            <a:ext cx="304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1</a:t>
            </a:r>
            <a:r>
              <a:rPr lang="el-GR" sz="2000" b="1" u="sng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ο</a:t>
            </a:r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l-GR" sz="20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Ερευνητικό Ερώτημα</a:t>
            </a:r>
            <a:endParaRPr lang="el-GR" sz="2000" b="1" u="sng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3B62B-7694-85BA-54B4-05FBB7F858E5}"/>
              </a:ext>
            </a:extLst>
          </p:cNvPr>
          <p:cNvSpPr txBox="1"/>
          <p:nvPr/>
        </p:nvSpPr>
        <p:spPr>
          <a:xfrm>
            <a:off x="983415" y="3038075"/>
            <a:ext cx="721475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</a:t>
            </a:r>
            <a:r>
              <a:rPr lang="el-GR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Επιστημονική συνοχή / Τεκμηρίωση  του Ε.Υ.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aseline="30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Α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πλή &amp; κατανοητή παρουσίαση του Γνωστικού Αντικειμένου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aseline="30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Ευχρηστία του Ε.Υ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000" baseline="30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Υ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ποστήριξη &amp; καθοδήγηση του εκπαιδευμένου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baseline="30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Υ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ποστήριξη αλληλεπίδρασης με εκπαιδευόμενο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000" baseline="30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Παροχή δυνατότητας </a:t>
            </a:r>
            <a:r>
              <a:rPr lang="el-GR" sz="2000" dirty="0" err="1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αναστοχασμού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αυτοαξιολόγησης στον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εκπαιδευόμενο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2000" baseline="30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Σκοπός &amp; Προσδοκώμενα Αποτελέσματα</a:t>
            </a:r>
            <a:endParaRPr lang="el-GR" sz="20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FF9801-00DA-136A-9695-B847D9F14F56}"/>
              </a:ext>
            </a:extLst>
          </p:cNvPr>
          <p:cNvSpPr txBox="1"/>
          <p:nvPr/>
        </p:nvSpPr>
        <p:spPr>
          <a:xfrm>
            <a:off x="983416" y="6964694"/>
            <a:ext cx="3055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2</a:t>
            </a:r>
            <a:r>
              <a:rPr lang="el-GR" sz="2000" b="1" u="sng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ο</a:t>
            </a:r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l-GR" sz="20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Ερευνητικό Ερώτημα</a:t>
            </a:r>
            <a:endParaRPr lang="el-GR" sz="2000" b="1" u="sng" dirty="0">
              <a:latin typeface="Book Antiqua" panose="0204060205030503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08A72-CB68-AD20-B226-530185365AC5}"/>
              </a:ext>
            </a:extLst>
          </p:cNvPr>
          <p:cNvSpPr txBox="1"/>
          <p:nvPr/>
        </p:nvSpPr>
        <p:spPr>
          <a:xfrm>
            <a:off x="983414" y="7409788"/>
            <a:ext cx="591589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000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Αρχές </a:t>
            </a:r>
            <a:r>
              <a:rPr lang="el-GR" sz="20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Πολυμεσικής</a:t>
            </a:r>
            <a:r>
              <a:rPr lang="el-GR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Μάθησης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l-GR" sz="2000" baseline="30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Γενικές επισημάνσεις</a:t>
            </a:r>
            <a:endParaRPr lang="el-GR" sz="20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15 - Ευθεία γραμμή σύνδεσης">
            <a:extLst>
              <a:ext uri="{FF2B5EF4-FFF2-40B4-BE49-F238E27FC236}">
                <a16:creationId xmlns:a16="http://schemas.microsoft.com/office/drawing/2014/main" id="{1D349A03-EEC3-9664-FE1A-E673CD2E306B}"/>
              </a:ext>
            </a:extLst>
          </p:cNvPr>
          <p:cNvCxnSpPr>
            <a:cxnSpLocks/>
          </p:cNvCxnSpPr>
          <p:nvPr/>
        </p:nvCxnSpPr>
        <p:spPr bwMode="auto">
          <a:xfrm>
            <a:off x="9296400" y="2171700"/>
            <a:ext cx="0" cy="5436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CEB7887-737A-3DE3-7D10-CA4A1F016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52" y="1282541"/>
            <a:ext cx="8193384" cy="1307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E088E-7316-1654-77D4-63B21AD0BAC8}"/>
              </a:ext>
            </a:extLst>
          </p:cNvPr>
          <p:cNvSpPr txBox="1"/>
          <p:nvPr/>
        </p:nvSpPr>
        <p:spPr>
          <a:xfrm>
            <a:off x="9660081" y="1567092"/>
            <a:ext cx="6845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00" b="1" dirty="0">
                <a:latin typeface="Book Antiqua" panose="02040602050305030304" pitchFamily="18" charset="0"/>
              </a:rPr>
              <a:t>Άξονες ανά ερευνητικά ερωτήματα για την διερεύνηση των απόψεων για το Ε.Υ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07C8A-8AB2-B3F1-0E8F-37EF2419EA28}"/>
              </a:ext>
            </a:extLst>
          </p:cNvPr>
          <p:cNvSpPr txBox="1"/>
          <p:nvPr/>
        </p:nvSpPr>
        <p:spPr>
          <a:xfrm>
            <a:off x="9562230" y="2530244"/>
            <a:ext cx="3010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3</a:t>
            </a:r>
            <a:r>
              <a:rPr lang="el-GR" sz="2000" b="1" u="sng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ο</a:t>
            </a:r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l-GR" sz="20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Ερευνητικό Ερώτημα</a:t>
            </a:r>
            <a:endParaRPr lang="el-GR" sz="2000" b="1" u="sng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FA9FA-ED06-27D6-76C3-000E3774AE0D}"/>
              </a:ext>
            </a:extLst>
          </p:cNvPr>
          <p:cNvSpPr txBox="1"/>
          <p:nvPr/>
        </p:nvSpPr>
        <p:spPr>
          <a:xfrm>
            <a:off x="9547644" y="3038075"/>
            <a:ext cx="6530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sz="1800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</a:t>
            </a: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Τέχνη και περιβαλλοντική ευαισθητοποίηση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69AAE-2A76-9E49-23D2-C4CA24769AE3}"/>
              </a:ext>
            </a:extLst>
          </p:cNvPr>
          <p:cNvSpPr txBox="1"/>
          <p:nvPr/>
        </p:nvSpPr>
        <p:spPr>
          <a:xfrm>
            <a:off x="9562230" y="3515128"/>
            <a:ext cx="3010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4</a:t>
            </a:r>
            <a:r>
              <a:rPr lang="el-GR" sz="2000" b="1" u="sng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ο</a:t>
            </a:r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l-GR" sz="20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Ερευνητικό Ερώτημα</a:t>
            </a:r>
            <a:endParaRPr lang="el-GR" sz="2000" b="1" u="sng" dirty="0">
              <a:latin typeface="Book Antiqua" panose="020406020503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EB5E8-C990-5A0C-3771-07FBFC020871}"/>
              </a:ext>
            </a:extLst>
          </p:cNvPr>
          <p:cNvSpPr txBox="1"/>
          <p:nvPr/>
        </p:nvSpPr>
        <p:spPr>
          <a:xfrm>
            <a:off x="9562230" y="3993391"/>
            <a:ext cx="6530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800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Ενεργή συμμετοχή και δημιουργικότητα </a:t>
            </a:r>
            <a:endParaRPr lang="el-GR" sz="1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97985-430C-E06E-DE8E-53992CBE71A7}"/>
              </a:ext>
            </a:extLst>
          </p:cNvPr>
          <p:cNvSpPr txBox="1"/>
          <p:nvPr/>
        </p:nvSpPr>
        <p:spPr>
          <a:xfrm>
            <a:off x="9562230" y="4420306"/>
            <a:ext cx="3010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5</a:t>
            </a:r>
            <a:r>
              <a:rPr lang="el-GR" sz="2000" b="1" u="sng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ο</a:t>
            </a:r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l-GR" sz="20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Ερευνητικό Ερώτημα</a:t>
            </a:r>
            <a:endParaRPr lang="el-GR" sz="2000" b="1" u="sng" dirty="0">
              <a:latin typeface="Book Antiqua" panose="020406020503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59E00D-0288-D188-3497-7395C5A0BAA8}"/>
              </a:ext>
            </a:extLst>
          </p:cNvPr>
          <p:cNvSpPr txBox="1"/>
          <p:nvPr/>
        </p:nvSpPr>
        <p:spPr>
          <a:xfrm>
            <a:off x="9562230" y="4889898"/>
            <a:ext cx="6530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l-GR" sz="1800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Προκλήσεις και οφέλη</a:t>
            </a:r>
            <a:endParaRPr lang="el-GR" sz="1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6CCF42-82F2-8B5E-7754-FFC06674C699}"/>
              </a:ext>
            </a:extLst>
          </p:cNvPr>
          <p:cNvSpPr txBox="1"/>
          <p:nvPr/>
        </p:nvSpPr>
        <p:spPr>
          <a:xfrm>
            <a:off x="9547644" y="5266530"/>
            <a:ext cx="3010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6</a:t>
            </a:r>
            <a:r>
              <a:rPr lang="el-GR" sz="2000" b="1" u="sng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ο</a:t>
            </a:r>
            <a:r>
              <a:rPr lang="el-GR" sz="2000" b="1" u="sng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el-GR" sz="2000" b="1" u="sng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Ερευνητικό Ερώτημα</a:t>
            </a:r>
            <a:endParaRPr lang="el-GR" sz="2000" b="1" u="sng" dirty="0">
              <a:latin typeface="Book Antiqua" panose="020406020503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682986-2823-D569-3EC4-8363C25137A8}"/>
              </a:ext>
            </a:extLst>
          </p:cNvPr>
          <p:cNvSpPr txBox="1"/>
          <p:nvPr/>
        </p:nvSpPr>
        <p:spPr>
          <a:xfrm>
            <a:off x="9541448" y="5778161"/>
            <a:ext cx="6530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800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1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άξονας: Ανάπτυξη περιβαλλοντικής συνείδησης</a:t>
            </a:r>
            <a:endParaRPr lang="el-GR" sz="1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7" grpId="0"/>
      <p:bldP spid="9" grpId="0"/>
      <p:bldP spid="12" grpId="0"/>
      <p:bldP spid="14" grpId="0"/>
      <p:bldP spid="15" grpId="0"/>
      <p:bldP spid="17" grpId="0"/>
      <p:bldP spid="18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7C218-1C87-A27E-0658-476A6213C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4A85283-7B33-EE47-34E6-89DD9742A2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" y="-37397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4E5944-C2E3-CC42-44B1-0EE2B22DD8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8. Αποτελέσματα – Κύρια ευρήματα (1/2)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5A918352-0007-9FAB-F1C1-266BC215912E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6DCFAE97-37AB-C4B2-C0DE-D8210FC0A387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B756EDDA-D3F3-3E35-FCBD-9AD6A5258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25B19957-351B-9D6B-1ACA-60BEB1F59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B7031886-E14D-49A2-B9A3-EBC4082033B4}"/>
              </a:ext>
            </a:extLst>
          </p:cNvPr>
          <p:cNvSpPr/>
          <p:nvPr/>
        </p:nvSpPr>
        <p:spPr>
          <a:xfrm>
            <a:off x="838200" y="1614529"/>
            <a:ext cx="3219616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  <a:r>
              <a:rPr lang="el-GR" altLang="el-GR" sz="2100" b="1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8B6BC8-B1C9-CEFF-5BA2-3392CCBF47C6}"/>
              </a:ext>
            </a:extLst>
          </p:cNvPr>
          <p:cNvSpPr txBox="1"/>
          <p:nvPr/>
        </p:nvSpPr>
        <p:spPr>
          <a:xfrm>
            <a:off x="838200" y="2214819"/>
            <a:ext cx="134112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900" dirty="0">
                <a:latin typeface="Book Antiqua" panose="02040602050305030304" pitchFamily="18" charset="0"/>
              </a:rPr>
              <a:t>Το Ε.Υ. θεωρείται </a:t>
            </a:r>
            <a:r>
              <a:rPr lang="el-GR" sz="1900" b="1" dirty="0">
                <a:latin typeface="Book Antiqua" panose="02040602050305030304" pitchFamily="18" charset="0"/>
              </a:rPr>
              <a:t>παιδαγωγικά τεκμηριωμένο, λειτουργικό και φιλικό προς τον χρήστη</a:t>
            </a:r>
            <a:r>
              <a:rPr lang="el-GR" sz="1900" dirty="0">
                <a:latin typeface="Book Antiqua" panose="02040602050305030304" pitchFamily="18" charset="0"/>
              </a:rPr>
              <a:t>, υποστηρίζοντας την ενεργό και αυτόνομη μάθηση.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6D3E8741-51D7-3DEE-DC92-CD6C1DF0C537}"/>
              </a:ext>
            </a:extLst>
          </p:cNvPr>
          <p:cNvSpPr/>
          <p:nvPr/>
        </p:nvSpPr>
        <p:spPr>
          <a:xfrm>
            <a:off x="853440" y="3011247"/>
            <a:ext cx="3219616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  <a:r>
              <a:rPr lang="el-GR" altLang="el-GR" sz="2100" b="1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C7FEE2-34CD-A134-5D52-E975A2CFA990}"/>
              </a:ext>
            </a:extLst>
          </p:cNvPr>
          <p:cNvSpPr txBox="1"/>
          <p:nvPr/>
        </p:nvSpPr>
        <p:spPr>
          <a:xfrm>
            <a:off x="810490" y="3678169"/>
            <a:ext cx="135913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900" dirty="0">
                <a:latin typeface="Book Antiqua" panose="02040602050305030304" pitchFamily="18" charset="0"/>
              </a:rPr>
              <a:t>Το Ε.Υ. θεωρείται </a:t>
            </a:r>
            <a:r>
              <a:rPr lang="el-GR" sz="1900" b="1" dirty="0">
                <a:latin typeface="Book Antiqua" panose="02040602050305030304" pitchFamily="18" charset="0"/>
              </a:rPr>
              <a:t>ελκυστικό, πολυμεσικά ισορροπημένο και παιδαγωγικά σύγχρονο</a:t>
            </a:r>
            <a:r>
              <a:rPr lang="el-GR" sz="1900" dirty="0">
                <a:latin typeface="Book Antiqua" panose="02040602050305030304" pitchFamily="18" charset="0"/>
              </a:rPr>
              <a:t>, με περιθώρια βελτίωσης στο πλαίσιο της διαδραστικότητας.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D2E91DB3-3ED0-A8C4-859C-5447CCB747EB}"/>
              </a:ext>
            </a:extLst>
          </p:cNvPr>
          <p:cNvSpPr/>
          <p:nvPr/>
        </p:nvSpPr>
        <p:spPr>
          <a:xfrm>
            <a:off x="1143000" y="4484988"/>
            <a:ext cx="3219616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3</a:t>
            </a:r>
            <a:r>
              <a:rPr lang="el-GR" altLang="el-GR" sz="2100" b="1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7BB29A-53E5-9373-421A-41F21CBD72CC}"/>
              </a:ext>
            </a:extLst>
          </p:cNvPr>
          <p:cNvSpPr txBox="1"/>
          <p:nvPr/>
        </p:nvSpPr>
        <p:spPr>
          <a:xfrm>
            <a:off x="1143000" y="5088142"/>
            <a:ext cx="13106400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Κατανόηση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της αξίας της προστασίας του περιβάλλοντος</a:t>
            </a:r>
            <a:r>
              <a:rPr kumimoji="0" lang="el-GR" altLang="el-G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μέσα από την τέχνη.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Ενθουσιασμός</a:t>
            </a:r>
            <a:r>
              <a:rPr lang="el-GR" altLang="el-GR" sz="1900" b="1" dirty="0">
                <a:solidFill>
                  <a:prstClr val="black"/>
                </a:solidFill>
                <a:latin typeface="Book Antiqua" panose="02040602050305030304" pitchFamily="18" charset="0"/>
              </a:rPr>
              <a:t> και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θετικά συναισθήματα </a:t>
            </a:r>
            <a:r>
              <a:rPr lang="el-GR" altLang="el-GR" sz="1900" dirty="0">
                <a:solidFill>
                  <a:prstClr val="black"/>
                </a:solidFill>
                <a:latin typeface="Book Antiqua" panose="02040602050305030304" pitchFamily="18" charset="0"/>
              </a:rPr>
              <a:t>- έκφραση</a:t>
            </a:r>
            <a:r>
              <a:rPr kumimoji="0" lang="el-GR" altLang="el-G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ευαισθησίας και χαράς</a:t>
            </a:r>
            <a:r>
              <a:rPr kumimoji="0" lang="el-GR" altLang="el-G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Ενίσχυση συναισθηματικής και περιβαλλοντικής συνείδησης</a:t>
            </a:r>
            <a:r>
              <a:rPr kumimoji="0" lang="el-GR" altLang="el-G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80DD82CE-8FE4-E650-E240-813537BBE843}"/>
              </a:ext>
            </a:extLst>
          </p:cNvPr>
          <p:cNvSpPr/>
          <p:nvPr/>
        </p:nvSpPr>
        <p:spPr>
          <a:xfrm>
            <a:off x="1143000" y="6395821"/>
            <a:ext cx="3219616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el-GR" altLang="el-GR" sz="2100" b="1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1D746E-DA50-A050-29DF-2A112BBD9C07}"/>
              </a:ext>
            </a:extLst>
          </p:cNvPr>
          <p:cNvSpPr txBox="1"/>
          <p:nvPr/>
        </p:nvSpPr>
        <p:spPr>
          <a:xfrm>
            <a:off x="1143000" y="7061086"/>
            <a:ext cx="1190105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b="1" dirty="0">
                <a:latin typeface="Book Antiqua" panose="02040602050305030304" pitchFamily="18" charset="0"/>
              </a:rPr>
              <a:t>Θετική</a:t>
            </a:r>
            <a:r>
              <a:rPr lang="el-GR" sz="1900" dirty="0">
                <a:latin typeface="Book Antiqua" panose="02040602050305030304" pitchFamily="18" charset="0"/>
              </a:rPr>
              <a:t> ανταπόκριση και </a:t>
            </a:r>
            <a:r>
              <a:rPr lang="el-GR" sz="1900" b="1" dirty="0">
                <a:latin typeface="Book Antiqua" panose="02040602050305030304" pitchFamily="18" charset="0"/>
              </a:rPr>
              <a:t>ενεργή</a:t>
            </a:r>
            <a:r>
              <a:rPr lang="el-GR" sz="1900" dirty="0">
                <a:latin typeface="Book Antiqua" panose="02040602050305030304" pitchFamily="18" charset="0"/>
              </a:rPr>
              <a:t> εφαρμογή Ε.Υ στην τάξη.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b="1" dirty="0">
                <a:latin typeface="Book Antiqua" panose="02040602050305030304" pitchFamily="18" charset="0"/>
              </a:rPr>
              <a:t>Ενίσχυση δημιουργικότητας </a:t>
            </a:r>
            <a:r>
              <a:rPr lang="el-GR" sz="1900" dirty="0">
                <a:latin typeface="Book Antiqua" panose="02040602050305030304" pitchFamily="18" charset="0"/>
              </a:rPr>
              <a:t>μέσα από πρακτικές δραστηριότητες.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Ελάχιστες δυσκολίες.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Ανάπτυξη</a:t>
            </a:r>
            <a:r>
              <a:rPr lang="el-GR" sz="1900" b="1" dirty="0">
                <a:latin typeface="Book Antiqua" panose="02040602050305030304" pitchFamily="18" charset="0"/>
              </a:rPr>
              <a:t> συνεργασίας </a:t>
            </a:r>
            <a:r>
              <a:rPr lang="el-GR" sz="1900" dirty="0">
                <a:latin typeface="Book Antiqua" panose="02040602050305030304" pitchFamily="18" charset="0"/>
              </a:rPr>
              <a:t>και ατομικής </a:t>
            </a:r>
            <a:r>
              <a:rPr lang="el-GR" sz="1900" b="1" dirty="0">
                <a:latin typeface="Book Antiqua" panose="02040602050305030304" pitchFamily="18" charset="0"/>
              </a:rPr>
              <a:t>έκφρασης.</a:t>
            </a:r>
            <a:endParaRPr lang="el-GR" sz="19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0" grpId="0" animBg="1"/>
      <p:bldP spid="33" grpId="0"/>
      <p:bldP spid="34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CDD7E-7133-6B8D-BD3A-E9864474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1CBB44F-35C1-BD7A-1944-BEDD22B6A9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83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10A63B-675F-B062-1C0E-BBBB974D3DD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8. Αποτελέσματα – Κύρια ευρήματα (2/2)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3F2F1C07-494A-C212-65A4-E7BBF641A552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87B405BC-AB89-E7E5-858F-D21545CA8A42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AC82A030-A763-91D2-9371-FA2EC508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550FF0EC-C549-61EB-1751-E9E7FF6B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A171DA14-A129-EEDF-3632-16E7E4EB594D}"/>
              </a:ext>
            </a:extLst>
          </p:cNvPr>
          <p:cNvSpPr/>
          <p:nvPr/>
        </p:nvSpPr>
        <p:spPr>
          <a:xfrm>
            <a:off x="838200" y="1614529"/>
            <a:ext cx="3219616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5</a:t>
            </a:r>
            <a:r>
              <a:rPr lang="el-GR" altLang="el-GR" sz="2100" b="1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3E354-5925-75C7-AFA9-625569743723}"/>
              </a:ext>
            </a:extLst>
          </p:cNvPr>
          <p:cNvSpPr txBox="1"/>
          <p:nvPr/>
        </p:nvSpPr>
        <p:spPr>
          <a:xfrm>
            <a:off x="824345" y="2386256"/>
            <a:ext cx="119010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1900" u="sng" dirty="0">
                <a:latin typeface="Book Antiqua" panose="02040602050305030304" pitchFamily="18" charset="0"/>
              </a:rPr>
              <a:t>Οφέλη: </a:t>
            </a:r>
            <a:r>
              <a:rPr lang="el-GR" altLang="el-GR" sz="1900" dirty="0">
                <a:latin typeface="Book Antiqua" panose="02040602050305030304" pitchFamily="18" charset="0"/>
              </a:rPr>
              <a:t>Επαφή με την </a:t>
            </a:r>
            <a:r>
              <a:rPr lang="el-GR" altLang="el-GR" sz="1900" b="1" dirty="0">
                <a:latin typeface="Book Antiqua" panose="02040602050305030304" pitchFamily="18" charset="0"/>
              </a:rPr>
              <a:t>τεχνολογία</a:t>
            </a:r>
            <a:r>
              <a:rPr lang="el-GR" altLang="el-GR" sz="1900" dirty="0">
                <a:latin typeface="Book Antiqua" panose="02040602050305030304" pitchFamily="18" charset="0"/>
              </a:rPr>
              <a:t>, οπτικοακουστικά ερεθίσματα, έντονο ενδιαφέρον</a:t>
            </a:r>
            <a:r>
              <a:rPr lang="en-US" altLang="el-GR" sz="1900" dirty="0">
                <a:latin typeface="Book Antiqua" panose="02040602050305030304" pitchFamily="18" charset="0"/>
              </a:rPr>
              <a:t>.</a:t>
            </a:r>
            <a:endParaRPr lang="el-GR" altLang="el-GR" sz="1900" dirty="0">
              <a:latin typeface="Book Antiqua" panose="0204060205030503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1900" u="sng" dirty="0">
                <a:latin typeface="Book Antiqua" panose="02040602050305030304" pitchFamily="18" charset="0"/>
              </a:rPr>
              <a:t>Δυσκολίες: </a:t>
            </a:r>
            <a:r>
              <a:rPr lang="el-GR" altLang="el-GR" sz="1900" b="1" dirty="0">
                <a:latin typeface="Book Antiqua" panose="02040602050305030304" pitchFamily="18" charset="0"/>
              </a:rPr>
              <a:t>Κόπωση, δυσκολία παρακολούθησης </a:t>
            </a:r>
            <a:r>
              <a:rPr lang="el-GR" altLang="el-GR" sz="1900" dirty="0">
                <a:latin typeface="Book Antiqua" panose="02040602050305030304" pitchFamily="18" charset="0"/>
              </a:rPr>
              <a:t>μεγάλων ενοτήτων</a:t>
            </a:r>
            <a:r>
              <a:rPr lang="en-US" altLang="el-GR" sz="1900" dirty="0">
                <a:latin typeface="Book Antiqua" panose="02040602050305030304" pitchFamily="18" charset="0"/>
              </a:rPr>
              <a:t>.</a:t>
            </a:r>
            <a:endParaRPr lang="el-GR" altLang="el-GR" sz="1900" dirty="0">
              <a:latin typeface="Book Antiqua" panose="0204060205030503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1900" u="sng" dirty="0">
                <a:latin typeface="Book Antiqua" panose="02040602050305030304" pitchFamily="18" charset="0"/>
              </a:rPr>
              <a:t>Συμμετοχή &amp; δημιουργικότητα: </a:t>
            </a:r>
            <a:r>
              <a:rPr lang="el-GR" altLang="el-GR" sz="1900" dirty="0">
                <a:latin typeface="Book Antiqua" panose="02040602050305030304" pitchFamily="18" charset="0"/>
              </a:rPr>
              <a:t>Ενίσχυση </a:t>
            </a:r>
            <a:r>
              <a:rPr lang="el-GR" altLang="el-GR" sz="1900" b="1" dirty="0">
                <a:latin typeface="Book Antiqua" panose="02040602050305030304" pitchFamily="18" charset="0"/>
              </a:rPr>
              <a:t>δημιουργικότητας</a:t>
            </a:r>
            <a:r>
              <a:rPr lang="el-GR" altLang="el-GR" sz="1900" dirty="0">
                <a:latin typeface="Book Antiqua" panose="02040602050305030304" pitchFamily="18" charset="0"/>
              </a:rPr>
              <a:t> και ενεργής </a:t>
            </a:r>
            <a:r>
              <a:rPr lang="el-GR" altLang="el-GR" sz="1900" b="1" dirty="0">
                <a:latin typeface="Book Antiqua" panose="02040602050305030304" pitchFamily="18" charset="0"/>
              </a:rPr>
              <a:t>συμμετοχής</a:t>
            </a:r>
            <a:r>
              <a:rPr lang="el-GR" altLang="el-GR" sz="1900" dirty="0">
                <a:latin typeface="Book Antiqua" panose="02040602050305030304" pitchFamily="18" charset="0"/>
              </a:rPr>
              <a:t> </a:t>
            </a:r>
            <a:r>
              <a:rPr lang="en-US" altLang="el-GR" sz="1900" dirty="0">
                <a:latin typeface="Book Antiqua" panose="02040602050305030304" pitchFamily="18" charset="0"/>
              </a:rPr>
              <a:t>.</a:t>
            </a:r>
            <a:endParaRPr lang="el-GR" altLang="el-GR" sz="1900" dirty="0">
              <a:latin typeface="Book Antiqua" panose="0204060205030503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1900" u="sng" dirty="0">
                <a:latin typeface="Book Antiqua" panose="02040602050305030304" pitchFamily="18" charset="0"/>
              </a:rPr>
              <a:t>Προτάσεις βελτίωσης: </a:t>
            </a:r>
            <a:r>
              <a:rPr lang="el-GR" altLang="el-GR" sz="1900" dirty="0">
                <a:latin typeface="Book Antiqua" panose="02040602050305030304" pitchFamily="18" charset="0"/>
              </a:rPr>
              <a:t>Ενίσχυση της </a:t>
            </a:r>
            <a:r>
              <a:rPr lang="el-GR" altLang="el-GR" sz="1900" b="1" dirty="0">
                <a:latin typeface="Book Antiqua" panose="02040602050305030304" pitchFamily="18" charset="0"/>
              </a:rPr>
              <a:t>αλληλεπίδρασης</a:t>
            </a:r>
            <a:r>
              <a:rPr lang="el-GR" altLang="el-GR" sz="1900" dirty="0">
                <a:latin typeface="Book Antiqua" panose="02040602050305030304" pitchFamily="18" charset="0"/>
              </a:rPr>
              <a:t>, χρήση </a:t>
            </a:r>
            <a:r>
              <a:rPr lang="el-GR" altLang="el-GR" sz="1900" b="1" dirty="0">
                <a:latin typeface="Book Antiqua" panose="02040602050305030304" pitchFamily="18" charset="0"/>
              </a:rPr>
              <a:t>μικρότερων ενοτήτων</a:t>
            </a:r>
            <a:r>
              <a:rPr lang="en-US" altLang="el-GR" sz="1900" b="1" dirty="0">
                <a:latin typeface="Book Antiqua" panose="02040602050305030304" pitchFamily="18" charset="0"/>
              </a:rPr>
              <a:t> </a:t>
            </a:r>
            <a:r>
              <a:rPr lang="el-GR" altLang="el-GR" sz="1900" dirty="0">
                <a:latin typeface="Book Antiqua" panose="02040602050305030304" pitchFamily="18" charset="0"/>
              </a:rPr>
              <a:t>και ενσωμάτωση περισσότερων </a:t>
            </a:r>
            <a:r>
              <a:rPr lang="el-GR" altLang="el-GR" sz="1900" b="1" dirty="0" err="1">
                <a:latin typeface="Book Antiqua" panose="02040602050305030304" pitchFamily="18" charset="0"/>
              </a:rPr>
              <a:t>διαδραστικών</a:t>
            </a:r>
            <a:r>
              <a:rPr lang="el-GR" altLang="el-GR" sz="1900" b="1" dirty="0">
                <a:latin typeface="Book Antiqua" panose="02040602050305030304" pitchFamily="18" charset="0"/>
              </a:rPr>
              <a:t> παιχνιδιών</a:t>
            </a:r>
            <a:r>
              <a:rPr lang="el-GR" altLang="el-GR" sz="1900" dirty="0">
                <a:latin typeface="Book Antiqua" panose="0204060205030503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l-GR" sz="1900" dirty="0"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1900" dirty="0">
              <a:latin typeface="Book Antiqua" panose="02040602050305030304" pitchFamily="18" charset="0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7B5EFFA-7529-B44B-AEEB-58EE9141129E}"/>
              </a:ext>
            </a:extLst>
          </p:cNvPr>
          <p:cNvSpPr/>
          <p:nvPr/>
        </p:nvSpPr>
        <p:spPr>
          <a:xfrm>
            <a:off x="1295400" y="4429054"/>
            <a:ext cx="3219616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6</a:t>
            </a:r>
            <a:r>
              <a:rPr lang="el-GR" altLang="el-GR" sz="2100" b="1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alt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34238-D456-7B12-8D8D-CAFA89E2822F}"/>
              </a:ext>
            </a:extLst>
          </p:cNvPr>
          <p:cNvSpPr txBox="1"/>
          <p:nvPr/>
        </p:nvSpPr>
        <p:spPr>
          <a:xfrm>
            <a:off x="1295400" y="5146964"/>
            <a:ext cx="1066800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1900" b="1" dirty="0">
                <a:latin typeface="Book Antiqua" panose="02040602050305030304" pitchFamily="18" charset="0"/>
              </a:rPr>
              <a:t>Κατανόηση βασικών εννοιών</a:t>
            </a:r>
            <a:r>
              <a:rPr lang="el-GR" altLang="el-GR" sz="1900" dirty="0">
                <a:latin typeface="Book Antiqua" panose="02040602050305030304" pitchFamily="18" charset="0"/>
              </a:rPr>
              <a:t>, όπως προστασία νερού, καθαρό περιβάλλον, ανακύκλωση και σωστή διαχείριση απορριμμάτων.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1900" b="1" dirty="0">
                <a:latin typeface="Book Antiqua" panose="02040602050305030304" pitchFamily="18" charset="0"/>
              </a:rPr>
              <a:t>Ενίσχυση περιβαλλοντικής συνείδησης </a:t>
            </a:r>
            <a:r>
              <a:rPr lang="el-GR" altLang="el-GR" sz="1900" dirty="0">
                <a:latin typeface="Book Antiqua" panose="02040602050305030304" pitchFamily="18" charset="0"/>
              </a:rPr>
              <a:t>μέσω εικαστικών δραστηριοτήτων και πινάκων ζωγραφικής.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1900" b="1" dirty="0">
                <a:latin typeface="Book Antiqua" panose="02040602050305030304" pitchFamily="18" charset="0"/>
              </a:rPr>
              <a:t>Πολύ καλή και αποτελεσματική</a:t>
            </a:r>
            <a:r>
              <a:rPr lang="el-GR" altLang="el-GR" sz="1900" dirty="0">
                <a:latin typeface="Book Antiqua" panose="02040602050305030304" pitchFamily="18" charset="0"/>
              </a:rPr>
              <a:t> η συνολική επίδραση του υλικού στην οικολογική συνείδηση.</a:t>
            </a:r>
          </a:p>
          <a:p>
            <a:pPr>
              <a:spcAft>
                <a:spcPts val="600"/>
              </a:spcAft>
            </a:pPr>
            <a:endParaRPr lang="el-GR" sz="1900" dirty="0">
              <a:latin typeface="Book Antiqua" panose="0204060205030503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19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73AED-F577-1779-7497-C5AC76C0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356D50D-79BA-38D8-27C9-CE5A7613FD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235ABE-E6A6-6FB6-6EAD-902FAEC913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9. Συμπεράσματα (1/</a:t>
            </a:r>
            <a:r>
              <a:rPr lang="en-US" sz="4000" b="1" dirty="0">
                <a:latin typeface="Book Antiqua" panose="02040602050305030304" pitchFamily="18" charset="0"/>
              </a:rPr>
              <a:t>3</a:t>
            </a:r>
            <a:r>
              <a:rPr lang="el-GR" sz="4000" b="1" dirty="0">
                <a:latin typeface="Book Antiqua" panose="02040602050305030304" pitchFamily="18" charset="0"/>
              </a:rPr>
              <a:t>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1519E6BD-5F10-B657-5E54-3B39CAA3E4B3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F04DA14D-4724-9AE9-EBF1-6D1B8C1158A3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EE14254C-78D8-92C4-A0ED-E94C63F72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381A425-23C0-58F6-54D0-3A3BB061D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3154FB8-A999-4AA4-DA31-0F140E1842DD}"/>
              </a:ext>
            </a:extLst>
          </p:cNvPr>
          <p:cNvSpPr/>
          <p:nvPr/>
        </p:nvSpPr>
        <p:spPr>
          <a:xfrm>
            <a:off x="838200" y="1503923"/>
            <a:ext cx="4495800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Αποτίμηση εκπαιδευτικού υλικού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0FC45-B2B7-4BAC-D12B-174561A41548}"/>
              </a:ext>
            </a:extLst>
          </p:cNvPr>
          <p:cNvSpPr txBox="1"/>
          <p:nvPr/>
        </p:nvSpPr>
        <p:spPr>
          <a:xfrm>
            <a:off x="820057" y="2624655"/>
            <a:ext cx="9238342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l-GR" sz="1900" dirty="0">
                <a:latin typeface="Book Antiqua" panose="02040602050305030304" pitchFamily="18" charset="0"/>
              </a:rPr>
              <a:t>Ε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πιστημονική αρτιότητα</a:t>
            </a:r>
            <a:r>
              <a:rPr lang="el-GR" altLang="el-GR" sz="1900" dirty="0">
                <a:latin typeface="Book Antiqua" panose="02040602050305030304" pitchFamily="18" charset="0"/>
              </a:rPr>
              <a:t> - 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τεκμηριωμένο περιεχόμενο.</a:t>
            </a:r>
            <a:endParaRPr lang="el-GR" altLang="el-GR" sz="1900" dirty="0">
              <a:latin typeface="Book Antiqua" panose="0204060205030503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Φιλική, απλή και κατανοητή γλώσσα 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Σαφής δομή</a:t>
            </a:r>
            <a:r>
              <a:rPr lang="el-GR" altLang="el-GR" sz="1900" dirty="0">
                <a:latin typeface="Book Antiqua" panose="02040602050305030304" pitchFamily="18" charset="0"/>
              </a:rPr>
              <a:t> και 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μικρές ενότητες.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Πλούσιο σε κείμενα, εικόνες, βίντεο, χρ</a:t>
            </a:r>
            <a:r>
              <a:rPr lang="el-GR" altLang="el-GR" sz="1900" dirty="0">
                <a:latin typeface="Book Antiqua" panose="02040602050305030304" pitchFamily="18" charset="0"/>
              </a:rPr>
              <a:t>ωματισμούς.</a:t>
            </a:r>
            <a:endParaRPr kumimoji="0" lang="el-GR" altLang="el-GR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Εύκολη</a:t>
            </a:r>
            <a:r>
              <a:rPr lang="el-GR" altLang="el-GR" sz="1900" dirty="0">
                <a:latin typeface="Book Antiqua" panose="02040602050305030304" pitchFamily="18" charset="0"/>
              </a:rPr>
              <a:t> 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πλοήγηση – λειτουργικοί </a:t>
            </a:r>
            <a:r>
              <a:rPr kumimoji="0" lang="el-GR" altLang="el-GR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υπερσύνδεσμοι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Παροχή υποστηρικτικών στοιχείων (οδηγίες, πλαίσια, σχολιασμοί).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AA46C-FDC4-9A91-E4C0-0172F3B1F11D}"/>
              </a:ext>
            </a:extLst>
          </p:cNvPr>
          <p:cNvSpPr txBox="1"/>
          <p:nvPr/>
        </p:nvSpPr>
        <p:spPr>
          <a:xfrm>
            <a:off x="838200" y="2132162"/>
            <a:ext cx="27432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  <a:r>
              <a:rPr lang="el-GR" sz="1900" u="sng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D5256-DEE7-E2AE-79BF-9A81694E65E0}"/>
              </a:ext>
            </a:extLst>
          </p:cNvPr>
          <p:cNvSpPr txBox="1"/>
          <p:nvPr/>
        </p:nvSpPr>
        <p:spPr>
          <a:xfrm>
            <a:off x="981529" y="5356165"/>
            <a:ext cx="27432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  <a:r>
              <a:rPr lang="el-GR" sz="1900" u="sng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45D5D3-3BAE-E240-46D5-7EA59EEFE5BF}"/>
              </a:ext>
            </a:extLst>
          </p:cNvPr>
          <p:cNvSpPr txBox="1"/>
          <p:nvPr/>
        </p:nvSpPr>
        <p:spPr>
          <a:xfrm>
            <a:off x="1019629" y="5833219"/>
            <a:ext cx="9238342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l-GR" sz="1900" dirty="0">
                <a:latin typeface="Book Antiqua" panose="02040602050305030304" pitchFamily="18" charset="0"/>
              </a:rPr>
              <a:t>Ε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φαρμογή κειμένου, εικόνας και οπτικοακουστικών στοιχείων.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Σύντομες</a:t>
            </a:r>
            <a:r>
              <a:rPr lang="el-GR" altLang="el-GR" sz="1900" dirty="0">
                <a:latin typeface="Book Antiqua" panose="02040602050305030304" pitchFamily="18" charset="0"/>
              </a:rPr>
              <a:t> - 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σαφείς διατυπώσει</a:t>
            </a:r>
            <a:r>
              <a:rPr lang="el-GR" altLang="el-GR" sz="1900" dirty="0">
                <a:latin typeface="Book Antiqua" panose="02040602050305030304" pitchFamily="18" charset="0"/>
              </a:rPr>
              <a:t>ς με χρήση φιλικού ύφους.</a:t>
            </a:r>
            <a:endParaRPr kumimoji="0" lang="el-GR" altLang="el-GR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l-GR" sz="1900" dirty="0">
                <a:latin typeface="Book Antiqua" panose="02040602050305030304" pitchFamily="18" charset="0"/>
              </a:rPr>
              <a:t>Η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χητική υποστήριξη, χρήση </a:t>
            </a:r>
            <a:r>
              <a:rPr kumimoji="0" lang="el-GR" altLang="el-GR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άβαταρ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και παρουσίαση μικρών ενοτήτων.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l-GR" altLang="el-GR" sz="1900" dirty="0">
                <a:latin typeface="Book Antiqua" panose="02040602050305030304" pitchFamily="18" charset="0"/>
              </a:rPr>
              <a:t>Δ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ραστηριότητες με άμεση ανατροφοδότηση.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Οπτικές επισημάνσεις </a:t>
            </a:r>
            <a:r>
              <a:rPr lang="el-GR" altLang="el-GR" sz="1900" dirty="0">
                <a:latin typeface="Book Antiqua" panose="02040602050305030304" pitchFamily="18" charset="0"/>
              </a:rPr>
              <a:t>σε 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καίρια σημεία.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Εισαγωγικές δραστηριότητες για δημιουργία θετικού κλίματος.</a:t>
            </a:r>
          </a:p>
        </p:txBody>
      </p:sp>
      <p:cxnSp>
        <p:nvCxnSpPr>
          <p:cNvPr id="25" name="15 - Ευθεία γραμμή σύνδεσης">
            <a:extLst>
              <a:ext uri="{FF2B5EF4-FFF2-40B4-BE49-F238E27FC236}">
                <a16:creationId xmlns:a16="http://schemas.microsoft.com/office/drawing/2014/main" id="{6F34F48A-DF65-BF28-1308-F2A695FE12AB}"/>
              </a:ext>
            </a:extLst>
          </p:cNvPr>
          <p:cNvCxnSpPr>
            <a:cxnSpLocks/>
          </p:cNvCxnSpPr>
          <p:nvPr/>
        </p:nvCxnSpPr>
        <p:spPr bwMode="auto">
          <a:xfrm>
            <a:off x="9372600" y="2516883"/>
            <a:ext cx="0" cy="5436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F9911FE-6049-D9AA-2E36-4F50096FA5D9}"/>
              </a:ext>
            </a:extLst>
          </p:cNvPr>
          <p:cNvSpPr txBox="1"/>
          <p:nvPr/>
        </p:nvSpPr>
        <p:spPr>
          <a:xfrm>
            <a:off x="9577142" y="2189597"/>
            <a:ext cx="200313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Δυνατά σημεία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C5148F-58F5-8492-B82C-5F75CAF4673C}"/>
              </a:ext>
            </a:extLst>
          </p:cNvPr>
          <p:cNvSpPr txBox="1"/>
          <p:nvPr/>
        </p:nvSpPr>
        <p:spPr>
          <a:xfrm>
            <a:off x="9577142" y="2645842"/>
            <a:ext cx="8148428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Παιδαγωγικά κατάλληλο και προσαρμοσμένο στη μικρή ηλικία.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Ελκυστικό, αισθητικά ευχάριστο και παιγνιώδες περιβάλλον μάθησης.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Σωστή διαχείριση και ποσότητα πληροφοριών.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Δραστηριότητες εμπέδωσης και </a:t>
            </a:r>
            <a:r>
              <a:rPr kumimoji="0" lang="el-GR" altLang="el-GR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αναστοχασμού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8E93F3-311D-AA39-40BB-EBA3152F953F}"/>
              </a:ext>
            </a:extLst>
          </p:cNvPr>
          <p:cNvSpPr txBox="1"/>
          <p:nvPr/>
        </p:nvSpPr>
        <p:spPr>
          <a:xfrm>
            <a:off x="9577142" y="5871887"/>
            <a:ext cx="769122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Περισσότερες </a:t>
            </a:r>
            <a:r>
              <a:rPr lang="el-GR" sz="1900" dirty="0" err="1">
                <a:latin typeface="Book Antiqua" panose="02040602050305030304" pitchFamily="18" charset="0"/>
              </a:rPr>
              <a:t>διαδραστικές</a:t>
            </a:r>
            <a:r>
              <a:rPr lang="el-GR" sz="1900" dirty="0">
                <a:latin typeface="Book Antiqua" panose="02040602050305030304" pitchFamily="18" charset="0"/>
              </a:rPr>
              <a:t> δραστηριότητες αντί ασκήσεων ανοικτού τύπου.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Ενσωμάτωση βίντεο σύνοψης απευθείας στο υλικό.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Κατά τα λοιπά, το υλικό κρίνεται πλήρες και λειτουργικό.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91B183-B738-3CED-AB5C-6B8448742500}"/>
              </a:ext>
            </a:extLst>
          </p:cNvPr>
          <p:cNvSpPr txBox="1"/>
          <p:nvPr/>
        </p:nvSpPr>
        <p:spPr>
          <a:xfrm>
            <a:off x="9577142" y="5326339"/>
            <a:ext cx="258582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altLang="el-GR" sz="1900" u="sng" dirty="0">
                <a:latin typeface="Book Antiqua" panose="02040602050305030304" pitchFamily="18" charset="0"/>
              </a:rPr>
              <a:t>Σημεία προς βελτίωση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3C5D5-E8C1-77B8-FE66-A8A37E273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37BDE87-DAC1-C0C8-0269-FEC58C587C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F13E2A-C14B-300B-1931-B91D38B5DF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9. Συμπεράσματα (2/</a:t>
            </a:r>
            <a:r>
              <a:rPr lang="en-US" sz="4000" b="1" dirty="0">
                <a:latin typeface="Book Antiqua" panose="02040602050305030304" pitchFamily="18" charset="0"/>
              </a:rPr>
              <a:t>3</a:t>
            </a:r>
            <a:r>
              <a:rPr lang="el-GR" sz="4000" b="1" dirty="0">
                <a:latin typeface="Book Antiqua" panose="02040602050305030304" pitchFamily="18" charset="0"/>
              </a:rPr>
              <a:t>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F1ADFA41-13DF-B14E-66EF-9935C086A4A1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0F743BD5-1CAC-7FA0-CA6D-7C670DBC3AF8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5D1E0E75-CBDC-1D47-D72C-FB816ED9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C59478C-7A7E-7B5F-77AD-13170C3B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721E9F0-DCB4-B99E-38AE-F21637B6B870}"/>
              </a:ext>
            </a:extLst>
          </p:cNvPr>
          <p:cNvSpPr/>
          <p:nvPr/>
        </p:nvSpPr>
        <p:spPr>
          <a:xfrm>
            <a:off x="838200" y="1503922"/>
            <a:ext cx="7467600" cy="515377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Διερεύνηση απόψεων υλοποίησης εκπαιδευτικού υλικού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0EA87-D6AC-A23C-B20C-2CE196C4CDBD}"/>
              </a:ext>
            </a:extLst>
          </p:cNvPr>
          <p:cNvSpPr txBox="1"/>
          <p:nvPr/>
        </p:nvSpPr>
        <p:spPr>
          <a:xfrm>
            <a:off x="853440" y="2274232"/>
            <a:ext cx="270691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3</a:t>
            </a:r>
            <a:r>
              <a:rPr lang="el-GR" sz="1900" u="sng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1E30E-E88E-999D-6159-A5B45F1027B4}"/>
              </a:ext>
            </a:extLst>
          </p:cNvPr>
          <p:cNvSpPr txBox="1"/>
          <p:nvPr/>
        </p:nvSpPr>
        <p:spPr>
          <a:xfrm>
            <a:off x="838199" y="2751259"/>
            <a:ext cx="830579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Η τέχνη λειτούργησε ως αποτελεσματικό εργαλείο καλλιέργειας περιβαλλοντικής συνείδησης.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Τα παιδιά έδειξαν κατανόηση</a:t>
            </a:r>
            <a:r>
              <a:rPr lang="el-GR" altLang="el-GR" sz="1900" dirty="0">
                <a:latin typeface="Book Antiqua" panose="02040602050305030304" pitchFamily="18" charset="0"/>
              </a:rPr>
              <a:t> και </a:t>
            </a: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ενδιαφέρον.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Οι δημιουργίες τους ανέδειξαν θετικά συναισθήματα και σύνδεση με το θέμα.</a:t>
            </a:r>
          </a:p>
        </p:txBody>
      </p:sp>
      <p:cxnSp>
        <p:nvCxnSpPr>
          <p:cNvPr id="11" name="15 - Ευθεία γραμμή σύνδεσης">
            <a:extLst>
              <a:ext uri="{FF2B5EF4-FFF2-40B4-BE49-F238E27FC236}">
                <a16:creationId xmlns:a16="http://schemas.microsoft.com/office/drawing/2014/main" id="{757B6B8D-6AFA-D6F5-4E7E-277E5BEB9CEB}"/>
              </a:ext>
            </a:extLst>
          </p:cNvPr>
          <p:cNvCxnSpPr>
            <a:cxnSpLocks/>
          </p:cNvCxnSpPr>
          <p:nvPr/>
        </p:nvCxnSpPr>
        <p:spPr bwMode="auto">
          <a:xfrm>
            <a:off x="9372600" y="2516883"/>
            <a:ext cx="0" cy="5436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2022DA-98FD-CF0D-9154-DC5ED5FCD01E}"/>
              </a:ext>
            </a:extLst>
          </p:cNvPr>
          <p:cNvSpPr txBox="1"/>
          <p:nvPr/>
        </p:nvSpPr>
        <p:spPr>
          <a:xfrm>
            <a:off x="939807" y="4825292"/>
            <a:ext cx="270691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  <a:r>
              <a:rPr lang="el-GR" sz="1900" u="sng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D6A08-D8AB-CE4B-082E-79139458BF06}"/>
              </a:ext>
            </a:extLst>
          </p:cNvPr>
          <p:cNvSpPr txBox="1"/>
          <p:nvPr/>
        </p:nvSpPr>
        <p:spPr>
          <a:xfrm>
            <a:off x="944161" y="5322063"/>
            <a:ext cx="820709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Υψηλό ενδιαφέρον και εμπλοκή.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Δυσκολίες μόνο στον χειρισμό Η/Υ λόγω ηλικίας.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Εικαστικές δραστηριότητες, παζλ, πειράματα και ερωτήσεις ενίσχυσαν τη δημιουργικότητα.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Προώθηση τόσο ατομικής όσο και συνεργατικής μάθησης.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A8657-1AC2-E3A2-695F-040EAFDE9A7F}"/>
              </a:ext>
            </a:extLst>
          </p:cNvPr>
          <p:cNvSpPr txBox="1"/>
          <p:nvPr/>
        </p:nvSpPr>
        <p:spPr>
          <a:xfrm>
            <a:off x="9601207" y="2274232"/>
            <a:ext cx="270691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5</a:t>
            </a:r>
            <a:r>
              <a:rPr lang="el-GR" sz="1900" u="sng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FAE2784-42F2-8C9D-34C7-4C8B08AB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82A6AF-70F6-A39F-E2EE-2A998D2695E5}"/>
              </a:ext>
            </a:extLst>
          </p:cNvPr>
          <p:cNvSpPr txBox="1"/>
          <p:nvPr/>
        </p:nvSpPr>
        <p:spPr>
          <a:xfrm>
            <a:off x="9601207" y="2746144"/>
            <a:ext cx="774698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Οφέλη: επαφή με τεχνολογία, αυξημένο ενδιαφέρον, οπτικοακουστική υποστήριξη.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Δυσκολίες σχετιζόμενες με κόπωση και συγκέντρωση λόγω ηλικίας.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Συμφωνία ότι το υλικό ενίσχυσε δημιουργικότητα και ενεργή συμμετοχή.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Προτάσεις: περισσότερη αλληλεπίδραση, μικρότερες ενότητες, κουίζ &amp; παιχνίδια.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2B52CD-5D92-0EEE-BC3B-9D7AB6F1AD76}"/>
              </a:ext>
            </a:extLst>
          </p:cNvPr>
          <p:cNvSpPr txBox="1"/>
          <p:nvPr/>
        </p:nvSpPr>
        <p:spPr>
          <a:xfrm>
            <a:off x="9601207" y="5464210"/>
            <a:ext cx="270691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6</a:t>
            </a:r>
            <a:r>
              <a:rPr lang="el-GR" sz="1900" u="sng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sz="1900" u="sng" dirty="0">
                <a:solidFill>
                  <a:schemeClr val="tx1"/>
                </a:solidFill>
                <a:latin typeface="Book Antiqua" panose="02040602050305030304" pitchFamily="18" charset="0"/>
              </a:rPr>
              <a:t> Ερευνητικό ερώτημα</a:t>
            </a:r>
            <a:endParaRPr lang="en-US" altLang="el-GR" sz="1900" u="sng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8415AA-5E3D-CE5D-819B-56D9E0C4EC0E}"/>
              </a:ext>
            </a:extLst>
          </p:cNvPr>
          <p:cNvSpPr txBox="1"/>
          <p:nvPr/>
        </p:nvSpPr>
        <p:spPr>
          <a:xfrm>
            <a:off x="9601207" y="5993352"/>
            <a:ext cx="769618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Πλήρης κατανόηση βασικών εννοιών (καθαρό περιβάλλον, ανακύκλωση, νερό).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Εικαστικές δραστηριότητες και πίνακες ζωγραφικής ενίσχυσαν τη σύνδεση με το περιεχόμενο.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Ομόφωνη θετική αξιολόγηση της συνολικής επίδρασης του υλικού</a:t>
            </a:r>
            <a:r>
              <a:rPr lang="el-GR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6C489-814A-1CDB-6AB2-08AAD7F2F20B}"/>
              </a:ext>
            </a:extLst>
          </p:cNvPr>
          <p:cNvSpPr txBox="1"/>
          <p:nvPr/>
        </p:nvSpPr>
        <p:spPr>
          <a:xfrm>
            <a:off x="8934018" y="9759758"/>
            <a:ext cx="9165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https://read.bookcreator.com/j4B1LRFciyW15qRV1yNMJunDc2x2/TLmH7O06Ti2cHmzNF6RdLA</a:t>
            </a:r>
            <a:endParaRPr lang="el-GR" dirty="0"/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69F3029-B136-992B-319F-94FD3F68A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9139940"/>
            <a:ext cx="1552360" cy="10272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E537B29-41F1-DFE7-B98E-A1520A01E6CE}"/>
              </a:ext>
            </a:extLst>
          </p:cNvPr>
          <p:cNvSpPr txBox="1"/>
          <p:nvPr/>
        </p:nvSpPr>
        <p:spPr>
          <a:xfrm>
            <a:off x="7405915" y="9272735"/>
            <a:ext cx="18106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500" dirty="0">
                <a:solidFill>
                  <a:schemeClr val="tx1"/>
                </a:solidFill>
                <a:latin typeface="Book Antiqua" panose="02040602050305030304" pitchFamily="18" charset="0"/>
              </a:rPr>
              <a:t>Ζωγραφιές παιδιών από την υλοποίηση</a:t>
            </a:r>
            <a:endParaRPr lang="en-US" altLang="el-GR" sz="15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Βέλος: Δεξιό 28">
            <a:extLst>
              <a:ext uri="{FF2B5EF4-FFF2-40B4-BE49-F238E27FC236}">
                <a16:creationId xmlns:a16="http://schemas.microsoft.com/office/drawing/2014/main" id="{1CA0DEB0-8CC9-5B16-95F6-124CAF566919}"/>
              </a:ext>
            </a:extLst>
          </p:cNvPr>
          <p:cNvSpPr/>
          <p:nvPr/>
        </p:nvSpPr>
        <p:spPr>
          <a:xfrm>
            <a:off x="8565958" y="9819894"/>
            <a:ext cx="1905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0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2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43550-7716-FB01-0939-353FE3A4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0B9FE9E-2410-9084-AFFA-4DC30E5951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" y="-37397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F3D9DC-1864-F850-A65B-2641C0A55F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9. Συμπεράσματα (</a:t>
            </a:r>
            <a:r>
              <a:rPr lang="en-US" sz="4000" b="1" dirty="0">
                <a:latin typeface="Book Antiqua" panose="02040602050305030304" pitchFamily="18" charset="0"/>
              </a:rPr>
              <a:t>3</a:t>
            </a:r>
            <a:r>
              <a:rPr lang="el-GR" sz="4000" b="1" dirty="0">
                <a:latin typeface="Book Antiqua" panose="02040602050305030304" pitchFamily="18" charset="0"/>
              </a:rPr>
              <a:t>/</a:t>
            </a:r>
            <a:r>
              <a:rPr lang="en-US" sz="4000" b="1" dirty="0">
                <a:latin typeface="Book Antiqua" panose="02040602050305030304" pitchFamily="18" charset="0"/>
              </a:rPr>
              <a:t>3</a:t>
            </a:r>
            <a:r>
              <a:rPr lang="el-GR" sz="4000" b="1" dirty="0">
                <a:latin typeface="Book Antiqua" panose="02040602050305030304" pitchFamily="18" charset="0"/>
              </a:rPr>
              <a:t>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D3740249-F4C6-8DB1-B85B-E988D9F16684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A4252875-A173-5542-4700-95F2E3DEDB0B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F94AFEA3-F732-472B-25BE-8AE35FB6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B4D0EDF8-256C-3927-DE9E-8E1FCA9E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FF4A2A3-714A-3F7C-7E32-3FFFC67B3A0B}"/>
              </a:ext>
            </a:extLst>
          </p:cNvPr>
          <p:cNvSpPr/>
          <p:nvPr/>
        </p:nvSpPr>
        <p:spPr>
          <a:xfrm>
            <a:off x="867954" y="1801859"/>
            <a:ext cx="2895600" cy="48097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Περιορισμοί έρευνας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F3F92-1B17-5902-2964-AF570D7A1BAF}"/>
              </a:ext>
            </a:extLst>
          </p:cNvPr>
          <p:cNvSpPr txBox="1"/>
          <p:nvPr/>
        </p:nvSpPr>
        <p:spPr>
          <a:xfrm>
            <a:off x="853440" y="2435229"/>
            <a:ext cx="830579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Μικρό δείγμα (3 νηπιαγωγοί)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Υποκειμενικότητα απαντήσεων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Περιορισμένος χρόνος υλοποίησης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Αναπτυξιακοί περιορισμοί παιδιών προσχολικής ηλικίας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900" dirty="0">
                <a:latin typeface="Book Antiqua" panose="02040602050305030304" pitchFamily="18" charset="0"/>
              </a:rPr>
              <a:t>Εστίαση στη διδασκαλία μέσω τέχνης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4C6FA-B4ED-01BD-C514-05E1CD31C777}"/>
              </a:ext>
            </a:extLst>
          </p:cNvPr>
          <p:cNvSpPr txBox="1"/>
          <p:nvPr/>
        </p:nvSpPr>
        <p:spPr>
          <a:xfrm>
            <a:off x="7467600" y="5523386"/>
            <a:ext cx="7551048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Διεύρυνση δείγματος: περισσότερες/ποικίλες σχολικές μονάδες και νηπιαγωγοί.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Μακροπρόθεσμη αξιολόγηση: διερεύνηση της διάρκειας και σταθερότητας των επιδράσεων.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Καταγραφή της οπτικής των παιδιών με παιδοκεντρικές μεθόδους (συνεντεύξεις, ζωγραφιές, παρατήρηση).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Συγκριτικές μελέτες με άλλες παιδαγωγικές προσεγγίσεις περιβαλλοντικής αγωγής.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52E4C580-2C33-72DB-9EDF-2FF9F4659094}"/>
              </a:ext>
            </a:extLst>
          </p:cNvPr>
          <p:cNvSpPr/>
          <p:nvPr/>
        </p:nvSpPr>
        <p:spPr>
          <a:xfrm>
            <a:off x="7543800" y="4773280"/>
            <a:ext cx="3962399" cy="518120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2100" b="1" dirty="0">
                <a:solidFill>
                  <a:schemeClr val="tx1"/>
                </a:solidFill>
                <a:latin typeface="Book Antiqua" panose="02040602050305030304" pitchFamily="18" charset="0"/>
              </a:rPr>
              <a:t>Προτάσεις περαιτέρω έρευνας</a:t>
            </a:r>
            <a:endParaRPr lang="en-US" altLang="el-GR" sz="21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0B3F-6C91-215A-80C2-552D27B2B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παιδική τέχνη, γραφικά, ροζ, ζωγραφιά">
            <a:extLst>
              <a:ext uri="{FF2B5EF4-FFF2-40B4-BE49-F238E27FC236}">
                <a16:creationId xmlns:a16="http://schemas.microsoft.com/office/drawing/2014/main" id="{4A1E594E-78CA-66E5-18ED-911E25EEAD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21BBB7-5B3A-6FCC-CCC9-9D67AACE7257}"/>
              </a:ext>
            </a:extLst>
          </p:cNvPr>
          <p:cNvSpPr txBox="1"/>
          <p:nvPr/>
        </p:nvSpPr>
        <p:spPr>
          <a:xfrm>
            <a:off x="4073643" y="4454351"/>
            <a:ext cx="10140714" cy="137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200" b="1" dirty="0">
                <a:latin typeface="Book Antiqua" panose="02040602050305030304" pitchFamily="18" charset="0"/>
              </a:rPr>
              <a:t>ΣΑΣ ΕΥΧΑΡΙΣΤΩ ΓΙΑ ΤΗΝ ΠΡΟΣΟΧΗ ΣΑΣ</a:t>
            </a:r>
          </a:p>
        </p:txBody>
      </p:sp>
      <p:pic>
        <p:nvPicPr>
          <p:cNvPr id="5" name="Εικόνα 4" descr="Εικόνα που περιέχει λουλούδ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3D41C4F-D042-7F12-23F1-6302D2DC7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6730">
            <a:off x="13573126" y="4619626"/>
            <a:ext cx="2054919" cy="20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0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2AE4977-1D57-1CD0-C606-60A3A8AF7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847488E8-ACB8-E180-09FA-6C171B342A43}"/>
              </a:ext>
            </a:extLst>
          </p:cNvPr>
          <p:cNvSpPr/>
          <p:nvPr/>
        </p:nvSpPr>
        <p:spPr>
          <a:xfrm>
            <a:off x="4391336" y="1820943"/>
            <a:ext cx="9505328" cy="7235921"/>
          </a:xfrm>
          <a:custGeom>
            <a:avLst/>
            <a:gdLst/>
            <a:ahLst/>
            <a:cxnLst/>
            <a:rect l="l" t="t" r="r" b="b"/>
            <a:pathLst>
              <a:path w="11198912" h="7941047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64BC2-CD49-9149-ADFE-20692FA39891}"/>
              </a:ext>
            </a:extLst>
          </p:cNvPr>
          <p:cNvSpPr txBox="1"/>
          <p:nvPr/>
        </p:nvSpPr>
        <p:spPr>
          <a:xfrm>
            <a:off x="4391336" y="1174612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800" b="1" dirty="0">
                <a:latin typeface="Book Antiqua" panose="02040602050305030304" pitchFamily="18" charset="0"/>
              </a:rPr>
              <a:t>Θα ήθελα να ευχαριστήσω θερμά …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90B67D9-083E-21B9-5CCD-27559CDB8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6541578"/>
            <a:ext cx="335280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A1EAF7-EE25-5853-F7E1-7283D9153AC0}"/>
              </a:ext>
            </a:extLst>
          </p:cNvPr>
          <p:cNvSpPr txBox="1">
            <a:spLocks/>
          </p:cNvSpPr>
          <p:nvPr/>
        </p:nvSpPr>
        <p:spPr>
          <a:xfrm>
            <a:off x="4876800" y="21717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24F1A-7785-BA98-10F3-4CD00FA4A7EC}"/>
              </a:ext>
            </a:extLst>
          </p:cNvPr>
          <p:cNvSpPr txBox="1"/>
          <p:nvPr/>
        </p:nvSpPr>
        <p:spPr>
          <a:xfrm>
            <a:off x="4857135" y="2279645"/>
            <a:ext cx="84016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Την επόπτρια μου, </a:t>
            </a:r>
            <a:r>
              <a:rPr lang="el-GR" sz="2300" b="1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κα Σοφία Τρούλη</a:t>
            </a:r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, για την καθοδήγηση, την εμπιστοσύνη και τη συνεχή στήριξη της.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ED90A-7F63-B272-E92D-3E3E2361EB59}"/>
              </a:ext>
            </a:extLst>
          </p:cNvPr>
          <p:cNvSpPr txBox="1"/>
          <p:nvPr/>
        </p:nvSpPr>
        <p:spPr>
          <a:xfrm>
            <a:off x="4871270" y="3391577"/>
            <a:ext cx="840657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Τους </a:t>
            </a:r>
            <a:r>
              <a:rPr lang="el-GR" sz="2300" b="1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κ. Λάμπρο Καρβούνη </a:t>
            </a:r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και </a:t>
            </a:r>
            <a:r>
              <a:rPr lang="el-GR" sz="2300" b="1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κ. Κωνσταντίνο Κωτσίδη </a:t>
            </a:r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για τις χρήσιμες παρατηρήσεις και τη συμβολή τους στην πορεία της εργασίας.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B13A4-2D0A-76C4-3FF1-EFEB4C716B4C}"/>
              </a:ext>
            </a:extLst>
          </p:cNvPr>
          <p:cNvSpPr txBox="1"/>
          <p:nvPr/>
        </p:nvSpPr>
        <p:spPr>
          <a:xfrm>
            <a:off x="4822209" y="4876374"/>
            <a:ext cx="8406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Τον </a:t>
            </a:r>
            <a:r>
              <a:rPr lang="el-GR" sz="2300" b="1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κ. Κώστα Γιαννενάκη </a:t>
            </a:r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για την πολύτιμη βοήθεια του στην υλοποίηση του εκπαιδευτικού υλικού.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91CEC-CF59-F886-B8D5-50B8615DEB9F}"/>
              </a:ext>
            </a:extLst>
          </p:cNvPr>
          <p:cNvSpPr txBox="1"/>
          <p:nvPr/>
        </p:nvSpPr>
        <p:spPr>
          <a:xfrm>
            <a:off x="4876800" y="5964497"/>
            <a:ext cx="840104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Την ομάδα </a:t>
            </a:r>
            <a:r>
              <a:rPr lang="el-GR" sz="2300" b="1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ΝΤΕΛΙΝΕΣ</a:t>
            </a:r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 με την οποία μοιραστήκαμε προβληματισμούς, ιδέες, άγχη και χαμόγελα καθ’ όλη τη διάρκεια της διαδρομής.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DDE8A6-3167-2ABB-A412-4FDBDAA4F3D2}"/>
              </a:ext>
            </a:extLst>
          </p:cNvPr>
          <p:cNvSpPr txBox="1"/>
          <p:nvPr/>
        </p:nvSpPr>
        <p:spPr>
          <a:xfrm>
            <a:off x="4857443" y="7416925"/>
            <a:ext cx="84207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latin typeface="Book Antiqua" panose="02040602050305030304" pitchFamily="18" charset="0"/>
                <a:ea typeface="Cascadia Code" panose="020B0609020000020004" pitchFamily="49" charset="0"/>
                <a:cs typeface="Cascadia Code" panose="020B0609020000020004" pitchFamily="49" charset="0"/>
              </a:rPr>
              <a:t>Και τέλος, όλους όσους στάθηκαν δίπλα μου και συνέβαλαν στην ολοκλήρωση αυτής της διπλωματικής εργασίας.</a:t>
            </a:r>
          </a:p>
        </p:txBody>
      </p:sp>
    </p:spTree>
    <p:extLst>
      <p:ext uri="{BB962C8B-B14F-4D97-AF65-F5344CB8AC3E}">
        <p14:creationId xmlns:p14="http://schemas.microsoft.com/office/powerpoint/2010/main" val="21507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07D0C4-BFC5-9295-7D29-D17B1B5A7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" y="0"/>
            <a:ext cx="18285714" cy="1028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4B1DE-5F1A-1237-AD5E-DF6399C342DA}"/>
              </a:ext>
            </a:extLst>
          </p:cNvPr>
          <p:cNvSpPr txBox="1"/>
          <p:nvPr/>
        </p:nvSpPr>
        <p:spPr>
          <a:xfrm>
            <a:off x="685800" y="495300"/>
            <a:ext cx="253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1. Σκοπός</a:t>
            </a:r>
          </a:p>
        </p:txBody>
      </p:sp>
      <p:cxnSp>
        <p:nvCxnSpPr>
          <p:cNvPr id="5" name="15 - Ευθεία γραμμή σύνδεσης">
            <a:extLst>
              <a:ext uri="{FF2B5EF4-FFF2-40B4-BE49-F238E27FC236}">
                <a16:creationId xmlns:a16="http://schemas.microsoft.com/office/drawing/2014/main" id="{2338F96C-DB28-D6C6-1DC4-65D9454545F6}"/>
              </a:ext>
            </a:extLst>
          </p:cNvPr>
          <p:cNvCxnSpPr>
            <a:cxnSpLocks/>
          </p:cNvCxnSpPr>
          <p:nvPr/>
        </p:nvCxnSpPr>
        <p:spPr bwMode="auto">
          <a:xfrm>
            <a:off x="701040" y="1143119"/>
            <a:ext cx="411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15 - Ευθεία γραμμή σύνδεσης">
            <a:extLst>
              <a:ext uri="{FF2B5EF4-FFF2-40B4-BE49-F238E27FC236}">
                <a16:creationId xmlns:a16="http://schemas.microsoft.com/office/drawing/2014/main" id="{6D8B8B61-07B9-6F16-C9FB-264DF2BB6E0D}"/>
              </a:ext>
            </a:extLst>
          </p:cNvPr>
          <p:cNvCxnSpPr>
            <a:cxnSpLocks/>
          </p:cNvCxnSpPr>
          <p:nvPr/>
        </p:nvCxnSpPr>
        <p:spPr bwMode="auto">
          <a:xfrm>
            <a:off x="701040" y="1295519"/>
            <a:ext cx="525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CF2CED-C45E-A8DD-5909-7D7A53E73037}"/>
              </a:ext>
            </a:extLst>
          </p:cNvPr>
          <p:cNvSpPr txBox="1"/>
          <p:nvPr/>
        </p:nvSpPr>
        <p:spPr>
          <a:xfrm>
            <a:off x="13997940" y="6038397"/>
            <a:ext cx="6423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l-GR" dirty="0">
              <a:latin typeface="Arial" panose="020B0604020202020204" pitchFamily="34" charset="0"/>
            </a:endParaRPr>
          </a:p>
          <a:p>
            <a:endParaRPr lang="en-US" altLang="el-GR" dirty="0">
              <a:latin typeface="Arial" panose="020B0604020202020204" pitchFamily="34" charset="0"/>
            </a:endParaRPr>
          </a:p>
          <a:p>
            <a:endParaRPr lang="en-US" altLang="el-GR" dirty="0">
              <a:latin typeface="Arial" panose="020B0604020202020204" pitchFamily="34" charset="0"/>
            </a:endParaRPr>
          </a:p>
          <a:p>
            <a:endParaRPr lang="el-GR" altLang="el-GR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91F373DB-F10C-03D5-81F5-FE53BA56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D7A9A40-8888-4D4B-5D12-208B9B490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46" y="3436621"/>
            <a:ext cx="1547026" cy="526644"/>
          </a:xfrm>
          <a:prstGeom prst="rect">
            <a:avLst/>
          </a:prstGeom>
        </p:spPr>
      </p:pic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6291436C-9085-DBFB-F8EA-6257CBE6CA1F}"/>
              </a:ext>
            </a:extLst>
          </p:cNvPr>
          <p:cNvSpPr/>
          <p:nvPr/>
        </p:nvSpPr>
        <p:spPr>
          <a:xfrm>
            <a:off x="4724400" y="2705100"/>
            <a:ext cx="11125200" cy="2133597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Ο</a:t>
            </a:r>
            <a:r>
              <a:rPr 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 σχεδιασμός, </a:t>
            </a:r>
            <a:r>
              <a:rPr 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η</a:t>
            </a:r>
            <a:r>
              <a:rPr 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 υλοποίηση </a:t>
            </a:r>
            <a:r>
              <a:rPr 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και η </a:t>
            </a:r>
            <a:r>
              <a:rPr 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αποτίμηση ψηφιακού εξ αποστάσεως εκπαιδευτικού υλικού</a:t>
            </a:r>
            <a:r>
              <a:rPr 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, το οποίο αξιοποιεί </a:t>
            </a:r>
            <a:r>
              <a:rPr 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την τέχνη ως μέσο περιβαλλοντικής ευαισθητοποίησης </a:t>
            </a:r>
            <a:r>
              <a:rPr 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σε παιδιά  προσχολικής ηλικίας.</a:t>
            </a:r>
            <a:endParaRPr lang="en-US" sz="27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88D0DBD6-058C-FC57-A488-C0D4C20E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43" y="6300876"/>
            <a:ext cx="1547026" cy="526644"/>
          </a:xfrm>
          <a:prstGeom prst="rect">
            <a:avLst/>
          </a:prstGeom>
        </p:spPr>
      </p:pic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DDC77327-A922-B864-2651-40C01B9C7157}"/>
              </a:ext>
            </a:extLst>
          </p:cNvPr>
          <p:cNvSpPr/>
          <p:nvPr/>
        </p:nvSpPr>
        <p:spPr>
          <a:xfrm>
            <a:off x="4724400" y="5600702"/>
            <a:ext cx="11125200" cy="2133596"/>
          </a:xfrm>
          <a:prstGeom prst="roundRect">
            <a:avLst/>
          </a:prstGeom>
          <a:solidFill>
            <a:srgbClr val="EDE3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el-GR" alt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Η </a:t>
            </a:r>
            <a:r>
              <a:rPr lang="el-GR" alt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αποτελεσματικότητα</a:t>
            </a:r>
            <a:r>
              <a:rPr lang="el-GR" alt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 του υλικού και η </a:t>
            </a:r>
            <a:r>
              <a:rPr lang="el-GR" alt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ανάδειξη </a:t>
            </a:r>
            <a:r>
              <a:rPr lang="el-GR" alt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των</a:t>
            </a:r>
            <a:r>
              <a:rPr lang="el-GR" alt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 οφελών </a:t>
            </a:r>
            <a:r>
              <a:rPr lang="el-GR" alt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και των </a:t>
            </a:r>
            <a:r>
              <a:rPr lang="el-GR" altLang="el-GR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προκλήσεων</a:t>
            </a:r>
            <a:r>
              <a:rPr lang="el-GR" altLang="el-GR" sz="2700" dirty="0">
                <a:solidFill>
                  <a:schemeClr val="tx1"/>
                </a:solidFill>
                <a:latin typeface="Book Antiqua" panose="02040602050305030304" pitchFamily="18" charset="0"/>
              </a:rPr>
              <a:t> που προκύπτουν από την εφαρμογή του στο πλαίσιο της προσχολικής εκπαίδευσης.</a:t>
            </a:r>
            <a:endParaRPr lang="en-US" altLang="el-GR" sz="27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2C93B24-9E3B-C73B-DF2B-55DAF9B76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" y="643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4A5E8-F07A-E54D-867F-AAE5E13CA36A}"/>
              </a:ext>
            </a:extLst>
          </p:cNvPr>
          <p:cNvSpPr txBox="1"/>
          <p:nvPr/>
        </p:nvSpPr>
        <p:spPr>
          <a:xfrm>
            <a:off x="634815" y="655163"/>
            <a:ext cx="80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2. Συνεισφορά της διπλωματικής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BE338782-EA69-68B7-B0A6-F85553AD851F}"/>
              </a:ext>
            </a:extLst>
          </p:cNvPr>
          <p:cNvCxnSpPr>
            <a:cxnSpLocks/>
          </p:cNvCxnSpPr>
          <p:nvPr/>
        </p:nvCxnSpPr>
        <p:spPr bwMode="auto">
          <a:xfrm>
            <a:off x="650055" y="1302982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78C7C68D-4759-8486-F80E-00BB602DC58C}"/>
              </a:ext>
            </a:extLst>
          </p:cNvPr>
          <p:cNvCxnSpPr>
            <a:cxnSpLocks/>
          </p:cNvCxnSpPr>
          <p:nvPr/>
        </p:nvCxnSpPr>
        <p:spPr bwMode="auto">
          <a:xfrm>
            <a:off x="650055" y="1455382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3">
            <a:extLst>
              <a:ext uri="{FF2B5EF4-FFF2-40B4-BE49-F238E27FC236}">
                <a16:creationId xmlns:a16="http://schemas.microsoft.com/office/drawing/2014/main" id="{E998C759-C31D-D9C2-6AB6-DE4112042202}"/>
              </a:ext>
            </a:extLst>
          </p:cNvPr>
          <p:cNvSpPr/>
          <p:nvPr/>
        </p:nvSpPr>
        <p:spPr>
          <a:xfrm rot="10800000">
            <a:off x="6400800" y="2828192"/>
            <a:ext cx="9261944" cy="2004170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6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611AD-3EDD-1E85-D569-395ABE0218B9}"/>
              </a:ext>
            </a:extLst>
          </p:cNvPr>
          <p:cNvSpPr txBox="1"/>
          <p:nvPr/>
        </p:nvSpPr>
        <p:spPr>
          <a:xfrm>
            <a:off x="2057400" y="2655711"/>
            <a:ext cx="4226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00" dirty="0">
                <a:latin typeface="Book Antiqua" panose="02040602050305030304" pitchFamily="18" charset="0"/>
              </a:rPr>
              <a:t>Σε ερευνητικό επίπεδο: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96A82-3C91-7940-7697-6C212A9D58B3}"/>
              </a:ext>
            </a:extLst>
          </p:cNvPr>
          <p:cNvSpPr txBox="1"/>
          <p:nvPr/>
        </p:nvSpPr>
        <p:spPr>
          <a:xfrm>
            <a:off x="3065228" y="6418302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00" dirty="0">
                <a:latin typeface="Book Antiqua" panose="02040602050305030304" pitchFamily="18" charset="0"/>
              </a:rPr>
              <a:t>Στην εκπαιδευτική πράξη: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73C7E-C087-E7C9-3B23-11F93B250474}"/>
              </a:ext>
            </a:extLst>
          </p:cNvPr>
          <p:cNvSpPr txBox="1"/>
          <p:nvPr/>
        </p:nvSpPr>
        <p:spPr>
          <a:xfrm>
            <a:off x="6400800" y="338219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dirty="0">
                <a:latin typeface="Book Antiqua" panose="02040602050305030304" pitchFamily="18" charset="0"/>
              </a:rPr>
              <a:t>Θεωρία της εξ αποστάσεως εκπαίδευσης στην προσχολική ηλικία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dirty="0">
                <a:latin typeface="Book Antiqua" panose="02040602050305030304" pitchFamily="18" charset="0"/>
              </a:rPr>
              <a:t>Εκπαιδευτικό υλικό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72355-6FAD-4988-1755-241D8C964437}"/>
              </a:ext>
            </a:extLst>
          </p:cNvPr>
          <p:cNvSpPr txBox="1"/>
          <p:nvPr/>
        </p:nvSpPr>
        <p:spPr>
          <a:xfrm>
            <a:off x="8695074" y="2874359"/>
            <a:ext cx="50126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u="sng" dirty="0">
                <a:latin typeface="Book Antiqua" panose="02040602050305030304" pitchFamily="18" charset="0"/>
              </a:rPr>
              <a:t>Εμπλουτισμός βιβλιογραφίας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1F430852-86F0-D412-CE01-F6640A0A9C92}"/>
              </a:ext>
            </a:extLst>
          </p:cNvPr>
          <p:cNvSpPr/>
          <p:nvPr/>
        </p:nvSpPr>
        <p:spPr>
          <a:xfrm rot="10800000">
            <a:off x="7789628" y="6578167"/>
            <a:ext cx="9261944" cy="2957995"/>
          </a:xfrm>
          <a:custGeom>
            <a:avLst/>
            <a:gdLst/>
            <a:ahLst/>
            <a:cxnLst/>
            <a:rect l="l" t="t" r="r" b="b"/>
            <a:pathLst>
              <a:path w="4494794" h="2508913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6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5A988-157A-511B-318B-6FB5971BF17A}"/>
              </a:ext>
            </a:extLst>
          </p:cNvPr>
          <p:cNvSpPr txBox="1"/>
          <p:nvPr/>
        </p:nvSpPr>
        <p:spPr>
          <a:xfrm>
            <a:off x="11015037" y="6578167"/>
            <a:ext cx="2811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700" u="sng" dirty="0">
                <a:latin typeface="Book Antiqua" panose="02040602050305030304" pitchFamily="18" charset="0"/>
              </a:rPr>
              <a:t>Νηπιαγωγείο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C08A5-FAB1-5403-D9EA-0127D371B8A3}"/>
              </a:ext>
            </a:extLst>
          </p:cNvPr>
          <p:cNvSpPr txBox="1"/>
          <p:nvPr/>
        </p:nvSpPr>
        <p:spPr>
          <a:xfrm>
            <a:off x="7789628" y="7181409"/>
            <a:ext cx="89916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dirty="0">
                <a:latin typeface="Book Antiqua" panose="02040602050305030304" pitchFamily="18" charset="0"/>
              </a:rPr>
              <a:t>Εφαρμόσιμο ψηφιακό εκπαιδευτικό υλικό</a:t>
            </a:r>
            <a:endParaRPr lang="en-US" sz="25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dirty="0">
                <a:latin typeface="Book Antiqua" panose="02040602050305030304" pitchFamily="18" charset="0"/>
              </a:rPr>
              <a:t>Υποστηρικτικό &amp; παιδαγωγικά τεκμηριωμένο εργαλείο για νηπιαγωγούς </a:t>
            </a:r>
            <a:endParaRPr lang="en-US" sz="25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dirty="0">
                <a:latin typeface="Book Antiqua" panose="02040602050305030304" pitchFamily="18" charset="0"/>
              </a:rPr>
              <a:t>Ενίσχυση περιβαλλοντικής συνείδησης &amp; δημιουργικής σκέψης των νηπίων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5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892F5-0DE1-BD99-10B5-7E2DC9C6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FB3740E-29C3-0B6E-40DD-A9C62E7B1D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9BC625-3291-1DB3-6EA3-1275627BEE0E}"/>
              </a:ext>
            </a:extLst>
          </p:cNvPr>
          <p:cNvSpPr txBox="1"/>
          <p:nvPr/>
        </p:nvSpPr>
        <p:spPr>
          <a:xfrm>
            <a:off x="762000" y="560338"/>
            <a:ext cx="80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3. Ερευνητικά ερωτήματα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DEED1530-E26B-67E1-896B-64E348ADB0F3}"/>
              </a:ext>
            </a:extLst>
          </p:cNvPr>
          <p:cNvCxnSpPr>
            <a:cxnSpLocks/>
          </p:cNvCxnSpPr>
          <p:nvPr/>
        </p:nvCxnSpPr>
        <p:spPr bwMode="auto">
          <a:xfrm>
            <a:off x="777240" y="1208157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40AC9DB7-AE51-CC00-E4B9-DBF98B938DED}"/>
              </a:ext>
            </a:extLst>
          </p:cNvPr>
          <p:cNvCxnSpPr>
            <a:cxnSpLocks/>
          </p:cNvCxnSpPr>
          <p:nvPr/>
        </p:nvCxnSpPr>
        <p:spPr bwMode="auto">
          <a:xfrm>
            <a:off x="777240" y="1360557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reeform 8">
            <a:extLst>
              <a:ext uri="{FF2B5EF4-FFF2-40B4-BE49-F238E27FC236}">
                <a16:creationId xmlns:a16="http://schemas.microsoft.com/office/drawing/2014/main" id="{5CB5B93A-446C-1765-606C-B8EB712F68EF}"/>
              </a:ext>
            </a:extLst>
          </p:cNvPr>
          <p:cNvSpPr/>
          <p:nvPr/>
        </p:nvSpPr>
        <p:spPr>
          <a:xfrm>
            <a:off x="1538515" y="1869087"/>
            <a:ext cx="457200" cy="468124"/>
          </a:xfrm>
          <a:custGeom>
            <a:avLst/>
            <a:gdLst/>
            <a:ahLst/>
            <a:cxnLst/>
            <a:rect l="l" t="t" r="r" b="b"/>
            <a:pathLst>
              <a:path w="2886146" h="2524065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E008B-F8D4-446B-97C7-FA67E4E5D436}"/>
              </a:ext>
            </a:extLst>
          </p:cNvPr>
          <p:cNvSpPr txBox="1"/>
          <p:nvPr/>
        </p:nvSpPr>
        <p:spPr>
          <a:xfrm>
            <a:off x="2133600" y="1849603"/>
            <a:ext cx="8839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u="sng" dirty="0">
                <a:latin typeface="Book Antiqua" panose="02040602050305030304" pitchFamily="18" charset="0"/>
              </a:rPr>
              <a:t>Ως προς την αποτίμηση του εκπαιδευτικού υλικού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7A787-F106-4C4F-C52E-F6E863B8A2E9}"/>
              </a:ext>
            </a:extLst>
          </p:cNvPr>
          <p:cNvSpPr txBox="1"/>
          <p:nvPr/>
        </p:nvSpPr>
        <p:spPr>
          <a:xfrm>
            <a:off x="2119086" y="2346282"/>
            <a:ext cx="11430000" cy="1575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l-GR" sz="2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2100" baseline="300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2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Τ</a:t>
            </a: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εκπαιδευτικό υλικό διέπεται από τις αρχές και τη μεθοδολογία της εξ αποστάσεως εκπαίδευσης;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Το εκπαιδευτικό υλικό έχει δημιουργηθεί σύμφωνα με τις αρχές της Πολυμεσικής Μάθησης;</a:t>
            </a:r>
            <a:endParaRPr lang="el-GR" sz="2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AF97AA0-F9D9-C909-E68D-A3F0DE1D0E13}"/>
              </a:ext>
            </a:extLst>
          </p:cNvPr>
          <p:cNvSpPr/>
          <p:nvPr/>
        </p:nvSpPr>
        <p:spPr>
          <a:xfrm>
            <a:off x="1538515" y="4541347"/>
            <a:ext cx="457200" cy="468124"/>
          </a:xfrm>
          <a:custGeom>
            <a:avLst/>
            <a:gdLst/>
            <a:ahLst/>
            <a:cxnLst/>
            <a:rect l="l" t="t" r="r" b="b"/>
            <a:pathLst>
              <a:path w="2886146" h="2524065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F4923-2ED4-D6AC-CBB8-0A2046292316}"/>
              </a:ext>
            </a:extLst>
          </p:cNvPr>
          <p:cNvSpPr txBox="1"/>
          <p:nvPr/>
        </p:nvSpPr>
        <p:spPr>
          <a:xfrm>
            <a:off x="2133600" y="5047784"/>
            <a:ext cx="12039600" cy="415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2100" baseline="300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2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l-GR" sz="2100" dirty="0">
                <a:latin typeface="Book Antiqua" panose="02040602050305030304" pitchFamily="18" charset="0"/>
              </a:rPr>
              <a:t>Πώς μπορεί η τέχνη να λειτουργήσει ως εργαλείο περιβαλλοντικής ευαισθητοποίησης σε παιδιά προσχολικής ηλικίας;</a:t>
            </a:r>
            <a:endParaRPr lang="el-GR" sz="21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100" dirty="0">
                <a:latin typeface="Book Antiqua" panose="02040602050305030304" pitchFamily="18" charset="0"/>
              </a:rPr>
              <a:t>Ποιες είναι οι επιδράσεις της εφαρμογής του εκπαιδευτικού υλικού σε πραγματικό και ψηφιακό περιβάλλον στην ενεργό συμμετοχή και δημιουργικότητα των παιδιών;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l-GR" sz="2100" dirty="0">
                <a:latin typeface="Book Antiqua" panose="02040602050305030304" pitchFamily="18" charset="0"/>
              </a:rPr>
              <a:t>Ποιες είναι οι προκλήσεις και τα οφέλη της υλοποίησης του ε.υ με τη μέθοδο της ΕξΑΕ για τους εκπαιδευτικούς;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2100" baseline="30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2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2100" dirty="0">
                <a:latin typeface="Book Antiqua" panose="02040602050305030304" pitchFamily="18" charset="0"/>
              </a:rPr>
              <a:t>Ποιος είναι ο βαθμός αποτελεσματικότητας του εκπαιδευτικού υλικού στην ανάπτυξη περιβαλλοντικής συνείδησης των παιδιών;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FA2AC-6CDE-4DE7-E7C8-F52C078CDE7D}"/>
              </a:ext>
            </a:extLst>
          </p:cNvPr>
          <p:cNvSpPr txBox="1"/>
          <p:nvPr/>
        </p:nvSpPr>
        <p:spPr>
          <a:xfrm>
            <a:off x="2133600" y="4552271"/>
            <a:ext cx="11125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u="sng" dirty="0">
                <a:latin typeface="Book Antiqua" panose="02040602050305030304" pitchFamily="18" charset="0"/>
              </a:rPr>
              <a:t>Ως προς την διερεύνηση των απόψεων για το εκπαιδευτικό υλικό</a:t>
            </a:r>
          </a:p>
        </p:txBody>
      </p:sp>
    </p:spTree>
    <p:extLst>
      <p:ext uri="{BB962C8B-B14F-4D97-AF65-F5344CB8AC3E}">
        <p14:creationId xmlns:p14="http://schemas.microsoft.com/office/powerpoint/2010/main" val="18568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5D706-89BB-D075-8130-7A2076051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B9078D0-1B14-F327-D415-0A0316ADD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286"/>
            <a:ext cx="18285714" cy="10285714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D962054E-1956-6AA7-5C3D-F8F68713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05" y="3042377"/>
            <a:ext cx="2811126" cy="22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116FFB-C329-7FEA-676B-4799E8ED611F}"/>
              </a:ext>
            </a:extLst>
          </p:cNvPr>
          <p:cNvSpPr txBox="1"/>
          <p:nvPr/>
        </p:nvSpPr>
        <p:spPr>
          <a:xfrm>
            <a:off x="990600" y="499566"/>
            <a:ext cx="80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4. Δομή της εργασίας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0781627C-2C9D-1E3C-0087-CC5F07ABDEF5}"/>
              </a:ext>
            </a:extLst>
          </p:cNvPr>
          <p:cNvCxnSpPr>
            <a:cxnSpLocks/>
          </p:cNvCxnSpPr>
          <p:nvPr/>
        </p:nvCxnSpPr>
        <p:spPr bwMode="auto">
          <a:xfrm>
            <a:off x="1005840" y="1147385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51C3C939-B157-B002-1582-19B197C4BE44}"/>
              </a:ext>
            </a:extLst>
          </p:cNvPr>
          <p:cNvCxnSpPr>
            <a:cxnSpLocks/>
          </p:cNvCxnSpPr>
          <p:nvPr/>
        </p:nvCxnSpPr>
        <p:spPr bwMode="auto">
          <a:xfrm>
            <a:off x="1005840" y="1299785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7DB87B27-499B-DA16-641E-CD86DABCA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03" y="2971712"/>
            <a:ext cx="2811126" cy="226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7C949D-6731-77AA-F893-C3802A1628E0}"/>
              </a:ext>
            </a:extLst>
          </p:cNvPr>
          <p:cNvSpPr txBox="1"/>
          <p:nvPr/>
        </p:nvSpPr>
        <p:spPr>
          <a:xfrm>
            <a:off x="2456203" y="3826338"/>
            <a:ext cx="2811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0" b="1" dirty="0">
                <a:latin typeface="Book Antiqua" panose="02040602050305030304" pitchFamily="18" charset="0"/>
              </a:rPr>
              <a:t>Σκοπός</a:t>
            </a:r>
          </a:p>
        </p:txBody>
      </p:sp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B78FFD2F-E2C1-ABCE-E31B-B64831B95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897" y="3016567"/>
            <a:ext cx="2811126" cy="2263251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0E4B3C3D-130E-6A76-4FFA-6C7780726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37" y="2966386"/>
            <a:ext cx="2811126" cy="22632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C9E47F-F3B4-694D-D206-DCBB94946A8B}"/>
              </a:ext>
            </a:extLst>
          </p:cNvPr>
          <p:cNvSpPr txBox="1"/>
          <p:nvPr/>
        </p:nvSpPr>
        <p:spPr>
          <a:xfrm>
            <a:off x="5964937" y="3465871"/>
            <a:ext cx="2811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>
                <a:latin typeface="Book Antiqua" panose="02040602050305030304" pitchFamily="18" charset="0"/>
              </a:rPr>
              <a:t>Συνεισφορά της </a:t>
            </a:r>
            <a:r>
              <a:rPr lang="el-GR" sz="2900" b="1" dirty="0">
                <a:latin typeface="Book Antiqua" panose="02040602050305030304" pitchFamily="18" charset="0"/>
              </a:rPr>
              <a:t>διπλωματικής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E1BC0-3240-9EAB-2721-5149DF8EBFAE}"/>
              </a:ext>
            </a:extLst>
          </p:cNvPr>
          <p:cNvSpPr txBox="1"/>
          <p:nvPr/>
        </p:nvSpPr>
        <p:spPr>
          <a:xfrm>
            <a:off x="9511939" y="3759180"/>
            <a:ext cx="2811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0" b="1" dirty="0">
                <a:latin typeface="Book Antiqua" panose="02040602050305030304" pitchFamily="18" charset="0"/>
              </a:rPr>
              <a:t>Ερευνητικά ερωτήματα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E2607-398B-07B4-148F-80B90B7E9D0F}"/>
              </a:ext>
            </a:extLst>
          </p:cNvPr>
          <p:cNvSpPr txBox="1"/>
          <p:nvPr/>
        </p:nvSpPr>
        <p:spPr>
          <a:xfrm>
            <a:off x="13320569" y="3759180"/>
            <a:ext cx="2811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0" b="1" dirty="0">
                <a:latin typeface="Book Antiqua" panose="02040602050305030304" pitchFamily="18" charset="0"/>
              </a:rPr>
              <a:t>Θεωρητικό πλαίσιο</a:t>
            </a:r>
          </a:p>
        </p:txBody>
      </p: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9098A055-BC72-5ABB-A3EC-923F2FCCD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73" y="5822215"/>
            <a:ext cx="2811126" cy="22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18BDC-1C36-2547-8617-8CA1DB63968C}"/>
              </a:ext>
            </a:extLst>
          </p:cNvPr>
          <p:cNvSpPr txBox="1"/>
          <p:nvPr/>
        </p:nvSpPr>
        <p:spPr>
          <a:xfrm>
            <a:off x="2456203" y="6089589"/>
            <a:ext cx="2811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0" b="1" dirty="0">
                <a:latin typeface="Book Antiqua" panose="02040602050305030304" pitchFamily="18" charset="0"/>
              </a:rPr>
              <a:t>Σχεδιασμός- υλοποίηση εκπαιδευτικού υλικού</a:t>
            </a:r>
          </a:p>
        </p:txBody>
      </p:sp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078F54C6-0A80-0BA2-1684-BD741560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37" y="5822214"/>
            <a:ext cx="2811126" cy="2263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AEA161-BEF2-AF3E-6D08-BC7061E47474}"/>
              </a:ext>
            </a:extLst>
          </p:cNvPr>
          <p:cNvSpPr txBox="1"/>
          <p:nvPr/>
        </p:nvSpPr>
        <p:spPr>
          <a:xfrm>
            <a:off x="5942814" y="6551253"/>
            <a:ext cx="2811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0" b="1" dirty="0">
                <a:latin typeface="Book Antiqua" panose="02040602050305030304" pitchFamily="18" charset="0"/>
              </a:rPr>
              <a:t>Μεθοδολογία έρευνας</a:t>
            </a:r>
          </a:p>
        </p:txBody>
      </p:sp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F774F95F-515A-BDA1-780E-1FD4D57B5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05" y="5784114"/>
            <a:ext cx="2811126" cy="22632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CB0AFD-B300-0422-6722-669BA4585187}"/>
              </a:ext>
            </a:extLst>
          </p:cNvPr>
          <p:cNvSpPr txBox="1"/>
          <p:nvPr/>
        </p:nvSpPr>
        <p:spPr>
          <a:xfrm>
            <a:off x="9584277" y="6320420"/>
            <a:ext cx="2811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0" b="1" dirty="0">
                <a:latin typeface="Book Antiqua" panose="02040602050305030304" pitchFamily="18" charset="0"/>
              </a:rPr>
              <a:t>Αποτελέσματα- κύρια ευρήματα</a:t>
            </a:r>
          </a:p>
        </p:txBody>
      </p:sp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840A0F82-C58D-1FE4-C1EC-6A500F47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385" y="5765330"/>
            <a:ext cx="2811126" cy="2263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2D75E2-D0A8-0ACC-8344-E14285123E0B}"/>
              </a:ext>
            </a:extLst>
          </p:cNvPr>
          <p:cNvSpPr txBox="1"/>
          <p:nvPr/>
        </p:nvSpPr>
        <p:spPr>
          <a:xfrm>
            <a:off x="13443757" y="6723008"/>
            <a:ext cx="2811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900" b="1" dirty="0">
                <a:latin typeface="Book Antiqua" panose="02040602050305030304" pitchFamily="18" charset="0"/>
              </a:rPr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23708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5" grpId="0"/>
      <p:bldP spid="6" grpId="0"/>
      <p:bldP spid="7" grpId="0"/>
      <p:bldP spid="1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5BBE-CF7E-B3CC-0ECC-635D359B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4C5428F-E9D5-FBCC-718E-882E84C23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20A1D5-A9B3-5435-E30A-1FD1F5F44903}"/>
              </a:ext>
            </a:extLst>
          </p:cNvPr>
          <p:cNvSpPr txBox="1"/>
          <p:nvPr/>
        </p:nvSpPr>
        <p:spPr>
          <a:xfrm>
            <a:off x="838200" y="448769"/>
            <a:ext cx="80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5. Θεωρητικό πλαίσιο (1/2)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6249CD09-7900-4CC3-F1C2-2B08453758C5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1AAC0B56-C30C-A020-3DCA-91EF8D7BA97F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2E00A16-4830-791F-BF21-83DB294FA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6" y="1731396"/>
            <a:ext cx="4343400" cy="944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96DE6-0336-8A1D-478F-D0A2DB503064}"/>
              </a:ext>
            </a:extLst>
          </p:cNvPr>
          <p:cNvSpPr txBox="1"/>
          <p:nvPr/>
        </p:nvSpPr>
        <p:spPr>
          <a:xfrm>
            <a:off x="1466336" y="1980722"/>
            <a:ext cx="342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Book Antiqua" panose="02040602050305030304" pitchFamily="18" charset="0"/>
              </a:rPr>
              <a:t>1. </a:t>
            </a:r>
            <a:r>
              <a:rPr lang="el-GR" sz="2200" b="1" dirty="0">
                <a:latin typeface="Book Antiqua" panose="02040602050305030304" pitchFamily="18" charset="0"/>
              </a:rPr>
              <a:t>Η προσχολική αγωγή</a:t>
            </a:r>
          </a:p>
        </p:txBody>
      </p:sp>
      <p:cxnSp>
        <p:nvCxnSpPr>
          <p:cNvPr id="8" name="15 - Ευθεία γραμμή σύνδεσης">
            <a:extLst>
              <a:ext uri="{FF2B5EF4-FFF2-40B4-BE49-F238E27FC236}">
                <a16:creationId xmlns:a16="http://schemas.microsoft.com/office/drawing/2014/main" id="{295D6CF7-61AD-614D-DF89-78906C6D0776}"/>
              </a:ext>
            </a:extLst>
          </p:cNvPr>
          <p:cNvCxnSpPr>
            <a:cxnSpLocks/>
          </p:cNvCxnSpPr>
          <p:nvPr/>
        </p:nvCxnSpPr>
        <p:spPr bwMode="auto">
          <a:xfrm>
            <a:off x="6113228" y="2312024"/>
            <a:ext cx="0" cy="60117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9D9F59B-BB85-5D71-A912-FBF3E34DE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078" y="1654414"/>
            <a:ext cx="4897293" cy="129294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EE62899-0684-978D-3077-F804E4A9D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07" y="1687716"/>
            <a:ext cx="4343400" cy="12126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DE9BE8-8ADF-4AB0-5B3A-5EE2ABC953C9}"/>
              </a:ext>
            </a:extLst>
          </p:cNvPr>
          <p:cNvSpPr txBox="1"/>
          <p:nvPr/>
        </p:nvSpPr>
        <p:spPr>
          <a:xfrm>
            <a:off x="1231249" y="2900329"/>
            <a:ext cx="415654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1</a:t>
            </a:r>
            <a:r>
              <a:rPr lang="el-GR" sz="2100" baseline="30000" dirty="0">
                <a:latin typeface="Book Antiqua" panose="02040602050305030304" pitchFamily="18" charset="0"/>
              </a:rPr>
              <a:t>η</a:t>
            </a:r>
            <a:r>
              <a:rPr lang="el-GR" sz="2100" dirty="0">
                <a:latin typeface="Book Antiqua" panose="02040602050305030304" pitchFamily="18" charset="0"/>
              </a:rPr>
              <a:t> βαθμίδα του εκπαιδευτικού συστήματος – θεμέλιο στην ολόπλευρη ανάπτυξη του παιδιού</a:t>
            </a:r>
            <a:r>
              <a:rPr lang="en-US" sz="2100" dirty="0">
                <a:latin typeface="Book Antiqua" panose="02040602050305030304" pitchFamily="18" charset="0"/>
              </a:rPr>
              <a:t>.</a:t>
            </a:r>
            <a:r>
              <a:rPr lang="el-GR" sz="2100" dirty="0">
                <a:latin typeface="Book Antiqua" panose="02040602050305030304" pitchFamily="18" charset="0"/>
              </a:rPr>
              <a:t> 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Ενίσχυση αυτονομίας, δημιουργικότητας</a:t>
            </a:r>
            <a:r>
              <a:rPr lang="en-US" sz="2100" dirty="0">
                <a:latin typeface="Book Antiqua" panose="02040602050305030304" pitchFamily="18" charset="0"/>
              </a:rPr>
              <a:t> &amp;</a:t>
            </a:r>
            <a:r>
              <a:rPr lang="el-GR" sz="2100" dirty="0">
                <a:latin typeface="Book Antiqua" panose="02040602050305030304" pitchFamily="18" charset="0"/>
              </a:rPr>
              <a:t> συνεργασίας.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Ο εκπαιδευτικός σε ρόλο εμψυχωτή</a:t>
            </a:r>
            <a:r>
              <a:rPr lang="en-US" sz="2100" dirty="0">
                <a:latin typeface="Book Antiqua" panose="02040602050305030304" pitchFamily="18" charset="0"/>
              </a:rPr>
              <a:t> &amp;</a:t>
            </a:r>
            <a:r>
              <a:rPr lang="el-GR" sz="2100" dirty="0">
                <a:latin typeface="Book Antiqua" panose="02040602050305030304" pitchFamily="18" charset="0"/>
              </a:rPr>
              <a:t> καθοδηγητή.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Η μάθηση βασίζεται σε βιωματικές</a:t>
            </a:r>
            <a:r>
              <a:rPr lang="en-US" sz="2100" dirty="0">
                <a:latin typeface="Book Antiqua" panose="02040602050305030304" pitchFamily="18" charset="0"/>
              </a:rPr>
              <a:t> &amp;</a:t>
            </a:r>
            <a:r>
              <a:rPr lang="el-GR" sz="2100" dirty="0">
                <a:latin typeface="Book Antiqua" panose="02040602050305030304" pitchFamily="18" charset="0"/>
              </a:rPr>
              <a:t> παιγνιώδεις δραστηριότητες.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Διαθεματική προσέγγιση των θεμάτων</a:t>
            </a:r>
            <a:r>
              <a:rPr lang="en-US" sz="2100" dirty="0">
                <a:latin typeface="Book Antiqua" panose="02040602050305030304" pitchFamily="18" charset="0"/>
              </a:rPr>
              <a:t> &amp; </a:t>
            </a:r>
            <a:r>
              <a:rPr lang="el-GR" sz="2100" dirty="0">
                <a:latin typeface="Book Antiqua" panose="02040602050305030304" pitchFamily="18" charset="0"/>
              </a:rPr>
              <a:t>σύνδεση με τα βιώματα των παιδιών.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E54F00-AC90-E73A-811A-5499FFFA0029}"/>
              </a:ext>
            </a:extLst>
          </p:cNvPr>
          <p:cNvSpPr txBox="1"/>
          <p:nvPr/>
        </p:nvSpPr>
        <p:spPr>
          <a:xfrm>
            <a:off x="7113800" y="1933658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2</a:t>
            </a:r>
            <a:r>
              <a:rPr lang="en-US" sz="2200" b="1" dirty="0">
                <a:latin typeface="Book Antiqua" panose="02040602050305030304" pitchFamily="18" charset="0"/>
              </a:rPr>
              <a:t>. </a:t>
            </a:r>
            <a:r>
              <a:rPr lang="el-GR" sz="2200" b="1" dirty="0">
                <a:latin typeface="Book Antiqua" panose="02040602050305030304" pitchFamily="18" charset="0"/>
              </a:rPr>
              <a:t>Η Εξ αποστάσεως εκπαίδευση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51895-55F5-2E4F-E14F-FAF6060DB2A4}"/>
              </a:ext>
            </a:extLst>
          </p:cNvPr>
          <p:cNvSpPr txBox="1"/>
          <p:nvPr/>
        </p:nvSpPr>
        <p:spPr>
          <a:xfrm>
            <a:off x="6656898" y="2947361"/>
            <a:ext cx="417377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Ευέλικτη μορφή μάθησης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Αξιοποίηση τεχνολογίας- ψηφιακών εργαλείων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Σύγχρονη, ασύγχρονη και μικτή μάθηση (πχ. </a:t>
            </a:r>
            <a:r>
              <a:rPr lang="el-GR" altLang="el-GR" sz="2100" dirty="0" err="1">
                <a:latin typeface="Book Antiqua" panose="02040602050305030304" pitchFamily="18" charset="0"/>
              </a:rPr>
              <a:t>Moodle</a:t>
            </a:r>
            <a:r>
              <a:rPr lang="el-GR" altLang="el-GR" sz="2100" dirty="0">
                <a:latin typeface="Book Antiqua" panose="02040602050305030304" pitchFamily="18" charset="0"/>
              </a:rPr>
              <a:t>, Zoom, Kahoot, AR)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Παιδαγωγική αξιοποίηση τεχνολογίας.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Βασίζεται στο παιχνίδι, τη βιωματική εμπειρία &amp; την υποστήριξη ενηλίκων.</a:t>
            </a:r>
            <a:endParaRPr lang="el-GR" dirty="0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025192A4-A84A-D12F-A111-45E8A1E7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15 - Ευθεία γραμμή σύνδεσης">
            <a:extLst>
              <a:ext uri="{FF2B5EF4-FFF2-40B4-BE49-F238E27FC236}">
                <a16:creationId xmlns:a16="http://schemas.microsoft.com/office/drawing/2014/main" id="{99AE8F5A-F858-DA55-8388-6ACF06029387}"/>
              </a:ext>
            </a:extLst>
          </p:cNvPr>
          <p:cNvCxnSpPr>
            <a:cxnSpLocks/>
          </p:cNvCxnSpPr>
          <p:nvPr/>
        </p:nvCxnSpPr>
        <p:spPr bwMode="auto">
          <a:xfrm>
            <a:off x="11353800" y="2312024"/>
            <a:ext cx="0" cy="60117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AC0930-7BE9-587D-B68D-F66DAC3FC51F}"/>
              </a:ext>
            </a:extLst>
          </p:cNvPr>
          <p:cNvSpPr txBox="1"/>
          <p:nvPr/>
        </p:nvSpPr>
        <p:spPr>
          <a:xfrm>
            <a:off x="12247238" y="1949965"/>
            <a:ext cx="398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3</a:t>
            </a:r>
            <a:r>
              <a:rPr lang="en-US" sz="2200" b="1" dirty="0">
                <a:latin typeface="Book Antiqua" panose="02040602050305030304" pitchFamily="18" charset="0"/>
              </a:rPr>
              <a:t>. </a:t>
            </a:r>
            <a:r>
              <a:rPr lang="el-GR" sz="2200" b="1" dirty="0">
                <a:latin typeface="Book Antiqua" panose="02040602050305030304" pitchFamily="18" charset="0"/>
              </a:rPr>
              <a:t>Η ΕξΑΕ στην προσχολική αγωγή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1125C-BF0C-086B-26C3-10EA58E05C6A}"/>
              </a:ext>
            </a:extLst>
          </p:cNvPr>
          <p:cNvSpPr txBox="1"/>
          <p:nvPr/>
        </p:nvSpPr>
        <p:spPr>
          <a:xfrm>
            <a:off x="12077609" y="2947361"/>
            <a:ext cx="451676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Αναπροσαρμογή των αρχών της για τις αναπτυξιακές ανάγκες των παιδιών.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Η μάθηση είναι παιγνιώδης, βιωματική, απλή,  οπτικοποιημένη, με ενεργή εμπλοκή ενηλίκων.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Ο εκπαιδευτικός σε ρόλο σχεδιαστή &amp; εμψυχωτή.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Οι γονείς ως διαμεσολαβητές και υποστηρικτές.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Τα τεχνολογικά εργαλεία (πχ. </a:t>
            </a:r>
            <a:r>
              <a:rPr lang="el-GR" sz="2100" dirty="0" err="1">
                <a:latin typeface="Book Antiqua" panose="02040602050305030304" pitchFamily="18" charset="0"/>
              </a:rPr>
              <a:t>Bee-Bot</a:t>
            </a:r>
            <a:r>
              <a:rPr lang="el-GR" sz="2100" dirty="0">
                <a:latin typeface="Book Antiqua" panose="02040602050305030304" pitchFamily="18" charset="0"/>
              </a:rPr>
              <a:t>) ενισχύουν τη βιωματική μάθηση.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Λειτουργεί συμπληρωματικά στην δια ζώσης εκπαίδευση.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2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uiExpand="1" build="allAtOnce"/>
      <p:bldP spid="1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BD49-D84C-F716-1307-9417DB8E1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DB52A40-267D-0DB4-0176-E8E4710D9E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E52663-B6A7-82D4-45DF-AD723C73F262}"/>
              </a:ext>
            </a:extLst>
          </p:cNvPr>
          <p:cNvSpPr txBox="1"/>
          <p:nvPr/>
        </p:nvSpPr>
        <p:spPr>
          <a:xfrm>
            <a:off x="838200" y="448769"/>
            <a:ext cx="805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5. Θεωρητικό πλαίσιο (2/2)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57B2195E-9835-01D6-4CD7-5116CF47A9D8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1A8CDC94-B34E-A69C-7BDD-7F52D67F17C9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239BCE-C98E-E152-D950-1D093F0F5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4138"/>
            <a:ext cx="5248192" cy="1709201"/>
          </a:xfrm>
          <a:prstGeom prst="rect">
            <a:avLst/>
          </a:prstGeom>
        </p:spPr>
      </p:pic>
      <p:cxnSp>
        <p:nvCxnSpPr>
          <p:cNvPr id="8" name="15 - Ευθεία γραμμή σύνδεσης">
            <a:extLst>
              <a:ext uri="{FF2B5EF4-FFF2-40B4-BE49-F238E27FC236}">
                <a16:creationId xmlns:a16="http://schemas.microsoft.com/office/drawing/2014/main" id="{8D117078-699C-E196-0D07-D6EB5CB99B33}"/>
              </a:ext>
            </a:extLst>
          </p:cNvPr>
          <p:cNvCxnSpPr>
            <a:cxnSpLocks/>
          </p:cNvCxnSpPr>
          <p:nvPr/>
        </p:nvCxnSpPr>
        <p:spPr bwMode="auto">
          <a:xfrm>
            <a:off x="7162800" y="2324100"/>
            <a:ext cx="0" cy="60117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F1E18DB-572F-D4F4-B2D4-E000FC89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45" y="1633084"/>
            <a:ext cx="5315512" cy="1680255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8AC97287-6AB4-1B34-95B4-D4B946A7A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C5DF2-903D-F234-ED27-E61E96D35381}"/>
              </a:ext>
            </a:extLst>
          </p:cNvPr>
          <p:cNvSpPr txBox="1"/>
          <p:nvPr/>
        </p:nvSpPr>
        <p:spPr>
          <a:xfrm>
            <a:off x="1470616" y="1865542"/>
            <a:ext cx="3983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4</a:t>
            </a:r>
            <a:r>
              <a:rPr lang="en-US" sz="2200" b="1" dirty="0">
                <a:latin typeface="Book Antiqua" panose="02040602050305030304" pitchFamily="18" charset="0"/>
              </a:rPr>
              <a:t>. </a:t>
            </a:r>
            <a:r>
              <a:rPr lang="el-GR" sz="2200" b="1" dirty="0">
                <a:latin typeface="Book Antiqua" panose="02040602050305030304" pitchFamily="18" charset="0"/>
              </a:rPr>
              <a:t>Η περιβαλλοντική εκπαίδευση στην προσχολική αγωγή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829AA-B8D3-7965-04A9-2DB53C9E6524}"/>
              </a:ext>
            </a:extLst>
          </p:cNvPr>
          <p:cNvSpPr txBox="1"/>
          <p:nvPr/>
        </p:nvSpPr>
        <p:spPr>
          <a:xfrm>
            <a:off x="8088914" y="2047963"/>
            <a:ext cx="398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latin typeface="Book Antiqua" panose="02040602050305030304" pitchFamily="18" charset="0"/>
              </a:rPr>
              <a:t>5</a:t>
            </a:r>
            <a:r>
              <a:rPr lang="en-US" sz="2200" b="1" dirty="0">
                <a:latin typeface="Book Antiqua" panose="02040602050305030304" pitchFamily="18" charset="0"/>
              </a:rPr>
              <a:t>. </a:t>
            </a:r>
            <a:r>
              <a:rPr lang="el-GR" sz="2200" b="1" dirty="0">
                <a:latin typeface="Book Antiqua" panose="02040602050305030304" pitchFamily="18" charset="0"/>
              </a:rPr>
              <a:t>Η τέχνη στην προσχολική εκπαίδευση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DD4F7-4207-47C9-E1D6-25B9659558B1}"/>
              </a:ext>
            </a:extLst>
          </p:cNvPr>
          <p:cNvSpPr txBox="1"/>
          <p:nvPr/>
        </p:nvSpPr>
        <p:spPr>
          <a:xfrm>
            <a:off x="7724693" y="3313339"/>
            <a:ext cx="44673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350" lvl="0" indent="-26035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Ενίσχυση γνωστικής, συναισθηματικής &amp; κινητικής ανάπτυξης.</a:t>
            </a:r>
          </a:p>
          <a:p>
            <a:pPr marL="284163" lvl="0" indent="-284163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Καλλιέργεια φαντασίας, δημιουργικότητας &amp; </a:t>
            </a:r>
            <a:r>
              <a:rPr lang="el-GR" altLang="el-GR" sz="2100" dirty="0" err="1">
                <a:latin typeface="Book Antiqua" panose="02040602050305030304" pitchFamily="18" charset="0"/>
              </a:rPr>
              <a:t>αυτοέκφρασης</a:t>
            </a:r>
            <a:r>
              <a:rPr lang="el-GR" altLang="el-GR" sz="2100" dirty="0">
                <a:latin typeface="Book Antiqua" panose="02040602050305030304" pitchFamily="18" charset="0"/>
              </a:rPr>
              <a:t>.</a:t>
            </a:r>
          </a:p>
          <a:p>
            <a:pPr marL="284163" lvl="0" indent="-284163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Εργαλείο κατανόησης του κόσμου.</a:t>
            </a:r>
          </a:p>
          <a:p>
            <a:pPr marL="284163" lvl="0" indent="-284163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Ένωση πράξης, σκέψης &amp; βιωματικής μάθησης.</a:t>
            </a:r>
          </a:p>
          <a:p>
            <a:pPr marL="284163" lvl="0" indent="-284163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l-GR" altLang="el-GR" sz="2100" dirty="0">
                <a:latin typeface="Book Antiqua" panose="02040602050305030304" pitchFamily="18" charset="0"/>
              </a:rPr>
              <a:t>Προωθεί την κριτική σκέψη και τη συνεργασία.</a:t>
            </a:r>
            <a:endParaRPr lang="el-GR" dirty="0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AA711923-B261-6800-257A-18E5C11BC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B4005-99F1-480D-0F0F-41EA6F90E62D}"/>
              </a:ext>
            </a:extLst>
          </p:cNvPr>
          <p:cNvSpPr txBox="1"/>
          <p:nvPr/>
        </p:nvSpPr>
        <p:spPr>
          <a:xfrm>
            <a:off x="1221481" y="3313339"/>
            <a:ext cx="423249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Βασίζεται σε βιωματικές, παιγνιώδεις &amp; διαθεματικές δραστηριότητες.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Εργαλείο ηθικής &amp; κοινωνικής ανάπτυξης.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Καλλιέργεια παρατήρησης &amp;  πειραματισμού.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Ενίσχυση οικολογικής ταυτότητας &amp; υπεύθυνης συμπεριφοράς.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100" dirty="0">
                <a:latin typeface="Book Antiqua" panose="02040602050305030304" pitchFamily="18" charset="0"/>
              </a:rPr>
              <a:t>Διαμόρφωση μελλοντικά ενεργών &amp; ευαισθητοποιημένων πολιτών.</a:t>
            </a:r>
            <a:r>
              <a:rPr lang="el-GR" dirty="0"/>
              <a:t> </a:t>
            </a:r>
            <a:endParaRPr lang="el-GR" sz="2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0015B-5BC9-30B5-3A10-3102E2DB0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F0F983B-AB31-3BB8-286B-9C4BEAC604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A0D31-F60A-AE90-F1F1-B3CE0506FB21}"/>
              </a:ext>
            </a:extLst>
          </p:cNvPr>
          <p:cNvSpPr txBox="1"/>
          <p:nvPr/>
        </p:nvSpPr>
        <p:spPr>
          <a:xfrm>
            <a:off x="838200" y="448769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Book Antiqua" panose="02040602050305030304" pitchFamily="18" charset="0"/>
              </a:rPr>
              <a:t>6. Παραγόμενο εκπαιδευτικό υλικό (1/3)</a:t>
            </a:r>
          </a:p>
        </p:txBody>
      </p:sp>
      <p:cxnSp>
        <p:nvCxnSpPr>
          <p:cNvPr id="3" name="15 - Ευθεία γραμμή σύνδεσης">
            <a:extLst>
              <a:ext uri="{FF2B5EF4-FFF2-40B4-BE49-F238E27FC236}">
                <a16:creationId xmlns:a16="http://schemas.microsoft.com/office/drawing/2014/main" id="{625ECE87-6479-B16B-1826-E112D735BCB1}"/>
              </a:ext>
            </a:extLst>
          </p:cNvPr>
          <p:cNvCxnSpPr>
            <a:cxnSpLocks/>
          </p:cNvCxnSpPr>
          <p:nvPr/>
        </p:nvCxnSpPr>
        <p:spPr bwMode="auto">
          <a:xfrm>
            <a:off x="853440" y="1096588"/>
            <a:ext cx="7890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15 - Ευθεία γραμμή σύνδεσης">
            <a:extLst>
              <a:ext uri="{FF2B5EF4-FFF2-40B4-BE49-F238E27FC236}">
                <a16:creationId xmlns:a16="http://schemas.microsoft.com/office/drawing/2014/main" id="{B5D59891-66CF-DD89-B49B-3136BFC54FB1}"/>
              </a:ext>
            </a:extLst>
          </p:cNvPr>
          <p:cNvCxnSpPr>
            <a:cxnSpLocks/>
          </p:cNvCxnSpPr>
          <p:nvPr/>
        </p:nvCxnSpPr>
        <p:spPr bwMode="auto">
          <a:xfrm>
            <a:off x="853440" y="1248988"/>
            <a:ext cx="92619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80F47A7C-EEB9-A0EF-5505-01F8B7F87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78C3C527-8A06-A5F1-1DA7-7CD0995E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C39E3-A57F-1710-A3B3-166ACC8A39BD}"/>
              </a:ext>
            </a:extLst>
          </p:cNvPr>
          <p:cNvSpPr txBox="1"/>
          <p:nvPr/>
        </p:nvSpPr>
        <p:spPr>
          <a:xfrm>
            <a:off x="791029" y="2303777"/>
            <a:ext cx="1388291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100" dirty="0">
                <a:latin typeface="Book Antiqua" panose="02040602050305030304" pitchFamily="18" charset="0"/>
                <a:ea typeface="Times New Roman" panose="02020603050405020304" pitchFamily="18" charset="0"/>
              </a:rPr>
              <a:t>Το εκπαιδευτικό αυτό υλικό </a:t>
            </a:r>
            <a:r>
              <a:rPr lang="el-GR" sz="21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έχει σκοπό να ενισχύσει την περιβαλλοντική συνείδηση και την δημιουργική σκέψη των παιδιών προσχολικής ηλικίας</a:t>
            </a:r>
            <a:r>
              <a:rPr lang="el-GR" sz="21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δίνοντας έμφαση στην ενσωμάτωση καλλιτεχνικών δραστηριοτήτων στο πλαίσιο της περιβαλλοντικής εκπαίδευσης. </a:t>
            </a:r>
            <a:endParaRPr lang="el-GR" sz="2100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3F4DE-8B47-541E-34B3-BE4884AE757F}"/>
              </a:ext>
            </a:extLst>
          </p:cNvPr>
          <p:cNvSpPr txBox="1"/>
          <p:nvPr/>
        </p:nvSpPr>
        <p:spPr>
          <a:xfrm>
            <a:off x="823686" y="1679323"/>
            <a:ext cx="153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Σκοπός</a:t>
            </a:r>
            <a:r>
              <a:rPr lang="el-GR" sz="28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B2286-9463-5229-211D-6494683CD719}"/>
              </a:ext>
            </a:extLst>
          </p:cNvPr>
          <p:cNvSpPr txBox="1"/>
          <p:nvPr/>
        </p:nvSpPr>
        <p:spPr>
          <a:xfrm>
            <a:off x="2805861" y="5353697"/>
            <a:ext cx="59656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1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«Πινέλα και Χρώματα για μία Χαρούμενη Γη»  </a:t>
            </a:r>
            <a:endParaRPr lang="el-GR" sz="2100" b="1" dirty="0">
              <a:latin typeface="Book Antiqua" panose="020406020503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A0EBE5-4EA7-C4C1-1697-66C09AAB9BC3}"/>
              </a:ext>
            </a:extLst>
          </p:cNvPr>
          <p:cNvSpPr txBox="1"/>
          <p:nvPr/>
        </p:nvSpPr>
        <p:spPr>
          <a:xfrm>
            <a:off x="4198868" y="464452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Τίτλος μαθήματος</a:t>
            </a:r>
            <a:r>
              <a:rPr lang="el-GR" sz="28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A4AAC-B4AD-0387-5F72-45039CC0E455}"/>
              </a:ext>
            </a:extLst>
          </p:cNvPr>
          <p:cNvSpPr txBox="1"/>
          <p:nvPr/>
        </p:nvSpPr>
        <p:spPr>
          <a:xfrm>
            <a:off x="10820399" y="4678291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>
                <a:latin typeface="Book Antiqua" panose="02040602050305030304" pitchFamily="18" charset="0"/>
              </a:rPr>
              <a:t>Είσοδος στο μάθημα</a:t>
            </a:r>
            <a:endParaRPr lang="el-GR" sz="2800" dirty="0">
              <a:latin typeface="Book Antiqua" panose="020406020503050303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A2CD1FE-54F3-7FB2-273F-0BAB6EE3C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37" y="6095336"/>
            <a:ext cx="2236926" cy="193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15 - Ευθεία γραμμή σύνδεσης">
            <a:extLst>
              <a:ext uri="{FF2B5EF4-FFF2-40B4-BE49-F238E27FC236}">
                <a16:creationId xmlns:a16="http://schemas.microsoft.com/office/drawing/2014/main" id="{E39ED43E-4212-F930-0D2E-A0B93C3244F4}"/>
              </a:ext>
            </a:extLst>
          </p:cNvPr>
          <p:cNvCxnSpPr>
            <a:cxnSpLocks/>
          </p:cNvCxnSpPr>
          <p:nvPr/>
        </p:nvCxnSpPr>
        <p:spPr bwMode="auto">
          <a:xfrm>
            <a:off x="9142857" y="4484324"/>
            <a:ext cx="0" cy="37689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78A00F-E220-015C-51CD-5FF41B5DB238}"/>
              </a:ext>
            </a:extLst>
          </p:cNvPr>
          <p:cNvSpPr txBox="1"/>
          <p:nvPr/>
        </p:nvSpPr>
        <p:spPr>
          <a:xfrm>
            <a:off x="10115384" y="5356406"/>
            <a:ext cx="5791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  <a:hlinkClick r:id="rId4"/>
              </a:rPr>
              <a:t>https://students.edivea.net/courses/103</a:t>
            </a:r>
            <a:endParaRPr lang="el-GR" sz="2100" dirty="0">
              <a:latin typeface="Book Antiqua" panose="02040602050305030304" pitchFamily="18" charset="0"/>
            </a:endParaRPr>
          </a:p>
        </p:txBody>
      </p:sp>
      <p:pic>
        <p:nvPicPr>
          <p:cNvPr id="17" name="Εικόνα 16" descr="Εικόνα που περιέχει κείμενο, τοποθεσία web, ιστοσελίδ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8607BF0-3CD5-030C-5F63-78188A05B3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208" y="6060865"/>
            <a:ext cx="4543583" cy="188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4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8" grpId="0"/>
      <p:bldP spid="19" grpId="0"/>
      <p:bldP spid="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8386</TotalTime>
  <Words>1922</Words>
  <Application>Microsoft Office PowerPoint</Application>
  <PresentationFormat>Προσαρμογή</PresentationFormat>
  <Paragraphs>282</Paragraphs>
  <Slides>19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Wingdings</vt:lpstr>
      <vt:lpstr>Calibri</vt:lpstr>
      <vt:lpstr>Book Antiqua</vt:lpstr>
      <vt:lpstr>Aptos</vt:lpstr>
      <vt:lpstr>Arial</vt:lpstr>
      <vt:lpstr>Times New Roman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Γαρυφαλιά Βουρβαχάκη</cp:lastModifiedBy>
  <cp:revision>102</cp:revision>
  <dcterms:created xsi:type="dcterms:W3CDTF">2006-08-16T00:00:00Z</dcterms:created>
  <dcterms:modified xsi:type="dcterms:W3CDTF">2025-11-15T19:42:33Z</dcterms:modified>
  <dc:identifier>DAG1m8k0vnk</dc:identifier>
</cp:coreProperties>
</file>