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70" r:id="rId1"/>
  </p:sldMasterIdLst>
  <p:notesMasterIdLst>
    <p:notesMasterId r:id="rId23"/>
  </p:notesMasterIdLst>
  <p:sldIdLst>
    <p:sldId id="1482" r:id="rId2"/>
    <p:sldId id="2023" r:id="rId3"/>
    <p:sldId id="2013" r:id="rId4"/>
    <p:sldId id="2021" r:id="rId5"/>
    <p:sldId id="2014" r:id="rId6"/>
    <p:sldId id="2024" r:id="rId7"/>
    <p:sldId id="2028" r:id="rId8"/>
    <p:sldId id="2030" r:id="rId9"/>
    <p:sldId id="2031" r:id="rId10"/>
    <p:sldId id="2015" r:id="rId11"/>
    <p:sldId id="2034" r:id="rId12"/>
    <p:sldId id="2035" r:id="rId13"/>
    <p:sldId id="2025" r:id="rId14"/>
    <p:sldId id="2026" r:id="rId15"/>
    <p:sldId id="2017" r:id="rId16"/>
    <p:sldId id="2036" r:id="rId17"/>
    <p:sldId id="2037" r:id="rId18"/>
    <p:sldId id="2040" r:id="rId19"/>
    <p:sldId id="2038" r:id="rId20"/>
    <p:sldId id="2039" r:id="rId21"/>
    <p:sldId id="2019" r:id="rId22"/>
  </p:sldIdLst>
  <p:sldSz cx="9144000" cy="6858000" type="screen4x3"/>
  <p:notesSz cx="6858000" cy="973455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viewer" initials="RV" lastIdx="2" clrIdx="0">
    <p:extLst>
      <p:ext uri="{19B8F6BF-5375-455C-9EA6-DF929625EA0E}">
        <p15:presenceInfo xmlns:p15="http://schemas.microsoft.com/office/powerpoint/2012/main" userId="review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C7C7"/>
    <a:srgbClr val="FFFFCC"/>
    <a:srgbClr val="F5A1CF"/>
    <a:srgbClr val="EF6DB4"/>
    <a:srgbClr val="779AD3"/>
    <a:srgbClr val="C8C6C6"/>
    <a:srgbClr val="B0B0B0"/>
    <a:srgbClr val="D5D5D5"/>
    <a:srgbClr val="C7CFDB"/>
    <a:srgbClr val="CBD9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Μεσαίο στυλ 2 - Έμφαση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9528" autoAdjust="0"/>
  </p:normalViewPr>
  <p:slideViewPr>
    <p:cSldViewPr>
      <p:cViewPr varScale="1">
        <p:scale>
          <a:sx n="82" d="100"/>
          <a:sy n="82" d="100"/>
        </p:scale>
        <p:origin x="1430" y="67"/>
      </p:cViewPr>
      <p:guideLst>
        <p:guide orient="horz" pos="2160"/>
        <p:guide pos="2880"/>
      </p:guideLst>
    </p:cSldViewPr>
  </p:slideViewPr>
  <p:outlineViewPr>
    <p:cViewPr>
      <p:scale>
        <a:sx n="75" d="100"/>
        <a:sy n="75" d="100"/>
      </p:scale>
      <p:origin x="0" y="895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50"/>
    </p:cViewPr>
  </p:sorterViewPr>
  <p:notesViewPr>
    <p:cSldViewPr>
      <p:cViewPr varScale="1">
        <p:scale>
          <a:sx n="81" d="100"/>
          <a:sy n="81" d="100"/>
        </p:scale>
        <p:origin x="38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_rels/data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hyperlink" Target="https://students.edivea.net/courses/106" TargetMode="External"/></Relationships>
</file>

<file path=ppt/diagrams/_rels/drawing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hyperlink" Target="https://students.edivea.net/courses/106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0D705D-6589-4635-8400-490A3AB5456C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6CFF6C4E-8EB1-4282-9B87-D80A44344822}">
      <dgm:prSet custT="1"/>
      <dgm:spPr/>
      <dgm:t>
        <a:bodyPr/>
        <a:lstStyle/>
        <a:p>
          <a:pPr algn="just"/>
          <a:r>
            <a:rPr lang="el-GR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Σε παιδαγωγικό επίπεδο</a:t>
          </a:r>
          <a:r>
            <a:rPr lang="el-G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: ανάπτυξη </a:t>
          </a:r>
          <a:r>
            <a:rPr lang="el-GR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ενός πρωτότυπου ΕΥ, </a:t>
          </a:r>
          <a:r>
            <a:rPr lang="el-GR" sz="2000" b="0" dirty="0">
              <a:latin typeface="Times New Roman" panose="02020603050405020304" pitchFamily="18" charset="0"/>
              <a:cs typeface="Times New Roman" panose="02020603050405020304" pitchFamily="18" charset="0"/>
            </a:rPr>
            <a:t>σύμφωνου</a:t>
          </a:r>
          <a:r>
            <a:rPr lang="el-GR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l-GR" sz="2000" b="0" dirty="0">
              <a:latin typeface="Times New Roman" panose="02020603050405020304" pitchFamily="18" charset="0"/>
              <a:cs typeface="Times New Roman" panose="02020603050405020304" pitchFamily="18" charset="0"/>
            </a:rPr>
            <a:t>με τις αρχές της ΕξΑΕ</a:t>
          </a:r>
          <a:r>
            <a:rPr lang="el-G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, στο πλαίσιο μίας ολοκληρωμένης παρέμβασης συμπληρωματικής ΕξΑΕ, για μαθητές του Γενικού Λυκείου.</a:t>
          </a:r>
        </a:p>
      </dgm:t>
    </dgm:pt>
    <dgm:pt modelId="{5CF264D1-1B11-42AB-BBDC-D432D6417000}" type="parTrans" cxnId="{BB87ACAF-8E3A-4374-B4DC-684623E47151}">
      <dgm:prSet/>
      <dgm:spPr/>
      <dgm:t>
        <a:bodyPr/>
        <a:lstStyle/>
        <a:p>
          <a:endParaRPr lang="el-GR"/>
        </a:p>
      </dgm:t>
    </dgm:pt>
    <dgm:pt modelId="{9626383F-E540-4D21-B81F-71892547F27E}" type="sibTrans" cxnId="{BB87ACAF-8E3A-4374-B4DC-684623E47151}">
      <dgm:prSet/>
      <dgm:spPr/>
      <dgm:t>
        <a:bodyPr/>
        <a:lstStyle/>
        <a:p>
          <a:endParaRPr lang="el-GR"/>
        </a:p>
      </dgm:t>
    </dgm:pt>
    <dgm:pt modelId="{639E26CC-3B22-45C4-BBF9-3D1C21E83BA3}">
      <dgm:prSet custT="1"/>
      <dgm:spPr/>
      <dgm:t>
        <a:bodyPr/>
        <a:lstStyle/>
        <a:p>
          <a:pPr algn="just"/>
          <a:r>
            <a:rPr lang="el-GR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Σε κοινωνικό - πολιτισμικό επίπεδο</a:t>
          </a:r>
          <a:r>
            <a:rPr lang="el-G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: Το ΕΥ παραμένει ανοιχτό σε εμπλουτισμό από μελλοντικούς ερευνητές, με </a:t>
          </a:r>
          <a:r>
            <a:rPr lang="el-GR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δυνατότητα μετασχηματισμού του σε εργαλείο</a:t>
          </a:r>
          <a:r>
            <a:rPr lang="el-G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ανάδειξης της τοπικής και διεθνούς ιστορίας της Τυπογραφίας. </a:t>
          </a:r>
        </a:p>
      </dgm:t>
    </dgm:pt>
    <dgm:pt modelId="{C156ADD7-1BF8-4B1B-AAC1-A5A2FB3CF6A1}" type="parTrans" cxnId="{AAAEE20E-1F6E-4F93-B318-3E45A009089C}">
      <dgm:prSet/>
      <dgm:spPr/>
      <dgm:t>
        <a:bodyPr/>
        <a:lstStyle/>
        <a:p>
          <a:endParaRPr lang="el-GR"/>
        </a:p>
      </dgm:t>
    </dgm:pt>
    <dgm:pt modelId="{CBF22FD3-66C4-4A7C-9DD5-02F385198C04}" type="sibTrans" cxnId="{AAAEE20E-1F6E-4F93-B318-3E45A009089C}">
      <dgm:prSet/>
      <dgm:spPr/>
      <dgm:t>
        <a:bodyPr/>
        <a:lstStyle/>
        <a:p>
          <a:endParaRPr lang="el-GR"/>
        </a:p>
      </dgm:t>
    </dgm:pt>
    <dgm:pt modelId="{91B55729-9E6F-43CF-B31A-AD021623D326}">
      <dgm:prSet custT="1"/>
      <dgm:spPr/>
      <dgm:t>
        <a:bodyPr/>
        <a:lstStyle/>
        <a:p>
          <a:pPr algn="just"/>
          <a:r>
            <a:rPr lang="el-GR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Σε ερευνητικό επίπεδο: </a:t>
          </a:r>
          <a:r>
            <a:rPr lang="el-GR" sz="2000" b="0" dirty="0">
              <a:latin typeface="Times New Roman" panose="02020603050405020304" pitchFamily="18" charset="0"/>
              <a:cs typeface="Times New Roman" panose="02020603050405020304" pitchFamily="18" charset="0"/>
            </a:rPr>
            <a:t>το κύριο ΕΥ και το χωροευαίσθητο παιχνίδι AR, ειδικά σχεδιασμένο για το Μουσείο Τυπογραφίας Χανίων </a:t>
          </a:r>
          <a:r>
            <a:rPr lang="el-G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που  λειτουργούν </a:t>
          </a:r>
          <a:r>
            <a:rPr lang="el-GR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ως πηγή αναφοράς </a:t>
          </a:r>
          <a:r>
            <a:rPr lang="el-G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για μελλοντικές μελέτες μέσω καινοτόμων μεθόδων μάθησης.</a:t>
          </a:r>
        </a:p>
      </dgm:t>
    </dgm:pt>
    <dgm:pt modelId="{0A2D12BD-20FC-414A-B267-B3D56987FF50}" type="sibTrans" cxnId="{C18AD341-01D7-46B8-AA10-0CC35C112A47}">
      <dgm:prSet/>
      <dgm:spPr/>
      <dgm:t>
        <a:bodyPr/>
        <a:lstStyle/>
        <a:p>
          <a:endParaRPr lang="el-GR"/>
        </a:p>
      </dgm:t>
    </dgm:pt>
    <dgm:pt modelId="{01F68577-B925-4801-AB96-75F0D37452A4}" type="parTrans" cxnId="{C18AD341-01D7-46B8-AA10-0CC35C112A47}">
      <dgm:prSet/>
      <dgm:spPr/>
      <dgm:t>
        <a:bodyPr/>
        <a:lstStyle/>
        <a:p>
          <a:endParaRPr lang="el-GR"/>
        </a:p>
      </dgm:t>
    </dgm:pt>
    <dgm:pt modelId="{77B93E0D-0403-48E1-8CA5-259BE2F32BA4}" type="pres">
      <dgm:prSet presAssocID="{C20D705D-6589-4635-8400-490A3AB5456C}" presName="Name0" presStyleCnt="0">
        <dgm:presLayoutVars>
          <dgm:dir/>
          <dgm:resizeHandles val="exact"/>
        </dgm:presLayoutVars>
      </dgm:prSet>
      <dgm:spPr/>
    </dgm:pt>
    <dgm:pt modelId="{D155DC28-3418-44A8-8263-5B97557E216C}" type="pres">
      <dgm:prSet presAssocID="{6CFF6C4E-8EB1-4282-9B87-D80A44344822}" presName="composite" presStyleCnt="0"/>
      <dgm:spPr/>
    </dgm:pt>
    <dgm:pt modelId="{C84E1ECC-8E40-4C8B-A6B8-DDB0564E31C4}" type="pres">
      <dgm:prSet presAssocID="{6CFF6C4E-8EB1-4282-9B87-D80A44344822}" presName="rect1" presStyleLbl="trAlignAcc1" presStyleIdx="0" presStyleCnt="3" custScaleX="147438" custLinFactY="16346" custLinFactNeighborX="16578" custLinFactNeighborY="100000">
        <dgm:presLayoutVars>
          <dgm:bulletEnabled val="1"/>
        </dgm:presLayoutVars>
      </dgm:prSet>
      <dgm:spPr/>
    </dgm:pt>
    <dgm:pt modelId="{FC8B3947-0C4B-4348-890F-400690F0A999}" type="pres">
      <dgm:prSet presAssocID="{6CFF6C4E-8EB1-4282-9B87-D80A44344822}" presName="rect2" presStyleLbl="fgImgPlace1" presStyleIdx="0" presStyleCnt="3" custLinFactX="-50388" custLinFactNeighborX="-100000" custLinFactNeighborY="1978"/>
      <dgm:spPr>
        <a:solidFill>
          <a:srgbClr val="EDC9D8"/>
        </a:solidFill>
      </dgm:spPr>
    </dgm:pt>
    <dgm:pt modelId="{EE9B7EDE-B3FE-412B-ACEC-C604A8E2D77D}" type="pres">
      <dgm:prSet presAssocID="{9626383F-E540-4D21-B81F-71892547F27E}" presName="sibTrans" presStyleCnt="0"/>
      <dgm:spPr/>
    </dgm:pt>
    <dgm:pt modelId="{471C59AA-3247-4A7F-9FE5-C3159B1DEF75}" type="pres">
      <dgm:prSet presAssocID="{91B55729-9E6F-43CF-B31A-AD021623D326}" presName="composite" presStyleCnt="0"/>
      <dgm:spPr/>
    </dgm:pt>
    <dgm:pt modelId="{9ADC78D8-1182-49B8-B011-6CD56960EA56}" type="pres">
      <dgm:prSet presAssocID="{91B55729-9E6F-43CF-B31A-AD021623D326}" presName="rect1" presStyleLbl="trAlignAcc1" presStyleIdx="1" presStyleCnt="3" custScaleX="147113" custScaleY="110769" custLinFactY="-35226" custLinFactNeighborX="15586" custLinFactNeighborY="-100000">
        <dgm:presLayoutVars>
          <dgm:bulletEnabled val="1"/>
        </dgm:presLayoutVars>
      </dgm:prSet>
      <dgm:spPr/>
    </dgm:pt>
    <dgm:pt modelId="{D9EF5A2F-8D7E-4033-8A7E-4B05A1D0BF2D}" type="pres">
      <dgm:prSet presAssocID="{91B55729-9E6F-43CF-B31A-AD021623D326}" presName="rect2" presStyleLbl="fgImgPlace1" presStyleIdx="1" presStyleCnt="3" custLinFactX="-51867" custLinFactNeighborX="-100000" custLinFactNeighborY="452"/>
      <dgm:spPr>
        <a:solidFill>
          <a:schemeClr val="accent6">
            <a:lumMod val="40000"/>
            <a:lumOff val="60000"/>
          </a:schemeClr>
        </a:solidFill>
      </dgm:spPr>
    </dgm:pt>
    <dgm:pt modelId="{DE294832-79CC-42A2-8E17-F59E61C8F39A}" type="pres">
      <dgm:prSet presAssocID="{0A2D12BD-20FC-414A-B267-B3D56987FF50}" presName="sibTrans" presStyleCnt="0"/>
      <dgm:spPr/>
    </dgm:pt>
    <dgm:pt modelId="{17404818-2B3B-4843-ACB5-043D055D76C8}" type="pres">
      <dgm:prSet presAssocID="{639E26CC-3B22-45C4-BBF9-3D1C21E83BA3}" presName="composite" presStyleCnt="0"/>
      <dgm:spPr/>
    </dgm:pt>
    <dgm:pt modelId="{88D72085-9235-4A02-B1F3-990FBA3E32EE}" type="pres">
      <dgm:prSet presAssocID="{639E26CC-3B22-45C4-BBF9-3D1C21E83BA3}" presName="rect1" presStyleLbl="trAlignAcc1" presStyleIdx="2" presStyleCnt="3" custScaleX="147596" custScaleY="110612" custLinFactNeighborX="15454" custLinFactNeighborY="-16165">
        <dgm:presLayoutVars>
          <dgm:bulletEnabled val="1"/>
        </dgm:presLayoutVars>
      </dgm:prSet>
      <dgm:spPr/>
    </dgm:pt>
    <dgm:pt modelId="{EC264BA8-1A4C-4A03-9A2F-8CF4119BB309}" type="pres">
      <dgm:prSet presAssocID="{639E26CC-3B22-45C4-BBF9-3D1C21E83BA3}" presName="rect2" presStyleLbl="fgImgPlace1" presStyleIdx="2" presStyleCnt="3" custLinFactX="-51070" custLinFactNeighborX="-100000" custLinFactNeighborY="-6869"/>
      <dgm:spPr>
        <a:solidFill>
          <a:schemeClr val="accent4">
            <a:lumMod val="60000"/>
            <a:lumOff val="40000"/>
          </a:schemeClr>
        </a:solidFill>
      </dgm:spPr>
    </dgm:pt>
  </dgm:ptLst>
  <dgm:cxnLst>
    <dgm:cxn modelId="{AAAEE20E-1F6E-4F93-B318-3E45A009089C}" srcId="{C20D705D-6589-4635-8400-490A3AB5456C}" destId="{639E26CC-3B22-45C4-BBF9-3D1C21E83BA3}" srcOrd="2" destOrd="0" parTransId="{C156ADD7-1BF8-4B1B-AAC1-A5A2FB3CF6A1}" sibTransId="{CBF22FD3-66C4-4A7C-9DD5-02F385198C04}"/>
    <dgm:cxn modelId="{8BBB5621-DAB0-44A0-8DFA-4143504393D2}" type="presOf" srcId="{91B55729-9E6F-43CF-B31A-AD021623D326}" destId="{9ADC78D8-1182-49B8-B011-6CD56960EA56}" srcOrd="0" destOrd="0" presId="urn:microsoft.com/office/officeart/2008/layout/PictureStrips"/>
    <dgm:cxn modelId="{C18AD341-01D7-46B8-AA10-0CC35C112A47}" srcId="{C20D705D-6589-4635-8400-490A3AB5456C}" destId="{91B55729-9E6F-43CF-B31A-AD021623D326}" srcOrd="1" destOrd="0" parTransId="{01F68577-B925-4801-AB96-75F0D37452A4}" sibTransId="{0A2D12BD-20FC-414A-B267-B3D56987FF50}"/>
    <dgm:cxn modelId="{16BD8A70-5044-4B46-894C-36BAEA633671}" type="presOf" srcId="{639E26CC-3B22-45C4-BBF9-3D1C21E83BA3}" destId="{88D72085-9235-4A02-B1F3-990FBA3E32EE}" srcOrd="0" destOrd="0" presId="urn:microsoft.com/office/officeart/2008/layout/PictureStrips"/>
    <dgm:cxn modelId="{BB87ACAF-8E3A-4374-B4DC-684623E47151}" srcId="{C20D705D-6589-4635-8400-490A3AB5456C}" destId="{6CFF6C4E-8EB1-4282-9B87-D80A44344822}" srcOrd="0" destOrd="0" parTransId="{5CF264D1-1B11-42AB-BBDC-D432D6417000}" sibTransId="{9626383F-E540-4D21-B81F-71892547F27E}"/>
    <dgm:cxn modelId="{74F4AEB9-79A7-4448-8103-72F01DAA98D5}" type="presOf" srcId="{C20D705D-6589-4635-8400-490A3AB5456C}" destId="{77B93E0D-0403-48E1-8CA5-259BE2F32BA4}" srcOrd="0" destOrd="0" presId="urn:microsoft.com/office/officeart/2008/layout/PictureStrips"/>
    <dgm:cxn modelId="{ECC6EFE3-8C82-4192-A5A6-311BDC41DE04}" type="presOf" srcId="{6CFF6C4E-8EB1-4282-9B87-D80A44344822}" destId="{C84E1ECC-8E40-4C8B-A6B8-DDB0564E31C4}" srcOrd="0" destOrd="0" presId="urn:microsoft.com/office/officeart/2008/layout/PictureStrips"/>
    <dgm:cxn modelId="{AF581191-F2B0-4DB8-9454-A3E01A0ACC3B}" type="presParOf" srcId="{77B93E0D-0403-48E1-8CA5-259BE2F32BA4}" destId="{D155DC28-3418-44A8-8263-5B97557E216C}" srcOrd="0" destOrd="0" presId="urn:microsoft.com/office/officeart/2008/layout/PictureStrips"/>
    <dgm:cxn modelId="{C7EE0DE9-51BD-4EA8-86D9-31274FA6A999}" type="presParOf" srcId="{D155DC28-3418-44A8-8263-5B97557E216C}" destId="{C84E1ECC-8E40-4C8B-A6B8-DDB0564E31C4}" srcOrd="0" destOrd="0" presId="urn:microsoft.com/office/officeart/2008/layout/PictureStrips"/>
    <dgm:cxn modelId="{F3074BF8-6382-4C2C-8820-2B5D7DB684C4}" type="presParOf" srcId="{D155DC28-3418-44A8-8263-5B97557E216C}" destId="{FC8B3947-0C4B-4348-890F-400690F0A999}" srcOrd="1" destOrd="0" presId="urn:microsoft.com/office/officeart/2008/layout/PictureStrips"/>
    <dgm:cxn modelId="{15A02051-7D9B-4F37-8EDF-A92728C464BC}" type="presParOf" srcId="{77B93E0D-0403-48E1-8CA5-259BE2F32BA4}" destId="{EE9B7EDE-B3FE-412B-ACEC-C604A8E2D77D}" srcOrd="1" destOrd="0" presId="urn:microsoft.com/office/officeart/2008/layout/PictureStrips"/>
    <dgm:cxn modelId="{7B531472-52FF-45FC-AA2F-E9671CBCE280}" type="presParOf" srcId="{77B93E0D-0403-48E1-8CA5-259BE2F32BA4}" destId="{471C59AA-3247-4A7F-9FE5-C3159B1DEF75}" srcOrd="2" destOrd="0" presId="urn:microsoft.com/office/officeart/2008/layout/PictureStrips"/>
    <dgm:cxn modelId="{164048F2-7602-4FCF-9BAE-8AA7AECD6225}" type="presParOf" srcId="{471C59AA-3247-4A7F-9FE5-C3159B1DEF75}" destId="{9ADC78D8-1182-49B8-B011-6CD56960EA56}" srcOrd="0" destOrd="0" presId="urn:microsoft.com/office/officeart/2008/layout/PictureStrips"/>
    <dgm:cxn modelId="{13BD76CA-8271-407A-8DA8-322B04076E9B}" type="presParOf" srcId="{471C59AA-3247-4A7F-9FE5-C3159B1DEF75}" destId="{D9EF5A2F-8D7E-4033-8A7E-4B05A1D0BF2D}" srcOrd="1" destOrd="0" presId="urn:microsoft.com/office/officeart/2008/layout/PictureStrips"/>
    <dgm:cxn modelId="{1ACD4E0E-7145-41F4-8C0E-C3836198DF3D}" type="presParOf" srcId="{77B93E0D-0403-48E1-8CA5-259BE2F32BA4}" destId="{DE294832-79CC-42A2-8E17-F59E61C8F39A}" srcOrd="3" destOrd="0" presId="urn:microsoft.com/office/officeart/2008/layout/PictureStrips"/>
    <dgm:cxn modelId="{46072089-F2BC-4BF0-864B-B42B881FD88C}" type="presParOf" srcId="{77B93E0D-0403-48E1-8CA5-259BE2F32BA4}" destId="{17404818-2B3B-4843-ACB5-043D055D76C8}" srcOrd="4" destOrd="0" presId="urn:microsoft.com/office/officeart/2008/layout/PictureStrips"/>
    <dgm:cxn modelId="{69B6C808-8594-4FF7-96BA-818CCEBA61ED}" type="presParOf" srcId="{17404818-2B3B-4843-ACB5-043D055D76C8}" destId="{88D72085-9235-4A02-B1F3-990FBA3E32EE}" srcOrd="0" destOrd="0" presId="urn:microsoft.com/office/officeart/2008/layout/PictureStrips"/>
    <dgm:cxn modelId="{713F9356-1C84-42DA-B70A-D5177BD538D8}" type="presParOf" srcId="{17404818-2B3B-4843-ACB5-043D055D76C8}" destId="{EC264BA8-1A4C-4A03-9A2F-8CF4119BB309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26B2FFB-5CEC-4987-956A-98B64325B6F0}" type="doc">
      <dgm:prSet loTypeId="urn:microsoft.com/office/officeart/2005/8/layout/vList5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D0423B2-43B5-4B3A-A153-E305757204BB}">
      <dgm:prSet custT="1"/>
      <dgm:spPr>
        <a:solidFill>
          <a:srgbClr val="FFFFCC"/>
        </a:solidFill>
      </dgm:spPr>
      <dgm:t>
        <a:bodyPr/>
        <a:lstStyle/>
        <a:p>
          <a:r>
            <a:rPr lang="el-GR" sz="20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5o Ερευνητικό Ερώτημα</a:t>
          </a:r>
        </a:p>
        <a:p>
          <a:r>
            <a:rPr lang="el-GR" sz="2000" b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Οι απόψεις των μαθητών </a:t>
          </a:r>
          <a:r>
            <a:rPr lang="el-GR" sz="20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για την </a:t>
          </a:r>
          <a:r>
            <a:rPr lang="el-GR" sz="2000" b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ευχρηστία</a:t>
          </a:r>
          <a:r>
            <a:rPr lang="el-GR" sz="20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 και την </a:t>
          </a:r>
          <a:r>
            <a:rPr lang="el-GR" sz="2000" b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ελκυστικότητα</a:t>
          </a:r>
          <a:r>
            <a:rPr lang="el-GR" sz="20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 </a:t>
          </a:r>
          <a:r>
            <a:rPr lang="el-GR" sz="2000" b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του ΕΥ κατέδειξαν </a:t>
          </a:r>
          <a:r>
            <a:rPr lang="el-GR" sz="20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πως είναι </a:t>
          </a:r>
          <a:r>
            <a:rPr lang="el-GR" sz="2000" b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απόλυτα εύχρηστο και ενδιαφέρον</a:t>
          </a:r>
          <a:r>
            <a:rPr lang="el-GR" sz="20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.</a:t>
          </a:r>
          <a:endParaRPr lang="en-US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B2664A-BE61-4335-859F-99155CB91C37}" type="parTrans" cxnId="{07DD3BA5-70B2-4275-BB4E-91A819D68839}">
      <dgm:prSet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6B9C87-29D3-49ED-80B6-F84C8CA4077E}" type="sibTrans" cxnId="{07DD3BA5-70B2-4275-BB4E-91A819D68839}">
      <dgm:prSet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7407D6-B547-4B0C-905F-22C696F24BF3}">
      <dgm:prSet custT="1"/>
      <dgm:spPr>
        <a:solidFill>
          <a:srgbClr val="CBD9FD"/>
        </a:solidFill>
      </dgm:spPr>
      <dgm:t>
        <a:bodyPr/>
        <a:lstStyle/>
        <a:p>
          <a:pPr algn="ctr"/>
          <a:r>
            <a:rPr lang="el-GR" sz="20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6ο Ερευνητικό Ερώτημα</a:t>
          </a:r>
        </a:p>
        <a:p>
          <a:pPr algn="ctr"/>
          <a:r>
            <a:rPr lang="el-GR" sz="2000" b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Οι απόψεις των μαθητών </a:t>
          </a:r>
          <a:r>
            <a:rPr lang="el-GR" sz="20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για </a:t>
          </a:r>
          <a:r>
            <a:rPr lang="el-GR" sz="2000" b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τ</a:t>
          </a:r>
          <a:r>
            <a:rPr lang="el-GR" sz="2000" b="1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ο ΕΥ </a:t>
          </a:r>
          <a:r>
            <a:rPr lang="el-GR" sz="2000" b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ήταν πως </a:t>
          </a:r>
          <a:r>
            <a:rPr lang="el-GR" sz="2000" b="1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τους οδήγησε  σε μαθησιακά αποτελέσματα</a:t>
          </a:r>
          <a:r>
            <a:rPr lang="el-GR" sz="2000" b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36BE1D-0805-41DD-B330-BFD07E169315}" type="parTrans" cxnId="{7481C263-641C-4AEC-B939-8FFAA949AE1D}">
      <dgm:prSet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B1FDFE-8115-420A-8FD0-20B57D7D26DD}" type="sibTrans" cxnId="{7481C263-641C-4AEC-B939-8FFAA949AE1D}">
      <dgm:prSet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8DF76D9-6FD5-4166-8111-E6062C6BF166}">
      <dgm:prSet custT="1"/>
      <dgm:spPr>
        <a:solidFill>
          <a:srgbClr val="C4E59F"/>
        </a:solidFill>
      </dgm:spPr>
      <dgm:t>
        <a:bodyPr/>
        <a:lstStyle/>
        <a:p>
          <a:r>
            <a:rPr lang="el-GR" sz="20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7ο Ερευνητικό Ερώτημα</a:t>
          </a:r>
        </a:p>
        <a:p>
          <a:r>
            <a:rPr lang="el-GR" sz="2000" b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Το ΕΥ και το παιχνίδι προσέλκυσαν το ενδιαφέρον </a:t>
          </a:r>
          <a:r>
            <a:rPr lang="el-GR" sz="20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τους στη μελέτη του </a:t>
          </a:r>
          <a:r>
            <a:rPr lang="el-GR" sz="2000" b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δημοσιογραφικού λόγου και του τύπου</a:t>
          </a:r>
          <a:r>
            <a:rPr lang="el-GR" sz="20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 εν γένει.</a:t>
          </a:r>
          <a:endParaRPr lang="en-US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723AF3-7926-41BD-97B7-D0F1D635CFF2}" type="parTrans" cxnId="{C132CB4C-31BC-44E6-9D16-3CCF3421E4F3}">
      <dgm:prSet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064A0C-1B3F-4392-A5CB-A53BEAE4A3ED}" type="sibTrans" cxnId="{C132CB4C-31BC-44E6-9D16-3CCF3421E4F3}">
      <dgm:prSet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A5F06A-5202-4639-9564-76472B6960CD}">
      <dgm:prSet custT="1"/>
      <dgm:spPr>
        <a:solidFill>
          <a:srgbClr val="F5A1CF"/>
        </a:solidFill>
      </dgm:spPr>
      <dgm:t>
        <a:bodyPr/>
        <a:lstStyle/>
        <a:p>
          <a:r>
            <a:rPr lang="el-GR" sz="20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8ο Ερευνητικό Ερώτημα</a:t>
          </a:r>
        </a:p>
        <a:p>
          <a:r>
            <a:rPr lang="el-GR" sz="2000" b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Οι μαθητές  δεν προτείνουν κάποιες αλλαγές προκειμένου να βελτιωθεί το ΕΥ, εφόσον </a:t>
          </a:r>
          <a:r>
            <a:rPr lang="el-GR" sz="2000" b="1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το θεώρησαν ευχάριστο, πολύ ενδιαφέρον και καινοτόμο</a:t>
          </a:r>
          <a:r>
            <a:rPr lang="el-GR" sz="2000" b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sz="2000" b="0" u="none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D674CE-ECE4-48B5-95CF-7D714064D10E}" type="parTrans" cxnId="{D493E3BD-E621-4D32-8935-A641E3804822}">
      <dgm:prSet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ACA180-09AE-40E6-A842-255096A113D2}" type="sibTrans" cxnId="{D493E3BD-E621-4D32-8935-A641E3804822}">
      <dgm:prSet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DB7173-CED0-48FC-82F7-7E89EC3264AB}" type="pres">
      <dgm:prSet presAssocID="{426B2FFB-5CEC-4987-956A-98B64325B6F0}" presName="Name0" presStyleCnt="0">
        <dgm:presLayoutVars>
          <dgm:dir/>
          <dgm:animLvl val="lvl"/>
          <dgm:resizeHandles val="exact"/>
        </dgm:presLayoutVars>
      </dgm:prSet>
      <dgm:spPr/>
    </dgm:pt>
    <dgm:pt modelId="{564C4C15-67D0-419C-8C92-7684F8A67CE6}" type="pres">
      <dgm:prSet presAssocID="{9D0423B2-43B5-4B3A-A153-E305757204BB}" presName="linNode" presStyleCnt="0"/>
      <dgm:spPr/>
    </dgm:pt>
    <dgm:pt modelId="{D799DF52-BD23-476F-83BB-22F03D23F261}" type="pres">
      <dgm:prSet presAssocID="{9D0423B2-43B5-4B3A-A153-E305757204BB}" presName="parentText" presStyleLbl="node1" presStyleIdx="0" presStyleCnt="4" custScaleX="277778" custLinFactNeighborX="-136" custLinFactNeighborY="-229">
        <dgm:presLayoutVars>
          <dgm:chMax val="1"/>
          <dgm:bulletEnabled val="1"/>
        </dgm:presLayoutVars>
      </dgm:prSet>
      <dgm:spPr/>
    </dgm:pt>
    <dgm:pt modelId="{5D9DC68C-D0C5-40B3-A766-2CEC776C0E7A}" type="pres">
      <dgm:prSet presAssocID="{286B9C87-29D3-49ED-80B6-F84C8CA4077E}" presName="sp" presStyleCnt="0"/>
      <dgm:spPr/>
    </dgm:pt>
    <dgm:pt modelId="{6E8EB32A-2C62-483B-BBFE-AB75E4DD3119}" type="pres">
      <dgm:prSet presAssocID="{DE7407D6-B547-4B0C-905F-22C696F24BF3}" presName="linNode" presStyleCnt="0"/>
      <dgm:spPr/>
    </dgm:pt>
    <dgm:pt modelId="{D637B2B1-39C9-45DE-A439-E4E5AA35254E}" type="pres">
      <dgm:prSet presAssocID="{DE7407D6-B547-4B0C-905F-22C696F24BF3}" presName="parentText" presStyleLbl="node1" presStyleIdx="1" presStyleCnt="4" custScaleX="277778">
        <dgm:presLayoutVars>
          <dgm:chMax val="1"/>
          <dgm:bulletEnabled val="1"/>
        </dgm:presLayoutVars>
      </dgm:prSet>
      <dgm:spPr/>
    </dgm:pt>
    <dgm:pt modelId="{3EF37DEA-A17E-48B7-BF5A-76728E6C7344}" type="pres">
      <dgm:prSet presAssocID="{1DB1FDFE-8115-420A-8FD0-20B57D7D26DD}" presName="sp" presStyleCnt="0"/>
      <dgm:spPr/>
    </dgm:pt>
    <dgm:pt modelId="{D1044556-BB95-4B49-B41C-453769A3AFA3}" type="pres">
      <dgm:prSet presAssocID="{78DF76D9-6FD5-4166-8111-E6062C6BF166}" presName="linNode" presStyleCnt="0"/>
      <dgm:spPr/>
    </dgm:pt>
    <dgm:pt modelId="{B9E8C637-1E90-41E7-8180-0D69C665E626}" type="pres">
      <dgm:prSet presAssocID="{78DF76D9-6FD5-4166-8111-E6062C6BF166}" presName="parentText" presStyleLbl="node1" presStyleIdx="2" presStyleCnt="4" custScaleX="277778">
        <dgm:presLayoutVars>
          <dgm:chMax val="1"/>
          <dgm:bulletEnabled val="1"/>
        </dgm:presLayoutVars>
      </dgm:prSet>
      <dgm:spPr/>
    </dgm:pt>
    <dgm:pt modelId="{B338CA12-3428-4F82-BCE1-DD7B49BB7E0B}" type="pres">
      <dgm:prSet presAssocID="{67064A0C-1B3F-4392-A5CB-A53BEAE4A3ED}" presName="sp" presStyleCnt="0"/>
      <dgm:spPr/>
    </dgm:pt>
    <dgm:pt modelId="{0E12B7FB-92D5-47CD-BD10-696D75AA4358}" type="pres">
      <dgm:prSet presAssocID="{7BA5F06A-5202-4639-9564-76472B6960CD}" presName="linNode" presStyleCnt="0"/>
      <dgm:spPr/>
    </dgm:pt>
    <dgm:pt modelId="{38AC2BB4-3240-45EA-80CF-C948238CBED3}" type="pres">
      <dgm:prSet presAssocID="{7BA5F06A-5202-4639-9564-76472B6960CD}" presName="parentText" presStyleLbl="node1" presStyleIdx="3" presStyleCnt="4" custScaleX="277778">
        <dgm:presLayoutVars>
          <dgm:chMax val="1"/>
          <dgm:bulletEnabled val="1"/>
        </dgm:presLayoutVars>
      </dgm:prSet>
      <dgm:spPr/>
    </dgm:pt>
  </dgm:ptLst>
  <dgm:cxnLst>
    <dgm:cxn modelId="{74462605-EA56-49E2-92FE-4D7AABA907EA}" type="presOf" srcId="{9D0423B2-43B5-4B3A-A153-E305757204BB}" destId="{D799DF52-BD23-476F-83BB-22F03D23F261}" srcOrd="0" destOrd="0" presId="urn:microsoft.com/office/officeart/2005/8/layout/vList5"/>
    <dgm:cxn modelId="{3517D410-9A05-40F1-B02E-770460E5F8FA}" type="presOf" srcId="{78DF76D9-6FD5-4166-8111-E6062C6BF166}" destId="{B9E8C637-1E90-41E7-8180-0D69C665E626}" srcOrd="0" destOrd="0" presId="urn:microsoft.com/office/officeart/2005/8/layout/vList5"/>
    <dgm:cxn modelId="{F5063724-040A-4D42-86A6-15577DEF5BD3}" type="presOf" srcId="{7BA5F06A-5202-4639-9564-76472B6960CD}" destId="{38AC2BB4-3240-45EA-80CF-C948238CBED3}" srcOrd="0" destOrd="0" presId="urn:microsoft.com/office/officeart/2005/8/layout/vList5"/>
    <dgm:cxn modelId="{7481C263-641C-4AEC-B939-8FFAA949AE1D}" srcId="{426B2FFB-5CEC-4987-956A-98B64325B6F0}" destId="{DE7407D6-B547-4B0C-905F-22C696F24BF3}" srcOrd="1" destOrd="0" parTransId="{5436BE1D-0805-41DD-B330-BFD07E169315}" sibTransId="{1DB1FDFE-8115-420A-8FD0-20B57D7D26DD}"/>
    <dgm:cxn modelId="{C132CB4C-31BC-44E6-9D16-3CCF3421E4F3}" srcId="{426B2FFB-5CEC-4987-956A-98B64325B6F0}" destId="{78DF76D9-6FD5-4166-8111-E6062C6BF166}" srcOrd="2" destOrd="0" parTransId="{87723AF3-7926-41BD-97B7-D0F1D635CFF2}" sibTransId="{67064A0C-1B3F-4392-A5CB-A53BEAE4A3ED}"/>
    <dgm:cxn modelId="{D129F56F-28F1-42CE-ABCD-290AB4C86B39}" type="presOf" srcId="{426B2FFB-5CEC-4987-956A-98B64325B6F0}" destId="{24DB7173-CED0-48FC-82F7-7E89EC3264AB}" srcOrd="0" destOrd="0" presId="urn:microsoft.com/office/officeart/2005/8/layout/vList5"/>
    <dgm:cxn modelId="{07DD3BA5-70B2-4275-BB4E-91A819D68839}" srcId="{426B2FFB-5CEC-4987-956A-98B64325B6F0}" destId="{9D0423B2-43B5-4B3A-A153-E305757204BB}" srcOrd="0" destOrd="0" parTransId="{74B2664A-BE61-4335-859F-99155CB91C37}" sibTransId="{286B9C87-29D3-49ED-80B6-F84C8CA4077E}"/>
    <dgm:cxn modelId="{642030B3-1B72-4382-9C70-E46128CFCCDA}" type="presOf" srcId="{DE7407D6-B547-4B0C-905F-22C696F24BF3}" destId="{D637B2B1-39C9-45DE-A439-E4E5AA35254E}" srcOrd="0" destOrd="0" presId="urn:microsoft.com/office/officeart/2005/8/layout/vList5"/>
    <dgm:cxn modelId="{D493E3BD-E621-4D32-8935-A641E3804822}" srcId="{426B2FFB-5CEC-4987-956A-98B64325B6F0}" destId="{7BA5F06A-5202-4639-9564-76472B6960CD}" srcOrd="3" destOrd="0" parTransId="{37D674CE-ECE4-48B5-95CF-7D714064D10E}" sibTransId="{EDACA180-09AE-40E6-A842-255096A113D2}"/>
    <dgm:cxn modelId="{156BAA40-7461-4422-A13A-37D9C94BAC8A}" type="presParOf" srcId="{24DB7173-CED0-48FC-82F7-7E89EC3264AB}" destId="{564C4C15-67D0-419C-8C92-7684F8A67CE6}" srcOrd="0" destOrd="0" presId="urn:microsoft.com/office/officeart/2005/8/layout/vList5"/>
    <dgm:cxn modelId="{698FBD46-9C68-48D8-A54C-9F301D5BCDC2}" type="presParOf" srcId="{564C4C15-67D0-419C-8C92-7684F8A67CE6}" destId="{D799DF52-BD23-476F-83BB-22F03D23F261}" srcOrd="0" destOrd="0" presId="urn:microsoft.com/office/officeart/2005/8/layout/vList5"/>
    <dgm:cxn modelId="{DE5BD92A-782E-4E40-BBEE-6C6120EF6907}" type="presParOf" srcId="{24DB7173-CED0-48FC-82F7-7E89EC3264AB}" destId="{5D9DC68C-D0C5-40B3-A766-2CEC776C0E7A}" srcOrd="1" destOrd="0" presId="urn:microsoft.com/office/officeart/2005/8/layout/vList5"/>
    <dgm:cxn modelId="{63FBFA0F-842C-4A31-AEDB-A58432573646}" type="presParOf" srcId="{24DB7173-CED0-48FC-82F7-7E89EC3264AB}" destId="{6E8EB32A-2C62-483B-BBFE-AB75E4DD3119}" srcOrd="2" destOrd="0" presId="urn:microsoft.com/office/officeart/2005/8/layout/vList5"/>
    <dgm:cxn modelId="{396E36D0-D928-44D8-89DB-4774E2E83D20}" type="presParOf" srcId="{6E8EB32A-2C62-483B-BBFE-AB75E4DD3119}" destId="{D637B2B1-39C9-45DE-A439-E4E5AA35254E}" srcOrd="0" destOrd="0" presId="urn:microsoft.com/office/officeart/2005/8/layout/vList5"/>
    <dgm:cxn modelId="{3AC57E0F-5649-46F0-AF3F-110F17C7D3D7}" type="presParOf" srcId="{24DB7173-CED0-48FC-82F7-7E89EC3264AB}" destId="{3EF37DEA-A17E-48B7-BF5A-76728E6C7344}" srcOrd="3" destOrd="0" presId="urn:microsoft.com/office/officeart/2005/8/layout/vList5"/>
    <dgm:cxn modelId="{66BCAC82-BDA1-4B8E-9241-CCD7BA877579}" type="presParOf" srcId="{24DB7173-CED0-48FC-82F7-7E89EC3264AB}" destId="{D1044556-BB95-4B49-B41C-453769A3AFA3}" srcOrd="4" destOrd="0" presId="urn:microsoft.com/office/officeart/2005/8/layout/vList5"/>
    <dgm:cxn modelId="{9569E6F4-F9D1-4F59-A7F5-BB4DF76F89DB}" type="presParOf" srcId="{D1044556-BB95-4B49-B41C-453769A3AFA3}" destId="{B9E8C637-1E90-41E7-8180-0D69C665E626}" srcOrd="0" destOrd="0" presId="urn:microsoft.com/office/officeart/2005/8/layout/vList5"/>
    <dgm:cxn modelId="{743D293D-3BEA-4B8D-B01F-364401B93235}" type="presParOf" srcId="{24DB7173-CED0-48FC-82F7-7E89EC3264AB}" destId="{B338CA12-3428-4F82-BCE1-DD7B49BB7E0B}" srcOrd="5" destOrd="0" presId="urn:microsoft.com/office/officeart/2005/8/layout/vList5"/>
    <dgm:cxn modelId="{EC300B68-8B8E-4C2A-9480-F319CF54B338}" type="presParOf" srcId="{24DB7173-CED0-48FC-82F7-7E89EC3264AB}" destId="{0E12B7FB-92D5-47CD-BD10-696D75AA4358}" srcOrd="6" destOrd="0" presId="urn:microsoft.com/office/officeart/2005/8/layout/vList5"/>
    <dgm:cxn modelId="{DCD39128-1BE5-4CB5-961B-176FDBD88552}" type="presParOf" srcId="{0E12B7FB-92D5-47CD-BD10-696D75AA4358}" destId="{38AC2BB4-3240-45EA-80CF-C948238CBED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7ED4AE-C32C-4DDF-92A2-0FCE164C1FAE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04791BAE-5F4A-405A-A03F-E88DAD438354}">
      <dgm:prSet phldrT="[Κείμενο]" custT="1"/>
      <dgm:spPr>
        <a:solidFill>
          <a:srgbClr val="FFFFCC"/>
        </a:solidFill>
      </dgm:spPr>
      <dgm:t>
        <a:bodyPr/>
        <a:lstStyle/>
        <a:p>
          <a:pPr algn="ctr"/>
          <a:r>
            <a:rPr lang="el-G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Το θεωρητικό πλαίσιο της ΕξΑΕ</a:t>
          </a:r>
        </a:p>
      </dgm:t>
    </dgm:pt>
    <dgm:pt modelId="{9D589488-50F4-4E8D-9823-9A604D392F8B}" type="parTrans" cxnId="{6F6C99C6-D85E-4A95-945A-2B8016A4616B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8D7CD69-B513-4987-A579-541CD4978AB0}" type="sibTrans" cxnId="{6F6C99C6-D85E-4A95-945A-2B8016A4616B}">
      <dgm:prSet custT="1"/>
      <dgm:spPr>
        <a:solidFill>
          <a:schemeClr val="tx1">
            <a:alpha val="90000"/>
          </a:schemeClr>
        </a:solidFill>
      </dgm:spPr>
      <dgm:t>
        <a:bodyPr/>
        <a:lstStyle/>
        <a:p>
          <a:endParaRPr lang="el-GR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435246-E798-4E7F-AE90-E4026F933E5D}">
      <dgm:prSet phldrT="[Κείμενο]" phldr="1"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468AFA-B020-4508-B760-BBC177BEAB50}" type="parTrans" cxnId="{71CBAB46-C652-44B4-854A-2E5880A4DF60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A8944C-7A9B-4B0B-98A9-5B28177C277E}" type="sibTrans" cxnId="{71CBAB46-C652-44B4-854A-2E5880A4DF60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BEFB7A-8A39-4FFD-93B4-3702E34075E6}">
      <dgm:prSet phldrT="[Κείμενο]" phldr="1"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2E5892-03F8-4307-B403-23FD64F612D9}" type="parTrans" cxnId="{53C5CF8E-26FF-4ABF-8F07-01D849F35F1F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600B3E-C74B-4A4D-9C9B-5A7EB836D6B5}" type="sibTrans" cxnId="{53C5CF8E-26FF-4ABF-8F07-01D849F35F1F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103BA0-D194-4ECD-B6FB-10828780FEBD}">
      <dgm:prSet custT="1"/>
      <dgm:spPr>
        <a:solidFill>
          <a:srgbClr val="FFCCCC"/>
        </a:solidFill>
      </dgm:spPr>
      <dgm:t>
        <a:bodyPr/>
        <a:lstStyle/>
        <a:p>
          <a:pPr algn="ctr"/>
          <a:r>
            <a:rPr lang="el-G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Εννοιολογική Οριοθέτηση της  ΕξΑΕ</a:t>
          </a:r>
        </a:p>
      </dgm:t>
    </dgm:pt>
    <dgm:pt modelId="{DABAF71E-C8AE-4676-B263-9B1A4A7D21A4}" type="parTrans" cxnId="{6364AE42-AE2D-415C-8E40-E513E233C0E0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40A67E-0A99-4724-A134-213DF896D5E3}" type="sibTrans" cxnId="{6364AE42-AE2D-415C-8E40-E513E233C0E0}">
      <dgm:prSet custT="1"/>
      <dgm:spPr>
        <a:solidFill>
          <a:schemeClr val="tx1">
            <a:alpha val="90000"/>
          </a:schemeClr>
        </a:solidFill>
      </dgm:spPr>
      <dgm:t>
        <a:bodyPr/>
        <a:lstStyle/>
        <a:p>
          <a:endParaRPr lang="el-G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A57207-7EB4-42DF-B3F2-9501D7DBB5E2}">
      <dgm:prSet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l-G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Θεωρητικοί του πεδίου</a:t>
          </a:r>
        </a:p>
      </dgm:t>
    </dgm:pt>
    <dgm:pt modelId="{1086CA91-181F-4B57-B04E-A0F58ED0572F}" type="parTrans" cxnId="{E49498F4-C237-4EA3-B702-1D168312444B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4533C6-C5E7-41F9-BF28-3F6A3DA6DBBE}" type="sibTrans" cxnId="{E49498F4-C237-4EA3-B702-1D168312444B}">
      <dgm:prSet custT="1"/>
      <dgm:spPr>
        <a:solidFill>
          <a:schemeClr val="tx1">
            <a:alpha val="90000"/>
          </a:schemeClr>
        </a:solidFill>
      </dgm:spPr>
      <dgm:t>
        <a:bodyPr/>
        <a:lstStyle/>
        <a:p>
          <a:endParaRPr lang="el-G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3ECF1B-D4F1-4258-9F9E-E6B22E69DA21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l-G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Ιστορική αναδρομή  της ΕξΑΕ               </a:t>
          </a:r>
        </a:p>
      </dgm:t>
    </dgm:pt>
    <dgm:pt modelId="{3CA87281-1539-4D7A-BCC4-794B6F718F0C}" type="parTrans" cxnId="{CCA1CDFE-6B58-4217-953A-A26DF316030D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6209BD-9738-40A5-B617-0B33DB89FB98}" type="sibTrans" cxnId="{CCA1CDFE-6B58-4217-953A-A26DF316030D}">
      <dgm:prSet custT="1"/>
      <dgm:spPr>
        <a:solidFill>
          <a:schemeClr val="tx1">
            <a:alpha val="90000"/>
          </a:schemeClr>
        </a:solidFill>
      </dgm:spPr>
      <dgm:t>
        <a:bodyPr/>
        <a:lstStyle/>
        <a:p>
          <a:endParaRPr lang="el-G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D7D645-5C72-4351-B302-7443405D6DD8}">
      <dgm:prSet custT="1"/>
      <dgm:spPr>
        <a:solidFill>
          <a:srgbClr val="DA9AC5"/>
        </a:solidFill>
      </dgm:spPr>
      <dgm:t>
        <a:bodyPr/>
        <a:lstStyle/>
        <a:p>
          <a:r>
            <a:rPr lang="el-G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Βασικές θεωρίες και μορφές της ΕξΑΕ / Σχολική ΕξΑΕ</a:t>
          </a:r>
        </a:p>
      </dgm:t>
    </dgm:pt>
    <dgm:pt modelId="{0D18B83D-6818-4D96-9069-A3078CB84325}" type="parTrans" cxnId="{EF55D352-52B9-4DA3-ADF9-2B83ADC6284F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F4B1D0-7E67-40F3-A53D-6396ED306DFF}" type="sibTrans" cxnId="{EF55D352-52B9-4DA3-ADF9-2B83ADC6284F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4EB11F-02C9-4DFC-B463-817A4486814B}">
      <dgm:prSet/>
      <dgm:spPr/>
      <dgm:t>
        <a:bodyPr/>
        <a:lstStyle/>
        <a:p>
          <a:endParaRPr lang="el-GR"/>
        </a:p>
      </dgm:t>
    </dgm:pt>
    <dgm:pt modelId="{40415291-A51F-4121-B524-B2393B7F0D91}" type="parTrans" cxnId="{672FC7CC-C342-4FE7-9693-9ED2F6ED9E23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B3A720-04D2-40D6-9153-3E139ADF4362}" type="sibTrans" cxnId="{672FC7CC-C342-4FE7-9693-9ED2F6ED9E23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B7CB11-AFCD-4FD7-83E2-72299E47E1F7}" type="pres">
      <dgm:prSet presAssocID="{147ED4AE-C32C-4DDF-92A2-0FCE164C1FAE}" presName="outerComposite" presStyleCnt="0">
        <dgm:presLayoutVars>
          <dgm:chMax val="5"/>
          <dgm:dir/>
          <dgm:resizeHandles val="exact"/>
        </dgm:presLayoutVars>
      </dgm:prSet>
      <dgm:spPr/>
    </dgm:pt>
    <dgm:pt modelId="{C3256B30-C550-420B-A6A9-B1F9D43E9096}" type="pres">
      <dgm:prSet presAssocID="{147ED4AE-C32C-4DDF-92A2-0FCE164C1FAE}" presName="dummyMaxCanvas" presStyleCnt="0">
        <dgm:presLayoutVars/>
      </dgm:prSet>
      <dgm:spPr/>
    </dgm:pt>
    <dgm:pt modelId="{449C29D6-5FCF-443E-BB90-2968899427B5}" type="pres">
      <dgm:prSet presAssocID="{147ED4AE-C32C-4DDF-92A2-0FCE164C1FAE}" presName="FiveNodes_1" presStyleLbl="node1" presStyleIdx="0" presStyleCnt="5" custScaleX="106574">
        <dgm:presLayoutVars>
          <dgm:bulletEnabled val="1"/>
        </dgm:presLayoutVars>
      </dgm:prSet>
      <dgm:spPr/>
    </dgm:pt>
    <dgm:pt modelId="{8D6FF8A1-4A27-4F5B-9AE1-3544257DC61B}" type="pres">
      <dgm:prSet presAssocID="{147ED4AE-C32C-4DDF-92A2-0FCE164C1FAE}" presName="FiveNodes_2" presStyleLbl="node1" presStyleIdx="1" presStyleCnt="5">
        <dgm:presLayoutVars>
          <dgm:bulletEnabled val="1"/>
        </dgm:presLayoutVars>
      </dgm:prSet>
      <dgm:spPr/>
    </dgm:pt>
    <dgm:pt modelId="{2006A773-9D22-496B-A37F-67F9A487968C}" type="pres">
      <dgm:prSet presAssocID="{147ED4AE-C32C-4DDF-92A2-0FCE164C1FAE}" presName="FiveNodes_3" presStyleLbl="node1" presStyleIdx="2" presStyleCnt="5">
        <dgm:presLayoutVars>
          <dgm:bulletEnabled val="1"/>
        </dgm:presLayoutVars>
      </dgm:prSet>
      <dgm:spPr/>
    </dgm:pt>
    <dgm:pt modelId="{6B455EB4-E14C-44DE-83AE-DF8676971C42}" type="pres">
      <dgm:prSet presAssocID="{147ED4AE-C32C-4DDF-92A2-0FCE164C1FAE}" presName="FiveNodes_4" presStyleLbl="node1" presStyleIdx="3" presStyleCnt="5">
        <dgm:presLayoutVars>
          <dgm:bulletEnabled val="1"/>
        </dgm:presLayoutVars>
      </dgm:prSet>
      <dgm:spPr/>
    </dgm:pt>
    <dgm:pt modelId="{17628774-798E-4105-B3BA-4222DD5B9B89}" type="pres">
      <dgm:prSet presAssocID="{147ED4AE-C32C-4DDF-92A2-0FCE164C1FAE}" presName="FiveNodes_5" presStyleLbl="node1" presStyleIdx="4" presStyleCnt="5">
        <dgm:presLayoutVars>
          <dgm:bulletEnabled val="1"/>
        </dgm:presLayoutVars>
      </dgm:prSet>
      <dgm:spPr/>
    </dgm:pt>
    <dgm:pt modelId="{52F40ACA-6CD6-40FE-91B3-0D99C1131ABC}" type="pres">
      <dgm:prSet presAssocID="{147ED4AE-C32C-4DDF-92A2-0FCE164C1FAE}" presName="FiveConn_1-2" presStyleLbl="fgAccFollowNode1" presStyleIdx="0" presStyleCnt="4">
        <dgm:presLayoutVars>
          <dgm:bulletEnabled val="1"/>
        </dgm:presLayoutVars>
      </dgm:prSet>
      <dgm:spPr/>
    </dgm:pt>
    <dgm:pt modelId="{E6A019AB-A4F0-4CFA-8896-474392949FA5}" type="pres">
      <dgm:prSet presAssocID="{147ED4AE-C32C-4DDF-92A2-0FCE164C1FAE}" presName="FiveConn_2-3" presStyleLbl="fgAccFollowNode1" presStyleIdx="1" presStyleCnt="4">
        <dgm:presLayoutVars>
          <dgm:bulletEnabled val="1"/>
        </dgm:presLayoutVars>
      </dgm:prSet>
      <dgm:spPr/>
    </dgm:pt>
    <dgm:pt modelId="{849006C2-C5DE-447E-8521-F71EED0F18AF}" type="pres">
      <dgm:prSet presAssocID="{147ED4AE-C32C-4DDF-92A2-0FCE164C1FAE}" presName="FiveConn_3-4" presStyleLbl="fgAccFollowNode1" presStyleIdx="2" presStyleCnt="4">
        <dgm:presLayoutVars>
          <dgm:bulletEnabled val="1"/>
        </dgm:presLayoutVars>
      </dgm:prSet>
      <dgm:spPr/>
    </dgm:pt>
    <dgm:pt modelId="{60D44671-9D2F-429B-B21D-AECC62D6DF44}" type="pres">
      <dgm:prSet presAssocID="{147ED4AE-C32C-4DDF-92A2-0FCE164C1FAE}" presName="FiveConn_4-5" presStyleLbl="fgAccFollowNode1" presStyleIdx="3" presStyleCnt="4">
        <dgm:presLayoutVars>
          <dgm:bulletEnabled val="1"/>
        </dgm:presLayoutVars>
      </dgm:prSet>
      <dgm:spPr/>
    </dgm:pt>
    <dgm:pt modelId="{86A2A614-CDFE-459A-92B6-3E671063B6B7}" type="pres">
      <dgm:prSet presAssocID="{147ED4AE-C32C-4DDF-92A2-0FCE164C1FAE}" presName="FiveNodes_1_text" presStyleLbl="node1" presStyleIdx="4" presStyleCnt="5">
        <dgm:presLayoutVars>
          <dgm:bulletEnabled val="1"/>
        </dgm:presLayoutVars>
      </dgm:prSet>
      <dgm:spPr/>
    </dgm:pt>
    <dgm:pt modelId="{2AA8BE44-7A97-4B57-B2F9-F1B5DCD30ED4}" type="pres">
      <dgm:prSet presAssocID="{147ED4AE-C32C-4DDF-92A2-0FCE164C1FAE}" presName="FiveNodes_2_text" presStyleLbl="node1" presStyleIdx="4" presStyleCnt="5">
        <dgm:presLayoutVars>
          <dgm:bulletEnabled val="1"/>
        </dgm:presLayoutVars>
      </dgm:prSet>
      <dgm:spPr/>
    </dgm:pt>
    <dgm:pt modelId="{58E16EBF-8DC4-49B0-8FF0-E134D86C25AF}" type="pres">
      <dgm:prSet presAssocID="{147ED4AE-C32C-4DDF-92A2-0FCE164C1FAE}" presName="FiveNodes_3_text" presStyleLbl="node1" presStyleIdx="4" presStyleCnt="5">
        <dgm:presLayoutVars>
          <dgm:bulletEnabled val="1"/>
        </dgm:presLayoutVars>
      </dgm:prSet>
      <dgm:spPr/>
    </dgm:pt>
    <dgm:pt modelId="{0BF78531-E333-4ADA-8BFB-02A27C59C641}" type="pres">
      <dgm:prSet presAssocID="{147ED4AE-C32C-4DDF-92A2-0FCE164C1FAE}" presName="FiveNodes_4_text" presStyleLbl="node1" presStyleIdx="4" presStyleCnt="5">
        <dgm:presLayoutVars>
          <dgm:bulletEnabled val="1"/>
        </dgm:presLayoutVars>
      </dgm:prSet>
      <dgm:spPr/>
    </dgm:pt>
    <dgm:pt modelId="{7AA28C64-93DF-4547-B7C4-580D0EC970A0}" type="pres">
      <dgm:prSet presAssocID="{147ED4AE-C32C-4DDF-92A2-0FCE164C1FAE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36E35114-345E-4C60-BAEB-C476D2F708D6}" type="presOf" srcId="{E0A57207-7EB4-42DF-B3F2-9501D7DBB5E2}" destId="{2006A773-9D22-496B-A37F-67F9A487968C}" srcOrd="0" destOrd="0" presId="urn:microsoft.com/office/officeart/2005/8/layout/vProcess5"/>
    <dgm:cxn modelId="{73235028-A01F-4A52-BC63-30D2383435DE}" type="presOf" srcId="{C140A67E-0A99-4724-A134-213DF896D5E3}" destId="{E6A019AB-A4F0-4CFA-8896-474392949FA5}" srcOrd="0" destOrd="0" presId="urn:microsoft.com/office/officeart/2005/8/layout/vProcess5"/>
    <dgm:cxn modelId="{6364AE42-AE2D-415C-8E40-E513E233C0E0}" srcId="{147ED4AE-C32C-4DDF-92A2-0FCE164C1FAE}" destId="{B0103BA0-D194-4ECD-B6FB-10828780FEBD}" srcOrd="1" destOrd="0" parTransId="{DABAF71E-C8AE-4676-B263-9B1A4A7D21A4}" sibTransId="{C140A67E-0A99-4724-A134-213DF896D5E3}"/>
    <dgm:cxn modelId="{71CBAB46-C652-44B4-854A-2E5880A4DF60}" srcId="{147ED4AE-C32C-4DDF-92A2-0FCE164C1FAE}" destId="{75435246-E798-4E7F-AE90-E4026F933E5D}" srcOrd="6" destOrd="0" parTransId="{DE468AFA-B020-4508-B760-BBC177BEAB50}" sibTransId="{C3A8944C-7A9B-4B0B-98A9-5B28177C277E}"/>
    <dgm:cxn modelId="{EC62B547-E8D5-481A-9ECC-6C08393EAB58}" type="presOf" srcId="{147ED4AE-C32C-4DDF-92A2-0FCE164C1FAE}" destId="{D0B7CB11-AFCD-4FD7-83E2-72299E47E1F7}" srcOrd="0" destOrd="0" presId="urn:microsoft.com/office/officeart/2005/8/layout/vProcess5"/>
    <dgm:cxn modelId="{EF55D352-52B9-4DA3-ADF9-2B83ADC6284F}" srcId="{147ED4AE-C32C-4DDF-92A2-0FCE164C1FAE}" destId="{47D7D645-5C72-4351-B302-7443405D6DD8}" srcOrd="4" destOrd="0" parTransId="{0D18B83D-6818-4D96-9069-A3078CB84325}" sibTransId="{BAF4B1D0-7E67-40F3-A53D-6396ED306DFF}"/>
    <dgm:cxn modelId="{8B849E74-FFEC-4EB6-804C-B56C7B43F7B5}" type="presOf" srcId="{8F6209BD-9738-40A5-B617-0B33DB89FB98}" destId="{60D44671-9D2F-429B-B21D-AECC62D6DF44}" srcOrd="0" destOrd="0" presId="urn:microsoft.com/office/officeart/2005/8/layout/vProcess5"/>
    <dgm:cxn modelId="{0E698379-BEB0-476A-950C-83AE31405CB1}" type="presOf" srcId="{E0A57207-7EB4-42DF-B3F2-9501D7DBB5E2}" destId="{58E16EBF-8DC4-49B0-8FF0-E134D86C25AF}" srcOrd="1" destOrd="0" presId="urn:microsoft.com/office/officeart/2005/8/layout/vProcess5"/>
    <dgm:cxn modelId="{0A9C807F-01DD-43FF-8DBB-DE191570CB5C}" type="presOf" srcId="{B0103BA0-D194-4ECD-B6FB-10828780FEBD}" destId="{2AA8BE44-7A97-4B57-B2F9-F1B5DCD30ED4}" srcOrd="1" destOrd="0" presId="urn:microsoft.com/office/officeart/2005/8/layout/vProcess5"/>
    <dgm:cxn modelId="{19F4998D-3654-4C24-882C-6254E8F7BAB6}" type="presOf" srcId="{04791BAE-5F4A-405A-A03F-E88DAD438354}" destId="{86A2A614-CDFE-459A-92B6-3E671063B6B7}" srcOrd="1" destOrd="0" presId="urn:microsoft.com/office/officeart/2005/8/layout/vProcess5"/>
    <dgm:cxn modelId="{53C5CF8E-26FF-4ABF-8F07-01D849F35F1F}" srcId="{147ED4AE-C32C-4DDF-92A2-0FCE164C1FAE}" destId="{3EBEFB7A-8A39-4FFD-93B4-3702E34075E6}" srcOrd="7" destOrd="0" parTransId="{842E5892-03F8-4307-B403-23FD64F612D9}" sibTransId="{31600B3E-C74B-4A4D-9C9B-5A7EB836D6B5}"/>
    <dgm:cxn modelId="{990D999E-2B02-41F1-BE3A-D2C2CDF0607C}" type="presOf" srcId="{47D7D645-5C72-4351-B302-7443405D6DD8}" destId="{7AA28C64-93DF-4547-B7C4-580D0EC970A0}" srcOrd="1" destOrd="0" presId="urn:microsoft.com/office/officeart/2005/8/layout/vProcess5"/>
    <dgm:cxn modelId="{C1B9999E-E783-4CBA-B32B-BB5897D8DA66}" type="presOf" srcId="{573ECF1B-D4F1-4258-9F9E-E6B22E69DA21}" destId="{6B455EB4-E14C-44DE-83AE-DF8676971C42}" srcOrd="0" destOrd="0" presId="urn:microsoft.com/office/officeart/2005/8/layout/vProcess5"/>
    <dgm:cxn modelId="{1397BCA1-9EC9-40B6-B200-6CFE16B8F249}" type="presOf" srcId="{04791BAE-5F4A-405A-A03F-E88DAD438354}" destId="{449C29D6-5FCF-443E-BB90-2968899427B5}" srcOrd="0" destOrd="0" presId="urn:microsoft.com/office/officeart/2005/8/layout/vProcess5"/>
    <dgm:cxn modelId="{955637A3-C2CC-4148-BE2D-1B4F4F95840C}" type="presOf" srcId="{47D7D645-5C72-4351-B302-7443405D6DD8}" destId="{17628774-798E-4105-B3BA-4222DD5B9B89}" srcOrd="0" destOrd="0" presId="urn:microsoft.com/office/officeart/2005/8/layout/vProcess5"/>
    <dgm:cxn modelId="{54657BC6-D8F9-4237-A08A-E22AE22362C8}" type="presOf" srcId="{224533C6-C5E7-41F9-BF28-3F6A3DA6DBBE}" destId="{849006C2-C5DE-447E-8521-F71EED0F18AF}" srcOrd="0" destOrd="0" presId="urn:microsoft.com/office/officeart/2005/8/layout/vProcess5"/>
    <dgm:cxn modelId="{6F6C99C6-D85E-4A95-945A-2B8016A4616B}" srcId="{147ED4AE-C32C-4DDF-92A2-0FCE164C1FAE}" destId="{04791BAE-5F4A-405A-A03F-E88DAD438354}" srcOrd="0" destOrd="0" parTransId="{9D589488-50F4-4E8D-9823-9A604D392F8B}" sibTransId="{18D7CD69-B513-4987-A579-541CD4978AB0}"/>
    <dgm:cxn modelId="{672FC7CC-C342-4FE7-9693-9ED2F6ED9E23}" srcId="{147ED4AE-C32C-4DDF-92A2-0FCE164C1FAE}" destId="{8F4EB11F-02C9-4DFC-B463-817A4486814B}" srcOrd="5" destOrd="0" parTransId="{40415291-A51F-4121-B524-B2393B7F0D91}" sibTransId="{C5B3A720-04D2-40D6-9153-3E139ADF4362}"/>
    <dgm:cxn modelId="{E1C41FCF-A883-4F8E-80FE-C9A44E21279C}" type="presOf" srcId="{B0103BA0-D194-4ECD-B6FB-10828780FEBD}" destId="{8D6FF8A1-4A27-4F5B-9AE1-3544257DC61B}" srcOrd="0" destOrd="0" presId="urn:microsoft.com/office/officeart/2005/8/layout/vProcess5"/>
    <dgm:cxn modelId="{FC1629D1-D72E-441A-BE6C-71BE3090D99F}" type="presOf" srcId="{573ECF1B-D4F1-4258-9F9E-E6B22E69DA21}" destId="{0BF78531-E333-4ADA-8BFB-02A27C59C641}" srcOrd="1" destOrd="0" presId="urn:microsoft.com/office/officeart/2005/8/layout/vProcess5"/>
    <dgm:cxn modelId="{8AC689D8-DC24-4C3D-B0B5-2AF4BA3638E1}" type="presOf" srcId="{18D7CD69-B513-4987-A579-541CD4978AB0}" destId="{52F40ACA-6CD6-40FE-91B3-0D99C1131ABC}" srcOrd="0" destOrd="0" presId="urn:microsoft.com/office/officeart/2005/8/layout/vProcess5"/>
    <dgm:cxn modelId="{E49498F4-C237-4EA3-B702-1D168312444B}" srcId="{147ED4AE-C32C-4DDF-92A2-0FCE164C1FAE}" destId="{E0A57207-7EB4-42DF-B3F2-9501D7DBB5E2}" srcOrd="2" destOrd="0" parTransId="{1086CA91-181F-4B57-B04E-A0F58ED0572F}" sibTransId="{224533C6-C5E7-41F9-BF28-3F6A3DA6DBBE}"/>
    <dgm:cxn modelId="{CCA1CDFE-6B58-4217-953A-A26DF316030D}" srcId="{147ED4AE-C32C-4DDF-92A2-0FCE164C1FAE}" destId="{573ECF1B-D4F1-4258-9F9E-E6B22E69DA21}" srcOrd="3" destOrd="0" parTransId="{3CA87281-1539-4D7A-BCC4-794B6F718F0C}" sibTransId="{8F6209BD-9738-40A5-B617-0B33DB89FB98}"/>
    <dgm:cxn modelId="{FE41C7D4-4EEB-410A-AB40-BD878AB38DF8}" type="presParOf" srcId="{D0B7CB11-AFCD-4FD7-83E2-72299E47E1F7}" destId="{C3256B30-C550-420B-A6A9-B1F9D43E9096}" srcOrd="0" destOrd="0" presId="urn:microsoft.com/office/officeart/2005/8/layout/vProcess5"/>
    <dgm:cxn modelId="{B6DDB12A-A898-4AAA-A226-0E34071E40A9}" type="presParOf" srcId="{D0B7CB11-AFCD-4FD7-83E2-72299E47E1F7}" destId="{449C29D6-5FCF-443E-BB90-2968899427B5}" srcOrd="1" destOrd="0" presId="urn:microsoft.com/office/officeart/2005/8/layout/vProcess5"/>
    <dgm:cxn modelId="{4A1AA709-C0F6-4A77-B6C7-CD4C6B85C3B1}" type="presParOf" srcId="{D0B7CB11-AFCD-4FD7-83E2-72299E47E1F7}" destId="{8D6FF8A1-4A27-4F5B-9AE1-3544257DC61B}" srcOrd="2" destOrd="0" presId="urn:microsoft.com/office/officeart/2005/8/layout/vProcess5"/>
    <dgm:cxn modelId="{B3C25BBE-F90B-453C-98F8-767E92C265AD}" type="presParOf" srcId="{D0B7CB11-AFCD-4FD7-83E2-72299E47E1F7}" destId="{2006A773-9D22-496B-A37F-67F9A487968C}" srcOrd="3" destOrd="0" presId="urn:microsoft.com/office/officeart/2005/8/layout/vProcess5"/>
    <dgm:cxn modelId="{14AAAB69-AF57-4434-937C-865AA8EC2276}" type="presParOf" srcId="{D0B7CB11-AFCD-4FD7-83E2-72299E47E1F7}" destId="{6B455EB4-E14C-44DE-83AE-DF8676971C42}" srcOrd="4" destOrd="0" presId="urn:microsoft.com/office/officeart/2005/8/layout/vProcess5"/>
    <dgm:cxn modelId="{E2802D32-1BA2-4710-8068-C6D9BA6BA588}" type="presParOf" srcId="{D0B7CB11-AFCD-4FD7-83E2-72299E47E1F7}" destId="{17628774-798E-4105-B3BA-4222DD5B9B89}" srcOrd="5" destOrd="0" presId="urn:microsoft.com/office/officeart/2005/8/layout/vProcess5"/>
    <dgm:cxn modelId="{EBD85607-615B-4038-9AC2-D1BB6E3896C3}" type="presParOf" srcId="{D0B7CB11-AFCD-4FD7-83E2-72299E47E1F7}" destId="{52F40ACA-6CD6-40FE-91B3-0D99C1131ABC}" srcOrd="6" destOrd="0" presId="urn:microsoft.com/office/officeart/2005/8/layout/vProcess5"/>
    <dgm:cxn modelId="{9CC3BE66-D2AC-460D-BDCC-A0B16762DE2C}" type="presParOf" srcId="{D0B7CB11-AFCD-4FD7-83E2-72299E47E1F7}" destId="{E6A019AB-A4F0-4CFA-8896-474392949FA5}" srcOrd="7" destOrd="0" presId="urn:microsoft.com/office/officeart/2005/8/layout/vProcess5"/>
    <dgm:cxn modelId="{B1635147-398C-4287-B3CF-DBA777D70420}" type="presParOf" srcId="{D0B7CB11-AFCD-4FD7-83E2-72299E47E1F7}" destId="{849006C2-C5DE-447E-8521-F71EED0F18AF}" srcOrd="8" destOrd="0" presId="urn:microsoft.com/office/officeart/2005/8/layout/vProcess5"/>
    <dgm:cxn modelId="{B8E43CC5-BEA6-49A2-A7EC-A97A7F43F2A3}" type="presParOf" srcId="{D0B7CB11-AFCD-4FD7-83E2-72299E47E1F7}" destId="{60D44671-9D2F-429B-B21D-AECC62D6DF44}" srcOrd="9" destOrd="0" presId="urn:microsoft.com/office/officeart/2005/8/layout/vProcess5"/>
    <dgm:cxn modelId="{1FFECC99-4DBD-49BF-AB70-160D95C503A7}" type="presParOf" srcId="{D0B7CB11-AFCD-4FD7-83E2-72299E47E1F7}" destId="{86A2A614-CDFE-459A-92B6-3E671063B6B7}" srcOrd="10" destOrd="0" presId="urn:microsoft.com/office/officeart/2005/8/layout/vProcess5"/>
    <dgm:cxn modelId="{C0EDFB68-A488-4105-8C90-463F790DE974}" type="presParOf" srcId="{D0B7CB11-AFCD-4FD7-83E2-72299E47E1F7}" destId="{2AA8BE44-7A97-4B57-B2F9-F1B5DCD30ED4}" srcOrd="11" destOrd="0" presId="urn:microsoft.com/office/officeart/2005/8/layout/vProcess5"/>
    <dgm:cxn modelId="{D9645207-0207-40EC-98F0-4C308994A089}" type="presParOf" srcId="{D0B7CB11-AFCD-4FD7-83E2-72299E47E1F7}" destId="{58E16EBF-8DC4-49B0-8FF0-E134D86C25AF}" srcOrd="12" destOrd="0" presId="urn:microsoft.com/office/officeart/2005/8/layout/vProcess5"/>
    <dgm:cxn modelId="{253C76A2-F52E-487B-B42A-5D2014E4E487}" type="presParOf" srcId="{D0B7CB11-AFCD-4FD7-83E2-72299E47E1F7}" destId="{0BF78531-E333-4ADA-8BFB-02A27C59C641}" srcOrd="13" destOrd="0" presId="urn:microsoft.com/office/officeart/2005/8/layout/vProcess5"/>
    <dgm:cxn modelId="{67F1AC37-DAFE-427E-A55C-5904486BB5D5}" type="presParOf" srcId="{D0B7CB11-AFCD-4FD7-83E2-72299E47E1F7}" destId="{7AA28C64-93DF-4547-B7C4-580D0EC970A0}" srcOrd="14" destOrd="0" presId="urn:microsoft.com/office/officeart/2005/8/layout/vProcess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DBB70F5-DBEC-4AE7-9AAF-79589991EF36}" type="doc">
      <dgm:prSet loTypeId="urn:microsoft.com/office/officeart/2005/8/layout/h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B1D5BB7C-F79E-40CA-A28D-AAFB4ED21B48}">
      <dgm:prSet/>
      <dgm:spPr/>
      <dgm:t>
        <a:bodyPr/>
        <a:lstStyle/>
        <a:p>
          <a:r>
            <a:rPr lang="el-GR" b="1" dirty="0">
              <a:latin typeface="Times New Roman" panose="02020603050405020304" pitchFamily="18" charset="0"/>
              <a:cs typeface="Times New Roman" panose="02020603050405020304" pitchFamily="18" charset="0"/>
            </a:rPr>
            <a:t>Η</a:t>
          </a:r>
          <a:r>
            <a:rPr lang="el-GR" b="1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l-GR" b="1" dirty="0">
              <a:latin typeface="Times New Roman" panose="02020603050405020304" pitchFamily="18" charset="0"/>
              <a:cs typeface="Times New Roman" panose="02020603050405020304" pitchFamily="18" charset="0"/>
            </a:rPr>
            <a:t>Επαυξημένη Πραγματικότητα</a:t>
          </a:r>
        </a:p>
      </dgm:t>
    </dgm:pt>
    <dgm:pt modelId="{68193CD4-112B-4ECB-B9E2-1811280DB824}" type="parTrans" cxnId="{5A274983-A2BC-49F2-8FDD-06D4A99B40AF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E2F6AF-9C7A-4CEA-8B90-84DF1C3B8432}" type="sibTrans" cxnId="{5A274983-A2BC-49F2-8FDD-06D4A99B40AF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A8732D-3BA0-497F-9441-11E1B281551E}">
      <dgm:prSet/>
      <dgm:spPr/>
      <dgm:t>
        <a:bodyPr/>
        <a:lstStyle/>
        <a:p>
          <a:r>
            <a:rPr lang="el-GR" b="1" dirty="0">
              <a:latin typeface="Times New Roman" panose="02020603050405020304" pitchFamily="18" charset="0"/>
              <a:cs typeface="Times New Roman" panose="02020603050405020304" pitchFamily="18" charset="0"/>
            </a:rPr>
            <a:t>Το</a:t>
          </a:r>
          <a:r>
            <a:rPr lang="el-GR" b="1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Εκπαιδευτικό Υλικό</a:t>
          </a:r>
          <a:endParaRPr lang="el-GR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147674-998C-4F42-BC9B-AC2D4DB1B918}" type="parTrans" cxnId="{CAA350EE-79D1-47BA-8F9C-8BC1753DB762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DF6072-E318-46E7-8D38-F87B625C9362}" type="sibTrans" cxnId="{CAA350EE-79D1-47BA-8F9C-8BC1753DB762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DE5269-1719-4CE8-9110-4C7711104B99}">
      <dgm:prSet/>
      <dgm:spPr/>
      <dgm:t>
        <a:bodyPr/>
        <a:lstStyle/>
        <a:p>
          <a:r>
            <a:rPr lang="el-GR" b="1" dirty="0">
              <a:latin typeface="Times New Roman" panose="02020603050405020304" pitchFamily="18" charset="0"/>
              <a:cs typeface="Times New Roman" panose="02020603050405020304" pitchFamily="18" charset="0"/>
            </a:rPr>
            <a:t>Αρχές που διέπουν  το  ΕΥ</a:t>
          </a:r>
        </a:p>
      </dgm:t>
    </dgm:pt>
    <dgm:pt modelId="{6D08E95D-416A-4CC3-B15A-47F941B9AF9A}" type="parTrans" cxnId="{D962E08F-799E-4226-BE1D-E2674CE1047F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C93D71-3432-4848-BAA7-D5FE365DC7DD}" type="sibTrans" cxnId="{D962E08F-799E-4226-BE1D-E2674CE1047F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7B3ED5-BAE1-4637-ABBC-086644C2968E}">
      <dgm:prSet custT="1"/>
      <dgm:spPr>
        <a:solidFill>
          <a:srgbClr val="EDC9D8"/>
        </a:solidFill>
      </dgm:spPr>
      <dgm:t>
        <a:bodyPr/>
        <a:lstStyle/>
        <a:p>
          <a:pPr>
            <a:lnSpc>
              <a:spcPct val="90000"/>
            </a:lnSpc>
          </a:pPr>
          <a:endParaRPr lang="el-GR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18D5F4-7E53-428F-BB34-E2892D8E19E2}" type="parTrans" cxnId="{DF6F8163-5CFB-4144-A0C7-696E990DDDEE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759EBC-8C57-448B-9ED9-95108A634B13}" type="sibTrans" cxnId="{DF6F8163-5CFB-4144-A0C7-696E990DDDEE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DE539D-E06B-4CF5-AC75-B7A0109417A6}">
      <dgm:prSet custT="1"/>
      <dgm:spPr>
        <a:solidFill>
          <a:srgbClr val="EDC9D8"/>
        </a:solidFill>
      </dgm:spPr>
      <dgm:t>
        <a:bodyPr/>
        <a:lstStyle/>
        <a:p>
          <a:pPr>
            <a:lnSpc>
              <a:spcPct val="150000"/>
            </a:lnSpc>
          </a:pPr>
          <a:r>
            <a:rPr lang="el-G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Αρχές της Πολυμεσικής Μάθησης (Mayer)</a:t>
          </a:r>
          <a:endParaRPr lang="el-GR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128189-A3A1-4B02-BEB3-5DCCD8341D5E}" type="parTrans" cxnId="{0C02D15B-495C-48A2-A83D-E06AB07B39AF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70B8AA-9822-4A4F-88B1-B4DC474FEE5C}" type="sibTrans" cxnId="{0C02D15B-495C-48A2-A83D-E06AB07B39AF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7C9E7D-64B6-4821-9C5B-6C23366FDF99}">
      <dgm:prSet custT="1"/>
      <dgm:spPr>
        <a:solidFill>
          <a:srgbClr val="EDC9D8"/>
        </a:solidFill>
      </dgm:spPr>
      <dgm:t>
        <a:bodyPr/>
        <a:lstStyle/>
        <a:p>
          <a:pPr>
            <a:lnSpc>
              <a:spcPct val="150000"/>
            </a:lnSpc>
          </a:pPr>
          <a:r>
            <a:rPr lang="el-G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Αρχές δημιουργίας ΕΥ (Σπανακά – Λιοναράκη)</a:t>
          </a:r>
          <a:endParaRPr lang="el-GR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B608EC-2D54-42E8-9CEE-003378F99B20}" type="sibTrans" cxnId="{38597D36-E8D5-435B-A5AB-A108AD897F71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F2D0E7-645F-4C26-8717-01EEA3126998}" type="parTrans" cxnId="{38597D36-E8D5-435B-A5AB-A108AD897F71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C2048F4-3EBE-4E2A-9F80-CB04B08671BA}">
      <dgm:prSet custT="1"/>
      <dgm:spPr>
        <a:solidFill>
          <a:srgbClr val="EDC9D8"/>
        </a:solidFill>
      </dgm:spPr>
      <dgm:t>
        <a:bodyPr/>
        <a:lstStyle/>
        <a:p>
          <a:pPr>
            <a:lnSpc>
              <a:spcPct val="150000"/>
            </a:lnSpc>
          </a:pPr>
          <a:r>
            <a:rPr lang="el-G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Η ταξινομία των West – Λιοναράκη</a:t>
          </a:r>
          <a:endParaRPr lang="el-GR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A82BFA-53B4-40DA-B94C-F8EA58CB8560}" type="sibTrans" cxnId="{21CCCDC0-BF7F-4046-8D38-FD70EA90B326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9859CF-9E7B-471F-A853-40E15363527F}" type="parTrans" cxnId="{21CCCDC0-BF7F-4046-8D38-FD70EA90B326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F24845-5B9F-4EE1-B386-559E19BCE394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>
            <a:lnSpc>
              <a:spcPct val="150000"/>
            </a:lnSpc>
          </a:pPr>
          <a:r>
            <a:rPr lang="el-G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Το ΕΥ και ο ρόλος του στην ΕξΑΕ</a:t>
          </a:r>
        </a:p>
      </dgm:t>
    </dgm:pt>
    <dgm:pt modelId="{2E1D710F-6EC4-45E9-B130-2EBDCEABE4F5}" type="sibTrans" cxnId="{E9A35912-4318-403F-B75C-E2BFA7F382C0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303002-95BB-4896-AB43-740048D1DE1B}" type="parTrans" cxnId="{E9A35912-4318-403F-B75C-E2BFA7F382C0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424F3A-EDC1-456D-A44B-056E0850A842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>
            <a:lnSpc>
              <a:spcPct val="150000"/>
            </a:lnSpc>
          </a:pPr>
          <a:r>
            <a:rPr lang="el-G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Βασικές αρχές σχεδιασμού του ΕΥ με τη μεθοδολογία της ΕξΑΕ</a:t>
          </a:r>
        </a:p>
      </dgm:t>
    </dgm:pt>
    <dgm:pt modelId="{D3157F29-C950-40C0-83BC-420F5AF72830}" type="sibTrans" cxnId="{01CA59D5-1073-476E-8358-22470AC8C5BB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CBF02B-1090-466F-9EEF-B96D0BB44E6B}" type="parTrans" cxnId="{01CA59D5-1073-476E-8358-22470AC8C5BB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173AFA-AEA5-4116-9F31-2D3ED54FA7FC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>
            <a:lnSpc>
              <a:spcPct val="90000"/>
            </a:lnSpc>
          </a:pPr>
          <a:endParaRPr lang="el-GR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2A8901-563E-494D-A300-29DE1B73B755}" type="sibTrans" cxnId="{2AD54AAB-46D7-4EE8-9F5A-F06352B7445B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05B9E8-D7DA-4F9C-B0C0-2D49B4A55BF3}" type="parTrans" cxnId="{2AD54AAB-46D7-4EE8-9F5A-F06352B7445B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014E5C-B16E-4FCD-8E8B-0CC51CF6CE5A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50000"/>
            </a:lnSpc>
          </a:pPr>
          <a:r>
            <a:rPr lang="el-G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Τα τεχνολογικά </a:t>
          </a:r>
          <a:r>
            <a:rPr lang="el-GR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χαρακτηριστικά</a:t>
          </a:r>
        </a:p>
      </dgm:t>
    </dgm:pt>
    <dgm:pt modelId="{CF965B15-8851-4441-8399-7BB43D5E0536}" type="sibTrans" cxnId="{8E891BC7-2032-4FBC-9F40-1DCAC3D08660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F927B2-C988-4B20-81F8-4689AEB4DC96}" type="parTrans" cxnId="{8E891BC7-2032-4FBC-9F40-1DCAC3D08660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5550FA-9A9F-4B0C-977E-45312DC9A788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50000"/>
            </a:lnSpc>
          </a:pPr>
          <a:r>
            <a:rPr lang="el-G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δυνατότητες παιδαγωγικής αξιοποίησης</a:t>
          </a:r>
          <a:endParaRPr lang="el-GR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FFFB42-7608-44FE-AED2-283D51657C9B}" type="sibTrans" cxnId="{A365E9C8-ED16-43E2-A9D8-3795EE92A392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BBDB47-E5D4-46EB-ADEF-E2B82E4A40B6}" type="parTrans" cxnId="{A365E9C8-ED16-43E2-A9D8-3795EE92A392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120F83-B31D-496A-958C-543021AC28BF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50000"/>
            </a:lnSpc>
          </a:pPr>
          <a:r>
            <a:rPr lang="el-G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Οι παιδαγωγικές Θεωρίες στο  παιχνίδι Ε.Π.	</a:t>
          </a:r>
          <a:endParaRPr lang="el-GR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905479-118A-4E3A-9A5E-E153654E39D8}" type="sibTrans" cxnId="{C2A66876-1771-4E05-B239-230A8954AEEF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B31316-8A73-4AF7-AE85-5AE2CC66115C}" type="parTrans" cxnId="{C2A66876-1771-4E05-B239-230A8954AEEF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D3FC04-03A2-4EB7-85E8-AF55FD5E1AAB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90000"/>
            </a:lnSpc>
          </a:pPr>
          <a:endParaRPr lang="el-GR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653FBC-CDD3-4D95-911C-12AF1769810F}" type="sibTrans" cxnId="{C11CE62B-A91F-4F55-86A5-35EF9A0FE655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132A87-5AF5-44EE-8BB3-B28CC600C9B0}" type="parTrans" cxnId="{C11CE62B-A91F-4F55-86A5-35EF9A0FE655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E94A22-5E22-48FE-A29C-73B607EB92C9}" type="pres">
      <dgm:prSet presAssocID="{CDBB70F5-DBEC-4AE7-9AAF-79589991EF36}" presName="linearFlow" presStyleCnt="0">
        <dgm:presLayoutVars>
          <dgm:dir/>
          <dgm:animLvl val="lvl"/>
          <dgm:resizeHandles/>
        </dgm:presLayoutVars>
      </dgm:prSet>
      <dgm:spPr/>
    </dgm:pt>
    <dgm:pt modelId="{5C440EC9-A528-4439-A42F-CA5FA67A6E1B}" type="pres">
      <dgm:prSet presAssocID="{B1D5BB7C-F79E-40CA-A28D-AAFB4ED21B48}" presName="compositeNode" presStyleCnt="0">
        <dgm:presLayoutVars>
          <dgm:bulletEnabled val="1"/>
        </dgm:presLayoutVars>
      </dgm:prSet>
      <dgm:spPr/>
    </dgm:pt>
    <dgm:pt modelId="{DC0D64C4-BEAA-4DF3-94F3-2F7AB3F98E02}" type="pres">
      <dgm:prSet presAssocID="{B1D5BB7C-F79E-40CA-A28D-AAFB4ED21B48}" presName="image" presStyleLbl="fgImgPlace1" presStyleIdx="0" presStyleCnt="3" custFlipVert="1" custFlipHor="1" custScaleX="15124" custScaleY="18310" custLinFactNeighborX="0" custLinFactNeighborY="1946"/>
      <dgm:spPr>
        <a:solidFill>
          <a:schemeClr val="tx2">
            <a:lumMod val="20000"/>
            <a:lumOff val="80000"/>
          </a:schemeClr>
        </a:solidFill>
      </dgm:spPr>
    </dgm:pt>
    <dgm:pt modelId="{F263979A-7E4B-4B83-920F-40511AA904BE}" type="pres">
      <dgm:prSet presAssocID="{B1D5BB7C-F79E-40CA-A28D-AAFB4ED21B48}" presName="childNode" presStyleLbl="node1" presStyleIdx="0" presStyleCnt="3" custScaleX="116665" custScaleY="128205" custLinFactX="100000" custLinFactNeighborX="180502" custLinFactNeighborY="818">
        <dgm:presLayoutVars>
          <dgm:bulletEnabled val="1"/>
        </dgm:presLayoutVars>
      </dgm:prSet>
      <dgm:spPr/>
    </dgm:pt>
    <dgm:pt modelId="{0E44F423-1086-4649-A30C-AF359B0B7A75}" type="pres">
      <dgm:prSet presAssocID="{B1D5BB7C-F79E-40CA-A28D-AAFB4ED21B48}" presName="parentNode" presStyleLbl="revTx" presStyleIdx="0" presStyleCnt="3" custLinFactX="656287" custLinFactNeighborX="700000" custLinFactNeighborY="6684">
        <dgm:presLayoutVars>
          <dgm:chMax val="0"/>
          <dgm:bulletEnabled val="1"/>
        </dgm:presLayoutVars>
      </dgm:prSet>
      <dgm:spPr/>
    </dgm:pt>
    <dgm:pt modelId="{7329389A-FC23-4E24-B7DA-81057A56A5EB}" type="pres">
      <dgm:prSet presAssocID="{D0E2F6AF-9C7A-4CEA-8B90-84DF1C3B8432}" presName="sibTrans" presStyleCnt="0"/>
      <dgm:spPr/>
    </dgm:pt>
    <dgm:pt modelId="{C18811EF-9CF6-4977-A6D1-F85E70470761}" type="pres">
      <dgm:prSet presAssocID="{B1A8732D-3BA0-497F-9441-11E1B281551E}" presName="compositeNode" presStyleCnt="0">
        <dgm:presLayoutVars>
          <dgm:bulletEnabled val="1"/>
        </dgm:presLayoutVars>
      </dgm:prSet>
      <dgm:spPr/>
    </dgm:pt>
    <dgm:pt modelId="{3CF2669D-DE91-4644-BA63-D00F3274BC6E}" type="pres">
      <dgm:prSet presAssocID="{B1A8732D-3BA0-497F-9441-11E1B281551E}" presName="image" presStyleLbl="fgImgPlace1" presStyleIdx="1" presStyleCnt="3" custFlipVert="0" custFlipHor="1" custScaleX="5813" custScaleY="20312" custLinFactNeighborX="-13141" custLinFactNeighborY="9129"/>
      <dgm:spPr>
        <a:solidFill>
          <a:schemeClr val="bg2"/>
        </a:solidFill>
      </dgm:spPr>
    </dgm:pt>
    <dgm:pt modelId="{303C7FB6-36F6-4854-8139-F768B89E0411}" type="pres">
      <dgm:prSet presAssocID="{B1A8732D-3BA0-497F-9441-11E1B281551E}" presName="childNode" presStyleLbl="node1" presStyleIdx="1" presStyleCnt="3" custScaleX="105753" custScaleY="128205" custLinFactX="-46727" custLinFactNeighborX="-100000" custLinFactNeighborY="0">
        <dgm:presLayoutVars>
          <dgm:bulletEnabled val="1"/>
        </dgm:presLayoutVars>
      </dgm:prSet>
      <dgm:spPr/>
    </dgm:pt>
    <dgm:pt modelId="{6EC20C0A-91B2-4D65-963F-B47525330B80}" type="pres">
      <dgm:prSet presAssocID="{B1A8732D-3BA0-497F-9441-11E1B281551E}" presName="parentNode" presStyleLbl="revTx" presStyleIdx="1" presStyleCnt="3" custScaleY="81019" custLinFactX="-342365" custLinFactNeighborX="-400000" custLinFactNeighborY="-2807">
        <dgm:presLayoutVars>
          <dgm:chMax val="0"/>
          <dgm:bulletEnabled val="1"/>
        </dgm:presLayoutVars>
      </dgm:prSet>
      <dgm:spPr/>
    </dgm:pt>
    <dgm:pt modelId="{79FC81BF-3F7F-4825-B9B1-81BB096B7685}" type="pres">
      <dgm:prSet presAssocID="{A8DF6072-E318-46E7-8D38-F87B625C9362}" presName="sibTrans" presStyleCnt="0"/>
      <dgm:spPr/>
    </dgm:pt>
    <dgm:pt modelId="{E0C2A9A9-6AF2-40AB-8015-2E566DC33A8B}" type="pres">
      <dgm:prSet presAssocID="{44DE5269-1719-4CE8-9110-4C7711104B99}" presName="compositeNode" presStyleCnt="0">
        <dgm:presLayoutVars>
          <dgm:bulletEnabled val="1"/>
        </dgm:presLayoutVars>
      </dgm:prSet>
      <dgm:spPr/>
    </dgm:pt>
    <dgm:pt modelId="{4EC30D34-3FAD-46C3-AFCC-D9F983779F6C}" type="pres">
      <dgm:prSet presAssocID="{44DE5269-1719-4CE8-9110-4C7711104B99}" presName="image" presStyleLbl="fgImgPlace1" presStyleIdx="2" presStyleCnt="3" custFlipVert="0" custFlipHor="1" custScaleX="16308" custScaleY="9027" custLinFactNeighborX="-27682" custLinFactNeighborY="-18883"/>
      <dgm:spPr>
        <a:solidFill>
          <a:schemeClr val="bg2"/>
        </a:solidFill>
      </dgm:spPr>
    </dgm:pt>
    <dgm:pt modelId="{5A62313E-AF33-44CE-9A98-CC394CC90A51}" type="pres">
      <dgm:prSet presAssocID="{44DE5269-1719-4CE8-9110-4C7711104B99}" presName="childNode" presStyleLbl="node1" presStyleIdx="2" presStyleCnt="3" custScaleX="112018" custScaleY="128205" custLinFactX="-60271" custLinFactNeighborX="-100000" custLinFactNeighborY="0">
        <dgm:presLayoutVars>
          <dgm:bulletEnabled val="1"/>
        </dgm:presLayoutVars>
      </dgm:prSet>
      <dgm:spPr/>
    </dgm:pt>
    <dgm:pt modelId="{54A8BA6B-7B3A-4861-8091-7C3D6A198CEE}" type="pres">
      <dgm:prSet presAssocID="{44DE5269-1719-4CE8-9110-4C7711104B99}" presName="parentNode" presStyleLbl="revTx" presStyleIdx="2" presStyleCnt="3" custLinFactX="-400000" custLinFactNeighborX="-424868" custLinFactNeighborY="6684">
        <dgm:presLayoutVars>
          <dgm:chMax val="0"/>
          <dgm:bulletEnabled val="1"/>
        </dgm:presLayoutVars>
      </dgm:prSet>
      <dgm:spPr/>
    </dgm:pt>
  </dgm:ptLst>
  <dgm:cxnLst>
    <dgm:cxn modelId="{A06BA406-0D21-45DE-A17A-9167D3B28FDE}" type="presOf" srcId="{44DE5269-1719-4CE8-9110-4C7711104B99}" destId="{54A8BA6B-7B3A-4861-8091-7C3D6A198CEE}" srcOrd="0" destOrd="0" presId="urn:microsoft.com/office/officeart/2005/8/layout/hList2"/>
    <dgm:cxn modelId="{E9A35912-4318-403F-B75C-E2BFA7F382C0}" srcId="{B1A8732D-3BA0-497F-9441-11E1B281551E}" destId="{DEF24845-5B9F-4EE1-B386-559E19BCE394}" srcOrd="0" destOrd="0" parTransId="{47303002-95BB-4896-AB43-740048D1DE1B}" sibTransId="{2E1D710F-6EC4-45E9-B130-2EBDCEABE4F5}"/>
    <dgm:cxn modelId="{C11CE62B-A91F-4F55-86A5-35EF9A0FE655}" srcId="{B1D5BB7C-F79E-40CA-A28D-AAFB4ED21B48}" destId="{90D3FC04-03A2-4EB7-85E8-AF55FD5E1AAB}" srcOrd="3" destOrd="0" parTransId="{7E132A87-5AF5-44EE-8BB3-B28CC600C9B0}" sibTransId="{1D653FBC-CDD3-4D95-911C-12AF1769810F}"/>
    <dgm:cxn modelId="{9F7AB330-81A0-4228-B05F-FB5E44CEBF6E}" type="presOf" srcId="{EC173AFA-AEA5-4116-9F31-2D3ED54FA7FC}" destId="{303C7FB6-36F6-4854-8139-F768B89E0411}" srcOrd="0" destOrd="2" presId="urn:microsoft.com/office/officeart/2005/8/layout/hList2"/>
    <dgm:cxn modelId="{D47E3831-76BD-48A4-B45F-FA933726CE89}" type="presOf" srcId="{B4120F83-B31D-496A-958C-543021AC28BF}" destId="{F263979A-7E4B-4B83-920F-40511AA904BE}" srcOrd="0" destOrd="2" presId="urn:microsoft.com/office/officeart/2005/8/layout/hList2"/>
    <dgm:cxn modelId="{37C5E535-93F4-4BB4-BAC6-9C675C56659C}" type="presOf" srcId="{90D3FC04-03A2-4EB7-85E8-AF55FD5E1AAB}" destId="{F263979A-7E4B-4B83-920F-40511AA904BE}" srcOrd="0" destOrd="3" presId="urn:microsoft.com/office/officeart/2005/8/layout/hList2"/>
    <dgm:cxn modelId="{38597D36-E8D5-435B-A5AB-A108AD897F71}" srcId="{44DE5269-1719-4CE8-9110-4C7711104B99}" destId="{A87C9E7D-64B6-4821-9C5B-6C23366FDF99}" srcOrd="1" destOrd="0" parTransId="{B1F2D0E7-645F-4C26-8717-01EEA3126998}" sibTransId="{49B608EC-2D54-42E8-9CEE-003378F99B20}"/>
    <dgm:cxn modelId="{962FC739-FE42-45D9-BD62-B060B27CAC69}" type="presOf" srcId="{24424F3A-EDC1-456D-A44B-056E0850A842}" destId="{303C7FB6-36F6-4854-8139-F768B89E0411}" srcOrd="0" destOrd="1" presId="urn:microsoft.com/office/officeart/2005/8/layout/hList2"/>
    <dgm:cxn modelId="{0C02D15B-495C-48A2-A83D-E06AB07B39AF}" srcId="{44DE5269-1719-4CE8-9110-4C7711104B99}" destId="{6FDE539D-E06B-4CF5-AC75-B7A0109417A6}" srcOrd="0" destOrd="0" parTransId="{7B128189-A3A1-4B02-BEB3-5DCCD8341D5E}" sibTransId="{5970B8AA-9822-4A4F-88B1-B4DC474FEE5C}"/>
    <dgm:cxn modelId="{DF6F8163-5CFB-4144-A0C7-696E990DDDEE}" srcId="{44DE5269-1719-4CE8-9110-4C7711104B99}" destId="{FE7B3ED5-BAE1-4637-ABBC-086644C2968E}" srcOrd="3" destOrd="0" parTransId="{4718D5F4-7E53-428F-BB34-E2892D8E19E2}" sibTransId="{58759EBC-8C57-448B-9ED9-95108A634B13}"/>
    <dgm:cxn modelId="{2068EE4B-C11F-429E-B476-C9D9F0ECA4DC}" type="presOf" srcId="{CDBB70F5-DBEC-4AE7-9AAF-79589991EF36}" destId="{E6E94A22-5E22-48FE-A29C-73B607EB92C9}" srcOrd="0" destOrd="0" presId="urn:microsoft.com/office/officeart/2005/8/layout/hList2"/>
    <dgm:cxn modelId="{AD7F9A6E-BD8E-4842-8EDD-60CDDBD67F53}" type="presOf" srcId="{AC2048F4-3EBE-4E2A-9F80-CB04B08671BA}" destId="{5A62313E-AF33-44CE-9A98-CC394CC90A51}" srcOrd="0" destOrd="2" presId="urn:microsoft.com/office/officeart/2005/8/layout/hList2"/>
    <dgm:cxn modelId="{C2A66876-1771-4E05-B239-230A8954AEEF}" srcId="{B1D5BB7C-F79E-40CA-A28D-AAFB4ED21B48}" destId="{B4120F83-B31D-496A-958C-543021AC28BF}" srcOrd="2" destOrd="0" parTransId="{97B31316-8A73-4AF7-AE85-5AE2CC66115C}" sibTransId="{C1905479-118A-4E3A-9A5E-E153654E39D8}"/>
    <dgm:cxn modelId="{B4675678-8DAD-473D-8086-7E2652A72088}" type="presOf" srcId="{B1A8732D-3BA0-497F-9441-11E1B281551E}" destId="{6EC20C0A-91B2-4D65-963F-B47525330B80}" srcOrd="0" destOrd="0" presId="urn:microsoft.com/office/officeart/2005/8/layout/hList2"/>
    <dgm:cxn modelId="{5A274983-A2BC-49F2-8FDD-06D4A99B40AF}" srcId="{CDBB70F5-DBEC-4AE7-9AAF-79589991EF36}" destId="{B1D5BB7C-F79E-40CA-A28D-AAFB4ED21B48}" srcOrd="0" destOrd="0" parTransId="{68193CD4-112B-4ECB-B9E2-1811280DB824}" sibTransId="{D0E2F6AF-9C7A-4CEA-8B90-84DF1C3B8432}"/>
    <dgm:cxn modelId="{D962E08F-799E-4226-BE1D-E2674CE1047F}" srcId="{CDBB70F5-DBEC-4AE7-9AAF-79589991EF36}" destId="{44DE5269-1719-4CE8-9110-4C7711104B99}" srcOrd="2" destOrd="0" parTransId="{6D08E95D-416A-4CC3-B15A-47F941B9AF9A}" sibTransId="{4AC93D71-3432-4848-BAA7-D5FE365DC7DD}"/>
    <dgm:cxn modelId="{E7084297-85DE-4A9D-9693-05529B1DF796}" type="presOf" srcId="{6FDE539D-E06B-4CF5-AC75-B7A0109417A6}" destId="{5A62313E-AF33-44CE-9A98-CC394CC90A51}" srcOrd="0" destOrd="0" presId="urn:microsoft.com/office/officeart/2005/8/layout/hList2"/>
    <dgm:cxn modelId="{2AD54AAB-46D7-4EE8-9F5A-F06352B7445B}" srcId="{B1A8732D-3BA0-497F-9441-11E1B281551E}" destId="{EC173AFA-AEA5-4116-9F31-2D3ED54FA7FC}" srcOrd="2" destOrd="0" parTransId="{6905B9E8-D7DA-4F9C-B0C0-2D49B4A55BF3}" sibTransId="{932A8901-563E-494D-A300-29DE1B73B755}"/>
    <dgm:cxn modelId="{4BC816B0-8F77-42C6-8513-5E8BF1BA65C6}" type="presOf" srcId="{B1D5BB7C-F79E-40CA-A28D-AAFB4ED21B48}" destId="{0E44F423-1086-4649-A30C-AF359B0B7A75}" srcOrd="0" destOrd="0" presId="urn:microsoft.com/office/officeart/2005/8/layout/hList2"/>
    <dgm:cxn modelId="{0E4291BD-6F22-437A-974B-2A28B406A7BC}" type="presOf" srcId="{A87C9E7D-64B6-4821-9C5B-6C23366FDF99}" destId="{5A62313E-AF33-44CE-9A98-CC394CC90A51}" srcOrd="0" destOrd="1" presId="urn:microsoft.com/office/officeart/2005/8/layout/hList2"/>
    <dgm:cxn modelId="{625771BF-6F49-4D32-B0FF-6AC10C85A5F3}" type="presOf" srcId="{DD014E5C-B16E-4FCD-8E8B-0CC51CF6CE5A}" destId="{F263979A-7E4B-4B83-920F-40511AA904BE}" srcOrd="0" destOrd="0" presId="urn:microsoft.com/office/officeart/2005/8/layout/hList2"/>
    <dgm:cxn modelId="{21CCCDC0-BF7F-4046-8D38-FD70EA90B326}" srcId="{44DE5269-1719-4CE8-9110-4C7711104B99}" destId="{AC2048F4-3EBE-4E2A-9F80-CB04B08671BA}" srcOrd="2" destOrd="0" parTransId="{B99859CF-9E7B-471F-A853-40E15363527F}" sibTransId="{83A82BFA-53B4-40DA-B94C-F8EA58CB8560}"/>
    <dgm:cxn modelId="{8E891BC7-2032-4FBC-9F40-1DCAC3D08660}" srcId="{B1D5BB7C-F79E-40CA-A28D-AAFB4ED21B48}" destId="{DD014E5C-B16E-4FCD-8E8B-0CC51CF6CE5A}" srcOrd="0" destOrd="0" parTransId="{75F927B2-C988-4B20-81F8-4689AEB4DC96}" sibTransId="{CF965B15-8851-4441-8399-7BB43D5E0536}"/>
    <dgm:cxn modelId="{A365E9C8-ED16-43E2-A9D8-3795EE92A392}" srcId="{B1D5BB7C-F79E-40CA-A28D-AAFB4ED21B48}" destId="{3D5550FA-9A9F-4B0C-977E-45312DC9A788}" srcOrd="1" destOrd="0" parTransId="{D3BBDB47-E5D4-46EB-ADEF-E2B82E4A40B6}" sibTransId="{93FFFB42-7608-44FE-AED2-283D51657C9B}"/>
    <dgm:cxn modelId="{0B93A9CB-0894-48DC-AD29-4416FFCEBF7E}" type="presOf" srcId="{DEF24845-5B9F-4EE1-B386-559E19BCE394}" destId="{303C7FB6-36F6-4854-8139-F768B89E0411}" srcOrd="0" destOrd="0" presId="urn:microsoft.com/office/officeart/2005/8/layout/hList2"/>
    <dgm:cxn modelId="{01CA59D5-1073-476E-8358-22470AC8C5BB}" srcId="{B1A8732D-3BA0-497F-9441-11E1B281551E}" destId="{24424F3A-EDC1-456D-A44B-056E0850A842}" srcOrd="1" destOrd="0" parTransId="{7DCBF02B-1090-466F-9EEF-B96D0BB44E6B}" sibTransId="{D3157F29-C950-40C0-83BC-420F5AF72830}"/>
    <dgm:cxn modelId="{C49B0BED-1C24-476F-8790-215D0F602830}" type="presOf" srcId="{3D5550FA-9A9F-4B0C-977E-45312DC9A788}" destId="{F263979A-7E4B-4B83-920F-40511AA904BE}" srcOrd="0" destOrd="1" presId="urn:microsoft.com/office/officeart/2005/8/layout/hList2"/>
    <dgm:cxn modelId="{CAA350EE-79D1-47BA-8F9C-8BC1753DB762}" srcId="{CDBB70F5-DBEC-4AE7-9AAF-79589991EF36}" destId="{B1A8732D-3BA0-497F-9441-11E1B281551E}" srcOrd="1" destOrd="0" parTransId="{7A147674-998C-4F42-BC9B-AC2D4DB1B918}" sibTransId="{A8DF6072-E318-46E7-8D38-F87B625C9362}"/>
    <dgm:cxn modelId="{92941DF0-1D06-462E-8373-94E0F7F72834}" type="presOf" srcId="{FE7B3ED5-BAE1-4637-ABBC-086644C2968E}" destId="{5A62313E-AF33-44CE-9A98-CC394CC90A51}" srcOrd="0" destOrd="3" presId="urn:microsoft.com/office/officeart/2005/8/layout/hList2"/>
    <dgm:cxn modelId="{4AD0DC7B-9061-4120-913C-A1DDF5E9CC2C}" type="presParOf" srcId="{E6E94A22-5E22-48FE-A29C-73B607EB92C9}" destId="{5C440EC9-A528-4439-A42F-CA5FA67A6E1B}" srcOrd="0" destOrd="0" presId="urn:microsoft.com/office/officeart/2005/8/layout/hList2"/>
    <dgm:cxn modelId="{C320A56C-BDE2-4AE8-8217-DFAF49ABB261}" type="presParOf" srcId="{5C440EC9-A528-4439-A42F-CA5FA67A6E1B}" destId="{DC0D64C4-BEAA-4DF3-94F3-2F7AB3F98E02}" srcOrd="0" destOrd="0" presId="urn:microsoft.com/office/officeart/2005/8/layout/hList2"/>
    <dgm:cxn modelId="{91ECAA1A-E0C3-485A-820D-2E267C72A8C2}" type="presParOf" srcId="{5C440EC9-A528-4439-A42F-CA5FA67A6E1B}" destId="{F263979A-7E4B-4B83-920F-40511AA904BE}" srcOrd="1" destOrd="0" presId="urn:microsoft.com/office/officeart/2005/8/layout/hList2"/>
    <dgm:cxn modelId="{DBD46C78-C877-4CC7-8BF9-A0C4EC2229DD}" type="presParOf" srcId="{5C440EC9-A528-4439-A42F-CA5FA67A6E1B}" destId="{0E44F423-1086-4649-A30C-AF359B0B7A75}" srcOrd="2" destOrd="0" presId="urn:microsoft.com/office/officeart/2005/8/layout/hList2"/>
    <dgm:cxn modelId="{53145F6D-7854-45E7-9699-9A93E27101D3}" type="presParOf" srcId="{E6E94A22-5E22-48FE-A29C-73B607EB92C9}" destId="{7329389A-FC23-4E24-B7DA-81057A56A5EB}" srcOrd="1" destOrd="0" presId="urn:microsoft.com/office/officeart/2005/8/layout/hList2"/>
    <dgm:cxn modelId="{5ADB8657-D817-4152-AB87-908820011A7A}" type="presParOf" srcId="{E6E94A22-5E22-48FE-A29C-73B607EB92C9}" destId="{C18811EF-9CF6-4977-A6D1-F85E70470761}" srcOrd="2" destOrd="0" presId="urn:microsoft.com/office/officeart/2005/8/layout/hList2"/>
    <dgm:cxn modelId="{E32BDF4C-46D5-48F5-8EE1-60BFF221CCDC}" type="presParOf" srcId="{C18811EF-9CF6-4977-A6D1-F85E70470761}" destId="{3CF2669D-DE91-4644-BA63-D00F3274BC6E}" srcOrd="0" destOrd="0" presId="urn:microsoft.com/office/officeart/2005/8/layout/hList2"/>
    <dgm:cxn modelId="{05728B37-E002-4611-A5EF-DD58429E75A9}" type="presParOf" srcId="{C18811EF-9CF6-4977-A6D1-F85E70470761}" destId="{303C7FB6-36F6-4854-8139-F768B89E0411}" srcOrd="1" destOrd="0" presId="urn:microsoft.com/office/officeart/2005/8/layout/hList2"/>
    <dgm:cxn modelId="{0B61065A-718B-4D0A-83A3-0C08E99516A3}" type="presParOf" srcId="{C18811EF-9CF6-4977-A6D1-F85E70470761}" destId="{6EC20C0A-91B2-4D65-963F-B47525330B80}" srcOrd="2" destOrd="0" presId="urn:microsoft.com/office/officeart/2005/8/layout/hList2"/>
    <dgm:cxn modelId="{911038CA-6C52-482F-9B13-1C2E77254681}" type="presParOf" srcId="{E6E94A22-5E22-48FE-A29C-73B607EB92C9}" destId="{79FC81BF-3F7F-4825-B9B1-81BB096B7685}" srcOrd="3" destOrd="0" presId="urn:microsoft.com/office/officeart/2005/8/layout/hList2"/>
    <dgm:cxn modelId="{6BC95F85-96D1-4E86-94C3-7BA9D84132AA}" type="presParOf" srcId="{E6E94A22-5E22-48FE-A29C-73B607EB92C9}" destId="{E0C2A9A9-6AF2-40AB-8015-2E566DC33A8B}" srcOrd="4" destOrd="0" presId="urn:microsoft.com/office/officeart/2005/8/layout/hList2"/>
    <dgm:cxn modelId="{9C37EBC8-743C-479F-B44E-4137B180CB11}" type="presParOf" srcId="{E0C2A9A9-6AF2-40AB-8015-2E566DC33A8B}" destId="{4EC30D34-3FAD-46C3-AFCC-D9F983779F6C}" srcOrd="0" destOrd="0" presId="urn:microsoft.com/office/officeart/2005/8/layout/hList2"/>
    <dgm:cxn modelId="{129E6177-6CD3-4735-B93D-52C70DA5FCCF}" type="presParOf" srcId="{E0C2A9A9-6AF2-40AB-8015-2E566DC33A8B}" destId="{5A62313E-AF33-44CE-9A98-CC394CC90A51}" srcOrd="1" destOrd="0" presId="urn:microsoft.com/office/officeart/2005/8/layout/hList2"/>
    <dgm:cxn modelId="{06154316-408B-4120-94BE-BFCDE67E2800}" type="presParOf" srcId="{E0C2A9A9-6AF2-40AB-8015-2E566DC33A8B}" destId="{54A8BA6B-7B3A-4861-8091-7C3D6A198CEE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A058CB9-80B1-47FF-B864-52FBBFF96018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F50AAC85-1146-4A4C-90C7-22633B9E7C0C}">
      <dgm:prSet phldrT="[Κείμενο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l-GR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Το είδος της έρευνας</a:t>
          </a:r>
        </a:p>
      </dgm:t>
    </dgm:pt>
    <dgm:pt modelId="{6E87413E-15B9-41DE-BF19-72F3C276F3F2}" type="parTrans" cxnId="{686A5C4E-A45C-4E4F-B8CC-4F847FAEEBC1}">
      <dgm:prSet/>
      <dgm:spPr/>
      <dgm:t>
        <a:bodyPr/>
        <a:lstStyle/>
        <a:p>
          <a:endParaRPr lang="el-G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D92C5A-7D43-4ED6-BC65-65D4E60C6725}" type="sibTrans" cxnId="{686A5C4E-A45C-4E4F-B8CC-4F847FAEEBC1}">
      <dgm:prSet/>
      <dgm:spPr/>
      <dgm:t>
        <a:bodyPr/>
        <a:lstStyle/>
        <a:p>
          <a:endParaRPr lang="el-G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7A4C62-C575-407A-AA15-B570ACD4D627}">
      <dgm:prSet phldrT="[Κείμενο]" custT="1"/>
      <dgm:spPr/>
      <dgm:t>
        <a:bodyPr/>
        <a:lstStyle/>
        <a:p>
          <a:r>
            <a:rPr lang="el-GR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Σκόπιμη δειγματοληπτική έρευνα </a:t>
          </a:r>
          <a:r>
            <a:rPr lang="el-G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αξιολόγησης του εκπαιδευτικού υλικού (</a:t>
          </a:r>
          <a:r>
            <a:rPr lang="el-GR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ΕΥ</a:t>
          </a:r>
          <a:r>
            <a:rPr lang="el-G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 και του χωροευαίσθητου παιχνιδιού επαυξημένης πραγματικότητας  (</a:t>
          </a:r>
          <a:r>
            <a:rPr lang="en-US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AR</a:t>
          </a:r>
          <a:r>
            <a: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 </a:t>
          </a:r>
          <a:r>
            <a:rPr lang="el-G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σε περιβάλλον e-learning</a:t>
          </a:r>
          <a:endParaRPr lang="el-GR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01B9F5-FFA9-48C1-B31E-80FB12C63457}" type="parTrans" cxnId="{5A5D957F-1864-48BD-BEB5-BAEE567E56F0}">
      <dgm:prSet/>
      <dgm:spPr/>
      <dgm:t>
        <a:bodyPr/>
        <a:lstStyle/>
        <a:p>
          <a:endParaRPr lang="el-G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4E9BFB-6E10-4750-867E-4FDFCD6B075A}" type="sibTrans" cxnId="{5A5D957F-1864-48BD-BEB5-BAEE567E56F0}">
      <dgm:prSet/>
      <dgm:spPr/>
      <dgm:t>
        <a:bodyPr/>
        <a:lstStyle/>
        <a:p>
          <a:endParaRPr lang="el-G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589913-149F-4EAA-8BD9-3C2A30213AF3}">
      <dgm:prSet phldrT="[Κείμενο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l-GR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Μέσα συλλογής δεδομένων</a:t>
          </a:r>
        </a:p>
      </dgm:t>
    </dgm:pt>
    <dgm:pt modelId="{0F2B3451-2FE3-47EA-A922-688B74015BBF}" type="parTrans" cxnId="{C1CA668F-67B4-4138-9126-C64B96F4EE8D}">
      <dgm:prSet/>
      <dgm:spPr/>
      <dgm:t>
        <a:bodyPr/>
        <a:lstStyle/>
        <a:p>
          <a:endParaRPr lang="el-G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0E089B-8C83-4F3F-B207-809C79F47CF3}" type="sibTrans" cxnId="{C1CA668F-67B4-4138-9126-C64B96F4EE8D}">
      <dgm:prSet/>
      <dgm:spPr/>
      <dgm:t>
        <a:bodyPr/>
        <a:lstStyle/>
        <a:p>
          <a:endParaRPr lang="el-G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1C770F-3AE7-47CB-B43E-E13B00B46D33}">
      <dgm:prSet phldrT="[Κείμενο]" custT="1"/>
      <dgm:spPr/>
      <dgm:t>
        <a:bodyPr/>
        <a:lstStyle/>
        <a:p>
          <a:r>
            <a:rPr lang="el-G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Η </a:t>
          </a:r>
          <a:r>
            <a:rPr lang="el-GR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συλλογή</a:t>
          </a:r>
          <a:r>
            <a:rPr lang="el-G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των δεδομένων από τους  ειδικούς της ΕξΑΕ και από τους μαθητές  πραγματοποιήθηκε </a:t>
          </a:r>
          <a:r>
            <a:rPr lang="el-GR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μέσω δομημένων ερωτηματολογίων</a:t>
          </a:r>
          <a:r>
            <a:rPr lang="el-G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, τα οποία σχεδιάστηκαν και διανεμήθηκαν  σε αυτούς</a:t>
          </a:r>
          <a:r>
            <a:rPr lang="el-GR" sz="2000" dirty="0"/>
            <a:t>.</a:t>
          </a:r>
          <a:endParaRPr lang="el-GR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C2C5C7-513B-40B4-9884-28A3A3A33F0B}" type="parTrans" cxnId="{A4F6CC23-3028-4BAF-9A2F-B3E16368154C}">
      <dgm:prSet/>
      <dgm:spPr/>
      <dgm:t>
        <a:bodyPr/>
        <a:lstStyle/>
        <a:p>
          <a:endParaRPr lang="el-G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C56F4C-955E-46D7-A6B2-CDDFBE60D1A5}" type="sibTrans" cxnId="{A4F6CC23-3028-4BAF-9A2F-B3E16368154C}">
      <dgm:prSet/>
      <dgm:spPr/>
      <dgm:t>
        <a:bodyPr/>
        <a:lstStyle/>
        <a:p>
          <a:endParaRPr lang="el-G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239733-AB36-4A2A-ADE3-C17929BF1B32}">
      <dgm:prSet phldrT="[Κείμενο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l-GR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Περίοδος διεξαγωγής</a:t>
          </a:r>
        </a:p>
      </dgm:t>
    </dgm:pt>
    <dgm:pt modelId="{619116F3-A6D9-4940-AD85-CDE68BDC0AD7}" type="parTrans" cxnId="{D4E90431-D7AD-4C7B-905C-E5ABDFA5008E}">
      <dgm:prSet/>
      <dgm:spPr/>
      <dgm:t>
        <a:bodyPr/>
        <a:lstStyle/>
        <a:p>
          <a:endParaRPr lang="el-G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197D59-AC25-4F98-A8AE-9BFD795562CB}" type="sibTrans" cxnId="{D4E90431-D7AD-4C7B-905C-E5ABDFA5008E}">
      <dgm:prSet/>
      <dgm:spPr/>
      <dgm:t>
        <a:bodyPr/>
        <a:lstStyle/>
        <a:p>
          <a:endParaRPr lang="el-G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ACE5AE-721E-4AC0-9278-73790C2E3556}">
      <dgm:prSet phldrT="[Κείμενο]" custT="1"/>
      <dgm:spPr/>
      <dgm:t>
        <a:bodyPr/>
        <a:lstStyle/>
        <a:p>
          <a:r>
            <a:rPr lang="el-G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Η έρευνα που αφορά τα </a:t>
          </a:r>
          <a:r>
            <a:rPr lang="el-GR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δύο εκπαιδευτικά περιβάλλοντα</a:t>
          </a:r>
          <a:r>
            <a:rPr lang="el-G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, το </a:t>
          </a:r>
          <a:r>
            <a:rPr lang="el-GR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κύριο εκπαιδευτικό υλικό </a:t>
          </a:r>
          <a:r>
            <a:rPr lang="el-G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και το </a:t>
          </a:r>
          <a:r>
            <a:rPr lang="el-GR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χωροευαίσθητο παιχνίδι </a:t>
          </a:r>
          <a:r>
            <a:rPr lang="el-G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επαυξημένης πραγματικότητας, διεξήχθη τον </a:t>
          </a:r>
          <a:r>
            <a:rPr lang="el-GR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Ιούνιο του 2025</a:t>
          </a:r>
          <a:r>
            <a:rPr lang="el-G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02BCF68D-ED9B-49E4-B24E-C3AF192DFE5A}" type="parTrans" cxnId="{3F4BAD32-9637-4036-A835-B6B07579865E}">
      <dgm:prSet/>
      <dgm:spPr/>
      <dgm:t>
        <a:bodyPr/>
        <a:lstStyle/>
        <a:p>
          <a:endParaRPr lang="el-G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2A6F05-4307-4BF7-91A8-47E4007D4AC8}" type="sibTrans" cxnId="{3F4BAD32-9637-4036-A835-B6B07579865E}">
      <dgm:prSet/>
      <dgm:spPr/>
      <dgm:t>
        <a:bodyPr/>
        <a:lstStyle/>
        <a:p>
          <a:endParaRPr lang="el-G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8E8B48-564E-4A01-816F-D17A58E8DC92}" type="pres">
      <dgm:prSet presAssocID="{AA058CB9-80B1-47FF-B864-52FBBFF96018}" presName="linearFlow" presStyleCnt="0">
        <dgm:presLayoutVars>
          <dgm:dir/>
          <dgm:animLvl val="lvl"/>
          <dgm:resizeHandles val="exact"/>
        </dgm:presLayoutVars>
      </dgm:prSet>
      <dgm:spPr/>
    </dgm:pt>
    <dgm:pt modelId="{5EF14EB2-69DA-45A7-BD23-E701005C448C}" type="pres">
      <dgm:prSet presAssocID="{F50AAC85-1146-4A4C-90C7-22633B9E7C0C}" presName="composite" presStyleCnt="0"/>
      <dgm:spPr/>
    </dgm:pt>
    <dgm:pt modelId="{7E8B19AB-AAC5-4BA5-8845-F2360E5A9A45}" type="pres">
      <dgm:prSet presAssocID="{F50AAC85-1146-4A4C-90C7-22633B9E7C0C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5FE83969-2EEA-4CA9-9850-30A5876393A8}" type="pres">
      <dgm:prSet presAssocID="{F50AAC85-1146-4A4C-90C7-22633B9E7C0C}" presName="descendantText" presStyleLbl="alignAcc1" presStyleIdx="0" presStyleCnt="3">
        <dgm:presLayoutVars>
          <dgm:bulletEnabled val="1"/>
        </dgm:presLayoutVars>
      </dgm:prSet>
      <dgm:spPr/>
    </dgm:pt>
    <dgm:pt modelId="{E6071607-F3D0-4081-A9EE-69F672E77EEF}" type="pres">
      <dgm:prSet presAssocID="{CED92C5A-7D43-4ED6-BC65-65D4E60C6725}" presName="sp" presStyleCnt="0"/>
      <dgm:spPr/>
    </dgm:pt>
    <dgm:pt modelId="{A3609834-041F-44CB-BD37-A41A4AF489B3}" type="pres">
      <dgm:prSet presAssocID="{04589913-149F-4EAA-8BD9-3C2A30213AF3}" presName="composite" presStyleCnt="0"/>
      <dgm:spPr/>
    </dgm:pt>
    <dgm:pt modelId="{9AE14470-057F-45D7-9B71-490B640D209F}" type="pres">
      <dgm:prSet presAssocID="{04589913-149F-4EAA-8BD9-3C2A30213AF3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43220E4C-BBBC-41F7-A21E-EB0386B9891D}" type="pres">
      <dgm:prSet presAssocID="{04589913-149F-4EAA-8BD9-3C2A30213AF3}" presName="descendantText" presStyleLbl="alignAcc1" presStyleIdx="1" presStyleCnt="3">
        <dgm:presLayoutVars>
          <dgm:bulletEnabled val="1"/>
        </dgm:presLayoutVars>
      </dgm:prSet>
      <dgm:spPr/>
    </dgm:pt>
    <dgm:pt modelId="{BA376399-E1F1-442C-8F00-798D33F5B890}" type="pres">
      <dgm:prSet presAssocID="{8D0E089B-8C83-4F3F-B207-809C79F47CF3}" presName="sp" presStyleCnt="0"/>
      <dgm:spPr/>
    </dgm:pt>
    <dgm:pt modelId="{8CDB451C-A2E8-4D9B-9182-D432137BC30A}" type="pres">
      <dgm:prSet presAssocID="{D8239733-AB36-4A2A-ADE3-C17929BF1B32}" presName="composite" presStyleCnt="0"/>
      <dgm:spPr/>
    </dgm:pt>
    <dgm:pt modelId="{9BE8311E-3CF7-47EE-A01B-1303E61CF827}" type="pres">
      <dgm:prSet presAssocID="{D8239733-AB36-4A2A-ADE3-C17929BF1B32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48E224DA-6EE3-4B8F-B453-274055A17E62}" type="pres">
      <dgm:prSet presAssocID="{D8239733-AB36-4A2A-ADE3-C17929BF1B32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A63A280E-E99A-4748-AFC9-A277E2462497}" type="presOf" srcId="{AE1C770F-3AE7-47CB-B43E-E13B00B46D33}" destId="{43220E4C-BBBC-41F7-A21E-EB0386B9891D}" srcOrd="0" destOrd="0" presId="urn:microsoft.com/office/officeart/2005/8/layout/chevron2"/>
    <dgm:cxn modelId="{93105319-D01F-479A-9F48-B907ED319788}" type="presOf" srcId="{AA058CB9-80B1-47FF-B864-52FBBFF96018}" destId="{8E8E8B48-564E-4A01-816F-D17A58E8DC92}" srcOrd="0" destOrd="0" presId="urn:microsoft.com/office/officeart/2005/8/layout/chevron2"/>
    <dgm:cxn modelId="{A4F6CC23-3028-4BAF-9A2F-B3E16368154C}" srcId="{04589913-149F-4EAA-8BD9-3C2A30213AF3}" destId="{AE1C770F-3AE7-47CB-B43E-E13B00B46D33}" srcOrd="0" destOrd="0" parTransId="{0DC2C5C7-513B-40B4-9884-28A3A3A33F0B}" sibTransId="{ABC56F4C-955E-46D7-A6B2-CDDFBE60D1A5}"/>
    <dgm:cxn modelId="{D4E90431-D7AD-4C7B-905C-E5ABDFA5008E}" srcId="{AA058CB9-80B1-47FF-B864-52FBBFF96018}" destId="{D8239733-AB36-4A2A-ADE3-C17929BF1B32}" srcOrd="2" destOrd="0" parTransId="{619116F3-A6D9-4940-AD85-CDE68BDC0AD7}" sibTransId="{E8197D59-AC25-4F98-A8AE-9BFD795562CB}"/>
    <dgm:cxn modelId="{3F4BAD32-9637-4036-A835-B6B07579865E}" srcId="{D8239733-AB36-4A2A-ADE3-C17929BF1B32}" destId="{F5ACE5AE-721E-4AC0-9278-73790C2E3556}" srcOrd="0" destOrd="0" parTransId="{02BCF68D-ED9B-49E4-B24E-C3AF192DFE5A}" sibTransId="{BC2A6F05-4307-4BF7-91A8-47E4007D4AC8}"/>
    <dgm:cxn modelId="{EF50833E-7442-4508-AE62-DFFC5EDF2E39}" type="presOf" srcId="{F50AAC85-1146-4A4C-90C7-22633B9E7C0C}" destId="{7E8B19AB-AAC5-4BA5-8845-F2360E5A9A45}" srcOrd="0" destOrd="0" presId="urn:microsoft.com/office/officeart/2005/8/layout/chevron2"/>
    <dgm:cxn modelId="{686A5C4E-A45C-4E4F-B8CC-4F847FAEEBC1}" srcId="{AA058CB9-80B1-47FF-B864-52FBBFF96018}" destId="{F50AAC85-1146-4A4C-90C7-22633B9E7C0C}" srcOrd="0" destOrd="0" parTransId="{6E87413E-15B9-41DE-BF19-72F3C276F3F2}" sibTransId="{CED92C5A-7D43-4ED6-BC65-65D4E60C6725}"/>
    <dgm:cxn modelId="{D164B27D-5ED9-4423-8947-CF2852D32E80}" type="presOf" srcId="{A17A4C62-C575-407A-AA15-B570ACD4D627}" destId="{5FE83969-2EEA-4CA9-9850-30A5876393A8}" srcOrd="0" destOrd="0" presId="urn:microsoft.com/office/officeart/2005/8/layout/chevron2"/>
    <dgm:cxn modelId="{5A5D957F-1864-48BD-BEB5-BAEE567E56F0}" srcId="{F50AAC85-1146-4A4C-90C7-22633B9E7C0C}" destId="{A17A4C62-C575-407A-AA15-B570ACD4D627}" srcOrd="0" destOrd="0" parTransId="{B101B9F5-FFA9-48C1-B31E-80FB12C63457}" sibTransId="{794E9BFB-6E10-4750-867E-4FDFCD6B075A}"/>
    <dgm:cxn modelId="{C1CA668F-67B4-4138-9126-C64B96F4EE8D}" srcId="{AA058CB9-80B1-47FF-B864-52FBBFF96018}" destId="{04589913-149F-4EAA-8BD9-3C2A30213AF3}" srcOrd="1" destOrd="0" parTransId="{0F2B3451-2FE3-47EA-A922-688B74015BBF}" sibTransId="{8D0E089B-8C83-4F3F-B207-809C79F47CF3}"/>
    <dgm:cxn modelId="{F46B23A7-A6D0-408F-9F34-8C4F016683F3}" type="presOf" srcId="{D8239733-AB36-4A2A-ADE3-C17929BF1B32}" destId="{9BE8311E-3CF7-47EE-A01B-1303E61CF827}" srcOrd="0" destOrd="0" presId="urn:microsoft.com/office/officeart/2005/8/layout/chevron2"/>
    <dgm:cxn modelId="{82D718DD-FF9D-42AA-8DFA-4FF4DB17419A}" type="presOf" srcId="{04589913-149F-4EAA-8BD9-3C2A30213AF3}" destId="{9AE14470-057F-45D7-9B71-490B640D209F}" srcOrd="0" destOrd="0" presId="urn:microsoft.com/office/officeart/2005/8/layout/chevron2"/>
    <dgm:cxn modelId="{8A27BDF5-49B7-4A80-83D6-C1097523959D}" type="presOf" srcId="{F5ACE5AE-721E-4AC0-9278-73790C2E3556}" destId="{48E224DA-6EE3-4B8F-B453-274055A17E62}" srcOrd="0" destOrd="0" presId="urn:microsoft.com/office/officeart/2005/8/layout/chevron2"/>
    <dgm:cxn modelId="{1CFC9F22-E904-4D35-BD82-45CF8DEB9C78}" type="presParOf" srcId="{8E8E8B48-564E-4A01-816F-D17A58E8DC92}" destId="{5EF14EB2-69DA-45A7-BD23-E701005C448C}" srcOrd="0" destOrd="0" presId="urn:microsoft.com/office/officeart/2005/8/layout/chevron2"/>
    <dgm:cxn modelId="{0C691C6A-E57C-4385-8B7D-F0EFF82D1C2E}" type="presParOf" srcId="{5EF14EB2-69DA-45A7-BD23-E701005C448C}" destId="{7E8B19AB-AAC5-4BA5-8845-F2360E5A9A45}" srcOrd="0" destOrd="0" presId="urn:microsoft.com/office/officeart/2005/8/layout/chevron2"/>
    <dgm:cxn modelId="{BB0B13E2-37B6-4A63-8F9F-E330BC9B2A82}" type="presParOf" srcId="{5EF14EB2-69DA-45A7-BD23-E701005C448C}" destId="{5FE83969-2EEA-4CA9-9850-30A5876393A8}" srcOrd="1" destOrd="0" presId="urn:microsoft.com/office/officeart/2005/8/layout/chevron2"/>
    <dgm:cxn modelId="{BD928162-9E81-436A-B7D1-C84A276D5D3F}" type="presParOf" srcId="{8E8E8B48-564E-4A01-816F-D17A58E8DC92}" destId="{E6071607-F3D0-4081-A9EE-69F672E77EEF}" srcOrd="1" destOrd="0" presId="urn:microsoft.com/office/officeart/2005/8/layout/chevron2"/>
    <dgm:cxn modelId="{59F22F20-FDCC-4532-BE5F-918B685EE503}" type="presParOf" srcId="{8E8E8B48-564E-4A01-816F-D17A58E8DC92}" destId="{A3609834-041F-44CB-BD37-A41A4AF489B3}" srcOrd="2" destOrd="0" presId="urn:microsoft.com/office/officeart/2005/8/layout/chevron2"/>
    <dgm:cxn modelId="{29E78421-A360-404D-BA7C-3C31B9501FC1}" type="presParOf" srcId="{A3609834-041F-44CB-BD37-A41A4AF489B3}" destId="{9AE14470-057F-45D7-9B71-490B640D209F}" srcOrd="0" destOrd="0" presId="urn:microsoft.com/office/officeart/2005/8/layout/chevron2"/>
    <dgm:cxn modelId="{5A68AD2F-456C-46AE-A465-FB7B8F25CF62}" type="presParOf" srcId="{A3609834-041F-44CB-BD37-A41A4AF489B3}" destId="{43220E4C-BBBC-41F7-A21E-EB0386B9891D}" srcOrd="1" destOrd="0" presId="urn:microsoft.com/office/officeart/2005/8/layout/chevron2"/>
    <dgm:cxn modelId="{CDC26D49-0FF5-4FBF-9D7A-7C319D3FE16F}" type="presParOf" srcId="{8E8E8B48-564E-4A01-816F-D17A58E8DC92}" destId="{BA376399-E1F1-442C-8F00-798D33F5B890}" srcOrd="3" destOrd="0" presId="urn:microsoft.com/office/officeart/2005/8/layout/chevron2"/>
    <dgm:cxn modelId="{0077AC6F-DB70-4D8E-8353-1C2EB2A6508C}" type="presParOf" srcId="{8E8E8B48-564E-4A01-816F-D17A58E8DC92}" destId="{8CDB451C-A2E8-4D9B-9182-D432137BC30A}" srcOrd="4" destOrd="0" presId="urn:microsoft.com/office/officeart/2005/8/layout/chevron2"/>
    <dgm:cxn modelId="{6EDC7C08-C552-44D3-8919-B80D2B8A1572}" type="presParOf" srcId="{8CDB451C-A2E8-4D9B-9182-D432137BC30A}" destId="{9BE8311E-3CF7-47EE-A01B-1303E61CF827}" srcOrd="0" destOrd="0" presId="urn:microsoft.com/office/officeart/2005/8/layout/chevron2"/>
    <dgm:cxn modelId="{BFD51DB4-0CC3-49EE-B8AE-86DAA33D8FF1}" type="presParOf" srcId="{8CDB451C-A2E8-4D9B-9182-D432137BC30A}" destId="{48E224DA-6EE3-4B8F-B453-274055A17E6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A058CB9-80B1-47FF-B864-52FBBFF96018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F50AAC85-1146-4A4C-90C7-22633B9E7C0C}">
      <dgm:prSet phldrT="[Κείμενο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l-GR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Το δείγμα της έρευνας</a:t>
          </a:r>
        </a:p>
      </dgm:t>
    </dgm:pt>
    <dgm:pt modelId="{6E87413E-15B9-41DE-BF19-72F3C276F3F2}" type="parTrans" cxnId="{686A5C4E-A45C-4E4F-B8CC-4F847FAEEBC1}">
      <dgm:prSet/>
      <dgm:spPr/>
      <dgm:t>
        <a:bodyPr/>
        <a:lstStyle/>
        <a:p>
          <a:endParaRPr lang="el-G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D92C5A-7D43-4ED6-BC65-65D4E60C6725}" type="sibTrans" cxnId="{686A5C4E-A45C-4E4F-B8CC-4F847FAEEBC1}">
      <dgm:prSet/>
      <dgm:spPr/>
      <dgm:t>
        <a:bodyPr/>
        <a:lstStyle/>
        <a:p>
          <a:endParaRPr lang="el-G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7A4C62-C575-407A-AA15-B570ACD4D627}">
      <dgm:prSet phldrT="[Κείμενο]" custT="1"/>
      <dgm:spPr/>
      <dgm:t>
        <a:bodyPr/>
        <a:lstStyle/>
        <a:p>
          <a:pPr algn="just"/>
          <a:r>
            <a:rPr lang="el-GR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τρεις τελειόφοιτοι </a:t>
          </a:r>
          <a:r>
            <a:rPr lang="el-GR" sz="2000" b="0" dirty="0">
              <a:latin typeface="Times New Roman" panose="02020603050405020304" pitchFamily="18" charset="0"/>
              <a:cs typeface="Times New Roman" panose="02020603050405020304" pitchFamily="18" charset="0"/>
            </a:rPr>
            <a:t>του Προγράμματος Μεταπτυχιακών Σπουδών «Επιστήμες της Αγωγής – Εξ Αποστάσεως Εκπαίδευση με τη χρήση ΤΠΕ (e-Learning)» </a:t>
          </a:r>
          <a:r>
            <a:rPr lang="el-G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και </a:t>
          </a:r>
          <a:r>
            <a:rPr lang="el-GR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έξι μαθητές </a:t>
          </a:r>
          <a:r>
            <a:rPr lang="el-G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της  Γ’  τάξης Γενικού  Λυκείου, που αξιολόγησαν και το </a:t>
          </a:r>
          <a:r>
            <a:rPr lang="el-GR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παιχνίδι </a:t>
          </a:r>
          <a:r>
            <a:rPr lang="en-US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AR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l-GR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01B9F5-FFA9-48C1-B31E-80FB12C63457}" type="parTrans" cxnId="{5A5D957F-1864-48BD-BEB5-BAEE567E56F0}">
      <dgm:prSet/>
      <dgm:spPr/>
      <dgm:t>
        <a:bodyPr/>
        <a:lstStyle/>
        <a:p>
          <a:endParaRPr lang="el-G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4E9BFB-6E10-4750-867E-4FDFCD6B075A}" type="sibTrans" cxnId="{5A5D957F-1864-48BD-BEB5-BAEE567E56F0}">
      <dgm:prSet/>
      <dgm:spPr/>
      <dgm:t>
        <a:bodyPr/>
        <a:lstStyle/>
        <a:p>
          <a:endParaRPr lang="el-G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589913-149F-4EAA-8BD9-3C2A30213AF3}">
      <dgm:prSet phldrT="[Κείμενο]" custT="1"/>
      <dgm:spPr>
        <a:solidFill>
          <a:schemeClr val="accent5">
            <a:lumMod val="60000"/>
            <a:lumOff val="40000"/>
          </a:schemeClr>
        </a:solidFill>
        <a:ln>
          <a:solidFill>
            <a:schemeClr val="accent5">
              <a:lumMod val="40000"/>
              <a:lumOff val="60000"/>
            </a:schemeClr>
          </a:solidFill>
        </a:ln>
      </dgm:spPr>
      <dgm:t>
        <a:bodyPr/>
        <a:lstStyle/>
        <a:p>
          <a:r>
            <a:rPr lang="el-GR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Τα ψηφιακά εργαλεία </a:t>
          </a:r>
        </a:p>
      </dgm:t>
    </dgm:pt>
    <dgm:pt modelId="{0F2B3451-2FE3-47EA-A922-688B74015BBF}" type="parTrans" cxnId="{C1CA668F-67B4-4138-9126-C64B96F4EE8D}">
      <dgm:prSet/>
      <dgm:spPr/>
      <dgm:t>
        <a:bodyPr/>
        <a:lstStyle/>
        <a:p>
          <a:endParaRPr lang="el-G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0E089B-8C83-4F3F-B207-809C79F47CF3}" type="sibTrans" cxnId="{C1CA668F-67B4-4138-9126-C64B96F4EE8D}">
      <dgm:prSet/>
      <dgm:spPr/>
      <dgm:t>
        <a:bodyPr/>
        <a:lstStyle/>
        <a:p>
          <a:endParaRPr lang="el-G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1C770F-3AE7-47CB-B43E-E13B00B46D33}">
      <dgm:prSet phldrT="[Κείμενο]" custT="1"/>
      <dgm:spPr/>
      <dgm:t>
        <a:bodyPr/>
        <a:lstStyle/>
        <a:p>
          <a:r>
            <a:rPr lang="el-G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Για τη διαδικασία της </a:t>
          </a:r>
          <a:r>
            <a:rPr lang="el-GR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κωδικοποίησης και της  ποιοτικής ανάλυσης περιεχομένου </a:t>
          </a:r>
          <a:r>
            <a:rPr lang="el-G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αξιοποιήθηκε το εξειδικευμένο λογισμικό </a:t>
          </a:r>
          <a:r>
            <a:rPr lang="el-GR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Atlas.ti</a:t>
          </a:r>
          <a:r>
            <a:rPr lang="el-G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gm:t>
    </dgm:pt>
    <dgm:pt modelId="{0DC2C5C7-513B-40B4-9884-28A3A3A33F0B}" type="parTrans" cxnId="{A4F6CC23-3028-4BAF-9A2F-B3E16368154C}">
      <dgm:prSet/>
      <dgm:spPr/>
      <dgm:t>
        <a:bodyPr/>
        <a:lstStyle/>
        <a:p>
          <a:endParaRPr lang="el-G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C56F4C-955E-46D7-A6B2-CDDFBE60D1A5}" type="sibTrans" cxnId="{A4F6CC23-3028-4BAF-9A2F-B3E16368154C}">
      <dgm:prSet/>
      <dgm:spPr/>
      <dgm:t>
        <a:bodyPr/>
        <a:lstStyle/>
        <a:p>
          <a:endParaRPr lang="el-G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ACE5AE-721E-4AC0-9278-73790C2E3556}">
      <dgm:prSet phldrT="[Κείμενο]" custT="1"/>
      <dgm:spPr/>
      <dgm:t>
        <a:bodyPr/>
        <a:lstStyle/>
        <a:p>
          <a:pPr algn="just"/>
          <a:r>
            <a:rPr lang="el-G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.Για τη  διασφάλιση της εγκυρότητας, της αποτελεσματικότητας  και της  αξιοπιστίας της έρευνας, λήφθηκαν υπόψη οι θεμελιώδεις αρχές </a:t>
          </a:r>
          <a:r>
            <a:rPr lang="el-GR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της Αντικειμενικότητας, της Εξαντλητικότητας, της Καταλληλότητας και  του Αμοιβαίου αποκλεισμού.</a:t>
          </a:r>
        </a:p>
      </dgm:t>
    </dgm:pt>
    <dgm:pt modelId="{02BCF68D-ED9B-49E4-B24E-C3AF192DFE5A}" type="parTrans" cxnId="{3F4BAD32-9637-4036-A835-B6B07579865E}">
      <dgm:prSet/>
      <dgm:spPr/>
      <dgm:t>
        <a:bodyPr/>
        <a:lstStyle/>
        <a:p>
          <a:endParaRPr lang="el-G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2A6F05-4307-4BF7-91A8-47E4007D4AC8}" type="sibTrans" cxnId="{3F4BAD32-9637-4036-A835-B6B07579865E}">
      <dgm:prSet/>
      <dgm:spPr/>
      <dgm:t>
        <a:bodyPr/>
        <a:lstStyle/>
        <a:p>
          <a:endParaRPr lang="el-G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239733-AB36-4A2A-ADE3-C17929BF1B32}">
      <dgm:prSet phldrT="[Κείμενο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endParaRPr lang="el-GR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l-GR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Αξιοπιστία </a:t>
          </a:r>
          <a:endParaRPr lang="en-US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l-GR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Έρευνας</a:t>
          </a:r>
        </a:p>
      </dgm:t>
    </dgm:pt>
    <dgm:pt modelId="{E8197D59-AC25-4F98-A8AE-9BFD795562CB}" type="sibTrans" cxnId="{D4E90431-D7AD-4C7B-905C-E5ABDFA5008E}">
      <dgm:prSet/>
      <dgm:spPr/>
      <dgm:t>
        <a:bodyPr/>
        <a:lstStyle/>
        <a:p>
          <a:endParaRPr lang="el-G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9116F3-A6D9-4940-AD85-CDE68BDC0AD7}" type="parTrans" cxnId="{D4E90431-D7AD-4C7B-905C-E5ABDFA5008E}">
      <dgm:prSet/>
      <dgm:spPr/>
      <dgm:t>
        <a:bodyPr/>
        <a:lstStyle/>
        <a:p>
          <a:endParaRPr lang="el-G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1C2C5C-FCD5-4934-92B8-A196943A29F3}">
      <dgm:prSet custT="1"/>
      <dgm:spPr/>
      <dgm:t>
        <a:bodyPr/>
        <a:lstStyle/>
        <a:p>
          <a:pPr algn="l"/>
          <a:endParaRPr lang="el-GR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14080C-FC04-42EB-BD83-AA0D68C31322}" type="parTrans" cxnId="{2B12AB4D-9F4E-4045-94E9-52DD72185A27}">
      <dgm:prSet/>
      <dgm:spPr/>
      <dgm:t>
        <a:bodyPr/>
        <a:lstStyle/>
        <a:p>
          <a:endParaRPr lang="el-GR"/>
        </a:p>
      </dgm:t>
    </dgm:pt>
    <dgm:pt modelId="{6BF8125A-1F2F-44DC-B8D7-94BDE7958680}" type="sibTrans" cxnId="{2B12AB4D-9F4E-4045-94E9-52DD72185A27}">
      <dgm:prSet/>
      <dgm:spPr/>
      <dgm:t>
        <a:bodyPr/>
        <a:lstStyle/>
        <a:p>
          <a:endParaRPr lang="el-GR"/>
        </a:p>
      </dgm:t>
    </dgm:pt>
    <dgm:pt modelId="{B728B88E-12E3-40BA-B0B0-47392046D431}">
      <dgm:prSet custT="1"/>
      <dgm:spPr/>
      <dgm:t>
        <a:bodyPr/>
        <a:lstStyle/>
        <a:p>
          <a:pPr algn="l"/>
          <a:endParaRPr lang="el-GR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AC92D3-DAD4-4930-BBA9-85EB334D9F19}" type="parTrans" cxnId="{4B53A65E-1206-4448-A41F-B4382C7B220B}">
      <dgm:prSet/>
      <dgm:spPr/>
      <dgm:t>
        <a:bodyPr/>
        <a:lstStyle/>
        <a:p>
          <a:endParaRPr lang="el-GR"/>
        </a:p>
      </dgm:t>
    </dgm:pt>
    <dgm:pt modelId="{3B3FD153-748F-4F78-81CC-70C586EECE44}" type="sibTrans" cxnId="{4B53A65E-1206-4448-A41F-B4382C7B220B}">
      <dgm:prSet/>
      <dgm:spPr/>
      <dgm:t>
        <a:bodyPr/>
        <a:lstStyle/>
        <a:p>
          <a:endParaRPr lang="el-GR"/>
        </a:p>
      </dgm:t>
    </dgm:pt>
    <dgm:pt modelId="{29D42979-4F2B-49F9-B449-4A71A15F657A}">
      <dgm:prSet phldrT="[Κείμενο]" custT="1"/>
      <dgm:spPr/>
      <dgm:t>
        <a:bodyPr/>
        <a:lstStyle/>
        <a:p>
          <a:pPr algn="just"/>
          <a:endParaRPr lang="el-GR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5191F2-C907-4062-BF34-D8896E27C423}" type="parTrans" cxnId="{57FBC8A9-1E2B-4D40-B053-6BC619A09412}">
      <dgm:prSet/>
      <dgm:spPr/>
      <dgm:t>
        <a:bodyPr/>
        <a:lstStyle/>
        <a:p>
          <a:endParaRPr lang="el-GR"/>
        </a:p>
      </dgm:t>
    </dgm:pt>
    <dgm:pt modelId="{A523A26D-C3F1-4DA3-A6E3-44564E68DE29}" type="sibTrans" cxnId="{57FBC8A9-1E2B-4D40-B053-6BC619A09412}">
      <dgm:prSet/>
      <dgm:spPr/>
      <dgm:t>
        <a:bodyPr/>
        <a:lstStyle/>
        <a:p>
          <a:endParaRPr lang="el-GR"/>
        </a:p>
      </dgm:t>
    </dgm:pt>
    <dgm:pt modelId="{5A2512BB-6BF6-4596-B278-56A609994C53}">
      <dgm:prSet phldrT="[Κείμενο]" custT="1"/>
      <dgm:spPr/>
      <dgm:t>
        <a:bodyPr/>
        <a:lstStyle/>
        <a:p>
          <a:pPr algn="just"/>
          <a:endParaRPr lang="el-GR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574D62-E02D-4C8E-881B-5E41D6179EB4}" type="parTrans" cxnId="{EB2C9CEC-F3B5-4610-B409-F3658B3AD96A}">
      <dgm:prSet/>
      <dgm:spPr/>
      <dgm:t>
        <a:bodyPr/>
        <a:lstStyle/>
        <a:p>
          <a:endParaRPr lang="el-GR"/>
        </a:p>
      </dgm:t>
    </dgm:pt>
    <dgm:pt modelId="{EA38D10F-1460-4F57-BB8F-FE304A848070}" type="sibTrans" cxnId="{EB2C9CEC-F3B5-4610-B409-F3658B3AD96A}">
      <dgm:prSet/>
      <dgm:spPr/>
      <dgm:t>
        <a:bodyPr/>
        <a:lstStyle/>
        <a:p>
          <a:endParaRPr lang="el-GR"/>
        </a:p>
      </dgm:t>
    </dgm:pt>
    <dgm:pt modelId="{8E8E8B48-564E-4A01-816F-D17A58E8DC92}" type="pres">
      <dgm:prSet presAssocID="{AA058CB9-80B1-47FF-B864-52FBBFF96018}" presName="linearFlow" presStyleCnt="0">
        <dgm:presLayoutVars>
          <dgm:dir/>
          <dgm:animLvl val="lvl"/>
          <dgm:resizeHandles val="exact"/>
        </dgm:presLayoutVars>
      </dgm:prSet>
      <dgm:spPr/>
    </dgm:pt>
    <dgm:pt modelId="{5EF14EB2-69DA-45A7-BD23-E701005C448C}" type="pres">
      <dgm:prSet presAssocID="{F50AAC85-1146-4A4C-90C7-22633B9E7C0C}" presName="composite" presStyleCnt="0"/>
      <dgm:spPr/>
    </dgm:pt>
    <dgm:pt modelId="{7E8B19AB-AAC5-4BA5-8845-F2360E5A9A45}" type="pres">
      <dgm:prSet presAssocID="{F50AAC85-1146-4A4C-90C7-22633B9E7C0C}" presName="parentText" presStyleLbl="alignNode1" presStyleIdx="0" presStyleCnt="3" custScaleX="119783" custLinFactNeighborX="2120" custLinFactNeighborY="12545">
        <dgm:presLayoutVars>
          <dgm:chMax val="1"/>
          <dgm:bulletEnabled val="1"/>
        </dgm:presLayoutVars>
      </dgm:prSet>
      <dgm:spPr/>
    </dgm:pt>
    <dgm:pt modelId="{5FE83969-2EEA-4CA9-9850-30A5876393A8}" type="pres">
      <dgm:prSet presAssocID="{F50AAC85-1146-4A4C-90C7-22633B9E7C0C}" presName="descendantText" presStyleLbl="alignAcc1" presStyleIdx="0" presStyleCnt="3" custScaleX="95807" custScaleY="136002" custLinFactNeighborX="752" custLinFactNeighborY="24458">
        <dgm:presLayoutVars>
          <dgm:bulletEnabled val="1"/>
        </dgm:presLayoutVars>
      </dgm:prSet>
      <dgm:spPr/>
    </dgm:pt>
    <dgm:pt modelId="{E6071607-F3D0-4081-A9EE-69F672E77EEF}" type="pres">
      <dgm:prSet presAssocID="{CED92C5A-7D43-4ED6-BC65-65D4E60C6725}" presName="sp" presStyleCnt="0"/>
      <dgm:spPr/>
    </dgm:pt>
    <dgm:pt modelId="{A3609834-041F-44CB-BD37-A41A4AF489B3}" type="pres">
      <dgm:prSet presAssocID="{04589913-149F-4EAA-8BD9-3C2A30213AF3}" presName="composite" presStyleCnt="0"/>
      <dgm:spPr/>
    </dgm:pt>
    <dgm:pt modelId="{9AE14470-057F-45D7-9B71-490B640D209F}" type="pres">
      <dgm:prSet presAssocID="{04589913-149F-4EAA-8BD9-3C2A30213AF3}" presName="parentText" presStyleLbl="alignNode1" presStyleIdx="1" presStyleCnt="3" custScaleX="120563">
        <dgm:presLayoutVars>
          <dgm:chMax val="1"/>
          <dgm:bulletEnabled val="1"/>
        </dgm:presLayoutVars>
      </dgm:prSet>
      <dgm:spPr/>
    </dgm:pt>
    <dgm:pt modelId="{43220E4C-BBBC-41F7-A21E-EB0386B9891D}" type="pres">
      <dgm:prSet presAssocID="{04589913-149F-4EAA-8BD9-3C2A30213AF3}" presName="descendantText" presStyleLbl="alignAcc1" presStyleIdx="1" presStyleCnt="3" custScaleX="96222" custScaleY="89598" custLinFactNeighborX="416" custLinFactNeighborY="6259">
        <dgm:presLayoutVars>
          <dgm:bulletEnabled val="1"/>
        </dgm:presLayoutVars>
      </dgm:prSet>
      <dgm:spPr/>
    </dgm:pt>
    <dgm:pt modelId="{BA376399-E1F1-442C-8F00-798D33F5B890}" type="pres">
      <dgm:prSet presAssocID="{8D0E089B-8C83-4F3F-B207-809C79F47CF3}" presName="sp" presStyleCnt="0"/>
      <dgm:spPr/>
    </dgm:pt>
    <dgm:pt modelId="{8CDB451C-A2E8-4D9B-9182-D432137BC30A}" type="pres">
      <dgm:prSet presAssocID="{D8239733-AB36-4A2A-ADE3-C17929BF1B32}" presName="composite" presStyleCnt="0"/>
      <dgm:spPr/>
    </dgm:pt>
    <dgm:pt modelId="{9BE8311E-3CF7-47EE-A01B-1303E61CF827}" type="pres">
      <dgm:prSet presAssocID="{D8239733-AB36-4A2A-ADE3-C17929BF1B32}" presName="parentText" presStyleLbl="alignNode1" presStyleIdx="2" presStyleCnt="3" custScaleX="117078" custLinFactNeighborX="2120" custLinFactNeighborY="-24252">
        <dgm:presLayoutVars>
          <dgm:chMax val="1"/>
          <dgm:bulletEnabled val="1"/>
        </dgm:presLayoutVars>
      </dgm:prSet>
      <dgm:spPr/>
    </dgm:pt>
    <dgm:pt modelId="{48E224DA-6EE3-4B8F-B453-274055A17E62}" type="pres">
      <dgm:prSet presAssocID="{D8239733-AB36-4A2A-ADE3-C17929BF1B32}" presName="descendantText" presStyleLbl="alignAcc1" presStyleIdx="2" presStyleCnt="3" custScaleX="96173" custScaleY="136037" custLinFactNeighborX="2317" custLinFactNeighborY="-20520">
        <dgm:presLayoutVars>
          <dgm:bulletEnabled val="1"/>
        </dgm:presLayoutVars>
      </dgm:prSet>
      <dgm:spPr/>
    </dgm:pt>
  </dgm:ptLst>
  <dgm:cxnLst>
    <dgm:cxn modelId="{A63A280E-E99A-4748-AFC9-A277E2462497}" type="presOf" srcId="{AE1C770F-3AE7-47CB-B43E-E13B00B46D33}" destId="{43220E4C-BBBC-41F7-A21E-EB0386B9891D}" srcOrd="0" destOrd="0" presId="urn:microsoft.com/office/officeart/2005/8/layout/chevron2"/>
    <dgm:cxn modelId="{93105319-D01F-479A-9F48-B907ED319788}" type="presOf" srcId="{AA058CB9-80B1-47FF-B864-52FBBFF96018}" destId="{8E8E8B48-564E-4A01-816F-D17A58E8DC92}" srcOrd="0" destOrd="0" presId="urn:microsoft.com/office/officeart/2005/8/layout/chevron2"/>
    <dgm:cxn modelId="{A4F6CC23-3028-4BAF-9A2F-B3E16368154C}" srcId="{04589913-149F-4EAA-8BD9-3C2A30213AF3}" destId="{AE1C770F-3AE7-47CB-B43E-E13B00B46D33}" srcOrd="0" destOrd="0" parTransId="{0DC2C5C7-513B-40B4-9884-28A3A3A33F0B}" sibTransId="{ABC56F4C-955E-46D7-A6B2-CDDFBE60D1A5}"/>
    <dgm:cxn modelId="{D4E90431-D7AD-4C7B-905C-E5ABDFA5008E}" srcId="{AA058CB9-80B1-47FF-B864-52FBBFF96018}" destId="{D8239733-AB36-4A2A-ADE3-C17929BF1B32}" srcOrd="2" destOrd="0" parTransId="{619116F3-A6D9-4940-AD85-CDE68BDC0AD7}" sibTransId="{E8197D59-AC25-4F98-A8AE-9BFD795562CB}"/>
    <dgm:cxn modelId="{3F4BAD32-9637-4036-A835-B6B07579865E}" srcId="{D8239733-AB36-4A2A-ADE3-C17929BF1B32}" destId="{F5ACE5AE-721E-4AC0-9278-73790C2E3556}" srcOrd="0" destOrd="0" parTransId="{02BCF68D-ED9B-49E4-B24E-C3AF192DFE5A}" sibTransId="{BC2A6F05-4307-4BF7-91A8-47E4007D4AC8}"/>
    <dgm:cxn modelId="{EF50833E-7442-4508-AE62-DFFC5EDF2E39}" type="presOf" srcId="{F50AAC85-1146-4A4C-90C7-22633B9E7C0C}" destId="{7E8B19AB-AAC5-4BA5-8845-F2360E5A9A45}" srcOrd="0" destOrd="0" presId="urn:microsoft.com/office/officeart/2005/8/layout/chevron2"/>
    <dgm:cxn modelId="{4B53A65E-1206-4448-A41F-B4382C7B220B}" srcId="{F50AAC85-1146-4A4C-90C7-22633B9E7C0C}" destId="{B728B88E-12E3-40BA-B0B0-47392046D431}" srcOrd="3" destOrd="0" parTransId="{F1AC92D3-DAD4-4930-BBA9-85EB334D9F19}" sibTransId="{3B3FD153-748F-4F78-81CC-70C586EECE44}"/>
    <dgm:cxn modelId="{62BADF42-F293-4E74-BAD6-6EA59801E925}" type="presOf" srcId="{FC1C2C5C-FCD5-4934-92B8-A196943A29F3}" destId="{5FE83969-2EEA-4CA9-9850-30A5876393A8}" srcOrd="0" destOrd="4" presId="urn:microsoft.com/office/officeart/2005/8/layout/chevron2"/>
    <dgm:cxn modelId="{EF454B63-2385-4F07-AE41-5A01AAF5EE66}" type="presOf" srcId="{5A2512BB-6BF6-4596-B278-56A609994C53}" destId="{5FE83969-2EEA-4CA9-9850-30A5876393A8}" srcOrd="0" destOrd="1" presId="urn:microsoft.com/office/officeart/2005/8/layout/chevron2"/>
    <dgm:cxn modelId="{8A55E666-890F-4DAF-884F-069F93CC7837}" type="presOf" srcId="{B728B88E-12E3-40BA-B0B0-47392046D431}" destId="{5FE83969-2EEA-4CA9-9850-30A5876393A8}" srcOrd="0" destOrd="3" presId="urn:microsoft.com/office/officeart/2005/8/layout/chevron2"/>
    <dgm:cxn modelId="{2B12AB4D-9F4E-4045-94E9-52DD72185A27}" srcId="{F50AAC85-1146-4A4C-90C7-22633B9E7C0C}" destId="{FC1C2C5C-FCD5-4934-92B8-A196943A29F3}" srcOrd="4" destOrd="0" parTransId="{F814080C-FC04-42EB-BD83-AA0D68C31322}" sibTransId="{6BF8125A-1F2F-44DC-B8D7-94BDE7958680}"/>
    <dgm:cxn modelId="{686A5C4E-A45C-4E4F-B8CC-4F847FAEEBC1}" srcId="{AA058CB9-80B1-47FF-B864-52FBBFF96018}" destId="{F50AAC85-1146-4A4C-90C7-22633B9E7C0C}" srcOrd="0" destOrd="0" parTransId="{6E87413E-15B9-41DE-BF19-72F3C276F3F2}" sibTransId="{CED92C5A-7D43-4ED6-BC65-65D4E60C6725}"/>
    <dgm:cxn modelId="{3B2A4D71-A838-4E59-8AAC-CF5C6B59579F}" type="presOf" srcId="{29D42979-4F2B-49F9-B449-4A71A15F657A}" destId="{5FE83969-2EEA-4CA9-9850-30A5876393A8}" srcOrd="0" destOrd="0" presId="urn:microsoft.com/office/officeart/2005/8/layout/chevron2"/>
    <dgm:cxn modelId="{D164B27D-5ED9-4423-8947-CF2852D32E80}" type="presOf" srcId="{A17A4C62-C575-407A-AA15-B570ACD4D627}" destId="{5FE83969-2EEA-4CA9-9850-30A5876393A8}" srcOrd="0" destOrd="2" presId="urn:microsoft.com/office/officeart/2005/8/layout/chevron2"/>
    <dgm:cxn modelId="{5A5D957F-1864-48BD-BEB5-BAEE567E56F0}" srcId="{F50AAC85-1146-4A4C-90C7-22633B9E7C0C}" destId="{A17A4C62-C575-407A-AA15-B570ACD4D627}" srcOrd="2" destOrd="0" parTransId="{B101B9F5-FFA9-48C1-B31E-80FB12C63457}" sibTransId="{794E9BFB-6E10-4750-867E-4FDFCD6B075A}"/>
    <dgm:cxn modelId="{C1CA668F-67B4-4138-9126-C64B96F4EE8D}" srcId="{AA058CB9-80B1-47FF-B864-52FBBFF96018}" destId="{04589913-149F-4EAA-8BD9-3C2A30213AF3}" srcOrd="1" destOrd="0" parTransId="{0F2B3451-2FE3-47EA-A922-688B74015BBF}" sibTransId="{8D0E089B-8C83-4F3F-B207-809C79F47CF3}"/>
    <dgm:cxn modelId="{F46B23A7-A6D0-408F-9F34-8C4F016683F3}" type="presOf" srcId="{D8239733-AB36-4A2A-ADE3-C17929BF1B32}" destId="{9BE8311E-3CF7-47EE-A01B-1303E61CF827}" srcOrd="0" destOrd="0" presId="urn:microsoft.com/office/officeart/2005/8/layout/chevron2"/>
    <dgm:cxn modelId="{57FBC8A9-1E2B-4D40-B053-6BC619A09412}" srcId="{F50AAC85-1146-4A4C-90C7-22633B9E7C0C}" destId="{29D42979-4F2B-49F9-B449-4A71A15F657A}" srcOrd="0" destOrd="0" parTransId="{3E5191F2-C907-4062-BF34-D8896E27C423}" sibTransId="{A523A26D-C3F1-4DA3-A6E3-44564E68DE29}"/>
    <dgm:cxn modelId="{82D718DD-FF9D-42AA-8DFA-4FF4DB17419A}" type="presOf" srcId="{04589913-149F-4EAA-8BD9-3C2A30213AF3}" destId="{9AE14470-057F-45D7-9B71-490B640D209F}" srcOrd="0" destOrd="0" presId="urn:microsoft.com/office/officeart/2005/8/layout/chevron2"/>
    <dgm:cxn modelId="{EB2C9CEC-F3B5-4610-B409-F3658B3AD96A}" srcId="{F50AAC85-1146-4A4C-90C7-22633B9E7C0C}" destId="{5A2512BB-6BF6-4596-B278-56A609994C53}" srcOrd="1" destOrd="0" parTransId="{15574D62-E02D-4C8E-881B-5E41D6179EB4}" sibTransId="{EA38D10F-1460-4F57-BB8F-FE304A848070}"/>
    <dgm:cxn modelId="{8A27BDF5-49B7-4A80-83D6-C1097523959D}" type="presOf" srcId="{F5ACE5AE-721E-4AC0-9278-73790C2E3556}" destId="{48E224DA-6EE3-4B8F-B453-274055A17E62}" srcOrd="0" destOrd="0" presId="urn:microsoft.com/office/officeart/2005/8/layout/chevron2"/>
    <dgm:cxn modelId="{1CFC9F22-E904-4D35-BD82-45CF8DEB9C78}" type="presParOf" srcId="{8E8E8B48-564E-4A01-816F-D17A58E8DC92}" destId="{5EF14EB2-69DA-45A7-BD23-E701005C448C}" srcOrd="0" destOrd="0" presId="urn:microsoft.com/office/officeart/2005/8/layout/chevron2"/>
    <dgm:cxn modelId="{0C691C6A-E57C-4385-8B7D-F0EFF82D1C2E}" type="presParOf" srcId="{5EF14EB2-69DA-45A7-BD23-E701005C448C}" destId="{7E8B19AB-AAC5-4BA5-8845-F2360E5A9A45}" srcOrd="0" destOrd="0" presId="urn:microsoft.com/office/officeart/2005/8/layout/chevron2"/>
    <dgm:cxn modelId="{BB0B13E2-37B6-4A63-8F9F-E330BC9B2A82}" type="presParOf" srcId="{5EF14EB2-69DA-45A7-BD23-E701005C448C}" destId="{5FE83969-2EEA-4CA9-9850-30A5876393A8}" srcOrd="1" destOrd="0" presId="urn:microsoft.com/office/officeart/2005/8/layout/chevron2"/>
    <dgm:cxn modelId="{BD928162-9E81-436A-B7D1-C84A276D5D3F}" type="presParOf" srcId="{8E8E8B48-564E-4A01-816F-D17A58E8DC92}" destId="{E6071607-F3D0-4081-A9EE-69F672E77EEF}" srcOrd="1" destOrd="0" presId="urn:microsoft.com/office/officeart/2005/8/layout/chevron2"/>
    <dgm:cxn modelId="{59F22F20-FDCC-4532-BE5F-918B685EE503}" type="presParOf" srcId="{8E8E8B48-564E-4A01-816F-D17A58E8DC92}" destId="{A3609834-041F-44CB-BD37-A41A4AF489B3}" srcOrd="2" destOrd="0" presId="urn:microsoft.com/office/officeart/2005/8/layout/chevron2"/>
    <dgm:cxn modelId="{29E78421-A360-404D-BA7C-3C31B9501FC1}" type="presParOf" srcId="{A3609834-041F-44CB-BD37-A41A4AF489B3}" destId="{9AE14470-057F-45D7-9B71-490B640D209F}" srcOrd="0" destOrd="0" presId="urn:microsoft.com/office/officeart/2005/8/layout/chevron2"/>
    <dgm:cxn modelId="{5A68AD2F-456C-46AE-A465-FB7B8F25CF62}" type="presParOf" srcId="{A3609834-041F-44CB-BD37-A41A4AF489B3}" destId="{43220E4C-BBBC-41F7-A21E-EB0386B9891D}" srcOrd="1" destOrd="0" presId="urn:microsoft.com/office/officeart/2005/8/layout/chevron2"/>
    <dgm:cxn modelId="{CDC26D49-0FF5-4FBF-9D7A-7C319D3FE16F}" type="presParOf" srcId="{8E8E8B48-564E-4A01-816F-D17A58E8DC92}" destId="{BA376399-E1F1-442C-8F00-798D33F5B890}" srcOrd="3" destOrd="0" presId="urn:microsoft.com/office/officeart/2005/8/layout/chevron2"/>
    <dgm:cxn modelId="{0077AC6F-DB70-4D8E-8353-1C2EB2A6508C}" type="presParOf" srcId="{8E8E8B48-564E-4A01-816F-D17A58E8DC92}" destId="{8CDB451C-A2E8-4D9B-9182-D432137BC30A}" srcOrd="4" destOrd="0" presId="urn:microsoft.com/office/officeart/2005/8/layout/chevron2"/>
    <dgm:cxn modelId="{6EDC7C08-C552-44D3-8919-B80D2B8A1572}" type="presParOf" srcId="{8CDB451C-A2E8-4D9B-9182-D432137BC30A}" destId="{9BE8311E-3CF7-47EE-A01B-1303E61CF827}" srcOrd="0" destOrd="0" presId="urn:microsoft.com/office/officeart/2005/8/layout/chevron2"/>
    <dgm:cxn modelId="{BFD51DB4-0CC3-49EE-B8AE-86DAA33D8FF1}" type="presParOf" srcId="{8CDB451C-A2E8-4D9B-9182-D432137BC30A}" destId="{48E224DA-6EE3-4B8F-B453-274055A17E6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7F5B3D6-80D0-4561-9AE8-768C3CB032BF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D77EF048-1918-4C09-90C4-CE076CFD1991}">
      <dgm:prSet custT="1"/>
      <dgm:spPr>
        <a:solidFill>
          <a:schemeClr val="bg2">
            <a:lumMod val="90000"/>
            <a:alpha val="40000"/>
          </a:schemeClr>
        </a:solidFill>
      </dgm:spPr>
      <dgm:t>
        <a:bodyPr/>
        <a:lstStyle/>
        <a:p>
          <a:pPr algn="l"/>
          <a:r>
            <a:rPr lang="el-GR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Σκοπός</a:t>
          </a:r>
          <a:r>
            <a:rPr lang="el-G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pPr algn="l"/>
          <a:r>
            <a:rPr lang="el-GR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η εκπόνηση του κύριου ΕΥ και του παιχνιδιού (AR), που</a:t>
          </a:r>
          <a:r>
            <a:rPr lang="el-GR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l-GR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λειτουργούν  ως </a:t>
          </a:r>
          <a:r>
            <a:rPr lang="el-GR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τεκμηριωμένη βάση δεδομένων </a:t>
          </a:r>
          <a:r>
            <a:rPr lang="el-GR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και ως </a:t>
          </a:r>
          <a:r>
            <a:rPr lang="el-GR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πηγή αναφοράς για μελλοντικό </a:t>
          </a:r>
          <a:r>
            <a:rPr lang="el-GR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εκπαιδευτικό μετασχηματισμό, μέσω </a:t>
          </a:r>
          <a:r>
            <a:rPr lang="el-GR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ψηφιακών τεχνολογιών </a:t>
          </a:r>
          <a:r>
            <a:rPr lang="el-GR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και </a:t>
          </a:r>
          <a:r>
            <a:rPr lang="el-GR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καινοτόμων μεθόδων μάθησης</a:t>
          </a:r>
          <a:r>
            <a:rPr lang="el-GR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7A4D0858-888E-4E64-B3A0-ED74DD7DF851}" type="parTrans" cxnId="{82A286FD-80AC-494D-914B-5CF70831D42A}">
      <dgm:prSet/>
      <dgm:spPr/>
      <dgm:t>
        <a:bodyPr/>
        <a:lstStyle/>
        <a:p>
          <a:endParaRPr lang="el-GR"/>
        </a:p>
      </dgm:t>
    </dgm:pt>
    <dgm:pt modelId="{62E22A9C-D76B-4C54-A181-368EBEA3FA69}" type="sibTrans" cxnId="{82A286FD-80AC-494D-914B-5CF70831D42A}">
      <dgm:prSet/>
      <dgm:spPr/>
      <dgm:t>
        <a:bodyPr/>
        <a:lstStyle/>
        <a:p>
          <a:endParaRPr lang="el-GR"/>
        </a:p>
      </dgm:t>
    </dgm:pt>
    <dgm:pt modelId="{34926E46-0C58-47C9-8A4E-E4BB7DD764B3}">
      <dgm:prSet custT="1"/>
      <dgm:spPr>
        <a:solidFill>
          <a:schemeClr val="bg2">
            <a:lumMod val="90000"/>
            <a:alpha val="40000"/>
          </a:schemeClr>
        </a:solidFill>
      </dgm:spPr>
      <dgm:t>
        <a:bodyPr/>
        <a:lstStyle/>
        <a:p>
          <a:pPr algn="ctr"/>
          <a:endParaRPr lang="el-GR" sz="2000" b="1" dirty="0">
            <a:solidFill>
              <a:prstClr val="black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/>
          <a:r>
            <a:rPr lang="el-GR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Αρχές ανάπτυξης του Εκπαιδευτικού Υλικού</a:t>
          </a:r>
          <a:r>
            <a:rPr lang="el-GR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</a:p>
        <a:p>
          <a:pPr algn="l"/>
          <a:r>
            <a:rPr lang="el-GR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Αρχές της </a:t>
          </a:r>
          <a:r>
            <a:rPr lang="el-GR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Πολυμεσικής Μάθησης </a:t>
          </a:r>
          <a:r>
            <a:rPr lang="el-GR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(Mayer)</a:t>
          </a:r>
        </a:p>
        <a:p>
          <a:pPr algn="l"/>
          <a:r>
            <a:rPr lang="el-GR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Αρχές </a:t>
          </a:r>
          <a:r>
            <a:rPr lang="el-GR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σχεδιασμού του εκπαιδευτικού υλικού, σύμφωνα με τους Σπανακά -  Λιοναράκη</a:t>
          </a:r>
        </a:p>
      </dgm:t>
    </dgm:pt>
    <dgm:pt modelId="{C9B09732-E25A-4FFC-A36A-65D8ED850EBE}" type="parTrans" cxnId="{BEF09442-B416-4072-8098-1DB6F051F557}">
      <dgm:prSet/>
      <dgm:spPr/>
      <dgm:t>
        <a:bodyPr/>
        <a:lstStyle/>
        <a:p>
          <a:endParaRPr lang="el-GR"/>
        </a:p>
      </dgm:t>
    </dgm:pt>
    <dgm:pt modelId="{1EEA99C8-E9F9-4C3D-BC28-71768F813087}" type="sibTrans" cxnId="{BEF09442-B416-4072-8098-1DB6F051F557}">
      <dgm:prSet/>
      <dgm:spPr/>
      <dgm:t>
        <a:bodyPr/>
        <a:lstStyle/>
        <a:p>
          <a:endParaRPr lang="el-GR"/>
        </a:p>
      </dgm:t>
    </dgm:pt>
    <dgm:pt modelId="{085C83A2-8986-4B6F-887E-1F25E26F9743}" type="pres">
      <dgm:prSet presAssocID="{57F5B3D6-80D0-4561-9AE8-768C3CB032BF}" presName="Name0" presStyleCnt="0">
        <dgm:presLayoutVars>
          <dgm:dir/>
          <dgm:resizeHandles val="exact"/>
        </dgm:presLayoutVars>
      </dgm:prSet>
      <dgm:spPr/>
    </dgm:pt>
    <dgm:pt modelId="{9FBEEC4E-1F94-469C-B599-D3DBAC87992A}" type="pres">
      <dgm:prSet presAssocID="{D77EF048-1918-4C09-90C4-CE076CFD1991}" presName="composite" presStyleCnt="0"/>
      <dgm:spPr/>
    </dgm:pt>
    <dgm:pt modelId="{41201D23-1109-4FA9-ACE2-1DF55ED3D200}" type="pres">
      <dgm:prSet presAssocID="{D77EF048-1918-4C09-90C4-CE076CFD1991}" presName="rect1" presStyleLbl="trAlignAcc1" presStyleIdx="0" presStyleCnt="2" custScaleX="109495" custScaleY="122604" custLinFactNeighborX="11884" custLinFactNeighborY="-9260">
        <dgm:presLayoutVars>
          <dgm:bulletEnabled val="1"/>
        </dgm:presLayoutVars>
      </dgm:prSet>
      <dgm:spPr/>
    </dgm:pt>
    <dgm:pt modelId="{42DFBBFE-6F9F-4E88-ADA6-04DE7A6D1BDB}" type="pres">
      <dgm:prSet presAssocID="{D77EF048-1918-4C09-90C4-CE076CFD1991}" presName="rect2" presStyleLbl="fgImgPlace1" presStyleIdx="0" presStyleCnt="2" custScaleX="56215" custScaleY="54371" custLinFactNeighborX="-15608" custLinFactNeighborY="5771"/>
      <dgm:spPr/>
    </dgm:pt>
    <dgm:pt modelId="{BE338D8D-D551-41DB-9161-8F7662C644A0}" type="pres">
      <dgm:prSet presAssocID="{62E22A9C-D76B-4C54-A181-368EBEA3FA69}" presName="sibTrans" presStyleCnt="0"/>
      <dgm:spPr/>
    </dgm:pt>
    <dgm:pt modelId="{424C732B-4575-4CC0-AC45-260FA658CACC}" type="pres">
      <dgm:prSet presAssocID="{34926E46-0C58-47C9-8A4E-E4BB7DD764B3}" presName="composite" presStyleCnt="0"/>
      <dgm:spPr/>
    </dgm:pt>
    <dgm:pt modelId="{F4E8EE77-8782-4756-B313-1849CDFCA330}" type="pres">
      <dgm:prSet presAssocID="{34926E46-0C58-47C9-8A4E-E4BB7DD764B3}" presName="rect1" presStyleLbl="trAlignAcc1" presStyleIdx="1" presStyleCnt="2" custScaleX="109839" custScaleY="136239" custLinFactNeighborX="5684" custLinFactNeighborY="-2505">
        <dgm:presLayoutVars>
          <dgm:bulletEnabled val="1"/>
        </dgm:presLayoutVars>
      </dgm:prSet>
      <dgm:spPr/>
    </dgm:pt>
    <dgm:pt modelId="{2BE68214-B229-40B6-9B4B-23D72FF332D7}" type="pres">
      <dgm:prSet presAssocID="{34926E46-0C58-47C9-8A4E-E4BB7DD764B3}" presName="rect2" presStyleLbl="fgImgPlace1" presStyleIdx="1" presStyleCnt="2" custFlipHor="1" custScaleX="3410" custScaleY="5433" custLinFactNeighborX="-11309" custLinFactNeighborY="9819"/>
      <dgm:spPr/>
    </dgm:pt>
  </dgm:ptLst>
  <dgm:cxnLst>
    <dgm:cxn modelId="{C95C9703-AABB-4F08-A167-7A5B31F4E1A4}" type="presOf" srcId="{34926E46-0C58-47C9-8A4E-E4BB7DD764B3}" destId="{F4E8EE77-8782-4756-B313-1849CDFCA330}" srcOrd="0" destOrd="0" presId="urn:microsoft.com/office/officeart/2008/layout/PictureStrips"/>
    <dgm:cxn modelId="{E7AAF711-F234-4CF2-ABB5-CBFBA1860D5C}" type="presOf" srcId="{57F5B3D6-80D0-4561-9AE8-768C3CB032BF}" destId="{085C83A2-8986-4B6F-887E-1F25E26F9743}" srcOrd="0" destOrd="0" presId="urn:microsoft.com/office/officeart/2008/layout/PictureStrips"/>
    <dgm:cxn modelId="{BEF09442-B416-4072-8098-1DB6F051F557}" srcId="{57F5B3D6-80D0-4561-9AE8-768C3CB032BF}" destId="{34926E46-0C58-47C9-8A4E-E4BB7DD764B3}" srcOrd="1" destOrd="0" parTransId="{C9B09732-E25A-4FFC-A36A-65D8ED850EBE}" sibTransId="{1EEA99C8-E9F9-4C3D-BC28-71768F813087}"/>
    <dgm:cxn modelId="{7F3BFA87-6B5C-4FE3-AAE8-432A9BE994C6}" type="presOf" srcId="{D77EF048-1918-4C09-90C4-CE076CFD1991}" destId="{41201D23-1109-4FA9-ACE2-1DF55ED3D200}" srcOrd="0" destOrd="0" presId="urn:microsoft.com/office/officeart/2008/layout/PictureStrips"/>
    <dgm:cxn modelId="{82A286FD-80AC-494D-914B-5CF70831D42A}" srcId="{57F5B3D6-80D0-4561-9AE8-768C3CB032BF}" destId="{D77EF048-1918-4C09-90C4-CE076CFD1991}" srcOrd="0" destOrd="0" parTransId="{7A4D0858-888E-4E64-B3A0-ED74DD7DF851}" sibTransId="{62E22A9C-D76B-4C54-A181-368EBEA3FA69}"/>
    <dgm:cxn modelId="{6394F800-03C2-4D90-A4C9-E57BBC3C6745}" type="presParOf" srcId="{085C83A2-8986-4B6F-887E-1F25E26F9743}" destId="{9FBEEC4E-1F94-469C-B599-D3DBAC87992A}" srcOrd="0" destOrd="0" presId="urn:microsoft.com/office/officeart/2008/layout/PictureStrips"/>
    <dgm:cxn modelId="{FB0CE892-86F8-445E-B92E-F73458BCF39E}" type="presParOf" srcId="{9FBEEC4E-1F94-469C-B599-D3DBAC87992A}" destId="{41201D23-1109-4FA9-ACE2-1DF55ED3D200}" srcOrd="0" destOrd="0" presId="urn:microsoft.com/office/officeart/2008/layout/PictureStrips"/>
    <dgm:cxn modelId="{A45FEFD3-FFCE-41D5-B049-7B6D025697D5}" type="presParOf" srcId="{9FBEEC4E-1F94-469C-B599-D3DBAC87992A}" destId="{42DFBBFE-6F9F-4E88-ADA6-04DE7A6D1BDB}" srcOrd="1" destOrd="0" presId="urn:microsoft.com/office/officeart/2008/layout/PictureStrips"/>
    <dgm:cxn modelId="{057B24C9-82CB-4EF5-BAAD-0B1D8CE4A0B9}" type="presParOf" srcId="{085C83A2-8986-4B6F-887E-1F25E26F9743}" destId="{BE338D8D-D551-41DB-9161-8F7662C644A0}" srcOrd="1" destOrd="0" presId="urn:microsoft.com/office/officeart/2008/layout/PictureStrips"/>
    <dgm:cxn modelId="{700D2C9C-2FCA-45EA-B9F5-FCC48AF974D8}" type="presParOf" srcId="{085C83A2-8986-4B6F-887E-1F25E26F9743}" destId="{424C732B-4575-4CC0-AC45-260FA658CACC}" srcOrd="2" destOrd="0" presId="urn:microsoft.com/office/officeart/2008/layout/PictureStrips"/>
    <dgm:cxn modelId="{3CE9F8FB-3BDB-413B-882F-E628BAC06F3C}" type="presParOf" srcId="{424C732B-4575-4CC0-AC45-260FA658CACC}" destId="{F4E8EE77-8782-4756-B313-1849CDFCA330}" srcOrd="0" destOrd="0" presId="urn:microsoft.com/office/officeart/2008/layout/PictureStrips"/>
    <dgm:cxn modelId="{544BDDD4-3151-41F5-9380-D98460DE7873}" type="presParOf" srcId="{424C732B-4575-4CC0-AC45-260FA658CACC}" destId="{2BE68214-B229-40B6-9B4B-23D72FF332D7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38451CA-1D32-4364-A60B-ED0F0EBD9CAF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88B3DC4D-77FC-4563-B383-33C4D6746846}">
      <dgm:prSet custT="1"/>
      <dgm:spPr>
        <a:solidFill>
          <a:srgbClr val="FFFFCC"/>
        </a:solidFill>
      </dgm:spPr>
      <dgm:t>
        <a:bodyPr/>
        <a:lstStyle/>
        <a:p>
          <a:pPr algn="ctr"/>
          <a:r>
            <a:rPr lang="el-G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1.Εισαγωγή-οδηγός μελέτης</a:t>
          </a:r>
        </a:p>
        <a:p>
          <a:pPr algn="ctr"/>
          <a:r>
            <a:rPr lang="el-G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Το άρθρο </a:t>
          </a:r>
        </a:p>
        <a:p>
          <a:pPr algn="ctr"/>
          <a:r>
            <a:rPr lang="el-G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 Το χρονογράφημα</a:t>
          </a:r>
        </a:p>
        <a:p>
          <a:pPr algn="ctr"/>
          <a:r>
            <a:rPr lang="el-G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4. Η επιφυλλίδα</a:t>
          </a:r>
        </a:p>
        <a:p>
          <a:pPr algn="ctr"/>
          <a:r>
            <a:rPr lang="el-G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5. Το Μουσείο Τυπογραφίας Χανίων</a:t>
          </a:r>
        </a:p>
        <a:p>
          <a:pPr algn="ctr"/>
          <a:r>
            <a:rPr lang="el-G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6.Σύνοψη</a:t>
          </a:r>
        </a:p>
      </dgm:t>
    </dgm:pt>
    <dgm:pt modelId="{3711ADDB-CB74-4C73-8E81-194F110002ED}" type="parTrans" cxnId="{CBA56DC7-395E-4C0D-B500-64EC832A60BB}">
      <dgm:prSet/>
      <dgm:spPr/>
      <dgm:t>
        <a:bodyPr/>
        <a:lstStyle/>
        <a:p>
          <a:endParaRPr lang="el-GR"/>
        </a:p>
      </dgm:t>
    </dgm:pt>
    <dgm:pt modelId="{DC8E6B5A-607F-4CA7-9769-29723D88DC51}" type="sibTrans" cxnId="{CBA56DC7-395E-4C0D-B500-64EC832A60BB}">
      <dgm:prSet/>
      <dgm:spPr/>
      <dgm:t>
        <a:bodyPr/>
        <a:lstStyle/>
        <a:p>
          <a:endParaRPr lang="el-GR"/>
        </a:p>
      </dgm:t>
    </dgm:pt>
    <dgm:pt modelId="{B931BB2F-6887-4263-AD38-F16D6E4B3505}">
      <dgm:prSet custT="1"/>
      <dgm:spPr>
        <a:solidFill>
          <a:srgbClr val="779AD3">
            <a:alpha val="89804"/>
          </a:srgbClr>
        </a:solidFill>
      </dgm:spPr>
      <dgm:t>
        <a:bodyPr/>
        <a:lstStyle/>
        <a:p>
          <a:pPr algn="ctr"/>
          <a:r>
            <a:rPr lang="el-GR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Δομή του ΕΥ</a:t>
          </a:r>
        </a:p>
      </dgm:t>
    </dgm:pt>
    <dgm:pt modelId="{80F1C87D-63BC-4A07-B55D-979F16A089C0}" type="sibTrans" cxnId="{26ABBDD8-F1B9-4D89-8905-0264F5257EA5}">
      <dgm:prSet/>
      <dgm:spPr/>
      <dgm:t>
        <a:bodyPr/>
        <a:lstStyle/>
        <a:p>
          <a:endParaRPr lang="el-GR"/>
        </a:p>
      </dgm:t>
    </dgm:pt>
    <dgm:pt modelId="{C1ECFD6D-B123-436B-A58C-6878DD8883DD}" type="parTrans" cxnId="{26ABBDD8-F1B9-4D89-8905-0264F5257EA5}">
      <dgm:prSet/>
      <dgm:spPr/>
      <dgm:t>
        <a:bodyPr/>
        <a:lstStyle/>
        <a:p>
          <a:endParaRPr lang="el-GR"/>
        </a:p>
      </dgm:t>
    </dgm:pt>
    <dgm:pt modelId="{9E15F213-1D46-4042-A174-AADC46F8B870}">
      <dgm:prSet custT="1"/>
      <dgm:spPr>
        <a:solidFill>
          <a:srgbClr val="779AD3">
            <a:alpha val="89804"/>
          </a:srgbClr>
        </a:solidFill>
      </dgm:spPr>
      <dgm:t>
        <a:bodyPr/>
        <a:lstStyle/>
        <a:p>
          <a:pPr algn="ctr"/>
          <a:endParaRPr lang="el-GR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F53670-44CC-4CD2-80F6-F20BF19A6596}" type="parTrans" cxnId="{C8F7330E-F69F-4BCA-B77A-260CEA7A9799}">
      <dgm:prSet/>
      <dgm:spPr/>
      <dgm:t>
        <a:bodyPr/>
        <a:lstStyle/>
        <a:p>
          <a:endParaRPr lang="el-GR"/>
        </a:p>
      </dgm:t>
    </dgm:pt>
    <dgm:pt modelId="{045AFDEF-064E-4A37-9969-67F442BD4957}" type="sibTrans" cxnId="{C8F7330E-F69F-4BCA-B77A-260CEA7A9799}">
      <dgm:prSet/>
      <dgm:spPr/>
      <dgm:t>
        <a:bodyPr/>
        <a:lstStyle/>
        <a:p>
          <a:endParaRPr lang="el-GR"/>
        </a:p>
      </dgm:t>
    </dgm:pt>
    <dgm:pt modelId="{9E56ADD8-7C7A-468B-927E-53C5E3AFABB7}" type="pres">
      <dgm:prSet presAssocID="{538451CA-1D32-4364-A60B-ED0F0EBD9CAF}" presName="Name0" presStyleCnt="0">
        <dgm:presLayoutVars>
          <dgm:dir/>
          <dgm:animLvl val="lvl"/>
          <dgm:resizeHandles/>
        </dgm:presLayoutVars>
      </dgm:prSet>
      <dgm:spPr/>
    </dgm:pt>
    <dgm:pt modelId="{0C6A49D9-4254-4291-856F-68A4319DF6A1}" type="pres">
      <dgm:prSet presAssocID="{88B3DC4D-77FC-4563-B383-33C4D6746846}" presName="linNode" presStyleCnt="0"/>
      <dgm:spPr/>
    </dgm:pt>
    <dgm:pt modelId="{6E6E0873-2279-4045-9A3E-2F31251A7F19}" type="pres">
      <dgm:prSet presAssocID="{88B3DC4D-77FC-4563-B383-33C4D6746846}" presName="parentShp" presStyleLbl="node1" presStyleIdx="0" presStyleCnt="1" custScaleX="153198" custLinFactNeighborX="61165" custLinFactNeighborY="38018">
        <dgm:presLayoutVars>
          <dgm:bulletEnabled val="1"/>
        </dgm:presLayoutVars>
      </dgm:prSet>
      <dgm:spPr/>
    </dgm:pt>
    <dgm:pt modelId="{1CAB7AB5-8228-419F-B9F6-EDA36B9D6735}" type="pres">
      <dgm:prSet presAssocID="{88B3DC4D-77FC-4563-B383-33C4D6746846}" presName="childShp" presStyleLbl="bgAccFollowNode1" presStyleIdx="0" presStyleCnt="1" custScaleX="52933" custLinFactX="-50000" custLinFactNeighborX="-100000" custLinFactNeighborY="5603">
        <dgm:presLayoutVars>
          <dgm:bulletEnabled val="1"/>
        </dgm:presLayoutVars>
      </dgm:prSet>
      <dgm:spPr/>
    </dgm:pt>
  </dgm:ptLst>
  <dgm:cxnLst>
    <dgm:cxn modelId="{C8F7330E-F69F-4BCA-B77A-260CEA7A9799}" srcId="{88B3DC4D-77FC-4563-B383-33C4D6746846}" destId="{9E15F213-1D46-4042-A174-AADC46F8B870}" srcOrd="0" destOrd="0" parTransId="{93F53670-44CC-4CD2-80F6-F20BF19A6596}" sibTransId="{045AFDEF-064E-4A37-9969-67F442BD4957}"/>
    <dgm:cxn modelId="{4B1F4D3C-EC77-4FE5-A11C-856025BC7FB2}" type="presOf" srcId="{B931BB2F-6887-4263-AD38-F16D6E4B3505}" destId="{1CAB7AB5-8228-419F-B9F6-EDA36B9D6735}" srcOrd="0" destOrd="1" presId="urn:microsoft.com/office/officeart/2005/8/layout/vList6"/>
    <dgm:cxn modelId="{EA717D6A-B5AC-4635-A914-135C1F062D6D}" type="presOf" srcId="{9E15F213-1D46-4042-A174-AADC46F8B870}" destId="{1CAB7AB5-8228-419F-B9F6-EDA36B9D6735}" srcOrd="0" destOrd="0" presId="urn:microsoft.com/office/officeart/2005/8/layout/vList6"/>
    <dgm:cxn modelId="{18C9B987-C8AF-4A07-920F-ED26B7FFF3F8}" type="presOf" srcId="{538451CA-1D32-4364-A60B-ED0F0EBD9CAF}" destId="{9E56ADD8-7C7A-468B-927E-53C5E3AFABB7}" srcOrd="0" destOrd="0" presId="urn:microsoft.com/office/officeart/2005/8/layout/vList6"/>
    <dgm:cxn modelId="{F6C1CCA3-5E9E-4630-9295-0C5F57EF4E90}" type="presOf" srcId="{88B3DC4D-77FC-4563-B383-33C4D6746846}" destId="{6E6E0873-2279-4045-9A3E-2F31251A7F19}" srcOrd="0" destOrd="0" presId="urn:microsoft.com/office/officeart/2005/8/layout/vList6"/>
    <dgm:cxn modelId="{CBA56DC7-395E-4C0D-B500-64EC832A60BB}" srcId="{538451CA-1D32-4364-A60B-ED0F0EBD9CAF}" destId="{88B3DC4D-77FC-4563-B383-33C4D6746846}" srcOrd="0" destOrd="0" parTransId="{3711ADDB-CB74-4C73-8E81-194F110002ED}" sibTransId="{DC8E6B5A-607F-4CA7-9769-29723D88DC51}"/>
    <dgm:cxn modelId="{26ABBDD8-F1B9-4D89-8905-0264F5257EA5}" srcId="{88B3DC4D-77FC-4563-B383-33C4D6746846}" destId="{B931BB2F-6887-4263-AD38-F16D6E4B3505}" srcOrd="1" destOrd="0" parTransId="{C1ECFD6D-B123-436B-A58C-6878DD8883DD}" sibTransId="{80F1C87D-63BC-4A07-B55D-979F16A089C0}"/>
    <dgm:cxn modelId="{CDC4D651-1295-4B9A-89E9-9FD676908F28}" type="presParOf" srcId="{9E56ADD8-7C7A-468B-927E-53C5E3AFABB7}" destId="{0C6A49D9-4254-4291-856F-68A4319DF6A1}" srcOrd="0" destOrd="0" presId="urn:microsoft.com/office/officeart/2005/8/layout/vList6"/>
    <dgm:cxn modelId="{AE4B7D85-0358-472D-9CBE-7BEDE55EE671}" type="presParOf" srcId="{0C6A49D9-4254-4291-856F-68A4319DF6A1}" destId="{6E6E0873-2279-4045-9A3E-2F31251A7F19}" srcOrd="0" destOrd="0" presId="urn:microsoft.com/office/officeart/2005/8/layout/vList6"/>
    <dgm:cxn modelId="{0D95AF4E-0D2A-4BFA-B6FD-5FF07BD65EB4}" type="presParOf" srcId="{0C6A49D9-4254-4291-856F-68A4319DF6A1}" destId="{1CAB7AB5-8228-419F-B9F6-EDA36B9D673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9DCFEA4-9D94-49FE-8B99-20F24729A7E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D50EDC9F-69A2-413D-86DD-E046F22B4E69}">
      <dgm:prSet custT="1"/>
      <dgm:spPr>
        <a:solidFill>
          <a:srgbClr val="FFFFCC"/>
        </a:solidFill>
      </dgm:spPr>
      <dgm:t>
        <a:bodyPr/>
        <a:lstStyle/>
        <a:p>
          <a:r>
            <a:rPr lang="el-G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Σύνδεση με το  εκπαιδευτικό περιβάλλον </a:t>
          </a:r>
          <a:r>
            <a: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https://students.edivea.net/courses/106</a:t>
          </a:r>
          <a:endParaRPr lang="el-GR" sz="240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CA91F8-819C-410B-AF46-ABE764494B79}" type="sibTrans" cxnId="{D5CAF29A-96C2-4B1B-A9F5-81C37A65E745}">
      <dgm:prSet/>
      <dgm:spPr/>
      <dgm:t>
        <a:bodyPr/>
        <a:lstStyle/>
        <a:p>
          <a:endParaRPr lang="el-GR"/>
        </a:p>
      </dgm:t>
    </dgm:pt>
    <dgm:pt modelId="{11EDB76B-74B7-45E5-AA0A-092E576F69D4}" type="parTrans" cxnId="{D5CAF29A-96C2-4B1B-A9F5-81C37A65E745}">
      <dgm:prSet/>
      <dgm:spPr/>
      <dgm:t>
        <a:bodyPr/>
        <a:lstStyle/>
        <a:p>
          <a:endParaRPr lang="el-GR"/>
        </a:p>
      </dgm:t>
    </dgm:pt>
    <dgm:pt modelId="{277F71B5-6294-476E-BACC-DC6839804C7F}" type="pres">
      <dgm:prSet presAssocID="{29DCFEA4-9D94-49FE-8B99-20F24729A7E6}" presName="linearFlow" presStyleCnt="0">
        <dgm:presLayoutVars>
          <dgm:dir/>
          <dgm:resizeHandles val="exact"/>
        </dgm:presLayoutVars>
      </dgm:prSet>
      <dgm:spPr/>
    </dgm:pt>
    <dgm:pt modelId="{577A2EDA-156D-46FB-8F06-26D2BAE8CEB7}" type="pres">
      <dgm:prSet presAssocID="{D50EDC9F-69A2-413D-86DD-E046F22B4E69}" presName="composite" presStyleCnt="0"/>
      <dgm:spPr/>
    </dgm:pt>
    <dgm:pt modelId="{1E1AF83A-9998-4135-A124-5A9FA2BB99DE}" type="pres">
      <dgm:prSet presAssocID="{D50EDC9F-69A2-413D-86DD-E046F22B4E69}" presName="imgShp" presStyleLbl="fgImgPlace1" presStyleIdx="0" presStyleCnt="1" custLinFactNeighborX="2448" custLinFactNeighborY="-49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</dgm:spPr>
    </dgm:pt>
    <dgm:pt modelId="{AAB51517-47EC-4A42-96B6-8EDA9C2A9782}" type="pres">
      <dgm:prSet presAssocID="{D50EDC9F-69A2-413D-86DD-E046F22B4E69}" presName="txShp" presStyleLbl="node1" presStyleIdx="0" presStyleCnt="1">
        <dgm:presLayoutVars>
          <dgm:bulletEnabled val="1"/>
        </dgm:presLayoutVars>
      </dgm:prSet>
      <dgm:spPr/>
    </dgm:pt>
  </dgm:ptLst>
  <dgm:cxnLst>
    <dgm:cxn modelId="{EA118809-8F0D-4DBE-97C8-18C7D268D7BB}" type="presOf" srcId="{D50EDC9F-69A2-413D-86DD-E046F22B4E69}" destId="{AAB51517-47EC-4A42-96B6-8EDA9C2A9782}" srcOrd="0" destOrd="0" presId="urn:microsoft.com/office/officeart/2005/8/layout/vList3"/>
    <dgm:cxn modelId="{D5CAF29A-96C2-4B1B-A9F5-81C37A65E745}" srcId="{29DCFEA4-9D94-49FE-8B99-20F24729A7E6}" destId="{D50EDC9F-69A2-413D-86DD-E046F22B4E69}" srcOrd="0" destOrd="0" parTransId="{11EDB76B-74B7-45E5-AA0A-092E576F69D4}" sibTransId="{C5CA91F8-819C-410B-AF46-ABE764494B79}"/>
    <dgm:cxn modelId="{09AEDDC2-A286-42E5-A8C3-213EEE50DA70}" type="presOf" srcId="{29DCFEA4-9D94-49FE-8B99-20F24729A7E6}" destId="{277F71B5-6294-476E-BACC-DC6839804C7F}" srcOrd="0" destOrd="0" presId="urn:microsoft.com/office/officeart/2005/8/layout/vList3"/>
    <dgm:cxn modelId="{3D71743B-9D71-49A7-A016-2C21EE140789}" type="presParOf" srcId="{277F71B5-6294-476E-BACC-DC6839804C7F}" destId="{577A2EDA-156D-46FB-8F06-26D2BAE8CEB7}" srcOrd="0" destOrd="0" presId="urn:microsoft.com/office/officeart/2005/8/layout/vList3"/>
    <dgm:cxn modelId="{B7729A2F-03F2-403E-84D8-F9B187EE76C7}" type="presParOf" srcId="{577A2EDA-156D-46FB-8F06-26D2BAE8CEB7}" destId="{1E1AF83A-9998-4135-A124-5A9FA2BB99DE}" srcOrd="0" destOrd="0" presId="urn:microsoft.com/office/officeart/2005/8/layout/vList3"/>
    <dgm:cxn modelId="{5B2BAB20-0CC6-4BB8-BB9C-16F357D954E1}" type="presParOf" srcId="{577A2EDA-156D-46FB-8F06-26D2BAE8CEB7}" destId="{AAB51517-47EC-4A42-96B6-8EDA9C2A978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26B2FFB-5CEC-4987-956A-98B64325B6F0}" type="doc">
      <dgm:prSet loTypeId="urn:microsoft.com/office/officeart/2005/8/layout/vList5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D0423B2-43B5-4B3A-A153-E305757204BB}">
      <dgm:prSet custT="1"/>
      <dgm:spPr>
        <a:solidFill>
          <a:srgbClr val="FFFFCC"/>
        </a:solidFill>
      </dgm:spPr>
      <dgm:t>
        <a:bodyPr/>
        <a:lstStyle/>
        <a:p>
          <a:r>
            <a:rPr lang="el-GR" sz="20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1o Ερευνητικό Ερώτημα</a:t>
          </a:r>
        </a:p>
        <a:p>
          <a:r>
            <a:rPr lang="el-GR" sz="2000" b="1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Το ΕΥ </a:t>
          </a:r>
          <a:r>
            <a:rPr lang="el-GR" sz="20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διέπεται από τις </a:t>
          </a:r>
          <a:r>
            <a:rPr lang="el-GR" sz="2000" b="1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αρχές και τη μεθοδολογία της ΕξΑΕ</a:t>
          </a:r>
          <a:r>
            <a:rPr lang="el-GR" sz="2000" b="1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rPr>
            <a:t>.</a:t>
          </a:r>
          <a:endParaRPr lang="el-GR" sz="2000" b="1" u="sng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B2664A-BE61-4335-859F-99155CB91C37}" type="parTrans" cxnId="{07DD3BA5-70B2-4275-BB4E-91A819D68839}">
      <dgm:prSet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6B9C87-29D3-49ED-80B6-F84C8CA4077E}" type="sibTrans" cxnId="{07DD3BA5-70B2-4275-BB4E-91A819D68839}">
      <dgm:prSet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7407D6-B547-4B0C-905F-22C696F24BF3}">
      <dgm:prSet custT="1"/>
      <dgm:spPr>
        <a:solidFill>
          <a:srgbClr val="CBD9FD"/>
        </a:solidFill>
      </dgm:spPr>
      <dgm:t>
        <a:bodyPr/>
        <a:lstStyle/>
        <a:p>
          <a:pPr algn="ctr"/>
          <a:r>
            <a:rPr lang="el-GR" sz="20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2ο Ερευνητικό Ερώτημα</a:t>
          </a:r>
        </a:p>
        <a:p>
          <a:pPr algn="ctr"/>
          <a:r>
            <a:rPr lang="el-GR" sz="2000" b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Το ΕΥ </a:t>
          </a:r>
          <a:r>
            <a:rPr lang="el-GR" sz="20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έχει δημιουργηθεί σύμφωνα με </a:t>
          </a:r>
          <a:r>
            <a:rPr lang="el-GR" sz="2000" b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τις αρχές της Πολυμεσικής Μάθησης</a:t>
          </a:r>
          <a:endParaRPr lang="en-US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36BE1D-0805-41DD-B330-BFD07E169315}" type="parTrans" cxnId="{7481C263-641C-4AEC-B939-8FFAA949AE1D}">
      <dgm:prSet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B1FDFE-8115-420A-8FD0-20B57D7D26DD}" type="sibTrans" cxnId="{7481C263-641C-4AEC-B939-8FFAA949AE1D}">
      <dgm:prSet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A5F06A-5202-4639-9564-76472B6960CD}">
      <dgm:prSet custT="1"/>
      <dgm:spPr>
        <a:solidFill>
          <a:srgbClr val="F5A1CF"/>
        </a:solidFill>
      </dgm:spPr>
      <dgm:t>
        <a:bodyPr/>
        <a:lstStyle/>
        <a:p>
          <a:r>
            <a:rPr lang="el-GR" sz="20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4ο Ερευνητικό Ερώτημα</a:t>
          </a:r>
        </a:p>
        <a:p>
          <a:r>
            <a:rPr lang="el-GR" sz="2000" b="1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Οι στάσεις και οι δεξιότητες των μαθητών </a:t>
          </a:r>
          <a:r>
            <a:rPr lang="el-GR" sz="20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απέναντι </a:t>
          </a:r>
          <a:r>
            <a:rPr lang="el-GR" sz="2000" b="1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στην πλατφόρμα </a:t>
          </a:r>
          <a:r>
            <a:rPr lang="el-GR" sz="20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της ΕξΑΕ έδειξαν πως ήταν </a:t>
          </a:r>
          <a:r>
            <a:rPr lang="el-GR" sz="2000" b="1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εύχρηστη κι ελκυστική</a:t>
          </a:r>
          <a:r>
            <a:rPr lang="el-GR" sz="20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.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D674CE-ECE4-48B5-95CF-7D714064D10E}" type="parTrans" cxnId="{D493E3BD-E621-4D32-8935-A641E3804822}">
      <dgm:prSet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ACA180-09AE-40E6-A842-255096A113D2}" type="sibTrans" cxnId="{D493E3BD-E621-4D32-8935-A641E3804822}">
      <dgm:prSet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8DF76D9-6FD5-4166-8111-E6062C6BF166}">
      <dgm:prSet custT="1"/>
      <dgm:spPr>
        <a:solidFill>
          <a:srgbClr val="C4E59F"/>
        </a:solidFill>
      </dgm:spPr>
      <dgm:t>
        <a:bodyPr/>
        <a:lstStyle/>
        <a:p>
          <a:r>
            <a:rPr lang="el-GR" sz="20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3ο Ερευνητικό Ερώτημα</a:t>
          </a:r>
        </a:p>
        <a:p>
          <a:r>
            <a:rPr lang="el-GR" sz="2000" b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Οι απόψεις των μαθητών για το </a:t>
          </a:r>
          <a:r>
            <a:rPr lang="el-GR" sz="2000" b="1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νέο τρόπο διδασκαλίας του μαθήματος της Γλώσσας ήταν </a:t>
          </a:r>
          <a:r>
            <a:rPr lang="el-GR" sz="2000" b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πως το Ε</a:t>
          </a:r>
          <a:r>
            <a:rPr lang="el-G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Υ </a:t>
          </a:r>
          <a:r>
            <a:rPr lang="el-G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κέντρισε το ενδιαφέρον τους</a:t>
          </a:r>
          <a:r>
            <a:rPr lang="el-G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2000" b="1" u="none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064A0C-1B3F-4392-A5CB-A53BEAE4A3ED}" type="sibTrans" cxnId="{C132CB4C-31BC-44E6-9D16-3CCF3421E4F3}">
      <dgm:prSet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723AF3-7926-41BD-97B7-D0F1D635CFF2}" type="parTrans" cxnId="{C132CB4C-31BC-44E6-9D16-3CCF3421E4F3}">
      <dgm:prSet/>
      <dgm:spPr/>
      <dgm:t>
        <a:bodyPr/>
        <a:lstStyle/>
        <a:p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DB7173-CED0-48FC-82F7-7E89EC3264AB}" type="pres">
      <dgm:prSet presAssocID="{426B2FFB-5CEC-4987-956A-98B64325B6F0}" presName="Name0" presStyleCnt="0">
        <dgm:presLayoutVars>
          <dgm:dir/>
          <dgm:animLvl val="lvl"/>
          <dgm:resizeHandles val="exact"/>
        </dgm:presLayoutVars>
      </dgm:prSet>
      <dgm:spPr/>
    </dgm:pt>
    <dgm:pt modelId="{564C4C15-67D0-419C-8C92-7684F8A67CE6}" type="pres">
      <dgm:prSet presAssocID="{9D0423B2-43B5-4B3A-A153-E305757204BB}" presName="linNode" presStyleCnt="0"/>
      <dgm:spPr/>
    </dgm:pt>
    <dgm:pt modelId="{D799DF52-BD23-476F-83BB-22F03D23F261}" type="pres">
      <dgm:prSet presAssocID="{9D0423B2-43B5-4B3A-A153-E305757204BB}" presName="parentText" presStyleLbl="node1" presStyleIdx="0" presStyleCnt="4" custScaleX="277778" custLinFactNeighborX="-136" custLinFactNeighborY="-229">
        <dgm:presLayoutVars>
          <dgm:chMax val="1"/>
          <dgm:bulletEnabled val="1"/>
        </dgm:presLayoutVars>
      </dgm:prSet>
      <dgm:spPr/>
    </dgm:pt>
    <dgm:pt modelId="{5D9DC68C-D0C5-40B3-A766-2CEC776C0E7A}" type="pres">
      <dgm:prSet presAssocID="{286B9C87-29D3-49ED-80B6-F84C8CA4077E}" presName="sp" presStyleCnt="0"/>
      <dgm:spPr/>
    </dgm:pt>
    <dgm:pt modelId="{6E8EB32A-2C62-483B-BBFE-AB75E4DD3119}" type="pres">
      <dgm:prSet presAssocID="{DE7407D6-B547-4B0C-905F-22C696F24BF3}" presName="linNode" presStyleCnt="0"/>
      <dgm:spPr/>
    </dgm:pt>
    <dgm:pt modelId="{D637B2B1-39C9-45DE-A439-E4E5AA35254E}" type="pres">
      <dgm:prSet presAssocID="{DE7407D6-B547-4B0C-905F-22C696F24BF3}" presName="parentText" presStyleLbl="node1" presStyleIdx="1" presStyleCnt="4" custScaleX="277778">
        <dgm:presLayoutVars>
          <dgm:chMax val="1"/>
          <dgm:bulletEnabled val="1"/>
        </dgm:presLayoutVars>
      </dgm:prSet>
      <dgm:spPr/>
    </dgm:pt>
    <dgm:pt modelId="{3EF37DEA-A17E-48B7-BF5A-76728E6C7344}" type="pres">
      <dgm:prSet presAssocID="{1DB1FDFE-8115-420A-8FD0-20B57D7D26DD}" presName="sp" presStyleCnt="0"/>
      <dgm:spPr/>
    </dgm:pt>
    <dgm:pt modelId="{D1044556-BB95-4B49-B41C-453769A3AFA3}" type="pres">
      <dgm:prSet presAssocID="{78DF76D9-6FD5-4166-8111-E6062C6BF166}" presName="linNode" presStyleCnt="0"/>
      <dgm:spPr/>
    </dgm:pt>
    <dgm:pt modelId="{B9E8C637-1E90-41E7-8180-0D69C665E626}" type="pres">
      <dgm:prSet presAssocID="{78DF76D9-6FD5-4166-8111-E6062C6BF166}" presName="parentText" presStyleLbl="node1" presStyleIdx="2" presStyleCnt="4" custScaleX="277778">
        <dgm:presLayoutVars>
          <dgm:chMax val="1"/>
          <dgm:bulletEnabled val="1"/>
        </dgm:presLayoutVars>
      </dgm:prSet>
      <dgm:spPr/>
    </dgm:pt>
    <dgm:pt modelId="{B338CA12-3428-4F82-BCE1-DD7B49BB7E0B}" type="pres">
      <dgm:prSet presAssocID="{67064A0C-1B3F-4392-A5CB-A53BEAE4A3ED}" presName="sp" presStyleCnt="0"/>
      <dgm:spPr/>
    </dgm:pt>
    <dgm:pt modelId="{0E12B7FB-92D5-47CD-BD10-696D75AA4358}" type="pres">
      <dgm:prSet presAssocID="{7BA5F06A-5202-4639-9564-76472B6960CD}" presName="linNode" presStyleCnt="0"/>
      <dgm:spPr/>
    </dgm:pt>
    <dgm:pt modelId="{38AC2BB4-3240-45EA-80CF-C948238CBED3}" type="pres">
      <dgm:prSet presAssocID="{7BA5F06A-5202-4639-9564-76472B6960CD}" presName="parentText" presStyleLbl="node1" presStyleIdx="3" presStyleCnt="4" custScaleX="277778">
        <dgm:presLayoutVars>
          <dgm:chMax val="1"/>
          <dgm:bulletEnabled val="1"/>
        </dgm:presLayoutVars>
      </dgm:prSet>
      <dgm:spPr/>
    </dgm:pt>
  </dgm:ptLst>
  <dgm:cxnLst>
    <dgm:cxn modelId="{74462605-EA56-49E2-92FE-4D7AABA907EA}" type="presOf" srcId="{9D0423B2-43B5-4B3A-A153-E305757204BB}" destId="{D799DF52-BD23-476F-83BB-22F03D23F261}" srcOrd="0" destOrd="0" presId="urn:microsoft.com/office/officeart/2005/8/layout/vList5"/>
    <dgm:cxn modelId="{3517D410-9A05-40F1-B02E-770460E5F8FA}" type="presOf" srcId="{78DF76D9-6FD5-4166-8111-E6062C6BF166}" destId="{B9E8C637-1E90-41E7-8180-0D69C665E626}" srcOrd="0" destOrd="0" presId="urn:microsoft.com/office/officeart/2005/8/layout/vList5"/>
    <dgm:cxn modelId="{F5063724-040A-4D42-86A6-15577DEF5BD3}" type="presOf" srcId="{7BA5F06A-5202-4639-9564-76472B6960CD}" destId="{38AC2BB4-3240-45EA-80CF-C948238CBED3}" srcOrd="0" destOrd="0" presId="urn:microsoft.com/office/officeart/2005/8/layout/vList5"/>
    <dgm:cxn modelId="{7481C263-641C-4AEC-B939-8FFAA949AE1D}" srcId="{426B2FFB-5CEC-4987-956A-98B64325B6F0}" destId="{DE7407D6-B547-4B0C-905F-22C696F24BF3}" srcOrd="1" destOrd="0" parTransId="{5436BE1D-0805-41DD-B330-BFD07E169315}" sibTransId="{1DB1FDFE-8115-420A-8FD0-20B57D7D26DD}"/>
    <dgm:cxn modelId="{C132CB4C-31BC-44E6-9D16-3CCF3421E4F3}" srcId="{426B2FFB-5CEC-4987-956A-98B64325B6F0}" destId="{78DF76D9-6FD5-4166-8111-E6062C6BF166}" srcOrd="2" destOrd="0" parTransId="{87723AF3-7926-41BD-97B7-D0F1D635CFF2}" sibTransId="{67064A0C-1B3F-4392-A5CB-A53BEAE4A3ED}"/>
    <dgm:cxn modelId="{D129F56F-28F1-42CE-ABCD-290AB4C86B39}" type="presOf" srcId="{426B2FFB-5CEC-4987-956A-98B64325B6F0}" destId="{24DB7173-CED0-48FC-82F7-7E89EC3264AB}" srcOrd="0" destOrd="0" presId="urn:microsoft.com/office/officeart/2005/8/layout/vList5"/>
    <dgm:cxn modelId="{07DD3BA5-70B2-4275-BB4E-91A819D68839}" srcId="{426B2FFB-5CEC-4987-956A-98B64325B6F0}" destId="{9D0423B2-43B5-4B3A-A153-E305757204BB}" srcOrd="0" destOrd="0" parTransId="{74B2664A-BE61-4335-859F-99155CB91C37}" sibTransId="{286B9C87-29D3-49ED-80B6-F84C8CA4077E}"/>
    <dgm:cxn modelId="{642030B3-1B72-4382-9C70-E46128CFCCDA}" type="presOf" srcId="{DE7407D6-B547-4B0C-905F-22C696F24BF3}" destId="{D637B2B1-39C9-45DE-A439-E4E5AA35254E}" srcOrd="0" destOrd="0" presId="urn:microsoft.com/office/officeart/2005/8/layout/vList5"/>
    <dgm:cxn modelId="{D493E3BD-E621-4D32-8935-A641E3804822}" srcId="{426B2FFB-5CEC-4987-956A-98B64325B6F0}" destId="{7BA5F06A-5202-4639-9564-76472B6960CD}" srcOrd="3" destOrd="0" parTransId="{37D674CE-ECE4-48B5-95CF-7D714064D10E}" sibTransId="{EDACA180-09AE-40E6-A842-255096A113D2}"/>
    <dgm:cxn modelId="{156BAA40-7461-4422-A13A-37D9C94BAC8A}" type="presParOf" srcId="{24DB7173-CED0-48FC-82F7-7E89EC3264AB}" destId="{564C4C15-67D0-419C-8C92-7684F8A67CE6}" srcOrd="0" destOrd="0" presId="urn:microsoft.com/office/officeart/2005/8/layout/vList5"/>
    <dgm:cxn modelId="{698FBD46-9C68-48D8-A54C-9F301D5BCDC2}" type="presParOf" srcId="{564C4C15-67D0-419C-8C92-7684F8A67CE6}" destId="{D799DF52-BD23-476F-83BB-22F03D23F261}" srcOrd="0" destOrd="0" presId="urn:microsoft.com/office/officeart/2005/8/layout/vList5"/>
    <dgm:cxn modelId="{DE5BD92A-782E-4E40-BBEE-6C6120EF6907}" type="presParOf" srcId="{24DB7173-CED0-48FC-82F7-7E89EC3264AB}" destId="{5D9DC68C-D0C5-40B3-A766-2CEC776C0E7A}" srcOrd="1" destOrd="0" presId="urn:microsoft.com/office/officeart/2005/8/layout/vList5"/>
    <dgm:cxn modelId="{63FBFA0F-842C-4A31-AEDB-A58432573646}" type="presParOf" srcId="{24DB7173-CED0-48FC-82F7-7E89EC3264AB}" destId="{6E8EB32A-2C62-483B-BBFE-AB75E4DD3119}" srcOrd="2" destOrd="0" presId="urn:microsoft.com/office/officeart/2005/8/layout/vList5"/>
    <dgm:cxn modelId="{396E36D0-D928-44D8-89DB-4774E2E83D20}" type="presParOf" srcId="{6E8EB32A-2C62-483B-BBFE-AB75E4DD3119}" destId="{D637B2B1-39C9-45DE-A439-E4E5AA35254E}" srcOrd="0" destOrd="0" presId="urn:microsoft.com/office/officeart/2005/8/layout/vList5"/>
    <dgm:cxn modelId="{3AC57E0F-5649-46F0-AF3F-110F17C7D3D7}" type="presParOf" srcId="{24DB7173-CED0-48FC-82F7-7E89EC3264AB}" destId="{3EF37DEA-A17E-48B7-BF5A-76728E6C7344}" srcOrd="3" destOrd="0" presId="urn:microsoft.com/office/officeart/2005/8/layout/vList5"/>
    <dgm:cxn modelId="{66BCAC82-BDA1-4B8E-9241-CCD7BA877579}" type="presParOf" srcId="{24DB7173-CED0-48FC-82F7-7E89EC3264AB}" destId="{D1044556-BB95-4B49-B41C-453769A3AFA3}" srcOrd="4" destOrd="0" presId="urn:microsoft.com/office/officeart/2005/8/layout/vList5"/>
    <dgm:cxn modelId="{9569E6F4-F9D1-4F59-A7F5-BB4DF76F89DB}" type="presParOf" srcId="{D1044556-BB95-4B49-B41C-453769A3AFA3}" destId="{B9E8C637-1E90-41E7-8180-0D69C665E626}" srcOrd="0" destOrd="0" presId="urn:microsoft.com/office/officeart/2005/8/layout/vList5"/>
    <dgm:cxn modelId="{743D293D-3BEA-4B8D-B01F-364401B93235}" type="presParOf" srcId="{24DB7173-CED0-48FC-82F7-7E89EC3264AB}" destId="{B338CA12-3428-4F82-BCE1-DD7B49BB7E0B}" srcOrd="5" destOrd="0" presId="urn:microsoft.com/office/officeart/2005/8/layout/vList5"/>
    <dgm:cxn modelId="{EC300B68-8B8E-4C2A-9480-F319CF54B338}" type="presParOf" srcId="{24DB7173-CED0-48FC-82F7-7E89EC3264AB}" destId="{0E12B7FB-92D5-47CD-BD10-696D75AA4358}" srcOrd="6" destOrd="0" presId="urn:microsoft.com/office/officeart/2005/8/layout/vList5"/>
    <dgm:cxn modelId="{DCD39128-1BE5-4CB5-961B-176FDBD88552}" type="presParOf" srcId="{0E12B7FB-92D5-47CD-BD10-696D75AA4358}" destId="{38AC2BB4-3240-45EA-80CF-C948238CBED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4E1ECC-8E40-4C8B-A6B8-DDB0564E31C4}">
      <dsp:nvSpPr>
        <dsp:cNvPr id="0" name=""/>
        <dsp:cNvSpPr/>
      </dsp:nvSpPr>
      <dsp:spPr>
        <a:xfrm>
          <a:off x="1617378" y="1866649"/>
          <a:ext cx="6231481" cy="132078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4611" tIns="76200" rIns="76200" bIns="762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Σε παιδαγωγικό επίπεδο</a:t>
          </a:r>
          <a:r>
            <a:rPr lang="el-G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ανάπτυξη </a:t>
          </a:r>
          <a:r>
            <a:rPr lang="el-GR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ενός πρωτότυπου ΕΥ, </a:t>
          </a:r>
          <a:r>
            <a:rPr lang="el-GR" sz="20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σύμφωνου</a:t>
          </a:r>
          <a:r>
            <a:rPr lang="el-GR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l-GR" sz="20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με τις αρχές της ΕξΑΕ</a:t>
          </a:r>
          <a:r>
            <a:rPr lang="el-G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στο πλαίσιο μίας ολοκληρωμένης παρέμβασης συμπληρωματικής ΕξΑΕ, για μαθητές του Γενικού Λυκείου.</a:t>
          </a:r>
        </a:p>
      </dsp:txBody>
      <dsp:txXfrm>
        <a:off x="1617378" y="1866649"/>
        <a:ext cx="6231481" cy="1320784"/>
      </dsp:txXfrm>
    </dsp:sp>
    <dsp:sp modelId="{FC8B3947-0C4B-4348-890F-400690F0A999}">
      <dsp:nvSpPr>
        <dsp:cNvPr id="0" name=""/>
        <dsp:cNvSpPr/>
      </dsp:nvSpPr>
      <dsp:spPr>
        <a:xfrm>
          <a:off x="352677" y="166621"/>
          <a:ext cx="924548" cy="1386823"/>
        </a:xfrm>
        <a:prstGeom prst="rect">
          <a:avLst/>
        </a:prstGeom>
        <a:solidFill>
          <a:srgbClr val="EDC9D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DC78D8-1182-49B8-B011-6CD56960EA56}">
      <dsp:nvSpPr>
        <dsp:cNvPr id="0" name=""/>
        <dsp:cNvSpPr/>
      </dsp:nvSpPr>
      <dsp:spPr>
        <a:xfrm>
          <a:off x="1582319" y="135529"/>
          <a:ext cx="6217745" cy="146301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4611" tIns="76200" rIns="76200" bIns="762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Σε ερευνητικό επίπεδο: </a:t>
          </a:r>
          <a:r>
            <a:rPr lang="el-GR" sz="20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το κύριο ΕΥ και το χωροευαίσθητο παιχνίδι AR, ειδικά σχεδιασμένο για το Μουσείο Τυπογραφίας Χανίων </a:t>
          </a:r>
          <a:r>
            <a:rPr lang="el-G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που  λειτουργούν </a:t>
          </a:r>
          <a:r>
            <a:rPr lang="el-GR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ως πηγή αναφοράς </a:t>
          </a:r>
          <a:r>
            <a:rPr lang="el-G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για μελλοντικές μελέτες μέσω καινοτόμων μεθόδων μάθησης.</a:t>
          </a:r>
        </a:p>
      </dsp:txBody>
      <dsp:txXfrm>
        <a:off x="1582319" y="135529"/>
        <a:ext cx="6217745" cy="1463019"/>
      </dsp:txXfrm>
    </dsp:sp>
    <dsp:sp modelId="{D9EF5A2F-8D7E-4033-8A7E-4B05A1D0BF2D}">
      <dsp:nvSpPr>
        <dsp:cNvPr id="0" name=""/>
        <dsp:cNvSpPr/>
      </dsp:nvSpPr>
      <dsp:spPr>
        <a:xfrm>
          <a:off x="339003" y="1808179"/>
          <a:ext cx="924548" cy="1386823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D72085-9235-4A02-B1F3-990FBA3E32EE}">
      <dsp:nvSpPr>
        <dsp:cNvPr id="0" name=""/>
        <dsp:cNvSpPr/>
      </dsp:nvSpPr>
      <dsp:spPr>
        <a:xfrm>
          <a:off x="1566533" y="3442943"/>
          <a:ext cx="6238159" cy="1460945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4611" tIns="76200" rIns="76200" bIns="762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Σε κοινωνικό - πολιτισμικό επίπεδο</a:t>
          </a:r>
          <a:r>
            <a:rPr lang="el-G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Το ΕΥ παραμένει ανοιχτό σε εμπλουτισμό από μελλοντικούς ερευνητές, με </a:t>
          </a:r>
          <a:r>
            <a:rPr lang="el-GR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δυνατότητα μετασχηματισμού του σε εργαλείο</a:t>
          </a:r>
          <a:r>
            <a:rPr lang="el-G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ανάδειξης της τοπικής και διεθνούς ιστορίας της Τυπογραφίας. </a:t>
          </a:r>
        </a:p>
      </dsp:txBody>
      <dsp:txXfrm>
        <a:off x="1566533" y="3442943"/>
        <a:ext cx="6238159" cy="1460945"/>
      </dsp:txXfrm>
    </dsp:sp>
    <dsp:sp modelId="{EC264BA8-1A4C-4A03-9A2F-8CF4119BB309}">
      <dsp:nvSpPr>
        <dsp:cNvPr id="0" name=""/>
        <dsp:cNvSpPr/>
      </dsp:nvSpPr>
      <dsp:spPr>
        <a:xfrm>
          <a:off x="346372" y="3440488"/>
          <a:ext cx="924548" cy="1386823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99DF52-BD23-476F-83BB-22F03D23F261}">
      <dsp:nvSpPr>
        <dsp:cNvPr id="0" name=""/>
        <dsp:cNvSpPr/>
      </dsp:nvSpPr>
      <dsp:spPr>
        <a:xfrm>
          <a:off x="0" y="0"/>
          <a:ext cx="7767227" cy="1126707"/>
        </a:xfrm>
        <a:prstGeom prst="roundRect">
          <a:avLst/>
        </a:prstGeom>
        <a:solidFill>
          <a:srgbClr val="FFFF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u="sng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5o Ερευνητικό Ερώτημα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Οι απόψεις των μαθητών </a:t>
          </a:r>
          <a:r>
            <a:rPr lang="el-GR" sz="2000" kern="1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για την </a:t>
          </a:r>
          <a:r>
            <a:rPr lang="el-GR" sz="2000" b="1" kern="1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ευχρηστία</a:t>
          </a:r>
          <a:r>
            <a:rPr lang="el-GR" sz="2000" kern="1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 και την </a:t>
          </a:r>
          <a:r>
            <a:rPr lang="el-GR" sz="2000" b="1" kern="1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ελκυστικότητα</a:t>
          </a:r>
          <a:r>
            <a:rPr lang="el-GR" sz="2000" kern="1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 </a:t>
          </a:r>
          <a:r>
            <a:rPr lang="el-GR" sz="2000" b="1" kern="1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του ΕΥ κατέδειξαν </a:t>
          </a:r>
          <a:r>
            <a:rPr lang="el-GR" sz="2000" kern="1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πως είναι </a:t>
          </a:r>
          <a:r>
            <a:rPr lang="el-GR" sz="2000" b="1" kern="1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απόλυτα εύχρηστο και ενδιαφέρον</a:t>
          </a:r>
          <a:r>
            <a:rPr lang="el-GR" sz="2000" kern="1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.</a:t>
          </a:r>
          <a:endParaRPr lang="en-US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001" y="55001"/>
        <a:ext cx="7657225" cy="1016705"/>
      </dsp:txXfrm>
    </dsp:sp>
    <dsp:sp modelId="{D637B2B1-39C9-45DE-A439-E4E5AA35254E}">
      <dsp:nvSpPr>
        <dsp:cNvPr id="0" name=""/>
        <dsp:cNvSpPr/>
      </dsp:nvSpPr>
      <dsp:spPr>
        <a:xfrm>
          <a:off x="3793" y="1185385"/>
          <a:ext cx="7767227" cy="1126707"/>
        </a:xfrm>
        <a:prstGeom prst="roundRect">
          <a:avLst/>
        </a:prstGeom>
        <a:solidFill>
          <a:srgbClr val="CBD9F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u="sng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6ο Ερευνητικό Ερώτημα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Οι απόψεις των μαθητών </a:t>
          </a:r>
          <a:r>
            <a:rPr lang="el-GR" sz="2000" kern="1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για </a:t>
          </a:r>
          <a:r>
            <a:rPr lang="el-GR" sz="2000" b="1" kern="1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τ</a:t>
          </a:r>
          <a:r>
            <a:rPr lang="el-GR" sz="2000" b="1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ο ΕΥ </a:t>
          </a:r>
          <a:r>
            <a:rPr lang="el-GR" sz="2000" b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ήταν πως </a:t>
          </a:r>
          <a:r>
            <a:rPr lang="el-GR" sz="2000" b="1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τους οδήγησε  σε μαθησιακά αποτελέσματα</a:t>
          </a:r>
          <a:r>
            <a:rPr lang="el-GR" sz="2000" b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794" y="1240386"/>
        <a:ext cx="7657225" cy="1016705"/>
      </dsp:txXfrm>
    </dsp:sp>
    <dsp:sp modelId="{B9E8C637-1E90-41E7-8180-0D69C665E626}">
      <dsp:nvSpPr>
        <dsp:cNvPr id="0" name=""/>
        <dsp:cNvSpPr/>
      </dsp:nvSpPr>
      <dsp:spPr>
        <a:xfrm>
          <a:off x="3793" y="2368427"/>
          <a:ext cx="7767227" cy="1126707"/>
        </a:xfrm>
        <a:prstGeom prst="roundRect">
          <a:avLst/>
        </a:prstGeom>
        <a:solidFill>
          <a:srgbClr val="C4E59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u="sng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7ο Ερευνητικό Ερώτημα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Το ΕΥ και το παιχνίδι προσέλκυσαν το ενδιαφέρον </a:t>
          </a:r>
          <a:r>
            <a:rPr lang="el-GR" sz="2000" kern="1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τους στη μελέτη του </a:t>
          </a:r>
          <a:r>
            <a:rPr lang="el-GR" sz="2000" b="1" kern="1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δημοσιογραφικού λόγου και του τύπου</a:t>
          </a:r>
          <a:r>
            <a:rPr lang="el-GR" sz="2000" kern="1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 εν γένει.</a:t>
          </a:r>
          <a:endParaRPr lang="en-US" sz="2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794" y="2423428"/>
        <a:ext cx="7657225" cy="1016705"/>
      </dsp:txXfrm>
    </dsp:sp>
    <dsp:sp modelId="{38AC2BB4-3240-45EA-80CF-C948238CBED3}">
      <dsp:nvSpPr>
        <dsp:cNvPr id="0" name=""/>
        <dsp:cNvSpPr/>
      </dsp:nvSpPr>
      <dsp:spPr>
        <a:xfrm>
          <a:off x="3793" y="3551470"/>
          <a:ext cx="7767227" cy="1126707"/>
        </a:xfrm>
        <a:prstGeom prst="roundRect">
          <a:avLst/>
        </a:prstGeom>
        <a:solidFill>
          <a:srgbClr val="F5A1C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u="sng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8ο Ερευνητικό Ερώτημα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Οι μαθητές  δεν προτείνουν κάποιες αλλαγές προκειμένου να βελτιωθεί το ΕΥ, εφόσον </a:t>
          </a:r>
          <a:r>
            <a:rPr lang="el-GR" sz="2000" b="1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το θεώρησαν ευχάριστο, πολύ ενδιαφέρον και καινοτόμο</a:t>
          </a:r>
          <a:r>
            <a:rPr lang="el-GR" sz="2000" b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sz="2000" b="0" u="none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794" y="3606471"/>
        <a:ext cx="7657225" cy="10167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9C29D6-5FCF-443E-BB90-2968899427B5}">
      <dsp:nvSpPr>
        <dsp:cNvPr id="0" name=""/>
        <dsp:cNvSpPr/>
      </dsp:nvSpPr>
      <dsp:spPr>
        <a:xfrm>
          <a:off x="-78667" y="0"/>
          <a:ext cx="5101261" cy="819410"/>
        </a:xfrm>
        <a:prstGeom prst="roundRect">
          <a:avLst>
            <a:gd name="adj" fmla="val 10000"/>
          </a:avLst>
        </a:prstGeom>
        <a:solidFill>
          <a:srgbClr val="FFFF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Το θεωρητικό πλαίσιο της ΕξΑΕ</a:t>
          </a:r>
        </a:p>
      </dsp:txBody>
      <dsp:txXfrm>
        <a:off x="-54667" y="24000"/>
        <a:ext cx="4059907" cy="771410"/>
      </dsp:txXfrm>
    </dsp:sp>
    <dsp:sp modelId="{8D6FF8A1-4A27-4F5B-9AE1-3544257DC61B}">
      <dsp:nvSpPr>
        <dsp:cNvPr id="0" name=""/>
        <dsp:cNvSpPr/>
      </dsp:nvSpPr>
      <dsp:spPr>
        <a:xfrm>
          <a:off x="436107" y="933217"/>
          <a:ext cx="4786591" cy="819410"/>
        </a:xfrm>
        <a:prstGeom prst="roundRect">
          <a:avLst>
            <a:gd name="adj" fmla="val 10000"/>
          </a:avLst>
        </a:prstGeom>
        <a:solidFill>
          <a:srgbClr val="FFCC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Εννοιολογική Οριοθέτηση της  ΕξΑΕ</a:t>
          </a:r>
        </a:p>
      </dsp:txBody>
      <dsp:txXfrm>
        <a:off x="460107" y="957217"/>
        <a:ext cx="3848534" cy="771410"/>
      </dsp:txXfrm>
    </dsp:sp>
    <dsp:sp modelId="{2006A773-9D22-496B-A37F-67F9A487968C}">
      <dsp:nvSpPr>
        <dsp:cNvPr id="0" name=""/>
        <dsp:cNvSpPr/>
      </dsp:nvSpPr>
      <dsp:spPr>
        <a:xfrm>
          <a:off x="793548" y="1866434"/>
          <a:ext cx="4786591" cy="819410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Θεωρητικοί του πεδίου</a:t>
          </a:r>
        </a:p>
      </dsp:txBody>
      <dsp:txXfrm>
        <a:off x="817548" y="1890434"/>
        <a:ext cx="3848534" cy="771410"/>
      </dsp:txXfrm>
    </dsp:sp>
    <dsp:sp modelId="{6B455EB4-E14C-44DE-83AE-DF8676971C42}">
      <dsp:nvSpPr>
        <dsp:cNvPr id="0" name=""/>
        <dsp:cNvSpPr/>
      </dsp:nvSpPr>
      <dsp:spPr>
        <a:xfrm>
          <a:off x="1150988" y="2799652"/>
          <a:ext cx="4786591" cy="819410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Ιστορική αναδρομή  της ΕξΑΕ               </a:t>
          </a:r>
        </a:p>
      </dsp:txBody>
      <dsp:txXfrm>
        <a:off x="1174988" y="2823652"/>
        <a:ext cx="3848534" cy="771410"/>
      </dsp:txXfrm>
    </dsp:sp>
    <dsp:sp modelId="{17628774-798E-4105-B3BA-4222DD5B9B89}">
      <dsp:nvSpPr>
        <dsp:cNvPr id="0" name=""/>
        <dsp:cNvSpPr/>
      </dsp:nvSpPr>
      <dsp:spPr>
        <a:xfrm>
          <a:off x="1508428" y="3732869"/>
          <a:ext cx="4786591" cy="819410"/>
        </a:xfrm>
        <a:prstGeom prst="roundRect">
          <a:avLst>
            <a:gd name="adj" fmla="val 10000"/>
          </a:avLst>
        </a:prstGeom>
        <a:solidFill>
          <a:srgbClr val="DA9AC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Βασικές θεωρίες και μορφές της ΕξΑΕ / Σχολική ΕξΑΕ</a:t>
          </a:r>
        </a:p>
      </dsp:txBody>
      <dsp:txXfrm>
        <a:off x="1532428" y="3756869"/>
        <a:ext cx="3848534" cy="771410"/>
      </dsp:txXfrm>
    </dsp:sp>
    <dsp:sp modelId="{52F40ACA-6CD6-40FE-91B3-0D99C1131ABC}">
      <dsp:nvSpPr>
        <dsp:cNvPr id="0" name=""/>
        <dsp:cNvSpPr/>
      </dsp:nvSpPr>
      <dsp:spPr>
        <a:xfrm>
          <a:off x="4332641" y="598624"/>
          <a:ext cx="532616" cy="532616"/>
        </a:xfrm>
        <a:prstGeom prst="downArrow">
          <a:avLst>
            <a:gd name="adj1" fmla="val 55000"/>
            <a:gd name="adj2" fmla="val 45000"/>
          </a:avLst>
        </a:prstGeom>
        <a:solidFill>
          <a:schemeClr val="tx1"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52480" y="598624"/>
        <a:ext cx="292938" cy="400794"/>
      </dsp:txXfrm>
    </dsp:sp>
    <dsp:sp modelId="{E6A019AB-A4F0-4CFA-8896-474392949FA5}">
      <dsp:nvSpPr>
        <dsp:cNvPr id="0" name=""/>
        <dsp:cNvSpPr/>
      </dsp:nvSpPr>
      <dsp:spPr>
        <a:xfrm>
          <a:off x="4690082" y="1531842"/>
          <a:ext cx="532616" cy="532616"/>
        </a:xfrm>
        <a:prstGeom prst="downArrow">
          <a:avLst>
            <a:gd name="adj1" fmla="val 55000"/>
            <a:gd name="adj2" fmla="val 45000"/>
          </a:avLst>
        </a:prstGeom>
        <a:solidFill>
          <a:schemeClr val="tx1"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09921" y="1531842"/>
        <a:ext cx="292938" cy="400794"/>
      </dsp:txXfrm>
    </dsp:sp>
    <dsp:sp modelId="{849006C2-C5DE-447E-8521-F71EED0F18AF}">
      <dsp:nvSpPr>
        <dsp:cNvPr id="0" name=""/>
        <dsp:cNvSpPr/>
      </dsp:nvSpPr>
      <dsp:spPr>
        <a:xfrm>
          <a:off x="5047522" y="2451402"/>
          <a:ext cx="532616" cy="532616"/>
        </a:xfrm>
        <a:prstGeom prst="downArrow">
          <a:avLst>
            <a:gd name="adj1" fmla="val 55000"/>
            <a:gd name="adj2" fmla="val 45000"/>
          </a:avLst>
        </a:prstGeom>
        <a:solidFill>
          <a:schemeClr val="tx1"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67361" y="2451402"/>
        <a:ext cx="292938" cy="400794"/>
      </dsp:txXfrm>
    </dsp:sp>
    <dsp:sp modelId="{60D44671-9D2F-429B-B21D-AECC62D6DF44}">
      <dsp:nvSpPr>
        <dsp:cNvPr id="0" name=""/>
        <dsp:cNvSpPr/>
      </dsp:nvSpPr>
      <dsp:spPr>
        <a:xfrm>
          <a:off x="5404962" y="3393724"/>
          <a:ext cx="532616" cy="532616"/>
        </a:xfrm>
        <a:prstGeom prst="downArrow">
          <a:avLst>
            <a:gd name="adj1" fmla="val 55000"/>
            <a:gd name="adj2" fmla="val 45000"/>
          </a:avLst>
        </a:prstGeom>
        <a:solidFill>
          <a:schemeClr val="tx1"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24801" y="3393724"/>
        <a:ext cx="292938" cy="4007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44F423-1086-4649-A30C-AF359B0B7A75}">
      <dsp:nvSpPr>
        <dsp:cNvPr id="0" name=""/>
        <dsp:cNvSpPr/>
      </dsp:nvSpPr>
      <dsp:spPr>
        <a:xfrm rot="16200000">
          <a:off x="3100492" y="2731782"/>
          <a:ext cx="4115418" cy="3627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19936" bIns="0" numCol="1" spcCol="1270" anchor="t" anchorCtr="0">
          <a:noAutofit/>
        </a:bodyPr>
        <a:lstStyle/>
        <a:p>
          <a:pPr marL="0" lvl="0" indent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Η</a:t>
          </a:r>
          <a:r>
            <a:rPr lang="el-GR" sz="2100" b="1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l-GR" sz="2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Επαυξημένη Πραγματικότητα</a:t>
          </a:r>
        </a:p>
      </dsp:txBody>
      <dsp:txXfrm>
        <a:off x="3100492" y="2731782"/>
        <a:ext cx="4115418" cy="362761"/>
      </dsp:txXfrm>
    </dsp:sp>
    <dsp:sp modelId="{F263979A-7E4B-4B83-920F-40511AA904BE}">
      <dsp:nvSpPr>
        <dsp:cNvPr id="0" name=""/>
        <dsp:cNvSpPr/>
      </dsp:nvSpPr>
      <dsp:spPr>
        <a:xfrm>
          <a:off x="5337426" y="5"/>
          <a:ext cx="2108063" cy="5276171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319936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Τα τεχνολογικά </a:t>
          </a:r>
          <a:r>
            <a:rPr lang="el-GR" sz="19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χαρακτηριστικά</a:t>
          </a: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δυνατότητες παιδαγωγικής αξιοποίησης</a:t>
          </a:r>
          <a:endParaRPr lang="el-GR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Οι παιδαγωγικές Θεωρίες στο  παιχνίδι Ε.Π.	</a:t>
          </a:r>
          <a:endParaRPr lang="el-GR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l-GR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37426" y="5"/>
        <a:ext cx="2108063" cy="5276171"/>
      </dsp:txXfrm>
    </dsp:sp>
    <dsp:sp modelId="{DC0D64C4-BEAA-4DF3-94F3-2F7AB3F98E02}">
      <dsp:nvSpPr>
        <dsp:cNvPr id="0" name=""/>
        <dsp:cNvSpPr/>
      </dsp:nvSpPr>
      <dsp:spPr>
        <a:xfrm flipH="1" flipV="1">
          <a:off x="364630" y="411992"/>
          <a:ext cx="109728" cy="132843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C20C0A-91B2-4D65-963F-B47525330B80}">
      <dsp:nvSpPr>
        <dsp:cNvPr id="0" name=""/>
        <dsp:cNvSpPr/>
      </dsp:nvSpPr>
      <dsp:spPr>
        <a:xfrm rot="16200000">
          <a:off x="-1344178" y="2341187"/>
          <a:ext cx="3334270" cy="3627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19936" bIns="0" numCol="1" spcCol="1270" anchor="t" anchorCtr="0">
          <a:noAutofit/>
        </a:bodyPr>
        <a:lstStyle/>
        <a:p>
          <a:pPr marL="0" lvl="0" indent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Το</a:t>
          </a:r>
          <a:r>
            <a:rPr lang="el-GR" sz="2100" b="1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Εκπαιδευτικό Υλικό</a:t>
          </a:r>
          <a:endParaRPr lang="el-GR" sz="21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-1344178" y="2341187"/>
        <a:ext cx="3334270" cy="362761"/>
      </dsp:txXfrm>
    </dsp:sp>
    <dsp:sp modelId="{303C7FB6-36F6-4854-8139-F768B89E0411}">
      <dsp:nvSpPr>
        <dsp:cNvPr id="0" name=""/>
        <dsp:cNvSpPr/>
      </dsp:nvSpPr>
      <dsp:spPr>
        <a:xfrm>
          <a:off x="494110" y="2"/>
          <a:ext cx="1910890" cy="5276171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319936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Το ΕΥ και ο ρόλος του στην ΕξΑΕ</a:t>
          </a: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Βασικές αρχές σχεδιασμού του ΕΥ με τη μεθοδολογία της ΕξΑΕ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l-GR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4110" y="2"/>
        <a:ext cx="1910890" cy="5276171"/>
      </dsp:txXfrm>
    </dsp:sp>
    <dsp:sp modelId="{3CF2669D-DE91-4644-BA63-D00F3274BC6E}">
      <dsp:nvSpPr>
        <dsp:cNvPr id="0" name=""/>
        <dsp:cNvSpPr/>
      </dsp:nvSpPr>
      <dsp:spPr>
        <a:xfrm flipH="1">
          <a:off x="3080923" y="456844"/>
          <a:ext cx="42174" cy="147368"/>
        </a:xfrm>
        <a:prstGeom prst="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A8BA6B-7B3A-4861-8091-7C3D6A198CEE}">
      <dsp:nvSpPr>
        <dsp:cNvPr id="0" name=""/>
        <dsp:cNvSpPr/>
      </dsp:nvSpPr>
      <dsp:spPr>
        <a:xfrm rot="16200000">
          <a:off x="645229" y="2731782"/>
          <a:ext cx="4115418" cy="3627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19936" bIns="0" numCol="1" spcCol="1270" anchor="t" anchorCtr="0">
          <a:noAutofit/>
        </a:bodyPr>
        <a:lstStyle/>
        <a:p>
          <a:pPr marL="0" lvl="0" indent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Αρχές που διέπουν  το  ΕΥ</a:t>
          </a:r>
        </a:p>
      </dsp:txBody>
      <dsp:txXfrm>
        <a:off x="645229" y="2731782"/>
        <a:ext cx="4115418" cy="362761"/>
      </dsp:txXfrm>
    </dsp:sp>
    <dsp:sp modelId="{5A62313E-AF33-44CE-9A98-CC394CC90A51}">
      <dsp:nvSpPr>
        <dsp:cNvPr id="0" name=""/>
        <dsp:cNvSpPr/>
      </dsp:nvSpPr>
      <dsp:spPr>
        <a:xfrm>
          <a:off x="2872047" y="2"/>
          <a:ext cx="2024094" cy="5276171"/>
        </a:xfrm>
        <a:prstGeom prst="rect">
          <a:avLst/>
        </a:prstGeom>
        <a:solidFill>
          <a:srgbClr val="EDC9D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319936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Αρχές της Πολυμεσικής Μάθησης (Mayer)</a:t>
          </a:r>
          <a:endParaRPr lang="el-GR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Αρχές δημιουργίας ΕΥ (Σπανακά – Λιοναράκη)</a:t>
          </a:r>
          <a:endParaRPr lang="el-GR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Η ταξινομία των West – Λιοναράκη</a:t>
          </a:r>
          <a:endParaRPr lang="el-GR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l-GR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72047" y="2"/>
        <a:ext cx="2024094" cy="5276171"/>
      </dsp:txXfrm>
    </dsp:sp>
    <dsp:sp modelId="{4EC30D34-3FAD-46C3-AFCC-D9F983779F6C}">
      <dsp:nvSpPr>
        <dsp:cNvPr id="0" name=""/>
        <dsp:cNvSpPr/>
      </dsp:nvSpPr>
      <dsp:spPr>
        <a:xfrm flipH="1">
          <a:off x="5616624" y="294548"/>
          <a:ext cx="118318" cy="65492"/>
        </a:xfrm>
        <a:prstGeom prst="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8B19AB-AAC5-4BA5-8845-F2360E5A9A45}">
      <dsp:nvSpPr>
        <dsp:cNvPr id="0" name=""/>
        <dsp:cNvSpPr/>
      </dsp:nvSpPr>
      <dsp:spPr>
        <a:xfrm rot="5400000">
          <a:off x="-253090" y="255553"/>
          <a:ext cx="1687268" cy="1181088"/>
        </a:xfrm>
        <a:prstGeom prst="chevron">
          <a:avLst/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Το είδος της έρευνας</a:t>
          </a:r>
        </a:p>
      </dsp:txBody>
      <dsp:txXfrm rot="-5400000">
        <a:off x="0" y="593007"/>
        <a:ext cx="1181088" cy="506180"/>
      </dsp:txXfrm>
    </dsp:sp>
    <dsp:sp modelId="{5FE83969-2EEA-4CA9-9850-30A5876393A8}">
      <dsp:nvSpPr>
        <dsp:cNvPr id="0" name=""/>
        <dsp:cNvSpPr/>
      </dsp:nvSpPr>
      <dsp:spPr>
        <a:xfrm rot="5400000">
          <a:off x="4074629" y="-2891078"/>
          <a:ext cx="1096724" cy="68838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Σκόπιμη δειγματοληπτική έρευνα </a:t>
          </a:r>
          <a:r>
            <a:rPr lang="el-GR" sz="20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αξιολόγησης του εκπαιδευτικού υλικού (</a:t>
          </a:r>
          <a:r>
            <a:rPr lang="el-GR" sz="20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ΕΥ</a:t>
          </a:r>
          <a:r>
            <a:rPr lang="el-GR" sz="20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 και του χωροευαίσθητου παιχνιδιού επαυξημένης πραγματικότητας  (</a:t>
          </a:r>
          <a:r>
            <a:rPr lang="en-US" sz="2000" b="1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AR</a:t>
          </a:r>
          <a:r>
            <a:rPr lang="en-US" sz="20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 </a:t>
          </a:r>
          <a:r>
            <a:rPr lang="el-GR" sz="20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σε περιβάλλον e-learning</a:t>
          </a:r>
          <a:endParaRPr lang="el-GR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181088" y="56001"/>
        <a:ext cx="6830269" cy="989648"/>
      </dsp:txXfrm>
    </dsp:sp>
    <dsp:sp modelId="{9AE14470-057F-45D7-9B71-490B640D209F}">
      <dsp:nvSpPr>
        <dsp:cNvPr id="0" name=""/>
        <dsp:cNvSpPr/>
      </dsp:nvSpPr>
      <dsp:spPr>
        <a:xfrm rot="5400000">
          <a:off x="-253090" y="1749715"/>
          <a:ext cx="1687268" cy="1181088"/>
        </a:xfrm>
        <a:prstGeom prst="chevron">
          <a:avLst/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Μέσα συλλογής δεδομένων</a:t>
          </a:r>
        </a:p>
      </dsp:txBody>
      <dsp:txXfrm rot="-5400000">
        <a:off x="0" y="2087169"/>
        <a:ext cx="1181088" cy="506180"/>
      </dsp:txXfrm>
    </dsp:sp>
    <dsp:sp modelId="{43220E4C-BBBC-41F7-A21E-EB0386B9891D}">
      <dsp:nvSpPr>
        <dsp:cNvPr id="0" name=""/>
        <dsp:cNvSpPr/>
      </dsp:nvSpPr>
      <dsp:spPr>
        <a:xfrm rot="5400000">
          <a:off x="4074341" y="-1396627"/>
          <a:ext cx="1097301" cy="68838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Η </a:t>
          </a:r>
          <a:r>
            <a:rPr lang="el-GR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συλλογή</a:t>
          </a:r>
          <a:r>
            <a:rPr lang="el-G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των δεδομένων από τους  ειδικούς της ΕξΑΕ και από τους μαθητές  πραγματοποιήθηκε </a:t>
          </a:r>
          <a:r>
            <a:rPr lang="el-GR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μέσω δομημένων ερωτηματολογίων</a:t>
          </a:r>
          <a:r>
            <a:rPr lang="el-G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τα οποία σχεδιάστηκαν και διανεμήθηκαν  σε αυτούς</a:t>
          </a:r>
          <a:r>
            <a:rPr lang="el-GR" sz="2000" kern="1200" dirty="0"/>
            <a:t>.</a:t>
          </a:r>
          <a:endParaRPr lang="el-GR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181088" y="1550192"/>
        <a:ext cx="6830241" cy="990169"/>
      </dsp:txXfrm>
    </dsp:sp>
    <dsp:sp modelId="{9BE8311E-3CF7-47EE-A01B-1303E61CF827}">
      <dsp:nvSpPr>
        <dsp:cNvPr id="0" name=""/>
        <dsp:cNvSpPr/>
      </dsp:nvSpPr>
      <dsp:spPr>
        <a:xfrm rot="5400000">
          <a:off x="-253090" y="3243878"/>
          <a:ext cx="1687268" cy="1181088"/>
        </a:xfrm>
        <a:prstGeom prst="chevron">
          <a:avLst/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Περίοδος διεξαγωγής</a:t>
          </a:r>
        </a:p>
      </dsp:txBody>
      <dsp:txXfrm rot="-5400000">
        <a:off x="0" y="3581332"/>
        <a:ext cx="1181088" cy="506180"/>
      </dsp:txXfrm>
    </dsp:sp>
    <dsp:sp modelId="{48E224DA-6EE3-4B8F-B453-274055A17E62}">
      <dsp:nvSpPr>
        <dsp:cNvPr id="0" name=""/>
        <dsp:cNvSpPr/>
      </dsp:nvSpPr>
      <dsp:spPr>
        <a:xfrm rot="5400000">
          <a:off x="4074629" y="97246"/>
          <a:ext cx="1096724" cy="68838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Η έρευνα που αφορά τα </a:t>
          </a:r>
          <a:r>
            <a:rPr lang="el-GR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δύο εκπαιδευτικά περιβάλλοντα</a:t>
          </a:r>
          <a:r>
            <a:rPr lang="el-G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το </a:t>
          </a:r>
          <a:r>
            <a:rPr lang="el-GR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κύριο εκπαιδευτικό υλικό </a:t>
          </a:r>
          <a:r>
            <a:rPr lang="el-G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και το </a:t>
          </a:r>
          <a:r>
            <a:rPr lang="el-GR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χωροευαίσθητο παιχνίδι </a:t>
          </a:r>
          <a:r>
            <a:rPr lang="el-G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επαυξημένης πραγματικότητας, διεξήχθη τον </a:t>
          </a:r>
          <a:r>
            <a:rPr lang="el-GR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Ιούνιο του 2025</a:t>
          </a:r>
          <a:r>
            <a:rPr lang="el-G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 rot="-5400000">
        <a:off x="1181088" y="3044325"/>
        <a:ext cx="6830269" cy="98964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8B19AB-AAC5-4BA5-8845-F2360E5A9A45}">
      <dsp:nvSpPr>
        <dsp:cNvPr id="0" name=""/>
        <dsp:cNvSpPr/>
      </dsp:nvSpPr>
      <dsp:spPr>
        <a:xfrm rot="5400000">
          <a:off x="-104315" y="549321"/>
          <a:ext cx="1659695" cy="1391622"/>
        </a:xfrm>
        <a:prstGeom prst="chevron">
          <a:avLst/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Το δείγμα της έρευνας</a:t>
          </a:r>
        </a:p>
      </dsp:txBody>
      <dsp:txXfrm rot="-5400000">
        <a:off x="29722" y="1111095"/>
        <a:ext cx="1391622" cy="268073"/>
      </dsp:txXfrm>
    </dsp:sp>
    <dsp:sp modelId="{5FE83969-2EEA-4CA9-9850-30A5876393A8}">
      <dsp:nvSpPr>
        <dsp:cNvPr id="0" name=""/>
        <dsp:cNvSpPr/>
      </dsp:nvSpPr>
      <dsp:spPr>
        <a:xfrm rot="5400000">
          <a:off x="4002892" y="-2276593"/>
          <a:ext cx="1467963" cy="65746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l-GR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l-GR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τρεις τελειόφοιτοι </a:t>
          </a:r>
          <a:r>
            <a:rPr lang="el-GR" sz="20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του Προγράμματος Μεταπτυχιακών Σπουδών «Επιστήμες της Αγωγής – Εξ Αποστάσεως Εκπαίδευση με τη χρήση ΤΠΕ (e-Learning)» </a:t>
          </a:r>
          <a:r>
            <a:rPr lang="el-G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και </a:t>
          </a:r>
          <a:r>
            <a:rPr lang="el-GR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έξι μαθητές </a:t>
          </a:r>
          <a:r>
            <a:rPr lang="el-G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της  Γ’  τάξης Γενικού  Λυκείου, που αξιολόγησαν και το </a:t>
          </a:r>
          <a:r>
            <a:rPr lang="el-GR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παιχνίδι </a:t>
          </a:r>
          <a:r>
            <a:rPr lang="en-US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AR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l-GR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l-GR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l-GR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449528" y="348431"/>
        <a:ext cx="6503032" cy="1324643"/>
      </dsp:txXfrm>
    </dsp:sp>
    <dsp:sp modelId="{9AE14470-057F-45D7-9B71-490B640D209F}">
      <dsp:nvSpPr>
        <dsp:cNvPr id="0" name=""/>
        <dsp:cNvSpPr/>
      </dsp:nvSpPr>
      <dsp:spPr>
        <a:xfrm rot="5400000">
          <a:off x="-124414" y="1819894"/>
          <a:ext cx="1659695" cy="1400684"/>
        </a:xfrm>
        <a:prstGeom prst="chevron">
          <a:avLst/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accent5">
              <a:lumMod val="40000"/>
              <a:lumOff val="6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Τα ψηφιακά εργαλεία </a:t>
          </a:r>
        </a:p>
      </dsp:txBody>
      <dsp:txXfrm rot="-5400000">
        <a:off x="5092" y="2390730"/>
        <a:ext cx="1400684" cy="259011"/>
      </dsp:txXfrm>
    </dsp:sp>
    <dsp:sp modelId="{43220E4C-BBBC-41F7-A21E-EB0386B9891D}">
      <dsp:nvSpPr>
        <dsp:cNvPr id="0" name=""/>
        <dsp:cNvSpPr/>
      </dsp:nvSpPr>
      <dsp:spPr>
        <a:xfrm rot="5400000">
          <a:off x="4239342" y="-1004273"/>
          <a:ext cx="966584" cy="660317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Για τη διαδικασία της </a:t>
          </a:r>
          <a:r>
            <a:rPr lang="el-GR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κωδικοποίησης και της  ποιοτικής ανάλυσης περιεχομένου </a:t>
          </a:r>
          <a:r>
            <a:rPr lang="el-G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αξιοποιήθηκε το εξειδικευμένο λογισμικό </a:t>
          </a:r>
          <a:r>
            <a:rPr lang="el-GR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Atlas.ti</a:t>
          </a:r>
          <a:r>
            <a:rPr lang="el-G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sp:txBody>
      <dsp:txXfrm rot="-5400000">
        <a:off x="1421049" y="1861205"/>
        <a:ext cx="6555986" cy="872214"/>
      </dsp:txXfrm>
    </dsp:sp>
    <dsp:sp modelId="{9BE8311E-3CF7-47EE-A01B-1303E61CF827}">
      <dsp:nvSpPr>
        <dsp:cNvPr id="0" name=""/>
        <dsp:cNvSpPr/>
      </dsp:nvSpPr>
      <dsp:spPr>
        <a:xfrm rot="5400000">
          <a:off x="-120028" y="3115325"/>
          <a:ext cx="1659695" cy="1360196"/>
        </a:xfrm>
        <a:prstGeom prst="chevron">
          <a:avLst/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Αξιοπιστία </a:t>
          </a:r>
          <a:endParaRPr lang="en-US" sz="1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Έρευνας</a:t>
          </a:r>
        </a:p>
      </dsp:txBody>
      <dsp:txXfrm rot="-5400000">
        <a:off x="29722" y="3645673"/>
        <a:ext cx="1360196" cy="299499"/>
      </dsp:txXfrm>
    </dsp:sp>
    <dsp:sp modelId="{48E224DA-6EE3-4B8F-B453-274055A17E62}">
      <dsp:nvSpPr>
        <dsp:cNvPr id="0" name=""/>
        <dsp:cNvSpPr/>
      </dsp:nvSpPr>
      <dsp:spPr>
        <a:xfrm rot="5400000">
          <a:off x="3990531" y="386211"/>
          <a:ext cx="1467569" cy="659980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.Για τη  διασφάλιση της εγκυρότητας, της αποτελεσματικότητας  και της  αξιοπιστίας της έρευνας, λήφθηκαν υπόψη οι θεμελιώδεις αρχές </a:t>
          </a:r>
          <a:r>
            <a:rPr lang="el-GR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της Αντικειμενικότητας, της Εξαντλητικότητας, της Καταλληλότητας και  του Αμοιβαίου αποκλεισμού.</a:t>
          </a:r>
        </a:p>
      </dsp:txBody>
      <dsp:txXfrm rot="-5400000">
        <a:off x="1424412" y="3023972"/>
        <a:ext cx="6528168" cy="132428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201D23-1109-4FA9-ACE2-1DF55ED3D200}">
      <dsp:nvSpPr>
        <dsp:cNvPr id="0" name=""/>
        <dsp:cNvSpPr/>
      </dsp:nvSpPr>
      <dsp:spPr>
        <a:xfrm>
          <a:off x="660135" y="0"/>
          <a:ext cx="6317061" cy="2210423"/>
        </a:xfrm>
        <a:prstGeom prst="rect">
          <a:avLst/>
        </a:prstGeom>
        <a:solidFill>
          <a:schemeClr val="bg2">
            <a:lumMod val="90000"/>
            <a:alpha val="4000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1162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b="1" kern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Σκοπός</a:t>
          </a:r>
          <a:r>
            <a:rPr lang="el-GR" sz="2400" kern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η εκπόνηση του κύριου ΕΥ και του παιχνιδιού (AR), που</a:t>
          </a:r>
          <a:r>
            <a:rPr lang="el-GR" sz="2000" b="1" kern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l-GR" sz="2000" kern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λειτουργούν  ως </a:t>
          </a:r>
          <a:r>
            <a:rPr lang="el-GR" sz="2000" b="1" kern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τεκμηριωμένη βάση δεδομένων </a:t>
          </a:r>
          <a:r>
            <a:rPr lang="el-GR" sz="2000" kern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και ως </a:t>
          </a:r>
          <a:r>
            <a:rPr lang="el-GR" sz="2000" b="1" kern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πηγή αναφοράς για μελλοντικό </a:t>
          </a:r>
          <a:r>
            <a:rPr lang="el-GR" sz="2000" kern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εκπαιδευτικό μετασχηματισμό, μέσω </a:t>
          </a:r>
          <a:r>
            <a:rPr lang="el-GR" sz="2000" b="1" kern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ψηφιακών τεχνολογιών </a:t>
          </a:r>
          <a:r>
            <a:rPr lang="el-GR" sz="2000" kern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και </a:t>
          </a:r>
          <a:r>
            <a:rPr lang="el-GR" sz="2000" b="1" kern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καινοτόμων μεθόδων μάθησης</a:t>
          </a:r>
          <a:r>
            <a:rPr lang="el-GR" sz="2000" kern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660135" y="0"/>
        <a:ext cx="6317061" cy="2210423"/>
      </dsp:txXfrm>
    </dsp:sp>
    <dsp:sp modelId="{42DFBBFE-6F9F-4E88-ADA6-04DE7A6D1BDB}">
      <dsp:nvSpPr>
        <dsp:cNvPr id="0" name=""/>
        <dsp:cNvSpPr/>
      </dsp:nvSpPr>
      <dsp:spPr>
        <a:xfrm>
          <a:off x="442889" y="604262"/>
          <a:ext cx="709448" cy="1029265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E8EE77-8782-4756-B313-1849CDFCA330}">
      <dsp:nvSpPr>
        <dsp:cNvPr id="0" name=""/>
        <dsp:cNvSpPr/>
      </dsp:nvSpPr>
      <dsp:spPr>
        <a:xfrm>
          <a:off x="640288" y="2491374"/>
          <a:ext cx="6336908" cy="2456248"/>
        </a:xfrm>
        <a:prstGeom prst="rect">
          <a:avLst/>
        </a:prstGeom>
        <a:solidFill>
          <a:schemeClr val="bg2">
            <a:lumMod val="90000"/>
            <a:alpha val="4000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1162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000" b="1" kern="1200" dirty="0">
            <a:solidFill>
              <a:prstClr val="black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b="1" kern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Αρχές ανάπτυξης του Εκπαιδευτικού Υλικού</a:t>
          </a:r>
          <a:r>
            <a:rPr lang="el-GR" sz="2000" b="1" kern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Αρχές της </a:t>
          </a:r>
          <a:r>
            <a:rPr lang="el-GR" sz="2000" b="1" kern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Πολυμεσικής Μάθησης </a:t>
          </a:r>
          <a:r>
            <a:rPr lang="el-GR" sz="2000" kern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(Mayer)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Αρχές </a:t>
          </a:r>
          <a:r>
            <a:rPr lang="el-GR" sz="2000" b="1" kern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σχεδιασμού του εκπαιδευτικού υλικού, σύμφωνα με τους Σπανακά -  Λιοναράκη</a:t>
          </a:r>
        </a:p>
      </dsp:txBody>
      <dsp:txXfrm>
        <a:off x="640288" y="2491374"/>
        <a:ext cx="6336908" cy="2456248"/>
      </dsp:txXfrm>
    </dsp:sp>
    <dsp:sp modelId="{2BE68214-B229-40B6-9B4B-23D72FF332D7}">
      <dsp:nvSpPr>
        <dsp:cNvPr id="0" name=""/>
        <dsp:cNvSpPr/>
      </dsp:nvSpPr>
      <dsp:spPr>
        <a:xfrm flipH="1">
          <a:off x="830350" y="3683768"/>
          <a:ext cx="43035" cy="102848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AB7AB5-8228-419F-B9F6-EDA36B9D6735}">
      <dsp:nvSpPr>
        <dsp:cNvPr id="0" name=""/>
        <dsp:cNvSpPr/>
      </dsp:nvSpPr>
      <dsp:spPr>
        <a:xfrm>
          <a:off x="0" y="2601"/>
          <a:ext cx="2193484" cy="2661694"/>
        </a:xfrm>
        <a:prstGeom prst="rightArrow">
          <a:avLst>
            <a:gd name="adj1" fmla="val 75000"/>
            <a:gd name="adj2" fmla="val 50000"/>
          </a:avLst>
        </a:prstGeom>
        <a:solidFill>
          <a:srgbClr val="779AD3">
            <a:alpha val="89804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ctr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l-GR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ctr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Δομή του ΕΥ</a:t>
          </a:r>
        </a:p>
      </dsp:txBody>
      <dsp:txXfrm>
        <a:off x="0" y="335313"/>
        <a:ext cx="1370928" cy="1996270"/>
      </dsp:txXfrm>
    </dsp:sp>
    <dsp:sp modelId="{6E6E0873-2279-4045-9A3E-2F31251A7F19}">
      <dsp:nvSpPr>
        <dsp:cNvPr id="0" name=""/>
        <dsp:cNvSpPr/>
      </dsp:nvSpPr>
      <dsp:spPr>
        <a:xfrm>
          <a:off x="2674244" y="2601"/>
          <a:ext cx="4232235" cy="2661694"/>
        </a:xfrm>
        <a:prstGeom prst="roundRect">
          <a:avLst/>
        </a:prstGeom>
        <a:solidFill>
          <a:srgbClr val="FFFF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1.Εισαγωγή-οδηγός μελέτης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Το άρθρο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 Το χρονογράφημα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4. Η επιφυλλίδα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5. Το Μουσείο Τυπογραφίας Χανίων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6.Σύνοψη</a:t>
          </a:r>
        </a:p>
      </dsp:txBody>
      <dsp:txXfrm>
        <a:off x="2804177" y="132534"/>
        <a:ext cx="3972369" cy="240182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51517-47EC-4A42-96B6-8EDA9C2A9782}">
      <dsp:nvSpPr>
        <dsp:cNvPr id="0" name=""/>
        <dsp:cNvSpPr/>
      </dsp:nvSpPr>
      <dsp:spPr>
        <a:xfrm rot="10800000">
          <a:off x="1808612" y="379219"/>
          <a:ext cx="4788532" cy="2409912"/>
        </a:xfrm>
        <a:prstGeom prst="homePlate">
          <a:avLst/>
        </a:prstGeom>
        <a:solidFill>
          <a:srgbClr val="FFFF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2704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Σύνδεση με το  εκπαιδευτικό περιβάλλον </a:t>
          </a:r>
          <a:r>
            <a:rPr lang="en-US" sz="24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https://students.edivea.net/courses/106</a:t>
          </a:r>
          <a:endParaRPr lang="el-GR" sz="24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2411090" y="379219"/>
        <a:ext cx="4186054" cy="2409912"/>
      </dsp:txXfrm>
    </dsp:sp>
    <dsp:sp modelId="{1E1AF83A-9998-4135-A124-5A9FA2BB99DE}">
      <dsp:nvSpPr>
        <dsp:cNvPr id="0" name=""/>
        <dsp:cNvSpPr/>
      </dsp:nvSpPr>
      <dsp:spPr>
        <a:xfrm>
          <a:off x="662650" y="378039"/>
          <a:ext cx="2409912" cy="2409912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99DF52-BD23-476F-83BB-22F03D23F261}">
      <dsp:nvSpPr>
        <dsp:cNvPr id="0" name=""/>
        <dsp:cNvSpPr/>
      </dsp:nvSpPr>
      <dsp:spPr>
        <a:xfrm>
          <a:off x="0" y="0"/>
          <a:ext cx="7769275" cy="1289144"/>
        </a:xfrm>
        <a:prstGeom prst="roundRect">
          <a:avLst/>
        </a:prstGeom>
        <a:solidFill>
          <a:srgbClr val="FFFF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u="sng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1o Ερευνητικό Ερώτημα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Το ΕΥ </a:t>
          </a:r>
          <a:r>
            <a:rPr lang="el-GR" sz="2000" kern="12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διέπεται από τις </a:t>
          </a:r>
          <a:r>
            <a:rPr lang="el-GR" sz="2000" b="1" kern="12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αρχές και τη μεθοδολογία της ΕξΑΕ</a:t>
          </a:r>
          <a:r>
            <a:rPr lang="el-GR" sz="2000" b="1" kern="12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rPr>
            <a:t>.</a:t>
          </a:r>
          <a:endParaRPr lang="el-GR" sz="2000" b="1" u="sng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931" y="62931"/>
        <a:ext cx="7643413" cy="1163282"/>
      </dsp:txXfrm>
    </dsp:sp>
    <dsp:sp modelId="{D637B2B1-39C9-45DE-A439-E4E5AA35254E}">
      <dsp:nvSpPr>
        <dsp:cNvPr id="0" name=""/>
        <dsp:cNvSpPr/>
      </dsp:nvSpPr>
      <dsp:spPr>
        <a:xfrm>
          <a:off x="3794" y="1356282"/>
          <a:ext cx="7769275" cy="1289144"/>
        </a:xfrm>
        <a:prstGeom prst="roundRect">
          <a:avLst/>
        </a:prstGeom>
        <a:solidFill>
          <a:srgbClr val="CBD9F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u="sng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2ο Ερευνητικό Ερώτημα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Το ΕΥ </a:t>
          </a:r>
          <a:r>
            <a:rPr lang="el-GR" sz="2000" kern="1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έχει δημιουργηθεί σύμφωνα με </a:t>
          </a:r>
          <a:r>
            <a:rPr lang="el-GR" sz="2000" b="1" kern="1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τις αρχές της Πολυμεσικής Μάθησης</a:t>
          </a:r>
          <a:endParaRPr lang="en-US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6725" y="1419213"/>
        <a:ext cx="7643413" cy="1163282"/>
      </dsp:txXfrm>
    </dsp:sp>
    <dsp:sp modelId="{B9E8C637-1E90-41E7-8180-0D69C665E626}">
      <dsp:nvSpPr>
        <dsp:cNvPr id="0" name=""/>
        <dsp:cNvSpPr/>
      </dsp:nvSpPr>
      <dsp:spPr>
        <a:xfrm>
          <a:off x="3794" y="2709884"/>
          <a:ext cx="7769275" cy="1289144"/>
        </a:xfrm>
        <a:prstGeom prst="roundRect">
          <a:avLst/>
        </a:prstGeom>
        <a:solidFill>
          <a:srgbClr val="C4E59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u="sng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3ο Ερευνητικό Ερώτημα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Οι απόψεις των μαθητών για το </a:t>
          </a:r>
          <a:r>
            <a:rPr lang="el-GR" sz="2000" b="1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νέο τρόπο διδασκαλίας του μαθήματος της Γλώσσας ήταν </a:t>
          </a:r>
          <a:r>
            <a:rPr lang="el-GR" sz="2000" b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πως το Ε</a:t>
          </a:r>
          <a:r>
            <a:rPr lang="el-GR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Υ </a:t>
          </a:r>
          <a:r>
            <a:rPr lang="el-GR" sz="20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κέντρισε το ενδιαφέρον τους</a:t>
          </a:r>
          <a:r>
            <a:rPr lang="el-GR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2000" b="1" u="none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6725" y="2772815"/>
        <a:ext cx="7643413" cy="1163282"/>
      </dsp:txXfrm>
    </dsp:sp>
    <dsp:sp modelId="{38AC2BB4-3240-45EA-80CF-C948238CBED3}">
      <dsp:nvSpPr>
        <dsp:cNvPr id="0" name=""/>
        <dsp:cNvSpPr/>
      </dsp:nvSpPr>
      <dsp:spPr>
        <a:xfrm>
          <a:off x="3794" y="4063486"/>
          <a:ext cx="7769275" cy="1289144"/>
        </a:xfrm>
        <a:prstGeom prst="roundRect">
          <a:avLst/>
        </a:prstGeom>
        <a:solidFill>
          <a:srgbClr val="F5A1C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u="sng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4ο Ερευνητικό Ερώτημα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Οι στάσεις και οι δεξιότητες των μαθητών </a:t>
          </a:r>
          <a:r>
            <a:rPr lang="el-GR" sz="2000" kern="12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απέναντι </a:t>
          </a:r>
          <a:r>
            <a:rPr lang="el-GR" sz="2000" b="1" kern="12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στην πλατφόρμα </a:t>
          </a:r>
          <a:r>
            <a:rPr lang="el-GR" sz="2000" kern="12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της ΕξΑΕ έδειξαν πως ήταν </a:t>
          </a:r>
          <a:r>
            <a:rPr lang="el-GR" sz="2000" b="1" kern="12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εύχρηστη κι ελκυστική</a:t>
          </a:r>
          <a:r>
            <a:rPr lang="el-GR" sz="2000" kern="12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.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6725" y="4126417"/>
        <a:ext cx="7643413" cy="11632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19T08:20:49.43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19T08:21:30.37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19T08:20:50.8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19T08:20:52.0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19T08:20:56.74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19T08:20:57.66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19T08:21:01.68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19T08:21:15.25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19T08:21:22.54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19T08:21:26.87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12,'0'-5,"0"-2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16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6950" y="730250"/>
            <a:ext cx="4864100" cy="36496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8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24388"/>
            <a:ext cx="5486400" cy="437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278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4560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278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4560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8568C96-3D9B-4CEA-82D6-5318AA7F4D69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01702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03924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88292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43000" y="784188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 b="1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02484D-3F63-488A-990A-36E3F22D10C7}" type="slidenum">
              <a:rPr lang="de-DE" smtClean="0"/>
              <a:pPr>
                <a:defRPr/>
              </a:pPr>
              <a:t>‹#›</a:t>
            </a:fld>
            <a:endParaRPr lang="de-DE" dirty="0"/>
          </a:p>
        </p:txBody>
      </p:sp>
      <p:sp>
        <p:nvSpPr>
          <p:cNvPr id="7" name="Rectangle 61"/>
          <p:cNvSpPr/>
          <p:nvPr userDrawn="1"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9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Ορθογώνιο 8"/>
          <p:cNvSpPr/>
          <p:nvPr userDrawn="1"/>
        </p:nvSpPr>
        <p:spPr>
          <a:xfrm>
            <a:off x="467544" y="764704"/>
            <a:ext cx="57606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10" name="Πεντάγωνο 9"/>
          <p:cNvSpPr/>
          <p:nvPr userDrawn="1"/>
        </p:nvSpPr>
        <p:spPr>
          <a:xfrm>
            <a:off x="467544" y="2316163"/>
            <a:ext cx="675456" cy="792088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31247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C16-FAF2-2C41-B697-563997C522AD}" type="datetimeFigureOut">
              <a:rPr lang="en-US" smtClean="0"/>
              <a:pPr/>
              <a:t>11/21/2025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666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9EA-0687-604F-B97A-763B6765DF9F}" type="datetimeFigureOut">
              <a:rPr lang="en-US" smtClean="0"/>
              <a:pPr/>
              <a:t>11/21/2025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731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lnSpc>
                <a:spcPct val="150000"/>
              </a:lnSpc>
              <a:defRPr sz="4400"/>
            </a:lvl1pPr>
            <a:lvl2pPr>
              <a:lnSpc>
                <a:spcPct val="150000"/>
              </a:lnSpc>
              <a:defRPr sz="4000"/>
            </a:lvl2pPr>
            <a:lvl3pPr>
              <a:lnSpc>
                <a:spcPct val="150000"/>
              </a:lnSpc>
              <a:defRPr sz="3200"/>
            </a:lvl3pPr>
            <a:lvl4pPr>
              <a:lnSpc>
                <a:spcPct val="150000"/>
              </a:lnSpc>
              <a:defRPr sz="2800"/>
            </a:lvl4pPr>
            <a:lvl5pPr>
              <a:lnSpc>
                <a:spcPct val="150000"/>
              </a:lnSpc>
              <a:defRPr sz="2800"/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dirty="0"/>
              <a:t>2016</a:t>
            </a:r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Δρ Χαράλαμπος Μουζάκης</a:t>
            </a: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1"/>
          <p:cNvSpPr/>
          <p:nvPr userDrawn="1"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9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8" name="15 - Ευθεία γραμμή σύνδεσης"/>
          <p:cNvCxnSpPr/>
          <p:nvPr userDrawn="1"/>
        </p:nvCxnSpPr>
        <p:spPr bwMode="auto">
          <a:xfrm>
            <a:off x="1522058" y="1194393"/>
            <a:ext cx="7034182" cy="73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15 - Ευθεία γραμμή σύνδεσης"/>
          <p:cNvCxnSpPr/>
          <p:nvPr userDrawn="1"/>
        </p:nvCxnSpPr>
        <p:spPr bwMode="auto">
          <a:xfrm>
            <a:off x="467544" y="6453336"/>
            <a:ext cx="8476309" cy="19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Ορθογώνιο 10"/>
          <p:cNvSpPr/>
          <p:nvPr userDrawn="1"/>
        </p:nvSpPr>
        <p:spPr>
          <a:xfrm>
            <a:off x="467544" y="628501"/>
            <a:ext cx="57606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12" name="Πεντάγωνο 11"/>
          <p:cNvSpPr/>
          <p:nvPr userDrawn="1"/>
        </p:nvSpPr>
        <p:spPr>
          <a:xfrm>
            <a:off x="467544" y="603852"/>
            <a:ext cx="675456" cy="792088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13" name="Τίτλος 1"/>
          <p:cNvSpPr>
            <a:spLocks noGrp="1"/>
          </p:cNvSpPr>
          <p:nvPr>
            <p:ph type="title"/>
          </p:nvPr>
        </p:nvSpPr>
        <p:spPr>
          <a:xfrm>
            <a:off x="1143000" y="365127"/>
            <a:ext cx="7372350" cy="1075390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89857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B9B27-4D02-2940-AED5-BC8F2B3B1507}" type="datetimeFigureOut">
              <a:rPr lang="en-US" smtClean="0"/>
              <a:pPr/>
              <a:t>11/21/2025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588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7878-2C98-7449-BB8F-764A5EA8E558}" type="datetimeFigureOut">
              <a:rPr lang="en-US" smtClean="0"/>
              <a:pPr/>
              <a:t>11/21/2025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8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F403-9584-1749-B6AB-5E1C5F94527C}" type="datetimeFigureOut">
              <a:rPr lang="en-US" smtClean="0"/>
              <a:pPr/>
              <a:t>11/21/2025</a:t>
            </a:fld>
            <a:endParaRPr lang="en-US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96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0351-EB03-5444-BA93-B7E778374E24}" type="datetimeFigureOut">
              <a:rPr lang="en-US" smtClean="0"/>
              <a:pPr/>
              <a:t>11/21/2025</a:t>
            </a:fld>
            <a:endParaRPr lang="en-US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636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B90-FF7E-5041-AB9F-1BC0957AB829}" type="datetimeFigureOut">
              <a:rPr lang="en-US" smtClean="0"/>
              <a:pPr/>
              <a:t>11/21/2025</a:t>
            </a:fld>
            <a:endParaRPr lang="en-US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426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8CB6-48D8-4E47-B0D3-B56230F429D0}" type="datetimeFigureOut">
              <a:rPr lang="en-US" smtClean="0"/>
              <a:pPr/>
              <a:t>11/21/2025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742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16D3-DCE8-CC45-8106-AE5DFCD073F9}" type="datetimeFigureOut">
              <a:rPr lang="en-US" smtClean="0"/>
              <a:pPr/>
              <a:t>11/21/2025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254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chemeClr val="bg2">
                <a:alpha val="69000"/>
                <a:lumMod val="64000"/>
                <a:lumOff val="36000"/>
              </a:schemeClr>
            </a:gs>
            <a:gs pos="99000">
              <a:srgbClr val="CBD9FD"/>
            </a:gs>
            <a:gs pos="99000">
              <a:srgbClr val="CBD9FD"/>
            </a:gs>
            <a:gs pos="80000">
              <a:srgbClr val="DBE5FD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FFB4-400D-1240-AB24-6F86C96D4DFB}" type="datetimeFigureOut">
              <a:rPr lang="en-US" smtClean="0"/>
              <a:pPr/>
              <a:t>11/21/2025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8"/>
          <p:cNvSpPr/>
          <p:nvPr userDrawn="1"/>
        </p:nvSpPr>
        <p:spPr bwMode="auto">
          <a:xfrm>
            <a:off x="163906" y="796626"/>
            <a:ext cx="86598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642712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1" r:id="rId1"/>
    <p:sldLayoutId id="2147484472" r:id="rId2"/>
    <p:sldLayoutId id="2147484473" r:id="rId3"/>
    <p:sldLayoutId id="2147484474" r:id="rId4"/>
    <p:sldLayoutId id="2147484475" r:id="rId5"/>
    <p:sldLayoutId id="2147484476" r:id="rId6"/>
    <p:sldLayoutId id="2147484477" r:id="rId7"/>
    <p:sldLayoutId id="2147484478" r:id="rId8"/>
    <p:sldLayoutId id="2147484479" r:id="rId9"/>
    <p:sldLayoutId id="2147484480" r:id="rId10"/>
    <p:sldLayoutId id="214748448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customXml" Target="../ink/ink9.xml"/><Relationship Id="rId3" Type="http://schemas.openxmlformats.org/officeDocument/2006/relationships/image" Target="../media/image1.png"/><Relationship Id="rId7" Type="http://schemas.openxmlformats.org/officeDocument/2006/relationships/customXml" Target="../ink/ink3.xml"/><Relationship Id="rId12" Type="http://schemas.openxmlformats.org/officeDocument/2006/relationships/customXml" Target="../ink/ink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11" Type="http://schemas.openxmlformats.org/officeDocument/2006/relationships/customXml" Target="../ink/ink7.xml"/><Relationship Id="rId5" Type="http://schemas.openxmlformats.org/officeDocument/2006/relationships/image" Target="../media/image11.png"/><Relationship Id="rId15" Type="http://schemas.openxmlformats.org/officeDocument/2006/relationships/customXml" Target="../ink/ink10.xml"/><Relationship Id="rId10" Type="http://schemas.openxmlformats.org/officeDocument/2006/relationships/customXml" Target="../ink/ink6.xml"/><Relationship Id="rId4" Type="http://schemas.openxmlformats.org/officeDocument/2006/relationships/customXml" Target="../ink/ink1.xml"/><Relationship Id="rId9" Type="http://schemas.openxmlformats.org/officeDocument/2006/relationships/customXml" Target="../ink/ink5.xml"/><Relationship Id="rId1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diagramLayout" Target="../diagrams/layout6.xml"/><Relationship Id="rId7" Type="http://schemas.openxmlformats.org/officeDocument/2006/relationships/image" Target="../media/image11.jp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Relationship Id="rId9" Type="http://schemas.openxmlformats.org/officeDocument/2006/relationships/image" Target="../media/image13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sv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7.sv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6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5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>
            <a:extLst>
              <a:ext uri="{FF2B5EF4-FFF2-40B4-BE49-F238E27FC236}">
                <a16:creationId xmlns:a16="http://schemas.microsoft.com/office/drawing/2014/main" id="{F38C4947-5E56-4920-B237-795C721CF9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8621" y="5026067"/>
            <a:ext cx="6858000" cy="922893"/>
          </a:xfrm>
          <a:prstGeom prst="rect">
            <a:avLst/>
          </a:prstGeom>
        </p:spPr>
      </p:pic>
      <p:cxnSp>
        <p:nvCxnSpPr>
          <p:cNvPr id="16" name="15 - Ευθεία γραμμή σύνδεσης"/>
          <p:cNvCxnSpPr/>
          <p:nvPr/>
        </p:nvCxnSpPr>
        <p:spPr bwMode="auto">
          <a:xfrm>
            <a:off x="1789760" y="1045383"/>
            <a:ext cx="7034182" cy="73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81" name="11 - Ορθογώνιο"/>
          <p:cNvSpPr>
            <a:spLocks noChangeArrowheads="1"/>
          </p:cNvSpPr>
          <p:nvPr/>
        </p:nvSpPr>
        <p:spPr bwMode="auto">
          <a:xfrm>
            <a:off x="1604896" y="251187"/>
            <a:ext cx="7403909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l-GR" sz="1400" dirty="0">
                <a:cs typeface="Times New Roman" panose="02020603050405020304" pitchFamily="18" charset="0"/>
              </a:rPr>
              <a:t>Πρόγραμμα Μεταπτυχιακών Σπουδών: </a:t>
            </a:r>
            <a:endParaRPr lang="en-US" sz="1400" dirty="0">
              <a:cs typeface="Times New Roman" panose="02020603050405020304" pitchFamily="18" charset="0"/>
            </a:endParaRPr>
          </a:p>
          <a:p>
            <a:pPr algn="ctr"/>
            <a:r>
              <a:rPr lang="el-GR" sz="1400" dirty="0">
                <a:cs typeface="Times New Roman" panose="02020603050405020304" pitchFamily="18" charset="0"/>
              </a:rPr>
              <a:t>«Επιστήμες της Αγωγής - Εξ Αποστάσεως Εκπαίδευση  με την αξιοποίηση Προηγμένων Μαθησιακών Τεχνολογιών (e-Learning)»</a:t>
            </a:r>
            <a:endParaRPr lang="el-GR" sz="1200" dirty="0">
              <a:cs typeface="Times New Roman" panose="02020603050405020304" pitchFamily="18" charset="0"/>
            </a:endParaRPr>
          </a:p>
        </p:txBody>
      </p:sp>
      <p:cxnSp>
        <p:nvCxnSpPr>
          <p:cNvPr id="7" name="15 - Ευθεία γραμμή σύνδεσης"/>
          <p:cNvCxnSpPr/>
          <p:nvPr/>
        </p:nvCxnSpPr>
        <p:spPr bwMode="auto">
          <a:xfrm flipV="1">
            <a:off x="1789760" y="1101540"/>
            <a:ext cx="7034182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15 - Ευθεία γραμμή σύνδεσης"/>
          <p:cNvCxnSpPr/>
          <p:nvPr/>
        </p:nvCxnSpPr>
        <p:spPr bwMode="auto">
          <a:xfrm>
            <a:off x="1604896" y="5968099"/>
            <a:ext cx="6991725" cy="129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Γραφή 3">
                <a:extLst>
                  <a:ext uri="{FF2B5EF4-FFF2-40B4-BE49-F238E27FC236}">
                    <a16:creationId xmlns:a16="http://schemas.microsoft.com/office/drawing/2014/main" id="{FE44D434-A726-4055-9EF0-D069FBD3D9C3}"/>
                  </a:ext>
                </a:extLst>
              </p14:cNvPr>
              <p14:cNvContentPartPr/>
              <p14:nvPr/>
            </p14:nvContentPartPr>
            <p14:xfrm>
              <a:off x="2532902" y="4971046"/>
              <a:ext cx="360" cy="360"/>
            </p14:xfrm>
          </p:contentPart>
        </mc:Choice>
        <mc:Fallback xmlns="">
          <p:pic>
            <p:nvPicPr>
              <p:cNvPr id="4" name="Γραφή 3">
                <a:extLst>
                  <a:ext uri="{FF2B5EF4-FFF2-40B4-BE49-F238E27FC236}">
                    <a16:creationId xmlns:a16="http://schemas.microsoft.com/office/drawing/2014/main" id="{FE44D434-A726-4055-9EF0-D069FBD3D9C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523902" y="4962406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" name="Γραφή 4">
                <a:extLst>
                  <a:ext uri="{FF2B5EF4-FFF2-40B4-BE49-F238E27FC236}">
                    <a16:creationId xmlns:a16="http://schemas.microsoft.com/office/drawing/2014/main" id="{4C9D3589-10AB-4E3B-86DF-A627952A1E76}"/>
                  </a:ext>
                </a:extLst>
              </p14:cNvPr>
              <p14:cNvContentPartPr/>
              <p14:nvPr/>
            </p14:nvContentPartPr>
            <p14:xfrm>
              <a:off x="2512022" y="5086606"/>
              <a:ext cx="360" cy="360"/>
            </p14:xfrm>
          </p:contentPart>
        </mc:Choice>
        <mc:Fallback xmlns="">
          <p:pic>
            <p:nvPicPr>
              <p:cNvPr id="5" name="Γραφή 4">
                <a:extLst>
                  <a:ext uri="{FF2B5EF4-FFF2-40B4-BE49-F238E27FC236}">
                    <a16:creationId xmlns:a16="http://schemas.microsoft.com/office/drawing/2014/main" id="{4C9D3589-10AB-4E3B-86DF-A627952A1E7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503022" y="5077966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6" name="Γραφή 5">
                <a:extLst>
                  <a:ext uri="{FF2B5EF4-FFF2-40B4-BE49-F238E27FC236}">
                    <a16:creationId xmlns:a16="http://schemas.microsoft.com/office/drawing/2014/main" id="{7F042FAA-2BF5-4167-838A-7627014A6B64}"/>
                  </a:ext>
                </a:extLst>
              </p14:cNvPr>
              <p14:cNvContentPartPr/>
              <p14:nvPr/>
            </p14:nvContentPartPr>
            <p14:xfrm>
              <a:off x="5013662" y="5108206"/>
              <a:ext cx="360" cy="360"/>
            </p14:xfrm>
          </p:contentPart>
        </mc:Choice>
        <mc:Fallback xmlns="">
          <p:pic>
            <p:nvPicPr>
              <p:cNvPr id="6" name="Γραφή 5">
                <a:extLst>
                  <a:ext uri="{FF2B5EF4-FFF2-40B4-BE49-F238E27FC236}">
                    <a16:creationId xmlns:a16="http://schemas.microsoft.com/office/drawing/2014/main" id="{7F042FAA-2BF5-4167-838A-7627014A6B6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004662" y="5099206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8" name="Γραφή 7">
                <a:extLst>
                  <a:ext uri="{FF2B5EF4-FFF2-40B4-BE49-F238E27FC236}">
                    <a16:creationId xmlns:a16="http://schemas.microsoft.com/office/drawing/2014/main" id="{709AC14A-51F8-4174-9F7F-35C8B0074FC1}"/>
                  </a:ext>
                </a:extLst>
              </p14:cNvPr>
              <p14:cNvContentPartPr/>
              <p14:nvPr/>
            </p14:nvContentPartPr>
            <p14:xfrm>
              <a:off x="3793982" y="5370646"/>
              <a:ext cx="360" cy="360"/>
            </p14:xfrm>
          </p:contentPart>
        </mc:Choice>
        <mc:Fallback xmlns="">
          <p:pic>
            <p:nvPicPr>
              <p:cNvPr id="8" name="Γραφή 7">
                <a:extLst>
                  <a:ext uri="{FF2B5EF4-FFF2-40B4-BE49-F238E27FC236}">
                    <a16:creationId xmlns:a16="http://schemas.microsoft.com/office/drawing/2014/main" id="{709AC14A-51F8-4174-9F7F-35C8B0074FC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784982" y="5362006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2" name="Γραφή 11">
                <a:extLst>
                  <a:ext uri="{FF2B5EF4-FFF2-40B4-BE49-F238E27FC236}">
                    <a16:creationId xmlns:a16="http://schemas.microsoft.com/office/drawing/2014/main" id="{2BEDE196-A8C9-43CB-8985-D2019EBF83D7}"/>
                  </a:ext>
                </a:extLst>
              </p14:cNvPr>
              <p14:cNvContentPartPr/>
              <p14:nvPr/>
            </p14:nvContentPartPr>
            <p14:xfrm>
              <a:off x="5644022" y="5045206"/>
              <a:ext cx="360" cy="360"/>
            </p14:xfrm>
          </p:contentPart>
        </mc:Choice>
        <mc:Fallback xmlns="">
          <p:pic>
            <p:nvPicPr>
              <p:cNvPr id="12" name="Γραφή 11">
                <a:extLst>
                  <a:ext uri="{FF2B5EF4-FFF2-40B4-BE49-F238E27FC236}">
                    <a16:creationId xmlns:a16="http://schemas.microsoft.com/office/drawing/2014/main" id="{2BEDE196-A8C9-43CB-8985-D2019EBF83D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635382" y="5036206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4" name="Γραφή 13">
                <a:extLst>
                  <a:ext uri="{FF2B5EF4-FFF2-40B4-BE49-F238E27FC236}">
                    <a16:creationId xmlns:a16="http://schemas.microsoft.com/office/drawing/2014/main" id="{20B8822F-2092-4CA2-91AF-2EBE830CE3CC}"/>
                  </a:ext>
                </a:extLst>
              </p14:cNvPr>
              <p14:cNvContentPartPr/>
              <p14:nvPr/>
            </p14:nvContentPartPr>
            <p14:xfrm>
              <a:off x="5822222" y="5023606"/>
              <a:ext cx="360" cy="360"/>
            </p14:xfrm>
          </p:contentPart>
        </mc:Choice>
        <mc:Fallback xmlns="">
          <p:pic>
            <p:nvPicPr>
              <p:cNvPr id="14" name="Γραφή 13">
                <a:extLst>
                  <a:ext uri="{FF2B5EF4-FFF2-40B4-BE49-F238E27FC236}">
                    <a16:creationId xmlns:a16="http://schemas.microsoft.com/office/drawing/2014/main" id="{20B8822F-2092-4CA2-91AF-2EBE830CE3C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813582" y="5014966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7" name="Γραφή 16">
                <a:extLst>
                  <a:ext uri="{FF2B5EF4-FFF2-40B4-BE49-F238E27FC236}">
                    <a16:creationId xmlns:a16="http://schemas.microsoft.com/office/drawing/2014/main" id="{8FAE51FB-C96E-4BEE-9AE3-63C6F540DBE2}"/>
                  </a:ext>
                </a:extLst>
              </p14:cNvPr>
              <p14:cNvContentPartPr/>
              <p14:nvPr/>
            </p14:nvContentPartPr>
            <p14:xfrm>
              <a:off x="5822222" y="4761166"/>
              <a:ext cx="360" cy="360"/>
            </p14:xfrm>
          </p:contentPart>
        </mc:Choice>
        <mc:Fallback xmlns="">
          <p:pic>
            <p:nvPicPr>
              <p:cNvPr id="17" name="Γραφή 16">
                <a:extLst>
                  <a:ext uri="{FF2B5EF4-FFF2-40B4-BE49-F238E27FC236}">
                    <a16:creationId xmlns:a16="http://schemas.microsoft.com/office/drawing/2014/main" id="{8FAE51FB-C96E-4BEE-9AE3-63C6F540DBE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813582" y="4752166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8" name="Γραφή 17">
                <a:extLst>
                  <a:ext uri="{FF2B5EF4-FFF2-40B4-BE49-F238E27FC236}">
                    <a16:creationId xmlns:a16="http://schemas.microsoft.com/office/drawing/2014/main" id="{62C8A526-4977-48EF-9EBB-12CD82F3302E}"/>
                  </a:ext>
                </a:extLst>
              </p14:cNvPr>
              <p14:cNvContentPartPr/>
              <p14:nvPr/>
            </p14:nvContentPartPr>
            <p14:xfrm>
              <a:off x="4624142" y="2007166"/>
              <a:ext cx="360" cy="360"/>
            </p14:xfrm>
          </p:contentPart>
        </mc:Choice>
        <mc:Fallback xmlns="">
          <p:pic>
            <p:nvPicPr>
              <p:cNvPr id="18" name="Γραφή 17">
                <a:extLst>
                  <a:ext uri="{FF2B5EF4-FFF2-40B4-BE49-F238E27FC236}">
                    <a16:creationId xmlns:a16="http://schemas.microsoft.com/office/drawing/2014/main" id="{62C8A526-4977-48EF-9EBB-12CD82F3302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615502" y="1998166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9" name="Γραφή 18">
                <a:extLst>
                  <a:ext uri="{FF2B5EF4-FFF2-40B4-BE49-F238E27FC236}">
                    <a16:creationId xmlns:a16="http://schemas.microsoft.com/office/drawing/2014/main" id="{B7214309-2447-4C7B-8AC3-616BDF577597}"/>
                  </a:ext>
                </a:extLst>
              </p14:cNvPr>
              <p14:cNvContentPartPr/>
              <p14:nvPr/>
            </p14:nvContentPartPr>
            <p14:xfrm>
              <a:off x="4393382" y="5082646"/>
              <a:ext cx="360" cy="4320"/>
            </p14:xfrm>
          </p:contentPart>
        </mc:Choice>
        <mc:Fallback xmlns="">
          <p:pic>
            <p:nvPicPr>
              <p:cNvPr id="19" name="Γραφή 18">
                <a:extLst>
                  <a:ext uri="{FF2B5EF4-FFF2-40B4-BE49-F238E27FC236}">
                    <a16:creationId xmlns:a16="http://schemas.microsoft.com/office/drawing/2014/main" id="{B7214309-2447-4C7B-8AC3-616BDF577597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4384382" y="5073646"/>
                <a:ext cx="18000" cy="21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20" name="Γραφή 19">
                <a:extLst>
                  <a:ext uri="{FF2B5EF4-FFF2-40B4-BE49-F238E27FC236}">
                    <a16:creationId xmlns:a16="http://schemas.microsoft.com/office/drawing/2014/main" id="{3E4218AF-E156-4DE5-94AB-BE00987433B9}"/>
                  </a:ext>
                </a:extLst>
              </p14:cNvPr>
              <p14:cNvContentPartPr/>
              <p14:nvPr/>
            </p14:nvContentPartPr>
            <p14:xfrm>
              <a:off x="2974262" y="5160406"/>
              <a:ext cx="360" cy="360"/>
            </p14:xfrm>
          </p:contentPart>
        </mc:Choice>
        <mc:Fallback xmlns="">
          <p:pic>
            <p:nvPicPr>
              <p:cNvPr id="20" name="Γραφή 19">
                <a:extLst>
                  <a:ext uri="{FF2B5EF4-FFF2-40B4-BE49-F238E27FC236}">
                    <a16:creationId xmlns:a16="http://schemas.microsoft.com/office/drawing/2014/main" id="{3E4218AF-E156-4DE5-94AB-BE00987433B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965262" y="5151406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28" name="Τίτλος 1">
            <a:extLst>
              <a:ext uri="{FF2B5EF4-FFF2-40B4-BE49-F238E27FC236}">
                <a16:creationId xmlns:a16="http://schemas.microsoft.com/office/drawing/2014/main" id="{76ED3C55-DFCE-4D97-AD9D-0F140D735D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3077" y="1200752"/>
            <a:ext cx="7219045" cy="2387600"/>
          </a:xfrm>
        </p:spPr>
        <p:txBody>
          <a:bodyPr>
            <a:normAutofit/>
          </a:bodyPr>
          <a:lstStyle/>
          <a:p>
            <a:r>
              <a:rPr lang="el-GR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«Σχεδιασμός, υλοποίηση και αποτίμηση εκπαιδευτικού υλικού </a:t>
            </a:r>
            <a:br>
              <a:rPr lang="el-GR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 τη μεθοδολογία της Σχολικής ΕξΑΕ για τους μαθητές και τις μαθήτριες  Γενικού Λυκείου στο μάθημα της Νέας Ελληνικής Γλώσσας  «Έκφραση-Έκθεση»</a:t>
            </a:r>
            <a:br>
              <a:rPr lang="el-GR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και συγκεκριμένα στην ενότητα</a:t>
            </a:r>
            <a:br>
              <a:rPr lang="el-GR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«κειμενικοί τύποι δημοσιογραφικού λόγου: </a:t>
            </a:r>
            <a:br>
              <a:rPr lang="el-GR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άρθρο, το χρονογράφημα και η επιφυλλίδα».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Υπότιτλος 2">
            <a:extLst>
              <a:ext uri="{FF2B5EF4-FFF2-40B4-BE49-F238E27FC236}">
                <a16:creationId xmlns:a16="http://schemas.microsoft.com/office/drawing/2014/main" id="{46DB2631-BC7B-4AE6-B052-C674C262A0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7193" y="3809336"/>
            <a:ext cx="6858000" cy="400110"/>
          </a:xfrm>
        </p:spPr>
        <p:txBody>
          <a:bodyPr>
            <a:normAutofit/>
          </a:bodyPr>
          <a:lstStyle/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ΔΕΛΗΓΙΩΡΓΗ ΑΝΑΣΤΑΣΙΑ</a:t>
            </a:r>
          </a:p>
        </p:txBody>
      </p:sp>
      <p:sp>
        <p:nvSpPr>
          <p:cNvPr id="30" name="9 - Ορθογώνιο">
            <a:extLst>
              <a:ext uri="{FF2B5EF4-FFF2-40B4-BE49-F238E27FC236}">
                <a16:creationId xmlns:a16="http://schemas.microsoft.com/office/drawing/2014/main" id="{A71B553E-38C2-48F7-BD16-6B5BB11A7DC4}"/>
              </a:ext>
            </a:extLst>
          </p:cNvPr>
          <p:cNvSpPr/>
          <p:nvPr/>
        </p:nvSpPr>
        <p:spPr>
          <a:xfrm>
            <a:off x="1523794" y="4414564"/>
            <a:ext cx="68407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dirty="0">
                <a:cs typeface="Times New Roman" panose="02020603050405020304" pitchFamily="18" charset="0"/>
              </a:rPr>
              <a:t>Επιτροπή Κρίσης ΔΕ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9DE10CC-1D41-4892-BCB4-D13B204870F1}"/>
              </a:ext>
            </a:extLst>
          </p:cNvPr>
          <p:cNvSpPr txBox="1"/>
          <p:nvPr/>
        </p:nvSpPr>
        <p:spPr>
          <a:xfrm>
            <a:off x="1937905" y="5118692"/>
            <a:ext cx="67378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/>
              <a:t> </a:t>
            </a:r>
            <a:r>
              <a:rPr lang="el-GR" sz="2000" dirty="0">
                <a:cs typeface="Times New Roman" panose="02020603050405020304" pitchFamily="18" charset="0"/>
              </a:rPr>
              <a:t>ΜΑΝΟΥΣΟΥ            ΣΠΑΝΟΥΔΑΚΗ            ΚΑΡΒΟΥΝΗΣ </a:t>
            </a:r>
          </a:p>
          <a:p>
            <a:r>
              <a:rPr lang="el-GR" sz="2000" dirty="0">
                <a:cs typeface="Times New Roman" panose="02020603050405020304" pitchFamily="18" charset="0"/>
              </a:rPr>
              <a:t> ΕΥΑΓΓΕΛΙΑ                  ΑΛΕΞΙΑ                      ΛΑΜΠΡΟΣ</a:t>
            </a:r>
          </a:p>
        </p:txBody>
      </p:sp>
      <p:sp>
        <p:nvSpPr>
          <p:cNvPr id="35" name="Rectangle 1">
            <a:extLst>
              <a:ext uri="{FF2B5EF4-FFF2-40B4-BE49-F238E27FC236}">
                <a16:creationId xmlns:a16="http://schemas.microsoft.com/office/drawing/2014/main" id="{439737F9-67E8-43EE-BAB0-2196EEB5CF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1524" y="6205437"/>
            <a:ext cx="72042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Ρέθυμνο,</a:t>
            </a:r>
            <a:r>
              <a:rPr kumimoji="0" lang="el-GR" sz="20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Νοέμβριος 202</a:t>
            </a:r>
            <a:r>
              <a:rPr lang="en-US" sz="20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kumimoji="0" lang="el-GR" sz="20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548680"/>
            <a:ext cx="7776864" cy="576064"/>
          </a:xfrm>
        </p:spPr>
        <p:txBody>
          <a:bodyPr>
            <a:noAutofit/>
          </a:bodyPr>
          <a:lstStyle/>
          <a:p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Η Μεθοδολογία της έρευνας(1/2)</a:t>
            </a:r>
            <a:endParaRPr lang="el-GR" sz="2800" b="1" dirty="0"/>
          </a:p>
        </p:txBody>
      </p:sp>
      <p:graphicFrame>
        <p:nvGraphicFramePr>
          <p:cNvPr id="5" name="Διάγραμμα 4">
            <a:extLst>
              <a:ext uri="{FF2B5EF4-FFF2-40B4-BE49-F238E27FC236}">
                <a16:creationId xmlns:a16="http://schemas.microsoft.com/office/drawing/2014/main" id="{42FF5732-573B-4885-BA32-5D8F6458C5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74062611"/>
              </p:ext>
            </p:extLst>
          </p:nvPr>
        </p:nvGraphicFramePr>
        <p:xfrm>
          <a:off x="755576" y="1772816"/>
          <a:ext cx="8064896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3676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476672"/>
            <a:ext cx="7776864" cy="576064"/>
          </a:xfrm>
        </p:spPr>
        <p:txBody>
          <a:bodyPr>
            <a:noAutofit/>
          </a:bodyPr>
          <a:lstStyle/>
          <a:p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Η Μεθοδολογία της έρευνας(2/2)</a:t>
            </a:r>
            <a:endParaRPr lang="el-GR" sz="2800" b="1" dirty="0"/>
          </a:p>
        </p:txBody>
      </p:sp>
      <p:graphicFrame>
        <p:nvGraphicFramePr>
          <p:cNvPr id="5" name="Διάγραμμα 4">
            <a:extLst>
              <a:ext uri="{FF2B5EF4-FFF2-40B4-BE49-F238E27FC236}">
                <a16:creationId xmlns:a16="http://schemas.microsoft.com/office/drawing/2014/main" id="{42FF5732-573B-4885-BA32-5D8F6458C5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8133131"/>
              </p:ext>
            </p:extLst>
          </p:nvPr>
        </p:nvGraphicFramePr>
        <p:xfrm>
          <a:off x="724243" y="1628800"/>
          <a:ext cx="8024221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27224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95128" y="188640"/>
            <a:ext cx="7848872" cy="765652"/>
          </a:xfrm>
        </p:spPr>
        <p:txBody>
          <a:bodyPr>
            <a:noAutofit/>
          </a:bodyPr>
          <a:lstStyle/>
          <a:p>
            <a:b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Παραγόμενο εκπαιδευτικό υλικό (1/3)</a:t>
            </a:r>
            <a:endParaRPr lang="el-GR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Διάγραμμα 3">
            <a:extLst>
              <a:ext uri="{FF2B5EF4-FFF2-40B4-BE49-F238E27FC236}">
                <a16:creationId xmlns:a16="http://schemas.microsoft.com/office/drawing/2014/main" id="{737428BD-7A01-4B97-81C7-D4038054DC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67350118"/>
              </p:ext>
            </p:extLst>
          </p:nvPr>
        </p:nvGraphicFramePr>
        <p:xfrm>
          <a:off x="1187624" y="1556792"/>
          <a:ext cx="6977197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DD7F8FA5-5C5B-4408-9CCC-215B83C4AD66}"/>
              </a:ext>
            </a:extLst>
          </p:cNvPr>
          <p:cNvSpPr/>
          <p:nvPr/>
        </p:nvSpPr>
        <p:spPr>
          <a:xfrm>
            <a:off x="1561941" y="4638432"/>
            <a:ext cx="1224135" cy="13255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8AE957EF-984D-46DC-A490-D6DD7022ECF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561942" y="2091314"/>
            <a:ext cx="1292817" cy="1325551"/>
          </a:xfrm>
          <a:prstGeom prst="rect">
            <a:avLst/>
          </a:prstGeom>
        </p:spPr>
      </p:pic>
      <p:pic>
        <p:nvPicPr>
          <p:cNvPr id="7" name="Γραφικό 6" descr="Μολύβι">
            <a:extLst>
              <a:ext uri="{FF2B5EF4-FFF2-40B4-BE49-F238E27FC236}">
                <a16:creationId xmlns:a16="http://schemas.microsoft.com/office/drawing/2014/main" id="{AB2D23EE-C153-41EE-AB34-9391355BEB2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6200000">
            <a:off x="1601228" y="4748078"/>
            <a:ext cx="1015979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135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Διάγραμμα 2">
            <a:extLst>
              <a:ext uri="{FF2B5EF4-FFF2-40B4-BE49-F238E27FC236}">
                <a16:creationId xmlns:a16="http://schemas.microsoft.com/office/drawing/2014/main" id="{71BB0FBF-8543-47E4-A7FC-F6240900E5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3079016"/>
              </p:ext>
            </p:extLst>
          </p:nvPr>
        </p:nvGraphicFramePr>
        <p:xfrm>
          <a:off x="1403648" y="2348880"/>
          <a:ext cx="6906480" cy="2664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Τίτλος 1">
            <a:extLst>
              <a:ext uri="{FF2B5EF4-FFF2-40B4-BE49-F238E27FC236}">
                <a16:creationId xmlns:a16="http://schemas.microsoft.com/office/drawing/2014/main" id="{1F40D15E-189B-4191-822E-D70A89847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260648"/>
            <a:ext cx="7848872" cy="720080"/>
          </a:xfrm>
        </p:spPr>
        <p:txBody>
          <a:bodyPr>
            <a:noAutofit/>
          </a:bodyPr>
          <a:lstStyle/>
          <a:p>
            <a:b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Παραγόμενο εκπαιδευτικό υλικό (2/3)</a:t>
            </a:r>
            <a:endParaRPr lang="el-GR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2598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Διάγραμμα 7">
            <a:extLst>
              <a:ext uri="{FF2B5EF4-FFF2-40B4-BE49-F238E27FC236}">
                <a16:creationId xmlns:a16="http://schemas.microsoft.com/office/drawing/2014/main" id="{309EDF4D-70C0-49E8-9F10-B4C42D1E68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6753629"/>
              </p:ext>
            </p:extLst>
          </p:nvPr>
        </p:nvGraphicFramePr>
        <p:xfrm>
          <a:off x="1259632" y="2060849"/>
          <a:ext cx="7200800" cy="3168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Τίτλος 1">
            <a:extLst>
              <a:ext uri="{FF2B5EF4-FFF2-40B4-BE49-F238E27FC236}">
                <a16:creationId xmlns:a16="http://schemas.microsoft.com/office/drawing/2014/main" id="{1C17E158-5C26-48FA-ACB5-83F2517A8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9570" y="260648"/>
            <a:ext cx="7848872" cy="765652"/>
          </a:xfrm>
        </p:spPr>
        <p:txBody>
          <a:bodyPr>
            <a:noAutofit/>
          </a:bodyPr>
          <a:lstStyle/>
          <a:p>
            <a:b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Παραγόμενο εκπαιδευτικό υλικό (3/3)</a:t>
            </a:r>
            <a:endParaRPr lang="el-GR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4963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37725" y="447055"/>
            <a:ext cx="7776864" cy="576064"/>
          </a:xfrm>
        </p:spPr>
        <p:txBody>
          <a:bodyPr>
            <a:noAutofit/>
          </a:bodyPr>
          <a:lstStyle/>
          <a:p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Αποτελέσματα - Ευρήματα  (1/4)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611C080A-E1C0-4C18-B038-BFAE5311CAC4}"/>
              </a:ext>
            </a:extLst>
          </p:cNvPr>
          <p:cNvSpPr/>
          <p:nvPr/>
        </p:nvSpPr>
        <p:spPr>
          <a:xfrm>
            <a:off x="1475656" y="1658417"/>
            <a:ext cx="54727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                                                                                                 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89C17C-9A57-4188-96DA-F96F31AC60F8}"/>
              </a:ext>
            </a:extLst>
          </p:cNvPr>
          <p:cNvSpPr txBox="1"/>
          <p:nvPr/>
        </p:nvSpPr>
        <p:spPr>
          <a:xfrm>
            <a:off x="1475656" y="1196752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Έρευνα κύριου Ε.Υ- Ειδικοί ΕξΑΕ</a:t>
            </a:r>
            <a:endParaRPr lang="el-GR" dirty="0"/>
          </a:p>
        </p:txBody>
      </p:sp>
      <p:graphicFrame>
        <p:nvGraphicFramePr>
          <p:cNvPr id="7" name="Πίνακας 6">
            <a:extLst>
              <a:ext uri="{FF2B5EF4-FFF2-40B4-BE49-F238E27FC236}">
                <a16:creationId xmlns:a16="http://schemas.microsoft.com/office/drawing/2014/main" id="{922A4459-5C94-4DED-BD63-E8A1E3E272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1561986"/>
              </p:ext>
            </p:extLst>
          </p:nvPr>
        </p:nvGraphicFramePr>
        <p:xfrm>
          <a:off x="755576" y="1658417"/>
          <a:ext cx="8280920" cy="4687103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715865">
                  <a:extLst>
                    <a:ext uri="{9D8B030D-6E8A-4147-A177-3AD203B41FA5}">
                      <a16:colId xmlns:a16="http://schemas.microsoft.com/office/drawing/2014/main" val="2132853560"/>
                    </a:ext>
                  </a:extLst>
                </a:gridCol>
                <a:gridCol w="4844195">
                  <a:extLst>
                    <a:ext uri="{9D8B030D-6E8A-4147-A177-3AD203B41FA5}">
                      <a16:colId xmlns:a16="http://schemas.microsoft.com/office/drawing/2014/main" val="1580146561"/>
                    </a:ext>
                  </a:extLst>
                </a:gridCol>
                <a:gridCol w="1720860">
                  <a:extLst>
                    <a:ext uri="{9D8B030D-6E8A-4147-A177-3AD203B41FA5}">
                      <a16:colId xmlns:a16="http://schemas.microsoft.com/office/drawing/2014/main" val="2990252993"/>
                    </a:ext>
                  </a:extLst>
                </a:gridCol>
              </a:tblGrid>
              <a:tr h="340322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1o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&amp;2ο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Ερευνητικό Ερώτημα: 10 άξονες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2093000"/>
                  </a:ext>
                </a:extLst>
              </a:tr>
              <a:tr h="338533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l-GR" sz="2000" b="1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ος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άξονας</a:t>
                      </a:r>
                      <a:endParaRPr lang="el-G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Τεκμηρίωση </a:t>
                      </a:r>
                      <a:r>
                        <a:rPr kumimoji="0" lang="el-GR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r>
                        <a:rPr kumimoji="0" lang="el-GR" sz="2000" b="0" i="0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l-GR" sz="2000" b="0" i="0" u="none" strike="noStrike" kern="1200" cap="none" spc="-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ΕΥ</a:t>
                      </a:r>
                      <a:endParaRPr lang="el-G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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7931025"/>
                  </a:ext>
                </a:extLst>
              </a:tr>
              <a:tr h="338533">
                <a:tc>
                  <a:txBody>
                    <a:bodyPr/>
                    <a:lstStyle/>
                    <a:p>
                      <a:pPr algn="ctr"/>
                      <a:r>
                        <a:rPr lang="el-GR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l-GR" sz="2000" b="1" kern="1200" baseline="300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ος</a:t>
                      </a:r>
                      <a:r>
                        <a:rPr lang="el-GR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άξονας</a:t>
                      </a:r>
                      <a:endParaRPr lang="el-G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Κατανοητή</a:t>
                      </a:r>
                      <a:r>
                        <a:rPr lang="el-GR" sz="20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παρουσίαση</a:t>
                      </a:r>
                      <a:r>
                        <a:rPr lang="el-GR" sz="20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l-GR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r>
                        <a:rPr kumimoji="0" lang="el-GR" sz="2000" b="0" i="0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l-GR" sz="2000" b="0" i="0" u="none" strike="noStrike" kern="1200" cap="none" spc="-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ΕΥ</a:t>
                      </a:r>
                      <a:endParaRPr lang="el-G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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1095396"/>
                  </a:ext>
                </a:extLst>
              </a:tr>
              <a:tr h="338533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l-GR" sz="2000" b="1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ος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άξονας</a:t>
                      </a:r>
                      <a:endParaRPr lang="el-G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Ευχρηστία</a:t>
                      </a:r>
                      <a:r>
                        <a:rPr lang="el-GR" sz="20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r>
                        <a:rPr lang="el-GR" sz="20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spc="-2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ΕΥ</a:t>
                      </a:r>
                      <a:endParaRPr lang="el-G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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3352277"/>
                  </a:ext>
                </a:extLst>
              </a:tr>
              <a:tr h="338533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l-GR" sz="2000" b="1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ος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άξονας</a:t>
                      </a:r>
                      <a:endParaRPr lang="el-G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Υ</a:t>
                      </a: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ποστήριξη</a:t>
                      </a:r>
                      <a:r>
                        <a:rPr lang="el-GR" sz="20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μ</a:t>
                      </a:r>
                      <a:r>
                        <a:rPr lang="el-GR" sz="20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αθητή</a:t>
                      </a:r>
                      <a:endParaRPr lang="el-G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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080584"/>
                  </a:ext>
                </a:extLst>
              </a:tr>
              <a:tr h="338533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kumimoji="0" lang="el-GR" sz="20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ος</a:t>
                      </a:r>
                      <a:r>
                        <a:rPr kumimoji="0" lang="el-GR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l-GR" sz="2000" b="1" i="0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άξονας</a:t>
                      </a:r>
                      <a:endParaRPr lang="el-G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Αλληλεπίδραση</a:t>
                      </a:r>
                      <a:r>
                        <a:rPr lang="el-GR" sz="20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με</a:t>
                      </a:r>
                      <a:r>
                        <a:rPr lang="el-GR" sz="20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r>
                        <a:rPr lang="el-GR" sz="20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μαθητή</a:t>
                      </a:r>
                      <a:r>
                        <a:rPr lang="el-GR" sz="20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l-G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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080136"/>
                  </a:ext>
                </a:extLst>
              </a:tr>
              <a:tr h="338533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l-GR" sz="2000" b="1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ος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άξονας</a:t>
                      </a:r>
                      <a:endParaRPr lang="el-G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Δυνατότητα αναστοχασμού</a:t>
                      </a:r>
                      <a:r>
                        <a:rPr lang="el-GR" sz="2000" spc="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l-G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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4321956"/>
                  </a:ext>
                </a:extLst>
              </a:tr>
              <a:tr h="338533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l-GR" sz="2000" b="1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ος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άξονας</a:t>
                      </a:r>
                      <a:endParaRPr lang="el-G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Σαφήνεια</a:t>
                      </a:r>
                      <a:r>
                        <a:rPr lang="el-GR" sz="2000" spc="-3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σκοπού</a:t>
                      </a:r>
                      <a:r>
                        <a:rPr lang="el-GR" sz="20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και</a:t>
                      </a:r>
                      <a:r>
                        <a:rPr lang="el-GR" sz="20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προσδοκώμενων</a:t>
                      </a:r>
                      <a:r>
                        <a:rPr lang="el-GR" sz="20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l-G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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657408"/>
                  </a:ext>
                </a:extLst>
              </a:tr>
              <a:tr h="338533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l-GR" sz="2000" b="1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ος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άξονας</a:t>
                      </a:r>
                      <a:endParaRPr lang="el-G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Εφαρμογή</a:t>
                      </a:r>
                      <a:r>
                        <a:rPr lang="el-GR" sz="2000" spc="-3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Πολυμεσικής</a:t>
                      </a:r>
                      <a:r>
                        <a:rPr lang="el-GR" sz="20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Μάθησης</a:t>
                      </a:r>
                      <a:endParaRPr lang="el-G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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6220768"/>
                  </a:ext>
                </a:extLst>
              </a:tr>
              <a:tr h="724703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l-GR" sz="2000" b="1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ος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άξονας</a:t>
                      </a:r>
                      <a:endParaRPr lang="el-G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Δυνατά</a:t>
                      </a:r>
                      <a:r>
                        <a:rPr lang="el-GR" sz="20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σημεία </a:t>
                      </a:r>
                      <a:r>
                        <a:rPr kumimoji="0" lang="el-GR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r>
                        <a:rPr kumimoji="0" lang="el-GR" sz="2000" b="0" i="0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l-GR" sz="2000" b="0" i="0" u="none" strike="noStrike" kern="1200" cap="none" spc="-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ΕΥ</a:t>
                      </a:r>
                      <a:endParaRPr lang="el-G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Πρωτοτυπία  παιχνίδι </a:t>
                      </a:r>
                      <a:r>
                        <a:rPr lang="en-US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</a:t>
                      </a:r>
                      <a:endParaRPr lang="el-GR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697145"/>
                  </a:ext>
                </a:extLst>
              </a:tr>
              <a:tr h="338533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l-GR" sz="2000" b="1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ος</a:t>
                      </a:r>
                      <a:r>
                        <a:rPr lang="el-GR" sz="2000" b="1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άξονας</a:t>
                      </a:r>
                      <a:endParaRPr lang="el-G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Προτάσεις</a:t>
                      </a:r>
                      <a:r>
                        <a:rPr lang="el-GR" sz="20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βελτίωσης </a:t>
                      </a:r>
                      <a:r>
                        <a:rPr kumimoji="0" lang="el-GR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r>
                        <a:rPr kumimoji="0" lang="el-GR" sz="2000" b="0" i="0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l-GR" sz="2000" b="0" i="0" u="none" strike="noStrike" kern="1200" cap="none" spc="-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ΕΥ</a:t>
                      </a:r>
                      <a:endParaRPr lang="el-G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ήχος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0450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50959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89652" y="404664"/>
            <a:ext cx="7776864" cy="576064"/>
          </a:xfrm>
        </p:spPr>
        <p:txBody>
          <a:bodyPr>
            <a:noAutofit/>
          </a:bodyPr>
          <a:lstStyle/>
          <a:p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Αποτελέσματα - Ευρήματα  (2/4)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611C080A-E1C0-4C18-B038-BFAE5311CAC4}"/>
              </a:ext>
            </a:extLst>
          </p:cNvPr>
          <p:cNvSpPr/>
          <p:nvPr/>
        </p:nvSpPr>
        <p:spPr>
          <a:xfrm>
            <a:off x="1475656" y="1658417"/>
            <a:ext cx="54727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                                                                                                 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89C17C-9A57-4188-96DA-F96F31AC60F8}"/>
              </a:ext>
            </a:extLst>
          </p:cNvPr>
          <p:cNvSpPr txBox="1"/>
          <p:nvPr/>
        </p:nvSpPr>
        <p:spPr>
          <a:xfrm>
            <a:off x="2411760" y="1844824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Έρευνα κύριου Ε.Υ- Μαθητές</a:t>
            </a:r>
            <a:endParaRPr lang="el-GR" dirty="0"/>
          </a:p>
        </p:txBody>
      </p:sp>
      <p:graphicFrame>
        <p:nvGraphicFramePr>
          <p:cNvPr id="7" name="Πίνακας 6">
            <a:extLst>
              <a:ext uri="{FF2B5EF4-FFF2-40B4-BE49-F238E27FC236}">
                <a16:creationId xmlns:a16="http://schemas.microsoft.com/office/drawing/2014/main" id="{922A4459-5C94-4DED-BD63-E8A1E3E272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111061"/>
              </p:ext>
            </p:extLst>
          </p:nvPr>
        </p:nvGraphicFramePr>
        <p:xfrm>
          <a:off x="1187624" y="2564904"/>
          <a:ext cx="7272808" cy="3165484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78628">
                  <a:extLst>
                    <a:ext uri="{9D8B030D-6E8A-4147-A177-3AD203B41FA5}">
                      <a16:colId xmlns:a16="http://schemas.microsoft.com/office/drawing/2014/main" val="2132853560"/>
                    </a:ext>
                  </a:extLst>
                </a:gridCol>
                <a:gridCol w="4422960">
                  <a:extLst>
                    <a:ext uri="{9D8B030D-6E8A-4147-A177-3AD203B41FA5}">
                      <a16:colId xmlns:a16="http://schemas.microsoft.com/office/drawing/2014/main" val="1580146561"/>
                    </a:ext>
                  </a:extLst>
                </a:gridCol>
                <a:gridCol w="1571220">
                  <a:extLst>
                    <a:ext uri="{9D8B030D-6E8A-4147-A177-3AD203B41FA5}">
                      <a16:colId xmlns:a16="http://schemas.microsoft.com/office/drawing/2014/main" val="2990252993"/>
                    </a:ext>
                  </a:extLst>
                </a:gridCol>
              </a:tblGrid>
              <a:tr h="504579">
                <a:tc gridSpan="3">
                  <a:txBody>
                    <a:bodyPr/>
                    <a:lstStyle/>
                    <a:p>
                      <a:pPr algn="ctr"/>
                      <a:r>
                        <a:rPr lang="el-GR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l-GR" sz="2000" baseline="30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- 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l-GR" sz="2000" baseline="30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Ερευνητικό Ερώτημα: 4 άξονες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2093000"/>
                  </a:ext>
                </a:extLst>
              </a:tr>
              <a:tr h="606523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l-GR" sz="2000" b="1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ος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άξονας</a:t>
                      </a:r>
                      <a:endParaRPr lang="el-G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C7C7C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νέος τρόπος διδασκαλίας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9654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Ελκυστικό</a:t>
                      </a:r>
                      <a:r>
                        <a:rPr lang="el-G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ς,  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Ενδιαφέρ</a:t>
                      </a:r>
                      <a:r>
                        <a:rPr lang="el-G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ων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l-GR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7931025"/>
                  </a:ext>
                </a:extLst>
              </a:tr>
              <a:tr h="805290">
                <a:tc>
                  <a:txBody>
                    <a:bodyPr/>
                    <a:lstStyle/>
                    <a:p>
                      <a:pPr algn="ctr"/>
                      <a:r>
                        <a:rPr lang="el-GR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l-GR" sz="2000" b="1" kern="1200" baseline="300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ος</a:t>
                      </a:r>
                      <a:r>
                        <a:rPr lang="el-GR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άξονας</a:t>
                      </a:r>
                      <a:endParaRPr lang="el-G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C7C7C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 </a:t>
                      </a:r>
                      <a:r>
                        <a:rPr lang="el-GR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ευχρηστία του ΕΥ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9654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Ευχρηστία, Ευκολία, Κίνητρα  </a:t>
                      </a: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1095396"/>
                  </a:ext>
                </a:extLst>
              </a:tr>
              <a:tr h="586218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l-GR" sz="2000" b="1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ος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άξονας</a:t>
                      </a:r>
                      <a:endParaRPr lang="el-G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C7C7C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 μαθησιακά αποτελέσματα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Ναι, μέσω των βίντεο κυρίως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3352277"/>
                  </a:ext>
                </a:extLst>
              </a:tr>
              <a:tr h="591342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l-GR" sz="2000" b="1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ος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άξονας</a:t>
                      </a:r>
                      <a:endParaRPr lang="el-G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C7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Προτάσεις</a:t>
                      </a:r>
                      <a:r>
                        <a:rPr lang="el-GR" sz="2000" b="1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βελτίωσης </a:t>
                      </a:r>
                      <a:r>
                        <a:rPr kumimoji="0" lang="el-GR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r>
                        <a:rPr kumimoji="0" lang="el-GR" sz="2000" b="1" i="0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l-GR" sz="2000" b="1" i="0" u="none" strike="noStrike" kern="1200" cap="none" spc="-2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ΕΥ</a:t>
                      </a:r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Καμία</a:t>
                      </a:r>
                      <a:endParaRPr lang="el-GR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0805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80268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322010" y="548680"/>
            <a:ext cx="7776864" cy="576064"/>
          </a:xfrm>
        </p:spPr>
        <p:txBody>
          <a:bodyPr>
            <a:noAutofit/>
          </a:bodyPr>
          <a:lstStyle/>
          <a:p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Αποτελέσματα - Ευρήματα  (3/4)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89C17C-9A57-4188-96DA-F96F31AC60F8}"/>
              </a:ext>
            </a:extLst>
          </p:cNvPr>
          <p:cNvSpPr txBox="1"/>
          <p:nvPr/>
        </p:nvSpPr>
        <p:spPr>
          <a:xfrm>
            <a:off x="2051720" y="1904832"/>
            <a:ext cx="5754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Έρευνα Χωροευαίσθητου Παιχνιδι</a:t>
            </a:r>
            <a:r>
              <a:rPr lang="en-US" b="1" dirty="0"/>
              <a:t>o</a:t>
            </a:r>
            <a:r>
              <a:rPr lang="el-GR" b="1" dirty="0"/>
              <a:t>ύ </a:t>
            </a:r>
            <a:r>
              <a:rPr lang="en-US" b="1" dirty="0"/>
              <a:t>AR</a:t>
            </a:r>
            <a:endParaRPr lang="el-GR" dirty="0"/>
          </a:p>
        </p:txBody>
      </p:sp>
      <p:graphicFrame>
        <p:nvGraphicFramePr>
          <p:cNvPr id="7" name="Πίνακας 6">
            <a:extLst>
              <a:ext uri="{FF2B5EF4-FFF2-40B4-BE49-F238E27FC236}">
                <a16:creationId xmlns:a16="http://schemas.microsoft.com/office/drawing/2014/main" id="{922A4459-5C94-4DED-BD63-E8A1E3E272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039095"/>
              </p:ext>
            </p:extLst>
          </p:nvPr>
        </p:nvGraphicFramePr>
        <p:xfrm>
          <a:off x="1115616" y="2852936"/>
          <a:ext cx="7560842" cy="2688057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440161">
                  <a:extLst>
                    <a:ext uri="{9D8B030D-6E8A-4147-A177-3AD203B41FA5}">
                      <a16:colId xmlns:a16="http://schemas.microsoft.com/office/drawing/2014/main" val="2132853560"/>
                    </a:ext>
                  </a:extLst>
                </a:gridCol>
                <a:gridCol w="2952329">
                  <a:extLst>
                    <a:ext uri="{9D8B030D-6E8A-4147-A177-3AD203B41FA5}">
                      <a16:colId xmlns:a16="http://schemas.microsoft.com/office/drawing/2014/main" val="1580146561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2990252993"/>
                    </a:ext>
                  </a:extLst>
                </a:gridCol>
              </a:tblGrid>
              <a:tr h="483183">
                <a:tc gridSpan="3">
                  <a:txBody>
                    <a:bodyPr/>
                    <a:lstStyle/>
                    <a:p>
                      <a:pPr algn="ctr"/>
                      <a:r>
                        <a:rPr kumimoji="0" lang="el-GR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+mn-cs"/>
                        </a:rPr>
                        <a:t>Μαθητές-</a:t>
                      </a:r>
                      <a:r>
                        <a:rPr lang="el-GR" sz="240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Έρευνα Παιχνιδι</a:t>
                      </a:r>
                      <a:r>
                        <a:rPr lang="en-US" sz="240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l-GR" sz="240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ύ </a:t>
                      </a:r>
                      <a:r>
                        <a:rPr lang="en-US" sz="240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</a:t>
                      </a:r>
                      <a:r>
                        <a:rPr lang="el-GR" sz="240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40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l-GR" sz="240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άξονες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2093000"/>
                  </a:ext>
                </a:extLst>
              </a:tr>
              <a:tr h="740881">
                <a:tc>
                  <a:txBody>
                    <a:bodyPr/>
                    <a:lstStyle/>
                    <a:p>
                      <a:pPr algn="ctr"/>
                      <a:r>
                        <a:rPr lang="el-GR" sz="2000" b="1" i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l-GR" sz="2000" b="1" i="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ος</a:t>
                      </a:r>
                      <a:r>
                        <a:rPr lang="el-GR" sz="2000" b="1" i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i="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άξονας</a:t>
                      </a:r>
                      <a:endParaRPr lang="el-GR" sz="200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C8C6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r>
                        <a:rPr lang="en-US" sz="20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Σχεδιασμός παιχνιδιού</a:t>
                      </a:r>
                      <a:r>
                        <a:rPr lang="en-US" sz="20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l-GR" sz="20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Πρόβλημα</a:t>
                      </a:r>
                      <a:r>
                        <a:rPr lang="en-US" sz="20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l-GR" sz="20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96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Πρωτότυπος κι ε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νδιαφέρ</a:t>
                      </a:r>
                      <a:r>
                        <a:rPr lang="el-G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ων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κανένα πρόβλημα </a:t>
                      </a: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7931025"/>
                  </a:ext>
                </a:extLst>
              </a:tr>
              <a:tr h="405886">
                <a:tc>
                  <a:txBody>
                    <a:bodyPr/>
                    <a:lstStyle/>
                    <a:p>
                      <a:pPr algn="ctr"/>
                      <a:r>
                        <a:rPr lang="el-GR" sz="20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l-GR" sz="2000" b="1" i="0" kern="1200" baseline="300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ος</a:t>
                      </a:r>
                      <a:r>
                        <a:rPr lang="el-GR" sz="20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άξονας</a:t>
                      </a:r>
                      <a:endParaRPr lang="el-GR" sz="200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C8C6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Προσβασιμότητα</a:t>
                      </a:r>
                      <a:r>
                        <a:rPr lang="en-US" sz="20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l-GR" sz="20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Διάρκεια</a:t>
                      </a:r>
                      <a:r>
                        <a:rPr lang="en-US" sz="20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l-GR" sz="20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Συσκευή </a:t>
                      </a:r>
                      <a:r>
                        <a:rPr lang="en-US" sz="20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l-GR" sz="20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96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Ευχρηστία, Ευκολία, </a:t>
                      </a:r>
                    </a:p>
                    <a:p>
                      <a:pPr marL="29654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Πρωτοτυπία</a:t>
                      </a:r>
                      <a:endParaRPr lang="el-GR" sz="2000" i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1095396"/>
                  </a:ext>
                </a:extLst>
              </a:tr>
              <a:tr h="762953">
                <a:tc>
                  <a:txBody>
                    <a:bodyPr/>
                    <a:lstStyle/>
                    <a:p>
                      <a:pPr algn="ctr"/>
                      <a:r>
                        <a:rPr lang="el-GR" sz="2000" b="1" i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l-GR" sz="2000" b="1" i="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ος</a:t>
                      </a:r>
                      <a:r>
                        <a:rPr lang="el-GR" sz="2000" b="1" i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i="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άξονας</a:t>
                      </a:r>
                      <a:endParaRPr lang="el-GR" sz="200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C8C6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Συνεργασία μαθητών</a:t>
                      </a:r>
                      <a:r>
                        <a:rPr lang="en-US" sz="20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l-GR" sz="20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Αριθμός των μελών</a:t>
                      </a:r>
                      <a:r>
                        <a:rPr lang="en-US" sz="20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l-GR" sz="20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Έπαιξαν ατομικά, μέσω    κινητής συσκευής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33522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33868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322010" y="548680"/>
            <a:ext cx="7776864" cy="576064"/>
          </a:xfrm>
        </p:spPr>
        <p:txBody>
          <a:bodyPr>
            <a:noAutofit/>
          </a:bodyPr>
          <a:lstStyle/>
          <a:p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Αποτελέσματα - Ευρήματα  (4/4)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611C080A-E1C0-4C18-B038-BFAE5311CAC4}"/>
              </a:ext>
            </a:extLst>
          </p:cNvPr>
          <p:cNvSpPr/>
          <p:nvPr/>
        </p:nvSpPr>
        <p:spPr>
          <a:xfrm>
            <a:off x="1475656" y="1658417"/>
            <a:ext cx="54727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                                                                                                 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89C17C-9A57-4188-96DA-F96F31AC60F8}"/>
              </a:ext>
            </a:extLst>
          </p:cNvPr>
          <p:cNvSpPr txBox="1"/>
          <p:nvPr/>
        </p:nvSpPr>
        <p:spPr>
          <a:xfrm>
            <a:off x="1782461" y="1596515"/>
            <a:ext cx="6972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Έρευνα Χωροευαίσθητου Παιχνιδι</a:t>
            </a:r>
            <a:r>
              <a:rPr lang="en-US" b="1" dirty="0"/>
              <a:t>o</a:t>
            </a:r>
            <a:r>
              <a:rPr lang="el-GR" b="1" dirty="0"/>
              <a:t>ύ </a:t>
            </a:r>
            <a:r>
              <a:rPr lang="en-US" b="1" dirty="0"/>
              <a:t>AR</a:t>
            </a:r>
            <a:r>
              <a:rPr lang="el-GR" b="1" dirty="0"/>
              <a:t>-</a:t>
            </a:r>
            <a:endParaRPr lang="el-GR" dirty="0"/>
          </a:p>
        </p:txBody>
      </p:sp>
      <p:graphicFrame>
        <p:nvGraphicFramePr>
          <p:cNvPr id="7" name="Πίνακας 6">
            <a:extLst>
              <a:ext uri="{FF2B5EF4-FFF2-40B4-BE49-F238E27FC236}">
                <a16:creationId xmlns:a16="http://schemas.microsoft.com/office/drawing/2014/main" id="{922A4459-5C94-4DED-BD63-E8A1E3E272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000787"/>
              </p:ext>
            </p:extLst>
          </p:nvPr>
        </p:nvGraphicFramePr>
        <p:xfrm>
          <a:off x="847922" y="2555604"/>
          <a:ext cx="7920880" cy="482336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7920880">
                  <a:extLst>
                    <a:ext uri="{9D8B030D-6E8A-4147-A177-3AD203B41FA5}">
                      <a16:colId xmlns:a16="http://schemas.microsoft.com/office/drawing/2014/main" val="2132853560"/>
                    </a:ext>
                  </a:extLst>
                </a:gridCol>
              </a:tblGrid>
              <a:tr h="482336">
                <a:tc>
                  <a:txBody>
                    <a:bodyPr/>
                    <a:lstStyle/>
                    <a:p>
                      <a:pPr algn="ctr"/>
                      <a:r>
                        <a:rPr kumimoji="0" lang="el-GR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+mn-cs"/>
                        </a:rPr>
                        <a:t>Μαθητές-</a:t>
                      </a:r>
                      <a:r>
                        <a:rPr lang="el-GR" sz="240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Έρευνα Παιχνιδι</a:t>
                      </a:r>
                      <a:r>
                        <a:rPr lang="en-US" sz="240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l-GR" sz="240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ύ </a:t>
                      </a:r>
                      <a:r>
                        <a:rPr lang="en-US" sz="240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</a:t>
                      </a:r>
                      <a:r>
                        <a:rPr lang="el-GR" sz="240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40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l-GR" sz="240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άξονες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2093000"/>
                  </a:ext>
                </a:extLst>
              </a:tr>
            </a:tbl>
          </a:graphicData>
        </a:graphic>
      </p:graphicFrame>
      <p:graphicFrame>
        <p:nvGraphicFramePr>
          <p:cNvPr id="4" name="Πίνακας 3">
            <a:extLst>
              <a:ext uri="{FF2B5EF4-FFF2-40B4-BE49-F238E27FC236}">
                <a16:creationId xmlns:a16="http://schemas.microsoft.com/office/drawing/2014/main" id="{9DF142DA-3B00-4AA8-A426-620BF31F9D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8418947"/>
              </p:ext>
            </p:extLst>
          </p:nvPr>
        </p:nvGraphicFramePr>
        <p:xfrm>
          <a:off x="847922" y="3037940"/>
          <a:ext cx="7920880" cy="2471576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508740">
                  <a:extLst>
                    <a:ext uri="{9D8B030D-6E8A-4147-A177-3AD203B41FA5}">
                      <a16:colId xmlns:a16="http://schemas.microsoft.com/office/drawing/2014/main" val="3151452502"/>
                    </a:ext>
                  </a:extLst>
                </a:gridCol>
                <a:gridCol w="3092915">
                  <a:extLst>
                    <a:ext uri="{9D8B030D-6E8A-4147-A177-3AD203B41FA5}">
                      <a16:colId xmlns:a16="http://schemas.microsoft.com/office/drawing/2014/main" val="3378094042"/>
                    </a:ext>
                  </a:extLst>
                </a:gridCol>
                <a:gridCol w="3319225">
                  <a:extLst>
                    <a:ext uri="{9D8B030D-6E8A-4147-A177-3AD203B41FA5}">
                      <a16:colId xmlns:a16="http://schemas.microsoft.com/office/drawing/2014/main" val="3614173758"/>
                    </a:ext>
                  </a:extLst>
                </a:gridCol>
              </a:tblGrid>
              <a:tr h="1313242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800" b="1" i="0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4ος</a:t>
                      </a:r>
                      <a:r>
                        <a:rPr lang="el-GR" sz="2800" b="1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i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άξονας</a:t>
                      </a:r>
                      <a:endParaRPr lang="el-GR" sz="2000" b="1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l-GR" sz="2000" b="0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C8C6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Πλεονεκτήματα του παιχνιδιού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Διασκεδαστικό, ευχάριστο, βαθύτερη κατανόηση, ενδιαφέρον το θέμα του παιχνιδιού, κίνητρα οι πόντοι</a:t>
                      </a:r>
                      <a:endParaRPr lang="el-GR" sz="20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1129546"/>
                  </a:ext>
                </a:extLst>
              </a:tr>
              <a:tr h="517634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800" b="1" i="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5ος</a:t>
                      </a:r>
                      <a:r>
                        <a:rPr lang="el-GR" sz="2000" b="1" i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i="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άξονας</a:t>
                      </a:r>
                      <a:endParaRPr lang="el-GR" sz="200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C8C6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Μειονεκτήματα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Δε σημειώθηκε κάποιο 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0427518"/>
                  </a:ext>
                </a:extLst>
              </a:tr>
              <a:tr h="640700">
                <a:tc>
                  <a:txBody>
                    <a:bodyPr/>
                    <a:lstStyle/>
                    <a:p>
                      <a:pPr algn="ctr"/>
                      <a:r>
                        <a:rPr lang="el-GR" sz="2800" b="1" i="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6ος</a:t>
                      </a:r>
                      <a:r>
                        <a:rPr lang="el-GR" sz="2400" b="1" i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i="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άξονας</a:t>
                      </a:r>
                      <a:endParaRPr lang="el-GR" sz="200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C8C6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i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Προτάσεις</a:t>
                      </a:r>
                      <a:r>
                        <a:rPr lang="el-GR" sz="2000" b="1" i="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2000" b="1" i="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βελτίωσης</a:t>
                      </a:r>
                      <a:endParaRPr lang="el-GR" sz="20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Δε σημειώθηκε κάποια</a:t>
                      </a:r>
                      <a:endParaRPr lang="el-GR" sz="20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1921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2107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776864" cy="576064"/>
          </a:xfrm>
        </p:spPr>
        <p:txBody>
          <a:bodyPr>
            <a:noAutofit/>
          </a:bodyPr>
          <a:lstStyle/>
          <a:p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Συμπεράσματα (1/2)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Διάγραμμα 4">
            <a:extLst>
              <a:ext uri="{FF2B5EF4-FFF2-40B4-BE49-F238E27FC236}">
                <a16:creationId xmlns:a16="http://schemas.microsoft.com/office/drawing/2014/main" id="{A7B5CC17-F854-41CC-A6F7-852E690D33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1762804"/>
              </p:ext>
            </p:extLst>
          </p:nvPr>
        </p:nvGraphicFramePr>
        <p:xfrm>
          <a:off x="888976" y="1196752"/>
          <a:ext cx="7776864" cy="5355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7581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6EE5225-AE0E-4FFA-87A4-FFF7895D2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743" y="1844824"/>
            <a:ext cx="5777007" cy="3680100"/>
          </a:xfrm>
        </p:spPr>
        <p:txBody>
          <a:bodyPr>
            <a:normAutofit fontScale="90000"/>
          </a:bodyPr>
          <a:lstStyle/>
          <a:p>
            <a:pPr marL="457200" indent="-4572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επόπτριά μου κα Ε. Μανούσου</a:t>
            </a:r>
            <a:br>
              <a:rPr lang="el-GR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l-GR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τριμελή επιτροπή επίβλεψης</a:t>
            </a:r>
            <a:br>
              <a:rPr lang="el-G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  στις καθηγήτριες και στους καθηγητές μου</a:t>
            </a:r>
            <a:br>
              <a:rPr lang="el-G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 στις συμφοιτήτριες και στους συμφοιτητές μου</a:t>
            </a:r>
            <a:endParaRPr lang="el-GR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C15E09-4229-4FDE-A30A-31129ADD5A9C}"/>
              </a:ext>
            </a:extLst>
          </p:cNvPr>
          <p:cNvSpPr txBox="1"/>
          <p:nvPr/>
        </p:nvSpPr>
        <p:spPr>
          <a:xfrm>
            <a:off x="1267454" y="950153"/>
            <a:ext cx="698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>
                <a:cs typeface="Times New Roman" panose="02020603050405020304" pitchFamily="18" charset="0"/>
              </a:rPr>
              <a:t>Θερμές Ευχαριστίες:</a:t>
            </a:r>
          </a:p>
        </p:txBody>
      </p:sp>
      <p:pic>
        <p:nvPicPr>
          <p:cNvPr id="12" name="Εικόνα 11">
            <a:extLst>
              <a:ext uri="{FF2B5EF4-FFF2-40B4-BE49-F238E27FC236}">
                <a16:creationId xmlns:a16="http://schemas.microsoft.com/office/drawing/2014/main" id="{2506CD3C-69E0-4F0F-97E3-A9E596D36A4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354585"/>
            <a:ext cx="1900412" cy="2660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6373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776864" cy="576064"/>
          </a:xfrm>
        </p:spPr>
        <p:txBody>
          <a:bodyPr>
            <a:noAutofit/>
          </a:bodyPr>
          <a:lstStyle/>
          <a:p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Συμπεράσματα (2/2)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Διάγραμμα 4">
            <a:extLst>
              <a:ext uri="{FF2B5EF4-FFF2-40B4-BE49-F238E27FC236}">
                <a16:creationId xmlns:a16="http://schemas.microsoft.com/office/drawing/2014/main" id="{A7B5CC17-F854-41CC-A6F7-852E690D33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06860527"/>
              </p:ext>
            </p:extLst>
          </p:nvPr>
        </p:nvGraphicFramePr>
        <p:xfrm>
          <a:off x="1045658" y="1484784"/>
          <a:ext cx="7774814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70273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- Ορθογώνιο"/>
          <p:cNvSpPr/>
          <p:nvPr/>
        </p:nvSpPr>
        <p:spPr>
          <a:xfrm>
            <a:off x="1676476" y="4607105"/>
            <a:ext cx="69127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b="1" dirty="0"/>
              <a:t>Σας ευχαριστώ θερμά για την προσοχή σας!</a:t>
            </a:r>
          </a:p>
        </p:txBody>
      </p:sp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0098DF2B-B6C5-48F6-BA96-728371F952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76" y="1881313"/>
            <a:ext cx="1648083" cy="230837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B20E48B-CA91-4A8B-9720-9CAF2DA4F1DF}"/>
              </a:ext>
            </a:extLst>
          </p:cNvPr>
          <p:cNvSpPr txBox="1"/>
          <p:nvPr/>
        </p:nvSpPr>
        <p:spPr>
          <a:xfrm>
            <a:off x="3339763" y="2941271"/>
            <a:ext cx="4877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i="1" dirty="0"/>
              <a:t>«Στην ΕξΑΕ η απόσταση μικραίνει,  όταν η θέληση μεγαλώνει...»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31F927-87D2-4E2B-B6D2-60182935DB58}"/>
              </a:ext>
            </a:extLst>
          </p:cNvPr>
          <p:cNvSpPr txBox="1"/>
          <p:nvPr/>
        </p:nvSpPr>
        <p:spPr>
          <a:xfrm>
            <a:off x="1212231" y="523256"/>
            <a:ext cx="698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>
                <a:cs typeface="Times New Roman" panose="02020603050405020304" pitchFamily="18" charset="0"/>
              </a:rPr>
              <a:t>10. Ευχαριστίες:</a:t>
            </a:r>
          </a:p>
        </p:txBody>
      </p:sp>
    </p:spTree>
    <p:extLst>
      <p:ext uri="{BB962C8B-B14F-4D97-AF65-F5344CB8AC3E}">
        <p14:creationId xmlns:p14="http://schemas.microsoft.com/office/powerpoint/2010/main" val="1026120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</p:spPr>
        <p:txBody>
          <a:bodyPr>
            <a:noAutofit/>
          </a:bodyPr>
          <a:lstStyle/>
          <a:p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Σκοπός 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7444BAA0-EFEA-45F4-BA3E-7BE332113D6E}"/>
              </a:ext>
            </a:extLst>
          </p:cNvPr>
          <p:cNvSpPr/>
          <p:nvPr/>
        </p:nvSpPr>
        <p:spPr>
          <a:xfrm>
            <a:off x="1405208" y="1844824"/>
            <a:ext cx="719924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Η παρούσα ερευνητική εργασία έθεσε ως </a:t>
            </a:r>
            <a:r>
              <a:rPr lang="el-GR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σκοπό</a:t>
            </a:r>
            <a:r>
              <a:rPr lang="el-GR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endParaRPr lang="el-GR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l-GR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τον </a:t>
            </a:r>
            <a:r>
              <a:rPr lang="el-GR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σχεδιασμό</a:t>
            </a:r>
            <a:r>
              <a:rPr lang="el-GR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, την </a:t>
            </a:r>
            <a:r>
              <a:rPr lang="el-GR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ανάπτυξη</a:t>
            </a:r>
            <a:r>
              <a:rPr lang="el-GR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 και την </a:t>
            </a:r>
            <a:r>
              <a:rPr lang="el-GR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υλοποίηση</a:t>
            </a:r>
            <a:r>
              <a:rPr lang="el-GR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 μίας ολοκληρωμένης </a:t>
            </a:r>
            <a:r>
              <a:rPr lang="el-GR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διδακτικής παρέμβασης </a:t>
            </a:r>
            <a:r>
              <a:rPr lang="el-GR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συμπληρωματικής σχολικής εξ αποστάσεως εκπαίδευσης, με τη χρήση </a:t>
            </a:r>
            <a:r>
              <a:rPr lang="el-GR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διαδραστικού εκπαιδευτικού υλικού </a:t>
            </a:r>
            <a:r>
              <a:rPr lang="el-GR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και της εφαρμογής </a:t>
            </a:r>
            <a:r>
              <a:rPr lang="el-GR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επαυξημένης πραγματικότητας Actionbound</a:t>
            </a:r>
            <a:r>
              <a:rPr lang="el-GR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/>
            <a:endParaRPr lang="el-GR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l-GR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Η παρέμβαση εφαρμόστηκε στο μάθημα της </a:t>
            </a:r>
            <a:r>
              <a:rPr lang="el-GR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Νέας Ελληνικής Γλώσσας</a:t>
            </a:r>
            <a:r>
              <a:rPr lang="el-GR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, και συγκεκριμένα στην ενότητα</a:t>
            </a:r>
          </a:p>
          <a:p>
            <a:pPr algn="ctr"/>
            <a:r>
              <a:rPr lang="el-GR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«Κειμενικοί τύποι δημοσιογραφικού λόγου: το άρθρο, το χρονογράφημα και η επιφυλλίδα». </a:t>
            </a:r>
          </a:p>
          <a:p>
            <a:pPr algn="ctr"/>
            <a:endParaRPr lang="el-GR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l-GR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648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3648" y="492628"/>
            <a:ext cx="7199240" cy="576064"/>
          </a:xfrm>
        </p:spPr>
        <p:txBody>
          <a:bodyPr>
            <a:noAutofit/>
          </a:bodyPr>
          <a:lstStyle/>
          <a:p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Συνεισφορά της ΔΕ</a:t>
            </a:r>
            <a:endParaRPr lang="el-GR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" name="Διάγραμμα 19">
            <a:extLst>
              <a:ext uri="{FF2B5EF4-FFF2-40B4-BE49-F238E27FC236}">
                <a16:creationId xmlns:a16="http://schemas.microsoft.com/office/drawing/2014/main" id="{0F4D63B4-D1F7-4182-9D63-848FEB1181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2495301"/>
              </p:ext>
            </p:extLst>
          </p:nvPr>
        </p:nvGraphicFramePr>
        <p:xfrm>
          <a:off x="755576" y="1340768"/>
          <a:ext cx="8064896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1" name="Γραφικό 20" descr="Υποκριτική">
            <a:extLst>
              <a:ext uri="{FF2B5EF4-FFF2-40B4-BE49-F238E27FC236}">
                <a16:creationId xmlns:a16="http://schemas.microsoft.com/office/drawing/2014/main" id="{90D50707-79D9-4D06-B885-F3A82F5D9A7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34587" y="4869160"/>
            <a:ext cx="914400" cy="914400"/>
          </a:xfrm>
          <a:prstGeom prst="rect">
            <a:avLst/>
          </a:prstGeom>
        </p:spPr>
      </p:pic>
      <p:pic>
        <p:nvPicPr>
          <p:cNvPr id="22" name="Γραφικό 21" descr="Βιβλία">
            <a:extLst>
              <a:ext uri="{FF2B5EF4-FFF2-40B4-BE49-F238E27FC236}">
                <a16:creationId xmlns:a16="http://schemas.microsoft.com/office/drawing/2014/main" id="{2007BDA5-FBAD-485D-B534-55362D4C0AA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134587" y="3410607"/>
            <a:ext cx="914400" cy="914400"/>
          </a:xfrm>
          <a:prstGeom prst="rect">
            <a:avLst/>
          </a:prstGeom>
        </p:spPr>
      </p:pic>
      <p:pic>
        <p:nvPicPr>
          <p:cNvPr id="23" name="Γραφικό 22" descr="Μεγεθυντικός φακός">
            <a:extLst>
              <a:ext uri="{FF2B5EF4-FFF2-40B4-BE49-F238E27FC236}">
                <a16:creationId xmlns:a16="http://schemas.microsoft.com/office/drawing/2014/main" id="{8A16DB27-74EE-42FE-8E71-38BD2978D8A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134587" y="184001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992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448380"/>
            <a:ext cx="7776864" cy="576064"/>
          </a:xfrm>
        </p:spPr>
        <p:txBody>
          <a:bodyPr>
            <a:noAutofit/>
          </a:bodyPr>
          <a:lstStyle/>
          <a:p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Ερευνητικά Ερωτήματα  (1/2)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4C5067-744A-4A0B-9FA8-BDF5073B4FE9}"/>
              </a:ext>
            </a:extLst>
          </p:cNvPr>
          <p:cNvSpPr txBox="1"/>
          <p:nvPr/>
        </p:nvSpPr>
        <p:spPr>
          <a:xfrm>
            <a:off x="899592" y="2564904"/>
            <a:ext cx="7092788" cy="3268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l-GR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Το ΕΥ </a:t>
            </a:r>
            <a:r>
              <a:rPr lang="el-GR" sz="2000" dirty="0">
                <a:ea typeface="Calibri" panose="020F0502020204030204" pitchFamily="34" charset="0"/>
                <a:cs typeface="Times New Roman" panose="02020603050405020304" pitchFamily="18" charset="0"/>
              </a:rPr>
              <a:t>διέπεται από τις </a:t>
            </a:r>
            <a:r>
              <a:rPr lang="el-GR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αρχές και τη μεθοδολογία της ΕξΑΕ</a:t>
            </a:r>
            <a:r>
              <a:rPr lang="el-GR" sz="2000" dirty="0"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el-GR" sz="2000" dirty="0"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l-GR" sz="2000" b="1" dirty="0"/>
              <a:t>Το ΕΥ </a:t>
            </a:r>
            <a:r>
              <a:rPr lang="el-GR" sz="2000" dirty="0"/>
              <a:t>έχει δημιουργηθεί </a:t>
            </a:r>
            <a:r>
              <a:rPr lang="el-GR" sz="2000" b="1" dirty="0"/>
              <a:t>σύμφωνα με τις αρχές της Πολυμεσικής Μάθησης;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l-GR" sz="2000" dirty="0">
                <a:ea typeface="Calibri" panose="020F0502020204030204" pitchFamily="34" charset="0"/>
                <a:cs typeface="Times New Roman" panose="02020603050405020304" pitchFamily="18" charset="0"/>
              </a:rPr>
              <a:t>Ποιες είναι </a:t>
            </a:r>
            <a:r>
              <a:rPr lang="el-GR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οι απόψεις των μαθητών για τον νέο τρόπο διδασκαλίας </a:t>
            </a:r>
            <a:r>
              <a:rPr lang="el-GR" sz="2000" dirty="0">
                <a:ea typeface="Calibri" panose="020F0502020204030204" pitchFamily="34" charset="0"/>
                <a:cs typeface="Times New Roman" panose="02020603050405020304" pitchFamily="18" charset="0"/>
              </a:rPr>
              <a:t>του μαθήματος της Γλώσσας; </a:t>
            </a:r>
            <a:endParaRPr lang="el-GR" sz="2000" dirty="0"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l-GR" sz="2000" dirty="0">
                <a:ea typeface="Calibri" panose="020F0502020204030204" pitchFamily="34" charset="0"/>
                <a:cs typeface="Times New Roman" panose="02020603050405020304" pitchFamily="18" charset="0"/>
              </a:rPr>
              <a:t>Ποιες είναι </a:t>
            </a:r>
            <a:r>
              <a:rPr lang="el-GR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οι στάσεις και οι δεξιότητες των μαθητών </a:t>
            </a:r>
            <a:r>
              <a:rPr lang="el-GR" sz="2000" dirty="0">
                <a:ea typeface="Calibri" panose="020F0502020204030204" pitchFamily="34" charset="0"/>
                <a:cs typeface="Times New Roman" panose="02020603050405020304" pitchFamily="18" charset="0"/>
              </a:rPr>
              <a:t>απέναντι </a:t>
            </a:r>
            <a:r>
              <a:rPr lang="el-GR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στην πλατφόρμα </a:t>
            </a:r>
            <a:r>
              <a:rPr lang="el-GR" sz="2000" dirty="0">
                <a:ea typeface="Calibri" panose="020F0502020204030204" pitchFamily="34" charset="0"/>
                <a:cs typeface="Times New Roman" panose="02020603050405020304" pitchFamily="18" charset="0"/>
              </a:rPr>
              <a:t>της εξ αποστάσεως εκπαίδευσης;</a:t>
            </a:r>
            <a:endParaRPr lang="el-GR" sz="2000" dirty="0"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AFB324-A168-4181-A33B-DF2030336A9E}"/>
              </a:ext>
            </a:extLst>
          </p:cNvPr>
          <p:cNvSpPr txBox="1"/>
          <p:nvPr/>
        </p:nvSpPr>
        <p:spPr>
          <a:xfrm>
            <a:off x="1187624" y="1545342"/>
            <a:ext cx="7020780" cy="498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  <a:spcAft>
                <a:spcPts val="800"/>
              </a:spcAft>
            </a:pPr>
            <a:r>
              <a:rPr lang="el-GR" sz="2000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Τα ερευνητικά ερωτήματα προέκυψαν βάσει των στόχων της ΔΕ:</a:t>
            </a:r>
          </a:p>
        </p:txBody>
      </p:sp>
    </p:spTree>
    <p:extLst>
      <p:ext uri="{BB962C8B-B14F-4D97-AF65-F5344CB8AC3E}">
        <p14:creationId xmlns:p14="http://schemas.microsoft.com/office/powerpoint/2010/main" val="1538920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56950" y="476672"/>
            <a:ext cx="7776864" cy="576064"/>
          </a:xfrm>
        </p:spPr>
        <p:txBody>
          <a:bodyPr>
            <a:noAutofit/>
          </a:bodyPr>
          <a:lstStyle/>
          <a:p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Ερευνητικά Ερωτήματα (2/2)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4C5067-744A-4A0B-9FA8-BDF5073B4FE9}"/>
              </a:ext>
            </a:extLst>
          </p:cNvPr>
          <p:cNvSpPr txBox="1"/>
          <p:nvPr/>
        </p:nvSpPr>
        <p:spPr>
          <a:xfrm>
            <a:off x="1187624" y="2132856"/>
            <a:ext cx="6577561" cy="3730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l-GR" sz="2000" dirty="0">
                <a:ea typeface="Calibri" panose="020F0502020204030204" pitchFamily="34" charset="0"/>
              </a:rPr>
              <a:t>Ποιες είναι </a:t>
            </a:r>
            <a:r>
              <a:rPr lang="el-GR" sz="2000" b="1" dirty="0">
                <a:ea typeface="Calibri" panose="020F0502020204030204" pitchFamily="34" charset="0"/>
              </a:rPr>
              <a:t>οι απόψεις των μαθητών </a:t>
            </a:r>
            <a:r>
              <a:rPr lang="el-GR" sz="2000" dirty="0">
                <a:ea typeface="Calibri" panose="020F0502020204030204" pitchFamily="34" charset="0"/>
              </a:rPr>
              <a:t>για την </a:t>
            </a:r>
            <a:r>
              <a:rPr lang="el-GR" sz="2000" b="1" dirty="0">
                <a:ea typeface="Calibri" panose="020F0502020204030204" pitchFamily="34" charset="0"/>
              </a:rPr>
              <a:t>ευχρηστία</a:t>
            </a:r>
            <a:r>
              <a:rPr lang="el-GR" sz="2000" dirty="0">
                <a:ea typeface="Calibri" panose="020F0502020204030204" pitchFamily="34" charset="0"/>
              </a:rPr>
              <a:t> και την </a:t>
            </a:r>
            <a:r>
              <a:rPr lang="el-GR" sz="2000" b="1" dirty="0">
                <a:ea typeface="Calibri" panose="020F0502020204030204" pitchFamily="34" charset="0"/>
              </a:rPr>
              <a:t>ελκυστικότητα</a:t>
            </a:r>
            <a:r>
              <a:rPr lang="el-GR" sz="2000" dirty="0">
                <a:ea typeface="Calibri" panose="020F0502020204030204" pitchFamily="34" charset="0"/>
              </a:rPr>
              <a:t> του ΕΥ; </a:t>
            </a:r>
            <a:endParaRPr lang="el-GR" sz="2000" dirty="0"/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l-GR" sz="2000" b="1" dirty="0">
                <a:ea typeface="Calibri" panose="020F0502020204030204" pitchFamily="34" charset="0"/>
              </a:rPr>
              <a:t>Tο ΕΥ οδηγεί τους μαθητές σε μαθησιακά αποτελέσματα</a:t>
            </a:r>
            <a:r>
              <a:rPr lang="el-GR" sz="2000" dirty="0">
                <a:ea typeface="Calibri" panose="020F0502020204030204" pitchFamily="34" charset="0"/>
              </a:rPr>
              <a:t>; </a:t>
            </a:r>
            <a:endParaRPr lang="el-GR" sz="2000" dirty="0"/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l-GR" sz="2000" b="1" dirty="0">
                <a:ea typeface="Calibri" panose="020F0502020204030204" pitchFamily="34" charset="0"/>
              </a:rPr>
              <a:t>Το ΕΥ προσέλκυσε το ενδιαφέρον </a:t>
            </a:r>
            <a:r>
              <a:rPr lang="el-GR" sz="2000" dirty="0">
                <a:ea typeface="Calibri" panose="020F0502020204030204" pitchFamily="34" charset="0"/>
              </a:rPr>
              <a:t>τους στη μελέτη του </a:t>
            </a:r>
            <a:r>
              <a:rPr lang="el-GR" sz="2000" b="1" dirty="0">
                <a:ea typeface="Calibri" panose="020F0502020204030204" pitchFamily="34" charset="0"/>
              </a:rPr>
              <a:t>δημοσιογραφικού λόγου και του τύπου</a:t>
            </a:r>
            <a:r>
              <a:rPr lang="el-GR" sz="2000" dirty="0">
                <a:ea typeface="Calibri" panose="020F0502020204030204" pitchFamily="34" charset="0"/>
              </a:rPr>
              <a:t> εν γένει;</a:t>
            </a:r>
            <a:endParaRPr lang="el-GR" sz="2000" dirty="0"/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l-GR" sz="2000" dirty="0">
                <a:ea typeface="Calibri" panose="020F0502020204030204" pitchFamily="34" charset="0"/>
              </a:rPr>
              <a:t>Ποιες </a:t>
            </a:r>
            <a:r>
              <a:rPr lang="el-GR" sz="2000" b="1" dirty="0">
                <a:ea typeface="Calibri" panose="020F0502020204030204" pitchFamily="34" charset="0"/>
              </a:rPr>
              <a:t>αλλαγές προτείνουν οι μαθητές </a:t>
            </a:r>
            <a:r>
              <a:rPr lang="el-GR" sz="2000" dirty="0">
                <a:ea typeface="Calibri" panose="020F0502020204030204" pitchFamily="34" charset="0"/>
              </a:rPr>
              <a:t>προκειμένου να </a:t>
            </a:r>
            <a:r>
              <a:rPr lang="el-GR" sz="2000" b="1" dirty="0">
                <a:ea typeface="Calibri" panose="020F0502020204030204" pitchFamily="34" charset="0"/>
              </a:rPr>
              <a:t>βελτιωθεί το ΕΥ</a:t>
            </a:r>
            <a:r>
              <a:rPr lang="el-GR" sz="2000" dirty="0">
                <a:ea typeface="Calibri" panose="020F0502020204030204" pitchFamily="34" charset="0"/>
              </a:rPr>
              <a:t>;</a:t>
            </a:r>
            <a:endParaRPr lang="el-GR" sz="2000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485F59F7-B985-4B3A-BEB6-98050FE3A4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7" y="1412776"/>
            <a:ext cx="1409487" cy="1569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190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</p:spPr>
        <p:txBody>
          <a:bodyPr>
            <a:noAutofit/>
          </a:bodyPr>
          <a:lstStyle/>
          <a:p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 Η Δομή της εργασίας 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Ελεύθερη σχεδίαση: Σχήμα 17">
            <a:extLst>
              <a:ext uri="{FF2B5EF4-FFF2-40B4-BE49-F238E27FC236}">
                <a16:creationId xmlns:a16="http://schemas.microsoft.com/office/drawing/2014/main" id="{89E23083-ED6E-47AD-A812-6A73080B97BC}"/>
              </a:ext>
            </a:extLst>
          </p:cNvPr>
          <p:cNvSpPr/>
          <p:nvPr/>
        </p:nvSpPr>
        <p:spPr>
          <a:xfrm>
            <a:off x="1423077" y="2889742"/>
            <a:ext cx="7055224" cy="666793"/>
          </a:xfrm>
          <a:custGeom>
            <a:avLst/>
            <a:gdLst>
              <a:gd name="connsiteX0" fmla="*/ 0 w 7920880"/>
              <a:gd name="connsiteY0" fmla="*/ 111932 h 671580"/>
              <a:gd name="connsiteX1" fmla="*/ 111932 w 7920880"/>
              <a:gd name="connsiteY1" fmla="*/ 0 h 671580"/>
              <a:gd name="connsiteX2" fmla="*/ 7808948 w 7920880"/>
              <a:gd name="connsiteY2" fmla="*/ 0 h 671580"/>
              <a:gd name="connsiteX3" fmla="*/ 7920880 w 7920880"/>
              <a:gd name="connsiteY3" fmla="*/ 111932 h 671580"/>
              <a:gd name="connsiteX4" fmla="*/ 7920880 w 7920880"/>
              <a:gd name="connsiteY4" fmla="*/ 559648 h 671580"/>
              <a:gd name="connsiteX5" fmla="*/ 7808948 w 7920880"/>
              <a:gd name="connsiteY5" fmla="*/ 671580 h 671580"/>
              <a:gd name="connsiteX6" fmla="*/ 111932 w 7920880"/>
              <a:gd name="connsiteY6" fmla="*/ 671580 h 671580"/>
              <a:gd name="connsiteX7" fmla="*/ 0 w 7920880"/>
              <a:gd name="connsiteY7" fmla="*/ 559648 h 671580"/>
              <a:gd name="connsiteX8" fmla="*/ 0 w 7920880"/>
              <a:gd name="connsiteY8" fmla="*/ 111932 h 671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920880" h="671580">
                <a:moveTo>
                  <a:pt x="0" y="111932"/>
                </a:moveTo>
                <a:cubicBezTo>
                  <a:pt x="0" y="50114"/>
                  <a:pt x="50114" y="0"/>
                  <a:pt x="111932" y="0"/>
                </a:cubicBezTo>
                <a:lnTo>
                  <a:pt x="7808948" y="0"/>
                </a:lnTo>
                <a:cubicBezTo>
                  <a:pt x="7870766" y="0"/>
                  <a:pt x="7920880" y="50114"/>
                  <a:pt x="7920880" y="111932"/>
                </a:cubicBezTo>
                <a:lnTo>
                  <a:pt x="7920880" y="559648"/>
                </a:lnTo>
                <a:cubicBezTo>
                  <a:pt x="7920880" y="621466"/>
                  <a:pt x="7870766" y="671580"/>
                  <a:pt x="7808948" y="671580"/>
                </a:cubicBezTo>
                <a:lnTo>
                  <a:pt x="111932" y="671580"/>
                </a:lnTo>
                <a:cubicBezTo>
                  <a:pt x="50114" y="671580"/>
                  <a:pt x="0" y="621466"/>
                  <a:pt x="0" y="559648"/>
                </a:cubicBezTo>
                <a:lnTo>
                  <a:pt x="0" y="111932"/>
                </a:lnTo>
                <a:close/>
              </a:path>
            </a:pathLst>
          </a:custGeom>
          <a:solidFill>
            <a:srgbClr val="FFFFCC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-22416"/>
              <a:satOff val="-20322"/>
              <a:lumOff val="3138"/>
              <a:alphaOff val="0"/>
            </a:schemeClr>
          </a:fillRef>
          <a:effectRef idx="0">
            <a:schemeClr val="accent3">
              <a:hueOff val="-22416"/>
              <a:satOff val="-20322"/>
              <a:lumOff val="313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9464" tIns="139464" rIns="139464" bIns="139464" numCol="1" spcCol="1270" anchor="ctr" anchorCtr="0">
            <a:noAutofit/>
          </a:bodyPr>
          <a:lstStyle/>
          <a:p>
            <a:pPr defTabSz="1244600">
              <a:lnSpc>
                <a:spcPct val="90000"/>
              </a:lnSpc>
              <a:spcAft>
                <a:spcPct val="35000"/>
              </a:spcAft>
            </a:pPr>
            <a:r>
              <a:rPr lang="el-GR" b="1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Β΄ </a:t>
            </a:r>
            <a:r>
              <a:rPr lang="el-G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Κεφάλαιο</a:t>
            </a:r>
            <a:r>
              <a:rPr lang="el-GR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Το θεωρητικό πλαίσιο της ΕξΑΕ</a:t>
            </a:r>
            <a:endParaRPr lang="en-US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Ελεύθερη σχεδίαση: Σχήμα 19">
            <a:extLst>
              <a:ext uri="{FF2B5EF4-FFF2-40B4-BE49-F238E27FC236}">
                <a16:creationId xmlns:a16="http://schemas.microsoft.com/office/drawing/2014/main" id="{CDE5997F-FF91-4A9A-9BFA-3207FC97BE8A}"/>
              </a:ext>
            </a:extLst>
          </p:cNvPr>
          <p:cNvSpPr/>
          <p:nvPr/>
        </p:nvSpPr>
        <p:spPr>
          <a:xfrm>
            <a:off x="1405208" y="3662725"/>
            <a:ext cx="7090962" cy="666793"/>
          </a:xfrm>
          <a:custGeom>
            <a:avLst/>
            <a:gdLst>
              <a:gd name="connsiteX0" fmla="*/ 0 w 7920880"/>
              <a:gd name="connsiteY0" fmla="*/ 111932 h 671580"/>
              <a:gd name="connsiteX1" fmla="*/ 111932 w 7920880"/>
              <a:gd name="connsiteY1" fmla="*/ 0 h 671580"/>
              <a:gd name="connsiteX2" fmla="*/ 7808948 w 7920880"/>
              <a:gd name="connsiteY2" fmla="*/ 0 h 671580"/>
              <a:gd name="connsiteX3" fmla="*/ 7920880 w 7920880"/>
              <a:gd name="connsiteY3" fmla="*/ 111932 h 671580"/>
              <a:gd name="connsiteX4" fmla="*/ 7920880 w 7920880"/>
              <a:gd name="connsiteY4" fmla="*/ 559648 h 671580"/>
              <a:gd name="connsiteX5" fmla="*/ 7808948 w 7920880"/>
              <a:gd name="connsiteY5" fmla="*/ 671580 h 671580"/>
              <a:gd name="connsiteX6" fmla="*/ 111932 w 7920880"/>
              <a:gd name="connsiteY6" fmla="*/ 671580 h 671580"/>
              <a:gd name="connsiteX7" fmla="*/ 0 w 7920880"/>
              <a:gd name="connsiteY7" fmla="*/ 559648 h 671580"/>
              <a:gd name="connsiteX8" fmla="*/ 0 w 7920880"/>
              <a:gd name="connsiteY8" fmla="*/ 111932 h 671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920880" h="671580">
                <a:moveTo>
                  <a:pt x="0" y="111932"/>
                </a:moveTo>
                <a:cubicBezTo>
                  <a:pt x="0" y="50114"/>
                  <a:pt x="50114" y="0"/>
                  <a:pt x="111932" y="0"/>
                </a:cubicBezTo>
                <a:lnTo>
                  <a:pt x="7808948" y="0"/>
                </a:lnTo>
                <a:cubicBezTo>
                  <a:pt x="7870766" y="0"/>
                  <a:pt x="7920880" y="50114"/>
                  <a:pt x="7920880" y="111932"/>
                </a:cubicBezTo>
                <a:lnTo>
                  <a:pt x="7920880" y="559648"/>
                </a:lnTo>
                <a:cubicBezTo>
                  <a:pt x="7920880" y="621466"/>
                  <a:pt x="7870766" y="671580"/>
                  <a:pt x="7808948" y="671580"/>
                </a:cubicBezTo>
                <a:lnTo>
                  <a:pt x="111932" y="671580"/>
                </a:lnTo>
                <a:cubicBezTo>
                  <a:pt x="50114" y="671580"/>
                  <a:pt x="0" y="621466"/>
                  <a:pt x="0" y="559648"/>
                </a:cubicBezTo>
                <a:lnTo>
                  <a:pt x="0" y="111932"/>
                </a:lnTo>
                <a:close/>
              </a:path>
            </a:pathLst>
          </a:custGeom>
          <a:solidFill>
            <a:srgbClr val="FFFFCC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-22416"/>
              <a:satOff val="-20322"/>
              <a:lumOff val="3138"/>
              <a:alphaOff val="0"/>
            </a:schemeClr>
          </a:fillRef>
          <a:effectRef idx="0">
            <a:schemeClr val="accent3">
              <a:hueOff val="-22416"/>
              <a:satOff val="-20322"/>
              <a:lumOff val="313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9464" tIns="139464" rIns="139464" bIns="139464" numCol="1" spcCol="1270" anchor="ctr" anchorCtr="0">
            <a:noAutofit/>
          </a:bodyPr>
          <a:lstStyle/>
          <a:p>
            <a:pPr defTabSz="1244600">
              <a:lnSpc>
                <a:spcPct val="90000"/>
              </a:lnSpc>
              <a:spcAft>
                <a:spcPct val="35000"/>
              </a:spcAft>
            </a:pPr>
            <a:r>
              <a:rPr lang="el-G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Γ΄ Κεφάλαιο</a:t>
            </a:r>
            <a:r>
              <a:rPr lang="el-G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 μεθοδολογία της έρευνας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Ελεύθερη σχεδίαση: Σχήμα 21">
            <a:extLst>
              <a:ext uri="{FF2B5EF4-FFF2-40B4-BE49-F238E27FC236}">
                <a16:creationId xmlns:a16="http://schemas.microsoft.com/office/drawing/2014/main" id="{61C6BA3D-5BB2-46AA-ACE5-1CBD6E7B914E}"/>
              </a:ext>
            </a:extLst>
          </p:cNvPr>
          <p:cNvSpPr/>
          <p:nvPr/>
        </p:nvSpPr>
        <p:spPr>
          <a:xfrm>
            <a:off x="1390886" y="4436173"/>
            <a:ext cx="7055224" cy="670224"/>
          </a:xfrm>
          <a:custGeom>
            <a:avLst/>
            <a:gdLst>
              <a:gd name="connsiteX0" fmla="*/ 0 w 7920880"/>
              <a:gd name="connsiteY0" fmla="*/ 111932 h 671580"/>
              <a:gd name="connsiteX1" fmla="*/ 111932 w 7920880"/>
              <a:gd name="connsiteY1" fmla="*/ 0 h 671580"/>
              <a:gd name="connsiteX2" fmla="*/ 7808948 w 7920880"/>
              <a:gd name="connsiteY2" fmla="*/ 0 h 671580"/>
              <a:gd name="connsiteX3" fmla="*/ 7920880 w 7920880"/>
              <a:gd name="connsiteY3" fmla="*/ 111932 h 671580"/>
              <a:gd name="connsiteX4" fmla="*/ 7920880 w 7920880"/>
              <a:gd name="connsiteY4" fmla="*/ 559648 h 671580"/>
              <a:gd name="connsiteX5" fmla="*/ 7808948 w 7920880"/>
              <a:gd name="connsiteY5" fmla="*/ 671580 h 671580"/>
              <a:gd name="connsiteX6" fmla="*/ 111932 w 7920880"/>
              <a:gd name="connsiteY6" fmla="*/ 671580 h 671580"/>
              <a:gd name="connsiteX7" fmla="*/ 0 w 7920880"/>
              <a:gd name="connsiteY7" fmla="*/ 559648 h 671580"/>
              <a:gd name="connsiteX8" fmla="*/ 0 w 7920880"/>
              <a:gd name="connsiteY8" fmla="*/ 111932 h 671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920880" h="671580">
                <a:moveTo>
                  <a:pt x="0" y="111932"/>
                </a:moveTo>
                <a:cubicBezTo>
                  <a:pt x="0" y="50114"/>
                  <a:pt x="50114" y="0"/>
                  <a:pt x="111932" y="0"/>
                </a:cubicBezTo>
                <a:lnTo>
                  <a:pt x="7808948" y="0"/>
                </a:lnTo>
                <a:cubicBezTo>
                  <a:pt x="7870766" y="0"/>
                  <a:pt x="7920880" y="50114"/>
                  <a:pt x="7920880" y="111932"/>
                </a:cubicBezTo>
                <a:lnTo>
                  <a:pt x="7920880" y="559648"/>
                </a:lnTo>
                <a:cubicBezTo>
                  <a:pt x="7920880" y="621466"/>
                  <a:pt x="7870766" y="671580"/>
                  <a:pt x="7808948" y="671580"/>
                </a:cubicBezTo>
                <a:lnTo>
                  <a:pt x="111932" y="671580"/>
                </a:lnTo>
                <a:cubicBezTo>
                  <a:pt x="50114" y="671580"/>
                  <a:pt x="0" y="621466"/>
                  <a:pt x="0" y="559648"/>
                </a:cubicBezTo>
                <a:lnTo>
                  <a:pt x="0" y="111932"/>
                </a:lnTo>
                <a:close/>
              </a:path>
            </a:pathLst>
          </a:custGeom>
          <a:solidFill>
            <a:srgbClr val="FFFFCC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-22416"/>
              <a:satOff val="-20322"/>
              <a:lumOff val="3138"/>
              <a:alphaOff val="0"/>
            </a:schemeClr>
          </a:fillRef>
          <a:effectRef idx="0">
            <a:schemeClr val="accent3">
              <a:hueOff val="-22416"/>
              <a:satOff val="-20322"/>
              <a:lumOff val="313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9464" tIns="139464" rIns="139464" bIns="139464" numCol="1" spcCol="1270" anchor="ctr" anchorCtr="0">
            <a:noAutofit/>
          </a:bodyPr>
          <a:lstStyle/>
          <a:p>
            <a:r>
              <a:rPr lang="el-GR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l-G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΄ Κεφάλαιο</a:t>
            </a:r>
            <a:r>
              <a:rPr lang="el-G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Τα αποτελέσματα της έρευνας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Ελεύθερη σχεδίαση: Σχήμα 22">
            <a:extLst>
              <a:ext uri="{FF2B5EF4-FFF2-40B4-BE49-F238E27FC236}">
                <a16:creationId xmlns:a16="http://schemas.microsoft.com/office/drawing/2014/main" id="{FC96DAA0-DDB7-43F9-9EB2-126174AD3BA9}"/>
              </a:ext>
            </a:extLst>
          </p:cNvPr>
          <p:cNvSpPr/>
          <p:nvPr/>
        </p:nvSpPr>
        <p:spPr>
          <a:xfrm>
            <a:off x="1352899" y="5210272"/>
            <a:ext cx="7090963" cy="646486"/>
          </a:xfrm>
          <a:custGeom>
            <a:avLst/>
            <a:gdLst>
              <a:gd name="connsiteX0" fmla="*/ 0 w 7920880"/>
              <a:gd name="connsiteY0" fmla="*/ 111932 h 671580"/>
              <a:gd name="connsiteX1" fmla="*/ 111932 w 7920880"/>
              <a:gd name="connsiteY1" fmla="*/ 0 h 671580"/>
              <a:gd name="connsiteX2" fmla="*/ 7808948 w 7920880"/>
              <a:gd name="connsiteY2" fmla="*/ 0 h 671580"/>
              <a:gd name="connsiteX3" fmla="*/ 7920880 w 7920880"/>
              <a:gd name="connsiteY3" fmla="*/ 111932 h 671580"/>
              <a:gd name="connsiteX4" fmla="*/ 7920880 w 7920880"/>
              <a:gd name="connsiteY4" fmla="*/ 559648 h 671580"/>
              <a:gd name="connsiteX5" fmla="*/ 7808948 w 7920880"/>
              <a:gd name="connsiteY5" fmla="*/ 671580 h 671580"/>
              <a:gd name="connsiteX6" fmla="*/ 111932 w 7920880"/>
              <a:gd name="connsiteY6" fmla="*/ 671580 h 671580"/>
              <a:gd name="connsiteX7" fmla="*/ 0 w 7920880"/>
              <a:gd name="connsiteY7" fmla="*/ 559648 h 671580"/>
              <a:gd name="connsiteX8" fmla="*/ 0 w 7920880"/>
              <a:gd name="connsiteY8" fmla="*/ 111932 h 671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920880" h="671580">
                <a:moveTo>
                  <a:pt x="0" y="111932"/>
                </a:moveTo>
                <a:cubicBezTo>
                  <a:pt x="0" y="50114"/>
                  <a:pt x="50114" y="0"/>
                  <a:pt x="111932" y="0"/>
                </a:cubicBezTo>
                <a:lnTo>
                  <a:pt x="7808948" y="0"/>
                </a:lnTo>
                <a:cubicBezTo>
                  <a:pt x="7870766" y="0"/>
                  <a:pt x="7920880" y="50114"/>
                  <a:pt x="7920880" y="111932"/>
                </a:cubicBezTo>
                <a:lnTo>
                  <a:pt x="7920880" y="559648"/>
                </a:lnTo>
                <a:cubicBezTo>
                  <a:pt x="7920880" y="621466"/>
                  <a:pt x="7870766" y="671580"/>
                  <a:pt x="7808948" y="671580"/>
                </a:cubicBezTo>
                <a:lnTo>
                  <a:pt x="111932" y="671580"/>
                </a:lnTo>
                <a:cubicBezTo>
                  <a:pt x="50114" y="671580"/>
                  <a:pt x="0" y="621466"/>
                  <a:pt x="0" y="559648"/>
                </a:cubicBezTo>
                <a:lnTo>
                  <a:pt x="0" y="111932"/>
                </a:lnTo>
                <a:close/>
              </a:path>
            </a:pathLst>
          </a:custGeom>
          <a:solidFill>
            <a:srgbClr val="FFFFCC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-22416"/>
              <a:satOff val="-20322"/>
              <a:lumOff val="3138"/>
              <a:alphaOff val="0"/>
            </a:schemeClr>
          </a:fillRef>
          <a:effectRef idx="0">
            <a:schemeClr val="accent3">
              <a:hueOff val="-22416"/>
              <a:satOff val="-20322"/>
              <a:lumOff val="313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9464" tIns="139464" rIns="139464" bIns="139464" numCol="1" spcCol="1270" anchor="ctr" anchorCtr="0">
            <a:noAutofit/>
          </a:bodyPr>
          <a:lstStyle/>
          <a:p>
            <a:r>
              <a:rPr lang="el-GR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Ε</a:t>
            </a:r>
            <a:r>
              <a:rPr lang="el-G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΄ Κεφάλαιο</a:t>
            </a:r>
            <a:r>
              <a:rPr lang="el-G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Τα συμπεράσματα της έρευνας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Ελεύθερη σχεδίαση: Σχήμα 23">
            <a:extLst>
              <a:ext uri="{FF2B5EF4-FFF2-40B4-BE49-F238E27FC236}">
                <a16:creationId xmlns:a16="http://schemas.microsoft.com/office/drawing/2014/main" id="{FD5C29F7-5DC7-462E-B5C6-9BDA893FA0A2}"/>
              </a:ext>
            </a:extLst>
          </p:cNvPr>
          <p:cNvSpPr/>
          <p:nvPr/>
        </p:nvSpPr>
        <p:spPr>
          <a:xfrm>
            <a:off x="1423077" y="2115178"/>
            <a:ext cx="7055224" cy="666793"/>
          </a:xfrm>
          <a:custGeom>
            <a:avLst/>
            <a:gdLst>
              <a:gd name="connsiteX0" fmla="*/ 0 w 7920880"/>
              <a:gd name="connsiteY0" fmla="*/ 111932 h 671580"/>
              <a:gd name="connsiteX1" fmla="*/ 111932 w 7920880"/>
              <a:gd name="connsiteY1" fmla="*/ 0 h 671580"/>
              <a:gd name="connsiteX2" fmla="*/ 7808948 w 7920880"/>
              <a:gd name="connsiteY2" fmla="*/ 0 h 671580"/>
              <a:gd name="connsiteX3" fmla="*/ 7920880 w 7920880"/>
              <a:gd name="connsiteY3" fmla="*/ 111932 h 671580"/>
              <a:gd name="connsiteX4" fmla="*/ 7920880 w 7920880"/>
              <a:gd name="connsiteY4" fmla="*/ 559648 h 671580"/>
              <a:gd name="connsiteX5" fmla="*/ 7808948 w 7920880"/>
              <a:gd name="connsiteY5" fmla="*/ 671580 h 671580"/>
              <a:gd name="connsiteX6" fmla="*/ 111932 w 7920880"/>
              <a:gd name="connsiteY6" fmla="*/ 671580 h 671580"/>
              <a:gd name="connsiteX7" fmla="*/ 0 w 7920880"/>
              <a:gd name="connsiteY7" fmla="*/ 559648 h 671580"/>
              <a:gd name="connsiteX8" fmla="*/ 0 w 7920880"/>
              <a:gd name="connsiteY8" fmla="*/ 111932 h 671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920880" h="671580">
                <a:moveTo>
                  <a:pt x="0" y="111932"/>
                </a:moveTo>
                <a:cubicBezTo>
                  <a:pt x="0" y="50114"/>
                  <a:pt x="50114" y="0"/>
                  <a:pt x="111932" y="0"/>
                </a:cubicBezTo>
                <a:lnTo>
                  <a:pt x="7808948" y="0"/>
                </a:lnTo>
                <a:cubicBezTo>
                  <a:pt x="7870766" y="0"/>
                  <a:pt x="7920880" y="50114"/>
                  <a:pt x="7920880" y="111932"/>
                </a:cubicBezTo>
                <a:lnTo>
                  <a:pt x="7920880" y="559648"/>
                </a:lnTo>
                <a:cubicBezTo>
                  <a:pt x="7920880" y="621466"/>
                  <a:pt x="7870766" y="671580"/>
                  <a:pt x="7808948" y="671580"/>
                </a:cubicBezTo>
                <a:lnTo>
                  <a:pt x="111932" y="671580"/>
                </a:lnTo>
                <a:cubicBezTo>
                  <a:pt x="50114" y="671580"/>
                  <a:pt x="0" y="621466"/>
                  <a:pt x="0" y="559648"/>
                </a:cubicBezTo>
                <a:lnTo>
                  <a:pt x="0" y="111932"/>
                </a:lnTo>
                <a:close/>
              </a:path>
            </a:pathLst>
          </a:custGeom>
          <a:solidFill>
            <a:srgbClr val="FFFFCC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-22416"/>
              <a:satOff val="-20322"/>
              <a:lumOff val="3138"/>
              <a:alphaOff val="0"/>
            </a:schemeClr>
          </a:fillRef>
          <a:effectRef idx="0">
            <a:schemeClr val="accent3">
              <a:hueOff val="-22416"/>
              <a:satOff val="-20322"/>
              <a:lumOff val="313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9464" tIns="139464" rIns="139464" bIns="139464" numCol="1" spcCol="1270" anchor="ctr" anchorCtr="0">
            <a:noAutofit/>
          </a:bodyPr>
          <a:lstStyle/>
          <a:p>
            <a:r>
              <a:rPr lang="el-GR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΄ Κεφάλαιο</a:t>
            </a:r>
            <a:r>
              <a:rPr lang="el-G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Εισαγωγή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036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199240" cy="765652"/>
          </a:xfrm>
        </p:spPr>
        <p:txBody>
          <a:bodyPr>
            <a:noAutofit/>
          </a:bodyPr>
          <a:lstStyle/>
          <a:p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Θεωρητικό Πλαίσιο (1/2)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Διάγραμμα 12">
            <a:extLst>
              <a:ext uri="{FF2B5EF4-FFF2-40B4-BE49-F238E27FC236}">
                <a16:creationId xmlns:a16="http://schemas.microsoft.com/office/drawing/2014/main" id="{C62DB9D2-41D7-451B-B4AB-BF483238B4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5411534"/>
              </p:ext>
            </p:extLst>
          </p:nvPr>
        </p:nvGraphicFramePr>
        <p:xfrm>
          <a:off x="1679068" y="1556792"/>
          <a:ext cx="6216352" cy="4552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8685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59632" y="351399"/>
            <a:ext cx="7199240" cy="765652"/>
          </a:xfrm>
        </p:spPr>
        <p:txBody>
          <a:bodyPr>
            <a:noAutofit/>
          </a:bodyPr>
          <a:lstStyle/>
          <a:p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Θεωρητικό Πλαίσιο (2/2)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Διάγραμμα 8">
            <a:extLst>
              <a:ext uri="{FF2B5EF4-FFF2-40B4-BE49-F238E27FC236}">
                <a16:creationId xmlns:a16="http://schemas.microsoft.com/office/drawing/2014/main" id="{E14EB62F-7F3D-4A52-A9BF-132CDBCA46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1345178"/>
              </p:ext>
            </p:extLst>
          </p:nvPr>
        </p:nvGraphicFramePr>
        <p:xfrm>
          <a:off x="1043608" y="1196752"/>
          <a:ext cx="7848872" cy="52761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013927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Παρουσίαση τελικό ΜΔΕ_Νοέμβριος 2025 -</Template>
  <TotalTime>29181</TotalTime>
  <Words>1286</Words>
  <Application>Microsoft Office PowerPoint</Application>
  <PresentationFormat>Προβολή στην οθόνη (4:3)</PresentationFormat>
  <Paragraphs>188</Paragraphs>
  <Slides>21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Symbol</vt:lpstr>
      <vt:lpstr>Times New Roman</vt:lpstr>
      <vt:lpstr>Θέμα του Office</vt:lpstr>
      <vt:lpstr>«Σχεδιασμός, υλοποίηση και αποτίμηση εκπαιδευτικού υλικού  με τη μεθοδολογία της Σχολικής ΕξΑΕ για τους μαθητές και τις μαθήτριες  Γενικού Λυκείου στο μάθημα της Νέας Ελληνικής Γλώσσας  «Έκφραση-Έκθεση»  και συγκεκριμένα στην ενότητα  «κειμενικοί τύποι δημοσιογραφικού λόγου:  το άρθρο, το χρονογράφημα και η επιφυλλίδα».</vt:lpstr>
      <vt:lpstr>Στην επόπτριά μου κα Ε. Μανούσου •  στην τριμελή επιτροπή επίβλεψης •   στις καθηγήτριες και στους καθηγητές μου •  στις συμφοιτήτριες και στους συμφοιτητές μου</vt:lpstr>
      <vt:lpstr>1. Σκοπός </vt:lpstr>
      <vt:lpstr>2. Συνεισφορά της ΔΕ</vt:lpstr>
      <vt:lpstr>3. Ερευνητικά Ερωτήματα  (1/2)</vt:lpstr>
      <vt:lpstr>3. Ερευνητικά Ερωτήματα (2/2)</vt:lpstr>
      <vt:lpstr>4.  Η Δομή της εργασίας </vt:lpstr>
      <vt:lpstr>5. Θεωρητικό Πλαίσιο (1/2)</vt:lpstr>
      <vt:lpstr>5. Θεωρητικό Πλαίσιο (2/2)</vt:lpstr>
      <vt:lpstr>6. Η Μεθοδολογία της έρευνας(1/2)</vt:lpstr>
      <vt:lpstr>6. Η Μεθοδολογία της έρευνας(2/2)</vt:lpstr>
      <vt:lpstr> 7. Παραγόμενο εκπαιδευτικό υλικό (1/3)</vt:lpstr>
      <vt:lpstr> 7. Παραγόμενο εκπαιδευτικό υλικό (2/3)</vt:lpstr>
      <vt:lpstr> 7. Παραγόμενο εκπαιδευτικό υλικό (3/3)</vt:lpstr>
      <vt:lpstr>8. Αποτελέσματα - Ευρήματα  (1/4)</vt:lpstr>
      <vt:lpstr>8. Αποτελέσματα - Ευρήματα  (2/4)</vt:lpstr>
      <vt:lpstr>8. Αποτελέσματα - Ευρήματα  (3/4)</vt:lpstr>
      <vt:lpstr>8. Αποτελέσματα - Ευρήματα  (4/4)</vt:lpstr>
      <vt:lpstr>9. Συμπεράσματα (1/2)</vt:lpstr>
      <vt:lpstr>9. Συμπεράσματα (2/2)</vt:lpstr>
      <vt:lpstr>Παρουσίαση του PowerPoint</vt:lpstr>
    </vt:vector>
  </TitlesOfParts>
  <Company>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«Σχεδιασμός, υλοποίηση και αποτίμηση εκπαιδευτικού υλικού  με τη μεθοδολογία της Σχολικής ΕξΑΕ για τους μαθητές και τις μαθήτριες  Γενικού Λυκείου στο μάθημα της Νέας Ελληνικής Γλώσσας  «Έκφραση-Έκθεση»  και συγκεκριμένα στην ενότητα  «κειμενικοί τύποι δημοσιογραφικού λόγου:  το άρθρο, το χρονογράφημα και η επιφυλλίδα».</dc:title>
  <dc:creator>Αναστασία</dc:creator>
  <cp:lastModifiedBy>Αναστασία</cp:lastModifiedBy>
  <cp:revision>12</cp:revision>
  <dcterms:created xsi:type="dcterms:W3CDTF">2025-11-16T16:15:14Z</dcterms:created>
  <dcterms:modified xsi:type="dcterms:W3CDTF">2025-12-11T10:54:09Z</dcterms:modified>
</cp:coreProperties>
</file>