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32"/>
  </p:notesMasterIdLst>
  <p:sldIdLst>
    <p:sldId id="1482" r:id="rId2"/>
    <p:sldId id="2023" r:id="rId3"/>
    <p:sldId id="2013" r:id="rId4"/>
    <p:sldId id="2024" r:id="rId5"/>
    <p:sldId id="2014" r:id="rId6"/>
    <p:sldId id="2027" r:id="rId7"/>
    <p:sldId id="2026" r:id="rId8"/>
    <p:sldId id="2031" r:id="rId9"/>
    <p:sldId id="2028" r:id="rId10"/>
    <p:sldId id="2032" r:id="rId11"/>
    <p:sldId id="2016" r:id="rId12"/>
    <p:sldId id="2034" r:id="rId13"/>
    <p:sldId id="2035" r:id="rId14"/>
    <p:sldId id="2036" r:id="rId15"/>
    <p:sldId id="2015" r:id="rId16"/>
    <p:sldId id="2038" r:id="rId17"/>
    <p:sldId id="2039" r:id="rId18"/>
    <p:sldId id="2017" r:id="rId19"/>
    <p:sldId id="2042" r:id="rId20"/>
    <p:sldId id="2043" r:id="rId21"/>
    <p:sldId id="2045" r:id="rId22"/>
    <p:sldId id="2047" r:id="rId23"/>
    <p:sldId id="2048" r:id="rId24"/>
    <p:sldId id="2049" r:id="rId25"/>
    <p:sldId id="2018" r:id="rId26"/>
    <p:sldId id="2051" r:id="rId27"/>
    <p:sldId id="2052" r:id="rId28"/>
    <p:sldId id="2053" r:id="rId29"/>
    <p:sldId id="2055" r:id="rId30"/>
    <p:sldId id="2019" r:id="rId31"/>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 id="2" name="Lenovo" initials="L" lastIdx="1" clrIdx="1">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FC"/>
    <a:srgbClr val="F9FBFD"/>
    <a:srgbClr val="EFF5FB"/>
    <a:srgbClr val="ECF3FA"/>
    <a:srgbClr val="FCFAB0"/>
    <a:srgbClr val="D2F3A7"/>
    <a:srgbClr val="EDBE9B"/>
    <a:srgbClr val="DDF68E"/>
    <a:srgbClr val="F9EF6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58" autoAdjust="0"/>
    <p:restoredTop sz="89528" autoAdjust="0"/>
  </p:normalViewPr>
  <p:slideViewPr>
    <p:cSldViewPr>
      <p:cViewPr varScale="1">
        <p:scale>
          <a:sx n="72" d="100"/>
          <a:sy n="72" d="100"/>
        </p:scale>
        <p:origin x="174" y="78"/>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56EBD-4DA8-4251-AE77-B378C0F16A9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l-GR"/>
        </a:p>
      </dgm:t>
    </dgm:pt>
    <dgm:pt modelId="{29BFFED4-D16A-42E5-AD40-C6C8F8A48E2D}">
      <dgm:prSet phldrT="[Κείμενο]" custT="1"/>
      <dgm:spPr/>
      <dgm:t>
        <a:bodyPr/>
        <a:lstStyle/>
        <a:p>
          <a:r>
            <a:rPr lang="el-GR" sz="2800" b="1" u="sng" dirty="0"/>
            <a:t>Α΄ Μέρος </a:t>
          </a:r>
        </a:p>
        <a:p>
          <a:r>
            <a:rPr lang="el-GR" sz="2800" dirty="0"/>
            <a:t>Θεωρητικό Πλαίσιο</a:t>
          </a:r>
        </a:p>
      </dgm:t>
    </dgm:pt>
    <dgm:pt modelId="{FA770326-6C89-4812-AA7F-815899D4B381}" type="parTrans" cxnId="{DC735EAF-E480-4790-92DF-26A65616F532}">
      <dgm:prSet/>
      <dgm:spPr/>
      <dgm:t>
        <a:bodyPr/>
        <a:lstStyle/>
        <a:p>
          <a:endParaRPr lang="el-GR"/>
        </a:p>
      </dgm:t>
    </dgm:pt>
    <dgm:pt modelId="{EF7C7A1E-BB2D-41EB-AB49-8F531C2167AC}" type="sibTrans" cxnId="{DC735EAF-E480-4790-92DF-26A65616F532}">
      <dgm:prSet/>
      <dgm:spPr/>
      <dgm:t>
        <a:bodyPr/>
        <a:lstStyle/>
        <a:p>
          <a:endParaRPr lang="el-GR"/>
        </a:p>
      </dgm:t>
    </dgm:pt>
    <dgm:pt modelId="{F261794C-7BCE-41C8-B72D-8FB43B47A5CB}">
      <dgm:prSet phldrT="[Κείμενο]" custT="1"/>
      <dgm:spPr/>
      <dgm:t>
        <a:bodyPr/>
        <a:lstStyle/>
        <a:p>
          <a:r>
            <a:rPr lang="el-GR" sz="2800" b="1" u="sng" kern="1200">
              <a:latin typeface="Calibri"/>
              <a:ea typeface="+mn-ea"/>
              <a:cs typeface="+mn-cs"/>
            </a:rPr>
            <a:t>Β΄ Μέρος</a:t>
          </a:r>
        </a:p>
        <a:p>
          <a:r>
            <a:rPr lang="el-GR" sz="2000" kern="1200">
              <a:latin typeface="Calibri"/>
              <a:ea typeface="+mn-ea"/>
              <a:cs typeface="+mn-cs"/>
            </a:rPr>
            <a:t>Σχεδιασμός, Υλοποίηση και Περιγραφή του Ε.Υ.  </a:t>
          </a:r>
          <a:endParaRPr lang="el-GR" sz="2000" kern="1200" dirty="0">
            <a:latin typeface="Calibri"/>
            <a:ea typeface="+mn-ea"/>
            <a:cs typeface="+mn-cs"/>
          </a:endParaRPr>
        </a:p>
      </dgm:t>
    </dgm:pt>
    <dgm:pt modelId="{2BD8368A-9144-4A5A-91E3-7BCFBE93CB23}" type="parTrans" cxnId="{DFF2C90A-E242-42B9-8C4C-30FD8D96BD69}">
      <dgm:prSet/>
      <dgm:spPr/>
      <dgm:t>
        <a:bodyPr/>
        <a:lstStyle/>
        <a:p>
          <a:endParaRPr lang="el-GR"/>
        </a:p>
      </dgm:t>
    </dgm:pt>
    <dgm:pt modelId="{A870594D-B297-4C47-B5BF-10F522AB5D96}" type="sibTrans" cxnId="{DFF2C90A-E242-42B9-8C4C-30FD8D96BD69}">
      <dgm:prSet/>
      <dgm:spPr/>
      <dgm:t>
        <a:bodyPr/>
        <a:lstStyle/>
        <a:p>
          <a:endParaRPr lang="el-GR"/>
        </a:p>
      </dgm:t>
    </dgm:pt>
    <dgm:pt modelId="{60EEEC30-ADC8-4023-89CB-3867A7383CEC}">
      <dgm:prSet phldrT="[Κείμενο]" custT="1"/>
      <dgm:spPr/>
      <dgm:t>
        <a:bodyPr/>
        <a:lstStyle/>
        <a:p>
          <a:pPr>
            <a:buFont typeface="+mj-lt"/>
            <a:buNone/>
          </a:pPr>
          <a:r>
            <a:rPr lang="el-GR" sz="1800" dirty="0"/>
            <a:t>6. Σχεδιασμός, υλοποίηση και περιγραφή του Ε.Υ. της εργασίας </a:t>
          </a:r>
        </a:p>
      </dgm:t>
    </dgm:pt>
    <dgm:pt modelId="{8808275B-CE31-4822-8D15-39F6DA1F890A}" type="parTrans" cxnId="{45586F87-72EA-48B8-849C-32DC5E2DF0CE}">
      <dgm:prSet/>
      <dgm:spPr/>
      <dgm:t>
        <a:bodyPr/>
        <a:lstStyle/>
        <a:p>
          <a:endParaRPr lang="el-GR"/>
        </a:p>
      </dgm:t>
    </dgm:pt>
    <dgm:pt modelId="{F8AFDB58-E5C8-49CE-9381-EB6A9E82A0A2}" type="sibTrans" cxnId="{45586F87-72EA-48B8-849C-32DC5E2DF0CE}">
      <dgm:prSet/>
      <dgm:spPr/>
      <dgm:t>
        <a:bodyPr/>
        <a:lstStyle/>
        <a:p>
          <a:endParaRPr lang="el-GR"/>
        </a:p>
      </dgm:t>
    </dgm:pt>
    <dgm:pt modelId="{B4328484-6614-456B-9166-65249C836B9A}">
      <dgm:prSet phldrT="[Κείμενο]" custT="1"/>
      <dgm:spPr/>
      <dgm:t>
        <a:bodyPr/>
        <a:lstStyle/>
        <a:p>
          <a:r>
            <a:rPr lang="el-GR" sz="2800" b="1" u="sng" kern="1200">
              <a:latin typeface="Calibri"/>
              <a:ea typeface="+mn-ea"/>
              <a:cs typeface="+mn-cs"/>
            </a:rPr>
            <a:t>Γ΄ Μέρος</a:t>
          </a:r>
        </a:p>
        <a:p>
          <a:r>
            <a:rPr lang="el-GR" sz="2800" kern="1200">
              <a:latin typeface="Calibri"/>
              <a:ea typeface="+mn-ea"/>
              <a:cs typeface="+mn-cs"/>
            </a:rPr>
            <a:t>Έρευνα</a:t>
          </a:r>
          <a:r>
            <a:rPr lang="el-GR" sz="2800" b="1" u="sng" kern="1200">
              <a:latin typeface="Calibri"/>
              <a:ea typeface="+mn-ea"/>
              <a:cs typeface="+mn-cs"/>
            </a:rPr>
            <a:t> </a:t>
          </a:r>
          <a:endParaRPr lang="el-GR" sz="2800" b="1" u="sng" kern="1200" dirty="0">
            <a:latin typeface="Calibri"/>
            <a:ea typeface="+mn-ea"/>
            <a:cs typeface="+mn-cs"/>
          </a:endParaRPr>
        </a:p>
      </dgm:t>
    </dgm:pt>
    <dgm:pt modelId="{4A48C825-7FD5-48A3-9C64-485346764366}" type="parTrans" cxnId="{FE9477ED-D0D2-4AA2-BF05-31DD0CF7B208}">
      <dgm:prSet/>
      <dgm:spPr/>
      <dgm:t>
        <a:bodyPr/>
        <a:lstStyle/>
        <a:p>
          <a:endParaRPr lang="el-GR"/>
        </a:p>
      </dgm:t>
    </dgm:pt>
    <dgm:pt modelId="{5857359E-28E5-4343-8AB8-042CCAD49270}" type="sibTrans" cxnId="{FE9477ED-D0D2-4AA2-BF05-31DD0CF7B208}">
      <dgm:prSet/>
      <dgm:spPr/>
      <dgm:t>
        <a:bodyPr/>
        <a:lstStyle/>
        <a:p>
          <a:endParaRPr lang="el-GR"/>
        </a:p>
      </dgm:t>
    </dgm:pt>
    <dgm:pt modelId="{BFEE73D0-6E1C-49F5-AD61-AAA0EA1ECA22}">
      <dgm:prSet phldrT="[Κείμενο]" custT="1"/>
      <dgm:spPr/>
      <dgm:t>
        <a:bodyPr/>
        <a:lstStyle/>
        <a:p>
          <a:pPr>
            <a:buFont typeface="+mj-lt"/>
            <a:buNone/>
          </a:pPr>
          <a:r>
            <a:rPr lang="el-GR" sz="1800" kern="1200">
              <a:latin typeface="Calibri"/>
              <a:ea typeface="+mn-ea"/>
              <a:cs typeface="+mn-cs"/>
            </a:rPr>
            <a:t>7. Μεθοδολογία της έρευνας</a:t>
          </a:r>
          <a:endParaRPr lang="el-GR" sz="1800" kern="1200" dirty="0"/>
        </a:p>
      </dgm:t>
    </dgm:pt>
    <dgm:pt modelId="{6273F4B2-AD7D-48DA-BAB3-B873D1923C4E}" type="parTrans" cxnId="{3888BEC2-E85C-4F77-B3B7-4C968F245D56}">
      <dgm:prSet/>
      <dgm:spPr/>
      <dgm:t>
        <a:bodyPr/>
        <a:lstStyle/>
        <a:p>
          <a:endParaRPr lang="el-GR"/>
        </a:p>
      </dgm:t>
    </dgm:pt>
    <dgm:pt modelId="{98031C20-016D-4DCF-AFB8-3F1B16898506}" type="sibTrans" cxnId="{3888BEC2-E85C-4F77-B3B7-4C968F245D56}">
      <dgm:prSet/>
      <dgm:spPr/>
      <dgm:t>
        <a:bodyPr/>
        <a:lstStyle/>
        <a:p>
          <a:endParaRPr lang="el-GR"/>
        </a:p>
      </dgm:t>
    </dgm:pt>
    <dgm:pt modelId="{8DE663FA-82F3-48CC-B426-A1F15744BBDB}">
      <dgm:prSet phldrT="[Κείμενο]" custT="1"/>
      <dgm:spPr/>
      <dgm:t>
        <a:bodyPr/>
        <a:lstStyle/>
        <a:p>
          <a:pPr>
            <a:buFont typeface="+mj-lt"/>
            <a:buAutoNum type="arabicPeriod"/>
          </a:pPr>
          <a:r>
            <a:rPr lang="el-GR" sz="1400" dirty="0"/>
            <a:t> Ανοικτή και Εξ Αποστάσεως Εκπαίδευση</a:t>
          </a:r>
        </a:p>
      </dgm:t>
    </dgm:pt>
    <dgm:pt modelId="{B780BBC8-C78B-4CDD-9B5D-BA18EBFE8307}" type="sibTrans" cxnId="{9213209F-5CB9-4AA0-A3AB-75FE52A81241}">
      <dgm:prSet/>
      <dgm:spPr/>
      <dgm:t>
        <a:bodyPr/>
        <a:lstStyle/>
        <a:p>
          <a:endParaRPr lang="el-GR"/>
        </a:p>
      </dgm:t>
    </dgm:pt>
    <dgm:pt modelId="{F41E2D58-6C9F-40C9-91F0-C3F0EFD8FE3D}" type="parTrans" cxnId="{9213209F-5CB9-4AA0-A3AB-75FE52A81241}">
      <dgm:prSet/>
      <dgm:spPr/>
      <dgm:t>
        <a:bodyPr/>
        <a:lstStyle/>
        <a:p>
          <a:endParaRPr lang="el-GR"/>
        </a:p>
      </dgm:t>
    </dgm:pt>
    <dgm:pt modelId="{BC7E0D8D-1847-4490-B8A6-B544E2AE9B5C}">
      <dgm:prSet phldrT="[Κείμενο]" custT="1"/>
      <dgm:spPr/>
      <dgm:t>
        <a:bodyPr/>
        <a:lstStyle/>
        <a:p>
          <a:pPr>
            <a:buFont typeface="+mj-lt"/>
            <a:buAutoNum type="arabicPeriod"/>
          </a:pPr>
          <a:r>
            <a:rPr lang="el-GR" sz="1400" dirty="0"/>
            <a:t> Η ΕξΑΕ με την αξιοποίηση των ΤΠΕ (</a:t>
          </a:r>
          <a:r>
            <a:rPr lang="en-US" sz="1400" dirty="0"/>
            <a:t>e-Learning)</a:t>
          </a:r>
          <a:endParaRPr lang="el-GR" sz="1400" dirty="0"/>
        </a:p>
      </dgm:t>
    </dgm:pt>
    <dgm:pt modelId="{F828EF4D-2496-4819-9B7E-74FC1F54E120}" type="parTrans" cxnId="{51A9BC8A-A020-4B93-8140-A593BAE51CDC}">
      <dgm:prSet/>
      <dgm:spPr/>
      <dgm:t>
        <a:bodyPr/>
        <a:lstStyle/>
        <a:p>
          <a:endParaRPr lang="el-GR"/>
        </a:p>
      </dgm:t>
    </dgm:pt>
    <dgm:pt modelId="{CA8D21A4-F83E-434F-ACEC-1FEF698FBBAF}" type="sibTrans" cxnId="{51A9BC8A-A020-4B93-8140-A593BAE51CDC}">
      <dgm:prSet/>
      <dgm:spPr/>
      <dgm:t>
        <a:bodyPr/>
        <a:lstStyle/>
        <a:p>
          <a:endParaRPr lang="el-GR"/>
        </a:p>
      </dgm:t>
    </dgm:pt>
    <dgm:pt modelId="{3B3ED6AC-1775-46EF-A80C-5D8A32CFF144}">
      <dgm:prSet phldrT="[Κείμενο]" custT="1"/>
      <dgm:spPr/>
      <dgm:t>
        <a:bodyPr/>
        <a:lstStyle/>
        <a:p>
          <a:pPr>
            <a:buFont typeface="+mj-lt"/>
            <a:buAutoNum type="arabicPeriod"/>
          </a:pPr>
          <a:r>
            <a:rPr lang="el-GR" sz="1400" dirty="0"/>
            <a:t> Το Εκπαιδευτικό Υλικό στα περιβάλλοντα ΕξΑΕ</a:t>
          </a:r>
        </a:p>
      </dgm:t>
    </dgm:pt>
    <dgm:pt modelId="{04716842-5204-4CFB-A2EB-88F578744331}" type="parTrans" cxnId="{196C8CD1-C620-4C70-A1ED-4BCA1FC5646E}">
      <dgm:prSet/>
      <dgm:spPr/>
      <dgm:t>
        <a:bodyPr/>
        <a:lstStyle/>
        <a:p>
          <a:endParaRPr lang="el-GR"/>
        </a:p>
      </dgm:t>
    </dgm:pt>
    <dgm:pt modelId="{2D98C05B-0549-4233-9E04-022B9C211553}" type="sibTrans" cxnId="{196C8CD1-C620-4C70-A1ED-4BCA1FC5646E}">
      <dgm:prSet/>
      <dgm:spPr/>
      <dgm:t>
        <a:bodyPr/>
        <a:lstStyle/>
        <a:p>
          <a:endParaRPr lang="el-GR"/>
        </a:p>
      </dgm:t>
    </dgm:pt>
    <dgm:pt modelId="{BD167E87-6FFA-479C-9A95-B0B8E2053F31}">
      <dgm:prSet phldrT="[Κείμενο]" custT="1"/>
      <dgm:spPr/>
      <dgm:t>
        <a:bodyPr/>
        <a:lstStyle/>
        <a:p>
          <a:pPr>
            <a:buFont typeface="+mj-lt"/>
            <a:buAutoNum type="arabicPeriod"/>
          </a:pPr>
          <a:r>
            <a:rPr lang="el-GR" sz="1400" dirty="0"/>
            <a:t> Κοινωνική και Πολιτική Αγωγή στην Πρωτοβάθμια Εκπαίδευση </a:t>
          </a:r>
        </a:p>
      </dgm:t>
    </dgm:pt>
    <dgm:pt modelId="{9006CEA5-1530-4008-9223-98EF7B69E0B0}" type="parTrans" cxnId="{EACA86DA-C0D6-4EB3-BE03-8E5FB7D017E7}">
      <dgm:prSet/>
      <dgm:spPr/>
      <dgm:t>
        <a:bodyPr/>
        <a:lstStyle/>
        <a:p>
          <a:endParaRPr lang="el-GR"/>
        </a:p>
      </dgm:t>
    </dgm:pt>
    <dgm:pt modelId="{34AEC942-703E-4B81-A01D-EFA39E62E2C9}" type="sibTrans" cxnId="{EACA86DA-C0D6-4EB3-BE03-8E5FB7D017E7}">
      <dgm:prSet/>
      <dgm:spPr/>
      <dgm:t>
        <a:bodyPr/>
        <a:lstStyle/>
        <a:p>
          <a:endParaRPr lang="el-GR"/>
        </a:p>
      </dgm:t>
    </dgm:pt>
    <dgm:pt modelId="{7A811B18-332F-427B-92DE-363550FD6005}">
      <dgm:prSet phldrT="[Κείμενο]" custT="1"/>
      <dgm:spPr/>
      <dgm:t>
        <a:bodyPr/>
        <a:lstStyle/>
        <a:p>
          <a:pPr>
            <a:buFont typeface="+mj-lt"/>
            <a:buAutoNum type="arabicPeriod"/>
          </a:pPr>
          <a:r>
            <a:rPr lang="el-GR" sz="1400" dirty="0"/>
            <a:t> Τριτοβάθμια Εκπαίδευση – Πανεπιστήμιο Κρήτης </a:t>
          </a:r>
        </a:p>
      </dgm:t>
    </dgm:pt>
    <dgm:pt modelId="{EE783F94-8179-4217-854A-A3012F378429}" type="parTrans" cxnId="{74C10859-4B3F-4118-9834-2EDFBFFB1C80}">
      <dgm:prSet/>
      <dgm:spPr/>
      <dgm:t>
        <a:bodyPr/>
        <a:lstStyle/>
        <a:p>
          <a:endParaRPr lang="el-GR"/>
        </a:p>
      </dgm:t>
    </dgm:pt>
    <dgm:pt modelId="{6828A0C6-5734-4DD0-8A96-63060746135D}" type="sibTrans" cxnId="{74C10859-4B3F-4118-9834-2EDFBFFB1C80}">
      <dgm:prSet/>
      <dgm:spPr/>
      <dgm:t>
        <a:bodyPr/>
        <a:lstStyle/>
        <a:p>
          <a:endParaRPr lang="el-GR"/>
        </a:p>
      </dgm:t>
    </dgm:pt>
    <dgm:pt modelId="{0EA341D9-9457-4391-A3E2-E48A62634A35}">
      <dgm:prSet phldrT="[Κείμενο]" custT="1"/>
      <dgm:spPr/>
      <dgm:t>
        <a:bodyPr/>
        <a:lstStyle/>
        <a:p>
          <a:pPr>
            <a:buFont typeface="+mj-lt"/>
            <a:buNone/>
          </a:pPr>
          <a:r>
            <a:rPr lang="el-GR" sz="1800" kern="1200">
              <a:latin typeface="Calibri"/>
              <a:ea typeface="+mn-ea"/>
              <a:cs typeface="+mn-cs"/>
            </a:rPr>
            <a:t>8. Παρουσίαση των αποτελεσμάτων της έρευνας</a:t>
          </a:r>
          <a:endParaRPr lang="el-GR" sz="1800" kern="1200" dirty="0"/>
        </a:p>
      </dgm:t>
    </dgm:pt>
    <dgm:pt modelId="{6ABB11E5-89D5-4752-9647-2C00EC993E92}" type="parTrans" cxnId="{B40A8A0E-44B9-4225-BE7C-88AF51286AC9}">
      <dgm:prSet/>
      <dgm:spPr/>
      <dgm:t>
        <a:bodyPr/>
        <a:lstStyle/>
        <a:p>
          <a:endParaRPr lang="el-GR"/>
        </a:p>
      </dgm:t>
    </dgm:pt>
    <dgm:pt modelId="{B0109135-FDD0-44A2-B6A3-9DC2D0953F62}" type="sibTrans" cxnId="{B40A8A0E-44B9-4225-BE7C-88AF51286AC9}">
      <dgm:prSet/>
      <dgm:spPr/>
      <dgm:t>
        <a:bodyPr/>
        <a:lstStyle/>
        <a:p>
          <a:endParaRPr lang="el-GR"/>
        </a:p>
      </dgm:t>
    </dgm:pt>
    <dgm:pt modelId="{483B4042-A15B-4D6B-BA15-5B2C10C4C8F7}">
      <dgm:prSet phldrT="[Κείμενο]" custT="1"/>
      <dgm:spPr/>
      <dgm:t>
        <a:bodyPr/>
        <a:lstStyle/>
        <a:p>
          <a:pPr>
            <a:buFont typeface="+mj-lt"/>
            <a:buNone/>
          </a:pPr>
          <a:r>
            <a:rPr lang="el-GR" sz="1800" kern="1200">
              <a:latin typeface="Calibri"/>
              <a:ea typeface="+mn-ea"/>
              <a:cs typeface="+mn-cs"/>
            </a:rPr>
            <a:t>9. Σύνοψη – Συμπεράσματα – Συνεισφορά </a:t>
          </a:r>
          <a:endParaRPr lang="el-GR" sz="1800" kern="1200" dirty="0"/>
        </a:p>
      </dgm:t>
    </dgm:pt>
    <dgm:pt modelId="{8DC47CBE-8820-43A5-B08B-545466E858D0}" type="parTrans" cxnId="{2A522D72-D1A6-436F-B637-49AEB6824A30}">
      <dgm:prSet/>
      <dgm:spPr/>
      <dgm:t>
        <a:bodyPr/>
        <a:lstStyle/>
        <a:p>
          <a:endParaRPr lang="el-GR"/>
        </a:p>
      </dgm:t>
    </dgm:pt>
    <dgm:pt modelId="{5110C655-185F-47D8-BAD2-79F1287D9547}" type="sibTrans" cxnId="{2A522D72-D1A6-436F-B637-49AEB6824A30}">
      <dgm:prSet/>
      <dgm:spPr/>
      <dgm:t>
        <a:bodyPr/>
        <a:lstStyle/>
        <a:p>
          <a:endParaRPr lang="el-GR"/>
        </a:p>
      </dgm:t>
    </dgm:pt>
    <dgm:pt modelId="{84E6B535-DB55-4677-9325-31C730340A97}" type="pres">
      <dgm:prSet presAssocID="{8AD56EBD-4DA8-4251-AE77-B378C0F16A90}" presName="Name0" presStyleCnt="0">
        <dgm:presLayoutVars>
          <dgm:dir/>
          <dgm:animLvl val="lvl"/>
          <dgm:resizeHandles val="exact"/>
        </dgm:presLayoutVars>
      </dgm:prSet>
      <dgm:spPr/>
    </dgm:pt>
    <dgm:pt modelId="{DA9D024E-D35E-4029-908F-10D8D8794EAE}" type="pres">
      <dgm:prSet presAssocID="{29BFFED4-D16A-42E5-AD40-C6C8F8A48E2D}" presName="linNode" presStyleCnt="0"/>
      <dgm:spPr/>
    </dgm:pt>
    <dgm:pt modelId="{1BE9DE94-0767-4786-BFFE-622D7D36AE19}" type="pres">
      <dgm:prSet presAssocID="{29BFFED4-D16A-42E5-AD40-C6C8F8A48E2D}" presName="parentText" presStyleLbl="node1" presStyleIdx="0" presStyleCnt="3">
        <dgm:presLayoutVars>
          <dgm:chMax val="1"/>
          <dgm:bulletEnabled val="1"/>
        </dgm:presLayoutVars>
      </dgm:prSet>
      <dgm:spPr/>
    </dgm:pt>
    <dgm:pt modelId="{F6B8E279-EB2D-46BC-8D30-9B634157758C}" type="pres">
      <dgm:prSet presAssocID="{29BFFED4-D16A-42E5-AD40-C6C8F8A48E2D}" presName="descendantText" presStyleLbl="alignAccFollowNode1" presStyleIdx="0" presStyleCnt="3">
        <dgm:presLayoutVars>
          <dgm:bulletEnabled val="1"/>
        </dgm:presLayoutVars>
      </dgm:prSet>
      <dgm:spPr/>
    </dgm:pt>
    <dgm:pt modelId="{3D9BD53D-185C-473B-8775-7A5CADD8295C}" type="pres">
      <dgm:prSet presAssocID="{EF7C7A1E-BB2D-41EB-AB49-8F531C2167AC}" presName="sp" presStyleCnt="0"/>
      <dgm:spPr/>
    </dgm:pt>
    <dgm:pt modelId="{D547FC33-8AC8-44EF-8467-902FB91E344A}" type="pres">
      <dgm:prSet presAssocID="{F261794C-7BCE-41C8-B72D-8FB43B47A5CB}" presName="linNode" presStyleCnt="0"/>
      <dgm:spPr/>
    </dgm:pt>
    <dgm:pt modelId="{D39D2788-9C52-454F-A32A-02E4A844165A}" type="pres">
      <dgm:prSet presAssocID="{F261794C-7BCE-41C8-B72D-8FB43B47A5CB}" presName="parentText" presStyleLbl="node1" presStyleIdx="1" presStyleCnt="3">
        <dgm:presLayoutVars>
          <dgm:chMax val="1"/>
          <dgm:bulletEnabled val="1"/>
        </dgm:presLayoutVars>
      </dgm:prSet>
      <dgm:spPr/>
    </dgm:pt>
    <dgm:pt modelId="{DD7719DF-ACF7-4495-B70B-6C5BE429F8EE}" type="pres">
      <dgm:prSet presAssocID="{F261794C-7BCE-41C8-B72D-8FB43B47A5CB}" presName="descendantText" presStyleLbl="alignAccFollowNode1" presStyleIdx="1" presStyleCnt="3">
        <dgm:presLayoutVars>
          <dgm:bulletEnabled val="1"/>
        </dgm:presLayoutVars>
      </dgm:prSet>
      <dgm:spPr/>
    </dgm:pt>
    <dgm:pt modelId="{CD2AC11F-8214-40EF-9A7D-403BDD240988}" type="pres">
      <dgm:prSet presAssocID="{A870594D-B297-4C47-B5BF-10F522AB5D96}" presName="sp" presStyleCnt="0"/>
      <dgm:spPr/>
    </dgm:pt>
    <dgm:pt modelId="{47B1B601-1A40-4107-B018-40E549D18C77}" type="pres">
      <dgm:prSet presAssocID="{B4328484-6614-456B-9166-65249C836B9A}" presName="linNode" presStyleCnt="0"/>
      <dgm:spPr/>
    </dgm:pt>
    <dgm:pt modelId="{E7D909E5-1B31-4A45-8A58-26971DCB2110}" type="pres">
      <dgm:prSet presAssocID="{B4328484-6614-456B-9166-65249C836B9A}" presName="parentText" presStyleLbl="node1" presStyleIdx="2" presStyleCnt="3">
        <dgm:presLayoutVars>
          <dgm:chMax val="1"/>
          <dgm:bulletEnabled val="1"/>
        </dgm:presLayoutVars>
      </dgm:prSet>
      <dgm:spPr/>
    </dgm:pt>
    <dgm:pt modelId="{D69B7CCF-0DA3-4C02-ACE7-F5D7C8F3A8F2}" type="pres">
      <dgm:prSet presAssocID="{B4328484-6614-456B-9166-65249C836B9A}" presName="descendantText" presStyleLbl="alignAccFollowNode1" presStyleIdx="2" presStyleCnt="3">
        <dgm:presLayoutVars>
          <dgm:bulletEnabled val="1"/>
        </dgm:presLayoutVars>
      </dgm:prSet>
      <dgm:spPr/>
    </dgm:pt>
  </dgm:ptLst>
  <dgm:cxnLst>
    <dgm:cxn modelId="{CC2C3706-C79E-4BAE-8552-E9C4137E04D7}" type="presOf" srcId="{29BFFED4-D16A-42E5-AD40-C6C8F8A48E2D}" destId="{1BE9DE94-0767-4786-BFFE-622D7D36AE19}" srcOrd="0" destOrd="0" presId="urn:microsoft.com/office/officeart/2005/8/layout/vList5"/>
    <dgm:cxn modelId="{E91EB809-8317-4BFA-8BB8-81C6E02501AB}" type="presOf" srcId="{BC7E0D8D-1847-4490-B8A6-B544E2AE9B5C}" destId="{F6B8E279-EB2D-46BC-8D30-9B634157758C}" srcOrd="0" destOrd="1" presId="urn:microsoft.com/office/officeart/2005/8/layout/vList5"/>
    <dgm:cxn modelId="{DFF2C90A-E242-42B9-8C4C-30FD8D96BD69}" srcId="{8AD56EBD-4DA8-4251-AE77-B378C0F16A90}" destId="{F261794C-7BCE-41C8-B72D-8FB43B47A5CB}" srcOrd="1" destOrd="0" parTransId="{2BD8368A-9144-4A5A-91E3-7BCFBE93CB23}" sibTransId="{A870594D-B297-4C47-B5BF-10F522AB5D96}"/>
    <dgm:cxn modelId="{B40A8A0E-44B9-4225-BE7C-88AF51286AC9}" srcId="{B4328484-6614-456B-9166-65249C836B9A}" destId="{0EA341D9-9457-4391-A3E2-E48A62634A35}" srcOrd="1" destOrd="0" parTransId="{6ABB11E5-89D5-4752-9647-2C00EC993E92}" sibTransId="{B0109135-FDD0-44A2-B6A3-9DC2D0953F62}"/>
    <dgm:cxn modelId="{39FAA11B-B2D9-417E-9060-CC275933A6B1}" type="presOf" srcId="{3B3ED6AC-1775-46EF-A80C-5D8A32CFF144}" destId="{F6B8E279-EB2D-46BC-8D30-9B634157758C}" srcOrd="0" destOrd="2" presId="urn:microsoft.com/office/officeart/2005/8/layout/vList5"/>
    <dgm:cxn modelId="{E3776F5B-2C88-4D6C-91F7-15F9E3516BB3}" type="presOf" srcId="{0EA341D9-9457-4391-A3E2-E48A62634A35}" destId="{D69B7CCF-0DA3-4C02-ACE7-F5D7C8F3A8F2}" srcOrd="0" destOrd="1" presId="urn:microsoft.com/office/officeart/2005/8/layout/vList5"/>
    <dgm:cxn modelId="{2A522D72-D1A6-436F-B637-49AEB6824A30}" srcId="{B4328484-6614-456B-9166-65249C836B9A}" destId="{483B4042-A15B-4D6B-BA15-5B2C10C4C8F7}" srcOrd="2" destOrd="0" parTransId="{8DC47CBE-8820-43A5-B08B-545466E858D0}" sibTransId="{5110C655-185F-47D8-BAD2-79F1287D9547}"/>
    <dgm:cxn modelId="{2799B353-35E8-47FA-A092-DB8FDEDAE5B7}" type="presOf" srcId="{8AD56EBD-4DA8-4251-AE77-B378C0F16A90}" destId="{84E6B535-DB55-4677-9325-31C730340A97}" srcOrd="0" destOrd="0" presId="urn:microsoft.com/office/officeart/2005/8/layout/vList5"/>
    <dgm:cxn modelId="{74C10859-4B3F-4118-9834-2EDFBFFB1C80}" srcId="{29BFFED4-D16A-42E5-AD40-C6C8F8A48E2D}" destId="{7A811B18-332F-427B-92DE-363550FD6005}" srcOrd="4" destOrd="0" parTransId="{EE783F94-8179-4217-854A-A3012F378429}" sibTransId="{6828A0C6-5734-4DD0-8A96-63060746135D}"/>
    <dgm:cxn modelId="{45AA6483-D245-4E13-8D58-847D10F53A75}" type="presOf" srcId="{7A811B18-332F-427B-92DE-363550FD6005}" destId="{F6B8E279-EB2D-46BC-8D30-9B634157758C}" srcOrd="0" destOrd="4" presId="urn:microsoft.com/office/officeart/2005/8/layout/vList5"/>
    <dgm:cxn modelId="{45586F87-72EA-48B8-849C-32DC5E2DF0CE}" srcId="{F261794C-7BCE-41C8-B72D-8FB43B47A5CB}" destId="{60EEEC30-ADC8-4023-89CB-3867A7383CEC}" srcOrd="0" destOrd="0" parTransId="{8808275B-CE31-4822-8D15-39F6DA1F890A}" sibTransId="{F8AFDB58-E5C8-49CE-9381-EB6A9E82A0A2}"/>
    <dgm:cxn modelId="{51A9BC8A-A020-4B93-8140-A593BAE51CDC}" srcId="{29BFFED4-D16A-42E5-AD40-C6C8F8A48E2D}" destId="{BC7E0D8D-1847-4490-B8A6-B544E2AE9B5C}" srcOrd="1" destOrd="0" parTransId="{F828EF4D-2496-4819-9B7E-74FC1F54E120}" sibTransId="{CA8D21A4-F83E-434F-ACEC-1FEF698FBBAF}"/>
    <dgm:cxn modelId="{6D1D4492-830C-4D15-99EB-9EEC43BA8BB0}" type="presOf" srcId="{8DE663FA-82F3-48CC-B426-A1F15744BBDB}" destId="{F6B8E279-EB2D-46BC-8D30-9B634157758C}" srcOrd="0" destOrd="0" presId="urn:microsoft.com/office/officeart/2005/8/layout/vList5"/>
    <dgm:cxn modelId="{9213209F-5CB9-4AA0-A3AB-75FE52A81241}" srcId="{29BFFED4-D16A-42E5-AD40-C6C8F8A48E2D}" destId="{8DE663FA-82F3-48CC-B426-A1F15744BBDB}" srcOrd="0" destOrd="0" parTransId="{F41E2D58-6C9F-40C9-91F0-C3F0EFD8FE3D}" sibTransId="{B780BBC8-C78B-4CDD-9B5D-BA18EBFE8307}"/>
    <dgm:cxn modelId="{E401EBA9-A6B9-4E4A-A65D-F1DDC9A57733}" type="presOf" srcId="{483B4042-A15B-4D6B-BA15-5B2C10C4C8F7}" destId="{D69B7CCF-0DA3-4C02-ACE7-F5D7C8F3A8F2}" srcOrd="0" destOrd="2" presId="urn:microsoft.com/office/officeart/2005/8/layout/vList5"/>
    <dgm:cxn modelId="{DC735EAF-E480-4790-92DF-26A65616F532}" srcId="{8AD56EBD-4DA8-4251-AE77-B378C0F16A90}" destId="{29BFFED4-D16A-42E5-AD40-C6C8F8A48E2D}" srcOrd="0" destOrd="0" parTransId="{FA770326-6C89-4812-AA7F-815899D4B381}" sibTransId="{EF7C7A1E-BB2D-41EB-AB49-8F531C2167AC}"/>
    <dgm:cxn modelId="{6CA8EDC0-CA4E-4CC9-970D-B4B277D2083A}" type="presOf" srcId="{BD167E87-6FFA-479C-9A95-B0B8E2053F31}" destId="{F6B8E279-EB2D-46BC-8D30-9B634157758C}" srcOrd="0" destOrd="3" presId="urn:microsoft.com/office/officeart/2005/8/layout/vList5"/>
    <dgm:cxn modelId="{3888BEC2-E85C-4F77-B3B7-4C968F245D56}" srcId="{B4328484-6614-456B-9166-65249C836B9A}" destId="{BFEE73D0-6E1C-49F5-AD61-AAA0EA1ECA22}" srcOrd="0" destOrd="0" parTransId="{6273F4B2-AD7D-48DA-BAB3-B873D1923C4E}" sibTransId="{98031C20-016D-4DCF-AFB8-3F1B16898506}"/>
    <dgm:cxn modelId="{67139EC9-5EE6-4A42-9062-EE8A7A784C69}" type="presOf" srcId="{60EEEC30-ADC8-4023-89CB-3867A7383CEC}" destId="{DD7719DF-ACF7-4495-B70B-6C5BE429F8EE}" srcOrd="0" destOrd="0" presId="urn:microsoft.com/office/officeart/2005/8/layout/vList5"/>
    <dgm:cxn modelId="{196C8CD1-C620-4C70-A1ED-4BCA1FC5646E}" srcId="{29BFFED4-D16A-42E5-AD40-C6C8F8A48E2D}" destId="{3B3ED6AC-1775-46EF-A80C-5D8A32CFF144}" srcOrd="2" destOrd="0" parTransId="{04716842-5204-4CFB-A2EB-88F578744331}" sibTransId="{2D98C05B-0549-4233-9E04-022B9C211553}"/>
    <dgm:cxn modelId="{EACA86DA-C0D6-4EB3-BE03-8E5FB7D017E7}" srcId="{29BFFED4-D16A-42E5-AD40-C6C8F8A48E2D}" destId="{BD167E87-6FFA-479C-9A95-B0B8E2053F31}" srcOrd="3" destOrd="0" parTransId="{9006CEA5-1530-4008-9223-98EF7B69E0B0}" sibTransId="{34AEC942-703E-4B81-A01D-EFA39E62E2C9}"/>
    <dgm:cxn modelId="{DBF4B7DB-F8A8-4153-9052-9EE10EE25434}" type="presOf" srcId="{BFEE73D0-6E1C-49F5-AD61-AAA0EA1ECA22}" destId="{D69B7CCF-0DA3-4C02-ACE7-F5D7C8F3A8F2}" srcOrd="0" destOrd="0" presId="urn:microsoft.com/office/officeart/2005/8/layout/vList5"/>
    <dgm:cxn modelId="{C09EE7E8-3D4F-4479-BD74-C2234C5622E0}" type="presOf" srcId="{B4328484-6614-456B-9166-65249C836B9A}" destId="{E7D909E5-1B31-4A45-8A58-26971DCB2110}" srcOrd="0" destOrd="0" presId="urn:microsoft.com/office/officeart/2005/8/layout/vList5"/>
    <dgm:cxn modelId="{FE9477ED-D0D2-4AA2-BF05-31DD0CF7B208}" srcId="{8AD56EBD-4DA8-4251-AE77-B378C0F16A90}" destId="{B4328484-6614-456B-9166-65249C836B9A}" srcOrd="2" destOrd="0" parTransId="{4A48C825-7FD5-48A3-9C64-485346764366}" sibTransId="{5857359E-28E5-4343-8AB8-042CCAD49270}"/>
    <dgm:cxn modelId="{8F36D1ED-39EF-4EF8-90F2-904243BF4A81}" type="presOf" srcId="{F261794C-7BCE-41C8-B72D-8FB43B47A5CB}" destId="{D39D2788-9C52-454F-A32A-02E4A844165A}" srcOrd="0" destOrd="0" presId="urn:microsoft.com/office/officeart/2005/8/layout/vList5"/>
    <dgm:cxn modelId="{6AD2607C-1F6B-48DF-84EB-EBC9A779579A}" type="presParOf" srcId="{84E6B535-DB55-4677-9325-31C730340A97}" destId="{DA9D024E-D35E-4029-908F-10D8D8794EAE}" srcOrd="0" destOrd="0" presId="urn:microsoft.com/office/officeart/2005/8/layout/vList5"/>
    <dgm:cxn modelId="{A72240B9-78CF-40EC-B5C7-3E39AF77F81D}" type="presParOf" srcId="{DA9D024E-D35E-4029-908F-10D8D8794EAE}" destId="{1BE9DE94-0767-4786-BFFE-622D7D36AE19}" srcOrd="0" destOrd="0" presId="urn:microsoft.com/office/officeart/2005/8/layout/vList5"/>
    <dgm:cxn modelId="{7A33B9CC-F640-4A0F-9BEA-5A4BE206F2BE}" type="presParOf" srcId="{DA9D024E-D35E-4029-908F-10D8D8794EAE}" destId="{F6B8E279-EB2D-46BC-8D30-9B634157758C}" srcOrd="1" destOrd="0" presId="urn:microsoft.com/office/officeart/2005/8/layout/vList5"/>
    <dgm:cxn modelId="{24CC0FBA-E93C-42F0-BBF1-A8C33EF5A9A7}" type="presParOf" srcId="{84E6B535-DB55-4677-9325-31C730340A97}" destId="{3D9BD53D-185C-473B-8775-7A5CADD8295C}" srcOrd="1" destOrd="0" presId="urn:microsoft.com/office/officeart/2005/8/layout/vList5"/>
    <dgm:cxn modelId="{AEBF44DD-911C-4CE7-91A8-1A53DC0BE51D}" type="presParOf" srcId="{84E6B535-DB55-4677-9325-31C730340A97}" destId="{D547FC33-8AC8-44EF-8467-902FB91E344A}" srcOrd="2" destOrd="0" presId="urn:microsoft.com/office/officeart/2005/8/layout/vList5"/>
    <dgm:cxn modelId="{58D5F2D9-EA7D-4C84-9CA0-85139080DC32}" type="presParOf" srcId="{D547FC33-8AC8-44EF-8467-902FB91E344A}" destId="{D39D2788-9C52-454F-A32A-02E4A844165A}" srcOrd="0" destOrd="0" presId="urn:microsoft.com/office/officeart/2005/8/layout/vList5"/>
    <dgm:cxn modelId="{57E2EA50-6234-40C3-8E58-2DEE27C03D1C}" type="presParOf" srcId="{D547FC33-8AC8-44EF-8467-902FB91E344A}" destId="{DD7719DF-ACF7-4495-B70B-6C5BE429F8EE}" srcOrd="1" destOrd="0" presId="urn:microsoft.com/office/officeart/2005/8/layout/vList5"/>
    <dgm:cxn modelId="{0CE7CED4-2B11-445C-B1A1-C089DE9D35B1}" type="presParOf" srcId="{84E6B535-DB55-4677-9325-31C730340A97}" destId="{CD2AC11F-8214-40EF-9A7D-403BDD240988}" srcOrd="3" destOrd="0" presId="urn:microsoft.com/office/officeart/2005/8/layout/vList5"/>
    <dgm:cxn modelId="{5A51E446-FBAB-4376-934D-C068CFBC1C69}" type="presParOf" srcId="{84E6B535-DB55-4677-9325-31C730340A97}" destId="{47B1B601-1A40-4107-B018-40E549D18C77}" srcOrd="4" destOrd="0" presId="urn:microsoft.com/office/officeart/2005/8/layout/vList5"/>
    <dgm:cxn modelId="{F4B28010-F864-40D2-B7C8-9B31B67B5090}" type="presParOf" srcId="{47B1B601-1A40-4107-B018-40E549D18C77}" destId="{E7D909E5-1B31-4A45-8A58-26971DCB2110}" srcOrd="0" destOrd="0" presId="urn:microsoft.com/office/officeart/2005/8/layout/vList5"/>
    <dgm:cxn modelId="{7745E494-53FE-4339-9FE1-48C72D3B40E0}" type="presParOf" srcId="{47B1B601-1A40-4107-B018-40E549D18C77}" destId="{D69B7CCF-0DA3-4C02-ACE7-F5D7C8F3A8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7B0838-62CE-4D09-984C-468531DFCAA9}" type="doc">
      <dgm:prSet loTypeId="urn:microsoft.com/office/officeart/2005/8/layout/hList6" loCatId="list" qsTypeId="urn:microsoft.com/office/officeart/2005/8/quickstyle/simple3" qsCatId="simple" csTypeId="urn:microsoft.com/office/officeart/2005/8/colors/colorful2" csCatId="colorful" phldr="1"/>
      <dgm:spPr/>
      <dgm:t>
        <a:bodyPr/>
        <a:lstStyle/>
        <a:p>
          <a:endParaRPr lang="el-GR"/>
        </a:p>
      </dgm:t>
    </dgm:pt>
    <dgm:pt modelId="{3D9805D2-AB4F-4645-8D4D-B0E075CA8769}">
      <dgm:prSet phldrT="[Κείμενο]" custT="1"/>
      <dgm:spPr/>
      <dgm:t>
        <a:bodyPr/>
        <a:lstStyle/>
        <a:p>
          <a:pPr algn="ctr"/>
          <a:r>
            <a:rPr lang="el-GR" sz="1400" b="1" u="none" kern="1200">
              <a:latin typeface="+mn-lt"/>
              <a:ea typeface="+mn-ea"/>
              <a:cs typeface="+mn-cs"/>
            </a:rPr>
            <a:t>1</a:t>
          </a:r>
          <a:r>
            <a:rPr lang="el-GR" sz="1400" b="1" u="none" kern="1200" baseline="30000">
              <a:latin typeface="+mn-lt"/>
              <a:ea typeface="+mn-ea"/>
              <a:cs typeface="+mn-cs"/>
            </a:rPr>
            <a:t>η</a:t>
          </a:r>
          <a:r>
            <a:rPr lang="el-GR" sz="1400" b="1" u="none" kern="1200">
              <a:latin typeface="+mn-lt"/>
              <a:ea typeface="+mn-ea"/>
              <a:cs typeface="+mn-cs"/>
            </a:rPr>
            <a:t> Ερώτηση: </a:t>
          </a:r>
        </a:p>
        <a:p>
          <a:pPr algn="just"/>
          <a:r>
            <a:rPr lang="el-GR" sz="1400" b="0" kern="1200">
              <a:effectLst/>
              <a:latin typeface="Calibri"/>
              <a:ea typeface="+mn-ea"/>
              <a:cs typeface="+mn-cs"/>
            </a:rPr>
            <a:t>Ο τρόπος με τον οποίο το χωροευαίσθητο παιχνίδι Ε.Π. κράτησε ή αύξησε το ενδιαφέρον κατά τη διάρκεια της επίσκεψης στο πεδίο δράσης. </a:t>
          </a:r>
          <a:endParaRPr lang="el-GR" sz="1400" b="0" kern="1200" dirty="0">
            <a:effectLst/>
            <a:latin typeface="Calibri"/>
            <a:ea typeface="+mn-ea"/>
            <a:cs typeface="+mn-cs"/>
          </a:endParaRPr>
        </a:p>
      </dgm:t>
    </dgm:pt>
    <dgm:pt modelId="{8346A181-9880-4B7B-A955-B25D128CF5F5}" type="parTrans" cxnId="{D0E9498C-3187-47E4-B059-0E90CEDEB57E}">
      <dgm:prSet/>
      <dgm:spPr/>
      <dgm:t>
        <a:bodyPr/>
        <a:lstStyle/>
        <a:p>
          <a:endParaRPr lang="el-GR"/>
        </a:p>
      </dgm:t>
    </dgm:pt>
    <dgm:pt modelId="{67CA370A-1238-471D-B282-9270E48194AA}" type="sibTrans" cxnId="{D0E9498C-3187-47E4-B059-0E90CEDEB57E}">
      <dgm:prSet/>
      <dgm:spPr/>
      <dgm:t>
        <a:bodyPr/>
        <a:lstStyle/>
        <a:p>
          <a:endParaRPr lang="el-GR"/>
        </a:p>
      </dgm:t>
    </dgm:pt>
    <dgm:pt modelId="{9C98560B-3F28-4FFD-8D4F-EA6B86373A8B}">
      <dgm:prSet phldrT="[Κείμενο]" custT="1"/>
      <dgm:spPr/>
      <dgm:t>
        <a:bodyPr/>
        <a:lstStyle/>
        <a:p>
          <a:pPr algn="ct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algn="just"/>
          <a:r>
            <a:rPr lang="el-GR" sz="1400" b="0" kern="1200" dirty="0">
              <a:effectLst/>
              <a:latin typeface="Calibri"/>
              <a:ea typeface="+mn-ea"/>
              <a:cs typeface="+mn-cs"/>
            </a:rPr>
            <a:t>Τα πλεονεκτήματα του χωροευαίσθητου παιχνιδιού με τη χρήση Ε.Π. σε σχέση με την παραδοσιακή διδασκαλία.</a:t>
          </a:r>
        </a:p>
      </dgm:t>
    </dgm:pt>
    <dgm:pt modelId="{7B987655-4546-4D68-86E2-7AECC2A53BE5}" type="parTrans" cxnId="{8E7BE30B-2990-4816-B91E-CBB79572278A}">
      <dgm:prSet/>
      <dgm:spPr/>
      <dgm:t>
        <a:bodyPr/>
        <a:lstStyle/>
        <a:p>
          <a:endParaRPr lang="el-GR"/>
        </a:p>
      </dgm:t>
    </dgm:pt>
    <dgm:pt modelId="{564169DA-2DD3-4E8D-A5F6-617B9AEDC992}" type="sibTrans" cxnId="{8E7BE30B-2990-4816-B91E-CBB79572278A}">
      <dgm:prSet/>
      <dgm:spPr/>
      <dgm:t>
        <a:bodyPr/>
        <a:lstStyle/>
        <a:p>
          <a:endParaRPr lang="el-GR"/>
        </a:p>
      </dgm:t>
    </dgm:pt>
    <dgm:pt modelId="{770F3EF8-859E-48E8-91C9-6ECEECDF241B}">
      <dgm:prSet phldrT="[Κείμενο]" custT="1"/>
      <dgm:spPr/>
      <dgm:t>
        <a:bodyPr/>
        <a:lstStyle/>
        <a:p>
          <a:pPr>
            <a:buFont typeface="Arial" panose="020B0604020202020204" pitchFamily="34" charset="0"/>
            <a:buChar char="•"/>
          </a:pPr>
          <a:r>
            <a:rPr lang="el-GR" sz="1300" b="1" kern="1200" dirty="0">
              <a:latin typeface="Calibri"/>
              <a:ea typeface="+mn-ea"/>
              <a:cs typeface="+mn-cs"/>
            </a:rPr>
            <a:t>Ενισχυμένη αμεσότητα και διάδραση</a:t>
          </a:r>
          <a:r>
            <a:rPr lang="el-GR" sz="1300" kern="1200" dirty="0">
              <a:latin typeface="Calibri"/>
              <a:ea typeface="+mn-ea"/>
              <a:cs typeface="+mn-cs"/>
            </a:rPr>
            <a:t>.</a:t>
          </a:r>
        </a:p>
      </dgm:t>
    </dgm:pt>
    <dgm:pt modelId="{A91BC821-D389-46E8-A4BD-9686BC3E457C}" type="parTrans" cxnId="{3790233F-603B-4066-A4F3-2F77F1F4492D}">
      <dgm:prSet/>
      <dgm:spPr/>
      <dgm:t>
        <a:bodyPr/>
        <a:lstStyle/>
        <a:p>
          <a:endParaRPr lang="el-GR"/>
        </a:p>
      </dgm:t>
    </dgm:pt>
    <dgm:pt modelId="{FF7938D0-DFD9-4F95-BD5B-83450E735722}" type="sibTrans" cxnId="{3790233F-603B-4066-A4F3-2F77F1F4492D}">
      <dgm:prSet/>
      <dgm:spPr/>
      <dgm:t>
        <a:bodyPr/>
        <a:lstStyle/>
        <a:p>
          <a:endParaRPr lang="el-GR"/>
        </a:p>
      </dgm:t>
    </dgm:pt>
    <dgm:pt modelId="{0954A715-F831-4471-842B-0F44EA9714C0}">
      <dgm:prSet phldrT="[Κείμενο]" custT="1"/>
      <dgm:spPr/>
      <dgm:t>
        <a:bodyPr/>
        <a:lstStyle/>
        <a:p>
          <a:pPr algn="ctr"/>
          <a:r>
            <a:rPr lang="el-GR" sz="1400" b="1" u="none" kern="1200" dirty="0">
              <a:latin typeface="Calibri"/>
              <a:ea typeface="+mn-ea"/>
              <a:cs typeface="+mn-cs"/>
            </a:rPr>
            <a:t>3</a:t>
          </a:r>
          <a:r>
            <a:rPr lang="el-GR" sz="1400" b="1" u="none" kern="1200" baseline="30000" dirty="0">
              <a:latin typeface="Calibri"/>
              <a:ea typeface="+mn-ea"/>
              <a:cs typeface="+mn-cs"/>
            </a:rPr>
            <a:t>η</a:t>
          </a:r>
          <a:r>
            <a:rPr lang="el-GR" sz="1400" b="1" u="none" kern="1200" dirty="0">
              <a:latin typeface="Calibri"/>
              <a:ea typeface="+mn-ea"/>
              <a:cs typeface="+mn-cs"/>
            </a:rPr>
            <a:t> Ερώτηση:</a:t>
          </a:r>
          <a:endParaRPr lang="el-GR" sz="1200" b="1" u="none" kern="1200" dirty="0">
            <a:latin typeface="Calibri"/>
            <a:ea typeface="+mn-ea"/>
            <a:cs typeface="+mn-cs"/>
          </a:endParaRPr>
        </a:p>
        <a:p>
          <a:pPr algn="just"/>
          <a:r>
            <a:rPr lang="el-GR" sz="1400" b="0" kern="1200" dirty="0">
              <a:effectLst/>
              <a:latin typeface="Calibri"/>
              <a:ea typeface="+mn-ea"/>
              <a:cs typeface="+mn-cs"/>
            </a:rPr>
            <a:t>Οι προτάσεις ή παρατηρήσεις για το χωροευαίσθητο παιχνίδι Ε.Π., ώστε να είναι πιο ευχάριστο και ταυτόχρονα να έχει καλύτερο εκπαιδευτικό αποτέλεσμα.</a:t>
          </a:r>
        </a:p>
      </dgm:t>
    </dgm:pt>
    <dgm:pt modelId="{57E9DC75-96AF-4A76-8739-62BD66E8AB5B}" type="parTrans" cxnId="{EA1EB0DF-6495-4609-BB8C-7DD79BA3DCD3}">
      <dgm:prSet/>
      <dgm:spPr/>
      <dgm:t>
        <a:bodyPr/>
        <a:lstStyle/>
        <a:p>
          <a:endParaRPr lang="el-GR"/>
        </a:p>
      </dgm:t>
    </dgm:pt>
    <dgm:pt modelId="{0972C039-AA99-4707-9A73-5663EF9B24AD}" type="sibTrans" cxnId="{EA1EB0DF-6495-4609-BB8C-7DD79BA3DCD3}">
      <dgm:prSet/>
      <dgm:spPr/>
      <dgm:t>
        <a:bodyPr/>
        <a:lstStyle/>
        <a:p>
          <a:endParaRPr lang="el-GR"/>
        </a:p>
      </dgm:t>
    </dgm:pt>
    <dgm:pt modelId="{F819AC1B-E93E-460D-B14E-EE38565FE355}">
      <dgm:prSet phldrT="[Κείμενο]" custT="1"/>
      <dgm:spPr/>
      <dgm:t>
        <a:bodyPr/>
        <a:lstStyle/>
        <a:p>
          <a:r>
            <a:rPr lang="el-GR" sz="1300" b="1" kern="1200">
              <a:solidFill>
                <a:prstClr val="black"/>
              </a:solidFill>
              <a:latin typeface="Calibri"/>
              <a:ea typeface="+mn-ea"/>
              <a:cs typeface="+mn-cs"/>
            </a:rPr>
            <a:t>Εμπλουτισμός </a:t>
          </a:r>
          <a:r>
            <a:rPr lang="el-GR" sz="1300" b="0" kern="1200">
              <a:solidFill>
                <a:prstClr val="black"/>
              </a:solidFill>
              <a:latin typeface="Calibri"/>
              <a:ea typeface="+mn-ea"/>
              <a:cs typeface="+mn-cs"/>
            </a:rPr>
            <a:t>και</a:t>
          </a:r>
          <a:r>
            <a:rPr lang="el-GR" sz="1300" b="1" kern="1200">
              <a:solidFill>
                <a:prstClr val="black"/>
              </a:solidFill>
              <a:latin typeface="Calibri"/>
              <a:ea typeface="+mn-ea"/>
              <a:cs typeface="+mn-cs"/>
            </a:rPr>
            <a:t> πολυτροπικότητα </a:t>
          </a:r>
          <a:r>
            <a:rPr lang="el-GR" sz="1300" b="1" kern="1200" dirty="0">
              <a:solidFill>
                <a:prstClr val="black"/>
              </a:solidFill>
              <a:latin typeface="Calibri"/>
              <a:ea typeface="+mn-ea"/>
              <a:cs typeface="+mn-cs"/>
            </a:rPr>
            <a:t>περιεχομένου.</a:t>
          </a:r>
        </a:p>
      </dgm:t>
    </dgm:pt>
    <dgm:pt modelId="{0F824F2D-5438-412B-ADF0-7D3F90100AED}" type="parTrans" cxnId="{211A5168-1BAA-4CC5-97A2-1799B3843E7B}">
      <dgm:prSet/>
      <dgm:spPr/>
      <dgm:t>
        <a:bodyPr/>
        <a:lstStyle/>
        <a:p>
          <a:endParaRPr lang="el-GR"/>
        </a:p>
      </dgm:t>
    </dgm:pt>
    <dgm:pt modelId="{24F823FA-B5E9-46AC-B388-F147B138E0E5}" type="sibTrans" cxnId="{211A5168-1BAA-4CC5-97A2-1799B3843E7B}">
      <dgm:prSet/>
      <dgm:spPr/>
      <dgm:t>
        <a:bodyPr/>
        <a:lstStyle/>
        <a:p>
          <a:endParaRPr lang="el-GR"/>
        </a:p>
      </dgm:t>
    </dgm:pt>
    <dgm:pt modelId="{3014B76E-AFB9-4E02-A28E-D76DDA213A5B}">
      <dgm:prSet phldrT="[Κείμενο]" custT="1"/>
      <dgm:spPr/>
      <dgm:t>
        <a:bodyPr/>
        <a:lstStyle/>
        <a:p>
          <a:r>
            <a:rPr lang="el-GR" sz="1200" b="1" dirty="0"/>
            <a:t>Η παιγνιώδης δομή</a:t>
          </a:r>
          <a:r>
            <a:rPr lang="el-GR" sz="1200" dirty="0"/>
            <a:t> του χωροευαίσθητου παιχνιδιού (πόντοι, ανταμοιβές, δοκιμασίες).</a:t>
          </a:r>
        </a:p>
      </dgm:t>
    </dgm:pt>
    <dgm:pt modelId="{B99EC1DC-449B-4741-8C07-BDC04E33A303}" type="parTrans" cxnId="{D225DCB0-26C6-47F5-B682-4175B0CBAD00}">
      <dgm:prSet/>
      <dgm:spPr/>
      <dgm:t>
        <a:bodyPr/>
        <a:lstStyle/>
        <a:p>
          <a:endParaRPr lang="el-GR"/>
        </a:p>
      </dgm:t>
    </dgm:pt>
    <dgm:pt modelId="{9E0CB9A6-CEDA-4818-A204-28C3035275DE}" type="sibTrans" cxnId="{D225DCB0-26C6-47F5-B682-4175B0CBAD00}">
      <dgm:prSet/>
      <dgm:spPr/>
      <dgm:t>
        <a:bodyPr/>
        <a:lstStyle/>
        <a:p>
          <a:endParaRPr lang="el-GR"/>
        </a:p>
      </dgm:t>
    </dgm:pt>
    <dgm:pt modelId="{CC390A0E-34BC-4C77-BC00-DC1EAF030BCB}">
      <dgm:prSet phldrT="[Κείμενο]" custT="1"/>
      <dgm:spPr/>
      <dgm:t>
        <a:bodyPr/>
        <a:lstStyle/>
        <a:p>
          <a:r>
            <a:rPr lang="el-GR" sz="1200" b="1" dirty="0"/>
            <a:t>Οι αποστολές και οι δραστηριότητες.</a:t>
          </a:r>
          <a:endParaRPr lang="el-GR" sz="1200" dirty="0"/>
        </a:p>
      </dgm:t>
    </dgm:pt>
    <dgm:pt modelId="{7DF133A3-A93C-4B82-AC95-FF18971C289A}" type="parTrans" cxnId="{A03E58EE-4872-4108-82DE-63042537560C}">
      <dgm:prSet/>
      <dgm:spPr/>
      <dgm:t>
        <a:bodyPr/>
        <a:lstStyle/>
        <a:p>
          <a:endParaRPr lang="el-GR"/>
        </a:p>
      </dgm:t>
    </dgm:pt>
    <dgm:pt modelId="{C45ECB2E-E89E-4630-9233-34EE4E7899B9}" type="sibTrans" cxnId="{A03E58EE-4872-4108-82DE-63042537560C}">
      <dgm:prSet/>
      <dgm:spPr/>
      <dgm:t>
        <a:bodyPr/>
        <a:lstStyle/>
        <a:p>
          <a:endParaRPr lang="el-GR"/>
        </a:p>
      </dgm:t>
    </dgm:pt>
    <dgm:pt modelId="{4C38ED1D-1F12-485B-8770-B90C79A799BA}">
      <dgm:prSet phldrT="[Κείμενο]" custT="1"/>
      <dgm:spPr/>
      <dgm:t>
        <a:bodyPr/>
        <a:lstStyle/>
        <a:p>
          <a:pPr>
            <a:buFont typeface="Arial" panose="020B0604020202020204" pitchFamily="34" charset="0"/>
            <a:buChar char="•"/>
          </a:pPr>
          <a:r>
            <a:rPr lang="el-GR" sz="1300" b="1" kern="1200" dirty="0">
              <a:latin typeface="Calibri"/>
              <a:ea typeface="+mn-ea"/>
              <a:cs typeface="+mn-cs"/>
            </a:rPr>
            <a:t>Διατήρηση υψηλού ενδιαφέροντος</a:t>
          </a:r>
          <a:r>
            <a:rPr lang="el-GR" sz="1300" kern="1200" dirty="0">
              <a:latin typeface="Calibri"/>
              <a:ea typeface="+mn-ea"/>
              <a:cs typeface="+mn-cs"/>
            </a:rPr>
            <a:t> μέσω βιωματικής μάθησης.</a:t>
          </a:r>
        </a:p>
      </dgm:t>
    </dgm:pt>
    <dgm:pt modelId="{E67FD791-7E43-4CA3-B51C-5D1481A762D0}" type="parTrans" cxnId="{051667CB-E311-4527-8A2D-0C198E741FB4}">
      <dgm:prSet/>
      <dgm:spPr/>
      <dgm:t>
        <a:bodyPr/>
        <a:lstStyle/>
        <a:p>
          <a:endParaRPr lang="el-GR"/>
        </a:p>
      </dgm:t>
    </dgm:pt>
    <dgm:pt modelId="{77D2BAC6-3FBF-4198-A082-EF0851FD834E}" type="sibTrans" cxnId="{051667CB-E311-4527-8A2D-0C198E741FB4}">
      <dgm:prSet/>
      <dgm:spPr/>
      <dgm:t>
        <a:bodyPr/>
        <a:lstStyle/>
        <a:p>
          <a:endParaRPr lang="el-GR"/>
        </a:p>
      </dgm:t>
    </dgm:pt>
    <dgm:pt modelId="{A7F65940-4A21-40E7-B500-3264BD3F7593}">
      <dgm:prSet phldrT="[Κείμενο]" custT="1"/>
      <dgm:spPr/>
      <dgm:t>
        <a:bodyPr/>
        <a:lstStyle/>
        <a:p>
          <a:pPr>
            <a:buFont typeface="Arial" panose="020B0604020202020204" pitchFamily="34" charset="0"/>
            <a:buChar char="•"/>
          </a:pPr>
          <a:r>
            <a:rPr lang="el-GR" sz="1300" b="1" kern="1200" dirty="0">
              <a:latin typeface="Calibri"/>
              <a:ea typeface="+mn-ea"/>
              <a:cs typeface="+mn-cs"/>
            </a:rPr>
            <a:t>Ενίσχυση ομαδικότητας, δημιουργικότητας και ευχαρίστησης</a:t>
          </a:r>
          <a:r>
            <a:rPr lang="el-GR" sz="1300" kern="1200" dirty="0">
              <a:latin typeface="Calibri"/>
              <a:ea typeface="+mn-ea"/>
              <a:cs typeface="+mn-cs"/>
            </a:rPr>
            <a:t>.</a:t>
          </a:r>
        </a:p>
      </dgm:t>
    </dgm:pt>
    <dgm:pt modelId="{5B9C1073-7509-4707-97E3-0869E2CA9B37}" type="parTrans" cxnId="{138ADE42-B8FC-4939-B6A6-37D759E19406}">
      <dgm:prSet/>
      <dgm:spPr/>
      <dgm:t>
        <a:bodyPr/>
        <a:lstStyle/>
        <a:p>
          <a:endParaRPr lang="el-GR"/>
        </a:p>
      </dgm:t>
    </dgm:pt>
    <dgm:pt modelId="{574721BD-8961-4014-9D49-07A718378879}" type="sibTrans" cxnId="{138ADE42-B8FC-4939-B6A6-37D759E19406}">
      <dgm:prSet/>
      <dgm:spPr/>
      <dgm:t>
        <a:bodyPr/>
        <a:lstStyle/>
        <a:p>
          <a:endParaRPr lang="el-GR"/>
        </a:p>
      </dgm:t>
    </dgm:pt>
    <dgm:pt modelId="{AF6D234A-4DEA-4363-BE03-33BD01C80FDB}">
      <dgm:prSet phldrT="[Κείμενο]" custT="1"/>
      <dgm:spPr/>
      <dgm:t>
        <a:bodyPr/>
        <a:lstStyle/>
        <a:p>
          <a:r>
            <a:rPr lang="el-GR" sz="1300" b="1" kern="1200" dirty="0">
              <a:solidFill>
                <a:prstClr val="black"/>
              </a:solidFill>
              <a:latin typeface="Calibri"/>
              <a:ea typeface="+mn-ea"/>
              <a:cs typeface="+mn-cs"/>
            </a:rPr>
            <a:t>Προσαρμοστικότητα </a:t>
          </a:r>
          <a:r>
            <a:rPr lang="el-GR" sz="1300" b="0" kern="1200" dirty="0">
              <a:solidFill>
                <a:prstClr val="black"/>
              </a:solidFill>
              <a:latin typeface="Calibri"/>
              <a:ea typeface="+mn-ea"/>
              <a:cs typeface="+mn-cs"/>
            </a:rPr>
            <a:t>και</a:t>
          </a:r>
          <a:r>
            <a:rPr lang="el-GR" sz="1300" b="1" kern="1200" dirty="0">
              <a:solidFill>
                <a:prstClr val="black"/>
              </a:solidFill>
              <a:latin typeface="Calibri"/>
              <a:ea typeface="+mn-ea"/>
              <a:cs typeface="+mn-cs"/>
            </a:rPr>
            <a:t> κλιμάκωση δυσκολίας.</a:t>
          </a:r>
        </a:p>
      </dgm:t>
    </dgm:pt>
    <dgm:pt modelId="{31BF7E41-F702-4A3A-ABC1-44578C162202}" type="parTrans" cxnId="{4262174E-4DC6-47FD-A003-17798711ACF5}">
      <dgm:prSet/>
      <dgm:spPr/>
      <dgm:t>
        <a:bodyPr/>
        <a:lstStyle/>
        <a:p>
          <a:endParaRPr lang="el-GR"/>
        </a:p>
      </dgm:t>
    </dgm:pt>
    <dgm:pt modelId="{58716891-CB7C-4BBA-B60D-963EF8037063}" type="sibTrans" cxnId="{4262174E-4DC6-47FD-A003-17798711ACF5}">
      <dgm:prSet/>
      <dgm:spPr/>
      <dgm:t>
        <a:bodyPr/>
        <a:lstStyle/>
        <a:p>
          <a:endParaRPr lang="el-GR"/>
        </a:p>
      </dgm:t>
    </dgm:pt>
    <dgm:pt modelId="{6970D34C-84AD-41D6-BA7E-123F6547DE47}">
      <dgm:prSet phldrT="[Κείμενο]" custT="1"/>
      <dgm:spPr/>
      <dgm:t>
        <a:bodyPr/>
        <a:lstStyle/>
        <a:p>
          <a:r>
            <a:rPr lang="el-GR" sz="1300" b="1" kern="1200" dirty="0">
              <a:solidFill>
                <a:prstClr val="black"/>
              </a:solidFill>
              <a:latin typeface="Calibri"/>
              <a:ea typeface="+mn-ea"/>
              <a:cs typeface="+mn-cs"/>
            </a:rPr>
            <a:t>Τεχνικές και λειτουργικές βελτιώσεις. </a:t>
          </a:r>
        </a:p>
      </dgm:t>
    </dgm:pt>
    <dgm:pt modelId="{D1103BFA-7F63-44D1-B9AA-3923ECAD4EB9}" type="parTrans" cxnId="{C1EE9A81-12E3-4857-B288-A82AAF393505}">
      <dgm:prSet/>
      <dgm:spPr/>
      <dgm:t>
        <a:bodyPr/>
        <a:lstStyle/>
        <a:p>
          <a:endParaRPr lang="el-GR"/>
        </a:p>
      </dgm:t>
    </dgm:pt>
    <dgm:pt modelId="{2490D67D-4C3D-4679-95C6-59079AA0DC46}" type="sibTrans" cxnId="{C1EE9A81-12E3-4857-B288-A82AAF393505}">
      <dgm:prSet/>
      <dgm:spPr/>
      <dgm:t>
        <a:bodyPr/>
        <a:lstStyle/>
        <a:p>
          <a:endParaRPr lang="el-GR"/>
        </a:p>
      </dgm:t>
    </dgm:pt>
    <dgm:pt modelId="{60CED5B0-35A3-4CEC-B60C-DD77CBAADA5C}">
      <dgm:prSet phldrT="[Κείμενο]" custT="1"/>
      <dgm:spPr/>
      <dgm:t>
        <a:bodyPr/>
        <a:lstStyle/>
        <a:p>
          <a:r>
            <a:rPr lang="el-GR" sz="1200" b="1" dirty="0"/>
            <a:t>Η τεχνολογική διάσταση</a:t>
          </a:r>
          <a:r>
            <a:rPr lang="el-GR" sz="1200" dirty="0"/>
            <a:t>, μέσω GPS, πλοήγησης και διαρκούς επιβράβευσης.</a:t>
          </a:r>
        </a:p>
      </dgm:t>
    </dgm:pt>
    <dgm:pt modelId="{3064FBB0-9ACC-44BC-8031-9A8A9999D01B}" type="parTrans" cxnId="{CD2096A7-A606-4896-8858-A609C88AE8A7}">
      <dgm:prSet/>
      <dgm:spPr/>
      <dgm:t>
        <a:bodyPr/>
        <a:lstStyle/>
        <a:p>
          <a:endParaRPr lang="el-GR"/>
        </a:p>
      </dgm:t>
    </dgm:pt>
    <dgm:pt modelId="{5867149F-1EC8-4713-8427-0ECBD0C04765}" type="sibTrans" cxnId="{CD2096A7-A606-4896-8858-A609C88AE8A7}">
      <dgm:prSet/>
      <dgm:spPr/>
      <dgm:t>
        <a:bodyPr/>
        <a:lstStyle/>
        <a:p>
          <a:endParaRPr lang="el-GR"/>
        </a:p>
      </dgm:t>
    </dgm:pt>
    <dgm:pt modelId="{418D8E4F-FD18-4E04-8770-3B1867190F05}">
      <dgm:prSet phldrT="[Κείμενο]" custT="1"/>
      <dgm:spPr/>
      <dgm:t>
        <a:bodyPr/>
        <a:lstStyle/>
        <a:p>
          <a:endParaRPr lang="el-GR" sz="1200" dirty="0"/>
        </a:p>
      </dgm:t>
    </dgm:pt>
    <dgm:pt modelId="{B35C549F-1301-4629-ADF6-DAB572781C79}" type="parTrans" cxnId="{A3384992-9D0D-462D-8470-57458D8D33A9}">
      <dgm:prSet/>
      <dgm:spPr/>
      <dgm:t>
        <a:bodyPr/>
        <a:lstStyle/>
        <a:p>
          <a:endParaRPr lang="el-GR"/>
        </a:p>
      </dgm:t>
    </dgm:pt>
    <dgm:pt modelId="{094A9E2B-9C56-4F98-939F-BD1C9CA502E9}" type="sibTrans" cxnId="{A3384992-9D0D-462D-8470-57458D8D33A9}">
      <dgm:prSet/>
      <dgm:spPr/>
      <dgm:t>
        <a:bodyPr/>
        <a:lstStyle/>
        <a:p>
          <a:endParaRPr lang="el-GR"/>
        </a:p>
      </dgm:t>
    </dgm:pt>
    <dgm:pt modelId="{267B21A7-DFDC-4239-8000-A06A1762CD31}">
      <dgm:prSet phldrT="[Κείμενο]" custT="1"/>
      <dgm:spPr/>
      <dgm:t>
        <a:bodyPr/>
        <a:lstStyle/>
        <a:p>
          <a:pPr>
            <a:buFont typeface="Arial" panose="020B0604020202020204" pitchFamily="34" charset="0"/>
            <a:buChar char="•"/>
          </a:pPr>
          <a:endParaRPr lang="el-GR" sz="1400" kern="1200" dirty="0">
            <a:latin typeface="Calibri"/>
            <a:ea typeface="+mn-ea"/>
            <a:cs typeface="+mn-cs"/>
          </a:endParaRPr>
        </a:p>
      </dgm:t>
    </dgm:pt>
    <dgm:pt modelId="{DAAC0E45-9E30-44D3-BB42-5C1C8AC51C8B}" type="parTrans" cxnId="{0122E611-DAAE-413C-A822-1F9D10E37BF0}">
      <dgm:prSet/>
      <dgm:spPr/>
      <dgm:t>
        <a:bodyPr/>
        <a:lstStyle/>
        <a:p>
          <a:endParaRPr lang="el-GR"/>
        </a:p>
      </dgm:t>
    </dgm:pt>
    <dgm:pt modelId="{4AD1E738-A5FB-4C98-AB71-17B23989B711}" type="sibTrans" cxnId="{0122E611-DAAE-413C-A822-1F9D10E37BF0}">
      <dgm:prSet/>
      <dgm:spPr/>
      <dgm:t>
        <a:bodyPr/>
        <a:lstStyle/>
        <a:p>
          <a:endParaRPr lang="el-GR"/>
        </a:p>
      </dgm:t>
    </dgm:pt>
    <dgm:pt modelId="{946BAC6F-4E78-4D40-9477-6CF7A12FFA81}">
      <dgm:prSet phldrT="[Κείμενο]" custT="1"/>
      <dgm:spPr/>
      <dgm:t>
        <a:bodyPr/>
        <a:lstStyle/>
        <a:p>
          <a:endParaRPr lang="el-GR" sz="1400" b="1" kern="1200" dirty="0">
            <a:latin typeface="Calibri"/>
            <a:ea typeface="+mn-ea"/>
            <a:cs typeface="+mn-cs"/>
          </a:endParaRPr>
        </a:p>
      </dgm:t>
    </dgm:pt>
    <dgm:pt modelId="{180CAE34-CB70-47A7-9CBA-3D76648195CA}" type="parTrans" cxnId="{4D31DDDE-6431-470C-A1A6-47675E9FD9F8}">
      <dgm:prSet/>
      <dgm:spPr/>
      <dgm:t>
        <a:bodyPr/>
        <a:lstStyle/>
        <a:p>
          <a:endParaRPr lang="el-GR"/>
        </a:p>
      </dgm:t>
    </dgm:pt>
    <dgm:pt modelId="{0E78CB4F-4604-410B-B3EB-234DF3CBFF2D}" type="sibTrans" cxnId="{4D31DDDE-6431-470C-A1A6-47675E9FD9F8}">
      <dgm:prSet/>
      <dgm:spPr/>
      <dgm:t>
        <a:bodyPr/>
        <a:lstStyle/>
        <a:p>
          <a:endParaRPr lang="el-GR"/>
        </a:p>
      </dgm:t>
    </dgm:pt>
    <dgm:pt modelId="{7F3A21DC-4E7B-450D-B057-0EFE3F2CB9CE}" type="pres">
      <dgm:prSet presAssocID="{D27B0838-62CE-4D09-984C-468531DFCAA9}" presName="Name0" presStyleCnt="0">
        <dgm:presLayoutVars>
          <dgm:dir/>
          <dgm:resizeHandles val="exact"/>
        </dgm:presLayoutVars>
      </dgm:prSet>
      <dgm:spPr/>
    </dgm:pt>
    <dgm:pt modelId="{407253F3-704B-485B-B913-D22DB83170B8}" type="pres">
      <dgm:prSet presAssocID="{3D9805D2-AB4F-4645-8D4D-B0E075CA8769}" presName="node" presStyleLbl="node1" presStyleIdx="0" presStyleCnt="3">
        <dgm:presLayoutVars>
          <dgm:bulletEnabled val="1"/>
        </dgm:presLayoutVars>
      </dgm:prSet>
      <dgm:spPr/>
    </dgm:pt>
    <dgm:pt modelId="{558AE642-39D7-4671-802A-2D0C6160FB8C}" type="pres">
      <dgm:prSet presAssocID="{67CA370A-1238-471D-B282-9270E48194AA}" presName="sibTrans" presStyleCnt="0"/>
      <dgm:spPr/>
    </dgm:pt>
    <dgm:pt modelId="{D365AAD2-89EA-4024-AEEB-2DBAF05E0E57}" type="pres">
      <dgm:prSet presAssocID="{9C98560B-3F28-4FFD-8D4F-EA6B86373A8B}" presName="node" presStyleLbl="node1" presStyleIdx="1" presStyleCnt="3">
        <dgm:presLayoutVars>
          <dgm:bulletEnabled val="1"/>
        </dgm:presLayoutVars>
      </dgm:prSet>
      <dgm:spPr/>
    </dgm:pt>
    <dgm:pt modelId="{8A87DCCE-DB58-4CEA-8C65-4D1BEFFCB6AB}" type="pres">
      <dgm:prSet presAssocID="{564169DA-2DD3-4E8D-A5F6-617B9AEDC992}" presName="sibTrans" presStyleCnt="0"/>
      <dgm:spPr/>
    </dgm:pt>
    <dgm:pt modelId="{FEE16F98-BCF0-4D4C-B8EC-11E611CCF67C}" type="pres">
      <dgm:prSet presAssocID="{0954A715-F831-4471-842B-0F44EA9714C0}" presName="node" presStyleLbl="node1" presStyleIdx="2" presStyleCnt="3">
        <dgm:presLayoutVars>
          <dgm:bulletEnabled val="1"/>
        </dgm:presLayoutVars>
      </dgm:prSet>
      <dgm:spPr/>
    </dgm:pt>
  </dgm:ptLst>
  <dgm:cxnLst>
    <dgm:cxn modelId="{A84D7E02-FD76-4550-AB06-C8096666DB67}" type="presOf" srcId="{4C38ED1D-1F12-485B-8770-B90C79A799BA}" destId="{D365AAD2-89EA-4024-AEEB-2DBAF05E0E57}" srcOrd="0" destOrd="3" presId="urn:microsoft.com/office/officeart/2005/8/layout/hList6"/>
    <dgm:cxn modelId="{8E7BE30B-2990-4816-B91E-CBB79572278A}" srcId="{D27B0838-62CE-4D09-984C-468531DFCAA9}" destId="{9C98560B-3F28-4FFD-8D4F-EA6B86373A8B}" srcOrd="1" destOrd="0" parTransId="{7B987655-4546-4D68-86E2-7AECC2A53BE5}" sibTransId="{564169DA-2DD3-4E8D-A5F6-617B9AEDC992}"/>
    <dgm:cxn modelId="{0122E611-DAAE-413C-A822-1F9D10E37BF0}" srcId="{9C98560B-3F28-4FFD-8D4F-EA6B86373A8B}" destId="{267B21A7-DFDC-4239-8000-A06A1762CD31}" srcOrd="0" destOrd="0" parTransId="{DAAC0E45-9E30-44D3-BB42-5C1C8AC51C8B}" sibTransId="{4AD1E738-A5FB-4C98-AB71-17B23989B711}"/>
    <dgm:cxn modelId="{313EF912-35DB-4CED-9574-DA30D8B07278}" type="presOf" srcId="{60CED5B0-35A3-4CEC-B60C-DD77CBAADA5C}" destId="{407253F3-704B-485B-B913-D22DB83170B8}" srcOrd="0" destOrd="4" presId="urn:microsoft.com/office/officeart/2005/8/layout/hList6"/>
    <dgm:cxn modelId="{CFCDC714-B0F0-4D40-A287-91CAD4192329}" type="presOf" srcId="{AF6D234A-4DEA-4363-BE03-33BD01C80FDB}" destId="{FEE16F98-BCF0-4D4C-B8EC-11E611CCF67C}" srcOrd="0" destOrd="3" presId="urn:microsoft.com/office/officeart/2005/8/layout/hList6"/>
    <dgm:cxn modelId="{0C67082C-32A1-454D-A47F-B8A2C1CBA67F}" type="presOf" srcId="{3014B76E-AFB9-4E02-A28E-D76DDA213A5B}" destId="{407253F3-704B-485B-B913-D22DB83170B8}" srcOrd="0" destOrd="2" presId="urn:microsoft.com/office/officeart/2005/8/layout/hList6"/>
    <dgm:cxn modelId="{63DF2D34-5CD8-4BBA-8D1E-D8D09B3A16A2}" type="presOf" srcId="{A7F65940-4A21-40E7-B500-3264BD3F7593}" destId="{D365AAD2-89EA-4024-AEEB-2DBAF05E0E57}" srcOrd="0" destOrd="4" presId="urn:microsoft.com/office/officeart/2005/8/layout/hList6"/>
    <dgm:cxn modelId="{3790233F-603B-4066-A4F3-2F77F1F4492D}" srcId="{9C98560B-3F28-4FFD-8D4F-EA6B86373A8B}" destId="{770F3EF8-859E-48E8-91C9-6ECEECDF241B}" srcOrd="1" destOrd="0" parTransId="{A91BC821-D389-46E8-A4BD-9686BC3E457C}" sibTransId="{FF7938D0-DFD9-4F95-BD5B-83450E735722}"/>
    <dgm:cxn modelId="{138ADE42-B8FC-4939-B6A6-37D759E19406}" srcId="{9C98560B-3F28-4FFD-8D4F-EA6B86373A8B}" destId="{A7F65940-4A21-40E7-B500-3264BD3F7593}" srcOrd="3" destOrd="0" parTransId="{5B9C1073-7509-4707-97E3-0869E2CA9B37}" sibTransId="{574721BD-8961-4014-9D49-07A718378879}"/>
    <dgm:cxn modelId="{A17D3444-2C03-4133-AEF0-1BFFF3448A48}" type="presOf" srcId="{267B21A7-DFDC-4239-8000-A06A1762CD31}" destId="{D365AAD2-89EA-4024-AEEB-2DBAF05E0E57}" srcOrd="0" destOrd="1" presId="urn:microsoft.com/office/officeart/2005/8/layout/hList6"/>
    <dgm:cxn modelId="{1D550E47-8252-4F72-92A8-C10F814911C2}" type="presOf" srcId="{9C98560B-3F28-4FFD-8D4F-EA6B86373A8B}" destId="{D365AAD2-89EA-4024-AEEB-2DBAF05E0E57}" srcOrd="0" destOrd="0" presId="urn:microsoft.com/office/officeart/2005/8/layout/hList6"/>
    <dgm:cxn modelId="{211A5168-1BAA-4CC5-97A2-1799B3843E7B}" srcId="{0954A715-F831-4471-842B-0F44EA9714C0}" destId="{F819AC1B-E93E-460D-B14E-EE38565FE355}" srcOrd="1" destOrd="0" parTransId="{0F824F2D-5438-412B-ADF0-7D3F90100AED}" sibTransId="{24F823FA-B5E9-46AC-B388-F147B138E0E5}"/>
    <dgm:cxn modelId="{4262174E-4DC6-47FD-A003-17798711ACF5}" srcId="{0954A715-F831-4471-842B-0F44EA9714C0}" destId="{AF6D234A-4DEA-4363-BE03-33BD01C80FDB}" srcOrd="2" destOrd="0" parTransId="{31BF7E41-F702-4A3A-ABC1-44578C162202}" sibTransId="{58716891-CB7C-4BBA-B60D-963EF8037063}"/>
    <dgm:cxn modelId="{3E6C8757-AC69-433D-B0CE-CF487854E2B4}" type="presOf" srcId="{418D8E4F-FD18-4E04-8770-3B1867190F05}" destId="{407253F3-704B-485B-B913-D22DB83170B8}" srcOrd="0" destOrd="1" presId="urn:microsoft.com/office/officeart/2005/8/layout/hList6"/>
    <dgm:cxn modelId="{B651B180-D68F-4B93-8A73-F9722E2B9FB8}" type="presOf" srcId="{3D9805D2-AB4F-4645-8D4D-B0E075CA8769}" destId="{407253F3-704B-485B-B913-D22DB83170B8}" srcOrd="0" destOrd="0" presId="urn:microsoft.com/office/officeart/2005/8/layout/hList6"/>
    <dgm:cxn modelId="{C1EE9A81-12E3-4857-B288-A82AAF393505}" srcId="{0954A715-F831-4471-842B-0F44EA9714C0}" destId="{6970D34C-84AD-41D6-BA7E-123F6547DE47}" srcOrd="3" destOrd="0" parTransId="{D1103BFA-7F63-44D1-B9AA-3923ECAD4EB9}" sibTransId="{2490D67D-4C3D-4679-95C6-59079AA0DC46}"/>
    <dgm:cxn modelId="{D0E9498C-3187-47E4-B059-0E90CEDEB57E}" srcId="{D27B0838-62CE-4D09-984C-468531DFCAA9}" destId="{3D9805D2-AB4F-4645-8D4D-B0E075CA8769}" srcOrd="0" destOrd="0" parTransId="{8346A181-9880-4B7B-A955-B25D128CF5F5}" sibTransId="{67CA370A-1238-471D-B282-9270E48194AA}"/>
    <dgm:cxn modelId="{A3384992-9D0D-462D-8470-57458D8D33A9}" srcId="{3D9805D2-AB4F-4645-8D4D-B0E075CA8769}" destId="{418D8E4F-FD18-4E04-8770-3B1867190F05}" srcOrd="0" destOrd="0" parTransId="{B35C549F-1301-4629-ADF6-DAB572781C79}" sibTransId="{094A9E2B-9C56-4F98-939F-BD1C9CA502E9}"/>
    <dgm:cxn modelId="{EBA8EB94-3112-491B-8D81-DD7145AA2DED}" type="presOf" srcId="{946BAC6F-4E78-4D40-9477-6CF7A12FFA81}" destId="{FEE16F98-BCF0-4D4C-B8EC-11E611CCF67C}" srcOrd="0" destOrd="1" presId="urn:microsoft.com/office/officeart/2005/8/layout/hList6"/>
    <dgm:cxn modelId="{46DBBDA5-D15B-4BF1-A3B0-A23C93BE156E}" type="presOf" srcId="{0954A715-F831-4471-842B-0F44EA9714C0}" destId="{FEE16F98-BCF0-4D4C-B8EC-11E611CCF67C}" srcOrd="0" destOrd="0" presId="urn:microsoft.com/office/officeart/2005/8/layout/hList6"/>
    <dgm:cxn modelId="{CD2096A7-A606-4896-8858-A609C88AE8A7}" srcId="{3D9805D2-AB4F-4645-8D4D-B0E075CA8769}" destId="{60CED5B0-35A3-4CEC-B60C-DD77CBAADA5C}" srcOrd="3" destOrd="0" parTransId="{3064FBB0-9ACC-44BC-8031-9A8A9999D01B}" sibTransId="{5867149F-1EC8-4713-8427-0ECBD0C04765}"/>
    <dgm:cxn modelId="{D225DCB0-26C6-47F5-B682-4175B0CBAD00}" srcId="{3D9805D2-AB4F-4645-8D4D-B0E075CA8769}" destId="{3014B76E-AFB9-4E02-A28E-D76DDA213A5B}" srcOrd="1" destOrd="0" parTransId="{B99EC1DC-449B-4741-8C07-BDC04E33A303}" sibTransId="{9E0CB9A6-CEDA-4818-A204-28C3035275DE}"/>
    <dgm:cxn modelId="{582188C3-3477-414C-9789-A24DADD37CD3}" type="presOf" srcId="{6970D34C-84AD-41D6-BA7E-123F6547DE47}" destId="{FEE16F98-BCF0-4D4C-B8EC-11E611CCF67C}" srcOrd="0" destOrd="4" presId="urn:microsoft.com/office/officeart/2005/8/layout/hList6"/>
    <dgm:cxn modelId="{051667CB-E311-4527-8A2D-0C198E741FB4}" srcId="{9C98560B-3F28-4FFD-8D4F-EA6B86373A8B}" destId="{4C38ED1D-1F12-485B-8770-B90C79A799BA}" srcOrd="2" destOrd="0" parTransId="{E67FD791-7E43-4CA3-B51C-5D1481A762D0}" sibTransId="{77D2BAC6-3FBF-4198-A082-EF0851FD834E}"/>
    <dgm:cxn modelId="{E44CC6DD-32FD-4CB3-BB88-595A1180EC75}" type="presOf" srcId="{D27B0838-62CE-4D09-984C-468531DFCAA9}" destId="{7F3A21DC-4E7B-450D-B057-0EFE3F2CB9CE}" srcOrd="0" destOrd="0" presId="urn:microsoft.com/office/officeart/2005/8/layout/hList6"/>
    <dgm:cxn modelId="{C86792DE-3DBE-4667-B368-0B572EA85B23}" type="presOf" srcId="{770F3EF8-859E-48E8-91C9-6ECEECDF241B}" destId="{D365AAD2-89EA-4024-AEEB-2DBAF05E0E57}" srcOrd="0" destOrd="2" presId="urn:microsoft.com/office/officeart/2005/8/layout/hList6"/>
    <dgm:cxn modelId="{4D31DDDE-6431-470C-A1A6-47675E9FD9F8}" srcId="{0954A715-F831-4471-842B-0F44EA9714C0}" destId="{946BAC6F-4E78-4D40-9477-6CF7A12FFA81}" srcOrd="0" destOrd="0" parTransId="{180CAE34-CB70-47A7-9CBA-3D76648195CA}" sibTransId="{0E78CB4F-4604-410B-B3EB-234DF3CBFF2D}"/>
    <dgm:cxn modelId="{EA1EB0DF-6495-4609-BB8C-7DD79BA3DCD3}" srcId="{D27B0838-62CE-4D09-984C-468531DFCAA9}" destId="{0954A715-F831-4471-842B-0F44EA9714C0}" srcOrd="2" destOrd="0" parTransId="{57E9DC75-96AF-4A76-8739-62BD66E8AB5B}" sibTransId="{0972C039-AA99-4707-9A73-5663EF9B24AD}"/>
    <dgm:cxn modelId="{C72019E0-185D-485F-A5D9-435B48F6B490}" type="presOf" srcId="{CC390A0E-34BC-4C77-BC00-DC1EAF030BCB}" destId="{407253F3-704B-485B-B913-D22DB83170B8}" srcOrd="0" destOrd="3" presId="urn:microsoft.com/office/officeart/2005/8/layout/hList6"/>
    <dgm:cxn modelId="{A03E58EE-4872-4108-82DE-63042537560C}" srcId="{3D9805D2-AB4F-4645-8D4D-B0E075CA8769}" destId="{CC390A0E-34BC-4C77-BC00-DC1EAF030BCB}" srcOrd="2" destOrd="0" parTransId="{7DF133A3-A93C-4B82-AC95-FF18971C289A}" sibTransId="{C45ECB2E-E89E-4630-9233-34EE4E7899B9}"/>
    <dgm:cxn modelId="{9F1FC7FB-4CD8-46A8-9484-C34449BCAB47}" type="presOf" srcId="{F819AC1B-E93E-460D-B14E-EE38565FE355}" destId="{FEE16F98-BCF0-4D4C-B8EC-11E611CCF67C}" srcOrd="0" destOrd="2" presId="urn:microsoft.com/office/officeart/2005/8/layout/hList6"/>
    <dgm:cxn modelId="{9F2A3467-FC24-4044-8A15-1D1BA0467232}" type="presParOf" srcId="{7F3A21DC-4E7B-450D-B057-0EFE3F2CB9CE}" destId="{407253F3-704B-485B-B913-D22DB83170B8}" srcOrd="0" destOrd="0" presId="urn:microsoft.com/office/officeart/2005/8/layout/hList6"/>
    <dgm:cxn modelId="{461FA0A7-47CB-4002-947B-33E7702F7C33}" type="presParOf" srcId="{7F3A21DC-4E7B-450D-B057-0EFE3F2CB9CE}" destId="{558AE642-39D7-4671-802A-2D0C6160FB8C}" srcOrd="1" destOrd="0" presId="urn:microsoft.com/office/officeart/2005/8/layout/hList6"/>
    <dgm:cxn modelId="{A2E47953-9A77-4C9B-9A2E-54CBB75FC18A}" type="presParOf" srcId="{7F3A21DC-4E7B-450D-B057-0EFE3F2CB9CE}" destId="{D365AAD2-89EA-4024-AEEB-2DBAF05E0E57}" srcOrd="2" destOrd="0" presId="urn:microsoft.com/office/officeart/2005/8/layout/hList6"/>
    <dgm:cxn modelId="{D56AC4D2-5E39-4602-9B4B-0A8AFAD5965F}" type="presParOf" srcId="{7F3A21DC-4E7B-450D-B057-0EFE3F2CB9CE}" destId="{8A87DCCE-DB58-4CEA-8C65-4D1BEFFCB6AB}" srcOrd="3" destOrd="0" presId="urn:microsoft.com/office/officeart/2005/8/layout/hList6"/>
    <dgm:cxn modelId="{D64860B4-1CD3-420A-BC8A-37CFB34C27B4}" type="presParOf" srcId="{7F3A21DC-4E7B-450D-B057-0EFE3F2CB9CE}" destId="{FEE16F98-BCF0-4D4C-B8EC-11E611CCF67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7B0838-62CE-4D09-984C-468531DFCAA9}" type="doc">
      <dgm:prSet loTypeId="urn:microsoft.com/office/officeart/2005/8/layout/vList6" loCatId="list" qsTypeId="urn:microsoft.com/office/officeart/2005/8/quickstyle/simple3" qsCatId="simple" csTypeId="urn:microsoft.com/office/officeart/2005/8/colors/colorful3" csCatId="colorful" phldr="1"/>
      <dgm:spPr/>
      <dgm:t>
        <a:bodyPr/>
        <a:lstStyle/>
        <a:p>
          <a:endParaRPr lang="el-GR"/>
        </a:p>
      </dgm:t>
    </dgm:pt>
    <dgm:pt modelId="{9C98560B-3F28-4FFD-8D4F-EA6B86373A8B}">
      <dgm:prSet phldrT="[Κείμενο]" custT="1"/>
      <dgm:spPr/>
      <dgm:t>
        <a:bodyPr/>
        <a:lstStyle/>
        <a:p>
          <a:pPr algn="ctr"/>
          <a:r>
            <a:rPr lang="el-GR" sz="1400" b="1" u="none" kern="1200" dirty="0">
              <a:latin typeface="Calibri"/>
              <a:ea typeface="+mn-ea"/>
              <a:cs typeface="+mn-cs"/>
            </a:rPr>
            <a:t>1</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algn="just"/>
          <a:r>
            <a:rPr lang="el-GR" sz="1400" b="0" kern="1200" dirty="0">
              <a:effectLst/>
              <a:latin typeface="Calibri"/>
              <a:ea typeface="+mn-ea"/>
              <a:cs typeface="+mn-cs"/>
            </a:rPr>
            <a:t>Ο βαθμός στον οποίο το διαδραστικό εκπαιδευτικό υλικό και το χωροευαίσθητο παιχνίδι Ε.Π. συνέβαλαν στη διατήρηση και απομνημόνευση πληροφοριών για το Πανεπιστήμιο Κρήτης και την Πανεπιστημιούπολη του Γάλλου.</a:t>
          </a:r>
        </a:p>
      </dgm:t>
    </dgm:pt>
    <dgm:pt modelId="{7B987655-4546-4D68-86E2-7AECC2A53BE5}" type="parTrans" cxnId="{8E7BE30B-2990-4816-B91E-CBB79572278A}">
      <dgm:prSet/>
      <dgm:spPr/>
      <dgm:t>
        <a:bodyPr/>
        <a:lstStyle/>
        <a:p>
          <a:endParaRPr lang="el-GR"/>
        </a:p>
      </dgm:t>
    </dgm:pt>
    <dgm:pt modelId="{564169DA-2DD3-4E8D-A5F6-617B9AEDC992}" type="sibTrans" cxnId="{8E7BE30B-2990-4816-B91E-CBB79572278A}">
      <dgm:prSet/>
      <dgm:spPr/>
      <dgm:t>
        <a:bodyPr/>
        <a:lstStyle/>
        <a:p>
          <a:endParaRPr lang="el-GR"/>
        </a:p>
      </dgm:t>
    </dgm:pt>
    <dgm:pt modelId="{770F3EF8-859E-48E8-91C9-6ECEECDF241B}">
      <dgm:prSet phldrT="[Κείμενο]" custT="1"/>
      <dgm:spPr/>
      <dgm:t>
        <a:bodyPr/>
        <a:lstStyle/>
        <a:p>
          <a:pPr algn="just">
            <a:buFont typeface="Arial" panose="020B0604020202020204" pitchFamily="34" charset="0"/>
            <a:buChar char="•"/>
          </a:pPr>
          <a:r>
            <a:rPr lang="el-GR" sz="1400" b="1" kern="1200" dirty="0">
              <a:latin typeface="+mn-lt"/>
              <a:ea typeface="+mn-ea"/>
              <a:cs typeface="+mn-cs"/>
            </a:rPr>
            <a:t>Συνέβαλαν ουσιαστικά </a:t>
          </a:r>
          <a:r>
            <a:rPr lang="el-GR" sz="1400" kern="1200" dirty="0">
              <a:latin typeface="+mn-lt"/>
              <a:ea typeface="+mn-ea"/>
              <a:cs typeface="+mn-cs"/>
            </a:rPr>
            <a:t>στη μακροπρόθεσμη απομνημόνευση μέσω της βιωματικής μάθησης.</a:t>
          </a:r>
          <a:endParaRPr lang="el-GR" sz="1400" kern="1200" dirty="0">
            <a:latin typeface="Calibri"/>
            <a:ea typeface="+mn-ea"/>
            <a:cs typeface="+mn-cs"/>
          </a:endParaRPr>
        </a:p>
      </dgm:t>
    </dgm:pt>
    <dgm:pt modelId="{A91BC821-D389-46E8-A4BD-9686BC3E457C}" type="parTrans" cxnId="{3790233F-603B-4066-A4F3-2F77F1F4492D}">
      <dgm:prSet/>
      <dgm:spPr/>
      <dgm:t>
        <a:bodyPr/>
        <a:lstStyle/>
        <a:p>
          <a:endParaRPr lang="el-GR"/>
        </a:p>
      </dgm:t>
    </dgm:pt>
    <dgm:pt modelId="{FF7938D0-DFD9-4F95-BD5B-83450E735722}" type="sibTrans" cxnId="{3790233F-603B-4066-A4F3-2F77F1F4492D}">
      <dgm:prSet/>
      <dgm:spPr/>
      <dgm:t>
        <a:bodyPr/>
        <a:lstStyle/>
        <a:p>
          <a:endParaRPr lang="el-GR"/>
        </a:p>
      </dgm:t>
    </dgm:pt>
    <dgm:pt modelId="{0954A715-F831-4471-842B-0F44EA9714C0}">
      <dgm:prSet phldrT="[Κείμενο]" custT="1"/>
      <dgm:spPr/>
      <dgm:t>
        <a:bodyPr/>
        <a:lstStyle/>
        <a:p>
          <a:pPr algn="ct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a:t>
          </a:r>
          <a:endParaRPr lang="el-GR" sz="1200" b="1" u="none" kern="1200" dirty="0">
            <a:latin typeface="Calibri"/>
            <a:ea typeface="+mn-ea"/>
            <a:cs typeface="+mn-cs"/>
          </a:endParaRPr>
        </a:p>
        <a:p>
          <a:pPr algn="just"/>
          <a:r>
            <a:rPr lang="el-GR" sz="1400" b="0" kern="1200" dirty="0">
              <a:effectLst/>
              <a:latin typeface="Calibri"/>
              <a:ea typeface="+mn-ea"/>
              <a:cs typeface="+mn-cs"/>
            </a:rPr>
            <a:t>Οι δραστηριότητες ή/και τα στοιχεία του διαδραστικού εκπαιδευτικού υλικού και του χωροευαίσθητου παιχνιδιού Ε.Π. που θεωρούνται πιο αποτελεσματικά για την κατανόηση του περιεχομένου.</a:t>
          </a:r>
        </a:p>
      </dgm:t>
    </dgm:pt>
    <dgm:pt modelId="{57E9DC75-96AF-4A76-8739-62BD66E8AB5B}" type="parTrans" cxnId="{EA1EB0DF-6495-4609-BB8C-7DD79BA3DCD3}">
      <dgm:prSet/>
      <dgm:spPr/>
      <dgm:t>
        <a:bodyPr/>
        <a:lstStyle/>
        <a:p>
          <a:endParaRPr lang="el-GR"/>
        </a:p>
      </dgm:t>
    </dgm:pt>
    <dgm:pt modelId="{0972C039-AA99-4707-9A73-5663EF9B24AD}" type="sibTrans" cxnId="{EA1EB0DF-6495-4609-BB8C-7DD79BA3DCD3}">
      <dgm:prSet/>
      <dgm:spPr/>
      <dgm:t>
        <a:bodyPr/>
        <a:lstStyle/>
        <a:p>
          <a:endParaRPr lang="el-GR"/>
        </a:p>
      </dgm:t>
    </dgm:pt>
    <dgm:pt modelId="{2E401328-4AD1-4DB5-BC43-ED25F2BA83D0}">
      <dgm:prSet custT="1"/>
      <dgm:spPr/>
      <dgm:t>
        <a:bodyPr/>
        <a:lstStyle/>
        <a:p>
          <a:pPr algn="just">
            <a:buFont typeface="Arial" panose="020B0604020202020204" pitchFamily="34" charset="0"/>
            <a:buChar char="•"/>
          </a:pPr>
          <a:endParaRPr lang="el-GR" sz="1200" kern="1200" dirty="0">
            <a:latin typeface="Calibri"/>
            <a:ea typeface="+mn-ea"/>
            <a:cs typeface="+mn-cs"/>
          </a:endParaRPr>
        </a:p>
      </dgm:t>
    </dgm:pt>
    <dgm:pt modelId="{CE793BB7-0BC0-497C-AA71-1D188D2B1781}" type="parTrans" cxnId="{9414B51E-16ED-4F5F-BB6B-0459CE6E52D8}">
      <dgm:prSet/>
      <dgm:spPr/>
      <dgm:t>
        <a:bodyPr/>
        <a:lstStyle/>
        <a:p>
          <a:endParaRPr lang="el-GR"/>
        </a:p>
      </dgm:t>
    </dgm:pt>
    <dgm:pt modelId="{DBD53CB6-5E85-4863-A23C-92132347C044}" type="sibTrans" cxnId="{9414B51E-16ED-4F5F-BB6B-0459CE6E52D8}">
      <dgm:prSet/>
      <dgm:spPr/>
      <dgm:t>
        <a:bodyPr/>
        <a:lstStyle/>
        <a:p>
          <a:endParaRPr lang="el-GR"/>
        </a:p>
      </dgm:t>
    </dgm:pt>
    <dgm:pt modelId="{6D1C02FD-BB01-46B1-8F16-C3051C967809}">
      <dgm:prSet custT="1"/>
      <dgm:spPr/>
      <dgm:t>
        <a:bodyPr/>
        <a:lstStyle/>
        <a:p>
          <a:pPr algn="just">
            <a:buFont typeface="Arial" panose="020B0604020202020204" pitchFamily="34" charset="0"/>
            <a:buChar char="•"/>
          </a:pPr>
          <a:endParaRPr lang="el-GR" sz="1200" kern="1200" dirty="0">
            <a:latin typeface="Calibri"/>
            <a:ea typeface="+mn-ea"/>
            <a:cs typeface="+mn-cs"/>
          </a:endParaRPr>
        </a:p>
      </dgm:t>
    </dgm:pt>
    <dgm:pt modelId="{77D70A59-DEE9-43ED-B9EE-0C3FE2144322}" type="parTrans" cxnId="{0AC9E026-0837-4487-9A29-D87A42578CF0}">
      <dgm:prSet/>
      <dgm:spPr/>
      <dgm:t>
        <a:bodyPr/>
        <a:lstStyle/>
        <a:p>
          <a:endParaRPr lang="el-GR"/>
        </a:p>
      </dgm:t>
    </dgm:pt>
    <dgm:pt modelId="{A6F6F93C-6079-42A2-A6BF-F56C534209DD}" type="sibTrans" cxnId="{0AC9E026-0837-4487-9A29-D87A42578CF0}">
      <dgm:prSet/>
      <dgm:spPr/>
      <dgm:t>
        <a:bodyPr/>
        <a:lstStyle/>
        <a:p>
          <a:endParaRPr lang="el-GR"/>
        </a:p>
      </dgm:t>
    </dgm:pt>
    <dgm:pt modelId="{9BA6AE48-6BF1-4D4F-86D7-A52148E0D7AC}">
      <dgm:prSet custT="1"/>
      <dgm:spPr/>
      <dgm:t>
        <a:bodyPr/>
        <a:lstStyle/>
        <a:p>
          <a:pPr algn="just">
            <a:buFont typeface="Arial" panose="020B0604020202020204" pitchFamily="34" charset="0"/>
            <a:buChar char="•"/>
          </a:pPr>
          <a:endParaRPr lang="el-GR" sz="1200" kern="1200" dirty="0">
            <a:latin typeface="Calibri"/>
            <a:ea typeface="+mn-ea"/>
            <a:cs typeface="+mn-cs"/>
          </a:endParaRPr>
        </a:p>
      </dgm:t>
    </dgm:pt>
    <dgm:pt modelId="{91E8017B-3682-47AF-9A22-2A3F179AC829}" type="parTrans" cxnId="{AA9F6F71-7175-42BF-91FC-08683EFCCAE2}">
      <dgm:prSet/>
      <dgm:spPr/>
      <dgm:t>
        <a:bodyPr/>
        <a:lstStyle/>
        <a:p>
          <a:endParaRPr lang="el-GR"/>
        </a:p>
      </dgm:t>
    </dgm:pt>
    <dgm:pt modelId="{B3969BDB-1C07-4EB7-96E4-53ED9114567A}" type="sibTrans" cxnId="{AA9F6F71-7175-42BF-91FC-08683EFCCAE2}">
      <dgm:prSet/>
      <dgm:spPr/>
      <dgm:t>
        <a:bodyPr/>
        <a:lstStyle/>
        <a:p>
          <a:endParaRPr lang="el-GR"/>
        </a:p>
      </dgm:t>
    </dgm:pt>
    <dgm:pt modelId="{C4B2A52D-FB56-48EF-BC3A-5BCB658D0AA6}">
      <dgm:prSet phldrT="[Κείμενο]" custT="1"/>
      <dgm:spPr/>
      <dgm:t>
        <a:bodyPr/>
        <a:lstStyle/>
        <a:p>
          <a:pPr algn="just">
            <a:buFont typeface="Arial" panose="020B0604020202020204" pitchFamily="34" charset="0"/>
            <a:buChar char="•"/>
          </a:pPr>
          <a:r>
            <a:rPr lang="el-GR" sz="1400" kern="1200" dirty="0">
              <a:latin typeface="+mn-lt"/>
              <a:ea typeface="+mn-ea"/>
              <a:cs typeface="+mn-cs"/>
            </a:rPr>
            <a:t>Η πλειονότητα των εκπαιδευόμενων </a:t>
          </a:r>
          <a:r>
            <a:rPr lang="el-GR" sz="1400" b="1" kern="1200" dirty="0">
              <a:latin typeface="+mn-lt"/>
              <a:ea typeface="+mn-ea"/>
              <a:cs typeface="+mn-cs"/>
            </a:rPr>
            <a:t>αξιολόγησε την αποτελεσματικότητα ως υψηλή, </a:t>
          </a:r>
          <a:r>
            <a:rPr lang="el-GR" sz="1400" b="0" kern="1200" dirty="0">
              <a:latin typeface="+mn-lt"/>
              <a:ea typeface="+mn-ea"/>
              <a:cs typeface="+mn-cs"/>
            </a:rPr>
            <a:t>με λίγες επιφυλάξεις ή περιστασιακή απόσπαση προσοχής.</a:t>
          </a:r>
        </a:p>
        <a:p>
          <a:pPr algn="l">
            <a:buFont typeface="Arial" panose="020B0604020202020204" pitchFamily="34" charset="0"/>
            <a:buChar char="•"/>
          </a:pPr>
          <a:endParaRPr lang="el-GR" sz="1200" kern="1200" dirty="0">
            <a:latin typeface="Calibri"/>
            <a:ea typeface="+mn-ea"/>
            <a:cs typeface="+mn-cs"/>
          </a:endParaRPr>
        </a:p>
      </dgm:t>
    </dgm:pt>
    <dgm:pt modelId="{4817330C-C701-46F9-A37C-8C9BB94731E1}" type="sibTrans" cxnId="{39062A53-0869-495F-AD8B-2547FB93B917}">
      <dgm:prSet/>
      <dgm:spPr/>
      <dgm:t>
        <a:bodyPr/>
        <a:lstStyle/>
        <a:p>
          <a:endParaRPr lang="el-GR"/>
        </a:p>
      </dgm:t>
    </dgm:pt>
    <dgm:pt modelId="{9E5DD3A3-2F2F-4BAD-9820-28CE39780E2E}" type="parTrans" cxnId="{39062A53-0869-495F-AD8B-2547FB93B917}">
      <dgm:prSet/>
      <dgm:spPr/>
      <dgm:t>
        <a:bodyPr/>
        <a:lstStyle/>
        <a:p>
          <a:endParaRPr lang="el-GR"/>
        </a:p>
      </dgm:t>
    </dgm:pt>
    <dgm:pt modelId="{9DDBB649-93B5-4788-BAED-39ADDF954021}">
      <dgm:prSet phldrT="[Κείμενο]" custT="1"/>
      <dgm:spPr/>
      <dgm:t>
        <a:bodyPr/>
        <a:lstStyle/>
        <a:p>
          <a:pPr algn="just">
            <a:buFont typeface="Arial" panose="020B0604020202020204" pitchFamily="34" charset="0"/>
            <a:buChar char="•"/>
          </a:pPr>
          <a:endParaRPr lang="el-GR" sz="1200" kern="1200" dirty="0">
            <a:latin typeface="Calibri"/>
            <a:ea typeface="+mn-ea"/>
            <a:cs typeface="+mn-cs"/>
          </a:endParaRPr>
        </a:p>
      </dgm:t>
    </dgm:pt>
    <dgm:pt modelId="{9D92BD16-FC74-434D-8D15-B36E540ABC92}" type="parTrans" cxnId="{4536F8C8-1246-4A34-882F-2881E6661187}">
      <dgm:prSet/>
      <dgm:spPr/>
      <dgm:t>
        <a:bodyPr/>
        <a:lstStyle/>
        <a:p>
          <a:endParaRPr lang="el-GR"/>
        </a:p>
      </dgm:t>
    </dgm:pt>
    <dgm:pt modelId="{5FA0101E-2DBF-4E98-AD7C-89DB20C7CE8B}" type="sibTrans" cxnId="{4536F8C8-1246-4A34-882F-2881E6661187}">
      <dgm:prSet/>
      <dgm:spPr/>
      <dgm:t>
        <a:bodyPr/>
        <a:lstStyle/>
        <a:p>
          <a:endParaRPr lang="el-GR"/>
        </a:p>
      </dgm:t>
    </dgm:pt>
    <dgm:pt modelId="{8CF04ED9-2463-478C-BA80-34BFAFC56675}">
      <dgm:prSet custT="1"/>
      <dgm:spPr/>
      <dgm:t>
        <a:bodyPr/>
        <a:lstStyle/>
        <a:p>
          <a:r>
            <a:rPr lang="el-GR" sz="1300" b="1" dirty="0"/>
            <a:t>Τα οπτικοακουστικά μέσα </a:t>
          </a:r>
          <a:r>
            <a:rPr lang="el-GR" sz="1300" dirty="0"/>
            <a:t>(εικόνες, βίντεο, ήχος).</a:t>
          </a:r>
        </a:p>
      </dgm:t>
    </dgm:pt>
    <dgm:pt modelId="{48254905-733E-43B8-8FAE-8353713307D9}" type="parTrans" cxnId="{8E630B6A-8E16-430B-BF43-8E56CE61DD9B}">
      <dgm:prSet/>
      <dgm:spPr/>
      <dgm:t>
        <a:bodyPr/>
        <a:lstStyle/>
        <a:p>
          <a:endParaRPr lang="el-GR"/>
        </a:p>
      </dgm:t>
    </dgm:pt>
    <dgm:pt modelId="{6E452AA6-8B84-4EB2-89FD-FF33F7720527}" type="sibTrans" cxnId="{8E630B6A-8E16-430B-BF43-8E56CE61DD9B}">
      <dgm:prSet/>
      <dgm:spPr/>
      <dgm:t>
        <a:bodyPr/>
        <a:lstStyle/>
        <a:p>
          <a:endParaRPr lang="el-GR"/>
        </a:p>
      </dgm:t>
    </dgm:pt>
    <dgm:pt modelId="{F30965BB-9C46-47AF-8B49-50B51DBB75D7}">
      <dgm:prSet custT="1"/>
      <dgm:spPr/>
      <dgm:t>
        <a:bodyPr/>
        <a:lstStyle/>
        <a:p>
          <a:r>
            <a:rPr lang="el-GR" sz="1300" b="1" dirty="0"/>
            <a:t>Οι δραστηριότητες πλοήγησης και εξερεύνησης </a:t>
          </a:r>
          <a:r>
            <a:rPr lang="el-GR" sz="1300" dirty="0"/>
            <a:t>(αποστολές, εύρεση στοιχείων, χρήση βέλους).</a:t>
          </a:r>
        </a:p>
      </dgm:t>
    </dgm:pt>
    <dgm:pt modelId="{5BA76505-80D1-4989-9EE8-C970AD0E76B4}" type="parTrans" cxnId="{CE03CFD0-0255-49BD-B2DB-FCB8C352A331}">
      <dgm:prSet/>
      <dgm:spPr/>
      <dgm:t>
        <a:bodyPr/>
        <a:lstStyle/>
        <a:p>
          <a:endParaRPr lang="el-GR"/>
        </a:p>
      </dgm:t>
    </dgm:pt>
    <dgm:pt modelId="{EF784B8F-8A9F-4203-BFF6-6E535E1BF710}" type="sibTrans" cxnId="{CE03CFD0-0255-49BD-B2DB-FCB8C352A331}">
      <dgm:prSet/>
      <dgm:spPr/>
      <dgm:t>
        <a:bodyPr/>
        <a:lstStyle/>
        <a:p>
          <a:endParaRPr lang="el-GR"/>
        </a:p>
      </dgm:t>
    </dgm:pt>
    <dgm:pt modelId="{D2553A84-604C-4C96-95B1-CE26F5770ED3}">
      <dgm:prSet custT="1"/>
      <dgm:spPr/>
      <dgm:t>
        <a:bodyPr/>
        <a:lstStyle/>
        <a:p>
          <a:r>
            <a:rPr lang="el-GR" sz="1300" b="1" dirty="0"/>
            <a:t>Οι παιγνιώδεις δραστηριότητες</a:t>
          </a:r>
          <a:r>
            <a:rPr lang="el-GR" sz="1300" dirty="0"/>
            <a:t> (παιχνίδια, κουίζ, αναζήτηση συμβόλων) και </a:t>
          </a:r>
          <a:r>
            <a:rPr lang="el-GR" sz="1300" b="1" dirty="0"/>
            <a:t>οι δραστηριότητες κριτικής σκέψης</a:t>
          </a:r>
          <a:r>
            <a:rPr lang="el-GR" sz="1300" dirty="0"/>
            <a:t>.</a:t>
          </a:r>
        </a:p>
      </dgm:t>
    </dgm:pt>
    <dgm:pt modelId="{E0B7C5C0-A6E7-4608-989D-7931DAD1A1D5}" type="parTrans" cxnId="{B334E8B2-9F63-48FD-A2ED-26C4BBF0D2B3}">
      <dgm:prSet/>
      <dgm:spPr/>
      <dgm:t>
        <a:bodyPr/>
        <a:lstStyle/>
        <a:p>
          <a:endParaRPr lang="el-GR"/>
        </a:p>
      </dgm:t>
    </dgm:pt>
    <dgm:pt modelId="{A451C438-D84C-45D0-AD78-DAB99447BF42}" type="sibTrans" cxnId="{B334E8B2-9F63-48FD-A2ED-26C4BBF0D2B3}">
      <dgm:prSet/>
      <dgm:spPr/>
      <dgm:t>
        <a:bodyPr/>
        <a:lstStyle/>
        <a:p>
          <a:endParaRPr lang="el-GR"/>
        </a:p>
      </dgm:t>
    </dgm:pt>
    <dgm:pt modelId="{BB707232-24B3-45C9-BA7B-AD53EE7A250F}">
      <dgm:prSet phldrT="[Κείμενο]" custT="1"/>
      <dgm:spPr/>
      <dgm:t>
        <a:bodyPr/>
        <a:lstStyle/>
        <a:p>
          <a:r>
            <a:rPr lang="el-GR" sz="1300" b="1" dirty="0"/>
            <a:t>Η διάδραση και αφήγηση του περιεχομένου</a:t>
          </a:r>
          <a:r>
            <a:rPr lang="el-GR" sz="1300" dirty="0"/>
            <a:t>, όπως η «συζήτηση του πρωταγωνιστή με τον Οδυσσέα».</a:t>
          </a:r>
        </a:p>
      </dgm:t>
    </dgm:pt>
    <dgm:pt modelId="{D2F84323-5E4B-4CB8-B7EE-B744897811AB}" type="parTrans" cxnId="{6C17D77C-1BF3-4A92-8313-881E91CFE1D9}">
      <dgm:prSet/>
      <dgm:spPr/>
      <dgm:t>
        <a:bodyPr/>
        <a:lstStyle/>
        <a:p>
          <a:endParaRPr lang="el-GR"/>
        </a:p>
      </dgm:t>
    </dgm:pt>
    <dgm:pt modelId="{FF9DC3F4-665F-40B4-A243-CE2A2F4055A9}" type="sibTrans" cxnId="{6C17D77C-1BF3-4A92-8313-881E91CFE1D9}">
      <dgm:prSet/>
      <dgm:spPr/>
      <dgm:t>
        <a:bodyPr/>
        <a:lstStyle/>
        <a:p>
          <a:endParaRPr lang="el-GR"/>
        </a:p>
      </dgm:t>
    </dgm:pt>
    <dgm:pt modelId="{801BD978-65C2-4C38-AECD-3052F31AF28C}" type="pres">
      <dgm:prSet presAssocID="{D27B0838-62CE-4D09-984C-468531DFCAA9}" presName="Name0" presStyleCnt="0">
        <dgm:presLayoutVars>
          <dgm:dir/>
          <dgm:animLvl val="lvl"/>
          <dgm:resizeHandles/>
        </dgm:presLayoutVars>
      </dgm:prSet>
      <dgm:spPr/>
    </dgm:pt>
    <dgm:pt modelId="{F0502284-B556-49B9-9E0D-930188F9AD91}" type="pres">
      <dgm:prSet presAssocID="{9C98560B-3F28-4FFD-8D4F-EA6B86373A8B}" presName="linNode" presStyleCnt="0"/>
      <dgm:spPr/>
    </dgm:pt>
    <dgm:pt modelId="{CD993EFE-7B3D-495D-AEF3-9E77D184F712}" type="pres">
      <dgm:prSet presAssocID="{9C98560B-3F28-4FFD-8D4F-EA6B86373A8B}" presName="parentShp" presStyleLbl="node1" presStyleIdx="0" presStyleCnt="2">
        <dgm:presLayoutVars>
          <dgm:bulletEnabled val="1"/>
        </dgm:presLayoutVars>
      </dgm:prSet>
      <dgm:spPr/>
    </dgm:pt>
    <dgm:pt modelId="{1A8B01BA-A171-4026-9880-DADAEE4A57DC}" type="pres">
      <dgm:prSet presAssocID="{9C98560B-3F28-4FFD-8D4F-EA6B86373A8B}" presName="childShp" presStyleLbl="bgAccFollowNode1" presStyleIdx="0" presStyleCnt="2" custLinFactNeighborX="262" custLinFactNeighborY="-26">
        <dgm:presLayoutVars>
          <dgm:bulletEnabled val="1"/>
        </dgm:presLayoutVars>
      </dgm:prSet>
      <dgm:spPr/>
    </dgm:pt>
    <dgm:pt modelId="{22D91543-6932-4800-8B06-56BC8812E272}" type="pres">
      <dgm:prSet presAssocID="{564169DA-2DD3-4E8D-A5F6-617B9AEDC992}" presName="spacing" presStyleCnt="0"/>
      <dgm:spPr/>
    </dgm:pt>
    <dgm:pt modelId="{1BE01A6A-C7AE-41A1-9A68-7F0C380D5BCE}" type="pres">
      <dgm:prSet presAssocID="{0954A715-F831-4471-842B-0F44EA9714C0}" presName="linNode" presStyleCnt="0"/>
      <dgm:spPr/>
    </dgm:pt>
    <dgm:pt modelId="{D2F1F7A8-BF2E-4486-BFDF-006B929ED680}" type="pres">
      <dgm:prSet presAssocID="{0954A715-F831-4471-842B-0F44EA9714C0}" presName="parentShp" presStyleLbl="node1" presStyleIdx="1" presStyleCnt="2">
        <dgm:presLayoutVars>
          <dgm:bulletEnabled val="1"/>
        </dgm:presLayoutVars>
      </dgm:prSet>
      <dgm:spPr/>
    </dgm:pt>
    <dgm:pt modelId="{F67888FC-1098-4958-97B4-D26709E05CC6}" type="pres">
      <dgm:prSet presAssocID="{0954A715-F831-4471-842B-0F44EA9714C0}" presName="childShp" presStyleLbl="bgAccFollowNode1" presStyleIdx="1" presStyleCnt="2">
        <dgm:presLayoutVars>
          <dgm:bulletEnabled val="1"/>
        </dgm:presLayoutVars>
      </dgm:prSet>
      <dgm:spPr/>
    </dgm:pt>
  </dgm:ptLst>
  <dgm:cxnLst>
    <dgm:cxn modelId="{8E7BE30B-2990-4816-B91E-CBB79572278A}" srcId="{D27B0838-62CE-4D09-984C-468531DFCAA9}" destId="{9C98560B-3F28-4FFD-8D4F-EA6B86373A8B}" srcOrd="0" destOrd="0" parTransId="{7B987655-4546-4D68-86E2-7AECC2A53BE5}" sibTransId="{564169DA-2DD3-4E8D-A5F6-617B9AEDC992}"/>
    <dgm:cxn modelId="{4206B30F-E990-4F21-8C31-2A0874132C0A}" type="presOf" srcId="{D2553A84-604C-4C96-95B1-CE26F5770ED3}" destId="{F67888FC-1098-4958-97B4-D26709E05CC6}" srcOrd="0" destOrd="3" presId="urn:microsoft.com/office/officeart/2005/8/layout/vList6"/>
    <dgm:cxn modelId="{9414B51E-16ED-4F5F-BB6B-0459CE6E52D8}" srcId="{9C98560B-3F28-4FFD-8D4F-EA6B86373A8B}" destId="{2E401328-4AD1-4DB5-BC43-ED25F2BA83D0}" srcOrd="3" destOrd="0" parTransId="{CE793BB7-0BC0-497C-AA71-1D188D2B1781}" sibTransId="{DBD53CB6-5E85-4863-A23C-92132347C044}"/>
    <dgm:cxn modelId="{0AC9E026-0837-4487-9A29-D87A42578CF0}" srcId="{9C98560B-3F28-4FFD-8D4F-EA6B86373A8B}" destId="{6D1C02FD-BB01-46B1-8F16-C3051C967809}" srcOrd="4" destOrd="0" parTransId="{77D70A59-DEE9-43ED-B9EE-0C3FE2144322}" sibTransId="{A6F6F93C-6079-42A2-A6BF-F56C534209DD}"/>
    <dgm:cxn modelId="{3790233F-603B-4066-A4F3-2F77F1F4492D}" srcId="{9C98560B-3F28-4FFD-8D4F-EA6B86373A8B}" destId="{770F3EF8-859E-48E8-91C9-6ECEECDF241B}" srcOrd="1" destOrd="0" parTransId="{A91BC821-D389-46E8-A4BD-9686BC3E457C}" sibTransId="{FF7938D0-DFD9-4F95-BD5B-83450E735722}"/>
    <dgm:cxn modelId="{1DD76C62-CE83-4BE7-B5C7-C0B2E7C723CF}" type="presOf" srcId="{6D1C02FD-BB01-46B1-8F16-C3051C967809}" destId="{1A8B01BA-A171-4026-9880-DADAEE4A57DC}" srcOrd="0" destOrd="4" presId="urn:microsoft.com/office/officeart/2005/8/layout/vList6"/>
    <dgm:cxn modelId="{9FE5AF44-E05D-4C45-9BC2-8D12EC3BEF76}" type="presOf" srcId="{8CF04ED9-2463-478C-BA80-34BFAFC56675}" destId="{F67888FC-1098-4958-97B4-D26709E05CC6}" srcOrd="0" destOrd="1" presId="urn:microsoft.com/office/officeart/2005/8/layout/vList6"/>
    <dgm:cxn modelId="{2AF79E46-7084-4C29-8611-229BA3D830C9}" type="presOf" srcId="{2E401328-4AD1-4DB5-BC43-ED25F2BA83D0}" destId="{1A8B01BA-A171-4026-9880-DADAEE4A57DC}" srcOrd="0" destOrd="3" presId="urn:microsoft.com/office/officeart/2005/8/layout/vList6"/>
    <dgm:cxn modelId="{8E630B6A-8E16-430B-BF43-8E56CE61DD9B}" srcId="{0954A715-F831-4471-842B-0F44EA9714C0}" destId="{8CF04ED9-2463-478C-BA80-34BFAFC56675}" srcOrd="1" destOrd="0" parTransId="{48254905-733E-43B8-8FAE-8353713307D9}" sibTransId="{6E452AA6-8B84-4EB2-89FD-FF33F7720527}"/>
    <dgm:cxn modelId="{77F36E4F-A3EA-4AE4-BECF-AACD5F4AEECE}" type="presOf" srcId="{770F3EF8-859E-48E8-91C9-6ECEECDF241B}" destId="{1A8B01BA-A171-4026-9880-DADAEE4A57DC}" srcOrd="0" destOrd="1" presId="urn:microsoft.com/office/officeart/2005/8/layout/vList6"/>
    <dgm:cxn modelId="{AA9F6F71-7175-42BF-91FC-08683EFCCAE2}" srcId="{9C98560B-3F28-4FFD-8D4F-EA6B86373A8B}" destId="{9BA6AE48-6BF1-4D4F-86D7-A52148E0D7AC}" srcOrd="5" destOrd="0" parTransId="{91E8017B-3682-47AF-9A22-2A3F179AC829}" sibTransId="{B3969BDB-1C07-4EB7-96E4-53ED9114567A}"/>
    <dgm:cxn modelId="{39062A53-0869-495F-AD8B-2547FB93B917}" srcId="{9C98560B-3F28-4FFD-8D4F-EA6B86373A8B}" destId="{C4B2A52D-FB56-48EF-BC3A-5BCB658D0AA6}" srcOrd="2" destOrd="0" parTransId="{9E5DD3A3-2F2F-4BAD-9820-28CE39780E2E}" sibTransId="{4817330C-C701-46F9-A37C-8C9BB94731E1}"/>
    <dgm:cxn modelId="{E66CC055-7B01-4146-AA88-1228D33984EE}" type="presOf" srcId="{F30965BB-9C46-47AF-8B49-50B51DBB75D7}" destId="{F67888FC-1098-4958-97B4-D26709E05CC6}" srcOrd="0" destOrd="2" presId="urn:microsoft.com/office/officeart/2005/8/layout/vList6"/>
    <dgm:cxn modelId="{6C17D77C-1BF3-4A92-8313-881E91CFE1D9}" srcId="{0954A715-F831-4471-842B-0F44EA9714C0}" destId="{BB707232-24B3-45C9-BA7B-AD53EE7A250F}" srcOrd="0" destOrd="0" parTransId="{D2F84323-5E4B-4CB8-B7EE-B744897811AB}" sibTransId="{FF9DC3F4-665F-40B4-A243-CE2A2F4055A9}"/>
    <dgm:cxn modelId="{8D37358E-A037-4E8C-A381-5DD32A75CF0A}" type="presOf" srcId="{C4B2A52D-FB56-48EF-BC3A-5BCB658D0AA6}" destId="{1A8B01BA-A171-4026-9880-DADAEE4A57DC}" srcOrd="0" destOrd="2" presId="urn:microsoft.com/office/officeart/2005/8/layout/vList6"/>
    <dgm:cxn modelId="{9E07F398-0B2D-400E-9E20-1EA56CA8FB83}" type="presOf" srcId="{BB707232-24B3-45C9-BA7B-AD53EE7A250F}" destId="{F67888FC-1098-4958-97B4-D26709E05CC6}" srcOrd="0" destOrd="0" presId="urn:microsoft.com/office/officeart/2005/8/layout/vList6"/>
    <dgm:cxn modelId="{17BA6BA5-10B0-4C96-B472-89536E9C53A9}" type="presOf" srcId="{0954A715-F831-4471-842B-0F44EA9714C0}" destId="{D2F1F7A8-BF2E-4486-BFDF-006B929ED680}" srcOrd="0" destOrd="0" presId="urn:microsoft.com/office/officeart/2005/8/layout/vList6"/>
    <dgm:cxn modelId="{7ADC44A7-FFE4-4427-B810-58FDA4376857}" type="presOf" srcId="{9DDBB649-93B5-4788-BAED-39ADDF954021}" destId="{1A8B01BA-A171-4026-9880-DADAEE4A57DC}" srcOrd="0" destOrd="0" presId="urn:microsoft.com/office/officeart/2005/8/layout/vList6"/>
    <dgm:cxn modelId="{B334E8B2-9F63-48FD-A2ED-26C4BBF0D2B3}" srcId="{0954A715-F831-4471-842B-0F44EA9714C0}" destId="{D2553A84-604C-4C96-95B1-CE26F5770ED3}" srcOrd="3" destOrd="0" parTransId="{E0B7C5C0-A6E7-4608-989D-7931DAD1A1D5}" sibTransId="{A451C438-D84C-45D0-AD78-DAB99447BF42}"/>
    <dgm:cxn modelId="{EBA65FB4-14EC-4B5D-A3C9-30C833F9B38C}" type="presOf" srcId="{9C98560B-3F28-4FFD-8D4F-EA6B86373A8B}" destId="{CD993EFE-7B3D-495D-AEF3-9E77D184F712}" srcOrd="0" destOrd="0" presId="urn:microsoft.com/office/officeart/2005/8/layout/vList6"/>
    <dgm:cxn modelId="{A21248C7-6735-4CE3-A81E-DE72E85995BA}" type="presOf" srcId="{9BA6AE48-6BF1-4D4F-86D7-A52148E0D7AC}" destId="{1A8B01BA-A171-4026-9880-DADAEE4A57DC}" srcOrd="0" destOrd="5" presId="urn:microsoft.com/office/officeart/2005/8/layout/vList6"/>
    <dgm:cxn modelId="{4536F8C8-1246-4A34-882F-2881E6661187}" srcId="{9C98560B-3F28-4FFD-8D4F-EA6B86373A8B}" destId="{9DDBB649-93B5-4788-BAED-39ADDF954021}" srcOrd="0" destOrd="0" parTransId="{9D92BD16-FC74-434D-8D15-B36E540ABC92}" sibTransId="{5FA0101E-2DBF-4E98-AD7C-89DB20C7CE8B}"/>
    <dgm:cxn modelId="{CE03CFD0-0255-49BD-B2DB-FCB8C352A331}" srcId="{0954A715-F831-4471-842B-0F44EA9714C0}" destId="{F30965BB-9C46-47AF-8B49-50B51DBB75D7}" srcOrd="2" destOrd="0" parTransId="{5BA76505-80D1-4989-9EE8-C970AD0E76B4}" sibTransId="{EF784B8F-8A9F-4203-BFF6-6E535E1BF710}"/>
    <dgm:cxn modelId="{FB63D2D8-B86C-41E6-9336-FB1C1D6E97EC}" type="presOf" srcId="{D27B0838-62CE-4D09-984C-468531DFCAA9}" destId="{801BD978-65C2-4C38-AECD-3052F31AF28C}" srcOrd="0" destOrd="0" presId="urn:microsoft.com/office/officeart/2005/8/layout/vList6"/>
    <dgm:cxn modelId="{EA1EB0DF-6495-4609-BB8C-7DD79BA3DCD3}" srcId="{D27B0838-62CE-4D09-984C-468531DFCAA9}" destId="{0954A715-F831-4471-842B-0F44EA9714C0}" srcOrd="1" destOrd="0" parTransId="{57E9DC75-96AF-4A76-8739-62BD66E8AB5B}" sibTransId="{0972C039-AA99-4707-9A73-5663EF9B24AD}"/>
    <dgm:cxn modelId="{E518E931-5D0B-41B4-84BC-95C7F2CCD6F8}" type="presParOf" srcId="{801BD978-65C2-4C38-AECD-3052F31AF28C}" destId="{F0502284-B556-49B9-9E0D-930188F9AD91}" srcOrd="0" destOrd="0" presId="urn:microsoft.com/office/officeart/2005/8/layout/vList6"/>
    <dgm:cxn modelId="{D8BDB798-84B8-4BE6-9F41-F62B9976704D}" type="presParOf" srcId="{F0502284-B556-49B9-9E0D-930188F9AD91}" destId="{CD993EFE-7B3D-495D-AEF3-9E77D184F712}" srcOrd="0" destOrd="0" presId="urn:microsoft.com/office/officeart/2005/8/layout/vList6"/>
    <dgm:cxn modelId="{1F756950-EF63-45DF-9F0F-CDC55ABB580B}" type="presParOf" srcId="{F0502284-B556-49B9-9E0D-930188F9AD91}" destId="{1A8B01BA-A171-4026-9880-DADAEE4A57DC}" srcOrd="1" destOrd="0" presId="urn:microsoft.com/office/officeart/2005/8/layout/vList6"/>
    <dgm:cxn modelId="{929CBEA8-2C43-4ADD-9C0D-C6714D17362A}" type="presParOf" srcId="{801BD978-65C2-4C38-AECD-3052F31AF28C}" destId="{22D91543-6932-4800-8B06-56BC8812E272}" srcOrd="1" destOrd="0" presId="urn:microsoft.com/office/officeart/2005/8/layout/vList6"/>
    <dgm:cxn modelId="{B7C9BD94-9E9A-44E6-8E90-B5B868365790}" type="presParOf" srcId="{801BD978-65C2-4C38-AECD-3052F31AF28C}" destId="{1BE01A6A-C7AE-41A1-9A68-7F0C380D5BCE}" srcOrd="2" destOrd="0" presId="urn:microsoft.com/office/officeart/2005/8/layout/vList6"/>
    <dgm:cxn modelId="{C84ADE73-7CB6-4491-BE69-52751F1DE634}" type="presParOf" srcId="{1BE01A6A-C7AE-41A1-9A68-7F0C380D5BCE}" destId="{D2F1F7A8-BF2E-4486-BFDF-006B929ED680}" srcOrd="0" destOrd="0" presId="urn:microsoft.com/office/officeart/2005/8/layout/vList6"/>
    <dgm:cxn modelId="{EF9056F2-7E8D-48EE-833E-14C46AD33068}" type="presParOf" srcId="{1BE01A6A-C7AE-41A1-9A68-7F0C380D5BCE}" destId="{F67888FC-1098-4958-97B4-D26709E05CC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7B0838-62CE-4D09-984C-468531DFCAA9}" type="doc">
      <dgm:prSet loTypeId="urn:microsoft.com/office/officeart/2005/8/layout/hList6" loCatId="list" qsTypeId="urn:microsoft.com/office/officeart/2005/8/quickstyle/simple3" qsCatId="simple" csTypeId="urn:microsoft.com/office/officeart/2005/8/colors/colorful3" csCatId="colorful" phldr="1"/>
      <dgm:spPr/>
      <dgm:t>
        <a:bodyPr/>
        <a:lstStyle/>
        <a:p>
          <a:endParaRPr lang="el-GR"/>
        </a:p>
      </dgm:t>
    </dgm:pt>
    <dgm:pt modelId="{3D9805D2-AB4F-4645-8D4D-B0E075CA8769}">
      <dgm:prSet phldrT="[Κείμενο]" custT="1"/>
      <dgm:spPr/>
      <dgm:t>
        <a:bodyPr/>
        <a:lstStyle/>
        <a:p>
          <a:pPr algn="ctr"/>
          <a:r>
            <a:rPr lang="el-GR" sz="1400" b="1" u="none" kern="1200" dirty="0">
              <a:latin typeface="+mn-lt"/>
              <a:ea typeface="+mn-ea"/>
              <a:cs typeface="+mn-cs"/>
            </a:rPr>
            <a:t>1</a:t>
          </a:r>
          <a:r>
            <a:rPr lang="el-GR" sz="1400" b="1" u="none" kern="1200" baseline="30000" dirty="0">
              <a:latin typeface="+mn-lt"/>
              <a:ea typeface="+mn-ea"/>
              <a:cs typeface="+mn-cs"/>
            </a:rPr>
            <a:t>η</a:t>
          </a:r>
          <a:r>
            <a:rPr lang="el-GR" sz="1400" b="1" u="none" kern="1200" dirty="0">
              <a:latin typeface="+mn-lt"/>
              <a:ea typeface="+mn-ea"/>
              <a:cs typeface="+mn-cs"/>
            </a:rPr>
            <a:t> Ερώτηση: </a:t>
          </a:r>
        </a:p>
        <a:p>
          <a:pPr algn="just"/>
          <a:r>
            <a:rPr lang="el-GR" sz="1400" b="0" kern="1200" dirty="0">
              <a:effectLst/>
              <a:latin typeface="Calibri"/>
              <a:ea typeface="+mn-ea"/>
              <a:cs typeface="+mn-cs"/>
            </a:rPr>
            <a:t>Ο βαθμός στον οποίο το χωροευαίσθητο παιχνίδι Ε.Π. ενθάρρυνε τη συνεργασία και τη συζήτηση – ανταλλαγή γνώσεων μεταξύ των συμμετεχόντων.</a:t>
          </a:r>
        </a:p>
      </dgm:t>
    </dgm:pt>
    <dgm:pt modelId="{8346A181-9880-4B7B-A955-B25D128CF5F5}" type="parTrans" cxnId="{D0E9498C-3187-47E4-B059-0E90CEDEB57E}">
      <dgm:prSet/>
      <dgm:spPr/>
      <dgm:t>
        <a:bodyPr/>
        <a:lstStyle/>
        <a:p>
          <a:endParaRPr lang="el-GR"/>
        </a:p>
      </dgm:t>
    </dgm:pt>
    <dgm:pt modelId="{67CA370A-1238-471D-B282-9270E48194AA}" type="sibTrans" cxnId="{D0E9498C-3187-47E4-B059-0E90CEDEB57E}">
      <dgm:prSet/>
      <dgm:spPr/>
      <dgm:t>
        <a:bodyPr/>
        <a:lstStyle/>
        <a:p>
          <a:endParaRPr lang="el-GR"/>
        </a:p>
      </dgm:t>
    </dgm:pt>
    <dgm:pt modelId="{9C98560B-3F28-4FFD-8D4F-EA6B86373A8B}">
      <dgm:prSet phldrT="[Κείμενο]" custT="1"/>
      <dgm:spPr/>
      <dgm:t>
        <a:bodyPr/>
        <a:lstStyle/>
        <a:p>
          <a:pPr algn="ctr">
            <a:buNone/>
          </a:pP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algn="just">
            <a:buNone/>
          </a:pPr>
          <a:r>
            <a:rPr lang="el-GR" sz="1400" b="0" kern="1200" dirty="0">
              <a:effectLst/>
              <a:latin typeface="Calibri"/>
              <a:ea typeface="+mn-ea"/>
              <a:cs typeface="+mn-cs"/>
            </a:rPr>
            <a:t>Οι δυσκολίες που αντιμετωπίστηκαν κατά τη χρήση του διαδραστικού εκπαιδευτικού υλικού και του χωροευαίσθητου παιχνιδιού Ε.Π. και οι προτάσεις για την αντιμετώπισή τους.</a:t>
          </a:r>
        </a:p>
        <a:p>
          <a:pPr algn="just">
            <a:buNone/>
          </a:pPr>
          <a:endParaRPr lang="el-GR" sz="1400" b="0" kern="1200" dirty="0">
            <a:effectLst/>
            <a:latin typeface="Calibri"/>
            <a:ea typeface="+mn-ea"/>
            <a:cs typeface="+mn-cs"/>
          </a:endParaRPr>
        </a:p>
      </dgm:t>
    </dgm:pt>
    <dgm:pt modelId="{7B987655-4546-4D68-86E2-7AECC2A53BE5}" type="parTrans" cxnId="{8E7BE30B-2990-4816-B91E-CBB79572278A}">
      <dgm:prSet/>
      <dgm:spPr/>
      <dgm:t>
        <a:bodyPr/>
        <a:lstStyle/>
        <a:p>
          <a:endParaRPr lang="el-GR"/>
        </a:p>
      </dgm:t>
    </dgm:pt>
    <dgm:pt modelId="{564169DA-2DD3-4E8D-A5F6-617B9AEDC992}" type="sibTrans" cxnId="{8E7BE30B-2990-4816-B91E-CBB79572278A}">
      <dgm:prSet/>
      <dgm:spPr/>
      <dgm:t>
        <a:bodyPr/>
        <a:lstStyle/>
        <a:p>
          <a:endParaRPr lang="el-GR"/>
        </a:p>
      </dgm:t>
    </dgm:pt>
    <dgm:pt modelId="{60CED5B0-35A3-4CEC-B60C-DD77CBAADA5C}">
      <dgm:prSet phldrT="[Κείμενο]" custT="1"/>
      <dgm:spPr/>
      <dgm:t>
        <a:bodyPr/>
        <a:lstStyle/>
        <a:p>
          <a:r>
            <a:rPr lang="el-GR" sz="1200" dirty="0"/>
            <a:t>Οι περισσότερες ομάδες ανέφεραν ότι η συμβολή του παιχνιδιού στη συνεργασία </a:t>
          </a:r>
          <a:r>
            <a:rPr lang="el-GR" sz="1200" b="1" dirty="0"/>
            <a:t>ήταν πολύ υψηλή</a:t>
          </a:r>
          <a:r>
            <a:rPr lang="el-GR" sz="1200" dirty="0"/>
            <a:t>, με χαρακτηριστικές αναφορές όπως «σε μέγιστο», «σε πολύ μεγάλο βαθμό», «10/10» και «πάρα πολύ!!».</a:t>
          </a:r>
        </a:p>
      </dgm:t>
    </dgm:pt>
    <dgm:pt modelId="{3064FBB0-9ACC-44BC-8031-9A8A9999D01B}" type="parTrans" cxnId="{CD2096A7-A606-4896-8858-A609C88AE8A7}">
      <dgm:prSet/>
      <dgm:spPr/>
      <dgm:t>
        <a:bodyPr/>
        <a:lstStyle/>
        <a:p>
          <a:endParaRPr lang="el-GR"/>
        </a:p>
      </dgm:t>
    </dgm:pt>
    <dgm:pt modelId="{5867149F-1EC8-4713-8427-0ECBD0C04765}" type="sibTrans" cxnId="{CD2096A7-A606-4896-8858-A609C88AE8A7}">
      <dgm:prSet/>
      <dgm:spPr/>
      <dgm:t>
        <a:bodyPr/>
        <a:lstStyle/>
        <a:p>
          <a:endParaRPr lang="el-GR"/>
        </a:p>
      </dgm:t>
    </dgm:pt>
    <dgm:pt modelId="{418D8E4F-FD18-4E04-8770-3B1867190F05}">
      <dgm:prSet phldrT="[Κείμενο]" custT="1"/>
      <dgm:spPr/>
      <dgm:t>
        <a:bodyPr/>
        <a:lstStyle/>
        <a:p>
          <a:endParaRPr lang="el-GR" sz="1200" dirty="0"/>
        </a:p>
      </dgm:t>
    </dgm:pt>
    <dgm:pt modelId="{B35C549F-1301-4629-ADF6-DAB572781C79}" type="parTrans" cxnId="{A3384992-9D0D-462D-8470-57458D8D33A9}">
      <dgm:prSet/>
      <dgm:spPr/>
      <dgm:t>
        <a:bodyPr/>
        <a:lstStyle/>
        <a:p>
          <a:endParaRPr lang="el-GR"/>
        </a:p>
      </dgm:t>
    </dgm:pt>
    <dgm:pt modelId="{094A9E2B-9C56-4F98-939F-BD1C9CA502E9}" type="sibTrans" cxnId="{A3384992-9D0D-462D-8470-57458D8D33A9}">
      <dgm:prSet/>
      <dgm:spPr/>
      <dgm:t>
        <a:bodyPr/>
        <a:lstStyle/>
        <a:p>
          <a:endParaRPr lang="el-GR"/>
        </a:p>
      </dgm:t>
    </dgm:pt>
    <dgm:pt modelId="{6758C280-38F6-4C19-8433-AAD28AC34E13}">
      <dgm:prSet phldrT="[Κείμενο]" custT="1"/>
      <dgm:spPr/>
      <dgm:t>
        <a:bodyPr/>
        <a:lstStyle/>
        <a:p>
          <a:endParaRPr lang="el-GR" sz="1200" dirty="0"/>
        </a:p>
      </dgm:t>
    </dgm:pt>
    <dgm:pt modelId="{89AE53D9-D7B7-486D-97F5-339B49AA09E8}" type="parTrans" cxnId="{274D504B-F021-449A-A09C-864B085ACAC9}">
      <dgm:prSet/>
      <dgm:spPr/>
      <dgm:t>
        <a:bodyPr/>
        <a:lstStyle/>
        <a:p>
          <a:endParaRPr lang="el-GR"/>
        </a:p>
      </dgm:t>
    </dgm:pt>
    <dgm:pt modelId="{3C5230EB-83A3-4B51-99B5-E714FAB334BC}" type="sibTrans" cxnId="{274D504B-F021-449A-A09C-864B085ACAC9}">
      <dgm:prSet/>
      <dgm:spPr/>
      <dgm:t>
        <a:bodyPr/>
        <a:lstStyle/>
        <a:p>
          <a:endParaRPr lang="el-GR"/>
        </a:p>
      </dgm:t>
    </dgm:pt>
    <dgm:pt modelId="{9EBD73AC-A703-4775-A755-1476B6CBE703}">
      <dgm:prSet phldrT="[Κείμενο]" custT="1"/>
      <dgm:spPr/>
      <dgm:t>
        <a:bodyPr/>
        <a:lstStyle/>
        <a:p>
          <a:r>
            <a:rPr lang="el-GR" sz="1200" b="1" dirty="0"/>
            <a:t>Ουσιαστική ομαδική αλληλεπίδραση</a:t>
          </a:r>
          <a:r>
            <a:rPr lang="el-GR" sz="1200" dirty="0"/>
            <a:t>.</a:t>
          </a:r>
        </a:p>
      </dgm:t>
    </dgm:pt>
    <dgm:pt modelId="{A1FB7C5F-9D09-4459-BA8E-BA71F6FBD1C1}" type="parTrans" cxnId="{18EB286A-F4F1-42BE-996A-EA32A313582F}">
      <dgm:prSet/>
      <dgm:spPr/>
      <dgm:t>
        <a:bodyPr/>
        <a:lstStyle/>
        <a:p>
          <a:endParaRPr lang="el-GR"/>
        </a:p>
      </dgm:t>
    </dgm:pt>
    <dgm:pt modelId="{C13E9C6D-08EE-41E0-AF5F-980575A00538}" type="sibTrans" cxnId="{18EB286A-F4F1-42BE-996A-EA32A313582F}">
      <dgm:prSet/>
      <dgm:spPr/>
      <dgm:t>
        <a:bodyPr/>
        <a:lstStyle/>
        <a:p>
          <a:endParaRPr lang="el-GR"/>
        </a:p>
      </dgm:t>
    </dgm:pt>
    <dgm:pt modelId="{271FD321-B558-4685-99FA-9A70C7CE5B8C}">
      <dgm:prSet phldrT="[Κείμενο]" custT="1"/>
      <dgm:spPr/>
      <dgm:t>
        <a:bodyPr/>
        <a:lstStyle/>
        <a:p>
          <a:r>
            <a:rPr lang="el-GR" sz="1200" dirty="0"/>
            <a:t>Ωστόσο, υπήρξαν </a:t>
          </a:r>
          <a:r>
            <a:rPr lang="el-GR" sz="1200" b="1" dirty="0"/>
            <a:t>και μετριοπαθέστερες τοποθετήσεις</a:t>
          </a:r>
          <a:r>
            <a:rPr lang="el-GR" sz="1200" dirty="0"/>
            <a:t>, με αναφορές σε «ικανοποιητικό βαθμό», καθώς και μια κριτική ματιά που επισήμανε την </a:t>
          </a:r>
          <a:r>
            <a:rPr lang="el-GR" sz="1200" b="1" dirty="0"/>
            <a:t>ανάγκη για περισσότερα κίνητρα συνεργασίας</a:t>
          </a:r>
          <a:r>
            <a:rPr lang="el-GR" sz="1200" dirty="0"/>
            <a:t>.</a:t>
          </a:r>
        </a:p>
      </dgm:t>
    </dgm:pt>
    <dgm:pt modelId="{2160C59E-77CD-4F79-8FED-3CA8D30A0D66}" type="parTrans" cxnId="{5DBB2224-738A-4694-B0BB-7C5F733C9757}">
      <dgm:prSet/>
      <dgm:spPr/>
      <dgm:t>
        <a:bodyPr/>
        <a:lstStyle/>
        <a:p>
          <a:endParaRPr lang="el-GR"/>
        </a:p>
      </dgm:t>
    </dgm:pt>
    <dgm:pt modelId="{4FED836E-EB25-42D5-8BBD-404BCA972A00}" type="sibTrans" cxnId="{5DBB2224-738A-4694-B0BB-7C5F733C9757}">
      <dgm:prSet/>
      <dgm:spPr/>
      <dgm:t>
        <a:bodyPr/>
        <a:lstStyle/>
        <a:p>
          <a:endParaRPr lang="el-GR"/>
        </a:p>
      </dgm:t>
    </dgm:pt>
    <dgm:pt modelId="{B42B3561-9FE3-4A20-BAFE-DE56351708EB}">
      <dgm:prSet phldrT="[Κείμενο]" custT="1"/>
      <dgm:spPr/>
      <dgm:t>
        <a:bodyPr/>
        <a:lstStyle/>
        <a:p>
          <a:r>
            <a:rPr lang="el-GR" sz="1200" kern="1200" dirty="0"/>
            <a:t>Ωστόσο, μεμονωμένες απαντήσεις </a:t>
          </a:r>
          <a:r>
            <a:rPr lang="el-GR" sz="1200" b="1" kern="1200" dirty="0"/>
            <a:t>ανέδειξαν τεχνικά ζητήματα</a:t>
          </a:r>
          <a:r>
            <a:rPr lang="el-GR" sz="1200" kern="1200" dirty="0"/>
            <a:t>, όπως προβλήματα με το GPS και τον προσανατολισμό, απώλεια σήματος, αδυναμία επιστροφής σε προηγούμενο βήμα και περιορισμένη συμβατότητα συσκευών. </a:t>
          </a:r>
          <a:endParaRPr lang="el-GR" sz="1200" kern="1200" dirty="0">
            <a:latin typeface="Calibri"/>
            <a:ea typeface="+mn-ea"/>
            <a:cs typeface="+mn-cs"/>
          </a:endParaRPr>
        </a:p>
      </dgm:t>
    </dgm:pt>
    <dgm:pt modelId="{23772AB3-798B-43AE-B2F6-5FE9F129A78B}" type="parTrans" cxnId="{F1504300-97AE-4EB2-9516-30A367B2D50A}">
      <dgm:prSet/>
      <dgm:spPr/>
      <dgm:t>
        <a:bodyPr/>
        <a:lstStyle/>
        <a:p>
          <a:endParaRPr lang="el-GR"/>
        </a:p>
      </dgm:t>
    </dgm:pt>
    <dgm:pt modelId="{FDD91A08-2110-4501-8B73-7AB5DDA443B3}" type="sibTrans" cxnId="{F1504300-97AE-4EB2-9516-30A367B2D50A}">
      <dgm:prSet/>
      <dgm:spPr/>
      <dgm:t>
        <a:bodyPr/>
        <a:lstStyle/>
        <a:p>
          <a:endParaRPr lang="el-GR"/>
        </a:p>
      </dgm:t>
    </dgm:pt>
    <dgm:pt modelId="{770F3EF8-859E-48E8-91C9-6ECEECDF241B}">
      <dgm:prSet phldrT="[Κείμενο]" custT="1"/>
      <dgm:spPr/>
      <dgm:t>
        <a:bodyPr/>
        <a:lstStyle/>
        <a:p>
          <a:pPr>
            <a:buFont typeface="Arial" panose="020B0604020202020204" pitchFamily="34" charset="0"/>
            <a:buChar char="•"/>
          </a:pPr>
          <a:r>
            <a:rPr lang="el-GR" sz="1200" kern="1200" dirty="0"/>
            <a:t>Οι περισσότερες ομάδες </a:t>
          </a:r>
          <a:r>
            <a:rPr lang="el-GR" sz="1200" kern="1200"/>
            <a:t>δήλωσαν ότι </a:t>
          </a:r>
          <a:r>
            <a:rPr lang="el-GR" sz="1200" b="1" kern="1200"/>
            <a:t>δεν αντιμετώπισαν καμία δυσκολία</a:t>
          </a:r>
          <a:r>
            <a:rPr lang="el-GR" sz="1200" kern="1200"/>
            <a:t>, </a:t>
          </a:r>
          <a:r>
            <a:rPr lang="el-GR" sz="1200" kern="1200" dirty="0"/>
            <a:t>περιγράφοντας την εμπειρία ως απλή, κατανοητή και εύχρηστη.</a:t>
          </a:r>
          <a:endParaRPr lang="el-GR" sz="1200" kern="1200" dirty="0">
            <a:latin typeface="Calibri"/>
            <a:ea typeface="+mn-ea"/>
            <a:cs typeface="+mn-cs"/>
          </a:endParaRPr>
        </a:p>
      </dgm:t>
    </dgm:pt>
    <dgm:pt modelId="{FF7938D0-DFD9-4F95-BD5B-83450E735722}" type="sibTrans" cxnId="{3790233F-603B-4066-A4F3-2F77F1F4492D}">
      <dgm:prSet/>
      <dgm:spPr/>
      <dgm:t>
        <a:bodyPr/>
        <a:lstStyle/>
        <a:p>
          <a:endParaRPr lang="el-GR"/>
        </a:p>
      </dgm:t>
    </dgm:pt>
    <dgm:pt modelId="{A91BC821-D389-46E8-A4BD-9686BC3E457C}" type="parTrans" cxnId="{3790233F-603B-4066-A4F3-2F77F1F4492D}">
      <dgm:prSet/>
      <dgm:spPr/>
      <dgm:t>
        <a:bodyPr/>
        <a:lstStyle/>
        <a:p>
          <a:endParaRPr lang="el-GR"/>
        </a:p>
      </dgm:t>
    </dgm:pt>
    <dgm:pt modelId="{7F3A21DC-4E7B-450D-B057-0EFE3F2CB9CE}" type="pres">
      <dgm:prSet presAssocID="{D27B0838-62CE-4D09-984C-468531DFCAA9}" presName="Name0" presStyleCnt="0">
        <dgm:presLayoutVars>
          <dgm:dir/>
          <dgm:resizeHandles val="exact"/>
        </dgm:presLayoutVars>
      </dgm:prSet>
      <dgm:spPr/>
    </dgm:pt>
    <dgm:pt modelId="{407253F3-704B-485B-B913-D22DB83170B8}" type="pres">
      <dgm:prSet presAssocID="{3D9805D2-AB4F-4645-8D4D-B0E075CA8769}" presName="node" presStyleLbl="node1" presStyleIdx="0" presStyleCnt="2">
        <dgm:presLayoutVars>
          <dgm:bulletEnabled val="1"/>
        </dgm:presLayoutVars>
      </dgm:prSet>
      <dgm:spPr/>
    </dgm:pt>
    <dgm:pt modelId="{558AE642-39D7-4671-802A-2D0C6160FB8C}" type="pres">
      <dgm:prSet presAssocID="{67CA370A-1238-471D-B282-9270E48194AA}" presName="sibTrans" presStyleCnt="0"/>
      <dgm:spPr/>
    </dgm:pt>
    <dgm:pt modelId="{D365AAD2-89EA-4024-AEEB-2DBAF05E0E57}" type="pres">
      <dgm:prSet presAssocID="{9C98560B-3F28-4FFD-8D4F-EA6B86373A8B}" presName="node" presStyleLbl="node1" presStyleIdx="1" presStyleCnt="2" custScaleX="105800">
        <dgm:presLayoutVars>
          <dgm:bulletEnabled val="1"/>
        </dgm:presLayoutVars>
      </dgm:prSet>
      <dgm:spPr/>
    </dgm:pt>
  </dgm:ptLst>
  <dgm:cxnLst>
    <dgm:cxn modelId="{F1504300-97AE-4EB2-9516-30A367B2D50A}" srcId="{9C98560B-3F28-4FFD-8D4F-EA6B86373A8B}" destId="{B42B3561-9FE3-4A20-BAFE-DE56351708EB}" srcOrd="1" destOrd="0" parTransId="{23772AB3-798B-43AE-B2F6-5FE9F129A78B}" sibTransId="{FDD91A08-2110-4501-8B73-7AB5DDA443B3}"/>
    <dgm:cxn modelId="{8E7BE30B-2990-4816-B91E-CBB79572278A}" srcId="{D27B0838-62CE-4D09-984C-468531DFCAA9}" destId="{9C98560B-3F28-4FFD-8D4F-EA6B86373A8B}" srcOrd="1" destOrd="0" parTransId="{7B987655-4546-4D68-86E2-7AECC2A53BE5}" sibTransId="{564169DA-2DD3-4E8D-A5F6-617B9AEDC992}"/>
    <dgm:cxn modelId="{313EF912-35DB-4CED-9574-DA30D8B07278}" type="presOf" srcId="{60CED5B0-35A3-4CEC-B60C-DD77CBAADA5C}" destId="{407253F3-704B-485B-B913-D22DB83170B8}" srcOrd="0" destOrd="2" presId="urn:microsoft.com/office/officeart/2005/8/layout/hList6"/>
    <dgm:cxn modelId="{5DBB2224-738A-4694-B0BB-7C5F733C9757}" srcId="{3D9805D2-AB4F-4645-8D4D-B0E075CA8769}" destId="{271FD321-B558-4685-99FA-9A70C7CE5B8C}" srcOrd="3" destOrd="0" parTransId="{2160C59E-77CD-4F79-8FED-3CA8D30A0D66}" sibTransId="{4FED836E-EB25-42D5-8BBD-404BCA972A00}"/>
    <dgm:cxn modelId="{6B0F8237-EBB3-48F3-AFBE-9286B2849227}" type="presOf" srcId="{6758C280-38F6-4C19-8433-AAD28AC34E13}" destId="{407253F3-704B-485B-B913-D22DB83170B8}" srcOrd="0" destOrd="5" presId="urn:microsoft.com/office/officeart/2005/8/layout/hList6"/>
    <dgm:cxn modelId="{3790233F-603B-4066-A4F3-2F77F1F4492D}" srcId="{9C98560B-3F28-4FFD-8D4F-EA6B86373A8B}" destId="{770F3EF8-859E-48E8-91C9-6ECEECDF241B}" srcOrd="0" destOrd="0" parTransId="{A91BC821-D389-46E8-A4BD-9686BC3E457C}" sibTransId="{FF7938D0-DFD9-4F95-BD5B-83450E735722}"/>
    <dgm:cxn modelId="{1D550E47-8252-4F72-92A8-C10F814911C2}" type="presOf" srcId="{9C98560B-3F28-4FFD-8D4F-EA6B86373A8B}" destId="{D365AAD2-89EA-4024-AEEB-2DBAF05E0E57}" srcOrd="0" destOrd="0" presId="urn:microsoft.com/office/officeart/2005/8/layout/hList6"/>
    <dgm:cxn modelId="{18EB286A-F4F1-42BE-996A-EA32A313582F}" srcId="{3D9805D2-AB4F-4645-8D4D-B0E075CA8769}" destId="{9EBD73AC-A703-4775-A755-1476B6CBE703}" srcOrd="2" destOrd="0" parTransId="{A1FB7C5F-9D09-4459-BA8E-BA71F6FBD1C1}" sibTransId="{C13E9C6D-08EE-41E0-AF5F-980575A00538}"/>
    <dgm:cxn modelId="{274D504B-F021-449A-A09C-864B085ACAC9}" srcId="{3D9805D2-AB4F-4645-8D4D-B0E075CA8769}" destId="{6758C280-38F6-4C19-8433-AAD28AC34E13}" srcOrd="4" destOrd="0" parTransId="{89AE53D9-D7B7-486D-97F5-339B49AA09E8}" sibTransId="{3C5230EB-83A3-4B51-99B5-E714FAB334BC}"/>
    <dgm:cxn modelId="{3E6C8757-AC69-433D-B0CE-CF487854E2B4}" type="presOf" srcId="{418D8E4F-FD18-4E04-8770-3B1867190F05}" destId="{407253F3-704B-485B-B913-D22DB83170B8}" srcOrd="0" destOrd="1" presId="urn:microsoft.com/office/officeart/2005/8/layout/hList6"/>
    <dgm:cxn modelId="{B651B180-D68F-4B93-8A73-F9722E2B9FB8}" type="presOf" srcId="{3D9805D2-AB4F-4645-8D4D-B0E075CA8769}" destId="{407253F3-704B-485B-B913-D22DB83170B8}" srcOrd="0" destOrd="0" presId="urn:microsoft.com/office/officeart/2005/8/layout/hList6"/>
    <dgm:cxn modelId="{D0E9498C-3187-47E4-B059-0E90CEDEB57E}" srcId="{D27B0838-62CE-4D09-984C-468531DFCAA9}" destId="{3D9805D2-AB4F-4645-8D4D-B0E075CA8769}" srcOrd="0" destOrd="0" parTransId="{8346A181-9880-4B7B-A955-B25D128CF5F5}" sibTransId="{67CA370A-1238-471D-B282-9270E48194AA}"/>
    <dgm:cxn modelId="{A3384992-9D0D-462D-8470-57458D8D33A9}" srcId="{3D9805D2-AB4F-4645-8D4D-B0E075CA8769}" destId="{418D8E4F-FD18-4E04-8770-3B1867190F05}" srcOrd="0" destOrd="0" parTransId="{B35C549F-1301-4629-ADF6-DAB572781C79}" sibTransId="{094A9E2B-9C56-4F98-939F-BD1C9CA502E9}"/>
    <dgm:cxn modelId="{CD2096A7-A606-4896-8858-A609C88AE8A7}" srcId="{3D9805D2-AB4F-4645-8D4D-B0E075CA8769}" destId="{60CED5B0-35A3-4CEC-B60C-DD77CBAADA5C}" srcOrd="1" destOrd="0" parTransId="{3064FBB0-9ACC-44BC-8031-9A8A9999D01B}" sibTransId="{5867149F-1EC8-4713-8427-0ECBD0C04765}"/>
    <dgm:cxn modelId="{5DE928B5-9801-4529-B789-57089F7EAF03}" type="presOf" srcId="{B42B3561-9FE3-4A20-BAFE-DE56351708EB}" destId="{D365AAD2-89EA-4024-AEEB-2DBAF05E0E57}" srcOrd="0" destOrd="2" presId="urn:microsoft.com/office/officeart/2005/8/layout/hList6"/>
    <dgm:cxn modelId="{900769DD-3AA6-4376-A606-74B3DA5DABFF}" type="presOf" srcId="{271FD321-B558-4685-99FA-9A70C7CE5B8C}" destId="{407253F3-704B-485B-B913-D22DB83170B8}" srcOrd="0" destOrd="4" presId="urn:microsoft.com/office/officeart/2005/8/layout/hList6"/>
    <dgm:cxn modelId="{E44CC6DD-32FD-4CB3-BB88-595A1180EC75}" type="presOf" srcId="{D27B0838-62CE-4D09-984C-468531DFCAA9}" destId="{7F3A21DC-4E7B-450D-B057-0EFE3F2CB9CE}" srcOrd="0" destOrd="0" presId="urn:microsoft.com/office/officeart/2005/8/layout/hList6"/>
    <dgm:cxn modelId="{C86792DE-3DBE-4667-B368-0B572EA85B23}" type="presOf" srcId="{770F3EF8-859E-48E8-91C9-6ECEECDF241B}" destId="{D365AAD2-89EA-4024-AEEB-2DBAF05E0E57}" srcOrd="0" destOrd="1" presId="urn:microsoft.com/office/officeart/2005/8/layout/hList6"/>
    <dgm:cxn modelId="{D4D925FC-98A8-4318-B50E-CC3ED2946D15}" type="presOf" srcId="{9EBD73AC-A703-4775-A755-1476B6CBE703}" destId="{407253F3-704B-485B-B913-D22DB83170B8}" srcOrd="0" destOrd="3" presId="urn:microsoft.com/office/officeart/2005/8/layout/hList6"/>
    <dgm:cxn modelId="{9F2A3467-FC24-4044-8A15-1D1BA0467232}" type="presParOf" srcId="{7F3A21DC-4E7B-450D-B057-0EFE3F2CB9CE}" destId="{407253F3-704B-485B-B913-D22DB83170B8}" srcOrd="0" destOrd="0" presId="urn:microsoft.com/office/officeart/2005/8/layout/hList6"/>
    <dgm:cxn modelId="{461FA0A7-47CB-4002-947B-33E7702F7C33}" type="presParOf" srcId="{7F3A21DC-4E7B-450D-B057-0EFE3F2CB9CE}" destId="{558AE642-39D7-4671-802A-2D0C6160FB8C}" srcOrd="1" destOrd="0" presId="urn:microsoft.com/office/officeart/2005/8/layout/hList6"/>
    <dgm:cxn modelId="{A2E47953-9A77-4C9B-9A2E-54CBB75FC18A}" type="presParOf" srcId="{7F3A21DC-4E7B-450D-B057-0EFE3F2CB9CE}" destId="{D365AAD2-89EA-4024-AEEB-2DBAF05E0E5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0581EE-C56F-470A-8C1D-AD0EC5BF88C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4EED234A-93A5-4EE1-B5E6-378F1107BC28}">
      <dgm:prSet phldrT="[Κείμενο]" custT="1"/>
      <dgm:spPr>
        <a:solidFill>
          <a:schemeClr val="accent2">
            <a:lumMod val="20000"/>
            <a:lumOff val="80000"/>
          </a:schemeClr>
        </a:solidFill>
      </dgm:spPr>
      <dgm:t>
        <a:bodyPr/>
        <a:lstStyle/>
        <a:p>
          <a:pPr algn="ctr"/>
          <a:r>
            <a:rPr lang="el-GR" sz="1400" b="1" u="sng" dirty="0">
              <a:solidFill>
                <a:schemeClr val="tx1"/>
              </a:solidFill>
            </a:rPr>
            <a:t>5</a:t>
          </a:r>
          <a:r>
            <a:rPr lang="el-GR" sz="1400" b="1" u="sng" baseline="30000" dirty="0">
              <a:solidFill>
                <a:schemeClr val="tx1"/>
              </a:solidFill>
            </a:rPr>
            <a:t>ο</a:t>
          </a:r>
          <a:r>
            <a:rPr lang="el-GR" sz="1400" b="1" u="sng" dirty="0">
              <a:solidFill>
                <a:schemeClr val="tx1"/>
              </a:solidFill>
            </a:rPr>
            <a:t> Ερευνητικό Ερώτημα:</a:t>
          </a:r>
        </a:p>
        <a:p>
          <a:pPr algn="just"/>
          <a:r>
            <a:rPr lang="el-GR" sz="1400" dirty="0">
              <a:solidFill>
                <a:schemeClr val="tx1"/>
              </a:solidFill>
            </a:rPr>
            <a:t>Πώς το διαδραστικό Ε.Υ. και το χωροευαίσθητο παιχνίδι Ε.Π. επηρεάζουν την κατανόηση, τη μνήμη και τη μακροπρόθεσμη απομνημόνευση πληροφοριών;</a:t>
          </a:r>
          <a:r>
            <a:rPr lang="el-GR" sz="1400" b="1" u="sng" dirty="0">
              <a:solidFill>
                <a:schemeClr val="tx1"/>
              </a:solidFill>
            </a:rPr>
            <a:t> </a:t>
          </a:r>
          <a:endParaRPr lang="el-GR" sz="1400" dirty="0">
            <a:solidFill>
              <a:schemeClr val="tx1"/>
            </a:solidFill>
          </a:endParaRPr>
        </a:p>
      </dgm:t>
    </dgm:pt>
    <dgm:pt modelId="{579ACD94-17D7-4816-BA8F-7199454E07B5}" type="parTrans" cxnId="{746D0E29-ADB5-4DC8-9307-1DCF18C190D9}">
      <dgm:prSet/>
      <dgm:spPr/>
      <dgm:t>
        <a:bodyPr/>
        <a:lstStyle/>
        <a:p>
          <a:endParaRPr lang="el-GR"/>
        </a:p>
      </dgm:t>
    </dgm:pt>
    <dgm:pt modelId="{6CF98741-B702-4E96-8568-13BDFD60C0C5}" type="sibTrans" cxnId="{746D0E29-ADB5-4DC8-9307-1DCF18C190D9}">
      <dgm:prSet/>
      <dgm:spPr/>
      <dgm:t>
        <a:bodyPr/>
        <a:lstStyle/>
        <a:p>
          <a:endParaRPr lang="el-GR"/>
        </a:p>
      </dgm:t>
    </dgm:pt>
    <dgm:pt modelId="{BCFF05CC-AA15-4035-BEE5-D3C77F1D0701}">
      <dgm:prSet phldrT="[Κείμενο]" custT="1"/>
      <dgm:spPr>
        <a:solidFill>
          <a:srgbClr val="D2F3A7">
            <a:alpha val="90000"/>
          </a:srgbClr>
        </a:solidFill>
      </dgm:spPr>
      <dgm:t>
        <a:bodyPr/>
        <a:lstStyle/>
        <a:p>
          <a:pPr algn="ctr">
            <a:buNone/>
          </a:pPr>
          <a:endParaRPr lang="el-GR" sz="1200" b="1" kern="1200" dirty="0">
            <a:solidFill>
              <a:schemeClr val="tx1"/>
            </a:solidFill>
            <a:latin typeface="+mn-lt"/>
            <a:ea typeface="+mn-ea"/>
            <a:cs typeface="+mn-cs"/>
          </a:endParaRPr>
        </a:p>
      </dgm:t>
    </dgm:pt>
    <dgm:pt modelId="{B55E7067-1703-4577-8F33-E2F33C74C86D}" type="parTrans" cxnId="{58E7B65A-26B4-40CB-BC01-9CE951CED1B5}">
      <dgm:prSet/>
      <dgm:spPr/>
      <dgm:t>
        <a:bodyPr/>
        <a:lstStyle/>
        <a:p>
          <a:endParaRPr lang="el-GR"/>
        </a:p>
      </dgm:t>
    </dgm:pt>
    <dgm:pt modelId="{E15A8E8F-1039-4BA2-A8C4-985331385E62}" type="sibTrans" cxnId="{58E7B65A-26B4-40CB-BC01-9CE951CED1B5}">
      <dgm:prSet/>
      <dgm:spPr/>
      <dgm:t>
        <a:bodyPr/>
        <a:lstStyle/>
        <a:p>
          <a:endParaRPr lang="el-GR"/>
        </a:p>
      </dgm:t>
    </dgm:pt>
    <dgm:pt modelId="{C956D983-DF12-4877-A203-1EC0C02FCB0C}">
      <dgm:prSet phldrT="[Κείμενο]" custT="1"/>
      <dgm:spPr>
        <a:solidFill>
          <a:schemeClr val="accent3">
            <a:lumMod val="40000"/>
            <a:lumOff val="60000"/>
          </a:schemeClr>
        </a:solidFill>
      </dgm:spPr>
      <dgm:t>
        <a:bodyPr/>
        <a:lstStyle/>
        <a:p>
          <a:pPr algn="ctr"/>
          <a:r>
            <a:rPr lang="el-GR" sz="1400" b="1" u="sng" dirty="0">
              <a:solidFill>
                <a:schemeClr val="tx1"/>
              </a:solidFill>
            </a:rPr>
            <a:t>6</a:t>
          </a:r>
          <a:r>
            <a:rPr lang="el-GR" sz="1400" b="1" u="sng" baseline="30000" dirty="0">
              <a:solidFill>
                <a:schemeClr val="tx1"/>
              </a:solidFill>
            </a:rPr>
            <a:t>ο</a:t>
          </a:r>
          <a:r>
            <a:rPr lang="el-GR" sz="1400" b="1" u="sng" dirty="0">
              <a:solidFill>
                <a:schemeClr val="tx1"/>
              </a:solidFill>
            </a:rPr>
            <a:t> Ερευνητικό Ερώτημα: </a:t>
          </a:r>
        </a:p>
        <a:p>
          <a:pPr algn="just"/>
          <a:r>
            <a:rPr lang="el-GR" sz="1400" dirty="0">
              <a:solidFill>
                <a:schemeClr val="tx1"/>
              </a:solidFill>
            </a:rPr>
            <a:t>Πώς επιδρούν το χωροευαίσθητο παιχνίδι Ε.Π. και το διαδραστικό Ε.Υ. στην κοινωνική αλληλεπίδραση, την ομαδική συνεργασία και την αντιμετώπιση δυσκολιών;</a:t>
          </a:r>
        </a:p>
      </dgm:t>
    </dgm:pt>
    <dgm:pt modelId="{B7BAA89A-942D-4E77-8DE8-EBBC0BDF6023}" type="parTrans" cxnId="{37676166-F894-4FBB-93D1-71D63B40246D}">
      <dgm:prSet/>
      <dgm:spPr/>
      <dgm:t>
        <a:bodyPr/>
        <a:lstStyle/>
        <a:p>
          <a:endParaRPr lang="el-GR"/>
        </a:p>
      </dgm:t>
    </dgm:pt>
    <dgm:pt modelId="{B22CA0D9-4CAC-4C47-B0A4-96EB75257852}" type="sibTrans" cxnId="{37676166-F894-4FBB-93D1-71D63B40246D}">
      <dgm:prSet/>
      <dgm:spPr/>
      <dgm:t>
        <a:bodyPr/>
        <a:lstStyle/>
        <a:p>
          <a:endParaRPr lang="el-GR"/>
        </a:p>
      </dgm:t>
    </dgm:pt>
    <dgm:pt modelId="{2C5406BF-44D7-4700-AEF3-B68426C6C8B4}">
      <dgm:prSet phldrT="[Κείμενο]" custT="1"/>
      <dgm:spPr>
        <a:solidFill>
          <a:srgbClr val="FCFAB0">
            <a:alpha val="90000"/>
          </a:srgbClr>
        </a:solidFill>
      </dgm:spPr>
      <dgm:t>
        <a:bodyPr/>
        <a:lstStyle/>
        <a:p>
          <a:pPr algn="just">
            <a:buFont typeface="Arial" panose="020B0604020202020204" pitchFamily="34" charset="0"/>
            <a:buChar char="•"/>
          </a:pPr>
          <a:r>
            <a:rPr lang="el-GR" sz="1200" kern="1200" dirty="0">
              <a:solidFill>
                <a:schemeClr val="tx1"/>
              </a:solidFill>
            </a:rPr>
            <a:t>Δημιουργήθηκαν συνθήκες συνεργασίας και ανταλλαγής ιδεών, προάγοντας την ομαδική μάθηση.</a:t>
          </a:r>
        </a:p>
      </dgm:t>
    </dgm:pt>
    <dgm:pt modelId="{F660921A-6A46-4DCC-A938-81F5D40529B2}" type="parTrans" cxnId="{9617894F-FF7F-42F3-95BB-1DBD4E0F9658}">
      <dgm:prSet/>
      <dgm:spPr/>
      <dgm:t>
        <a:bodyPr/>
        <a:lstStyle/>
        <a:p>
          <a:endParaRPr lang="el-GR"/>
        </a:p>
      </dgm:t>
    </dgm:pt>
    <dgm:pt modelId="{3F3142E5-77B5-40FB-9FBB-960050AA342E}" type="sibTrans" cxnId="{9617894F-FF7F-42F3-95BB-1DBD4E0F9658}">
      <dgm:prSet/>
      <dgm:spPr/>
      <dgm:t>
        <a:bodyPr/>
        <a:lstStyle/>
        <a:p>
          <a:endParaRPr lang="el-GR"/>
        </a:p>
      </dgm:t>
    </dgm:pt>
    <dgm:pt modelId="{E7BFE9C0-C250-42E1-82BD-9CA868B7C4FD}">
      <dgm:prSet custT="1"/>
      <dgm:spPr/>
      <dgm:t>
        <a:bodyPr/>
        <a:lstStyle/>
        <a:p>
          <a:pPr algn="just">
            <a:buFont typeface="Arial" panose="020B0604020202020204" pitchFamily="34" charset="0"/>
            <a:buChar char="•"/>
          </a:pPr>
          <a:r>
            <a:rPr lang="el-GR" sz="1200" kern="1200" dirty="0">
              <a:solidFill>
                <a:schemeClr val="tx1"/>
              </a:solidFill>
            </a:rPr>
            <a:t>Μέσω βιωματικών δραστηριοτήτων και πλοήγησης.</a:t>
          </a:r>
        </a:p>
      </dgm:t>
    </dgm:pt>
    <dgm:pt modelId="{816C8182-AB50-4084-8BB6-FA6FEB47D00E}" type="parTrans" cxnId="{5B048329-7804-4847-83B8-552A03EA560B}">
      <dgm:prSet/>
      <dgm:spPr/>
      <dgm:t>
        <a:bodyPr/>
        <a:lstStyle/>
        <a:p>
          <a:endParaRPr lang="el-GR"/>
        </a:p>
      </dgm:t>
    </dgm:pt>
    <dgm:pt modelId="{21AA6D56-C9F6-4AAA-8603-81B3A597C0A9}" type="sibTrans" cxnId="{5B048329-7804-4847-83B8-552A03EA560B}">
      <dgm:prSet/>
      <dgm:spPr/>
      <dgm:t>
        <a:bodyPr/>
        <a:lstStyle/>
        <a:p>
          <a:endParaRPr lang="el-GR"/>
        </a:p>
      </dgm:t>
    </dgm:pt>
    <dgm:pt modelId="{E5D85395-A609-4C45-AED9-10FDEACFC546}">
      <dgm:prSet custT="1"/>
      <dgm:spPr/>
      <dgm:t>
        <a:bodyPr/>
        <a:lstStyle/>
        <a:p>
          <a:pPr algn="just">
            <a:buFont typeface="Arial" panose="020B0604020202020204" pitchFamily="34" charset="0"/>
            <a:buChar char="•"/>
          </a:pPr>
          <a:r>
            <a:rPr lang="el-GR" sz="1200" kern="1200" dirty="0">
              <a:solidFill>
                <a:schemeClr val="tx1"/>
              </a:solidFill>
            </a:rPr>
            <a:t>Οπτικοακουστικά ερεθίσματα και παιγνιώδεις δραστηριότητες όπως κουίζ, αποστολές και κριτική σκέψη διατήρησαν το ενδιαφέρον ζωντανό.</a:t>
          </a:r>
        </a:p>
      </dgm:t>
    </dgm:pt>
    <dgm:pt modelId="{56C33FA4-DB58-463E-9626-BFF2AF9880AE}" type="parTrans" cxnId="{6B2E8B48-3BD2-457E-B0AB-A380BC883E22}">
      <dgm:prSet/>
      <dgm:spPr/>
      <dgm:t>
        <a:bodyPr/>
        <a:lstStyle/>
        <a:p>
          <a:endParaRPr lang="el-GR"/>
        </a:p>
      </dgm:t>
    </dgm:pt>
    <dgm:pt modelId="{A4D162DD-9320-48BE-981B-D5265571D91A}" type="sibTrans" cxnId="{6B2E8B48-3BD2-457E-B0AB-A380BC883E22}">
      <dgm:prSet/>
      <dgm:spPr/>
      <dgm:t>
        <a:bodyPr/>
        <a:lstStyle/>
        <a:p>
          <a:endParaRPr lang="el-GR"/>
        </a:p>
      </dgm:t>
    </dgm:pt>
    <dgm:pt modelId="{CAA3D80E-A832-487A-A914-F0FD16448C0B}">
      <dgm:prSet custT="1"/>
      <dgm:spPr/>
      <dgm:t>
        <a:bodyPr/>
        <a:lstStyle/>
        <a:p>
          <a:pPr algn="just">
            <a:buFont typeface="Arial" panose="020B0604020202020204" pitchFamily="34" charset="0"/>
            <a:buChar char="•"/>
          </a:pPr>
          <a:r>
            <a:rPr lang="el-GR" sz="1200" kern="1200" dirty="0">
              <a:solidFill>
                <a:schemeClr val="tx1"/>
              </a:solidFill>
            </a:rPr>
            <a:t>Η συνδυαστική χρήση διαδραστικού Ε.Υ. και χωροευαίσθητου παιχνιδιού ανέδειξε τη μαθησιακή εμπειρία πιο ελκυστική και αποτελεσματική.</a:t>
          </a:r>
        </a:p>
      </dgm:t>
    </dgm:pt>
    <dgm:pt modelId="{2F1687A5-5B6D-4A8D-AEF6-D981D7F985B7}" type="parTrans" cxnId="{D54E17E1-7510-4EEA-9DB6-5696F0E86B40}">
      <dgm:prSet/>
      <dgm:spPr/>
      <dgm:t>
        <a:bodyPr/>
        <a:lstStyle/>
        <a:p>
          <a:endParaRPr lang="el-GR"/>
        </a:p>
      </dgm:t>
    </dgm:pt>
    <dgm:pt modelId="{C531A445-64AA-44ED-A7EE-8188891C2A43}" type="sibTrans" cxnId="{D54E17E1-7510-4EEA-9DB6-5696F0E86B40}">
      <dgm:prSet/>
      <dgm:spPr/>
      <dgm:t>
        <a:bodyPr/>
        <a:lstStyle/>
        <a:p>
          <a:endParaRPr lang="el-GR"/>
        </a:p>
      </dgm:t>
    </dgm:pt>
    <dgm:pt modelId="{B3CA6794-9E6B-46ED-A92D-7C8888824D89}">
      <dgm:prSet custT="1"/>
      <dgm:spPr/>
      <dgm:t>
        <a:bodyPr/>
        <a:lstStyle/>
        <a:p>
          <a:pPr algn="just">
            <a:buFont typeface="Arial" panose="020B0604020202020204" pitchFamily="34" charset="0"/>
            <a:buChar char="•"/>
          </a:pPr>
          <a:r>
            <a:rPr lang="el-GR" sz="1200" kern="1200" dirty="0">
              <a:solidFill>
                <a:schemeClr val="tx1"/>
              </a:solidFill>
            </a:rPr>
            <a:t>Η συνεργατική διάσταση ενδυνάμωσε τη γνωστική και κοινωνική εμπλοκή των εκπαιδευομένων, επιβεβαιώνοντας την αξία της ενεργητικής συμμετοχής σε συλλογικά πλαίσια.</a:t>
          </a:r>
        </a:p>
      </dgm:t>
    </dgm:pt>
    <dgm:pt modelId="{74B6B716-10AE-42AA-90D2-CD3E8327A5E0}" type="parTrans" cxnId="{FD21B7EE-4365-4BC7-85DD-79DA2D3C1AA6}">
      <dgm:prSet/>
      <dgm:spPr/>
      <dgm:t>
        <a:bodyPr/>
        <a:lstStyle/>
        <a:p>
          <a:endParaRPr lang="el-GR"/>
        </a:p>
      </dgm:t>
    </dgm:pt>
    <dgm:pt modelId="{80BF8FDE-2B8A-4EF2-9A59-6BAA8017A4BC}" type="sibTrans" cxnId="{FD21B7EE-4365-4BC7-85DD-79DA2D3C1AA6}">
      <dgm:prSet/>
      <dgm:spPr/>
      <dgm:t>
        <a:bodyPr/>
        <a:lstStyle/>
        <a:p>
          <a:endParaRPr lang="el-GR"/>
        </a:p>
      </dgm:t>
    </dgm:pt>
    <dgm:pt modelId="{AD3B976E-66D7-44C5-9EE5-DBEFE4F5993D}">
      <dgm:prSet custT="1"/>
      <dgm:spPr/>
      <dgm:t>
        <a:bodyPr/>
        <a:lstStyle/>
        <a:p>
          <a:pPr algn="just">
            <a:buFont typeface="Arial" panose="020B0604020202020204" pitchFamily="34" charset="0"/>
            <a:buChar char="•"/>
          </a:pPr>
          <a:r>
            <a:rPr lang="el-GR" sz="1200" kern="1200" dirty="0">
              <a:solidFill>
                <a:schemeClr val="tx1"/>
              </a:solidFill>
            </a:rPr>
            <a:t>Καταγράφηκαν δυσκολίες όπου αφορούσαν κυρίως τεχνικές παραμέτρους, χωρίς να επηρεάζουν αρνητικά τη θετική αποτίμηση και την εκπαιδευτική αποτελεσματικότητα.</a:t>
          </a:r>
        </a:p>
      </dgm:t>
    </dgm:pt>
    <dgm:pt modelId="{8943C5B6-0D7F-4C1B-96F5-FD6F0E285161}" type="parTrans" cxnId="{74106EC7-1962-4E97-ABAE-60DC88B7FBA1}">
      <dgm:prSet/>
      <dgm:spPr/>
      <dgm:t>
        <a:bodyPr/>
        <a:lstStyle/>
        <a:p>
          <a:endParaRPr lang="el-GR"/>
        </a:p>
      </dgm:t>
    </dgm:pt>
    <dgm:pt modelId="{6ACC9EE1-BBC6-4C50-9593-035C45EFB206}" type="sibTrans" cxnId="{74106EC7-1962-4E97-ABAE-60DC88B7FBA1}">
      <dgm:prSet/>
      <dgm:spPr/>
      <dgm:t>
        <a:bodyPr/>
        <a:lstStyle/>
        <a:p>
          <a:endParaRPr lang="el-GR"/>
        </a:p>
      </dgm:t>
    </dgm:pt>
    <dgm:pt modelId="{9C859C40-B385-431C-BEE0-4400B87E5A61}" type="pres">
      <dgm:prSet presAssocID="{4A0581EE-C56F-470A-8C1D-AD0EC5BF88C1}" presName="Name0" presStyleCnt="0">
        <dgm:presLayoutVars>
          <dgm:dir/>
          <dgm:animLvl val="lvl"/>
          <dgm:resizeHandles/>
        </dgm:presLayoutVars>
      </dgm:prSet>
      <dgm:spPr/>
    </dgm:pt>
    <dgm:pt modelId="{00E7DCA1-E1D5-43C8-86C7-75DC8477CBB8}" type="pres">
      <dgm:prSet presAssocID="{4EED234A-93A5-4EE1-B5E6-378F1107BC28}" presName="linNode" presStyleCnt="0"/>
      <dgm:spPr/>
    </dgm:pt>
    <dgm:pt modelId="{E0FA3C74-4DAC-486E-AF67-4AD65549E31D}" type="pres">
      <dgm:prSet presAssocID="{4EED234A-93A5-4EE1-B5E6-378F1107BC28}" presName="parentShp" presStyleLbl="node1" presStyleIdx="0" presStyleCnt="2" custScaleX="68834">
        <dgm:presLayoutVars>
          <dgm:bulletEnabled val="1"/>
        </dgm:presLayoutVars>
      </dgm:prSet>
      <dgm:spPr/>
    </dgm:pt>
    <dgm:pt modelId="{A33D4F03-F528-488B-A553-457D71FB03F7}" type="pres">
      <dgm:prSet presAssocID="{4EED234A-93A5-4EE1-B5E6-378F1107BC28}" presName="childShp" presStyleLbl="bgAccFollowNode1" presStyleIdx="0" presStyleCnt="2" custScaleX="126276">
        <dgm:presLayoutVars>
          <dgm:bulletEnabled val="1"/>
        </dgm:presLayoutVars>
      </dgm:prSet>
      <dgm:spPr/>
    </dgm:pt>
    <dgm:pt modelId="{A53A8DBB-DAF8-4652-A70D-CA6E068E1A33}" type="pres">
      <dgm:prSet presAssocID="{6CF98741-B702-4E96-8568-13BDFD60C0C5}" presName="spacing" presStyleCnt="0"/>
      <dgm:spPr/>
    </dgm:pt>
    <dgm:pt modelId="{9F819B0E-4D7D-4A4C-AED2-500895BFF15E}" type="pres">
      <dgm:prSet presAssocID="{C956D983-DF12-4877-A203-1EC0C02FCB0C}" presName="linNode" presStyleCnt="0"/>
      <dgm:spPr/>
    </dgm:pt>
    <dgm:pt modelId="{A6CAF2DC-F694-4CF2-8A10-01CA8860DE4B}" type="pres">
      <dgm:prSet presAssocID="{C956D983-DF12-4877-A203-1EC0C02FCB0C}" presName="parentShp" presStyleLbl="node1" presStyleIdx="1" presStyleCnt="2" custScaleX="66667">
        <dgm:presLayoutVars>
          <dgm:bulletEnabled val="1"/>
        </dgm:presLayoutVars>
      </dgm:prSet>
      <dgm:spPr/>
    </dgm:pt>
    <dgm:pt modelId="{C5F99F43-21B5-498E-9376-17419E0AD690}" type="pres">
      <dgm:prSet presAssocID="{C956D983-DF12-4877-A203-1EC0C02FCB0C}" presName="childShp" presStyleLbl="bgAccFollowNode1" presStyleIdx="1" presStyleCnt="2" custScaleX="126475">
        <dgm:presLayoutVars>
          <dgm:bulletEnabled val="1"/>
        </dgm:presLayoutVars>
      </dgm:prSet>
      <dgm:spPr/>
    </dgm:pt>
  </dgm:ptLst>
  <dgm:cxnLst>
    <dgm:cxn modelId="{746D0E29-ADB5-4DC8-9307-1DCF18C190D9}" srcId="{4A0581EE-C56F-470A-8C1D-AD0EC5BF88C1}" destId="{4EED234A-93A5-4EE1-B5E6-378F1107BC28}" srcOrd="0" destOrd="0" parTransId="{579ACD94-17D7-4816-BA8F-7199454E07B5}" sibTransId="{6CF98741-B702-4E96-8568-13BDFD60C0C5}"/>
    <dgm:cxn modelId="{5B048329-7804-4847-83B8-552A03EA560B}" srcId="{4EED234A-93A5-4EE1-B5E6-378F1107BC28}" destId="{E7BFE9C0-C250-42E1-82BD-9CA868B7C4FD}" srcOrd="1" destOrd="0" parTransId="{816C8182-AB50-4084-8BB6-FA6FEB47D00E}" sibTransId="{21AA6D56-C9F6-4AAA-8603-81B3A597C0A9}"/>
    <dgm:cxn modelId="{37676166-F894-4FBB-93D1-71D63B40246D}" srcId="{4A0581EE-C56F-470A-8C1D-AD0EC5BF88C1}" destId="{C956D983-DF12-4877-A203-1EC0C02FCB0C}" srcOrd="1" destOrd="0" parTransId="{B7BAA89A-942D-4E77-8DE8-EBBC0BDF6023}" sibTransId="{B22CA0D9-4CAC-4C47-B0A4-96EB75257852}"/>
    <dgm:cxn modelId="{6B2E8B48-3BD2-457E-B0AB-A380BC883E22}" srcId="{4EED234A-93A5-4EE1-B5E6-378F1107BC28}" destId="{E5D85395-A609-4C45-AED9-10FDEACFC546}" srcOrd="2" destOrd="0" parTransId="{56C33FA4-DB58-463E-9626-BFF2AF9880AE}" sibTransId="{A4D162DD-9320-48BE-981B-D5265571D91A}"/>
    <dgm:cxn modelId="{9617894F-FF7F-42F3-95BB-1DBD4E0F9658}" srcId="{C956D983-DF12-4877-A203-1EC0C02FCB0C}" destId="{2C5406BF-44D7-4700-AEF3-B68426C6C8B4}" srcOrd="0" destOrd="0" parTransId="{F660921A-6A46-4DCC-A938-81F5D40529B2}" sibTransId="{3F3142E5-77B5-40FB-9FBB-960050AA342E}"/>
    <dgm:cxn modelId="{58E7B65A-26B4-40CB-BC01-9CE951CED1B5}" srcId="{4EED234A-93A5-4EE1-B5E6-378F1107BC28}" destId="{BCFF05CC-AA15-4035-BEE5-D3C77F1D0701}" srcOrd="0" destOrd="0" parTransId="{B55E7067-1703-4577-8F33-E2F33C74C86D}" sibTransId="{E15A8E8F-1039-4BA2-A8C4-985331385E62}"/>
    <dgm:cxn modelId="{C49A6394-2C64-46C2-BE67-AB63B1DD91BB}" type="presOf" srcId="{4A0581EE-C56F-470A-8C1D-AD0EC5BF88C1}" destId="{9C859C40-B385-431C-BEE0-4400B87E5A61}" srcOrd="0" destOrd="0" presId="urn:microsoft.com/office/officeart/2005/8/layout/vList6"/>
    <dgm:cxn modelId="{B9656A9C-763E-4EF7-A4C1-44ACC0FCBA84}" type="presOf" srcId="{B3CA6794-9E6B-46ED-A92D-7C8888824D89}" destId="{C5F99F43-21B5-498E-9376-17419E0AD690}" srcOrd="0" destOrd="1" presId="urn:microsoft.com/office/officeart/2005/8/layout/vList6"/>
    <dgm:cxn modelId="{535BDAA5-8C62-498C-853F-963284AB1BF1}" type="presOf" srcId="{2C5406BF-44D7-4700-AEF3-B68426C6C8B4}" destId="{C5F99F43-21B5-498E-9376-17419E0AD690}" srcOrd="0" destOrd="0" presId="urn:microsoft.com/office/officeart/2005/8/layout/vList6"/>
    <dgm:cxn modelId="{C71924A6-AE9A-4CBF-94B1-DAADDAF29C80}" type="presOf" srcId="{E5D85395-A609-4C45-AED9-10FDEACFC546}" destId="{A33D4F03-F528-488B-A553-457D71FB03F7}" srcOrd="0" destOrd="2" presId="urn:microsoft.com/office/officeart/2005/8/layout/vList6"/>
    <dgm:cxn modelId="{1CB27BA8-26B2-4668-8B6B-C70FEE7029F8}" type="presOf" srcId="{CAA3D80E-A832-487A-A914-F0FD16448C0B}" destId="{A33D4F03-F528-488B-A553-457D71FB03F7}" srcOrd="0" destOrd="3" presId="urn:microsoft.com/office/officeart/2005/8/layout/vList6"/>
    <dgm:cxn modelId="{CA99BCA8-4108-46C9-8512-149907CF523C}" type="presOf" srcId="{BCFF05CC-AA15-4035-BEE5-D3C77F1D0701}" destId="{A33D4F03-F528-488B-A553-457D71FB03F7}" srcOrd="0" destOrd="0" presId="urn:microsoft.com/office/officeart/2005/8/layout/vList6"/>
    <dgm:cxn modelId="{2EA9C4BD-A45F-4C09-969B-90DBC5E27BCE}" type="presOf" srcId="{C956D983-DF12-4877-A203-1EC0C02FCB0C}" destId="{A6CAF2DC-F694-4CF2-8A10-01CA8860DE4B}" srcOrd="0" destOrd="0" presId="urn:microsoft.com/office/officeart/2005/8/layout/vList6"/>
    <dgm:cxn modelId="{74106EC7-1962-4E97-ABAE-60DC88B7FBA1}" srcId="{C956D983-DF12-4877-A203-1EC0C02FCB0C}" destId="{AD3B976E-66D7-44C5-9EE5-DBEFE4F5993D}" srcOrd="2" destOrd="0" parTransId="{8943C5B6-0D7F-4C1B-96F5-FD6F0E285161}" sibTransId="{6ACC9EE1-BBC6-4C50-9593-035C45EFB206}"/>
    <dgm:cxn modelId="{CC3BB4CC-995E-4B05-8413-2A07BAA11521}" type="presOf" srcId="{E7BFE9C0-C250-42E1-82BD-9CA868B7C4FD}" destId="{A33D4F03-F528-488B-A553-457D71FB03F7}" srcOrd="0" destOrd="1" presId="urn:microsoft.com/office/officeart/2005/8/layout/vList6"/>
    <dgm:cxn modelId="{A25C02D0-A79B-4725-895B-35BB4692C4A8}" type="presOf" srcId="{4EED234A-93A5-4EE1-B5E6-378F1107BC28}" destId="{E0FA3C74-4DAC-486E-AF67-4AD65549E31D}" srcOrd="0" destOrd="0" presId="urn:microsoft.com/office/officeart/2005/8/layout/vList6"/>
    <dgm:cxn modelId="{D54E17E1-7510-4EEA-9DB6-5696F0E86B40}" srcId="{4EED234A-93A5-4EE1-B5E6-378F1107BC28}" destId="{CAA3D80E-A832-487A-A914-F0FD16448C0B}" srcOrd="3" destOrd="0" parTransId="{2F1687A5-5B6D-4A8D-AEF6-D981D7F985B7}" sibTransId="{C531A445-64AA-44ED-A7EE-8188891C2A43}"/>
    <dgm:cxn modelId="{FD21B7EE-4365-4BC7-85DD-79DA2D3C1AA6}" srcId="{C956D983-DF12-4877-A203-1EC0C02FCB0C}" destId="{B3CA6794-9E6B-46ED-A92D-7C8888824D89}" srcOrd="1" destOrd="0" parTransId="{74B6B716-10AE-42AA-90D2-CD3E8327A5E0}" sibTransId="{80BF8FDE-2B8A-4EF2-9A59-6BAA8017A4BC}"/>
    <dgm:cxn modelId="{B493B2F2-433F-440E-8848-B9BD38A8ED2A}" type="presOf" srcId="{AD3B976E-66D7-44C5-9EE5-DBEFE4F5993D}" destId="{C5F99F43-21B5-498E-9376-17419E0AD690}" srcOrd="0" destOrd="2" presId="urn:microsoft.com/office/officeart/2005/8/layout/vList6"/>
    <dgm:cxn modelId="{410D88F5-D62B-4DFB-8DB8-3E18DC2E9C63}" type="presParOf" srcId="{9C859C40-B385-431C-BEE0-4400B87E5A61}" destId="{00E7DCA1-E1D5-43C8-86C7-75DC8477CBB8}" srcOrd="0" destOrd="0" presId="urn:microsoft.com/office/officeart/2005/8/layout/vList6"/>
    <dgm:cxn modelId="{9ED67732-E3F3-479E-A5EA-9880D8ACD9F9}" type="presParOf" srcId="{00E7DCA1-E1D5-43C8-86C7-75DC8477CBB8}" destId="{E0FA3C74-4DAC-486E-AF67-4AD65549E31D}" srcOrd="0" destOrd="0" presId="urn:microsoft.com/office/officeart/2005/8/layout/vList6"/>
    <dgm:cxn modelId="{358A9530-D91A-4B80-8F7E-58E1A624F8B6}" type="presParOf" srcId="{00E7DCA1-E1D5-43C8-86C7-75DC8477CBB8}" destId="{A33D4F03-F528-488B-A553-457D71FB03F7}" srcOrd="1" destOrd="0" presId="urn:microsoft.com/office/officeart/2005/8/layout/vList6"/>
    <dgm:cxn modelId="{7191CC8A-6C1F-4DC7-978F-3C8EC7BC7C39}" type="presParOf" srcId="{9C859C40-B385-431C-BEE0-4400B87E5A61}" destId="{A53A8DBB-DAF8-4652-A70D-CA6E068E1A33}" srcOrd="1" destOrd="0" presId="urn:microsoft.com/office/officeart/2005/8/layout/vList6"/>
    <dgm:cxn modelId="{A88E3958-19E4-4763-A190-CF5A1E53D3E3}" type="presParOf" srcId="{9C859C40-B385-431C-BEE0-4400B87E5A61}" destId="{9F819B0E-4D7D-4A4C-AED2-500895BFF15E}" srcOrd="2" destOrd="0" presId="urn:microsoft.com/office/officeart/2005/8/layout/vList6"/>
    <dgm:cxn modelId="{0B16BC80-A79B-4712-8AAA-E52FEB0CC0DB}" type="presParOf" srcId="{9F819B0E-4D7D-4A4C-AED2-500895BFF15E}" destId="{A6CAF2DC-F694-4CF2-8A10-01CA8860DE4B}" srcOrd="0" destOrd="0" presId="urn:microsoft.com/office/officeart/2005/8/layout/vList6"/>
    <dgm:cxn modelId="{7A2510CE-FAC5-4BE1-A249-ECDE096569A9}" type="presParOf" srcId="{9F819B0E-4D7D-4A4C-AED2-500895BFF15E}" destId="{C5F99F43-21B5-498E-9376-17419E0AD69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E62973-F947-4F16-8F71-FE893DB8CDCC}"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l-GR"/>
        </a:p>
      </dgm:t>
    </dgm:pt>
    <dgm:pt modelId="{68CF0940-847F-4255-B7E2-BEC688D67F43}">
      <dgm:prSet phldrT="[Κείμενο]"/>
      <dgm:spPr/>
      <dgm:t>
        <a:bodyPr/>
        <a:lstStyle/>
        <a:p>
          <a:pPr algn="just"/>
          <a:r>
            <a:rPr lang="el-GR" b="0" dirty="0">
              <a:solidFill>
                <a:schemeClr val="tx1"/>
              </a:solidFill>
            </a:rPr>
            <a:t>Αποτέλεσαν καινοτόμα και αποτελεσματικά εργαλεία μάθησης, σε πλήρη συνάφεια με τις βασικές αρχές της ΕξΑΕ.</a:t>
          </a:r>
        </a:p>
      </dgm:t>
    </dgm:pt>
    <dgm:pt modelId="{5774E28C-7E50-4E59-8102-41864BF94407}" type="parTrans" cxnId="{53F7D726-C883-4038-AC81-154E620BFB34}">
      <dgm:prSet/>
      <dgm:spPr/>
      <dgm:t>
        <a:bodyPr/>
        <a:lstStyle/>
        <a:p>
          <a:endParaRPr lang="el-GR"/>
        </a:p>
      </dgm:t>
    </dgm:pt>
    <dgm:pt modelId="{CB1DB62C-91A0-4311-B00E-E04212628DE2}" type="sibTrans" cxnId="{53F7D726-C883-4038-AC81-154E620BFB34}">
      <dgm:prSet/>
      <dgm:spPr/>
      <dgm:t>
        <a:bodyPr/>
        <a:lstStyle/>
        <a:p>
          <a:endParaRPr lang="el-GR"/>
        </a:p>
      </dgm:t>
    </dgm:pt>
    <dgm:pt modelId="{3B6406A3-815A-4814-925A-9CC79297856D}">
      <dgm:prSet phldrT="[Κείμενο]" custT="1"/>
      <dgm:spPr/>
      <dgm:t>
        <a:bodyPr/>
        <a:lstStyle/>
        <a:p>
          <a:pPr algn="just"/>
          <a:r>
            <a:rPr lang="el-GR" sz="1200" b="0" dirty="0">
              <a:solidFill>
                <a:schemeClr val="tx1"/>
              </a:solidFill>
            </a:rPr>
            <a:t>Συνέβαλαν ουσιαστικά στην κατανόηση, τη συγκράτηση και τη μακροπρόθεσμη απομνημόνευση γνώσεων, αξιοποιώντας βιωματικές δραστηριότητες και πολυμεσικά ερεθίσματα που ενίσχυσαν την ενεργό εμπλοκή, όπως υπογραμμίζει η θεωρία της πολυμεσικής μάθησης (</a:t>
          </a:r>
          <a:r>
            <a:rPr lang="en-US" sz="1200" b="0" dirty="0">
              <a:solidFill>
                <a:schemeClr val="tx1"/>
              </a:solidFill>
            </a:rPr>
            <a:t>Mayer)</a:t>
          </a:r>
          <a:r>
            <a:rPr lang="el-GR" sz="1200" b="0" dirty="0">
              <a:solidFill>
                <a:schemeClr val="tx1"/>
              </a:solidFill>
            </a:rPr>
            <a:t>. </a:t>
          </a:r>
        </a:p>
      </dgm:t>
    </dgm:pt>
    <dgm:pt modelId="{465865F9-6BE4-4A04-9C88-FDB4B1692C8F}" type="parTrans" cxnId="{3B35ABC3-B09A-4727-9FCE-624FC4ED5C97}">
      <dgm:prSet/>
      <dgm:spPr/>
      <dgm:t>
        <a:bodyPr/>
        <a:lstStyle/>
        <a:p>
          <a:endParaRPr lang="el-GR"/>
        </a:p>
      </dgm:t>
    </dgm:pt>
    <dgm:pt modelId="{726AF8E3-2C78-460B-96A3-2FB725AEEFBC}" type="sibTrans" cxnId="{3B35ABC3-B09A-4727-9FCE-624FC4ED5C97}">
      <dgm:prSet/>
      <dgm:spPr/>
      <dgm:t>
        <a:bodyPr/>
        <a:lstStyle/>
        <a:p>
          <a:endParaRPr lang="el-GR"/>
        </a:p>
      </dgm:t>
    </dgm:pt>
    <dgm:pt modelId="{955815B3-0B01-4306-B9F7-A6EC84A4739E}">
      <dgm:prSet phldrT="[Κείμενο]"/>
      <dgm:spPr/>
      <dgm:t>
        <a:bodyPr/>
        <a:lstStyle/>
        <a:p>
          <a:pPr algn="just"/>
          <a:r>
            <a:rPr lang="el-GR" dirty="0"/>
            <a:t>Προώθησαν την κοινωνική αλληλεπίδραση και την ομαδική συνεργασία, στοιχεία που συνδέονται με τη θεωρία της αλληλεπίδρασης στην ΕξΑΕ.</a:t>
          </a:r>
        </a:p>
      </dgm:t>
    </dgm:pt>
    <dgm:pt modelId="{DD550876-1E5B-467E-98AB-74DC05668F93}" type="parTrans" cxnId="{790D063A-BC39-49B6-A352-BBAA47CDCD89}">
      <dgm:prSet/>
      <dgm:spPr/>
      <dgm:t>
        <a:bodyPr/>
        <a:lstStyle/>
        <a:p>
          <a:endParaRPr lang="el-GR"/>
        </a:p>
      </dgm:t>
    </dgm:pt>
    <dgm:pt modelId="{D1E6E45B-3375-44FE-A391-F89D4C242D93}" type="sibTrans" cxnId="{790D063A-BC39-49B6-A352-BBAA47CDCD89}">
      <dgm:prSet/>
      <dgm:spPr/>
      <dgm:t>
        <a:bodyPr/>
        <a:lstStyle/>
        <a:p>
          <a:endParaRPr lang="el-GR"/>
        </a:p>
      </dgm:t>
    </dgm:pt>
    <dgm:pt modelId="{51255C8C-B69B-4D42-886D-28376FE0B111}">
      <dgm:prSet phldrT="[Κείμενο]"/>
      <dgm:spPr/>
      <dgm:t>
        <a:bodyPr/>
        <a:lstStyle/>
        <a:p>
          <a:pPr algn="just"/>
          <a:r>
            <a:rPr lang="en-US" dirty="0"/>
            <a:t>O</a:t>
          </a:r>
          <a:r>
            <a:rPr lang="el-GR" dirty="0"/>
            <a:t>ι δραστηριότητες αυτοαξιολόγησης και κριτικής σκέψης ενίσχυσαν την αυτονομία του εκπαιδευομένου, κεντρική αρχή της ΕξΑΕ σύμφωνα με τον Keegan</a:t>
          </a:r>
          <a:r>
            <a:rPr lang="en-US" dirty="0"/>
            <a:t>.</a:t>
          </a:r>
          <a:endParaRPr lang="el-GR" dirty="0"/>
        </a:p>
      </dgm:t>
    </dgm:pt>
    <dgm:pt modelId="{D5039444-FCD4-4A59-8EC3-737EDC8010CA}" type="parTrans" cxnId="{E591D8AA-AF90-4145-9618-6AB1BEF2196A}">
      <dgm:prSet/>
      <dgm:spPr/>
      <dgm:t>
        <a:bodyPr/>
        <a:lstStyle/>
        <a:p>
          <a:endParaRPr lang="el-GR"/>
        </a:p>
      </dgm:t>
    </dgm:pt>
    <dgm:pt modelId="{8730080F-A66E-4FA6-BA56-64CBA20E528A}" type="sibTrans" cxnId="{E591D8AA-AF90-4145-9618-6AB1BEF2196A}">
      <dgm:prSet/>
      <dgm:spPr/>
      <dgm:t>
        <a:bodyPr/>
        <a:lstStyle/>
        <a:p>
          <a:endParaRPr lang="el-GR"/>
        </a:p>
      </dgm:t>
    </dgm:pt>
    <dgm:pt modelId="{887BFEBF-C6D3-46A1-9C48-A93D2FAC7407}">
      <dgm:prSet phldrT="[Κείμενο]"/>
      <dgm:spPr/>
      <dgm:t>
        <a:bodyPr/>
        <a:lstStyle/>
        <a:p>
          <a:pPr algn="just"/>
          <a:r>
            <a:rPr lang="el-GR" dirty="0"/>
            <a:t>Η σαφήνεια στη διατύπωση στόχων, η εργονομική πλοήγηση και η ελκυστική αισθητική ανέδειξαν την αξία του παιδαγωγικού σχεδιασμού και της ανθρωποκεντρικής διάστασης τους.</a:t>
          </a:r>
        </a:p>
      </dgm:t>
    </dgm:pt>
    <dgm:pt modelId="{206BF6B2-6706-465A-A529-C1FABB0FFC03}" type="parTrans" cxnId="{B174A575-5A1A-47A4-B95C-E72E7C5DF9DB}">
      <dgm:prSet/>
      <dgm:spPr/>
      <dgm:t>
        <a:bodyPr/>
        <a:lstStyle/>
        <a:p>
          <a:endParaRPr lang="el-GR"/>
        </a:p>
      </dgm:t>
    </dgm:pt>
    <dgm:pt modelId="{97FD57CA-124A-40E5-80EC-A6693F283E3E}" type="sibTrans" cxnId="{B174A575-5A1A-47A4-B95C-E72E7C5DF9DB}">
      <dgm:prSet/>
      <dgm:spPr/>
      <dgm:t>
        <a:bodyPr/>
        <a:lstStyle/>
        <a:p>
          <a:endParaRPr lang="el-GR"/>
        </a:p>
      </dgm:t>
    </dgm:pt>
    <dgm:pt modelId="{B73C666C-D42D-4C1F-A13D-F656B1FEC25E}">
      <dgm:prSet phldrT="[Κείμενο]" custT="1"/>
      <dgm:spPr/>
      <dgm:t>
        <a:bodyPr/>
        <a:lstStyle/>
        <a:p>
          <a:pPr algn="just"/>
          <a:r>
            <a:rPr lang="el-GR" sz="1200" dirty="0"/>
            <a:t>Παρά τις μικρές τεχνικές δυσκολίες και τις προτάσεις για περαιτέρω εμπλουτισμό, η συνολική εικόνα παραμένει ιδιαίτερα θετική, επιβεβαιώνοντας ότι το υλικό πέτυχε τον σκοπό του και παρουσιάζει σημαντικά περιθώρια μελλοντικής βελτίωσης και αξιοποίησης.</a:t>
          </a:r>
        </a:p>
      </dgm:t>
    </dgm:pt>
    <dgm:pt modelId="{2FD08F4B-F0C7-41AF-8FC3-67FF79F5E5FE}" type="parTrans" cxnId="{5D4226F9-605A-44AD-9D54-3C9D79985964}">
      <dgm:prSet/>
      <dgm:spPr/>
      <dgm:t>
        <a:bodyPr/>
        <a:lstStyle/>
        <a:p>
          <a:endParaRPr lang="el-GR"/>
        </a:p>
      </dgm:t>
    </dgm:pt>
    <dgm:pt modelId="{10DE1FF2-0A79-4000-87FF-3C126A7E4AB3}" type="sibTrans" cxnId="{5D4226F9-605A-44AD-9D54-3C9D79985964}">
      <dgm:prSet/>
      <dgm:spPr/>
      <dgm:t>
        <a:bodyPr/>
        <a:lstStyle/>
        <a:p>
          <a:endParaRPr lang="el-GR"/>
        </a:p>
      </dgm:t>
    </dgm:pt>
    <dgm:pt modelId="{1082F1C3-5248-4CFC-A115-38E7E2D53773}" type="pres">
      <dgm:prSet presAssocID="{C6E62973-F947-4F16-8F71-FE893DB8CDCC}" presName="Name0" presStyleCnt="0">
        <dgm:presLayoutVars>
          <dgm:chMax val="7"/>
          <dgm:chPref val="7"/>
          <dgm:dir/>
        </dgm:presLayoutVars>
      </dgm:prSet>
      <dgm:spPr/>
    </dgm:pt>
    <dgm:pt modelId="{000FCF23-639B-4A77-9B21-1DC33BC3C672}" type="pres">
      <dgm:prSet presAssocID="{C6E62973-F947-4F16-8F71-FE893DB8CDCC}" presName="Name1" presStyleCnt="0"/>
      <dgm:spPr/>
    </dgm:pt>
    <dgm:pt modelId="{4E7086EA-1FBB-425E-8677-764A889AC3D5}" type="pres">
      <dgm:prSet presAssocID="{C6E62973-F947-4F16-8F71-FE893DB8CDCC}" presName="cycle" presStyleCnt="0"/>
      <dgm:spPr/>
    </dgm:pt>
    <dgm:pt modelId="{C13F5F23-E54F-4DF0-A078-65D4480601E2}" type="pres">
      <dgm:prSet presAssocID="{C6E62973-F947-4F16-8F71-FE893DB8CDCC}" presName="srcNode" presStyleLbl="node1" presStyleIdx="0" presStyleCnt="6"/>
      <dgm:spPr/>
    </dgm:pt>
    <dgm:pt modelId="{48186388-4D1B-4E51-81A5-B89DA5AA64E8}" type="pres">
      <dgm:prSet presAssocID="{C6E62973-F947-4F16-8F71-FE893DB8CDCC}" presName="conn" presStyleLbl="parChTrans1D2" presStyleIdx="0" presStyleCnt="1"/>
      <dgm:spPr/>
    </dgm:pt>
    <dgm:pt modelId="{EF378902-180D-4E45-A937-C9EC2F771A59}" type="pres">
      <dgm:prSet presAssocID="{C6E62973-F947-4F16-8F71-FE893DB8CDCC}" presName="extraNode" presStyleLbl="node1" presStyleIdx="0" presStyleCnt="6"/>
      <dgm:spPr/>
    </dgm:pt>
    <dgm:pt modelId="{7866426B-025E-4D77-A3E6-42C5808CC3C6}" type="pres">
      <dgm:prSet presAssocID="{C6E62973-F947-4F16-8F71-FE893DB8CDCC}" presName="dstNode" presStyleLbl="node1" presStyleIdx="0" presStyleCnt="6"/>
      <dgm:spPr/>
    </dgm:pt>
    <dgm:pt modelId="{F438FA89-CCEF-454A-9759-527D67946003}" type="pres">
      <dgm:prSet presAssocID="{68CF0940-847F-4255-B7E2-BEC688D67F43}" presName="text_1" presStyleLbl="node1" presStyleIdx="0" presStyleCnt="6">
        <dgm:presLayoutVars>
          <dgm:bulletEnabled val="1"/>
        </dgm:presLayoutVars>
      </dgm:prSet>
      <dgm:spPr/>
    </dgm:pt>
    <dgm:pt modelId="{FC256874-CCDF-4145-9E95-104CB1657CF0}" type="pres">
      <dgm:prSet presAssocID="{68CF0940-847F-4255-B7E2-BEC688D67F43}" presName="accent_1" presStyleCnt="0"/>
      <dgm:spPr/>
    </dgm:pt>
    <dgm:pt modelId="{5D3F41C4-D2DD-44BF-AAA7-0721A92DDA36}" type="pres">
      <dgm:prSet presAssocID="{68CF0940-847F-4255-B7E2-BEC688D67F43}" presName="accentRepeatNode" presStyleLbl="solidFgAcc1" presStyleIdx="0" presStyleCnt="6"/>
      <dgm:spPr/>
    </dgm:pt>
    <dgm:pt modelId="{1498709A-4F46-40EE-B4DB-32FB16B8D307}" type="pres">
      <dgm:prSet presAssocID="{3B6406A3-815A-4814-925A-9CC79297856D}" presName="text_2" presStyleLbl="node1" presStyleIdx="1" presStyleCnt="6">
        <dgm:presLayoutVars>
          <dgm:bulletEnabled val="1"/>
        </dgm:presLayoutVars>
      </dgm:prSet>
      <dgm:spPr/>
    </dgm:pt>
    <dgm:pt modelId="{A043B046-BB7B-4EA4-B78A-E850B6DF32DE}" type="pres">
      <dgm:prSet presAssocID="{3B6406A3-815A-4814-925A-9CC79297856D}" presName="accent_2" presStyleCnt="0"/>
      <dgm:spPr/>
    </dgm:pt>
    <dgm:pt modelId="{85AB0B15-4DB6-4A61-8810-DD2F3D76E28F}" type="pres">
      <dgm:prSet presAssocID="{3B6406A3-815A-4814-925A-9CC79297856D}" presName="accentRepeatNode" presStyleLbl="solidFgAcc1" presStyleIdx="1" presStyleCnt="6"/>
      <dgm:spPr/>
    </dgm:pt>
    <dgm:pt modelId="{04C94066-0824-4A64-A8C3-27FF30C7A459}" type="pres">
      <dgm:prSet presAssocID="{955815B3-0B01-4306-B9F7-A6EC84A4739E}" presName="text_3" presStyleLbl="node1" presStyleIdx="2" presStyleCnt="6">
        <dgm:presLayoutVars>
          <dgm:bulletEnabled val="1"/>
        </dgm:presLayoutVars>
      </dgm:prSet>
      <dgm:spPr/>
    </dgm:pt>
    <dgm:pt modelId="{46B80F3A-266C-4A2A-B9FD-A746EC97E723}" type="pres">
      <dgm:prSet presAssocID="{955815B3-0B01-4306-B9F7-A6EC84A4739E}" presName="accent_3" presStyleCnt="0"/>
      <dgm:spPr/>
    </dgm:pt>
    <dgm:pt modelId="{DCD75914-5E77-42CB-8D22-75518EB9A76C}" type="pres">
      <dgm:prSet presAssocID="{955815B3-0B01-4306-B9F7-A6EC84A4739E}" presName="accentRepeatNode" presStyleLbl="solidFgAcc1" presStyleIdx="2" presStyleCnt="6"/>
      <dgm:spPr/>
    </dgm:pt>
    <dgm:pt modelId="{B782C388-963B-435C-B793-36525D61AD33}" type="pres">
      <dgm:prSet presAssocID="{51255C8C-B69B-4D42-886D-28376FE0B111}" presName="text_4" presStyleLbl="node1" presStyleIdx="3" presStyleCnt="6">
        <dgm:presLayoutVars>
          <dgm:bulletEnabled val="1"/>
        </dgm:presLayoutVars>
      </dgm:prSet>
      <dgm:spPr/>
    </dgm:pt>
    <dgm:pt modelId="{750B5E69-E970-4250-9FBF-F40DABCA2A3B}" type="pres">
      <dgm:prSet presAssocID="{51255C8C-B69B-4D42-886D-28376FE0B111}" presName="accent_4" presStyleCnt="0"/>
      <dgm:spPr/>
    </dgm:pt>
    <dgm:pt modelId="{782D496E-FA6A-4D66-AE20-9942B696932F}" type="pres">
      <dgm:prSet presAssocID="{51255C8C-B69B-4D42-886D-28376FE0B111}" presName="accentRepeatNode" presStyleLbl="solidFgAcc1" presStyleIdx="3" presStyleCnt="6"/>
      <dgm:spPr/>
    </dgm:pt>
    <dgm:pt modelId="{C3AA7ECA-2BDA-41D1-A8B3-A90CFFD668CE}" type="pres">
      <dgm:prSet presAssocID="{887BFEBF-C6D3-46A1-9C48-A93D2FAC7407}" presName="text_5" presStyleLbl="node1" presStyleIdx="4" presStyleCnt="6">
        <dgm:presLayoutVars>
          <dgm:bulletEnabled val="1"/>
        </dgm:presLayoutVars>
      </dgm:prSet>
      <dgm:spPr/>
    </dgm:pt>
    <dgm:pt modelId="{85A16257-4400-4AB2-8EFC-73C889327BA2}" type="pres">
      <dgm:prSet presAssocID="{887BFEBF-C6D3-46A1-9C48-A93D2FAC7407}" presName="accent_5" presStyleCnt="0"/>
      <dgm:spPr/>
    </dgm:pt>
    <dgm:pt modelId="{EDDF8577-A461-4663-9773-74DABD1B085D}" type="pres">
      <dgm:prSet presAssocID="{887BFEBF-C6D3-46A1-9C48-A93D2FAC7407}" presName="accentRepeatNode" presStyleLbl="solidFgAcc1" presStyleIdx="4" presStyleCnt="6"/>
      <dgm:spPr/>
    </dgm:pt>
    <dgm:pt modelId="{7E52FFBC-0ECC-4019-8D1B-EBDED8AEFFF5}" type="pres">
      <dgm:prSet presAssocID="{B73C666C-D42D-4C1F-A13D-F656B1FEC25E}" presName="text_6" presStyleLbl="node1" presStyleIdx="5" presStyleCnt="6">
        <dgm:presLayoutVars>
          <dgm:bulletEnabled val="1"/>
        </dgm:presLayoutVars>
      </dgm:prSet>
      <dgm:spPr/>
    </dgm:pt>
    <dgm:pt modelId="{D3015CB7-A458-46E9-A7E0-71AB1FC5AB31}" type="pres">
      <dgm:prSet presAssocID="{B73C666C-D42D-4C1F-A13D-F656B1FEC25E}" presName="accent_6" presStyleCnt="0"/>
      <dgm:spPr/>
    </dgm:pt>
    <dgm:pt modelId="{5EEF555A-8CAF-4EB1-95B3-6A02FD8E3C10}" type="pres">
      <dgm:prSet presAssocID="{B73C666C-D42D-4C1F-A13D-F656B1FEC25E}" presName="accentRepeatNode" presStyleLbl="solidFgAcc1" presStyleIdx="5" presStyleCnt="6"/>
      <dgm:spPr/>
    </dgm:pt>
  </dgm:ptLst>
  <dgm:cxnLst>
    <dgm:cxn modelId="{9DA8AF09-9953-4C2B-AF50-88C96AAABE7F}" type="presOf" srcId="{3B6406A3-815A-4814-925A-9CC79297856D}" destId="{1498709A-4F46-40EE-B4DB-32FB16B8D307}" srcOrd="0" destOrd="0" presId="urn:microsoft.com/office/officeart/2008/layout/VerticalCurvedList"/>
    <dgm:cxn modelId="{53F7D726-C883-4038-AC81-154E620BFB34}" srcId="{C6E62973-F947-4F16-8F71-FE893DB8CDCC}" destId="{68CF0940-847F-4255-B7E2-BEC688D67F43}" srcOrd="0" destOrd="0" parTransId="{5774E28C-7E50-4E59-8102-41864BF94407}" sibTransId="{CB1DB62C-91A0-4311-B00E-E04212628DE2}"/>
    <dgm:cxn modelId="{7AC09639-9AFA-4997-B0D1-5BF6BF0DFCFF}" type="presOf" srcId="{955815B3-0B01-4306-B9F7-A6EC84A4739E}" destId="{04C94066-0824-4A64-A8C3-27FF30C7A459}" srcOrd="0" destOrd="0" presId="urn:microsoft.com/office/officeart/2008/layout/VerticalCurvedList"/>
    <dgm:cxn modelId="{790D063A-BC39-49B6-A352-BBAA47CDCD89}" srcId="{C6E62973-F947-4F16-8F71-FE893DB8CDCC}" destId="{955815B3-0B01-4306-B9F7-A6EC84A4739E}" srcOrd="2" destOrd="0" parTransId="{DD550876-1E5B-467E-98AB-74DC05668F93}" sibTransId="{D1E6E45B-3375-44FE-A391-F89D4C242D93}"/>
    <dgm:cxn modelId="{55D41646-91EC-45A5-B2D9-C18DF186236C}" type="presOf" srcId="{51255C8C-B69B-4D42-886D-28376FE0B111}" destId="{B782C388-963B-435C-B793-36525D61AD33}" srcOrd="0" destOrd="0" presId="urn:microsoft.com/office/officeart/2008/layout/VerticalCurvedList"/>
    <dgm:cxn modelId="{12916C46-36B4-479D-B3AC-204586081C8D}" type="presOf" srcId="{B73C666C-D42D-4C1F-A13D-F656B1FEC25E}" destId="{7E52FFBC-0ECC-4019-8D1B-EBDED8AEFFF5}" srcOrd="0" destOrd="0" presId="urn:microsoft.com/office/officeart/2008/layout/VerticalCurvedList"/>
    <dgm:cxn modelId="{B174A575-5A1A-47A4-B95C-E72E7C5DF9DB}" srcId="{C6E62973-F947-4F16-8F71-FE893DB8CDCC}" destId="{887BFEBF-C6D3-46A1-9C48-A93D2FAC7407}" srcOrd="4" destOrd="0" parTransId="{206BF6B2-6706-465A-A529-C1FABB0FFC03}" sibTransId="{97FD57CA-124A-40E5-80EC-A6693F283E3E}"/>
    <dgm:cxn modelId="{6CD82779-B555-4D62-AEFE-C5D3E8F98758}" type="presOf" srcId="{68CF0940-847F-4255-B7E2-BEC688D67F43}" destId="{F438FA89-CCEF-454A-9759-527D67946003}" srcOrd="0" destOrd="0" presId="urn:microsoft.com/office/officeart/2008/layout/VerticalCurvedList"/>
    <dgm:cxn modelId="{A46D9279-110C-4CD1-8C23-D12974912038}" type="presOf" srcId="{887BFEBF-C6D3-46A1-9C48-A93D2FAC7407}" destId="{C3AA7ECA-2BDA-41D1-A8B3-A90CFFD668CE}" srcOrd="0" destOrd="0" presId="urn:microsoft.com/office/officeart/2008/layout/VerticalCurvedList"/>
    <dgm:cxn modelId="{F422B790-FE63-4F53-A20C-31FC26817B68}" type="presOf" srcId="{CB1DB62C-91A0-4311-B00E-E04212628DE2}" destId="{48186388-4D1B-4E51-81A5-B89DA5AA64E8}" srcOrd="0" destOrd="0" presId="urn:microsoft.com/office/officeart/2008/layout/VerticalCurvedList"/>
    <dgm:cxn modelId="{E591D8AA-AF90-4145-9618-6AB1BEF2196A}" srcId="{C6E62973-F947-4F16-8F71-FE893DB8CDCC}" destId="{51255C8C-B69B-4D42-886D-28376FE0B111}" srcOrd="3" destOrd="0" parTransId="{D5039444-FCD4-4A59-8EC3-737EDC8010CA}" sibTransId="{8730080F-A66E-4FA6-BA56-64CBA20E528A}"/>
    <dgm:cxn modelId="{952B82B0-6368-4927-86DF-79247D0B4CEB}" type="presOf" srcId="{C6E62973-F947-4F16-8F71-FE893DB8CDCC}" destId="{1082F1C3-5248-4CFC-A115-38E7E2D53773}" srcOrd="0" destOrd="0" presId="urn:microsoft.com/office/officeart/2008/layout/VerticalCurvedList"/>
    <dgm:cxn modelId="{3B35ABC3-B09A-4727-9FCE-624FC4ED5C97}" srcId="{C6E62973-F947-4F16-8F71-FE893DB8CDCC}" destId="{3B6406A3-815A-4814-925A-9CC79297856D}" srcOrd="1" destOrd="0" parTransId="{465865F9-6BE4-4A04-9C88-FDB4B1692C8F}" sibTransId="{726AF8E3-2C78-460B-96A3-2FB725AEEFBC}"/>
    <dgm:cxn modelId="{5D4226F9-605A-44AD-9D54-3C9D79985964}" srcId="{C6E62973-F947-4F16-8F71-FE893DB8CDCC}" destId="{B73C666C-D42D-4C1F-A13D-F656B1FEC25E}" srcOrd="5" destOrd="0" parTransId="{2FD08F4B-F0C7-41AF-8FC3-67FF79F5E5FE}" sibTransId="{10DE1FF2-0A79-4000-87FF-3C126A7E4AB3}"/>
    <dgm:cxn modelId="{8820A2DC-77C7-4FA2-9CB2-88A62DF4A6D3}" type="presParOf" srcId="{1082F1C3-5248-4CFC-A115-38E7E2D53773}" destId="{000FCF23-639B-4A77-9B21-1DC33BC3C672}" srcOrd="0" destOrd="0" presId="urn:microsoft.com/office/officeart/2008/layout/VerticalCurvedList"/>
    <dgm:cxn modelId="{B9170ACC-8588-4CB5-A886-1AA8A08A587C}" type="presParOf" srcId="{000FCF23-639B-4A77-9B21-1DC33BC3C672}" destId="{4E7086EA-1FBB-425E-8677-764A889AC3D5}" srcOrd="0" destOrd="0" presId="urn:microsoft.com/office/officeart/2008/layout/VerticalCurvedList"/>
    <dgm:cxn modelId="{B23CCBB8-6510-4C10-95B8-817AF4262146}" type="presParOf" srcId="{4E7086EA-1FBB-425E-8677-764A889AC3D5}" destId="{C13F5F23-E54F-4DF0-A078-65D4480601E2}" srcOrd="0" destOrd="0" presId="urn:microsoft.com/office/officeart/2008/layout/VerticalCurvedList"/>
    <dgm:cxn modelId="{AC13E208-43C0-41F5-875E-B7A908A7A2E3}" type="presParOf" srcId="{4E7086EA-1FBB-425E-8677-764A889AC3D5}" destId="{48186388-4D1B-4E51-81A5-B89DA5AA64E8}" srcOrd="1" destOrd="0" presId="urn:microsoft.com/office/officeart/2008/layout/VerticalCurvedList"/>
    <dgm:cxn modelId="{3A8667B1-9FE5-4305-AA0F-65B320AB9BBC}" type="presParOf" srcId="{4E7086EA-1FBB-425E-8677-764A889AC3D5}" destId="{EF378902-180D-4E45-A937-C9EC2F771A59}" srcOrd="2" destOrd="0" presId="urn:microsoft.com/office/officeart/2008/layout/VerticalCurvedList"/>
    <dgm:cxn modelId="{17A9C653-5421-41E8-832B-165F165FB3A0}" type="presParOf" srcId="{4E7086EA-1FBB-425E-8677-764A889AC3D5}" destId="{7866426B-025E-4D77-A3E6-42C5808CC3C6}" srcOrd="3" destOrd="0" presId="urn:microsoft.com/office/officeart/2008/layout/VerticalCurvedList"/>
    <dgm:cxn modelId="{C00D396E-7078-4D40-911F-BF4DDBF7760F}" type="presParOf" srcId="{000FCF23-639B-4A77-9B21-1DC33BC3C672}" destId="{F438FA89-CCEF-454A-9759-527D67946003}" srcOrd="1" destOrd="0" presId="urn:microsoft.com/office/officeart/2008/layout/VerticalCurvedList"/>
    <dgm:cxn modelId="{A74BFFF8-A452-4859-9DAC-69214F13CCC5}" type="presParOf" srcId="{000FCF23-639B-4A77-9B21-1DC33BC3C672}" destId="{FC256874-CCDF-4145-9E95-104CB1657CF0}" srcOrd="2" destOrd="0" presId="urn:microsoft.com/office/officeart/2008/layout/VerticalCurvedList"/>
    <dgm:cxn modelId="{99D6A261-E526-46E8-833F-ACAADDB7B777}" type="presParOf" srcId="{FC256874-CCDF-4145-9E95-104CB1657CF0}" destId="{5D3F41C4-D2DD-44BF-AAA7-0721A92DDA36}" srcOrd="0" destOrd="0" presId="urn:microsoft.com/office/officeart/2008/layout/VerticalCurvedList"/>
    <dgm:cxn modelId="{40A7F5F7-930F-4724-A742-1E72A6A04D57}" type="presParOf" srcId="{000FCF23-639B-4A77-9B21-1DC33BC3C672}" destId="{1498709A-4F46-40EE-B4DB-32FB16B8D307}" srcOrd="3" destOrd="0" presId="urn:microsoft.com/office/officeart/2008/layout/VerticalCurvedList"/>
    <dgm:cxn modelId="{0FA1C3C6-2448-4E64-9ECF-93671A125A36}" type="presParOf" srcId="{000FCF23-639B-4A77-9B21-1DC33BC3C672}" destId="{A043B046-BB7B-4EA4-B78A-E850B6DF32DE}" srcOrd="4" destOrd="0" presId="urn:microsoft.com/office/officeart/2008/layout/VerticalCurvedList"/>
    <dgm:cxn modelId="{76475130-7A12-4487-9E18-343983D97B23}" type="presParOf" srcId="{A043B046-BB7B-4EA4-B78A-E850B6DF32DE}" destId="{85AB0B15-4DB6-4A61-8810-DD2F3D76E28F}" srcOrd="0" destOrd="0" presId="urn:microsoft.com/office/officeart/2008/layout/VerticalCurvedList"/>
    <dgm:cxn modelId="{A72ACEC2-A75D-4C36-9B9F-7322D780AE9A}" type="presParOf" srcId="{000FCF23-639B-4A77-9B21-1DC33BC3C672}" destId="{04C94066-0824-4A64-A8C3-27FF30C7A459}" srcOrd="5" destOrd="0" presId="urn:microsoft.com/office/officeart/2008/layout/VerticalCurvedList"/>
    <dgm:cxn modelId="{EF2C56C1-34A3-42A9-848E-1E6B80A53B70}" type="presParOf" srcId="{000FCF23-639B-4A77-9B21-1DC33BC3C672}" destId="{46B80F3A-266C-4A2A-B9FD-A746EC97E723}" srcOrd="6" destOrd="0" presId="urn:microsoft.com/office/officeart/2008/layout/VerticalCurvedList"/>
    <dgm:cxn modelId="{1246C368-A0DE-4593-B92B-0A37106C7A59}" type="presParOf" srcId="{46B80F3A-266C-4A2A-B9FD-A746EC97E723}" destId="{DCD75914-5E77-42CB-8D22-75518EB9A76C}" srcOrd="0" destOrd="0" presId="urn:microsoft.com/office/officeart/2008/layout/VerticalCurvedList"/>
    <dgm:cxn modelId="{A7D0ECE2-9FEA-4387-882A-3B5B5A4ABDB2}" type="presParOf" srcId="{000FCF23-639B-4A77-9B21-1DC33BC3C672}" destId="{B782C388-963B-435C-B793-36525D61AD33}" srcOrd="7" destOrd="0" presId="urn:microsoft.com/office/officeart/2008/layout/VerticalCurvedList"/>
    <dgm:cxn modelId="{1C9C5BFB-EF2D-4D6B-AE97-43D458603DF5}" type="presParOf" srcId="{000FCF23-639B-4A77-9B21-1DC33BC3C672}" destId="{750B5E69-E970-4250-9FBF-F40DABCA2A3B}" srcOrd="8" destOrd="0" presId="urn:microsoft.com/office/officeart/2008/layout/VerticalCurvedList"/>
    <dgm:cxn modelId="{384E26E4-571A-4B18-A5DC-863105243A1E}" type="presParOf" srcId="{750B5E69-E970-4250-9FBF-F40DABCA2A3B}" destId="{782D496E-FA6A-4D66-AE20-9942B696932F}" srcOrd="0" destOrd="0" presId="urn:microsoft.com/office/officeart/2008/layout/VerticalCurvedList"/>
    <dgm:cxn modelId="{9793BE69-AD75-41A4-B4A7-BD1E64C56B62}" type="presParOf" srcId="{000FCF23-639B-4A77-9B21-1DC33BC3C672}" destId="{C3AA7ECA-2BDA-41D1-A8B3-A90CFFD668CE}" srcOrd="9" destOrd="0" presId="urn:microsoft.com/office/officeart/2008/layout/VerticalCurvedList"/>
    <dgm:cxn modelId="{9AC58B54-C6F4-4B5F-A23C-F834D5AD72A5}" type="presParOf" srcId="{000FCF23-639B-4A77-9B21-1DC33BC3C672}" destId="{85A16257-4400-4AB2-8EFC-73C889327BA2}" srcOrd="10" destOrd="0" presId="urn:microsoft.com/office/officeart/2008/layout/VerticalCurvedList"/>
    <dgm:cxn modelId="{47F19950-0726-4399-9AB3-6F506CD74591}" type="presParOf" srcId="{85A16257-4400-4AB2-8EFC-73C889327BA2}" destId="{EDDF8577-A461-4663-9773-74DABD1B085D}" srcOrd="0" destOrd="0" presId="urn:microsoft.com/office/officeart/2008/layout/VerticalCurvedList"/>
    <dgm:cxn modelId="{2DD991AA-F579-4626-BB4B-FFB8EF8CD15F}" type="presParOf" srcId="{000FCF23-639B-4A77-9B21-1DC33BC3C672}" destId="{7E52FFBC-0ECC-4019-8D1B-EBDED8AEFFF5}" srcOrd="11" destOrd="0" presId="urn:microsoft.com/office/officeart/2008/layout/VerticalCurvedList"/>
    <dgm:cxn modelId="{4565BB55-BACC-4E01-BFB0-F72D8F648929}" type="presParOf" srcId="{000FCF23-639B-4A77-9B21-1DC33BC3C672}" destId="{D3015CB7-A458-46E9-A7E0-71AB1FC5AB31}" srcOrd="12" destOrd="0" presId="urn:microsoft.com/office/officeart/2008/layout/VerticalCurvedList"/>
    <dgm:cxn modelId="{C3BDEDA1-A280-4C2C-AB3A-61DA01252C5E}" type="presParOf" srcId="{D3015CB7-A458-46E9-A7E0-71AB1FC5AB31}" destId="{5EEF555A-8CAF-4EB1-95B3-6A02FD8E3C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D89BA-201E-4F31-A6D8-52BBC8B3A3F9}"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l-GR"/>
        </a:p>
      </dgm:t>
    </dgm:pt>
    <dgm:pt modelId="{040DB288-7B79-4A1E-B2D6-61D1DA597D43}">
      <dgm:prSet phldrT="[Κείμενο]" custT="1"/>
      <dgm:spPr/>
      <dgm:t>
        <a:bodyPr/>
        <a:lstStyle/>
        <a:p>
          <a:r>
            <a:rPr lang="el-GR" sz="1400" dirty="0"/>
            <a:t>Ιστορική Αναδρομή ΑεξΑΕ</a:t>
          </a:r>
        </a:p>
      </dgm:t>
    </dgm:pt>
    <dgm:pt modelId="{705DADF8-D80A-4EEB-8400-BC0B1160E727}" type="parTrans" cxnId="{369126C5-35E8-4919-B5C3-F80E32849685}">
      <dgm:prSet/>
      <dgm:spPr/>
      <dgm:t>
        <a:bodyPr/>
        <a:lstStyle/>
        <a:p>
          <a:endParaRPr lang="el-GR"/>
        </a:p>
      </dgm:t>
    </dgm:pt>
    <dgm:pt modelId="{D7E3A129-EC1D-470F-865E-F351CC9F9B51}" type="sibTrans" cxnId="{369126C5-35E8-4919-B5C3-F80E32849685}">
      <dgm:prSet/>
      <dgm:spPr/>
      <dgm:t>
        <a:bodyPr/>
        <a:lstStyle/>
        <a:p>
          <a:endParaRPr lang="el-GR"/>
        </a:p>
      </dgm:t>
    </dgm:pt>
    <dgm:pt modelId="{FCB46EAD-EDD1-4C27-A6B5-BF5A5F0A84B7}">
      <dgm:prSet phldrT="[Κείμενο]" custT="1"/>
      <dgm:spPr/>
      <dgm:t>
        <a:bodyPr/>
        <a:lstStyle/>
        <a:p>
          <a:endParaRPr lang="el-GR" sz="1000" b="0" dirty="0"/>
        </a:p>
        <a:p>
          <a:r>
            <a:rPr lang="el-GR" sz="1300" b="0" dirty="0"/>
            <a:t>Έννοια Ανοικτής και εξ Αποστάσεως Εκπαίδευσης </a:t>
          </a:r>
        </a:p>
      </dgm:t>
    </dgm:pt>
    <dgm:pt modelId="{09A523B3-91FD-4FF3-9EA4-BA52A63A48A9}" type="parTrans" cxnId="{49F93809-FF20-4214-BC28-43CECD073CE2}">
      <dgm:prSet/>
      <dgm:spPr/>
      <dgm:t>
        <a:bodyPr/>
        <a:lstStyle/>
        <a:p>
          <a:endParaRPr lang="el-GR"/>
        </a:p>
      </dgm:t>
    </dgm:pt>
    <dgm:pt modelId="{12C4808C-AF6D-4A2E-A7C5-01BFF3959E31}" type="sibTrans" cxnId="{49F93809-FF20-4214-BC28-43CECD073CE2}">
      <dgm:prSet/>
      <dgm:spPr/>
      <dgm:t>
        <a:bodyPr/>
        <a:lstStyle/>
        <a:p>
          <a:endParaRPr lang="el-GR"/>
        </a:p>
      </dgm:t>
    </dgm:pt>
    <dgm:pt modelId="{ECBAF437-C4A3-43AE-9349-2A0623A0E529}">
      <dgm:prSet phldrT="[Κείμενο]"/>
      <dgm:spPr/>
      <dgm:t>
        <a:bodyPr/>
        <a:lstStyle/>
        <a:p>
          <a:pPr algn="l">
            <a:buNone/>
          </a:pPr>
          <a:r>
            <a:rPr lang="el-GR" dirty="0"/>
            <a:t>   Η ανοιχτή εκπαίδευση αναφέρεται σ’ ένα ευέλικτο και προσβάσιμο μαθησιακό περιβάλλον που εστιάζει στην αυτονομία του εκπαιδευομένου, την προσαρμογή της μάθησης στις ατομικές ανάγκες και την ελεύθερη επιλογή ρυθμού, τόπου και χρόνου μάθησης. Αποτελεί παιδαγωγικό ιδεώδες που στοχεύει στη δια βίου και ισότιμη πρόσβαση στη γνώση για όλους.</a:t>
          </a:r>
        </a:p>
      </dgm:t>
    </dgm:pt>
    <dgm:pt modelId="{3E76A946-50F6-4BDE-8F0C-B4C697D3E2AB}" type="parTrans" cxnId="{8DE5B97B-66D9-4710-9B69-DC17C69EB6FF}">
      <dgm:prSet/>
      <dgm:spPr/>
      <dgm:t>
        <a:bodyPr/>
        <a:lstStyle/>
        <a:p>
          <a:endParaRPr lang="el-GR"/>
        </a:p>
      </dgm:t>
    </dgm:pt>
    <dgm:pt modelId="{677FCE65-734A-43BB-A53D-E9CD4D57295E}" type="sibTrans" cxnId="{8DE5B97B-66D9-4710-9B69-DC17C69EB6FF}">
      <dgm:prSet/>
      <dgm:spPr/>
      <dgm:t>
        <a:bodyPr/>
        <a:lstStyle/>
        <a:p>
          <a:endParaRPr lang="el-GR"/>
        </a:p>
      </dgm:t>
    </dgm:pt>
    <dgm:pt modelId="{0FB5BA79-0E7E-47AB-95CE-8B7BCE92CC3E}">
      <dgm:prSet phldrT="[Κείμενο]"/>
      <dgm:spPr/>
      <dgm:t>
        <a:bodyPr/>
        <a:lstStyle/>
        <a:p>
          <a:r>
            <a:rPr lang="el-GR" dirty="0"/>
            <a:t>Βασικές Θεωρίες της ΕξΑΕ</a:t>
          </a:r>
        </a:p>
      </dgm:t>
    </dgm:pt>
    <dgm:pt modelId="{233B0E09-A397-48E0-ADC3-4FFE20BFC13B}" type="parTrans" cxnId="{8EA072E0-0156-4EAD-8246-31F0074D2181}">
      <dgm:prSet/>
      <dgm:spPr/>
      <dgm:t>
        <a:bodyPr/>
        <a:lstStyle/>
        <a:p>
          <a:endParaRPr lang="el-GR"/>
        </a:p>
      </dgm:t>
    </dgm:pt>
    <dgm:pt modelId="{E7C4964C-6606-4882-9F99-2D68B0AEEEC7}" type="sibTrans" cxnId="{8EA072E0-0156-4EAD-8246-31F0074D2181}">
      <dgm:prSet/>
      <dgm:spPr/>
      <dgm:t>
        <a:bodyPr/>
        <a:lstStyle/>
        <a:p>
          <a:endParaRPr lang="el-GR"/>
        </a:p>
      </dgm:t>
    </dgm:pt>
    <dgm:pt modelId="{D7A5D998-B5BD-48EC-B79E-7EC1B4D5FEDE}">
      <dgm:prSet phldrT="[Κείμενο]"/>
      <dgm:spPr/>
      <dgm:t>
        <a:bodyPr/>
        <a:lstStyle/>
        <a:p>
          <a:pPr>
            <a:buFont typeface="Symbol" panose="05050102010706020507" pitchFamily="18" charset="2"/>
            <a:buChar char=""/>
          </a:pPr>
          <a:endParaRPr lang="el-GR" dirty="0"/>
        </a:p>
      </dgm:t>
    </dgm:pt>
    <dgm:pt modelId="{69B11670-33A6-4913-BE6D-DAF09A453C1D}" type="parTrans" cxnId="{840A3853-727A-438C-9EC7-1714BBA2D6BD}">
      <dgm:prSet/>
      <dgm:spPr/>
      <dgm:t>
        <a:bodyPr/>
        <a:lstStyle/>
        <a:p>
          <a:endParaRPr lang="el-GR"/>
        </a:p>
      </dgm:t>
    </dgm:pt>
    <dgm:pt modelId="{BB93A9A4-27F4-445A-95CE-A2DCE78A9DA5}" type="sibTrans" cxnId="{840A3853-727A-438C-9EC7-1714BBA2D6BD}">
      <dgm:prSet/>
      <dgm:spPr/>
      <dgm:t>
        <a:bodyPr/>
        <a:lstStyle/>
        <a:p>
          <a:endParaRPr lang="el-GR"/>
        </a:p>
      </dgm:t>
    </dgm:pt>
    <dgm:pt modelId="{3F844BF2-2D6A-4EF9-9E07-A0747B0C691C}">
      <dgm:prSet phldrT="[Κείμενο]" custT="1"/>
      <dgm:spPr/>
      <dgm:t>
        <a:bodyPr/>
        <a:lstStyle/>
        <a:p>
          <a:pPr algn="l"/>
          <a:r>
            <a:rPr lang="el-GR" sz="1400" b="0" dirty="0"/>
            <a:t>Εκπαίδευση δι’ αλληλογραφίας.</a:t>
          </a:r>
        </a:p>
      </dgm:t>
    </dgm:pt>
    <dgm:pt modelId="{0C61BB4A-D914-4BB3-BBE3-43D895947BE7}" type="parTrans" cxnId="{8232D94E-095B-4845-9BCE-BF6B00197D8D}">
      <dgm:prSet/>
      <dgm:spPr/>
      <dgm:t>
        <a:bodyPr/>
        <a:lstStyle/>
        <a:p>
          <a:endParaRPr lang="el-GR"/>
        </a:p>
      </dgm:t>
    </dgm:pt>
    <dgm:pt modelId="{B14D646B-8070-487E-9F8C-3DA3405D5D31}" type="sibTrans" cxnId="{8232D94E-095B-4845-9BCE-BF6B00197D8D}">
      <dgm:prSet/>
      <dgm:spPr/>
      <dgm:t>
        <a:bodyPr/>
        <a:lstStyle/>
        <a:p>
          <a:endParaRPr lang="el-GR"/>
        </a:p>
      </dgm:t>
    </dgm:pt>
    <dgm:pt modelId="{371BC6FF-8171-4296-88F0-ECB3E6886B77}">
      <dgm:prSet phldrT="[Κείμενο]" custT="1"/>
      <dgm:spPr/>
      <dgm:t>
        <a:bodyPr/>
        <a:lstStyle/>
        <a:p>
          <a:pPr algn="l"/>
          <a:r>
            <a:rPr lang="el-GR" sz="1400" b="0" dirty="0"/>
            <a:t>Επικοινωνία με ηλεκτρονικά μέσα.</a:t>
          </a:r>
        </a:p>
      </dgm:t>
    </dgm:pt>
    <dgm:pt modelId="{5EB9F605-E2A4-433B-8ECF-18E1E6D72BE0}" type="parTrans" cxnId="{E0B08A54-F032-4239-A280-15A361E1E1E8}">
      <dgm:prSet/>
      <dgm:spPr/>
      <dgm:t>
        <a:bodyPr/>
        <a:lstStyle/>
        <a:p>
          <a:endParaRPr lang="el-GR"/>
        </a:p>
      </dgm:t>
    </dgm:pt>
    <dgm:pt modelId="{3F9CD181-9D96-4AEB-8E32-63F7E925C6CC}" type="sibTrans" cxnId="{E0B08A54-F032-4239-A280-15A361E1E1E8}">
      <dgm:prSet/>
      <dgm:spPr/>
      <dgm:t>
        <a:bodyPr/>
        <a:lstStyle/>
        <a:p>
          <a:endParaRPr lang="el-GR"/>
        </a:p>
      </dgm:t>
    </dgm:pt>
    <dgm:pt modelId="{039E20B8-237A-48CC-AFC6-1409197A5F92}">
      <dgm:prSet phldrT="[Κείμενο]" custT="1"/>
      <dgm:spPr/>
      <dgm:t>
        <a:bodyPr/>
        <a:lstStyle/>
        <a:p>
          <a:pPr algn="l"/>
          <a:r>
            <a:rPr lang="el-GR" sz="1400" b="0" dirty="0"/>
            <a:t>Ίδρυση Ανοιχτών Πανεπιστημίων.</a:t>
          </a:r>
        </a:p>
      </dgm:t>
    </dgm:pt>
    <dgm:pt modelId="{9BC53D64-2B8B-4DA0-B9DC-3AE9F930E308}" type="parTrans" cxnId="{571F3769-3E39-4AE6-8A22-5BA84277F7DB}">
      <dgm:prSet/>
      <dgm:spPr/>
      <dgm:t>
        <a:bodyPr/>
        <a:lstStyle/>
        <a:p>
          <a:endParaRPr lang="el-GR"/>
        </a:p>
      </dgm:t>
    </dgm:pt>
    <dgm:pt modelId="{D0CBC4B1-2601-443C-86AC-68D0569ED0E1}" type="sibTrans" cxnId="{571F3769-3E39-4AE6-8A22-5BA84277F7DB}">
      <dgm:prSet/>
      <dgm:spPr/>
      <dgm:t>
        <a:bodyPr/>
        <a:lstStyle/>
        <a:p>
          <a:endParaRPr lang="el-GR"/>
        </a:p>
      </dgm:t>
    </dgm:pt>
    <dgm:pt modelId="{EEA21938-D5BD-498C-9C43-CB5ED856E9E2}" type="pres">
      <dgm:prSet presAssocID="{236D89BA-201E-4F31-A6D8-52BBC8B3A3F9}" presName="linearFlow" presStyleCnt="0">
        <dgm:presLayoutVars>
          <dgm:dir/>
          <dgm:animLvl val="lvl"/>
          <dgm:resizeHandles val="exact"/>
        </dgm:presLayoutVars>
      </dgm:prSet>
      <dgm:spPr/>
    </dgm:pt>
    <dgm:pt modelId="{32E800EA-181B-4678-A136-01B6C4A7B203}" type="pres">
      <dgm:prSet presAssocID="{040DB288-7B79-4A1E-B2D6-61D1DA597D43}" presName="composite" presStyleCnt="0"/>
      <dgm:spPr/>
    </dgm:pt>
    <dgm:pt modelId="{D117E3A2-E067-4578-B2F1-2838BDA2E1AD}" type="pres">
      <dgm:prSet presAssocID="{040DB288-7B79-4A1E-B2D6-61D1DA597D43}" presName="parentText" presStyleLbl="alignNode1" presStyleIdx="0" presStyleCnt="3">
        <dgm:presLayoutVars>
          <dgm:chMax val="1"/>
          <dgm:bulletEnabled val="1"/>
        </dgm:presLayoutVars>
      </dgm:prSet>
      <dgm:spPr/>
    </dgm:pt>
    <dgm:pt modelId="{1FD108D5-A86C-4B46-8050-1FF652FC9071}" type="pres">
      <dgm:prSet presAssocID="{040DB288-7B79-4A1E-B2D6-61D1DA597D43}" presName="descendantText" presStyleLbl="alignAcc1" presStyleIdx="0" presStyleCnt="3" custScaleY="100000">
        <dgm:presLayoutVars>
          <dgm:bulletEnabled val="1"/>
        </dgm:presLayoutVars>
      </dgm:prSet>
      <dgm:spPr/>
    </dgm:pt>
    <dgm:pt modelId="{364A97B4-C072-41F0-A080-B559BE131F9D}" type="pres">
      <dgm:prSet presAssocID="{D7E3A129-EC1D-470F-865E-F351CC9F9B51}" presName="sp" presStyleCnt="0"/>
      <dgm:spPr/>
    </dgm:pt>
    <dgm:pt modelId="{6A31857B-EACF-4F97-962E-FA3F433AC9DA}" type="pres">
      <dgm:prSet presAssocID="{FCB46EAD-EDD1-4C27-A6B5-BF5A5F0A84B7}" presName="composite" presStyleCnt="0"/>
      <dgm:spPr/>
    </dgm:pt>
    <dgm:pt modelId="{20E6C0B6-15E5-480F-8DBC-0960A2CCBA45}" type="pres">
      <dgm:prSet presAssocID="{FCB46EAD-EDD1-4C27-A6B5-BF5A5F0A84B7}" presName="parentText" presStyleLbl="alignNode1" presStyleIdx="1" presStyleCnt="3">
        <dgm:presLayoutVars>
          <dgm:chMax val="1"/>
          <dgm:bulletEnabled val="1"/>
        </dgm:presLayoutVars>
      </dgm:prSet>
      <dgm:spPr/>
    </dgm:pt>
    <dgm:pt modelId="{D821889C-C832-4235-9B77-C2CCCAF9FC42}" type="pres">
      <dgm:prSet presAssocID="{FCB46EAD-EDD1-4C27-A6B5-BF5A5F0A84B7}" presName="descendantText" presStyleLbl="alignAcc1" presStyleIdx="1" presStyleCnt="3">
        <dgm:presLayoutVars>
          <dgm:bulletEnabled val="1"/>
        </dgm:presLayoutVars>
      </dgm:prSet>
      <dgm:spPr/>
    </dgm:pt>
    <dgm:pt modelId="{25A1C1C9-E50A-4CF9-8E1A-4A228E04E7CA}" type="pres">
      <dgm:prSet presAssocID="{12C4808C-AF6D-4A2E-A7C5-01BFF3959E31}" presName="sp" presStyleCnt="0"/>
      <dgm:spPr/>
    </dgm:pt>
    <dgm:pt modelId="{E5871125-B359-4712-87C6-F9F87A9B2C4D}" type="pres">
      <dgm:prSet presAssocID="{0FB5BA79-0E7E-47AB-95CE-8B7BCE92CC3E}" presName="composite" presStyleCnt="0"/>
      <dgm:spPr/>
    </dgm:pt>
    <dgm:pt modelId="{6E045D28-D822-49D0-8D14-4BF48320C201}" type="pres">
      <dgm:prSet presAssocID="{0FB5BA79-0E7E-47AB-95CE-8B7BCE92CC3E}" presName="parentText" presStyleLbl="alignNode1" presStyleIdx="2" presStyleCnt="3">
        <dgm:presLayoutVars>
          <dgm:chMax val="1"/>
          <dgm:bulletEnabled val="1"/>
        </dgm:presLayoutVars>
      </dgm:prSet>
      <dgm:spPr/>
    </dgm:pt>
    <dgm:pt modelId="{C437F2A0-9939-498D-9C48-62D3B582ED4C}" type="pres">
      <dgm:prSet presAssocID="{0FB5BA79-0E7E-47AB-95CE-8B7BCE92CC3E}" presName="descendantText" presStyleLbl="alignAcc1" presStyleIdx="2" presStyleCnt="3">
        <dgm:presLayoutVars>
          <dgm:bulletEnabled val="1"/>
        </dgm:presLayoutVars>
      </dgm:prSet>
      <dgm:spPr/>
    </dgm:pt>
  </dgm:ptLst>
  <dgm:cxnLst>
    <dgm:cxn modelId="{49F93809-FF20-4214-BC28-43CECD073CE2}" srcId="{236D89BA-201E-4F31-A6D8-52BBC8B3A3F9}" destId="{FCB46EAD-EDD1-4C27-A6B5-BF5A5F0A84B7}" srcOrd="1" destOrd="0" parTransId="{09A523B3-91FD-4FF3-9EA4-BA52A63A48A9}" sibTransId="{12C4808C-AF6D-4A2E-A7C5-01BFF3959E31}"/>
    <dgm:cxn modelId="{18009C3A-C696-4071-91C0-462E4AE138CA}" type="presOf" srcId="{ECBAF437-C4A3-43AE-9349-2A0623A0E529}" destId="{D821889C-C832-4235-9B77-C2CCCAF9FC42}" srcOrd="0" destOrd="0" presId="urn:microsoft.com/office/officeart/2005/8/layout/chevron2"/>
    <dgm:cxn modelId="{73F11B47-9D2E-4065-839F-40B8B86AA62D}" type="presOf" srcId="{FCB46EAD-EDD1-4C27-A6B5-BF5A5F0A84B7}" destId="{20E6C0B6-15E5-480F-8DBC-0960A2CCBA45}" srcOrd="0" destOrd="0" presId="urn:microsoft.com/office/officeart/2005/8/layout/chevron2"/>
    <dgm:cxn modelId="{0A59D347-184A-4480-AA19-B411653DA308}" type="presOf" srcId="{D7A5D998-B5BD-48EC-B79E-7EC1B4D5FEDE}" destId="{C437F2A0-9939-498D-9C48-62D3B582ED4C}" srcOrd="0" destOrd="0" presId="urn:microsoft.com/office/officeart/2005/8/layout/chevron2"/>
    <dgm:cxn modelId="{C0766C48-5851-41D1-B9BA-323DC2784506}" type="presOf" srcId="{371BC6FF-8171-4296-88F0-ECB3E6886B77}" destId="{1FD108D5-A86C-4B46-8050-1FF652FC9071}" srcOrd="0" destOrd="1" presId="urn:microsoft.com/office/officeart/2005/8/layout/chevron2"/>
    <dgm:cxn modelId="{571F3769-3E39-4AE6-8A22-5BA84277F7DB}" srcId="{040DB288-7B79-4A1E-B2D6-61D1DA597D43}" destId="{039E20B8-237A-48CC-AFC6-1409197A5F92}" srcOrd="2" destOrd="0" parTransId="{9BC53D64-2B8B-4DA0-B9DC-3AE9F930E308}" sibTransId="{D0CBC4B1-2601-443C-86AC-68D0569ED0E1}"/>
    <dgm:cxn modelId="{8232D94E-095B-4845-9BCE-BF6B00197D8D}" srcId="{040DB288-7B79-4A1E-B2D6-61D1DA597D43}" destId="{3F844BF2-2D6A-4EF9-9E07-A0747B0C691C}" srcOrd="0" destOrd="0" parTransId="{0C61BB4A-D914-4BB3-BBE3-43D895947BE7}" sibTransId="{B14D646B-8070-487E-9F8C-3DA3405D5D31}"/>
    <dgm:cxn modelId="{DC08F74E-DA7A-4986-8A61-B96F52478B35}" type="presOf" srcId="{3F844BF2-2D6A-4EF9-9E07-A0747B0C691C}" destId="{1FD108D5-A86C-4B46-8050-1FF652FC9071}" srcOrd="0" destOrd="0" presId="urn:microsoft.com/office/officeart/2005/8/layout/chevron2"/>
    <dgm:cxn modelId="{840A3853-727A-438C-9EC7-1714BBA2D6BD}" srcId="{0FB5BA79-0E7E-47AB-95CE-8B7BCE92CC3E}" destId="{D7A5D998-B5BD-48EC-B79E-7EC1B4D5FEDE}" srcOrd="0" destOrd="0" parTransId="{69B11670-33A6-4913-BE6D-DAF09A453C1D}" sibTransId="{BB93A9A4-27F4-445A-95CE-A2DCE78A9DA5}"/>
    <dgm:cxn modelId="{E0B08A54-F032-4239-A280-15A361E1E1E8}" srcId="{040DB288-7B79-4A1E-B2D6-61D1DA597D43}" destId="{371BC6FF-8171-4296-88F0-ECB3E6886B77}" srcOrd="1" destOrd="0" parTransId="{5EB9F605-E2A4-433B-8ECF-18E1E6D72BE0}" sibTransId="{3F9CD181-9D96-4AEB-8E32-63F7E925C6CC}"/>
    <dgm:cxn modelId="{8DE5B97B-66D9-4710-9B69-DC17C69EB6FF}" srcId="{FCB46EAD-EDD1-4C27-A6B5-BF5A5F0A84B7}" destId="{ECBAF437-C4A3-43AE-9349-2A0623A0E529}" srcOrd="0" destOrd="0" parTransId="{3E76A946-50F6-4BDE-8F0C-B4C697D3E2AB}" sibTransId="{677FCE65-734A-43BB-A53D-E9CD4D57295E}"/>
    <dgm:cxn modelId="{BAE44995-CB63-425F-BE43-DF0A8F943E1A}" type="presOf" srcId="{236D89BA-201E-4F31-A6D8-52BBC8B3A3F9}" destId="{EEA21938-D5BD-498C-9C43-CB5ED856E9E2}" srcOrd="0" destOrd="0" presId="urn:microsoft.com/office/officeart/2005/8/layout/chevron2"/>
    <dgm:cxn modelId="{B3F3C39E-0C2C-4D1B-8FD3-6724797CA8A0}" type="presOf" srcId="{040DB288-7B79-4A1E-B2D6-61D1DA597D43}" destId="{D117E3A2-E067-4578-B2F1-2838BDA2E1AD}" srcOrd="0" destOrd="0" presId="urn:microsoft.com/office/officeart/2005/8/layout/chevron2"/>
    <dgm:cxn modelId="{3D4B37B1-E1A2-4EBE-B039-D3E85C094D17}" type="presOf" srcId="{039E20B8-237A-48CC-AFC6-1409197A5F92}" destId="{1FD108D5-A86C-4B46-8050-1FF652FC9071}" srcOrd="0" destOrd="2" presId="urn:microsoft.com/office/officeart/2005/8/layout/chevron2"/>
    <dgm:cxn modelId="{04F6F3B4-533D-409D-9314-B988D49FF257}" type="presOf" srcId="{0FB5BA79-0E7E-47AB-95CE-8B7BCE92CC3E}" destId="{6E045D28-D822-49D0-8D14-4BF48320C201}" srcOrd="0" destOrd="0" presId="urn:microsoft.com/office/officeart/2005/8/layout/chevron2"/>
    <dgm:cxn modelId="{369126C5-35E8-4919-B5C3-F80E32849685}" srcId="{236D89BA-201E-4F31-A6D8-52BBC8B3A3F9}" destId="{040DB288-7B79-4A1E-B2D6-61D1DA597D43}" srcOrd="0" destOrd="0" parTransId="{705DADF8-D80A-4EEB-8400-BC0B1160E727}" sibTransId="{D7E3A129-EC1D-470F-865E-F351CC9F9B51}"/>
    <dgm:cxn modelId="{8EA072E0-0156-4EAD-8246-31F0074D2181}" srcId="{236D89BA-201E-4F31-A6D8-52BBC8B3A3F9}" destId="{0FB5BA79-0E7E-47AB-95CE-8B7BCE92CC3E}" srcOrd="2" destOrd="0" parTransId="{233B0E09-A397-48E0-ADC3-4FFE20BFC13B}" sibTransId="{E7C4964C-6606-4882-9F99-2D68B0AEEEC7}"/>
    <dgm:cxn modelId="{097EBCE3-0F8A-4531-BD92-A4DD434082DF}" type="presParOf" srcId="{EEA21938-D5BD-498C-9C43-CB5ED856E9E2}" destId="{32E800EA-181B-4678-A136-01B6C4A7B203}" srcOrd="0" destOrd="0" presId="urn:microsoft.com/office/officeart/2005/8/layout/chevron2"/>
    <dgm:cxn modelId="{0A402869-1186-423D-B3FA-4B615E3DC60D}" type="presParOf" srcId="{32E800EA-181B-4678-A136-01B6C4A7B203}" destId="{D117E3A2-E067-4578-B2F1-2838BDA2E1AD}" srcOrd="0" destOrd="0" presId="urn:microsoft.com/office/officeart/2005/8/layout/chevron2"/>
    <dgm:cxn modelId="{5165C7DD-1B9B-4A42-95C0-D0E25B6D789E}" type="presParOf" srcId="{32E800EA-181B-4678-A136-01B6C4A7B203}" destId="{1FD108D5-A86C-4B46-8050-1FF652FC9071}" srcOrd="1" destOrd="0" presId="urn:microsoft.com/office/officeart/2005/8/layout/chevron2"/>
    <dgm:cxn modelId="{55B0D532-A57E-46B4-9CF6-1A09CDEDA449}" type="presParOf" srcId="{EEA21938-D5BD-498C-9C43-CB5ED856E9E2}" destId="{364A97B4-C072-41F0-A080-B559BE131F9D}" srcOrd="1" destOrd="0" presId="urn:microsoft.com/office/officeart/2005/8/layout/chevron2"/>
    <dgm:cxn modelId="{05E97B31-CDFF-47FB-9A98-90F3531351F3}" type="presParOf" srcId="{EEA21938-D5BD-498C-9C43-CB5ED856E9E2}" destId="{6A31857B-EACF-4F97-962E-FA3F433AC9DA}" srcOrd="2" destOrd="0" presId="urn:microsoft.com/office/officeart/2005/8/layout/chevron2"/>
    <dgm:cxn modelId="{5F45B3A1-9E61-4907-922E-8E0ECE9A13BB}" type="presParOf" srcId="{6A31857B-EACF-4F97-962E-FA3F433AC9DA}" destId="{20E6C0B6-15E5-480F-8DBC-0960A2CCBA45}" srcOrd="0" destOrd="0" presId="urn:microsoft.com/office/officeart/2005/8/layout/chevron2"/>
    <dgm:cxn modelId="{F766323B-E4C3-42F4-840D-F782606E843B}" type="presParOf" srcId="{6A31857B-EACF-4F97-962E-FA3F433AC9DA}" destId="{D821889C-C832-4235-9B77-C2CCCAF9FC42}" srcOrd="1" destOrd="0" presId="urn:microsoft.com/office/officeart/2005/8/layout/chevron2"/>
    <dgm:cxn modelId="{387BB164-38AD-4D6A-87B9-FD9E81F4F84F}" type="presParOf" srcId="{EEA21938-D5BD-498C-9C43-CB5ED856E9E2}" destId="{25A1C1C9-E50A-4CF9-8E1A-4A228E04E7CA}" srcOrd="3" destOrd="0" presId="urn:microsoft.com/office/officeart/2005/8/layout/chevron2"/>
    <dgm:cxn modelId="{AB45E655-A26E-4253-B147-D735B5F44A8E}" type="presParOf" srcId="{EEA21938-D5BD-498C-9C43-CB5ED856E9E2}" destId="{E5871125-B359-4712-87C6-F9F87A9B2C4D}" srcOrd="4" destOrd="0" presId="urn:microsoft.com/office/officeart/2005/8/layout/chevron2"/>
    <dgm:cxn modelId="{F12FD6B6-ED35-40B1-A8EA-4CAF960D6220}" type="presParOf" srcId="{E5871125-B359-4712-87C6-F9F87A9B2C4D}" destId="{6E045D28-D822-49D0-8D14-4BF48320C201}" srcOrd="0" destOrd="0" presId="urn:microsoft.com/office/officeart/2005/8/layout/chevron2"/>
    <dgm:cxn modelId="{8425784B-BCF2-46CF-A0CA-72B163A711D6}" type="presParOf" srcId="{E5871125-B359-4712-87C6-F9F87A9B2C4D}" destId="{C437F2A0-9939-498D-9C48-62D3B582ED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D89BA-201E-4F31-A6D8-52BBC8B3A3F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l-GR"/>
        </a:p>
      </dgm:t>
    </dgm:pt>
    <dgm:pt modelId="{040DB288-7B79-4A1E-B2D6-61D1DA597D43}">
      <dgm:prSet phldrT="[Κείμενο]" custT="1"/>
      <dgm:spPr/>
      <dgm:t>
        <a:bodyPr/>
        <a:lstStyle/>
        <a:p>
          <a:r>
            <a:rPr lang="el-GR" sz="1400" dirty="0"/>
            <a:t>Παιδαγωγική Θεώρηση της ΕξΑΕ</a:t>
          </a:r>
        </a:p>
      </dgm:t>
    </dgm:pt>
    <dgm:pt modelId="{705DADF8-D80A-4EEB-8400-BC0B1160E727}" type="parTrans" cxnId="{369126C5-35E8-4919-B5C3-F80E32849685}">
      <dgm:prSet/>
      <dgm:spPr/>
      <dgm:t>
        <a:bodyPr/>
        <a:lstStyle/>
        <a:p>
          <a:endParaRPr lang="el-GR"/>
        </a:p>
      </dgm:t>
    </dgm:pt>
    <dgm:pt modelId="{D7E3A129-EC1D-470F-865E-F351CC9F9B51}" type="sibTrans" cxnId="{369126C5-35E8-4919-B5C3-F80E32849685}">
      <dgm:prSet/>
      <dgm:spPr/>
      <dgm:t>
        <a:bodyPr/>
        <a:lstStyle/>
        <a:p>
          <a:endParaRPr lang="el-GR"/>
        </a:p>
      </dgm:t>
    </dgm:pt>
    <dgm:pt modelId="{FCB46EAD-EDD1-4C27-A6B5-BF5A5F0A84B7}">
      <dgm:prSet phldrT="[Κείμενο]" custT="1"/>
      <dgm:spPr/>
      <dgm:t>
        <a:bodyPr/>
        <a:lstStyle/>
        <a:p>
          <a:endParaRPr lang="el-GR" sz="1000" b="0" dirty="0"/>
        </a:p>
        <a:p>
          <a:r>
            <a:rPr lang="el-GR" sz="1400" b="0" dirty="0"/>
            <a:t>Σχολική Εξ Αποστάσεως Εκπαίδευση</a:t>
          </a:r>
        </a:p>
      </dgm:t>
    </dgm:pt>
    <dgm:pt modelId="{09A523B3-91FD-4FF3-9EA4-BA52A63A48A9}" type="parTrans" cxnId="{49F93809-FF20-4214-BC28-43CECD073CE2}">
      <dgm:prSet/>
      <dgm:spPr/>
      <dgm:t>
        <a:bodyPr/>
        <a:lstStyle/>
        <a:p>
          <a:endParaRPr lang="el-GR"/>
        </a:p>
      </dgm:t>
    </dgm:pt>
    <dgm:pt modelId="{12C4808C-AF6D-4A2E-A7C5-01BFF3959E31}" type="sibTrans" cxnId="{49F93809-FF20-4214-BC28-43CECD073CE2}">
      <dgm:prSet/>
      <dgm:spPr/>
      <dgm:t>
        <a:bodyPr/>
        <a:lstStyle/>
        <a:p>
          <a:endParaRPr lang="el-GR"/>
        </a:p>
      </dgm:t>
    </dgm:pt>
    <dgm:pt modelId="{ECBAF437-C4A3-43AE-9349-2A0623A0E529}">
      <dgm:prSet phldrT="[Κείμενο]" custT="1"/>
      <dgm:spPr/>
      <dgm:t>
        <a:bodyPr/>
        <a:lstStyle/>
        <a:p>
          <a:pPr algn="just">
            <a:buNone/>
          </a:pPr>
          <a:r>
            <a:rPr lang="el-GR" sz="1200" b="0" dirty="0">
              <a:latin typeface="+mn-lt"/>
            </a:rPr>
            <a:t>   </a:t>
          </a:r>
          <a:r>
            <a:rPr lang="el-GR" sz="1200" b="1" dirty="0">
              <a:latin typeface="+mn-lt"/>
            </a:rPr>
            <a:t>Η εξ αποστάσεως σχολική εκπαίδευση (Βασάλα, 2005) αφορά την παροχή εκπαίδευσης στην πρωτοβάθμια και δευτεροβάθμια βαθμίδα, καλύπτοντας τις σύγχρονες ανάγκες των μαθητών με πολυμορφικό εκπαιδευτικό υλικό και </a:t>
          </a:r>
          <a:r>
            <a:rPr lang="en-US" sz="1200" b="1" dirty="0">
              <a:latin typeface="+mn-lt"/>
            </a:rPr>
            <a:t> </a:t>
          </a:r>
          <a:r>
            <a:rPr lang="el-GR" sz="1200" b="1" dirty="0">
              <a:latin typeface="+mn-lt"/>
            </a:rPr>
            <a:t>διακρίνεται σε:</a:t>
          </a:r>
        </a:p>
      </dgm:t>
    </dgm:pt>
    <dgm:pt modelId="{3E76A946-50F6-4BDE-8F0C-B4C697D3E2AB}" type="parTrans" cxnId="{8DE5B97B-66D9-4710-9B69-DC17C69EB6FF}">
      <dgm:prSet/>
      <dgm:spPr/>
      <dgm:t>
        <a:bodyPr/>
        <a:lstStyle/>
        <a:p>
          <a:endParaRPr lang="el-GR"/>
        </a:p>
      </dgm:t>
    </dgm:pt>
    <dgm:pt modelId="{677FCE65-734A-43BB-A53D-E9CD4D57295E}" type="sibTrans" cxnId="{8DE5B97B-66D9-4710-9B69-DC17C69EB6FF}">
      <dgm:prSet/>
      <dgm:spPr/>
      <dgm:t>
        <a:bodyPr/>
        <a:lstStyle/>
        <a:p>
          <a:endParaRPr lang="el-GR"/>
        </a:p>
      </dgm:t>
    </dgm:pt>
    <dgm:pt modelId="{0FB5BA79-0E7E-47AB-95CE-8B7BCE92CC3E}">
      <dgm:prSet phldrT="[Κείμενο]" custT="1"/>
      <dgm:spPr/>
      <dgm:t>
        <a:bodyPr/>
        <a:lstStyle/>
        <a:p>
          <a:r>
            <a:rPr lang="el-GR" sz="1400" b="0" dirty="0"/>
            <a:t>Σχολική ΕξΑΕ </a:t>
          </a:r>
        </a:p>
        <a:p>
          <a:r>
            <a:rPr lang="el-GR" sz="1400" b="0" dirty="0"/>
            <a:t>και ΤΠΕ </a:t>
          </a:r>
        </a:p>
      </dgm:t>
    </dgm:pt>
    <dgm:pt modelId="{233B0E09-A397-48E0-ADC3-4FFE20BFC13B}" type="parTrans" cxnId="{8EA072E0-0156-4EAD-8246-31F0074D2181}">
      <dgm:prSet/>
      <dgm:spPr/>
      <dgm:t>
        <a:bodyPr/>
        <a:lstStyle/>
        <a:p>
          <a:endParaRPr lang="el-GR"/>
        </a:p>
      </dgm:t>
    </dgm:pt>
    <dgm:pt modelId="{E7C4964C-6606-4882-9F99-2D68B0AEEEC7}" type="sibTrans" cxnId="{8EA072E0-0156-4EAD-8246-31F0074D2181}">
      <dgm:prSet/>
      <dgm:spPr/>
      <dgm:t>
        <a:bodyPr/>
        <a:lstStyle/>
        <a:p>
          <a:endParaRPr lang="el-GR"/>
        </a:p>
      </dgm:t>
    </dgm:pt>
    <dgm:pt modelId="{D7A5D998-B5BD-48EC-B79E-7EC1B4D5FEDE}">
      <dgm:prSet phldrT="[Κείμενο]" custT="1"/>
      <dgm:spPr/>
      <dgm:t>
        <a:bodyPr/>
        <a:lstStyle/>
        <a:p>
          <a:pPr>
            <a:buFont typeface="Symbol" panose="05050102010706020507" pitchFamily="18" charset="2"/>
            <a:buNone/>
          </a:pPr>
          <a:r>
            <a:rPr lang="el-GR" sz="1400" dirty="0"/>
            <a:t>   Οι ΤΠΕ, από τη δεκαετία του 1980, αποτελούν βασικό εργαλείο μάθησης, ενισχύοντας την εξατομικευμένη και συνεργατική εκπαίδευση. Στην εξ αποστάσεως εκπαίδευση, προσφέρουν ευελιξία ως προς τον τόπο, τον χρόνο και τον ρυθμό, ενδυναμώνοντας τον εκπαιδευόμενο στη διαχείριση της μαθησιακής του πορείας.</a:t>
          </a:r>
        </a:p>
      </dgm:t>
    </dgm:pt>
    <dgm:pt modelId="{69B11670-33A6-4913-BE6D-DAF09A453C1D}" type="parTrans" cxnId="{840A3853-727A-438C-9EC7-1714BBA2D6BD}">
      <dgm:prSet/>
      <dgm:spPr/>
      <dgm:t>
        <a:bodyPr/>
        <a:lstStyle/>
        <a:p>
          <a:endParaRPr lang="el-GR"/>
        </a:p>
      </dgm:t>
    </dgm:pt>
    <dgm:pt modelId="{BB93A9A4-27F4-445A-95CE-A2DCE78A9DA5}" type="sibTrans" cxnId="{840A3853-727A-438C-9EC7-1714BBA2D6BD}">
      <dgm:prSet/>
      <dgm:spPr/>
      <dgm:t>
        <a:bodyPr/>
        <a:lstStyle/>
        <a:p>
          <a:endParaRPr lang="el-GR"/>
        </a:p>
      </dgm:t>
    </dgm:pt>
    <dgm:pt modelId="{3F844BF2-2D6A-4EF9-9E07-A0747B0C691C}">
      <dgm:prSet phldrT="[Κείμενο]" custT="1"/>
      <dgm:spPr/>
      <dgm:t>
        <a:bodyPr/>
        <a:lstStyle/>
        <a:p>
          <a:pPr algn="l">
            <a:buNone/>
          </a:pPr>
          <a:r>
            <a:rPr lang="el-GR" sz="1400" b="1" kern="1200" dirty="0">
              <a:latin typeface="+mn-lt"/>
            </a:rPr>
            <a:t>Σύμφωνα με τους </a:t>
          </a:r>
          <a:r>
            <a:rPr lang="en-US" sz="1400" b="1" kern="1200" dirty="0">
              <a:latin typeface="+mn-lt"/>
            </a:rPr>
            <a:t>Anderson </a:t>
          </a:r>
          <a:r>
            <a:rPr lang="el-GR" sz="1400" b="1" kern="1200" dirty="0">
              <a:latin typeface="+mn-lt"/>
            </a:rPr>
            <a:t>και </a:t>
          </a:r>
          <a:r>
            <a:rPr lang="en-US" sz="1400" b="1" kern="1200" dirty="0">
              <a:latin typeface="+mn-lt"/>
            </a:rPr>
            <a:t>Dron </a:t>
          </a:r>
          <a:r>
            <a:rPr lang="el-GR" sz="1400" b="1" kern="1200" dirty="0">
              <a:latin typeface="+mn-lt"/>
            </a:rPr>
            <a:t>η ΕξΑΕ ταξινομείται σε γενιές</a:t>
          </a:r>
          <a:r>
            <a:rPr lang="el-GR" sz="1400" kern="1200" dirty="0">
              <a:latin typeface="+mn-lt"/>
            </a:rPr>
            <a:t>:</a:t>
          </a:r>
          <a:endParaRPr lang="el-GR" sz="1400" b="0" kern="1200" dirty="0">
            <a:latin typeface="+mn-lt"/>
          </a:endParaRPr>
        </a:p>
      </dgm:t>
    </dgm:pt>
    <dgm:pt modelId="{0C61BB4A-D914-4BB3-BBE3-43D895947BE7}" type="parTrans" cxnId="{8232D94E-095B-4845-9BCE-BF6B00197D8D}">
      <dgm:prSet/>
      <dgm:spPr/>
      <dgm:t>
        <a:bodyPr/>
        <a:lstStyle/>
        <a:p>
          <a:endParaRPr lang="el-GR"/>
        </a:p>
      </dgm:t>
    </dgm:pt>
    <dgm:pt modelId="{B14D646B-8070-487E-9F8C-3DA3405D5D31}" type="sibTrans" cxnId="{8232D94E-095B-4845-9BCE-BF6B00197D8D}">
      <dgm:prSet/>
      <dgm:spPr/>
      <dgm:t>
        <a:bodyPr/>
        <a:lstStyle/>
        <a:p>
          <a:endParaRPr lang="el-GR"/>
        </a:p>
      </dgm:t>
    </dgm:pt>
    <dgm:pt modelId="{3B06B325-50E1-4F75-BD4B-13D692776F84}">
      <dgm:prSet phldrT="[Κείμενο]" custT="1"/>
      <dgm:spPr/>
      <dgm:t>
        <a:bodyPr/>
        <a:lstStyle/>
        <a:p>
          <a:pPr algn="l"/>
          <a:r>
            <a:rPr lang="el-GR" sz="1400" kern="1200" dirty="0">
              <a:solidFill>
                <a:prstClr val="black">
                  <a:hueOff val="0"/>
                  <a:satOff val="0"/>
                  <a:lumOff val="0"/>
                  <a:alphaOff val="0"/>
                </a:prstClr>
              </a:solidFill>
              <a:latin typeface="+mn-lt"/>
              <a:ea typeface="+mn-ea"/>
              <a:cs typeface="+mn-cs"/>
            </a:rPr>
            <a:t>την ολιστική (</a:t>
          </a:r>
          <a:r>
            <a:rPr lang="en-US" sz="1400" kern="1200" dirty="0">
              <a:solidFill>
                <a:prstClr val="black">
                  <a:hueOff val="0"/>
                  <a:satOff val="0"/>
                  <a:lumOff val="0"/>
                  <a:alphaOff val="0"/>
                </a:prstClr>
              </a:solidFill>
              <a:latin typeface="+mn-lt"/>
              <a:ea typeface="+mn-ea"/>
              <a:cs typeface="+mn-cs"/>
            </a:rPr>
            <a:t>holistic generation</a:t>
          </a:r>
          <a:r>
            <a:rPr lang="el-GR" sz="1400" kern="1200" dirty="0">
              <a:solidFill>
                <a:prstClr val="black">
                  <a:hueOff val="0"/>
                  <a:satOff val="0"/>
                  <a:lumOff val="0"/>
                  <a:alphaOff val="0"/>
                </a:prstClr>
              </a:solidFill>
              <a:latin typeface="+mn-lt"/>
              <a:ea typeface="+mn-ea"/>
              <a:cs typeface="+mn-cs"/>
            </a:rPr>
            <a:t>). </a:t>
          </a:r>
        </a:p>
      </dgm:t>
    </dgm:pt>
    <dgm:pt modelId="{87B22F3B-1E46-48D9-B0A8-1B372CA069AC}" type="parTrans" cxnId="{059147FE-EBA5-43BA-A9FE-4385D37205D5}">
      <dgm:prSet/>
      <dgm:spPr/>
      <dgm:t>
        <a:bodyPr/>
        <a:lstStyle/>
        <a:p>
          <a:endParaRPr lang="el-GR"/>
        </a:p>
      </dgm:t>
    </dgm:pt>
    <dgm:pt modelId="{054EA8B0-B35C-4C14-8F8B-D89A2195D795}" type="sibTrans" cxnId="{059147FE-EBA5-43BA-A9FE-4385D37205D5}">
      <dgm:prSet/>
      <dgm:spPr/>
      <dgm:t>
        <a:bodyPr/>
        <a:lstStyle/>
        <a:p>
          <a:endParaRPr lang="el-GR"/>
        </a:p>
      </dgm:t>
    </dgm:pt>
    <dgm:pt modelId="{0C447A87-9D7B-457B-8F20-74F90DA15187}">
      <dgm:prSet phldrT="[Κείμενο]" custT="1"/>
      <dgm:spPr/>
      <dgm:t>
        <a:bodyPr/>
        <a:lstStyle/>
        <a:p>
          <a:pPr algn="l"/>
          <a:r>
            <a:rPr lang="el-GR" sz="1400" kern="1200" dirty="0">
              <a:solidFill>
                <a:prstClr val="black">
                  <a:hueOff val="0"/>
                  <a:satOff val="0"/>
                  <a:lumOff val="0"/>
                  <a:alphaOff val="0"/>
                </a:prstClr>
              </a:solidFill>
              <a:latin typeface="+mn-lt"/>
              <a:ea typeface="+mn-ea"/>
              <a:cs typeface="+mn-cs"/>
            </a:rPr>
            <a:t>την κονεκτιβιστική παιδαγωγική (connectivist pedagogy) και</a:t>
          </a:r>
        </a:p>
      </dgm:t>
    </dgm:pt>
    <dgm:pt modelId="{2BC1343D-E09E-4DB4-B90F-156831727726}" type="sibTrans" cxnId="{91BB42FD-BD10-4D64-B2F6-6C3C7A8422BE}">
      <dgm:prSet/>
      <dgm:spPr/>
      <dgm:t>
        <a:bodyPr/>
        <a:lstStyle/>
        <a:p>
          <a:endParaRPr lang="el-GR"/>
        </a:p>
      </dgm:t>
    </dgm:pt>
    <dgm:pt modelId="{583D6DFE-20A8-4C0F-939A-37156C560E03}" type="parTrans" cxnId="{91BB42FD-BD10-4D64-B2F6-6C3C7A8422BE}">
      <dgm:prSet/>
      <dgm:spPr/>
      <dgm:t>
        <a:bodyPr/>
        <a:lstStyle/>
        <a:p>
          <a:endParaRPr lang="el-GR"/>
        </a:p>
      </dgm:t>
    </dgm:pt>
    <dgm:pt modelId="{1B17A85A-0872-4D50-AE62-FA9E101BEA7C}">
      <dgm:prSet phldrT="[Κείμενο]" custT="1"/>
      <dgm:spPr/>
      <dgm:t>
        <a:bodyPr/>
        <a:lstStyle/>
        <a:p>
          <a:pPr algn="l"/>
          <a:r>
            <a:rPr lang="el-GR" sz="1400" kern="1200" dirty="0">
              <a:solidFill>
                <a:prstClr val="black">
                  <a:hueOff val="0"/>
                  <a:satOff val="0"/>
                  <a:lumOff val="0"/>
                  <a:alphaOff val="0"/>
                </a:prstClr>
              </a:solidFill>
              <a:latin typeface="+mn-lt"/>
              <a:ea typeface="+mn-ea"/>
              <a:cs typeface="+mn-cs"/>
            </a:rPr>
            <a:t>τη γνωστική – συμπεριφοριστική (cognitive-behaviorist),</a:t>
          </a:r>
        </a:p>
      </dgm:t>
    </dgm:pt>
    <dgm:pt modelId="{1B69310F-E610-4C2C-9DFA-295C20F9471A}" type="sibTrans" cxnId="{3D274678-1BAD-466D-A08B-DD22DDB048F4}">
      <dgm:prSet/>
      <dgm:spPr/>
      <dgm:t>
        <a:bodyPr/>
        <a:lstStyle/>
        <a:p>
          <a:endParaRPr lang="el-GR"/>
        </a:p>
      </dgm:t>
    </dgm:pt>
    <dgm:pt modelId="{D3D34A69-B297-4DFB-943A-5FD2A810BBD0}" type="parTrans" cxnId="{3D274678-1BAD-466D-A08B-DD22DDB048F4}">
      <dgm:prSet/>
      <dgm:spPr/>
      <dgm:t>
        <a:bodyPr/>
        <a:lstStyle/>
        <a:p>
          <a:endParaRPr lang="el-GR"/>
        </a:p>
      </dgm:t>
    </dgm:pt>
    <dgm:pt modelId="{7AF9586E-BFDD-4B02-8143-B416D5F8235B}">
      <dgm:prSet phldrT="[Κείμενο]" custT="1"/>
      <dgm:spPr/>
      <dgm:t>
        <a:bodyPr/>
        <a:lstStyle/>
        <a:p>
          <a:pPr algn="l"/>
          <a:r>
            <a:rPr lang="el-GR" sz="1400" kern="1200" dirty="0">
              <a:solidFill>
                <a:prstClr val="black">
                  <a:hueOff val="0"/>
                  <a:satOff val="0"/>
                  <a:lumOff val="0"/>
                  <a:alphaOff val="0"/>
                </a:prstClr>
              </a:solidFill>
              <a:latin typeface="+mn-lt"/>
              <a:ea typeface="+mn-ea"/>
              <a:cs typeface="+mn-cs"/>
            </a:rPr>
            <a:t>του κοινωνικού εποικοδομητισμού (social constructivism),</a:t>
          </a:r>
        </a:p>
      </dgm:t>
    </dgm:pt>
    <dgm:pt modelId="{D92429EC-8D60-4CE5-B80F-286231BA1230}" type="parTrans" cxnId="{1BBE7F34-7492-46FC-A6F1-CF69991EB4E1}">
      <dgm:prSet/>
      <dgm:spPr/>
      <dgm:t>
        <a:bodyPr/>
        <a:lstStyle/>
        <a:p>
          <a:endParaRPr lang="el-GR"/>
        </a:p>
      </dgm:t>
    </dgm:pt>
    <dgm:pt modelId="{9BE5DFD5-5634-4B30-8FC9-EF9E60122378}" type="sibTrans" cxnId="{1BBE7F34-7492-46FC-A6F1-CF69991EB4E1}">
      <dgm:prSet/>
      <dgm:spPr/>
      <dgm:t>
        <a:bodyPr/>
        <a:lstStyle/>
        <a:p>
          <a:endParaRPr lang="el-GR"/>
        </a:p>
      </dgm:t>
    </dgm:pt>
    <dgm:pt modelId="{CABF31D9-1A75-43B3-A642-027CA35D14AE}">
      <dgm:prSet custT="1"/>
      <dgm:spPr/>
      <dgm:t>
        <a:bodyPr/>
        <a:lstStyle/>
        <a:p>
          <a:pPr algn="just">
            <a:buFont typeface="Arial" panose="020B0604020202020204" pitchFamily="34" charset="0"/>
            <a:buChar char="•"/>
          </a:pPr>
          <a:r>
            <a:rPr lang="el-GR" sz="1200" b="0" dirty="0">
              <a:latin typeface="+mn-lt"/>
            </a:rPr>
            <a:t>Αυτοδύναμη</a:t>
          </a:r>
        </a:p>
      </dgm:t>
    </dgm:pt>
    <dgm:pt modelId="{495AA829-CDAF-4282-BD1A-7F083AE6606A}" type="parTrans" cxnId="{F9F4E8D0-0573-4C3B-AE56-4D37564A60B2}">
      <dgm:prSet/>
      <dgm:spPr/>
      <dgm:t>
        <a:bodyPr/>
        <a:lstStyle/>
        <a:p>
          <a:endParaRPr lang="el-GR"/>
        </a:p>
      </dgm:t>
    </dgm:pt>
    <dgm:pt modelId="{66192225-A771-4454-8155-7B9615BCA9D6}" type="sibTrans" cxnId="{F9F4E8D0-0573-4C3B-AE56-4D37564A60B2}">
      <dgm:prSet/>
      <dgm:spPr/>
      <dgm:t>
        <a:bodyPr/>
        <a:lstStyle/>
        <a:p>
          <a:endParaRPr lang="el-GR"/>
        </a:p>
      </dgm:t>
    </dgm:pt>
    <dgm:pt modelId="{0F9717CE-43BE-45DF-AEAA-65FF87F685FF}">
      <dgm:prSet custT="1"/>
      <dgm:spPr/>
      <dgm:t>
        <a:bodyPr/>
        <a:lstStyle/>
        <a:p>
          <a:pPr algn="just">
            <a:buFont typeface="Arial" panose="020B0604020202020204" pitchFamily="34" charset="0"/>
            <a:buChar char="•"/>
          </a:pPr>
          <a:r>
            <a:rPr lang="el-GR" sz="1200" b="0" dirty="0">
              <a:latin typeface="+mn-lt"/>
            </a:rPr>
            <a:t>Συμπληρωματική</a:t>
          </a:r>
        </a:p>
      </dgm:t>
    </dgm:pt>
    <dgm:pt modelId="{E12CEA13-4036-49DD-ABDA-40F8D7AA50F9}" type="parTrans" cxnId="{32E70A1B-3EEE-4F63-99AC-231466DB96A0}">
      <dgm:prSet/>
      <dgm:spPr/>
      <dgm:t>
        <a:bodyPr/>
        <a:lstStyle/>
        <a:p>
          <a:endParaRPr lang="el-GR"/>
        </a:p>
      </dgm:t>
    </dgm:pt>
    <dgm:pt modelId="{DADB3DF8-61AE-467C-8B1C-8FAE3BC0E00F}" type="sibTrans" cxnId="{32E70A1B-3EEE-4F63-99AC-231466DB96A0}">
      <dgm:prSet/>
      <dgm:spPr/>
      <dgm:t>
        <a:bodyPr/>
        <a:lstStyle/>
        <a:p>
          <a:endParaRPr lang="el-GR"/>
        </a:p>
      </dgm:t>
    </dgm:pt>
    <dgm:pt modelId="{8594B312-5ED4-4DF7-9EEB-DDE53F6B8B35}">
      <dgm:prSet custT="1"/>
      <dgm:spPr/>
      <dgm:t>
        <a:bodyPr/>
        <a:lstStyle/>
        <a:p>
          <a:pPr algn="just">
            <a:buFont typeface="Arial" panose="020B0604020202020204" pitchFamily="34" charset="0"/>
            <a:buChar char="•"/>
          </a:pPr>
          <a:r>
            <a:rPr lang="el-GR" sz="1200" b="0" dirty="0">
              <a:latin typeface="+mn-lt"/>
            </a:rPr>
            <a:t>Μεικτή/Πολυμορφική/Συνδυαστική, που συνδυάζει παραδοσιακή και διαδικτυακή διδασκαλία, ενισχύοντας την αλληλεπίδραση (Μίμινου &amp; Σπανακά, 2013).</a:t>
          </a:r>
        </a:p>
      </dgm:t>
    </dgm:pt>
    <dgm:pt modelId="{F12A461B-E964-432A-89AF-FB32FC24E1D2}" type="parTrans" cxnId="{D8126E47-F925-436D-B2A4-D6D41AF13147}">
      <dgm:prSet/>
      <dgm:spPr/>
      <dgm:t>
        <a:bodyPr/>
        <a:lstStyle/>
        <a:p>
          <a:endParaRPr lang="el-GR"/>
        </a:p>
      </dgm:t>
    </dgm:pt>
    <dgm:pt modelId="{DCEE11A3-ED32-4200-8A8F-2E132D6F6B47}" type="sibTrans" cxnId="{D8126E47-F925-436D-B2A4-D6D41AF13147}">
      <dgm:prSet/>
      <dgm:spPr/>
      <dgm:t>
        <a:bodyPr/>
        <a:lstStyle/>
        <a:p>
          <a:endParaRPr lang="el-GR"/>
        </a:p>
      </dgm:t>
    </dgm:pt>
    <dgm:pt modelId="{EEA21938-D5BD-498C-9C43-CB5ED856E9E2}" type="pres">
      <dgm:prSet presAssocID="{236D89BA-201E-4F31-A6D8-52BBC8B3A3F9}" presName="linearFlow" presStyleCnt="0">
        <dgm:presLayoutVars>
          <dgm:dir/>
          <dgm:animLvl val="lvl"/>
          <dgm:resizeHandles val="exact"/>
        </dgm:presLayoutVars>
      </dgm:prSet>
      <dgm:spPr/>
    </dgm:pt>
    <dgm:pt modelId="{32E800EA-181B-4678-A136-01B6C4A7B203}" type="pres">
      <dgm:prSet presAssocID="{040DB288-7B79-4A1E-B2D6-61D1DA597D43}" presName="composite" presStyleCnt="0"/>
      <dgm:spPr/>
    </dgm:pt>
    <dgm:pt modelId="{D117E3A2-E067-4578-B2F1-2838BDA2E1AD}" type="pres">
      <dgm:prSet presAssocID="{040DB288-7B79-4A1E-B2D6-61D1DA597D43}" presName="parentText" presStyleLbl="alignNode1" presStyleIdx="0" presStyleCnt="3">
        <dgm:presLayoutVars>
          <dgm:chMax val="1"/>
          <dgm:bulletEnabled val="1"/>
        </dgm:presLayoutVars>
      </dgm:prSet>
      <dgm:spPr/>
    </dgm:pt>
    <dgm:pt modelId="{1FD108D5-A86C-4B46-8050-1FF652FC9071}" type="pres">
      <dgm:prSet presAssocID="{040DB288-7B79-4A1E-B2D6-61D1DA597D43}" presName="descendantText" presStyleLbl="alignAcc1" presStyleIdx="0" presStyleCnt="3" custScaleY="100000" custLinFactNeighborX="1093">
        <dgm:presLayoutVars>
          <dgm:bulletEnabled val="1"/>
        </dgm:presLayoutVars>
      </dgm:prSet>
      <dgm:spPr/>
    </dgm:pt>
    <dgm:pt modelId="{364A97B4-C072-41F0-A080-B559BE131F9D}" type="pres">
      <dgm:prSet presAssocID="{D7E3A129-EC1D-470F-865E-F351CC9F9B51}" presName="sp" presStyleCnt="0"/>
      <dgm:spPr/>
    </dgm:pt>
    <dgm:pt modelId="{6A31857B-EACF-4F97-962E-FA3F433AC9DA}" type="pres">
      <dgm:prSet presAssocID="{FCB46EAD-EDD1-4C27-A6B5-BF5A5F0A84B7}" presName="composite" presStyleCnt="0"/>
      <dgm:spPr/>
    </dgm:pt>
    <dgm:pt modelId="{20E6C0B6-15E5-480F-8DBC-0960A2CCBA45}" type="pres">
      <dgm:prSet presAssocID="{FCB46EAD-EDD1-4C27-A6B5-BF5A5F0A84B7}" presName="parentText" presStyleLbl="alignNode1" presStyleIdx="1" presStyleCnt="3">
        <dgm:presLayoutVars>
          <dgm:chMax val="1"/>
          <dgm:bulletEnabled val="1"/>
        </dgm:presLayoutVars>
      </dgm:prSet>
      <dgm:spPr/>
    </dgm:pt>
    <dgm:pt modelId="{D821889C-C832-4235-9B77-C2CCCAF9FC42}" type="pres">
      <dgm:prSet presAssocID="{FCB46EAD-EDD1-4C27-A6B5-BF5A5F0A84B7}" presName="descendantText" presStyleLbl="alignAcc1" presStyleIdx="1" presStyleCnt="3" custScaleY="118756">
        <dgm:presLayoutVars>
          <dgm:bulletEnabled val="1"/>
        </dgm:presLayoutVars>
      </dgm:prSet>
      <dgm:spPr/>
    </dgm:pt>
    <dgm:pt modelId="{25A1C1C9-E50A-4CF9-8E1A-4A228E04E7CA}" type="pres">
      <dgm:prSet presAssocID="{12C4808C-AF6D-4A2E-A7C5-01BFF3959E31}" presName="sp" presStyleCnt="0"/>
      <dgm:spPr/>
    </dgm:pt>
    <dgm:pt modelId="{E5871125-B359-4712-87C6-F9F87A9B2C4D}" type="pres">
      <dgm:prSet presAssocID="{0FB5BA79-0E7E-47AB-95CE-8B7BCE92CC3E}" presName="composite" presStyleCnt="0"/>
      <dgm:spPr/>
    </dgm:pt>
    <dgm:pt modelId="{6E045D28-D822-49D0-8D14-4BF48320C201}" type="pres">
      <dgm:prSet presAssocID="{0FB5BA79-0E7E-47AB-95CE-8B7BCE92CC3E}" presName="parentText" presStyleLbl="alignNode1" presStyleIdx="2" presStyleCnt="3">
        <dgm:presLayoutVars>
          <dgm:chMax val="1"/>
          <dgm:bulletEnabled val="1"/>
        </dgm:presLayoutVars>
      </dgm:prSet>
      <dgm:spPr/>
    </dgm:pt>
    <dgm:pt modelId="{C437F2A0-9939-498D-9C48-62D3B582ED4C}" type="pres">
      <dgm:prSet presAssocID="{0FB5BA79-0E7E-47AB-95CE-8B7BCE92CC3E}" presName="descendantText" presStyleLbl="alignAcc1" presStyleIdx="2" presStyleCnt="3">
        <dgm:presLayoutVars>
          <dgm:bulletEnabled val="1"/>
        </dgm:presLayoutVars>
      </dgm:prSet>
      <dgm:spPr/>
    </dgm:pt>
  </dgm:ptLst>
  <dgm:cxnLst>
    <dgm:cxn modelId="{49F93809-FF20-4214-BC28-43CECD073CE2}" srcId="{236D89BA-201E-4F31-A6D8-52BBC8B3A3F9}" destId="{FCB46EAD-EDD1-4C27-A6B5-BF5A5F0A84B7}" srcOrd="1" destOrd="0" parTransId="{09A523B3-91FD-4FF3-9EA4-BA52A63A48A9}" sibTransId="{12C4808C-AF6D-4A2E-A7C5-01BFF3959E31}"/>
    <dgm:cxn modelId="{07931C14-5C95-4058-8FD2-4F610479EB62}" type="presOf" srcId="{1B17A85A-0872-4D50-AE62-FA9E101BEA7C}" destId="{1FD108D5-A86C-4B46-8050-1FF652FC9071}" srcOrd="0" destOrd="1" presId="urn:microsoft.com/office/officeart/2005/8/layout/chevron2"/>
    <dgm:cxn modelId="{32E70A1B-3EEE-4F63-99AC-231466DB96A0}" srcId="{FCB46EAD-EDD1-4C27-A6B5-BF5A5F0A84B7}" destId="{0F9717CE-43BE-45DF-AEAA-65FF87F685FF}" srcOrd="2" destOrd="0" parTransId="{E12CEA13-4036-49DD-ABDA-40F8D7AA50F9}" sibTransId="{DADB3DF8-61AE-467C-8B1C-8FAE3BC0E00F}"/>
    <dgm:cxn modelId="{A5FA212A-0415-480C-906A-592CE60B6384}" type="presOf" srcId="{0F9717CE-43BE-45DF-AEAA-65FF87F685FF}" destId="{D821889C-C832-4235-9B77-C2CCCAF9FC42}" srcOrd="0" destOrd="2" presId="urn:microsoft.com/office/officeart/2005/8/layout/chevron2"/>
    <dgm:cxn modelId="{D91E6A2F-BA02-40E1-963E-10624A70A056}" type="presOf" srcId="{7AF9586E-BFDD-4B02-8143-B416D5F8235B}" destId="{1FD108D5-A86C-4B46-8050-1FF652FC9071}" srcOrd="0" destOrd="2" presId="urn:microsoft.com/office/officeart/2005/8/layout/chevron2"/>
    <dgm:cxn modelId="{E0E34D32-37F5-4283-90BF-46B9EBEF0483}" type="presOf" srcId="{0C447A87-9D7B-457B-8F20-74F90DA15187}" destId="{1FD108D5-A86C-4B46-8050-1FF652FC9071}" srcOrd="0" destOrd="3" presId="urn:microsoft.com/office/officeart/2005/8/layout/chevron2"/>
    <dgm:cxn modelId="{1BBE7F34-7492-46FC-A6F1-CF69991EB4E1}" srcId="{040DB288-7B79-4A1E-B2D6-61D1DA597D43}" destId="{7AF9586E-BFDD-4B02-8143-B416D5F8235B}" srcOrd="2" destOrd="0" parTransId="{D92429EC-8D60-4CE5-B80F-286231BA1230}" sibTransId="{9BE5DFD5-5634-4B30-8FC9-EF9E60122378}"/>
    <dgm:cxn modelId="{18009C3A-C696-4071-91C0-462E4AE138CA}" type="presOf" srcId="{ECBAF437-C4A3-43AE-9349-2A0623A0E529}" destId="{D821889C-C832-4235-9B77-C2CCCAF9FC42}" srcOrd="0" destOrd="0" presId="urn:microsoft.com/office/officeart/2005/8/layout/chevron2"/>
    <dgm:cxn modelId="{73F11B47-9D2E-4065-839F-40B8B86AA62D}" type="presOf" srcId="{FCB46EAD-EDD1-4C27-A6B5-BF5A5F0A84B7}" destId="{20E6C0B6-15E5-480F-8DBC-0960A2CCBA45}" srcOrd="0" destOrd="0" presId="urn:microsoft.com/office/officeart/2005/8/layout/chevron2"/>
    <dgm:cxn modelId="{D8126E47-F925-436D-B2A4-D6D41AF13147}" srcId="{FCB46EAD-EDD1-4C27-A6B5-BF5A5F0A84B7}" destId="{8594B312-5ED4-4DF7-9EEB-DDE53F6B8B35}" srcOrd="3" destOrd="0" parTransId="{F12A461B-E964-432A-89AF-FB32FC24E1D2}" sibTransId="{DCEE11A3-ED32-4200-8A8F-2E132D6F6B47}"/>
    <dgm:cxn modelId="{0A59D347-184A-4480-AA19-B411653DA308}" type="presOf" srcId="{D7A5D998-B5BD-48EC-B79E-7EC1B4D5FEDE}" destId="{C437F2A0-9939-498D-9C48-62D3B582ED4C}" srcOrd="0" destOrd="0" presId="urn:microsoft.com/office/officeart/2005/8/layout/chevron2"/>
    <dgm:cxn modelId="{8232D94E-095B-4845-9BCE-BF6B00197D8D}" srcId="{040DB288-7B79-4A1E-B2D6-61D1DA597D43}" destId="{3F844BF2-2D6A-4EF9-9E07-A0747B0C691C}" srcOrd="0" destOrd="0" parTransId="{0C61BB4A-D914-4BB3-BBE3-43D895947BE7}" sibTransId="{B14D646B-8070-487E-9F8C-3DA3405D5D31}"/>
    <dgm:cxn modelId="{DC08F74E-DA7A-4986-8A61-B96F52478B35}" type="presOf" srcId="{3F844BF2-2D6A-4EF9-9E07-A0747B0C691C}" destId="{1FD108D5-A86C-4B46-8050-1FF652FC9071}" srcOrd="0" destOrd="0" presId="urn:microsoft.com/office/officeart/2005/8/layout/chevron2"/>
    <dgm:cxn modelId="{840A3853-727A-438C-9EC7-1714BBA2D6BD}" srcId="{0FB5BA79-0E7E-47AB-95CE-8B7BCE92CC3E}" destId="{D7A5D998-B5BD-48EC-B79E-7EC1B4D5FEDE}" srcOrd="0" destOrd="0" parTransId="{69B11670-33A6-4913-BE6D-DAF09A453C1D}" sibTransId="{BB93A9A4-27F4-445A-95CE-A2DCE78A9DA5}"/>
    <dgm:cxn modelId="{3D274678-1BAD-466D-A08B-DD22DDB048F4}" srcId="{040DB288-7B79-4A1E-B2D6-61D1DA597D43}" destId="{1B17A85A-0872-4D50-AE62-FA9E101BEA7C}" srcOrd="1" destOrd="0" parTransId="{D3D34A69-B297-4DFB-943A-5FD2A810BBD0}" sibTransId="{1B69310F-E610-4C2C-9DFA-295C20F9471A}"/>
    <dgm:cxn modelId="{8DE5B97B-66D9-4710-9B69-DC17C69EB6FF}" srcId="{FCB46EAD-EDD1-4C27-A6B5-BF5A5F0A84B7}" destId="{ECBAF437-C4A3-43AE-9349-2A0623A0E529}" srcOrd="0" destOrd="0" parTransId="{3E76A946-50F6-4BDE-8F0C-B4C697D3E2AB}" sibTransId="{677FCE65-734A-43BB-A53D-E9CD4D57295E}"/>
    <dgm:cxn modelId="{235BA292-D990-4D5B-ABA6-950136B030EA}" type="presOf" srcId="{CABF31D9-1A75-43B3-A642-027CA35D14AE}" destId="{D821889C-C832-4235-9B77-C2CCCAF9FC42}" srcOrd="0" destOrd="1" presId="urn:microsoft.com/office/officeart/2005/8/layout/chevron2"/>
    <dgm:cxn modelId="{BAE44995-CB63-425F-BE43-DF0A8F943E1A}" type="presOf" srcId="{236D89BA-201E-4F31-A6D8-52BBC8B3A3F9}" destId="{EEA21938-D5BD-498C-9C43-CB5ED856E9E2}" srcOrd="0" destOrd="0" presId="urn:microsoft.com/office/officeart/2005/8/layout/chevron2"/>
    <dgm:cxn modelId="{B3F3C39E-0C2C-4D1B-8FD3-6724797CA8A0}" type="presOf" srcId="{040DB288-7B79-4A1E-B2D6-61D1DA597D43}" destId="{D117E3A2-E067-4578-B2F1-2838BDA2E1AD}" srcOrd="0" destOrd="0" presId="urn:microsoft.com/office/officeart/2005/8/layout/chevron2"/>
    <dgm:cxn modelId="{B27044AB-B664-4E00-A7FA-C0F11425C670}" type="presOf" srcId="{8594B312-5ED4-4DF7-9EEB-DDE53F6B8B35}" destId="{D821889C-C832-4235-9B77-C2CCCAF9FC42}" srcOrd="0" destOrd="3" presId="urn:microsoft.com/office/officeart/2005/8/layout/chevron2"/>
    <dgm:cxn modelId="{04F6F3B4-533D-409D-9314-B988D49FF257}" type="presOf" srcId="{0FB5BA79-0E7E-47AB-95CE-8B7BCE92CC3E}" destId="{6E045D28-D822-49D0-8D14-4BF48320C201}" srcOrd="0" destOrd="0" presId="urn:microsoft.com/office/officeart/2005/8/layout/chevron2"/>
    <dgm:cxn modelId="{369126C5-35E8-4919-B5C3-F80E32849685}" srcId="{236D89BA-201E-4F31-A6D8-52BBC8B3A3F9}" destId="{040DB288-7B79-4A1E-B2D6-61D1DA597D43}" srcOrd="0" destOrd="0" parTransId="{705DADF8-D80A-4EEB-8400-BC0B1160E727}" sibTransId="{D7E3A129-EC1D-470F-865E-F351CC9F9B51}"/>
    <dgm:cxn modelId="{43EC38CA-6D94-46E3-B122-532D70599E22}" type="presOf" srcId="{3B06B325-50E1-4F75-BD4B-13D692776F84}" destId="{1FD108D5-A86C-4B46-8050-1FF652FC9071}" srcOrd="0" destOrd="4" presId="urn:microsoft.com/office/officeart/2005/8/layout/chevron2"/>
    <dgm:cxn modelId="{F9F4E8D0-0573-4C3B-AE56-4D37564A60B2}" srcId="{FCB46EAD-EDD1-4C27-A6B5-BF5A5F0A84B7}" destId="{CABF31D9-1A75-43B3-A642-027CA35D14AE}" srcOrd="1" destOrd="0" parTransId="{495AA829-CDAF-4282-BD1A-7F083AE6606A}" sibTransId="{66192225-A771-4454-8155-7B9615BCA9D6}"/>
    <dgm:cxn modelId="{8EA072E0-0156-4EAD-8246-31F0074D2181}" srcId="{236D89BA-201E-4F31-A6D8-52BBC8B3A3F9}" destId="{0FB5BA79-0E7E-47AB-95CE-8B7BCE92CC3E}" srcOrd="2" destOrd="0" parTransId="{233B0E09-A397-48E0-ADC3-4FFE20BFC13B}" sibTransId="{E7C4964C-6606-4882-9F99-2D68B0AEEEC7}"/>
    <dgm:cxn modelId="{91BB42FD-BD10-4D64-B2F6-6C3C7A8422BE}" srcId="{040DB288-7B79-4A1E-B2D6-61D1DA597D43}" destId="{0C447A87-9D7B-457B-8F20-74F90DA15187}" srcOrd="3" destOrd="0" parTransId="{583D6DFE-20A8-4C0F-939A-37156C560E03}" sibTransId="{2BC1343D-E09E-4DB4-B90F-156831727726}"/>
    <dgm:cxn modelId="{059147FE-EBA5-43BA-A9FE-4385D37205D5}" srcId="{040DB288-7B79-4A1E-B2D6-61D1DA597D43}" destId="{3B06B325-50E1-4F75-BD4B-13D692776F84}" srcOrd="4" destOrd="0" parTransId="{87B22F3B-1E46-48D9-B0A8-1B372CA069AC}" sibTransId="{054EA8B0-B35C-4C14-8F8B-D89A2195D795}"/>
    <dgm:cxn modelId="{097EBCE3-0F8A-4531-BD92-A4DD434082DF}" type="presParOf" srcId="{EEA21938-D5BD-498C-9C43-CB5ED856E9E2}" destId="{32E800EA-181B-4678-A136-01B6C4A7B203}" srcOrd="0" destOrd="0" presId="urn:microsoft.com/office/officeart/2005/8/layout/chevron2"/>
    <dgm:cxn modelId="{0A402869-1186-423D-B3FA-4B615E3DC60D}" type="presParOf" srcId="{32E800EA-181B-4678-A136-01B6C4A7B203}" destId="{D117E3A2-E067-4578-B2F1-2838BDA2E1AD}" srcOrd="0" destOrd="0" presId="urn:microsoft.com/office/officeart/2005/8/layout/chevron2"/>
    <dgm:cxn modelId="{5165C7DD-1B9B-4A42-95C0-D0E25B6D789E}" type="presParOf" srcId="{32E800EA-181B-4678-A136-01B6C4A7B203}" destId="{1FD108D5-A86C-4B46-8050-1FF652FC9071}" srcOrd="1" destOrd="0" presId="urn:microsoft.com/office/officeart/2005/8/layout/chevron2"/>
    <dgm:cxn modelId="{55B0D532-A57E-46B4-9CF6-1A09CDEDA449}" type="presParOf" srcId="{EEA21938-D5BD-498C-9C43-CB5ED856E9E2}" destId="{364A97B4-C072-41F0-A080-B559BE131F9D}" srcOrd="1" destOrd="0" presId="urn:microsoft.com/office/officeart/2005/8/layout/chevron2"/>
    <dgm:cxn modelId="{05E97B31-CDFF-47FB-9A98-90F3531351F3}" type="presParOf" srcId="{EEA21938-D5BD-498C-9C43-CB5ED856E9E2}" destId="{6A31857B-EACF-4F97-962E-FA3F433AC9DA}" srcOrd="2" destOrd="0" presId="urn:microsoft.com/office/officeart/2005/8/layout/chevron2"/>
    <dgm:cxn modelId="{5F45B3A1-9E61-4907-922E-8E0ECE9A13BB}" type="presParOf" srcId="{6A31857B-EACF-4F97-962E-FA3F433AC9DA}" destId="{20E6C0B6-15E5-480F-8DBC-0960A2CCBA45}" srcOrd="0" destOrd="0" presId="urn:microsoft.com/office/officeart/2005/8/layout/chevron2"/>
    <dgm:cxn modelId="{F766323B-E4C3-42F4-840D-F782606E843B}" type="presParOf" srcId="{6A31857B-EACF-4F97-962E-FA3F433AC9DA}" destId="{D821889C-C832-4235-9B77-C2CCCAF9FC42}" srcOrd="1" destOrd="0" presId="urn:microsoft.com/office/officeart/2005/8/layout/chevron2"/>
    <dgm:cxn modelId="{387BB164-38AD-4D6A-87B9-FD9E81F4F84F}" type="presParOf" srcId="{EEA21938-D5BD-498C-9C43-CB5ED856E9E2}" destId="{25A1C1C9-E50A-4CF9-8E1A-4A228E04E7CA}" srcOrd="3" destOrd="0" presId="urn:microsoft.com/office/officeart/2005/8/layout/chevron2"/>
    <dgm:cxn modelId="{AB45E655-A26E-4253-B147-D735B5F44A8E}" type="presParOf" srcId="{EEA21938-D5BD-498C-9C43-CB5ED856E9E2}" destId="{E5871125-B359-4712-87C6-F9F87A9B2C4D}" srcOrd="4" destOrd="0" presId="urn:microsoft.com/office/officeart/2005/8/layout/chevron2"/>
    <dgm:cxn modelId="{F12FD6B6-ED35-40B1-A8EA-4CAF960D6220}" type="presParOf" srcId="{E5871125-B359-4712-87C6-F9F87A9B2C4D}" destId="{6E045D28-D822-49D0-8D14-4BF48320C201}" srcOrd="0" destOrd="0" presId="urn:microsoft.com/office/officeart/2005/8/layout/chevron2"/>
    <dgm:cxn modelId="{8425784B-BCF2-46CF-A0CA-72B163A711D6}" type="presParOf" srcId="{E5871125-B359-4712-87C6-F9F87A9B2C4D}" destId="{C437F2A0-9939-498D-9C48-62D3B582ED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AB6A0B-7356-4B78-A04E-4FA2214CE3D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l-GR"/>
        </a:p>
      </dgm:t>
    </dgm:pt>
    <dgm:pt modelId="{17D14FBC-442D-41A0-A1AE-B588A3949C8F}">
      <dgm:prSet phldrT="[Κείμενο]"/>
      <dgm:spPr/>
      <dgm:t>
        <a:bodyPr/>
        <a:lstStyle/>
        <a:p>
          <a:pPr algn="ctr"/>
          <a:r>
            <a:rPr lang="el-GR" b="1" u="none" dirty="0"/>
            <a:t>Κοινωνική και Πολιτική Αγωγή στην Πρωτοβάθμια Εκπαίδευση</a:t>
          </a:r>
          <a:endParaRPr lang="el-GR" u="none" dirty="0"/>
        </a:p>
      </dgm:t>
    </dgm:pt>
    <dgm:pt modelId="{95B26FB6-D499-459D-A78B-9A5743420FBB}" type="parTrans" cxnId="{BA6E412B-D140-4546-875B-7F627386B040}">
      <dgm:prSet/>
      <dgm:spPr/>
      <dgm:t>
        <a:bodyPr/>
        <a:lstStyle/>
        <a:p>
          <a:endParaRPr lang="el-GR"/>
        </a:p>
      </dgm:t>
    </dgm:pt>
    <dgm:pt modelId="{C90BFF14-9748-4CF0-AC1A-CCDD08E83C9F}" type="sibTrans" cxnId="{BA6E412B-D140-4546-875B-7F627386B040}">
      <dgm:prSet/>
      <dgm:spPr/>
      <dgm:t>
        <a:bodyPr/>
        <a:lstStyle/>
        <a:p>
          <a:endParaRPr lang="el-GR"/>
        </a:p>
      </dgm:t>
    </dgm:pt>
    <dgm:pt modelId="{D61AC9DB-2CBA-4D6D-B0D8-FC86FA6061FB}">
      <dgm:prSet phldrT="[Κείμενο]" custT="1"/>
      <dgm:spPr/>
      <dgm:t>
        <a:bodyPr/>
        <a:lstStyle/>
        <a:p>
          <a:pPr algn="ctr"/>
          <a:r>
            <a:rPr lang="el-GR" sz="3100" b="1" u="none" kern="1200" dirty="0">
              <a:solidFill>
                <a:prstClr val="white"/>
              </a:solidFill>
              <a:latin typeface="Calibri"/>
              <a:ea typeface="+mn-ea"/>
              <a:cs typeface="+mn-cs"/>
            </a:rPr>
            <a:t>Τριτοβάθμια Εκπαίδευση </a:t>
          </a:r>
        </a:p>
      </dgm:t>
    </dgm:pt>
    <dgm:pt modelId="{EB18D17F-9297-48EC-B4B7-925FD19425C6}" type="parTrans" cxnId="{30148038-C697-4E65-BA45-438CA091F945}">
      <dgm:prSet/>
      <dgm:spPr/>
      <dgm:t>
        <a:bodyPr/>
        <a:lstStyle/>
        <a:p>
          <a:endParaRPr lang="el-GR"/>
        </a:p>
      </dgm:t>
    </dgm:pt>
    <dgm:pt modelId="{D3CE86A2-9028-4DFE-8F36-A7A433618691}" type="sibTrans" cxnId="{30148038-C697-4E65-BA45-438CA091F945}">
      <dgm:prSet/>
      <dgm:spPr/>
      <dgm:t>
        <a:bodyPr/>
        <a:lstStyle/>
        <a:p>
          <a:endParaRPr lang="el-GR"/>
        </a:p>
      </dgm:t>
    </dgm:pt>
    <dgm:pt modelId="{405EDE97-2ECA-4359-97DF-337D53DFFF85}">
      <dgm:prSet phldrT="[Κείμενο]" custT="1"/>
      <dgm:spPr/>
      <dgm:t>
        <a:bodyPr/>
        <a:lstStyle/>
        <a:p>
          <a:pPr algn="ctr"/>
          <a:r>
            <a:rPr lang="el-GR" sz="2400" b="1" u="none" kern="1200" dirty="0">
              <a:solidFill>
                <a:prstClr val="white"/>
              </a:solidFill>
              <a:latin typeface="Calibri"/>
              <a:ea typeface="+mn-ea"/>
              <a:cs typeface="+mn-cs"/>
            </a:rPr>
            <a:t>Πανεπιστήμιο Κρήτης </a:t>
          </a:r>
        </a:p>
        <a:p>
          <a:pPr algn="ctr"/>
          <a:r>
            <a:rPr lang="el-GR" sz="2400" b="1" u="none" kern="1200" dirty="0">
              <a:solidFill>
                <a:prstClr val="white"/>
              </a:solidFill>
              <a:latin typeface="Calibri"/>
              <a:ea typeface="+mn-ea"/>
              <a:cs typeface="+mn-cs"/>
            </a:rPr>
            <a:t>Πανεπιστημιούπολη Γάλλου στο Ρέθυμνο</a:t>
          </a:r>
        </a:p>
      </dgm:t>
    </dgm:pt>
    <dgm:pt modelId="{420BA55B-440D-4877-AB51-CC41CF4F0EA7}" type="parTrans" cxnId="{9AE59845-1865-4262-A6F2-EBC13B7C1887}">
      <dgm:prSet/>
      <dgm:spPr/>
      <dgm:t>
        <a:bodyPr/>
        <a:lstStyle/>
        <a:p>
          <a:endParaRPr lang="el-GR"/>
        </a:p>
      </dgm:t>
    </dgm:pt>
    <dgm:pt modelId="{191920C6-6969-4FC4-B236-F95FF20610FF}" type="sibTrans" cxnId="{9AE59845-1865-4262-A6F2-EBC13B7C1887}">
      <dgm:prSet/>
      <dgm:spPr/>
      <dgm:t>
        <a:bodyPr/>
        <a:lstStyle/>
        <a:p>
          <a:endParaRPr lang="el-GR"/>
        </a:p>
      </dgm:t>
    </dgm:pt>
    <dgm:pt modelId="{BD94285F-C50C-499C-A225-37B071B9E5B2}" type="pres">
      <dgm:prSet presAssocID="{36AB6A0B-7356-4B78-A04E-4FA2214CE3D8}" presName="Name0" presStyleCnt="0">
        <dgm:presLayoutVars>
          <dgm:chMax val="7"/>
          <dgm:chPref val="7"/>
          <dgm:dir/>
        </dgm:presLayoutVars>
      </dgm:prSet>
      <dgm:spPr/>
    </dgm:pt>
    <dgm:pt modelId="{6A1B3CAB-18AF-4FCC-87DA-5A027375B81C}" type="pres">
      <dgm:prSet presAssocID="{36AB6A0B-7356-4B78-A04E-4FA2214CE3D8}" presName="Name1" presStyleCnt="0"/>
      <dgm:spPr/>
    </dgm:pt>
    <dgm:pt modelId="{D3095BC5-5FD4-4B55-8A02-A923B39A5079}" type="pres">
      <dgm:prSet presAssocID="{36AB6A0B-7356-4B78-A04E-4FA2214CE3D8}" presName="cycle" presStyleCnt="0"/>
      <dgm:spPr/>
    </dgm:pt>
    <dgm:pt modelId="{C5CDA635-0E12-40CF-BEAF-5D71686BF397}" type="pres">
      <dgm:prSet presAssocID="{36AB6A0B-7356-4B78-A04E-4FA2214CE3D8}" presName="srcNode" presStyleLbl="node1" presStyleIdx="0" presStyleCnt="3"/>
      <dgm:spPr/>
    </dgm:pt>
    <dgm:pt modelId="{DAE4E198-3FA0-4ED9-856D-8B815224BDBE}" type="pres">
      <dgm:prSet presAssocID="{36AB6A0B-7356-4B78-A04E-4FA2214CE3D8}" presName="conn" presStyleLbl="parChTrans1D2" presStyleIdx="0" presStyleCnt="1"/>
      <dgm:spPr/>
    </dgm:pt>
    <dgm:pt modelId="{04498DD4-C9B5-433F-A2AA-66731E120408}" type="pres">
      <dgm:prSet presAssocID="{36AB6A0B-7356-4B78-A04E-4FA2214CE3D8}" presName="extraNode" presStyleLbl="node1" presStyleIdx="0" presStyleCnt="3"/>
      <dgm:spPr/>
    </dgm:pt>
    <dgm:pt modelId="{715328B4-3F9A-4E7B-B5FA-DE1CF454FBF1}" type="pres">
      <dgm:prSet presAssocID="{36AB6A0B-7356-4B78-A04E-4FA2214CE3D8}" presName="dstNode" presStyleLbl="node1" presStyleIdx="0" presStyleCnt="3"/>
      <dgm:spPr/>
    </dgm:pt>
    <dgm:pt modelId="{CBC43733-C3A9-477B-B66F-EAF7A014289D}" type="pres">
      <dgm:prSet presAssocID="{17D14FBC-442D-41A0-A1AE-B588A3949C8F}" presName="text_1" presStyleLbl="node1" presStyleIdx="0" presStyleCnt="3">
        <dgm:presLayoutVars>
          <dgm:bulletEnabled val="1"/>
        </dgm:presLayoutVars>
      </dgm:prSet>
      <dgm:spPr/>
    </dgm:pt>
    <dgm:pt modelId="{A9B03852-4689-45AA-97B6-9C575CAFC651}" type="pres">
      <dgm:prSet presAssocID="{17D14FBC-442D-41A0-A1AE-B588A3949C8F}" presName="accent_1" presStyleCnt="0"/>
      <dgm:spPr/>
    </dgm:pt>
    <dgm:pt modelId="{979F64B3-6D77-4DAB-B80D-D7AFEECDFD78}" type="pres">
      <dgm:prSet presAssocID="{17D14FBC-442D-41A0-A1AE-B588A3949C8F}" presName="accentRepeatNode" presStyleLbl="solidFgAcc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23C043F-BB9E-4B0E-AE25-732BB80E3FDC}" type="pres">
      <dgm:prSet presAssocID="{D61AC9DB-2CBA-4D6D-B0D8-FC86FA6061FB}" presName="text_2" presStyleLbl="node1" presStyleIdx="1" presStyleCnt="3">
        <dgm:presLayoutVars>
          <dgm:bulletEnabled val="1"/>
        </dgm:presLayoutVars>
      </dgm:prSet>
      <dgm:spPr/>
    </dgm:pt>
    <dgm:pt modelId="{A09183AD-7677-4072-875B-7F72655F0A6E}" type="pres">
      <dgm:prSet presAssocID="{D61AC9DB-2CBA-4D6D-B0D8-FC86FA6061FB}" presName="accent_2" presStyleCnt="0"/>
      <dgm:spPr/>
    </dgm:pt>
    <dgm:pt modelId="{C3EA40AA-6235-46ED-8626-3232C20A51E8}" type="pres">
      <dgm:prSet presAssocID="{D61AC9DB-2CBA-4D6D-B0D8-FC86FA6061FB}" presName="accentRepeatNode" presStyleLbl="solidFgAcc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29CBE6C4-605A-40E3-BD7D-ED3721E6FAB2}" type="pres">
      <dgm:prSet presAssocID="{405EDE97-2ECA-4359-97DF-337D53DFFF85}" presName="text_3" presStyleLbl="node1" presStyleIdx="2" presStyleCnt="3">
        <dgm:presLayoutVars>
          <dgm:bulletEnabled val="1"/>
        </dgm:presLayoutVars>
      </dgm:prSet>
      <dgm:spPr/>
    </dgm:pt>
    <dgm:pt modelId="{896FC45E-906D-476B-BCEB-70E5C1749CF7}" type="pres">
      <dgm:prSet presAssocID="{405EDE97-2ECA-4359-97DF-337D53DFFF85}" presName="accent_3" presStyleCnt="0"/>
      <dgm:spPr/>
    </dgm:pt>
    <dgm:pt modelId="{B965D68E-EC48-4E69-B576-2AFDC29781D0}" type="pres">
      <dgm:prSet presAssocID="{405EDE97-2ECA-4359-97DF-337D53DFFF85}" presName="accentRepeatNode" presStyleLbl="solidFgAcc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2BF3A224-F43F-4A4F-A63F-AD9CB2553AEB}" type="presOf" srcId="{36AB6A0B-7356-4B78-A04E-4FA2214CE3D8}" destId="{BD94285F-C50C-499C-A225-37B071B9E5B2}" srcOrd="0" destOrd="0" presId="urn:microsoft.com/office/officeart/2008/layout/VerticalCurvedList"/>
    <dgm:cxn modelId="{BA6E412B-D140-4546-875B-7F627386B040}" srcId="{36AB6A0B-7356-4B78-A04E-4FA2214CE3D8}" destId="{17D14FBC-442D-41A0-A1AE-B588A3949C8F}" srcOrd="0" destOrd="0" parTransId="{95B26FB6-D499-459D-A78B-9A5743420FBB}" sibTransId="{C90BFF14-9748-4CF0-AC1A-CCDD08E83C9F}"/>
    <dgm:cxn modelId="{30148038-C697-4E65-BA45-438CA091F945}" srcId="{36AB6A0B-7356-4B78-A04E-4FA2214CE3D8}" destId="{D61AC9DB-2CBA-4D6D-B0D8-FC86FA6061FB}" srcOrd="1" destOrd="0" parTransId="{EB18D17F-9297-48EC-B4B7-925FD19425C6}" sibTransId="{D3CE86A2-9028-4DFE-8F36-A7A433618691}"/>
    <dgm:cxn modelId="{9AE59845-1865-4262-A6F2-EBC13B7C1887}" srcId="{36AB6A0B-7356-4B78-A04E-4FA2214CE3D8}" destId="{405EDE97-2ECA-4359-97DF-337D53DFFF85}" srcOrd="2" destOrd="0" parTransId="{420BA55B-440D-4877-AB51-CC41CF4F0EA7}" sibTransId="{191920C6-6969-4FC4-B236-F95FF20610FF}"/>
    <dgm:cxn modelId="{FC417370-6C32-4A23-A581-0B8388CC9DD0}" type="presOf" srcId="{17D14FBC-442D-41A0-A1AE-B588A3949C8F}" destId="{CBC43733-C3A9-477B-B66F-EAF7A014289D}" srcOrd="0" destOrd="0" presId="urn:microsoft.com/office/officeart/2008/layout/VerticalCurvedList"/>
    <dgm:cxn modelId="{E45E047F-7A1F-4FBD-AA2E-8C910F81CA19}" type="presOf" srcId="{D61AC9DB-2CBA-4D6D-B0D8-FC86FA6061FB}" destId="{E23C043F-BB9E-4B0E-AE25-732BB80E3FDC}" srcOrd="0" destOrd="0" presId="urn:microsoft.com/office/officeart/2008/layout/VerticalCurvedList"/>
    <dgm:cxn modelId="{F5E407BB-D1FD-408D-AA29-41177FFB7993}" type="presOf" srcId="{C90BFF14-9748-4CF0-AC1A-CCDD08E83C9F}" destId="{DAE4E198-3FA0-4ED9-856D-8B815224BDBE}" srcOrd="0" destOrd="0" presId="urn:microsoft.com/office/officeart/2008/layout/VerticalCurvedList"/>
    <dgm:cxn modelId="{F031C9C2-C0BD-484B-9848-465CBD949878}" type="presOf" srcId="{405EDE97-2ECA-4359-97DF-337D53DFFF85}" destId="{29CBE6C4-605A-40E3-BD7D-ED3721E6FAB2}" srcOrd="0" destOrd="0" presId="urn:microsoft.com/office/officeart/2008/layout/VerticalCurvedList"/>
    <dgm:cxn modelId="{305313D9-2445-4827-A9C4-AB91BEC09055}" type="presParOf" srcId="{BD94285F-C50C-499C-A225-37B071B9E5B2}" destId="{6A1B3CAB-18AF-4FCC-87DA-5A027375B81C}" srcOrd="0" destOrd="0" presId="urn:microsoft.com/office/officeart/2008/layout/VerticalCurvedList"/>
    <dgm:cxn modelId="{4A04D32B-3A56-4E11-9B42-A5FEC295AC5B}" type="presParOf" srcId="{6A1B3CAB-18AF-4FCC-87DA-5A027375B81C}" destId="{D3095BC5-5FD4-4B55-8A02-A923B39A5079}" srcOrd="0" destOrd="0" presId="urn:microsoft.com/office/officeart/2008/layout/VerticalCurvedList"/>
    <dgm:cxn modelId="{1345CAFB-0893-4FC6-8486-B75077EAE1BF}" type="presParOf" srcId="{D3095BC5-5FD4-4B55-8A02-A923B39A5079}" destId="{C5CDA635-0E12-40CF-BEAF-5D71686BF397}" srcOrd="0" destOrd="0" presId="urn:microsoft.com/office/officeart/2008/layout/VerticalCurvedList"/>
    <dgm:cxn modelId="{891B1C39-78FF-43F2-86A9-221429E04968}" type="presParOf" srcId="{D3095BC5-5FD4-4B55-8A02-A923B39A5079}" destId="{DAE4E198-3FA0-4ED9-856D-8B815224BDBE}" srcOrd="1" destOrd="0" presId="urn:microsoft.com/office/officeart/2008/layout/VerticalCurvedList"/>
    <dgm:cxn modelId="{75574F19-67D4-4829-83E3-961E794441C2}" type="presParOf" srcId="{D3095BC5-5FD4-4B55-8A02-A923B39A5079}" destId="{04498DD4-C9B5-433F-A2AA-66731E120408}" srcOrd="2" destOrd="0" presId="urn:microsoft.com/office/officeart/2008/layout/VerticalCurvedList"/>
    <dgm:cxn modelId="{BD04EF4E-C9CF-4692-8F73-3C8066E4D860}" type="presParOf" srcId="{D3095BC5-5FD4-4B55-8A02-A923B39A5079}" destId="{715328B4-3F9A-4E7B-B5FA-DE1CF454FBF1}" srcOrd="3" destOrd="0" presId="urn:microsoft.com/office/officeart/2008/layout/VerticalCurvedList"/>
    <dgm:cxn modelId="{BBFCDE7B-E75C-4409-9408-B456F4E40113}" type="presParOf" srcId="{6A1B3CAB-18AF-4FCC-87DA-5A027375B81C}" destId="{CBC43733-C3A9-477B-B66F-EAF7A014289D}" srcOrd="1" destOrd="0" presId="urn:microsoft.com/office/officeart/2008/layout/VerticalCurvedList"/>
    <dgm:cxn modelId="{6E174349-78D5-4F1B-80FF-F096DC97AB9E}" type="presParOf" srcId="{6A1B3CAB-18AF-4FCC-87DA-5A027375B81C}" destId="{A9B03852-4689-45AA-97B6-9C575CAFC651}" srcOrd="2" destOrd="0" presId="urn:microsoft.com/office/officeart/2008/layout/VerticalCurvedList"/>
    <dgm:cxn modelId="{D7E1CC2F-8088-47D3-9E62-67628A9F7F4A}" type="presParOf" srcId="{A9B03852-4689-45AA-97B6-9C575CAFC651}" destId="{979F64B3-6D77-4DAB-B80D-D7AFEECDFD78}" srcOrd="0" destOrd="0" presId="urn:microsoft.com/office/officeart/2008/layout/VerticalCurvedList"/>
    <dgm:cxn modelId="{0B21E207-B8DF-4DBA-B356-CE1A9D270B09}" type="presParOf" srcId="{6A1B3CAB-18AF-4FCC-87DA-5A027375B81C}" destId="{E23C043F-BB9E-4B0E-AE25-732BB80E3FDC}" srcOrd="3" destOrd="0" presId="urn:microsoft.com/office/officeart/2008/layout/VerticalCurvedList"/>
    <dgm:cxn modelId="{FE402535-2E24-48A8-BFEA-E2905AB0606C}" type="presParOf" srcId="{6A1B3CAB-18AF-4FCC-87DA-5A027375B81C}" destId="{A09183AD-7677-4072-875B-7F72655F0A6E}" srcOrd="4" destOrd="0" presId="urn:microsoft.com/office/officeart/2008/layout/VerticalCurvedList"/>
    <dgm:cxn modelId="{B679FEDC-DCB0-4F40-ACFC-C6FF43BC46B0}" type="presParOf" srcId="{A09183AD-7677-4072-875B-7F72655F0A6E}" destId="{C3EA40AA-6235-46ED-8626-3232C20A51E8}" srcOrd="0" destOrd="0" presId="urn:microsoft.com/office/officeart/2008/layout/VerticalCurvedList"/>
    <dgm:cxn modelId="{04510A1E-8EFE-447F-B2BC-E808316AE7A8}" type="presParOf" srcId="{6A1B3CAB-18AF-4FCC-87DA-5A027375B81C}" destId="{29CBE6C4-605A-40E3-BD7D-ED3721E6FAB2}" srcOrd="5" destOrd="0" presId="urn:microsoft.com/office/officeart/2008/layout/VerticalCurvedList"/>
    <dgm:cxn modelId="{335EEC18-2759-4C71-BEA2-8B93D5A6465C}" type="presParOf" srcId="{6A1B3CAB-18AF-4FCC-87DA-5A027375B81C}" destId="{896FC45E-906D-476B-BCEB-70E5C1749CF7}" srcOrd="6" destOrd="0" presId="urn:microsoft.com/office/officeart/2008/layout/VerticalCurvedList"/>
    <dgm:cxn modelId="{441F2161-6099-4F4B-A9FB-32388A84E525}" type="presParOf" srcId="{896FC45E-906D-476B-BCEB-70E5C1749CF7}" destId="{B965D68E-EC48-4E69-B576-2AFDC29781D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E6AB26-67E4-4AB5-9D0F-F0C7F876319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l-GR"/>
        </a:p>
      </dgm:t>
    </dgm:pt>
    <dgm:pt modelId="{05D40F87-8888-41FE-B3E4-BA796C24B6A5}">
      <dgm:prSet phldrT="[Κείμενο]"/>
      <dgm:spPr/>
      <dgm:t>
        <a:bodyPr/>
        <a:lstStyle/>
        <a:p>
          <a:r>
            <a:rPr lang="el-GR" b="1" dirty="0"/>
            <a:t>Σκοπός</a:t>
          </a:r>
        </a:p>
      </dgm:t>
    </dgm:pt>
    <dgm:pt modelId="{92DEEC19-E58B-4473-8705-C6655F8DCA58}" type="parTrans" cxnId="{116668D3-B842-4086-8BC4-106C7D3740B3}">
      <dgm:prSet/>
      <dgm:spPr/>
      <dgm:t>
        <a:bodyPr/>
        <a:lstStyle/>
        <a:p>
          <a:endParaRPr lang="el-GR"/>
        </a:p>
      </dgm:t>
    </dgm:pt>
    <dgm:pt modelId="{7F87B646-FD17-4D38-A58A-3F8E58CC396E}" type="sibTrans" cxnId="{116668D3-B842-4086-8BC4-106C7D3740B3}">
      <dgm:prSet/>
      <dgm:spPr/>
      <dgm:t>
        <a:bodyPr/>
        <a:lstStyle/>
        <a:p>
          <a:endParaRPr lang="el-GR"/>
        </a:p>
      </dgm:t>
    </dgm:pt>
    <dgm:pt modelId="{D0EB7E39-42E9-4695-9E3C-548105C98277}">
      <dgm:prSet phldrT="[Κείμενο]" custT="1"/>
      <dgm:spPr/>
      <dgm:t>
        <a:bodyPr/>
        <a:lstStyle/>
        <a:p>
          <a:pPr algn="just"/>
          <a:r>
            <a:rPr lang="el-GR" sz="1300" dirty="0"/>
            <a:t>Η</a:t>
          </a:r>
          <a:r>
            <a:rPr lang="el-GR" sz="1300" baseline="0" dirty="0"/>
            <a:t> διερεύνηση της Τριτοβάθμιας Εκπαίδευσης με ιδιαίτερη έμφαση στο Πανεπιστήμιο Κρήτης και την Πανεπιστημιούπολη του Γάλλου στο Ρέθυμνο.</a:t>
          </a:r>
          <a:endParaRPr lang="el-GR" sz="1300" dirty="0"/>
        </a:p>
      </dgm:t>
    </dgm:pt>
    <dgm:pt modelId="{93B64FC9-DE02-4675-96F1-AE2C44B41B35}" type="parTrans" cxnId="{631C5ABF-3635-491B-BC06-9F38C19EDBC2}">
      <dgm:prSet/>
      <dgm:spPr/>
      <dgm:t>
        <a:bodyPr/>
        <a:lstStyle/>
        <a:p>
          <a:endParaRPr lang="el-GR"/>
        </a:p>
      </dgm:t>
    </dgm:pt>
    <dgm:pt modelId="{8BEE7DB6-E805-4BC9-9C81-DD1724F9D020}" type="sibTrans" cxnId="{631C5ABF-3635-491B-BC06-9F38C19EDBC2}">
      <dgm:prSet/>
      <dgm:spPr/>
      <dgm:t>
        <a:bodyPr/>
        <a:lstStyle/>
        <a:p>
          <a:endParaRPr lang="el-GR"/>
        </a:p>
      </dgm:t>
    </dgm:pt>
    <dgm:pt modelId="{EDFAA9CE-DB61-4E50-A673-4F18E28E67D2}">
      <dgm:prSet phldrT="[Κείμενο]" custT="1"/>
      <dgm:spPr/>
      <dgm:t>
        <a:bodyPr/>
        <a:lstStyle/>
        <a:p>
          <a:pPr algn="just"/>
          <a:r>
            <a:rPr lang="el-GR" sz="1300" dirty="0"/>
            <a:t>Το Ε.Υ μπορεί να αποτελέσει εργαλείο για τους εκπαιδευτικούς Πρωτοβάθμιας Εκπαίδευσης για το μάθημα της Κ.Π.Α. και την προετοιμασία εκπαιδευτικής επίσκεψης στην </a:t>
          </a:r>
          <a:r>
            <a:rPr lang="el-GR" sz="1300" baseline="0" dirty="0"/>
            <a:t>Πανεπιστημιούπολη του Γάλλου στο Ρέθυμνο.</a:t>
          </a:r>
          <a:endParaRPr lang="el-GR" sz="1300" dirty="0"/>
        </a:p>
      </dgm:t>
    </dgm:pt>
    <dgm:pt modelId="{920E7416-E200-4070-B710-003C55C48BB5}" type="parTrans" cxnId="{139547B5-BCB6-4E95-A7E1-815F787C5BC8}">
      <dgm:prSet/>
      <dgm:spPr/>
      <dgm:t>
        <a:bodyPr/>
        <a:lstStyle/>
        <a:p>
          <a:endParaRPr lang="el-GR"/>
        </a:p>
      </dgm:t>
    </dgm:pt>
    <dgm:pt modelId="{A8F4D0F8-4DE8-47D6-B8BC-73C078EB5B61}" type="sibTrans" cxnId="{139547B5-BCB6-4E95-A7E1-815F787C5BC8}">
      <dgm:prSet/>
      <dgm:spPr/>
      <dgm:t>
        <a:bodyPr/>
        <a:lstStyle/>
        <a:p>
          <a:endParaRPr lang="el-GR"/>
        </a:p>
      </dgm:t>
    </dgm:pt>
    <dgm:pt modelId="{B40F65F5-1101-465B-8D3C-F70BD6DB84CE}">
      <dgm:prSet phldrT="[Κείμενο]"/>
      <dgm:spPr/>
      <dgm:t>
        <a:bodyPr/>
        <a:lstStyle/>
        <a:p>
          <a:r>
            <a:rPr lang="el-GR" b="1" dirty="0"/>
            <a:t>Περιεχόμενα Ε.Υ.</a:t>
          </a:r>
        </a:p>
      </dgm:t>
    </dgm:pt>
    <dgm:pt modelId="{ED73449F-F023-4D2A-A3AB-E1C9AC5D262F}" type="parTrans" cxnId="{08114A7E-DB98-4B02-8A4B-AFFC19932261}">
      <dgm:prSet/>
      <dgm:spPr/>
      <dgm:t>
        <a:bodyPr/>
        <a:lstStyle/>
        <a:p>
          <a:endParaRPr lang="el-GR"/>
        </a:p>
      </dgm:t>
    </dgm:pt>
    <dgm:pt modelId="{D66184F0-936E-4997-B656-9D923A23CCDB}" type="sibTrans" cxnId="{08114A7E-DB98-4B02-8A4B-AFFC19932261}">
      <dgm:prSet/>
      <dgm:spPr/>
      <dgm:t>
        <a:bodyPr/>
        <a:lstStyle/>
        <a:p>
          <a:endParaRPr lang="el-GR"/>
        </a:p>
      </dgm:t>
    </dgm:pt>
    <dgm:pt modelId="{C11B0A9F-4CF0-4DBA-B99C-E6FEDC26FB23}">
      <dgm:prSet phldrT="[Κείμενο]"/>
      <dgm:spPr/>
      <dgm:t>
        <a:bodyPr/>
        <a:lstStyle/>
        <a:p>
          <a:pPr algn="l"/>
          <a:r>
            <a:rPr lang="el-GR" b="1" dirty="0"/>
            <a:t>Εισαγωγή</a:t>
          </a:r>
        </a:p>
      </dgm:t>
    </dgm:pt>
    <dgm:pt modelId="{0FF9A8FD-FBBF-4B29-9B87-B5FEE71BC84E}" type="parTrans" cxnId="{6608394F-4324-4A3E-9D06-B6D9713EB3A2}">
      <dgm:prSet/>
      <dgm:spPr/>
      <dgm:t>
        <a:bodyPr/>
        <a:lstStyle/>
        <a:p>
          <a:endParaRPr lang="el-GR"/>
        </a:p>
      </dgm:t>
    </dgm:pt>
    <dgm:pt modelId="{867B919E-0021-43CE-B9D0-B46623A55BB9}" type="sibTrans" cxnId="{6608394F-4324-4A3E-9D06-B6D9713EB3A2}">
      <dgm:prSet/>
      <dgm:spPr/>
      <dgm:t>
        <a:bodyPr/>
        <a:lstStyle/>
        <a:p>
          <a:endParaRPr lang="el-GR"/>
        </a:p>
      </dgm:t>
    </dgm:pt>
    <dgm:pt modelId="{1CFA05A3-2B8A-4670-AA5A-9DD5478C44A3}">
      <dgm:prSet phldrT="[Κείμενο]"/>
      <dgm:spPr/>
      <dgm:t>
        <a:bodyPr/>
        <a:lstStyle/>
        <a:p>
          <a:pPr algn="l"/>
          <a:r>
            <a:rPr lang="el-GR" b="1" dirty="0"/>
            <a:t>2</a:t>
          </a:r>
          <a:r>
            <a:rPr lang="el-GR" b="1" baseline="30000" dirty="0"/>
            <a:t>η</a:t>
          </a:r>
          <a:r>
            <a:rPr lang="el-GR" b="1" dirty="0"/>
            <a:t> Δ.Ε.</a:t>
          </a:r>
          <a:r>
            <a:rPr lang="el-GR" dirty="0"/>
            <a:t>: Πανεπιστήμιο Κρήτης</a:t>
          </a:r>
        </a:p>
      </dgm:t>
    </dgm:pt>
    <dgm:pt modelId="{DE791DA7-4170-42DF-932E-C33C32B863AD}" type="parTrans" cxnId="{123D7103-88E6-4EDE-9D47-CA9519611023}">
      <dgm:prSet/>
      <dgm:spPr/>
      <dgm:t>
        <a:bodyPr/>
        <a:lstStyle/>
        <a:p>
          <a:endParaRPr lang="el-GR"/>
        </a:p>
      </dgm:t>
    </dgm:pt>
    <dgm:pt modelId="{C83469C5-4BDA-47D7-87C3-E4527A69075C}" type="sibTrans" cxnId="{123D7103-88E6-4EDE-9D47-CA9519611023}">
      <dgm:prSet/>
      <dgm:spPr/>
      <dgm:t>
        <a:bodyPr/>
        <a:lstStyle/>
        <a:p>
          <a:endParaRPr lang="el-GR"/>
        </a:p>
      </dgm:t>
    </dgm:pt>
    <dgm:pt modelId="{498BD7BF-452F-4355-85B7-D85DC1C8D241}">
      <dgm:prSet phldrT="[Κείμενο]"/>
      <dgm:spPr/>
      <dgm:t>
        <a:bodyPr/>
        <a:lstStyle/>
        <a:p>
          <a:r>
            <a:rPr lang="el-GR" b="1" dirty="0"/>
            <a:t>Θεωρίες Μάθησης Εκπαιδευτικού Υλικού</a:t>
          </a:r>
        </a:p>
      </dgm:t>
    </dgm:pt>
    <dgm:pt modelId="{DCE19C39-CA19-48AB-9751-16ACB74F58E0}" type="parTrans" cxnId="{31F796D4-D745-4152-9B65-A55CE89A46F4}">
      <dgm:prSet/>
      <dgm:spPr/>
      <dgm:t>
        <a:bodyPr/>
        <a:lstStyle/>
        <a:p>
          <a:endParaRPr lang="el-GR"/>
        </a:p>
      </dgm:t>
    </dgm:pt>
    <dgm:pt modelId="{059BC401-6686-4589-8FBE-B040A31102BE}" type="sibTrans" cxnId="{31F796D4-D745-4152-9B65-A55CE89A46F4}">
      <dgm:prSet/>
      <dgm:spPr/>
      <dgm:t>
        <a:bodyPr/>
        <a:lstStyle/>
        <a:p>
          <a:endParaRPr lang="el-GR"/>
        </a:p>
      </dgm:t>
    </dgm:pt>
    <dgm:pt modelId="{E31BDE75-A0E1-402D-8971-FB05A1601453}">
      <dgm:prSet phldrT="[Κείμενο]"/>
      <dgm:spPr/>
      <dgm:t>
        <a:bodyPr/>
        <a:lstStyle/>
        <a:p>
          <a:pPr algn="l"/>
          <a:r>
            <a:rPr lang="el-GR" sz="1400" kern="1200" dirty="0"/>
            <a:t>Θεωρία του Συμπεριφορισμού </a:t>
          </a:r>
        </a:p>
      </dgm:t>
    </dgm:pt>
    <dgm:pt modelId="{ABD7524E-79E1-493B-8C78-7742E4BE9B1A}" type="parTrans" cxnId="{35362716-294C-470B-90B7-F77F18E85F00}">
      <dgm:prSet/>
      <dgm:spPr/>
      <dgm:t>
        <a:bodyPr/>
        <a:lstStyle/>
        <a:p>
          <a:endParaRPr lang="el-GR"/>
        </a:p>
      </dgm:t>
    </dgm:pt>
    <dgm:pt modelId="{8A3C5803-545B-4BA9-ABA3-21F26300142E}" type="sibTrans" cxnId="{35362716-294C-470B-90B7-F77F18E85F00}">
      <dgm:prSet/>
      <dgm:spPr/>
      <dgm:t>
        <a:bodyPr/>
        <a:lstStyle/>
        <a:p>
          <a:endParaRPr lang="el-GR"/>
        </a:p>
      </dgm:t>
    </dgm:pt>
    <dgm:pt modelId="{3E1205A4-384B-4ED5-9ACD-F749BDCFA0B5}">
      <dgm:prSet phldrT="[Κείμενο]"/>
      <dgm:spPr/>
      <dgm:t>
        <a:bodyPr/>
        <a:lstStyle/>
        <a:p>
          <a:pPr algn="l"/>
          <a:r>
            <a:rPr lang="el-GR" sz="1400" kern="1200" dirty="0"/>
            <a:t>Στοιχεία Γνωστικών Θεωριών</a:t>
          </a:r>
        </a:p>
      </dgm:t>
    </dgm:pt>
    <dgm:pt modelId="{0C1BF3D7-2E64-42E9-8D68-CA7FAD40D70B}" type="parTrans" cxnId="{2A137BF7-ECF1-4017-B9E1-69B092858103}">
      <dgm:prSet/>
      <dgm:spPr/>
      <dgm:t>
        <a:bodyPr/>
        <a:lstStyle/>
        <a:p>
          <a:endParaRPr lang="el-GR"/>
        </a:p>
      </dgm:t>
    </dgm:pt>
    <dgm:pt modelId="{DD13B13B-B591-4FB0-A7BA-392B08B9C876}" type="sibTrans" cxnId="{2A137BF7-ECF1-4017-B9E1-69B092858103}">
      <dgm:prSet/>
      <dgm:spPr/>
      <dgm:t>
        <a:bodyPr/>
        <a:lstStyle/>
        <a:p>
          <a:endParaRPr lang="el-GR"/>
        </a:p>
      </dgm:t>
    </dgm:pt>
    <dgm:pt modelId="{258A9ADA-9E2E-40F7-A24B-3E7B443280CA}">
      <dgm:prSet phldrT="[Κείμενο]"/>
      <dgm:spPr/>
      <dgm:t>
        <a:bodyPr/>
        <a:lstStyle/>
        <a:p>
          <a:r>
            <a:rPr lang="el-GR" b="1" dirty="0"/>
            <a:t>Αρχές Δημιουργίας Εκπαιδευτικού Υλικού</a:t>
          </a:r>
        </a:p>
      </dgm:t>
    </dgm:pt>
    <dgm:pt modelId="{73125460-ADC7-4F25-86D1-BE0CB40F1C61}" type="parTrans" cxnId="{31C3133A-9397-4F75-B865-D1AE07862F5F}">
      <dgm:prSet/>
      <dgm:spPr/>
      <dgm:t>
        <a:bodyPr/>
        <a:lstStyle/>
        <a:p>
          <a:endParaRPr lang="el-GR"/>
        </a:p>
      </dgm:t>
    </dgm:pt>
    <dgm:pt modelId="{F9DF88C0-EB1D-49B4-A183-ED293AC2FDBD}" type="sibTrans" cxnId="{31C3133A-9397-4F75-B865-D1AE07862F5F}">
      <dgm:prSet/>
      <dgm:spPr/>
      <dgm:t>
        <a:bodyPr/>
        <a:lstStyle/>
        <a:p>
          <a:endParaRPr lang="el-GR"/>
        </a:p>
      </dgm:t>
    </dgm:pt>
    <dgm:pt modelId="{06A30DEE-A859-4931-BDAA-95CDC96189C6}">
      <dgm:prSet phldrT="[Κείμενο]"/>
      <dgm:spPr/>
      <dgm:t>
        <a:bodyPr/>
        <a:lstStyle/>
        <a:p>
          <a:pPr algn="l"/>
          <a:r>
            <a:rPr lang="el-GR" b="1" dirty="0"/>
            <a:t>1</a:t>
          </a:r>
          <a:r>
            <a:rPr lang="el-GR" b="1" baseline="30000" dirty="0"/>
            <a:t>η</a:t>
          </a:r>
          <a:r>
            <a:rPr lang="el-GR" b="1" dirty="0"/>
            <a:t> Δ.Ε.</a:t>
          </a:r>
          <a:r>
            <a:rPr lang="el-GR" dirty="0"/>
            <a:t>: Τριτοβάθμια Εκπαίδευση</a:t>
          </a:r>
        </a:p>
      </dgm:t>
    </dgm:pt>
    <dgm:pt modelId="{2D6EA1D0-F5FA-467D-A15B-EBF2A07B2DEC}" type="parTrans" cxnId="{68D22C13-D4D6-4484-BDDE-1428431A46D1}">
      <dgm:prSet/>
      <dgm:spPr/>
      <dgm:t>
        <a:bodyPr/>
        <a:lstStyle/>
        <a:p>
          <a:endParaRPr lang="el-GR"/>
        </a:p>
      </dgm:t>
    </dgm:pt>
    <dgm:pt modelId="{E63ACA51-C7A4-4581-8D61-0A970D050E6D}" type="sibTrans" cxnId="{68D22C13-D4D6-4484-BDDE-1428431A46D1}">
      <dgm:prSet/>
      <dgm:spPr/>
      <dgm:t>
        <a:bodyPr/>
        <a:lstStyle/>
        <a:p>
          <a:endParaRPr lang="el-GR"/>
        </a:p>
      </dgm:t>
    </dgm:pt>
    <dgm:pt modelId="{0890BD69-E38E-4381-8769-F3BE8F837A3F}">
      <dgm:prSet phldrT="[Κείμενο]"/>
      <dgm:spPr/>
      <dgm:t>
        <a:bodyPr/>
        <a:lstStyle/>
        <a:p>
          <a:pPr algn="l"/>
          <a:r>
            <a:rPr lang="el-GR" b="1" dirty="0"/>
            <a:t>3</a:t>
          </a:r>
          <a:r>
            <a:rPr lang="el-GR" b="1" baseline="30000" dirty="0"/>
            <a:t>η</a:t>
          </a:r>
          <a:r>
            <a:rPr lang="el-GR" b="1" dirty="0"/>
            <a:t> Δ.Ε.</a:t>
          </a:r>
          <a:r>
            <a:rPr lang="el-GR" dirty="0"/>
            <a:t>: Πανεπιστημιούπολη Γάλλου και Φιλοσοφική Σχολή</a:t>
          </a:r>
        </a:p>
      </dgm:t>
    </dgm:pt>
    <dgm:pt modelId="{847005F2-FFFA-4332-9784-A9928E2119F0}" type="parTrans" cxnId="{7DE6E73E-C191-48D8-A513-EB903C80DC63}">
      <dgm:prSet/>
      <dgm:spPr/>
      <dgm:t>
        <a:bodyPr/>
        <a:lstStyle/>
        <a:p>
          <a:endParaRPr lang="el-GR"/>
        </a:p>
      </dgm:t>
    </dgm:pt>
    <dgm:pt modelId="{8D79D303-8506-4ACC-99DF-5F2CC8ECB3AF}" type="sibTrans" cxnId="{7DE6E73E-C191-48D8-A513-EB903C80DC63}">
      <dgm:prSet/>
      <dgm:spPr/>
      <dgm:t>
        <a:bodyPr/>
        <a:lstStyle/>
        <a:p>
          <a:endParaRPr lang="el-GR"/>
        </a:p>
      </dgm:t>
    </dgm:pt>
    <dgm:pt modelId="{FDF5AAFE-35F0-4070-AED7-C4C18AB73DC4}">
      <dgm:prSet phldrT="[Κείμενο]"/>
      <dgm:spPr/>
      <dgm:t>
        <a:bodyPr/>
        <a:lstStyle/>
        <a:p>
          <a:pPr algn="l"/>
          <a:r>
            <a:rPr lang="el-GR" b="1" dirty="0"/>
            <a:t>4</a:t>
          </a:r>
          <a:r>
            <a:rPr lang="el-GR" b="1" baseline="30000" dirty="0"/>
            <a:t>η</a:t>
          </a:r>
          <a:r>
            <a:rPr lang="el-GR" b="1" dirty="0"/>
            <a:t> Δ.Ε.</a:t>
          </a:r>
          <a:r>
            <a:rPr lang="el-GR" dirty="0"/>
            <a:t>: Σχολή Κοινωνικών Επιστημών</a:t>
          </a:r>
        </a:p>
      </dgm:t>
    </dgm:pt>
    <dgm:pt modelId="{0AA5604F-8D33-49FE-B1E0-21EF40153F3C}" type="parTrans" cxnId="{B8691C89-C13B-4375-A177-F32079DF4E75}">
      <dgm:prSet/>
      <dgm:spPr/>
      <dgm:t>
        <a:bodyPr/>
        <a:lstStyle/>
        <a:p>
          <a:endParaRPr lang="el-GR"/>
        </a:p>
      </dgm:t>
    </dgm:pt>
    <dgm:pt modelId="{89C1E511-63FE-487B-B26B-FEB5D5B7465A}" type="sibTrans" cxnId="{B8691C89-C13B-4375-A177-F32079DF4E75}">
      <dgm:prSet/>
      <dgm:spPr/>
      <dgm:t>
        <a:bodyPr/>
        <a:lstStyle/>
        <a:p>
          <a:endParaRPr lang="el-GR"/>
        </a:p>
      </dgm:t>
    </dgm:pt>
    <dgm:pt modelId="{EFEE55C3-378F-4A1E-9D34-7C340B2AF64E}">
      <dgm:prSet phldrT="[Κείμενο]"/>
      <dgm:spPr/>
      <dgm:t>
        <a:bodyPr/>
        <a:lstStyle/>
        <a:p>
          <a:pPr algn="l"/>
          <a:r>
            <a:rPr lang="el-GR" b="1" dirty="0"/>
            <a:t>5</a:t>
          </a:r>
          <a:r>
            <a:rPr lang="el-GR" b="1" baseline="30000" dirty="0"/>
            <a:t>η</a:t>
          </a:r>
          <a:r>
            <a:rPr lang="el-GR" b="1" dirty="0"/>
            <a:t> Δ.Ε.</a:t>
          </a:r>
          <a:r>
            <a:rPr lang="el-GR" dirty="0"/>
            <a:t>: Σχολή Επιστημών Αγωγής</a:t>
          </a:r>
        </a:p>
      </dgm:t>
    </dgm:pt>
    <dgm:pt modelId="{F70ACD3B-69F2-4159-8D4B-EC32C1B5541D}" type="parTrans" cxnId="{F340FF43-F7FF-4B75-98BA-3DE8562657E7}">
      <dgm:prSet/>
      <dgm:spPr/>
      <dgm:t>
        <a:bodyPr/>
        <a:lstStyle/>
        <a:p>
          <a:endParaRPr lang="el-GR"/>
        </a:p>
      </dgm:t>
    </dgm:pt>
    <dgm:pt modelId="{0EC7E378-40E1-4654-A844-8FC6D4C7801A}" type="sibTrans" cxnId="{F340FF43-F7FF-4B75-98BA-3DE8562657E7}">
      <dgm:prSet/>
      <dgm:spPr/>
      <dgm:t>
        <a:bodyPr/>
        <a:lstStyle/>
        <a:p>
          <a:endParaRPr lang="el-GR"/>
        </a:p>
      </dgm:t>
    </dgm:pt>
    <dgm:pt modelId="{00C72A51-7211-406A-B5D4-F9AE8F6E4498}">
      <dgm:prSet phldrT="[Κείμενο]"/>
      <dgm:spPr/>
      <dgm:t>
        <a:bodyPr/>
        <a:lstStyle/>
        <a:p>
          <a:pPr algn="l"/>
          <a:endParaRPr lang="el-GR" sz="1400" kern="1200" dirty="0"/>
        </a:p>
      </dgm:t>
    </dgm:pt>
    <dgm:pt modelId="{D7E803E5-54CF-4771-A068-F8B391FF840A}" type="parTrans" cxnId="{19C1674A-51BE-4CA5-8240-DD33EA3EA9DC}">
      <dgm:prSet/>
      <dgm:spPr/>
      <dgm:t>
        <a:bodyPr/>
        <a:lstStyle/>
        <a:p>
          <a:endParaRPr lang="el-GR"/>
        </a:p>
      </dgm:t>
    </dgm:pt>
    <dgm:pt modelId="{78AF5EAE-0C88-4AA8-9467-4DEAE0626824}" type="sibTrans" cxnId="{19C1674A-51BE-4CA5-8240-DD33EA3EA9DC}">
      <dgm:prSet/>
      <dgm:spPr/>
      <dgm:t>
        <a:bodyPr/>
        <a:lstStyle/>
        <a:p>
          <a:endParaRPr lang="el-GR"/>
        </a:p>
      </dgm:t>
    </dgm:pt>
    <dgm:pt modelId="{1FB73C75-D173-4AE8-8B8D-14A1C0BD85D8}">
      <dgm:prSet phldrT="[Κείμενο]"/>
      <dgm:spPr/>
      <dgm:t>
        <a:bodyPr/>
        <a:lstStyle/>
        <a:p>
          <a:pPr algn="l"/>
          <a:endParaRPr lang="el-GR" b="1" dirty="0"/>
        </a:p>
      </dgm:t>
    </dgm:pt>
    <dgm:pt modelId="{41DF7D3F-96EF-4013-AD50-E92606F30F77}" type="parTrans" cxnId="{20A69377-128A-43BB-906C-1D161DF788F7}">
      <dgm:prSet/>
      <dgm:spPr/>
      <dgm:t>
        <a:bodyPr/>
        <a:lstStyle/>
        <a:p>
          <a:endParaRPr lang="el-GR"/>
        </a:p>
      </dgm:t>
    </dgm:pt>
    <dgm:pt modelId="{AAD64011-0C19-4363-9FE0-DA2C78D00D0A}" type="sibTrans" cxnId="{20A69377-128A-43BB-906C-1D161DF788F7}">
      <dgm:prSet/>
      <dgm:spPr/>
      <dgm:t>
        <a:bodyPr/>
        <a:lstStyle/>
        <a:p>
          <a:endParaRPr lang="el-GR"/>
        </a:p>
      </dgm:t>
    </dgm:pt>
    <dgm:pt modelId="{EAF122EB-05C2-4642-9ADB-8B58F71611D1}">
      <dgm:prSet phldrT="[Κείμενο]"/>
      <dgm:spPr/>
      <dgm:t>
        <a:bodyPr/>
        <a:lstStyle/>
        <a:p>
          <a:pPr algn="l"/>
          <a:endParaRPr lang="el-GR" dirty="0"/>
        </a:p>
      </dgm:t>
    </dgm:pt>
    <dgm:pt modelId="{49F2749C-9486-42EA-84DF-14AB9E632857}" type="parTrans" cxnId="{EDB05857-457C-4D17-BFC9-2FEA6530C733}">
      <dgm:prSet/>
      <dgm:spPr/>
      <dgm:t>
        <a:bodyPr/>
        <a:lstStyle/>
        <a:p>
          <a:endParaRPr lang="el-GR"/>
        </a:p>
      </dgm:t>
    </dgm:pt>
    <dgm:pt modelId="{7E2D0AD4-4F23-447D-8DDC-15EA1E560E0B}" type="sibTrans" cxnId="{EDB05857-457C-4D17-BFC9-2FEA6530C733}">
      <dgm:prSet/>
      <dgm:spPr/>
      <dgm:t>
        <a:bodyPr/>
        <a:lstStyle/>
        <a:p>
          <a:endParaRPr lang="el-GR"/>
        </a:p>
      </dgm:t>
    </dgm:pt>
    <dgm:pt modelId="{F7C790EA-185D-4018-A1FA-737421F2420B}">
      <dgm:prSet phldrT="[Κείμενο]" custT="1"/>
      <dgm:spPr/>
      <dgm:t>
        <a:bodyPr/>
        <a:lstStyle/>
        <a:p>
          <a:pPr algn="just"/>
          <a:endParaRPr lang="el-GR" sz="1300" dirty="0"/>
        </a:p>
      </dgm:t>
    </dgm:pt>
    <dgm:pt modelId="{83E0FD7B-E900-4EF8-9EED-6028CCDF266C}" type="parTrans" cxnId="{F9DC8A86-4C86-407C-8999-33C64363448B}">
      <dgm:prSet/>
      <dgm:spPr/>
      <dgm:t>
        <a:bodyPr/>
        <a:lstStyle/>
        <a:p>
          <a:endParaRPr lang="el-GR"/>
        </a:p>
      </dgm:t>
    </dgm:pt>
    <dgm:pt modelId="{F0C75F3B-3B49-4188-8744-AA7EF8FF5531}" type="sibTrans" cxnId="{F9DC8A86-4C86-407C-8999-33C64363448B}">
      <dgm:prSet/>
      <dgm:spPr/>
      <dgm:t>
        <a:bodyPr/>
        <a:lstStyle/>
        <a:p>
          <a:endParaRPr lang="el-GR"/>
        </a:p>
      </dgm:t>
    </dgm:pt>
    <dgm:pt modelId="{C77C44BE-B6EB-4A06-B201-D42537E62948}">
      <dgm:prSet phldrT="[Κείμενο]"/>
      <dgm:spPr/>
      <dgm:t>
        <a:bodyPr/>
        <a:lstStyle/>
        <a:p>
          <a:pPr algn="l"/>
          <a:endParaRPr lang="el-GR" dirty="0"/>
        </a:p>
      </dgm:t>
    </dgm:pt>
    <dgm:pt modelId="{3D0F24A2-6820-4139-A8E7-B1AB59DCBB82}" type="parTrans" cxnId="{88797A11-9D3C-4B2A-B719-81C6B27C1AE9}">
      <dgm:prSet/>
      <dgm:spPr/>
      <dgm:t>
        <a:bodyPr/>
        <a:lstStyle/>
        <a:p>
          <a:endParaRPr lang="el-GR"/>
        </a:p>
      </dgm:t>
    </dgm:pt>
    <dgm:pt modelId="{A712FB02-C4DA-4B4C-AFDC-5E77DDDB469E}" type="sibTrans" cxnId="{88797A11-9D3C-4B2A-B719-81C6B27C1AE9}">
      <dgm:prSet/>
      <dgm:spPr/>
      <dgm:t>
        <a:bodyPr/>
        <a:lstStyle/>
        <a:p>
          <a:endParaRPr lang="el-GR"/>
        </a:p>
      </dgm:t>
    </dgm:pt>
    <dgm:pt modelId="{3FAB6CBD-1CB0-4098-A445-53D1E54189ED}">
      <dgm:prSet phldrT="[Κείμενο]"/>
      <dgm:spPr/>
      <dgm:t>
        <a:bodyPr/>
        <a:lstStyle/>
        <a:p>
          <a:pPr algn="l"/>
          <a:endParaRPr lang="el-GR" dirty="0"/>
        </a:p>
      </dgm:t>
    </dgm:pt>
    <dgm:pt modelId="{4A35339D-CAB0-49AE-9F4E-134D876C6E55}" type="parTrans" cxnId="{968B30D2-3D19-4BDD-8761-B71570C10501}">
      <dgm:prSet/>
      <dgm:spPr/>
      <dgm:t>
        <a:bodyPr/>
        <a:lstStyle/>
        <a:p>
          <a:endParaRPr lang="el-GR"/>
        </a:p>
      </dgm:t>
    </dgm:pt>
    <dgm:pt modelId="{EEA43036-CB69-48BF-B482-619BA30283E5}" type="sibTrans" cxnId="{968B30D2-3D19-4BDD-8761-B71570C10501}">
      <dgm:prSet/>
      <dgm:spPr/>
      <dgm:t>
        <a:bodyPr/>
        <a:lstStyle/>
        <a:p>
          <a:endParaRPr lang="el-GR"/>
        </a:p>
      </dgm:t>
    </dgm:pt>
    <dgm:pt modelId="{6A2C00AF-2DAF-4D59-AC1F-99AEB65C54A0}">
      <dgm:prSet phldrT="[Κείμενο]"/>
      <dgm:spPr/>
      <dgm:t>
        <a:bodyPr/>
        <a:lstStyle/>
        <a:p>
          <a:pPr algn="l"/>
          <a:endParaRPr lang="el-GR" dirty="0"/>
        </a:p>
      </dgm:t>
    </dgm:pt>
    <dgm:pt modelId="{E0520FB0-56C5-47A3-A749-5273A9277FC1}" type="parTrans" cxnId="{91E15999-5D10-4639-B6A6-579A7A0BAD92}">
      <dgm:prSet/>
      <dgm:spPr/>
      <dgm:t>
        <a:bodyPr/>
        <a:lstStyle/>
        <a:p>
          <a:endParaRPr lang="el-GR"/>
        </a:p>
      </dgm:t>
    </dgm:pt>
    <dgm:pt modelId="{A5ADFDE1-8CF4-4BE9-B209-CB3FCC767C6E}" type="sibTrans" cxnId="{91E15999-5D10-4639-B6A6-579A7A0BAD92}">
      <dgm:prSet/>
      <dgm:spPr/>
      <dgm:t>
        <a:bodyPr/>
        <a:lstStyle/>
        <a:p>
          <a:endParaRPr lang="el-GR"/>
        </a:p>
      </dgm:t>
    </dgm:pt>
    <dgm:pt modelId="{7346A384-01EC-49D2-97B7-CD9422740F39}">
      <dgm:prSet phldrT="[Κείμενο]" custT="1"/>
      <dgm:spPr/>
      <dgm:t>
        <a:bodyPr/>
        <a:lstStyle/>
        <a:p>
          <a:pPr algn="l"/>
          <a:r>
            <a:rPr lang="el-GR" sz="1400" kern="1200" dirty="0">
              <a:solidFill>
                <a:prstClr val="black">
                  <a:hueOff val="0"/>
                  <a:satOff val="0"/>
                  <a:lumOff val="0"/>
                  <a:alphaOff val="0"/>
                </a:prstClr>
              </a:solidFill>
              <a:latin typeface="Calibri"/>
              <a:ea typeface="+mn-ea"/>
              <a:cs typeface="+mn-cs"/>
            </a:rPr>
            <a:t>Στοιχεία των Θεωριών του Κοινωνικού Εποικοδομισμού</a:t>
          </a:r>
        </a:p>
      </dgm:t>
    </dgm:pt>
    <dgm:pt modelId="{096B8821-CB4B-4F7F-B9A0-5E9B1F0D23C8}" type="parTrans" cxnId="{EE3B7023-6FB6-4DEC-81E7-987B3E94C00B}">
      <dgm:prSet/>
      <dgm:spPr/>
      <dgm:t>
        <a:bodyPr/>
        <a:lstStyle/>
        <a:p>
          <a:endParaRPr lang="el-GR"/>
        </a:p>
      </dgm:t>
    </dgm:pt>
    <dgm:pt modelId="{1BAD3ADF-A2E9-4898-BDD5-8142218A7D80}" type="sibTrans" cxnId="{EE3B7023-6FB6-4DEC-81E7-987B3E94C00B}">
      <dgm:prSet/>
      <dgm:spPr/>
      <dgm:t>
        <a:bodyPr/>
        <a:lstStyle/>
        <a:p>
          <a:endParaRPr lang="el-GR"/>
        </a:p>
      </dgm:t>
    </dgm:pt>
    <dgm:pt modelId="{F717E8B9-A53D-4C8D-8993-B827233CF0FE}">
      <dgm:prSet phldrT="[Κείμενο]"/>
      <dgm:spPr/>
      <dgm:t>
        <a:bodyPr/>
        <a:lstStyle/>
        <a:p>
          <a:pPr algn="l"/>
          <a:endParaRPr lang="el-GR" sz="1400" kern="1200" dirty="0"/>
        </a:p>
      </dgm:t>
    </dgm:pt>
    <dgm:pt modelId="{C5A7FECE-6CB5-487D-B0C5-51968DD8654E}" type="parTrans" cxnId="{FAC5E609-FB3A-4231-B721-46A9D07C4A33}">
      <dgm:prSet/>
      <dgm:spPr/>
      <dgm:t>
        <a:bodyPr/>
        <a:lstStyle/>
        <a:p>
          <a:endParaRPr lang="el-GR"/>
        </a:p>
      </dgm:t>
    </dgm:pt>
    <dgm:pt modelId="{FC1CA162-C540-49FE-9983-B04551E2E5B6}" type="sibTrans" cxnId="{FAC5E609-FB3A-4231-B721-46A9D07C4A33}">
      <dgm:prSet/>
      <dgm:spPr/>
      <dgm:t>
        <a:bodyPr/>
        <a:lstStyle/>
        <a:p>
          <a:endParaRPr lang="el-GR"/>
        </a:p>
      </dgm:t>
    </dgm:pt>
    <dgm:pt modelId="{5A9CE6D8-353F-4B85-ACAF-AD0FB7A56E1E}">
      <dgm:prSet custT="1"/>
      <dgm:spPr/>
      <dgm:t>
        <a:bodyPr/>
        <a:lstStyle/>
        <a:p>
          <a:r>
            <a:rPr lang="el-GR" sz="1400" kern="1200" dirty="0">
              <a:solidFill>
                <a:prstClr val="black">
                  <a:hueOff val="0"/>
                  <a:satOff val="0"/>
                  <a:lumOff val="0"/>
                  <a:alphaOff val="0"/>
                </a:prstClr>
              </a:solidFill>
              <a:latin typeface="Calibri"/>
              <a:ea typeface="+mn-ea"/>
              <a:cs typeface="+mn-cs"/>
            </a:rPr>
            <a:t>κατά τον </a:t>
          </a:r>
          <a:r>
            <a:rPr lang="en-US" sz="1400" kern="1200" dirty="0">
              <a:solidFill>
                <a:prstClr val="black">
                  <a:hueOff val="0"/>
                  <a:satOff val="0"/>
                  <a:lumOff val="0"/>
                  <a:alphaOff val="0"/>
                </a:prstClr>
              </a:solidFill>
              <a:latin typeface="Calibri"/>
              <a:ea typeface="+mn-ea"/>
              <a:cs typeface="+mn-cs"/>
            </a:rPr>
            <a:t>Holmberg</a:t>
          </a:r>
          <a:endParaRPr lang="el-GR" sz="1400" kern="1200" dirty="0">
            <a:solidFill>
              <a:prstClr val="black">
                <a:hueOff val="0"/>
                <a:satOff val="0"/>
                <a:lumOff val="0"/>
                <a:alphaOff val="0"/>
              </a:prstClr>
            </a:solidFill>
            <a:latin typeface="Calibri"/>
            <a:ea typeface="+mn-ea"/>
            <a:cs typeface="+mn-cs"/>
          </a:endParaRPr>
        </a:p>
      </dgm:t>
    </dgm:pt>
    <dgm:pt modelId="{D2593881-1E84-42B2-9FF1-71339E725A49}" type="parTrans" cxnId="{5540DF94-5018-4030-9262-9BEF7820400A}">
      <dgm:prSet/>
      <dgm:spPr/>
      <dgm:t>
        <a:bodyPr/>
        <a:lstStyle/>
        <a:p>
          <a:endParaRPr lang="el-GR"/>
        </a:p>
      </dgm:t>
    </dgm:pt>
    <dgm:pt modelId="{8D7DC6D7-579F-4514-ACF0-704C7F76D407}" type="sibTrans" cxnId="{5540DF94-5018-4030-9262-9BEF7820400A}">
      <dgm:prSet/>
      <dgm:spPr/>
      <dgm:t>
        <a:bodyPr/>
        <a:lstStyle/>
        <a:p>
          <a:endParaRPr lang="el-GR"/>
        </a:p>
      </dgm:t>
    </dgm:pt>
    <dgm:pt modelId="{147DC4F9-EBB7-4A04-AB36-559CA33ACDE2}">
      <dgm:prSet custT="1"/>
      <dgm:spPr/>
      <dgm:t>
        <a:bodyPr/>
        <a:lstStyle/>
        <a:p>
          <a:r>
            <a:rPr lang="el-GR" sz="1400" kern="1200" dirty="0">
              <a:solidFill>
                <a:prstClr val="black">
                  <a:hueOff val="0"/>
                  <a:satOff val="0"/>
                  <a:lumOff val="0"/>
                  <a:alphaOff val="0"/>
                </a:prstClr>
              </a:solidFill>
              <a:latin typeface="Calibri"/>
              <a:ea typeface="+mn-ea"/>
              <a:cs typeface="+mn-cs"/>
            </a:rPr>
            <a:t>κατά την Mena</a:t>
          </a:r>
        </a:p>
      </dgm:t>
    </dgm:pt>
    <dgm:pt modelId="{52BF1B01-25DB-4796-8CC7-3F78F6108746}" type="parTrans" cxnId="{9C74A07F-4065-48AC-B14B-C7E595E051EC}">
      <dgm:prSet/>
      <dgm:spPr/>
      <dgm:t>
        <a:bodyPr/>
        <a:lstStyle/>
        <a:p>
          <a:endParaRPr lang="el-GR"/>
        </a:p>
      </dgm:t>
    </dgm:pt>
    <dgm:pt modelId="{029CED26-5D9D-4BEE-91B1-123F9AB400DE}" type="sibTrans" cxnId="{9C74A07F-4065-48AC-B14B-C7E595E051EC}">
      <dgm:prSet/>
      <dgm:spPr/>
      <dgm:t>
        <a:bodyPr/>
        <a:lstStyle/>
        <a:p>
          <a:endParaRPr lang="el-GR"/>
        </a:p>
      </dgm:t>
    </dgm:pt>
    <dgm:pt modelId="{056A8707-C7AD-41F5-A0FF-748A3778B27E}">
      <dgm:prSet custT="1"/>
      <dgm:spPr/>
      <dgm:t>
        <a:bodyPr/>
        <a:lstStyle/>
        <a:p>
          <a:r>
            <a:rPr lang="el-GR" sz="1400" kern="1200" dirty="0">
              <a:solidFill>
                <a:prstClr val="black">
                  <a:hueOff val="0"/>
                  <a:satOff val="0"/>
                  <a:lumOff val="0"/>
                  <a:alphaOff val="0"/>
                </a:prstClr>
              </a:solidFill>
              <a:latin typeface="Calibri"/>
              <a:ea typeface="+mn-ea"/>
              <a:cs typeface="+mn-cs"/>
            </a:rPr>
            <a:t>κατά τους West-Λιοναράκη</a:t>
          </a:r>
        </a:p>
      </dgm:t>
    </dgm:pt>
    <dgm:pt modelId="{393A75A7-7F6E-4649-8756-A88417A9F447}" type="parTrans" cxnId="{A8F157E9-AD48-436F-B81B-41B765AB54EB}">
      <dgm:prSet/>
      <dgm:spPr/>
      <dgm:t>
        <a:bodyPr/>
        <a:lstStyle/>
        <a:p>
          <a:endParaRPr lang="el-GR"/>
        </a:p>
      </dgm:t>
    </dgm:pt>
    <dgm:pt modelId="{77A65FEE-97C5-4462-8011-89DFAE6FA68B}" type="sibTrans" cxnId="{A8F157E9-AD48-436F-B81B-41B765AB54EB}">
      <dgm:prSet/>
      <dgm:spPr/>
      <dgm:t>
        <a:bodyPr/>
        <a:lstStyle/>
        <a:p>
          <a:endParaRPr lang="el-GR"/>
        </a:p>
      </dgm:t>
    </dgm:pt>
    <dgm:pt modelId="{8B7B475B-D17E-450C-B10C-EBEB708C5303}">
      <dgm:prSet custT="1"/>
      <dgm:spPr/>
      <dgm:t>
        <a:bodyPr/>
        <a:lstStyle/>
        <a:p>
          <a:r>
            <a:rPr lang="el-GR" sz="1400" kern="1200" dirty="0">
              <a:solidFill>
                <a:prstClr val="black">
                  <a:hueOff val="0"/>
                  <a:satOff val="0"/>
                  <a:lumOff val="0"/>
                  <a:alphaOff val="0"/>
                </a:prstClr>
              </a:solidFill>
              <a:latin typeface="Calibri"/>
              <a:ea typeface="+mn-ea"/>
              <a:cs typeface="+mn-cs"/>
            </a:rPr>
            <a:t>κατά τον </a:t>
          </a:r>
          <a:r>
            <a:rPr lang="en-US" sz="1400" kern="1200" dirty="0">
              <a:solidFill>
                <a:prstClr val="black">
                  <a:hueOff val="0"/>
                  <a:satOff val="0"/>
                  <a:lumOff val="0"/>
                  <a:alphaOff val="0"/>
                </a:prstClr>
              </a:solidFill>
              <a:latin typeface="Calibri"/>
              <a:ea typeface="+mn-ea"/>
              <a:cs typeface="+mn-cs"/>
            </a:rPr>
            <a:t>Mayer</a:t>
          </a:r>
          <a:endParaRPr lang="el-GR" sz="1400" kern="1200" dirty="0">
            <a:solidFill>
              <a:prstClr val="black">
                <a:hueOff val="0"/>
                <a:satOff val="0"/>
                <a:lumOff val="0"/>
                <a:alphaOff val="0"/>
              </a:prstClr>
            </a:solidFill>
            <a:latin typeface="Calibri"/>
            <a:ea typeface="+mn-ea"/>
            <a:cs typeface="+mn-cs"/>
          </a:endParaRPr>
        </a:p>
      </dgm:t>
    </dgm:pt>
    <dgm:pt modelId="{B241D504-D92A-42A8-9B06-5501534BAB15}" type="parTrans" cxnId="{1A54FBEE-B8BC-458F-8199-4768C55A4B57}">
      <dgm:prSet/>
      <dgm:spPr/>
      <dgm:t>
        <a:bodyPr/>
        <a:lstStyle/>
        <a:p>
          <a:endParaRPr lang="el-GR"/>
        </a:p>
      </dgm:t>
    </dgm:pt>
    <dgm:pt modelId="{73EE3E0D-AAC7-4E2E-9C68-A68DCDF9DD65}" type="sibTrans" cxnId="{1A54FBEE-B8BC-458F-8199-4768C55A4B57}">
      <dgm:prSet/>
      <dgm:spPr/>
      <dgm:t>
        <a:bodyPr/>
        <a:lstStyle/>
        <a:p>
          <a:endParaRPr lang="el-GR"/>
        </a:p>
      </dgm:t>
    </dgm:pt>
    <dgm:pt modelId="{5C3940BD-A422-4E86-8110-E09F3204FBB3}">
      <dgm:prSet custT="1"/>
      <dgm:spPr/>
      <dgm:t>
        <a:bodyPr/>
        <a:lstStyle/>
        <a:p>
          <a:r>
            <a:rPr lang="el-GR" sz="1400" kern="1200" dirty="0">
              <a:solidFill>
                <a:prstClr val="black">
                  <a:hueOff val="0"/>
                  <a:satOff val="0"/>
                  <a:lumOff val="0"/>
                  <a:alphaOff val="0"/>
                </a:prstClr>
              </a:solidFill>
              <a:latin typeface="Calibri"/>
              <a:ea typeface="+mn-ea"/>
              <a:cs typeface="+mn-cs"/>
            </a:rPr>
            <a:t>κατά τους Σπανακά - Λιοναράκη</a:t>
          </a:r>
          <a:r>
            <a:rPr lang="en-US" sz="1400" kern="1200" dirty="0">
              <a:solidFill>
                <a:prstClr val="black">
                  <a:hueOff val="0"/>
                  <a:satOff val="0"/>
                  <a:lumOff val="0"/>
                  <a:alphaOff val="0"/>
                </a:prstClr>
              </a:solidFill>
              <a:latin typeface="Calibri"/>
              <a:ea typeface="+mn-ea"/>
              <a:cs typeface="+mn-cs"/>
            </a:rPr>
            <a:t> </a:t>
          </a:r>
          <a:endParaRPr lang="el-GR" sz="1400" kern="1200" dirty="0">
            <a:solidFill>
              <a:prstClr val="black">
                <a:hueOff val="0"/>
                <a:satOff val="0"/>
                <a:lumOff val="0"/>
                <a:alphaOff val="0"/>
              </a:prstClr>
            </a:solidFill>
            <a:latin typeface="Calibri"/>
            <a:ea typeface="+mn-ea"/>
            <a:cs typeface="+mn-cs"/>
          </a:endParaRPr>
        </a:p>
      </dgm:t>
    </dgm:pt>
    <dgm:pt modelId="{16326145-61AB-4DF0-A1E7-1BB1F2CE59AA}" type="parTrans" cxnId="{3CB3B7EE-A771-4836-8899-AF1D2378A315}">
      <dgm:prSet/>
      <dgm:spPr/>
      <dgm:t>
        <a:bodyPr/>
        <a:lstStyle/>
        <a:p>
          <a:endParaRPr lang="el-GR"/>
        </a:p>
      </dgm:t>
    </dgm:pt>
    <dgm:pt modelId="{C387827A-4AD8-4606-92C4-D082FFF7FBDD}" type="sibTrans" cxnId="{3CB3B7EE-A771-4836-8899-AF1D2378A315}">
      <dgm:prSet/>
      <dgm:spPr/>
      <dgm:t>
        <a:bodyPr/>
        <a:lstStyle/>
        <a:p>
          <a:endParaRPr lang="el-GR"/>
        </a:p>
      </dgm:t>
    </dgm:pt>
    <dgm:pt modelId="{E49C9A16-1D12-493B-AE2A-2C0A40B9FA3B}">
      <dgm:prSet custT="1"/>
      <dgm:spPr/>
      <dgm:t>
        <a:bodyPr/>
        <a:lstStyle/>
        <a:p>
          <a:endParaRPr lang="el-GR" sz="1400" kern="1200" dirty="0">
            <a:solidFill>
              <a:prstClr val="black">
                <a:hueOff val="0"/>
                <a:satOff val="0"/>
                <a:lumOff val="0"/>
                <a:alphaOff val="0"/>
              </a:prstClr>
            </a:solidFill>
            <a:latin typeface="Calibri"/>
            <a:ea typeface="+mn-ea"/>
            <a:cs typeface="+mn-cs"/>
          </a:endParaRPr>
        </a:p>
      </dgm:t>
    </dgm:pt>
    <dgm:pt modelId="{D3185F4C-DD2D-4A30-A328-806348C5DB9B}" type="parTrans" cxnId="{5986FC2F-E120-4170-8B6D-680552EA4333}">
      <dgm:prSet/>
      <dgm:spPr/>
      <dgm:t>
        <a:bodyPr/>
        <a:lstStyle/>
        <a:p>
          <a:endParaRPr lang="el-GR"/>
        </a:p>
      </dgm:t>
    </dgm:pt>
    <dgm:pt modelId="{2A6BE399-4313-4F7A-B5A4-675D560BBEA9}" type="sibTrans" cxnId="{5986FC2F-E120-4170-8B6D-680552EA4333}">
      <dgm:prSet/>
      <dgm:spPr/>
      <dgm:t>
        <a:bodyPr/>
        <a:lstStyle/>
        <a:p>
          <a:endParaRPr lang="el-GR"/>
        </a:p>
      </dgm:t>
    </dgm:pt>
    <dgm:pt modelId="{BAB8CDB0-0DE4-4BF6-A3CB-14E4E333A913}">
      <dgm:prSet custT="1"/>
      <dgm:spPr/>
      <dgm:t>
        <a:bodyPr/>
        <a:lstStyle/>
        <a:p>
          <a:endParaRPr lang="el-GR" sz="1400" kern="1200" dirty="0">
            <a:solidFill>
              <a:prstClr val="black">
                <a:hueOff val="0"/>
                <a:satOff val="0"/>
                <a:lumOff val="0"/>
                <a:alphaOff val="0"/>
              </a:prstClr>
            </a:solidFill>
            <a:latin typeface="Calibri"/>
            <a:ea typeface="+mn-ea"/>
            <a:cs typeface="+mn-cs"/>
          </a:endParaRPr>
        </a:p>
      </dgm:t>
    </dgm:pt>
    <dgm:pt modelId="{7E8D647B-7264-425A-9D61-B8C680F40749}" type="parTrans" cxnId="{D67496D7-F3E7-45E4-A6AA-B981F8AF287D}">
      <dgm:prSet/>
      <dgm:spPr/>
      <dgm:t>
        <a:bodyPr/>
        <a:lstStyle/>
        <a:p>
          <a:endParaRPr lang="el-GR"/>
        </a:p>
      </dgm:t>
    </dgm:pt>
    <dgm:pt modelId="{F36CBB06-DA83-45C4-BB31-7E34D18E4800}" type="sibTrans" cxnId="{D67496D7-F3E7-45E4-A6AA-B981F8AF287D}">
      <dgm:prSet/>
      <dgm:spPr/>
      <dgm:t>
        <a:bodyPr/>
        <a:lstStyle/>
        <a:p>
          <a:endParaRPr lang="el-GR"/>
        </a:p>
      </dgm:t>
    </dgm:pt>
    <dgm:pt modelId="{E720AB96-1ADD-401A-9438-8E6B05F4D1DC}">
      <dgm:prSet custT="1"/>
      <dgm:spPr/>
      <dgm:t>
        <a:bodyPr/>
        <a:lstStyle/>
        <a:p>
          <a:endParaRPr lang="el-GR" sz="1400" kern="1200" dirty="0">
            <a:solidFill>
              <a:prstClr val="black">
                <a:hueOff val="0"/>
                <a:satOff val="0"/>
                <a:lumOff val="0"/>
                <a:alphaOff val="0"/>
              </a:prstClr>
            </a:solidFill>
            <a:latin typeface="Calibri"/>
            <a:ea typeface="+mn-ea"/>
            <a:cs typeface="+mn-cs"/>
          </a:endParaRPr>
        </a:p>
      </dgm:t>
    </dgm:pt>
    <dgm:pt modelId="{DD00C5A4-49FE-4DF5-8D39-EFF8A1591003}" type="parTrans" cxnId="{19DDCDE9-CF7D-44EE-B152-64626811F234}">
      <dgm:prSet/>
      <dgm:spPr/>
      <dgm:t>
        <a:bodyPr/>
        <a:lstStyle/>
        <a:p>
          <a:endParaRPr lang="el-GR"/>
        </a:p>
      </dgm:t>
    </dgm:pt>
    <dgm:pt modelId="{63FD1CED-1945-4BF8-A183-01F0AD4333F5}" type="sibTrans" cxnId="{19DDCDE9-CF7D-44EE-B152-64626811F234}">
      <dgm:prSet/>
      <dgm:spPr/>
      <dgm:t>
        <a:bodyPr/>
        <a:lstStyle/>
        <a:p>
          <a:endParaRPr lang="el-GR"/>
        </a:p>
      </dgm:t>
    </dgm:pt>
    <dgm:pt modelId="{186A2F53-21F0-45D5-B95E-9458A1DFC18C}">
      <dgm:prSet custT="1"/>
      <dgm:spPr/>
      <dgm:t>
        <a:bodyPr/>
        <a:lstStyle/>
        <a:p>
          <a:endParaRPr lang="el-GR" sz="1400" kern="1200" dirty="0">
            <a:solidFill>
              <a:prstClr val="black">
                <a:hueOff val="0"/>
                <a:satOff val="0"/>
                <a:lumOff val="0"/>
                <a:alphaOff val="0"/>
              </a:prstClr>
            </a:solidFill>
            <a:latin typeface="Calibri"/>
            <a:ea typeface="+mn-ea"/>
            <a:cs typeface="+mn-cs"/>
          </a:endParaRPr>
        </a:p>
      </dgm:t>
    </dgm:pt>
    <dgm:pt modelId="{E2E32562-3AF0-4E43-AE1A-74BC0E96FBCE}" type="parTrans" cxnId="{835D3F29-A97F-4258-BCDA-EE09289B8D8C}">
      <dgm:prSet/>
      <dgm:spPr/>
      <dgm:t>
        <a:bodyPr/>
        <a:lstStyle/>
        <a:p>
          <a:endParaRPr lang="el-GR"/>
        </a:p>
      </dgm:t>
    </dgm:pt>
    <dgm:pt modelId="{B74A854B-3948-44BD-BE30-2FEB1EC44C0A}" type="sibTrans" cxnId="{835D3F29-A97F-4258-BCDA-EE09289B8D8C}">
      <dgm:prSet/>
      <dgm:spPr/>
      <dgm:t>
        <a:bodyPr/>
        <a:lstStyle/>
        <a:p>
          <a:endParaRPr lang="el-GR"/>
        </a:p>
      </dgm:t>
    </dgm:pt>
    <dgm:pt modelId="{F6E03CD5-53C4-4FBF-8BAC-41024383E936}" type="pres">
      <dgm:prSet presAssocID="{B4E6AB26-67E4-4AB5-9D0F-F0C7F8763196}" presName="Name0" presStyleCnt="0">
        <dgm:presLayoutVars>
          <dgm:dir/>
          <dgm:animLvl val="lvl"/>
          <dgm:resizeHandles val="exact"/>
        </dgm:presLayoutVars>
      </dgm:prSet>
      <dgm:spPr/>
    </dgm:pt>
    <dgm:pt modelId="{9DC81AB7-2D2C-4C70-A1D4-8E00DB00AD06}" type="pres">
      <dgm:prSet presAssocID="{05D40F87-8888-41FE-B3E4-BA796C24B6A5}" presName="composite" presStyleCnt="0"/>
      <dgm:spPr/>
    </dgm:pt>
    <dgm:pt modelId="{66D366FA-9A01-4C93-BEAC-B21273AD04DF}" type="pres">
      <dgm:prSet presAssocID="{05D40F87-8888-41FE-B3E4-BA796C24B6A5}" presName="parTx" presStyleLbl="alignNode1" presStyleIdx="0" presStyleCnt="4">
        <dgm:presLayoutVars>
          <dgm:chMax val="0"/>
          <dgm:chPref val="0"/>
          <dgm:bulletEnabled val="1"/>
        </dgm:presLayoutVars>
      </dgm:prSet>
      <dgm:spPr/>
    </dgm:pt>
    <dgm:pt modelId="{40035FCA-9F96-4D11-883D-48194BBAD53D}" type="pres">
      <dgm:prSet presAssocID="{05D40F87-8888-41FE-B3E4-BA796C24B6A5}" presName="desTx" presStyleLbl="alignAccFollowNode1" presStyleIdx="0" presStyleCnt="4">
        <dgm:presLayoutVars>
          <dgm:bulletEnabled val="1"/>
        </dgm:presLayoutVars>
      </dgm:prSet>
      <dgm:spPr/>
    </dgm:pt>
    <dgm:pt modelId="{EAD2E5CA-B53A-4358-BCE1-0582CD1A877E}" type="pres">
      <dgm:prSet presAssocID="{7F87B646-FD17-4D38-A58A-3F8E58CC396E}" presName="space" presStyleCnt="0"/>
      <dgm:spPr/>
    </dgm:pt>
    <dgm:pt modelId="{34236709-F04F-41D4-A857-51214DD1D125}" type="pres">
      <dgm:prSet presAssocID="{B40F65F5-1101-465B-8D3C-F70BD6DB84CE}" presName="composite" presStyleCnt="0"/>
      <dgm:spPr/>
    </dgm:pt>
    <dgm:pt modelId="{07888909-EFC9-486E-A99A-B17B3AF0598C}" type="pres">
      <dgm:prSet presAssocID="{B40F65F5-1101-465B-8D3C-F70BD6DB84CE}" presName="parTx" presStyleLbl="alignNode1" presStyleIdx="1" presStyleCnt="4">
        <dgm:presLayoutVars>
          <dgm:chMax val="0"/>
          <dgm:chPref val="0"/>
          <dgm:bulletEnabled val="1"/>
        </dgm:presLayoutVars>
      </dgm:prSet>
      <dgm:spPr/>
    </dgm:pt>
    <dgm:pt modelId="{E99D541B-96A2-4ABE-A5F0-7287714C3846}" type="pres">
      <dgm:prSet presAssocID="{B40F65F5-1101-465B-8D3C-F70BD6DB84CE}" presName="desTx" presStyleLbl="alignAccFollowNode1" presStyleIdx="1" presStyleCnt="4">
        <dgm:presLayoutVars>
          <dgm:bulletEnabled val="1"/>
        </dgm:presLayoutVars>
      </dgm:prSet>
      <dgm:spPr/>
    </dgm:pt>
    <dgm:pt modelId="{AC928AB6-5E2B-4497-9582-990A8A17E124}" type="pres">
      <dgm:prSet presAssocID="{D66184F0-936E-4997-B656-9D923A23CCDB}" presName="space" presStyleCnt="0"/>
      <dgm:spPr/>
    </dgm:pt>
    <dgm:pt modelId="{01CD56B0-DB05-4F55-A23C-2E0C9600E84A}" type="pres">
      <dgm:prSet presAssocID="{498BD7BF-452F-4355-85B7-D85DC1C8D241}" presName="composite" presStyleCnt="0"/>
      <dgm:spPr/>
    </dgm:pt>
    <dgm:pt modelId="{37F67AF0-2422-4616-A243-2A18009BA388}" type="pres">
      <dgm:prSet presAssocID="{498BD7BF-452F-4355-85B7-D85DC1C8D241}" presName="parTx" presStyleLbl="alignNode1" presStyleIdx="2" presStyleCnt="4">
        <dgm:presLayoutVars>
          <dgm:chMax val="0"/>
          <dgm:chPref val="0"/>
          <dgm:bulletEnabled val="1"/>
        </dgm:presLayoutVars>
      </dgm:prSet>
      <dgm:spPr/>
    </dgm:pt>
    <dgm:pt modelId="{161C77AF-EAB6-40C8-AABA-AB23B60B6531}" type="pres">
      <dgm:prSet presAssocID="{498BD7BF-452F-4355-85B7-D85DC1C8D241}" presName="desTx" presStyleLbl="alignAccFollowNode1" presStyleIdx="2" presStyleCnt="4">
        <dgm:presLayoutVars>
          <dgm:bulletEnabled val="1"/>
        </dgm:presLayoutVars>
      </dgm:prSet>
      <dgm:spPr/>
    </dgm:pt>
    <dgm:pt modelId="{0F37EF9A-AA6D-4266-AB50-0E5988BD9AD4}" type="pres">
      <dgm:prSet presAssocID="{059BC401-6686-4589-8FBE-B040A31102BE}" presName="space" presStyleCnt="0"/>
      <dgm:spPr/>
    </dgm:pt>
    <dgm:pt modelId="{A4B7E940-5C2B-482E-813D-1954A06BF923}" type="pres">
      <dgm:prSet presAssocID="{258A9ADA-9E2E-40F7-A24B-3E7B443280CA}" presName="composite" presStyleCnt="0"/>
      <dgm:spPr/>
    </dgm:pt>
    <dgm:pt modelId="{5C7BA1AD-748E-48D1-A05E-0550ACFFAE6B}" type="pres">
      <dgm:prSet presAssocID="{258A9ADA-9E2E-40F7-A24B-3E7B443280CA}" presName="parTx" presStyleLbl="alignNode1" presStyleIdx="3" presStyleCnt="4">
        <dgm:presLayoutVars>
          <dgm:chMax val="0"/>
          <dgm:chPref val="0"/>
          <dgm:bulletEnabled val="1"/>
        </dgm:presLayoutVars>
      </dgm:prSet>
      <dgm:spPr/>
    </dgm:pt>
    <dgm:pt modelId="{EB045F2E-9D24-49EC-B501-48AE5D83D99D}" type="pres">
      <dgm:prSet presAssocID="{258A9ADA-9E2E-40F7-A24B-3E7B443280CA}" presName="desTx" presStyleLbl="alignAccFollowNode1" presStyleIdx="3" presStyleCnt="4">
        <dgm:presLayoutVars>
          <dgm:bulletEnabled val="1"/>
        </dgm:presLayoutVars>
      </dgm:prSet>
      <dgm:spPr/>
    </dgm:pt>
  </dgm:ptLst>
  <dgm:cxnLst>
    <dgm:cxn modelId="{0002EB01-E5E0-48C9-85C5-32FEB7D326E4}" type="presOf" srcId="{0890BD69-E38E-4381-8769-F3BE8F837A3F}" destId="{E99D541B-96A2-4ABE-A5F0-7287714C3846}" srcOrd="0" destOrd="6" presId="urn:microsoft.com/office/officeart/2005/8/layout/hList1"/>
    <dgm:cxn modelId="{123D7103-88E6-4EDE-9D47-CA9519611023}" srcId="{B40F65F5-1101-465B-8D3C-F70BD6DB84CE}" destId="{1CFA05A3-2B8A-4670-AA5A-9DD5478C44A3}" srcOrd="4" destOrd="0" parTransId="{DE791DA7-4170-42DF-932E-C33C32B863AD}" sibTransId="{C83469C5-4BDA-47D7-87C3-E4527A69075C}"/>
    <dgm:cxn modelId="{FAC5E609-FB3A-4231-B721-46A9D07C4A33}" srcId="{498BD7BF-452F-4355-85B7-D85DC1C8D241}" destId="{F717E8B9-A53D-4C8D-8993-B827233CF0FE}" srcOrd="3" destOrd="0" parTransId="{C5A7FECE-6CB5-487D-B0C5-51968DD8654E}" sibTransId="{FC1CA162-C540-49FE-9983-B04551E2E5B6}"/>
    <dgm:cxn modelId="{6BCA390C-7EA9-40E6-B3A1-C42BEFB6A228}" type="presOf" srcId="{E49C9A16-1D12-493B-AE2A-2C0A40B9FA3B}" destId="{EB045F2E-9D24-49EC-B501-48AE5D83D99D}" srcOrd="0" destOrd="1" presId="urn:microsoft.com/office/officeart/2005/8/layout/hList1"/>
    <dgm:cxn modelId="{88797A11-9D3C-4B2A-B719-81C6B27C1AE9}" srcId="{B40F65F5-1101-465B-8D3C-F70BD6DB84CE}" destId="{C77C44BE-B6EB-4A06-B201-D42537E62948}" srcOrd="5" destOrd="0" parTransId="{3D0F24A2-6820-4139-A8E7-B1AB59DCBB82}" sibTransId="{A712FB02-C4DA-4B4C-AFDC-5E77DDDB469E}"/>
    <dgm:cxn modelId="{BE741413-D2BF-4ABB-80CF-886DCC1D6EC2}" type="presOf" srcId="{6A2C00AF-2DAF-4D59-AC1F-99AEB65C54A0}" destId="{E99D541B-96A2-4ABE-A5F0-7287714C3846}" srcOrd="0" destOrd="9" presId="urn:microsoft.com/office/officeart/2005/8/layout/hList1"/>
    <dgm:cxn modelId="{68D22C13-D4D6-4484-BDDE-1428431A46D1}" srcId="{B40F65F5-1101-465B-8D3C-F70BD6DB84CE}" destId="{06A30DEE-A859-4931-BDAA-95CDC96189C6}" srcOrd="2" destOrd="0" parTransId="{2D6EA1D0-F5FA-467D-A15B-EBF2A07B2DEC}" sibTransId="{E63ACA51-C7A4-4581-8D61-0A970D050E6D}"/>
    <dgm:cxn modelId="{35362716-294C-470B-90B7-F77F18E85F00}" srcId="{498BD7BF-452F-4355-85B7-D85DC1C8D241}" destId="{E31BDE75-A0E1-402D-8971-FB05A1601453}" srcOrd="0" destOrd="0" parTransId="{ABD7524E-79E1-493B-8C78-7742E4BE9B1A}" sibTransId="{8A3C5803-545B-4BA9-ABA3-21F26300142E}"/>
    <dgm:cxn modelId="{0BB18C1C-4C19-464B-9086-790B36F9234C}" type="presOf" srcId="{06A30DEE-A859-4931-BDAA-95CDC96189C6}" destId="{E99D541B-96A2-4ABE-A5F0-7287714C3846}" srcOrd="0" destOrd="2" presId="urn:microsoft.com/office/officeart/2005/8/layout/hList1"/>
    <dgm:cxn modelId="{5BB0511F-A73B-48CA-A141-0492FA196AF0}" type="presOf" srcId="{056A8707-C7AD-41F5-A0FF-748A3778B27E}" destId="{EB045F2E-9D24-49EC-B501-48AE5D83D99D}" srcOrd="0" destOrd="4" presId="urn:microsoft.com/office/officeart/2005/8/layout/hList1"/>
    <dgm:cxn modelId="{C11A9622-8177-4465-BF00-63548096A2EE}" type="presOf" srcId="{7346A384-01EC-49D2-97B7-CD9422740F39}" destId="{161C77AF-EAB6-40C8-AABA-AB23B60B6531}" srcOrd="0" destOrd="4" presId="urn:microsoft.com/office/officeart/2005/8/layout/hList1"/>
    <dgm:cxn modelId="{EE3B7023-6FB6-4DEC-81E7-987B3E94C00B}" srcId="{498BD7BF-452F-4355-85B7-D85DC1C8D241}" destId="{7346A384-01EC-49D2-97B7-CD9422740F39}" srcOrd="4" destOrd="0" parTransId="{096B8821-CB4B-4F7F-B9A0-5E9B1F0D23C8}" sibTransId="{1BAD3ADF-A2E9-4898-BDD5-8142218A7D80}"/>
    <dgm:cxn modelId="{38ABE627-5E03-413B-B0FE-7C87085B556A}" type="presOf" srcId="{00C72A51-7211-406A-B5D4-F9AE8F6E4498}" destId="{161C77AF-EAB6-40C8-AABA-AB23B60B6531}" srcOrd="0" destOrd="1" presId="urn:microsoft.com/office/officeart/2005/8/layout/hList1"/>
    <dgm:cxn modelId="{835D3F29-A97F-4258-BCDA-EE09289B8D8C}" srcId="{258A9ADA-9E2E-40F7-A24B-3E7B443280CA}" destId="{186A2F53-21F0-45D5-B95E-9458A1DFC18C}" srcOrd="7" destOrd="0" parTransId="{E2E32562-3AF0-4E43-AE1A-74BC0E96FBCE}" sibTransId="{B74A854B-3948-44BD-BE30-2FEB1EC44C0A}"/>
    <dgm:cxn modelId="{5CD5232F-3957-4C66-B9AC-ACBCA5A1208A}" type="presOf" srcId="{258A9ADA-9E2E-40F7-A24B-3E7B443280CA}" destId="{5C7BA1AD-748E-48D1-A05E-0550ACFFAE6B}" srcOrd="0" destOrd="0" presId="urn:microsoft.com/office/officeart/2005/8/layout/hList1"/>
    <dgm:cxn modelId="{5986FC2F-E120-4170-8B6D-680552EA4333}" srcId="{258A9ADA-9E2E-40F7-A24B-3E7B443280CA}" destId="{E49C9A16-1D12-493B-AE2A-2C0A40B9FA3B}" srcOrd="1" destOrd="0" parTransId="{D3185F4C-DD2D-4A30-A328-806348C5DB9B}" sibTransId="{2A6BE399-4313-4F7A-B5A4-675D560BBEA9}"/>
    <dgm:cxn modelId="{DA4D5032-E71E-42E4-8C22-48AFCE4AF500}" type="presOf" srcId="{B40F65F5-1101-465B-8D3C-F70BD6DB84CE}" destId="{07888909-EFC9-486E-A99A-B17B3AF0598C}" srcOrd="0" destOrd="0" presId="urn:microsoft.com/office/officeart/2005/8/layout/hList1"/>
    <dgm:cxn modelId="{31C3133A-9397-4F75-B865-D1AE07862F5F}" srcId="{B4E6AB26-67E4-4AB5-9D0F-F0C7F8763196}" destId="{258A9ADA-9E2E-40F7-A24B-3E7B443280CA}" srcOrd="3" destOrd="0" parTransId="{73125460-ADC7-4F25-86D1-BE0CB40F1C61}" sibTransId="{F9DF88C0-EB1D-49B4-A183-ED293AC2FDBD}"/>
    <dgm:cxn modelId="{6CB3C03C-A54C-45B6-8038-5588DE5C72A6}" type="presOf" srcId="{5C3940BD-A422-4E86-8110-E09F3204FBB3}" destId="{EB045F2E-9D24-49EC-B501-48AE5D83D99D}" srcOrd="0" destOrd="8" presId="urn:microsoft.com/office/officeart/2005/8/layout/hList1"/>
    <dgm:cxn modelId="{7DE6E73E-C191-48D8-A513-EB903C80DC63}" srcId="{B40F65F5-1101-465B-8D3C-F70BD6DB84CE}" destId="{0890BD69-E38E-4381-8769-F3BE8F837A3F}" srcOrd="6" destOrd="0" parTransId="{847005F2-FFFA-4332-9784-A9928E2119F0}" sibTransId="{8D79D303-8506-4ACC-99DF-5F2CC8ECB3AF}"/>
    <dgm:cxn modelId="{F340FF43-F7FF-4B75-98BA-3DE8562657E7}" srcId="{B40F65F5-1101-465B-8D3C-F70BD6DB84CE}" destId="{EFEE55C3-378F-4A1E-9D34-7C340B2AF64E}" srcOrd="10" destOrd="0" parTransId="{F70ACD3B-69F2-4159-8D4B-EC32C1B5541D}" sibTransId="{0EC7E378-40E1-4654-A844-8FC6D4C7801A}"/>
    <dgm:cxn modelId="{24055946-09A5-4569-962B-218DDFDD3E85}" type="presOf" srcId="{1CFA05A3-2B8A-4670-AA5A-9DD5478C44A3}" destId="{E99D541B-96A2-4ABE-A5F0-7287714C3846}" srcOrd="0" destOrd="4" presId="urn:microsoft.com/office/officeart/2005/8/layout/hList1"/>
    <dgm:cxn modelId="{779A5549-A920-4BD4-A329-3EF1B16207E1}" type="presOf" srcId="{05D40F87-8888-41FE-B3E4-BA796C24B6A5}" destId="{66D366FA-9A01-4C93-BEAC-B21273AD04DF}" srcOrd="0" destOrd="0" presId="urn:microsoft.com/office/officeart/2005/8/layout/hList1"/>
    <dgm:cxn modelId="{19C1674A-51BE-4CA5-8240-DD33EA3EA9DC}" srcId="{498BD7BF-452F-4355-85B7-D85DC1C8D241}" destId="{00C72A51-7211-406A-B5D4-F9AE8F6E4498}" srcOrd="1" destOrd="0" parTransId="{D7E803E5-54CF-4771-A068-F8B391FF840A}" sibTransId="{78AF5EAE-0C88-4AA8-9467-4DEAE0626824}"/>
    <dgm:cxn modelId="{6608394F-4324-4A3E-9D06-B6D9713EB3A2}" srcId="{B40F65F5-1101-465B-8D3C-F70BD6DB84CE}" destId="{C11B0A9F-4CF0-4DBA-B99C-E6FEDC26FB23}" srcOrd="0" destOrd="0" parTransId="{0FF9A8FD-FBBF-4B29-9B87-B5FEE71BC84E}" sibTransId="{867B919E-0021-43CE-B9D0-B46623A55BB9}"/>
    <dgm:cxn modelId="{23FE4D6F-0D75-4A0A-A8D0-A208A19172F3}" type="presOf" srcId="{E720AB96-1ADD-401A-9438-8E6B05F4D1DC}" destId="{EB045F2E-9D24-49EC-B501-48AE5D83D99D}" srcOrd="0" destOrd="5" presId="urn:microsoft.com/office/officeart/2005/8/layout/hList1"/>
    <dgm:cxn modelId="{0D7CDB50-5C9E-4CF0-913A-E981D044F953}" type="presOf" srcId="{3FAB6CBD-1CB0-4098-A445-53D1E54189ED}" destId="{E99D541B-96A2-4ABE-A5F0-7287714C3846}" srcOrd="0" destOrd="7" presId="urn:microsoft.com/office/officeart/2005/8/layout/hList1"/>
    <dgm:cxn modelId="{9419BD51-5072-43A7-940C-4AE20FE62AB8}" type="presOf" srcId="{C11B0A9F-4CF0-4DBA-B99C-E6FEDC26FB23}" destId="{E99D541B-96A2-4ABE-A5F0-7287714C3846}" srcOrd="0" destOrd="0" presId="urn:microsoft.com/office/officeart/2005/8/layout/hList1"/>
    <dgm:cxn modelId="{E74F8E73-030F-4891-B9C0-0298B085ED9D}" type="presOf" srcId="{5A9CE6D8-353F-4B85-ACAF-AD0FB7A56E1E}" destId="{EB045F2E-9D24-49EC-B501-48AE5D83D99D}" srcOrd="0" destOrd="0" presId="urn:microsoft.com/office/officeart/2005/8/layout/hList1"/>
    <dgm:cxn modelId="{EDB05857-457C-4D17-BFC9-2FEA6530C733}" srcId="{B40F65F5-1101-465B-8D3C-F70BD6DB84CE}" destId="{EAF122EB-05C2-4642-9ADB-8B58F71611D1}" srcOrd="3" destOrd="0" parTransId="{49F2749C-9486-42EA-84DF-14AB9E632857}" sibTransId="{7E2D0AD4-4F23-447D-8DDC-15EA1E560E0B}"/>
    <dgm:cxn modelId="{20A69377-128A-43BB-906C-1D161DF788F7}" srcId="{B40F65F5-1101-465B-8D3C-F70BD6DB84CE}" destId="{1FB73C75-D173-4AE8-8B8D-14A1C0BD85D8}" srcOrd="1" destOrd="0" parTransId="{41DF7D3F-96EF-4013-AD50-E92606F30F77}" sibTransId="{AAD64011-0C19-4363-9FE0-DA2C78D00D0A}"/>
    <dgm:cxn modelId="{08114A7E-DB98-4B02-8A4B-AFFC19932261}" srcId="{B4E6AB26-67E4-4AB5-9D0F-F0C7F8763196}" destId="{B40F65F5-1101-465B-8D3C-F70BD6DB84CE}" srcOrd="1" destOrd="0" parTransId="{ED73449F-F023-4D2A-A3AB-E1C9AC5D262F}" sibTransId="{D66184F0-936E-4997-B656-9D923A23CCDB}"/>
    <dgm:cxn modelId="{9C74A07F-4065-48AC-B14B-C7E595E051EC}" srcId="{258A9ADA-9E2E-40F7-A24B-3E7B443280CA}" destId="{147DC4F9-EBB7-4A04-AB36-559CA33ACDE2}" srcOrd="2" destOrd="0" parTransId="{52BF1B01-25DB-4796-8CC7-3F78F6108746}" sibTransId="{029CED26-5D9D-4BEE-91B1-123F9AB400DE}"/>
    <dgm:cxn modelId="{F9DC8A86-4C86-407C-8999-33C64363448B}" srcId="{05D40F87-8888-41FE-B3E4-BA796C24B6A5}" destId="{F7C790EA-185D-4018-A1FA-737421F2420B}" srcOrd="1" destOrd="0" parTransId="{83E0FD7B-E900-4EF8-9EED-6028CCDF266C}" sibTransId="{F0C75F3B-3B49-4188-8744-AA7EF8FF5531}"/>
    <dgm:cxn modelId="{99A88787-1D2C-4868-843A-D79CFA1FBA3D}" type="presOf" srcId="{498BD7BF-452F-4355-85B7-D85DC1C8D241}" destId="{37F67AF0-2422-4616-A243-2A18009BA388}" srcOrd="0" destOrd="0" presId="urn:microsoft.com/office/officeart/2005/8/layout/hList1"/>
    <dgm:cxn modelId="{B8691C89-C13B-4375-A177-F32079DF4E75}" srcId="{B40F65F5-1101-465B-8D3C-F70BD6DB84CE}" destId="{FDF5AAFE-35F0-4070-AED7-C4C18AB73DC4}" srcOrd="8" destOrd="0" parTransId="{0AA5604F-8D33-49FE-B1E0-21EF40153F3C}" sibTransId="{89C1E511-63FE-487B-B26B-FEB5D5B7465A}"/>
    <dgm:cxn modelId="{1B807B8A-8A04-4703-B8BE-6B973A8215E4}" type="presOf" srcId="{186A2F53-21F0-45D5-B95E-9458A1DFC18C}" destId="{EB045F2E-9D24-49EC-B501-48AE5D83D99D}" srcOrd="0" destOrd="7" presId="urn:microsoft.com/office/officeart/2005/8/layout/hList1"/>
    <dgm:cxn modelId="{95B6C18B-851A-43CB-99CF-FA8EE248816A}" type="presOf" srcId="{E31BDE75-A0E1-402D-8971-FB05A1601453}" destId="{161C77AF-EAB6-40C8-AABA-AB23B60B6531}" srcOrd="0" destOrd="0" presId="urn:microsoft.com/office/officeart/2005/8/layout/hList1"/>
    <dgm:cxn modelId="{BA08878E-BD9E-4031-B548-5282FB82705D}" type="presOf" srcId="{147DC4F9-EBB7-4A04-AB36-559CA33ACDE2}" destId="{EB045F2E-9D24-49EC-B501-48AE5D83D99D}" srcOrd="0" destOrd="2" presId="urn:microsoft.com/office/officeart/2005/8/layout/hList1"/>
    <dgm:cxn modelId="{96FCCD90-D81A-4725-9508-9CF9F5494D87}" type="presOf" srcId="{8B7B475B-D17E-450C-B10C-EBEB708C5303}" destId="{EB045F2E-9D24-49EC-B501-48AE5D83D99D}" srcOrd="0" destOrd="6" presId="urn:microsoft.com/office/officeart/2005/8/layout/hList1"/>
    <dgm:cxn modelId="{5540DF94-5018-4030-9262-9BEF7820400A}" srcId="{258A9ADA-9E2E-40F7-A24B-3E7B443280CA}" destId="{5A9CE6D8-353F-4B85-ACAF-AD0FB7A56E1E}" srcOrd="0" destOrd="0" parTransId="{D2593881-1E84-42B2-9FF1-71339E725A49}" sibTransId="{8D7DC6D7-579F-4514-ACF0-704C7F76D407}"/>
    <dgm:cxn modelId="{91E15999-5D10-4639-B6A6-579A7A0BAD92}" srcId="{B40F65F5-1101-465B-8D3C-F70BD6DB84CE}" destId="{6A2C00AF-2DAF-4D59-AC1F-99AEB65C54A0}" srcOrd="9" destOrd="0" parTransId="{E0520FB0-56C5-47A3-A749-5273A9277FC1}" sibTransId="{A5ADFDE1-8CF4-4BE9-B209-CB3FCC767C6E}"/>
    <dgm:cxn modelId="{A4658FB1-0B86-48CF-BC29-0B3840DF5506}" type="presOf" srcId="{EDFAA9CE-DB61-4E50-A673-4F18E28E67D2}" destId="{40035FCA-9F96-4D11-883D-48194BBAD53D}" srcOrd="0" destOrd="2" presId="urn:microsoft.com/office/officeart/2005/8/layout/hList1"/>
    <dgm:cxn modelId="{D9A938B2-52D8-418C-AF6B-EAD9CC6568C7}" type="presOf" srcId="{EAF122EB-05C2-4642-9ADB-8B58F71611D1}" destId="{E99D541B-96A2-4ABE-A5F0-7287714C3846}" srcOrd="0" destOrd="3" presId="urn:microsoft.com/office/officeart/2005/8/layout/hList1"/>
    <dgm:cxn modelId="{139547B5-BCB6-4E95-A7E1-815F787C5BC8}" srcId="{05D40F87-8888-41FE-B3E4-BA796C24B6A5}" destId="{EDFAA9CE-DB61-4E50-A673-4F18E28E67D2}" srcOrd="2" destOrd="0" parTransId="{920E7416-E200-4070-B710-003C55C48BB5}" sibTransId="{A8F4D0F8-4DE8-47D6-B8BC-73C078EB5B61}"/>
    <dgm:cxn modelId="{BF1139B9-B69F-4856-9CD2-2A941026546B}" type="presOf" srcId="{F7C790EA-185D-4018-A1FA-737421F2420B}" destId="{40035FCA-9F96-4D11-883D-48194BBAD53D}" srcOrd="0" destOrd="1" presId="urn:microsoft.com/office/officeart/2005/8/layout/hList1"/>
    <dgm:cxn modelId="{7A2488BE-0DBA-4954-8CDC-85A91FAAAA8E}" type="presOf" srcId="{1FB73C75-D173-4AE8-8B8D-14A1C0BD85D8}" destId="{E99D541B-96A2-4ABE-A5F0-7287714C3846}" srcOrd="0" destOrd="1" presId="urn:microsoft.com/office/officeart/2005/8/layout/hList1"/>
    <dgm:cxn modelId="{A96EB8BE-EE43-41A7-BE16-2B4A7ED5D0DB}" type="presOf" srcId="{C77C44BE-B6EB-4A06-B201-D42537E62948}" destId="{E99D541B-96A2-4ABE-A5F0-7287714C3846}" srcOrd="0" destOrd="5" presId="urn:microsoft.com/office/officeart/2005/8/layout/hList1"/>
    <dgm:cxn modelId="{631C5ABF-3635-491B-BC06-9F38C19EDBC2}" srcId="{05D40F87-8888-41FE-B3E4-BA796C24B6A5}" destId="{D0EB7E39-42E9-4695-9E3C-548105C98277}" srcOrd="0" destOrd="0" parTransId="{93B64FC9-DE02-4675-96F1-AE2C44B41B35}" sibTransId="{8BEE7DB6-E805-4BC9-9C81-DD1724F9D020}"/>
    <dgm:cxn modelId="{E35DC6C0-0BE1-4814-85D5-4B7A839DE2A0}" type="presOf" srcId="{3E1205A4-384B-4ED5-9ACD-F749BDCFA0B5}" destId="{161C77AF-EAB6-40C8-AABA-AB23B60B6531}" srcOrd="0" destOrd="2" presId="urn:microsoft.com/office/officeart/2005/8/layout/hList1"/>
    <dgm:cxn modelId="{21675DC3-4CC0-40B4-9490-9E10E8E68EF3}" type="presOf" srcId="{BAB8CDB0-0DE4-4BF6-A3CB-14E4E333A913}" destId="{EB045F2E-9D24-49EC-B501-48AE5D83D99D}" srcOrd="0" destOrd="3" presId="urn:microsoft.com/office/officeart/2005/8/layout/hList1"/>
    <dgm:cxn modelId="{0EE3CAD1-9FDC-441C-89E7-E046A54C0CF6}" type="presOf" srcId="{B4E6AB26-67E4-4AB5-9D0F-F0C7F8763196}" destId="{F6E03CD5-53C4-4FBF-8BAC-41024383E936}" srcOrd="0" destOrd="0" presId="urn:microsoft.com/office/officeart/2005/8/layout/hList1"/>
    <dgm:cxn modelId="{968B30D2-3D19-4BDD-8761-B71570C10501}" srcId="{B40F65F5-1101-465B-8D3C-F70BD6DB84CE}" destId="{3FAB6CBD-1CB0-4098-A445-53D1E54189ED}" srcOrd="7" destOrd="0" parTransId="{4A35339D-CAB0-49AE-9F4E-134D876C6E55}" sibTransId="{EEA43036-CB69-48BF-B482-619BA30283E5}"/>
    <dgm:cxn modelId="{116668D3-B842-4086-8BC4-106C7D3740B3}" srcId="{B4E6AB26-67E4-4AB5-9D0F-F0C7F8763196}" destId="{05D40F87-8888-41FE-B3E4-BA796C24B6A5}" srcOrd="0" destOrd="0" parTransId="{92DEEC19-E58B-4473-8705-C6655F8DCA58}" sibTransId="{7F87B646-FD17-4D38-A58A-3F8E58CC396E}"/>
    <dgm:cxn modelId="{31F796D4-D745-4152-9B65-A55CE89A46F4}" srcId="{B4E6AB26-67E4-4AB5-9D0F-F0C7F8763196}" destId="{498BD7BF-452F-4355-85B7-D85DC1C8D241}" srcOrd="2" destOrd="0" parTransId="{DCE19C39-CA19-48AB-9751-16ACB74F58E0}" sibTransId="{059BC401-6686-4589-8FBE-B040A31102BE}"/>
    <dgm:cxn modelId="{A2F799D6-C179-4EE3-9C2D-B8BB5FB8B7FB}" type="presOf" srcId="{D0EB7E39-42E9-4695-9E3C-548105C98277}" destId="{40035FCA-9F96-4D11-883D-48194BBAD53D}" srcOrd="0" destOrd="0" presId="urn:microsoft.com/office/officeart/2005/8/layout/hList1"/>
    <dgm:cxn modelId="{D67496D7-F3E7-45E4-A6AA-B981F8AF287D}" srcId="{258A9ADA-9E2E-40F7-A24B-3E7B443280CA}" destId="{BAB8CDB0-0DE4-4BF6-A3CB-14E4E333A913}" srcOrd="3" destOrd="0" parTransId="{7E8D647B-7264-425A-9D61-B8C680F40749}" sibTransId="{F36CBB06-DA83-45C4-BB31-7E34D18E4800}"/>
    <dgm:cxn modelId="{53DA9FE4-FE32-4C4F-A175-6487F4427174}" type="presOf" srcId="{FDF5AAFE-35F0-4070-AED7-C4C18AB73DC4}" destId="{E99D541B-96A2-4ABE-A5F0-7287714C3846}" srcOrd="0" destOrd="8" presId="urn:microsoft.com/office/officeart/2005/8/layout/hList1"/>
    <dgm:cxn modelId="{A8F157E9-AD48-436F-B81B-41B765AB54EB}" srcId="{258A9ADA-9E2E-40F7-A24B-3E7B443280CA}" destId="{056A8707-C7AD-41F5-A0FF-748A3778B27E}" srcOrd="4" destOrd="0" parTransId="{393A75A7-7F6E-4649-8756-A88417A9F447}" sibTransId="{77A65FEE-97C5-4462-8011-89DFAE6FA68B}"/>
    <dgm:cxn modelId="{19DDCDE9-CF7D-44EE-B152-64626811F234}" srcId="{258A9ADA-9E2E-40F7-A24B-3E7B443280CA}" destId="{E720AB96-1ADD-401A-9438-8E6B05F4D1DC}" srcOrd="5" destOrd="0" parTransId="{DD00C5A4-49FE-4DF5-8D39-EFF8A1591003}" sibTransId="{63FD1CED-1945-4BF8-A183-01F0AD4333F5}"/>
    <dgm:cxn modelId="{3CB3B7EE-A771-4836-8899-AF1D2378A315}" srcId="{258A9ADA-9E2E-40F7-A24B-3E7B443280CA}" destId="{5C3940BD-A422-4E86-8110-E09F3204FBB3}" srcOrd="8" destOrd="0" parTransId="{16326145-61AB-4DF0-A1E7-1BB1F2CE59AA}" sibTransId="{C387827A-4AD8-4606-92C4-D082FFF7FBDD}"/>
    <dgm:cxn modelId="{1A54FBEE-B8BC-458F-8199-4768C55A4B57}" srcId="{258A9ADA-9E2E-40F7-A24B-3E7B443280CA}" destId="{8B7B475B-D17E-450C-B10C-EBEB708C5303}" srcOrd="6" destOrd="0" parTransId="{B241D504-D92A-42A8-9B06-5501534BAB15}" sibTransId="{73EE3E0D-AAC7-4E2E-9C68-A68DCDF9DD65}"/>
    <dgm:cxn modelId="{96C0D6F2-FE2B-4F79-BD8D-98BC243927B9}" type="presOf" srcId="{F717E8B9-A53D-4C8D-8993-B827233CF0FE}" destId="{161C77AF-EAB6-40C8-AABA-AB23B60B6531}" srcOrd="0" destOrd="3" presId="urn:microsoft.com/office/officeart/2005/8/layout/hList1"/>
    <dgm:cxn modelId="{2A137BF7-ECF1-4017-B9E1-69B092858103}" srcId="{498BD7BF-452F-4355-85B7-D85DC1C8D241}" destId="{3E1205A4-384B-4ED5-9ACD-F749BDCFA0B5}" srcOrd="2" destOrd="0" parTransId="{0C1BF3D7-2E64-42E9-8D68-CA7FAD40D70B}" sibTransId="{DD13B13B-B591-4FB0-A7BA-392B08B9C876}"/>
    <dgm:cxn modelId="{8A418CFF-A4BE-4DDC-9EC8-A4E555691597}" type="presOf" srcId="{EFEE55C3-378F-4A1E-9D34-7C340B2AF64E}" destId="{E99D541B-96A2-4ABE-A5F0-7287714C3846}" srcOrd="0" destOrd="10" presId="urn:microsoft.com/office/officeart/2005/8/layout/hList1"/>
    <dgm:cxn modelId="{B04E0563-9E24-4D35-A8B9-7C6D6C24DF04}" type="presParOf" srcId="{F6E03CD5-53C4-4FBF-8BAC-41024383E936}" destId="{9DC81AB7-2D2C-4C70-A1D4-8E00DB00AD06}" srcOrd="0" destOrd="0" presId="urn:microsoft.com/office/officeart/2005/8/layout/hList1"/>
    <dgm:cxn modelId="{BC5B420F-EB0F-4759-8460-0D9080CE0392}" type="presParOf" srcId="{9DC81AB7-2D2C-4C70-A1D4-8E00DB00AD06}" destId="{66D366FA-9A01-4C93-BEAC-B21273AD04DF}" srcOrd="0" destOrd="0" presId="urn:microsoft.com/office/officeart/2005/8/layout/hList1"/>
    <dgm:cxn modelId="{0276C3B6-7D78-4053-A01E-C066F38C5B71}" type="presParOf" srcId="{9DC81AB7-2D2C-4C70-A1D4-8E00DB00AD06}" destId="{40035FCA-9F96-4D11-883D-48194BBAD53D}" srcOrd="1" destOrd="0" presId="urn:microsoft.com/office/officeart/2005/8/layout/hList1"/>
    <dgm:cxn modelId="{2B927FFC-2301-46E9-B360-DE6A27657A1B}" type="presParOf" srcId="{F6E03CD5-53C4-4FBF-8BAC-41024383E936}" destId="{EAD2E5CA-B53A-4358-BCE1-0582CD1A877E}" srcOrd="1" destOrd="0" presId="urn:microsoft.com/office/officeart/2005/8/layout/hList1"/>
    <dgm:cxn modelId="{639771C9-CEE3-4A32-B562-CE096C904149}" type="presParOf" srcId="{F6E03CD5-53C4-4FBF-8BAC-41024383E936}" destId="{34236709-F04F-41D4-A857-51214DD1D125}" srcOrd="2" destOrd="0" presId="urn:microsoft.com/office/officeart/2005/8/layout/hList1"/>
    <dgm:cxn modelId="{0BF89C15-BD46-428D-8A37-8CC5FB15CA80}" type="presParOf" srcId="{34236709-F04F-41D4-A857-51214DD1D125}" destId="{07888909-EFC9-486E-A99A-B17B3AF0598C}" srcOrd="0" destOrd="0" presId="urn:microsoft.com/office/officeart/2005/8/layout/hList1"/>
    <dgm:cxn modelId="{BBF84110-7CB2-42D8-BE57-9407D5C90270}" type="presParOf" srcId="{34236709-F04F-41D4-A857-51214DD1D125}" destId="{E99D541B-96A2-4ABE-A5F0-7287714C3846}" srcOrd="1" destOrd="0" presId="urn:microsoft.com/office/officeart/2005/8/layout/hList1"/>
    <dgm:cxn modelId="{78EDD2AC-C34E-4507-B493-231493DAE12E}" type="presParOf" srcId="{F6E03CD5-53C4-4FBF-8BAC-41024383E936}" destId="{AC928AB6-5E2B-4497-9582-990A8A17E124}" srcOrd="3" destOrd="0" presId="urn:microsoft.com/office/officeart/2005/8/layout/hList1"/>
    <dgm:cxn modelId="{7B7CF516-88A1-41CD-9CA7-11AAD24B4A1E}" type="presParOf" srcId="{F6E03CD5-53C4-4FBF-8BAC-41024383E936}" destId="{01CD56B0-DB05-4F55-A23C-2E0C9600E84A}" srcOrd="4" destOrd="0" presId="urn:microsoft.com/office/officeart/2005/8/layout/hList1"/>
    <dgm:cxn modelId="{CE04266D-BCBF-47B7-B34E-7F651FF03492}" type="presParOf" srcId="{01CD56B0-DB05-4F55-A23C-2E0C9600E84A}" destId="{37F67AF0-2422-4616-A243-2A18009BA388}" srcOrd="0" destOrd="0" presId="urn:microsoft.com/office/officeart/2005/8/layout/hList1"/>
    <dgm:cxn modelId="{DF72C569-4E51-4650-A597-0113636B3A1A}" type="presParOf" srcId="{01CD56B0-DB05-4F55-A23C-2E0C9600E84A}" destId="{161C77AF-EAB6-40C8-AABA-AB23B60B6531}" srcOrd="1" destOrd="0" presId="urn:microsoft.com/office/officeart/2005/8/layout/hList1"/>
    <dgm:cxn modelId="{B681F6CC-A9AE-4642-8340-A965F0B07F08}" type="presParOf" srcId="{F6E03CD5-53C4-4FBF-8BAC-41024383E936}" destId="{0F37EF9A-AA6D-4266-AB50-0E5988BD9AD4}" srcOrd="5" destOrd="0" presId="urn:microsoft.com/office/officeart/2005/8/layout/hList1"/>
    <dgm:cxn modelId="{29D4A693-901B-4D63-AE93-CF39D74317F0}" type="presParOf" srcId="{F6E03CD5-53C4-4FBF-8BAC-41024383E936}" destId="{A4B7E940-5C2B-482E-813D-1954A06BF923}" srcOrd="6" destOrd="0" presId="urn:microsoft.com/office/officeart/2005/8/layout/hList1"/>
    <dgm:cxn modelId="{142BAD3A-93F4-4F05-9ACD-72C58D307B6E}" type="presParOf" srcId="{A4B7E940-5C2B-482E-813D-1954A06BF923}" destId="{5C7BA1AD-748E-48D1-A05E-0550ACFFAE6B}" srcOrd="0" destOrd="0" presId="urn:microsoft.com/office/officeart/2005/8/layout/hList1"/>
    <dgm:cxn modelId="{7C8F07AC-3D87-49EA-AB35-FB54DBA65E9A}" type="presParOf" srcId="{A4B7E940-5C2B-482E-813D-1954A06BF923}" destId="{EB045F2E-9D24-49EC-B501-48AE5D83D9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8815E0-DBA9-43F0-BCD9-B71B857D2171}"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l-GR"/>
        </a:p>
      </dgm:t>
    </dgm:pt>
    <dgm:pt modelId="{5720EB07-F873-4A20-85C8-E187E7A6E483}">
      <dgm:prSet phldrT="[Κείμενο]" custT="1"/>
      <dgm:spPr/>
      <dgm:t>
        <a:bodyPr/>
        <a:lstStyle/>
        <a:p>
          <a:r>
            <a:rPr lang="en-US" sz="2200" b="1" kern="1200">
              <a:latin typeface="Calibri"/>
              <a:ea typeface="+mn-ea"/>
              <a:cs typeface="+mn-cs"/>
            </a:rPr>
            <a:t>Edivea Students</a:t>
          </a:r>
          <a:endParaRPr lang="el-GR" sz="2200" b="1" kern="1200" dirty="0">
            <a:latin typeface="Calibri"/>
            <a:ea typeface="+mn-ea"/>
            <a:cs typeface="+mn-cs"/>
          </a:endParaRPr>
        </a:p>
      </dgm:t>
    </dgm:pt>
    <dgm:pt modelId="{F4320008-253B-4A79-838D-1C1CF1441FED}" type="parTrans" cxnId="{8DF1BDA3-0A98-46FB-978A-8AA49A8AA83D}">
      <dgm:prSet/>
      <dgm:spPr/>
      <dgm:t>
        <a:bodyPr/>
        <a:lstStyle/>
        <a:p>
          <a:endParaRPr lang="el-GR"/>
        </a:p>
      </dgm:t>
    </dgm:pt>
    <dgm:pt modelId="{731F6620-D573-4D1D-9526-4357E41CCFFE}" type="sibTrans" cxnId="{8DF1BDA3-0A98-46FB-978A-8AA49A8AA83D}">
      <dgm:prSet/>
      <dgm:spPr/>
      <dgm:t>
        <a:bodyPr/>
        <a:lstStyle/>
        <a:p>
          <a:endParaRPr lang="el-GR"/>
        </a:p>
      </dgm:t>
    </dgm:pt>
    <dgm:pt modelId="{3E399695-AE92-4FE0-A529-F12DD417F5C7}">
      <dgm:prSet phldrT="[Κείμενο]" custT="1"/>
      <dgm:spPr/>
      <dgm:t>
        <a:bodyPr/>
        <a:lstStyle/>
        <a:p>
          <a:r>
            <a:rPr lang="en-US" sz="2200" b="1" dirty="0"/>
            <a:t>Plotagon Studio</a:t>
          </a:r>
          <a:endParaRPr lang="el-GR" sz="2200" dirty="0"/>
        </a:p>
      </dgm:t>
    </dgm:pt>
    <dgm:pt modelId="{B915713B-36B7-4678-873B-A47B13A9C782}" type="parTrans" cxnId="{717577FC-5E32-455A-9EC1-BF7DB34994AB}">
      <dgm:prSet/>
      <dgm:spPr/>
      <dgm:t>
        <a:bodyPr/>
        <a:lstStyle/>
        <a:p>
          <a:endParaRPr lang="el-GR"/>
        </a:p>
      </dgm:t>
    </dgm:pt>
    <dgm:pt modelId="{4F45126D-49E9-4809-8C95-6022E9B31E16}" type="sibTrans" cxnId="{717577FC-5E32-455A-9EC1-BF7DB34994AB}">
      <dgm:prSet/>
      <dgm:spPr/>
      <dgm:t>
        <a:bodyPr/>
        <a:lstStyle/>
        <a:p>
          <a:endParaRPr lang="el-GR"/>
        </a:p>
      </dgm:t>
    </dgm:pt>
    <dgm:pt modelId="{1708A274-3F11-4647-AA24-425E2637F3C9}">
      <dgm:prSet phldrT="[Κείμενο]" custT="1"/>
      <dgm:spPr/>
      <dgm:t>
        <a:bodyPr/>
        <a:lstStyle/>
        <a:p>
          <a:r>
            <a:rPr lang="en-US" sz="2200" b="1" kern="1200">
              <a:latin typeface="Calibri"/>
              <a:ea typeface="+mn-ea"/>
              <a:cs typeface="+mn-cs"/>
            </a:rPr>
            <a:t>Vidnoz AI</a:t>
          </a:r>
          <a:endParaRPr lang="el-GR" sz="2200" b="1" kern="1200" dirty="0">
            <a:latin typeface="Calibri"/>
            <a:ea typeface="+mn-ea"/>
            <a:cs typeface="+mn-cs"/>
          </a:endParaRPr>
        </a:p>
      </dgm:t>
    </dgm:pt>
    <dgm:pt modelId="{1C302D0E-78C1-4A60-9A2A-20C008A55567}" type="parTrans" cxnId="{A65C6422-43F3-437C-82B8-9F54067D9DAB}">
      <dgm:prSet/>
      <dgm:spPr/>
      <dgm:t>
        <a:bodyPr/>
        <a:lstStyle/>
        <a:p>
          <a:endParaRPr lang="el-GR"/>
        </a:p>
      </dgm:t>
    </dgm:pt>
    <dgm:pt modelId="{F798FFAF-A2DC-4A71-B7EC-D42F7DE23D33}" type="sibTrans" cxnId="{A65C6422-43F3-437C-82B8-9F54067D9DAB}">
      <dgm:prSet/>
      <dgm:spPr/>
      <dgm:t>
        <a:bodyPr/>
        <a:lstStyle/>
        <a:p>
          <a:endParaRPr lang="el-GR"/>
        </a:p>
      </dgm:t>
    </dgm:pt>
    <dgm:pt modelId="{597F46D9-C07C-4BAD-AC0E-C27D2D35B44F}">
      <dgm:prSet phldrT="[Κείμενο]" custT="1"/>
      <dgm:spPr/>
      <dgm:t>
        <a:bodyPr/>
        <a:lstStyle/>
        <a:p>
          <a:r>
            <a:rPr lang="en-US" sz="2200" b="1" kern="1200">
              <a:latin typeface="Calibri"/>
              <a:ea typeface="+mn-ea"/>
              <a:cs typeface="+mn-cs"/>
            </a:rPr>
            <a:t>Padlet</a:t>
          </a:r>
          <a:endParaRPr lang="el-GR" sz="2200" b="1" kern="1200" dirty="0">
            <a:latin typeface="Calibri"/>
            <a:ea typeface="+mn-ea"/>
            <a:cs typeface="+mn-cs"/>
          </a:endParaRPr>
        </a:p>
      </dgm:t>
    </dgm:pt>
    <dgm:pt modelId="{6DD007F4-8159-419F-805D-FB9D4B994CF2}" type="parTrans" cxnId="{7715A234-2078-4522-8BE6-687756420F87}">
      <dgm:prSet/>
      <dgm:spPr/>
      <dgm:t>
        <a:bodyPr/>
        <a:lstStyle/>
        <a:p>
          <a:endParaRPr lang="el-GR"/>
        </a:p>
      </dgm:t>
    </dgm:pt>
    <dgm:pt modelId="{2721436D-68CB-47E1-BEBB-F27619C6E322}" type="sibTrans" cxnId="{7715A234-2078-4522-8BE6-687756420F87}">
      <dgm:prSet/>
      <dgm:spPr/>
      <dgm:t>
        <a:bodyPr/>
        <a:lstStyle/>
        <a:p>
          <a:endParaRPr lang="el-GR"/>
        </a:p>
      </dgm:t>
    </dgm:pt>
    <dgm:pt modelId="{BD1A1C2D-B9B4-481A-88A6-CEA6F56846E3}">
      <dgm:prSet phldrT="[Κείμενο]" custT="1"/>
      <dgm:spPr/>
      <dgm:t>
        <a:bodyPr/>
        <a:lstStyle/>
        <a:p>
          <a:r>
            <a:rPr lang="en-US" sz="2200" b="1" kern="1200">
              <a:latin typeface="Calibri"/>
              <a:ea typeface="+mn-ea"/>
              <a:cs typeface="+mn-cs"/>
            </a:rPr>
            <a:t>Canva</a:t>
          </a:r>
          <a:endParaRPr lang="el-GR" sz="2200" b="1" kern="1200" dirty="0">
            <a:latin typeface="Calibri"/>
            <a:ea typeface="+mn-ea"/>
            <a:cs typeface="+mn-cs"/>
          </a:endParaRPr>
        </a:p>
      </dgm:t>
    </dgm:pt>
    <dgm:pt modelId="{D12B5CA3-387C-467E-B38A-9A8F03348FF4}" type="parTrans" cxnId="{DFB74CB6-0190-4AC9-8E92-405965AA4E42}">
      <dgm:prSet/>
      <dgm:spPr/>
      <dgm:t>
        <a:bodyPr/>
        <a:lstStyle/>
        <a:p>
          <a:endParaRPr lang="el-GR"/>
        </a:p>
      </dgm:t>
    </dgm:pt>
    <dgm:pt modelId="{7CD9EC78-1DE4-486F-9ED1-904993E56B93}" type="sibTrans" cxnId="{DFB74CB6-0190-4AC9-8E92-405965AA4E42}">
      <dgm:prSet/>
      <dgm:spPr/>
      <dgm:t>
        <a:bodyPr/>
        <a:lstStyle/>
        <a:p>
          <a:endParaRPr lang="el-GR"/>
        </a:p>
      </dgm:t>
    </dgm:pt>
    <dgm:pt modelId="{87002CE8-7133-4851-8349-50FC522BD589}">
      <dgm:prSet phldrT="[Κείμενο]" custT="1"/>
      <dgm:spPr/>
      <dgm:t>
        <a:bodyPr/>
        <a:lstStyle/>
        <a:p>
          <a:pPr marL="0" lvl="0" indent="0" algn="l" defTabSz="977900">
            <a:lnSpc>
              <a:spcPct val="90000"/>
            </a:lnSpc>
            <a:spcBef>
              <a:spcPct val="0"/>
            </a:spcBef>
            <a:spcAft>
              <a:spcPct val="35000"/>
            </a:spcAft>
            <a:buNone/>
          </a:pPr>
          <a:r>
            <a:rPr lang="en-US" sz="2200" b="1" kern="1200">
              <a:latin typeface="Calibri"/>
              <a:ea typeface="+mn-ea"/>
              <a:cs typeface="+mn-cs"/>
            </a:rPr>
            <a:t>Doodly</a:t>
          </a:r>
          <a:endParaRPr lang="el-GR" sz="2200" b="1" kern="1200" dirty="0">
            <a:latin typeface="Calibri"/>
            <a:ea typeface="+mn-ea"/>
            <a:cs typeface="+mn-cs"/>
          </a:endParaRPr>
        </a:p>
      </dgm:t>
    </dgm:pt>
    <dgm:pt modelId="{8E1C9546-205E-47E1-BC7C-07C8930A6952}" type="parTrans" cxnId="{5955167A-28F9-4344-8ABD-A4DF7634254F}">
      <dgm:prSet/>
      <dgm:spPr/>
      <dgm:t>
        <a:bodyPr/>
        <a:lstStyle/>
        <a:p>
          <a:endParaRPr lang="el-GR"/>
        </a:p>
      </dgm:t>
    </dgm:pt>
    <dgm:pt modelId="{4CB2BA37-0459-4775-8949-E864208E9342}" type="sibTrans" cxnId="{5955167A-28F9-4344-8ABD-A4DF7634254F}">
      <dgm:prSet/>
      <dgm:spPr/>
      <dgm:t>
        <a:bodyPr/>
        <a:lstStyle/>
        <a:p>
          <a:endParaRPr lang="el-GR"/>
        </a:p>
      </dgm:t>
    </dgm:pt>
    <dgm:pt modelId="{D6F4428B-F15E-466F-BC72-C01A6CD21F0A}">
      <dgm:prSet phldrT="[Κείμενο]" custT="1"/>
      <dgm:spPr/>
      <dgm:t>
        <a:bodyPr/>
        <a:lstStyle/>
        <a:p>
          <a:r>
            <a:rPr lang="en-US" sz="2200" b="1" kern="1200">
              <a:latin typeface="Calibri"/>
              <a:ea typeface="+mn-ea"/>
              <a:cs typeface="+mn-cs"/>
            </a:rPr>
            <a:t>Actionbound</a:t>
          </a:r>
          <a:endParaRPr lang="el-GR" sz="2200" b="1" kern="1200" dirty="0">
            <a:latin typeface="Calibri"/>
            <a:ea typeface="+mn-ea"/>
            <a:cs typeface="+mn-cs"/>
          </a:endParaRPr>
        </a:p>
      </dgm:t>
    </dgm:pt>
    <dgm:pt modelId="{48D9E061-596F-41E7-981B-346F376494F3}" type="parTrans" cxnId="{24175980-961B-4020-AC08-3503C714AA26}">
      <dgm:prSet/>
      <dgm:spPr/>
      <dgm:t>
        <a:bodyPr/>
        <a:lstStyle/>
        <a:p>
          <a:endParaRPr lang="el-GR"/>
        </a:p>
      </dgm:t>
    </dgm:pt>
    <dgm:pt modelId="{6EA198BE-1913-4C87-8F0E-A00027A0A72D}" type="sibTrans" cxnId="{24175980-961B-4020-AC08-3503C714AA26}">
      <dgm:prSet/>
      <dgm:spPr/>
      <dgm:t>
        <a:bodyPr/>
        <a:lstStyle/>
        <a:p>
          <a:endParaRPr lang="el-GR"/>
        </a:p>
      </dgm:t>
    </dgm:pt>
    <dgm:pt modelId="{935DEA81-00A9-4D7F-8B8D-CCB5A39B216E}">
      <dgm:prSet phldrT="[Κείμενο]" custT="1"/>
      <dgm:spPr/>
      <dgm:t>
        <a:bodyPr/>
        <a:lstStyle/>
        <a:p>
          <a:pPr marL="0" lvl="0" indent="0" algn="l" defTabSz="977900">
            <a:lnSpc>
              <a:spcPct val="90000"/>
            </a:lnSpc>
            <a:spcBef>
              <a:spcPct val="0"/>
            </a:spcBef>
            <a:spcAft>
              <a:spcPct val="35000"/>
            </a:spcAft>
            <a:buNone/>
          </a:pPr>
          <a:r>
            <a:rPr lang="en-US" sz="2200" b="1" kern="1200">
              <a:latin typeface="Calibri"/>
              <a:ea typeface="+mn-ea"/>
              <a:cs typeface="+mn-cs"/>
            </a:rPr>
            <a:t>ThinkLing</a:t>
          </a:r>
          <a:endParaRPr lang="el-GR" sz="2200" b="1" kern="1200" dirty="0">
            <a:latin typeface="Calibri"/>
            <a:ea typeface="+mn-ea"/>
            <a:cs typeface="+mn-cs"/>
          </a:endParaRPr>
        </a:p>
      </dgm:t>
    </dgm:pt>
    <dgm:pt modelId="{88C7E971-206A-4406-BC31-99F7A5ABFB12}" type="parTrans" cxnId="{5FC74BA0-A9F5-4B06-A6B1-BB2B934E983E}">
      <dgm:prSet/>
      <dgm:spPr/>
      <dgm:t>
        <a:bodyPr/>
        <a:lstStyle/>
        <a:p>
          <a:endParaRPr lang="el-GR"/>
        </a:p>
      </dgm:t>
    </dgm:pt>
    <dgm:pt modelId="{6B677E72-F85B-46E4-B38B-28CC76D9F65F}" type="sibTrans" cxnId="{5FC74BA0-A9F5-4B06-A6B1-BB2B934E983E}">
      <dgm:prSet/>
      <dgm:spPr/>
      <dgm:t>
        <a:bodyPr/>
        <a:lstStyle/>
        <a:p>
          <a:endParaRPr lang="el-GR"/>
        </a:p>
      </dgm:t>
    </dgm:pt>
    <dgm:pt modelId="{14391D79-1D49-41F6-84E1-AF2F95A1F869}">
      <dgm:prSet phldrT="[Κείμενο]" custT="1"/>
      <dgm:spPr/>
      <dgm:t>
        <a:bodyPr/>
        <a:lstStyle/>
        <a:p>
          <a:r>
            <a:rPr lang="en-US" sz="2200" b="1" kern="1200">
              <a:latin typeface="Calibri"/>
              <a:ea typeface="+mn-ea"/>
              <a:cs typeface="+mn-cs"/>
            </a:rPr>
            <a:t>Blippar</a:t>
          </a:r>
          <a:endParaRPr lang="el-GR" sz="2200" b="1" kern="1200" dirty="0">
            <a:latin typeface="Calibri"/>
            <a:ea typeface="+mn-ea"/>
            <a:cs typeface="+mn-cs"/>
          </a:endParaRPr>
        </a:p>
      </dgm:t>
    </dgm:pt>
    <dgm:pt modelId="{C6E8F016-53CC-445E-9A0B-ED13D2A8AC65}" type="parTrans" cxnId="{9D8916B4-025C-4067-B10F-6690A715369A}">
      <dgm:prSet/>
      <dgm:spPr/>
      <dgm:t>
        <a:bodyPr/>
        <a:lstStyle/>
        <a:p>
          <a:endParaRPr lang="el-GR"/>
        </a:p>
      </dgm:t>
    </dgm:pt>
    <dgm:pt modelId="{1590E284-D3F8-4C2C-925C-C9AD3BBA738F}" type="sibTrans" cxnId="{9D8916B4-025C-4067-B10F-6690A715369A}">
      <dgm:prSet/>
      <dgm:spPr/>
      <dgm:t>
        <a:bodyPr/>
        <a:lstStyle/>
        <a:p>
          <a:endParaRPr lang="el-GR"/>
        </a:p>
      </dgm:t>
    </dgm:pt>
    <dgm:pt modelId="{621F8A18-A70E-49D7-9B01-7347CF96B9A6}">
      <dgm:prSet phldrT="[Κείμενο]" custT="1"/>
      <dgm:spPr/>
      <dgm:t>
        <a:bodyPr/>
        <a:lstStyle/>
        <a:p>
          <a:r>
            <a:rPr lang="en-US" sz="2200" b="1" kern="1200">
              <a:latin typeface="Calibri"/>
              <a:ea typeface="+mn-ea"/>
              <a:cs typeface="+mn-cs"/>
            </a:rPr>
            <a:t>Kdenlive</a:t>
          </a:r>
          <a:endParaRPr lang="el-GR" sz="2200" b="1" kern="1200" dirty="0">
            <a:latin typeface="Calibri"/>
            <a:ea typeface="+mn-ea"/>
            <a:cs typeface="+mn-cs"/>
          </a:endParaRPr>
        </a:p>
      </dgm:t>
    </dgm:pt>
    <dgm:pt modelId="{795A6691-1504-4313-AE28-8C8F2933EFE6}" type="parTrans" cxnId="{47958681-B396-4E9E-B172-7397778671FD}">
      <dgm:prSet/>
      <dgm:spPr/>
      <dgm:t>
        <a:bodyPr/>
        <a:lstStyle/>
        <a:p>
          <a:endParaRPr lang="el-GR"/>
        </a:p>
      </dgm:t>
    </dgm:pt>
    <dgm:pt modelId="{D33BC6A3-2087-4DEC-88DA-EC354A36E1E0}" type="sibTrans" cxnId="{47958681-B396-4E9E-B172-7397778671FD}">
      <dgm:prSet/>
      <dgm:spPr/>
      <dgm:t>
        <a:bodyPr/>
        <a:lstStyle/>
        <a:p>
          <a:endParaRPr lang="el-GR"/>
        </a:p>
      </dgm:t>
    </dgm:pt>
    <dgm:pt modelId="{18EDB974-34FC-4BA3-9ACC-B534FE3E8C1E}">
      <dgm:prSet phldrT="[Κείμενο]" custT="1"/>
      <dgm:spPr/>
      <dgm:t>
        <a:bodyPr/>
        <a:lstStyle/>
        <a:p>
          <a:r>
            <a:rPr lang="en-US" sz="2200" b="1" kern="1200">
              <a:latin typeface="Calibri"/>
              <a:ea typeface="+mn-ea"/>
              <a:cs typeface="+mn-cs"/>
            </a:rPr>
            <a:t>h5p</a:t>
          </a:r>
          <a:endParaRPr lang="el-GR" sz="2200" b="1" kern="1200" dirty="0">
            <a:latin typeface="Calibri"/>
            <a:ea typeface="+mn-ea"/>
            <a:cs typeface="+mn-cs"/>
          </a:endParaRPr>
        </a:p>
      </dgm:t>
    </dgm:pt>
    <dgm:pt modelId="{54C7897E-7C78-4A72-B582-CDEDC333C34A}" type="sibTrans" cxnId="{69F2F691-5B6F-43AB-967F-BA6829820C36}">
      <dgm:prSet/>
      <dgm:spPr/>
      <dgm:t>
        <a:bodyPr/>
        <a:lstStyle/>
        <a:p>
          <a:endParaRPr lang="el-GR"/>
        </a:p>
      </dgm:t>
    </dgm:pt>
    <dgm:pt modelId="{309C1CAE-21FD-4346-9E46-01CAB4CC3833}" type="parTrans" cxnId="{69F2F691-5B6F-43AB-967F-BA6829820C36}">
      <dgm:prSet/>
      <dgm:spPr/>
      <dgm:t>
        <a:bodyPr/>
        <a:lstStyle/>
        <a:p>
          <a:endParaRPr lang="el-GR"/>
        </a:p>
      </dgm:t>
    </dgm:pt>
    <dgm:pt modelId="{95259B80-6CA3-49D2-B369-1C237FE002CA}">
      <dgm:prSet phldrT="[Κείμενο]" custT="1"/>
      <dgm:spPr/>
      <dgm:t>
        <a:bodyPr/>
        <a:lstStyle/>
        <a:p>
          <a:r>
            <a:rPr lang="el-GR" sz="1300" b="1" kern="1200" dirty="0"/>
            <a:t>Άλλες εφαρμογές</a:t>
          </a:r>
          <a:r>
            <a:rPr lang="en-US" sz="1300" b="1" kern="1200" dirty="0"/>
            <a:t>:</a:t>
          </a:r>
          <a:r>
            <a:rPr lang="en-US" sz="1300" kern="1200" dirty="0"/>
            <a:t> Power Point, Google Forms, Word Wall, YouTube,</a:t>
          </a:r>
          <a:r>
            <a:rPr lang="en-US" sz="1300" b="1" kern="1200" dirty="0">
              <a:latin typeface="Calibri"/>
              <a:ea typeface="+mn-ea"/>
              <a:cs typeface="+mn-cs"/>
            </a:rPr>
            <a:t> </a:t>
          </a:r>
          <a:r>
            <a:rPr lang="en-US" sz="1300" kern="1200" dirty="0">
              <a:latin typeface="Calibri"/>
              <a:ea typeface="+mn-ea"/>
              <a:cs typeface="+mn-cs"/>
            </a:rPr>
            <a:t>Eleven Labs, Crossword Labs, Gamma</a:t>
          </a:r>
          <a:r>
            <a:rPr lang="el-GR" sz="1300" kern="1200" dirty="0">
              <a:latin typeface="Calibri"/>
              <a:ea typeface="+mn-ea"/>
              <a:cs typeface="+mn-cs"/>
            </a:rPr>
            <a:t>, </a:t>
          </a:r>
          <a:r>
            <a:rPr lang="en-US" sz="1300" kern="1200" dirty="0">
              <a:latin typeface="Calibri"/>
              <a:ea typeface="+mn-ea"/>
              <a:cs typeface="+mn-cs"/>
            </a:rPr>
            <a:t>Animaker</a:t>
          </a:r>
          <a:endParaRPr lang="el-GR" sz="1300" kern="1200" dirty="0">
            <a:latin typeface="Calibri"/>
            <a:ea typeface="+mn-ea"/>
            <a:cs typeface="+mn-cs"/>
          </a:endParaRPr>
        </a:p>
      </dgm:t>
    </dgm:pt>
    <dgm:pt modelId="{3654709C-CCC1-4FD2-B58E-4307DB870A77}" type="parTrans" cxnId="{825253D0-4CCE-4F7A-8333-2D1404470294}">
      <dgm:prSet/>
      <dgm:spPr/>
      <dgm:t>
        <a:bodyPr/>
        <a:lstStyle/>
        <a:p>
          <a:endParaRPr lang="el-GR"/>
        </a:p>
      </dgm:t>
    </dgm:pt>
    <dgm:pt modelId="{89508048-0748-43CB-BC8B-236BE47659D7}" type="sibTrans" cxnId="{825253D0-4CCE-4F7A-8333-2D1404470294}">
      <dgm:prSet/>
      <dgm:spPr/>
      <dgm:t>
        <a:bodyPr/>
        <a:lstStyle/>
        <a:p>
          <a:endParaRPr lang="el-GR"/>
        </a:p>
      </dgm:t>
    </dgm:pt>
    <dgm:pt modelId="{61D5F01C-8A02-4C13-8E0C-E8EE3DF56E17}">
      <dgm:prSet phldrT="[Κείμενο]" custT="1"/>
      <dgm:spPr/>
      <dgm:t>
        <a:bodyPr/>
        <a:lstStyle/>
        <a:p>
          <a:r>
            <a:rPr lang="en-US" sz="2200" b="1" kern="1200">
              <a:latin typeface="Calibri"/>
              <a:ea typeface="+mn-ea"/>
              <a:cs typeface="+mn-cs"/>
            </a:rPr>
            <a:t>Genially</a:t>
          </a:r>
          <a:endParaRPr lang="el-GR" sz="2200" b="1" kern="1200" dirty="0">
            <a:latin typeface="Calibri"/>
            <a:ea typeface="+mn-ea"/>
            <a:cs typeface="+mn-cs"/>
          </a:endParaRPr>
        </a:p>
      </dgm:t>
    </dgm:pt>
    <dgm:pt modelId="{14A34633-C45A-4C8A-B5B2-91747D4439E9}" type="sibTrans" cxnId="{B883E70A-B9EC-47C8-8953-FFA5303CEFE5}">
      <dgm:prSet/>
      <dgm:spPr/>
      <dgm:t>
        <a:bodyPr/>
        <a:lstStyle/>
        <a:p>
          <a:endParaRPr lang="el-GR"/>
        </a:p>
      </dgm:t>
    </dgm:pt>
    <dgm:pt modelId="{FD8B9B1E-550E-4CA8-8A18-80CF717674DD}" type="parTrans" cxnId="{B883E70A-B9EC-47C8-8953-FFA5303CEFE5}">
      <dgm:prSet/>
      <dgm:spPr/>
      <dgm:t>
        <a:bodyPr/>
        <a:lstStyle/>
        <a:p>
          <a:endParaRPr lang="el-GR"/>
        </a:p>
      </dgm:t>
    </dgm:pt>
    <dgm:pt modelId="{9B04EF10-A3CA-497D-977C-71D9C90A7D58}">
      <dgm:prSet phldrT="[Κείμενο]" custT="1"/>
      <dgm:spPr/>
      <dgm:t>
        <a:bodyPr/>
        <a:lstStyle/>
        <a:p>
          <a:r>
            <a:rPr lang="el-GR" sz="1300" b="1" kern="1200">
              <a:latin typeface="Calibri"/>
              <a:ea typeface="+mn-ea"/>
              <a:cs typeface="+mn-cs"/>
            </a:rPr>
            <a:t>Εργαλεία ηχογράφησης και φωτογράφισης </a:t>
          </a:r>
          <a:endParaRPr lang="el-GR" sz="1300" b="1" kern="1200" dirty="0">
            <a:latin typeface="Calibri"/>
            <a:ea typeface="+mn-ea"/>
            <a:cs typeface="+mn-cs"/>
          </a:endParaRPr>
        </a:p>
      </dgm:t>
    </dgm:pt>
    <dgm:pt modelId="{2926953B-6A7D-4AC7-8209-3DE3C7B4E08A}" type="parTrans" cxnId="{7A18CC06-27AF-46F5-BEAD-262507D93FFC}">
      <dgm:prSet/>
      <dgm:spPr/>
      <dgm:t>
        <a:bodyPr/>
        <a:lstStyle/>
        <a:p>
          <a:endParaRPr lang="el-GR"/>
        </a:p>
      </dgm:t>
    </dgm:pt>
    <dgm:pt modelId="{BFD48FDC-69A4-4DE0-A22E-AE365F479ECF}" type="sibTrans" cxnId="{7A18CC06-27AF-46F5-BEAD-262507D93FFC}">
      <dgm:prSet/>
      <dgm:spPr/>
      <dgm:t>
        <a:bodyPr/>
        <a:lstStyle/>
        <a:p>
          <a:endParaRPr lang="el-GR"/>
        </a:p>
      </dgm:t>
    </dgm:pt>
    <dgm:pt modelId="{DD4C8842-1DCE-4449-8CCB-90B7F7E5BD0B}" type="pres">
      <dgm:prSet presAssocID="{3E8815E0-DBA9-43F0-BCD9-B71B857D2171}" presName="Name0" presStyleCnt="0">
        <dgm:presLayoutVars>
          <dgm:dir/>
          <dgm:resizeHandles val="exact"/>
        </dgm:presLayoutVars>
      </dgm:prSet>
      <dgm:spPr/>
    </dgm:pt>
    <dgm:pt modelId="{905FCFC8-3940-425A-B4AB-0C70C825FC32}" type="pres">
      <dgm:prSet presAssocID="{18EDB974-34FC-4BA3-9ACC-B534FE3E8C1E}" presName="composite" presStyleCnt="0"/>
      <dgm:spPr/>
    </dgm:pt>
    <dgm:pt modelId="{9313A4B5-A64A-4B63-AD1F-5E7E67C193D5}" type="pres">
      <dgm:prSet presAssocID="{18EDB974-34FC-4BA3-9ACC-B534FE3E8C1E}" presName="rect1" presStyleLbl="trAlignAcc1" presStyleIdx="0" presStyleCnt="14" custLinFactNeighborX="1341">
        <dgm:presLayoutVars>
          <dgm:bulletEnabled val="1"/>
        </dgm:presLayoutVars>
      </dgm:prSet>
      <dgm:spPr/>
    </dgm:pt>
    <dgm:pt modelId="{3F4FD1B9-6110-4DDD-821E-CC6B139CE39B}" type="pres">
      <dgm:prSet presAssocID="{18EDB974-34FC-4BA3-9ACC-B534FE3E8C1E}" presName="rect2" presStyleLbl="fgImgPlace1" presStyleIdx="0" presStyleCnt="1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7339A2D-B1BE-4CA3-B9DF-EB83AC92078D}" type="pres">
      <dgm:prSet presAssocID="{54C7897E-7C78-4A72-B582-CDEDC333C34A}" presName="sibTrans" presStyleCnt="0"/>
      <dgm:spPr/>
    </dgm:pt>
    <dgm:pt modelId="{66B389D5-5595-47DD-B786-C4860CADDC82}" type="pres">
      <dgm:prSet presAssocID="{5720EB07-F873-4A20-85C8-E187E7A6E483}" presName="composite" presStyleCnt="0"/>
      <dgm:spPr/>
    </dgm:pt>
    <dgm:pt modelId="{EF746029-E356-41C4-8C6E-70A33DF9575A}" type="pres">
      <dgm:prSet presAssocID="{5720EB07-F873-4A20-85C8-E187E7A6E483}" presName="rect1" presStyleLbl="trAlignAcc1" presStyleIdx="1" presStyleCnt="14">
        <dgm:presLayoutVars>
          <dgm:bulletEnabled val="1"/>
        </dgm:presLayoutVars>
      </dgm:prSet>
      <dgm:spPr/>
    </dgm:pt>
    <dgm:pt modelId="{7B46FE51-2E7F-4184-BE8F-151FAE1C34FF}" type="pres">
      <dgm:prSet presAssocID="{5720EB07-F873-4A20-85C8-E187E7A6E483}" presName="rect2" presStyleLbl="fgImgPlace1" presStyleIdx="1" presStyleCnt="1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517AF1F-E7D8-4064-A769-3FDAB5CDBB4D}" type="pres">
      <dgm:prSet presAssocID="{731F6620-D573-4D1D-9526-4357E41CCFFE}" presName="sibTrans" presStyleCnt="0"/>
      <dgm:spPr/>
    </dgm:pt>
    <dgm:pt modelId="{43988098-DA98-44D7-8D21-CB30DD7D93A6}" type="pres">
      <dgm:prSet presAssocID="{3E399695-AE92-4FE0-A529-F12DD417F5C7}" presName="composite" presStyleCnt="0"/>
      <dgm:spPr/>
    </dgm:pt>
    <dgm:pt modelId="{FB83BE57-67CB-47CA-A6BC-807A6D5976B6}" type="pres">
      <dgm:prSet presAssocID="{3E399695-AE92-4FE0-A529-F12DD417F5C7}" presName="rect1" presStyleLbl="trAlignAcc1" presStyleIdx="2" presStyleCnt="14">
        <dgm:presLayoutVars>
          <dgm:bulletEnabled val="1"/>
        </dgm:presLayoutVars>
      </dgm:prSet>
      <dgm:spPr/>
    </dgm:pt>
    <dgm:pt modelId="{810BB4D1-D670-4F81-92D9-42EDED668C6C}" type="pres">
      <dgm:prSet presAssocID="{3E399695-AE92-4FE0-A529-F12DD417F5C7}" presName="rect2" presStyleLbl="fgImgPlace1" presStyleIdx="2" presStyleCnt="14"/>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5DDA3F26-E667-4D59-9FE2-DA0E0A63A501}" type="pres">
      <dgm:prSet presAssocID="{4F45126D-49E9-4809-8C95-6022E9B31E16}" presName="sibTrans" presStyleCnt="0"/>
      <dgm:spPr/>
    </dgm:pt>
    <dgm:pt modelId="{86C7E4ED-87EE-4B9D-A0FA-92B32604C592}" type="pres">
      <dgm:prSet presAssocID="{1708A274-3F11-4647-AA24-425E2637F3C9}" presName="composite" presStyleCnt="0"/>
      <dgm:spPr/>
    </dgm:pt>
    <dgm:pt modelId="{5E4D52AE-C46F-4040-BB7B-CF5BE67B4211}" type="pres">
      <dgm:prSet presAssocID="{1708A274-3F11-4647-AA24-425E2637F3C9}" presName="rect1" presStyleLbl="trAlignAcc1" presStyleIdx="3" presStyleCnt="14">
        <dgm:presLayoutVars>
          <dgm:bulletEnabled val="1"/>
        </dgm:presLayoutVars>
      </dgm:prSet>
      <dgm:spPr/>
    </dgm:pt>
    <dgm:pt modelId="{0993A433-05BD-4DB4-A45B-D5CE113F5B60}" type="pres">
      <dgm:prSet presAssocID="{1708A274-3F11-4647-AA24-425E2637F3C9}" presName="rect2" presStyleLbl="fgImgPlace1" presStyleIdx="3" presStyleCnt="1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7A9AF455-D2C8-458D-83B6-162C55470432}" type="pres">
      <dgm:prSet presAssocID="{F798FFAF-A2DC-4A71-B7EC-D42F7DE23D33}" presName="sibTrans" presStyleCnt="0"/>
      <dgm:spPr/>
    </dgm:pt>
    <dgm:pt modelId="{DBD6857E-7D67-4E17-BC96-AAD7E7B19549}" type="pres">
      <dgm:prSet presAssocID="{597F46D9-C07C-4BAD-AC0E-C27D2D35B44F}" presName="composite" presStyleCnt="0"/>
      <dgm:spPr/>
    </dgm:pt>
    <dgm:pt modelId="{7E2651D6-4971-436F-B555-669774B06311}" type="pres">
      <dgm:prSet presAssocID="{597F46D9-C07C-4BAD-AC0E-C27D2D35B44F}" presName="rect1" presStyleLbl="trAlignAcc1" presStyleIdx="4" presStyleCnt="14">
        <dgm:presLayoutVars>
          <dgm:bulletEnabled val="1"/>
        </dgm:presLayoutVars>
      </dgm:prSet>
      <dgm:spPr/>
    </dgm:pt>
    <dgm:pt modelId="{1393E479-A2C8-4AC2-A154-122DB7FB03FB}" type="pres">
      <dgm:prSet presAssocID="{597F46D9-C07C-4BAD-AC0E-C27D2D35B44F}" presName="rect2" presStyleLbl="fgImgPlace1" presStyleIdx="4" presStyleCnt="14"/>
      <dgm:spPr>
        <a:blipFill>
          <a:blip xmlns:r="http://schemas.openxmlformats.org/officeDocument/2006/relationships" r:embed="rId5">
            <a:extLst>
              <a:ext uri="{28A0092B-C50C-407E-A947-70E740481C1C}">
                <a14:useLocalDpi xmlns:a14="http://schemas.microsoft.com/office/drawing/2010/main" val="0"/>
              </a:ext>
            </a:extLst>
          </a:blip>
          <a:srcRect/>
          <a:stretch>
            <a:fillRect l="-98000" r="-98000"/>
          </a:stretch>
        </a:blipFill>
      </dgm:spPr>
    </dgm:pt>
    <dgm:pt modelId="{C727A303-FF92-4A4B-A1E4-FBBEAB3F2CBA}" type="pres">
      <dgm:prSet presAssocID="{2721436D-68CB-47E1-BEBB-F27619C6E322}" presName="sibTrans" presStyleCnt="0"/>
      <dgm:spPr/>
    </dgm:pt>
    <dgm:pt modelId="{B6AD7850-84C2-482A-919D-C92DED7B933D}" type="pres">
      <dgm:prSet presAssocID="{BD1A1C2D-B9B4-481A-88A6-CEA6F56846E3}" presName="composite" presStyleCnt="0"/>
      <dgm:spPr/>
    </dgm:pt>
    <dgm:pt modelId="{682934EF-C15F-45E7-986C-17F5A799BE65}" type="pres">
      <dgm:prSet presAssocID="{BD1A1C2D-B9B4-481A-88A6-CEA6F56846E3}" presName="rect1" presStyleLbl="trAlignAcc1" presStyleIdx="5" presStyleCnt="14">
        <dgm:presLayoutVars>
          <dgm:bulletEnabled val="1"/>
        </dgm:presLayoutVars>
      </dgm:prSet>
      <dgm:spPr/>
    </dgm:pt>
    <dgm:pt modelId="{57D41DDE-0A1B-4F29-8466-A22F464EAC9B}" type="pres">
      <dgm:prSet presAssocID="{BD1A1C2D-B9B4-481A-88A6-CEA6F56846E3}" presName="rect2" presStyleLbl="fgImgPlace1" presStyleIdx="5" presStyleCnt="1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83DAE545-D7C3-40E8-A200-0579A9C39091}" type="pres">
      <dgm:prSet presAssocID="{7CD9EC78-1DE4-486F-9ED1-904993E56B93}" presName="sibTrans" presStyleCnt="0"/>
      <dgm:spPr/>
    </dgm:pt>
    <dgm:pt modelId="{3C4356D3-3E57-4F6C-9B54-98C89C5E5F50}" type="pres">
      <dgm:prSet presAssocID="{87002CE8-7133-4851-8349-50FC522BD589}" presName="composite" presStyleCnt="0"/>
      <dgm:spPr/>
    </dgm:pt>
    <dgm:pt modelId="{A66528EC-AA0B-4C27-AF9F-9F4388A058DD}" type="pres">
      <dgm:prSet presAssocID="{87002CE8-7133-4851-8349-50FC522BD589}" presName="rect1" presStyleLbl="trAlignAcc1" presStyleIdx="6" presStyleCnt="14">
        <dgm:presLayoutVars>
          <dgm:bulletEnabled val="1"/>
        </dgm:presLayoutVars>
      </dgm:prSet>
      <dgm:spPr/>
    </dgm:pt>
    <dgm:pt modelId="{B7D01C6E-39F3-44FF-BBFA-ECD10E51F163}" type="pres">
      <dgm:prSet presAssocID="{87002CE8-7133-4851-8349-50FC522BD589}" presName="rect2" presStyleLbl="fgImgPlace1" presStyleIdx="6" presStyleCnt="14"/>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8C928B04-CDC1-4EE8-86BB-88933F18453B}" type="pres">
      <dgm:prSet presAssocID="{4CB2BA37-0459-4775-8949-E864208E9342}" presName="sibTrans" presStyleCnt="0"/>
      <dgm:spPr/>
    </dgm:pt>
    <dgm:pt modelId="{BC8802FE-AA0A-437E-8567-FB667B308FB9}" type="pres">
      <dgm:prSet presAssocID="{D6F4428B-F15E-466F-BC72-C01A6CD21F0A}" presName="composite" presStyleCnt="0"/>
      <dgm:spPr/>
    </dgm:pt>
    <dgm:pt modelId="{83F33576-394A-4512-A5F3-0049FF52C5EF}" type="pres">
      <dgm:prSet presAssocID="{D6F4428B-F15E-466F-BC72-C01A6CD21F0A}" presName="rect1" presStyleLbl="trAlignAcc1" presStyleIdx="7" presStyleCnt="14">
        <dgm:presLayoutVars>
          <dgm:bulletEnabled val="1"/>
        </dgm:presLayoutVars>
      </dgm:prSet>
      <dgm:spPr/>
    </dgm:pt>
    <dgm:pt modelId="{C0CAFB5F-D6D0-4D32-9EF3-F15E298F3D28}" type="pres">
      <dgm:prSet presAssocID="{D6F4428B-F15E-466F-BC72-C01A6CD21F0A}" presName="rect2" presStyleLbl="fgImgPlace1" presStyleIdx="7" presStyleCnt="14"/>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2728FE52-A066-4894-9648-EE38C5069987}" type="pres">
      <dgm:prSet presAssocID="{6EA198BE-1913-4C87-8F0E-A00027A0A72D}" presName="sibTrans" presStyleCnt="0"/>
      <dgm:spPr/>
    </dgm:pt>
    <dgm:pt modelId="{046ECA76-E6BD-4071-83AF-8E870F9D6030}" type="pres">
      <dgm:prSet presAssocID="{935DEA81-00A9-4D7F-8B8D-CCB5A39B216E}" presName="composite" presStyleCnt="0"/>
      <dgm:spPr/>
    </dgm:pt>
    <dgm:pt modelId="{CC67DEBB-2DA7-49A5-85FD-D79D3EA87AB6}" type="pres">
      <dgm:prSet presAssocID="{935DEA81-00A9-4D7F-8B8D-CCB5A39B216E}" presName="rect1" presStyleLbl="trAlignAcc1" presStyleIdx="8" presStyleCnt="14">
        <dgm:presLayoutVars>
          <dgm:bulletEnabled val="1"/>
        </dgm:presLayoutVars>
      </dgm:prSet>
      <dgm:spPr/>
    </dgm:pt>
    <dgm:pt modelId="{744B23BA-64BA-45B4-B31B-E8D1456853AD}" type="pres">
      <dgm:prSet presAssocID="{935DEA81-00A9-4D7F-8B8D-CCB5A39B216E}" presName="rect2" presStyleLbl="fgImgPlace1" presStyleIdx="8" presStyleCnt="14"/>
      <dgm:spPr>
        <a:blipFill dpi="0"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EBBA72AF-CD2A-4B2D-9176-9E5D55669082}" type="pres">
      <dgm:prSet presAssocID="{6B677E72-F85B-46E4-B38B-28CC76D9F65F}" presName="sibTrans" presStyleCnt="0"/>
      <dgm:spPr/>
    </dgm:pt>
    <dgm:pt modelId="{917293DF-E24C-4B9E-8404-353F93B20432}" type="pres">
      <dgm:prSet presAssocID="{14391D79-1D49-41F6-84E1-AF2F95A1F869}" presName="composite" presStyleCnt="0"/>
      <dgm:spPr/>
    </dgm:pt>
    <dgm:pt modelId="{ABC0657A-FC9C-4C81-B366-075C795A3058}" type="pres">
      <dgm:prSet presAssocID="{14391D79-1D49-41F6-84E1-AF2F95A1F869}" presName="rect1" presStyleLbl="trAlignAcc1" presStyleIdx="9" presStyleCnt="14">
        <dgm:presLayoutVars>
          <dgm:bulletEnabled val="1"/>
        </dgm:presLayoutVars>
      </dgm:prSet>
      <dgm:spPr/>
    </dgm:pt>
    <dgm:pt modelId="{7F91EA9A-A828-4AD0-A8E8-0DBFAF103D0A}" type="pres">
      <dgm:prSet presAssocID="{14391D79-1D49-41F6-84E1-AF2F95A1F869}" presName="rect2" presStyleLbl="fgImgPlace1" presStyleIdx="9" presStyleCnt="14"/>
      <dgm:spPr>
        <a:blipFill dpi="0"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dgm:spPr>
    </dgm:pt>
    <dgm:pt modelId="{A14CB279-09D4-413E-81DB-4374B2EFA447}" type="pres">
      <dgm:prSet presAssocID="{1590E284-D3F8-4C2C-925C-C9AD3BBA738F}" presName="sibTrans" presStyleCnt="0"/>
      <dgm:spPr/>
    </dgm:pt>
    <dgm:pt modelId="{DA511969-8D80-4A6D-B3F5-B9714ACB90FC}" type="pres">
      <dgm:prSet presAssocID="{621F8A18-A70E-49D7-9B01-7347CF96B9A6}" presName="composite" presStyleCnt="0"/>
      <dgm:spPr/>
    </dgm:pt>
    <dgm:pt modelId="{19FF36C5-AAE3-4716-B495-C718C915CBD2}" type="pres">
      <dgm:prSet presAssocID="{621F8A18-A70E-49D7-9B01-7347CF96B9A6}" presName="rect1" presStyleLbl="trAlignAcc1" presStyleIdx="10" presStyleCnt="14">
        <dgm:presLayoutVars>
          <dgm:bulletEnabled val="1"/>
        </dgm:presLayoutVars>
      </dgm:prSet>
      <dgm:spPr/>
    </dgm:pt>
    <dgm:pt modelId="{ABE45A64-A0B5-4F14-9EF2-C149FE72A485}" type="pres">
      <dgm:prSet presAssocID="{621F8A18-A70E-49D7-9B01-7347CF96B9A6}" presName="rect2" presStyleLbl="fgImgPlace1" presStyleIdx="10" presStyleCnt="14"/>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dgm:spPr>
    </dgm:pt>
    <dgm:pt modelId="{A73ED9D5-DBE5-4C08-BABF-C2E38C7DDE6A}" type="pres">
      <dgm:prSet presAssocID="{D33BC6A3-2087-4DEC-88DA-EC354A36E1E0}" presName="sibTrans" presStyleCnt="0"/>
      <dgm:spPr/>
    </dgm:pt>
    <dgm:pt modelId="{8465EFEE-6808-494F-85B7-432812B32069}" type="pres">
      <dgm:prSet presAssocID="{61D5F01C-8A02-4C13-8E0C-E8EE3DF56E17}" presName="composite" presStyleCnt="0"/>
      <dgm:spPr/>
    </dgm:pt>
    <dgm:pt modelId="{AE985691-7F18-4504-9488-B61D934C4FEB}" type="pres">
      <dgm:prSet presAssocID="{61D5F01C-8A02-4C13-8E0C-E8EE3DF56E17}" presName="rect1" presStyleLbl="trAlignAcc1" presStyleIdx="11" presStyleCnt="14">
        <dgm:presLayoutVars>
          <dgm:bulletEnabled val="1"/>
        </dgm:presLayoutVars>
      </dgm:prSet>
      <dgm:spPr/>
    </dgm:pt>
    <dgm:pt modelId="{73942579-3DB7-477A-9285-AE719040B83E}" type="pres">
      <dgm:prSet presAssocID="{61D5F01C-8A02-4C13-8E0C-E8EE3DF56E17}" presName="rect2" presStyleLbl="fgImgPlace1" presStyleIdx="11" presStyleCnt="14"/>
      <dgm:spPr>
        <a:blipFill dpi="0"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dgm:spPr>
    </dgm:pt>
    <dgm:pt modelId="{62D51199-610A-46F3-84C5-BA71D6AF9046}" type="pres">
      <dgm:prSet presAssocID="{14A34633-C45A-4C8A-B5B2-91747D4439E9}" presName="sibTrans" presStyleCnt="0"/>
      <dgm:spPr/>
    </dgm:pt>
    <dgm:pt modelId="{D71FA141-3209-410C-9808-3AEA47C72EA7}" type="pres">
      <dgm:prSet presAssocID="{9B04EF10-A3CA-497D-977C-71D9C90A7D58}" presName="composite" presStyleCnt="0"/>
      <dgm:spPr/>
    </dgm:pt>
    <dgm:pt modelId="{7508A807-CF17-41EC-A1C2-E976936ABEF6}" type="pres">
      <dgm:prSet presAssocID="{9B04EF10-A3CA-497D-977C-71D9C90A7D58}" presName="rect1" presStyleLbl="trAlignAcc1" presStyleIdx="12" presStyleCnt="14">
        <dgm:presLayoutVars>
          <dgm:bulletEnabled val="1"/>
        </dgm:presLayoutVars>
      </dgm:prSet>
      <dgm:spPr/>
    </dgm:pt>
    <dgm:pt modelId="{40FD0214-D715-456D-8309-FD5BCA5958C2}" type="pres">
      <dgm:prSet presAssocID="{9B04EF10-A3CA-497D-977C-71D9C90A7D58}" presName="rect2" presStyleLbl="fgImgPlace1" presStyleIdx="12" presStyleCnt="14"/>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l="-25000" r="-25000"/>
          </a:stretch>
        </a:blipFill>
      </dgm:spPr>
    </dgm:pt>
    <dgm:pt modelId="{09178718-5E87-4912-AC98-24CE45CFB68E}" type="pres">
      <dgm:prSet presAssocID="{BFD48FDC-69A4-4DE0-A22E-AE365F479ECF}" presName="sibTrans" presStyleCnt="0"/>
      <dgm:spPr/>
    </dgm:pt>
    <dgm:pt modelId="{AE5ED0D8-F723-4420-9F9C-A32828EB9CD8}" type="pres">
      <dgm:prSet presAssocID="{95259B80-6CA3-49D2-B369-1C237FE002CA}" presName="composite" presStyleCnt="0"/>
      <dgm:spPr/>
    </dgm:pt>
    <dgm:pt modelId="{36B86822-1F14-4AA1-ACD8-414BCA00150C}" type="pres">
      <dgm:prSet presAssocID="{95259B80-6CA3-49D2-B369-1C237FE002CA}" presName="rect1" presStyleLbl="trAlignAcc1" presStyleIdx="13" presStyleCnt="14" custScaleX="152265" custScaleY="98177">
        <dgm:presLayoutVars>
          <dgm:bulletEnabled val="1"/>
        </dgm:presLayoutVars>
      </dgm:prSet>
      <dgm:spPr/>
    </dgm:pt>
    <dgm:pt modelId="{DAF6DBB5-D03A-470B-9873-B3A0CCF3D985}" type="pres">
      <dgm:prSet presAssocID="{95259B80-6CA3-49D2-B369-1C237FE002CA}" presName="rect2" presStyleLbl="fgImgPlace1" presStyleIdx="13" presStyleCnt="14" custLinFactX="-18912" custLinFactNeighborX="-100000" custLinFactNeighborY="-423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Lst>
  <dgm:cxnLst>
    <dgm:cxn modelId="{009E8D03-9769-4A2E-AE05-F82647E77C58}" type="presOf" srcId="{14391D79-1D49-41F6-84E1-AF2F95A1F869}" destId="{ABC0657A-FC9C-4C81-B366-075C795A3058}" srcOrd="0" destOrd="0" presId="urn:microsoft.com/office/officeart/2008/layout/PictureStrips"/>
    <dgm:cxn modelId="{7A18CC06-27AF-46F5-BEAD-262507D93FFC}" srcId="{3E8815E0-DBA9-43F0-BCD9-B71B857D2171}" destId="{9B04EF10-A3CA-497D-977C-71D9C90A7D58}" srcOrd="12" destOrd="0" parTransId="{2926953B-6A7D-4AC7-8209-3DE3C7B4E08A}" sibTransId="{BFD48FDC-69A4-4DE0-A22E-AE365F479ECF}"/>
    <dgm:cxn modelId="{B883E70A-B9EC-47C8-8953-FFA5303CEFE5}" srcId="{3E8815E0-DBA9-43F0-BCD9-B71B857D2171}" destId="{61D5F01C-8A02-4C13-8E0C-E8EE3DF56E17}" srcOrd="11" destOrd="0" parTransId="{FD8B9B1E-550E-4CA8-8A18-80CF717674DD}" sibTransId="{14A34633-C45A-4C8A-B5B2-91747D4439E9}"/>
    <dgm:cxn modelId="{4B489611-9596-44DA-B6DA-6DFFF051C67D}" type="presOf" srcId="{BD1A1C2D-B9B4-481A-88A6-CEA6F56846E3}" destId="{682934EF-C15F-45E7-986C-17F5A799BE65}" srcOrd="0" destOrd="0" presId="urn:microsoft.com/office/officeart/2008/layout/PictureStrips"/>
    <dgm:cxn modelId="{073B4218-BCF3-4B50-A6F2-1CC72B1BD265}" type="presOf" srcId="{621F8A18-A70E-49D7-9B01-7347CF96B9A6}" destId="{19FF36C5-AAE3-4716-B495-C718C915CBD2}" srcOrd="0" destOrd="0" presId="urn:microsoft.com/office/officeart/2008/layout/PictureStrips"/>
    <dgm:cxn modelId="{AD91551E-0973-4EAC-ACE1-AB5DED281F16}" type="presOf" srcId="{5720EB07-F873-4A20-85C8-E187E7A6E483}" destId="{EF746029-E356-41C4-8C6E-70A33DF9575A}" srcOrd="0" destOrd="0" presId="urn:microsoft.com/office/officeart/2008/layout/PictureStrips"/>
    <dgm:cxn modelId="{A65C6422-43F3-437C-82B8-9F54067D9DAB}" srcId="{3E8815E0-DBA9-43F0-BCD9-B71B857D2171}" destId="{1708A274-3F11-4647-AA24-425E2637F3C9}" srcOrd="3" destOrd="0" parTransId="{1C302D0E-78C1-4A60-9A2A-20C008A55567}" sibTransId="{F798FFAF-A2DC-4A71-B7EC-D42F7DE23D33}"/>
    <dgm:cxn modelId="{6D313A26-4D97-4294-A792-A0C2CF90B712}" type="presOf" srcId="{95259B80-6CA3-49D2-B369-1C237FE002CA}" destId="{36B86822-1F14-4AA1-ACD8-414BCA00150C}" srcOrd="0" destOrd="0" presId="urn:microsoft.com/office/officeart/2008/layout/PictureStrips"/>
    <dgm:cxn modelId="{2B97382A-60AC-45B8-B9B9-8C0B38AF5C17}" type="presOf" srcId="{D6F4428B-F15E-466F-BC72-C01A6CD21F0A}" destId="{83F33576-394A-4512-A5F3-0049FF52C5EF}" srcOrd="0" destOrd="0" presId="urn:microsoft.com/office/officeart/2008/layout/PictureStrips"/>
    <dgm:cxn modelId="{311A2C2F-9335-405D-B045-F9DA54E28027}" type="presOf" srcId="{61D5F01C-8A02-4C13-8E0C-E8EE3DF56E17}" destId="{AE985691-7F18-4504-9488-B61D934C4FEB}" srcOrd="0" destOrd="0" presId="urn:microsoft.com/office/officeart/2008/layout/PictureStrips"/>
    <dgm:cxn modelId="{7715A234-2078-4522-8BE6-687756420F87}" srcId="{3E8815E0-DBA9-43F0-BCD9-B71B857D2171}" destId="{597F46D9-C07C-4BAD-AC0E-C27D2D35B44F}" srcOrd="4" destOrd="0" parTransId="{6DD007F4-8159-419F-805D-FB9D4B994CF2}" sibTransId="{2721436D-68CB-47E1-BEBB-F27619C6E322}"/>
    <dgm:cxn modelId="{27C7E563-0894-433B-A193-80A72179BAF1}" type="presOf" srcId="{597F46D9-C07C-4BAD-AC0E-C27D2D35B44F}" destId="{7E2651D6-4971-436F-B555-669774B06311}" srcOrd="0" destOrd="0" presId="urn:microsoft.com/office/officeart/2008/layout/PictureStrips"/>
    <dgm:cxn modelId="{E5E69847-4ED4-463F-88EA-952FFB3843E2}" type="presOf" srcId="{87002CE8-7133-4851-8349-50FC522BD589}" destId="{A66528EC-AA0B-4C27-AF9F-9F4388A058DD}" srcOrd="0" destOrd="0" presId="urn:microsoft.com/office/officeart/2008/layout/PictureStrips"/>
    <dgm:cxn modelId="{5955167A-28F9-4344-8ABD-A4DF7634254F}" srcId="{3E8815E0-DBA9-43F0-BCD9-B71B857D2171}" destId="{87002CE8-7133-4851-8349-50FC522BD589}" srcOrd="6" destOrd="0" parTransId="{8E1C9546-205E-47E1-BC7C-07C8930A6952}" sibTransId="{4CB2BA37-0459-4775-8949-E864208E9342}"/>
    <dgm:cxn modelId="{67B6327A-4E32-4A99-A926-D7027DD0D6A0}" type="presOf" srcId="{3E399695-AE92-4FE0-A529-F12DD417F5C7}" destId="{FB83BE57-67CB-47CA-A6BC-807A6D5976B6}" srcOrd="0" destOrd="0" presId="urn:microsoft.com/office/officeart/2008/layout/PictureStrips"/>
    <dgm:cxn modelId="{24175980-961B-4020-AC08-3503C714AA26}" srcId="{3E8815E0-DBA9-43F0-BCD9-B71B857D2171}" destId="{D6F4428B-F15E-466F-BC72-C01A6CD21F0A}" srcOrd="7" destOrd="0" parTransId="{48D9E061-596F-41E7-981B-346F376494F3}" sibTransId="{6EA198BE-1913-4C87-8F0E-A00027A0A72D}"/>
    <dgm:cxn modelId="{47958681-B396-4E9E-B172-7397778671FD}" srcId="{3E8815E0-DBA9-43F0-BCD9-B71B857D2171}" destId="{621F8A18-A70E-49D7-9B01-7347CF96B9A6}" srcOrd="10" destOrd="0" parTransId="{795A6691-1504-4313-AE28-8C8F2933EFE6}" sibTransId="{D33BC6A3-2087-4DEC-88DA-EC354A36E1E0}"/>
    <dgm:cxn modelId="{69F2F691-5B6F-43AB-967F-BA6829820C36}" srcId="{3E8815E0-DBA9-43F0-BCD9-B71B857D2171}" destId="{18EDB974-34FC-4BA3-9ACC-B534FE3E8C1E}" srcOrd="0" destOrd="0" parTransId="{309C1CAE-21FD-4346-9E46-01CAB4CC3833}" sibTransId="{54C7897E-7C78-4A72-B582-CDEDC333C34A}"/>
    <dgm:cxn modelId="{6696C893-4EF5-4609-83C7-D42AA182BF50}" type="presOf" srcId="{18EDB974-34FC-4BA3-9ACC-B534FE3E8C1E}" destId="{9313A4B5-A64A-4B63-AD1F-5E7E67C193D5}" srcOrd="0" destOrd="0" presId="urn:microsoft.com/office/officeart/2008/layout/PictureStrips"/>
    <dgm:cxn modelId="{5FC74BA0-A9F5-4B06-A6B1-BB2B934E983E}" srcId="{3E8815E0-DBA9-43F0-BCD9-B71B857D2171}" destId="{935DEA81-00A9-4D7F-8B8D-CCB5A39B216E}" srcOrd="8" destOrd="0" parTransId="{88C7E971-206A-4406-BC31-99F7A5ABFB12}" sibTransId="{6B677E72-F85B-46E4-B38B-28CC76D9F65F}"/>
    <dgm:cxn modelId="{8DF1BDA3-0A98-46FB-978A-8AA49A8AA83D}" srcId="{3E8815E0-DBA9-43F0-BCD9-B71B857D2171}" destId="{5720EB07-F873-4A20-85C8-E187E7A6E483}" srcOrd="1" destOrd="0" parTransId="{F4320008-253B-4A79-838D-1C1CF1441FED}" sibTransId="{731F6620-D573-4D1D-9526-4357E41CCFFE}"/>
    <dgm:cxn modelId="{9D8916B4-025C-4067-B10F-6690A715369A}" srcId="{3E8815E0-DBA9-43F0-BCD9-B71B857D2171}" destId="{14391D79-1D49-41F6-84E1-AF2F95A1F869}" srcOrd="9" destOrd="0" parTransId="{C6E8F016-53CC-445E-9A0B-ED13D2A8AC65}" sibTransId="{1590E284-D3F8-4C2C-925C-C9AD3BBA738F}"/>
    <dgm:cxn modelId="{DFB74CB6-0190-4AC9-8E92-405965AA4E42}" srcId="{3E8815E0-DBA9-43F0-BCD9-B71B857D2171}" destId="{BD1A1C2D-B9B4-481A-88A6-CEA6F56846E3}" srcOrd="5" destOrd="0" parTransId="{D12B5CA3-387C-467E-B38A-9A8F03348FF4}" sibTransId="{7CD9EC78-1DE4-486F-9ED1-904993E56B93}"/>
    <dgm:cxn modelId="{3E9D15BA-EBE1-4BDD-A9D6-5D48420F253F}" type="presOf" srcId="{935DEA81-00A9-4D7F-8B8D-CCB5A39B216E}" destId="{CC67DEBB-2DA7-49A5-85FD-D79D3EA87AB6}" srcOrd="0" destOrd="0" presId="urn:microsoft.com/office/officeart/2008/layout/PictureStrips"/>
    <dgm:cxn modelId="{82E065C4-1F1E-4348-8908-042E3851C832}" type="presOf" srcId="{1708A274-3F11-4647-AA24-425E2637F3C9}" destId="{5E4D52AE-C46F-4040-BB7B-CF5BE67B4211}" srcOrd="0" destOrd="0" presId="urn:microsoft.com/office/officeart/2008/layout/PictureStrips"/>
    <dgm:cxn modelId="{825253D0-4CCE-4F7A-8333-2D1404470294}" srcId="{3E8815E0-DBA9-43F0-BCD9-B71B857D2171}" destId="{95259B80-6CA3-49D2-B369-1C237FE002CA}" srcOrd="13" destOrd="0" parTransId="{3654709C-CCC1-4FD2-B58E-4307DB870A77}" sibTransId="{89508048-0748-43CB-BC8B-236BE47659D7}"/>
    <dgm:cxn modelId="{76DCBEE4-9EEF-4985-AB04-F8FA069267DC}" type="presOf" srcId="{3E8815E0-DBA9-43F0-BCD9-B71B857D2171}" destId="{DD4C8842-1DCE-4449-8CCB-90B7F7E5BD0B}" srcOrd="0" destOrd="0" presId="urn:microsoft.com/office/officeart/2008/layout/PictureStrips"/>
    <dgm:cxn modelId="{77B68AE5-BB6E-4D46-AB14-A51DAC0B16F1}" type="presOf" srcId="{9B04EF10-A3CA-497D-977C-71D9C90A7D58}" destId="{7508A807-CF17-41EC-A1C2-E976936ABEF6}" srcOrd="0" destOrd="0" presId="urn:microsoft.com/office/officeart/2008/layout/PictureStrips"/>
    <dgm:cxn modelId="{717577FC-5E32-455A-9EC1-BF7DB34994AB}" srcId="{3E8815E0-DBA9-43F0-BCD9-B71B857D2171}" destId="{3E399695-AE92-4FE0-A529-F12DD417F5C7}" srcOrd="2" destOrd="0" parTransId="{B915713B-36B7-4678-873B-A47B13A9C782}" sibTransId="{4F45126D-49E9-4809-8C95-6022E9B31E16}"/>
    <dgm:cxn modelId="{4CA2822E-B61E-4EF7-83D6-152877B4A5C1}" type="presParOf" srcId="{DD4C8842-1DCE-4449-8CCB-90B7F7E5BD0B}" destId="{905FCFC8-3940-425A-B4AB-0C70C825FC32}" srcOrd="0" destOrd="0" presId="urn:microsoft.com/office/officeart/2008/layout/PictureStrips"/>
    <dgm:cxn modelId="{7BB48ADB-07A8-4B19-9E31-57D58BD4EDF9}" type="presParOf" srcId="{905FCFC8-3940-425A-B4AB-0C70C825FC32}" destId="{9313A4B5-A64A-4B63-AD1F-5E7E67C193D5}" srcOrd="0" destOrd="0" presId="urn:microsoft.com/office/officeart/2008/layout/PictureStrips"/>
    <dgm:cxn modelId="{EF15C030-2B6D-4A27-8113-E76A6156F21A}" type="presParOf" srcId="{905FCFC8-3940-425A-B4AB-0C70C825FC32}" destId="{3F4FD1B9-6110-4DDD-821E-CC6B139CE39B}" srcOrd="1" destOrd="0" presId="urn:microsoft.com/office/officeart/2008/layout/PictureStrips"/>
    <dgm:cxn modelId="{51AFFF6A-7EFA-4495-856D-00E31B88736F}" type="presParOf" srcId="{DD4C8842-1DCE-4449-8CCB-90B7F7E5BD0B}" destId="{67339A2D-B1BE-4CA3-B9DF-EB83AC92078D}" srcOrd="1" destOrd="0" presId="urn:microsoft.com/office/officeart/2008/layout/PictureStrips"/>
    <dgm:cxn modelId="{2DC903BF-8403-4954-8ACD-2383BD09A851}" type="presParOf" srcId="{DD4C8842-1DCE-4449-8CCB-90B7F7E5BD0B}" destId="{66B389D5-5595-47DD-B786-C4860CADDC82}" srcOrd="2" destOrd="0" presId="urn:microsoft.com/office/officeart/2008/layout/PictureStrips"/>
    <dgm:cxn modelId="{00D108F5-CC63-4D51-8874-BEB782AA57B7}" type="presParOf" srcId="{66B389D5-5595-47DD-B786-C4860CADDC82}" destId="{EF746029-E356-41C4-8C6E-70A33DF9575A}" srcOrd="0" destOrd="0" presId="urn:microsoft.com/office/officeart/2008/layout/PictureStrips"/>
    <dgm:cxn modelId="{87D39A4D-0A65-44E1-AE63-0A9DE68AB4D0}" type="presParOf" srcId="{66B389D5-5595-47DD-B786-C4860CADDC82}" destId="{7B46FE51-2E7F-4184-BE8F-151FAE1C34FF}" srcOrd="1" destOrd="0" presId="urn:microsoft.com/office/officeart/2008/layout/PictureStrips"/>
    <dgm:cxn modelId="{160B38B9-D72C-49C7-8AF0-7C4AF2B63DDF}" type="presParOf" srcId="{DD4C8842-1DCE-4449-8CCB-90B7F7E5BD0B}" destId="{1517AF1F-E7D8-4064-A769-3FDAB5CDBB4D}" srcOrd="3" destOrd="0" presId="urn:microsoft.com/office/officeart/2008/layout/PictureStrips"/>
    <dgm:cxn modelId="{3602D9CD-F5C2-40D6-8396-B1B383B1B369}" type="presParOf" srcId="{DD4C8842-1DCE-4449-8CCB-90B7F7E5BD0B}" destId="{43988098-DA98-44D7-8D21-CB30DD7D93A6}" srcOrd="4" destOrd="0" presId="urn:microsoft.com/office/officeart/2008/layout/PictureStrips"/>
    <dgm:cxn modelId="{C3291410-52B2-4A13-B1F0-7FAC82F59BB5}" type="presParOf" srcId="{43988098-DA98-44D7-8D21-CB30DD7D93A6}" destId="{FB83BE57-67CB-47CA-A6BC-807A6D5976B6}" srcOrd="0" destOrd="0" presId="urn:microsoft.com/office/officeart/2008/layout/PictureStrips"/>
    <dgm:cxn modelId="{7180CD3C-CC9A-46AE-AFAE-142C5486F7BA}" type="presParOf" srcId="{43988098-DA98-44D7-8D21-CB30DD7D93A6}" destId="{810BB4D1-D670-4F81-92D9-42EDED668C6C}" srcOrd="1" destOrd="0" presId="urn:microsoft.com/office/officeart/2008/layout/PictureStrips"/>
    <dgm:cxn modelId="{F8161BC4-0FAE-4961-9FA8-C53BCCAD223A}" type="presParOf" srcId="{DD4C8842-1DCE-4449-8CCB-90B7F7E5BD0B}" destId="{5DDA3F26-E667-4D59-9FE2-DA0E0A63A501}" srcOrd="5" destOrd="0" presId="urn:microsoft.com/office/officeart/2008/layout/PictureStrips"/>
    <dgm:cxn modelId="{2E96DBDD-AC94-4099-B4FB-5A362864A331}" type="presParOf" srcId="{DD4C8842-1DCE-4449-8CCB-90B7F7E5BD0B}" destId="{86C7E4ED-87EE-4B9D-A0FA-92B32604C592}" srcOrd="6" destOrd="0" presId="urn:microsoft.com/office/officeart/2008/layout/PictureStrips"/>
    <dgm:cxn modelId="{E12E8ECF-4747-4587-92D3-88CD5F08C1A3}" type="presParOf" srcId="{86C7E4ED-87EE-4B9D-A0FA-92B32604C592}" destId="{5E4D52AE-C46F-4040-BB7B-CF5BE67B4211}" srcOrd="0" destOrd="0" presId="urn:microsoft.com/office/officeart/2008/layout/PictureStrips"/>
    <dgm:cxn modelId="{F329FB51-B04D-4516-A9DE-31EF700CE4C9}" type="presParOf" srcId="{86C7E4ED-87EE-4B9D-A0FA-92B32604C592}" destId="{0993A433-05BD-4DB4-A45B-D5CE113F5B60}" srcOrd="1" destOrd="0" presId="urn:microsoft.com/office/officeart/2008/layout/PictureStrips"/>
    <dgm:cxn modelId="{895ED90B-F4C2-484F-BEE4-C0E5BA1F6231}" type="presParOf" srcId="{DD4C8842-1DCE-4449-8CCB-90B7F7E5BD0B}" destId="{7A9AF455-D2C8-458D-83B6-162C55470432}" srcOrd="7" destOrd="0" presId="urn:microsoft.com/office/officeart/2008/layout/PictureStrips"/>
    <dgm:cxn modelId="{C7CDD21E-EC42-45C3-B5CF-6B0F771D500F}" type="presParOf" srcId="{DD4C8842-1DCE-4449-8CCB-90B7F7E5BD0B}" destId="{DBD6857E-7D67-4E17-BC96-AAD7E7B19549}" srcOrd="8" destOrd="0" presId="urn:microsoft.com/office/officeart/2008/layout/PictureStrips"/>
    <dgm:cxn modelId="{F5A6DA9F-4159-4EA7-B2D0-D8A10A4C21C9}" type="presParOf" srcId="{DBD6857E-7D67-4E17-BC96-AAD7E7B19549}" destId="{7E2651D6-4971-436F-B555-669774B06311}" srcOrd="0" destOrd="0" presId="urn:microsoft.com/office/officeart/2008/layout/PictureStrips"/>
    <dgm:cxn modelId="{6E84E023-283A-4804-86F0-6A692B920050}" type="presParOf" srcId="{DBD6857E-7D67-4E17-BC96-AAD7E7B19549}" destId="{1393E479-A2C8-4AC2-A154-122DB7FB03FB}" srcOrd="1" destOrd="0" presId="urn:microsoft.com/office/officeart/2008/layout/PictureStrips"/>
    <dgm:cxn modelId="{51AD53AA-012A-48C5-BCDA-96873E060619}" type="presParOf" srcId="{DD4C8842-1DCE-4449-8CCB-90B7F7E5BD0B}" destId="{C727A303-FF92-4A4B-A1E4-FBBEAB3F2CBA}" srcOrd="9" destOrd="0" presId="urn:microsoft.com/office/officeart/2008/layout/PictureStrips"/>
    <dgm:cxn modelId="{75B68F63-C7EE-4D0C-BE82-BB871C21AB69}" type="presParOf" srcId="{DD4C8842-1DCE-4449-8CCB-90B7F7E5BD0B}" destId="{B6AD7850-84C2-482A-919D-C92DED7B933D}" srcOrd="10" destOrd="0" presId="urn:microsoft.com/office/officeart/2008/layout/PictureStrips"/>
    <dgm:cxn modelId="{76423AE5-7A5F-4677-8740-3E6D4199221B}" type="presParOf" srcId="{B6AD7850-84C2-482A-919D-C92DED7B933D}" destId="{682934EF-C15F-45E7-986C-17F5A799BE65}" srcOrd="0" destOrd="0" presId="urn:microsoft.com/office/officeart/2008/layout/PictureStrips"/>
    <dgm:cxn modelId="{80E8FCB6-ACE2-4C5F-8C34-9849D839FB02}" type="presParOf" srcId="{B6AD7850-84C2-482A-919D-C92DED7B933D}" destId="{57D41DDE-0A1B-4F29-8466-A22F464EAC9B}" srcOrd="1" destOrd="0" presId="urn:microsoft.com/office/officeart/2008/layout/PictureStrips"/>
    <dgm:cxn modelId="{DE8BD56F-4740-441B-9A06-64474DE85CF0}" type="presParOf" srcId="{DD4C8842-1DCE-4449-8CCB-90B7F7E5BD0B}" destId="{83DAE545-D7C3-40E8-A200-0579A9C39091}" srcOrd="11" destOrd="0" presId="urn:microsoft.com/office/officeart/2008/layout/PictureStrips"/>
    <dgm:cxn modelId="{A9BC29C5-0B45-46E9-8472-69E0327A319E}" type="presParOf" srcId="{DD4C8842-1DCE-4449-8CCB-90B7F7E5BD0B}" destId="{3C4356D3-3E57-4F6C-9B54-98C89C5E5F50}" srcOrd="12" destOrd="0" presId="urn:microsoft.com/office/officeart/2008/layout/PictureStrips"/>
    <dgm:cxn modelId="{45A9286A-388E-4B79-90CC-BDFD9E61C46A}" type="presParOf" srcId="{3C4356D3-3E57-4F6C-9B54-98C89C5E5F50}" destId="{A66528EC-AA0B-4C27-AF9F-9F4388A058DD}" srcOrd="0" destOrd="0" presId="urn:microsoft.com/office/officeart/2008/layout/PictureStrips"/>
    <dgm:cxn modelId="{5E42BF97-86DF-4349-917C-761E51A03951}" type="presParOf" srcId="{3C4356D3-3E57-4F6C-9B54-98C89C5E5F50}" destId="{B7D01C6E-39F3-44FF-BBFA-ECD10E51F163}" srcOrd="1" destOrd="0" presId="urn:microsoft.com/office/officeart/2008/layout/PictureStrips"/>
    <dgm:cxn modelId="{A40028FA-5958-4DF0-AEF7-E7C4674E91B2}" type="presParOf" srcId="{DD4C8842-1DCE-4449-8CCB-90B7F7E5BD0B}" destId="{8C928B04-CDC1-4EE8-86BB-88933F18453B}" srcOrd="13" destOrd="0" presId="urn:microsoft.com/office/officeart/2008/layout/PictureStrips"/>
    <dgm:cxn modelId="{3EA14DDD-2F45-4F31-A676-53DA34B66AF5}" type="presParOf" srcId="{DD4C8842-1DCE-4449-8CCB-90B7F7E5BD0B}" destId="{BC8802FE-AA0A-437E-8567-FB667B308FB9}" srcOrd="14" destOrd="0" presId="urn:microsoft.com/office/officeart/2008/layout/PictureStrips"/>
    <dgm:cxn modelId="{720451CF-03B4-4660-BD84-2CFBAE366EB0}" type="presParOf" srcId="{BC8802FE-AA0A-437E-8567-FB667B308FB9}" destId="{83F33576-394A-4512-A5F3-0049FF52C5EF}" srcOrd="0" destOrd="0" presId="urn:microsoft.com/office/officeart/2008/layout/PictureStrips"/>
    <dgm:cxn modelId="{B9D06EA2-CF34-41D3-8AAA-EBD3D6271E44}" type="presParOf" srcId="{BC8802FE-AA0A-437E-8567-FB667B308FB9}" destId="{C0CAFB5F-D6D0-4D32-9EF3-F15E298F3D28}" srcOrd="1" destOrd="0" presId="urn:microsoft.com/office/officeart/2008/layout/PictureStrips"/>
    <dgm:cxn modelId="{901F9CCF-62A3-48E4-BBD5-C0E9C1051A29}" type="presParOf" srcId="{DD4C8842-1DCE-4449-8CCB-90B7F7E5BD0B}" destId="{2728FE52-A066-4894-9648-EE38C5069987}" srcOrd="15" destOrd="0" presId="urn:microsoft.com/office/officeart/2008/layout/PictureStrips"/>
    <dgm:cxn modelId="{D02B220F-4977-493E-B27F-28C250FCD7E0}" type="presParOf" srcId="{DD4C8842-1DCE-4449-8CCB-90B7F7E5BD0B}" destId="{046ECA76-E6BD-4071-83AF-8E870F9D6030}" srcOrd="16" destOrd="0" presId="urn:microsoft.com/office/officeart/2008/layout/PictureStrips"/>
    <dgm:cxn modelId="{BFD8B61B-236D-48EB-9866-6E65287BDE53}" type="presParOf" srcId="{046ECA76-E6BD-4071-83AF-8E870F9D6030}" destId="{CC67DEBB-2DA7-49A5-85FD-D79D3EA87AB6}" srcOrd="0" destOrd="0" presId="urn:microsoft.com/office/officeart/2008/layout/PictureStrips"/>
    <dgm:cxn modelId="{21000E19-E117-4615-A6AD-291F2F5B8C62}" type="presParOf" srcId="{046ECA76-E6BD-4071-83AF-8E870F9D6030}" destId="{744B23BA-64BA-45B4-B31B-E8D1456853AD}" srcOrd="1" destOrd="0" presId="urn:microsoft.com/office/officeart/2008/layout/PictureStrips"/>
    <dgm:cxn modelId="{6B7687FB-D62F-4EB1-AD61-F78C7C4250D4}" type="presParOf" srcId="{DD4C8842-1DCE-4449-8CCB-90B7F7E5BD0B}" destId="{EBBA72AF-CD2A-4B2D-9176-9E5D55669082}" srcOrd="17" destOrd="0" presId="urn:microsoft.com/office/officeart/2008/layout/PictureStrips"/>
    <dgm:cxn modelId="{6874B620-BC8E-4289-868A-E6F4C774E20D}" type="presParOf" srcId="{DD4C8842-1DCE-4449-8CCB-90B7F7E5BD0B}" destId="{917293DF-E24C-4B9E-8404-353F93B20432}" srcOrd="18" destOrd="0" presId="urn:microsoft.com/office/officeart/2008/layout/PictureStrips"/>
    <dgm:cxn modelId="{CE3B8393-A412-4C1E-8C3E-A81090887678}" type="presParOf" srcId="{917293DF-E24C-4B9E-8404-353F93B20432}" destId="{ABC0657A-FC9C-4C81-B366-075C795A3058}" srcOrd="0" destOrd="0" presId="urn:microsoft.com/office/officeart/2008/layout/PictureStrips"/>
    <dgm:cxn modelId="{532A6756-54F8-40E1-A437-37C9504BCC8F}" type="presParOf" srcId="{917293DF-E24C-4B9E-8404-353F93B20432}" destId="{7F91EA9A-A828-4AD0-A8E8-0DBFAF103D0A}" srcOrd="1" destOrd="0" presId="urn:microsoft.com/office/officeart/2008/layout/PictureStrips"/>
    <dgm:cxn modelId="{6324367B-8EB9-4F48-93BD-52D03B040831}" type="presParOf" srcId="{DD4C8842-1DCE-4449-8CCB-90B7F7E5BD0B}" destId="{A14CB279-09D4-413E-81DB-4374B2EFA447}" srcOrd="19" destOrd="0" presId="urn:microsoft.com/office/officeart/2008/layout/PictureStrips"/>
    <dgm:cxn modelId="{D32F98CD-833A-4CE3-9604-42DB60F1E14F}" type="presParOf" srcId="{DD4C8842-1DCE-4449-8CCB-90B7F7E5BD0B}" destId="{DA511969-8D80-4A6D-B3F5-B9714ACB90FC}" srcOrd="20" destOrd="0" presId="urn:microsoft.com/office/officeart/2008/layout/PictureStrips"/>
    <dgm:cxn modelId="{CAD5CF8C-04CF-4628-9784-C08382386773}" type="presParOf" srcId="{DA511969-8D80-4A6D-B3F5-B9714ACB90FC}" destId="{19FF36C5-AAE3-4716-B495-C718C915CBD2}" srcOrd="0" destOrd="0" presId="urn:microsoft.com/office/officeart/2008/layout/PictureStrips"/>
    <dgm:cxn modelId="{D8087134-C049-4B1D-9A94-0C6D679560F1}" type="presParOf" srcId="{DA511969-8D80-4A6D-B3F5-B9714ACB90FC}" destId="{ABE45A64-A0B5-4F14-9EF2-C149FE72A485}" srcOrd="1" destOrd="0" presId="urn:microsoft.com/office/officeart/2008/layout/PictureStrips"/>
    <dgm:cxn modelId="{45D0B337-3811-462B-9974-A644B512226E}" type="presParOf" srcId="{DD4C8842-1DCE-4449-8CCB-90B7F7E5BD0B}" destId="{A73ED9D5-DBE5-4C08-BABF-C2E38C7DDE6A}" srcOrd="21" destOrd="0" presId="urn:microsoft.com/office/officeart/2008/layout/PictureStrips"/>
    <dgm:cxn modelId="{904F023B-85BB-486D-A507-2479F7FB05DC}" type="presParOf" srcId="{DD4C8842-1DCE-4449-8CCB-90B7F7E5BD0B}" destId="{8465EFEE-6808-494F-85B7-432812B32069}" srcOrd="22" destOrd="0" presId="urn:microsoft.com/office/officeart/2008/layout/PictureStrips"/>
    <dgm:cxn modelId="{4D5653A4-DAD0-432A-978F-DD4C14D10779}" type="presParOf" srcId="{8465EFEE-6808-494F-85B7-432812B32069}" destId="{AE985691-7F18-4504-9488-B61D934C4FEB}" srcOrd="0" destOrd="0" presId="urn:microsoft.com/office/officeart/2008/layout/PictureStrips"/>
    <dgm:cxn modelId="{FBEEA748-4E0E-4D6D-BA13-D81363125A6F}" type="presParOf" srcId="{8465EFEE-6808-494F-85B7-432812B32069}" destId="{73942579-3DB7-477A-9285-AE719040B83E}" srcOrd="1" destOrd="0" presId="urn:microsoft.com/office/officeart/2008/layout/PictureStrips"/>
    <dgm:cxn modelId="{7A3AE2C3-FD90-4CD9-AF72-7C0181CA00FA}" type="presParOf" srcId="{DD4C8842-1DCE-4449-8CCB-90B7F7E5BD0B}" destId="{62D51199-610A-46F3-84C5-BA71D6AF9046}" srcOrd="23" destOrd="0" presId="urn:microsoft.com/office/officeart/2008/layout/PictureStrips"/>
    <dgm:cxn modelId="{9C33DF39-6991-450C-AF1E-35D487480C32}" type="presParOf" srcId="{DD4C8842-1DCE-4449-8CCB-90B7F7E5BD0B}" destId="{D71FA141-3209-410C-9808-3AEA47C72EA7}" srcOrd="24" destOrd="0" presId="urn:microsoft.com/office/officeart/2008/layout/PictureStrips"/>
    <dgm:cxn modelId="{D13B650B-8BE8-430B-BD18-3D0654DE6633}" type="presParOf" srcId="{D71FA141-3209-410C-9808-3AEA47C72EA7}" destId="{7508A807-CF17-41EC-A1C2-E976936ABEF6}" srcOrd="0" destOrd="0" presId="urn:microsoft.com/office/officeart/2008/layout/PictureStrips"/>
    <dgm:cxn modelId="{B7C33D75-E8D9-4E26-AF82-94B8280C2164}" type="presParOf" srcId="{D71FA141-3209-410C-9808-3AEA47C72EA7}" destId="{40FD0214-D715-456D-8309-FD5BCA5958C2}" srcOrd="1" destOrd="0" presId="urn:microsoft.com/office/officeart/2008/layout/PictureStrips"/>
    <dgm:cxn modelId="{95C99BBE-FB69-4BA4-8A7D-9644516F5BA2}" type="presParOf" srcId="{DD4C8842-1DCE-4449-8CCB-90B7F7E5BD0B}" destId="{09178718-5E87-4912-AC98-24CE45CFB68E}" srcOrd="25" destOrd="0" presId="urn:microsoft.com/office/officeart/2008/layout/PictureStrips"/>
    <dgm:cxn modelId="{9439F77E-AFE2-431E-A795-9C8DD6FB79CD}" type="presParOf" srcId="{DD4C8842-1DCE-4449-8CCB-90B7F7E5BD0B}" destId="{AE5ED0D8-F723-4420-9F9C-A32828EB9CD8}" srcOrd="26" destOrd="0" presId="urn:microsoft.com/office/officeart/2008/layout/PictureStrips"/>
    <dgm:cxn modelId="{0F762D34-E527-4572-8F82-0FD1160EFFA8}" type="presParOf" srcId="{AE5ED0D8-F723-4420-9F9C-A32828EB9CD8}" destId="{36B86822-1F14-4AA1-ACD8-414BCA00150C}" srcOrd="0" destOrd="0" presId="urn:microsoft.com/office/officeart/2008/layout/PictureStrips"/>
    <dgm:cxn modelId="{0DFFD2AF-6108-451A-920D-FB6ED62A68B9}" type="presParOf" srcId="{AE5ED0D8-F723-4420-9F9C-A32828EB9CD8}" destId="{DAF6DBB5-D03A-470B-9873-B3A0CCF3D98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B5E2E9-A223-40CF-BC9C-C23A750AFEBD}"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l-GR"/>
        </a:p>
      </dgm:t>
    </dgm:pt>
    <dgm:pt modelId="{D5699F28-C493-489E-8848-E1F3A64D89FD}">
      <dgm:prSet phldrT="[Κείμενο]"/>
      <dgm:spPr>
        <a:solidFill>
          <a:srgbClr val="443E66"/>
        </a:solidFill>
      </dgm:spPr>
      <dgm:t>
        <a:bodyPr/>
        <a:lstStyle/>
        <a:p>
          <a:r>
            <a:rPr lang="el-GR" dirty="0"/>
            <a:t>Αξιοπιστία και Εγκυρότητα</a:t>
          </a:r>
        </a:p>
      </dgm:t>
    </dgm:pt>
    <dgm:pt modelId="{9C3EFC15-4FF7-4E34-A52B-9637A2A1EE98}" type="parTrans" cxnId="{A6DC3EF0-29FC-4CEE-B79C-2C22066A43A3}">
      <dgm:prSet/>
      <dgm:spPr/>
      <dgm:t>
        <a:bodyPr/>
        <a:lstStyle/>
        <a:p>
          <a:endParaRPr lang="el-GR"/>
        </a:p>
      </dgm:t>
    </dgm:pt>
    <dgm:pt modelId="{41D32B26-4A41-4BFA-A7B8-EA61A4C77F62}" type="sibTrans" cxnId="{A6DC3EF0-29FC-4CEE-B79C-2C22066A43A3}">
      <dgm:prSet/>
      <dgm:spPr/>
      <dgm:t>
        <a:bodyPr/>
        <a:lstStyle/>
        <a:p>
          <a:endParaRPr lang="el-GR"/>
        </a:p>
      </dgm:t>
    </dgm:pt>
    <dgm:pt modelId="{84913F03-71F0-470A-8930-6E6728C39953}">
      <dgm:prSet phldrT="[Κείμενο]" custT="1"/>
      <dgm:spPr>
        <a:solidFill>
          <a:schemeClr val="accent3">
            <a:lumMod val="40000"/>
            <a:lumOff val="60000"/>
          </a:schemeClr>
        </a:solidFill>
      </dgm:spPr>
      <dgm:t>
        <a:bodyPr/>
        <a:lstStyle/>
        <a:p>
          <a:r>
            <a:rPr lang="el-GR" sz="2100" kern="1200" dirty="0">
              <a:solidFill>
                <a:srgbClr val="931B1B"/>
              </a:solidFill>
              <a:latin typeface="Calibri"/>
              <a:ea typeface="+mn-ea"/>
              <a:cs typeface="+mn-cs"/>
            </a:rPr>
            <a:t>Ερωτηματολόγιο κατανοητό ως προς τη χρήση και την συμπλήρωση του. Ευκολία στην πρόσβαση σε </a:t>
          </a:r>
          <a:r>
            <a:rPr lang="en-US" sz="2100" kern="1200" dirty="0">
              <a:solidFill>
                <a:srgbClr val="931B1B"/>
              </a:solidFill>
              <a:latin typeface="Calibri"/>
              <a:ea typeface="+mn-ea"/>
              <a:cs typeface="+mn-cs"/>
            </a:rPr>
            <a:t>Google Form </a:t>
          </a:r>
          <a:r>
            <a:rPr lang="el-GR" sz="2100" kern="1200" dirty="0">
              <a:solidFill>
                <a:srgbClr val="931B1B"/>
              </a:solidFill>
              <a:latin typeface="Calibri"/>
              <a:ea typeface="+mn-ea"/>
              <a:cs typeface="+mn-cs"/>
            </a:rPr>
            <a:t>μέσω</a:t>
          </a:r>
          <a:r>
            <a:rPr lang="en-US" sz="2100" kern="1200" dirty="0">
              <a:solidFill>
                <a:srgbClr val="931B1B"/>
              </a:solidFill>
              <a:latin typeface="Calibri"/>
              <a:ea typeface="+mn-ea"/>
              <a:cs typeface="+mn-cs"/>
            </a:rPr>
            <a:t> QR code. </a:t>
          </a:r>
          <a:endParaRPr lang="el-GR" sz="2100" kern="1200" dirty="0">
            <a:solidFill>
              <a:srgbClr val="931B1B"/>
            </a:solidFill>
            <a:latin typeface="Calibri"/>
            <a:ea typeface="+mn-ea"/>
            <a:cs typeface="+mn-cs"/>
          </a:endParaRPr>
        </a:p>
      </dgm:t>
    </dgm:pt>
    <dgm:pt modelId="{35EC51A7-214E-437D-BCB7-6D949E295D51}" type="sibTrans" cxnId="{37CC6F3A-A968-4C91-84B1-D9852601676F}">
      <dgm:prSet/>
      <dgm:spPr/>
      <dgm:t>
        <a:bodyPr/>
        <a:lstStyle/>
        <a:p>
          <a:endParaRPr lang="el-GR"/>
        </a:p>
      </dgm:t>
    </dgm:pt>
    <dgm:pt modelId="{EC762AD7-06EB-4705-8CC6-A75B9BFAB491}" type="parTrans" cxnId="{37CC6F3A-A968-4C91-84B1-D9852601676F}">
      <dgm:prSet/>
      <dgm:spPr/>
      <dgm:t>
        <a:bodyPr/>
        <a:lstStyle/>
        <a:p>
          <a:endParaRPr lang="el-GR"/>
        </a:p>
      </dgm:t>
    </dgm:pt>
    <dgm:pt modelId="{D0F66E33-7FC8-4FBE-A783-EC5017C0DFC3}">
      <dgm:prSet phldrT="[Κείμενο]"/>
      <dgm:spPr>
        <a:solidFill>
          <a:schemeClr val="accent6">
            <a:lumMod val="40000"/>
            <a:lumOff val="60000"/>
          </a:schemeClr>
        </a:solidFill>
      </dgm:spPr>
      <dgm:t>
        <a:bodyPr/>
        <a:lstStyle/>
        <a:p>
          <a:r>
            <a:rPr lang="el-GR" dirty="0">
              <a:solidFill>
                <a:srgbClr val="931B1B"/>
              </a:solidFill>
            </a:rPr>
            <a:t>Ανωνυμία συμπλήρωσης ερωτηματολογίου </a:t>
          </a:r>
        </a:p>
      </dgm:t>
    </dgm:pt>
    <dgm:pt modelId="{947E4030-12F8-4EE0-B35A-BF6E4D1E1D98}" type="sibTrans" cxnId="{4F34FB84-8436-4E85-A264-8D9C745F2FE7}">
      <dgm:prSet/>
      <dgm:spPr/>
      <dgm:t>
        <a:bodyPr/>
        <a:lstStyle/>
        <a:p>
          <a:endParaRPr lang="el-GR"/>
        </a:p>
      </dgm:t>
    </dgm:pt>
    <dgm:pt modelId="{12585BF4-7FC2-41F5-A382-7DD9A2F24DCC}" type="parTrans" cxnId="{4F34FB84-8436-4E85-A264-8D9C745F2FE7}">
      <dgm:prSet/>
      <dgm:spPr/>
      <dgm:t>
        <a:bodyPr/>
        <a:lstStyle/>
        <a:p>
          <a:endParaRPr lang="el-GR"/>
        </a:p>
      </dgm:t>
    </dgm:pt>
    <dgm:pt modelId="{09FDF226-6D39-4D90-954A-9FDF2273C373}">
      <dgm:prSet phldrT="[Κείμενο]" custT="1"/>
      <dgm:spPr>
        <a:solidFill>
          <a:schemeClr val="accent2">
            <a:lumMod val="40000"/>
            <a:lumOff val="60000"/>
          </a:schemeClr>
        </a:solidFill>
      </dgm:spPr>
      <dgm:t>
        <a:bodyPr/>
        <a:lstStyle/>
        <a:p>
          <a:r>
            <a:rPr lang="el-GR" sz="1600" kern="1200" dirty="0">
              <a:solidFill>
                <a:srgbClr val="931B1B"/>
              </a:solidFill>
              <a:latin typeface="Calibri"/>
              <a:ea typeface="+mn-ea"/>
              <a:cs typeface="+mn-cs"/>
            </a:rPr>
            <a:t>Αποτίμηση του κύριου Ε.Υ. από τους ειδικούς της ΕξΑΕ (α’ μέρος) και αποτίμηση τόσο του κύριου Ε.Υ. όσο και του χωροευαίσθητου παιχνιδιού Ε.Π. από τους 2ετείς μεταπτυχιακούς φοιτητές του προγράμματος.    </a:t>
          </a:r>
        </a:p>
      </dgm:t>
    </dgm:pt>
    <dgm:pt modelId="{5CBE5917-9368-4267-833C-2EBB8AD83E57}" type="sibTrans" cxnId="{248C18E9-9157-40E3-8371-6A927B0D56DA}">
      <dgm:prSet/>
      <dgm:spPr/>
      <dgm:t>
        <a:bodyPr/>
        <a:lstStyle/>
        <a:p>
          <a:endParaRPr lang="el-GR"/>
        </a:p>
      </dgm:t>
    </dgm:pt>
    <dgm:pt modelId="{2024337C-216D-40D4-A3BE-42C4EB9F7BA6}" type="parTrans" cxnId="{248C18E9-9157-40E3-8371-6A927B0D56DA}">
      <dgm:prSet/>
      <dgm:spPr/>
      <dgm:t>
        <a:bodyPr/>
        <a:lstStyle/>
        <a:p>
          <a:endParaRPr lang="el-GR"/>
        </a:p>
      </dgm:t>
    </dgm:pt>
    <dgm:pt modelId="{041E6170-1F1B-448B-852B-62F1F221EB0A}" type="pres">
      <dgm:prSet presAssocID="{50B5E2E9-A223-40CF-BC9C-C23A750AFEBD}" presName="diagram" presStyleCnt="0">
        <dgm:presLayoutVars>
          <dgm:chPref val="1"/>
          <dgm:dir/>
          <dgm:animOne val="branch"/>
          <dgm:animLvl val="lvl"/>
          <dgm:resizeHandles val="exact"/>
        </dgm:presLayoutVars>
      </dgm:prSet>
      <dgm:spPr/>
    </dgm:pt>
    <dgm:pt modelId="{E063FCC3-A0C1-4A13-8584-49BDBF764050}" type="pres">
      <dgm:prSet presAssocID="{D5699F28-C493-489E-8848-E1F3A64D89FD}" presName="root1" presStyleCnt="0"/>
      <dgm:spPr/>
    </dgm:pt>
    <dgm:pt modelId="{32A30347-B846-4CC7-989E-31BEA32B1D8F}" type="pres">
      <dgm:prSet presAssocID="{D5699F28-C493-489E-8848-E1F3A64D89FD}" presName="LevelOneTextNode" presStyleLbl="node0" presStyleIdx="0" presStyleCnt="1">
        <dgm:presLayoutVars>
          <dgm:chPref val="3"/>
        </dgm:presLayoutVars>
      </dgm:prSet>
      <dgm:spPr/>
    </dgm:pt>
    <dgm:pt modelId="{E10B7C98-7D4B-4290-9259-1D6B5F890A96}" type="pres">
      <dgm:prSet presAssocID="{D5699F28-C493-489E-8848-E1F3A64D89FD}" presName="level2hierChild" presStyleCnt="0"/>
      <dgm:spPr/>
    </dgm:pt>
    <dgm:pt modelId="{78664766-0F09-45D7-9A6B-C8FF71E06EAA}" type="pres">
      <dgm:prSet presAssocID="{EC762AD7-06EB-4705-8CC6-A75B9BFAB491}" presName="conn2-1" presStyleLbl="parChTrans1D2" presStyleIdx="0" presStyleCnt="3"/>
      <dgm:spPr/>
    </dgm:pt>
    <dgm:pt modelId="{AA47FB9E-750A-43A8-8372-D69783B64EB6}" type="pres">
      <dgm:prSet presAssocID="{EC762AD7-06EB-4705-8CC6-A75B9BFAB491}" presName="connTx" presStyleLbl="parChTrans1D2" presStyleIdx="0" presStyleCnt="3"/>
      <dgm:spPr/>
    </dgm:pt>
    <dgm:pt modelId="{68827164-59AD-493B-9979-14785AFCE301}" type="pres">
      <dgm:prSet presAssocID="{84913F03-71F0-470A-8930-6E6728C39953}" presName="root2" presStyleCnt="0"/>
      <dgm:spPr/>
    </dgm:pt>
    <dgm:pt modelId="{EB4DD5E2-3EAC-424B-97D3-4FFC6AB9214A}" type="pres">
      <dgm:prSet presAssocID="{84913F03-71F0-470A-8930-6E6728C39953}" presName="LevelTwoTextNode" presStyleLbl="node2" presStyleIdx="0" presStyleCnt="3" custScaleX="169715">
        <dgm:presLayoutVars>
          <dgm:chPref val="3"/>
        </dgm:presLayoutVars>
      </dgm:prSet>
      <dgm:spPr/>
    </dgm:pt>
    <dgm:pt modelId="{C5317F93-05FF-4EAB-A37A-B3CCAEAB6E62}" type="pres">
      <dgm:prSet presAssocID="{84913F03-71F0-470A-8930-6E6728C39953}" presName="level3hierChild" presStyleCnt="0"/>
      <dgm:spPr/>
    </dgm:pt>
    <dgm:pt modelId="{A3C2A65F-EB42-4315-8DC1-1333E63A350A}" type="pres">
      <dgm:prSet presAssocID="{2024337C-216D-40D4-A3BE-42C4EB9F7BA6}" presName="conn2-1" presStyleLbl="parChTrans1D2" presStyleIdx="1" presStyleCnt="3"/>
      <dgm:spPr/>
    </dgm:pt>
    <dgm:pt modelId="{C378CAA3-A55C-40BC-B9F1-65694EE13233}" type="pres">
      <dgm:prSet presAssocID="{2024337C-216D-40D4-A3BE-42C4EB9F7BA6}" presName="connTx" presStyleLbl="parChTrans1D2" presStyleIdx="1" presStyleCnt="3"/>
      <dgm:spPr/>
    </dgm:pt>
    <dgm:pt modelId="{59C1A35D-15E3-40A6-9CA0-1BA202711046}" type="pres">
      <dgm:prSet presAssocID="{09FDF226-6D39-4D90-954A-9FDF2273C373}" presName="root2" presStyleCnt="0"/>
      <dgm:spPr/>
    </dgm:pt>
    <dgm:pt modelId="{60BC114B-1AF9-48EC-B137-7D56FFF312D6}" type="pres">
      <dgm:prSet presAssocID="{09FDF226-6D39-4D90-954A-9FDF2273C373}" presName="LevelTwoTextNode" presStyleLbl="node2" presStyleIdx="1" presStyleCnt="3" custScaleX="170604">
        <dgm:presLayoutVars>
          <dgm:chPref val="3"/>
        </dgm:presLayoutVars>
      </dgm:prSet>
      <dgm:spPr/>
    </dgm:pt>
    <dgm:pt modelId="{73DE86E9-186A-4752-B8C9-F96BA88D52AF}" type="pres">
      <dgm:prSet presAssocID="{09FDF226-6D39-4D90-954A-9FDF2273C373}" presName="level3hierChild" presStyleCnt="0"/>
      <dgm:spPr/>
    </dgm:pt>
    <dgm:pt modelId="{32C241BC-8CB1-4798-9B66-C1781C41C6A7}" type="pres">
      <dgm:prSet presAssocID="{12585BF4-7FC2-41F5-A382-7DD9A2F24DCC}" presName="conn2-1" presStyleLbl="parChTrans1D2" presStyleIdx="2" presStyleCnt="3"/>
      <dgm:spPr/>
    </dgm:pt>
    <dgm:pt modelId="{C7A93C24-A1A4-47EA-8852-D1D7F292E2E6}" type="pres">
      <dgm:prSet presAssocID="{12585BF4-7FC2-41F5-A382-7DD9A2F24DCC}" presName="connTx" presStyleLbl="parChTrans1D2" presStyleIdx="2" presStyleCnt="3"/>
      <dgm:spPr/>
    </dgm:pt>
    <dgm:pt modelId="{46A3239A-6328-4BA0-9D93-13106C062E59}" type="pres">
      <dgm:prSet presAssocID="{D0F66E33-7FC8-4FBE-A783-EC5017C0DFC3}" presName="root2" presStyleCnt="0"/>
      <dgm:spPr/>
    </dgm:pt>
    <dgm:pt modelId="{9D21659F-D9F3-44AE-A11F-87011164D6A9}" type="pres">
      <dgm:prSet presAssocID="{D0F66E33-7FC8-4FBE-A783-EC5017C0DFC3}" presName="LevelTwoTextNode" presStyleLbl="node2" presStyleIdx="2" presStyleCnt="3" custScaleX="169715">
        <dgm:presLayoutVars>
          <dgm:chPref val="3"/>
        </dgm:presLayoutVars>
      </dgm:prSet>
      <dgm:spPr/>
    </dgm:pt>
    <dgm:pt modelId="{526B6919-180F-4F6D-88C1-1234A4EE9B31}" type="pres">
      <dgm:prSet presAssocID="{D0F66E33-7FC8-4FBE-A783-EC5017C0DFC3}" presName="level3hierChild" presStyleCnt="0"/>
      <dgm:spPr/>
    </dgm:pt>
  </dgm:ptLst>
  <dgm:cxnLst>
    <dgm:cxn modelId="{A1810C16-5732-40B2-90F1-557C5B62E5E4}" type="presOf" srcId="{EC762AD7-06EB-4705-8CC6-A75B9BFAB491}" destId="{AA47FB9E-750A-43A8-8372-D69783B64EB6}" srcOrd="1" destOrd="0" presId="urn:microsoft.com/office/officeart/2005/8/layout/hierarchy2"/>
    <dgm:cxn modelId="{335FBD2C-E13A-47DD-A4A4-F8F9D7DBAAC4}" type="presOf" srcId="{2024337C-216D-40D4-A3BE-42C4EB9F7BA6}" destId="{A3C2A65F-EB42-4315-8DC1-1333E63A350A}" srcOrd="0" destOrd="0" presId="urn:microsoft.com/office/officeart/2005/8/layout/hierarchy2"/>
    <dgm:cxn modelId="{D8182639-1FE6-446D-AC88-AF88CF274E74}" type="presOf" srcId="{84913F03-71F0-470A-8930-6E6728C39953}" destId="{EB4DD5E2-3EAC-424B-97D3-4FFC6AB9214A}" srcOrd="0" destOrd="0" presId="urn:microsoft.com/office/officeart/2005/8/layout/hierarchy2"/>
    <dgm:cxn modelId="{37CC6F3A-A968-4C91-84B1-D9852601676F}" srcId="{D5699F28-C493-489E-8848-E1F3A64D89FD}" destId="{84913F03-71F0-470A-8930-6E6728C39953}" srcOrd="0" destOrd="0" parTransId="{EC762AD7-06EB-4705-8CC6-A75B9BFAB491}" sibTransId="{35EC51A7-214E-437D-BCB7-6D949E295D51}"/>
    <dgm:cxn modelId="{D17B9B5D-F032-40E1-988D-DFBDEE2724ED}" type="presOf" srcId="{12585BF4-7FC2-41F5-A382-7DD9A2F24DCC}" destId="{C7A93C24-A1A4-47EA-8852-D1D7F292E2E6}" srcOrd="1" destOrd="0" presId="urn:microsoft.com/office/officeart/2005/8/layout/hierarchy2"/>
    <dgm:cxn modelId="{08922042-D21F-4E8B-A965-4A49465ECA3C}" type="presOf" srcId="{EC762AD7-06EB-4705-8CC6-A75B9BFAB491}" destId="{78664766-0F09-45D7-9A6B-C8FF71E06EAA}" srcOrd="0" destOrd="0" presId="urn:microsoft.com/office/officeart/2005/8/layout/hierarchy2"/>
    <dgm:cxn modelId="{FEDBB367-54B5-4305-9C81-1B2B3FA5B2C3}" type="presOf" srcId="{2024337C-216D-40D4-A3BE-42C4EB9F7BA6}" destId="{C378CAA3-A55C-40BC-B9F1-65694EE13233}" srcOrd="1" destOrd="0" presId="urn:microsoft.com/office/officeart/2005/8/layout/hierarchy2"/>
    <dgm:cxn modelId="{46C78769-331F-474B-8F56-704F0AD2D6BF}" type="presOf" srcId="{D5699F28-C493-489E-8848-E1F3A64D89FD}" destId="{32A30347-B846-4CC7-989E-31BEA32B1D8F}" srcOrd="0" destOrd="0" presId="urn:microsoft.com/office/officeart/2005/8/layout/hierarchy2"/>
    <dgm:cxn modelId="{177DDD69-8415-4A97-9E52-55CB47AE60D6}" type="presOf" srcId="{09FDF226-6D39-4D90-954A-9FDF2273C373}" destId="{60BC114B-1AF9-48EC-B137-7D56FFF312D6}" srcOrd="0" destOrd="0" presId="urn:microsoft.com/office/officeart/2005/8/layout/hierarchy2"/>
    <dgm:cxn modelId="{457F226C-2BA6-4477-AE9B-D41D0ECB6E3B}" type="presOf" srcId="{50B5E2E9-A223-40CF-BC9C-C23A750AFEBD}" destId="{041E6170-1F1B-448B-852B-62F1F221EB0A}" srcOrd="0" destOrd="0" presId="urn:microsoft.com/office/officeart/2005/8/layout/hierarchy2"/>
    <dgm:cxn modelId="{4F34FB84-8436-4E85-A264-8D9C745F2FE7}" srcId="{D5699F28-C493-489E-8848-E1F3A64D89FD}" destId="{D0F66E33-7FC8-4FBE-A783-EC5017C0DFC3}" srcOrd="2" destOrd="0" parTransId="{12585BF4-7FC2-41F5-A382-7DD9A2F24DCC}" sibTransId="{947E4030-12F8-4EE0-B35A-BF6E4D1E1D98}"/>
    <dgm:cxn modelId="{D87A99CE-F0F3-4994-8B5F-4632DB13F82D}" type="presOf" srcId="{12585BF4-7FC2-41F5-A382-7DD9A2F24DCC}" destId="{32C241BC-8CB1-4798-9B66-C1781C41C6A7}" srcOrd="0" destOrd="0" presId="urn:microsoft.com/office/officeart/2005/8/layout/hierarchy2"/>
    <dgm:cxn modelId="{248C18E9-9157-40E3-8371-6A927B0D56DA}" srcId="{D5699F28-C493-489E-8848-E1F3A64D89FD}" destId="{09FDF226-6D39-4D90-954A-9FDF2273C373}" srcOrd="1" destOrd="0" parTransId="{2024337C-216D-40D4-A3BE-42C4EB9F7BA6}" sibTransId="{5CBE5917-9368-4267-833C-2EBB8AD83E57}"/>
    <dgm:cxn modelId="{EDE68EEF-E886-4129-9E70-9D1CE44C2450}" type="presOf" srcId="{D0F66E33-7FC8-4FBE-A783-EC5017C0DFC3}" destId="{9D21659F-D9F3-44AE-A11F-87011164D6A9}" srcOrd="0" destOrd="0" presId="urn:microsoft.com/office/officeart/2005/8/layout/hierarchy2"/>
    <dgm:cxn modelId="{A6DC3EF0-29FC-4CEE-B79C-2C22066A43A3}" srcId="{50B5E2E9-A223-40CF-BC9C-C23A750AFEBD}" destId="{D5699F28-C493-489E-8848-E1F3A64D89FD}" srcOrd="0" destOrd="0" parTransId="{9C3EFC15-4FF7-4E34-A52B-9637A2A1EE98}" sibTransId="{41D32B26-4A41-4BFA-A7B8-EA61A4C77F62}"/>
    <dgm:cxn modelId="{F0449E01-0D55-4F7A-9B72-B1082D54B323}" type="presParOf" srcId="{041E6170-1F1B-448B-852B-62F1F221EB0A}" destId="{E063FCC3-A0C1-4A13-8584-49BDBF764050}" srcOrd="0" destOrd="0" presId="urn:microsoft.com/office/officeart/2005/8/layout/hierarchy2"/>
    <dgm:cxn modelId="{AB04D92E-4EF5-47DB-83A5-FDB32CC967E8}" type="presParOf" srcId="{E063FCC3-A0C1-4A13-8584-49BDBF764050}" destId="{32A30347-B846-4CC7-989E-31BEA32B1D8F}" srcOrd="0" destOrd="0" presId="urn:microsoft.com/office/officeart/2005/8/layout/hierarchy2"/>
    <dgm:cxn modelId="{07D60990-58BC-49A5-8274-A9D3AE50AB2B}" type="presParOf" srcId="{E063FCC3-A0C1-4A13-8584-49BDBF764050}" destId="{E10B7C98-7D4B-4290-9259-1D6B5F890A96}" srcOrd="1" destOrd="0" presId="urn:microsoft.com/office/officeart/2005/8/layout/hierarchy2"/>
    <dgm:cxn modelId="{EC13894A-A68D-494A-B91F-F3FC96000CD7}" type="presParOf" srcId="{E10B7C98-7D4B-4290-9259-1D6B5F890A96}" destId="{78664766-0F09-45D7-9A6B-C8FF71E06EAA}" srcOrd="0" destOrd="0" presId="urn:microsoft.com/office/officeart/2005/8/layout/hierarchy2"/>
    <dgm:cxn modelId="{58473E7F-FB80-4AA8-863A-183AEA69756C}" type="presParOf" srcId="{78664766-0F09-45D7-9A6B-C8FF71E06EAA}" destId="{AA47FB9E-750A-43A8-8372-D69783B64EB6}" srcOrd="0" destOrd="0" presId="urn:microsoft.com/office/officeart/2005/8/layout/hierarchy2"/>
    <dgm:cxn modelId="{863A7D23-147C-4F49-9554-6B5AB81EA8A8}" type="presParOf" srcId="{E10B7C98-7D4B-4290-9259-1D6B5F890A96}" destId="{68827164-59AD-493B-9979-14785AFCE301}" srcOrd="1" destOrd="0" presId="urn:microsoft.com/office/officeart/2005/8/layout/hierarchy2"/>
    <dgm:cxn modelId="{716653B9-37BA-4978-9DD4-F6EBF61BA3EE}" type="presParOf" srcId="{68827164-59AD-493B-9979-14785AFCE301}" destId="{EB4DD5E2-3EAC-424B-97D3-4FFC6AB9214A}" srcOrd="0" destOrd="0" presId="urn:microsoft.com/office/officeart/2005/8/layout/hierarchy2"/>
    <dgm:cxn modelId="{1457BBA7-A858-4F5E-8956-0983E2ED0F86}" type="presParOf" srcId="{68827164-59AD-493B-9979-14785AFCE301}" destId="{C5317F93-05FF-4EAB-A37A-B3CCAEAB6E62}" srcOrd="1" destOrd="0" presId="urn:microsoft.com/office/officeart/2005/8/layout/hierarchy2"/>
    <dgm:cxn modelId="{537C5583-ED2C-45E0-AEA5-93F5D43729C5}" type="presParOf" srcId="{E10B7C98-7D4B-4290-9259-1D6B5F890A96}" destId="{A3C2A65F-EB42-4315-8DC1-1333E63A350A}" srcOrd="2" destOrd="0" presId="urn:microsoft.com/office/officeart/2005/8/layout/hierarchy2"/>
    <dgm:cxn modelId="{4CFABC94-D812-4344-ADB6-0DB979FC13FC}" type="presParOf" srcId="{A3C2A65F-EB42-4315-8DC1-1333E63A350A}" destId="{C378CAA3-A55C-40BC-B9F1-65694EE13233}" srcOrd="0" destOrd="0" presId="urn:microsoft.com/office/officeart/2005/8/layout/hierarchy2"/>
    <dgm:cxn modelId="{A47AABEA-2DEF-464B-93D5-960A543EC282}" type="presParOf" srcId="{E10B7C98-7D4B-4290-9259-1D6B5F890A96}" destId="{59C1A35D-15E3-40A6-9CA0-1BA202711046}" srcOrd="3" destOrd="0" presId="urn:microsoft.com/office/officeart/2005/8/layout/hierarchy2"/>
    <dgm:cxn modelId="{D6155E08-F6FB-4807-93FC-47CD524700FB}" type="presParOf" srcId="{59C1A35D-15E3-40A6-9CA0-1BA202711046}" destId="{60BC114B-1AF9-48EC-B137-7D56FFF312D6}" srcOrd="0" destOrd="0" presId="urn:microsoft.com/office/officeart/2005/8/layout/hierarchy2"/>
    <dgm:cxn modelId="{DC3F2EEF-0975-4226-BD41-AE6093744C07}" type="presParOf" srcId="{59C1A35D-15E3-40A6-9CA0-1BA202711046}" destId="{73DE86E9-186A-4752-B8C9-F96BA88D52AF}" srcOrd="1" destOrd="0" presId="urn:microsoft.com/office/officeart/2005/8/layout/hierarchy2"/>
    <dgm:cxn modelId="{4DE1D2E0-9356-44A8-9E29-8997FE30C38E}" type="presParOf" srcId="{E10B7C98-7D4B-4290-9259-1D6B5F890A96}" destId="{32C241BC-8CB1-4798-9B66-C1781C41C6A7}" srcOrd="4" destOrd="0" presId="urn:microsoft.com/office/officeart/2005/8/layout/hierarchy2"/>
    <dgm:cxn modelId="{8553B29A-2037-4333-BBFB-49FED9AE592A}" type="presParOf" srcId="{32C241BC-8CB1-4798-9B66-C1781C41C6A7}" destId="{C7A93C24-A1A4-47EA-8852-D1D7F292E2E6}" srcOrd="0" destOrd="0" presId="urn:microsoft.com/office/officeart/2005/8/layout/hierarchy2"/>
    <dgm:cxn modelId="{4645A7E5-A280-4071-909D-4A69805757C8}" type="presParOf" srcId="{E10B7C98-7D4B-4290-9259-1D6B5F890A96}" destId="{46A3239A-6328-4BA0-9D93-13106C062E59}" srcOrd="5" destOrd="0" presId="urn:microsoft.com/office/officeart/2005/8/layout/hierarchy2"/>
    <dgm:cxn modelId="{DB2EB99A-6649-42F2-944C-716AA74930F6}" type="presParOf" srcId="{46A3239A-6328-4BA0-9D93-13106C062E59}" destId="{9D21659F-D9F3-44AE-A11F-87011164D6A9}" srcOrd="0" destOrd="0" presId="urn:microsoft.com/office/officeart/2005/8/layout/hierarchy2"/>
    <dgm:cxn modelId="{D1C1EE65-5952-459A-9528-4B84A9260488}" type="presParOf" srcId="{46A3239A-6328-4BA0-9D93-13106C062E59}" destId="{526B6919-180F-4F6D-88C1-1234A4EE9B3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B50FFE-CEAA-4BB2-AA89-EEF1A05C4713}"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l-GR"/>
        </a:p>
      </dgm:t>
    </dgm:pt>
    <dgm:pt modelId="{9FF6EFD1-6CAC-4419-A5C7-ABBA2DA6D8ED}">
      <dgm:prSet phldrT="[Κείμενο]" custT="1"/>
      <dgm:spPr>
        <a:solidFill>
          <a:schemeClr val="accent4">
            <a:lumMod val="60000"/>
            <a:lumOff val="40000"/>
          </a:schemeClr>
        </a:solidFill>
      </dgm:spPr>
      <dgm:t>
        <a:bodyPr/>
        <a:lstStyle/>
        <a:p>
          <a:r>
            <a:rPr lang="el-GR" sz="1400" b="1" dirty="0"/>
            <a:t>Δυνατά στοιχεία του Ε.Υ.</a:t>
          </a:r>
          <a:endParaRPr lang="el-GR" sz="1400" b="1" dirty="0">
            <a:solidFill>
              <a:srgbClr val="0070C0"/>
            </a:solidFill>
          </a:endParaRPr>
        </a:p>
      </dgm:t>
    </dgm:pt>
    <dgm:pt modelId="{131ADBAB-8F0E-4C93-8748-AB8399677650}" type="parTrans" cxnId="{2268919C-64D3-4548-A430-A80E324846CB}">
      <dgm:prSet/>
      <dgm:spPr/>
      <dgm:t>
        <a:bodyPr/>
        <a:lstStyle/>
        <a:p>
          <a:endParaRPr lang="el-GR"/>
        </a:p>
      </dgm:t>
    </dgm:pt>
    <dgm:pt modelId="{9FD45F9C-A3DD-4C90-B494-9D12C488F9CE}" type="sibTrans" cxnId="{2268919C-64D3-4548-A430-A80E324846CB}">
      <dgm:prSet/>
      <dgm:spPr/>
      <dgm:t>
        <a:bodyPr/>
        <a:lstStyle/>
        <a:p>
          <a:endParaRPr lang="el-GR"/>
        </a:p>
      </dgm:t>
    </dgm:pt>
    <dgm:pt modelId="{1910E669-4AFF-4E10-9E17-649935DB6308}">
      <dgm:prSet phldrT="[Κείμενο]" custT="1"/>
      <dgm:spPr/>
      <dgm:t>
        <a:bodyPr/>
        <a:lstStyle/>
        <a:p>
          <a:r>
            <a:rPr lang="el-GR" sz="1400" dirty="0"/>
            <a:t>Ποικιλία χρήσης avatar για αίσθηση οικειότητας και αμεσότητας</a:t>
          </a:r>
        </a:p>
      </dgm:t>
    </dgm:pt>
    <dgm:pt modelId="{76EE6764-0483-43A8-A8FC-A2D6A657DECB}" type="parTrans" cxnId="{08E491BB-9466-4F72-87CE-89BF7CA5AA30}">
      <dgm:prSet/>
      <dgm:spPr/>
      <dgm:t>
        <a:bodyPr/>
        <a:lstStyle/>
        <a:p>
          <a:endParaRPr lang="el-GR"/>
        </a:p>
      </dgm:t>
    </dgm:pt>
    <dgm:pt modelId="{96AB0566-9136-48B3-9F57-44BDF5327FFD}" type="sibTrans" cxnId="{08E491BB-9466-4F72-87CE-89BF7CA5AA30}">
      <dgm:prSet/>
      <dgm:spPr/>
      <dgm:t>
        <a:bodyPr/>
        <a:lstStyle/>
        <a:p>
          <a:endParaRPr lang="el-GR"/>
        </a:p>
      </dgm:t>
    </dgm:pt>
    <dgm:pt modelId="{B551AD5E-7482-4ACF-BDB2-E9E4A06F0464}">
      <dgm:prSet phldrT="[Κείμενο]" custT="1"/>
      <dgm:spPr>
        <a:solidFill>
          <a:schemeClr val="accent6">
            <a:lumMod val="60000"/>
            <a:lumOff val="40000"/>
          </a:schemeClr>
        </a:solidFill>
      </dgm:spPr>
      <dgm:t>
        <a:bodyPr/>
        <a:lstStyle/>
        <a:p>
          <a:r>
            <a:rPr lang="el-GR" sz="1400" b="1" kern="1200" dirty="0">
              <a:solidFill>
                <a:prstClr val="black">
                  <a:hueOff val="0"/>
                  <a:satOff val="0"/>
                  <a:lumOff val="0"/>
                  <a:alphaOff val="0"/>
                </a:prstClr>
              </a:solidFill>
              <a:latin typeface="Calibri"/>
              <a:ea typeface="+mn-ea"/>
              <a:cs typeface="+mn-cs"/>
            </a:rPr>
            <a:t>Προτάσεις βελτίωσης του Ε.Υ.</a:t>
          </a:r>
        </a:p>
      </dgm:t>
    </dgm:pt>
    <dgm:pt modelId="{485E989C-68CC-423F-8FB9-F52386991597}" type="parTrans" cxnId="{738B5CB2-BB89-4D86-ADE8-E0D95D2C5F86}">
      <dgm:prSet/>
      <dgm:spPr/>
      <dgm:t>
        <a:bodyPr/>
        <a:lstStyle/>
        <a:p>
          <a:endParaRPr lang="el-GR"/>
        </a:p>
      </dgm:t>
    </dgm:pt>
    <dgm:pt modelId="{A667A29E-7095-4EB6-9A01-C1FDADDADCFE}" type="sibTrans" cxnId="{738B5CB2-BB89-4D86-ADE8-E0D95D2C5F86}">
      <dgm:prSet/>
      <dgm:spPr/>
      <dgm:t>
        <a:bodyPr/>
        <a:lstStyle/>
        <a:p>
          <a:endParaRPr lang="el-GR"/>
        </a:p>
      </dgm:t>
    </dgm:pt>
    <dgm:pt modelId="{26E07FC6-0E27-4826-8989-0A6554E9FAB4}">
      <dgm:prSet phldrT="[Κείμενο]"/>
      <dgm:spPr/>
      <dgm:t>
        <a:bodyPr/>
        <a:lstStyle/>
        <a:p>
          <a:r>
            <a:rPr lang="el-GR" dirty="0"/>
            <a:t>Δύο ειδικοί δεν υπέβαλαν προτάσεις αλλαγών, θεωρώντας το εκπαιδευτικό υλικό πλήρως ολοκληρωμένο.</a:t>
          </a:r>
        </a:p>
      </dgm:t>
    </dgm:pt>
    <dgm:pt modelId="{0AABF3F7-3BCB-4BDA-9FBB-2199031C776E}" type="parTrans" cxnId="{55AD8A11-8E6E-484E-901D-4CB1EA84BB05}">
      <dgm:prSet/>
      <dgm:spPr/>
      <dgm:t>
        <a:bodyPr/>
        <a:lstStyle/>
        <a:p>
          <a:endParaRPr lang="el-GR"/>
        </a:p>
      </dgm:t>
    </dgm:pt>
    <dgm:pt modelId="{D72CC4B7-7F23-4262-BA04-458F10E191E3}" type="sibTrans" cxnId="{55AD8A11-8E6E-484E-901D-4CB1EA84BB05}">
      <dgm:prSet/>
      <dgm:spPr/>
      <dgm:t>
        <a:bodyPr/>
        <a:lstStyle/>
        <a:p>
          <a:endParaRPr lang="el-GR"/>
        </a:p>
      </dgm:t>
    </dgm:pt>
    <dgm:pt modelId="{E6B49E16-B757-4EB7-96AB-53ABC537DB80}">
      <dgm:prSet custT="1"/>
      <dgm:spPr/>
      <dgm:t>
        <a:bodyPr/>
        <a:lstStyle/>
        <a:p>
          <a:r>
            <a:rPr lang="el-GR" sz="1400" dirty="0"/>
            <a:t>Περιληπτικές και στοχευμένες πληροφορίες για καλύτερη κατανόηση</a:t>
          </a:r>
        </a:p>
      </dgm:t>
    </dgm:pt>
    <dgm:pt modelId="{B4D03C74-A5EE-4682-8356-7A7DDF078604}" type="parTrans" cxnId="{A28E976F-F51A-4F14-ADBF-353D2AB1E9DD}">
      <dgm:prSet/>
      <dgm:spPr/>
      <dgm:t>
        <a:bodyPr/>
        <a:lstStyle/>
        <a:p>
          <a:endParaRPr lang="el-GR"/>
        </a:p>
      </dgm:t>
    </dgm:pt>
    <dgm:pt modelId="{77E14991-50C7-4F0A-8219-D267BDD6D280}" type="sibTrans" cxnId="{A28E976F-F51A-4F14-ADBF-353D2AB1E9DD}">
      <dgm:prSet/>
      <dgm:spPr/>
      <dgm:t>
        <a:bodyPr/>
        <a:lstStyle/>
        <a:p>
          <a:endParaRPr lang="el-GR"/>
        </a:p>
      </dgm:t>
    </dgm:pt>
    <dgm:pt modelId="{D1DD9455-C70C-43D6-88B5-60EF9C79CDDD}">
      <dgm:prSet custT="1"/>
      <dgm:spPr/>
      <dgm:t>
        <a:bodyPr/>
        <a:lstStyle/>
        <a:p>
          <a:r>
            <a:rPr lang="el-GR" sz="1400" dirty="0"/>
            <a:t>Ποικιλία διαδραστικών παιχνιδιών και βίντεο</a:t>
          </a:r>
        </a:p>
      </dgm:t>
    </dgm:pt>
    <dgm:pt modelId="{F2C3E7D2-B3B4-4444-BC1E-8D6496D0FAF3}" type="parTrans" cxnId="{E373E223-EDCA-45A5-8618-A6D0615DA5CB}">
      <dgm:prSet/>
      <dgm:spPr/>
      <dgm:t>
        <a:bodyPr/>
        <a:lstStyle/>
        <a:p>
          <a:endParaRPr lang="el-GR"/>
        </a:p>
      </dgm:t>
    </dgm:pt>
    <dgm:pt modelId="{01E5974C-E211-4AEF-9482-D00F479D61A1}" type="sibTrans" cxnId="{E373E223-EDCA-45A5-8618-A6D0615DA5CB}">
      <dgm:prSet/>
      <dgm:spPr/>
      <dgm:t>
        <a:bodyPr/>
        <a:lstStyle/>
        <a:p>
          <a:endParaRPr lang="el-GR"/>
        </a:p>
      </dgm:t>
    </dgm:pt>
    <dgm:pt modelId="{62EE195F-9681-4C92-BCDB-D2EF461D5197}">
      <dgm:prSet/>
      <dgm:spPr/>
      <dgm:t>
        <a:bodyPr/>
        <a:lstStyle/>
        <a:p>
          <a:r>
            <a:rPr lang="el-GR" dirty="0"/>
            <a:t> Μια ειδικός πρότεινε την ελεύθερη πρόσβαση στις ιστοσελίδες που αξιοποιούνται, λόγω χρήσης λογισμικού που απαιτεί εγγραφή και πρότεινε την παροχή σαφών οδηγιών για τη χρήση της εφαρμογής Padlet, προκειμένου να διευκολύνεται η καταχώριση απαντήσεων από τους εκπαιδευόμενους. </a:t>
          </a:r>
        </a:p>
      </dgm:t>
    </dgm:pt>
    <dgm:pt modelId="{410CDBB6-1A1E-4B76-B2A9-0042F492D7B4}" type="parTrans" cxnId="{DCE5D75F-DF5D-4579-874B-D80F12FB7B6D}">
      <dgm:prSet/>
      <dgm:spPr/>
      <dgm:t>
        <a:bodyPr/>
        <a:lstStyle/>
        <a:p>
          <a:endParaRPr lang="el-GR"/>
        </a:p>
      </dgm:t>
    </dgm:pt>
    <dgm:pt modelId="{3C7E7F05-8F04-40A3-8D33-35ADC8B2A210}" type="sibTrans" cxnId="{DCE5D75F-DF5D-4579-874B-D80F12FB7B6D}">
      <dgm:prSet/>
      <dgm:spPr/>
      <dgm:t>
        <a:bodyPr/>
        <a:lstStyle/>
        <a:p>
          <a:endParaRPr lang="el-GR"/>
        </a:p>
      </dgm:t>
    </dgm:pt>
    <dgm:pt modelId="{A81EFA29-F435-4733-A0D2-910729DC7428}" type="pres">
      <dgm:prSet presAssocID="{CDB50FFE-CEAA-4BB2-AA89-EEF1A05C4713}" presName="Name0" presStyleCnt="0">
        <dgm:presLayoutVars>
          <dgm:dir/>
          <dgm:animLvl val="lvl"/>
          <dgm:resizeHandles val="exact"/>
        </dgm:presLayoutVars>
      </dgm:prSet>
      <dgm:spPr/>
    </dgm:pt>
    <dgm:pt modelId="{C160AB01-2A19-4987-992D-15640741214E}" type="pres">
      <dgm:prSet presAssocID="{9FF6EFD1-6CAC-4419-A5C7-ABBA2DA6D8ED}" presName="composite" presStyleCnt="0"/>
      <dgm:spPr/>
    </dgm:pt>
    <dgm:pt modelId="{7878182B-DC65-48BE-A05A-0F1B46677869}" type="pres">
      <dgm:prSet presAssocID="{9FF6EFD1-6CAC-4419-A5C7-ABBA2DA6D8ED}" presName="parTx" presStyleLbl="alignNode1" presStyleIdx="0" presStyleCnt="2">
        <dgm:presLayoutVars>
          <dgm:chMax val="0"/>
          <dgm:chPref val="0"/>
          <dgm:bulletEnabled val="1"/>
        </dgm:presLayoutVars>
      </dgm:prSet>
      <dgm:spPr/>
    </dgm:pt>
    <dgm:pt modelId="{AA8E1EC9-273A-4756-AA34-4B3E5893B3A4}" type="pres">
      <dgm:prSet presAssocID="{9FF6EFD1-6CAC-4419-A5C7-ABBA2DA6D8ED}" presName="desTx" presStyleLbl="alignAccFollowNode1" presStyleIdx="0" presStyleCnt="2">
        <dgm:presLayoutVars>
          <dgm:bulletEnabled val="1"/>
        </dgm:presLayoutVars>
      </dgm:prSet>
      <dgm:spPr/>
    </dgm:pt>
    <dgm:pt modelId="{496D0CFE-76B9-40E9-B574-A18F6F731305}" type="pres">
      <dgm:prSet presAssocID="{9FD45F9C-A3DD-4C90-B494-9D12C488F9CE}" presName="space" presStyleCnt="0"/>
      <dgm:spPr/>
    </dgm:pt>
    <dgm:pt modelId="{E72BBABC-20DE-45EC-82D9-73FC4FAD3C91}" type="pres">
      <dgm:prSet presAssocID="{B551AD5E-7482-4ACF-BDB2-E9E4A06F0464}" presName="composite" presStyleCnt="0"/>
      <dgm:spPr/>
    </dgm:pt>
    <dgm:pt modelId="{C754B1CB-2FB8-4BCA-A201-C18D943BAE4F}" type="pres">
      <dgm:prSet presAssocID="{B551AD5E-7482-4ACF-BDB2-E9E4A06F0464}" presName="parTx" presStyleLbl="alignNode1" presStyleIdx="1" presStyleCnt="2">
        <dgm:presLayoutVars>
          <dgm:chMax val="0"/>
          <dgm:chPref val="0"/>
          <dgm:bulletEnabled val="1"/>
        </dgm:presLayoutVars>
      </dgm:prSet>
      <dgm:spPr/>
    </dgm:pt>
    <dgm:pt modelId="{1C12A9AC-4BC5-44A4-B4BF-3CBE73ADE528}" type="pres">
      <dgm:prSet presAssocID="{B551AD5E-7482-4ACF-BDB2-E9E4A06F0464}" presName="desTx" presStyleLbl="alignAccFollowNode1" presStyleIdx="1" presStyleCnt="2">
        <dgm:presLayoutVars>
          <dgm:bulletEnabled val="1"/>
        </dgm:presLayoutVars>
      </dgm:prSet>
      <dgm:spPr/>
    </dgm:pt>
  </dgm:ptLst>
  <dgm:cxnLst>
    <dgm:cxn modelId="{55AD8A11-8E6E-484E-901D-4CB1EA84BB05}" srcId="{B551AD5E-7482-4ACF-BDB2-E9E4A06F0464}" destId="{26E07FC6-0E27-4826-8989-0A6554E9FAB4}" srcOrd="0" destOrd="0" parTransId="{0AABF3F7-3BCB-4BDA-9FBB-2199031C776E}" sibTransId="{D72CC4B7-7F23-4262-BA04-458F10E191E3}"/>
    <dgm:cxn modelId="{E373E223-EDCA-45A5-8618-A6D0615DA5CB}" srcId="{9FF6EFD1-6CAC-4419-A5C7-ABBA2DA6D8ED}" destId="{D1DD9455-C70C-43D6-88B5-60EF9C79CDDD}" srcOrd="2" destOrd="0" parTransId="{F2C3E7D2-B3B4-4444-BC1E-8D6496D0FAF3}" sibTransId="{01E5974C-E211-4AEF-9482-D00F479D61A1}"/>
    <dgm:cxn modelId="{849EE929-3A3F-45C4-854E-5207149B1A45}" type="presOf" srcId="{E6B49E16-B757-4EB7-96AB-53ABC537DB80}" destId="{AA8E1EC9-273A-4756-AA34-4B3E5893B3A4}" srcOrd="0" destOrd="1" presId="urn:microsoft.com/office/officeart/2005/8/layout/hList1"/>
    <dgm:cxn modelId="{D3215133-92C5-4302-A71C-C7D48331B615}" type="presOf" srcId="{B551AD5E-7482-4ACF-BDB2-E9E4A06F0464}" destId="{C754B1CB-2FB8-4BCA-A201-C18D943BAE4F}" srcOrd="0" destOrd="0" presId="urn:microsoft.com/office/officeart/2005/8/layout/hList1"/>
    <dgm:cxn modelId="{DCE5D75F-DF5D-4579-874B-D80F12FB7B6D}" srcId="{B551AD5E-7482-4ACF-BDB2-E9E4A06F0464}" destId="{62EE195F-9681-4C92-BCDB-D2EF461D5197}" srcOrd="1" destOrd="0" parTransId="{410CDBB6-1A1E-4B76-B2A9-0042F492D7B4}" sibTransId="{3C7E7F05-8F04-40A3-8D33-35ADC8B2A210}"/>
    <dgm:cxn modelId="{F0077067-2B88-491E-8FCF-9AC474938B3A}" type="presOf" srcId="{26E07FC6-0E27-4826-8989-0A6554E9FAB4}" destId="{1C12A9AC-4BC5-44A4-B4BF-3CBE73ADE528}" srcOrd="0" destOrd="0" presId="urn:microsoft.com/office/officeart/2005/8/layout/hList1"/>
    <dgm:cxn modelId="{A28E976F-F51A-4F14-ADBF-353D2AB1E9DD}" srcId="{9FF6EFD1-6CAC-4419-A5C7-ABBA2DA6D8ED}" destId="{E6B49E16-B757-4EB7-96AB-53ABC537DB80}" srcOrd="1" destOrd="0" parTransId="{B4D03C74-A5EE-4682-8356-7A7DDF078604}" sibTransId="{77E14991-50C7-4F0A-8219-D267BDD6D280}"/>
    <dgm:cxn modelId="{1F54A381-B20C-4CD9-B2BE-8B087297ECF5}" type="presOf" srcId="{62EE195F-9681-4C92-BCDB-D2EF461D5197}" destId="{1C12A9AC-4BC5-44A4-B4BF-3CBE73ADE528}" srcOrd="0" destOrd="1" presId="urn:microsoft.com/office/officeart/2005/8/layout/hList1"/>
    <dgm:cxn modelId="{2268919C-64D3-4548-A430-A80E324846CB}" srcId="{CDB50FFE-CEAA-4BB2-AA89-EEF1A05C4713}" destId="{9FF6EFD1-6CAC-4419-A5C7-ABBA2DA6D8ED}" srcOrd="0" destOrd="0" parTransId="{131ADBAB-8F0E-4C93-8748-AB8399677650}" sibTransId="{9FD45F9C-A3DD-4C90-B494-9D12C488F9CE}"/>
    <dgm:cxn modelId="{716E9BA5-CB6B-4087-8F86-D71FF029C867}" type="presOf" srcId="{9FF6EFD1-6CAC-4419-A5C7-ABBA2DA6D8ED}" destId="{7878182B-DC65-48BE-A05A-0F1B46677869}" srcOrd="0" destOrd="0" presId="urn:microsoft.com/office/officeart/2005/8/layout/hList1"/>
    <dgm:cxn modelId="{19A36DAE-E186-43B9-ADC6-0B1EC34BB68D}" type="presOf" srcId="{D1DD9455-C70C-43D6-88B5-60EF9C79CDDD}" destId="{AA8E1EC9-273A-4756-AA34-4B3E5893B3A4}" srcOrd="0" destOrd="2" presId="urn:microsoft.com/office/officeart/2005/8/layout/hList1"/>
    <dgm:cxn modelId="{6ABE69AF-9B18-487C-BF7D-7B27978BDFB7}" type="presOf" srcId="{1910E669-4AFF-4E10-9E17-649935DB6308}" destId="{AA8E1EC9-273A-4756-AA34-4B3E5893B3A4}" srcOrd="0" destOrd="0" presId="urn:microsoft.com/office/officeart/2005/8/layout/hList1"/>
    <dgm:cxn modelId="{738B5CB2-BB89-4D86-ADE8-E0D95D2C5F86}" srcId="{CDB50FFE-CEAA-4BB2-AA89-EEF1A05C4713}" destId="{B551AD5E-7482-4ACF-BDB2-E9E4A06F0464}" srcOrd="1" destOrd="0" parTransId="{485E989C-68CC-423F-8FB9-F52386991597}" sibTransId="{A667A29E-7095-4EB6-9A01-C1FDADDADCFE}"/>
    <dgm:cxn modelId="{8700D8B6-EB94-4F43-BD2A-9B14AC194DDB}" type="presOf" srcId="{CDB50FFE-CEAA-4BB2-AA89-EEF1A05C4713}" destId="{A81EFA29-F435-4733-A0D2-910729DC7428}" srcOrd="0" destOrd="0" presId="urn:microsoft.com/office/officeart/2005/8/layout/hList1"/>
    <dgm:cxn modelId="{08E491BB-9466-4F72-87CE-89BF7CA5AA30}" srcId="{9FF6EFD1-6CAC-4419-A5C7-ABBA2DA6D8ED}" destId="{1910E669-4AFF-4E10-9E17-649935DB6308}" srcOrd="0" destOrd="0" parTransId="{76EE6764-0483-43A8-A8FC-A2D6A657DECB}" sibTransId="{96AB0566-9136-48B3-9F57-44BDF5327FFD}"/>
    <dgm:cxn modelId="{2A3F51F5-9707-49FE-8E62-867B3885884B}" type="presParOf" srcId="{A81EFA29-F435-4733-A0D2-910729DC7428}" destId="{C160AB01-2A19-4987-992D-15640741214E}" srcOrd="0" destOrd="0" presId="urn:microsoft.com/office/officeart/2005/8/layout/hList1"/>
    <dgm:cxn modelId="{CB7E05E2-3ECD-4030-801E-1E18D0161A6F}" type="presParOf" srcId="{C160AB01-2A19-4987-992D-15640741214E}" destId="{7878182B-DC65-48BE-A05A-0F1B46677869}" srcOrd="0" destOrd="0" presId="urn:microsoft.com/office/officeart/2005/8/layout/hList1"/>
    <dgm:cxn modelId="{E08C9AA4-26F6-4C02-A2D6-EB85DCA3CDF7}" type="presParOf" srcId="{C160AB01-2A19-4987-992D-15640741214E}" destId="{AA8E1EC9-273A-4756-AA34-4B3E5893B3A4}" srcOrd="1" destOrd="0" presId="urn:microsoft.com/office/officeart/2005/8/layout/hList1"/>
    <dgm:cxn modelId="{F8BB9AA6-033C-4F15-B1BC-185696A280A9}" type="presParOf" srcId="{A81EFA29-F435-4733-A0D2-910729DC7428}" destId="{496D0CFE-76B9-40E9-B574-A18F6F731305}" srcOrd="1" destOrd="0" presId="urn:microsoft.com/office/officeart/2005/8/layout/hList1"/>
    <dgm:cxn modelId="{9AA62E80-F4FD-403B-8417-6FD45250495E}" type="presParOf" srcId="{A81EFA29-F435-4733-A0D2-910729DC7428}" destId="{E72BBABC-20DE-45EC-82D9-73FC4FAD3C91}" srcOrd="2" destOrd="0" presId="urn:microsoft.com/office/officeart/2005/8/layout/hList1"/>
    <dgm:cxn modelId="{1361EB5F-4D52-4CA2-BD72-3BD08673A2F2}" type="presParOf" srcId="{E72BBABC-20DE-45EC-82D9-73FC4FAD3C91}" destId="{C754B1CB-2FB8-4BCA-A201-C18D943BAE4F}" srcOrd="0" destOrd="0" presId="urn:microsoft.com/office/officeart/2005/8/layout/hList1"/>
    <dgm:cxn modelId="{BA4ED493-7EE5-40F5-AB56-EC0C0871CAE2}" type="presParOf" srcId="{E72BBABC-20DE-45EC-82D9-73FC4FAD3C91}" destId="{1C12A9AC-4BC5-44A4-B4BF-3CBE73ADE5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7B0838-62CE-4D09-984C-468531DFCAA9}"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l-GR"/>
        </a:p>
      </dgm:t>
    </dgm:pt>
    <dgm:pt modelId="{3D9805D2-AB4F-4645-8D4D-B0E075CA8769}">
      <dgm:prSet phldrT="[Κείμενο]" custT="1"/>
      <dgm:spPr/>
      <dgm:t>
        <a:bodyPr/>
        <a:lstStyle/>
        <a:p>
          <a:pPr algn="ctr"/>
          <a:r>
            <a:rPr lang="el-GR" sz="1400" b="1" u="none" dirty="0">
              <a:latin typeface="+mn-lt"/>
              <a:ea typeface="+mn-ea"/>
              <a:cs typeface="+mn-cs"/>
            </a:rPr>
            <a:t>1</a:t>
          </a:r>
          <a:r>
            <a:rPr lang="el-GR" sz="1400" b="1" u="none" baseline="30000" dirty="0">
              <a:latin typeface="+mn-lt"/>
              <a:ea typeface="+mn-ea"/>
              <a:cs typeface="+mn-cs"/>
            </a:rPr>
            <a:t>η</a:t>
          </a:r>
          <a:r>
            <a:rPr lang="el-GR" sz="1400" b="1" u="none" dirty="0">
              <a:latin typeface="+mn-lt"/>
              <a:ea typeface="+mn-ea"/>
              <a:cs typeface="+mn-cs"/>
            </a:rPr>
            <a:t> Ερώτηση: </a:t>
          </a:r>
        </a:p>
        <a:p>
          <a:pPr algn="just"/>
          <a:r>
            <a:rPr lang="el-GR" sz="1200" b="0" dirty="0">
              <a:effectLst/>
              <a:latin typeface="+mn-lt"/>
              <a:ea typeface="+mn-ea"/>
              <a:cs typeface="+mn-cs"/>
            </a:rPr>
            <a:t>Ο τρόπος με τον οποίο η χρήση του διαδραστικού εκπαιδευτικού υλικού βοήθησε στη καλύτερη γνωριμία με το Πανεπιστήμιο Κρήτης και την Πανεπιστημιούπολη του Γάλλου.</a:t>
          </a:r>
        </a:p>
      </dgm:t>
    </dgm:pt>
    <dgm:pt modelId="{8346A181-9880-4B7B-A955-B25D128CF5F5}" type="parTrans" cxnId="{D0E9498C-3187-47E4-B059-0E90CEDEB57E}">
      <dgm:prSet/>
      <dgm:spPr/>
      <dgm:t>
        <a:bodyPr/>
        <a:lstStyle/>
        <a:p>
          <a:endParaRPr lang="el-GR"/>
        </a:p>
      </dgm:t>
    </dgm:pt>
    <dgm:pt modelId="{67CA370A-1238-471D-B282-9270E48194AA}" type="sibTrans" cxnId="{D0E9498C-3187-47E4-B059-0E90CEDEB57E}">
      <dgm:prSet/>
      <dgm:spPr/>
      <dgm:t>
        <a:bodyPr/>
        <a:lstStyle/>
        <a:p>
          <a:endParaRPr lang="el-GR"/>
        </a:p>
      </dgm:t>
    </dgm:pt>
    <dgm:pt modelId="{9C98560B-3F28-4FFD-8D4F-EA6B86373A8B}">
      <dgm:prSet phldrT="[Κείμενο]" custT="1"/>
      <dgm:spPr/>
      <dgm:t>
        <a:bodyPr/>
        <a:lstStyle/>
        <a:p>
          <a:pPr algn="ct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algn="just"/>
          <a:r>
            <a:rPr lang="el-GR" sz="1200" b="0" kern="1200" dirty="0">
              <a:effectLst/>
              <a:latin typeface="Calibri"/>
              <a:ea typeface="+mn-ea"/>
              <a:cs typeface="+mn-cs"/>
            </a:rPr>
            <a:t>Ο τρόπος με τον οποίο το διαδραστικό εκπαιδευτικό υλικό προώθησε την ενεργή συμμετοχή και ενίσχυσε το ενδιαφέρον για περαιτέρω γνώση σχετικά με το Πανεπιστήμιο Κρήτης και την Πανεπιστημιούπολη του Γάλλου σε σχέση με την παραδοσιακή διδασκαλία.</a:t>
          </a:r>
        </a:p>
      </dgm:t>
    </dgm:pt>
    <dgm:pt modelId="{7B987655-4546-4D68-86E2-7AECC2A53BE5}" type="parTrans" cxnId="{8E7BE30B-2990-4816-B91E-CBB79572278A}">
      <dgm:prSet/>
      <dgm:spPr/>
      <dgm:t>
        <a:bodyPr/>
        <a:lstStyle/>
        <a:p>
          <a:endParaRPr lang="el-GR"/>
        </a:p>
      </dgm:t>
    </dgm:pt>
    <dgm:pt modelId="{564169DA-2DD3-4E8D-A5F6-617B9AEDC992}" type="sibTrans" cxnId="{8E7BE30B-2990-4816-B91E-CBB79572278A}">
      <dgm:prSet/>
      <dgm:spPr/>
      <dgm:t>
        <a:bodyPr/>
        <a:lstStyle/>
        <a:p>
          <a:endParaRPr lang="el-GR"/>
        </a:p>
      </dgm:t>
    </dgm:pt>
    <dgm:pt modelId="{770F3EF8-859E-48E8-91C9-6ECEECDF241B}">
      <dgm:prSet phldrT="[Κείμενο]" custT="1"/>
      <dgm:spPr/>
      <dgm:t>
        <a:bodyPr/>
        <a:lstStyle/>
        <a:p>
          <a:pPr>
            <a:buFont typeface="Arial" panose="020B0604020202020204" pitchFamily="34" charset="0"/>
            <a:buChar char="•"/>
          </a:pPr>
          <a:r>
            <a:rPr lang="el-GR" sz="1200" kern="1200" dirty="0">
              <a:latin typeface="Calibri"/>
              <a:ea typeface="+mn-ea"/>
              <a:cs typeface="+mn-cs"/>
            </a:rPr>
            <a:t>Η </a:t>
          </a:r>
          <a:r>
            <a:rPr lang="el-GR" sz="1200" b="1" kern="1200" dirty="0">
              <a:latin typeface="Calibri"/>
              <a:ea typeface="+mn-ea"/>
              <a:cs typeface="+mn-cs"/>
            </a:rPr>
            <a:t>διάδραση</a:t>
          </a:r>
          <a:r>
            <a:rPr lang="el-GR" sz="1200" kern="1200" dirty="0">
              <a:latin typeface="Calibri"/>
              <a:ea typeface="+mn-ea"/>
              <a:cs typeface="+mn-cs"/>
            </a:rPr>
            <a:t> ενίσχυσε την ενεργητική συμμετοχή και τη βαθύτερη κατανόηση της μάθησης.</a:t>
          </a:r>
        </a:p>
      </dgm:t>
    </dgm:pt>
    <dgm:pt modelId="{A91BC821-D389-46E8-A4BD-9686BC3E457C}" type="parTrans" cxnId="{3790233F-603B-4066-A4F3-2F77F1F4492D}">
      <dgm:prSet/>
      <dgm:spPr/>
      <dgm:t>
        <a:bodyPr/>
        <a:lstStyle/>
        <a:p>
          <a:endParaRPr lang="el-GR"/>
        </a:p>
      </dgm:t>
    </dgm:pt>
    <dgm:pt modelId="{FF7938D0-DFD9-4F95-BD5B-83450E735722}" type="sibTrans" cxnId="{3790233F-603B-4066-A4F3-2F77F1F4492D}">
      <dgm:prSet/>
      <dgm:spPr/>
      <dgm:t>
        <a:bodyPr/>
        <a:lstStyle/>
        <a:p>
          <a:endParaRPr lang="el-GR"/>
        </a:p>
      </dgm:t>
    </dgm:pt>
    <dgm:pt modelId="{0954A715-F831-4471-842B-0F44EA9714C0}">
      <dgm:prSet phldrT="[Κείμενο]" custT="1"/>
      <dgm:spPr/>
      <dgm:t>
        <a:bodyPr/>
        <a:lstStyle/>
        <a:p>
          <a:pPr algn="ctr"/>
          <a:r>
            <a:rPr lang="el-GR" sz="1400" b="1" u="none" kern="1200">
              <a:latin typeface="Calibri"/>
              <a:ea typeface="+mn-ea"/>
              <a:cs typeface="+mn-cs"/>
            </a:rPr>
            <a:t>3</a:t>
          </a:r>
          <a:r>
            <a:rPr lang="el-GR" sz="1400" b="1" u="none" kern="1200" baseline="30000">
              <a:latin typeface="Calibri"/>
              <a:ea typeface="+mn-ea"/>
              <a:cs typeface="+mn-cs"/>
            </a:rPr>
            <a:t>η</a:t>
          </a:r>
          <a:r>
            <a:rPr lang="el-GR" sz="1400" b="1" u="none" kern="1200">
              <a:latin typeface="Calibri"/>
              <a:ea typeface="+mn-ea"/>
              <a:cs typeface="+mn-cs"/>
            </a:rPr>
            <a:t> Ερώτηση:</a:t>
          </a:r>
          <a:endParaRPr lang="el-GR" sz="1200" b="1" u="none" kern="1200">
            <a:latin typeface="Calibri"/>
            <a:ea typeface="+mn-ea"/>
            <a:cs typeface="+mn-cs"/>
          </a:endParaRPr>
        </a:p>
        <a:p>
          <a:pPr algn="just"/>
          <a:r>
            <a:rPr lang="el-GR" sz="1400" b="0" kern="1200">
              <a:effectLst/>
              <a:latin typeface="Calibri"/>
              <a:ea typeface="+mn-ea"/>
              <a:cs typeface="+mn-cs"/>
            </a:rPr>
            <a:t>Οι αλλαγές που προτάθηκαν ώστε το Ε.Υ. (π.χ. εικόνες, δραστηριότητες, βίντεο κ.λπ.) να γίνει περισσότερο θελκτικό και κατανοητό.</a:t>
          </a:r>
          <a:endParaRPr lang="el-GR" sz="1400" b="0" kern="1200" dirty="0">
            <a:effectLst/>
            <a:latin typeface="Calibri"/>
            <a:ea typeface="+mn-ea"/>
            <a:cs typeface="+mn-cs"/>
          </a:endParaRPr>
        </a:p>
      </dgm:t>
    </dgm:pt>
    <dgm:pt modelId="{57E9DC75-96AF-4A76-8739-62BD66E8AB5B}" type="parTrans" cxnId="{EA1EB0DF-6495-4609-BB8C-7DD79BA3DCD3}">
      <dgm:prSet/>
      <dgm:spPr/>
      <dgm:t>
        <a:bodyPr/>
        <a:lstStyle/>
        <a:p>
          <a:endParaRPr lang="el-GR"/>
        </a:p>
      </dgm:t>
    </dgm:pt>
    <dgm:pt modelId="{0972C039-AA99-4707-9A73-5663EF9B24AD}" type="sibTrans" cxnId="{EA1EB0DF-6495-4609-BB8C-7DD79BA3DCD3}">
      <dgm:prSet/>
      <dgm:spPr/>
      <dgm:t>
        <a:bodyPr/>
        <a:lstStyle/>
        <a:p>
          <a:endParaRPr lang="el-GR"/>
        </a:p>
      </dgm:t>
    </dgm:pt>
    <dgm:pt modelId="{F819AC1B-E93E-460D-B14E-EE38565FE355}">
      <dgm:prSet phldrT="[Κείμενο]" custT="1"/>
      <dgm:spPr/>
      <dgm:t>
        <a:bodyPr/>
        <a:lstStyle/>
        <a:p>
          <a:r>
            <a:rPr lang="el-GR" sz="1100" dirty="0"/>
            <a:t>Η πλειονότητα των ομάδων </a:t>
          </a:r>
          <a:r>
            <a:rPr lang="el-GR" sz="1100" b="1" dirty="0"/>
            <a:t>δεν πρότεινε αλλαγές, αξιολογώντας το διαδραστικό υλικό ως άρτιο και ευχάριστο</a:t>
          </a:r>
          <a:r>
            <a:rPr lang="el-GR" sz="1100" dirty="0"/>
            <a:t>.</a:t>
          </a:r>
        </a:p>
      </dgm:t>
    </dgm:pt>
    <dgm:pt modelId="{0F824F2D-5438-412B-ADF0-7D3F90100AED}" type="parTrans" cxnId="{211A5168-1BAA-4CC5-97A2-1799B3843E7B}">
      <dgm:prSet/>
      <dgm:spPr/>
      <dgm:t>
        <a:bodyPr/>
        <a:lstStyle/>
        <a:p>
          <a:endParaRPr lang="el-GR"/>
        </a:p>
      </dgm:t>
    </dgm:pt>
    <dgm:pt modelId="{24F823FA-B5E9-46AC-B388-F147B138E0E5}" type="sibTrans" cxnId="{211A5168-1BAA-4CC5-97A2-1799B3843E7B}">
      <dgm:prSet/>
      <dgm:spPr/>
      <dgm:t>
        <a:bodyPr/>
        <a:lstStyle/>
        <a:p>
          <a:endParaRPr lang="el-GR"/>
        </a:p>
      </dgm:t>
    </dgm:pt>
    <dgm:pt modelId="{F6595D38-7096-45D1-B84E-194104C70D92}">
      <dgm:prSet custT="1"/>
      <dgm:spPr/>
      <dgm:t>
        <a:bodyPr/>
        <a:lstStyle/>
        <a:p>
          <a:r>
            <a:rPr lang="el-GR" sz="1200" b="1" dirty="0"/>
            <a:t>Γνωριμία με σημαντικά σημεία</a:t>
          </a:r>
          <a:r>
            <a:rPr lang="el-GR" sz="1200" dirty="0"/>
            <a:t>, όπως βιβλιοθήκη, Πρυτανεία και αίθουσες</a:t>
          </a:r>
          <a:r>
            <a:rPr lang="en-US" sz="1200" dirty="0"/>
            <a:t>.</a:t>
          </a:r>
        </a:p>
      </dgm:t>
    </dgm:pt>
    <dgm:pt modelId="{5E830CF4-2498-4772-8DA6-9B8A1721B693}" type="parTrans" cxnId="{9666CA32-22D6-4831-97CF-72B95917F054}">
      <dgm:prSet/>
      <dgm:spPr/>
      <dgm:t>
        <a:bodyPr/>
        <a:lstStyle/>
        <a:p>
          <a:endParaRPr lang="el-GR"/>
        </a:p>
      </dgm:t>
    </dgm:pt>
    <dgm:pt modelId="{61CCB066-B9D4-4705-B7B0-E9035B5F5BA6}" type="sibTrans" cxnId="{9666CA32-22D6-4831-97CF-72B95917F054}">
      <dgm:prSet/>
      <dgm:spPr/>
      <dgm:t>
        <a:bodyPr/>
        <a:lstStyle/>
        <a:p>
          <a:endParaRPr lang="el-GR"/>
        </a:p>
      </dgm:t>
    </dgm:pt>
    <dgm:pt modelId="{EE626E43-F4D0-47EA-AE82-A8A94577F7A8}">
      <dgm:prSet custT="1"/>
      <dgm:spPr/>
      <dgm:t>
        <a:bodyPr/>
        <a:lstStyle/>
        <a:p>
          <a:r>
            <a:rPr lang="el-GR" sz="1200" b="1" dirty="0"/>
            <a:t>Παιγνιώδης διάσταση</a:t>
          </a:r>
          <a:r>
            <a:rPr lang="el-GR" sz="1200" dirty="0"/>
            <a:t>, π.χ. «κρυμμένος θησαυρός»</a:t>
          </a:r>
          <a:r>
            <a:rPr lang="en-US" sz="1200" dirty="0"/>
            <a:t>.</a:t>
          </a:r>
          <a:endParaRPr lang="el-GR" sz="1200" dirty="0"/>
        </a:p>
      </dgm:t>
    </dgm:pt>
    <dgm:pt modelId="{96B78252-E3CC-4B79-995A-72A495DBFF3F}" type="parTrans" cxnId="{E36E27A6-14CF-4FC2-886B-4B62F8E1C264}">
      <dgm:prSet/>
      <dgm:spPr/>
      <dgm:t>
        <a:bodyPr/>
        <a:lstStyle/>
        <a:p>
          <a:endParaRPr lang="el-GR"/>
        </a:p>
      </dgm:t>
    </dgm:pt>
    <dgm:pt modelId="{D2BA05A8-7696-446B-9585-8CEEF939E5B9}" type="sibTrans" cxnId="{E36E27A6-14CF-4FC2-886B-4B62F8E1C264}">
      <dgm:prSet/>
      <dgm:spPr/>
      <dgm:t>
        <a:bodyPr/>
        <a:lstStyle/>
        <a:p>
          <a:endParaRPr lang="el-GR"/>
        </a:p>
      </dgm:t>
    </dgm:pt>
    <dgm:pt modelId="{F9888467-D257-454D-B647-EC444EF36DC6}">
      <dgm:prSet custT="1"/>
      <dgm:spPr/>
      <dgm:t>
        <a:bodyPr/>
        <a:lstStyle/>
        <a:p>
          <a:r>
            <a:rPr lang="el-GR" sz="1200" b="1" dirty="0"/>
            <a:t>Συνολική εμπειρία ζωντανή, ευχάριστη και δημιουργική</a:t>
          </a:r>
          <a:r>
            <a:rPr lang="en-US" sz="1200" b="1" dirty="0"/>
            <a:t> </a:t>
          </a:r>
          <a:r>
            <a:rPr lang="el-GR" sz="1200" dirty="0"/>
            <a:t>που υπερβαίνει την απλή παρουσίαση πληροφοριών.</a:t>
          </a:r>
        </a:p>
      </dgm:t>
    </dgm:pt>
    <dgm:pt modelId="{FB528204-7A52-45D6-BF50-23C279A20BAF}" type="parTrans" cxnId="{0894F17D-00FE-4229-A31A-CC88F26D726F}">
      <dgm:prSet/>
      <dgm:spPr/>
      <dgm:t>
        <a:bodyPr/>
        <a:lstStyle/>
        <a:p>
          <a:endParaRPr lang="el-GR"/>
        </a:p>
      </dgm:t>
    </dgm:pt>
    <dgm:pt modelId="{5D60B861-3FDC-4353-8EA5-3308D41C6472}" type="sibTrans" cxnId="{0894F17D-00FE-4229-A31A-CC88F26D726F}">
      <dgm:prSet/>
      <dgm:spPr/>
      <dgm:t>
        <a:bodyPr/>
        <a:lstStyle/>
        <a:p>
          <a:endParaRPr lang="el-GR"/>
        </a:p>
      </dgm:t>
    </dgm:pt>
    <dgm:pt modelId="{3014B76E-AFB9-4E02-A28E-D76DDA213A5B}">
      <dgm:prSet phldrT="[Κείμενο]" custT="1"/>
      <dgm:spPr/>
      <dgm:t>
        <a:bodyPr/>
        <a:lstStyle/>
        <a:p>
          <a:pPr>
            <a:buFont typeface="Arial" panose="020B0604020202020204" pitchFamily="34" charset="0"/>
            <a:buChar char="•"/>
          </a:pPr>
          <a:r>
            <a:rPr lang="el-GR" sz="1200" b="1" dirty="0"/>
            <a:t>Βιωματική διάσταση</a:t>
          </a:r>
          <a:r>
            <a:rPr lang="el-GR" sz="1200" dirty="0"/>
            <a:t> και </a:t>
          </a:r>
          <a:r>
            <a:rPr lang="el-GR" sz="1200" b="1" dirty="0"/>
            <a:t>ομαδοσυνεργατικές δραστηριότητες</a:t>
          </a:r>
          <a:r>
            <a:rPr lang="en-US" sz="1200" dirty="0"/>
            <a:t>.</a:t>
          </a:r>
          <a:endParaRPr lang="el-GR" sz="1200" dirty="0"/>
        </a:p>
      </dgm:t>
    </dgm:pt>
    <dgm:pt modelId="{B99EC1DC-449B-4741-8C07-BDC04E33A303}" type="parTrans" cxnId="{D225DCB0-26C6-47F5-B682-4175B0CBAD00}">
      <dgm:prSet/>
      <dgm:spPr/>
      <dgm:t>
        <a:bodyPr/>
        <a:lstStyle/>
        <a:p>
          <a:endParaRPr lang="el-GR"/>
        </a:p>
      </dgm:t>
    </dgm:pt>
    <dgm:pt modelId="{9E0CB9A6-CEDA-4818-A204-28C3035275DE}" type="sibTrans" cxnId="{D225DCB0-26C6-47F5-B682-4175B0CBAD00}">
      <dgm:prSet/>
      <dgm:spPr/>
      <dgm:t>
        <a:bodyPr/>
        <a:lstStyle/>
        <a:p>
          <a:endParaRPr lang="el-GR"/>
        </a:p>
      </dgm:t>
    </dgm:pt>
    <dgm:pt modelId="{D15F7F62-8ABB-4DAD-B012-D6A65425AE9C}">
      <dgm:prSet custT="1"/>
      <dgm:spPr/>
      <dgm:t>
        <a:bodyPr/>
        <a:lstStyle/>
        <a:p>
          <a:r>
            <a:rPr lang="el-GR" sz="1200" b="1" kern="1200" dirty="0">
              <a:latin typeface="Calibri"/>
              <a:ea typeface="+mn-ea"/>
              <a:cs typeface="+mn-cs"/>
            </a:rPr>
            <a:t>Ομαδικότητα, παιγνιώδης χαρακτήρας και εξερεύνηση</a:t>
          </a:r>
          <a:r>
            <a:rPr lang="el-GR" sz="1200" kern="1200" dirty="0">
              <a:latin typeface="Calibri"/>
              <a:ea typeface="+mn-ea"/>
              <a:cs typeface="+mn-cs"/>
            </a:rPr>
            <a:t> ενίσχυσαν το κίνητρο και τη δημιουργική εμπλοκή.</a:t>
          </a:r>
        </a:p>
      </dgm:t>
    </dgm:pt>
    <dgm:pt modelId="{C4DF70DA-0AD4-40BA-8794-D2C5DC340294}" type="parTrans" cxnId="{B6299D36-BC3B-4021-8E53-78844E1D92D0}">
      <dgm:prSet/>
      <dgm:spPr/>
      <dgm:t>
        <a:bodyPr/>
        <a:lstStyle/>
        <a:p>
          <a:endParaRPr lang="el-GR"/>
        </a:p>
      </dgm:t>
    </dgm:pt>
    <dgm:pt modelId="{C76090A9-F956-4975-8254-70550B5B04A5}" type="sibTrans" cxnId="{B6299D36-BC3B-4021-8E53-78844E1D92D0}">
      <dgm:prSet/>
      <dgm:spPr/>
      <dgm:t>
        <a:bodyPr/>
        <a:lstStyle/>
        <a:p>
          <a:endParaRPr lang="el-GR"/>
        </a:p>
      </dgm:t>
    </dgm:pt>
    <dgm:pt modelId="{9A726CF3-7BAD-4177-9175-1AEB7007AD7D}">
      <dgm:prSet custT="1"/>
      <dgm:spPr/>
      <dgm:t>
        <a:bodyPr/>
        <a:lstStyle/>
        <a:p>
          <a:r>
            <a:rPr lang="el-GR" sz="1200" kern="1200" dirty="0">
              <a:latin typeface="Calibri"/>
              <a:ea typeface="+mn-ea"/>
              <a:cs typeface="+mn-cs"/>
            </a:rPr>
            <a:t>Το </a:t>
          </a:r>
          <a:r>
            <a:rPr lang="el-GR" sz="1200" b="1" kern="1200" dirty="0">
              <a:latin typeface="Calibri"/>
              <a:ea typeface="+mn-ea"/>
              <a:cs typeface="+mn-cs"/>
            </a:rPr>
            <a:t>διαδραστικό υλικό </a:t>
          </a:r>
          <a:r>
            <a:rPr lang="el-GR" sz="1200" kern="1200" dirty="0">
              <a:latin typeface="Calibri"/>
              <a:ea typeface="+mn-ea"/>
              <a:cs typeface="+mn-cs"/>
            </a:rPr>
            <a:t>κατέστησε τη μαθησιακή διαδικασία πιο ευχάριστη, συμμετοχική και δημιουργική, υπερβαίνοντας την παραδοσιακή διδασκαλία.</a:t>
          </a:r>
        </a:p>
      </dgm:t>
    </dgm:pt>
    <dgm:pt modelId="{08812D6C-289A-44C8-8F33-0ADD611A957B}" type="parTrans" cxnId="{9DC0C9E5-1DC2-427B-B9CB-A5CAD1447BEE}">
      <dgm:prSet/>
      <dgm:spPr/>
      <dgm:t>
        <a:bodyPr/>
        <a:lstStyle/>
        <a:p>
          <a:endParaRPr lang="el-GR"/>
        </a:p>
      </dgm:t>
    </dgm:pt>
    <dgm:pt modelId="{58C9E758-C86C-4013-A555-10F0B55FFBD0}" type="sibTrans" cxnId="{9DC0C9E5-1DC2-427B-B9CB-A5CAD1447BEE}">
      <dgm:prSet/>
      <dgm:spPr/>
      <dgm:t>
        <a:bodyPr/>
        <a:lstStyle/>
        <a:p>
          <a:endParaRPr lang="el-GR"/>
        </a:p>
      </dgm:t>
    </dgm:pt>
    <dgm:pt modelId="{78441296-2DC0-48D6-8874-141D32F31622}">
      <dgm:prSet custT="1"/>
      <dgm:spPr/>
      <dgm:t>
        <a:bodyPr/>
        <a:lstStyle/>
        <a:p>
          <a:r>
            <a:rPr lang="el-GR" sz="1100" dirty="0"/>
            <a:t>Επιπλέον, υποβλήθηκαν </a:t>
          </a:r>
          <a:r>
            <a:rPr lang="el-GR" sz="1100" b="1" dirty="0"/>
            <a:t>προτάσεις για αισθητηριακή ενίσχυση </a:t>
          </a:r>
          <a:r>
            <a:rPr lang="el-GR" sz="1100" dirty="0"/>
            <a:t>(μουσική ή αφή), </a:t>
          </a:r>
          <a:r>
            <a:rPr lang="el-GR" sz="1100" b="1" dirty="0"/>
            <a:t>εντονότερη διάδραση με τον εικονικό οδηγό</a:t>
          </a:r>
          <a:r>
            <a:rPr lang="el-GR" sz="1100" dirty="0"/>
            <a:t>, </a:t>
          </a:r>
          <a:r>
            <a:rPr lang="el-GR" sz="1100" b="1" dirty="0"/>
            <a:t>βελτιώσεις στη χωρική αντιστοίχιση </a:t>
          </a:r>
          <a:r>
            <a:rPr lang="el-GR" sz="1100" dirty="0"/>
            <a:t>των δραστηριοτήτων και </a:t>
          </a:r>
          <a:r>
            <a:rPr lang="el-GR" sz="1100" b="1" dirty="0"/>
            <a:t>προσαρμογή ερωτημάτων </a:t>
          </a:r>
          <a:r>
            <a:rPr lang="el-GR" sz="1100" dirty="0"/>
            <a:t>στα κατάλληλα σημεία.</a:t>
          </a:r>
        </a:p>
      </dgm:t>
    </dgm:pt>
    <dgm:pt modelId="{830CDDD6-3ADC-4AE2-8EB8-8F4AE3C19623}" type="parTrans" cxnId="{AF52C660-8001-4D25-BD44-E118BC7EE16F}">
      <dgm:prSet/>
      <dgm:spPr/>
      <dgm:t>
        <a:bodyPr/>
        <a:lstStyle/>
        <a:p>
          <a:endParaRPr lang="el-GR"/>
        </a:p>
      </dgm:t>
    </dgm:pt>
    <dgm:pt modelId="{F8E1B891-FE1C-4C31-825B-F08962A09965}" type="sibTrans" cxnId="{AF52C660-8001-4D25-BD44-E118BC7EE16F}">
      <dgm:prSet/>
      <dgm:spPr/>
      <dgm:t>
        <a:bodyPr/>
        <a:lstStyle/>
        <a:p>
          <a:endParaRPr lang="el-GR"/>
        </a:p>
      </dgm:t>
    </dgm:pt>
    <dgm:pt modelId="{9A4BF4D6-74BC-4609-99A1-6543D75AD99D}">
      <dgm:prSet phldrT="[Κείμενο]" custT="1"/>
      <dgm:spPr/>
      <dgm:t>
        <a:bodyPr/>
        <a:lstStyle/>
        <a:p>
          <a:r>
            <a:rPr lang="el-GR" sz="1100" dirty="0"/>
            <a:t>Ορισμένες ομάδες πρότειναν </a:t>
          </a:r>
          <a:r>
            <a:rPr lang="el-GR" sz="1100" b="1" dirty="0"/>
            <a:t>εμπλουτισμό του περιεχομένου </a:t>
          </a:r>
          <a:r>
            <a:rPr lang="el-GR" sz="1100" dirty="0"/>
            <a:t>με περισσότερα σημεία ενδιαφέροντος και διαδραστικές δραστηριότητες.</a:t>
          </a:r>
        </a:p>
      </dgm:t>
    </dgm:pt>
    <dgm:pt modelId="{B1AD9B2A-8E3D-466A-98C2-7AC0E48FBF97}" type="parTrans" cxnId="{EC5083C0-1EDA-45D3-B43E-1D65BDEBB2A2}">
      <dgm:prSet/>
      <dgm:spPr/>
      <dgm:t>
        <a:bodyPr/>
        <a:lstStyle/>
        <a:p>
          <a:endParaRPr lang="el-GR"/>
        </a:p>
      </dgm:t>
    </dgm:pt>
    <dgm:pt modelId="{2D281804-ED89-4E4C-B453-7B1FFD0B3D54}" type="sibTrans" cxnId="{EC5083C0-1EDA-45D3-B43E-1D65BDEBB2A2}">
      <dgm:prSet/>
      <dgm:spPr/>
      <dgm:t>
        <a:bodyPr/>
        <a:lstStyle/>
        <a:p>
          <a:endParaRPr lang="el-GR"/>
        </a:p>
      </dgm:t>
    </dgm:pt>
    <dgm:pt modelId="{DD958E50-04D9-41BE-B1C2-5736F9A4637C}" type="pres">
      <dgm:prSet presAssocID="{D27B0838-62CE-4D09-984C-468531DFCAA9}" presName="Name0" presStyleCnt="0">
        <dgm:presLayoutVars>
          <dgm:dir/>
          <dgm:animLvl val="lvl"/>
          <dgm:resizeHandles val="exact"/>
        </dgm:presLayoutVars>
      </dgm:prSet>
      <dgm:spPr/>
    </dgm:pt>
    <dgm:pt modelId="{E59294D2-EA2D-4C10-AFDE-D9D5F541F39B}" type="pres">
      <dgm:prSet presAssocID="{3D9805D2-AB4F-4645-8D4D-B0E075CA8769}" presName="linNode" presStyleCnt="0"/>
      <dgm:spPr/>
    </dgm:pt>
    <dgm:pt modelId="{CB2B6BF8-F9FC-4D03-A273-94EA82C5C4F1}" type="pres">
      <dgm:prSet presAssocID="{3D9805D2-AB4F-4645-8D4D-B0E075CA8769}" presName="parentText" presStyleLbl="node1" presStyleIdx="0" presStyleCnt="3">
        <dgm:presLayoutVars>
          <dgm:chMax val="1"/>
          <dgm:bulletEnabled val="1"/>
        </dgm:presLayoutVars>
      </dgm:prSet>
      <dgm:spPr/>
    </dgm:pt>
    <dgm:pt modelId="{887CFDD3-6F41-491A-8F18-581B002FABF0}" type="pres">
      <dgm:prSet presAssocID="{3D9805D2-AB4F-4645-8D4D-B0E075CA8769}" presName="descendantText" presStyleLbl="alignAccFollowNode1" presStyleIdx="0" presStyleCnt="3">
        <dgm:presLayoutVars>
          <dgm:bulletEnabled val="1"/>
        </dgm:presLayoutVars>
      </dgm:prSet>
      <dgm:spPr/>
    </dgm:pt>
    <dgm:pt modelId="{734C79B7-1E23-4D8D-A5FF-24BC142C55A2}" type="pres">
      <dgm:prSet presAssocID="{67CA370A-1238-471D-B282-9270E48194AA}" presName="sp" presStyleCnt="0"/>
      <dgm:spPr/>
    </dgm:pt>
    <dgm:pt modelId="{5F663C50-8494-488F-A358-644527D776D4}" type="pres">
      <dgm:prSet presAssocID="{9C98560B-3F28-4FFD-8D4F-EA6B86373A8B}" presName="linNode" presStyleCnt="0"/>
      <dgm:spPr/>
    </dgm:pt>
    <dgm:pt modelId="{173F54A0-2CFE-4A4A-BF02-95E0E75FA882}" type="pres">
      <dgm:prSet presAssocID="{9C98560B-3F28-4FFD-8D4F-EA6B86373A8B}" presName="parentText" presStyleLbl="node1" presStyleIdx="1" presStyleCnt="3">
        <dgm:presLayoutVars>
          <dgm:chMax val="1"/>
          <dgm:bulletEnabled val="1"/>
        </dgm:presLayoutVars>
      </dgm:prSet>
      <dgm:spPr/>
    </dgm:pt>
    <dgm:pt modelId="{75B40271-0290-44C3-8965-9573540F5A67}" type="pres">
      <dgm:prSet presAssocID="{9C98560B-3F28-4FFD-8D4F-EA6B86373A8B}" presName="descendantText" presStyleLbl="alignAccFollowNode1" presStyleIdx="1" presStyleCnt="3">
        <dgm:presLayoutVars>
          <dgm:bulletEnabled val="1"/>
        </dgm:presLayoutVars>
      </dgm:prSet>
      <dgm:spPr/>
    </dgm:pt>
    <dgm:pt modelId="{FF85E08D-FE14-44A2-989B-1F68D0C9C124}" type="pres">
      <dgm:prSet presAssocID="{564169DA-2DD3-4E8D-A5F6-617B9AEDC992}" presName="sp" presStyleCnt="0"/>
      <dgm:spPr/>
    </dgm:pt>
    <dgm:pt modelId="{D6E56301-E582-4B8C-A8F8-C6D28179A1A1}" type="pres">
      <dgm:prSet presAssocID="{0954A715-F831-4471-842B-0F44EA9714C0}" presName="linNode" presStyleCnt="0"/>
      <dgm:spPr/>
    </dgm:pt>
    <dgm:pt modelId="{B5C0E8D7-9932-4D3F-ABF3-22A12F98E526}" type="pres">
      <dgm:prSet presAssocID="{0954A715-F831-4471-842B-0F44EA9714C0}" presName="parentText" presStyleLbl="node1" presStyleIdx="2" presStyleCnt="3">
        <dgm:presLayoutVars>
          <dgm:chMax val="1"/>
          <dgm:bulletEnabled val="1"/>
        </dgm:presLayoutVars>
      </dgm:prSet>
      <dgm:spPr/>
    </dgm:pt>
    <dgm:pt modelId="{447E1336-3609-4C4A-B0C7-F48E6BFA2343}" type="pres">
      <dgm:prSet presAssocID="{0954A715-F831-4471-842B-0F44EA9714C0}" presName="descendantText" presStyleLbl="alignAccFollowNode1" presStyleIdx="2" presStyleCnt="3">
        <dgm:presLayoutVars>
          <dgm:bulletEnabled val="1"/>
        </dgm:presLayoutVars>
      </dgm:prSet>
      <dgm:spPr/>
    </dgm:pt>
  </dgm:ptLst>
  <dgm:cxnLst>
    <dgm:cxn modelId="{8E7BE30B-2990-4816-B91E-CBB79572278A}" srcId="{D27B0838-62CE-4D09-984C-468531DFCAA9}" destId="{9C98560B-3F28-4FFD-8D4F-EA6B86373A8B}" srcOrd="1" destOrd="0" parTransId="{7B987655-4546-4D68-86E2-7AECC2A53BE5}" sibTransId="{564169DA-2DD3-4E8D-A5F6-617B9AEDC992}"/>
    <dgm:cxn modelId="{5DBA0A0F-C63C-4B66-AC39-2CF98A474B2D}" type="presOf" srcId="{770F3EF8-859E-48E8-91C9-6ECEECDF241B}" destId="{75B40271-0290-44C3-8965-9573540F5A67}" srcOrd="0" destOrd="0" presId="urn:microsoft.com/office/officeart/2005/8/layout/vList5"/>
    <dgm:cxn modelId="{F5713117-D378-47F3-AF4A-9BC11FE8BE39}" type="presOf" srcId="{3014B76E-AFB9-4E02-A28E-D76DDA213A5B}" destId="{887CFDD3-6F41-491A-8F18-581B002FABF0}" srcOrd="0" destOrd="0" presId="urn:microsoft.com/office/officeart/2005/8/layout/vList5"/>
    <dgm:cxn modelId="{D5DCEA19-ACA9-4F9B-A85E-978BFDD7491D}" type="presOf" srcId="{D27B0838-62CE-4D09-984C-468531DFCAA9}" destId="{DD958E50-04D9-41BE-B1C2-5736F9A4637C}" srcOrd="0" destOrd="0" presId="urn:microsoft.com/office/officeart/2005/8/layout/vList5"/>
    <dgm:cxn modelId="{9666CA32-22D6-4831-97CF-72B95917F054}" srcId="{3D9805D2-AB4F-4645-8D4D-B0E075CA8769}" destId="{F6595D38-7096-45D1-B84E-194104C70D92}" srcOrd="1" destOrd="0" parTransId="{5E830CF4-2498-4772-8DA6-9B8A1721B693}" sibTransId="{61CCB066-B9D4-4705-B7B0-E9035B5F5BA6}"/>
    <dgm:cxn modelId="{CC14E834-9148-4AEB-BD84-E27C8DFE9ED5}" type="presOf" srcId="{F9888467-D257-454D-B647-EC444EF36DC6}" destId="{887CFDD3-6F41-491A-8F18-581B002FABF0}" srcOrd="0" destOrd="3" presId="urn:microsoft.com/office/officeart/2005/8/layout/vList5"/>
    <dgm:cxn modelId="{B6299D36-BC3B-4021-8E53-78844E1D92D0}" srcId="{9C98560B-3F28-4FFD-8D4F-EA6B86373A8B}" destId="{D15F7F62-8ABB-4DAD-B012-D6A65425AE9C}" srcOrd="1" destOrd="0" parTransId="{C4DF70DA-0AD4-40BA-8794-D2C5DC340294}" sibTransId="{C76090A9-F956-4975-8254-70550B5B04A5}"/>
    <dgm:cxn modelId="{6C16ED38-5439-4D84-80B6-140CB469440D}" type="presOf" srcId="{F819AC1B-E93E-460D-B14E-EE38565FE355}" destId="{447E1336-3609-4C4A-B0C7-F48E6BFA2343}" srcOrd="0" destOrd="0" presId="urn:microsoft.com/office/officeart/2005/8/layout/vList5"/>
    <dgm:cxn modelId="{3790233F-603B-4066-A4F3-2F77F1F4492D}" srcId="{9C98560B-3F28-4FFD-8D4F-EA6B86373A8B}" destId="{770F3EF8-859E-48E8-91C9-6ECEECDF241B}" srcOrd="0" destOrd="0" parTransId="{A91BC821-D389-46E8-A4BD-9686BC3E457C}" sibTransId="{FF7938D0-DFD9-4F95-BD5B-83450E735722}"/>
    <dgm:cxn modelId="{AF52C660-8001-4D25-BD44-E118BC7EE16F}" srcId="{0954A715-F831-4471-842B-0F44EA9714C0}" destId="{78441296-2DC0-48D6-8874-141D32F31622}" srcOrd="2" destOrd="0" parTransId="{830CDDD6-3ADC-4AE2-8EB8-8F4AE3C19623}" sibTransId="{F8E1B891-FE1C-4C31-825B-F08962A09965}"/>
    <dgm:cxn modelId="{211A5168-1BAA-4CC5-97A2-1799B3843E7B}" srcId="{0954A715-F831-4471-842B-0F44EA9714C0}" destId="{F819AC1B-E93E-460D-B14E-EE38565FE355}" srcOrd="0" destOrd="0" parTransId="{0F824F2D-5438-412B-ADF0-7D3F90100AED}" sibTransId="{24F823FA-B5E9-46AC-B388-F147B138E0E5}"/>
    <dgm:cxn modelId="{57536157-4E76-4443-9365-B0186C33AC59}" type="presOf" srcId="{F6595D38-7096-45D1-B84E-194104C70D92}" destId="{887CFDD3-6F41-491A-8F18-581B002FABF0}" srcOrd="0" destOrd="1" presId="urn:microsoft.com/office/officeart/2005/8/layout/vList5"/>
    <dgm:cxn modelId="{BA4F2D79-E140-431C-B93E-2E9AD12F63A2}" type="presOf" srcId="{78441296-2DC0-48D6-8874-141D32F31622}" destId="{447E1336-3609-4C4A-B0C7-F48E6BFA2343}" srcOrd="0" destOrd="2" presId="urn:microsoft.com/office/officeart/2005/8/layout/vList5"/>
    <dgm:cxn modelId="{9B9F017B-CAAE-4220-87E8-73D144D66B1A}" type="presOf" srcId="{D15F7F62-8ABB-4DAD-B012-D6A65425AE9C}" destId="{75B40271-0290-44C3-8965-9573540F5A67}" srcOrd="0" destOrd="1" presId="urn:microsoft.com/office/officeart/2005/8/layout/vList5"/>
    <dgm:cxn modelId="{0894F17D-00FE-4229-A31A-CC88F26D726F}" srcId="{3D9805D2-AB4F-4645-8D4D-B0E075CA8769}" destId="{F9888467-D257-454D-B647-EC444EF36DC6}" srcOrd="3" destOrd="0" parTransId="{FB528204-7A52-45D6-BF50-23C279A20BAF}" sibTransId="{5D60B861-3FDC-4353-8EA5-3308D41C6472}"/>
    <dgm:cxn modelId="{D0E9498C-3187-47E4-B059-0E90CEDEB57E}" srcId="{D27B0838-62CE-4D09-984C-468531DFCAA9}" destId="{3D9805D2-AB4F-4645-8D4D-B0E075CA8769}" srcOrd="0" destOrd="0" parTransId="{8346A181-9880-4B7B-A955-B25D128CF5F5}" sibTransId="{67CA370A-1238-471D-B282-9270E48194AA}"/>
    <dgm:cxn modelId="{060D0993-1F02-4FD9-B35D-986A5DD83504}" type="presOf" srcId="{3D9805D2-AB4F-4645-8D4D-B0E075CA8769}" destId="{CB2B6BF8-F9FC-4D03-A273-94EA82C5C4F1}" srcOrd="0" destOrd="0" presId="urn:microsoft.com/office/officeart/2005/8/layout/vList5"/>
    <dgm:cxn modelId="{1FEE6993-1358-410E-95A5-B4E507D1A291}" type="presOf" srcId="{9A4BF4D6-74BC-4609-99A1-6543D75AD99D}" destId="{447E1336-3609-4C4A-B0C7-F48E6BFA2343}" srcOrd="0" destOrd="1" presId="urn:microsoft.com/office/officeart/2005/8/layout/vList5"/>
    <dgm:cxn modelId="{E36E27A6-14CF-4FC2-886B-4B62F8E1C264}" srcId="{3D9805D2-AB4F-4645-8D4D-B0E075CA8769}" destId="{EE626E43-F4D0-47EA-AE82-A8A94577F7A8}" srcOrd="2" destOrd="0" parTransId="{96B78252-E3CC-4B79-995A-72A495DBFF3F}" sibTransId="{D2BA05A8-7696-446B-9585-8CEEF939E5B9}"/>
    <dgm:cxn modelId="{D225DCB0-26C6-47F5-B682-4175B0CBAD00}" srcId="{3D9805D2-AB4F-4645-8D4D-B0E075CA8769}" destId="{3014B76E-AFB9-4E02-A28E-D76DDA213A5B}" srcOrd="0" destOrd="0" parTransId="{B99EC1DC-449B-4741-8C07-BDC04E33A303}" sibTransId="{9E0CB9A6-CEDA-4818-A204-28C3035275DE}"/>
    <dgm:cxn modelId="{3218E1B0-05BB-4F97-97AE-44318D55C23C}" type="presOf" srcId="{9C98560B-3F28-4FFD-8D4F-EA6B86373A8B}" destId="{173F54A0-2CFE-4A4A-BF02-95E0E75FA882}" srcOrd="0" destOrd="0" presId="urn:microsoft.com/office/officeart/2005/8/layout/vList5"/>
    <dgm:cxn modelId="{FF8FEDB2-7A08-41E2-BB39-60E2731F7CA4}" type="presOf" srcId="{9A726CF3-7BAD-4177-9175-1AEB7007AD7D}" destId="{75B40271-0290-44C3-8965-9573540F5A67}" srcOrd="0" destOrd="2" presId="urn:microsoft.com/office/officeart/2005/8/layout/vList5"/>
    <dgm:cxn modelId="{EC5083C0-1EDA-45D3-B43E-1D65BDEBB2A2}" srcId="{0954A715-F831-4471-842B-0F44EA9714C0}" destId="{9A4BF4D6-74BC-4609-99A1-6543D75AD99D}" srcOrd="1" destOrd="0" parTransId="{B1AD9B2A-8E3D-466A-98C2-7AC0E48FBF97}" sibTransId="{2D281804-ED89-4E4C-B453-7B1FFD0B3D54}"/>
    <dgm:cxn modelId="{38DCE2D2-2495-42DF-A321-D462267EC601}" type="presOf" srcId="{EE626E43-F4D0-47EA-AE82-A8A94577F7A8}" destId="{887CFDD3-6F41-491A-8F18-581B002FABF0}" srcOrd="0" destOrd="2" presId="urn:microsoft.com/office/officeart/2005/8/layout/vList5"/>
    <dgm:cxn modelId="{AA440AD9-EE8A-43D4-9E46-D7CEBBD3E9B8}" type="presOf" srcId="{0954A715-F831-4471-842B-0F44EA9714C0}" destId="{B5C0E8D7-9932-4D3F-ABF3-22A12F98E526}" srcOrd="0" destOrd="0" presId="urn:microsoft.com/office/officeart/2005/8/layout/vList5"/>
    <dgm:cxn modelId="{EA1EB0DF-6495-4609-BB8C-7DD79BA3DCD3}" srcId="{D27B0838-62CE-4D09-984C-468531DFCAA9}" destId="{0954A715-F831-4471-842B-0F44EA9714C0}" srcOrd="2" destOrd="0" parTransId="{57E9DC75-96AF-4A76-8739-62BD66E8AB5B}" sibTransId="{0972C039-AA99-4707-9A73-5663EF9B24AD}"/>
    <dgm:cxn modelId="{9DC0C9E5-1DC2-427B-B9CB-A5CAD1447BEE}" srcId="{9C98560B-3F28-4FFD-8D4F-EA6B86373A8B}" destId="{9A726CF3-7BAD-4177-9175-1AEB7007AD7D}" srcOrd="2" destOrd="0" parTransId="{08812D6C-289A-44C8-8F33-0ADD611A957B}" sibTransId="{58C9E758-C86C-4013-A555-10F0B55FFBD0}"/>
    <dgm:cxn modelId="{3A723854-34ED-45A8-9F8B-59F15FB370EA}" type="presParOf" srcId="{DD958E50-04D9-41BE-B1C2-5736F9A4637C}" destId="{E59294D2-EA2D-4C10-AFDE-D9D5F541F39B}" srcOrd="0" destOrd="0" presId="urn:microsoft.com/office/officeart/2005/8/layout/vList5"/>
    <dgm:cxn modelId="{2692BB6F-F7A2-4A71-AA4B-4C0514EF1306}" type="presParOf" srcId="{E59294D2-EA2D-4C10-AFDE-D9D5F541F39B}" destId="{CB2B6BF8-F9FC-4D03-A273-94EA82C5C4F1}" srcOrd="0" destOrd="0" presId="urn:microsoft.com/office/officeart/2005/8/layout/vList5"/>
    <dgm:cxn modelId="{533799D7-C9D0-49D7-92BC-6B7872F701B5}" type="presParOf" srcId="{E59294D2-EA2D-4C10-AFDE-D9D5F541F39B}" destId="{887CFDD3-6F41-491A-8F18-581B002FABF0}" srcOrd="1" destOrd="0" presId="urn:microsoft.com/office/officeart/2005/8/layout/vList5"/>
    <dgm:cxn modelId="{F2687D9C-1655-45C6-AA40-74E165406A0F}" type="presParOf" srcId="{DD958E50-04D9-41BE-B1C2-5736F9A4637C}" destId="{734C79B7-1E23-4D8D-A5FF-24BC142C55A2}" srcOrd="1" destOrd="0" presId="urn:microsoft.com/office/officeart/2005/8/layout/vList5"/>
    <dgm:cxn modelId="{A29E0CD7-CCBE-4A0B-A12C-F63BB1372983}" type="presParOf" srcId="{DD958E50-04D9-41BE-B1C2-5736F9A4637C}" destId="{5F663C50-8494-488F-A358-644527D776D4}" srcOrd="2" destOrd="0" presId="urn:microsoft.com/office/officeart/2005/8/layout/vList5"/>
    <dgm:cxn modelId="{FD9FE002-F894-41E4-BFC0-2D6E4C219CF6}" type="presParOf" srcId="{5F663C50-8494-488F-A358-644527D776D4}" destId="{173F54A0-2CFE-4A4A-BF02-95E0E75FA882}" srcOrd="0" destOrd="0" presId="urn:microsoft.com/office/officeart/2005/8/layout/vList5"/>
    <dgm:cxn modelId="{05B4628E-3973-47CA-A8C9-713875950EA3}" type="presParOf" srcId="{5F663C50-8494-488F-A358-644527D776D4}" destId="{75B40271-0290-44C3-8965-9573540F5A67}" srcOrd="1" destOrd="0" presId="urn:microsoft.com/office/officeart/2005/8/layout/vList5"/>
    <dgm:cxn modelId="{CC50F8A4-6275-458F-BDEA-B15C7CA3BBA5}" type="presParOf" srcId="{DD958E50-04D9-41BE-B1C2-5736F9A4637C}" destId="{FF85E08D-FE14-44A2-989B-1F68D0C9C124}" srcOrd="3" destOrd="0" presId="urn:microsoft.com/office/officeart/2005/8/layout/vList5"/>
    <dgm:cxn modelId="{8A1B40CB-3ACD-4C90-AED3-5229CB62178C}" type="presParOf" srcId="{DD958E50-04D9-41BE-B1C2-5736F9A4637C}" destId="{D6E56301-E582-4B8C-A8F8-C6D28179A1A1}" srcOrd="4" destOrd="0" presId="urn:microsoft.com/office/officeart/2005/8/layout/vList5"/>
    <dgm:cxn modelId="{02B0729B-6E7D-4832-88A0-54CC50642FFC}" type="presParOf" srcId="{D6E56301-E582-4B8C-A8F8-C6D28179A1A1}" destId="{B5C0E8D7-9932-4D3F-ABF3-22A12F98E526}" srcOrd="0" destOrd="0" presId="urn:microsoft.com/office/officeart/2005/8/layout/vList5"/>
    <dgm:cxn modelId="{0C77A5EC-7E0A-4399-A5E2-18DBDB76257C}" type="presParOf" srcId="{D6E56301-E582-4B8C-A8F8-C6D28179A1A1}" destId="{447E1336-3609-4C4A-B0C7-F48E6BFA23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8E279-EB2D-46BC-8D30-9B634157758C}">
      <dsp:nvSpPr>
        <dsp:cNvPr id="0" name=""/>
        <dsp:cNvSpPr/>
      </dsp:nvSpPr>
      <dsp:spPr>
        <a:xfrm rot="5400000">
          <a:off x="5011277" y="-1853957"/>
          <a:ext cx="1287770" cy="532250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mj-lt"/>
            <a:buAutoNum type="arabicPeriod"/>
          </a:pPr>
          <a:r>
            <a:rPr lang="el-GR" sz="1400" kern="1200" dirty="0"/>
            <a:t> Ανοικτή και Εξ Αποστάσεως Εκπαίδευση</a:t>
          </a:r>
        </a:p>
        <a:p>
          <a:pPr marL="114300" lvl="1" indent="-114300" algn="l" defTabSz="622300">
            <a:lnSpc>
              <a:spcPct val="90000"/>
            </a:lnSpc>
            <a:spcBef>
              <a:spcPct val="0"/>
            </a:spcBef>
            <a:spcAft>
              <a:spcPct val="15000"/>
            </a:spcAft>
            <a:buFont typeface="+mj-lt"/>
            <a:buAutoNum type="arabicPeriod"/>
          </a:pPr>
          <a:r>
            <a:rPr lang="el-GR" sz="1400" kern="1200" dirty="0"/>
            <a:t> Η ΕξΑΕ με την αξιοποίηση των ΤΠΕ (</a:t>
          </a:r>
          <a:r>
            <a:rPr lang="en-US" sz="1400" kern="1200" dirty="0"/>
            <a:t>e-Learning)</a:t>
          </a:r>
          <a:endParaRPr lang="el-GR" sz="1400" kern="1200" dirty="0"/>
        </a:p>
        <a:p>
          <a:pPr marL="114300" lvl="1" indent="-114300" algn="l" defTabSz="622300">
            <a:lnSpc>
              <a:spcPct val="90000"/>
            </a:lnSpc>
            <a:spcBef>
              <a:spcPct val="0"/>
            </a:spcBef>
            <a:spcAft>
              <a:spcPct val="15000"/>
            </a:spcAft>
            <a:buFont typeface="+mj-lt"/>
            <a:buAutoNum type="arabicPeriod"/>
          </a:pPr>
          <a:r>
            <a:rPr lang="el-GR" sz="1400" kern="1200" dirty="0"/>
            <a:t> Το Εκπαιδευτικό Υλικό στα περιβάλλοντα ΕξΑΕ</a:t>
          </a:r>
        </a:p>
        <a:p>
          <a:pPr marL="114300" lvl="1" indent="-114300" algn="l" defTabSz="622300">
            <a:lnSpc>
              <a:spcPct val="90000"/>
            </a:lnSpc>
            <a:spcBef>
              <a:spcPct val="0"/>
            </a:spcBef>
            <a:spcAft>
              <a:spcPct val="15000"/>
            </a:spcAft>
            <a:buFont typeface="+mj-lt"/>
            <a:buAutoNum type="arabicPeriod"/>
          </a:pPr>
          <a:r>
            <a:rPr lang="el-GR" sz="1400" kern="1200" dirty="0"/>
            <a:t> Κοινωνική και Πολιτική Αγωγή στην Πρωτοβάθμια Εκπαίδευση </a:t>
          </a:r>
        </a:p>
        <a:p>
          <a:pPr marL="114300" lvl="1" indent="-114300" algn="l" defTabSz="622300">
            <a:lnSpc>
              <a:spcPct val="90000"/>
            </a:lnSpc>
            <a:spcBef>
              <a:spcPct val="0"/>
            </a:spcBef>
            <a:spcAft>
              <a:spcPct val="15000"/>
            </a:spcAft>
            <a:buFont typeface="+mj-lt"/>
            <a:buAutoNum type="arabicPeriod"/>
          </a:pPr>
          <a:r>
            <a:rPr lang="el-GR" sz="1400" kern="1200" dirty="0"/>
            <a:t> Τριτοβάθμια Εκπαίδευση – Πανεπιστήμιο Κρήτης </a:t>
          </a:r>
        </a:p>
      </dsp:txBody>
      <dsp:txXfrm rot="-5400000">
        <a:off x="2993909" y="226275"/>
        <a:ext cx="5259642" cy="1162042"/>
      </dsp:txXfrm>
    </dsp:sp>
    <dsp:sp modelId="{1BE9DE94-0767-4786-BFFE-622D7D36AE19}">
      <dsp:nvSpPr>
        <dsp:cNvPr id="0" name=""/>
        <dsp:cNvSpPr/>
      </dsp:nvSpPr>
      <dsp:spPr>
        <a:xfrm>
          <a:off x="0" y="2438"/>
          <a:ext cx="2993909" cy="16097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b="1" u="sng" kern="1200" dirty="0"/>
            <a:t>Α΄ Μέρος </a:t>
          </a:r>
        </a:p>
        <a:p>
          <a:pPr marL="0" lvl="0" indent="0" algn="ctr" defTabSz="1244600">
            <a:lnSpc>
              <a:spcPct val="90000"/>
            </a:lnSpc>
            <a:spcBef>
              <a:spcPct val="0"/>
            </a:spcBef>
            <a:spcAft>
              <a:spcPct val="35000"/>
            </a:spcAft>
            <a:buNone/>
          </a:pPr>
          <a:r>
            <a:rPr lang="el-GR" sz="2800" kern="1200" dirty="0"/>
            <a:t>Θεωρητικό Πλαίσιο</a:t>
          </a:r>
        </a:p>
      </dsp:txBody>
      <dsp:txXfrm>
        <a:off x="78580" y="81018"/>
        <a:ext cx="2836749" cy="1452552"/>
      </dsp:txXfrm>
    </dsp:sp>
    <dsp:sp modelId="{DD7719DF-ACF7-4495-B70B-6C5BE429F8EE}">
      <dsp:nvSpPr>
        <dsp:cNvPr id="0" name=""/>
        <dsp:cNvSpPr/>
      </dsp:nvSpPr>
      <dsp:spPr>
        <a:xfrm rot="5400000">
          <a:off x="5011277" y="-163759"/>
          <a:ext cx="1287770" cy="5322506"/>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mj-lt"/>
            <a:buNone/>
          </a:pPr>
          <a:r>
            <a:rPr lang="el-GR" sz="1800" kern="1200" dirty="0"/>
            <a:t>6. Σχεδιασμός, υλοποίηση και περιγραφή του Ε.Υ. της εργασίας </a:t>
          </a:r>
        </a:p>
      </dsp:txBody>
      <dsp:txXfrm rot="-5400000">
        <a:off x="2993909" y="1916473"/>
        <a:ext cx="5259642" cy="1162042"/>
      </dsp:txXfrm>
    </dsp:sp>
    <dsp:sp modelId="{D39D2788-9C52-454F-A32A-02E4A844165A}">
      <dsp:nvSpPr>
        <dsp:cNvPr id="0" name=""/>
        <dsp:cNvSpPr/>
      </dsp:nvSpPr>
      <dsp:spPr>
        <a:xfrm>
          <a:off x="0" y="1692637"/>
          <a:ext cx="2993909" cy="160971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b="1" u="sng" kern="1200">
              <a:latin typeface="Calibri"/>
              <a:ea typeface="+mn-ea"/>
              <a:cs typeface="+mn-cs"/>
            </a:rPr>
            <a:t>Β΄ Μέρος</a:t>
          </a:r>
        </a:p>
        <a:p>
          <a:pPr marL="0" lvl="0" indent="0" algn="ctr" defTabSz="1244600">
            <a:lnSpc>
              <a:spcPct val="90000"/>
            </a:lnSpc>
            <a:spcBef>
              <a:spcPct val="0"/>
            </a:spcBef>
            <a:spcAft>
              <a:spcPct val="35000"/>
            </a:spcAft>
            <a:buNone/>
          </a:pPr>
          <a:r>
            <a:rPr lang="el-GR" sz="2000" kern="1200">
              <a:latin typeface="Calibri"/>
              <a:ea typeface="+mn-ea"/>
              <a:cs typeface="+mn-cs"/>
            </a:rPr>
            <a:t>Σχεδιασμός, Υλοποίηση και Περιγραφή του Ε.Υ.  </a:t>
          </a:r>
          <a:endParaRPr lang="el-GR" sz="2000" kern="1200" dirty="0">
            <a:latin typeface="Calibri"/>
            <a:ea typeface="+mn-ea"/>
            <a:cs typeface="+mn-cs"/>
          </a:endParaRPr>
        </a:p>
      </dsp:txBody>
      <dsp:txXfrm>
        <a:off x="78580" y="1771217"/>
        <a:ext cx="2836749" cy="1452552"/>
      </dsp:txXfrm>
    </dsp:sp>
    <dsp:sp modelId="{D69B7CCF-0DA3-4C02-ACE7-F5D7C8F3A8F2}">
      <dsp:nvSpPr>
        <dsp:cNvPr id="0" name=""/>
        <dsp:cNvSpPr/>
      </dsp:nvSpPr>
      <dsp:spPr>
        <a:xfrm rot="5400000">
          <a:off x="5011277" y="1526439"/>
          <a:ext cx="1287770" cy="532250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mj-lt"/>
            <a:buNone/>
          </a:pPr>
          <a:r>
            <a:rPr lang="el-GR" sz="1800" kern="1200">
              <a:latin typeface="Calibri"/>
              <a:ea typeface="+mn-ea"/>
              <a:cs typeface="+mn-cs"/>
            </a:rPr>
            <a:t>7. Μεθοδολογία της έρευνας</a:t>
          </a:r>
          <a:endParaRPr lang="el-GR" sz="1800" kern="1200" dirty="0"/>
        </a:p>
        <a:p>
          <a:pPr marL="171450" lvl="1" indent="-171450" algn="l" defTabSz="800100">
            <a:lnSpc>
              <a:spcPct val="90000"/>
            </a:lnSpc>
            <a:spcBef>
              <a:spcPct val="0"/>
            </a:spcBef>
            <a:spcAft>
              <a:spcPct val="15000"/>
            </a:spcAft>
            <a:buFont typeface="+mj-lt"/>
            <a:buNone/>
          </a:pPr>
          <a:r>
            <a:rPr lang="el-GR" sz="1800" kern="1200">
              <a:latin typeface="Calibri"/>
              <a:ea typeface="+mn-ea"/>
              <a:cs typeface="+mn-cs"/>
            </a:rPr>
            <a:t>8. Παρουσίαση των αποτελεσμάτων της έρευνας</a:t>
          </a:r>
          <a:endParaRPr lang="el-GR" sz="1800" kern="1200" dirty="0"/>
        </a:p>
        <a:p>
          <a:pPr marL="171450" lvl="1" indent="-171450" algn="l" defTabSz="800100">
            <a:lnSpc>
              <a:spcPct val="90000"/>
            </a:lnSpc>
            <a:spcBef>
              <a:spcPct val="0"/>
            </a:spcBef>
            <a:spcAft>
              <a:spcPct val="15000"/>
            </a:spcAft>
            <a:buFont typeface="+mj-lt"/>
            <a:buNone/>
          </a:pPr>
          <a:r>
            <a:rPr lang="el-GR" sz="1800" kern="1200">
              <a:latin typeface="Calibri"/>
              <a:ea typeface="+mn-ea"/>
              <a:cs typeface="+mn-cs"/>
            </a:rPr>
            <a:t>9. Σύνοψη – Συμπεράσματα – Συνεισφορά </a:t>
          </a:r>
          <a:endParaRPr lang="el-GR" sz="1800" kern="1200" dirty="0"/>
        </a:p>
      </dsp:txBody>
      <dsp:txXfrm rot="-5400000">
        <a:off x="2993909" y="3606671"/>
        <a:ext cx="5259642" cy="1162042"/>
      </dsp:txXfrm>
    </dsp:sp>
    <dsp:sp modelId="{E7D909E5-1B31-4A45-8A58-26971DCB2110}">
      <dsp:nvSpPr>
        <dsp:cNvPr id="0" name=""/>
        <dsp:cNvSpPr/>
      </dsp:nvSpPr>
      <dsp:spPr>
        <a:xfrm>
          <a:off x="0" y="3382836"/>
          <a:ext cx="2993909" cy="16097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b="1" u="sng" kern="1200">
              <a:latin typeface="Calibri"/>
              <a:ea typeface="+mn-ea"/>
              <a:cs typeface="+mn-cs"/>
            </a:rPr>
            <a:t>Γ΄ Μέρος</a:t>
          </a:r>
        </a:p>
        <a:p>
          <a:pPr marL="0" lvl="0" indent="0" algn="ctr" defTabSz="1244600">
            <a:lnSpc>
              <a:spcPct val="90000"/>
            </a:lnSpc>
            <a:spcBef>
              <a:spcPct val="0"/>
            </a:spcBef>
            <a:spcAft>
              <a:spcPct val="35000"/>
            </a:spcAft>
            <a:buNone/>
          </a:pPr>
          <a:r>
            <a:rPr lang="el-GR" sz="2800" kern="1200">
              <a:latin typeface="Calibri"/>
              <a:ea typeface="+mn-ea"/>
              <a:cs typeface="+mn-cs"/>
            </a:rPr>
            <a:t>Έρευνα</a:t>
          </a:r>
          <a:r>
            <a:rPr lang="el-GR" sz="2800" b="1" u="sng" kern="1200">
              <a:latin typeface="Calibri"/>
              <a:ea typeface="+mn-ea"/>
              <a:cs typeface="+mn-cs"/>
            </a:rPr>
            <a:t> </a:t>
          </a:r>
          <a:endParaRPr lang="el-GR" sz="2800" b="1" u="sng" kern="1200" dirty="0">
            <a:latin typeface="Calibri"/>
            <a:ea typeface="+mn-ea"/>
            <a:cs typeface="+mn-cs"/>
          </a:endParaRPr>
        </a:p>
      </dsp:txBody>
      <dsp:txXfrm>
        <a:off x="78580" y="3461416"/>
        <a:ext cx="2836749" cy="14525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253F3-704B-485B-B913-D22DB83170B8}">
      <dsp:nvSpPr>
        <dsp:cNvPr id="0" name=""/>
        <dsp:cNvSpPr/>
      </dsp:nvSpPr>
      <dsp:spPr>
        <a:xfrm rot="16200000">
          <a:off x="-868172" y="869220"/>
          <a:ext cx="4464495" cy="2726053"/>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ctr" defTabSz="622300">
            <a:lnSpc>
              <a:spcPct val="90000"/>
            </a:lnSpc>
            <a:spcBef>
              <a:spcPct val="0"/>
            </a:spcBef>
            <a:spcAft>
              <a:spcPct val="35000"/>
            </a:spcAft>
            <a:buNone/>
          </a:pPr>
          <a:r>
            <a:rPr lang="el-GR" sz="1400" b="1" u="none" kern="1200">
              <a:latin typeface="+mn-lt"/>
              <a:ea typeface="+mn-ea"/>
              <a:cs typeface="+mn-cs"/>
            </a:rPr>
            <a:t>1</a:t>
          </a:r>
          <a:r>
            <a:rPr lang="el-GR" sz="1400" b="1" u="none" kern="1200" baseline="30000">
              <a:latin typeface="+mn-lt"/>
              <a:ea typeface="+mn-ea"/>
              <a:cs typeface="+mn-cs"/>
            </a:rPr>
            <a:t>η</a:t>
          </a:r>
          <a:r>
            <a:rPr lang="el-GR" sz="1400" b="1" u="none" kern="1200">
              <a:latin typeface="+mn-lt"/>
              <a:ea typeface="+mn-ea"/>
              <a:cs typeface="+mn-cs"/>
            </a:rPr>
            <a:t> Ερώτηση: </a:t>
          </a:r>
        </a:p>
        <a:p>
          <a:pPr marL="0" lvl="0" indent="0" algn="just" defTabSz="622300">
            <a:lnSpc>
              <a:spcPct val="90000"/>
            </a:lnSpc>
            <a:spcBef>
              <a:spcPct val="0"/>
            </a:spcBef>
            <a:spcAft>
              <a:spcPct val="35000"/>
            </a:spcAft>
            <a:buNone/>
          </a:pPr>
          <a:r>
            <a:rPr lang="el-GR" sz="1400" b="0" kern="1200">
              <a:effectLst/>
              <a:latin typeface="Calibri"/>
              <a:ea typeface="+mn-ea"/>
              <a:cs typeface="+mn-cs"/>
            </a:rPr>
            <a:t>Ο τρόπος με τον οποίο το χωροευαίσθητο παιχνίδι Ε.Π. κράτησε ή αύξησε το ενδιαφέρον κατά τη διάρκεια της επίσκεψης στο πεδίο δράσης. </a:t>
          </a:r>
          <a:endParaRPr lang="el-GR" sz="1400" b="0" kern="1200" dirty="0">
            <a:effectLst/>
            <a:latin typeface="Calibri"/>
            <a:ea typeface="+mn-ea"/>
            <a:cs typeface="+mn-cs"/>
          </a:endParaRP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r>
            <a:rPr lang="el-GR" sz="1200" b="1" kern="1200" dirty="0"/>
            <a:t>Η παιγνιώδης δομή</a:t>
          </a:r>
          <a:r>
            <a:rPr lang="el-GR" sz="1200" kern="1200" dirty="0"/>
            <a:t> του χωροευαίσθητου παιχνιδιού (πόντοι, ανταμοιβές, δοκιμασίες).</a:t>
          </a:r>
        </a:p>
        <a:p>
          <a:pPr marL="114300" lvl="1" indent="-114300" algn="l" defTabSz="533400">
            <a:lnSpc>
              <a:spcPct val="90000"/>
            </a:lnSpc>
            <a:spcBef>
              <a:spcPct val="0"/>
            </a:spcBef>
            <a:spcAft>
              <a:spcPct val="15000"/>
            </a:spcAft>
            <a:buChar char="•"/>
          </a:pPr>
          <a:r>
            <a:rPr lang="el-GR" sz="1200" b="1" kern="1200" dirty="0"/>
            <a:t>Οι αποστολές και οι δραστηριότητες.</a:t>
          </a:r>
          <a:endParaRPr lang="el-GR" sz="1200" kern="1200" dirty="0"/>
        </a:p>
        <a:p>
          <a:pPr marL="114300" lvl="1" indent="-114300" algn="l" defTabSz="533400">
            <a:lnSpc>
              <a:spcPct val="90000"/>
            </a:lnSpc>
            <a:spcBef>
              <a:spcPct val="0"/>
            </a:spcBef>
            <a:spcAft>
              <a:spcPct val="15000"/>
            </a:spcAft>
            <a:buChar char="•"/>
          </a:pPr>
          <a:r>
            <a:rPr lang="el-GR" sz="1200" b="1" kern="1200" dirty="0"/>
            <a:t>Η τεχνολογική διάσταση</a:t>
          </a:r>
          <a:r>
            <a:rPr lang="el-GR" sz="1200" kern="1200" dirty="0"/>
            <a:t>, μέσω GPS, πλοήγησης και διαρκούς επιβράβευσης.</a:t>
          </a:r>
        </a:p>
      </dsp:txBody>
      <dsp:txXfrm rot="5400000">
        <a:off x="1049" y="892898"/>
        <a:ext cx="2726053" cy="2678697"/>
      </dsp:txXfrm>
    </dsp:sp>
    <dsp:sp modelId="{D365AAD2-89EA-4024-AEEB-2DBAF05E0E57}">
      <dsp:nvSpPr>
        <dsp:cNvPr id="0" name=""/>
        <dsp:cNvSpPr/>
      </dsp:nvSpPr>
      <dsp:spPr>
        <a:xfrm rot="16200000">
          <a:off x="2062336" y="869220"/>
          <a:ext cx="4464495" cy="2726053"/>
        </a:xfrm>
        <a:prstGeom prst="flowChartManualOperation">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ctr" defTabSz="622300">
            <a:lnSpc>
              <a:spcPct val="90000"/>
            </a:lnSpc>
            <a:spcBef>
              <a:spcPct val="0"/>
            </a:spcBef>
            <a:spcAft>
              <a:spcPct val="35000"/>
            </a:spcAft>
            <a:buNone/>
          </a:pP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marL="0" lvl="0" indent="0" algn="just" defTabSz="622300">
            <a:lnSpc>
              <a:spcPct val="90000"/>
            </a:lnSpc>
            <a:spcBef>
              <a:spcPct val="0"/>
            </a:spcBef>
            <a:spcAft>
              <a:spcPct val="35000"/>
            </a:spcAft>
            <a:buNone/>
          </a:pPr>
          <a:r>
            <a:rPr lang="el-GR" sz="1400" b="0" kern="1200" dirty="0">
              <a:effectLst/>
              <a:latin typeface="Calibri"/>
              <a:ea typeface="+mn-ea"/>
              <a:cs typeface="+mn-cs"/>
            </a:rPr>
            <a:t>Τα πλεονεκτήματα του χωροευαίσθητου παιχνιδιού με τη χρήση Ε.Π. σε σχέση με την παραδοσιακή διδασκαλία.</a:t>
          </a:r>
        </a:p>
        <a:p>
          <a:pPr marL="114300" lvl="1" indent="-114300" algn="l" defTabSz="622300">
            <a:lnSpc>
              <a:spcPct val="90000"/>
            </a:lnSpc>
            <a:spcBef>
              <a:spcPct val="0"/>
            </a:spcBef>
            <a:spcAft>
              <a:spcPct val="15000"/>
            </a:spcAft>
            <a:buFont typeface="Arial" panose="020B0604020202020204" pitchFamily="34" charset="0"/>
            <a:buChar char="•"/>
          </a:pPr>
          <a:endParaRPr lang="el-GR" sz="1400" kern="1200" dirty="0">
            <a:latin typeface="Calibri"/>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l-GR" sz="1300" b="1" kern="1200" dirty="0">
              <a:latin typeface="Calibri"/>
              <a:ea typeface="+mn-ea"/>
              <a:cs typeface="+mn-cs"/>
            </a:rPr>
            <a:t>Ενισχυμένη αμεσότητα και διάδραση</a:t>
          </a:r>
          <a:r>
            <a:rPr lang="el-GR" sz="1300" kern="1200" dirty="0">
              <a:latin typeface="Calibri"/>
              <a:ea typeface="+mn-ea"/>
              <a:cs typeface="+mn-cs"/>
            </a:rPr>
            <a:t>.</a:t>
          </a:r>
        </a:p>
        <a:p>
          <a:pPr marL="114300" lvl="1" indent="-114300" algn="l" defTabSz="577850">
            <a:lnSpc>
              <a:spcPct val="90000"/>
            </a:lnSpc>
            <a:spcBef>
              <a:spcPct val="0"/>
            </a:spcBef>
            <a:spcAft>
              <a:spcPct val="15000"/>
            </a:spcAft>
            <a:buFont typeface="Arial" panose="020B0604020202020204" pitchFamily="34" charset="0"/>
            <a:buChar char="•"/>
          </a:pPr>
          <a:r>
            <a:rPr lang="el-GR" sz="1300" b="1" kern="1200" dirty="0">
              <a:latin typeface="Calibri"/>
              <a:ea typeface="+mn-ea"/>
              <a:cs typeface="+mn-cs"/>
            </a:rPr>
            <a:t>Διατήρηση υψηλού ενδιαφέροντος</a:t>
          </a:r>
          <a:r>
            <a:rPr lang="el-GR" sz="1300" kern="1200" dirty="0">
              <a:latin typeface="Calibri"/>
              <a:ea typeface="+mn-ea"/>
              <a:cs typeface="+mn-cs"/>
            </a:rPr>
            <a:t> μέσω βιωματικής μάθησης.</a:t>
          </a:r>
        </a:p>
        <a:p>
          <a:pPr marL="114300" lvl="1" indent="-114300" algn="l" defTabSz="577850">
            <a:lnSpc>
              <a:spcPct val="90000"/>
            </a:lnSpc>
            <a:spcBef>
              <a:spcPct val="0"/>
            </a:spcBef>
            <a:spcAft>
              <a:spcPct val="15000"/>
            </a:spcAft>
            <a:buFont typeface="Arial" panose="020B0604020202020204" pitchFamily="34" charset="0"/>
            <a:buChar char="•"/>
          </a:pPr>
          <a:r>
            <a:rPr lang="el-GR" sz="1300" b="1" kern="1200" dirty="0">
              <a:latin typeface="Calibri"/>
              <a:ea typeface="+mn-ea"/>
              <a:cs typeface="+mn-cs"/>
            </a:rPr>
            <a:t>Ενίσχυση ομαδικότητας, δημιουργικότητας και ευχαρίστησης</a:t>
          </a:r>
          <a:r>
            <a:rPr lang="el-GR" sz="1300" kern="1200" dirty="0">
              <a:latin typeface="Calibri"/>
              <a:ea typeface="+mn-ea"/>
              <a:cs typeface="+mn-cs"/>
            </a:rPr>
            <a:t>.</a:t>
          </a:r>
        </a:p>
      </dsp:txBody>
      <dsp:txXfrm rot="5400000">
        <a:off x="2931557" y="892898"/>
        <a:ext cx="2726053" cy="2678697"/>
      </dsp:txXfrm>
    </dsp:sp>
    <dsp:sp modelId="{FEE16F98-BCF0-4D4C-B8EC-11E611CCF67C}">
      <dsp:nvSpPr>
        <dsp:cNvPr id="0" name=""/>
        <dsp:cNvSpPr/>
      </dsp:nvSpPr>
      <dsp:spPr>
        <a:xfrm rot="16200000">
          <a:off x="4992844" y="869220"/>
          <a:ext cx="4464495" cy="2726053"/>
        </a:xfrm>
        <a:prstGeom prst="flowChartManualOperation">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ctr" defTabSz="622300">
            <a:lnSpc>
              <a:spcPct val="90000"/>
            </a:lnSpc>
            <a:spcBef>
              <a:spcPct val="0"/>
            </a:spcBef>
            <a:spcAft>
              <a:spcPct val="35000"/>
            </a:spcAft>
            <a:buNone/>
          </a:pPr>
          <a:r>
            <a:rPr lang="el-GR" sz="1400" b="1" u="none" kern="1200" dirty="0">
              <a:latin typeface="Calibri"/>
              <a:ea typeface="+mn-ea"/>
              <a:cs typeface="+mn-cs"/>
            </a:rPr>
            <a:t>3</a:t>
          </a:r>
          <a:r>
            <a:rPr lang="el-GR" sz="1400" b="1" u="none" kern="1200" baseline="30000" dirty="0">
              <a:latin typeface="Calibri"/>
              <a:ea typeface="+mn-ea"/>
              <a:cs typeface="+mn-cs"/>
            </a:rPr>
            <a:t>η</a:t>
          </a:r>
          <a:r>
            <a:rPr lang="el-GR" sz="1400" b="1" u="none" kern="1200" dirty="0">
              <a:latin typeface="Calibri"/>
              <a:ea typeface="+mn-ea"/>
              <a:cs typeface="+mn-cs"/>
            </a:rPr>
            <a:t> Ερώτηση:</a:t>
          </a:r>
          <a:endParaRPr lang="el-GR" sz="1200" b="1" u="none" kern="1200" dirty="0">
            <a:latin typeface="Calibri"/>
            <a:ea typeface="+mn-ea"/>
            <a:cs typeface="+mn-cs"/>
          </a:endParaRPr>
        </a:p>
        <a:p>
          <a:pPr marL="0" lvl="0" indent="0" algn="just" defTabSz="622300">
            <a:lnSpc>
              <a:spcPct val="90000"/>
            </a:lnSpc>
            <a:spcBef>
              <a:spcPct val="0"/>
            </a:spcBef>
            <a:spcAft>
              <a:spcPct val="35000"/>
            </a:spcAft>
            <a:buNone/>
          </a:pPr>
          <a:r>
            <a:rPr lang="el-GR" sz="1400" b="0" kern="1200" dirty="0">
              <a:effectLst/>
              <a:latin typeface="Calibri"/>
              <a:ea typeface="+mn-ea"/>
              <a:cs typeface="+mn-cs"/>
            </a:rPr>
            <a:t>Οι προτάσεις ή παρατηρήσεις για το χωροευαίσθητο παιχνίδι Ε.Π., ώστε να είναι πιο ευχάριστο και ταυτόχρονα να έχει καλύτερο εκπαιδευτικό αποτέλεσμα.</a:t>
          </a:r>
        </a:p>
        <a:p>
          <a:pPr marL="114300" lvl="1" indent="-114300" algn="l" defTabSz="622300">
            <a:lnSpc>
              <a:spcPct val="90000"/>
            </a:lnSpc>
            <a:spcBef>
              <a:spcPct val="0"/>
            </a:spcBef>
            <a:spcAft>
              <a:spcPct val="15000"/>
            </a:spcAft>
            <a:buChar char="•"/>
          </a:pPr>
          <a:endParaRPr lang="el-GR" sz="1400" b="1" kern="1200" dirty="0">
            <a:latin typeface="Calibri"/>
            <a:ea typeface="+mn-ea"/>
            <a:cs typeface="+mn-cs"/>
          </a:endParaRPr>
        </a:p>
        <a:p>
          <a:pPr marL="114300" lvl="1" indent="-114300" algn="l" defTabSz="577850">
            <a:lnSpc>
              <a:spcPct val="90000"/>
            </a:lnSpc>
            <a:spcBef>
              <a:spcPct val="0"/>
            </a:spcBef>
            <a:spcAft>
              <a:spcPct val="15000"/>
            </a:spcAft>
            <a:buChar char="•"/>
          </a:pPr>
          <a:r>
            <a:rPr lang="el-GR" sz="1300" b="1" kern="1200">
              <a:solidFill>
                <a:prstClr val="black"/>
              </a:solidFill>
              <a:latin typeface="Calibri"/>
              <a:ea typeface="+mn-ea"/>
              <a:cs typeface="+mn-cs"/>
            </a:rPr>
            <a:t>Εμπλουτισμός </a:t>
          </a:r>
          <a:r>
            <a:rPr lang="el-GR" sz="1300" b="0" kern="1200">
              <a:solidFill>
                <a:prstClr val="black"/>
              </a:solidFill>
              <a:latin typeface="Calibri"/>
              <a:ea typeface="+mn-ea"/>
              <a:cs typeface="+mn-cs"/>
            </a:rPr>
            <a:t>και</a:t>
          </a:r>
          <a:r>
            <a:rPr lang="el-GR" sz="1300" b="1" kern="1200">
              <a:solidFill>
                <a:prstClr val="black"/>
              </a:solidFill>
              <a:latin typeface="Calibri"/>
              <a:ea typeface="+mn-ea"/>
              <a:cs typeface="+mn-cs"/>
            </a:rPr>
            <a:t> πολυτροπικότητα </a:t>
          </a:r>
          <a:r>
            <a:rPr lang="el-GR" sz="1300" b="1" kern="1200" dirty="0">
              <a:solidFill>
                <a:prstClr val="black"/>
              </a:solidFill>
              <a:latin typeface="Calibri"/>
              <a:ea typeface="+mn-ea"/>
              <a:cs typeface="+mn-cs"/>
            </a:rPr>
            <a:t>περιεχομένου.</a:t>
          </a:r>
        </a:p>
        <a:p>
          <a:pPr marL="114300" lvl="1" indent="-114300" algn="l" defTabSz="577850">
            <a:lnSpc>
              <a:spcPct val="90000"/>
            </a:lnSpc>
            <a:spcBef>
              <a:spcPct val="0"/>
            </a:spcBef>
            <a:spcAft>
              <a:spcPct val="15000"/>
            </a:spcAft>
            <a:buChar char="•"/>
          </a:pPr>
          <a:r>
            <a:rPr lang="el-GR" sz="1300" b="1" kern="1200" dirty="0">
              <a:solidFill>
                <a:prstClr val="black"/>
              </a:solidFill>
              <a:latin typeface="Calibri"/>
              <a:ea typeface="+mn-ea"/>
              <a:cs typeface="+mn-cs"/>
            </a:rPr>
            <a:t>Προσαρμοστικότητα </a:t>
          </a:r>
          <a:r>
            <a:rPr lang="el-GR" sz="1300" b="0" kern="1200" dirty="0">
              <a:solidFill>
                <a:prstClr val="black"/>
              </a:solidFill>
              <a:latin typeface="Calibri"/>
              <a:ea typeface="+mn-ea"/>
              <a:cs typeface="+mn-cs"/>
            </a:rPr>
            <a:t>και</a:t>
          </a:r>
          <a:r>
            <a:rPr lang="el-GR" sz="1300" b="1" kern="1200" dirty="0">
              <a:solidFill>
                <a:prstClr val="black"/>
              </a:solidFill>
              <a:latin typeface="Calibri"/>
              <a:ea typeface="+mn-ea"/>
              <a:cs typeface="+mn-cs"/>
            </a:rPr>
            <a:t> κλιμάκωση δυσκολίας.</a:t>
          </a:r>
        </a:p>
        <a:p>
          <a:pPr marL="114300" lvl="1" indent="-114300" algn="l" defTabSz="577850">
            <a:lnSpc>
              <a:spcPct val="90000"/>
            </a:lnSpc>
            <a:spcBef>
              <a:spcPct val="0"/>
            </a:spcBef>
            <a:spcAft>
              <a:spcPct val="15000"/>
            </a:spcAft>
            <a:buChar char="•"/>
          </a:pPr>
          <a:r>
            <a:rPr lang="el-GR" sz="1300" b="1" kern="1200" dirty="0">
              <a:solidFill>
                <a:prstClr val="black"/>
              </a:solidFill>
              <a:latin typeface="Calibri"/>
              <a:ea typeface="+mn-ea"/>
              <a:cs typeface="+mn-cs"/>
            </a:rPr>
            <a:t>Τεχνικές και λειτουργικές βελτιώσεις. </a:t>
          </a:r>
        </a:p>
      </dsp:txBody>
      <dsp:txXfrm rot="5400000">
        <a:off x="5862065" y="892898"/>
        <a:ext cx="2726053" cy="26786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B01BA-A171-4026-9880-DADAEE4A57DC}">
      <dsp:nvSpPr>
        <dsp:cNvPr id="0" name=""/>
        <dsp:cNvSpPr/>
      </dsp:nvSpPr>
      <dsp:spPr>
        <a:xfrm>
          <a:off x="3435666" y="0"/>
          <a:ext cx="5153500" cy="2022587"/>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Font typeface="Arial" panose="020B0604020202020204" pitchFamily="34" charset="0"/>
            <a:buChar char="•"/>
          </a:pPr>
          <a:endParaRPr lang="el-GR" sz="1200" kern="1200" dirty="0">
            <a:latin typeface="Calibri"/>
            <a:ea typeface="+mn-ea"/>
            <a:cs typeface="+mn-cs"/>
          </a:endParaRPr>
        </a:p>
        <a:p>
          <a:pPr marL="114300" lvl="1" indent="-114300" algn="just" defTabSz="622300">
            <a:lnSpc>
              <a:spcPct val="90000"/>
            </a:lnSpc>
            <a:spcBef>
              <a:spcPct val="0"/>
            </a:spcBef>
            <a:spcAft>
              <a:spcPct val="15000"/>
            </a:spcAft>
            <a:buFont typeface="Arial" panose="020B0604020202020204" pitchFamily="34" charset="0"/>
            <a:buChar char="•"/>
          </a:pPr>
          <a:r>
            <a:rPr lang="el-GR" sz="1400" b="1" kern="1200" dirty="0">
              <a:latin typeface="+mn-lt"/>
              <a:ea typeface="+mn-ea"/>
              <a:cs typeface="+mn-cs"/>
            </a:rPr>
            <a:t>Συνέβαλαν ουσιαστικά </a:t>
          </a:r>
          <a:r>
            <a:rPr lang="el-GR" sz="1400" kern="1200" dirty="0">
              <a:latin typeface="+mn-lt"/>
              <a:ea typeface="+mn-ea"/>
              <a:cs typeface="+mn-cs"/>
            </a:rPr>
            <a:t>στη μακροπρόθεσμη απομνημόνευση μέσω της βιωματικής μάθησης.</a:t>
          </a:r>
          <a:endParaRPr lang="el-GR" sz="1400" kern="1200" dirty="0">
            <a:latin typeface="Calibri"/>
            <a:ea typeface="+mn-ea"/>
            <a:cs typeface="+mn-cs"/>
          </a:endParaRPr>
        </a:p>
        <a:p>
          <a:pPr marL="114300" lvl="1" indent="-114300" algn="just" defTabSz="622300">
            <a:lnSpc>
              <a:spcPct val="90000"/>
            </a:lnSpc>
            <a:spcBef>
              <a:spcPct val="0"/>
            </a:spcBef>
            <a:spcAft>
              <a:spcPct val="15000"/>
            </a:spcAft>
            <a:buFont typeface="Arial" panose="020B0604020202020204" pitchFamily="34" charset="0"/>
            <a:buChar char="•"/>
          </a:pPr>
          <a:r>
            <a:rPr lang="el-GR" sz="1400" kern="1200" dirty="0">
              <a:latin typeface="+mn-lt"/>
              <a:ea typeface="+mn-ea"/>
              <a:cs typeface="+mn-cs"/>
            </a:rPr>
            <a:t>Η πλειονότητα των εκπαιδευόμενων </a:t>
          </a:r>
          <a:r>
            <a:rPr lang="el-GR" sz="1400" b="1" kern="1200" dirty="0">
              <a:latin typeface="+mn-lt"/>
              <a:ea typeface="+mn-ea"/>
              <a:cs typeface="+mn-cs"/>
            </a:rPr>
            <a:t>αξιολόγησε την αποτελεσματικότητα ως υψηλή, </a:t>
          </a:r>
          <a:r>
            <a:rPr lang="el-GR" sz="1400" b="0" kern="1200" dirty="0">
              <a:latin typeface="+mn-lt"/>
              <a:ea typeface="+mn-ea"/>
              <a:cs typeface="+mn-cs"/>
            </a:rPr>
            <a:t>με λίγες επιφυλάξεις ή περιστασιακή απόσπαση προσοχής.</a:t>
          </a:r>
        </a:p>
        <a:p>
          <a:pPr marL="114300" lvl="1" indent="-114300" algn="l" defTabSz="622300">
            <a:lnSpc>
              <a:spcPct val="90000"/>
            </a:lnSpc>
            <a:spcBef>
              <a:spcPct val="0"/>
            </a:spcBef>
            <a:spcAft>
              <a:spcPct val="15000"/>
            </a:spcAft>
            <a:buFont typeface="Arial" panose="020B0604020202020204" pitchFamily="34" charset="0"/>
            <a:buChar char="•"/>
          </a:pPr>
          <a:endParaRPr lang="el-GR" sz="1200" kern="1200" dirty="0">
            <a:latin typeface="Calibri"/>
            <a:ea typeface="+mn-ea"/>
            <a:cs typeface="+mn-cs"/>
          </a:endParaRPr>
        </a:p>
        <a:p>
          <a:pPr marL="114300" lvl="1" indent="-114300" algn="just" defTabSz="533400">
            <a:lnSpc>
              <a:spcPct val="90000"/>
            </a:lnSpc>
            <a:spcBef>
              <a:spcPct val="0"/>
            </a:spcBef>
            <a:spcAft>
              <a:spcPct val="15000"/>
            </a:spcAft>
            <a:buFont typeface="Arial" panose="020B0604020202020204" pitchFamily="34" charset="0"/>
            <a:buChar char="•"/>
          </a:pPr>
          <a:endParaRPr lang="el-GR" sz="1200" kern="1200" dirty="0">
            <a:latin typeface="Calibri"/>
            <a:ea typeface="+mn-ea"/>
            <a:cs typeface="+mn-cs"/>
          </a:endParaRPr>
        </a:p>
        <a:p>
          <a:pPr marL="114300" lvl="1" indent="-114300" algn="just" defTabSz="533400">
            <a:lnSpc>
              <a:spcPct val="90000"/>
            </a:lnSpc>
            <a:spcBef>
              <a:spcPct val="0"/>
            </a:spcBef>
            <a:spcAft>
              <a:spcPct val="15000"/>
            </a:spcAft>
            <a:buFont typeface="Arial" panose="020B0604020202020204" pitchFamily="34" charset="0"/>
            <a:buChar char="•"/>
          </a:pPr>
          <a:endParaRPr lang="el-GR" sz="1200" kern="1200" dirty="0">
            <a:latin typeface="Calibri"/>
            <a:ea typeface="+mn-ea"/>
            <a:cs typeface="+mn-cs"/>
          </a:endParaRPr>
        </a:p>
        <a:p>
          <a:pPr marL="114300" lvl="1" indent="-114300" algn="just" defTabSz="533400">
            <a:lnSpc>
              <a:spcPct val="90000"/>
            </a:lnSpc>
            <a:spcBef>
              <a:spcPct val="0"/>
            </a:spcBef>
            <a:spcAft>
              <a:spcPct val="15000"/>
            </a:spcAft>
            <a:buFont typeface="Arial" panose="020B0604020202020204" pitchFamily="34" charset="0"/>
            <a:buChar char="•"/>
          </a:pPr>
          <a:endParaRPr lang="el-GR" sz="1200" kern="1200" dirty="0">
            <a:latin typeface="Calibri"/>
            <a:ea typeface="+mn-ea"/>
            <a:cs typeface="+mn-cs"/>
          </a:endParaRPr>
        </a:p>
      </dsp:txBody>
      <dsp:txXfrm>
        <a:off x="3435666" y="252823"/>
        <a:ext cx="4395030" cy="1516941"/>
      </dsp:txXfrm>
    </dsp:sp>
    <dsp:sp modelId="{CD993EFE-7B3D-495D-AEF3-9E77D184F712}">
      <dsp:nvSpPr>
        <dsp:cNvPr id="0" name=""/>
        <dsp:cNvSpPr/>
      </dsp:nvSpPr>
      <dsp:spPr>
        <a:xfrm>
          <a:off x="0" y="518"/>
          <a:ext cx="3435666" cy="202258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none" kern="1200" dirty="0">
              <a:latin typeface="Calibri"/>
              <a:ea typeface="+mn-ea"/>
              <a:cs typeface="+mn-cs"/>
            </a:rPr>
            <a:t>1</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marL="0" lvl="0" indent="0" algn="just" defTabSz="622300">
            <a:lnSpc>
              <a:spcPct val="90000"/>
            </a:lnSpc>
            <a:spcBef>
              <a:spcPct val="0"/>
            </a:spcBef>
            <a:spcAft>
              <a:spcPct val="35000"/>
            </a:spcAft>
            <a:buNone/>
          </a:pPr>
          <a:r>
            <a:rPr lang="el-GR" sz="1400" b="0" kern="1200" dirty="0">
              <a:effectLst/>
              <a:latin typeface="Calibri"/>
              <a:ea typeface="+mn-ea"/>
              <a:cs typeface="+mn-cs"/>
            </a:rPr>
            <a:t>Ο βαθμός στον οποίο το διαδραστικό εκπαιδευτικό υλικό και το χωροευαίσθητο παιχνίδι Ε.Π. συνέβαλαν στη διατήρηση και απομνημόνευση πληροφοριών για το Πανεπιστήμιο Κρήτης και την Πανεπιστημιούπολη του Γάλλου.</a:t>
          </a:r>
        </a:p>
      </dsp:txBody>
      <dsp:txXfrm>
        <a:off x="98735" y="99253"/>
        <a:ext cx="3238196" cy="1825117"/>
      </dsp:txXfrm>
    </dsp:sp>
    <dsp:sp modelId="{F67888FC-1098-4958-97B4-D26709E05CC6}">
      <dsp:nvSpPr>
        <dsp:cNvPr id="0" name=""/>
        <dsp:cNvSpPr/>
      </dsp:nvSpPr>
      <dsp:spPr>
        <a:xfrm>
          <a:off x="3435666" y="2225364"/>
          <a:ext cx="5153500" cy="2022587"/>
        </a:xfrm>
        <a:prstGeom prst="rightArrow">
          <a:avLst>
            <a:gd name="adj1" fmla="val 75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l-GR" sz="1300" b="1" kern="1200" dirty="0"/>
            <a:t>Η διάδραση και αφήγηση του περιεχομένου</a:t>
          </a:r>
          <a:r>
            <a:rPr lang="el-GR" sz="1300" kern="1200" dirty="0"/>
            <a:t>, όπως η «συζήτηση του πρωταγωνιστή με τον Οδυσσέα».</a:t>
          </a:r>
        </a:p>
        <a:p>
          <a:pPr marL="114300" lvl="1" indent="-114300" algn="l" defTabSz="577850">
            <a:lnSpc>
              <a:spcPct val="90000"/>
            </a:lnSpc>
            <a:spcBef>
              <a:spcPct val="0"/>
            </a:spcBef>
            <a:spcAft>
              <a:spcPct val="15000"/>
            </a:spcAft>
            <a:buChar char="•"/>
          </a:pPr>
          <a:r>
            <a:rPr lang="el-GR" sz="1300" b="1" kern="1200" dirty="0"/>
            <a:t>Τα οπτικοακουστικά μέσα </a:t>
          </a:r>
          <a:r>
            <a:rPr lang="el-GR" sz="1300" kern="1200" dirty="0"/>
            <a:t>(εικόνες, βίντεο, ήχος).</a:t>
          </a:r>
        </a:p>
        <a:p>
          <a:pPr marL="114300" lvl="1" indent="-114300" algn="l" defTabSz="577850">
            <a:lnSpc>
              <a:spcPct val="90000"/>
            </a:lnSpc>
            <a:spcBef>
              <a:spcPct val="0"/>
            </a:spcBef>
            <a:spcAft>
              <a:spcPct val="15000"/>
            </a:spcAft>
            <a:buChar char="•"/>
          </a:pPr>
          <a:r>
            <a:rPr lang="el-GR" sz="1300" b="1" kern="1200" dirty="0"/>
            <a:t>Οι δραστηριότητες πλοήγησης και εξερεύνησης </a:t>
          </a:r>
          <a:r>
            <a:rPr lang="el-GR" sz="1300" kern="1200" dirty="0"/>
            <a:t>(αποστολές, εύρεση στοιχείων, χρήση βέλους).</a:t>
          </a:r>
        </a:p>
        <a:p>
          <a:pPr marL="114300" lvl="1" indent="-114300" algn="l" defTabSz="577850">
            <a:lnSpc>
              <a:spcPct val="90000"/>
            </a:lnSpc>
            <a:spcBef>
              <a:spcPct val="0"/>
            </a:spcBef>
            <a:spcAft>
              <a:spcPct val="15000"/>
            </a:spcAft>
            <a:buChar char="•"/>
          </a:pPr>
          <a:r>
            <a:rPr lang="el-GR" sz="1300" b="1" kern="1200" dirty="0"/>
            <a:t>Οι παιγνιώδεις δραστηριότητες</a:t>
          </a:r>
          <a:r>
            <a:rPr lang="el-GR" sz="1300" kern="1200" dirty="0"/>
            <a:t> (παιχνίδια, κουίζ, αναζήτηση συμβόλων) και </a:t>
          </a:r>
          <a:r>
            <a:rPr lang="el-GR" sz="1300" b="1" kern="1200" dirty="0"/>
            <a:t>οι δραστηριότητες κριτικής σκέψης</a:t>
          </a:r>
          <a:r>
            <a:rPr lang="el-GR" sz="1300" kern="1200" dirty="0"/>
            <a:t>.</a:t>
          </a:r>
        </a:p>
      </dsp:txBody>
      <dsp:txXfrm>
        <a:off x="3435666" y="2478187"/>
        <a:ext cx="4395030" cy="1516941"/>
      </dsp:txXfrm>
    </dsp:sp>
    <dsp:sp modelId="{D2F1F7A8-BF2E-4486-BFDF-006B929ED680}">
      <dsp:nvSpPr>
        <dsp:cNvPr id="0" name=""/>
        <dsp:cNvSpPr/>
      </dsp:nvSpPr>
      <dsp:spPr>
        <a:xfrm>
          <a:off x="0" y="2225364"/>
          <a:ext cx="3435666" cy="2022587"/>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a:t>
          </a:r>
          <a:endParaRPr lang="el-GR" sz="1200" b="1" u="none" kern="1200" dirty="0">
            <a:latin typeface="Calibri"/>
            <a:ea typeface="+mn-ea"/>
            <a:cs typeface="+mn-cs"/>
          </a:endParaRPr>
        </a:p>
        <a:p>
          <a:pPr marL="0" lvl="0" indent="0" algn="just" defTabSz="622300">
            <a:lnSpc>
              <a:spcPct val="90000"/>
            </a:lnSpc>
            <a:spcBef>
              <a:spcPct val="0"/>
            </a:spcBef>
            <a:spcAft>
              <a:spcPct val="35000"/>
            </a:spcAft>
            <a:buNone/>
          </a:pPr>
          <a:r>
            <a:rPr lang="el-GR" sz="1400" b="0" kern="1200" dirty="0">
              <a:effectLst/>
              <a:latin typeface="Calibri"/>
              <a:ea typeface="+mn-ea"/>
              <a:cs typeface="+mn-cs"/>
            </a:rPr>
            <a:t>Οι δραστηριότητες ή/και τα στοιχεία του διαδραστικού εκπαιδευτικού υλικού και του χωροευαίσθητου παιχνιδιού Ε.Π. που θεωρούνται πιο αποτελεσματικά για την κατανόηση του περιεχομένου.</a:t>
          </a:r>
        </a:p>
      </dsp:txBody>
      <dsp:txXfrm>
        <a:off x="98735" y="2324099"/>
        <a:ext cx="3238196" cy="18251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253F3-704B-485B-B913-D22DB83170B8}">
      <dsp:nvSpPr>
        <dsp:cNvPr id="0" name=""/>
        <dsp:cNvSpPr/>
      </dsp:nvSpPr>
      <dsp:spPr>
        <a:xfrm rot="16200000">
          <a:off x="-172997" y="173640"/>
          <a:ext cx="4204844" cy="3857563"/>
        </a:xfrm>
        <a:prstGeom prst="flowChartManualOperati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ctr" defTabSz="622300">
            <a:lnSpc>
              <a:spcPct val="90000"/>
            </a:lnSpc>
            <a:spcBef>
              <a:spcPct val="0"/>
            </a:spcBef>
            <a:spcAft>
              <a:spcPct val="35000"/>
            </a:spcAft>
            <a:buNone/>
          </a:pPr>
          <a:r>
            <a:rPr lang="el-GR" sz="1400" b="1" u="none" kern="1200" dirty="0">
              <a:latin typeface="+mn-lt"/>
              <a:ea typeface="+mn-ea"/>
              <a:cs typeface="+mn-cs"/>
            </a:rPr>
            <a:t>1</a:t>
          </a:r>
          <a:r>
            <a:rPr lang="el-GR" sz="1400" b="1" u="none" kern="1200" baseline="30000" dirty="0">
              <a:latin typeface="+mn-lt"/>
              <a:ea typeface="+mn-ea"/>
              <a:cs typeface="+mn-cs"/>
            </a:rPr>
            <a:t>η</a:t>
          </a:r>
          <a:r>
            <a:rPr lang="el-GR" sz="1400" b="1" u="none" kern="1200" dirty="0">
              <a:latin typeface="+mn-lt"/>
              <a:ea typeface="+mn-ea"/>
              <a:cs typeface="+mn-cs"/>
            </a:rPr>
            <a:t> Ερώτηση: </a:t>
          </a:r>
        </a:p>
        <a:p>
          <a:pPr marL="0" lvl="0" indent="0" algn="just" defTabSz="622300">
            <a:lnSpc>
              <a:spcPct val="90000"/>
            </a:lnSpc>
            <a:spcBef>
              <a:spcPct val="0"/>
            </a:spcBef>
            <a:spcAft>
              <a:spcPct val="35000"/>
            </a:spcAft>
            <a:buNone/>
          </a:pPr>
          <a:r>
            <a:rPr lang="el-GR" sz="1400" b="0" kern="1200" dirty="0">
              <a:effectLst/>
              <a:latin typeface="Calibri"/>
              <a:ea typeface="+mn-ea"/>
              <a:cs typeface="+mn-cs"/>
            </a:rPr>
            <a:t>Ο βαθμός στον οποίο το χωροευαίσθητο παιχνίδι Ε.Π. ενθάρρυνε τη συνεργασία και τη συζήτηση – ανταλλαγή γνώσεων μεταξύ των συμμετεχόντων.</a:t>
          </a: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r>
            <a:rPr lang="el-GR" sz="1200" kern="1200" dirty="0"/>
            <a:t>Οι περισσότερες ομάδες ανέφεραν ότι η συμβολή του παιχνιδιού στη συνεργασία </a:t>
          </a:r>
          <a:r>
            <a:rPr lang="el-GR" sz="1200" b="1" kern="1200" dirty="0"/>
            <a:t>ήταν πολύ υψηλή</a:t>
          </a:r>
          <a:r>
            <a:rPr lang="el-GR" sz="1200" kern="1200" dirty="0"/>
            <a:t>, με χαρακτηριστικές αναφορές όπως «σε μέγιστο», «σε πολύ μεγάλο βαθμό», «10/10» και «πάρα πολύ!!».</a:t>
          </a:r>
        </a:p>
        <a:p>
          <a:pPr marL="114300" lvl="1" indent="-114300" algn="l" defTabSz="533400">
            <a:lnSpc>
              <a:spcPct val="90000"/>
            </a:lnSpc>
            <a:spcBef>
              <a:spcPct val="0"/>
            </a:spcBef>
            <a:spcAft>
              <a:spcPct val="15000"/>
            </a:spcAft>
            <a:buChar char="•"/>
          </a:pPr>
          <a:r>
            <a:rPr lang="el-GR" sz="1200" b="1" kern="1200" dirty="0"/>
            <a:t>Ουσιαστική ομαδική αλληλεπίδραση</a:t>
          </a:r>
          <a:r>
            <a:rPr lang="el-GR" sz="1200" kern="1200" dirty="0"/>
            <a:t>.</a:t>
          </a:r>
        </a:p>
        <a:p>
          <a:pPr marL="114300" lvl="1" indent="-114300" algn="l" defTabSz="533400">
            <a:lnSpc>
              <a:spcPct val="90000"/>
            </a:lnSpc>
            <a:spcBef>
              <a:spcPct val="0"/>
            </a:spcBef>
            <a:spcAft>
              <a:spcPct val="15000"/>
            </a:spcAft>
            <a:buChar char="•"/>
          </a:pPr>
          <a:r>
            <a:rPr lang="el-GR" sz="1200" kern="1200" dirty="0"/>
            <a:t>Ωστόσο, υπήρξαν </a:t>
          </a:r>
          <a:r>
            <a:rPr lang="el-GR" sz="1200" b="1" kern="1200" dirty="0"/>
            <a:t>και μετριοπαθέστερες τοποθετήσεις</a:t>
          </a:r>
          <a:r>
            <a:rPr lang="el-GR" sz="1200" kern="1200" dirty="0"/>
            <a:t>, με αναφορές σε «ικανοποιητικό βαθμό», καθώς και μια κριτική ματιά που επισήμανε την </a:t>
          </a:r>
          <a:r>
            <a:rPr lang="el-GR" sz="1200" b="1" kern="1200" dirty="0"/>
            <a:t>ανάγκη για περισσότερα κίνητρα συνεργασίας</a:t>
          </a:r>
          <a:r>
            <a:rPr lang="el-GR" sz="1200" kern="1200" dirty="0"/>
            <a:t>.</a:t>
          </a:r>
        </a:p>
        <a:p>
          <a:pPr marL="114300" lvl="1" indent="-114300" algn="l" defTabSz="533400">
            <a:lnSpc>
              <a:spcPct val="90000"/>
            </a:lnSpc>
            <a:spcBef>
              <a:spcPct val="0"/>
            </a:spcBef>
            <a:spcAft>
              <a:spcPct val="15000"/>
            </a:spcAft>
            <a:buChar char="•"/>
          </a:pPr>
          <a:endParaRPr lang="el-GR" sz="1200" kern="1200" dirty="0"/>
        </a:p>
      </dsp:txBody>
      <dsp:txXfrm rot="5400000">
        <a:off x="644" y="840968"/>
        <a:ext cx="3857563" cy="2522906"/>
      </dsp:txXfrm>
    </dsp:sp>
    <dsp:sp modelId="{D365AAD2-89EA-4024-AEEB-2DBAF05E0E57}">
      <dsp:nvSpPr>
        <dsp:cNvPr id="0" name=""/>
        <dsp:cNvSpPr/>
      </dsp:nvSpPr>
      <dsp:spPr>
        <a:xfrm rot="16200000">
          <a:off x="4085752" y="61770"/>
          <a:ext cx="4204844" cy="4081302"/>
        </a:xfrm>
        <a:prstGeom prst="flowChartManualOperation">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ctr" defTabSz="622300">
            <a:lnSpc>
              <a:spcPct val="90000"/>
            </a:lnSpc>
            <a:spcBef>
              <a:spcPct val="0"/>
            </a:spcBef>
            <a:spcAft>
              <a:spcPct val="35000"/>
            </a:spcAft>
            <a:buNone/>
          </a:pP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marL="0" lvl="0" indent="0" algn="just" defTabSz="622300">
            <a:lnSpc>
              <a:spcPct val="90000"/>
            </a:lnSpc>
            <a:spcBef>
              <a:spcPct val="0"/>
            </a:spcBef>
            <a:spcAft>
              <a:spcPct val="35000"/>
            </a:spcAft>
            <a:buNone/>
          </a:pPr>
          <a:r>
            <a:rPr lang="el-GR" sz="1400" b="0" kern="1200" dirty="0">
              <a:effectLst/>
              <a:latin typeface="Calibri"/>
              <a:ea typeface="+mn-ea"/>
              <a:cs typeface="+mn-cs"/>
            </a:rPr>
            <a:t>Οι δυσκολίες που αντιμετωπίστηκαν κατά τη χρήση του διαδραστικού εκπαιδευτικού υλικού και του χωροευαίσθητου παιχνιδιού Ε.Π. και οι προτάσεις για την αντιμετώπισή τους.</a:t>
          </a:r>
        </a:p>
        <a:p>
          <a:pPr marL="0" lvl="0" indent="0" algn="just" defTabSz="622300">
            <a:lnSpc>
              <a:spcPct val="90000"/>
            </a:lnSpc>
            <a:spcBef>
              <a:spcPct val="0"/>
            </a:spcBef>
            <a:spcAft>
              <a:spcPct val="35000"/>
            </a:spcAft>
            <a:buNone/>
          </a:pPr>
          <a:endParaRPr lang="el-GR" sz="1400" b="0" kern="1200" dirty="0">
            <a:effectLst/>
            <a:latin typeface="Calibri"/>
            <a:ea typeface="+mn-ea"/>
            <a:cs typeface="+mn-cs"/>
          </a:endParaRPr>
        </a:p>
        <a:p>
          <a:pPr marL="114300" lvl="1" indent="-114300" algn="l" defTabSz="533400">
            <a:lnSpc>
              <a:spcPct val="90000"/>
            </a:lnSpc>
            <a:spcBef>
              <a:spcPct val="0"/>
            </a:spcBef>
            <a:spcAft>
              <a:spcPct val="15000"/>
            </a:spcAft>
            <a:buFont typeface="Arial" panose="020B0604020202020204" pitchFamily="34" charset="0"/>
            <a:buChar char="•"/>
          </a:pPr>
          <a:r>
            <a:rPr lang="el-GR" sz="1200" kern="1200" dirty="0"/>
            <a:t>Οι περισσότερες ομάδες </a:t>
          </a:r>
          <a:r>
            <a:rPr lang="el-GR" sz="1200" kern="1200"/>
            <a:t>δήλωσαν ότι </a:t>
          </a:r>
          <a:r>
            <a:rPr lang="el-GR" sz="1200" b="1" kern="1200"/>
            <a:t>δεν αντιμετώπισαν καμία δυσκολία</a:t>
          </a:r>
          <a:r>
            <a:rPr lang="el-GR" sz="1200" kern="1200"/>
            <a:t>, </a:t>
          </a:r>
          <a:r>
            <a:rPr lang="el-GR" sz="1200" kern="1200" dirty="0"/>
            <a:t>περιγράφοντας την εμπειρία ως απλή, κατανοητή και εύχρηστη.</a:t>
          </a:r>
          <a:endParaRPr lang="el-GR" sz="1200" kern="1200" dirty="0">
            <a:latin typeface="Calibri"/>
            <a:ea typeface="+mn-ea"/>
            <a:cs typeface="+mn-cs"/>
          </a:endParaRPr>
        </a:p>
        <a:p>
          <a:pPr marL="114300" lvl="1" indent="-114300" algn="l" defTabSz="533400">
            <a:lnSpc>
              <a:spcPct val="90000"/>
            </a:lnSpc>
            <a:spcBef>
              <a:spcPct val="0"/>
            </a:spcBef>
            <a:spcAft>
              <a:spcPct val="15000"/>
            </a:spcAft>
            <a:buChar char="•"/>
          </a:pPr>
          <a:r>
            <a:rPr lang="el-GR" sz="1200" kern="1200" dirty="0"/>
            <a:t>Ωστόσο, μεμονωμένες απαντήσεις </a:t>
          </a:r>
          <a:r>
            <a:rPr lang="el-GR" sz="1200" b="1" kern="1200" dirty="0"/>
            <a:t>ανέδειξαν τεχνικά ζητήματα</a:t>
          </a:r>
          <a:r>
            <a:rPr lang="el-GR" sz="1200" kern="1200" dirty="0"/>
            <a:t>, όπως προβλήματα με το GPS και τον προσανατολισμό, απώλεια σήματος, αδυναμία επιστροφής σε προηγούμενο βήμα και περιορισμένη συμβατότητα συσκευών. </a:t>
          </a:r>
          <a:endParaRPr lang="el-GR" sz="1200" kern="1200" dirty="0">
            <a:latin typeface="Calibri"/>
            <a:ea typeface="+mn-ea"/>
            <a:cs typeface="+mn-cs"/>
          </a:endParaRPr>
        </a:p>
      </dsp:txBody>
      <dsp:txXfrm rot="5400000">
        <a:off x="4147523" y="840968"/>
        <a:ext cx="4081302" cy="25229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D4F03-F528-488B-A553-457D71FB03F7}">
      <dsp:nvSpPr>
        <dsp:cNvPr id="0" name=""/>
        <dsp:cNvSpPr/>
      </dsp:nvSpPr>
      <dsp:spPr>
        <a:xfrm>
          <a:off x="2246186" y="536"/>
          <a:ext cx="6177494" cy="2090570"/>
        </a:xfrm>
        <a:prstGeom prst="rightArrow">
          <a:avLst>
            <a:gd name="adj1" fmla="val 75000"/>
            <a:gd name="adj2" fmla="val 50000"/>
          </a:avLst>
        </a:prstGeom>
        <a:solidFill>
          <a:srgbClr val="D2F3A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None/>
          </a:pPr>
          <a:endParaRPr lang="el-GR" sz="1200" b="1" kern="1200" dirty="0">
            <a:solidFill>
              <a:schemeClr val="tx1"/>
            </a:solidFill>
            <a:latin typeface="+mn-lt"/>
            <a:ea typeface="+mn-ea"/>
            <a:cs typeface="+mn-cs"/>
          </a:endParaRPr>
        </a:p>
        <a:p>
          <a:pPr marL="114300" lvl="1" indent="-114300" algn="just" defTabSz="533400">
            <a:lnSpc>
              <a:spcPct val="90000"/>
            </a:lnSpc>
            <a:spcBef>
              <a:spcPct val="0"/>
            </a:spcBef>
            <a:spcAft>
              <a:spcPct val="15000"/>
            </a:spcAft>
            <a:buFont typeface="Arial" panose="020B0604020202020204" pitchFamily="34" charset="0"/>
            <a:buChar char="•"/>
          </a:pPr>
          <a:r>
            <a:rPr lang="el-GR" sz="1200" kern="1200" dirty="0">
              <a:solidFill>
                <a:schemeClr val="tx1"/>
              </a:solidFill>
            </a:rPr>
            <a:t>Μέσω βιωματικών δραστηριοτήτων και πλοήγησης.</a:t>
          </a:r>
        </a:p>
        <a:p>
          <a:pPr marL="114300" lvl="1" indent="-114300" algn="just" defTabSz="533400">
            <a:lnSpc>
              <a:spcPct val="90000"/>
            </a:lnSpc>
            <a:spcBef>
              <a:spcPct val="0"/>
            </a:spcBef>
            <a:spcAft>
              <a:spcPct val="15000"/>
            </a:spcAft>
            <a:buFont typeface="Arial" panose="020B0604020202020204" pitchFamily="34" charset="0"/>
            <a:buChar char="•"/>
          </a:pPr>
          <a:r>
            <a:rPr lang="el-GR" sz="1200" kern="1200" dirty="0">
              <a:solidFill>
                <a:schemeClr val="tx1"/>
              </a:solidFill>
            </a:rPr>
            <a:t>Οπτικοακουστικά ερεθίσματα και παιγνιώδεις δραστηριότητες όπως κουίζ, αποστολές και κριτική σκέψη διατήρησαν το ενδιαφέρον ζωντανό.</a:t>
          </a:r>
        </a:p>
        <a:p>
          <a:pPr marL="114300" lvl="1" indent="-114300" algn="just" defTabSz="533400">
            <a:lnSpc>
              <a:spcPct val="90000"/>
            </a:lnSpc>
            <a:spcBef>
              <a:spcPct val="0"/>
            </a:spcBef>
            <a:spcAft>
              <a:spcPct val="15000"/>
            </a:spcAft>
            <a:buFont typeface="Arial" panose="020B0604020202020204" pitchFamily="34" charset="0"/>
            <a:buChar char="•"/>
          </a:pPr>
          <a:r>
            <a:rPr lang="el-GR" sz="1200" kern="1200" dirty="0">
              <a:solidFill>
                <a:schemeClr val="tx1"/>
              </a:solidFill>
            </a:rPr>
            <a:t>Η συνδυαστική χρήση διαδραστικού Ε.Υ. και χωροευαίσθητου παιχνιδιού ανέδειξε τη μαθησιακή εμπειρία πιο ελκυστική και αποτελεσματική.</a:t>
          </a:r>
        </a:p>
      </dsp:txBody>
      <dsp:txXfrm>
        <a:off x="2246186" y="261857"/>
        <a:ext cx="5393530" cy="1567928"/>
      </dsp:txXfrm>
    </dsp:sp>
    <dsp:sp modelId="{E0FA3C74-4DAC-486E-AF67-4AD65549E31D}">
      <dsp:nvSpPr>
        <dsp:cNvPr id="0" name=""/>
        <dsp:cNvSpPr/>
      </dsp:nvSpPr>
      <dsp:spPr>
        <a:xfrm>
          <a:off x="1254" y="536"/>
          <a:ext cx="2244932" cy="209057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sng" kern="1200" dirty="0">
              <a:solidFill>
                <a:schemeClr val="tx1"/>
              </a:solidFill>
            </a:rPr>
            <a:t>5</a:t>
          </a:r>
          <a:r>
            <a:rPr lang="el-GR" sz="1400" b="1" u="sng" kern="1200" baseline="30000" dirty="0">
              <a:solidFill>
                <a:schemeClr val="tx1"/>
              </a:solidFill>
            </a:rPr>
            <a:t>ο</a:t>
          </a:r>
          <a:r>
            <a:rPr lang="el-GR" sz="1400" b="1" u="sng" kern="1200" dirty="0">
              <a:solidFill>
                <a:schemeClr val="tx1"/>
              </a:solidFill>
            </a:rPr>
            <a:t> Ερευνητικό Ερώτημα:</a:t>
          </a:r>
        </a:p>
        <a:p>
          <a:pPr marL="0" lvl="0" indent="0" algn="just" defTabSz="622300">
            <a:lnSpc>
              <a:spcPct val="90000"/>
            </a:lnSpc>
            <a:spcBef>
              <a:spcPct val="0"/>
            </a:spcBef>
            <a:spcAft>
              <a:spcPct val="35000"/>
            </a:spcAft>
            <a:buNone/>
          </a:pPr>
          <a:r>
            <a:rPr lang="el-GR" sz="1400" kern="1200" dirty="0">
              <a:solidFill>
                <a:schemeClr val="tx1"/>
              </a:solidFill>
            </a:rPr>
            <a:t>Πώς το διαδραστικό Ε.Υ. και το χωροευαίσθητο παιχνίδι Ε.Π. επηρεάζουν την κατανόηση, τη μνήμη και τη μακροπρόθεσμη απομνημόνευση πληροφοριών;</a:t>
          </a:r>
          <a:r>
            <a:rPr lang="el-GR" sz="1400" b="1" u="sng" kern="1200" dirty="0">
              <a:solidFill>
                <a:schemeClr val="tx1"/>
              </a:solidFill>
            </a:rPr>
            <a:t> </a:t>
          </a:r>
          <a:endParaRPr lang="el-GR" sz="1400" kern="1200" dirty="0">
            <a:solidFill>
              <a:schemeClr val="tx1"/>
            </a:solidFill>
          </a:endParaRPr>
        </a:p>
      </dsp:txBody>
      <dsp:txXfrm>
        <a:off x="103307" y="102589"/>
        <a:ext cx="2040826" cy="1886464"/>
      </dsp:txXfrm>
    </dsp:sp>
    <dsp:sp modelId="{C5F99F43-21B5-498E-9376-17419E0AD690}">
      <dsp:nvSpPr>
        <dsp:cNvPr id="0" name=""/>
        <dsp:cNvSpPr/>
      </dsp:nvSpPr>
      <dsp:spPr>
        <a:xfrm>
          <a:off x="2191809" y="2300164"/>
          <a:ext cx="6230933" cy="2090570"/>
        </a:xfrm>
        <a:prstGeom prst="rightArrow">
          <a:avLst>
            <a:gd name="adj1" fmla="val 75000"/>
            <a:gd name="adj2" fmla="val 50000"/>
          </a:avLst>
        </a:prstGeom>
        <a:solidFill>
          <a:srgbClr val="FCFAB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Font typeface="Arial" panose="020B0604020202020204" pitchFamily="34" charset="0"/>
            <a:buChar char="•"/>
          </a:pPr>
          <a:r>
            <a:rPr lang="el-GR" sz="1200" kern="1200" dirty="0">
              <a:solidFill>
                <a:schemeClr val="tx1"/>
              </a:solidFill>
            </a:rPr>
            <a:t>Δημιουργήθηκαν συνθήκες συνεργασίας και ανταλλαγής ιδεών, προάγοντας την ομαδική μάθηση.</a:t>
          </a:r>
        </a:p>
        <a:p>
          <a:pPr marL="114300" lvl="1" indent="-114300" algn="just" defTabSz="533400">
            <a:lnSpc>
              <a:spcPct val="90000"/>
            </a:lnSpc>
            <a:spcBef>
              <a:spcPct val="0"/>
            </a:spcBef>
            <a:spcAft>
              <a:spcPct val="15000"/>
            </a:spcAft>
            <a:buFont typeface="Arial" panose="020B0604020202020204" pitchFamily="34" charset="0"/>
            <a:buChar char="•"/>
          </a:pPr>
          <a:r>
            <a:rPr lang="el-GR" sz="1200" kern="1200" dirty="0">
              <a:solidFill>
                <a:schemeClr val="tx1"/>
              </a:solidFill>
            </a:rPr>
            <a:t>Η συνεργατική διάσταση ενδυνάμωσε τη γνωστική και κοινωνική εμπλοκή των εκπαιδευομένων, επιβεβαιώνοντας την αξία της ενεργητικής συμμετοχής σε συλλογικά πλαίσια.</a:t>
          </a:r>
        </a:p>
        <a:p>
          <a:pPr marL="114300" lvl="1" indent="-114300" algn="just" defTabSz="533400">
            <a:lnSpc>
              <a:spcPct val="90000"/>
            </a:lnSpc>
            <a:spcBef>
              <a:spcPct val="0"/>
            </a:spcBef>
            <a:spcAft>
              <a:spcPct val="15000"/>
            </a:spcAft>
            <a:buFont typeface="Arial" panose="020B0604020202020204" pitchFamily="34" charset="0"/>
            <a:buChar char="•"/>
          </a:pPr>
          <a:r>
            <a:rPr lang="el-GR" sz="1200" kern="1200" dirty="0">
              <a:solidFill>
                <a:schemeClr val="tx1"/>
              </a:solidFill>
            </a:rPr>
            <a:t>Καταγράφηκαν δυσκολίες όπου αφορούσαν κυρίως τεχνικές παραμέτρους, χωρίς να επηρεάζουν αρνητικά τη θετική αποτίμηση και την εκπαιδευτική αποτελεσματικότητα.</a:t>
          </a:r>
        </a:p>
      </dsp:txBody>
      <dsp:txXfrm>
        <a:off x="2191809" y="2561485"/>
        <a:ext cx="5446969" cy="1567928"/>
      </dsp:txXfrm>
    </dsp:sp>
    <dsp:sp modelId="{A6CAF2DC-F694-4CF2-8A10-01CA8860DE4B}">
      <dsp:nvSpPr>
        <dsp:cNvPr id="0" name=""/>
        <dsp:cNvSpPr/>
      </dsp:nvSpPr>
      <dsp:spPr>
        <a:xfrm>
          <a:off x="2192" y="2300164"/>
          <a:ext cx="2189616" cy="209057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sng" kern="1200" dirty="0">
              <a:solidFill>
                <a:schemeClr val="tx1"/>
              </a:solidFill>
            </a:rPr>
            <a:t>6</a:t>
          </a:r>
          <a:r>
            <a:rPr lang="el-GR" sz="1400" b="1" u="sng" kern="1200" baseline="30000" dirty="0">
              <a:solidFill>
                <a:schemeClr val="tx1"/>
              </a:solidFill>
            </a:rPr>
            <a:t>ο</a:t>
          </a:r>
          <a:r>
            <a:rPr lang="el-GR" sz="1400" b="1" u="sng" kern="1200" dirty="0">
              <a:solidFill>
                <a:schemeClr val="tx1"/>
              </a:solidFill>
            </a:rPr>
            <a:t> Ερευνητικό Ερώτημα: </a:t>
          </a:r>
        </a:p>
        <a:p>
          <a:pPr marL="0" lvl="0" indent="0" algn="just" defTabSz="622300">
            <a:lnSpc>
              <a:spcPct val="90000"/>
            </a:lnSpc>
            <a:spcBef>
              <a:spcPct val="0"/>
            </a:spcBef>
            <a:spcAft>
              <a:spcPct val="35000"/>
            </a:spcAft>
            <a:buNone/>
          </a:pPr>
          <a:r>
            <a:rPr lang="el-GR" sz="1400" kern="1200" dirty="0">
              <a:solidFill>
                <a:schemeClr val="tx1"/>
              </a:solidFill>
            </a:rPr>
            <a:t>Πώς επιδρούν το χωροευαίσθητο παιχνίδι Ε.Π. και το διαδραστικό Ε.Υ. στην κοινωνική αλληλεπίδραση, την ομαδική συνεργασία και την αντιμετώπιση δυσκολιών;</a:t>
          </a:r>
        </a:p>
      </dsp:txBody>
      <dsp:txXfrm>
        <a:off x="104245" y="2402217"/>
        <a:ext cx="1985510" cy="18864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86388-4D1B-4E51-81A5-B89DA5AA64E8}">
      <dsp:nvSpPr>
        <dsp:cNvPr id="0" name=""/>
        <dsp:cNvSpPr/>
      </dsp:nvSpPr>
      <dsp:spPr>
        <a:xfrm>
          <a:off x="-5699197" y="-872376"/>
          <a:ext cx="6785312" cy="6785312"/>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8FA89-CCEF-454A-9759-527D67946003}">
      <dsp:nvSpPr>
        <dsp:cNvPr id="0" name=""/>
        <dsp:cNvSpPr/>
      </dsp:nvSpPr>
      <dsp:spPr>
        <a:xfrm>
          <a:off x="404714" y="265435"/>
          <a:ext cx="7805595" cy="53067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1219" tIns="35560" rIns="35560" bIns="35560" numCol="1" spcCol="1270" anchor="ctr" anchorCtr="0">
          <a:noAutofit/>
        </a:bodyPr>
        <a:lstStyle/>
        <a:p>
          <a:pPr marL="0" lvl="0" indent="0" algn="just" defTabSz="622300">
            <a:lnSpc>
              <a:spcPct val="90000"/>
            </a:lnSpc>
            <a:spcBef>
              <a:spcPct val="0"/>
            </a:spcBef>
            <a:spcAft>
              <a:spcPct val="35000"/>
            </a:spcAft>
            <a:buNone/>
          </a:pPr>
          <a:r>
            <a:rPr lang="el-GR" sz="1400" b="0" kern="1200" dirty="0">
              <a:solidFill>
                <a:schemeClr val="tx1"/>
              </a:solidFill>
            </a:rPr>
            <a:t>Αποτέλεσαν καινοτόμα και αποτελεσματικά εργαλεία μάθησης, σε πλήρη συνάφεια με τις βασικές αρχές της ΕξΑΕ.</a:t>
          </a:r>
        </a:p>
      </dsp:txBody>
      <dsp:txXfrm>
        <a:off x="404714" y="265435"/>
        <a:ext cx="7805595" cy="530670"/>
      </dsp:txXfrm>
    </dsp:sp>
    <dsp:sp modelId="{5D3F41C4-D2DD-44BF-AAA7-0721A92DDA36}">
      <dsp:nvSpPr>
        <dsp:cNvPr id="0" name=""/>
        <dsp:cNvSpPr/>
      </dsp:nvSpPr>
      <dsp:spPr>
        <a:xfrm>
          <a:off x="73045" y="199102"/>
          <a:ext cx="663337" cy="6633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498709A-4F46-40EE-B4DB-32FB16B8D307}">
      <dsp:nvSpPr>
        <dsp:cNvPr id="0" name=""/>
        <dsp:cNvSpPr/>
      </dsp:nvSpPr>
      <dsp:spPr>
        <a:xfrm>
          <a:off x="841227" y="1061340"/>
          <a:ext cx="7369082" cy="53067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1219" tIns="30480" rIns="30480" bIns="30480" numCol="1" spcCol="1270" anchor="ctr" anchorCtr="0">
          <a:noAutofit/>
        </a:bodyPr>
        <a:lstStyle/>
        <a:p>
          <a:pPr marL="0" lvl="0" indent="0" algn="just" defTabSz="533400">
            <a:lnSpc>
              <a:spcPct val="90000"/>
            </a:lnSpc>
            <a:spcBef>
              <a:spcPct val="0"/>
            </a:spcBef>
            <a:spcAft>
              <a:spcPct val="35000"/>
            </a:spcAft>
            <a:buNone/>
          </a:pPr>
          <a:r>
            <a:rPr lang="el-GR" sz="1200" b="0" kern="1200" dirty="0">
              <a:solidFill>
                <a:schemeClr val="tx1"/>
              </a:solidFill>
            </a:rPr>
            <a:t>Συνέβαλαν ουσιαστικά στην κατανόηση, τη συγκράτηση και τη μακροπρόθεσμη απομνημόνευση γνώσεων, αξιοποιώντας βιωματικές δραστηριότητες και πολυμεσικά ερεθίσματα που ενίσχυσαν την ενεργό εμπλοκή, όπως υπογραμμίζει η θεωρία της πολυμεσικής μάθησης (</a:t>
          </a:r>
          <a:r>
            <a:rPr lang="en-US" sz="1200" b="0" kern="1200" dirty="0">
              <a:solidFill>
                <a:schemeClr val="tx1"/>
              </a:solidFill>
            </a:rPr>
            <a:t>Mayer)</a:t>
          </a:r>
          <a:r>
            <a:rPr lang="el-GR" sz="1200" b="0" kern="1200" dirty="0">
              <a:solidFill>
                <a:schemeClr val="tx1"/>
              </a:solidFill>
            </a:rPr>
            <a:t>. </a:t>
          </a:r>
        </a:p>
      </dsp:txBody>
      <dsp:txXfrm>
        <a:off x="841227" y="1061340"/>
        <a:ext cx="7369082" cy="530670"/>
      </dsp:txXfrm>
    </dsp:sp>
    <dsp:sp modelId="{85AB0B15-4DB6-4A61-8810-DD2F3D76E28F}">
      <dsp:nvSpPr>
        <dsp:cNvPr id="0" name=""/>
        <dsp:cNvSpPr/>
      </dsp:nvSpPr>
      <dsp:spPr>
        <a:xfrm>
          <a:off x="509558" y="995006"/>
          <a:ext cx="663337" cy="6633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4C94066-0824-4A64-A8C3-27FF30C7A459}">
      <dsp:nvSpPr>
        <dsp:cNvPr id="0" name=""/>
        <dsp:cNvSpPr/>
      </dsp:nvSpPr>
      <dsp:spPr>
        <a:xfrm>
          <a:off x="1040833" y="1857244"/>
          <a:ext cx="7169476" cy="53067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1219" tIns="35560" rIns="35560" bIns="35560" numCol="1" spcCol="1270" anchor="ctr" anchorCtr="0">
          <a:noAutofit/>
        </a:bodyPr>
        <a:lstStyle/>
        <a:p>
          <a:pPr marL="0" lvl="0" indent="0" algn="just" defTabSz="622300">
            <a:lnSpc>
              <a:spcPct val="90000"/>
            </a:lnSpc>
            <a:spcBef>
              <a:spcPct val="0"/>
            </a:spcBef>
            <a:spcAft>
              <a:spcPct val="35000"/>
            </a:spcAft>
            <a:buNone/>
          </a:pPr>
          <a:r>
            <a:rPr lang="el-GR" sz="1400" kern="1200" dirty="0"/>
            <a:t>Προώθησαν την κοινωνική αλληλεπίδραση και την ομαδική συνεργασία, στοιχεία που συνδέονται με τη θεωρία της αλληλεπίδρασης στην ΕξΑΕ.</a:t>
          </a:r>
        </a:p>
      </dsp:txBody>
      <dsp:txXfrm>
        <a:off x="1040833" y="1857244"/>
        <a:ext cx="7169476" cy="530670"/>
      </dsp:txXfrm>
    </dsp:sp>
    <dsp:sp modelId="{DCD75914-5E77-42CB-8D22-75518EB9A76C}">
      <dsp:nvSpPr>
        <dsp:cNvPr id="0" name=""/>
        <dsp:cNvSpPr/>
      </dsp:nvSpPr>
      <dsp:spPr>
        <a:xfrm>
          <a:off x="709164" y="1790910"/>
          <a:ext cx="663337" cy="6633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782C388-963B-435C-B793-36525D61AD33}">
      <dsp:nvSpPr>
        <dsp:cNvPr id="0" name=""/>
        <dsp:cNvSpPr/>
      </dsp:nvSpPr>
      <dsp:spPr>
        <a:xfrm>
          <a:off x="1040833" y="2652645"/>
          <a:ext cx="7169476" cy="53067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1219" tIns="35560" rIns="35560" bIns="35560" numCol="1" spcCol="1270" anchor="ctr" anchorCtr="0">
          <a:noAutofit/>
        </a:bodyPr>
        <a:lstStyle/>
        <a:p>
          <a:pPr marL="0" lvl="0" indent="0" algn="just" defTabSz="622300">
            <a:lnSpc>
              <a:spcPct val="90000"/>
            </a:lnSpc>
            <a:spcBef>
              <a:spcPct val="0"/>
            </a:spcBef>
            <a:spcAft>
              <a:spcPct val="35000"/>
            </a:spcAft>
            <a:buNone/>
          </a:pPr>
          <a:r>
            <a:rPr lang="en-US" sz="1400" kern="1200" dirty="0"/>
            <a:t>O</a:t>
          </a:r>
          <a:r>
            <a:rPr lang="el-GR" sz="1400" kern="1200" dirty="0"/>
            <a:t>ι δραστηριότητες αυτοαξιολόγησης και κριτικής σκέψης ενίσχυσαν την αυτονομία του εκπαιδευομένου, κεντρική αρχή της ΕξΑΕ σύμφωνα με τον Keegan</a:t>
          </a:r>
          <a:r>
            <a:rPr lang="en-US" sz="1400" kern="1200" dirty="0"/>
            <a:t>.</a:t>
          </a:r>
          <a:endParaRPr lang="el-GR" sz="1400" kern="1200" dirty="0"/>
        </a:p>
      </dsp:txBody>
      <dsp:txXfrm>
        <a:off x="1040833" y="2652645"/>
        <a:ext cx="7169476" cy="530670"/>
      </dsp:txXfrm>
    </dsp:sp>
    <dsp:sp modelId="{782D496E-FA6A-4D66-AE20-9942B696932F}">
      <dsp:nvSpPr>
        <dsp:cNvPr id="0" name=""/>
        <dsp:cNvSpPr/>
      </dsp:nvSpPr>
      <dsp:spPr>
        <a:xfrm>
          <a:off x="709164" y="2586311"/>
          <a:ext cx="663337" cy="6633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3AA7ECA-2BDA-41D1-A8B3-A90CFFD668CE}">
      <dsp:nvSpPr>
        <dsp:cNvPr id="0" name=""/>
        <dsp:cNvSpPr/>
      </dsp:nvSpPr>
      <dsp:spPr>
        <a:xfrm>
          <a:off x="841227" y="3448549"/>
          <a:ext cx="7369082" cy="53067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1219" tIns="35560" rIns="35560" bIns="35560" numCol="1" spcCol="1270" anchor="ctr" anchorCtr="0">
          <a:noAutofit/>
        </a:bodyPr>
        <a:lstStyle/>
        <a:p>
          <a:pPr marL="0" lvl="0" indent="0" algn="just" defTabSz="622300">
            <a:lnSpc>
              <a:spcPct val="90000"/>
            </a:lnSpc>
            <a:spcBef>
              <a:spcPct val="0"/>
            </a:spcBef>
            <a:spcAft>
              <a:spcPct val="35000"/>
            </a:spcAft>
            <a:buNone/>
          </a:pPr>
          <a:r>
            <a:rPr lang="el-GR" sz="1400" kern="1200" dirty="0"/>
            <a:t>Η σαφήνεια στη διατύπωση στόχων, η εργονομική πλοήγηση και η ελκυστική αισθητική ανέδειξαν την αξία του παιδαγωγικού σχεδιασμού και της ανθρωποκεντρικής διάστασης τους.</a:t>
          </a:r>
        </a:p>
      </dsp:txBody>
      <dsp:txXfrm>
        <a:off x="841227" y="3448549"/>
        <a:ext cx="7369082" cy="530670"/>
      </dsp:txXfrm>
    </dsp:sp>
    <dsp:sp modelId="{EDDF8577-A461-4663-9773-74DABD1B085D}">
      <dsp:nvSpPr>
        <dsp:cNvPr id="0" name=""/>
        <dsp:cNvSpPr/>
      </dsp:nvSpPr>
      <dsp:spPr>
        <a:xfrm>
          <a:off x="509558" y="3382215"/>
          <a:ext cx="663337" cy="6633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E52FFBC-0ECC-4019-8D1B-EBDED8AEFFF5}">
      <dsp:nvSpPr>
        <dsp:cNvPr id="0" name=""/>
        <dsp:cNvSpPr/>
      </dsp:nvSpPr>
      <dsp:spPr>
        <a:xfrm>
          <a:off x="404714" y="4244453"/>
          <a:ext cx="7805595" cy="53067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1219" tIns="30480" rIns="30480" bIns="30480" numCol="1" spcCol="1270" anchor="ctr" anchorCtr="0">
          <a:noAutofit/>
        </a:bodyPr>
        <a:lstStyle/>
        <a:p>
          <a:pPr marL="0" lvl="0" indent="0" algn="just" defTabSz="533400">
            <a:lnSpc>
              <a:spcPct val="90000"/>
            </a:lnSpc>
            <a:spcBef>
              <a:spcPct val="0"/>
            </a:spcBef>
            <a:spcAft>
              <a:spcPct val="35000"/>
            </a:spcAft>
            <a:buNone/>
          </a:pPr>
          <a:r>
            <a:rPr lang="el-GR" sz="1200" kern="1200" dirty="0"/>
            <a:t>Παρά τις μικρές τεχνικές δυσκολίες και τις προτάσεις για περαιτέρω εμπλουτισμό, η συνολική εικόνα παραμένει ιδιαίτερα θετική, επιβεβαιώνοντας ότι το υλικό πέτυχε τον σκοπό του και παρουσιάζει σημαντικά περιθώρια μελλοντικής βελτίωσης και αξιοποίησης.</a:t>
          </a:r>
        </a:p>
      </dsp:txBody>
      <dsp:txXfrm>
        <a:off x="404714" y="4244453"/>
        <a:ext cx="7805595" cy="530670"/>
      </dsp:txXfrm>
    </dsp:sp>
    <dsp:sp modelId="{5EEF555A-8CAF-4EB1-95B3-6A02FD8E3C10}">
      <dsp:nvSpPr>
        <dsp:cNvPr id="0" name=""/>
        <dsp:cNvSpPr/>
      </dsp:nvSpPr>
      <dsp:spPr>
        <a:xfrm>
          <a:off x="73045" y="4178120"/>
          <a:ext cx="663337" cy="6633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7E3A2-E067-4578-B2F1-2838BDA2E1AD}">
      <dsp:nvSpPr>
        <dsp:cNvPr id="0" name=""/>
        <dsp:cNvSpPr/>
      </dsp:nvSpPr>
      <dsp:spPr>
        <a:xfrm rot="5400000">
          <a:off x="-270714" y="275647"/>
          <a:ext cx="1804764" cy="126333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Ιστορική Αναδρομή ΑεξΑΕ</a:t>
          </a:r>
        </a:p>
      </dsp:txBody>
      <dsp:txXfrm rot="-5400000">
        <a:off x="1" y="636601"/>
        <a:ext cx="1263335" cy="541429"/>
      </dsp:txXfrm>
    </dsp:sp>
    <dsp:sp modelId="{1FD108D5-A86C-4B46-8050-1FF652FC9071}">
      <dsp:nvSpPr>
        <dsp:cNvPr id="0" name=""/>
        <dsp:cNvSpPr/>
      </dsp:nvSpPr>
      <dsp:spPr>
        <a:xfrm rot="5400000">
          <a:off x="4040783" y="-2772515"/>
          <a:ext cx="1173097" cy="672799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l-GR" sz="1400" b="0" kern="1200" dirty="0"/>
            <a:t>Εκπαίδευση δι’ αλληλογραφίας.</a:t>
          </a:r>
        </a:p>
        <a:p>
          <a:pPr marL="114300" lvl="1" indent="-114300" algn="l" defTabSz="622300">
            <a:lnSpc>
              <a:spcPct val="90000"/>
            </a:lnSpc>
            <a:spcBef>
              <a:spcPct val="0"/>
            </a:spcBef>
            <a:spcAft>
              <a:spcPct val="15000"/>
            </a:spcAft>
            <a:buChar char="•"/>
          </a:pPr>
          <a:r>
            <a:rPr lang="el-GR" sz="1400" b="0" kern="1200" dirty="0"/>
            <a:t>Επικοινωνία με ηλεκτρονικά μέσα.</a:t>
          </a:r>
        </a:p>
        <a:p>
          <a:pPr marL="114300" lvl="1" indent="-114300" algn="l" defTabSz="622300">
            <a:lnSpc>
              <a:spcPct val="90000"/>
            </a:lnSpc>
            <a:spcBef>
              <a:spcPct val="0"/>
            </a:spcBef>
            <a:spcAft>
              <a:spcPct val="15000"/>
            </a:spcAft>
            <a:buChar char="•"/>
          </a:pPr>
          <a:r>
            <a:rPr lang="el-GR" sz="1400" b="0" kern="1200" dirty="0"/>
            <a:t>Ίδρυση Ανοιχτών Πανεπιστημίων.</a:t>
          </a:r>
        </a:p>
      </dsp:txBody>
      <dsp:txXfrm rot="-5400000">
        <a:off x="1263336" y="62198"/>
        <a:ext cx="6670726" cy="1058565"/>
      </dsp:txXfrm>
    </dsp:sp>
    <dsp:sp modelId="{20E6C0B6-15E5-480F-8DBC-0960A2CCBA45}">
      <dsp:nvSpPr>
        <dsp:cNvPr id="0" name=""/>
        <dsp:cNvSpPr/>
      </dsp:nvSpPr>
      <dsp:spPr>
        <a:xfrm rot="5400000">
          <a:off x="-270714" y="1888612"/>
          <a:ext cx="1804764" cy="1263335"/>
        </a:xfrm>
        <a:prstGeom prst="chevron">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l-GR" sz="1000" b="0" kern="1200" dirty="0"/>
        </a:p>
        <a:p>
          <a:pPr marL="0" lvl="0" indent="0" algn="ctr" defTabSz="444500">
            <a:lnSpc>
              <a:spcPct val="90000"/>
            </a:lnSpc>
            <a:spcBef>
              <a:spcPct val="0"/>
            </a:spcBef>
            <a:spcAft>
              <a:spcPct val="35000"/>
            </a:spcAft>
            <a:buNone/>
          </a:pPr>
          <a:r>
            <a:rPr lang="el-GR" sz="1300" b="0" kern="1200" dirty="0"/>
            <a:t>Έννοια Ανοικτής και εξ Αποστάσεως Εκπαίδευσης </a:t>
          </a:r>
        </a:p>
      </dsp:txBody>
      <dsp:txXfrm rot="-5400000">
        <a:off x="1" y="2249566"/>
        <a:ext cx="1263335" cy="541429"/>
      </dsp:txXfrm>
    </dsp:sp>
    <dsp:sp modelId="{D821889C-C832-4235-9B77-C2CCCAF9FC42}">
      <dsp:nvSpPr>
        <dsp:cNvPr id="0" name=""/>
        <dsp:cNvSpPr/>
      </dsp:nvSpPr>
      <dsp:spPr>
        <a:xfrm rot="5400000">
          <a:off x="4040474" y="-1159241"/>
          <a:ext cx="1173713" cy="6727992"/>
        </a:xfrm>
        <a:prstGeom prst="round2Same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l-GR" sz="1400" kern="1200" dirty="0"/>
            <a:t>   Η ανοιχτή εκπαίδευση αναφέρεται σ’ ένα ευέλικτο και προσβάσιμο μαθησιακό περιβάλλον που εστιάζει στην αυτονομία του εκπαιδευομένου, την προσαρμογή της μάθησης στις ατομικές ανάγκες και την ελεύθερη επιλογή ρυθμού, τόπου και χρόνου μάθησης. Αποτελεί παιδαγωγικό ιδεώδες που στοχεύει στη δια βίου και ισότιμη πρόσβαση στη γνώση για όλους.</a:t>
          </a:r>
        </a:p>
      </dsp:txBody>
      <dsp:txXfrm rot="-5400000">
        <a:off x="1263335" y="1675194"/>
        <a:ext cx="6670696" cy="1059121"/>
      </dsp:txXfrm>
    </dsp:sp>
    <dsp:sp modelId="{6E045D28-D822-49D0-8D14-4BF48320C201}">
      <dsp:nvSpPr>
        <dsp:cNvPr id="0" name=""/>
        <dsp:cNvSpPr/>
      </dsp:nvSpPr>
      <dsp:spPr>
        <a:xfrm rot="5400000">
          <a:off x="-270714" y="3501577"/>
          <a:ext cx="1804764" cy="1263335"/>
        </a:xfrm>
        <a:prstGeom prst="chevron">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Βασικές Θεωρίες της ΕξΑΕ</a:t>
          </a:r>
        </a:p>
      </dsp:txBody>
      <dsp:txXfrm rot="-5400000">
        <a:off x="1" y="3862531"/>
        <a:ext cx="1263335" cy="541429"/>
      </dsp:txXfrm>
    </dsp:sp>
    <dsp:sp modelId="{C437F2A0-9939-498D-9C48-62D3B582ED4C}">
      <dsp:nvSpPr>
        <dsp:cNvPr id="0" name=""/>
        <dsp:cNvSpPr/>
      </dsp:nvSpPr>
      <dsp:spPr>
        <a:xfrm rot="5400000">
          <a:off x="4040783" y="453415"/>
          <a:ext cx="1173097" cy="6727992"/>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endParaRPr lang="el-GR" sz="1400" kern="1200" dirty="0"/>
        </a:p>
      </dsp:txBody>
      <dsp:txXfrm rot="-5400000">
        <a:off x="1263336" y="3288128"/>
        <a:ext cx="6670726" cy="1058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7E3A2-E067-4578-B2F1-2838BDA2E1AD}">
      <dsp:nvSpPr>
        <dsp:cNvPr id="0" name=""/>
        <dsp:cNvSpPr/>
      </dsp:nvSpPr>
      <dsp:spPr>
        <a:xfrm rot="5400000">
          <a:off x="-264813" y="270768"/>
          <a:ext cx="1765423" cy="123579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Παιδαγωγική Θεώρηση της ΕξΑΕ</a:t>
          </a:r>
        </a:p>
      </dsp:txBody>
      <dsp:txXfrm rot="-5400000">
        <a:off x="1" y="623852"/>
        <a:ext cx="1235796" cy="529627"/>
      </dsp:txXfrm>
    </dsp:sp>
    <dsp:sp modelId="{1FD108D5-A86C-4B46-8050-1FF652FC9071}">
      <dsp:nvSpPr>
        <dsp:cNvPr id="0" name=""/>
        <dsp:cNvSpPr/>
      </dsp:nvSpPr>
      <dsp:spPr>
        <a:xfrm rot="5400000">
          <a:off x="4039497" y="-2797745"/>
          <a:ext cx="1148128" cy="675553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l-GR" sz="1400" b="1" kern="1200" dirty="0">
              <a:latin typeface="+mn-lt"/>
            </a:rPr>
            <a:t>Σύμφωνα με τους </a:t>
          </a:r>
          <a:r>
            <a:rPr lang="en-US" sz="1400" b="1" kern="1200" dirty="0">
              <a:latin typeface="+mn-lt"/>
            </a:rPr>
            <a:t>Anderson </a:t>
          </a:r>
          <a:r>
            <a:rPr lang="el-GR" sz="1400" b="1" kern="1200" dirty="0">
              <a:latin typeface="+mn-lt"/>
            </a:rPr>
            <a:t>και </a:t>
          </a:r>
          <a:r>
            <a:rPr lang="en-US" sz="1400" b="1" kern="1200" dirty="0">
              <a:latin typeface="+mn-lt"/>
            </a:rPr>
            <a:t>Dron </a:t>
          </a:r>
          <a:r>
            <a:rPr lang="el-GR" sz="1400" b="1" kern="1200" dirty="0">
              <a:latin typeface="+mn-lt"/>
            </a:rPr>
            <a:t>η ΕξΑΕ ταξινομείται σε γενιές</a:t>
          </a:r>
          <a:r>
            <a:rPr lang="el-GR" sz="1400" kern="1200" dirty="0">
              <a:latin typeface="+mn-lt"/>
            </a:rPr>
            <a:t>:</a:t>
          </a:r>
          <a:endParaRPr lang="el-GR" sz="1400" b="0" kern="1200" dirty="0">
            <a:latin typeface="+mn-lt"/>
          </a:endParaRP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mn-lt"/>
              <a:ea typeface="+mn-ea"/>
              <a:cs typeface="+mn-cs"/>
            </a:rPr>
            <a:t>τη γνωστική – συμπεριφοριστική (cognitive-behaviorist),</a:t>
          </a: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mn-lt"/>
              <a:ea typeface="+mn-ea"/>
              <a:cs typeface="+mn-cs"/>
            </a:rPr>
            <a:t>του κοινωνικού εποικοδομητισμού (social constructivism),</a:t>
          </a: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mn-lt"/>
              <a:ea typeface="+mn-ea"/>
              <a:cs typeface="+mn-cs"/>
            </a:rPr>
            <a:t>την κονεκτιβιστική παιδαγωγική (connectivist pedagogy) και</a:t>
          </a: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mn-lt"/>
              <a:ea typeface="+mn-ea"/>
              <a:cs typeface="+mn-cs"/>
            </a:rPr>
            <a:t>την ολιστική (</a:t>
          </a:r>
          <a:r>
            <a:rPr lang="en-US" sz="1400" kern="1200" dirty="0">
              <a:solidFill>
                <a:prstClr val="black">
                  <a:hueOff val="0"/>
                  <a:satOff val="0"/>
                  <a:lumOff val="0"/>
                  <a:alphaOff val="0"/>
                </a:prstClr>
              </a:solidFill>
              <a:latin typeface="+mn-lt"/>
              <a:ea typeface="+mn-ea"/>
              <a:cs typeface="+mn-cs"/>
            </a:rPr>
            <a:t>holistic generation</a:t>
          </a:r>
          <a:r>
            <a:rPr lang="el-GR" sz="1400" kern="1200" dirty="0">
              <a:solidFill>
                <a:prstClr val="black">
                  <a:hueOff val="0"/>
                  <a:satOff val="0"/>
                  <a:lumOff val="0"/>
                  <a:alphaOff val="0"/>
                </a:prstClr>
              </a:solidFill>
              <a:latin typeface="+mn-lt"/>
              <a:ea typeface="+mn-ea"/>
              <a:cs typeface="+mn-cs"/>
            </a:rPr>
            <a:t>). </a:t>
          </a:r>
        </a:p>
      </dsp:txBody>
      <dsp:txXfrm rot="-5400000">
        <a:off x="1235796" y="62003"/>
        <a:ext cx="6699484" cy="1036034"/>
      </dsp:txXfrm>
    </dsp:sp>
    <dsp:sp modelId="{20E6C0B6-15E5-480F-8DBC-0960A2CCBA45}">
      <dsp:nvSpPr>
        <dsp:cNvPr id="0" name=""/>
        <dsp:cNvSpPr/>
      </dsp:nvSpPr>
      <dsp:spPr>
        <a:xfrm rot="5400000">
          <a:off x="-264813" y="1956189"/>
          <a:ext cx="1765423" cy="1235796"/>
        </a:xfrm>
        <a:prstGeom prst="chevron">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l-GR" sz="1000" b="0" kern="1200" dirty="0"/>
        </a:p>
        <a:p>
          <a:pPr marL="0" lvl="0" indent="0" algn="ctr" defTabSz="444500">
            <a:lnSpc>
              <a:spcPct val="90000"/>
            </a:lnSpc>
            <a:spcBef>
              <a:spcPct val="0"/>
            </a:spcBef>
            <a:spcAft>
              <a:spcPct val="35000"/>
            </a:spcAft>
            <a:buNone/>
          </a:pPr>
          <a:r>
            <a:rPr lang="el-GR" sz="1400" b="0" kern="1200" dirty="0"/>
            <a:t>Σχολική Εξ Αποστάσεως Εκπαίδευση</a:t>
          </a:r>
        </a:p>
      </dsp:txBody>
      <dsp:txXfrm rot="-5400000">
        <a:off x="1" y="2309273"/>
        <a:ext cx="1235796" cy="529627"/>
      </dsp:txXfrm>
    </dsp:sp>
    <dsp:sp modelId="{D821889C-C832-4235-9B77-C2CCCAF9FC42}">
      <dsp:nvSpPr>
        <dsp:cNvPr id="0" name=""/>
        <dsp:cNvSpPr/>
      </dsp:nvSpPr>
      <dsp:spPr>
        <a:xfrm rot="5400000">
          <a:off x="3932184" y="-1112627"/>
          <a:ext cx="1362755" cy="6755531"/>
        </a:xfrm>
        <a:prstGeom prst="round2Same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None/>
          </a:pPr>
          <a:r>
            <a:rPr lang="el-GR" sz="1200" b="0" kern="1200" dirty="0">
              <a:latin typeface="+mn-lt"/>
            </a:rPr>
            <a:t>   </a:t>
          </a:r>
          <a:r>
            <a:rPr lang="el-GR" sz="1200" b="1" kern="1200" dirty="0">
              <a:latin typeface="+mn-lt"/>
            </a:rPr>
            <a:t>Η εξ αποστάσεως σχολική εκπαίδευση (Βασάλα, 2005) αφορά την παροχή εκπαίδευσης στην πρωτοβάθμια και δευτεροβάθμια βαθμίδα, καλύπτοντας τις σύγχρονες ανάγκες των μαθητών με πολυμορφικό εκπαιδευτικό υλικό και </a:t>
          </a:r>
          <a:r>
            <a:rPr lang="en-US" sz="1200" b="1" kern="1200" dirty="0">
              <a:latin typeface="+mn-lt"/>
            </a:rPr>
            <a:t> </a:t>
          </a:r>
          <a:r>
            <a:rPr lang="el-GR" sz="1200" b="1" kern="1200" dirty="0">
              <a:latin typeface="+mn-lt"/>
            </a:rPr>
            <a:t>διακρίνεται σε:</a:t>
          </a:r>
        </a:p>
        <a:p>
          <a:pPr marL="114300" lvl="1" indent="-114300" algn="just" defTabSz="533400">
            <a:lnSpc>
              <a:spcPct val="90000"/>
            </a:lnSpc>
            <a:spcBef>
              <a:spcPct val="0"/>
            </a:spcBef>
            <a:spcAft>
              <a:spcPct val="15000"/>
            </a:spcAft>
            <a:buFont typeface="Arial" panose="020B0604020202020204" pitchFamily="34" charset="0"/>
            <a:buChar char="•"/>
          </a:pPr>
          <a:r>
            <a:rPr lang="el-GR" sz="1200" b="0" kern="1200" dirty="0">
              <a:latin typeface="+mn-lt"/>
            </a:rPr>
            <a:t>Αυτοδύναμη</a:t>
          </a:r>
        </a:p>
        <a:p>
          <a:pPr marL="114300" lvl="1" indent="-114300" algn="just" defTabSz="533400">
            <a:lnSpc>
              <a:spcPct val="90000"/>
            </a:lnSpc>
            <a:spcBef>
              <a:spcPct val="0"/>
            </a:spcBef>
            <a:spcAft>
              <a:spcPct val="15000"/>
            </a:spcAft>
            <a:buFont typeface="Arial" panose="020B0604020202020204" pitchFamily="34" charset="0"/>
            <a:buChar char="•"/>
          </a:pPr>
          <a:r>
            <a:rPr lang="el-GR" sz="1200" b="0" kern="1200" dirty="0">
              <a:latin typeface="+mn-lt"/>
            </a:rPr>
            <a:t>Συμπληρωματική</a:t>
          </a:r>
        </a:p>
        <a:p>
          <a:pPr marL="114300" lvl="1" indent="-114300" algn="just" defTabSz="533400">
            <a:lnSpc>
              <a:spcPct val="90000"/>
            </a:lnSpc>
            <a:spcBef>
              <a:spcPct val="0"/>
            </a:spcBef>
            <a:spcAft>
              <a:spcPct val="15000"/>
            </a:spcAft>
            <a:buFont typeface="Arial" panose="020B0604020202020204" pitchFamily="34" charset="0"/>
            <a:buChar char="•"/>
          </a:pPr>
          <a:r>
            <a:rPr lang="el-GR" sz="1200" b="0" kern="1200" dirty="0">
              <a:latin typeface="+mn-lt"/>
            </a:rPr>
            <a:t>Μεικτή/Πολυμορφική/Συνδυαστική, που συνδυάζει παραδοσιακή και διαδικτυακή διδασκαλία, ενισχύοντας την αλληλεπίδραση (Μίμινου &amp; Σπανακά, 2013).</a:t>
          </a:r>
        </a:p>
      </dsp:txBody>
      <dsp:txXfrm rot="-5400000">
        <a:off x="1235796" y="1650285"/>
        <a:ext cx="6689007" cy="1229707"/>
      </dsp:txXfrm>
    </dsp:sp>
    <dsp:sp modelId="{6E045D28-D822-49D0-8D14-4BF48320C201}">
      <dsp:nvSpPr>
        <dsp:cNvPr id="0" name=""/>
        <dsp:cNvSpPr/>
      </dsp:nvSpPr>
      <dsp:spPr>
        <a:xfrm rot="5400000">
          <a:off x="-264813" y="3533994"/>
          <a:ext cx="1765423" cy="1235796"/>
        </a:xfrm>
        <a:prstGeom prst="chevron">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b="0" kern="1200" dirty="0"/>
            <a:t>Σχολική ΕξΑΕ </a:t>
          </a:r>
        </a:p>
        <a:p>
          <a:pPr marL="0" lvl="0" indent="0" algn="ctr" defTabSz="622300">
            <a:lnSpc>
              <a:spcPct val="90000"/>
            </a:lnSpc>
            <a:spcBef>
              <a:spcPct val="0"/>
            </a:spcBef>
            <a:spcAft>
              <a:spcPct val="35000"/>
            </a:spcAft>
            <a:buNone/>
          </a:pPr>
          <a:r>
            <a:rPr lang="el-GR" sz="1400" b="0" kern="1200" dirty="0"/>
            <a:t>και ΤΠΕ </a:t>
          </a:r>
        </a:p>
      </dsp:txBody>
      <dsp:txXfrm rot="-5400000">
        <a:off x="1" y="3887078"/>
        <a:ext cx="1235796" cy="529627"/>
      </dsp:txXfrm>
    </dsp:sp>
    <dsp:sp modelId="{C437F2A0-9939-498D-9C48-62D3B582ED4C}">
      <dsp:nvSpPr>
        <dsp:cNvPr id="0" name=""/>
        <dsp:cNvSpPr/>
      </dsp:nvSpPr>
      <dsp:spPr>
        <a:xfrm rot="5400000">
          <a:off x="4039799" y="465177"/>
          <a:ext cx="1147525" cy="6755531"/>
        </a:xfrm>
        <a:prstGeom prst="round2Same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None/>
          </a:pPr>
          <a:r>
            <a:rPr lang="el-GR" sz="1400" kern="1200" dirty="0"/>
            <a:t>   Οι ΤΠΕ, από τη δεκαετία του 1980, αποτελούν βασικό εργαλείο μάθησης, ενισχύοντας την εξατομικευμένη και συνεργατική εκπαίδευση. Στην εξ αποστάσεως εκπαίδευση, προσφέρουν ευελιξία ως προς τον τόπο, τον χρόνο και τον ρυθμό, ενδυναμώνοντας τον εκπαιδευόμενο στη διαχείριση της μαθησιακής του πορείας.</a:t>
          </a:r>
        </a:p>
      </dsp:txBody>
      <dsp:txXfrm rot="-5400000">
        <a:off x="1235796" y="3325198"/>
        <a:ext cx="6699513" cy="1035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4E198-3FA0-4ED9-856D-8B815224BDBE}">
      <dsp:nvSpPr>
        <dsp:cNvPr id="0" name=""/>
        <dsp:cNvSpPr/>
      </dsp:nvSpPr>
      <dsp:spPr>
        <a:xfrm>
          <a:off x="-5844963" y="-894735"/>
          <a:ext cx="6960027" cy="6960027"/>
        </a:xfrm>
        <a:prstGeom prst="blockArc">
          <a:avLst>
            <a:gd name="adj1" fmla="val 18900000"/>
            <a:gd name="adj2" fmla="val 2700000"/>
            <a:gd name="adj3" fmla="val 31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43733-C3A9-477B-B66F-EAF7A014289D}">
      <dsp:nvSpPr>
        <dsp:cNvPr id="0" name=""/>
        <dsp:cNvSpPr/>
      </dsp:nvSpPr>
      <dsp:spPr>
        <a:xfrm>
          <a:off x="717673" y="517055"/>
          <a:ext cx="6987837" cy="1034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826" tIns="78740" rIns="78740" bIns="78740" numCol="1" spcCol="1270" anchor="ctr" anchorCtr="0">
          <a:noAutofit/>
        </a:bodyPr>
        <a:lstStyle/>
        <a:p>
          <a:pPr marL="0" lvl="0" indent="0" algn="ctr" defTabSz="1377950">
            <a:lnSpc>
              <a:spcPct val="90000"/>
            </a:lnSpc>
            <a:spcBef>
              <a:spcPct val="0"/>
            </a:spcBef>
            <a:spcAft>
              <a:spcPct val="35000"/>
            </a:spcAft>
            <a:buNone/>
          </a:pPr>
          <a:r>
            <a:rPr lang="el-GR" sz="3100" b="1" u="none" kern="1200" dirty="0"/>
            <a:t>Κοινωνική και Πολιτική Αγωγή στην Πρωτοβάθμια Εκπαίδευση</a:t>
          </a:r>
          <a:endParaRPr lang="el-GR" sz="3100" u="none" kern="1200" dirty="0"/>
        </a:p>
      </dsp:txBody>
      <dsp:txXfrm>
        <a:off x="717673" y="517055"/>
        <a:ext cx="6987837" cy="1034111"/>
      </dsp:txXfrm>
    </dsp:sp>
    <dsp:sp modelId="{979F64B3-6D77-4DAB-B80D-D7AFEECDFD78}">
      <dsp:nvSpPr>
        <dsp:cNvPr id="0" name=""/>
        <dsp:cNvSpPr/>
      </dsp:nvSpPr>
      <dsp:spPr>
        <a:xfrm>
          <a:off x="71353" y="387791"/>
          <a:ext cx="1292639" cy="12926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C043F-BB9E-4B0E-AE25-732BB80E3FDC}">
      <dsp:nvSpPr>
        <dsp:cNvPr id="0" name=""/>
        <dsp:cNvSpPr/>
      </dsp:nvSpPr>
      <dsp:spPr>
        <a:xfrm>
          <a:off x="1093572" y="2068222"/>
          <a:ext cx="6611937" cy="103411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826" tIns="78740" rIns="78740" bIns="78740" numCol="1" spcCol="1270" anchor="ctr" anchorCtr="0">
          <a:noAutofit/>
        </a:bodyPr>
        <a:lstStyle/>
        <a:p>
          <a:pPr marL="0" lvl="0" indent="0" algn="ctr" defTabSz="1377950">
            <a:lnSpc>
              <a:spcPct val="90000"/>
            </a:lnSpc>
            <a:spcBef>
              <a:spcPct val="0"/>
            </a:spcBef>
            <a:spcAft>
              <a:spcPct val="35000"/>
            </a:spcAft>
            <a:buNone/>
          </a:pPr>
          <a:r>
            <a:rPr lang="el-GR" sz="3100" b="1" u="none" kern="1200" dirty="0">
              <a:solidFill>
                <a:prstClr val="white"/>
              </a:solidFill>
              <a:latin typeface="Calibri"/>
              <a:ea typeface="+mn-ea"/>
              <a:cs typeface="+mn-cs"/>
            </a:rPr>
            <a:t>Τριτοβάθμια Εκπαίδευση </a:t>
          </a:r>
        </a:p>
      </dsp:txBody>
      <dsp:txXfrm>
        <a:off x="1093572" y="2068222"/>
        <a:ext cx="6611937" cy="1034111"/>
      </dsp:txXfrm>
    </dsp:sp>
    <dsp:sp modelId="{C3EA40AA-6235-46ED-8626-3232C20A51E8}">
      <dsp:nvSpPr>
        <dsp:cNvPr id="0" name=""/>
        <dsp:cNvSpPr/>
      </dsp:nvSpPr>
      <dsp:spPr>
        <a:xfrm>
          <a:off x="447253" y="1938958"/>
          <a:ext cx="1292639" cy="12926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BE6C4-605A-40E3-BD7D-ED3721E6FAB2}">
      <dsp:nvSpPr>
        <dsp:cNvPr id="0" name=""/>
        <dsp:cNvSpPr/>
      </dsp:nvSpPr>
      <dsp:spPr>
        <a:xfrm>
          <a:off x="717673" y="3619389"/>
          <a:ext cx="6987837" cy="103411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826" tIns="60960" rIns="60960" bIns="60960" numCol="1" spcCol="1270" anchor="ctr" anchorCtr="0">
          <a:noAutofit/>
        </a:bodyPr>
        <a:lstStyle/>
        <a:p>
          <a:pPr marL="0" lvl="0" indent="0" algn="ctr" defTabSz="1066800">
            <a:lnSpc>
              <a:spcPct val="90000"/>
            </a:lnSpc>
            <a:spcBef>
              <a:spcPct val="0"/>
            </a:spcBef>
            <a:spcAft>
              <a:spcPct val="35000"/>
            </a:spcAft>
            <a:buNone/>
          </a:pPr>
          <a:r>
            <a:rPr lang="el-GR" sz="2400" b="1" u="none" kern="1200" dirty="0">
              <a:solidFill>
                <a:prstClr val="white"/>
              </a:solidFill>
              <a:latin typeface="Calibri"/>
              <a:ea typeface="+mn-ea"/>
              <a:cs typeface="+mn-cs"/>
            </a:rPr>
            <a:t>Πανεπιστήμιο Κρήτης </a:t>
          </a:r>
        </a:p>
        <a:p>
          <a:pPr marL="0" lvl="0" indent="0" algn="ctr" defTabSz="1066800">
            <a:lnSpc>
              <a:spcPct val="90000"/>
            </a:lnSpc>
            <a:spcBef>
              <a:spcPct val="0"/>
            </a:spcBef>
            <a:spcAft>
              <a:spcPct val="35000"/>
            </a:spcAft>
            <a:buNone/>
          </a:pPr>
          <a:r>
            <a:rPr lang="el-GR" sz="2400" b="1" u="none" kern="1200" dirty="0">
              <a:solidFill>
                <a:prstClr val="white"/>
              </a:solidFill>
              <a:latin typeface="Calibri"/>
              <a:ea typeface="+mn-ea"/>
              <a:cs typeface="+mn-cs"/>
            </a:rPr>
            <a:t>Πανεπιστημιούπολη Γάλλου στο Ρέθυμνο</a:t>
          </a:r>
        </a:p>
      </dsp:txBody>
      <dsp:txXfrm>
        <a:off x="717673" y="3619389"/>
        <a:ext cx="6987837" cy="1034111"/>
      </dsp:txXfrm>
    </dsp:sp>
    <dsp:sp modelId="{B965D68E-EC48-4E69-B576-2AFDC29781D0}">
      <dsp:nvSpPr>
        <dsp:cNvPr id="0" name=""/>
        <dsp:cNvSpPr/>
      </dsp:nvSpPr>
      <dsp:spPr>
        <a:xfrm>
          <a:off x="71353" y="3490125"/>
          <a:ext cx="1292639" cy="12926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66FA-9A01-4C93-BEAC-B21273AD04DF}">
      <dsp:nvSpPr>
        <dsp:cNvPr id="0" name=""/>
        <dsp:cNvSpPr/>
      </dsp:nvSpPr>
      <dsp:spPr>
        <a:xfrm>
          <a:off x="3113" y="539789"/>
          <a:ext cx="1872102" cy="5112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t>Σκοπός</a:t>
          </a:r>
        </a:p>
      </dsp:txBody>
      <dsp:txXfrm>
        <a:off x="3113" y="539789"/>
        <a:ext cx="1872102" cy="511212"/>
      </dsp:txXfrm>
    </dsp:sp>
    <dsp:sp modelId="{40035FCA-9F96-4D11-883D-48194BBAD53D}">
      <dsp:nvSpPr>
        <dsp:cNvPr id="0" name=""/>
        <dsp:cNvSpPr/>
      </dsp:nvSpPr>
      <dsp:spPr>
        <a:xfrm>
          <a:off x="3113" y="1051002"/>
          <a:ext cx="1872102" cy="44578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Char char="•"/>
          </a:pPr>
          <a:r>
            <a:rPr lang="el-GR" sz="1300" kern="1200" dirty="0"/>
            <a:t>Η</a:t>
          </a:r>
          <a:r>
            <a:rPr lang="el-GR" sz="1300" kern="1200" baseline="0" dirty="0"/>
            <a:t> διερεύνηση της Τριτοβάθμιας Εκπαίδευσης με ιδιαίτερη έμφαση στο Πανεπιστήμιο Κρήτης και την Πανεπιστημιούπολη του Γάλλου στο Ρέθυμνο.</a:t>
          </a:r>
          <a:endParaRPr lang="el-GR" sz="1300" kern="1200" dirty="0"/>
        </a:p>
        <a:p>
          <a:pPr marL="114300" lvl="1" indent="-114300" algn="just" defTabSz="577850">
            <a:lnSpc>
              <a:spcPct val="90000"/>
            </a:lnSpc>
            <a:spcBef>
              <a:spcPct val="0"/>
            </a:spcBef>
            <a:spcAft>
              <a:spcPct val="15000"/>
            </a:spcAft>
            <a:buChar char="•"/>
          </a:pPr>
          <a:endParaRPr lang="el-GR" sz="1300" kern="1200" dirty="0"/>
        </a:p>
        <a:p>
          <a:pPr marL="114300" lvl="1" indent="-114300" algn="just" defTabSz="577850">
            <a:lnSpc>
              <a:spcPct val="90000"/>
            </a:lnSpc>
            <a:spcBef>
              <a:spcPct val="0"/>
            </a:spcBef>
            <a:spcAft>
              <a:spcPct val="15000"/>
            </a:spcAft>
            <a:buChar char="•"/>
          </a:pPr>
          <a:r>
            <a:rPr lang="el-GR" sz="1300" kern="1200" dirty="0"/>
            <a:t>Το Ε.Υ μπορεί να αποτελέσει εργαλείο για τους εκπαιδευτικούς Πρωτοβάθμιας Εκπαίδευσης για το μάθημα της Κ.Π.Α. και την προετοιμασία εκπαιδευτικής επίσκεψης στην </a:t>
          </a:r>
          <a:r>
            <a:rPr lang="el-GR" sz="1300" kern="1200" baseline="0" dirty="0"/>
            <a:t>Πανεπιστημιούπολη του Γάλλου στο Ρέθυμνο.</a:t>
          </a:r>
          <a:endParaRPr lang="el-GR" sz="1300" kern="1200" dirty="0"/>
        </a:p>
      </dsp:txBody>
      <dsp:txXfrm>
        <a:off x="3113" y="1051002"/>
        <a:ext cx="1872102" cy="4457880"/>
      </dsp:txXfrm>
    </dsp:sp>
    <dsp:sp modelId="{07888909-EFC9-486E-A99A-B17B3AF0598C}">
      <dsp:nvSpPr>
        <dsp:cNvPr id="0" name=""/>
        <dsp:cNvSpPr/>
      </dsp:nvSpPr>
      <dsp:spPr>
        <a:xfrm>
          <a:off x="2137310" y="539789"/>
          <a:ext cx="1872102" cy="511212"/>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t>Περιεχόμενα Ε.Υ.</a:t>
          </a:r>
        </a:p>
      </dsp:txBody>
      <dsp:txXfrm>
        <a:off x="2137310" y="539789"/>
        <a:ext cx="1872102" cy="511212"/>
      </dsp:txXfrm>
    </dsp:sp>
    <dsp:sp modelId="{E99D541B-96A2-4ABE-A5F0-7287714C3846}">
      <dsp:nvSpPr>
        <dsp:cNvPr id="0" name=""/>
        <dsp:cNvSpPr/>
      </dsp:nvSpPr>
      <dsp:spPr>
        <a:xfrm>
          <a:off x="2137310" y="1051002"/>
          <a:ext cx="1872102" cy="4457880"/>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1" kern="1200" dirty="0"/>
            <a:t>Εισαγωγή</a:t>
          </a:r>
        </a:p>
        <a:p>
          <a:pPr marL="114300" lvl="1" indent="-114300" algn="l" defTabSz="622300">
            <a:lnSpc>
              <a:spcPct val="90000"/>
            </a:lnSpc>
            <a:spcBef>
              <a:spcPct val="0"/>
            </a:spcBef>
            <a:spcAft>
              <a:spcPct val="15000"/>
            </a:spcAft>
            <a:buChar char="•"/>
          </a:pPr>
          <a:endParaRPr lang="el-GR" sz="1400" b="1" kern="1200" dirty="0"/>
        </a:p>
        <a:p>
          <a:pPr marL="114300" lvl="1" indent="-114300" algn="l" defTabSz="622300">
            <a:lnSpc>
              <a:spcPct val="90000"/>
            </a:lnSpc>
            <a:spcBef>
              <a:spcPct val="0"/>
            </a:spcBef>
            <a:spcAft>
              <a:spcPct val="15000"/>
            </a:spcAft>
            <a:buChar char="•"/>
          </a:pPr>
          <a:r>
            <a:rPr lang="el-GR" sz="1400" b="1" kern="1200" dirty="0"/>
            <a:t>1</a:t>
          </a:r>
          <a:r>
            <a:rPr lang="el-GR" sz="1400" b="1" kern="1200" baseline="30000" dirty="0"/>
            <a:t>η</a:t>
          </a:r>
          <a:r>
            <a:rPr lang="el-GR" sz="1400" b="1" kern="1200" dirty="0"/>
            <a:t> Δ.Ε.</a:t>
          </a:r>
          <a:r>
            <a:rPr lang="el-GR" sz="1400" kern="1200" dirty="0"/>
            <a:t>: Τριτοβάθμια Εκπαίδευση</a:t>
          </a: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b="1" kern="1200" dirty="0"/>
            <a:t>2</a:t>
          </a:r>
          <a:r>
            <a:rPr lang="el-GR" sz="1400" b="1" kern="1200" baseline="30000" dirty="0"/>
            <a:t>η</a:t>
          </a:r>
          <a:r>
            <a:rPr lang="el-GR" sz="1400" b="1" kern="1200" dirty="0"/>
            <a:t> Δ.Ε.</a:t>
          </a:r>
          <a:r>
            <a:rPr lang="el-GR" sz="1400" kern="1200" dirty="0"/>
            <a:t>: Πανεπιστήμιο Κρήτης</a:t>
          </a: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b="1" kern="1200" dirty="0"/>
            <a:t>3</a:t>
          </a:r>
          <a:r>
            <a:rPr lang="el-GR" sz="1400" b="1" kern="1200" baseline="30000" dirty="0"/>
            <a:t>η</a:t>
          </a:r>
          <a:r>
            <a:rPr lang="el-GR" sz="1400" b="1" kern="1200" dirty="0"/>
            <a:t> Δ.Ε.</a:t>
          </a:r>
          <a:r>
            <a:rPr lang="el-GR" sz="1400" kern="1200" dirty="0"/>
            <a:t>: Πανεπιστημιούπολη Γάλλου και Φιλοσοφική Σχολή</a:t>
          </a: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b="1" kern="1200" dirty="0"/>
            <a:t>4</a:t>
          </a:r>
          <a:r>
            <a:rPr lang="el-GR" sz="1400" b="1" kern="1200" baseline="30000" dirty="0"/>
            <a:t>η</a:t>
          </a:r>
          <a:r>
            <a:rPr lang="el-GR" sz="1400" b="1" kern="1200" dirty="0"/>
            <a:t> Δ.Ε.</a:t>
          </a:r>
          <a:r>
            <a:rPr lang="el-GR" sz="1400" kern="1200" dirty="0"/>
            <a:t>: Σχολή Κοινωνικών Επιστημών</a:t>
          </a: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b="1" kern="1200" dirty="0"/>
            <a:t>5</a:t>
          </a:r>
          <a:r>
            <a:rPr lang="el-GR" sz="1400" b="1" kern="1200" baseline="30000" dirty="0"/>
            <a:t>η</a:t>
          </a:r>
          <a:r>
            <a:rPr lang="el-GR" sz="1400" b="1" kern="1200" dirty="0"/>
            <a:t> Δ.Ε.</a:t>
          </a:r>
          <a:r>
            <a:rPr lang="el-GR" sz="1400" kern="1200" dirty="0"/>
            <a:t>: Σχολή Επιστημών Αγωγής</a:t>
          </a:r>
        </a:p>
      </dsp:txBody>
      <dsp:txXfrm>
        <a:off x="2137310" y="1051002"/>
        <a:ext cx="1872102" cy="4457880"/>
      </dsp:txXfrm>
    </dsp:sp>
    <dsp:sp modelId="{37F67AF0-2422-4616-A243-2A18009BA388}">
      <dsp:nvSpPr>
        <dsp:cNvPr id="0" name=""/>
        <dsp:cNvSpPr/>
      </dsp:nvSpPr>
      <dsp:spPr>
        <a:xfrm>
          <a:off x="4271507" y="539789"/>
          <a:ext cx="1872102" cy="511212"/>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t>Θεωρίες Μάθησης Εκπαιδευτικού Υλικού</a:t>
          </a:r>
        </a:p>
      </dsp:txBody>
      <dsp:txXfrm>
        <a:off x="4271507" y="539789"/>
        <a:ext cx="1872102" cy="511212"/>
      </dsp:txXfrm>
    </dsp:sp>
    <dsp:sp modelId="{161C77AF-EAB6-40C8-AABA-AB23B60B6531}">
      <dsp:nvSpPr>
        <dsp:cNvPr id="0" name=""/>
        <dsp:cNvSpPr/>
      </dsp:nvSpPr>
      <dsp:spPr>
        <a:xfrm>
          <a:off x="4271507" y="1051002"/>
          <a:ext cx="1872102" cy="4457880"/>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a:t>Θεωρία του Συμπεριφορισμού </a:t>
          </a: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kern="1200" dirty="0"/>
            <a:t>Στοιχεία Γνωστικών Θεωριών</a:t>
          </a: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Calibri"/>
              <a:ea typeface="+mn-ea"/>
              <a:cs typeface="+mn-cs"/>
            </a:rPr>
            <a:t>Στοιχεία των Θεωριών του Κοινωνικού Εποικοδομισμού</a:t>
          </a:r>
        </a:p>
      </dsp:txBody>
      <dsp:txXfrm>
        <a:off x="4271507" y="1051002"/>
        <a:ext cx="1872102" cy="4457880"/>
      </dsp:txXfrm>
    </dsp:sp>
    <dsp:sp modelId="{5C7BA1AD-748E-48D1-A05E-0550ACFFAE6B}">
      <dsp:nvSpPr>
        <dsp:cNvPr id="0" name=""/>
        <dsp:cNvSpPr/>
      </dsp:nvSpPr>
      <dsp:spPr>
        <a:xfrm>
          <a:off x="6405704" y="539789"/>
          <a:ext cx="1872102" cy="511212"/>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t>Αρχές Δημιουργίας Εκπαιδευτικού Υλικού</a:t>
          </a:r>
        </a:p>
      </dsp:txBody>
      <dsp:txXfrm>
        <a:off x="6405704" y="539789"/>
        <a:ext cx="1872102" cy="511212"/>
      </dsp:txXfrm>
    </dsp:sp>
    <dsp:sp modelId="{EB045F2E-9D24-49EC-B501-48AE5D83D99D}">
      <dsp:nvSpPr>
        <dsp:cNvPr id="0" name=""/>
        <dsp:cNvSpPr/>
      </dsp:nvSpPr>
      <dsp:spPr>
        <a:xfrm>
          <a:off x="6405704" y="1051002"/>
          <a:ext cx="1872102" cy="4457880"/>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Calibri"/>
              <a:ea typeface="+mn-ea"/>
              <a:cs typeface="+mn-cs"/>
            </a:rPr>
            <a:t>κατά τον </a:t>
          </a:r>
          <a:r>
            <a:rPr lang="en-US" sz="1400" kern="1200" dirty="0">
              <a:solidFill>
                <a:prstClr val="black">
                  <a:hueOff val="0"/>
                  <a:satOff val="0"/>
                  <a:lumOff val="0"/>
                  <a:alphaOff val="0"/>
                </a:prstClr>
              </a:solidFill>
              <a:latin typeface="Calibri"/>
              <a:ea typeface="+mn-ea"/>
              <a:cs typeface="+mn-cs"/>
            </a:rPr>
            <a:t>Holmberg</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Calibri"/>
              <a:ea typeface="+mn-ea"/>
              <a:cs typeface="+mn-cs"/>
            </a:rPr>
            <a:t>κατά την Mena</a:t>
          </a:r>
        </a:p>
        <a:p>
          <a:pPr marL="114300" lvl="1" indent="-114300" algn="l" defTabSz="622300">
            <a:lnSpc>
              <a:spcPct val="90000"/>
            </a:lnSpc>
            <a:spcBef>
              <a:spcPct val="0"/>
            </a:spcBef>
            <a:spcAft>
              <a:spcPct val="15000"/>
            </a:spcAft>
            <a:buChar char="•"/>
          </a:pP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Calibri"/>
              <a:ea typeface="+mn-ea"/>
              <a:cs typeface="+mn-cs"/>
            </a:rPr>
            <a:t>κατά τους West-Λιοναράκη</a:t>
          </a:r>
        </a:p>
        <a:p>
          <a:pPr marL="114300" lvl="1" indent="-114300" algn="l" defTabSz="622300">
            <a:lnSpc>
              <a:spcPct val="90000"/>
            </a:lnSpc>
            <a:spcBef>
              <a:spcPct val="0"/>
            </a:spcBef>
            <a:spcAft>
              <a:spcPct val="15000"/>
            </a:spcAft>
            <a:buChar char="•"/>
          </a:pP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Calibri"/>
              <a:ea typeface="+mn-ea"/>
              <a:cs typeface="+mn-cs"/>
            </a:rPr>
            <a:t>κατά τον </a:t>
          </a:r>
          <a:r>
            <a:rPr lang="en-US" sz="1400" kern="1200" dirty="0">
              <a:solidFill>
                <a:prstClr val="black">
                  <a:hueOff val="0"/>
                  <a:satOff val="0"/>
                  <a:lumOff val="0"/>
                  <a:alphaOff val="0"/>
                </a:prstClr>
              </a:solidFill>
              <a:latin typeface="Calibri"/>
              <a:ea typeface="+mn-ea"/>
              <a:cs typeface="+mn-cs"/>
            </a:rPr>
            <a:t>Mayer</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Calibri"/>
              <a:ea typeface="+mn-ea"/>
              <a:cs typeface="+mn-cs"/>
            </a:rPr>
            <a:t>κατά τους Σπανακά - Λιοναράκη</a:t>
          </a:r>
          <a:r>
            <a:rPr lang="en-US" sz="1400" kern="1200" dirty="0">
              <a:solidFill>
                <a:prstClr val="black">
                  <a:hueOff val="0"/>
                  <a:satOff val="0"/>
                  <a:lumOff val="0"/>
                  <a:alphaOff val="0"/>
                </a:prstClr>
              </a:solidFill>
              <a:latin typeface="Calibri"/>
              <a:ea typeface="+mn-ea"/>
              <a:cs typeface="+mn-cs"/>
            </a:rPr>
            <a:t> </a:t>
          </a:r>
          <a:endParaRPr lang="el-GR" sz="1400" kern="1200" dirty="0">
            <a:solidFill>
              <a:prstClr val="black">
                <a:hueOff val="0"/>
                <a:satOff val="0"/>
                <a:lumOff val="0"/>
                <a:alphaOff val="0"/>
              </a:prstClr>
            </a:solidFill>
            <a:latin typeface="Calibri"/>
            <a:ea typeface="+mn-ea"/>
            <a:cs typeface="+mn-cs"/>
          </a:endParaRPr>
        </a:p>
      </dsp:txBody>
      <dsp:txXfrm>
        <a:off x="6405704" y="1051002"/>
        <a:ext cx="1872102" cy="4457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3A4B5-A64A-4B63-AD1F-5E7E67C193D5}">
      <dsp:nvSpPr>
        <dsp:cNvPr id="0" name=""/>
        <dsp:cNvSpPr/>
      </dsp:nvSpPr>
      <dsp:spPr>
        <a:xfrm>
          <a:off x="545053" y="204802"/>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h5p</a:t>
          </a:r>
          <a:endParaRPr lang="el-GR" sz="2200" b="1" kern="1200" dirty="0">
            <a:latin typeface="Calibri"/>
            <a:ea typeface="+mn-ea"/>
            <a:cs typeface="+mn-cs"/>
          </a:endParaRPr>
        </a:p>
      </dsp:txBody>
      <dsp:txXfrm>
        <a:off x="545053" y="204802"/>
        <a:ext cx="2250362" cy="703238"/>
      </dsp:txXfrm>
    </dsp:sp>
    <dsp:sp modelId="{3F4FD1B9-6110-4DDD-821E-CC6B139CE39B}">
      <dsp:nvSpPr>
        <dsp:cNvPr id="0" name=""/>
        <dsp:cNvSpPr/>
      </dsp:nvSpPr>
      <dsp:spPr>
        <a:xfrm>
          <a:off x="421110" y="103223"/>
          <a:ext cx="492266" cy="738400"/>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746029-E356-41C4-8C6E-70A33DF9575A}">
      <dsp:nvSpPr>
        <dsp:cNvPr id="0" name=""/>
        <dsp:cNvSpPr/>
      </dsp:nvSpPr>
      <dsp:spPr>
        <a:xfrm>
          <a:off x="2990153" y="204802"/>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Edivea Students</a:t>
          </a:r>
          <a:endParaRPr lang="el-GR" sz="2200" b="1" kern="1200" dirty="0">
            <a:latin typeface="Calibri"/>
            <a:ea typeface="+mn-ea"/>
            <a:cs typeface="+mn-cs"/>
          </a:endParaRPr>
        </a:p>
      </dsp:txBody>
      <dsp:txXfrm>
        <a:off x="2990153" y="204802"/>
        <a:ext cx="2250362" cy="703238"/>
      </dsp:txXfrm>
    </dsp:sp>
    <dsp:sp modelId="{7B46FE51-2E7F-4184-BE8F-151FAE1C34FF}">
      <dsp:nvSpPr>
        <dsp:cNvPr id="0" name=""/>
        <dsp:cNvSpPr/>
      </dsp:nvSpPr>
      <dsp:spPr>
        <a:xfrm>
          <a:off x="2896388" y="103223"/>
          <a:ext cx="492266" cy="738400"/>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83BE57-67CB-47CA-A6BC-807A6D5976B6}">
      <dsp:nvSpPr>
        <dsp:cNvPr id="0" name=""/>
        <dsp:cNvSpPr/>
      </dsp:nvSpPr>
      <dsp:spPr>
        <a:xfrm>
          <a:off x="5465430" y="204802"/>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Plotagon Studio</a:t>
          </a:r>
          <a:endParaRPr lang="el-GR" sz="2200" kern="1200" dirty="0"/>
        </a:p>
      </dsp:txBody>
      <dsp:txXfrm>
        <a:off x="5465430" y="204802"/>
        <a:ext cx="2250362" cy="703238"/>
      </dsp:txXfrm>
    </dsp:sp>
    <dsp:sp modelId="{810BB4D1-D670-4F81-92D9-42EDED668C6C}">
      <dsp:nvSpPr>
        <dsp:cNvPr id="0" name=""/>
        <dsp:cNvSpPr/>
      </dsp:nvSpPr>
      <dsp:spPr>
        <a:xfrm>
          <a:off x="5371665" y="103223"/>
          <a:ext cx="492266" cy="738400"/>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4D52AE-C46F-4040-BB7B-CF5BE67B4211}">
      <dsp:nvSpPr>
        <dsp:cNvPr id="0" name=""/>
        <dsp:cNvSpPr/>
      </dsp:nvSpPr>
      <dsp:spPr>
        <a:xfrm>
          <a:off x="514875" y="1090100"/>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Vidnoz AI</a:t>
          </a:r>
          <a:endParaRPr lang="el-GR" sz="2200" b="1" kern="1200" dirty="0">
            <a:latin typeface="Calibri"/>
            <a:ea typeface="+mn-ea"/>
            <a:cs typeface="+mn-cs"/>
          </a:endParaRPr>
        </a:p>
      </dsp:txBody>
      <dsp:txXfrm>
        <a:off x="514875" y="1090100"/>
        <a:ext cx="2250362" cy="703238"/>
      </dsp:txXfrm>
    </dsp:sp>
    <dsp:sp modelId="{0993A433-05BD-4DB4-A45B-D5CE113F5B60}">
      <dsp:nvSpPr>
        <dsp:cNvPr id="0" name=""/>
        <dsp:cNvSpPr/>
      </dsp:nvSpPr>
      <dsp:spPr>
        <a:xfrm>
          <a:off x="421110" y="988522"/>
          <a:ext cx="492266" cy="738400"/>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2651D6-4971-436F-B555-669774B06311}">
      <dsp:nvSpPr>
        <dsp:cNvPr id="0" name=""/>
        <dsp:cNvSpPr/>
      </dsp:nvSpPr>
      <dsp:spPr>
        <a:xfrm>
          <a:off x="2990153" y="1090100"/>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Padlet</a:t>
          </a:r>
          <a:endParaRPr lang="el-GR" sz="2200" b="1" kern="1200" dirty="0">
            <a:latin typeface="Calibri"/>
            <a:ea typeface="+mn-ea"/>
            <a:cs typeface="+mn-cs"/>
          </a:endParaRPr>
        </a:p>
      </dsp:txBody>
      <dsp:txXfrm>
        <a:off x="2990153" y="1090100"/>
        <a:ext cx="2250362" cy="703238"/>
      </dsp:txXfrm>
    </dsp:sp>
    <dsp:sp modelId="{1393E479-A2C8-4AC2-A154-122DB7FB03FB}">
      <dsp:nvSpPr>
        <dsp:cNvPr id="0" name=""/>
        <dsp:cNvSpPr/>
      </dsp:nvSpPr>
      <dsp:spPr>
        <a:xfrm>
          <a:off x="2896388" y="988522"/>
          <a:ext cx="492266" cy="73840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8000" r="-9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934EF-C15F-45E7-986C-17F5A799BE65}">
      <dsp:nvSpPr>
        <dsp:cNvPr id="0" name=""/>
        <dsp:cNvSpPr/>
      </dsp:nvSpPr>
      <dsp:spPr>
        <a:xfrm>
          <a:off x="5465430" y="1090100"/>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Canva</a:t>
          </a:r>
          <a:endParaRPr lang="el-GR" sz="2200" b="1" kern="1200" dirty="0">
            <a:latin typeface="Calibri"/>
            <a:ea typeface="+mn-ea"/>
            <a:cs typeface="+mn-cs"/>
          </a:endParaRPr>
        </a:p>
      </dsp:txBody>
      <dsp:txXfrm>
        <a:off x="5465430" y="1090100"/>
        <a:ext cx="2250362" cy="703238"/>
      </dsp:txXfrm>
    </dsp:sp>
    <dsp:sp modelId="{57D41DDE-0A1B-4F29-8466-A22F464EAC9B}">
      <dsp:nvSpPr>
        <dsp:cNvPr id="0" name=""/>
        <dsp:cNvSpPr/>
      </dsp:nvSpPr>
      <dsp:spPr>
        <a:xfrm>
          <a:off x="5371665" y="988522"/>
          <a:ext cx="492266" cy="738400"/>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6528EC-AA0B-4C27-AF9F-9F4388A058DD}">
      <dsp:nvSpPr>
        <dsp:cNvPr id="0" name=""/>
        <dsp:cNvSpPr/>
      </dsp:nvSpPr>
      <dsp:spPr>
        <a:xfrm>
          <a:off x="514875" y="1975399"/>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Doodly</a:t>
          </a:r>
          <a:endParaRPr lang="el-GR" sz="2200" b="1" kern="1200" dirty="0">
            <a:latin typeface="Calibri"/>
            <a:ea typeface="+mn-ea"/>
            <a:cs typeface="+mn-cs"/>
          </a:endParaRPr>
        </a:p>
      </dsp:txBody>
      <dsp:txXfrm>
        <a:off x="514875" y="1975399"/>
        <a:ext cx="2250362" cy="703238"/>
      </dsp:txXfrm>
    </dsp:sp>
    <dsp:sp modelId="{B7D01C6E-39F3-44FF-BBFA-ECD10E51F163}">
      <dsp:nvSpPr>
        <dsp:cNvPr id="0" name=""/>
        <dsp:cNvSpPr/>
      </dsp:nvSpPr>
      <dsp:spPr>
        <a:xfrm>
          <a:off x="421110" y="1873820"/>
          <a:ext cx="492266" cy="7384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F33576-394A-4512-A5F3-0049FF52C5EF}">
      <dsp:nvSpPr>
        <dsp:cNvPr id="0" name=""/>
        <dsp:cNvSpPr/>
      </dsp:nvSpPr>
      <dsp:spPr>
        <a:xfrm>
          <a:off x="2990153" y="1975399"/>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Actionbound</a:t>
          </a:r>
          <a:endParaRPr lang="el-GR" sz="2200" b="1" kern="1200" dirty="0">
            <a:latin typeface="Calibri"/>
            <a:ea typeface="+mn-ea"/>
            <a:cs typeface="+mn-cs"/>
          </a:endParaRPr>
        </a:p>
      </dsp:txBody>
      <dsp:txXfrm>
        <a:off x="2990153" y="1975399"/>
        <a:ext cx="2250362" cy="703238"/>
      </dsp:txXfrm>
    </dsp:sp>
    <dsp:sp modelId="{C0CAFB5F-D6D0-4D32-9EF3-F15E298F3D28}">
      <dsp:nvSpPr>
        <dsp:cNvPr id="0" name=""/>
        <dsp:cNvSpPr/>
      </dsp:nvSpPr>
      <dsp:spPr>
        <a:xfrm>
          <a:off x="2896388" y="1873820"/>
          <a:ext cx="492266" cy="738400"/>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67DEBB-2DA7-49A5-85FD-D79D3EA87AB6}">
      <dsp:nvSpPr>
        <dsp:cNvPr id="0" name=""/>
        <dsp:cNvSpPr/>
      </dsp:nvSpPr>
      <dsp:spPr>
        <a:xfrm>
          <a:off x="5465430" y="1975399"/>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ThinkLing</a:t>
          </a:r>
          <a:endParaRPr lang="el-GR" sz="2200" b="1" kern="1200" dirty="0">
            <a:latin typeface="Calibri"/>
            <a:ea typeface="+mn-ea"/>
            <a:cs typeface="+mn-cs"/>
          </a:endParaRPr>
        </a:p>
      </dsp:txBody>
      <dsp:txXfrm>
        <a:off x="5465430" y="1975399"/>
        <a:ext cx="2250362" cy="703238"/>
      </dsp:txXfrm>
    </dsp:sp>
    <dsp:sp modelId="{744B23BA-64BA-45B4-B31B-E8D1456853AD}">
      <dsp:nvSpPr>
        <dsp:cNvPr id="0" name=""/>
        <dsp:cNvSpPr/>
      </dsp:nvSpPr>
      <dsp:spPr>
        <a:xfrm>
          <a:off x="5371665" y="1873820"/>
          <a:ext cx="492266" cy="738400"/>
        </a:xfrm>
        <a:prstGeom prst="rect">
          <a:avLst/>
        </a:prstGeom>
        <a:blipFill dpi="0"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0657A-FC9C-4C81-B366-075C795A3058}">
      <dsp:nvSpPr>
        <dsp:cNvPr id="0" name=""/>
        <dsp:cNvSpPr/>
      </dsp:nvSpPr>
      <dsp:spPr>
        <a:xfrm>
          <a:off x="514875" y="2860698"/>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Blippar</a:t>
          </a:r>
          <a:endParaRPr lang="el-GR" sz="2200" b="1" kern="1200" dirty="0">
            <a:latin typeface="Calibri"/>
            <a:ea typeface="+mn-ea"/>
            <a:cs typeface="+mn-cs"/>
          </a:endParaRPr>
        </a:p>
      </dsp:txBody>
      <dsp:txXfrm>
        <a:off x="514875" y="2860698"/>
        <a:ext cx="2250362" cy="703238"/>
      </dsp:txXfrm>
    </dsp:sp>
    <dsp:sp modelId="{7F91EA9A-A828-4AD0-A8E8-0DBFAF103D0A}">
      <dsp:nvSpPr>
        <dsp:cNvPr id="0" name=""/>
        <dsp:cNvSpPr/>
      </dsp:nvSpPr>
      <dsp:spPr>
        <a:xfrm>
          <a:off x="421110" y="2759119"/>
          <a:ext cx="492266" cy="738400"/>
        </a:xfrm>
        <a:prstGeom prst="rect">
          <a:avLst/>
        </a:prstGeom>
        <a:blipFill dpi="0"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FF36C5-AAE3-4716-B495-C718C915CBD2}">
      <dsp:nvSpPr>
        <dsp:cNvPr id="0" name=""/>
        <dsp:cNvSpPr/>
      </dsp:nvSpPr>
      <dsp:spPr>
        <a:xfrm>
          <a:off x="2990153" y="2860698"/>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Kdenlive</a:t>
          </a:r>
          <a:endParaRPr lang="el-GR" sz="2200" b="1" kern="1200" dirty="0">
            <a:latin typeface="Calibri"/>
            <a:ea typeface="+mn-ea"/>
            <a:cs typeface="+mn-cs"/>
          </a:endParaRPr>
        </a:p>
      </dsp:txBody>
      <dsp:txXfrm>
        <a:off x="2990153" y="2860698"/>
        <a:ext cx="2250362" cy="703238"/>
      </dsp:txXfrm>
    </dsp:sp>
    <dsp:sp modelId="{ABE45A64-A0B5-4F14-9EF2-C149FE72A485}">
      <dsp:nvSpPr>
        <dsp:cNvPr id="0" name=""/>
        <dsp:cNvSpPr/>
      </dsp:nvSpPr>
      <dsp:spPr>
        <a:xfrm>
          <a:off x="2896388" y="2759119"/>
          <a:ext cx="492266" cy="738400"/>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985691-7F18-4504-9488-B61D934C4FEB}">
      <dsp:nvSpPr>
        <dsp:cNvPr id="0" name=""/>
        <dsp:cNvSpPr/>
      </dsp:nvSpPr>
      <dsp:spPr>
        <a:xfrm>
          <a:off x="5465430" y="2860698"/>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a:ea typeface="+mn-ea"/>
              <a:cs typeface="+mn-cs"/>
            </a:rPr>
            <a:t>Genially</a:t>
          </a:r>
          <a:endParaRPr lang="el-GR" sz="2200" b="1" kern="1200" dirty="0">
            <a:latin typeface="Calibri"/>
            <a:ea typeface="+mn-ea"/>
            <a:cs typeface="+mn-cs"/>
          </a:endParaRPr>
        </a:p>
      </dsp:txBody>
      <dsp:txXfrm>
        <a:off x="5465430" y="2860698"/>
        <a:ext cx="2250362" cy="703238"/>
      </dsp:txXfrm>
    </dsp:sp>
    <dsp:sp modelId="{73942579-3DB7-477A-9285-AE719040B83E}">
      <dsp:nvSpPr>
        <dsp:cNvPr id="0" name=""/>
        <dsp:cNvSpPr/>
      </dsp:nvSpPr>
      <dsp:spPr>
        <a:xfrm>
          <a:off x="5371665" y="2759119"/>
          <a:ext cx="492266" cy="738400"/>
        </a:xfrm>
        <a:prstGeom prst="rect">
          <a:avLst/>
        </a:prstGeom>
        <a:blipFill dpi="0"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A807-CF17-41EC-A1C2-E976936ABEF6}">
      <dsp:nvSpPr>
        <dsp:cNvPr id="0" name=""/>
        <dsp:cNvSpPr/>
      </dsp:nvSpPr>
      <dsp:spPr>
        <a:xfrm>
          <a:off x="1211321" y="3745997"/>
          <a:ext cx="2250362" cy="70323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latin typeface="Calibri"/>
              <a:ea typeface="+mn-ea"/>
              <a:cs typeface="+mn-cs"/>
            </a:rPr>
            <a:t>Εργαλεία ηχογράφησης και φωτογράφισης </a:t>
          </a:r>
          <a:endParaRPr lang="el-GR" sz="1300" b="1" kern="1200" dirty="0">
            <a:latin typeface="Calibri"/>
            <a:ea typeface="+mn-ea"/>
            <a:cs typeface="+mn-cs"/>
          </a:endParaRPr>
        </a:p>
      </dsp:txBody>
      <dsp:txXfrm>
        <a:off x="1211321" y="3745997"/>
        <a:ext cx="2250362" cy="703238"/>
      </dsp:txXfrm>
    </dsp:sp>
    <dsp:sp modelId="{40FD0214-D715-456D-8309-FD5BCA5958C2}">
      <dsp:nvSpPr>
        <dsp:cNvPr id="0" name=""/>
        <dsp:cNvSpPr/>
      </dsp:nvSpPr>
      <dsp:spPr>
        <a:xfrm>
          <a:off x="1117555" y="3644418"/>
          <a:ext cx="492266" cy="738400"/>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86822-1F14-4AA1-ACD8-414BCA00150C}">
      <dsp:nvSpPr>
        <dsp:cNvPr id="0" name=""/>
        <dsp:cNvSpPr/>
      </dsp:nvSpPr>
      <dsp:spPr>
        <a:xfrm>
          <a:off x="3592833" y="3755612"/>
          <a:ext cx="3426514" cy="69041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327"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dirty="0"/>
            <a:t>Άλλες εφαρμογές</a:t>
          </a:r>
          <a:r>
            <a:rPr lang="en-US" sz="1300" b="1" kern="1200" dirty="0"/>
            <a:t>:</a:t>
          </a:r>
          <a:r>
            <a:rPr lang="en-US" sz="1300" kern="1200" dirty="0"/>
            <a:t> Power Point, Google Forms, Word Wall, YouTube,</a:t>
          </a:r>
          <a:r>
            <a:rPr lang="en-US" sz="1300" b="1" kern="1200" dirty="0">
              <a:latin typeface="Calibri"/>
              <a:ea typeface="+mn-ea"/>
              <a:cs typeface="+mn-cs"/>
            </a:rPr>
            <a:t> </a:t>
          </a:r>
          <a:r>
            <a:rPr lang="en-US" sz="1300" kern="1200" dirty="0">
              <a:latin typeface="Calibri"/>
              <a:ea typeface="+mn-ea"/>
              <a:cs typeface="+mn-cs"/>
            </a:rPr>
            <a:t>Eleven Labs, Crossword Labs, Gamma</a:t>
          </a:r>
          <a:r>
            <a:rPr lang="el-GR" sz="1300" kern="1200" dirty="0">
              <a:latin typeface="Calibri"/>
              <a:ea typeface="+mn-ea"/>
              <a:cs typeface="+mn-cs"/>
            </a:rPr>
            <a:t>, </a:t>
          </a:r>
          <a:r>
            <a:rPr lang="en-US" sz="1300" kern="1200" dirty="0">
              <a:latin typeface="Calibri"/>
              <a:ea typeface="+mn-ea"/>
              <a:cs typeface="+mn-cs"/>
            </a:rPr>
            <a:t>Animaker</a:t>
          </a:r>
          <a:endParaRPr lang="el-GR" sz="1300" kern="1200" dirty="0">
            <a:latin typeface="Calibri"/>
            <a:ea typeface="+mn-ea"/>
            <a:cs typeface="+mn-cs"/>
          </a:endParaRPr>
        </a:p>
      </dsp:txBody>
      <dsp:txXfrm>
        <a:off x="3592833" y="3755612"/>
        <a:ext cx="3426514" cy="690418"/>
      </dsp:txXfrm>
    </dsp:sp>
    <dsp:sp modelId="{DAF6DBB5-D03A-470B-9873-B3A0CCF3D985}">
      <dsp:nvSpPr>
        <dsp:cNvPr id="0" name=""/>
        <dsp:cNvSpPr/>
      </dsp:nvSpPr>
      <dsp:spPr>
        <a:xfrm>
          <a:off x="3501780" y="3616359"/>
          <a:ext cx="492266" cy="738400"/>
        </a:xfrm>
        <a:prstGeom prst="rect">
          <a:avLst/>
        </a:prstGeom>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30347-B846-4CC7-989E-31BEA32B1D8F}">
      <dsp:nvSpPr>
        <dsp:cNvPr id="0" name=""/>
        <dsp:cNvSpPr/>
      </dsp:nvSpPr>
      <dsp:spPr>
        <a:xfrm>
          <a:off x="9570" y="1477509"/>
          <a:ext cx="2474441" cy="1237220"/>
        </a:xfrm>
        <a:prstGeom prst="roundRect">
          <a:avLst>
            <a:gd name="adj" fmla="val 10000"/>
          </a:avLst>
        </a:prstGeom>
        <a:solidFill>
          <a:srgbClr val="443E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kern="1200" dirty="0"/>
            <a:t>Αξιοπιστία και Εγκυρότητα</a:t>
          </a:r>
        </a:p>
      </dsp:txBody>
      <dsp:txXfrm>
        <a:off x="45807" y="1513746"/>
        <a:ext cx="2401967" cy="1164746"/>
      </dsp:txXfrm>
    </dsp:sp>
    <dsp:sp modelId="{78664766-0F09-45D7-9A6B-C8FF71E06EAA}">
      <dsp:nvSpPr>
        <dsp:cNvPr id="0" name=""/>
        <dsp:cNvSpPr/>
      </dsp:nvSpPr>
      <dsp:spPr>
        <a:xfrm rot="18289469">
          <a:off x="2112293" y="1358157"/>
          <a:ext cx="1733213" cy="53121"/>
        </a:xfrm>
        <a:custGeom>
          <a:avLst/>
          <a:gdLst/>
          <a:ahLst/>
          <a:cxnLst/>
          <a:rect l="0" t="0" r="0" b="0"/>
          <a:pathLst>
            <a:path>
              <a:moveTo>
                <a:pt x="0" y="26560"/>
              </a:moveTo>
              <a:lnTo>
                <a:pt x="1733213" y="265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2935570" y="1341387"/>
        <a:ext cx="86660" cy="86660"/>
      </dsp:txXfrm>
    </dsp:sp>
    <dsp:sp modelId="{EB4DD5E2-3EAC-424B-97D3-4FFC6AB9214A}">
      <dsp:nvSpPr>
        <dsp:cNvPr id="0" name=""/>
        <dsp:cNvSpPr/>
      </dsp:nvSpPr>
      <dsp:spPr>
        <a:xfrm>
          <a:off x="3473788" y="54705"/>
          <a:ext cx="4199498" cy="1237220"/>
        </a:xfrm>
        <a:prstGeom prst="roundRect">
          <a:avLst>
            <a:gd name="adj" fmla="val 10000"/>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l-GR" sz="2100" kern="1200" dirty="0">
              <a:solidFill>
                <a:srgbClr val="931B1B"/>
              </a:solidFill>
              <a:latin typeface="Calibri"/>
              <a:ea typeface="+mn-ea"/>
              <a:cs typeface="+mn-cs"/>
            </a:rPr>
            <a:t>Ερωτηματολόγιο κατανοητό ως προς τη χρήση και την συμπλήρωση του. Ευκολία στην πρόσβαση σε </a:t>
          </a:r>
          <a:r>
            <a:rPr lang="en-US" sz="2100" kern="1200" dirty="0">
              <a:solidFill>
                <a:srgbClr val="931B1B"/>
              </a:solidFill>
              <a:latin typeface="Calibri"/>
              <a:ea typeface="+mn-ea"/>
              <a:cs typeface="+mn-cs"/>
            </a:rPr>
            <a:t>Google Form </a:t>
          </a:r>
          <a:r>
            <a:rPr lang="el-GR" sz="2100" kern="1200" dirty="0">
              <a:solidFill>
                <a:srgbClr val="931B1B"/>
              </a:solidFill>
              <a:latin typeface="Calibri"/>
              <a:ea typeface="+mn-ea"/>
              <a:cs typeface="+mn-cs"/>
            </a:rPr>
            <a:t>μέσω</a:t>
          </a:r>
          <a:r>
            <a:rPr lang="en-US" sz="2100" kern="1200" dirty="0">
              <a:solidFill>
                <a:srgbClr val="931B1B"/>
              </a:solidFill>
              <a:latin typeface="Calibri"/>
              <a:ea typeface="+mn-ea"/>
              <a:cs typeface="+mn-cs"/>
            </a:rPr>
            <a:t> QR code. </a:t>
          </a:r>
          <a:endParaRPr lang="el-GR" sz="2100" kern="1200" dirty="0">
            <a:solidFill>
              <a:srgbClr val="931B1B"/>
            </a:solidFill>
            <a:latin typeface="Calibri"/>
            <a:ea typeface="+mn-ea"/>
            <a:cs typeface="+mn-cs"/>
          </a:endParaRPr>
        </a:p>
      </dsp:txBody>
      <dsp:txXfrm>
        <a:off x="3510025" y="90942"/>
        <a:ext cx="4127024" cy="1164746"/>
      </dsp:txXfrm>
    </dsp:sp>
    <dsp:sp modelId="{A3C2A65F-EB42-4315-8DC1-1333E63A350A}">
      <dsp:nvSpPr>
        <dsp:cNvPr id="0" name=""/>
        <dsp:cNvSpPr/>
      </dsp:nvSpPr>
      <dsp:spPr>
        <a:xfrm>
          <a:off x="2484012" y="2069559"/>
          <a:ext cx="989776" cy="53121"/>
        </a:xfrm>
        <a:custGeom>
          <a:avLst/>
          <a:gdLst/>
          <a:ahLst/>
          <a:cxnLst/>
          <a:rect l="0" t="0" r="0" b="0"/>
          <a:pathLst>
            <a:path>
              <a:moveTo>
                <a:pt x="0" y="26560"/>
              </a:moveTo>
              <a:lnTo>
                <a:pt x="989776" y="265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954156" y="2071375"/>
        <a:ext cx="49488" cy="49488"/>
      </dsp:txXfrm>
    </dsp:sp>
    <dsp:sp modelId="{60BC114B-1AF9-48EC-B137-7D56FFF312D6}">
      <dsp:nvSpPr>
        <dsp:cNvPr id="0" name=""/>
        <dsp:cNvSpPr/>
      </dsp:nvSpPr>
      <dsp:spPr>
        <a:xfrm>
          <a:off x="3473788" y="1477509"/>
          <a:ext cx="4221496" cy="123722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rgbClr val="931B1B"/>
              </a:solidFill>
              <a:latin typeface="Calibri"/>
              <a:ea typeface="+mn-ea"/>
              <a:cs typeface="+mn-cs"/>
            </a:rPr>
            <a:t>Αποτίμηση του κύριου Ε.Υ. από τους ειδικούς της ΕξΑΕ (α’ μέρος) και αποτίμηση τόσο του κύριου Ε.Υ. όσο και του χωροευαίσθητου παιχνιδιού Ε.Π. από τους 2ετείς μεταπτυχιακούς φοιτητές του προγράμματος.    </a:t>
          </a:r>
        </a:p>
      </dsp:txBody>
      <dsp:txXfrm>
        <a:off x="3510025" y="1513746"/>
        <a:ext cx="4149022" cy="1164746"/>
      </dsp:txXfrm>
    </dsp:sp>
    <dsp:sp modelId="{32C241BC-8CB1-4798-9B66-C1781C41C6A7}">
      <dsp:nvSpPr>
        <dsp:cNvPr id="0" name=""/>
        <dsp:cNvSpPr/>
      </dsp:nvSpPr>
      <dsp:spPr>
        <a:xfrm rot="3310531">
          <a:off x="2112293" y="2780961"/>
          <a:ext cx="1733213" cy="53121"/>
        </a:xfrm>
        <a:custGeom>
          <a:avLst/>
          <a:gdLst/>
          <a:ahLst/>
          <a:cxnLst/>
          <a:rect l="0" t="0" r="0" b="0"/>
          <a:pathLst>
            <a:path>
              <a:moveTo>
                <a:pt x="0" y="26560"/>
              </a:moveTo>
              <a:lnTo>
                <a:pt x="1733213" y="265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2935570" y="2764191"/>
        <a:ext cx="86660" cy="86660"/>
      </dsp:txXfrm>
    </dsp:sp>
    <dsp:sp modelId="{9D21659F-D9F3-44AE-A11F-87011164D6A9}">
      <dsp:nvSpPr>
        <dsp:cNvPr id="0" name=""/>
        <dsp:cNvSpPr/>
      </dsp:nvSpPr>
      <dsp:spPr>
        <a:xfrm>
          <a:off x="3473788" y="2900313"/>
          <a:ext cx="4199498" cy="1237220"/>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kern="1200" dirty="0">
              <a:solidFill>
                <a:srgbClr val="931B1B"/>
              </a:solidFill>
            </a:rPr>
            <a:t>Ανωνυμία συμπλήρωσης ερωτηματολογίου </a:t>
          </a:r>
        </a:p>
      </dsp:txBody>
      <dsp:txXfrm>
        <a:off x="3510025" y="2936550"/>
        <a:ext cx="4127024" cy="11647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8182B-DC65-48BE-A05A-0F1B46677869}">
      <dsp:nvSpPr>
        <dsp:cNvPr id="0" name=""/>
        <dsp:cNvSpPr/>
      </dsp:nvSpPr>
      <dsp:spPr>
        <a:xfrm>
          <a:off x="41" y="18041"/>
          <a:ext cx="3950780" cy="345600"/>
        </a:xfrm>
        <a:prstGeom prst="rect">
          <a:avLst/>
        </a:prstGeom>
        <a:solidFill>
          <a:schemeClr val="accent4">
            <a:lumMod val="60000"/>
            <a:lumOff val="4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t>Δυνατά στοιχεία του Ε.Υ.</a:t>
          </a:r>
          <a:endParaRPr lang="el-GR" sz="1400" b="1" kern="1200" dirty="0">
            <a:solidFill>
              <a:srgbClr val="0070C0"/>
            </a:solidFill>
          </a:endParaRPr>
        </a:p>
      </dsp:txBody>
      <dsp:txXfrm>
        <a:off x="41" y="18041"/>
        <a:ext cx="3950780" cy="345600"/>
      </dsp:txXfrm>
    </dsp:sp>
    <dsp:sp modelId="{AA8E1EC9-273A-4756-AA34-4B3E5893B3A4}">
      <dsp:nvSpPr>
        <dsp:cNvPr id="0" name=""/>
        <dsp:cNvSpPr/>
      </dsp:nvSpPr>
      <dsp:spPr>
        <a:xfrm>
          <a:off x="41" y="363641"/>
          <a:ext cx="3950780" cy="1564649"/>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a:t>Ποικιλία χρήσης avatar για αίσθηση οικειότητας και αμεσότητας</a:t>
          </a:r>
        </a:p>
        <a:p>
          <a:pPr marL="114300" lvl="1" indent="-114300" algn="l" defTabSz="622300">
            <a:lnSpc>
              <a:spcPct val="90000"/>
            </a:lnSpc>
            <a:spcBef>
              <a:spcPct val="0"/>
            </a:spcBef>
            <a:spcAft>
              <a:spcPct val="15000"/>
            </a:spcAft>
            <a:buChar char="•"/>
          </a:pPr>
          <a:r>
            <a:rPr lang="el-GR" sz="1400" kern="1200" dirty="0"/>
            <a:t>Περιληπτικές και στοχευμένες πληροφορίες για καλύτερη κατανόηση</a:t>
          </a:r>
        </a:p>
        <a:p>
          <a:pPr marL="114300" lvl="1" indent="-114300" algn="l" defTabSz="622300">
            <a:lnSpc>
              <a:spcPct val="90000"/>
            </a:lnSpc>
            <a:spcBef>
              <a:spcPct val="0"/>
            </a:spcBef>
            <a:spcAft>
              <a:spcPct val="15000"/>
            </a:spcAft>
            <a:buChar char="•"/>
          </a:pPr>
          <a:r>
            <a:rPr lang="el-GR" sz="1400" kern="1200" dirty="0"/>
            <a:t>Ποικιλία διαδραστικών παιχνιδιών και βίντεο</a:t>
          </a:r>
        </a:p>
      </dsp:txBody>
      <dsp:txXfrm>
        <a:off x="41" y="363641"/>
        <a:ext cx="3950780" cy="1564649"/>
      </dsp:txXfrm>
    </dsp:sp>
    <dsp:sp modelId="{C754B1CB-2FB8-4BCA-A201-C18D943BAE4F}">
      <dsp:nvSpPr>
        <dsp:cNvPr id="0" name=""/>
        <dsp:cNvSpPr/>
      </dsp:nvSpPr>
      <dsp:spPr>
        <a:xfrm>
          <a:off x="4503931" y="18041"/>
          <a:ext cx="3950780" cy="345600"/>
        </a:xfrm>
        <a:prstGeom prst="rect">
          <a:avLst/>
        </a:prstGeom>
        <a:solidFill>
          <a:schemeClr val="accent6">
            <a:lumMod val="60000"/>
            <a:lumOff val="4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prstClr val="black">
                  <a:hueOff val="0"/>
                  <a:satOff val="0"/>
                  <a:lumOff val="0"/>
                  <a:alphaOff val="0"/>
                </a:prstClr>
              </a:solidFill>
              <a:latin typeface="Calibri"/>
              <a:ea typeface="+mn-ea"/>
              <a:cs typeface="+mn-cs"/>
            </a:rPr>
            <a:t>Προτάσεις βελτίωσης του Ε.Υ.</a:t>
          </a:r>
        </a:p>
      </dsp:txBody>
      <dsp:txXfrm>
        <a:off x="4503931" y="18041"/>
        <a:ext cx="3950780" cy="345600"/>
      </dsp:txXfrm>
    </dsp:sp>
    <dsp:sp modelId="{1C12A9AC-4BC5-44A4-B4BF-3CBE73ADE528}">
      <dsp:nvSpPr>
        <dsp:cNvPr id="0" name=""/>
        <dsp:cNvSpPr/>
      </dsp:nvSpPr>
      <dsp:spPr>
        <a:xfrm>
          <a:off x="4503931" y="363641"/>
          <a:ext cx="3950780" cy="1564649"/>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Δύο ειδικοί δεν υπέβαλαν προτάσεις αλλαγών, θεωρώντας το εκπαιδευτικό υλικό πλήρως ολοκληρωμένο.</a:t>
          </a:r>
        </a:p>
        <a:p>
          <a:pPr marL="114300" lvl="1" indent="-114300" algn="l" defTabSz="533400">
            <a:lnSpc>
              <a:spcPct val="90000"/>
            </a:lnSpc>
            <a:spcBef>
              <a:spcPct val="0"/>
            </a:spcBef>
            <a:spcAft>
              <a:spcPct val="15000"/>
            </a:spcAft>
            <a:buChar char="•"/>
          </a:pPr>
          <a:r>
            <a:rPr lang="el-GR" sz="1200" kern="1200" dirty="0"/>
            <a:t> Μια ειδικός πρότεινε την ελεύθερη πρόσβαση στις ιστοσελίδες που αξιοποιούνται, λόγω χρήσης λογισμικού που απαιτεί εγγραφή και πρότεινε την παροχή σαφών οδηγιών για τη χρήση της εφαρμογής Padlet, προκειμένου να διευκολύνεται η καταχώριση απαντήσεων από τους εκπαιδευόμενους. </a:t>
          </a:r>
        </a:p>
      </dsp:txBody>
      <dsp:txXfrm>
        <a:off x="4503931" y="363641"/>
        <a:ext cx="3950780" cy="15646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FDD3-6F41-491A-8F18-581B002FABF0}">
      <dsp:nvSpPr>
        <dsp:cNvPr id="0" name=""/>
        <dsp:cNvSpPr/>
      </dsp:nvSpPr>
      <dsp:spPr>
        <a:xfrm rot="5400000">
          <a:off x="5265132" y="-2026976"/>
          <a:ext cx="1151002" cy="549706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l-GR" sz="1200" b="1" kern="1200" dirty="0"/>
            <a:t>Βιωματική διάσταση</a:t>
          </a:r>
          <a:r>
            <a:rPr lang="el-GR" sz="1200" kern="1200" dirty="0"/>
            <a:t> και </a:t>
          </a:r>
          <a:r>
            <a:rPr lang="el-GR" sz="1200" b="1" kern="1200" dirty="0"/>
            <a:t>ομαδοσυνεργατικές δραστηριότητες</a:t>
          </a:r>
          <a:r>
            <a:rPr lang="en-US" sz="1200" kern="1200" dirty="0"/>
            <a:t>.</a:t>
          </a:r>
          <a:endParaRPr lang="el-GR" sz="1200" kern="1200" dirty="0"/>
        </a:p>
        <a:p>
          <a:pPr marL="114300" lvl="1" indent="-114300" algn="l" defTabSz="533400">
            <a:lnSpc>
              <a:spcPct val="90000"/>
            </a:lnSpc>
            <a:spcBef>
              <a:spcPct val="0"/>
            </a:spcBef>
            <a:spcAft>
              <a:spcPct val="15000"/>
            </a:spcAft>
            <a:buChar char="•"/>
          </a:pPr>
          <a:r>
            <a:rPr lang="el-GR" sz="1200" b="1" kern="1200" dirty="0"/>
            <a:t>Γνωριμία με σημαντικά σημεία</a:t>
          </a:r>
          <a:r>
            <a:rPr lang="el-GR" sz="1200" kern="1200" dirty="0"/>
            <a:t>, όπως βιβλιοθήκη, Πρυτανεία και αίθουσες</a:t>
          </a:r>
          <a:r>
            <a:rPr lang="en-US" sz="1200" kern="1200" dirty="0"/>
            <a:t>.</a:t>
          </a:r>
        </a:p>
        <a:p>
          <a:pPr marL="114300" lvl="1" indent="-114300" algn="l" defTabSz="533400">
            <a:lnSpc>
              <a:spcPct val="90000"/>
            </a:lnSpc>
            <a:spcBef>
              <a:spcPct val="0"/>
            </a:spcBef>
            <a:spcAft>
              <a:spcPct val="15000"/>
            </a:spcAft>
            <a:buChar char="•"/>
          </a:pPr>
          <a:r>
            <a:rPr lang="el-GR" sz="1200" b="1" kern="1200" dirty="0"/>
            <a:t>Παιγνιώδης διάσταση</a:t>
          </a:r>
          <a:r>
            <a:rPr lang="el-GR" sz="1200" kern="1200" dirty="0"/>
            <a:t>, π.χ. «κρυμμένος θησαυρός»</a:t>
          </a:r>
          <a:r>
            <a:rPr lang="en-US" sz="1200" kern="1200" dirty="0"/>
            <a:t>.</a:t>
          </a:r>
          <a:endParaRPr lang="el-GR" sz="1200" kern="1200" dirty="0"/>
        </a:p>
        <a:p>
          <a:pPr marL="114300" lvl="1" indent="-114300" algn="l" defTabSz="533400">
            <a:lnSpc>
              <a:spcPct val="90000"/>
            </a:lnSpc>
            <a:spcBef>
              <a:spcPct val="0"/>
            </a:spcBef>
            <a:spcAft>
              <a:spcPct val="15000"/>
            </a:spcAft>
            <a:buChar char="•"/>
          </a:pPr>
          <a:r>
            <a:rPr lang="el-GR" sz="1200" b="1" kern="1200" dirty="0"/>
            <a:t>Συνολική εμπειρία ζωντανή, ευχάριστη και δημιουργική</a:t>
          </a:r>
          <a:r>
            <a:rPr lang="en-US" sz="1200" b="1" kern="1200" dirty="0"/>
            <a:t> </a:t>
          </a:r>
          <a:r>
            <a:rPr lang="el-GR" sz="1200" kern="1200" dirty="0"/>
            <a:t>που υπερβαίνει την απλή παρουσίαση πληροφοριών.</a:t>
          </a:r>
        </a:p>
      </dsp:txBody>
      <dsp:txXfrm rot="-5400000">
        <a:off x="3092101" y="202242"/>
        <a:ext cx="5440879" cy="1038628"/>
      </dsp:txXfrm>
    </dsp:sp>
    <dsp:sp modelId="{CB2B6BF8-F9FC-4D03-A273-94EA82C5C4F1}">
      <dsp:nvSpPr>
        <dsp:cNvPr id="0" name=""/>
        <dsp:cNvSpPr/>
      </dsp:nvSpPr>
      <dsp:spPr>
        <a:xfrm>
          <a:off x="0" y="2179"/>
          <a:ext cx="3092100" cy="143875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none" kern="1200" dirty="0">
              <a:latin typeface="+mn-lt"/>
              <a:ea typeface="+mn-ea"/>
              <a:cs typeface="+mn-cs"/>
            </a:rPr>
            <a:t>1</a:t>
          </a:r>
          <a:r>
            <a:rPr lang="el-GR" sz="1400" b="1" u="none" kern="1200" baseline="30000" dirty="0">
              <a:latin typeface="+mn-lt"/>
              <a:ea typeface="+mn-ea"/>
              <a:cs typeface="+mn-cs"/>
            </a:rPr>
            <a:t>η</a:t>
          </a:r>
          <a:r>
            <a:rPr lang="el-GR" sz="1400" b="1" u="none" kern="1200" dirty="0">
              <a:latin typeface="+mn-lt"/>
              <a:ea typeface="+mn-ea"/>
              <a:cs typeface="+mn-cs"/>
            </a:rPr>
            <a:t> Ερώτηση: </a:t>
          </a:r>
        </a:p>
        <a:p>
          <a:pPr marL="0" lvl="0" indent="0" algn="just" defTabSz="622300">
            <a:lnSpc>
              <a:spcPct val="90000"/>
            </a:lnSpc>
            <a:spcBef>
              <a:spcPct val="0"/>
            </a:spcBef>
            <a:spcAft>
              <a:spcPct val="35000"/>
            </a:spcAft>
            <a:buNone/>
          </a:pPr>
          <a:r>
            <a:rPr lang="el-GR" sz="1200" b="0" kern="1200" dirty="0">
              <a:effectLst/>
              <a:latin typeface="+mn-lt"/>
              <a:ea typeface="+mn-ea"/>
              <a:cs typeface="+mn-cs"/>
            </a:rPr>
            <a:t>Ο τρόπος με τον οποίο η χρήση του διαδραστικού εκπαιδευτικού υλικού βοήθησε στη καλύτερη γνωριμία με το Πανεπιστήμιο Κρήτης και την Πανεπιστημιούπολη του Γάλλου.</a:t>
          </a:r>
        </a:p>
      </dsp:txBody>
      <dsp:txXfrm>
        <a:off x="70234" y="72413"/>
        <a:ext cx="2951632" cy="1298285"/>
      </dsp:txXfrm>
    </dsp:sp>
    <dsp:sp modelId="{75B40271-0290-44C3-8965-9573540F5A67}">
      <dsp:nvSpPr>
        <dsp:cNvPr id="0" name=""/>
        <dsp:cNvSpPr/>
      </dsp:nvSpPr>
      <dsp:spPr>
        <a:xfrm rot="5400000">
          <a:off x="5265132" y="-516285"/>
          <a:ext cx="1151002" cy="5497066"/>
        </a:xfrm>
        <a:prstGeom prst="round2Same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l-GR" sz="1200" kern="1200" dirty="0">
              <a:latin typeface="Calibri"/>
              <a:ea typeface="+mn-ea"/>
              <a:cs typeface="+mn-cs"/>
            </a:rPr>
            <a:t>Η </a:t>
          </a:r>
          <a:r>
            <a:rPr lang="el-GR" sz="1200" b="1" kern="1200" dirty="0">
              <a:latin typeface="Calibri"/>
              <a:ea typeface="+mn-ea"/>
              <a:cs typeface="+mn-cs"/>
            </a:rPr>
            <a:t>διάδραση</a:t>
          </a:r>
          <a:r>
            <a:rPr lang="el-GR" sz="1200" kern="1200" dirty="0">
              <a:latin typeface="Calibri"/>
              <a:ea typeface="+mn-ea"/>
              <a:cs typeface="+mn-cs"/>
            </a:rPr>
            <a:t> ενίσχυσε την ενεργητική συμμετοχή και τη βαθύτερη κατανόηση της μάθησης.</a:t>
          </a:r>
        </a:p>
        <a:p>
          <a:pPr marL="114300" lvl="1" indent="-114300" algn="l" defTabSz="533400">
            <a:lnSpc>
              <a:spcPct val="90000"/>
            </a:lnSpc>
            <a:spcBef>
              <a:spcPct val="0"/>
            </a:spcBef>
            <a:spcAft>
              <a:spcPct val="15000"/>
            </a:spcAft>
            <a:buChar char="•"/>
          </a:pPr>
          <a:r>
            <a:rPr lang="el-GR" sz="1200" b="1" kern="1200" dirty="0">
              <a:latin typeface="Calibri"/>
              <a:ea typeface="+mn-ea"/>
              <a:cs typeface="+mn-cs"/>
            </a:rPr>
            <a:t>Ομαδικότητα, παιγνιώδης χαρακτήρας και εξερεύνηση</a:t>
          </a:r>
          <a:r>
            <a:rPr lang="el-GR" sz="1200" kern="1200" dirty="0">
              <a:latin typeface="Calibri"/>
              <a:ea typeface="+mn-ea"/>
              <a:cs typeface="+mn-cs"/>
            </a:rPr>
            <a:t> ενίσχυσαν το κίνητρο και τη δημιουργική εμπλοκή.</a:t>
          </a:r>
        </a:p>
        <a:p>
          <a:pPr marL="114300" lvl="1" indent="-114300" algn="l" defTabSz="533400">
            <a:lnSpc>
              <a:spcPct val="90000"/>
            </a:lnSpc>
            <a:spcBef>
              <a:spcPct val="0"/>
            </a:spcBef>
            <a:spcAft>
              <a:spcPct val="15000"/>
            </a:spcAft>
            <a:buChar char="•"/>
          </a:pPr>
          <a:r>
            <a:rPr lang="el-GR" sz="1200" kern="1200" dirty="0">
              <a:latin typeface="Calibri"/>
              <a:ea typeface="+mn-ea"/>
              <a:cs typeface="+mn-cs"/>
            </a:rPr>
            <a:t>Το </a:t>
          </a:r>
          <a:r>
            <a:rPr lang="el-GR" sz="1200" b="1" kern="1200" dirty="0">
              <a:latin typeface="Calibri"/>
              <a:ea typeface="+mn-ea"/>
              <a:cs typeface="+mn-cs"/>
            </a:rPr>
            <a:t>διαδραστικό υλικό </a:t>
          </a:r>
          <a:r>
            <a:rPr lang="el-GR" sz="1200" kern="1200" dirty="0">
              <a:latin typeface="Calibri"/>
              <a:ea typeface="+mn-ea"/>
              <a:cs typeface="+mn-cs"/>
            </a:rPr>
            <a:t>κατέστησε τη μαθησιακή διαδικασία πιο ευχάριστη, συμμετοχική και δημιουργική, υπερβαίνοντας την παραδοσιακή διδασκαλία.</a:t>
          </a:r>
        </a:p>
      </dsp:txBody>
      <dsp:txXfrm rot="-5400000">
        <a:off x="3092101" y="1712933"/>
        <a:ext cx="5440879" cy="1038628"/>
      </dsp:txXfrm>
    </dsp:sp>
    <dsp:sp modelId="{173F54A0-2CFE-4A4A-BF02-95E0E75FA882}">
      <dsp:nvSpPr>
        <dsp:cNvPr id="0" name=""/>
        <dsp:cNvSpPr/>
      </dsp:nvSpPr>
      <dsp:spPr>
        <a:xfrm>
          <a:off x="0" y="1512870"/>
          <a:ext cx="3092100" cy="1438753"/>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none" kern="1200" dirty="0">
              <a:latin typeface="Calibri"/>
              <a:ea typeface="+mn-ea"/>
              <a:cs typeface="+mn-cs"/>
            </a:rPr>
            <a:t>2</a:t>
          </a:r>
          <a:r>
            <a:rPr lang="el-GR" sz="1400" b="1" u="none" kern="1200" baseline="30000" dirty="0">
              <a:latin typeface="Calibri"/>
              <a:ea typeface="+mn-ea"/>
              <a:cs typeface="+mn-cs"/>
            </a:rPr>
            <a:t>η</a:t>
          </a:r>
          <a:r>
            <a:rPr lang="el-GR" sz="1400" b="1" u="none" kern="1200" dirty="0">
              <a:latin typeface="Calibri"/>
              <a:ea typeface="+mn-ea"/>
              <a:cs typeface="+mn-cs"/>
            </a:rPr>
            <a:t> Ερώτηση: </a:t>
          </a:r>
        </a:p>
        <a:p>
          <a:pPr marL="0" lvl="0" indent="0" algn="just" defTabSz="622300">
            <a:lnSpc>
              <a:spcPct val="90000"/>
            </a:lnSpc>
            <a:spcBef>
              <a:spcPct val="0"/>
            </a:spcBef>
            <a:spcAft>
              <a:spcPct val="35000"/>
            </a:spcAft>
            <a:buNone/>
          </a:pPr>
          <a:r>
            <a:rPr lang="el-GR" sz="1200" b="0" kern="1200" dirty="0">
              <a:effectLst/>
              <a:latin typeface="Calibri"/>
              <a:ea typeface="+mn-ea"/>
              <a:cs typeface="+mn-cs"/>
            </a:rPr>
            <a:t>Ο τρόπος με τον οποίο το διαδραστικό εκπαιδευτικό υλικό προώθησε την ενεργή συμμετοχή και ενίσχυσε το ενδιαφέρον για περαιτέρω γνώση σχετικά με το Πανεπιστήμιο Κρήτης και την Πανεπιστημιούπολη του Γάλλου σε σχέση με την παραδοσιακή διδασκαλία.</a:t>
          </a:r>
        </a:p>
      </dsp:txBody>
      <dsp:txXfrm>
        <a:off x="70234" y="1583104"/>
        <a:ext cx="2951632" cy="1298285"/>
      </dsp:txXfrm>
    </dsp:sp>
    <dsp:sp modelId="{447E1336-3609-4C4A-B0C7-F48E6BFA2343}">
      <dsp:nvSpPr>
        <dsp:cNvPr id="0" name=""/>
        <dsp:cNvSpPr/>
      </dsp:nvSpPr>
      <dsp:spPr>
        <a:xfrm rot="5400000">
          <a:off x="5265132" y="994404"/>
          <a:ext cx="1151002" cy="5497066"/>
        </a:xfrm>
        <a:prstGeom prst="round2Same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l-GR" sz="1100" kern="1200" dirty="0"/>
            <a:t>Η πλειονότητα των ομάδων </a:t>
          </a:r>
          <a:r>
            <a:rPr lang="el-GR" sz="1100" b="1" kern="1200" dirty="0"/>
            <a:t>δεν πρότεινε αλλαγές, αξιολογώντας το διαδραστικό υλικό ως άρτιο και ευχάριστο</a:t>
          </a:r>
          <a:r>
            <a:rPr lang="el-GR" sz="1100" kern="1200" dirty="0"/>
            <a:t>.</a:t>
          </a:r>
        </a:p>
        <a:p>
          <a:pPr marL="57150" lvl="1" indent="-57150" algn="l" defTabSz="488950">
            <a:lnSpc>
              <a:spcPct val="90000"/>
            </a:lnSpc>
            <a:spcBef>
              <a:spcPct val="0"/>
            </a:spcBef>
            <a:spcAft>
              <a:spcPct val="15000"/>
            </a:spcAft>
            <a:buChar char="•"/>
          </a:pPr>
          <a:r>
            <a:rPr lang="el-GR" sz="1100" kern="1200" dirty="0"/>
            <a:t>Ορισμένες ομάδες πρότειναν </a:t>
          </a:r>
          <a:r>
            <a:rPr lang="el-GR" sz="1100" b="1" kern="1200" dirty="0"/>
            <a:t>εμπλουτισμό του περιεχομένου </a:t>
          </a:r>
          <a:r>
            <a:rPr lang="el-GR" sz="1100" kern="1200" dirty="0"/>
            <a:t>με περισσότερα σημεία ενδιαφέροντος και διαδραστικές δραστηριότητες.</a:t>
          </a:r>
        </a:p>
        <a:p>
          <a:pPr marL="57150" lvl="1" indent="-57150" algn="l" defTabSz="488950">
            <a:lnSpc>
              <a:spcPct val="90000"/>
            </a:lnSpc>
            <a:spcBef>
              <a:spcPct val="0"/>
            </a:spcBef>
            <a:spcAft>
              <a:spcPct val="15000"/>
            </a:spcAft>
            <a:buChar char="•"/>
          </a:pPr>
          <a:r>
            <a:rPr lang="el-GR" sz="1100" kern="1200" dirty="0"/>
            <a:t>Επιπλέον, υποβλήθηκαν </a:t>
          </a:r>
          <a:r>
            <a:rPr lang="el-GR" sz="1100" b="1" kern="1200" dirty="0"/>
            <a:t>προτάσεις για αισθητηριακή ενίσχυση </a:t>
          </a:r>
          <a:r>
            <a:rPr lang="el-GR" sz="1100" kern="1200" dirty="0"/>
            <a:t>(μουσική ή αφή), </a:t>
          </a:r>
          <a:r>
            <a:rPr lang="el-GR" sz="1100" b="1" kern="1200" dirty="0"/>
            <a:t>εντονότερη διάδραση με τον εικονικό οδηγό</a:t>
          </a:r>
          <a:r>
            <a:rPr lang="el-GR" sz="1100" kern="1200" dirty="0"/>
            <a:t>, </a:t>
          </a:r>
          <a:r>
            <a:rPr lang="el-GR" sz="1100" b="1" kern="1200" dirty="0"/>
            <a:t>βελτιώσεις στη χωρική αντιστοίχιση </a:t>
          </a:r>
          <a:r>
            <a:rPr lang="el-GR" sz="1100" kern="1200" dirty="0"/>
            <a:t>των δραστηριοτήτων και </a:t>
          </a:r>
          <a:r>
            <a:rPr lang="el-GR" sz="1100" b="1" kern="1200" dirty="0"/>
            <a:t>προσαρμογή ερωτημάτων </a:t>
          </a:r>
          <a:r>
            <a:rPr lang="el-GR" sz="1100" kern="1200" dirty="0"/>
            <a:t>στα κατάλληλα σημεία.</a:t>
          </a:r>
        </a:p>
      </dsp:txBody>
      <dsp:txXfrm rot="-5400000">
        <a:off x="3092101" y="3223623"/>
        <a:ext cx="5440879" cy="1038628"/>
      </dsp:txXfrm>
    </dsp:sp>
    <dsp:sp modelId="{B5C0E8D7-9932-4D3F-ABF3-22A12F98E526}">
      <dsp:nvSpPr>
        <dsp:cNvPr id="0" name=""/>
        <dsp:cNvSpPr/>
      </dsp:nvSpPr>
      <dsp:spPr>
        <a:xfrm>
          <a:off x="0" y="3023561"/>
          <a:ext cx="3092100" cy="1438753"/>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u="none" kern="1200">
              <a:latin typeface="Calibri"/>
              <a:ea typeface="+mn-ea"/>
              <a:cs typeface="+mn-cs"/>
            </a:rPr>
            <a:t>3</a:t>
          </a:r>
          <a:r>
            <a:rPr lang="el-GR" sz="1400" b="1" u="none" kern="1200" baseline="30000">
              <a:latin typeface="Calibri"/>
              <a:ea typeface="+mn-ea"/>
              <a:cs typeface="+mn-cs"/>
            </a:rPr>
            <a:t>η</a:t>
          </a:r>
          <a:r>
            <a:rPr lang="el-GR" sz="1400" b="1" u="none" kern="1200">
              <a:latin typeface="Calibri"/>
              <a:ea typeface="+mn-ea"/>
              <a:cs typeface="+mn-cs"/>
            </a:rPr>
            <a:t> Ερώτηση:</a:t>
          </a:r>
          <a:endParaRPr lang="el-GR" sz="1200" b="1" u="none" kern="1200">
            <a:latin typeface="Calibri"/>
            <a:ea typeface="+mn-ea"/>
            <a:cs typeface="+mn-cs"/>
          </a:endParaRPr>
        </a:p>
        <a:p>
          <a:pPr marL="0" lvl="0" indent="0" algn="just" defTabSz="622300">
            <a:lnSpc>
              <a:spcPct val="90000"/>
            </a:lnSpc>
            <a:spcBef>
              <a:spcPct val="0"/>
            </a:spcBef>
            <a:spcAft>
              <a:spcPct val="35000"/>
            </a:spcAft>
            <a:buNone/>
          </a:pPr>
          <a:r>
            <a:rPr lang="el-GR" sz="1400" b="0" kern="1200">
              <a:effectLst/>
              <a:latin typeface="Calibri"/>
              <a:ea typeface="+mn-ea"/>
              <a:cs typeface="+mn-cs"/>
            </a:rPr>
            <a:t>Οι αλλαγές που προτάθηκαν ώστε το Ε.Υ. (π.χ. εικόνες, δραστηριότητες, βίντεο κ.λπ.) να γίνει περισσότερο θελκτικό και κατανοητό.</a:t>
          </a:r>
          <a:endParaRPr lang="el-GR" sz="1400" b="0" kern="1200" dirty="0">
            <a:effectLst/>
            <a:latin typeface="Calibri"/>
            <a:ea typeface="+mn-ea"/>
            <a:cs typeface="+mn-cs"/>
          </a:endParaRPr>
        </a:p>
      </dsp:txBody>
      <dsp:txXfrm>
        <a:off x="70234" y="3093795"/>
        <a:ext cx="2951632" cy="12982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a:t>
            </a:fld>
            <a:endParaRPr lang="el-GR"/>
          </a:p>
        </p:txBody>
      </p:sp>
    </p:spTree>
    <p:extLst>
      <p:ext uri="{BB962C8B-B14F-4D97-AF65-F5344CB8AC3E}">
        <p14:creationId xmlns:p14="http://schemas.microsoft.com/office/powerpoint/2010/main" val="96342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7</a:t>
            </a:fld>
            <a:endParaRPr lang="el-GR"/>
          </a:p>
        </p:txBody>
      </p:sp>
    </p:spTree>
    <p:extLst>
      <p:ext uri="{BB962C8B-B14F-4D97-AF65-F5344CB8AC3E}">
        <p14:creationId xmlns:p14="http://schemas.microsoft.com/office/powerpoint/2010/main" val="223996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8</a:t>
            </a:fld>
            <a:endParaRPr lang="el-GR"/>
          </a:p>
        </p:txBody>
      </p:sp>
    </p:spTree>
    <p:extLst>
      <p:ext uri="{BB962C8B-B14F-4D97-AF65-F5344CB8AC3E}">
        <p14:creationId xmlns:p14="http://schemas.microsoft.com/office/powerpoint/2010/main" val="309645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9</a:t>
            </a:fld>
            <a:endParaRPr lang="el-GR"/>
          </a:p>
        </p:txBody>
      </p:sp>
    </p:spTree>
    <p:extLst>
      <p:ext uri="{BB962C8B-B14F-4D97-AF65-F5344CB8AC3E}">
        <p14:creationId xmlns:p14="http://schemas.microsoft.com/office/powerpoint/2010/main" val="164477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10</a:t>
            </a:fld>
            <a:endParaRPr lang="el-GR"/>
          </a:p>
        </p:txBody>
      </p:sp>
    </p:spTree>
    <p:extLst>
      <p:ext uri="{BB962C8B-B14F-4D97-AF65-F5344CB8AC3E}">
        <p14:creationId xmlns:p14="http://schemas.microsoft.com/office/powerpoint/2010/main" val="7350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11/15/2025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11/15/2025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11/15/2025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11/15/2025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11/15/2025</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11/15/2025</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11/15/2025</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11/15/2025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11/15/2025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11/15/2025</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s.edivea.net/courses/125"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738664"/>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αξιοποίηση Προηγμένων Μαθησιακών Τεχνολογιών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202</a:t>
            </a:r>
            <a:r>
              <a:rPr lang="en-US" sz="2000" i="1">
                <a:latin typeface="Book Antiqua" pitchFamily="18" charset="0"/>
                <a:ea typeface="Times New Roman" pitchFamily="18" charset="0"/>
                <a:cs typeface="Arial" pitchFamily="34" charset="0"/>
              </a:rPr>
              <a:t>5</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78123" y="5767556"/>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753605" y="3638677"/>
            <a:ext cx="6840760" cy="584775"/>
          </a:xfrm>
          <a:prstGeom prst="rect">
            <a:avLst/>
          </a:prstGeom>
        </p:spPr>
        <p:txBody>
          <a:bodyPr wrap="square">
            <a:spAutoFit/>
          </a:bodyPr>
          <a:lstStyle/>
          <a:p>
            <a:pPr algn="ctr"/>
            <a:r>
              <a:rPr lang="el-GR" sz="3200" dirty="0">
                <a:solidFill>
                  <a:srgbClr val="C00000"/>
                </a:solidFill>
              </a:rPr>
              <a:t>Καρνή Θεοδώρα</a:t>
            </a:r>
          </a:p>
        </p:txBody>
      </p:sp>
      <p:sp>
        <p:nvSpPr>
          <p:cNvPr id="13" name="9 - Ορθογώνιο"/>
          <p:cNvSpPr/>
          <p:nvPr/>
        </p:nvSpPr>
        <p:spPr>
          <a:xfrm>
            <a:off x="1696785" y="4275715"/>
            <a:ext cx="6840760" cy="369332"/>
          </a:xfrm>
          <a:prstGeom prst="rect">
            <a:avLst/>
          </a:prstGeom>
        </p:spPr>
        <p:txBody>
          <a:bodyPr wrap="square">
            <a:spAutoFit/>
          </a:bodyPr>
          <a:lstStyle/>
          <a:p>
            <a:pPr algn="ctr"/>
            <a:r>
              <a:rPr lang="el-GR" sz="1800" dirty="0"/>
              <a:t>Επιτροπή Κρίσης ΔΕ</a:t>
            </a:r>
          </a:p>
        </p:txBody>
      </p:sp>
      <p:graphicFrame>
        <p:nvGraphicFramePr>
          <p:cNvPr id="3" name="Πίνακας 3">
            <a:extLst>
              <a:ext uri="{FF2B5EF4-FFF2-40B4-BE49-F238E27FC236}">
                <a16:creationId xmlns:a16="http://schemas.microsoft.com/office/drawing/2014/main" id="{D56FCCFF-7E7C-49A0-A44F-57F20E653C10}"/>
              </a:ext>
            </a:extLst>
          </p:cNvPr>
          <p:cNvGraphicFramePr>
            <a:graphicFrameLocks noGrp="1"/>
          </p:cNvGraphicFramePr>
          <p:nvPr>
            <p:extLst>
              <p:ext uri="{D42A27DB-BD31-4B8C-83A1-F6EECF244321}">
                <p14:modId xmlns:p14="http://schemas.microsoft.com/office/powerpoint/2010/main" val="3033405000"/>
              </p:ext>
            </p:extLst>
          </p:nvPr>
        </p:nvGraphicFramePr>
        <p:xfrm>
          <a:off x="1636810" y="4753585"/>
          <a:ext cx="7141892" cy="975360"/>
        </p:xfrm>
        <a:graphic>
          <a:graphicData uri="http://schemas.openxmlformats.org/drawingml/2006/table">
            <a:tbl>
              <a:tblPr firstRow="1" bandRow="1">
                <a:tableStyleId>{5C22544A-7EE6-4342-B048-85BDC9FD1C3A}</a:tableStyleId>
              </a:tblPr>
              <a:tblGrid>
                <a:gridCol w="2380631">
                  <a:extLst>
                    <a:ext uri="{9D8B030D-6E8A-4147-A177-3AD203B41FA5}">
                      <a16:colId xmlns:a16="http://schemas.microsoft.com/office/drawing/2014/main" val="2069795972"/>
                    </a:ext>
                  </a:extLst>
                </a:gridCol>
                <a:gridCol w="2287027">
                  <a:extLst>
                    <a:ext uri="{9D8B030D-6E8A-4147-A177-3AD203B41FA5}">
                      <a16:colId xmlns:a16="http://schemas.microsoft.com/office/drawing/2014/main" val="433956276"/>
                    </a:ext>
                  </a:extLst>
                </a:gridCol>
                <a:gridCol w="2474234">
                  <a:extLst>
                    <a:ext uri="{9D8B030D-6E8A-4147-A177-3AD203B41FA5}">
                      <a16:colId xmlns:a16="http://schemas.microsoft.com/office/drawing/2014/main" val="282346138"/>
                    </a:ext>
                  </a:extLst>
                </a:gridCol>
              </a:tblGrid>
              <a:tr h="934461">
                <a:tc>
                  <a:txBody>
                    <a:bodyPr/>
                    <a:lstStyle/>
                    <a:p>
                      <a:pPr algn="ctr">
                        <a:spcAft>
                          <a:spcPts val="600"/>
                        </a:spcAft>
                      </a:pPr>
                      <a:r>
                        <a:rPr lang="el-GR" sz="1600" b="1" kern="1200" dirty="0">
                          <a:solidFill>
                            <a:schemeClr val="tx1"/>
                          </a:solidFill>
                          <a:latin typeface="+mj-lt"/>
                          <a:ea typeface="+mj-ea"/>
                          <a:cs typeface="+mj-cs"/>
                        </a:rPr>
                        <a:t>Αναστασιάδης Παναγιώτης</a:t>
                      </a:r>
                    </a:p>
                    <a:p>
                      <a:pPr algn="ctr">
                        <a:spcAft>
                          <a:spcPts val="600"/>
                        </a:spcAft>
                      </a:pPr>
                      <a:r>
                        <a:rPr lang="el-GR" sz="1600" b="0" kern="1200" dirty="0">
                          <a:solidFill>
                            <a:schemeClr val="tx1"/>
                          </a:solidFill>
                          <a:latin typeface="+mj-lt"/>
                          <a:ea typeface="+mj-ea"/>
                          <a:cs typeface="+mj-cs"/>
                        </a:rPr>
                        <a:t>Καθηγητής Πανεπιστημίου Κρήτης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l-GR" sz="1600" b="1" kern="1200" dirty="0">
                          <a:solidFill>
                            <a:schemeClr val="tx1"/>
                          </a:solidFill>
                          <a:latin typeface="+mj-lt"/>
                          <a:ea typeface="+mj-ea"/>
                          <a:cs typeface="+mj-cs"/>
                        </a:rPr>
                        <a:t>Καρατράντου Ανθή</a:t>
                      </a:r>
                    </a:p>
                    <a:p>
                      <a:pPr algn="ctr">
                        <a:spcAft>
                          <a:spcPts val="600"/>
                        </a:spcAft>
                      </a:pPr>
                      <a:r>
                        <a:rPr lang="el-GR" sz="1600" b="0" kern="1200" dirty="0">
                          <a:solidFill>
                            <a:schemeClr val="tx1"/>
                          </a:solidFill>
                          <a:latin typeface="+mj-lt"/>
                          <a:ea typeface="+mj-ea"/>
                          <a:cs typeface="+mj-cs"/>
                        </a:rPr>
                        <a:t>Επίκουρη Καθηγήτρια Πανεπιστημίου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l-GR" sz="1600" b="1" kern="1200" dirty="0">
                          <a:solidFill>
                            <a:schemeClr val="tx1"/>
                          </a:solidFill>
                          <a:latin typeface="+mj-lt"/>
                          <a:ea typeface="+mj-ea"/>
                          <a:cs typeface="+mj-cs"/>
                        </a:rPr>
                        <a:t>Σπανουδάκη Αλεξία</a:t>
                      </a:r>
                    </a:p>
                    <a:p>
                      <a:pPr algn="ctr">
                        <a:spcAft>
                          <a:spcPts val="600"/>
                        </a:spcAft>
                      </a:pPr>
                      <a:r>
                        <a:rPr lang="el-GR" sz="1600" b="0" kern="1200" dirty="0">
                          <a:solidFill>
                            <a:schemeClr val="tx1"/>
                          </a:solidFill>
                          <a:latin typeface="+mj-lt"/>
                          <a:ea typeface="+mj-ea"/>
                          <a:cs typeface="+mj-cs"/>
                        </a:rPr>
                        <a:t>Διδάσκουσα ΠΜΣ</a:t>
                      </a:r>
                    </a:p>
                    <a:p>
                      <a:pPr algn="ctr"/>
                      <a:endParaRPr lang="el-GR" sz="1600" b="1" kern="1200" dirty="0">
                        <a:solidFill>
                          <a:schemeClr val="tx1"/>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851968"/>
                  </a:ext>
                </a:extLst>
              </a:tr>
            </a:tbl>
          </a:graphicData>
        </a:graphic>
      </p:graphicFrame>
      <p:sp>
        <p:nvSpPr>
          <p:cNvPr id="2" name="Ορθογώνιο: Στρογγύλεμα γωνιών 1">
            <a:extLst>
              <a:ext uri="{FF2B5EF4-FFF2-40B4-BE49-F238E27FC236}">
                <a16:creationId xmlns:a16="http://schemas.microsoft.com/office/drawing/2014/main" id="{59449D6D-7CCA-4139-8B61-F286970CA025}"/>
              </a:ext>
            </a:extLst>
          </p:cNvPr>
          <p:cNvSpPr/>
          <p:nvPr/>
        </p:nvSpPr>
        <p:spPr>
          <a:xfrm>
            <a:off x="1914437" y="1254907"/>
            <a:ext cx="6519096" cy="2275232"/>
          </a:xfrm>
          <a:prstGeom prst="round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tx1"/>
                </a:solidFill>
                <a:latin typeface="+mj-lt"/>
                <a:ea typeface="+mj-ea"/>
                <a:cs typeface="+mj-cs"/>
              </a:rPr>
              <a:t>Σχεδιασμός και  υλοποίηση  μιας  ολοκληρωμένης  παρέμβασης  Εξ Αποστάσεως Εκπαίδευσης με τη χρήση διαδραστικού εκπαιδευτικού υλικού και εφαρμογών  επαυξημένης  πραγματικότητας  με  θέμα  το  Πανεπιστήμιο  Κρήτης  και ειδικότερα την Πανεπιστημιούπολη του Γάλλου στο Ρέθυμνο.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90D5DE97-B626-4A68-8BE9-C836799C240F}"/>
              </a:ext>
            </a:extLst>
          </p:cNvPr>
          <p:cNvSpPr>
            <a:spLocks noGrp="1"/>
          </p:cNvSpPr>
          <p:nvPr>
            <p:ph type="title"/>
          </p:nvPr>
        </p:nvSpPr>
        <p:spPr/>
        <p:txBody>
          <a:bodyPr>
            <a:normAutofit fontScale="90000"/>
          </a:bodyPr>
          <a:lstStyle/>
          <a:p>
            <a:pPr algn="ctr"/>
            <a:br>
              <a:rPr lang="el-GR" dirty="0"/>
            </a:br>
            <a:endParaRPr lang="el-GR" dirty="0"/>
          </a:p>
        </p:txBody>
      </p:sp>
      <p:sp>
        <p:nvSpPr>
          <p:cNvPr id="11" name="Τίτλος 1">
            <a:extLst>
              <a:ext uri="{FF2B5EF4-FFF2-40B4-BE49-F238E27FC236}">
                <a16:creationId xmlns:a16="http://schemas.microsoft.com/office/drawing/2014/main" id="{BB899437-028B-4867-81D3-0EC6575C73DC}"/>
              </a:ext>
            </a:extLst>
          </p:cNvPr>
          <p:cNvSpPr txBox="1">
            <a:spLocks/>
          </p:cNvSpPr>
          <p:nvPr/>
        </p:nvSpPr>
        <p:spPr>
          <a:xfrm>
            <a:off x="1405208" y="548680"/>
            <a:ext cx="7199240" cy="7656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el-GR" sz="3600" dirty="0"/>
              <a:t>5. Α’ Μέρος: Θεωρητικό Πλαίσιο (4/4)</a:t>
            </a:r>
          </a:p>
        </p:txBody>
      </p:sp>
      <p:graphicFrame>
        <p:nvGraphicFramePr>
          <p:cNvPr id="12" name="Διάγραμμα 11">
            <a:extLst>
              <a:ext uri="{FF2B5EF4-FFF2-40B4-BE49-F238E27FC236}">
                <a16:creationId xmlns:a16="http://schemas.microsoft.com/office/drawing/2014/main" id="{B081E3BF-D553-4A0F-9485-8D47F30BBFAF}"/>
              </a:ext>
            </a:extLst>
          </p:cNvPr>
          <p:cNvGraphicFramePr/>
          <p:nvPr>
            <p:extLst>
              <p:ext uri="{D42A27DB-BD31-4B8C-83A1-F6EECF244321}">
                <p14:modId xmlns:p14="http://schemas.microsoft.com/office/powerpoint/2010/main" val="4278683352"/>
              </p:ext>
            </p:extLst>
          </p:nvPr>
        </p:nvGraphicFramePr>
        <p:xfrm>
          <a:off x="971600" y="1314332"/>
          <a:ext cx="7776864" cy="5170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62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pPr algn="ctr"/>
            <a:r>
              <a:rPr lang="el-GR" sz="3200" dirty="0"/>
              <a:t>6. Β’ Μέρος: </a:t>
            </a:r>
            <a:br>
              <a:rPr lang="el-GR" sz="3200" dirty="0"/>
            </a:br>
            <a:r>
              <a:rPr lang="el-GR" sz="3200" dirty="0"/>
              <a:t>Σχεδιασμός, Υλοποίηση και Περιγραφή του Ε.Υ. </a:t>
            </a:r>
          </a:p>
        </p:txBody>
      </p:sp>
      <p:graphicFrame>
        <p:nvGraphicFramePr>
          <p:cNvPr id="3" name="Διάγραμμα 2">
            <a:extLst>
              <a:ext uri="{FF2B5EF4-FFF2-40B4-BE49-F238E27FC236}">
                <a16:creationId xmlns:a16="http://schemas.microsoft.com/office/drawing/2014/main" id="{4C4084BA-68F8-4587-B97D-14218BB7DDE4}"/>
              </a:ext>
            </a:extLst>
          </p:cNvPr>
          <p:cNvGraphicFramePr/>
          <p:nvPr>
            <p:extLst>
              <p:ext uri="{D42A27DB-BD31-4B8C-83A1-F6EECF244321}">
                <p14:modId xmlns:p14="http://schemas.microsoft.com/office/powerpoint/2010/main" val="3116541313"/>
              </p:ext>
            </p:extLst>
          </p:nvPr>
        </p:nvGraphicFramePr>
        <p:xfrm>
          <a:off x="611560" y="809328"/>
          <a:ext cx="828092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26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pPr algn="ctr"/>
            <a:r>
              <a:rPr lang="el-GR" sz="3200" dirty="0"/>
              <a:t>6. Β’ Μέρος: </a:t>
            </a:r>
            <a:br>
              <a:rPr lang="el-GR" sz="3200" dirty="0"/>
            </a:br>
            <a:r>
              <a:rPr lang="el-GR" sz="3200" dirty="0"/>
              <a:t>Σχεδιασμός, Υλοποίηση και Περιγραφή του Ε.Υ. </a:t>
            </a:r>
          </a:p>
        </p:txBody>
      </p:sp>
      <p:graphicFrame>
        <p:nvGraphicFramePr>
          <p:cNvPr id="3" name="Διάγραμμα 2">
            <a:extLst>
              <a:ext uri="{FF2B5EF4-FFF2-40B4-BE49-F238E27FC236}">
                <a16:creationId xmlns:a16="http://schemas.microsoft.com/office/drawing/2014/main" id="{3C326B5E-E694-429A-9678-ABC4A7C8B6A3}"/>
              </a:ext>
            </a:extLst>
          </p:cNvPr>
          <p:cNvGraphicFramePr/>
          <p:nvPr>
            <p:extLst>
              <p:ext uri="{D42A27DB-BD31-4B8C-83A1-F6EECF244321}">
                <p14:modId xmlns:p14="http://schemas.microsoft.com/office/powerpoint/2010/main" val="2216849176"/>
              </p:ext>
            </p:extLst>
          </p:nvPr>
        </p:nvGraphicFramePr>
        <p:xfrm>
          <a:off x="683568" y="1756860"/>
          <a:ext cx="8136904" cy="4552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4F30612-9DC6-4724-BA89-74819D3E9722}"/>
              </a:ext>
            </a:extLst>
          </p:cNvPr>
          <p:cNvSpPr txBox="1"/>
          <p:nvPr/>
        </p:nvSpPr>
        <p:spPr>
          <a:xfrm>
            <a:off x="1691680" y="1196752"/>
            <a:ext cx="6768616" cy="461665"/>
          </a:xfrm>
          <a:prstGeom prst="rect">
            <a:avLst/>
          </a:prstGeom>
          <a:noFill/>
        </p:spPr>
        <p:txBody>
          <a:bodyPr wrap="square" rtlCol="0">
            <a:spAutoFit/>
          </a:bodyPr>
          <a:lstStyle/>
          <a:p>
            <a:pPr algn="ctr"/>
            <a:r>
              <a:rPr lang="el-GR" b="1" u="sng" dirty="0"/>
              <a:t>Τεχνολογικά μέσα ανάπτυξης του Ε.Υ. </a:t>
            </a:r>
          </a:p>
        </p:txBody>
      </p:sp>
    </p:spTree>
    <p:extLst>
      <p:ext uri="{BB962C8B-B14F-4D97-AF65-F5344CB8AC3E}">
        <p14:creationId xmlns:p14="http://schemas.microsoft.com/office/powerpoint/2010/main" val="46799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pPr algn="ctr"/>
            <a:r>
              <a:rPr lang="el-GR" sz="3200" dirty="0"/>
              <a:t>6. Β’ Μέρος: </a:t>
            </a:r>
            <a:br>
              <a:rPr lang="el-GR" sz="3200" dirty="0"/>
            </a:br>
            <a:r>
              <a:rPr lang="el-GR" sz="3200" dirty="0"/>
              <a:t>Σχεδιασμός, Υλοποίηση και Περιγραφή του Ε.Υ. </a:t>
            </a:r>
          </a:p>
        </p:txBody>
      </p:sp>
      <p:sp>
        <p:nvSpPr>
          <p:cNvPr id="4" name="Ορθογώνιο: Στρογγύλεμα γωνιών 3">
            <a:extLst>
              <a:ext uri="{FF2B5EF4-FFF2-40B4-BE49-F238E27FC236}">
                <a16:creationId xmlns:a16="http://schemas.microsoft.com/office/drawing/2014/main" id="{ADC6C256-C7D4-4916-ADCE-A433C3A688A5}"/>
              </a:ext>
            </a:extLst>
          </p:cNvPr>
          <p:cNvSpPr/>
          <p:nvPr/>
        </p:nvSpPr>
        <p:spPr>
          <a:xfrm>
            <a:off x="755576" y="1412776"/>
            <a:ext cx="8064896" cy="559295"/>
          </a:xfrm>
          <a:prstGeom prst="roundRect">
            <a:avLst/>
          </a:prstGeom>
          <a:solidFill>
            <a:srgbClr val="FCFAB0"/>
          </a:solidFill>
          <a:ln>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l-GR" b="1" dirty="0">
                <a:solidFill>
                  <a:srgbClr val="C00000"/>
                </a:solidFill>
              </a:rPr>
              <a:t>Περιγραφή Κύριου Εκπαιδευτικού Υλικού (</a:t>
            </a:r>
            <a:r>
              <a:rPr lang="en-US" b="1" dirty="0">
                <a:solidFill>
                  <a:srgbClr val="C00000"/>
                </a:solidFill>
              </a:rPr>
              <a:t>Edivea Students)</a:t>
            </a:r>
            <a:endParaRPr lang="el-GR" b="1" dirty="0">
              <a:solidFill>
                <a:srgbClr val="C00000"/>
              </a:solidFill>
            </a:endParaRPr>
          </a:p>
          <a:p>
            <a:pPr algn="ctr"/>
            <a:endParaRPr lang="el-GR" dirty="0"/>
          </a:p>
        </p:txBody>
      </p:sp>
      <p:pic>
        <p:nvPicPr>
          <p:cNvPr id="6" name="Εικόνα 5">
            <a:extLst>
              <a:ext uri="{FF2B5EF4-FFF2-40B4-BE49-F238E27FC236}">
                <a16:creationId xmlns:a16="http://schemas.microsoft.com/office/drawing/2014/main" id="{AACE5095-33B7-45DE-BF65-7EEE467B5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058749"/>
            <a:ext cx="6948264" cy="3280842"/>
          </a:xfrm>
          <a:prstGeom prst="rect">
            <a:avLst/>
          </a:prstGeom>
        </p:spPr>
      </p:pic>
      <p:sp>
        <p:nvSpPr>
          <p:cNvPr id="7" name="TextBox 6">
            <a:extLst>
              <a:ext uri="{FF2B5EF4-FFF2-40B4-BE49-F238E27FC236}">
                <a16:creationId xmlns:a16="http://schemas.microsoft.com/office/drawing/2014/main" id="{5B5D3A11-E8E8-44F7-8BA1-029B487C965D}"/>
              </a:ext>
            </a:extLst>
          </p:cNvPr>
          <p:cNvSpPr txBox="1"/>
          <p:nvPr/>
        </p:nvSpPr>
        <p:spPr>
          <a:xfrm>
            <a:off x="1079612" y="5445224"/>
            <a:ext cx="8064896" cy="1200329"/>
          </a:xfrm>
          <a:prstGeom prst="rect">
            <a:avLst/>
          </a:prstGeom>
          <a:noFill/>
        </p:spPr>
        <p:txBody>
          <a:bodyPr wrap="square" rtlCol="0">
            <a:spAutoFit/>
          </a:bodyPr>
          <a:lstStyle/>
          <a:p>
            <a:r>
              <a:rPr lang="el-GR" sz="1800" b="1" u="sng" dirty="0"/>
              <a:t>Τίτλος ψηφιακού Ε.Υ.</a:t>
            </a:r>
            <a:r>
              <a:rPr lang="el-GR" sz="1800" dirty="0"/>
              <a:t>: Πανεπιστήμιο Κρήτης – Πανεπιστημιούπολη Γάλλου</a:t>
            </a:r>
          </a:p>
          <a:p>
            <a:endParaRPr lang="el-GR" sz="1800" dirty="0"/>
          </a:p>
          <a:p>
            <a:r>
              <a:rPr lang="el-GR" sz="1800" b="1" u="sng" dirty="0"/>
              <a:t>Σύνδεσμος Ε.Υ.</a:t>
            </a:r>
            <a:r>
              <a:rPr lang="el-GR" sz="1800" dirty="0"/>
              <a:t>: </a:t>
            </a:r>
            <a:r>
              <a:rPr lang="el-GR" sz="1800" dirty="0">
                <a:hlinkClick r:id="rId3">
                  <a:extLst>
                    <a:ext uri="{A12FA001-AC4F-418D-AE19-62706E023703}">
                      <ahyp:hlinkClr xmlns:ahyp="http://schemas.microsoft.com/office/drawing/2018/hyperlinkcolor" val="tx"/>
                    </a:ext>
                  </a:extLst>
                </a:hlinkClick>
              </a:rPr>
              <a:t>https://students.edivea.net/courses/125</a:t>
            </a:r>
            <a:r>
              <a:rPr lang="el-GR" sz="1800" dirty="0"/>
              <a:t> </a:t>
            </a:r>
          </a:p>
          <a:p>
            <a:endParaRPr lang="el-GR" sz="1800" dirty="0"/>
          </a:p>
        </p:txBody>
      </p:sp>
    </p:spTree>
    <p:extLst>
      <p:ext uri="{BB962C8B-B14F-4D97-AF65-F5344CB8AC3E}">
        <p14:creationId xmlns:p14="http://schemas.microsoft.com/office/powerpoint/2010/main" val="372038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pPr algn="ctr"/>
            <a:r>
              <a:rPr lang="el-GR" sz="3200" dirty="0"/>
              <a:t>6. Β’ Μέρος: </a:t>
            </a:r>
            <a:br>
              <a:rPr lang="el-GR" sz="3200" dirty="0"/>
            </a:br>
            <a:r>
              <a:rPr lang="el-GR" sz="3200" dirty="0"/>
              <a:t>Σχεδιασμός, Υλοποίηση και Περιγραφή του Ε.Υ. </a:t>
            </a:r>
          </a:p>
        </p:txBody>
      </p:sp>
      <p:sp>
        <p:nvSpPr>
          <p:cNvPr id="4" name="Ορθογώνιο: Στρογγύλεμα γωνιών 3">
            <a:extLst>
              <a:ext uri="{FF2B5EF4-FFF2-40B4-BE49-F238E27FC236}">
                <a16:creationId xmlns:a16="http://schemas.microsoft.com/office/drawing/2014/main" id="{ADC6C256-C7D4-4916-ADCE-A433C3A688A5}"/>
              </a:ext>
            </a:extLst>
          </p:cNvPr>
          <p:cNvSpPr/>
          <p:nvPr/>
        </p:nvSpPr>
        <p:spPr>
          <a:xfrm>
            <a:off x="755576" y="1412776"/>
            <a:ext cx="8064896" cy="765652"/>
          </a:xfrm>
          <a:prstGeom prst="roundRect">
            <a:avLst/>
          </a:prstGeom>
          <a:solidFill>
            <a:srgbClr val="FCFAB0"/>
          </a:solidFill>
          <a:ln>
            <a:solidFill>
              <a:srgbClr val="93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l-GR" b="1" dirty="0">
                <a:solidFill>
                  <a:srgbClr val="C00000"/>
                </a:solidFill>
              </a:rPr>
              <a:t>Περιγραφή Χωροευαίσθητου Παιχνιδιού </a:t>
            </a:r>
          </a:p>
          <a:p>
            <a:pPr algn="ctr"/>
            <a:r>
              <a:rPr lang="el-GR" b="1" dirty="0">
                <a:solidFill>
                  <a:srgbClr val="C00000"/>
                </a:solidFill>
              </a:rPr>
              <a:t>Επαυξημένης Πραγματικότητας</a:t>
            </a:r>
          </a:p>
          <a:p>
            <a:pPr algn="ctr"/>
            <a:endParaRPr lang="el-GR" dirty="0"/>
          </a:p>
        </p:txBody>
      </p:sp>
      <p:pic>
        <p:nvPicPr>
          <p:cNvPr id="5" name="Εικόνα 4">
            <a:extLst>
              <a:ext uri="{FF2B5EF4-FFF2-40B4-BE49-F238E27FC236}">
                <a16:creationId xmlns:a16="http://schemas.microsoft.com/office/drawing/2014/main" id="{C2B1F676-ACFF-44A2-AB5F-9B5E5F152C2C}"/>
              </a:ext>
            </a:extLst>
          </p:cNvPr>
          <p:cNvPicPr>
            <a:picLocks noChangeAspect="1"/>
          </p:cNvPicPr>
          <p:nvPr/>
        </p:nvPicPr>
        <p:blipFill rotWithShape="1">
          <a:blip r:embed="rId2">
            <a:extLst>
              <a:ext uri="{28A0092B-C50C-407E-A947-70E740481C1C}">
                <a14:useLocalDpi xmlns:a14="http://schemas.microsoft.com/office/drawing/2010/main" val="0"/>
              </a:ext>
            </a:extLst>
          </a:blip>
          <a:srcRect t="7881" b="3178"/>
          <a:stretch/>
        </p:blipFill>
        <p:spPr>
          <a:xfrm>
            <a:off x="1257300" y="2443674"/>
            <a:ext cx="6629400" cy="2736304"/>
          </a:xfrm>
          <a:prstGeom prst="rect">
            <a:avLst/>
          </a:prstGeom>
        </p:spPr>
      </p:pic>
      <p:graphicFrame>
        <p:nvGraphicFramePr>
          <p:cNvPr id="9" name="Πίνακας 9">
            <a:extLst>
              <a:ext uri="{FF2B5EF4-FFF2-40B4-BE49-F238E27FC236}">
                <a16:creationId xmlns:a16="http://schemas.microsoft.com/office/drawing/2014/main" id="{1700328B-AF0D-48E8-BB31-6C687DD5E48B}"/>
              </a:ext>
            </a:extLst>
          </p:cNvPr>
          <p:cNvGraphicFramePr>
            <a:graphicFrameLocks noGrp="1"/>
          </p:cNvGraphicFramePr>
          <p:nvPr>
            <p:extLst>
              <p:ext uri="{D42A27DB-BD31-4B8C-83A1-F6EECF244321}">
                <p14:modId xmlns:p14="http://schemas.microsoft.com/office/powerpoint/2010/main" val="598317349"/>
              </p:ext>
            </p:extLst>
          </p:nvPr>
        </p:nvGraphicFramePr>
        <p:xfrm>
          <a:off x="755576" y="5443805"/>
          <a:ext cx="8064896" cy="8229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3449615571"/>
                    </a:ext>
                  </a:extLst>
                </a:gridCol>
                <a:gridCol w="4032448">
                  <a:extLst>
                    <a:ext uri="{9D8B030D-6E8A-4147-A177-3AD203B41FA5}">
                      <a16:colId xmlns:a16="http://schemas.microsoft.com/office/drawing/2014/main" val="2456756162"/>
                    </a:ext>
                  </a:extLst>
                </a:gridCol>
              </a:tblGrid>
              <a:tr h="720080">
                <a:tc>
                  <a:txBody>
                    <a:bodyPr/>
                    <a:lstStyle/>
                    <a:p>
                      <a:pPr algn="ctr"/>
                      <a:r>
                        <a:rPr lang="el-GR" sz="2400" dirty="0">
                          <a:solidFill>
                            <a:srgbClr val="C00000"/>
                          </a:solidFill>
                        </a:rPr>
                        <a:t>Σκοπός </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l-GR" sz="2400" b="1" kern="1200" dirty="0">
                          <a:solidFill>
                            <a:srgbClr val="C00000"/>
                          </a:solidFill>
                          <a:effectLst/>
                          <a:latin typeface="+mn-lt"/>
                          <a:ea typeface="+mn-ea"/>
                          <a:cs typeface="+mn-cs"/>
                        </a:rPr>
                        <a:t>Σενάριο </a:t>
                      </a:r>
                    </a:p>
                    <a:p>
                      <a:pPr algn="ctr"/>
                      <a:r>
                        <a:rPr lang="el-GR" sz="2400" b="1" kern="1200" dirty="0">
                          <a:solidFill>
                            <a:srgbClr val="C00000"/>
                          </a:solidFill>
                          <a:effectLst/>
                          <a:latin typeface="+mn-lt"/>
                          <a:ea typeface="+mn-ea"/>
                          <a:cs typeface="+mn-cs"/>
                        </a:rPr>
                        <a:t>και Δραστηριότητες</a:t>
                      </a:r>
                      <a:endParaRPr lang="el-GR" sz="2400" dirty="0">
                        <a:solidFill>
                          <a:srgbClr val="C00000"/>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052680"/>
                  </a:ext>
                </a:extLst>
              </a:tr>
            </a:tbl>
          </a:graphicData>
        </a:graphic>
      </p:graphicFrame>
    </p:spTree>
    <p:extLst>
      <p:ext uri="{BB962C8B-B14F-4D97-AF65-F5344CB8AC3E}">
        <p14:creationId xmlns:p14="http://schemas.microsoft.com/office/powerpoint/2010/main" val="227337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332656"/>
            <a:ext cx="7848872" cy="864096"/>
          </a:xfrm>
        </p:spPr>
        <p:txBody>
          <a:bodyPr>
            <a:noAutofit/>
          </a:bodyPr>
          <a:lstStyle/>
          <a:p>
            <a:pPr algn="ctr"/>
            <a:r>
              <a:rPr lang="en-US" sz="3600" dirty="0"/>
              <a:t>7</a:t>
            </a:r>
            <a:r>
              <a:rPr lang="el-GR" sz="3600" dirty="0"/>
              <a:t>. Γ’ Μέρος: Έρευνα</a:t>
            </a:r>
            <a:br>
              <a:rPr lang="el-GR" sz="3600" dirty="0"/>
            </a:br>
            <a:r>
              <a:rPr lang="el-GR" sz="3600" dirty="0"/>
              <a:t>Αποτίμηση του Εκπαιδευτικού Υλικού</a:t>
            </a:r>
            <a:endParaRPr lang="el-GR" sz="4000" b="1" dirty="0"/>
          </a:p>
        </p:txBody>
      </p:sp>
      <p:sp>
        <p:nvSpPr>
          <p:cNvPr id="21" name="Ορθογώνιο: Στρογγύλεμα γωνιών 20">
            <a:extLst>
              <a:ext uri="{FF2B5EF4-FFF2-40B4-BE49-F238E27FC236}">
                <a16:creationId xmlns:a16="http://schemas.microsoft.com/office/drawing/2014/main" id="{05586E38-439F-4FF3-94DB-140B10FB56A3}"/>
              </a:ext>
            </a:extLst>
          </p:cNvPr>
          <p:cNvSpPr/>
          <p:nvPr/>
        </p:nvSpPr>
        <p:spPr>
          <a:xfrm>
            <a:off x="3347095" y="3355411"/>
            <a:ext cx="3024336" cy="936104"/>
          </a:xfrm>
          <a:prstGeom prst="roundRect">
            <a:avLst/>
          </a:prstGeom>
          <a:solidFill>
            <a:srgbClr val="931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Έρευνα Κύριου Εκπαιδευτικού Υλικού</a:t>
            </a:r>
          </a:p>
        </p:txBody>
      </p:sp>
      <p:sp>
        <p:nvSpPr>
          <p:cNvPr id="24" name="TextBox 23">
            <a:extLst>
              <a:ext uri="{FF2B5EF4-FFF2-40B4-BE49-F238E27FC236}">
                <a16:creationId xmlns:a16="http://schemas.microsoft.com/office/drawing/2014/main" id="{562DDB2B-A280-44B1-9ECA-C4A29257BCA7}"/>
              </a:ext>
            </a:extLst>
          </p:cNvPr>
          <p:cNvSpPr txBox="1"/>
          <p:nvPr/>
        </p:nvSpPr>
        <p:spPr>
          <a:xfrm>
            <a:off x="1763688" y="1196752"/>
            <a:ext cx="6336704" cy="646331"/>
          </a:xfrm>
          <a:prstGeom prst="rect">
            <a:avLst/>
          </a:prstGeom>
          <a:noFill/>
        </p:spPr>
        <p:txBody>
          <a:bodyPr wrap="square" rtlCol="0">
            <a:spAutoFit/>
          </a:bodyPr>
          <a:lstStyle/>
          <a:p>
            <a:pPr algn="ctr"/>
            <a:r>
              <a:rPr lang="el-GR" sz="3600" b="1" u="sng" dirty="0">
                <a:latin typeface="+mj-lt"/>
                <a:ea typeface="+mj-ea"/>
                <a:cs typeface="+mj-cs"/>
              </a:rPr>
              <a:t>Μεθοδολογία Έρευνας (α΄ μέρος)</a:t>
            </a:r>
          </a:p>
        </p:txBody>
      </p:sp>
      <p:sp>
        <p:nvSpPr>
          <p:cNvPr id="25" name="Επεξήγηση: Γραμμή 24">
            <a:extLst>
              <a:ext uri="{FF2B5EF4-FFF2-40B4-BE49-F238E27FC236}">
                <a16:creationId xmlns:a16="http://schemas.microsoft.com/office/drawing/2014/main" id="{06A425A0-9936-40B8-A0A2-87BE4C1DE600}"/>
              </a:ext>
            </a:extLst>
          </p:cNvPr>
          <p:cNvSpPr/>
          <p:nvPr/>
        </p:nvSpPr>
        <p:spPr>
          <a:xfrm>
            <a:off x="4544211" y="5210337"/>
            <a:ext cx="4088838" cy="936104"/>
          </a:xfrm>
          <a:prstGeom prst="borderCallout1">
            <a:avLst>
              <a:gd name="adj1" fmla="val -81764"/>
              <a:gd name="adj2" fmla="val 10789"/>
              <a:gd name="adj3" fmla="val -23406"/>
              <a:gd name="adj4" fmla="val 1676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Χρονική περίοδος διεξαγωγής: </a:t>
            </a:r>
            <a:r>
              <a:rPr lang="el-GR" dirty="0">
                <a:solidFill>
                  <a:srgbClr val="931B1B"/>
                </a:solidFill>
              </a:rPr>
              <a:t>Ιούνιος 2025</a:t>
            </a:r>
          </a:p>
        </p:txBody>
      </p:sp>
      <p:sp>
        <p:nvSpPr>
          <p:cNvPr id="26" name="Επεξήγηση: Γραμμή 25">
            <a:extLst>
              <a:ext uri="{FF2B5EF4-FFF2-40B4-BE49-F238E27FC236}">
                <a16:creationId xmlns:a16="http://schemas.microsoft.com/office/drawing/2014/main" id="{BB9623F3-9700-476C-802A-0CECF569164A}"/>
              </a:ext>
            </a:extLst>
          </p:cNvPr>
          <p:cNvSpPr/>
          <p:nvPr/>
        </p:nvSpPr>
        <p:spPr>
          <a:xfrm>
            <a:off x="636711" y="4969588"/>
            <a:ext cx="3600401" cy="1383319"/>
          </a:xfrm>
          <a:prstGeom prst="borderCallout1">
            <a:avLst>
              <a:gd name="adj1" fmla="val -41604"/>
              <a:gd name="adj2" fmla="val 88471"/>
              <a:gd name="adj3" fmla="val -7250"/>
              <a:gd name="adj4" fmla="val 7945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Επεξεργασία Δεδομένων</a:t>
            </a:r>
            <a:r>
              <a:rPr lang="el-GR" sz="2200" b="1" dirty="0">
                <a:solidFill>
                  <a:schemeClr val="tx1"/>
                </a:solidFill>
              </a:rPr>
              <a:t>:</a:t>
            </a:r>
          </a:p>
          <a:p>
            <a:pPr marL="285750" indent="-285750" algn="ctr">
              <a:buFont typeface="Arial" panose="020B0604020202020204" pitchFamily="34" charset="0"/>
              <a:buChar char="•"/>
            </a:pPr>
            <a:r>
              <a:rPr lang="el-GR" sz="1600" dirty="0">
                <a:solidFill>
                  <a:srgbClr val="931B1B"/>
                </a:solidFill>
              </a:rPr>
              <a:t>Μονάδα ανάλυσης η πρόταση με πλήρες και αυτοτελές νόημα</a:t>
            </a:r>
          </a:p>
          <a:p>
            <a:pPr marL="285750" indent="-285750" algn="ctr">
              <a:buFont typeface="Arial" panose="020B0604020202020204" pitchFamily="34" charset="0"/>
              <a:buChar char="•"/>
            </a:pPr>
            <a:r>
              <a:rPr lang="el-GR" sz="1600" dirty="0">
                <a:solidFill>
                  <a:srgbClr val="931B1B"/>
                </a:solidFill>
              </a:rPr>
              <a:t>10 ερευνητικοί άξονες για τους ειδικούς της ΕξΑΕ</a:t>
            </a:r>
            <a:r>
              <a:rPr lang="el-GR" sz="1600" b="1" u="sng" dirty="0">
                <a:solidFill>
                  <a:schemeClr val="tx1"/>
                </a:solidFill>
              </a:rPr>
              <a:t> </a:t>
            </a:r>
          </a:p>
        </p:txBody>
      </p:sp>
      <p:sp>
        <p:nvSpPr>
          <p:cNvPr id="27" name="Επεξήγηση: Γραμμή 26">
            <a:extLst>
              <a:ext uri="{FF2B5EF4-FFF2-40B4-BE49-F238E27FC236}">
                <a16:creationId xmlns:a16="http://schemas.microsoft.com/office/drawing/2014/main" id="{6D2058BE-C6A3-40FE-B5F2-5454E33DC9FE}"/>
              </a:ext>
            </a:extLst>
          </p:cNvPr>
          <p:cNvSpPr/>
          <p:nvPr/>
        </p:nvSpPr>
        <p:spPr>
          <a:xfrm>
            <a:off x="899592" y="3237612"/>
            <a:ext cx="1959832" cy="1528902"/>
          </a:xfrm>
          <a:prstGeom prst="borderCallout1">
            <a:avLst>
              <a:gd name="adj1" fmla="val 26090"/>
              <a:gd name="adj2" fmla="val 120953"/>
              <a:gd name="adj3" fmla="val 26232"/>
              <a:gd name="adj4" fmla="val 10523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Μέθοδος: </a:t>
            </a:r>
          </a:p>
          <a:p>
            <a:pPr algn="ctr"/>
            <a:r>
              <a:rPr lang="el-GR" sz="1800" dirty="0">
                <a:solidFill>
                  <a:srgbClr val="931B1B"/>
                </a:solidFill>
              </a:rPr>
              <a:t>Έρευνα Απόψεων με Ποιοτική Ανάλυση Περιεχομένου  </a:t>
            </a:r>
          </a:p>
        </p:txBody>
      </p:sp>
      <p:sp>
        <p:nvSpPr>
          <p:cNvPr id="28" name="Επεξήγηση: Γραμμή 27">
            <a:extLst>
              <a:ext uri="{FF2B5EF4-FFF2-40B4-BE49-F238E27FC236}">
                <a16:creationId xmlns:a16="http://schemas.microsoft.com/office/drawing/2014/main" id="{05BD2DDD-EDAB-41CB-B5AF-8089FECF3B67}"/>
              </a:ext>
            </a:extLst>
          </p:cNvPr>
          <p:cNvSpPr/>
          <p:nvPr/>
        </p:nvSpPr>
        <p:spPr>
          <a:xfrm>
            <a:off x="4384579" y="1968537"/>
            <a:ext cx="4248470" cy="936104"/>
          </a:xfrm>
          <a:prstGeom prst="borderCallout1">
            <a:avLst>
              <a:gd name="adj1" fmla="val 107938"/>
              <a:gd name="adj2" fmla="val 27226"/>
              <a:gd name="adj3" fmla="val 136567"/>
              <a:gd name="adj4" fmla="val 2155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Εργαλείο Συλλογής Δεδομένων: </a:t>
            </a:r>
            <a:r>
              <a:rPr lang="el-GR" sz="2000" dirty="0">
                <a:solidFill>
                  <a:srgbClr val="931B1B"/>
                </a:solidFill>
              </a:rPr>
              <a:t>Ερωτηματολόγιο με κλειστού και ανοικτού τύπου ερωτήσεις </a:t>
            </a:r>
            <a:endParaRPr lang="el-GR" sz="2000" b="1" u="sng" dirty="0">
              <a:solidFill>
                <a:schemeClr val="tx1"/>
              </a:solidFill>
            </a:endParaRPr>
          </a:p>
        </p:txBody>
      </p:sp>
      <p:sp>
        <p:nvSpPr>
          <p:cNvPr id="29" name="Επεξήγηση: Γραμμή 28">
            <a:extLst>
              <a:ext uri="{FF2B5EF4-FFF2-40B4-BE49-F238E27FC236}">
                <a16:creationId xmlns:a16="http://schemas.microsoft.com/office/drawing/2014/main" id="{8F1E4C81-42F1-45DC-96CE-076B45F6773B}"/>
              </a:ext>
            </a:extLst>
          </p:cNvPr>
          <p:cNvSpPr/>
          <p:nvPr/>
        </p:nvSpPr>
        <p:spPr>
          <a:xfrm>
            <a:off x="6588630" y="3393118"/>
            <a:ext cx="2247865" cy="1383319"/>
          </a:xfrm>
          <a:prstGeom prst="borderCallout1">
            <a:avLst>
              <a:gd name="adj1" fmla="val 82618"/>
              <a:gd name="adj2" fmla="val -3885"/>
              <a:gd name="adj3" fmla="val 70804"/>
              <a:gd name="adj4" fmla="val -1713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Δείγμα:</a:t>
            </a:r>
            <a:r>
              <a:rPr lang="el-GR" dirty="0">
                <a:solidFill>
                  <a:schemeClr val="tx1"/>
                </a:solidFill>
              </a:rPr>
              <a:t> </a:t>
            </a:r>
          </a:p>
          <a:p>
            <a:pPr algn="ctr"/>
            <a:r>
              <a:rPr lang="el-GR" sz="1600" dirty="0">
                <a:solidFill>
                  <a:srgbClr val="931B1B"/>
                </a:solidFill>
              </a:rPr>
              <a:t>Σκόπιμη δειγματοληψία</a:t>
            </a:r>
          </a:p>
          <a:p>
            <a:pPr marL="342900" indent="-342900" algn="ctr">
              <a:buFont typeface="Arial" panose="020B0604020202020204" pitchFamily="34" charset="0"/>
              <a:buChar char="•"/>
            </a:pPr>
            <a:r>
              <a:rPr lang="el-GR" sz="1600" dirty="0">
                <a:solidFill>
                  <a:srgbClr val="931B1B"/>
                </a:solidFill>
              </a:rPr>
              <a:t> 3 εκπαιδευτικοί Πρωτοβάθμιας Εκπαίδευσης</a:t>
            </a:r>
          </a:p>
        </p:txBody>
      </p:sp>
      <p:sp>
        <p:nvSpPr>
          <p:cNvPr id="30" name="Επεξήγηση: Γραμμή 29">
            <a:extLst>
              <a:ext uri="{FF2B5EF4-FFF2-40B4-BE49-F238E27FC236}">
                <a16:creationId xmlns:a16="http://schemas.microsoft.com/office/drawing/2014/main" id="{5B5855FC-0D2A-4B68-B870-4341E58597FD}"/>
              </a:ext>
            </a:extLst>
          </p:cNvPr>
          <p:cNvSpPr/>
          <p:nvPr/>
        </p:nvSpPr>
        <p:spPr>
          <a:xfrm>
            <a:off x="745653" y="1843083"/>
            <a:ext cx="2815615" cy="1191455"/>
          </a:xfrm>
          <a:prstGeom prst="borderCallout1">
            <a:avLst>
              <a:gd name="adj1" fmla="val 49940"/>
              <a:gd name="adj2" fmla="val 104412"/>
              <a:gd name="adj3" fmla="val 112707"/>
              <a:gd name="adj4" fmla="val 12277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Είδος</a:t>
            </a:r>
            <a:r>
              <a:rPr lang="el-GR" b="1" dirty="0">
                <a:solidFill>
                  <a:schemeClr val="tx1"/>
                </a:solidFill>
              </a:rPr>
              <a:t>: </a:t>
            </a:r>
          </a:p>
          <a:p>
            <a:pPr algn="ctr"/>
            <a:r>
              <a:rPr lang="el-GR" sz="1800" dirty="0">
                <a:solidFill>
                  <a:srgbClr val="931B1B"/>
                </a:solidFill>
              </a:rPr>
              <a:t>Αξιολόγηση ποιότητας του Ε.Υ. στην πλατφόρμα </a:t>
            </a:r>
          </a:p>
          <a:p>
            <a:pPr algn="ctr"/>
            <a:r>
              <a:rPr lang="en-US" sz="1800" dirty="0">
                <a:solidFill>
                  <a:srgbClr val="931B1B"/>
                </a:solidFill>
              </a:rPr>
              <a:t>Edivea Students</a:t>
            </a:r>
            <a:r>
              <a:rPr lang="el-GR" sz="1800" dirty="0">
                <a:solidFill>
                  <a:srgbClr val="931B1B"/>
                </a:solidFill>
              </a:rPr>
              <a:t>  </a:t>
            </a:r>
          </a:p>
        </p:txBody>
      </p:sp>
    </p:spTree>
    <p:extLst>
      <p:ext uri="{BB962C8B-B14F-4D97-AF65-F5344CB8AC3E}">
        <p14:creationId xmlns:p14="http://schemas.microsoft.com/office/powerpoint/2010/main" val="181367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332656"/>
            <a:ext cx="7848872" cy="864096"/>
          </a:xfrm>
        </p:spPr>
        <p:txBody>
          <a:bodyPr>
            <a:noAutofit/>
          </a:bodyPr>
          <a:lstStyle/>
          <a:p>
            <a:pPr algn="ctr"/>
            <a:r>
              <a:rPr lang="en-US" sz="3600" dirty="0"/>
              <a:t>7</a:t>
            </a:r>
            <a:r>
              <a:rPr lang="el-GR" sz="3600" dirty="0"/>
              <a:t>. Γ’ Μέρος: Έρευνα</a:t>
            </a:r>
            <a:br>
              <a:rPr lang="el-GR" sz="3600" dirty="0"/>
            </a:br>
            <a:r>
              <a:rPr lang="el-GR" sz="3600" dirty="0"/>
              <a:t>Αποτίμηση του Εκπαιδευτικού Υλικού</a:t>
            </a:r>
            <a:endParaRPr lang="el-GR" sz="4000" b="1" dirty="0"/>
          </a:p>
        </p:txBody>
      </p:sp>
      <p:sp>
        <p:nvSpPr>
          <p:cNvPr id="21" name="Ορθογώνιο: Στρογγύλεμα γωνιών 20">
            <a:extLst>
              <a:ext uri="{FF2B5EF4-FFF2-40B4-BE49-F238E27FC236}">
                <a16:creationId xmlns:a16="http://schemas.microsoft.com/office/drawing/2014/main" id="{05586E38-439F-4FF3-94DB-140B10FB56A3}"/>
              </a:ext>
            </a:extLst>
          </p:cNvPr>
          <p:cNvSpPr/>
          <p:nvPr/>
        </p:nvSpPr>
        <p:spPr>
          <a:xfrm>
            <a:off x="3275856" y="3498133"/>
            <a:ext cx="3024336" cy="1053903"/>
          </a:xfrm>
          <a:prstGeom prst="roundRect">
            <a:avLst/>
          </a:prstGeom>
          <a:solidFill>
            <a:srgbClr val="931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Έρευνα Κύριου Ε.Υ. και Χωροευαίσθητου Παιχνιδιού Ε.Π. </a:t>
            </a:r>
          </a:p>
        </p:txBody>
      </p:sp>
      <p:sp>
        <p:nvSpPr>
          <p:cNvPr id="24" name="TextBox 23">
            <a:extLst>
              <a:ext uri="{FF2B5EF4-FFF2-40B4-BE49-F238E27FC236}">
                <a16:creationId xmlns:a16="http://schemas.microsoft.com/office/drawing/2014/main" id="{562DDB2B-A280-44B1-9ECA-C4A29257BCA7}"/>
              </a:ext>
            </a:extLst>
          </p:cNvPr>
          <p:cNvSpPr txBox="1"/>
          <p:nvPr/>
        </p:nvSpPr>
        <p:spPr>
          <a:xfrm>
            <a:off x="1763688" y="1196752"/>
            <a:ext cx="6336704" cy="646331"/>
          </a:xfrm>
          <a:prstGeom prst="rect">
            <a:avLst/>
          </a:prstGeom>
          <a:noFill/>
        </p:spPr>
        <p:txBody>
          <a:bodyPr wrap="square" rtlCol="0">
            <a:spAutoFit/>
          </a:bodyPr>
          <a:lstStyle/>
          <a:p>
            <a:pPr algn="ctr"/>
            <a:r>
              <a:rPr lang="el-GR" sz="3600" b="1" u="sng" dirty="0">
                <a:latin typeface="+mj-lt"/>
                <a:ea typeface="+mj-ea"/>
                <a:cs typeface="+mj-cs"/>
              </a:rPr>
              <a:t>Μεθοδολογία Έρευνας (β΄ μέρος) </a:t>
            </a:r>
          </a:p>
        </p:txBody>
      </p:sp>
      <p:sp>
        <p:nvSpPr>
          <p:cNvPr id="25" name="Επεξήγηση: Γραμμή 24">
            <a:extLst>
              <a:ext uri="{FF2B5EF4-FFF2-40B4-BE49-F238E27FC236}">
                <a16:creationId xmlns:a16="http://schemas.microsoft.com/office/drawing/2014/main" id="{06A425A0-9936-40B8-A0A2-87BE4C1DE600}"/>
              </a:ext>
            </a:extLst>
          </p:cNvPr>
          <p:cNvSpPr/>
          <p:nvPr/>
        </p:nvSpPr>
        <p:spPr>
          <a:xfrm>
            <a:off x="4788024" y="5121633"/>
            <a:ext cx="4088838" cy="936104"/>
          </a:xfrm>
          <a:prstGeom prst="borderCallout1">
            <a:avLst>
              <a:gd name="adj1" fmla="val -50619"/>
              <a:gd name="adj2" fmla="val 23105"/>
              <a:gd name="adj3" fmla="val -9249"/>
              <a:gd name="adj4" fmla="val 3167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Χρονική περίοδος διεξαγωγής: </a:t>
            </a:r>
            <a:r>
              <a:rPr lang="el-GR" dirty="0">
                <a:solidFill>
                  <a:srgbClr val="931B1B"/>
                </a:solidFill>
              </a:rPr>
              <a:t> Σεπτέμβριος 2025</a:t>
            </a:r>
          </a:p>
        </p:txBody>
      </p:sp>
      <p:sp>
        <p:nvSpPr>
          <p:cNvPr id="26" name="Επεξήγηση: Γραμμή 25">
            <a:extLst>
              <a:ext uri="{FF2B5EF4-FFF2-40B4-BE49-F238E27FC236}">
                <a16:creationId xmlns:a16="http://schemas.microsoft.com/office/drawing/2014/main" id="{BB9623F3-9700-476C-802A-0CECF569164A}"/>
              </a:ext>
            </a:extLst>
          </p:cNvPr>
          <p:cNvSpPr/>
          <p:nvPr/>
        </p:nvSpPr>
        <p:spPr>
          <a:xfrm>
            <a:off x="872614" y="5013176"/>
            <a:ext cx="3600401" cy="1383319"/>
          </a:xfrm>
          <a:prstGeom prst="borderCallout1">
            <a:avLst>
              <a:gd name="adj1" fmla="val -26276"/>
              <a:gd name="adj2" fmla="val 84791"/>
              <a:gd name="adj3" fmla="val -7250"/>
              <a:gd name="adj4" fmla="val 7945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Επεξεργασία Δεδομένων</a:t>
            </a:r>
            <a:r>
              <a:rPr lang="el-GR" sz="2200" b="1" dirty="0">
                <a:solidFill>
                  <a:schemeClr val="tx1"/>
                </a:solidFill>
              </a:rPr>
              <a:t>:</a:t>
            </a:r>
          </a:p>
          <a:p>
            <a:pPr marL="285750" indent="-285750" algn="ctr">
              <a:buFont typeface="Arial" panose="020B0604020202020204" pitchFamily="34" charset="0"/>
              <a:buChar char="•"/>
            </a:pPr>
            <a:r>
              <a:rPr lang="el-GR" sz="1600" dirty="0">
                <a:solidFill>
                  <a:srgbClr val="931B1B"/>
                </a:solidFill>
              </a:rPr>
              <a:t>Μονάδα ανάλυσης η πρόταση με πλήρες και αυτοτελές νόημα</a:t>
            </a:r>
          </a:p>
          <a:p>
            <a:pPr marL="285750" indent="-285750" algn="ctr">
              <a:buFont typeface="Arial" panose="020B0604020202020204" pitchFamily="34" charset="0"/>
              <a:buChar char="•"/>
            </a:pPr>
            <a:r>
              <a:rPr lang="el-GR" sz="1600" dirty="0">
                <a:solidFill>
                  <a:srgbClr val="931B1B"/>
                </a:solidFill>
              </a:rPr>
              <a:t>4 ερευνητικά ερωτήματα με 10 επιμέρους ερωτήσεις </a:t>
            </a:r>
            <a:endParaRPr lang="el-GR" sz="1600" b="1" u="sng" dirty="0">
              <a:solidFill>
                <a:schemeClr val="tx1"/>
              </a:solidFill>
            </a:endParaRPr>
          </a:p>
        </p:txBody>
      </p:sp>
      <p:sp>
        <p:nvSpPr>
          <p:cNvPr id="27" name="Επεξήγηση: Γραμμή 26">
            <a:extLst>
              <a:ext uri="{FF2B5EF4-FFF2-40B4-BE49-F238E27FC236}">
                <a16:creationId xmlns:a16="http://schemas.microsoft.com/office/drawing/2014/main" id="{6D2058BE-C6A3-40FE-B5F2-5454E33DC9FE}"/>
              </a:ext>
            </a:extLst>
          </p:cNvPr>
          <p:cNvSpPr/>
          <p:nvPr/>
        </p:nvSpPr>
        <p:spPr>
          <a:xfrm>
            <a:off x="590074" y="3565888"/>
            <a:ext cx="2269350" cy="1231743"/>
          </a:xfrm>
          <a:prstGeom prst="borderCallout1">
            <a:avLst>
              <a:gd name="adj1" fmla="val 42229"/>
              <a:gd name="adj2" fmla="val 113945"/>
              <a:gd name="adj3" fmla="val 41295"/>
              <a:gd name="adj4" fmla="val 10347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Μέθοδος: </a:t>
            </a:r>
          </a:p>
          <a:p>
            <a:pPr algn="ctr"/>
            <a:r>
              <a:rPr lang="el-GR" sz="1800" dirty="0">
                <a:solidFill>
                  <a:srgbClr val="931B1B"/>
                </a:solidFill>
              </a:rPr>
              <a:t>Έρευνα Απόψεων με Ποιοτική Ανάλυση Περιεχομένου  </a:t>
            </a:r>
          </a:p>
        </p:txBody>
      </p:sp>
      <p:sp>
        <p:nvSpPr>
          <p:cNvPr id="28" name="Επεξήγηση: Γραμμή 27">
            <a:extLst>
              <a:ext uri="{FF2B5EF4-FFF2-40B4-BE49-F238E27FC236}">
                <a16:creationId xmlns:a16="http://schemas.microsoft.com/office/drawing/2014/main" id="{05BD2DDD-EDAB-41CB-B5AF-8089FECF3B67}"/>
              </a:ext>
            </a:extLst>
          </p:cNvPr>
          <p:cNvSpPr/>
          <p:nvPr/>
        </p:nvSpPr>
        <p:spPr>
          <a:xfrm>
            <a:off x="4384579" y="1968537"/>
            <a:ext cx="4248470" cy="936104"/>
          </a:xfrm>
          <a:prstGeom prst="borderCallout1">
            <a:avLst>
              <a:gd name="adj1" fmla="val 107938"/>
              <a:gd name="adj2" fmla="val 27226"/>
              <a:gd name="adj3" fmla="val 149308"/>
              <a:gd name="adj4" fmla="val 2280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Εργαλείο Συλλογής Δεδομένων: </a:t>
            </a:r>
            <a:r>
              <a:rPr lang="el-GR" sz="2000" dirty="0">
                <a:solidFill>
                  <a:srgbClr val="931B1B"/>
                </a:solidFill>
              </a:rPr>
              <a:t>Ερωτηματολόγιο με ανοικτού </a:t>
            </a:r>
          </a:p>
          <a:p>
            <a:pPr algn="ctr"/>
            <a:r>
              <a:rPr lang="el-GR" sz="2000" dirty="0">
                <a:solidFill>
                  <a:srgbClr val="931B1B"/>
                </a:solidFill>
              </a:rPr>
              <a:t>τύπου ερωτήσεις</a:t>
            </a:r>
            <a:endParaRPr lang="el-GR" sz="2000" b="1" u="sng" dirty="0">
              <a:solidFill>
                <a:schemeClr val="tx1"/>
              </a:solidFill>
            </a:endParaRPr>
          </a:p>
        </p:txBody>
      </p:sp>
      <p:sp>
        <p:nvSpPr>
          <p:cNvPr id="29" name="Επεξήγηση: Γραμμή 28">
            <a:extLst>
              <a:ext uri="{FF2B5EF4-FFF2-40B4-BE49-F238E27FC236}">
                <a16:creationId xmlns:a16="http://schemas.microsoft.com/office/drawing/2014/main" id="{8F1E4C81-42F1-45DC-96CE-076B45F6773B}"/>
              </a:ext>
            </a:extLst>
          </p:cNvPr>
          <p:cNvSpPr/>
          <p:nvPr/>
        </p:nvSpPr>
        <p:spPr>
          <a:xfrm>
            <a:off x="6596406" y="3221161"/>
            <a:ext cx="2375858" cy="1576470"/>
          </a:xfrm>
          <a:prstGeom prst="borderCallout1">
            <a:avLst>
              <a:gd name="adj1" fmla="val 40587"/>
              <a:gd name="adj2" fmla="val -2769"/>
              <a:gd name="adj3" fmla="val 42223"/>
              <a:gd name="adj4" fmla="val -988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Δείγμα:</a:t>
            </a:r>
            <a:r>
              <a:rPr lang="el-GR" dirty="0">
                <a:solidFill>
                  <a:schemeClr val="tx1"/>
                </a:solidFill>
              </a:rPr>
              <a:t> </a:t>
            </a:r>
          </a:p>
          <a:p>
            <a:pPr algn="ctr"/>
            <a:r>
              <a:rPr lang="el-GR" sz="1600" dirty="0">
                <a:solidFill>
                  <a:srgbClr val="931B1B"/>
                </a:solidFill>
              </a:rPr>
              <a:t>Σκόπιμη δειγματοληψία</a:t>
            </a:r>
          </a:p>
          <a:p>
            <a:pPr marL="342900" indent="-342900" algn="ctr">
              <a:buFont typeface="Arial" panose="020B0604020202020204" pitchFamily="34" charset="0"/>
              <a:buChar char="•"/>
            </a:pPr>
            <a:r>
              <a:rPr lang="el-GR" sz="1600" dirty="0">
                <a:solidFill>
                  <a:srgbClr val="931B1B"/>
                </a:solidFill>
              </a:rPr>
              <a:t> 2ετείς φοιτητές </a:t>
            </a:r>
          </a:p>
          <a:p>
            <a:pPr algn="ctr"/>
            <a:r>
              <a:rPr lang="el-GR" sz="1600" dirty="0">
                <a:solidFill>
                  <a:srgbClr val="931B1B"/>
                </a:solidFill>
              </a:rPr>
              <a:t>του ΠΜΣ</a:t>
            </a:r>
          </a:p>
          <a:p>
            <a:pPr marL="342900" indent="-342900" algn="ctr">
              <a:buFont typeface="Arial" panose="020B0604020202020204" pitchFamily="34" charset="0"/>
              <a:buChar char="•"/>
            </a:pPr>
            <a:r>
              <a:rPr lang="el-GR" sz="1600" dirty="0">
                <a:solidFill>
                  <a:srgbClr val="931B1B"/>
                </a:solidFill>
              </a:rPr>
              <a:t>43 εκπαιδευόμενοι</a:t>
            </a:r>
          </a:p>
          <a:p>
            <a:pPr marL="342900" indent="-342900" algn="ctr">
              <a:buFont typeface="Arial" panose="020B0604020202020204" pitchFamily="34" charset="0"/>
              <a:buChar char="•"/>
            </a:pPr>
            <a:r>
              <a:rPr lang="el-GR" sz="1600" dirty="0">
                <a:solidFill>
                  <a:srgbClr val="931B1B"/>
                </a:solidFill>
              </a:rPr>
              <a:t>13 απαντήσεις </a:t>
            </a:r>
          </a:p>
        </p:txBody>
      </p:sp>
      <p:sp>
        <p:nvSpPr>
          <p:cNvPr id="30" name="Επεξήγηση: Γραμμή 29">
            <a:extLst>
              <a:ext uri="{FF2B5EF4-FFF2-40B4-BE49-F238E27FC236}">
                <a16:creationId xmlns:a16="http://schemas.microsoft.com/office/drawing/2014/main" id="{5B5855FC-0D2A-4B68-B870-4341E58597FD}"/>
              </a:ext>
            </a:extLst>
          </p:cNvPr>
          <p:cNvSpPr/>
          <p:nvPr/>
        </p:nvSpPr>
        <p:spPr>
          <a:xfrm>
            <a:off x="590074" y="1817802"/>
            <a:ext cx="3394299" cy="1528902"/>
          </a:xfrm>
          <a:prstGeom prst="borderCallout1">
            <a:avLst>
              <a:gd name="adj1" fmla="val 43006"/>
              <a:gd name="adj2" fmla="val 102460"/>
              <a:gd name="adj3" fmla="val 94505"/>
              <a:gd name="adj4" fmla="val 10871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u="sng" dirty="0">
                <a:solidFill>
                  <a:schemeClr val="tx1"/>
                </a:solidFill>
              </a:rPr>
              <a:t>Είδος</a:t>
            </a:r>
            <a:r>
              <a:rPr lang="el-GR" b="1" dirty="0">
                <a:solidFill>
                  <a:schemeClr val="tx1"/>
                </a:solidFill>
              </a:rPr>
              <a:t>: </a:t>
            </a:r>
          </a:p>
          <a:p>
            <a:pPr algn="ctr"/>
            <a:r>
              <a:rPr lang="el-GR" sz="1800" dirty="0">
                <a:solidFill>
                  <a:srgbClr val="931B1B"/>
                </a:solidFill>
              </a:rPr>
              <a:t>Αξιολόγηση ποιότητας του Ε.Υ. στην πλατφόρμα </a:t>
            </a:r>
          </a:p>
          <a:p>
            <a:pPr algn="ctr"/>
            <a:r>
              <a:rPr lang="en-US" sz="1800" dirty="0">
                <a:solidFill>
                  <a:srgbClr val="931B1B"/>
                </a:solidFill>
              </a:rPr>
              <a:t>Edivea Students</a:t>
            </a:r>
            <a:r>
              <a:rPr lang="el-GR" sz="1800" dirty="0">
                <a:solidFill>
                  <a:srgbClr val="931B1B"/>
                </a:solidFill>
              </a:rPr>
              <a:t> και του χωροευαίσθητου παιχνιδιού Ε.Π. </a:t>
            </a:r>
          </a:p>
        </p:txBody>
      </p:sp>
    </p:spTree>
    <p:extLst>
      <p:ext uri="{BB962C8B-B14F-4D97-AF65-F5344CB8AC3E}">
        <p14:creationId xmlns:p14="http://schemas.microsoft.com/office/powerpoint/2010/main" val="419379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332656"/>
            <a:ext cx="7848872" cy="864096"/>
          </a:xfrm>
        </p:spPr>
        <p:txBody>
          <a:bodyPr>
            <a:noAutofit/>
          </a:bodyPr>
          <a:lstStyle/>
          <a:p>
            <a:pPr algn="ctr"/>
            <a:r>
              <a:rPr lang="en-US" sz="3600" dirty="0"/>
              <a:t>7</a:t>
            </a:r>
            <a:r>
              <a:rPr lang="el-GR" sz="3600" dirty="0"/>
              <a:t>. Γ’ Μέρος: Έρευνα</a:t>
            </a:r>
            <a:br>
              <a:rPr lang="el-GR" sz="3600" dirty="0"/>
            </a:br>
            <a:r>
              <a:rPr lang="el-GR" sz="3600" dirty="0"/>
              <a:t>Αποτίμηση του Εκπαιδευτικού Υλικού</a:t>
            </a:r>
            <a:endParaRPr lang="el-GR" sz="4000" b="1" dirty="0"/>
          </a:p>
        </p:txBody>
      </p:sp>
      <p:sp>
        <p:nvSpPr>
          <p:cNvPr id="24" name="TextBox 23">
            <a:extLst>
              <a:ext uri="{FF2B5EF4-FFF2-40B4-BE49-F238E27FC236}">
                <a16:creationId xmlns:a16="http://schemas.microsoft.com/office/drawing/2014/main" id="{562DDB2B-A280-44B1-9ECA-C4A29257BCA7}"/>
              </a:ext>
            </a:extLst>
          </p:cNvPr>
          <p:cNvSpPr txBox="1"/>
          <p:nvPr/>
        </p:nvSpPr>
        <p:spPr>
          <a:xfrm>
            <a:off x="1763688" y="1196752"/>
            <a:ext cx="6336704" cy="646331"/>
          </a:xfrm>
          <a:prstGeom prst="rect">
            <a:avLst/>
          </a:prstGeom>
          <a:noFill/>
        </p:spPr>
        <p:txBody>
          <a:bodyPr wrap="square" rtlCol="0">
            <a:spAutoFit/>
          </a:bodyPr>
          <a:lstStyle/>
          <a:p>
            <a:pPr algn="ctr"/>
            <a:r>
              <a:rPr lang="el-GR" sz="3600" b="1" u="sng" dirty="0">
                <a:latin typeface="+mj-lt"/>
                <a:ea typeface="+mj-ea"/>
                <a:cs typeface="+mj-cs"/>
              </a:rPr>
              <a:t>Μεθοδολογία Έρευνας</a:t>
            </a:r>
          </a:p>
        </p:txBody>
      </p:sp>
      <p:graphicFrame>
        <p:nvGraphicFramePr>
          <p:cNvPr id="3" name="Διάγραμμα 2">
            <a:extLst>
              <a:ext uri="{FF2B5EF4-FFF2-40B4-BE49-F238E27FC236}">
                <a16:creationId xmlns:a16="http://schemas.microsoft.com/office/drawing/2014/main" id="{4E20E0CE-DF9F-4705-826A-2322EB049B9F}"/>
              </a:ext>
            </a:extLst>
          </p:cNvPr>
          <p:cNvGraphicFramePr/>
          <p:nvPr>
            <p:extLst>
              <p:ext uri="{D42A27DB-BD31-4B8C-83A1-F6EECF244321}">
                <p14:modId xmlns:p14="http://schemas.microsoft.com/office/powerpoint/2010/main" val="1568641076"/>
              </p:ext>
            </p:extLst>
          </p:nvPr>
        </p:nvGraphicFramePr>
        <p:xfrm>
          <a:off x="899592" y="2008870"/>
          <a:ext cx="7704856"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764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7441" y="476672"/>
            <a:ext cx="7776864" cy="576064"/>
          </a:xfrm>
        </p:spPr>
        <p:txBody>
          <a:bodyPr>
            <a:noAutofit/>
          </a:bodyPr>
          <a:lstStyle/>
          <a:p>
            <a:pPr algn="ctr"/>
            <a:r>
              <a:rPr lang="el-GR" sz="3600" dirty="0"/>
              <a:t>8. Αποτελέσματα - Κύρια ευρήματα </a:t>
            </a:r>
            <a:br>
              <a:rPr lang="el-GR" sz="3600" dirty="0"/>
            </a:br>
            <a:r>
              <a:rPr lang="el-GR" sz="3600" dirty="0"/>
              <a:t>Α΄ Μέρος Έρευνας (ειδικοί ΕξΑΕ)</a:t>
            </a:r>
            <a:endParaRPr lang="el-GR" sz="4000" b="1" dirty="0"/>
          </a:p>
        </p:txBody>
      </p:sp>
      <p:graphicFrame>
        <p:nvGraphicFramePr>
          <p:cNvPr id="3" name="Πίνακας 5">
            <a:extLst>
              <a:ext uri="{FF2B5EF4-FFF2-40B4-BE49-F238E27FC236}">
                <a16:creationId xmlns:a16="http://schemas.microsoft.com/office/drawing/2014/main" id="{6542C7E3-A316-4D62-9A0A-AD6DB35F482C}"/>
              </a:ext>
            </a:extLst>
          </p:cNvPr>
          <p:cNvGraphicFramePr>
            <a:graphicFrameLocks noGrp="1"/>
          </p:cNvGraphicFramePr>
          <p:nvPr>
            <p:extLst>
              <p:ext uri="{D42A27DB-BD31-4B8C-83A1-F6EECF244321}">
                <p14:modId xmlns:p14="http://schemas.microsoft.com/office/powerpoint/2010/main" val="2333323311"/>
              </p:ext>
            </p:extLst>
          </p:nvPr>
        </p:nvGraphicFramePr>
        <p:xfrm>
          <a:off x="539551" y="1249192"/>
          <a:ext cx="8454754" cy="5148200"/>
        </p:xfrm>
        <a:graphic>
          <a:graphicData uri="http://schemas.openxmlformats.org/drawingml/2006/table">
            <a:tbl>
              <a:tblPr firstRow="1" bandRow="1">
                <a:tableStyleId>{72833802-FEF1-4C79-8D5D-14CF1EAF98D9}</a:tableStyleId>
              </a:tblPr>
              <a:tblGrid>
                <a:gridCol w="4227377">
                  <a:extLst>
                    <a:ext uri="{9D8B030D-6E8A-4147-A177-3AD203B41FA5}">
                      <a16:colId xmlns:a16="http://schemas.microsoft.com/office/drawing/2014/main" val="3311234445"/>
                    </a:ext>
                  </a:extLst>
                </a:gridCol>
                <a:gridCol w="4227377">
                  <a:extLst>
                    <a:ext uri="{9D8B030D-6E8A-4147-A177-3AD203B41FA5}">
                      <a16:colId xmlns:a16="http://schemas.microsoft.com/office/drawing/2014/main" val="1309449945"/>
                    </a:ext>
                  </a:extLst>
                </a:gridCol>
              </a:tblGrid>
              <a:tr h="667640">
                <a:tc gridSpan="2">
                  <a:txBody>
                    <a:bodyPr/>
                    <a:lstStyle/>
                    <a:p>
                      <a:pPr algn="ctr"/>
                      <a:r>
                        <a:rPr lang="el-GR" sz="1600" u="sng" kern="1200" dirty="0">
                          <a:effectLst/>
                        </a:rPr>
                        <a:t>1</a:t>
                      </a:r>
                      <a:r>
                        <a:rPr lang="el-GR" sz="1600" u="sng" kern="1200" baseline="30000" dirty="0">
                          <a:effectLst/>
                        </a:rPr>
                        <a:t>ο</a:t>
                      </a:r>
                      <a:r>
                        <a:rPr lang="el-GR" sz="1600" u="sng" kern="1200" dirty="0">
                          <a:effectLst/>
                        </a:rPr>
                        <a:t> Ερευνητικό Ερώτημα</a:t>
                      </a:r>
                      <a:r>
                        <a:rPr lang="el-GR" sz="1600" kern="1200" dirty="0">
                          <a:effectLst/>
                        </a:rPr>
                        <a:t>: </a:t>
                      </a:r>
                    </a:p>
                    <a:p>
                      <a:pPr algn="ctr"/>
                      <a:r>
                        <a:rPr lang="el-GR" sz="1400" kern="1200" dirty="0">
                          <a:effectLst/>
                        </a:rPr>
                        <a:t>Το εκπαιδευτικό υλικό διέπεται από τις αρχές και τη μεθοδολογία της εξ αποστάσεως εκπαίδευσης</a:t>
                      </a:r>
                      <a:endParaRPr lang="el-GR" sz="1400" b="1" dirty="0">
                        <a:solidFill>
                          <a:schemeClr val="bg1"/>
                        </a:solidFill>
                      </a:endParaRPr>
                    </a:p>
                  </a:txBody>
                  <a:tcPr>
                    <a:solidFill>
                      <a:srgbClr val="931B1B"/>
                    </a:solidFill>
                  </a:tcPr>
                </a:tc>
                <a:tc hMerge="1">
                  <a:txBody>
                    <a:bodyPr/>
                    <a:lstStyle/>
                    <a:p>
                      <a:endParaRPr lang="el-GR" dirty="0"/>
                    </a:p>
                  </a:txBody>
                  <a:tcPr>
                    <a:solidFill>
                      <a:srgbClr val="931B1B"/>
                    </a:solidFill>
                  </a:tcPr>
                </a:tc>
                <a:extLst>
                  <a:ext uri="{0D108BD9-81ED-4DB2-BD59-A6C34878D82A}">
                    <a16:rowId xmlns:a16="http://schemas.microsoft.com/office/drawing/2014/main" val="4043634767"/>
                  </a:ext>
                </a:extLst>
              </a:tr>
              <a:tr h="815024">
                <a:tc>
                  <a:txBody>
                    <a:bodyPr/>
                    <a:lstStyle/>
                    <a:p>
                      <a:pPr algn="ctr"/>
                      <a:r>
                        <a:rPr lang="el-GR" sz="1600" b="1" u="none" dirty="0">
                          <a:solidFill>
                            <a:schemeClr val="tx1"/>
                          </a:solidFill>
                        </a:rPr>
                        <a:t>1</a:t>
                      </a:r>
                      <a:r>
                        <a:rPr lang="el-GR" sz="1600" b="1" u="none" baseline="30000" dirty="0">
                          <a:solidFill>
                            <a:schemeClr val="tx1"/>
                          </a:solidFill>
                        </a:rPr>
                        <a:t>ος</a:t>
                      </a:r>
                      <a:r>
                        <a:rPr lang="el-GR" sz="1600" b="1" u="none" dirty="0">
                          <a:solidFill>
                            <a:schemeClr val="tx1"/>
                          </a:solidFill>
                        </a:rPr>
                        <a:t> Ερευνητικός Άξονας</a:t>
                      </a:r>
                      <a:r>
                        <a:rPr lang="el-GR" sz="1600" dirty="0">
                          <a:solidFill>
                            <a:schemeClr val="tx1"/>
                          </a:solidFill>
                        </a:rPr>
                        <a:t>: </a:t>
                      </a:r>
                    </a:p>
                    <a:p>
                      <a:pPr algn="ctr"/>
                      <a:r>
                        <a:rPr lang="el-GR" sz="1600" kern="1200" dirty="0">
                          <a:solidFill>
                            <a:schemeClr val="tx1"/>
                          </a:solidFill>
                          <a:effectLst/>
                          <a:latin typeface="+mn-lt"/>
                          <a:ea typeface="+mn-ea"/>
                          <a:cs typeface="+mn-cs"/>
                        </a:rPr>
                        <a:t>Επιστημονική συνοχή / Τεκμηρίωση του Ε.Υ. </a:t>
                      </a:r>
                      <a:endParaRPr lang="el-GR" sz="160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l-GR" sz="1350" b="0" i="0" kern="1200" dirty="0">
                          <a:solidFill>
                            <a:schemeClr val="tx1"/>
                          </a:solidFill>
                          <a:effectLst/>
                          <a:latin typeface="+mn-lt"/>
                          <a:ea typeface="+mn-ea"/>
                          <a:cs typeface="+mn-cs"/>
                        </a:rPr>
                        <a:t>Χαρακτηρίζεται από επιστημονική συνοχή και τεκμηρίωση μέσω ποικιλίας πηγών</a:t>
                      </a:r>
                    </a:p>
                    <a:p>
                      <a:pPr marL="285750" indent="-285750">
                        <a:buFont typeface="Arial" panose="020B0604020202020204" pitchFamily="34" charset="0"/>
                        <a:buChar char="•"/>
                      </a:pPr>
                      <a:r>
                        <a:rPr lang="el-GR" sz="1350" b="0" i="0" kern="1200" dirty="0">
                          <a:solidFill>
                            <a:schemeClr val="tx1"/>
                          </a:solidFill>
                          <a:effectLst/>
                          <a:latin typeface="+mn-lt"/>
                          <a:ea typeface="+mn-ea"/>
                          <a:cs typeface="+mn-cs"/>
                        </a:rPr>
                        <a:t>Παρέχεται ερμηνεία και αφηγηματική παρουσίαση των πληροφοριών</a:t>
                      </a:r>
                    </a:p>
                    <a:p>
                      <a:pPr marL="285750" indent="-285750">
                        <a:buFont typeface="Arial" panose="020B0604020202020204" pitchFamily="34" charset="0"/>
                        <a:buChar char="•"/>
                      </a:pPr>
                      <a:r>
                        <a:rPr lang="el-GR" sz="1350" b="0" i="0" kern="1200" dirty="0">
                          <a:solidFill>
                            <a:schemeClr val="tx1"/>
                          </a:solidFill>
                          <a:effectLst/>
                          <a:latin typeface="+mn-lt"/>
                          <a:ea typeface="+mn-ea"/>
                          <a:cs typeface="+mn-cs"/>
                        </a:rPr>
                        <a:t>Δυνατότητα περαιτέρω μελέτης</a:t>
                      </a:r>
                    </a:p>
                  </a:txBody>
                  <a:tcPr>
                    <a:solidFill>
                      <a:schemeClr val="bg1"/>
                    </a:solidFill>
                  </a:tcPr>
                </a:tc>
                <a:extLst>
                  <a:ext uri="{0D108BD9-81ED-4DB2-BD59-A6C34878D82A}">
                    <a16:rowId xmlns:a16="http://schemas.microsoft.com/office/drawing/2014/main" val="4078625234"/>
                  </a:ext>
                </a:extLst>
              </a:tr>
              <a:tr h="815024">
                <a:tc>
                  <a:txBody>
                    <a:bodyPr/>
                    <a:lstStyle/>
                    <a:p>
                      <a:pPr algn="ctr"/>
                      <a:r>
                        <a:rPr lang="el-GR" sz="1400" b="1" u="none" dirty="0">
                          <a:solidFill>
                            <a:schemeClr val="tx1"/>
                          </a:solidFill>
                        </a:rPr>
                        <a:t> </a:t>
                      </a:r>
                      <a:r>
                        <a:rPr lang="el-GR" sz="1600" b="1" u="none" kern="1200" dirty="0">
                          <a:solidFill>
                            <a:schemeClr val="tx1"/>
                          </a:solidFill>
                          <a:latin typeface="+mn-lt"/>
                          <a:ea typeface="+mn-ea"/>
                          <a:cs typeface="+mn-cs"/>
                        </a:rPr>
                        <a:t>2</a:t>
                      </a:r>
                      <a:r>
                        <a:rPr lang="el-GR" sz="1600" b="1" u="none" kern="1200" baseline="30000" dirty="0">
                          <a:solidFill>
                            <a:schemeClr val="tx1"/>
                          </a:solidFill>
                          <a:latin typeface="+mn-lt"/>
                          <a:ea typeface="+mn-ea"/>
                          <a:cs typeface="+mn-cs"/>
                        </a:rPr>
                        <a:t>ος</a:t>
                      </a:r>
                      <a:r>
                        <a:rPr lang="el-GR" sz="1600" b="1" u="none" kern="1200" dirty="0">
                          <a:solidFill>
                            <a:schemeClr val="tx1"/>
                          </a:solidFill>
                          <a:latin typeface="+mn-lt"/>
                          <a:ea typeface="+mn-ea"/>
                          <a:cs typeface="+mn-cs"/>
                        </a:rPr>
                        <a:t> Ερευνητικός Άξονας: </a:t>
                      </a:r>
                    </a:p>
                    <a:p>
                      <a:pPr algn="ctr"/>
                      <a:r>
                        <a:rPr lang="el-GR" sz="1600" kern="1200" dirty="0">
                          <a:solidFill>
                            <a:schemeClr val="tx1"/>
                          </a:solidFill>
                          <a:effectLst/>
                          <a:latin typeface="+mn-lt"/>
                          <a:ea typeface="+mn-ea"/>
                          <a:cs typeface="+mn-cs"/>
                        </a:rPr>
                        <a:t>Το Ε.Υ. συμβάλει στην απλή και κατανοητή παρουσίαση του Γνωστικού Αντικειμένου</a:t>
                      </a:r>
                    </a:p>
                  </a:txBody>
                  <a:tcPr>
                    <a:solidFill>
                      <a:schemeClr val="bg1"/>
                    </a:solidFill>
                  </a:tcPr>
                </a:tc>
                <a:tc>
                  <a:txBody>
                    <a:bodyPr/>
                    <a:lstStyle/>
                    <a:p>
                      <a:pPr marL="285750" indent="-285750">
                        <a:buFont typeface="Arial" panose="020B0604020202020204" pitchFamily="34" charset="0"/>
                        <a:buChar char="•"/>
                      </a:pPr>
                      <a:r>
                        <a:rPr lang="el-GR" dirty="0"/>
                        <a:t>Φιλικό, οικείο και κατανοητό ύφος γραφής και αφήγησης</a:t>
                      </a:r>
                    </a:p>
                    <a:p>
                      <a:pPr marL="285750" indent="-285750">
                        <a:buFont typeface="Arial" panose="020B0604020202020204" pitchFamily="34" charset="0"/>
                        <a:buChar char="•"/>
                      </a:pPr>
                      <a:r>
                        <a:rPr lang="el-GR" dirty="0"/>
                        <a:t>Συχνή χρήση προσωπικών και κτητικών αντωνυμιών</a:t>
                      </a:r>
                    </a:p>
                    <a:p>
                      <a:pPr marL="285750" indent="-285750">
                        <a:buFont typeface="Arial" panose="020B0604020202020204" pitchFamily="34" charset="0"/>
                        <a:buChar char="•"/>
                      </a:pPr>
                      <a:r>
                        <a:rPr lang="el-GR" dirty="0"/>
                        <a:t>Τμηματική παρουσίαση πληροφοριών προσφέροντας λειτουργικότητα και ευχρηστία</a:t>
                      </a:r>
                    </a:p>
                    <a:p>
                      <a:pPr marL="285750" indent="-285750">
                        <a:buFont typeface="Arial" panose="020B0604020202020204" pitchFamily="34" charset="0"/>
                        <a:buChar char="•"/>
                      </a:pPr>
                      <a:r>
                        <a:rPr lang="el-GR" dirty="0"/>
                        <a:t>Συνδυασμός κειμένου, εικόνων και βίντεο</a:t>
                      </a:r>
                    </a:p>
                    <a:p>
                      <a:pPr marL="285750" indent="-285750">
                        <a:buFont typeface="Arial" panose="020B0604020202020204" pitchFamily="34" charset="0"/>
                        <a:buChar char="•"/>
                      </a:pPr>
                      <a:r>
                        <a:rPr lang="el-GR" dirty="0"/>
                        <a:t>Ήπιες, ξεκούραστες χρωματικές επιλογές</a:t>
                      </a:r>
                    </a:p>
                  </a:txBody>
                  <a:tcPr>
                    <a:solidFill>
                      <a:schemeClr val="bg1"/>
                    </a:solidFill>
                  </a:tcPr>
                </a:tc>
                <a:extLst>
                  <a:ext uri="{0D108BD9-81ED-4DB2-BD59-A6C34878D82A}">
                    <a16:rowId xmlns:a16="http://schemas.microsoft.com/office/drawing/2014/main" val="1357520088"/>
                  </a:ext>
                </a:extLst>
              </a:tr>
              <a:tr h="815024">
                <a:tc>
                  <a:txBody>
                    <a:bodyPr/>
                    <a:lstStyle/>
                    <a:p>
                      <a:pPr algn="ctr"/>
                      <a:r>
                        <a:rPr lang="el-GR" sz="1600" b="1" u="none" kern="1200" dirty="0">
                          <a:solidFill>
                            <a:schemeClr val="tx1"/>
                          </a:solidFill>
                          <a:latin typeface="+mn-lt"/>
                          <a:ea typeface="+mn-ea"/>
                          <a:cs typeface="+mn-cs"/>
                        </a:rPr>
                        <a:t>3</a:t>
                      </a:r>
                      <a:r>
                        <a:rPr lang="el-GR" sz="1600" b="1" u="none" kern="1200" baseline="30000" dirty="0">
                          <a:solidFill>
                            <a:schemeClr val="tx1"/>
                          </a:solidFill>
                          <a:latin typeface="+mn-lt"/>
                          <a:ea typeface="+mn-ea"/>
                          <a:cs typeface="+mn-cs"/>
                        </a:rPr>
                        <a:t>ος</a:t>
                      </a:r>
                      <a:r>
                        <a:rPr lang="el-GR" sz="1600" b="1" u="none" kern="1200" dirty="0">
                          <a:solidFill>
                            <a:schemeClr val="tx1"/>
                          </a:solidFill>
                          <a:latin typeface="+mn-lt"/>
                          <a:ea typeface="+mn-ea"/>
                          <a:cs typeface="+mn-cs"/>
                        </a:rPr>
                        <a:t> Ερευνητικός Άξονας: </a:t>
                      </a:r>
                    </a:p>
                    <a:p>
                      <a:pPr algn="ctr"/>
                      <a:r>
                        <a:rPr lang="el-GR" sz="1600" kern="1200" dirty="0">
                          <a:solidFill>
                            <a:schemeClr val="tx1"/>
                          </a:solidFill>
                          <a:effectLst/>
                          <a:latin typeface="+mn-lt"/>
                          <a:ea typeface="+mn-ea"/>
                          <a:cs typeface="+mn-cs"/>
                        </a:rPr>
                        <a:t>Ευχρηστία του Ε.Υ. </a:t>
                      </a:r>
                    </a:p>
                  </a:txBody>
                  <a:tcPr>
                    <a:solidFill>
                      <a:schemeClr val="bg1"/>
                    </a:solidFill>
                  </a:tcPr>
                </a:tc>
                <a:tc>
                  <a:txBody>
                    <a:bodyPr/>
                    <a:lstStyle/>
                    <a:p>
                      <a:pPr marL="285750" indent="-285750">
                        <a:buFont typeface="Arial" panose="020B0604020202020204" pitchFamily="34" charset="0"/>
                        <a:buChar char="•"/>
                      </a:pPr>
                      <a:r>
                        <a:rPr lang="el-GR" dirty="0"/>
                        <a:t>Ευχρηστία του Ε.Υ.</a:t>
                      </a:r>
                    </a:p>
                    <a:p>
                      <a:pPr marL="285750" indent="-285750">
                        <a:buFont typeface="Arial" panose="020B0604020202020204" pitchFamily="34" charset="0"/>
                        <a:buChar char="•"/>
                      </a:pPr>
                      <a:r>
                        <a:rPr lang="el-GR" dirty="0"/>
                        <a:t>Κατανοητά και λειτουργικά κουμπιά και εικονίδια</a:t>
                      </a:r>
                    </a:p>
                    <a:p>
                      <a:pPr marL="285750" indent="-285750">
                        <a:buFont typeface="Arial" panose="020B0604020202020204" pitchFamily="34" charset="0"/>
                        <a:buChar char="•"/>
                      </a:pPr>
                      <a:r>
                        <a:rPr lang="el-GR" dirty="0"/>
                        <a:t>Εύκολη πλοήγηση στο Ε.Υ.</a:t>
                      </a:r>
                    </a:p>
                    <a:p>
                      <a:pPr marL="285750" indent="-285750">
                        <a:buFont typeface="Arial" panose="020B0604020202020204" pitchFamily="34" charset="0"/>
                        <a:buChar char="•"/>
                      </a:pPr>
                      <a:r>
                        <a:rPr lang="el-GR" dirty="0"/>
                        <a:t>Υπερσυνδέσεις που λειτουργούν με ακρίβεια</a:t>
                      </a:r>
                    </a:p>
                  </a:txBody>
                  <a:tcPr>
                    <a:solidFill>
                      <a:schemeClr val="bg1"/>
                    </a:solidFill>
                  </a:tcPr>
                </a:tc>
                <a:extLst>
                  <a:ext uri="{0D108BD9-81ED-4DB2-BD59-A6C34878D82A}">
                    <a16:rowId xmlns:a16="http://schemas.microsoft.com/office/drawing/2014/main" val="194888369"/>
                  </a:ext>
                </a:extLst>
              </a:tr>
              <a:tr h="8150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l-GR" sz="1600" b="1" u="none" kern="1200" dirty="0">
                          <a:solidFill>
                            <a:schemeClr val="tx1"/>
                          </a:solidFill>
                          <a:latin typeface="+mn-lt"/>
                          <a:ea typeface="+mn-ea"/>
                          <a:cs typeface="+mn-cs"/>
                        </a:rPr>
                        <a:t>4</a:t>
                      </a:r>
                      <a:r>
                        <a:rPr lang="el-GR" sz="1600" b="1" u="none" kern="1200" baseline="30000" dirty="0">
                          <a:solidFill>
                            <a:schemeClr val="tx1"/>
                          </a:solidFill>
                          <a:latin typeface="+mn-lt"/>
                          <a:ea typeface="+mn-ea"/>
                          <a:cs typeface="+mn-cs"/>
                        </a:rPr>
                        <a:t>ος</a:t>
                      </a:r>
                      <a:r>
                        <a:rPr lang="el-GR" sz="1600" b="1" u="none" kern="1200" dirty="0">
                          <a:solidFill>
                            <a:schemeClr val="tx1"/>
                          </a:solidFill>
                          <a:latin typeface="+mn-lt"/>
                          <a:ea typeface="+mn-ea"/>
                          <a:cs typeface="+mn-cs"/>
                        </a:rPr>
                        <a:t> Ερευνητικός Άξονας: </a:t>
                      </a:r>
                    </a:p>
                    <a:p>
                      <a:pPr algn="ctr"/>
                      <a:r>
                        <a:rPr lang="el-GR" sz="1600" kern="1200" dirty="0">
                          <a:solidFill>
                            <a:schemeClr val="tx1"/>
                          </a:solidFill>
                          <a:effectLst/>
                          <a:latin typeface="+mn-lt"/>
                          <a:ea typeface="+mn-ea"/>
                          <a:cs typeface="+mn-cs"/>
                        </a:rPr>
                        <a:t>Το Ε.Υ. υποστηρίζει – καθοδηγεί τον εκπαιδευόμενο στη μελέτη του</a:t>
                      </a:r>
                    </a:p>
                  </a:txBody>
                  <a:tcPr>
                    <a:solidFill>
                      <a:schemeClr val="bg1"/>
                    </a:solidFill>
                  </a:tcPr>
                </a:tc>
                <a:tc>
                  <a:txBody>
                    <a:bodyPr/>
                    <a:lstStyle/>
                    <a:p>
                      <a:pPr marL="285750" indent="-285750">
                        <a:buFont typeface="Arial" panose="020B0604020202020204" pitchFamily="34" charset="0"/>
                        <a:buChar char="•"/>
                      </a:pPr>
                      <a:r>
                        <a:rPr lang="el-GR" dirty="0"/>
                        <a:t>Σαφής καθοδήγηση και υποστήριξη εκπαιδευόμενου</a:t>
                      </a:r>
                    </a:p>
                    <a:p>
                      <a:pPr marL="285750" indent="-285750">
                        <a:buFont typeface="Arial" panose="020B0604020202020204" pitchFamily="34" charset="0"/>
                        <a:buChar char="•"/>
                      </a:pPr>
                      <a:r>
                        <a:rPr lang="el-GR" dirty="0"/>
                        <a:t>Οδηγίες πλοήγησης και εισαγωγή σε κάθε ενότητα</a:t>
                      </a:r>
                    </a:p>
                    <a:p>
                      <a:pPr marL="285750" indent="-285750">
                        <a:buFont typeface="Arial" panose="020B0604020202020204" pitchFamily="34" charset="0"/>
                        <a:buChar char="•"/>
                      </a:pPr>
                      <a:r>
                        <a:rPr lang="el-GR" dirty="0"/>
                        <a:t>Εστίαση σε κρίσιμα σημεία με έντονα χρωματικά και τυπογραφικά στοιχεία &amp; επεξηγηματικά σχόλια</a:t>
                      </a:r>
                    </a:p>
                  </a:txBody>
                  <a:tcPr>
                    <a:solidFill>
                      <a:schemeClr val="bg1"/>
                    </a:solidFill>
                  </a:tcPr>
                </a:tc>
                <a:extLst>
                  <a:ext uri="{0D108BD9-81ED-4DB2-BD59-A6C34878D82A}">
                    <a16:rowId xmlns:a16="http://schemas.microsoft.com/office/drawing/2014/main" val="3302285659"/>
                  </a:ext>
                </a:extLst>
              </a:tr>
            </a:tbl>
          </a:graphicData>
        </a:graphic>
      </p:graphicFrame>
    </p:spTree>
    <p:extLst>
      <p:ext uri="{BB962C8B-B14F-4D97-AF65-F5344CB8AC3E}">
        <p14:creationId xmlns:p14="http://schemas.microsoft.com/office/powerpoint/2010/main" val="383509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7441" y="476672"/>
            <a:ext cx="7776864" cy="576064"/>
          </a:xfrm>
        </p:spPr>
        <p:txBody>
          <a:bodyPr>
            <a:noAutofit/>
          </a:bodyPr>
          <a:lstStyle/>
          <a:p>
            <a:pPr algn="ctr"/>
            <a:r>
              <a:rPr lang="el-GR" sz="3600" dirty="0"/>
              <a:t>8. Αποτελέσματα - Κύρια ευρήματα </a:t>
            </a:r>
            <a:br>
              <a:rPr lang="el-GR" sz="3600" dirty="0"/>
            </a:br>
            <a:r>
              <a:rPr lang="el-GR" sz="3600" dirty="0"/>
              <a:t>Α΄ Μέρος Έρευνας (ειδικοί ΕξΑΕ) </a:t>
            </a:r>
            <a:endParaRPr lang="el-GR" sz="4000" b="1" dirty="0"/>
          </a:p>
        </p:txBody>
      </p:sp>
      <p:graphicFrame>
        <p:nvGraphicFramePr>
          <p:cNvPr id="3" name="Πίνακας 5">
            <a:extLst>
              <a:ext uri="{FF2B5EF4-FFF2-40B4-BE49-F238E27FC236}">
                <a16:creationId xmlns:a16="http://schemas.microsoft.com/office/drawing/2014/main" id="{6542C7E3-A316-4D62-9A0A-AD6DB35F482C}"/>
              </a:ext>
            </a:extLst>
          </p:cNvPr>
          <p:cNvGraphicFramePr>
            <a:graphicFrameLocks noGrp="1"/>
          </p:cNvGraphicFramePr>
          <p:nvPr>
            <p:extLst>
              <p:ext uri="{D42A27DB-BD31-4B8C-83A1-F6EECF244321}">
                <p14:modId xmlns:p14="http://schemas.microsoft.com/office/powerpoint/2010/main" val="3059001231"/>
              </p:ext>
            </p:extLst>
          </p:nvPr>
        </p:nvGraphicFramePr>
        <p:xfrm>
          <a:off x="539551" y="1457068"/>
          <a:ext cx="8454754" cy="6580444"/>
        </p:xfrm>
        <a:graphic>
          <a:graphicData uri="http://schemas.openxmlformats.org/drawingml/2006/table">
            <a:tbl>
              <a:tblPr firstRow="1" bandRow="1">
                <a:tableStyleId>{72833802-FEF1-4C79-8D5D-14CF1EAF98D9}</a:tableStyleId>
              </a:tblPr>
              <a:tblGrid>
                <a:gridCol w="4227377">
                  <a:extLst>
                    <a:ext uri="{9D8B030D-6E8A-4147-A177-3AD203B41FA5}">
                      <a16:colId xmlns:a16="http://schemas.microsoft.com/office/drawing/2014/main" val="3311234445"/>
                    </a:ext>
                  </a:extLst>
                </a:gridCol>
                <a:gridCol w="4227377">
                  <a:extLst>
                    <a:ext uri="{9D8B030D-6E8A-4147-A177-3AD203B41FA5}">
                      <a16:colId xmlns:a16="http://schemas.microsoft.com/office/drawing/2014/main" val="1309449945"/>
                    </a:ext>
                  </a:extLst>
                </a:gridCol>
              </a:tblGrid>
              <a:tr h="667640">
                <a:tc gridSpan="2">
                  <a:txBody>
                    <a:bodyPr/>
                    <a:lstStyle/>
                    <a:p>
                      <a:pPr algn="ctr"/>
                      <a:r>
                        <a:rPr lang="el-GR" sz="1600" u="sng" kern="1200" dirty="0">
                          <a:effectLst/>
                        </a:rPr>
                        <a:t>1</a:t>
                      </a:r>
                      <a:r>
                        <a:rPr lang="el-GR" sz="1600" u="sng" kern="1200" baseline="30000" dirty="0">
                          <a:effectLst/>
                        </a:rPr>
                        <a:t>ο</a:t>
                      </a:r>
                      <a:r>
                        <a:rPr lang="el-GR" sz="1600" u="sng" kern="1200" dirty="0">
                          <a:effectLst/>
                        </a:rPr>
                        <a:t> Ερευνητικό Ερώτημα</a:t>
                      </a:r>
                      <a:r>
                        <a:rPr lang="el-GR" sz="1600" kern="1200" dirty="0">
                          <a:effectLst/>
                        </a:rPr>
                        <a:t>: </a:t>
                      </a:r>
                    </a:p>
                    <a:p>
                      <a:pPr algn="ctr"/>
                      <a:r>
                        <a:rPr lang="el-GR" sz="1400" kern="1200" dirty="0">
                          <a:effectLst/>
                        </a:rPr>
                        <a:t>Το εκπαιδευτικό υλικό διέπεται από τις αρχές και τη μεθοδολογία της εξ αποστάσεως εκπαίδευσης</a:t>
                      </a:r>
                      <a:endParaRPr lang="el-GR" sz="1400" b="1" dirty="0">
                        <a:solidFill>
                          <a:schemeClr val="bg1"/>
                        </a:solidFill>
                      </a:endParaRPr>
                    </a:p>
                  </a:txBody>
                  <a:tcPr>
                    <a:solidFill>
                      <a:srgbClr val="931B1B"/>
                    </a:solidFill>
                  </a:tcPr>
                </a:tc>
                <a:tc hMerge="1">
                  <a:txBody>
                    <a:bodyPr/>
                    <a:lstStyle/>
                    <a:p>
                      <a:endParaRPr lang="el-GR" dirty="0"/>
                    </a:p>
                  </a:txBody>
                  <a:tcPr>
                    <a:solidFill>
                      <a:srgbClr val="931B1B"/>
                    </a:solidFill>
                  </a:tcPr>
                </a:tc>
                <a:extLst>
                  <a:ext uri="{0D108BD9-81ED-4DB2-BD59-A6C34878D82A}">
                    <a16:rowId xmlns:a16="http://schemas.microsoft.com/office/drawing/2014/main" val="4043634767"/>
                  </a:ext>
                </a:extLst>
              </a:tr>
              <a:tr h="8150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l-GR" sz="1600" b="1" u="none" kern="1200" dirty="0">
                          <a:solidFill>
                            <a:schemeClr val="tx1"/>
                          </a:solidFill>
                          <a:latin typeface="+mn-lt"/>
                          <a:ea typeface="+mn-ea"/>
                          <a:cs typeface="+mn-cs"/>
                        </a:rPr>
                        <a:t>5</a:t>
                      </a:r>
                      <a:r>
                        <a:rPr lang="el-GR" sz="1600" b="1" u="none" kern="1200" baseline="30000" dirty="0">
                          <a:solidFill>
                            <a:schemeClr val="tx1"/>
                          </a:solidFill>
                          <a:latin typeface="+mn-lt"/>
                          <a:ea typeface="+mn-ea"/>
                          <a:cs typeface="+mn-cs"/>
                        </a:rPr>
                        <a:t>ος</a:t>
                      </a:r>
                      <a:r>
                        <a:rPr lang="el-GR" sz="1600" b="1" u="none" kern="1200" dirty="0">
                          <a:solidFill>
                            <a:schemeClr val="tx1"/>
                          </a:solidFill>
                          <a:latin typeface="+mn-lt"/>
                          <a:ea typeface="+mn-ea"/>
                          <a:cs typeface="+mn-cs"/>
                        </a:rPr>
                        <a:t> Ερευνητικός Άξονας: </a:t>
                      </a:r>
                    </a:p>
                    <a:p>
                      <a:pPr algn="ctr"/>
                      <a:r>
                        <a:rPr lang="el-GR" sz="1600" kern="1200" dirty="0">
                          <a:solidFill>
                            <a:schemeClr val="tx1"/>
                          </a:solidFill>
                          <a:effectLst/>
                          <a:latin typeface="+mn-lt"/>
                          <a:ea typeface="+mn-ea"/>
                          <a:cs typeface="+mn-cs"/>
                        </a:rPr>
                        <a:t>Το Ε.Υ. υποστηρίζει την αλληλεπίδραση με τον εκπαιδευόμενο στη μελέτη του</a:t>
                      </a:r>
                    </a:p>
                  </a:txBody>
                  <a:tcPr>
                    <a:solidFill>
                      <a:schemeClr val="bg1"/>
                    </a:solidFill>
                  </a:tcPr>
                </a:tc>
                <a:tc>
                  <a:txBody>
                    <a:bodyPr/>
                    <a:lstStyle/>
                    <a:p>
                      <a:pPr marL="285750" indent="-285750">
                        <a:buFont typeface="Arial" panose="020B0604020202020204" pitchFamily="34" charset="0"/>
                        <a:buChar char="•"/>
                      </a:pPr>
                      <a:r>
                        <a:rPr lang="el-GR" dirty="0"/>
                        <a:t>Δραστηριότητες για έκφραση προσωπικών απόψεων και συναισθηματική εμπλοκή</a:t>
                      </a:r>
                    </a:p>
                    <a:p>
                      <a:pPr marL="285750" indent="-285750">
                        <a:buFont typeface="Arial" panose="020B0604020202020204" pitchFamily="34" charset="0"/>
                        <a:buChar char="•"/>
                      </a:pPr>
                      <a:r>
                        <a:rPr lang="el-GR" dirty="0"/>
                        <a:t>Καλλιέργεια αίσθησης «ανήκειν» και συλλογική έκφραση (π.χ. Padlet)</a:t>
                      </a:r>
                    </a:p>
                    <a:p>
                      <a:pPr marL="285750" indent="-285750">
                        <a:buFont typeface="Arial" panose="020B0604020202020204" pitchFamily="34" charset="0"/>
                        <a:buChar char="•"/>
                      </a:pPr>
                      <a:r>
                        <a:rPr lang="el-GR" dirty="0"/>
                        <a:t>Ενίσχυση ενεργού συμμετοχής στην μαθησιακή διαδικασία</a:t>
                      </a:r>
                    </a:p>
                  </a:txBody>
                  <a:tcPr>
                    <a:solidFill>
                      <a:schemeClr val="bg1"/>
                    </a:solidFill>
                  </a:tcPr>
                </a:tc>
                <a:extLst>
                  <a:ext uri="{0D108BD9-81ED-4DB2-BD59-A6C34878D82A}">
                    <a16:rowId xmlns:a16="http://schemas.microsoft.com/office/drawing/2014/main" val="4078625234"/>
                  </a:ext>
                </a:extLst>
              </a:tr>
              <a:tr h="815024">
                <a:tc>
                  <a:txBody>
                    <a:bodyPr/>
                    <a:lstStyle/>
                    <a:p>
                      <a:pPr algn="ctr"/>
                      <a:r>
                        <a:rPr lang="el-GR" sz="1600" b="1" u="none" kern="1200" dirty="0">
                          <a:solidFill>
                            <a:schemeClr val="tx1"/>
                          </a:solidFill>
                          <a:latin typeface="+mn-lt"/>
                          <a:ea typeface="+mn-ea"/>
                          <a:cs typeface="+mn-cs"/>
                        </a:rPr>
                        <a:t>6</a:t>
                      </a:r>
                      <a:r>
                        <a:rPr lang="el-GR" sz="1600" b="1" u="none" kern="1200" baseline="30000" dirty="0">
                          <a:solidFill>
                            <a:schemeClr val="tx1"/>
                          </a:solidFill>
                          <a:latin typeface="+mn-lt"/>
                          <a:ea typeface="+mn-ea"/>
                          <a:cs typeface="+mn-cs"/>
                        </a:rPr>
                        <a:t>ος</a:t>
                      </a:r>
                      <a:r>
                        <a:rPr lang="el-GR" sz="1600" b="1" u="none" kern="1200" dirty="0">
                          <a:solidFill>
                            <a:schemeClr val="tx1"/>
                          </a:solidFill>
                          <a:latin typeface="+mn-lt"/>
                          <a:ea typeface="+mn-ea"/>
                          <a:cs typeface="+mn-cs"/>
                        </a:rPr>
                        <a:t> Ερευνητικός Άξονας: </a:t>
                      </a:r>
                    </a:p>
                    <a:p>
                      <a:pPr algn="ctr"/>
                      <a:r>
                        <a:rPr lang="el-GR" sz="1600" kern="1200" dirty="0">
                          <a:solidFill>
                            <a:schemeClr val="tx1"/>
                          </a:solidFill>
                          <a:effectLst/>
                          <a:latin typeface="+mn-lt"/>
                          <a:ea typeface="+mn-ea"/>
                          <a:cs typeface="+mn-cs"/>
                        </a:rPr>
                        <a:t>Το Ε.Υ. παρέχει τη δυνατότητα Αναστοχασμού – Αυτοαξιολόγησης στον εκπαιδευόμενο</a:t>
                      </a:r>
                    </a:p>
                  </a:txBody>
                  <a:tcPr>
                    <a:solidFill>
                      <a:schemeClr val="bg1"/>
                    </a:solidFill>
                  </a:tcPr>
                </a:tc>
                <a:tc>
                  <a:txBody>
                    <a:bodyPr/>
                    <a:lstStyle/>
                    <a:p>
                      <a:pPr marL="285750" indent="-285750">
                        <a:buFont typeface="Arial" panose="020B0604020202020204" pitchFamily="34" charset="0"/>
                        <a:buChar char="•"/>
                      </a:pPr>
                      <a:r>
                        <a:rPr lang="el-GR" dirty="0"/>
                        <a:t>Δραστηριότητες που ενθαρρύνουν την αυτοαξιολόγηση</a:t>
                      </a:r>
                    </a:p>
                    <a:p>
                      <a:pPr marL="285750" indent="-285750">
                        <a:buFont typeface="Arial" panose="020B0604020202020204" pitchFamily="34" charset="0"/>
                        <a:buChar char="•"/>
                      </a:pPr>
                      <a:r>
                        <a:rPr lang="el-GR" dirty="0"/>
                        <a:t>Ανάπτυξη αυτόνομης κριτικής σκέψης</a:t>
                      </a:r>
                    </a:p>
                    <a:p>
                      <a:pPr marL="285750" indent="-285750">
                        <a:buFont typeface="Arial" panose="020B0604020202020204" pitchFamily="34" charset="0"/>
                        <a:buChar char="•"/>
                      </a:pPr>
                      <a:r>
                        <a:rPr lang="el-GR" dirty="0"/>
                        <a:t>Δυνατότητες ανατροφοδότησης μέσω σχολίων και επικοινωνίας</a:t>
                      </a:r>
                    </a:p>
                    <a:p>
                      <a:pPr marL="285750" indent="-285750">
                        <a:buFont typeface="Arial" panose="020B0604020202020204" pitchFamily="34" charset="0"/>
                        <a:buChar char="•"/>
                      </a:pPr>
                      <a:r>
                        <a:rPr lang="el-GR" dirty="0"/>
                        <a:t>Συσχέτιση νέων γνώσεων με προσωπική εμπειρία και εφαρμογή τους</a:t>
                      </a:r>
                    </a:p>
                  </a:txBody>
                  <a:tcPr>
                    <a:solidFill>
                      <a:schemeClr val="bg1"/>
                    </a:solidFill>
                  </a:tcPr>
                </a:tc>
                <a:extLst>
                  <a:ext uri="{0D108BD9-81ED-4DB2-BD59-A6C34878D82A}">
                    <a16:rowId xmlns:a16="http://schemas.microsoft.com/office/drawing/2014/main" val="1357520088"/>
                  </a:ext>
                </a:extLst>
              </a:tr>
              <a:tr h="815024">
                <a:tc>
                  <a:txBody>
                    <a:bodyPr/>
                    <a:lstStyle/>
                    <a:p>
                      <a:pPr algn="ctr"/>
                      <a:r>
                        <a:rPr lang="el-GR" sz="1600" b="1" u="none" kern="1200" dirty="0">
                          <a:solidFill>
                            <a:schemeClr val="tx1"/>
                          </a:solidFill>
                          <a:latin typeface="+mn-lt"/>
                          <a:ea typeface="+mn-ea"/>
                          <a:cs typeface="+mn-cs"/>
                        </a:rPr>
                        <a:t>7ος Ερευνητικός Άξονας: </a:t>
                      </a:r>
                    </a:p>
                    <a:p>
                      <a:pPr algn="ctr"/>
                      <a:r>
                        <a:rPr lang="el-GR" sz="1600" kern="1200" dirty="0">
                          <a:solidFill>
                            <a:schemeClr val="tx1"/>
                          </a:solidFill>
                          <a:effectLst/>
                          <a:latin typeface="+mn-lt"/>
                          <a:ea typeface="+mn-ea"/>
                          <a:cs typeface="+mn-cs"/>
                        </a:rPr>
                        <a:t>Σαφήνεια σκοπού και μαθησιακών αποτελεσμάτων </a:t>
                      </a:r>
                    </a:p>
                  </a:txBody>
                  <a:tcPr>
                    <a:solidFill>
                      <a:schemeClr val="bg1"/>
                    </a:solidFill>
                  </a:tcPr>
                </a:tc>
                <a:tc>
                  <a:txBody>
                    <a:bodyPr/>
                    <a:lstStyle/>
                    <a:p>
                      <a:pPr marL="285750" indent="-285750">
                        <a:buFont typeface="Arial" panose="020B0604020202020204" pitchFamily="34" charset="0"/>
                        <a:buChar char="•"/>
                      </a:pPr>
                      <a:r>
                        <a:rPr lang="el-GR" dirty="0"/>
                        <a:t>Σαφής διατύπωση σκοπού και προσδοκώμενων μαθησιακών αποτελεσμάτων σε κάθε ενότητα</a:t>
                      </a:r>
                    </a:p>
                    <a:p>
                      <a:pPr marL="285750" indent="-285750">
                        <a:buFont typeface="Arial" panose="020B0604020202020204" pitchFamily="34" charset="0"/>
                        <a:buChar char="•"/>
                      </a:pPr>
                      <a:r>
                        <a:rPr lang="el-GR" dirty="0"/>
                        <a:t>Προσδοκόμενα αποτελέσματα που ενισχύουν γνώσεις, δεξιότητες και στάσεις</a:t>
                      </a:r>
                    </a:p>
                    <a:p>
                      <a:pPr marL="285750" indent="-285750">
                        <a:buFont typeface="Arial" panose="020B0604020202020204" pitchFamily="34" charset="0"/>
                        <a:buChar char="•"/>
                      </a:pPr>
                      <a:r>
                        <a:rPr lang="el-GR" dirty="0"/>
                        <a:t>Δυνατότητα ελέγχου προόδου μέσω ερωτήσεων και παιχνιδιών αυτοαξιολόγησης</a:t>
                      </a:r>
                    </a:p>
                  </a:txBody>
                  <a:tcPr>
                    <a:solidFill>
                      <a:schemeClr val="bg1"/>
                    </a:solidFill>
                  </a:tcPr>
                </a:tc>
                <a:extLst>
                  <a:ext uri="{0D108BD9-81ED-4DB2-BD59-A6C34878D82A}">
                    <a16:rowId xmlns:a16="http://schemas.microsoft.com/office/drawing/2014/main" val="194888369"/>
                  </a:ext>
                </a:extLst>
              </a:tr>
              <a:tr h="8150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l-GR" sz="1600" kern="1200" dirty="0">
                        <a:solidFill>
                          <a:schemeClr val="tx1"/>
                        </a:solidFill>
                        <a:effectLst/>
                        <a:latin typeface="+mn-lt"/>
                        <a:ea typeface="+mn-ea"/>
                        <a:cs typeface="+mn-cs"/>
                      </a:endParaRPr>
                    </a:p>
                  </a:txBody>
                  <a:tcPr/>
                </a:tc>
                <a:tc>
                  <a:txBody>
                    <a:bodyPr/>
                    <a:lstStyle/>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0" indent="0">
                        <a:buFont typeface="Arial" panose="020B0604020202020204" pitchFamily="34" charset="0"/>
                        <a:buNone/>
                      </a:pPr>
                      <a:endParaRPr lang="el-GR" dirty="0"/>
                    </a:p>
                  </a:txBody>
                  <a:tcPr/>
                </a:tc>
                <a:extLst>
                  <a:ext uri="{0D108BD9-81ED-4DB2-BD59-A6C34878D82A}">
                    <a16:rowId xmlns:a16="http://schemas.microsoft.com/office/drawing/2014/main" val="3302285659"/>
                  </a:ext>
                </a:extLst>
              </a:tr>
              <a:tr h="8150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l-GR" sz="1600" kern="1200" dirty="0">
                        <a:solidFill>
                          <a:schemeClr val="tx1"/>
                        </a:solidFill>
                        <a:effectLst/>
                        <a:latin typeface="+mn-lt"/>
                        <a:ea typeface="+mn-ea"/>
                        <a:cs typeface="+mn-cs"/>
                      </a:endParaRPr>
                    </a:p>
                  </a:txBody>
                  <a:tcPr/>
                </a:tc>
                <a:tc>
                  <a:txBody>
                    <a:bodyPr/>
                    <a:lstStyle/>
                    <a:p>
                      <a:pPr marL="0" indent="0">
                        <a:buFont typeface="Arial" panose="020B0604020202020204" pitchFamily="34" charset="0"/>
                        <a:buNone/>
                      </a:pPr>
                      <a:endParaRPr lang="el-GR" dirty="0"/>
                    </a:p>
                  </a:txBody>
                  <a:tcPr/>
                </a:tc>
                <a:extLst>
                  <a:ext uri="{0D108BD9-81ED-4DB2-BD59-A6C34878D82A}">
                    <a16:rowId xmlns:a16="http://schemas.microsoft.com/office/drawing/2014/main" val="2353009526"/>
                  </a:ext>
                </a:extLst>
              </a:tr>
            </a:tbl>
          </a:graphicData>
        </a:graphic>
      </p:graphicFrame>
    </p:spTree>
    <p:extLst>
      <p:ext uri="{BB962C8B-B14F-4D97-AF65-F5344CB8AC3E}">
        <p14:creationId xmlns:p14="http://schemas.microsoft.com/office/powerpoint/2010/main" val="114851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8C7EFA9-B875-48B8-B202-AE23A2CC20F5}"/>
              </a:ext>
            </a:extLst>
          </p:cNvPr>
          <p:cNvSpPr>
            <a:spLocks noGrp="1"/>
          </p:cNvSpPr>
          <p:nvPr>
            <p:ph type="title"/>
          </p:nvPr>
        </p:nvSpPr>
        <p:spPr/>
        <p:txBody>
          <a:bodyPr/>
          <a:lstStyle/>
          <a:p>
            <a:r>
              <a:rPr lang="el-GR" dirty="0"/>
              <a:t>  Ευχαριστίες</a:t>
            </a:r>
          </a:p>
        </p:txBody>
      </p:sp>
      <p:sp>
        <p:nvSpPr>
          <p:cNvPr id="9" name="Θέση περιεχομένου 8">
            <a:extLst>
              <a:ext uri="{FF2B5EF4-FFF2-40B4-BE49-F238E27FC236}">
                <a16:creationId xmlns:a16="http://schemas.microsoft.com/office/drawing/2014/main" id="{10ECEA95-E3CF-49DF-B2D7-EC1D2ABE0B73}"/>
              </a:ext>
            </a:extLst>
          </p:cNvPr>
          <p:cNvSpPr>
            <a:spLocks noGrp="1"/>
          </p:cNvSpPr>
          <p:nvPr>
            <p:ph idx="1"/>
          </p:nvPr>
        </p:nvSpPr>
        <p:spPr>
          <a:xfrm>
            <a:off x="1403648" y="1940250"/>
            <a:ext cx="5036574" cy="1523867"/>
          </a:xfrm>
        </p:spPr>
        <p:txBody>
          <a:bodyPr>
            <a:normAutofit lnSpcReduction="10000"/>
          </a:bodyPr>
          <a:lstStyle/>
          <a:p>
            <a:r>
              <a:rPr lang="el-GR" sz="1800" b="1" dirty="0"/>
              <a:t>Καθηγητή κ. Παναγιώτη Αναστασιάδη </a:t>
            </a:r>
          </a:p>
          <a:p>
            <a:r>
              <a:rPr lang="el-GR" sz="1800" b="1" dirty="0"/>
              <a:t>Επίκουρη Καθηγήτρια κ. Ανθή Καρατράντου</a:t>
            </a:r>
          </a:p>
          <a:p>
            <a:r>
              <a:rPr lang="el-GR" sz="1800" b="1" dirty="0"/>
              <a:t>Διδάσκουσα ΠΜΣ κ. Αλεξία Σπανουδάκη </a:t>
            </a:r>
          </a:p>
          <a:p>
            <a:endParaRPr lang="el-GR" sz="2000" dirty="0"/>
          </a:p>
        </p:txBody>
      </p:sp>
      <p:sp>
        <p:nvSpPr>
          <p:cNvPr id="10" name="Ορθογώνιο: Στρογγύλεμα γωνιών 9">
            <a:extLst>
              <a:ext uri="{FF2B5EF4-FFF2-40B4-BE49-F238E27FC236}">
                <a16:creationId xmlns:a16="http://schemas.microsoft.com/office/drawing/2014/main" id="{4CDC097F-D39D-4C7B-B653-83D39F1BD8A2}"/>
              </a:ext>
            </a:extLst>
          </p:cNvPr>
          <p:cNvSpPr/>
          <p:nvPr/>
        </p:nvSpPr>
        <p:spPr>
          <a:xfrm>
            <a:off x="1026027" y="1289728"/>
            <a:ext cx="7372350" cy="74622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chemeClr val="tx1"/>
                </a:solidFill>
              </a:rPr>
              <a:t>Στην τριμελή επιτροπή επίβλεψης</a:t>
            </a:r>
          </a:p>
        </p:txBody>
      </p:sp>
      <p:sp>
        <p:nvSpPr>
          <p:cNvPr id="11" name="Ορθογώνιο: Στρογγύλεμα γωνιών 10">
            <a:extLst>
              <a:ext uri="{FF2B5EF4-FFF2-40B4-BE49-F238E27FC236}">
                <a16:creationId xmlns:a16="http://schemas.microsoft.com/office/drawing/2014/main" id="{3A07DA22-5BB1-480B-A427-E07FC57D0E39}"/>
              </a:ext>
            </a:extLst>
          </p:cNvPr>
          <p:cNvSpPr/>
          <p:nvPr/>
        </p:nvSpPr>
        <p:spPr>
          <a:xfrm>
            <a:off x="973639" y="3429000"/>
            <a:ext cx="7477126" cy="74622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200" b="1" dirty="0">
                <a:solidFill>
                  <a:schemeClr val="tx1"/>
                </a:solidFill>
              </a:rPr>
              <a:t>Στους καθηγητές και συνεργάτες του εργαστηρίου Ε.Δ.Ι.Β.Ε.Α. </a:t>
            </a:r>
          </a:p>
        </p:txBody>
      </p:sp>
      <p:sp>
        <p:nvSpPr>
          <p:cNvPr id="12" name="Ορθογώνιο: Στρογγύλεμα γωνιών 11">
            <a:extLst>
              <a:ext uri="{FF2B5EF4-FFF2-40B4-BE49-F238E27FC236}">
                <a16:creationId xmlns:a16="http://schemas.microsoft.com/office/drawing/2014/main" id="{F137BD94-2F75-4119-BC72-3BADF04C82A9}"/>
              </a:ext>
            </a:extLst>
          </p:cNvPr>
          <p:cNvSpPr/>
          <p:nvPr/>
        </p:nvSpPr>
        <p:spPr>
          <a:xfrm>
            <a:off x="991162" y="4365104"/>
            <a:ext cx="7509194" cy="74622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chemeClr val="tx1"/>
                </a:solidFill>
              </a:rPr>
              <a:t>Στους </a:t>
            </a:r>
            <a:r>
              <a:rPr lang="el-GR" sz="2200" b="1" dirty="0">
                <a:solidFill>
                  <a:schemeClr val="tx1"/>
                </a:solidFill>
              </a:rPr>
              <a:t>συμμετέχοντες</a:t>
            </a:r>
            <a:r>
              <a:rPr lang="el-GR" b="1" dirty="0">
                <a:solidFill>
                  <a:schemeClr val="tx1"/>
                </a:solidFill>
              </a:rPr>
              <a:t> στην έρευνα  </a:t>
            </a:r>
          </a:p>
        </p:txBody>
      </p:sp>
      <p:sp>
        <p:nvSpPr>
          <p:cNvPr id="13" name="Ορθογώνιο: Στρογγύλεμα γωνιών 12">
            <a:extLst>
              <a:ext uri="{FF2B5EF4-FFF2-40B4-BE49-F238E27FC236}">
                <a16:creationId xmlns:a16="http://schemas.microsoft.com/office/drawing/2014/main" id="{8F0FCE6B-BB77-42E4-A739-66270DDF4F8D}"/>
              </a:ext>
            </a:extLst>
          </p:cNvPr>
          <p:cNvSpPr/>
          <p:nvPr/>
        </p:nvSpPr>
        <p:spPr>
          <a:xfrm>
            <a:off x="982532" y="5366443"/>
            <a:ext cx="7509194" cy="74622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200" b="1" dirty="0">
                <a:solidFill>
                  <a:schemeClr val="tx1"/>
                </a:solidFill>
              </a:rPr>
              <a:t>Στους δικούς μου ανθρώπους  </a:t>
            </a:r>
          </a:p>
        </p:txBody>
      </p:sp>
    </p:spTree>
    <p:extLst>
      <p:ext uri="{BB962C8B-B14F-4D97-AF65-F5344CB8AC3E}">
        <p14:creationId xmlns:p14="http://schemas.microsoft.com/office/powerpoint/2010/main" val="4007463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7441" y="476672"/>
            <a:ext cx="7776864" cy="576064"/>
          </a:xfrm>
        </p:spPr>
        <p:txBody>
          <a:bodyPr>
            <a:noAutofit/>
          </a:bodyPr>
          <a:lstStyle/>
          <a:p>
            <a:pPr algn="ctr"/>
            <a:r>
              <a:rPr lang="el-GR" sz="3600" dirty="0"/>
              <a:t>8. Αποτελέσματα - Κύρια ευρήματα </a:t>
            </a:r>
            <a:br>
              <a:rPr lang="el-GR" sz="3600" dirty="0"/>
            </a:br>
            <a:r>
              <a:rPr lang="el-GR" sz="3600" dirty="0"/>
              <a:t>Α΄ Μέρος Έρευνας (ειδικοί ΕξΑΕ) </a:t>
            </a:r>
            <a:endParaRPr lang="el-GR" sz="4000" b="1" dirty="0"/>
          </a:p>
        </p:txBody>
      </p:sp>
      <p:graphicFrame>
        <p:nvGraphicFramePr>
          <p:cNvPr id="3" name="Πίνακας 5">
            <a:extLst>
              <a:ext uri="{FF2B5EF4-FFF2-40B4-BE49-F238E27FC236}">
                <a16:creationId xmlns:a16="http://schemas.microsoft.com/office/drawing/2014/main" id="{6542C7E3-A316-4D62-9A0A-AD6DB35F482C}"/>
              </a:ext>
            </a:extLst>
          </p:cNvPr>
          <p:cNvGraphicFramePr>
            <a:graphicFrameLocks noGrp="1"/>
          </p:cNvGraphicFramePr>
          <p:nvPr>
            <p:extLst>
              <p:ext uri="{D42A27DB-BD31-4B8C-83A1-F6EECF244321}">
                <p14:modId xmlns:p14="http://schemas.microsoft.com/office/powerpoint/2010/main" val="2693628631"/>
              </p:ext>
            </p:extLst>
          </p:nvPr>
        </p:nvGraphicFramePr>
        <p:xfrm>
          <a:off x="539551" y="1342884"/>
          <a:ext cx="8454754" cy="3022220"/>
        </p:xfrm>
        <a:graphic>
          <a:graphicData uri="http://schemas.openxmlformats.org/drawingml/2006/table">
            <a:tbl>
              <a:tblPr firstRow="1" bandRow="1">
                <a:tableStyleId>{7E9639D4-E3E2-4D34-9284-5A2195B3D0D7}</a:tableStyleId>
              </a:tblPr>
              <a:tblGrid>
                <a:gridCol w="4227377">
                  <a:extLst>
                    <a:ext uri="{9D8B030D-6E8A-4147-A177-3AD203B41FA5}">
                      <a16:colId xmlns:a16="http://schemas.microsoft.com/office/drawing/2014/main" val="3311234445"/>
                    </a:ext>
                  </a:extLst>
                </a:gridCol>
                <a:gridCol w="4227377">
                  <a:extLst>
                    <a:ext uri="{9D8B030D-6E8A-4147-A177-3AD203B41FA5}">
                      <a16:colId xmlns:a16="http://schemas.microsoft.com/office/drawing/2014/main" val="1309449945"/>
                    </a:ext>
                  </a:extLst>
                </a:gridCol>
              </a:tblGrid>
              <a:tr h="667640">
                <a:tc gridSpan="2">
                  <a:txBody>
                    <a:bodyPr/>
                    <a:lstStyle/>
                    <a:p>
                      <a:pPr algn="ctr"/>
                      <a:r>
                        <a:rPr lang="el-GR" sz="1600" u="sng" kern="1200" dirty="0">
                          <a:effectLst/>
                        </a:rPr>
                        <a:t>2</a:t>
                      </a:r>
                      <a:r>
                        <a:rPr lang="el-GR" sz="1600" u="sng" kern="1200" baseline="30000" dirty="0">
                          <a:effectLst/>
                        </a:rPr>
                        <a:t>Ο</a:t>
                      </a:r>
                      <a:r>
                        <a:rPr lang="el-GR" sz="1600" u="sng" kern="1200" dirty="0">
                          <a:effectLst/>
                        </a:rPr>
                        <a:t> Ερευνητικό Ερώτημα</a:t>
                      </a:r>
                      <a:r>
                        <a:rPr lang="el-GR" sz="1600" kern="1200" dirty="0">
                          <a:effectLst/>
                        </a:rPr>
                        <a:t>: </a:t>
                      </a:r>
                    </a:p>
                    <a:p>
                      <a:pPr algn="ctr"/>
                      <a:r>
                        <a:rPr lang="el-GR" sz="1350" kern="1200" dirty="0">
                          <a:effectLst/>
                        </a:rPr>
                        <a:t>Το Ε.Υ. έχει δημιουργηθεί σύμφωνα με τις αρχές της Πολυμεσικής Μάθησης</a:t>
                      </a:r>
                      <a:endParaRPr lang="el-GR" sz="1400" b="1" dirty="0">
                        <a:solidFill>
                          <a:schemeClr val="bg1"/>
                        </a:solidFill>
                      </a:endParaRPr>
                    </a:p>
                  </a:txBody>
                  <a:tcPr>
                    <a:solidFill>
                      <a:schemeClr val="accent5">
                        <a:lumMod val="60000"/>
                        <a:lumOff val="40000"/>
                      </a:schemeClr>
                    </a:solidFill>
                  </a:tcPr>
                </a:tc>
                <a:tc hMerge="1">
                  <a:txBody>
                    <a:bodyPr/>
                    <a:lstStyle/>
                    <a:p>
                      <a:endParaRPr lang="el-GR" dirty="0"/>
                    </a:p>
                  </a:txBody>
                  <a:tcPr>
                    <a:solidFill>
                      <a:srgbClr val="931B1B"/>
                    </a:solidFill>
                  </a:tcPr>
                </a:tc>
                <a:extLst>
                  <a:ext uri="{0D108BD9-81ED-4DB2-BD59-A6C34878D82A}">
                    <a16:rowId xmlns:a16="http://schemas.microsoft.com/office/drawing/2014/main" val="4043634767"/>
                  </a:ext>
                </a:extLst>
              </a:tr>
              <a:tr h="8150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l-GR" sz="1400" b="1" u="sng" kern="1200" dirty="0">
                          <a:effectLst/>
                        </a:rPr>
                        <a:t>Εφαρμογή αρχών Πολυμεσικής Μάθησης </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Πολυμεσική Αρχή</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Τροπικότητας</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Συνοχής </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Προσωποποίησης </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Φωνής </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Εικόνας </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Κατάτμησης</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Σηματοδότησης</a:t>
                      </a:r>
                    </a:p>
                    <a:p>
                      <a:pPr marL="1440000" marR="0" lvl="0" indent="-285750" algn="just" defTabSz="685800" rtl="0" eaLnBrk="1" fontAlgn="auto" latinLnBrk="0" hangingPunct="1">
                        <a:lnSpc>
                          <a:spcPct val="100000"/>
                        </a:lnSpc>
                        <a:spcBef>
                          <a:spcPts val="0"/>
                        </a:spcBef>
                        <a:spcAft>
                          <a:spcPts val="0"/>
                        </a:spcAft>
                        <a:buClrTx/>
                        <a:buSzTx/>
                        <a:buFontTx/>
                        <a:buChar char="-"/>
                        <a:tabLst/>
                        <a:defRPr/>
                      </a:pPr>
                      <a:r>
                        <a:rPr lang="el-GR" sz="1200" u="none" kern="1200" dirty="0">
                          <a:effectLst/>
                        </a:rPr>
                        <a:t>Αρχή της Προπαίδευσης</a:t>
                      </a:r>
                      <a:endParaRPr lang="el-GR" sz="1600" b="1" u="none" kern="1200" dirty="0">
                        <a:solidFill>
                          <a:schemeClr val="tx1"/>
                        </a:solidFill>
                        <a:effectLst/>
                        <a:latin typeface="+mn-lt"/>
                        <a:ea typeface="+mn-ea"/>
                        <a:cs typeface="+mn-cs"/>
                      </a:endParaRPr>
                    </a:p>
                  </a:txBody>
                  <a:tcPr/>
                </a:tc>
                <a:tc>
                  <a:txBody>
                    <a:bodyPr/>
                    <a:lstStyle/>
                    <a:p>
                      <a:pPr marL="285750" indent="-285750">
                        <a:buFont typeface="Arial" panose="020B0604020202020204" pitchFamily="34" charset="0"/>
                        <a:buChar char="•"/>
                      </a:pPr>
                      <a:r>
                        <a:rPr lang="el-GR" dirty="0"/>
                        <a:t>Συνδυασμός κειμένου και εικόνων για κατανόηση</a:t>
                      </a:r>
                    </a:p>
                    <a:p>
                      <a:pPr marL="285750" indent="-285750">
                        <a:buFont typeface="Arial" panose="020B0604020202020204" pitchFamily="34" charset="0"/>
                        <a:buChar char="•"/>
                      </a:pPr>
                      <a:r>
                        <a:rPr lang="el-GR" dirty="0"/>
                        <a:t>Στοιχεία αφήγησης και απουσία άσχετων πληροφορ.</a:t>
                      </a:r>
                    </a:p>
                    <a:p>
                      <a:pPr marL="285750" indent="-285750">
                        <a:buFont typeface="Arial" panose="020B0604020202020204" pitchFamily="34" charset="0"/>
                        <a:buChar char="•"/>
                      </a:pPr>
                      <a:r>
                        <a:rPr lang="el-GR" dirty="0"/>
                        <a:t>Φιλική και προσιτή γλώσσα με χρήση β’ προσώπου</a:t>
                      </a:r>
                    </a:p>
                    <a:p>
                      <a:pPr marL="285750" indent="-285750">
                        <a:buFont typeface="Arial" panose="020B0604020202020204" pitchFamily="34" charset="0"/>
                        <a:buChar char="•"/>
                      </a:pPr>
                      <a:r>
                        <a:rPr lang="el-GR" dirty="0"/>
                        <a:t>Ηχητική αφήγηση και avatar για υποστήριξη και πλοήγηση</a:t>
                      </a:r>
                    </a:p>
                    <a:p>
                      <a:pPr marL="285750" indent="-285750">
                        <a:buFont typeface="Arial" panose="020B0604020202020204" pitchFamily="34" charset="0"/>
                        <a:buChar char="•"/>
                      </a:pPr>
                      <a:r>
                        <a:rPr lang="el-GR" dirty="0"/>
                        <a:t>Σταδιακή παρουσίαση ύλης με λογική σύνδεση πληρ.</a:t>
                      </a:r>
                    </a:p>
                    <a:p>
                      <a:pPr marL="285750" indent="-285750">
                        <a:buFont typeface="Arial" panose="020B0604020202020204" pitchFamily="34" charset="0"/>
                        <a:buChar char="•"/>
                      </a:pPr>
                      <a:r>
                        <a:rPr lang="el-GR" dirty="0"/>
                        <a:t>Διαδραστικές δραστηριότητες με ανατροφοδότηση</a:t>
                      </a:r>
                    </a:p>
                    <a:p>
                      <a:pPr marL="285750" indent="-285750">
                        <a:buFont typeface="Arial" panose="020B0604020202020204" pitchFamily="34" charset="0"/>
                        <a:buChar char="•"/>
                      </a:pPr>
                      <a:r>
                        <a:rPr lang="el-GR" dirty="0"/>
                        <a:t>Σύντομα, σαφή και περιεκτικά κείμενα</a:t>
                      </a:r>
                    </a:p>
                    <a:p>
                      <a:pPr marL="285750" indent="-285750">
                        <a:buFont typeface="Arial" panose="020B0604020202020204" pitchFamily="34" charset="0"/>
                        <a:buChar char="•"/>
                      </a:pPr>
                      <a:r>
                        <a:rPr lang="el-GR" dirty="0"/>
                        <a:t>Σαφείς οδηγίες &amp; στοιχεία επισήμανσης για εστίαση</a:t>
                      </a:r>
                    </a:p>
                    <a:p>
                      <a:pPr marL="285750" indent="-285750">
                        <a:buFont typeface="Arial" panose="020B0604020202020204" pitchFamily="34" charset="0"/>
                        <a:buChar char="•"/>
                      </a:pPr>
                      <a:r>
                        <a:rPr lang="el-GR" dirty="0"/>
                        <a:t>Εισαγωγικές δραστ. για αφόρμηση και θετικό μαθησιακό κλίμα</a:t>
                      </a:r>
                    </a:p>
                  </a:txBody>
                  <a:tcPr/>
                </a:tc>
                <a:extLst>
                  <a:ext uri="{0D108BD9-81ED-4DB2-BD59-A6C34878D82A}">
                    <a16:rowId xmlns:a16="http://schemas.microsoft.com/office/drawing/2014/main" val="4078625234"/>
                  </a:ext>
                </a:extLst>
              </a:tr>
            </a:tbl>
          </a:graphicData>
        </a:graphic>
      </p:graphicFrame>
      <p:graphicFrame>
        <p:nvGraphicFramePr>
          <p:cNvPr id="6" name="Διάγραμμα 5">
            <a:extLst>
              <a:ext uri="{FF2B5EF4-FFF2-40B4-BE49-F238E27FC236}">
                <a16:creationId xmlns:a16="http://schemas.microsoft.com/office/drawing/2014/main" id="{E9612CD1-BEB2-48FA-A825-C28128BBCFD0}"/>
              </a:ext>
            </a:extLst>
          </p:cNvPr>
          <p:cNvGraphicFramePr/>
          <p:nvPr>
            <p:extLst>
              <p:ext uri="{D42A27DB-BD31-4B8C-83A1-F6EECF244321}">
                <p14:modId xmlns:p14="http://schemas.microsoft.com/office/powerpoint/2010/main" val="3533167844"/>
              </p:ext>
            </p:extLst>
          </p:nvPr>
        </p:nvGraphicFramePr>
        <p:xfrm>
          <a:off x="539552" y="4437112"/>
          <a:ext cx="8454753" cy="1946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7441" y="476672"/>
            <a:ext cx="7776864" cy="576064"/>
          </a:xfrm>
        </p:spPr>
        <p:txBody>
          <a:bodyPr>
            <a:noAutofit/>
          </a:bodyPr>
          <a:lstStyle/>
          <a:p>
            <a:pPr algn="ctr"/>
            <a:r>
              <a:rPr lang="el-GR" sz="3600" dirty="0"/>
              <a:t>8. Αποτελέσματα - Κύρια ευρήματα </a:t>
            </a:r>
            <a:br>
              <a:rPr lang="el-GR" sz="3600" dirty="0"/>
            </a:br>
            <a:r>
              <a:rPr lang="el-GR" sz="3600" dirty="0"/>
              <a:t>Β΄ Μέρος Έρευνας </a:t>
            </a:r>
            <a:r>
              <a:rPr lang="el-GR" sz="2800" dirty="0"/>
              <a:t>(2ετείς φοιτητές του ΠΜΣ)</a:t>
            </a:r>
            <a:endParaRPr lang="el-GR" sz="2800" b="1" dirty="0"/>
          </a:p>
        </p:txBody>
      </p:sp>
      <p:graphicFrame>
        <p:nvGraphicFramePr>
          <p:cNvPr id="4" name="Διάγραμμα 3">
            <a:extLst>
              <a:ext uri="{FF2B5EF4-FFF2-40B4-BE49-F238E27FC236}">
                <a16:creationId xmlns:a16="http://schemas.microsoft.com/office/drawing/2014/main" id="{4089E36A-DEB3-4C91-AD25-4D4A136598A0}"/>
              </a:ext>
            </a:extLst>
          </p:cNvPr>
          <p:cNvGraphicFramePr/>
          <p:nvPr>
            <p:extLst>
              <p:ext uri="{D42A27DB-BD31-4B8C-83A1-F6EECF244321}">
                <p14:modId xmlns:p14="http://schemas.microsoft.com/office/powerpoint/2010/main" val="2283223323"/>
              </p:ext>
            </p:extLst>
          </p:nvPr>
        </p:nvGraphicFramePr>
        <p:xfrm>
          <a:off x="519337" y="1988840"/>
          <a:ext cx="8589167"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280EB-8C3D-4472-BB24-A02032933F81}"/>
              </a:ext>
            </a:extLst>
          </p:cNvPr>
          <p:cNvSpPr txBox="1"/>
          <p:nvPr/>
        </p:nvSpPr>
        <p:spPr>
          <a:xfrm>
            <a:off x="709463" y="1196752"/>
            <a:ext cx="8208914" cy="1169551"/>
          </a:xfrm>
          <a:prstGeom prst="rect">
            <a:avLst/>
          </a:prstGeom>
          <a:noFill/>
        </p:spPr>
        <p:txBody>
          <a:bodyPr wrap="square" rtlCol="0">
            <a:spAutoFit/>
          </a:bodyPr>
          <a:lstStyle/>
          <a:p>
            <a:pPr algn="ctr"/>
            <a:r>
              <a:rPr lang="el-GR" sz="1800" b="1" u="sng" dirty="0">
                <a:solidFill>
                  <a:srgbClr val="7030A0"/>
                </a:solidFill>
              </a:rPr>
              <a:t>3</a:t>
            </a:r>
            <a:r>
              <a:rPr lang="el-GR" sz="1800" b="1" u="sng" baseline="30000" dirty="0">
                <a:solidFill>
                  <a:srgbClr val="7030A0"/>
                </a:solidFill>
              </a:rPr>
              <a:t>ο</a:t>
            </a:r>
            <a:r>
              <a:rPr lang="el-GR" sz="1800" b="1" u="sng" dirty="0">
                <a:solidFill>
                  <a:srgbClr val="7030A0"/>
                </a:solidFill>
              </a:rPr>
              <a:t> Ερευνητικό Ερώτημα</a:t>
            </a:r>
            <a:r>
              <a:rPr lang="el-GR" sz="1800" b="1" dirty="0">
                <a:solidFill>
                  <a:srgbClr val="7030A0"/>
                </a:solidFill>
              </a:rPr>
              <a:t>: </a:t>
            </a:r>
          </a:p>
          <a:p>
            <a:pPr algn="ctr"/>
            <a:r>
              <a:rPr lang="el-GR" sz="1400" b="1" dirty="0">
                <a:solidFill>
                  <a:srgbClr val="7030A0"/>
                </a:solidFill>
              </a:rPr>
              <a:t>Η επίδραση της χρήσης διαδραστικού εκπαιδευτικού υλικού στη γνωριμία των εκπαιδευομένων με το Πανεπιστήμιο Κρήτης και ειδικότερα με την Πανεπιστημιούπολη του Γάλλου στο Ρέθυμνο.</a:t>
            </a:r>
          </a:p>
          <a:p>
            <a:endParaRPr lang="el-GR" dirty="0"/>
          </a:p>
        </p:txBody>
      </p:sp>
    </p:spTree>
    <p:extLst>
      <p:ext uri="{BB962C8B-B14F-4D97-AF65-F5344CB8AC3E}">
        <p14:creationId xmlns:p14="http://schemas.microsoft.com/office/powerpoint/2010/main" val="121524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7441" y="476672"/>
            <a:ext cx="7776864" cy="576064"/>
          </a:xfrm>
        </p:spPr>
        <p:txBody>
          <a:bodyPr>
            <a:noAutofit/>
          </a:bodyPr>
          <a:lstStyle/>
          <a:p>
            <a:pPr algn="ctr"/>
            <a:r>
              <a:rPr lang="el-GR" sz="3600" dirty="0"/>
              <a:t>8. Αποτελέσματα - Κύρια ευρήματα </a:t>
            </a:r>
            <a:br>
              <a:rPr lang="el-GR" sz="3600" dirty="0"/>
            </a:br>
            <a:r>
              <a:rPr lang="el-GR" sz="3600" dirty="0"/>
              <a:t>Β΄ Μέρος Έρευνας </a:t>
            </a:r>
            <a:r>
              <a:rPr lang="el-GR" sz="2800" dirty="0"/>
              <a:t>(2ετείς φοιτητές του ΠΜΣ)</a:t>
            </a:r>
            <a:endParaRPr lang="el-GR" sz="2800" b="1" dirty="0"/>
          </a:p>
        </p:txBody>
      </p:sp>
      <p:graphicFrame>
        <p:nvGraphicFramePr>
          <p:cNvPr id="4" name="Διάγραμμα 3">
            <a:extLst>
              <a:ext uri="{FF2B5EF4-FFF2-40B4-BE49-F238E27FC236}">
                <a16:creationId xmlns:a16="http://schemas.microsoft.com/office/drawing/2014/main" id="{4089E36A-DEB3-4C91-AD25-4D4A136598A0}"/>
              </a:ext>
            </a:extLst>
          </p:cNvPr>
          <p:cNvGraphicFramePr/>
          <p:nvPr>
            <p:extLst>
              <p:ext uri="{D42A27DB-BD31-4B8C-83A1-F6EECF244321}">
                <p14:modId xmlns:p14="http://schemas.microsoft.com/office/powerpoint/2010/main" val="3014386242"/>
              </p:ext>
            </p:extLst>
          </p:nvPr>
        </p:nvGraphicFramePr>
        <p:xfrm>
          <a:off x="519337" y="1988840"/>
          <a:ext cx="8589167"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280EB-8C3D-4472-BB24-A02032933F81}"/>
              </a:ext>
            </a:extLst>
          </p:cNvPr>
          <p:cNvSpPr txBox="1"/>
          <p:nvPr/>
        </p:nvSpPr>
        <p:spPr>
          <a:xfrm>
            <a:off x="709463" y="1196752"/>
            <a:ext cx="8208914" cy="800219"/>
          </a:xfrm>
          <a:prstGeom prst="rect">
            <a:avLst/>
          </a:prstGeom>
          <a:noFill/>
        </p:spPr>
        <p:txBody>
          <a:bodyPr wrap="square" rtlCol="0">
            <a:spAutoFit/>
          </a:bodyPr>
          <a:lstStyle/>
          <a:p>
            <a:pPr algn="ctr"/>
            <a:r>
              <a:rPr lang="el-GR" sz="1800" b="1" u="sng" dirty="0">
                <a:solidFill>
                  <a:srgbClr val="AF21A8"/>
                </a:solidFill>
              </a:rPr>
              <a:t>4</a:t>
            </a:r>
            <a:r>
              <a:rPr lang="el-GR" sz="1800" b="1" u="sng" baseline="30000" dirty="0">
                <a:solidFill>
                  <a:srgbClr val="AF21A8"/>
                </a:solidFill>
              </a:rPr>
              <a:t>ο</a:t>
            </a:r>
            <a:r>
              <a:rPr lang="el-GR" sz="1800" b="1" u="sng" dirty="0">
                <a:solidFill>
                  <a:srgbClr val="AF21A8"/>
                </a:solidFill>
              </a:rPr>
              <a:t> Ερευνητικό Ερώτημα</a:t>
            </a:r>
            <a:r>
              <a:rPr lang="el-GR" sz="1800" b="1" dirty="0">
                <a:solidFill>
                  <a:srgbClr val="AF21A8"/>
                </a:solidFill>
              </a:rPr>
              <a:t>: </a:t>
            </a:r>
          </a:p>
          <a:p>
            <a:pPr algn="ctr"/>
            <a:r>
              <a:rPr lang="el-GR" sz="1400" b="1" dirty="0">
                <a:solidFill>
                  <a:srgbClr val="AF21A8"/>
                </a:solidFill>
              </a:rPr>
              <a:t>Η επίδραση του χωροευαίσθητου παιχνιδιού επαυξημένης πραγματικότητας στην εμπλοκή και το ενδιαφέρον των εκπαιδευομένων κατά τη διάρκεια της επίσκεψης στο πεδίο δράσης.</a:t>
            </a:r>
          </a:p>
        </p:txBody>
      </p:sp>
      <p:cxnSp>
        <p:nvCxnSpPr>
          <p:cNvPr id="5" name="Ευθεία γραμμή σύνδεσης 4">
            <a:extLst>
              <a:ext uri="{FF2B5EF4-FFF2-40B4-BE49-F238E27FC236}">
                <a16:creationId xmlns:a16="http://schemas.microsoft.com/office/drawing/2014/main" id="{9A9C3DB9-6235-4F7C-8753-46197024DB9A}"/>
              </a:ext>
            </a:extLst>
          </p:cNvPr>
          <p:cNvCxnSpPr/>
          <p:nvPr/>
        </p:nvCxnSpPr>
        <p:spPr>
          <a:xfrm>
            <a:off x="709463" y="4149080"/>
            <a:ext cx="2422377" cy="0"/>
          </a:xfrm>
          <a:prstGeom prst="line">
            <a:avLst/>
          </a:prstGeom>
        </p:spPr>
        <p:style>
          <a:lnRef idx="1">
            <a:schemeClr val="dk1"/>
          </a:lnRef>
          <a:fillRef idx="0">
            <a:schemeClr val="dk1"/>
          </a:fillRef>
          <a:effectRef idx="0">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CC2BFD68-CFA9-4D2A-B97F-68725EDDE451}"/>
              </a:ext>
            </a:extLst>
          </p:cNvPr>
          <p:cNvCxnSpPr/>
          <p:nvPr/>
        </p:nvCxnSpPr>
        <p:spPr>
          <a:xfrm>
            <a:off x="3563888" y="3933056"/>
            <a:ext cx="2448272" cy="0"/>
          </a:xfrm>
          <a:prstGeom prst="line">
            <a:avLst/>
          </a:prstGeom>
        </p:spPr>
        <p:style>
          <a:lnRef idx="1">
            <a:schemeClr val="dk1"/>
          </a:lnRef>
          <a:fillRef idx="0">
            <a:schemeClr val="dk1"/>
          </a:fillRef>
          <a:effectRef idx="0">
            <a:schemeClr val="dk1"/>
          </a:effectRef>
          <a:fontRef idx="minor">
            <a:schemeClr val="tx1"/>
          </a:fontRef>
        </p:style>
      </p:cxnSp>
      <p:cxnSp>
        <p:nvCxnSpPr>
          <p:cNvPr id="10" name="Ευθεία γραμμή σύνδεσης 9">
            <a:extLst>
              <a:ext uri="{FF2B5EF4-FFF2-40B4-BE49-F238E27FC236}">
                <a16:creationId xmlns:a16="http://schemas.microsoft.com/office/drawing/2014/main" id="{98F5FC70-1C57-4619-99E5-4E4E3258B7EC}"/>
              </a:ext>
            </a:extLst>
          </p:cNvPr>
          <p:cNvCxnSpPr/>
          <p:nvPr/>
        </p:nvCxnSpPr>
        <p:spPr>
          <a:xfrm>
            <a:off x="6516216" y="4149080"/>
            <a:ext cx="247808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77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7441" y="476672"/>
            <a:ext cx="7776864" cy="576064"/>
          </a:xfrm>
        </p:spPr>
        <p:txBody>
          <a:bodyPr>
            <a:noAutofit/>
          </a:bodyPr>
          <a:lstStyle/>
          <a:p>
            <a:pPr algn="ctr"/>
            <a:r>
              <a:rPr lang="el-GR" sz="3600" dirty="0"/>
              <a:t>8. Αποτελέσματα - Κύρια ευρήματα </a:t>
            </a:r>
            <a:br>
              <a:rPr lang="el-GR" sz="3600" dirty="0"/>
            </a:br>
            <a:r>
              <a:rPr lang="el-GR" sz="3600" dirty="0"/>
              <a:t>Β΄ Μέρος Έρευνας </a:t>
            </a:r>
            <a:r>
              <a:rPr lang="el-GR" sz="2800" dirty="0"/>
              <a:t>(2ετείς φοιτητές του ΠΜΣ)</a:t>
            </a:r>
            <a:endParaRPr lang="el-GR" sz="2800" b="1" dirty="0"/>
          </a:p>
        </p:txBody>
      </p:sp>
      <p:graphicFrame>
        <p:nvGraphicFramePr>
          <p:cNvPr id="4" name="Διάγραμμα 3">
            <a:extLst>
              <a:ext uri="{FF2B5EF4-FFF2-40B4-BE49-F238E27FC236}">
                <a16:creationId xmlns:a16="http://schemas.microsoft.com/office/drawing/2014/main" id="{4089E36A-DEB3-4C91-AD25-4D4A136598A0}"/>
              </a:ext>
            </a:extLst>
          </p:cNvPr>
          <p:cNvGraphicFramePr/>
          <p:nvPr>
            <p:extLst>
              <p:ext uri="{D42A27DB-BD31-4B8C-83A1-F6EECF244321}">
                <p14:modId xmlns:p14="http://schemas.microsoft.com/office/powerpoint/2010/main" val="517591947"/>
              </p:ext>
            </p:extLst>
          </p:nvPr>
        </p:nvGraphicFramePr>
        <p:xfrm>
          <a:off x="519337" y="2204864"/>
          <a:ext cx="8589167"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280EB-8C3D-4472-BB24-A02032933F81}"/>
              </a:ext>
            </a:extLst>
          </p:cNvPr>
          <p:cNvSpPr txBox="1"/>
          <p:nvPr/>
        </p:nvSpPr>
        <p:spPr>
          <a:xfrm>
            <a:off x="709463" y="1268760"/>
            <a:ext cx="8111009" cy="800219"/>
          </a:xfrm>
          <a:prstGeom prst="rect">
            <a:avLst/>
          </a:prstGeom>
          <a:noFill/>
        </p:spPr>
        <p:txBody>
          <a:bodyPr wrap="square" rtlCol="0">
            <a:spAutoFit/>
          </a:bodyPr>
          <a:lstStyle/>
          <a:p>
            <a:pPr algn="ctr"/>
            <a:r>
              <a:rPr lang="el-GR" sz="1800" b="1" u="sng" dirty="0">
                <a:solidFill>
                  <a:srgbClr val="CC0066"/>
                </a:solidFill>
              </a:rPr>
              <a:t>5</a:t>
            </a:r>
            <a:r>
              <a:rPr lang="el-GR" sz="1800" b="1" u="sng" baseline="30000" dirty="0">
                <a:solidFill>
                  <a:srgbClr val="CC0066"/>
                </a:solidFill>
              </a:rPr>
              <a:t>ο </a:t>
            </a:r>
            <a:r>
              <a:rPr lang="el-GR" sz="1800" b="1" u="sng" dirty="0">
                <a:solidFill>
                  <a:srgbClr val="CC0066"/>
                </a:solidFill>
              </a:rPr>
              <a:t>Ερευνητικό Ερώτημα</a:t>
            </a:r>
            <a:r>
              <a:rPr lang="el-GR" sz="1800" b="1" dirty="0">
                <a:solidFill>
                  <a:srgbClr val="CC0066"/>
                </a:solidFill>
              </a:rPr>
              <a:t>: </a:t>
            </a:r>
          </a:p>
          <a:p>
            <a:pPr algn="ctr"/>
            <a:r>
              <a:rPr lang="el-GR" sz="1400" b="1" dirty="0">
                <a:solidFill>
                  <a:srgbClr val="CC0066"/>
                </a:solidFill>
              </a:rPr>
              <a:t>Ο τρόπος με τον οποίο το διαδραστικό εκπαιδευτικό υλικό και το χωροευαίσθητο παιχνίδι Ε.Π. επηρεάζουν την κατανόηση, τη μνήμη και τη μακροπρόθεσμη απομνημόνευση πληροφοριών.</a:t>
            </a:r>
            <a:endParaRPr lang="el-GR" dirty="0">
              <a:solidFill>
                <a:srgbClr val="CC0066"/>
              </a:solidFill>
            </a:endParaRPr>
          </a:p>
        </p:txBody>
      </p:sp>
    </p:spTree>
    <p:extLst>
      <p:ext uri="{BB962C8B-B14F-4D97-AF65-F5344CB8AC3E}">
        <p14:creationId xmlns:p14="http://schemas.microsoft.com/office/powerpoint/2010/main" val="129938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1886" y="476672"/>
            <a:ext cx="7776864" cy="576064"/>
          </a:xfrm>
        </p:spPr>
        <p:txBody>
          <a:bodyPr>
            <a:noAutofit/>
          </a:bodyPr>
          <a:lstStyle/>
          <a:p>
            <a:pPr algn="ctr"/>
            <a:r>
              <a:rPr lang="el-GR" sz="3600" dirty="0"/>
              <a:t>8. Αποτελέσματα - Κύρια ευρήματα </a:t>
            </a:r>
            <a:br>
              <a:rPr lang="el-GR" sz="3600" dirty="0"/>
            </a:br>
            <a:r>
              <a:rPr lang="el-GR" sz="3600" dirty="0"/>
              <a:t>Β΄ Μέρος Έρευνας </a:t>
            </a:r>
            <a:r>
              <a:rPr lang="el-GR" sz="2800" dirty="0"/>
              <a:t>(2ετείς φοιτητές του ΠΜΣ)</a:t>
            </a:r>
            <a:endParaRPr lang="el-GR" sz="2800" b="1" dirty="0"/>
          </a:p>
        </p:txBody>
      </p:sp>
      <p:graphicFrame>
        <p:nvGraphicFramePr>
          <p:cNvPr id="4" name="Διάγραμμα 3">
            <a:extLst>
              <a:ext uri="{FF2B5EF4-FFF2-40B4-BE49-F238E27FC236}">
                <a16:creationId xmlns:a16="http://schemas.microsoft.com/office/drawing/2014/main" id="{4089E36A-DEB3-4C91-AD25-4D4A136598A0}"/>
              </a:ext>
            </a:extLst>
          </p:cNvPr>
          <p:cNvGraphicFramePr/>
          <p:nvPr>
            <p:extLst>
              <p:ext uri="{D42A27DB-BD31-4B8C-83A1-F6EECF244321}">
                <p14:modId xmlns:p14="http://schemas.microsoft.com/office/powerpoint/2010/main" val="3664674838"/>
              </p:ext>
            </p:extLst>
          </p:nvPr>
        </p:nvGraphicFramePr>
        <p:xfrm>
          <a:off x="709463" y="2176484"/>
          <a:ext cx="8229469" cy="4204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280EB-8C3D-4472-BB24-A02032933F81}"/>
              </a:ext>
            </a:extLst>
          </p:cNvPr>
          <p:cNvSpPr txBox="1"/>
          <p:nvPr/>
        </p:nvSpPr>
        <p:spPr>
          <a:xfrm>
            <a:off x="709463" y="1196752"/>
            <a:ext cx="8208914" cy="800219"/>
          </a:xfrm>
          <a:prstGeom prst="rect">
            <a:avLst/>
          </a:prstGeom>
          <a:noFill/>
        </p:spPr>
        <p:txBody>
          <a:bodyPr wrap="square" rtlCol="0">
            <a:spAutoFit/>
          </a:bodyPr>
          <a:lstStyle/>
          <a:p>
            <a:pPr algn="ctr"/>
            <a:r>
              <a:rPr lang="el-GR" sz="1800" b="1" u="sng" dirty="0">
                <a:solidFill>
                  <a:srgbClr val="AF21A8"/>
                </a:solidFill>
              </a:rPr>
              <a:t>6</a:t>
            </a:r>
            <a:r>
              <a:rPr lang="el-GR" sz="1800" b="1" u="sng" baseline="30000" dirty="0">
                <a:solidFill>
                  <a:srgbClr val="AF21A8"/>
                </a:solidFill>
              </a:rPr>
              <a:t>ο</a:t>
            </a:r>
            <a:r>
              <a:rPr lang="el-GR" sz="1800" b="1" u="sng" dirty="0">
                <a:solidFill>
                  <a:srgbClr val="AF21A8"/>
                </a:solidFill>
              </a:rPr>
              <a:t> Ερευνητικό Ερώτημα</a:t>
            </a:r>
            <a:r>
              <a:rPr lang="el-GR" sz="1800" b="1" dirty="0">
                <a:solidFill>
                  <a:srgbClr val="AF21A8"/>
                </a:solidFill>
              </a:rPr>
              <a:t>: </a:t>
            </a:r>
          </a:p>
          <a:p>
            <a:pPr algn="ctr"/>
            <a:r>
              <a:rPr lang="el-GR" sz="1400" b="1" dirty="0">
                <a:solidFill>
                  <a:srgbClr val="AF21A8"/>
                </a:solidFill>
              </a:rPr>
              <a:t>Ο τρόπος με τον οποίο το χωροευαίσθητο παιχνίδι Ε.Π. και το διαδραστικό εκπαιδευτικό υλικό επιδρούν στην κοινωνική αλληλεπίδραση, την ομαδική συνεργασία και την αντιμετώπιση δυσκολιών.</a:t>
            </a:r>
          </a:p>
        </p:txBody>
      </p:sp>
      <p:cxnSp>
        <p:nvCxnSpPr>
          <p:cNvPr id="7" name="Ευθεία γραμμή σύνδεσης 6">
            <a:extLst>
              <a:ext uri="{FF2B5EF4-FFF2-40B4-BE49-F238E27FC236}">
                <a16:creationId xmlns:a16="http://schemas.microsoft.com/office/drawing/2014/main" id="{AFE5BC40-9CC7-4728-8BAD-2169749D999B}"/>
              </a:ext>
            </a:extLst>
          </p:cNvPr>
          <p:cNvCxnSpPr/>
          <p:nvPr/>
        </p:nvCxnSpPr>
        <p:spPr>
          <a:xfrm>
            <a:off x="899592" y="3933056"/>
            <a:ext cx="3528392" cy="0"/>
          </a:xfrm>
          <a:prstGeom prst="line">
            <a:avLst/>
          </a:prstGeom>
        </p:spPr>
        <p:style>
          <a:lnRef idx="1">
            <a:schemeClr val="dk1"/>
          </a:lnRef>
          <a:fillRef idx="0">
            <a:schemeClr val="dk1"/>
          </a:fillRef>
          <a:effectRef idx="0">
            <a:schemeClr val="dk1"/>
          </a:effectRef>
          <a:fontRef idx="minor">
            <a:schemeClr val="tx1"/>
          </a:fontRef>
        </p:style>
      </p:cxnSp>
      <p:cxnSp>
        <p:nvCxnSpPr>
          <p:cNvPr id="13" name="Ευθεία γραμμή σύνδεσης 12">
            <a:extLst>
              <a:ext uri="{FF2B5EF4-FFF2-40B4-BE49-F238E27FC236}">
                <a16:creationId xmlns:a16="http://schemas.microsoft.com/office/drawing/2014/main" id="{A221420A-92F2-4EED-A0D1-5B3C1AA282DE}"/>
              </a:ext>
            </a:extLst>
          </p:cNvPr>
          <p:cNvCxnSpPr/>
          <p:nvPr/>
        </p:nvCxnSpPr>
        <p:spPr>
          <a:xfrm>
            <a:off x="5076056" y="4149080"/>
            <a:ext cx="367240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571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548680"/>
            <a:ext cx="7416824" cy="432048"/>
          </a:xfrm>
        </p:spPr>
        <p:txBody>
          <a:bodyPr>
            <a:noAutofit/>
          </a:bodyPr>
          <a:lstStyle/>
          <a:p>
            <a:pPr algn="ctr"/>
            <a:r>
              <a:rPr lang="el-GR" sz="3600" dirty="0"/>
              <a:t>9. Συμπεράσματα </a:t>
            </a:r>
            <a:br>
              <a:rPr lang="el-GR" sz="3600" dirty="0"/>
            </a:br>
            <a:r>
              <a:rPr lang="el-GR" sz="3600" dirty="0"/>
              <a:t>Α΄ Μέρος Έρευνας (ειδικοί ΕξΑΕ) </a:t>
            </a:r>
            <a:endParaRPr lang="el-GR" sz="4000" b="1" dirty="0"/>
          </a:p>
        </p:txBody>
      </p:sp>
      <p:cxnSp>
        <p:nvCxnSpPr>
          <p:cNvPr id="11" name="Ευθεία γραμμή σύνδεσης 10">
            <a:extLst>
              <a:ext uri="{FF2B5EF4-FFF2-40B4-BE49-F238E27FC236}">
                <a16:creationId xmlns:a16="http://schemas.microsoft.com/office/drawing/2014/main" id="{7CD0039B-C2C3-44F3-BC9A-34A56EDE74FC}"/>
              </a:ext>
            </a:extLst>
          </p:cNvPr>
          <p:cNvCxnSpPr/>
          <p:nvPr/>
        </p:nvCxnSpPr>
        <p:spPr>
          <a:xfrm>
            <a:off x="1259632" y="2420888"/>
            <a:ext cx="1224136" cy="0"/>
          </a:xfrm>
          <a:prstGeom prst="line">
            <a:avLst/>
          </a:prstGeom>
        </p:spPr>
        <p:style>
          <a:lnRef idx="1">
            <a:schemeClr val="dk1"/>
          </a:lnRef>
          <a:fillRef idx="0">
            <a:schemeClr val="dk1"/>
          </a:fillRef>
          <a:effectRef idx="0">
            <a:schemeClr val="dk1"/>
          </a:effectRef>
          <a:fontRef idx="minor">
            <a:schemeClr val="tx1"/>
          </a:fontRef>
        </p:style>
      </p:cxnSp>
      <p:sp>
        <p:nvSpPr>
          <p:cNvPr id="14" name="Ορθογώνιο: Στρογγύλεμα διαγώνιων γωνιών 13">
            <a:extLst>
              <a:ext uri="{FF2B5EF4-FFF2-40B4-BE49-F238E27FC236}">
                <a16:creationId xmlns:a16="http://schemas.microsoft.com/office/drawing/2014/main" id="{0E28C6C6-AE02-4356-BAAF-154934F5B6D1}"/>
              </a:ext>
            </a:extLst>
          </p:cNvPr>
          <p:cNvSpPr/>
          <p:nvPr/>
        </p:nvSpPr>
        <p:spPr>
          <a:xfrm>
            <a:off x="2522003" y="1700808"/>
            <a:ext cx="6462870" cy="1980241"/>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       Η αποτίμηση του κύριου Ε.Υ. από τους κριτικούς αναγνώστες υπήρξε ιδιαίτερα θετική, επιβεβαιώνοντας ότι ο σχεδιασμός του διέπεται από τις θεμελιώδεις αρχές και τη μεθοδολογία της ΕξΑΕ.</a:t>
            </a:r>
          </a:p>
          <a:p>
            <a:pPr marL="171450" indent="-171450" algn="just">
              <a:buFont typeface="Arial" panose="020B0604020202020204" pitchFamily="34" charset="0"/>
              <a:buChar char="•"/>
            </a:pPr>
            <a:r>
              <a:rPr lang="el-GR" sz="1200" dirty="0">
                <a:solidFill>
                  <a:schemeClr val="tx1"/>
                </a:solidFill>
              </a:rPr>
              <a:t>Διαθέτει επιστημονική τεκμηρίωση, σαφήνεια και δυνατότητα περαιτέρω εμβάθυνσης.</a:t>
            </a:r>
          </a:p>
          <a:p>
            <a:pPr marL="171450" indent="-171450" algn="just">
              <a:buFont typeface="Arial" panose="020B0604020202020204" pitchFamily="34" charset="0"/>
              <a:buChar char="•"/>
            </a:pPr>
            <a:r>
              <a:rPr lang="el-GR" sz="1200" dirty="0">
                <a:solidFill>
                  <a:schemeClr val="tx1"/>
                </a:solidFill>
              </a:rPr>
              <a:t>Παρουσιάζει το περιεχόμενο με κατανοητό και παιδαγωγικά προσαρμοσμένο τρόπο, αξιοποιώντας πολυτροπικά μέσα.</a:t>
            </a:r>
          </a:p>
          <a:p>
            <a:pPr marL="171450" indent="-171450" algn="just">
              <a:buFont typeface="Arial" panose="020B0604020202020204" pitchFamily="34" charset="0"/>
              <a:buChar char="•"/>
            </a:pPr>
            <a:r>
              <a:rPr lang="el-GR" sz="1200" dirty="0">
                <a:solidFill>
                  <a:schemeClr val="tx1"/>
                </a:solidFill>
              </a:rPr>
              <a:t>Προσφέρει εύχρηστη και εργονομική πλοήγηση, που υποστηρίζει την αυτονομία του εκπαιδευόμενου.</a:t>
            </a:r>
          </a:p>
          <a:p>
            <a:pPr marL="171450" indent="-171450" algn="just">
              <a:buFont typeface="Arial" panose="020B0604020202020204" pitchFamily="34" charset="0"/>
              <a:buChar char="•"/>
            </a:pPr>
            <a:r>
              <a:rPr lang="el-GR" sz="1200" dirty="0">
                <a:solidFill>
                  <a:schemeClr val="tx1"/>
                </a:solidFill>
              </a:rPr>
              <a:t>Παρέχει σαφείς οδηγίες, υποστηρικτικά στοιχεία και στοχευμένη καθοδήγηση.</a:t>
            </a:r>
          </a:p>
          <a:p>
            <a:pPr marL="171450" indent="-171450" algn="just">
              <a:buFont typeface="Arial" panose="020B0604020202020204" pitchFamily="34" charset="0"/>
              <a:buChar char="•"/>
            </a:pPr>
            <a:r>
              <a:rPr lang="el-GR" sz="1200" dirty="0">
                <a:solidFill>
                  <a:schemeClr val="tx1"/>
                </a:solidFill>
              </a:rPr>
              <a:t>Ενισχύει την αλληλεπίδραση και την αυτοαξιολόγηση, προάγοντας ενεργή συμμετοχή και αναστοχασμό.</a:t>
            </a:r>
          </a:p>
        </p:txBody>
      </p:sp>
      <p:sp>
        <p:nvSpPr>
          <p:cNvPr id="6" name="Εξάγωνο 5">
            <a:extLst>
              <a:ext uri="{FF2B5EF4-FFF2-40B4-BE49-F238E27FC236}">
                <a16:creationId xmlns:a16="http://schemas.microsoft.com/office/drawing/2014/main" id="{AEA66D0D-42AE-4D92-B59B-FD975D66D03F}"/>
              </a:ext>
            </a:extLst>
          </p:cNvPr>
          <p:cNvSpPr/>
          <p:nvPr/>
        </p:nvSpPr>
        <p:spPr>
          <a:xfrm>
            <a:off x="467544" y="1664762"/>
            <a:ext cx="2232248" cy="2088232"/>
          </a:xfrm>
          <a:prstGeom prst="hex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b="1" dirty="0">
              <a:solidFill>
                <a:schemeClr val="tx1"/>
              </a:solidFill>
            </a:endParaRPr>
          </a:p>
          <a:p>
            <a:pPr algn="ctr"/>
            <a:r>
              <a:rPr lang="el-GR" sz="1400" b="1" dirty="0">
                <a:solidFill>
                  <a:schemeClr val="tx1"/>
                </a:solidFill>
              </a:rPr>
              <a:t>1</a:t>
            </a:r>
            <a:r>
              <a:rPr lang="el-GR" sz="1400" b="1" baseline="30000" dirty="0">
                <a:solidFill>
                  <a:schemeClr val="tx1"/>
                </a:solidFill>
              </a:rPr>
              <a:t>ο</a:t>
            </a:r>
            <a:r>
              <a:rPr lang="el-GR" sz="1400" b="1" dirty="0">
                <a:solidFill>
                  <a:schemeClr val="tx1"/>
                </a:solidFill>
              </a:rPr>
              <a:t> Ερευνητικό Ερώτημα: </a:t>
            </a:r>
          </a:p>
          <a:p>
            <a:pPr algn="ctr"/>
            <a:r>
              <a:rPr lang="el-GR" sz="1400" dirty="0">
                <a:solidFill>
                  <a:schemeClr val="tx1"/>
                </a:solidFill>
              </a:rPr>
              <a:t> </a:t>
            </a:r>
          </a:p>
          <a:p>
            <a:pPr algn="ctr"/>
            <a:r>
              <a:rPr lang="el-GR" sz="1400" dirty="0">
                <a:solidFill>
                  <a:schemeClr val="tx1"/>
                </a:solidFill>
              </a:rPr>
              <a:t>Το εκπαιδευτικό υλικό διέπεται από τις αρχές και τη μεθοδολογία της ΕξΑΕ; </a:t>
            </a:r>
          </a:p>
          <a:p>
            <a:pPr algn="ctr"/>
            <a:endParaRPr lang="el-GR" sz="1400" b="1" dirty="0">
              <a:solidFill>
                <a:schemeClr val="tx1"/>
              </a:solidFill>
            </a:endParaRPr>
          </a:p>
        </p:txBody>
      </p:sp>
      <p:sp>
        <p:nvSpPr>
          <p:cNvPr id="15" name="Ορθογώνιο: Στρογγύλεμα διαγώνιων γωνιών 14">
            <a:extLst>
              <a:ext uri="{FF2B5EF4-FFF2-40B4-BE49-F238E27FC236}">
                <a16:creationId xmlns:a16="http://schemas.microsoft.com/office/drawing/2014/main" id="{D1F50BDC-598D-40F3-8579-898FFB2FEDFC}"/>
              </a:ext>
            </a:extLst>
          </p:cNvPr>
          <p:cNvSpPr/>
          <p:nvPr/>
        </p:nvSpPr>
        <p:spPr>
          <a:xfrm>
            <a:off x="2508549" y="4203056"/>
            <a:ext cx="6462870" cy="1980235"/>
          </a:xfrm>
          <a:prstGeom prst="round2DiagRect">
            <a:avLst/>
          </a:prstGeom>
          <a:solidFill>
            <a:srgbClr val="FCF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Η αξιολόγηση του Ε.Υ. κατέδειξε ότι έχει σχεδιαστεί σύμφωνα με τις αρχές </a:t>
            </a:r>
          </a:p>
          <a:p>
            <a:pPr algn="ctr"/>
            <a:r>
              <a:rPr lang="el-GR" sz="1200" b="1" dirty="0">
                <a:solidFill>
                  <a:schemeClr val="tx1"/>
                </a:solidFill>
              </a:rPr>
              <a:t>της Πολυμεσικής Μάθησης.</a:t>
            </a:r>
          </a:p>
          <a:p>
            <a:pPr marL="171450" indent="-171450" algn="just">
              <a:buFont typeface="Arial" panose="020B0604020202020204" pitchFamily="34" charset="0"/>
              <a:buChar char="•"/>
            </a:pPr>
            <a:r>
              <a:rPr lang="el-GR" sz="1200" dirty="0">
                <a:solidFill>
                  <a:schemeClr val="tx1"/>
                </a:solidFill>
              </a:rPr>
              <a:t>Ενσωματώνει τις αρχές του Mayer, εξασφαλίζοντας ορθή διαχείριση των γνωστικών πόρων και παιδαγωγική συνοχή.</a:t>
            </a:r>
          </a:p>
          <a:p>
            <a:pPr marL="171450" indent="-171450" algn="just">
              <a:buFont typeface="Arial" panose="020B0604020202020204" pitchFamily="34" charset="0"/>
              <a:buChar char="•"/>
            </a:pPr>
            <a:r>
              <a:rPr lang="el-GR" sz="1200" dirty="0">
                <a:solidFill>
                  <a:schemeClr val="tx1"/>
                </a:solidFill>
              </a:rPr>
              <a:t>Αξιοποιεί ποικιλία πολυμεσικών στοιχείων (avatar, περιληπτικές πληροφορίες, διαδραστικά παιχνίδια, βίντεο) που ενισχύουν την ενεργητική μάθηση και την αίσθηση οικειότητας.</a:t>
            </a:r>
          </a:p>
          <a:p>
            <a:pPr marL="171450" indent="-171450" algn="just">
              <a:buFont typeface="Arial" panose="020B0604020202020204" pitchFamily="34" charset="0"/>
              <a:buChar char="•"/>
            </a:pPr>
            <a:r>
              <a:rPr lang="el-GR" sz="1200" dirty="0">
                <a:solidFill>
                  <a:schemeClr val="tx1"/>
                </a:solidFill>
              </a:rPr>
              <a:t>Παρουσιάζει ισορροπημένη και σαφή δομή που αποτρέπει τη γνωστική υπερφόρτωση, συνάδοντας με την αρχή της συνοχής.</a:t>
            </a:r>
          </a:p>
          <a:p>
            <a:pPr marL="171450" indent="-171450" algn="just">
              <a:buFont typeface="Arial" panose="020B0604020202020204" pitchFamily="34" charset="0"/>
              <a:buChar char="•"/>
            </a:pPr>
            <a:r>
              <a:rPr lang="el-GR" sz="1200" dirty="0">
                <a:solidFill>
                  <a:schemeClr val="tx1"/>
                </a:solidFill>
              </a:rPr>
              <a:t>Κρίνεται ολοκληρωμένο και συνεπές, με περιορισμένες ανάγκες βελτίωσης που αφορούν κυρίως πρακτικές διευκολύνσεις (πρόσβαση σε συνδέσμους, σαφέστερες οδηγίες).</a:t>
            </a:r>
            <a:endParaRPr lang="el-GR" dirty="0"/>
          </a:p>
        </p:txBody>
      </p:sp>
      <p:sp>
        <p:nvSpPr>
          <p:cNvPr id="7" name="Εξάγωνο 6">
            <a:extLst>
              <a:ext uri="{FF2B5EF4-FFF2-40B4-BE49-F238E27FC236}">
                <a16:creationId xmlns:a16="http://schemas.microsoft.com/office/drawing/2014/main" id="{AD1DB77A-E0CC-4C7E-8CCC-00555782592F}"/>
              </a:ext>
            </a:extLst>
          </p:cNvPr>
          <p:cNvSpPr/>
          <p:nvPr/>
        </p:nvSpPr>
        <p:spPr>
          <a:xfrm>
            <a:off x="467544" y="4147605"/>
            <a:ext cx="2232248" cy="2091139"/>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b="1" dirty="0">
              <a:solidFill>
                <a:schemeClr val="tx1"/>
              </a:solidFill>
            </a:endParaRPr>
          </a:p>
          <a:p>
            <a:pPr algn="ctr"/>
            <a:endParaRPr lang="el-GR" sz="1400" b="1" dirty="0">
              <a:solidFill>
                <a:schemeClr val="tx1"/>
              </a:solidFill>
            </a:endParaRPr>
          </a:p>
          <a:p>
            <a:pPr algn="ctr"/>
            <a:r>
              <a:rPr lang="el-GR" sz="1400" b="1" dirty="0">
                <a:solidFill>
                  <a:schemeClr val="tx1"/>
                </a:solidFill>
              </a:rPr>
              <a:t>2</a:t>
            </a:r>
            <a:r>
              <a:rPr lang="el-GR" sz="1400" b="1" baseline="30000" dirty="0">
                <a:solidFill>
                  <a:schemeClr val="tx1"/>
                </a:solidFill>
              </a:rPr>
              <a:t>ο</a:t>
            </a:r>
            <a:r>
              <a:rPr lang="el-GR" sz="1400" b="1" dirty="0">
                <a:solidFill>
                  <a:schemeClr val="tx1"/>
                </a:solidFill>
              </a:rPr>
              <a:t> Ερευνητικό Ερώτημα:  </a:t>
            </a:r>
          </a:p>
          <a:p>
            <a:pPr algn="ctr"/>
            <a:endParaRPr lang="el-GR" sz="1400" dirty="0">
              <a:solidFill>
                <a:schemeClr val="tx1"/>
              </a:solidFill>
            </a:endParaRPr>
          </a:p>
          <a:p>
            <a:pPr algn="ctr"/>
            <a:r>
              <a:rPr lang="el-GR" sz="1400" dirty="0">
                <a:solidFill>
                  <a:schemeClr val="tx1"/>
                </a:solidFill>
              </a:rPr>
              <a:t>Το Ε.Υ. έχει δημιουργηθεί σύμφωνα με τις αρχές της Πολυμεσικής Μάθησης; </a:t>
            </a:r>
          </a:p>
          <a:p>
            <a:pPr algn="ctr"/>
            <a:endParaRPr lang="el-GR" sz="1400" b="1" dirty="0">
              <a:solidFill>
                <a:schemeClr val="tx1"/>
              </a:solidFill>
            </a:endParaRPr>
          </a:p>
        </p:txBody>
      </p:sp>
      <p:cxnSp>
        <p:nvCxnSpPr>
          <p:cNvPr id="17" name="Ευθεία γραμμή σύνδεσης 16">
            <a:extLst>
              <a:ext uri="{FF2B5EF4-FFF2-40B4-BE49-F238E27FC236}">
                <a16:creationId xmlns:a16="http://schemas.microsoft.com/office/drawing/2014/main" id="{50CB9FC9-EB78-47D2-9EF6-F503EEDE9ACB}"/>
              </a:ext>
            </a:extLst>
          </p:cNvPr>
          <p:cNvCxnSpPr/>
          <p:nvPr/>
        </p:nvCxnSpPr>
        <p:spPr>
          <a:xfrm>
            <a:off x="899592" y="2403376"/>
            <a:ext cx="1428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791DFC3F-D3E6-4382-993E-9C7C7F6A1158}"/>
              </a:ext>
            </a:extLst>
          </p:cNvPr>
          <p:cNvCxnSpPr/>
          <p:nvPr/>
        </p:nvCxnSpPr>
        <p:spPr>
          <a:xfrm>
            <a:off x="869436" y="4869160"/>
            <a:ext cx="1428464"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0498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548680"/>
            <a:ext cx="7416824" cy="432048"/>
          </a:xfrm>
        </p:spPr>
        <p:txBody>
          <a:bodyPr>
            <a:noAutofit/>
          </a:bodyPr>
          <a:lstStyle/>
          <a:p>
            <a:pPr algn="ctr"/>
            <a:r>
              <a:rPr lang="el-GR" sz="3600" dirty="0"/>
              <a:t>9. Συμπεράσματα </a:t>
            </a:r>
            <a:br>
              <a:rPr lang="el-GR" sz="3600" dirty="0"/>
            </a:br>
            <a:r>
              <a:rPr lang="el-GR" sz="3000" dirty="0"/>
              <a:t>Β΄ Μέρος Έρευνας (2ετείς φοιτητές του ΠΜΣ)</a:t>
            </a:r>
            <a:endParaRPr lang="el-GR" sz="3000" b="1" dirty="0"/>
          </a:p>
        </p:txBody>
      </p:sp>
      <p:sp>
        <p:nvSpPr>
          <p:cNvPr id="4" name="Ορθογώνιο 3">
            <a:extLst>
              <a:ext uri="{FF2B5EF4-FFF2-40B4-BE49-F238E27FC236}">
                <a16:creationId xmlns:a16="http://schemas.microsoft.com/office/drawing/2014/main" id="{6F8A4DA4-A21B-4349-A645-5AD6C77CD614}"/>
              </a:ext>
            </a:extLst>
          </p:cNvPr>
          <p:cNvSpPr/>
          <p:nvPr/>
        </p:nvSpPr>
        <p:spPr>
          <a:xfrm>
            <a:off x="536439" y="3422138"/>
            <a:ext cx="3966661" cy="303119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Η χρήση του διαδραστικού Ε.Υ. συνέβαλε ουσιαστικά στη γνωριμία των εκπαιδευομένων με το Πανεπιστήμιο Κρήτης και την Πανεπιστημιούπολη του Γάλλου, προσφέροντας μια ελκυστική και βιωματική μαθησιακή εμπειρία.</a:t>
            </a:r>
          </a:p>
          <a:p>
            <a:pPr algn="ctr"/>
            <a:endParaRPr lang="el-GR" sz="1200" dirty="0">
              <a:solidFill>
                <a:schemeClr val="tx1"/>
              </a:solidFill>
            </a:endParaRPr>
          </a:p>
          <a:p>
            <a:pPr marL="171450" indent="-171450" algn="just">
              <a:buFont typeface="Arial" panose="020B0604020202020204" pitchFamily="34" charset="0"/>
              <a:buChar char="•"/>
            </a:pPr>
            <a:r>
              <a:rPr lang="el-GR" sz="1200" dirty="0">
                <a:solidFill>
                  <a:schemeClr val="tx1"/>
                </a:solidFill>
              </a:rPr>
              <a:t>Ενίσχυσε σημαντικά την ενεργό συμμετοχή, το κίνητρο και την ομαδικότητα, μέσω διάδρασης και παιγνιωδών δραστηριοτήτων.</a:t>
            </a:r>
          </a:p>
          <a:p>
            <a:pPr marL="171450" indent="-171450" algn="just">
              <a:buFont typeface="Arial" panose="020B0604020202020204" pitchFamily="34" charset="0"/>
              <a:buChar char="•"/>
            </a:pPr>
            <a:r>
              <a:rPr lang="el-GR" sz="1200" dirty="0">
                <a:solidFill>
                  <a:schemeClr val="tx1"/>
                </a:solidFill>
              </a:rPr>
              <a:t>Λειτούργησε ως αποτελεσματικό μέσο εξοικείωσης με τον χώρο του Πανεπιστημίου, συνδυάζοντας πολυμεσικά ερεθίσματα και βιωματική μάθηση.</a:t>
            </a:r>
          </a:p>
          <a:p>
            <a:pPr marL="171450" indent="-171450" algn="just">
              <a:buFont typeface="Arial" panose="020B0604020202020204" pitchFamily="34" charset="0"/>
              <a:buChar char="•"/>
            </a:pPr>
            <a:r>
              <a:rPr lang="el-GR" sz="1200" dirty="0">
                <a:solidFill>
                  <a:schemeClr val="tx1"/>
                </a:solidFill>
              </a:rPr>
              <a:t>Καταγράφηκαν μόνο περιορισμένες προτάσεις βελτίωσης, επιβεβαιώνοντας τη συνολικά θετική επίδραση και τα περιθώρια περαιτέρω ανάπτυξης.</a:t>
            </a:r>
            <a:endParaRPr lang="el-GR" dirty="0"/>
          </a:p>
        </p:txBody>
      </p:sp>
      <p:sp>
        <p:nvSpPr>
          <p:cNvPr id="5" name="Επεξήγηση: Κάτω βέλος 4">
            <a:extLst>
              <a:ext uri="{FF2B5EF4-FFF2-40B4-BE49-F238E27FC236}">
                <a16:creationId xmlns:a16="http://schemas.microsoft.com/office/drawing/2014/main" id="{C6540405-9740-464D-A5DD-E462B4CFE1DD}"/>
              </a:ext>
            </a:extLst>
          </p:cNvPr>
          <p:cNvSpPr/>
          <p:nvPr/>
        </p:nvSpPr>
        <p:spPr>
          <a:xfrm>
            <a:off x="824472" y="1282484"/>
            <a:ext cx="3390597" cy="2009362"/>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b="1" u="sng" dirty="0">
              <a:solidFill>
                <a:schemeClr val="tx1"/>
              </a:solidFill>
            </a:endParaRPr>
          </a:p>
          <a:p>
            <a:pPr algn="ctr"/>
            <a:r>
              <a:rPr lang="el-GR" sz="1400" b="1" u="sng" dirty="0">
                <a:solidFill>
                  <a:schemeClr val="tx1"/>
                </a:solidFill>
              </a:rPr>
              <a:t>3</a:t>
            </a:r>
            <a:r>
              <a:rPr lang="el-GR" sz="1400" b="1" u="sng" baseline="30000" dirty="0">
                <a:solidFill>
                  <a:schemeClr val="tx1"/>
                </a:solidFill>
              </a:rPr>
              <a:t>ο</a:t>
            </a:r>
            <a:r>
              <a:rPr lang="el-GR" sz="1400" b="1" u="sng" dirty="0">
                <a:solidFill>
                  <a:schemeClr val="tx1"/>
                </a:solidFill>
              </a:rPr>
              <a:t> Ερευνητικό Ερώτημα: </a:t>
            </a:r>
          </a:p>
          <a:p>
            <a:pPr algn="just"/>
            <a:r>
              <a:rPr lang="el-GR" sz="1200" dirty="0">
                <a:solidFill>
                  <a:schemeClr val="tx1"/>
                </a:solidFill>
              </a:rPr>
              <a:t>Ποια είναι η επίδραση της χρήσης διαδραστικού Ε.Υ. στη γνωριμία των εκπαιδευομένων με το Πανεπιστήμιο Κρήτης και ειδικότερα με την Πανεπιστημιούπολη του Γάλλου στο Ρέθυμνο;</a:t>
            </a:r>
          </a:p>
          <a:p>
            <a:pPr algn="ctr"/>
            <a:endParaRPr lang="el-GR" sz="1200" dirty="0">
              <a:solidFill>
                <a:schemeClr val="tx1"/>
              </a:solidFill>
            </a:endParaRPr>
          </a:p>
        </p:txBody>
      </p:sp>
      <p:sp>
        <p:nvSpPr>
          <p:cNvPr id="16" name="Επεξήγηση: Κάτω βέλος 15">
            <a:extLst>
              <a:ext uri="{FF2B5EF4-FFF2-40B4-BE49-F238E27FC236}">
                <a16:creationId xmlns:a16="http://schemas.microsoft.com/office/drawing/2014/main" id="{25C6978F-6B26-4669-BADD-3FCD8AA481B1}"/>
              </a:ext>
            </a:extLst>
          </p:cNvPr>
          <p:cNvSpPr/>
          <p:nvPr/>
        </p:nvSpPr>
        <p:spPr>
          <a:xfrm>
            <a:off x="5285859" y="1282484"/>
            <a:ext cx="3390597" cy="2009362"/>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u="sng" dirty="0">
                <a:solidFill>
                  <a:schemeClr val="tx1"/>
                </a:solidFill>
              </a:rPr>
              <a:t>4</a:t>
            </a:r>
            <a:r>
              <a:rPr lang="el-GR" sz="1400" b="1" u="sng" baseline="30000" dirty="0">
                <a:solidFill>
                  <a:schemeClr val="tx1"/>
                </a:solidFill>
              </a:rPr>
              <a:t>ο</a:t>
            </a:r>
            <a:r>
              <a:rPr lang="el-GR" sz="1400" b="1" u="sng" dirty="0">
                <a:solidFill>
                  <a:schemeClr val="tx1"/>
                </a:solidFill>
              </a:rPr>
              <a:t> Ερευνητικό Ερώτημα: </a:t>
            </a:r>
          </a:p>
          <a:p>
            <a:pPr algn="just"/>
            <a:r>
              <a:rPr lang="el-GR" sz="1200" dirty="0">
                <a:solidFill>
                  <a:schemeClr val="tx1"/>
                </a:solidFill>
              </a:rPr>
              <a:t>Πώς επηρεάζει το χωροευαίσθητο παιχνίδι Ε.Π. την εμπλοκή και το ενδιαφέρον των εκπαιδευομένων κατά τη διάρκεια της επίσκεψης στο πεδίο δράσης;</a:t>
            </a:r>
          </a:p>
          <a:p>
            <a:pPr algn="ctr"/>
            <a:endParaRPr lang="el-GR" sz="1200" dirty="0">
              <a:solidFill>
                <a:schemeClr val="tx1"/>
              </a:solidFill>
            </a:endParaRPr>
          </a:p>
        </p:txBody>
      </p:sp>
      <p:sp>
        <p:nvSpPr>
          <p:cNvPr id="20" name="Ορθογώνιο 19">
            <a:extLst>
              <a:ext uri="{FF2B5EF4-FFF2-40B4-BE49-F238E27FC236}">
                <a16:creationId xmlns:a16="http://schemas.microsoft.com/office/drawing/2014/main" id="{F1D69D28-470F-4E38-8746-65B16625EC87}"/>
              </a:ext>
            </a:extLst>
          </p:cNvPr>
          <p:cNvSpPr/>
          <p:nvPr/>
        </p:nvSpPr>
        <p:spPr>
          <a:xfrm>
            <a:off x="5001580" y="3422138"/>
            <a:ext cx="3966661" cy="3005843"/>
          </a:xfrm>
          <a:prstGeom prst="rect">
            <a:avLst/>
          </a:prstGeom>
          <a:solidFill>
            <a:srgbClr val="EDB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solidFill>
                <a:schemeClr val="tx1"/>
              </a:solidFill>
            </a:endParaRPr>
          </a:p>
          <a:p>
            <a:pPr marL="171450" indent="-171450" algn="just">
              <a:buFont typeface="Arial" panose="020B0604020202020204" pitchFamily="34" charset="0"/>
              <a:buChar char="•"/>
            </a:pPr>
            <a:r>
              <a:rPr lang="el-GR" sz="1400" dirty="0">
                <a:solidFill>
                  <a:schemeClr val="tx1"/>
                </a:solidFill>
              </a:rPr>
              <a:t>Βελτίωσε την ενεργό συμμετοχή, το ενδιαφέρον και τη συνεργατική μάθηση μέσω παιγνιωδών δραστηριοτήτων.</a:t>
            </a:r>
          </a:p>
          <a:p>
            <a:pPr marL="171450" indent="-171450" algn="just">
              <a:buFont typeface="Arial" panose="020B0604020202020204" pitchFamily="34" charset="0"/>
              <a:buChar char="•"/>
            </a:pPr>
            <a:r>
              <a:rPr lang="el-GR" sz="1400" dirty="0">
                <a:solidFill>
                  <a:schemeClr val="tx1"/>
                </a:solidFill>
              </a:rPr>
              <a:t> Η εμπειρία κρίθηκε πιο ελκυστική σε σχέση με την παραδοσιακή διδασκαλία, αναδεικνύοντας τη δυναμική της τεχνολογικά υποστηριζόμενης μάθησης στην ΕξΑΕ.</a:t>
            </a:r>
          </a:p>
          <a:p>
            <a:pPr marL="171450" indent="-171450" algn="just">
              <a:buFont typeface="Arial" panose="020B0604020202020204" pitchFamily="34" charset="0"/>
              <a:buChar char="•"/>
            </a:pPr>
            <a:r>
              <a:rPr lang="el-GR" sz="1400" dirty="0">
                <a:solidFill>
                  <a:schemeClr val="tx1"/>
                </a:solidFill>
              </a:rPr>
              <a:t> Προτείνεται εμπλουτισμός με επιπλέον δραστηριότητες, πολυμεσικό υλικό, διαφοροποίηση δυσκολίας και τεχνικές βελτιώσεις, υποδηλώνοντας δυνατότητα περαιτέρω εξέλιξης και προσαρμογής του εργαλείου.</a:t>
            </a:r>
          </a:p>
        </p:txBody>
      </p:sp>
    </p:spTree>
    <p:extLst>
      <p:ext uri="{BB962C8B-B14F-4D97-AF65-F5344CB8AC3E}">
        <p14:creationId xmlns:p14="http://schemas.microsoft.com/office/powerpoint/2010/main" val="278969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548680"/>
            <a:ext cx="7416824" cy="432048"/>
          </a:xfrm>
        </p:spPr>
        <p:txBody>
          <a:bodyPr>
            <a:noAutofit/>
          </a:bodyPr>
          <a:lstStyle/>
          <a:p>
            <a:pPr algn="ctr"/>
            <a:r>
              <a:rPr lang="el-GR" sz="3600" dirty="0"/>
              <a:t>9. Συμπεράσματα </a:t>
            </a:r>
            <a:br>
              <a:rPr lang="el-GR" sz="3600" dirty="0"/>
            </a:br>
            <a:r>
              <a:rPr lang="el-GR" sz="3000" dirty="0"/>
              <a:t>Β΄ Μέρος Έρευνας (2ετείς φοιτητές του ΠΜΣ)</a:t>
            </a:r>
            <a:endParaRPr lang="el-GR" sz="3000" b="1" dirty="0"/>
          </a:p>
        </p:txBody>
      </p:sp>
      <p:graphicFrame>
        <p:nvGraphicFramePr>
          <p:cNvPr id="3" name="Διάγραμμα 2">
            <a:extLst>
              <a:ext uri="{FF2B5EF4-FFF2-40B4-BE49-F238E27FC236}">
                <a16:creationId xmlns:a16="http://schemas.microsoft.com/office/drawing/2014/main" id="{ADF5503A-141C-45FC-840E-7E0959E680BC}"/>
              </a:ext>
            </a:extLst>
          </p:cNvPr>
          <p:cNvGraphicFramePr/>
          <p:nvPr>
            <p:extLst>
              <p:ext uri="{D42A27DB-BD31-4B8C-83A1-F6EECF244321}">
                <p14:modId xmlns:p14="http://schemas.microsoft.com/office/powerpoint/2010/main" val="162699687"/>
              </p:ext>
            </p:extLst>
          </p:nvPr>
        </p:nvGraphicFramePr>
        <p:xfrm>
          <a:off x="611560" y="1700808"/>
          <a:ext cx="8424936" cy="4391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188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549897"/>
            <a:ext cx="7632848" cy="432048"/>
          </a:xfrm>
        </p:spPr>
        <p:txBody>
          <a:bodyPr>
            <a:noAutofit/>
          </a:bodyPr>
          <a:lstStyle/>
          <a:p>
            <a:pPr algn="ctr"/>
            <a:r>
              <a:rPr lang="el-GR" sz="3600" dirty="0"/>
              <a:t>Συνολική Αποτίμηση </a:t>
            </a:r>
            <a:br>
              <a:rPr lang="el-GR" sz="3600" dirty="0"/>
            </a:br>
            <a:r>
              <a:rPr lang="el-GR" sz="3000" dirty="0"/>
              <a:t>Κύριου Ε.Υ. και Χωροευαίσθητου Παιχνιδιού Ε.Π. </a:t>
            </a:r>
            <a:endParaRPr lang="el-GR" sz="3000" b="1" dirty="0"/>
          </a:p>
        </p:txBody>
      </p:sp>
      <p:graphicFrame>
        <p:nvGraphicFramePr>
          <p:cNvPr id="5" name="Διάγραμμα 4">
            <a:extLst>
              <a:ext uri="{FF2B5EF4-FFF2-40B4-BE49-F238E27FC236}">
                <a16:creationId xmlns:a16="http://schemas.microsoft.com/office/drawing/2014/main" id="{B5052A61-E69A-453C-A52D-55D0946580E2}"/>
              </a:ext>
            </a:extLst>
          </p:cNvPr>
          <p:cNvGraphicFramePr/>
          <p:nvPr>
            <p:extLst>
              <p:ext uri="{D42A27DB-BD31-4B8C-83A1-F6EECF244321}">
                <p14:modId xmlns:p14="http://schemas.microsoft.com/office/powerpoint/2010/main" val="2917358305"/>
              </p:ext>
            </p:extLst>
          </p:nvPr>
        </p:nvGraphicFramePr>
        <p:xfrm>
          <a:off x="683568" y="1340768"/>
          <a:ext cx="828092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55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04660"/>
            <a:ext cx="3528392" cy="649289"/>
          </a:xfrm>
        </p:spPr>
        <p:txBody>
          <a:bodyPr>
            <a:noAutofit/>
          </a:bodyPr>
          <a:lstStyle/>
          <a:p>
            <a:pPr algn="ctr"/>
            <a:r>
              <a:rPr lang="el-GR" sz="3600" dirty="0"/>
              <a:t>Περιορισμοί της Έρευνας </a:t>
            </a:r>
            <a:endParaRPr lang="el-GR" sz="3000" b="1" dirty="0"/>
          </a:p>
        </p:txBody>
      </p:sp>
      <p:sp>
        <p:nvSpPr>
          <p:cNvPr id="4" name="TextBox 3">
            <a:extLst>
              <a:ext uri="{FF2B5EF4-FFF2-40B4-BE49-F238E27FC236}">
                <a16:creationId xmlns:a16="http://schemas.microsoft.com/office/drawing/2014/main" id="{A648DEDD-1BE3-4ED2-A0E2-4A60F9EB95FE}"/>
              </a:ext>
            </a:extLst>
          </p:cNvPr>
          <p:cNvSpPr txBox="1"/>
          <p:nvPr/>
        </p:nvSpPr>
        <p:spPr>
          <a:xfrm>
            <a:off x="4424707" y="221474"/>
            <a:ext cx="867373" cy="1015663"/>
          </a:xfrm>
          <a:prstGeom prst="rect">
            <a:avLst/>
          </a:prstGeom>
          <a:noFill/>
        </p:spPr>
        <p:txBody>
          <a:bodyPr wrap="square" rtlCol="0">
            <a:spAutoFit/>
          </a:bodyPr>
          <a:lstStyle/>
          <a:p>
            <a:r>
              <a:rPr lang="el-GR" sz="6000" dirty="0"/>
              <a:t>&amp;</a:t>
            </a:r>
          </a:p>
        </p:txBody>
      </p:sp>
      <p:sp>
        <p:nvSpPr>
          <p:cNvPr id="5" name="TextBox 4">
            <a:extLst>
              <a:ext uri="{FF2B5EF4-FFF2-40B4-BE49-F238E27FC236}">
                <a16:creationId xmlns:a16="http://schemas.microsoft.com/office/drawing/2014/main" id="{E6A5E354-A0C5-4EFE-9D89-3D77C52ED1E0}"/>
              </a:ext>
            </a:extLst>
          </p:cNvPr>
          <p:cNvSpPr txBox="1"/>
          <p:nvPr/>
        </p:nvSpPr>
        <p:spPr>
          <a:xfrm>
            <a:off x="5292080" y="36808"/>
            <a:ext cx="3692354" cy="1200329"/>
          </a:xfrm>
          <a:prstGeom prst="rect">
            <a:avLst/>
          </a:prstGeom>
          <a:noFill/>
        </p:spPr>
        <p:txBody>
          <a:bodyPr wrap="square" rtlCol="0">
            <a:spAutoFit/>
          </a:bodyPr>
          <a:lstStyle/>
          <a:p>
            <a:pPr algn="ctr"/>
            <a:r>
              <a:rPr lang="el-GR" sz="3600" b="1" dirty="0">
                <a:latin typeface="+mj-lt"/>
                <a:ea typeface="+mj-ea"/>
                <a:cs typeface="+mj-cs"/>
              </a:rPr>
              <a:t>Προτάσεις για Περαιτέρω Έρευνα </a:t>
            </a:r>
          </a:p>
        </p:txBody>
      </p:sp>
      <p:sp>
        <p:nvSpPr>
          <p:cNvPr id="13" name="Ισοσκελές τρίγωνο 12">
            <a:extLst>
              <a:ext uri="{FF2B5EF4-FFF2-40B4-BE49-F238E27FC236}">
                <a16:creationId xmlns:a16="http://schemas.microsoft.com/office/drawing/2014/main" id="{257CFFD1-9FDE-40E9-9E4C-30740360F46A}"/>
              </a:ext>
            </a:extLst>
          </p:cNvPr>
          <p:cNvSpPr/>
          <p:nvPr/>
        </p:nvSpPr>
        <p:spPr>
          <a:xfrm>
            <a:off x="665564" y="1448329"/>
            <a:ext cx="4284476" cy="4961005"/>
          </a:xfrm>
          <a:prstGeom prst="triangle">
            <a:avLst/>
          </a:prstGeom>
          <a:solidFill>
            <a:srgbClr val="D2F3A7"/>
          </a:solidFill>
          <a:ln>
            <a:solidFill>
              <a:srgbClr val="D2F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Επεξήγηση: Επάνω βέλος 13">
            <a:extLst>
              <a:ext uri="{FF2B5EF4-FFF2-40B4-BE49-F238E27FC236}">
                <a16:creationId xmlns:a16="http://schemas.microsoft.com/office/drawing/2014/main" id="{FAD6BDA5-2BB3-44A3-9F31-4AD710F21E05}"/>
              </a:ext>
            </a:extLst>
          </p:cNvPr>
          <p:cNvSpPr/>
          <p:nvPr/>
        </p:nvSpPr>
        <p:spPr>
          <a:xfrm>
            <a:off x="563537" y="5628833"/>
            <a:ext cx="4488531" cy="800718"/>
          </a:xfrm>
          <a:prstGeom prst="upArrowCallout">
            <a:avLst>
              <a:gd name="adj1" fmla="val 25000"/>
              <a:gd name="adj2" fmla="val 25000"/>
              <a:gd name="adj3" fmla="val 25000"/>
              <a:gd name="adj4" fmla="val 750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tx1"/>
                </a:solidFill>
              </a:rPr>
              <a:t>Το διαδραστικό Ε.Υ. και το χωροευαίσθητο παιχνίδι Ε.Π. σχεδιάστηκαν για μαθητές πρωτοβάθμιας εκπαίδευσης.</a:t>
            </a:r>
          </a:p>
        </p:txBody>
      </p:sp>
      <p:sp>
        <p:nvSpPr>
          <p:cNvPr id="15" name="Επεξήγηση: Επάνω βέλος 14">
            <a:extLst>
              <a:ext uri="{FF2B5EF4-FFF2-40B4-BE49-F238E27FC236}">
                <a16:creationId xmlns:a16="http://schemas.microsoft.com/office/drawing/2014/main" id="{8B18B077-1280-4284-9901-ED387E6246F0}"/>
              </a:ext>
            </a:extLst>
          </p:cNvPr>
          <p:cNvSpPr/>
          <p:nvPr/>
        </p:nvSpPr>
        <p:spPr>
          <a:xfrm>
            <a:off x="882406" y="4974399"/>
            <a:ext cx="3850792" cy="628702"/>
          </a:xfrm>
          <a:prstGeom prst="upArrowCallout">
            <a:avLst>
              <a:gd name="adj1" fmla="val 25000"/>
              <a:gd name="adj2" fmla="val 25000"/>
              <a:gd name="adj3" fmla="val 25000"/>
              <a:gd name="adj4" fmla="val 750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tx1"/>
                </a:solidFill>
              </a:rPr>
              <a:t>Η περιορισμένη διάρκεια της έρευνας δεν επέτρεψε εφαρμογή στην προγραμματισμένη ομάδα-στόχο.</a:t>
            </a:r>
          </a:p>
        </p:txBody>
      </p:sp>
      <p:sp>
        <p:nvSpPr>
          <p:cNvPr id="16" name="Επεξήγηση: Επάνω βέλος 15">
            <a:extLst>
              <a:ext uri="{FF2B5EF4-FFF2-40B4-BE49-F238E27FC236}">
                <a16:creationId xmlns:a16="http://schemas.microsoft.com/office/drawing/2014/main" id="{5EDD1F94-3B97-4CF0-A8C4-559AAC4FF603}"/>
              </a:ext>
            </a:extLst>
          </p:cNvPr>
          <p:cNvSpPr/>
          <p:nvPr/>
        </p:nvSpPr>
        <p:spPr>
          <a:xfrm>
            <a:off x="1094354" y="4147949"/>
            <a:ext cx="3426896" cy="800718"/>
          </a:xfrm>
          <a:prstGeom prst="upArrowCallout">
            <a:avLst>
              <a:gd name="adj1" fmla="val 25000"/>
              <a:gd name="adj2" fmla="val 25000"/>
              <a:gd name="adj3" fmla="val 25000"/>
              <a:gd name="adj4" fmla="val 75000"/>
            </a:avLst>
          </a:prstGeom>
          <a:solidFill>
            <a:srgbClr val="FCF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tx1"/>
                </a:solidFill>
              </a:rPr>
              <a:t>Το δείγμα της έρευνας συγκροτήθηκε από μεταπτυχιακούς φοιτητές, οι οποίοι αξιολόγησαν το υλικό.</a:t>
            </a:r>
          </a:p>
        </p:txBody>
      </p:sp>
      <p:sp>
        <p:nvSpPr>
          <p:cNvPr id="17" name="Επεξήγηση: Επάνω βέλος 16">
            <a:extLst>
              <a:ext uri="{FF2B5EF4-FFF2-40B4-BE49-F238E27FC236}">
                <a16:creationId xmlns:a16="http://schemas.microsoft.com/office/drawing/2014/main" id="{DDEE81E1-6E43-43CF-9F7C-6A29BFE78108}"/>
              </a:ext>
            </a:extLst>
          </p:cNvPr>
          <p:cNvSpPr/>
          <p:nvPr/>
        </p:nvSpPr>
        <p:spPr>
          <a:xfrm>
            <a:off x="1250863" y="3429000"/>
            <a:ext cx="3113878" cy="683096"/>
          </a:xfrm>
          <a:prstGeom prst="upArrowCallout">
            <a:avLst>
              <a:gd name="adj1" fmla="val 25000"/>
              <a:gd name="adj2" fmla="val 25000"/>
              <a:gd name="adj3" fmla="val 25000"/>
              <a:gd name="adj4" fmla="val 75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solidFill>
                  <a:schemeClr val="tx1"/>
                </a:solidFill>
              </a:rPr>
              <a:t>Η επιλογή αυτή διασφάλισε την ομαλή συλλογή δεδομένων.</a:t>
            </a:r>
          </a:p>
        </p:txBody>
      </p:sp>
      <p:sp>
        <p:nvSpPr>
          <p:cNvPr id="18" name="Επεξήγηση: Επάνω βέλος 17">
            <a:extLst>
              <a:ext uri="{FF2B5EF4-FFF2-40B4-BE49-F238E27FC236}">
                <a16:creationId xmlns:a16="http://schemas.microsoft.com/office/drawing/2014/main" id="{D68009C8-4F7B-48DD-BDAC-E74BBFE6C1E3}"/>
              </a:ext>
            </a:extLst>
          </p:cNvPr>
          <p:cNvSpPr/>
          <p:nvPr/>
        </p:nvSpPr>
        <p:spPr>
          <a:xfrm>
            <a:off x="1519973" y="1928047"/>
            <a:ext cx="2575658" cy="1468451"/>
          </a:xfrm>
          <a:prstGeom prst="upArrowCallout">
            <a:avLst>
              <a:gd name="adj1" fmla="val 25000"/>
              <a:gd name="adj2" fmla="val 25000"/>
              <a:gd name="adj3" fmla="val 25000"/>
              <a:gd name="adj4" fmla="val 7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Ωστόσο, περιορίζει τη δυνατότητα γενίκευσης των αποτελεσμάτων στην ομάδα των μαθητών της πρωτοβάθμιας εκπαίδευσης, για την οποία σχεδιάστηκε το υλικό.</a:t>
            </a:r>
          </a:p>
        </p:txBody>
      </p:sp>
      <p:graphicFrame>
        <p:nvGraphicFramePr>
          <p:cNvPr id="19" name="Πίνακας 19">
            <a:extLst>
              <a:ext uri="{FF2B5EF4-FFF2-40B4-BE49-F238E27FC236}">
                <a16:creationId xmlns:a16="http://schemas.microsoft.com/office/drawing/2014/main" id="{7B1BAF59-E108-4C88-8BA7-2571DE261DFB}"/>
              </a:ext>
            </a:extLst>
          </p:cNvPr>
          <p:cNvGraphicFramePr>
            <a:graphicFrameLocks noGrp="1"/>
          </p:cNvGraphicFramePr>
          <p:nvPr>
            <p:extLst>
              <p:ext uri="{D42A27DB-BD31-4B8C-83A1-F6EECF244321}">
                <p14:modId xmlns:p14="http://schemas.microsoft.com/office/powerpoint/2010/main" val="2936136831"/>
              </p:ext>
            </p:extLst>
          </p:nvPr>
        </p:nvGraphicFramePr>
        <p:xfrm>
          <a:off x="5292080" y="1237137"/>
          <a:ext cx="3639898" cy="5212080"/>
        </p:xfrm>
        <a:graphic>
          <a:graphicData uri="http://schemas.openxmlformats.org/drawingml/2006/table">
            <a:tbl>
              <a:tblPr firstRow="1" bandRow="1">
                <a:tableStyleId>{5C22544A-7EE6-4342-B048-85BDC9FD1C3A}</a:tableStyleId>
              </a:tblPr>
              <a:tblGrid>
                <a:gridCol w="3639898">
                  <a:extLst>
                    <a:ext uri="{9D8B030D-6E8A-4147-A177-3AD203B41FA5}">
                      <a16:colId xmlns:a16="http://schemas.microsoft.com/office/drawing/2014/main" val="934729421"/>
                    </a:ext>
                  </a:extLst>
                </a:gridCol>
              </a:tblGrid>
              <a:tr h="5017856">
                <a:tc>
                  <a:txBody>
                    <a:bodyPr/>
                    <a:lstStyle/>
                    <a:p>
                      <a:pPr marL="285750" indent="-285750" algn="just">
                        <a:buFont typeface="Arial" panose="020B0604020202020204" pitchFamily="34" charset="0"/>
                        <a:buChar char="•"/>
                      </a:pPr>
                      <a:r>
                        <a:rPr lang="el-GR" sz="1400" b="0" kern="1200" dirty="0">
                          <a:solidFill>
                            <a:schemeClr val="tx1"/>
                          </a:solidFill>
                          <a:effectLst/>
                          <a:latin typeface="+mn-lt"/>
                          <a:ea typeface="+mn-ea"/>
                          <a:cs typeface="+mn-cs"/>
                        </a:rPr>
                        <a:t>Το υλικό μπορεί να αξιοποιηθεί ευρύτερα, προσαρμοζόμενο και σε ξένους μαθητές και επισκέπτες, λειτουργώντας ως υποστηρικτικό εργαλείο σε σχολικές εκδρομές και οργανωμένες επισκέψεις.</a:t>
                      </a:r>
                    </a:p>
                    <a:p>
                      <a:pPr marL="0" indent="0" algn="just">
                        <a:buFont typeface="Arial" panose="020B0604020202020204" pitchFamily="34" charset="0"/>
                        <a:buNone/>
                      </a:pPr>
                      <a:endParaRPr lang="el-GR" sz="1400" b="0" kern="1200" dirty="0">
                        <a:solidFill>
                          <a:schemeClr val="tx1"/>
                        </a:solidFill>
                        <a:effectLst/>
                        <a:latin typeface="+mn-lt"/>
                        <a:ea typeface="+mn-ea"/>
                        <a:cs typeface="+mn-cs"/>
                      </a:endParaRP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dirty="0">
                          <a:solidFill>
                            <a:schemeClr val="tx1"/>
                          </a:solidFill>
                          <a:latin typeface="+mn-lt"/>
                        </a:rPr>
                        <a:t>Δυνατότητα εμπλουτισμού </a:t>
                      </a:r>
                      <a:r>
                        <a:rPr lang="el-GR" sz="1400" b="0" kern="1200" dirty="0">
                          <a:solidFill>
                            <a:schemeClr val="tx1"/>
                          </a:solidFill>
                          <a:effectLst/>
                          <a:latin typeface="+mn-lt"/>
                          <a:ea typeface="+mn-ea"/>
                          <a:cs typeface="+mn-cs"/>
                        </a:rPr>
                        <a:t>με στοιχεία εικονικής ή επαυξημένης πραγματικότητας για απομακρυσμένη γνωριμία με το Πανεπιστήμιο ή να αξιοποιηθεί στο πλαίσιο της διά βίου μάθησης. </a:t>
                      </a:r>
                    </a:p>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400" b="0" kern="1200" dirty="0">
                        <a:solidFill>
                          <a:schemeClr val="tx1"/>
                        </a:solidFill>
                        <a:effectLst/>
                        <a:latin typeface="+mn-lt"/>
                        <a:ea typeface="+mn-ea"/>
                        <a:cs typeface="+mn-cs"/>
                      </a:endParaRPr>
                    </a:p>
                    <a:p>
                      <a:pPr marL="285750" indent="-285750">
                        <a:buFont typeface="Arial" panose="020B0604020202020204" pitchFamily="34" charset="0"/>
                        <a:buChar char="•"/>
                      </a:pPr>
                      <a:r>
                        <a:rPr lang="el-GR" sz="1400" b="0" dirty="0">
                          <a:solidFill>
                            <a:schemeClr val="tx1"/>
                          </a:solidFill>
                          <a:latin typeface="+mn-lt"/>
                        </a:rPr>
                        <a:t>Η εργασία παρέχει πλαίσιο πρακτικών που μπορεί να αξιοποιηθεί και να εξελιχθεί σε μελλοντικές έρευνες στην εξ αποστάσεως εκπαίδευση.</a:t>
                      </a:r>
                    </a:p>
                    <a:p>
                      <a:pPr marL="285750" indent="-285750">
                        <a:buFont typeface="Arial" panose="020B0604020202020204" pitchFamily="34" charset="0"/>
                        <a:buChar char="•"/>
                      </a:pPr>
                      <a:endParaRPr lang="el-GR" sz="1400" b="0" kern="1200" dirty="0">
                        <a:solidFill>
                          <a:schemeClr val="tx1"/>
                        </a:solidFill>
                        <a:effectLst/>
                        <a:latin typeface="+mn-lt"/>
                        <a:ea typeface="+mn-ea"/>
                        <a:cs typeface="+mn-cs"/>
                      </a:endParaRPr>
                    </a:p>
                    <a:p>
                      <a:pPr marL="285750" indent="-285750">
                        <a:buFont typeface="Arial" panose="020B0604020202020204" pitchFamily="34" charset="0"/>
                        <a:buChar char="•"/>
                      </a:pPr>
                      <a:r>
                        <a:rPr lang="el-GR" sz="1400" b="0" kern="1200" dirty="0">
                          <a:solidFill>
                            <a:schemeClr val="tx1"/>
                          </a:solidFill>
                          <a:effectLst/>
                          <a:latin typeface="+mn-lt"/>
                          <a:ea typeface="+mn-ea"/>
                          <a:cs typeface="+mn-cs"/>
                        </a:rPr>
                        <a:t>Ευελπιστούμε να αποτελέσει πηγή έμπνευσης και αφετηρία για μελλοντικές προσπάθειες δημιουργίας διαδραστικού Ε.Υ., συμβάλλοντας τόσο στην περαιτέρω αξιοποίηση καινοτόμων παιδαγωγικών προσεγγίσεων όσο και στην προώθηση της εξ αποστάσεως εκπαίδευσης.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9FC"/>
                    </a:solidFill>
                  </a:tcPr>
                </a:tc>
                <a:extLst>
                  <a:ext uri="{0D108BD9-81ED-4DB2-BD59-A6C34878D82A}">
                    <a16:rowId xmlns:a16="http://schemas.microsoft.com/office/drawing/2014/main" val="170058625"/>
                  </a:ext>
                </a:extLst>
              </a:tr>
            </a:tbl>
          </a:graphicData>
        </a:graphic>
      </p:graphicFrame>
    </p:spTree>
    <p:extLst>
      <p:ext uri="{BB962C8B-B14F-4D97-AF65-F5344CB8AC3E}">
        <p14:creationId xmlns:p14="http://schemas.microsoft.com/office/powerpoint/2010/main" val="26292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Σκοπός</a:t>
            </a:r>
            <a:endParaRPr lang="el-GR" sz="3600" b="1" dirty="0"/>
          </a:p>
        </p:txBody>
      </p:sp>
      <p:sp>
        <p:nvSpPr>
          <p:cNvPr id="4" name="9 - Ορθογώνιο"/>
          <p:cNvSpPr/>
          <p:nvPr/>
        </p:nvSpPr>
        <p:spPr>
          <a:xfrm>
            <a:off x="833663" y="1974909"/>
            <a:ext cx="7626769" cy="4271557"/>
          </a:xfrm>
          <a:prstGeom prst="rect">
            <a:avLst/>
          </a:prstGeom>
        </p:spPr>
        <p:txBody>
          <a:bodyPr wrap="square">
            <a:spAutoFit/>
          </a:bodyPr>
          <a:lstStyle/>
          <a:p>
            <a:pPr algn="just"/>
            <a:r>
              <a:rPr lang="el-GR" b="1" dirty="0">
                <a:latin typeface="+mn-lt"/>
              </a:rPr>
              <a:t>Σκοπός της Ερευνητικής Εργασίας ήταν η </a:t>
            </a:r>
            <a:r>
              <a:rPr lang="el-GR" b="1" dirty="0">
                <a:solidFill>
                  <a:srgbClr val="931B1B"/>
                </a:solidFill>
                <a:latin typeface="+mn-lt"/>
              </a:rPr>
              <a:t>σχεδίαση</a:t>
            </a:r>
            <a:r>
              <a:rPr lang="el-GR" b="1" dirty="0">
                <a:latin typeface="+mn-lt"/>
              </a:rPr>
              <a:t> και η </a:t>
            </a:r>
            <a:r>
              <a:rPr lang="el-GR" b="1" dirty="0">
                <a:solidFill>
                  <a:srgbClr val="931B1B"/>
                </a:solidFill>
                <a:latin typeface="+mn-lt"/>
              </a:rPr>
              <a:t>υλοποίηση</a:t>
            </a:r>
            <a:r>
              <a:rPr lang="el-GR" b="1" dirty="0">
                <a:latin typeface="+mn-lt"/>
              </a:rPr>
              <a:t> μιας  ολοκληρωμένης παρέμβασης Εξ Αποστάσεως Εκπαίδευσης, </a:t>
            </a:r>
            <a:r>
              <a:rPr lang="el-GR" b="1" dirty="0">
                <a:solidFill>
                  <a:schemeClr val="accent1">
                    <a:lumMod val="75000"/>
                  </a:schemeClr>
                </a:solidFill>
                <a:latin typeface="+mn-lt"/>
              </a:rPr>
              <a:t>με τη χρήση διαδραστικού εκπαιδευτικού υλικού και εφαρμογών επαυξημένης πραγματικότητας (AR)</a:t>
            </a:r>
            <a:r>
              <a:rPr lang="el-GR" b="1" dirty="0">
                <a:latin typeface="+mn-lt"/>
              </a:rPr>
              <a:t>. Η παρέμβαση εστίασε στην  παρουσίαση του </a:t>
            </a:r>
            <a:r>
              <a:rPr lang="el-GR" b="1" dirty="0">
                <a:solidFill>
                  <a:schemeClr val="accent4">
                    <a:lumMod val="75000"/>
                  </a:schemeClr>
                </a:solidFill>
                <a:latin typeface="+mn-lt"/>
              </a:rPr>
              <a:t>Πανεπιστημίου Κρήτης και της Πανεπιστημιούπολης του Γάλλου στο Ρέθυμνο</a:t>
            </a:r>
            <a:r>
              <a:rPr lang="el-GR" b="1" dirty="0">
                <a:latin typeface="+mn-lt"/>
              </a:rPr>
              <a:t>, ενδυναμώνοντας την εκπαιδευτική εμπειρία μέσω καινοτόμων τεχνολογιών που ενίσχυσαν τη μάθηση και την κατανόηση του ακαδημαϊκού περιβάλλοντος.</a:t>
            </a:r>
          </a:p>
          <a:p>
            <a:pPr algn="just"/>
            <a:endParaRPr lang="el-GR" sz="3200" dirty="0"/>
          </a:p>
        </p:txBody>
      </p:sp>
      <p:pic>
        <p:nvPicPr>
          <p:cNvPr id="6" name="Εικόνα 5">
            <a:extLst>
              <a:ext uri="{FF2B5EF4-FFF2-40B4-BE49-F238E27FC236}">
                <a16:creationId xmlns:a16="http://schemas.microsoft.com/office/drawing/2014/main" id="{A7ADAD1E-3601-4D86-A957-2FB701D759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710" y="130562"/>
            <a:ext cx="2138677" cy="1426230"/>
          </a:xfrm>
          <a:prstGeom prst="rect">
            <a:avLst/>
          </a:prstGeom>
        </p:spPr>
      </p:pic>
    </p:spTree>
    <p:extLst>
      <p:ext uri="{BB962C8B-B14F-4D97-AF65-F5344CB8AC3E}">
        <p14:creationId xmlns:p14="http://schemas.microsoft.com/office/powerpoint/2010/main" val="672648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043609" y="2564904"/>
            <a:ext cx="3744416" cy="2123658"/>
          </a:xfrm>
          <a:prstGeom prst="rect">
            <a:avLst/>
          </a:prstGeom>
        </p:spPr>
        <p:txBody>
          <a:bodyPr wrap="square">
            <a:spAutoFit/>
          </a:bodyPr>
          <a:lstStyle/>
          <a:p>
            <a:pPr algn="ctr"/>
            <a:r>
              <a:rPr lang="el-GR" sz="4400" i="1" dirty="0"/>
              <a:t>Σας ευχαριστώ για την προσοχή σας</a:t>
            </a:r>
            <a:r>
              <a:rPr lang="en-US" sz="4400" i="1" dirty="0"/>
              <a:t>!</a:t>
            </a:r>
            <a:endParaRPr lang="el-GR" sz="4400" i="1" dirty="0"/>
          </a:p>
        </p:txBody>
      </p:sp>
      <p:pic>
        <p:nvPicPr>
          <p:cNvPr id="3" name="Εικόνα 2">
            <a:extLst>
              <a:ext uri="{FF2B5EF4-FFF2-40B4-BE49-F238E27FC236}">
                <a16:creationId xmlns:a16="http://schemas.microsoft.com/office/drawing/2014/main" id="{36809CF7-D9AE-451D-994C-DC93C7D19D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950" r="27951"/>
          <a:stretch/>
        </p:blipFill>
        <p:spPr>
          <a:xfrm>
            <a:off x="5580112" y="1268760"/>
            <a:ext cx="3382391" cy="5112007"/>
          </a:xfrm>
          <a:prstGeom prst="rect">
            <a:avLst/>
          </a:prstGeom>
        </p:spPr>
      </p:pic>
    </p:spTree>
    <p:extLst>
      <p:ext uri="{BB962C8B-B14F-4D97-AF65-F5344CB8AC3E}">
        <p14:creationId xmlns:p14="http://schemas.microsoft.com/office/powerpoint/2010/main" val="102612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3600" dirty="0"/>
              <a:t>2. Συνεισφορά της διπλωματικής</a:t>
            </a:r>
            <a:endParaRPr lang="el-GR" sz="3600" b="1" dirty="0"/>
          </a:p>
        </p:txBody>
      </p:sp>
      <p:pic>
        <p:nvPicPr>
          <p:cNvPr id="12" name="Εικόνα 11">
            <a:extLst>
              <a:ext uri="{FF2B5EF4-FFF2-40B4-BE49-F238E27FC236}">
                <a16:creationId xmlns:a16="http://schemas.microsoft.com/office/drawing/2014/main" id="{5B4A1A98-34BE-4B2D-A974-7829BF3C9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744" y="1965151"/>
            <a:ext cx="4574256" cy="4206421"/>
          </a:xfrm>
          <a:prstGeom prst="rect">
            <a:avLst/>
          </a:prstGeom>
        </p:spPr>
      </p:pic>
      <p:pic>
        <p:nvPicPr>
          <p:cNvPr id="6" name="Εικόνα 5">
            <a:extLst>
              <a:ext uri="{FF2B5EF4-FFF2-40B4-BE49-F238E27FC236}">
                <a16:creationId xmlns:a16="http://schemas.microsoft.com/office/drawing/2014/main" id="{03E45257-8AF2-453C-92E8-9F725FB82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300" y="1556792"/>
            <a:ext cx="4099700" cy="4346531"/>
          </a:xfrm>
          <a:prstGeom prst="rect">
            <a:avLst/>
          </a:prstGeom>
        </p:spPr>
      </p:pic>
      <p:sp>
        <p:nvSpPr>
          <p:cNvPr id="4" name="9 - Ορθογώνιο"/>
          <p:cNvSpPr/>
          <p:nvPr/>
        </p:nvSpPr>
        <p:spPr>
          <a:xfrm>
            <a:off x="899592" y="2204864"/>
            <a:ext cx="6840760" cy="584775"/>
          </a:xfrm>
          <a:prstGeom prst="rect">
            <a:avLst/>
          </a:prstGeom>
        </p:spPr>
        <p:txBody>
          <a:bodyPr wrap="square">
            <a:spAutoFit/>
          </a:bodyPr>
          <a:lstStyle/>
          <a:p>
            <a:endParaRPr lang="el-GR" sz="3200" dirty="0"/>
          </a:p>
        </p:txBody>
      </p:sp>
    </p:spTree>
    <p:extLst>
      <p:ext uri="{BB962C8B-B14F-4D97-AF65-F5344CB8AC3E}">
        <p14:creationId xmlns:p14="http://schemas.microsoft.com/office/powerpoint/2010/main" val="17549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3. Ερευνητικά Ερωτήματα </a:t>
            </a:r>
            <a:endParaRPr lang="el-GR" sz="4000" b="1" dirty="0"/>
          </a:p>
        </p:txBody>
      </p:sp>
      <p:pic>
        <p:nvPicPr>
          <p:cNvPr id="6" name="Εικόνα 5">
            <a:extLst>
              <a:ext uri="{FF2B5EF4-FFF2-40B4-BE49-F238E27FC236}">
                <a16:creationId xmlns:a16="http://schemas.microsoft.com/office/drawing/2014/main" id="{2272F357-1B5A-4B98-9233-041711769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63" y="1340768"/>
            <a:ext cx="7560840" cy="5039300"/>
          </a:xfrm>
          <a:prstGeom prst="rect">
            <a:avLst/>
          </a:prstGeom>
        </p:spPr>
      </p:pic>
    </p:spTree>
    <p:extLst>
      <p:ext uri="{BB962C8B-B14F-4D97-AF65-F5344CB8AC3E}">
        <p14:creationId xmlns:p14="http://schemas.microsoft.com/office/powerpoint/2010/main" val="153892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Δομή της εργασίας </a:t>
            </a:r>
            <a:endParaRPr lang="el-GR" sz="3600" b="1" dirty="0"/>
          </a:p>
        </p:txBody>
      </p:sp>
      <p:graphicFrame>
        <p:nvGraphicFramePr>
          <p:cNvPr id="5" name="Διάγραμμα 4">
            <a:extLst>
              <a:ext uri="{FF2B5EF4-FFF2-40B4-BE49-F238E27FC236}">
                <a16:creationId xmlns:a16="http://schemas.microsoft.com/office/drawing/2014/main" id="{12383A34-26A9-4033-BD07-250A57410EBB}"/>
              </a:ext>
            </a:extLst>
          </p:cNvPr>
          <p:cNvGraphicFramePr/>
          <p:nvPr/>
        </p:nvGraphicFramePr>
        <p:xfrm>
          <a:off x="648072" y="1386340"/>
          <a:ext cx="8316416" cy="499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41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404664"/>
            <a:ext cx="7199240" cy="765652"/>
          </a:xfrm>
        </p:spPr>
        <p:txBody>
          <a:bodyPr>
            <a:noAutofit/>
          </a:bodyPr>
          <a:lstStyle/>
          <a:p>
            <a:r>
              <a:rPr lang="el-GR" sz="3600" dirty="0"/>
              <a:t>5. Α’ Μέρος: Θεωρητικό Πλαίσιο (1/4)</a:t>
            </a:r>
            <a:endParaRPr lang="el-GR" sz="3600" b="1" dirty="0"/>
          </a:p>
        </p:txBody>
      </p:sp>
      <p:graphicFrame>
        <p:nvGraphicFramePr>
          <p:cNvPr id="7" name="Διάγραμμα 6">
            <a:extLst>
              <a:ext uri="{FF2B5EF4-FFF2-40B4-BE49-F238E27FC236}">
                <a16:creationId xmlns:a16="http://schemas.microsoft.com/office/drawing/2014/main" id="{EB78C8E0-E95A-48FD-94C8-65B4752EDB98}"/>
              </a:ext>
            </a:extLst>
          </p:cNvPr>
          <p:cNvGraphicFramePr/>
          <p:nvPr>
            <p:extLst>
              <p:ext uri="{D42A27DB-BD31-4B8C-83A1-F6EECF244321}">
                <p14:modId xmlns:p14="http://schemas.microsoft.com/office/powerpoint/2010/main" val="954512702"/>
              </p:ext>
            </p:extLst>
          </p:nvPr>
        </p:nvGraphicFramePr>
        <p:xfrm>
          <a:off x="755576" y="1412776"/>
          <a:ext cx="799132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Πίνακας 5">
            <a:extLst>
              <a:ext uri="{FF2B5EF4-FFF2-40B4-BE49-F238E27FC236}">
                <a16:creationId xmlns:a16="http://schemas.microsoft.com/office/drawing/2014/main" id="{7882C605-11B8-4E86-8DA7-270D55ED0F37}"/>
              </a:ext>
            </a:extLst>
          </p:cNvPr>
          <p:cNvGraphicFramePr>
            <a:graphicFrameLocks noGrp="1"/>
          </p:cNvGraphicFramePr>
          <p:nvPr>
            <p:extLst>
              <p:ext uri="{D42A27DB-BD31-4B8C-83A1-F6EECF244321}">
                <p14:modId xmlns:p14="http://schemas.microsoft.com/office/powerpoint/2010/main" val="1155058565"/>
              </p:ext>
            </p:extLst>
          </p:nvPr>
        </p:nvGraphicFramePr>
        <p:xfrm>
          <a:off x="2051720" y="4581128"/>
          <a:ext cx="6623176" cy="1286637"/>
        </p:xfrm>
        <a:graphic>
          <a:graphicData uri="http://schemas.openxmlformats.org/drawingml/2006/table">
            <a:tbl>
              <a:tblPr firstRow="1" bandRow="1">
                <a:tableStyleId>{2D5ABB26-0587-4C30-8999-92F81FD0307C}</a:tableStyleId>
              </a:tblPr>
              <a:tblGrid>
                <a:gridCol w="3311588">
                  <a:extLst>
                    <a:ext uri="{9D8B030D-6E8A-4147-A177-3AD203B41FA5}">
                      <a16:colId xmlns:a16="http://schemas.microsoft.com/office/drawing/2014/main" val="1451317038"/>
                    </a:ext>
                  </a:extLst>
                </a:gridCol>
                <a:gridCol w="3311588">
                  <a:extLst>
                    <a:ext uri="{9D8B030D-6E8A-4147-A177-3AD203B41FA5}">
                      <a16:colId xmlns:a16="http://schemas.microsoft.com/office/drawing/2014/main" val="1527036282"/>
                    </a:ext>
                  </a:extLst>
                </a:gridCol>
              </a:tblGrid>
              <a:tr h="372237">
                <a:tc>
                  <a:txBody>
                    <a:bodyPr/>
                    <a:lstStyle/>
                    <a:p>
                      <a:pPr marL="171450" lvl="0" indent="-171450">
                        <a:buFont typeface="Arial" panose="020B0604020202020204" pitchFamily="34" charset="0"/>
                        <a:buChar char="•"/>
                      </a:pPr>
                      <a:r>
                        <a:rPr lang="el-GR" sz="1200" dirty="0"/>
                        <a:t>Θεωρία της Ανεξαρτησίας και της Αυτονομίας</a:t>
                      </a:r>
                      <a:endParaRPr lang="el-GR" sz="1200" b="0" dirty="0"/>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t>Η συνθετική θεωρία του </a:t>
                      </a:r>
                      <a:r>
                        <a:rPr lang="en-US" sz="1200" dirty="0"/>
                        <a:t>Keegan </a:t>
                      </a:r>
                      <a:endParaRPr lang="el-GR" sz="1200" dirty="0"/>
                    </a:p>
                  </a:txBody>
                  <a:tcPr/>
                </a:tc>
                <a:extLst>
                  <a:ext uri="{0D108BD9-81ED-4DB2-BD59-A6C34878D82A}">
                    <a16:rowId xmlns:a16="http://schemas.microsoft.com/office/drawing/2014/main" val="2055920374"/>
                  </a:ext>
                </a:extLst>
              </a:tr>
              <a:tr h="372237">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t>Θεωρία τις Βιομηχανοποίησης τις Διδασκαλίας </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t>Η Θεωρία της Ισοδυναμίας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b="0" dirty="0"/>
                    </a:p>
                  </a:txBody>
                  <a:tcPr/>
                </a:tc>
                <a:extLst>
                  <a:ext uri="{0D108BD9-81ED-4DB2-BD59-A6C34878D82A}">
                    <a16:rowId xmlns:a16="http://schemas.microsoft.com/office/drawing/2014/main" val="363630101"/>
                  </a:ext>
                </a:extLst>
              </a:tr>
              <a:tr h="372237">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t>Θεωρία της Αλληλεπίδρασης και της Επικοινωνίας</a:t>
                      </a:r>
                      <a:endParaRPr lang="el-GR" sz="1200" b="0" dirty="0"/>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t>Η Θεωρία της Πολυμορφικής Εκπαίδευσης</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200" b="0" dirty="0"/>
                    </a:p>
                  </a:txBody>
                  <a:tcPr/>
                </a:tc>
                <a:extLst>
                  <a:ext uri="{0D108BD9-81ED-4DB2-BD59-A6C34878D82A}">
                    <a16:rowId xmlns:a16="http://schemas.microsoft.com/office/drawing/2014/main" val="3005564315"/>
                  </a:ext>
                </a:extLst>
              </a:tr>
            </a:tbl>
          </a:graphicData>
        </a:graphic>
      </p:graphicFrame>
    </p:spTree>
    <p:extLst>
      <p:ext uri="{BB962C8B-B14F-4D97-AF65-F5344CB8AC3E}">
        <p14:creationId xmlns:p14="http://schemas.microsoft.com/office/powerpoint/2010/main" val="301117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404664"/>
            <a:ext cx="7199240" cy="765652"/>
          </a:xfrm>
        </p:spPr>
        <p:txBody>
          <a:bodyPr>
            <a:noAutofit/>
          </a:bodyPr>
          <a:lstStyle/>
          <a:p>
            <a:r>
              <a:rPr lang="el-GR" sz="3600" dirty="0"/>
              <a:t>5. Α’ Μέρος: Θεωρητικό Πλαίσιο (2/4)</a:t>
            </a:r>
            <a:endParaRPr lang="el-GR" sz="3600" b="1" dirty="0"/>
          </a:p>
        </p:txBody>
      </p:sp>
      <p:graphicFrame>
        <p:nvGraphicFramePr>
          <p:cNvPr id="7" name="Διάγραμμα 6">
            <a:extLst>
              <a:ext uri="{FF2B5EF4-FFF2-40B4-BE49-F238E27FC236}">
                <a16:creationId xmlns:a16="http://schemas.microsoft.com/office/drawing/2014/main" id="{EB78C8E0-E95A-48FD-94C8-65B4752EDB98}"/>
              </a:ext>
            </a:extLst>
          </p:cNvPr>
          <p:cNvGraphicFramePr/>
          <p:nvPr>
            <p:extLst>
              <p:ext uri="{D42A27DB-BD31-4B8C-83A1-F6EECF244321}">
                <p14:modId xmlns:p14="http://schemas.microsoft.com/office/powerpoint/2010/main" val="2262846669"/>
              </p:ext>
            </p:extLst>
          </p:nvPr>
        </p:nvGraphicFramePr>
        <p:xfrm>
          <a:off x="755576" y="1412776"/>
          <a:ext cx="799132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7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90D5DE97-B626-4A68-8BE9-C836799C240F}"/>
              </a:ext>
            </a:extLst>
          </p:cNvPr>
          <p:cNvSpPr>
            <a:spLocks noGrp="1"/>
          </p:cNvSpPr>
          <p:nvPr>
            <p:ph type="title"/>
          </p:nvPr>
        </p:nvSpPr>
        <p:spPr/>
        <p:txBody>
          <a:bodyPr>
            <a:normAutofit fontScale="90000"/>
          </a:bodyPr>
          <a:lstStyle/>
          <a:p>
            <a:pPr algn="ctr"/>
            <a:br>
              <a:rPr lang="el-GR" dirty="0"/>
            </a:br>
            <a:endParaRPr lang="el-GR" dirty="0"/>
          </a:p>
        </p:txBody>
      </p:sp>
      <p:sp>
        <p:nvSpPr>
          <p:cNvPr id="13" name="Επεξήγηση: Γραμμή 12">
            <a:extLst>
              <a:ext uri="{FF2B5EF4-FFF2-40B4-BE49-F238E27FC236}">
                <a16:creationId xmlns:a16="http://schemas.microsoft.com/office/drawing/2014/main" id="{A8AE1CB4-75A2-4879-8994-FA2EC9AABF36}"/>
              </a:ext>
            </a:extLst>
          </p:cNvPr>
          <p:cNvSpPr/>
          <p:nvPr/>
        </p:nvSpPr>
        <p:spPr>
          <a:xfrm>
            <a:off x="6001869" y="1406247"/>
            <a:ext cx="2232248" cy="967324"/>
          </a:xfrm>
          <a:prstGeom prst="borderCallout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Περιβάλλοντα</a:t>
            </a:r>
            <a:r>
              <a:rPr lang="en-US" b="1" dirty="0">
                <a:solidFill>
                  <a:schemeClr val="tx1"/>
                </a:solidFill>
              </a:rPr>
              <a:t> </a:t>
            </a:r>
          </a:p>
          <a:p>
            <a:pPr algn="ctr"/>
            <a:r>
              <a:rPr lang="en-US" b="1" dirty="0">
                <a:solidFill>
                  <a:schemeClr val="tx1"/>
                </a:solidFill>
              </a:rPr>
              <a:t>e-Learning </a:t>
            </a:r>
            <a:r>
              <a:rPr lang="el-GR" b="1" dirty="0">
                <a:solidFill>
                  <a:schemeClr val="tx1"/>
                </a:solidFill>
              </a:rPr>
              <a:t> </a:t>
            </a:r>
          </a:p>
        </p:txBody>
      </p:sp>
      <p:sp>
        <p:nvSpPr>
          <p:cNvPr id="14" name="Επεξήγηση: Γραμμή 13">
            <a:extLst>
              <a:ext uri="{FF2B5EF4-FFF2-40B4-BE49-F238E27FC236}">
                <a16:creationId xmlns:a16="http://schemas.microsoft.com/office/drawing/2014/main" id="{781F9FD2-3880-42BC-B7EA-1EE526A99F22}"/>
              </a:ext>
            </a:extLst>
          </p:cNvPr>
          <p:cNvSpPr/>
          <p:nvPr/>
        </p:nvSpPr>
        <p:spPr>
          <a:xfrm>
            <a:off x="3327282" y="5429842"/>
            <a:ext cx="2674587" cy="967324"/>
          </a:xfrm>
          <a:prstGeom prst="borderCallout1">
            <a:avLst>
              <a:gd name="adj1" fmla="val -17842"/>
              <a:gd name="adj2" fmla="val 46505"/>
              <a:gd name="adj3" fmla="val -97085"/>
              <a:gd name="adj4" fmla="val 4887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Ο ρόλος του Εκπαιδευτικού Υλικού </a:t>
            </a:r>
          </a:p>
        </p:txBody>
      </p:sp>
      <p:sp>
        <p:nvSpPr>
          <p:cNvPr id="17" name="Επεξήγηση: Γραμμή 16">
            <a:extLst>
              <a:ext uri="{FF2B5EF4-FFF2-40B4-BE49-F238E27FC236}">
                <a16:creationId xmlns:a16="http://schemas.microsoft.com/office/drawing/2014/main" id="{56BA99EA-7C6B-4383-B3A6-9DE1E288E8A2}"/>
              </a:ext>
            </a:extLst>
          </p:cNvPr>
          <p:cNvSpPr/>
          <p:nvPr/>
        </p:nvSpPr>
        <p:spPr>
          <a:xfrm>
            <a:off x="6661548" y="2945338"/>
            <a:ext cx="2374948" cy="967324"/>
          </a:xfrm>
          <a:prstGeom prst="borderCallout1">
            <a:avLst>
              <a:gd name="adj1" fmla="val 18750"/>
              <a:gd name="adj2" fmla="val -8333"/>
              <a:gd name="adj3" fmla="val 49989"/>
              <a:gd name="adj4" fmla="val -31726"/>
            </a:avLst>
          </a:prstGeom>
          <a:solidFill>
            <a:srgbClr val="FCF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Περιβάλλοντα</a:t>
            </a:r>
            <a:r>
              <a:rPr lang="en-US" b="1" dirty="0">
                <a:solidFill>
                  <a:schemeClr val="tx1"/>
                </a:solidFill>
              </a:rPr>
              <a:t> </a:t>
            </a:r>
          </a:p>
          <a:p>
            <a:pPr algn="ctr"/>
            <a:r>
              <a:rPr lang="en-US" b="1" dirty="0">
                <a:solidFill>
                  <a:schemeClr val="tx1"/>
                </a:solidFill>
              </a:rPr>
              <a:t>m-Learning </a:t>
            </a:r>
            <a:r>
              <a:rPr lang="el-GR" b="1" dirty="0">
                <a:solidFill>
                  <a:schemeClr val="tx1"/>
                </a:solidFill>
              </a:rPr>
              <a:t> </a:t>
            </a:r>
          </a:p>
        </p:txBody>
      </p:sp>
      <p:sp>
        <p:nvSpPr>
          <p:cNvPr id="18" name="Επεξήγηση: Γραμμή 17">
            <a:extLst>
              <a:ext uri="{FF2B5EF4-FFF2-40B4-BE49-F238E27FC236}">
                <a16:creationId xmlns:a16="http://schemas.microsoft.com/office/drawing/2014/main" id="{51D4C656-D147-45C4-8980-D5DDEFC96964}"/>
              </a:ext>
            </a:extLst>
          </p:cNvPr>
          <p:cNvSpPr/>
          <p:nvPr/>
        </p:nvSpPr>
        <p:spPr>
          <a:xfrm>
            <a:off x="5940152" y="4302636"/>
            <a:ext cx="3096344" cy="967324"/>
          </a:xfrm>
          <a:prstGeom prst="borderCallout1">
            <a:avLst>
              <a:gd name="adj1" fmla="val 53000"/>
              <a:gd name="adj2" fmla="val -3625"/>
              <a:gd name="adj3" fmla="val 9553"/>
              <a:gd name="adj4" fmla="val -195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Επαυξημένη Πραγματικότητα (Augmented Reality – AR)</a:t>
            </a:r>
          </a:p>
        </p:txBody>
      </p:sp>
      <p:sp>
        <p:nvSpPr>
          <p:cNvPr id="19" name="Επεξήγηση: Γραμμή 18">
            <a:extLst>
              <a:ext uri="{FF2B5EF4-FFF2-40B4-BE49-F238E27FC236}">
                <a16:creationId xmlns:a16="http://schemas.microsoft.com/office/drawing/2014/main" id="{BE8D8347-A81C-41C0-B7FE-4C913C5E7A02}"/>
              </a:ext>
            </a:extLst>
          </p:cNvPr>
          <p:cNvSpPr/>
          <p:nvPr/>
        </p:nvSpPr>
        <p:spPr>
          <a:xfrm>
            <a:off x="654144" y="1406247"/>
            <a:ext cx="3120256" cy="1086969"/>
          </a:xfrm>
          <a:prstGeom prst="borderCallout1">
            <a:avLst>
              <a:gd name="adj1" fmla="val 42836"/>
              <a:gd name="adj2" fmla="val 106203"/>
              <a:gd name="adj3" fmla="val 99381"/>
              <a:gd name="adj4" fmla="val 1206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b="1" u="sng" dirty="0">
              <a:solidFill>
                <a:schemeClr val="tx1"/>
              </a:solidFill>
            </a:endParaRPr>
          </a:p>
          <a:p>
            <a:pPr algn="ctr">
              <a:spcAft>
                <a:spcPts val="600"/>
              </a:spcAft>
            </a:pPr>
            <a:r>
              <a:rPr lang="el-GR" sz="2000" b="1" dirty="0">
                <a:solidFill>
                  <a:schemeClr val="tx1"/>
                </a:solidFill>
              </a:rPr>
              <a:t>Μορφές ΕξΑΕ</a:t>
            </a:r>
          </a:p>
          <a:p>
            <a:pPr marL="342900" indent="-342900" algn="ctr">
              <a:buFont typeface="Arial" panose="020B0604020202020204" pitchFamily="34" charset="0"/>
              <a:buChar char="•"/>
            </a:pPr>
            <a:r>
              <a:rPr lang="el-GR" sz="1400" dirty="0">
                <a:solidFill>
                  <a:schemeClr val="tx1"/>
                </a:solidFill>
              </a:rPr>
              <a:t>Ασύγχρονη (</a:t>
            </a:r>
            <a:r>
              <a:rPr lang="en-US" sz="1400" dirty="0">
                <a:solidFill>
                  <a:schemeClr val="tx1"/>
                </a:solidFill>
              </a:rPr>
              <a:t>LMS, CMS) </a:t>
            </a:r>
          </a:p>
          <a:p>
            <a:pPr marL="342900" indent="-342900" algn="ctr">
              <a:buFont typeface="Arial" panose="020B0604020202020204" pitchFamily="34" charset="0"/>
              <a:buChar char="•"/>
            </a:pPr>
            <a:r>
              <a:rPr lang="el-GR" sz="1400" dirty="0">
                <a:solidFill>
                  <a:schemeClr val="tx1"/>
                </a:solidFill>
              </a:rPr>
              <a:t>Σύγχρονη (τηλεδιάσκεψη, webcast)</a:t>
            </a:r>
          </a:p>
          <a:p>
            <a:pPr marL="342900" indent="-342900" algn="ctr">
              <a:buFont typeface="Arial" panose="020B0604020202020204" pitchFamily="34" charset="0"/>
              <a:buChar char="•"/>
            </a:pPr>
            <a:r>
              <a:rPr lang="el-GR" sz="1400" dirty="0">
                <a:solidFill>
                  <a:schemeClr val="tx1"/>
                </a:solidFill>
              </a:rPr>
              <a:t>Μεικτή – συνδυαστική </a:t>
            </a:r>
          </a:p>
          <a:p>
            <a:pPr marL="342900" indent="-342900" algn="ctr">
              <a:buFont typeface="Arial" panose="020B0604020202020204" pitchFamily="34" charset="0"/>
              <a:buChar char="•"/>
            </a:pPr>
            <a:endParaRPr lang="el-GR" sz="1200" dirty="0">
              <a:solidFill>
                <a:schemeClr val="tx1"/>
              </a:solidFill>
            </a:endParaRPr>
          </a:p>
        </p:txBody>
      </p:sp>
      <p:sp>
        <p:nvSpPr>
          <p:cNvPr id="20" name="Επεξήγηση: Γραμμή 19">
            <a:extLst>
              <a:ext uri="{FF2B5EF4-FFF2-40B4-BE49-F238E27FC236}">
                <a16:creationId xmlns:a16="http://schemas.microsoft.com/office/drawing/2014/main" id="{FA77B8C0-17BB-49DE-8E0F-A95174C92168}"/>
              </a:ext>
            </a:extLst>
          </p:cNvPr>
          <p:cNvSpPr/>
          <p:nvPr/>
        </p:nvSpPr>
        <p:spPr>
          <a:xfrm>
            <a:off x="532123" y="2924784"/>
            <a:ext cx="2671725" cy="2665375"/>
          </a:xfrm>
          <a:prstGeom prst="borderCallout1">
            <a:avLst>
              <a:gd name="adj1" fmla="val 43774"/>
              <a:gd name="adj2" fmla="val 101672"/>
              <a:gd name="adj3" fmla="val 35935"/>
              <a:gd name="adj4" fmla="val 111316"/>
            </a:avLst>
          </a:prstGeom>
          <a:solidFill>
            <a:srgbClr val="FCF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000" b="1" dirty="0">
                <a:solidFill>
                  <a:schemeClr val="tx1"/>
                </a:solidFill>
              </a:rPr>
              <a:t>Βασικές Αρχές Σχεδιασμού Ε.Υ. κατά τους: </a:t>
            </a:r>
          </a:p>
          <a:p>
            <a:pPr marL="800100" lvl="1" indent="-342900">
              <a:buFont typeface="Arial" panose="020B0604020202020204" pitchFamily="34" charset="0"/>
              <a:buChar char="•"/>
            </a:pPr>
            <a:r>
              <a:rPr lang="en-US" sz="1400" dirty="0">
                <a:solidFill>
                  <a:schemeClr val="tx1"/>
                </a:solidFill>
              </a:rPr>
              <a:t>Holmberg</a:t>
            </a:r>
            <a:endParaRPr lang="el-GR" sz="1400" dirty="0">
              <a:solidFill>
                <a:schemeClr val="tx1"/>
              </a:solidFill>
            </a:endParaRPr>
          </a:p>
          <a:p>
            <a:pPr marL="800100" lvl="1" indent="-342900">
              <a:buFont typeface="Arial" panose="020B0604020202020204" pitchFamily="34" charset="0"/>
              <a:buChar char="•"/>
            </a:pPr>
            <a:r>
              <a:rPr lang="en-US" sz="1400" dirty="0">
                <a:solidFill>
                  <a:schemeClr val="tx1"/>
                </a:solidFill>
              </a:rPr>
              <a:t>Mena </a:t>
            </a:r>
          </a:p>
          <a:p>
            <a:pPr marL="800100" lvl="1" indent="-342900">
              <a:buFont typeface="Arial" panose="020B0604020202020204" pitchFamily="34" charset="0"/>
              <a:buChar char="•"/>
            </a:pPr>
            <a:r>
              <a:rPr lang="en-US" sz="1400" dirty="0">
                <a:solidFill>
                  <a:schemeClr val="tx1"/>
                </a:solidFill>
              </a:rPr>
              <a:t>Mayer</a:t>
            </a:r>
          </a:p>
          <a:p>
            <a:pPr marL="800100" lvl="1" indent="-342900">
              <a:buFont typeface="Arial" panose="020B0604020202020204" pitchFamily="34" charset="0"/>
              <a:buChar char="•"/>
            </a:pPr>
            <a:r>
              <a:rPr lang="en-US" sz="1400" dirty="0">
                <a:solidFill>
                  <a:schemeClr val="tx1"/>
                </a:solidFill>
              </a:rPr>
              <a:t>West - </a:t>
            </a:r>
            <a:r>
              <a:rPr lang="el-GR" sz="1400" dirty="0">
                <a:solidFill>
                  <a:schemeClr val="tx1"/>
                </a:solidFill>
              </a:rPr>
              <a:t> Λιοναράκη </a:t>
            </a:r>
          </a:p>
          <a:p>
            <a:pPr marL="800100" lvl="1" indent="-342900">
              <a:buFont typeface="Arial" panose="020B0604020202020204" pitchFamily="34" charset="0"/>
              <a:buChar char="•"/>
            </a:pPr>
            <a:r>
              <a:rPr lang="el-GR" sz="1400" dirty="0">
                <a:solidFill>
                  <a:schemeClr val="tx1"/>
                </a:solidFill>
              </a:rPr>
              <a:t>Σπανακά - Λιοναράκη</a:t>
            </a:r>
          </a:p>
          <a:p>
            <a:pPr lvl="1"/>
            <a:endParaRPr lang="en-US" sz="1400" dirty="0">
              <a:solidFill>
                <a:schemeClr val="tx1"/>
              </a:solidFill>
            </a:endParaRPr>
          </a:p>
        </p:txBody>
      </p:sp>
      <p:sp>
        <p:nvSpPr>
          <p:cNvPr id="11" name="Τίτλος 1">
            <a:extLst>
              <a:ext uri="{FF2B5EF4-FFF2-40B4-BE49-F238E27FC236}">
                <a16:creationId xmlns:a16="http://schemas.microsoft.com/office/drawing/2014/main" id="{BB899437-028B-4867-81D3-0EC6575C73DC}"/>
              </a:ext>
            </a:extLst>
          </p:cNvPr>
          <p:cNvSpPr txBox="1">
            <a:spLocks/>
          </p:cNvSpPr>
          <p:nvPr/>
        </p:nvSpPr>
        <p:spPr>
          <a:xfrm>
            <a:off x="1405208" y="548680"/>
            <a:ext cx="7199240" cy="7656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el-GR" sz="3600" dirty="0"/>
              <a:t>5. Α’ Μέρος: Θεωρητικό Πλαίσιο (3/4)</a:t>
            </a:r>
          </a:p>
        </p:txBody>
      </p:sp>
      <p:pic>
        <p:nvPicPr>
          <p:cNvPr id="4" name="Εικόνα 3">
            <a:extLst>
              <a:ext uri="{FF2B5EF4-FFF2-40B4-BE49-F238E27FC236}">
                <a16:creationId xmlns:a16="http://schemas.microsoft.com/office/drawing/2014/main" id="{98B6254B-92AE-463D-9E7A-E75BFA37F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2702" y="2493216"/>
            <a:ext cx="3046981" cy="2030528"/>
          </a:xfrm>
          <a:prstGeom prst="rect">
            <a:avLst/>
          </a:prstGeom>
        </p:spPr>
      </p:pic>
    </p:spTree>
    <p:extLst>
      <p:ext uri="{BB962C8B-B14F-4D97-AF65-F5344CB8AC3E}">
        <p14:creationId xmlns:p14="http://schemas.microsoft.com/office/powerpoint/2010/main" val="3657193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4330</TotalTime>
  <Words>3584</Words>
  <Application>Microsoft Office PowerPoint</Application>
  <PresentationFormat>Προβολή στην οθόνη (4:3)</PresentationFormat>
  <Paragraphs>403</Paragraphs>
  <Slides>30</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30</vt:i4>
      </vt:variant>
    </vt:vector>
  </HeadingPairs>
  <TitlesOfParts>
    <vt:vector size="37" baseType="lpstr">
      <vt:lpstr>Arial</vt:lpstr>
      <vt:lpstr>Book Antiqua</vt:lpstr>
      <vt:lpstr>Calibri</vt:lpstr>
      <vt:lpstr>Calibri Light</vt:lpstr>
      <vt:lpstr>Symbol</vt:lpstr>
      <vt:lpstr>Times New Roman</vt:lpstr>
      <vt:lpstr>Θέμα του Office</vt:lpstr>
      <vt:lpstr>Παρουσίαση του PowerPoint</vt:lpstr>
      <vt:lpstr>  Ευχαριστίες</vt:lpstr>
      <vt:lpstr>1. Σκοπός</vt:lpstr>
      <vt:lpstr>2. Συνεισφορά της διπλωματικής</vt:lpstr>
      <vt:lpstr>3. Ερευνητικά Ερωτήματα </vt:lpstr>
      <vt:lpstr>4. Δομή της εργασίας </vt:lpstr>
      <vt:lpstr>5. Α’ Μέρος: Θεωρητικό Πλαίσιο (1/4)</vt:lpstr>
      <vt:lpstr>5. Α’ Μέρος: Θεωρητικό Πλαίσιο (2/4)</vt:lpstr>
      <vt:lpstr> </vt:lpstr>
      <vt:lpstr> </vt:lpstr>
      <vt:lpstr>6. Β’ Μέρος:  Σχεδιασμός, Υλοποίηση και Περιγραφή του Ε.Υ. </vt:lpstr>
      <vt:lpstr>6. Β’ Μέρος:  Σχεδιασμός, Υλοποίηση και Περιγραφή του Ε.Υ. </vt:lpstr>
      <vt:lpstr>6. Β’ Μέρος:  Σχεδιασμός, Υλοποίηση και Περιγραφή του Ε.Υ. </vt:lpstr>
      <vt:lpstr>6. Β’ Μέρος:  Σχεδιασμός, Υλοποίηση και Περιγραφή του Ε.Υ. </vt:lpstr>
      <vt:lpstr>7. Γ’ Μέρος: Έρευνα Αποτίμηση του Εκπαιδευτικού Υλικού</vt:lpstr>
      <vt:lpstr>7. Γ’ Μέρος: Έρευνα Αποτίμηση του Εκπαιδευτικού Υλικού</vt:lpstr>
      <vt:lpstr>7. Γ’ Μέρος: Έρευνα Αποτίμηση του Εκπαιδευτικού Υλικού</vt:lpstr>
      <vt:lpstr>8. Αποτελέσματα - Κύρια ευρήματα  Α΄ Μέρος Έρευνας (ειδικοί ΕξΑΕ)</vt:lpstr>
      <vt:lpstr>8. Αποτελέσματα - Κύρια ευρήματα  Α΄ Μέρος Έρευνας (ειδικοί ΕξΑΕ) </vt:lpstr>
      <vt:lpstr>8. Αποτελέσματα - Κύρια ευρήματα  Α΄ Μέρος Έρευνας (ειδικοί ΕξΑΕ) </vt:lpstr>
      <vt:lpstr>8. Αποτελέσματα - Κύρια ευρήματα  Β΄ Μέρος Έρευνας (2ετείς φοιτητές του ΠΜΣ)</vt:lpstr>
      <vt:lpstr>8. Αποτελέσματα - Κύρια ευρήματα  Β΄ Μέρος Έρευνας (2ετείς φοιτητές του ΠΜΣ)</vt:lpstr>
      <vt:lpstr>8. Αποτελέσματα - Κύρια ευρήματα  Β΄ Μέρος Έρευνας (2ετείς φοιτητές του ΠΜΣ)</vt:lpstr>
      <vt:lpstr>8. Αποτελέσματα - Κύρια ευρήματα  Β΄ Μέρος Έρευνας (2ετείς φοιτητές του ΠΜΣ)</vt:lpstr>
      <vt:lpstr>9. Συμπεράσματα  Α΄ Μέρος Έρευνας (ειδικοί ΕξΑΕ) </vt:lpstr>
      <vt:lpstr>9. Συμπεράσματα  Β΄ Μέρος Έρευνας (2ετείς φοιτητές του ΠΜΣ)</vt:lpstr>
      <vt:lpstr>9. Συμπεράσματα  Β΄ Μέρος Έρευνας (2ετείς φοιτητές του ΠΜΣ)</vt:lpstr>
      <vt:lpstr>Συνολική Αποτίμηση  Κύριου Ε.Υ. και Χωροευαίσθητου Παιχνιδιού Ε.Π. </vt:lpstr>
      <vt:lpstr>Περιορισμοί της Έρευνας </vt:lpstr>
      <vt:lpstr>Παρουσίαση του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Lenovo</cp:lastModifiedBy>
  <cp:revision>1915</cp:revision>
  <dcterms:created xsi:type="dcterms:W3CDTF">2003-10-16T17:37:47Z</dcterms:created>
  <dcterms:modified xsi:type="dcterms:W3CDTF">2025-11-15T16:52:27Z</dcterms:modified>
</cp:coreProperties>
</file>