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7" r:id="rId1"/>
  </p:sldMasterIdLst>
  <p:sldIdLst>
    <p:sldId id="256" r:id="rId2"/>
    <p:sldId id="275" r:id="rId3"/>
    <p:sldId id="257" r:id="rId4"/>
    <p:sldId id="258" r:id="rId5"/>
    <p:sldId id="259" r:id="rId6"/>
    <p:sldId id="260" r:id="rId7"/>
    <p:sldId id="262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4" r:id="rId19"/>
    <p:sldId id="27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 snapToGrid="0">
      <p:cViewPr varScale="1">
        <p:scale>
          <a:sx n="81" d="100"/>
          <a:sy n="81" d="100"/>
        </p:scale>
        <p:origin x="74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EF04-6AB1-44A9-9C0C-9BEAF23144B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DB292-9503-47A3-B804-84C26E8A874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317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EF04-6AB1-44A9-9C0C-9BEAF23144B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DB292-9503-47A3-B804-84C26E8A8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76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EF04-6AB1-44A9-9C0C-9BEAF23144B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DB292-9503-47A3-B804-84C26E8A8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07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EF04-6AB1-44A9-9C0C-9BEAF23144B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DB292-9503-47A3-B804-84C26E8A8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11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EF04-6AB1-44A9-9C0C-9BEAF23144B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DB292-9503-47A3-B804-84C26E8A874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195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EF04-6AB1-44A9-9C0C-9BEAF23144B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DB292-9503-47A3-B804-84C26E8A8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48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EF04-6AB1-44A9-9C0C-9BEAF23144B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DB292-9503-47A3-B804-84C26E8A8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36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EF04-6AB1-44A9-9C0C-9BEAF23144B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DB292-9503-47A3-B804-84C26E8A8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7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EF04-6AB1-44A9-9C0C-9BEAF23144B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DB292-9503-47A3-B804-84C26E8A8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81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2C9EF04-6AB1-44A9-9C0C-9BEAF23144B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FDB292-9503-47A3-B804-84C26E8A8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7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EF04-6AB1-44A9-9C0C-9BEAF23144B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DB292-9503-47A3-B804-84C26E8A8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974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2C9EF04-6AB1-44A9-9C0C-9BEAF23144B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2FDB292-9503-47A3-B804-84C26E8A874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32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670AF7F-E8C9-75FB-F5DE-88A065ED65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7089" y="222639"/>
            <a:ext cx="8108191" cy="10156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200" b="1" dirty="0">
                <a:solidFill>
                  <a:srgbClr val="EA551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</a:t>
            </a:r>
            <a:r>
              <a:rPr lang="el-GR" sz="2200" b="1" dirty="0">
                <a:solidFill>
                  <a:srgbClr val="EA551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Πρόγραμμα Μεταπτυχιακών Σπουδών: </a:t>
            </a:r>
            <a:br>
              <a:rPr lang="en-US" sz="2200" b="1" dirty="0">
                <a:solidFill>
                  <a:srgbClr val="EA55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200" b="1" dirty="0">
                <a:solidFill>
                  <a:srgbClr val="EA551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«Επιστήμες της Αγωγής - Εξ Αποστάσεως Εκπαίδευση  με την αξιοποίηση Προηγμένων Μαθησιακών Τεχνολογιών  (e-</a:t>
            </a:r>
            <a:r>
              <a:rPr lang="el-GR" sz="2200" b="1" dirty="0" err="1">
                <a:solidFill>
                  <a:srgbClr val="EA551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Learning</a:t>
            </a:r>
            <a:r>
              <a:rPr lang="el-GR" sz="2200" b="1" dirty="0">
                <a:solidFill>
                  <a:srgbClr val="EA551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)»</a:t>
            </a:r>
            <a:br>
              <a:rPr lang="el-GR" sz="1400" dirty="0">
                <a:solidFill>
                  <a:srgbClr val="EA5514"/>
                </a:solidFill>
                <a:latin typeface="Book Antiqua" panose="02040602050305030304" pitchFamily="18" charset="0"/>
                <a:sym typeface="+mn-ea"/>
              </a:rPr>
            </a:b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3957A1-CD1E-4AB2-9535-54920F65C342}"/>
              </a:ext>
            </a:extLst>
          </p:cNvPr>
          <p:cNvSpPr txBox="1"/>
          <p:nvPr/>
        </p:nvSpPr>
        <p:spPr>
          <a:xfrm>
            <a:off x="1537293" y="1958133"/>
            <a:ext cx="8294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«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Σχεδιασμός, Υλοποίηση και Αποτίμηση Εκπαιδευτικού Υλικού με τη μέθοδο της εξ αποστάσεως εκπαίδευσης για την κατανόηση των επιθέτων σε μαθητές Γ’ Δημοτικού με Μαθησιακές Δυσκολίες»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DC9E46-A5A7-AAD9-1EBA-029858554278}"/>
              </a:ext>
            </a:extLst>
          </p:cNvPr>
          <p:cNvSpPr txBox="1"/>
          <p:nvPr/>
        </p:nvSpPr>
        <p:spPr>
          <a:xfrm>
            <a:off x="4541544" y="3112295"/>
            <a:ext cx="2421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Μιχελακάκη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Μαρία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7B34A93-3617-E526-7DB5-C6320938DD83}"/>
              </a:ext>
            </a:extLst>
          </p:cNvPr>
          <p:cNvSpPr/>
          <p:nvPr/>
        </p:nvSpPr>
        <p:spPr>
          <a:xfrm>
            <a:off x="3293216" y="3693627"/>
            <a:ext cx="4783016" cy="54009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Επιτροπή Κρίσης ΔΕ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F64F21A2-6287-729F-2B8E-9DEC57B69A34}"/>
              </a:ext>
            </a:extLst>
          </p:cNvPr>
          <p:cNvSpPr/>
          <p:nvPr/>
        </p:nvSpPr>
        <p:spPr>
          <a:xfrm>
            <a:off x="773723" y="4933741"/>
            <a:ext cx="2341266" cy="61294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Κελεσίδης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Ευάγγελος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A902846D-F2CF-41E6-2832-009C46ABA554}"/>
              </a:ext>
            </a:extLst>
          </p:cNvPr>
          <p:cNvSpPr/>
          <p:nvPr/>
        </p:nvSpPr>
        <p:spPr>
          <a:xfrm>
            <a:off x="4091233" y="4933741"/>
            <a:ext cx="2661259" cy="61294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Μανούσου Ευαγγελία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F675E615-28A9-AE8E-ABB6-D9D5CE2EC9B0}"/>
              </a:ext>
            </a:extLst>
          </p:cNvPr>
          <p:cNvSpPr/>
          <p:nvPr/>
        </p:nvSpPr>
        <p:spPr>
          <a:xfrm>
            <a:off x="7717134" y="4933741"/>
            <a:ext cx="2512088" cy="61294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Καρβούνης Λάμπρος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Αποτέλεσμα εικόνας για ΠΑΝΕΠΙΣΤΗΜΙΟ ΚΡΗΤΗΣ">
            <a:extLst>
              <a:ext uri="{FF2B5EF4-FFF2-40B4-BE49-F238E27FC236}">
                <a16:creationId xmlns:a16="http://schemas.microsoft.com/office/drawing/2014/main" id="{9FBE0F03-A19A-145A-B175-79EA4104F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12089" cy="125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781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45DDD1A6-80CA-A905-FB2B-32EEA130000B}"/>
              </a:ext>
            </a:extLst>
          </p:cNvPr>
          <p:cNvSpPr/>
          <p:nvPr/>
        </p:nvSpPr>
        <p:spPr>
          <a:xfrm>
            <a:off x="341721" y="4694548"/>
            <a:ext cx="6360737" cy="105069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13C0DF8-E627-11E2-6015-CB8B0B35E84F}"/>
              </a:ext>
            </a:extLst>
          </p:cNvPr>
          <p:cNvSpPr/>
          <p:nvPr/>
        </p:nvSpPr>
        <p:spPr>
          <a:xfrm>
            <a:off x="2926080" y="424206"/>
            <a:ext cx="5576896" cy="848413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3A65450-3FC0-515E-847A-9FC965207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79" y="234134"/>
            <a:ext cx="5576897" cy="970961"/>
          </a:xfrm>
        </p:spPr>
        <p:txBody>
          <a:bodyPr>
            <a:normAutofit fontScale="90000"/>
          </a:bodyPr>
          <a:lstStyle/>
          <a:p>
            <a:r>
              <a:rPr lang="el-GR" sz="4000" b="1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Μαθησιακές Δυσκολίες 1/2</a:t>
            </a:r>
            <a:endParaRPr lang="en-US" sz="4000" b="1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E10D31-D930-72C1-7BB0-E595585EAEF3}"/>
              </a:ext>
            </a:extLst>
          </p:cNvPr>
          <p:cNvSpPr txBox="1"/>
          <p:nvPr/>
        </p:nvSpPr>
        <p:spPr>
          <a:xfrm>
            <a:off x="341721" y="1959586"/>
            <a:ext cx="674723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Μαθησιακές Δυσκολίες </a:t>
            </a:r>
          </a:p>
          <a:p>
            <a:pPr>
              <a:buNone/>
            </a:pPr>
            <a:endParaRPr lang="el-G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l-G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Samuel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Kirk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(1962):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Σημαντική απόκλιση μεταξύ σχολικής επίδοσης και αναμενόμενου επιπέδου γνωστικών δυνατοτήτων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l-G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72% </a:t>
            </a:r>
          </a:p>
          <a:p>
            <a:pPr>
              <a:buNone/>
            </a:pP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Παιδιά με Δυσλεξία</a:t>
            </a:r>
          </a:p>
          <a:p>
            <a:pPr>
              <a:buNone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Ποσοστό παιδιών που εντάσσονται σε δομές Ειδικής Αγωγής</a:t>
            </a:r>
          </a:p>
          <a:p>
            <a:pPr>
              <a:buNone/>
            </a:pP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l-GR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Μαθησιακές Δυσκολίες αποτελούν σύνθετο φαινόμενο που επηρεάζει γνωστικές, γλωσσικές, </a:t>
            </a:r>
            <a:r>
              <a:rPr lang="el-GR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μεταγνωστικές</a:t>
            </a:r>
            <a:r>
              <a:rPr lang="el-GR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και συναισθηματικές πτυχές του μαθητή.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58393C3-F22B-6E02-A6B8-0E2007D85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796" y="2714920"/>
            <a:ext cx="4208204" cy="358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00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7A7D482-A74D-BAA9-6FDD-4FE5F5DDD9B1}"/>
              </a:ext>
            </a:extLst>
          </p:cNvPr>
          <p:cNvSpPr txBox="1"/>
          <p:nvPr/>
        </p:nvSpPr>
        <p:spPr>
          <a:xfrm>
            <a:off x="216816" y="2141597"/>
            <a:ext cx="857603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Γενικές Μαθησιακές Δυσκολίες</a:t>
            </a:r>
          </a:p>
          <a:p>
            <a:pPr>
              <a:buNone/>
            </a:pPr>
            <a:endParaRPr lang="el-G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Εξωτερικοί παράγοντες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Δυσμενείς οικογενειακές συνθήκες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Ελλιπής εκπαιδευτική στήριξη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Περιβαλλοντικές επιδράσεις</a:t>
            </a:r>
            <a:endParaRPr lang="en-GB" sz="2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Ειδικές Μαθησιακές Δυσκολίες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Νευρολογικοί παράγοντες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Γενετική βάση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Διατηρούνται καθ' όλη τη ζωή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Ανισορροπία νοητικού δυναμικού</a:t>
            </a: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96EEC7E4-7FF5-BFE3-81E3-3B755437114D}"/>
              </a:ext>
            </a:extLst>
          </p:cNvPr>
          <p:cNvSpPr/>
          <p:nvPr/>
        </p:nvSpPr>
        <p:spPr>
          <a:xfrm>
            <a:off x="1093508" y="499621"/>
            <a:ext cx="8201321" cy="801278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Κατηγορίες Μαθησιακών Δυσκολιών 2/2</a:t>
            </a:r>
          </a:p>
        </p:txBody>
      </p:sp>
    </p:spTree>
    <p:extLst>
      <p:ext uri="{BB962C8B-B14F-4D97-AF65-F5344CB8AC3E}">
        <p14:creationId xmlns:p14="http://schemas.microsoft.com/office/powerpoint/2010/main" val="1263583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2E1CEC6-5263-9989-87A0-B03FE20E1631}"/>
              </a:ext>
            </a:extLst>
          </p:cNvPr>
          <p:cNvSpPr/>
          <p:nvPr/>
        </p:nvSpPr>
        <p:spPr>
          <a:xfrm>
            <a:off x="1217476" y="491613"/>
            <a:ext cx="7115819" cy="865847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Σχεδιασμός Εκπαιδευτικού Υλικού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CC6E0A-DB3A-A5EE-418B-C591E3576955}"/>
              </a:ext>
            </a:extLst>
          </p:cNvPr>
          <p:cNvSpPr txBox="1"/>
          <p:nvPr/>
        </p:nvSpPr>
        <p:spPr>
          <a:xfrm>
            <a:off x="816077" y="2458065"/>
            <a:ext cx="68384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Χαρακτηριστικά Υλικού</a:t>
            </a:r>
          </a:p>
          <a:p>
            <a:endParaRPr lang="el-GR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Διαδραστικό</a:t>
            </a:r>
            <a:r>
              <a:rPr lang="el-G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εργαλείο μέσω H5P, στην πλατφόρμα </a:t>
            </a:r>
            <a:r>
              <a:rPr lang="en-GB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students.edivea</a:t>
            </a:r>
            <a:endParaRPr lang="el-GR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Τρεις διδακτικές ενότητες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Βίντεο</a:t>
            </a:r>
            <a:r>
              <a:rPr lang="en-GB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Doodly</a:t>
            </a:r>
            <a:r>
              <a:rPr lang="en-GB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Plotagon</a:t>
            </a:r>
            <a:r>
              <a:rPr lang="el-G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εικόνες, κουίζ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Προσαρμοσμένο στο γνωστικό επίπεδο</a:t>
            </a: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υλικό δημιουργήθηκε σε διάστημα δύο μηνών με στόχο την ενίσχυση κατανόησης επιθέτων από μαθητές Γ' Δημοτικού με μαθησιακές δυσκολίες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7B428E4-8379-3B9E-F0C9-C0AF91C49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784" y="1743959"/>
            <a:ext cx="4179216" cy="462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83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8F8CC38D-456D-224E-937C-C02ECB69642C}"/>
              </a:ext>
            </a:extLst>
          </p:cNvPr>
          <p:cNvSpPr/>
          <p:nvPr/>
        </p:nvSpPr>
        <p:spPr>
          <a:xfrm>
            <a:off x="1781666" y="339365"/>
            <a:ext cx="6890996" cy="838986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Μεθοδολογία Ποιοτικής Έρευνας</a:t>
            </a:r>
          </a:p>
        </p:txBody>
      </p:sp>
      <p:sp>
        <p:nvSpPr>
          <p:cNvPr id="8" name="Πάπυρος: Οριζόντιος 7">
            <a:extLst>
              <a:ext uri="{FF2B5EF4-FFF2-40B4-BE49-F238E27FC236}">
                <a16:creationId xmlns:a16="http://schemas.microsoft.com/office/drawing/2014/main" id="{7E2035AC-8338-D266-B54D-7DF340F9D23C}"/>
              </a:ext>
            </a:extLst>
          </p:cNvPr>
          <p:cNvSpPr/>
          <p:nvPr/>
        </p:nvSpPr>
        <p:spPr>
          <a:xfrm>
            <a:off x="4270342" y="2627721"/>
            <a:ext cx="3346515" cy="1602557"/>
          </a:xfrm>
          <a:prstGeom prst="horizontalScrol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b="1" dirty="0">
                <a:solidFill>
                  <a:schemeClr val="tx1"/>
                </a:solidFill>
              </a:rPr>
              <a:t>Περιγραφική Έρευνα</a:t>
            </a:r>
          </a:p>
          <a:p>
            <a:r>
              <a:rPr lang="el-GR" dirty="0"/>
              <a:t>Καταγραφή στάσεων και αντιλήψεων χωρίς πειραματικές τεχνικές</a:t>
            </a:r>
          </a:p>
        </p:txBody>
      </p:sp>
      <p:sp>
        <p:nvSpPr>
          <p:cNvPr id="9" name="Πάπυρος: Οριζόντιος 8">
            <a:extLst>
              <a:ext uri="{FF2B5EF4-FFF2-40B4-BE49-F238E27FC236}">
                <a16:creationId xmlns:a16="http://schemas.microsoft.com/office/drawing/2014/main" id="{AF18F75B-75D7-BA5F-EE9B-A0B18F05F662}"/>
              </a:ext>
            </a:extLst>
          </p:cNvPr>
          <p:cNvSpPr/>
          <p:nvPr/>
        </p:nvSpPr>
        <p:spPr>
          <a:xfrm>
            <a:off x="235667" y="2118673"/>
            <a:ext cx="2978870" cy="1809947"/>
          </a:xfrm>
          <a:prstGeom prst="horizontalScrol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b="1" dirty="0">
                <a:solidFill>
                  <a:schemeClr val="tx1"/>
                </a:solidFill>
              </a:rPr>
              <a:t>Ποιοτική Προσέγγιση</a:t>
            </a:r>
          </a:p>
          <a:p>
            <a:r>
              <a:rPr lang="el-GR" dirty="0"/>
              <a:t>Εις βάθος κατανόηση εμπειριών μέσω συνεντεύξεων και ανοικτών ερωτήσεων</a:t>
            </a:r>
          </a:p>
        </p:txBody>
      </p:sp>
      <p:sp>
        <p:nvSpPr>
          <p:cNvPr id="10" name="Πάπυρος: Οριζόντιος 9">
            <a:extLst>
              <a:ext uri="{FF2B5EF4-FFF2-40B4-BE49-F238E27FC236}">
                <a16:creationId xmlns:a16="http://schemas.microsoft.com/office/drawing/2014/main" id="{F409ED05-5313-8C02-2585-933CB77A7D69}"/>
              </a:ext>
            </a:extLst>
          </p:cNvPr>
          <p:cNvSpPr/>
          <p:nvPr/>
        </p:nvSpPr>
        <p:spPr>
          <a:xfrm>
            <a:off x="8672662" y="2154022"/>
            <a:ext cx="2978870" cy="1809947"/>
          </a:xfrm>
          <a:prstGeom prst="horizontalScrol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b="1" dirty="0">
                <a:solidFill>
                  <a:schemeClr val="tx1"/>
                </a:solidFill>
              </a:rPr>
              <a:t>Συγχρονική Μελέτη</a:t>
            </a:r>
          </a:p>
          <a:p>
            <a:r>
              <a:rPr lang="el-GR" dirty="0"/>
              <a:t>Δεδομένα από ενιαία χρονική περίοδο: Απρίλιος-Μάιος 2025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2F579D1F-947B-DDC2-E487-EB9FF57B4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88" y="4458878"/>
            <a:ext cx="2199256" cy="186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71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60DEECEB-E2F8-AD34-AAA2-C926AD9AEFA9}"/>
              </a:ext>
            </a:extLst>
          </p:cNvPr>
          <p:cNvSpPr/>
          <p:nvPr/>
        </p:nvSpPr>
        <p:spPr>
          <a:xfrm>
            <a:off x="1734531" y="358218"/>
            <a:ext cx="6768446" cy="801279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70DE6BD-7AC5-FC43-B184-4EC04E41B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530" y="367644"/>
            <a:ext cx="6843859" cy="1291472"/>
          </a:xfrm>
        </p:spPr>
        <p:txBody>
          <a:bodyPr>
            <a:normAutofit/>
          </a:bodyPr>
          <a:lstStyle/>
          <a:p>
            <a:pPr algn="ctr"/>
            <a:r>
              <a:rPr lang="el-G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Πληθυσμός και Συμμετέχοντες</a:t>
            </a:r>
            <a:br>
              <a:rPr lang="el-GR" b="1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F7E398-D173-92CF-6576-5490FE36A080}"/>
              </a:ext>
            </a:extLst>
          </p:cNvPr>
          <p:cNvSpPr txBox="1"/>
          <p:nvPr/>
        </p:nvSpPr>
        <p:spPr>
          <a:xfrm>
            <a:off x="197962" y="2469823"/>
            <a:ext cx="883055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Μαθητές Γ' Δημοτικού</a:t>
            </a:r>
          </a:p>
          <a:p>
            <a:pPr>
              <a:buNone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 διαγνωσμένες μαθησιακές δυσκολίες (από αρχικούς 4)</a:t>
            </a:r>
          </a:p>
          <a:p>
            <a:pPr>
              <a:buNone/>
            </a:pP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Ειδικοί </a:t>
            </a:r>
            <a:r>
              <a:rPr lang="el-G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ΕξΑΕ</a:t>
            </a:r>
            <a:endParaRPr lang="el-G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Εξ αποστάσεως εκπαίδευση και αξιολόγηση υλικού</a:t>
            </a:r>
          </a:p>
          <a:p>
            <a:pPr>
              <a:buNone/>
            </a:pPr>
            <a:r>
              <a:rPr lang="el-GR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Δειγματοληψία Ευκολίας: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Οι μαθητές επιλέχθηκαν καθώς έλαβαν παράλληλη στήριξη από την ερευνήτρια.</a:t>
            </a:r>
          </a:p>
          <a:p>
            <a:pPr>
              <a:buNone/>
            </a:pP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Δύο γονείς δεν παρείχαν συγκατάθεση, περιορίζοντας τον τελικό πληθυσμό.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A01F63D9-A25E-2409-1593-7E556329D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332" y="1753386"/>
            <a:ext cx="3548668" cy="464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71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C51053-5053-5613-E5B2-B426F827E411}"/>
              </a:ext>
            </a:extLst>
          </p:cNvPr>
          <p:cNvSpPr txBox="1"/>
          <p:nvPr/>
        </p:nvSpPr>
        <p:spPr>
          <a:xfrm>
            <a:off x="216816" y="1998482"/>
            <a:ext cx="1093509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Ημιδομημένες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Συνεντεύξεις</a:t>
            </a:r>
          </a:p>
          <a:p>
            <a:pPr>
              <a:buNone/>
            </a:pP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Δύο φάσεις: πριν και μετά την παρέμβαση για μαθητές</a:t>
            </a:r>
          </a:p>
          <a:p>
            <a:pPr>
              <a:buNone/>
            </a:pP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Ερωτηματολόγια Ανοικτού Τύπου</a:t>
            </a:r>
          </a:p>
          <a:p>
            <a:pPr>
              <a:buNone/>
            </a:pP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Αξιολόγηση υλικού από ειδικούς μέσω Ε.ΔΙ.ΒΕ.Α.</a:t>
            </a:r>
          </a:p>
          <a:p>
            <a:pPr>
              <a:buNone/>
            </a:pP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Θεματική Ανάλυση</a:t>
            </a:r>
          </a:p>
          <a:p>
            <a:pPr>
              <a:buNone/>
            </a:pP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Κωδικοποίηση με </a:t>
            </a:r>
            <a:r>
              <a:rPr lang="el-GR" sz="2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ATLAS.ti</a:t>
            </a: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και 6 θεματικούς άξονες</a:t>
            </a:r>
          </a:p>
          <a:p>
            <a:pPr>
              <a:buNone/>
            </a:pP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Άξονες Κωδικοποίησης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Στάση απέναντι στη μάθηση μέσω τεχνολογίας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Προηγούμενη εμπειρία με </a:t>
            </a:r>
            <a:r>
              <a:rPr lang="el-GR" sz="2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ΕξΑΕ</a:t>
            </a:r>
            <a:endParaRPr lang="el-GR" sz="2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Κατανόηση επιθέτων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Δυσκολίες στη γραμματική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Προτιμώμενος τρόπος μάθησης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Προσδοκίες για μάθημα μέσω Η/Υ</a:t>
            </a:r>
          </a:p>
        </p:txBody>
      </p:sp>
      <p:sp>
        <p:nvSpPr>
          <p:cNvPr id="6" name="Διάγραμμα ροής: Διεργασία 5">
            <a:extLst>
              <a:ext uri="{FF2B5EF4-FFF2-40B4-BE49-F238E27FC236}">
                <a16:creationId xmlns:a16="http://schemas.microsoft.com/office/drawing/2014/main" id="{D1D0485D-6C5C-E83B-6A8F-9FBA331DCA34}"/>
              </a:ext>
            </a:extLst>
          </p:cNvPr>
          <p:cNvSpPr/>
          <p:nvPr/>
        </p:nvSpPr>
        <p:spPr>
          <a:xfrm>
            <a:off x="1234912" y="490194"/>
            <a:ext cx="7004115" cy="782425"/>
          </a:xfrm>
          <a:prstGeom prst="flowChartProcess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el-G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Εργαλεία και Ανάλυση Δεδομένων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2E61F875-1868-55E2-DC31-AC6139609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1452" y="1725105"/>
            <a:ext cx="3170548" cy="460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65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C8EFCDBD-B297-26F5-3308-051E63E6BFA8}"/>
              </a:ext>
            </a:extLst>
          </p:cNvPr>
          <p:cNvSpPr/>
          <p:nvPr/>
        </p:nvSpPr>
        <p:spPr>
          <a:xfrm>
            <a:off x="1904214" y="329938"/>
            <a:ext cx="6740165" cy="93325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Παρουσίαση Δεδομένων Έρευνας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BDD918-F926-0FA6-D250-097F00EA47E3}"/>
              </a:ext>
            </a:extLst>
          </p:cNvPr>
          <p:cNvSpPr txBox="1"/>
          <p:nvPr/>
        </p:nvSpPr>
        <p:spPr>
          <a:xfrm>
            <a:off x="0" y="1923066"/>
            <a:ext cx="619026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επεξεργασία πραγματοποιήθηκε με το λογισμικό </a:t>
            </a:r>
            <a:r>
              <a:rPr lang="el-GR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ATLAS.ti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βάσει έξι θεματικών αξόνων κωδικοποίησης.</a:t>
            </a:r>
          </a:p>
          <a:p>
            <a:pPr>
              <a:buNone/>
            </a:pP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Αρχικές Απόψεις Μαθητών</a:t>
            </a:r>
          </a:p>
          <a:p>
            <a:pPr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Καταγραφή στάσεων, εμπειριών και προσδοκιών πριν την εκπαιδευτική παρέμβαση</a:t>
            </a:r>
          </a:p>
          <a:p>
            <a:pPr>
              <a:buNone/>
            </a:pP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Τελικές Απόψεις Μαθητών</a:t>
            </a:r>
          </a:p>
          <a:p>
            <a:pPr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Αξιολόγηση της εμπειρίας μετά την εφαρμογή του εκπαιδευτικού υλικού</a:t>
            </a:r>
          </a:p>
          <a:p>
            <a:pPr>
              <a:buNone/>
            </a:pP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Απόψεις Ειδικών</a:t>
            </a:r>
          </a:p>
          <a:p>
            <a:pPr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Αξιολόγηση από εκπαιδευτικό Πληροφορικής, Φιλόλογο και Ειδική Παιδαγωγό</a:t>
            </a:r>
          </a:p>
        </p:txBody>
      </p:sp>
      <p:sp>
        <p:nvSpPr>
          <p:cNvPr id="8" name="Πάπυρος: Κατακόρυφος 7">
            <a:extLst>
              <a:ext uri="{FF2B5EF4-FFF2-40B4-BE49-F238E27FC236}">
                <a16:creationId xmlns:a16="http://schemas.microsoft.com/office/drawing/2014/main" id="{4CE8EB17-A61C-77B1-21EF-25FA792FEA8C}"/>
              </a:ext>
            </a:extLst>
          </p:cNvPr>
          <p:cNvSpPr/>
          <p:nvPr/>
        </p:nvSpPr>
        <p:spPr>
          <a:xfrm>
            <a:off x="6344239" y="4044099"/>
            <a:ext cx="5847761" cy="2185599"/>
          </a:xfrm>
          <a:prstGeom prst="verticalScroll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b="1" dirty="0">
                <a:solidFill>
                  <a:schemeClr val="tx1"/>
                </a:solidFill>
              </a:rPr>
              <a:t>Βασικά Ευρήματα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tx1"/>
                </a:solidFill>
              </a:rPr>
              <a:t>Θετική μεταστροφή στη στάση απέναντι στην τεχνολογία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tx1"/>
                </a:solidFill>
              </a:rPr>
              <a:t>Σαφή βελτίωση στην κατανόηση επιθέτων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tx1"/>
                </a:solidFill>
              </a:rPr>
              <a:t>Προτίμηση σε οπτικοακουστικό υλικό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tx1"/>
                </a:solidFill>
              </a:rPr>
              <a:t>Επιστημονική συνοχή και τεκμηρίωση του ΕΥ</a:t>
            </a:r>
          </a:p>
        </p:txBody>
      </p:sp>
    </p:spTree>
    <p:extLst>
      <p:ext uri="{BB962C8B-B14F-4D97-AF65-F5344CB8AC3E}">
        <p14:creationId xmlns:p14="http://schemas.microsoft.com/office/powerpoint/2010/main" val="2617003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C5C84D-F428-1785-7F13-68C4A7A45776}"/>
              </a:ext>
            </a:extLst>
          </p:cNvPr>
          <p:cNvSpPr/>
          <p:nvPr/>
        </p:nvSpPr>
        <p:spPr>
          <a:xfrm>
            <a:off x="1036948" y="424206"/>
            <a:ext cx="8286162" cy="750754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E663FA7-D3CF-DBC8-4D2F-9B920938E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947" y="695804"/>
            <a:ext cx="9958475" cy="958312"/>
          </a:xfrm>
        </p:spPr>
        <p:txBody>
          <a:bodyPr>
            <a:normAutofit fontScale="90000"/>
          </a:bodyPr>
          <a:lstStyle/>
          <a:p>
            <a:r>
              <a:rPr lang="el-G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Συμπεράσματα και Προτάσεις Βελτίωσης</a:t>
            </a:r>
            <a:b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462038-EC4C-7CE5-BFA8-C13069C36A4A}"/>
              </a:ext>
            </a:extLst>
          </p:cNvPr>
          <p:cNvSpPr txBox="1"/>
          <p:nvPr/>
        </p:nvSpPr>
        <p:spPr>
          <a:xfrm>
            <a:off x="122548" y="1737360"/>
            <a:ext cx="741653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Δυνατά Στοιχεία ΕΥ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Πολυμεσικότητα</a:t>
            </a: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(εικόνες, βίντεο, κείμενο)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Φιλική ηχητική αφήγηση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Απλή και κατανοητή γλώσσα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Διαδραστικές</a:t>
            </a: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δραστηριότητες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581F4E-A9A1-0EAE-20D4-0459C016A9C4}"/>
              </a:ext>
            </a:extLst>
          </p:cNvPr>
          <p:cNvSpPr txBox="1"/>
          <p:nvPr/>
        </p:nvSpPr>
        <p:spPr>
          <a:xfrm>
            <a:off x="5583025" y="1737360"/>
            <a:ext cx="609442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Προτάσεις Βελτίωσης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Απλοποίηση περιεχομένου σε ορισμένες διαφάνειες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Πιο ενισχυτική ανατροφοδότηση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Περισσότερα βίντεο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Βελτίωση ερωτήσεων στα </a:t>
            </a:r>
            <a:r>
              <a:rPr lang="el-GR" sz="2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διαδραστικά</a:t>
            </a: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βίντεο</a:t>
            </a:r>
          </a:p>
        </p:txBody>
      </p:sp>
      <p:sp>
        <p:nvSpPr>
          <p:cNvPr id="10" name="Διάγραμμα ροής: Εναλλακτική διεργασία 9">
            <a:extLst>
              <a:ext uri="{FF2B5EF4-FFF2-40B4-BE49-F238E27FC236}">
                <a16:creationId xmlns:a16="http://schemas.microsoft.com/office/drawing/2014/main" id="{D66E1BBE-30ED-58C7-A283-1D9359DA5C98}"/>
              </a:ext>
            </a:extLst>
          </p:cNvPr>
          <p:cNvSpPr/>
          <p:nvPr/>
        </p:nvSpPr>
        <p:spPr>
          <a:xfrm>
            <a:off x="1743959" y="3930976"/>
            <a:ext cx="6523348" cy="1998483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Κύριο Συμπέρασμα: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 εξ αποστάσεως εκπαίδευση με κατάλληλα σχεδιασμένο </a:t>
            </a:r>
            <a:r>
              <a:rPr lang="el-GR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πολυμεσικό</a:t>
            </a:r>
            <a:r>
              <a:rPr lang="el-G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υλικό μπορεί να είναι αποτελεσματική για μαθητές με μαθησιακές δυσκολίες, ιδιαίτερα όταν ενσωματώνει οπτικοακουστικά στοιχεία και </a:t>
            </a:r>
            <a:r>
              <a:rPr lang="el-GR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διαδραστικές</a:t>
            </a:r>
            <a:r>
              <a:rPr lang="el-G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δραστηριότητες.</a:t>
            </a:r>
          </a:p>
        </p:txBody>
      </p:sp>
    </p:spTree>
    <p:extLst>
      <p:ext uri="{BB962C8B-B14F-4D97-AF65-F5344CB8AC3E}">
        <p14:creationId xmlns:p14="http://schemas.microsoft.com/office/powerpoint/2010/main" val="3072359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Διάγραμμα ροής: Διεργασία 5">
            <a:extLst>
              <a:ext uri="{FF2B5EF4-FFF2-40B4-BE49-F238E27FC236}">
                <a16:creationId xmlns:a16="http://schemas.microsoft.com/office/drawing/2014/main" id="{4663A984-F524-75B5-8F7F-B13665C8806C}"/>
              </a:ext>
            </a:extLst>
          </p:cNvPr>
          <p:cNvSpPr/>
          <p:nvPr/>
        </p:nvSpPr>
        <p:spPr>
          <a:xfrm>
            <a:off x="1536569" y="386498"/>
            <a:ext cx="7880808" cy="688157"/>
          </a:xfrm>
          <a:prstGeom prst="flowChartProcess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8D0FD5-112B-C379-2B84-64D4AA032371}"/>
              </a:ext>
            </a:extLst>
          </p:cNvPr>
          <p:cNvSpPr txBox="1"/>
          <p:nvPr/>
        </p:nvSpPr>
        <p:spPr>
          <a:xfrm>
            <a:off x="1366886" y="386498"/>
            <a:ext cx="805049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l-GR" sz="36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Προτάσεις για Μελλοντική Έρευνα</a:t>
            </a:r>
            <a:endParaRPr lang="en-GB" sz="3600" b="1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l-GR" sz="4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l-GR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Μεγαλύτερο Δείγμα</a:t>
            </a:r>
          </a:p>
          <a:p>
            <a:pPr>
              <a:buNone/>
            </a:pP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Υλοποίηση ερευνών με περισσότερους μαθητές και εκπαιδευτικούς από διαφορετικά εκπαιδευτικά και </a:t>
            </a:r>
            <a:r>
              <a:rPr lang="el-GR" sz="2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κοινωνικοπολιτισμικά</a:t>
            </a: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πλαίσια.</a:t>
            </a:r>
            <a:endParaRPr lang="en-GB" sz="2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l-GR" sz="2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l-GR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Παράταση Διάρκειας</a:t>
            </a:r>
          </a:p>
          <a:p>
            <a:pPr>
              <a:buNone/>
            </a:pP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Μακροχρόνιες παρεμβάσεις για πληρέστερη εικόνα των μαθησιακών αποτελεσμάτων και μόνιμων αλλαγών.</a:t>
            </a:r>
            <a:endParaRPr lang="en-GB" sz="2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l-GR" sz="2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l-GR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Μικτή Μεθοδολογία</a:t>
            </a:r>
          </a:p>
          <a:p>
            <a:pPr>
              <a:buNone/>
            </a:pP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Συνδυασμός ποσοτικών και ποιοτικών μεθόδων για ακριβέστερη καταγραφή προόδου και σύνδεση με επιδόσεις.</a:t>
            </a:r>
          </a:p>
        </p:txBody>
      </p:sp>
    </p:spTree>
    <p:extLst>
      <p:ext uri="{BB962C8B-B14F-4D97-AF65-F5344CB8AC3E}">
        <p14:creationId xmlns:p14="http://schemas.microsoft.com/office/powerpoint/2010/main" val="3600637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Σύννεφο 5">
            <a:extLst>
              <a:ext uri="{FF2B5EF4-FFF2-40B4-BE49-F238E27FC236}">
                <a16:creationId xmlns:a16="http://schemas.microsoft.com/office/drawing/2014/main" id="{DF8FC139-F8D1-557D-635C-34D2B61168C9}"/>
              </a:ext>
            </a:extLst>
          </p:cNvPr>
          <p:cNvSpPr/>
          <p:nvPr/>
        </p:nvSpPr>
        <p:spPr>
          <a:xfrm>
            <a:off x="1808690" y="2288357"/>
            <a:ext cx="7420151" cy="2281286"/>
          </a:xfrm>
          <a:prstGeom prst="cloud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Σας ευχαριστώ πολύ για την προσοχή σας!!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Διάγραμμα ροής: Διεργασία 4">
            <a:extLst>
              <a:ext uri="{FF2B5EF4-FFF2-40B4-BE49-F238E27FC236}">
                <a16:creationId xmlns:a16="http://schemas.microsoft.com/office/drawing/2014/main" id="{6CEC85A0-633F-3852-EA5E-55757449F6FD}"/>
              </a:ext>
            </a:extLst>
          </p:cNvPr>
          <p:cNvSpPr/>
          <p:nvPr/>
        </p:nvSpPr>
        <p:spPr>
          <a:xfrm>
            <a:off x="2875174" y="386499"/>
            <a:ext cx="4675695" cy="858715"/>
          </a:xfrm>
          <a:prstGeom prst="flowChartProcess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EEA785-4C85-CC6F-5F58-E20B5DD578E1}"/>
              </a:ext>
            </a:extLst>
          </p:cNvPr>
          <p:cNvSpPr txBox="1"/>
          <p:nvPr/>
        </p:nvSpPr>
        <p:spPr>
          <a:xfrm>
            <a:off x="3054283" y="461913"/>
            <a:ext cx="4289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Τέλος Παρουσίασης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C27A02-2F0F-F8BD-CBCB-3E796F120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44" y="4780872"/>
            <a:ext cx="1241980" cy="124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341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Διάγραμμα ροής: Διεργασία 3">
            <a:extLst>
              <a:ext uri="{FF2B5EF4-FFF2-40B4-BE49-F238E27FC236}">
                <a16:creationId xmlns:a16="http://schemas.microsoft.com/office/drawing/2014/main" id="{3AACF378-FC6A-21B9-9899-BF08620853C9}"/>
              </a:ext>
            </a:extLst>
          </p:cNvPr>
          <p:cNvSpPr/>
          <p:nvPr/>
        </p:nvSpPr>
        <p:spPr>
          <a:xfrm>
            <a:off x="3459637" y="424206"/>
            <a:ext cx="3393650" cy="794679"/>
          </a:xfrm>
          <a:prstGeom prst="flowChartProcess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Ευχαριστίες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Διάγραμμα ροής: Διεργασία 4">
            <a:extLst>
              <a:ext uri="{FF2B5EF4-FFF2-40B4-BE49-F238E27FC236}">
                <a16:creationId xmlns:a16="http://schemas.microsoft.com/office/drawing/2014/main" id="{BF83EB4C-1AD0-DEB2-EE8E-67EDFE6F385D}"/>
              </a:ext>
            </a:extLst>
          </p:cNvPr>
          <p:cNvSpPr/>
          <p:nvPr/>
        </p:nvSpPr>
        <p:spPr>
          <a:xfrm>
            <a:off x="164966" y="2260076"/>
            <a:ext cx="9544641" cy="252874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GR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l-G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Ευχαριστώ όλους τους καθηγητές μου για τη συνεχή καθοδήγηση και υποστήριξη.</a:t>
            </a:r>
          </a:p>
          <a:p>
            <a:endParaRPr lang="el-GR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l-G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Ευχαριστώ τους συμμετέχοντες για τη συνεργασία τους.</a:t>
            </a:r>
          </a:p>
          <a:p>
            <a:endParaRPr lang="el-GR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l-G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Τέλος, ένα μεγάλο ευχαριστώ στην οικογένεια και στην ομάδα μου για την αμέριστη υποστήριξη.</a:t>
            </a:r>
          </a:p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64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9FAAC55C-FC64-E83A-45F7-E50D2C1EF396}"/>
              </a:ext>
            </a:extLst>
          </p:cNvPr>
          <p:cNvSpPr/>
          <p:nvPr/>
        </p:nvSpPr>
        <p:spPr>
          <a:xfrm>
            <a:off x="4634820" y="301658"/>
            <a:ext cx="2048784" cy="724954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E7C6BD4-9E6E-38A9-6703-54C6A873E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5211" y="157539"/>
            <a:ext cx="2821577" cy="848861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Σκοπός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4FE9CE6-250F-BB1D-F0FB-7CE1B1CA4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088" y="2770183"/>
            <a:ext cx="10058400" cy="207519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l-GR" sz="2400" b="1" dirty="0"/>
              <a:t> </a:t>
            </a:r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Διερεύνηση κατανόησης επιθέτων σε μαθητές με μαθησιακές δυσκολίες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Ανάδειξη συμβολής της Εξ Αποστάσεως Εκπαίδευσης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Σχεδιασμός κατάλληλου εκπαιδευτικού υλικού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D9B8C83-F6A0-CF19-CBA3-29568884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332" y="3388543"/>
            <a:ext cx="2913668" cy="291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81BB7D8F-5171-040D-C7F1-1602A1297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5" y="0"/>
            <a:ext cx="1533427" cy="155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83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B5817937-8897-FE17-E604-CA0419B4BB47}"/>
              </a:ext>
            </a:extLst>
          </p:cNvPr>
          <p:cNvSpPr/>
          <p:nvPr/>
        </p:nvSpPr>
        <p:spPr>
          <a:xfrm>
            <a:off x="2601798" y="490194"/>
            <a:ext cx="5835192" cy="688157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DBC644A-0AC9-7978-FD6E-5A24545EF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8675" y="362018"/>
            <a:ext cx="5948315" cy="816333"/>
          </a:xfrm>
        </p:spPr>
        <p:txBody>
          <a:bodyPr>
            <a:normAutofit/>
          </a:bodyPr>
          <a:lstStyle/>
          <a:p>
            <a:pPr algn="ctr"/>
            <a:r>
              <a:rPr lang="el-G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Συνεισφορά Διπλωματικής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301EE6-9319-FB90-68D9-F18021F000CD}"/>
              </a:ext>
            </a:extLst>
          </p:cNvPr>
          <p:cNvSpPr txBox="1"/>
          <p:nvPr/>
        </p:nvSpPr>
        <p:spPr>
          <a:xfrm>
            <a:off x="160256" y="1819373"/>
            <a:ext cx="844641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2000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Καινοτόμο Μοντέλο Σχεδίασης</a:t>
            </a:r>
          </a:p>
          <a:p>
            <a:pPr>
              <a:buNone/>
            </a:pPr>
            <a:endParaRPr lang="el-G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Σχεδίαση</a:t>
            </a:r>
          </a:p>
          <a:p>
            <a:pPr>
              <a:buNone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Εφαρμόσιμο μοντέλο για ψηφιακό υλικό προσαρμοσμένο στις ανάγκες μαθητών με μαθησιακές δυσκολίες</a:t>
            </a:r>
          </a:p>
          <a:p>
            <a:pPr>
              <a:buNone/>
            </a:pP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l-GR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Ανάπτυξη</a:t>
            </a:r>
            <a:endParaRPr lang="el-G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Διεπιστημονική προσέγγιση που συνδυάζει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πολυμεσική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μάθηση με αρχές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ΕξΑΕ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Αξιολόγηση</a:t>
            </a:r>
          </a:p>
          <a:p>
            <a:pPr>
              <a:buNone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Νέες δυνατότητες για εξατομικευμένη και ευέλικτη διδασκαλία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1010B2B-E612-D1CC-F688-43B02EF1E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275" y="3712199"/>
            <a:ext cx="2616725" cy="261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189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5718203-2B1D-1C5B-8497-0BD78AAFC890}"/>
              </a:ext>
            </a:extLst>
          </p:cNvPr>
          <p:cNvSpPr/>
          <p:nvPr/>
        </p:nvSpPr>
        <p:spPr>
          <a:xfrm>
            <a:off x="2530154" y="292231"/>
            <a:ext cx="5209252" cy="85783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7BE38F6-2A0E-3CE5-9085-52012DDF2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703" y="403938"/>
            <a:ext cx="6048238" cy="634424"/>
          </a:xfrm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Ερευνητικά Ερωτήματα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4D914C7-C02A-31D0-1197-B14DE01D8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831" y="2384982"/>
            <a:ext cx="10058400" cy="3139125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Σε ποιο βαθμό, το εκπαιδευτικό υλικό </a:t>
            </a:r>
            <a:r>
              <a:rPr lang="el-G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διέπεται</a:t>
            </a:r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από τις αρχές και τη μεθοδολογία της εξ αποστάσεως εκπαίδευσης;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Κατα</a:t>
            </a:r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πόσο, το εκπαιδευτικό υλικό έχει δημιουργηθεί σύμφωνα με τις αρχές της </a:t>
            </a:r>
            <a:r>
              <a:rPr lang="el-G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Πολυμεσικής</a:t>
            </a:r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Μάθησης;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Πώς μπορεί το εκπαιδευτικό υλικό να βοηθήσει τους μαθητές της Γ΄ Δημοτικού με μαθησιακές δυσκολίες να κατανοήσουν τα επίθετα μέσω εξ αποστάσεως εκπαίδευσης;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Ποιες δυσκολίες αντιμετωπίζουν οι μαθητές με μαθησιακές δυσκολίες κατά τη χρήση του εκπαιδευτικού υλικού εξ αποστάσεως για την κατανόηση των επιθέτων;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Πόσο αποτελεσματικό είναι το εκπαιδευτικό υλικό για την κατανόηση των επιθέτων από μαθητές με μαθησιακές δυσκολίες στην εξ αποστάσεως εκπαίδευση;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53FA8D9E-EF35-5822-3FA0-4502DD050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624" y="4123440"/>
            <a:ext cx="2582355" cy="258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65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50881C5-07A1-6A7B-0C3B-9ADC9E56BFD7}"/>
              </a:ext>
            </a:extLst>
          </p:cNvPr>
          <p:cNvSpPr/>
          <p:nvPr/>
        </p:nvSpPr>
        <p:spPr>
          <a:xfrm>
            <a:off x="3241561" y="412905"/>
            <a:ext cx="5708873" cy="712638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0E1FCC2-66BC-90E4-653C-D37DC0182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560" y="346917"/>
            <a:ext cx="5708873" cy="712638"/>
          </a:xfrm>
        </p:spPr>
        <p:txBody>
          <a:bodyPr>
            <a:normAutofit/>
          </a:bodyPr>
          <a:lstStyle/>
          <a:p>
            <a:pPr algn="ctr"/>
            <a:r>
              <a:rPr lang="el-G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Δομή της Παρουσίασης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8024A99-29CE-B4BB-4A74-E3E069468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9969" y="2071977"/>
            <a:ext cx="5360079" cy="3593532"/>
          </a:xfrm>
        </p:spPr>
        <p:txBody>
          <a:bodyPr>
            <a:no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el-G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Θεωρητικό Πλαίσιο 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l-G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Εκπαιδευτικό Υλικό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l-G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Μεθοδολογία Ερευνάς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l-G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Αποτελέσματα 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l-G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Συμπεράσματα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και Προτάσεις Βελτίωσης</a:t>
            </a:r>
          </a:p>
        </p:txBody>
      </p:sp>
    </p:spTree>
    <p:extLst>
      <p:ext uri="{BB962C8B-B14F-4D97-AF65-F5344CB8AC3E}">
        <p14:creationId xmlns:p14="http://schemas.microsoft.com/office/powerpoint/2010/main" val="2872519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ED90B8BA-8789-D61B-E43E-23E468872E73}"/>
              </a:ext>
            </a:extLst>
          </p:cNvPr>
          <p:cNvSpPr/>
          <p:nvPr/>
        </p:nvSpPr>
        <p:spPr>
          <a:xfrm>
            <a:off x="3327662" y="414779"/>
            <a:ext cx="5222449" cy="716437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56032E8-76E9-D946-BCCC-EFD451913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093" y="263951"/>
            <a:ext cx="8201319" cy="867265"/>
          </a:xfrm>
        </p:spPr>
        <p:txBody>
          <a:bodyPr>
            <a:normAutofit/>
          </a:bodyPr>
          <a:lstStyle/>
          <a:p>
            <a:pPr algn="ctr"/>
            <a:r>
              <a:rPr lang="el-G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Θεωρητικό Πλαίσιο 1/3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23E4B88-BD1F-6ADE-7886-3E420BA10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263" y="2587533"/>
            <a:ext cx="10731474" cy="3591613"/>
          </a:xfrm>
        </p:spPr>
        <p:txBody>
          <a:bodyPr>
            <a:normAutofit lnSpcReduction="10000"/>
          </a:bodyPr>
          <a:lstStyle/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Τρεις Φάσεις Εξέλιξης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Αλληλογραφία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Εκπαίδευση μέσω ταχυδρομείου σε Σουηδία, Αγγλία, Γερμανία. Στις ΗΠΑ το 1873 με στόχευση σε γυναίκες σπουδάστριες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Ηλεκτρονικά Μέσα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Ραδιόφωνο, τηλεόραση, δορυφορική μετάδοση και διαδίκτυο. Web 2.0 επέτρεψε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διαδραστική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συμμετοχή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Ανοικτά Πανεπιστήμια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Θεσμικές δομές τριτοβάθμιας εκπαίδευσης βασισμένες στη φιλοσοφία ανοιχτής μάθησης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6AEECA-8202-92D6-EF44-EE0064BB578A}"/>
              </a:ext>
            </a:extLst>
          </p:cNvPr>
          <p:cNvSpPr txBox="1"/>
          <p:nvPr/>
        </p:nvSpPr>
        <p:spPr>
          <a:xfrm>
            <a:off x="150828" y="1760579"/>
            <a:ext cx="4579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Ιστορική Διαδρομή της </a:t>
            </a:r>
            <a:r>
              <a:rPr lang="el-G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ΕξΑε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Βέλος: Καμπύλο προς τα δεξιά 15">
            <a:extLst>
              <a:ext uri="{FF2B5EF4-FFF2-40B4-BE49-F238E27FC236}">
                <a16:creationId xmlns:a16="http://schemas.microsoft.com/office/drawing/2014/main" id="{D5822D93-D130-F0AA-171E-DD12C346038C}"/>
              </a:ext>
            </a:extLst>
          </p:cNvPr>
          <p:cNvSpPr/>
          <p:nvPr/>
        </p:nvSpPr>
        <p:spPr>
          <a:xfrm>
            <a:off x="150828" y="2356701"/>
            <a:ext cx="433634" cy="461665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938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Διάγραμμα ροής: Εναλλακτική διεργασία 8">
            <a:extLst>
              <a:ext uri="{FF2B5EF4-FFF2-40B4-BE49-F238E27FC236}">
                <a16:creationId xmlns:a16="http://schemas.microsoft.com/office/drawing/2014/main" id="{0DB03A45-A928-8DB0-7EFD-168F35CCC7E3}"/>
              </a:ext>
            </a:extLst>
          </p:cNvPr>
          <p:cNvSpPr/>
          <p:nvPr/>
        </p:nvSpPr>
        <p:spPr>
          <a:xfrm>
            <a:off x="490194" y="3638088"/>
            <a:ext cx="10058400" cy="989815"/>
          </a:xfrm>
          <a:prstGeom prst="flowChartAlternate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9FD1A1D-41C1-F68C-E03C-6560FA1CFB46}"/>
              </a:ext>
            </a:extLst>
          </p:cNvPr>
          <p:cNvSpPr/>
          <p:nvPr/>
        </p:nvSpPr>
        <p:spPr>
          <a:xfrm>
            <a:off x="2790334" y="509046"/>
            <a:ext cx="5354426" cy="75414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059C9C9D-E05A-0B4A-79A6-6B1EBEF10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591" y="329938"/>
            <a:ext cx="6287679" cy="867266"/>
          </a:xfrm>
        </p:spPr>
        <p:txBody>
          <a:bodyPr>
            <a:normAutofit/>
          </a:bodyPr>
          <a:lstStyle/>
          <a:p>
            <a:pPr algn="ctr"/>
            <a:r>
              <a:rPr lang="el-G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Θεωρητικό Πλαίσιο 2/3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08435A04-25EF-C7F5-35B5-F26DAD5CC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94" y="2780907"/>
            <a:ext cx="10058400" cy="23743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Ορισμός</a:t>
            </a:r>
          </a:p>
          <a:p>
            <a:pPr marL="0" indent="0">
              <a:buNone/>
            </a:pPr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Θεσμοθετημένη μορφή διδασκαλίας όπου εκπαιδευτές και μαθητές δεν συνυπάρχουν στον ίδιο φυσικό χώρο. Η διδακτική διαδικασία πραγματοποιείται με τεχνολογικά εργαλεία και συγκεκριμένες παιδαγωγικές μεθόδους.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855F00-4439-6742-F521-049D128A2AB9}"/>
              </a:ext>
            </a:extLst>
          </p:cNvPr>
          <p:cNvSpPr txBox="1"/>
          <p:nvPr/>
        </p:nvSpPr>
        <p:spPr>
          <a:xfrm>
            <a:off x="2472180" y="1785535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Εξ Αποστάσεως Εκπαίδευση</a:t>
            </a:r>
          </a:p>
        </p:txBody>
      </p:sp>
      <p:sp>
        <p:nvSpPr>
          <p:cNvPr id="10" name="Βέλος: Κάτω 9">
            <a:extLst>
              <a:ext uri="{FF2B5EF4-FFF2-40B4-BE49-F238E27FC236}">
                <a16:creationId xmlns:a16="http://schemas.microsoft.com/office/drawing/2014/main" id="{7F170F1E-82F3-3E0F-94BA-C0A7A1CD6508}"/>
              </a:ext>
            </a:extLst>
          </p:cNvPr>
          <p:cNvSpPr/>
          <p:nvPr/>
        </p:nvSpPr>
        <p:spPr>
          <a:xfrm>
            <a:off x="5377991" y="3155524"/>
            <a:ext cx="282805" cy="31985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98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85217DF5-DE80-12AE-9D3D-D5FB9AD16567}"/>
              </a:ext>
            </a:extLst>
          </p:cNvPr>
          <p:cNvSpPr/>
          <p:nvPr/>
        </p:nvSpPr>
        <p:spPr>
          <a:xfrm>
            <a:off x="2601798" y="329938"/>
            <a:ext cx="5344999" cy="78242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5DB8A92-F762-8ED1-F0AA-420E94CD5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702" y="242269"/>
            <a:ext cx="5442095" cy="870094"/>
          </a:xfrm>
        </p:spPr>
        <p:txBody>
          <a:bodyPr>
            <a:normAutofit/>
          </a:bodyPr>
          <a:lstStyle/>
          <a:p>
            <a:pPr algn="ctr"/>
            <a:r>
              <a:rPr lang="el-G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Θεωρητικό Πλαίσιο</a:t>
            </a:r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/3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B64BC6-F8AC-1EF8-95A8-DEA2B6ADB05E}"/>
              </a:ext>
            </a:extLst>
          </p:cNvPr>
          <p:cNvSpPr txBox="1"/>
          <p:nvPr/>
        </p:nvSpPr>
        <p:spPr>
          <a:xfrm>
            <a:off x="471341" y="2046807"/>
            <a:ext cx="607086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Φιλοσοφία Ανοικτής Εκπαίδευσης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l-G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Βασικές Αρχές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Καθολική πρόσβαση στη γνώση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Ισότητα ευκαιριών στη μάθηση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 βίου εκπαίδευση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Μαθητοκεντρική</a:t>
            </a: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προσέγγιση</a:t>
            </a:r>
            <a:endParaRPr lang="en-GB" sz="2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Ρίζες στον </a:t>
            </a:r>
            <a:r>
              <a:rPr lang="el-GR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Διαφωτισμό</a:t>
            </a:r>
            <a:r>
              <a:rPr lang="el-GR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 εμπνευστή τον </a:t>
            </a:r>
            <a:r>
              <a:rPr lang="el-G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Ρουσώ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(1762) που πρότεινε παιδαγωγικό μοντέλο βασισμένο στα ενδιαφέροντα του παιδιού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131B5363-B923-E0DB-7ED7-93FD674EA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181" y="3506770"/>
            <a:ext cx="3507819" cy="281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7100"/>
      </p:ext>
    </p:extLst>
  </p:cSld>
  <p:clrMapOvr>
    <a:masterClrMapping/>
  </p:clrMapOvr>
</p:sld>
</file>

<file path=ppt/theme/theme1.xml><?xml version="1.0" encoding="utf-8"?>
<a:theme xmlns:a="http://schemas.openxmlformats.org/drawingml/2006/main" name="Ανασκόπηση">
  <a:themeElements>
    <a:clrScheme name="Ανασκόπηση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Ανασκόπηση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Ανασκόπηση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1420</TotalTime>
  <Words>927</Words>
  <Application>Microsoft Office PowerPoint</Application>
  <PresentationFormat>Ευρεία οθόνη</PresentationFormat>
  <Paragraphs>166</Paragraphs>
  <Slides>19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6" baseType="lpstr">
      <vt:lpstr>Arial</vt:lpstr>
      <vt:lpstr>Book Antiqua</vt:lpstr>
      <vt:lpstr>Calibri</vt:lpstr>
      <vt:lpstr>Calibri Light</vt:lpstr>
      <vt:lpstr>Times New Roman</vt:lpstr>
      <vt:lpstr>Wingdings</vt:lpstr>
      <vt:lpstr>Ανασκόπηση</vt:lpstr>
      <vt:lpstr>                    Πρόγραμμα Μεταπτυχιακών Σπουδών:  «Επιστήμες της Αγωγής - Εξ Αποστάσεως Εκπαίδευση  με την αξιοποίηση Προηγμένων Μαθησιακών Τεχνολογιών  (e-Learning)» </vt:lpstr>
      <vt:lpstr>Παρουσίαση του PowerPoint</vt:lpstr>
      <vt:lpstr> Σκοπός</vt:lpstr>
      <vt:lpstr>Συνεισφορά Διπλωματικής</vt:lpstr>
      <vt:lpstr>Ερευνητικά Ερωτήματα</vt:lpstr>
      <vt:lpstr>Δομή της Παρουσίασης </vt:lpstr>
      <vt:lpstr>Θεωρητικό Πλαίσιο 1/3</vt:lpstr>
      <vt:lpstr>Θεωρητικό Πλαίσιο 2/3</vt:lpstr>
      <vt:lpstr>Θεωρητικό Πλαίσιο 3/3</vt:lpstr>
      <vt:lpstr>Μαθησιακές Δυσκολίες 1/2</vt:lpstr>
      <vt:lpstr>Παρουσίαση του PowerPoint</vt:lpstr>
      <vt:lpstr>Παρουσίαση του PowerPoint</vt:lpstr>
      <vt:lpstr>Παρουσίαση του PowerPoint</vt:lpstr>
      <vt:lpstr>Πληθυσμός και Συμμετέχοντες </vt:lpstr>
      <vt:lpstr>Παρουσίαση του PowerPoint</vt:lpstr>
      <vt:lpstr>Παρουσίαση του PowerPoint</vt:lpstr>
      <vt:lpstr>Συμπεράσματα και Προτάσεις Βελτίωσης 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Giannis</dc:creator>
  <cp:lastModifiedBy>Giannis</cp:lastModifiedBy>
  <cp:revision>28</cp:revision>
  <dcterms:created xsi:type="dcterms:W3CDTF">2025-09-18T15:46:35Z</dcterms:created>
  <dcterms:modified xsi:type="dcterms:W3CDTF">2025-11-22T10:47:29Z</dcterms:modified>
</cp:coreProperties>
</file>