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70" r:id="rId1"/>
  </p:sldMasterIdLst>
  <p:notesMasterIdLst>
    <p:notesMasterId r:id="rId22"/>
  </p:notesMasterIdLst>
  <p:sldIdLst>
    <p:sldId id="1482" r:id="rId2"/>
    <p:sldId id="2013" r:id="rId3"/>
    <p:sldId id="2021" r:id="rId4"/>
    <p:sldId id="2014" r:id="rId5"/>
    <p:sldId id="2020" r:id="rId6"/>
    <p:sldId id="2012" r:id="rId7"/>
    <p:sldId id="2023" r:id="rId8"/>
    <p:sldId id="2016" r:id="rId9"/>
    <p:sldId id="2024" r:id="rId10"/>
    <p:sldId id="2025" r:id="rId11"/>
    <p:sldId id="2015" r:id="rId12"/>
    <p:sldId id="2026" r:id="rId13"/>
    <p:sldId id="2017" r:id="rId14"/>
    <p:sldId id="2027" r:id="rId15"/>
    <p:sldId id="2028" r:id="rId16"/>
    <p:sldId id="2018" r:id="rId17"/>
    <p:sldId id="2029" r:id="rId18"/>
    <p:sldId id="2030" r:id="rId19"/>
    <p:sldId id="2031" r:id="rId20"/>
    <p:sldId id="2019" r:id="rId21"/>
  </p:sldIdLst>
  <p:sldSz cx="9144000" cy="6858000" type="screen4x3"/>
  <p:notesSz cx="6858000" cy="9734550"/>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viewer" initials="RV" lastIdx="2" clrIdx="0">
    <p:extLst>
      <p:ext uri="{19B8F6BF-5375-455C-9EA6-DF929625EA0E}">
        <p15:presenceInfo xmlns="" xmlns:p15="http://schemas.microsoft.com/office/powerpoint/2012/main" userId="revi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0CCAF"/>
    <a:srgbClr val="FFA54B"/>
    <a:srgbClr val="FFFFCC"/>
    <a:srgbClr val="931B1B"/>
    <a:srgbClr val="EDBE9B"/>
    <a:srgbClr val="ADDB7B"/>
    <a:srgbClr val="F4F694"/>
    <a:srgbClr val="FFAD5B"/>
    <a:srgbClr val="FF9933"/>
    <a:srgbClr val="FFFF1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58" autoAdjust="0"/>
    <p:restoredTop sz="89528" autoAdjust="0"/>
  </p:normalViewPr>
  <p:slideViewPr>
    <p:cSldViewPr>
      <p:cViewPr varScale="1">
        <p:scale>
          <a:sx n="78" d="100"/>
          <a:sy n="78" d="100"/>
        </p:scale>
        <p:origin x="-1426" y="-62"/>
      </p:cViewPr>
      <p:guideLst>
        <p:guide orient="horz" pos="2160"/>
        <p:guide pos="2880"/>
      </p:guideLst>
    </p:cSldViewPr>
  </p:slideViewPr>
  <p:outlineViewPr>
    <p:cViewPr>
      <p:scale>
        <a:sx n="75" d="100"/>
        <a:sy n="75" d="100"/>
      </p:scale>
      <p:origin x="0" y="89592"/>
    </p:cViewPr>
  </p:outlineViewPr>
  <p:notesTextViewPr>
    <p:cViewPr>
      <p:scale>
        <a:sx n="100" d="100"/>
        <a:sy n="100" d="100"/>
      </p:scale>
      <p:origin x="0" y="0"/>
    </p:cViewPr>
  </p:notesTextViewPr>
  <p:sorterViewPr>
    <p:cViewPr>
      <p:scale>
        <a:sx n="100" d="100"/>
        <a:sy n="100" d="100"/>
      </p:scale>
      <p:origin x="0" y="2550"/>
    </p:cViewPr>
  </p:sorterViewPr>
  <p:notesViewPr>
    <p:cSldViewPr>
      <p:cViewPr varScale="1">
        <p:scale>
          <a:sx n="81" d="100"/>
          <a:sy n="81" d="100"/>
        </p:scale>
        <p:origin x="3894" y="84"/>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8530" name="Rectangle 2"/>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78531" name="Rectangle 3"/>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71684" name="Rectangle 4"/>
          <p:cNvSpPr>
            <a:spLocks noGrp="1" noRot="1" noChangeAspect="1" noChangeArrowheads="1" noTextEdit="1"/>
          </p:cNvSpPr>
          <p:nvPr>
            <p:ph type="sldImg" idx="2"/>
          </p:nvPr>
        </p:nvSpPr>
        <p:spPr bwMode="auto">
          <a:xfrm>
            <a:off x="996950" y="730250"/>
            <a:ext cx="4864100" cy="3649663"/>
          </a:xfrm>
          <a:prstGeom prst="rect">
            <a:avLst/>
          </a:prstGeom>
          <a:noFill/>
          <a:ln w="9525">
            <a:solidFill>
              <a:srgbClr val="000000"/>
            </a:solidFill>
            <a:miter lim="800000"/>
            <a:headEnd/>
            <a:tailEnd/>
          </a:ln>
        </p:spPr>
        <p:txBody>
          <a:bodyPr/>
          <a:lstStyle/>
          <a:p>
            <a:endParaRPr lang="el-GR"/>
          </a:p>
        </p:txBody>
      </p:sp>
      <p:sp>
        <p:nvSpPr>
          <p:cNvPr id="278533" name="Rectangle 5"/>
          <p:cNvSpPr>
            <a:spLocks noGrp="1" noChangeArrowheads="1"/>
          </p:cNvSpPr>
          <p:nvPr>
            <p:ph type="body" sz="quarter" idx="3"/>
          </p:nvPr>
        </p:nvSpPr>
        <p:spPr bwMode="auto">
          <a:xfrm>
            <a:off x="685800" y="4624388"/>
            <a:ext cx="5486400" cy="43799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a:t>Κάντε κλικ για να επεξεργαστείτε τα στυλ κειμένου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278534" name="Rectangle 6"/>
          <p:cNvSpPr>
            <a:spLocks noGrp="1" noChangeArrowheads="1"/>
          </p:cNvSpPr>
          <p:nvPr>
            <p:ph type="ftr" sz="quarter" idx="4"/>
          </p:nvPr>
        </p:nvSpPr>
        <p:spPr bwMode="auto">
          <a:xfrm>
            <a:off x="0"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278535" name="Rectangle 7"/>
          <p:cNvSpPr>
            <a:spLocks noGrp="1" noChangeArrowheads="1"/>
          </p:cNvSpPr>
          <p:nvPr>
            <p:ph type="sldNum" sz="quarter" idx="5"/>
          </p:nvPr>
        </p:nvSpPr>
        <p:spPr bwMode="auto">
          <a:xfrm>
            <a:off x="3884613" y="9245600"/>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8568C96-3D9B-4CEA-82D6-5318AA7F4D69}" type="slidenum">
              <a:rPr lang="el-GR"/>
              <a:pPr>
                <a:defRPr/>
              </a:pPr>
              <a:t>‹#›</a:t>
            </a:fld>
            <a:endParaRPr lang="el-GR"/>
          </a:p>
        </p:txBody>
      </p:sp>
    </p:spTree>
    <p:extLst>
      <p:ext uri="{BB962C8B-B14F-4D97-AF65-F5344CB8AC3E}">
        <p14:creationId xmlns="" xmlns:p14="http://schemas.microsoft.com/office/powerpoint/2010/main" val="27401702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l-GR"/>
          </a:p>
        </p:txBody>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pPr>
              <a:defRPr/>
            </a:pPr>
            <a:fld id="{08568C96-3D9B-4CEA-82D6-5318AA7F4D69}" type="slidenum">
              <a:rPr lang="el-GR" smtClean="0"/>
              <a:pPr>
                <a:defRPr/>
              </a:pPr>
              <a:t>1</a:t>
            </a:fld>
            <a:endParaRPr lang="el-GR"/>
          </a:p>
        </p:txBody>
      </p:sp>
    </p:spTree>
    <p:extLst>
      <p:ext uri="{BB962C8B-B14F-4D97-AF65-F5344CB8AC3E}">
        <p14:creationId xmlns="" xmlns:p14="http://schemas.microsoft.com/office/powerpoint/2010/main" val="1303924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784188"/>
            <a:ext cx="6858000" cy="2387600"/>
          </a:xfrm>
        </p:spPr>
        <p:txBody>
          <a:bodyPr anchor="b">
            <a:normAutofit/>
          </a:bodyPr>
          <a:lstStyle>
            <a:lvl1pPr algn="ctr">
              <a:defRPr sz="6000" b="1"/>
            </a:lvl1pPr>
          </a:lstStyle>
          <a:p>
            <a:r>
              <a:rPr lang="el-GR" dirty="0"/>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pPr>
              <a:defRPr/>
            </a:pPr>
            <a:endParaRPr lang="de-DE"/>
          </a:p>
        </p:txBody>
      </p:sp>
      <p:sp>
        <p:nvSpPr>
          <p:cNvPr id="5" name="Θέση υποσέλιδου 4"/>
          <p:cNvSpPr>
            <a:spLocks noGrp="1"/>
          </p:cNvSpPr>
          <p:nvPr>
            <p:ph type="ftr" sz="quarter" idx="11"/>
          </p:nvPr>
        </p:nvSpPr>
        <p:spPr/>
        <p:txBody>
          <a:bodyPr/>
          <a:lstStyle/>
          <a:p>
            <a:pPr>
              <a:defRPr/>
            </a:pPr>
            <a:endParaRPr lang="de-DE"/>
          </a:p>
        </p:txBody>
      </p:sp>
      <p:sp>
        <p:nvSpPr>
          <p:cNvPr id="6" name="Θέση αριθμού διαφάνειας 5"/>
          <p:cNvSpPr>
            <a:spLocks noGrp="1"/>
          </p:cNvSpPr>
          <p:nvPr>
            <p:ph type="sldNum" sz="quarter" idx="12"/>
          </p:nvPr>
        </p:nvSpPr>
        <p:spPr/>
        <p:txBody>
          <a:bodyPr/>
          <a:lstStyle/>
          <a:p>
            <a:pPr>
              <a:defRPr/>
            </a:pPr>
            <a:fld id="{AA02484D-3F63-488A-990A-36E3F22D10C7}" type="slidenum">
              <a:rPr lang="de-DE" smtClean="0"/>
              <a:pPr>
                <a:defRPr/>
              </a:pPr>
              <a:t>‹#›</a:t>
            </a:fld>
            <a:endParaRPr lang="de-DE"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sp>
        <p:nvSpPr>
          <p:cNvPr id="9" name="Ορθογώνιο 8"/>
          <p:cNvSpPr/>
          <p:nvPr userDrawn="1"/>
        </p:nvSpPr>
        <p:spPr>
          <a:xfrm>
            <a:off x="467544" y="764704"/>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Πεντάγωνο 9"/>
          <p:cNvSpPr/>
          <p:nvPr userDrawn="1"/>
        </p:nvSpPr>
        <p:spPr>
          <a:xfrm>
            <a:off x="467544" y="2316163"/>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3131247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E9A7C16-FAF2-2C41-B697-563997C522AD}" type="datetimeFigureOut">
              <a:rPr lang="en-US" smtClean="0"/>
              <a:pPr/>
              <a:t>11/12/2025</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460666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0A19D9EA-0687-604F-B97A-763B6765DF9F}" type="datetimeFigureOut">
              <a:rPr lang="en-US" smtClean="0"/>
              <a:pPr/>
              <a:t>11/12/2025</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175731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lvl1pPr>
              <a:lnSpc>
                <a:spcPct val="150000"/>
              </a:lnSpc>
              <a:defRPr sz="4400"/>
            </a:lvl1pPr>
            <a:lvl2pPr>
              <a:lnSpc>
                <a:spcPct val="150000"/>
              </a:lnSpc>
              <a:defRPr sz="4000"/>
            </a:lvl2pPr>
            <a:lvl3pPr>
              <a:lnSpc>
                <a:spcPct val="150000"/>
              </a:lnSpc>
              <a:defRPr sz="3200"/>
            </a:lvl3pPr>
            <a:lvl4pPr>
              <a:lnSpc>
                <a:spcPct val="150000"/>
              </a:lnSpc>
              <a:defRPr sz="2800"/>
            </a:lvl4pPr>
            <a:lvl5pPr>
              <a:lnSpc>
                <a:spcPct val="150000"/>
              </a:lnSpc>
              <a:defRPr sz="2800"/>
            </a:lvl5pPr>
          </a:lstStyle>
          <a:p>
            <a:pPr lvl="0"/>
            <a:r>
              <a:rPr lang="el-GR" dirty="0"/>
              <a:t>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p:cNvSpPr>
            <a:spLocks noGrp="1"/>
          </p:cNvSpPr>
          <p:nvPr>
            <p:ph type="dt" sz="half" idx="10"/>
          </p:nvPr>
        </p:nvSpPr>
        <p:spPr/>
        <p:txBody>
          <a:bodyPr/>
          <a:lstStyle/>
          <a:p>
            <a:r>
              <a:rPr lang="el-GR"/>
              <a:t>2016</a:t>
            </a:r>
            <a:endParaRPr lang="en-US" dirty="0"/>
          </a:p>
        </p:txBody>
      </p:sp>
      <p:sp>
        <p:nvSpPr>
          <p:cNvPr id="5" name="Θέση υποσέλιδου 4"/>
          <p:cNvSpPr>
            <a:spLocks noGrp="1"/>
          </p:cNvSpPr>
          <p:nvPr>
            <p:ph type="ftr" sz="quarter" idx="11"/>
          </p:nvPr>
        </p:nvSpPr>
        <p:spPr/>
        <p:txBody>
          <a:bodyPr/>
          <a:lstStyle/>
          <a:p>
            <a:r>
              <a:rPr lang="el-GR"/>
              <a:t>Δρ Χαράλαμπος Μουζάκης</a:t>
            </a:r>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1"/>
          <p:cNvSpPr/>
          <p:nvPr userDrawn="1"/>
        </p:nvSpPr>
        <p:spPr>
          <a:xfrm>
            <a:off x="0" y="0"/>
            <a:ext cx="467544" cy="6858000"/>
          </a:xfrm>
          <a:prstGeom prst="rect">
            <a:avLst/>
          </a:prstGeom>
          <a:solidFill>
            <a:srgbClr val="931B1B"/>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l-GR"/>
          </a:p>
        </p:txBody>
      </p:sp>
      <p:cxnSp>
        <p:nvCxnSpPr>
          <p:cNvPr id="8" name="15 - Ευθεία γραμμή σύνδεσης"/>
          <p:cNvCxnSpPr/>
          <p:nvPr userDrawn="1"/>
        </p:nvCxnSpPr>
        <p:spPr bwMode="auto">
          <a:xfrm>
            <a:off x="1522058" y="119439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userDrawn="1"/>
        </p:nvCxnSpPr>
        <p:spPr bwMode="auto">
          <a:xfrm>
            <a:off x="467544" y="6453336"/>
            <a:ext cx="8476309" cy="19555"/>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1" name="Ορθογώνιο 10"/>
          <p:cNvSpPr/>
          <p:nvPr userDrawn="1"/>
        </p:nvSpPr>
        <p:spPr>
          <a:xfrm>
            <a:off x="467544" y="628501"/>
            <a:ext cx="576064"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Πεντάγωνο 11"/>
          <p:cNvSpPr/>
          <p:nvPr userDrawn="1"/>
        </p:nvSpPr>
        <p:spPr>
          <a:xfrm>
            <a:off x="467544" y="603852"/>
            <a:ext cx="675456" cy="792088"/>
          </a:xfrm>
          <a:prstGeom prst="homePlat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Τίτλος 1"/>
          <p:cNvSpPr>
            <a:spLocks noGrp="1"/>
          </p:cNvSpPr>
          <p:nvPr>
            <p:ph type="title"/>
          </p:nvPr>
        </p:nvSpPr>
        <p:spPr>
          <a:xfrm>
            <a:off x="1143000" y="365127"/>
            <a:ext cx="7372350" cy="1075390"/>
          </a:xfrm>
        </p:spPr>
        <p:txBody>
          <a:bodyPr>
            <a:normAutofit/>
          </a:bodyPr>
          <a:lstStyle>
            <a:lvl1pPr>
              <a:defRPr sz="4400" b="1"/>
            </a:lvl1pPr>
          </a:lstStyle>
          <a:p>
            <a:r>
              <a:rPr lang="el-GR" dirty="0"/>
              <a:t>Στυλ κύριου τίτλου</a:t>
            </a:r>
          </a:p>
        </p:txBody>
      </p:sp>
    </p:spTree>
    <p:extLst>
      <p:ext uri="{BB962C8B-B14F-4D97-AF65-F5344CB8AC3E}">
        <p14:creationId xmlns="" xmlns:p14="http://schemas.microsoft.com/office/powerpoint/2010/main" val="3989857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ABB9B27-4D02-2940-AED5-BC8F2B3B1507}" type="datetimeFigureOut">
              <a:rPr lang="en-US" smtClean="0"/>
              <a:pPr/>
              <a:t>11/12/2025</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3781588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04CF7878-2C98-7449-BB8F-764A5EA8E558}" type="datetimeFigureOut">
              <a:rPr lang="en-US" smtClean="0"/>
              <a:pPr/>
              <a:t>11/12/2025</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85482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E6D2F403-9584-1749-B6AB-5E1C5F94527C}" type="datetimeFigureOut">
              <a:rPr lang="en-US" smtClean="0"/>
              <a:pPr/>
              <a:t>11/12/2025</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11396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A58C0351-EB03-5444-BA93-B7E778374E24}" type="datetimeFigureOut">
              <a:rPr lang="en-US" smtClean="0"/>
              <a:pPr/>
              <a:t>11/12/2025</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432636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7EADB90-FF7E-5041-AB9F-1BC0957AB829}" type="datetimeFigureOut">
              <a:rPr lang="en-US" smtClean="0"/>
              <a:pPr/>
              <a:t>11/12/2025</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2503426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C1EB8CB6-48D8-4E47-B0D3-B56230F429D0}" type="datetimeFigureOut">
              <a:rPr lang="en-US" smtClean="0"/>
              <a:pPr/>
              <a:t>11/12/2025</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033742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F716D3-DCE8-CC45-8106-AE5DFCD073F9}" type="datetimeFigureOut">
              <a:rPr lang="en-US" smtClean="0"/>
              <a:pPr/>
              <a:t>11/12/2025</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 xmlns:p14="http://schemas.microsoft.com/office/powerpoint/2010/main" val="4113254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D9FFFB4-400D-1240-AB24-6F86C96D4DFB}" type="datetimeFigureOut">
              <a:rPr lang="en-US" smtClean="0"/>
              <a:pPr/>
              <a:t>11/12/2025</a:t>
            </a:fld>
            <a:endParaRPr lang="en-US" dirty="0"/>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
        <p:nvSpPr>
          <p:cNvPr id="7" name="Freeform 8"/>
          <p:cNvSpPr/>
          <p:nvPr userDrawn="1"/>
        </p:nvSpPr>
        <p:spPr bwMode="auto">
          <a:xfrm>
            <a:off x="163906" y="796626"/>
            <a:ext cx="86598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el-GR"/>
          </a:p>
        </p:txBody>
      </p:sp>
    </p:spTree>
    <p:extLst>
      <p:ext uri="{BB962C8B-B14F-4D97-AF65-F5344CB8AC3E}">
        <p14:creationId xmlns="" xmlns:p14="http://schemas.microsoft.com/office/powerpoint/2010/main" val="1642712413"/>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chamilo.datacenter.uoc.gr/metchamilo/index.ph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41144" y="1084772"/>
            <a:ext cx="6430090" cy="1872208"/>
          </a:xfrm>
        </p:spPr>
        <p:txBody>
          <a:bodyPr>
            <a:noAutofit/>
          </a:bodyPr>
          <a:lstStyle/>
          <a:p>
            <a:r>
              <a:rPr lang="el-GR" sz="2400" dirty="0"/>
              <a:t>Σχεδιασμός και Αξιολόγηση Εκπαιδευτικού Υλικού Συμπληρωματικής Εξ Αποστάσεως Εκπαίδευσης  στα Αγγλικά για το Νηπιαγωγείο</a:t>
            </a:r>
            <a:br>
              <a:rPr lang="el-GR" sz="2400" dirty="0"/>
            </a:br>
            <a:r>
              <a:rPr lang="el-GR" sz="2400" cap="all" dirty="0"/>
              <a:t>«Ο </a:t>
            </a:r>
            <a:r>
              <a:rPr lang="el-GR" sz="2400" cap="all" dirty="0" err="1" smtClean="0"/>
              <a:t>ΚΥκλοΣ</a:t>
            </a:r>
            <a:r>
              <a:rPr lang="el-GR" sz="2400" cap="all" dirty="0" smtClean="0"/>
              <a:t> </a:t>
            </a:r>
            <a:r>
              <a:rPr lang="el-GR" sz="2400" cap="all" dirty="0" err="1" smtClean="0"/>
              <a:t>ΖωΗΣ</a:t>
            </a:r>
            <a:r>
              <a:rPr lang="el-GR" sz="2400" cap="all" dirty="0" smtClean="0"/>
              <a:t> </a:t>
            </a:r>
            <a:r>
              <a:rPr lang="el-GR" sz="2400" cap="all" dirty="0" err="1" smtClean="0"/>
              <a:t>τηΣ</a:t>
            </a:r>
            <a:r>
              <a:rPr lang="el-GR" sz="2400" cap="all" dirty="0" smtClean="0"/>
              <a:t> </a:t>
            </a:r>
            <a:r>
              <a:rPr lang="el-GR" sz="2400" cap="all" dirty="0" err="1" smtClean="0"/>
              <a:t>ΠεταλοΥδαΣ</a:t>
            </a:r>
            <a:r>
              <a:rPr lang="el-GR" sz="2400" cap="all" dirty="0" smtClean="0"/>
              <a:t>»</a:t>
            </a:r>
            <a:endParaRPr lang="el-GR" sz="2400" cap="all" dirty="0"/>
          </a:p>
        </p:txBody>
      </p:sp>
      <p:cxnSp>
        <p:nvCxnSpPr>
          <p:cNvPr id="16" name="15 - Ευθεία γραμμή σύνδεσης"/>
          <p:cNvCxnSpPr/>
          <p:nvPr/>
        </p:nvCxnSpPr>
        <p:spPr bwMode="auto">
          <a:xfrm>
            <a:off x="1789760" y="1045383"/>
            <a:ext cx="7034182" cy="7353"/>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sp>
        <p:nvSpPr>
          <p:cNvPr id="3081" name="11 - Ορθογώνιο"/>
          <p:cNvSpPr>
            <a:spLocks noChangeArrowheads="1"/>
          </p:cNvSpPr>
          <p:nvPr/>
        </p:nvSpPr>
        <p:spPr bwMode="auto">
          <a:xfrm>
            <a:off x="1604896" y="251187"/>
            <a:ext cx="7403909" cy="738664"/>
          </a:xfrm>
          <a:prstGeom prst="rect">
            <a:avLst/>
          </a:prstGeom>
          <a:noFill/>
          <a:ln w="9525">
            <a:noFill/>
            <a:miter lim="800000"/>
            <a:headEnd/>
            <a:tailEnd/>
          </a:ln>
        </p:spPr>
        <p:txBody>
          <a:bodyPr wrap="square">
            <a:spAutoFit/>
          </a:bodyPr>
          <a:lstStyle/>
          <a:p>
            <a:pPr algn="ctr"/>
            <a:r>
              <a:rPr lang="el-GR" sz="1400" dirty="0">
                <a:latin typeface="Book Antiqua" panose="02040602050305030304" pitchFamily="18" charset="0"/>
              </a:rPr>
              <a:t>Πρόγραμμα Μεταπτυχιακών Σπουδών: </a:t>
            </a:r>
            <a:endParaRPr lang="en-US" sz="1400" dirty="0">
              <a:latin typeface="Book Antiqua" panose="02040602050305030304" pitchFamily="18" charset="0"/>
            </a:endParaRPr>
          </a:p>
          <a:p>
            <a:pPr algn="ctr"/>
            <a:r>
              <a:rPr lang="el-GR" sz="1400" dirty="0">
                <a:latin typeface="Book Antiqua" panose="02040602050305030304" pitchFamily="18" charset="0"/>
              </a:rPr>
              <a:t>«Επιστήμες της Αγωγής - Εξ Αποστάσεως Εκπαίδευση  με την αξιοποίηση Προηγμένων Μαθησιακών Τεχνολογιών (</a:t>
            </a:r>
            <a:r>
              <a:rPr lang="el-GR" sz="1400" dirty="0" smtClean="0">
                <a:latin typeface="Book Antiqua" panose="02040602050305030304" pitchFamily="18" charset="0"/>
              </a:rPr>
              <a:t>e-</a:t>
            </a:r>
            <a:r>
              <a:rPr lang="el-GR" sz="1400" dirty="0" err="1" smtClean="0">
                <a:latin typeface="Book Antiqua" panose="02040602050305030304" pitchFamily="18" charset="0"/>
              </a:rPr>
              <a:t>Learnin</a:t>
            </a:r>
            <a:r>
              <a:rPr lang="el-GR" sz="1400" dirty="0" smtClean="0">
                <a:latin typeface="Book Antiqua" panose="02040602050305030304" pitchFamily="18" charset="0"/>
              </a:rPr>
              <a:t>g</a:t>
            </a:r>
            <a:r>
              <a:rPr lang="el-GR" sz="1400" dirty="0">
                <a:latin typeface="Book Antiqua" panose="02040602050305030304" pitchFamily="18" charset="0"/>
              </a:rPr>
              <a:t>)»</a:t>
            </a:r>
            <a:endParaRPr lang="el-GR" sz="1200" dirty="0">
              <a:latin typeface="Book Antiqua" panose="02040602050305030304" pitchFamily="18" charset="0"/>
            </a:endParaRPr>
          </a:p>
        </p:txBody>
      </p:sp>
      <p:sp>
        <p:nvSpPr>
          <p:cNvPr id="11" name="Rectangle 1"/>
          <p:cNvSpPr>
            <a:spLocks noChangeArrowheads="1"/>
          </p:cNvSpPr>
          <p:nvPr/>
        </p:nvSpPr>
        <p:spPr bwMode="auto">
          <a:xfrm>
            <a:off x="1187624" y="5933891"/>
            <a:ext cx="720427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l-GR" sz="2000" b="0" i="1" u="none" strike="noStrike" cap="none" normalizeH="0" baseline="0" dirty="0">
                <a:ln>
                  <a:noFill/>
                </a:ln>
                <a:solidFill>
                  <a:schemeClr val="tx1"/>
                </a:solidFill>
                <a:effectLst/>
                <a:latin typeface="Book Antiqua" pitchFamily="18" charset="0"/>
                <a:ea typeface="Times New Roman" pitchFamily="18" charset="0"/>
                <a:cs typeface="Arial" pitchFamily="34" charset="0"/>
              </a:rPr>
              <a:t>Ρέθυμνο,</a:t>
            </a:r>
            <a:r>
              <a:rPr kumimoji="0" lang="el-GR" sz="2000" b="0" i="1" u="none" strike="noStrike" cap="none" normalizeH="0" dirty="0">
                <a:ln>
                  <a:noFill/>
                </a:ln>
                <a:solidFill>
                  <a:schemeClr val="tx1"/>
                </a:solidFill>
                <a:effectLst/>
                <a:latin typeface="Book Antiqua" pitchFamily="18" charset="0"/>
                <a:ea typeface="Times New Roman" pitchFamily="18" charset="0"/>
                <a:cs typeface="Arial" pitchFamily="34" charset="0"/>
              </a:rPr>
              <a:t> 202</a:t>
            </a:r>
            <a:r>
              <a:rPr lang="en-US" sz="2000" i="1">
                <a:latin typeface="Book Antiqua" pitchFamily="18" charset="0"/>
                <a:ea typeface="Times New Roman" pitchFamily="18" charset="0"/>
                <a:cs typeface="Arial" pitchFamily="34" charset="0"/>
              </a:rPr>
              <a:t>5</a:t>
            </a:r>
            <a:endParaRPr kumimoji="0" lang="el-GR" sz="2000" b="0" i="1" u="none" strike="noStrike" cap="none" normalizeH="0" baseline="0" dirty="0">
              <a:ln>
                <a:noFill/>
              </a:ln>
              <a:solidFill>
                <a:schemeClr val="tx1"/>
              </a:solidFill>
              <a:effectLst/>
              <a:latin typeface="Arial" pitchFamily="34" charset="0"/>
              <a:cs typeface="Arial" pitchFamily="34" charset="0"/>
            </a:endParaRPr>
          </a:p>
        </p:txBody>
      </p:sp>
      <p:cxnSp>
        <p:nvCxnSpPr>
          <p:cNvPr id="7" name="15 - Ευθεία γραμμή σύνδεσης"/>
          <p:cNvCxnSpPr/>
          <p:nvPr/>
        </p:nvCxnSpPr>
        <p:spPr bwMode="auto">
          <a:xfrm flipV="1">
            <a:off x="1789760" y="1101540"/>
            <a:ext cx="7034182" cy="1"/>
          </a:xfrm>
          <a:prstGeom prst="line">
            <a:avLst/>
          </a:prstGeom>
          <a:solidFill>
            <a:schemeClr val="accent1"/>
          </a:solidFill>
          <a:ln w="9525" cap="flat" cmpd="sng" algn="ctr">
            <a:solidFill>
              <a:schemeClr val="accent1"/>
            </a:solidFill>
            <a:prstDash val="solid"/>
            <a:round/>
            <a:headEnd type="none" w="med" len="med"/>
            <a:tailEnd type="none" w="med" len="med"/>
          </a:ln>
          <a:effectLst/>
        </p:spPr>
      </p:cxnSp>
      <p:cxnSp>
        <p:nvCxnSpPr>
          <p:cNvPr id="9" name="15 - Ευθεία γραμμή σύνδεσης"/>
          <p:cNvCxnSpPr/>
          <p:nvPr/>
        </p:nvCxnSpPr>
        <p:spPr bwMode="auto">
          <a:xfrm>
            <a:off x="1638680" y="5589240"/>
            <a:ext cx="6991725" cy="12969"/>
          </a:xfrm>
          <a:prstGeom prst="line">
            <a:avLst/>
          </a:prstGeom>
          <a:solidFill>
            <a:schemeClr val="accent1"/>
          </a:solidFill>
          <a:ln w="9525" cap="flat" cmpd="sng" algn="ctr">
            <a:solidFill>
              <a:schemeClr val="accent4">
                <a:lumMod val="90000"/>
                <a:lumOff val="10000"/>
              </a:schemeClr>
            </a:solidFill>
            <a:prstDash val="solid"/>
            <a:round/>
            <a:headEnd type="none" w="med" len="med"/>
            <a:tailEnd type="none" w="med" len="med"/>
          </a:ln>
          <a:effectLst/>
        </p:spPr>
      </p:cxnSp>
      <p:sp>
        <p:nvSpPr>
          <p:cNvPr id="10" name="9 - Ορθογώνιο"/>
          <p:cNvSpPr/>
          <p:nvPr/>
        </p:nvSpPr>
        <p:spPr>
          <a:xfrm>
            <a:off x="1369379" y="3483916"/>
            <a:ext cx="6840760" cy="461665"/>
          </a:xfrm>
          <a:prstGeom prst="rect">
            <a:avLst/>
          </a:prstGeom>
        </p:spPr>
        <p:txBody>
          <a:bodyPr wrap="square">
            <a:spAutoFit/>
          </a:bodyPr>
          <a:lstStyle/>
          <a:p>
            <a:pPr algn="ctr"/>
            <a:r>
              <a:rPr lang="el-GR" cap="all" dirty="0" err="1"/>
              <a:t>νησανΑκη</a:t>
            </a:r>
            <a:r>
              <a:rPr lang="el-GR" cap="all" dirty="0"/>
              <a:t> </a:t>
            </a:r>
            <a:r>
              <a:rPr lang="el-GR" cap="all" dirty="0" err="1"/>
              <a:t>αντωνια</a:t>
            </a:r>
            <a:endParaRPr lang="el-GR" cap="all" dirty="0"/>
          </a:p>
        </p:txBody>
      </p:sp>
      <p:graphicFrame>
        <p:nvGraphicFramePr>
          <p:cNvPr id="2" name="Πίνακας 1"/>
          <p:cNvGraphicFramePr>
            <a:graphicFrameLocks noGrp="1"/>
          </p:cNvGraphicFramePr>
          <p:nvPr>
            <p:extLst>
              <p:ext uri="{D42A27DB-BD31-4B8C-83A1-F6EECF244321}">
                <p14:modId xmlns="" xmlns:p14="http://schemas.microsoft.com/office/powerpoint/2010/main" val="3421610044"/>
              </p:ext>
            </p:extLst>
          </p:nvPr>
        </p:nvGraphicFramePr>
        <p:xfrm>
          <a:off x="1571604" y="5015409"/>
          <a:ext cx="7000924" cy="413855"/>
        </p:xfrm>
        <a:graphic>
          <a:graphicData uri="http://schemas.openxmlformats.org/drawingml/2006/table">
            <a:tbl>
              <a:tblPr firstRow="1" bandRow="1">
                <a:tableStyleId>{5C22544A-7EE6-4342-B048-85BDC9FD1C3A}</a:tableStyleId>
              </a:tblPr>
              <a:tblGrid>
                <a:gridCol w="2576392">
                  <a:extLst>
                    <a:ext uri="{9D8B030D-6E8A-4147-A177-3AD203B41FA5}">
                      <a16:colId xmlns:a16="http://schemas.microsoft.com/office/drawing/2014/main" xmlns="" val="20000"/>
                    </a:ext>
                  </a:extLst>
                </a:gridCol>
                <a:gridCol w="2281392">
                  <a:extLst>
                    <a:ext uri="{9D8B030D-6E8A-4147-A177-3AD203B41FA5}">
                      <a16:colId xmlns:a16="http://schemas.microsoft.com/office/drawing/2014/main" xmlns="" val="20001"/>
                    </a:ext>
                  </a:extLst>
                </a:gridCol>
                <a:gridCol w="2143140">
                  <a:extLst>
                    <a:ext uri="{9D8B030D-6E8A-4147-A177-3AD203B41FA5}">
                      <a16:colId xmlns:a16="http://schemas.microsoft.com/office/drawing/2014/main" xmlns="" val="20002"/>
                    </a:ext>
                  </a:extLst>
                </a:gridCol>
              </a:tblGrid>
              <a:tr h="413855">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l-GR" sz="1800" b="1" kern="1200" dirty="0" smtClean="0">
                          <a:solidFill>
                            <a:schemeClr val="tx1"/>
                          </a:solidFill>
                          <a:latin typeface="Times New Roman" panose="02020603050405020304" pitchFamily="18" charset="0"/>
                          <a:ea typeface="+mn-ea"/>
                          <a:cs typeface="Times New Roman" panose="02020603050405020304" pitchFamily="18" charset="0"/>
                        </a:rPr>
                        <a:t>ΑΝΑΣΤΑΣΙΑΔΗ</a:t>
                      </a:r>
                      <a:r>
                        <a:rPr lang="el-GR" sz="1800" b="1" kern="1200" baseline="0" dirty="0" smtClean="0">
                          <a:solidFill>
                            <a:schemeClr val="tx1"/>
                          </a:solidFill>
                          <a:latin typeface="Times New Roman" panose="02020603050405020304" pitchFamily="18" charset="0"/>
                          <a:ea typeface="+mn-ea"/>
                          <a:cs typeface="Times New Roman" panose="02020603050405020304" pitchFamily="18" charset="0"/>
                        </a:rPr>
                        <a:t>Σ  Π.</a:t>
                      </a:r>
                      <a:endParaRPr lang="el-GR" sz="1800" b="1" kern="1200" dirty="0" smtClean="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800" b="1" kern="1200" dirty="0" smtClean="0">
                          <a:solidFill>
                            <a:schemeClr val="tx1"/>
                          </a:solidFill>
                          <a:latin typeface="Times New Roman" panose="02020603050405020304" pitchFamily="18" charset="0"/>
                          <a:ea typeface="+mn-ea"/>
                          <a:cs typeface="Times New Roman" panose="02020603050405020304" pitchFamily="18" charset="0"/>
                        </a:rPr>
                        <a:t>   ΚΩΤΣΙΔΗΣ</a:t>
                      </a:r>
                      <a:r>
                        <a:rPr lang="el-GR" sz="1800" b="1" kern="1200" baseline="0" dirty="0" smtClean="0">
                          <a:solidFill>
                            <a:schemeClr val="tx1"/>
                          </a:solidFill>
                          <a:latin typeface="Times New Roman" panose="02020603050405020304" pitchFamily="18" charset="0"/>
                          <a:ea typeface="+mn-ea"/>
                          <a:cs typeface="Times New Roman" panose="02020603050405020304" pitchFamily="18" charset="0"/>
                        </a:rPr>
                        <a:t> Κ. </a:t>
                      </a:r>
                      <a:endParaRPr lang="el-GR" sz="1800" b="1" kern="1200" dirty="0">
                        <a:solidFill>
                          <a:schemeClr val="tx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l-GR" sz="1800" b="1" kern="1200" dirty="0" smtClean="0">
                          <a:solidFill>
                            <a:schemeClr val="tx1"/>
                          </a:solidFill>
                          <a:latin typeface="Times New Roman" panose="02020603050405020304" pitchFamily="18" charset="0"/>
                          <a:ea typeface="+mn-ea"/>
                          <a:cs typeface="Times New Roman" panose="02020603050405020304" pitchFamily="18" charset="0"/>
                        </a:rPr>
                        <a:t>       ΤΡΟΥΛΗ</a:t>
                      </a:r>
                      <a:r>
                        <a:rPr lang="el-GR" sz="1800" b="1" kern="1200" dirty="0" smtClean="0">
                          <a:solidFill>
                            <a:schemeClr val="lt1"/>
                          </a:solidFill>
                          <a:latin typeface="Times New Roman" panose="02020603050405020304" pitchFamily="18" charset="0"/>
                          <a:ea typeface="+mn-ea"/>
                          <a:cs typeface="Times New Roman" panose="02020603050405020304" pitchFamily="18" charset="0"/>
                        </a:rPr>
                        <a:t> </a:t>
                      </a:r>
                      <a:r>
                        <a:rPr lang="el-GR" sz="1800" b="1" kern="1200" baseline="0" dirty="0" smtClean="0">
                          <a:solidFill>
                            <a:schemeClr val="lt1"/>
                          </a:solidFill>
                          <a:latin typeface="Times New Roman" panose="02020603050405020304" pitchFamily="18" charset="0"/>
                          <a:ea typeface="+mn-ea"/>
                          <a:cs typeface="Times New Roman" panose="02020603050405020304" pitchFamily="18" charset="0"/>
                        </a:rPr>
                        <a:t> </a:t>
                      </a:r>
                      <a:r>
                        <a:rPr lang="el-GR" sz="1800" b="1" kern="1200" dirty="0" smtClean="0">
                          <a:solidFill>
                            <a:schemeClr val="tx1"/>
                          </a:solidFill>
                          <a:latin typeface="Times New Roman" panose="02020603050405020304" pitchFamily="18" charset="0"/>
                          <a:ea typeface="+mn-ea"/>
                          <a:cs typeface="Times New Roman" panose="02020603050405020304" pitchFamily="18" charset="0"/>
                        </a:rPr>
                        <a:t>Κ.</a:t>
                      </a:r>
                      <a:endParaRPr lang="el-GR" sz="1800" b="1" kern="1200" dirty="0">
                        <a:solidFill>
                          <a:schemeClr val="lt1"/>
                        </a:solidFill>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0000"/>
                  </a:ext>
                </a:extLst>
              </a:tr>
            </a:tbl>
          </a:graphicData>
        </a:graphic>
      </p:graphicFrame>
      <p:sp>
        <p:nvSpPr>
          <p:cNvPr id="13" name="9 - Ορθογώνιο"/>
          <p:cNvSpPr/>
          <p:nvPr/>
        </p:nvSpPr>
        <p:spPr>
          <a:xfrm>
            <a:off x="1535809" y="4544582"/>
            <a:ext cx="6840760" cy="369332"/>
          </a:xfrm>
          <a:prstGeom prst="rect">
            <a:avLst/>
          </a:prstGeom>
        </p:spPr>
        <p:txBody>
          <a:bodyPr wrap="square">
            <a:spAutoFit/>
          </a:bodyPr>
          <a:lstStyle/>
          <a:p>
            <a:pPr algn="ctr"/>
            <a:r>
              <a:rPr lang="el-GR" sz="1800" dirty="0"/>
              <a:t>Επιτροπή Κρίσης ΔΕ</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xmlns="" id="{C116914E-0615-AEC9-F8DE-1E65A0E0AEE4}"/>
              </a:ext>
            </a:extLst>
          </p:cNvPr>
          <p:cNvSpPr>
            <a:spLocks noGrp="1"/>
          </p:cNvSpPr>
          <p:nvPr>
            <p:ph type="title"/>
          </p:nvPr>
        </p:nvSpPr>
        <p:spPr/>
        <p:txBody>
          <a:bodyPr/>
          <a:lstStyle/>
          <a:p>
            <a:r>
              <a:rPr lang="el-GR" dirty="0"/>
              <a:t>  </a:t>
            </a:r>
            <a:r>
              <a:rPr lang="el-GR" sz="3600" dirty="0"/>
              <a:t>Αρχές Σχεδιασμού</a:t>
            </a:r>
          </a:p>
        </p:txBody>
      </p:sp>
      <p:sp>
        <p:nvSpPr>
          <p:cNvPr id="5" name="TextBox 4">
            <a:extLst>
              <a:ext uri="{FF2B5EF4-FFF2-40B4-BE49-F238E27FC236}">
                <a16:creationId xmlns:a16="http://schemas.microsoft.com/office/drawing/2014/main" xmlns="" id="{DA4072B9-DEAA-ECFF-8DED-53778EECB44A}"/>
              </a:ext>
            </a:extLst>
          </p:cNvPr>
          <p:cNvSpPr txBox="1"/>
          <p:nvPr/>
        </p:nvSpPr>
        <p:spPr>
          <a:xfrm>
            <a:off x="1143000" y="1772816"/>
            <a:ext cx="7111702" cy="4093428"/>
          </a:xfrm>
          <a:prstGeom prst="rect">
            <a:avLst/>
          </a:prstGeom>
          <a:noFill/>
        </p:spPr>
        <p:txBody>
          <a:bodyPr wrap="square">
            <a:spAutoFit/>
          </a:bodyPr>
          <a:lstStyle/>
          <a:p>
            <a:pPr marL="342900" indent="-342900">
              <a:buFont typeface="Arial" panose="020B0604020202020204" pitchFamily="34" charset="0"/>
              <a:buChar char="•"/>
            </a:pPr>
            <a:r>
              <a:rPr lang="el-GR" sz="2000" dirty="0"/>
              <a:t>Βασισμένο στη συμπληρωματική </a:t>
            </a:r>
            <a:r>
              <a:rPr lang="el-GR" sz="2000" dirty="0" err="1"/>
              <a:t>ΕξΑΕ</a:t>
            </a:r>
            <a:r>
              <a:rPr lang="el-GR" sz="2000" dirty="0"/>
              <a:t>: το υλικό καθοδηγεί το παιδί σαν «αφανής δάσκαλος».</a:t>
            </a:r>
          </a:p>
          <a:p>
            <a:endParaRPr lang="el-GR" sz="2000" dirty="0"/>
          </a:p>
          <a:p>
            <a:pPr marL="342900" indent="-342900">
              <a:buFont typeface="Arial" panose="020B0604020202020204" pitchFamily="34" charset="0"/>
              <a:buChar char="•"/>
            </a:pPr>
            <a:r>
              <a:rPr lang="el-GR" sz="2000" dirty="0"/>
              <a:t>Εφαρμογή αρχών πολυμεσικής μάθησης (</a:t>
            </a:r>
            <a:r>
              <a:rPr lang="el-GR" sz="2000" dirty="0" err="1"/>
              <a:t>Mayer</a:t>
            </a:r>
            <a:r>
              <a:rPr lang="el-GR" sz="2000" dirty="0"/>
              <a:t>): εικόνα+ αφήγηση, τμηματική παρουσίαση, αποφυγή γνωστικού φόρτου.</a:t>
            </a:r>
          </a:p>
          <a:p>
            <a:pPr marL="342900" indent="-342900">
              <a:buFont typeface="Arial" panose="020B0604020202020204" pitchFamily="34" charset="0"/>
              <a:buChar char="•"/>
            </a:pPr>
            <a:endParaRPr lang="el-GR" sz="2000" dirty="0"/>
          </a:p>
          <a:p>
            <a:pPr marL="342900" indent="-342900">
              <a:buFont typeface="Arial" panose="020B0604020202020204" pitchFamily="34" charset="0"/>
              <a:buChar char="•"/>
            </a:pPr>
            <a:r>
              <a:rPr lang="el-GR" sz="2000" dirty="0"/>
              <a:t>Ενσωμάτωση παιγνιώδους, βιωματικής και πολυαισθητηριακής μάθησης (TPR-</a:t>
            </a:r>
            <a:r>
              <a:rPr lang="en-US" sz="2000" dirty="0"/>
              <a:t>Total Physical Response</a:t>
            </a:r>
            <a:r>
              <a:rPr lang="el-GR" sz="2000" dirty="0"/>
              <a:t>, δραματοποίηση, κατασκευές). </a:t>
            </a:r>
          </a:p>
          <a:p>
            <a:pPr marL="342900" indent="-342900">
              <a:buFont typeface="Arial" panose="020B0604020202020204" pitchFamily="34" charset="0"/>
              <a:buChar char="•"/>
            </a:pPr>
            <a:endParaRPr lang="el-GR" sz="2000" dirty="0"/>
          </a:p>
          <a:p>
            <a:pPr marL="342900" indent="-342900">
              <a:buFont typeface="Arial" panose="020B0604020202020204" pitchFamily="34" charset="0"/>
              <a:buChar char="•"/>
            </a:pPr>
            <a:r>
              <a:rPr lang="el-GR" sz="2000" dirty="0"/>
              <a:t>Προσανατολισμένο στις αρχές του Καθολικού Σχεδιασμού για τη Μάθηση (UDL) και της διαφοροποιημένης διδασκαλίας, ώστε να διασφαλίζεται η ενεργή συμμετοχή όλων των παιδιών. </a:t>
            </a:r>
          </a:p>
        </p:txBody>
      </p:sp>
    </p:spTree>
    <p:extLst>
      <p:ext uri="{BB962C8B-B14F-4D97-AF65-F5344CB8AC3E}">
        <p14:creationId xmlns="" xmlns:p14="http://schemas.microsoft.com/office/powerpoint/2010/main" val="1262438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    6. Μεθοδολογία</a:t>
            </a:r>
            <a:endParaRPr lang="el-GR" sz="4000" b="1" dirty="0"/>
          </a:p>
        </p:txBody>
      </p:sp>
      <p:sp>
        <p:nvSpPr>
          <p:cNvPr id="5" name="TextBox 4">
            <a:extLst>
              <a:ext uri="{FF2B5EF4-FFF2-40B4-BE49-F238E27FC236}">
                <a16:creationId xmlns:a16="http://schemas.microsoft.com/office/drawing/2014/main" xmlns="" id="{A225ED50-89E5-07B2-87A0-FC8543FE6985}"/>
              </a:ext>
            </a:extLst>
          </p:cNvPr>
          <p:cNvSpPr txBox="1"/>
          <p:nvPr/>
        </p:nvSpPr>
        <p:spPr>
          <a:xfrm>
            <a:off x="899592" y="1340768"/>
            <a:ext cx="8064896" cy="4708981"/>
          </a:xfrm>
          <a:prstGeom prst="rect">
            <a:avLst/>
          </a:prstGeom>
          <a:noFill/>
        </p:spPr>
        <p:txBody>
          <a:bodyPr wrap="square">
            <a:spAutoFit/>
          </a:bodyPr>
          <a:lstStyle/>
          <a:p>
            <a:pPr marL="342900" indent="-342900">
              <a:buFont typeface="Arial" panose="020B0604020202020204" pitchFamily="34" charset="0"/>
              <a:buChar char="•"/>
            </a:pPr>
            <a:r>
              <a:rPr lang="el-GR" sz="2000" dirty="0"/>
              <a:t>Εφαρμόστηκε </a:t>
            </a:r>
            <a:r>
              <a:rPr lang="el-GR" sz="2000" b="1" dirty="0"/>
              <a:t>ποιοτική ερευνητική προσέγγιση </a:t>
            </a:r>
            <a:r>
              <a:rPr lang="el-GR" sz="2000" dirty="0"/>
              <a:t>με χρήση ερωτηματολογίου ανοικτού και κλειστού τύπου             τα δεδομένα αναλύθηκαν με βάση τη μέθοδο της θεματικής ανάλυσης (κωδικοποίηση, ομαδοποίηση και ερμηνεία θεμάτων-</a:t>
            </a:r>
            <a:r>
              <a:rPr lang="el-GR" sz="2000" dirty="0" err="1"/>
              <a:t>Braun</a:t>
            </a:r>
            <a:r>
              <a:rPr lang="el-GR" sz="2000" dirty="0"/>
              <a:t> &amp; </a:t>
            </a:r>
            <a:r>
              <a:rPr lang="el-GR" sz="2000" dirty="0" err="1"/>
              <a:t>Clarke</a:t>
            </a:r>
            <a:r>
              <a:rPr lang="el-GR" sz="2000" dirty="0"/>
              <a:t>, 2006).</a:t>
            </a:r>
          </a:p>
          <a:p>
            <a:endParaRPr lang="el-GR" sz="2000" dirty="0"/>
          </a:p>
          <a:p>
            <a:pPr marL="342900" indent="-342900">
              <a:buFont typeface="Arial" panose="020B0604020202020204" pitchFamily="34" charset="0"/>
              <a:buChar char="•"/>
            </a:pPr>
            <a:r>
              <a:rPr lang="el-GR" sz="2000" b="1" dirty="0"/>
              <a:t>Συμμετέχοντες</a:t>
            </a:r>
          </a:p>
          <a:p>
            <a:pPr marL="800100" lvl="1" indent="-342900">
              <a:buFont typeface="Arial" panose="020B0604020202020204" pitchFamily="34" charset="0"/>
              <a:buChar char="•"/>
            </a:pPr>
            <a:r>
              <a:rPr lang="el-GR" sz="2000" dirty="0"/>
              <a:t>6 εκπαιδευτικοί Αγγλικής σε νηπιαγωγεία.</a:t>
            </a:r>
          </a:p>
          <a:p>
            <a:pPr lvl="1"/>
            <a:endParaRPr lang="el-GR" sz="2000" dirty="0"/>
          </a:p>
          <a:p>
            <a:pPr marL="800100" lvl="1" indent="-342900">
              <a:buFont typeface="Arial" panose="020B0604020202020204" pitchFamily="34" charset="0"/>
              <a:buChar char="•"/>
            </a:pPr>
            <a:r>
              <a:rPr lang="el-GR" sz="2000" u="sng" dirty="0"/>
              <a:t>Σκόπιμη δειγματοληψία </a:t>
            </a:r>
            <a:r>
              <a:rPr lang="el-GR" sz="2000" dirty="0"/>
              <a:t>βάσει προκαθορισμένων κριτηρίων: εμπειρία στην προσχολική αγωγή, εξοικείωση με ΤΠΕ και </a:t>
            </a:r>
            <a:r>
              <a:rPr lang="el-GR" sz="2000" dirty="0" err="1"/>
              <a:t>ΕξΑΕ</a:t>
            </a:r>
            <a:r>
              <a:rPr lang="el-GR" sz="2000" dirty="0"/>
              <a:t>, ικανότητα γραπτής στοχαστικής έκφρασης.</a:t>
            </a:r>
          </a:p>
          <a:p>
            <a:pPr lvl="1"/>
            <a:endParaRPr lang="el-GR" sz="2000" dirty="0"/>
          </a:p>
          <a:p>
            <a:pPr marL="800100" lvl="1" indent="-342900">
              <a:buFont typeface="Arial" panose="020B0604020202020204" pitchFamily="34" charset="0"/>
              <a:buChar char="•"/>
            </a:pPr>
            <a:r>
              <a:rPr lang="el-GR" sz="2000" dirty="0"/>
              <a:t>Διασφάλιση </a:t>
            </a:r>
            <a:r>
              <a:rPr lang="el-GR" sz="2000" b="1" dirty="0"/>
              <a:t>αξιοπιστίας &amp; εγκυρότητας</a:t>
            </a:r>
            <a:r>
              <a:rPr lang="el-GR" sz="2000" dirty="0"/>
              <a:t> μέσω επιλογής ομοιογενούς, ενημερωμένου δείγματος. </a:t>
            </a:r>
          </a:p>
          <a:p>
            <a:pPr lvl="1"/>
            <a:endParaRPr lang="el-GR" sz="2000" dirty="0"/>
          </a:p>
        </p:txBody>
      </p:sp>
      <p:sp>
        <p:nvSpPr>
          <p:cNvPr id="6" name="Βέλος: Δεξιό 5">
            <a:extLst>
              <a:ext uri="{FF2B5EF4-FFF2-40B4-BE49-F238E27FC236}">
                <a16:creationId xmlns:a16="http://schemas.microsoft.com/office/drawing/2014/main" xmlns="" id="{06D2D7B9-0098-08A0-8580-34D9FE2EADC7}"/>
              </a:ext>
            </a:extLst>
          </p:cNvPr>
          <p:cNvSpPr/>
          <p:nvPr/>
        </p:nvSpPr>
        <p:spPr>
          <a:xfrm>
            <a:off x="6300192" y="1772816"/>
            <a:ext cx="648072" cy="144016"/>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1813676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xmlns="" id="{18D9B28D-FCBF-A188-D01D-9A83AD6998CE}"/>
              </a:ext>
            </a:extLst>
          </p:cNvPr>
          <p:cNvSpPr>
            <a:spLocks noGrp="1"/>
          </p:cNvSpPr>
          <p:nvPr>
            <p:ph type="title"/>
          </p:nvPr>
        </p:nvSpPr>
        <p:spPr/>
        <p:txBody>
          <a:bodyPr/>
          <a:lstStyle/>
          <a:p>
            <a:r>
              <a:rPr lang="el-GR" dirty="0"/>
              <a:t>  </a:t>
            </a:r>
            <a:r>
              <a:rPr lang="el-GR" sz="3600" dirty="0"/>
              <a:t>Ερευνητικό εργαλείο</a:t>
            </a:r>
          </a:p>
        </p:txBody>
      </p:sp>
      <p:sp>
        <p:nvSpPr>
          <p:cNvPr id="5" name="TextBox 4">
            <a:extLst>
              <a:ext uri="{FF2B5EF4-FFF2-40B4-BE49-F238E27FC236}">
                <a16:creationId xmlns:a16="http://schemas.microsoft.com/office/drawing/2014/main" xmlns="" id="{5A6FAF8E-7504-6A1E-B943-B9C713E1DFAA}"/>
              </a:ext>
            </a:extLst>
          </p:cNvPr>
          <p:cNvSpPr txBox="1"/>
          <p:nvPr/>
        </p:nvSpPr>
        <p:spPr>
          <a:xfrm>
            <a:off x="788693" y="1268760"/>
            <a:ext cx="8352928" cy="5324535"/>
          </a:xfrm>
          <a:prstGeom prst="rect">
            <a:avLst/>
          </a:prstGeom>
          <a:noFill/>
        </p:spPr>
        <p:txBody>
          <a:bodyPr wrap="square">
            <a:spAutoFit/>
          </a:bodyPr>
          <a:lstStyle/>
          <a:p>
            <a:pPr marL="342900" indent="-342900">
              <a:buFont typeface="Arial" panose="020B0604020202020204" pitchFamily="34" charset="0"/>
              <a:buChar char="•"/>
            </a:pPr>
            <a:r>
              <a:rPr lang="el-GR" sz="2000" dirty="0"/>
              <a:t>Δομημένο ερωτηματολόγιο μεικτής μορφής, ειδικά σχεδιασμένο για την παρούσα μελέτη.</a:t>
            </a:r>
          </a:p>
          <a:p>
            <a:endParaRPr lang="el-GR" sz="2000" dirty="0"/>
          </a:p>
          <a:p>
            <a:pPr marL="342900" indent="-342900">
              <a:buFont typeface="Arial" panose="020B0604020202020204" pitchFamily="34" charset="0"/>
              <a:buChar char="•"/>
            </a:pPr>
            <a:r>
              <a:rPr lang="el-GR" sz="2000" b="1" u="sng" dirty="0"/>
              <a:t>Περιεχόμενο</a:t>
            </a:r>
            <a:r>
              <a:rPr lang="el-GR" sz="2000" dirty="0"/>
              <a:t>: </a:t>
            </a:r>
          </a:p>
          <a:p>
            <a:pPr marL="800100" lvl="1" indent="-342900">
              <a:buFont typeface="Wingdings" panose="05000000000000000000" pitchFamily="2" charset="2"/>
              <a:buChar char="Ø"/>
            </a:pPr>
            <a:r>
              <a:rPr lang="el-GR" sz="2000" dirty="0"/>
              <a:t>Δημογραφικά στοιχεία</a:t>
            </a:r>
          </a:p>
          <a:p>
            <a:pPr marL="800100" lvl="1" indent="-342900">
              <a:buFont typeface="Wingdings" panose="05000000000000000000" pitchFamily="2" charset="2"/>
              <a:buChar char="Ø"/>
            </a:pPr>
            <a:r>
              <a:rPr lang="el-GR" sz="2000" dirty="0"/>
              <a:t>54 ερωτήσεις (</a:t>
            </a:r>
            <a:r>
              <a:rPr lang="el-GR" sz="2000" dirty="0" err="1"/>
              <a:t>Likert</a:t>
            </a:r>
            <a:r>
              <a:rPr lang="el-GR" sz="2000" dirty="0"/>
              <a:t> 1–5), οργανωμένες σε δύο ερευνητικά ερωτήματα:</a:t>
            </a:r>
          </a:p>
          <a:p>
            <a:pPr marL="1371600" lvl="2" indent="-457200">
              <a:buFont typeface="+mj-lt"/>
              <a:buAutoNum type="arabicPeriod"/>
            </a:pPr>
            <a:r>
              <a:rPr lang="el-GR" sz="2000" dirty="0"/>
              <a:t>Αρχές Εξ Αποστάσεως Εκπαίδευσης</a:t>
            </a:r>
          </a:p>
          <a:p>
            <a:pPr marL="1371600" lvl="2" indent="-457200">
              <a:buFont typeface="+mj-lt"/>
              <a:buAutoNum type="arabicPeriod"/>
            </a:pPr>
            <a:r>
              <a:rPr lang="el-GR" sz="2000" dirty="0"/>
              <a:t>Αρχές Πολυμεσικής Μάθησης</a:t>
            </a:r>
          </a:p>
          <a:p>
            <a:pPr marL="800100" lvl="1" indent="-342900">
              <a:buFont typeface="Wingdings" panose="05000000000000000000" pitchFamily="2" charset="2"/>
              <a:buChar char="Ø"/>
            </a:pPr>
            <a:r>
              <a:rPr lang="el-GR" sz="2000" dirty="0"/>
              <a:t>2 ανοικτές ερωτήσεις για ποιοτική ανατροφοδότηση</a:t>
            </a:r>
            <a:r>
              <a:rPr lang="el-GR" sz="2000" b="1" dirty="0"/>
              <a:t>. </a:t>
            </a:r>
          </a:p>
          <a:p>
            <a:pPr lvl="1"/>
            <a:endParaRPr lang="el-GR" sz="2000" b="1" dirty="0"/>
          </a:p>
          <a:p>
            <a:pPr marL="342900" lvl="1" indent="-342900">
              <a:buFont typeface="Arial" panose="020B0604020202020204" pitchFamily="34" charset="0"/>
              <a:buChar char="•"/>
            </a:pPr>
            <a:r>
              <a:rPr lang="el-GR" sz="2000" b="1" u="sng" dirty="0"/>
              <a:t>Διαδικασία συλλογής δεδομένων</a:t>
            </a:r>
            <a:r>
              <a:rPr lang="el-GR" sz="2000" u="sng" dirty="0"/>
              <a:t>:</a:t>
            </a:r>
          </a:p>
          <a:p>
            <a:pPr marL="800100" lvl="2" indent="-342900">
              <a:buFont typeface="Wingdings" panose="05000000000000000000" pitchFamily="2" charset="2"/>
              <a:buChar char="q"/>
            </a:pPr>
            <a:r>
              <a:rPr lang="el-GR" sz="2000" dirty="0"/>
              <a:t>Ηλεκτρονική αποστολή ενημερωτικού email &amp; ερωτηματολογίου.</a:t>
            </a:r>
          </a:p>
          <a:p>
            <a:pPr marL="800100" lvl="2" indent="-342900">
              <a:buFont typeface="Wingdings" panose="05000000000000000000" pitchFamily="2" charset="2"/>
              <a:buChar char="q"/>
            </a:pPr>
            <a:r>
              <a:rPr lang="el-GR" sz="2000" dirty="0"/>
              <a:t>Διεξαγωγή ανώνυμης, εθελοντικής συμμετοχής με διάρκεια 2 εβδομάδων.</a:t>
            </a:r>
          </a:p>
          <a:p>
            <a:pPr marL="800100" lvl="2" indent="-342900">
              <a:buFont typeface="Wingdings" panose="05000000000000000000" pitchFamily="2" charset="2"/>
              <a:buChar char="q"/>
            </a:pPr>
            <a:r>
              <a:rPr lang="el-GR" sz="2000" dirty="0"/>
              <a:t>Διασφάλιση δεοντολογικών αρχών (ενημερωμένη συγκατάθεση, δικαίωμα αποχώρησης, ανωνυμία, GDPR).</a:t>
            </a:r>
          </a:p>
          <a:p>
            <a:pPr marL="800100" lvl="2" indent="-342900">
              <a:buFont typeface="Wingdings" panose="05000000000000000000" pitchFamily="2" charset="2"/>
              <a:buChar char="q"/>
            </a:pPr>
            <a:endParaRPr lang="el-GR" sz="2000" b="1" u="sng" dirty="0"/>
          </a:p>
        </p:txBody>
      </p:sp>
    </p:spTree>
    <p:extLst>
      <p:ext uri="{BB962C8B-B14F-4D97-AF65-F5344CB8AC3E}">
        <p14:creationId xmlns="" xmlns:p14="http://schemas.microsoft.com/office/powerpoint/2010/main" val="3778770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476672"/>
            <a:ext cx="7776864" cy="576064"/>
          </a:xfrm>
        </p:spPr>
        <p:txBody>
          <a:bodyPr>
            <a:noAutofit/>
          </a:bodyPr>
          <a:lstStyle/>
          <a:p>
            <a:r>
              <a:rPr lang="el-GR" sz="3600" dirty="0"/>
              <a:t>   </a:t>
            </a:r>
            <a:br>
              <a:rPr lang="el-GR" sz="3600" dirty="0"/>
            </a:br>
            <a:r>
              <a:rPr lang="el-GR" sz="3600" dirty="0"/>
              <a:t>   7. Αποτελέσματα - Κύρια ευρήματα</a:t>
            </a:r>
            <a:endParaRPr lang="el-GR" sz="4000" b="1" dirty="0"/>
          </a:p>
        </p:txBody>
      </p:sp>
      <p:sp>
        <p:nvSpPr>
          <p:cNvPr id="6" name="TextBox 5">
            <a:extLst>
              <a:ext uri="{FF2B5EF4-FFF2-40B4-BE49-F238E27FC236}">
                <a16:creationId xmlns:a16="http://schemas.microsoft.com/office/drawing/2014/main" xmlns="" id="{CAB15E37-E77C-4FB9-5E97-28CFD8F9D9E9}"/>
              </a:ext>
            </a:extLst>
          </p:cNvPr>
          <p:cNvSpPr txBox="1"/>
          <p:nvPr/>
        </p:nvSpPr>
        <p:spPr>
          <a:xfrm>
            <a:off x="611560" y="1268760"/>
            <a:ext cx="8352928" cy="5016758"/>
          </a:xfrm>
          <a:prstGeom prst="rect">
            <a:avLst/>
          </a:prstGeom>
          <a:noFill/>
        </p:spPr>
        <p:txBody>
          <a:bodyPr wrap="square">
            <a:spAutoFit/>
          </a:bodyPr>
          <a:lstStyle/>
          <a:p>
            <a:pPr marL="342900" indent="-342900">
              <a:buFont typeface="Arial" panose="020B0604020202020204" pitchFamily="34" charset="0"/>
              <a:buChar char="•"/>
            </a:pPr>
            <a:r>
              <a:rPr lang="el-GR" sz="2000" dirty="0"/>
              <a:t>Η θεματική ανάλυση ανέδειξε 8 βασικές θεματικές και 24 κωδικούς (επιστημονική τεκμηρίωση, παρουσίαση γνωστικού αντικειμένου, ευχρηστία, καθοδήγηση, αλληλεπίδραση, αναστοχασμός, σαφήνεια στόχων, πολυμεσικές αρχές)</a:t>
            </a:r>
          </a:p>
          <a:p>
            <a:endParaRPr lang="el-GR" sz="2000" dirty="0"/>
          </a:p>
          <a:p>
            <a:pPr marL="342900" indent="-342900">
              <a:buFont typeface="Arial" panose="020B0604020202020204" pitchFamily="34" charset="0"/>
              <a:buChar char="•"/>
            </a:pPr>
            <a:r>
              <a:rPr lang="el-GR" sz="2000" b="1" dirty="0">
                <a:solidFill>
                  <a:srgbClr val="C00000"/>
                </a:solidFill>
              </a:rPr>
              <a:t>Γενική εικόνα</a:t>
            </a:r>
            <a:r>
              <a:rPr lang="el-GR" sz="2000" dirty="0">
                <a:solidFill>
                  <a:srgbClr val="C00000"/>
                </a:solidFill>
              </a:rPr>
              <a:t>: </a:t>
            </a:r>
            <a:r>
              <a:rPr lang="el-GR" sz="2000" dirty="0"/>
              <a:t>το υλικό </a:t>
            </a:r>
            <a:r>
              <a:rPr lang="el-GR" sz="2000" u="sng" dirty="0"/>
              <a:t>κρίθηκε παιδαγωγικά κατάλληλο </a:t>
            </a:r>
            <a:r>
              <a:rPr lang="el-GR" sz="2000" dirty="0"/>
              <a:t>για προσχολική ηλικία, με σαφή δομή, απλή γλώσσα και πολυτροπικό χαρακτήρα.</a:t>
            </a:r>
          </a:p>
          <a:p>
            <a:endParaRPr lang="el-GR" sz="2000" dirty="0"/>
          </a:p>
          <a:p>
            <a:pPr marL="342900" indent="-342900">
              <a:buFont typeface="Arial" panose="020B0604020202020204" pitchFamily="34" charset="0"/>
              <a:buChar char="•"/>
            </a:pPr>
            <a:r>
              <a:rPr lang="el-GR" sz="2000" b="1" u="sng" dirty="0"/>
              <a:t>1ο ερευνητικό ερώτημα</a:t>
            </a:r>
            <a:r>
              <a:rPr lang="el-GR" sz="2000" u="sng" dirty="0"/>
              <a:t> </a:t>
            </a:r>
            <a:r>
              <a:rPr lang="el-GR" sz="2000" dirty="0"/>
              <a:t>(ανταπόκριση στις αρχές </a:t>
            </a:r>
            <a:r>
              <a:rPr lang="el-GR" sz="2000" dirty="0" err="1"/>
              <a:t>ΕξΑΕ</a:t>
            </a:r>
            <a:r>
              <a:rPr lang="el-GR" sz="2000" dirty="0"/>
              <a:t>): </a:t>
            </a:r>
            <a:r>
              <a:rPr lang="el-GR" sz="2000" i="1" dirty="0"/>
              <a:t>επιβεβαιώνεται σε μεγάλο βαθμό</a:t>
            </a:r>
            <a:r>
              <a:rPr lang="el-GR" sz="2000" dirty="0"/>
              <a:t> → υπάρχει ευχρηστία, σταδιακή οργάνωση, παιδοκεντρική γλώσσα, αλλά </a:t>
            </a:r>
            <a:r>
              <a:rPr lang="el-GR" sz="2000" b="1" dirty="0"/>
              <a:t>λείπουν πιο ορατές οδηγίες/υποστηρικτικό υλικό για εκπαιδευτικούς</a:t>
            </a:r>
            <a:r>
              <a:rPr lang="el-GR" sz="2000" dirty="0"/>
              <a:t>.</a:t>
            </a:r>
          </a:p>
          <a:p>
            <a:endParaRPr lang="el-GR" sz="2000" dirty="0"/>
          </a:p>
          <a:p>
            <a:pPr marL="342900" indent="-342900">
              <a:buFont typeface="Arial" panose="020B0604020202020204" pitchFamily="34" charset="0"/>
              <a:buChar char="•"/>
            </a:pPr>
            <a:r>
              <a:rPr lang="el-GR" sz="2000" b="1" u="sng" dirty="0"/>
              <a:t>2ο ερευνητικό ερώτημα</a:t>
            </a:r>
            <a:r>
              <a:rPr lang="el-GR" sz="2000" u="sng" dirty="0"/>
              <a:t> </a:t>
            </a:r>
            <a:r>
              <a:rPr lang="el-GR" sz="2000" dirty="0"/>
              <a:t>(πολυμεσική μάθηση): </a:t>
            </a:r>
            <a:r>
              <a:rPr lang="el-GR" sz="2000" i="1" dirty="0"/>
              <a:t>επιβεβαιώνεται</a:t>
            </a:r>
            <a:r>
              <a:rPr lang="el-GR" sz="2000" dirty="0"/>
              <a:t> → συνδυασμός εικόνας-αφήγησης-βίντεο, προσωποποίηση, κατάτμηση, αλλά σε λίγα σημεία παρατηρήθηκε </a:t>
            </a:r>
            <a:r>
              <a:rPr lang="el-GR" sz="2000" b="1" dirty="0"/>
              <a:t>γνωστική υπερφόρτωση</a:t>
            </a:r>
            <a:r>
              <a:rPr lang="el-GR" sz="2000" dirty="0"/>
              <a:t>.</a:t>
            </a:r>
          </a:p>
        </p:txBody>
      </p:sp>
    </p:spTree>
    <p:extLst>
      <p:ext uri="{BB962C8B-B14F-4D97-AF65-F5344CB8AC3E}">
        <p14:creationId xmlns="" xmlns:p14="http://schemas.microsoft.com/office/powerpoint/2010/main" val="3835095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xmlns="" id="{3F1B5248-8388-4AB8-355A-BFD6F8E5C2FB}"/>
              </a:ext>
            </a:extLst>
          </p:cNvPr>
          <p:cNvSpPr>
            <a:spLocks noGrp="1"/>
          </p:cNvSpPr>
          <p:nvPr>
            <p:ph type="title"/>
          </p:nvPr>
        </p:nvSpPr>
        <p:spPr/>
        <p:txBody>
          <a:bodyPr>
            <a:normAutofit/>
          </a:bodyPr>
          <a:lstStyle/>
          <a:p>
            <a:r>
              <a:rPr lang="el-GR" dirty="0"/>
              <a:t> Ισχυρά σημεία</a:t>
            </a:r>
          </a:p>
        </p:txBody>
      </p:sp>
      <p:sp>
        <p:nvSpPr>
          <p:cNvPr id="5" name="TextBox 4">
            <a:extLst>
              <a:ext uri="{FF2B5EF4-FFF2-40B4-BE49-F238E27FC236}">
                <a16:creationId xmlns:a16="http://schemas.microsoft.com/office/drawing/2014/main" xmlns="" id="{B63D8389-F98B-2EEA-DB6D-2843C3854651}"/>
              </a:ext>
            </a:extLst>
          </p:cNvPr>
          <p:cNvSpPr txBox="1"/>
          <p:nvPr/>
        </p:nvSpPr>
        <p:spPr>
          <a:xfrm>
            <a:off x="755576" y="1268760"/>
            <a:ext cx="8208912" cy="4832092"/>
          </a:xfrm>
          <a:prstGeom prst="rect">
            <a:avLst/>
          </a:prstGeom>
          <a:noFill/>
        </p:spPr>
        <p:txBody>
          <a:bodyPr wrap="square">
            <a:spAutoFit/>
          </a:bodyPr>
          <a:lstStyle/>
          <a:p>
            <a:pPr marL="342900" indent="-342900">
              <a:buFont typeface="Arial" panose="020B0604020202020204" pitchFamily="34" charset="0"/>
              <a:buChar char="•"/>
            </a:pPr>
            <a:r>
              <a:rPr lang="el-GR" sz="2000" b="1" u="sng" dirty="0"/>
              <a:t>3ο ερευνητικό ερώτημα </a:t>
            </a:r>
            <a:r>
              <a:rPr lang="el-GR" sz="2000" dirty="0"/>
              <a:t>(παιδαγωγική &amp; γλωσσική αξία):</a:t>
            </a:r>
          </a:p>
          <a:p>
            <a:pPr marL="800100" lvl="1" indent="-342900">
              <a:buFont typeface="Wingdings" panose="05000000000000000000" pitchFamily="2" charset="2"/>
              <a:buChar char="§"/>
            </a:pPr>
            <a:r>
              <a:rPr lang="el-GR" sz="1900" b="1" dirty="0"/>
              <a:t>Σαφής και σταδιακή δομή περιεχομένου</a:t>
            </a:r>
            <a:r>
              <a:rPr lang="el-GR" sz="1900" dirty="0"/>
              <a:t>: όλα τα άτομα (6/6) είδαν ότι η ύλη είναι οργανωμένη και κατάλληλη για την ηλικία → </a:t>
            </a:r>
            <a:r>
              <a:rPr lang="el-GR" sz="1900" i="1" dirty="0"/>
              <a:t>επιβεβαίωση </a:t>
            </a:r>
            <a:r>
              <a:rPr lang="el-GR" sz="1900" dirty="0"/>
              <a:t>στόχου σχεδιασμού.</a:t>
            </a:r>
          </a:p>
          <a:p>
            <a:pPr marL="800100" lvl="1" indent="-342900">
              <a:buFont typeface="Wingdings" panose="05000000000000000000" pitchFamily="2" charset="2"/>
              <a:buChar char="§"/>
            </a:pPr>
            <a:r>
              <a:rPr lang="el-GR" sz="1900" b="1" dirty="0"/>
              <a:t>Παιδοκεντρική, γλωσσικά προσαρμοσμένη παρουσίαση</a:t>
            </a:r>
            <a:r>
              <a:rPr lang="el-GR" sz="1900" dirty="0"/>
              <a:t>: απλή γλώσσα, σύνδεση με βιώματα, ορατοί στόχοι (5/6 το ανέφεραν) → </a:t>
            </a:r>
            <a:r>
              <a:rPr lang="el-GR" sz="1900" i="1" dirty="0"/>
              <a:t>επιβεβαιώνεται</a:t>
            </a:r>
            <a:r>
              <a:rPr lang="el-GR" sz="1900" dirty="0"/>
              <a:t> η παιδαγωγική και γλωσσική καταλληλότητα.</a:t>
            </a:r>
          </a:p>
          <a:p>
            <a:pPr marL="800100" lvl="1" indent="-342900">
              <a:buFont typeface="Wingdings" panose="05000000000000000000" pitchFamily="2" charset="2"/>
              <a:buChar char="§"/>
            </a:pPr>
            <a:r>
              <a:rPr lang="el-GR" sz="1900" b="1" dirty="0"/>
              <a:t>Πολυτροπικότητα / πολυαισθητηριακή μάθηση</a:t>
            </a:r>
            <a:r>
              <a:rPr lang="el-GR" sz="1900" dirty="0"/>
              <a:t>: εικόνες, βίντεο, αφήγηση υποστηρίζουν κατανόηση και εμπλοκή (6/6) → </a:t>
            </a:r>
            <a:r>
              <a:rPr lang="el-GR" sz="1900" i="1" dirty="0"/>
              <a:t>επιβεβαιώνεται</a:t>
            </a:r>
            <a:r>
              <a:rPr lang="el-GR" sz="1900" dirty="0"/>
              <a:t> η αξιοποίηση πολυμεσικών αρχών.</a:t>
            </a:r>
          </a:p>
          <a:p>
            <a:pPr marL="800100" lvl="1" indent="-342900">
              <a:buFont typeface="Wingdings" panose="05000000000000000000" pitchFamily="2" charset="2"/>
              <a:buChar char="§"/>
            </a:pPr>
            <a:r>
              <a:rPr lang="el-GR" sz="1900" b="1" dirty="0"/>
              <a:t>Ευχρηστία περιβάλλοντος</a:t>
            </a:r>
            <a:r>
              <a:rPr lang="el-GR" sz="1900" dirty="0"/>
              <a:t>: υψηλές βαθμολογίες (4–5) σε πλοήγηση, κουμπιά, οπτική σήμανση → </a:t>
            </a:r>
            <a:r>
              <a:rPr lang="el-GR" sz="1900" i="1" dirty="0"/>
              <a:t>επιβεβαιώνεται </a:t>
            </a:r>
            <a:r>
              <a:rPr lang="el-GR" sz="1900" dirty="0"/>
              <a:t>ότι το υλικό είναι φιλικό στον χρήστη. </a:t>
            </a:r>
          </a:p>
          <a:p>
            <a:pPr marL="800100" lvl="1" indent="-342900">
              <a:buFont typeface="Wingdings" panose="05000000000000000000" pitchFamily="2" charset="2"/>
              <a:buChar char="§"/>
            </a:pPr>
            <a:r>
              <a:rPr lang="el-GR" sz="2000" b="1" dirty="0"/>
              <a:t>Σαφήνεια σκοπών και προσδοκώμενων αποτελεσμάτων</a:t>
            </a:r>
            <a:r>
              <a:rPr lang="el-GR" sz="2000" dirty="0"/>
              <a:t>: οι στόχοι είναι ορατοί, συνδεδεμένοι με δραστηριότητες → </a:t>
            </a:r>
            <a:r>
              <a:rPr lang="el-GR" sz="2000" i="1" dirty="0"/>
              <a:t>επιβεβαιώνεται</a:t>
            </a:r>
            <a:r>
              <a:rPr lang="el-GR" sz="2000" dirty="0"/>
              <a:t> το κομμάτι της στοχοθεσίας.</a:t>
            </a:r>
            <a:endParaRPr lang="el-GR" sz="1900" dirty="0"/>
          </a:p>
        </p:txBody>
      </p:sp>
    </p:spTree>
    <p:extLst>
      <p:ext uri="{BB962C8B-B14F-4D97-AF65-F5344CB8AC3E}">
        <p14:creationId xmlns="" xmlns:p14="http://schemas.microsoft.com/office/powerpoint/2010/main" val="2679556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xmlns="" id="{3A7B0C64-1FE6-AC53-2AFE-5D922B9DF2B8}"/>
              </a:ext>
            </a:extLst>
          </p:cNvPr>
          <p:cNvSpPr>
            <a:spLocks noGrp="1"/>
          </p:cNvSpPr>
          <p:nvPr>
            <p:ph type="title"/>
          </p:nvPr>
        </p:nvSpPr>
        <p:spPr/>
        <p:txBody>
          <a:bodyPr/>
          <a:lstStyle/>
          <a:p>
            <a:r>
              <a:rPr lang="el-GR" dirty="0"/>
              <a:t>  </a:t>
            </a:r>
            <a:r>
              <a:rPr lang="el-GR" sz="3600" dirty="0"/>
              <a:t>Σημεία βελτίωσης </a:t>
            </a:r>
          </a:p>
        </p:txBody>
      </p:sp>
      <p:sp>
        <p:nvSpPr>
          <p:cNvPr id="4" name="TextBox 3">
            <a:extLst>
              <a:ext uri="{FF2B5EF4-FFF2-40B4-BE49-F238E27FC236}">
                <a16:creationId xmlns:a16="http://schemas.microsoft.com/office/drawing/2014/main" xmlns="" id="{48B9DB26-730B-5395-F4F5-FD48B5695A04}"/>
              </a:ext>
            </a:extLst>
          </p:cNvPr>
          <p:cNvSpPr txBox="1"/>
          <p:nvPr/>
        </p:nvSpPr>
        <p:spPr>
          <a:xfrm>
            <a:off x="755576" y="1268760"/>
            <a:ext cx="8208912" cy="4893647"/>
          </a:xfrm>
          <a:prstGeom prst="rect">
            <a:avLst/>
          </a:prstGeom>
          <a:noFill/>
        </p:spPr>
        <p:txBody>
          <a:bodyPr wrap="square">
            <a:spAutoFit/>
          </a:bodyPr>
          <a:lstStyle/>
          <a:p>
            <a:pPr marL="342900" indent="-342900">
              <a:buFont typeface="Arial" panose="020B0604020202020204" pitchFamily="34" charset="0"/>
              <a:buChar char="•"/>
            </a:pPr>
            <a:r>
              <a:rPr lang="el-GR" sz="2000" b="1" u="sng" dirty="0"/>
              <a:t>4ο ερευνητικό ερώτημα </a:t>
            </a:r>
            <a:r>
              <a:rPr lang="el-GR" sz="2000" dirty="0"/>
              <a:t>(προτάσεις βελτίωσης):</a:t>
            </a:r>
          </a:p>
          <a:p>
            <a:pPr marL="800100" lvl="1" indent="-342900">
              <a:buFont typeface="Wingdings" panose="05000000000000000000" pitchFamily="2" charset="2"/>
              <a:buChar char="§"/>
            </a:pPr>
            <a:r>
              <a:rPr lang="el-GR" sz="2000" b="1" dirty="0"/>
              <a:t>Περιορισμένη συνεργατική/κοινωνική διάσταση</a:t>
            </a:r>
            <a:r>
              <a:rPr lang="el-GR" sz="2000" dirty="0"/>
              <a:t>: χαμηλές βαθμολογίες σε ανταλλαγή απόψεων, δραστηριότητες ομάδας, αίσθηση κοινότητας → η υπόθεση ότι το υλικό θα υποστηρίζει επαρκώς τη συνεργατική μάθηση </a:t>
            </a:r>
            <a:r>
              <a:rPr lang="el-GR" sz="2000" i="1" dirty="0"/>
              <a:t>δεν επιβεβαιώθηκε.</a:t>
            </a:r>
          </a:p>
          <a:p>
            <a:pPr marL="800100" lvl="1" indent="-342900">
              <a:buFont typeface="Wingdings" panose="05000000000000000000" pitchFamily="2" charset="2"/>
              <a:buChar char="§"/>
            </a:pPr>
            <a:r>
              <a:rPr lang="el-GR" sz="2000" b="1" dirty="0"/>
              <a:t>Ανεπαρκής καθοδήγηση εκπαιδευόμενου/εκπαιδευτικού</a:t>
            </a:r>
            <a:r>
              <a:rPr lang="el-GR" sz="2000" dirty="0"/>
              <a:t>: ζητήθηκαν πιο σαφείς οδηγίες χρήσης, συνοδευτικός οδηγός, ορατά εργαλεία → η υπόθεση για πλήρη υποστηρικτικότητα του υλικού </a:t>
            </a:r>
            <a:r>
              <a:rPr lang="el-GR" sz="2000" i="1" dirty="0"/>
              <a:t>επιβεβαιώθηκε μόνο μερικώς.</a:t>
            </a:r>
          </a:p>
          <a:p>
            <a:pPr marL="800100" lvl="1" indent="-342900">
              <a:buFont typeface="Wingdings" panose="05000000000000000000" pitchFamily="2" charset="2"/>
              <a:buChar char="§"/>
            </a:pPr>
            <a:r>
              <a:rPr lang="el-GR" sz="2000" b="1" dirty="0"/>
              <a:t>Ανατροφοδότηση &amp; αυτορρύθμιση</a:t>
            </a:r>
            <a:r>
              <a:rPr lang="el-GR" sz="2000" dirty="0"/>
              <a:t>: έλλειψη άμεσης ανατροφοδότησης, κουίζ, checklists, ερωτήσεων ανακεφαλαίωσης → η προσδοκία για ενισχυμένη αυτοαξιολόγηση </a:t>
            </a:r>
            <a:r>
              <a:rPr lang="el-GR" sz="2000" i="1" dirty="0"/>
              <a:t>επιβεβαιώθηκε μερικώς.</a:t>
            </a:r>
          </a:p>
          <a:p>
            <a:pPr marL="800100" lvl="1" indent="-342900">
              <a:buFont typeface="Wingdings" panose="05000000000000000000" pitchFamily="2" charset="2"/>
              <a:buChar char="§"/>
            </a:pPr>
            <a:r>
              <a:rPr lang="el-GR" sz="2000" b="1" dirty="0"/>
              <a:t>Επιστημονική τεκμηρίωση – επεκτάσεις</a:t>
            </a:r>
            <a:r>
              <a:rPr lang="el-GR" sz="2000" dirty="0"/>
              <a:t>: οι πηγές υπάρχουν και είναι σωστές, αλλά λείπουν συγκριτικές προσεγγίσεις και υπερσύνδεσμοι για περαιτέρω μελέτη.</a:t>
            </a:r>
            <a:endParaRPr lang="el-GR" sz="1900" i="1" dirty="0"/>
          </a:p>
        </p:txBody>
      </p:sp>
    </p:spTree>
    <p:extLst>
      <p:ext uri="{BB962C8B-B14F-4D97-AF65-F5344CB8AC3E}">
        <p14:creationId xmlns="" xmlns:p14="http://schemas.microsoft.com/office/powerpoint/2010/main" val="220069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67136" y="692696"/>
            <a:ext cx="7776864" cy="576064"/>
          </a:xfrm>
        </p:spPr>
        <p:txBody>
          <a:bodyPr>
            <a:noAutofit/>
          </a:bodyPr>
          <a:lstStyle/>
          <a:p>
            <a:r>
              <a:rPr lang="el-GR" sz="3600" dirty="0"/>
              <a:t>  8. Συμπεράσματα</a:t>
            </a:r>
            <a:endParaRPr lang="el-GR" sz="4000" b="1" dirty="0"/>
          </a:p>
        </p:txBody>
      </p:sp>
      <p:sp>
        <p:nvSpPr>
          <p:cNvPr id="4" name="9 - Ορθογώνιο"/>
          <p:cNvSpPr/>
          <p:nvPr/>
        </p:nvSpPr>
        <p:spPr>
          <a:xfrm>
            <a:off x="899592" y="1412776"/>
            <a:ext cx="7992888" cy="4401205"/>
          </a:xfrm>
          <a:prstGeom prst="rect">
            <a:avLst/>
          </a:prstGeom>
        </p:spPr>
        <p:txBody>
          <a:bodyPr wrap="square">
            <a:spAutoFit/>
          </a:bodyPr>
          <a:lstStyle/>
          <a:p>
            <a:pPr marL="342900" indent="-342900">
              <a:buFont typeface="Arial" panose="020B0604020202020204" pitchFamily="34" charset="0"/>
              <a:buChar char="•"/>
            </a:pPr>
            <a:r>
              <a:rPr lang="el-GR" sz="2000" dirty="0"/>
              <a:t>Το υλικό κρίνεται παιδαγωγικά και γλωσσικά κατάλληλο για προσχολική ηλικία (σαφείς στόχοι, απλή γλώσσα, παιδοκεντρική οργάνωση).</a:t>
            </a:r>
          </a:p>
          <a:p>
            <a:endParaRPr lang="el-GR" sz="2000" dirty="0"/>
          </a:p>
          <a:p>
            <a:pPr marL="342900" indent="-342900">
              <a:buFont typeface="Arial" panose="020B0604020202020204" pitchFamily="34" charset="0"/>
              <a:buChar char="•"/>
            </a:pPr>
            <a:r>
              <a:rPr lang="el-GR" sz="2000" dirty="0"/>
              <a:t>Συμμορφώνεται με βασικές αρχές </a:t>
            </a:r>
            <a:r>
              <a:rPr lang="el-GR" sz="2000" dirty="0" err="1"/>
              <a:t>ΕξΑΕ</a:t>
            </a:r>
            <a:r>
              <a:rPr lang="el-GR" sz="2000" dirty="0"/>
              <a:t> για μικρά παιδιά: προβλεψιμότητα, σταδιακή δομή, πολυτροπική παρουσίαση → σύγκλιση με προηγούμενες πρόσφατες έρευνες (π.χ. </a:t>
            </a:r>
            <a:r>
              <a:rPr lang="el-GR" sz="2000" dirty="0" err="1"/>
              <a:t>Barghani</a:t>
            </a:r>
            <a:r>
              <a:rPr lang="el-GR" sz="2000" dirty="0"/>
              <a:t>, 2022, </a:t>
            </a:r>
            <a:r>
              <a:rPr lang="el-GR" sz="2000" dirty="0" err="1"/>
              <a:t>Steed</a:t>
            </a:r>
            <a:r>
              <a:rPr lang="el-GR" sz="2000" dirty="0"/>
              <a:t> </a:t>
            </a:r>
            <a:r>
              <a:rPr lang="el-GR" sz="2000" dirty="0" err="1"/>
              <a:t>et</a:t>
            </a:r>
            <a:r>
              <a:rPr lang="el-GR" sz="2000" dirty="0"/>
              <a:t> </a:t>
            </a:r>
            <a:r>
              <a:rPr lang="el-GR" sz="2000" dirty="0" err="1"/>
              <a:t>al</a:t>
            </a:r>
            <a:r>
              <a:rPr lang="el-GR" sz="2000" dirty="0"/>
              <a:t>., 2022, </a:t>
            </a:r>
            <a:r>
              <a:rPr lang="el-GR" sz="2000" dirty="0" err="1"/>
              <a:t>Liu</a:t>
            </a:r>
            <a:r>
              <a:rPr lang="el-GR" sz="2000" dirty="0"/>
              <a:t> </a:t>
            </a:r>
            <a:r>
              <a:rPr lang="el-GR" sz="2000" dirty="0" err="1"/>
              <a:t>et</a:t>
            </a:r>
            <a:r>
              <a:rPr lang="el-GR" sz="2000" dirty="0"/>
              <a:t> </a:t>
            </a:r>
            <a:r>
              <a:rPr lang="el-GR" sz="2000" dirty="0" err="1"/>
              <a:t>al</a:t>
            </a:r>
            <a:r>
              <a:rPr lang="el-GR" sz="2000" dirty="0"/>
              <a:t>., 2024). </a:t>
            </a:r>
          </a:p>
          <a:p>
            <a:endParaRPr lang="el-GR" sz="2000" dirty="0"/>
          </a:p>
          <a:p>
            <a:pPr marL="342900" indent="-342900">
              <a:buFont typeface="Arial" panose="020B0604020202020204" pitchFamily="34" charset="0"/>
              <a:buChar char="•"/>
            </a:pPr>
            <a:r>
              <a:rPr lang="el-GR" sz="2000" dirty="0"/>
              <a:t>Αποτελεσματική εφαρμογή αρχών Πολυμεσικής Μάθησης (</a:t>
            </a:r>
            <a:r>
              <a:rPr lang="el-GR" sz="2000" dirty="0" err="1"/>
              <a:t>Mayer</a:t>
            </a:r>
            <a:r>
              <a:rPr lang="el-GR" sz="2000" dirty="0"/>
              <a:t>): εικόνα + αφήγηση + βίντεο ενισχύουν τη γνωστική και συναισθηματική εμπλοκή.</a:t>
            </a:r>
          </a:p>
          <a:p>
            <a:pPr marL="342900" indent="-342900">
              <a:buFont typeface="Arial" panose="020B0604020202020204" pitchFamily="34" charset="0"/>
              <a:buChar char="•"/>
            </a:pPr>
            <a:endParaRPr lang="el-GR" sz="2000" dirty="0"/>
          </a:p>
          <a:p>
            <a:pPr marL="342900" indent="-342900">
              <a:buFont typeface="Arial" panose="020B0604020202020204" pitchFamily="34" charset="0"/>
              <a:buChar char="•"/>
            </a:pPr>
            <a:r>
              <a:rPr lang="el-GR" sz="2000" dirty="0"/>
              <a:t>Αναδείχθηκε η σύνδεση με βιώματα και παιχνίδι, άρα δυνατότητα για αυθεντική γλωσσική χρήση και ένταξη στην προσχολική πράξη.</a:t>
            </a:r>
          </a:p>
        </p:txBody>
      </p:sp>
    </p:spTree>
    <p:extLst>
      <p:ext uri="{BB962C8B-B14F-4D97-AF65-F5344CB8AC3E}">
        <p14:creationId xmlns="" xmlns:p14="http://schemas.microsoft.com/office/powerpoint/2010/main" val="1704983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xmlns="" id="{6E67E722-6139-3663-C9A2-70C1A5942DCB}"/>
              </a:ext>
            </a:extLst>
          </p:cNvPr>
          <p:cNvSpPr>
            <a:spLocks noGrp="1"/>
          </p:cNvSpPr>
          <p:nvPr>
            <p:ph type="title"/>
          </p:nvPr>
        </p:nvSpPr>
        <p:spPr>
          <a:xfrm>
            <a:off x="1143000" y="365127"/>
            <a:ext cx="7749480" cy="687609"/>
          </a:xfrm>
        </p:spPr>
        <p:txBody>
          <a:bodyPr>
            <a:normAutofit fontScale="90000"/>
          </a:bodyPr>
          <a:lstStyle/>
          <a:p>
            <a:r>
              <a:rPr lang="el-GR" sz="3600" dirty="0"/>
              <a:t>  </a:t>
            </a:r>
            <a:br>
              <a:rPr lang="el-GR" sz="3600" dirty="0"/>
            </a:br>
            <a:r>
              <a:rPr lang="el-GR" sz="3600" dirty="0"/>
              <a:t>   Σημεία απόκλισης / ανάγκες βελτίωσης</a:t>
            </a:r>
          </a:p>
        </p:txBody>
      </p:sp>
      <p:sp>
        <p:nvSpPr>
          <p:cNvPr id="6" name="TextBox 5">
            <a:extLst>
              <a:ext uri="{FF2B5EF4-FFF2-40B4-BE49-F238E27FC236}">
                <a16:creationId xmlns:a16="http://schemas.microsoft.com/office/drawing/2014/main" xmlns="" id="{1B89C22F-3E92-6E7D-5C35-8F9AB86BE5B1}"/>
              </a:ext>
            </a:extLst>
          </p:cNvPr>
          <p:cNvSpPr txBox="1"/>
          <p:nvPr/>
        </p:nvSpPr>
        <p:spPr>
          <a:xfrm>
            <a:off x="755576" y="1772816"/>
            <a:ext cx="8136904" cy="3785652"/>
          </a:xfrm>
          <a:prstGeom prst="rect">
            <a:avLst/>
          </a:prstGeom>
          <a:noFill/>
        </p:spPr>
        <p:txBody>
          <a:bodyPr wrap="square">
            <a:spAutoFit/>
          </a:bodyPr>
          <a:lstStyle/>
          <a:p>
            <a:pPr marL="342900" indent="-342900">
              <a:buFont typeface="Arial" panose="020B0604020202020204" pitchFamily="34" charset="0"/>
              <a:buChar char="•"/>
            </a:pPr>
            <a:r>
              <a:rPr lang="el-GR" sz="2000" b="1" dirty="0"/>
              <a:t>Ελλιπής καθοδήγηση εκπαιδευτικού</a:t>
            </a:r>
            <a:r>
              <a:rPr lang="el-GR" sz="2000" dirty="0"/>
              <a:t> (οδηγός χρήσης, παραδείγματα, βίντεο) → δυσκολία αξιοποίησης από λιγότερο εξοικειωμένους/</a:t>
            </a:r>
            <a:r>
              <a:rPr lang="el-GR" sz="2000" dirty="0" err="1"/>
              <a:t>ες</a:t>
            </a:r>
            <a:r>
              <a:rPr lang="el-GR" sz="2000" dirty="0"/>
              <a:t> εκπαιδευτικούς. </a:t>
            </a:r>
          </a:p>
          <a:p>
            <a:endParaRPr lang="el-GR" sz="2000" dirty="0"/>
          </a:p>
          <a:p>
            <a:pPr marL="342900" indent="-342900">
              <a:buFont typeface="Arial" panose="020B0604020202020204" pitchFamily="34" charset="0"/>
              <a:buChar char="•"/>
            </a:pPr>
            <a:r>
              <a:rPr lang="el-GR" sz="2000" b="1" dirty="0"/>
              <a:t>Απουσία εργαλείων αυτορρύθμισης/αναστοχασμού</a:t>
            </a:r>
            <a:r>
              <a:rPr lang="el-GR" sz="2000" dirty="0"/>
              <a:t> για τα παιδιά (ανακεφαλαιώσεις, απλές αυτοαξιολογήσεις). </a:t>
            </a:r>
          </a:p>
          <a:p>
            <a:endParaRPr lang="el-GR" sz="2000" dirty="0"/>
          </a:p>
          <a:p>
            <a:pPr marL="342900" indent="-342900">
              <a:buFont typeface="Arial" panose="020B0604020202020204" pitchFamily="34" charset="0"/>
              <a:buChar char="•"/>
            </a:pPr>
            <a:r>
              <a:rPr lang="el-GR" sz="2000" b="1" dirty="0"/>
              <a:t>Μερική εφαρμογή κατάτμησης/σηματοδότησης</a:t>
            </a:r>
            <a:r>
              <a:rPr lang="el-GR" sz="2000" dirty="0"/>
              <a:t> → σε κάποια σημεία υπάρχει πιθανή γνωστική υπερφόρτωση.</a:t>
            </a:r>
          </a:p>
          <a:p>
            <a:endParaRPr lang="el-GR" sz="2000" dirty="0"/>
          </a:p>
          <a:p>
            <a:pPr marL="342900" indent="-342900">
              <a:buFont typeface="Arial" panose="020B0604020202020204" pitchFamily="34" charset="0"/>
              <a:buChar char="•"/>
            </a:pPr>
            <a:r>
              <a:rPr lang="el-GR" sz="2000" b="1" dirty="0"/>
              <a:t>Λιγότερη συνεργατική/κοινωνική διάσταση</a:t>
            </a:r>
            <a:r>
              <a:rPr lang="el-GR" sz="2000" dirty="0"/>
              <a:t> σε σχέση με αυτό που προτείνουν οι κοινωνικοπολιτισμικές προσεγγίσεις (</a:t>
            </a:r>
            <a:r>
              <a:rPr lang="el-GR" sz="2000" dirty="0" err="1"/>
              <a:t>π.χ.Vygotsky</a:t>
            </a:r>
            <a:r>
              <a:rPr lang="el-GR" sz="2000" dirty="0"/>
              <a:t>).</a:t>
            </a:r>
          </a:p>
        </p:txBody>
      </p:sp>
    </p:spTree>
    <p:extLst>
      <p:ext uri="{BB962C8B-B14F-4D97-AF65-F5344CB8AC3E}">
        <p14:creationId xmlns="" xmlns:p14="http://schemas.microsoft.com/office/powerpoint/2010/main" val="1964966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xmlns="" id="{BD6B63F4-36D1-0FE4-57B3-F1FA85068592}"/>
              </a:ext>
            </a:extLst>
          </p:cNvPr>
          <p:cNvSpPr>
            <a:spLocks noGrp="1"/>
          </p:cNvSpPr>
          <p:nvPr>
            <p:ph type="title"/>
          </p:nvPr>
        </p:nvSpPr>
        <p:spPr/>
        <p:txBody>
          <a:bodyPr>
            <a:normAutofit/>
          </a:bodyPr>
          <a:lstStyle/>
          <a:p>
            <a:r>
              <a:rPr lang="el-GR" sz="3600" dirty="0"/>
              <a:t>  Περιορισμοί της έρευνας</a:t>
            </a:r>
          </a:p>
        </p:txBody>
      </p:sp>
      <p:sp>
        <p:nvSpPr>
          <p:cNvPr id="5" name="TextBox 4">
            <a:extLst>
              <a:ext uri="{FF2B5EF4-FFF2-40B4-BE49-F238E27FC236}">
                <a16:creationId xmlns:a16="http://schemas.microsoft.com/office/drawing/2014/main" xmlns="" id="{E63DF74F-31B1-714C-526B-523FD0735833}"/>
              </a:ext>
            </a:extLst>
          </p:cNvPr>
          <p:cNvSpPr txBox="1"/>
          <p:nvPr/>
        </p:nvSpPr>
        <p:spPr>
          <a:xfrm>
            <a:off x="899592" y="1499043"/>
            <a:ext cx="8064896" cy="4401205"/>
          </a:xfrm>
          <a:prstGeom prst="rect">
            <a:avLst/>
          </a:prstGeom>
          <a:noFill/>
        </p:spPr>
        <p:txBody>
          <a:bodyPr wrap="square">
            <a:spAutoFit/>
          </a:bodyPr>
          <a:lstStyle/>
          <a:p>
            <a:pPr marL="342900" indent="-342900">
              <a:buFont typeface="Arial" panose="020B0604020202020204" pitchFamily="34" charset="0"/>
              <a:buChar char="•"/>
            </a:pPr>
            <a:r>
              <a:rPr lang="el-GR" sz="2000" dirty="0"/>
              <a:t>Μικρό και ομοιογενές δείγμα (6 εκπαιδευτικοί) → περιορισμένη γενικευσιμότητα.</a:t>
            </a:r>
          </a:p>
          <a:p>
            <a:pPr marL="342900" indent="-342900">
              <a:buFont typeface="Arial" panose="020B0604020202020204" pitchFamily="34" charset="0"/>
              <a:buChar char="•"/>
            </a:pPr>
            <a:endParaRPr lang="el-GR" sz="2000" dirty="0"/>
          </a:p>
          <a:p>
            <a:pPr marL="342900" indent="-342900">
              <a:buFont typeface="Arial" panose="020B0604020202020204" pitchFamily="34" charset="0"/>
              <a:buChar char="•"/>
            </a:pPr>
            <a:r>
              <a:rPr lang="el-GR" sz="2000" dirty="0"/>
              <a:t>Υποκειμενικά δεδομένα (αυτοαναφορές/απόψεις εκπαιδευτικών) χωρίς παράλληλη παρατήρηση εφαρμογής στην τάξη.</a:t>
            </a:r>
          </a:p>
          <a:p>
            <a:endParaRPr lang="el-GR" sz="2000" dirty="0"/>
          </a:p>
          <a:p>
            <a:pPr marL="342900" indent="-342900">
              <a:buFont typeface="Arial" panose="020B0604020202020204" pitchFamily="34" charset="0"/>
              <a:buChar char="•"/>
            </a:pPr>
            <a:r>
              <a:rPr lang="el-GR" sz="2000" dirty="0"/>
              <a:t>Αξιολόγηση ενός συγκεκριμένου υλικού και σε συγκεκριμένο γνωστικό αντικείμενο (Αγγλικά προσχολικής) → τα ευρήματα δεν μεταφέρονται αυτομάτως σε άλλα αντικείμενα ή ηλικίες.</a:t>
            </a:r>
          </a:p>
          <a:p>
            <a:endParaRPr lang="el-GR" sz="2000" dirty="0"/>
          </a:p>
          <a:p>
            <a:pPr marL="342900" indent="-342900">
              <a:buFont typeface="Arial" panose="020B0604020202020204" pitchFamily="34" charset="0"/>
              <a:buChar char="•"/>
            </a:pPr>
            <a:r>
              <a:rPr lang="el-GR" sz="2000" dirty="0"/>
              <a:t>Οι αντιλήψεις των εκπαιδευτικών ενδέχεται να έχουν επηρεαστεί από το προσωπικό τους επίπεδο ψηφιακής επάρκειας και την εμπειρία τους με την εξ αποστάσεως εκπαίδευση. </a:t>
            </a:r>
          </a:p>
          <a:p>
            <a:pPr marL="342900" indent="-342900">
              <a:buFont typeface="Arial" panose="020B0604020202020204" pitchFamily="34" charset="0"/>
              <a:buChar char="•"/>
            </a:pPr>
            <a:endParaRPr lang="el-GR" sz="2000" dirty="0"/>
          </a:p>
        </p:txBody>
      </p:sp>
    </p:spTree>
    <p:extLst>
      <p:ext uri="{BB962C8B-B14F-4D97-AF65-F5344CB8AC3E}">
        <p14:creationId xmlns="" xmlns:p14="http://schemas.microsoft.com/office/powerpoint/2010/main" val="3452321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xmlns="" id="{78945462-65A3-F801-11C9-6AE8B9869F7E}"/>
              </a:ext>
            </a:extLst>
          </p:cNvPr>
          <p:cNvSpPr>
            <a:spLocks noGrp="1"/>
          </p:cNvSpPr>
          <p:nvPr>
            <p:ph type="title"/>
          </p:nvPr>
        </p:nvSpPr>
        <p:spPr>
          <a:xfrm>
            <a:off x="1115616" y="620688"/>
            <a:ext cx="7372350" cy="687609"/>
          </a:xfrm>
        </p:spPr>
        <p:txBody>
          <a:bodyPr>
            <a:normAutofit fontScale="90000"/>
          </a:bodyPr>
          <a:lstStyle/>
          <a:p>
            <a:r>
              <a:rPr lang="el-GR" dirty="0"/>
              <a:t>  </a:t>
            </a:r>
            <a:br>
              <a:rPr lang="el-GR" dirty="0"/>
            </a:br>
            <a:r>
              <a:rPr lang="el-GR" dirty="0"/>
              <a:t>   </a:t>
            </a:r>
            <a:r>
              <a:rPr lang="el-GR" sz="4000" dirty="0"/>
              <a:t>Πρακτικές για μελλοντικό σχεδιασμό 	</a:t>
            </a:r>
          </a:p>
        </p:txBody>
      </p:sp>
      <p:sp>
        <p:nvSpPr>
          <p:cNvPr id="5" name="TextBox 4">
            <a:extLst>
              <a:ext uri="{FF2B5EF4-FFF2-40B4-BE49-F238E27FC236}">
                <a16:creationId xmlns:a16="http://schemas.microsoft.com/office/drawing/2014/main" xmlns="" id="{3D06B60A-11F6-5F51-BF00-F0F567D9AC85}"/>
              </a:ext>
            </a:extLst>
          </p:cNvPr>
          <p:cNvSpPr txBox="1"/>
          <p:nvPr/>
        </p:nvSpPr>
        <p:spPr>
          <a:xfrm>
            <a:off x="827584" y="1556792"/>
            <a:ext cx="8172400" cy="4462760"/>
          </a:xfrm>
          <a:prstGeom prst="rect">
            <a:avLst/>
          </a:prstGeom>
          <a:noFill/>
        </p:spPr>
        <p:txBody>
          <a:bodyPr wrap="square">
            <a:spAutoFit/>
          </a:bodyPr>
          <a:lstStyle/>
          <a:p>
            <a:pPr marL="342900" indent="-342900">
              <a:buFont typeface="Arial" panose="020B0604020202020204" pitchFamily="34" charset="0"/>
              <a:buChar char="•"/>
            </a:pPr>
            <a:r>
              <a:rPr lang="el-GR" sz="2000" dirty="0"/>
              <a:t>Διεύρυνση δείγματος και σύγκριση ομάδων με διαφορετικό επίπεδο ψηφιακής επάρκειας.</a:t>
            </a:r>
          </a:p>
          <a:p>
            <a:endParaRPr lang="el-GR" sz="2000" dirty="0"/>
          </a:p>
          <a:p>
            <a:pPr marL="342900" indent="-342900">
              <a:buFont typeface="Arial" panose="020B0604020202020204" pitchFamily="34" charset="0"/>
              <a:buChar char="•"/>
            </a:pPr>
            <a:r>
              <a:rPr lang="el-GR" sz="2000" dirty="0"/>
              <a:t>Παρακολούθηση πραγματικής εφαρμογής του υλικού με παιδιά (μαθησιακά και κοινωνικά αποτελέσματα).</a:t>
            </a:r>
          </a:p>
          <a:p>
            <a:endParaRPr lang="el-GR" sz="2000" dirty="0"/>
          </a:p>
          <a:p>
            <a:pPr marL="342900" indent="-342900">
              <a:buFont typeface="Arial" panose="020B0604020202020204" pitchFamily="34" charset="0"/>
              <a:buChar char="•"/>
            </a:pPr>
            <a:r>
              <a:rPr lang="el-GR" sz="2000" dirty="0"/>
              <a:t>Διερεύνηση του ρόλου των γονέων στη χρήση του υλικού στο σπίτι.</a:t>
            </a:r>
          </a:p>
          <a:p>
            <a:endParaRPr lang="el-GR" sz="2000" dirty="0"/>
          </a:p>
          <a:p>
            <a:pPr marL="342900" indent="-342900">
              <a:buFont typeface="Arial" panose="020B0604020202020204" pitchFamily="34" charset="0"/>
              <a:buChar char="•"/>
            </a:pPr>
            <a:r>
              <a:rPr lang="el-GR" sz="2000" dirty="0"/>
              <a:t>Πειραματικός/</a:t>
            </a:r>
            <a:r>
              <a:rPr lang="el-GR" sz="2000" dirty="0" err="1"/>
              <a:t>ημιπειραματικός</a:t>
            </a:r>
            <a:r>
              <a:rPr lang="el-GR" sz="2000" dirty="0"/>
              <a:t> σχεδιασμός για να φανεί η πρόσθετη αξία της πολυμεσικής δομής                μια μελλοντική έρευνα θα μπορούσε να ελέγξει αν το συγκεκριμένο πολυμεσικό υλικό (με εικόνες, ήχο, αφήγηση, βίντεο) όντως βελτιώνει τη μάθηση των παιδιών, σε σύγκριση με ένα πιο «παραδοσιακό» υλικό (π.χ. μόνο εικόνες και κείμενο).</a:t>
            </a:r>
          </a:p>
          <a:p>
            <a:pPr marL="342900" indent="-342900">
              <a:buFont typeface="Arial" panose="020B0604020202020204" pitchFamily="34" charset="0"/>
              <a:buChar char="•"/>
            </a:pPr>
            <a:endParaRPr lang="el-GR" dirty="0"/>
          </a:p>
        </p:txBody>
      </p:sp>
      <p:sp>
        <p:nvSpPr>
          <p:cNvPr id="6" name="Βέλος: Δεξιό 5">
            <a:extLst>
              <a:ext uri="{FF2B5EF4-FFF2-40B4-BE49-F238E27FC236}">
                <a16:creationId xmlns:a16="http://schemas.microsoft.com/office/drawing/2014/main" xmlns="" id="{1716E85E-18F1-9B07-4107-B982CB366C9C}"/>
              </a:ext>
            </a:extLst>
          </p:cNvPr>
          <p:cNvSpPr/>
          <p:nvPr/>
        </p:nvSpPr>
        <p:spPr>
          <a:xfrm>
            <a:off x="3707904" y="4437112"/>
            <a:ext cx="742392" cy="144016"/>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301879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1. Σκοπός της Διπλωματικής Εργασίας</a:t>
            </a:r>
            <a:endParaRPr lang="el-GR" sz="3600" b="1" dirty="0"/>
          </a:p>
        </p:txBody>
      </p:sp>
      <p:sp>
        <p:nvSpPr>
          <p:cNvPr id="6" name="TextBox 5">
            <a:extLst>
              <a:ext uri="{FF2B5EF4-FFF2-40B4-BE49-F238E27FC236}">
                <a16:creationId xmlns:a16="http://schemas.microsoft.com/office/drawing/2014/main" xmlns="" id="{C9BB03D5-56B6-594F-BC09-01E88EC00389}"/>
              </a:ext>
            </a:extLst>
          </p:cNvPr>
          <p:cNvSpPr txBox="1"/>
          <p:nvPr/>
        </p:nvSpPr>
        <p:spPr>
          <a:xfrm>
            <a:off x="899592" y="1556792"/>
            <a:ext cx="7847312" cy="4462760"/>
          </a:xfrm>
          <a:prstGeom prst="rect">
            <a:avLst/>
          </a:prstGeom>
          <a:noFill/>
        </p:spPr>
        <p:txBody>
          <a:bodyPr wrap="square">
            <a:spAutoFit/>
          </a:bodyPr>
          <a:lstStyle/>
          <a:p>
            <a:pPr marL="342900" indent="-342900">
              <a:buFont typeface="Arial" panose="020B0604020202020204" pitchFamily="34" charset="0"/>
              <a:buChar char="•"/>
            </a:pPr>
            <a:r>
              <a:rPr lang="el-GR" sz="2000" dirty="0"/>
              <a:t>Να διερευνηθεί κατά πόσο ένα εκπαιδευτικό υλικό Συμπληρωματικής Εξ Αποστάσεως Εκπαίδευσης (</a:t>
            </a:r>
            <a:r>
              <a:rPr lang="el-GR" sz="2000" dirty="0" err="1"/>
              <a:t>ΕξΑΕ</a:t>
            </a:r>
            <a:r>
              <a:rPr lang="el-GR" sz="2000" dirty="0"/>
              <a:t>), σχεδιασμένο με βάση παιδαγωγικά και αναπτυξιακά κριτήρια, μπορεί να υποστηρίξει αποτελεσματικά τη διδασκαλία της Αγγλικής γλώσσας στο νηπιαγωγείο.</a:t>
            </a:r>
          </a:p>
          <a:p>
            <a:endParaRPr lang="el-GR" sz="2000" dirty="0"/>
          </a:p>
          <a:p>
            <a:pPr marL="342900" indent="-342900">
              <a:buFont typeface="Arial" panose="020B0604020202020204" pitchFamily="34" charset="0"/>
              <a:buChar char="•"/>
            </a:pPr>
            <a:r>
              <a:rPr lang="el-GR" sz="2000" dirty="0"/>
              <a:t>Να ενισχυθεί η γλωσσική έκθεση των νηπίων με τρόπο βιωματικό και ελκυστικό.</a:t>
            </a:r>
          </a:p>
          <a:p>
            <a:endParaRPr lang="el-GR" sz="2000" dirty="0"/>
          </a:p>
          <a:p>
            <a:pPr marL="342900" indent="-342900">
              <a:buFont typeface="Arial" panose="020B0604020202020204" pitchFamily="34" charset="0"/>
              <a:buChar char="•"/>
            </a:pPr>
            <a:r>
              <a:rPr lang="el-GR" sz="2000" dirty="0"/>
              <a:t>Να διερευνηθεί η παιδαγωγική καταλληλότητα και η χρηστικότητα του υλικού.</a:t>
            </a:r>
          </a:p>
          <a:p>
            <a:endParaRPr lang="el-GR" sz="2000" dirty="0"/>
          </a:p>
          <a:p>
            <a:pPr marL="342900" indent="-342900">
              <a:buFont typeface="Arial" panose="020B0604020202020204" pitchFamily="34" charset="0"/>
              <a:buChar char="•"/>
            </a:pPr>
            <a:r>
              <a:rPr lang="el-GR" sz="2000" dirty="0"/>
              <a:t>Να αποτυπωθούν οι απόψεις εκπαιδευτικών Αγγλικής που εργάζονται στην προσχολική εκπαίδευση</a:t>
            </a:r>
            <a:r>
              <a:rPr lang="el-GR" dirty="0"/>
              <a:t>.</a:t>
            </a:r>
          </a:p>
        </p:txBody>
      </p:sp>
    </p:spTree>
    <p:extLst>
      <p:ext uri="{BB962C8B-B14F-4D97-AF65-F5344CB8AC3E}">
        <p14:creationId xmlns="" xmlns:p14="http://schemas.microsoft.com/office/powerpoint/2010/main" val="6726484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9 - Ορθογώνιο"/>
          <p:cNvSpPr/>
          <p:nvPr/>
        </p:nvSpPr>
        <p:spPr>
          <a:xfrm>
            <a:off x="1477641" y="2852936"/>
            <a:ext cx="7632848" cy="584775"/>
          </a:xfrm>
          <a:prstGeom prst="rect">
            <a:avLst/>
          </a:prstGeom>
        </p:spPr>
        <p:txBody>
          <a:bodyPr wrap="square">
            <a:spAutoFit/>
          </a:bodyPr>
          <a:lstStyle/>
          <a:p>
            <a:r>
              <a:rPr lang="el-GR" sz="3200" dirty="0"/>
              <a:t>Σας ευχαριστώ για την προσοχή σας!</a:t>
            </a:r>
          </a:p>
        </p:txBody>
      </p:sp>
    </p:spTree>
    <p:extLst>
      <p:ext uri="{BB962C8B-B14F-4D97-AF65-F5344CB8AC3E}">
        <p14:creationId xmlns="" xmlns:p14="http://schemas.microsoft.com/office/powerpoint/2010/main" val="102612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576064"/>
          </a:xfrm>
        </p:spPr>
        <p:txBody>
          <a:bodyPr>
            <a:noAutofit/>
          </a:bodyPr>
          <a:lstStyle/>
          <a:p>
            <a:r>
              <a:rPr lang="el-GR" sz="3200" dirty="0"/>
              <a:t>2. Συνεισφορά της Διπλωματικής Εργασίας</a:t>
            </a:r>
            <a:endParaRPr lang="el-GR" sz="3200" b="1" dirty="0"/>
          </a:p>
        </p:txBody>
      </p:sp>
      <p:sp>
        <p:nvSpPr>
          <p:cNvPr id="4" name="9 - Ορθογώνιο"/>
          <p:cNvSpPr/>
          <p:nvPr/>
        </p:nvSpPr>
        <p:spPr>
          <a:xfrm>
            <a:off x="755576" y="1225689"/>
            <a:ext cx="8136904" cy="5940088"/>
          </a:xfrm>
          <a:prstGeom prst="rect">
            <a:avLst/>
          </a:prstGeom>
        </p:spPr>
        <p:txBody>
          <a:bodyPr wrap="square">
            <a:spAutoFit/>
          </a:bodyPr>
          <a:lstStyle/>
          <a:p>
            <a:pPr marL="457200" indent="-457200">
              <a:buFont typeface="Arial" panose="020B0604020202020204" pitchFamily="34" charset="0"/>
              <a:buChar char="•"/>
            </a:pPr>
            <a:r>
              <a:rPr lang="el-GR" sz="2000" dirty="0"/>
              <a:t>Αναδεικνύει τη σημαντικότητα της προσχολικής εκπαίδευσης για την ανάπτυξη του παιδιού σε όλους τους τομείς (γλωσσικό, γνωστικό, κοινωνικό και συναισθηματικό).</a:t>
            </a:r>
          </a:p>
          <a:p>
            <a:endParaRPr lang="el-GR" sz="2000" dirty="0"/>
          </a:p>
          <a:p>
            <a:pPr marL="457200" indent="-457200">
              <a:buFont typeface="Arial" panose="020B0604020202020204" pitchFamily="34" charset="0"/>
              <a:buChar char="•"/>
            </a:pPr>
            <a:r>
              <a:rPr lang="el-GR" sz="2000" dirty="0"/>
              <a:t>Αναδεικνύει την αξία της πρώιμης επαφής με την Αγγλική γλώσσα μέσα από παιχνίδι, δημιουργικές δραστηριότητες και βιωματική μάθηση.</a:t>
            </a:r>
          </a:p>
          <a:p>
            <a:endParaRPr lang="el-GR" sz="2000" dirty="0"/>
          </a:p>
          <a:p>
            <a:pPr marL="457200" indent="-457200">
              <a:buFont typeface="Arial" panose="020B0604020202020204" pitchFamily="34" charset="0"/>
              <a:buChar char="•"/>
            </a:pPr>
            <a:r>
              <a:rPr lang="el-GR" sz="2000" dirty="0"/>
              <a:t>Συνδέει τη χρήση της τεχνολογίας (ΤΠΕ) και της Συμπληρωματικής </a:t>
            </a:r>
            <a:r>
              <a:rPr lang="el-GR" sz="2000" dirty="0" err="1"/>
              <a:t>ΕξΑΕ</a:t>
            </a:r>
            <a:r>
              <a:rPr lang="el-GR" sz="2000" dirty="0"/>
              <a:t> με πιο ελκυστικές μορφές μάθησης για τα παιδιά του νηπιαγωγείου.</a:t>
            </a:r>
          </a:p>
          <a:p>
            <a:pPr marL="457200" indent="-457200">
              <a:buFont typeface="Arial" panose="020B0604020202020204" pitchFamily="34" charset="0"/>
              <a:buChar char="•"/>
            </a:pPr>
            <a:endParaRPr lang="el-GR" sz="2000" dirty="0"/>
          </a:p>
          <a:p>
            <a:pPr marL="457200" indent="-457200">
              <a:buFont typeface="Arial" panose="020B0604020202020204" pitchFamily="34" charset="0"/>
              <a:buChar char="•"/>
            </a:pPr>
            <a:r>
              <a:rPr lang="el-GR" sz="2000" dirty="0"/>
              <a:t>Παρουσιάζει ένα πρωτότυπο παράδειγμα εκπαιδευτικού υλικού που συνδυάζει παιδαγωγικές αρχές και σύγχρονα τεχνολογικά μέσα.</a:t>
            </a:r>
          </a:p>
          <a:p>
            <a:pPr marL="457200" indent="-457200">
              <a:buFont typeface="Arial" panose="020B0604020202020204" pitchFamily="34" charset="0"/>
              <a:buChar char="•"/>
            </a:pPr>
            <a:endParaRPr lang="el-GR" sz="2000" dirty="0"/>
          </a:p>
          <a:p>
            <a:pPr marL="457200" indent="-457200">
              <a:buFont typeface="Arial" panose="020B0604020202020204" pitchFamily="34" charset="0"/>
              <a:buChar char="•"/>
            </a:pPr>
            <a:r>
              <a:rPr lang="el-GR" sz="2000" b="1" u="sng" dirty="0"/>
              <a:t>Αντιμετωπίζει ένα σημαντικό κενό στην έρευνα</a:t>
            </a:r>
            <a:r>
              <a:rPr lang="el-GR" sz="2000" dirty="0"/>
              <a:t>, καθώς υπάρχουν λίγες μελέτες για την εξ αποστάσεως εκπαίδευση και τη διδασκαλία Αγγλικών σε μικρά παιδιά.</a:t>
            </a:r>
          </a:p>
          <a:p>
            <a:pPr marL="457200" indent="-457200">
              <a:buFont typeface="Arial" panose="020B0604020202020204" pitchFamily="34" charset="0"/>
              <a:buChar char="•"/>
            </a:pPr>
            <a:endParaRPr lang="el-GR" sz="2000" dirty="0"/>
          </a:p>
          <a:p>
            <a:pPr marL="457200" indent="-457200">
              <a:buFont typeface="Arial" panose="020B0604020202020204" pitchFamily="34" charset="0"/>
              <a:buChar char="•"/>
            </a:pPr>
            <a:endParaRPr lang="el-GR" sz="2000" dirty="0"/>
          </a:p>
        </p:txBody>
      </p:sp>
    </p:spTree>
    <p:extLst>
      <p:ext uri="{BB962C8B-B14F-4D97-AF65-F5344CB8AC3E}">
        <p14:creationId xmlns="" xmlns:p14="http://schemas.microsoft.com/office/powerpoint/2010/main" val="2790992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608" y="620688"/>
            <a:ext cx="7776864" cy="576064"/>
          </a:xfrm>
        </p:spPr>
        <p:txBody>
          <a:bodyPr>
            <a:noAutofit/>
          </a:bodyPr>
          <a:lstStyle/>
          <a:p>
            <a:r>
              <a:rPr lang="el-GR" sz="3600" dirty="0"/>
              <a:t>3. Ερευνητικά Ερωτήματα</a:t>
            </a:r>
            <a:endParaRPr lang="el-GR" sz="4000" b="1" dirty="0"/>
          </a:p>
        </p:txBody>
      </p:sp>
      <p:sp>
        <p:nvSpPr>
          <p:cNvPr id="5" name="TextBox 4">
            <a:extLst>
              <a:ext uri="{FF2B5EF4-FFF2-40B4-BE49-F238E27FC236}">
                <a16:creationId xmlns:a16="http://schemas.microsoft.com/office/drawing/2014/main" xmlns="" id="{102FD971-CD8F-AE28-81DC-ECAB747FD408}"/>
              </a:ext>
            </a:extLst>
          </p:cNvPr>
          <p:cNvSpPr txBox="1"/>
          <p:nvPr/>
        </p:nvSpPr>
        <p:spPr>
          <a:xfrm>
            <a:off x="899592" y="1628800"/>
            <a:ext cx="8064896" cy="4093428"/>
          </a:xfrm>
          <a:prstGeom prst="rect">
            <a:avLst/>
          </a:prstGeom>
          <a:noFill/>
        </p:spPr>
        <p:txBody>
          <a:bodyPr wrap="square">
            <a:spAutoFit/>
          </a:bodyPr>
          <a:lstStyle/>
          <a:p>
            <a:pPr marL="342900" indent="-342900">
              <a:buFont typeface="Arial" panose="020B0604020202020204" pitchFamily="34" charset="0"/>
              <a:buChar char="•"/>
            </a:pPr>
            <a:r>
              <a:rPr lang="el-GR" sz="2000" dirty="0"/>
              <a:t>Σε ποιο βαθμό το εκπαιδευτικό υλικό ακολουθεί τις βασικές αρχές και τη μεθοδολογία της Εξ Αποστάσεως Εκπαίδευσης (</a:t>
            </a:r>
            <a:r>
              <a:rPr lang="el-GR" sz="2000" dirty="0" err="1"/>
              <a:t>ΕξΑΕ</a:t>
            </a:r>
            <a:r>
              <a:rPr lang="el-GR" sz="2000" dirty="0"/>
              <a:t>), όπως αυτές εφαρμόζονται στην προσχολική ηλικία;</a:t>
            </a:r>
          </a:p>
          <a:p>
            <a:pPr marL="342900" indent="-342900">
              <a:buFont typeface="Arial" panose="020B0604020202020204" pitchFamily="34" charset="0"/>
              <a:buChar char="•"/>
            </a:pPr>
            <a:endParaRPr lang="el-GR" sz="2000" dirty="0"/>
          </a:p>
          <a:p>
            <a:pPr marL="342900" indent="-342900">
              <a:buFont typeface="Arial" panose="020B0604020202020204" pitchFamily="34" charset="0"/>
              <a:buChar char="•"/>
            </a:pPr>
            <a:r>
              <a:rPr lang="el-GR" sz="2000" dirty="0"/>
              <a:t>Ποιες αρχές της Πολυμεσικής Μάθησης υλοποιούνται στο συγκεκριμένο υλικό και πώς αξιολογούνται από τους εκπαιδευτικούς;</a:t>
            </a:r>
          </a:p>
          <a:p>
            <a:pPr marL="342900" indent="-342900">
              <a:buFont typeface="Arial" panose="020B0604020202020204" pitchFamily="34" charset="0"/>
              <a:buChar char="•"/>
            </a:pPr>
            <a:endParaRPr lang="el-GR" sz="2000" dirty="0"/>
          </a:p>
          <a:p>
            <a:pPr marL="342900" indent="-342900">
              <a:buFont typeface="Arial" panose="020B0604020202020204" pitchFamily="34" charset="0"/>
              <a:buChar char="•"/>
            </a:pPr>
            <a:r>
              <a:rPr lang="el-GR" sz="2000" dirty="0"/>
              <a:t>Ποιες είναι οι αντιλήψεις των εκπαιδευτικών σχετικά με την παιδαγωγική και γλωσσική αξία του υλικού στη διδασκαλία της Αγγλικής γλώσσας στο νηπιαγωγείο;</a:t>
            </a:r>
          </a:p>
          <a:p>
            <a:pPr marL="342900" indent="-342900">
              <a:buFont typeface="Arial" panose="020B0604020202020204" pitchFamily="34" charset="0"/>
              <a:buChar char="•"/>
            </a:pPr>
            <a:endParaRPr lang="el-GR" sz="2000" dirty="0"/>
          </a:p>
          <a:p>
            <a:pPr marL="342900" indent="-342900">
              <a:buFont typeface="Arial" panose="020B0604020202020204" pitchFamily="34" charset="0"/>
              <a:buChar char="•"/>
            </a:pPr>
            <a:r>
              <a:rPr lang="el-GR" sz="2000" dirty="0"/>
              <a:t>Ποιες προτάσεις βελτίωσης διατυπώνουν οι εκπαιδευτικοί για την ενίσχυση της αποτελεσματικότητας του υλικού;</a:t>
            </a:r>
          </a:p>
        </p:txBody>
      </p:sp>
    </p:spTree>
    <p:extLst>
      <p:ext uri="{BB962C8B-B14F-4D97-AF65-F5344CB8AC3E}">
        <p14:creationId xmlns="" xmlns:p14="http://schemas.microsoft.com/office/powerpoint/2010/main" val="1538920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Δομή της εργασίας</a:t>
            </a:r>
            <a:endParaRPr lang="el-GR" sz="3600" b="1" dirty="0"/>
          </a:p>
        </p:txBody>
      </p:sp>
      <p:sp>
        <p:nvSpPr>
          <p:cNvPr id="4" name="9 - Ορθογώνιο"/>
          <p:cNvSpPr/>
          <p:nvPr/>
        </p:nvSpPr>
        <p:spPr>
          <a:xfrm>
            <a:off x="827584" y="1412776"/>
            <a:ext cx="8208912" cy="4708981"/>
          </a:xfrm>
          <a:prstGeom prst="rect">
            <a:avLst/>
          </a:prstGeom>
        </p:spPr>
        <p:txBody>
          <a:bodyPr wrap="square">
            <a:spAutoFit/>
          </a:bodyPr>
          <a:lstStyle/>
          <a:p>
            <a:pPr marL="342900" indent="-342900">
              <a:buFont typeface="Arial" panose="020B0604020202020204" pitchFamily="34" charset="0"/>
              <a:buChar char="•"/>
            </a:pPr>
            <a:r>
              <a:rPr lang="el-GR" sz="2000" b="1" dirty="0"/>
              <a:t>Κεφάλαιο 1:</a:t>
            </a:r>
            <a:r>
              <a:rPr lang="el-GR" sz="2000" dirty="0"/>
              <a:t> Εισαγωγή – Αντικείμενο, σκοπός, ερευνητικά ερωτήματα και μεθοδολογία.</a:t>
            </a:r>
          </a:p>
          <a:p>
            <a:pPr marL="342900" indent="-342900">
              <a:buFont typeface="Arial" panose="020B0604020202020204" pitchFamily="34" charset="0"/>
              <a:buChar char="•"/>
            </a:pPr>
            <a:r>
              <a:rPr lang="el-GR" sz="2000" b="1" dirty="0"/>
              <a:t>Κεφάλαιο 2:</a:t>
            </a:r>
            <a:r>
              <a:rPr lang="el-GR" sz="2000" dirty="0"/>
              <a:t> Η προσχολική εκπαίδευση στην Ελλάδα – θεσμικό και παιδαγωγικό πλαίσιο.</a:t>
            </a:r>
          </a:p>
          <a:p>
            <a:pPr marL="342900" indent="-342900">
              <a:buFont typeface="Arial" panose="020B0604020202020204" pitchFamily="34" charset="0"/>
              <a:buChar char="•"/>
            </a:pPr>
            <a:r>
              <a:rPr lang="el-GR" sz="2000" b="1" dirty="0"/>
              <a:t>Κεφάλαιο 3:</a:t>
            </a:r>
            <a:r>
              <a:rPr lang="el-GR" sz="2000" dirty="0"/>
              <a:t> Οι ΤΠΕ στην προσχολική αγωγή.</a:t>
            </a:r>
          </a:p>
          <a:p>
            <a:pPr marL="342900" indent="-342900">
              <a:buFont typeface="Arial" panose="020B0604020202020204" pitchFamily="34" charset="0"/>
              <a:buChar char="•"/>
            </a:pPr>
            <a:r>
              <a:rPr lang="el-GR" sz="2000" b="1" dirty="0"/>
              <a:t>Κεφάλαιο 4:</a:t>
            </a:r>
            <a:r>
              <a:rPr lang="el-GR" sz="2000" dirty="0"/>
              <a:t> Η διδασκαλία της Αγγλικής γλώσσας στο νηπιαγωγείο.</a:t>
            </a:r>
          </a:p>
          <a:p>
            <a:pPr marL="342900" indent="-342900">
              <a:buFont typeface="Arial" panose="020B0604020202020204" pitchFamily="34" charset="0"/>
              <a:buChar char="•"/>
            </a:pPr>
            <a:r>
              <a:rPr lang="el-GR" sz="2000" b="1" dirty="0"/>
              <a:t>Κεφάλαιο 5:</a:t>
            </a:r>
            <a:r>
              <a:rPr lang="el-GR" sz="2000" dirty="0"/>
              <a:t> Η Εξ Αποστάσεως Εκπαίδευση (</a:t>
            </a:r>
            <a:r>
              <a:rPr lang="el-GR" sz="2000" dirty="0" err="1"/>
              <a:t>ΕξΑΕ</a:t>
            </a:r>
            <a:r>
              <a:rPr lang="el-GR" sz="2000" dirty="0"/>
              <a:t>) στην προσχολική ηλικία.</a:t>
            </a:r>
          </a:p>
          <a:p>
            <a:pPr marL="342900" indent="-342900">
              <a:buFont typeface="Arial" panose="020B0604020202020204" pitchFamily="34" charset="0"/>
              <a:buChar char="•"/>
            </a:pPr>
            <a:r>
              <a:rPr lang="el-GR" sz="2000" b="1" dirty="0"/>
              <a:t>Κεφάλαιο 6:</a:t>
            </a:r>
            <a:r>
              <a:rPr lang="el-GR" sz="2000" dirty="0"/>
              <a:t> Παρουσίαση του εκπαιδευτικού υλικού </a:t>
            </a:r>
            <a:r>
              <a:rPr lang="el-GR" sz="2000" i="1" dirty="0"/>
              <a:t>«The </a:t>
            </a:r>
            <a:r>
              <a:rPr lang="el-GR" sz="2000" i="1" dirty="0" err="1"/>
              <a:t>Butterfly</a:t>
            </a:r>
            <a:r>
              <a:rPr lang="el-GR" sz="2000" i="1" dirty="0"/>
              <a:t> </a:t>
            </a:r>
            <a:r>
              <a:rPr lang="el-GR" sz="2000" i="1" dirty="0" err="1"/>
              <a:t>Life</a:t>
            </a:r>
            <a:r>
              <a:rPr lang="el-GR" sz="2000" i="1" dirty="0"/>
              <a:t> </a:t>
            </a:r>
            <a:r>
              <a:rPr lang="el-GR" sz="2000" i="1" dirty="0" err="1"/>
              <a:t>Cycle</a:t>
            </a:r>
            <a:r>
              <a:rPr lang="el-GR" sz="2000" i="1" dirty="0"/>
              <a:t>»</a:t>
            </a:r>
            <a:r>
              <a:rPr lang="el-GR" sz="2000" dirty="0"/>
              <a:t> και των διδακτικών ενοτήτων.</a:t>
            </a:r>
          </a:p>
          <a:p>
            <a:pPr marL="342900" indent="-342900">
              <a:buFont typeface="Arial" panose="020B0604020202020204" pitchFamily="34" charset="0"/>
              <a:buChar char="•"/>
            </a:pPr>
            <a:r>
              <a:rPr lang="el-GR" sz="2000" b="1" dirty="0"/>
              <a:t>Κεφάλαιο 7:</a:t>
            </a:r>
            <a:r>
              <a:rPr lang="el-GR" sz="2000" dirty="0"/>
              <a:t> Μεθοδολογία έρευνας.</a:t>
            </a:r>
          </a:p>
          <a:p>
            <a:pPr marL="342900" indent="-342900">
              <a:buFont typeface="Arial" panose="020B0604020202020204" pitchFamily="34" charset="0"/>
              <a:buChar char="•"/>
            </a:pPr>
            <a:r>
              <a:rPr lang="el-GR" sz="2000" b="1" dirty="0"/>
              <a:t>Κεφάλαιο 8:</a:t>
            </a:r>
            <a:r>
              <a:rPr lang="el-GR" sz="2000" dirty="0"/>
              <a:t> Παρουσίαση αποτελεσμάτων.</a:t>
            </a:r>
          </a:p>
          <a:p>
            <a:pPr marL="342900" indent="-342900">
              <a:buFont typeface="Arial" panose="020B0604020202020204" pitchFamily="34" charset="0"/>
              <a:buChar char="•"/>
            </a:pPr>
            <a:r>
              <a:rPr lang="el-GR" sz="2000" b="1" dirty="0"/>
              <a:t>Κεφάλαιο 9:</a:t>
            </a:r>
            <a:r>
              <a:rPr lang="el-GR" sz="2000" dirty="0"/>
              <a:t> Συζήτηση ευρημάτων.</a:t>
            </a:r>
          </a:p>
          <a:p>
            <a:pPr marL="342900" indent="-342900">
              <a:buFont typeface="Arial" panose="020B0604020202020204" pitchFamily="34" charset="0"/>
              <a:buChar char="•"/>
            </a:pPr>
            <a:r>
              <a:rPr lang="el-GR" sz="2000" b="1" dirty="0"/>
              <a:t>Κεφάλαιο 10:</a:t>
            </a:r>
            <a:r>
              <a:rPr lang="el-GR" sz="2000" dirty="0"/>
              <a:t> Συμπεράσματα, παιδαγωγικές εφαρμογές και προτάσεις για μελλοντική έρευνα.</a:t>
            </a:r>
            <a:endParaRPr lang="el-GR" sz="2000" u="sng" dirty="0"/>
          </a:p>
        </p:txBody>
      </p:sp>
    </p:spTree>
    <p:extLst>
      <p:ext uri="{BB962C8B-B14F-4D97-AF65-F5344CB8AC3E}">
        <p14:creationId xmlns="" xmlns:p14="http://schemas.microsoft.com/office/powerpoint/2010/main" val="1368895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05208" y="548680"/>
            <a:ext cx="7199240" cy="765652"/>
          </a:xfrm>
        </p:spPr>
        <p:txBody>
          <a:bodyPr>
            <a:noAutofit/>
          </a:bodyPr>
          <a:lstStyle/>
          <a:p>
            <a:r>
              <a:rPr lang="el-GR" sz="3600" dirty="0"/>
              <a:t>4. Θεωρητικό Πλαίσιο</a:t>
            </a:r>
            <a:endParaRPr lang="el-GR" sz="3600" b="1" dirty="0"/>
          </a:p>
        </p:txBody>
      </p:sp>
      <p:sp>
        <p:nvSpPr>
          <p:cNvPr id="5" name="TextBox 4">
            <a:extLst>
              <a:ext uri="{FF2B5EF4-FFF2-40B4-BE49-F238E27FC236}">
                <a16:creationId xmlns:a16="http://schemas.microsoft.com/office/drawing/2014/main" xmlns="" id="{02E728BB-8D18-5E09-C4E2-2427C6D3D93E}"/>
              </a:ext>
            </a:extLst>
          </p:cNvPr>
          <p:cNvSpPr txBox="1"/>
          <p:nvPr/>
        </p:nvSpPr>
        <p:spPr>
          <a:xfrm>
            <a:off x="899592" y="1412776"/>
            <a:ext cx="8046640" cy="4401205"/>
          </a:xfrm>
          <a:prstGeom prst="rect">
            <a:avLst/>
          </a:prstGeom>
          <a:noFill/>
        </p:spPr>
        <p:txBody>
          <a:bodyPr wrap="square">
            <a:spAutoFit/>
          </a:bodyPr>
          <a:lstStyle/>
          <a:p>
            <a:pPr>
              <a:buFont typeface="Arial" panose="020B0604020202020204" pitchFamily="34" charset="0"/>
              <a:buChar char="•"/>
            </a:pPr>
            <a:r>
              <a:rPr lang="el-GR" sz="2000" dirty="0"/>
              <a:t>Η προσχολική εκπαίδευση στην Ελλάδα έχει εξελιχθεί σταδιακά και σήμερα δίνει έμφαση σε μια περισσότερο παιδοκεντρική, βιωματική και παιγνιώδη μάθηση (Νέο ΠΣ Νηπιαγωγείου -ΙΕΠ, 2022).</a:t>
            </a:r>
          </a:p>
          <a:p>
            <a:pPr>
              <a:buFont typeface="Arial" panose="020B0604020202020204" pitchFamily="34" charset="0"/>
              <a:buChar char="•"/>
            </a:pPr>
            <a:endParaRPr lang="el-GR" sz="2000" dirty="0"/>
          </a:p>
          <a:p>
            <a:pPr>
              <a:buFont typeface="Arial" panose="020B0604020202020204" pitchFamily="34" charset="0"/>
              <a:buChar char="•"/>
            </a:pPr>
            <a:r>
              <a:rPr lang="el-GR" sz="2000" dirty="0"/>
              <a:t>Το παιχνίδι, η συνεργασία και οι δραστηριότητες με νόημα αποτελούν τον βασικό τρόπο μάθησης των νηπίων.</a:t>
            </a:r>
          </a:p>
          <a:p>
            <a:pPr>
              <a:buFont typeface="Arial" panose="020B0604020202020204" pitchFamily="34" charset="0"/>
              <a:buChar char="•"/>
            </a:pPr>
            <a:endParaRPr lang="el-GR" sz="2000" dirty="0"/>
          </a:p>
          <a:p>
            <a:pPr>
              <a:buFont typeface="Arial" panose="020B0604020202020204" pitchFamily="34" charset="0"/>
              <a:buChar char="•"/>
            </a:pPr>
            <a:r>
              <a:rPr lang="el-GR" sz="2000" dirty="0"/>
              <a:t>Οι ΤΠΕ εντάσσονται ως υποστηρικτικά μέσα στη μάθηση, όχι ως ξεχωριστό μάθημα, και βοηθούν στη συμμετοχή, στη δημιουργικότητα και στην έκφραση.</a:t>
            </a:r>
          </a:p>
          <a:p>
            <a:endParaRPr lang="el-GR" sz="2000" dirty="0"/>
          </a:p>
          <a:p>
            <a:pPr>
              <a:buFont typeface="Arial" panose="020B0604020202020204" pitchFamily="34" charset="0"/>
              <a:buChar char="•"/>
            </a:pPr>
            <a:r>
              <a:rPr lang="el-GR" sz="2000" dirty="0"/>
              <a:t>Η εισαγωγή της Αγγλικής στο νηπιαγωγείο (πρόγραμμα ΕΑΝ) βασίζεται σε ήπιες, βιωματικές και διαθεματικές προσεγγίσεις (CLIL), ώστε τα παιδιά να εκτίθενται στη γλώσσα με φυσικό και ευχάριστο τρόπο.</a:t>
            </a:r>
          </a:p>
        </p:txBody>
      </p:sp>
    </p:spTree>
    <p:extLst>
      <p:ext uri="{BB962C8B-B14F-4D97-AF65-F5344CB8AC3E}">
        <p14:creationId xmlns="" xmlns:p14="http://schemas.microsoft.com/office/powerpoint/2010/main" val="3581669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xmlns="" id="{9A2F26D0-525B-36AC-C502-6DD2671FD14E}"/>
              </a:ext>
            </a:extLst>
          </p:cNvPr>
          <p:cNvSpPr>
            <a:spLocks noGrp="1"/>
          </p:cNvSpPr>
          <p:nvPr>
            <p:ph type="title"/>
          </p:nvPr>
        </p:nvSpPr>
        <p:spPr/>
        <p:txBody>
          <a:bodyPr/>
          <a:lstStyle/>
          <a:p>
            <a:r>
              <a:rPr lang="el-GR" sz="3600" dirty="0"/>
              <a:t>  Θεωρητικό Πλαίσιο</a:t>
            </a:r>
          </a:p>
        </p:txBody>
      </p:sp>
      <p:sp>
        <p:nvSpPr>
          <p:cNvPr id="5" name="TextBox 4">
            <a:extLst>
              <a:ext uri="{FF2B5EF4-FFF2-40B4-BE49-F238E27FC236}">
                <a16:creationId xmlns:a16="http://schemas.microsoft.com/office/drawing/2014/main" xmlns="" id="{52EB8EC6-BC84-2574-882E-7F4E1C359B94}"/>
              </a:ext>
            </a:extLst>
          </p:cNvPr>
          <p:cNvSpPr txBox="1"/>
          <p:nvPr/>
        </p:nvSpPr>
        <p:spPr>
          <a:xfrm>
            <a:off x="782866" y="1232261"/>
            <a:ext cx="8352928" cy="5632311"/>
          </a:xfrm>
          <a:prstGeom prst="rect">
            <a:avLst/>
          </a:prstGeom>
          <a:noFill/>
        </p:spPr>
        <p:txBody>
          <a:bodyPr wrap="square">
            <a:spAutoFit/>
          </a:bodyPr>
          <a:lstStyle/>
          <a:p>
            <a:pPr marL="342900" indent="-342900">
              <a:buFont typeface="Arial" panose="020B0604020202020204" pitchFamily="34" charset="0"/>
              <a:buChar char="•"/>
            </a:pPr>
            <a:r>
              <a:rPr lang="el-GR" sz="2000" dirty="0"/>
              <a:t>Η Συμπληρωματική Εξ Αποστάσεως Εκπαίδευση (</a:t>
            </a:r>
            <a:r>
              <a:rPr lang="el-GR" sz="2000" dirty="0" err="1"/>
              <a:t>ΕξΑΕ</a:t>
            </a:r>
            <a:r>
              <a:rPr lang="el-GR" sz="2000" dirty="0"/>
              <a:t>) στην προσχολική ηλικία δεν αντικαθιστά τη δια ζώσης διδασκαλία      τη συμπληρώνει με επιπλέον, ευέλικτες δραστηριότητες.  </a:t>
            </a:r>
          </a:p>
          <a:p>
            <a:endParaRPr lang="el-GR" sz="2000" dirty="0"/>
          </a:p>
          <a:p>
            <a:pPr marL="342900" indent="-342900">
              <a:buFont typeface="Arial" panose="020B0604020202020204" pitchFamily="34" charset="0"/>
              <a:buChar char="•"/>
            </a:pPr>
            <a:r>
              <a:rPr lang="el-GR" sz="2000" dirty="0"/>
              <a:t>Το εκπαιδευτικό υλικό στην </a:t>
            </a:r>
            <a:r>
              <a:rPr lang="el-GR" sz="2000" dirty="0" err="1"/>
              <a:t>ΕξΑΕ</a:t>
            </a:r>
            <a:r>
              <a:rPr lang="el-GR" sz="2000" dirty="0"/>
              <a:t> λειτουργεί ως ένας «αφανής δάσκαλος»: πρέπει να είναι σαφές, δομημένο, ελκυστικό, διαδραστικό και να καθοδηγεί το παιδί.</a:t>
            </a:r>
          </a:p>
          <a:p>
            <a:endParaRPr lang="el-GR" sz="2000" dirty="0"/>
          </a:p>
          <a:p>
            <a:pPr marL="342900" indent="-342900">
              <a:buFont typeface="Arial" panose="020B0604020202020204" pitchFamily="34" charset="0"/>
              <a:buChar char="•"/>
            </a:pPr>
            <a:r>
              <a:rPr lang="el-GR" sz="2000" dirty="0"/>
              <a:t>Ο σχεδιασμός βασίζεται σε παιδαγωγικές αρχές (</a:t>
            </a:r>
            <a:r>
              <a:rPr lang="el-GR" sz="2000" dirty="0" err="1"/>
              <a:t>παιδοκεντρικότητα</a:t>
            </a:r>
            <a:r>
              <a:rPr lang="el-GR" sz="2000" dirty="0"/>
              <a:t>, αυθεντικότητα, διαφοροποίηση) και σε αρχές πολυμεσικής μάθησης του </a:t>
            </a:r>
            <a:r>
              <a:rPr lang="el-GR" sz="2000" dirty="0" err="1"/>
              <a:t>Mayer</a:t>
            </a:r>
            <a:r>
              <a:rPr lang="el-GR" sz="2000" dirty="0"/>
              <a:t> (ισορροπία λόγου–εικόνας, συνοχή, χρονική/χωρική εγγύτητα).</a:t>
            </a:r>
          </a:p>
          <a:p>
            <a:endParaRPr lang="el-GR" sz="2000" dirty="0"/>
          </a:p>
          <a:p>
            <a:pPr marL="342900" indent="-342900">
              <a:buFont typeface="Arial" panose="020B0604020202020204" pitchFamily="34" charset="0"/>
              <a:buChar char="•"/>
            </a:pPr>
            <a:r>
              <a:rPr lang="el-GR" sz="2000" dirty="0"/>
              <a:t>Σύνδεση με το ΠΣ 2022: ενίσχυση ψηφιακού γραμματισμού, συνεργατικής μάθησης και συμμετοχής γονέων.</a:t>
            </a:r>
          </a:p>
          <a:p>
            <a:endParaRPr lang="el-GR" sz="2000" dirty="0"/>
          </a:p>
          <a:p>
            <a:pPr marL="342900" indent="-342900">
              <a:buFont typeface="Arial" panose="020B0604020202020204" pitchFamily="34" charset="0"/>
              <a:buChar char="•"/>
            </a:pPr>
            <a:r>
              <a:rPr lang="el-GR" sz="2000" b="1" u="sng" dirty="0"/>
              <a:t>Η </a:t>
            </a:r>
            <a:r>
              <a:rPr lang="el-GR" sz="2000" b="1" u="sng" dirty="0" err="1"/>
              <a:t>ΕξΑΕ</a:t>
            </a:r>
            <a:r>
              <a:rPr lang="el-GR" sz="2000" b="1" u="sng" dirty="0"/>
              <a:t> λειτουργεί ως γέφυρα σχολείου–οικογένειας, στηρίζοντας τη συνεχή και συμμετοχική μάθηση</a:t>
            </a:r>
            <a:r>
              <a:rPr lang="el-GR" sz="2000" dirty="0"/>
              <a:t>.</a:t>
            </a:r>
          </a:p>
          <a:p>
            <a:pPr marL="342900" indent="-342900">
              <a:buFont typeface="Arial" panose="020B0604020202020204" pitchFamily="34" charset="0"/>
              <a:buChar char="•"/>
            </a:pPr>
            <a:endParaRPr lang="el-GR" sz="2000" dirty="0"/>
          </a:p>
        </p:txBody>
      </p:sp>
      <p:sp>
        <p:nvSpPr>
          <p:cNvPr id="6" name="Βέλος: Δεξιό 5">
            <a:extLst>
              <a:ext uri="{FF2B5EF4-FFF2-40B4-BE49-F238E27FC236}">
                <a16:creationId xmlns:a16="http://schemas.microsoft.com/office/drawing/2014/main" xmlns="" id="{B28BEDD0-FC88-E240-A500-07C654870399}"/>
              </a:ext>
            </a:extLst>
          </p:cNvPr>
          <p:cNvSpPr/>
          <p:nvPr/>
        </p:nvSpPr>
        <p:spPr>
          <a:xfrm>
            <a:off x="6300192" y="1700808"/>
            <a:ext cx="216024" cy="144016"/>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2637046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87624" y="332656"/>
            <a:ext cx="7848872" cy="765652"/>
          </a:xfrm>
        </p:spPr>
        <p:txBody>
          <a:bodyPr>
            <a:noAutofit/>
          </a:bodyPr>
          <a:lstStyle/>
          <a:p>
            <a:r>
              <a:rPr lang="el-GR" sz="3600" dirty="0"/>
              <a:t/>
            </a:r>
            <a:br>
              <a:rPr lang="el-GR" sz="3600" dirty="0"/>
            </a:br>
            <a:r>
              <a:rPr lang="el-GR" sz="3600" dirty="0" smtClean="0"/>
              <a:t>5. </a:t>
            </a:r>
            <a:r>
              <a:rPr lang="el-GR" sz="3600" dirty="0"/>
              <a:t>Παραγόμενο εκπαιδευτικό υλικό</a:t>
            </a:r>
            <a:endParaRPr lang="el-GR" sz="3600" b="1" dirty="0">
              <a:solidFill>
                <a:srgbClr val="FF0000"/>
              </a:solidFill>
            </a:endParaRPr>
          </a:p>
        </p:txBody>
      </p:sp>
      <p:sp>
        <p:nvSpPr>
          <p:cNvPr id="5" name="TextBox 4">
            <a:extLst>
              <a:ext uri="{FF2B5EF4-FFF2-40B4-BE49-F238E27FC236}">
                <a16:creationId xmlns:a16="http://schemas.microsoft.com/office/drawing/2014/main" xmlns="" id="{5881E47F-7443-2F1F-7199-7A51B4FBBFAF}"/>
              </a:ext>
            </a:extLst>
          </p:cNvPr>
          <p:cNvSpPr txBox="1"/>
          <p:nvPr/>
        </p:nvSpPr>
        <p:spPr>
          <a:xfrm>
            <a:off x="755576" y="1340768"/>
            <a:ext cx="8280920" cy="4893647"/>
          </a:xfrm>
          <a:prstGeom prst="rect">
            <a:avLst/>
          </a:prstGeom>
          <a:noFill/>
        </p:spPr>
        <p:txBody>
          <a:bodyPr wrap="square">
            <a:spAutoFit/>
          </a:bodyPr>
          <a:lstStyle/>
          <a:p>
            <a:pPr marL="342900" indent="-342900">
              <a:buFont typeface="Arial" panose="020B0604020202020204" pitchFamily="34" charset="0"/>
              <a:buChar char="•"/>
            </a:pPr>
            <a:r>
              <a:rPr lang="el-GR" dirty="0"/>
              <a:t>Δημιουργήθηκε ψηφιακή ενότητα «The </a:t>
            </a:r>
            <a:r>
              <a:rPr lang="el-GR" dirty="0" err="1"/>
              <a:t>Butterfly</a:t>
            </a:r>
            <a:r>
              <a:rPr lang="el-GR" dirty="0"/>
              <a:t> </a:t>
            </a:r>
            <a:r>
              <a:rPr lang="el-GR" dirty="0" err="1"/>
              <a:t>Life</a:t>
            </a:r>
            <a:r>
              <a:rPr lang="el-GR" dirty="0"/>
              <a:t> </a:t>
            </a:r>
            <a:r>
              <a:rPr lang="el-GR" dirty="0" err="1"/>
              <a:t>Cycle</a:t>
            </a:r>
            <a:r>
              <a:rPr lang="el-GR" dirty="0"/>
              <a:t>» για </a:t>
            </a:r>
            <a:r>
              <a:rPr lang="el-GR" dirty="0" smtClean="0"/>
              <a:t>νήπια:</a:t>
            </a:r>
            <a:r>
              <a:rPr lang="en-US" dirty="0" smtClean="0"/>
              <a:t> </a:t>
            </a:r>
            <a:r>
              <a:rPr lang="en-US" dirty="0">
                <a:hlinkClick r:id="rId2"/>
              </a:rPr>
              <a:t>http://chamilo.datacenter.uoc.gr/metchamilo/index.php</a:t>
            </a:r>
            <a:r>
              <a:rPr lang="el-GR" dirty="0"/>
              <a:t>.</a:t>
            </a:r>
          </a:p>
          <a:p>
            <a:endParaRPr lang="el-GR" dirty="0"/>
          </a:p>
          <a:p>
            <a:pPr marL="342900" indent="-342900">
              <a:buFont typeface="Arial" panose="020B0604020202020204" pitchFamily="34" charset="0"/>
              <a:buChar char="•"/>
            </a:pPr>
            <a:r>
              <a:rPr lang="el-GR" dirty="0"/>
              <a:t> Υλοποιήθηκε στην πλατφόρμα </a:t>
            </a:r>
            <a:r>
              <a:rPr lang="el-GR" dirty="0" err="1"/>
              <a:t>Chamilo</a:t>
            </a:r>
            <a:r>
              <a:rPr lang="el-GR" dirty="0"/>
              <a:t> και εμπλουτίστηκε με διαδραστικές δραστηριότητες H5P.</a:t>
            </a:r>
          </a:p>
          <a:p>
            <a:endParaRPr lang="el-GR" dirty="0"/>
          </a:p>
          <a:p>
            <a:pPr marL="342900" indent="-342900">
              <a:buFont typeface="Arial" panose="020B0604020202020204" pitchFamily="34" charset="0"/>
              <a:buChar char="•"/>
            </a:pPr>
            <a:r>
              <a:rPr lang="el-GR" b="1" u="sng" dirty="0"/>
              <a:t>Στόχος</a:t>
            </a:r>
            <a:r>
              <a:rPr lang="el-GR" dirty="0"/>
              <a:t>: να γνωρίσουν τα παιδιά τα στάδια μεταμόρφωσης της πεταλούδας και ταυτόχρονα να εκτεθούν σε βασικό λεξιλόγιο Αγγλικής.</a:t>
            </a:r>
          </a:p>
          <a:p>
            <a:endParaRPr lang="el-GR" dirty="0"/>
          </a:p>
          <a:p>
            <a:pPr marL="342900" indent="-342900">
              <a:buFont typeface="Arial" panose="020B0604020202020204" pitchFamily="34" charset="0"/>
              <a:buChar char="•"/>
            </a:pPr>
            <a:r>
              <a:rPr lang="el-GR" dirty="0"/>
              <a:t>Το υλικό είναι κατάλληλο για συμπληρωματική </a:t>
            </a:r>
            <a:r>
              <a:rPr lang="el-GR" dirty="0" err="1"/>
              <a:t>ΕξΑΕ</a:t>
            </a:r>
            <a:r>
              <a:rPr lang="el-GR" dirty="0"/>
              <a:t> και μπορεί να χρησιμοποιηθεί και στο σπίτι με τον γονέα. </a:t>
            </a:r>
            <a:endParaRPr lang="el-GR" sz="2000" dirty="0"/>
          </a:p>
        </p:txBody>
      </p:sp>
    </p:spTree>
    <p:extLst>
      <p:ext uri="{BB962C8B-B14F-4D97-AF65-F5344CB8AC3E}">
        <p14:creationId xmlns="" xmlns:p14="http://schemas.microsoft.com/office/powerpoint/2010/main" val="2745266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a:extLst>
              <a:ext uri="{FF2B5EF4-FFF2-40B4-BE49-F238E27FC236}">
                <a16:creationId xmlns:a16="http://schemas.microsoft.com/office/drawing/2014/main" xmlns="" id="{A58F8BB0-3F6F-12EA-E1B2-C2C0DD88DBD0}"/>
              </a:ext>
            </a:extLst>
          </p:cNvPr>
          <p:cNvSpPr>
            <a:spLocks noGrp="1"/>
          </p:cNvSpPr>
          <p:nvPr>
            <p:ph type="title"/>
          </p:nvPr>
        </p:nvSpPr>
        <p:spPr/>
        <p:txBody>
          <a:bodyPr>
            <a:normAutofit/>
          </a:bodyPr>
          <a:lstStyle/>
          <a:p>
            <a:r>
              <a:rPr lang="el-GR" sz="3600" dirty="0"/>
              <a:t>   Δομή και Περιεχόμενο</a:t>
            </a:r>
          </a:p>
        </p:txBody>
      </p:sp>
      <p:sp>
        <p:nvSpPr>
          <p:cNvPr id="6" name="TextBox 5">
            <a:extLst>
              <a:ext uri="{FF2B5EF4-FFF2-40B4-BE49-F238E27FC236}">
                <a16:creationId xmlns:a16="http://schemas.microsoft.com/office/drawing/2014/main" xmlns="" id="{AABB96BD-F124-B32C-CCD0-43596E3DCBBF}"/>
              </a:ext>
            </a:extLst>
          </p:cNvPr>
          <p:cNvSpPr txBox="1"/>
          <p:nvPr/>
        </p:nvSpPr>
        <p:spPr>
          <a:xfrm>
            <a:off x="1021296" y="1628800"/>
            <a:ext cx="7615758" cy="4093428"/>
          </a:xfrm>
          <a:prstGeom prst="rect">
            <a:avLst/>
          </a:prstGeom>
          <a:noFill/>
        </p:spPr>
        <p:txBody>
          <a:bodyPr wrap="square">
            <a:spAutoFit/>
          </a:bodyPr>
          <a:lstStyle/>
          <a:p>
            <a:pPr marL="342900" indent="-342900">
              <a:buFont typeface="Arial" panose="020B0604020202020204" pitchFamily="34" charset="0"/>
              <a:buChar char="•"/>
            </a:pPr>
            <a:r>
              <a:rPr lang="el-GR" sz="2000" dirty="0"/>
              <a:t>Το υλικό οργανώνεται σε 3 διαδοχικές διδακτικές ενότητες (εισαγωγή-παρουσίαση κύκλου ζωής-βιωματική</a:t>
            </a:r>
            <a:r>
              <a:rPr lang="en-US" sz="2000" dirty="0"/>
              <a:t> </a:t>
            </a:r>
            <a:r>
              <a:rPr lang="el-GR" sz="2000" dirty="0"/>
              <a:t>ενότητα/δραματοποίηση).</a:t>
            </a:r>
          </a:p>
          <a:p>
            <a:endParaRPr lang="el-GR" sz="2000" dirty="0"/>
          </a:p>
          <a:p>
            <a:pPr marL="342900" indent="-342900">
              <a:buFont typeface="Arial" panose="020B0604020202020204" pitchFamily="34" charset="0"/>
              <a:buChar char="•"/>
            </a:pPr>
            <a:r>
              <a:rPr lang="el-GR" sz="2000" dirty="0"/>
              <a:t>Κάθε ενότητα περιλαμβάνει: αφήγηση, εικόνες, λέξεις-κλειδιά στα Αγγλικά, διαδραστική άσκηση (αντιστοίχιση, σειροθέτηση, βίντεο, ζωγραφική).</a:t>
            </a:r>
          </a:p>
          <a:p>
            <a:endParaRPr lang="el-GR" sz="2000" dirty="0"/>
          </a:p>
          <a:p>
            <a:pPr marL="342900" indent="-342900">
              <a:buFont typeface="Arial" panose="020B0604020202020204" pitchFamily="34" charset="0"/>
              <a:buChar char="•"/>
            </a:pPr>
            <a:r>
              <a:rPr lang="el-GR" sz="2000" dirty="0"/>
              <a:t>Συνολική διάρκεια: περίπου 60’ (20’ ανά ενότητα) με δυνατότητα προσαρμογής.</a:t>
            </a:r>
          </a:p>
          <a:p>
            <a:endParaRPr lang="el-GR" sz="2000" dirty="0"/>
          </a:p>
          <a:p>
            <a:pPr marL="342900" indent="-342900">
              <a:buFont typeface="Arial" panose="020B0604020202020204" pitchFamily="34" charset="0"/>
              <a:buChar char="•"/>
            </a:pPr>
            <a:r>
              <a:rPr lang="el-GR" sz="2000" dirty="0"/>
              <a:t>Συνδυάζει γλώσσα, φυσικές επιστήμες, τέχνη και κίνηση   </a:t>
            </a:r>
            <a:r>
              <a:rPr lang="el-GR" sz="2000" b="1" dirty="0"/>
              <a:t>πολυτροπική μάθηση</a:t>
            </a:r>
            <a:r>
              <a:rPr lang="el-GR" sz="2000" dirty="0"/>
              <a:t>.</a:t>
            </a:r>
          </a:p>
        </p:txBody>
      </p:sp>
      <p:sp>
        <p:nvSpPr>
          <p:cNvPr id="7" name="Βέλος: Δεξιό 6">
            <a:extLst>
              <a:ext uri="{FF2B5EF4-FFF2-40B4-BE49-F238E27FC236}">
                <a16:creationId xmlns:a16="http://schemas.microsoft.com/office/drawing/2014/main" xmlns="" id="{3DCFAAC5-F1F0-1B42-30A3-D257CA7D4D0F}"/>
              </a:ext>
            </a:extLst>
          </p:cNvPr>
          <p:cNvSpPr/>
          <p:nvPr/>
        </p:nvSpPr>
        <p:spPr>
          <a:xfrm>
            <a:off x="7380312" y="5157192"/>
            <a:ext cx="742392" cy="144016"/>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181843516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3018</TotalTime>
  <Words>1738</Words>
  <Application>Microsoft Office PowerPoint</Application>
  <PresentationFormat>Προβολή στην οθόνη (4:3)</PresentationFormat>
  <Paragraphs>166</Paragraphs>
  <Slides>20</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Θέμα του Office</vt:lpstr>
      <vt:lpstr>Σχεδιασμός και Αξιολόγηση Εκπαιδευτικού Υλικού Συμπληρωματικής Εξ Αποστάσεως Εκπαίδευσης  στα Αγγλικά για το Νηπιαγωγείο «Ο ΚΥκλοΣ ΖωΗΣ τηΣ ΠεταλοΥδαΣ»</vt:lpstr>
      <vt:lpstr>1. Σκοπός της Διπλωματικής Εργασίας</vt:lpstr>
      <vt:lpstr>2. Συνεισφορά της Διπλωματικής Εργασίας</vt:lpstr>
      <vt:lpstr>3. Ερευνητικά Ερωτήματα</vt:lpstr>
      <vt:lpstr>4. Δομή της εργασίας</vt:lpstr>
      <vt:lpstr>4. Θεωρητικό Πλαίσιο</vt:lpstr>
      <vt:lpstr>  Θεωρητικό Πλαίσιο</vt:lpstr>
      <vt:lpstr> 5. Παραγόμενο εκπαιδευτικό υλικό</vt:lpstr>
      <vt:lpstr>   Δομή και Περιεχόμενο</vt:lpstr>
      <vt:lpstr>  Αρχές Σχεδιασμού</vt:lpstr>
      <vt:lpstr>    6. Μεθοδολογία</vt:lpstr>
      <vt:lpstr>  Ερευνητικό εργαλείο</vt:lpstr>
      <vt:lpstr>       7. Αποτελέσματα - Κύρια ευρήματα</vt:lpstr>
      <vt:lpstr> Ισχυρά σημεία</vt:lpstr>
      <vt:lpstr>  Σημεία βελτίωσης </vt:lpstr>
      <vt:lpstr>  8. Συμπεράσματα</vt:lpstr>
      <vt:lpstr>      Σημεία απόκλισης / ανάγκες βελτίωσης</vt:lpstr>
      <vt:lpstr>  Περιορισμοί της έρευνας</vt:lpstr>
      <vt:lpstr>      Πρακτικές για μελλοντικό σχεδιασμό  </vt:lpstr>
      <vt:lpstr>Διαφάνεια 20</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cp:lastModifiedBy>ΝΗΣΑΝΑΚΗ ΑΝΤΩΝΙΑ</cp:lastModifiedBy>
  <cp:revision>1693</cp:revision>
  <dcterms:created xsi:type="dcterms:W3CDTF">2003-10-16T17:37:47Z</dcterms:created>
  <dcterms:modified xsi:type="dcterms:W3CDTF">2025-11-12T19:33:30Z</dcterms:modified>
</cp:coreProperties>
</file>