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26"/>
  </p:notesMasterIdLst>
  <p:sldIdLst>
    <p:sldId id="1482" r:id="rId2"/>
    <p:sldId id="2013" r:id="rId3"/>
    <p:sldId id="2039" r:id="rId4"/>
    <p:sldId id="2021" r:id="rId5"/>
    <p:sldId id="2014" r:id="rId6"/>
    <p:sldId id="2023" r:id="rId7"/>
    <p:sldId id="2036" r:id="rId8"/>
    <p:sldId id="2012" r:id="rId9"/>
    <p:sldId id="2024" r:id="rId10"/>
    <p:sldId id="2016" r:id="rId11"/>
    <p:sldId id="2025" r:id="rId12"/>
    <p:sldId id="2026" r:id="rId13"/>
    <p:sldId id="2015" r:id="rId14"/>
    <p:sldId id="2027" r:id="rId15"/>
    <p:sldId id="2017" r:id="rId16"/>
    <p:sldId id="2038" r:id="rId17"/>
    <p:sldId id="2029" r:id="rId18"/>
    <p:sldId id="2030" r:id="rId19"/>
    <p:sldId id="2031" r:id="rId20"/>
    <p:sldId id="2018" r:id="rId21"/>
    <p:sldId id="2032" r:id="rId22"/>
    <p:sldId id="2033" r:id="rId23"/>
    <p:sldId id="2035" r:id="rId24"/>
    <p:sldId id="2019" r:id="rId25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EA1"/>
    <a:srgbClr val="F0E7FF"/>
    <a:srgbClr val="1A4C8B"/>
    <a:srgbClr val="E7F1FF"/>
    <a:srgbClr val="1A202C"/>
    <a:srgbClr val="E3F2FD"/>
    <a:srgbClr val="004C91"/>
    <a:srgbClr val="718096"/>
    <a:srgbClr val="2B7A78"/>
    <a:srgbClr val="243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8" autoAdjust="0"/>
    <p:restoredTop sz="89528" autoAdjust="0"/>
  </p:normalViewPr>
  <p:slideViewPr>
    <p:cSldViewPr>
      <p:cViewPr varScale="1">
        <p:scale>
          <a:sx n="83" d="100"/>
          <a:sy n="83" d="100"/>
        </p:scale>
        <p:origin x="627" y="4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B8A59-D9F9-44C6-9A95-B15BD980862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FC1396D-E9D5-4A2C-A8FE-814A77C23A38}">
      <dgm:prSet phldrT="[Κείμενο]" custT="1"/>
      <dgm:spPr>
        <a:solidFill>
          <a:srgbClr val="E9DDF7"/>
        </a:solidFill>
      </dgm:spPr>
      <dgm:t>
        <a:bodyPr/>
        <a:lstStyle/>
        <a:p>
          <a:r>
            <a:rPr lang="el-GR" sz="1000" b="1" dirty="0" smtClean="0">
              <a:solidFill>
                <a:schemeClr val="tx1"/>
              </a:solidFill>
            </a:rPr>
            <a:t>Καθολικά θετική αποτίμηση </a:t>
          </a:r>
          <a:r>
            <a:rPr lang="en-US" sz="1000" b="1" dirty="0" smtClean="0">
              <a:solidFill>
                <a:schemeClr val="tx1"/>
              </a:solidFill>
            </a:rPr>
            <a:t>-</a:t>
          </a:r>
          <a:r>
            <a:rPr lang="el-GR" sz="1000" b="1" dirty="0" smtClean="0">
              <a:solidFill>
                <a:schemeClr val="tx1"/>
              </a:solidFill>
            </a:rPr>
            <a:t> το ΕΥ θεωρήθηκε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l-GR" sz="1000" b="1" dirty="0" smtClean="0">
              <a:solidFill>
                <a:schemeClr val="tx1"/>
              </a:solidFill>
            </a:rPr>
            <a:t>παιδαγωγικά ολοκληρωμένο και πλήρως συμβατό με τις αρχές της ΕξΑΕ</a:t>
          </a:r>
          <a:endParaRPr lang="el-GR" sz="1000" dirty="0">
            <a:solidFill>
              <a:schemeClr val="tx1"/>
            </a:solidFill>
          </a:endParaRPr>
        </a:p>
      </dgm:t>
    </dgm:pt>
    <dgm:pt modelId="{D979487D-32F9-41FD-A11A-299350165E89}" type="parTrans" cxnId="{BB5F8A86-2454-49D4-BD1B-BD0432DC1C3E}">
      <dgm:prSet/>
      <dgm:spPr/>
      <dgm:t>
        <a:bodyPr/>
        <a:lstStyle/>
        <a:p>
          <a:endParaRPr lang="el-GR"/>
        </a:p>
      </dgm:t>
    </dgm:pt>
    <dgm:pt modelId="{1D319BC9-810E-4E08-8A7B-38A404A292B9}" type="sibTrans" cxnId="{BB5F8A86-2454-49D4-BD1B-BD0432DC1C3E}">
      <dgm:prSet/>
      <dgm:spPr/>
      <dgm:t>
        <a:bodyPr/>
        <a:lstStyle/>
        <a:p>
          <a:endParaRPr lang="el-GR"/>
        </a:p>
      </dgm:t>
    </dgm:pt>
    <dgm:pt modelId="{08569572-437C-4867-A865-3D5E3D9A19B9}">
      <dgm:prSet phldrT="[Κείμενο]" custT="1"/>
      <dgm:spPr>
        <a:solidFill>
          <a:srgbClr val="F1E7FB"/>
        </a:solidFill>
      </dgm:spPr>
      <dgm:t>
        <a:bodyPr/>
        <a:lstStyle/>
        <a:p>
          <a:r>
            <a:rPr lang="el-GR" sz="900" b="1" dirty="0" smtClean="0">
              <a:solidFill>
                <a:schemeClr val="tx1"/>
              </a:solidFill>
            </a:rPr>
            <a:t>Μαθητοκεντρική Δομή &amp; Καθοδήγηση</a:t>
          </a:r>
          <a:endParaRPr lang="el-GR" sz="900" b="1" dirty="0">
            <a:solidFill>
              <a:schemeClr val="tx1"/>
            </a:solidFill>
          </a:endParaRPr>
        </a:p>
      </dgm:t>
    </dgm:pt>
    <dgm:pt modelId="{2FD778D4-AF86-451A-A3A5-9073CCBC5E41}" type="parTrans" cxnId="{2A41304E-118A-463C-B133-86F601BFA73C}">
      <dgm:prSet/>
      <dgm:spPr/>
      <dgm:t>
        <a:bodyPr/>
        <a:lstStyle/>
        <a:p>
          <a:endParaRPr lang="el-GR"/>
        </a:p>
      </dgm:t>
    </dgm:pt>
    <dgm:pt modelId="{958AD8FC-66D0-4E49-A38A-CA8695A9A389}" type="sibTrans" cxnId="{2A41304E-118A-463C-B133-86F601BFA73C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254273A9-60DC-468D-AFF3-0BA6422D19AB}">
      <dgm:prSet phldrT="[Κείμενο]" custT="1"/>
      <dgm:spPr>
        <a:solidFill>
          <a:srgbClr val="E6F0FA"/>
        </a:solidFill>
      </dgm:spPr>
      <dgm:t>
        <a:bodyPr/>
        <a:lstStyle/>
        <a:p>
          <a:r>
            <a:rPr lang="el-GR" sz="1000" b="1" dirty="0" smtClean="0">
              <a:solidFill>
                <a:schemeClr val="tx1"/>
              </a:solidFill>
            </a:rPr>
            <a:t>Ευκολία Πλοήγησης &amp; Σαφήνεια</a:t>
          </a:r>
          <a:endParaRPr lang="el-GR" sz="1000" b="1" dirty="0">
            <a:solidFill>
              <a:schemeClr val="tx1"/>
            </a:solidFill>
          </a:endParaRPr>
        </a:p>
      </dgm:t>
    </dgm:pt>
    <dgm:pt modelId="{A807AE77-764D-41E8-8A68-929A660855CC}" type="parTrans" cxnId="{EBF4ED50-3507-49A5-A8FB-7566E63C0D46}">
      <dgm:prSet/>
      <dgm:spPr/>
      <dgm:t>
        <a:bodyPr/>
        <a:lstStyle/>
        <a:p>
          <a:endParaRPr lang="el-GR"/>
        </a:p>
      </dgm:t>
    </dgm:pt>
    <dgm:pt modelId="{478CE63A-F205-45A5-AD52-7114C57B57B2}" type="sibTrans" cxnId="{EBF4ED50-3507-49A5-A8FB-7566E63C0D46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2A72C0DF-BD85-453F-9690-D6CC8FDF4073}">
      <dgm:prSet custT="1"/>
      <dgm:spPr>
        <a:solidFill>
          <a:srgbClr val="F6E6FA"/>
        </a:solidFill>
      </dgm:spPr>
      <dgm:t>
        <a:bodyPr/>
        <a:lstStyle/>
        <a:p>
          <a:r>
            <a:rPr lang="el-GR" sz="900" b="1" dirty="0" smtClean="0">
              <a:solidFill>
                <a:schemeClr val="tx1"/>
              </a:solidFill>
            </a:rPr>
            <a:t>Προσεγμένη Αισθητική &amp; Προσβασιμότητα</a:t>
          </a:r>
          <a:endParaRPr lang="el-GR" sz="900" b="1" dirty="0">
            <a:solidFill>
              <a:schemeClr val="tx1"/>
            </a:solidFill>
          </a:endParaRPr>
        </a:p>
      </dgm:t>
    </dgm:pt>
    <dgm:pt modelId="{FF49541F-CE81-4DA2-852E-AEF17F26ADDA}" type="parTrans" cxnId="{C161E2A0-B91A-470D-B50B-229BE70B482E}">
      <dgm:prSet/>
      <dgm:spPr/>
      <dgm:t>
        <a:bodyPr/>
        <a:lstStyle/>
        <a:p>
          <a:endParaRPr lang="el-GR"/>
        </a:p>
      </dgm:t>
    </dgm:pt>
    <dgm:pt modelId="{CBF65526-FD47-468A-8CD6-4BC37E95C4E7}" type="sibTrans" cxnId="{C161E2A0-B91A-470D-B50B-229BE70B482E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7B03E5ED-74F7-4067-BBF4-16691E5FB44E}">
      <dgm:prSet custT="1"/>
      <dgm:spPr>
        <a:solidFill>
          <a:srgbClr val="FFF6E8"/>
        </a:solidFill>
      </dgm:spPr>
      <dgm:t>
        <a:bodyPr/>
        <a:lstStyle/>
        <a:p>
          <a:r>
            <a:rPr lang="el-GR" sz="900" b="1" dirty="0" smtClean="0">
              <a:solidFill>
                <a:schemeClr val="tx1"/>
              </a:solidFill>
            </a:rPr>
            <a:t>Παιδαγωγική Πληρότητα</a:t>
          </a:r>
          <a:endParaRPr lang="el-GR" sz="900" b="1" dirty="0">
            <a:solidFill>
              <a:schemeClr val="tx1"/>
            </a:solidFill>
          </a:endParaRPr>
        </a:p>
      </dgm:t>
    </dgm:pt>
    <dgm:pt modelId="{0A93C167-9A97-469F-91CA-4C8CBA8A6154}" type="parTrans" cxnId="{7B17442D-411C-483E-B362-27A32F0C52D4}">
      <dgm:prSet/>
      <dgm:spPr/>
      <dgm:t>
        <a:bodyPr/>
        <a:lstStyle/>
        <a:p>
          <a:endParaRPr lang="el-GR"/>
        </a:p>
      </dgm:t>
    </dgm:pt>
    <dgm:pt modelId="{1E00B831-2BF7-4256-8378-DD49D702D6FA}" type="sibTrans" cxnId="{7B17442D-411C-483E-B362-27A32F0C52D4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0FF02816-F40C-47D7-9DE3-F6267B9A7ECB}">
      <dgm:prSet custT="1"/>
      <dgm:spPr>
        <a:solidFill>
          <a:srgbClr val="EDF2F7"/>
        </a:solidFill>
      </dgm:spPr>
      <dgm:t>
        <a:bodyPr/>
        <a:lstStyle/>
        <a:p>
          <a:r>
            <a:rPr lang="el-GR" sz="900" b="1" dirty="0" smtClean="0">
              <a:solidFill>
                <a:schemeClr val="tx1"/>
              </a:solidFill>
            </a:rPr>
            <a:t>Συμβατότητα με Αρχές ΕξΑΕ</a:t>
          </a:r>
          <a:endParaRPr lang="el-GR" sz="900" b="1" dirty="0">
            <a:solidFill>
              <a:schemeClr val="tx1"/>
            </a:solidFill>
          </a:endParaRPr>
        </a:p>
      </dgm:t>
    </dgm:pt>
    <dgm:pt modelId="{7CCE9333-8205-4460-A5DA-34DA0448B3DD}" type="parTrans" cxnId="{7FDFD6E9-BC2C-463C-BD75-14BB8145D7E2}">
      <dgm:prSet/>
      <dgm:spPr/>
      <dgm:t>
        <a:bodyPr/>
        <a:lstStyle/>
        <a:p>
          <a:endParaRPr lang="el-GR"/>
        </a:p>
      </dgm:t>
    </dgm:pt>
    <dgm:pt modelId="{F8EF5D5B-825A-402A-9959-ACB6188FA662}" type="sibTrans" cxnId="{7FDFD6E9-BC2C-463C-BD75-14BB8145D7E2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804AC51F-33F3-4A20-96B6-B9327798A19E}" type="pres">
      <dgm:prSet presAssocID="{494B8A59-D9F9-44C6-9A95-B15BD98086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A77DF50-CB93-44C0-BED1-FA89A9BAFF24}" type="pres">
      <dgm:prSet presAssocID="{7FC1396D-E9D5-4A2C-A8FE-814A77C23A38}" presName="centerShape" presStyleLbl="node0" presStyleIdx="0" presStyleCnt="1" custScaleX="116470" custScaleY="111599"/>
      <dgm:spPr/>
      <dgm:t>
        <a:bodyPr/>
        <a:lstStyle/>
        <a:p>
          <a:endParaRPr lang="el-GR"/>
        </a:p>
      </dgm:t>
    </dgm:pt>
    <dgm:pt modelId="{812F4F51-766B-43A3-BF5C-DF97E214DFF4}" type="pres">
      <dgm:prSet presAssocID="{08569572-437C-4867-A865-3D5E3D9A19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AF93E6-9AD9-47AF-A02B-AC71B62515CD}" type="pres">
      <dgm:prSet presAssocID="{08569572-437C-4867-A865-3D5E3D9A19B9}" presName="dummy" presStyleCnt="0"/>
      <dgm:spPr/>
    </dgm:pt>
    <dgm:pt modelId="{E5C04E83-160A-425A-9E51-ADDB962E185B}" type="pres">
      <dgm:prSet presAssocID="{958AD8FC-66D0-4E49-A38A-CA8695A9A389}" presName="sibTrans" presStyleLbl="sibTrans2D1" presStyleIdx="0" presStyleCnt="5"/>
      <dgm:spPr/>
      <dgm:t>
        <a:bodyPr/>
        <a:lstStyle/>
        <a:p>
          <a:endParaRPr lang="el-GR"/>
        </a:p>
      </dgm:t>
    </dgm:pt>
    <dgm:pt modelId="{A0F779CC-7E23-4747-9F9C-F7DE6F3FD43B}" type="pres">
      <dgm:prSet presAssocID="{254273A9-60DC-468D-AFF3-0BA6422D19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8169C6-0610-4BC5-A129-6D224994ED64}" type="pres">
      <dgm:prSet presAssocID="{254273A9-60DC-468D-AFF3-0BA6422D19AB}" presName="dummy" presStyleCnt="0"/>
      <dgm:spPr/>
    </dgm:pt>
    <dgm:pt modelId="{05CDD8B7-5258-41B6-B93A-042B40988AF2}" type="pres">
      <dgm:prSet presAssocID="{478CE63A-F205-45A5-AD52-7114C57B57B2}" presName="sibTrans" presStyleLbl="sibTrans2D1" presStyleIdx="1" presStyleCnt="5"/>
      <dgm:spPr/>
      <dgm:t>
        <a:bodyPr/>
        <a:lstStyle/>
        <a:p>
          <a:endParaRPr lang="el-GR"/>
        </a:p>
      </dgm:t>
    </dgm:pt>
    <dgm:pt modelId="{C2A332EF-1494-4830-85C2-BCCCA0767462}" type="pres">
      <dgm:prSet presAssocID="{2A72C0DF-BD85-453F-9690-D6CC8FDF4073}" presName="node" presStyleLbl="node1" presStyleIdx="2" presStyleCnt="5" custScaleX="1024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A89940-0E45-41B1-AB21-E785F10530AC}" type="pres">
      <dgm:prSet presAssocID="{2A72C0DF-BD85-453F-9690-D6CC8FDF4073}" presName="dummy" presStyleCnt="0"/>
      <dgm:spPr/>
    </dgm:pt>
    <dgm:pt modelId="{A73CB4BF-7AF0-409E-963B-E71F1448F7D9}" type="pres">
      <dgm:prSet presAssocID="{CBF65526-FD47-468A-8CD6-4BC37E95C4E7}" presName="sibTrans" presStyleLbl="sibTrans2D1" presStyleIdx="2" presStyleCnt="5"/>
      <dgm:spPr/>
      <dgm:t>
        <a:bodyPr/>
        <a:lstStyle/>
        <a:p>
          <a:endParaRPr lang="el-GR"/>
        </a:p>
      </dgm:t>
    </dgm:pt>
    <dgm:pt modelId="{F90A92A5-15D5-4E48-95F6-6D4377F608B4}" type="pres">
      <dgm:prSet presAssocID="{7B03E5ED-74F7-4067-BBF4-16691E5FB4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C369B3-58CD-4D0A-80A1-1CDE70EFEE5E}" type="pres">
      <dgm:prSet presAssocID="{7B03E5ED-74F7-4067-BBF4-16691E5FB44E}" presName="dummy" presStyleCnt="0"/>
      <dgm:spPr/>
    </dgm:pt>
    <dgm:pt modelId="{C719DA95-4C11-4F79-B977-0CE9547ABA07}" type="pres">
      <dgm:prSet presAssocID="{1E00B831-2BF7-4256-8378-DD49D702D6FA}" presName="sibTrans" presStyleLbl="sibTrans2D1" presStyleIdx="3" presStyleCnt="5"/>
      <dgm:spPr/>
      <dgm:t>
        <a:bodyPr/>
        <a:lstStyle/>
        <a:p>
          <a:endParaRPr lang="el-GR"/>
        </a:p>
      </dgm:t>
    </dgm:pt>
    <dgm:pt modelId="{F6E6AC72-FB87-411F-BF50-30F267AAD5A8}" type="pres">
      <dgm:prSet presAssocID="{0FF02816-F40C-47D7-9DE3-F6267B9A7ECB}" presName="node" presStyleLbl="node1" presStyleIdx="4" presStyleCnt="5" custScaleX="104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F01A78-AB90-4595-809F-1ABF41DC76F8}" type="pres">
      <dgm:prSet presAssocID="{0FF02816-F40C-47D7-9DE3-F6267B9A7ECB}" presName="dummy" presStyleCnt="0"/>
      <dgm:spPr/>
    </dgm:pt>
    <dgm:pt modelId="{67C10BF1-11CF-421C-9C3F-38ED23951CB0}" type="pres">
      <dgm:prSet presAssocID="{F8EF5D5B-825A-402A-9959-ACB6188FA662}" presName="sibTrans" presStyleLbl="sibTrans2D1" presStyleIdx="4" presStyleCnt="5"/>
      <dgm:spPr/>
      <dgm:t>
        <a:bodyPr/>
        <a:lstStyle/>
        <a:p>
          <a:endParaRPr lang="el-GR"/>
        </a:p>
      </dgm:t>
    </dgm:pt>
  </dgm:ptLst>
  <dgm:cxnLst>
    <dgm:cxn modelId="{7B17442D-411C-483E-B362-27A32F0C52D4}" srcId="{7FC1396D-E9D5-4A2C-A8FE-814A77C23A38}" destId="{7B03E5ED-74F7-4067-BBF4-16691E5FB44E}" srcOrd="3" destOrd="0" parTransId="{0A93C167-9A97-469F-91CA-4C8CBA8A6154}" sibTransId="{1E00B831-2BF7-4256-8378-DD49D702D6FA}"/>
    <dgm:cxn modelId="{0EDD7879-EFD6-4FBB-97FE-8B5ABBA5F3EA}" type="presOf" srcId="{2A72C0DF-BD85-453F-9690-D6CC8FDF4073}" destId="{C2A332EF-1494-4830-85C2-BCCCA0767462}" srcOrd="0" destOrd="0" presId="urn:microsoft.com/office/officeart/2005/8/layout/radial6"/>
    <dgm:cxn modelId="{A3B361C0-A74C-439E-B3AA-6D015884C3FE}" type="presOf" srcId="{1E00B831-2BF7-4256-8378-DD49D702D6FA}" destId="{C719DA95-4C11-4F79-B977-0CE9547ABA07}" srcOrd="0" destOrd="0" presId="urn:microsoft.com/office/officeart/2005/8/layout/radial6"/>
    <dgm:cxn modelId="{C161E2A0-B91A-470D-B50B-229BE70B482E}" srcId="{7FC1396D-E9D5-4A2C-A8FE-814A77C23A38}" destId="{2A72C0DF-BD85-453F-9690-D6CC8FDF4073}" srcOrd="2" destOrd="0" parTransId="{FF49541F-CE81-4DA2-852E-AEF17F26ADDA}" sibTransId="{CBF65526-FD47-468A-8CD6-4BC37E95C4E7}"/>
    <dgm:cxn modelId="{7A63147A-3CEB-43FD-B055-B81F42144C6A}" type="presOf" srcId="{7FC1396D-E9D5-4A2C-A8FE-814A77C23A38}" destId="{BA77DF50-CB93-44C0-BED1-FA89A9BAFF24}" srcOrd="0" destOrd="0" presId="urn:microsoft.com/office/officeart/2005/8/layout/radial6"/>
    <dgm:cxn modelId="{39F5808C-6406-4993-AD5C-8E64DE646765}" type="presOf" srcId="{F8EF5D5B-825A-402A-9959-ACB6188FA662}" destId="{67C10BF1-11CF-421C-9C3F-38ED23951CB0}" srcOrd="0" destOrd="0" presId="urn:microsoft.com/office/officeart/2005/8/layout/radial6"/>
    <dgm:cxn modelId="{E0366072-8EDF-49CE-9EAA-B1CC845333EB}" type="presOf" srcId="{478CE63A-F205-45A5-AD52-7114C57B57B2}" destId="{05CDD8B7-5258-41B6-B93A-042B40988AF2}" srcOrd="0" destOrd="0" presId="urn:microsoft.com/office/officeart/2005/8/layout/radial6"/>
    <dgm:cxn modelId="{D372B092-3B63-4E24-99F5-EDDB3EF7722E}" type="presOf" srcId="{7B03E5ED-74F7-4067-BBF4-16691E5FB44E}" destId="{F90A92A5-15D5-4E48-95F6-6D4377F608B4}" srcOrd="0" destOrd="0" presId="urn:microsoft.com/office/officeart/2005/8/layout/radial6"/>
    <dgm:cxn modelId="{7FDFD6E9-BC2C-463C-BD75-14BB8145D7E2}" srcId="{7FC1396D-E9D5-4A2C-A8FE-814A77C23A38}" destId="{0FF02816-F40C-47D7-9DE3-F6267B9A7ECB}" srcOrd="4" destOrd="0" parTransId="{7CCE9333-8205-4460-A5DA-34DA0448B3DD}" sibTransId="{F8EF5D5B-825A-402A-9959-ACB6188FA662}"/>
    <dgm:cxn modelId="{6BD337C0-E55F-404A-AC9D-091E365D51EA}" type="presOf" srcId="{CBF65526-FD47-468A-8CD6-4BC37E95C4E7}" destId="{A73CB4BF-7AF0-409E-963B-E71F1448F7D9}" srcOrd="0" destOrd="0" presId="urn:microsoft.com/office/officeart/2005/8/layout/radial6"/>
    <dgm:cxn modelId="{AEC0DD3E-CA9A-4F8E-861F-4FA5B7D6E049}" type="presOf" srcId="{0FF02816-F40C-47D7-9DE3-F6267B9A7ECB}" destId="{F6E6AC72-FB87-411F-BF50-30F267AAD5A8}" srcOrd="0" destOrd="0" presId="urn:microsoft.com/office/officeart/2005/8/layout/radial6"/>
    <dgm:cxn modelId="{EC2E2832-E040-42DB-842F-AB010F52A53A}" type="presOf" srcId="{08569572-437C-4867-A865-3D5E3D9A19B9}" destId="{812F4F51-766B-43A3-BF5C-DF97E214DFF4}" srcOrd="0" destOrd="0" presId="urn:microsoft.com/office/officeart/2005/8/layout/radial6"/>
    <dgm:cxn modelId="{F38CB6E5-078B-412E-87F3-67F976F953EB}" type="presOf" srcId="{254273A9-60DC-468D-AFF3-0BA6422D19AB}" destId="{A0F779CC-7E23-4747-9F9C-F7DE6F3FD43B}" srcOrd="0" destOrd="0" presId="urn:microsoft.com/office/officeart/2005/8/layout/radial6"/>
    <dgm:cxn modelId="{E0A0FC60-C190-4CBE-960F-A52AA8B6B855}" type="presOf" srcId="{958AD8FC-66D0-4E49-A38A-CA8695A9A389}" destId="{E5C04E83-160A-425A-9E51-ADDB962E185B}" srcOrd="0" destOrd="0" presId="urn:microsoft.com/office/officeart/2005/8/layout/radial6"/>
    <dgm:cxn modelId="{BB5F8A86-2454-49D4-BD1B-BD0432DC1C3E}" srcId="{494B8A59-D9F9-44C6-9A95-B15BD9808627}" destId="{7FC1396D-E9D5-4A2C-A8FE-814A77C23A38}" srcOrd="0" destOrd="0" parTransId="{D979487D-32F9-41FD-A11A-299350165E89}" sibTransId="{1D319BC9-810E-4E08-8A7B-38A404A292B9}"/>
    <dgm:cxn modelId="{2A41304E-118A-463C-B133-86F601BFA73C}" srcId="{7FC1396D-E9D5-4A2C-A8FE-814A77C23A38}" destId="{08569572-437C-4867-A865-3D5E3D9A19B9}" srcOrd="0" destOrd="0" parTransId="{2FD778D4-AF86-451A-A3A5-9073CCBC5E41}" sibTransId="{958AD8FC-66D0-4E49-A38A-CA8695A9A389}"/>
    <dgm:cxn modelId="{387C03FB-3151-43AD-866B-C0059B7F73AE}" type="presOf" srcId="{494B8A59-D9F9-44C6-9A95-B15BD9808627}" destId="{804AC51F-33F3-4A20-96B6-B9327798A19E}" srcOrd="0" destOrd="0" presId="urn:microsoft.com/office/officeart/2005/8/layout/radial6"/>
    <dgm:cxn modelId="{EBF4ED50-3507-49A5-A8FB-7566E63C0D46}" srcId="{7FC1396D-E9D5-4A2C-A8FE-814A77C23A38}" destId="{254273A9-60DC-468D-AFF3-0BA6422D19AB}" srcOrd="1" destOrd="0" parTransId="{A807AE77-764D-41E8-8A68-929A660855CC}" sibTransId="{478CE63A-F205-45A5-AD52-7114C57B57B2}"/>
    <dgm:cxn modelId="{3459BF19-EEAF-4A65-9669-2AF3CEC23AFC}" type="presParOf" srcId="{804AC51F-33F3-4A20-96B6-B9327798A19E}" destId="{BA77DF50-CB93-44C0-BED1-FA89A9BAFF24}" srcOrd="0" destOrd="0" presId="urn:microsoft.com/office/officeart/2005/8/layout/radial6"/>
    <dgm:cxn modelId="{0794397B-7541-4910-A51F-F903318CF4C7}" type="presParOf" srcId="{804AC51F-33F3-4A20-96B6-B9327798A19E}" destId="{812F4F51-766B-43A3-BF5C-DF97E214DFF4}" srcOrd="1" destOrd="0" presId="urn:microsoft.com/office/officeart/2005/8/layout/radial6"/>
    <dgm:cxn modelId="{AF7E8837-8123-44F9-8B25-6EC516F25E4B}" type="presParOf" srcId="{804AC51F-33F3-4A20-96B6-B9327798A19E}" destId="{55AF93E6-9AD9-47AF-A02B-AC71B62515CD}" srcOrd="2" destOrd="0" presId="urn:microsoft.com/office/officeart/2005/8/layout/radial6"/>
    <dgm:cxn modelId="{9D05688A-D2CD-4EE9-850E-169AECC86896}" type="presParOf" srcId="{804AC51F-33F3-4A20-96B6-B9327798A19E}" destId="{E5C04E83-160A-425A-9E51-ADDB962E185B}" srcOrd="3" destOrd="0" presId="urn:microsoft.com/office/officeart/2005/8/layout/radial6"/>
    <dgm:cxn modelId="{B6FDEE2C-0AF5-4FE2-A9F3-A90935E28C12}" type="presParOf" srcId="{804AC51F-33F3-4A20-96B6-B9327798A19E}" destId="{A0F779CC-7E23-4747-9F9C-F7DE6F3FD43B}" srcOrd="4" destOrd="0" presId="urn:microsoft.com/office/officeart/2005/8/layout/radial6"/>
    <dgm:cxn modelId="{DD4DE77A-93D5-4E82-8BE5-7D3B3199D6F1}" type="presParOf" srcId="{804AC51F-33F3-4A20-96B6-B9327798A19E}" destId="{908169C6-0610-4BC5-A129-6D224994ED64}" srcOrd="5" destOrd="0" presId="urn:microsoft.com/office/officeart/2005/8/layout/radial6"/>
    <dgm:cxn modelId="{E02A2CD7-D951-48A5-94B4-606A12A6B7AC}" type="presParOf" srcId="{804AC51F-33F3-4A20-96B6-B9327798A19E}" destId="{05CDD8B7-5258-41B6-B93A-042B40988AF2}" srcOrd="6" destOrd="0" presId="urn:microsoft.com/office/officeart/2005/8/layout/radial6"/>
    <dgm:cxn modelId="{0101CBE8-3BD8-44CE-926D-6C58BC3978E5}" type="presParOf" srcId="{804AC51F-33F3-4A20-96B6-B9327798A19E}" destId="{C2A332EF-1494-4830-85C2-BCCCA0767462}" srcOrd="7" destOrd="0" presId="urn:microsoft.com/office/officeart/2005/8/layout/radial6"/>
    <dgm:cxn modelId="{3C33C782-83BB-4BD4-90BF-3FA754340F25}" type="presParOf" srcId="{804AC51F-33F3-4A20-96B6-B9327798A19E}" destId="{70A89940-0E45-41B1-AB21-E785F10530AC}" srcOrd="8" destOrd="0" presId="urn:microsoft.com/office/officeart/2005/8/layout/radial6"/>
    <dgm:cxn modelId="{11B473B8-D351-4EBB-85A4-9DBAA48EBB1C}" type="presParOf" srcId="{804AC51F-33F3-4A20-96B6-B9327798A19E}" destId="{A73CB4BF-7AF0-409E-963B-E71F1448F7D9}" srcOrd="9" destOrd="0" presId="urn:microsoft.com/office/officeart/2005/8/layout/radial6"/>
    <dgm:cxn modelId="{50679A04-CFA3-4B4E-B092-0BDD9373AED0}" type="presParOf" srcId="{804AC51F-33F3-4A20-96B6-B9327798A19E}" destId="{F90A92A5-15D5-4E48-95F6-6D4377F608B4}" srcOrd="10" destOrd="0" presId="urn:microsoft.com/office/officeart/2005/8/layout/radial6"/>
    <dgm:cxn modelId="{65461BA0-20B2-433F-A599-06520F5404BD}" type="presParOf" srcId="{804AC51F-33F3-4A20-96B6-B9327798A19E}" destId="{DAC369B3-58CD-4D0A-80A1-1CDE70EFEE5E}" srcOrd="11" destOrd="0" presId="urn:microsoft.com/office/officeart/2005/8/layout/radial6"/>
    <dgm:cxn modelId="{9BF98404-9AB2-4188-8EBF-C34A7FB89F10}" type="presParOf" srcId="{804AC51F-33F3-4A20-96B6-B9327798A19E}" destId="{C719DA95-4C11-4F79-B977-0CE9547ABA07}" srcOrd="12" destOrd="0" presId="urn:microsoft.com/office/officeart/2005/8/layout/radial6"/>
    <dgm:cxn modelId="{036C0DDF-81EF-4878-9771-EF2E5853C16E}" type="presParOf" srcId="{804AC51F-33F3-4A20-96B6-B9327798A19E}" destId="{F6E6AC72-FB87-411F-BF50-30F267AAD5A8}" srcOrd="13" destOrd="0" presId="urn:microsoft.com/office/officeart/2005/8/layout/radial6"/>
    <dgm:cxn modelId="{BEDC6C4F-68C7-4F67-BB69-6BBCB1014A68}" type="presParOf" srcId="{804AC51F-33F3-4A20-96B6-B9327798A19E}" destId="{3DF01A78-AB90-4595-809F-1ABF41DC76F8}" srcOrd="14" destOrd="0" presId="urn:microsoft.com/office/officeart/2005/8/layout/radial6"/>
    <dgm:cxn modelId="{CFF0A77A-7C91-45E8-BDD4-285FAC2FBCE6}" type="presParOf" srcId="{804AC51F-33F3-4A20-96B6-B9327798A19E}" destId="{67C10BF1-11CF-421C-9C3F-38ED23951CB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B8A59-D9F9-44C6-9A95-B15BD980862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FC1396D-E9D5-4A2C-A8FE-814A77C23A38}">
      <dgm:prSet phldrT="[Κείμενο]" custT="1"/>
      <dgm:spPr>
        <a:solidFill>
          <a:srgbClr val="E9DDF7"/>
        </a:solidFill>
      </dgm:spPr>
      <dgm:t>
        <a:bodyPr/>
        <a:lstStyle/>
        <a:p>
          <a:r>
            <a:rPr lang="el-GR" sz="1000" b="1" dirty="0" smtClean="0">
              <a:solidFill>
                <a:schemeClr val="tx1"/>
              </a:solidFill>
            </a:rPr>
            <a:t>Καθολικά θετική αποτίμηση </a:t>
          </a:r>
          <a:r>
            <a:rPr lang="en-US" sz="1000" b="1" dirty="0" smtClean="0">
              <a:solidFill>
                <a:schemeClr val="tx1"/>
              </a:solidFill>
            </a:rPr>
            <a:t>-</a:t>
          </a:r>
          <a:r>
            <a:rPr lang="el-GR" sz="1000" b="1" dirty="0" smtClean="0">
              <a:solidFill>
                <a:schemeClr val="tx1"/>
              </a:solidFill>
            </a:rPr>
            <a:t> το ΕΥ θεωρήθηκε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l-GR" sz="1000" b="1" dirty="0" smtClean="0">
              <a:solidFill>
                <a:schemeClr val="tx1"/>
              </a:solidFill>
            </a:rPr>
            <a:t>ότι ακολουθεί πλήρως τις αρχές της Πολυμεσικής Μάθησης</a:t>
          </a:r>
          <a:endParaRPr lang="el-GR" sz="1000" dirty="0">
            <a:solidFill>
              <a:schemeClr val="tx1"/>
            </a:solidFill>
          </a:endParaRPr>
        </a:p>
      </dgm:t>
    </dgm:pt>
    <dgm:pt modelId="{D979487D-32F9-41FD-A11A-299350165E89}" type="parTrans" cxnId="{BB5F8A86-2454-49D4-BD1B-BD0432DC1C3E}">
      <dgm:prSet/>
      <dgm:spPr/>
      <dgm:t>
        <a:bodyPr/>
        <a:lstStyle/>
        <a:p>
          <a:endParaRPr lang="el-GR"/>
        </a:p>
      </dgm:t>
    </dgm:pt>
    <dgm:pt modelId="{1D319BC9-810E-4E08-8A7B-38A404A292B9}" type="sibTrans" cxnId="{BB5F8A86-2454-49D4-BD1B-BD0432DC1C3E}">
      <dgm:prSet/>
      <dgm:spPr/>
      <dgm:t>
        <a:bodyPr/>
        <a:lstStyle/>
        <a:p>
          <a:endParaRPr lang="el-GR"/>
        </a:p>
      </dgm:t>
    </dgm:pt>
    <dgm:pt modelId="{08569572-437C-4867-A865-3D5E3D9A19B9}">
      <dgm:prSet phldrT="[Κείμενο]" custT="1"/>
      <dgm:spPr>
        <a:solidFill>
          <a:srgbClr val="E6F0FA"/>
        </a:solidFill>
      </dgm:spPr>
      <dgm:t>
        <a:bodyPr/>
        <a:lstStyle/>
        <a:p>
          <a:r>
            <a:rPr lang="el-GR" sz="900" b="1" dirty="0" smtClean="0">
              <a:solidFill>
                <a:schemeClr val="tx1"/>
              </a:solidFill>
            </a:rPr>
            <a:t>Συνδυασμός εικόνας, ήχου &amp; κειμένου</a:t>
          </a:r>
          <a:endParaRPr lang="el-GR" sz="900" b="1" dirty="0">
            <a:solidFill>
              <a:schemeClr val="tx1"/>
            </a:solidFill>
          </a:endParaRPr>
        </a:p>
      </dgm:t>
    </dgm:pt>
    <dgm:pt modelId="{2FD778D4-AF86-451A-A3A5-9073CCBC5E41}" type="parTrans" cxnId="{2A41304E-118A-463C-B133-86F601BFA73C}">
      <dgm:prSet/>
      <dgm:spPr/>
      <dgm:t>
        <a:bodyPr/>
        <a:lstStyle/>
        <a:p>
          <a:endParaRPr lang="el-GR"/>
        </a:p>
      </dgm:t>
    </dgm:pt>
    <dgm:pt modelId="{958AD8FC-66D0-4E49-A38A-CA8695A9A389}" type="sibTrans" cxnId="{2A41304E-118A-463C-B133-86F601BFA73C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254273A9-60DC-468D-AFF3-0BA6422D19AB}">
      <dgm:prSet phldrT="[Κείμενο]" custT="1"/>
      <dgm:spPr>
        <a:solidFill>
          <a:srgbClr val="E8F6ED"/>
        </a:solidFill>
      </dgm:spPr>
      <dgm:t>
        <a:bodyPr/>
        <a:lstStyle/>
        <a:p>
          <a:r>
            <a:rPr lang="el-GR" sz="1000" b="1" dirty="0" smtClean="0">
              <a:solidFill>
                <a:schemeClr val="tx1"/>
              </a:solidFill>
            </a:rPr>
            <a:t>Κατάτμηση &amp; Συνοχή παρουσίασης</a:t>
          </a:r>
          <a:endParaRPr lang="el-GR" sz="1000" b="1" dirty="0">
            <a:solidFill>
              <a:schemeClr val="tx1"/>
            </a:solidFill>
          </a:endParaRPr>
        </a:p>
      </dgm:t>
    </dgm:pt>
    <dgm:pt modelId="{A807AE77-764D-41E8-8A68-929A660855CC}" type="parTrans" cxnId="{EBF4ED50-3507-49A5-A8FB-7566E63C0D46}">
      <dgm:prSet/>
      <dgm:spPr/>
      <dgm:t>
        <a:bodyPr/>
        <a:lstStyle/>
        <a:p>
          <a:endParaRPr lang="el-GR"/>
        </a:p>
      </dgm:t>
    </dgm:pt>
    <dgm:pt modelId="{478CE63A-F205-45A5-AD52-7114C57B57B2}" type="sibTrans" cxnId="{EBF4ED50-3507-49A5-A8FB-7566E63C0D46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2A72C0DF-BD85-453F-9690-D6CC8FDF4073}">
      <dgm:prSet custT="1"/>
      <dgm:spPr>
        <a:solidFill>
          <a:srgbClr val="F6E6FA"/>
        </a:solidFill>
      </dgm:spPr>
      <dgm:t>
        <a:bodyPr/>
        <a:lstStyle/>
        <a:p>
          <a:r>
            <a:rPr lang="el-GR" sz="800" b="1" dirty="0" smtClean="0">
              <a:solidFill>
                <a:schemeClr val="tx1"/>
              </a:solidFill>
            </a:rPr>
            <a:t>Προσωποποιημένη αφήγηση &amp; φυσική ροή</a:t>
          </a:r>
          <a:endParaRPr lang="el-GR" sz="800" b="1" dirty="0">
            <a:solidFill>
              <a:schemeClr val="tx1"/>
            </a:solidFill>
          </a:endParaRPr>
        </a:p>
      </dgm:t>
    </dgm:pt>
    <dgm:pt modelId="{FF49541F-CE81-4DA2-852E-AEF17F26ADDA}" type="parTrans" cxnId="{C161E2A0-B91A-470D-B50B-229BE70B482E}">
      <dgm:prSet/>
      <dgm:spPr/>
      <dgm:t>
        <a:bodyPr/>
        <a:lstStyle/>
        <a:p>
          <a:endParaRPr lang="el-GR"/>
        </a:p>
      </dgm:t>
    </dgm:pt>
    <dgm:pt modelId="{CBF65526-FD47-468A-8CD6-4BC37E95C4E7}" type="sibTrans" cxnId="{C161E2A0-B91A-470D-B50B-229BE70B482E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0FF02816-F40C-47D7-9DE3-F6267B9A7ECB}">
      <dgm:prSet custT="1"/>
      <dgm:spPr>
        <a:solidFill>
          <a:srgbClr val="FFF6E8"/>
        </a:solidFill>
      </dgm:spPr>
      <dgm:t>
        <a:bodyPr/>
        <a:lstStyle/>
        <a:p>
          <a:r>
            <a:rPr lang="el-GR" sz="900" b="1" dirty="0" smtClean="0">
              <a:solidFill>
                <a:schemeClr val="tx1"/>
              </a:solidFill>
            </a:rPr>
            <a:t>Ενίσχυση κατανόησης &amp; συμμετοχής</a:t>
          </a:r>
          <a:endParaRPr lang="el-GR" sz="900" b="1" dirty="0">
            <a:solidFill>
              <a:schemeClr val="tx1"/>
            </a:solidFill>
          </a:endParaRPr>
        </a:p>
      </dgm:t>
    </dgm:pt>
    <dgm:pt modelId="{7CCE9333-8205-4460-A5DA-34DA0448B3DD}" type="parTrans" cxnId="{7FDFD6E9-BC2C-463C-BD75-14BB8145D7E2}">
      <dgm:prSet/>
      <dgm:spPr/>
      <dgm:t>
        <a:bodyPr/>
        <a:lstStyle/>
        <a:p>
          <a:endParaRPr lang="el-GR"/>
        </a:p>
      </dgm:t>
    </dgm:pt>
    <dgm:pt modelId="{F8EF5D5B-825A-402A-9959-ACB6188FA662}" type="sibTrans" cxnId="{7FDFD6E9-BC2C-463C-BD75-14BB8145D7E2}">
      <dgm:prSet/>
      <dgm:spPr>
        <a:solidFill>
          <a:srgbClr val="BEBEBE"/>
        </a:solidFill>
      </dgm:spPr>
      <dgm:t>
        <a:bodyPr/>
        <a:lstStyle/>
        <a:p>
          <a:endParaRPr lang="el-GR"/>
        </a:p>
      </dgm:t>
    </dgm:pt>
    <dgm:pt modelId="{804AC51F-33F3-4A20-96B6-B9327798A19E}" type="pres">
      <dgm:prSet presAssocID="{494B8A59-D9F9-44C6-9A95-B15BD98086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A77DF50-CB93-44C0-BED1-FA89A9BAFF24}" type="pres">
      <dgm:prSet presAssocID="{7FC1396D-E9D5-4A2C-A8FE-814A77C23A38}" presName="centerShape" presStyleLbl="node0" presStyleIdx="0" presStyleCnt="1" custScaleX="116470" custScaleY="111599"/>
      <dgm:spPr/>
      <dgm:t>
        <a:bodyPr/>
        <a:lstStyle/>
        <a:p>
          <a:endParaRPr lang="el-GR"/>
        </a:p>
      </dgm:t>
    </dgm:pt>
    <dgm:pt modelId="{812F4F51-766B-43A3-BF5C-DF97E214DFF4}" type="pres">
      <dgm:prSet presAssocID="{08569572-437C-4867-A865-3D5E3D9A19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AF93E6-9AD9-47AF-A02B-AC71B62515CD}" type="pres">
      <dgm:prSet presAssocID="{08569572-437C-4867-A865-3D5E3D9A19B9}" presName="dummy" presStyleCnt="0"/>
      <dgm:spPr/>
    </dgm:pt>
    <dgm:pt modelId="{E5C04E83-160A-425A-9E51-ADDB962E185B}" type="pres">
      <dgm:prSet presAssocID="{958AD8FC-66D0-4E49-A38A-CA8695A9A389}" presName="sibTrans" presStyleLbl="sibTrans2D1" presStyleIdx="0" presStyleCnt="4"/>
      <dgm:spPr/>
      <dgm:t>
        <a:bodyPr/>
        <a:lstStyle/>
        <a:p>
          <a:endParaRPr lang="el-GR"/>
        </a:p>
      </dgm:t>
    </dgm:pt>
    <dgm:pt modelId="{A0F779CC-7E23-4747-9F9C-F7DE6F3FD43B}" type="pres">
      <dgm:prSet presAssocID="{254273A9-60DC-468D-AFF3-0BA6422D19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8169C6-0610-4BC5-A129-6D224994ED64}" type="pres">
      <dgm:prSet presAssocID="{254273A9-60DC-468D-AFF3-0BA6422D19AB}" presName="dummy" presStyleCnt="0"/>
      <dgm:spPr/>
    </dgm:pt>
    <dgm:pt modelId="{05CDD8B7-5258-41B6-B93A-042B40988AF2}" type="pres">
      <dgm:prSet presAssocID="{478CE63A-F205-45A5-AD52-7114C57B57B2}" presName="sibTrans" presStyleLbl="sibTrans2D1" presStyleIdx="1" presStyleCnt="4"/>
      <dgm:spPr/>
      <dgm:t>
        <a:bodyPr/>
        <a:lstStyle/>
        <a:p>
          <a:endParaRPr lang="el-GR"/>
        </a:p>
      </dgm:t>
    </dgm:pt>
    <dgm:pt modelId="{C2A332EF-1494-4830-85C2-BCCCA0767462}" type="pres">
      <dgm:prSet presAssocID="{2A72C0DF-BD85-453F-9690-D6CC8FDF4073}" presName="node" presStyleLbl="node1" presStyleIdx="2" presStyleCnt="4" custScaleX="1024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A89940-0E45-41B1-AB21-E785F10530AC}" type="pres">
      <dgm:prSet presAssocID="{2A72C0DF-BD85-453F-9690-D6CC8FDF4073}" presName="dummy" presStyleCnt="0"/>
      <dgm:spPr/>
    </dgm:pt>
    <dgm:pt modelId="{A73CB4BF-7AF0-409E-963B-E71F1448F7D9}" type="pres">
      <dgm:prSet presAssocID="{CBF65526-FD47-468A-8CD6-4BC37E95C4E7}" presName="sibTrans" presStyleLbl="sibTrans2D1" presStyleIdx="2" presStyleCnt="4"/>
      <dgm:spPr/>
      <dgm:t>
        <a:bodyPr/>
        <a:lstStyle/>
        <a:p>
          <a:endParaRPr lang="el-GR"/>
        </a:p>
      </dgm:t>
    </dgm:pt>
    <dgm:pt modelId="{F6E6AC72-FB87-411F-BF50-30F267AAD5A8}" type="pres">
      <dgm:prSet presAssocID="{0FF02816-F40C-47D7-9DE3-F6267B9A7ECB}" presName="node" presStyleLbl="node1" presStyleIdx="3" presStyleCnt="4" custScaleX="104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F01A78-AB90-4595-809F-1ABF41DC76F8}" type="pres">
      <dgm:prSet presAssocID="{0FF02816-F40C-47D7-9DE3-F6267B9A7ECB}" presName="dummy" presStyleCnt="0"/>
      <dgm:spPr/>
    </dgm:pt>
    <dgm:pt modelId="{67C10BF1-11CF-421C-9C3F-38ED23951CB0}" type="pres">
      <dgm:prSet presAssocID="{F8EF5D5B-825A-402A-9959-ACB6188FA662}" presName="sibTrans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0EDD7879-EFD6-4FBB-97FE-8B5ABBA5F3EA}" type="presOf" srcId="{2A72C0DF-BD85-453F-9690-D6CC8FDF4073}" destId="{C2A332EF-1494-4830-85C2-BCCCA0767462}" srcOrd="0" destOrd="0" presId="urn:microsoft.com/office/officeart/2005/8/layout/radial6"/>
    <dgm:cxn modelId="{C161E2A0-B91A-470D-B50B-229BE70B482E}" srcId="{7FC1396D-E9D5-4A2C-A8FE-814A77C23A38}" destId="{2A72C0DF-BD85-453F-9690-D6CC8FDF4073}" srcOrd="2" destOrd="0" parTransId="{FF49541F-CE81-4DA2-852E-AEF17F26ADDA}" sibTransId="{CBF65526-FD47-468A-8CD6-4BC37E95C4E7}"/>
    <dgm:cxn modelId="{7A63147A-3CEB-43FD-B055-B81F42144C6A}" type="presOf" srcId="{7FC1396D-E9D5-4A2C-A8FE-814A77C23A38}" destId="{BA77DF50-CB93-44C0-BED1-FA89A9BAFF24}" srcOrd="0" destOrd="0" presId="urn:microsoft.com/office/officeart/2005/8/layout/radial6"/>
    <dgm:cxn modelId="{39F5808C-6406-4993-AD5C-8E64DE646765}" type="presOf" srcId="{F8EF5D5B-825A-402A-9959-ACB6188FA662}" destId="{67C10BF1-11CF-421C-9C3F-38ED23951CB0}" srcOrd="0" destOrd="0" presId="urn:microsoft.com/office/officeart/2005/8/layout/radial6"/>
    <dgm:cxn modelId="{E0366072-8EDF-49CE-9EAA-B1CC845333EB}" type="presOf" srcId="{478CE63A-F205-45A5-AD52-7114C57B57B2}" destId="{05CDD8B7-5258-41B6-B93A-042B40988AF2}" srcOrd="0" destOrd="0" presId="urn:microsoft.com/office/officeart/2005/8/layout/radial6"/>
    <dgm:cxn modelId="{7FDFD6E9-BC2C-463C-BD75-14BB8145D7E2}" srcId="{7FC1396D-E9D5-4A2C-A8FE-814A77C23A38}" destId="{0FF02816-F40C-47D7-9DE3-F6267B9A7ECB}" srcOrd="3" destOrd="0" parTransId="{7CCE9333-8205-4460-A5DA-34DA0448B3DD}" sibTransId="{F8EF5D5B-825A-402A-9959-ACB6188FA662}"/>
    <dgm:cxn modelId="{6BD337C0-E55F-404A-AC9D-091E365D51EA}" type="presOf" srcId="{CBF65526-FD47-468A-8CD6-4BC37E95C4E7}" destId="{A73CB4BF-7AF0-409E-963B-E71F1448F7D9}" srcOrd="0" destOrd="0" presId="urn:microsoft.com/office/officeart/2005/8/layout/radial6"/>
    <dgm:cxn modelId="{AEC0DD3E-CA9A-4F8E-861F-4FA5B7D6E049}" type="presOf" srcId="{0FF02816-F40C-47D7-9DE3-F6267B9A7ECB}" destId="{F6E6AC72-FB87-411F-BF50-30F267AAD5A8}" srcOrd="0" destOrd="0" presId="urn:microsoft.com/office/officeart/2005/8/layout/radial6"/>
    <dgm:cxn modelId="{EC2E2832-E040-42DB-842F-AB010F52A53A}" type="presOf" srcId="{08569572-437C-4867-A865-3D5E3D9A19B9}" destId="{812F4F51-766B-43A3-BF5C-DF97E214DFF4}" srcOrd="0" destOrd="0" presId="urn:microsoft.com/office/officeart/2005/8/layout/radial6"/>
    <dgm:cxn modelId="{F38CB6E5-078B-412E-87F3-67F976F953EB}" type="presOf" srcId="{254273A9-60DC-468D-AFF3-0BA6422D19AB}" destId="{A0F779CC-7E23-4747-9F9C-F7DE6F3FD43B}" srcOrd="0" destOrd="0" presId="urn:microsoft.com/office/officeart/2005/8/layout/radial6"/>
    <dgm:cxn modelId="{E0A0FC60-C190-4CBE-960F-A52AA8B6B855}" type="presOf" srcId="{958AD8FC-66D0-4E49-A38A-CA8695A9A389}" destId="{E5C04E83-160A-425A-9E51-ADDB962E185B}" srcOrd="0" destOrd="0" presId="urn:microsoft.com/office/officeart/2005/8/layout/radial6"/>
    <dgm:cxn modelId="{BB5F8A86-2454-49D4-BD1B-BD0432DC1C3E}" srcId="{494B8A59-D9F9-44C6-9A95-B15BD9808627}" destId="{7FC1396D-E9D5-4A2C-A8FE-814A77C23A38}" srcOrd="0" destOrd="0" parTransId="{D979487D-32F9-41FD-A11A-299350165E89}" sibTransId="{1D319BC9-810E-4E08-8A7B-38A404A292B9}"/>
    <dgm:cxn modelId="{2A41304E-118A-463C-B133-86F601BFA73C}" srcId="{7FC1396D-E9D5-4A2C-A8FE-814A77C23A38}" destId="{08569572-437C-4867-A865-3D5E3D9A19B9}" srcOrd="0" destOrd="0" parTransId="{2FD778D4-AF86-451A-A3A5-9073CCBC5E41}" sibTransId="{958AD8FC-66D0-4E49-A38A-CA8695A9A389}"/>
    <dgm:cxn modelId="{EBF4ED50-3507-49A5-A8FB-7566E63C0D46}" srcId="{7FC1396D-E9D5-4A2C-A8FE-814A77C23A38}" destId="{254273A9-60DC-468D-AFF3-0BA6422D19AB}" srcOrd="1" destOrd="0" parTransId="{A807AE77-764D-41E8-8A68-929A660855CC}" sibTransId="{478CE63A-F205-45A5-AD52-7114C57B57B2}"/>
    <dgm:cxn modelId="{387C03FB-3151-43AD-866B-C0059B7F73AE}" type="presOf" srcId="{494B8A59-D9F9-44C6-9A95-B15BD9808627}" destId="{804AC51F-33F3-4A20-96B6-B9327798A19E}" srcOrd="0" destOrd="0" presId="urn:microsoft.com/office/officeart/2005/8/layout/radial6"/>
    <dgm:cxn modelId="{3459BF19-EEAF-4A65-9669-2AF3CEC23AFC}" type="presParOf" srcId="{804AC51F-33F3-4A20-96B6-B9327798A19E}" destId="{BA77DF50-CB93-44C0-BED1-FA89A9BAFF24}" srcOrd="0" destOrd="0" presId="urn:microsoft.com/office/officeart/2005/8/layout/radial6"/>
    <dgm:cxn modelId="{0794397B-7541-4910-A51F-F903318CF4C7}" type="presParOf" srcId="{804AC51F-33F3-4A20-96B6-B9327798A19E}" destId="{812F4F51-766B-43A3-BF5C-DF97E214DFF4}" srcOrd="1" destOrd="0" presId="urn:microsoft.com/office/officeart/2005/8/layout/radial6"/>
    <dgm:cxn modelId="{AF7E8837-8123-44F9-8B25-6EC516F25E4B}" type="presParOf" srcId="{804AC51F-33F3-4A20-96B6-B9327798A19E}" destId="{55AF93E6-9AD9-47AF-A02B-AC71B62515CD}" srcOrd="2" destOrd="0" presId="urn:microsoft.com/office/officeart/2005/8/layout/radial6"/>
    <dgm:cxn modelId="{9D05688A-D2CD-4EE9-850E-169AECC86896}" type="presParOf" srcId="{804AC51F-33F3-4A20-96B6-B9327798A19E}" destId="{E5C04E83-160A-425A-9E51-ADDB962E185B}" srcOrd="3" destOrd="0" presId="urn:microsoft.com/office/officeart/2005/8/layout/radial6"/>
    <dgm:cxn modelId="{B6FDEE2C-0AF5-4FE2-A9F3-A90935E28C12}" type="presParOf" srcId="{804AC51F-33F3-4A20-96B6-B9327798A19E}" destId="{A0F779CC-7E23-4747-9F9C-F7DE6F3FD43B}" srcOrd="4" destOrd="0" presId="urn:microsoft.com/office/officeart/2005/8/layout/radial6"/>
    <dgm:cxn modelId="{DD4DE77A-93D5-4E82-8BE5-7D3B3199D6F1}" type="presParOf" srcId="{804AC51F-33F3-4A20-96B6-B9327798A19E}" destId="{908169C6-0610-4BC5-A129-6D224994ED64}" srcOrd="5" destOrd="0" presId="urn:microsoft.com/office/officeart/2005/8/layout/radial6"/>
    <dgm:cxn modelId="{E02A2CD7-D951-48A5-94B4-606A12A6B7AC}" type="presParOf" srcId="{804AC51F-33F3-4A20-96B6-B9327798A19E}" destId="{05CDD8B7-5258-41B6-B93A-042B40988AF2}" srcOrd="6" destOrd="0" presId="urn:microsoft.com/office/officeart/2005/8/layout/radial6"/>
    <dgm:cxn modelId="{0101CBE8-3BD8-44CE-926D-6C58BC3978E5}" type="presParOf" srcId="{804AC51F-33F3-4A20-96B6-B9327798A19E}" destId="{C2A332EF-1494-4830-85C2-BCCCA0767462}" srcOrd="7" destOrd="0" presId="urn:microsoft.com/office/officeart/2005/8/layout/radial6"/>
    <dgm:cxn modelId="{3C33C782-83BB-4BD4-90BF-3FA754340F25}" type="presParOf" srcId="{804AC51F-33F3-4A20-96B6-B9327798A19E}" destId="{70A89940-0E45-41B1-AB21-E785F10530AC}" srcOrd="8" destOrd="0" presId="urn:microsoft.com/office/officeart/2005/8/layout/radial6"/>
    <dgm:cxn modelId="{11B473B8-D351-4EBB-85A4-9DBAA48EBB1C}" type="presParOf" srcId="{804AC51F-33F3-4A20-96B6-B9327798A19E}" destId="{A73CB4BF-7AF0-409E-963B-E71F1448F7D9}" srcOrd="9" destOrd="0" presId="urn:microsoft.com/office/officeart/2005/8/layout/radial6"/>
    <dgm:cxn modelId="{036C0DDF-81EF-4878-9771-EF2E5853C16E}" type="presParOf" srcId="{804AC51F-33F3-4A20-96B6-B9327798A19E}" destId="{F6E6AC72-FB87-411F-BF50-30F267AAD5A8}" srcOrd="10" destOrd="0" presId="urn:microsoft.com/office/officeart/2005/8/layout/radial6"/>
    <dgm:cxn modelId="{BEDC6C4F-68C7-4F67-BB69-6BBCB1014A68}" type="presParOf" srcId="{804AC51F-33F3-4A20-96B6-B9327798A19E}" destId="{3DF01A78-AB90-4595-809F-1ABF41DC76F8}" srcOrd="11" destOrd="0" presId="urn:microsoft.com/office/officeart/2005/8/layout/radial6"/>
    <dgm:cxn modelId="{CFF0A77A-7C91-45E8-BDD4-285FAC2FBCE6}" type="presParOf" srcId="{804AC51F-33F3-4A20-96B6-B9327798A19E}" destId="{67C10BF1-11CF-421C-9C3F-38ED23951CB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0BF1-11CF-421C-9C3F-38ED23951CB0}">
      <dsp:nvSpPr>
        <dsp:cNvPr id="0" name=""/>
        <dsp:cNvSpPr/>
      </dsp:nvSpPr>
      <dsp:spPr>
        <a:xfrm>
          <a:off x="2019650" y="576842"/>
          <a:ext cx="3853745" cy="385374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9DA95-4C11-4F79-B977-0CE9547ABA07}">
      <dsp:nvSpPr>
        <dsp:cNvPr id="0" name=""/>
        <dsp:cNvSpPr/>
      </dsp:nvSpPr>
      <dsp:spPr>
        <a:xfrm>
          <a:off x="2019650" y="576842"/>
          <a:ext cx="3853745" cy="385374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CB4BF-7AF0-409E-963B-E71F1448F7D9}">
      <dsp:nvSpPr>
        <dsp:cNvPr id="0" name=""/>
        <dsp:cNvSpPr/>
      </dsp:nvSpPr>
      <dsp:spPr>
        <a:xfrm>
          <a:off x="2019650" y="576842"/>
          <a:ext cx="3853745" cy="385374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DD8B7-5258-41B6-B93A-042B40988AF2}">
      <dsp:nvSpPr>
        <dsp:cNvPr id="0" name=""/>
        <dsp:cNvSpPr/>
      </dsp:nvSpPr>
      <dsp:spPr>
        <a:xfrm>
          <a:off x="2019650" y="576842"/>
          <a:ext cx="3853745" cy="385374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04E83-160A-425A-9E51-ADDB962E185B}">
      <dsp:nvSpPr>
        <dsp:cNvPr id="0" name=""/>
        <dsp:cNvSpPr/>
      </dsp:nvSpPr>
      <dsp:spPr>
        <a:xfrm>
          <a:off x="2019650" y="576842"/>
          <a:ext cx="3853745" cy="385374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7DF50-CB93-44C0-BED1-FA89A9BAFF24}">
      <dsp:nvSpPr>
        <dsp:cNvPr id="0" name=""/>
        <dsp:cNvSpPr/>
      </dsp:nvSpPr>
      <dsp:spPr>
        <a:xfrm>
          <a:off x="2913491" y="1513886"/>
          <a:ext cx="2066063" cy="1979656"/>
        </a:xfrm>
        <a:prstGeom prst="ellipse">
          <a:avLst/>
        </a:prstGeom>
        <a:solidFill>
          <a:srgbClr val="E9DD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Καθολικά θετική αποτίμηση </a:t>
          </a:r>
          <a:r>
            <a:rPr lang="en-US" sz="1000" b="1" kern="1200" dirty="0" smtClean="0">
              <a:solidFill>
                <a:schemeClr val="tx1"/>
              </a:solidFill>
            </a:rPr>
            <a:t>-</a:t>
          </a:r>
          <a:r>
            <a:rPr lang="el-GR" sz="1000" b="1" kern="1200" dirty="0" smtClean="0">
              <a:solidFill>
                <a:schemeClr val="tx1"/>
              </a:solidFill>
            </a:rPr>
            <a:t> το ΕΥ θεωρήθηκε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l-GR" sz="1000" b="1" kern="1200" dirty="0" smtClean="0">
              <a:solidFill>
                <a:schemeClr val="tx1"/>
              </a:solidFill>
            </a:rPr>
            <a:t>παιδαγωγικά ολοκληρωμένο και πλήρως συμβατό με τις αρχές της ΕξΑΕ</a:t>
          </a:r>
          <a:endParaRPr lang="el-GR" sz="1000" kern="1200" dirty="0">
            <a:solidFill>
              <a:schemeClr val="tx1"/>
            </a:solidFill>
          </a:endParaRPr>
        </a:p>
      </dsp:txBody>
      <dsp:txXfrm>
        <a:off x="3216059" y="1803800"/>
        <a:ext cx="1460927" cy="1399828"/>
      </dsp:txXfrm>
    </dsp:sp>
    <dsp:sp modelId="{812F4F51-766B-43A3-BF5C-DF97E214DFF4}">
      <dsp:nvSpPr>
        <dsp:cNvPr id="0" name=""/>
        <dsp:cNvSpPr/>
      </dsp:nvSpPr>
      <dsp:spPr>
        <a:xfrm>
          <a:off x="3325657" y="679"/>
          <a:ext cx="1241731" cy="1241731"/>
        </a:xfrm>
        <a:prstGeom prst="ellipse">
          <a:avLst/>
        </a:prstGeom>
        <a:solidFill>
          <a:srgbClr val="F1E7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tx1"/>
              </a:solidFill>
            </a:rPr>
            <a:t>Μαθητοκεντρική Δομή &amp; Καθοδήγηση</a:t>
          </a:r>
          <a:endParaRPr lang="el-GR" sz="900" b="1" kern="1200" dirty="0">
            <a:solidFill>
              <a:schemeClr val="tx1"/>
            </a:solidFill>
          </a:endParaRPr>
        </a:p>
      </dsp:txBody>
      <dsp:txXfrm>
        <a:off x="3507504" y="182526"/>
        <a:ext cx="878037" cy="878037"/>
      </dsp:txXfrm>
    </dsp:sp>
    <dsp:sp modelId="{A0F779CC-7E23-4747-9F9C-F7DE6F3FD43B}">
      <dsp:nvSpPr>
        <dsp:cNvPr id="0" name=""/>
        <dsp:cNvSpPr/>
      </dsp:nvSpPr>
      <dsp:spPr>
        <a:xfrm>
          <a:off x="5115707" y="1301227"/>
          <a:ext cx="1241731" cy="1241731"/>
        </a:xfrm>
        <a:prstGeom prst="ellipse">
          <a:avLst/>
        </a:prstGeom>
        <a:solidFill>
          <a:srgbClr val="E6F0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Ευκολία Πλοήγησης &amp; Σαφήνεια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5297554" y="1483074"/>
        <a:ext cx="878037" cy="878037"/>
      </dsp:txXfrm>
    </dsp:sp>
    <dsp:sp modelId="{C2A332EF-1494-4830-85C2-BCCCA0767462}">
      <dsp:nvSpPr>
        <dsp:cNvPr id="0" name=""/>
        <dsp:cNvSpPr/>
      </dsp:nvSpPr>
      <dsp:spPr>
        <a:xfrm>
          <a:off x="4417037" y="3405557"/>
          <a:ext cx="1271595" cy="1241731"/>
        </a:xfrm>
        <a:prstGeom prst="ellipse">
          <a:avLst/>
        </a:prstGeom>
        <a:solidFill>
          <a:srgbClr val="F6E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tx1"/>
              </a:solidFill>
            </a:rPr>
            <a:t>Προσεγμένη Αισθητική &amp; Προσβασιμότητα</a:t>
          </a:r>
          <a:endParaRPr lang="el-GR" sz="900" b="1" kern="1200" dirty="0">
            <a:solidFill>
              <a:schemeClr val="tx1"/>
            </a:solidFill>
          </a:endParaRPr>
        </a:p>
      </dsp:txBody>
      <dsp:txXfrm>
        <a:off x="4603258" y="3587404"/>
        <a:ext cx="899153" cy="878037"/>
      </dsp:txXfrm>
    </dsp:sp>
    <dsp:sp modelId="{F90A92A5-15D5-4E48-95F6-6D4377F608B4}">
      <dsp:nvSpPr>
        <dsp:cNvPr id="0" name=""/>
        <dsp:cNvSpPr/>
      </dsp:nvSpPr>
      <dsp:spPr>
        <a:xfrm>
          <a:off x="2219345" y="3405557"/>
          <a:ext cx="1241731" cy="1241731"/>
        </a:xfrm>
        <a:prstGeom prst="ellipse">
          <a:avLst/>
        </a:prstGeom>
        <a:solidFill>
          <a:srgbClr val="FFF6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tx1"/>
              </a:solidFill>
            </a:rPr>
            <a:t>Παιδαγωγική Πληρότητα</a:t>
          </a:r>
          <a:endParaRPr lang="el-GR" sz="900" b="1" kern="1200" dirty="0">
            <a:solidFill>
              <a:schemeClr val="tx1"/>
            </a:solidFill>
          </a:endParaRPr>
        </a:p>
      </dsp:txBody>
      <dsp:txXfrm>
        <a:off x="2401192" y="3587404"/>
        <a:ext cx="878037" cy="878037"/>
      </dsp:txXfrm>
    </dsp:sp>
    <dsp:sp modelId="{F6E6AC72-FB87-411F-BF50-30F267AAD5A8}">
      <dsp:nvSpPr>
        <dsp:cNvPr id="0" name=""/>
        <dsp:cNvSpPr/>
      </dsp:nvSpPr>
      <dsp:spPr>
        <a:xfrm>
          <a:off x="1506091" y="1301227"/>
          <a:ext cx="1300763" cy="1241731"/>
        </a:xfrm>
        <a:prstGeom prst="ellipse">
          <a:avLst/>
        </a:prstGeom>
        <a:solidFill>
          <a:srgbClr val="EDF2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tx1"/>
              </a:solidFill>
            </a:rPr>
            <a:t>Συμβατότητα με Αρχές ΕξΑΕ</a:t>
          </a:r>
          <a:endParaRPr lang="el-GR" sz="900" b="1" kern="1200" dirty="0">
            <a:solidFill>
              <a:schemeClr val="tx1"/>
            </a:solidFill>
          </a:endParaRPr>
        </a:p>
      </dsp:txBody>
      <dsp:txXfrm>
        <a:off x="1696583" y="1483074"/>
        <a:ext cx="919779" cy="878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0BF1-11CF-421C-9C3F-38ED23951CB0}">
      <dsp:nvSpPr>
        <dsp:cNvPr id="0" name=""/>
        <dsp:cNvSpPr/>
      </dsp:nvSpPr>
      <dsp:spPr>
        <a:xfrm>
          <a:off x="2145414" y="540109"/>
          <a:ext cx="3600300" cy="360030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CB4BF-7AF0-409E-963B-E71F1448F7D9}">
      <dsp:nvSpPr>
        <dsp:cNvPr id="0" name=""/>
        <dsp:cNvSpPr/>
      </dsp:nvSpPr>
      <dsp:spPr>
        <a:xfrm>
          <a:off x="2145414" y="540109"/>
          <a:ext cx="3600300" cy="360030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DD8B7-5258-41B6-B93A-042B40988AF2}">
      <dsp:nvSpPr>
        <dsp:cNvPr id="0" name=""/>
        <dsp:cNvSpPr/>
      </dsp:nvSpPr>
      <dsp:spPr>
        <a:xfrm>
          <a:off x="2145414" y="540109"/>
          <a:ext cx="3600300" cy="3600300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04E83-160A-425A-9E51-ADDB962E185B}">
      <dsp:nvSpPr>
        <dsp:cNvPr id="0" name=""/>
        <dsp:cNvSpPr/>
      </dsp:nvSpPr>
      <dsp:spPr>
        <a:xfrm>
          <a:off x="2145414" y="540109"/>
          <a:ext cx="3600300" cy="3600300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rgbClr val="BEBE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7DF50-CB93-44C0-BED1-FA89A9BAFF24}">
      <dsp:nvSpPr>
        <dsp:cNvPr id="0" name=""/>
        <dsp:cNvSpPr/>
      </dsp:nvSpPr>
      <dsp:spPr>
        <a:xfrm>
          <a:off x="2979613" y="1414706"/>
          <a:ext cx="1931903" cy="1851107"/>
        </a:xfrm>
        <a:prstGeom prst="ellipse">
          <a:avLst/>
        </a:prstGeom>
        <a:solidFill>
          <a:srgbClr val="E9DD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Καθολικά θετική αποτίμηση </a:t>
          </a:r>
          <a:r>
            <a:rPr lang="en-US" sz="1000" b="1" kern="1200" dirty="0" smtClean="0">
              <a:solidFill>
                <a:schemeClr val="tx1"/>
              </a:solidFill>
            </a:rPr>
            <a:t>-</a:t>
          </a:r>
          <a:r>
            <a:rPr lang="el-GR" sz="1000" b="1" kern="1200" dirty="0" smtClean="0">
              <a:solidFill>
                <a:schemeClr val="tx1"/>
              </a:solidFill>
            </a:rPr>
            <a:t> το ΕΥ θεωρήθηκε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l-GR" sz="1000" b="1" kern="1200" dirty="0" smtClean="0">
              <a:solidFill>
                <a:schemeClr val="tx1"/>
              </a:solidFill>
            </a:rPr>
            <a:t>ότι ακολουθεί πλήρως τις αρχές της Πολυμεσικής Μάθησης</a:t>
          </a:r>
          <a:endParaRPr lang="el-GR" sz="1000" kern="1200" dirty="0">
            <a:solidFill>
              <a:schemeClr val="tx1"/>
            </a:solidFill>
          </a:endParaRPr>
        </a:p>
      </dsp:txBody>
      <dsp:txXfrm>
        <a:off x="3262534" y="1685794"/>
        <a:ext cx="1366061" cy="1308931"/>
      </dsp:txXfrm>
    </dsp:sp>
    <dsp:sp modelId="{812F4F51-766B-43A3-BF5C-DF97E214DFF4}">
      <dsp:nvSpPr>
        <dsp:cNvPr id="0" name=""/>
        <dsp:cNvSpPr/>
      </dsp:nvSpPr>
      <dsp:spPr>
        <a:xfrm>
          <a:off x="3365015" y="1359"/>
          <a:ext cx="1161099" cy="1161099"/>
        </a:xfrm>
        <a:prstGeom prst="ellipse">
          <a:avLst/>
        </a:prstGeom>
        <a:solidFill>
          <a:srgbClr val="E6F0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tx1"/>
              </a:solidFill>
            </a:rPr>
            <a:t>Συνδυασμός εικόνας, ήχου &amp; κειμένου</a:t>
          </a:r>
          <a:endParaRPr lang="el-GR" sz="900" b="1" kern="1200" dirty="0">
            <a:solidFill>
              <a:schemeClr val="tx1"/>
            </a:solidFill>
          </a:endParaRPr>
        </a:p>
      </dsp:txBody>
      <dsp:txXfrm>
        <a:off x="3535054" y="171398"/>
        <a:ext cx="821021" cy="821021"/>
      </dsp:txXfrm>
    </dsp:sp>
    <dsp:sp modelId="{A0F779CC-7E23-4747-9F9C-F7DE6F3FD43B}">
      <dsp:nvSpPr>
        <dsp:cNvPr id="0" name=""/>
        <dsp:cNvSpPr/>
      </dsp:nvSpPr>
      <dsp:spPr>
        <a:xfrm>
          <a:off x="5123366" y="1759710"/>
          <a:ext cx="1161099" cy="1161099"/>
        </a:xfrm>
        <a:prstGeom prst="ellipse">
          <a:avLst/>
        </a:prstGeom>
        <a:solidFill>
          <a:srgbClr val="E8F6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tx1"/>
              </a:solidFill>
            </a:rPr>
            <a:t>Κατάτμηση &amp; Συνοχή παρουσίασης</a:t>
          </a:r>
          <a:endParaRPr lang="el-GR" sz="1000" b="1" kern="1200" dirty="0">
            <a:solidFill>
              <a:schemeClr val="tx1"/>
            </a:solidFill>
          </a:endParaRPr>
        </a:p>
      </dsp:txBody>
      <dsp:txXfrm>
        <a:off x="5293405" y="1929749"/>
        <a:ext cx="821021" cy="821021"/>
      </dsp:txXfrm>
    </dsp:sp>
    <dsp:sp modelId="{C2A332EF-1494-4830-85C2-BCCCA0767462}">
      <dsp:nvSpPr>
        <dsp:cNvPr id="0" name=""/>
        <dsp:cNvSpPr/>
      </dsp:nvSpPr>
      <dsp:spPr>
        <a:xfrm>
          <a:off x="3351053" y="3518061"/>
          <a:ext cx="1189023" cy="1161099"/>
        </a:xfrm>
        <a:prstGeom prst="ellipse">
          <a:avLst/>
        </a:prstGeom>
        <a:solidFill>
          <a:srgbClr val="F6E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800" b="1" kern="1200" dirty="0" smtClean="0">
              <a:solidFill>
                <a:schemeClr val="tx1"/>
              </a:solidFill>
            </a:rPr>
            <a:t>Προσωποποιημένη αφήγηση &amp; φυσική ροή</a:t>
          </a:r>
          <a:endParaRPr lang="el-GR" sz="800" b="1" kern="1200" dirty="0">
            <a:solidFill>
              <a:schemeClr val="tx1"/>
            </a:solidFill>
          </a:endParaRPr>
        </a:p>
      </dsp:txBody>
      <dsp:txXfrm>
        <a:off x="3525181" y="3688100"/>
        <a:ext cx="840767" cy="821021"/>
      </dsp:txXfrm>
    </dsp:sp>
    <dsp:sp modelId="{F6E6AC72-FB87-411F-BF50-30F267AAD5A8}">
      <dsp:nvSpPr>
        <dsp:cNvPr id="0" name=""/>
        <dsp:cNvSpPr/>
      </dsp:nvSpPr>
      <dsp:spPr>
        <a:xfrm>
          <a:off x="1579065" y="1759710"/>
          <a:ext cx="1216298" cy="1161099"/>
        </a:xfrm>
        <a:prstGeom prst="ellipse">
          <a:avLst/>
        </a:prstGeom>
        <a:solidFill>
          <a:srgbClr val="FFF6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>
              <a:solidFill>
                <a:schemeClr val="tx1"/>
              </a:solidFill>
            </a:rPr>
            <a:t>Ενίσχυση κατανόησης &amp; συμμετοχής</a:t>
          </a:r>
          <a:endParaRPr lang="el-GR" sz="900" b="1" kern="1200" dirty="0">
            <a:solidFill>
              <a:schemeClr val="tx1"/>
            </a:solidFill>
          </a:endParaRPr>
        </a:p>
      </dsp:txBody>
      <dsp:txXfrm>
        <a:off x="1757188" y="1929749"/>
        <a:ext cx="860052" cy="82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042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3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37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07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4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37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451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91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175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96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51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689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063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003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07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37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7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98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5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9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07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52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7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12/14/2025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edivea.net/courses/102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τρογγυλεμένο ορθογώνιο 2"/>
          <p:cNvSpPr/>
          <p:nvPr/>
        </p:nvSpPr>
        <p:spPr>
          <a:xfrm>
            <a:off x="1187624" y="1506228"/>
            <a:ext cx="7632848" cy="1944216"/>
          </a:xfrm>
          <a:prstGeom prst="roundRect">
            <a:avLst/>
          </a:prstGeom>
          <a:solidFill>
            <a:srgbClr val="E3F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604" y="1523502"/>
            <a:ext cx="7848872" cy="1872208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4C91"/>
                </a:solidFill>
              </a:rPr>
              <a:t>«ΣΧΕΔΙΑΣΜΟΣ</a:t>
            </a:r>
            <a:r>
              <a:rPr lang="el-GR" sz="2400" dirty="0">
                <a:solidFill>
                  <a:srgbClr val="004C91"/>
                </a:solidFill>
              </a:rPr>
              <a:t>, ΥΛΟΠΟΙΗΣΗ ΚΑΙ ΑΠΟΤΙΜΗΣΗ ΜΙΑΣ ΟΛΟΚΛΗΡΩΜΕΝΗΣ ΠΑΡΕΜΒΑΣΗΣ ΣΥΜΠΛΗΡΩΜΑΤΙΚΗΣ ΣΧΟΛΙΚΗΣ ΕΞ ΑΠΟΣΤΑΣΕΩΣ ΕΚΠΑΙΔΕΥΣΗΣ ΜΕ ΤΗ ΧΡΗΣΗ ΤΩΝ ΤΠΕ ΣΤΟΥΣ ΘΕΤΙΚΟΥΣ ΚΑΙ ΑΡΝΗΤΙΚΟΥΣ ΑΡΙΘΜΟΥΣ (ΡΗΤΟΥΣ ΑΡΙΘΜΟΥΣ) ΣΤΗΝ Α΄  </a:t>
            </a:r>
            <a:r>
              <a:rPr lang="el-GR" sz="2400" dirty="0" smtClean="0">
                <a:solidFill>
                  <a:srgbClr val="004C91"/>
                </a:solidFill>
              </a:rPr>
              <a:t>ΓΥΜΝΑΣΙΟΥ»</a:t>
            </a:r>
            <a:endParaRPr lang="el-GR" sz="2400" b="1" dirty="0">
              <a:solidFill>
                <a:srgbClr val="004C91"/>
              </a:solidFill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2B7A78"/>
                </a:solidFill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solidFill>
                <a:srgbClr val="2B7A78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solidFill>
                  <a:srgbClr val="2B7A78"/>
                </a:solidFill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400" dirty="0" err="1">
                <a:solidFill>
                  <a:srgbClr val="2B7A78"/>
                </a:solidFill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solidFill>
                  <a:srgbClr val="2B7A78"/>
                </a:solidFill>
                <a:latin typeface="Book Antiqua" panose="02040602050305030304" pitchFamily="18" charset="0"/>
              </a:rPr>
              <a:t>)»</a:t>
            </a:r>
            <a:endParaRPr lang="el-GR" sz="1200" dirty="0">
              <a:solidFill>
                <a:srgbClr val="2B7A78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rgbClr val="71809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rgbClr val="71809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lang="en-US" sz="2000" i="1" dirty="0">
                <a:solidFill>
                  <a:srgbClr val="718096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rgbClr val="71809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416023" y="5856238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31640" y="361667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/>
              <a:t>Καπενεκάκης Ιπποκράτης</a:t>
            </a:r>
            <a:endParaRPr lang="el-GR" sz="32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33840"/>
              </p:ext>
            </p:extLst>
          </p:nvPr>
        </p:nvGraphicFramePr>
        <p:xfrm>
          <a:off x="1043608" y="5015409"/>
          <a:ext cx="77768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Επιβλέπων: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Αναστασάκης</a:t>
                      </a:r>
                      <a:r>
                        <a:rPr lang="el-GR" sz="1800" b="1" kern="1200" baseline="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Μαρίνος</a:t>
                      </a:r>
                      <a:endParaRPr lang="el-GR" sz="1800" b="1" kern="1200" dirty="0">
                        <a:solidFill>
                          <a:srgbClr val="1A202C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Συν-επιβλέπων: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Κωτσίδης Κωνσταντίνος</a:t>
                      </a:r>
                      <a:endParaRPr lang="el-GR" sz="1800" b="1" kern="1200" dirty="0">
                        <a:solidFill>
                          <a:srgbClr val="1A202C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Συν-επιβλέπων:</a:t>
                      </a:r>
                    </a:p>
                    <a:p>
                      <a:pPr algn="ctr"/>
                      <a:r>
                        <a:rPr lang="el-GR" sz="1800" b="1" kern="1200" dirty="0" smtClean="0">
                          <a:solidFill>
                            <a:srgbClr val="1A202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Μουζάκης Χαράλαμπος</a:t>
                      </a:r>
                      <a:endParaRPr lang="el-GR" sz="1800" b="1" kern="1200" dirty="0">
                        <a:solidFill>
                          <a:srgbClr val="1A202C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491505" y="4367675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Στρογγυλεμένο ορθογώνιο 9"/>
          <p:cNvSpPr/>
          <p:nvPr/>
        </p:nvSpPr>
        <p:spPr>
          <a:xfrm>
            <a:off x="5508104" y="3933056"/>
            <a:ext cx="3168352" cy="2232248"/>
          </a:xfrm>
          <a:prstGeom prst="roundRect">
            <a:avLst/>
          </a:prstGeom>
          <a:solidFill>
            <a:srgbClr val="F4F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63080" y="3933056"/>
            <a:ext cx="3852936" cy="2232248"/>
          </a:xfrm>
          <a:prstGeom prst="roundRect">
            <a:avLst/>
          </a:prstGeom>
          <a:solidFill>
            <a:srgbClr val="F4F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899592" y="2204864"/>
            <a:ext cx="8064896" cy="1080120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556476"/>
            <a:ext cx="7956376" cy="675456"/>
          </a:xfrm>
        </p:spPr>
        <p:txBody>
          <a:bodyPr>
            <a:noAutofit/>
          </a:bodyPr>
          <a:lstStyle/>
          <a:p>
            <a:r>
              <a:rPr lang="el-GR" sz="3600" dirty="0" smtClean="0"/>
              <a:t>Παραγόμενο Εκπαιδευτικό Υλικό (ΕΥ) (1/3)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63080" y="175114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1E5631"/>
                </a:solidFill>
              </a:rPr>
              <a:t>Παραγόμενο ΕΥ: </a:t>
            </a:r>
            <a:r>
              <a:rPr lang="el-GR" b="1" dirty="0">
                <a:solidFill>
                  <a:srgbClr val="1E5631"/>
                </a:solidFill>
              </a:rPr>
              <a:t>«Θετικοί και Αρνητικοί Αριθμοί</a:t>
            </a:r>
            <a:r>
              <a:rPr lang="el-GR" b="1" dirty="0" smtClean="0">
                <a:solidFill>
                  <a:srgbClr val="1E5631"/>
                </a:solidFill>
              </a:rPr>
              <a:t>»</a:t>
            </a:r>
          </a:p>
          <a:p>
            <a:r>
              <a:rPr lang="en-US" b="1" dirty="0" smtClean="0"/>
              <a:t>    </a:t>
            </a:r>
            <a:r>
              <a:rPr lang="el-GR" b="1" dirty="0" smtClean="0"/>
              <a:t>Σκοπός</a:t>
            </a:r>
            <a:r>
              <a:rPr lang="el-GR" b="1" dirty="0"/>
              <a:t>:</a:t>
            </a:r>
            <a:r>
              <a:rPr lang="el-GR" dirty="0"/>
              <a:t> Δημιουργία ολοκληρωμένου ΕΥ για τη διδασκαλία των ρητών αριθμών στην Α΄ Γυμνασίου, στο πλαίσιο </a:t>
            </a:r>
            <a:r>
              <a:rPr lang="el-GR" dirty="0" smtClean="0"/>
              <a:t>της Συμπληρωματικής ΕξΑΕ.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1658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Σκοπός και Δομή του ΕΥ</a:t>
            </a:r>
          </a:p>
        </p:txBody>
      </p:sp>
      <p:sp>
        <p:nvSpPr>
          <p:cNvPr id="6" name="9 - Ορθογώνιο"/>
          <p:cNvSpPr/>
          <p:nvPr/>
        </p:nvSpPr>
        <p:spPr>
          <a:xfrm>
            <a:off x="899592" y="3485535"/>
            <a:ext cx="3835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1E5631"/>
                </a:solidFill>
              </a:rPr>
              <a:t>Επιδιώξεις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Υποστήριξη </a:t>
            </a:r>
            <a:r>
              <a:rPr lang="el-GR" dirty="0"/>
              <a:t>της δια ζώσης </a:t>
            </a:r>
            <a:r>
              <a:rPr lang="el-GR" dirty="0" smtClean="0"/>
              <a:t>διδασκαλίας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Ανάπτυξη </a:t>
            </a:r>
            <a:r>
              <a:rPr lang="el-GR" dirty="0"/>
              <a:t>αυτορρύθμισης και ενεργής </a:t>
            </a:r>
            <a:r>
              <a:rPr lang="el-GR" dirty="0" smtClean="0"/>
              <a:t>εμπλοκής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Ενίσχυση </a:t>
            </a:r>
            <a:r>
              <a:rPr lang="el-GR" dirty="0"/>
              <a:t>κατανόησης εννοιών και πράξεων</a:t>
            </a:r>
            <a:endParaRPr lang="el-GR" dirty="0" smtClean="0"/>
          </a:p>
        </p:txBody>
      </p:sp>
      <p:sp>
        <p:nvSpPr>
          <p:cNvPr id="7" name="9 - Ορθογώνιο"/>
          <p:cNvSpPr/>
          <p:nvPr/>
        </p:nvSpPr>
        <p:spPr>
          <a:xfrm>
            <a:off x="5580112" y="3501008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1E5631"/>
                </a:solidFill>
              </a:rPr>
              <a:t>Δομή του </a:t>
            </a:r>
            <a:r>
              <a:rPr lang="el-GR" b="1" dirty="0" smtClean="0">
                <a:solidFill>
                  <a:srgbClr val="1E5631"/>
                </a:solidFill>
              </a:rPr>
              <a:t>ΕΥ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Εισαγωγή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6 </a:t>
            </a:r>
            <a:r>
              <a:rPr lang="el-GR" dirty="0"/>
              <a:t>Διδακτικές </a:t>
            </a:r>
            <a:r>
              <a:rPr lang="el-GR" dirty="0" smtClean="0"/>
              <a:t>Ενότητες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Προαιρετική </a:t>
            </a:r>
            <a:r>
              <a:rPr lang="el-GR" dirty="0"/>
              <a:t>Τελική Δραστηριότητα</a:t>
            </a:r>
            <a:endParaRPr lang="el-GR" dirty="0" smtClean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06" y="1916832"/>
            <a:ext cx="391030" cy="39103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58" y="3636866"/>
            <a:ext cx="406292" cy="40629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749" y="3636866"/>
            <a:ext cx="438950" cy="44504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99" y="2223817"/>
            <a:ext cx="304013" cy="3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τρογγυλεμένο ορθογώνιο 7"/>
          <p:cNvSpPr/>
          <p:nvPr/>
        </p:nvSpPr>
        <p:spPr>
          <a:xfrm>
            <a:off x="1043609" y="3855824"/>
            <a:ext cx="7992888" cy="1283494"/>
          </a:xfrm>
          <a:prstGeom prst="roundRect">
            <a:avLst/>
          </a:prstGeom>
          <a:solidFill>
            <a:srgbClr val="F3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43609" y="1916832"/>
            <a:ext cx="7992888" cy="1591270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23120" y="548680"/>
            <a:ext cx="7920880" cy="576064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prstClr val="black"/>
                </a:solidFill>
              </a:rPr>
              <a:t>Παραγόμενο </a:t>
            </a:r>
            <a:r>
              <a:rPr lang="el-GR" sz="3600" dirty="0">
                <a:solidFill>
                  <a:prstClr val="black"/>
                </a:solidFill>
              </a:rPr>
              <a:t>Εκπαιδευτικό Υλικό (ΕΥ) </a:t>
            </a:r>
            <a:r>
              <a:rPr lang="el-GR" sz="3600" dirty="0" smtClean="0">
                <a:solidFill>
                  <a:prstClr val="black"/>
                </a:solidFill>
              </a:rPr>
              <a:t>(2/3)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992407" y="1569110"/>
            <a:ext cx="8100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4C91"/>
                </a:solidFill>
              </a:rPr>
              <a:t>Μοντέλο West (1996) </a:t>
            </a:r>
            <a:r>
              <a:rPr lang="el-GR" sz="2000" b="1" dirty="0">
                <a:solidFill>
                  <a:srgbClr val="004C91"/>
                </a:solidFill>
              </a:rPr>
              <a:t>&amp; Λιοναράκη (</a:t>
            </a:r>
            <a:r>
              <a:rPr lang="el-GR" sz="2000" b="1" dirty="0" smtClean="0">
                <a:solidFill>
                  <a:srgbClr val="004C91"/>
                </a:solidFill>
              </a:rPr>
              <a:t>2001)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Παρείχε το παιδαγωγικό πλαίσιο για τη δομή και οργάνωση του ΕΥ.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Ενσωματώθηκαν στοιχεία καθοδήγησης, υποστήριξης και αυτοαξιολόγησης.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Εφαρμόστηκαν ενδεικτικά στοιχεία από τις τρεις δέσμες του μοντέλου (π.χ. προκείμενα, μετακείμενα, διακείμενα, επικείμενα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0744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Αρχές και Μοντέλα Σχεδιασμού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9104" y="3508102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b="1" dirty="0">
                <a:solidFill>
                  <a:srgbClr val="6A3E9A"/>
                </a:solidFill>
              </a:rPr>
              <a:t>Αρχές Πολυμεσικής Μάθησης (Mayer, 2017</a:t>
            </a:r>
            <a:r>
              <a:rPr lang="el-GR" sz="2000" b="1" dirty="0" smtClean="0">
                <a:solidFill>
                  <a:srgbClr val="6A3E9A"/>
                </a:solidFill>
              </a:rPr>
              <a:t>)</a:t>
            </a:r>
            <a:endParaRPr lang="el-GR" sz="2000" b="1" dirty="0">
              <a:solidFill>
                <a:srgbClr val="6A3E9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</a:rPr>
              <a:t>Συνδυασμός λέξεων-εικόνων (πολυμεσική αρχή, χρονική &amp; χωρική συνάφεια).</a:t>
            </a:r>
            <a:endParaRPr lang="el-GR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Προσωποποιημένη αφήγηση, φιλική φωνή, κατάτμηση &amp; σηματοδότηση.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Προπαίδευση, συνοχή &amp; αποφυγή πλεονασμού.</a:t>
            </a: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043608" y="5487040"/>
            <a:ext cx="7992887" cy="894288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079104" y="5128499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b="1" dirty="0" smtClean="0">
                <a:solidFill>
                  <a:srgbClr val="1E5631"/>
                </a:solidFill>
              </a:rPr>
              <a:t>Διδακτικές Πρακτικές</a:t>
            </a:r>
            <a:endParaRPr lang="el-GR" sz="2000" b="1" dirty="0">
              <a:solidFill>
                <a:srgbClr val="1E56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Εκκίνηση από οικείες εμπειρίες (θερμοκρασία, ύψος, οικονομικά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</a:rPr>
              <a:t>Πολλαπλές </a:t>
            </a:r>
            <a:r>
              <a:rPr lang="el-GR" sz="2000" dirty="0">
                <a:solidFill>
                  <a:prstClr val="black"/>
                </a:solidFill>
              </a:rPr>
              <a:t>αναπαραστάσεις (οπτικές, κιναισθητικές, λεκτικές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</a:rPr>
              <a:t>Έμφαση </a:t>
            </a:r>
            <a:r>
              <a:rPr lang="el-GR" sz="2000" dirty="0">
                <a:solidFill>
                  <a:prstClr val="black"/>
                </a:solidFill>
              </a:rPr>
              <a:t>στην κατανόηση, αιτιολόγηση &amp; ρεαλιστικά παραδείγματα.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8" y="1628800"/>
            <a:ext cx="459669" cy="45280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22" y="3589396"/>
            <a:ext cx="469433" cy="47552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5" y="5264516"/>
            <a:ext cx="438950" cy="445047"/>
          </a:xfrm>
          <a:prstGeom prst="rect">
            <a:avLst/>
          </a:prstGeom>
        </p:spPr>
      </p:pic>
      <p:sp>
        <p:nvSpPr>
          <p:cNvPr id="14" name="Κάτω βέλος 13"/>
          <p:cNvSpPr/>
          <p:nvPr/>
        </p:nvSpPr>
        <p:spPr>
          <a:xfrm>
            <a:off x="6300192" y="3508102"/>
            <a:ext cx="216024" cy="347722"/>
          </a:xfrm>
          <a:prstGeom prst="downArrow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5139318"/>
            <a:ext cx="239415" cy="3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Στρογγυλεμένο ορθογώνιο 9"/>
          <p:cNvSpPr/>
          <p:nvPr/>
        </p:nvSpPr>
        <p:spPr>
          <a:xfrm>
            <a:off x="1156334" y="5661248"/>
            <a:ext cx="6728034" cy="749391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156334" y="4221088"/>
            <a:ext cx="7592130" cy="1080120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115615" y="1988840"/>
            <a:ext cx="7709819" cy="1807922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80718" y="692696"/>
            <a:ext cx="7885384" cy="504056"/>
          </a:xfrm>
        </p:spPr>
        <p:txBody>
          <a:bodyPr>
            <a:noAutofit/>
          </a:bodyPr>
          <a:lstStyle/>
          <a:p>
            <a:r>
              <a:rPr lang="el-GR" sz="3600" dirty="0" smtClean="0"/>
              <a:t>Παραγόμενο </a:t>
            </a:r>
            <a:r>
              <a:rPr lang="el-GR" sz="3600" dirty="0"/>
              <a:t>Εκπαιδευτικό Υλικό (ΕΥ) </a:t>
            </a:r>
            <a:r>
              <a:rPr lang="el-GR" sz="3600" dirty="0" smtClean="0"/>
              <a:t>(3/3)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1115616" y="1580771"/>
            <a:ext cx="75032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b="1" dirty="0" smtClean="0">
                <a:solidFill>
                  <a:srgbClr val="1E5631"/>
                </a:solidFill>
              </a:rPr>
              <a:t>Εργαλεία Σχεδίασης</a:t>
            </a:r>
            <a:endParaRPr lang="en-US" sz="2300" b="1" dirty="0">
              <a:solidFill>
                <a:srgbClr val="1E56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i="1" dirty="0" smtClean="0"/>
              <a:t>H5P</a:t>
            </a:r>
            <a:r>
              <a:rPr lang="en-US" sz="2300" dirty="0" smtClean="0"/>
              <a:t> </a:t>
            </a:r>
            <a:r>
              <a:rPr lang="en-US" sz="2300" dirty="0"/>
              <a:t>→ </a:t>
            </a:r>
            <a:r>
              <a:rPr lang="el-GR" sz="2300" dirty="0"/>
              <a:t>Δ</a:t>
            </a:r>
            <a:r>
              <a:rPr lang="el-GR" sz="2300" dirty="0" smtClean="0"/>
              <a:t>ιαδραστικές </a:t>
            </a:r>
            <a:r>
              <a:rPr lang="el-GR" sz="2300" dirty="0"/>
              <a:t>παρουσιάσεις &amp; </a:t>
            </a:r>
            <a:r>
              <a:rPr lang="el-GR" sz="2300" dirty="0" smtClean="0"/>
              <a:t>κουίζ</a:t>
            </a: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i="1" dirty="0" smtClean="0"/>
              <a:t>Plotagon</a:t>
            </a:r>
            <a:r>
              <a:rPr lang="en-US" sz="2300" dirty="0" smtClean="0"/>
              <a:t> </a:t>
            </a:r>
            <a:r>
              <a:rPr lang="en-US" sz="2300" dirty="0"/>
              <a:t>→ </a:t>
            </a:r>
            <a:r>
              <a:rPr lang="el-GR" sz="2300" dirty="0"/>
              <a:t>Ε</a:t>
            </a:r>
            <a:r>
              <a:rPr lang="el-GR" sz="2300" dirty="0" smtClean="0"/>
              <a:t>ισαγωγικά </a:t>
            </a:r>
            <a:r>
              <a:rPr lang="el-GR" sz="2300" dirty="0"/>
              <a:t>βίντεο </a:t>
            </a:r>
            <a:r>
              <a:rPr lang="el-GR" sz="2300" dirty="0" smtClean="0"/>
              <a:t>(</a:t>
            </a:r>
            <a:r>
              <a:rPr lang="en-US" sz="2300" dirty="0" smtClean="0"/>
              <a:t>    </a:t>
            </a:r>
            <a:r>
              <a:rPr lang="el-GR" sz="2300" i="1" dirty="0" smtClean="0"/>
              <a:t>Καθηγητής Ιπποκράτης</a:t>
            </a:r>
            <a:r>
              <a:rPr lang="el-GR" sz="2300" dirty="0" smtClean="0"/>
              <a:t>)</a:t>
            </a: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i="1" dirty="0" smtClean="0"/>
              <a:t>Doodly</a:t>
            </a:r>
            <a:r>
              <a:rPr lang="en-US" sz="2300" dirty="0" smtClean="0"/>
              <a:t> </a:t>
            </a:r>
            <a:r>
              <a:rPr lang="en-US" sz="2300" dirty="0"/>
              <a:t>→ </a:t>
            </a:r>
            <a:r>
              <a:rPr lang="el-GR" sz="2300" dirty="0"/>
              <a:t>Β</a:t>
            </a:r>
            <a:r>
              <a:rPr lang="el-GR" sz="2300" dirty="0" smtClean="0"/>
              <a:t>ίντεο σύνοψης</a:t>
            </a: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i="1" dirty="0" smtClean="0"/>
              <a:t>Padlet</a:t>
            </a:r>
            <a:r>
              <a:rPr lang="en-US" sz="2300" dirty="0" smtClean="0"/>
              <a:t> </a:t>
            </a:r>
            <a:r>
              <a:rPr lang="en-US" sz="2300" dirty="0"/>
              <a:t>→ </a:t>
            </a:r>
            <a:r>
              <a:rPr lang="el-GR" sz="2300" dirty="0"/>
              <a:t>Σ</a:t>
            </a:r>
            <a:r>
              <a:rPr lang="el-GR" sz="2300" dirty="0" smtClean="0"/>
              <a:t>υνεργατικές δραστηριότητες μαθητών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i="1" dirty="0" smtClean="0"/>
              <a:t>GeoGebra</a:t>
            </a:r>
            <a:r>
              <a:rPr lang="en-US" sz="2300" i="1" dirty="0"/>
              <a:t>, </a:t>
            </a:r>
            <a:r>
              <a:rPr lang="el-GR" sz="2300" i="1" dirty="0"/>
              <a:t>Φωτόδεντρο, </a:t>
            </a:r>
            <a:r>
              <a:rPr lang="en-US" sz="2300" i="1" dirty="0"/>
              <a:t>AI image tools</a:t>
            </a:r>
            <a:r>
              <a:rPr lang="en-US" sz="2300" dirty="0"/>
              <a:t> → </a:t>
            </a:r>
            <a:r>
              <a:rPr lang="el-GR" sz="2300" dirty="0" err="1" smtClean="0"/>
              <a:t>οπτικοποιήσεις</a:t>
            </a:r>
            <a:endParaRPr lang="en-US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Εργαλεία, Παράδειγμα και Πλατφόρμα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8317" y="3802358"/>
            <a:ext cx="7885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300" b="1" dirty="0">
                <a:solidFill>
                  <a:srgbClr val="D97304"/>
                </a:solidFill>
              </a:rPr>
              <a:t>Ενδεικτική </a:t>
            </a:r>
            <a:r>
              <a:rPr lang="el-GR" sz="2300" b="1" dirty="0" smtClean="0">
                <a:solidFill>
                  <a:srgbClr val="D97304"/>
                </a:solidFill>
              </a:rPr>
              <a:t>Ενότητα</a:t>
            </a:r>
          </a:p>
          <a:p>
            <a:pPr lvl="0"/>
            <a:r>
              <a:rPr lang="el-GR" sz="2300" b="1" dirty="0" smtClean="0">
                <a:solidFill>
                  <a:prstClr val="black"/>
                </a:solidFill>
              </a:rPr>
              <a:t>«Πολλαπλασιασμός </a:t>
            </a:r>
            <a:r>
              <a:rPr lang="el-GR" sz="2300" b="1" dirty="0">
                <a:solidFill>
                  <a:prstClr val="black"/>
                </a:solidFill>
              </a:rPr>
              <a:t>Ρητών Αριθμών»</a:t>
            </a:r>
            <a:endParaRPr lang="en-US" sz="23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</a:rPr>
              <a:t>Διαδραστικά βίντεο, κουίζ, δραστηριότητες, forum &amp; padlet</a:t>
            </a:r>
            <a:endParaRPr lang="en-US" sz="23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</a:rPr>
              <a:t>Βίντεο σύνοψης και πηγές για περαιτέρω μελέτη</a:t>
            </a: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334" y="521031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3366"/>
                </a:solidFill>
                <a:ea typeface="Times New Roman" panose="02020603050405020304" pitchFamily="18" charset="0"/>
              </a:rPr>
              <a:t>Πλατφόρμα Φιλοξενίας</a:t>
            </a:r>
            <a:r>
              <a:rPr lang="el-GR" dirty="0" smtClean="0">
                <a:solidFill>
                  <a:srgbClr val="003366"/>
                </a:solidFill>
                <a:ea typeface="Times New Roman" panose="02020603050405020304" pitchFamily="18" charset="0"/>
              </a:rPr>
              <a:t> </a:t>
            </a:r>
            <a:r>
              <a:rPr lang="el-GR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students.edivea.net</a:t>
            </a:r>
            <a:r>
              <a:rPr lang="en-US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/courses/102</a:t>
            </a:r>
            <a:r>
              <a:rPr lang="en-US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ea typeface="Times New Roman" panose="02020603050405020304" pitchFamily="18" charset="0"/>
              </a:rPr>
              <a:t/>
            </a:r>
            <a:br>
              <a:rPr lang="el-GR" dirty="0">
                <a:ea typeface="Times New Roman" panose="02020603050405020304" pitchFamily="18" charset="0"/>
              </a:rPr>
            </a:br>
            <a:r>
              <a:rPr lang="el-GR" i="1" dirty="0">
                <a:ea typeface="Times New Roman" panose="02020603050405020304" pitchFamily="18" charset="0"/>
              </a:rPr>
              <a:t>(guest_course_102@edivea.test / guest_course_102</a:t>
            </a:r>
            <a:r>
              <a:rPr lang="el-GR" i="1" dirty="0" smtClean="0">
                <a:ea typeface="Times New Roman" panose="02020603050405020304" pitchFamily="18" charset="0"/>
              </a:rPr>
              <a:t>)</a:t>
            </a: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343506"/>
            <a:ext cx="304133" cy="30413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658417"/>
            <a:ext cx="529528" cy="52952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79" y="3933056"/>
            <a:ext cx="504056" cy="504056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42" y="5310463"/>
            <a:ext cx="47552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0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Στρογγυλεμένο ορθογώνιο 20"/>
          <p:cNvSpPr/>
          <p:nvPr/>
        </p:nvSpPr>
        <p:spPr>
          <a:xfrm>
            <a:off x="1115616" y="5495218"/>
            <a:ext cx="2376264" cy="324007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5403896" y="3429000"/>
            <a:ext cx="3632600" cy="1224136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043608" y="3429000"/>
            <a:ext cx="3528392" cy="1224136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043608" y="1916832"/>
            <a:ext cx="5400600" cy="664186"/>
          </a:xfrm>
          <a:prstGeom prst="roundRect">
            <a:avLst/>
          </a:prstGeom>
          <a:solidFill>
            <a:srgbClr val="F7F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637814"/>
            <a:ext cx="6757362" cy="576064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Μεθοδολογία (1/2)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021992" y="1565355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333333"/>
                </a:solidFill>
              </a:rPr>
              <a:t>Είδος Έρευνας</a:t>
            </a:r>
            <a:endParaRPr lang="el-GR" sz="2000" b="1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Ποιοτική μελέτη περίπτωσης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Διαμορφωτικός &amp; περιγραφικός </a:t>
            </a:r>
            <a:r>
              <a:rPr lang="el-GR" sz="2000" dirty="0" smtClean="0"/>
              <a:t>χαρακτήρας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16524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Μεθοδολογική </a:t>
            </a:r>
            <a:r>
              <a:rPr lang="el-GR" sz="2000" b="1" dirty="0" smtClean="0"/>
              <a:t>Προσέγγιση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19353" y="2656337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000" b="1" dirty="0" smtClean="0">
                <a:solidFill>
                  <a:prstClr val="black"/>
                </a:solidFill>
              </a:rPr>
              <a:t>Δύο Σκέλη Έρευνας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876" y="3068960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1E5631"/>
                </a:solidFill>
              </a:rPr>
              <a:t>Σκέλος 2</a:t>
            </a:r>
          </a:p>
          <a:p>
            <a:r>
              <a:rPr lang="el-GR" sz="2000" b="1" dirty="0"/>
              <a:t>Εφαρμογή ΕΥ σε μαθητές </a:t>
            </a:r>
            <a:endParaRPr lang="en-US" sz="2000" b="1" dirty="0" smtClean="0"/>
          </a:p>
          <a:p>
            <a:r>
              <a:rPr lang="el-GR" sz="2000" dirty="0" smtClean="0"/>
              <a:t>(</a:t>
            </a:r>
            <a:r>
              <a:rPr lang="el-GR" sz="2000" dirty="0"/>
              <a:t>11 </a:t>
            </a:r>
            <a:r>
              <a:rPr lang="el-GR" sz="2000" dirty="0" smtClean="0"/>
              <a:t>μαθητές/τριες </a:t>
            </a:r>
            <a:r>
              <a:rPr lang="el-GR" sz="2000" dirty="0"/>
              <a:t>Α΄ Γυμνασίου</a:t>
            </a:r>
            <a:r>
              <a:rPr lang="el-GR" sz="2000" dirty="0" smtClean="0"/>
              <a:t>)</a:t>
            </a:r>
          </a:p>
          <a:p>
            <a:r>
              <a:rPr lang="el-GR" sz="2000" b="1" dirty="0" smtClean="0"/>
              <a:t>Εστίαση</a:t>
            </a:r>
            <a:r>
              <a:rPr lang="el-GR" sz="2000" b="1" dirty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Κατανόηση, δεξιότητες, στάσεις</a:t>
            </a:r>
            <a:endParaRPr lang="el-G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3068960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3366"/>
                </a:solidFill>
              </a:rPr>
              <a:t>Σκέλος 1</a:t>
            </a:r>
          </a:p>
          <a:p>
            <a:r>
              <a:rPr lang="el-GR" sz="2000" b="1" dirty="0" smtClean="0"/>
              <a:t>Αξιολόγηση </a:t>
            </a:r>
            <a:r>
              <a:rPr lang="el-GR" sz="2000" b="1" dirty="0"/>
              <a:t>ΕΥ από ειδικούς </a:t>
            </a:r>
            <a:r>
              <a:rPr lang="el-GR" sz="2000" dirty="0"/>
              <a:t>(3 ειδικοί στην ΕξΑΕ</a:t>
            </a:r>
            <a:r>
              <a:rPr lang="el-GR" sz="2000" dirty="0" smtClean="0"/>
              <a:t>)</a:t>
            </a:r>
          </a:p>
          <a:p>
            <a:r>
              <a:rPr lang="el-GR" sz="2000" b="1" dirty="0"/>
              <a:t>Εστίαση:</a:t>
            </a:r>
            <a:r>
              <a:rPr lang="el-GR" sz="2000" dirty="0"/>
              <a:t> Παιδαγωγική &amp; σχεδιαστική ποιότητα</a:t>
            </a:r>
          </a:p>
        </p:txBody>
      </p:sp>
      <p:sp>
        <p:nvSpPr>
          <p:cNvPr id="16" name="Δεξί βέλος 15"/>
          <p:cNvSpPr/>
          <p:nvPr/>
        </p:nvSpPr>
        <p:spPr>
          <a:xfrm>
            <a:off x="4572000" y="3884568"/>
            <a:ext cx="814868" cy="336520"/>
          </a:xfrm>
          <a:prstGeom prst="rightArrow">
            <a:avLst/>
          </a:prstGeom>
          <a:solidFill>
            <a:srgbClr val="CCC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78614"/>
            <a:ext cx="440660" cy="44066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154779"/>
            <a:ext cx="454828" cy="4548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3608" y="5108704"/>
            <a:ext cx="436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D97304"/>
                </a:solidFill>
              </a:rPr>
              <a:t>Περίοδος </a:t>
            </a:r>
            <a:r>
              <a:rPr lang="el-GR" sz="2000" b="1" dirty="0" smtClean="0">
                <a:solidFill>
                  <a:srgbClr val="D97304"/>
                </a:solidFill>
              </a:rPr>
              <a:t>Διεξαγωγής</a:t>
            </a:r>
            <a:endParaRPr lang="en-US" sz="2000" b="1" dirty="0" smtClean="0">
              <a:solidFill>
                <a:srgbClr val="D97304"/>
              </a:solidFill>
            </a:endParaRPr>
          </a:p>
          <a:p>
            <a:r>
              <a:rPr lang="el-GR" sz="2000" dirty="0"/>
              <a:t>Μάιος </a:t>
            </a:r>
            <a:r>
              <a:rPr lang="en-US" sz="2000" dirty="0" smtClean="0"/>
              <a:t>-</a:t>
            </a:r>
            <a:r>
              <a:rPr lang="el-GR" sz="2000" dirty="0" smtClean="0"/>
              <a:t> </a:t>
            </a:r>
            <a:r>
              <a:rPr lang="el-GR" sz="2000" dirty="0"/>
              <a:t>Ιούνιος 2025</a:t>
            </a: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54" y="5366815"/>
            <a:ext cx="504056" cy="504056"/>
          </a:xfrm>
          <a:prstGeom prst="rect">
            <a:avLst/>
          </a:prstGeom>
        </p:spPr>
      </p:pic>
      <p:sp>
        <p:nvSpPr>
          <p:cNvPr id="23" name="Στρογγυλεμένο ορθογώνιο 22"/>
          <p:cNvSpPr/>
          <p:nvPr/>
        </p:nvSpPr>
        <p:spPr>
          <a:xfrm>
            <a:off x="507854" y="2708920"/>
            <a:ext cx="8600650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6660232" y="4005064"/>
            <a:ext cx="2376264" cy="864096"/>
          </a:xfrm>
          <a:prstGeom prst="roundRect">
            <a:avLst/>
          </a:prstGeom>
          <a:solidFill>
            <a:srgbClr val="F3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841343" y="3902239"/>
            <a:ext cx="5725698" cy="2479089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591035" y="2170880"/>
            <a:ext cx="4355975" cy="1184848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921834" y="2164181"/>
            <a:ext cx="3410838" cy="1023141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627713"/>
            <a:ext cx="5472608" cy="576064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Μεθοδολογία (2/2)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261678" y="1515713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Εργαλεία </a:t>
            </a:r>
            <a:r>
              <a:rPr lang="el-GR" sz="2000" b="1" dirty="0"/>
              <a:t>συλλογής </a:t>
            </a:r>
            <a:r>
              <a:rPr lang="el-GR" sz="2000" b="1" dirty="0" smtClean="0"/>
              <a:t>δεδομένων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5567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133293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Ερευνητικά Εργαλεία &amp; Διαδικασία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1302" y="1835836"/>
            <a:ext cx="3950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3366"/>
                </a:solidFill>
              </a:rPr>
              <a:t>     Ειδικοί</a:t>
            </a:r>
          </a:p>
          <a:p>
            <a:r>
              <a:rPr lang="el-GR" sz="2000" b="1" dirty="0" smtClean="0"/>
              <a:t>Ερωτηματολόγιο Ε.ΔΙ.Β.Ε.Α.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Ερωτήσεις ανοικτού τύπου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9 άξονες αξιολόγησης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16453" y="1830831"/>
            <a:ext cx="435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E5631"/>
                </a:solidFill>
              </a:rPr>
              <a:t>    </a:t>
            </a:r>
            <a:r>
              <a:rPr lang="el-GR" sz="2000" b="1" dirty="0" smtClean="0">
                <a:solidFill>
                  <a:srgbClr val="1E5631"/>
                </a:solidFill>
              </a:rPr>
              <a:t>Μαθητές/τριες</a:t>
            </a:r>
          </a:p>
          <a:p>
            <a:r>
              <a:rPr lang="el-GR" sz="2000" b="1" dirty="0" smtClean="0"/>
              <a:t>Δομημένα Πρωτόκολλα Συνεντεύξεων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Πριν &amp; μετά τη μελέτη του </a:t>
            </a:r>
            <a:r>
              <a:rPr lang="el-GR" sz="2000" dirty="0" smtClean="0"/>
              <a:t>ΕΥ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</a:t>
            </a:r>
            <a:r>
              <a:rPr lang="el-GR" sz="2000" dirty="0" smtClean="0"/>
              <a:t> άξονες αξιολόγησης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1343" y="3871577"/>
            <a:ext cx="5725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</a:t>
            </a:r>
            <a:r>
              <a:rPr lang="el-GR" sz="2000" b="1" dirty="0" smtClean="0"/>
              <a:t>Ανάλυση Δεδομένων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Ποιοτική </a:t>
            </a:r>
            <a:r>
              <a:rPr lang="el-GR" sz="2000" dirty="0"/>
              <a:t>Ανάλυση </a:t>
            </a:r>
            <a:r>
              <a:rPr lang="el-GR" sz="2000" dirty="0" smtClean="0"/>
              <a:t>Περιεχομένου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Ποσοτικοποίηση </a:t>
            </a:r>
            <a:r>
              <a:rPr lang="el-GR" sz="2000" dirty="0"/>
              <a:t>επιλεγμένων απαντήσεων για </a:t>
            </a:r>
            <a:r>
              <a:rPr lang="el-GR" sz="2000" dirty="0" smtClean="0"/>
              <a:t>σύγκριση</a:t>
            </a:r>
          </a:p>
          <a:p>
            <a:r>
              <a:rPr lang="en-US" sz="2000" b="1" dirty="0" smtClean="0"/>
              <a:t>      </a:t>
            </a:r>
            <a:r>
              <a:rPr lang="el-GR" sz="2000" b="1" dirty="0" smtClean="0"/>
              <a:t>Αξιοπιστία </a:t>
            </a:r>
            <a:r>
              <a:rPr lang="el-GR" sz="2000" b="1" dirty="0"/>
              <a:t>&amp; </a:t>
            </a:r>
            <a:r>
              <a:rPr lang="el-GR" sz="2000" b="1" dirty="0" smtClean="0"/>
              <a:t>Εγκυρότητα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Θεωρητικά </a:t>
            </a:r>
            <a:r>
              <a:rPr lang="el-GR" sz="2000" dirty="0"/>
              <a:t>τεκμηριωμένα </a:t>
            </a:r>
            <a:r>
              <a:rPr lang="el-GR" sz="2000" dirty="0" smtClean="0"/>
              <a:t>εργαλεία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Αντιστοίχιση </a:t>
            </a:r>
            <a:r>
              <a:rPr lang="el-GR" sz="2000" dirty="0"/>
              <a:t>με τα ερευνητικά </a:t>
            </a:r>
            <a:r>
              <a:rPr lang="el-GR" sz="2000" dirty="0" smtClean="0"/>
              <a:t>ερωτήματα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Έλεγχος </a:t>
            </a:r>
            <a:r>
              <a:rPr lang="el-GR" sz="2000" dirty="0"/>
              <a:t>συνοχής κατηγοριοποίησης &amp; ερμηνείας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069" y="355083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D97304"/>
                </a:solidFill>
              </a:rPr>
              <a:t>Ανάλυση &amp; Εγκυρότητα</a:t>
            </a: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62526" y="1489990"/>
            <a:ext cx="8173970" cy="207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615767" y="3605054"/>
            <a:ext cx="2469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6A3E9A"/>
                </a:solidFill>
              </a:rPr>
              <a:t>Δεοντολογικές </a:t>
            </a:r>
            <a:r>
              <a:rPr lang="el-GR" sz="2000" b="1" dirty="0" smtClean="0">
                <a:solidFill>
                  <a:srgbClr val="6A3E9A"/>
                </a:solidFill>
              </a:rPr>
              <a:t>Αρχές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Ανωνυμία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Εμπιστευτικότητα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Γονική </a:t>
            </a:r>
            <a:r>
              <a:rPr lang="el-GR" sz="2000" dirty="0"/>
              <a:t>συναίνεση</a:t>
            </a: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87" y="1858874"/>
            <a:ext cx="305307" cy="305307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65" y="1898567"/>
            <a:ext cx="257818" cy="257818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32" y="1525575"/>
            <a:ext cx="355705" cy="355705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09" y="3627723"/>
            <a:ext cx="368566" cy="377341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43" y="3985972"/>
            <a:ext cx="251194" cy="251194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302" y="5123184"/>
            <a:ext cx="371927" cy="366968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3607431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– Ερώτημα Αξιολόγησης 1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162452" y="119675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/>
              <a:t>Το Εκπαιδευτικό Υλικό (ΕΥ) διέπεται από τις αρχές και τη μεθοδολογία της </a:t>
            </a:r>
            <a:r>
              <a:rPr lang="el-GR" sz="2000" b="1" i="1" dirty="0" smtClean="0"/>
              <a:t>ΕξΑΕ;</a:t>
            </a:r>
            <a:endParaRPr lang="el-GR" sz="2800" b="1" dirty="0"/>
          </a:p>
        </p:txBody>
      </p:sp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1577607175"/>
              </p:ext>
            </p:extLst>
          </p:nvPr>
        </p:nvGraphicFramePr>
        <p:xfrm>
          <a:off x="899592" y="1700808"/>
          <a:ext cx="786353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Εικόνα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710" y="1825999"/>
            <a:ext cx="301293" cy="301293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3075057"/>
            <a:ext cx="288032" cy="28803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136" y="5229200"/>
            <a:ext cx="278160" cy="27816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3888" y="5229200"/>
            <a:ext cx="288032" cy="288032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3808" y="3140968"/>
            <a:ext cx="288032" cy="288032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9040" y="3355831"/>
            <a:ext cx="422176" cy="4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– Ερώτημα Αξιολόγησης </a:t>
            </a:r>
            <a:r>
              <a:rPr lang="el-GR" sz="3600" dirty="0" smtClean="0"/>
              <a:t>2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162452" y="119675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/>
              <a:t>Το ΕΥ ενσωματώνει τις αρχές της Πολυμεσικής Μάθησης;</a:t>
            </a:r>
          </a:p>
        </p:txBody>
      </p:sp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4026107381"/>
              </p:ext>
            </p:extLst>
          </p:nvPr>
        </p:nvGraphicFramePr>
        <p:xfrm>
          <a:off x="899592" y="1700808"/>
          <a:ext cx="786353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Εικόνα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070" y="3217912"/>
            <a:ext cx="422176" cy="42217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312" y="1772816"/>
            <a:ext cx="238090" cy="23809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372" y="3573016"/>
            <a:ext cx="229344" cy="2293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0086" y="5342835"/>
            <a:ext cx="278160" cy="27816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5816" y="3535275"/>
            <a:ext cx="30482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9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Στρογγυλεμένο ορθογώνιο 15"/>
          <p:cNvSpPr/>
          <p:nvPr/>
        </p:nvSpPr>
        <p:spPr>
          <a:xfrm>
            <a:off x="1835696" y="6111879"/>
            <a:ext cx="6347156" cy="306393"/>
          </a:xfrm>
          <a:prstGeom prst="roundRect">
            <a:avLst/>
          </a:prstGeom>
          <a:solidFill>
            <a:srgbClr val="FF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1835696" y="5742548"/>
            <a:ext cx="6624736" cy="332496"/>
          </a:xfrm>
          <a:prstGeom prst="roundRect">
            <a:avLst/>
          </a:prstGeom>
          <a:solidFill>
            <a:srgbClr val="F1E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1835696" y="5373216"/>
            <a:ext cx="5832648" cy="332496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835696" y="5013176"/>
            <a:ext cx="4248472" cy="303353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76864" cy="936104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</a:t>
            </a:r>
            <a:r>
              <a:rPr lang="el-GR" sz="3600" dirty="0" smtClean="0"/>
              <a:t>- </a:t>
            </a:r>
            <a:r>
              <a:rPr lang="el-GR" sz="3600" dirty="0"/>
              <a:t>1ο Ερευνητικό </a:t>
            </a:r>
            <a:r>
              <a:rPr lang="el-GR" sz="3600" dirty="0" smtClean="0"/>
              <a:t>Ερώτημα (Κατανόηση Εννοιών 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971600" y="1164065"/>
            <a:ext cx="80648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b="1" i="1" dirty="0"/>
              <a:t>Συμβολή της Συμπληρωματικής ΕξΑΕ στην κατανόηση θετικών &amp; αρνητικών </a:t>
            </a:r>
            <a:r>
              <a:rPr lang="el-GR" sz="1700" b="1" i="1" dirty="0" smtClean="0"/>
              <a:t>αριθμών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18008"/>
            <a:ext cx="5587664" cy="3429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48" y="496457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Σημαντική βελτίωση μετά τη μελέτη του ΕΥ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8371" y="535118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Από επιφανειακές σε εννοιολογικά τεκμηριωμένες απαντήσεις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6050" y="5711609"/>
            <a:ext cx="684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/>
              <a:t>Μεγαλύτερη πρόοδος: </a:t>
            </a:r>
            <a:r>
              <a:rPr lang="el-GR" sz="1800" dirty="0" smtClean="0"/>
              <a:t>απόλυτη </a:t>
            </a:r>
            <a:r>
              <a:rPr lang="el-GR" sz="1800" dirty="0"/>
              <a:t>τιμή, α</a:t>
            </a:r>
            <a:r>
              <a:rPr lang="el-GR" sz="1800" dirty="0" smtClean="0"/>
              <a:t>ντίθετοι</a:t>
            </a:r>
            <a:r>
              <a:rPr lang="el-GR" sz="1800" dirty="0"/>
              <a:t>, </a:t>
            </a:r>
            <a:r>
              <a:rPr lang="el-GR" sz="1800" dirty="0" smtClean="0"/>
              <a:t>αντίστροφοι </a:t>
            </a:r>
            <a:r>
              <a:rPr lang="el-GR" sz="1800" dirty="0"/>
              <a:t>αριθμοί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7118" y="6075044"/>
            <a:ext cx="67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/>
              <a:t>Περιορισμένη πρόοδος:</a:t>
            </a:r>
            <a:r>
              <a:rPr lang="el-GR" sz="1800" dirty="0"/>
              <a:t> ρητοί αριθμοί (έννοια υψηλής αφαίρεσης)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072" y="5013176"/>
            <a:ext cx="303353" cy="303353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25" y="5410816"/>
            <a:ext cx="257296" cy="257296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220" y="5756383"/>
            <a:ext cx="304826" cy="304826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798" y="6131731"/>
            <a:ext cx="273669" cy="2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Στρογγυλεμένο ορθογώνιο 12"/>
          <p:cNvSpPr/>
          <p:nvPr/>
        </p:nvSpPr>
        <p:spPr>
          <a:xfrm>
            <a:off x="1746748" y="6110278"/>
            <a:ext cx="5705572" cy="306393"/>
          </a:xfrm>
          <a:prstGeom prst="roundRect">
            <a:avLst/>
          </a:prstGeom>
          <a:solidFill>
            <a:srgbClr val="FF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1746749" y="5791401"/>
            <a:ext cx="7361755" cy="294482"/>
          </a:xfrm>
          <a:prstGeom prst="roundRect">
            <a:avLst/>
          </a:prstGeom>
          <a:solidFill>
            <a:srgbClr val="F1E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746749" y="5422069"/>
            <a:ext cx="6569667" cy="332496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746750" y="5072082"/>
            <a:ext cx="5417538" cy="303353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76864" cy="936104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</a:t>
            </a:r>
            <a:r>
              <a:rPr lang="el-GR" sz="3600" dirty="0" smtClean="0"/>
              <a:t>- 2ο </a:t>
            </a:r>
            <a:r>
              <a:rPr lang="el-GR" sz="3600" dirty="0"/>
              <a:t>Ερευνητικό </a:t>
            </a:r>
            <a:r>
              <a:rPr lang="el-GR" sz="3600" dirty="0" smtClean="0"/>
              <a:t>Ερώτημα </a:t>
            </a:r>
            <a:r>
              <a:rPr lang="el-GR" sz="3600" dirty="0"/>
              <a:t>(Πράξεις με Ρητούς Αριθμούς)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331640" y="119675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i="1" dirty="0"/>
              <a:t>Επιδράσεις στη δεξιότητα εκτέλεσης </a:t>
            </a:r>
            <a:r>
              <a:rPr lang="el-GR" sz="1800" b="1" i="1" dirty="0" smtClean="0"/>
              <a:t>πράξεων</a:t>
            </a:r>
            <a:r>
              <a:rPr lang="en-US" sz="1800" b="1" i="1" dirty="0" smtClean="0"/>
              <a:t> </a:t>
            </a:r>
            <a:r>
              <a:rPr lang="el-GR" sz="1800" b="1" i="1" dirty="0"/>
              <a:t>με ρητούς </a:t>
            </a:r>
            <a:r>
              <a:rPr lang="el-GR" sz="1800" b="1" i="1" dirty="0" smtClean="0"/>
              <a:t>αριθμούς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86868"/>
            <a:ext cx="5400600" cy="342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352" y="5034025"/>
            <a:ext cx="545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Σημαντική βελτίωση στην κατανόηση βασικών κανόνων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7879" y="5384644"/>
            <a:ext cx="65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/>
              <a:t>Μεγαλύτερη πρόοδος:</a:t>
            </a:r>
            <a:r>
              <a:rPr lang="el-GR" sz="1800" dirty="0"/>
              <a:t> πρόσθεση αρνητικών, γινόμενο ετερόσημων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1352" y="5753976"/>
            <a:ext cx="746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/>
              <a:t>Περιορισμένη μεταβολή: </a:t>
            </a:r>
            <a:r>
              <a:rPr lang="el-GR" sz="1800" dirty="0"/>
              <a:t>αφαίρεση αρνητικού, γινόμενο πολλών παραγόντων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9912" y="6075009"/>
            <a:ext cx="5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Δυσκολία στη γενίκευση και σύνδεση αφηρημένων εννοιών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072" y="5108231"/>
            <a:ext cx="313838" cy="313838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681" y="5403357"/>
            <a:ext cx="350619" cy="350619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508" y="5804760"/>
            <a:ext cx="318548" cy="318548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750" y="6163335"/>
            <a:ext cx="2781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0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Στρογγυλεμένο ορθογώνιο 24"/>
          <p:cNvSpPr/>
          <p:nvPr/>
        </p:nvSpPr>
        <p:spPr>
          <a:xfrm>
            <a:off x="4856266" y="4932361"/>
            <a:ext cx="4121628" cy="1446550"/>
          </a:xfrm>
          <a:prstGeom prst="roundRect">
            <a:avLst/>
          </a:prstGeom>
          <a:solidFill>
            <a:srgbClr val="E9F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539552" y="4919867"/>
            <a:ext cx="4121628" cy="1446550"/>
          </a:xfrm>
          <a:prstGeom prst="roundRect">
            <a:avLst/>
          </a:prstGeom>
          <a:solidFill>
            <a:srgbClr val="FF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4856266" y="3348809"/>
            <a:ext cx="4121628" cy="1446550"/>
          </a:xfrm>
          <a:prstGeom prst="roundRect">
            <a:avLst/>
          </a:prstGeom>
          <a:solidFill>
            <a:srgbClr val="F6E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539552" y="3389830"/>
            <a:ext cx="4121628" cy="1446550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539552" y="2083199"/>
            <a:ext cx="8568951" cy="1074023"/>
          </a:xfrm>
          <a:prstGeom prst="roundRect">
            <a:avLst/>
          </a:prstGeom>
          <a:solidFill>
            <a:srgbClr val="EDF2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920880" cy="936104"/>
          </a:xfrm>
        </p:spPr>
        <p:txBody>
          <a:bodyPr>
            <a:noAutofit/>
          </a:bodyPr>
          <a:lstStyle/>
          <a:p>
            <a:r>
              <a:rPr lang="el-GR" sz="3400" dirty="0"/>
              <a:t>Αποτελέσματα </a:t>
            </a:r>
            <a:r>
              <a:rPr lang="el-GR" sz="3400" dirty="0" smtClean="0"/>
              <a:t>- </a:t>
            </a:r>
            <a:r>
              <a:rPr lang="el-GR" sz="3400" dirty="0"/>
              <a:t>3ο &amp; 4ο Ερευνητικό </a:t>
            </a:r>
            <a:r>
              <a:rPr lang="el-GR" sz="3400" dirty="0" smtClean="0"/>
              <a:t>Ερώτημα </a:t>
            </a:r>
            <a:r>
              <a:rPr lang="el-GR" sz="3400" dirty="0"/>
              <a:t>(Απόψεις &amp; Στάσεις </a:t>
            </a:r>
            <a:r>
              <a:rPr lang="el-GR" sz="3400" dirty="0" smtClean="0"/>
              <a:t>των Μαθητών</a:t>
            </a:r>
            <a:r>
              <a:rPr lang="el-GR" sz="3400" dirty="0"/>
              <a:t>)</a:t>
            </a:r>
            <a:endParaRPr lang="el-GR" sz="3400" b="1" dirty="0"/>
          </a:p>
        </p:txBody>
      </p:sp>
      <p:sp>
        <p:nvSpPr>
          <p:cNvPr id="6" name="9 - Ορθογώνιο"/>
          <p:cNvSpPr/>
          <p:nvPr/>
        </p:nvSpPr>
        <p:spPr>
          <a:xfrm>
            <a:off x="1043608" y="1340768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i="1" dirty="0"/>
              <a:t>Ευχρηστία, ελκυστικότητα &amp; στάσεις απέναντι στη Συμπληρωματική </a:t>
            </a:r>
            <a:r>
              <a:rPr lang="el-GR" sz="2200" b="1" i="1" dirty="0" smtClean="0"/>
              <a:t>ΕξΑΕ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9579" y="208695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3366"/>
                </a:solidFill>
              </a:rPr>
              <a:t>Θετική στάση απέναντι στο ΕΥ και στη Συμπληρωματική </a:t>
            </a:r>
            <a:r>
              <a:rPr lang="el-GR" sz="2200" b="1" dirty="0" smtClean="0">
                <a:solidFill>
                  <a:srgbClr val="003366"/>
                </a:solidFill>
              </a:rPr>
              <a:t>ΕξΑΕ</a:t>
            </a:r>
          </a:p>
          <a:p>
            <a:r>
              <a:rPr lang="el-GR" sz="2200" dirty="0" smtClean="0"/>
              <a:t>Οι </a:t>
            </a:r>
            <a:r>
              <a:rPr lang="el-GR" sz="2200" dirty="0"/>
              <a:t>μαθητές το χαρακτήρισαν εύχρηστο, ελκυστικό και βοηθητικό για την αυτόνομη μάθηση.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488909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2E6B3F"/>
                </a:solidFill>
              </a:rPr>
              <a:t>Στάσεις &amp; Μικτή </a:t>
            </a:r>
            <a:r>
              <a:rPr lang="el-GR" sz="2200" b="1" dirty="0" smtClean="0">
                <a:solidFill>
                  <a:srgbClr val="2E6B3F"/>
                </a:solidFill>
              </a:rPr>
              <a:t>Μάθηση</a:t>
            </a:r>
          </a:p>
          <a:p>
            <a:r>
              <a:rPr lang="el-GR" sz="2200" dirty="0"/>
              <a:t>Προτίμησαν τη συνδυαστική μορφή: τάξη </a:t>
            </a:r>
            <a:r>
              <a:rPr lang="el-GR" sz="2200" dirty="0" smtClean="0"/>
              <a:t>και </a:t>
            </a:r>
            <a:r>
              <a:rPr lang="el-GR" sz="2200" dirty="0"/>
              <a:t>εξ αποστάσεως υποστήριξη.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6043" y="3405972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8E4CA3"/>
                </a:solidFill>
              </a:rPr>
              <a:t>Ελκυστικότητα &amp; </a:t>
            </a:r>
            <a:r>
              <a:rPr lang="el-GR" sz="2200" b="1" dirty="0" smtClean="0">
                <a:solidFill>
                  <a:srgbClr val="8E4CA3"/>
                </a:solidFill>
              </a:rPr>
              <a:t>Εμπλοκή</a:t>
            </a:r>
          </a:p>
          <a:p>
            <a:r>
              <a:rPr lang="el-GR" sz="2200" dirty="0"/>
              <a:t>Τα βίντεο και οι διαδραστικές δραστηριότητες αύξησαν το ενδιαφέρον.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65" y="3348809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2E3A87"/>
                </a:solidFill>
              </a:rPr>
              <a:t>Ευχρηστία &amp; </a:t>
            </a:r>
            <a:r>
              <a:rPr lang="el-GR" sz="2200" b="1" dirty="0" smtClean="0">
                <a:solidFill>
                  <a:srgbClr val="2E3A87"/>
                </a:solidFill>
              </a:rPr>
              <a:t>Σαφήνεια</a:t>
            </a:r>
          </a:p>
          <a:p>
            <a:r>
              <a:rPr lang="el-GR" sz="2200" dirty="0"/>
              <a:t>Το ΕΥ κρίθηκε απλό στη χρήση, με ξεκάθαρη πλοήγηση.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597" y="4873723"/>
            <a:ext cx="4238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C27600"/>
                </a:solidFill>
              </a:rPr>
              <a:t>Αυτονομία &amp; </a:t>
            </a:r>
            <a:r>
              <a:rPr lang="el-GR" sz="2200" b="1" dirty="0" smtClean="0">
                <a:solidFill>
                  <a:srgbClr val="C27600"/>
                </a:solidFill>
              </a:rPr>
              <a:t>Ρυθμός Μάθησης</a:t>
            </a:r>
          </a:p>
          <a:p>
            <a:r>
              <a:rPr lang="el-GR" sz="2200" dirty="0"/>
              <a:t>Οι μαθητές εκτίμησαν τη δυνατότητα επανάληψης και μελέτης με δικό τους ρυθμό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44" y="2301796"/>
            <a:ext cx="550844" cy="550844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20" y="3815075"/>
            <a:ext cx="503309" cy="514017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821" y="3849817"/>
            <a:ext cx="470653" cy="470653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38" y="5468503"/>
            <a:ext cx="310600" cy="31060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006" y="5373216"/>
            <a:ext cx="382468" cy="3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Στρογγυλεμένο ορθογώνιο 8"/>
          <p:cNvSpPr/>
          <p:nvPr/>
        </p:nvSpPr>
        <p:spPr>
          <a:xfrm>
            <a:off x="971600" y="1348313"/>
            <a:ext cx="8064896" cy="2800767"/>
          </a:xfrm>
          <a:prstGeom prst="roundRect">
            <a:avLst/>
          </a:prstGeom>
          <a:solidFill>
            <a:srgbClr val="E7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dirty="0" smtClean="0"/>
              <a:t>Ευχαριστίες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1112" y="1371789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1A4C8B"/>
                </a:solidFill>
              </a:rPr>
              <a:t>     Ευχαριστώ θερμά: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τ</a:t>
            </a:r>
            <a:r>
              <a:rPr lang="el-GR" sz="2200" dirty="0" smtClean="0"/>
              <a:t>ον κ. Μ. </a:t>
            </a:r>
            <a:r>
              <a:rPr lang="el-GR" sz="2200" dirty="0" err="1" smtClean="0"/>
              <a:t>Αναστασάκη</a:t>
            </a:r>
            <a:r>
              <a:rPr lang="el-GR" sz="2200" dirty="0"/>
              <a:t>, για την ουσιαστική ανατροφοδότηση και καθοδήγηση</a:t>
            </a:r>
            <a:r>
              <a:rPr lang="el-GR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τ</a:t>
            </a:r>
            <a:r>
              <a:rPr lang="el-GR" sz="2200" dirty="0" smtClean="0"/>
              <a:t>ον κ. Κ. </a:t>
            </a:r>
            <a:r>
              <a:rPr lang="el-GR" sz="2200" dirty="0" err="1" smtClean="0"/>
              <a:t>Κωτσίδη</a:t>
            </a:r>
            <a:r>
              <a:rPr lang="el-GR" sz="2200" dirty="0"/>
              <a:t>, για τις βελτιωτικές </a:t>
            </a:r>
            <a:r>
              <a:rPr lang="el-GR" sz="2200" dirty="0" smtClean="0"/>
              <a:t>επισημάνσεις σχετικά με το Εκπαιδευτικό Υλικό </a:t>
            </a:r>
            <a:r>
              <a:rPr lang="el-GR" sz="2200" dirty="0"/>
              <a:t>και τη διαρκή διαθεσιμότητα</a:t>
            </a:r>
            <a:r>
              <a:rPr lang="el-GR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Τον κ. Χ. </a:t>
            </a:r>
            <a:r>
              <a:rPr lang="el-GR" sz="2200" dirty="0"/>
              <a:t>Μουζάκη, τον </a:t>
            </a:r>
            <a:r>
              <a:rPr lang="el-GR" sz="2200" dirty="0" smtClean="0"/>
              <a:t>καθηγητή μου </a:t>
            </a:r>
            <a:r>
              <a:rPr lang="el-GR" sz="2200" dirty="0"/>
              <a:t>στο μάθημα «Εισαγωγή στην Ανοιχτή &amp; ΕξΑΕ», με τον οποίο ξεκίνησα το ταξίδι μου στο Π.Μ.Σ.</a:t>
            </a: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984316" y="4404593"/>
            <a:ext cx="8052180" cy="1825256"/>
          </a:xfrm>
          <a:prstGeom prst="roundRect">
            <a:avLst/>
          </a:prstGeom>
          <a:solidFill>
            <a:srgbClr val="F0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071672" y="4404593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5E3EA1"/>
                </a:solidFill>
              </a:rPr>
              <a:t>     Επίσης ευχαριστώ: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όλους </a:t>
            </a:r>
            <a:r>
              <a:rPr lang="el-GR" sz="2200" dirty="0"/>
              <a:t>τους καθηγητές και συνεργάτες του Π.Μ.Σ</a:t>
            </a:r>
            <a:r>
              <a:rPr lang="el-GR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τους </a:t>
            </a:r>
            <a:r>
              <a:rPr lang="el-GR" sz="2200" dirty="0"/>
              <a:t>μαθητές μου, για την πρόθυμη συμμετοχή στην έρευνα</a:t>
            </a:r>
            <a:r>
              <a:rPr lang="el-GR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την </a:t>
            </a:r>
            <a:r>
              <a:rPr lang="el-GR" sz="2200" dirty="0"/>
              <a:t>ομάδα μου «Λιονταράκια», για τη </a:t>
            </a:r>
            <a:r>
              <a:rPr lang="el-GR" sz="2200" dirty="0" smtClean="0"/>
              <a:t>συνεργασία και τη στήριξη.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και </a:t>
            </a:r>
            <a:r>
              <a:rPr lang="el-GR" sz="2200" dirty="0"/>
              <a:t>όλους όσοι στάθηκαν στο πλευρό μου σε αυτή την πορεία.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85" y="1377754"/>
            <a:ext cx="460910" cy="46091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505" y="4509120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Στρογγυλεμένο ορθογώνιο 8"/>
          <p:cNvSpPr/>
          <p:nvPr/>
        </p:nvSpPr>
        <p:spPr>
          <a:xfrm>
            <a:off x="5173624" y="1340766"/>
            <a:ext cx="3903018" cy="4824536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/</a:t>
            </a:r>
            <a:endParaRPr lang="el-GR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539552" y="1340766"/>
            <a:ext cx="3794112" cy="4860755"/>
          </a:xfrm>
          <a:prstGeom prst="roundRect">
            <a:avLst/>
          </a:prstGeom>
          <a:solidFill>
            <a:srgbClr val="E8F6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560840" cy="576064"/>
          </a:xfrm>
        </p:spPr>
        <p:txBody>
          <a:bodyPr>
            <a:noAutofit/>
          </a:bodyPr>
          <a:lstStyle/>
          <a:p>
            <a:r>
              <a:rPr lang="el-GR" dirty="0" smtClean="0"/>
              <a:t>Συζήτηση - Κύρια Συμπεράσματα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95793" y="1693652"/>
            <a:ext cx="3670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145A32"/>
                </a:solidFill>
              </a:rPr>
              <a:t>     Θετικά ευρήματα (+):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Το ΕΥ ευθυγραμμίζεται με τις αρχές ΕξΑΕ &amp; Πολυμεσικής </a:t>
            </a:r>
            <a:r>
              <a:rPr lang="el-GR" sz="2200" dirty="0" smtClean="0"/>
              <a:t>Μάθησης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Ενίσχυσε την κατανόηση και την ενεργό </a:t>
            </a:r>
            <a:r>
              <a:rPr lang="el-GR" sz="2200" dirty="0" smtClean="0"/>
              <a:t>συμμετοχή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Μεγαλύτερη πρόοδος σε έννοιες με αρχική μερική </a:t>
            </a:r>
            <a:r>
              <a:rPr lang="el-GR" sz="2200" dirty="0" smtClean="0"/>
              <a:t>γνώση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Θετική στάση μαθητών προς τη μικτή (blended) μάθηση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2782" y="1693652"/>
            <a:ext cx="3888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D97304"/>
                </a:solidFill>
              </a:rPr>
              <a:t>      Προκλήσεις/Περιορισμοί: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Περιορισμένη πρόοδος σε αφηρημένες έννοιες (ρητοί, αφαίρεση αρνητικού, πολλοί παράγοντες</a:t>
            </a:r>
            <a:r>
              <a:rPr lang="el-GR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Ανάγκη διαφοροποιημένων στρατηγικών (συνεργασία, συζήτηση, σταδιακή διδασκαλία</a:t>
            </a:r>
            <a:r>
              <a:rPr lang="el-GR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Εξάρτηση από τη συσκευή πρόσβασης (κινητό </a:t>
            </a:r>
            <a:r>
              <a:rPr lang="el-GR" sz="2200" dirty="0" smtClean="0">
                <a:sym typeface="Wingdings" panose="05000000000000000000" pitchFamily="2" charset="2"/>
              </a:rPr>
              <a:t> </a:t>
            </a:r>
            <a:r>
              <a:rPr lang="el-GR" sz="2200" dirty="0" smtClean="0"/>
              <a:t>περιορισμοί </a:t>
            </a:r>
            <a:r>
              <a:rPr lang="el-GR" sz="2200" dirty="0"/>
              <a:t>πλοήγησης)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17" y="3284984"/>
            <a:ext cx="696253" cy="68078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705469"/>
            <a:ext cx="360040" cy="36004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44" y="1672374"/>
            <a:ext cx="518621" cy="5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Στρογγυλεμένο ορθογώνιο 17"/>
          <p:cNvSpPr/>
          <p:nvPr/>
        </p:nvSpPr>
        <p:spPr>
          <a:xfrm>
            <a:off x="4860530" y="4291531"/>
            <a:ext cx="4248472" cy="2088232"/>
          </a:xfrm>
          <a:prstGeom prst="roundRect">
            <a:avLst/>
          </a:prstGeom>
          <a:solidFill>
            <a:srgbClr val="F6E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539552" y="4293096"/>
            <a:ext cx="4248472" cy="2088232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4860530" y="1594726"/>
            <a:ext cx="4248472" cy="2504220"/>
          </a:xfrm>
          <a:prstGeom prst="roundRect">
            <a:avLst/>
          </a:prstGeom>
          <a:solidFill>
            <a:srgbClr val="FF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539552" y="1567484"/>
            <a:ext cx="4248472" cy="2531462"/>
          </a:xfrm>
          <a:prstGeom prst="roundRect">
            <a:avLst/>
          </a:prstGeom>
          <a:solidFill>
            <a:srgbClr val="E8F6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76864" cy="936104"/>
          </a:xfrm>
        </p:spPr>
        <p:txBody>
          <a:bodyPr>
            <a:noAutofit/>
          </a:bodyPr>
          <a:lstStyle/>
          <a:p>
            <a:r>
              <a:rPr lang="el-GR" sz="3600" dirty="0" smtClean="0"/>
              <a:t>Συμπεράσματα - </a:t>
            </a:r>
            <a:r>
              <a:rPr lang="el-GR" sz="3600" dirty="0"/>
              <a:t>Κατηγορίες Κατανόησης &amp; Μεταβολής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187624" y="1151986"/>
            <a:ext cx="81369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/>
              <a:t>Τέσσερις τύποι μαθησιακής </a:t>
            </a:r>
            <a:r>
              <a:rPr lang="el-GR" sz="2000" b="1" i="1" dirty="0" smtClean="0"/>
              <a:t>εξέλιξης:</a:t>
            </a:r>
            <a:endParaRPr lang="el-GR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9064" y="1544401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145A32"/>
                </a:solidFill>
              </a:rPr>
              <a:t>Μέτρια </a:t>
            </a:r>
            <a:r>
              <a:rPr lang="el-GR" sz="2000" b="1" dirty="0">
                <a:solidFill>
                  <a:srgbClr val="145A32"/>
                </a:solidFill>
              </a:rPr>
              <a:t>αρχική επίδοση </a:t>
            </a:r>
            <a:r>
              <a:rPr lang="el-GR" sz="2000" b="1" dirty="0" smtClean="0">
                <a:solidFill>
                  <a:srgbClr val="145A32"/>
                </a:solidFill>
                <a:sym typeface="Wingdings" panose="05000000000000000000" pitchFamily="2" charset="2"/>
              </a:rPr>
              <a:t></a:t>
            </a:r>
            <a:r>
              <a:rPr lang="el-GR" sz="2000" b="1" dirty="0" smtClean="0">
                <a:solidFill>
                  <a:srgbClr val="145A32"/>
                </a:solidFill>
              </a:rPr>
              <a:t>                                                                              ουσιαστική </a:t>
            </a:r>
            <a:r>
              <a:rPr lang="el-GR" sz="2000" b="1" dirty="0">
                <a:solidFill>
                  <a:srgbClr val="145A32"/>
                </a:solidFill>
              </a:rPr>
              <a:t>βελτίωση</a:t>
            </a:r>
            <a:r>
              <a:rPr lang="el-GR" sz="2000" dirty="0">
                <a:solidFill>
                  <a:srgbClr val="145A32"/>
                </a:solidFill>
              </a:rPr>
              <a:t/>
            </a:r>
            <a:br>
              <a:rPr lang="el-GR" sz="2000" dirty="0">
                <a:solidFill>
                  <a:srgbClr val="145A32"/>
                </a:solidFill>
              </a:rPr>
            </a:br>
            <a:r>
              <a:rPr lang="el-GR" sz="2000" dirty="0" smtClean="0"/>
              <a:t>Απόλυτη </a:t>
            </a:r>
            <a:r>
              <a:rPr lang="el-GR" sz="2000" dirty="0"/>
              <a:t>τιμή, αντίθετοι, αντίστροφοι, πρόσθεση αρνητικών, γινόμενο ετερόσημων</a:t>
            </a:r>
            <a:br>
              <a:rPr lang="el-GR" sz="2000" dirty="0"/>
            </a:br>
            <a:r>
              <a:rPr lang="el-GR" sz="2000" dirty="0" smtClean="0">
                <a:sym typeface="Wingdings" panose="05000000000000000000" pitchFamily="2" charset="2"/>
              </a:rPr>
              <a:t>   </a:t>
            </a:r>
            <a:r>
              <a:rPr lang="el-GR" sz="2000" dirty="0" smtClean="0"/>
              <a:t>    Αξιοποίηση </a:t>
            </a:r>
            <a:r>
              <a:rPr lang="el-GR" sz="2000" dirty="0"/>
              <a:t>πολυμεσικών </a:t>
            </a:r>
            <a:r>
              <a:rPr lang="el-GR" sz="2000" dirty="0" smtClean="0"/>
              <a:t>παραδειγμάτων - </a:t>
            </a:r>
            <a:r>
              <a:rPr lang="el-GR" sz="2000" dirty="0"/>
              <a:t>ξεπέρασμα παρανοήσεων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8557" y="1849182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27600"/>
                </a:solidFill>
              </a:rPr>
              <a:t>Χαμηλή αρχική επίδοση </a:t>
            </a:r>
            <a:r>
              <a:rPr lang="el-GR" sz="2000" b="1" dirty="0" smtClean="0">
                <a:solidFill>
                  <a:srgbClr val="C27600"/>
                </a:solidFill>
                <a:sym typeface="Wingdings" panose="05000000000000000000" pitchFamily="2" charset="2"/>
              </a:rPr>
              <a:t></a:t>
            </a:r>
            <a:r>
              <a:rPr lang="el-GR" sz="2000" b="1" dirty="0" smtClean="0">
                <a:solidFill>
                  <a:srgbClr val="C27600"/>
                </a:solidFill>
              </a:rPr>
              <a:t> </a:t>
            </a:r>
            <a:r>
              <a:rPr lang="el-GR" sz="2000" b="1" dirty="0">
                <a:solidFill>
                  <a:srgbClr val="C27600"/>
                </a:solidFill>
              </a:rPr>
              <a:t>οριακή βελτίωση</a:t>
            </a:r>
            <a:r>
              <a:rPr lang="el-GR" sz="2000" dirty="0">
                <a:solidFill>
                  <a:srgbClr val="C27600"/>
                </a:solidFill>
              </a:rPr>
              <a:t/>
            </a:r>
            <a:br>
              <a:rPr lang="el-GR" sz="2000" dirty="0">
                <a:solidFill>
                  <a:srgbClr val="C27600"/>
                </a:solidFill>
              </a:rPr>
            </a:br>
            <a:r>
              <a:rPr lang="el-GR" sz="2000" dirty="0"/>
              <a:t>Ρητοί αριθμοί</a:t>
            </a:r>
            <a:br>
              <a:rPr lang="el-GR" sz="2000" dirty="0"/>
            </a:br>
            <a:r>
              <a:rPr lang="el-GR" sz="2000" dirty="0" smtClean="0">
                <a:sym typeface="Wingdings" panose="05000000000000000000" pitchFamily="2" charset="2"/>
              </a:rPr>
              <a:t>   </a:t>
            </a:r>
            <a:r>
              <a:rPr lang="el-GR" sz="2000" dirty="0" smtClean="0"/>
              <a:t>   Δυσκολία </a:t>
            </a:r>
            <a:r>
              <a:rPr lang="el-GR" sz="2000" dirty="0"/>
              <a:t>αφηρημένης κατηγοριοποίησης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357559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4C91"/>
                </a:solidFill>
              </a:rPr>
              <a:t>Ικανοποιητική αρχική επίδοση </a:t>
            </a:r>
            <a:r>
              <a:rPr lang="el-GR" sz="2000" b="1" dirty="0" smtClean="0">
                <a:solidFill>
                  <a:srgbClr val="004C91"/>
                </a:solidFill>
                <a:sym typeface="Wingdings" panose="05000000000000000000" pitchFamily="2" charset="2"/>
              </a:rPr>
              <a:t></a:t>
            </a:r>
            <a:r>
              <a:rPr lang="el-GR" sz="2000" b="1" dirty="0" smtClean="0">
                <a:solidFill>
                  <a:srgbClr val="004C91"/>
                </a:solidFill>
              </a:rPr>
              <a:t> </a:t>
            </a:r>
            <a:r>
              <a:rPr lang="el-GR" sz="2000" b="1" dirty="0">
                <a:solidFill>
                  <a:srgbClr val="004C91"/>
                </a:solidFill>
              </a:rPr>
              <a:t>περαιτέρω ενίσχυση</a:t>
            </a:r>
            <a:r>
              <a:rPr lang="el-GR" sz="2000" dirty="0">
                <a:solidFill>
                  <a:srgbClr val="004C91"/>
                </a:solidFill>
              </a:rPr>
              <a:t/>
            </a:r>
            <a:br>
              <a:rPr lang="el-GR" sz="2000" dirty="0">
                <a:solidFill>
                  <a:srgbClr val="004C91"/>
                </a:solidFill>
              </a:rPr>
            </a:br>
            <a:r>
              <a:rPr lang="el-GR" sz="2000" dirty="0"/>
              <a:t>Ομόσημοι/ετερόσημοι αριθμοί, διαίρεση ομόσημων</a:t>
            </a:r>
            <a:br>
              <a:rPr lang="el-GR" sz="2000" dirty="0"/>
            </a:br>
            <a:r>
              <a:rPr lang="el-GR" sz="2000" dirty="0" smtClean="0"/>
              <a:t>       Το </a:t>
            </a:r>
            <a:r>
              <a:rPr lang="el-GR" sz="2000" dirty="0"/>
              <a:t>ΕΥ λειτούργησε εδραιωτικά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3769" y="4300480"/>
            <a:ext cx="392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8E4CA3"/>
                </a:solidFill>
              </a:rPr>
              <a:t>Περιορισμένη μεταβολή </a:t>
            </a:r>
            <a:r>
              <a:rPr lang="el-GR" sz="2000" b="1" dirty="0" smtClean="0">
                <a:solidFill>
                  <a:srgbClr val="8E4CA3"/>
                </a:solidFill>
                <a:sym typeface="Wingdings" panose="05000000000000000000" pitchFamily="2" charset="2"/>
              </a:rPr>
              <a:t></a:t>
            </a:r>
            <a:r>
              <a:rPr lang="el-GR" sz="2000" b="1" dirty="0" smtClean="0">
                <a:solidFill>
                  <a:srgbClr val="8E4CA3"/>
                </a:solidFill>
              </a:rPr>
              <a:t> </a:t>
            </a:r>
            <a:r>
              <a:rPr lang="el-GR" sz="2000" b="1" dirty="0">
                <a:solidFill>
                  <a:srgbClr val="8E4CA3"/>
                </a:solidFill>
              </a:rPr>
              <a:t>επίμονες δυσκολίες</a:t>
            </a:r>
            <a:r>
              <a:rPr lang="el-GR" sz="2000" dirty="0">
                <a:solidFill>
                  <a:srgbClr val="8E4CA3"/>
                </a:solidFill>
              </a:rPr>
              <a:t/>
            </a:r>
            <a:br>
              <a:rPr lang="el-GR" sz="2000" dirty="0">
                <a:solidFill>
                  <a:srgbClr val="8E4CA3"/>
                </a:solidFill>
              </a:rPr>
            </a:br>
            <a:r>
              <a:rPr lang="el-GR" sz="2000" dirty="0"/>
              <a:t>Αφαίρεση αρνητικού, γινόμενο πολλών παραγόντων</a:t>
            </a:r>
            <a:br>
              <a:rPr lang="el-GR" sz="2000" dirty="0"/>
            </a:br>
            <a:r>
              <a:rPr lang="el-GR" sz="2000" dirty="0" smtClean="0">
                <a:sym typeface="Wingdings" panose="05000000000000000000" pitchFamily="2" charset="2"/>
              </a:rPr>
              <a:t>      </a:t>
            </a:r>
            <a:r>
              <a:rPr lang="el-GR" sz="2000" dirty="0" smtClean="0"/>
              <a:t>Απαιτείται βαθύτερη κατανόηση </a:t>
            </a:r>
            <a:r>
              <a:rPr lang="el-GR" sz="2000" dirty="0"/>
              <a:t>&amp; </a:t>
            </a:r>
            <a:r>
              <a:rPr lang="el-GR" sz="2000" dirty="0" smtClean="0"/>
              <a:t>υποστήριξη τάξης</a:t>
            </a:r>
            <a:endParaRPr lang="el-GR" sz="2000" dirty="0"/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2" y="5592978"/>
            <a:ext cx="398848" cy="398848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517232"/>
            <a:ext cx="402371" cy="402371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769" y="2784236"/>
            <a:ext cx="408467" cy="402371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57" y="3089136"/>
            <a:ext cx="408467" cy="402371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1760691"/>
            <a:ext cx="348463" cy="348463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093" y="1849182"/>
            <a:ext cx="359699" cy="352782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1311" y="4437112"/>
            <a:ext cx="377799" cy="377799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6093" y="4351052"/>
            <a:ext cx="463859" cy="4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τρογγυλεμένο ορθογώνιο 7"/>
          <p:cNvSpPr/>
          <p:nvPr/>
        </p:nvSpPr>
        <p:spPr>
          <a:xfrm>
            <a:off x="1166417" y="5272531"/>
            <a:ext cx="7870078" cy="820765"/>
          </a:xfrm>
          <a:prstGeom prst="roundRect">
            <a:avLst/>
          </a:prstGeom>
          <a:solidFill>
            <a:srgbClr val="F4F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166417" y="4281426"/>
            <a:ext cx="7870078" cy="659742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179871" y="1607944"/>
            <a:ext cx="7856624" cy="2037079"/>
          </a:xfrm>
          <a:prstGeom prst="roundRect">
            <a:avLst/>
          </a:prstGeom>
          <a:solidFill>
            <a:srgbClr val="E3F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163277" cy="576064"/>
          </a:xfrm>
        </p:spPr>
        <p:txBody>
          <a:bodyPr>
            <a:noAutofit/>
          </a:bodyPr>
          <a:lstStyle/>
          <a:p>
            <a:r>
              <a:rPr lang="el-GR" dirty="0"/>
              <a:t>Περιορισμοί της Έρευνας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190718" y="1233274"/>
            <a:ext cx="79420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3366"/>
                </a:solidFill>
              </a:rPr>
              <a:t>Μεθοδολογικοί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 smtClean="0"/>
              <a:t>Μικρό δείγμα - </a:t>
            </a:r>
            <a:r>
              <a:rPr lang="el-GR" sz="2200" dirty="0"/>
              <a:t>απουσία ομάδας ελέγχου</a:t>
            </a:r>
            <a:endParaRPr lang="el-GR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 smtClean="0"/>
              <a:t>Δομημένα πρωτόκολλα συνεντεύξεων </a:t>
            </a:r>
            <a:r>
              <a:rPr lang="el-GR" sz="2200" dirty="0"/>
              <a:t>(περιορισμός αυθορμητισμού)</a:t>
            </a:r>
            <a:endParaRPr lang="el-GR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ΕΥ βασισμένο στη δομή του σχολικού </a:t>
            </a:r>
            <a:r>
              <a:rPr lang="el-GR" sz="2200" dirty="0" smtClean="0"/>
              <a:t>βιβλίου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Δεν καταγράφηκε χρόνος μελέτης / διδασκαλία στην </a:t>
            </a:r>
            <a:r>
              <a:rPr lang="el-GR" sz="2200" dirty="0" smtClean="0"/>
              <a:t>τάξη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Εφαρμογή μετά το μάθημα, όχι παράλληλα</a:t>
            </a:r>
            <a:endParaRPr lang="el-GR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66417" y="3871444"/>
            <a:ext cx="787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200" b="1" dirty="0">
                <a:solidFill>
                  <a:srgbClr val="145A32"/>
                </a:solidFill>
              </a:rPr>
              <a:t>Πλαίσιο &amp; </a:t>
            </a:r>
            <a:r>
              <a:rPr lang="el-GR" sz="2200" b="1" dirty="0" smtClean="0">
                <a:solidFill>
                  <a:srgbClr val="145A32"/>
                </a:solidFill>
              </a:rPr>
              <a:t>ερευνητής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</a:rPr>
              <a:t>Ο ερευνητής ήταν ο εκπαιδευτικός της </a:t>
            </a:r>
            <a:r>
              <a:rPr lang="el-GR" sz="2200" dirty="0" smtClean="0">
                <a:solidFill>
                  <a:prstClr val="black"/>
                </a:solidFill>
              </a:rPr>
              <a:t>τάξης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</a:rPr>
              <a:t>Περιορισμένος χρόνος λόγω σχολικού έτους &amp; προθεσμιών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417" y="5294851"/>
            <a:ext cx="766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333333"/>
                </a:solidFill>
              </a:rPr>
              <a:t>Παρά τους περιορισμούς, η έρευνα παρείχε ουσιαστικά δεδομένα και ανέδειξε κατευθύνσεις για περαιτέρω διερεύνηση.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6" y="1484784"/>
            <a:ext cx="694571" cy="70158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92" y="4077072"/>
            <a:ext cx="576064" cy="57606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56" y="5373216"/>
            <a:ext cx="516801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1135596" y="5281443"/>
            <a:ext cx="7932505" cy="1031959"/>
          </a:xfrm>
          <a:prstGeom prst="roundRect">
            <a:avLst/>
          </a:prstGeom>
          <a:solidFill>
            <a:srgbClr val="F4F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1149139" y="3688004"/>
            <a:ext cx="7932505" cy="882167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164812" y="1830285"/>
            <a:ext cx="7903289" cy="1036819"/>
          </a:xfrm>
          <a:prstGeom prst="roundRect">
            <a:avLst/>
          </a:prstGeom>
          <a:solidFill>
            <a:srgbClr val="E3F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58033" y="643004"/>
            <a:ext cx="7632848" cy="576064"/>
          </a:xfrm>
        </p:spPr>
        <p:txBody>
          <a:bodyPr>
            <a:noAutofit/>
          </a:bodyPr>
          <a:lstStyle/>
          <a:p>
            <a:r>
              <a:rPr lang="el-GR" dirty="0"/>
              <a:t>Προτάσεις για Περαιτέρω Έρευνα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196226" y="1452024"/>
            <a:ext cx="79420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3366"/>
                </a:solidFill>
              </a:rPr>
              <a:t>Εμπλουτισμός και χρονισμός </a:t>
            </a:r>
            <a:r>
              <a:rPr lang="el-GR" sz="2200" b="1" dirty="0" smtClean="0">
                <a:solidFill>
                  <a:srgbClr val="003366"/>
                </a:solidFill>
              </a:rPr>
              <a:t>εφαρμογής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Παράλληλη χρήση του ΕΥ κατά τη </a:t>
            </a:r>
            <a:r>
              <a:rPr lang="el-GR" sz="2200" dirty="0" smtClean="0"/>
              <a:t>διδασκαλία</a:t>
            </a:r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Επέκταση σε άλλες μαθηματικές ενότητες (κλάσματα, εξισώσεις, γεωμετρία</a:t>
            </a:r>
            <a:r>
              <a:rPr lang="el-GR" sz="2200" dirty="0" smtClean="0"/>
              <a:t>)</a:t>
            </a: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9139" y="3312496"/>
            <a:ext cx="7989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200" b="1" dirty="0">
                <a:solidFill>
                  <a:srgbClr val="145A32"/>
                </a:solidFill>
              </a:rPr>
              <a:t>Τεχνολογικές και μεθοδολογικές </a:t>
            </a:r>
            <a:r>
              <a:rPr lang="el-GR" sz="2200" b="1" dirty="0" smtClean="0">
                <a:solidFill>
                  <a:srgbClr val="145A32"/>
                </a:solidFill>
              </a:rPr>
              <a:t>προσεγγίσεις</a:t>
            </a:r>
            <a:endParaRPr lang="en-US" sz="2200" b="1" dirty="0" smtClean="0">
              <a:solidFill>
                <a:srgbClr val="145A3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</a:rPr>
              <a:t>Διερεύνηση επίδρασης συσκευής πρόσβασης (κινητό, tablet, </a:t>
            </a:r>
            <a:r>
              <a:rPr lang="el-GR" sz="2200" dirty="0" smtClean="0">
                <a:solidFill>
                  <a:prstClr val="black"/>
                </a:solidFill>
              </a:rPr>
              <a:t>Η/Υ)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Ενσωμάτωση </a:t>
            </a:r>
            <a:r>
              <a:rPr lang="el-GR" sz="2200" dirty="0">
                <a:solidFill>
                  <a:prstClr val="black"/>
                </a:solidFill>
              </a:rPr>
              <a:t>εργαλείων learning analytics </a:t>
            </a:r>
            <a:endParaRPr lang="el-GR" sz="22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870" y="4866852"/>
            <a:ext cx="7887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333333"/>
                </a:solidFill>
              </a:rPr>
              <a:t>Ερευνητική </a:t>
            </a:r>
            <a:r>
              <a:rPr lang="el-GR" sz="2200" b="1" dirty="0" smtClean="0">
                <a:solidFill>
                  <a:srgbClr val="333333"/>
                </a:solidFill>
              </a:rPr>
              <a:t>επέκταση</a:t>
            </a:r>
            <a:endParaRPr lang="en-US" sz="2200" b="1" dirty="0" smtClean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Συγκριτικές μελέτες με παραδοσιακή </a:t>
            </a:r>
            <a:r>
              <a:rPr lang="el-GR" sz="2200" dirty="0" smtClean="0"/>
              <a:t>διδασκαλία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Εφαρμογή </a:t>
            </a:r>
            <a:r>
              <a:rPr lang="el-GR" sz="2200" dirty="0"/>
              <a:t>σε μεγαλύτερο και διαφοροποιημένο </a:t>
            </a:r>
            <a:r>
              <a:rPr lang="el-GR" sz="2200" dirty="0" smtClean="0"/>
              <a:t>δείγμα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Μακροπρόθεσμη διερεύνηση στάσεων και αυτονομίας.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0" y="1988840"/>
            <a:ext cx="541275" cy="5412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02" y="5503669"/>
            <a:ext cx="499833" cy="49983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02" y="3827264"/>
            <a:ext cx="517333" cy="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Στρογγυλεμένο ορθογώνιο 4"/>
          <p:cNvSpPr/>
          <p:nvPr/>
        </p:nvSpPr>
        <p:spPr>
          <a:xfrm>
            <a:off x="2334408" y="2580761"/>
            <a:ext cx="6136602" cy="1728192"/>
          </a:xfrm>
          <a:prstGeom prst="roundRect">
            <a:avLst/>
          </a:prstGeom>
          <a:solidFill>
            <a:srgbClr val="E3F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9 - Ορθογώνιο"/>
          <p:cNvSpPr/>
          <p:nvPr/>
        </p:nvSpPr>
        <p:spPr>
          <a:xfrm>
            <a:off x="2114431" y="2636912"/>
            <a:ext cx="6576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dirty="0"/>
              <a:t>Σας ευχαριστώ για την προσοχή σας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1385085" y="620688"/>
            <a:ext cx="7163277" cy="576064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C00000"/>
                </a:solidFill>
              </a:rPr>
              <a:t>Τέλος παρουσίασης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9" y="2576389"/>
            <a:ext cx="1547183" cy="15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536438" y="1268760"/>
            <a:ext cx="8500058" cy="4896544"/>
          </a:xfrm>
          <a:prstGeom prst="roundRect">
            <a:avLst/>
          </a:prstGeom>
          <a:solidFill>
            <a:srgbClr val="E3F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dirty="0" smtClean="0"/>
              <a:t>Σκοπός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258065" y="1556792"/>
            <a:ext cx="785121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100" dirty="0"/>
              <a:t>Σχεδιασμός, υλοποίηση και αποτίμηση μιας </a:t>
            </a:r>
            <a:r>
              <a:rPr lang="el-GR" sz="2100" b="1" dirty="0"/>
              <a:t>ολοκληρωμένης διδακτικής παρέμβασης</a:t>
            </a:r>
            <a:r>
              <a:rPr lang="el-GR" sz="2100" dirty="0"/>
              <a:t> με τη μορφή </a:t>
            </a:r>
            <a:r>
              <a:rPr lang="el-GR" sz="2100" b="1" dirty="0"/>
              <a:t>Συμπληρωματικής Εξ Αποστάσεως Εκπαίδευσης (ΕξΑΕ)</a:t>
            </a:r>
            <a:r>
              <a:rPr lang="el-GR" sz="2100" dirty="0"/>
              <a:t>, αξιοποιώντας τις </a:t>
            </a:r>
            <a:r>
              <a:rPr lang="el-GR" sz="2100" b="1" dirty="0"/>
              <a:t>ΤΠΕ</a:t>
            </a:r>
            <a:r>
              <a:rPr lang="el-GR" sz="21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100" b="1" dirty="0"/>
              <a:t>Αντικείμενο</a:t>
            </a:r>
            <a:r>
              <a:rPr lang="el-GR" sz="2100" dirty="0"/>
              <a:t>: η διδασκαλία των </a:t>
            </a:r>
            <a:r>
              <a:rPr lang="el-GR" sz="2100" b="1" dirty="0"/>
              <a:t>θετικών και αρνητικών αριθμών (ρητών αριθμών)</a:t>
            </a:r>
            <a:r>
              <a:rPr lang="el-GR" sz="2100" dirty="0"/>
              <a:t> στην </a:t>
            </a:r>
            <a:r>
              <a:rPr lang="el-GR" sz="2100" b="1" dirty="0"/>
              <a:t>Α΄ Γυμνασίου</a:t>
            </a:r>
            <a:r>
              <a:rPr lang="el-GR" sz="21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100" dirty="0"/>
              <a:t>Δημιουργία </a:t>
            </a:r>
            <a:r>
              <a:rPr lang="el-GR" sz="2100" b="1" dirty="0"/>
              <a:t>ψηφιακού Εκπαιδευτικού Υλικού (ΕΥ) </a:t>
            </a:r>
            <a:r>
              <a:rPr lang="el-GR" sz="2100" dirty="0" smtClean="0"/>
              <a:t>που: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100" dirty="0" smtClean="0"/>
              <a:t>υποστηρίζει </a:t>
            </a:r>
            <a:r>
              <a:rPr lang="el-GR" sz="2100" dirty="0"/>
              <a:t>τόσο </a:t>
            </a:r>
            <a:r>
              <a:rPr lang="el-GR" sz="2100" b="1" dirty="0"/>
              <a:t>τη διδασκαλία στην τάξη </a:t>
            </a:r>
            <a:r>
              <a:rPr lang="el-GR" sz="2100" dirty="0"/>
              <a:t>όσο και την </a:t>
            </a:r>
            <a:r>
              <a:rPr lang="el-GR" sz="2100" b="1" dirty="0"/>
              <a:t>αυτόνομη μελέτη </a:t>
            </a:r>
            <a:r>
              <a:rPr lang="el-GR" sz="2100" dirty="0" smtClean="0"/>
              <a:t>μαθητών/τριών,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100" dirty="0" smtClean="0"/>
              <a:t>ακολουθεί </a:t>
            </a:r>
            <a:r>
              <a:rPr lang="el-GR" sz="2100" dirty="0"/>
              <a:t>τις </a:t>
            </a:r>
            <a:r>
              <a:rPr lang="el-GR" sz="2100" b="1" dirty="0"/>
              <a:t>αρχές της ΕξΑΕ </a:t>
            </a:r>
            <a:r>
              <a:rPr lang="el-GR" sz="2100" dirty="0"/>
              <a:t>και της </a:t>
            </a:r>
            <a:r>
              <a:rPr lang="el-GR" sz="2100" b="1" dirty="0"/>
              <a:t>Πολυμεσικής Μάθησης</a:t>
            </a:r>
            <a:r>
              <a:rPr lang="el-GR" sz="21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100" dirty="0"/>
              <a:t>Διερεύνηση της </a:t>
            </a:r>
            <a:r>
              <a:rPr lang="el-GR" sz="2100" b="1" dirty="0"/>
              <a:t>πρακτικής εφαρμογής της Συμπληρωματικής ΕξΑΕ</a:t>
            </a:r>
            <a:r>
              <a:rPr lang="el-GR" sz="2100" dirty="0"/>
              <a:t> στη μαθηματική εκπαίδευση και του </a:t>
            </a:r>
            <a:r>
              <a:rPr lang="el-GR" sz="2100" b="1" dirty="0"/>
              <a:t>βαθμού συμβολής</a:t>
            </a:r>
            <a:r>
              <a:rPr lang="el-GR" sz="2100" dirty="0"/>
              <a:t> της στην κατανόηση μαθηματικών εννοιών, στις πράξεις και στη στάση των μαθητών.</a:t>
            </a:r>
            <a:endParaRPr lang="el-GR" sz="2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4" y="2404370"/>
            <a:ext cx="634380" cy="6343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8" y="4625263"/>
            <a:ext cx="676696" cy="67669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8" y="1584537"/>
            <a:ext cx="504056" cy="504056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68" y="3209576"/>
            <a:ext cx="49381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Στρογγυλεμένο ορθογώνιο 8"/>
          <p:cNvSpPr/>
          <p:nvPr/>
        </p:nvSpPr>
        <p:spPr>
          <a:xfrm>
            <a:off x="1080392" y="5335432"/>
            <a:ext cx="7956104" cy="989486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43608" y="3645024"/>
            <a:ext cx="7885656" cy="1224136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80392" y="1628800"/>
            <a:ext cx="7848872" cy="1584176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620688"/>
            <a:ext cx="7199240" cy="576064"/>
          </a:xfrm>
        </p:spPr>
        <p:txBody>
          <a:bodyPr>
            <a:noAutofit/>
          </a:bodyPr>
          <a:lstStyle/>
          <a:p>
            <a:r>
              <a:rPr lang="el-GR" dirty="0" smtClean="0"/>
              <a:t>Συνεισφορά </a:t>
            </a:r>
            <a:r>
              <a:rPr lang="el-GR" dirty="0"/>
              <a:t>της </a:t>
            </a:r>
            <a:r>
              <a:rPr lang="el-GR" dirty="0" smtClean="0"/>
              <a:t>διπλωματικής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080392" y="1271924"/>
            <a:ext cx="784887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b="1" dirty="0" smtClean="0">
                <a:solidFill>
                  <a:srgbClr val="004C91"/>
                </a:solidFill>
              </a:rPr>
              <a:t>Εκπαιδευτική</a:t>
            </a:r>
            <a:r>
              <a:rPr lang="el-GR" sz="2200" dirty="0" smtClean="0">
                <a:solidFill>
                  <a:srgbClr val="004C91"/>
                </a:solidFill>
              </a:rPr>
              <a:t> </a:t>
            </a:r>
          </a:p>
          <a:p>
            <a:pPr algn="just"/>
            <a:r>
              <a:rPr lang="el-GR" sz="2000" dirty="0" smtClean="0"/>
              <a:t>Δημιουργία </a:t>
            </a:r>
            <a:r>
              <a:rPr lang="el-GR" sz="2000" dirty="0"/>
              <a:t>και εφαρμογή ολοκληρωμένου ψηφιακού Εκπαιδευτικού Υλικού (ΕΥ) για τη Συμπληρωματική ΕξΑΕ στους ρητούς αριθμούς της Α΄ </a:t>
            </a:r>
            <a:r>
              <a:rPr lang="el-GR" sz="2000" dirty="0" smtClean="0"/>
              <a:t>Γυμνασίου, σχεδιασμένου </a:t>
            </a:r>
            <a:r>
              <a:rPr lang="el-GR" sz="2000" dirty="0"/>
              <a:t>με βάση τις αρχές της ΕξΑΕ, της Πολυμεσικής Μάθησης (Mayer, 2017) και της διδακτικής των ρητών αριθμών</a:t>
            </a:r>
            <a:r>
              <a:rPr lang="el-GR" sz="2000" dirty="0" smtClean="0"/>
              <a:t>.</a:t>
            </a:r>
            <a:endParaRPr lang="el-GR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80392" y="3270108"/>
            <a:ext cx="784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l-GR" sz="2200" b="1" dirty="0" smtClean="0">
                <a:solidFill>
                  <a:srgbClr val="1E5631"/>
                </a:solidFill>
              </a:rPr>
              <a:t>Ερευνητική</a:t>
            </a:r>
            <a:r>
              <a:rPr lang="el-GR" sz="2200" dirty="0" smtClean="0">
                <a:solidFill>
                  <a:prstClr val="black"/>
                </a:solidFill>
              </a:rPr>
              <a:t> </a:t>
            </a:r>
          </a:p>
          <a:p>
            <a:pPr lvl="0" algn="just"/>
            <a:r>
              <a:rPr lang="el-GR" sz="2000" dirty="0" smtClean="0"/>
              <a:t>Αποτελεί </a:t>
            </a:r>
            <a:r>
              <a:rPr lang="el-GR" sz="2000" dirty="0"/>
              <a:t>παράδειγμα υλοποίησης, αξιολόγησης και αποτίμησης μιας σχολικής παρέμβασης Συμπληρωματικής </a:t>
            </a:r>
            <a:r>
              <a:rPr lang="el-GR" sz="2000" dirty="0" smtClean="0"/>
              <a:t>ΕξΑΕ, παρέχοντας </a:t>
            </a:r>
            <a:r>
              <a:rPr lang="el-GR" sz="2000" dirty="0"/>
              <a:t>ποιοτικά και ποσοτικά δεδομένα για τη μελέτη της αποτελεσματικότητας των ψηφιακών ΕΥ στη μαθηματική εκπαίδευση.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080392" y="4970700"/>
            <a:ext cx="79923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l-GR" sz="2200" b="1" dirty="0" smtClean="0">
                <a:solidFill>
                  <a:srgbClr val="D97304"/>
                </a:solidFill>
              </a:rPr>
              <a:t>Κοινωνική</a:t>
            </a:r>
            <a:r>
              <a:rPr lang="el-GR" sz="2200" dirty="0" smtClean="0">
                <a:solidFill>
                  <a:srgbClr val="D97304"/>
                </a:solidFill>
              </a:rPr>
              <a:t> </a:t>
            </a:r>
          </a:p>
          <a:p>
            <a:pPr lvl="0" algn="just"/>
            <a:r>
              <a:rPr lang="el-GR" sz="2000" dirty="0" smtClean="0"/>
              <a:t>Ενισχύει </a:t>
            </a:r>
            <a:r>
              <a:rPr lang="el-GR" sz="2000" dirty="0"/>
              <a:t>την ψηφιακή ετοιμότητα των εκπαιδευτικών και προωθεί καινοτόμες, συμπεριληπτικές πρακτικές διδασκαλίας σε σύγχρονα σχολικά περιβάλλοντα.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0" y="3249957"/>
            <a:ext cx="407941" cy="40794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8" y="5007681"/>
            <a:ext cx="350215" cy="35021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41" y="1325595"/>
            <a:ext cx="403330" cy="4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τρογγυλεμένο ορθογώνιο 5"/>
          <p:cNvSpPr/>
          <p:nvPr/>
        </p:nvSpPr>
        <p:spPr>
          <a:xfrm>
            <a:off x="683568" y="4509120"/>
            <a:ext cx="8136904" cy="1152128"/>
          </a:xfrm>
          <a:prstGeom prst="roundRect">
            <a:avLst/>
          </a:prstGeom>
          <a:solidFill>
            <a:srgbClr val="E8E0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588062" y="2420888"/>
            <a:ext cx="8316416" cy="1065604"/>
          </a:xfrm>
          <a:prstGeom prst="roundRect">
            <a:avLst/>
          </a:prstGeom>
          <a:solidFill>
            <a:srgbClr val="DCEB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6824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Ερωτήματα Αξιολόγησης (ΕΑ) Εκπαιδευτικού Υλικού (ΕΥ)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588062" y="1916832"/>
            <a:ext cx="8316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1A4C8B"/>
                </a:solidFill>
              </a:rPr>
              <a:t>1ο ΕΑ</a:t>
            </a:r>
          </a:p>
          <a:p>
            <a:r>
              <a:rPr lang="el-GR" sz="3200" dirty="0" smtClean="0"/>
              <a:t>Το </a:t>
            </a:r>
            <a:r>
              <a:rPr lang="el-GR" sz="3200" dirty="0"/>
              <a:t>ΕΥ διέπεται από τις αρχές και </a:t>
            </a:r>
            <a:r>
              <a:rPr lang="el-GR" sz="3200" dirty="0" smtClean="0"/>
              <a:t>τη μεθοδολογία </a:t>
            </a:r>
            <a:r>
              <a:rPr lang="el-GR" sz="3200" dirty="0"/>
              <a:t>της </a:t>
            </a:r>
            <a:r>
              <a:rPr lang="el-GR" sz="3200" dirty="0" smtClean="0"/>
              <a:t>ΕξΑΕ;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00506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200" b="1" dirty="0">
                <a:solidFill>
                  <a:srgbClr val="5E3EA1"/>
                </a:solidFill>
              </a:rPr>
              <a:t>2ο </a:t>
            </a:r>
            <a:r>
              <a:rPr lang="el-GR" sz="3200" b="1" dirty="0" smtClean="0">
                <a:solidFill>
                  <a:srgbClr val="5E3EA1"/>
                </a:solidFill>
              </a:rPr>
              <a:t>ΕΑ </a:t>
            </a:r>
          </a:p>
          <a:p>
            <a:pPr lvl="0"/>
            <a:r>
              <a:rPr lang="el-GR" sz="3200" dirty="0" smtClean="0">
                <a:solidFill>
                  <a:prstClr val="black"/>
                </a:solidFill>
              </a:rPr>
              <a:t>Το </a:t>
            </a:r>
            <a:r>
              <a:rPr lang="el-GR" sz="3200" dirty="0">
                <a:solidFill>
                  <a:prstClr val="black"/>
                </a:solidFill>
              </a:rPr>
              <a:t>ΕΥ έχει δημιουργηθεί σύμφωνα με τις αρχές της Πολυμεσικής Μάθησης;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73" y="1926704"/>
            <a:ext cx="494184" cy="49418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164" y="4060897"/>
            <a:ext cx="412596" cy="41259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3986301"/>
            <a:ext cx="555039" cy="55503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014" y="4035491"/>
            <a:ext cx="407696" cy="4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τρογγυλεμένο ορθογώνιο 5"/>
          <p:cNvSpPr/>
          <p:nvPr/>
        </p:nvSpPr>
        <p:spPr>
          <a:xfrm>
            <a:off x="5076056" y="1283317"/>
            <a:ext cx="3960440" cy="5098011"/>
          </a:xfrm>
          <a:prstGeom prst="roundRect">
            <a:avLst/>
          </a:prstGeom>
          <a:solidFill>
            <a:srgbClr val="F0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746600" y="1288750"/>
            <a:ext cx="4282338" cy="5098011"/>
          </a:xfrm>
          <a:prstGeom prst="roundRect">
            <a:avLst/>
          </a:prstGeom>
          <a:solidFill>
            <a:srgbClr val="E7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634618"/>
            <a:ext cx="7488832" cy="576064"/>
          </a:xfrm>
        </p:spPr>
        <p:txBody>
          <a:bodyPr>
            <a:noAutofit/>
          </a:bodyPr>
          <a:lstStyle/>
          <a:p>
            <a:r>
              <a:rPr lang="el-GR" dirty="0" smtClean="0"/>
              <a:t>Ερευνητικά Ερωτήματα</a:t>
            </a:r>
            <a:endParaRPr lang="el-GR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043608" y="1283317"/>
            <a:ext cx="3960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1A4C8B"/>
                </a:solidFill>
              </a:rPr>
              <a:t>    1ο ΕΕ</a:t>
            </a:r>
          </a:p>
          <a:p>
            <a:r>
              <a:rPr lang="el-GR" sz="2200" dirty="0" smtClean="0"/>
              <a:t>Σε </a:t>
            </a:r>
            <a:r>
              <a:rPr lang="el-GR" sz="2200" dirty="0"/>
              <a:t>ποιο βαθμό συμβάλλει η εφαρμογή της Συμπληρωματικής ΕξΑΕ στην κατανόηση των εννοιών που σχετίζονται με τους θετικούς και αρνητικούς (ρητούς) αριθμούς από τους/τις μαθητές/τριες της Α΄ </a:t>
            </a:r>
            <a:r>
              <a:rPr lang="el-GR" sz="2200" dirty="0" smtClean="0"/>
              <a:t>Γυμνασίου;</a:t>
            </a:r>
          </a:p>
          <a:p>
            <a:r>
              <a:rPr lang="el-GR" sz="2200" b="1" dirty="0" smtClean="0">
                <a:solidFill>
                  <a:srgbClr val="1A4C8B"/>
                </a:solidFill>
              </a:rPr>
              <a:t>    2ο ΕΕ</a:t>
            </a:r>
          </a:p>
          <a:p>
            <a:r>
              <a:rPr lang="el-GR" sz="2200" dirty="0" smtClean="0"/>
              <a:t>Πώς </a:t>
            </a:r>
            <a:r>
              <a:rPr lang="el-GR" sz="2200" dirty="0"/>
              <a:t>επηρεάζει η Συμπληρωματική ΕξΑΕ την ικανότητα των μαθητών/τριων να εκτελούν βασικές πράξεις με θετικούς και αρνητικούς </a:t>
            </a:r>
            <a:r>
              <a:rPr lang="el-GR" sz="2200" dirty="0" smtClean="0"/>
              <a:t>αριθμούς;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2465" y="1520788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200" b="1" dirty="0" smtClean="0">
                <a:solidFill>
                  <a:srgbClr val="5E3EA1"/>
                </a:solidFill>
              </a:rPr>
              <a:t>     3ο ΕΕ</a:t>
            </a:r>
          </a:p>
          <a:p>
            <a:pPr lvl="0"/>
            <a:r>
              <a:rPr lang="el-GR" sz="2200" dirty="0">
                <a:solidFill>
                  <a:prstClr val="black"/>
                </a:solidFill>
              </a:rPr>
              <a:t>Ποιες είναι οι απόψεις των μαθητών/τριων για την ευχρηστία, την ελκυστικότητα και τη γενική ικανοποίηση από το ΕΥ</a:t>
            </a:r>
            <a:r>
              <a:rPr lang="el-GR" sz="2200" dirty="0" smtClean="0">
                <a:solidFill>
                  <a:prstClr val="black"/>
                </a:solidFill>
              </a:rPr>
              <a:t>;</a:t>
            </a:r>
            <a:endParaRPr lang="el-GR" sz="2200" dirty="0">
              <a:solidFill>
                <a:prstClr val="black"/>
              </a:solidFill>
            </a:endParaRPr>
          </a:p>
          <a:p>
            <a:pPr lvl="0"/>
            <a:r>
              <a:rPr lang="el-GR" sz="2200" b="1" dirty="0" smtClean="0">
                <a:solidFill>
                  <a:srgbClr val="5E3EA1"/>
                </a:solidFill>
              </a:rPr>
              <a:t>     4ο ΕΕ</a:t>
            </a:r>
          </a:p>
          <a:p>
            <a:pPr lvl="0"/>
            <a:r>
              <a:rPr lang="el-GR" sz="2200" dirty="0" smtClean="0">
                <a:solidFill>
                  <a:prstClr val="black"/>
                </a:solidFill>
              </a:rPr>
              <a:t>Πώς </a:t>
            </a:r>
            <a:r>
              <a:rPr lang="el-GR" sz="2200" dirty="0">
                <a:solidFill>
                  <a:prstClr val="black"/>
                </a:solidFill>
              </a:rPr>
              <a:t>επηρεάζει η Συμπληρωματική ΕξΑΕ τη στάση των μαθητών/τριων απέναντι στο νέο μαθησιακό περιβάλλον;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360040" cy="36004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121001"/>
            <a:ext cx="172095" cy="17209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577" y="4123136"/>
            <a:ext cx="169960" cy="16996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87" y="1628800"/>
            <a:ext cx="288032" cy="28803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87" y="3647734"/>
            <a:ext cx="297136" cy="2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Στρογγυλεμένο ορθογώνιο 17"/>
          <p:cNvSpPr/>
          <p:nvPr/>
        </p:nvSpPr>
        <p:spPr>
          <a:xfrm>
            <a:off x="1183050" y="6021288"/>
            <a:ext cx="7600545" cy="347846"/>
          </a:xfrm>
          <a:prstGeom prst="roundRect">
            <a:avLst/>
          </a:prstGeom>
          <a:solidFill>
            <a:srgbClr val="ECF2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1187821" y="4888893"/>
            <a:ext cx="7600545" cy="333148"/>
          </a:xfrm>
          <a:prstGeom prst="roundRect">
            <a:avLst/>
          </a:prstGeom>
          <a:solidFill>
            <a:srgbClr val="F3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1150747" y="3826502"/>
            <a:ext cx="7632848" cy="352996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1183050" y="2843408"/>
            <a:ext cx="7538006" cy="353943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116396" y="1642651"/>
            <a:ext cx="7570309" cy="678262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dirty="0" smtClean="0"/>
              <a:t>Δομή παρουσίασης</a:t>
            </a:r>
            <a:endParaRPr lang="el-GR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1159742" y="246266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 smtClean="0">
                <a:solidFill>
                  <a:srgbClr val="1E5631"/>
                </a:solidFill>
              </a:rPr>
              <a:t>Παραγόμενο ΕΥ</a:t>
            </a:r>
          </a:p>
          <a:p>
            <a:pPr lvl="0"/>
            <a:r>
              <a:rPr lang="el-GR" sz="2000" dirty="0" smtClean="0">
                <a:solidFill>
                  <a:prstClr val="black"/>
                </a:solidFill>
              </a:rPr>
              <a:t>Παρουσίαση του ψηφιακού εκπαιδευτικού υλικού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16396" y="1323657"/>
            <a:ext cx="7488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 smtClean="0">
                <a:solidFill>
                  <a:srgbClr val="003366"/>
                </a:solidFill>
              </a:rPr>
              <a:t>Θεωρητικό πλαίσιο</a:t>
            </a:r>
          </a:p>
          <a:p>
            <a:pPr lvl="0"/>
            <a:r>
              <a:rPr lang="el-GR" sz="2000" dirty="0" smtClean="0"/>
              <a:t>Αρχές </a:t>
            </a:r>
            <a:r>
              <a:rPr lang="el-GR" sz="2000" dirty="0"/>
              <a:t>ΕξΑΕ, Πολυμεσικής Μάθησης &amp; Διδακτικής των Ρητών </a:t>
            </a:r>
            <a:r>
              <a:rPr lang="el-GR" sz="2000" dirty="0" smtClean="0"/>
              <a:t>Αριθμών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183050" y="450984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 smtClean="0">
                <a:solidFill>
                  <a:srgbClr val="6A3E9A"/>
                </a:solidFill>
              </a:rPr>
              <a:t>Αποτελέσματα</a:t>
            </a:r>
            <a:br>
              <a:rPr lang="el-GR" sz="2000" b="1" dirty="0" smtClean="0">
                <a:solidFill>
                  <a:srgbClr val="6A3E9A"/>
                </a:solidFill>
              </a:rPr>
            </a:br>
            <a:r>
              <a:rPr lang="el-GR" sz="2000" dirty="0">
                <a:solidFill>
                  <a:prstClr val="black"/>
                </a:solidFill>
              </a:rPr>
              <a:t>Πο</a:t>
            </a:r>
            <a:r>
              <a:rPr lang="el-GR" sz="2000" dirty="0" smtClean="0">
                <a:solidFill>
                  <a:prstClr val="black"/>
                </a:solidFill>
              </a:rPr>
              <a:t>ιοτικά </a:t>
            </a:r>
            <a:r>
              <a:rPr lang="el-GR" sz="2000" dirty="0">
                <a:solidFill>
                  <a:prstClr val="black"/>
                </a:solidFill>
              </a:rPr>
              <a:t>&amp; ποσοτικά ευρήματα από ειδικούς και μαθητές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150747" y="347161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 smtClean="0">
                <a:solidFill>
                  <a:srgbClr val="D97304"/>
                </a:solidFill>
              </a:rPr>
              <a:t>Μεθοδολογία</a:t>
            </a:r>
          </a:p>
          <a:p>
            <a:pPr lvl="0"/>
            <a:r>
              <a:rPr lang="el-GR" sz="2000" dirty="0" smtClean="0">
                <a:solidFill>
                  <a:prstClr val="black"/>
                </a:solidFill>
              </a:rPr>
              <a:t>Σχεδιασμός </a:t>
            </a:r>
            <a:r>
              <a:rPr lang="el-GR" sz="2000" dirty="0">
                <a:solidFill>
                  <a:prstClr val="black"/>
                </a:solidFill>
              </a:rPr>
              <a:t>έρευνας, εργαλεία, συμμετέχοντες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183050" y="5345234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 smtClean="0">
                <a:solidFill>
                  <a:srgbClr val="3E5E55"/>
                </a:solidFill>
              </a:rPr>
              <a:t>Συζήτηση &amp; </a:t>
            </a:r>
            <a:br>
              <a:rPr lang="el-GR" sz="2000" b="1" dirty="0" smtClean="0">
                <a:solidFill>
                  <a:srgbClr val="3E5E55"/>
                </a:solidFill>
              </a:rPr>
            </a:br>
            <a:r>
              <a:rPr lang="el-GR" sz="2000" b="1" dirty="0" smtClean="0">
                <a:solidFill>
                  <a:srgbClr val="3E5E55"/>
                </a:solidFill>
              </a:rPr>
              <a:t>Συμπεράσματα</a:t>
            </a:r>
            <a:r>
              <a:rPr lang="el-GR" sz="2000" b="1" dirty="0" smtClean="0">
                <a:solidFill>
                  <a:prstClr val="black"/>
                </a:solidFill>
              </a:rPr>
              <a:t/>
            </a:r>
            <a:br>
              <a:rPr lang="el-GR" sz="2000" b="1" dirty="0" smtClean="0">
                <a:solidFill>
                  <a:prstClr val="black"/>
                </a:solidFill>
              </a:rPr>
            </a:br>
            <a:r>
              <a:rPr lang="el-GR" sz="2000" dirty="0">
                <a:solidFill>
                  <a:prstClr val="black"/>
                </a:solidFill>
              </a:rPr>
              <a:t>Συνολική αποτίμηση, περιορισμοί και προτάσεις για περαιτέρω έρευνα</a:t>
            </a:r>
          </a:p>
        </p:txBody>
      </p:sp>
      <p:sp>
        <p:nvSpPr>
          <p:cNvPr id="20" name="Κάτω βέλος 19"/>
          <p:cNvSpPr/>
          <p:nvPr/>
        </p:nvSpPr>
        <p:spPr>
          <a:xfrm>
            <a:off x="4499992" y="2305876"/>
            <a:ext cx="288032" cy="537532"/>
          </a:xfrm>
          <a:prstGeom prst="downArrow">
            <a:avLst/>
          </a:prstGeom>
          <a:solidFill>
            <a:srgbClr val="8C9EA3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Κάτω βέλος 20"/>
          <p:cNvSpPr/>
          <p:nvPr/>
        </p:nvSpPr>
        <p:spPr>
          <a:xfrm>
            <a:off x="4499992" y="3197351"/>
            <a:ext cx="288032" cy="627306"/>
          </a:xfrm>
          <a:prstGeom prst="downArrow">
            <a:avLst/>
          </a:prstGeom>
          <a:solidFill>
            <a:srgbClr val="8C9EA3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Κάτω βέλος 21"/>
          <p:cNvSpPr/>
          <p:nvPr/>
        </p:nvSpPr>
        <p:spPr>
          <a:xfrm>
            <a:off x="4482519" y="4193537"/>
            <a:ext cx="288032" cy="662015"/>
          </a:xfrm>
          <a:prstGeom prst="downArrow">
            <a:avLst/>
          </a:prstGeom>
          <a:solidFill>
            <a:srgbClr val="8C9EA3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Κάτω βέλος 22"/>
          <p:cNvSpPr/>
          <p:nvPr/>
        </p:nvSpPr>
        <p:spPr>
          <a:xfrm>
            <a:off x="4499992" y="5222334"/>
            <a:ext cx="288032" cy="798954"/>
          </a:xfrm>
          <a:prstGeom prst="downArrow">
            <a:avLst/>
          </a:prstGeom>
          <a:solidFill>
            <a:srgbClr val="8C9EA3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6" y="1412776"/>
            <a:ext cx="576064" cy="576064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3" y="2574642"/>
            <a:ext cx="566326" cy="566326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18" y="3573016"/>
            <a:ext cx="606482" cy="606482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44" y="4628527"/>
            <a:ext cx="512961" cy="520732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10" y="5525996"/>
            <a:ext cx="654137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947011" y="4869160"/>
            <a:ext cx="8136904" cy="1271175"/>
          </a:xfrm>
          <a:prstGeom prst="roundRect">
            <a:avLst/>
          </a:prstGeom>
          <a:solidFill>
            <a:srgbClr val="E8F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971600" y="2415664"/>
            <a:ext cx="8064896" cy="1584176"/>
          </a:xfrm>
          <a:prstGeom prst="roundRect">
            <a:avLst/>
          </a:prstGeom>
          <a:solidFill>
            <a:srgbClr val="E6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127232" cy="576064"/>
          </a:xfrm>
        </p:spPr>
        <p:txBody>
          <a:bodyPr>
            <a:noAutofit/>
          </a:bodyPr>
          <a:lstStyle/>
          <a:p>
            <a:r>
              <a:rPr lang="el-GR" sz="3200" dirty="0" smtClean="0"/>
              <a:t>Θεωρητικό Πλαίσιο (1/2)</a:t>
            </a:r>
            <a:endParaRPr lang="el-GR" sz="32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006824" y="4509119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1E5631"/>
                </a:solidFill>
              </a:rPr>
              <a:t>Εκπαιδευτικό Υλικό (</a:t>
            </a:r>
            <a:r>
              <a:rPr lang="el-GR" sz="2000" b="1" dirty="0" smtClean="0">
                <a:solidFill>
                  <a:srgbClr val="1E5631"/>
                </a:solidFill>
              </a:rPr>
              <a:t>ΕΥ)</a:t>
            </a:r>
            <a:endParaRPr lang="el-GR" sz="2000" b="1" dirty="0">
              <a:solidFill>
                <a:srgbClr val="1E56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Παιδαγωγικά δομημένο για καθοδήγηση και ενεργητική μάθηση</a:t>
            </a:r>
            <a:r>
              <a:rPr lang="el-G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Στηρίζεται στα μοντέλα </a:t>
            </a:r>
            <a:r>
              <a:rPr lang="el-GR" sz="2000" b="1" dirty="0"/>
              <a:t>West (1996) &amp; Λιοναράκη (2001</a:t>
            </a:r>
            <a:r>
              <a:rPr lang="el-GR" sz="2000" b="1" dirty="0" smtClean="0"/>
              <a:t>)</a:t>
            </a:r>
            <a:r>
              <a:rPr lang="el-G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Περιλαμβάνει πολυμεσικά και διαδραστικά στοιχεία για σαφήνεια και κατανόηση.</a:t>
            </a:r>
          </a:p>
        </p:txBody>
      </p:sp>
      <p:sp>
        <p:nvSpPr>
          <p:cNvPr id="5" name="9 - Ορθογώνιο"/>
          <p:cNvSpPr/>
          <p:nvPr/>
        </p:nvSpPr>
        <p:spPr>
          <a:xfrm>
            <a:off x="971600" y="20608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3366"/>
                </a:solidFill>
              </a:rPr>
              <a:t>Εξ Αποστάσεως Εκπαίδευση (ΕξΑΕ) &amp; ΤΠΕ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Ανοικτή </a:t>
            </a:r>
            <a:r>
              <a:rPr lang="el-GR" sz="2000" b="1" dirty="0"/>
              <a:t>Εκπαίδευση: </a:t>
            </a:r>
            <a:r>
              <a:rPr lang="el-GR" sz="2000" dirty="0"/>
              <a:t>Πρόσβαση χωρίς περιορισμούς τόπου και χρόνου</a:t>
            </a:r>
            <a:r>
              <a:rPr lang="el-G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ΕξΑΕ</a:t>
            </a:r>
            <a:r>
              <a:rPr lang="el-GR" sz="2000" b="1" dirty="0"/>
              <a:t>:</a:t>
            </a:r>
            <a:r>
              <a:rPr lang="el-GR" sz="2000" dirty="0"/>
              <a:t> Παιδαγωγικά σχεδιασμένη, αυτόνομη και υποστηρικτική μάθηση</a:t>
            </a:r>
            <a:r>
              <a:rPr lang="el-G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Σχολική </a:t>
            </a:r>
            <a:r>
              <a:rPr lang="el-GR" sz="2000" b="1" dirty="0"/>
              <a:t>ΕξΑΕ: </a:t>
            </a:r>
            <a:r>
              <a:rPr lang="el-GR" sz="2000" dirty="0"/>
              <a:t>Αυτοδύναμη, συμπληρωματική ή μικτή μορφή εφαρμογής</a:t>
            </a:r>
            <a:r>
              <a:rPr lang="el-G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ΤΠΕ</a:t>
            </a:r>
            <a:r>
              <a:rPr lang="el-GR" sz="2000" b="1" dirty="0"/>
              <a:t>: </a:t>
            </a:r>
            <a:r>
              <a:rPr lang="el-GR" sz="2000" dirty="0"/>
              <a:t>Ενισχύουν πρόσβαση, αλληλεπίδραση και διαθεματική μάθηση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827584" y="1320554"/>
            <a:ext cx="4038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ΕξΑΕ &amp; Εκπαιδευτικό Υλικό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9" y="2142260"/>
            <a:ext cx="476591" cy="47659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99" y="4581128"/>
            <a:ext cx="444269" cy="4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971600" y="4258106"/>
            <a:ext cx="7776864" cy="2092300"/>
          </a:xfrm>
          <a:prstGeom prst="roundRect">
            <a:avLst/>
          </a:prstGeom>
          <a:solidFill>
            <a:srgbClr val="FFF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971600" y="2237453"/>
            <a:ext cx="7776864" cy="1407571"/>
          </a:xfrm>
          <a:prstGeom prst="roundRect">
            <a:avLst/>
          </a:prstGeom>
          <a:solidFill>
            <a:srgbClr val="F3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617716"/>
            <a:ext cx="7199240" cy="641241"/>
          </a:xfrm>
        </p:spPr>
        <p:txBody>
          <a:bodyPr>
            <a:noAutofit/>
          </a:bodyPr>
          <a:lstStyle/>
          <a:p>
            <a:r>
              <a:rPr lang="el-GR" sz="3200" dirty="0" smtClean="0"/>
              <a:t>Θεωρητικό Πλαίσιο (2/2)</a:t>
            </a:r>
            <a:endParaRPr lang="el-GR" sz="32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971600" y="1906535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 smtClean="0">
                <a:solidFill>
                  <a:srgbClr val="6A3E9A"/>
                </a:solidFill>
              </a:rPr>
              <a:t>Αρχές </a:t>
            </a:r>
            <a:r>
              <a:rPr lang="el-GR" sz="1800" b="1" dirty="0">
                <a:solidFill>
                  <a:srgbClr val="6A3E9A"/>
                </a:solidFill>
              </a:rPr>
              <a:t>Πολυμεσικής Μάθησης (Mayer, 2017</a:t>
            </a:r>
            <a:r>
              <a:rPr lang="el-GR" sz="1800" b="1" dirty="0" smtClean="0">
                <a:solidFill>
                  <a:srgbClr val="6A3E9A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/>
              <a:t>Συνδυασμός </a:t>
            </a:r>
            <a:r>
              <a:rPr lang="el-GR" sz="1800" dirty="0"/>
              <a:t>λέξεων, εικόνων και ήχου (</a:t>
            </a:r>
            <a:r>
              <a:rPr lang="el-GR" sz="1800" b="1" dirty="0"/>
              <a:t>πολυμεσική, τροπικότητας, φωνής</a:t>
            </a:r>
            <a:r>
              <a:rPr lang="el-GR" sz="18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smtClean="0"/>
              <a:t>Χωρική </a:t>
            </a:r>
            <a:r>
              <a:rPr lang="el-GR" sz="1800" b="1" dirty="0"/>
              <a:t>και χρονική συνάφεια </a:t>
            </a:r>
            <a:r>
              <a:rPr lang="el-GR" sz="1800" dirty="0"/>
              <a:t>μεταξύ οπτικών και λεκτικών </a:t>
            </a:r>
            <a:r>
              <a:rPr lang="el-GR" sz="1800" dirty="0" smtClean="0"/>
              <a:t>στοιχείων.</a:t>
            </a:r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smtClean="0"/>
              <a:t>Συνοχή</a:t>
            </a:r>
            <a:r>
              <a:rPr lang="el-GR" sz="1800" dirty="0" smtClean="0"/>
              <a:t> </a:t>
            </a:r>
            <a:r>
              <a:rPr lang="el-GR" sz="1800" dirty="0"/>
              <a:t>και </a:t>
            </a:r>
            <a:r>
              <a:rPr lang="el-GR" sz="1800" b="1" dirty="0"/>
              <a:t>αποφυγή </a:t>
            </a:r>
            <a:r>
              <a:rPr lang="el-GR" sz="1800" b="1" dirty="0" smtClean="0"/>
              <a:t>πλεονασμού</a:t>
            </a:r>
            <a:r>
              <a:rPr lang="el-G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smtClean="0"/>
              <a:t>Κατάτμηση</a:t>
            </a:r>
            <a:r>
              <a:rPr lang="el-GR" sz="1800" b="1" dirty="0"/>
              <a:t>, προπαίδευση </a:t>
            </a:r>
            <a:r>
              <a:rPr lang="el-GR" sz="1800" dirty="0"/>
              <a:t>και </a:t>
            </a:r>
            <a:r>
              <a:rPr lang="el-GR" sz="1800" b="1" dirty="0"/>
              <a:t>σηματοδότηση</a:t>
            </a:r>
            <a:r>
              <a:rPr lang="el-GR" sz="1800" dirty="0"/>
              <a:t> για σταδιακή </a:t>
            </a:r>
            <a:r>
              <a:rPr lang="el-GR" sz="1800" dirty="0" smtClean="0"/>
              <a:t>κατανόηση.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smtClean="0"/>
              <a:t>Προσωποποιημένη</a:t>
            </a:r>
            <a:r>
              <a:rPr lang="el-GR" sz="1800" dirty="0" smtClean="0"/>
              <a:t> παρουσίαση </a:t>
            </a:r>
            <a:r>
              <a:rPr lang="el-GR" sz="1800" dirty="0" smtClean="0">
                <a:sym typeface="Wingdings" panose="05000000000000000000" pitchFamily="2" charset="2"/>
              </a:rPr>
              <a:t></a:t>
            </a:r>
            <a:r>
              <a:rPr lang="el-GR" sz="1800" dirty="0" smtClean="0"/>
              <a:t> δημιουργεί φιλικό μαθησιακό περιβάλλον.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828" y="392364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800" b="1" dirty="0">
                <a:solidFill>
                  <a:srgbClr val="D97304"/>
                </a:solidFill>
              </a:rPr>
              <a:t>Διδακτική των Ρητών </a:t>
            </a:r>
            <a:r>
              <a:rPr lang="el-GR" sz="1800" b="1" dirty="0" smtClean="0">
                <a:solidFill>
                  <a:srgbClr val="D97304"/>
                </a:solidFill>
              </a:rPr>
              <a:t>Αριθμών</a:t>
            </a:r>
            <a:endParaRPr lang="el-GR" sz="1800" b="1" dirty="0">
              <a:solidFill>
                <a:srgbClr val="D973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Οι ρητοί αριθμοί είναι </a:t>
            </a:r>
            <a:r>
              <a:rPr lang="el-GR" sz="1800" b="1" dirty="0">
                <a:solidFill>
                  <a:prstClr val="black"/>
                </a:solidFill>
              </a:rPr>
              <a:t>κρίσιμη αλλά απαιτητική έννοια</a:t>
            </a:r>
            <a:r>
              <a:rPr lang="el-GR" sz="1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prstClr val="black"/>
                </a:solidFill>
              </a:rPr>
              <a:t>Δυσκολίες: </a:t>
            </a:r>
            <a:r>
              <a:rPr lang="el-GR" sz="1800" dirty="0">
                <a:solidFill>
                  <a:prstClr val="black"/>
                </a:solidFill>
              </a:rPr>
              <a:t>παρανόηση προσήμου, μηχανική εφαρμογή κανόνων, έλλειψη οπτικών μοντέλων</a:t>
            </a:r>
            <a:r>
              <a:rPr lang="el-GR" sz="1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prstClr val="black"/>
                </a:solidFill>
              </a:rPr>
              <a:t>Αποτελεσματικές προσεγγίσεις: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prstClr val="black"/>
                </a:solidFill>
              </a:rPr>
              <a:t>πολλαπλές αναπαραστάσεις (άξονας, μάρκες, σενάρια</a:t>
            </a:r>
            <a:r>
              <a:rPr lang="el-GR" sz="1800" dirty="0" smtClean="0">
                <a:solidFill>
                  <a:prstClr val="black"/>
                </a:solidFill>
              </a:rPr>
              <a:t>),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1800" dirty="0" err="1"/>
              <a:t>οπτικοποίηση</a:t>
            </a:r>
            <a:r>
              <a:rPr lang="el-GR" sz="1800" dirty="0"/>
              <a:t> αφηρημένων εννοιών</a:t>
            </a:r>
            <a:r>
              <a:rPr lang="el-GR" sz="1800" dirty="0" smtClean="0"/>
              <a:t>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prstClr val="black"/>
                </a:solidFill>
              </a:rPr>
              <a:t>σύνδεση με πραγματικά παραδείγματα και εμπειρίες μαθητών</a:t>
            </a:r>
            <a:r>
              <a:rPr lang="el-GR" sz="1800" dirty="0" smtClean="0">
                <a:solidFill>
                  <a:prstClr val="black"/>
                </a:solidFill>
              </a:rPr>
              <a:t>.</a:t>
            </a:r>
            <a:endParaRPr lang="el-GR" sz="1800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592" y="1196752"/>
            <a:ext cx="755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Πολυμεσική Μάθηση &amp; Διδακτική των Ρητών Αριθμών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37" y="2001243"/>
            <a:ext cx="472420" cy="47242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67" y="3991778"/>
            <a:ext cx="445333" cy="4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</TotalTime>
  <Words>1771</Words>
  <Application>Microsoft Office PowerPoint</Application>
  <PresentationFormat>Προβολή στην οθόνη (4:3)</PresentationFormat>
  <Paragraphs>266</Paragraphs>
  <Slides>24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Times New Roman</vt:lpstr>
      <vt:lpstr>Wingdings</vt:lpstr>
      <vt:lpstr>Θέμα του Office</vt:lpstr>
      <vt:lpstr>«ΣΧΕΔΙΑΣΜΟΣ, ΥΛΟΠΟΙΗΣΗ ΚΑΙ ΑΠΟΤΙΜΗΣΗ ΜΙΑΣ ΟΛΟΚΛΗΡΩΜΕΝΗΣ ΠΑΡΕΜΒΑΣΗΣ ΣΥΜΠΛΗΡΩΜΑΤΙΚΗΣ ΣΧΟΛΙΚΗΣ ΕΞ ΑΠΟΣΤΑΣΕΩΣ ΕΚΠΑΙΔΕΥΣΗΣ ΜΕ ΤΗ ΧΡΗΣΗ ΤΩΝ ΤΠΕ ΣΤΟΥΣ ΘΕΤΙΚΟΥΣ ΚΑΙ ΑΡΝΗΤΙΚΟΥΣ ΑΡΙΘΜΟΥΣ (ΡΗΤΟΥΣ ΑΡΙΘΜΟΥΣ) ΣΤΗΝ Α΄  ΓΥΜΝΑΣΙΟΥ»</vt:lpstr>
      <vt:lpstr>Ευχαριστίες</vt:lpstr>
      <vt:lpstr>Σκοπός</vt:lpstr>
      <vt:lpstr>Συνεισφορά της διπλωματικής</vt:lpstr>
      <vt:lpstr>Ερωτήματα Αξιολόγησης (ΕΑ) Εκπαιδευτικού Υλικού (ΕΥ)</vt:lpstr>
      <vt:lpstr>Ερευνητικά Ερωτήματα</vt:lpstr>
      <vt:lpstr>Δομή παρουσίασης</vt:lpstr>
      <vt:lpstr>Θεωρητικό Πλαίσιο (1/2)</vt:lpstr>
      <vt:lpstr>Θεωρητικό Πλαίσιο (2/2)</vt:lpstr>
      <vt:lpstr>Παραγόμενο Εκπαιδευτικό Υλικό (ΕΥ) (1/3)</vt:lpstr>
      <vt:lpstr>Παραγόμενο Εκπαιδευτικό Υλικό (ΕΥ) (2/3)</vt:lpstr>
      <vt:lpstr>Παραγόμενο Εκπαιδευτικό Υλικό (ΕΥ) (3/3)</vt:lpstr>
      <vt:lpstr>Μεθοδολογία (1/2)</vt:lpstr>
      <vt:lpstr>Μεθοδολογία (2/2)</vt:lpstr>
      <vt:lpstr>Αποτελέσματα – Ερώτημα Αξιολόγησης 1</vt:lpstr>
      <vt:lpstr>Αποτελέσματα – Ερώτημα Αξιολόγησης 2</vt:lpstr>
      <vt:lpstr>Αποτελέσματα - 1ο Ερευνητικό Ερώτημα (Κατανόηση Εννοιών )</vt:lpstr>
      <vt:lpstr>Αποτελέσματα - 2ο Ερευνητικό Ερώτημα (Πράξεις με Ρητούς Αριθμούς)</vt:lpstr>
      <vt:lpstr>Αποτελέσματα - 3ο &amp; 4ο Ερευνητικό Ερώτημα (Απόψεις &amp; Στάσεις των Μαθητών)</vt:lpstr>
      <vt:lpstr>Συζήτηση - Κύρια Συμπεράσματα</vt:lpstr>
      <vt:lpstr>Συμπεράσματα - Κατηγορίες Κατανόησης &amp; Μεταβολής</vt:lpstr>
      <vt:lpstr>Περιορισμοί της Έρευνας</vt:lpstr>
      <vt:lpstr>Προτάσεις για Περαιτέρω Έρευνα</vt:lpstr>
      <vt:lpstr>Τέλος παρουσίασης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Ippokratis Kapenekakis</cp:lastModifiedBy>
  <cp:revision>2322</cp:revision>
  <dcterms:created xsi:type="dcterms:W3CDTF">2003-10-16T17:37:47Z</dcterms:created>
  <dcterms:modified xsi:type="dcterms:W3CDTF">2025-12-14T08:31:33Z</dcterms:modified>
</cp:coreProperties>
</file>