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26"/>
  </p:notesMasterIdLst>
  <p:sldIdLst>
    <p:sldId id="1482" r:id="rId2"/>
    <p:sldId id="2023" r:id="rId3"/>
    <p:sldId id="2013" r:id="rId4"/>
    <p:sldId id="2021" r:id="rId5"/>
    <p:sldId id="2014" r:id="rId6"/>
    <p:sldId id="2024" r:id="rId7"/>
    <p:sldId id="2020" r:id="rId8"/>
    <p:sldId id="2012" r:id="rId9"/>
    <p:sldId id="2025" r:id="rId10"/>
    <p:sldId id="2026" r:id="rId11"/>
    <p:sldId id="2016" r:id="rId12"/>
    <p:sldId id="2027" r:id="rId13"/>
    <p:sldId id="2029" r:id="rId14"/>
    <p:sldId id="2030" r:id="rId15"/>
    <p:sldId id="2028" r:id="rId16"/>
    <p:sldId id="2015" r:id="rId17"/>
    <p:sldId id="2031" r:id="rId18"/>
    <p:sldId id="2032" r:id="rId19"/>
    <p:sldId id="2018" r:id="rId20"/>
    <p:sldId id="2033" r:id="rId21"/>
    <p:sldId id="2034" r:id="rId22"/>
    <p:sldId id="2035" r:id="rId23"/>
    <p:sldId id="2036" r:id="rId24"/>
    <p:sldId id="2019" r:id="rId25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B1B"/>
    <a:srgbClr val="FB4F4F"/>
    <a:srgbClr val="90CCAF"/>
    <a:srgbClr val="FFA54B"/>
    <a:srgbClr val="FFFFCC"/>
    <a:srgbClr val="EDBE9B"/>
    <a:srgbClr val="ADDB7B"/>
    <a:srgbClr val="F4F694"/>
    <a:srgbClr val="FFAD5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9528" autoAdjust="0"/>
  </p:normalViewPr>
  <p:slideViewPr>
    <p:cSldViewPr>
      <p:cViewPr varScale="1">
        <p:scale>
          <a:sx n="67" d="100"/>
          <a:sy n="67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hamilo.datacenter.uoc.gr/metchamilo/courses/MINWIKOSPOLITISMOS/index.php?id_session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αξιοποίηση Προηγμένων Μαθησιακών Τεχνολογιών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202</a:t>
            </a:r>
            <a:r>
              <a:rPr lang="en-US" sz="2000" i="1">
                <a:latin typeface="Book Antiqua" pitchFamily="18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599239" y="5904101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69379" y="348391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err="1" smtClean="0"/>
              <a:t>Περσεμάτη</a:t>
            </a:r>
            <a:r>
              <a:rPr lang="el-GR" sz="3200" dirty="0" smtClean="0"/>
              <a:t> Καλλιόπη</a:t>
            </a:r>
            <a:endParaRPr lang="el-GR" sz="32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4012"/>
              </p:ext>
            </p:extLst>
          </p:nvPr>
        </p:nvGraphicFramePr>
        <p:xfrm>
          <a:off x="1908189" y="4718123"/>
          <a:ext cx="609600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6298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Λενακάκης</a:t>
                      </a: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Αντώνιος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Καθηγητής 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Α.Π.Θ.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Τρούλη</a:t>
                      </a: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Σοφία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Επίκουρη Καθηγήτρια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Πανεπιστημίου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Χρηστίδης Κωνσταντίνος</a:t>
                      </a:r>
                    </a:p>
                    <a:p>
                      <a:pPr marL="0" algn="ctr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ΕΕΠ Πανεπιστημίου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44867" y="42246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  <p:sp>
        <p:nvSpPr>
          <p:cNvPr id="12" name="11 - Στρογγυλεμένο ορθογώνιο"/>
          <p:cNvSpPr>
            <a:spLocks noGrp="1"/>
          </p:cNvSpPr>
          <p:nvPr>
            <p:ph type="ctrTitle"/>
          </p:nvPr>
        </p:nvSpPr>
        <p:spPr>
          <a:xfrm>
            <a:off x="1711854" y="1196136"/>
            <a:ext cx="6766493" cy="2238975"/>
          </a:xfrm>
          <a:prstGeom prst="roundRect">
            <a:avLst/>
          </a:prstGeom>
          <a:solidFill>
            <a:srgbClr val="C00000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Σχεδιασμός , υλοποίηση και αποτίμηση μιας ολοκληρωμένης παρέμβασης συμπληρωματικής σχολικής Εξ Αποστάσεως Εκπαίδευσης με τη χρήση </a:t>
            </a:r>
            <a:r>
              <a:rPr lang="el-GR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διαδραστικών</a:t>
            </a: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εφαρμογών και τεχνικών Θεατρικού Παιχνιδιού, με θέμα </a:t>
            </a:r>
            <a:r>
              <a:rPr lang="el-GR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«Ο μινωικός πολιτισμός» </a:t>
            </a:r>
            <a:r>
              <a:rPr lang="el-G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στην Προσχολική Εκπαίδευση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75116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5</a:t>
            </a:r>
            <a:r>
              <a:rPr lang="el-GR" sz="3600" dirty="0" smtClean="0"/>
              <a:t>. </a:t>
            </a:r>
            <a:r>
              <a:rPr lang="el-GR" sz="3600" dirty="0"/>
              <a:t>Θεωρητικό Πλαίσιο </a:t>
            </a:r>
            <a:r>
              <a:rPr lang="el-GR" sz="3600" dirty="0" smtClean="0"/>
              <a:t>3/3</a:t>
            </a:r>
            <a:endParaRPr lang="el-GR" sz="3600" b="1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934988" y="1327584"/>
            <a:ext cx="3798032" cy="8185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934988" y="1492761"/>
            <a:ext cx="413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Προσχολική Εκπαίδευση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729548" y="3323799"/>
            <a:ext cx="2376264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416315" y="3957192"/>
            <a:ext cx="2376264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228184" y="4666353"/>
            <a:ext cx="2376264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899592" y="3473333"/>
            <a:ext cx="203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Τ.Π.Ε.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359" y="3919294"/>
            <a:ext cx="2035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Κοινωνικές Επιστήμες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6511" y="4627444"/>
            <a:ext cx="2035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Θεατρικό παιχνίδι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1917290" y="2636912"/>
            <a:ext cx="589507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>
            <a:endCxn id="7" idx="0"/>
          </p:cNvCxnSpPr>
          <p:nvPr/>
        </p:nvCxnSpPr>
        <p:spPr>
          <a:xfrm>
            <a:off x="1917290" y="2636912"/>
            <a:ext cx="390" cy="68688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>
            <a:endCxn id="8" idx="0"/>
          </p:cNvCxnSpPr>
          <p:nvPr/>
        </p:nvCxnSpPr>
        <p:spPr>
          <a:xfrm>
            <a:off x="4604057" y="2146108"/>
            <a:ext cx="390" cy="181108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7812360" y="2636912"/>
            <a:ext cx="2903" cy="203510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09440" y="334951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6. </a:t>
            </a:r>
            <a:r>
              <a:rPr lang="el-GR" sz="3600" dirty="0"/>
              <a:t>Παραγόμενο εκπαιδευτικό υλικό </a:t>
            </a:r>
            <a:r>
              <a:rPr lang="en-US" sz="3600" dirty="0" smtClean="0"/>
              <a:t>1</a:t>
            </a:r>
            <a:r>
              <a:rPr lang="el-GR" sz="3600" dirty="0" smtClean="0"/>
              <a:t>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187624" y="1588858"/>
            <a:ext cx="2088232" cy="1440160"/>
          </a:xfrm>
          <a:prstGeom prst="roundRect">
            <a:avLst/>
          </a:prstGeom>
          <a:solidFill>
            <a:srgbClr val="C00000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3710481" y="1595954"/>
            <a:ext cx="2088232" cy="14401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6233338" y="1589297"/>
            <a:ext cx="2084820" cy="14401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506598" y="170826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1. 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Έρευνα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0464" y="168241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Συλλογή πληροφοριών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7316" y="1682411"/>
            <a:ext cx="232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Σύνθεση στοιχείων &amp; Ε.Υ.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1979712" y="3861048"/>
            <a:ext cx="5688632" cy="1944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Ευθεία γραμμή σύνδεσης 11"/>
          <p:cNvCxnSpPr>
            <a:stCxn id="3" idx="2"/>
          </p:cNvCxnSpPr>
          <p:nvPr/>
        </p:nvCxnSpPr>
        <p:spPr>
          <a:xfrm flipH="1">
            <a:off x="2226678" y="3029018"/>
            <a:ext cx="5062" cy="48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2226678" y="3519568"/>
            <a:ext cx="5153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7380312" y="3029018"/>
            <a:ext cx="6731" cy="49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H="1">
            <a:off x="4747821" y="3029018"/>
            <a:ext cx="344" cy="832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76955" y="4417657"/>
            <a:ext cx="454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Ολοκληρωμένη παρέμβαση συμπληρωματικής </a:t>
            </a:r>
            <a:r>
              <a:rPr lang="el-GR" dirty="0" err="1" smtClean="0">
                <a:solidFill>
                  <a:schemeClr val="bg1"/>
                </a:solidFill>
              </a:rPr>
              <a:t>ΕξΑΕ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6. </a:t>
            </a:r>
            <a:r>
              <a:rPr lang="el-GR" sz="3600" dirty="0"/>
              <a:t>Παραγόμενο εκπαιδευτικό υλικό </a:t>
            </a:r>
            <a:r>
              <a:rPr lang="el-GR" sz="3600" dirty="0" smtClean="0"/>
              <a:t>2/5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1979712" y="1340768"/>
            <a:ext cx="576064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2051720" y="146180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Βασικά στοιχεία Εκπαιδευτικού Υλικού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797103" y="2350793"/>
            <a:ext cx="2286007" cy="3834681"/>
          </a:xfrm>
          <a:prstGeom prst="roundRect">
            <a:avLst/>
          </a:prstGeom>
          <a:solidFill>
            <a:srgbClr val="FB4F4F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3586765" y="2396607"/>
            <a:ext cx="2391498" cy="38009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6481918" y="2437782"/>
            <a:ext cx="2410562" cy="37935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700729" y="2375316"/>
            <a:ext cx="24787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Βασικές αρχές </a:t>
            </a:r>
            <a:r>
              <a:rPr lang="el-GR" b="1" dirty="0" err="1" smtClean="0">
                <a:solidFill>
                  <a:schemeClr val="bg1"/>
                </a:solidFill>
              </a:rPr>
              <a:t>ΕξΑΕ</a:t>
            </a:r>
            <a:endParaRPr lang="el-GR" b="1" dirty="0" smtClean="0">
              <a:solidFill>
                <a:schemeClr val="bg1"/>
              </a:solidFill>
            </a:endParaRPr>
          </a:p>
          <a:p>
            <a:pPr algn="ctr"/>
            <a:endParaRPr lang="el-GR" dirty="0">
              <a:solidFill>
                <a:schemeClr val="bg1"/>
              </a:solidFill>
            </a:endParaRPr>
          </a:p>
          <a:p>
            <a:pPr lvl="0" algn="ctr"/>
            <a:r>
              <a:rPr lang="el-GR" dirty="0" err="1" smtClean="0">
                <a:solidFill>
                  <a:schemeClr val="bg1"/>
                </a:solidFill>
              </a:rPr>
              <a:t>ΠροσβασιμότηταΕυελιξία</a:t>
            </a:r>
            <a:endParaRPr lang="el-GR" dirty="0">
              <a:solidFill>
                <a:schemeClr val="bg1"/>
              </a:solidFill>
            </a:endParaRPr>
          </a:p>
          <a:p>
            <a:pPr lvl="0" algn="ctr"/>
            <a:r>
              <a:rPr lang="el-GR" dirty="0">
                <a:solidFill>
                  <a:schemeClr val="bg1"/>
                </a:solidFill>
              </a:rPr>
              <a:t>Αλληλεπίδραση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Ενεργό συμμετοχή</a:t>
            </a:r>
          </a:p>
          <a:p>
            <a:pPr lvl="0" algn="ctr"/>
            <a:r>
              <a:rPr lang="el-GR" dirty="0" smtClean="0">
                <a:solidFill>
                  <a:schemeClr val="bg1"/>
                </a:solidFill>
              </a:rPr>
              <a:t>Σαφήνεια</a:t>
            </a:r>
            <a:endParaRPr lang="el-GR" dirty="0">
              <a:solidFill>
                <a:schemeClr val="bg1"/>
              </a:solidFill>
            </a:endParaRPr>
          </a:p>
          <a:p>
            <a:pPr lvl="0" algn="ctr"/>
            <a:r>
              <a:rPr lang="el-GR" dirty="0" smtClean="0">
                <a:solidFill>
                  <a:schemeClr val="bg1"/>
                </a:solidFill>
              </a:rPr>
              <a:t>Αυτονομία</a:t>
            </a:r>
            <a:endParaRPr lang="el-GR" dirty="0">
              <a:solidFill>
                <a:schemeClr val="bg1"/>
              </a:solidFill>
            </a:endParaRPr>
          </a:p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6765" y="2437782"/>
            <a:ext cx="2372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Αρχές σχεδιασμού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Αρχές </a:t>
            </a:r>
            <a:r>
              <a:rPr lang="en-US" dirty="0" smtClean="0">
                <a:solidFill>
                  <a:schemeClr val="bg1"/>
                </a:solidFill>
              </a:rPr>
              <a:t>Mayer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Δέσμες </a:t>
            </a:r>
            <a:r>
              <a:rPr lang="en-US" dirty="0">
                <a:solidFill>
                  <a:schemeClr val="bg1"/>
                </a:solidFill>
              </a:rPr>
              <a:t>West</a:t>
            </a:r>
            <a:r>
              <a:rPr lang="el-GR" dirty="0" smtClean="0">
                <a:solidFill>
                  <a:schemeClr val="bg1"/>
                </a:solidFill>
              </a:rPr>
              <a:t>-</a:t>
            </a:r>
            <a:r>
              <a:rPr lang="el-GR" dirty="0" err="1" smtClean="0">
                <a:solidFill>
                  <a:schemeClr val="bg1"/>
                </a:solidFill>
              </a:rPr>
              <a:t>Λιοναράκη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dirty="0" err="1" smtClean="0">
                <a:solidFill>
                  <a:schemeClr val="bg1"/>
                </a:solidFill>
              </a:rPr>
              <a:t>Συνομιλιακό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μοντέλο </a:t>
            </a:r>
            <a:r>
              <a:rPr lang="en-US" dirty="0" err="1">
                <a:solidFill>
                  <a:schemeClr val="bg1"/>
                </a:solidFill>
              </a:rPr>
              <a:t>Laurilland</a:t>
            </a:r>
            <a:endParaRPr lang="el-GR" dirty="0">
              <a:solidFill>
                <a:schemeClr val="bg1"/>
              </a:solidFill>
            </a:endParaRPr>
          </a:p>
          <a:p>
            <a:pPr lvl="0" algn="ctr"/>
            <a:r>
              <a:rPr lang="el-GR" dirty="0" smtClean="0">
                <a:solidFill>
                  <a:schemeClr val="bg1"/>
                </a:solidFill>
              </a:rPr>
              <a:t>Αρχές </a:t>
            </a:r>
            <a:r>
              <a:rPr lang="el-GR" dirty="0" err="1">
                <a:solidFill>
                  <a:schemeClr val="bg1"/>
                </a:solidFill>
              </a:rPr>
              <a:t>Σπάνακα-Λιοναράκη</a:t>
            </a:r>
            <a:endParaRPr lang="el-GR" dirty="0">
              <a:solidFill>
                <a:schemeClr val="bg1"/>
              </a:solidFill>
            </a:endParaRPr>
          </a:p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8198" y="2703016"/>
            <a:ext cx="23842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Εφαρμογές Ε.Υ.</a:t>
            </a:r>
          </a:p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dirty="0" err="1">
                <a:solidFill>
                  <a:schemeClr val="bg1"/>
                </a:solidFill>
              </a:rPr>
              <a:t>Chamilo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 smtClean="0">
              <a:solidFill>
                <a:schemeClr val="bg1"/>
              </a:solidFill>
            </a:endParaRPr>
          </a:p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H5P</a:t>
            </a:r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 err="1">
                <a:solidFill>
                  <a:schemeClr val="bg1"/>
                </a:solidFill>
              </a:rPr>
              <a:t>Doodly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Plotagon</a:t>
            </a:r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 err="1">
                <a:solidFill>
                  <a:schemeClr val="bg1"/>
                </a:solidFill>
              </a:rPr>
              <a:t>Padlet</a:t>
            </a:r>
            <a:endParaRPr lang="en-US" dirty="0">
              <a:solidFill>
                <a:schemeClr val="bg1"/>
              </a:solidFill>
            </a:endParaRPr>
          </a:p>
          <a:p>
            <a:pPr lvl="0" algn="ctr"/>
            <a:r>
              <a:rPr lang="en-US" dirty="0" err="1">
                <a:solidFill>
                  <a:schemeClr val="bg1"/>
                </a:solidFill>
              </a:rPr>
              <a:t>Wordwall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Learning Apps</a:t>
            </a:r>
          </a:p>
          <a:p>
            <a:pPr lvl="0" algn="ctr"/>
            <a:r>
              <a:rPr lang="en-US" dirty="0">
                <a:solidFill>
                  <a:schemeClr val="bg1"/>
                </a:solidFill>
              </a:rPr>
              <a:t>Genially</a:t>
            </a:r>
            <a:endParaRPr lang="el-GR" dirty="0">
              <a:solidFill>
                <a:schemeClr val="bg1"/>
              </a:solidFill>
            </a:endParaRPr>
          </a:p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29" name="Ευθεία γραμμή σύνδεσης 28"/>
          <p:cNvCxnSpPr/>
          <p:nvPr/>
        </p:nvCxnSpPr>
        <p:spPr>
          <a:xfrm>
            <a:off x="6481918" y="3284984"/>
            <a:ext cx="241056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>
            <a:off x="3586765" y="3284984"/>
            <a:ext cx="239149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 flipV="1">
            <a:off x="797103" y="3284984"/>
            <a:ext cx="2286007" cy="16851"/>
          </a:xfrm>
          <a:prstGeom prst="line">
            <a:avLst/>
          </a:prstGeom>
          <a:ln>
            <a:solidFill>
              <a:srgbClr val="9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6. </a:t>
            </a:r>
            <a:r>
              <a:rPr lang="el-GR" sz="3600" dirty="0"/>
              <a:t>Παραγόμενο εκπαιδευτικό υλικό </a:t>
            </a:r>
            <a:r>
              <a:rPr lang="el-GR" sz="3600" dirty="0" smtClean="0"/>
              <a:t>3/5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50866"/>
            <a:ext cx="4353817" cy="495549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63" y="3573016"/>
            <a:ext cx="5014788" cy="2833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1260" y="1244706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Αρχική σελίδα μαθήματος</a:t>
            </a:r>
          </a:p>
          <a:p>
            <a:pPr algn="ctr"/>
            <a:endParaRPr lang="el-GR" sz="2800" dirty="0"/>
          </a:p>
          <a:p>
            <a:pPr algn="ctr"/>
            <a:r>
              <a:rPr lang="el-GR" sz="2800" dirty="0" smtClean="0"/>
              <a:t>Περιεχόμενα μαθήματος</a:t>
            </a:r>
            <a:endParaRPr lang="el-GR" sz="2800" dirty="0"/>
          </a:p>
        </p:txBody>
      </p:sp>
      <p:cxnSp>
        <p:nvCxnSpPr>
          <p:cNvPr id="7" name="Καμπύλη γραμμή σύνδεσης 6"/>
          <p:cNvCxnSpPr/>
          <p:nvPr/>
        </p:nvCxnSpPr>
        <p:spPr>
          <a:xfrm rot="10800000" flipV="1">
            <a:off x="4932040" y="1844824"/>
            <a:ext cx="1152128" cy="595274"/>
          </a:xfrm>
          <a:prstGeom prst="curvedConnector3">
            <a:avLst/>
          </a:prstGeom>
          <a:ln w="28575">
            <a:solidFill>
              <a:srgbClr val="931B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Καμπύλη γραμμή σύνδεσης 8"/>
          <p:cNvCxnSpPr/>
          <p:nvPr/>
        </p:nvCxnSpPr>
        <p:spPr>
          <a:xfrm rot="16200000" flipH="1">
            <a:off x="7889138" y="2920179"/>
            <a:ext cx="638536" cy="504055"/>
          </a:xfrm>
          <a:prstGeom prst="curvedConnector3">
            <a:avLst/>
          </a:prstGeom>
          <a:ln w="28575">
            <a:solidFill>
              <a:srgbClr val="931B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6. </a:t>
            </a:r>
            <a:r>
              <a:rPr lang="el-GR" sz="3600" dirty="0"/>
              <a:t>Παραγόμενο εκπαιδευτικό υλικό </a:t>
            </a:r>
            <a:r>
              <a:rPr lang="el-GR" sz="3600" dirty="0" smtClean="0"/>
              <a:t>4/5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32813"/>
            <a:ext cx="4083246" cy="2196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45" y="1621507"/>
            <a:ext cx="4123341" cy="2196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8" y="4149080"/>
            <a:ext cx="4131134" cy="2196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45" y="4149080"/>
            <a:ext cx="4113139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6. </a:t>
            </a:r>
            <a:r>
              <a:rPr lang="el-GR" sz="3600" dirty="0"/>
              <a:t>Παραγόμενο εκπαιδευτικό υλικό </a:t>
            </a:r>
            <a:r>
              <a:rPr lang="el-GR" sz="3600" dirty="0" smtClean="0"/>
              <a:t>5/5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84482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solidFill>
                  <a:srgbClr val="931B1B"/>
                </a:solidFill>
              </a:rPr>
              <a:t>Πατώντας</a:t>
            </a:r>
            <a:r>
              <a:rPr lang="el-GR" sz="2800" dirty="0" smtClean="0"/>
              <a:t> στην παρακάτω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εικόνα</a:t>
            </a:r>
            <a:r>
              <a:rPr lang="el-GR" sz="2800" dirty="0" smtClean="0"/>
              <a:t> θα μεταφερθούμε στη 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σελίδα του μαθήματος </a:t>
            </a:r>
            <a:r>
              <a:rPr lang="el-GR" sz="2800" dirty="0" smtClean="0"/>
              <a:t>και του </a:t>
            </a:r>
            <a:r>
              <a:rPr lang="el-GR" sz="2800" dirty="0" smtClean="0">
                <a:solidFill>
                  <a:srgbClr val="C00000"/>
                </a:solidFill>
              </a:rPr>
              <a:t>Εκπαιδευτικού Υλικού </a:t>
            </a:r>
            <a:r>
              <a:rPr lang="el-GR" sz="2800" dirty="0" smtClean="0"/>
              <a:t>που συζητάμε. Το εν λόγω μάθημα βρίσκεται στη ψηφιακή πλατφόρμα «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Chamilo</a:t>
            </a:r>
            <a:r>
              <a:rPr lang="el-GR" sz="2800" dirty="0" smtClean="0"/>
              <a:t>».</a:t>
            </a:r>
            <a:endParaRPr lang="el-GR" sz="2800" dirty="0"/>
          </a:p>
        </p:txBody>
      </p:sp>
      <p:pic>
        <p:nvPicPr>
          <p:cNvPr id="5" name="Εικόνα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69834"/>
            <a:ext cx="2666667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7</a:t>
            </a:r>
            <a:r>
              <a:rPr lang="el-GR" sz="3600" dirty="0" smtClean="0"/>
              <a:t>. Μεθοδολογία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66800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C00000"/>
                </a:solidFill>
              </a:rPr>
              <a:t>Είδος Έρευνας: </a:t>
            </a:r>
            <a:r>
              <a:rPr lang="el-GR" sz="2000" b="1" dirty="0"/>
              <a:t>Ποιοτική έρευνα</a:t>
            </a:r>
            <a:endParaRPr lang="el-GR" sz="2000" i="1" dirty="0"/>
          </a:p>
          <a:p>
            <a:pPr lvl="0" algn="just" defTabSz="1066800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C00000"/>
                </a:solidFill>
              </a:rPr>
              <a:t>Χρονική περίοδος: </a:t>
            </a:r>
            <a:r>
              <a:rPr lang="el-GR" sz="2000" b="1" dirty="0" smtClean="0"/>
              <a:t>Μάρτιος– Μάιος 2025</a:t>
            </a:r>
          </a:p>
          <a:p>
            <a:pPr lvl="0" algn="just" defTabSz="1066800">
              <a:lnSpc>
                <a:spcPct val="150000"/>
              </a:lnSpc>
              <a:spcAft>
                <a:spcPts val="0"/>
              </a:spcAft>
            </a:pPr>
            <a:r>
              <a:rPr lang="el-GR" sz="2000" b="1" dirty="0" smtClean="0">
                <a:solidFill>
                  <a:srgbClr val="C00000"/>
                </a:solidFill>
              </a:rPr>
              <a:t>Δειγματοληψία</a:t>
            </a:r>
            <a:r>
              <a:rPr lang="el-GR" sz="2000" b="1" dirty="0">
                <a:solidFill>
                  <a:srgbClr val="C00000"/>
                </a:solidFill>
              </a:rPr>
              <a:t>: </a:t>
            </a:r>
            <a:r>
              <a:rPr lang="el-GR" sz="2000" b="1" dirty="0"/>
              <a:t>Σκόπιμη δειγματοληψία 3 ειδικοί &amp; </a:t>
            </a:r>
            <a:r>
              <a:rPr lang="el-GR" sz="2000" b="1" dirty="0" smtClean="0"/>
              <a:t>7 </a:t>
            </a:r>
            <a:r>
              <a:rPr lang="el-GR" sz="2000" b="1" dirty="0"/>
              <a:t>μαθητές</a:t>
            </a:r>
          </a:p>
          <a:p>
            <a:pPr algn="just" defTabSz="1066800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C00000"/>
                </a:solidFill>
              </a:rPr>
              <a:t>Μέθοδος:</a:t>
            </a:r>
            <a:r>
              <a:rPr lang="el-GR" sz="2000" b="1" dirty="0">
                <a:solidFill>
                  <a:srgbClr val="9F1D1D"/>
                </a:solidFill>
              </a:rPr>
              <a:t> </a:t>
            </a:r>
            <a:r>
              <a:rPr lang="el-GR" sz="2000" b="1" dirty="0">
                <a:cs typeface="Times New Roman" panose="02020603050405020304" pitchFamily="18" charset="0"/>
              </a:rPr>
              <a:t>Έρευνα Απόψεων με Ποιοτική Ανάλυση Περιεχομένου</a:t>
            </a:r>
            <a:endParaRPr lang="el-GR" sz="2000" b="1" dirty="0"/>
          </a:p>
          <a:p>
            <a:pPr algn="just" defTabSz="1066800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C00000"/>
                </a:solidFill>
              </a:rPr>
              <a:t>Επεξεργασία δεδομένων: </a:t>
            </a:r>
            <a:r>
              <a:rPr lang="el-GR" sz="2000" b="1" dirty="0"/>
              <a:t>Ψηφιακό λογισμικό «</a:t>
            </a:r>
            <a:r>
              <a:rPr lang="en-US" sz="2000" b="1" dirty="0" err="1" smtClean="0"/>
              <a:t>Atlas.ti</a:t>
            </a:r>
            <a:r>
              <a:rPr lang="el-GR" sz="2000" b="1" dirty="0" smtClean="0"/>
              <a:t>»</a:t>
            </a:r>
            <a:endParaRPr lang="el-GR" sz="2000" b="1" dirty="0"/>
          </a:p>
          <a:p>
            <a:pPr lvl="0" algn="just" defTabSz="1066800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C00000"/>
                </a:solidFill>
              </a:rPr>
              <a:t>Επεξεργασία δεδομένων: </a:t>
            </a:r>
            <a:r>
              <a:rPr lang="el-GR" sz="2000" b="1" dirty="0"/>
              <a:t>Ποιοτική  Ανάλυση - Μονάδα ανάλυσης η φράση με αυτοτελές εννοιολογικό περιεχόμενο</a:t>
            </a:r>
            <a:r>
              <a:rPr lang="el-GR" sz="2000" b="1" dirty="0">
                <a:cs typeface="Times New Roman" panose="02020603050405020304" pitchFamily="18" charset="0"/>
              </a:rPr>
              <a:t> </a:t>
            </a:r>
            <a:r>
              <a:rPr lang="el-GR" sz="2000" b="1" dirty="0"/>
              <a:t>– 10 ερευνητικοί άξονες (για τους ειδικούς), 6 ερευνητικοί άξονες ( για τους μαθητές)</a:t>
            </a:r>
          </a:p>
          <a:p>
            <a:pPr lvl="0" algn="just" defTabSz="1066800">
              <a:lnSpc>
                <a:spcPct val="150000"/>
              </a:lnSpc>
              <a:spcAft>
                <a:spcPts val="0"/>
              </a:spcAft>
            </a:pPr>
            <a:r>
              <a:rPr lang="el-GR" sz="2000" b="1" dirty="0">
                <a:solidFill>
                  <a:srgbClr val="C00000"/>
                </a:solidFill>
              </a:rPr>
              <a:t>Αξιοπιστία-Εγκυρότητα: </a:t>
            </a:r>
            <a:r>
              <a:rPr lang="el-GR" sz="2000" b="1" dirty="0" err="1"/>
              <a:t>Τριγωνοποίηση</a:t>
            </a:r>
            <a:r>
              <a:rPr lang="el-GR" sz="2000" b="1" dirty="0"/>
              <a:t> μέσω της αποτίμησης από ειδικούς και μαθητές.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669877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Αποτελέσματα - Κύρια </a:t>
            </a:r>
            <a:r>
              <a:rPr lang="el-GR" sz="3600" dirty="0" smtClean="0"/>
              <a:t>ευρήματα</a:t>
            </a:r>
            <a:r>
              <a:rPr lang="en-US" sz="3600" dirty="0" smtClean="0"/>
              <a:t> </a:t>
            </a:r>
            <a:r>
              <a:rPr lang="el-GR" sz="3600" dirty="0" smtClean="0"/>
              <a:t>1</a:t>
            </a:r>
            <a:r>
              <a:rPr lang="en-US" sz="3600" dirty="0" smtClean="0"/>
              <a:t>/2</a:t>
            </a:r>
            <a:endParaRPr lang="el-GR" sz="4000" b="1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673424" y="1406450"/>
            <a:ext cx="6661248" cy="648072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835696" y="1438099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Οι απόψεις των ειδικών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466" y="2298725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 smtClean="0"/>
              <a:t>Στο Εκπαιδευτικό Υλικό έχουν </a:t>
            </a:r>
            <a:r>
              <a:rPr lang="el-GR" b="1" dirty="0" smtClean="0">
                <a:solidFill>
                  <a:srgbClr val="C00000"/>
                </a:solidFill>
              </a:rPr>
              <a:t>εφαρμοστεί</a:t>
            </a:r>
            <a:r>
              <a:rPr lang="el-GR" dirty="0" smtClean="0"/>
              <a:t> οι </a:t>
            </a:r>
            <a:r>
              <a:rPr lang="el-GR" dirty="0" smtClean="0">
                <a:solidFill>
                  <a:srgbClr val="C00000"/>
                </a:solidFill>
              </a:rPr>
              <a:t>Αρχές </a:t>
            </a:r>
            <a:r>
              <a:rPr lang="el-GR" dirty="0" smtClean="0"/>
              <a:t>και η </a:t>
            </a:r>
            <a:r>
              <a:rPr lang="el-GR" dirty="0" smtClean="0">
                <a:solidFill>
                  <a:srgbClr val="C00000"/>
                </a:solidFill>
              </a:rPr>
              <a:t>Μεθοδολογία </a:t>
            </a:r>
            <a:r>
              <a:rPr lang="el-GR" dirty="0" smtClean="0"/>
              <a:t>της </a:t>
            </a:r>
            <a:r>
              <a:rPr lang="el-GR" dirty="0" err="1" smtClean="0">
                <a:solidFill>
                  <a:srgbClr val="C00000"/>
                </a:solidFill>
              </a:rPr>
              <a:t>ΕξΑΕ</a:t>
            </a:r>
            <a:endParaRPr lang="el-GR" dirty="0" smtClean="0">
              <a:solidFill>
                <a:srgbClr val="C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Υπάρχουν</a:t>
            </a:r>
            <a:r>
              <a:rPr lang="el-GR" dirty="0" smtClean="0"/>
              <a:t> εμφανή στοιχεία των </a:t>
            </a:r>
            <a:r>
              <a:rPr lang="el-GR" dirty="0" smtClean="0">
                <a:solidFill>
                  <a:srgbClr val="FFC000"/>
                </a:solidFill>
              </a:rPr>
              <a:t>αρχών της </a:t>
            </a:r>
            <a:r>
              <a:rPr lang="el-GR" dirty="0" err="1" smtClean="0">
                <a:solidFill>
                  <a:srgbClr val="FFC000"/>
                </a:solidFill>
              </a:rPr>
              <a:t>Πολυμεσικής</a:t>
            </a:r>
            <a:r>
              <a:rPr lang="el-GR" dirty="0" smtClean="0">
                <a:solidFill>
                  <a:srgbClr val="FFC000"/>
                </a:solidFill>
              </a:rPr>
              <a:t> Μάθησης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655932" y="4120733"/>
            <a:ext cx="4046443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886906" y="4120733"/>
            <a:ext cx="4046443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86863" y="3928575"/>
            <a:ext cx="2984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solidFill>
                  <a:srgbClr val="931B1B"/>
                </a:solidFill>
              </a:rPr>
              <a:t>+</a:t>
            </a:r>
            <a:endParaRPr lang="el-GR" sz="6000" b="1" dirty="0">
              <a:solidFill>
                <a:srgbClr val="931B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3857402"/>
            <a:ext cx="1733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solidFill>
                  <a:srgbClr val="931B1B"/>
                </a:solidFill>
              </a:rPr>
              <a:t>-</a:t>
            </a:r>
            <a:br>
              <a:rPr lang="el-GR" sz="6000" b="1" dirty="0" smtClean="0">
                <a:solidFill>
                  <a:srgbClr val="931B1B"/>
                </a:solidFill>
              </a:rPr>
            </a:br>
            <a:endParaRPr lang="el-GR" sz="6000" b="1" dirty="0">
              <a:solidFill>
                <a:srgbClr val="931B1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932" y="4711313"/>
            <a:ext cx="404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/>
              <a:t>Διαδραστικό</a:t>
            </a:r>
            <a:r>
              <a:rPr lang="el-GR" dirty="0" smtClean="0"/>
              <a:t> και δημιουργικό, χρηστικό και κατανοητό περιεχόμενο. Ποικίλα εργαλεία και δραστηριότητες.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879581" y="4709914"/>
            <a:ext cx="4046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Περισσότερη επικοινωνία και συνεργασία εκπαιδευόμενων. Μείωση χρωμάτων και χρήση ενός </a:t>
            </a:r>
            <a:r>
              <a:rPr lang="en-US" dirty="0" smtClean="0"/>
              <a:t>avatar.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4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67136" y="669877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Αποτελέσματα - Κύρια </a:t>
            </a:r>
            <a:r>
              <a:rPr lang="el-GR" sz="3600" dirty="0" smtClean="0"/>
              <a:t>ευρήματα</a:t>
            </a:r>
            <a:r>
              <a:rPr lang="en-US" sz="3600" dirty="0" smtClean="0"/>
              <a:t> </a:t>
            </a:r>
            <a:r>
              <a:rPr lang="el-GR" sz="3600" dirty="0" smtClean="0"/>
              <a:t>1</a:t>
            </a:r>
            <a:r>
              <a:rPr lang="en-US" sz="3600" dirty="0" smtClean="0"/>
              <a:t>/2</a:t>
            </a:r>
            <a:endParaRPr lang="el-GR" sz="4000" b="1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673424" y="1406450"/>
            <a:ext cx="6661248" cy="648072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835696" y="1438099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Οι απόψεις των μαθητών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466" y="2298725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931B1B"/>
                </a:solidFill>
              </a:rPr>
              <a:t>Θετική στάση </a:t>
            </a:r>
            <a:r>
              <a:rPr lang="el-GR" dirty="0" smtClean="0"/>
              <a:t>προς τη νέα μέθοδο διδασκαλίας μέσω </a:t>
            </a:r>
            <a:r>
              <a:rPr lang="el-GR" dirty="0" smtClean="0">
                <a:solidFill>
                  <a:srgbClr val="C00000"/>
                </a:solidFill>
              </a:rPr>
              <a:t>ηλεκτρονικών μέσων </a:t>
            </a:r>
            <a:r>
              <a:rPr lang="el-GR" dirty="0" smtClean="0"/>
              <a:t>με</a:t>
            </a:r>
            <a:r>
              <a:rPr lang="el-GR" dirty="0" smtClean="0">
                <a:solidFill>
                  <a:srgbClr val="C00000"/>
                </a:solidFill>
              </a:rPr>
              <a:t> εικόνες </a:t>
            </a:r>
            <a:r>
              <a:rPr lang="el-GR" dirty="0" smtClean="0"/>
              <a:t>και</a:t>
            </a:r>
            <a:r>
              <a:rPr lang="el-GR" dirty="0" smtClean="0">
                <a:solidFill>
                  <a:srgbClr val="C00000"/>
                </a:solidFill>
              </a:rPr>
              <a:t> βίντεο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/>
              <a:t>Έδειξαν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ενθουσιασμό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ενεργή συμμετοχή </a:t>
            </a:r>
            <a:r>
              <a:rPr lang="el-GR" dirty="0" smtClean="0"/>
              <a:t>στο μεγαλύτερο ποσοστό των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δραστηριοτήτων</a:t>
            </a:r>
            <a:r>
              <a:rPr lang="el-GR" dirty="0" smtClean="0"/>
              <a:t> του Ε.Υ.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655932" y="4120733"/>
            <a:ext cx="4046443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886906" y="4120733"/>
            <a:ext cx="4046443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86863" y="3928575"/>
            <a:ext cx="2984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solidFill>
                  <a:srgbClr val="931B1B"/>
                </a:solidFill>
              </a:rPr>
              <a:t>+</a:t>
            </a:r>
            <a:endParaRPr lang="el-GR" sz="6000" b="1" dirty="0">
              <a:solidFill>
                <a:srgbClr val="931B1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3857402"/>
            <a:ext cx="1733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solidFill>
                  <a:srgbClr val="931B1B"/>
                </a:solidFill>
              </a:rPr>
              <a:t>-</a:t>
            </a:r>
            <a:br>
              <a:rPr lang="el-GR" sz="6000" b="1" dirty="0" smtClean="0">
                <a:solidFill>
                  <a:srgbClr val="931B1B"/>
                </a:solidFill>
              </a:rPr>
            </a:br>
            <a:endParaRPr lang="el-GR" sz="6000" b="1" dirty="0">
              <a:solidFill>
                <a:srgbClr val="931B1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932" y="4711313"/>
            <a:ext cx="4046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Ενδιαφέροντα παιχνίδια και δραστηριότητες</a:t>
            </a:r>
            <a:r>
              <a:rPr lang="en-US" dirty="0" smtClean="0"/>
              <a:t>. </a:t>
            </a:r>
            <a:r>
              <a:rPr lang="el-GR" dirty="0" smtClean="0"/>
              <a:t>Χρήσιμα βίντεο.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879581" y="4709914"/>
            <a:ext cx="4046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Περισσότερα παιχνίδια και βίντεο.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22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4104456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Συμπεράσματα </a:t>
            </a:r>
            <a:r>
              <a:rPr lang="el-GR" sz="3600" dirty="0" smtClean="0"/>
              <a:t>1/4</a:t>
            </a:r>
            <a:endParaRPr lang="el-GR" sz="4000" b="1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403648" y="1268760"/>
            <a:ext cx="720080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03648" y="1301859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Το εκπαιδευτικό υλικό ανταποκρίνεται στις αρχές και τη μεθοδολογία της Εξ Αποστάσεως Εκπαίδευσης;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13285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Το Ε.Υ. βασίζεται στις αρχές και τη μεθοδολογία της </a:t>
            </a:r>
            <a:r>
              <a:rPr lang="el-GR" dirty="0" err="1" smtClean="0"/>
              <a:t>ΕξΑΕ</a:t>
            </a:r>
            <a:r>
              <a:rPr lang="el-GR" dirty="0" smtClean="0"/>
              <a:t>. Το περιεχόμενο καλύπτεται από </a:t>
            </a:r>
            <a:r>
              <a:rPr lang="el-GR" dirty="0" smtClean="0">
                <a:solidFill>
                  <a:srgbClr val="C00000"/>
                </a:solidFill>
              </a:rPr>
              <a:t>βιβλιογραφικές αναφορές </a:t>
            </a:r>
            <a:r>
              <a:rPr lang="el-GR" dirty="0" smtClean="0"/>
              <a:t>και έχει δοθεί με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κατανοητό</a:t>
            </a:r>
            <a:r>
              <a:rPr lang="el-GR" dirty="0" smtClean="0"/>
              <a:t> τρόπο. Η </a:t>
            </a:r>
            <a:r>
              <a:rPr lang="el-G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πλοήγηση</a:t>
            </a:r>
            <a:r>
              <a:rPr lang="el-GR" dirty="0" smtClean="0"/>
              <a:t> γίνεται εύκολα και με </a:t>
            </a:r>
            <a:r>
              <a:rPr lang="el-GR" dirty="0" smtClean="0">
                <a:solidFill>
                  <a:srgbClr val="931B1B"/>
                </a:solidFill>
              </a:rPr>
              <a:t>καθοδήγηση</a:t>
            </a:r>
            <a:r>
              <a:rPr lang="el-GR" dirty="0" smtClean="0"/>
              <a:t>, ενώ ο εκπαιδευόμενος είναι σε θέση να </a:t>
            </a:r>
            <a:r>
              <a:rPr lang="el-GR" dirty="0" err="1" smtClean="0">
                <a:solidFill>
                  <a:schemeClr val="accent2"/>
                </a:solidFill>
              </a:rPr>
              <a:t>αλληλεπιδρά</a:t>
            </a:r>
            <a:r>
              <a:rPr lang="el-GR" dirty="0" smtClean="0"/>
              <a:t> με τους υπόλοιπους εκπαιδευόμενους και τον εκπαιδευτή του. Παράλληλα, 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άμεση ανατροφοδότηση </a:t>
            </a:r>
            <a:r>
              <a:rPr lang="el-GR" dirty="0" smtClean="0"/>
              <a:t>βοηθάει τον εκπαιδευόμενο να δει αν έχει επιτύχει τον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σκοπό και τα προσδοκώμενα αποτελέσματα</a:t>
            </a:r>
            <a:r>
              <a:rPr lang="el-GR" dirty="0" smtClean="0"/>
              <a:t> που έχουν τεθεί στην αρχή κάθε διδακτικής ενότητας. Τα παραπάνω ανταποκρίνονται στις σχετικές, με τα χαρακτηριστικά της </a:t>
            </a:r>
            <a:r>
              <a:rPr lang="el-GR" dirty="0" err="1" smtClean="0"/>
              <a:t>ΕξΑΕ</a:t>
            </a:r>
            <a:r>
              <a:rPr lang="el-GR" dirty="0" smtClean="0"/>
              <a:t>, θεωρίες από ειδικούς όπως </a:t>
            </a:r>
            <a:r>
              <a:rPr lang="en-US" dirty="0" err="1"/>
              <a:t>Laurillard</a:t>
            </a:r>
            <a:r>
              <a:rPr lang="en-US" dirty="0"/>
              <a:t>, </a:t>
            </a:r>
            <a:r>
              <a:rPr lang="el-GR" dirty="0" smtClean="0"/>
              <a:t>2013, </a:t>
            </a:r>
            <a:r>
              <a:rPr lang="el-GR" dirty="0" err="1" smtClean="0"/>
              <a:t>Σπάνακα-Λιοναράκη</a:t>
            </a:r>
            <a:r>
              <a:rPr lang="el-GR" dirty="0" smtClean="0"/>
              <a:t>, 2017, Μανούσου, 2021.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157833" y="407787"/>
            <a:ext cx="7372350" cy="1075390"/>
          </a:xfrm>
        </p:spPr>
        <p:txBody>
          <a:bodyPr/>
          <a:lstStyle/>
          <a:p>
            <a:r>
              <a:rPr lang="el-GR" dirty="0" smtClean="0"/>
              <a:t>  </a:t>
            </a:r>
            <a:r>
              <a:rPr lang="el-GR" sz="3600" dirty="0" smtClean="0"/>
              <a:t>Θερμές ευχαριστίες…</a:t>
            </a:r>
            <a:endParaRPr lang="el-GR" sz="36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1403648" y="1628800"/>
            <a:ext cx="7272808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Στην τριμελή Επιτροπή Επίβλεψης</a:t>
            </a:r>
            <a:endParaRPr lang="el-GR" b="1" dirty="0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1425758" y="4248829"/>
            <a:ext cx="7272808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Στους συμμετέχοντες της έρευνας</a:t>
            </a:r>
            <a:endParaRPr lang="el-GR" b="1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394521" y="5301208"/>
            <a:ext cx="7272808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Στην οικογένειά μου και στους αγαπημένους φίλους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1619672" y="2348880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 Καθηγητή </a:t>
            </a:r>
            <a:r>
              <a:rPr lang="el-GR" dirty="0"/>
              <a:t>κ. </a:t>
            </a:r>
            <a:r>
              <a:rPr lang="el-GR" dirty="0" err="1"/>
              <a:t>Λενακάκη</a:t>
            </a:r>
            <a:r>
              <a:rPr lang="el-GR" dirty="0"/>
              <a:t> Αντώνιο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 Επίκουρη Καθηγήτρια κα. Τρούλη Σοφία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 ΕΕΠ κ. Χρηστίδη Κωνσταντίνο</a:t>
            </a:r>
          </a:p>
        </p:txBody>
      </p:sp>
    </p:spTree>
    <p:extLst>
      <p:ext uri="{BB962C8B-B14F-4D97-AF65-F5344CB8AC3E}">
        <p14:creationId xmlns:p14="http://schemas.microsoft.com/office/powerpoint/2010/main" val="17366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4104456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Συμπεράσματα </a:t>
            </a:r>
            <a:r>
              <a:rPr lang="el-GR" sz="3600" dirty="0" smtClean="0"/>
              <a:t>2/4</a:t>
            </a:r>
            <a:endParaRPr lang="el-GR" sz="4000" b="1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403648" y="1268760"/>
            <a:ext cx="720080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03648" y="1301859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Το εκπαιδευτικό υλικό </a:t>
            </a:r>
            <a:r>
              <a:rPr lang="el-GR" b="1" dirty="0" err="1">
                <a:solidFill>
                  <a:schemeClr val="bg1"/>
                </a:solidFill>
              </a:rPr>
              <a:t>διέπεται</a:t>
            </a:r>
            <a:r>
              <a:rPr lang="el-GR" b="1" dirty="0">
                <a:solidFill>
                  <a:schemeClr val="bg1"/>
                </a:solidFill>
              </a:rPr>
              <a:t> από τις αρχές </a:t>
            </a:r>
            <a:r>
              <a:rPr lang="el-GR" b="1" dirty="0" err="1">
                <a:solidFill>
                  <a:schemeClr val="bg1"/>
                </a:solidFill>
              </a:rPr>
              <a:t>Πολυμεσικής</a:t>
            </a:r>
            <a:r>
              <a:rPr lang="el-GR" b="1" dirty="0">
                <a:solidFill>
                  <a:schemeClr val="bg1"/>
                </a:solidFill>
              </a:rPr>
              <a:t> Μάθησης;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49289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Από τις απόψεις των </a:t>
            </a:r>
            <a:r>
              <a:rPr lang="el-GR" dirty="0" smtClean="0">
                <a:solidFill>
                  <a:srgbClr val="931B1B"/>
                </a:solidFill>
              </a:rPr>
              <a:t>ειδικών</a:t>
            </a:r>
            <a:r>
              <a:rPr lang="el-GR" dirty="0" smtClean="0"/>
              <a:t> συμπεραίνεται ότι το Ε.Υ. έχει βασιστεί και δομηθεί σύμφωνα με τις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αρχές της </a:t>
            </a:r>
            <a:r>
              <a:rPr lang="el-GR" dirty="0" err="1" smtClean="0">
                <a:solidFill>
                  <a:schemeClr val="accent4">
                    <a:lumMod val="50000"/>
                  </a:schemeClr>
                </a:solidFill>
              </a:rPr>
              <a:t>Πολυμεσικής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 Μάθησης του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Mayer</a:t>
            </a:r>
            <a:r>
              <a:rPr lang="el-GR" dirty="0" smtClean="0"/>
              <a:t> (2017). </a:t>
            </a:r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κείμενο</a:t>
            </a:r>
            <a:r>
              <a:rPr lang="el-GR" dirty="0"/>
              <a:t> είναι γραμμένο σε απλή και 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κατανοητή γλώσσα</a:t>
            </a:r>
            <a:r>
              <a:rPr lang="el-GR" dirty="0"/>
              <a:t>, είναι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δομημένο σωστά </a:t>
            </a:r>
            <a:r>
              <a:rPr lang="el-GR" dirty="0"/>
              <a:t>προσφέροντας μία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εύκολη πλοήγηση </a:t>
            </a:r>
            <a:r>
              <a:rPr lang="el-GR" dirty="0"/>
              <a:t>στο εκπαιδευτικό υλικό. Παράλληλα, η χρήση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εικόνων, αφηγήσεων και ηχητικών στοιχείων </a:t>
            </a:r>
            <a:r>
              <a:rPr lang="el-GR" dirty="0"/>
              <a:t>προσφέρει μία </a:t>
            </a:r>
            <a:r>
              <a:rPr lang="el-GR" dirty="0" err="1">
                <a:solidFill>
                  <a:schemeClr val="accent2">
                    <a:lumMod val="75000"/>
                  </a:schemeClr>
                </a:solidFill>
              </a:rPr>
              <a:t>διαδραστική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 και ενεργή συμμετοχή </a:t>
            </a:r>
            <a:r>
              <a:rPr lang="el-GR" dirty="0"/>
              <a:t>των εκπαιδευόμενων στη διαδικασία της </a:t>
            </a:r>
            <a:r>
              <a:rPr lang="el-GR" dirty="0" smtClean="0"/>
              <a:t>μάθησης. Παρά την πρόταση για μείωση κάποιων παραγράφων.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01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4104456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Συμπεράσματα </a:t>
            </a:r>
            <a:r>
              <a:rPr lang="el-GR" sz="3600" dirty="0" smtClean="0"/>
              <a:t>3/4</a:t>
            </a:r>
            <a:endParaRPr lang="el-GR" sz="4000" b="1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403648" y="1268760"/>
            <a:ext cx="7200800" cy="123342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03648" y="130185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b="1" dirty="0">
                <a:solidFill>
                  <a:schemeClr val="bg1"/>
                </a:solidFill>
              </a:rPr>
              <a:t>Με ποιο τρόπο οι τεχνικές και οι εφαρμογές του εκπαιδευτικού υλικού συνέλαβαν στην μάθηση, σύμφωνα με τις απόψεις των μαθητών/τριών;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818761" y="2415189"/>
            <a:ext cx="80017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Το Ε.Υ βοήθησε </a:t>
            </a:r>
            <a:r>
              <a:rPr lang="el-GR" dirty="0">
                <a:solidFill>
                  <a:srgbClr val="C00000"/>
                </a:solidFill>
              </a:rPr>
              <a:t>θετικά</a:t>
            </a:r>
            <a:r>
              <a:rPr lang="el-GR" dirty="0"/>
              <a:t> στην </a:t>
            </a:r>
            <a:r>
              <a:rPr lang="el-GR" dirty="0">
                <a:solidFill>
                  <a:srgbClr val="C00000"/>
                </a:solidFill>
              </a:rPr>
              <a:t>καλύτερη κατανόηση του γνωστικού </a:t>
            </a:r>
            <a:r>
              <a:rPr lang="el-GR" dirty="0" smtClean="0">
                <a:solidFill>
                  <a:srgbClr val="C00000"/>
                </a:solidFill>
              </a:rPr>
              <a:t>περιεχομένου</a:t>
            </a:r>
            <a:r>
              <a:rPr lang="el-GR" dirty="0" smtClean="0"/>
              <a:t>. Κατάφεραν </a:t>
            </a:r>
            <a:r>
              <a:rPr lang="el-GR" dirty="0"/>
              <a:t>να αποκτήσουν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νέες γνώσεις</a:t>
            </a:r>
            <a:r>
              <a:rPr lang="el-GR" dirty="0"/>
              <a:t> για τον μινωικό πολιτισμό, με ένα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ευρηματικό και διασκεδαστικό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τρόπο. </a:t>
            </a:r>
            <a:r>
              <a:rPr lang="el-GR" dirty="0"/>
              <a:t>Το </a:t>
            </a:r>
            <a:r>
              <a:rPr lang="el-GR" dirty="0" smtClean="0"/>
              <a:t>Ε.Υ. αναλαμβάνει </a:t>
            </a:r>
            <a:r>
              <a:rPr lang="el-GR" dirty="0"/>
              <a:t>τον ρόλο ενός 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πλασματικού εκπαιδευτικού </a:t>
            </a:r>
            <a:r>
              <a:rPr lang="el-GR" dirty="0"/>
              <a:t>που βοηθάει τους μαθητές να μάθουν με τον 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δικό τους ρυθμό </a:t>
            </a:r>
            <a:r>
              <a:rPr lang="el-GR" dirty="0"/>
              <a:t>(</a:t>
            </a:r>
            <a:r>
              <a:rPr lang="el-GR" dirty="0" err="1"/>
              <a:t>Μουζάκη</a:t>
            </a:r>
            <a:r>
              <a:rPr lang="el-GR" dirty="0"/>
              <a:t>, 2006). Παράλληλα, τα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τεχνολογικά μέσα </a:t>
            </a:r>
            <a:r>
              <a:rPr lang="el-GR" dirty="0"/>
              <a:t>πετυχαίνουν ενίσχυση μίας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δημιουργικής μαθησιακής εμπειρίας</a:t>
            </a:r>
            <a:r>
              <a:rPr lang="el-GR" dirty="0"/>
              <a:t> (</a:t>
            </a:r>
            <a:r>
              <a:rPr lang="en-US" dirty="0" err="1"/>
              <a:t>Paciga</a:t>
            </a:r>
            <a:r>
              <a:rPr lang="el-GR" dirty="0"/>
              <a:t> &amp; </a:t>
            </a:r>
            <a:r>
              <a:rPr lang="en-US" dirty="0"/>
              <a:t>Donohue</a:t>
            </a:r>
            <a:r>
              <a:rPr lang="el-GR" dirty="0"/>
              <a:t>, </a:t>
            </a:r>
            <a:r>
              <a:rPr lang="el-GR" dirty="0" smtClean="0"/>
              <a:t>2017). Ωστόσο</a:t>
            </a:r>
            <a:r>
              <a:rPr lang="el-GR" dirty="0"/>
              <a:t>, υπήρχαν και μαθητές που εξέφρασαν τη άποψη ότι υπήρχαν στιγμές που τους δυσκόλεψε η διαδικασία και ζήτησαν τη βοήθεια του </a:t>
            </a:r>
            <a:r>
              <a:rPr lang="el-GR" dirty="0" smtClean="0"/>
              <a:t>ενήλικα.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4104456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Συμπεράσματα </a:t>
            </a:r>
            <a:r>
              <a:rPr lang="el-GR" sz="3600" dirty="0" smtClean="0"/>
              <a:t>4/4</a:t>
            </a:r>
            <a:endParaRPr lang="el-GR" sz="4000" b="1" dirty="0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1403648" y="1268760"/>
            <a:ext cx="7200800" cy="15841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17910" y="126876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Ποιες είναι οι απόψεις των μαθητών/τριών σχετικά με την συνολική εμπειρία και την αίσθηση που τους δημιούργησε η περιήγησή τους στο εκπαιδευτικό υλικό;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314" y="2996952"/>
            <a:ext cx="8151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Συμπεραίνεται </a:t>
            </a:r>
            <a:r>
              <a:rPr lang="el-GR" dirty="0"/>
              <a:t>ότι </a:t>
            </a:r>
            <a:r>
              <a:rPr lang="el-GR" dirty="0" smtClean="0"/>
              <a:t>οι δραστηριότητες που ζητούσαν δημιουργικότητα </a:t>
            </a:r>
            <a:r>
              <a:rPr lang="el-GR" dirty="0"/>
              <a:t>και φαντασία, όπως </a:t>
            </a:r>
            <a:r>
              <a:rPr lang="el-GR" dirty="0">
                <a:solidFill>
                  <a:srgbClr val="C00000"/>
                </a:solidFill>
              </a:rPr>
              <a:t>μεταμορφώσεις</a:t>
            </a:r>
            <a:r>
              <a:rPr lang="el-GR" dirty="0"/>
              <a:t>, </a:t>
            </a:r>
            <a:r>
              <a:rPr lang="el-GR">
                <a:solidFill>
                  <a:srgbClr val="C00000"/>
                </a:solidFill>
              </a:rPr>
              <a:t>δημιουργία </a:t>
            </a:r>
            <a:r>
              <a:rPr lang="el-GR" smtClean="0">
                <a:solidFill>
                  <a:srgbClr val="C00000"/>
                </a:solidFill>
              </a:rPr>
              <a:t>ιστορίας, </a:t>
            </a:r>
            <a:r>
              <a:rPr lang="el-GR" dirty="0" smtClean="0"/>
              <a:t>τους </a:t>
            </a:r>
            <a:r>
              <a:rPr lang="el-GR" dirty="0"/>
              <a:t>προσέφεραν </a:t>
            </a:r>
            <a:r>
              <a:rPr lang="el-GR" dirty="0">
                <a:solidFill>
                  <a:srgbClr val="C00000"/>
                </a:solidFill>
              </a:rPr>
              <a:t>ικανοποίηση και χαρά</a:t>
            </a:r>
            <a:r>
              <a:rPr lang="el-GR" dirty="0" smtClean="0"/>
              <a:t>. </a:t>
            </a:r>
            <a:r>
              <a:rPr lang="el-GR" dirty="0"/>
              <a:t>Έ</a:t>
            </a:r>
            <a:r>
              <a:rPr lang="el-GR" dirty="0" smtClean="0"/>
              <a:t>δειξαν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ενθουσιασμό</a:t>
            </a:r>
            <a:r>
              <a:rPr lang="el-GR" dirty="0"/>
              <a:t> που μάθαιναν μέσω μίας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ηλεκτρονικής συσκευής </a:t>
            </a:r>
            <a:r>
              <a:rPr lang="el-GR" dirty="0"/>
              <a:t>και έρχονταν σε επαφή με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διαφορετικού τύπου δραστηριότητες</a:t>
            </a:r>
            <a:r>
              <a:rPr lang="el-GR" dirty="0" smtClean="0"/>
              <a:t>. Ο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συνδυασμός Τ.Π.Ε.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με τεχνικές </a:t>
            </a:r>
            <a:r>
              <a:rPr lang="el-GR" dirty="0" err="1">
                <a:solidFill>
                  <a:schemeClr val="accent5">
                    <a:lumMod val="75000"/>
                  </a:schemeClr>
                </a:solidFill>
              </a:rPr>
              <a:t>Θεατροπαιδαγωγικής</a:t>
            </a:r>
            <a:r>
              <a:rPr lang="el-GR" dirty="0"/>
              <a:t> </a:t>
            </a:r>
            <a:r>
              <a:rPr lang="el-GR" dirty="0" smtClean="0"/>
              <a:t>κάνει την </a:t>
            </a:r>
            <a:r>
              <a:rPr lang="el-GR" dirty="0"/>
              <a:t>εκπαιδευτική διαδικασία </a:t>
            </a:r>
            <a:r>
              <a:rPr lang="el-GR" dirty="0" smtClean="0"/>
              <a:t>ακόμα </a:t>
            </a:r>
            <a:r>
              <a:rPr lang="el-GR" dirty="0"/>
              <a:t>πιο αποτελεσματική </a:t>
            </a:r>
            <a:r>
              <a:rPr lang="el-GR" dirty="0" smtClean="0"/>
              <a:t>και χαρίζει </a:t>
            </a:r>
            <a:r>
              <a:rPr lang="el-GR" dirty="0"/>
              <a:t>στα παιδιά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δημιουργικότητα και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ομαλή </a:t>
            </a:r>
            <a:r>
              <a:rPr lang="el-GR" dirty="0" err="1">
                <a:solidFill>
                  <a:schemeClr val="accent5">
                    <a:lumMod val="75000"/>
                  </a:schemeClr>
                </a:solidFill>
              </a:rPr>
              <a:t>ψυχοσυναισθηματική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 ανάπτυξη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 err="1"/>
              <a:t>Λενακάκης</a:t>
            </a:r>
            <a:r>
              <a:rPr lang="el-GR" dirty="0"/>
              <a:t>, 2014).</a:t>
            </a:r>
          </a:p>
        </p:txBody>
      </p:sp>
    </p:spTree>
    <p:extLst>
      <p:ext uri="{BB962C8B-B14F-4D97-AF65-F5344CB8AC3E}">
        <p14:creationId xmlns:p14="http://schemas.microsoft.com/office/powerpoint/2010/main" val="39145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547664" y="620688"/>
            <a:ext cx="3528392" cy="687609"/>
          </a:xfrm>
        </p:spPr>
        <p:txBody>
          <a:bodyPr>
            <a:noAutofit/>
          </a:bodyPr>
          <a:lstStyle/>
          <a:p>
            <a:r>
              <a:rPr lang="el-GR" sz="3600" dirty="0"/>
              <a:t>Προτάσεις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899591" y="1308297"/>
            <a:ext cx="7848872" cy="5040560"/>
            <a:chOff x="899591" y="1308297"/>
            <a:chExt cx="7848872" cy="504056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899591" y="1308297"/>
              <a:ext cx="7848872" cy="5040560"/>
              <a:chOff x="885900" y="1412776"/>
              <a:chExt cx="7070476" cy="4891794"/>
            </a:xfrm>
          </p:grpSpPr>
          <p:sp>
            <p:nvSpPr>
              <p:cNvPr id="4" name="Στρογγυλεμένο ορθογώνιο 3"/>
              <p:cNvSpPr/>
              <p:nvPr/>
            </p:nvSpPr>
            <p:spPr>
              <a:xfrm>
                <a:off x="899592" y="1412776"/>
                <a:ext cx="3456384" cy="2376264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931B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Στρογγυλεμένο ορθογώνιο 4"/>
              <p:cNvSpPr/>
              <p:nvPr/>
            </p:nvSpPr>
            <p:spPr>
              <a:xfrm>
                <a:off x="885900" y="3915730"/>
                <a:ext cx="3456384" cy="2376264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" name="Στρογγυλεμένο ορθογώνιο 5"/>
              <p:cNvSpPr/>
              <p:nvPr/>
            </p:nvSpPr>
            <p:spPr>
              <a:xfrm>
                <a:off x="4499992" y="1412776"/>
                <a:ext cx="3456384" cy="237626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Στρογγυλεμένο ορθογώνιο 6"/>
              <p:cNvSpPr/>
              <p:nvPr/>
            </p:nvSpPr>
            <p:spPr>
              <a:xfrm>
                <a:off x="4499992" y="3928306"/>
                <a:ext cx="3456384" cy="237626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14790" y="1747731"/>
              <a:ext cx="3836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bg1"/>
                  </a:solidFill>
                </a:rPr>
                <a:t>Δύο ομάδες, μία δια ζώσης και μία εξ αποστάσεως για σύγκριση μαθησιακών αποτελεσμάτων. 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1" y="4339762"/>
              <a:ext cx="38369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bg1"/>
                  </a:solidFill>
                </a:rPr>
                <a:t>Σε ομάδα παιδιών </a:t>
              </a:r>
              <a:r>
                <a:rPr lang="el-GR" dirty="0" err="1" smtClean="0">
                  <a:solidFill>
                    <a:schemeClr val="bg1"/>
                  </a:solidFill>
                </a:rPr>
                <a:t>Γ΄Δημοτικού</a:t>
              </a:r>
              <a:r>
                <a:rPr lang="el-GR" dirty="0" smtClean="0">
                  <a:solidFill>
                    <a:schemeClr val="bg1"/>
                  </a:solidFill>
                </a:rPr>
                <a:t>. Είναι σε θέση μόνα τους να επεξεργαστούν το Ε.Υ. 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1562" y="4444435"/>
              <a:ext cx="3836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bg1"/>
                  </a:solidFill>
                </a:rPr>
                <a:t>Σε μεγαλύτερο αριθμό μαθητών για τη συγκέντρωση ποσοτικών αποτελεσμάτων.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11562" y="1932971"/>
              <a:ext cx="3836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bg1"/>
                  </a:solidFill>
                </a:rPr>
                <a:t>Δύο τάξεις του ίδιου σχολείου για σύγκριση μαθησιακών αποτελεσμάτων. 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3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1619672" y="620688"/>
            <a:ext cx="76328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rgbClr val="931B1B"/>
                </a:solidFill>
              </a:rPr>
              <a:t>Σας ευχαριστώ για την προσοχή σας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26" y="1484784"/>
            <a:ext cx="2251293" cy="48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27532" y="620688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1. </a:t>
            </a:r>
            <a:r>
              <a:rPr lang="el-GR" sz="3600" dirty="0" smtClean="0"/>
              <a:t>Σκοπός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1405208" y="1628800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/>
              <a:t>Σκοπός της παρούσας έρευνας είναι η </a:t>
            </a:r>
            <a:r>
              <a:rPr lang="el-GR" sz="3200" dirty="0">
                <a:solidFill>
                  <a:srgbClr val="C00000"/>
                </a:solidFill>
              </a:rPr>
              <a:t>αξιολόγηση</a:t>
            </a:r>
            <a:r>
              <a:rPr lang="el-GR" sz="3200" dirty="0"/>
              <a:t> του εκπαιδευτικού υλικού με θέμα «Ο μινωικός πολιτισμός», που </a:t>
            </a:r>
            <a:r>
              <a:rPr lang="el-GR" sz="3200" dirty="0">
                <a:solidFill>
                  <a:srgbClr val="FF0000"/>
                </a:solidFill>
              </a:rPr>
              <a:t>σχεδιάστηκε</a:t>
            </a:r>
            <a:r>
              <a:rPr lang="el-GR" sz="3200" dirty="0"/>
              <a:t> συμπληρωματικά στα πλαίσια της εξ αποστάσεως εκπαίδευσης για </a:t>
            </a:r>
            <a:r>
              <a:rPr lang="el-GR" sz="3200" dirty="0">
                <a:solidFill>
                  <a:schemeClr val="accent4">
                    <a:lumMod val="75000"/>
                  </a:schemeClr>
                </a:solidFill>
              </a:rPr>
              <a:t>μαθητές/μαθήτριες της Προσχολικής Εκπαίδευσης.</a:t>
            </a:r>
          </a:p>
        </p:txBody>
      </p:sp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199240" cy="576064"/>
          </a:xfrm>
        </p:spPr>
        <p:txBody>
          <a:bodyPr>
            <a:noAutofit/>
          </a:bodyPr>
          <a:lstStyle/>
          <a:p>
            <a:r>
              <a:rPr lang="el-GR" sz="3600" dirty="0"/>
              <a:t>2. Συνεισφορά της </a:t>
            </a:r>
            <a:r>
              <a:rPr lang="el-GR" sz="3600" dirty="0" smtClean="0"/>
              <a:t>διπλωματικής</a:t>
            </a:r>
            <a:endParaRPr lang="el-GR" sz="3600" b="1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916107" y="1340235"/>
            <a:ext cx="7825154" cy="5020191"/>
            <a:chOff x="916107" y="1340235"/>
            <a:chExt cx="7825154" cy="5020191"/>
          </a:xfrm>
        </p:grpSpPr>
        <p:sp>
          <p:nvSpPr>
            <p:cNvPr id="11" name="Στρογγυλεμένο ορθογώνιο 10"/>
            <p:cNvSpPr/>
            <p:nvPr/>
          </p:nvSpPr>
          <p:spPr>
            <a:xfrm>
              <a:off x="916107" y="1340235"/>
              <a:ext cx="3836901" cy="244852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931B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Στρογγυλεμένο ορθογώνιο 11"/>
            <p:cNvSpPr/>
            <p:nvPr/>
          </p:nvSpPr>
          <p:spPr>
            <a:xfrm>
              <a:off x="3017755" y="3911897"/>
              <a:ext cx="3836901" cy="244852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Στρογγυλεμένο ορθογώνιο 12"/>
            <p:cNvSpPr/>
            <p:nvPr/>
          </p:nvSpPr>
          <p:spPr>
            <a:xfrm>
              <a:off x="4904360" y="1340235"/>
              <a:ext cx="3836901" cy="244852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6108" y="1501509"/>
            <a:ext cx="3836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Εκπαιδευτική</a:t>
            </a: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</a:rPr>
              <a:t>χρήσιμο εργαλείο για τους </a:t>
            </a:r>
            <a:r>
              <a:rPr lang="el-GR" sz="2000" dirty="0" smtClean="0">
                <a:solidFill>
                  <a:schemeClr val="bg1"/>
                </a:solidFill>
              </a:rPr>
              <a:t>εκπαιδευτικούς, εναλλακτικός τρόπος μάθησης, </a:t>
            </a:r>
            <a:r>
              <a:rPr lang="el-GR" sz="2000" dirty="0">
                <a:solidFill>
                  <a:schemeClr val="bg1"/>
                </a:solidFill>
              </a:rPr>
              <a:t>προσφέροντας ευελιξία, διασκέδαση και διάδραση</a:t>
            </a:r>
            <a:r>
              <a:rPr lang="el-GR" sz="2000" dirty="0" smtClean="0">
                <a:solidFill>
                  <a:schemeClr val="bg1"/>
                </a:solidFill>
              </a:rPr>
              <a:t> 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4957" y="4043762"/>
            <a:ext cx="3836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Κοινωνική</a:t>
            </a: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sz="2000" dirty="0" smtClean="0">
                <a:solidFill>
                  <a:schemeClr val="bg1"/>
                </a:solidFill>
              </a:rPr>
              <a:t>Ε.Υ. που παρέχει στους μαθητές γνώσεις και αγάπη προς την πολιτιστική κληρονομιά και την ιστορία του τόπου τους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1562" y="1505618"/>
            <a:ext cx="38369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Ερευνητική</a:t>
            </a:r>
          </a:p>
          <a:p>
            <a:pPr algn="ctr"/>
            <a:endParaRPr lang="el-GR" dirty="0">
              <a:solidFill>
                <a:schemeClr val="bg1"/>
              </a:solidFill>
            </a:endParaRPr>
          </a:p>
          <a:p>
            <a:pPr algn="ctr"/>
            <a:r>
              <a:rPr lang="el-GR" sz="2000" dirty="0" smtClean="0">
                <a:solidFill>
                  <a:schemeClr val="bg1"/>
                </a:solidFill>
              </a:rPr>
              <a:t>εμπλουτισμός ερευνητικού πεδίου αλλά και αφορμή για διερεύνηση, μελέτη και ανακάλυψη νέων συμπερασμάτων</a:t>
            </a:r>
          </a:p>
          <a:p>
            <a:pPr algn="ctr"/>
            <a:endParaRPr lang="el-GR" dirty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3. Ερευνητικά Ερωτήματα </a:t>
            </a:r>
            <a:r>
              <a:rPr lang="el-GR" sz="3600" dirty="0" smtClean="0"/>
              <a:t>1/2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Διαμορφωμένα για τις απόψεις των ειδικών:</a:t>
            </a:r>
          </a:p>
          <a:p>
            <a:pPr algn="just"/>
            <a:endParaRPr lang="el-GR" sz="2800" dirty="0"/>
          </a:p>
          <a:p>
            <a:pPr marL="514350" lvl="0" indent="-514350" algn="just">
              <a:buFont typeface="Wingdings" panose="05000000000000000000" pitchFamily="2" charset="2"/>
              <a:buChar char="§"/>
            </a:pPr>
            <a:r>
              <a:rPr lang="el-GR" sz="2800" dirty="0"/>
              <a:t>Το εκπαιδευτικό υλικό </a:t>
            </a:r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ανταποκρίνεται</a:t>
            </a:r>
            <a:r>
              <a:rPr lang="el-GR" sz="2800" dirty="0"/>
              <a:t> στις </a:t>
            </a:r>
            <a:r>
              <a:rPr lang="el-GR" sz="2800" dirty="0">
                <a:solidFill>
                  <a:srgbClr val="C00000"/>
                </a:solidFill>
              </a:rPr>
              <a:t>αρχές </a:t>
            </a:r>
            <a:r>
              <a:rPr lang="el-GR" sz="2800" dirty="0"/>
              <a:t>και τη</a:t>
            </a:r>
            <a:r>
              <a:rPr lang="el-GR" sz="2800" dirty="0">
                <a:solidFill>
                  <a:srgbClr val="C00000"/>
                </a:solidFill>
              </a:rPr>
              <a:t> μεθοδολογία της Εξ Αποστάσεως Εκπαίδευσης</a:t>
            </a:r>
            <a:r>
              <a:rPr lang="el-GR" sz="2800" dirty="0" smtClean="0"/>
              <a:t>;</a:t>
            </a:r>
          </a:p>
          <a:p>
            <a:pPr marL="514350" lvl="0" indent="-514350" algn="just">
              <a:buFont typeface="Wingdings" panose="05000000000000000000" pitchFamily="2" charset="2"/>
              <a:buChar char="§"/>
            </a:pPr>
            <a:endParaRPr lang="el-GR" sz="2800" dirty="0"/>
          </a:p>
          <a:p>
            <a:pPr marL="514350" lvl="0" indent="-514350" algn="just">
              <a:buFont typeface="Wingdings" panose="05000000000000000000" pitchFamily="2" charset="2"/>
              <a:buChar char="§"/>
            </a:pPr>
            <a:r>
              <a:rPr lang="el-GR" sz="2800" dirty="0"/>
              <a:t>Το εκπαιδευτικό υλικό </a:t>
            </a:r>
            <a:r>
              <a:rPr lang="el-GR" sz="2800" dirty="0" err="1">
                <a:solidFill>
                  <a:srgbClr val="FF0000"/>
                </a:solidFill>
              </a:rPr>
              <a:t>διέπεται</a:t>
            </a:r>
            <a:r>
              <a:rPr lang="el-GR" sz="2800" dirty="0"/>
              <a:t> από τις </a:t>
            </a:r>
            <a:r>
              <a:rPr lang="el-GR" sz="2800" dirty="0">
                <a:solidFill>
                  <a:schemeClr val="accent4">
                    <a:lumMod val="50000"/>
                  </a:schemeClr>
                </a:solidFill>
              </a:rPr>
              <a:t>αρχές </a:t>
            </a:r>
            <a:r>
              <a:rPr lang="el-GR" sz="2800" dirty="0" err="1">
                <a:solidFill>
                  <a:schemeClr val="accent4">
                    <a:lumMod val="50000"/>
                  </a:schemeClr>
                </a:solidFill>
              </a:rPr>
              <a:t>Πολυμεσικής</a:t>
            </a:r>
            <a:r>
              <a:rPr lang="el-GR" sz="2800" dirty="0">
                <a:solidFill>
                  <a:schemeClr val="accent4">
                    <a:lumMod val="50000"/>
                  </a:schemeClr>
                </a:solidFill>
              </a:rPr>
              <a:t> Μάθησης</a:t>
            </a:r>
            <a:r>
              <a:rPr lang="el-GR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3. Ερευνητικά Ερωτήματα </a:t>
            </a:r>
            <a:r>
              <a:rPr lang="el-GR" sz="3600" dirty="0" smtClean="0"/>
              <a:t>2/2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99592" y="1348800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/>
              <a:t>Διαμορφωμένα για τις απόψεις των μαθητών:</a:t>
            </a:r>
          </a:p>
          <a:p>
            <a:pPr algn="just"/>
            <a:endParaRPr lang="el-GR" sz="2800" dirty="0" smtClean="0"/>
          </a:p>
          <a:p>
            <a:pPr marL="514350" lvl="0" indent="-514350" algn="just">
              <a:buFont typeface="Wingdings" panose="05000000000000000000" pitchFamily="2" charset="2"/>
              <a:buChar char="§"/>
            </a:pPr>
            <a:r>
              <a:rPr lang="el-GR" sz="2800" dirty="0" smtClean="0"/>
              <a:t>Με ποιο τρόπο οι </a:t>
            </a:r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τεχνικές</a:t>
            </a:r>
            <a:r>
              <a:rPr lang="el-GR" sz="2800" dirty="0"/>
              <a:t> και οι </a:t>
            </a:r>
            <a:r>
              <a:rPr lang="el-GR" sz="2800" dirty="0">
                <a:solidFill>
                  <a:schemeClr val="accent4">
                    <a:lumMod val="75000"/>
                  </a:schemeClr>
                </a:solidFill>
              </a:rPr>
              <a:t>εφαρμογές</a:t>
            </a:r>
            <a:r>
              <a:rPr lang="el-GR" sz="2800" dirty="0"/>
              <a:t> του εκπαιδευτικού υλικού </a:t>
            </a:r>
            <a:r>
              <a:rPr lang="el-GR" sz="2800" dirty="0" smtClean="0"/>
              <a:t>συνέλαβαν στην </a:t>
            </a:r>
            <a:r>
              <a:rPr lang="el-GR" sz="2800" dirty="0" smtClean="0">
                <a:solidFill>
                  <a:srgbClr val="C00000"/>
                </a:solidFill>
              </a:rPr>
              <a:t>μάθηση</a:t>
            </a:r>
            <a:r>
              <a:rPr lang="el-GR" sz="2800" dirty="0" smtClean="0"/>
              <a:t>, σύμφωνα με </a:t>
            </a:r>
            <a:r>
              <a:rPr lang="el-GR" sz="2800" dirty="0"/>
              <a:t>τις απόψεις των μαθητών/τριών;</a:t>
            </a:r>
          </a:p>
          <a:p>
            <a:pPr marL="514350" lvl="0" indent="-514350" algn="just">
              <a:buFont typeface="Wingdings" panose="05000000000000000000" pitchFamily="2" charset="2"/>
              <a:buChar char="§"/>
            </a:pPr>
            <a:r>
              <a:rPr lang="el-GR" sz="2800" dirty="0"/>
              <a:t>Ποιες είναι οι απόψεις των μαθητών/τριών σχετικά με την </a:t>
            </a:r>
            <a:r>
              <a:rPr lang="el-GR" sz="2800" dirty="0">
                <a:solidFill>
                  <a:schemeClr val="accent4">
                    <a:lumMod val="50000"/>
                  </a:schemeClr>
                </a:solidFill>
              </a:rPr>
              <a:t>συνολική εμπειρία</a:t>
            </a:r>
            <a:r>
              <a:rPr lang="el-GR" sz="2800" dirty="0"/>
              <a:t> και την </a:t>
            </a:r>
            <a:r>
              <a:rPr lang="el-GR" sz="2800" dirty="0">
                <a:solidFill>
                  <a:schemeClr val="accent4">
                    <a:lumMod val="50000"/>
                  </a:schemeClr>
                </a:solidFill>
              </a:rPr>
              <a:t>αίσθηση</a:t>
            </a:r>
            <a:r>
              <a:rPr lang="el-GR" sz="2800" dirty="0"/>
              <a:t> που τους δημιούργησε η </a:t>
            </a:r>
            <a:r>
              <a:rPr lang="el-GR" sz="2800" dirty="0">
                <a:solidFill>
                  <a:srgbClr val="931B1B"/>
                </a:solidFill>
              </a:rPr>
              <a:t>περιήγησή τους στο εκπαιδευτικό υλικό</a:t>
            </a:r>
            <a:r>
              <a:rPr lang="el-GR" sz="2800" dirty="0"/>
              <a:t>;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509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57472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4. Δομή της </a:t>
            </a:r>
            <a:r>
              <a:rPr lang="el-GR" sz="3600" dirty="0" smtClean="0"/>
              <a:t>εργασίας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755576" y="1260920"/>
            <a:ext cx="68407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Εισαγωγή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Θεωρητικό πλαίσιο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Εξ Αποστάσεως Εκπαίδευση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Εκπαιδευτικό Υλικό και Εξ Αποστάσεως Εκπαίδευση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Προσχολική Εκπαίδευση, </a:t>
            </a:r>
            <a:r>
              <a:rPr lang="el-GR" sz="2000" dirty="0">
                <a:solidFill>
                  <a:srgbClr val="C00000"/>
                </a:solidFill>
              </a:rPr>
              <a:t>Τ.Π.Ε. και Εξ Αποστάσεως </a:t>
            </a:r>
            <a:r>
              <a:rPr lang="el-GR" sz="2000" dirty="0" smtClean="0">
                <a:solidFill>
                  <a:srgbClr val="C00000"/>
                </a:solidFill>
              </a:rPr>
              <a:t>Εκπαίδευση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Κοινωνικές Επιστήμες στην προσχολική εκπαίδευση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C00000"/>
                </a:solidFill>
              </a:rPr>
              <a:t>Το θεατρικό παιχνίδι στην εκπαίδευση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50000"/>
                  </a:schemeClr>
                </a:solidFill>
              </a:rPr>
              <a:t>Σχεδιασμός Εκπαιδευτικού Υλικού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50000"/>
                  </a:schemeClr>
                </a:solidFill>
              </a:rPr>
              <a:t>Εφαρμογές και εργαλεία του Ε.Υ.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50000"/>
                  </a:schemeClr>
                </a:solidFill>
              </a:rPr>
              <a:t>Η δομή και η μορφή του Ε.Υ.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50000"/>
                  </a:schemeClr>
                </a:solidFill>
              </a:rPr>
              <a:t>Εφαρμογή των Αρχών σχεδιασμού στο Ε.Υ.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931B1B"/>
                </a:solidFill>
              </a:rPr>
              <a:t>Μεθοδολογία της έρευνας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931B1B"/>
                </a:solidFill>
              </a:rPr>
              <a:t>Αποτελέσματα της έρευνας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931B1B"/>
                </a:solidFill>
              </a:rPr>
              <a:t>Συζήτηση – συμπεράσματα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931B1B"/>
                </a:solidFill>
              </a:rPr>
              <a:t>Προτάσεις για μελλοντική έρευνα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Βιβλιογραφία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000" dirty="0"/>
          </a:p>
          <a:p>
            <a:endParaRPr lang="el-GR" sz="3200" dirty="0"/>
          </a:p>
        </p:txBody>
      </p:sp>
      <p:sp>
        <p:nvSpPr>
          <p:cNvPr id="5" name="Δεξιό άγκιστρο 4"/>
          <p:cNvSpPr/>
          <p:nvPr/>
        </p:nvSpPr>
        <p:spPr>
          <a:xfrm>
            <a:off x="7236296" y="1700808"/>
            <a:ext cx="360040" cy="201622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εξιό άγκιστρο 5"/>
          <p:cNvSpPr/>
          <p:nvPr/>
        </p:nvSpPr>
        <p:spPr>
          <a:xfrm>
            <a:off x="7236296" y="3789040"/>
            <a:ext cx="360040" cy="1152128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ιό άγκιστρο 6"/>
          <p:cNvSpPr/>
          <p:nvPr/>
        </p:nvSpPr>
        <p:spPr>
          <a:xfrm>
            <a:off x="7236296" y="5013176"/>
            <a:ext cx="360040" cy="1097856"/>
          </a:xfrm>
          <a:prstGeom prst="rightBrace">
            <a:avLst/>
          </a:prstGeom>
          <a:ln>
            <a:solidFill>
              <a:srgbClr val="9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7596336" y="2172826"/>
            <a:ext cx="1406116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7596336" y="3749827"/>
            <a:ext cx="1406116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7596336" y="5013176"/>
            <a:ext cx="1368152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87326" y="226664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 smtClean="0">
                <a:solidFill>
                  <a:srgbClr val="C00000"/>
                </a:solidFill>
              </a:rPr>
              <a:t>Γενικό θεωρητικό πλαίσιο</a:t>
            </a:r>
            <a:endParaRPr lang="el-GR" sz="1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5562" y="3903439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</a:rPr>
              <a:t>Δημιουργία εκπαιδευτικού υλικού</a:t>
            </a:r>
            <a:endParaRPr lang="el-GR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6580" y="5094780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 smtClean="0">
                <a:solidFill>
                  <a:srgbClr val="931B1B"/>
                </a:solidFill>
              </a:rPr>
              <a:t>Αποτίμηση εκπαιδευτικού υλικού</a:t>
            </a:r>
            <a:endParaRPr lang="el-GR" sz="1800" dirty="0">
              <a:solidFill>
                <a:srgbClr val="9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80725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5</a:t>
            </a:r>
            <a:r>
              <a:rPr lang="el-GR" sz="3600" dirty="0" smtClean="0"/>
              <a:t>. </a:t>
            </a:r>
            <a:r>
              <a:rPr lang="el-GR" sz="3600" dirty="0"/>
              <a:t>Θεωρητικό Πλαίσιο </a:t>
            </a:r>
            <a:r>
              <a:rPr lang="el-GR" sz="3600" dirty="0" smtClean="0"/>
              <a:t>1/3</a:t>
            </a:r>
            <a:endParaRPr lang="el-GR" sz="3600" b="1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843808" y="1334060"/>
            <a:ext cx="3798032" cy="818524"/>
          </a:xfrm>
          <a:prstGeom prst="roundRect">
            <a:avLst/>
          </a:prstGeom>
          <a:solidFill>
            <a:srgbClr val="C00000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672984" y="1490023"/>
            <a:ext cx="413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Εξ Αποστάσεως Εκπαίδευση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729548" y="3323799"/>
            <a:ext cx="2376264" cy="792088"/>
          </a:xfrm>
          <a:prstGeom prst="roundRect">
            <a:avLst/>
          </a:prstGeom>
          <a:solidFill>
            <a:srgbClr val="FB4F4F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3416315" y="3957192"/>
            <a:ext cx="2376264" cy="792088"/>
          </a:xfrm>
          <a:prstGeom prst="roundRect">
            <a:avLst/>
          </a:prstGeom>
          <a:solidFill>
            <a:srgbClr val="FB4F4F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228184" y="4666353"/>
            <a:ext cx="2376264" cy="792088"/>
          </a:xfrm>
          <a:prstGeom prst="roundRect">
            <a:avLst/>
          </a:prstGeom>
          <a:solidFill>
            <a:srgbClr val="FB4F4F"/>
          </a:solidFill>
          <a:ln>
            <a:solidFill>
              <a:srgbClr val="9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899592" y="3473333"/>
            <a:ext cx="203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Σύγχρονη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749" y="4047977"/>
            <a:ext cx="203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Ασύγχρονη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8618" y="4816485"/>
            <a:ext cx="203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Σχολική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1917290" y="2636912"/>
            <a:ext cx="5895070" cy="0"/>
          </a:xfrm>
          <a:prstGeom prst="line">
            <a:avLst/>
          </a:prstGeom>
          <a:ln>
            <a:solidFill>
              <a:srgbClr val="9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>
            <a:endCxn id="7" idx="0"/>
          </p:cNvCxnSpPr>
          <p:nvPr/>
        </p:nvCxnSpPr>
        <p:spPr>
          <a:xfrm>
            <a:off x="1917290" y="2636912"/>
            <a:ext cx="390" cy="686887"/>
          </a:xfrm>
          <a:prstGeom prst="line">
            <a:avLst/>
          </a:prstGeom>
          <a:ln>
            <a:solidFill>
              <a:srgbClr val="9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>
            <a:endCxn id="8" idx="0"/>
          </p:cNvCxnSpPr>
          <p:nvPr/>
        </p:nvCxnSpPr>
        <p:spPr>
          <a:xfrm>
            <a:off x="4604447" y="2152584"/>
            <a:ext cx="0" cy="1804608"/>
          </a:xfrm>
          <a:prstGeom prst="line">
            <a:avLst/>
          </a:prstGeom>
          <a:ln>
            <a:solidFill>
              <a:srgbClr val="9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H="1">
            <a:off x="7812360" y="2610973"/>
            <a:ext cx="7458" cy="2025221"/>
          </a:xfrm>
          <a:prstGeom prst="line">
            <a:avLst/>
          </a:prstGeom>
          <a:ln>
            <a:solidFill>
              <a:srgbClr val="9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60755" y="575116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5</a:t>
            </a:r>
            <a:r>
              <a:rPr lang="el-GR" sz="3600" dirty="0" smtClean="0"/>
              <a:t>. </a:t>
            </a:r>
            <a:r>
              <a:rPr lang="el-GR" sz="3600" dirty="0"/>
              <a:t>Θεωρητικό Πλαίσιο </a:t>
            </a:r>
            <a:r>
              <a:rPr lang="el-GR" sz="3600" dirty="0" smtClean="0"/>
              <a:t>2/3</a:t>
            </a:r>
            <a:endParaRPr lang="el-GR" sz="3600" b="1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961016" y="1301102"/>
            <a:ext cx="3798032" cy="8185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790192" y="1281778"/>
            <a:ext cx="413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Εκπαιδευτικό Υλικό και Εξ Αποστάσεως Εκπαίδευση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719573" y="3308917"/>
            <a:ext cx="2376264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2292058" y="4635979"/>
            <a:ext cx="2376264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6605582" y="3344099"/>
            <a:ext cx="2376264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864453" y="3457170"/>
            <a:ext cx="203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Mayer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6692" y="459613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West</a:t>
            </a:r>
            <a:r>
              <a:rPr lang="el-GR" dirty="0" smtClean="0">
                <a:solidFill>
                  <a:schemeClr val="bg1"/>
                </a:solidFill>
              </a:rPr>
              <a:t> - </a:t>
            </a:r>
            <a:r>
              <a:rPr lang="el-GR" dirty="0" err="1" smtClean="0">
                <a:solidFill>
                  <a:schemeClr val="bg1"/>
                </a:solidFill>
              </a:rPr>
              <a:t>Λιοναράκη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6016" y="3460571"/>
            <a:ext cx="203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Laurillard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14" name="Ευθεία γραμμή σύνδεσης 13"/>
          <p:cNvCxnSpPr/>
          <p:nvPr/>
        </p:nvCxnSpPr>
        <p:spPr>
          <a:xfrm>
            <a:off x="4860032" y="2132856"/>
            <a:ext cx="0" cy="50405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1898644" y="2629801"/>
            <a:ext cx="589507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1909991" y="2610973"/>
            <a:ext cx="390" cy="686887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3635896" y="2629801"/>
            <a:ext cx="0" cy="199712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7793714" y="2629801"/>
            <a:ext cx="0" cy="71968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Στρογγυλεμένο ορθογώνιο 27"/>
          <p:cNvSpPr/>
          <p:nvPr/>
        </p:nvSpPr>
        <p:spPr>
          <a:xfrm>
            <a:off x="4895269" y="4617785"/>
            <a:ext cx="2376264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895269" y="459613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err="1" smtClean="0">
                <a:solidFill>
                  <a:schemeClr val="bg1"/>
                </a:solidFill>
              </a:rPr>
              <a:t>Σπάνακα</a:t>
            </a:r>
            <a:r>
              <a:rPr lang="el-GR" dirty="0" smtClean="0">
                <a:solidFill>
                  <a:schemeClr val="bg1"/>
                </a:solidFill>
              </a:rPr>
              <a:t> - </a:t>
            </a:r>
            <a:r>
              <a:rPr lang="el-GR" dirty="0" err="1" smtClean="0">
                <a:solidFill>
                  <a:schemeClr val="bg1"/>
                </a:solidFill>
              </a:rPr>
              <a:t>Λιοναράκη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30" name="Ευθεία γραμμή σύνδεσης 29"/>
          <p:cNvCxnSpPr/>
          <p:nvPr/>
        </p:nvCxnSpPr>
        <p:spPr>
          <a:xfrm>
            <a:off x="6012160" y="2638855"/>
            <a:ext cx="0" cy="199712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3659</TotalTime>
  <Words>1187</Words>
  <Application>Microsoft Office PowerPoint</Application>
  <PresentationFormat>Προβολή στην οθόνη (4:3)</PresentationFormat>
  <Paragraphs>161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Times New Roman</vt:lpstr>
      <vt:lpstr>Wingdings</vt:lpstr>
      <vt:lpstr>Θέμα του Office</vt:lpstr>
      <vt:lpstr>Σχεδιασμός , υλοποίηση και αποτίμηση μιας ολοκληρωμένης παρέμβασης συμπληρωματικής σχολικής Εξ Αποστάσεως Εκπαίδευσης με τη χρήση διαδραστικών εφαρμογών και τεχνικών Θεατρικού Παιχνιδιού, με θέμα «Ο μινωικός πολιτισμός» στην Προσχολική Εκπαίδευση </vt:lpstr>
      <vt:lpstr>  Θερμές ευχαριστίες…</vt:lpstr>
      <vt:lpstr>1. Σκοπός</vt:lpstr>
      <vt:lpstr>2. Συνεισφορά της διπλωματικής</vt:lpstr>
      <vt:lpstr>3. Ερευνητικά Ερωτήματα 1/2</vt:lpstr>
      <vt:lpstr>3. Ερευνητικά Ερωτήματα 2/2</vt:lpstr>
      <vt:lpstr>4. Δομή της εργασίας</vt:lpstr>
      <vt:lpstr>5. Θεωρητικό Πλαίσιο 1/3</vt:lpstr>
      <vt:lpstr>5. Θεωρητικό Πλαίσιο 2/3</vt:lpstr>
      <vt:lpstr>5. Θεωρητικό Πλαίσιο 3/3</vt:lpstr>
      <vt:lpstr> 6. Παραγόμενο εκπαιδευτικό υλικό 1/5</vt:lpstr>
      <vt:lpstr> 6. Παραγόμενο εκπαιδευτικό υλικό 2/5</vt:lpstr>
      <vt:lpstr> 6. Παραγόμενο εκπαιδευτικό υλικό 3/5</vt:lpstr>
      <vt:lpstr> 6. Παραγόμενο εκπαιδευτικό υλικό 4/5</vt:lpstr>
      <vt:lpstr> 6. Παραγόμενο εκπαιδευτικό υλικό 5/5</vt:lpstr>
      <vt:lpstr>7. Μεθοδολογία</vt:lpstr>
      <vt:lpstr>Αποτελέσματα - Κύρια ευρήματα 1/2</vt:lpstr>
      <vt:lpstr>Αποτελέσματα - Κύρια ευρήματα 1/2</vt:lpstr>
      <vt:lpstr>Συμπεράσματα 1/4</vt:lpstr>
      <vt:lpstr>Συμπεράσματα 2/4</vt:lpstr>
      <vt:lpstr>Συμπεράσματα 3/4</vt:lpstr>
      <vt:lpstr>Συμπεράσματα 4/4</vt:lpstr>
      <vt:lpstr>Προτάσεις</vt:lpstr>
      <vt:lpstr>Παρουσίαση του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Λογαριασμός Microsoft</cp:lastModifiedBy>
  <cp:revision>1757</cp:revision>
  <dcterms:created xsi:type="dcterms:W3CDTF">2003-10-16T17:37:47Z</dcterms:created>
  <dcterms:modified xsi:type="dcterms:W3CDTF">2025-12-11T18:49:36Z</dcterms:modified>
</cp:coreProperties>
</file>