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82" r:id="rId1"/>
  </p:sldMasterIdLst>
  <p:notesMasterIdLst>
    <p:notesMasterId r:id="rId22"/>
  </p:notesMasterIdLst>
  <p:sldIdLst>
    <p:sldId id="1482" r:id="rId2"/>
    <p:sldId id="2013" r:id="rId3"/>
    <p:sldId id="2021" r:id="rId4"/>
    <p:sldId id="2014" r:id="rId5"/>
    <p:sldId id="2023" r:id="rId6"/>
    <p:sldId id="2020" r:id="rId7"/>
    <p:sldId id="2012" r:id="rId8"/>
    <p:sldId id="2024" r:id="rId9"/>
    <p:sldId id="2015" r:id="rId10"/>
    <p:sldId id="2026" r:id="rId11"/>
    <p:sldId id="2016" r:id="rId12"/>
    <p:sldId id="2025" r:id="rId13"/>
    <p:sldId id="2017" r:id="rId14"/>
    <p:sldId id="2027" r:id="rId15"/>
    <p:sldId id="2028" r:id="rId16"/>
    <p:sldId id="2018" r:id="rId17"/>
    <p:sldId id="2029" r:id="rId18"/>
    <p:sldId id="2030" r:id="rId19"/>
    <p:sldId id="2031" r:id="rId20"/>
    <p:sldId id="2019" r:id="rId21"/>
  </p:sldIdLst>
  <p:sldSz cx="9144000" cy="6858000" type="screen4x3"/>
  <p:notesSz cx="6858000" cy="97345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CAF"/>
    <a:srgbClr val="FFA54B"/>
    <a:srgbClr val="FFFFCC"/>
    <a:srgbClr val="931B1B"/>
    <a:srgbClr val="EDBE9B"/>
    <a:srgbClr val="ADDB7B"/>
    <a:srgbClr val="F4F694"/>
    <a:srgbClr val="FFAD5B"/>
    <a:srgbClr val="FF9933"/>
    <a:srgbClr val="FF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958" autoAdjust="0"/>
    <p:restoredTop sz="89528" autoAdjust="0"/>
  </p:normalViewPr>
  <p:slideViewPr>
    <p:cSldViewPr>
      <p:cViewPr varScale="1">
        <p:scale>
          <a:sx n="98" d="100"/>
          <a:sy n="98" d="100"/>
        </p:scale>
        <p:origin x="949" y="43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Ευχαριστίες: όσους βοήθησαν στη διεκπεραίωση + όσους με στήριξαν με οποιονδήποτε τρόπο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Να διερευνήσει τον τρόπο με τον οποίο επιδρούν τα </a:t>
            </a:r>
            <a:r>
              <a:rPr lang="el-GR" dirty="0" err="1"/>
              <a:t>διαδραστικά</a:t>
            </a:r>
            <a:r>
              <a:rPr lang="el-GR" dirty="0"/>
              <a:t> στοιχεία του ΕΥ στην ενίσχυση της μαθησιακής εμπειρίας και στη βαθύτερη κατανόηση εννοιών 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2802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Να οργανώσει πληροφορίες, διάφορα μέσα και εφαρμογές για τη διδασκαλία μιας ενότητας της φυσικής</a:t>
            </a:r>
          </a:p>
          <a:p>
            <a:endParaRPr lang="el-GR" dirty="0"/>
          </a:p>
          <a:p>
            <a:r>
              <a:rPr lang="el-GR" dirty="0"/>
              <a:t>Να ενισχύσει τα ήδη υπάρχοντα μέσα και εφαρμογές </a:t>
            </a:r>
          </a:p>
          <a:p>
            <a:endParaRPr lang="el-GR" dirty="0"/>
          </a:p>
          <a:p>
            <a:r>
              <a:rPr lang="el-GR" dirty="0"/>
              <a:t>Υποστηρίξει τους μαθητές σε ασύγχρονη πλατφόρμα μάθησης</a:t>
            </a:r>
          </a:p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6614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7DF18241-229C-8145-CA30-641A1CD676C7}"/>
              </a:ext>
            </a:extLst>
          </p:cNvPr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5514FC7A-5E6F-860C-EDB1-FEB8F8B48D9C}"/>
              </a:ext>
            </a:extLst>
          </p:cNvPr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Πεντάγωνο 9">
            <a:extLst>
              <a:ext uri="{FF2B5EF4-FFF2-40B4-BE49-F238E27FC236}">
                <a16:creationId xmlns:a16="http://schemas.microsoft.com/office/drawing/2014/main" id="{62BFD1CB-ED4A-2AFF-1BB7-E702651593D5}"/>
              </a:ext>
            </a:extLst>
          </p:cNvPr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122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05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697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115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172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077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109F019B-15F4-A9F5-FD19-D9170C6ECF23}"/>
              </a:ext>
            </a:extLst>
          </p:cNvPr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>
            <a:extLst>
              <a:ext uri="{FF2B5EF4-FFF2-40B4-BE49-F238E27FC236}">
                <a16:creationId xmlns:a16="http://schemas.microsoft.com/office/drawing/2014/main" id="{11C62083-7352-50BA-9B62-25D12FEB82DB}"/>
              </a:ext>
            </a:extLst>
          </p:cNvPr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>
            <a:extLst>
              <a:ext uri="{FF2B5EF4-FFF2-40B4-BE49-F238E27FC236}">
                <a16:creationId xmlns:a16="http://schemas.microsoft.com/office/drawing/2014/main" id="{6FB22FB3-7BEE-0548-6164-396DCEAA5C30}"/>
              </a:ext>
            </a:extLst>
          </p:cNvPr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B1926D14-CFF4-E9FE-36C9-2BDB36AD25E9}"/>
              </a:ext>
            </a:extLst>
          </p:cNvPr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>
            <a:extLst>
              <a:ext uri="{FF2B5EF4-FFF2-40B4-BE49-F238E27FC236}">
                <a16:creationId xmlns:a16="http://schemas.microsoft.com/office/drawing/2014/main" id="{5C3945FB-C7E2-C397-C0DC-98182AB87977}"/>
              </a:ext>
            </a:extLst>
          </p:cNvPr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275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92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365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28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18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36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71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4D9FFFB4-400D-1240-AB24-6F86C96D4DFB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30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02F10BD4-252B-E679-8615-BDC37202DA91}"/>
              </a:ext>
            </a:extLst>
          </p:cNvPr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872249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483" r:id="rId1"/>
    <p:sldLayoutId id="2147484484" r:id="rId2"/>
    <p:sldLayoutId id="2147484485" r:id="rId3"/>
    <p:sldLayoutId id="2147484486" r:id="rId4"/>
    <p:sldLayoutId id="2147484487" r:id="rId5"/>
    <p:sldLayoutId id="2147484488" r:id="rId6"/>
    <p:sldLayoutId id="2147484489" r:id="rId7"/>
    <p:sldLayoutId id="2147484490" r:id="rId8"/>
    <p:sldLayoutId id="2147484491" r:id="rId9"/>
    <p:sldLayoutId id="2147484492" r:id="rId10"/>
    <p:sldLayoutId id="2147484493" r:id="rId11"/>
    <p:sldLayoutId id="2147484494" r:id="rId12"/>
    <p:sldLayoutId id="2147484495" r:id="rId13"/>
    <p:sldLayoutId id="2147484496" r:id="rId14"/>
    <p:sldLayoutId id="2147484472" r:id="rId15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chamilo.datacenter.uoc.gr/metchamilo/courses/FWSEDHMOTIKOY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9760" y="1535887"/>
            <a:ext cx="6605241" cy="2125276"/>
          </a:xfrm>
        </p:spPr>
        <p:txBody>
          <a:bodyPr>
            <a:noAutofit/>
          </a:bodyPr>
          <a:lstStyle/>
          <a:p>
            <a:r>
              <a:rPr lang="el-GR" sz="2800" dirty="0"/>
              <a:t>Σχεδιασμός συμπληρωματικού εκπαιδευτικού υλικού με τη μέθοδο της </a:t>
            </a:r>
            <a:r>
              <a:rPr lang="el-GR" sz="2800" dirty="0" err="1"/>
              <a:t>ΕξΑΕ</a:t>
            </a:r>
            <a:r>
              <a:rPr lang="el-GR" sz="2800" dirty="0"/>
              <a:t>, για τη διδασκαλία της Φυσικής στην Ε΄ Δημοτικού, Ενότητα «Φως»</a:t>
            </a:r>
            <a:endParaRPr lang="el-GR" sz="1400" b="1" dirty="0">
              <a:solidFill>
                <a:srgbClr val="C00000"/>
              </a:solidFill>
            </a:endParaRPr>
          </a:p>
        </p:txBody>
      </p:sp>
      <p:cxnSp>
        <p:nvCxnSpPr>
          <p:cNvPr id="16" name="15 - Ευθεία γραμμή σύνδεσης"/>
          <p:cNvCxnSpPr/>
          <p:nvPr/>
        </p:nvCxnSpPr>
        <p:spPr bwMode="auto">
          <a:xfrm>
            <a:off x="1789760" y="104538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254234" y="523999"/>
            <a:ext cx="740390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- Εξ Αποστάσεως Εκπαίδευση  με την αξιοποίηση Προηγμένων Μαθησιακών Τεχνολογιών (e-</a:t>
            </a:r>
            <a:r>
              <a:rPr lang="el-GR" sz="1400" dirty="0" err="1">
                <a:latin typeface="Book Antiqua" panose="02040602050305030304" pitchFamily="18" charset="0"/>
              </a:rPr>
              <a:t>Learning</a:t>
            </a:r>
            <a:r>
              <a:rPr lang="el-GR" sz="1400" dirty="0">
                <a:latin typeface="Book Antiqua" panose="02040602050305030304" pitchFamily="18" charset="0"/>
              </a:rPr>
              <a:t>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5933891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202</a:t>
            </a:r>
            <a:r>
              <a:rPr kumimoji="0" lang="en-US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6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15 - Ευθεία γραμμή σύνδεσης"/>
          <p:cNvCxnSpPr/>
          <p:nvPr/>
        </p:nvCxnSpPr>
        <p:spPr bwMode="auto">
          <a:xfrm flipV="1">
            <a:off x="1741144" y="1537493"/>
            <a:ext cx="703418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38680" y="5589240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369379" y="3740442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/>
              <a:t>Ζαχαριάδου Αναστασία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832240"/>
              </p:ext>
            </p:extLst>
          </p:nvPr>
        </p:nvGraphicFramePr>
        <p:xfrm>
          <a:off x="1638679" y="5015409"/>
          <a:ext cx="657145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0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0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Σταύρου Δημήτρης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Κωτσίδης</a:t>
                      </a:r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Κων/νος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Έμιλυ</a:t>
                      </a:r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Μιχαηλίδη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535809" y="454458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/>
              <a:t>Επιτροπή Κρίσης ΔΕ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CAD74-2235-A3CD-B79E-9CE19CE32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DBA870-56EA-FEFB-2148-EFCDF3544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6. Μεθοδολογία (2/2)</a:t>
            </a:r>
            <a:endParaRPr lang="el-GR" sz="4000" b="1" dirty="0"/>
          </a:p>
        </p:txBody>
      </p:sp>
      <p:sp>
        <p:nvSpPr>
          <p:cNvPr id="4" name="9 - Ορθογώνιο">
            <a:extLst>
              <a:ext uri="{FF2B5EF4-FFF2-40B4-BE49-F238E27FC236}">
                <a16:creationId xmlns:a16="http://schemas.microsoft.com/office/drawing/2014/main" id="{AE9AD02D-8CF1-8985-C2E4-E2F2E5452866}"/>
              </a:ext>
            </a:extLst>
          </p:cNvPr>
          <p:cNvSpPr/>
          <p:nvPr/>
        </p:nvSpPr>
        <p:spPr>
          <a:xfrm>
            <a:off x="827584" y="2132856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Για τη διεξαγωγή της έρευνας</a:t>
            </a:r>
            <a:endParaRPr lang="el-G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dirty="0"/>
              <a:t>Συμμετείχαν: 3 μεταπτυχιακοί (απόφοιτοι &amp; φοιτητές), μέλη της ομάδας</a:t>
            </a:r>
          </a:p>
          <a:p>
            <a:r>
              <a:rPr lang="el-GR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dirty="0"/>
              <a:t>Ερευνητικά εργαλεία: Ερωτηματολόγιο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dirty="0"/>
              <a:t>Αξιολογήθηκαν: α) εάν το ΕΥ </a:t>
            </a:r>
            <a:r>
              <a:rPr lang="el-GR" dirty="0" err="1"/>
              <a:t>διέπεται</a:t>
            </a:r>
            <a:r>
              <a:rPr lang="el-GR" dirty="0"/>
              <a:t> από τις αρχές της </a:t>
            </a:r>
            <a:r>
              <a:rPr lang="el-GR" dirty="0" err="1"/>
              <a:t>ΕξΑΕ</a:t>
            </a:r>
            <a:r>
              <a:rPr lang="el-GR" dirty="0"/>
              <a:t> και β) εάν το ΕΥ έχει δημιουργηθεί σύμφωνα με τις αρχές της </a:t>
            </a:r>
            <a:r>
              <a:rPr lang="el-GR" dirty="0" err="1"/>
              <a:t>πολυμεσικής</a:t>
            </a:r>
            <a:r>
              <a:rPr lang="el-GR" dirty="0"/>
              <a:t> μάθησης.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dirty="0"/>
              <a:t>Εργαλείο συλλογής και ανάλυσης δεδομένων: </a:t>
            </a:r>
            <a:r>
              <a:rPr lang="en-US" dirty="0" err="1"/>
              <a:t>Jamovi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49084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908720"/>
            <a:ext cx="7848872" cy="765652"/>
          </a:xfrm>
        </p:spPr>
        <p:txBody>
          <a:bodyPr>
            <a:noAutofit/>
          </a:bodyPr>
          <a:lstStyle/>
          <a:p>
            <a:pPr algn="ctr"/>
            <a:br>
              <a:rPr lang="el-GR" sz="3600" dirty="0"/>
            </a:br>
            <a:r>
              <a:rPr lang="el-GR" sz="3600" dirty="0"/>
              <a:t>7. Παραγόμενο εκπαιδευτικό υλικό (1/2) 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99592" y="2492896"/>
            <a:ext cx="68407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Δημιουργία Εκπαιδευτικού Υλικού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dirty="0"/>
              <a:t>Σύμφωνα με τις αρχές της </a:t>
            </a:r>
            <a:r>
              <a:rPr lang="el-GR" dirty="0" err="1"/>
              <a:t>πολυμεσικής</a:t>
            </a:r>
            <a:r>
              <a:rPr lang="el-GR" dirty="0"/>
              <a:t> μάθησης (</a:t>
            </a:r>
            <a:r>
              <a:rPr lang="en-US" dirty="0"/>
              <a:t>Mayer)</a:t>
            </a:r>
            <a:endParaRPr lang="el-GR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dirty="0"/>
              <a:t>Αξιοποίηση πλατφόρμας </a:t>
            </a:r>
            <a:r>
              <a:rPr lang="en-US" dirty="0" err="1"/>
              <a:t>Chamilo</a:t>
            </a:r>
            <a:r>
              <a:rPr lang="en-US" dirty="0"/>
              <a:t> </a:t>
            </a:r>
            <a:r>
              <a:rPr lang="el-GR" dirty="0"/>
              <a:t>σε συνδυασμό με </a:t>
            </a:r>
            <a:r>
              <a:rPr lang="en-US" dirty="0"/>
              <a:t>H5P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dirty="0"/>
              <a:t>Σκοπός: Η οργάνωση και απόδοση εννοιών και πληροφοριών για την ενότητα «Φως», καθώς και η ένταξη </a:t>
            </a:r>
            <a:r>
              <a:rPr lang="el-GR" dirty="0" err="1"/>
              <a:t>διαδραστικών</a:t>
            </a:r>
            <a:r>
              <a:rPr lang="el-GR" dirty="0"/>
              <a:t> ασκήσεων και βίντεο για την καλύτερη κατανόηση και εφαρμογή.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5266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11920-4E6B-FFED-B897-B34F6E8AA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1D0ED-6CC0-3668-9BE8-7DF6627E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908720"/>
            <a:ext cx="7848872" cy="765652"/>
          </a:xfrm>
        </p:spPr>
        <p:txBody>
          <a:bodyPr>
            <a:noAutofit/>
          </a:bodyPr>
          <a:lstStyle/>
          <a:p>
            <a:pPr algn="ctr"/>
            <a:br>
              <a:rPr lang="el-GR" sz="3600" dirty="0"/>
            </a:br>
            <a:r>
              <a:rPr lang="el-GR" sz="3600" dirty="0"/>
              <a:t>7. Παραγόμενο εκπαιδευτικό υλικό (2/2) 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>
            <a:extLst>
              <a:ext uri="{FF2B5EF4-FFF2-40B4-BE49-F238E27FC236}">
                <a16:creationId xmlns:a16="http://schemas.microsoft.com/office/drawing/2014/main" id="{13675649-6837-7E12-7495-349B00A021AA}"/>
              </a:ext>
            </a:extLst>
          </p:cNvPr>
          <p:cNvSpPr/>
          <p:nvPr/>
        </p:nvSpPr>
        <p:spPr>
          <a:xfrm>
            <a:off x="611560" y="2204864"/>
            <a:ext cx="68407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Δημιουργία </a:t>
            </a:r>
            <a:r>
              <a:rPr lang="el-GR" b="1" dirty="0">
                <a:hlinkClick r:id="rId2"/>
              </a:rPr>
              <a:t>Εκπαιδευτικού Υλικού</a:t>
            </a:r>
            <a:endParaRPr lang="en-US" b="1" dirty="0"/>
          </a:p>
          <a:p>
            <a:r>
              <a:rPr lang="el-GR" b="1" dirty="0"/>
              <a:t>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dirty="0"/>
              <a:t>Εικόνες σε συνδυασμό με κείμενα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dirty="0" err="1"/>
              <a:t>Διαδραστικά</a:t>
            </a:r>
            <a:r>
              <a:rPr lang="el-GR" dirty="0"/>
              <a:t> βίντεο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dirty="0"/>
              <a:t>Ερωτήσεις </a:t>
            </a:r>
            <a:r>
              <a:rPr lang="el-GR" dirty="0" err="1"/>
              <a:t>αυτοαξιολόγησης</a:t>
            </a:r>
            <a:r>
              <a:rPr lang="el-GR" dirty="0"/>
              <a:t> στο τέλος κάθε ενότητας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dirty="0"/>
              <a:t>Ασκήσεις συμμετοχής σε συζήτηση με τους άλλους εκπαιδευομένους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dirty="0"/>
              <a:t>Δραστηριότητες δημιουργίας περιεχομένου από τους εκπαιδευομένους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8959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Αποτελέσματα - Κύρια ευρήματα  (</a:t>
            </a:r>
            <a:r>
              <a:rPr lang="en-US" sz="3600" dirty="0"/>
              <a:t>1/</a:t>
            </a:r>
            <a:r>
              <a:rPr lang="el-GR" sz="3600" dirty="0"/>
              <a:t>3</a:t>
            </a:r>
            <a:r>
              <a:rPr lang="en-US" sz="3600" dirty="0"/>
              <a:t>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539552" y="2420888"/>
            <a:ext cx="50405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Αποτελέσματα</a:t>
            </a:r>
            <a:r>
              <a:rPr lang="el-GR" dirty="0"/>
              <a:t>:</a:t>
            </a:r>
          </a:p>
          <a:p>
            <a:endParaRPr lang="el-GR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l-GR" dirty="0"/>
              <a:t>Θετική στάση απέναντι στο ΕΥ (δομή &amp; ευχρηστία) και στον τρόπο διδασκαλίας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l-GR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l-GR" dirty="0"/>
              <a:t>Ενίσχυση του ενδιαφέροντος και του κινήτρου για μάθηση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l-GR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l-GR" dirty="0"/>
              <a:t>Περιθώρια για βελτίωση του ΕΥ, ως προς τη </a:t>
            </a:r>
            <a:r>
              <a:rPr lang="el-GR" dirty="0" err="1"/>
              <a:t>διαδραστικότητα</a:t>
            </a:r>
            <a:r>
              <a:rPr lang="el-GR" dirty="0"/>
              <a:t> και την πειραματική διάσταση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CCB7F2DD-30A5-2D35-39A3-2AAC464626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789040"/>
            <a:ext cx="3810657" cy="152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73AAB-D141-98E5-29F9-EB84B4031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FDD2C4-6A46-9994-BB7A-348113A46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98072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Αποτελέσματα - Κύρια ευρήματα  (2</a:t>
            </a:r>
            <a:r>
              <a:rPr lang="en-US" sz="3600" dirty="0"/>
              <a:t>/</a:t>
            </a:r>
            <a:r>
              <a:rPr lang="el-GR" sz="3600" dirty="0"/>
              <a:t>3</a:t>
            </a:r>
            <a:r>
              <a:rPr lang="en-US" sz="3600" dirty="0"/>
              <a:t>)</a:t>
            </a:r>
            <a:endParaRPr lang="el-GR" sz="4000" b="1" dirty="0"/>
          </a:p>
        </p:txBody>
      </p:sp>
      <p:sp>
        <p:nvSpPr>
          <p:cNvPr id="4" name="9 - Ορθογώνιο">
            <a:extLst>
              <a:ext uri="{FF2B5EF4-FFF2-40B4-BE49-F238E27FC236}">
                <a16:creationId xmlns:a16="http://schemas.microsoft.com/office/drawing/2014/main" id="{51ADB537-497B-9CFB-AE60-68D479756795}"/>
              </a:ext>
            </a:extLst>
          </p:cNvPr>
          <p:cNvSpPr/>
          <p:nvPr/>
        </p:nvSpPr>
        <p:spPr>
          <a:xfrm>
            <a:off x="755576" y="2204864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Αποτελέσματα</a:t>
            </a:r>
            <a:r>
              <a:rPr lang="el-GR" dirty="0"/>
              <a:t>:</a:t>
            </a:r>
          </a:p>
          <a:p>
            <a:endParaRPr lang="el-GR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l-GR" dirty="0"/>
              <a:t>Το ΕΥ </a:t>
            </a:r>
            <a:r>
              <a:rPr lang="el-GR" dirty="0" err="1"/>
              <a:t>διέπεται</a:t>
            </a:r>
            <a:r>
              <a:rPr lang="el-GR" dirty="0"/>
              <a:t> από τις αρχές της </a:t>
            </a:r>
            <a:r>
              <a:rPr lang="el-GR" dirty="0" err="1"/>
              <a:t>ΕξΑΕ</a:t>
            </a:r>
            <a:r>
              <a:rPr lang="el-GR" dirty="0"/>
              <a:t>, υπάρχουν όμως περιθώρια βελτίωσης</a:t>
            </a:r>
          </a:p>
          <a:p>
            <a:endParaRPr lang="el-GR" dirty="0"/>
          </a:p>
          <a:p>
            <a:r>
              <a:rPr lang="el-GR" dirty="0"/>
              <a:t>Συγκεκριμένα: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/>
              <a:t>Μέτρια βιβλιογραφική τεκμηρίωση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/>
              <a:t>Μερική πυκνότητα πληροφοριών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/>
              <a:t>Περισσότερη καθοδήγηση στη μελέτη του ΕΥ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/>
              <a:t>Ελάχιστες δίαυλοι επικοινωνίας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/>
              <a:t>Πιο εύστοχες δραστηριότητες ανάλογα με τους στόχους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8175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BE7A2-ABA9-9EF6-666B-F03664063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8A156C-4FC7-8C81-428C-1AA0565F2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105273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Αποτελέσματα - Κύρια ευρήματα  (3</a:t>
            </a:r>
            <a:r>
              <a:rPr lang="en-US" sz="3600" dirty="0"/>
              <a:t>/</a:t>
            </a:r>
            <a:r>
              <a:rPr lang="el-GR" sz="3600" dirty="0"/>
              <a:t>3</a:t>
            </a:r>
            <a:r>
              <a:rPr lang="en-US" sz="3600" dirty="0"/>
              <a:t>)</a:t>
            </a:r>
            <a:endParaRPr lang="el-GR" sz="4000" b="1" dirty="0"/>
          </a:p>
        </p:txBody>
      </p:sp>
      <p:sp>
        <p:nvSpPr>
          <p:cNvPr id="4" name="9 - Ορθογώνιο">
            <a:extLst>
              <a:ext uri="{FF2B5EF4-FFF2-40B4-BE49-F238E27FC236}">
                <a16:creationId xmlns:a16="http://schemas.microsoft.com/office/drawing/2014/main" id="{6D256FD6-6ABB-558B-C991-C17EF5E12D7F}"/>
              </a:ext>
            </a:extLst>
          </p:cNvPr>
          <p:cNvSpPr/>
          <p:nvPr/>
        </p:nvSpPr>
        <p:spPr>
          <a:xfrm>
            <a:off x="683568" y="2420888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Αποτελέσματα</a:t>
            </a:r>
            <a:r>
              <a:rPr lang="el-GR" dirty="0"/>
              <a:t>:</a:t>
            </a:r>
          </a:p>
          <a:p>
            <a:endParaRPr lang="el-GR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dirty="0"/>
              <a:t>Το ΕΥ έχει δημιουργηθεί σύμφωνα με τις αρχές της </a:t>
            </a:r>
            <a:r>
              <a:rPr lang="el-GR" dirty="0" err="1"/>
              <a:t>πολυμεσικής</a:t>
            </a:r>
            <a:r>
              <a:rPr lang="el-GR" dirty="0"/>
              <a:t> μάθησης, αλλά με μικρές αστοχίες σε ορισμένα σημεία</a:t>
            </a:r>
          </a:p>
          <a:p>
            <a:endParaRPr lang="el-GR" dirty="0"/>
          </a:p>
          <a:p>
            <a:r>
              <a:rPr lang="el-GR" dirty="0"/>
              <a:t>Συγκεκριμένα: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/>
              <a:t>Παρουσίαση μη σχετικών πληροφοριών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/>
              <a:t>Πολύ απλή παρουσίαση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/>
              <a:t>Λίγα καθημερινά παραδείγματα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/>
              <a:t>Απουσία εισαγωγικών δραστηριοτήτων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30074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Συμπεράσματα (1/3)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043608" y="1136055"/>
            <a:ext cx="799288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400" b="1" dirty="0"/>
              <a:t>Αποτελεσματικότητα Διδακτικής Παρέμβασης &amp; Στάσεις Μαθητών</a:t>
            </a:r>
          </a:p>
          <a:p>
            <a:pPr>
              <a:buNone/>
            </a:pPr>
            <a:endParaRPr lang="el-GR" sz="2400" b="1" dirty="0"/>
          </a:p>
          <a:p>
            <a:pPr>
              <a:buNone/>
            </a:pPr>
            <a:r>
              <a:rPr lang="el-GR" sz="2400" b="1" dirty="0"/>
              <a:t>Ερώτημα 1 – Νέος τρόπος διδασκαλίας</a:t>
            </a:r>
            <a:endParaRPr lang="el-G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Θετική αποτίμηση από τους μαθητές.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Ευελιξία και αξιοποίηση ψηφιακών εργαλείων.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Ανάγκη ενίσχυσης βιωματικών/πειραματικών δραστηριοτήτων.</a:t>
            </a:r>
          </a:p>
          <a:p>
            <a:endParaRPr lang="el-GR" sz="2400" dirty="0"/>
          </a:p>
          <a:p>
            <a:pPr>
              <a:buNone/>
            </a:pPr>
            <a:r>
              <a:rPr lang="el-GR" sz="2400" b="1" dirty="0"/>
              <a:t>Ερώτημα 2 – Στάσεις απέναντι στην πλατφόρμα</a:t>
            </a:r>
            <a:endParaRPr lang="el-G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Θετική στάση και αποδοχή του περιβάλλοντος.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Επιφυλάξεις σχετικά με την επικοινωνία και την αλληλεπίδραση.</a:t>
            </a:r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704983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5B08D-3CBB-5A5C-9D98-82B4553CF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5C2BD4-74EE-7F8A-1DAE-1155D380D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Συμπεράσματα (2/3)</a:t>
            </a:r>
            <a:endParaRPr lang="el-GR" sz="4000" b="1" dirty="0"/>
          </a:p>
        </p:txBody>
      </p:sp>
      <p:sp>
        <p:nvSpPr>
          <p:cNvPr id="4" name="9 - Ορθογώνιο">
            <a:extLst>
              <a:ext uri="{FF2B5EF4-FFF2-40B4-BE49-F238E27FC236}">
                <a16:creationId xmlns:a16="http://schemas.microsoft.com/office/drawing/2014/main" id="{86ABF2AD-9528-5ED0-4CB3-B7DC7E21928B}"/>
              </a:ext>
            </a:extLst>
          </p:cNvPr>
          <p:cNvSpPr/>
          <p:nvPr/>
        </p:nvSpPr>
        <p:spPr>
          <a:xfrm>
            <a:off x="824914" y="1348800"/>
            <a:ext cx="799288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000" b="1" dirty="0"/>
              <a:t>Ποιότητα Υλικού &amp; Μαθησιακά Αποτελέσματα</a:t>
            </a:r>
          </a:p>
          <a:p>
            <a:pPr>
              <a:buNone/>
            </a:pPr>
            <a:endParaRPr lang="el-GR" sz="2000" b="1" dirty="0"/>
          </a:p>
          <a:p>
            <a:pPr>
              <a:buNone/>
            </a:pPr>
            <a:r>
              <a:rPr lang="el-GR" sz="2000" b="1" dirty="0"/>
              <a:t>Ερώτημα 3 – Ελκυστικότητα &amp; Ευχρηστία</a:t>
            </a:r>
            <a:endParaRPr lang="el-G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Λειτουργικό και οργανωμένο υλικό.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Περιορισμένη αισθητική και </a:t>
            </a:r>
            <a:r>
              <a:rPr lang="el-GR" sz="2000" dirty="0" err="1"/>
              <a:t>διαδραστικότητα</a:t>
            </a:r>
            <a:r>
              <a:rPr lang="el-GR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Ανάγκη </a:t>
            </a:r>
            <a:r>
              <a:rPr lang="el-GR" sz="2000" dirty="0" err="1"/>
              <a:t>πολυτροπικού</a:t>
            </a:r>
            <a:r>
              <a:rPr lang="el-GR" sz="2000" dirty="0"/>
              <a:t> εμπλουτισμού.</a:t>
            </a:r>
          </a:p>
          <a:p>
            <a:endParaRPr lang="el-GR" sz="2000" dirty="0"/>
          </a:p>
          <a:p>
            <a:pPr>
              <a:buNone/>
            </a:pPr>
            <a:r>
              <a:rPr lang="el-GR" sz="2000" b="1" dirty="0"/>
              <a:t>Ερώτημα 4 – Μαθησιακά Αποτελέσματα</a:t>
            </a:r>
            <a:endParaRPr lang="el-G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Θετική συμβολή στην κατανόηση εννοιών της Φυσικής.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Περιορισμένη σύνδεση με βιωματικά </a:t>
            </a:r>
            <a:r>
              <a:rPr lang="el-GR" sz="2000" dirty="0" err="1"/>
              <a:t>συμφραζόμενα</a:t>
            </a:r>
            <a:r>
              <a:rPr lang="el-GR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Σημαντικός ο ρόλος της συστηματικής ανατροφοδότησης.</a:t>
            </a:r>
          </a:p>
          <a:p>
            <a:endParaRPr lang="el-GR" sz="2000" dirty="0"/>
          </a:p>
          <a:p>
            <a:pPr>
              <a:buNone/>
            </a:pPr>
            <a:r>
              <a:rPr lang="el-GR" sz="2000" b="1" dirty="0"/>
              <a:t>Ερώτημα 5 – Προτεινόμενες Βελτιώσεις</a:t>
            </a:r>
            <a:endParaRPr lang="el-G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Ενίσχυση </a:t>
            </a:r>
            <a:r>
              <a:rPr lang="el-GR" sz="2000" dirty="0" err="1"/>
              <a:t>διαδραστικών</a:t>
            </a:r>
            <a:r>
              <a:rPr lang="el-GR" sz="2000" dirty="0"/>
              <a:t> δραστηριοτήτων.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Περισσότερα οπτικά στοιχεία και παραδείγματα.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Σαφέστερες οδηγίες και κουίζ με ανατροφοδότηση.</a:t>
            </a:r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585223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70AB0-9235-87E6-806F-52866DEF1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72E42D-3081-4009-3443-3F18D0FAF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Συμπεράσματα (3/3)</a:t>
            </a:r>
            <a:endParaRPr lang="el-GR" sz="4000" b="1" dirty="0"/>
          </a:p>
        </p:txBody>
      </p:sp>
      <p:sp>
        <p:nvSpPr>
          <p:cNvPr id="4" name="9 - Ορθογώνιο">
            <a:extLst>
              <a:ext uri="{FF2B5EF4-FFF2-40B4-BE49-F238E27FC236}">
                <a16:creationId xmlns:a16="http://schemas.microsoft.com/office/drawing/2014/main" id="{2F03DDF1-86C7-8533-3FDB-D854D7AA34C6}"/>
              </a:ext>
            </a:extLst>
          </p:cNvPr>
          <p:cNvSpPr/>
          <p:nvPr/>
        </p:nvSpPr>
        <p:spPr>
          <a:xfrm>
            <a:off x="935596" y="1556792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000" b="1" dirty="0"/>
              <a:t>Παιδαγωγική Θεμελίωση &amp; Αρχές </a:t>
            </a:r>
            <a:r>
              <a:rPr lang="el-GR" sz="2000" b="1" dirty="0" err="1"/>
              <a:t>Πολυμεσικής</a:t>
            </a:r>
            <a:r>
              <a:rPr lang="el-GR" sz="2000" b="1" dirty="0"/>
              <a:t> Μάθησης</a:t>
            </a:r>
          </a:p>
          <a:p>
            <a:pPr>
              <a:buNone/>
            </a:pPr>
            <a:endParaRPr lang="el-GR" sz="2000" b="1" dirty="0"/>
          </a:p>
          <a:p>
            <a:pPr>
              <a:buNone/>
            </a:pPr>
            <a:r>
              <a:rPr lang="el-GR" sz="2000" b="1" dirty="0"/>
              <a:t>Ερώτημα 6 – Αρχές Εξ Αποστάσεως Εκπαίδευσης</a:t>
            </a:r>
            <a:endParaRPr lang="el-G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Ενσωμάτωση βασικών στοιχείων (εικόνα, κείμενο, βίντεο, φιλική γλώσσα).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dirty="0"/>
              <a:t>Ελλείψεις σε αλληλεπίδραση, προπαίδευση και υποστηρικτική δομή.</a:t>
            </a:r>
          </a:p>
          <a:p>
            <a:pPr>
              <a:buFont typeface="Arial" panose="020B0604020202020204" pitchFamily="34" charset="0"/>
              <a:buChar char="•"/>
            </a:pPr>
            <a:endParaRPr lang="el-GR" sz="2000" dirty="0"/>
          </a:p>
          <a:p>
            <a:pPr>
              <a:buNone/>
            </a:pPr>
            <a:r>
              <a:rPr lang="el-GR" sz="2000" b="1" dirty="0"/>
              <a:t>Ερώτημα 7 – Αρχές </a:t>
            </a:r>
            <a:r>
              <a:rPr lang="el-GR" sz="2000" b="1" dirty="0" err="1"/>
              <a:t>Πολυμεσικής</a:t>
            </a:r>
            <a:r>
              <a:rPr lang="el-GR" sz="2000" b="1" dirty="0"/>
              <a:t> Μάθησης</a:t>
            </a:r>
            <a:br>
              <a:rPr lang="el-GR" sz="2000" dirty="0"/>
            </a:br>
            <a:r>
              <a:rPr lang="el-GR" sz="2000" dirty="0"/>
              <a:t>✔ Εφαρμόζονται βασικές αρχές (</a:t>
            </a:r>
            <a:r>
              <a:rPr lang="el-GR" sz="2000" dirty="0" err="1"/>
              <a:t>πολυμεσικότητα</a:t>
            </a:r>
            <a:r>
              <a:rPr lang="el-GR" sz="2000" dirty="0"/>
              <a:t>, συνοχή, προσωποποίηση, σηματοδότηση).</a:t>
            </a:r>
            <a:br>
              <a:rPr lang="el-GR" sz="2000" dirty="0"/>
            </a:br>
            <a:r>
              <a:rPr lang="el-GR" sz="2000" dirty="0"/>
              <a:t>⚠ Περιθώρια βελτίωσης στην κατάτμηση πληροφορίας και στην προπαίδευση.</a:t>
            </a:r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549447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7B366-91D6-44A7-56C6-CB3C6C8C1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CA195E-3395-BAB9-F3CF-9204F4CFC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/>
              <a:t>Προτάσεις</a:t>
            </a:r>
            <a:endParaRPr lang="el-GR" sz="4000" b="1" dirty="0"/>
          </a:p>
        </p:txBody>
      </p:sp>
      <p:sp>
        <p:nvSpPr>
          <p:cNvPr id="4" name="9 - Ορθογώνιο">
            <a:extLst>
              <a:ext uri="{FF2B5EF4-FFF2-40B4-BE49-F238E27FC236}">
                <a16:creationId xmlns:a16="http://schemas.microsoft.com/office/drawing/2014/main" id="{81E4085F-CE5E-0CBE-C0B8-3FC1E1660367}"/>
              </a:ext>
            </a:extLst>
          </p:cNvPr>
          <p:cNvSpPr/>
          <p:nvPr/>
        </p:nvSpPr>
        <p:spPr>
          <a:xfrm>
            <a:off x="1151112" y="1484784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000" b="1" dirty="0"/>
              <a:t>Προτάσεις για Μελλοντική Έρευνα</a:t>
            </a:r>
          </a:p>
          <a:p>
            <a:pPr>
              <a:buNone/>
            </a:pPr>
            <a:endParaRPr lang="el-GR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dirty="0"/>
              <a:t>Διεξαγωγή έρευνας με </a:t>
            </a:r>
            <a:r>
              <a:rPr lang="el-GR" sz="2000" b="1" dirty="0"/>
              <a:t>μεγαλύτερο και αντιπροσωπευτικότερο δείγμα</a:t>
            </a:r>
            <a:r>
              <a:rPr lang="el-GR" sz="2000" dirty="0"/>
              <a:t> μαθητών.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dirty="0"/>
              <a:t>Συγκριτικές μελέτες μεταξύ: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000" dirty="0"/>
              <a:t>αστικών και επαρχιακών σχολικών μονάδων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000" dirty="0"/>
              <a:t>δημοσίων και ιδιωτικών σχολείων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dirty="0"/>
              <a:t>Εφαρμογή </a:t>
            </a:r>
            <a:r>
              <a:rPr lang="el-GR" sz="2000" b="1" dirty="0"/>
              <a:t>ποιοτικών μεθοδολογικών προσεγγίσεων</a:t>
            </a:r>
            <a:r>
              <a:rPr lang="el-GR" sz="2000" dirty="0"/>
              <a:t> (π.χ. ομαδικές συνεντεύξεις) για εις βάθος διερεύνηση εμπειριών και αντιλήψεων μαθητών και εκπαιδευτικών.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dirty="0"/>
              <a:t>Ανάπτυξη και αξιολόγηση </a:t>
            </a:r>
            <a:r>
              <a:rPr lang="el-GR" sz="2000" b="1" dirty="0"/>
              <a:t>αναθεωρημένης εκδοχής του εκπαιδευτικού υλικού</a:t>
            </a:r>
            <a:r>
              <a:rPr lang="el-GR" sz="2000" dirty="0"/>
              <a:t>, με στόχο: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000" dirty="0"/>
              <a:t>τη βελτίωση της διδακτικής πρακτικής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000" dirty="0"/>
              <a:t>την ενίσχυση της μαθησιακής αποτελεσματικότητας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067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1. Σκοπός 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683568" y="2348880"/>
            <a:ext cx="380007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/>
              <a:t>Σκοπός: η διερεύνηση του τρόπου με τον οποίο η </a:t>
            </a:r>
            <a:r>
              <a:rPr lang="el-GR" b="1" dirty="0"/>
              <a:t>ενσωμάτωση </a:t>
            </a:r>
            <a:r>
              <a:rPr lang="el-GR" b="1" dirty="0" err="1"/>
              <a:t>διαδραστικών</a:t>
            </a:r>
            <a:r>
              <a:rPr lang="el-GR" b="1" dirty="0"/>
              <a:t> στοιχείων</a:t>
            </a:r>
            <a:r>
              <a:rPr lang="el-GR" dirty="0"/>
              <a:t>, όπως τα βίντεο και οι προσομοιώσεις, μπορεί να </a:t>
            </a:r>
            <a:r>
              <a:rPr lang="el-GR" b="1" dirty="0"/>
              <a:t>ενισχύσουν τη μαθησιακή εμπειρία </a:t>
            </a:r>
            <a:r>
              <a:rPr lang="el-GR" dirty="0"/>
              <a:t>των μαθητών και να προάγουν μια </a:t>
            </a:r>
            <a:r>
              <a:rPr lang="el-GR" b="1" dirty="0"/>
              <a:t>βαθύτερη κατανόηση</a:t>
            </a:r>
            <a:r>
              <a:rPr lang="el-GR" dirty="0"/>
              <a:t> της έννοιας του φωτός.</a:t>
            </a:r>
            <a:endParaRPr lang="en-US" dirty="0"/>
          </a:p>
          <a:p>
            <a:endParaRPr lang="el-GR" sz="3200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2AB24BEC-A52F-97F4-C26A-540FF7D31B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204864"/>
            <a:ext cx="3902082" cy="3179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043608" y="2204864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Σας ευχαριστώ για την προσοχή σας!</a:t>
            </a: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9DE09978-9EB6-69FF-FB15-DCCEE98A6B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140968"/>
            <a:ext cx="5481432" cy="306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59632" y="694432"/>
            <a:ext cx="7559280" cy="576064"/>
          </a:xfrm>
        </p:spPr>
        <p:txBody>
          <a:bodyPr>
            <a:noAutofit/>
          </a:bodyPr>
          <a:lstStyle/>
          <a:p>
            <a:r>
              <a:rPr lang="el-GR" sz="3600" dirty="0"/>
              <a:t>2. Συνεισφορά της διπλωματικής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467544" y="2204864"/>
            <a:ext cx="424847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Η διπλωματική εργασία συνεισφέρει ως προς την:</a:t>
            </a:r>
          </a:p>
          <a:p>
            <a:endParaRPr lang="el-G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b="1" dirty="0"/>
              <a:t>Οργάνωση πληροφοριών</a:t>
            </a:r>
            <a:r>
              <a:rPr lang="el-GR" dirty="0"/>
              <a:t> και συγκέντρωση εργαλείων για τη διδασκαλία της ενότητας «Φως»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b="1" dirty="0"/>
              <a:t>Ενίσχυση του διαδικτυακού εκπαιδευτικού υλικού </a:t>
            </a:r>
            <a:r>
              <a:rPr lang="el-GR" dirty="0"/>
              <a:t>για εξ αποστάσεως διδασκαλία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b="1" dirty="0"/>
              <a:t>Υποστήριξη</a:t>
            </a:r>
            <a:r>
              <a:rPr lang="el-GR" dirty="0"/>
              <a:t> των μαθητών σε </a:t>
            </a:r>
            <a:r>
              <a:rPr lang="el-GR" b="1" dirty="0"/>
              <a:t>ασύγχρονα</a:t>
            </a:r>
            <a:r>
              <a:rPr lang="el-GR" dirty="0"/>
              <a:t> περιβάλλοντα μάθησης</a:t>
            </a:r>
          </a:p>
          <a:p>
            <a:endParaRPr lang="el-GR" sz="3200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6CB72DCF-CE7A-37B5-EBFE-8F0CF285C9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212976"/>
            <a:ext cx="4443922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3. Ερευνητικά Ερωτήματα (1/2) 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971600" y="1246358"/>
            <a:ext cx="76328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Η έρευνα πραγματοποιήθηκε με σκοπό να απαντήσει στα παρακάτω ερευνητικά ερωτήματα (ως προς τους μαθητές):</a:t>
            </a:r>
            <a:endParaRPr lang="en-US" sz="2000" dirty="0"/>
          </a:p>
          <a:p>
            <a:r>
              <a:rPr lang="el-GR" sz="2000" dirty="0"/>
              <a:t> 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l-GR" sz="2000" dirty="0"/>
              <a:t>Ποιες είναι οι απόψεις των μαθητών για τον νέο τρόπο διδασκαλίας του μαθήματος της Φυσικής;</a:t>
            </a:r>
          </a:p>
          <a:p>
            <a:pPr marL="457200" indent="-457200">
              <a:buFont typeface="+mj-lt"/>
              <a:buAutoNum type="arabicPeriod"/>
            </a:pPr>
            <a:endParaRPr lang="el-GR" sz="2000" dirty="0"/>
          </a:p>
          <a:p>
            <a:pPr marL="457200" indent="-457200">
              <a:buFont typeface="+mj-lt"/>
              <a:buAutoNum type="arabicPeriod"/>
            </a:pPr>
            <a:r>
              <a:rPr lang="el-GR" sz="2000" dirty="0"/>
              <a:t>Ποιες είναι οι στάσεις των μαθητών απέναντι στην πλατφόρμα της εξ αποστάσεως εκπαίδευσης;</a:t>
            </a:r>
          </a:p>
          <a:p>
            <a:pPr marL="457200" indent="-457200">
              <a:buFont typeface="+mj-lt"/>
              <a:buAutoNum type="arabicPeriod"/>
            </a:pPr>
            <a:endParaRPr lang="el-GR" sz="2000" dirty="0"/>
          </a:p>
          <a:p>
            <a:pPr marL="457200" indent="-457200">
              <a:buFont typeface="+mj-lt"/>
              <a:buAutoNum type="arabicPeriod"/>
            </a:pPr>
            <a:r>
              <a:rPr lang="el-GR" sz="2000" dirty="0"/>
              <a:t>Ποιες είναι οι απόψεις των μαθητών για την ελκυστικότητα και την ευχρηστία του υλικού;</a:t>
            </a:r>
          </a:p>
          <a:p>
            <a:pPr marL="457200" indent="-457200">
              <a:buFont typeface="+mj-lt"/>
              <a:buAutoNum type="arabicPeriod"/>
            </a:pPr>
            <a:endParaRPr lang="el-GR" sz="2000" dirty="0"/>
          </a:p>
          <a:p>
            <a:pPr marL="457200" indent="-457200">
              <a:buFont typeface="+mj-lt"/>
              <a:buAutoNum type="arabicPeriod"/>
            </a:pPr>
            <a:r>
              <a:rPr lang="el-GR" sz="2000" dirty="0"/>
              <a:t>Το υλικό οδηγεί σε μαθησιακά αποτελέσματα;</a:t>
            </a:r>
          </a:p>
          <a:p>
            <a:pPr marL="457200" indent="-457200">
              <a:buFont typeface="+mj-lt"/>
              <a:buAutoNum type="arabicPeriod"/>
            </a:pPr>
            <a:endParaRPr lang="el-GR" sz="2000" dirty="0"/>
          </a:p>
          <a:p>
            <a:pPr marL="457200" indent="-457200">
              <a:buFont typeface="+mj-lt"/>
              <a:buAutoNum type="arabicPeriod"/>
            </a:pPr>
            <a:r>
              <a:rPr lang="el-GR" sz="2000" dirty="0"/>
              <a:t>Ποιες αλλαγές προτείνουν οι μαθητές ώστε να βελτιωθεί το εκπαιδευτικό υλικό;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75676-2981-B0A9-5D80-4BF1521E6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EFD488-0657-7EF9-758D-DCFB5D7CF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3. Ερευνητικά Ερωτήματα (2/2) </a:t>
            </a:r>
            <a:endParaRPr lang="el-GR" sz="4000" b="1" dirty="0"/>
          </a:p>
        </p:txBody>
      </p:sp>
      <p:sp>
        <p:nvSpPr>
          <p:cNvPr id="4" name="9 - Ορθογώνιο">
            <a:extLst>
              <a:ext uri="{FF2B5EF4-FFF2-40B4-BE49-F238E27FC236}">
                <a16:creationId xmlns:a16="http://schemas.microsoft.com/office/drawing/2014/main" id="{CBA93E01-14DF-1BC7-DCC1-7DB79F2BA429}"/>
              </a:ext>
            </a:extLst>
          </p:cNvPr>
          <p:cNvSpPr/>
          <p:nvPr/>
        </p:nvSpPr>
        <p:spPr>
          <a:xfrm>
            <a:off x="899592" y="2132856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Η έρευνα πραγματοποιήθηκε με σκοπό να απαντήσει στα παρακάτω ερευνητικά ερωτήματα (ως προς τους ειδικούς του πεδίου): </a:t>
            </a:r>
          </a:p>
          <a:p>
            <a:endParaRPr lang="el-GR" sz="2000" dirty="0"/>
          </a:p>
          <a:p>
            <a:pPr marL="457200" indent="-457200">
              <a:buAutoNum type="arabicPeriod" startAt="6"/>
            </a:pPr>
            <a:r>
              <a:rPr lang="el-GR" sz="2000" dirty="0"/>
              <a:t>Το εκπαιδευτικό υλικό </a:t>
            </a:r>
            <a:r>
              <a:rPr lang="el-GR" sz="2000" dirty="0" err="1"/>
              <a:t>διέπεται</a:t>
            </a:r>
            <a:r>
              <a:rPr lang="el-GR" sz="2000" dirty="0"/>
              <a:t> από τις αρχές και τη μεθοδολογία της εξ αποστάσεως εκπαίδευσης;</a:t>
            </a:r>
          </a:p>
          <a:p>
            <a:pPr marL="457200" indent="-457200">
              <a:buAutoNum type="arabicPeriod" startAt="6"/>
            </a:pPr>
            <a:endParaRPr lang="en-US" sz="2000" dirty="0"/>
          </a:p>
          <a:p>
            <a:r>
              <a:rPr lang="el-GR" sz="2000" dirty="0"/>
              <a:t>7.    Το εκπαιδευτικό υλικό έχει δημιουργηθεί σύμφωνα με τις αρχές της </a:t>
            </a:r>
            <a:r>
              <a:rPr lang="el-GR" sz="2000" dirty="0" err="1"/>
              <a:t>Πολυμεσικής</a:t>
            </a:r>
            <a:r>
              <a:rPr lang="el-GR" sz="2000" dirty="0"/>
              <a:t> Μάθησης;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99531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4. Δομή της εργασίας </a:t>
            </a:r>
            <a:endParaRPr lang="el-GR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4065FD-8ADB-457D-E7EE-485573E9DC4A}"/>
              </a:ext>
            </a:extLst>
          </p:cNvPr>
          <p:cNvSpPr txBox="1"/>
          <p:nvPr/>
        </p:nvSpPr>
        <p:spPr>
          <a:xfrm>
            <a:off x="1043608" y="2420888"/>
            <a:ext cx="7272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Θεωρητικό Πλαίσιο</a:t>
            </a:r>
          </a:p>
          <a:p>
            <a:endParaRPr lang="el-GR" dirty="0"/>
          </a:p>
          <a:p>
            <a:r>
              <a:rPr lang="el-GR" dirty="0"/>
              <a:t>Μεθοδολογία</a:t>
            </a:r>
          </a:p>
          <a:p>
            <a:endParaRPr lang="el-GR" dirty="0"/>
          </a:p>
          <a:p>
            <a:r>
              <a:rPr lang="el-GR" dirty="0"/>
              <a:t>Παραγόμενο Εκπαιδευτικό Υλικό</a:t>
            </a:r>
          </a:p>
          <a:p>
            <a:endParaRPr lang="el-GR" dirty="0"/>
          </a:p>
          <a:p>
            <a:r>
              <a:rPr lang="el-GR" dirty="0"/>
              <a:t>Αποτελέσματα – Κύρια Ευρήματα</a:t>
            </a:r>
          </a:p>
          <a:p>
            <a:endParaRPr lang="el-GR" dirty="0"/>
          </a:p>
          <a:p>
            <a:r>
              <a:rPr lang="el-GR" dirty="0"/>
              <a:t>Συμπεράσματα</a:t>
            </a:r>
          </a:p>
          <a:p>
            <a:endParaRPr lang="el-GR" dirty="0"/>
          </a:p>
          <a:p>
            <a:r>
              <a:rPr lang="el-GR" dirty="0"/>
              <a:t>Προτάσεις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5. Θεωρητικό Πλαίσιο (1/2)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611560" y="2204864"/>
            <a:ext cx="7992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/>
              <a:t>Η </a:t>
            </a:r>
            <a:r>
              <a:rPr lang="el-GR" b="1" dirty="0"/>
              <a:t>εξ αποστάσεως εκπαίδευση </a:t>
            </a:r>
            <a:r>
              <a:rPr lang="el-GR" dirty="0"/>
              <a:t>(</a:t>
            </a:r>
            <a:r>
              <a:rPr lang="el-GR" dirty="0" err="1"/>
              <a:t>ΕξΑΕ</a:t>
            </a:r>
            <a:r>
              <a:rPr lang="el-GR" dirty="0"/>
              <a:t>) είναι άρρηκτα συνδεδεμένη με τις </a:t>
            </a:r>
            <a:r>
              <a:rPr lang="el-GR" b="1" dirty="0"/>
              <a:t>Τεχνολογίες Πληροφορικής και Επικοινωνίας </a:t>
            </a:r>
            <a:r>
              <a:rPr lang="el-GR" dirty="0"/>
              <a:t>(ΤΠΕ). Η </a:t>
            </a:r>
            <a:r>
              <a:rPr lang="el-GR" dirty="0" err="1"/>
              <a:t>ΕξΑΕ</a:t>
            </a:r>
            <a:r>
              <a:rPr lang="el-GR" dirty="0"/>
              <a:t> επιτρέπει στους μαθητές να έχουν πρόσβαση στη μάθηση χωρίς κωλύματα, ενισχύοντας τις δεξιότητες και την αυτονομία τους (</a:t>
            </a:r>
            <a:r>
              <a:rPr lang="el-GR" dirty="0" err="1"/>
              <a:t>Καμαριανάκη</a:t>
            </a:r>
            <a:r>
              <a:rPr lang="el-GR" dirty="0"/>
              <a:t>, </a:t>
            </a:r>
            <a:r>
              <a:rPr lang="el-GR" dirty="0" err="1"/>
              <a:t>Κωτσίδης</a:t>
            </a:r>
            <a:r>
              <a:rPr lang="el-GR" dirty="0"/>
              <a:t>, &amp; Αναστασιάδης, 2023).</a:t>
            </a:r>
          </a:p>
          <a:p>
            <a:pPr algn="ctr"/>
            <a:r>
              <a:rPr lang="el-GR" dirty="0"/>
              <a:t> </a:t>
            </a:r>
          </a:p>
          <a:p>
            <a:pPr algn="ctr"/>
            <a:r>
              <a:rPr lang="el-GR" dirty="0"/>
              <a:t>Η </a:t>
            </a:r>
            <a:r>
              <a:rPr lang="el-GR" b="1" dirty="0" err="1"/>
              <a:t>πολυμεσική</a:t>
            </a:r>
            <a:r>
              <a:rPr lang="el-GR" b="1" dirty="0"/>
              <a:t> μάθηση </a:t>
            </a:r>
            <a:r>
              <a:rPr lang="el-GR" dirty="0"/>
              <a:t>βασίζεται στην παρουσίαση των πληροφοριών με διάφορες μορφές όπως εικόνα, ήχος, κείμενο, βίντεο και </a:t>
            </a:r>
            <a:r>
              <a:rPr lang="el-GR" dirty="0" err="1"/>
              <a:t>διαδραστικά</a:t>
            </a:r>
            <a:r>
              <a:rPr lang="el-GR" dirty="0"/>
              <a:t> εργαλεία. Ο εύστοχος συνδυασμός των μεθόδων αυτών, ενισχύει σημαντικά την κατανόηση, την απομνημόνευση και την εφαρμογή των γνώσεων σε νέα περιβάλλοντα (</a:t>
            </a:r>
            <a:r>
              <a:rPr lang="el-GR" dirty="0" err="1"/>
              <a:t>Mayer</a:t>
            </a:r>
            <a:r>
              <a:rPr lang="el-GR" dirty="0"/>
              <a:t>, 2014). </a:t>
            </a:r>
          </a:p>
        </p:txBody>
      </p:sp>
    </p:spTree>
    <p:extLst>
      <p:ext uri="{BB962C8B-B14F-4D97-AF65-F5344CB8AC3E}">
        <p14:creationId xmlns:p14="http://schemas.microsoft.com/office/powerpoint/2010/main" val="3581669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>
            <a:extLst>
              <a:ext uri="{FF2B5EF4-FFF2-40B4-BE49-F238E27FC236}">
                <a16:creationId xmlns:a16="http://schemas.microsoft.com/office/drawing/2014/main" id="{91E81DB0-24B9-A8D9-9336-3E5783D8B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476672"/>
            <a:ext cx="7524003" cy="970450"/>
          </a:xfrm>
        </p:spPr>
        <p:txBody>
          <a:bodyPr/>
          <a:lstStyle/>
          <a:p>
            <a:r>
              <a:rPr lang="el-GR" dirty="0"/>
              <a:t>5. Θεωρητικό Πλαίσιο (2/2)</a:t>
            </a:r>
            <a:endParaRPr lang="en-US" dirty="0"/>
          </a:p>
        </p:txBody>
      </p:sp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B04A1FC6-8089-2604-536B-FFF4AB810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31683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dirty="0"/>
              <a:t>Τα </a:t>
            </a:r>
            <a:r>
              <a:rPr lang="el-GR" b="1" dirty="0"/>
              <a:t>εξ αποστάσεως </a:t>
            </a:r>
            <a:r>
              <a:rPr lang="el-GR" b="1" dirty="0" err="1"/>
              <a:t>διαδραστικά</a:t>
            </a:r>
            <a:r>
              <a:rPr lang="el-GR" b="1" dirty="0"/>
              <a:t> μαθήματα </a:t>
            </a:r>
            <a:r>
              <a:rPr lang="el-GR" dirty="0"/>
              <a:t>που υποστηρίζονται από </a:t>
            </a:r>
            <a:r>
              <a:rPr lang="el-GR" b="1" dirty="0"/>
              <a:t>πολυμέσα</a:t>
            </a:r>
            <a:r>
              <a:rPr lang="el-GR" dirty="0"/>
              <a:t> και μπορούν να βοηθήσουν τους μαθητές στην </a:t>
            </a:r>
            <a:r>
              <a:rPr lang="el-GR" b="1" dirty="0"/>
              <a:t>ανάπτυξη δεξιοτήτων του 21ου αιώνα</a:t>
            </a:r>
            <a:r>
              <a:rPr lang="el-GR" dirty="0"/>
              <a:t>, όπως η κριτική σκέψη, η επίλυση προβλημάτων και η ψηφιακή παιδεία (</a:t>
            </a:r>
            <a:r>
              <a:rPr lang="el-GR" dirty="0" err="1"/>
              <a:t>Partnership</a:t>
            </a:r>
            <a:r>
              <a:rPr lang="el-GR" dirty="0"/>
              <a:t> for 21st </a:t>
            </a:r>
            <a:r>
              <a:rPr lang="el-GR" dirty="0" err="1"/>
              <a:t>Century</a:t>
            </a:r>
            <a:r>
              <a:rPr lang="el-GR" dirty="0"/>
              <a:t> </a:t>
            </a:r>
            <a:r>
              <a:rPr lang="el-GR" dirty="0" err="1"/>
              <a:t>Learning</a:t>
            </a:r>
            <a:r>
              <a:rPr lang="el-GR" dirty="0"/>
              <a:t>, 2019).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708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732760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6. Μεθοδολογία (1/2)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755576" y="2132856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Για τη διεξαγωγή της έρευνας</a:t>
            </a:r>
            <a:endParaRPr lang="el-G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dirty="0"/>
              <a:t>Συνδυασμός </a:t>
            </a:r>
            <a:r>
              <a:rPr lang="el-GR" b="1" dirty="0"/>
              <a:t>ποσοτικής και ποιοτικής έρευνας</a:t>
            </a:r>
          </a:p>
          <a:p>
            <a:r>
              <a:rPr lang="el-GR" b="1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dirty="0"/>
              <a:t>Συμμετείχαν: 10 μαθητές της </a:t>
            </a:r>
            <a:r>
              <a:rPr lang="el-GR" dirty="0" err="1"/>
              <a:t>Ε΄ταξης</a:t>
            </a:r>
            <a:r>
              <a:rPr lang="el-GR" dirty="0"/>
              <a:t> από διάφορα σημεία της χώρας</a:t>
            </a:r>
          </a:p>
          <a:p>
            <a:r>
              <a:rPr lang="el-GR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dirty="0"/>
              <a:t>Ερευνητικά εργαλεία: </a:t>
            </a:r>
            <a:r>
              <a:rPr lang="el-GR" b="1" dirty="0"/>
              <a:t>Ερωτηματολόγιο</a:t>
            </a:r>
            <a:r>
              <a:rPr lang="el-GR" dirty="0"/>
              <a:t> για τους μαθητές και κατόπιν </a:t>
            </a:r>
            <a:r>
              <a:rPr lang="el-GR" b="1" dirty="0" err="1"/>
              <a:t>ημιδομημένη</a:t>
            </a:r>
            <a:r>
              <a:rPr lang="el-GR" b="1" dirty="0"/>
              <a:t> συνέντευξη</a:t>
            </a:r>
            <a:r>
              <a:rPr lang="el-GR" dirty="0"/>
              <a:t> για εμβάθυνση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dirty="0"/>
              <a:t>Αξιολογήθηκαν οι απόψεις των μαθητών για το ΕΥ, η </a:t>
            </a:r>
            <a:r>
              <a:rPr lang="el-GR" dirty="0" err="1"/>
              <a:t>ελκυστηκότητά</a:t>
            </a:r>
            <a:r>
              <a:rPr lang="el-GR" dirty="0"/>
              <a:t> του και προτάσεις για βελτίωση του ΕΥ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ξιομνημόνευτο">
  <a:themeElements>
    <a:clrScheme name="Αξιομνημόνευτο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Αξιομνημόνευτο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Αξιομνημόνευτο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TM03457503[[fn=Αξιομνημόνευτο]]</Template>
  <TotalTime>2883</TotalTime>
  <Words>1183</Words>
  <Application>Microsoft Office PowerPoint</Application>
  <PresentationFormat>Προβολή στην οθόνη (4:3)</PresentationFormat>
  <Paragraphs>179</Paragraphs>
  <Slides>20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9" baseType="lpstr">
      <vt:lpstr>Arial</vt:lpstr>
      <vt:lpstr>Book Antiqua</vt:lpstr>
      <vt:lpstr>Calibri</vt:lpstr>
      <vt:lpstr>Century Gothic</vt:lpstr>
      <vt:lpstr>Courier New</vt:lpstr>
      <vt:lpstr>Times New Roman</vt:lpstr>
      <vt:lpstr>Wingdings</vt:lpstr>
      <vt:lpstr>Wingdings 2</vt:lpstr>
      <vt:lpstr>Αξιομνημόνευτο</vt:lpstr>
      <vt:lpstr>Σχεδιασμός συμπληρωματικού εκπαιδευτικού υλικού με τη μέθοδο της ΕξΑΕ, για τη διδασκαλία της Φυσικής στην Ε΄ Δημοτικού, Ενότητα «Φως»</vt:lpstr>
      <vt:lpstr>1. Σκοπός </vt:lpstr>
      <vt:lpstr>2. Συνεισφορά της διπλωματικής</vt:lpstr>
      <vt:lpstr>3. Ερευνητικά Ερωτήματα (1/2) </vt:lpstr>
      <vt:lpstr>3. Ερευνητικά Ερωτήματα (2/2) </vt:lpstr>
      <vt:lpstr>4. Δομή της εργασίας </vt:lpstr>
      <vt:lpstr>5. Θεωρητικό Πλαίσιο (1/2)</vt:lpstr>
      <vt:lpstr>5. Θεωρητικό Πλαίσιο (2/2)</vt:lpstr>
      <vt:lpstr>6. Μεθοδολογία (1/2)</vt:lpstr>
      <vt:lpstr>6. Μεθοδολογία (2/2)</vt:lpstr>
      <vt:lpstr> 7. Παραγόμενο εκπαιδευτικό υλικό (1/2) </vt:lpstr>
      <vt:lpstr> 7. Παραγόμενο εκπαιδευτικό υλικό (2/2) </vt:lpstr>
      <vt:lpstr>Αποτελέσματα - Κύρια ευρήματα  (1/3)</vt:lpstr>
      <vt:lpstr>Αποτελέσματα - Κύρια ευρήματα  (2/3)</vt:lpstr>
      <vt:lpstr>Αποτελέσματα - Κύρια ευρήματα  (3/3)</vt:lpstr>
      <vt:lpstr>Συμπεράσματα (1/3)</vt:lpstr>
      <vt:lpstr>Συμπεράσματα (2/3)</vt:lpstr>
      <vt:lpstr>Συμπεράσματα (3/3)</vt:lpstr>
      <vt:lpstr>Προτάσεις</vt:lpstr>
      <vt:lpstr>Παρουσίαση του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Anastasia</cp:lastModifiedBy>
  <cp:revision>1700</cp:revision>
  <dcterms:created xsi:type="dcterms:W3CDTF">2003-10-16T17:37:47Z</dcterms:created>
  <dcterms:modified xsi:type="dcterms:W3CDTF">2026-03-06T20:14:14Z</dcterms:modified>
</cp:coreProperties>
</file>