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4470" r:id="rId1"/>
  </p:sldMasterIdLst>
  <p:notesMasterIdLst>
    <p:notesMasterId r:id="rId39"/>
  </p:notesMasterIdLst>
  <p:sldIdLst>
    <p:sldId id="1482" r:id="rId2"/>
    <p:sldId id="2013" r:id="rId3"/>
    <p:sldId id="2021" r:id="rId4"/>
    <p:sldId id="2023" r:id="rId5"/>
    <p:sldId id="2014" r:id="rId6"/>
    <p:sldId id="2079" r:id="rId7"/>
    <p:sldId id="2077" r:id="rId8"/>
    <p:sldId id="2081" r:id="rId9"/>
    <p:sldId id="2078" r:id="rId10"/>
    <p:sldId id="2091" r:id="rId11"/>
    <p:sldId id="2025" r:id="rId12"/>
    <p:sldId id="2027" r:id="rId13"/>
    <p:sldId id="2060" r:id="rId14"/>
    <p:sldId id="2061" r:id="rId15"/>
    <p:sldId id="2063" r:id="rId16"/>
    <p:sldId id="2064" r:id="rId17"/>
    <p:sldId id="2066" r:id="rId18"/>
    <p:sldId id="2026" r:id="rId19"/>
    <p:sldId id="2067" r:id="rId20"/>
    <p:sldId id="2090" r:id="rId21"/>
    <p:sldId id="2072" r:id="rId22"/>
    <p:sldId id="2094" r:id="rId23"/>
    <p:sldId id="2082" r:id="rId24"/>
    <p:sldId id="2083" r:id="rId25"/>
    <p:sldId id="2085" r:id="rId26"/>
    <p:sldId id="2054" r:id="rId27"/>
    <p:sldId id="2053" r:id="rId28"/>
    <p:sldId id="2055" r:id="rId29"/>
    <p:sldId id="2056" r:id="rId30"/>
    <p:sldId id="2057" r:id="rId31"/>
    <p:sldId id="2050" r:id="rId32"/>
    <p:sldId id="2099" r:id="rId33"/>
    <p:sldId id="2084" r:id="rId34"/>
    <p:sldId id="2101" r:id="rId35"/>
    <p:sldId id="2088" r:id="rId36"/>
    <p:sldId id="2058" r:id="rId37"/>
    <p:sldId id="2102" r:id="rId38"/>
  </p:sldIdLst>
  <p:sldSz cx="9144000" cy="6858000" type="screen4x3"/>
  <p:notesSz cx="6858000" cy="9734550"/>
  <p:defaultTextStyle>
    <a:defPPr>
      <a:defRPr lang="de-DE"/>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viewer" initials="RV" lastIdx="2" clrIdx="0">
    <p:extLst>
      <p:ext uri="{19B8F6BF-5375-455C-9EA6-DF929625EA0E}">
        <p15:presenceInfo xmlns:p15="http://schemas.microsoft.com/office/powerpoint/2012/main" userId="review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1E1E"/>
    <a:srgbClr val="C69200"/>
    <a:srgbClr val="E5E7EB"/>
    <a:srgbClr val="9CA3AF"/>
    <a:srgbClr val="F7F7F7"/>
    <a:srgbClr val="C76A2A"/>
    <a:srgbClr val="BFC5CD"/>
    <a:srgbClr val="FFF7E6"/>
    <a:srgbClr val="FDECC8"/>
    <a:srgbClr val="F1C9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Χωρίς στυλ, χωρίς πλέγμα">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Μεσαίο στυλ 2 - Έμφαση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16" autoAdjust="0"/>
    <p:restoredTop sz="89412" autoAdjust="0"/>
  </p:normalViewPr>
  <p:slideViewPr>
    <p:cSldViewPr>
      <p:cViewPr varScale="1">
        <p:scale>
          <a:sx n="70" d="100"/>
          <a:sy n="70" d="100"/>
        </p:scale>
        <p:origin x="1795" y="58"/>
      </p:cViewPr>
      <p:guideLst>
        <p:guide orient="horz" pos="2160"/>
        <p:guide pos="2880"/>
      </p:guideLst>
    </p:cSldViewPr>
  </p:slideViewPr>
  <p:outlineViewPr>
    <p:cViewPr>
      <p:scale>
        <a:sx n="75" d="100"/>
        <a:sy n="75" d="100"/>
      </p:scale>
      <p:origin x="0" y="89592"/>
    </p:cViewPr>
  </p:outlineViewPr>
  <p:notesTextViewPr>
    <p:cViewPr>
      <p:scale>
        <a:sx n="100" d="100"/>
        <a:sy n="100" d="100"/>
      </p:scale>
      <p:origin x="0" y="0"/>
    </p:cViewPr>
  </p:notesTextViewPr>
  <p:sorterViewPr>
    <p:cViewPr>
      <p:scale>
        <a:sx n="100" d="100"/>
        <a:sy n="100" d="100"/>
      </p:scale>
      <p:origin x="0" y="2550"/>
    </p:cViewPr>
  </p:sorterViewPr>
  <p:notesViewPr>
    <p:cSldViewPr>
      <p:cViewPr varScale="1">
        <p:scale>
          <a:sx n="81" d="100"/>
          <a:sy n="81" d="100"/>
        </p:scale>
        <p:origin x="3894"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Ομ. Ελέγχου</c:v>
                </c:pt>
              </c:strCache>
            </c:strRef>
          </c:tx>
          <c:spPr>
            <a:solidFill>
              <a:srgbClr val="BFC5CD"/>
            </a:solidFill>
            <a:effectLst/>
          </c:spPr>
          <c:invertIfNegative val="0"/>
          <c:cat>
            <c:strRef>
              <c:f>Sheet1!$A$2:$A$3</c:f>
              <c:strCache>
                <c:ptCount val="2"/>
                <c:pt idx="0">
                  <c:v>Pre‑test</c:v>
                </c:pt>
                <c:pt idx="1">
                  <c:v>Post‑test</c:v>
                </c:pt>
              </c:strCache>
            </c:strRef>
          </c:cat>
          <c:val>
            <c:numRef>
              <c:f>Sheet1!$B$2:$B$3</c:f>
              <c:numCache>
                <c:formatCode>General</c:formatCode>
                <c:ptCount val="2"/>
                <c:pt idx="0">
                  <c:v>13.125</c:v>
                </c:pt>
                <c:pt idx="1">
                  <c:v>14.916700000000001</c:v>
                </c:pt>
              </c:numCache>
            </c:numRef>
          </c:val>
          <c:extLst>
            <c:ext xmlns:c16="http://schemas.microsoft.com/office/drawing/2014/chart" uri="{C3380CC4-5D6E-409C-BE32-E72D297353CC}">
              <c16:uniqueId val="{00000000-10FB-4A24-9386-53391F0930B7}"/>
            </c:ext>
          </c:extLst>
        </c:ser>
        <c:ser>
          <c:idx val="1"/>
          <c:order val="1"/>
          <c:tx>
            <c:strRef>
              <c:f>Sheet1!$C$1</c:f>
              <c:strCache>
                <c:ptCount val="1"/>
                <c:pt idx="0">
                  <c:v>Ομ. Πειραματισμού</c:v>
                </c:pt>
              </c:strCache>
            </c:strRef>
          </c:tx>
          <c:spPr>
            <a:solidFill>
              <a:srgbClr val="8B1E1E"/>
            </a:solidFill>
            <a:ln>
              <a:solidFill>
                <a:srgbClr val="E5E7EB"/>
              </a:solidFill>
            </a:ln>
            <a:effectLst/>
          </c:spPr>
          <c:invertIfNegative val="0"/>
          <c:cat>
            <c:strRef>
              <c:f>Sheet1!$A$2:$A$3</c:f>
              <c:strCache>
                <c:ptCount val="2"/>
                <c:pt idx="0">
                  <c:v>Pre‑test</c:v>
                </c:pt>
                <c:pt idx="1">
                  <c:v>Post‑test</c:v>
                </c:pt>
              </c:strCache>
            </c:strRef>
          </c:cat>
          <c:val>
            <c:numRef>
              <c:f>Sheet1!$C$2:$C$3</c:f>
              <c:numCache>
                <c:formatCode>General</c:formatCode>
                <c:ptCount val="2"/>
                <c:pt idx="0">
                  <c:v>13.020799999999999</c:v>
                </c:pt>
                <c:pt idx="1">
                  <c:v>16.8125</c:v>
                </c:pt>
              </c:numCache>
            </c:numRef>
          </c:val>
          <c:extLst>
            <c:ext xmlns:c16="http://schemas.microsoft.com/office/drawing/2014/chart" uri="{C3380CC4-5D6E-409C-BE32-E72D297353CC}">
              <c16:uniqueId val="{00000001-10FB-4A24-9386-53391F0930B7}"/>
            </c:ext>
          </c:extLst>
        </c:ser>
        <c:dLbls>
          <c:showLegendKey val="0"/>
          <c:showVal val="0"/>
          <c:showCatName val="0"/>
          <c:showSerName val="0"/>
          <c:showPercent val="0"/>
          <c:showBubbleSize val="0"/>
        </c:dLbls>
        <c:gapWidth val="150"/>
        <c:axId val="2094734554"/>
        <c:axId val="2094734552"/>
      </c:barChart>
      <c:catAx>
        <c:axId val="2094734554"/>
        <c:scaling>
          <c:orientation val="minMax"/>
        </c:scaling>
        <c:delete val="0"/>
        <c:axPos val="b"/>
        <c:numFmt formatCode="General" sourceLinked="1"/>
        <c:majorTickMark val="out"/>
        <c:minorTickMark val="none"/>
        <c:tickLblPos val="low"/>
        <c:spPr>
          <a:ln w="12700" cap="flat">
            <a:solidFill>
              <a:srgbClr val="888888"/>
            </a:solidFill>
            <a:prstDash val="solid"/>
            <a:round/>
          </a:ln>
        </c:spPr>
        <c:txPr>
          <a:bodyPr/>
          <a:lstStyle/>
          <a:p>
            <a:pPr>
              <a:defRPr sz="1200" b="0" i="0" u="none" strike="noStrike">
                <a:solidFill>
                  <a:srgbClr val="111827"/>
                </a:solidFill>
                <a:latin typeface="Arial"/>
              </a:defRPr>
            </a:pPr>
            <a:endParaRPr lang="en-US"/>
          </a:p>
        </c:txPr>
        <c:crossAx val="2094734552"/>
        <c:crosses val="autoZero"/>
        <c:auto val="1"/>
        <c:lblAlgn val="ctr"/>
        <c:lblOffset val="100"/>
        <c:noMultiLvlLbl val="1"/>
      </c:catAx>
      <c:valAx>
        <c:axId val="2094734552"/>
        <c:scaling>
          <c:orientation val="minMax"/>
          <c:max val="20"/>
        </c:scaling>
        <c:delete val="0"/>
        <c:axPos val="l"/>
        <c:majorGridlines>
          <c:spPr>
            <a:ln w="9525" cap="flat">
              <a:solidFill>
                <a:srgbClr val="BFC5CD"/>
              </a:solidFill>
              <a:prstDash val="solid"/>
              <a:round/>
            </a:ln>
          </c:spPr>
        </c:majorGridlines>
        <c:numFmt formatCode="General" sourceLinked="0"/>
        <c:majorTickMark val="out"/>
        <c:minorTickMark val="none"/>
        <c:tickLblPos val="nextTo"/>
        <c:spPr>
          <a:ln w="12700" cap="flat">
            <a:solidFill>
              <a:srgbClr val="888888"/>
            </a:solidFill>
            <a:prstDash val="solid"/>
            <a:round/>
          </a:ln>
        </c:spPr>
        <c:txPr>
          <a:bodyPr/>
          <a:lstStyle/>
          <a:p>
            <a:pPr>
              <a:defRPr sz="1200" b="0" i="0" u="none" strike="noStrike">
                <a:solidFill>
                  <a:srgbClr val="111827"/>
                </a:solidFill>
                <a:latin typeface="Arial"/>
              </a:defRPr>
            </a:pPr>
            <a:endParaRPr lang="en-US"/>
          </a:p>
        </c:txPr>
        <c:crossAx val="2094734554"/>
        <c:crosses val="autoZero"/>
        <c:crossBetween val="between"/>
      </c:valAx>
      <c:spPr>
        <a:noFill/>
        <a:ln>
          <a:noFill/>
        </a:ln>
        <a:effectLst/>
      </c:spPr>
    </c:plotArea>
    <c:legend>
      <c:legendPos val="b"/>
      <c:overlay val="0"/>
    </c:legend>
    <c:plotVisOnly val="1"/>
    <c:dispBlanksAs val="span"/>
    <c:showDLblsOverMax val="1"/>
  </c:chart>
  <c:spPr>
    <a:noFill/>
    <a:ln>
      <a:solidFill>
        <a:srgbClr val="E5E7EB"/>
      </a:solid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8530" name="Rectangle 2"/>
          <p:cNvSpPr>
            <a:spLocks noGrp="1" noChangeArrowheads="1"/>
          </p:cNvSpPr>
          <p:nvPr>
            <p:ph type="hdr" sz="quarter"/>
          </p:nvPr>
        </p:nvSpPr>
        <p:spPr bwMode="auto">
          <a:xfrm>
            <a:off x="0" y="0"/>
            <a:ext cx="2971800"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l-GR"/>
          </a:p>
        </p:txBody>
      </p:sp>
      <p:sp>
        <p:nvSpPr>
          <p:cNvPr id="278531" name="Rectangle 3"/>
          <p:cNvSpPr>
            <a:spLocks noGrp="1" noChangeArrowheads="1"/>
          </p:cNvSpPr>
          <p:nvPr>
            <p:ph type="dt" idx="1"/>
          </p:nvPr>
        </p:nvSpPr>
        <p:spPr bwMode="auto">
          <a:xfrm>
            <a:off x="3884613" y="0"/>
            <a:ext cx="2971800"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l-GR"/>
          </a:p>
        </p:txBody>
      </p:sp>
      <p:sp>
        <p:nvSpPr>
          <p:cNvPr id="71684" name="Rectangle 4"/>
          <p:cNvSpPr>
            <a:spLocks noGrp="1" noRot="1" noChangeAspect="1" noChangeArrowheads="1" noTextEdit="1"/>
          </p:cNvSpPr>
          <p:nvPr>
            <p:ph type="sldImg" idx="2"/>
          </p:nvPr>
        </p:nvSpPr>
        <p:spPr bwMode="auto">
          <a:xfrm>
            <a:off x="996950" y="730250"/>
            <a:ext cx="4864100" cy="3649663"/>
          </a:xfrm>
          <a:prstGeom prst="rect">
            <a:avLst/>
          </a:prstGeom>
          <a:noFill/>
          <a:ln w="9525">
            <a:solidFill>
              <a:srgbClr val="000000"/>
            </a:solidFill>
            <a:miter lim="800000"/>
            <a:headEnd/>
            <a:tailEnd/>
          </a:ln>
        </p:spPr>
        <p:txBody>
          <a:bodyPr/>
          <a:lstStyle/>
          <a:p>
            <a:endParaRPr lang="el-GR"/>
          </a:p>
        </p:txBody>
      </p:sp>
      <p:sp>
        <p:nvSpPr>
          <p:cNvPr id="278533" name="Rectangle 5"/>
          <p:cNvSpPr>
            <a:spLocks noGrp="1" noChangeArrowheads="1"/>
          </p:cNvSpPr>
          <p:nvPr>
            <p:ph type="body" sz="quarter" idx="3"/>
          </p:nvPr>
        </p:nvSpPr>
        <p:spPr bwMode="auto">
          <a:xfrm>
            <a:off x="685800" y="4624388"/>
            <a:ext cx="5486400" cy="43799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noProof="0"/>
              <a:t>Κάντε κλικ για να επεξεργαστείτε τα στυλ κειμένου του υποδείγματος</a:t>
            </a:r>
          </a:p>
          <a:p>
            <a:pPr lvl="1"/>
            <a:r>
              <a:rPr lang="el-GR" noProof="0"/>
              <a:t>Δεύτερου επιπέδου</a:t>
            </a:r>
          </a:p>
          <a:p>
            <a:pPr lvl="2"/>
            <a:r>
              <a:rPr lang="el-GR" noProof="0"/>
              <a:t>Τρίτου επιπέδου</a:t>
            </a:r>
          </a:p>
          <a:p>
            <a:pPr lvl="3"/>
            <a:r>
              <a:rPr lang="el-GR" noProof="0"/>
              <a:t>Τέταρτου επιπέδου</a:t>
            </a:r>
          </a:p>
          <a:p>
            <a:pPr lvl="4"/>
            <a:r>
              <a:rPr lang="el-GR" noProof="0"/>
              <a:t>Πέμπτου επιπέδου</a:t>
            </a:r>
          </a:p>
        </p:txBody>
      </p:sp>
      <p:sp>
        <p:nvSpPr>
          <p:cNvPr id="278534" name="Rectangle 6"/>
          <p:cNvSpPr>
            <a:spLocks noGrp="1" noChangeArrowheads="1"/>
          </p:cNvSpPr>
          <p:nvPr>
            <p:ph type="ftr" sz="quarter" idx="4"/>
          </p:nvPr>
        </p:nvSpPr>
        <p:spPr bwMode="auto">
          <a:xfrm>
            <a:off x="0" y="9245600"/>
            <a:ext cx="2971800" cy="4873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l-GR"/>
          </a:p>
        </p:txBody>
      </p:sp>
      <p:sp>
        <p:nvSpPr>
          <p:cNvPr id="278535" name="Rectangle 7"/>
          <p:cNvSpPr>
            <a:spLocks noGrp="1" noChangeArrowheads="1"/>
          </p:cNvSpPr>
          <p:nvPr>
            <p:ph type="sldNum" sz="quarter" idx="5"/>
          </p:nvPr>
        </p:nvSpPr>
        <p:spPr bwMode="auto">
          <a:xfrm>
            <a:off x="3884613" y="9245600"/>
            <a:ext cx="2971800" cy="4873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8568C96-3D9B-4CEA-82D6-5318AA7F4D69}" type="slidenum">
              <a:rPr lang="el-GR"/>
              <a:pPr>
                <a:defRPr/>
              </a:pPr>
              <a:t>‹#›</a:t>
            </a:fld>
            <a:endParaRPr lang="el-GR"/>
          </a:p>
        </p:txBody>
      </p:sp>
    </p:spTree>
    <p:extLst>
      <p:ext uri="{BB962C8B-B14F-4D97-AF65-F5344CB8AC3E}">
        <p14:creationId xmlns:p14="http://schemas.microsoft.com/office/powerpoint/2010/main" val="27401702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l-GR"/>
          </a:p>
        </p:txBody>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pPr>
              <a:defRPr/>
            </a:pPr>
            <a:fld id="{08568C96-3D9B-4CEA-82D6-5318AA7F4D69}" type="slidenum">
              <a:rPr lang="el-GR" smtClean="0"/>
              <a:pPr>
                <a:defRPr/>
              </a:pPr>
              <a:t>1</a:t>
            </a:fld>
            <a:endParaRPr lang="el-GR"/>
          </a:p>
        </p:txBody>
      </p:sp>
    </p:spTree>
    <p:extLst>
      <p:ext uri="{BB962C8B-B14F-4D97-AF65-F5344CB8AC3E}">
        <p14:creationId xmlns:p14="http://schemas.microsoft.com/office/powerpoint/2010/main" val="13039241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txBody>
          <a:bodyPr/>
          <a:lstStyle/>
          <a:p>
            <a:endParaRPr lang="el-GR"/>
          </a:p>
        </p:txBody>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pPr>
              <a:defRPr/>
            </a:pPr>
            <a:fld id="{08568C96-3D9B-4CEA-82D6-5318AA7F4D69}" type="slidenum">
              <a:rPr lang="el-GR" smtClean="0"/>
              <a:pPr>
                <a:defRPr/>
              </a:pPr>
              <a:t>14</a:t>
            </a:fld>
            <a:endParaRPr lang="el-GR"/>
          </a:p>
        </p:txBody>
      </p:sp>
    </p:spTree>
    <p:extLst>
      <p:ext uri="{BB962C8B-B14F-4D97-AF65-F5344CB8AC3E}">
        <p14:creationId xmlns:p14="http://schemas.microsoft.com/office/powerpoint/2010/main" val="5123956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txBody>
          <a:bodyPr/>
          <a:lstStyle/>
          <a:p>
            <a:endParaRPr lang="el-GR"/>
          </a:p>
        </p:txBody>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pPr>
              <a:defRPr/>
            </a:pPr>
            <a:fld id="{08568C96-3D9B-4CEA-82D6-5318AA7F4D69}" type="slidenum">
              <a:rPr lang="el-GR" smtClean="0"/>
              <a:pPr>
                <a:defRPr/>
              </a:pPr>
              <a:t>15</a:t>
            </a:fld>
            <a:endParaRPr lang="el-GR"/>
          </a:p>
        </p:txBody>
      </p:sp>
    </p:spTree>
    <p:extLst>
      <p:ext uri="{BB962C8B-B14F-4D97-AF65-F5344CB8AC3E}">
        <p14:creationId xmlns:p14="http://schemas.microsoft.com/office/powerpoint/2010/main" val="30597208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txBody>
          <a:bodyPr/>
          <a:lstStyle/>
          <a:p>
            <a:endParaRPr lang="el-GR"/>
          </a:p>
        </p:txBody>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pPr>
              <a:defRPr/>
            </a:pPr>
            <a:fld id="{08568C96-3D9B-4CEA-82D6-5318AA7F4D69}" type="slidenum">
              <a:rPr lang="el-GR" smtClean="0"/>
              <a:pPr>
                <a:defRPr/>
              </a:pPr>
              <a:t>16</a:t>
            </a:fld>
            <a:endParaRPr lang="el-GR"/>
          </a:p>
        </p:txBody>
      </p:sp>
    </p:spTree>
    <p:extLst>
      <p:ext uri="{BB962C8B-B14F-4D97-AF65-F5344CB8AC3E}">
        <p14:creationId xmlns:p14="http://schemas.microsoft.com/office/powerpoint/2010/main" val="33529434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txBody>
          <a:bodyPr/>
          <a:lstStyle/>
          <a:p>
            <a:endParaRPr lang="el-GR"/>
          </a:p>
        </p:txBody>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pPr>
              <a:defRPr/>
            </a:pPr>
            <a:fld id="{08568C96-3D9B-4CEA-82D6-5318AA7F4D69}" type="slidenum">
              <a:rPr lang="el-GR" smtClean="0"/>
              <a:pPr>
                <a:defRPr/>
              </a:pPr>
              <a:t>17</a:t>
            </a:fld>
            <a:endParaRPr lang="el-GR"/>
          </a:p>
        </p:txBody>
      </p:sp>
    </p:spTree>
    <p:extLst>
      <p:ext uri="{BB962C8B-B14F-4D97-AF65-F5344CB8AC3E}">
        <p14:creationId xmlns:p14="http://schemas.microsoft.com/office/powerpoint/2010/main" val="15559417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txBody>
          <a:bodyPr/>
          <a:lstStyle/>
          <a:p>
            <a:endParaRPr lang="el-GR"/>
          </a:p>
        </p:txBody>
      </p:sp>
      <p:sp>
        <p:nvSpPr>
          <p:cNvPr id="3" name="Θέση σημειώσεων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l-GR" sz="1200" b="1" dirty="0">
              <a:effectLst/>
              <a:highlight>
                <a:srgbClr val="FF0000"/>
              </a:highlight>
              <a:latin typeface="Times New Roman" panose="02020603050405020304" pitchFamily="18" charset="0"/>
              <a:ea typeface="Times New Roman" panose="02020603050405020304" pitchFamily="18" charset="0"/>
            </a:endParaRPr>
          </a:p>
        </p:txBody>
      </p:sp>
      <p:sp>
        <p:nvSpPr>
          <p:cNvPr id="4" name="Θέση αριθμού διαφάνειας 3"/>
          <p:cNvSpPr>
            <a:spLocks noGrp="1"/>
          </p:cNvSpPr>
          <p:nvPr>
            <p:ph type="sldNum" sz="quarter" idx="5"/>
          </p:nvPr>
        </p:nvSpPr>
        <p:spPr/>
        <p:txBody>
          <a:bodyPr/>
          <a:lstStyle/>
          <a:p>
            <a:pPr>
              <a:defRPr/>
            </a:pPr>
            <a:fld id="{08568C96-3D9B-4CEA-82D6-5318AA7F4D69}" type="slidenum">
              <a:rPr lang="el-GR" smtClean="0"/>
              <a:pPr>
                <a:defRPr/>
              </a:pPr>
              <a:t>18</a:t>
            </a:fld>
            <a:endParaRPr lang="el-GR"/>
          </a:p>
        </p:txBody>
      </p:sp>
    </p:spTree>
    <p:extLst>
      <p:ext uri="{BB962C8B-B14F-4D97-AF65-F5344CB8AC3E}">
        <p14:creationId xmlns:p14="http://schemas.microsoft.com/office/powerpoint/2010/main" val="5271982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txBody>
          <a:bodyPr/>
          <a:lstStyle/>
          <a:p>
            <a:endParaRPr lang="el-GR"/>
          </a:p>
        </p:txBody>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pPr>
              <a:defRPr/>
            </a:pPr>
            <a:fld id="{08568C96-3D9B-4CEA-82D6-5318AA7F4D69}" type="slidenum">
              <a:rPr lang="el-GR" smtClean="0"/>
              <a:pPr>
                <a:defRPr/>
              </a:pPr>
              <a:t>27</a:t>
            </a:fld>
            <a:endParaRPr lang="el-GR"/>
          </a:p>
        </p:txBody>
      </p:sp>
    </p:spTree>
    <p:extLst>
      <p:ext uri="{BB962C8B-B14F-4D97-AF65-F5344CB8AC3E}">
        <p14:creationId xmlns:p14="http://schemas.microsoft.com/office/powerpoint/2010/main" val="33306902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56074C-1216-F7FE-21D4-A25BAD449B80}"/>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11D1083D-2AAA-5C00-4E04-CC999630B9AD}"/>
              </a:ext>
            </a:extLst>
          </p:cNvPr>
          <p:cNvSpPr>
            <a:spLocks noGrp="1" noRot="1" noChangeAspect="1"/>
          </p:cNvSpPr>
          <p:nvPr>
            <p:ph type="sldImg"/>
          </p:nvPr>
        </p:nvSpPr>
        <p:spPr/>
        <p:txBody>
          <a:bodyPr/>
          <a:lstStyle/>
          <a:p>
            <a:endParaRPr lang="el-GR"/>
          </a:p>
        </p:txBody>
      </p:sp>
      <p:sp>
        <p:nvSpPr>
          <p:cNvPr id="3" name="Θέση σημειώσεων 2">
            <a:extLst>
              <a:ext uri="{FF2B5EF4-FFF2-40B4-BE49-F238E27FC236}">
                <a16:creationId xmlns:a16="http://schemas.microsoft.com/office/drawing/2014/main" id="{035A49F1-6519-B791-5D24-F07A1B23004C}"/>
              </a:ext>
            </a:extLst>
          </p:cNvPr>
          <p:cNvSpPr>
            <a:spLocks noGrp="1"/>
          </p:cNvSpPr>
          <p:nvPr>
            <p:ph type="body" idx="1"/>
          </p:nvPr>
        </p:nvSpPr>
        <p:spPr/>
        <p:txBody>
          <a:bodyPr/>
          <a:lstStyle/>
          <a:p>
            <a:endParaRPr lang="el-GR" dirty="0"/>
          </a:p>
        </p:txBody>
      </p:sp>
      <p:sp>
        <p:nvSpPr>
          <p:cNvPr id="4" name="Θέση αριθμού διαφάνειας 3">
            <a:extLst>
              <a:ext uri="{FF2B5EF4-FFF2-40B4-BE49-F238E27FC236}">
                <a16:creationId xmlns:a16="http://schemas.microsoft.com/office/drawing/2014/main" id="{48B82EF7-6399-468F-B176-6F027E086DF8}"/>
              </a:ext>
            </a:extLst>
          </p:cNvPr>
          <p:cNvSpPr>
            <a:spLocks noGrp="1"/>
          </p:cNvSpPr>
          <p:nvPr>
            <p:ph type="sldNum" sz="quarter" idx="5"/>
          </p:nvPr>
        </p:nvSpPr>
        <p:spPr/>
        <p:txBody>
          <a:bodyPr/>
          <a:lstStyle/>
          <a:p>
            <a:pPr>
              <a:defRPr/>
            </a:pPr>
            <a:fld id="{08568C96-3D9B-4CEA-82D6-5318AA7F4D69}" type="slidenum">
              <a:rPr lang="el-GR" smtClean="0"/>
              <a:pPr>
                <a:defRPr/>
              </a:pPr>
              <a:t>28</a:t>
            </a:fld>
            <a:endParaRPr lang="el-GR"/>
          </a:p>
        </p:txBody>
      </p:sp>
    </p:spTree>
    <p:extLst>
      <p:ext uri="{BB962C8B-B14F-4D97-AF65-F5344CB8AC3E}">
        <p14:creationId xmlns:p14="http://schemas.microsoft.com/office/powerpoint/2010/main" val="32852558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E17240-5898-DCE2-4BA7-A72299B6F1DA}"/>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6BF33344-F23F-637D-EFAE-5CA1468A483A}"/>
              </a:ext>
            </a:extLst>
          </p:cNvPr>
          <p:cNvSpPr>
            <a:spLocks noGrp="1" noRot="1" noChangeAspect="1"/>
          </p:cNvSpPr>
          <p:nvPr>
            <p:ph type="sldImg"/>
          </p:nvPr>
        </p:nvSpPr>
        <p:spPr/>
        <p:txBody>
          <a:bodyPr/>
          <a:lstStyle/>
          <a:p>
            <a:endParaRPr lang="el-GR"/>
          </a:p>
        </p:txBody>
      </p:sp>
      <p:sp>
        <p:nvSpPr>
          <p:cNvPr id="3" name="Θέση σημειώσεων 2">
            <a:extLst>
              <a:ext uri="{FF2B5EF4-FFF2-40B4-BE49-F238E27FC236}">
                <a16:creationId xmlns:a16="http://schemas.microsoft.com/office/drawing/2014/main" id="{33599587-C57A-991E-2441-B49E9275921C}"/>
              </a:ext>
            </a:extLst>
          </p:cNvPr>
          <p:cNvSpPr>
            <a:spLocks noGrp="1"/>
          </p:cNvSpPr>
          <p:nvPr>
            <p:ph type="body" idx="1"/>
          </p:nvPr>
        </p:nvSpPr>
        <p:spPr/>
        <p:txBody>
          <a:bodyPr/>
          <a:lstStyle/>
          <a:p>
            <a:endParaRPr lang="el-GR" dirty="0"/>
          </a:p>
        </p:txBody>
      </p:sp>
      <p:sp>
        <p:nvSpPr>
          <p:cNvPr id="4" name="Θέση αριθμού διαφάνειας 3">
            <a:extLst>
              <a:ext uri="{FF2B5EF4-FFF2-40B4-BE49-F238E27FC236}">
                <a16:creationId xmlns:a16="http://schemas.microsoft.com/office/drawing/2014/main" id="{0A687F50-338F-96DC-1365-0B9662CC841A}"/>
              </a:ext>
            </a:extLst>
          </p:cNvPr>
          <p:cNvSpPr>
            <a:spLocks noGrp="1"/>
          </p:cNvSpPr>
          <p:nvPr>
            <p:ph type="sldNum" sz="quarter" idx="5"/>
          </p:nvPr>
        </p:nvSpPr>
        <p:spPr/>
        <p:txBody>
          <a:bodyPr/>
          <a:lstStyle/>
          <a:p>
            <a:pPr>
              <a:defRPr/>
            </a:pPr>
            <a:fld id="{08568C96-3D9B-4CEA-82D6-5318AA7F4D69}" type="slidenum">
              <a:rPr lang="el-GR" smtClean="0"/>
              <a:pPr>
                <a:defRPr/>
              </a:pPr>
              <a:t>29</a:t>
            </a:fld>
            <a:endParaRPr lang="el-GR"/>
          </a:p>
        </p:txBody>
      </p:sp>
    </p:spTree>
    <p:extLst>
      <p:ext uri="{BB962C8B-B14F-4D97-AF65-F5344CB8AC3E}">
        <p14:creationId xmlns:p14="http://schemas.microsoft.com/office/powerpoint/2010/main" val="29027024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D9CC8C-276E-E95D-782A-ABD90F333823}"/>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E18C4257-66DE-55B8-6100-60D31349D0FF}"/>
              </a:ext>
            </a:extLst>
          </p:cNvPr>
          <p:cNvSpPr>
            <a:spLocks noGrp="1" noRot="1" noChangeAspect="1"/>
          </p:cNvSpPr>
          <p:nvPr>
            <p:ph type="sldImg"/>
          </p:nvPr>
        </p:nvSpPr>
        <p:spPr/>
        <p:txBody>
          <a:bodyPr/>
          <a:lstStyle/>
          <a:p>
            <a:endParaRPr lang="el-GR"/>
          </a:p>
        </p:txBody>
      </p:sp>
      <p:sp>
        <p:nvSpPr>
          <p:cNvPr id="3" name="Θέση σημειώσεων 2">
            <a:extLst>
              <a:ext uri="{FF2B5EF4-FFF2-40B4-BE49-F238E27FC236}">
                <a16:creationId xmlns:a16="http://schemas.microsoft.com/office/drawing/2014/main" id="{9D1469DF-8472-2FB0-DB7C-5D459E26C4D0}"/>
              </a:ext>
            </a:extLst>
          </p:cNvPr>
          <p:cNvSpPr>
            <a:spLocks noGrp="1"/>
          </p:cNvSpPr>
          <p:nvPr>
            <p:ph type="body" idx="1"/>
          </p:nvPr>
        </p:nvSpPr>
        <p:spPr/>
        <p:txBody>
          <a:bodyPr/>
          <a:lstStyle/>
          <a:p>
            <a:endParaRPr lang="el-GR" dirty="0"/>
          </a:p>
        </p:txBody>
      </p:sp>
      <p:sp>
        <p:nvSpPr>
          <p:cNvPr id="4" name="Θέση αριθμού διαφάνειας 3">
            <a:extLst>
              <a:ext uri="{FF2B5EF4-FFF2-40B4-BE49-F238E27FC236}">
                <a16:creationId xmlns:a16="http://schemas.microsoft.com/office/drawing/2014/main" id="{15D04B58-1EB8-B376-2A09-7DC24FA95ED5}"/>
              </a:ext>
            </a:extLst>
          </p:cNvPr>
          <p:cNvSpPr>
            <a:spLocks noGrp="1"/>
          </p:cNvSpPr>
          <p:nvPr>
            <p:ph type="sldNum" sz="quarter" idx="5"/>
          </p:nvPr>
        </p:nvSpPr>
        <p:spPr/>
        <p:txBody>
          <a:bodyPr/>
          <a:lstStyle/>
          <a:p>
            <a:pPr>
              <a:defRPr/>
            </a:pPr>
            <a:fld id="{08568C96-3D9B-4CEA-82D6-5318AA7F4D69}" type="slidenum">
              <a:rPr lang="el-GR" smtClean="0"/>
              <a:pPr>
                <a:defRPr/>
              </a:pPr>
              <a:t>30</a:t>
            </a:fld>
            <a:endParaRPr lang="el-GR"/>
          </a:p>
        </p:txBody>
      </p:sp>
    </p:spTree>
    <p:extLst>
      <p:ext uri="{BB962C8B-B14F-4D97-AF65-F5344CB8AC3E}">
        <p14:creationId xmlns:p14="http://schemas.microsoft.com/office/powerpoint/2010/main" val="17851624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txBody>
          <a:bodyPr/>
          <a:lstStyle/>
          <a:p>
            <a:endParaRPr lang="el-GR"/>
          </a:p>
        </p:txBody>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pPr>
              <a:defRPr/>
            </a:pPr>
            <a:fld id="{08568C96-3D9B-4CEA-82D6-5318AA7F4D69}" type="slidenum">
              <a:rPr lang="el-GR" smtClean="0"/>
              <a:pPr>
                <a:defRPr/>
              </a:pPr>
              <a:t>32</a:t>
            </a:fld>
            <a:endParaRPr lang="el-GR"/>
          </a:p>
        </p:txBody>
      </p:sp>
    </p:spTree>
    <p:extLst>
      <p:ext uri="{BB962C8B-B14F-4D97-AF65-F5344CB8AC3E}">
        <p14:creationId xmlns:p14="http://schemas.microsoft.com/office/powerpoint/2010/main" val="1663288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txBody>
          <a:bodyPr/>
          <a:lstStyle/>
          <a:p>
            <a:endParaRPr lang="el-GR"/>
          </a:p>
        </p:txBody>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pPr>
              <a:defRPr/>
            </a:pPr>
            <a:fld id="{08568C96-3D9B-4CEA-82D6-5318AA7F4D69}" type="slidenum">
              <a:rPr lang="el-GR" smtClean="0"/>
              <a:pPr>
                <a:defRPr/>
              </a:pPr>
              <a:t>2</a:t>
            </a:fld>
            <a:endParaRPr lang="el-GR"/>
          </a:p>
        </p:txBody>
      </p:sp>
    </p:spTree>
    <p:extLst>
      <p:ext uri="{BB962C8B-B14F-4D97-AF65-F5344CB8AC3E}">
        <p14:creationId xmlns:p14="http://schemas.microsoft.com/office/powerpoint/2010/main" val="27426984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txBody>
          <a:bodyPr/>
          <a:lstStyle/>
          <a:p>
            <a:endParaRPr lang="el-GR"/>
          </a:p>
        </p:txBody>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pPr>
              <a:defRPr/>
            </a:pPr>
            <a:fld id="{08568C96-3D9B-4CEA-82D6-5318AA7F4D69}" type="slidenum">
              <a:rPr lang="el-GR" smtClean="0"/>
              <a:pPr>
                <a:defRPr/>
              </a:pPr>
              <a:t>35</a:t>
            </a:fld>
            <a:endParaRPr lang="el-GR"/>
          </a:p>
        </p:txBody>
      </p:sp>
    </p:spTree>
    <p:extLst>
      <p:ext uri="{BB962C8B-B14F-4D97-AF65-F5344CB8AC3E}">
        <p14:creationId xmlns:p14="http://schemas.microsoft.com/office/powerpoint/2010/main" val="4749706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txBody>
          <a:bodyPr/>
          <a:lstStyle/>
          <a:p>
            <a:endParaRPr lang="el-GR"/>
          </a:p>
        </p:txBody>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pPr>
              <a:defRPr/>
            </a:pPr>
            <a:fld id="{08568C96-3D9B-4CEA-82D6-5318AA7F4D69}" type="slidenum">
              <a:rPr lang="el-GR" smtClean="0"/>
              <a:pPr>
                <a:defRPr/>
              </a:pPr>
              <a:t>36</a:t>
            </a:fld>
            <a:endParaRPr lang="el-GR"/>
          </a:p>
        </p:txBody>
      </p:sp>
    </p:spTree>
    <p:extLst>
      <p:ext uri="{BB962C8B-B14F-4D97-AF65-F5344CB8AC3E}">
        <p14:creationId xmlns:p14="http://schemas.microsoft.com/office/powerpoint/2010/main" val="241093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txBody>
          <a:bodyPr/>
          <a:lstStyle/>
          <a:p>
            <a:endParaRPr lang="el-GR"/>
          </a:p>
        </p:txBody>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pPr>
              <a:defRPr/>
            </a:pPr>
            <a:fld id="{08568C96-3D9B-4CEA-82D6-5318AA7F4D69}" type="slidenum">
              <a:rPr lang="el-GR" smtClean="0"/>
              <a:pPr>
                <a:defRPr/>
              </a:pPr>
              <a:t>3</a:t>
            </a:fld>
            <a:endParaRPr lang="el-GR"/>
          </a:p>
        </p:txBody>
      </p:sp>
    </p:spTree>
    <p:extLst>
      <p:ext uri="{BB962C8B-B14F-4D97-AF65-F5344CB8AC3E}">
        <p14:creationId xmlns:p14="http://schemas.microsoft.com/office/powerpoint/2010/main" val="605295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txBody>
          <a:bodyPr/>
          <a:lstStyle/>
          <a:p>
            <a:endParaRPr lang="el-GR"/>
          </a:p>
        </p:txBody>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pPr>
              <a:defRPr/>
            </a:pPr>
            <a:fld id="{08568C96-3D9B-4CEA-82D6-5318AA7F4D69}" type="slidenum">
              <a:rPr lang="el-GR" smtClean="0"/>
              <a:pPr>
                <a:defRPr/>
              </a:pPr>
              <a:t>4</a:t>
            </a:fld>
            <a:endParaRPr lang="el-GR"/>
          </a:p>
        </p:txBody>
      </p:sp>
    </p:spTree>
    <p:extLst>
      <p:ext uri="{BB962C8B-B14F-4D97-AF65-F5344CB8AC3E}">
        <p14:creationId xmlns:p14="http://schemas.microsoft.com/office/powerpoint/2010/main" val="3153799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txBody>
          <a:bodyPr/>
          <a:lstStyle/>
          <a:p>
            <a:endParaRPr lang="el-GR"/>
          </a:p>
        </p:txBody>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pPr>
              <a:defRPr/>
            </a:pPr>
            <a:fld id="{08568C96-3D9B-4CEA-82D6-5318AA7F4D69}" type="slidenum">
              <a:rPr lang="el-GR" smtClean="0"/>
              <a:pPr>
                <a:defRPr/>
              </a:pPr>
              <a:t>6</a:t>
            </a:fld>
            <a:endParaRPr lang="el-GR"/>
          </a:p>
        </p:txBody>
      </p:sp>
    </p:spTree>
    <p:extLst>
      <p:ext uri="{BB962C8B-B14F-4D97-AF65-F5344CB8AC3E}">
        <p14:creationId xmlns:p14="http://schemas.microsoft.com/office/powerpoint/2010/main" val="807509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txBody>
          <a:bodyPr/>
          <a:lstStyle/>
          <a:p>
            <a:endParaRPr lang="el-GR"/>
          </a:p>
        </p:txBody>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pPr>
              <a:defRPr/>
            </a:pPr>
            <a:fld id="{08568C96-3D9B-4CEA-82D6-5318AA7F4D69}" type="slidenum">
              <a:rPr lang="el-GR" smtClean="0"/>
              <a:pPr>
                <a:defRPr/>
              </a:pPr>
              <a:t>10</a:t>
            </a:fld>
            <a:endParaRPr lang="el-GR"/>
          </a:p>
        </p:txBody>
      </p:sp>
    </p:spTree>
    <p:extLst>
      <p:ext uri="{BB962C8B-B14F-4D97-AF65-F5344CB8AC3E}">
        <p14:creationId xmlns:p14="http://schemas.microsoft.com/office/powerpoint/2010/main" val="40671254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txBody>
          <a:bodyPr/>
          <a:lstStyle/>
          <a:p>
            <a:endParaRPr lang="el-GR"/>
          </a:p>
        </p:txBody>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pPr>
              <a:defRPr/>
            </a:pPr>
            <a:fld id="{08568C96-3D9B-4CEA-82D6-5318AA7F4D69}" type="slidenum">
              <a:rPr lang="el-GR" smtClean="0"/>
              <a:pPr>
                <a:defRPr/>
              </a:pPr>
              <a:t>11</a:t>
            </a:fld>
            <a:endParaRPr lang="el-GR"/>
          </a:p>
        </p:txBody>
      </p:sp>
    </p:spTree>
    <p:extLst>
      <p:ext uri="{BB962C8B-B14F-4D97-AF65-F5344CB8AC3E}">
        <p14:creationId xmlns:p14="http://schemas.microsoft.com/office/powerpoint/2010/main" val="31022508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txBody>
          <a:bodyPr/>
          <a:lstStyle/>
          <a:p>
            <a:endParaRPr lang="el-GR"/>
          </a:p>
        </p:txBody>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pPr>
              <a:defRPr/>
            </a:pPr>
            <a:fld id="{08568C96-3D9B-4CEA-82D6-5318AA7F4D69}" type="slidenum">
              <a:rPr lang="el-GR" smtClean="0"/>
              <a:pPr>
                <a:defRPr/>
              </a:pPr>
              <a:t>12</a:t>
            </a:fld>
            <a:endParaRPr lang="el-GR"/>
          </a:p>
        </p:txBody>
      </p:sp>
    </p:spTree>
    <p:extLst>
      <p:ext uri="{BB962C8B-B14F-4D97-AF65-F5344CB8AC3E}">
        <p14:creationId xmlns:p14="http://schemas.microsoft.com/office/powerpoint/2010/main" val="18369963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txBody>
          <a:bodyPr/>
          <a:lstStyle/>
          <a:p>
            <a:endParaRPr lang="el-GR"/>
          </a:p>
        </p:txBody>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pPr>
              <a:defRPr/>
            </a:pPr>
            <a:fld id="{08568C96-3D9B-4CEA-82D6-5318AA7F4D69}" type="slidenum">
              <a:rPr lang="el-GR" smtClean="0"/>
              <a:pPr>
                <a:defRPr/>
              </a:pPr>
              <a:t>13</a:t>
            </a:fld>
            <a:endParaRPr lang="el-GR"/>
          </a:p>
        </p:txBody>
      </p:sp>
    </p:spTree>
    <p:extLst>
      <p:ext uri="{BB962C8B-B14F-4D97-AF65-F5344CB8AC3E}">
        <p14:creationId xmlns:p14="http://schemas.microsoft.com/office/powerpoint/2010/main" val="17023025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143000" y="784188"/>
            <a:ext cx="6858000" cy="2387600"/>
          </a:xfrm>
        </p:spPr>
        <p:txBody>
          <a:bodyPr anchor="b">
            <a:normAutofit/>
          </a:bodyPr>
          <a:lstStyle>
            <a:lvl1pPr algn="ctr">
              <a:defRPr sz="6000" b="1"/>
            </a:lvl1pPr>
          </a:lstStyle>
          <a:p>
            <a:r>
              <a:rPr lang="el-GR" dirty="0"/>
              <a:t>Στυλ κύριου τίτλου</a:t>
            </a:r>
          </a:p>
        </p:txBody>
      </p:sp>
      <p:sp>
        <p:nvSpPr>
          <p:cNvPr id="3" name="Υπότιτλος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l-GR"/>
              <a:t>Στυλ κύριου υπότιτλου</a:t>
            </a:r>
          </a:p>
        </p:txBody>
      </p:sp>
      <p:sp>
        <p:nvSpPr>
          <p:cNvPr id="4" name="Θέση ημερομηνίας 3"/>
          <p:cNvSpPr>
            <a:spLocks noGrp="1"/>
          </p:cNvSpPr>
          <p:nvPr>
            <p:ph type="dt" sz="half" idx="10"/>
          </p:nvPr>
        </p:nvSpPr>
        <p:spPr/>
        <p:txBody>
          <a:bodyPr/>
          <a:lstStyle/>
          <a:p>
            <a:pPr>
              <a:defRPr/>
            </a:pPr>
            <a:endParaRPr lang="de-DE"/>
          </a:p>
        </p:txBody>
      </p:sp>
      <p:sp>
        <p:nvSpPr>
          <p:cNvPr id="5" name="Θέση υποσέλιδου 4"/>
          <p:cNvSpPr>
            <a:spLocks noGrp="1"/>
          </p:cNvSpPr>
          <p:nvPr>
            <p:ph type="ftr" sz="quarter" idx="11"/>
          </p:nvPr>
        </p:nvSpPr>
        <p:spPr/>
        <p:txBody>
          <a:bodyPr/>
          <a:lstStyle/>
          <a:p>
            <a:pPr>
              <a:defRPr/>
            </a:pPr>
            <a:endParaRPr lang="de-DE"/>
          </a:p>
        </p:txBody>
      </p:sp>
      <p:sp>
        <p:nvSpPr>
          <p:cNvPr id="6" name="Θέση αριθμού διαφάνειας 5"/>
          <p:cNvSpPr>
            <a:spLocks noGrp="1"/>
          </p:cNvSpPr>
          <p:nvPr>
            <p:ph type="sldNum" sz="quarter" idx="12"/>
          </p:nvPr>
        </p:nvSpPr>
        <p:spPr/>
        <p:txBody>
          <a:bodyPr/>
          <a:lstStyle/>
          <a:p>
            <a:pPr>
              <a:defRPr/>
            </a:pPr>
            <a:fld id="{AA02484D-3F63-488A-990A-36E3F22D10C7}" type="slidenum">
              <a:rPr lang="de-DE" smtClean="0"/>
              <a:pPr>
                <a:defRPr/>
              </a:pPr>
              <a:t>‹#›</a:t>
            </a:fld>
            <a:endParaRPr lang="de-DE" dirty="0"/>
          </a:p>
        </p:txBody>
      </p:sp>
      <p:sp>
        <p:nvSpPr>
          <p:cNvPr id="7" name="Rectangle 61"/>
          <p:cNvSpPr/>
          <p:nvPr userDrawn="1"/>
        </p:nvSpPr>
        <p:spPr>
          <a:xfrm>
            <a:off x="0" y="0"/>
            <a:ext cx="467544" cy="6858000"/>
          </a:xfrm>
          <a:prstGeom prst="rect">
            <a:avLst/>
          </a:prstGeom>
          <a:solidFill>
            <a:srgbClr val="931B1B"/>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9" name="Ορθογώνιο 8"/>
          <p:cNvSpPr/>
          <p:nvPr userDrawn="1"/>
        </p:nvSpPr>
        <p:spPr>
          <a:xfrm>
            <a:off x="467544" y="764704"/>
            <a:ext cx="576064"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Πεντάγωνο 9"/>
          <p:cNvSpPr/>
          <p:nvPr userDrawn="1"/>
        </p:nvSpPr>
        <p:spPr>
          <a:xfrm>
            <a:off x="467544" y="2316163"/>
            <a:ext cx="675456" cy="792088"/>
          </a:xfrm>
          <a:prstGeom prst="homePlat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131247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DE9A7C16-FAF2-2C41-B697-563997C522AD}" type="datetimeFigureOut">
              <a:rPr lang="en-US" smtClean="0"/>
              <a:pPr/>
              <a:t>3/12/2026</a:t>
            </a:fld>
            <a:endParaRPr lang="en-US" dirty="0"/>
          </a:p>
        </p:txBody>
      </p:sp>
      <p:sp>
        <p:nvSpPr>
          <p:cNvPr id="5" name="Θέση υποσέλιδου 4"/>
          <p:cNvSpPr>
            <a:spLocks noGrp="1"/>
          </p:cNvSpPr>
          <p:nvPr>
            <p:ph type="ftr" sz="quarter" idx="11"/>
          </p:nvPr>
        </p:nvSpPr>
        <p:spPr/>
        <p:txBody>
          <a:bodyPr/>
          <a:lstStyle/>
          <a:p>
            <a:endParaRPr lang="en-US" dirty="0"/>
          </a:p>
        </p:txBody>
      </p:sp>
      <p:sp>
        <p:nvSpPr>
          <p:cNvPr id="6" name="Θέση αριθμού διαφάνειας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60666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543675" y="365125"/>
            <a:ext cx="1971675" cy="5811838"/>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628650" y="365125"/>
            <a:ext cx="5800725" cy="5811838"/>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0A19D9EA-0687-604F-B97A-763B6765DF9F}" type="datetimeFigureOut">
              <a:rPr lang="en-US" smtClean="0"/>
              <a:pPr/>
              <a:t>3/12/2026</a:t>
            </a:fld>
            <a:endParaRPr lang="en-US" dirty="0"/>
          </a:p>
        </p:txBody>
      </p:sp>
      <p:sp>
        <p:nvSpPr>
          <p:cNvPr id="5" name="Θέση υποσέλιδου 4"/>
          <p:cNvSpPr>
            <a:spLocks noGrp="1"/>
          </p:cNvSpPr>
          <p:nvPr>
            <p:ph type="ftr" sz="quarter" idx="11"/>
          </p:nvPr>
        </p:nvSpPr>
        <p:spPr/>
        <p:txBody>
          <a:bodyPr/>
          <a:lstStyle/>
          <a:p>
            <a:endParaRPr lang="en-US" dirty="0"/>
          </a:p>
        </p:txBody>
      </p:sp>
      <p:sp>
        <p:nvSpPr>
          <p:cNvPr id="6" name="Θέση αριθμού διαφάνειας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75731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Τίτλος και περιεχόμενο">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rmAutofit/>
          </a:bodyPr>
          <a:lstStyle>
            <a:lvl1pPr>
              <a:lnSpc>
                <a:spcPct val="150000"/>
              </a:lnSpc>
              <a:defRPr sz="4400"/>
            </a:lvl1pPr>
            <a:lvl2pPr>
              <a:lnSpc>
                <a:spcPct val="150000"/>
              </a:lnSpc>
              <a:defRPr sz="4000"/>
            </a:lvl2pPr>
            <a:lvl3pPr>
              <a:lnSpc>
                <a:spcPct val="150000"/>
              </a:lnSpc>
              <a:defRPr sz="3200"/>
            </a:lvl3pPr>
            <a:lvl4pPr>
              <a:lnSpc>
                <a:spcPct val="150000"/>
              </a:lnSpc>
              <a:defRPr sz="2800"/>
            </a:lvl4pPr>
            <a:lvl5pPr>
              <a:lnSpc>
                <a:spcPct val="150000"/>
              </a:lnSpc>
              <a:defRPr sz="2800"/>
            </a:lvl5pPr>
          </a:lstStyle>
          <a:p>
            <a:pPr lvl="0"/>
            <a:r>
              <a:rPr lang="el-GR" dirty="0"/>
              <a:t>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ημερομηνίας 3"/>
          <p:cNvSpPr>
            <a:spLocks noGrp="1"/>
          </p:cNvSpPr>
          <p:nvPr>
            <p:ph type="dt" sz="half" idx="10"/>
          </p:nvPr>
        </p:nvSpPr>
        <p:spPr/>
        <p:txBody>
          <a:bodyPr/>
          <a:lstStyle/>
          <a:p>
            <a:r>
              <a:rPr lang="el-GR"/>
              <a:t>2016</a:t>
            </a:r>
            <a:endParaRPr lang="en-US" dirty="0"/>
          </a:p>
        </p:txBody>
      </p:sp>
      <p:sp>
        <p:nvSpPr>
          <p:cNvPr id="5" name="Θέση υποσέλιδου 4"/>
          <p:cNvSpPr>
            <a:spLocks noGrp="1"/>
          </p:cNvSpPr>
          <p:nvPr>
            <p:ph type="ftr" sz="quarter" idx="11"/>
          </p:nvPr>
        </p:nvSpPr>
        <p:spPr/>
        <p:txBody>
          <a:bodyPr/>
          <a:lstStyle/>
          <a:p>
            <a:r>
              <a:rPr lang="el-GR"/>
              <a:t>Δρ Χαράλαμπος Μουζάκης</a:t>
            </a:r>
            <a:endParaRPr lang="en-US" dirty="0"/>
          </a:p>
        </p:txBody>
      </p:sp>
      <p:sp>
        <p:nvSpPr>
          <p:cNvPr id="6" name="Θέση αριθμού διαφάνειας 5"/>
          <p:cNvSpPr>
            <a:spLocks noGrp="1"/>
          </p:cNvSpPr>
          <p:nvPr>
            <p:ph type="sldNum" sz="quarter" idx="12"/>
          </p:nvPr>
        </p:nvSpPr>
        <p:spPr/>
        <p:txBody>
          <a:bodyPr/>
          <a:lstStyle/>
          <a:p>
            <a:fld id="{D57F1E4F-1CFF-5643-939E-217C01CDF565}" type="slidenum">
              <a:rPr lang="en-US" smtClean="0"/>
              <a:pPr/>
              <a:t>‹#›</a:t>
            </a:fld>
            <a:endParaRPr lang="en-US" dirty="0"/>
          </a:p>
        </p:txBody>
      </p:sp>
      <p:sp>
        <p:nvSpPr>
          <p:cNvPr id="7" name="Rectangle 61"/>
          <p:cNvSpPr/>
          <p:nvPr userDrawn="1"/>
        </p:nvSpPr>
        <p:spPr>
          <a:xfrm>
            <a:off x="0" y="0"/>
            <a:ext cx="467544" cy="6858000"/>
          </a:xfrm>
          <a:prstGeom prst="rect">
            <a:avLst/>
          </a:prstGeom>
          <a:solidFill>
            <a:srgbClr val="931B1B"/>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cxnSp>
        <p:nvCxnSpPr>
          <p:cNvPr id="8" name="15 - Ευθεία γραμμή σύνδεσης"/>
          <p:cNvCxnSpPr/>
          <p:nvPr userDrawn="1"/>
        </p:nvCxnSpPr>
        <p:spPr bwMode="auto">
          <a:xfrm>
            <a:off x="1522058" y="1194393"/>
            <a:ext cx="7034182" cy="7353"/>
          </a:xfrm>
          <a:prstGeom prst="line">
            <a:avLst/>
          </a:prstGeom>
          <a:solidFill>
            <a:schemeClr val="accent1"/>
          </a:solidFill>
          <a:ln w="9525" cap="flat" cmpd="sng" algn="ctr">
            <a:solidFill>
              <a:schemeClr val="accent1"/>
            </a:solidFill>
            <a:prstDash val="solid"/>
            <a:round/>
            <a:headEnd type="none" w="med" len="med"/>
            <a:tailEnd type="none" w="med" len="med"/>
          </a:ln>
          <a:effectLst/>
        </p:spPr>
      </p:cxnSp>
      <p:cxnSp>
        <p:nvCxnSpPr>
          <p:cNvPr id="9" name="15 - Ευθεία γραμμή σύνδεσης"/>
          <p:cNvCxnSpPr/>
          <p:nvPr userDrawn="1"/>
        </p:nvCxnSpPr>
        <p:spPr bwMode="auto">
          <a:xfrm>
            <a:off x="467544" y="6453336"/>
            <a:ext cx="8476309" cy="19555"/>
          </a:xfrm>
          <a:prstGeom prst="line">
            <a:avLst/>
          </a:prstGeom>
          <a:solidFill>
            <a:schemeClr val="accent1"/>
          </a:solidFill>
          <a:ln w="9525" cap="flat" cmpd="sng" algn="ctr">
            <a:solidFill>
              <a:schemeClr val="accent4">
                <a:lumMod val="90000"/>
                <a:lumOff val="10000"/>
              </a:schemeClr>
            </a:solidFill>
            <a:prstDash val="solid"/>
            <a:round/>
            <a:headEnd type="none" w="med" len="med"/>
            <a:tailEnd type="none" w="med" len="med"/>
          </a:ln>
          <a:effectLst/>
        </p:spPr>
      </p:cxnSp>
      <p:sp>
        <p:nvSpPr>
          <p:cNvPr id="11" name="Ορθογώνιο 10"/>
          <p:cNvSpPr/>
          <p:nvPr userDrawn="1"/>
        </p:nvSpPr>
        <p:spPr>
          <a:xfrm>
            <a:off x="467544" y="628501"/>
            <a:ext cx="576064"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Πεντάγωνο 11"/>
          <p:cNvSpPr/>
          <p:nvPr userDrawn="1"/>
        </p:nvSpPr>
        <p:spPr>
          <a:xfrm>
            <a:off x="467544" y="603852"/>
            <a:ext cx="675456" cy="792088"/>
          </a:xfrm>
          <a:prstGeom prst="homePlat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Τίτλος 1"/>
          <p:cNvSpPr>
            <a:spLocks noGrp="1"/>
          </p:cNvSpPr>
          <p:nvPr>
            <p:ph type="title"/>
          </p:nvPr>
        </p:nvSpPr>
        <p:spPr>
          <a:xfrm>
            <a:off x="1143000" y="365127"/>
            <a:ext cx="7372350" cy="1075390"/>
          </a:xfrm>
        </p:spPr>
        <p:txBody>
          <a:bodyPr>
            <a:normAutofit/>
          </a:bodyPr>
          <a:lstStyle>
            <a:lvl1pPr>
              <a:defRPr sz="4400" b="1"/>
            </a:lvl1pPr>
          </a:lstStyle>
          <a:p>
            <a:r>
              <a:rPr lang="el-GR" dirty="0"/>
              <a:t>Στυλ κύριου τίτλου</a:t>
            </a:r>
          </a:p>
        </p:txBody>
      </p:sp>
    </p:spTree>
    <p:extLst>
      <p:ext uri="{BB962C8B-B14F-4D97-AF65-F5344CB8AC3E}">
        <p14:creationId xmlns:p14="http://schemas.microsoft.com/office/powerpoint/2010/main" val="3989857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623888" y="1709739"/>
            <a:ext cx="7886700" cy="2852737"/>
          </a:xfrm>
        </p:spPr>
        <p:txBody>
          <a:bodyPr anchor="b"/>
          <a:lstStyle>
            <a:lvl1pPr>
              <a:defRPr sz="4500"/>
            </a:lvl1pPr>
          </a:lstStyle>
          <a:p>
            <a:r>
              <a:rPr lang="el-GR"/>
              <a:t>Στυλ κύριου τίτλου</a:t>
            </a:r>
          </a:p>
        </p:txBody>
      </p:sp>
      <p:sp>
        <p:nvSpPr>
          <p:cNvPr id="3" name="Θέση κειμένου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l-GR"/>
              <a:t>Στυλ υποδείγματος κειμένου</a:t>
            </a:r>
          </a:p>
        </p:txBody>
      </p:sp>
      <p:sp>
        <p:nvSpPr>
          <p:cNvPr id="4" name="Θέση ημερομηνίας 3"/>
          <p:cNvSpPr>
            <a:spLocks noGrp="1"/>
          </p:cNvSpPr>
          <p:nvPr>
            <p:ph type="dt" sz="half" idx="10"/>
          </p:nvPr>
        </p:nvSpPr>
        <p:spPr/>
        <p:txBody>
          <a:bodyPr/>
          <a:lstStyle/>
          <a:p>
            <a:fld id="{DABB9B27-4D02-2940-AED5-BC8F2B3B1507}" type="datetimeFigureOut">
              <a:rPr lang="en-US" smtClean="0"/>
              <a:pPr/>
              <a:t>3/12/2026</a:t>
            </a:fld>
            <a:endParaRPr lang="en-US" dirty="0"/>
          </a:p>
        </p:txBody>
      </p:sp>
      <p:sp>
        <p:nvSpPr>
          <p:cNvPr id="5" name="Θέση υποσέλιδου 4"/>
          <p:cNvSpPr>
            <a:spLocks noGrp="1"/>
          </p:cNvSpPr>
          <p:nvPr>
            <p:ph type="ftr" sz="quarter" idx="11"/>
          </p:nvPr>
        </p:nvSpPr>
        <p:spPr/>
        <p:txBody>
          <a:bodyPr/>
          <a:lstStyle/>
          <a:p>
            <a:endParaRPr lang="en-US" dirty="0"/>
          </a:p>
        </p:txBody>
      </p:sp>
      <p:sp>
        <p:nvSpPr>
          <p:cNvPr id="6" name="Θέση αριθμού διαφάνειας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81588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628650" y="1825625"/>
            <a:ext cx="3886200" cy="435133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4629150" y="1825625"/>
            <a:ext cx="3886200" cy="435133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p:cNvSpPr>
            <a:spLocks noGrp="1"/>
          </p:cNvSpPr>
          <p:nvPr>
            <p:ph type="dt" sz="half" idx="10"/>
          </p:nvPr>
        </p:nvSpPr>
        <p:spPr/>
        <p:txBody>
          <a:bodyPr/>
          <a:lstStyle/>
          <a:p>
            <a:fld id="{04CF7878-2C98-7449-BB8F-764A5EA8E558}" type="datetimeFigureOut">
              <a:rPr lang="en-US" smtClean="0"/>
              <a:pPr/>
              <a:t>3/12/2026</a:t>
            </a:fld>
            <a:endParaRPr lang="en-US" dirty="0"/>
          </a:p>
        </p:txBody>
      </p:sp>
      <p:sp>
        <p:nvSpPr>
          <p:cNvPr id="6" name="Θέση υποσέλιδου 5"/>
          <p:cNvSpPr>
            <a:spLocks noGrp="1"/>
          </p:cNvSpPr>
          <p:nvPr>
            <p:ph type="ftr" sz="quarter" idx="11"/>
          </p:nvPr>
        </p:nvSpPr>
        <p:spPr/>
        <p:txBody>
          <a:bodyPr/>
          <a:lstStyle/>
          <a:p>
            <a:endParaRPr lang="en-US" dirty="0"/>
          </a:p>
        </p:txBody>
      </p:sp>
      <p:sp>
        <p:nvSpPr>
          <p:cNvPr id="7" name="Θέση αριθμού διαφάνειας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54823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629841" y="365126"/>
            <a:ext cx="7886700" cy="1325563"/>
          </a:xfrm>
        </p:spPr>
        <p:txBody>
          <a:bodyPr/>
          <a:lstStyle/>
          <a:p>
            <a:r>
              <a:rPr lang="el-GR"/>
              <a:t>Στυλ κύριου τίτλου</a:t>
            </a:r>
          </a:p>
        </p:txBody>
      </p:sp>
      <p:sp>
        <p:nvSpPr>
          <p:cNvPr id="3" name="Θέση κειμένου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Στυλ υποδείγματος κειμένου</a:t>
            </a:r>
          </a:p>
        </p:txBody>
      </p:sp>
      <p:sp>
        <p:nvSpPr>
          <p:cNvPr id="4" name="Θέση περιεχομένου 3"/>
          <p:cNvSpPr>
            <a:spLocks noGrp="1"/>
          </p:cNvSpPr>
          <p:nvPr>
            <p:ph sz="half" idx="2"/>
          </p:nvPr>
        </p:nvSpPr>
        <p:spPr>
          <a:xfrm>
            <a:off x="629842" y="2505075"/>
            <a:ext cx="3868340" cy="368458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4629150" y="2505075"/>
            <a:ext cx="3887391" cy="368458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p:cNvSpPr>
            <a:spLocks noGrp="1"/>
          </p:cNvSpPr>
          <p:nvPr>
            <p:ph type="dt" sz="half" idx="10"/>
          </p:nvPr>
        </p:nvSpPr>
        <p:spPr/>
        <p:txBody>
          <a:bodyPr/>
          <a:lstStyle/>
          <a:p>
            <a:fld id="{E6D2F403-9584-1749-B6AB-5E1C5F94527C}" type="datetimeFigureOut">
              <a:rPr lang="en-US" smtClean="0"/>
              <a:pPr/>
              <a:t>3/12/2026</a:t>
            </a:fld>
            <a:endParaRPr lang="en-US" dirty="0"/>
          </a:p>
        </p:txBody>
      </p:sp>
      <p:sp>
        <p:nvSpPr>
          <p:cNvPr id="8" name="Θέση υποσέλιδου 7"/>
          <p:cNvSpPr>
            <a:spLocks noGrp="1"/>
          </p:cNvSpPr>
          <p:nvPr>
            <p:ph type="ftr" sz="quarter" idx="11"/>
          </p:nvPr>
        </p:nvSpPr>
        <p:spPr/>
        <p:txBody>
          <a:bodyPr/>
          <a:lstStyle/>
          <a:p>
            <a:endParaRPr lang="en-US" dirty="0"/>
          </a:p>
        </p:txBody>
      </p:sp>
      <p:sp>
        <p:nvSpPr>
          <p:cNvPr id="9" name="Θέση αριθμού διαφάνειας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13968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ημερομηνίας 2"/>
          <p:cNvSpPr>
            <a:spLocks noGrp="1"/>
          </p:cNvSpPr>
          <p:nvPr>
            <p:ph type="dt" sz="half" idx="10"/>
          </p:nvPr>
        </p:nvSpPr>
        <p:spPr/>
        <p:txBody>
          <a:bodyPr/>
          <a:lstStyle/>
          <a:p>
            <a:fld id="{A58C0351-EB03-5444-BA93-B7E778374E24}" type="datetimeFigureOut">
              <a:rPr lang="en-US" smtClean="0"/>
              <a:pPr/>
              <a:t>3/12/2026</a:t>
            </a:fld>
            <a:endParaRPr lang="en-US" dirty="0"/>
          </a:p>
        </p:txBody>
      </p:sp>
      <p:sp>
        <p:nvSpPr>
          <p:cNvPr id="4" name="Θέση υποσέλιδου 3"/>
          <p:cNvSpPr>
            <a:spLocks noGrp="1"/>
          </p:cNvSpPr>
          <p:nvPr>
            <p:ph type="ftr" sz="quarter" idx="11"/>
          </p:nvPr>
        </p:nvSpPr>
        <p:spPr/>
        <p:txBody>
          <a:bodyPr/>
          <a:lstStyle/>
          <a:p>
            <a:endParaRPr lang="en-US" dirty="0"/>
          </a:p>
        </p:txBody>
      </p:sp>
      <p:sp>
        <p:nvSpPr>
          <p:cNvPr id="5" name="Θέση αριθμού διαφάνειας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32636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A7EADB90-FF7E-5041-AB9F-1BC0957AB829}" type="datetimeFigureOut">
              <a:rPr lang="en-US" smtClean="0"/>
              <a:pPr/>
              <a:t>3/12/2026</a:t>
            </a:fld>
            <a:endParaRPr lang="en-US" dirty="0"/>
          </a:p>
        </p:txBody>
      </p:sp>
      <p:sp>
        <p:nvSpPr>
          <p:cNvPr id="3" name="Θέση υποσέλιδου 2"/>
          <p:cNvSpPr>
            <a:spLocks noGrp="1"/>
          </p:cNvSpPr>
          <p:nvPr>
            <p:ph type="ftr" sz="quarter" idx="11"/>
          </p:nvPr>
        </p:nvSpPr>
        <p:spPr/>
        <p:txBody>
          <a:bodyPr/>
          <a:lstStyle/>
          <a:p>
            <a:endParaRPr lang="en-US" dirty="0"/>
          </a:p>
        </p:txBody>
      </p:sp>
      <p:sp>
        <p:nvSpPr>
          <p:cNvPr id="4" name="Θέση αριθμού διαφάνειας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03426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29841" y="457200"/>
            <a:ext cx="2949178" cy="1600200"/>
          </a:xfrm>
        </p:spPr>
        <p:txBody>
          <a:bodyPr anchor="b"/>
          <a:lstStyle>
            <a:lvl1pPr>
              <a:defRPr sz="2400"/>
            </a:lvl1pPr>
          </a:lstStyle>
          <a:p>
            <a:r>
              <a:rPr lang="el-GR"/>
              <a:t>Στυλ κύριου τίτλου</a:t>
            </a:r>
          </a:p>
        </p:txBody>
      </p:sp>
      <p:sp>
        <p:nvSpPr>
          <p:cNvPr id="3" name="Θέση περιεχομένου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C1EB8CB6-48D8-4E47-B0D3-B56230F429D0}" type="datetimeFigureOut">
              <a:rPr lang="en-US" smtClean="0"/>
              <a:pPr/>
              <a:t>3/12/2026</a:t>
            </a:fld>
            <a:endParaRPr lang="en-US" dirty="0"/>
          </a:p>
        </p:txBody>
      </p:sp>
      <p:sp>
        <p:nvSpPr>
          <p:cNvPr id="6" name="Θέση υποσέλιδου 5"/>
          <p:cNvSpPr>
            <a:spLocks noGrp="1"/>
          </p:cNvSpPr>
          <p:nvPr>
            <p:ph type="ftr" sz="quarter" idx="11"/>
          </p:nvPr>
        </p:nvSpPr>
        <p:spPr/>
        <p:txBody>
          <a:bodyPr/>
          <a:lstStyle/>
          <a:p>
            <a:endParaRPr lang="en-US" dirty="0"/>
          </a:p>
        </p:txBody>
      </p:sp>
      <p:sp>
        <p:nvSpPr>
          <p:cNvPr id="7" name="Θέση αριθμού διαφάνειας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33742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29841" y="457200"/>
            <a:ext cx="2949178" cy="1600200"/>
          </a:xfrm>
        </p:spPr>
        <p:txBody>
          <a:bodyPr anchor="b"/>
          <a:lstStyle>
            <a:lvl1pPr>
              <a:defRPr sz="2400"/>
            </a:lvl1pPr>
          </a:lstStyle>
          <a:p>
            <a:r>
              <a:rPr lang="el-GR"/>
              <a:t>Στυλ κύριου τίτλου</a:t>
            </a:r>
          </a:p>
        </p:txBody>
      </p:sp>
      <p:sp>
        <p:nvSpPr>
          <p:cNvPr id="3" name="Θέση εικόνας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l-GR"/>
          </a:p>
        </p:txBody>
      </p:sp>
      <p:sp>
        <p:nvSpPr>
          <p:cNvPr id="4" name="Θέση κειμένου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4EF716D3-DCE8-CC45-8106-AE5DFCD073F9}" type="datetimeFigureOut">
              <a:rPr lang="en-US" smtClean="0"/>
              <a:pPr/>
              <a:t>3/12/2026</a:t>
            </a:fld>
            <a:endParaRPr lang="en-US" dirty="0"/>
          </a:p>
        </p:txBody>
      </p:sp>
      <p:sp>
        <p:nvSpPr>
          <p:cNvPr id="6" name="Θέση υποσέλιδου 5"/>
          <p:cNvSpPr>
            <a:spLocks noGrp="1"/>
          </p:cNvSpPr>
          <p:nvPr>
            <p:ph type="ftr" sz="quarter" idx="11"/>
          </p:nvPr>
        </p:nvSpPr>
        <p:spPr/>
        <p:txBody>
          <a:bodyPr/>
          <a:lstStyle/>
          <a:p>
            <a:endParaRPr lang="en-US" dirty="0"/>
          </a:p>
        </p:txBody>
      </p:sp>
      <p:sp>
        <p:nvSpPr>
          <p:cNvPr id="7" name="Θέση αριθμού διαφάνειας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13254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D9FFFB4-400D-1240-AB24-6F86C96D4DFB}" type="datetimeFigureOut">
              <a:rPr lang="en-US" smtClean="0"/>
              <a:pPr/>
              <a:t>3/12/2026</a:t>
            </a:fld>
            <a:endParaRPr lang="en-US" dirty="0"/>
          </a:p>
        </p:txBody>
      </p:sp>
      <p:sp>
        <p:nvSpPr>
          <p:cNvPr id="5" name="Θέση υποσέλιδου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Θέση αριθμού διαφάνειας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57F1E4F-1CFF-5643-939E-217C01CDF565}" type="slidenum">
              <a:rPr lang="en-US" smtClean="0"/>
              <a:pPr/>
              <a:t>‹#›</a:t>
            </a:fld>
            <a:endParaRPr lang="en-US" dirty="0"/>
          </a:p>
        </p:txBody>
      </p:sp>
      <p:sp>
        <p:nvSpPr>
          <p:cNvPr id="7" name="Freeform 8"/>
          <p:cNvSpPr/>
          <p:nvPr userDrawn="1"/>
        </p:nvSpPr>
        <p:spPr bwMode="auto">
          <a:xfrm>
            <a:off x="163906" y="796626"/>
            <a:ext cx="86598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txBody>
          <a:bodyPr/>
          <a:lstStyle/>
          <a:p>
            <a:endParaRPr lang="el-GR"/>
          </a:p>
        </p:txBody>
      </p:sp>
    </p:spTree>
    <p:extLst>
      <p:ext uri="{BB962C8B-B14F-4D97-AF65-F5344CB8AC3E}">
        <p14:creationId xmlns:p14="http://schemas.microsoft.com/office/powerpoint/2010/main" val="1642712413"/>
      </p:ext>
    </p:extLst>
  </p:cSld>
  <p:clrMap bg1="lt1" tx1="dk1" bg2="lt2" tx2="dk2" accent1="accent1" accent2="accent2" accent3="accent3" accent4="accent4" accent5="accent5" accent6="accent6" hlink="hlink" folHlink="folHlink"/>
  <p:sldLayoutIdLst>
    <p:sldLayoutId id="2147484471" r:id="rId1"/>
    <p:sldLayoutId id="2147484472" r:id="rId2"/>
    <p:sldLayoutId id="2147484473" r:id="rId3"/>
    <p:sldLayoutId id="2147484474" r:id="rId4"/>
    <p:sldLayoutId id="2147484475" r:id="rId5"/>
    <p:sldLayoutId id="2147484476" r:id="rId6"/>
    <p:sldLayoutId id="2147484477" r:id="rId7"/>
    <p:sldLayoutId id="2147484478" r:id="rId8"/>
    <p:sldLayoutId id="2147484479" r:id="rId9"/>
    <p:sldLayoutId id="2147484480" r:id="rId10"/>
    <p:sldLayoutId id="214748448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l-G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students.edivea.net/courses/101"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780049" y="1101540"/>
            <a:ext cx="6430090" cy="1872208"/>
          </a:xfrm>
        </p:spPr>
        <p:txBody>
          <a:bodyPr>
            <a:noAutofit/>
          </a:bodyPr>
          <a:lstStyle/>
          <a:p>
            <a:r>
              <a:rPr lang="el-GR" sz="2400" dirty="0" err="1">
                <a:solidFill>
                  <a:srgbClr val="111827"/>
                </a:solidFill>
                <a:latin typeface="Calibri Light" pitchFamily="34" charset="0"/>
                <a:ea typeface="Calibri Light" pitchFamily="34" charset="-122"/>
                <a:cs typeface="Calibri Light" pitchFamily="34" charset="-120"/>
              </a:rPr>
              <a:t>Σχεδια</a:t>
            </a:r>
            <a:r>
              <a:rPr lang="en-US" sz="2400" dirty="0" err="1">
                <a:solidFill>
                  <a:srgbClr val="111827"/>
                </a:solidFill>
                <a:latin typeface="Calibri Light" pitchFamily="34" charset="0"/>
                <a:ea typeface="Calibri Light" pitchFamily="34" charset="-122"/>
                <a:cs typeface="Calibri Light" pitchFamily="34" charset="-120"/>
              </a:rPr>
              <a:t>σμός</a:t>
            </a:r>
            <a:r>
              <a:rPr lang="en-US" sz="2400" dirty="0">
                <a:solidFill>
                  <a:srgbClr val="111827"/>
                </a:solidFill>
                <a:latin typeface="Calibri Light" pitchFamily="34" charset="0"/>
                <a:ea typeface="Calibri Light" pitchFamily="34" charset="-122"/>
                <a:cs typeface="Calibri Light" pitchFamily="34" charset="-120"/>
              </a:rPr>
              <a:t>, υλοποίηση και αποτίμηση εκπαιδευτικού υλικού</a:t>
            </a:r>
            <a:br>
              <a:rPr lang="en-US" sz="2400" dirty="0"/>
            </a:br>
            <a:r>
              <a:rPr lang="en-US" sz="2400" dirty="0">
                <a:solidFill>
                  <a:srgbClr val="111827"/>
                </a:solidFill>
                <a:latin typeface="Calibri Light" pitchFamily="34" charset="0"/>
                <a:ea typeface="Calibri Light" pitchFamily="34" charset="-122"/>
                <a:cs typeface="Calibri Light" pitchFamily="34" charset="-120"/>
              </a:rPr>
              <a:t>με τη μέθοδο της εξ αποστάσεως εκπαίδευσης</a:t>
            </a:r>
            <a:br>
              <a:rPr lang="en-US" sz="2400" dirty="0"/>
            </a:br>
            <a:r>
              <a:rPr lang="en-US" sz="2400" dirty="0">
                <a:solidFill>
                  <a:srgbClr val="111827"/>
                </a:solidFill>
                <a:latin typeface="Calibri Light" pitchFamily="34" charset="0"/>
                <a:ea typeface="Calibri Light" pitchFamily="34" charset="-122"/>
                <a:cs typeface="Calibri Light" pitchFamily="34" charset="-120"/>
              </a:rPr>
              <a:t>για τη διδασκαλία της ενότητας «Ταλαντώσεις»</a:t>
            </a:r>
            <a:br>
              <a:rPr lang="en-US" sz="2400" dirty="0"/>
            </a:br>
            <a:r>
              <a:rPr lang="en-US" sz="2400" dirty="0">
                <a:solidFill>
                  <a:srgbClr val="111827"/>
                </a:solidFill>
                <a:latin typeface="Calibri Light" pitchFamily="34" charset="0"/>
                <a:ea typeface="Calibri Light" pitchFamily="34" charset="-122"/>
                <a:cs typeface="Calibri Light" pitchFamily="34" charset="-120"/>
              </a:rPr>
              <a:t>στο μάθημα της Φυσικής της Γ΄ Γυμνασίου</a:t>
            </a:r>
            <a:r>
              <a:rPr lang="el-GR" sz="2400" dirty="0">
                <a:solidFill>
                  <a:srgbClr val="111827"/>
                </a:solidFill>
                <a:latin typeface="Calibri Light" pitchFamily="34" charset="0"/>
                <a:ea typeface="Calibri Light" pitchFamily="34" charset="-122"/>
                <a:cs typeface="Calibri Light" pitchFamily="34" charset="-120"/>
              </a:rPr>
              <a:t>.</a:t>
            </a:r>
            <a:endParaRPr lang="en-US" sz="2400" dirty="0"/>
          </a:p>
        </p:txBody>
      </p:sp>
      <p:cxnSp>
        <p:nvCxnSpPr>
          <p:cNvPr id="16" name="15 - Ευθεία γραμμή σύνδεσης"/>
          <p:cNvCxnSpPr/>
          <p:nvPr/>
        </p:nvCxnSpPr>
        <p:spPr bwMode="auto">
          <a:xfrm>
            <a:off x="1789760" y="1045383"/>
            <a:ext cx="7034182" cy="7353"/>
          </a:xfrm>
          <a:prstGeom prst="line">
            <a:avLst/>
          </a:prstGeom>
          <a:solidFill>
            <a:schemeClr val="accent1"/>
          </a:solidFill>
          <a:ln w="9525" cap="flat" cmpd="sng" algn="ctr">
            <a:solidFill>
              <a:schemeClr val="accent1"/>
            </a:solidFill>
            <a:prstDash val="solid"/>
            <a:round/>
            <a:headEnd type="none" w="med" len="med"/>
            <a:tailEnd type="none" w="med" len="med"/>
          </a:ln>
          <a:effectLst/>
        </p:spPr>
      </p:cxnSp>
      <p:sp>
        <p:nvSpPr>
          <p:cNvPr id="3081" name="11 - Ορθογώνιο"/>
          <p:cNvSpPr>
            <a:spLocks noChangeArrowheads="1"/>
          </p:cNvSpPr>
          <p:nvPr/>
        </p:nvSpPr>
        <p:spPr bwMode="auto">
          <a:xfrm>
            <a:off x="1604896" y="251187"/>
            <a:ext cx="7403909" cy="738664"/>
          </a:xfrm>
          <a:prstGeom prst="rect">
            <a:avLst/>
          </a:prstGeom>
          <a:noFill/>
          <a:ln w="9525">
            <a:noFill/>
            <a:miter lim="800000"/>
            <a:headEnd/>
            <a:tailEnd/>
          </a:ln>
        </p:spPr>
        <p:txBody>
          <a:bodyPr wrap="square">
            <a:spAutoFit/>
          </a:bodyPr>
          <a:lstStyle/>
          <a:p>
            <a:pPr algn="ctr"/>
            <a:r>
              <a:rPr lang="el-GR" sz="1400" dirty="0">
                <a:latin typeface="Book Antiqua" panose="02040602050305030304" pitchFamily="18" charset="0"/>
              </a:rPr>
              <a:t>Πρόγραμμα Μεταπτυχιακών Σπουδών: </a:t>
            </a:r>
            <a:endParaRPr lang="en-US" sz="1400" dirty="0">
              <a:latin typeface="Book Antiqua" panose="02040602050305030304" pitchFamily="18" charset="0"/>
            </a:endParaRPr>
          </a:p>
          <a:p>
            <a:pPr algn="ctr"/>
            <a:r>
              <a:rPr lang="el-GR" sz="1400" dirty="0">
                <a:latin typeface="Book Antiqua" panose="02040602050305030304" pitchFamily="18" charset="0"/>
              </a:rPr>
              <a:t>«Επιστήμες της Αγωγής - Εξ Αποστάσεως Εκπαίδευση  με την αξιοποίηση Προηγμένων Μαθησιακών Τεχνολογιών (e-</a:t>
            </a:r>
            <a:r>
              <a:rPr lang="el-GR" sz="1400" dirty="0" err="1">
                <a:latin typeface="Book Antiqua" panose="02040602050305030304" pitchFamily="18" charset="0"/>
              </a:rPr>
              <a:t>Learning</a:t>
            </a:r>
            <a:r>
              <a:rPr lang="el-GR" sz="1400" dirty="0">
                <a:latin typeface="Book Antiqua" panose="02040602050305030304" pitchFamily="18" charset="0"/>
              </a:rPr>
              <a:t>)»</a:t>
            </a:r>
            <a:endParaRPr lang="el-GR" sz="1200" dirty="0">
              <a:latin typeface="Book Antiqua" panose="02040602050305030304" pitchFamily="18" charset="0"/>
            </a:endParaRPr>
          </a:p>
        </p:txBody>
      </p:sp>
      <p:sp>
        <p:nvSpPr>
          <p:cNvPr id="11" name="Rectangle 1"/>
          <p:cNvSpPr>
            <a:spLocks noChangeArrowheads="1"/>
          </p:cNvSpPr>
          <p:nvPr/>
        </p:nvSpPr>
        <p:spPr bwMode="auto">
          <a:xfrm>
            <a:off x="1187624" y="5933891"/>
            <a:ext cx="720427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0" i="1" u="none" strike="noStrike" cap="none" normalizeH="0" baseline="0" dirty="0">
                <a:ln>
                  <a:noFill/>
                </a:ln>
                <a:solidFill>
                  <a:schemeClr val="tx1"/>
                </a:solidFill>
                <a:effectLst/>
                <a:latin typeface="Book Antiqua" pitchFamily="18" charset="0"/>
                <a:ea typeface="Times New Roman" pitchFamily="18" charset="0"/>
                <a:cs typeface="Arial" pitchFamily="34" charset="0"/>
              </a:rPr>
              <a:t>Ρέθυμνο,</a:t>
            </a:r>
            <a:r>
              <a:rPr kumimoji="0" lang="el-GR" sz="2000" b="0" i="1" u="none" strike="noStrike" cap="none" normalizeH="0" dirty="0">
                <a:ln>
                  <a:noFill/>
                </a:ln>
                <a:solidFill>
                  <a:schemeClr val="tx1"/>
                </a:solidFill>
                <a:effectLst/>
                <a:latin typeface="Book Antiqua" pitchFamily="18" charset="0"/>
                <a:ea typeface="Times New Roman" pitchFamily="18" charset="0"/>
                <a:cs typeface="Arial" pitchFamily="34" charset="0"/>
              </a:rPr>
              <a:t> 202</a:t>
            </a:r>
            <a:r>
              <a:rPr kumimoji="0" lang="en-US" sz="2000" b="0" i="1" u="none" strike="noStrike" cap="none" normalizeH="0" dirty="0">
                <a:ln>
                  <a:noFill/>
                </a:ln>
                <a:solidFill>
                  <a:schemeClr val="tx1"/>
                </a:solidFill>
                <a:effectLst/>
                <a:latin typeface="Book Antiqua" pitchFamily="18" charset="0"/>
                <a:ea typeface="Times New Roman" pitchFamily="18" charset="0"/>
                <a:cs typeface="Arial" pitchFamily="34" charset="0"/>
              </a:rPr>
              <a:t>6</a:t>
            </a:r>
            <a:endParaRPr kumimoji="0" lang="el-GR" sz="2000" b="0" i="1" u="none" strike="noStrike" cap="none" normalizeH="0" baseline="0" dirty="0">
              <a:ln>
                <a:noFill/>
              </a:ln>
              <a:solidFill>
                <a:schemeClr val="tx1"/>
              </a:solidFill>
              <a:effectLst/>
              <a:latin typeface="Arial" pitchFamily="34" charset="0"/>
              <a:cs typeface="Arial" pitchFamily="34" charset="0"/>
            </a:endParaRPr>
          </a:p>
        </p:txBody>
      </p:sp>
      <p:cxnSp>
        <p:nvCxnSpPr>
          <p:cNvPr id="7" name="15 - Ευθεία γραμμή σύνδεσης"/>
          <p:cNvCxnSpPr/>
          <p:nvPr/>
        </p:nvCxnSpPr>
        <p:spPr bwMode="auto">
          <a:xfrm flipV="1">
            <a:off x="1789760" y="1101540"/>
            <a:ext cx="7034182" cy="1"/>
          </a:xfrm>
          <a:prstGeom prst="line">
            <a:avLst/>
          </a:prstGeom>
          <a:solidFill>
            <a:schemeClr val="accent1"/>
          </a:solidFill>
          <a:ln w="9525" cap="flat" cmpd="sng" algn="ctr">
            <a:solidFill>
              <a:schemeClr val="accent1"/>
            </a:solidFill>
            <a:prstDash val="solid"/>
            <a:round/>
            <a:headEnd type="none" w="med" len="med"/>
            <a:tailEnd type="none" w="med" len="med"/>
          </a:ln>
          <a:effectLst/>
        </p:spPr>
      </p:cxnSp>
      <p:cxnSp>
        <p:nvCxnSpPr>
          <p:cNvPr id="9" name="15 - Ευθεία γραμμή σύνδεσης"/>
          <p:cNvCxnSpPr/>
          <p:nvPr/>
        </p:nvCxnSpPr>
        <p:spPr bwMode="auto">
          <a:xfrm>
            <a:off x="1638680" y="5589240"/>
            <a:ext cx="6991725" cy="12969"/>
          </a:xfrm>
          <a:prstGeom prst="line">
            <a:avLst/>
          </a:prstGeom>
          <a:solidFill>
            <a:schemeClr val="accent1"/>
          </a:solidFill>
          <a:ln w="9525" cap="flat" cmpd="sng" algn="ctr">
            <a:solidFill>
              <a:schemeClr val="accent4">
                <a:lumMod val="90000"/>
                <a:lumOff val="10000"/>
              </a:schemeClr>
            </a:solidFill>
            <a:prstDash val="solid"/>
            <a:round/>
            <a:headEnd type="none" w="med" len="med"/>
            <a:tailEnd type="none" w="med" len="med"/>
          </a:ln>
          <a:effectLst/>
        </p:spPr>
      </p:cxnSp>
      <p:sp>
        <p:nvSpPr>
          <p:cNvPr id="10" name="9 - Ορθογώνιο"/>
          <p:cNvSpPr/>
          <p:nvPr/>
        </p:nvSpPr>
        <p:spPr>
          <a:xfrm>
            <a:off x="1369379" y="3483916"/>
            <a:ext cx="6840760" cy="584775"/>
          </a:xfrm>
          <a:prstGeom prst="rect">
            <a:avLst/>
          </a:prstGeom>
        </p:spPr>
        <p:txBody>
          <a:bodyPr wrap="square">
            <a:spAutoFit/>
          </a:bodyPr>
          <a:lstStyle/>
          <a:p>
            <a:pPr algn="ctr"/>
            <a:r>
              <a:rPr lang="el-GR" sz="3200" dirty="0"/>
              <a:t>Μαρία Ράπτη</a:t>
            </a:r>
          </a:p>
        </p:txBody>
      </p:sp>
      <p:graphicFrame>
        <p:nvGraphicFramePr>
          <p:cNvPr id="2" name="Πίνακας 1"/>
          <p:cNvGraphicFramePr>
            <a:graphicFrameLocks noGrp="1"/>
          </p:cNvGraphicFramePr>
          <p:nvPr>
            <p:extLst>
              <p:ext uri="{D42A27DB-BD31-4B8C-83A1-F6EECF244321}">
                <p14:modId xmlns:p14="http://schemas.microsoft.com/office/powerpoint/2010/main" val="2800035027"/>
              </p:ext>
            </p:extLst>
          </p:nvPr>
        </p:nvGraphicFramePr>
        <p:xfrm>
          <a:off x="683568" y="4900355"/>
          <a:ext cx="8212381" cy="640080"/>
        </p:xfrm>
        <a:graphic>
          <a:graphicData uri="http://schemas.openxmlformats.org/drawingml/2006/table">
            <a:tbl>
              <a:tblPr firstRow="1" bandRow="1">
                <a:tableStyleId>{5C22544A-7EE6-4342-B048-85BDC9FD1C3A}</a:tableStyleId>
              </a:tblPr>
              <a:tblGrid>
                <a:gridCol w="2736303">
                  <a:extLst>
                    <a:ext uri="{9D8B030D-6E8A-4147-A177-3AD203B41FA5}">
                      <a16:colId xmlns:a16="http://schemas.microsoft.com/office/drawing/2014/main" val="20000"/>
                    </a:ext>
                  </a:extLst>
                </a:gridCol>
                <a:gridCol w="2122866">
                  <a:extLst>
                    <a:ext uri="{9D8B030D-6E8A-4147-A177-3AD203B41FA5}">
                      <a16:colId xmlns:a16="http://schemas.microsoft.com/office/drawing/2014/main" val="20001"/>
                    </a:ext>
                  </a:extLst>
                </a:gridCol>
                <a:gridCol w="3353212">
                  <a:extLst>
                    <a:ext uri="{9D8B030D-6E8A-4147-A177-3AD203B41FA5}">
                      <a16:colId xmlns:a16="http://schemas.microsoft.com/office/drawing/2014/main" val="20002"/>
                    </a:ext>
                  </a:extLst>
                </a:gridCol>
              </a:tblGrid>
              <a:tr h="370840">
                <a:tc>
                  <a:txBody>
                    <a:bodyPr/>
                    <a:lstStyle/>
                    <a:p>
                      <a:pPr algn="ctr"/>
                      <a:r>
                        <a:rPr lang="en-US" sz="1800" b="1" dirty="0">
                          <a:solidFill>
                            <a:schemeClr val="tx1"/>
                          </a:solidFill>
                          <a:latin typeface="Calibri" pitchFamily="34" charset="0"/>
                          <a:ea typeface="Calibri" pitchFamily="34" charset="-122"/>
                          <a:cs typeface="Calibri" pitchFamily="34" charset="-120"/>
                        </a:rPr>
                        <a:t>Α. </a:t>
                      </a:r>
                      <a:r>
                        <a:rPr lang="en-US" sz="1800" b="1" dirty="0" err="1">
                          <a:solidFill>
                            <a:schemeClr val="tx1"/>
                          </a:solidFill>
                          <a:latin typeface="Calibri" pitchFamily="34" charset="0"/>
                          <a:ea typeface="Calibri" pitchFamily="34" charset="-122"/>
                          <a:cs typeface="Calibri" pitchFamily="34" charset="-120"/>
                        </a:rPr>
                        <a:t>Μιχ</a:t>
                      </a:r>
                      <a:r>
                        <a:rPr lang="en-US" sz="1800" b="1" dirty="0">
                          <a:solidFill>
                            <a:schemeClr val="tx1"/>
                          </a:solidFill>
                          <a:latin typeface="Calibri" pitchFamily="34" charset="0"/>
                          <a:ea typeface="Calibri" pitchFamily="34" charset="-122"/>
                          <a:cs typeface="Calibri" pitchFamily="34" charset="-120"/>
                        </a:rPr>
                        <a:t>αηλίδη</a:t>
                      </a:r>
                      <a:endParaRPr lang="el-GR" sz="1800" b="1" dirty="0">
                        <a:solidFill>
                          <a:schemeClr val="tx1"/>
                        </a:solidFill>
                        <a:latin typeface="Calibri" pitchFamily="34" charset="0"/>
                        <a:ea typeface="Calibri" pitchFamily="34" charset="-122"/>
                        <a:cs typeface="Calibri" pitchFamily="34" charset="-120"/>
                      </a:endParaRPr>
                    </a:p>
                    <a:p>
                      <a:r>
                        <a:rPr lang="el-GR" sz="1800" b="0" dirty="0">
                          <a:solidFill>
                            <a:schemeClr val="tx1"/>
                          </a:solidFill>
                        </a:rPr>
                        <a:t>Επίκουρη Καθηγήτρια Π.Κ.</a:t>
                      </a:r>
                      <a:endParaRPr lang="el-GR" sz="1800" b="0" kern="1200" dirty="0">
                        <a:solidFill>
                          <a:schemeClr val="tx1"/>
                        </a:solidFill>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l-GR" sz="1800" b="1" kern="1200" dirty="0">
                          <a:solidFill>
                            <a:srgbClr val="111827"/>
                          </a:solidFill>
                          <a:latin typeface="Calibri" pitchFamily="34" charset="0"/>
                          <a:ea typeface="Calibri" pitchFamily="34" charset="-122"/>
                          <a:cs typeface="Calibri" pitchFamily="34" charset="-120"/>
                        </a:rPr>
                        <a:t>Δ. Σταύρου</a:t>
                      </a:r>
                    </a:p>
                    <a:p>
                      <a:pPr marL="0" marR="0" lvl="0" indent="0" algn="ctr" defTabSz="685800" rtl="0" eaLnBrk="1" fontAlgn="auto" latinLnBrk="0" hangingPunct="1">
                        <a:lnSpc>
                          <a:spcPct val="100000"/>
                        </a:lnSpc>
                        <a:spcBef>
                          <a:spcPts val="0"/>
                        </a:spcBef>
                        <a:spcAft>
                          <a:spcPts val="0"/>
                        </a:spcAft>
                        <a:buClrTx/>
                        <a:buSzTx/>
                        <a:buFontTx/>
                        <a:buNone/>
                        <a:tabLst/>
                        <a:defRPr/>
                      </a:pPr>
                      <a:r>
                        <a:rPr lang="el-GR" sz="1800" b="0" i="0" u="none" strike="noStrike" kern="1200" baseline="0" dirty="0">
                          <a:solidFill>
                            <a:schemeClr val="tx1"/>
                          </a:solidFill>
                          <a:latin typeface="+mn-lt"/>
                          <a:ea typeface="+mn-ea"/>
                          <a:cs typeface="+mn-cs"/>
                        </a:rPr>
                        <a:t>Καθηγητής Π.Κ.</a:t>
                      </a:r>
                      <a:endParaRPr lang="el-GR" sz="1800" b="0" kern="1200" dirty="0">
                        <a:solidFill>
                          <a:schemeClr val="lt1"/>
                        </a:solidFill>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l-GR" sz="1800" b="1" kern="1200" dirty="0">
                          <a:solidFill>
                            <a:srgbClr val="111827"/>
                          </a:solidFill>
                          <a:latin typeface="Calibri" pitchFamily="34" charset="0"/>
                          <a:ea typeface="Calibri" pitchFamily="34" charset="-122"/>
                          <a:cs typeface="Calibri" pitchFamily="34" charset="-120"/>
                        </a:rPr>
                        <a:t>Κ. </a:t>
                      </a:r>
                      <a:r>
                        <a:rPr lang="el-GR" sz="1800" b="1" kern="1200" dirty="0" err="1">
                          <a:solidFill>
                            <a:srgbClr val="111827"/>
                          </a:solidFill>
                          <a:latin typeface="Calibri" pitchFamily="34" charset="0"/>
                          <a:ea typeface="Calibri" pitchFamily="34" charset="-122"/>
                          <a:cs typeface="Calibri" pitchFamily="34" charset="-120"/>
                        </a:rPr>
                        <a:t>Κωτσίδης</a:t>
                      </a:r>
                      <a:endParaRPr lang="el-GR" sz="1800" b="1" kern="1200" dirty="0">
                        <a:solidFill>
                          <a:srgbClr val="111827"/>
                        </a:solidFill>
                        <a:latin typeface="Calibri" pitchFamily="34" charset="0"/>
                        <a:ea typeface="Calibri" pitchFamily="34" charset="-122"/>
                        <a:cs typeface="Calibri" pitchFamily="34" charset="-120"/>
                      </a:endParaRPr>
                    </a:p>
                    <a:p>
                      <a:pPr algn="ctr"/>
                      <a:r>
                        <a:rPr lang="el-GR" sz="1800" b="0" kern="1200" dirty="0">
                          <a:solidFill>
                            <a:srgbClr val="111827"/>
                          </a:solidFill>
                          <a:latin typeface="Calibri" pitchFamily="34" charset="0"/>
                          <a:ea typeface="Calibri" pitchFamily="34" charset="-122"/>
                          <a:cs typeface="Calibri" pitchFamily="34" charset="-120"/>
                        </a:rPr>
                        <a:t>Σύμβουλος Εκπαίδευσης ΠΕ, Δρ.</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13" name="9 - Ορθογώνιο"/>
          <p:cNvSpPr/>
          <p:nvPr/>
        </p:nvSpPr>
        <p:spPr>
          <a:xfrm>
            <a:off x="1535809" y="4409501"/>
            <a:ext cx="6840760" cy="369332"/>
          </a:xfrm>
          <a:prstGeom prst="rect">
            <a:avLst/>
          </a:prstGeom>
        </p:spPr>
        <p:txBody>
          <a:bodyPr wrap="square">
            <a:spAutoFit/>
          </a:bodyPr>
          <a:lstStyle/>
          <a:p>
            <a:pPr algn="ctr"/>
            <a:r>
              <a:rPr lang="el-GR" sz="1800" dirty="0"/>
              <a:t>Επιτροπή Κρίσης ΔΕ</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 Στρογγυλεμένο ορθογώνιο">
            <a:extLst>
              <a:ext uri="{FF2B5EF4-FFF2-40B4-BE49-F238E27FC236}">
                <a16:creationId xmlns:a16="http://schemas.microsoft.com/office/drawing/2014/main" id="{49D173DF-C323-41EC-8206-695CB85041B7}"/>
              </a:ext>
            </a:extLst>
          </p:cNvPr>
          <p:cNvSpPr/>
          <p:nvPr/>
        </p:nvSpPr>
        <p:spPr>
          <a:xfrm>
            <a:off x="3203846" y="1321942"/>
            <a:ext cx="5328594" cy="432048"/>
          </a:xfrm>
          <a:prstGeom prst="roundRect">
            <a:avLst/>
          </a:prstGeom>
          <a:solidFill>
            <a:srgbClr val="F1C9AE"/>
          </a:solidFill>
          <a:effectLst>
            <a:glow rad="139700">
              <a:schemeClr val="accent3">
                <a:satMod val="175000"/>
                <a:alpha val="40000"/>
              </a:schemeClr>
            </a:glow>
          </a:effectLst>
          <a:scene3d>
            <a:camera prst="orthographicFront"/>
            <a:lightRig rig="flat" dir="t"/>
          </a:scene3d>
          <a:sp3d prstMaterial="dkEdge">
            <a:bevelT w="8200" h="38100"/>
          </a:sp3d>
        </p:spPr>
        <p:style>
          <a:lnRef idx="0">
            <a:schemeClr val="lt1">
              <a:hueOff val="0"/>
              <a:satOff val="0"/>
              <a:lumOff val="0"/>
              <a:alphaOff val="0"/>
            </a:schemeClr>
          </a:lnRef>
          <a:fillRef idx="2">
            <a:schemeClr val="accent6">
              <a:hueOff val="0"/>
              <a:satOff val="0"/>
              <a:lumOff val="0"/>
              <a:alphaOff val="0"/>
            </a:schemeClr>
          </a:fillRef>
          <a:effectRef idx="1">
            <a:schemeClr val="accent6">
              <a:hueOff val="0"/>
              <a:satOff val="0"/>
              <a:lumOff val="0"/>
              <a:alphaOff val="0"/>
            </a:schemeClr>
          </a:effectRef>
          <a:fontRef idx="minor">
            <a:schemeClr val="dk1"/>
          </a:fontRef>
        </p:style>
        <p:txBody>
          <a:bodyPr/>
          <a:lstStyle/>
          <a:p>
            <a:pPr algn="ctr"/>
            <a:r>
              <a:rPr lang="el-GR" sz="2000" b="1" dirty="0">
                <a:solidFill>
                  <a:schemeClr val="tx1"/>
                </a:solidFill>
              </a:rPr>
              <a:t>Σχεδιασμός – Υλοποίηση Εκπαιδευτικού Υλικού</a:t>
            </a:r>
            <a:endParaRPr lang="el-GR" sz="2000" dirty="0">
              <a:solidFill>
                <a:schemeClr val="tx1"/>
              </a:solidFill>
            </a:endParaRPr>
          </a:p>
        </p:txBody>
      </p:sp>
      <p:grpSp>
        <p:nvGrpSpPr>
          <p:cNvPr id="3" name="Ομάδα 2">
            <a:extLst>
              <a:ext uri="{FF2B5EF4-FFF2-40B4-BE49-F238E27FC236}">
                <a16:creationId xmlns:a16="http://schemas.microsoft.com/office/drawing/2014/main" id="{01E2F7A5-0986-4F76-AB2F-7CE6C58506B6}"/>
              </a:ext>
            </a:extLst>
          </p:cNvPr>
          <p:cNvGrpSpPr/>
          <p:nvPr/>
        </p:nvGrpSpPr>
        <p:grpSpPr>
          <a:xfrm>
            <a:off x="3209729" y="1883834"/>
            <a:ext cx="5303289" cy="1105029"/>
            <a:chOff x="3674952" y="50678"/>
            <a:chExt cx="3690371" cy="1647183"/>
          </a:xfrm>
          <a:scene3d>
            <a:camera prst="orthographicFront"/>
            <a:lightRig rig="threePt" dir="t"/>
          </a:scene3d>
        </p:grpSpPr>
        <p:sp>
          <p:nvSpPr>
            <p:cNvPr id="5" name="Ορθογώνιο: Στρογγύλεμα μίας γωνίας 4">
              <a:extLst>
                <a:ext uri="{FF2B5EF4-FFF2-40B4-BE49-F238E27FC236}">
                  <a16:creationId xmlns:a16="http://schemas.microsoft.com/office/drawing/2014/main" id="{EE32794E-A10F-C7AB-7CAD-D8D969F3EB9F}"/>
                </a:ext>
              </a:extLst>
            </p:cNvPr>
            <p:cNvSpPr/>
            <p:nvPr/>
          </p:nvSpPr>
          <p:spPr>
            <a:xfrm rot="16200000">
              <a:off x="4690173" y="-964543"/>
              <a:ext cx="1647183" cy="3677626"/>
            </a:xfrm>
            <a:prstGeom prst="round1Rect">
              <a:avLst/>
            </a:prstGeom>
            <a:solidFill>
              <a:srgbClr val="E5E7EB"/>
            </a:solidFill>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l-GR" sz="1600"/>
            </a:p>
          </p:txBody>
        </p:sp>
        <p:sp>
          <p:nvSpPr>
            <p:cNvPr id="7" name="Ορθογώνιο: Στρογγύλεμα μίας γωνίας 4">
              <a:extLst>
                <a:ext uri="{FF2B5EF4-FFF2-40B4-BE49-F238E27FC236}">
                  <a16:creationId xmlns:a16="http://schemas.microsoft.com/office/drawing/2014/main" id="{CA0CEE56-FA38-DACF-28A7-D157215713FC}"/>
                </a:ext>
              </a:extLst>
            </p:cNvPr>
            <p:cNvSpPr txBox="1"/>
            <p:nvPr/>
          </p:nvSpPr>
          <p:spPr>
            <a:xfrm>
              <a:off x="3687697" y="230376"/>
              <a:ext cx="3677626" cy="106307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endParaRPr lang="el-GR" sz="1600" b="1" kern="1200" dirty="0">
                <a:solidFill>
                  <a:schemeClr val="tx1"/>
                </a:solidFill>
                <a:cs typeface="Times New Roman" panose="02020603050405020304" pitchFamily="18" charset="0"/>
              </a:endParaRPr>
            </a:p>
            <a:p>
              <a:pPr marL="0" lvl="0" indent="0" algn="ctr" defTabSz="889000">
                <a:lnSpc>
                  <a:spcPct val="90000"/>
                </a:lnSpc>
                <a:spcBef>
                  <a:spcPct val="0"/>
                </a:spcBef>
                <a:spcAft>
                  <a:spcPct val="35000"/>
                </a:spcAft>
                <a:buNone/>
              </a:pPr>
              <a:endParaRPr lang="el-GR" sz="1600" b="1" kern="1200" dirty="0">
                <a:solidFill>
                  <a:schemeClr val="tx1"/>
                </a:solidFill>
                <a:cs typeface="Times New Roman" panose="02020603050405020304" pitchFamily="18" charset="0"/>
              </a:endParaRPr>
            </a:p>
            <a:p>
              <a:pPr marL="0" lvl="0" indent="0" algn="ctr" defTabSz="889000">
                <a:lnSpc>
                  <a:spcPct val="90000"/>
                </a:lnSpc>
                <a:spcBef>
                  <a:spcPct val="0"/>
                </a:spcBef>
                <a:spcAft>
                  <a:spcPct val="35000"/>
                </a:spcAft>
                <a:buNone/>
              </a:pPr>
              <a:r>
                <a:rPr lang="el-GR" sz="1600" b="1" kern="1200" dirty="0">
                  <a:solidFill>
                    <a:schemeClr val="tx1"/>
                  </a:solidFill>
                  <a:cs typeface="Times New Roman" panose="02020603050405020304" pitchFamily="18" charset="0"/>
                </a:rPr>
                <a:t>Σχολική ΕξΑΕ</a:t>
              </a:r>
            </a:p>
            <a:p>
              <a:pPr marL="0" lvl="0" indent="0" algn="ctr" defTabSz="889000">
                <a:lnSpc>
                  <a:spcPct val="90000"/>
                </a:lnSpc>
                <a:spcBef>
                  <a:spcPct val="0"/>
                </a:spcBef>
                <a:spcAft>
                  <a:spcPct val="35000"/>
                </a:spcAft>
                <a:buNone/>
              </a:pPr>
              <a:r>
                <a:rPr lang="el-GR" sz="1600" i="1" kern="1200" dirty="0">
                  <a:solidFill>
                    <a:schemeClr val="tx1"/>
                  </a:solidFill>
                  <a:cs typeface="Times New Roman" panose="02020603050405020304" pitchFamily="18" charset="0"/>
                </a:rPr>
                <a:t>Συμπληρωματική Σχολική ΕξΑΕ, Ανεστραμμένη Τάξη</a:t>
              </a:r>
            </a:p>
            <a:p>
              <a:pPr marL="0" lvl="0" indent="0" algn="ctr" defTabSz="889000">
                <a:lnSpc>
                  <a:spcPct val="90000"/>
                </a:lnSpc>
                <a:spcBef>
                  <a:spcPct val="0"/>
                </a:spcBef>
                <a:spcAft>
                  <a:spcPct val="35000"/>
                </a:spcAft>
                <a:buNone/>
              </a:pPr>
              <a:r>
                <a:rPr lang="el-GR" sz="1600" i="1" dirty="0">
                  <a:solidFill>
                    <a:schemeClr val="tx1"/>
                  </a:solidFill>
                  <a:cs typeface="Times New Roman" panose="02020603050405020304" pitchFamily="18" charset="0"/>
                </a:rPr>
                <a:t>Ασύγχρονη Εκπαίδευση</a:t>
              </a:r>
              <a:endParaRPr lang="el-GR" sz="1600" i="1" kern="1200" dirty="0">
                <a:solidFill>
                  <a:schemeClr val="tx1"/>
                </a:solidFill>
                <a:cs typeface="Times New Roman" panose="02020603050405020304" pitchFamily="18" charset="0"/>
              </a:endParaRPr>
            </a:p>
            <a:p>
              <a:pPr marL="0" lvl="0" indent="0" algn="ctr" defTabSz="889000">
                <a:lnSpc>
                  <a:spcPct val="90000"/>
                </a:lnSpc>
                <a:spcBef>
                  <a:spcPct val="0"/>
                </a:spcBef>
                <a:spcAft>
                  <a:spcPct val="35000"/>
                </a:spcAft>
                <a:buNone/>
              </a:pPr>
              <a:endParaRPr lang="el-GR" sz="1600" b="0" i="1" kern="1200" dirty="0">
                <a:solidFill>
                  <a:schemeClr val="bg1"/>
                </a:solidFill>
                <a:cs typeface="Times New Roman" panose="02020603050405020304" pitchFamily="18" charset="0"/>
              </a:endParaRPr>
            </a:p>
          </p:txBody>
        </p:sp>
      </p:grpSp>
      <p:sp>
        <p:nvSpPr>
          <p:cNvPr id="9" name="Ορθογώνιο: Στρογγύλεμα μίας γωνίας 8">
            <a:extLst>
              <a:ext uri="{FF2B5EF4-FFF2-40B4-BE49-F238E27FC236}">
                <a16:creationId xmlns:a16="http://schemas.microsoft.com/office/drawing/2014/main" id="{6E8FD804-55FF-BB33-471F-2CF5D003002A}"/>
              </a:ext>
            </a:extLst>
          </p:cNvPr>
          <p:cNvSpPr/>
          <p:nvPr/>
        </p:nvSpPr>
        <p:spPr>
          <a:xfrm rot="16200000">
            <a:off x="5365323" y="923215"/>
            <a:ext cx="987093" cy="5284974"/>
          </a:xfrm>
          <a:prstGeom prst="round1Rect">
            <a:avLst/>
          </a:prstGeom>
          <a:solidFill>
            <a:srgbClr val="E5E7EB"/>
          </a:solid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l-GR" sz="1600"/>
          </a:p>
        </p:txBody>
      </p:sp>
      <p:sp>
        <p:nvSpPr>
          <p:cNvPr id="10" name="Ορθογώνιο: Στρογγύλεμα μίας γωνίας 4">
            <a:extLst>
              <a:ext uri="{FF2B5EF4-FFF2-40B4-BE49-F238E27FC236}">
                <a16:creationId xmlns:a16="http://schemas.microsoft.com/office/drawing/2014/main" id="{406AB1AA-CAA2-551B-FCD8-BAC553865089}"/>
              </a:ext>
            </a:extLst>
          </p:cNvPr>
          <p:cNvSpPr txBox="1"/>
          <p:nvPr/>
        </p:nvSpPr>
        <p:spPr>
          <a:xfrm>
            <a:off x="3180937" y="3171263"/>
            <a:ext cx="5284974" cy="887985"/>
          </a:xfrm>
          <a:prstGeom prst="rect">
            <a:avLst/>
          </a:prstGeom>
          <a:scene3d>
            <a:camera prst="orthographicFront"/>
            <a:lightRig rig="threePt" dir="t"/>
          </a:scene3d>
          <a:sp3d/>
        </p:spPr>
        <p:style>
          <a:lnRef idx="0">
            <a:scrgbClr r="0" g="0" b="0"/>
          </a:lnRef>
          <a:fillRef idx="0">
            <a:scrgbClr r="0" g="0" b="0"/>
          </a:fillRef>
          <a:effectRef idx="0">
            <a:scrgbClr r="0" g="0" b="0"/>
          </a:effectRef>
          <a:fontRef idx="minor">
            <a:schemeClr val="lt1"/>
          </a:fontRef>
        </p:style>
        <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endParaRPr lang="el-GR" sz="1600" b="1" kern="1200" dirty="0">
              <a:solidFill>
                <a:schemeClr val="tx1"/>
              </a:solidFill>
              <a:cs typeface="Times New Roman" panose="02020603050405020304" pitchFamily="18" charset="0"/>
            </a:endParaRPr>
          </a:p>
          <a:p>
            <a:pPr lvl="0" algn="ctr"/>
            <a:r>
              <a:rPr lang="el-GR" sz="1600" b="1" dirty="0">
                <a:solidFill>
                  <a:schemeClr val="tx1"/>
                </a:solidFill>
                <a:cs typeface="Times New Roman" panose="02020603050405020304" pitchFamily="18" charset="0"/>
              </a:rPr>
              <a:t>Αρχές σχεδιασμού Ε.Υ. για ΕξΑΕ</a:t>
            </a:r>
          </a:p>
          <a:p>
            <a:pPr lvl="0" algn="ctr"/>
            <a:r>
              <a:rPr lang="el-GR" sz="1600" i="1" dirty="0">
                <a:solidFill>
                  <a:schemeClr val="tx1"/>
                </a:solidFill>
                <a:cs typeface="Times New Roman" panose="02020603050405020304" pitchFamily="18" charset="0"/>
              </a:rPr>
              <a:t>12 Αρχές </a:t>
            </a:r>
            <a:r>
              <a:rPr lang="en-US" sz="1600" i="1" dirty="0">
                <a:solidFill>
                  <a:schemeClr val="tx1"/>
                </a:solidFill>
                <a:cs typeface="Times New Roman" panose="02020603050405020304" pitchFamily="18" charset="0"/>
              </a:rPr>
              <a:t>Mayer</a:t>
            </a:r>
            <a:endParaRPr lang="en-GB" sz="1600" i="1" dirty="0">
              <a:solidFill>
                <a:schemeClr val="tx1"/>
              </a:solidFill>
              <a:cs typeface="Times New Roman" panose="02020603050405020304" pitchFamily="18" charset="0"/>
            </a:endParaRPr>
          </a:p>
          <a:p>
            <a:pPr lvl="0" algn="ctr"/>
            <a:r>
              <a:rPr lang="el-GR" sz="1600" i="1" dirty="0">
                <a:solidFill>
                  <a:schemeClr val="tx1"/>
                </a:solidFill>
                <a:cs typeface="Times New Roman" panose="02020603050405020304" pitchFamily="18" charset="0"/>
              </a:rPr>
              <a:t>Δομή και συνοχή κατά </a:t>
            </a:r>
            <a:r>
              <a:rPr lang="en-US" sz="1600" i="1" dirty="0">
                <a:solidFill>
                  <a:schemeClr val="tx1"/>
                </a:solidFill>
                <a:cs typeface="Times New Roman" panose="02020603050405020304" pitchFamily="18" charset="0"/>
              </a:rPr>
              <a:t>West -</a:t>
            </a:r>
            <a:r>
              <a:rPr lang="el-GR" sz="1600" i="1" dirty="0">
                <a:solidFill>
                  <a:schemeClr val="tx1"/>
                </a:solidFill>
                <a:cs typeface="Times New Roman" panose="02020603050405020304" pitchFamily="18" charset="0"/>
              </a:rPr>
              <a:t> </a:t>
            </a:r>
            <a:r>
              <a:rPr lang="el-GR" sz="1600" i="1" dirty="0" err="1">
                <a:solidFill>
                  <a:schemeClr val="tx1"/>
                </a:solidFill>
                <a:cs typeface="Times New Roman" panose="02020603050405020304" pitchFamily="18" charset="0"/>
              </a:rPr>
              <a:t>Λιοναράκη</a:t>
            </a:r>
            <a:endParaRPr lang="el-GR" sz="1600" i="1" dirty="0">
              <a:solidFill>
                <a:schemeClr val="tx1"/>
              </a:solidFill>
              <a:cs typeface="Times New Roman" panose="02020603050405020304" pitchFamily="18" charset="0"/>
            </a:endParaRPr>
          </a:p>
          <a:p>
            <a:pPr marL="0" lvl="0" indent="0" algn="ctr" defTabSz="889000">
              <a:lnSpc>
                <a:spcPct val="90000"/>
              </a:lnSpc>
              <a:spcBef>
                <a:spcPct val="0"/>
              </a:spcBef>
              <a:spcAft>
                <a:spcPct val="35000"/>
              </a:spcAft>
              <a:buNone/>
            </a:pPr>
            <a:endParaRPr lang="el-GR" sz="1600" kern="1200" dirty="0">
              <a:solidFill>
                <a:schemeClr val="bg1"/>
              </a:solidFill>
              <a:cs typeface="Times New Roman" panose="02020603050405020304" pitchFamily="18" charset="0"/>
            </a:endParaRPr>
          </a:p>
          <a:p>
            <a:pPr marL="0" lvl="0" indent="0" algn="ctr" defTabSz="889000">
              <a:lnSpc>
                <a:spcPct val="90000"/>
              </a:lnSpc>
              <a:spcBef>
                <a:spcPct val="0"/>
              </a:spcBef>
              <a:spcAft>
                <a:spcPct val="35000"/>
              </a:spcAft>
              <a:buNone/>
            </a:pPr>
            <a:endParaRPr lang="el-GR" sz="1600" b="0" kern="1200" dirty="0">
              <a:solidFill>
                <a:schemeClr val="bg1"/>
              </a:solidFill>
              <a:cs typeface="Times New Roman" panose="02020603050405020304" pitchFamily="18" charset="0"/>
            </a:endParaRPr>
          </a:p>
        </p:txBody>
      </p:sp>
      <p:sp>
        <p:nvSpPr>
          <p:cNvPr id="12" name="Ορθογώνιο: Στρογγύλεμα μίας γωνίας 11">
            <a:extLst>
              <a:ext uri="{FF2B5EF4-FFF2-40B4-BE49-F238E27FC236}">
                <a16:creationId xmlns:a16="http://schemas.microsoft.com/office/drawing/2014/main" id="{7D09F74A-5541-3116-7FAC-B8198CFDFFF7}"/>
              </a:ext>
            </a:extLst>
          </p:cNvPr>
          <p:cNvSpPr/>
          <p:nvPr/>
        </p:nvSpPr>
        <p:spPr>
          <a:xfrm rot="16200000">
            <a:off x="5420588" y="1921823"/>
            <a:ext cx="858413" cy="5284974"/>
          </a:xfrm>
          <a:prstGeom prst="round1Rect">
            <a:avLst/>
          </a:prstGeom>
          <a:solidFill>
            <a:srgbClr val="E5E7EB"/>
          </a:solid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l-GR" sz="1600"/>
          </a:p>
        </p:txBody>
      </p:sp>
      <p:sp>
        <p:nvSpPr>
          <p:cNvPr id="13" name="Ορθογώνιο: Στρογγύλεμα μίας γωνίας 4">
            <a:extLst>
              <a:ext uri="{FF2B5EF4-FFF2-40B4-BE49-F238E27FC236}">
                <a16:creationId xmlns:a16="http://schemas.microsoft.com/office/drawing/2014/main" id="{4EFCD016-46AE-1919-1487-1E7799148B06}"/>
              </a:ext>
            </a:extLst>
          </p:cNvPr>
          <p:cNvSpPr txBox="1"/>
          <p:nvPr/>
        </p:nvSpPr>
        <p:spPr>
          <a:xfrm>
            <a:off x="3172352" y="4189657"/>
            <a:ext cx="5284974" cy="542494"/>
          </a:xfrm>
          <a:prstGeom prst="rect">
            <a:avLst/>
          </a:prstGeom>
          <a:scene3d>
            <a:camera prst="orthographicFront"/>
            <a:lightRig rig="threePt" dir="t"/>
          </a:scene3d>
          <a:sp3d/>
        </p:spPr>
        <p:style>
          <a:lnRef idx="0">
            <a:scrgbClr r="0" g="0" b="0"/>
          </a:lnRef>
          <a:fillRef idx="0">
            <a:scrgbClr r="0" g="0" b="0"/>
          </a:fillRef>
          <a:effectRef idx="0">
            <a:scrgbClr r="0" g="0" b="0"/>
          </a:effectRef>
          <a:fontRef idx="minor">
            <a:schemeClr val="lt1"/>
          </a:fontRef>
        </p:style>
        <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endParaRPr lang="el-GR" sz="1600" b="1" kern="1200" dirty="0">
              <a:solidFill>
                <a:schemeClr val="tx1"/>
              </a:solidFill>
              <a:latin typeface="Times New Roman" panose="02020603050405020304" pitchFamily="18" charset="0"/>
              <a:cs typeface="Times New Roman" panose="02020603050405020304" pitchFamily="18" charset="0"/>
            </a:endParaRPr>
          </a:p>
          <a:p>
            <a:pPr marL="0" lvl="0" indent="0" algn="ctr" defTabSz="889000">
              <a:lnSpc>
                <a:spcPct val="90000"/>
              </a:lnSpc>
              <a:spcBef>
                <a:spcPct val="0"/>
              </a:spcBef>
              <a:spcAft>
                <a:spcPct val="35000"/>
              </a:spcAft>
              <a:buNone/>
            </a:pPr>
            <a:endParaRPr lang="el-GR" sz="1600" b="1" kern="1200" dirty="0">
              <a:solidFill>
                <a:schemeClr val="tx1"/>
              </a:solidFill>
              <a:latin typeface="Times New Roman" panose="02020603050405020304" pitchFamily="18" charset="0"/>
              <a:cs typeface="Times New Roman" panose="02020603050405020304" pitchFamily="18" charset="0"/>
            </a:endParaRPr>
          </a:p>
          <a:p>
            <a:pPr marL="0" lvl="0" indent="0" algn="ctr" defTabSz="889000">
              <a:lnSpc>
                <a:spcPct val="90000"/>
              </a:lnSpc>
              <a:spcBef>
                <a:spcPct val="0"/>
              </a:spcBef>
              <a:spcAft>
                <a:spcPct val="35000"/>
              </a:spcAft>
              <a:buNone/>
            </a:pPr>
            <a:r>
              <a:rPr lang="el-GR" sz="1600" b="1" kern="1200" dirty="0">
                <a:solidFill>
                  <a:schemeClr val="tx1"/>
                </a:solidFill>
                <a:cs typeface="Times New Roman" panose="02020603050405020304" pitchFamily="18" charset="0"/>
              </a:rPr>
              <a:t>Νέο Πρόγραμμα Σπουδών</a:t>
            </a:r>
          </a:p>
          <a:p>
            <a:pPr marL="0" lvl="0" indent="0" algn="ctr" defTabSz="889000">
              <a:lnSpc>
                <a:spcPct val="90000"/>
              </a:lnSpc>
              <a:spcBef>
                <a:spcPct val="0"/>
              </a:spcBef>
              <a:spcAft>
                <a:spcPct val="35000"/>
              </a:spcAft>
              <a:buNone/>
            </a:pPr>
            <a:r>
              <a:rPr lang="el-GR" sz="1600" i="1" dirty="0">
                <a:solidFill>
                  <a:schemeClr val="tx1"/>
                </a:solidFill>
                <a:cs typeface="Times New Roman" panose="02020603050405020304" pitchFamily="18" charset="0"/>
              </a:rPr>
              <a:t>Για τη Φυσική στο Γυμνάσιο</a:t>
            </a:r>
          </a:p>
          <a:p>
            <a:pPr marL="0" lvl="0" indent="0" algn="ctr" defTabSz="889000">
              <a:lnSpc>
                <a:spcPct val="90000"/>
              </a:lnSpc>
              <a:spcBef>
                <a:spcPct val="0"/>
              </a:spcBef>
              <a:spcAft>
                <a:spcPct val="35000"/>
              </a:spcAft>
              <a:buNone/>
            </a:pPr>
            <a:endParaRPr lang="el-GR" sz="1600" b="0" i="1" kern="1200" dirty="0">
              <a:solidFill>
                <a:schemeClr val="bg1"/>
              </a:solidFill>
              <a:latin typeface="Times New Roman" panose="02020603050405020304" pitchFamily="18" charset="0"/>
              <a:cs typeface="Times New Roman" panose="02020603050405020304" pitchFamily="18" charset="0"/>
            </a:endParaRPr>
          </a:p>
        </p:txBody>
      </p:sp>
      <p:sp>
        <p:nvSpPr>
          <p:cNvPr id="14" name="5 - Στρογγυλεμένο ορθογώνιο">
            <a:extLst>
              <a:ext uri="{FF2B5EF4-FFF2-40B4-BE49-F238E27FC236}">
                <a16:creationId xmlns:a16="http://schemas.microsoft.com/office/drawing/2014/main" id="{610058AB-2EB2-EF9C-6BF8-0C127951912B}"/>
              </a:ext>
            </a:extLst>
          </p:cNvPr>
          <p:cNvSpPr/>
          <p:nvPr/>
        </p:nvSpPr>
        <p:spPr>
          <a:xfrm>
            <a:off x="1043608" y="1321942"/>
            <a:ext cx="2016224" cy="5010604"/>
          </a:xfrm>
          <a:prstGeom prst="roundRect">
            <a:avLst/>
          </a:prstGeom>
          <a:solidFill>
            <a:srgbClr val="F1C9AE"/>
          </a:solidFill>
          <a:effectLst>
            <a:glow rad="139700">
              <a:schemeClr val="accent3">
                <a:satMod val="175000"/>
                <a:alpha val="40000"/>
              </a:schemeClr>
            </a:glow>
          </a:effectLst>
          <a:scene3d>
            <a:camera prst="orthographicFront"/>
            <a:lightRig rig="flat" dir="t"/>
          </a:scene3d>
          <a:sp3d prstMaterial="dkEdge">
            <a:bevelT w="8200" h="38100"/>
          </a:sp3d>
        </p:spPr>
        <p:style>
          <a:lnRef idx="0">
            <a:schemeClr val="lt1">
              <a:hueOff val="0"/>
              <a:satOff val="0"/>
              <a:lumOff val="0"/>
              <a:alphaOff val="0"/>
            </a:schemeClr>
          </a:lnRef>
          <a:fillRef idx="2">
            <a:schemeClr val="accent6">
              <a:hueOff val="0"/>
              <a:satOff val="0"/>
              <a:lumOff val="0"/>
              <a:alphaOff val="0"/>
            </a:schemeClr>
          </a:fillRef>
          <a:effectRef idx="1">
            <a:schemeClr val="accent6">
              <a:hueOff val="0"/>
              <a:satOff val="0"/>
              <a:lumOff val="0"/>
              <a:alphaOff val="0"/>
            </a:schemeClr>
          </a:effectRef>
          <a:fontRef idx="minor">
            <a:schemeClr val="dk1"/>
          </a:fontRef>
        </p:style>
        <p:txBody>
          <a:bodyPr/>
          <a:lstStyle/>
          <a:p>
            <a:pPr algn="ctr"/>
            <a:r>
              <a:rPr lang="el-GR" sz="2000" b="1" dirty="0">
                <a:solidFill>
                  <a:schemeClr val="tx1"/>
                </a:solidFill>
              </a:rPr>
              <a:t> </a:t>
            </a:r>
          </a:p>
          <a:p>
            <a:pPr algn="ctr"/>
            <a:endParaRPr lang="el-GR" sz="2000" b="1" dirty="0">
              <a:solidFill>
                <a:schemeClr val="tx1"/>
              </a:solidFill>
            </a:endParaRPr>
          </a:p>
          <a:p>
            <a:pPr algn="ctr"/>
            <a:r>
              <a:rPr lang="el-GR" sz="2000" b="1" dirty="0">
                <a:solidFill>
                  <a:schemeClr val="tx1"/>
                </a:solidFill>
              </a:rPr>
              <a:t>Ταλαντώσεις,</a:t>
            </a:r>
          </a:p>
          <a:p>
            <a:pPr algn="ctr"/>
            <a:endParaRPr lang="el-GR" sz="2000" b="1" dirty="0">
              <a:solidFill>
                <a:schemeClr val="tx1"/>
              </a:solidFill>
            </a:endParaRPr>
          </a:p>
          <a:p>
            <a:pPr algn="ctr"/>
            <a:r>
              <a:rPr lang="el-GR" sz="2000" b="1" dirty="0">
                <a:solidFill>
                  <a:schemeClr val="tx1"/>
                </a:solidFill>
              </a:rPr>
              <a:t>Φυσική</a:t>
            </a:r>
          </a:p>
          <a:p>
            <a:pPr algn="ctr"/>
            <a:r>
              <a:rPr lang="el-GR" sz="2000" b="1" dirty="0">
                <a:solidFill>
                  <a:schemeClr val="tx1"/>
                </a:solidFill>
              </a:rPr>
              <a:t> </a:t>
            </a:r>
          </a:p>
          <a:p>
            <a:pPr algn="ctr"/>
            <a:r>
              <a:rPr lang="el-GR" sz="2000" b="1" dirty="0">
                <a:solidFill>
                  <a:schemeClr val="tx1"/>
                </a:solidFill>
              </a:rPr>
              <a:t>Γ’ Γυμνασίου</a:t>
            </a:r>
          </a:p>
        </p:txBody>
      </p:sp>
      <p:sp>
        <p:nvSpPr>
          <p:cNvPr id="6" name="Ορθογώνιο: Στρογγύλεμα μίας γωνίας 5">
            <a:extLst>
              <a:ext uri="{FF2B5EF4-FFF2-40B4-BE49-F238E27FC236}">
                <a16:creationId xmlns:a16="http://schemas.microsoft.com/office/drawing/2014/main" id="{5F9011A4-243E-0B25-7C73-A5BF6B9CC957}"/>
              </a:ext>
            </a:extLst>
          </p:cNvPr>
          <p:cNvSpPr/>
          <p:nvPr/>
        </p:nvSpPr>
        <p:spPr>
          <a:xfrm rot="16200000">
            <a:off x="5200926" y="3053245"/>
            <a:ext cx="1273626" cy="5284973"/>
          </a:xfrm>
          <a:prstGeom prst="round1Rect">
            <a:avLst/>
          </a:prstGeom>
          <a:solidFill>
            <a:srgbClr val="E5E7EB"/>
          </a:solid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l-GR" sz="1600"/>
          </a:p>
        </p:txBody>
      </p:sp>
      <p:sp>
        <p:nvSpPr>
          <p:cNvPr id="15" name="Ορθογώνιο: Στρογγύλεμα μίας γωνίας 4">
            <a:extLst>
              <a:ext uri="{FF2B5EF4-FFF2-40B4-BE49-F238E27FC236}">
                <a16:creationId xmlns:a16="http://schemas.microsoft.com/office/drawing/2014/main" id="{5D620C55-F780-39F7-6926-D36A0374FF72}"/>
              </a:ext>
            </a:extLst>
          </p:cNvPr>
          <p:cNvSpPr txBox="1"/>
          <p:nvPr/>
        </p:nvSpPr>
        <p:spPr>
          <a:xfrm>
            <a:off x="3180937" y="5179472"/>
            <a:ext cx="5284973" cy="713172"/>
          </a:xfrm>
          <a:prstGeom prst="rect">
            <a:avLst/>
          </a:prstGeom>
          <a:scene3d>
            <a:camera prst="orthographicFront"/>
            <a:lightRig rig="threePt" dir="t"/>
          </a:scene3d>
          <a:sp3d/>
        </p:spPr>
        <p:style>
          <a:lnRef idx="0">
            <a:scrgbClr r="0" g="0" b="0"/>
          </a:lnRef>
          <a:fillRef idx="0">
            <a:scrgbClr r="0" g="0" b="0"/>
          </a:fillRef>
          <a:effectRef idx="0">
            <a:scrgbClr r="0" g="0" b="0"/>
          </a:effectRef>
          <a:fontRef idx="minor">
            <a:schemeClr val="lt1"/>
          </a:fontRef>
        </p:style>
        <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endParaRPr lang="el-GR" sz="1600" b="1" kern="1200" dirty="0">
              <a:solidFill>
                <a:schemeClr val="tx1"/>
              </a:solidFill>
              <a:cs typeface="Times New Roman" panose="02020603050405020304" pitchFamily="18" charset="0"/>
            </a:endParaRPr>
          </a:p>
          <a:p>
            <a:pPr marL="0" lvl="0" indent="0" algn="ctr" defTabSz="889000">
              <a:lnSpc>
                <a:spcPct val="90000"/>
              </a:lnSpc>
              <a:spcBef>
                <a:spcPct val="0"/>
              </a:spcBef>
              <a:spcAft>
                <a:spcPct val="35000"/>
              </a:spcAft>
              <a:buNone/>
            </a:pPr>
            <a:endParaRPr lang="el-GR" sz="1600" b="1" kern="1200" dirty="0">
              <a:solidFill>
                <a:schemeClr val="tx1"/>
              </a:solidFill>
              <a:cs typeface="Times New Roman" panose="02020603050405020304" pitchFamily="18" charset="0"/>
            </a:endParaRPr>
          </a:p>
          <a:p>
            <a:pPr algn="ctr" defTabSz="889000">
              <a:lnSpc>
                <a:spcPct val="90000"/>
              </a:lnSpc>
              <a:spcAft>
                <a:spcPct val="35000"/>
              </a:spcAft>
            </a:pPr>
            <a:r>
              <a:rPr lang="el-GR" sz="1600" b="1" dirty="0">
                <a:solidFill>
                  <a:schemeClr val="tx1"/>
                </a:solidFill>
              </a:rPr>
              <a:t>Υλοποίηση:</a:t>
            </a:r>
            <a:r>
              <a:rPr lang="el-GR" sz="1600" dirty="0"/>
              <a:t> </a:t>
            </a:r>
            <a:r>
              <a:rPr lang="el-GR" sz="1600" i="1" dirty="0">
                <a:solidFill>
                  <a:schemeClr val="tx1"/>
                </a:solidFill>
              </a:rPr>
              <a:t>students.edivea.net, </a:t>
            </a:r>
          </a:p>
          <a:p>
            <a:pPr algn="ctr" defTabSz="889000">
              <a:lnSpc>
                <a:spcPct val="90000"/>
              </a:lnSpc>
              <a:spcAft>
                <a:spcPct val="35000"/>
              </a:spcAft>
            </a:pPr>
            <a:r>
              <a:rPr lang="el-GR" sz="1600" i="1" dirty="0">
                <a:solidFill>
                  <a:schemeClr val="tx1"/>
                </a:solidFill>
              </a:rPr>
              <a:t>αξιοποιώντας κυρίως τις εφαρμογές </a:t>
            </a:r>
            <a:r>
              <a:rPr lang="el-GR" sz="1600" i="1" dirty="0" err="1">
                <a:solidFill>
                  <a:schemeClr val="tx1"/>
                </a:solidFill>
              </a:rPr>
              <a:t>Plotagon</a:t>
            </a:r>
            <a:r>
              <a:rPr lang="el-GR" sz="1600" i="1" dirty="0">
                <a:solidFill>
                  <a:schemeClr val="tx1"/>
                </a:solidFill>
              </a:rPr>
              <a:t>, </a:t>
            </a:r>
            <a:r>
              <a:rPr lang="el-GR" sz="1600" i="1" dirty="0" err="1">
                <a:solidFill>
                  <a:schemeClr val="tx1"/>
                </a:solidFill>
              </a:rPr>
              <a:t>Doodly</a:t>
            </a:r>
            <a:r>
              <a:rPr lang="el-GR" sz="1600" i="1" dirty="0">
                <a:solidFill>
                  <a:schemeClr val="tx1"/>
                </a:solidFill>
              </a:rPr>
              <a:t>, </a:t>
            </a:r>
            <a:r>
              <a:rPr lang="el-GR" sz="1600" i="1" dirty="0" err="1">
                <a:solidFill>
                  <a:schemeClr val="tx1"/>
                </a:solidFill>
              </a:rPr>
              <a:t>Desmos</a:t>
            </a:r>
            <a:r>
              <a:rPr lang="el-GR" sz="1600" i="1" dirty="0">
                <a:solidFill>
                  <a:schemeClr val="tx1"/>
                </a:solidFill>
              </a:rPr>
              <a:t>, </a:t>
            </a:r>
            <a:r>
              <a:rPr lang="el-GR" sz="1600" i="1" dirty="0" err="1">
                <a:solidFill>
                  <a:schemeClr val="tx1"/>
                </a:solidFill>
              </a:rPr>
              <a:t>Online</a:t>
            </a:r>
            <a:r>
              <a:rPr lang="el-GR" sz="1600" i="1" dirty="0">
                <a:solidFill>
                  <a:schemeClr val="tx1"/>
                </a:solidFill>
              </a:rPr>
              <a:t> </a:t>
            </a:r>
            <a:r>
              <a:rPr lang="el-GR" sz="1600" i="1" dirty="0" err="1">
                <a:solidFill>
                  <a:schemeClr val="tx1"/>
                </a:solidFill>
              </a:rPr>
              <a:t>Voice</a:t>
            </a:r>
            <a:r>
              <a:rPr lang="el-GR" sz="1600" i="1" dirty="0">
                <a:solidFill>
                  <a:schemeClr val="tx1"/>
                </a:solidFill>
              </a:rPr>
              <a:t> </a:t>
            </a:r>
            <a:r>
              <a:rPr lang="el-GR" sz="1600" i="1" dirty="0" err="1">
                <a:solidFill>
                  <a:schemeClr val="tx1"/>
                </a:solidFill>
              </a:rPr>
              <a:t>Recorder</a:t>
            </a:r>
            <a:r>
              <a:rPr lang="el-GR" sz="1600" i="1" dirty="0">
                <a:solidFill>
                  <a:schemeClr val="tx1"/>
                </a:solidFill>
              </a:rPr>
              <a:t>, καθώς και το H5P.</a:t>
            </a:r>
          </a:p>
          <a:p>
            <a:pPr marL="0" lvl="0" indent="0" algn="ctr" defTabSz="889000">
              <a:lnSpc>
                <a:spcPct val="90000"/>
              </a:lnSpc>
              <a:spcBef>
                <a:spcPct val="0"/>
              </a:spcBef>
              <a:spcAft>
                <a:spcPct val="35000"/>
              </a:spcAft>
              <a:buNone/>
            </a:pPr>
            <a:endParaRPr lang="el-GR" sz="1600" b="0" i="1" kern="1200" dirty="0">
              <a:solidFill>
                <a:schemeClr val="bg1"/>
              </a:solidFill>
              <a:cs typeface="Times New Roman" panose="02020603050405020304" pitchFamily="18" charset="0"/>
            </a:endParaRPr>
          </a:p>
        </p:txBody>
      </p:sp>
      <p:pic>
        <p:nvPicPr>
          <p:cNvPr id="17" name="Picture 2">
            <a:extLst>
              <a:ext uri="{FF2B5EF4-FFF2-40B4-BE49-F238E27FC236}">
                <a16:creationId xmlns:a16="http://schemas.microsoft.com/office/drawing/2014/main" id="{8532E334-1C65-1C8E-355A-BD5591D2859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5616" y="4195446"/>
            <a:ext cx="1872208" cy="1123325"/>
          </a:xfrm>
          <a:prstGeom prst="rect">
            <a:avLst/>
          </a:prstGeom>
          <a:noFill/>
          <a:extLst>
            <a:ext uri="{909E8E84-426E-40DD-AFC4-6F175D3DCCD1}">
              <a14:hiddenFill xmlns:a14="http://schemas.microsoft.com/office/drawing/2010/main">
                <a:solidFill>
                  <a:srgbClr val="FFFFFF"/>
                </a:solidFill>
              </a14:hiddenFill>
            </a:ext>
          </a:extLst>
        </p:spPr>
      </p:pic>
      <p:sp>
        <p:nvSpPr>
          <p:cNvPr id="18" name="Τίτλος 1">
            <a:extLst>
              <a:ext uri="{FF2B5EF4-FFF2-40B4-BE49-F238E27FC236}">
                <a16:creationId xmlns:a16="http://schemas.microsoft.com/office/drawing/2014/main" id="{3D500F70-8C5A-0CBD-2C19-024CF3EF81D7}"/>
              </a:ext>
            </a:extLst>
          </p:cNvPr>
          <p:cNvSpPr>
            <a:spLocks noGrp="1"/>
          </p:cNvSpPr>
          <p:nvPr>
            <p:ph type="title"/>
          </p:nvPr>
        </p:nvSpPr>
        <p:spPr>
          <a:xfrm>
            <a:off x="1187624" y="332656"/>
            <a:ext cx="7848872" cy="765652"/>
          </a:xfrm>
        </p:spPr>
        <p:txBody>
          <a:bodyPr>
            <a:noAutofit/>
          </a:bodyPr>
          <a:lstStyle/>
          <a:p>
            <a:br>
              <a:rPr lang="el-GR" sz="3600" dirty="0"/>
            </a:br>
            <a:r>
              <a:rPr lang="el-GR" sz="3600" dirty="0"/>
              <a:t>5. Παραγόμενο εκπαιδευτικό υλικό 1/7</a:t>
            </a:r>
            <a:endParaRPr lang="el-GR" sz="3600" b="1" dirty="0">
              <a:solidFill>
                <a:srgbClr val="FF0000"/>
              </a:solidFill>
            </a:endParaRPr>
          </a:p>
        </p:txBody>
      </p:sp>
    </p:spTree>
    <p:extLst>
      <p:ext uri="{BB962C8B-B14F-4D97-AF65-F5344CB8AC3E}">
        <p14:creationId xmlns:p14="http://schemas.microsoft.com/office/powerpoint/2010/main" val="3009121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9">
            <a:extLst>
              <a:ext uri="{FF2B5EF4-FFF2-40B4-BE49-F238E27FC236}">
                <a16:creationId xmlns:a16="http://schemas.microsoft.com/office/drawing/2014/main" id="{4B7CCCE1-6423-9224-16C3-DFF0363042E5}"/>
              </a:ext>
            </a:extLst>
          </p:cNvPr>
          <p:cNvSpPr/>
          <p:nvPr/>
        </p:nvSpPr>
        <p:spPr>
          <a:xfrm>
            <a:off x="1157830" y="3145905"/>
            <a:ext cx="3419856" cy="1325880"/>
          </a:xfrm>
          <a:prstGeom prst="rect">
            <a:avLst/>
          </a:prstGeom>
          <a:solidFill>
            <a:srgbClr val="E7A77D">
              <a:alpha val="89804"/>
            </a:srgbClr>
          </a:solidFill>
          <a:ln w="12700">
            <a:solidFill>
              <a:srgbClr val="E5E7EB"/>
            </a:solidFill>
            <a:prstDash val="solid"/>
          </a:ln>
        </p:spPr>
        <p:txBody>
          <a:bodyPr/>
          <a:lstStyle/>
          <a:p>
            <a:endParaRPr/>
          </a:p>
        </p:txBody>
      </p:sp>
      <p:sp>
        <p:nvSpPr>
          <p:cNvPr id="5" name="Text 10">
            <a:extLst>
              <a:ext uri="{FF2B5EF4-FFF2-40B4-BE49-F238E27FC236}">
                <a16:creationId xmlns:a16="http://schemas.microsoft.com/office/drawing/2014/main" id="{E6BA8FDA-8167-7D13-7E1E-11D981F6D53E}"/>
              </a:ext>
            </a:extLst>
          </p:cNvPr>
          <p:cNvSpPr/>
          <p:nvPr/>
        </p:nvSpPr>
        <p:spPr>
          <a:xfrm>
            <a:off x="1386430" y="3338977"/>
            <a:ext cx="2537498" cy="296791"/>
          </a:xfrm>
          <a:prstGeom prst="rect">
            <a:avLst/>
          </a:prstGeom>
          <a:noFill/>
          <a:ln/>
        </p:spPr>
        <p:txBody>
          <a:bodyPr wrap="square" rtlCol="0" anchor="ctr"/>
          <a:lstStyle/>
          <a:p>
            <a:pPr marL="0" indent="0">
              <a:buNone/>
            </a:pPr>
            <a:r>
              <a:rPr lang="en-US" sz="1400" b="1" dirty="0">
                <a:latin typeface="Calibri" pitchFamily="34" charset="0"/>
                <a:ea typeface="Calibri" pitchFamily="34" charset="-122"/>
                <a:cs typeface="Calibri" pitchFamily="34" charset="-120"/>
              </a:rPr>
              <a:t>1η ενότητα</a:t>
            </a:r>
            <a:endParaRPr lang="en-US" sz="1400" dirty="0"/>
          </a:p>
        </p:txBody>
      </p:sp>
      <p:sp>
        <p:nvSpPr>
          <p:cNvPr id="6" name="Text 11">
            <a:extLst>
              <a:ext uri="{FF2B5EF4-FFF2-40B4-BE49-F238E27FC236}">
                <a16:creationId xmlns:a16="http://schemas.microsoft.com/office/drawing/2014/main" id="{0A443615-1BCA-0DDB-A99D-63C6D1CFDC3E}"/>
              </a:ext>
            </a:extLst>
          </p:cNvPr>
          <p:cNvSpPr/>
          <p:nvPr/>
        </p:nvSpPr>
        <p:spPr>
          <a:xfrm>
            <a:off x="1386430" y="3723025"/>
            <a:ext cx="2975232" cy="594360"/>
          </a:xfrm>
          <a:prstGeom prst="rect">
            <a:avLst/>
          </a:prstGeom>
          <a:noFill/>
          <a:ln/>
        </p:spPr>
        <p:txBody>
          <a:bodyPr wrap="square" rtlCol="0" anchor="ctr"/>
          <a:lstStyle/>
          <a:p>
            <a:pPr marL="0" indent="0">
              <a:buNone/>
            </a:pPr>
            <a:r>
              <a:rPr lang="en-US" sz="1600" dirty="0">
                <a:latin typeface="Calibri" pitchFamily="34" charset="0"/>
                <a:ea typeface="Calibri" pitchFamily="34" charset="-122"/>
                <a:cs typeface="Calibri" pitchFamily="34" charset="-120"/>
              </a:rPr>
              <a:t>Ταλάντωση – χαρακτηριστικά ταλάντωσης</a:t>
            </a:r>
            <a:endParaRPr lang="en-US" sz="1600" dirty="0"/>
          </a:p>
        </p:txBody>
      </p:sp>
      <p:sp>
        <p:nvSpPr>
          <p:cNvPr id="7" name="Shape 12">
            <a:extLst>
              <a:ext uri="{FF2B5EF4-FFF2-40B4-BE49-F238E27FC236}">
                <a16:creationId xmlns:a16="http://schemas.microsoft.com/office/drawing/2014/main" id="{6A6AA559-FB71-06C5-C443-991A2317C19C}"/>
              </a:ext>
            </a:extLst>
          </p:cNvPr>
          <p:cNvSpPr/>
          <p:nvPr/>
        </p:nvSpPr>
        <p:spPr>
          <a:xfrm>
            <a:off x="4925150" y="3132848"/>
            <a:ext cx="3595886" cy="1325880"/>
          </a:xfrm>
          <a:prstGeom prst="rect">
            <a:avLst/>
          </a:prstGeom>
          <a:solidFill>
            <a:srgbClr val="F1C9AE"/>
          </a:solidFill>
          <a:ln w="12700">
            <a:solidFill>
              <a:srgbClr val="E5E7EB"/>
            </a:solidFill>
            <a:prstDash val="solid"/>
          </a:ln>
        </p:spPr>
        <p:txBody>
          <a:bodyPr/>
          <a:lstStyle/>
          <a:p>
            <a:endParaRPr/>
          </a:p>
        </p:txBody>
      </p:sp>
      <p:sp>
        <p:nvSpPr>
          <p:cNvPr id="8" name="Text 13">
            <a:extLst>
              <a:ext uri="{FF2B5EF4-FFF2-40B4-BE49-F238E27FC236}">
                <a16:creationId xmlns:a16="http://schemas.microsoft.com/office/drawing/2014/main" id="{AC369141-D426-E53A-B06A-72BD15DF700F}"/>
              </a:ext>
            </a:extLst>
          </p:cNvPr>
          <p:cNvSpPr/>
          <p:nvPr/>
        </p:nvSpPr>
        <p:spPr>
          <a:xfrm>
            <a:off x="5153750" y="3315728"/>
            <a:ext cx="3274049" cy="320040"/>
          </a:xfrm>
          <a:prstGeom prst="rect">
            <a:avLst/>
          </a:prstGeom>
          <a:noFill/>
          <a:ln/>
        </p:spPr>
        <p:txBody>
          <a:bodyPr wrap="square" rtlCol="0" anchor="ctr"/>
          <a:lstStyle/>
          <a:p>
            <a:pPr marL="0" indent="0">
              <a:buNone/>
            </a:pPr>
            <a:r>
              <a:rPr lang="en-US" sz="1400" b="1" dirty="0">
                <a:solidFill>
                  <a:srgbClr val="111827"/>
                </a:solidFill>
                <a:latin typeface="Calibri" pitchFamily="34" charset="0"/>
                <a:ea typeface="Calibri" pitchFamily="34" charset="-122"/>
                <a:cs typeface="Calibri" pitchFamily="34" charset="-120"/>
              </a:rPr>
              <a:t>2η ενότητα</a:t>
            </a:r>
            <a:endParaRPr lang="en-US" sz="1400" dirty="0"/>
          </a:p>
        </p:txBody>
      </p:sp>
      <p:sp>
        <p:nvSpPr>
          <p:cNvPr id="9" name="Text 14">
            <a:extLst>
              <a:ext uri="{FF2B5EF4-FFF2-40B4-BE49-F238E27FC236}">
                <a16:creationId xmlns:a16="http://schemas.microsoft.com/office/drawing/2014/main" id="{53A754B4-AF65-D7A7-E3CA-562D076E08AE}"/>
              </a:ext>
            </a:extLst>
          </p:cNvPr>
          <p:cNvSpPr/>
          <p:nvPr/>
        </p:nvSpPr>
        <p:spPr>
          <a:xfrm>
            <a:off x="5153750" y="3699776"/>
            <a:ext cx="3274049" cy="594360"/>
          </a:xfrm>
          <a:prstGeom prst="rect">
            <a:avLst/>
          </a:prstGeom>
          <a:noFill/>
          <a:ln/>
        </p:spPr>
        <p:txBody>
          <a:bodyPr wrap="square" rtlCol="0" anchor="ctr"/>
          <a:lstStyle/>
          <a:p>
            <a:pPr marL="0" indent="0">
              <a:buNone/>
            </a:pPr>
            <a:r>
              <a:rPr lang="en-US" sz="1600" dirty="0">
                <a:solidFill>
                  <a:srgbClr val="111827"/>
                </a:solidFill>
                <a:latin typeface="Calibri" pitchFamily="34" charset="0"/>
                <a:ea typeface="Calibri" pitchFamily="34" charset="-122"/>
                <a:cs typeface="Calibri" pitchFamily="34" charset="-120"/>
              </a:rPr>
              <a:t>Νόμοι απλού εκκρεμούς (1ο μέρος)</a:t>
            </a:r>
            <a:endParaRPr lang="en-US" sz="1600" dirty="0"/>
          </a:p>
        </p:txBody>
      </p:sp>
      <p:sp>
        <p:nvSpPr>
          <p:cNvPr id="10" name="Shape 15">
            <a:extLst>
              <a:ext uri="{FF2B5EF4-FFF2-40B4-BE49-F238E27FC236}">
                <a16:creationId xmlns:a16="http://schemas.microsoft.com/office/drawing/2014/main" id="{3E031169-698E-0D2B-5408-FB1DBA5B83E0}"/>
              </a:ext>
            </a:extLst>
          </p:cNvPr>
          <p:cNvSpPr/>
          <p:nvPr/>
        </p:nvSpPr>
        <p:spPr>
          <a:xfrm>
            <a:off x="1144901" y="4664857"/>
            <a:ext cx="3419856" cy="1325880"/>
          </a:xfrm>
          <a:prstGeom prst="rect">
            <a:avLst/>
          </a:prstGeom>
          <a:solidFill>
            <a:srgbClr val="F1C9AE"/>
          </a:solidFill>
          <a:ln w="12700">
            <a:solidFill>
              <a:srgbClr val="E5E7EB"/>
            </a:solidFill>
            <a:prstDash val="solid"/>
          </a:ln>
        </p:spPr>
        <p:txBody>
          <a:bodyPr/>
          <a:lstStyle/>
          <a:p>
            <a:endParaRPr/>
          </a:p>
        </p:txBody>
      </p:sp>
      <p:sp>
        <p:nvSpPr>
          <p:cNvPr id="11" name="Text 16">
            <a:extLst>
              <a:ext uri="{FF2B5EF4-FFF2-40B4-BE49-F238E27FC236}">
                <a16:creationId xmlns:a16="http://schemas.microsoft.com/office/drawing/2014/main" id="{1D1832C0-B94F-833D-C678-24195A438244}"/>
              </a:ext>
            </a:extLst>
          </p:cNvPr>
          <p:cNvSpPr/>
          <p:nvPr/>
        </p:nvSpPr>
        <p:spPr>
          <a:xfrm>
            <a:off x="1373501" y="4847737"/>
            <a:ext cx="3113774" cy="320040"/>
          </a:xfrm>
          <a:prstGeom prst="rect">
            <a:avLst/>
          </a:prstGeom>
          <a:noFill/>
          <a:ln/>
        </p:spPr>
        <p:txBody>
          <a:bodyPr wrap="square" rtlCol="0" anchor="ctr"/>
          <a:lstStyle/>
          <a:p>
            <a:pPr marL="0" indent="0">
              <a:buNone/>
            </a:pPr>
            <a:r>
              <a:rPr lang="en-US" sz="1400" b="1" dirty="0">
                <a:solidFill>
                  <a:srgbClr val="111827"/>
                </a:solidFill>
                <a:latin typeface="Calibri" pitchFamily="34" charset="0"/>
                <a:ea typeface="Calibri" pitchFamily="34" charset="-122"/>
                <a:cs typeface="Calibri" pitchFamily="34" charset="-120"/>
              </a:rPr>
              <a:t>3η ενότητα</a:t>
            </a:r>
            <a:endParaRPr lang="en-US" sz="1400" dirty="0"/>
          </a:p>
        </p:txBody>
      </p:sp>
      <p:sp>
        <p:nvSpPr>
          <p:cNvPr id="12" name="Text 17">
            <a:extLst>
              <a:ext uri="{FF2B5EF4-FFF2-40B4-BE49-F238E27FC236}">
                <a16:creationId xmlns:a16="http://schemas.microsoft.com/office/drawing/2014/main" id="{AD1A33DD-2852-AC12-3083-7564BB04E0EF}"/>
              </a:ext>
            </a:extLst>
          </p:cNvPr>
          <p:cNvSpPr/>
          <p:nvPr/>
        </p:nvSpPr>
        <p:spPr>
          <a:xfrm>
            <a:off x="1373501" y="5231785"/>
            <a:ext cx="3113774" cy="594360"/>
          </a:xfrm>
          <a:prstGeom prst="rect">
            <a:avLst/>
          </a:prstGeom>
          <a:noFill/>
          <a:ln/>
        </p:spPr>
        <p:txBody>
          <a:bodyPr wrap="square" rtlCol="0" anchor="ctr"/>
          <a:lstStyle/>
          <a:p>
            <a:pPr marL="0" indent="0">
              <a:buNone/>
            </a:pPr>
            <a:r>
              <a:rPr lang="en-US" sz="1600" dirty="0">
                <a:solidFill>
                  <a:srgbClr val="111827"/>
                </a:solidFill>
                <a:latin typeface="Calibri" pitchFamily="34" charset="0"/>
                <a:ea typeface="Calibri" pitchFamily="34" charset="-122"/>
                <a:cs typeface="Calibri" pitchFamily="34" charset="-120"/>
              </a:rPr>
              <a:t>Νόμοι απλού εκκρεμούς (2ο μέρος)</a:t>
            </a:r>
            <a:endParaRPr lang="en-US" sz="1600" dirty="0"/>
          </a:p>
        </p:txBody>
      </p:sp>
      <p:sp>
        <p:nvSpPr>
          <p:cNvPr id="13" name="Shape 18">
            <a:extLst>
              <a:ext uri="{FF2B5EF4-FFF2-40B4-BE49-F238E27FC236}">
                <a16:creationId xmlns:a16="http://schemas.microsoft.com/office/drawing/2014/main" id="{D1F3642D-2155-40B1-E101-9B1B2917721D}"/>
              </a:ext>
            </a:extLst>
          </p:cNvPr>
          <p:cNvSpPr/>
          <p:nvPr/>
        </p:nvSpPr>
        <p:spPr>
          <a:xfrm>
            <a:off x="4925382" y="4664857"/>
            <a:ext cx="3595654" cy="1325880"/>
          </a:xfrm>
          <a:prstGeom prst="rect">
            <a:avLst/>
          </a:prstGeom>
          <a:solidFill>
            <a:srgbClr val="F7E3D6"/>
          </a:solidFill>
          <a:ln w="12700">
            <a:solidFill>
              <a:srgbClr val="E5E7EB"/>
            </a:solidFill>
            <a:prstDash val="solid"/>
          </a:ln>
        </p:spPr>
        <p:txBody>
          <a:bodyPr/>
          <a:lstStyle/>
          <a:p>
            <a:endParaRPr/>
          </a:p>
        </p:txBody>
      </p:sp>
      <p:sp>
        <p:nvSpPr>
          <p:cNvPr id="14" name="Text 19">
            <a:extLst>
              <a:ext uri="{FF2B5EF4-FFF2-40B4-BE49-F238E27FC236}">
                <a16:creationId xmlns:a16="http://schemas.microsoft.com/office/drawing/2014/main" id="{D4C1B017-CAC8-7ABF-E76F-188222D22746}"/>
              </a:ext>
            </a:extLst>
          </p:cNvPr>
          <p:cNvSpPr/>
          <p:nvPr/>
        </p:nvSpPr>
        <p:spPr>
          <a:xfrm>
            <a:off x="5153982" y="4847737"/>
            <a:ext cx="3273838" cy="320040"/>
          </a:xfrm>
          <a:prstGeom prst="rect">
            <a:avLst/>
          </a:prstGeom>
          <a:noFill/>
          <a:ln/>
        </p:spPr>
        <p:txBody>
          <a:bodyPr wrap="square" rtlCol="0" anchor="ctr"/>
          <a:lstStyle/>
          <a:p>
            <a:pPr marL="0" indent="0">
              <a:buNone/>
            </a:pPr>
            <a:r>
              <a:rPr lang="en-US" sz="1400" b="1" dirty="0">
                <a:solidFill>
                  <a:srgbClr val="111827"/>
                </a:solidFill>
                <a:latin typeface="Calibri" pitchFamily="34" charset="0"/>
                <a:ea typeface="Calibri" pitchFamily="34" charset="-122"/>
                <a:cs typeface="Calibri" pitchFamily="34" charset="-120"/>
              </a:rPr>
              <a:t>4η ενότητα</a:t>
            </a:r>
            <a:endParaRPr lang="en-US" sz="1400" dirty="0"/>
          </a:p>
        </p:txBody>
      </p:sp>
      <p:sp>
        <p:nvSpPr>
          <p:cNvPr id="15" name="Text 20">
            <a:extLst>
              <a:ext uri="{FF2B5EF4-FFF2-40B4-BE49-F238E27FC236}">
                <a16:creationId xmlns:a16="http://schemas.microsoft.com/office/drawing/2014/main" id="{61938878-FB17-E2F6-761C-A47FAD67EAEE}"/>
              </a:ext>
            </a:extLst>
          </p:cNvPr>
          <p:cNvSpPr/>
          <p:nvPr/>
        </p:nvSpPr>
        <p:spPr>
          <a:xfrm>
            <a:off x="5153982" y="5231785"/>
            <a:ext cx="3273838" cy="594360"/>
          </a:xfrm>
          <a:prstGeom prst="rect">
            <a:avLst/>
          </a:prstGeom>
          <a:noFill/>
          <a:ln/>
        </p:spPr>
        <p:txBody>
          <a:bodyPr wrap="square" rtlCol="0" anchor="ctr"/>
          <a:lstStyle/>
          <a:p>
            <a:pPr marL="0" indent="0">
              <a:buNone/>
            </a:pPr>
            <a:r>
              <a:rPr lang="en-US" sz="1600" dirty="0">
                <a:solidFill>
                  <a:srgbClr val="111827"/>
                </a:solidFill>
                <a:latin typeface="Calibri" pitchFamily="34" charset="0"/>
                <a:ea typeface="Calibri" pitchFamily="34" charset="-122"/>
                <a:cs typeface="Calibri" pitchFamily="34" charset="-120"/>
              </a:rPr>
              <a:t>Ενέργεια ταλάντωσης</a:t>
            </a:r>
            <a:endParaRPr lang="en-US" sz="1600" dirty="0"/>
          </a:p>
        </p:txBody>
      </p:sp>
      <p:sp>
        <p:nvSpPr>
          <p:cNvPr id="31" name="Shape 5">
            <a:extLst>
              <a:ext uri="{FF2B5EF4-FFF2-40B4-BE49-F238E27FC236}">
                <a16:creationId xmlns:a16="http://schemas.microsoft.com/office/drawing/2014/main" id="{A4B64D6B-7BBC-ADD9-9A06-D5DA72DF5132}"/>
              </a:ext>
            </a:extLst>
          </p:cNvPr>
          <p:cNvSpPr/>
          <p:nvPr/>
        </p:nvSpPr>
        <p:spPr>
          <a:xfrm>
            <a:off x="1149344" y="1460392"/>
            <a:ext cx="7371692" cy="1259559"/>
          </a:xfrm>
          <a:prstGeom prst="rect">
            <a:avLst/>
          </a:prstGeom>
          <a:solidFill>
            <a:srgbClr val="F8FAFC"/>
          </a:solidFill>
          <a:ln w="12700">
            <a:solidFill>
              <a:srgbClr val="E5E7EB"/>
            </a:solidFill>
            <a:prstDash val="solid"/>
          </a:ln>
          <a:effectLst>
            <a:outerShdw blurRad="38100" dist="15240" dir="2700000" algn="bl" rotWithShape="0">
              <a:srgbClr val="000000">
                <a:alpha val="16000"/>
              </a:srgbClr>
            </a:outerShdw>
          </a:effectLst>
        </p:spPr>
        <p:txBody>
          <a:bodyPr/>
          <a:lstStyle/>
          <a:p>
            <a:endParaRPr dirty="0">
              <a:latin typeface="+mn-lt"/>
            </a:endParaRPr>
          </a:p>
        </p:txBody>
      </p:sp>
      <p:sp>
        <p:nvSpPr>
          <p:cNvPr id="32" name="Text 7">
            <a:extLst>
              <a:ext uri="{FF2B5EF4-FFF2-40B4-BE49-F238E27FC236}">
                <a16:creationId xmlns:a16="http://schemas.microsoft.com/office/drawing/2014/main" id="{7BB55418-89B2-865F-1F80-1FA8D35EF06D}"/>
              </a:ext>
            </a:extLst>
          </p:cNvPr>
          <p:cNvSpPr/>
          <p:nvPr/>
        </p:nvSpPr>
        <p:spPr>
          <a:xfrm>
            <a:off x="1157831" y="1606697"/>
            <a:ext cx="7371692" cy="201167"/>
          </a:xfrm>
          <a:prstGeom prst="rect">
            <a:avLst/>
          </a:prstGeom>
          <a:noFill/>
          <a:ln/>
        </p:spPr>
        <p:txBody>
          <a:bodyPr wrap="square" rtlCol="0" anchor="ctr"/>
          <a:lstStyle/>
          <a:p>
            <a:pPr marL="0" indent="0" algn="ctr">
              <a:buNone/>
            </a:pPr>
            <a:r>
              <a:rPr lang="en-US" sz="1600" b="1" dirty="0">
                <a:solidFill>
                  <a:srgbClr val="111827"/>
                </a:solidFill>
                <a:latin typeface="Calibri" pitchFamily="34" charset="0"/>
                <a:ea typeface="Calibri" pitchFamily="34" charset="-122"/>
                <a:cs typeface="Calibri" pitchFamily="34" charset="-120"/>
              </a:rPr>
              <a:t>Ταλα</a:t>
            </a:r>
            <a:r>
              <a:rPr lang="en-US" sz="1600" b="1" dirty="0" err="1">
                <a:solidFill>
                  <a:srgbClr val="111827"/>
                </a:solidFill>
                <a:latin typeface="Calibri" pitchFamily="34" charset="0"/>
                <a:ea typeface="Calibri" pitchFamily="34" charset="-122"/>
                <a:cs typeface="Calibri" pitchFamily="34" charset="-120"/>
              </a:rPr>
              <a:t>ντώσεις</a:t>
            </a:r>
            <a:r>
              <a:rPr lang="en-US" sz="1600" b="1" dirty="0">
                <a:solidFill>
                  <a:srgbClr val="111827"/>
                </a:solidFill>
                <a:latin typeface="Calibri" pitchFamily="34" charset="0"/>
                <a:ea typeface="Calibri" pitchFamily="34" charset="-122"/>
                <a:cs typeface="Calibri" pitchFamily="34" charset="-120"/>
              </a:rPr>
              <a:t>, Φυσική Γ’ </a:t>
            </a:r>
            <a:r>
              <a:rPr lang="en-US" sz="1600" b="1" dirty="0" err="1">
                <a:solidFill>
                  <a:srgbClr val="111827"/>
                </a:solidFill>
                <a:latin typeface="Calibri" pitchFamily="34" charset="0"/>
                <a:ea typeface="Calibri" pitchFamily="34" charset="-122"/>
                <a:cs typeface="Calibri" pitchFamily="34" charset="-120"/>
              </a:rPr>
              <a:t>Γυμν</a:t>
            </a:r>
            <a:r>
              <a:rPr lang="en-US" sz="1600" b="1" dirty="0">
                <a:solidFill>
                  <a:srgbClr val="111827"/>
                </a:solidFill>
                <a:latin typeface="Calibri" pitchFamily="34" charset="0"/>
                <a:ea typeface="Calibri" pitchFamily="34" charset="-122"/>
                <a:cs typeface="Calibri" pitchFamily="34" charset="-120"/>
              </a:rPr>
              <a:t>ασίου</a:t>
            </a:r>
            <a:r>
              <a:rPr lang="el-GR" sz="1600" b="1" dirty="0">
                <a:solidFill>
                  <a:srgbClr val="111827"/>
                </a:solidFill>
                <a:latin typeface="Calibri" pitchFamily="34" charset="0"/>
                <a:ea typeface="Calibri" pitchFamily="34" charset="-122"/>
                <a:cs typeface="Calibri" pitchFamily="34" charset="-120"/>
              </a:rPr>
              <a:t>.</a:t>
            </a:r>
            <a:endParaRPr lang="en-US" sz="1600" dirty="0"/>
          </a:p>
        </p:txBody>
      </p:sp>
      <p:sp>
        <p:nvSpPr>
          <p:cNvPr id="33" name="Text 8">
            <a:extLst>
              <a:ext uri="{FF2B5EF4-FFF2-40B4-BE49-F238E27FC236}">
                <a16:creationId xmlns:a16="http://schemas.microsoft.com/office/drawing/2014/main" id="{F2A0D100-C4B2-00F0-CD71-0845ACB7D233}"/>
              </a:ext>
            </a:extLst>
          </p:cNvPr>
          <p:cNvSpPr/>
          <p:nvPr/>
        </p:nvSpPr>
        <p:spPr>
          <a:xfrm>
            <a:off x="1265899" y="2057643"/>
            <a:ext cx="7138581" cy="412528"/>
          </a:xfrm>
          <a:prstGeom prst="rect">
            <a:avLst/>
          </a:prstGeom>
          <a:noFill/>
          <a:ln/>
        </p:spPr>
        <p:txBody>
          <a:bodyPr wrap="square" rtlCol="0" anchor="t"/>
          <a:lstStyle/>
          <a:p>
            <a:pPr marL="0" indent="0" algn="ctr">
              <a:buNone/>
            </a:pPr>
            <a:r>
              <a:rPr lang="en-US" sz="1400" dirty="0" err="1">
                <a:solidFill>
                  <a:srgbClr val="111827"/>
                </a:solidFill>
                <a:latin typeface="Calibri" pitchFamily="34" charset="0"/>
                <a:ea typeface="Calibri" pitchFamily="34" charset="-122"/>
                <a:cs typeface="Calibri" pitchFamily="34" charset="-120"/>
              </a:rPr>
              <a:t>Δι</a:t>
            </a:r>
            <a:r>
              <a:rPr lang="en-US" sz="1400" dirty="0">
                <a:solidFill>
                  <a:srgbClr val="111827"/>
                </a:solidFill>
                <a:latin typeface="Calibri" pitchFamily="34" charset="0"/>
                <a:ea typeface="Calibri" pitchFamily="34" charset="-122"/>
                <a:cs typeface="Calibri" pitchFamily="34" charset="-120"/>
              </a:rPr>
              <a:t>ατίθεται στην πλατφόρμα students.edivea.net</a:t>
            </a:r>
            <a:r>
              <a:rPr lang="el-GR" sz="1400" dirty="0">
                <a:solidFill>
                  <a:srgbClr val="111827"/>
                </a:solidFill>
                <a:latin typeface="Calibri" pitchFamily="34" charset="0"/>
                <a:ea typeface="Calibri" pitchFamily="34" charset="-122"/>
                <a:cs typeface="Calibri" pitchFamily="34" charset="-120"/>
              </a:rPr>
              <a:t>: </a:t>
            </a:r>
            <a:r>
              <a:rPr lang="en-US" sz="1400" dirty="0">
                <a:solidFill>
                  <a:srgbClr val="111827"/>
                </a:solidFill>
                <a:latin typeface="Calibri" pitchFamily="34" charset="0"/>
                <a:ea typeface="Calibri" pitchFamily="34" charset="-122"/>
                <a:cs typeface="Calibri" pitchFamily="34" charset="-120"/>
                <a:hlinkClick r:id="rId3"/>
              </a:rPr>
              <a:t>https://students.edivea.net/courses/101</a:t>
            </a:r>
            <a:r>
              <a:rPr lang="el-GR" sz="1400" dirty="0">
                <a:solidFill>
                  <a:srgbClr val="111827"/>
                </a:solidFill>
                <a:latin typeface="Calibri" pitchFamily="34" charset="0"/>
                <a:ea typeface="Calibri" pitchFamily="34" charset="-122"/>
                <a:cs typeface="Calibri" pitchFamily="34" charset="-120"/>
              </a:rPr>
              <a:t> </a:t>
            </a:r>
            <a:endParaRPr lang="en-US" sz="1400" dirty="0"/>
          </a:p>
        </p:txBody>
      </p:sp>
      <p:sp>
        <p:nvSpPr>
          <p:cNvPr id="16" name="Τίτλος 1">
            <a:extLst>
              <a:ext uri="{FF2B5EF4-FFF2-40B4-BE49-F238E27FC236}">
                <a16:creationId xmlns:a16="http://schemas.microsoft.com/office/drawing/2014/main" id="{F5CF99DD-D3B6-1795-1D10-B322F11ED664}"/>
              </a:ext>
            </a:extLst>
          </p:cNvPr>
          <p:cNvSpPr>
            <a:spLocks noGrp="1"/>
          </p:cNvSpPr>
          <p:nvPr>
            <p:ph type="title"/>
          </p:nvPr>
        </p:nvSpPr>
        <p:spPr>
          <a:xfrm>
            <a:off x="1187624" y="332656"/>
            <a:ext cx="7848872" cy="765652"/>
          </a:xfrm>
        </p:spPr>
        <p:txBody>
          <a:bodyPr>
            <a:noAutofit/>
          </a:bodyPr>
          <a:lstStyle/>
          <a:p>
            <a:br>
              <a:rPr lang="el-GR" sz="3600" dirty="0"/>
            </a:br>
            <a:r>
              <a:rPr lang="el-GR" sz="3600" dirty="0"/>
              <a:t>5. Παραγόμενο εκπαιδευτικό υλικό 2/7</a:t>
            </a:r>
            <a:endParaRPr lang="el-GR" sz="3600" b="1" dirty="0">
              <a:solidFill>
                <a:srgbClr val="FF0000"/>
              </a:solidFill>
            </a:endParaRPr>
          </a:p>
        </p:txBody>
      </p:sp>
    </p:spTree>
    <p:extLst>
      <p:ext uri="{BB962C8B-B14F-4D97-AF65-F5344CB8AC3E}">
        <p14:creationId xmlns:p14="http://schemas.microsoft.com/office/powerpoint/2010/main" val="8402540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Εικόνα 7">
            <a:extLst>
              <a:ext uri="{FF2B5EF4-FFF2-40B4-BE49-F238E27FC236}">
                <a16:creationId xmlns:a16="http://schemas.microsoft.com/office/drawing/2014/main" id="{1EA5265C-0053-2CFC-4DA4-EE7216051B85}"/>
              </a:ext>
            </a:extLst>
          </p:cNvPr>
          <p:cNvPicPr>
            <a:picLocks noChangeAspect="1"/>
          </p:cNvPicPr>
          <p:nvPr/>
        </p:nvPicPr>
        <p:blipFill>
          <a:blip r:embed="rId3"/>
          <a:srcRect l="1" r="50967" b="24140"/>
          <a:stretch>
            <a:fillRect/>
          </a:stretch>
        </p:blipFill>
        <p:spPr>
          <a:xfrm>
            <a:off x="4283966" y="1727536"/>
            <a:ext cx="2887601" cy="1465933"/>
          </a:xfrm>
          <a:prstGeom prst="rect">
            <a:avLst/>
          </a:prstGeom>
          <a:ln>
            <a:solidFill>
              <a:schemeClr val="tx1"/>
            </a:solidFill>
          </a:ln>
          <a:scene3d>
            <a:camera prst="orthographicFront">
              <a:rot lat="0" lon="1800000" rev="21594000"/>
            </a:camera>
            <a:lightRig rig="threePt" dir="t"/>
          </a:scene3d>
        </p:spPr>
      </p:pic>
      <p:pic>
        <p:nvPicPr>
          <p:cNvPr id="7" name="Εικόνα 6">
            <a:extLst>
              <a:ext uri="{FF2B5EF4-FFF2-40B4-BE49-F238E27FC236}">
                <a16:creationId xmlns:a16="http://schemas.microsoft.com/office/drawing/2014/main" id="{08493784-1681-76AF-762F-253EA0CA284A}"/>
              </a:ext>
            </a:extLst>
          </p:cNvPr>
          <p:cNvPicPr>
            <a:picLocks noChangeAspect="1"/>
          </p:cNvPicPr>
          <p:nvPr/>
        </p:nvPicPr>
        <p:blipFill>
          <a:blip r:embed="rId4"/>
          <a:stretch>
            <a:fillRect/>
          </a:stretch>
        </p:blipFill>
        <p:spPr>
          <a:xfrm>
            <a:off x="6429791" y="2493907"/>
            <a:ext cx="2637470" cy="1328790"/>
          </a:xfrm>
          <a:prstGeom prst="rect">
            <a:avLst/>
          </a:prstGeom>
          <a:ln>
            <a:solidFill>
              <a:schemeClr val="tx1"/>
            </a:solidFill>
          </a:ln>
          <a:scene3d>
            <a:camera prst="orthographicFront">
              <a:rot lat="0" lon="1800000" rev="0"/>
            </a:camera>
            <a:lightRig rig="threePt" dir="t"/>
          </a:scene3d>
        </p:spPr>
      </p:pic>
      <p:pic>
        <p:nvPicPr>
          <p:cNvPr id="5" name="Εικόνα 4" descr="Εικόνα που περιέχει κείμενο, στιγμιότυπο οθόνης, λογισμικό, τοποθεσία web&#10;&#10;Το περιεχόμενο που δημιουργείται από AI ενδέχεται να είναι εσφαλμένο.">
            <a:extLst>
              <a:ext uri="{FF2B5EF4-FFF2-40B4-BE49-F238E27FC236}">
                <a16:creationId xmlns:a16="http://schemas.microsoft.com/office/drawing/2014/main" id="{82E52DE7-2B0F-2204-8FF4-79C993C9806D}"/>
              </a:ext>
            </a:extLst>
          </p:cNvPr>
          <p:cNvPicPr>
            <a:picLocks noChangeAspect="1"/>
          </p:cNvPicPr>
          <p:nvPr/>
        </p:nvPicPr>
        <p:blipFill>
          <a:blip r:embed="rId5"/>
          <a:stretch>
            <a:fillRect/>
          </a:stretch>
        </p:blipFill>
        <p:spPr>
          <a:xfrm>
            <a:off x="4283966" y="3959840"/>
            <a:ext cx="2887601" cy="1472158"/>
          </a:xfrm>
          <a:prstGeom prst="rect">
            <a:avLst/>
          </a:prstGeom>
          <a:ln>
            <a:solidFill>
              <a:schemeClr val="tx1"/>
            </a:solidFill>
          </a:ln>
          <a:scene3d>
            <a:camera prst="orthographicFront">
              <a:rot lat="0" lon="1800000" rev="0"/>
            </a:camera>
            <a:lightRig rig="threePt" dir="t"/>
          </a:scene3d>
        </p:spPr>
      </p:pic>
      <p:pic>
        <p:nvPicPr>
          <p:cNvPr id="6" name="Εικόνα 5">
            <a:extLst>
              <a:ext uri="{FF2B5EF4-FFF2-40B4-BE49-F238E27FC236}">
                <a16:creationId xmlns:a16="http://schemas.microsoft.com/office/drawing/2014/main" id="{39AC7460-AE77-A700-F7CD-0D137C332597}"/>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77212" y="4927859"/>
            <a:ext cx="2559284" cy="1270510"/>
          </a:xfrm>
          <a:prstGeom prst="rect">
            <a:avLst/>
          </a:prstGeom>
          <a:noFill/>
          <a:ln>
            <a:solidFill>
              <a:schemeClr val="tx1"/>
            </a:solidFill>
          </a:ln>
          <a:scene3d>
            <a:camera prst="orthographicFront">
              <a:rot lat="0" lon="1800000" rev="0"/>
            </a:camera>
            <a:lightRig rig="threePt" dir="t"/>
          </a:scene3d>
        </p:spPr>
      </p:pic>
      <p:sp>
        <p:nvSpPr>
          <p:cNvPr id="2" name="TextBox 1">
            <a:extLst>
              <a:ext uri="{FF2B5EF4-FFF2-40B4-BE49-F238E27FC236}">
                <a16:creationId xmlns:a16="http://schemas.microsoft.com/office/drawing/2014/main" id="{E837D317-4B27-3034-51D2-9B26A73CF3F2}"/>
              </a:ext>
            </a:extLst>
          </p:cNvPr>
          <p:cNvSpPr txBox="1"/>
          <p:nvPr/>
        </p:nvSpPr>
        <p:spPr>
          <a:xfrm>
            <a:off x="867867" y="1261226"/>
            <a:ext cx="3744416" cy="5122941"/>
          </a:xfrm>
          <a:prstGeom prst="rect">
            <a:avLst/>
          </a:prstGeom>
          <a:noFill/>
        </p:spPr>
        <p:txBody>
          <a:bodyPr wrap="square">
            <a:spAutoFit/>
          </a:bodyPr>
          <a:lstStyle/>
          <a:p>
            <a:pPr>
              <a:lnSpc>
                <a:spcPct val="150000"/>
              </a:lnSpc>
              <a:buClr>
                <a:srgbClr val="C69200"/>
              </a:buClr>
              <a:buFont typeface="Wingdings" pitchFamily="2" charset="2"/>
              <a:buChar char="ü"/>
            </a:pPr>
            <a:r>
              <a:rPr lang="el-GR" sz="2000" b="1" dirty="0">
                <a:solidFill>
                  <a:srgbClr val="8B1E1E"/>
                </a:solidFill>
                <a:latin typeface="+mn-lt"/>
              </a:rPr>
              <a:t>Εισαγωγικά στοιχεία</a:t>
            </a:r>
          </a:p>
          <a:p>
            <a:pPr>
              <a:lnSpc>
                <a:spcPct val="150000"/>
              </a:lnSpc>
              <a:buClr>
                <a:srgbClr val="C69200"/>
              </a:buClr>
              <a:buFont typeface="Wingdings" pitchFamily="2" charset="2"/>
              <a:buChar char="ü"/>
            </a:pPr>
            <a:r>
              <a:rPr lang="el-GR" sz="2000" b="1" dirty="0">
                <a:solidFill>
                  <a:srgbClr val="8B1E1E"/>
                </a:solidFill>
                <a:latin typeface="+mn-lt"/>
              </a:rPr>
              <a:t>Εισαγωγικές δραστηριότητες</a:t>
            </a:r>
          </a:p>
          <a:p>
            <a:pPr>
              <a:lnSpc>
                <a:spcPct val="150000"/>
              </a:lnSpc>
              <a:buClr>
                <a:srgbClr val="C69200"/>
              </a:buClr>
              <a:buFont typeface="Wingdings" pitchFamily="2" charset="2"/>
              <a:buChar char="ü"/>
            </a:pPr>
            <a:r>
              <a:rPr lang="el-GR" sz="2000" b="1" dirty="0">
                <a:solidFill>
                  <a:srgbClr val="8B1E1E"/>
                </a:solidFill>
                <a:latin typeface="+mn-lt"/>
              </a:rPr>
              <a:t>Χαρακτήρας </a:t>
            </a:r>
            <a:r>
              <a:rPr lang="en-US" sz="2000" b="1" dirty="0">
                <a:solidFill>
                  <a:srgbClr val="8B1E1E"/>
                </a:solidFill>
                <a:latin typeface="+mn-lt"/>
              </a:rPr>
              <a:t>Avatar</a:t>
            </a:r>
            <a:endParaRPr lang="el-GR" sz="2000" b="1" dirty="0">
              <a:solidFill>
                <a:srgbClr val="8B1E1E"/>
              </a:solidFill>
              <a:latin typeface="+mn-lt"/>
            </a:endParaRPr>
          </a:p>
          <a:p>
            <a:pPr>
              <a:lnSpc>
                <a:spcPct val="150000"/>
              </a:lnSpc>
              <a:buClr>
                <a:srgbClr val="C69200"/>
              </a:buClr>
              <a:buFont typeface="Wingdings" pitchFamily="2" charset="2"/>
              <a:buChar char="ü"/>
            </a:pPr>
            <a:r>
              <a:rPr lang="el-GR" sz="2000" b="1" dirty="0">
                <a:solidFill>
                  <a:srgbClr val="8B1E1E"/>
                </a:solidFill>
                <a:latin typeface="+mn-lt"/>
              </a:rPr>
              <a:t>Διαδραστικά βίντεο</a:t>
            </a:r>
          </a:p>
          <a:p>
            <a:pPr>
              <a:lnSpc>
                <a:spcPct val="150000"/>
              </a:lnSpc>
              <a:buClr>
                <a:srgbClr val="C69200"/>
              </a:buClr>
              <a:buFont typeface="Wingdings" pitchFamily="2" charset="2"/>
              <a:buChar char="ü"/>
            </a:pPr>
            <a:r>
              <a:rPr lang="el-GR" sz="2000" b="1" dirty="0">
                <a:solidFill>
                  <a:srgbClr val="8B1E1E"/>
                </a:solidFill>
                <a:latin typeface="+mn-lt"/>
              </a:rPr>
              <a:t>Προσομοιώσεις</a:t>
            </a:r>
          </a:p>
          <a:p>
            <a:pPr>
              <a:lnSpc>
                <a:spcPct val="150000"/>
              </a:lnSpc>
              <a:buClr>
                <a:srgbClr val="C69200"/>
              </a:buClr>
              <a:buFont typeface="Wingdings" pitchFamily="2" charset="2"/>
              <a:buChar char="ü"/>
            </a:pPr>
            <a:r>
              <a:rPr lang="el-GR" sz="2000" b="1" dirty="0">
                <a:solidFill>
                  <a:srgbClr val="8B1E1E"/>
                </a:solidFill>
                <a:latin typeface="+mn-lt"/>
              </a:rPr>
              <a:t>Δραστηριότητες</a:t>
            </a:r>
          </a:p>
          <a:p>
            <a:pPr>
              <a:lnSpc>
                <a:spcPct val="150000"/>
              </a:lnSpc>
              <a:buClr>
                <a:srgbClr val="C69200"/>
              </a:buClr>
              <a:buFont typeface="Wingdings" pitchFamily="2" charset="2"/>
              <a:buChar char="ü"/>
            </a:pPr>
            <a:r>
              <a:rPr lang="el-GR" sz="2000" b="1" dirty="0">
                <a:solidFill>
                  <a:srgbClr val="8B1E1E"/>
                </a:solidFill>
                <a:latin typeface="+mn-lt"/>
              </a:rPr>
              <a:t>Οπτικοακουστικό υλικό</a:t>
            </a:r>
          </a:p>
          <a:p>
            <a:pPr>
              <a:lnSpc>
                <a:spcPct val="150000"/>
              </a:lnSpc>
              <a:buClr>
                <a:srgbClr val="C69200"/>
              </a:buClr>
              <a:buFont typeface="Wingdings" pitchFamily="2" charset="2"/>
              <a:buChar char="ü"/>
            </a:pPr>
            <a:r>
              <a:rPr lang="el-GR" sz="2000" b="1" dirty="0">
                <a:solidFill>
                  <a:srgbClr val="8B1E1E"/>
                </a:solidFill>
                <a:latin typeface="+mn-lt"/>
              </a:rPr>
              <a:t>Ασκήσεις αυτοαξιολόγησης</a:t>
            </a:r>
          </a:p>
          <a:p>
            <a:pPr>
              <a:lnSpc>
                <a:spcPct val="150000"/>
              </a:lnSpc>
              <a:buClr>
                <a:srgbClr val="C69200"/>
              </a:buClr>
              <a:buFont typeface="Wingdings" pitchFamily="2" charset="2"/>
              <a:buChar char="ü"/>
            </a:pPr>
            <a:r>
              <a:rPr lang="el-GR" sz="2000" b="1" dirty="0">
                <a:solidFill>
                  <a:srgbClr val="8B1E1E"/>
                </a:solidFill>
                <a:latin typeface="+mn-lt"/>
              </a:rPr>
              <a:t>Συνόψεις</a:t>
            </a:r>
          </a:p>
          <a:p>
            <a:pPr>
              <a:lnSpc>
                <a:spcPct val="150000"/>
              </a:lnSpc>
              <a:buClr>
                <a:srgbClr val="C69200"/>
              </a:buClr>
              <a:buFont typeface="Wingdings" pitchFamily="2" charset="2"/>
              <a:buChar char="ü"/>
            </a:pPr>
            <a:r>
              <a:rPr lang="el-GR" sz="2000" b="1" dirty="0">
                <a:solidFill>
                  <a:srgbClr val="8B1E1E"/>
                </a:solidFill>
                <a:latin typeface="+mn-lt"/>
              </a:rPr>
              <a:t>Βιβλιογραφία</a:t>
            </a:r>
          </a:p>
          <a:p>
            <a:pPr>
              <a:lnSpc>
                <a:spcPct val="150000"/>
              </a:lnSpc>
              <a:buClr>
                <a:srgbClr val="C69200"/>
              </a:buClr>
              <a:buFont typeface="Wingdings" pitchFamily="2" charset="2"/>
              <a:buChar char="ü"/>
            </a:pPr>
            <a:r>
              <a:rPr lang="el-GR" sz="2000" b="1" dirty="0">
                <a:solidFill>
                  <a:srgbClr val="8B1E1E"/>
                </a:solidFill>
                <a:latin typeface="+mn-lt"/>
              </a:rPr>
              <a:t>Για περαιτέρω μελέτη</a:t>
            </a:r>
          </a:p>
        </p:txBody>
      </p:sp>
      <p:sp>
        <p:nvSpPr>
          <p:cNvPr id="9" name="Τίτλος 1">
            <a:extLst>
              <a:ext uri="{FF2B5EF4-FFF2-40B4-BE49-F238E27FC236}">
                <a16:creationId xmlns:a16="http://schemas.microsoft.com/office/drawing/2014/main" id="{6FBC8BE6-5287-7B58-8A7F-4C9D5EA8B78B}"/>
              </a:ext>
            </a:extLst>
          </p:cNvPr>
          <p:cNvSpPr>
            <a:spLocks noGrp="1"/>
          </p:cNvSpPr>
          <p:nvPr>
            <p:ph type="title"/>
          </p:nvPr>
        </p:nvSpPr>
        <p:spPr>
          <a:xfrm>
            <a:off x="1187624" y="332656"/>
            <a:ext cx="7848872" cy="765652"/>
          </a:xfrm>
        </p:spPr>
        <p:txBody>
          <a:bodyPr>
            <a:noAutofit/>
          </a:bodyPr>
          <a:lstStyle/>
          <a:p>
            <a:br>
              <a:rPr lang="el-GR" sz="3600" dirty="0"/>
            </a:br>
            <a:r>
              <a:rPr lang="el-GR" sz="3600" dirty="0"/>
              <a:t>5. Παραγόμενο εκπαιδευτικό υλικό 3/7</a:t>
            </a:r>
            <a:endParaRPr lang="el-GR" sz="3600" b="1" dirty="0">
              <a:solidFill>
                <a:srgbClr val="FF0000"/>
              </a:solidFill>
            </a:endParaRPr>
          </a:p>
        </p:txBody>
      </p:sp>
    </p:spTree>
    <p:extLst>
      <p:ext uri="{BB962C8B-B14F-4D97-AF65-F5344CB8AC3E}">
        <p14:creationId xmlns:p14="http://schemas.microsoft.com/office/powerpoint/2010/main" val="27725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Εικόνα που περιέχει κείμενο, στιγμιότυπο οθόνης, ιστοσελίδα, τοποθεσία web&#10;&#10;Το περιεχόμενο που δημιουργείται από AI ενδέχεται να είναι εσφαλμένο.">
            <a:extLst>
              <a:ext uri="{FF2B5EF4-FFF2-40B4-BE49-F238E27FC236}">
                <a16:creationId xmlns:a16="http://schemas.microsoft.com/office/drawing/2014/main" id="{EA93FF4A-D81E-A34A-29A7-1A15B2A8F14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11263" y="1336459"/>
            <a:ext cx="5094424" cy="288032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7" name="Picture 3" descr="Εικόνα που περιέχει κείμενο, στιγμιότυπο οθόνης, ιστιοπλοΐα, σχεδίαση&#10;&#10;Το περιεχόμενο που δημιουργείται από AI ενδέχεται να είναι εσφαλμένο.">
            <a:extLst>
              <a:ext uri="{FF2B5EF4-FFF2-40B4-BE49-F238E27FC236}">
                <a16:creationId xmlns:a16="http://schemas.microsoft.com/office/drawing/2014/main" id="{3EF8136B-EF26-3D5B-1C7E-E957D693C7C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4298" y="3776796"/>
            <a:ext cx="5139099" cy="257021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Rectangle 5">
            <a:extLst>
              <a:ext uri="{FF2B5EF4-FFF2-40B4-BE49-F238E27FC236}">
                <a16:creationId xmlns:a16="http://schemas.microsoft.com/office/drawing/2014/main" id="{2262F995-56A7-7489-FF35-BFC52583AAC2}"/>
              </a:ext>
            </a:extLst>
          </p:cNvPr>
          <p:cNvSpPr>
            <a:spLocks noChangeArrowheads="1"/>
          </p:cNvSpPr>
          <p:nvPr/>
        </p:nvSpPr>
        <p:spPr bwMode="auto">
          <a:xfrm>
            <a:off x="2903677" y="2526878"/>
            <a:ext cx="136815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600" b="1" i="0" u="none" strike="noStrike" cap="none" normalizeH="0" baseline="0" dirty="0">
                <a:ln>
                  <a:noFill/>
                </a:ln>
                <a:solidFill>
                  <a:schemeClr val="tx1"/>
                </a:solidFill>
                <a:effectLst/>
                <a:highlight>
                  <a:srgbClr val="C69200"/>
                </a:highlight>
                <a:latin typeface="+mn-lt"/>
                <a:ea typeface="Times New Roman" panose="02020603050405020304" pitchFamily="18" charset="0"/>
              </a:rPr>
              <a:t>1. Έναυσμα </a:t>
            </a:r>
          </a:p>
        </p:txBody>
      </p:sp>
      <p:sp>
        <p:nvSpPr>
          <p:cNvPr id="5" name="Rectangle 6">
            <a:extLst>
              <a:ext uri="{FF2B5EF4-FFF2-40B4-BE49-F238E27FC236}">
                <a16:creationId xmlns:a16="http://schemas.microsoft.com/office/drawing/2014/main" id="{E9556952-C65B-8AB5-348F-0461B9ED536C}"/>
              </a:ext>
            </a:extLst>
          </p:cNvPr>
          <p:cNvSpPr>
            <a:spLocks noChangeArrowheads="1"/>
          </p:cNvSpPr>
          <p:nvPr/>
        </p:nvSpPr>
        <p:spPr bwMode="auto">
          <a:xfrm>
            <a:off x="5580112" y="4777825"/>
            <a:ext cx="265962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hangingPunct="0"/>
            <a:r>
              <a:rPr lang="el-GR" altLang="zh-CN" sz="1600" b="1" dirty="0">
                <a:highlight>
                  <a:srgbClr val="C69200"/>
                </a:highlight>
                <a:latin typeface="+mn-lt"/>
              </a:rPr>
              <a:t>2. Διατύπωση</a:t>
            </a:r>
            <a:r>
              <a:rPr lang="el-GR" altLang="zh-CN" sz="1200" dirty="0">
                <a:highlight>
                  <a:srgbClr val="C69200"/>
                </a:highlight>
                <a:latin typeface="Liberation Serif"/>
                <a:ea typeface="NSimSun" panose="02010609030101010101" pitchFamily="49" charset="-122"/>
                <a:cs typeface="Lucida Sans" panose="020B0602030504090204" pitchFamily="34" charset="0"/>
              </a:rPr>
              <a:t> </a:t>
            </a:r>
            <a:r>
              <a:rPr lang="el-GR" altLang="zh-CN" sz="1600" b="1" dirty="0">
                <a:highlight>
                  <a:srgbClr val="C69200"/>
                </a:highlight>
                <a:latin typeface="+mn-lt"/>
              </a:rPr>
              <a:t>υποθέσεων</a:t>
            </a:r>
            <a:r>
              <a:rPr lang="el-GR" altLang="zh-CN" sz="1200" dirty="0">
                <a:highlight>
                  <a:srgbClr val="C69200"/>
                </a:highlight>
                <a:latin typeface="Liberation Serif"/>
                <a:ea typeface="NSimSun" panose="02010609030101010101" pitchFamily="49" charset="-122"/>
                <a:cs typeface="Lucida Sans" panose="020B0602030504090204" pitchFamily="34" charset="0"/>
              </a:rPr>
              <a:t> </a:t>
            </a:r>
            <a:endParaRPr kumimoji="0" lang="el-GR" altLang="zh-CN" sz="1800" b="0" i="0" u="none" strike="noStrike" cap="none" normalizeH="0" baseline="0" dirty="0">
              <a:ln>
                <a:noFill/>
              </a:ln>
              <a:solidFill>
                <a:schemeClr val="tx1"/>
              </a:solidFill>
              <a:effectLst/>
              <a:highlight>
                <a:srgbClr val="C69200"/>
              </a:highlight>
              <a:latin typeface="Arial" panose="020B0604020202020204" pitchFamily="34" charset="0"/>
            </a:endParaRPr>
          </a:p>
        </p:txBody>
      </p:sp>
      <p:sp>
        <p:nvSpPr>
          <p:cNvPr id="2" name="Ορθογώνιο 1">
            <a:extLst>
              <a:ext uri="{FF2B5EF4-FFF2-40B4-BE49-F238E27FC236}">
                <a16:creationId xmlns:a16="http://schemas.microsoft.com/office/drawing/2014/main" id="{65A27E03-A3FB-BD04-47C8-85BA773CF352}"/>
              </a:ext>
            </a:extLst>
          </p:cNvPr>
          <p:cNvSpPr/>
          <p:nvPr/>
        </p:nvSpPr>
        <p:spPr>
          <a:xfrm>
            <a:off x="2397320" y="3893377"/>
            <a:ext cx="936104" cy="144016"/>
          </a:xfrm>
          <a:prstGeom prst="rect">
            <a:avLst/>
          </a:prstGeom>
          <a:noFill/>
          <a:ln w="38100">
            <a:solidFill>
              <a:srgbClr val="C692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Τίτλος 1">
            <a:extLst>
              <a:ext uri="{FF2B5EF4-FFF2-40B4-BE49-F238E27FC236}">
                <a16:creationId xmlns:a16="http://schemas.microsoft.com/office/drawing/2014/main" id="{7800820B-157A-3BDD-7169-4C4C2D2CB218}"/>
              </a:ext>
            </a:extLst>
          </p:cNvPr>
          <p:cNvSpPr>
            <a:spLocks noGrp="1"/>
          </p:cNvSpPr>
          <p:nvPr>
            <p:ph type="title"/>
          </p:nvPr>
        </p:nvSpPr>
        <p:spPr>
          <a:xfrm>
            <a:off x="1187624" y="332656"/>
            <a:ext cx="7848872" cy="765652"/>
          </a:xfrm>
        </p:spPr>
        <p:txBody>
          <a:bodyPr>
            <a:noAutofit/>
          </a:bodyPr>
          <a:lstStyle/>
          <a:p>
            <a:br>
              <a:rPr lang="el-GR" sz="3600" dirty="0"/>
            </a:br>
            <a:r>
              <a:rPr lang="el-GR" sz="3600" dirty="0"/>
              <a:t>5. Παραγόμενο εκπαιδευτικό υλικό 4/7</a:t>
            </a:r>
            <a:endParaRPr lang="el-GR" sz="3600" b="1" dirty="0">
              <a:solidFill>
                <a:srgbClr val="FF0000"/>
              </a:solidFill>
            </a:endParaRPr>
          </a:p>
        </p:txBody>
      </p:sp>
      <p:sp>
        <p:nvSpPr>
          <p:cNvPr id="9" name="TextBox 8">
            <a:extLst>
              <a:ext uri="{FF2B5EF4-FFF2-40B4-BE49-F238E27FC236}">
                <a16:creationId xmlns:a16="http://schemas.microsoft.com/office/drawing/2014/main" id="{3B7974BD-86D4-6578-F462-58C6807149DC}"/>
              </a:ext>
            </a:extLst>
          </p:cNvPr>
          <p:cNvSpPr txBox="1"/>
          <p:nvPr/>
        </p:nvSpPr>
        <p:spPr>
          <a:xfrm>
            <a:off x="794638" y="1388926"/>
            <a:ext cx="2946211" cy="923330"/>
          </a:xfrm>
          <a:prstGeom prst="rect">
            <a:avLst/>
          </a:prstGeom>
          <a:noFill/>
        </p:spPr>
        <p:txBody>
          <a:bodyPr wrap="square">
            <a:spAutoFit/>
          </a:bodyPr>
          <a:lstStyle/>
          <a:p>
            <a:r>
              <a:rPr lang="el-GR" sz="1800" dirty="0">
                <a:solidFill>
                  <a:srgbClr val="8B1E1E"/>
                </a:solidFill>
                <a:effectLst/>
                <a:latin typeface="+mn-lt"/>
                <a:ea typeface="NSimSun" panose="02010609030101010101" pitchFamily="49" charset="-122"/>
                <a:cs typeface="Lucida Sans" panose="020B0602030504090204" pitchFamily="34" charset="0"/>
              </a:rPr>
              <a:t>Χαρακτηριστικά ΕΥ σύμφωνα </a:t>
            </a:r>
            <a:r>
              <a:rPr lang="el-GR" sz="1800" b="1" dirty="0">
                <a:solidFill>
                  <a:srgbClr val="8B1E1E"/>
                </a:solidFill>
                <a:effectLst/>
                <a:latin typeface="+mn-lt"/>
                <a:ea typeface="NSimSun" panose="02010609030101010101" pitchFamily="49" charset="-122"/>
                <a:cs typeface="Lucida Sans" panose="020B0602030504090204" pitchFamily="34" charset="0"/>
              </a:rPr>
              <a:t>και</a:t>
            </a:r>
            <a:r>
              <a:rPr lang="el-GR" sz="1800" dirty="0">
                <a:solidFill>
                  <a:srgbClr val="8B1E1E"/>
                </a:solidFill>
                <a:effectLst/>
                <a:latin typeface="+mn-lt"/>
                <a:ea typeface="NSimSun" panose="02010609030101010101" pitchFamily="49" charset="-122"/>
                <a:cs typeface="Lucida Sans" panose="020B0602030504090204" pitchFamily="34" charset="0"/>
              </a:rPr>
              <a:t> με τα </a:t>
            </a:r>
            <a:r>
              <a:rPr lang="el-GR" sz="1800" b="1" dirty="0">
                <a:solidFill>
                  <a:srgbClr val="8B1E1E"/>
                </a:solidFill>
                <a:effectLst/>
                <a:latin typeface="+mn-lt"/>
                <a:ea typeface="NSimSun" panose="02010609030101010101" pitchFamily="49" charset="-122"/>
                <a:cs typeface="Lucida Sans" panose="020B0602030504090204" pitchFamily="34" charset="0"/>
              </a:rPr>
              <a:t>ΝΠΣ</a:t>
            </a:r>
            <a:r>
              <a:rPr lang="el-GR" sz="1800" dirty="0">
                <a:solidFill>
                  <a:srgbClr val="8B1E1E"/>
                </a:solidFill>
                <a:effectLst/>
                <a:latin typeface="+mn-lt"/>
                <a:ea typeface="NSimSun" panose="02010609030101010101" pitchFamily="49" charset="-122"/>
                <a:cs typeface="Lucida Sans" panose="020B0602030504090204" pitchFamily="34" charset="0"/>
              </a:rPr>
              <a:t> για τη Φυσική Γυμνασίου</a:t>
            </a:r>
          </a:p>
        </p:txBody>
      </p:sp>
    </p:spTree>
    <p:extLst>
      <p:ext uri="{BB962C8B-B14F-4D97-AF65-F5344CB8AC3E}">
        <p14:creationId xmlns:p14="http://schemas.microsoft.com/office/powerpoint/2010/main" val="23429070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a:extLst>
              <a:ext uri="{FF2B5EF4-FFF2-40B4-BE49-F238E27FC236}">
                <a16:creationId xmlns:a16="http://schemas.microsoft.com/office/drawing/2014/main" id="{725BDEDF-C6FD-80D7-95FC-3CD9DAAA59D7}"/>
              </a:ext>
            </a:extLst>
          </p:cNvPr>
          <p:cNvSpPr>
            <a:spLocks noGrp="1"/>
          </p:cNvSpPr>
          <p:nvPr>
            <p:ph type="title"/>
          </p:nvPr>
        </p:nvSpPr>
        <p:spPr/>
        <p:txBody>
          <a:bodyPr/>
          <a:lstStyle/>
          <a:p>
            <a:r>
              <a:rPr lang="el-GR" dirty="0"/>
              <a:t> </a:t>
            </a:r>
          </a:p>
        </p:txBody>
      </p:sp>
      <p:pic>
        <p:nvPicPr>
          <p:cNvPr id="1026" name="Εικόνα 4">
            <a:extLst>
              <a:ext uri="{FF2B5EF4-FFF2-40B4-BE49-F238E27FC236}">
                <a16:creationId xmlns:a16="http://schemas.microsoft.com/office/drawing/2014/main" id="{57993C5A-F50D-40AF-67DE-A65920FCD0E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73251" y="1340768"/>
            <a:ext cx="5815558" cy="315072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6">
            <a:extLst>
              <a:ext uri="{FF2B5EF4-FFF2-40B4-BE49-F238E27FC236}">
                <a16:creationId xmlns:a16="http://schemas.microsoft.com/office/drawing/2014/main" id="{86D15187-62E4-B07F-2444-EFA92C68B758}"/>
              </a:ext>
            </a:extLst>
          </p:cNvPr>
          <p:cNvSpPr>
            <a:spLocks noChangeArrowheads="1"/>
          </p:cNvSpPr>
          <p:nvPr/>
        </p:nvSpPr>
        <p:spPr bwMode="auto">
          <a:xfrm>
            <a:off x="755576" y="1671990"/>
            <a:ext cx="2659627"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hangingPunct="0"/>
            <a:r>
              <a:rPr lang="el-GR" altLang="zh-CN" sz="1600" b="1" dirty="0">
                <a:latin typeface="+mn-lt"/>
              </a:rPr>
              <a:t>3. </a:t>
            </a:r>
            <a:r>
              <a:rPr lang="el-GR" altLang="zh-CN" sz="1600" b="1" dirty="0">
                <a:highlight>
                  <a:srgbClr val="C69200"/>
                </a:highlight>
                <a:latin typeface="+mn-lt"/>
              </a:rPr>
              <a:t>Πειραματική φάση</a:t>
            </a:r>
          </a:p>
          <a:p>
            <a:pPr lvl="0" eaLnBrk="0" hangingPunct="0"/>
            <a:r>
              <a:rPr kumimoji="0" lang="el-GR" altLang="zh-CN" sz="1600" b="1" i="0" u="none" strike="noStrike" cap="none" normalizeH="0" baseline="0" dirty="0">
                <a:ln>
                  <a:noFill/>
                </a:ln>
                <a:solidFill>
                  <a:schemeClr val="tx1"/>
                </a:solidFill>
                <a:effectLst/>
                <a:latin typeface="+mn-lt"/>
              </a:rPr>
              <a:t>Πείραμα και</a:t>
            </a:r>
          </a:p>
          <a:p>
            <a:pPr lvl="0" eaLnBrk="0" hangingPunct="0"/>
            <a:r>
              <a:rPr kumimoji="0" lang="el-GR" altLang="zh-CN" sz="1600" b="1" i="0" u="none" strike="noStrike" cap="none" normalizeH="0" baseline="0" dirty="0">
                <a:ln>
                  <a:noFill/>
                </a:ln>
                <a:solidFill>
                  <a:schemeClr val="tx1"/>
                </a:solidFill>
                <a:effectLst/>
                <a:latin typeface="+mn-lt"/>
              </a:rPr>
              <a:t>Καταγραφή – επεξεργασία μετρήσεων</a:t>
            </a:r>
          </a:p>
        </p:txBody>
      </p:sp>
      <p:pic>
        <p:nvPicPr>
          <p:cNvPr id="1025" name="Εικόνα 1">
            <a:extLst>
              <a:ext uri="{FF2B5EF4-FFF2-40B4-BE49-F238E27FC236}">
                <a16:creationId xmlns:a16="http://schemas.microsoft.com/office/drawing/2014/main" id="{65013307-46E4-9A44-31CF-EC7042154EF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3789040"/>
            <a:ext cx="4776849" cy="2584623"/>
          </a:xfrm>
          <a:prstGeom prst="rect">
            <a:avLst/>
          </a:prstGeom>
          <a:noFill/>
          <a:extLst>
            <a:ext uri="{909E8E84-426E-40DD-AFC4-6F175D3DCCD1}">
              <a14:hiddenFill xmlns:a14="http://schemas.microsoft.com/office/drawing/2010/main">
                <a:solidFill>
                  <a:srgbClr val="FFFFFF"/>
                </a:solidFill>
              </a14:hiddenFill>
            </a:ext>
          </a:extLst>
        </p:spPr>
      </p:pic>
      <p:sp>
        <p:nvSpPr>
          <p:cNvPr id="4" name="Τίτλος 1">
            <a:extLst>
              <a:ext uri="{FF2B5EF4-FFF2-40B4-BE49-F238E27FC236}">
                <a16:creationId xmlns:a16="http://schemas.microsoft.com/office/drawing/2014/main" id="{B29D4A36-403A-0506-45BD-D737DA3A0A5F}"/>
              </a:ext>
            </a:extLst>
          </p:cNvPr>
          <p:cNvSpPr txBox="1">
            <a:spLocks/>
          </p:cNvSpPr>
          <p:nvPr/>
        </p:nvSpPr>
        <p:spPr>
          <a:xfrm>
            <a:off x="1187624" y="332656"/>
            <a:ext cx="7848872" cy="765652"/>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4400" b="1" kern="1200">
                <a:solidFill>
                  <a:schemeClr val="tx1"/>
                </a:solidFill>
                <a:latin typeface="+mj-lt"/>
                <a:ea typeface="+mj-ea"/>
                <a:cs typeface="+mj-cs"/>
              </a:defRPr>
            </a:lvl1pPr>
          </a:lstStyle>
          <a:p>
            <a:pPr fontAlgn="auto">
              <a:spcAft>
                <a:spcPts val="0"/>
              </a:spcAft>
            </a:pPr>
            <a:br>
              <a:rPr lang="el-GR" sz="3600" dirty="0"/>
            </a:br>
            <a:r>
              <a:rPr lang="el-GR" sz="3600" dirty="0"/>
              <a:t>5. Παραγόμενο εκπαιδευτικό υλικό 5/7</a:t>
            </a:r>
            <a:endParaRPr lang="el-GR" sz="3600" dirty="0">
              <a:solidFill>
                <a:srgbClr val="FF0000"/>
              </a:solidFill>
            </a:endParaRPr>
          </a:p>
        </p:txBody>
      </p:sp>
      <p:sp>
        <p:nvSpPr>
          <p:cNvPr id="6" name="Ορθογώνιο 5">
            <a:extLst>
              <a:ext uri="{FF2B5EF4-FFF2-40B4-BE49-F238E27FC236}">
                <a16:creationId xmlns:a16="http://schemas.microsoft.com/office/drawing/2014/main" id="{BD193D0D-CC9C-2AAB-F764-9E17FFB4DB8F}"/>
              </a:ext>
            </a:extLst>
          </p:cNvPr>
          <p:cNvSpPr/>
          <p:nvPr/>
        </p:nvSpPr>
        <p:spPr>
          <a:xfrm>
            <a:off x="827584" y="4077072"/>
            <a:ext cx="936104" cy="104478"/>
          </a:xfrm>
          <a:prstGeom prst="rect">
            <a:avLst/>
          </a:prstGeom>
          <a:noFill/>
          <a:ln w="38100">
            <a:solidFill>
              <a:srgbClr val="C692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a:extLst>
              <a:ext uri="{FF2B5EF4-FFF2-40B4-BE49-F238E27FC236}">
                <a16:creationId xmlns:a16="http://schemas.microsoft.com/office/drawing/2014/main" id="{D2A71ECD-B0A0-EF58-856F-4FB1F642A354}"/>
              </a:ext>
            </a:extLst>
          </p:cNvPr>
          <p:cNvSpPr/>
          <p:nvPr/>
        </p:nvSpPr>
        <p:spPr>
          <a:xfrm>
            <a:off x="5144926" y="1440517"/>
            <a:ext cx="1083258" cy="104479"/>
          </a:xfrm>
          <a:prstGeom prst="rect">
            <a:avLst/>
          </a:prstGeom>
          <a:noFill/>
          <a:ln w="38100">
            <a:solidFill>
              <a:srgbClr val="C692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Ορθογώνιο 7">
            <a:extLst>
              <a:ext uri="{FF2B5EF4-FFF2-40B4-BE49-F238E27FC236}">
                <a16:creationId xmlns:a16="http://schemas.microsoft.com/office/drawing/2014/main" id="{EB672E4C-259B-F0B3-53ED-E23E9ED54D42}"/>
              </a:ext>
            </a:extLst>
          </p:cNvPr>
          <p:cNvSpPr/>
          <p:nvPr/>
        </p:nvSpPr>
        <p:spPr>
          <a:xfrm>
            <a:off x="3171099" y="4069574"/>
            <a:ext cx="1083258" cy="104479"/>
          </a:xfrm>
          <a:prstGeom prst="rect">
            <a:avLst/>
          </a:prstGeom>
          <a:noFill/>
          <a:ln w="38100">
            <a:solidFill>
              <a:srgbClr val="C692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1128270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8325891C-4A02-B1CB-4481-33A48B3A515B}"/>
              </a:ext>
            </a:extLst>
          </p:cNvPr>
          <p:cNvPicPr>
            <a:picLocks noChangeAspect="1"/>
          </p:cNvPicPr>
          <p:nvPr/>
        </p:nvPicPr>
        <p:blipFill>
          <a:blip r:embed="rId3"/>
          <a:stretch>
            <a:fillRect/>
          </a:stretch>
        </p:blipFill>
        <p:spPr>
          <a:xfrm>
            <a:off x="4211960" y="1700808"/>
            <a:ext cx="4572000" cy="2538141"/>
          </a:xfrm>
          <a:prstGeom prst="rect">
            <a:avLst/>
          </a:prstGeom>
          <a:ln>
            <a:solidFill>
              <a:schemeClr val="tx1"/>
            </a:solidFill>
          </a:ln>
        </p:spPr>
      </p:pic>
      <p:pic>
        <p:nvPicPr>
          <p:cNvPr id="6" name="Εικόνα 5" descr="Εικόνα που περιέχει κείμενο, στιγμιότυπο οθόνης, λογισμικό, αριθμός&#10;&#10;Το περιεχόμενο που δημιουργείται από AI ενδέχεται να είναι εσφαλμένο.">
            <a:extLst>
              <a:ext uri="{FF2B5EF4-FFF2-40B4-BE49-F238E27FC236}">
                <a16:creationId xmlns:a16="http://schemas.microsoft.com/office/drawing/2014/main" id="{3F990D47-EA7D-A2EA-3D71-EC60B73D050C}"/>
              </a:ext>
            </a:extLst>
          </p:cNvPr>
          <p:cNvPicPr>
            <a:picLocks noChangeAspect="1"/>
          </p:cNvPicPr>
          <p:nvPr/>
        </p:nvPicPr>
        <p:blipFill>
          <a:blip r:embed="rId4"/>
          <a:stretch>
            <a:fillRect/>
          </a:stretch>
        </p:blipFill>
        <p:spPr>
          <a:xfrm>
            <a:off x="587231" y="3645024"/>
            <a:ext cx="4941646" cy="2725648"/>
          </a:xfrm>
          <a:prstGeom prst="rect">
            <a:avLst/>
          </a:prstGeom>
          <a:ln>
            <a:solidFill>
              <a:schemeClr val="tx1"/>
            </a:solidFill>
          </a:ln>
        </p:spPr>
      </p:pic>
      <p:sp>
        <p:nvSpPr>
          <p:cNvPr id="8" name="TextBox 7">
            <a:extLst>
              <a:ext uri="{FF2B5EF4-FFF2-40B4-BE49-F238E27FC236}">
                <a16:creationId xmlns:a16="http://schemas.microsoft.com/office/drawing/2014/main" id="{992FF2C8-A1CF-AF12-9B33-742BA93598F3}"/>
              </a:ext>
            </a:extLst>
          </p:cNvPr>
          <p:cNvSpPr txBox="1"/>
          <p:nvPr/>
        </p:nvSpPr>
        <p:spPr>
          <a:xfrm>
            <a:off x="2916324" y="1752958"/>
            <a:ext cx="1512168" cy="338554"/>
          </a:xfrm>
          <a:prstGeom prst="rect">
            <a:avLst/>
          </a:prstGeom>
          <a:noFill/>
        </p:spPr>
        <p:txBody>
          <a:bodyPr wrap="square">
            <a:spAutoFit/>
          </a:bodyPr>
          <a:lstStyle/>
          <a:p>
            <a:pPr>
              <a:buNone/>
            </a:pPr>
            <a:r>
              <a:rPr lang="el-GR" sz="1600" b="1" dirty="0">
                <a:highlight>
                  <a:srgbClr val="C69200"/>
                </a:highlight>
                <a:latin typeface="+mn-lt"/>
              </a:rPr>
              <a:t>4. Συμπεραίνω</a:t>
            </a:r>
          </a:p>
        </p:txBody>
      </p:sp>
      <p:sp>
        <p:nvSpPr>
          <p:cNvPr id="9" name="TextBox 8">
            <a:extLst>
              <a:ext uri="{FF2B5EF4-FFF2-40B4-BE49-F238E27FC236}">
                <a16:creationId xmlns:a16="http://schemas.microsoft.com/office/drawing/2014/main" id="{3347CF32-0143-1DA0-2A5E-0A697374A05C}"/>
              </a:ext>
            </a:extLst>
          </p:cNvPr>
          <p:cNvSpPr txBox="1"/>
          <p:nvPr/>
        </p:nvSpPr>
        <p:spPr>
          <a:xfrm>
            <a:off x="5364088" y="4796979"/>
            <a:ext cx="3033464" cy="338554"/>
          </a:xfrm>
          <a:prstGeom prst="rect">
            <a:avLst/>
          </a:prstGeom>
          <a:noFill/>
        </p:spPr>
        <p:txBody>
          <a:bodyPr wrap="square">
            <a:spAutoFit/>
          </a:bodyPr>
          <a:lstStyle>
            <a:defPPr>
              <a:defRPr lang="de-DE"/>
            </a:defPPr>
            <a:lvl1pPr>
              <a:buNone/>
              <a:defRPr sz="1600" b="1">
                <a:highlight>
                  <a:srgbClr val="FFFF00"/>
                </a:highlight>
                <a:latin typeface="+mn-lt"/>
              </a:defRPr>
            </a:lvl1pPr>
          </a:lstStyle>
          <a:p>
            <a:r>
              <a:rPr lang="el-GR" dirty="0">
                <a:highlight>
                  <a:srgbClr val="C69200"/>
                </a:highlight>
              </a:rPr>
              <a:t>5. Εφαρμόζω, Εξηγώ, Γενικεύω</a:t>
            </a:r>
          </a:p>
        </p:txBody>
      </p:sp>
      <p:sp>
        <p:nvSpPr>
          <p:cNvPr id="11" name="Ορθογώνιο 10">
            <a:extLst>
              <a:ext uri="{FF2B5EF4-FFF2-40B4-BE49-F238E27FC236}">
                <a16:creationId xmlns:a16="http://schemas.microsoft.com/office/drawing/2014/main" id="{F6628855-B69F-0330-CE03-D295E5744C72}"/>
              </a:ext>
            </a:extLst>
          </p:cNvPr>
          <p:cNvSpPr/>
          <p:nvPr/>
        </p:nvSpPr>
        <p:spPr>
          <a:xfrm>
            <a:off x="3203848" y="4725144"/>
            <a:ext cx="1368152" cy="144016"/>
          </a:xfrm>
          <a:prstGeom prst="rect">
            <a:avLst/>
          </a:prstGeom>
          <a:noFill/>
          <a:ln w="38100">
            <a:solidFill>
              <a:srgbClr val="C692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Ορθογώνιο 11">
            <a:extLst>
              <a:ext uri="{FF2B5EF4-FFF2-40B4-BE49-F238E27FC236}">
                <a16:creationId xmlns:a16="http://schemas.microsoft.com/office/drawing/2014/main" id="{DDBEE445-7585-1562-C431-54ED8BD0A2D3}"/>
              </a:ext>
            </a:extLst>
          </p:cNvPr>
          <p:cNvSpPr/>
          <p:nvPr/>
        </p:nvSpPr>
        <p:spPr>
          <a:xfrm>
            <a:off x="5940152" y="1752958"/>
            <a:ext cx="576064" cy="144016"/>
          </a:xfrm>
          <a:prstGeom prst="rect">
            <a:avLst/>
          </a:prstGeom>
          <a:noFill/>
          <a:ln w="38100">
            <a:solidFill>
              <a:srgbClr val="C692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Τίτλος 1">
            <a:extLst>
              <a:ext uri="{FF2B5EF4-FFF2-40B4-BE49-F238E27FC236}">
                <a16:creationId xmlns:a16="http://schemas.microsoft.com/office/drawing/2014/main" id="{A36796CD-46F2-E4ED-0981-DF90DAD5CE5F}"/>
              </a:ext>
            </a:extLst>
          </p:cNvPr>
          <p:cNvSpPr>
            <a:spLocks noGrp="1"/>
          </p:cNvSpPr>
          <p:nvPr>
            <p:ph type="title"/>
          </p:nvPr>
        </p:nvSpPr>
        <p:spPr>
          <a:xfrm>
            <a:off x="1187624" y="332656"/>
            <a:ext cx="7848872" cy="765652"/>
          </a:xfrm>
        </p:spPr>
        <p:txBody>
          <a:bodyPr>
            <a:noAutofit/>
          </a:bodyPr>
          <a:lstStyle/>
          <a:p>
            <a:br>
              <a:rPr lang="el-GR" sz="3600" dirty="0"/>
            </a:br>
            <a:r>
              <a:rPr lang="el-GR" sz="3600" dirty="0"/>
              <a:t>5. Παραγόμενο εκπαιδευτικό υλικό 6/7</a:t>
            </a:r>
            <a:endParaRPr lang="el-GR" sz="3600" b="1" dirty="0">
              <a:solidFill>
                <a:srgbClr val="FF0000"/>
              </a:solidFill>
            </a:endParaRPr>
          </a:p>
        </p:txBody>
      </p:sp>
    </p:spTree>
    <p:extLst>
      <p:ext uri="{BB962C8B-B14F-4D97-AF65-F5344CB8AC3E}">
        <p14:creationId xmlns:p14="http://schemas.microsoft.com/office/powerpoint/2010/main" val="14142370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a:extLst>
              <a:ext uri="{FF2B5EF4-FFF2-40B4-BE49-F238E27FC236}">
                <a16:creationId xmlns:a16="http://schemas.microsoft.com/office/drawing/2014/main" id="{E8E9C384-9459-A561-6913-BF821662B6E3}"/>
              </a:ext>
            </a:extLst>
          </p:cNvPr>
          <p:cNvPicPr>
            <a:picLocks noChangeAspect="1"/>
          </p:cNvPicPr>
          <p:nvPr/>
        </p:nvPicPr>
        <p:blipFill>
          <a:blip r:embed="rId3"/>
          <a:stretch>
            <a:fillRect/>
          </a:stretch>
        </p:blipFill>
        <p:spPr>
          <a:xfrm>
            <a:off x="1187624" y="1988840"/>
            <a:ext cx="7372350" cy="4119123"/>
          </a:xfrm>
          <a:prstGeom prst="rect">
            <a:avLst/>
          </a:prstGeom>
          <a:ln>
            <a:solidFill>
              <a:srgbClr val="156082"/>
            </a:solidFill>
          </a:ln>
        </p:spPr>
      </p:pic>
      <p:sp>
        <p:nvSpPr>
          <p:cNvPr id="7" name="Rectangle 5">
            <a:extLst>
              <a:ext uri="{FF2B5EF4-FFF2-40B4-BE49-F238E27FC236}">
                <a16:creationId xmlns:a16="http://schemas.microsoft.com/office/drawing/2014/main" id="{DB28717E-55D1-2D17-87B9-092533F1D462}"/>
              </a:ext>
            </a:extLst>
          </p:cNvPr>
          <p:cNvSpPr>
            <a:spLocks noChangeArrowheads="1"/>
          </p:cNvSpPr>
          <p:nvPr/>
        </p:nvSpPr>
        <p:spPr bwMode="auto">
          <a:xfrm>
            <a:off x="3667665" y="1556792"/>
            <a:ext cx="241226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600" b="1" i="0" u="none" strike="noStrike" cap="none" normalizeH="0" baseline="0" dirty="0">
                <a:ln>
                  <a:noFill/>
                </a:ln>
                <a:solidFill>
                  <a:schemeClr val="tx1"/>
                </a:solidFill>
                <a:effectLst/>
                <a:highlight>
                  <a:srgbClr val="C69200"/>
                </a:highlight>
                <a:latin typeface="+mn-lt"/>
                <a:ea typeface="Times New Roman" panose="02020603050405020304" pitchFamily="18" charset="0"/>
              </a:rPr>
              <a:t>Πειραματισμός στο σπίτι</a:t>
            </a:r>
          </a:p>
        </p:txBody>
      </p:sp>
      <p:sp>
        <p:nvSpPr>
          <p:cNvPr id="13" name="Ορθογώνιο 12">
            <a:extLst>
              <a:ext uri="{FF2B5EF4-FFF2-40B4-BE49-F238E27FC236}">
                <a16:creationId xmlns:a16="http://schemas.microsoft.com/office/drawing/2014/main" id="{05C80D2C-21BD-66CD-8E33-2F355480D2B1}"/>
              </a:ext>
            </a:extLst>
          </p:cNvPr>
          <p:cNvSpPr/>
          <p:nvPr/>
        </p:nvSpPr>
        <p:spPr>
          <a:xfrm>
            <a:off x="1187624" y="4869160"/>
            <a:ext cx="1988840" cy="216024"/>
          </a:xfrm>
          <a:prstGeom prst="rect">
            <a:avLst/>
          </a:prstGeom>
          <a:noFill/>
          <a:ln w="38100">
            <a:solidFill>
              <a:srgbClr val="B7791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Τίτλος 1">
            <a:extLst>
              <a:ext uri="{FF2B5EF4-FFF2-40B4-BE49-F238E27FC236}">
                <a16:creationId xmlns:a16="http://schemas.microsoft.com/office/drawing/2014/main" id="{479C4306-525A-895E-F785-51D35BB25B15}"/>
              </a:ext>
            </a:extLst>
          </p:cNvPr>
          <p:cNvSpPr>
            <a:spLocks noGrp="1"/>
          </p:cNvSpPr>
          <p:nvPr>
            <p:ph type="title"/>
          </p:nvPr>
        </p:nvSpPr>
        <p:spPr>
          <a:xfrm>
            <a:off x="1187624" y="332656"/>
            <a:ext cx="7848872" cy="765652"/>
          </a:xfrm>
        </p:spPr>
        <p:txBody>
          <a:bodyPr>
            <a:noAutofit/>
          </a:bodyPr>
          <a:lstStyle/>
          <a:p>
            <a:br>
              <a:rPr lang="el-GR" sz="3600" dirty="0"/>
            </a:br>
            <a:r>
              <a:rPr lang="el-GR" sz="3600" dirty="0"/>
              <a:t>5. Παραγόμενο εκπαιδευτικό υλικό 7/7</a:t>
            </a:r>
            <a:endParaRPr lang="el-GR" sz="3600" b="1" dirty="0">
              <a:solidFill>
                <a:srgbClr val="FF0000"/>
              </a:solidFill>
            </a:endParaRPr>
          </a:p>
        </p:txBody>
      </p:sp>
    </p:spTree>
    <p:extLst>
      <p:ext uri="{BB962C8B-B14F-4D97-AF65-F5344CB8AC3E}">
        <p14:creationId xmlns:p14="http://schemas.microsoft.com/office/powerpoint/2010/main" val="32928095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B75C4E-73D5-BCFA-4160-C6BAD4C2F821}"/>
            </a:ext>
          </a:extLst>
        </p:cNvPr>
        <p:cNvGrpSpPr/>
        <p:nvPr/>
      </p:nvGrpSpPr>
      <p:grpSpPr>
        <a:xfrm>
          <a:off x="0" y="0"/>
          <a:ext cx="0" cy="0"/>
          <a:chOff x="0" y="0"/>
          <a:chExt cx="0" cy="0"/>
        </a:xfrm>
      </p:grpSpPr>
      <p:sp>
        <p:nvSpPr>
          <p:cNvPr id="19" name="Τίτλος 1">
            <a:extLst>
              <a:ext uri="{FF2B5EF4-FFF2-40B4-BE49-F238E27FC236}">
                <a16:creationId xmlns:a16="http://schemas.microsoft.com/office/drawing/2014/main" id="{941DA741-436F-E4C6-FC3B-7E494BD23E91}"/>
              </a:ext>
            </a:extLst>
          </p:cNvPr>
          <p:cNvSpPr>
            <a:spLocks noGrp="1"/>
          </p:cNvSpPr>
          <p:nvPr>
            <p:ph type="title"/>
          </p:nvPr>
        </p:nvSpPr>
        <p:spPr>
          <a:xfrm>
            <a:off x="1115616" y="620688"/>
            <a:ext cx="7776864" cy="576064"/>
          </a:xfrm>
        </p:spPr>
        <p:txBody>
          <a:bodyPr>
            <a:noAutofit/>
          </a:bodyPr>
          <a:lstStyle/>
          <a:p>
            <a:r>
              <a:rPr lang="el-GR" sz="3600" dirty="0"/>
              <a:t>6. Μεθοδολογία 1/6</a:t>
            </a:r>
            <a:endParaRPr lang="el-GR" sz="3600" b="1" dirty="0"/>
          </a:p>
        </p:txBody>
      </p:sp>
      <p:sp>
        <p:nvSpPr>
          <p:cNvPr id="20" name="TextBox 19">
            <a:extLst>
              <a:ext uri="{FF2B5EF4-FFF2-40B4-BE49-F238E27FC236}">
                <a16:creationId xmlns:a16="http://schemas.microsoft.com/office/drawing/2014/main" id="{48796EB6-839B-231F-F6E0-ECCC69B98AF2}"/>
              </a:ext>
            </a:extLst>
          </p:cNvPr>
          <p:cNvSpPr txBox="1"/>
          <p:nvPr/>
        </p:nvSpPr>
        <p:spPr>
          <a:xfrm>
            <a:off x="918762" y="1412776"/>
            <a:ext cx="8170571" cy="5016758"/>
          </a:xfrm>
          <a:prstGeom prst="rect">
            <a:avLst/>
          </a:prstGeom>
          <a:noFill/>
        </p:spPr>
        <p:txBody>
          <a:bodyPr wrap="square">
            <a:spAutoFit/>
          </a:bodyPr>
          <a:lstStyle/>
          <a:p>
            <a:pPr>
              <a:buNone/>
            </a:pPr>
            <a:r>
              <a:rPr lang="el-GR" sz="1600" b="1" dirty="0">
                <a:latin typeface="+mn-lt"/>
              </a:rPr>
              <a:t>Είδος έρευνας:</a:t>
            </a:r>
            <a:br>
              <a:rPr lang="el-GR" sz="1600" dirty="0">
                <a:latin typeface="+mn-lt"/>
              </a:rPr>
            </a:br>
            <a:r>
              <a:rPr lang="el-GR" sz="1600" dirty="0">
                <a:latin typeface="+mn-lt"/>
              </a:rPr>
              <a:t>       Διαμορφωτική αξιολόγηση ψηφιακού εκπαιδευτικού υλικού </a:t>
            </a:r>
            <a:r>
              <a:rPr lang="el-GR" sz="1600" dirty="0" err="1">
                <a:latin typeface="+mn-lt"/>
              </a:rPr>
              <a:t>ΣΕξΑΕ</a:t>
            </a:r>
            <a:r>
              <a:rPr lang="el-GR" sz="1600" dirty="0">
                <a:latin typeface="+mn-lt"/>
              </a:rPr>
              <a:t>.</a:t>
            </a:r>
          </a:p>
          <a:p>
            <a:pPr>
              <a:lnSpc>
                <a:spcPct val="150000"/>
              </a:lnSpc>
              <a:spcBef>
                <a:spcPts val="1200"/>
              </a:spcBef>
            </a:pPr>
            <a:r>
              <a:rPr lang="el-GR" sz="1600" b="1" dirty="0">
                <a:latin typeface="+mn-lt"/>
              </a:rPr>
              <a:t>Συμμετέχοντες:</a:t>
            </a:r>
          </a:p>
          <a:p>
            <a:pPr marL="285750" indent="-285750">
              <a:buFont typeface="Arial" panose="020B0604020202020204" pitchFamily="34" charset="0"/>
              <a:buChar char="•"/>
            </a:pPr>
            <a:r>
              <a:rPr lang="el-GR" sz="1600" dirty="0">
                <a:latin typeface="+mn-lt"/>
              </a:rPr>
              <a:t>Ειδικοί στην ΕξΑΕ (και ταυτόχρονα, εν ενεργεία εκπαιδευτικοί), </a:t>
            </a:r>
            <a:r>
              <a:rPr lang="en-US" sz="1600" dirty="0">
                <a:solidFill>
                  <a:srgbClr val="111827"/>
                </a:solidFill>
                <a:latin typeface="+mn-lt"/>
                <a:ea typeface="Calibri" pitchFamily="34" charset="-122"/>
                <a:cs typeface="Calibri" pitchFamily="34" charset="-120"/>
              </a:rPr>
              <a:t>n=</a:t>
            </a:r>
            <a:r>
              <a:rPr lang="el-GR" sz="1600" dirty="0">
                <a:solidFill>
                  <a:srgbClr val="111827"/>
                </a:solidFill>
                <a:latin typeface="+mn-lt"/>
                <a:ea typeface="Calibri" pitchFamily="34" charset="-122"/>
                <a:cs typeface="Calibri" pitchFamily="34" charset="-120"/>
              </a:rPr>
              <a:t>4</a:t>
            </a:r>
            <a:r>
              <a:rPr lang="el-GR" sz="1600" dirty="0">
                <a:latin typeface="+mn-lt"/>
              </a:rPr>
              <a:t>.</a:t>
            </a:r>
          </a:p>
          <a:p>
            <a:pPr marL="285750" indent="-285750">
              <a:buFont typeface="Arial" panose="020B0604020202020204" pitchFamily="34" charset="0"/>
              <a:buChar char="•"/>
            </a:pPr>
            <a:r>
              <a:rPr lang="el-GR" sz="1600" dirty="0">
                <a:latin typeface="+mn-lt"/>
              </a:rPr>
              <a:t>Μαθητές/τριες Γ΄ Γυμνασίου που χρησιμοποίησαν το ΕΥ (Ομάδα Πειραματισμού), </a:t>
            </a:r>
            <a:r>
              <a:rPr lang="en-US" sz="1600" dirty="0">
                <a:solidFill>
                  <a:srgbClr val="111827"/>
                </a:solidFill>
                <a:latin typeface="+mn-lt"/>
                <a:ea typeface="Calibri" pitchFamily="34" charset="-122"/>
                <a:cs typeface="Calibri" pitchFamily="34" charset="-120"/>
              </a:rPr>
              <a:t>n=</a:t>
            </a:r>
            <a:r>
              <a:rPr lang="el-GR" sz="1600" dirty="0">
                <a:solidFill>
                  <a:srgbClr val="111827"/>
                </a:solidFill>
                <a:latin typeface="+mn-lt"/>
                <a:ea typeface="Calibri" pitchFamily="34" charset="-122"/>
                <a:cs typeface="Calibri" pitchFamily="34" charset="-120"/>
              </a:rPr>
              <a:t>48</a:t>
            </a:r>
            <a:r>
              <a:rPr lang="el-GR" sz="1600" dirty="0">
                <a:latin typeface="+mn-lt"/>
              </a:rPr>
              <a:t>.</a:t>
            </a:r>
          </a:p>
          <a:p>
            <a:pPr marL="285750" indent="-285750">
              <a:buFont typeface="Arial" panose="020B0604020202020204" pitchFamily="34" charset="0"/>
              <a:buChar char="•"/>
            </a:pPr>
            <a:r>
              <a:rPr lang="el-GR" sz="1600" dirty="0">
                <a:latin typeface="+mn-lt"/>
              </a:rPr>
              <a:t>Μαθητές/τριες Γ΄ Γυμνασίου που δεν χρησιμοποίησαν το ΕΥ (Ομάδα Ελέγχου), </a:t>
            </a:r>
            <a:r>
              <a:rPr lang="en-US" sz="1600" dirty="0">
                <a:latin typeface="+mn-lt"/>
              </a:rPr>
              <a:t>n</a:t>
            </a:r>
            <a:r>
              <a:rPr lang="en-US" sz="1600" dirty="0">
                <a:solidFill>
                  <a:srgbClr val="111827"/>
                </a:solidFill>
                <a:latin typeface="+mn-lt"/>
                <a:ea typeface="Calibri" pitchFamily="34" charset="-122"/>
                <a:cs typeface="Calibri" pitchFamily="34" charset="-120"/>
              </a:rPr>
              <a:t>=</a:t>
            </a:r>
            <a:r>
              <a:rPr lang="el-GR" sz="1600" dirty="0">
                <a:solidFill>
                  <a:srgbClr val="111827"/>
                </a:solidFill>
                <a:latin typeface="+mn-lt"/>
                <a:ea typeface="Calibri" pitchFamily="34" charset="-122"/>
                <a:cs typeface="Calibri" pitchFamily="34" charset="-120"/>
              </a:rPr>
              <a:t>24</a:t>
            </a:r>
            <a:r>
              <a:rPr lang="el-GR" sz="1600" dirty="0">
                <a:latin typeface="+mn-lt"/>
              </a:rPr>
              <a:t>.</a:t>
            </a:r>
          </a:p>
          <a:p>
            <a:pPr>
              <a:spcBef>
                <a:spcPts val="1200"/>
              </a:spcBef>
              <a:buNone/>
            </a:pPr>
            <a:r>
              <a:rPr lang="el-GR" sz="1600" b="1" dirty="0">
                <a:latin typeface="+mn-lt"/>
              </a:rPr>
              <a:t>Εργαλεία συλλογής δεδομένων:</a:t>
            </a:r>
            <a:endParaRPr lang="el-GR" sz="1600" dirty="0">
              <a:latin typeface="+mn-lt"/>
            </a:endParaRPr>
          </a:p>
          <a:p>
            <a:pPr marL="285750" indent="-285750">
              <a:buFont typeface="Arial" panose="020B0604020202020204" pitchFamily="34" charset="0"/>
              <a:buChar char="•"/>
            </a:pPr>
            <a:r>
              <a:rPr lang="en-US" sz="1600" dirty="0">
                <a:solidFill>
                  <a:srgbClr val="111827"/>
                </a:solidFill>
                <a:latin typeface="+mn-lt"/>
                <a:ea typeface="Calibri" pitchFamily="34" charset="-122"/>
                <a:cs typeface="Calibri" pitchFamily="34" charset="-120"/>
              </a:rPr>
              <a:t>Ε</a:t>
            </a:r>
            <a:r>
              <a:rPr lang="el-GR" sz="1600" dirty="0">
                <a:solidFill>
                  <a:srgbClr val="111827"/>
                </a:solidFill>
                <a:latin typeface="+mn-lt"/>
                <a:ea typeface="Calibri" pitchFamily="34" charset="-122"/>
                <a:cs typeface="Calibri" pitchFamily="34" charset="-120"/>
              </a:rPr>
              <a:t>ρωτηματολόγιο Ε</a:t>
            </a:r>
            <a:r>
              <a:rPr lang="en-US" sz="1600" dirty="0">
                <a:solidFill>
                  <a:srgbClr val="111827"/>
                </a:solidFill>
                <a:latin typeface="+mn-lt"/>
                <a:ea typeface="Calibri" pitchFamily="34" charset="-122"/>
                <a:cs typeface="Calibri" pitchFamily="34" charset="-120"/>
              </a:rPr>
              <a:t>ιδικ</a:t>
            </a:r>
            <a:r>
              <a:rPr lang="el-GR" sz="1600" dirty="0">
                <a:solidFill>
                  <a:srgbClr val="111827"/>
                </a:solidFill>
                <a:latin typeface="+mn-lt"/>
                <a:ea typeface="Calibri" pitchFamily="34" charset="-122"/>
                <a:cs typeface="Calibri" pitchFamily="34" charset="-120"/>
              </a:rPr>
              <a:t>ών</a:t>
            </a:r>
            <a:r>
              <a:rPr lang="en-US" sz="1600" dirty="0">
                <a:solidFill>
                  <a:srgbClr val="111827"/>
                </a:solidFill>
                <a:latin typeface="+mn-lt"/>
                <a:ea typeface="Calibri" pitchFamily="34" charset="-122"/>
                <a:cs typeface="Calibri" pitchFamily="34" charset="-120"/>
              </a:rPr>
              <a:t> στην ΕξΑΕ</a:t>
            </a:r>
            <a:r>
              <a:rPr lang="el-GR" sz="1600" dirty="0">
                <a:solidFill>
                  <a:srgbClr val="111827"/>
                </a:solidFill>
                <a:latin typeface="+mn-lt"/>
                <a:ea typeface="Calibri" pitchFamily="34" charset="-122"/>
                <a:cs typeface="Calibri" pitchFamily="34" charset="-120"/>
              </a:rPr>
              <a:t> (63 ερωτήσεις ανοικτού τύπου).</a:t>
            </a:r>
          </a:p>
          <a:p>
            <a:pPr marL="285750" indent="-285750">
              <a:buFont typeface="Arial" panose="020B0604020202020204" pitchFamily="34" charset="0"/>
              <a:buChar char="•"/>
            </a:pPr>
            <a:r>
              <a:rPr lang="el-GR" sz="1600" dirty="0">
                <a:solidFill>
                  <a:srgbClr val="111827"/>
                </a:solidFill>
                <a:latin typeface="+mn-lt"/>
                <a:ea typeface="Calibri" pitchFamily="34" charset="-122"/>
                <a:cs typeface="Calibri" pitchFamily="34" charset="-120"/>
              </a:rPr>
              <a:t>Ερωτηματολόγιο Μαθητών (</a:t>
            </a:r>
            <a:r>
              <a:rPr lang="el-GR" sz="1600" dirty="0">
                <a:latin typeface="+mn-lt"/>
              </a:rPr>
              <a:t>37 ερωτήσεις κλειστού τύπου και 2 ανοικτού τύπου).</a:t>
            </a:r>
          </a:p>
          <a:p>
            <a:pPr marL="285750" indent="-285750">
              <a:buFont typeface="Arial" panose="020B0604020202020204" pitchFamily="34" charset="0"/>
              <a:buChar char="•"/>
            </a:pPr>
            <a:r>
              <a:rPr lang="el-GR" sz="1600" dirty="0">
                <a:solidFill>
                  <a:srgbClr val="111827"/>
                </a:solidFill>
                <a:latin typeface="+mn-lt"/>
                <a:ea typeface="Calibri" pitchFamily="34" charset="-122"/>
                <a:cs typeface="Calibri" pitchFamily="34" charset="-120"/>
              </a:rPr>
              <a:t>Δοκιμασία επίδοσης (</a:t>
            </a:r>
            <a:r>
              <a:rPr lang="el-GR" sz="1600" dirty="0" err="1">
                <a:solidFill>
                  <a:srgbClr val="111827"/>
                </a:solidFill>
                <a:latin typeface="+mn-lt"/>
                <a:ea typeface="Calibri" pitchFamily="34" charset="-122"/>
                <a:cs typeface="Calibri" pitchFamily="34" charset="-120"/>
              </a:rPr>
              <a:t>pre-test</a:t>
            </a:r>
            <a:r>
              <a:rPr lang="el-GR" sz="1600" dirty="0">
                <a:solidFill>
                  <a:srgbClr val="111827"/>
                </a:solidFill>
                <a:latin typeface="+mn-lt"/>
                <a:ea typeface="Calibri" pitchFamily="34" charset="-122"/>
                <a:cs typeface="Calibri" pitchFamily="34" charset="-120"/>
              </a:rPr>
              <a:t> 4 ερωτήσεις και post-</a:t>
            </a:r>
            <a:r>
              <a:rPr lang="el-GR" sz="1600" dirty="0" err="1">
                <a:solidFill>
                  <a:srgbClr val="111827"/>
                </a:solidFill>
                <a:latin typeface="+mn-lt"/>
                <a:ea typeface="Calibri" pitchFamily="34" charset="-122"/>
                <a:cs typeface="Calibri" pitchFamily="34" charset="-120"/>
              </a:rPr>
              <a:t>test</a:t>
            </a:r>
            <a:r>
              <a:rPr lang="el-GR" sz="1600" dirty="0">
                <a:solidFill>
                  <a:srgbClr val="111827"/>
                </a:solidFill>
                <a:latin typeface="+mn-lt"/>
                <a:ea typeface="Calibri" pitchFamily="34" charset="-122"/>
                <a:cs typeface="Calibri" pitchFamily="34" charset="-120"/>
              </a:rPr>
              <a:t> 10 ερωτήσεις).</a:t>
            </a:r>
            <a:endParaRPr lang="en-US" sz="1600" b="1" dirty="0">
              <a:solidFill>
                <a:srgbClr val="111827"/>
              </a:solidFill>
              <a:latin typeface="+mn-lt"/>
              <a:ea typeface="Calibri" pitchFamily="34" charset="-122"/>
              <a:cs typeface="Calibri" pitchFamily="34" charset="-120"/>
            </a:endParaRPr>
          </a:p>
          <a:p>
            <a:pPr>
              <a:lnSpc>
                <a:spcPct val="150000"/>
              </a:lnSpc>
              <a:spcBef>
                <a:spcPts val="1200"/>
              </a:spcBef>
              <a:buNone/>
            </a:pPr>
            <a:r>
              <a:rPr lang="el-GR" sz="1600" b="1" dirty="0">
                <a:latin typeface="+mn-lt"/>
              </a:rPr>
              <a:t>Ανάλυση δεδομένων:</a:t>
            </a:r>
          </a:p>
          <a:p>
            <a:pPr marL="285750" indent="-285750">
              <a:buFont typeface="Arial" panose="020B0604020202020204" pitchFamily="34" charset="0"/>
              <a:buChar char="•"/>
            </a:pPr>
            <a:r>
              <a:rPr lang="el-GR" sz="1600" dirty="0">
                <a:latin typeface="+mn-lt"/>
              </a:rPr>
              <a:t>Ποσοτική ανάλυση των ερωτήσεων κλειστού τύπου.</a:t>
            </a:r>
          </a:p>
          <a:p>
            <a:pPr marL="285750" indent="-285750">
              <a:buFont typeface="Arial" panose="020B0604020202020204" pitchFamily="34" charset="0"/>
              <a:buChar char="•"/>
            </a:pPr>
            <a:r>
              <a:rPr lang="el-GR" sz="1600" dirty="0">
                <a:latin typeface="+mn-lt"/>
              </a:rPr>
              <a:t>Ποιοτική ανάλυση των ερωτήσεων ανοιχτού τύπου.</a:t>
            </a:r>
          </a:p>
          <a:p>
            <a:pPr>
              <a:lnSpc>
                <a:spcPct val="150000"/>
              </a:lnSpc>
              <a:spcBef>
                <a:spcPts val="1200"/>
              </a:spcBef>
            </a:pPr>
            <a:r>
              <a:rPr lang="el-GR" sz="1600" b="1" dirty="0">
                <a:latin typeface="+mn-lt"/>
              </a:rPr>
              <a:t>Αξιοπιστία – Εγκυρότητα: </a:t>
            </a:r>
          </a:p>
          <a:p>
            <a:pPr marL="271463"/>
            <a:r>
              <a:rPr lang="el-GR" sz="1600" dirty="0">
                <a:latin typeface="+mn-lt"/>
              </a:rPr>
              <a:t>Χρήση ερωτηματολόγιου προτεινόμενου και με εφαρμογή από το ΕΔΙΒΕΑ για τους ειδικούς και από προγενέστερη διπλωματική εργασία για τους/τις μαθητές/τριες.</a:t>
            </a:r>
          </a:p>
        </p:txBody>
      </p:sp>
    </p:spTree>
    <p:extLst>
      <p:ext uri="{BB962C8B-B14F-4D97-AF65-F5344CB8AC3E}">
        <p14:creationId xmlns:p14="http://schemas.microsoft.com/office/powerpoint/2010/main" val="26442346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Μεθοδολογία έρευνας: σχεδιασμός και οδηγίες - DeskNET Φοιτητικό Φροντιστήριο">
            <a:extLst>
              <a:ext uri="{FF2B5EF4-FFF2-40B4-BE49-F238E27FC236}">
                <a16:creationId xmlns:a16="http://schemas.microsoft.com/office/drawing/2014/main" id="{414DEAAB-985E-77D2-AAA4-B3C4014A7B2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1779" y="1447533"/>
            <a:ext cx="2120987" cy="1414728"/>
          </a:xfrm>
          <a:prstGeom prst="rect">
            <a:avLst/>
          </a:prstGeom>
          <a:noFill/>
          <a:extLst>
            <a:ext uri="{909E8E84-426E-40DD-AFC4-6F175D3DCCD1}">
              <a14:hiddenFill xmlns:a14="http://schemas.microsoft.com/office/drawing/2010/main">
                <a:solidFill>
                  <a:srgbClr val="FFFFFF"/>
                </a:solidFill>
              </a14:hiddenFill>
            </a:ext>
          </a:extLst>
        </p:spPr>
      </p:pic>
      <p:sp>
        <p:nvSpPr>
          <p:cNvPr id="12" name="Shape 14">
            <a:extLst>
              <a:ext uri="{FF2B5EF4-FFF2-40B4-BE49-F238E27FC236}">
                <a16:creationId xmlns:a16="http://schemas.microsoft.com/office/drawing/2014/main" id="{796EF2B7-79B8-8060-42D9-364137FF5CF6}"/>
              </a:ext>
            </a:extLst>
          </p:cNvPr>
          <p:cNvSpPr/>
          <p:nvPr/>
        </p:nvSpPr>
        <p:spPr>
          <a:xfrm>
            <a:off x="4692697" y="3987509"/>
            <a:ext cx="228600" cy="320040"/>
          </a:xfrm>
          <a:prstGeom prst="rightArrow">
            <a:avLst/>
          </a:prstGeom>
          <a:solidFill>
            <a:srgbClr val="8B1E1E"/>
          </a:solidFill>
          <a:ln w="12700">
            <a:solidFill>
              <a:srgbClr val="CBD5E1"/>
            </a:solidFill>
            <a:prstDash val="solid"/>
          </a:ln>
        </p:spPr>
        <p:txBody>
          <a:bodyPr/>
          <a:lstStyle/>
          <a:p>
            <a:endParaRPr/>
          </a:p>
        </p:txBody>
      </p:sp>
      <p:sp>
        <p:nvSpPr>
          <p:cNvPr id="9" name="Shape 11">
            <a:extLst>
              <a:ext uri="{FF2B5EF4-FFF2-40B4-BE49-F238E27FC236}">
                <a16:creationId xmlns:a16="http://schemas.microsoft.com/office/drawing/2014/main" id="{B17D34A1-0A99-BD38-BB63-D66EA7357804}"/>
              </a:ext>
            </a:extLst>
          </p:cNvPr>
          <p:cNvSpPr/>
          <p:nvPr/>
        </p:nvSpPr>
        <p:spPr>
          <a:xfrm>
            <a:off x="2339752" y="3992266"/>
            <a:ext cx="228600" cy="320040"/>
          </a:xfrm>
          <a:prstGeom prst="rightArrow">
            <a:avLst/>
          </a:prstGeom>
          <a:solidFill>
            <a:srgbClr val="8B1E1E"/>
          </a:solidFill>
          <a:ln w="12700">
            <a:solidFill>
              <a:srgbClr val="CBD5E1"/>
            </a:solidFill>
            <a:prstDash val="solid"/>
          </a:ln>
        </p:spPr>
        <p:txBody>
          <a:bodyPr/>
          <a:lstStyle/>
          <a:p>
            <a:endParaRPr/>
          </a:p>
        </p:txBody>
      </p:sp>
      <p:sp>
        <p:nvSpPr>
          <p:cNvPr id="4" name="Shape 5">
            <a:extLst>
              <a:ext uri="{FF2B5EF4-FFF2-40B4-BE49-F238E27FC236}">
                <a16:creationId xmlns:a16="http://schemas.microsoft.com/office/drawing/2014/main" id="{EBB863C9-B14F-F0BC-6B21-FBDA6AA0A928}"/>
              </a:ext>
            </a:extLst>
          </p:cNvPr>
          <p:cNvSpPr/>
          <p:nvPr/>
        </p:nvSpPr>
        <p:spPr>
          <a:xfrm>
            <a:off x="1118768" y="1589975"/>
            <a:ext cx="4748450" cy="1120497"/>
          </a:xfrm>
          <a:prstGeom prst="rect">
            <a:avLst/>
          </a:prstGeom>
          <a:solidFill>
            <a:schemeClr val="bg1">
              <a:lumMod val="95000"/>
            </a:schemeClr>
          </a:solidFill>
          <a:ln w="12700">
            <a:solidFill>
              <a:srgbClr val="E5E7EB"/>
            </a:solidFill>
            <a:prstDash val="solid"/>
          </a:ln>
          <a:effectLst>
            <a:outerShdw blurRad="38100" dist="15240" dir="2700000" algn="bl" rotWithShape="0">
              <a:srgbClr val="000000">
                <a:alpha val="16000"/>
              </a:srgbClr>
            </a:outerShdw>
          </a:effectLst>
        </p:spPr>
        <p:txBody>
          <a:bodyPr/>
          <a:lstStyle/>
          <a:p>
            <a:endParaRPr/>
          </a:p>
        </p:txBody>
      </p:sp>
      <p:sp>
        <p:nvSpPr>
          <p:cNvPr id="5" name="Text 7">
            <a:extLst>
              <a:ext uri="{FF2B5EF4-FFF2-40B4-BE49-F238E27FC236}">
                <a16:creationId xmlns:a16="http://schemas.microsoft.com/office/drawing/2014/main" id="{EC18EEF8-2F4B-A199-3E7D-E36FEF51D23D}"/>
              </a:ext>
            </a:extLst>
          </p:cNvPr>
          <p:cNvSpPr/>
          <p:nvPr/>
        </p:nvSpPr>
        <p:spPr>
          <a:xfrm>
            <a:off x="1118768" y="1627352"/>
            <a:ext cx="7372351" cy="471533"/>
          </a:xfrm>
          <a:prstGeom prst="rect">
            <a:avLst/>
          </a:prstGeom>
          <a:noFill/>
          <a:ln/>
        </p:spPr>
        <p:txBody>
          <a:bodyPr wrap="square" rtlCol="0" anchor="ctr"/>
          <a:lstStyle/>
          <a:p>
            <a:pPr marL="0" indent="0">
              <a:buNone/>
            </a:pPr>
            <a:r>
              <a:rPr lang="en-US" sz="1600" b="1" dirty="0">
                <a:solidFill>
                  <a:srgbClr val="111827"/>
                </a:solidFill>
                <a:latin typeface="Calibri" pitchFamily="34" charset="0"/>
                <a:ea typeface="Calibri" pitchFamily="34" charset="-122"/>
                <a:cs typeface="Calibri" pitchFamily="34" charset="-120"/>
              </a:rPr>
              <a:t>Πειραματικός σχεδιασμός (pre‑test / post‑test)</a:t>
            </a:r>
            <a:endParaRPr lang="en-US" sz="1600" dirty="0"/>
          </a:p>
        </p:txBody>
      </p:sp>
      <p:sp>
        <p:nvSpPr>
          <p:cNvPr id="6" name="Text 8">
            <a:extLst>
              <a:ext uri="{FF2B5EF4-FFF2-40B4-BE49-F238E27FC236}">
                <a16:creationId xmlns:a16="http://schemas.microsoft.com/office/drawing/2014/main" id="{B1F4031A-8557-4C55-EDDE-91E95BD2A81B}"/>
              </a:ext>
            </a:extLst>
          </p:cNvPr>
          <p:cNvSpPr/>
          <p:nvPr/>
        </p:nvSpPr>
        <p:spPr>
          <a:xfrm>
            <a:off x="1118768" y="2098885"/>
            <a:ext cx="7372351" cy="599463"/>
          </a:xfrm>
          <a:prstGeom prst="rect">
            <a:avLst/>
          </a:prstGeom>
          <a:noFill/>
          <a:ln/>
        </p:spPr>
        <p:txBody>
          <a:bodyPr wrap="square" rtlCol="0" anchor="t"/>
          <a:lstStyle/>
          <a:p>
            <a:pPr marL="0" indent="0">
              <a:buNone/>
            </a:pPr>
            <a:r>
              <a:rPr lang="en-US" sz="1400" dirty="0">
                <a:solidFill>
                  <a:srgbClr val="111827"/>
                </a:solidFill>
                <a:latin typeface="Calibri" pitchFamily="34" charset="0"/>
                <a:ea typeface="Calibri" pitchFamily="34" charset="-122"/>
                <a:cs typeface="Calibri" pitchFamily="34" charset="-120"/>
              </a:rPr>
              <a:t>Διαχωρισμός σε Ομάδα Πειραματισμού και Ομάδα Ελέγχου.</a:t>
            </a:r>
            <a:endParaRPr lang="en-US" sz="1400" dirty="0"/>
          </a:p>
          <a:p>
            <a:pPr marL="0" indent="0">
              <a:buNone/>
            </a:pPr>
            <a:r>
              <a:rPr lang="el-GR" sz="1400" dirty="0">
                <a:solidFill>
                  <a:srgbClr val="111827"/>
                </a:solidFill>
                <a:latin typeface="Calibri" pitchFamily="34" charset="0"/>
                <a:ea typeface="Calibri" pitchFamily="34" charset="-122"/>
                <a:cs typeface="Calibri" pitchFamily="34" charset="-120"/>
              </a:rPr>
              <a:t>Υλοποίηση</a:t>
            </a:r>
            <a:r>
              <a:rPr lang="en-US" sz="1400" dirty="0">
                <a:solidFill>
                  <a:srgbClr val="111827"/>
                </a:solidFill>
                <a:latin typeface="Calibri" pitchFamily="34" charset="0"/>
                <a:ea typeface="Calibri" pitchFamily="34" charset="-122"/>
                <a:cs typeface="Calibri" pitchFamily="34" charset="-120"/>
              </a:rPr>
              <a:t>: Μάιος 2025.</a:t>
            </a:r>
            <a:endParaRPr lang="en-US" sz="1400" dirty="0"/>
          </a:p>
        </p:txBody>
      </p:sp>
      <p:sp>
        <p:nvSpPr>
          <p:cNvPr id="7" name="Shape 9">
            <a:extLst>
              <a:ext uri="{FF2B5EF4-FFF2-40B4-BE49-F238E27FC236}">
                <a16:creationId xmlns:a16="http://schemas.microsoft.com/office/drawing/2014/main" id="{83C1D163-B169-3E39-F460-5B9ABF76FF27}"/>
              </a:ext>
            </a:extLst>
          </p:cNvPr>
          <p:cNvSpPr/>
          <p:nvPr/>
        </p:nvSpPr>
        <p:spPr>
          <a:xfrm>
            <a:off x="599851" y="3357268"/>
            <a:ext cx="1798332" cy="1649847"/>
          </a:xfrm>
          <a:prstGeom prst="roundRect">
            <a:avLst/>
          </a:prstGeom>
          <a:solidFill>
            <a:srgbClr val="F3F4F6"/>
          </a:solidFill>
          <a:ln w="12700">
            <a:solidFill>
              <a:srgbClr val="E5E7EB"/>
            </a:solidFill>
            <a:prstDash val="solid"/>
          </a:ln>
        </p:spPr>
        <p:txBody>
          <a:bodyPr/>
          <a:lstStyle/>
          <a:p>
            <a:endParaRPr/>
          </a:p>
        </p:txBody>
      </p:sp>
      <p:sp>
        <p:nvSpPr>
          <p:cNvPr id="8" name="Text 10">
            <a:extLst>
              <a:ext uri="{FF2B5EF4-FFF2-40B4-BE49-F238E27FC236}">
                <a16:creationId xmlns:a16="http://schemas.microsoft.com/office/drawing/2014/main" id="{428C6156-6645-75FC-A729-41059537C461}"/>
              </a:ext>
            </a:extLst>
          </p:cNvPr>
          <p:cNvSpPr/>
          <p:nvPr/>
        </p:nvSpPr>
        <p:spPr>
          <a:xfrm>
            <a:off x="599851" y="3792659"/>
            <a:ext cx="1726014" cy="709738"/>
          </a:xfrm>
          <a:prstGeom prst="rect">
            <a:avLst/>
          </a:prstGeom>
          <a:noFill/>
          <a:ln/>
        </p:spPr>
        <p:txBody>
          <a:bodyPr wrap="square" rtlCol="0" anchor="ctr"/>
          <a:lstStyle/>
          <a:p>
            <a:pPr algn="ctr"/>
            <a:r>
              <a:rPr lang="en-US" sz="1600" b="1" dirty="0">
                <a:solidFill>
                  <a:srgbClr val="111827"/>
                </a:solidFill>
                <a:latin typeface="+mn-lt"/>
                <a:ea typeface="Calibri" pitchFamily="34" charset="-122"/>
                <a:cs typeface="Calibri" pitchFamily="34" charset="-120"/>
              </a:rPr>
              <a:t>Pre‑test</a:t>
            </a:r>
          </a:p>
          <a:p>
            <a:pPr algn="ctr"/>
            <a:r>
              <a:rPr lang="en-US" sz="1600" b="1" dirty="0">
                <a:solidFill>
                  <a:srgbClr val="111827"/>
                </a:solidFill>
                <a:latin typeface="+mn-lt"/>
                <a:ea typeface="Calibri" pitchFamily="34" charset="-122"/>
                <a:cs typeface="Calibri" pitchFamily="34" charset="-120"/>
              </a:rPr>
              <a:t>(</a:t>
            </a:r>
            <a:r>
              <a:rPr lang="el-GR" sz="1600" b="1" dirty="0">
                <a:solidFill>
                  <a:srgbClr val="111827"/>
                </a:solidFill>
                <a:latin typeface="+mn-lt"/>
                <a:ea typeface="Calibri" pitchFamily="34" charset="-122"/>
                <a:cs typeface="Calibri" pitchFamily="34" charset="-120"/>
              </a:rPr>
              <a:t>4 ερωτήσεις</a:t>
            </a:r>
            <a:r>
              <a:rPr lang="en-US" sz="1600" b="1" dirty="0">
                <a:solidFill>
                  <a:srgbClr val="111827"/>
                </a:solidFill>
                <a:latin typeface="+mn-lt"/>
                <a:ea typeface="Calibri" pitchFamily="34" charset="-122"/>
                <a:cs typeface="Calibri" pitchFamily="34" charset="-120"/>
              </a:rPr>
              <a:t>)</a:t>
            </a:r>
          </a:p>
        </p:txBody>
      </p:sp>
      <p:sp>
        <p:nvSpPr>
          <p:cNvPr id="10" name="Shape 12">
            <a:extLst>
              <a:ext uri="{FF2B5EF4-FFF2-40B4-BE49-F238E27FC236}">
                <a16:creationId xmlns:a16="http://schemas.microsoft.com/office/drawing/2014/main" id="{CCFF55A5-6660-85EC-3BAC-74852E11EC92}"/>
              </a:ext>
            </a:extLst>
          </p:cNvPr>
          <p:cNvSpPr/>
          <p:nvPr/>
        </p:nvSpPr>
        <p:spPr>
          <a:xfrm>
            <a:off x="2581867" y="3341392"/>
            <a:ext cx="2127286" cy="1649848"/>
          </a:xfrm>
          <a:prstGeom prst="roundRect">
            <a:avLst/>
          </a:prstGeom>
          <a:solidFill>
            <a:srgbClr val="F3F4F6"/>
          </a:solidFill>
          <a:ln w="12700">
            <a:solidFill>
              <a:srgbClr val="E5E7EB"/>
            </a:solidFill>
            <a:prstDash val="solid"/>
          </a:ln>
        </p:spPr>
        <p:txBody>
          <a:bodyPr/>
          <a:lstStyle/>
          <a:p>
            <a:endParaRPr/>
          </a:p>
        </p:txBody>
      </p:sp>
      <p:sp>
        <p:nvSpPr>
          <p:cNvPr id="11" name="Text 13">
            <a:extLst>
              <a:ext uri="{FF2B5EF4-FFF2-40B4-BE49-F238E27FC236}">
                <a16:creationId xmlns:a16="http://schemas.microsoft.com/office/drawing/2014/main" id="{0D27AD47-83E9-D314-D491-3CF2A024686D}"/>
              </a:ext>
            </a:extLst>
          </p:cNvPr>
          <p:cNvSpPr/>
          <p:nvPr/>
        </p:nvSpPr>
        <p:spPr>
          <a:xfrm>
            <a:off x="2565859" y="3461009"/>
            <a:ext cx="2092413" cy="502525"/>
          </a:xfrm>
          <a:prstGeom prst="rect">
            <a:avLst/>
          </a:prstGeom>
          <a:noFill/>
          <a:ln/>
        </p:spPr>
        <p:txBody>
          <a:bodyPr wrap="square" rtlCol="0" anchor="ctr"/>
          <a:lstStyle/>
          <a:p>
            <a:pPr algn="ctr"/>
            <a:r>
              <a:rPr lang="en-US" sz="1600" b="1" dirty="0" err="1">
                <a:solidFill>
                  <a:srgbClr val="111827"/>
                </a:solidFill>
                <a:latin typeface="Calibri" pitchFamily="34" charset="0"/>
                <a:ea typeface="Calibri" pitchFamily="34" charset="-122"/>
                <a:cs typeface="Calibri" pitchFamily="34" charset="-120"/>
              </a:rPr>
              <a:t>Ομάδ</a:t>
            </a:r>
            <a:r>
              <a:rPr lang="en-US" sz="1600" b="1" dirty="0">
                <a:solidFill>
                  <a:srgbClr val="111827"/>
                </a:solidFill>
                <a:latin typeface="Calibri" pitchFamily="34" charset="0"/>
                <a:ea typeface="Calibri" pitchFamily="34" charset="-122"/>
                <a:cs typeface="Calibri" pitchFamily="34" charset="-120"/>
              </a:rPr>
              <a:t>α Πειραματισμού </a:t>
            </a:r>
            <a:r>
              <a:rPr lang="en-US" sz="1500" dirty="0">
                <a:solidFill>
                  <a:srgbClr val="111827"/>
                </a:solidFill>
                <a:latin typeface="Calibri" pitchFamily="34" charset="0"/>
                <a:ea typeface="Calibri" pitchFamily="34" charset="-122"/>
                <a:cs typeface="Calibri" pitchFamily="34" charset="-120"/>
              </a:rPr>
              <a:t>Παρέμβαση</a:t>
            </a:r>
            <a:r>
              <a:rPr lang="el-GR" sz="1500" dirty="0">
                <a:solidFill>
                  <a:srgbClr val="111827"/>
                </a:solidFill>
                <a:latin typeface="Calibri" pitchFamily="34" charset="0"/>
                <a:ea typeface="Calibri" pitchFamily="34" charset="-122"/>
                <a:cs typeface="Calibri" pitchFamily="34" charset="-120"/>
              </a:rPr>
              <a:t> </a:t>
            </a:r>
            <a:r>
              <a:rPr lang="en-US" sz="1500" dirty="0">
                <a:solidFill>
                  <a:srgbClr val="111827"/>
                </a:solidFill>
                <a:latin typeface="Calibri" pitchFamily="34" charset="0"/>
                <a:ea typeface="Calibri" pitchFamily="34" charset="-122"/>
                <a:cs typeface="Calibri" pitchFamily="34" charset="-120"/>
              </a:rPr>
              <a:t>(ΣΕξΑΕ)</a:t>
            </a:r>
            <a:endParaRPr lang="en-US" sz="1500" dirty="0"/>
          </a:p>
        </p:txBody>
      </p:sp>
      <p:sp>
        <p:nvSpPr>
          <p:cNvPr id="13" name="Shape 15">
            <a:extLst>
              <a:ext uri="{FF2B5EF4-FFF2-40B4-BE49-F238E27FC236}">
                <a16:creationId xmlns:a16="http://schemas.microsoft.com/office/drawing/2014/main" id="{756F879B-C9BC-9C42-9198-8D673558AD75}"/>
              </a:ext>
            </a:extLst>
          </p:cNvPr>
          <p:cNvSpPr/>
          <p:nvPr/>
        </p:nvSpPr>
        <p:spPr>
          <a:xfrm>
            <a:off x="4921297" y="3391740"/>
            <a:ext cx="1808221" cy="1615375"/>
          </a:xfrm>
          <a:prstGeom prst="roundRect">
            <a:avLst/>
          </a:prstGeom>
          <a:solidFill>
            <a:srgbClr val="F3F4F6"/>
          </a:solidFill>
          <a:ln w="12700">
            <a:solidFill>
              <a:srgbClr val="E5E7EB"/>
            </a:solidFill>
            <a:prstDash val="solid"/>
          </a:ln>
        </p:spPr>
        <p:txBody>
          <a:bodyPr/>
          <a:lstStyle/>
          <a:p>
            <a:endParaRPr/>
          </a:p>
        </p:txBody>
      </p:sp>
      <p:sp>
        <p:nvSpPr>
          <p:cNvPr id="14" name="Text 16">
            <a:extLst>
              <a:ext uri="{FF2B5EF4-FFF2-40B4-BE49-F238E27FC236}">
                <a16:creationId xmlns:a16="http://schemas.microsoft.com/office/drawing/2014/main" id="{CB1EF7E4-AE7D-FA66-F249-6CEC264DAC13}"/>
              </a:ext>
            </a:extLst>
          </p:cNvPr>
          <p:cNvSpPr/>
          <p:nvPr/>
        </p:nvSpPr>
        <p:spPr>
          <a:xfrm>
            <a:off x="4960938" y="3667509"/>
            <a:ext cx="1789748" cy="960039"/>
          </a:xfrm>
          <a:prstGeom prst="rect">
            <a:avLst/>
          </a:prstGeom>
          <a:noFill/>
          <a:ln/>
        </p:spPr>
        <p:txBody>
          <a:bodyPr wrap="square" rtlCol="0" anchor="ctr"/>
          <a:lstStyle/>
          <a:p>
            <a:pPr marL="0" indent="0" algn="ctr">
              <a:buNone/>
            </a:pPr>
            <a:r>
              <a:rPr lang="en-US" sz="1600" b="1" dirty="0">
                <a:solidFill>
                  <a:srgbClr val="111827"/>
                </a:solidFill>
                <a:latin typeface="+mn-lt"/>
                <a:ea typeface="Calibri" pitchFamily="34" charset="-122"/>
                <a:cs typeface="Calibri" pitchFamily="34" charset="-120"/>
              </a:rPr>
              <a:t>Post‑test</a:t>
            </a:r>
            <a:endParaRPr lang="en-US" sz="1600" dirty="0">
              <a:latin typeface="+mn-lt"/>
            </a:endParaRPr>
          </a:p>
          <a:p>
            <a:pPr marL="0" indent="0" algn="ctr">
              <a:buNone/>
            </a:pPr>
            <a:r>
              <a:rPr lang="en-US" sz="1600" b="1" dirty="0">
                <a:solidFill>
                  <a:srgbClr val="111827"/>
                </a:solidFill>
                <a:latin typeface="+mn-lt"/>
                <a:ea typeface="Calibri" pitchFamily="34" charset="-122"/>
                <a:cs typeface="Calibri" pitchFamily="34" charset="-120"/>
              </a:rPr>
              <a:t>(</a:t>
            </a:r>
            <a:r>
              <a:rPr lang="el-GR" sz="1600" b="1" dirty="0">
                <a:solidFill>
                  <a:srgbClr val="111827"/>
                </a:solidFill>
                <a:latin typeface="+mn-lt"/>
                <a:ea typeface="Calibri" pitchFamily="34" charset="-122"/>
                <a:cs typeface="Calibri" pitchFamily="34" charset="-120"/>
              </a:rPr>
              <a:t>10 ερωτήσεις</a:t>
            </a:r>
            <a:r>
              <a:rPr lang="en-US" sz="1600" b="1" dirty="0">
                <a:solidFill>
                  <a:srgbClr val="111827"/>
                </a:solidFill>
                <a:latin typeface="+mn-lt"/>
                <a:ea typeface="Calibri" pitchFamily="34" charset="-122"/>
                <a:cs typeface="Calibri" pitchFamily="34" charset="-120"/>
              </a:rPr>
              <a:t>)</a:t>
            </a:r>
            <a:endParaRPr lang="en-US" sz="1600" dirty="0">
              <a:latin typeface="+mn-lt"/>
            </a:endParaRPr>
          </a:p>
        </p:txBody>
      </p:sp>
      <p:sp>
        <p:nvSpPr>
          <p:cNvPr id="15" name="Shape 17">
            <a:extLst>
              <a:ext uri="{FF2B5EF4-FFF2-40B4-BE49-F238E27FC236}">
                <a16:creationId xmlns:a16="http://schemas.microsoft.com/office/drawing/2014/main" id="{FE975B3A-E798-C12E-9A7F-42EF92F61606}"/>
              </a:ext>
            </a:extLst>
          </p:cNvPr>
          <p:cNvSpPr/>
          <p:nvPr/>
        </p:nvSpPr>
        <p:spPr>
          <a:xfrm>
            <a:off x="6729518" y="3995739"/>
            <a:ext cx="228600" cy="320040"/>
          </a:xfrm>
          <a:prstGeom prst="rightArrow">
            <a:avLst/>
          </a:prstGeom>
          <a:solidFill>
            <a:srgbClr val="8B1E1E"/>
          </a:solidFill>
          <a:ln w="12700">
            <a:solidFill>
              <a:srgbClr val="CBD5E1"/>
            </a:solidFill>
            <a:prstDash val="solid"/>
          </a:ln>
        </p:spPr>
        <p:txBody>
          <a:bodyPr/>
          <a:lstStyle/>
          <a:p>
            <a:endParaRPr/>
          </a:p>
        </p:txBody>
      </p:sp>
      <p:sp>
        <p:nvSpPr>
          <p:cNvPr id="16" name="Shape 18">
            <a:extLst>
              <a:ext uri="{FF2B5EF4-FFF2-40B4-BE49-F238E27FC236}">
                <a16:creationId xmlns:a16="http://schemas.microsoft.com/office/drawing/2014/main" id="{AC2DC5AB-A352-A85A-47F1-3E85A645227A}"/>
              </a:ext>
            </a:extLst>
          </p:cNvPr>
          <p:cNvSpPr/>
          <p:nvPr/>
        </p:nvSpPr>
        <p:spPr>
          <a:xfrm>
            <a:off x="6923189" y="3391740"/>
            <a:ext cx="1844635" cy="1615375"/>
          </a:xfrm>
          <a:prstGeom prst="roundRect">
            <a:avLst/>
          </a:prstGeom>
          <a:solidFill>
            <a:srgbClr val="F3F4F6"/>
          </a:solidFill>
          <a:ln w="12700">
            <a:solidFill>
              <a:srgbClr val="E5E7EB"/>
            </a:solidFill>
            <a:prstDash val="solid"/>
          </a:ln>
        </p:spPr>
        <p:txBody>
          <a:bodyPr/>
          <a:lstStyle/>
          <a:p>
            <a:endParaRPr dirty="0"/>
          </a:p>
        </p:txBody>
      </p:sp>
      <p:sp>
        <p:nvSpPr>
          <p:cNvPr id="17" name="Text 19">
            <a:extLst>
              <a:ext uri="{FF2B5EF4-FFF2-40B4-BE49-F238E27FC236}">
                <a16:creationId xmlns:a16="http://schemas.microsoft.com/office/drawing/2014/main" id="{443ED9A2-CFE7-3A7E-4A68-0FB23F2E74A8}"/>
              </a:ext>
            </a:extLst>
          </p:cNvPr>
          <p:cNvSpPr/>
          <p:nvPr/>
        </p:nvSpPr>
        <p:spPr>
          <a:xfrm>
            <a:off x="6958118" y="3750662"/>
            <a:ext cx="1809706" cy="897529"/>
          </a:xfrm>
          <a:prstGeom prst="rect">
            <a:avLst/>
          </a:prstGeom>
          <a:noFill/>
          <a:ln/>
        </p:spPr>
        <p:txBody>
          <a:bodyPr wrap="square" rtlCol="0" anchor="ctr"/>
          <a:lstStyle/>
          <a:p>
            <a:pPr marL="0" indent="0" algn="ctr">
              <a:buNone/>
            </a:pPr>
            <a:r>
              <a:rPr lang="en-US" sz="1600" b="1" dirty="0">
                <a:solidFill>
                  <a:srgbClr val="111827"/>
                </a:solidFill>
                <a:latin typeface="Calibri" pitchFamily="34" charset="0"/>
                <a:ea typeface="Calibri" pitchFamily="34" charset="-122"/>
                <a:cs typeface="Calibri" pitchFamily="34" charset="-120"/>
              </a:rPr>
              <a:t>Ερωτηματολόγια</a:t>
            </a:r>
            <a:endParaRPr lang="en-US" sz="1600" dirty="0"/>
          </a:p>
          <a:p>
            <a:pPr marL="0" indent="0" algn="ctr">
              <a:buNone/>
            </a:pPr>
            <a:r>
              <a:rPr lang="en-US" sz="1600" b="1" dirty="0" err="1">
                <a:solidFill>
                  <a:srgbClr val="111827"/>
                </a:solidFill>
                <a:latin typeface="Calibri" pitchFamily="34" charset="0"/>
                <a:ea typeface="Calibri" pitchFamily="34" charset="-122"/>
                <a:cs typeface="Calibri" pitchFamily="34" charset="-120"/>
              </a:rPr>
              <a:t>ειδικών</a:t>
            </a:r>
            <a:r>
              <a:rPr lang="en-US" sz="1600" b="1" dirty="0">
                <a:solidFill>
                  <a:srgbClr val="111827"/>
                </a:solidFill>
                <a:latin typeface="Calibri" pitchFamily="34" charset="0"/>
                <a:ea typeface="Calibri" pitchFamily="34" charset="-122"/>
                <a:cs typeface="Calibri" pitchFamily="34" charset="-120"/>
              </a:rPr>
              <a:t>/μα</a:t>
            </a:r>
            <a:r>
              <a:rPr lang="en-US" sz="1600" b="1" dirty="0" err="1">
                <a:solidFill>
                  <a:srgbClr val="111827"/>
                </a:solidFill>
                <a:latin typeface="Calibri" pitchFamily="34" charset="0"/>
                <a:ea typeface="Calibri" pitchFamily="34" charset="-122"/>
                <a:cs typeface="Calibri" pitchFamily="34" charset="-120"/>
              </a:rPr>
              <a:t>θητών</a:t>
            </a:r>
            <a:endParaRPr lang="en-US" sz="1600" dirty="0"/>
          </a:p>
        </p:txBody>
      </p:sp>
      <p:sp>
        <p:nvSpPr>
          <p:cNvPr id="18" name="Text 13">
            <a:extLst>
              <a:ext uri="{FF2B5EF4-FFF2-40B4-BE49-F238E27FC236}">
                <a16:creationId xmlns:a16="http://schemas.microsoft.com/office/drawing/2014/main" id="{2D92C7CF-F1E0-8A92-CD32-962B70CF3640}"/>
              </a:ext>
            </a:extLst>
          </p:cNvPr>
          <p:cNvSpPr/>
          <p:nvPr/>
        </p:nvSpPr>
        <p:spPr>
          <a:xfrm>
            <a:off x="2635213" y="4320273"/>
            <a:ext cx="2092413" cy="502525"/>
          </a:xfrm>
          <a:prstGeom prst="rect">
            <a:avLst/>
          </a:prstGeom>
          <a:noFill/>
          <a:ln/>
        </p:spPr>
        <p:txBody>
          <a:bodyPr wrap="square" rtlCol="0" anchor="ctr"/>
          <a:lstStyle/>
          <a:p>
            <a:pPr algn="ctr"/>
            <a:r>
              <a:rPr lang="en-US" sz="1600" b="1" dirty="0">
                <a:solidFill>
                  <a:srgbClr val="111827"/>
                </a:solidFill>
                <a:latin typeface="Calibri" pitchFamily="34" charset="0"/>
                <a:ea typeface="Calibri" pitchFamily="34" charset="-122"/>
                <a:cs typeface="Calibri" pitchFamily="34" charset="-120"/>
              </a:rPr>
              <a:t>Ομάδα Ελέγχου </a:t>
            </a:r>
            <a:endParaRPr lang="el-GR" sz="1600" b="1" dirty="0">
              <a:solidFill>
                <a:srgbClr val="111827"/>
              </a:solidFill>
              <a:latin typeface="Calibri" pitchFamily="34" charset="0"/>
              <a:ea typeface="Calibri" pitchFamily="34" charset="-122"/>
              <a:cs typeface="Calibri" pitchFamily="34" charset="-120"/>
            </a:endParaRPr>
          </a:p>
          <a:p>
            <a:pPr algn="ctr"/>
            <a:r>
              <a:rPr lang="el-GR" sz="1500" dirty="0">
                <a:latin typeface="+mn-lt"/>
              </a:rPr>
              <a:t>Συμβατική διδασκαλία στην τάξη</a:t>
            </a:r>
            <a:endParaRPr lang="en-US" sz="1500" dirty="0">
              <a:latin typeface="+mn-lt"/>
            </a:endParaRPr>
          </a:p>
        </p:txBody>
      </p:sp>
      <p:sp>
        <p:nvSpPr>
          <p:cNvPr id="19" name="Τίτλος 1">
            <a:extLst>
              <a:ext uri="{FF2B5EF4-FFF2-40B4-BE49-F238E27FC236}">
                <a16:creationId xmlns:a16="http://schemas.microsoft.com/office/drawing/2014/main" id="{757A816F-29A3-34E6-564A-A1A291DA0390}"/>
              </a:ext>
            </a:extLst>
          </p:cNvPr>
          <p:cNvSpPr>
            <a:spLocks noGrp="1"/>
          </p:cNvSpPr>
          <p:nvPr>
            <p:ph type="title"/>
          </p:nvPr>
        </p:nvSpPr>
        <p:spPr>
          <a:xfrm>
            <a:off x="1115616" y="620688"/>
            <a:ext cx="7776864" cy="576064"/>
          </a:xfrm>
        </p:spPr>
        <p:txBody>
          <a:bodyPr>
            <a:noAutofit/>
          </a:bodyPr>
          <a:lstStyle/>
          <a:p>
            <a:r>
              <a:rPr lang="el-GR" sz="3600" dirty="0"/>
              <a:t>6. Μεθοδολογία 2/6 </a:t>
            </a:r>
            <a:endParaRPr lang="el-GR" sz="4000" b="1" dirty="0">
              <a:highlight>
                <a:srgbClr val="FF0000"/>
              </a:highlight>
            </a:endParaRPr>
          </a:p>
        </p:txBody>
      </p:sp>
      <p:sp>
        <p:nvSpPr>
          <p:cNvPr id="2" name="Ορθογώνιο 1">
            <a:extLst>
              <a:ext uri="{FF2B5EF4-FFF2-40B4-BE49-F238E27FC236}">
                <a16:creationId xmlns:a16="http://schemas.microsoft.com/office/drawing/2014/main" id="{A00085DF-C1CF-1610-D6DC-B754568984F8}"/>
              </a:ext>
            </a:extLst>
          </p:cNvPr>
          <p:cNvSpPr/>
          <p:nvPr/>
        </p:nvSpPr>
        <p:spPr>
          <a:xfrm>
            <a:off x="599851" y="3573016"/>
            <a:ext cx="45719" cy="1249782"/>
          </a:xfrm>
          <a:prstGeom prst="rect">
            <a:avLst/>
          </a:prstGeom>
          <a:solidFill>
            <a:srgbClr val="C69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1" name="Ορθογώνιο 20">
            <a:extLst>
              <a:ext uri="{FF2B5EF4-FFF2-40B4-BE49-F238E27FC236}">
                <a16:creationId xmlns:a16="http://schemas.microsoft.com/office/drawing/2014/main" id="{5ED934F6-6528-1F74-8F01-7277105D9FDA}"/>
              </a:ext>
            </a:extLst>
          </p:cNvPr>
          <p:cNvSpPr/>
          <p:nvPr/>
        </p:nvSpPr>
        <p:spPr>
          <a:xfrm>
            <a:off x="2591854" y="3573016"/>
            <a:ext cx="45719" cy="1249782"/>
          </a:xfrm>
          <a:prstGeom prst="rect">
            <a:avLst/>
          </a:prstGeom>
          <a:solidFill>
            <a:srgbClr val="C69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2" name="Ορθογώνιο 21">
            <a:extLst>
              <a:ext uri="{FF2B5EF4-FFF2-40B4-BE49-F238E27FC236}">
                <a16:creationId xmlns:a16="http://schemas.microsoft.com/office/drawing/2014/main" id="{0311FB23-26C8-13F5-2F8B-6D7EB3B4C22E}"/>
              </a:ext>
            </a:extLst>
          </p:cNvPr>
          <p:cNvSpPr/>
          <p:nvPr/>
        </p:nvSpPr>
        <p:spPr>
          <a:xfrm>
            <a:off x="4916910" y="3573016"/>
            <a:ext cx="45719" cy="1249782"/>
          </a:xfrm>
          <a:prstGeom prst="rect">
            <a:avLst/>
          </a:prstGeom>
          <a:solidFill>
            <a:srgbClr val="C69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3" name="Ορθογώνιο 22">
            <a:extLst>
              <a:ext uri="{FF2B5EF4-FFF2-40B4-BE49-F238E27FC236}">
                <a16:creationId xmlns:a16="http://schemas.microsoft.com/office/drawing/2014/main" id="{E87D123A-D9ED-1FD7-6C76-93A445B023F9}"/>
              </a:ext>
            </a:extLst>
          </p:cNvPr>
          <p:cNvSpPr/>
          <p:nvPr/>
        </p:nvSpPr>
        <p:spPr>
          <a:xfrm>
            <a:off x="6935258" y="3584016"/>
            <a:ext cx="45719" cy="1249782"/>
          </a:xfrm>
          <a:prstGeom prst="rect">
            <a:avLst/>
          </a:prstGeom>
          <a:solidFill>
            <a:srgbClr val="C69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3883830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Πίνακας 4">
            <a:extLst>
              <a:ext uri="{FF2B5EF4-FFF2-40B4-BE49-F238E27FC236}">
                <a16:creationId xmlns:a16="http://schemas.microsoft.com/office/drawing/2014/main" id="{9BAB2E66-B3E0-543D-3467-2080348631E7}"/>
              </a:ext>
            </a:extLst>
          </p:cNvPr>
          <p:cNvGraphicFramePr>
            <a:graphicFrameLocks noGrp="1"/>
          </p:cNvGraphicFramePr>
          <p:nvPr>
            <p:extLst>
              <p:ext uri="{D42A27DB-BD31-4B8C-83A1-F6EECF244321}">
                <p14:modId xmlns:p14="http://schemas.microsoft.com/office/powerpoint/2010/main" val="1399517031"/>
              </p:ext>
            </p:extLst>
          </p:nvPr>
        </p:nvGraphicFramePr>
        <p:xfrm>
          <a:off x="1115616" y="2218494"/>
          <a:ext cx="7560840" cy="3085087"/>
        </p:xfrm>
        <a:graphic>
          <a:graphicData uri="http://schemas.openxmlformats.org/drawingml/2006/table">
            <a:tbl>
              <a:tblPr firstRow="1" firstCol="1" bandRow="1">
                <a:tableStyleId>{5C22544A-7EE6-4342-B048-85BDC9FD1C3A}</a:tableStyleId>
              </a:tblPr>
              <a:tblGrid>
                <a:gridCol w="7560840">
                  <a:extLst>
                    <a:ext uri="{9D8B030D-6E8A-4147-A177-3AD203B41FA5}">
                      <a16:colId xmlns:a16="http://schemas.microsoft.com/office/drawing/2014/main" val="997104903"/>
                    </a:ext>
                  </a:extLst>
                </a:gridCol>
              </a:tblGrid>
              <a:tr h="439064">
                <a:tc>
                  <a:txBody>
                    <a:bodyPr/>
                    <a:lstStyle/>
                    <a:p>
                      <a:pPr algn="ctr">
                        <a:buNone/>
                      </a:pPr>
                      <a:r>
                        <a:rPr lang="el-GR" sz="1600" kern="0" dirty="0">
                          <a:solidFill>
                            <a:schemeClr val="tx1"/>
                          </a:solidFill>
                          <a:effectLst/>
                        </a:rPr>
                        <a:t>ΑΞΟΝΕΣ ΑΝΑΛΥΣΗΣ ΕΡΩΤΗΜΑΤΟΛΟΓΙΟΥ ΕΙΔΙΚΩΝ (Ε1-Ε9)</a:t>
                      </a:r>
                      <a:endParaRPr lang="el-GR" sz="1600" kern="100" dirty="0">
                        <a:solidFill>
                          <a:schemeClr val="tx1"/>
                        </a:solidFill>
                        <a:effectLst/>
                      </a:endParaRPr>
                    </a:p>
                  </a:txBody>
                  <a:tcPr marL="68580" marR="68580" marT="0" marB="0" anchor="ctr">
                    <a:solidFill>
                      <a:srgbClr val="B7791F"/>
                    </a:solidFill>
                  </a:tcPr>
                </a:tc>
                <a:extLst>
                  <a:ext uri="{0D108BD9-81ED-4DB2-BD59-A6C34878D82A}">
                    <a16:rowId xmlns:a16="http://schemas.microsoft.com/office/drawing/2014/main" val="1360146821"/>
                  </a:ext>
                </a:extLst>
              </a:tr>
              <a:tr h="269318">
                <a:tc>
                  <a:txBody>
                    <a:bodyPr/>
                    <a:lstStyle/>
                    <a:p>
                      <a:pPr algn="l">
                        <a:buNone/>
                      </a:pPr>
                      <a:r>
                        <a:rPr lang="el-GR" sz="1600" b="0" kern="0" dirty="0">
                          <a:solidFill>
                            <a:schemeClr val="tx1"/>
                          </a:solidFill>
                          <a:effectLst/>
                        </a:rPr>
                        <a:t>1ος άξονας: Επιστημονική συνοχή / Τεκμηρίωση</a:t>
                      </a:r>
                      <a:endParaRPr lang="el-GR" sz="1600" b="0" kern="100" dirty="0">
                        <a:solidFill>
                          <a:schemeClr val="tx1"/>
                        </a:solidFill>
                        <a:effectLst/>
                        <a:latin typeface="Liberation Serif"/>
                        <a:ea typeface="NSimSun" panose="02010609030101010101" pitchFamily="49" charset="-122"/>
                        <a:cs typeface="Lucida Sans" panose="020B0602030504090204" pitchFamily="34" charset="0"/>
                      </a:endParaRPr>
                    </a:p>
                  </a:txBody>
                  <a:tcPr marL="68580" marR="68580" marT="0" marB="0" anchor="ctr">
                    <a:solidFill>
                      <a:srgbClr val="FDECC8"/>
                    </a:solidFill>
                  </a:tcPr>
                </a:tc>
                <a:extLst>
                  <a:ext uri="{0D108BD9-81ED-4DB2-BD59-A6C34878D82A}">
                    <a16:rowId xmlns:a16="http://schemas.microsoft.com/office/drawing/2014/main" val="1495941329"/>
                  </a:ext>
                </a:extLst>
              </a:tr>
              <a:tr h="295805">
                <a:tc>
                  <a:txBody>
                    <a:bodyPr/>
                    <a:lstStyle/>
                    <a:p>
                      <a:pPr algn="l">
                        <a:buNone/>
                      </a:pPr>
                      <a:r>
                        <a:rPr lang="el-GR" sz="1600" b="0" kern="0" dirty="0">
                          <a:solidFill>
                            <a:schemeClr val="tx1"/>
                          </a:solidFill>
                          <a:effectLst/>
                        </a:rPr>
                        <a:t>2ος άξονας: Απλή και κατανοητή παρουσίαση γνωστικού αντικειμένου</a:t>
                      </a:r>
                      <a:endParaRPr lang="el-GR" sz="1600" b="0" kern="100" dirty="0">
                        <a:solidFill>
                          <a:schemeClr val="tx1"/>
                        </a:solidFill>
                        <a:effectLst/>
                        <a:latin typeface="Liberation Serif"/>
                        <a:ea typeface="NSimSun" panose="02010609030101010101" pitchFamily="49" charset="-122"/>
                        <a:cs typeface="Lucida Sans" panose="020B0602030504090204" pitchFamily="34" charset="0"/>
                      </a:endParaRPr>
                    </a:p>
                  </a:txBody>
                  <a:tcPr marL="68580" marR="68580" marT="0" marB="0" anchor="ctr">
                    <a:solidFill>
                      <a:srgbClr val="FFF7E6"/>
                    </a:solidFill>
                  </a:tcPr>
                </a:tc>
                <a:extLst>
                  <a:ext uri="{0D108BD9-81ED-4DB2-BD59-A6C34878D82A}">
                    <a16:rowId xmlns:a16="http://schemas.microsoft.com/office/drawing/2014/main" val="1163002514"/>
                  </a:ext>
                </a:extLst>
              </a:tr>
              <a:tr h="272919">
                <a:tc>
                  <a:txBody>
                    <a:bodyPr/>
                    <a:lstStyle/>
                    <a:p>
                      <a:pPr algn="l">
                        <a:buNone/>
                      </a:pPr>
                      <a:r>
                        <a:rPr lang="el-GR" sz="1600" b="0" kern="0" dirty="0">
                          <a:solidFill>
                            <a:schemeClr val="tx1"/>
                          </a:solidFill>
                          <a:effectLst/>
                        </a:rPr>
                        <a:t>3ος άξονας: Ευχρηστία</a:t>
                      </a:r>
                      <a:endParaRPr lang="el-GR" sz="1600" b="0" kern="100" dirty="0">
                        <a:solidFill>
                          <a:schemeClr val="tx1"/>
                        </a:solidFill>
                        <a:effectLst/>
                        <a:latin typeface="Liberation Serif"/>
                        <a:ea typeface="NSimSun" panose="02010609030101010101" pitchFamily="49" charset="-122"/>
                        <a:cs typeface="Lucida Sans" panose="020B0602030504090204" pitchFamily="34" charset="0"/>
                      </a:endParaRPr>
                    </a:p>
                  </a:txBody>
                  <a:tcPr marL="68580" marR="68580" marT="0" marB="0" anchor="ctr">
                    <a:solidFill>
                      <a:srgbClr val="FDECC8"/>
                    </a:solidFill>
                  </a:tcPr>
                </a:tc>
                <a:extLst>
                  <a:ext uri="{0D108BD9-81ED-4DB2-BD59-A6C34878D82A}">
                    <a16:rowId xmlns:a16="http://schemas.microsoft.com/office/drawing/2014/main" val="1410497469"/>
                  </a:ext>
                </a:extLst>
              </a:tr>
              <a:tr h="314086">
                <a:tc>
                  <a:txBody>
                    <a:bodyPr/>
                    <a:lstStyle/>
                    <a:p>
                      <a:pPr algn="l">
                        <a:buNone/>
                      </a:pPr>
                      <a:r>
                        <a:rPr lang="el-GR" sz="1600" b="0" kern="0" dirty="0">
                          <a:solidFill>
                            <a:schemeClr val="tx1"/>
                          </a:solidFill>
                          <a:effectLst/>
                        </a:rPr>
                        <a:t>4ος άξονας: Υποστήριξη – καθοδήγηση στη μελέτη του εκπαιδευόμενου</a:t>
                      </a:r>
                      <a:endParaRPr lang="el-GR" sz="1600" b="0" kern="100" dirty="0">
                        <a:solidFill>
                          <a:schemeClr val="tx1"/>
                        </a:solidFill>
                        <a:effectLst/>
                        <a:latin typeface="Liberation Serif"/>
                        <a:ea typeface="NSimSun" panose="02010609030101010101" pitchFamily="49" charset="-122"/>
                        <a:cs typeface="Lucida Sans" panose="020B0602030504090204" pitchFamily="34" charset="0"/>
                      </a:endParaRPr>
                    </a:p>
                  </a:txBody>
                  <a:tcPr marL="68580" marR="68580" marT="0" marB="0" anchor="ctr">
                    <a:solidFill>
                      <a:srgbClr val="FFF7E6"/>
                    </a:solidFill>
                  </a:tcPr>
                </a:tc>
                <a:extLst>
                  <a:ext uri="{0D108BD9-81ED-4DB2-BD59-A6C34878D82A}">
                    <a16:rowId xmlns:a16="http://schemas.microsoft.com/office/drawing/2014/main" val="2344608360"/>
                  </a:ext>
                </a:extLst>
              </a:tr>
              <a:tr h="288032">
                <a:tc>
                  <a:txBody>
                    <a:bodyPr/>
                    <a:lstStyle/>
                    <a:p>
                      <a:pPr algn="l">
                        <a:buNone/>
                      </a:pPr>
                      <a:r>
                        <a:rPr lang="el-GR" sz="1600" b="0" kern="0" dirty="0">
                          <a:solidFill>
                            <a:schemeClr val="tx1"/>
                          </a:solidFill>
                          <a:effectLst/>
                        </a:rPr>
                        <a:t>5ος άξονας: Υποστήριξη της αλληλεπίδρασης με τον εκπαιδευόμενο στη μελέτη του</a:t>
                      </a:r>
                      <a:endParaRPr lang="el-GR" sz="1600" b="0" kern="100" dirty="0">
                        <a:solidFill>
                          <a:schemeClr val="tx1"/>
                        </a:solidFill>
                        <a:effectLst/>
                        <a:latin typeface="Liberation Serif"/>
                        <a:ea typeface="NSimSun" panose="02010609030101010101" pitchFamily="49" charset="-122"/>
                        <a:cs typeface="Lucida Sans" panose="020B0602030504090204" pitchFamily="34" charset="0"/>
                      </a:endParaRPr>
                    </a:p>
                  </a:txBody>
                  <a:tcPr marL="68580" marR="68580" marT="0" marB="0" anchor="ctr">
                    <a:solidFill>
                      <a:srgbClr val="FDECC8"/>
                    </a:solidFill>
                  </a:tcPr>
                </a:tc>
                <a:extLst>
                  <a:ext uri="{0D108BD9-81ED-4DB2-BD59-A6C34878D82A}">
                    <a16:rowId xmlns:a16="http://schemas.microsoft.com/office/drawing/2014/main" val="1159091107"/>
                  </a:ext>
                </a:extLst>
              </a:tr>
              <a:tr h="305300">
                <a:tc>
                  <a:txBody>
                    <a:bodyPr/>
                    <a:lstStyle/>
                    <a:p>
                      <a:pPr algn="l">
                        <a:buNone/>
                      </a:pPr>
                      <a:r>
                        <a:rPr lang="el-GR" sz="1600" b="0" kern="0" dirty="0">
                          <a:solidFill>
                            <a:schemeClr val="tx1"/>
                          </a:solidFill>
                          <a:effectLst/>
                        </a:rPr>
                        <a:t>6ος άξονας: Δυνατότητα </a:t>
                      </a:r>
                      <a:r>
                        <a:rPr lang="el-GR" sz="1600" b="0" kern="0" dirty="0" err="1">
                          <a:solidFill>
                            <a:schemeClr val="tx1"/>
                          </a:solidFill>
                          <a:effectLst/>
                        </a:rPr>
                        <a:t>αναστοχασμού</a:t>
                      </a:r>
                      <a:r>
                        <a:rPr lang="el-GR" sz="1600" b="0" kern="0" dirty="0">
                          <a:solidFill>
                            <a:schemeClr val="tx1"/>
                          </a:solidFill>
                          <a:effectLst/>
                        </a:rPr>
                        <a:t>- αυτοαξιολόγησης εκπαιδευόμενου</a:t>
                      </a:r>
                      <a:endParaRPr lang="el-GR" sz="1600" b="0" kern="100" dirty="0">
                        <a:solidFill>
                          <a:schemeClr val="tx1"/>
                        </a:solidFill>
                        <a:effectLst/>
                        <a:latin typeface="Liberation Serif"/>
                        <a:ea typeface="NSimSun" panose="02010609030101010101" pitchFamily="49" charset="-122"/>
                        <a:cs typeface="Lucida Sans" panose="020B0602030504090204" pitchFamily="34" charset="0"/>
                      </a:endParaRPr>
                    </a:p>
                  </a:txBody>
                  <a:tcPr marL="68580" marR="68580" marT="0" marB="0" anchor="ctr">
                    <a:solidFill>
                      <a:srgbClr val="FFF7E6"/>
                    </a:solidFill>
                  </a:tcPr>
                </a:tc>
                <a:extLst>
                  <a:ext uri="{0D108BD9-81ED-4DB2-BD59-A6C34878D82A}">
                    <a16:rowId xmlns:a16="http://schemas.microsoft.com/office/drawing/2014/main" val="1530567988"/>
                  </a:ext>
                </a:extLst>
              </a:tr>
              <a:tr h="360040">
                <a:tc>
                  <a:txBody>
                    <a:bodyPr/>
                    <a:lstStyle/>
                    <a:p>
                      <a:pPr algn="l">
                        <a:buNone/>
                      </a:pPr>
                      <a:r>
                        <a:rPr lang="el-GR" sz="1600" b="0" kern="0" dirty="0">
                          <a:solidFill>
                            <a:schemeClr val="tx1"/>
                          </a:solidFill>
                          <a:effectLst/>
                        </a:rPr>
                        <a:t>7ος άξονας: Σαφήνεια σκοπού και προσδοκώμενων μαθησιακών αποτελεσμάτων</a:t>
                      </a:r>
                      <a:endParaRPr lang="el-GR" sz="1600" b="0" kern="100" dirty="0">
                        <a:solidFill>
                          <a:schemeClr val="tx1"/>
                        </a:solidFill>
                        <a:effectLst/>
                        <a:latin typeface="Liberation Serif"/>
                        <a:ea typeface="NSimSun" panose="02010609030101010101" pitchFamily="49" charset="-122"/>
                        <a:cs typeface="Lucida Sans" panose="020B0602030504090204" pitchFamily="34" charset="0"/>
                      </a:endParaRPr>
                    </a:p>
                  </a:txBody>
                  <a:tcPr marL="68580" marR="68580" marT="0" marB="0" anchor="ctr">
                    <a:solidFill>
                      <a:srgbClr val="FDECC8"/>
                    </a:solidFill>
                  </a:tcPr>
                </a:tc>
                <a:extLst>
                  <a:ext uri="{0D108BD9-81ED-4DB2-BD59-A6C34878D82A}">
                    <a16:rowId xmlns:a16="http://schemas.microsoft.com/office/drawing/2014/main" val="639156967"/>
                  </a:ext>
                </a:extLst>
              </a:tr>
              <a:tr h="207406">
                <a:tc>
                  <a:txBody>
                    <a:bodyPr/>
                    <a:lstStyle/>
                    <a:p>
                      <a:pPr algn="l">
                        <a:buNone/>
                      </a:pPr>
                      <a:r>
                        <a:rPr lang="el-GR" sz="1600" b="0" kern="0" dirty="0">
                          <a:solidFill>
                            <a:schemeClr val="tx1"/>
                          </a:solidFill>
                          <a:effectLst/>
                        </a:rPr>
                        <a:t>8ος άξονας: Εφαρμογή αρχών της Γνωστικής Θεωρίας Πολυμεσικής Μάθησης</a:t>
                      </a:r>
                      <a:endParaRPr lang="el-GR" sz="1600" b="0" kern="100" dirty="0">
                        <a:solidFill>
                          <a:schemeClr val="tx1"/>
                        </a:solidFill>
                        <a:effectLst/>
                        <a:latin typeface="Liberation Serif"/>
                        <a:ea typeface="NSimSun" panose="02010609030101010101" pitchFamily="49" charset="-122"/>
                        <a:cs typeface="Lucida Sans" panose="020B0602030504090204" pitchFamily="34" charset="0"/>
                      </a:endParaRPr>
                    </a:p>
                  </a:txBody>
                  <a:tcPr marL="68580" marR="68580" marT="0" marB="0" anchor="ctr">
                    <a:solidFill>
                      <a:srgbClr val="FFF7E6"/>
                    </a:solidFill>
                  </a:tcPr>
                </a:tc>
                <a:extLst>
                  <a:ext uri="{0D108BD9-81ED-4DB2-BD59-A6C34878D82A}">
                    <a16:rowId xmlns:a16="http://schemas.microsoft.com/office/drawing/2014/main" val="1696226851"/>
                  </a:ext>
                </a:extLst>
              </a:tr>
              <a:tr h="296683">
                <a:tc>
                  <a:txBody>
                    <a:bodyPr/>
                    <a:lstStyle/>
                    <a:p>
                      <a:pPr algn="l">
                        <a:buNone/>
                      </a:pPr>
                      <a:r>
                        <a:rPr lang="el-GR" sz="1600" b="0" kern="0" dirty="0">
                          <a:solidFill>
                            <a:schemeClr val="tx1"/>
                          </a:solidFill>
                          <a:effectLst/>
                        </a:rPr>
                        <a:t>9ος άξονας: Γενικές επισημάνσεις</a:t>
                      </a:r>
                      <a:endParaRPr lang="el-GR" sz="1600" b="0" kern="100" dirty="0">
                        <a:solidFill>
                          <a:schemeClr val="tx1"/>
                        </a:solidFill>
                        <a:effectLst/>
                        <a:latin typeface="Liberation Serif"/>
                        <a:ea typeface="NSimSun" panose="02010609030101010101" pitchFamily="49" charset="-122"/>
                        <a:cs typeface="Lucida Sans" panose="020B0602030504090204" pitchFamily="34" charset="0"/>
                      </a:endParaRPr>
                    </a:p>
                  </a:txBody>
                  <a:tcPr marL="68580" marR="68580" marT="0" marB="0" anchor="ctr">
                    <a:solidFill>
                      <a:srgbClr val="FDECC8"/>
                    </a:solidFill>
                  </a:tcPr>
                </a:tc>
                <a:extLst>
                  <a:ext uri="{0D108BD9-81ED-4DB2-BD59-A6C34878D82A}">
                    <a16:rowId xmlns:a16="http://schemas.microsoft.com/office/drawing/2014/main" val="1448656788"/>
                  </a:ext>
                </a:extLst>
              </a:tr>
            </a:tbl>
          </a:graphicData>
        </a:graphic>
      </p:graphicFrame>
      <p:sp>
        <p:nvSpPr>
          <p:cNvPr id="8" name="TextBox 7">
            <a:extLst>
              <a:ext uri="{FF2B5EF4-FFF2-40B4-BE49-F238E27FC236}">
                <a16:creationId xmlns:a16="http://schemas.microsoft.com/office/drawing/2014/main" id="{D77FE1C6-21EB-6EBC-9AFF-5B1A4C62C1BC}"/>
              </a:ext>
            </a:extLst>
          </p:cNvPr>
          <p:cNvSpPr txBox="1"/>
          <p:nvPr/>
        </p:nvSpPr>
        <p:spPr>
          <a:xfrm>
            <a:off x="1115616" y="1584642"/>
            <a:ext cx="7560840" cy="400110"/>
          </a:xfrm>
          <a:prstGeom prst="rect">
            <a:avLst/>
          </a:prstGeom>
          <a:noFill/>
        </p:spPr>
        <p:txBody>
          <a:bodyPr wrap="square">
            <a:spAutoFit/>
          </a:bodyPr>
          <a:lstStyle/>
          <a:p>
            <a:pPr algn="ctr">
              <a:buNone/>
            </a:pPr>
            <a:r>
              <a:rPr lang="el-GR" sz="2000" b="1" kern="100" dirty="0">
                <a:solidFill>
                  <a:srgbClr val="000000"/>
                </a:solidFill>
                <a:effectLst/>
                <a:latin typeface="+mn-lt"/>
                <a:ea typeface="NSimSun" panose="02010609030101010101" pitchFamily="49" charset="-122"/>
                <a:cs typeface="Lucida Sans" panose="020B0602030504090204" pitchFamily="34" charset="0"/>
              </a:rPr>
              <a:t>Άξονες ανάλυσης ερωτηματολογίου ειδικών στην ΕξΑΕ</a:t>
            </a:r>
            <a:r>
              <a:rPr lang="el-GR" sz="2000" b="1" kern="100" dirty="0">
                <a:effectLst/>
                <a:latin typeface="+mn-lt"/>
                <a:ea typeface="NSimSun" panose="02010609030101010101" pitchFamily="49" charset="-122"/>
                <a:cs typeface="Lucida Sans" panose="020B0602030504090204" pitchFamily="34" charset="0"/>
              </a:rPr>
              <a:t> </a:t>
            </a:r>
          </a:p>
        </p:txBody>
      </p:sp>
      <p:sp>
        <p:nvSpPr>
          <p:cNvPr id="2" name="Τίτλος 1">
            <a:extLst>
              <a:ext uri="{FF2B5EF4-FFF2-40B4-BE49-F238E27FC236}">
                <a16:creationId xmlns:a16="http://schemas.microsoft.com/office/drawing/2014/main" id="{DA358462-558D-65B1-32F3-A30FC10296CE}"/>
              </a:ext>
            </a:extLst>
          </p:cNvPr>
          <p:cNvSpPr txBox="1">
            <a:spLocks/>
          </p:cNvSpPr>
          <p:nvPr/>
        </p:nvSpPr>
        <p:spPr>
          <a:xfrm>
            <a:off x="1115616" y="620688"/>
            <a:ext cx="7776864" cy="57606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4400" b="1" kern="1200">
                <a:solidFill>
                  <a:schemeClr val="tx1"/>
                </a:solidFill>
                <a:latin typeface="+mj-lt"/>
                <a:ea typeface="+mj-ea"/>
                <a:cs typeface="+mj-cs"/>
              </a:defRPr>
            </a:lvl1pPr>
          </a:lstStyle>
          <a:p>
            <a:pPr fontAlgn="auto">
              <a:spcAft>
                <a:spcPts val="0"/>
              </a:spcAft>
            </a:pPr>
            <a:r>
              <a:rPr lang="el-GR" sz="3600" dirty="0"/>
              <a:t>6. Μεθοδολογία 3/6</a:t>
            </a:r>
            <a:endParaRPr lang="el-GR" sz="3600" dirty="0">
              <a:highlight>
                <a:srgbClr val="FF0000"/>
              </a:highlight>
            </a:endParaRPr>
          </a:p>
        </p:txBody>
      </p:sp>
    </p:spTree>
    <p:extLst>
      <p:ext uri="{BB962C8B-B14F-4D97-AF65-F5344CB8AC3E}">
        <p14:creationId xmlns:p14="http://schemas.microsoft.com/office/powerpoint/2010/main" val="2797485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05208" y="548680"/>
            <a:ext cx="7199240" cy="765652"/>
          </a:xfrm>
        </p:spPr>
        <p:txBody>
          <a:bodyPr>
            <a:noAutofit/>
          </a:bodyPr>
          <a:lstStyle/>
          <a:p>
            <a:r>
              <a:rPr lang="el-GR" sz="3600" dirty="0"/>
              <a:t>1. Σκοπός </a:t>
            </a:r>
            <a:endParaRPr lang="el-GR" sz="3600" b="1" dirty="0"/>
          </a:p>
        </p:txBody>
      </p:sp>
      <p:sp>
        <p:nvSpPr>
          <p:cNvPr id="4" name="9 - Ορθογώνιο"/>
          <p:cNvSpPr/>
          <p:nvPr/>
        </p:nvSpPr>
        <p:spPr>
          <a:xfrm>
            <a:off x="467544" y="2122835"/>
            <a:ext cx="8496944" cy="2123787"/>
          </a:xfrm>
          <a:prstGeom prst="rect">
            <a:avLst/>
          </a:prstGeom>
        </p:spPr>
        <p:txBody>
          <a:bodyPr wrap="square">
            <a:spAutoFit/>
          </a:bodyPr>
          <a:lstStyle/>
          <a:p>
            <a:pPr marL="0" indent="0" algn="ctr">
              <a:lnSpc>
                <a:spcPct val="120000"/>
              </a:lnSpc>
              <a:buNone/>
            </a:pPr>
            <a:r>
              <a:rPr lang="en-US" sz="2800" dirty="0" err="1">
                <a:solidFill>
                  <a:srgbClr val="111827"/>
                </a:solidFill>
                <a:latin typeface="Calibri" pitchFamily="34" charset="0"/>
                <a:ea typeface="Calibri" pitchFamily="34" charset="-122"/>
                <a:cs typeface="Calibri" pitchFamily="34" charset="-120"/>
              </a:rPr>
              <a:t>Σχεδι</a:t>
            </a:r>
            <a:r>
              <a:rPr lang="en-US" sz="2800" dirty="0">
                <a:solidFill>
                  <a:srgbClr val="111827"/>
                </a:solidFill>
                <a:latin typeface="Calibri" pitchFamily="34" charset="0"/>
                <a:ea typeface="Calibri" pitchFamily="34" charset="-122"/>
                <a:cs typeface="Calibri" pitchFamily="34" charset="-120"/>
              </a:rPr>
              <a:t>ασμός, υλοποίηση και αποτίμηση παρέμβασης</a:t>
            </a:r>
            <a:r>
              <a:rPr lang="el-GR" sz="2800" dirty="0">
                <a:solidFill>
                  <a:srgbClr val="111827"/>
                </a:solidFill>
                <a:latin typeface="Calibri" pitchFamily="34" charset="0"/>
                <a:ea typeface="Calibri" pitchFamily="34" charset="-122"/>
                <a:cs typeface="Calibri" pitchFamily="34" charset="-120"/>
              </a:rPr>
              <a:t> </a:t>
            </a:r>
            <a:r>
              <a:rPr lang="en-US" sz="2800" dirty="0" err="1">
                <a:solidFill>
                  <a:srgbClr val="111827"/>
                </a:solidFill>
                <a:latin typeface="Calibri" pitchFamily="34" charset="0"/>
                <a:ea typeface="Calibri" pitchFamily="34" charset="-122"/>
                <a:cs typeface="Calibri" pitchFamily="34" charset="-120"/>
              </a:rPr>
              <a:t>Συμ</a:t>
            </a:r>
            <a:r>
              <a:rPr lang="en-US" sz="2800" dirty="0">
                <a:solidFill>
                  <a:srgbClr val="111827"/>
                </a:solidFill>
                <a:latin typeface="Calibri" pitchFamily="34" charset="0"/>
                <a:ea typeface="Calibri" pitchFamily="34" charset="-122"/>
                <a:cs typeface="Calibri" pitchFamily="34" charset="-120"/>
              </a:rPr>
              <a:t>πληρωματικής Σχολικής</a:t>
            </a:r>
            <a:r>
              <a:rPr lang="el-GR" sz="2800" dirty="0"/>
              <a:t> </a:t>
            </a:r>
            <a:r>
              <a:rPr lang="en-US" sz="2800" dirty="0">
                <a:solidFill>
                  <a:srgbClr val="111827"/>
                </a:solidFill>
                <a:latin typeface="Calibri" pitchFamily="34" charset="0"/>
                <a:ea typeface="Calibri" pitchFamily="34" charset="-122"/>
                <a:cs typeface="Calibri" pitchFamily="34" charset="-120"/>
              </a:rPr>
              <a:t>ΕξΑΕ </a:t>
            </a:r>
            <a:r>
              <a:rPr lang="en-US" sz="2800" dirty="0" err="1">
                <a:solidFill>
                  <a:srgbClr val="111827"/>
                </a:solidFill>
                <a:latin typeface="Calibri" pitchFamily="34" charset="0"/>
                <a:ea typeface="Calibri" pitchFamily="34" charset="-122"/>
                <a:cs typeface="Calibri" pitchFamily="34" charset="-120"/>
              </a:rPr>
              <a:t>μέσω</a:t>
            </a:r>
            <a:r>
              <a:rPr lang="en-US" sz="2800" dirty="0">
                <a:solidFill>
                  <a:srgbClr val="111827"/>
                </a:solidFill>
                <a:latin typeface="Calibri" pitchFamily="34" charset="0"/>
                <a:ea typeface="Calibri" pitchFamily="34" charset="-122"/>
                <a:cs typeface="Calibri" pitchFamily="34" charset="-120"/>
              </a:rPr>
              <a:t> ψηφιακού εκπαιδευτικού υλικού</a:t>
            </a:r>
            <a:r>
              <a:rPr lang="el-GR" sz="2800" dirty="0">
                <a:solidFill>
                  <a:srgbClr val="111827"/>
                </a:solidFill>
                <a:latin typeface="Calibri" pitchFamily="34" charset="0"/>
                <a:ea typeface="Calibri" pitchFamily="34" charset="-122"/>
                <a:cs typeface="Calibri" pitchFamily="34" charset="-120"/>
              </a:rPr>
              <a:t> </a:t>
            </a:r>
            <a:r>
              <a:rPr lang="en-US" sz="2800" dirty="0" err="1">
                <a:solidFill>
                  <a:srgbClr val="111827"/>
                </a:solidFill>
                <a:latin typeface="Calibri" pitchFamily="34" charset="0"/>
                <a:ea typeface="Calibri" pitchFamily="34" charset="-122"/>
                <a:cs typeface="Calibri" pitchFamily="34" charset="-120"/>
              </a:rPr>
              <a:t>γι</a:t>
            </a:r>
            <a:r>
              <a:rPr lang="en-US" sz="2800" dirty="0">
                <a:solidFill>
                  <a:srgbClr val="111827"/>
                </a:solidFill>
                <a:latin typeface="Calibri" pitchFamily="34" charset="0"/>
                <a:ea typeface="Calibri" pitchFamily="34" charset="-122"/>
                <a:cs typeface="Calibri" pitchFamily="34" charset="-120"/>
              </a:rPr>
              <a:t>α την ενότητα «Ταλαντώσεις» (Φυσική Γ΄ Γυμνασίου).</a:t>
            </a:r>
            <a:endParaRPr lang="en-US" sz="2800" dirty="0"/>
          </a:p>
        </p:txBody>
      </p:sp>
      <p:pic>
        <p:nvPicPr>
          <p:cNvPr id="11" name="Εικόνα 10">
            <a:extLst>
              <a:ext uri="{FF2B5EF4-FFF2-40B4-BE49-F238E27FC236}">
                <a16:creationId xmlns:a16="http://schemas.microsoft.com/office/drawing/2014/main" id="{AB088AB7-DB6E-64AC-7CF2-D9BEC09A34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0272" y="5156067"/>
            <a:ext cx="1800199" cy="1153253"/>
          </a:xfrm>
          <a:prstGeom prst="rect">
            <a:avLst/>
          </a:prstGeom>
        </p:spPr>
      </p:pic>
    </p:spTree>
    <p:extLst>
      <p:ext uri="{BB962C8B-B14F-4D97-AF65-F5344CB8AC3E}">
        <p14:creationId xmlns:p14="http://schemas.microsoft.com/office/powerpoint/2010/main" val="6726484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Πίνακας 3">
            <a:extLst>
              <a:ext uri="{FF2B5EF4-FFF2-40B4-BE49-F238E27FC236}">
                <a16:creationId xmlns:a16="http://schemas.microsoft.com/office/drawing/2014/main" id="{605A890A-3F45-81F3-B387-DDB669C6652D}"/>
              </a:ext>
            </a:extLst>
          </p:cNvPr>
          <p:cNvGraphicFramePr>
            <a:graphicFrameLocks noGrp="1"/>
          </p:cNvGraphicFramePr>
          <p:nvPr>
            <p:extLst>
              <p:ext uri="{D42A27DB-BD31-4B8C-83A1-F6EECF244321}">
                <p14:modId xmlns:p14="http://schemas.microsoft.com/office/powerpoint/2010/main" val="2811660750"/>
              </p:ext>
            </p:extLst>
          </p:nvPr>
        </p:nvGraphicFramePr>
        <p:xfrm>
          <a:off x="755576" y="1765510"/>
          <a:ext cx="8136904" cy="4508594"/>
        </p:xfrm>
        <a:graphic>
          <a:graphicData uri="http://schemas.openxmlformats.org/drawingml/2006/table">
            <a:tbl>
              <a:tblPr firstRow="1" firstCol="1" bandRow="1">
                <a:tableStyleId>{5C22544A-7EE6-4342-B048-85BDC9FD1C3A}</a:tableStyleId>
              </a:tblPr>
              <a:tblGrid>
                <a:gridCol w="1136508">
                  <a:extLst>
                    <a:ext uri="{9D8B030D-6E8A-4147-A177-3AD203B41FA5}">
                      <a16:colId xmlns:a16="http://schemas.microsoft.com/office/drawing/2014/main" val="3446653167"/>
                    </a:ext>
                  </a:extLst>
                </a:gridCol>
                <a:gridCol w="997634">
                  <a:extLst>
                    <a:ext uri="{9D8B030D-6E8A-4147-A177-3AD203B41FA5}">
                      <a16:colId xmlns:a16="http://schemas.microsoft.com/office/drawing/2014/main" val="4026450427"/>
                    </a:ext>
                  </a:extLst>
                </a:gridCol>
                <a:gridCol w="3920524">
                  <a:extLst>
                    <a:ext uri="{9D8B030D-6E8A-4147-A177-3AD203B41FA5}">
                      <a16:colId xmlns:a16="http://schemas.microsoft.com/office/drawing/2014/main" val="75740274"/>
                    </a:ext>
                  </a:extLst>
                </a:gridCol>
                <a:gridCol w="2082238">
                  <a:extLst>
                    <a:ext uri="{9D8B030D-6E8A-4147-A177-3AD203B41FA5}">
                      <a16:colId xmlns:a16="http://schemas.microsoft.com/office/drawing/2014/main" val="2424837700"/>
                    </a:ext>
                  </a:extLst>
                </a:gridCol>
              </a:tblGrid>
              <a:tr h="380062">
                <a:tc>
                  <a:txBody>
                    <a:bodyPr/>
                    <a:lstStyle/>
                    <a:p>
                      <a:pPr algn="ctr">
                        <a:buNone/>
                      </a:pPr>
                      <a:r>
                        <a:rPr lang="el-GR" sz="1000" kern="0" dirty="0">
                          <a:solidFill>
                            <a:schemeClr val="tx1"/>
                          </a:solidFill>
                          <a:effectLst/>
                        </a:rPr>
                        <a:t>Ερευνητικό</a:t>
                      </a:r>
                      <a:endParaRPr lang="el-GR" sz="1000" kern="100" dirty="0">
                        <a:solidFill>
                          <a:schemeClr val="tx1"/>
                        </a:solidFill>
                        <a:effectLst/>
                      </a:endParaRPr>
                    </a:p>
                    <a:p>
                      <a:pPr algn="ctr">
                        <a:buNone/>
                      </a:pPr>
                      <a:r>
                        <a:rPr lang="el-GR" sz="1000" kern="0" dirty="0">
                          <a:solidFill>
                            <a:schemeClr val="tx1"/>
                          </a:solidFill>
                          <a:effectLst/>
                        </a:rPr>
                        <a:t>ερώτημα</a:t>
                      </a:r>
                      <a:endParaRPr lang="el-GR" sz="1000" kern="100" dirty="0">
                        <a:solidFill>
                          <a:schemeClr val="tx1"/>
                        </a:solidFill>
                        <a:effectLst/>
                        <a:latin typeface="Liberation Serif"/>
                        <a:ea typeface="NSimSun" panose="02010609030101010101" pitchFamily="49" charset="-122"/>
                        <a:cs typeface="Lucida Sans" panose="020B0602030504090204" pitchFamily="34" charset="0"/>
                      </a:endParaRPr>
                    </a:p>
                  </a:txBody>
                  <a:tcPr marL="50208" marR="50208" marT="0" marB="0" anchor="ctr">
                    <a:solidFill>
                      <a:srgbClr val="B7791F"/>
                    </a:solidFill>
                  </a:tcPr>
                </a:tc>
                <a:tc>
                  <a:txBody>
                    <a:bodyPr/>
                    <a:lstStyle/>
                    <a:p>
                      <a:pPr algn="ctr">
                        <a:buNone/>
                      </a:pPr>
                      <a:r>
                        <a:rPr lang="el-GR" sz="1000" kern="0" dirty="0">
                          <a:solidFill>
                            <a:schemeClr val="tx1"/>
                          </a:solidFill>
                          <a:effectLst/>
                        </a:rPr>
                        <a:t>Άξονες Ειδικών (Ε#)</a:t>
                      </a:r>
                      <a:endParaRPr lang="el-GR" sz="1000" kern="100" dirty="0">
                        <a:solidFill>
                          <a:schemeClr val="tx1"/>
                        </a:solidFill>
                        <a:effectLst/>
                        <a:latin typeface="Liberation Serif"/>
                        <a:ea typeface="NSimSun" panose="02010609030101010101" pitchFamily="49" charset="-122"/>
                        <a:cs typeface="Lucida Sans" panose="020B0602030504090204" pitchFamily="34" charset="0"/>
                      </a:endParaRPr>
                    </a:p>
                  </a:txBody>
                  <a:tcPr marL="50208" marR="50208" marT="0" marB="0" anchor="ctr">
                    <a:solidFill>
                      <a:srgbClr val="B7791F"/>
                    </a:solidFill>
                  </a:tcPr>
                </a:tc>
                <a:tc>
                  <a:txBody>
                    <a:bodyPr/>
                    <a:lstStyle/>
                    <a:p>
                      <a:pPr algn="ctr">
                        <a:buNone/>
                      </a:pPr>
                      <a:r>
                        <a:rPr lang="el-GR" sz="1000" kern="0" dirty="0">
                          <a:solidFill>
                            <a:schemeClr val="tx1"/>
                          </a:solidFill>
                          <a:effectLst/>
                        </a:rPr>
                        <a:t>Περιγραφή/εστίαση</a:t>
                      </a:r>
                      <a:endParaRPr lang="el-GR" sz="1000" kern="100" dirty="0">
                        <a:solidFill>
                          <a:schemeClr val="tx1"/>
                        </a:solidFill>
                        <a:effectLst/>
                        <a:latin typeface="Liberation Serif"/>
                        <a:ea typeface="NSimSun" panose="02010609030101010101" pitchFamily="49" charset="-122"/>
                        <a:cs typeface="Lucida Sans" panose="020B0602030504090204" pitchFamily="34" charset="0"/>
                      </a:endParaRPr>
                    </a:p>
                  </a:txBody>
                  <a:tcPr marL="50208" marR="50208" marT="0" marB="0" anchor="ctr">
                    <a:solidFill>
                      <a:srgbClr val="B7791F"/>
                    </a:solidFill>
                  </a:tcPr>
                </a:tc>
                <a:tc>
                  <a:txBody>
                    <a:bodyPr/>
                    <a:lstStyle/>
                    <a:p>
                      <a:pPr algn="ctr">
                        <a:buNone/>
                      </a:pPr>
                      <a:r>
                        <a:rPr lang="el-GR" sz="1000" kern="0" dirty="0">
                          <a:solidFill>
                            <a:schemeClr val="tx1"/>
                          </a:solidFill>
                          <a:effectLst/>
                        </a:rPr>
                        <a:t>Κάλυψη από μαθητικό εργαλείο</a:t>
                      </a:r>
                      <a:endParaRPr lang="el-GR" sz="1000" kern="100" dirty="0">
                        <a:solidFill>
                          <a:schemeClr val="tx1"/>
                        </a:solidFill>
                        <a:effectLst/>
                        <a:latin typeface="Liberation Serif"/>
                        <a:ea typeface="NSimSun" panose="02010609030101010101" pitchFamily="49" charset="-122"/>
                        <a:cs typeface="Lucida Sans" panose="020B0602030504090204" pitchFamily="34" charset="0"/>
                      </a:endParaRPr>
                    </a:p>
                  </a:txBody>
                  <a:tcPr marL="50208" marR="50208" marT="0" marB="0" anchor="ctr">
                    <a:solidFill>
                      <a:srgbClr val="B7791F"/>
                    </a:solidFill>
                  </a:tcPr>
                </a:tc>
                <a:extLst>
                  <a:ext uri="{0D108BD9-81ED-4DB2-BD59-A6C34878D82A}">
                    <a16:rowId xmlns:a16="http://schemas.microsoft.com/office/drawing/2014/main" val="3333053868"/>
                  </a:ext>
                </a:extLst>
              </a:tr>
              <a:tr h="816331">
                <a:tc>
                  <a:txBody>
                    <a:bodyPr/>
                    <a:lstStyle/>
                    <a:p>
                      <a:pPr algn="just">
                        <a:buNone/>
                      </a:pPr>
                      <a:r>
                        <a:rPr lang="el-GR" sz="1000" kern="0" dirty="0">
                          <a:solidFill>
                            <a:schemeClr val="tx1"/>
                          </a:solidFill>
                          <a:effectLst/>
                        </a:rPr>
                        <a:t>ΕΕ1: </a:t>
                      </a:r>
                      <a:endParaRPr lang="el-GR" sz="1000" kern="100" dirty="0">
                        <a:solidFill>
                          <a:schemeClr val="tx1"/>
                        </a:solidFill>
                        <a:effectLst/>
                      </a:endParaRPr>
                    </a:p>
                    <a:p>
                      <a:pPr algn="just">
                        <a:buNone/>
                      </a:pPr>
                      <a:r>
                        <a:rPr lang="el-GR" sz="1000" kern="0" dirty="0">
                          <a:solidFill>
                            <a:schemeClr val="tx1"/>
                          </a:solidFill>
                          <a:effectLst/>
                        </a:rPr>
                        <a:t>Ευθυγράμμιση με αρχές ΕξΑΕ</a:t>
                      </a:r>
                      <a:endParaRPr lang="el-GR" sz="1000" kern="100" dirty="0">
                        <a:solidFill>
                          <a:schemeClr val="tx1"/>
                        </a:solidFill>
                        <a:effectLst/>
                        <a:latin typeface="Liberation Serif"/>
                        <a:ea typeface="NSimSun" panose="02010609030101010101" pitchFamily="49" charset="-122"/>
                        <a:cs typeface="Lucida Sans" panose="020B0602030504090204" pitchFamily="34" charset="0"/>
                      </a:endParaRPr>
                    </a:p>
                  </a:txBody>
                  <a:tcPr marL="50208" marR="50208" marT="0" marB="0" anchor="ctr">
                    <a:solidFill>
                      <a:srgbClr val="B7791F"/>
                    </a:solidFill>
                  </a:tcPr>
                </a:tc>
                <a:tc>
                  <a:txBody>
                    <a:bodyPr/>
                    <a:lstStyle/>
                    <a:p>
                      <a:pPr algn="just">
                        <a:buNone/>
                      </a:pPr>
                      <a:r>
                        <a:rPr lang="el-GR" sz="1000" kern="0" dirty="0">
                          <a:solidFill>
                            <a:schemeClr val="tx1"/>
                          </a:solidFill>
                          <a:effectLst/>
                        </a:rPr>
                        <a:t>Ε1, Ε2, Ε3, Ε4, Ε5, Ε6, Ε7</a:t>
                      </a:r>
                      <a:endParaRPr lang="el-GR" sz="1000" kern="100" dirty="0">
                        <a:solidFill>
                          <a:schemeClr val="tx1"/>
                        </a:solidFill>
                        <a:effectLst/>
                        <a:latin typeface="Liberation Serif"/>
                        <a:ea typeface="NSimSun" panose="02010609030101010101" pitchFamily="49" charset="-122"/>
                        <a:cs typeface="Lucida Sans" panose="020B0602030504090204" pitchFamily="34" charset="0"/>
                      </a:endParaRPr>
                    </a:p>
                  </a:txBody>
                  <a:tcPr marL="50208" marR="50208" marT="0" marB="0" anchor="ctr">
                    <a:solidFill>
                      <a:srgbClr val="FDECC8"/>
                    </a:solidFill>
                  </a:tcPr>
                </a:tc>
                <a:tc>
                  <a:txBody>
                    <a:bodyPr/>
                    <a:lstStyle/>
                    <a:p>
                      <a:pPr algn="just">
                        <a:buNone/>
                      </a:pPr>
                      <a:r>
                        <a:rPr lang="el-GR" sz="1000" kern="0" dirty="0">
                          <a:solidFill>
                            <a:schemeClr val="tx1"/>
                          </a:solidFill>
                          <a:effectLst/>
                        </a:rPr>
                        <a:t>Επιστημονική συνοχή και τεκμηρίωση (Ε1), απλή–κατανοητή παρουσίαση περιεχομένου (Ε2), ευχρηστία περιβάλλοντος (Ε3), υποστήριξη–καθοδήγηση στη μελέτη (Ε4), δομές αλληλεπίδρασης με τον/την εκπαιδευόμενο/η (Ε5), δυνατότητες </a:t>
                      </a:r>
                      <a:r>
                        <a:rPr lang="el-GR" sz="1000" kern="0" dirty="0" err="1">
                          <a:solidFill>
                            <a:schemeClr val="tx1"/>
                          </a:solidFill>
                          <a:effectLst/>
                        </a:rPr>
                        <a:t>αναστοχασμού</a:t>
                      </a:r>
                      <a:r>
                        <a:rPr lang="el-GR" sz="1000" kern="0" dirty="0">
                          <a:solidFill>
                            <a:schemeClr val="tx1"/>
                          </a:solidFill>
                          <a:effectLst/>
                        </a:rPr>
                        <a:t> &amp; αυτοαξιολόγησης (Ε6), σαφήνεια σκοπών και προσδοκώμενων μαθησιακών αποτελεσμάτων (Ε7).</a:t>
                      </a:r>
                      <a:endParaRPr lang="el-GR" sz="1000" kern="100" dirty="0">
                        <a:solidFill>
                          <a:schemeClr val="tx1"/>
                        </a:solidFill>
                        <a:effectLst/>
                        <a:latin typeface="Liberation Serif"/>
                        <a:ea typeface="NSimSun" panose="02010609030101010101" pitchFamily="49" charset="-122"/>
                        <a:cs typeface="Lucida Sans" panose="020B0602030504090204" pitchFamily="34" charset="0"/>
                      </a:endParaRPr>
                    </a:p>
                  </a:txBody>
                  <a:tcPr marL="50208" marR="50208" marT="0" marB="0" anchor="ctr">
                    <a:solidFill>
                      <a:srgbClr val="FDECC8"/>
                    </a:solidFill>
                  </a:tcPr>
                </a:tc>
                <a:tc>
                  <a:txBody>
                    <a:bodyPr/>
                    <a:lstStyle/>
                    <a:p>
                      <a:pPr algn="just">
                        <a:buNone/>
                      </a:pPr>
                      <a:r>
                        <a:rPr lang="el-GR" sz="1000" kern="0" dirty="0">
                          <a:solidFill>
                            <a:schemeClr val="tx1"/>
                          </a:solidFill>
                          <a:effectLst/>
                        </a:rPr>
                        <a:t>Πλήρης (πολυδιάστατη αποτίμηση της ευθυγράμμισης με βασικές αρχές ΕξΑΕ από την οπτική των ειδικών).</a:t>
                      </a:r>
                      <a:endParaRPr lang="el-GR" sz="1000" kern="100" dirty="0">
                        <a:solidFill>
                          <a:schemeClr val="tx1"/>
                        </a:solidFill>
                        <a:effectLst/>
                        <a:latin typeface="Liberation Serif"/>
                        <a:ea typeface="NSimSun" panose="02010609030101010101" pitchFamily="49" charset="-122"/>
                        <a:cs typeface="Lucida Sans" panose="020B0602030504090204" pitchFamily="34" charset="0"/>
                      </a:endParaRPr>
                    </a:p>
                  </a:txBody>
                  <a:tcPr marL="50208" marR="50208" marT="0" marB="0" anchor="ctr">
                    <a:solidFill>
                      <a:srgbClr val="FDECC8"/>
                    </a:solidFill>
                  </a:tcPr>
                </a:tc>
                <a:extLst>
                  <a:ext uri="{0D108BD9-81ED-4DB2-BD59-A6C34878D82A}">
                    <a16:rowId xmlns:a16="http://schemas.microsoft.com/office/drawing/2014/main" val="1830956296"/>
                  </a:ext>
                </a:extLst>
              </a:tr>
              <a:tr h="738936">
                <a:tc>
                  <a:txBody>
                    <a:bodyPr/>
                    <a:lstStyle/>
                    <a:p>
                      <a:pPr algn="just">
                        <a:buNone/>
                      </a:pPr>
                      <a:r>
                        <a:rPr lang="el-GR" sz="1000" kern="0" dirty="0">
                          <a:solidFill>
                            <a:schemeClr val="tx1"/>
                          </a:solidFill>
                          <a:effectLst/>
                        </a:rPr>
                        <a:t>ΕΕ2: </a:t>
                      </a:r>
                      <a:endParaRPr lang="el-GR" sz="1000" kern="100" dirty="0">
                        <a:solidFill>
                          <a:schemeClr val="tx1"/>
                        </a:solidFill>
                        <a:effectLst/>
                      </a:endParaRPr>
                    </a:p>
                    <a:p>
                      <a:pPr algn="just">
                        <a:buNone/>
                      </a:pPr>
                      <a:r>
                        <a:rPr lang="el-GR" sz="1000" kern="0" dirty="0">
                          <a:solidFill>
                            <a:schemeClr val="tx1"/>
                          </a:solidFill>
                          <a:effectLst/>
                        </a:rPr>
                        <a:t>Τήρηση αρχών Πολυμεσικής Μάθησης (</a:t>
                      </a:r>
                      <a:r>
                        <a:rPr lang="el-GR" sz="1000" kern="0" dirty="0" err="1">
                          <a:solidFill>
                            <a:schemeClr val="tx1"/>
                          </a:solidFill>
                          <a:effectLst/>
                        </a:rPr>
                        <a:t>Mayer</a:t>
                      </a:r>
                      <a:r>
                        <a:rPr lang="el-GR" sz="1000" kern="0" dirty="0">
                          <a:solidFill>
                            <a:schemeClr val="tx1"/>
                          </a:solidFill>
                          <a:effectLst/>
                        </a:rPr>
                        <a:t>)</a:t>
                      </a:r>
                      <a:endParaRPr lang="el-GR" sz="1000" kern="100" dirty="0">
                        <a:solidFill>
                          <a:schemeClr val="tx1"/>
                        </a:solidFill>
                        <a:effectLst/>
                        <a:latin typeface="Liberation Serif"/>
                        <a:ea typeface="NSimSun" panose="02010609030101010101" pitchFamily="49" charset="-122"/>
                        <a:cs typeface="Lucida Sans" panose="020B0602030504090204" pitchFamily="34" charset="0"/>
                      </a:endParaRPr>
                    </a:p>
                  </a:txBody>
                  <a:tcPr marL="50208" marR="50208" marT="0" marB="0" anchor="ctr">
                    <a:solidFill>
                      <a:srgbClr val="B7791F"/>
                    </a:solidFill>
                  </a:tcPr>
                </a:tc>
                <a:tc>
                  <a:txBody>
                    <a:bodyPr/>
                    <a:lstStyle/>
                    <a:p>
                      <a:pPr algn="just">
                        <a:buNone/>
                      </a:pPr>
                      <a:r>
                        <a:rPr lang="el-GR" sz="1000" kern="0" dirty="0">
                          <a:solidFill>
                            <a:schemeClr val="tx1"/>
                          </a:solidFill>
                          <a:effectLst/>
                        </a:rPr>
                        <a:t>Ε8 (σύνδεση με Ε2, Ε3)</a:t>
                      </a:r>
                      <a:endParaRPr lang="el-GR" sz="1000" kern="100" dirty="0">
                        <a:solidFill>
                          <a:schemeClr val="tx1"/>
                        </a:solidFill>
                        <a:effectLst/>
                        <a:latin typeface="Liberation Serif"/>
                        <a:ea typeface="NSimSun" panose="02010609030101010101" pitchFamily="49" charset="-122"/>
                        <a:cs typeface="Lucida Sans" panose="020B0602030504090204" pitchFamily="34" charset="0"/>
                      </a:endParaRPr>
                    </a:p>
                  </a:txBody>
                  <a:tcPr marL="50208" marR="50208" marT="0" marB="0" anchor="ctr">
                    <a:solidFill>
                      <a:srgbClr val="FFF7E6"/>
                    </a:solidFill>
                  </a:tcPr>
                </a:tc>
                <a:tc>
                  <a:txBody>
                    <a:bodyPr/>
                    <a:lstStyle/>
                    <a:p>
                      <a:pPr algn="just">
                        <a:buNone/>
                      </a:pPr>
                      <a:r>
                        <a:rPr lang="el-GR" sz="1000" kern="0" dirty="0">
                          <a:solidFill>
                            <a:schemeClr val="tx1"/>
                          </a:solidFill>
                          <a:effectLst/>
                        </a:rPr>
                        <a:t>Εφαρμογή αρχών Γνωστικής Θεωρίας Πολυμεσικής Μάθησης: συνδυασμός κειμένου–εικόνας, σχετικές και μη-περιττές πληροφορίες, αφήγηση και ηχητική παρουσίαση, προσωποποίηση, χρήση </a:t>
                      </a:r>
                      <a:r>
                        <a:rPr lang="el-GR" sz="1000" kern="0" dirty="0" err="1">
                          <a:solidFill>
                            <a:schemeClr val="tx1"/>
                          </a:solidFill>
                          <a:effectLst/>
                        </a:rPr>
                        <a:t>avatar</a:t>
                      </a:r>
                      <a:r>
                        <a:rPr lang="el-GR" sz="1000" kern="0" dirty="0">
                          <a:solidFill>
                            <a:schemeClr val="tx1"/>
                          </a:solidFill>
                          <a:effectLst/>
                        </a:rPr>
                        <a:t>, κατάτμηση, σηματοδότηση, εισαγωγικές δραστηριότητες κατανόησης (Ε8), σε συνάφεια με την απλή παρουσίαση και την ευχρηστία (Ε2, Ε3).</a:t>
                      </a:r>
                      <a:endParaRPr lang="el-GR" sz="1000" kern="100" dirty="0">
                        <a:solidFill>
                          <a:schemeClr val="tx1"/>
                        </a:solidFill>
                        <a:effectLst/>
                        <a:latin typeface="Liberation Serif"/>
                        <a:ea typeface="NSimSun" panose="02010609030101010101" pitchFamily="49" charset="-122"/>
                        <a:cs typeface="Lucida Sans" panose="020B0602030504090204" pitchFamily="34" charset="0"/>
                      </a:endParaRPr>
                    </a:p>
                  </a:txBody>
                  <a:tcPr marL="50208" marR="50208" marT="0" marB="0" anchor="ctr">
                    <a:solidFill>
                      <a:srgbClr val="FFF7E6"/>
                    </a:solidFill>
                  </a:tcPr>
                </a:tc>
                <a:tc>
                  <a:txBody>
                    <a:bodyPr/>
                    <a:lstStyle/>
                    <a:p>
                      <a:pPr algn="just">
                        <a:buNone/>
                      </a:pPr>
                      <a:r>
                        <a:rPr lang="el-GR" sz="1000" kern="0" dirty="0">
                          <a:solidFill>
                            <a:schemeClr val="tx1"/>
                          </a:solidFill>
                          <a:effectLst/>
                        </a:rPr>
                        <a:t>Πλήρης (εξειδικευμένος άξονας για Πολυμεσική Μάθηση, με συμπληρωματική στήριξη από Ε2–Ε3).</a:t>
                      </a:r>
                      <a:endParaRPr lang="el-GR" sz="1000" kern="100" dirty="0">
                        <a:solidFill>
                          <a:schemeClr val="tx1"/>
                        </a:solidFill>
                        <a:effectLst/>
                        <a:latin typeface="Liberation Serif"/>
                        <a:ea typeface="NSimSun" panose="02010609030101010101" pitchFamily="49" charset="-122"/>
                        <a:cs typeface="Lucida Sans" panose="020B0602030504090204" pitchFamily="34" charset="0"/>
                      </a:endParaRPr>
                    </a:p>
                  </a:txBody>
                  <a:tcPr marL="50208" marR="50208" marT="0" marB="0" anchor="ctr">
                    <a:solidFill>
                      <a:srgbClr val="FFF7E6"/>
                    </a:solidFill>
                  </a:tcPr>
                </a:tc>
                <a:extLst>
                  <a:ext uri="{0D108BD9-81ED-4DB2-BD59-A6C34878D82A}">
                    <a16:rowId xmlns:a16="http://schemas.microsoft.com/office/drawing/2014/main" val="3913252894"/>
                  </a:ext>
                </a:extLst>
              </a:tr>
              <a:tr h="773232">
                <a:tc>
                  <a:txBody>
                    <a:bodyPr/>
                    <a:lstStyle/>
                    <a:p>
                      <a:pPr algn="just">
                        <a:buNone/>
                      </a:pPr>
                      <a:r>
                        <a:rPr lang="el-GR" sz="1000" kern="0" dirty="0">
                          <a:solidFill>
                            <a:schemeClr val="tx1"/>
                          </a:solidFill>
                          <a:effectLst/>
                        </a:rPr>
                        <a:t>ΕΕ3: </a:t>
                      </a:r>
                      <a:endParaRPr lang="el-GR" sz="1000" kern="100" dirty="0">
                        <a:solidFill>
                          <a:schemeClr val="tx1"/>
                        </a:solidFill>
                        <a:effectLst/>
                      </a:endParaRPr>
                    </a:p>
                    <a:p>
                      <a:pPr algn="just">
                        <a:buNone/>
                      </a:pPr>
                      <a:r>
                        <a:rPr lang="el-GR" sz="1000" kern="0" dirty="0">
                          <a:solidFill>
                            <a:schemeClr val="tx1"/>
                          </a:solidFill>
                          <a:effectLst/>
                        </a:rPr>
                        <a:t>Συνεισφορά στην κατανόηση της ενότητας</a:t>
                      </a:r>
                      <a:endParaRPr lang="el-GR" sz="1000" kern="100" dirty="0">
                        <a:solidFill>
                          <a:schemeClr val="tx1"/>
                        </a:solidFill>
                        <a:effectLst/>
                        <a:latin typeface="Liberation Serif"/>
                        <a:ea typeface="NSimSun" panose="02010609030101010101" pitchFamily="49" charset="-122"/>
                        <a:cs typeface="Lucida Sans" panose="020B0602030504090204" pitchFamily="34" charset="0"/>
                      </a:endParaRPr>
                    </a:p>
                  </a:txBody>
                  <a:tcPr marL="50208" marR="50208" marT="0" marB="0" anchor="ctr">
                    <a:solidFill>
                      <a:srgbClr val="B7791F"/>
                    </a:solidFill>
                  </a:tcPr>
                </a:tc>
                <a:tc>
                  <a:txBody>
                    <a:bodyPr/>
                    <a:lstStyle/>
                    <a:p>
                      <a:pPr algn="ctr">
                        <a:buNone/>
                      </a:pPr>
                      <a:r>
                        <a:rPr lang="el-GR" sz="1000" kern="0" dirty="0">
                          <a:solidFill>
                            <a:schemeClr val="tx1"/>
                          </a:solidFill>
                          <a:effectLst/>
                        </a:rPr>
                        <a:t>–</a:t>
                      </a:r>
                      <a:endParaRPr lang="el-GR" sz="1000" kern="100" dirty="0">
                        <a:solidFill>
                          <a:schemeClr val="tx1"/>
                        </a:solidFill>
                        <a:effectLst/>
                        <a:latin typeface="Liberation Serif"/>
                        <a:ea typeface="NSimSun" panose="02010609030101010101" pitchFamily="49" charset="-122"/>
                        <a:cs typeface="Lucida Sans" panose="020B0602030504090204" pitchFamily="34" charset="0"/>
                      </a:endParaRPr>
                    </a:p>
                  </a:txBody>
                  <a:tcPr marL="50208" marR="50208" marT="0" marB="0" anchor="ctr">
                    <a:solidFill>
                      <a:srgbClr val="FDECC8"/>
                    </a:solidFill>
                  </a:tcPr>
                </a:tc>
                <a:tc>
                  <a:txBody>
                    <a:bodyPr/>
                    <a:lstStyle/>
                    <a:p>
                      <a:pPr algn="just">
                        <a:buNone/>
                      </a:pPr>
                      <a:r>
                        <a:rPr lang="el-GR" sz="1000" kern="0" dirty="0">
                          <a:solidFill>
                            <a:schemeClr val="tx1"/>
                          </a:solidFill>
                          <a:effectLst/>
                        </a:rPr>
                        <a:t>Η κατανόηση των Ταλαντώσεων διερευνάται κυρίως μέσω του </a:t>
                      </a:r>
                      <a:r>
                        <a:rPr lang="en-US" sz="1000" kern="0" dirty="0">
                          <a:solidFill>
                            <a:schemeClr val="tx1"/>
                          </a:solidFill>
                          <a:effectLst/>
                        </a:rPr>
                        <a:t>post</a:t>
                      </a:r>
                      <a:r>
                        <a:rPr lang="el-GR" sz="1000" kern="0" dirty="0">
                          <a:solidFill>
                            <a:schemeClr val="tx1"/>
                          </a:solidFill>
                          <a:effectLst/>
                        </a:rPr>
                        <a:t>-</a:t>
                      </a:r>
                      <a:r>
                        <a:rPr lang="en-US" sz="1000" kern="0" dirty="0">
                          <a:solidFill>
                            <a:schemeClr val="tx1"/>
                          </a:solidFill>
                          <a:effectLst/>
                        </a:rPr>
                        <a:t>test</a:t>
                      </a:r>
                      <a:r>
                        <a:rPr lang="el-GR" sz="1000" kern="0" dirty="0">
                          <a:solidFill>
                            <a:schemeClr val="tx1"/>
                          </a:solidFill>
                          <a:effectLst/>
                        </a:rPr>
                        <a:t>.</a:t>
                      </a:r>
                      <a:endParaRPr lang="el-GR" sz="1000" kern="100" dirty="0">
                        <a:solidFill>
                          <a:schemeClr val="tx1"/>
                        </a:solidFill>
                        <a:effectLst/>
                        <a:latin typeface="Liberation Serif"/>
                        <a:ea typeface="NSimSun" panose="02010609030101010101" pitchFamily="49" charset="-122"/>
                        <a:cs typeface="Lucida Sans" panose="020B0602030504090204" pitchFamily="34" charset="0"/>
                      </a:endParaRPr>
                    </a:p>
                  </a:txBody>
                  <a:tcPr marL="50208" marR="50208" marT="0" marB="0" anchor="ctr">
                    <a:solidFill>
                      <a:srgbClr val="FDECC8"/>
                    </a:solidFill>
                  </a:tcPr>
                </a:tc>
                <a:tc>
                  <a:txBody>
                    <a:bodyPr/>
                    <a:lstStyle/>
                    <a:p>
                      <a:pPr algn="just">
                        <a:buNone/>
                      </a:pPr>
                      <a:r>
                        <a:rPr lang="el-GR" sz="1000" kern="0" dirty="0">
                          <a:solidFill>
                            <a:schemeClr val="tx1"/>
                          </a:solidFill>
                          <a:effectLst/>
                        </a:rPr>
                        <a:t>Δεν καλύπτεται άμεσα από το εργαλείο των ειδικών (οι εκτιμήσεις τους αξιοποιούνται ερμηνευτικά, αλλά το κύριο εργαλείο είναι το </a:t>
                      </a:r>
                      <a:r>
                        <a:rPr lang="en-US" sz="1000" kern="0" dirty="0">
                          <a:solidFill>
                            <a:schemeClr val="tx1"/>
                          </a:solidFill>
                          <a:effectLst/>
                        </a:rPr>
                        <a:t>post</a:t>
                      </a:r>
                      <a:r>
                        <a:rPr lang="el-GR" sz="1000" kern="0" dirty="0">
                          <a:solidFill>
                            <a:schemeClr val="tx1"/>
                          </a:solidFill>
                          <a:effectLst/>
                        </a:rPr>
                        <a:t>-</a:t>
                      </a:r>
                      <a:r>
                        <a:rPr lang="en-US" sz="1000" kern="0" dirty="0">
                          <a:solidFill>
                            <a:schemeClr val="tx1"/>
                          </a:solidFill>
                          <a:effectLst/>
                        </a:rPr>
                        <a:t>test</a:t>
                      </a:r>
                      <a:r>
                        <a:rPr lang="el-GR" sz="1000" kern="0" dirty="0">
                          <a:solidFill>
                            <a:schemeClr val="tx1"/>
                          </a:solidFill>
                          <a:effectLst/>
                        </a:rPr>
                        <a:t>).</a:t>
                      </a:r>
                      <a:endParaRPr lang="el-GR" sz="1000" kern="100" dirty="0">
                        <a:solidFill>
                          <a:schemeClr val="tx1"/>
                        </a:solidFill>
                        <a:effectLst/>
                        <a:latin typeface="Liberation Serif"/>
                        <a:ea typeface="NSimSun" panose="02010609030101010101" pitchFamily="49" charset="-122"/>
                        <a:cs typeface="Lucida Sans" panose="020B0602030504090204" pitchFamily="34" charset="0"/>
                      </a:endParaRPr>
                    </a:p>
                  </a:txBody>
                  <a:tcPr marL="50208" marR="50208" marT="0" marB="0" anchor="ctr">
                    <a:solidFill>
                      <a:srgbClr val="FDECC8"/>
                    </a:solidFill>
                  </a:tcPr>
                </a:tc>
                <a:extLst>
                  <a:ext uri="{0D108BD9-81ED-4DB2-BD59-A6C34878D82A}">
                    <a16:rowId xmlns:a16="http://schemas.microsoft.com/office/drawing/2014/main" val="3263681425"/>
                  </a:ext>
                </a:extLst>
              </a:tr>
              <a:tr h="792088">
                <a:tc>
                  <a:txBody>
                    <a:bodyPr/>
                    <a:lstStyle/>
                    <a:p>
                      <a:pPr algn="just">
                        <a:buNone/>
                      </a:pPr>
                      <a:r>
                        <a:rPr lang="el-GR" sz="1000" kern="0" dirty="0">
                          <a:solidFill>
                            <a:schemeClr val="tx1"/>
                          </a:solidFill>
                          <a:effectLst/>
                        </a:rPr>
                        <a:t>ΕΕ4: </a:t>
                      </a:r>
                      <a:endParaRPr lang="el-GR" sz="1000" kern="100" dirty="0">
                        <a:solidFill>
                          <a:schemeClr val="tx1"/>
                        </a:solidFill>
                        <a:effectLst/>
                      </a:endParaRPr>
                    </a:p>
                    <a:p>
                      <a:pPr algn="just">
                        <a:buNone/>
                      </a:pPr>
                      <a:r>
                        <a:rPr lang="el-GR" sz="1000" kern="0" dirty="0">
                          <a:solidFill>
                            <a:schemeClr val="tx1"/>
                          </a:solidFill>
                          <a:effectLst/>
                        </a:rPr>
                        <a:t>Ωφελιμότητα, Ευχρηστία, </a:t>
                      </a:r>
                      <a:r>
                        <a:rPr lang="el-GR" sz="1000" kern="0" dirty="0" err="1">
                          <a:solidFill>
                            <a:schemeClr val="tx1"/>
                          </a:solidFill>
                          <a:effectLst/>
                        </a:rPr>
                        <a:t>Βοηθητικότητα</a:t>
                      </a:r>
                      <a:endParaRPr lang="el-GR" sz="1000" kern="100" dirty="0">
                        <a:solidFill>
                          <a:schemeClr val="tx1"/>
                        </a:solidFill>
                        <a:effectLst/>
                        <a:latin typeface="Liberation Serif"/>
                        <a:ea typeface="NSimSun" panose="02010609030101010101" pitchFamily="49" charset="-122"/>
                        <a:cs typeface="Lucida Sans" panose="020B0602030504090204" pitchFamily="34" charset="0"/>
                      </a:endParaRPr>
                    </a:p>
                  </a:txBody>
                  <a:tcPr marL="50208" marR="50208" marT="0" marB="0" anchor="ctr">
                    <a:solidFill>
                      <a:srgbClr val="B7791F"/>
                    </a:solidFill>
                  </a:tcPr>
                </a:tc>
                <a:tc>
                  <a:txBody>
                    <a:bodyPr/>
                    <a:lstStyle/>
                    <a:p>
                      <a:pPr algn="just">
                        <a:buNone/>
                      </a:pPr>
                      <a:r>
                        <a:rPr lang="el-GR" sz="1000" kern="0" dirty="0">
                          <a:solidFill>
                            <a:schemeClr val="tx1"/>
                          </a:solidFill>
                          <a:effectLst/>
                        </a:rPr>
                        <a:t>Ε3, Ε4, Ε5, Ε6, Ε7, Ε9</a:t>
                      </a:r>
                      <a:endParaRPr lang="el-GR" sz="1000" kern="100" dirty="0">
                        <a:solidFill>
                          <a:schemeClr val="tx1"/>
                        </a:solidFill>
                        <a:effectLst/>
                        <a:latin typeface="Liberation Serif"/>
                        <a:ea typeface="NSimSun" panose="02010609030101010101" pitchFamily="49" charset="-122"/>
                        <a:cs typeface="Lucida Sans" panose="020B0602030504090204" pitchFamily="34" charset="0"/>
                      </a:endParaRPr>
                    </a:p>
                  </a:txBody>
                  <a:tcPr marL="50208" marR="50208" marT="0" marB="0" anchor="ctr">
                    <a:solidFill>
                      <a:srgbClr val="FFF7E6"/>
                    </a:solidFill>
                  </a:tcPr>
                </a:tc>
                <a:tc>
                  <a:txBody>
                    <a:bodyPr/>
                    <a:lstStyle/>
                    <a:p>
                      <a:pPr algn="just">
                        <a:buNone/>
                      </a:pPr>
                      <a:r>
                        <a:rPr lang="el-GR" sz="1000" kern="0" dirty="0">
                          <a:solidFill>
                            <a:schemeClr val="tx1"/>
                          </a:solidFill>
                          <a:effectLst/>
                        </a:rPr>
                        <a:t>Ευχρηστία και πλοήγηση (Ε3), υποστήριξη της μελέτης (Ε4), δομές αλληλεπίδρασης (Ε5), δυνατότητες </a:t>
                      </a:r>
                      <a:r>
                        <a:rPr lang="el-GR" sz="1000" kern="0" dirty="0" err="1">
                          <a:solidFill>
                            <a:schemeClr val="tx1"/>
                          </a:solidFill>
                          <a:effectLst/>
                        </a:rPr>
                        <a:t>αναστοχασμού</a:t>
                      </a:r>
                      <a:r>
                        <a:rPr lang="el-GR" sz="1000" kern="0" dirty="0">
                          <a:solidFill>
                            <a:schemeClr val="tx1"/>
                          </a:solidFill>
                          <a:effectLst/>
                        </a:rPr>
                        <a:t>–αυτοαξιολόγησης (Ε6), σαφή στοχοθεσία και έλεγχος προόδου (Ε7) και συνολικές κρίσεις για τα δυνατά σημεία του ΕΥ (Ε9). Οι ειδικοί αποτιμούν πόσο χρήσιμο και αξιοποιήσιμο είναι το υλικό στη διδακτική πράξη.</a:t>
                      </a:r>
                      <a:endParaRPr lang="el-GR" sz="1000" kern="100" dirty="0">
                        <a:solidFill>
                          <a:schemeClr val="tx1"/>
                        </a:solidFill>
                        <a:effectLst/>
                        <a:latin typeface="Liberation Serif"/>
                        <a:ea typeface="NSimSun" panose="02010609030101010101" pitchFamily="49" charset="-122"/>
                        <a:cs typeface="Lucida Sans" panose="020B0602030504090204" pitchFamily="34" charset="0"/>
                      </a:endParaRPr>
                    </a:p>
                  </a:txBody>
                  <a:tcPr marL="50208" marR="50208" marT="0" marB="0" anchor="ctr">
                    <a:solidFill>
                      <a:srgbClr val="FFF7E6"/>
                    </a:solidFill>
                  </a:tcPr>
                </a:tc>
                <a:tc>
                  <a:txBody>
                    <a:bodyPr/>
                    <a:lstStyle/>
                    <a:p>
                      <a:pPr algn="just">
                        <a:buNone/>
                      </a:pPr>
                      <a:r>
                        <a:rPr lang="el-GR" sz="1000" kern="0" dirty="0">
                          <a:solidFill>
                            <a:schemeClr val="tx1"/>
                          </a:solidFill>
                          <a:effectLst/>
                        </a:rPr>
                        <a:t>Μερική (οπτική ειδικών για την ωφελιμότητα το κύριο βάρος στο ΕΕ4 αντλείται από τις απαντήσεις των μαθητών).</a:t>
                      </a:r>
                      <a:endParaRPr lang="el-GR" sz="1000" kern="100" dirty="0">
                        <a:solidFill>
                          <a:schemeClr val="tx1"/>
                        </a:solidFill>
                        <a:effectLst/>
                        <a:latin typeface="Liberation Serif"/>
                        <a:ea typeface="NSimSun" panose="02010609030101010101" pitchFamily="49" charset="-122"/>
                        <a:cs typeface="Lucida Sans" panose="020B0602030504090204" pitchFamily="34" charset="0"/>
                      </a:endParaRPr>
                    </a:p>
                  </a:txBody>
                  <a:tcPr marL="50208" marR="50208" marT="0" marB="0" anchor="ctr">
                    <a:solidFill>
                      <a:srgbClr val="FFF7E6"/>
                    </a:solidFill>
                  </a:tcPr>
                </a:tc>
                <a:extLst>
                  <a:ext uri="{0D108BD9-81ED-4DB2-BD59-A6C34878D82A}">
                    <a16:rowId xmlns:a16="http://schemas.microsoft.com/office/drawing/2014/main" val="115144178"/>
                  </a:ext>
                </a:extLst>
              </a:tr>
              <a:tr h="886812">
                <a:tc>
                  <a:txBody>
                    <a:bodyPr/>
                    <a:lstStyle/>
                    <a:p>
                      <a:pPr algn="just">
                        <a:buNone/>
                      </a:pPr>
                      <a:r>
                        <a:rPr lang="el-GR" sz="1000" kern="0" dirty="0">
                          <a:solidFill>
                            <a:schemeClr val="tx1"/>
                          </a:solidFill>
                          <a:effectLst/>
                        </a:rPr>
                        <a:t>ΕΕ5: </a:t>
                      </a:r>
                      <a:endParaRPr lang="el-GR" sz="1000" kern="100" dirty="0">
                        <a:solidFill>
                          <a:schemeClr val="tx1"/>
                        </a:solidFill>
                        <a:effectLst/>
                      </a:endParaRPr>
                    </a:p>
                    <a:p>
                      <a:pPr algn="just">
                        <a:buNone/>
                      </a:pPr>
                      <a:r>
                        <a:rPr lang="el-GR" sz="1000" kern="0" dirty="0">
                          <a:solidFill>
                            <a:schemeClr val="tx1"/>
                          </a:solidFill>
                          <a:effectLst/>
                        </a:rPr>
                        <a:t>Αδυναμίες στη μελέτη και στη χρήση</a:t>
                      </a:r>
                      <a:endParaRPr lang="el-GR" sz="1000" kern="100" dirty="0">
                        <a:solidFill>
                          <a:schemeClr val="tx1"/>
                        </a:solidFill>
                        <a:effectLst/>
                        <a:latin typeface="Liberation Serif"/>
                        <a:ea typeface="NSimSun" panose="02010609030101010101" pitchFamily="49" charset="-122"/>
                        <a:cs typeface="Lucida Sans" panose="020B0602030504090204" pitchFamily="34" charset="0"/>
                      </a:endParaRPr>
                    </a:p>
                  </a:txBody>
                  <a:tcPr marL="50208" marR="50208" marT="0" marB="0" anchor="ctr">
                    <a:solidFill>
                      <a:srgbClr val="B7791F"/>
                    </a:solidFill>
                  </a:tcPr>
                </a:tc>
                <a:tc>
                  <a:txBody>
                    <a:bodyPr/>
                    <a:lstStyle/>
                    <a:p>
                      <a:pPr algn="just">
                        <a:buNone/>
                      </a:pPr>
                      <a:r>
                        <a:rPr lang="el-GR" sz="1000" kern="0" dirty="0">
                          <a:solidFill>
                            <a:schemeClr val="tx1"/>
                          </a:solidFill>
                          <a:effectLst/>
                        </a:rPr>
                        <a:t>Ε3, Ε5, Ε8, Ε9</a:t>
                      </a:r>
                      <a:endParaRPr lang="el-GR" sz="1000" kern="100" dirty="0">
                        <a:solidFill>
                          <a:schemeClr val="tx1"/>
                        </a:solidFill>
                        <a:effectLst/>
                        <a:latin typeface="Liberation Serif"/>
                        <a:ea typeface="NSimSun" panose="02010609030101010101" pitchFamily="49" charset="-122"/>
                        <a:cs typeface="Lucida Sans" panose="020B0602030504090204" pitchFamily="34" charset="0"/>
                      </a:endParaRPr>
                    </a:p>
                  </a:txBody>
                  <a:tcPr marL="50208" marR="50208" marT="0" marB="0" anchor="ctr">
                    <a:solidFill>
                      <a:srgbClr val="FDECC8"/>
                    </a:solidFill>
                  </a:tcPr>
                </a:tc>
                <a:tc>
                  <a:txBody>
                    <a:bodyPr/>
                    <a:lstStyle/>
                    <a:p>
                      <a:pPr algn="just">
                        <a:buNone/>
                      </a:pPr>
                      <a:r>
                        <a:rPr lang="el-GR" sz="1000" kern="0" dirty="0">
                          <a:solidFill>
                            <a:schemeClr val="tx1"/>
                          </a:solidFill>
                          <a:effectLst/>
                        </a:rPr>
                        <a:t>Παρατηρήσεις για τεχνικές και εργονομικές δυσκολίες (σύνδεση, πλοήγηση, υπερσύνδεσμοι – Ε3), για δομές αλληλεπίδρασης που θα μπορούσαν να ενισχυθούν (Ε5), για σημεία βελτίωσης στον πολυμεσικό σχεδιασμό (Ε8) και γενικές προτάσεις βελτίωσης (Ε9).</a:t>
                      </a:r>
                      <a:endParaRPr lang="el-GR" sz="1000" kern="100" dirty="0">
                        <a:solidFill>
                          <a:schemeClr val="tx1"/>
                        </a:solidFill>
                        <a:effectLst/>
                        <a:latin typeface="Liberation Serif"/>
                        <a:ea typeface="NSimSun" panose="02010609030101010101" pitchFamily="49" charset="-122"/>
                        <a:cs typeface="Lucida Sans" panose="020B0602030504090204" pitchFamily="34" charset="0"/>
                      </a:endParaRPr>
                    </a:p>
                  </a:txBody>
                  <a:tcPr marL="50208" marR="50208" marT="0" marB="0" anchor="ctr">
                    <a:solidFill>
                      <a:srgbClr val="FDECC8"/>
                    </a:solidFill>
                  </a:tcPr>
                </a:tc>
                <a:tc>
                  <a:txBody>
                    <a:bodyPr/>
                    <a:lstStyle/>
                    <a:p>
                      <a:pPr algn="just">
                        <a:buNone/>
                      </a:pPr>
                      <a:r>
                        <a:rPr lang="el-GR" sz="1000" kern="0" dirty="0">
                          <a:solidFill>
                            <a:schemeClr val="tx1"/>
                          </a:solidFill>
                          <a:effectLst/>
                        </a:rPr>
                        <a:t>Μερική (οι ειδικοί προσφέρουν στοχευμένες προτάσεις βελτίωσης, αλλά η κύρια χαρτογράφηση αδυναμιών προκύπτει από τους μαθητές/τριες).</a:t>
                      </a:r>
                      <a:endParaRPr lang="el-GR" sz="1000" kern="100" dirty="0">
                        <a:solidFill>
                          <a:schemeClr val="tx1"/>
                        </a:solidFill>
                        <a:effectLst/>
                        <a:latin typeface="Liberation Serif"/>
                        <a:ea typeface="NSimSun" panose="02010609030101010101" pitchFamily="49" charset="-122"/>
                        <a:cs typeface="Lucida Sans" panose="020B0602030504090204" pitchFamily="34" charset="0"/>
                      </a:endParaRPr>
                    </a:p>
                  </a:txBody>
                  <a:tcPr marL="50208" marR="50208" marT="0" marB="0" anchor="ctr">
                    <a:solidFill>
                      <a:srgbClr val="FDECC8"/>
                    </a:solidFill>
                  </a:tcPr>
                </a:tc>
                <a:extLst>
                  <a:ext uri="{0D108BD9-81ED-4DB2-BD59-A6C34878D82A}">
                    <a16:rowId xmlns:a16="http://schemas.microsoft.com/office/drawing/2014/main" val="3023353451"/>
                  </a:ext>
                </a:extLst>
              </a:tr>
            </a:tbl>
          </a:graphicData>
        </a:graphic>
      </p:graphicFrame>
      <p:sp>
        <p:nvSpPr>
          <p:cNvPr id="5" name="Τίτλος 1">
            <a:extLst>
              <a:ext uri="{FF2B5EF4-FFF2-40B4-BE49-F238E27FC236}">
                <a16:creationId xmlns:a16="http://schemas.microsoft.com/office/drawing/2014/main" id="{6E260F11-40F2-00E5-9279-BE8899F3A0E1}"/>
              </a:ext>
            </a:extLst>
          </p:cNvPr>
          <p:cNvSpPr>
            <a:spLocks noGrp="1"/>
          </p:cNvSpPr>
          <p:nvPr>
            <p:ph type="title"/>
          </p:nvPr>
        </p:nvSpPr>
        <p:spPr>
          <a:xfrm>
            <a:off x="1115616" y="620688"/>
            <a:ext cx="7776864" cy="576064"/>
          </a:xfrm>
        </p:spPr>
        <p:txBody>
          <a:bodyPr>
            <a:noAutofit/>
          </a:bodyPr>
          <a:lstStyle/>
          <a:p>
            <a:r>
              <a:rPr lang="el-GR" sz="3600" dirty="0"/>
              <a:t>6. Μεθοδολογία 4/6</a:t>
            </a:r>
            <a:endParaRPr lang="el-GR" sz="3600" b="1" dirty="0">
              <a:highlight>
                <a:srgbClr val="FF0000"/>
              </a:highlight>
            </a:endParaRPr>
          </a:p>
        </p:txBody>
      </p:sp>
      <p:sp>
        <p:nvSpPr>
          <p:cNvPr id="3" name="TextBox 2">
            <a:extLst>
              <a:ext uri="{FF2B5EF4-FFF2-40B4-BE49-F238E27FC236}">
                <a16:creationId xmlns:a16="http://schemas.microsoft.com/office/drawing/2014/main" id="{32B55D01-D45F-6BBC-4431-374CEA32FBB7}"/>
              </a:ext>
            </a:extLst>
          </p:cNvPr>
          <p:cNvSpPr txBox="1"/>
          <p:nvPr/>
        </p:nvSpPr>
        <p:spPr>
          <a:xfrm>
            <a:off x="755576" y="1281076"/>
            <a:ext cx="8136904" cy="400110"/>
          </a:xfrm>
          <a:prstGeom prst="rect">
            <a:avLst/>
          </a:prstGeom>
          <a:noFill/>
        </p:spPr>
        <p:txBody>
          <a:bodyPr wrap="square">
            <a:spAutoFit/>
          </a:bodyPr>
          <a:lstStyle/>
          <a:p>
            <a:pPr algn="ctr"/>
            <a:r>
              <a:rPr lang="el-GR" sz="2000" b="1" kern="0" dirty="0">
                <a:effectLst/>
                <a:latin typeface="+mn-lt"/>
                <a:ea typeface="Times New Roman" panose="02020603050405020304" pitchFamily="18" charset="0"/>
              </a:rPr>
              <a:t>Άξονες ανάλυσης ερωτηματολογίου ειδικών</a:t>
            </a:r>
            <a:r>
              <a:rPr lang="el-GR" sz="2000" b="1" kern="0" dirty="0">
                <a:latin typeface="+mn-lt"/>
                <a:ea typeface="Times New Roman" panose="02020603050405020304" pitchFamily="18" charset="0"/>
              </a:rPr>
              <a:t> </a:t>
            </a:r>
            <a:r>
              <a:rPr lang="el-GR" sz="2000" b="1" kern="0" dirty="0">
                <a:effectLst/>
                <a:latin typeface="+mn-lt"/>
                <a:ea typeface="Times New Roman" panose="02020603050405020304" pitchFamily="18" charset="0"/>
              </a:rPr>
              <a:t>ανά ερευνητικό ερώτημα</a:t>
            </a:r>
            <a:endParaRPr lang="el-GR" sz="2000" b="1" dirty="0">
              <a:latin typeface="+mn-lt"/>
            </a:endParaRPr>
          </a:p>
        </p:txBody>
      </p:sp>
    </p:spTree>
    <p:extLst>
      <p:ext uri="{BB962C8B-B14F-4D97-AF65-F5344CB8AC3E}">
        <p14:creationId xmlns:p14="http://schemas.microsoft.com/office/powerpoint/2010/main" val="12789358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Θέση περιεχομένου 3">
            <a:extLst>
              <a:ext uri="{FF2B5EF4-FFF2-40B4-BE49-F238E27FC236}">
                <a16:creationId xmlns:a16="http://schemas.microsoft.com/office/drawing/2014/main" id="{E455599A-79A8-E2EB-A349-877C9FEB07B8}"/>
              </a:ext>
            </a:extLst>
          </p:cNvPr>
          <p:cNvGraphicFramePr>
            <a:graphicFrameLocks noGrp="1"/>
          </p:cNvGraphicFramePr>
          <p:nvPr>
            <p:ph idx="1"/>
            <p:extLst>
              <p:ext uri="{D42A27DB-BD31-4B8C-83A1-F6EECF244321}">
                <p14:modId xmlns:p14="http://schemas.microsoft.com/office/powerpoint/2010/main" val="2928386562"/>
              </p:ext>
            </p:extLst>
          </p:nvPr>
        </p:nvGraphicFramePr>
        <p:xfrm>
          <a:off x="1115616" y="2132856"/>
          <a:ext cx="7471742" cy="3312369"/>
        </p:xfrm>
        <a:graphic>
          <a:graphicData uri="http://schemas.openxmlformats.org/drawingml/2006/table">
            <a:tbl>
              <a:tblPr firstRow="1" firstCol="1" lastRow="1" lastCol="1" bandRow="1" bandCol="1">
                <a:tableStyleId>{5C22544A-7EE6-4342-B048-85BDC9FD1C3A}</a:tableStyleId>
              </a:tblPr>
              <a:tblGrid>
                <a:gridCol w="7471742">
                  <a:extLst>
                    <a:ext uri="{9D8B030D-6E8A-4147-A177-3AD203B41FA5}">
                      <a16:colId xmlns:a16="http://schemas.microsoft.com/office/drawing/2014/main" val="1494004694"/>
                    </a:ext>
                  </a:extLst>
                </a:gridCol>
              </a:tblGrid>
              <a:tr h="578397">
                <a:tc>
                  <a:txBody>
                    <a:bodyPr/>
                    <a:lstStyle/>
                    <a:p>
                      <a:pPr marL="0" marR="223520" lvl="0" indent="-499745" algn="ctr" defTabSz="685800" rtl="0" eaLnBrk="1" fontAlgn="auto" latinLnBrk="0" hangingPunct="1">
                        <a:lnSpc>
                          <a:spcPct val="100000"/>
                        </a:lnSpc>
                        <a:spcBef>
                          <a:spcPts val="600"/>
                        </a:spcBef>
                        <a:spcAft>
                          <a:spcPts val="600"/>
                        </a:spcAft>
                        <a:buClrTx/>
                        <a:buSzTx/>
                        <a:buFontTx/>
                        <a:buNone/>
                        <a:tabLst/>
                        <a:defRPr/>
                      </a:pPr>
                      <a:r>
                        <a:rPr lang="el-GR" sz="1600" kern="0" dirty="0">
                          <a:solidFill>
                            <a:schemeClr val="tx1"/>
                          </a:solidFill>
                          <a:effectLst/>
                        </a:rPr>
                        <a:t>ΑΞΟΝΕΣ ΑΝΑΛΥΣΗΣ ΜΑΘΗΤΩΝ (Μ1-Μ8)</a:t>
                      </a:r>
                      <a:endParaRPr lang="el-GR" sz="1600" kern="100" dirty="0">
                        <a:solidFill>
                          <a:schemeClr val="tx1"/>
                        </a:solidFill>
                        <a:effectLst/>
                      </a:endParaRPr>
                    </a:p>
                  </a:txBody>
                  <a:tcPr marL="68580" marR="68580" marT="0" marB="0" anchor="ctr">
                    <a:solidFill>
                      <a:srgbClr val="B7791F"/>
                    </a:solidFill>
                  </a:tcPr>
                </a:tc>
                <a:extLst>
                  <a:ext uri="{0D108BD9-81ED-4DB2-BD59-A6C34878D82A}">
                    <a16:rowId xmlns:a16="http://schemas.microsoft.com/office/drawing/2014/main" val="3961652504"/>
                  </a:ext>
                </a:extLst>
              </a:tr>
              <a:tr h="342116">
                <a:tc>
                  <a:txBody>
                    <a:bodyPr/>
                    <a:lstStyle/>
                    <a:p>
                      <a:pPr marL="0" algn="just">
                        <a:lnSpc>
                          <a:spcPts val="1290"/>
                        </a:lnSpc>
                        <a:spcBef>
                          <a:spcPts val="600"/>
                        </a:spcBef>
                        <a:spcAft>
                          <a:spcPts val="600"/>
                        </a:spcAft>
                        <a:buNone/>
                      </a:pPr>
                      <a:r>
                        <a:rPr lang="el-GR" sz="1600" b="0" dirty="0">
                          <a:solidFill>
                            <a:schemeClr val="tx1"/>
                          </a:solidFill>
                          <a:effectLst/>
                        </a:rPr>
                        <a:t>1</a:t>
                      </a:r>
                      <a:r>
                        <a:rPr lang="el-GR" sz="1600" b="0" baseline="30000" dirty="0">
                          <a:solidFill>
                            <a:schemeClr val="tx1"/>
                          </a:solidFill>
                          <a:effectLst/>
                        </a:rPr>
                        <a:t>ος</a:t>
                      </a:r>
                      <a:r>
                        <a:rPr lang="el-GR" sz="1600" b="0" spc="-30" dirty="0">
                          <a:solidFill>
                            <a:schemeClr val="tx1"/>
                          </a:solidFill>
                          <a:effectLst/>
                        </a:rPr>
                        <a:t> </a:t>
                      </a:r>
                      <a:r>
                        <a:rPr lang="el-GR" sz="1600" b="0" dirty="0">
                          <a:solidFill>
                            <a:schemeClr val="tx1"/>
                          </a:solidFill>
                          <a:effectLst/>
                        </a:rPr>
                        <a:t>άξονας:</a:t>
                      </a:r>
                      <a:r>
                        <a:rPr lang="el-GR" sz="1600" b="0" spc="-20" dirty="0">
                          <a:solidFill>
                            <a:schemeClr val="tx1"/>
                          </a:solidFill>
                          <a:effectLst/>
                        </a:rPr>
                        <a:t> </a:t>
                      </a:r>
                      <a:r>
                        <a:rPr lang="el-GR" sz="1600" b="0" dirty="0">
                          <a:solidFill>
                            <a:schemeClr val="tx1"/>
                          </a:solidFill>
                          <a:effectLst/>
                        </a:rPr>
                        <a:t>Οργάνωση</a:t>
                      </a:r>
                      <a:r>
                        <a:rPr lang="el-GR" sz="1600" b="0" spc="-40" dirty="0">
                          <a:solidFill>
                            <a:schemeClr val="tx1"/>
                          </a:solidFill>
                          <a:effectLst/>
                        </a:rPr>
                        <a:t> </a:t>
                      </a:r>
                      <a:r>
                        <a:rPr lang="el-GR" sz="1600" b="0" dirty="0">
                          <a:solidFill>
                            <a:schemeClr val="tx1"/>
                          </a:solidFill>
                          <a:effectLst/>
                        </a:rPr>
                        <a:t>ΕΥ</a:t>
                      </a:r>
                      <a:endParaRPr lang="el-GR"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FDECC8"/>
                    </a:solidFill>
                  </a:tcPr>
                </a:tc>
                <a:extLst>
                  <a:ext uri="{0D108BD9-81ED-4DB2-BD59-A6C34878D82A}">
                    <a16:rowId xmlns:a16="http://schemas.microsoft.com/office/drawing/2014/main" val="2796460704"/>
                  </a:ext>
                </a:extLst>
              </a:tr>
              <a:tr h="342116">
                <a:tc>
                  <a:txBody>
                    <a:bodyPr/>
                    <a:lstStyle/>
                    <a:p>
                      <a:pPr marL="0" algn="just">
                        <a:lnSpc>
                          <a:spcPts val="1290"/>
                        </a:lnSpc>
                        <a:spcBef>
                          <a:spcPts val="600"/>
                        </a:spcBef>
                        <a:spcAft>
                          <a:spcPts val="600"/>
                        </a:spcAft>
                        <a:buNone/>
                      </a:pPr>
                      <a:r>
                        <a:rPr lang="el-GR" sz="1600" b="0" dirty="0">
                          <a:solidFill>
                            <a:schemeClr val="tx1"/>
                          </a:solidFill>
                          <a:effectLst/>
                        </a:rPr>
                        <a:t>2</a:t>
                      </a:r>
                      <a:r>
                        <a:rPr lang="el-GR" sz="1600" b="0" baseline="30000" dirty="0">
                          <a:solidFill>
                            <a:schemeClr val="tx1"/>
                          </a:solidFill>
                          <a:effectLst/>
                        </a:rPr>
                        <a:t>ος</a:t>
                      </a:r>
                      <a:r>
                        <a:rPr lang="el-GR" sz="1600" b="0" spc="-30" dirty="0">
                          <a:solidFill>
                            <a:schemeClr val="tx1"/>
                          </a:solidFill>
                          <a:effectLst/>
                        </a:rPr>
                        <a:t> </a:t>
                      </a:r>
                      <a:r>
                        <a:rPr lang="el-GR" sz="1600" b="0" dirty="0">
                          <a:solidFill>
                            <a:schemeClr val="tx1"/>
                          </a:solidFill>
                          <a:effectLst/>
                        </a:rPr>
                        <a:t>άξονας:</a:t>
                      </a:r>
                      <a:r>
                        <a:rPr lang="el-GR" sz="1600" b="0" spc="-25" dirty="0">
                          <a:solidFill>
                            <a:schemeClr val="tx1"/>
                          </a:solidFill>
                          <a:effectLst/>
                        </a:rPr>
                        <a:t> </a:t>
                      </a:r>
                      <a:r>
                        <a:rPr lang="el-GR" sz="1600" b="0" dirty="0">
                          <a:solidFill>
                            <a:schemeClr val="tx1"/>
                          </a:solidFill>
                          <a:effectLst/>
                        </a:rPr>
                        <a:t>Χρηστικότητα της πλατφόρμας </a:t>
                      </a:r>
                      <a:endParaRPr lang="el-GR"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FFF7E6"/>
                    </a:solidFill>
                  </a:tcPr>
                </a:tc>
                <a:extLst>
                  <a:ext uri="{0D108BD9-81ED-4DB2-BD59-A6C34878D82A}">
                    <a16:rowId xmlns:a16="http://schemas.microsoft.com/office/drawing/2014/main" val="1531197912"/>
                  </a:ext>
                </a:extLst>
              </a:tr>
              <a:tr h="342116">
                <a:tc>
                  <a:txBody>
                    <a:bodyPr/>
                    <a:lstStyle/>
                    <a:p>
                      <a:pPr marL="0" algn="just">
                        <a:lnSpc>
                          <a:spcPts val="1290"/>
                        </a:lnSpc>
                        <a:spcBef>
                          <a:spcPts val="600"/>
                        </a:spcBef>
                        <a:spcAft>
                          <a:spcPts val="600"/>
                        </a:spcAft>
                        <a:buNone/>
                      </a:pPr>
                      <a:r>
                        <a:rPr lang="el-GR" sz="1600" b="0" dirty="0">
                          <a:solidFill>
                            <a:schemeClr val="tx1"/>
                          </a:solidFill>
                          <a:effectLst/>
                        </a:rPr>
                        <a:t>3</a:t>
                      </a:r>
                      <a:r>
                        <a:rPr lang="el-GR" sz="1600" b="0" baseline="30000" dirty="0">
                          <a:solidFill>
                            <a:schemeClr val="tx1"/>
                          </a:solidFill>
                          <a:effectLst/>
                        </a:rPr>
                        <a:t>ος</a:t>
                      </a:r>
                      <a:r>
                        <a:rPr lang="el-GR" sz="1600" b="0" spc="-30" dirty="0">
                          <a:solidFill>
                            <a:schemeClr val="tx1"/>
                          </a:solidFill>
                          <a:effectLst/>
                        </a:rPr>
                        <a:t> </a:t>
                      </a:r>
                      <a:r>
                        <a:rPr lang="el-GR" sz="1600" b="0" dirty="0">
                          <a:solidFill>
                            <a:schemeClr val="tx1"/>
                          </a:solidFill>
                          <a:effectLst/>
                        </a:rPr>
                        <a:t>άξονας:</a:t>
                      </a:r>
                      <a:r>
                        <a:rPr lang="el-GR" sz="1600" b="0" spc="270" dirty="0">
                          <a:solidFill>
                            <a:schemeClr val="tx1"/>
                          </a:solidFill>
                          <a:effectLst/>
                        </a:rPr>
                        <a:t> </a:t>
                      </a:r>
                      <a:r>
                        <a:rPr lang="el-GR" sz="1600" b="0" dirty="0">
                          <a:solidFill>
                            <a:schemeClr val="tx1"/>
                          </a:solidFill>
                          <a:effectLst/>
                        </a:rPr>
                        <a:t>Κατανόηση ΕΥ</a:t>
                      </a:r>
                      <a:endParaRPr lang="el-GR"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FDECC8"/>
                    </a:solidFill>
                  </a:tcPr>
                </a:tc>
                <a:extLst>
                  <a:ext uri="{0D108BD9-81ED-4DB2-BD59-A6C34878D82A}">
                    <a16:rowId xmlns:a16="http://schemas.microsoft.com/office/drawing/2014/main" val="2720367145"/>
                  </a:ext>
                </a:extLst>
              </a:tr>
              <a:tr h="341377">
                <a:tc>
                  <a:txBody>
                    <a:bodyPr/>
                    <a:lstStyle/>
                    <a:p>
                      <a:pPr marL="0" algn="just">
                        <a:lnSpc>
                          <a:spcPts val="1290"/>
                        </a:lnSpc>
                        <a:spcBef>
                          <a:spcPts val="600"/>
                        </a:spcBef>
                        <a:spcAft>
                          <a:spcPts val="600"/>
                        </a:spcAft>
                        <a:buNone/>
                      </a:pPr>
                      <a:r>
                        <a:rPr lang="el-GR" sz="1600" b="0" dirty="0">
                          <a:solidFill>
                            <a:schemeClr val="tx1"/>
                          </a:solidFill>
                          <a:effectLst/>
                        </a:rPr>
                        <a:t>4</a:t>
                      </a:r>
                      <a:r>
                        <a:rPr lang="el-GR" sz="1600" b="0" baseline="30000" dirty="0">
                          <a:solidFill>
                            <a:schemeClr val="tx1"/>
                          </a:solidFill>
                          <a:effectLst/>
                        </a:rPr>
                        <a:t>ος</a:t>
                      </a:r>
                      <a:r>
                        <a:rPr lang="el-GR" sz="1600" b="0" spc="-35" dirty="0">
                          <a:solidFill>
                            <a:schemeClr val="tx1"/>
                          </a:solidFill>
                          <a:effectLst/>
                        </a:rPr>
                        <a:t> </a:t>
                      </a:r>
                      <a:r>
                        <a:rPr lang="el-GR" sz="1600" b="0" dirty="0">
                          <a:solidFill>
                            <a:schemeClr val="tx1"/>
                          </a:solidFill>
                          <a:effectLst/>
                        </a:rPr>
                        <a:t>άξονας:</a:t>
                      </a:r>
                      <a:r>
                        <a:rPr lang="el-GR" sz="1600" b="0" spc="-25" dirty="0">
                          <a:solidFill>
                            <a:schemeClr val="tx1"/>
                          </a:solidFill>
                          <a:effectLst/>
                        </a:rPr>
                        <a:t> </a:t>
                      </a:r>
                      <a:r>
                        <a:rPr lang="el-GR" sz="1600" b="0" dirty="0">
                          <a:solidFill>
                            <a:schemeClr val="tx1"/>
                          </a:solidFill>
                          <a:effectLst/>
                        </a:rPr>
                        <a:t>ΕΥ και αλληλεπίδραση</a:t>
                      </a:r>
                      <a:endParaRPr lang="el-GR"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FFF7E6"/>
                    </a:solidFill>
                  </a:tcPr>
                </a:tc>
                <a:extLst>
                  <a:ext uri="{0D108BD9-81ED-4DB2-BD59-A6C34878D82A}">
                    <a16:rowId xmlns:a16="http://schemas.microsoft.com/office/drawing/2014/main" val="295190476"/>
                  </a:ext>
                </a:extLst>
              </a:tr>
              <a:tr h="341377">
                <a:tc>
                  <a:txBody>
                    <a:bodyPr/>
                    <a:lstStyle/>
                    <a:p>
                      <a:pPr marL="0" algn="just">
                        <a:lnSpc>
                          <a:spcPts val="1290"/>
                        </a:lnSpc>
                        <a:spcBef>
                          <a:spcPts val="600"/>
                        </a:spcBef>
                        <a:spcAft>
                          <a:spcPts val="600"/>
                        </a:spcAft>
                        <a:buNone/>
                      </a:pPr>
                      <a:r>
                        <a:rPr lang="el-GR" sz="1600" b="0" dirty="0">
                          <a:solidFill>
                            <a:schemeClr val="tx1"/>
                          </a:solidFill>
                          <a:effectLst/>
                        </a:rPr>
                        <a:t>5</a:t>
                      </a:r>
                      <a:r>
                        <a:rPr lang="el-GR" sz="1600" b="0" baseline="30000" dirty="0">
                          <a:solidFill>
                            <a:schemeClr val="tx1"/>
                          </a:solidFill>
                          <a:effectLst/>
                        </a:rPr>
                        <a:t>ος</a:t>
                      </a:r>
                      <a:r>
                        <a:rPr lang="el-GR" sz="1600" b="0" spc="-5" dirty="0">
                          <a:solidFill>
                            <a:schemeClr val="tx1"/>
                          </a:solidFill>
                          <a:effectLst/>
                        </a:rPr>
                        <a:t> </a:t>
                      </a:r>
                      <a:r>
                        <a:rPr lang="el-GR" sz="1600" b="0" dirty="0">
                          <a:solidFill>
                            <a:schemeClr val="tx1"/>
                          </a:solidFill>
                          <a:effectLst/>
                        </a:rPr>
                        <a:t>άξονας:</a:t>
                      </a:r>
                      <a:r>
                        <a:rPr lang="el-GR" sz="1600" b="0" spc="-20" dirty="0">
                          <a:solidFill>
                            <a:schemeClr val="tx1"/>
                          </a:solidFill>
                          <a:effectLst/>
                        </a:rPr>
                        <a:t> </a:t>
                      </a:r>
                      <a:r>
                        <a:rPr lang="el-GR" sz="1600" b="0" dirty="0">
                          <a:solidFill>
                            <a:schemeClr val="tx1"/>
                          </a:solidFill>
                          <a:effectLst/>
                        </a:rPr>
                        <a:t>ΕΥ και αυτοαξιολόγηση</a:t>
                      </a:r>
                      <a:endParaRPr lang="el-GR"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FDECC8"/>
                    </a:solidFill>
                  </a:tcPr>
                </a:tc>
                <a:extLst>
                  <a:ext uri="{0D108BD9-81ED-4DB2-BD59-A6C34878D82A}">
                    <a16:rowId xmlns:a16="http://schemas.microsoft.com/office/drawing/2014/main" val="580696258"/>
                  </a:ext>
                </a:extLst>
              </a:tr>
              <a:tr h="342116">
                <a:tc>
                  <a:txBody>
                    <a:bodyPr/>
                    <a:lstStyle/>
                    <a:p>
                      <a:pPr marL="0" algn="just">
                        <a:lnSpc>
                          <a:spcPts val="1290"/>
                        </a:lnSpc>
                        <a:spcBef>
                          <a:spcPts val="600"/>
                        </a:spcBef>
                        <a:spcAft>
                          <a:spcPts val="600"/>
                        </a:spcAft>
                        <a:buNone/>
                      </a:pPr>
                      <a:r>
                        <a:rPr lang="el-GR" sz="1600" b="0" dirty="0">
                          <a:solidFill>
                            <a:schemeClr val="tx1"/>
                          </a:solidFill>
                          <a:effectLst/>
                        </a:rPr>
                        <a:t>6</a:t>
                      </a:r>
                      <a:r>
                        <a:rPr lang="el-GR" sz="1600" b="0" baseline="30000" dirty="0">
                          <a:solidFill>
                            <a:schemeClr val="tx1"/>
                          </a:solidFill>
                          <a:effectLst/>
                        </a:rPr>
                        <a:t>ος</a:t>
                      </a:r>
                      <a:r>
                        <a:rPr lang="el-GR" sz="1600" b="0" dirty="0">
                          <a:solidFill>
                            <a:schemeClr val="tx1"/>
                          </a:solidFill>
                          <a:effectLst/>
                        </a:rPr>
                        <a:t> άξονας: ΕΥ και Πολυμεσική μάθηση</a:t>
                      </a:r>
                      <a:endParaRPr lang="el-GR"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FFF7E6"/>
                    </a:solidFill>
                  </a:tcPr>
                </a:tc>
                <a:extLst>
                  <a:ext uri="{0D108BD9-81ED-4DB2-BD59-A6C34878D82A}">
                    <a16:rowId xmlns:a16="http://schemas.microsoft.com/office/drawing/2014/main" val="1633833367"/>
                  </a:ext>
                </a:extLst>
              </a:tr>
              <a:tr h="341377">
                <a:tc>
                  <a:txBody>
                    <a:bodyPr/>
                    <a:lstStyle/>
                    <a:p>
                      <a:pPr marL="0" algn="just">
                        <a:lnSpc>
                          <a:spcPts val="1290"/>
                        </a:lnSpc>
                        <a:spcBef>
                          <a:spcPts val="600"/>
                        </a:spcBef>
                        <a:spcAft>
                          <a:spcPts val="600"/>
                        </a:spcAft>
                        <a:buNone/>
                      </a:pPr>
                      <a:r>
                        <a:rPr lang="el-GR" sz="1600" b="0" dirty="0">
                          <a:solidFill>
                            <a:schemeClr val="tx1"/>
                          </a:solidFill>
                          <a:effectLst/>
                        </a:rPr>
                        <a:t>7</a:t>
                      </a:r>
                      <a:r>
                        <a:rPr lang="el-GR" sz="1600" b="0" baseline="30000" dirty="0">
                          <a:solidFill>
                            <a:schemeClr val="tx1"/>
                          </a:solidFill>
                          <a:effectLst/>
                        </a:rPr>
                        <a:t>ος</a:t>
                      </a:r>
                      <a:r>
                        <a:rPr lang="el-GR" sz="1600" b="0" spc="-35" dirty="0">
                          <a:solidFill>
                            <a:schemeClr val="tx1"/>
                          </a:solidFill>
                          <a:effectLst/>
                        </a:rPr>
                        <a:t> </a:t>
                      </a:r>
                      <a:r>
                        <a:rPr lang="el-GR" sz="1600" b="0" dirty="0">
                          <a:solidFill>
                            <a:schemeClr val="tx1"/>
                          </a:solidFill>
                          <a:effectLst/>
                        </a:rPr>
                        <a:t>άξονας:</a:t>
                      </a:r>
                      <a:r>
                        <a:rPr lang="el-GR" sz="1600" b="0" spc="-25" dirty="0">
                          <a:solidFill>
                            <a:schemeClr val="tx1"/>
                          </a:solidFill>
                          <a:effectLst/>
                        </a:rPr>
                        <a:t> </a:t>
                      </a:r>
                      <a:r>
                        <a:rPr lang="el-GR" sz="1600" b="0" dirty="0">
                          <a:solidFill>
                            <a:schemeClr val="tx1"/>
                          </a:solidFill>
                          <a:effectLst/>
                        </a:rPr>
                        <a:t>Στάση απέναντι στη χρήση ΕΥ με τη μέθοδο ΕξΑΕ</a:t>
                      </a:r>
                      <a:endParaRPr lang="el-GR"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FDECC8"/>
                    </a:solidFill>
                  </a:tcPr>
                </a:tc>
                <a:extLst>
                  <a:ext uri="{0D108BD9-81ED-4DB2-BD59-A6C34878D82A}">
                    <a16:rowId xmlns:a16="http://schemas.microsoft.com/office/drawing/2014/main" val="2584780410"/>
                  </a:ext>
                </a:extLst>
              </a:tr>
              <a:tr h="341377">
                <a:tc>
                  <a:txBody>
                    <a:bodyPr/>
                    <a:lstStyle/>
                    <a:p>
                      <a:pPr marL="0" algn="just">
                        <a:lnSpc>
                          <a:spcPts val="1290"/>
                        </a:lnSpc>
                        <a:spcBef>
                          <a:spcPts val="600"/>
                        </a:spcBef>
                        <a:spcAft>
                          <a:spcPts val="600"/>
                        </a:spcAft>
                        <a:buNone/>
                      </a:pPr>
                      <a:r>
                        <a:rPr lang="el-GR" sz="1600" b="0" dirty="0">
                          <a:solidFill>
                            <a:schemeClr val="tx1"/>
                          </a:solidFill>
                          <a:effectLst/>
                        </a:rPr>
                        <a:t>8</a:t>
                      </a:r>
                      <a:r>
                        <a:rPr lang="el-GR" sz="1600" b="0" baseline="30000" dirty="0">
                          <a:solidFill>
                            <a:schemeClr val="tx1"/>
                          </a:solidFill>
                          <a:effectLst/>
                        </a:rPr>
                        <a:t>ος</a:t>
                      </a:r>
                      <a:r>
                        <a:rPr lang="el-GR" sz="1600" b="0" spc="-35" dirty="0">
                          <a:solidFill>
                            <a:schemeClr val="tx1"/>
                          </a:solidFill>
                          <a:effectLst/>
                        </a:rPr>
                        <a:t> </a:t>
                      </a:r>
                      <a:r>
                        <a:rPr lang="el-GR" sz="1600" b="0" dirty="0">
                          <a:solidFill>
                            <a:schemeClr val="tx1"/>
                          </a:solidFill>
                          <a:effectLst/>
                        </a:rPr>
                        <a:t>άξονας: Γενικές επισημάνσεις</a:t>
                      </a:r>
                      <a:endParaRPr lang="el-GR"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rgbClr val="FFF7E6"/>
                    </a:solidFill>
                  </a:tcPr>
                </a:tc>
                <a:extLst>
                  <a:ext uri="{0D108BD9-81ED-4DB2-BD59-A6C34878D82A}">
                    <a16:rowId xmlns:a16="http://schemas.microsoft.com/office/drawing/2014/main" val="4137753231"/>
                  </a:ext>
                </a:extLst>
              </a:tr>
            </a:tbl>
          </a:graphicData>
        </a:graphic>
      </p:graphicFrame>
      <p:sp>
        <p:nvSpPr>
          <p:cNvPr id="7" name="Τίτλος 1">
            <a:extLst>
              <a:ext uri="{FF2B5EF4-FFF2-40B4-BE49-F238E27FC236}">
                <a16:creationId xmlns:a16="http://schemas.microsoft.com/office/drawing/2014/main" id="{0C3E762D-39BE-B594-42BB-9C38F26EFA76}"/>
              </a:ext>
            </a:extLst>
          </p:cNvPr>
          <p:cNvSpPr>
            <a:spLocks noGrp="1"/>
          </p:cNvSpPr>
          <p:nvPr>
            <p:ph type="title"/>
          </p:nvPr>
        </p:nvSpPr>
        <p:spPr>
          <a:xfrm>
            <a:off x="1115616" y="620688"/>
            <a:ext cx="7776864" cy="576064"/>
          </a:xfrm>
        </p:spPr>
        <p:txBody>
          <a:bodyPr>
            <a:noAutofit/>
          </a:bodyPr>
          <a:lstStyle/>
          <a:p>
            <a:r>
              <a:rPr lang="el-GR" sz="3600" dirty="0"/>
              <a:t>6. Μεθοδολογία 5/6</a:t>
            </a:r>
            <a:endParaRPr lang="el-GR" sz="3600" b="1" dirty="0"/>
          </a:p>
        </p:txBody>
      </p:sp>
      <p:sp>
        <p:nvSpPr>
          <p:cNvPr id="2" name="TextBox 1">
            <a:extLst>
              <a:ext uri="{FF2B5EF4-FFF2-40B4-BE49-F238E27FC236}">
                <a16:creationId xmlns:a16="http://schemas.microsoft.com/office/drawing/2014/main" id="{C84A7DD6-5F5C-A05F-4A3F-A97EE5728FC1}"/>
              </a:ext>
            </a:extLst>
          </p:cNvPr>
          <p:cNvSpPr txBox="1"/>
          <p:nvPr/>
        </p:nvSpPr>
        <p:spPr>
          <a:xfrm>
            <a:off x="1223628" y="1556792"/>
            <a:ext cx="7560840" cy="400110"/>
          </a:xfrm>
          <a:prstGeom prst="rect">
            <a:avLst/>
          </a:prstGeom>
          <a:noFill/>
        </p:spPr>
        <p:txBody>
          <a:bodyPr wrap="square">
            <a:spAutoFit/>
          </a:bodyPr>
          <a:lstStyle/>
          <a:p>
            <a:pPr algn="ctr">
              <a:buNone/>
            </a:pPr>
            <a:r>
              <a:rPr lang="el-GR" sz="2000" b="1" kern="100" dirty="0">
                <a:solidFill>
                  <a:srgbClr val="000000"/>
                </a:solidFill>
                <a:effectLst/>
                <a:latin typeface="+mn-lt"/>
                <a:ea typeface="NSimSun" panose="02010609030101010101" pitchFamily="49" charset="-122"/>
                <a:cs typeface="Lucida Sans" panose="020B0602030504090204" pitchFamily="34" charset="0"/>
              </a:rPr>
              <a:t>Άξονες ανάλυσης </a:t>
            </a:r>
            <a:r>
              <a:rPr lang="el-GR" sz="2000" b="1" kern="100" dirty="0">
                <a:solidFill>
                  <a:srgbClr val="000000"/>
                </a:solidFill>
                <a:latin typeface="+mn-lt"/>
                <a:ea typeface="NSimSun" panose="02010609030101010101" pitchFamily="49" charset="-122"/>
              </a:rPr>
              <a:t>ερωτηματολογίου</a:t>
            </a:r>
            <a:r>
              <a:rPr lang="el-GR" sz="2000" b="1" kern="0" dirty="0">
                <a:ea typeface="Times New Roman" panose="02020603050405020304" pitchFamily="18" charset="0"/>
              </a:rPr>
              <a:t> </a:t>
            </a:r>
            <a:r>
              <a:rPr lang="el-GR" sz="2000" b="1" kern="100" dirty="0">
                <a:solidFill>
                  <a:srgbClr val="000000"/>
                </a:solidFill>
                <a:effectLst/>
                <a:latin typeface="+mn-lt"/>
                <a:ea typeface="NSimSun" panose="02010609030101010101" pitchFamily="49" charset="-122"/>
                <a:cs typeface="Lucida Sans" panose="020B0602030504090204" pitchFamily="34" charset="0"/>
              </a:rPr>
              <a:t>για μαθητές</a:t>
            </a:r>
            <a:endParaRPr lang="el-GR" sz="2000" b="1" kern="100" dirty="0">
              <a:effectLst/>
              <a:latin typeface="+mn-lt"/>
              <a:ea typeface="NSimSun" panose="02010609030101010101" pitchFamily="49" charset="-122"/>
              <a:cs typeface="Lucida Sans" panose="020B0602030504090204" pitchFamily="34" charset="0"/>
            </a:endParaRPr>
          </a:p>
        </p:txBody>
      </p:sp>
    </p:spTree>
    <p:extLst>
      <p:ext uri="{BB962C8B-B14F-4D97-AF65-F5344CB8AC3E}">
        <p14:creationId xmlns:p14="http://schemas.microsoft.com/office/powerpoint/2010/main" val="8980564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7B010B-77F0-33AA-4F98-13D3DC53F97E}"/>
            </a:ext>
          </a:extLst>
        </p:cNvPr>
        <p:cNvGrpSpPr/>
        <p:nvPr/>
      </p:nvGrpSpPr>
      <p:grpSpPr>
        <a:xfrm>
          <a:off x="0" y="0"/>
          <a:ext cx="0" cy="0"/>
          <a:chOff x="0" y="0"/>
          <a:chExt cx="0" cy="0"/>
        </a:xfrm>
      </p:grpSpPr>
      <p:sp>
        <p:nvSpPr>
          <p:cNvPr id="7" name="Τίτλος 1">
            <a:extLst>
              <a:ext uri="{FF2B5EF4-FFF2-40B4-BE49-F238E27FC236}">
                <a16:creationId xmlns:a16="http://schemas.microsoft.com/office/drawing/2014/main" id="{FDB9EE94-8603-AF4A-B594-F3DDA3CF6200}"/>
              </a:ext>
            </a:extLst>
          </p:cNvPr>
          <p:cNvSpPr>
            <a:spLocks noGrp="1"/>
          </p:cNvSpPr>
          <p:nvPr>
            <p:ph type="title"/>
          </p:nvPr>
        </p:nvSpPr>
        <p:spPr>
          <a:xfrm>
            <a:off x="1115616" y="620688"/>
            <a:ext cx="7776864" cy="576064"/>
          </a:xfrm>
        </p:spPr>
        <p:txBody>
          <a:bodyPr>
            <a:noAutofit/>
          </a:bodyPr>
          <a:lstStyle/>
          <a:p>
            <a:r>
              <a:rPr lang="el-GR" sz="3600" dirty="0"/>
              <a:t>6. Μεθοδολογία 6/6</a:t>
            </a:r>
            <a:endParaRPr lang="el-GR" sz="3600" b="1" dirty="0"/>
          </a:p>
        </p:txBody>
      </p:sp>
      <p:graphicFrame>
        <p:nvGraphicFramePr>
          <p:cNvPr id="8" name="Πίνακας 7">
            <a:extLst>
              <a:ext uri="{FF2B5EF4-FFF2-40B4-BE49-F238E27FC236}">
                <a16:creationId xmlns:a16="http://schemas.microsoft.com/office/drawing/2014/main" id="{6C42FBEC-0495-313C-2B4B-29670497CE4D}"/>
              </a:ext>
            </a:extLst>
          </p:cNvPr>
          <p:cNvGraphicFramePr>
            <a:graphicFrameLocks noGrp="1"/>
          </p:cNvGraphicFramePr>
          <p:nvPr>
            <p:extLst>
              <p:ext uri="{D42A27DB-BD31-4B8C-83A1-F6EECF244321}">
                <p14:modId xmlns:p14="http://schemas.microsoft.com/office/powerpoint/2010/main" val="2967868040"/>
              </p:ext>
            </p:extLst>
          </p:nvPr>
        </p:nvGraphicFramePr>
        <p:xfrm>
          <a:off x="901755" y="2039979"/>
          <a:ext cx="7925208" cy="4198402"/>
        </p:xfrm>
        <a:graphic>
          <a:graphicData uri="http://schemas.openxmlformats.org/drawingml/2006/table">
            <a:tbl>
              <a:tblPr firstRow="1" firstCol="1" bandRow="1">
                <a:tableStyleId>{5C22544A-7EE6-4342-B048-85BDC9FD1C3A}</a:tableStyleId>
              </a:tblPr>
              <a:tblGrid>
                <a:gridCol w="1976722">
                  <a:extLst>
                    <a:ext uri="{9D8B030D-6E8A-4147-A177-3AD203B41FA5}">
                      <a16:colId xmlns:a16="http://schemas.microsoft.com/office/drawing/2014/main" val="2165269588"/>
                    </a:ext>
                  </a:extLst>
                </a:gridCol>
                <a:gridCol w="1589621">
                  <a:extLst>
                    <a:ext uri="{9D8B030D-6E8A-4147-A177-3AD203B41FA5}">
                      <a16:colId xmlns:a16="http://schemas.microsoft.com/office/drawing/2014/main" val="568522432"/>
                    </a:ext>
                  </a:extLst>
                </a:gridCol>
                <a:gridCol w="2458035">
                  <a:extLst>
                    <a:ext uri="{9D8B030D-6E8A-4147-A177-3AD203B41FA5}">
                      <a16:colId xmlns:a16="http://schemas.microsoft.com/office/drawing/2014/main" val="1066635639"/>
                    </a:ext>
                  </a:extLst>
                </a:gridCol>
                <a:gridCol w="1900830">
                  <a:extLst>
                    <a:ext uri="{9D8B030D-6E8A-4147-A177-3AD203B41FA5}">
                      <a16:colId xmlns:a16="http://schemas.microsoft.com/office/drawing/2014/main" val="3764838237"/>
                    </a:ext>
                  </a:extLst>
                </a:gridCol>
              </a:tblGrid>
              <a:tr h="547072">
                <a:tc>
                  <a:txBody>
                    <a:bodyPr/>
                    <a:lstStyle/>
                    <a:p>
                      <a:pPr algn="ctr">
                        <a:buNone/>
                      </a:pPr>
                      <a:r>
                        <a:rPr lang="el-GR" sz="1200" kern="0" dirty="0">
                          <a:solidFill>
                            <a:schemeClr val="tx1"/>
                          </a:solidFill>
                          <a:effectLst/>
                        </a:rPr>
                        <a:t>Ερευνητικό ερώτημα</a:t>
                      </a:r>
                      <a:endParaRPr lang="el-GR" sz="1200" kern="100" dirty="0">
                        <a:solidFill>
                          <a:schemeClr val="tx1"/>
                        </a:solidFill>
                        <a:effectLst/>
                        <a:latin typeface="Liberation Serif"/>
                        <a:ea typeface="NSimSun" panose="02010609030101010101" pitchFamily="49" charset="-122"/>
                        <a:cs typeface="Lucida Sans" panose="020B0602030504090204" pitchFamily="34" charset="0"/>
                      </a:endParaRPr>
                    </a:p>
                  </a:txBody>
                  <a:tcPr marL="68580" marR="68580" marT="0" marB="0" anchor="ctr">
                    <a:solidFill>
                      <a:srgbClr val="C69200"/>
                    </a:solidFill>
                  </a:tcPr>
                </a:tc>
                <a:tc>
                  <a:txBody>
                    <a:bodyPr/>
                    <a:lstStyle/>
                    <a:p>
                      <a:pPr algn="ctr">
                        <a:buNone/>
                      </a:pPr>
                      <a:r>
                        <a:rPr lang="el-GR" sz="1200" kern="0" dirty="0">
                          <a:solidFill>
                            <a:schemeClr val="tx1"/>
                          </a:solidFill>
                          <a:effectLst/>
                        </a:rPr>
                        <a:t>Άξονες μαθητών (M#)</a:t>
                      </a:r>
                      <a:endParaRPr lang="el-GR" sz="1200" kern="100" dirty="0">
                        <a:solidFill>
                          <a:schemeClr val="tx1"/>
                        </a:solidFill>
                        <a:effectLst/>
                        <a:latin typeface="Liberation Serif"/>
                        <a:ea typeface="NSimSun" panose="02010609030101010101" pitchFamily="49" charset="-122"/>
                        <a:cs typeface="Lucida Sans" panose="020B0602030504090204" pitchFamily="34" charset="0"/>
                      </a:endParaRPr>
                    </a:p>
                  </a:txBody>
                  <a:tcPr marL="68580" marR="68580" marT="0" marB="0" anchor="ctr">
                    <a:solidFill>
                      <a:srgbClr val="C69200"/>
                    </a:solidFill>
                  </a:tcPr>
                </a:tc>
                <a:tc>
                  <a:txBody>
                    <a:bodyPr/>
                    <a:lstStyle/>
                    <a:p>
                      <a:pPr algn="ctr">
                        <a:buNone/>
                      </a:pPr>
                      <a:r>
                        <a:rPr lang="el-GR" sz="1200" kern="0" dirty="0">
                          <a:solidFill>
                            <a:schemeClr val="tx1"/>
                          </a:solidFill>
                          <a:effectLst/>
                        </a:rPr>
                        <a:t>Περιγραφή/εστίαση</a:t>
                      </a:r>
                      <a:endParaRPr lang="el-GR" sz="1200" kern="100" dirty="0">
                        <a:solidFill>
                          <a:schemeClr val="tx1"/>
                        </a:solidFill>
                        <a:effectLst/>
                        <a:latin typeface="Liberation Serif"/>
                        <a:ea typeface="NSimSun" panose="02010609030101010101" pitchFamily="49" charset="-122"/>
                        <a:cs typeface="Lucida Sans" panose="020B0602030504090204" pitchFamily="34" charset="0"/>
                      </a:endParaRPr>
                    </a:p>
                  </a:txBody>
                  <a:tcPr marL="68580" marR="68580" marT="0" marB="0" anchor="ctr">
                    <a:solidFill>
                      <a:srgbClr val="C69200"/>
                    </a:solidFill>
                  </a:tcPr>
                </a:tc>
                <a:tc>
                  <a:txBody>
                    <a:bodyPr/>
                    <a:lstStyle/>
                    <a:p>
                      <a:pPr algn="ctr">
                        <a:buNone/>
                      </a:pPr>
                      <a:r>
                        <a:rPr lang="el-GR" sz="1200" kern="0" dirty="0">
                          <a:solidFill>
                            <a:schemeClr val="tx1"/>
                          </a:solidFill>
                          <a:effectLst/>
                        </a:rPr>
                        <a:t>Κάλυψη από μαθητικό εργαλείο</a:t>
                      </a:r>
                      <a:endParaRPr lang="el-GR" sz="1200" kern="100" dirty="0">
                        <a:solidFill>
                          <a:schemeClr val="tx1"/>
                        </a:solidFill>
                        <a:effectLst/>
                        <a:latin typeface="Liberation Serif"/>
                        <a:ea typeface="NSimSun" panose="02010609030101010101" pitchFamily="49" charset="-122"/>
                        <a:cs typeface="Lucida Sans" panose="020B0602030504090204" pitchFamily="34" charset="0"/>
                      </a:endParaRPr>
                    </a:p>
                  </a:txBody>
                  <a:tcPr marL="68580" marR="68580" marT="0" marB="0" anchor="ctr">
                    <a:solidFill>
                      <a:srgbClr val="C69200"/>
                    </a:solidFill>
                  </a:tcPr>
                </a:tc>
                <a:extLst>
                  <a:ext uri="{0D108BD9-81ED-4DB2-BD59-A6C34878D82A}">
                    <a16:rowId xmlns:a16="http://schemas.microsoft.com/office/drawing/2014/main" val="2887006089"/>
                  </a:ext>
                </a:extLst>
              </a:tr>
              <a:tr h="547072">
                <a:tc>
                  <a:txBody>
                    <a:bodyPr/>
                    <a:lstStyle/>
                    <a:p>
                      <a:pPr algn="just">
                        <a:buNone/>
                      </a:pPr>
                      <a:r>
                        <a:rPr lang="el-GR" sz="1200" kern="0" dirty="0">
                          <a:solidFill>
                            <a:schemeClr val="tx1"/>
                          </a:solidFill>
                          <a:effectLst/>
                        </a:rPr>
                        <a:t>ΕΕ1: </a:t>
                      </a:r>
                      <a:endParaRPr lang="el-GR" sz="1200" kern="100" dirty="0">
                        <a:solidFill>
                          <a:schemeClr val="tx1"/>
                        </a:solidFill>
                        <a:effectLst/>
                      </a:endParaRPr>
                    </a:p>
                    <a:p>
                      <a:pPr algn="just">
                        <a:buNone/>
                      </a:pPr>
                      <a:r>
                        <a:rPr lang="el-GR" sz="1200" kern="0" dirty="0">
                          <a:solidFill>
                            <a:schemeClr val="tx1"/>
                          </a:solidFill>
                          <a:effectLst/>
                        </a:rPr>
                        <a:t>Ευθυγράμμιση με αρχές ΕξΑΕ</a:t>
                      </a:r>
                      <a:endParaRPr lang="el-GR" sz="1200" kern="100" dirty="0">
                        <a:solidFill>
                          <a:schemeClr val="tx1"/>
                        </a:solidFill>
                        <a:effectLst/>
                        <a:latin typeface="Liberation Serif"/>
                        <a:ea typeface="NSimSun" panose="02010609030101010101" pitchFamily="49" charset="-122"/>
                        <a:cs typeface="Lucida Sans" panose="020B0602030504090204" pitchFamily="34" charset="0"/>
                      </a:endParaRPr>
                    </a:p>
                  </a:txBody>
                  <a:tcPr marL="68580" marR="68580" marT="0" marB="0" anchor="ctr">
                    <a:solidFill>
                      <a:srgbClr val="C69200"/>
                    </a:solidFill>
                  </a:tcPr>
                </a:tc>
                <a:tc>
                  <a:txBody>
                    <a:bodyPr/>
                    <a:lstStyle/>
                    <a:p>
                      <a:pPr algn="just">
                        <a:buNone/>
                      </a:pPr>
                      <a:r>
                        <a:rPr lang="el-GR" sz="1200" kern="0" dirty="0">
                          <a:solidFill>
                            <a:schemeClr val="tx1"/>
                          </a:solidFill>
                          <a:effectLst/>
                        </a:rPr>
                        <a:t>M1, M2, M4, M5</a:t>
                      </a:r>
                      <a:endParaRPr lang="el-GR" sz="1200" kern="100" dirty="0">
                        <a:solidFill>
                          <a:schemeClr val="tx1"/>
                        </a:solidFill>
                        <a:effectLst/>
                        <a:latin typeface="Liberation Serif"/>
                        <a:ea typeface="NSimSun" panose="02010609030101010101" pitchFamily="49" charset="-122"/>
                        <a:cs typeface="Lucida Sans" panose="020B0602030504090204" pitchFamily="34" charset="0"/>
                      </a:endParaRPr>
                    </a:p>
                  </a:txBody>
                  <a:tcPr marL="68580" marR="68580" marT="0" marB="0" anchor="ctr">
                    <a:solidFill>
                      <a:srgbClr val="FDECC8"/>
                    </a:solidFill>
                  </a:tcPr>
                </a:tc>
                <a:tc>
                  <a:txBody>
                    <a:bodyPr/>
                    <a:lstStyle/>
                    <a:p>
                      <a:pPr algn="just">
                        <a:buNone/>
                      </a:pPr>
                      <a:r>
                        <a:rPr lang="el-GR" sz="1200" kern="0" dirty="0">
                          <a:solidFill>
                            <a:schemeClr val="tx1"/>
                          </a:solidFill>
                          <a:effectLst/>
                        </a:rPr>
                        <a:t>Οργάνωση υλικού, ευχρηστία, δομές αλληλεπίδρασης, υποστήριξη αυτορρύθμισης</a:t>
                      </a:r>
                      <a:endParaRPr lang="el-GR" sz="1200" kern="100" dirty="0">
                        <a:solidFill>
                          <a:schemeClr val="tx1"/>
                        </a:solidFill>
                        <a:effectLst/>
                        <a:latin typeface="Liberation Serif"/>
                        <a:ea typeface="NSimSun" panose="02010609030101010101" pitchFamily="49" charset="-122"/>
                        <a:cs typeface="Lucida Sans" panose="020B0602030504090204" pitchFamily="34" charset="0"/>
                      </a:endParaRPr>
                    </a:p>
                  </a:txBody>
                  <a:tcPr marL="68580" marR="68580" marT="0" marB="0" anchor="ctr">
                    <a:solidFill>
                      <a:srgbClr val="FDECC8"/>
                    </a:solidFill>
                  </a:tcPr>
                </a:tc>
                <a:tc>
                  <a:txBody>
                    <a:bodyPr/>
                    <a:lstStyle/>
                    <a:p>
                      <a:pPr algn="ctr">
                        <a:buNone/>
                      </a:pPr>
                      <a:r>
                        <a:rPr lang="el-GR" sz="1200" kern="0" dirty="0">
                          <a:solidFill>
                            <a:schemeClr val="tx1"/>
                          </a:solidFill>
                          <a:effectLst/>
                        </a:rPr>
                        <a:t>Μερική</a:t>
                      </a:r>
                      <a:endParaRPr lang="el-GR" sz="1200" kern="100" dirty="0">
                        <a:solidFill>
                          <a:schemeClr val="tx1"/>
                        </a:solidFill>
                        <a:effectLst/>
                      </a:endParaRPr>
                    </a:p>
                    <a:p>
                      <a:pPr algn="ctr">
                        <a:buNone/>
                      </a:pPr>
                      <a:r>
                        <a:rPr lang="el-GR" sz="1200" kern="0" dirty="0">
                          <a:solidFill>
                            <a:schemeClr val="tx1"/>
                          </a:solidFill>
                          <a:effectLst/>
                        </a:rPr>
                        <a:t>(οπτική χρήστη)</a:t>
                      </a:r>
                      <a:endParaRPr lang="el-GR" sz="1200" kern="100" dirty="0">
                        <a:solidFill>
                          <a:schemeClr val="tx1"/>
                        </a:solidFill>
                        <a:effectLst/>
                        <a:latin typeface="Liberation Serif"/>
                        <a:ea typeface="NSimSun" panose="02010609030101010101" pitchFamily="49" charset="-122"/>
                        <a:cs typeface="Lucida Sans" panose="020B0602030504090204" pitchFamily="34" charset="0"/>
                      </a:endParaRPr>
                    </a:p>
                  </a:txBody>
                  <a:tcPr marL="68580" marR="68580" marT="0" marB="0" anchor="ctr">
                    <a:solidFill>
                      <a:srgbClr val="FDECC8"/>
                    </a:solidFill>
                  </a:tcPr>
                </a:tc>
                <a:extLst>
                  <a:ext uri="{0D108BD9-81ED-4DB2-BD59-A6C34878D82A}">
                    <a16:rowId xmlns:a16="http://schemas.microsoft.com/office/drawing/2014/main" val="1517202760"/>
                  </a:ext>
                </a:extLst>
              </a:tr>
              <a:tr h="729430">
                <a:tc>
                  <a:txBody>
                    <a:bodyPr/>
                    <a:lstStyle/>
                    <a:p>
                      <a:pPr algn="just">
                        <a:buNone/>
                      </a:pPr>
                      <a:r>
                        <a:rPr lang="el-GR" sz="1200" kern="0" dirty="0">
                          <a:solidFill>
                            <a:schemeClr val="tx1"/>
                          </a:solidFill>
                          <a:effectLst/>
                        </a:rPr>
                        <a:t>ΕΕ2: </a:t>
                      </a:r>
                      <a:endParaRPr lang="el-GR" sz="1200" kern="100" dirty="0">
                        <a:solidFill>
                          <a:schemeClr val="tx1"/>
                        </a:solidFill>
                        <a:effectLst/>
                      </a:endParaRPr>
                    </a:p>
                    <a:p>
                      <a:pPr algn="just">
                        <a:buNone/>
                      </a:pPr>
                      <a:r>
                        <a:rPr lang="el-GR" sz="1200" kern="0" dirty="0">
                          <a:solidFill>
                            <a:schemeClr val="tx1"/>
                          </a:solidFill>
                          <a:effectLst/>
                        </a:rPr>
                        <a:t>Τήρηση αρχών Πολυμεσικής Μάθησης (</a:t>
                      </a:r>
                      <a:r>
                        <a:rPr lang="el-GR" sz="1200" kern="0" dirty="0" err="1">
                          <a:solidFill>
                            <a:schemeClr val="tx1"/>
                          </a:solidFill>
                          <a:effectLst/>
                        </a:rPr>
                        <a:t>Mayer</a:t>
                      </a:r>
                      <a:r>
                        <a:rPr lang="el-GR" sz="1200" kern="0" dirty="0">
                          <a:solidFill>
                            <a:schemeClr val="tx1"/>
                          </a:solidFill>
                          <a:effectLst/>
                        </a:rPr>
                        <a:t>)</a:t>
                      </a:r>
                      <a:endParaRPr lang="el-GR" sz="1200" kern="100" dirty="0">
                        <a:solidFill>
                          <a:schemeClr val="tx1"/>
                        </a:solidFill>
                        <a:effectLst/>
                        <a:latin typeface="Liberation Serif"/>
                        <a:ea typeface="NSimSun" panose="02010609030101010101" pitchFamily="49" charset="-122"/>
                        <a:cs typeface="Lucida Sans" panose="020B0602030504090204" pitchFamily="34" charset="0"/>
                      </a:endParaRPr>
                    </a:p>
                  </a:txBody>
                  <a:tcPr marL="68580" marR="68580" marT="0" marB="0" anchor="ctr">
                    <a:solidFill>
                      <a:srgbClr val="C69200"/>
                    </a:solidFill>
                  </a:tcPr>
                </a:tc>
                <a:tc>
                  <a:txBody>
                    <a:bodyPr/>
                    <a:lstStyle/>
                    <a:p>
                      <a:pPr algn="just">
                        <a:buNone/>
                      </a:pPr>
                      <a:r>
                        <a:rPr lang="el-GR" sz="1200" kern="0" dirty="0">
                          <a:solidFill>
                            <a:schemeClr val="tx1"/>
                          </a:solidFill>
                          <a:effectLst/>
                        </a:rPr>
                        <a:t>M6, M3</a:t>
                      </a:r>
                      <a:endParaRPr lang="el-GR" sz="1200" kern="100" dirty="0">
                        <a:solidFill>
                          <a:schemeClr val="tx1"/>
                        </a:solidFill>
                        <a:effectLst/>
                        <a:latin typeface="Liberation Serif"/>
                        <a:ea typeface="NSimSun" panose="02010609030101010101" pitchFamily="49" charset="-122"/>
                        <a:cs typeface="Lucida Sans" panose="020B0602030504090204" pitchFamily="34" charset="0"/>
                      </a:endParaRPr>
                    </a:p>
                  </a:txBody>
                  <a:tcPr marL="68580" marR="68580" marT="0" marB="0" anchor="ctr">
                    <a:solidFill>
                      <a:srgbClr val="FFF7E6"/>
                    </a:solidFill>
                  </a:tcPr>
                </a:tc>
                <a:tc>
                  <a:txBody>
                    <a:bodyPr/>
                    <a:lstStyle/>
                    <a:p>
                      <a:pPr algn="just">
                        <a:buNone/>
                      </a:pPr>
                      <a:r>
                        <a:rPr lang="el-GR" sz="1200" kern="0" dirty="0" err="1">
                          <a:solidFill>
                            <a:schemeClr val="tx1"/>
                          </a:solidFill>
                          <a:effectLst/>
                        </a:rPr>
                        <a:t>Πολυτροπική</a:t>
                      </a:r>
                      <a:r>
                        <a:rPr lang="el-GR" sz="1200" kern="0" dirty="0">
                          <a:solidFill>
                            <a:schemeClr val="tx1"/>
                          </a:solidFill>
                          <a:effectLst/>
                        </a:rPr>
                        <a:t> εμπειρία, γνωστικό φορτίο, αντιλαμβανόμενη καθαρότητα</a:t>
                      </a:r>
                      <a:endParaRPr lang="el-GR" sz="1200" kern="100" dirty="0">
                        <a:solidFill>
                          <a:schemeClr val="tx1"/>
                        </a:solidFill>
                        <a:effectLst/>
                        <a:latin typeface="Liberation Serif"/>
                        <a:ea typeface="NSimSun" panose="02010609030101010101" pitchFamily="49" charset="-122"/>
                        <a:cs typeface="Lucida Sans" panose="020B0602030504090204" pitchFamily="34" charset="0"/>
                      </a:endParaRPr>
                    </a:p>
                  </a:txBody>
                  <a:tcPr marL="68580" marR="68580" marT="0" marB="0" anchor="ctr">
                    <a:solidFill>
                      <a:srgbClr val="FFF7E6"/>
                    </a:solidFill>
                  </a:tcPr>
                </a:tc>
                <a:tc>
                  <a:txBody>
                    <a:bodyPr/>
                    <a:lstStyle/>
                    <a:p>
                      <a:pPr algn="ctr">
                        <a:buNone/>
                      </a:pPr>
                      <a:r>
                        <a:rPr lang="el-GR" sz="1200" kern="0" dirty="0">
                          <a:solidFill>
                            <a:schemeClr val="tx1"/>
                          </a:solidFill>
                          <a:effectLst/>
                        </a:rPr>
                        <a:t>Μερική</a:t>
                      </a:r>
                      <a:endParaRPr lang="el-GR" sz="1200" kern="100" dirty="0">
                        <a:solidFill>
                          <a:schemeClr val="tx1"/>
                        </a:solidFill>
                        <a:effectLst/>
                        <a:latin typeface="Liberation Serif"/>
                        <a:ea typeface="NSimSun" panose="02010609030101010101" pitchFamily="49" charset="-122"/>
                        <a:cs typeface="Lucida Sans" panose="020B0602030504090204" pitchFamily="34" charset="0"/>
                      </a:endParaRPr>
                    </a:p>
                  </a:txBody>
                  <a:tcPr marL="68580" marR="68580" marT="0" marB="0" anchor="ctr">
                    <a:solidFill>
                      <a:srgbClr val="FFF7E6"/>
                    </a:solidFill>
                  </a:tcPr>
                </a:tc>
                <a:extLst>
                  <a:ext uri="{0D108BD9-81ED-4DB2-BD59-A6C34878D82A}">
                    <a16:rowId xmlns:a16="http://schemas.microsoft.com/office/drawing/2014/main" val="2984625217"/>
                  </a:ext>
                </a:extLst>
              </a:tr>
              <a:tr h="729430">
                <a:tc>
                  <a:txBody>
                    <a:bodyPr/>
                    <a:lstStyle/>
                    <a:p>
                      <a:pPr algn="just">
                        <a:buNone/>
                      </a:pPr>
                      <a:r>
                        <a:rPr lang="el-GR" sz="1200" kern="0" dirty="0">
                          <a:solidFill>
                            <a:schemeClr val="tx1"/>
                          </a:solidFill>
                          <a:effectLst/>
                        </a:rPr>
                        <a:t>ΕΕ3: </a:t>
                      </a:r>
                      <a:endParaRPr lang="el-GR" sz="1200" kern="100" dirty="0">
                        <a:solidFill>
                          <a:schemeClr val="tx1"/>
                        </a:solidFill>
                        <a:effectLst/>
                      </a:endParaRPr>
                    </a:p>
                    <a:p>
                      <a:pPr algn="just">
                        <a:buNone/>
                      </a:pPr>
                      <a:r>
                        <a:rPr lang="el-GR" sz="1200" kern="0" dirty="0">
                          <a:solidFill>
                            <a:schemeClr val="tx1"/>
                          </a:solidFill>
                          <a:effectLst/>
                        </a:rPr>
                        <a:t>Συνεισφορά στην κατανόηση της ενότητας</a:t>
                      </a:r>
                      <a:endParaRPr lang="el-GR" sz="1200" kern="100" dirty="0">
                        <a:solidFill>
                          <a:schemeClr val="tx1"/>
                        </a:solidFill>
                        <a:effectLst/>
                        <a:latin typeface="Liberation Serif"/>
                        <a:ea typeface="NSimSun" panose="02010609030101010101" pitchFamily="49" charset="-122"/>
                        <a:cs typeface="Lucida Sans" panose="020B0602030504090204" pitchFamily="34" charset="0"/>
                      </a:endParaRPr>
                    </a:p>
                  </a:txBody>
                  <a:tcPr marL="68580" marR="68580" marT="0" marB="0" anchor="ctr">
                    <a:solidFill>
                      <a:srgbClr val="C69200"/>
                    </a:solidFill>
                  </a:tcPr>
                </a:tc>
                <a:tc>
                  <a:txBody>
                    <a:bodyPr/>
                    <a:lstStyle/>
                    <a:p>
                      <a:pPr algn="just">
                        <a:buNone/>
                      </a:pPr>
                      <a:r>
                        <a:rPr lang="el-GR" sz="1200" kern="0" dirty="0">
                          <a:solidFill>
                            <a:schemeClr val="tx1"/>
                          </a:solidFill>
                          <a:effectLst/>
                        </a:rPr>
                        <a:t>M3, M5</a:t>
                      </a:r>
                      <a:endParaRPr lang="el-GR" sz="1200" kern="100" dirty="0">
                        <a:solidFill>
                          <a:schemeClr val="tx1"/>
                        </a:solidFill>
                        <a:effectLst/>
                        <a:latin typeface="Liberation Serif"/>
                        <a:ea typeface="NSimSun" panose="02010609030101010101" pitchFamily="49" charset="-122"/>
                        <a:cs typeface="Lucida Sans" panose="020B0602030504090204" pitchFamily="34" charset="0"/>
                      </a:endParaRPr>
                    </a:p>
                  </a:txBody>
                  <a:tcPr marL="68580" marR="68580" marT="0" marB="0" anchor="ctr">
                    <a:solidFill>
                      <a:srgbClr val="FDECC8"/>
                    </a:solidFill>
                  </a:tcPr>
                </a:tc>
                <a:tc>
                  <a:txBody>
                    <a:bodyPr/>
                    <a:lstStyle/>
                    <a:p>
                      <a:pPr algn="just">
                        <a:buNone/>
                      </a:pPr>
                      <a:r>
                        <a:rPr lang="el-GR" sz="1200" kern="0" dirty="0">
                          <a:solidFill>
                            <a:schemeClr val="tx1"/>
                          </a:solidFill>
                          <a:effectLst/>
                        </a:rPr>
                        <a:t>Αντιλαμβανόμενη κατανόηση, αίσθηση επάρκειας/αυτοέλεγχος μάθησης</a:t>
                      </a:r>
                      <a:endParaRPr lang="el-GR" sz="1200" kern="100" dirty="0">
                        <a:solidFill>
                          <a:schemeClr val="tx1"/>
                        </a:solidFill>
                        <a:effectLst/>
                        <a:latin typeface="Liberation Serif"/>
                        <a:ea typeface="NSimSun" panose="02010609030101010101" pitchFamily="49" charset="-122"/>
                        <a:cs typeface="Lucida Sans" panose="020B0602030504090204" pitchFamily="34" charset="0"/>
                      </a:endParaRPr>
                    </a:p>
                  </a:txBody>
                  <a:tcPr marL="68580" marR="68580" marT="0" marB="0" anchor="ctr">
                    <a:solidFill>
                      <a:srgbClr val="FDECC8"/>
                    </a:solidFill>
                  </a:tcPr>
                </a:tc>
                <a:tc>
                  <a:txBody>
                    <a:bodyPr/>
                    <a:lstStyle/>
                    <a:p>
                      <a:pPr algn="ctr">
                        <a:buNone/>
                      </a:pPr>
                      <a:r>
                        <a:rPr lang="el-GR" sz="1200" kern="0" dirty="0">
                          <a:solidFill>
                            <a:schemeClr val="tx1"/>
                          </a:solidFill>
                          <a:effectLst/>
                        </a:rPr>
                        <a:t>Μερική</a:t>
                      </a:r>
                      <a:endParaRPr lang="el-GR" sz="1200" kern="100" dirty="0">
                        <a:solidFill>
                          <a:schemeClr val="tx1"/>
                        </a:solidFill>
                        <a:effectLst/>
                      </a:endParaRPr>
                    </a:p>
                    <a:p>
                      <a:pPr algn="ctr">
                        <a:buNone/>
                      </a:pPr>
                      <a:r>
                        <a:rPr lang="el-GR" sz="1200" kern="0" dirty="0">
                          <a:solidFill>
                            <a:schemeClr val="tx1"/>
                          </a:solidFill>
                          <a:effectLst/>
                        </a:rPr>
                        <a:t>(πρωτεύον στοιχείο: </a:t>
                      </a:r>
                      <a:r>
                        <a:rPr lang="en-US" sz="1200" kern="0" dirty="0">
                          <a:solidFill>
                            <a:schemeClr val="tx1"/>
                          </a:solidFill>
                          <a:effectLst/>
                        </a:rPr>
                        <a:t>post</a:t>
                      </a:r>
                      <a:r>
                        <a:rPr lang="el-GR" sz="1200" kern="0" dirty="0">
                          <a:solidFill>
                            <a:schemeClr val="tx1"/>
                          </a:solidFill>
                          <a:effectLst/>
                        </a:rPr>
                        <a:t>-</a:t>
                      </a:r>
                      <a:r>
                        <a:rPr lang="en-US" sz="1200" kern="0" dirty="0">
                          <a:solidFill>
                            <a:schemeClr val="tx1"/>
                          </a:solidFill>
                          <a:effectLst/>
                        </a:rPr>
                        <a:t>test </a:t>
                      </a:r>
                      <a:r>
                        <a:rPr lang="el-GR" sz="1200" kern="0" dirty="0">
                          <a:solidFill>
                            <a:schemeClr val="tx1"/>
                          </a:solidFill>
                          <a:effectLst/>
                        </a:rPr>
                        <a:t>επίδοσης)</a:t>
                      </a:r>
                      <a:endParaRPr lang="el-GR" sz="1200" kern="100" dirty="0">
                        <a:solidFill>
                          <a:schemeClr val="tx1"/>
                        </a:solidFill>
                        <a:effectLst/>
                        <a:latin typeface="Liberation Serif"/>
                        <a:ea typeface="NSimSun" panose="02010609030101010101" pitchFamily="49" charset="-122"/>
                        <a:cs typeface="Lucida Sans" panose="020B0602030504090204" pitchFamily="34" charset="0"/>
                      </a:endParaRPr>
                    </a:p>
                  </a:txBody>
                  <a:tcPr marL="68580" marR="68580" marT="0" marB="0" anchor="ctr">
                    <a:solidFill>
                      <a:srgbClr val="FDECC8"/>
                    </a:solidFill>
                  </a:tcPr>
                </a:tc>
                <a:extLst>
                  <a:ext uri="{0D108BD9-81ED-4DB2-BD59-A6C34878D82A}">
                    <a16:rowId xmlns:a16="http://schemas.microsoft.com/office/drawing/2014/main" val="1720169375"/>
                  </a:ext>
                </a:extLst>
              </a:tr>
              <a:tr h="729430">
                <a:tc>
                  <a:txBody>
                    <a:bodyPr/>
                    <a:lstStyle/>
                    <a:p>
                      <a:pPr algn="just">
                        <a:buNone/>
                      </a:pPr>
                      <a:r>
                        <a:rPr lang="el-GR" sz="1200" kern="0" dirty="0">
                          <a:solidFill>
                            <a:schemeClr val="tx1"/>
                          </a:solidFill>
                          <a:effectLst/>
                        </a:rPr>
                        <a:t>ΕΕ4: </a:t>
                      </a:r>
                      <a:endParaRPr lang="el-GR" sz="1200" kern="100" dirty="0">
                        <a:solidFill>
                          <a:schemeClr val="tx1"/>
                        </a:solidFill>
                        <a:effectLst/>
                      </a:endParaRPr>
                    </a:p>
                    <a:p>
                      <a:pPr algn="just">
                        <a:buNone/>
                      </a:pPr>
                      <a:r>
                        <a:rPr lang="el-GR" sz="1200" kern="0" dirty="0">
                          <a:solidFill>
                            <a:schemeClr val="tx1"/>
                          </a:solidFill>
                          <a:effectLst/>
                        </a:rPr>
                        <a:t>Ωφελιμότητα, Ευχρηστία, </a:t>
                      </a:r>
                      <a:r>
                        <a:rPr lang="el-GR" sz="1200" kern="0" dirty="0" err="1">
                          <a:solidFill>
                            <a:schemeClr val="tx1"/>
                          </a:solidFill>
                          <a:effectLst/>
                        </a:rPr>
                        <a:t>Βοηθητικότητα</a:t>
                      </a:r>
                      <a:endParaRPr lang="el-GR" sz="1200" kern="100" dirty="0">
                        <a:solidFill>
                          <a:schemeClr val="tx1"/>
                        </a:solidFill>
                        <a:effectLst/>
                        <a:latin typeface="Liberation Serif"/>
                        <a:ea typeface="NSimSun" panose="02010609030101010101" pitchFamily="49" charset="-122"/>
                        <a:cs typeface="Lucida Sans" panose="020B0602030504090204" pitchFamily="34" charset="0"/>
                      </a:endParaRPr>
                    </a:p>
                  </a:txBody>
                  <a:tcPr marL="68580" marR="68580" marT="0" marB="0" anchor="ctr">
                    <a:solidFill>
                      <a:srgbClr val="C69200"/>
                    </a:solidFill>
                  </a:tcPr>
                </a:tc>
                <a:tc>
                  <a:txBody>
                    <a:bodyPr/>
                    <a:lstStyle/>
                    <a:p>
                      <a:pPr algn="just">
                        <a:buNone/>
                      </a:pPr>
                      <a:r>
                        <a:rPr lang="el-GR" sz="1200" kern="0" dirty="0">
                          <a:solidFill>
                            <a:schemeClr val="tx1"/>
                          </a:solidFill>
                          <a:effectLst/>
                        </a:rPr>
                        <a:t>M1, M2, M4, M6, M7</a:t>
                      </a:r>
                      <a:endParaRPr lang="el-GR" sz="1200" kern="100" dirty="0">
                        <a:solidFill>
                          <a:schemeClr val="tx1"/>
                        </a:solidFill>
                        <a:effectLst/>
                        <a:latin typeface="Liberation Serif"/>
                        <a:ea typeface="NSimSun" panose="02010609030101010101" pitchFamily="49" charset="-122"/>
                        <a:cs typeface="Lucida Sans" panose="020B0602030504090204" pitchFamily="34" charset="0"/>
                      </a:endParaRPr>
                    </a:p>
                  </a:txBody>
                  <a:tcPr marL="68580" marR="68580" marT="0" marB="0" anchor="ctr">
                    <a:solidFill>
                      <a:srgbClr val="FFF7E6"/>
                    </a:solidFill>
                  </a:tcPr>
                </a:tc>
                <a:tc>
                  <a:txBody>
                    <a:bodyPr/>
                    <a:lstStyle/>
                    <a:p>
                      <a:pPr algn="just">
                        <a:buNone/>
                      </a:pPr>
                      <a:r>
                        <a:rPr lang="el-GR" sz="1200" kern="0" dirty="0">
                          <a:solidFill>
                            <a:schemeClr val="tx1"/>
                          </a:solidFill>
                          <a:effectLst/>
                        </a:rPr>
                        <a:t>Τι βρίσκουν βοηθητικό: οργάνωση, ευχρηστία, αλληλεπίδραση, </a:t>
                      </a:r>
                      <a:r>
                        <a:rPr lang="el-GR" sz="1200" kern="0" dirty="0" err="1">
                          <a:solidFill>
                            <a:schemeClr val="tx1"/>
                          </a:solidFill>
                          <a:effectLst/>
                        </a:rPr>
                        <a:t>πολυμεσικότητα</a:t>
                      </a:r>
                      <a:r>
                        <a:rPr lang="el-GR" sz="1200" kern="0" dirty="0">
                          <a:solidFill>
                            <a:schemeClr val="tx1"/>
                          </a:solidFill>
                          <a:effectLst/>
                        </a:rPr>
                        <a:t>, στάσεις</a:t>
                      </a:r>
                      <a:endParaRPr lang="el-GR" sz="1200" kern="100" dirty="0">
                        <a:solidFill>
                          <a:schemeClr val="tx1"/>
                        </a:solidFill>
                        <a:effectLst/>
                        <a:latin typeface="Liberation Serif"/>
                        <a:ea typeface="NSimSun" panose="02010609030101010101" pitchFamily="49" charset="-122"/>
                        <a:cs typeface="Lucida Sans" panose="020B0602030504090204" pitchFamily="34" charset="0"/>
                      </a:endParaRPr>
                    </a:p>
                  </a:txBody>
                  <a:tcPr marL="68580" marR="68580" marT="0" marB="0" anchor="ctr">
                    <a:solidFill>
                      <a:srgbClr val="FFF7E6"/>
                    </a:solidFill>
                  </a:tcPr>
                </a:tc>
                <a:tc>
                  <a:txBody>
                    <a:bodyPr/>
                    <a:lstStyle/>
                    <a:p>
                      <a:pPr algn="ctr">
                        <a:buNone/>
                      </a:pPr>
                      <a:r>
                        <a:rPr lang="el-GR" sz="1200" kern="0" dirty="0">
                          <a:solidFill>
                            <a:schemeClr val="tx1"/>
                          </a:solidFill>
                          <a:effectLst/>
                        </a:rPr>
                        <a:t>Πλήρης</a:t>
                      </a:r>
                      <a:endParaRPr lang="el-GR" sz="1200" kern="100" dirty="0">
                        <a:solidFill>
                          <a:schemeClr val="tx1"/>
                        </a:solidFill>
                        <a:effectLst/>
                        <a:latin typeface="Liberation Serif"/>
                        <a:ea typeface="NSimSun" panose="02010609030101010101" pitchFamily="49" charset="-122"/>
                        <a:cs typeface="Lucida Sans" panose="020B0602030504090204" pitchFamily="34" charset="0"/>
                      </a:endParaRPr>
                    </a:p>
                  </a:txBody>
                  <a:tcPr marL="68580" marR="68580" marT="0" marB="0" anchor="ctr">
                    <a:solidFill>
                      <a:srgbClr val="FFF7E6"/>
                    </a:solidFill>
                  </a:tcPr>
                </a:tc>
                <a:extLst>
                  <a:ext uri="{0D108BD9-81ED-4DB2-BD59-A6C34878D82A}">
                    <a16:rowId xmlns:a16="http://schemas.microsoft.com/office/drawing/2014/main" val="1749777235"/>
                  </a:ext>
                </a:extLst>
              </a:tr>
              <a:tr h="911788">
                <a:tc>
                  <a:txBody>
                    <a:bodyPr/>
                    <a:lstStyle/>
                    <a:p>
                      <a:pPr algn="just">
                        <a:buNone/>
                      </a:pPr>
                      <a:r>
                        <a:rPr lang="el-GR" sz="1200" kern="0" dirty="0">
                          <a:solidFill>
                            <a:schemeClr val="tx1"/>
                          </a:solidFill>
                          <a:effectLst/>
                        </a:rPr>
                        <a:t>ΕΕ5: Αδυναμίες στη μελέτη και στη χρήση</a:t>
                      </a:r>
                      <a:endParaRPr lang="el-GR" sz="1200" kern="100" dirty="0">
                        <a:solidFill>
                          <a:schemeClr val="tx1"/>
                        </a:solidFill>
                        <a:effectLst/>
                        <a:latin typeface="Liberation Serif"/>
                        <a:ea typeface="NSimSun" panose="02010609030101010101" pitchFamily="49" charset="-122"/>
                        <a:cs typeface="Lucida Sans" panose="020B0602030504090204" pitchFamily="34" charset="0"/>
                      </a:endParaRPr>
                    </a:p>
                  </a:txBody>
                  <a:tcPr marL="68580" marR="68580" marT="0" marB="0" anchor="ctr">
                    <a:solidFill>
                      <a:srgbClr val="C69200"/>
                    </a:solidFill>
                  </a:tcPr>
                </a:tc>
                <a:tc>
                  <a:txBody>
                    <a:bodyPr/>
                    <a:lstStyle/>
                    <a:p>
                      <a:pPr algn="just">
                        <a:buNone/>
                      </a:pPr>
                      <a:r>
                        <a:rPr lang="el-GR" sz="1200" kern="0" dirty="0">
                          <a:solidFill>
                            <a:schemeClr val="tx1"/>
                          </a:solidFill>
                          <a:effectLst/>
                        </a:rPr>
                        <a:t>M8 </a:t>
                      </a:r>
                      <a:endParaRPr lang="el-GR" sz="1200" kern="100" dirty="0">
                        <a:solidFill>
                          <a:schemeClr val="tx1"/>
                        </a:solidFill>
                        <a:effectLst/>
                      </a:endParaRPr>
                    </a:p>
                    <a:p>
                      <a:pPr algn="just">
                        <a:buNone/>
                      </a:pPr>
                      <a:r>
                        <a:rPr lang="el-GR" sz="1200" kern="0" dirty="0">
                          <a:solidFill>
                            <a:schemeClr val="tx1"/>
                          </a:solidFill>
                          <a:effectLst/>
                        </a:rPr>
                        <a:t>(ενδείξεις από M1–M4, M6)</a:t>
                      </a:r>
                      <a:endParaRPr lang="el-GR" sz="1200" kern="100" dirty="0">
                        <a:solidFill>
                          <a:schemeClr val="tx1"/>
                        </a:solidFill>
                        <a:effectLst/>
                        <a:latin typeface="Liberation Serif"/>
                        <a:ea typeface="NSimSun" panose="02010609030101010101" pitchFamily="49" charset="-122"/>
                        <a:cs typeface="Lucida Sans" panose="020B0602030504090204" pitchFamily="34" charset="0"/>
                      </a:endParaRPr>
                    </a:p>
                  </a:txBody>
                  <a:tcPr marL="68580" marR="68580" marT="0" marB="0" anchor="ctr">
                    <a:solidFill>
                      <a:srgbClr val="FDECC8"/>
                    </a:solidFill>
                  </a:tcPr>
                </a:tc>
                <a:tc>
                  <a:txBody>
                    <a:bodyPr/>
                    <a:lstStyle/>
                    <a:p>
                      <a:pPr algn="just">
                        <a:buNone/>
                      </a:pPr>
                      <a:r>
                        <a:rPr lang="el-GR" sz="1200" kern="0" dirty="0">
                          <a:solidFill>
                            <a:schemeClr val="tx1"/>
                          </a:solidFill>
                          <a:effectLst/>
                        </a:rPr>
                        <a:t>Ανοικτές αναφορές δυσκολιών· διασταύρωση με χαμηλές βαθμολογίες σε οργάνωση, ευχρηστία, αλληλεπίδραση, </a:t>
                      </a:r>
                      <a:r>
                        <a:rPr lang="el-GR" sz="1200" kern="0" dirty="0" err="1">
                          <a:solidFill>
                            <a:schemeClr val="tx1"/>
                          </a:solidFill>
                          <a:effectLst/>
                        </a:rPr>
                        <a:t>πολυμεσικότητα</a:t>
                      </a:r>
                      <a:endParaRPr lang="el-GR" sz="1200" kern="100" dirty="0">
                        <a:solidFill>
                          <a:schemeClr val="tx1"/>
                        </a:solidFill>
                        <a:effectLst/>
                        <a:latin typeface="Liberation Serif"/>
                        <a:ea typeface="NSimSun" panose="02010609030101010101" pitchFamily="49" charset="-122"/>
                        <a:cs typeface="Lucida Sans" panose="020B0602030504090204" pitchFamily="34" charset="0"/>
                      </a:endParaRPr>
                    </a:p>
                  </a:txBody>
                  <a:tcPr marL="68580" marR="68580" marT="0" marB="0" anchor="ctr">
                    <a:solidFill>
                      <a:srgbClr val="FDECC8"/>
                    </a:solidFill>
                  </a:tcPr>
                </a:tc>
                <a:tc>
                  <a:txBody>
                    <a:bodyPr/>
                    <a:lstStyle/>
                    <a:p>
                      <a:pPr algn="ctr">
                        <a:buNone/>
                      </a:pPr>
                      <a:r>
                        <a:rPr lang="el-GR" sz="1200" kern="0" dirty="0">
                          <a:solidFill>
                            <a:schemeClr val="tx1"/>
                          </a:solidFill>
                          <a:effectLst/>
                        </a:rPr>
                        <a:t>Πλήρης</a:t>
                      </a:r>
                      <a:endParaRPr lang="el-GR" sz="1200" kern="100" dirty="0">
                        <a:solidFill>
                          <a:schemeClr val="tx1"/>
                        </a:solidFill>
                        <a:effectLst/>
                        <a:latin typeface="Liberation Serif"/>
                        <a:ea typeface="NSimSun" panose="02010609030101010101" pitchFamily="49" charset="-122"/>
                        <a:cs typeface="Lucida Sans" panose="020B0602030504090204" pitchFamily="34" charset="0"/>
                      </a:endParaRPr>
                    </a:p>
                  </a:txBody>
                  <a:tcPr marL="68580" marR="68580" marT="0" marB="0" anchor="ctr">
                    <a:solidFill>
                      <a:srgbClr val="FDECC8"/>
                    </a:solidFill>
                  </a:tcPr>
                </a:tc>
                <a:extLst>
                  <a:ext uri="{0D108BD9-81ED-4DB2-BD59-A6C34878D82A}">
                    <a16:rowId xmlns:a16="http://schemas.microsoft.com/office/drawing/2014/main" val="1175110081"/>
                  </a:ext>
                </a:extLst>
              </a:tr>
            </a:tbl>
          </a:graphicData>
        </a:graphic>
      </p:graphicFrame>
      <p:sp>
        <p:nvSpPr>
          <p:cNvPr id="2" name="TextBox 1">
            <a:extLst>
              <a:ext uri="{FF2B5EF4-FFF2-40B4-BE49-F238E27FC236}">
                <a16:creationId xmlns:a16="http://schemas.microsoft.com/office/drawing/2014/main" id="{92772E69-CAA9-F0E0-9430-CFB399E2F101}"/>
              </a:ext>
            </a:extLst>
          </p:cNvPr>
          <p:cNvSpPr txBox="1"/>
          <p:nvPr/>
        </p:nvSpPr>
        <p:spPr>
          <a:xfrm>
            <a:off x="795907" y="1418310"/>
            <a:ext cx="8136904" cy="400110"/>
          </a:xfrm>
          <a:prstGeom prst="rect">
            <a:avLst/>
          </a:prstGeom>
          <a:noFill/>
        </p:spPr>
        <p:txBody>
          <a:bodyPr wrap="square">
            <a:spAutoFit/>
          </a:bodyPr>
          <a:lstStyle/>
          <a:p>
            <a:pPr algn="ctr"/>
            <a:r>
              <a:rPr lang="el-GR" sz="2000" b="1" kern="0" dirty="0">
                <a:effectLst/>
                <a:latin typeface="+mn-lt"/>
                <a:ea typeface="Times New Roman" panose="02020603050405020304" pitchFamily="18" charset="0"/>
              </a:rPr>
              <a:t>Άξονες ανάλυσης </a:t>
            </a:r>
            <a:r>
              <a:rPr lang="el-GR" sz="2000" b="1" kern="0" dirty="0">
                <a:latin typeface="+mn-lt"/>
              </a:rPr>
              <a:t>ερωτηματολογίου</a:t>
            </a:r>
            <a:r>
              <a:rPr lang="el-GR" sz="2000" b="1" kern="0" dirty="0">
                <a:ea typeface="Times New Roman" panose="02020603050405020304" pitchFamily="18" charset="0"/>
              </a:rPr>
              <a:t> </a:t>
            </a:r>
            <a:r>
              <a:rPr lang="el-GR" sz="2000" b="1" kern="0" dirty="0">
                <a:effectLst/>
                <a:latin typeface="+mn-lt"/>
                <a:ea typeface="Times New Roman" panose="02020603050405020304" pitchFamily="18" charset="0"/>
              </a:rPr>
              <a:t>μαθητών ανά ερευνητικό ερώτημα</a:t>
            </a:r>
            <a:endParaRPr lang="el-GR" sz="2000" b="1" dirty="0">
              <a:latin typeface="+mn-lt"/>
            </a:endParaRPr>
          </a:p>
        </p:txBody>
      </p:sp>
    </p:spTree>
    <p:extLst>
      <p:ext uri="{BB962C8B-B14F-4D97-AF65-F5344CB8AC3E}">
        <p14:creationId xmlns:p14="http://schemas.microsoft.com/office/powerpoint/2010/main" val="22314361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5026D6F-00C8-42AB-0095-C6B47FB4868C}"/>
              </a:ext>
            </a:extLst>
          </p:cNvPr>
          <p:cNvSpPr txBox="1"/>
          <p:nvPr/>
        </p:nvSpPr>
        <p:spPr>
          <a:xfrm>
            <a:off x="4808632" y="2204864"/>
            <a:ext cx="2913464" cy="3604201"/>
          </a:xfrm>
          <a:prstGeom prst="rect">
            <a:avLst/>
          </a:prstGeom>
          <a:solidFill>
            <a:schemeClr val="bg1"/>
          </a:solidFill>
          <a:ln>
            <a:solidFill>
              <a:srgbClr val="E5E7EB"/>
            </a:solidFill>
          </a:ln>
        </p:spPr>
        <p:txBody>
          <a:bodyPr wrap="square">
            <a:noAutofit/>
          </a:bodyPr>
          <a:lstStyle/>
          <a:p>
            <a:pPr algn="ctr">
              <a:defRPr sz="2000" b="1">
                <a:solidFill>
                  <a:srgbClr val="2D2D2D"/>
                </a:solidFill>
              </a:defRPr>
            </a:pPr>
            <a:r>
              <a:rPr sz="1600" b="1" dirty="0">
                <a:latin typeface="+mn-lt"/>
              </a:rPr>
              <a:t>Μα</a:t>
            </a:r>
            <a:r>
              <a:rPr sz="1600" b="1" dirty="0" err="1">
                <a:latin typeface="+mn-lt"/>
              </a:rPr>
              <a:t>θητ</a:t>
            </a:r>
            <a:r>
              <a:rPr lang="el-GR" sz="1600" b="1" dirty="0" err="1">
                <a:latin typeface="+mn-lt"/>
              </a:rPr>
              <a:t>ές</a:t>
            </a:r>
            <a:endParaRPr lang="el-GR" sz="1600" b="1" dirty="0">
              <a:latin typeface="+mn-lt"/>
            </a:endParaRPr>
          </a:p>
          <a:p>
            <a:pPr algn="ctr">
              <a:defRPr sz="2000" b="1">
                <a:solidFill>
                  <a:srgbClr val="2D2D2D"/>
                </a:solidFill>
              </a:defRPr>
            </a:pPr>
            <a:endParaRPr sz="1800" dirty="0">
              <a:latin typeface="+mn-lt"/>
            </a:endParaRPr>
          </a:p>
          <a:p>
            <a:pPr marL="174625" lvl="1">
              <a:defRPr sz="1800">
                <a:solidFill>
                  <a:srgbClr val="2D2D2D"/>
                </a:solidFill>
              </a:defRPr>
            </a:pPr>
            <a:r>
              <a:rPr lang="el-GR" sz="1400" dirty="0">
                <a:latin typeface="+mn-lt"/>
              </a:rPr>
              <a:t>Υλικό με σαφή βήματα και καθοδήγηση. </a:t>
            </a:r>
          </a:p>
          <a:p>
            <a:pPr marL="174625" lvl="1">
              <a:defRPr sz="1800">
                <a:solidFill>
                  <a:srgbClr val="2D2D2D"/>
                </a:solidFill>
              </a:defRPr>
            </a:pPr>
            <a:r>
              <a:rPr lang="el-GR" sz="1400" dirty="0">
                <a:latin typeface="+mn-lt"/>
              </a:rPr>
              <a:t>Μελέτη με προσωπικό ρυθμό και δυνατότητα επιστροφής σε προηγούμενα σημεία. Αυτοαξιολόγηση. </a:t>
            </a:r>
          </a:p>
          <a:p>
            <a:pPr marL="174625" lvl="1">
              <a:defRPr sz="1800">
                <a:solidFill>
                  <a:srgbClr val="2D2D2D"/>
                </a:solidFill>
              </a:defRPr>
            </a:pPr>
            <a:r>
              <a:rPr lang="el-GR" sz="1400" dirty="0">
                <a:latin typeface="+mn-lt"/>
              </a:rPr>
              <a:t>Αίσθηση σύνδεσης στη μαθησιακή διαδικασία. </a:t>
            </a:r>
          </a:p>
          <a:p>
            <a:pPr marL="174625" lvl="1">
              <a:defRPr sz="1800">
                <a:solidFill>
                  <a:srgbClr val="2D2D2D"/>
                </a:solidFill>
              </a:defRPr>
            </a:pPr>
            <a:r>
              <a:rPr lang="el-GR" sz="1400" dirty="0">
                <a:latin typeface="+mn-lt"/>
              </a:rPr>
              <a:t>Θετικά σχόλια για σαφήνεια εξηγήσεων, μικρές ενότητες και δραστηριότητες.</a:t>
            </a:r>
          </a:p>
          <a:p>
            <a:pPr marL="174625" lvl="1">
              <a:defRPr sz="1800">
                <a:solidFill>
                  <a:srgbClr val="2D2D2D"/>
                </a:solidFill>
              </a:defRPr>
            </a:pPr>
            <a:endParaRPr sz="1400" dirty="0">
              <a:latin typeface="+mn-lt"/>
            </a:endParaRPr>
          </a:p>
        </p:txBody>
      </p:sp>
      <p:sp>
        <p:nvSpPr>
          <p:cNvPr id="7" name="TextBox 6">
            <a:extLst>
              <a:ext uri="{FF2B5EF4-FFF2-40B4-BE49-F238E27FC236}">
                <a16:creationId xmlns:a16="http://schemas.microsoft.com/office/drawing/2014/main" id="{C98074A3-486A-BB52-B43C-5E9C6F185B31}"/>
              </a:ext>
            </a:extLst>
          </p:cNvPr>
          <p:cNvSpPr txBox="1"/>
          <p:nvPr/>
        </p:nvSpPr>
        <p:spPr>
          <a:xfrm>
            <a:off x="1241376" y="6021868"/>
            <a:ext cx="7128792" cy="430887"/>
          </a:xfrm>
          <a:prstGeom prst="rect">
            <a:avLst/>
          </a:prstGeom>
          <a:noFill/>
          <a:ln w="3175">
            <a:noFill/>
          </a:ln>
        </p:spPr>
        <p:txBody>
          <a:bodyPr wrap="square">
            <a:spAutoFit/>
          </a:bodyPr>
          <a:lstStyle/>
          <a:p>
            <a:pPr algn="ctr">
              <a:defRPr sz="1800" b="1">
                <a:solidFill>
                  <a:srgbClr val="B4461E"/>
                </a:solidFill>
              </a:defRPr>
            </a:pPr>
            <a:r>
              <a:rPr sz="2200" dirty="0" err="1">
                <a:solidFill>
                  <a:srgbClr val="C76A2A"/>
                </a:solidFill>
                <a:latin typeface="+mn-lt"/>
              </a:rPr>
              <a:t>Συμ</a:t>
            </a:r>
            <a:r>
              <a:rPr sz="2200" dirty="0">
                <a:solidFill>
                  <a:srgbClr val="C76A2A"/>
                </a:solidFill>
                <a:latin typeface="+mn-lt"/>
              </a:rPr>
              <a:t>πέρασμα: Το ΕΥ ευθυγραμμίζεται με τ</a:t>
            </a:r>
            <a:r>
              <a:rPr lang="el-GR" sz="2200" dirty="0" err="1">
                <a:solidFill>
                  <a:srgbClr val="C76A2A"/>
                </a:solidFill>
                <a:latin typeface="+mn-lt"/>
              </a:rPr>
              <a:t>ις</a:t>
            </a:r>
            <a:r>
              <a:rPr sz="2200" dirty="0">
                <a:solidFill>
                  <a:srgbClr val="C76A2A"/>
                </a:solidFill>
                <a:latin typeface="+mn-lt"/>
              </a:rPr>
              <a:t> </a:t>
            </a:r>
            <a:r>
              <a:rPr lang="el-GR" sz="2200" dirty="0">
                <a:solidFill>
                  <a:srgbClr val="C76A2A"/>
                </a:solidFill>
                <a:latin typeface="+mn-lt"/>
              </a:rPr>
              <a:t>αρχές</a:t>
            </a:r>
            <a:r>
              <a:rPr sz="2200" dirty="0">
                <a:solidFill>
                  <a:srgbClr val="C76A2A"/>
                </a:solidFill>
                <a:latin typeface="+mn-lt"/>
              </a:rPr>
              <a:t> της ΕξΑΕ.</a:t>
            </a:r>
          </a:p>
        </p:txBody>
      </p:sp>
      <p:sp>
        <p:nvSpPr>
          <p:cNvPr id="2" name="Τίτλος 1">
            <a:extLst>
              <a:ext uri="{FF2B5EF4-FFF2-40B4-BE49-F238E27FC236}">
                <a16:creationId xmlns:a16="http://schemas.microsoft.com/office/drawing/2014/main" id="{CF052D15-EF65-83D4-846C-5C79D40619A3}"/>
              </a:ext>
            </a:extLst>
          </p:cNvPr>
          <p:cNvSpPr>
            <a:spLocks noGrp="1"/>
          </p:cNvSpPr>
          <p:nvPr>
            <p:ph type="title"/>
          </p:nvPr>
        </p:nvSpPr>
        <p:spPr>
          <a:xfrm>
            <a:off x="1115616" y="620688"/>
            <a:ext cx="7776864" cy="576064"/>
          </a:xfrm>
        </p:spPr>
        <p:txBody>
          <a:bodyPr>
            <a:noAutofit/>
          </a:bodyPr>
          <a:lstStyle/>
          <a:p>
            <a:r>
              <a:rPr lang="el-GR" sz="3600" dirty="0"/>
              <a:t>7. Αποτίμηση ΕΥ 1/12</a:t>
            </a:r>
            <a:endParaRPr lang="el-GR" sz="3600" b="1" dirty="0">
              <a:highlight>
                <a:srgbClr val="FF0000"/>
              </a:highlight>
            </a:endParaRPr>
          </a:p>
        </p:txBody>
      </p:sp>
      <p:sp>
        <p:nvSpPr>
          <p:cNvPr id="8" name="TextBox 7">
            <a:extLst>
              <a:ext uri="{FF2B5EF4-FFF2-40B4-BE49-F238E27FC236}">
                <a16:creationId xmlns:a16="http://schemas.microsoft.com/office/drawing/2014/main" id="{732A5230-332B-166E-F94C-9B67AB7728A0}"/>
              </a:ext>
            </a:extLst>
          </p:cNvPr>
          <p:cNvSpPr txBox="1"/>
          <p:nvPr/>
        </p:nvSpPr>
        <p:spPr>
          <a:xfrm>
            <a:off x="1307292" y="1409555"/>
            <a:ext cx="6996960" cy="423449"/>
          </a:xfrm>
          <a:prstGeom prst="rect">
            <a:avLst/>
          </a:prstGeom>
          <a:solidFill>
            <a:srgbClr val="C76A2A"/>
          </a:solidFill>
        </p:spPr>
        <p:txBody>
          <a:bodyPr wrap="square">
            <a:spAutoFit/>
          </a:bodyPr>
          <a:lstStyle/>
          <a:p>
            <a:pPr algn="just">
              <a:lnSpc>
                <a:spcPct val="150000"/>
              </a:lnSpc>
              <a:spcBef>
                <a:spcPts val="600"/>
              </a:spcBef>
              <a:spcAft>
                <a:spcPts val="600"/>
              </a:spcAft>
              <a:buSzPct val="100000"/>
            </a:pPr>
            <a:r>
              <a:rPr lang="el-GR" sz="1600" dirty="0">
                <a:solidFill>
                  <a:srgbClr val="111827"/>
                </a:solidFill>
                <a:latin typeface="+mn-lt"/>
                <a:ea typeface="Calibri" pitchFamily="34" charset="-122"/>
                <a:cs typeface="Calibri" pitchFamily="34" charset="-120"/>
              </a:rPr>
              <a:t>ΕΕ1 - </a:t>
            </a:r>
            <a:r>
              <a:rPr lang="en-US" sz="1600" dirty="0" err="1">
                <a:solidFill>
                  <a:srgbClr val="111827"/>
                </a:solidFill>
                <a:latin typeface="+mn-lt"/>
                <a:ea typeface="Calibri" pitchFamily="34" charset="-122"/>
                <a:cs typeface="Calibri" pitchFamily="34" charset="-120"/>
              </a:rPr>
              <a:t>Το</a:t>
            </a:r>
            <a:r>
              <a:rPr lang="en-US" sz="1600" dirty="0">
                <a:solidFill>
                  <a:srgbClr val="111827"/>
                </a:solidFill>
                <a:latin typeface="+mn-lt"/>
                <a:ea typeface="Calibri" pitchFamily="34" charset="-122"/>
                <a:cs typeface="Calibri" pitchFamily="34" charset="-120"/>
              </a:rPr>
              <a:t> </a:t>
            </a:r>
            <a:r>
              <a:rPr lang="en-US" sz="1600" dirty="0" err="1">
                <a:solidFill>
                  <a:srgbClr val="111827"/>
                </a:solidFill>
                <a:latin typeface="+mn-lt"/>
                <a:ea typeface="Calibri" pitchFamily="34" charset="-122"/>
                <a:cs typeface="Calibri" pitchFamily="34" charset="-120"/>
              </a:rPr>
              <a:t>εκ</a:t>
            </a:r>
            <a:r>
              <a:rPr lang="en-US" sz="1600" dirty="0">
                <a:solidFill>
                  <a:srgbClr val="111827"/>
                </a:solidFill>
                <a:latin typeface="+mn-lt"/>
                <a:ea typeface="Calibri" pitchFamily="34" charset="-122"/>
                <a:cs typeface="Calibri" pitchFamily="34" charset="-120"/>
              </a:rPr>
              <a:t>παιδευτικό υλικό διέπεται από </a:t>
            </a:r>
            <a:r>
              <a:rPr lang="en-US" sz="1600" b="1" dirty="0">
                <a:solidFill>
                  <a:srgbClr val="111827"/>
                </a:solidFill>
                <a:latin typeface="+mn-lt"/>
                <a:ea typeface="Calibri" pitchFamily="34" charset="-122"/>
                <a:cs typeface="Calibri" pitchFamily="34" charset="-120"/>
              </a:rPr>
              <a:t>τις αρχές και τη μεθοδολογία της ΕξΑΕ</a:t>
            </a:r>
            <a:r>
              <a:rPr lang="en-US" sz="1600" dirty="0">
                <a:solidFill>
                  <a:srgbClr val="111827"/>
                </a:solidFill>
                <a:latin typeface="+mn-lt"/>
                <a:ea typeface="Calibri" pitchFamily="34" charset="-122"/>
                <a:cs typeface="Calibri" pitchFamily="34" charset="-120"/>
              </a:rPr>
              <a:t>;</a:t>
            </a:r>
          </a:p>
        </p:txBody>
      </p:sp>
      <p:sp>
        <p:nvSpPr>
          <p:cNvPr id="13" name="TextBox 12">
            <a:extLst>
              <a:ext uri="{FF2B5EF4-FFF2-40B4-BE49-F238E27FC236}">
                <a16:creationId xmlns:a16="http://schemas.microsoft.com/office/drawing/2014/main" id="{129A5A4A-628D-6668-54E7-9DD20D15F4B5}"/>
              </a:ext>
            </a:extLst>
          </p:cNvPr>
          <p:cNvSpPr txBox="1"/>
          <p:nvPr/>
        </p:nvSpPr>
        <p:spPr>
          <a:xfrm>
            <a:off x="1507444" y="2238857"/>
            <a:ext cx="2900367" cy="3570208"/>
          </a:xfrm>
          <a:prstGeom prst="rect">
            <a:avLst/>
          </a:prstGeom>
          <a:noFill/>
          <a:ln>
            <a:solidFill>
              <a:srgbClr val="E5E7EB"/>
            </a:solidFill>
          </a:ln>
        </p:spPr>
        <p:txBody>
          <a:bodyPr wrap="square">
            <a:spAutoFit/>
          </a:bodyPr>
          <a:lstStyle/>
          <a:p>
            <a:pPr algn="ctr"/>
            <a:r>
              <a:rPr lang="el-GR" sz="1600" b="1" dirty="0">
                <a:solidFill>
                  <a:srgbClr val="2D2D2D"/>
                </a:solidFill>
                <a:latin typeface="+mn-lt"/>
              </a:rPr>
              <a:t>Ειδικοί στην ΕξΑΕ</a:t>
            </a:r>
          </a:p>
          <a:p>
            <a:endParaRPr lang="el-GR" sz="1400" dirty="0">
              <a:solidFill>
                <a:srgbClr val="2D2D2D"/>
              </a:solidFill>
              <a:latin typeface="+mn-lt"/>
            </a:endParaRPr>
          </a:p>
          <a:p>
            <a:r>
              <a:rPr lang="el-GR" sz="1400" dirty="0">
                <a:solidFill>
                  <a:srgbClr val="2D2D2D"/>
                </a:solidFill>
                <a:latin typeface="+mn-lt"/>
              </a:rPr>
              <a:t>Σαφής σκοπός και μαθησιακά αποτελέσματα. </a:t>
            </a:r>
          </a:p>
          <a:p>
            <a:r>
              <a:rPr lang="el-GR" sz="1400" dirty="0">
                <a:solidFill>
                  <a:srgbClr val="2D2D2D"/>
                </a:solidFill>
                <a:latin typeface="+mn-lt"/>
              </a:rPr>
              <a:t>Επιστημονική συνοχή. </a:t>
            </a:r>
          </a:p>
          <a:p>
            <a:r>
              <a:rPr lang="el-GR" sz="1400" dirty="0">
                <a:solidFill>
                  <a:srgbClr val="2D2D2D"/>
                </a:solidFill>
                <a:latin typeface="+mn-lt"/>
              </a:rPr>
              <a:t>Δομημένη και προοδευτική πορεία μελέτης. </a:t>
            </a:r>
          </a:p>
          <a:p>
            <a:r>
              <a:rPr lang="el-GR" sz="1400" dirty="0">
                <a:solidFill>
                  <a:srgbClr val="2D2D2D"/>
                </a:solidFill>
                <a:latin typeface="+mn-lt"/>
              </a:rPr>
              <a:t>Απλή και κατανοητή παρουσίαση. Ευχρηστία. </a:t>
            </a:r>
          </a:p>
          <a:p>
            <a:r>
              <a:rPr lang="el-GR" sz="1400" dirty="0">
                <a:solidFill>
                  <a:srgbClr val="2D2D2D"/>
                </a:solidFill>
                <a:latin typeface="+mn-lt"/>
              </a:rPr>
              <a:t>Δραστηριότητες αυτοαξιολόγησης και ανατροφοδότηση.</a:t>
            </a:r>
          </a:p>
          <a:p>
            <a:endParaRPr lang="el-GR" sz="1400" dirty="0">
              <a:solidFill>
                <a:srgbClr val="2D2D2D"/>
              </a:solidFill>
              <a:latin typeface="+mn-lt"/>
            </a:endParaRPr>
          </a:p>
          <a:p>
            <a:endParaRPr lang="el-GR" sz="1400" dirty="0">
              <a:solidFill>
                <a:srgbClr val="2D2D2D"/>
              </a:solidFill>
              <a:latin typeface="+mn-lt"/>
            </a:endParaRPr>
          </a:p>
          <a:p>
            <a:endParaRPr lang="el-GR" sz="1400" dirty="0">
              <a:solidFill>
                <a:srgbClr val="2D2D2D"/>
              </a:solidFill>
              <a:latin typeface="+mn-lt"/>
            </a:endParaRPr>
          </a:p>
          <a:p>
            <a:endParaRPr lang="el-GR" sz="1400" dirty="0">
              <a:solidFill>
                <a:srgbClr val="2D2D2D"/>
              </a:solidFill>
              <a:latin typeface="+mn-lt"/>
            </a:endParaRPr>
          </a:p>
          <a:p>
            <a:endParaRPr lang="el-GR" sz="1400" dirty="0">
              <a:solidFill>
                <a:srgbClr val="2D2D2D"/>
              </a:solidFill>
              <a:latin typeface="+mn-lt"/>
            </a:endParaRPr>
          </a:p>
        </p:txBody>
      </p:sp>
    </p:spTree>
    <p:extLst>
      <p:ext uri="{BB962C8B-B14F-4D97-AF65-F5344CB8AC3E}">
        <p14:creationId xmlns:p14="http://schemas.microsoft.com/office/powerpoint/2010/main" val="35445775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DFFC4F5-0D14-7E62-4E8C-794E071893F1}"/>
              </a:ext>
            </a:extLst>
          </p:cNvPr>
          <p:cNvSpPr>
            <a:spLocks noGrp="1"/>
          </p:cNvSpPr>
          <p:nvPr>
            <p:ph type="title"/>
          </p:nvPr>
        </p:nvSpPr>
        <p:spPr>
          <a:xfrm>
            <a:off x="1115616" y="620688"/>
            <a:ext cx="7776864" cy="576064"/>
          </a:xfrm>
        </p:spPr>
        <p:txBody>
          <a:bodyPr>
            <a:noAutofit/>
          </a:bodyPr>
          <a:lstStyle/>
          <a:p>
            <a:r>
              <a:rPr lang="el-GR" sz="3600" dirty="0"/>
              <a:t>7. Αποτίμηση ΕΥ 2/12</a:t>
            </a:r>
            <a:endParaRPr lang="el-GR" sz="3600" b="1" dirty="0">
              <a:highlight>
                <a:srgbClr val="FF0000"/>
              </a:highlight>
            </a:endParaRPr>
          </a:p>
        </p:txBody>
      </p:sp>
      <p:sp>
        <p:nvSpPr>
          <p:cNvPr id="3" name="TextBox 2">
            <a:extLst>
              <a:ext uri="{FF2B5EF4-FFF2-40B4-BE49-F238E27FC236}">
                <a16:creationId xmlns:a16="http://schemas.microsoft.com/office/drawing/2014/main" id="{E06909D4-C479-7131-E90B-869B024EE7FF}"/>
              </a:ext>
            </a:extLst>
          </p:cNvPr>
          <p:cNvSpPr txBox="1"/>
          <p:nvPr/>
        </p:nvSpPr>
        <p:spPr>
          <a:xfrm>
            <a:off x="467544" y="5999168"/>
            <a:ext cx="8676456" cy="430887"/>
          </a:xfrm>
          <a:prstGeom prst="rect">
            <a:avLst/>
          </a:prstGeom>
          <a:noFill/>
          <a:ln w="3175">
            <a:noFill/>
          </a:ln>
        </p:spPr>
        <p:txBody>
          <a:bodyPr wrap="square">
            <a:spAutoFit/>
          </a:bodyPr>
          <a:lstStyle/>
          <a:p>
            <a:pPr algn="ctr">
              <a:defRPr sz="1800" b="1">
                <a:solidFill>
                  <a:srgbClr val="B4461E"/>
                </a:solidFill>
              </a:defRPr>
            </a:pPr>
            <a:r>
              <a:rPr sz="2200" dirty="0" err="1">
                <a:solidFill>
                  <a:srgbClr val="C76A2A"/>
                </a:solidFill>
                <a:latin typeface="+mn-lt"/>
              </a:rPr>
              <a:t>Συμ</a:t>
            </a:r>
            <a:r>
              <a:rPr sz="2200" dirty="0">
                <a:solidFill>
                  <a:srgbClr val="C76A2A"/>
                </a:solidFill>
                <a:latin typeface="+mn-lt"/>
              </a:rPr>
              <a:t>πέρασμα: </a:t>
            </a:r>
            <a:r>
              <a:rPr lang="el-GR" sz="2200" b="1" dirty="0">
                <a:solidFill>
                  <a:srgbClr val="C76A2A"/>
                </a:solidFill>
                <a:latin typeface="+mn-lt"/>
              </a:rPr>
              <a:t>Ο σχεδιασμός αξιοποιεί αποτελεσματικά τις αρχές </a:t>
            </a:r>
            <a:r>
              <a:rPr lang="el-GR" sz="2200" b="1" dirty="0" err="1">
                <a:solidFill>
                  <a:srgbClr val="C76A2A"/>
                </a:solidFill>
                <a:latin typeface="+mn-lt"/>
              </a:rPr>
              <a:t>Mayer</a:t>
            </a:r>
            <a:r>
              <a:rPr sz="2200" b="1" dirty="0">
                <a:solidFill>
                  <a:srgbClr val="C76A2A"/>
                </a:solidFill>
                <a:latin typeface="+mn-lt"/>
              </a:rPr>
              <a:t>.</a:t>
            </a:r>
          </a:p>
        </p:txBody>
      </p:sp>
      <p:sp>
        <p:nvSpPr>
          <p:cNvPr id="10" name="TextBox 9">
            <a:extLst>
              <a:ext uri="{FF2B5EF4-FFF2-40B4-BE49-F238E27FC236}">
                <a16:creationId xmlns:a16="http://schemas.microsoft.com/office/drawing/2014/main" id="{85E61656-4845-287D-657E-BEFFDEE0BD2B}"/>
              </a:ext>
            </a:extLst>
          </p:cNvPr>
          <p:cNvSpPr txBox="1"/>
          <p:nvPr/>
        </p:nvSpPr>
        <p:spPr>
          <a:xfrm>
            <a:off x="4788024" y="2036837"/>
            <a:ext cx="3147236" cy="3734952"/>
          </a:xfrm>
          <a:prstGeom prst="rect">
            <a:avLst/>
          </a:prstGeom>
          <a:solidFill>
            <a:schemeClr val="bg1"/>
          </a:solidFill>
          <a:ln>
            <a:solidFill>
              <a:srgbClr val="E5E7EB"/>
            </a:solidFill>
          </a:ln>
        </p:spPr>
        <p:txBody>
          <a:bodyPr wrap="square">
            <a:noAutofit/>
          </a:bodyPr>
          <a:lstStyle/>
          <a:p>
            <a:pPr algn="ctr">
              <a:defRPr sz="2000" b="1">
                <a:solidFill>
                  <a:srgbClr val="2D2D2D"/>
                </a:solidFill>
              </a:defRPr>
            </a:pPr>
            <a:r>
              <a:rPr sz="1600" dirty="0">
                <a:latin typeface="+mn-lt"/>
              </a:rPr>
              <a:t>Μα</a:t>
            </a:r>
            <a:r>
              <a:rPr sz="1600" dirty="0" err="1">
                <a:latin typeface="+mn-lt"/>
              </a:rPr>
              <a:t>θητ</a:t>
            </a:r>
            <a:r>
              <a:rPr lang="el-GR" sz="1600" dirty="0" err="1">
                <a:latin typeface="+mn-lt"/>
              </a:rPr>
              <a:t>ές</a:t>
            </a:r>
            <a:endParaRPr lang="el-GR" sz="1600" dirty="0">
              <a:latin typeface="+mn-lt"/>
            </a:endParaRPr>
          </a:p>
          <a:p>
            <a:pPr algn="ctr">
              <a:defRPr sz="2000" b="1">
                <a:solidFill>
                  <a:srgbClr val="2D2D2D"/>
                </a:solidFill>
              </a:defRPr>
            </a:pPr>
            <a:endParaRPr lang="el-GR" sz="1400" dirty="0">
              <a:latin typeface="+mn-lt"/>
            </a:endParaRPr>
          </a:p>
          <a:p>
            <a:pPr marL="174625" lvl="1">
              <a:defRPr sz="1800">
                <a:solidFill>
                  <a:srgbClr val="2D2D2D"/>
                </a:solidFill>
              </a:defRPr>
            </a:pPr>
            <a:r>
              <a:rPr lang="el-GR" sz="1400" dirty="0">
                <a:latin typeface="+mn-lt"/>
              </a:rPr>
              <a:t>Θετικά στοιχεία: βίντεο, προσομοιώσεις, διαδραστικά κουίζ, αυτοαξιολόγηση, καθαρή δομή, φιλική γλώσσα, ευχρηστία.</a:t>
            </a:r>
            <a:br>
              <a:rPr lang="el-GR" sz="1400" dirty="0">
                <a:latin typeface="+mn-lt"/>
              </a:rPr>
            </a:br>
            <a:r>
              <a:rPr lang="el-GR" sz="1400" dirty="0">
                <a:latin typeface="+mn-lt"/>
              </a:rPr>
              <a:t>Έμφαση στην ουσιαστική κατανόηση (όχι επιφανειακή παράθεση πληροφοριών).</a:t>
            </a:r>
            <a:br>
              <a:rPr lang="el-GR" sz="1400" dirty="0">
                <a:latin typeface="+mn-lt"/>
              </a:rPr>
            </a:br>
            <a:r>
              <a:rPr lang="el-GR" sz="1400" dirty="0">
                <a:latin typeface="+mn-lt"/>
              </a:rPr>
              <a:t>Συνδυασμός εικόνας και ήχου.</a:t>
            </a:r>
            <a:br>
              <a:rPr lang="el-GR" sz="1400" dirty="0">
                <a:latin typeface="+mn-lt"/>
              </a:rPr>
            </a:br>
            <a:r>
              <a:rPr lang="el-GR" sz="1400" dirty="0">
                <a:latin typeface="+mn-lt"/>
              </a:rPr>
              <a:t>Δυνατότητα επανάληψης δραστηριοτήτων, αυτοέλεγχος,  κατανόηση, διόρθωση λαθών.</a:t>
            </a:r>
          </a:p>
          <a:p>
            <a:pPr marL="174625" lvl="1">
              <a:defRPr sz="1800">
                <a:solidFill>
                  <a:srgbClr val="2D2D2D"/>
                </a:solidFill>
              </a:defRPr>
            </a:pPr>
            <a:endParaRPr lang="el-GR" sz="1400" dirty="0">
              <a:latin typeface="+mn-lt"/>
            </a:endParaRPr>
          </a:p>
          <a:p>
            <a:pPr marL="174625" lvl="1">
              <a:defRPr sz="1800">
                <a:solidFill>
                  <a:srgbClr val="2D2D2D"/>
                </a:solidFill>
              </a:defRPr>
            </a:pPr>
            <a:endParaRPr lang="el-GR" sz="1400" dirty="0">
              <a:latin typeface="+mn-lt"/>
            </a:endParaRPr>
          </a:p>
          <a:p>
            <a:pPr marL="174625" lvl="1">
              <a:defRPr sz="1800">
                <a:solidFill>
                  <a:srgbClr val="2D2D2D"/>
                </a:solidFill>
              </a:defRPr>
            </a:pPr>
            <a:endParaRPr lang="el-GR" sz="1400" dirty="0">
              <a:latin typeface="+mn-lt"/>
            </a:endParaRPr>
          </a:p>
          <a:p>
            <a:pPr algn="ctr">
              <a:defRPr sz="2000" b="1">
                <a:solidFill>
                  <a:srgbClr val="2D2D2D"/>
                </a:solidFill>
              </a:defRPr>
            </a:pPr>
            <a:endParaRPr sz="1400" dirty="0">
              <a:latin typeface="+mn-lt"/>
            </a:endParaRPr>
          </a:p>
        </p:txBody>
      </p:sp>
      <p:sp>
        <p:nvSpPr>
          <p:cNvPr id="12" name="TextBox 11">
            <a:extLst>
              <a:ext uri="{FF2B5EF4-FFF2-40B4-BE49-F238E27FC236}">
                <a16:creationId xmlns:a16="http://schemas.microsoft.com/office/drawing/2014/main" id="{92D02B3A-933F-B55B-3B73-DAECD5E760E1}"/>
              </a:ext>
            </a:extLst>
          </p:cNvPr>
          <p:cNvSpPr txBox="1"/>
          <p:nvPr/>
        </p:nvSpPr>
        <p:spPr>
          <a:xfrm>
            <a:off x="1407017" y="2029196"/>
            <a:ext cx="3147236" cy="3785652"/>
          </a:xfrm>
          <a:prstGeom prst="rect">
            <a:avLst/>
          </a:prstGeom>
          <a:noFill/>
          <a:ln>
            <a:solidFill>
              <a:srgbClr val="E5E7EB"/>
            </a:solidFill>
          </a:ln>
        </p:spPr>
        <p:txBody>
          <a:bodyPr wrap="square">
            <a:spAutoFit/>
          </a:bodyPr>
          <a:lstStyle/>
          <a:p>
            <a:pPr marL="174625" lvl="1" algn="ctr">
              <a:defRPr sz="1800">
                <a:solidFill>
                  <a:srgbClr val="2D2D2D"/>
                </a:solidFill>
              </a:defRPr>
            </a:pPr>
            <a:r>
              <a:rPr lang="el-GR" sz="1600" b="1" dirty="0">
                <a:solidFill>
                  <a:srgbClr val="2D2D2D"/>
                </a:solidFill>
                <a:latin typeface="+mn-lt"/>
              </a:rPr>
              <a:t>Ειδικοί στην ΕξΑΕ</a:t>
            </a:r>
          </a:p>
          <a:p>
            <a:pPr marL="174625" lvl="1">
              <a:defRPr sz="1800">
                <a:solidFill>
                  <a:srgbClr val="2D2D2D"/>
                </a:solidFill>
              </a:defRPr>
            </a:pPr>
            <a:endParaRPr lang="el-GR" sz="1400" dirty="0">
              <a:solidFill>
                <a:srgbClr val="2D2D2D"/>
              </a:solidFill>
              <a:latin typeface="+mn-lt"/>
            </a:endParaRPr>
          </a:p>
          <a:p>
            <a:pPr marL="174625" lvl="1">
              <a:defRPr sz="1800">
                <a:solidFill>
                  <a:srgbClr val="2D2D2D"/>
                </a:solidFill>
              </a:defRPr>
            </a:pPr>
            <a:r>
              <a:rPr lang="el-GR" sz="1400" dirty="0">
                <a:solidFill>
                  <a:srgbClr val="2D2D2D"/>
                </a:solidFill>
                <a:latin typeface="+mn-lt"/>
              </a:rPr>
              <a:t>Συστηματικός συνδυασμός κειμένου–εικόνας με οπτικές αναπαραστάσεις.</a:t>
            </a:r>
            <a:br>
              <a:rPr lang="el-GR" sz="1400" strike="sngStrike" dirty="0">
                <a:solidFill>
                  <a:srgbClr val="2D2D2D"/>
                </a:solidFill>
                <a:latin typeface="+mn-lt"/>
              </a:rPr>
            </a:br>
            <a:r>
              <a:rPr lang="el-GR" sz="1400" dirty="0">
                <a:solidFill>
                  <a:srgbClr val="2D2D2D"/>
                </a:solidFill>
                <a:latin typeface="+mn-lt"/>
              </a:rPr>
              <a:t>Τμηματική παρουσίαση περιεχομένου, αποφυγή μακροσκελών κειμένων, χρήση πλαισίων και έντονης γραφής, οδηγητικές επισημάνσεις.</a:t>
            </a:r>
            <a:br>
              <a:rPr lang="el-GR" sz="1400" dirty="0">
                <a:solidFill>
                  <a:srgbClr val="2D2D2D"/>
                </a:solidFill>
                <a:latin typeface="+mn-lt"/>
              </a:rPr>
            </a:br>
            <a:r>
              <a:rPr lang="el-GR" sz="1400" dirty="0">
                <a:solidFill>
                  <a:srgbClr val="2D2D2D"/>
                </a:solidFill>
                <a:latin typeface="+mn-lt"/>
              </a:rPr>
              <a:t>Αφηγηματικά στοιχεία, φιλική γλώσσα, β΄ πρόσωπο, ηχητική αφήγηση, </a:t>
            </a:r>
            <a:r>
              <a:rPr lang="el-GR" sz="1400" dirty="0" err="1">
                <a:solidFill>
                  <a:srgbClr val="2D2D2D"/>
                </a:solidFill>
                <a:latin typeface="+mn-lt"/>
              </a:rPr>
              <a:t>avatar</a:t>
            </a:r>
            <a:r>
              <a:rPr lang="el-GR" sz="1400" dirty="0">
                <a:solidFill>
                  <a:srgbClr val="2D2D2D"/>
                </a:solidFill>
                <a:latin typeface="+mn-lt"/>
              </a:rPr>
              <a:t>.</a:t>
            </a:r>
            <a:br>
              <a:rPr lang="el-GR" sz="1400" dirty="0">
                <a:solidFill>
                  <a:srgbClr val="2D2D2D"/>
                </a:solidFill>
                <a:latin typeface="+mn-lt"/>
              </a:rPr>
            </a:br>
            <a:r>
              <a:rPr lang="el-GR" sz="1400" dirty="0" err="1">
                <a:solidFill>
                  <a:srgbClr val="2D2D2D"/>
                </a:solidFill>
                <a:latin typeface="+mn-lt"/>
              </a:rPr>
              <a:t>Διαδραστικές</a:t>
            </a:r>
            <a:r>
              <a:rPr lang="el-GR" sz="1400" dirty="0">
                <a:solidFill>
                  <a:srgbClr val="2D2D2D"/>
                </a:solidFill>
                <a:latin typeface="+mn-lt"/>
              </a:rPr>
              <a:t> δραστηριότητες, άμεση ανατροφοδότηση.</a:t>
            </a:r>
            <a:br>
              <a:rPr lang="el-GR" sz="1400" dirty="0">
                <a:solidFill>
                  <a:srgbClr val="2D2D2D"/>
                </a:solidFill>
                <a:latin typeface="+mn-lt"/>
              </a:rPr>
            </a:br>
            <a:r>
              <a:rPr lang="el-GR" sz="1400" dirty="0">
                <a:solidFill>
                  <a:srgbClr val="2D2D2D"/>
                </a:solidFill>
                <a:latin typeface="+mn-lt"/>
              </a:rPr>
              <a:t>Εισαγωγικές δραστηριότητες κατανόησης.</a:t>
            </a:r>
          </a:p>
          <a:p>
            <a:pPr marL="174625" lvl="1">
              <a:defRPr sz="1800">
                <a:solidFill>
                  <a:srgbClr val="2D2D2D"/>
                </a:solidFill>
              </a:defRPr>
            </a:pPr>
            <a:endParaRPr lang="el-GR" sz="1400" dirty="0">
              <a:solidFill>
                <a:srgbClr val="2D2D2D"/>
              </a:solidFill>
              <a:latin typeface="+mn-lt"/>
            </a:endParaRPr>
          </a:p>
        </p:txBody>
      </p:sp>
      <p:sp>
        <p:nvSpPr>
          <p:cNvPr id="9" name="TextBox 8">
            <a:extLst>
              <a:ext uri="{FF2B5EF4-FFF2-40B4-BE49-F238E27FC236}">
                <a16:creationId xmlns:a16="http://schemas.microsoft.com/office/drawing/2014/main" id="{F2FEF452-466C-1F7E-A9BE-E647B6ECE93F}"/>
              </a:ext>
            </a:extLst>
          </p:cNvPr>
          <p:cNvSpPr txBox="1"/>
          <p:nvPr/>
        </p:nvSpPr>
        <p:spPr>
          <a:xfrm>
            <a:off x="1142189" y="1393473"/>
            <a:ext cx="7398568" cy="422167"/>
          </a:xfrm>
          <a:prstGeom prst="rect">
            <a:avLst/>
          </a:prstGeom>
          <a:solidFill>
            <a:srgbClr val="C76A2A"/>
          </a:solidFill>
        </p:spPr>
        <p:txBody>
          <a:bodyPr wrap="square">
            <a:spAutoFit/>
          </a:bodyPr>
          <a:lstStyle/>
          <a:p>
            <a:pPr algn="just">
              <a:lnSpc>
                <a:spcPct val="150000"/>
              </a:lnSpc>
              <a:spcBef>
                <a:spcPts val="600"/>
              </a:spcBef>
              <a:spcAft>
                <a:spcPts val="600"/>
              </a:spcAft>
              <a:buSzPct val="100000"/>
            </a:pPr>
            <a:r>
              <a:rPr lang="el-GR" sz="1600" dirty="0">
                <a:solidFill>
                  <a:srgbClr val="111827"/>
                </a:solidFill>
                <a:latin typeface="+mn-lt"/>
                <a:ea typeface="Calibri" pitchFamily="34" charset="-122"/>
                <a:cs typeface="Calibri" pitchFamily="34" charset="-120"/>
              </a:rPr>
              <a:t>ΕΕ2 - </a:t>
            </a:r>
            <a:r>
              <a:rPr lang="en-US" sz="1600" dirty="0" err="1">
                <a:solidFill>
                  <a:srgbClr val="111827"/>
                </a:solidFill>
                <a:ea typeface="Calibri" pitchFamily="34" charset="-122"/>
                <a:cs typeface="Calibri" pitchFamily="34" charset="-120"/>
              </a:rPr>
              <a:t>Το</a:t>
            </a:r>
            <a:r>
              <a:rPr lang="en-US" sz="1600" dirty="0">
                <a:solidFill>
                  <a:srgbClr val="111827"/>
                </a:solidFill>
                <a:ea typeface="Calibri" pitchFamily="34" charset="-122"/>
                <a:cs typeface="Calibri" pitchFamily="34" charset="-120"/>
              </a:rPr>
              <a:t> </a:t>
            </a:r>
            <a:r>
              <a:rPr lang="en-US" sz="1600" dirty="0" err="1">
                <a:solidFill>
                  <a:srgbClr val="111827"/>
                </a:solidFill>
                <a:ea typeface="Calibri" pitchFamily="34" charset="-122"/>
                <a:cs typeface="Calibri" pitchFamily="34" charset="-120"/>
              </a:rPr>
              <a:t>υλικό</a:t>
            </a:r>
            <a:r>
              <a:rPr lang="en-US" sz="1600" dirty="0">
                <a:solidFill>
                  <a:srgbClr val="111827"/>
                </a:solidFill>
                <a:ea typeface="Calibri" pitchFamily="34" charset="-122"/>
                <a:cs typeface="Calibri" pitchFamily="34" charset="-120"/>
              </a:rPr>
              <a:t> </a:t>
            </a:r>
            <a:r>
              <a:rPr lang="en-US" sz="1600" dirty="0" err="1">
                <a:solidFill>
                  <a:srgbClr val="111827"/>
                </a:solidFill>
                <a:ea typeface="Calibri" pitchFamily="34" charset="-122"/>
                <a:cs typeface="Calibri" pitchFamily="34" charset="-120"/>
              </a:rPr>
              <a:t>έχει</a:t>
            </a:r>
            <a:r>
              <a:rPr lang="en-US" sz="1600" dirty="0">
                <a:solidFill>
                  <a:srgbClr val="111827"/>
                </a:solidFill>
                <a:ea typeface="Calibri" pitchFamily="34" charset="-122"/>
                <a:cs typeface="Calibri" pitchFamily="34" charset="-120"/>
              </a:rPr>
              <a:t> </a:t>
            </a:r>
            <a:r>
              <a:rPr lang="en-US" sz="1600" dirty="0" err="1">
                <a:solidFill>
                  <a:srgbClr val="111827"/>
                </a:solidFill>
                <a:ea typeface="Calibri" pitchFamily="34" charset="-122"/>
                <a:cs typeface="Calibri" pitchFamily="34" charset="-120"/>
              </a:rPr>
              <a:t>δημιουργηθεί</a:t>
            </a:r>
            <a:r>
              <a:rPr lang="en-US" sz="1600" dirty="0">
                <a:solidFill>
                  <a:srgbClr val="111827"/>
                </a:solidFill>
                <a:ea typeface="Calibri" pitchFamily="34" charset="-122"/>
                <a:cs typeface="Calibri" pitchFamily="34" charset="-120"/>
              </a:rPr>
              <a:t> </a:t>
            </a:r>
            <a:r>
              <a:rPr lang="en-US" sz="1600" dirty="0" err="1">
                <a:solidFill>
                  <a:srgbClr val="111827"/>
                </a:solidFill>
                <a:ea typeface="Calibri" pitchFamily="34" charset="-122"/>
                <a:cs typeface="Calibri" pitchFamily="34" charset="-120"/>
              </a:rPr>
              <a:t>σύμφων</a:t>
            </a:r>
            <a:r>
              <a:rPr lang="en-US" sz="1600" dirty="0">
                <a:solidFill>
                  <a:srgbClr val="111827"/>
                </a:solidFill>
                <a:ea typeface="Calibri" pitchFamily="34" charset="-122"/>
                <a:cs typeface="Calibri" pitchFamily="34" charset="-120"/>
              </a:rPr>
              <a:t>α με </a:t>
            </a:r>
            <a:r>
              <a:rPr lang="en-US" sz="1600" b="1" dirty="0">
                <a:solidFill>
                  <a:srgbClr val="111827"/>
                </a:solidFill>
                <a:ea typeface="Calibri" pitchFamily="34" charset="-122"/>
                <a:cs typeface="Calibri" pitchFamily="34" charset="-120"/>
              </a:rPr>
              <a:t>τις αρχές της Πολυμεσικής Μάθησης</a:t>
            </a:r>
            <a:r>
              <a:rPr lang="en-US" sz="1600" dirty="0">
                <a:solidFill>
                  <a:srgbClr val="111827"/>
                </a:solidFill>
                <a:ea typeface="Calibri" pitchFamily="34" charset="-122"/>
                <a:cs typeface="Calibri" pitchFamily="34" charset="-120"/>
              </a:rPr>
              <a:t>;</a:t>
            </a:r>
          </a:p>
        </p:txBody>
      </p:sp>
    </p:spTree>
    <p:extLst>
      <p:ext uri="{BB962C8B-B14F-4D97-AF65-F5344CB8AC3E}">
        <p14:creationId xmlns:p14="http://schemas.microsoft.com/office/powerpoint/2010/main" val="9422126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F12CA26-9C36-6133-6F73-B5F85F93A51E}"/>
              </a:ext>
            </a:extLst>
          </p:cNvPr>
          <p:cNvSpPr txBox="1"/>
          <p:nvPr/>
        </p:nvSpPr>
        <p:spPr>
          <a:xfrm>
            <a:off x="1322472" y="2607669"/>
            <a:ext cx="6499056" cy="1800200"/>
          </a:xfrm>
          <a:prstGeom prst="rect">
            <a:avLst/>
          </a:prstGeom>
          <a:noFill/>
        </p:spPr>
        <p:txBody>
          <a:bodyPr wrap="square">
            <a:normAutofit/>
          </a:bodyPr>
          <a:lstStyle/>
          <a:p>
            <a:pPr algn="ctr">
              <a:defRPr sz="2200">
                <a:solidFill>
                  <a:srgbClr val="323232"/>
                </a:solidFill>
              </a:defRPr>
            </a:pPr>
            <a:r>
              <a:rPr sz="1800" dirty="0" err="1">
                <a:latin typeface="+mn-lt"/>
              </a:rPr>
              <a:t>Ισοδυν</a:t>
            </a:r>
            <a:r>
              <a:rPr sz="1800" dirty="0">
                <a:latin typeface="+mn-lt"/>
              </a:rPr>
              <a:t>αμία ομάδων στο pre-test</a:t>
            </a:r>
            <a:endParaRPr lang="el-GR" sz="1800" dirty="0">
              <a:latin typeface="+mn-lt"/>
            </a:endParaRPr>
          </a:p>
          <a:p>
            <a:pPr algn="ctr">
              <a:defRPr sz="2200">
                <a:solidFill>
                  <a:srgbClr val="323232"/>
                </a:solidFill>
              </a:defRPr>
            </a:pPr>
            <a:endParaRPr sz="1800" dirty="0">
              <a:latin typeface="+mn-lt"/>
            </a:endParaRPr>
          </a:p>
          <a:p>
            <a:pPr lvl="1" algn="ctr">
              <a:defRPr sz="2200">
                <a:solidFill>
                  <a:srgbClr val="323232"/>
                </a:solidFill>
              </a:defRPr>
            </a:pPr>
            <a:r>
              <a:rPr sz="1800" dirty="0" err="1">
                <a:latin typeface="+mn-lt"/>
              </a:rPr>
              <a:t>Στ</a:t>
            </a:r>
            <a:r>
              <a:rPr sz="1800" dirty="0">
                <a:latin typeface="+mn-lt"/>
              </a:rPr>
              <a:t>ατιστικά σημαντική βελτίωση</a:t>
            </a:r>
            <a:r>
              <a:rPr lang="el-GR" sz="1800" dirty="0">
                <a:latin typeface="+mn-lt"/>
              </a:rPr>
              <a:t> επίδοσης της Ομάδας Πειραματισμού</a:t>
            </a:r>
            <a:r>
              <a:rPr sz="1800" dirty="0">
                <a:latin typeface="+mn-lt"/>
              </a:rPr>
              <a:t> στο post-test</a:t>
            </a:r>
          </a:p>
        </p:txBody>
      </p:sp>
      <p:sp>
        <p:nvSpPr>
          <p:cNvPr id="2" name="Τίτλος 1">
            <a:extLst>
              <a:ext uri="{FF2B5EF4-FFF2-40B4-BE49-F238E27FC236}">
                <a16:creationId xmlns:a16="http://schemas.microsoft.com/office/drawing/2014/main" id="{EB39904C-87BD-63E3-8C0E-6B041178DEAC}"/>
              </a:ext>
            </a:extLst>
          </p:cNvPr>
          <p:cNvSpPr>
            <a:spLocks noGrp="1"/>
          </p:cNvSpPr>
          <p:nvPr>
            <p:ph type="title"/>
          </p:nvPr>
        </p:nvSpPr>
        <p:spPr>
          <a:xfrm>
            <a:off x="1115616" y="620688"/>
            <a:ext cx="7776864" cy="576064"/>
          </a:xfrm>
        </p:spPr>
        <p:txBody>
          <a:bodyPr>
            <a:noAutofit/>
          </a:bodyPr>
          <a:lstStyle/>
          <a:p>
            <a:r>
              <a:rPr lang="el-GR" sz="3600" dirty="0"/>
              <a:t>7. Αποτίμηση ΕΥ 3/12</a:t>
            </a:r>
            <a:endParaRPr lang="el-GR" sz="3600" b="1" dirty="0">
              <a:highlight>
                <a:srgbClr val="FF0000"/>
              </a:highlight>
            </a:endParaRPr>
          </a:p>
        </p:txBody>
      </p:sp>
      <p:sp>
        <p:nvSpPr>
          <p:cNvPr id="8" name="TextBox 7">
            <a:extLst>
              <a:ext uri="{FF2B5EF4-FFF2-40B4-BE49-F238E27FC236}">
                <a16:creationId xmlns:a16="http://schemas.microsoft.com/office/drawing/2014/main" id="{FCE88E56-105E-2DD5-36CD-7AA5EB5B6675}"/>
              </a:ext>
            </a:extLst>
          </p:cNvPr>
          <p:cNvSpPr txBox="1"/>
          <p:nvPr/>
        </p:nvSpPr>
        <p:spPr>
          <a:xfrm>
            <a:off x="881844" y="5805264"/>
            <a:ext cx="8244408" cy="769441"/>
          </a:xfrm>
          <a:prstGeom prst="rect">
            <a:avLst/>
          </a:prstGeom>
          <a:noFill/>
          <a:ln w="3175">
            <a:noFill/>
          </a:ln>
        </p:spPr>
        <p:txBody>
          <a:bodyPr wrap="square">
            <a:spAutoFit/>
          </a:bodyPr>
          <a:lstStyle/>
          <a:p>
            <a:pPr algn="ctr">
              <a:defRPr sz="1800" b="1">
                <a:solidFill>
                  <a:srgbClr val="B4461E"/>
                </a:solidFill>
              </a:defRPr>
            </a:pPr>
            <a:r>
              <a:rPr sz="2200" b="1" dirty="0" err="1">
                <a:solidFill>
                  <a:srgbClr val="C76A2A"/>
                </a:solidFill>
                <a:latin typeface="+mn-lt"/>
              </a:rPr>
              <a:t>Συμ</a:t>
            </a:r>
            <a:r>
              <a:rPr sz="2200" b="1" dirty="0">
                <a:solidFill>
                  <a:srgbClr val="C76A2A"/>
                </a:solidFill>
                <a:latin typeface="+mn-lt"/>
              </a:rPr>
              <a:t>πέρασμα: </a:t>
            </a:r>
            <a:r>
              <a:rPr lang="el-GR" sz="2200" b="1" dirty="0">
                <a:solidFill>
                  <a:srgbClr val="C76A2A"/>
                </a:solidFill>
                <a:latin typeface="+mn-lt"/>
              </a:rPr>
              <a:t>Στατιστικά σημαντική βελτίωση των μαθησιακών αποτελεσμάτων για την Ομάδα Πειραματισμού</a:t>
            </a:r>
            <a:r>
              <a:rPr sz="2200" b="1" dirty="0">
                <a:solidFill>
                  <a:srgbClr val="C76A2A"/>
                </a:solidFill>
                <a:latin typeface="+mn-lt"/>
              </a:rPr>
              <a:t>.</a:t>
            </a:r>
          </a:p>
        </p:txBody>
      </p:sp>
      <p:sp>
        <p:nvSpPr>
          <p:cNvPr id="4" name="TextBox 3">
            <a:extLst>
              <a:ext uri="{FF2B5EF4-FFF2-40B4-BE49-F238E27FC236}">
                <a16:creationId xmlns:a16="http://schemas.microsoft.com/office/drawing/2014/main" id="{1AE24518-B914-65AE-A466-000E9951AC7D}"/>
              </a:ext>
            </a:extLst>
          </p:cNvPr>
          <p:cNvSpPr txBox="1"/>
          <p:nvPr/>
        </p:nvSpPr>
        <p:spPr>
          <a:xfrm>
            <a:off x="1142189" y="1393473"/>
            <a:ext cx="7398568" cy="584775"/>
          </a:xfrm>
          <a:prstGeom prst="rect">
            <a:avLst/>
          </a:prstGeom>
          <a:solidFill>
            <a:srgbClr val="C76A2A"/>
          </a:solidFill>
        </p:spPr>
        <p:txBody>
          <a:bodyPr wrap="square">
            <a:spAutoFit/>
          </a:bodyPr>
          <a:lstStyle/>
          <a:p>
            <a:pPr algn="just">
              <a:spcBef>
                <a:spcPts val="600"/>
              </a:spcBef>
              <a:spcAft>
                <a:spcPts val="600"/>
              </a:spcAft>
              <a:buSzPct val="100000"/>
            </a:pPr>
            <a:r>
              <a:rPr lang="el-GR" sz="1600" dirty="0">
                <a:solidFill>
                  <a:srgbClr val="111827"/>
                </a:solidFill>
                <a:latin typeface="+mn-lt"/>
                <a:ea typeface="Calibri" pitchFamily="34" charset="-122"/>
                <a:cs typeface="Calibri" pitchFamily="34" charset="-120"/>
              </a:rPr>
              <a:t>ΕΕ3 - Κατά πόσο βοήθησε το εκπαιδευτικό υλικό την </a:t>
            </a:r>
            <a:r>
              <a:rPr lang="el-GR" sz="1600" b="1" dirty="0">
                <a:solidFill>
                  <a:srgbClr val="111827"/>
                </a:solidFill>
                <a:latin typeface="+mn-lt"/>
                <a:ea typeface="Calibri" pitchFamily="34" charset="-122"/>
                <a:cs typeface="Calibri" pitchFamily="34" charset="-120"/>
              </a:rPr>
              <a:t>καλύτερη</a:t>
            </a:r>
            <a:r>
              <a:rPr lang="el-GR" sz="1600" dirty="0">
                <a:solidFill>
                  <a:srgbClr val="111827"/>
                </a:solidFill>
                <a:latin typeface="+mn-lt"/>
                <a:ea typeface="Calibri" pitchFamily="34" charset="-122"/>
                <a:cs typeface="Calibri" pitchFamily="34" charset="-120"/>
              </a:rPr>
              <a:t> </a:t>
            </a:r>
            <a:r>
              <a:rPr lang="el-GR" sz="1600" b="1" dirty="0">
                <a:solidFill>
                  <a:srgbClr val="111827"/>
                </a:solidFill>
                <a:latin typeface="+mn-lt"/>
                <a:ea typeface="Calibri" pitchFamily="34" charset="-122"/>
                <a:cs typeface="Calibri" pitchFamily="34" charset="-120"/>
              </a:rPr>
              <a:t>κατανόηση</a:t>
            </a:r>
            <a:r>
              <a:rPr lang="el-GR" sz="1600" dirty="0">
                <a:solidFill>
                  <a:srgbClr val="111827"/>
                </a:solidFill>
                <a:latin typeface="+mn-lt"/>
                <a:ea typeface="Calibri" pitchFamily="34" charset="-122"/>
                <a:cs typeface="Calibri" pitchFamily="34" charset="-120"/>
              </a:rPr>
              <a:t> της ενότητας «Ταλαντώσεις»; </a:t>
            </a:r>
          </a:p>
        </p:txBody>
      </p:sp>
    </p:spTree>
    <p:extLst>
      <p:ext uri="{BB962C8B-B14F-4D97-AF65-F5344CB8AC3E}">
        <p14:creationId xmlns:p14="http://schemas.microsoft.com/office/powerpoint/2010/main" val="4940546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130049-F2C7-4CE3-4F29-3097C7EB740E}"/>
            </a:ext>
          </a:extLst>
        </p:cNvPr>
        <p:cNvGrpSpPr/>
        <p:nvPr/>
      </p:nvGrpSpPr>
      <p:grpSpPr>
        <a:xfrm>
          <a:off x="0" y="0"/>
          <a:ext cx="0" cy="0"/>
          <a:chOff x="0" y="0"/>
          <a:chExt cx="0" cy="0"/>
        </a:xfrm>
      </p:grpSpPr>
      <p:sp>
        <p:nvSpPr>
          <p:cNvPr id="7" name="Text 5"/>
          <p:cNvSpPr/>
          <p:nvPr/>
        </p:nvSpPr>
        <p:spPr>
          <a:xfrm>
            <a:off x="1475656" y="1247183"/>
            <a:ext cx="7252619" cy="672116"/>
          </a:xfrm>
          <a:prstGeom prst="rect">
            <a:avLst/>
          </a:prstGeom>
          <a:noFill/>
          <a:ln/>
        </p:spPr>
        <p:txBody>
          <a:bodyPr wrap="square" rtlCol="0" anchor="ctr"/>
          <a:lstStyle/>
          <a:p>
            <a:r>
              <a:rPr lang="en-US" sz="1400" b="1" dirty="0">
                <a:latin typeface="Calibri" pitchFamily="34" charset="0"/>
                <a:ea typeface="Calibri" pitchFamily="34" charset="-122"/>
                <a:cs typeface="Calibri" pitchFamily="34" charset="-120"/>
              </a:rPr>
              <a:t>Pre‑test: οι ομάδες είναι ισοδύναμες (p=.938).  </a:t>
            </a:r>
            <a:endParaRPr lang="el-GR" sz="1400" b="1" dirty="0">
              <a:latin typeface="Calibri" pitchFamily="34" charset="0"/>
              <a:ea typeface="Calibri" pitchFamily="34" charset="-122"/>
              <a:cs typeface="Calibri" pitchFamily="34" charset="-120"/>
            </a:endParaRPr>
          </a:p>
          <a:p>
            <a:r>
              <a:rPr lang="en-US" sz="1400" b="1" dirty="0">
                <a:latin typeface="Calibri" pitchFamily="34" charset="0"/>
                <a:ea typeface="Calibri" pitchFamily="34" charset="-122"/>
                <a:cs typeface="Calibri" pitchFamily="34" charset="-120"/>
              </a:rPr>
              <a:t>Post‑test: υπεροχή Ομ. Πειραματισμού (p&lt;.001).</a:t>
            </a:r>
            <a:endParaRPr lang="en-US" sz="1400" b="1" dirty="0"/>
          </a:p>
        </p:txBody>
      </p:sp>
      <p:graphicFrame>
        <p:nvGraphicFramePr>
          <p:cNvPr id="9" name="Chart 0"/>
          <p:cNvGraphicFramePr/>
          <p:nvPr>
            <p:extLst>
              <p:ext uri="{D42A27DB-BD31-4B8C-83A1-F6EECF244321}">
                <p14:modId xmlns:p14="http://schemas.microsoft.com/office/powerpoint/2010/main" val="2131454085"/>
              </p:ext>
            </p:extLst>
          </p:nvPr>
        </p:nvGraphicFramePr>
        <p:xfrm>
          <a:off x="787697" y="2235708"/>
          <a:ext cx="6103534" cy="3895308"/>
        </p:xfrm>
        <a:graphic>
          <a:graphicData uri="http://schemas.openxmlformats.org/drawingml/2006/chart">
            <c:chart xmlns:c="http://schemas.openxmlformats.org/drawingml/2006/chart" xmlns:r="http://schemas.openxmlformats.org/officeDocument/2006/relationships" r:id="rId2"/>
          </a:graphicData>
        </a:graphic>
      </p:graphicFrame>
      <p:sp>
        <p:nvSpPr>
          <p:cNvPr id="10" name="Shape 7"/>
          <p:cNvSpPr/>
          <p:nvPr/>
        </p:nvSpPr>
        <p:spPr>
          <a:xfrm>
            <a:off x="7029264" y="2235708"/>
            <a:ext cx="1708004" cy="3607276"/>
          </a:xfrm>
          <a:prstGeom prst="rect">
            <a:avLst/>
          </a:prstGeom>
          <a:noFill/>
          <a:ln w="6350">
            <a:solidFill>
              <a:srgbClr val="E5E7EB"/>
            </a:solidFill>
            <a:prstDash val="solid"/>
          </a:ln>
          <a:effectLst>
            <a:outerShdw blurRad="38100" dist="15240" dir="2700000" algn="bl" rotWithShape="0">
              <a:srgbClr val="000000">
                <a:alpha val="16000"/>
              </a:srgbClr>
            </a:outerShdw>
          </a:effectLst>
        </p:spPr>
        <p:txBody>
          <a:bodyPr/>
          <a:lstStyle/>
          <a:p>
            <a:endParaRPr sz="1800"/>
          </a:p>
        </p:txBody>
      </p:sp>
      <p:sp>
        <p:nvSpPr>
          <p:cNvPr id="12" name="Text 9"/>
          <p:cNvSpPr/>
          <p:nvPr/>
        </p:nvSpPr>
        <p:spPr>
          <a:xfrm>
            <a:off x="7181487" y="2235708"/>
            <a:ext cx="1397727" cy="240030"/>
          </a:xfrm>
          <a:prstGeom prst="rect">
            <a:avLst/>
          </a:prstGeom>
          <a:noFill/>
          <a:ln/>
        </p:spPr>
        <p:txBody>
          <a:bodyPr wrap="square" rtlCol="0" anchor="ctr"/>
          <a:lstStyle/>
          <a:p>
            <a:r>
              <a:rPr lang="en-US" sz="1200" b="1" dirty="0">
                <a:solidFill>
                  <a:srgbClr val="111827"/>
                </a:solidFill>
                <a:latin typeface="Calibri" pitchFamily="34" charset="0"/>
                <a:ea typeface="Calibri" pitchFamily="34" charset="-122"/>
                <a:cs typeface="Calibri" pitchFamily="34" charset="-120"/>
              </a:rPr>
              <a:t>Κύρια μεγέθη</a:t>
            </a:r>
            <a:endParaRPr lang="en-US" sz="1200" dirty="0"/>
          </a:p>
        </p:txBody>
      </p:sp>
      <p:sp>
        <p:nvSpPr>
          <p:cNvPr id="13" name="Text 10"/>
          <p:cNvSpPr/>
          <p:nvPr/>
        </p:nvSpPr>
        <p:spPr>
          <a:xfrm>
            <a:off x="7175410" y="2571732"/>
            <a:ext cx="1397727" cy="3003804"/>
          </a:xfrm>
          <a:prstGeom prst="rect">
            <a:avLst/>
          </a:prstGeom>
          <a:noFill/>
          <a:ln/>
        </p:spPr>
        <p:txBody>
          <a:bodyPr wrap="square" rtlCol="0" anchor="t"/>
          <a:lstStyle/>
          <a:p>
            <a:r>
              <a:rPr lang="el-GR" sz="1100" dirty="0"/>
              <a:t>Άριστα: 20</a:t>
            </a:r>
          </a:p>
          <a:p>
            <a:endParaRPr lang="el-GR" sz="1100" dirty="0">
              <a:solidFill>
                <a:srgbClr val="111827"/>
              </a:solidFill>
              <a:latin typeface="Calibri" pitchFamily="34" charset="0"/>
              <a:ea typeface="Calibri" pitchFamily="34" charset="-122"/>
              <a:cs typeface="Calibri" pitchFamily="34" charset="-120"/>
            </a:endParaRPr>
          </a:p>
          <a:p>
            <a:r>
              <a:rPr lang="en-US" sz="1100" dirty="0">
                <a:solidFill>
                  <a:srgbClr val="111827"/>
                </a:solidFill>
                <a:latin typeface="Calibri" pitchFamily="34" charset="0"/>
                <a:ea typeface="Calibri" pitchFamily="34" charset="-122"/>
                <a:cs typeface="Calibri" pitchFamily="34" charset="-120"/>
              </a:rPr>
              <a:t>Pre‑test </a:t>
            </a:r>
            <a:endParaRPr lang="en-US" sz="1100" dirty="0"/>
          </a:p>
          <a:p>
            <a:pPr marL="171450" indent="-171450">
              <a:buClr>
                <a:srgbClr val="BFC5CD"/>
              </a:buClr>
              <a:buFont typeface="Arial" panose="020B0604020202020204" pitchFamily="34" charset="0"/>
              <a:buChar char="•"/>
            </a:pPr>
            <a:r>
              <a:rPr lang="el-GR" sz="1100" dirty="0" err="1">
                <a:solidFill>
                  <a:srgbClr val="111827"/>
                </a:solidFill>
                <a:latin typeface="Calibri" pitchFamily="34" charset="0"/>
                <a:ea typeface="Calibri" pitchFamily="34" charset="-122"/>
                <a:cs typeface="Calibri" pitchFamily="34" charset="-120"/>
              </a:rPr>
              <a:t>Ομ</a:t>
            </a:r>
            <a:r>
              <a:rPr lang="el-GR" sz="1100" dirty="0">
                <a:solidFill>
                  <a:srgbClr val="111827"/>
                </a:solidFill>
                <a:latin typeface="Calibri" pitchFamily="34" charset="0"/>
                <a:ea typeface="Calibri" pitchFamily="34" charset="-122"/>
                <a:cs typeface="Calibri" pitchFamily="34" charset="-120"/>
              </a:rPr>
              <a:t>. </a:t>
            </a:r>
            <a:r>
              <a:rPr lang="el-GR" sz="1100" dirty="0" err="1">
                <a:solidFill>
                  <a:srgbClr val="111827"/>
                </a:solidFill>
                <a:latin typeface="Calibri" pitchFamily="34" charset="0"/>
                <a:ea typeface="Calibri" pitchFamily="34" charset="-122"/>
                <a:cs typeface="Calibri" pitchFamily="34" charset="-120"/>
              </a:rPr>
              <a:t>Ελέγχ</a:t>
            </a:r>
            <a:r>
              <a:rPr lang="el-GR" sz="1100" dirty="0">
                <a:solidFill>
                  <a:srgbClr val="111827"/>
                </a:solidFill>
                <a:latin typeface="Calibri" pitchFamily="34" charset="0"/>
                <a:ea typeface="Calibri" pitchFamily="34" charset="-122"/>
                <a:cs typeface="Calibri" pitchFamily="34" charset="-120"/>
              </a:rPr>
              <a:t>.</a:t>
            </a:r>
            <a:r>
              <a:rPr lang="en-US" sz="1100" dirty="0">
                <a:solidFill>
                  <a:srgbClr val="111827"/>
                </a:solidFill>
                <a:latin typeface="Calibri" pitchFamily="34" charset="0"/>
                <a:ea typeface="Calibri" pitchFamily="34" charset="-122"/>
                <a:cs typeface="Calibri" pitchFamily="34" charset="-120"/>
              </a:rPr>
              <a:t>: 13.13</a:t>
            </a:r>
            <a:endParaRPr lang="en-US" sz="1100" dirty="0"/>
          </a:p>
          <a:p>
            <a:pPr marL="171450" indent="-171450">
              <a:buClr>
                <a:srgbClr val="8B1E1E"/>
              </a:buClr>
              <a:buFont typeface="Arial" panose="020B0604020202020204" pitchFamily="34" charset="0"/>
              <a:buChar char="•"/>
            </a:pPr>
            <a:r>
              <a:rPr lang="el-GR" sz="1100" dirty="0" err="1">
                <a:solidFill>
                  <a:srgbClr val="111827"/>
                </a:solidFill>
                <a:latin typeface="Calibri" pitchFamily="34" charset="0"/>
                <a:ea typeface="Calibri" pitchFamily="34" charset="-122"/>
                <a:cs typeface="Calibri" pitchFamily="34" charset="-120"/>
              </a:rPr>
              <a:t>Ομ</a:t>
            </a:r>
            <a:r>
              <a:rPr lang="el-GR" sz="1100" dirty="0">
                <a:solidFill>
                  <a:srgbClr val="111827"/>
                </a:solidFill>
                <a:latin typeface="Calibri" pitchFamily="34" charset="0"/>
                <a:ea typeface="Calibri" pitchFamily="34" charset="-122"/>
                <a:cs typeface="Calibri" pitchFamily="34" charset="-120"/>
              </a:rPr>
              <a:t>. </a:t>
            </a:r>
            <a:r>
              <a:rPr lang="en-US" sz="1100" dirty="0">
                <a:solidFill>
                  <a:srgbClr val="111827"/>
                </a:solidFill>
                <a:latin typeface="Calibri" pitchFamily="34" charset="0"/>
                <a:ea typeface="Calibri" pitchFamily="34" charset="-122"/>
                <a:cs typeface="Calibri" pitchFamily="34" charset="-120"/>
              </a:rPr>
              <a:t> </a:t>
            </a:r>
            <a:r>
              <a:rPr lang="en-US" sz="1100" dirty="0" err="1">
                <a:solidFill>
                  <a:srgbClr val="111827"/>
                </a:solidFill>
                <a:latin typeface="Calibri" pitchFamily="34" charset="0"/>
                <a:ea typeface="Calibri" pitchFamily="34" charset="-122"/>
                <a:cs typeface="Calibri" pitchFamily="34" charset="-120"/>
              </a:rPr>
              <a:t>Πειρ</a:t>
            </a:r>
            <a:r>
              <a:rPr lang="en-US" sz="1100" dirty="0">
                <a:solidFill>
                  <a:srgbClr val="111827"/>
                </a:solidFill>
                <a:latin typeface="Calibri" pitchFamily="34" charset="0"/>
                <a:ea typeface="Calibri" pitchFamily="34" charset="-122"/>
                <a:cs typeface="Calibri" pitchFamily="34" charset="-120"/>
              </a:rPr>
              <a:t>.: </a:t>
            </a:r>
            <a:r>
              <a:rPr lang="el-GR" sz="1100" dirty="0">
                <a:solidFill>
                  <a:srgbClr val="111827"/>
                </a:solidFill>
                <a:latin typeface="Calibri" pitchFamily="34" charset="0"/>
                <a:ea typeface="Calibri" pitchFamily="34" charset="-122"/>
                <a:cs typeface="Calibri" pitchFamily="34" charset="-120"/>
              </a:rPr>
              <a:t> </a:t>
            </a:r>
            <a:r>
              <a:rPr lang="en-US" sz="1100" dirty="0">
                <a:solidFill>
                  <a:srgbClr val="111827"/>
                </a:solidFill>
                <a:latin typeface="Calibri" pitchFamily="34" charset="0"/>
                <a:ea typeface="Calibri" pitchFamily="34" charset="-122"/>
                <a:cs typeface="Calibri" pitchFamily="34" charset="-120"/>
              </a:rPr>
              <a:t>13.02</a:t>
            </a:r>
            <a:endParaRPr lang="en-US" sz="1100" dirty="0"/>
          </a:p>
          <a:p>
            <a:endParaRPr lang="en-US" sz="1100" dirty="0"/>
          </a:p>
          <a:p>
            <a:r>
              <a:rPr lang="en-US" sz="1100" dirty="0">
                <a:solidFill>
                  <a:srgbClr val="111827"/>
                </a:solidFill>
                <a:latin typeface="Calibri" pitchFamily="34" charset="0"/>
                <a:ea typeface="Calibri" pitchFamily="34" charset="-122"/>
                <a:cs typeface="Calibri" pitchFamily="34" charset="-120"/>
              </a:rPr>
              <a:t>Post‑test</a:t>
            </a:r>
            <a:endParaRPr lang="el-GR" sz="1100" dirty="0">
              <a:solidFill>
                <a:srgbClr val="111827"/>
              </a:solidFill>
              <a:latin typeface="Calibri" pitchFamily="34" charset="0"/>
              <a:ea typeface="Calibri" pitchFamily="34" charset="-122"/>
              <a:cs typeface="Calibri" pitchFamily="34" charset="-120"/>
            </a:endParaRPr>
          </a:p>
          <a:p>
            <a:pPr marL="171450" indent="-171450">
              <a:buClr>
                <a:srgbClr val="BFC5CD"/>
              </a:buClr>
              <a:buFont typeface="Arial" panose="020B0604020202020204" pitchFamily="34" charset="0"/>
              <a:buChar char="•"/>
            </a:pPr>
            <a:r>
              <a:rPr lang="el-GR" sz="1100" dirty="0" err="1">
                <a:solidFill>
                  <a:srgbClr val="111827"/>
                </a:solidFill>
                <a:latin typeface="Calibri" pitchFamily="34" charset="0"/>
                <a:ea typeface="Calibri" pitchFamily="34" charset="-122"/>
                <a:cs typeface="Calibri" pitchFamily="34" charset="-120"/>
              </a:rPr>
              <a:t>Ομ</a:t>
            </a:r>
            <a:r>
              <a:rPr lang="el-GR" sz="1100" dirty="0">
                <a:solidFill>
                  <a:srgbClr val="111827"/>
                </a:solidFill>
                <a:latin typeface="Calibri" pitchFamily="34" charset="0"/>
                <a:ea typeface="Calibri" pitchFamily="34" charset="-122"/>
                <a:cs typeface="Calibri" pitchFamily="34" charset="-120"/>
              </a:rPr>
              <a:t>. </a:t>
            </a:r>
            <a:r>
              <a:rPr lang="el-GR" sz="1100" dirty="0" err="1">
                <a:solidFill>
                  <a:srgbClr val="111827"/>
                </a:solidFill>
                <a:latin typeface="Calibri" pitchFamily="34" charset="0"/>
                <a:ea typeface="Calibri" pitchFamily="34" charset="-122"/>
                <a:cs typeface="Calibri" pitchFamily="34" charset="-120"/>
              </a:rPr>
              <a:t>Ελέγχ</a:t>
            </a:r>
            <a:r>
              <a:rPr lang="el-GR" sz="1100" dirty="0">
                <a:solidFill>
                  <a:srgbClr val="111827"/>
                </a:solidFill>
                <a:latin typeface="Calibri" pitchFamily="34" charset="0"/>
                <a:ea typeface="Calibri" pitchFamily="34" charset="-122"/>
                <a:cs typeface="Calibri" pitchFamily="34" charset="-120"/>
              </a:rPr>
              <a:t>.</a:t>
            </a:r>
            <a:r>
              <a:rPr lang="en-US" sz="1100" dirty="0">
                <a:solidFill>
                  <a:srgbClr val="111827"/>
                </a:solidFill>
                <a:latin typeface="Calibri" pitchFamily="34" charset="0"/>
                <a:ea typeface="Calibri" pitchFamily="34" charset="-122"/>
                <a:cs typeface="Calibri" pitchFamily="34" charset="-120"/>
              </a:rPr>
              <a:t>: 1</a:t>
            </a:r>
            <a:r>
              <a:rPr lang="el-GR" sz="1100" dirty="0">
                <a:solidFill>
                  <a:srgbClr val="111827"/>
                </a:solidFill>
                <a:latin typeface="Calibri" pitchFamily="34" charset="0"/>
                <a:ea typeface="Calibri" pitchFamily="34" charset="-122"/>
                <a:cs typeface="Calibri" pitchFamily="34" charset="-120"/>
              </a:rPr>
              <a:t>4.92</a:t>
            </a:r>
            <a:endParaRPr lang="en-US" sz="1100" dirty="0"/>
          </a:p>
          <a:p>
            <a:pPr marL="171450" indent="-171450">
              <a:buClr>
                <a:srgbClr val="8B1E1E"/>
              </a:buClr>
              <a:buFont typeface="Arial" panose="020B0604020202020204" pitchFamily="34" charset="0"/>
              <a:buChar char="•"/>
            </a:pPr>
            <a:r>
              <a:rPr lang="el-GR" sz="1100" dirty="0" err="1">
                <a:solidFill>
                  <a:srgbClr val="111827"/>
                </a:solidFill>
                <a:latin typeface="Calibri" pitchFamily="34" charset="0"/>
                <a:ea typeface="Calibri" pitchFamily="34" charset="-122"/>
                <a:cs typeface="Calibri" pitchFamily="34" charset="-120"/>
              </a:rPr>
              <a:t>Ομ</a:t>
            </a:r>
            <a:r>
              <a:rPr lang="el-GR" sz="1100" dirty="0">
                <a:solidFill>
                  <a:srgbClr val="111827"/>
                </a:solidFill>
                <a:latin typeface="Calibri" pitchFamily="34" charset="0"/>
                <a:ea typeface="Calibri" pitchFamily="34" charset="-122"/>
                <a:cs typeface="Calibri" pitchFamily="34" charset="-120"/>
              </a:rPr>
              <a:t>. </a:t>
            </a:r>
            <a:r>
              <a:rPr lang="en-US" sz="1100" dirty="0">
                <a:solidFill>
                  <a:srgbClr val="111827"/>
                </a:solidFill>
                <a:latin typeface="Calibri" pitchFamily="34" charset="0"/>
                <a:ea typeface="Calibri" pitchFamily="34" charset="-122"/>
                <a:cs typeface="Calibri" pitchFamily="34" charset="-120"/>
              </a:rPr>
              <a:t> </a:t>
            </a:r>
            <a:r>
              <a:rPr lang="en-US" sz="1100" dirty="0" err="1">
                <a:solidFill>
                  <a:srgbClr val="111827"/>
                </a:solidFill>
                <a:latin typeface="Calibri" pitchFamily="34" charset="0"/>
                <a:ea typeface="Calibri" pitchFamily="34" charset="-122"/>
                <a:cs typeface="Calibri" pitchFamily="34" charset="-120"/>
              </a:rPr>
              <a:t>Πειρ</a:t>
            </a:r>
            <a:r>
              <a:rPr lang="en-US" sz="1100" dirty="0">
                <a:solidFill>
                  <a:srgbClr val="111827"/>
                </a:solidFill>
                <a:latin typeface="Calibri" pitchFamily="34" charset="0"/>
                <a:ea typeface="Calibri" pitchFamily="34" charset="-122"/>
                <a:cs typeface="Calibri" pitchFamily="34" charset="-120"/>
              </a:rPr>
              <a:t>.: </a:t>
            </a:r>
            <a:r>
              <a:rPr lang="el-GR" sz="1100" dirty="0">
                <a:solidFill>
                  <a:srgbClr val="111827"/>
                </a:solidFill>
                <a:latin typeface="Calibri" pitchFamily="34" charset="0"/>
                <a:ea typeface="Calibri" pitchFamily="34" charset="-122"/>
                <a:cs typeface="Calibri" pitchFamily="34" charset="-120"/>
              </a:rPr>
              <a:t> </a:t>
            </a:r>
            <a:r>
              <a:rPr lang="en-US" sz="1100" dirty="0">
                <a:solidFill>
                  <a:srgbClr val="111827"/>
                </a:solidFill>
                <a:latin typeface="Calibri" pitchFamily="34" charset="0"/>
                <a:ea typeface="Calibri" pitchFamily="34" charset="-122"/>
                <a:cs typeface="Calibri" pitchFamily="34" charset="-120"/>
              </a:rPr>
              <a:t>1</a:t>
            </a:r>
            <a:r>
              <a:rPr lang="el-GR" sz="1100" dirty="0">
                <a:solidFill>
                  <a:srgbClr val="111827"/>
                </a:solidFill>
                <a:latin typeface="Calibri" pitchFamily="34" charset="0"/>
                <a:ea typeface="Calibri" pitchFamily="34" charset="-122"/>
                <a:cs typeface="Calibri" pitchFamily="34" charset="-120"/>
              </a:rPr>
              <a:t>6</a:t>
            </a:r>
            <a:r>
              <a:rPr lang="en-US" sz="1100" dirty="0">
                <a:solidFill>
                  <a:srgbClr val="111827"/>
                </a:solidFill>
                <a:latin typeface="Calibri" pitchFamily="34" charset="0"/>
                <a:ea typeface="Calibri" pitchFamily="34" charset="-122"/>
                <a:cs typeface="Calibri" pitchFamily="34" charset="-120"/>
              </a:rPr>
              <a:t>.</a:t>
            </a:r>
            <a:r>
              <a:rPr lang="el-GR" sz="1100" dirty="0">
                <a:solidFill>
                  <a:srgbClr val="111827"/>
                </a:solidFill>
                <a:latin typeface="Calibri" pitchFamily="34" charset="0"/>
                <a:ea typeface="Calibri" pitchFamily="34" charset="-122"/>
                <a:cs typeface="Calibri" pitchFamily="34" charset="-120"/>
              </a:rPr>
              <a:t>81</a:t>
            </a:r>
            <a:endParaRPr lang="en-US" sz="1100" dirty="0"/>
          </a:p>
          <a:p>
            <a:endParaRPr lang="en-US" sz="1100" dirty="0"/>
          </a:p>
          <a:p>
            <a:r>
              <a:rPr lang="en-US" sz="1100" dirty="0" err="1">
                <a:solidFill>
                  <a:srgbClr val="111827"/>
                </a:solidFill>
                <a:latin typeface="Calibri" pitchFamily="34" charset="0"/>
                <a:ea typeface="Calibri" pitchFamily="34" charset="-122"/>
                <a:cs typeface="Calibri" pitchFamily="34" charset="-120"/>
              </a:rPr>
              <a:t>Δι</a:t>
            </a:r>
            <a:r>
              <a:rPr lang="en-US" sz="1100" dirty="0">
                <a:solidFill>
                  <a:srgbClr val="111827"/>
                </a:solidFill>
                <a:latin typeface="Calibri" pitchFamily="34" charset="0"/>
                <a:ea typeface="Calibri" pitchFamily="34" charset="-122"/>
                <a:cs typeface="Calibri" pitchFamily="34" charset="-120"/>
              </a:rPr>
              <a:t>αφορά post‑test: 1.90 μονάδες</a:t>
            </a:r>
            <a:endParaRPr lang="en-US" sz="1100" dirty="0"/>
          </a:p>
        </p:txBody>
      </p:sp>
      <p:sp>
        <p:nvSpPr>
          <p:cNvPr id="4" name="TextBox 3">
            <a:extLst>
              <a:ext uri="{FF2B5EF4-FFF2-40B4-BE49-F238E27FC236}">
                <a16:creationId xmlns:a16="http://schemas.microsoft.com/office/drawing/2014/main" id="{E99C1F48-855B-DCB5-1D35-71B9503AB25A}"/>
              </a:ext>
            </a:extLst>
          </p:cNvPr>
          <p:cNvSpPr txBox="1"/>
          <p:nvPr/>
        </p:nvSpPr>
        <p:spPr>
          <a:xfrm>
            <a:off x="1518225" y="1897154"/>
            <a:ext cx="5599477" cy="338554"/>
          </a:xfrm>
          <a:prstGeom prst="rect">
            <a:avLst/>
          </a:prstGeom>
          <a:noFill/>
        </p:spPr>
        <p:txBody>
          <a:bodyPr wrap="square">
            <a:spAutoFit/>
          </a:bodyPr>
          <a:lstStyle/>
          <a:p>
            <a:pPr algn="ctr"/>
            <a:r>
              <a:rPr lang="el-GR" sz="1600" b="1" dirty="0">
                <a:latin typeface="Calibri" panose="020F0502020204030204" pitchFamily="34" charset="0"/>
                <a:ea typeface="Calibri" panose="020F0502020204030204" pitchFamily="34" charset="0"/>
                <a:cs typeface="Calibri" panose="020F0502020204030204" pitchFamily="34" charset="0"/>
              </a:rPr>
              <a:t>Συνολική μ</a:t>
            </a:r>
            <a:r>
              <a:rPr lang="en-US" sz="1600" b="1" dirty="0">
                <a:latin typeface="Calibri" panose="020F0502020204030204" pitchFamily="34" charset="0"/>
                <a:ea typeface="Calibri" panose="020F0502020204030204" pitchFamily="34" charset="0"/>
                <a:cs typeface="Calibri" panose="020F0502020204030204" pitchFamily="34" charset="0"/>
              </a:rPr>
              <a:t>α</a:t>
            </a:r>
            <a:r>
              <a:rPr lang="en-US" sz="1600" b="1" dirty="0" err="1">
                <a:latin typeface="Calibri" panose="020F0502020204030204" pitchFamily="34" charset="0"/>
                <a:ea typeface="Calibri" panose="020F0502020204030204" pitchFamily="34" charset="0"/>
                <a:cs typeface="Calibri" panose="020F0502020204030204" pitchFamily="34" charset="0"/>
              </a:rPr>
              <a:t>θησι</a:t>
            </a:r>
            <a:r>
              <a:rPr lang="en-US" sz="1600" b="1" dirty="0">
                <a:latin typeface="Calibri" panose="020F0502020204030204" pitchFamily="34" charset="0"/>
                <a:ea typeface="Calibri" panose="020F0502020204030204" pitchFamily="34" charset="0"/>
                <a:cs typeface="Calibri" panose="020F0502020204030204" pitchFamily="34" charset="0"/>
              </a:rPr>
              <a:t>ακή </a:t>
            </a:r>
            <a:r>
              <a:rPr lang="el-GR" sz="1600" b="1" dirty="0">
                <a:latin typeface="Calibri" panose="020F0502020204030204" pitchFamily="34" charset="0"/>
                <a:ea typeface="Calibri" panose="020F0502020204030204" pitchFamily="34" charset="0"/>
                <a:cs typeface="Calibri" panose="020F0502020204030204" pitchFamily="34" charset="0"/>
              </a:rPr>
              <a:t>επίδοση</a:t>
            </a:r>
            <a:endParaRPr lang="en-US" sz="1600" b="1" dirty="0">
              <a:latin typeface="Calibri" panose="020F0502020204030204" pitchFamily="34" charset="0"/>
              <a:ea typeface="Calibri" panose="020F0502020204030204" pitchFamily="34" charset="0"/>
              <a:cs typeface="Calibri" panose="020F0502020204030204" pitchFamily="34" charset="0"/>
            </a:endParaRPr>
          </a:p>
        </p:txBody>
      </p:sp>
      <p:sp>
        <p:nvSpPr>
          <p:cNvPr id="6" name="Τίτλος 1">
            <a:extLst>
              <a:ext uri="{FF2B5EF4-FFF2-40B4-BE49-F238E27FC236}">
                <a16:creationId xmlns:a16="http://schemas.microsoft.com/office/drawing/2014/main" id="{1D9C4229-4BB0-C8C0-E72C-217E9E751433}"/>
              </a:ext>
            </a:extLst>
          </p:cNvPr>
          <p:cNvSpPr>
            <a:spLocks noGrp="1"/>
          </p:cNvSpPr>
          <p:nvPr>
            <p:ph type="title"/>
          </p:nvPr>
        </p:nvSpPr>
        <p:spPr>
          <a:xfrm>
            <a:off x="1115616" y="620688"/>
            <a:ext cx="7776864" cy="576064"/>
          </a:xfrm>
        </p:spPr>
        <p:txBody>
          <a:bodyPr>
            <a:noAutofit/>
          </a:bodyPr>
          <a:lstStyle/>
          <a:p>
            <a:r>
              <a:rPr lang="el-GR" sz="3600" dirty="0"/>
              <a:t>7. Αποτίμηση ΕΥ 4/12</a:t>
            </a:r>
            <a:endParaRPr lang="el-GR" sz="3600" b="1" dirty="0">
              <a:highlight>
                <a:srgbClr val="FF0000"/>
              </a:highlight>
            </a:endParaRPr>
          </a:p>
        </p:txBody>
      </p:sp>
    </p:spTree>
    <p:extLst>
      <p:ext uri="{BB962C8B-B14F-4D97-AF65-F5344CB8AC3E}">
        <p14:creationId xmlns:p14="http://schemas.microsoft.com/office/powerpoint/2010/main" val="5662602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15864E-F94D-59B9-0BF8-F6DA2B5865CE}"/>
            </a:ext>
          </a:extLst>
        </p:cNvPr>
        <p:cNvGrpSpPr/>
        <p:nvPr/>
      </p:nvGrpSpPr>
      <p:grpSpPr>
        <a:xfrm>
          <a:off x="0" y="0"/>
          <a:ext cx="0" cy="0"/>
          <a:chOff x="0" y="0"/>
          <a:chExt cx="0" cy="0"/>
        </a:xfrm>
      </p:grpSpPr>
      <p:sp>
        <p:nvSpPr>
          <p:cNvPr id="8" name="Rectangle 7"/>
          <p:cNvSpPr/>
          <p:nvPr/>
        </p:nvSpPr>
        <p:spPr>
          <a:xfrm>
            <a:off x="6476328" y="2125980"/>
            <a:ext cx="2294067" cy="3497580"/>
          </a:xfrm>
          <a:prstGeom prst="rect">
            <a:avLst/>
          </a:prstGeom>
          <a:solidFill>
            <a:schemeClr val="bg1"/>
          </a:solidFill>
          <a:ln>
            <a:solidFill>
              <a:srgbClr val="E5E7E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1800"/>
          </a:p>
        </p:txBody>
      </p:sp>
      <p:sp>
        <p:nvSpPr>
          <p:cNvPr id="10" name="TextBox 9"/>
          <p:cNvSpPr txBox="1"/>
          <p:nvPr/>
        </p:nvSpPr>
        <p:spPr>
          <a:xfrm>
            <a:off x="6476328" y="2253481"/>
            <a:ext cx="2339698" cy="276999"/>
          </a:xfrm>
          <a:prstGeom prst="rect">
            <a:avLst/>
          </a:prstGeom>
          <a:noFill/>
        </p:spPr>
        <p:txBody>
          <a:bodyPr wrap="square">
            <a:spAutoFit/>
          </a:bodyPr>
          <a:lstStyle/>
          <a:p>
            <a:pPr algn="ctr">
              <a:defRPr sz="1600" b="1">
                <a:solidFill>
                  <a:srgbClr val="111827"/>
                </a:solidFill>
                <a:latin typeface="Calibri"/>
              </a:defRPr>
            </a:pPr>
            <a:r>
              <a:rPr sz="1200" dirty="0" err="1"/>
              <a:t>Σύνοψη</a:t>
            </a:r>
            <a:endParaRPr sz="1200" dirty="0"/>
          </a:p>
        </p:txBody>
      </p:sp>
      <p:sp>
        <p:nvSpPr>
          <p:cNvPr id="11" name="TextBox 10"/>
          <p:cNvSpPr txBox="1"/>
          <p:nvPr/>
        </p:nvSpPr>
        <p:spPr>
          <a:xfrm>
            <a:off x="6521959" y="2657981"/>
            <a:ext cx="2248436" cy="1754326"/>
          </a:xfrm>
          <a:prstGeom prst="rect">
            <a:avLst/>
          </a:prstGeom>
          <a:noFill/>
        </p:spPr>
        <p:txBody>
          <a:bodyPr wrap="none">
            <a:spAutoFit/>
          </a:bodyPr>
          <a:lstStyle/>
          <a:p>
            <a:pPr>
              <a:defRPr sz="1600" b="0">
                <a:solidFill>
                  <a:srgbClr val="111827"/>
                </a:solidFill>
                <a:latin typeface="Calibri"/>
              </a:defRPr>
            </a:pPr>
            <a:r>
              <a:rPr lang="el-GR" sz="1200" dirty="0"/>
              <a:t>Άριστα: 10</a:t>
            </a:r>
          </a:p>
          <a:p>
            <a:pPr>
              <a:defRPr sz="1600" b="0">
                <a:solidFill>
                  <a:srgbClr val="111827"/>
                </a:solidFill>
                <a:latin typeface="Calibri"/>
              </a:defRPr>
            </a:pPr>
            <a:endParaRPr lang="el-GR" sz="1200" dirty="0"/>
          </a:p>
          <a:p>
            <a:pPr>
              <a:defRPr sz="1600" b="0">
                <a:solidFill>
                  <a:srgbClr val="111827"/>
                </a:solidFill>
                <a:latin typeface="Calibri"/>
              </a:defRPr>
            </a:pPr>
            <a:r>
              <a:rPr sz="1200" dirty="0" err="1"/>
              <a:t>Ομ</a:t>
            </a:r>
            <a:r>
              <a:rPr sz="1200" dirty="0"/>
              <a:t>. </a:t>
            </a:r>
            <a:r>
              <a:rPr sz="1200" dirty="0" err="1"/>
              <a:t>Ελέγχου</a:t>
            </a:r>
            <a:r>
              <a:rPr sz="1200" dirty="0"/>
              <a:t>: ΜΟ=7.83 </a:t>
            </a:r>
            <a:endParaRPr lang="el-GR" sz="1200" dirty="0"/>
          </a:p>
          <a:p>
            <a:pPr>
              <a:defRPr sz="1600" b="0">
                <a:solidFill>
                  <a:srgbClr val="111827"/>
                </a:solidFill>
                <a:latin typeface="Calibri"/>
              </a:defRPr>
            </a:pPr>
            <a:endParaRPr sz="1200" dirty="0"/>
          </a:p>
          <a:p>
            <a:pPr>
              <a:defRPr sz="1600">
                <a:solidFill>
                  <a:srgbClr val="111827"/>
                </a:solidFill>
                <a:latin typeface="Calibri"/>
              </a:defRPr>
            </a:pPr>
            <a:r>
              <a:rPr sz="1200" dirty="0" err="1"/>
              <a:t>Ομ</a:t>
            </a:r>
            <a:r>
              <a:rPr sz="1200" dirty="0"/>
              <a:t>. </a:t>
            </a:r>
            <a:r>
              <a:rPr sz="1200" dirty="0" err="1"/>
              <a:t>Πειρ</a:t>
            </a:r>
            <a:r>
              <a:rPr sz="1200" dirty="0"/>
              <a:t>.: ΜΟ=8.62</a:t>
            </a:r>
            <a:endParaRPr lang="el-GR" sz="1200" dirty="0"/>
          </a:p>
          <a:p>
            <a:pPr>
              <a:defRPr sz="1600">
                <a:solidFill>
                  <a:srgbClr val="111827"/>
                </a:solidFill>
                <a:latin typeface="Calibri"/>
              </a:defRPr>
            </a:pPr>
            <a:endParaRPr sz="1200" dirty="0"/>
          </a:p>
          <a:p>
            <a:pPr>
              <a:defRPr sz="1600">
                <a:solidFill>
                  <a:srgbClr val="111827"/>
                </a:solidFill>
                <a:latin typeface="Calibri"/>
              </a:defRPr>
            </a:pPr>
            <a:r>
              <a:rPr sz="1200" dirty="0" err="1"/>
              <a:t>Δι</a:t>
            </a:r>
            <a:r>
              <a:rPr sz="1200" dirty="0"/>
              <a:t>αφορά ΜΟ: 0.79</a:t>
            </a:r>
            <a:endParaRPr lang="el-GR" sz="1200" dirty="0"/>
          </a:p>
          <a:p>
            <a:pPr>
              <a:defRPr sz="1600">
                <a:solidFill>
                  <a:srgbClr val="111827"/>
                </a:solidFill>
                <a:latin typeface="Calibri"/>
              </a:defRPr>
            </a:pPr>
            <a:endParaRPr sz="1200" dirty="0"/>
          </a:p>
          <a:p>
            <a:pPr>
              <a:defRPr sz="1600">
                <a:solidFill>
                  <a:srgbClr val="111827"/>
                </a:solidFill>
                <a:latin typeface="Calibri"/>
              </a:defRPr>
            </a:pPr>
            <a:r>
              <a:rPr sz="1200" dirty="0"/>
              <a:t>p = 0.031</a:t>
            </a:r>
            <a:r>
              <a:rPr lang="el-GR" sz="1200" dirty="0"/>
              <a:t> (στατιστικά σημαντική)</a:t>
            </a:r>
            <a:endParaRPr sz="1200" dirty="0"/>
          </a:p>
        </p:txBody>
      </p:sp>
      <p:sp>
        <p:nvSpPr>
          <p:cNvPr id="3" name="TextBox 2">
            <a:extLst>
              <a:ext uri="{FF2B5EF4-FFF2-40B4-BE49-F238E27FC236}">
                <a16:creationId xmlns:a16="http://schemas.microsoft.com/office/drawing/2014/main" id="{5D901D35-9CF0-7E20-5EE3-C0692AAC8FAE}"/>
              </a:ext>
            </a:extLst>
          </p:cNvPr>
          <p:cNvSpPr txBox="1"/>
          <p:nvPr/>
        </p:nvSpPr>
        <p:spPr>
          <a:xfrm>
            <a:off x="752786" y="1533558"/>
            <a:ext cx="8017609" cy="400110"/>
          </a:xfrm>
          <a:prstGeom prst="rect">
            <a:avLst/>
          </a:prstGeom>
          <a:noFill/>
        </p:spPr>
        <p:txBody>
          <a:bodyPr wrap="square">
            <a:spAutoFit/>
          </a:bodyPr>
          <a:lstStyle/>
          <a:p>
            <a:pPr algn="ctr">
              <a:defRPr sz="3000" b="0">
                <a:solidFill>
                  <a:srgbClr val="111827"/>
                </a:solidFill>
                <a:latin typeface="Calibri Light"/>
              </a:defRPr>
            </a:pPr>
            <a:r>
              <a:rPr sz="2000" dirty="0"/>
              <a:t>1η </a:t>
            </a:r>
            <a:r>
              <a:rPr sz="2000" dirty="0" err="1"/>
              <a:t>ενότητ</a:t>
            </a:r>
            <a:r>
              <a:rPr sz="2000" dirty="0"/>
              <a:t>α:</a:t>
            </a:r>
            <a:r>
              <a:rPr lang="el-GR" sz="2000" dirty="0"/>
              <a:t> Χαρακτηριστικά ταλάντωσης - ε</a:t>
            </a:r>
            <a:r>
              <a:rPr sz="2000" dirty="0"/>
              <a:t>π</a:t>
            </a:r>
            <a:r>
              <a:rPr sz="2000" dirty="0" err="1"/>
              <a:t>ιδόσεις</a:t>
            </a:r>
            <a:r>
              <a:rPr sz="2000" dirty="0"/>
              <a:t> στο post-test</a:t>
            </a:r>
          </a:p>
        </p:txBody>
      </p:sp>
      <p:sp>
        <p:nvSpPr>
          <p:cNvPr id="6" name="Τίτλος 1">
            <a:extLst>
              <a:ext uri="{FF2B5EF4-FFF2-40B4-BE49-F238E27FC236}">
                <a16:creationId xmlns:a16="http://schemas.microsoft.com/office/drawing/2014/main" id="{87647A00-0619-CABA-A8F3-67561027A054}"/>
              </a:ext>
            </a:extLst>
          </p:cNvPr>
          <p:cNvSpPr>
            <a:spLocks noGrp="1"/>
          </p:cNvSpPr>
          <p:nvPr>
            <p:ph type="title"/>
          </p:nvPr>
        </p:nvSpPr>
        <p:spPr>
          <a:xfrm>
            <a:off x="1115616" y="620688"/>
            <a:ext cx="7776864" cy="576064"/>
          </a:xfrm>
        </p:spPr>
        <p:txBody>
          <a:bodyPr>
            <a:noAutofit/>
          </a:bodyPr>
          <a:lstStyle/>
          <a:p>
            <a:r>
              <a:rPr lang="el-GR" sz="3600" dirty="0"/>
              <a:t>7. Αποτίμηση ΕΥ 5/12</a:t>
            </a:r>
            <a:endParaRPr lang="el-GR" sz="3600" b="1" dirty="0">
              <a:highlight>
                <a:srgbClr val="FF0000"/>
              </a:highlight>
            </a:endParaRPr>
          </a:p>
        </p:txBody>
      </p:sp>
      <p:pic>
        <p:nvPicPr>
          <p:cNvPr id="13" name="Εικόνα 12">
            <a:extLst>
              <a:ext uri="{FF2B5EF4-FFF2-40B4-BE49-F238E27FC236}">
                <a16:creationId xmlns:a16="http://schemas.microsoft.com/office/drawing/2014/main" id="{00CB8858-9DC5-D894-A6A2-72FD5C6CAE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786" y="2308946"/>
            <a:ext cx="5566547" cy="3092526"/>
          </a:xfrm>
          <a:prstGeom prst="rect">
            <a:avLst/>
          </a:prstGeom>
          <a:ln>
            <a:solidFill>
              <a:srgbClr val="E5E7EB"/>
            </a:solidFill>
          </a:ln>
        </p:spPr>
      </p:pic>
    </p:spTree>
    <p:extLst>
      <p:ext uri="{BB962C8B-B14F-4D97-AF65-F5344CB8AC3E}">
        <p14:creationId xmlns:p14="http://schemas.microsoft.com/office/powerpoint/2010/main" val="17605986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7D6123-511A-CF45-AC41-C2C42E391B6A}"/>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CB7890BD-3E2E-4318-7171-CE2AA82F1848}"/>
              </a:ext>
            </a:extLst>
          </p:cNvPr>
          <p:cNvSpPr/>
          <p:nvPr/>
        </p:nvSpPr>
        <p:spPr>
          <a:xfrm>
            <a:off x="6476328" y="2125980"/>
            <a:ext cx="2294067" cy="3497580"/>
          </a:xfrm>
          <a:prstGeom prst="rect">
            <a:avLst/>
          </a:prstGeom>
          <a:noFill/>
          <a:ln>
            <a:solidFill>
              <a:srgbClr val="E5E7E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1800"/>
          </a:p>
        </p:txBody>
      </p:sp>
      <p:sp>
        <p:nvSpPr>
          <p:cNvPr id="10" name="TextBox 9">
            <a:extLst>
              <a:ext uri="{FF2B5EF4-FFF2-40B4-BE49-F238E27FC236}">
                <a16:creationId xmlns:a16="http://schemas.microsoft.com/office/drawing/2014/main" id="{CFCF2539-70D1-5323-D079-F86C45AA869C}"/>
              </a:ext>
            </a:extLst>
          </p:cNvPr>
          <p:cNvSpPr txBox="1"/>
          <p:nvPr/>
        </p:nvSpPr>
        <p:spPr>
          <a:xfrm>
            <a:off x="6476328" y="2253481"/>
            <a:ext cx="2339698" cy="276999"/>
          </a:xfrm>
          <a:prstGeom prst="rect">
            <a:avLst/>
          </a:prstGeom>
          <a:noFill/>
        </p:spPr>
        <p:txBody>
          <a:bodyPr wrap="square">
            <a:spAutoFit/>
          </a:bodyPr>
          <a:lstStyle/>
          <a:p>
            <a:pPr algn="ctr">
              <a:defRPr sz="1600" b="1">
                <a:solidFill>
                  <a:srgbClr val="111827"/>
                </a:solidFill>
                <a:latin typeface="Calibri"/>
              </a:defRPr>
            </a:pPr>
            <a:r>
              <a:rPr sz="1200" dirty="0" err="1"/>
              <a:t>Σύνοψη</a:t>
            </a:r>
            <a:endParaRPr sz="1200" dirty="0"/>
          </a:p>
        </p:txBody>
      </p:sp>
      <p:sp>
        <p:nvSpPr>
          <p:cNvPr id="4" name="TextBox 3"/>
          <p:cNvSpPr txBox="1"/>
          <p:nvPr/>
        </p:nvSpPr>
        <p:spPr>
          <a:xfrm>
            <a:off x="6499144" y="2685768"/>
            <a:ext cx="2294066" cy="1938992"/>
          </a:xfrm>
          <a:prstGeom prst="rect">
            <a:avLst/>
          </a:prstGeom>
          <a:noFill/>
        </p:spPr>
        <p:txBody>
          <a:bodyPr wrap="square">
            <a:spAutoFit/>
          </a:bodyPr>
          <a:lstStyle/>
          <a:p>
            <a:pPr>
              <a:defRPr sz="1600" b="0">
                <a:solidFill>
                  <a:srgbClr val="111827"/>
                </a:solidFill>
                <a:latin typeface="Calibri"/>
              </a:defRPr>
            </a:pPr>
            <a:r>
              <a:rPr lang="el-GR" sz="1200" dirty="0"/>
              <a:t>Άριστα: 4</a:t>
            </a:r>
          </a:p>
          <a:p>
            <a:pPr>
              <a:defRPr sz="1600" b="0">
                <a:solidFill>
                  <a:srgbClr val="111827"/>
                </a:solidFill>
                <a:latin typeface="Calibri"/>
              </a:defRPr>
            </a:pPr>
            <a:endParaRPr lang="el-GR" sz="1200" dirty="0"/>
          </a:p>
          <a:p>
            <a:pPr>
              <a:defRPr sz="1600" b="0">
                <a:solidFill>
                  <a:srgbClr val="111827"/>
                </a:solidFill>
                <a:latin typeface="Calibri"/>
              </a:defRPr>
            </a:pPr>
            <a:r>
              <a:rPr sz="1200" dirty="0" err="1"/>
              <a:t>Ομ</a:t>
            </a:r>
            <a:r>
              <a:rPr sz="1200" dirty="0"/>
              <a:t>. </a:t>
            </a:r>
            <a:r>
              <a:rPr sz="1200" dirty="0" err="1"/>
              <a:t>Ελέγχου</a:t>
            </a:r>
            <a:r>
              <a:rPr sz="1200" dirty="0"/>
              <a:t>: ΜΟ=3.12 </a:t>
            </a:r>
            <a:endParaRPr lang="en-US" sz="1200" dirty="0"/>
          </a:p>
          <a:p>
            <a:pPr>
              <a:defRPr sz="1600" b="0">
                <a:solidFill>
                  <a:srgbClr val="111827"/>
                </a:solidFill>
                <a:latin typeface="Calibri"/>
              </a:defRPr>
            </a:pPr>
            <a:endParaRPr lang="en-US" sz="1200" dirty="0"/>
          </a:p>
          <a:p>
            <a:pPr>
              <a:defRPr sz="1600">
                <a:solidFill>
                  <a:srgbClr val="111827"/>
                </a:solidFill>
                <a:latin typeface="Calibri"/>
              </a:defRPr>
            </a:pPr>
            <a:r>
              <a:rPr lang="el-GR" sz="1200" dirty="0" err="1"/>
              <a:t>Ομ</a:t>
            </a:r>
            <a:r>
              <a:rPr lang="el-GR" sz="1200" dirty="0"/>
              <a:t>. </a:t>
            </a:r>
            <a:r>
              <a:rPr lang="el-GR" sz="1200" dirty="0" err="1"/>
              <a:t>Πειρ</a:t>
            </a:r>
            <a:r>
              <a:rPr lang="el-GR" sz="1200" dirty="0"/>
              <a:t>.: ΜΟ=3.17 </a:t>
            </a:r>
            <a:endParaRPr lang="en-US" sz="1200" dirty="0"/>
          </a:p>
          <a:p>
            <a:pPr>
              <a:defRPr sz="1600">
                <a:solidFill>
                  <a:srgbClr val="111827"/>
                </a:solidFill>
                <a:latin typeface="Calibri"/>
              </a:defRPr>
            </a:pPr>
            <a:endParaRPr sz="1200" dirty="0"/>
          </a:p>
          <a:p>
            <a:pPr>
              <a:defRPr sz="1600">
                <a:solidFill>
                  <a:srgbClr val="111827"/>
                </a:solidFill>
                <a:latin typeface="Calibri"/>
              </a:defRPr>
            </a:pPr>
            <a:r>
              <a:rPr sz="1200" dirty="0" err="1"/>
              <a:t>Δι</a:t>
            </a:r>
            <a:r>
              <a:rPr sz="1200" dirty="0"/>
              <a:t>αφορά ΜΟ: 0.04</a:t>
            </a:r>
            <a:endParaRPr lang="el-GR" sz="1200" dirty="0"/>
          </a:p>
          <a:p>
            <a:pPr>
              <a:defRPr sz="1600">
                <a:solidFill>
                  <a:srgbClr val="111827"/>
                </a:solidFill>
                <a:latin typeface="Calibri"/>
              </a:defRPr>
            </a:pPr>
            <a:endParaRPr sz="1200" dirty="0"/>
          </a:p>
          <a:p>
            <a:pPr>
              <a:defRPr sz="1600">
                <a:solidFill>
                  <a:srgbClr val="111827"/>
                </a:solidFill>
                <a:latin typeface="Calibri"/>
              </a:defRPr>
            </a:pPr>
            <a:r>
              <a:rPr sz="1200" dirty="0"/>
              <a:t>p = 0.857</a:t>
            </a:r>
            <a:r>
              <a:rPr lang="el-GR" sz="1200" dirty="0"/>
              <a:t> (στατιστικά μη σημαντική)</a:t>
            </a:r>
            <a:endParaRPr sz="1200" dirty="0"/>
          </a:p>
        </p:txBody>
      </p:sp>
      <p:sp>
        <p:nvSpPr>
          <p:cNvPr id="11" name="Τίτλος 1">
            <a:extLst>
              <a:ext uri="{FF2B5EF4-FFF2-40B4-BE49-F238E27FC236}">
                <a16:creationId xmlns:a16="http://schemas.microsoft.com/office/drawing/2014/main" id="{A7CC69A2-3E65-1561-924B-1C8392F0C889}"/>
              </a:ext>
            </a:extLst>
          </p:cNvPr>
          <p:cNvSpPr>
            <a:spLocks noGrp="1"/>
          </p:cNvSpPr>
          <p:nvPr>
            <p:ph type="title"/>
          </p:nvPr>
        </p:nvSpPr>
        <p:spPr>
          <a:xfrm>
            <a:off x="1115616" y="620688"/>
            <a:ext cx="7776864" cy="576064"/>
          </a:xfrm>
        </p:spPr>
        <p:txBody>
          <a:bodyPr>
            <a:noAutofit/>
          </a:bodyPr>
          <a:lstStyle/>
          <a:p>
            <a:r>
              <a:rPr lang="el-GR" sz="3600" dirty="0"/>
              <a:t>7. Αποτίμηση ΕΥ 6/12</a:t>
            </a:r>
            <a:endParaRPr lang="el-GR" sz="3600" b="1" dirty="0">
              <a:highlight>
                <a:srgbClr val="FF0000"/>
              </a:highlight>
            </a:endParaRPr>
          </a:p>
        </p:txBody>
      </p:sp>
      <p:pic>
        <p:nvPicPr>
          <p:cNvPr id="13" name="Εικόνα 12">
            <a:extLst>
              <a:ext uri="{FF2B5EF4-FFF2-40B4-BE49-F238E27FC236}">
                <a16:creationId xmlns:a16="http://schemas.microsoft.com/office/drawing/2014/main" id="{D48E59F2-EF18-21C2-C68E-041ED11077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396" y="2308945"/>
            <a:ext cx="5599147" cy="3110637"/>
          </a:xfrm>
          <a:prstGeom prst="rect">
            <a:avLst/>
          </a:prstGeom>
          <a:ln>
            <a:solidFill>
              <a:srgbClr val="E5E7EB"/>
            </a:solidFill>
          </a:ln>
        </p:spPr>
      </p:pic>
      <p:sp>
        <p:nvSpPr>
          <p:cNvPr id="2" name="TextBox 1">
            <a:extLst>
              <a:ext uri="{FF2B5EF4-FFF2-40B4-BE49-F238E27FC236}">
                <a16:creationId xmlns:a16="http://schemas.microsoft.com/office/drawing/2014/main" id="{53A8781B-9EC2-367F-C02D-BE9ECAA37E2F}"/>
              </a:ext>
            </a:extLst>
          </p:cNvPr>
          <p:cNvSpPr txBox="1"/>
          <p:nvPr/>
        </p:nvSpPr>
        <p:spPr>
          <a:xfrm>
            <a:off x="752786" y="1533558"/>
            <a:ext cx="8017609" cy="707886"/>
          </a:xfrm>
          <a:prstGeom prst="rect">
            <a:avLst/>
          </a:prstGeom>
          <a:noFill/>
        </p:spPr>
        <p:txBody>
          <a:bodyPr wrap="square">
            <a:spAutoFit/>
          </a:bodyPr>
          <a:lstStyle/>
          <a:p>
            <a:pPr algn="ctr">
              <a:defRPr sz="3000" b="0">
                <a:solidFill>
                  <a:srgbClr val="111827"/>
                </a:solidFill>
                <a:latin typeface="Calibri Light"/>
              </a:defRPr>
            </a:pPr>
            <a:r>
              <a:rPr lang="el-GR" sz="2000" dirty="0"/>
              <a:t>2</a:t>
            </a:r>
            <a:r>
              <a:rPr sz="2000" dirty="0"/>
              <a:t>η </a:t>
            </a:r>
            <a:r>
              <a:rPr sz="2000" dirty="0" err="1"/>
              <a:t>ενότητ</a:t>
            </a:r>
            <a:r>
              <a:rPr sz="2000" dirty="0"/>
              <a:t>α:</a:t>
            </a:r>
            <a:r>
              <a:rPr lang="el-GR" sz="2000" dirty="0"/>
              <a:t> Παράγοντες που επηρεάζουν την περίοδο - ε</a:t>
            </a:r>
            <a:r>
              <a:rPr sz="2000" dirty="0"/>
              <a:t>π</a:t>
            </a:r>
            <a:r>
              <a:rPr sz="2000" dirty="0" err="1"/>
              <a:t>ιδόσεις</a:t>
            </a:r>
            <a:r>
              <a:rPr sz="2000" dirty="0"/>
              <a:t> στο post-test</a:t>
            </a:r>
          </a:p>
        </p:txBody>
      </p:sp>
    </p:spTree>
    <p:extLst>
      <p:ext uri="{BB962C8B-B14F-4D97-AF65-F5344CB8AC3E}">
        <p14:creationId xmlns:p14="http://schemas.microsoft.com/office/powerpoint/2010/main" val="39080927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7D51B6-6CEF-3B96-42C0-961B1B07360C}"/>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0CC4C0AA-3F4F-C30B-16B9-573F71A50A8A}"/>
              </a:ext>
            </a:extLst>
          </p:cNvPr>
          <p:cNvSpPr/>
          <p:nvPr/>
        </p:nvSpPr>
        <p:spPr>
          <a:xfrm>
            <a:off x="6476328" y="2125980"/>
            <a:ext cx="2294067" cy="3497580"/>
          </a:xfrm>
          <a:prstGeom prst="rect">
            <a:avLst/>
          </a:prstGeom>
          <a:noFill/>
          <a:ln>
            <a:solidFill>
              <a:srgbClr val="E5E7E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1800"/>
          </a:p>
        </p:txBody>
      </p:sp>
      <p:sp>
        <p:nvSpPr>
          <p:cNvPr id="10" name="TextBox 9">
            <a:extLst>
              <a:ext uri="{FF2B5EF4-FFF2-40B4-BE49-F238E27FC236}">
                <a16:creationId xmlns:a16="http://schemas.microsoft.com/office/drawing/2014/main" id="{DBDFD895-9841-5475-62AE-46D6C98321E5}"/>
              </a:ext>
            </a:extLst>
          </p:cNvPr>
          <p:cNvSpPr txBox="1"/>
          <p:nvPr/>
        </p:nvSpPr>
        <p:spPr>
          <a:xfrm>
            <a:off x="6476328" y="2253481"/>
            <a:ext cx="2339698" cy="276999"/>
          </a:xfrm>
          <a:prstGeom prst="rect">
            <a:avLst/>
          </a:prstGeom>
          <a:noFill/>
        </p:spPr>
        <p:txBody>
          <a:bodyPr wrap="square">
            <a:spAutoFit/>
          </a:bodyPr>
          <a:lstStyle/>
          <a:p>
            <a:pPr algn="ctr">
              <a:defRPr sz="1600" b="1">
                <a:solidFill>
                  <a:srgbClr val="111827"/>
                </a:solidFill>
                <a:latin typeface="Calibri"/>
              </a:defRPr>
            </a:pPr>
            <a:r>
              <a:rPr sz="1200" dirty="0" err="1"/>
              <a:t>Σύνοψη</a:t>
            </a:r>
            <a:endParaRPr sz="1200" dirty="0"/>
          </a:p>
        </p:txBody>
      </p:sp>
      <p:sp>
        <p:nvSpPr>
          <p:cNvPr id="11" name="TextBox 10"/>
          <p:cNvSpPr txBox="1"/>
          <p:nvPr/>
        </p:nvSpPr>
        <p:spPr>
          <a:xfrm>
            <a:off x="6507432" y="2628831"/>
            <a:ext cx="2141164" cy="1754326"/>
          </a:xfrm>
          <a:prstGeom prst="rect">
            <a:avLst/>
          </a:prstGeom>
          <a:noFill/>
        </p:spPr>
        <p:txBody>
          <a:bodyPr wrap="none">
            <a:spAutoFit/>
          </a:bodyPr>
          <a:lstStyle/>
          <a:p>
            <a:pPr>
              <a:defRPr sz="1600" b="0">
                <a:solidFill>
                  <a:srgbClr val="111827"/>
                </a:solidFill>
                <a:latin typeface="Calibri"/>
              </a:defRPr>
            </a:pPr>
            <a:r>
              <a:rPr lang="el-GR" sz="1200" dirty="0"/>
              <a:t>Άριστα: 2</a:t>
            </a:r>
          </a:p>
          <a:p>
            <a:pPr>
              <a:defRPr sz="1600" b="0">
                <a:solidFill>
                  <a:srgbClr val="111827"/>
                </a:solidFill>
                <a:latin typeface="Calibri"/>
              </a:defRPr>
            </a:pPr>
            <a:endParaRPr lang="el-GR" sz="1200" dirty="0"/>
          </a:p>
          <a:p>
            <a:pPr>
              <a:defRPr sz="1600" b="0">
                <a:solidFill>
                  <a:srgbClr val="111827"/>
                </a:solidFill>
                <a:latin typeface="Calibri"/>
              </a:defRPr>
            </a:pPr>
            <a:r>
              <a:rPr sz="1200" dirty="0" err="1"/>
              <a:t>Ομ</a:t>
            </a:r>
            <a:r>
              <a:rPr sz="1200" dirty="0"/>
              <a:t>. </a:t>
            </a:r>
            <a:r>
              <a:rPr sz="1200" dirty="0" err="1"/>
              <a:t>Ελέγχου</a:t>
            </a:r>
            <a:r>
              <a:rPr sz="1200" dirty="0"/>
              <a:t>: ΜΟ=0.92 </a:t>
            </a:r>
            <a:endParaRPr lang="el-GR" sz="1200" dirty="0"/>
          </a:p>
          <a:p>
            <a:pPr>
              <a:defRPr sz="1600" b="0">
                <a:solidFill>
                  <a:srgbClr val="111827"/>
                </a:solidFill>
                <a:latin typeface="Calibri"/>
              </a:defRPr>
            </a:pPr>
            <a:endParaRPr sz="1200" dirty="0"/>
          </a:p>
          <a:p>
            <a:pPr>
              <a:defRPr sz="1600">
                <a:solidFill>
                  <a:srgbClr val="111827"/>
                </a:solidFill>
                <a:latin typeface="Calibri"/>
              </a:defRPr>
            </a:pPr>
            <a:r>
              <a:rPr sz="1200" dirty="0" err="1"/>
              <a:t>Ομ</a:t>
            </a:r>
            <a:r>
              <a:rPr sz="1200" dirty="0"/>
              <a:t>. </a:t>
            </a:r>
            <a:r>
              <a:rPr sz="1200" dirty="0" err="1"/>
              <a:t>Πειρ</a:t>
            </a:r>
            <a:r>
              <a:rPr sz="1200" dirty="0"/>
              <a:t>.: ΜΟ=1.75 </a:t>
            </a:r>
            <a:endParaRPr lang="en-US" sz="1200" dirty="0"/>
          </a:p>
          <a:p>
            <a:pPr>
              <a:defRPr sz="1600">
                <a:solidFill>
                  <a:srgbClr val="111827"/>
                </a:solidFill>
                <a:latin typeface="Calibri"/>
              </a:defRPr>
            </a:pPr>
            <a:endParaRPr sz="1200" dirty="0"/>
          </a:p>
          <a:p>
            <a:pPr>
              <a:defRPr sz="1600">
                <a:solidFill>
                  <a:srgbClr val="111827"/>
                </a:solidFill>
                <a:latin typeface="Calibri"/>
              </a:defRPr>
            </a:pPr>
            <a:r>
              <a:rPr sz="1200" dirty="0" err="1"/>
              <a:t>Δι</a:t>
            </a:r>
            <a:r>
              <a:rPr sz="1200" dirty="0"/>
              <a:t>αφορά ΜΟ: 0.83</a:t>
            </a:r>
            <a:endParaRPr lang="el-GR" sz="1200" dirty="0"/>
          </a:p>
          <a:p>
            <a:pPr>
              <a:defRPr sz="1600">
                <a:solidFill>
                  <a:srgbClr val="111827"/>
                </a:solidFill>
                <a:latin typeface="Calibri"/>
              </a:defRPr>
            </a:pPr>
            <a:endParaRPr sz="1200" dirty="0"/>
          </a:p>
          <a:p>
            <a:pPr>
              <a:defRPr sz="1600">
                <a:solidFill>
                  <a:srgbClr val="111827"/>
                </a:solidFill>
                <a:latin typeface="Calibri"/>
              </a:defRPr>
            </a:pPr>
            <a:r>
              <a:rPr sz="1200" dirty="0"/>
              <a:t>p &lt;.001</a:t>
            </a:r>
            <a:r>
              <a:rPr lang="el-GR" sz="1200" dirty="0"/>
              <a:t> (στατιστικά σημαντική)</a:t>
            </a:r>
            <a:endParaRPr sz="1200" dirty="0"/>
          </a:p>
        </p:txBody>
      </p:sp>
      <p:sp>
        <p:nvSpPr>
          <p:cNvPr id="6" name="Τίτλος 1">
            <a:extLst>
              <a:ext uri="{FF2B5EF4-FFF2-40B4-BE49-F238E27FC236}">
                <a16:creationId xmlns:a16="http://schemas.microsoft.com/office/drawing/2014/main" id="{1F2E8E54-7DF6-4163-DBBE-17055275F681}"/>
              </a:ext>
            </a:extLst>
          </p:cNvPr>
          <p:cNvSpPr>
            <a:spLocks noGrp="1"/>
          </p:cNvSpPr>
          <p:nvPr>
            <p:ph type="title"/>
          </p:nvPr>
        </p:nvSpPr>
        <p:spPr>
          <a:xfrm>
            <a:off x="1115616" y="620688"/>
            <a:ext cx="7776864" cy="576064"/>
          </a:xfrm>
        </p:spPr>
        <p:txBody>
          <a:bodyPr>
            <a:noAutofit/>
          </a:bodyPr>
          <a:lstStyle/>
          <a:p>
            <a:r>
              <a:rPr lang="el-GR" sz="3600" dirty="0"/>
              <a:t>7. Αποτίμηση ΕΥ 7/12</a:t>
            </a:r>
            <a:endParaRPr lang="el-GR" sz="3600" b="1" dirty="0">
              <a:highlight>
                <a:srgbClr val="FF0000"/>
              </a:highlight>
            </a:endParaRPr>
          </a:p>
        </p:txBody>
      </p:sp>
      <p:pic>
        <p:nvPicPr>
          <p:cNvPr id="13" name="Εικόνα 12">
            <a:extLst>
              <a:ext uri="{FF2B5EF4-FFF2-40B4-BE49-F238E27FC236}">
                <a16:creationId xmlns:a16="http://schemas.microsoft.com/office/drawing/2014/main" id="{2D97FE70-0629-D7F9-8012-54A75FD485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786" y="2308947"/>
            <a:ext cx="5536685" cy="3075936"/>
          </a:xfrm>
          <a:prstGeom prst="rect">
            <a:avLst/>
          </a:prstGeom>
          <a:ln>
            <a:solidFill>
              <a:srgbClr val="E5E7EB"/>
            </a:solidFill>
          </a:ln>
        </p:spPr>
      </p:pic>
      <p:sp>
        <p:nvSpPr>
          <p:cNvPr id="2" name="TextBox 1">
            <a:extLst>
              <a:ext uri="{FF2B5EF4-FFF2-40B4-BE49-F238E27FC236}">
                <a16:creationId xmlns:a16="http://schemas.microsoft.com/office/drawing/2014/main" id="{3DADD0DA-6CC7-B8E4-3B8F-A52F224C7FED}"/>
              </a:ext>
            </a:extLst>
          </p:cNvPr>
          <p:cNvSpPr txBox="1"/>
          <p:nvPr/>
        </p:nvSpPr>
        <p:spPr>
          <a:xfrm>
            <a:off x="611560" y="1505825"/>
            <a:ext cx="8396790" cy="400110"/>
          </a:xfrm>
          <a:prstGeom prst="rect">
            <a:avLst/>
          </a:prstGeom>
          <a:noFill/>
        </p:spPr>
        <p:txBody>
          <a:bodyPr wrap="square">
            <a:spAutoFit/>
          </a:bodyPr>
          <a:lstStyle/>
          <a:p>
            <a:pPr algn="ctr">
              <a:defRPr sz="3000" b="0">
                <a:solidFill>
                  <a:srgbClr val="111827"/>
                </a:solidFill>
                <a:latin typeface="Calibri Light"/>
              </a:defRPr>
            </a:pPr>
            <a:r>
              <a:rPr lang="el-GR" sz="2000" dirty="0"/>
              <a:t>3</a:t>
            </a:r>
            <a:r>
              <a:rPr sz="2000" dirty="0"/>
              <a:t>η </a:t>
            </a:r>
            <a:r>
              <a:rPr sz="2000" dirty="0" err="1"/>
              <a:t>ενότητ</a:t>
            </a:r>
            <a:r>
              <a:rPr sz="2000" dirty="0"/>
              <a:t>α:</a:t>
            </a:r>
            <a:r>
              <a:rPr lang="el-GR" sz="2000" dirty="0"/>
              <a:t> Σχέση Περιόδου – Μήκους εκκρεμούς - ε</a:t>
            </a:r>
            <a:r>
              <a:rPr sz="2000" dirty="0"/>
              <a:t>π</a:t>
            </a:r>
            <a:r>
              <a:rPr sz="2000" dirty="0" err="1"/>
              <a:t>ιδόσεις</a:t>
            </a:r>
            <a:r>
              <a:rPr sz="2000" dirty="0"/>
              <a:t> στο post-test</a:t>
            </a:r>
          </a:p>
        </p:txBody>
      </p:sp>
    </p:spTree>
    <p:extLst>
      <p:ext uri="{BB962C8B-B14F-4D97-AF65-F5344CB8AC3E}">
        <p14:creationId xmlns:p14="http://schemas.microsoft.com/office/powerpoint/2010/main" val="1169588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331640" y="620688"/>
            <a:ext cx="7199240" cy="576064"/>
          </a:xfrm>
        </p:spPr>
        <p:txBody>
          <a:bodyPr>
            <a:noAutofit/>
          </a:bodyPr>
          <a:lstStyle/>
          <a:p>
            <a:r>
              <a:rPr lang="el-GR" sz="3600" dirty="0"/>
              <a:t>2. Συνεισφορά της διπλωματικής </a:t>
            </a:r>
            <a:endParaRPr lang="el-GR" sz="3600" b="1" dirty="0"/>
          </a:p>
        </p:txBody>
      </p:sp>
      <p:sp>
        <p:nvSpPr>
          <p:cNvPr id="3" name="Rectangle 12">
            <a:extLst>
              <a:ext uri="{FF2B5EF4-FFF2-40B4-BE49-F238E27FC236}">
                <a16:creationId xmlns:a16="http://schemas.microsoft.com/office/drawing/2014/main" id="{199050C6-38BC-864C-E478-9D410EE007EB}"/>
              </a:ext>
            </a:extLst>
          </p:cNvPr>
          <p:cNvSpPr/>
          <p:nvPr/>
        </p:nvSpPr>
        <p:spPr>
          <a:xfrm>
            <a:off x="1115616" y="1496858"/>
            <a:ext cx="3547025" cy="4663440"/>
          </a:xfrm>
          <a:prstGeom prst="rect">
            <a:avLst/>
          </a:prstGeom>
          <a:solidFill>
            <a:srgbClr val="FFFFFF"/>
          </a:solidFill>
          <a:ln>
            <a:solidFill>
              <a:srgbClr val="E5E7E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 name="Rectangle 13">
            <a:extLst>
              <a:ext uri="{FF2B5EF4-FFF2-40B4-BE49-F238E27FC236}">
                <a16:creationId xmlns:a16="http://schemas.microsoft.com/office/drawing/2014/main" id="{F49C0BE5-2F3E-D0EA-C990-17BBF599FB6F}"/>
              </a:ext>
            </a:extLst>
          </p:cNvPr>
          <p:cNvSpPr/>
          <p:nvPr/>
        </p:nvSpPr>
        <p:spPr>
          <a:xfrm>
            <a:off x="5075378" y="1512098"/>
            <a:ext cx="3650915" cy="4663440"/>
          </a:xfrm>
          <a:prstGeom prst="rect">
            <a:avLst/>
          </a:prstGeom>
          <a:noFill/>
          <a:ln>
            <a:solidFill>
              <a:srgbClr val="E5E7E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 name="TextBox 5">
            <a:extLst>
              <a:ext uri="{FF2B5EF4-FFF2-40B4-BE49-F238E27FC236}">
                <a16:creationId xmlns:a16="http://schemas.microsoft.com/office/drawing/2014/main" id="{5C13F508-D9BD-83BD-B926-5EBA7ECA8210}"/>
              </a:ext>
            </a:extLst>
          </p:cNvPr>
          <p:cNvSpPr txBox="1"/>
          <p:nvPr/>
        </p:nvSpPr>
        <p:spPr>
          <a:xfrm>
            <a:off x="1115616" y="1686312"/>
            <a:ext cx="3547025" cy="369332"/>
          </a:xfrm>
          <a:prstGeom prst="rect">
            <a:avLst/>
          </a:prstGeom>
          <a:noFill/>
        </p:spPr>
        <p:txBody>
          <a:bodyPr wrap="square">
            <a:spAutoFit/>
          </a:bodyPr>
          <a:lstStyle/>
          <a:p>
            <a:pPr algn="ctr">
              <a:defRPr sz="1800" b="1">
                <a:solidFill>
                  <a:srgbClr val="111827"/>
                </a:solidFill>
                <a:latin typeface="Calibri"/>
              </a:defRPr>
            </a:pPr>
            <a:r>
              <a:rPr lang="el-GR" sz="1800" b="1" dirty="0"/>
              <a:t>Διδακτική πρόκληση</a:t>
            </a:r>
            <a:endParaRPr dirty="0"/>
          </a:p>
        </p:txBody>
      </p:sp>
      <p:sp>
        <p:nvSpPr>
          <p:cNvPr id="7" name="TextBox 6">
            <a:extLst>
              <a:ext uri="{FF2B5EF4-FFF2-40B4-BE49-F238E27FC236}">
                <a16:creationId xmlns:a16="http://schemas.microsoft.com/office/drawing/2014/main" id="{661B2154-96AD-9954-0A0E-65CD399C3EF2}"/>
              </a:ext>
            </a:extLst>
          </p:cNvPr>
          <p:cNvSpPr txBox="1"/>
          <p:nvPr/>
        </p:nvSpPr>
        <p:spPr>
          <a:xfrm>
            <a:off x="1115616" y="2191832"/>
            <a:ext cx="3547024" cy="3539430"/>
          </a:xfrm>
          <a:prstGeom prst="rect">
            <a:avLst/>
          </a:prstGeom>
          <a:noFill/>
        </p:spPr>
        <p:txBody>
          <a:bodyPr wrap="square">
            <a:spAutoFit/>
          </a:bodyPr>
          <a:lstStyle/>
          <a:p>
            <a:pPr>
              <a:defRPr sz="1800" b="0">
                <a:solidFill>
                  <a:srgbClr val="111827"/>
                </a:solidFill>
                <a:latin typeface="Calibri"/>
              </a:defRPr>
            </a:pPr>
            <a:r>
              <a:rPr sz="1600" dirty="0" err="1">
                <a:solidFill>
                  <a:srgbClr val="111827"/>
                </a:solidFill>
                <a:latin typeface="Calibri"/>
              </a:rPr>
              <a:t>Οι</a:t>
            </a:r>
            <a:r>
              <a:rPr sz="1600" dirty="0">
                <a:solidFill>
                  <a:srgbClr val="111827"/>
                </a:solidFill>
                <a:latin typeface="Calibri"/>
              </a:rPr>
              <a:t> «Ταλα</a:t>
            </a:r>
            <a:r>
              <a:rPr sz="1600" dirty="0" err="1">
                <a:solidFill>
                  <a:srgbClr val="111827"/>
                </a:solidFill>
                <a:latin typeface="Calibri"/>
              </a:rPr>
              <a:t>ντώσεις</a:t>
            </a:r>
            <a:r>
              <a:rPr sz="1600" dirty="0">
                <a:solidFill>
                  <a:srgbClr val="111827"/>
                </a:solidFill>
                <a:latin typeface="Calibri"/>
              </a:rPr>
              <a:t>» </a:t>
            </a:r>
            <a:r>
              <a:rPr sz="1600" dirty="0" err="1">
                <a:solidFill>
                  <a:srgbClr val="111827"/>
                </a:solidFill>
                <a:latin typeface="Calibri"/>
              </a:rPr>
              <a:t>είν</a:t>
            </a:r>
            <a:r>
              <a:rPr sz="1600" dirty="0">
                <a:solidFill>
                  <a:srgbClr val="111827"/>
                </a:solidFill>
                <a:latin typeface="Calibri"/>
              </a:rPr>
              <a:t>αι </a:t>
            </a:r>
            <a:r>
              <a:rPr sz="1600" b="1" dirty="0">
                <a:solidFill>
                  <a:srgbClr val="111827"/>
                </a:solidFill>
                <a:latin typeface="Calibri"/>
              </a:rPr>
              <a:t>εννοιολογικά</a:t>
            </a:r>
            <a:r>
              <a:rPr sz="1600" dirty="0">
                <a:solidFill>
                  <a:srgbClr val="111827"/>
                </a:solidFill>
                <a:latin typeface="Calibri"/>
              </a:rPr>
              <a:t> απαιτητικ</a:t>
            </a:r>
            <a:r>
              <a:rPr lang="el-GR" sz="1600" dirty="0">
                <a:solidFill>
                  <a:srgbClr val="111827"/>
                </a:solidFill>
                <a:latin typeface="Calibri"/>
              </a:rPr>
              <a:t>ή ενότητα</a:t>
            </a:r>
            <a:r>
              <a:rPr sz="1600" dirty="0">
                <a:solidFill>
                  <a:srgbClr val="111827"/>
                </a:solidFill>
                <a:latin typeface="Calibri"/>
              </a:rPr>
              <a:t>.</a:t>
            </a:r>
            <a:endParaRPr lang="el-GR" sz="1600" dirty="0">
              <a:solidFill>
                <a:srgbClr val="111827"/>
              </a:solidFill>
              <a:latin typeface="Calibri"/>
            </a:endParaRPr>
          </a:p>
          <a:p>
            <a:pPr>
              <a:defRPr sz="1800" b="0">
                <a:solidFill>
                  <a:srgbClr val="111827"/>
                </a:solidFill>
                <a:latin typeface="Calibri"/>
              </a:defRPr>
            </a:pPr>
            <a:endParaRPr sz="1600" dirty="0">
              <a:solidFill>
                <a:srgbClr val="111827"/>
              </a:solidFill>
              <a:latin typeface="Calibri"/>
            </a:endParaRPr>
          </a:p>
          <a:p>
            <a:r>
              <a:rPr lang="el-GR" sz="1600" b="1" dirty="0">
                <a:solidFill>
                  <a:srgbClr val="111827"/>
                </a:solidFill>
                <a:latin typeface="Calibri"/>
              </a:rPr>
              <a:t>Εναλλακτικές Ιδέες</a:t>
            </a:r>
            <a:r>
              <a:rPr lang="el-GR" sz="1600" dirty="0">
                <a:solidFill>
                  <a:srgbClr val="111827"/>
                </a:solidFill>
                <a:latin typeface="Calibri"/>
              </a:rPr>
              <a:t> των Μαθητών:</a:t>
            </a:r>
          </a:p>
          <a:p>
            <a:r>
              <a:rPr lang="el-GR" sz="1600" dirty="0">
                <a:solidFill>
                  <a:srgbClr val="111827"/>
                </a:solidFill>
                <a:latin typeface="Calibri"/>
              </a:rPr>
              <a:t>«Η περίοδος της ταλάντωσης εξαρτάται από το πλάτος.» </a:t>
            </a:r>
          </a:p>
          <a:p>
            <a:r>
              <a:rPr lang="el-GR" sz="1600" dirty="0">
                <a:solidFill>
                  <a:srgbClr val="111827"/>
                </a:solidFill>
                <a:latin typeface="Calibri"/>
              </a:rPr>
              <a:t>«Όσο βαρύτερο είναι το κρεμασμένο σώμα σ' ένα εκκρεμές, τόσο μικρότερη η περίοδος.»</a:t>
            </a:r>
          </a:p>
          <a:p>
            <a:r>
              <a:rPr lang="el-GR" sz="1600" dirty="0">
                <a:solidFill>
                  <a:srgbClr val="111827"/>
                </a:solidFill>
                <a:latin typeface="Calibri"/>
              </a:rPr>
              <a:t>(</a:t>
            </a:r>
            <a:r>
              <a:rPr lang="el-GR" sz="1600" dirty="0" err="1">
                <a:solidFill>
                  <a:srgbClr val="111827"/>
                </a:solidFill>
                <a:latin typeface="Calibri"/>
              </a:rPr>
              <a:t>Ξηρουχάκη</a:t>
            </a:r>
            <a:r>
              <a:rPr lang="el-GR" sz="1600" dirty="0">
                <a:solidFill>
                  <a:srgbClr val="111827"/>
                </a:solidFill>
                <a:latin typeface="Calibri"/>
              </a:rPr>
              <a:t>, 2010</a:t>
            </a:r>
            <a:r>
              <a:rPr sz="1600" dirty="0">
                <a:solidFill>
                  <a:srgbClr val="111827"/>
                </a:solidFill>
                <a:latin typeface="Calibri"/>
              </a:rPr>
              <a:t>).</a:t>
            </a:r>
            <a:endParaRPr lang="el-GR" sz="1600" dirty="0">
              <a:solidFill>
                <a:srgbClr val="111827"/>
              </a:solidFill>
              <a:latin typeface="Calibri"/>
            </a:endParaRPr>
          </a:p>
          <a:p>
            <a:endParaRPr sz="1600" dirty="0">
              <a:solidFill>
                <a:srgbClr val="111827"/>
              </a:solidFill>
              <a:latin typeface="Calibri"/>
            </a:endParaRPr>
          </a:p>
          <a:p>
            <a:pPr>
              <a:defRPr sz="1800">
                <a:solidFill>
                  <a:srgbClr val="111827"/>
                </a:solidFill>
                <a:latin typeface="Calibri"/>
              </a:defRPr>
            </a:pPr>
            <a:r>
              <a:rPr sz="1600" dirty="0">
                <a:solidFill>
                  <a:srgbClr val="111827"/>
                </a:solidFill>
                <a:latin typeface="Calibri"/>
              </a:rPr>
              <a:t>Ο </a:t>
            </a:r>
            <a:r>
              <a:rPr sz="1600" dirty="0" err="1">
                <a:solidFill>
                  <a:srgbClr val="111827"/>
                </a:solidFill>
                <a:latin typeface="Calibri"/>
              </a:rPr>
              <a:t>δι</a:t>
            </a:r>
            <a:r>
              <a:rPr sz="1600" dirty="0">
                <a:solidFill>
                  <a:srgbClr val="111827"/>
                </a:solidFill>
                <a:latin typeface="Calibri"/>
              </a:rPr>
              <a:t>αθέσιμος</a:t>
            </a:r>
            <a:r>
              <a:rPr sz="1600" b="1" dirty="0">
                <a:solidFill>
                  <a:srgbClr val="111827"/>
                </a:solidFill>
                <a:latin typeface="Calibri"/>
              </a:rPr>
              <a:t> χρόνος στην τάξη </a:t>
            </a:r>
            <a:r>
              <a:rPr lang="el-GR" sz="1600" dirty="0">
                <a:solidFill>
                  <a:srgbClr val="111827"/>
                </a:solidFill>
                <a:latin typeface="Calibri"/>
              </a:rPr>
              <a:t>είναι περιορισμένος</a:t>
            </a:r>
            <a:r>
              <a:rPr sz="1600" dirty="0">
                <a:solidFill>
                  <a:srgbClr val="111827"/>
                </a:solidFill>
                <a:latin typeface="Calibri"/>
              </a:rPr>
              <a:t> για εξατομικευμένη εξάσκηση </a:t>
            </a:r>
            <a:r>
              <a:rPr lang="el-GR" sz="1600" dirty="0">
                <a:solidFill>
                  <a:srgbClr val="111827"/>
                </a:solidFill>
                <a:latin typeface="Calibri"/>
              </a:rPr>
              <a:t>και</a:t>
            </a:r>
            <a:r>
              <a:rPr sz="1600" dirty="0">
                <a:solidFill>
                  <a:srgbClr val="111827"/>
                </a:solidFill>
                <a:latin typeface="Calibri"/>
              </a:rPr>
              <a:t> ανατροφοδότηση.</a:t>
            </a:r>
          </a:p>
        </p:txBody>
      </p:sp>
      <p:sp>
        <p:nvSpPr>
          <p:cNvPr id="8" name="TextBox 7">
            <a:extLst>
              <a:ext uri="{FF2B5EF4-FFF2-40B4-BE49-F238E27FC236}">
                <a16:creationId xmlns:a16="http://schemas.microsoft.com/office/drawing/2014/main" id="{C9B08218-026D-1606-9C01-2D3D12E773FF}"/>
              </a:ext>
            </a:extLst>
          </p:cNvPr>
          <p:cNvSpPr txBox="1"/>
          <p:nvPr/>
        </p:nvSpPr>
        <p:spPr>
          <a:xfrm>
            <a:off x="5092477" y="1670923"/>
            <a:ext cx="3650915" cy="369332"/>
          </a:xfrm>
          <a:prstGeom prst="rect">
            <a:avLst/>
          </a:prstGeom>
          <a:noFill/>
        </p:spPr>
        <p:txBody>
          <a:bodyPr wrap="square">
            <a:spAutoFit/>
          </a:bodyPr>
          <a:lstStyle/>
          <a:p>
            <a:pPr algn="ctr">
              <a:defRPr sz="1800" b="1">
                <a:solidFill>
                  <a:srgbClr val="111827"/>
                </a:solidFill>
                <a:latin typeface="Calibri"/>
              </a:defRPr>
            </a:pPr>
            <a:r>
              <a:rPr lang="el-GR" sz="1800" b="1" dirty="0"/>
              <a:t>Σύγχρονες ανάγκες</a:t>
            </a:r>
            <a:endParaRPr dirty="0"/>
          </a:p>
        </p:txBody>
      </p:sp>
      <p:sp>
        <p:nvSpPr>
          <p:cNvPr id="9" name="TextBox 8">
            <a:extLst>
              <a:ext uri="{FF2B5EF4-FFF2-40B4-BE49-F238E27FC236}">
                <a16:creationId xmlns:a16="http://schemas.microsoft.com/office/drawing/2014/main" id="{E7B67D5B-EAAC-8FD3-A44E-2A2CD46C0AE3}"/>
              </a:ext>
            </a:extLst>
          </p:cNvPr>
          <p:cNvSpPr txBox="1"/>
          <p:nvPr/>
        </p:nvSpPr>
        <p:spPr>
          <a:xfrm>
            <a:off x="5075378" y="2298114"/>
            <a:ext cx="3668014" cy="4062651"/>
          </a:xfrm>
          <a:prstGeom prst="rect">
            <a:avLst/>
          </a:prstGeom>
          <a:noFill/>
        </p:spPr>
        <p:txBody>
          <a:bodyPr wrap="square">
            <a:spAutoFit/>
          </a:bodyPr>
          <a:lstStyle/>
          <a:p>
            <a:pPr>
              <a:defRPr sz="1800" b="0">
                <a:solidFill>
                  <a:srgbClr val="111827"/>
                </a:solidFill>
                <a:latin typeface="Calibri"/>
              </a:defRPr>
            </a:pPr>
            <a:r>
              <a:rPr lang="el-GR" sz="1600" dirty="0">
                <a:solidFill>
                  <a:srgbClr val="111827"/>
                </a:solidFill>
                <a:latin typeface="Calibri"/>
              </a:rPr>
              <a:t>Ενισχύεται η ανάγκη για </a:t>
            </a:r>
            <a:r>
              <a:rPr lang="el-GR" sz="1600" b="1" dirty="0">
                <a:solidFill>
                  <a:srgbClr val="111827"/>
                </a:solidFill>
                <a:latin typeface="Calibri"/>
              </a:rPr>
              <a:t>μικτές</a:t>
            </a:r>
            <a:r>
              <a:rPr lang="el-GR" sz="1600" dirty="0">
                <a:solidFill>
                  <a:srgbClr val="111827"/>
                </a:solidFill>
                <a:latin typeface="Calibri"/>
              </a:rPr>
              <a:t> μορφές διδασκαλίας.</a:t>
            </a:r>
          </a:p>
          <a:p>
            <a:pPr>
              <a:defRPr sz="1800" b="0">
                <a:solidFill>
                  <a:srgbClr val="111827"/>
                </a:solidFill>
                <a:latin typeface="Calibri"/>
              </a:defRPr>
            </a:pPr>
            <a:endParaRPr lang="el-GR" sz="1800" dirty="0">
              <a:solidFill>
                <a:srgbClr val="111827"/>
              </a:solidFill>
              <a:latin typeface="Calibri"/>
            </a:endParaRPr>
          </a:p>
          <a:p>
            <a:pPr>
              <a:defRPr sz="1800" b="0">
                <a:solidFill>
                  <a:srgbClr val="111827"/>
                </a:solidFill>
                <a:latin typeface="Calibri"/>
              </a:defRPr>
            </a:pPr>
            <a:r>
              <a:rPr lang="el-GR" sz="1600" dirty="0">
                <a:solidFill>
                  <a:srgbClr val="111827"/>
                </a:solidFill>
                <a:latin typeface="Calibri"/>
              </a:rPr>
              <a:t>Οι σημερινοί μαθητές/τριες αντιμετωπίζουν την τεχνολογία ως αυτονόητο μέρος της μάθησής τους, «</a:t>
            </a:r>
            <a:r>
              <a:rPr lang="el-GR" sz="1600" b="1" dirty="0">
                <a:solidFill>
                  <a:srgbClr val="111827"/>
                </a:solidFill>
                <a:latin typeface="Calibri"/>
              </a:rPr>
              <a:t>ψηφιακοί ιθαγενείς</a:t>
            </a:r>
            <a:r>
              <a:rPr lang="el-GR" sz="1600" dirty="0">
                <a:solidFill>
                  <a:srgbClr val="111827"/>
                </a:solidFill>
                <a:latin typeface="Calibri"/>
              </a:rPr>
              <a:t>» (</a:t>
            </a:r>
            <a:r>
              <a:rPr lang="el-GR" sz="1600" dirty="0" err="1">
                <a:solidFill>
                  <a:srgbClr val="111827"/>
                </a:solidFill>
                <a:latin typeface="Calibri"/>
              </a:rPr>
              <a:t>Prensky</a:t>
            </a:r>
            <a:r>
              <a:rPr lang="el-GR" sz="1600" dirty="0">
                <a:solidFill>
                  <a:srgbClr val="111827"/>
                </a:solidFill>
                <a:latin typeface="Calibri"/>
              </a:rPr>
              <a:t>, 2001).</a:t>
            </a:r>
          </a:p>
          <a:p>
            <a:pPr>
              <a:defRPr sz="1800">
                <a:solidFill>
                  <a:srgbClr val="111827"/>
                </a:solidFill>
                <a:latin typeface="Calibri"/>
              </a:defRPr>
            </a:pPr>
            <a:endParaRPr lang="el-GR" sz="1600" dirty="0">
              <a:solidFill>
                <a:srgbClr val="111827"/>
              </a:solidFill>
              <a:latin typeface="Calibri"/>
            </a:endParaRPr>
          </a:p>
          <a:p>
            <a:pPr>
              <a:defRPr sz="1800">
                <a:solidFill>
                  <a:srgbClr val="111827"/>
                </a:solidFill>
                <a:latin typeface="Calibri"/>
              </a:defRPr>
            </a:pPr>
            <a:r>
              <a:rPr sz="1600" dirty="0" err="1">
                <a:solidFill>
                  <a:srgbClr val="111827"/>
                </a:solidFill>
                <a:latin typeface="Calibri"/>
              </a:rPr>
              <a:t>Χρειάζετ</a:t>
            </a:r>
            <a:r>
              <a:rPr sz="1600" dirty="0">
                <a:solidFill>
                  <a:srgbClr val="111827"/>
                </a:solidFill>
                <a:latin typeface="Calibri"/>
              </a:rPr>
              <a:t>αι υλικό που δεν είναι </a:t>
            </a:r>
            <a:r>
              <a:rPr lang="el-GR" sz="1600" dirty="0">
                <a:solidFill>
                  <a:srgbClr val="111827"/>
                </a:solidFill>
                <a:latin typeface="Calibri"/>
              </a:rPr>
              <a:t>απλώς «</a:t>
            </a:r>
            <a:r>
              <a:rPr sz="1600" dirty="0" err="1">
                <a:solidFill>
                  <a:srgbClr val="111827"/>
                </a:solidFill>
                <a:latin typeface="Calibri"/>
              </a:rPr>
              <a:t>ψηφιο</a:t>
            </a:r>
            <a:r>
              <a:rPr sz="1600" dirty="0">
                <a:solidFill>
                  <a:srgbClr val="111827"/>
                </a:solidFill>
                <a:latin typeface="Calibri"/>
              </a:rPr>
              <a:t>ποιημέν</a:t>
            </a:r>
            <a:r>
              <a:rPr lang="el-GR" sz="1600" dirty="0">
                <a:solidFill>
                  <a:srgbClr val="111827"/>
                </a:solidFill>
                <a:latin typeface="Calibri"/>
              </a:rPr>
              <a:t>ο»</a:t>
            </a:r>
            <a:r>
              <a:rPr sz="1600" dirty="0">
                <a:solidFill>
                  <a:srgbClr val="111827"/>
                </a:solidFill>
                <a:latin typeface="Calibri"/>
              </a:rPr>
              <a:t>.</a:t>
            </a:r>
          </a:p>
          <a:p>
            <a:pPr>
              <a:defRPr sz="1800">
                <a:solidFill>
                  <a:srgbClr val="111827"/>
                </a:solidFill>
                <a:latin typeface="Calibri"/>
              </a:defRPr>
            </a:pPr>
            <a:endParaRPr lang="el-GR" sz="1600" dirty="0">
              <a:solidFill>
                <a:srgbClr val="111827"/>
              </a:solidFill>
              <a:latin typeface="Calibri"/>
            </a:endParaRPr>
          </a:p>
          <a:p>
            <a:pPr>
              <a:defRPr sz="1800">
                <a:solidFill>
                  <a:srgbClr val="111827"/>
                </a:solidFill>
                <a:latin typeface="Calibri"/>
              </a:defRPr>
            </a:pPr>
            <a:r>
              <a:rPr sz="1600" dirty="0">
                <a:solidFill>
                  <a:srgbClr val="111827"/>
                </a:solidFill>
                <a:latin typeface="Calibri"/>
              </a:rPr>
              <a:t>Απα</a:t>
            </a:r>
            <a:r>
              <a:rPr sz="1600" dirty="0" err="1">
                <a:solidFill>
                  <a:srgbClr val="111827"/>
                </a:solidFill>
                <a:latin typeface="Calibri"/>
              </a:rPr>
              <a:t>ιτείτ</a:t>
            </a:r>
            <a:r>
              <a:rPr sz="1600" dirty="0">
                <a:solidFill>
                  <a:srgbClr val="111827"/>
                </a:solidFill>
                <a:latin typeface="Calibri"/>
              </a:rPr>
              <a:t>αι </a:t>
            </a:r>
            <a:r>
              <a:rPr lang="el-GR" sz="1600" dirty="0">
                <a:solidFill>
                  <a:srgbClr val="111827"/>
                </a:solidFill>
                <a:latin typeface="Calibri"/>
              </a:rPr>
              <a:t>ερευνητική</a:t>
            </a:r>
            <a:r>
              <a:rPr sz="1600" dirty="0">
                <a:solidFill>
                  <a:srgbClr val="111827"/>
                </a:solidFill>
                <a:latin typeface="Calibri"/>
              </a:rPr>
              <a:t> </a:t>
            </a:r>
            <a:r>
              <a:rPr sz="1600" b="1" dirty="0" err="1">
                <a:solidFill>
                  <a:srgbClr val="111827"/>
                </a:solidFill>
                <a:latin typeface="Calibri"/>
              </a:rPr>
              <a:t>τεκμηρίωση</a:t>
            </a:r>
            <a:r>
              <a:rPr sz="1600" dirty="0">
                <a:solidFill>
                  <a:srgbClr val="111827"/>
                </a:solidFill>
                <a:latin typeface="Calibri"/>
              </a:rPr>
              <a:t> </a:t>
            </a:r>
            <a:r>
              <a:rPr sz="1600" b="1" dirty="0">
                <a:solidFill>
                  <a:srgbClr val="111827"/>
                </a:solidFill>
                <a:latin typeface="Calibri"/>
              </a:rPr>
              <a:t>απ</a:t>
            </a:r>
            <a:r>
              <a:rPr sz="1600" b="1" dirty="0" err="1">
                <a:solidFill>
                  <a:srgbClr val="111827"/>
                </a:solidFill>
                <a:latin typeface="Calibri"/>
              </a:rPr>
              <a:t>οτελεσμ</a:t>
            </a:r>
            <a:r>
              <a:rPr sz="1600" b="1" dirty="0">
                <a:solidFill>
                  <a:srgbClr val="111827"/>
                </a:solidFill>
                <a:latin typeface="Calibri"/>
              </a:rPr>
              <a:t>ατικότητας</a:t>
            </a:r>
            <a:r>
              <a:rPr lang="el-GR" sz="1600" b="1" dirty="0">
                <a:solidFill>
                  <a:srgbClr val="111827"/>
                </a:solidFill>
                <a:latin typeface="Calibri"/>
              </a:rPr>
              <a:t>, </a:t>
            </a:r>
            <a:r>
              <a:rPr sz="1600" dirty="0" err="1">
                <a:solidFill>
                  <a:srgbClr val="111827"/>
                </a:solidFill>
                <a:latin typeface="Calibri"/>
              </a:rPr>
              <a:t>όχι</a:t>
            </a:r>
            <a:r>
              <a:rPr sz="1600" dirty="0">
                <a:solidFill>
                  <a:srgbClr val="111827"/>
                </a:solidFill>
                <a:latin typeface="Calibri"/>
              </a:rPr>
              <a:t> μόνο </a:t>
            </a:r>
            <a:r>
              <a:rPr lang="el-GR" sz="1600" dirty="0">
                <a:solidFill>
                  <a:srgbClr val="111827"/>
                </a:solidFill>
                <a:latin typeface="Calibri"/>
              </a:rPr>
              <a:t>απόψεις και μέσοι όροι επίδοσης χωρίς στατιστική ανάλυση</a:t>
            </a:r>
            <a:r>
              <a:rPr sz="1600" dirty="0">
                <a:solidFill>
                  <a:srgbClr val="111827"/>
                </a:solidFill>
                <a:latin typeface="Calibri"/>
              </a:rPr>
              <a:t>.</a:t>
            </a:r>
            <a:endParaRPr lang="el-GR" sz="1600" dirty="0">
              <a:solidFill>
                <a:srgbClr val="111827"/>
              </a:solidFill>
              <a:latin typeface="Calibri"/>
            </a:endParaRPr>
          </a:p>
          <a:p>
            <a:pPr>
              <a:defRPr sz="1800">
                <a:solidFill>
                  <a:srgbClr val="111827"/>
                </a:solidFill>
                <a:latin typeface="Calibri"/>
              </a:defRPr>
            </a:pPr>
            <a:endParaRPr lang="el-GR" sz="1600" dirty="0">
              <a:solidFill>
                <a:srgbClr val="111827"/>
              </a:solidFill>
              <a:latin typeface="Calibri"/>
            </a:endParaRPr>
          </a:p>
        </p:txBody>
      </p:sp>
      <p:pic>
        <p:nvPicPr>
          <p:cNvPr id="4" name="Εικόνα 3">
            <a:extLst>
              <a:ext uri="{FF2B5EF4-FFF2-40B4-BE49-F238E27FC236}">
                <a16:creationId xmlns:a16="http://schemas.microsoft.com/office/drawing/2014/main" id="{09528C13-DB46-5729-6C58-A40A4AECED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800" y="5089512"/>
            <a:ext cx="2438400" cy="1371600"/>
          </a:xfrm>
          <a:prstGeom prst="rect">
            <a:avLst/>
          </a:prstGeom>
        </p:spPr>
      </p:pic>
      <p:sp>
        <p:nvSpPr>
          <p:cNvPr id="16" name="TextBox 15">
            <a:extLst>
              <a:ext uri="{FF2B5EF4-FFF2-40B4-BE49-F238E27FC236}">
                <a16:creationId xmlns:a16="http://schemas.microsoft.com/office/drawing/2014/main" id="{49BE62CD-0E5B-671D-2F01-6FA7A11B16D3}"/>
              </a:ext>
            </a:extLst>
          </p:cNvPr>
          <p:cNvSpPr txBox="1"/>
          <p:nvPr/>
        </p:nvSpPr>
        <p:spPr>
          <a:xfrm>
            <a:off x="2645260" y="1183683"/>
            <a:ext cx="4572000" cy="400110"/>
          </a:xfrm>
          <a:prstGeom prst="rect">
            <a:avLst/>
          </a:prstGeom>
          <a:noFill/>
        </p:spPr>
        <p:txBody>
          <a:bodyPr wrap="square">
            <a:spAutoFit/>
          </a:bodyPr>
          <a:lstStyle/>
          <a:p>
            <a:pPr algn="ctr">
              <a:defRPr sz="1800" b="1">
                <a:solidFill>
                  <a:srgbClr val="111827"/>
                </a:solidFill>
                <a:latin typeface="Calibri"/>
              </a:defRPr>
            </a:pPr>
            <a:r>
              <a:rPr lang="el-GR" sz="2000" dirty="0"/>
              <a:t>Εισαγωγή</a:t>
            </a:r>
          </a:p>
        </p:txBody>
      </p:sp>
    </p:spTree>
    <p:extLst>
      <p:ext uri="{BB962C8B-B14F-4D97-AF65-F5344CB8AC3E}">
        <p14:creationId xmlns:p14="http://schemas.microsoft.com/office/powerpoint/2010/main" val="27909929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4B7FF0-C276-FF39-4C6C-F57172218011}"/>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4F46EA10-20BA-428E-4E77-3A49EC72A7AA}"/>
              </a:ext>
            </a:extLst>
          </p:cNvPr>
          <p:cNvSpPr/>
          <p:nvPr/>
        </p:nvSpPr>
        <p:spPr>
          <a:xfrm>
            <a:off x="6476328" y="2125980"/>
            <a:ext cx="2294067" cy="3497580"/>
          </a:xfrm>
          <a:prstGeom prst="rect">
            <a:avLst/>
          </a:prstGeom>
          <a:noFill/>
          <a:ln>
            <a:solidFill>
              <a:srgbClr val="E5E7E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sz="1800"/>
          </a:p>
        </p:txBody>
      </p:sp>
      <p:sp>
        <p:nvSpPr>
          <p:cNvPr id="10" name="TextBox 9">
            <a:extLst>
              <a:ext uri="{FF2B5EF4-FFF2-40B4-BE49-F238E27FC236}">
                <a16:creationId xmlns:a16="http://schemas.microsoft.com/office/drawing/2014/main" id="{CB36CD25-F2E5-A222-1146-3FBD63FB8E08}"/>
              </a:ext>
            </a:extLst>
          </p:cNvPr>
          <p:cNvSpPr txBox="1"/>
          <p:nvPr/>
        </p:nvSpPr>
        <p:spPr>
          <a:xfrm>
            <a:off x="6476328" y="2253481"/>
            <a:ext cx="2339698" cy="276999"/>
          </a:xfrm>
          <a:prstGeom prst="rect">
            <a:avLst/>
          </a:prstGeom>
          <a:noFill/>
        </p:spPr>
        <p:txBody>
          <a:bodyPr wrap="square">
            <a:spAutoFit/>
          </a:bodyPr>
          <a:lstStyle/>
          <a:p>
            <a:pPr algn="ctr">
              <a:defRPr sz="1600" b="1">
                <a:solidFill>
                  <a:srgbClr val="111827"/>
                </a:solidFill>
                <a:latin typeface="Calibri"/>
              </a:defRPr>
            </a:pPr>
            <a:r>
              <a:rPr sz="1200" dirty="0" err="1"/>
              <a:t>Σύνοψη</a:t>
            </a:r>
            <a:endParaRPr sz="1200" dirty="0"/>
          </a:p>
        </p:txBody>
      </p:sp>
      <p:sp>
        <p:nvSpPr>
          <p:cNvPr id="23" name="TextBox 22"/>
          <p:cNvSpPr txBox="1"/>
          <p:nvPr/>
        </p:nvSpPr>
        <p:spPr>
          <a:xfrm>
            <a:off x="6506606" y="2625987"/>
            <a:ext cx="2263789" cy="1938992"/>
          </a:xfrm>
          <a:prstGeom prst="rect">
            <a:avLst/>
          </a:prstGeom>
          <a:noFill/>
        </p:spPr>
        <p:txBody>
          <a:bodyPr wrap="square">
            <a:spAutoFit/>
          </a:bodyPr>
          <a:lstStyle/>
          <a:p>
            <a:pPr>
              <a:defRPr sz="1600" b="0">
                <a:solidFill>
                  <a:srgbClr val="111827"/>
                </a:solidFill>
                <a:latin typeface="Calibri"/>
              </a:defRPr>
            </a:pPr>
            <a:r>
              <a:rPr lang="el-GR" sz="1200" dirty="0"/>
              <a:t>Άριστα: 4</a:t>
            </a:r>
          </a:p>
          <a:p>
            <a:pPr>
              <a:defRPr sz="1600" b="0">
                <a:solidFill>
                  <a:srgbClr val="111827"/>
                </a:solidFill>
                <a:latin typeface="Calibri"/>
              </a:defRPr>
            </a:pPr>
            <a:endParaRPr lang="el-GR" sz="1200" dirty="0"/>
          </a:p>
          <a:p>
            <a:pPr>
              <a:defRPr sz="1600" b="0">
                <a:solidFill>
                  <a:srgbClr val="111827"/>
                </a:solidFill>
                <a:latin typeface="Calibri"/>
              </a:defRPr>
            </a:pPr>
            <a:r>
              <a:rPr sz="1200" dirty="0" err="1"/>
              <a:t>Ομ</a:t>
            </a:r>
            <a:r>
              <a:rPr sz="1200" dirty="0"/>
              <a:t>. </a:t>
            </a:r>
            <a:r>
              <a:rPr sz="1200" dirty="0" err="1"/>
              <a:t>Ελέγχου</a:t>
            </a:r>
            <a:r>
              <a:rPr sz="1200" dirty="0"/>
              <a:t>: ΜΟ=3.04 </a:t>
            </a:r>
            <a:endParaRPr lang="el-GR" sz="1200" dirty="0"/>
          </a:p>
          <a:p>
            <a:pPr>
              <a:defRPr sz="1600" b="0">
                <a:solidFill>
                  <a:srgbClr val="111827"/>
                </a:solidFill>
                <a:latin typeface="Calibri"/>
              </a:defRPr>
            </a:pPr>
            <a:endParaRPr sz="1200" dirty="0"/>
          </a:p>
          <a:p>
            <a:pPr>
              <a:defRPr sz="1600">
                <a:solidFill>
                  <a:srgbClr val="111827"/>
                </a:solidFill>
                <a:latin typeface="Calibri"/>
              </a:defRPr>
            </a:pPr>
            <a:r>
              <a:rPr sz="1200" dirty="0" err="1"/>
              <a:t>Ομ</a:t>
            </a:r>
            <a:r>
              <a:rPr sz="1200" dirty="0"/>
              <a:t>. </a:t>
            </a:r>
            <a:r>
              <a:rPr sz="1200" dirty="0" err="1"/>
              <a:t>Πειρ</a:t>
            </a:r>
            <a:r>
              <a:rPr sz="1200" dirty="0"/>
              <a:t>.: ΜΟ=3.27 </a:t>
            </a:r>
            <a:endParaRPr lang="el-GR" sz="1200" dirty="0"/>
          </a:p>
          <a:p>
            <a:pPr>
              <a:defRPr sz="1600">
                <a:solidFill>
                  <a:srgbClr val="111827"/>
                </a:solidFill>
                <a:latin typeface="Calibri"/>
              </a:defRPr>
            </a:pPr>
            <a:endParaRPr sz="1200" dirty="0"/>
          </a:p>
          <a:p>
            <a:pPr>
              <a:defRPr sz="1600">
                <a:solidFill>
                  <a:srgbClr val="111827"/>
                </a:solidFill>
                <a:latin typeface="Calibri"/>
              </a:defRPr>
            </a:pPr>
            <a:r>
              <a:rPr sz="1200" dirty="0" err="1"/>
              <a:t>Δι</a:t>
            </a:r>
            <a:r>
              <a:rPr sz="1200" dirty="0"/>
              <a:t>αφορά ΜΟ: 0.23</a:t>
            </a:r>
            <a:endParaRPr lang="el-GR" sz="1200" dirty="0"/>
          </a:p>
          <a:p>
            <a:pPr>
              <a:defRPr sz="1600">
                <a:solidFill>
                  <a:srgbClr val="111827"/>
                </a:solidFill>
                <a:latin typeface="Calibri"/>
              </a:defRPr>
            </a:pPr>
            <a:endParaRPr sz="1200" dirty="0"/>
          </a:p>
          <a:p>
            <a:pPr>
              <a:defRPr sz="1600">
                <a:solidFill>
                  <a:srgbClr val="111827"/>
                </a:solidFill>
                <a:latin typeface="Calibri"/>
              </a:defRPr>
            </a:pPr>
            <a:r>
              <a:rPr sz="1200" dirty="0"/>
              <a:t>p = 0.293</a:t>
            </a:r>
            <a:r>
              <a:rPr lang="el-GR" sz="1200" dirty="0"/>
              <a:t> (στατιστικά μη σημαντική)</a:t>
            </a:r>
            <a:endParaRPr sz="1200" dirty="0"/>
          </a:p>
        </p:txBody>
      </p:sp>
      <p:sp>
        <p:nvSpPr>
          <p:cNvPr id="9" name="Τίτλος 1">
            <a:extLst>
              <a:ext uri="{FF2B5EF4-FFF2-40B4-BE49-F238E27FC236}">
                <a16:creationId xmlns:a16="http://schemas.microsoft.com/office/drawing/2014/main" id="{6D8E7F34-804F-021C-3107-54F5E6C786F8}"/>
              </a:ext>
            </a:extLst>
          </p:cNvPr>
          <p:cNvSpPr>
            <a:spLocks noGrp="1"/>
          </p:cNvSpPr>
          <p:nvPr>
            <p:ph type="title"/>
          </p:nvPr>
        </p:nvSpPr>
        <p:spPr>
          <a:xfrm>
            <a:off x="1115616" y="620688"/>
            <a:ext cx="7776864" cy="576064"/>
          </a:xfrm>
        </p:spPr>
        <p:txBody>
          <a:bodyPr>
            <a:noAutofit/>
          </a:bodyPr>
          <a:lstStyle/>
          <a:p>
            <a:r>
              <a:rPr lang="el-GR" sz="3600" dirty="0"/>
              <a:t>7. Αποτίμηση ΕΥ 8/12</a:t>
            </a:r>
            <a:endParaRPr lang="el-GR" sz="3600" b="1" dirty="0">
              <a:highlight>
                <a:srgbClr val="FF0000"/>
              </a:highlight>
            </a:endParaRPr>
          </a:p>
        </p:txBody>
      </p:sp>
      <p:pic>
        <p:nvPicPr>
          <p:cNvPr id="12" name="Εικόνα 11">
            <a:extLst>
              <a:ext uri="{FF2B5EF4-FFF2-40B4-BE49-F238E27FC236}">
                <a16:creationId xmlns:a16="http://schemas.microsoft.com/office/drawing/2014/main" id="{3A972205-8A34-085D-0CA6-34EE0A9491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9520" y="2308946"/>
            <a:ext cx="5660466" cy="3144703"/>
          </a:xfrm>
          <a:prstGeom prst="rect">
            <a:avLst/>
          </a:prstGeom>
          <a:ln>
            <a:solidFill>
              <a:srgbClr val="E5E7EB"/>
            </a:solidFill>
          </a:ln>
        </p:spPr>
      </p:pic>
      <p:sp>
        <p:nvSpPr>
          <p:cNvPr id="2" name="TextBox 1">
            <a:extLst>
              <a:ext uri="{FF2B5EF4-FFF2-40B4-BE49-F238E27FC236}">
                <a16:creationId xmlns:a16="http://schemas.microsoft.com/office/drawing/2014/main" id="{6E8C517D-FC7F-6811-3DF7-DA4D108B5DA7}"/>
              </a:ext>
            </a:extLst>
          </p:cNvPr>
          <p:cNvSpPr txBox="1"/>
          <p:nvPr/>
        </p:nvSpPr>
        <p:spPr>
          <a:xfrm>
            <a:off x="752786" y="1533558"/>
            <a:ext cx="8017609" cy="400110"/>
          </a:xfrm>
          <a:prstGeom prst="rect">
            <a:avLst/>
          </a:prstGeom>
          <a:noFill/>
        </p:spPr>
        <p:txBody>
          <a:bodyPr wrap="square">
            <a:spAutoFit/>
          </a:bodyPr>
          <a:lstStyle/>
          <a:p>
            <a:pPr algn="ctr">
              <a:defRPr sz="3000" b="0">
                <a:solidFill>
                  <a:srgbClr val="111827"/>
                </a:solidFill>
                <a:latin typeface="Calibri Light"/>
              </a:defRPr>
            </a:pPr>
            <a:r>
              <a:rPr lang="el-GR" sz="2000" dirty="0"/>
              <a:t>4</a:t>
            </a:r>
            <a:r>
              <a:rPr sz="2000" dirty="0"/>
              <a:t>η </a:t>
            </a:r>
            <a:r>
              <a:rPr sz="2000" dirty="0" err="1"/>
              <a:t>ενότητ</a:t>
            </a:r>
            <a:r>
              <a:rPr sz="2000" dirty="0"/>
              <a:t>α:</a:t>
            </a:r>
            <a:r>
              <a:rPr lang="el-GR" sz="2000" dirty="0"/>
              <a:t> Ενέργεια ταλάντωσης - ε</a:t>
            </a:r>
            <a:r>
              <a:rPr sz="2000" dirty="0"/>
              <a:t>π</a:t>
            </a:r>
            <a:r>
              <a:rPr sz="2000" dirty="0" err="1"/>
              <a:t>ιδόσεις</a:t>
            </a:r>
            <a:r>
              <a:rPr sz="2000" dirty="0"/>
              <a:t> στο post-test</a:t>
            </a:r>
          </a:p>
        </p:txBody>
      </p:sp>
    </p:spTree>
    <p:extLst>
      <p:ext uri="{BB962C8B-B14F-4D97-AF65-F5344CB8AC3E}">
        <p14:creationId xmlns:p14="http://schemas.microsoft.com/office/powerpoint/2010/main" val="11258333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23306D-072F-5C77-DD57-D0A816E74ED9}"/>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8F355E99-E3B8-FA8B-BBC0-7315462946D7}"/>
              </a:ext>
            </a:extLst>
          </p:cNvPr>
          <p:cNvSpPr txBox="1"/>
          <p:nvPr/>
        </p:nvSpPr>
        <p:spPr>
          <a:xfrm>
            <a:off x="6588223" y="2484411"/>
            <a:ext cx="1952533" cy="3758168"/>
          </a:xfrm>
          <a:prstGeom prst="rect">
            <a:avLst/>
          </a:prstGeom>
          <a:noFill/>
          <a:ln w="12700">
            <a:solidFill>
              <a:srgbClr val="F7F7F7"/>
            </a:solidFill>
          </a:ln>
        </p:spPr>
        <p:txBody>
          <a:bodyPr wrap="square">
            <a:normAutofit/>
          </a:bodyPr>
          <a:lstStyle/>
          <a:p>
            <a:pPr algn="ctr">
              <a:defRPr sz="2000" b="1">
                <a:solidFill>
                  <a:srgbClr val="2D2D2D"/>
                </a:solidFill>
              </a:defRPr>
            </a:pPr>
            <a:r>
              <a:rPr sz="1600" dirty="0" err="1">
                <a:latin typeface="+mn-lt"/>
              </a:rPr>
              <a:t>Ειδικοί</a:t>
            </a:r>
            <a:endParaRPr lang="el-GR" sz="1600" dirty="0">
              <a:latin typeface="+mn-lt"/>
            </a:endParaRPr>
          </a:p>
          <a:p>
            <a:pPr algn="r"/>
            <a:br>
              <a:rPr lang="el-GR" sz="1600" dirty="0">
                <a:latin typeface="+mn-lt"/>
              </a:rPr>
            </a:br>
            <a:r>
              <a:rPr lang="el-GR" sz="1600" dirty="0">
                <a:latin typeface="+mn-lt"/>
              </a:rPr>
              <a:t>Διαδραστικά βίντεο και παρουσιάσεις. Προσομοιώσεις. </a:t>
            </a:r>
          </a:p>
          <a:p>
            <a:pPr algn="r"/>
            <a:r>
              <a:rPr lang="el-GR" sz="1600" dirty="0">
                <a:latin typeface="+mn-lt"/>
              </a:rPr>
              <a:t>Σαφής δομή και καλή οργάνωση.  </a:t>
            </a:r>
          </a:p>
          <a:p>
            <a:pPr algn="r"/>
            <a:r>
              <a:rPr lang="el-GR" sz="1600" dirty="0">
                <a:latin typeface="+mn-lt"/>
              </a:rPr>
              <a:t>Αυτοαξιολόγηση.</a:t>
            </a:r>
            <a:br>
              <a:rPr lang="el-GR" sz="1600" dirty="0">
                <a:latin typeface="+mn-lt"/>
              </a:rPr>
            </a:br>
            <a:br>
              <a:rPr lang="el-GR" sz="1600" dirty="0">
                <a:latin typeface="+mn-lt"/>
              </a:rPr>
            </a:br>
            <a:endParaRPr lang="el-GR" sz="1600" dirty="0">
              <a:latin typeface="+mn-lt"/>
            </a:endParaRPr>
          </a:p>
        </p:txBody>
      </p:sp>
      <p:sp>
        <p:nvSpPr>
          <p:cNvPr id="7" name="TextBox 6">
            <a:extLst>
              <a:ext uri="{FF2B5EF4-FFF2-40B4-BE49-F238E27FC236}">
                <a16:creationId xmlns:a16="http://schemas.microsoft.com/office/drawing/2014/main" id="{599B8F5A-F9BF-848F-93CC-83597F27B3EF}"/>
              </a:ext>
            </a:extLst>
          </p:cNvPr>
          <p:cNvSpPr txBox="1"/>
          <p:nvPr/>
        </p:nvSpPr>
        <p:spPr>
          <a:xfrm>
            <a:off x="683568" y="5697203"/>
            <a:ext cx="7776864" cy="769441"/>
          </a:xfrm>
          <a:prstGeom prst="rect">
            <a:avLst/>
          </a:prstGeom>
          <a:noFill/>
          <a:ln w="3175">
            <a:noFill/>
          </a:ln>
        </p:spPr>
        <p:txBody>
          <a:bodyPr wrap="square">
            <a:spAutoFit/>
          </a:bodyPr>
          <a:lstStyle/>
          <a:p>
            <a:pPr algn="ctr">
              <a:defRPr sz="1800" b="1">
                <a:solidFill>
                  <a:srgbClr val="B4461E"/>
                </a:solidFill>
              </a:defRPr>
            </a:pPr>
            <a:r>
              <a:rPr sz="2200" dirty="0" err="1">
                <a:solidFill>
                  <a:srgbClr val="C76A2A"/>
                </a:solidFill>
                <a:latin typeface="+mn-lt"/>
              </a:rPr>
              <a:t>Συμ</a:t>
            </a:r>
            <a:r>
              <a:rPr sz="2200" dirty="0">
                <a:solidFill>
                  <a:srgbClr val="C76A2A"/>
                </a:solidFill>
                <a:latin typeface="+mn-lt"/>
              </a:rPr>
              <a:t>πέρασμα: </a:t>
            </a:r>
            <a:r>
              <a:rPr lang="el-GR" sz="2200" b="1" dirty="0">
                <a:solidFill>
                  <a:srgbClr val="C76A2A"/>
                </a:solidFill>
                <a:latin typeface="+mn-lt"/>
              </a:rPr>
              <a:t>Τα ισχυρότερα στοιχεία είναι η </a:t>
            </a:r>
            <a:r>
              <a:rPr lang="el-GR" sz="2200" b="1" dirty="0" err="1">
                <a:solidFill>
                  <a:srgbClr val="C76A2A"/>
                </a:solidFill>
                <a:latin typeface="+mn-lt"/>
              </a:rPr>
              <a:t>πολυμεσικότητα</a:t>
            </a:r>
            <a:r>
              <a:rPr lang="el-GR" sz="2200" b="1" dirty="0">
                <a:solidFill>
                  <a:srgbClr val="C76A2A"/>
                </a:solidFill>
                <a:latin typeface="+mn-lt"/>
              </a:rPr>
              <a:t>, η διαδραστικότητα και η αυτοαξιολόγηση.</a:t>
            </a:r>
            <a:endParaRPr sz="2200" b="1" dirty="0">
              <a:solidFill>
                <a:srgbClr val="C76A2A"/>
              </a:solidFill>
              <a:latin typeface="+mn-lt"/>
            </a:endParaRPr>
          </a:p>
        </p:txBody>
      </p:sp>
      <p:sp>
        <p:nvSpPr>
          <p:cNvPr id="11" name="Τίτλος 1">
            <a:extLst>
              <a:ext uri="{FF2B5EF4-FFF2-40B4-BE49-F238E27FC236}">
                <a16:creationId xmlns:a16="http://schemas.microsoft.com/office/drawing/2014/main" id="{C04505BC-308F-B4E3-4410-B641C4B65452}"/>
              </a:ext>
            </a:extLst>
          </p:cNvPr>
          <p:cNvSpPr>
            <a:spLocks noGrp="1"/>
          </p:cNvSpPr>
          <p:nvPr>
            <p:ph type="title"/>
          </p:nvPr>
        </p:nvSpPr>
        <p:spPr>
          <a:xfrm>
            <a:off x="1115616" y="620688"/>
            <a:ext cx="7776864" cy="576064"/>
          </a:xfrm>
        </p:spPr>
        <p:txBody>
          <a:bodyPr>
            <a:noAutofit/>
          </a:bodyPr>
          <a:lstStyle/>
          <a:p>
            <a:r>
              <a:rPr lang="el-GR" sz="3600" dirty="0"/>
              <a:t>7. Αποτίμηση ΕΥ 9/12</a:t>
            </a:r>
            <a:endParaRPr lang="el-GR" sz="3600" b="1" dirty="0">
              <a:highlight>
                <a:srgbClr val="FF0000"/>
              </a:highlight>
            </a:endParaRPr>
          </a:p>
        </p:txBody>
      </p:sp>
      <p:sp>
        <p:nvSpPr>
          <p:cNvPr id="2" name="TextBox 1">
            <a:extLst>
              <a:ext uri="{FF2B5EF4-FFF2-40B4-BE49-F238E27FC236}">
                <a16:creationId xmlns:a16="http://schemas.microsoft.com/office/drawing/2014/main" id="{194209BA-367E-F40A-9D7B-221EC4E38E3A}"/>
              </a:ext>
            </a:extLst>
          </p:cNvPr>
          <p:cNvSpPr txBox="1"/>
          <p:nvPr/>
        </p:nvSpPr>
        <p:spPr>
          <a:xfrm>
            <a:off x="1142189" y="1393473"/>
            <a:ext cx="7398568" cy="584775"/>
          </a:xfrm>
          <a:prstGeom prst="rect">
            <a:avLst/>
          </a:prstGeom>
          <a:solidFill>
            <a:srgbClr val="C76A2A"/>
          </a:solidFill>
        </p:spPr>
        <p:txBody>
          <a:bodyPr wrap="square">
            <a:spAutoFit/>
          </a:bodyPr>
          <a:lstStyle/>
          <a:p>
            <a:pPr algn="just">
              <a:spcBef>
                <a:spcPts val="600"/>
              </a:spcBef>
              <a:spcAft>
                <a:spcPts val="600"/>
              </a:spcAft>
              <a:buSzPct val="100000"/>
            </a:pPr>
            <a:r>
              <a:rPr lang="el-GR" sz="1600" dirty="0">
                <a:solidFill>
                  <a:srgbClr val="111827"/>
                </a:solidFill>
                <a:latin typeface="+mn-lt"/>
                <a:ea typeface="Calibri" pitchFamily="34" charset="-122"/>
                <a:cs typeface="Calibri" pitchFamily="34" charset="-120"/>
              </a:rPr>
              <a:t>ΕΕ4 - </a:t>
            </a:r>
            <a:r>
              <a:rPr lang="el-GR" sz="1600" dirty="0">
                <a:solidFill>
                  <a:srgbClr val="111827"/>
                </a:solidFill>
                <a:ea typeface="Calibri" pitchFamily="34" charset="-122"/>
                <a:cs typeface="Calibri" pitchFamily="34" charset="-120"/>
              </a:rPr>
              <a:t>Ποια στοιχεία του σχεδιασμού του εκπαιδευτικού υλικού βρίσκουν οι μαθητές πιο </a:t>
            </a:r>
            <a:r>
              <a:rPr lang="el-GR" sz="1600" b="1" dirty="0">
                <a:solidFill>
                  <a:srgbClr val="111827"/>
                </a:solidFill>
                <a:ea typeface="Calibri" pitchFamily="34" charset="-122"/>
                <a:cs typeface="Calibri" pitchFamily="34" charset="-120"/>
              </a:rPr>
              <a:t>ωφέλιμα, εύχρηστα και βοηθητικά</a:t>
            </a:r>
            <a:r>
              <a:rPr lang="el-GR" sz="1600" dirty="0">
                <a:solidFill>
                  <a:srgbClr val="111827"/>
                </a:solidFill>
                <a:ea typeface="Calibri" pitchFamily="34" charset="-122"/>
                <a:cs typeface="Calibri" pitchFamily="34" charset="-120"/>
              </a:rPr>
              <a:t>; </a:t>
            </a:r>
          </a:p>
        </p:txBody>
      </p:sp>
      <p:pic>
        <p:nvPicPr>
          <p:cNvPr id="6" name="Εικόνα 5">
            <a:extLst>
              <a:ext uri="{FF2B5EF4-FFF2-40B4-BE49-F238E27FC236}">
                <a16:creationId xmlns:a16="http://schemas.microsoft.com/office/drawing/2014/main" id="{98AEFDC4-C5B8-10F9-4523-AE6B08F69C9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5616" y="2809352"/>
            <a:ext cx="4720311" cy="2655175"/>
          </a:xfrm>
          <a:prstGeom prst="rect">
            <a:avLst/>
          </a:prstGeom>
          <a:ln>
            <a:solidFill>
              <a:srgbClr val="E5E7EB"/>
            </a:solidFill>
          </a:ln>
        </p:spPr>
      </p:pic>
      <p:sp>
        <p:nvSpPr>
          <p:cNvPr id="9" name="TextBox 8">
            <a:extLst>
              <a:ext uri="{FF2B5EF4-FFF2-40B4-BE49-F238E27FC236}">
                <a16:creationId xmlns:a16="http://schemas.microsoft.com/office/drawing/2014/main" id="{C7728F06-4E5D-05CD-1274-987A622F4A3A}"/>
              </a:ext>
            </a:extLst>
          </p:cNvPr>
          <p:cNvSpPr txBox="1"/>
          <p:nvPr/>
        </p:nvSpPr>
        <p:spPr>
          <a:xfrm>
            <a:off x="1150775" y="2315134"/>
            <a:ext cx="4403779" cy="338554"/>
          </a:xfrm>
          <a:prstGeom prst="rect">
            <a:avLst/>
          </a:prstGeom>
          <a:noFill/>
        </p:spPr>
        <p:txBody>
          <a:bodyPr wrap="square">
            <a:spAutoFit/>
          </a:bodyPr>
          <a:lstStyle/>
          <a:p>
            <a:pPr algn="ctr"/>
            <a:r>
              <a:rPr lang="el-GR" sz="1600" b="1" dirty="0">
                <a:latin typeface="+mn-lt"/>
              </a:rPr>
              <a:t>Μαθητές</a:t>
            </a:r>
            <a:endParaRPr lang="el-GR" sz="1600" b="1" dirty="0"/>
          </a:p>
        </p:txBody>
      </p:sp>
    </p:spTree>
    <p:extLst>
      <p:ext uri="{BB962C8B-B14F-4D97-AF65-F5344CB8AC3E}">
        <p14:creationId xmlns:p14="http://schemas.microsoft.com/office/powerpoint/2010/main" val="23728822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17B49AFB-7196-5230-CACC-35D695D472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6804" y="1700808"/>
            <a:ext cx="7750392" cy="4428796"/>
          </a:xfrm>
          <a:prstGeom prst="rect">
            <a:avLst/>
          </a:prstGeom>
        </p:spPr>
      </p:pic>
      <p:sp>
        <p:nvSpPr>
          <p:cNvPr id="4" name="Τίτλος 1">
            <a:extLst>
              <a:ext uri="{FF2B5EF4-FFF2-40B4-BE49-F238E27FC236}">
                <a16:creationId xmlns:a16="http://schemas.microsoft.com/office/drawing/2014/main" id="{28EF1F3D-1BB4-B357-E30A-784A9CC7EDE7}"/>
              </a:ext>
            </a:extLst>
          </p:cNvPr>
          <p:cNvSpPr>
            <a:spLocks noGrp="1"/>
          </p:cNvSpPr>
          <p:nvPr>
            <p:ph type="title"/>
          </p:nvPr>
        </p:nvSpPr>
        <p:spPr>
          <a:xfrm>
            <a:off x="1115616" y="620688"/>
            <a:ext cx="7776864" cy="576064"/>
          </a:xfrm>
        </p:spPr>
        <p:txBody>
          <a:bodyPr>
            <a:noAutofit/>
          </a:bodyPr>
          <a:lstStyle/>
          <a:p>
            <a:r>
              <a:rPr lang="el-GR" sz="3600" dirty="0"/>
              <a:t>7. Αποτίμηση ΕΥ 10/12</a:t>
            </a:r>
            <a:endParaRPr lang="el-GR" sz="3600" b="1" dirty="0"/>
          </a:p>
        </p:txBody>
      </p:sp>
    </p:spTree>
    <p:extLst>
      <p:ext uri="{BB962C8B-B14F-4D97-AF65-F5344CB8AC3E}">
        <p14:creationId xmlns:p14="http://schemas.microsoft.com/office/powerpoint/2010/main" val="16824348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77A4412-B0BB-2CAD-F509-FF94AF9043FE}"/>
              </a:ext>
            </a:extLst>
          </p:cNvPr>
          <p:cNvSpPr txBox="1"/>
          <p:nvPr/>
        </p:nvSpPr>
        <p:spPr>
          <a:xfrm>
            <a:off x="1156523" y="2349865"/>
            <a:ext cx="3470582" cy="2890507"/>
          </a:xfrm>
          <a:prstGeom prst="rect">
            <a:avLst/>
          </a:prstGeom>
          <a:noFill/>
          <a:ln w="12700">
            <a:solidFill>
              <a:srgbClr val="F7F7F7"/>
            </a:solidFill>
          </a:ln>
        </p:spPr>
        <p:txBody>
          <a:bodyPr wrap="square">
            <a:noAutofit/>
          </a:bodyPr>
          <a:lstStyle/>
          <a:p>
            <a:pPr algn="ctr">
              <a:defRPr sz="2000" b="1">
                <a:solidFill>
                  <a:srgbClr val="2D2D2D"/>
                </a:solidFill>
              </a:defRPr>
            </a:pPr>
            <a:r>
              <a:rPr sz="1600" dirty="0">
                <a:latin typeface="+mn-lt"/>
              </a:rPr>
              <a:t>Μα</a:t>
            </a:r>
            <a:r>
              <a:rPr sz="1600" dirty="0" err="1">
                <a:latin typeface="+mn-lt"/>
              </a:rPr>
              <a:t>θητές</a:t>
            </a:r>
            <a:endParaRPr sz="1600" dirty="0">
              <a:latin typeface="+mn-lt"/>
            </a:endParaRPr>
          </a:p>
          <a:p>
            <a:pPr marL="174625" lvl="1">
              <a:defRPr sz="1800">
                <a:solidFill>
                  <a:srgbClr val="2D2D2D"/>
                </a:solidFill>
              </a:defRPr>
            </a:pPr>
            <a:br>
              <a:rPr lang="el-GR" sz="1400" dirty="0">
                <a:latin typeface="+mn-lt"/>
              </a:rPr>
            </a:br>
            <a:r>
              <a:rPr lang="el-GR" sz="1400" dirty="0">
                <a:latin typeface="+mn-lt"/>
              </a:rPr>
              <a:t>Δυσκολίες πρόσβασης και του τρόπου υποβολής απαντήσεων.</a:t>
            </a:r>
            <a:br>
              <a:rPr lang="el-GR" sz="1400" dirty="0">
                <a:latin typeface="+mn-lt"/>
              </a:rPr>
            </a:br>
            <a:r>
              <a:rPr lang="el-GR" sz="1400" dirty="0">
                <a:latin typeface="+mn-lt"/>
              </a:rPr>
              <a:t>Ανάγκη για ατομικούς λογαριασμούς και παρακολούθηση της προόδου.</a:t>
            </a:r>
          </a:p>
          <a:p>
            <a:pPr marL="174625" lvl="1">
              <a:defRPr sz="1800">
                <a:solidFill>
                  <a:srgbClr val="2D2D2D"/>
                </a:solidFill>
              </a:defRPr>
            </a:pPr>
            <a:r>
              <a:rPr lang="el-GR" sz="1400" dirty="0">
                <a:latin typeface="+mn-lt"/>
              </a:rPr>
              <a:t>Καλύτερος ήχος.</a:t>
            </a:r>
          </a:p>
          <a:p>
            <a:pPr lvl="1">
              <a:defRPr sz="1800">
                <a:solidFill>
                  <a:srgbClr val="2D2D2D"/>
                </a:solidFill>
              </a:defRPr>
            </a:pPr>
            <a:endParaRPr sz="1400" dirty="0">
              <a:latin typeface="+mn-lt"/>
            </a:endParaRPr>
          </a:p>
        </p:txBody>
      </p:sp>
      <p:sp>
        <p:nvSpPr>
          <p:cNvPr id="7" name="TextBox 6">
            <a:extLst>
              <a:ext uri="{FF2B5EF4-FFF2-40B4-BE49-F238E27FC236}">
                <a16:creationId xmlns:a16="http://schemas.microsoft.com/office/drawing/2014/main" id="{4B585762-29BE-3A35-14B0-DE6173BF8D7A}"/>
              </a:ext>
            </a:extLst>
          </p:cNvPr>
          <p:cNvSpPr txBox="1"/>
          <p:nvPr/>
        </p:nvSpPr>
        <p:spPr>
          <a:xfrm>
            <a:off x="5004048" y="2349865"/>
            <a:ext cx="3470582" cy="2912332"/>
          </a:xfrm>
          <a:prstGeom prst="rect">
            <a:avLst/>
          </a:prstGeom>
          <a:noFill/>
          <a:ln w="12700">
            <a:solidFill>
              <a:srgbClr val="F7F7F7"/>
            </a:solidFill>
          </a:ln>
        </p:spPr>
        <p:txBody>
          <a:bodyPr wrap="square">
            <a:noAutofit/>
          </a:bodyPr>
          <a:lstStyle/>
          <a:p>
            <a:pPr algn="ctr">
              <a:defRPr sz="2000" b="1">
                <a:solidFill>
                  <a:srgbClr val="2D2D2D"/>
                </a:solidFill>
              </a:defRPr>
            </a:pPr>
            <a:r>
              <a:rPr sz="1600" dirty="0" err="1">
                <a:latin typeface="+mn-lt"/>
              </a:rPr>
              <a:t>Ειδικοί</a:t>
            </a:r>
            <a:endParaRPr lang="el-GR" sz="1600" dirty="0">
              <a:latin typeface="+mn-lt"/>
            </a:endParaRPr>
          </a:p>
          <a:p>
            <a:pPr algn="ctr">
              <a:defRPr sz="2000" b="1">
                <a:solidFill>
                  <a:srgbClr val="2D2D2D"/>
                </a:solidFill>
              </a:defRPr>
            </a:pPr>
            <a:endParaRPr sz="1600" dirty="0">
              <a:latin typeface="+mn-lt"/>
            </a:endParaRPr>
          </a:p>
          <a:p>
            <a:pPr marL="174625" lvl="1">
              <a:defRPr sz="1800">
                <a:solidFill>
                  <a:srgbClr val="2D2D2D"/>
                </a:solidFill>
              </a:defRPr>
            </a:pPr>
            <a:r>
              <a:rPr lang="el-GR" sz="1400" dirty="0">
                <a:solidFill>
                  <a:srgbClr val="2D2D2D"/>
                </a:solidFill>
                <a:latin typeface="+mn-lt"/>
              </a:rPr>
              <a:t>Μείωση</a:t>
            </a:r>
            <a:r>
              <a:rPr lang="el-GR" sz="1800" i="1" dirty="0"/>
              <a:t> </a:t>
            </a:r>
            <a:r>
              <a:rPr lang="el-GR" sz="1400" dirty="0">
                <a:latin typeface="+mn-lt"/>
              </a:rPr>
              <a:t>δραστηριοτήτων αξιολόγησης.</a:t>
            </a:r>
          </a:p>
          <a:p>
            <a:pPr marL="174625" lvl="1">
              <a:defRPr sz="1800">
                <a:solidFill>
                  <a:srgbClr val="2D2D2D"/>
                </a:solidFill>
              </a:defRPr>
            </a:pPr>
            <a:r>
              <a:rPr lang="el-GR" sz="1400" dirty="0">
                <a:latin typeface="+mn-lt"/>
              </a:rPr>
              <a:t>Επιλεκτική ενίσχυση </a:t>
            </a:r>
            <a:r>
              <a:rPr lang="el-GR" sz="1400" dirty="0" err="1">
                <a:latin typeface="+mn-lt"/>
              </a:rPr>
              <a:t>διαδραστικών</a:t>
            </a:r>
            <a:r>
              <a:rPr lang="el-GR" sz="1400" dirty="0">
                <a:latin typeface="+mn-lt"/>
              </a:rPr>
              <a:t> </a:t>
            </a:r>
            <a:r>
              <a:rPr lang="el-GR" sz="1400" dirty="0" err="1">
                <a:latin typeface="+mn-lt"/>
              </a:rPr>
              <a:t>πολυμεσικών</a:t>
            </a:r>
            <a:r>
              <a:rPr lang="el-GR" sz="1400" dirty="0">
                <a:latin typeface="+mn-lt"/>
              </a:rPr>
              <a:t> στοιχείων, για καλύτερη υποστήριξη διαφορετικών μαθησιακών στυλ.</a:t>
            </a:r>
          </a:p>
          <a:p>
            <a:pPr marL="174625" lvl="1">
              <a:defRPr sz="1800">
                <a:solidFill>
                  <a:srgbClr val="2D2D2D"/>
                </a:solidFill>
              </a:defRPr>
            </a:pPr>
            <a:r>
              <a:rPr lang="el-GR" sz="1400" dirty="0">
                <a:latin typeface="+mn-lt"/>
              </a:rPr>
              <a:t>Περισσότερο χρώμα. </a:t>
            </a:r>
            <a:br>
              <a:rPr lang="el-GR" sz="1400" dirty="0">
                <a:latin typeface="+mn-lt"/>
              </a:rPr>
            </a:br>
            <a:r>
              <a:rPr lang="el-GR" sz="1400" dirty="0">
                <a:latin typeface="+mn-lt"/>
              </a:rPr>
              <a:t>Χαρακτηρισμός «ολοκληρωμένο» από μια εκπαιδευτικό.</a:t>
            </a:r>
            <a:endParaRPr sz="1400" dirty="0">
              <a:latin typeface="+mn-lt"/>
            </a:endParaRPr>
          </a:p>
        </p:txBody>
      </p:sp>
      <p:sp>
        <p:nvSpPr>
          <p:cNvPr id="2" name="TextBox 1">
            <a:extLst>
              <a:ext uri="{FF2B5EF4-FFF2-40B4-BE49-F238E27FC236}">
                <a16:creationId xmlns:a16="http://schemas.microsoft.com/office/drawing/2014/main" id="{F08CB27C-8ACC-393E-CFC8-7DFF0A4852BB}"/>
              </a:ext>
            </a:extLst>
          </p:cNvPr>
          <p:cNvSpPr txBox="1"/>
          <p:nvPr/>
        </p:nvSpPr>
        <p:spPr>
          <a:xfrm>
            <a:off x="467544" y="6021868"/>
            <a:ext cx="8568952" cy="400110"/>
          </a:xfrm>
          <a:prstGeom prst="rect">
            <a:avLst/>
          </a:prstGeom>
          <a:noFill/>
          <a:ln w="3175">
            <a:noFill/>
          </a:ln>
        </p:spPr>
        <p:txBody>
          <a:bodyPr wrap="square">
            <a:spAutoFit/>
          </a:bodyPr>
          <a:lstStyle/>
          <a:p>
            <a:pPr algn="ctr">
              <a:defRPr sz="1800" b="1">
                <a:solidFill>
                  <a:srgbClr val="B4461E"/>
                </a:solidFill>
              </a:defRPr>
            </a:pPr>
            <a:r>
              <a:rPr sz="2000" dirty="0" err="1">
                <a:solidFill>
                  <a:srgbClr val="C76A2A"/>
                </a:solidFill>
                <a:latin typeface="+mn-lt"/>
              </a:rPr>
              <a:t>Συμ</a:t>
            </a:r>
            <a:r>
              <a:rPr sz="2000" dirty="0">
                <a:solidFill>
                  <a:srgbClr val="C76A2A"/>
                </a:solidFill>
                <a:latin typeface="+mn-lt"/>
              </a:rPr>
              <a:t>πέρασμα: </a:t>
            </a:r>
            <a:r>
              <a:rPr lang="el-GR" sz="2000" dirty="0">
                <a:solidFill>
                  <a:srgbClr val="C76A2A"/>
                </a:solidFill>
                <a:latin typeface="+mn-lt"/>
              </a:rPr>
              <a:t>Το ΕΥ κρίνεται επιτυχές, με μικρές βελτιωτικές προτάσεις</a:t>
            </a:r>
            <a:r>
              <a:rPr sz="2000" b="1" dirty="0">
                <a:solidFill>
                  <a:srgbClr val="C76A2A"/>
                </a:solidFill>
                <a:latin typeface="+mn-lt"/>
              </a:rPr>
              <a:t>.</a:t>
            </a:r>
          </a:p>
        </p:txBody>
      </p:sp>
      <p:sp>
        <p:nvSpPr>
          <p:cNvPr id="9" name="Τίτλος 1">
            <a:extLst>
              <a:ext uri="{FF2B5EF4-FFF2-40B4-BE49-F238E27FC236}">
                <a16:creationId xmlns:a16="http://schemas.microsoft.com/office/drawing/2014/main" id="{B399A9D5-89B2-72F9-A635-CF4F8C80EB1A}"/>
              </a:ext>
            </a:extLst>
          </p:cNvPr>
          <p:cNvSpPr>
            <a:spLocks noGrp="1"/>
          </p:cNvSpPr>
          <p:nvPr>
            <p:ph type="title"/>
          </p:nvPr>
        </p:nvSpPr>
        <p:spPr>
          <a:xfrm>
            <a:off x="1115616" y="620688"/>
            <a:ext cx="7776864" cy="576064"/>
          </a:xfrm>
        </p:spPr>
        <p:txBody>
          <a:bodyPr>
            <a:noAutofit/>
          </a:bodyPr>
          <a:lstStyle/>
          <a:p>
            <a:r>
              <a:rPr lang="el-GR" sz="3600" dirty="0"/>
              <a:t>7. Αποτίμηση ΕΥ 11/12</a:t>
            </a:r>
            <a:endParaRPr lang="el-GR" sz="3600" b="1" dirty="0">
              <a:highlight>
                <a:srgbClr val="FF0000"/>
              </a:highlight>
            </a:endParaRPr>
          </a:p>
        </p:txBody>
      </p:sp>
      <p:sp>
        <p:nvSpPr>
          <p:cNvPr id="4" name="TextBox 3">
            <a:extLst>
              <a:ext uri="{FF2B5EF4-FFF2-40B4-BE49-F238E27FC236}">
                <a16:creationId xmlns:a16="http://schemas.microsoft.com/office/drawing/2014/main" id="{A6FA1D01-B8C9-3206-7003-748EBAAA5B2E}"/>
              </a:ext>
            </a:extLst>
          </p:cNvPr>
          <p:cNvSpPr txBox="1"/>
          <p:nvPr/>
        </p:nvSpPr>
        <p:spPr>
          <a:xfrm>
            <a:off x="1142189" y="1393473"/>
            <a:ext cx="7398568" cy="584775"/>
          </a:xfrm>
          <a:prstGeom prst="rect">
            <a:avLst/>
          </a:prstGeom>
          <a:solidFill>
            <a:srgbClr val="C76A2A"/>
          </a:solidFill>
        </p:spPr>
        <p:txBody>
          <a:bodyPr wrap="square">
            <a:spAutoFit/>
          </a:bodyPr>
          <a:lstStyle/>
          <a:p>
            <a:pPr algn="just">
              <a:spcBef>
                <a:spcPts val="600"/>
              </a:spcBef>
              <a:spcAft>
                <a:spcPts val="600"/>
              </a:spcAft>
              <a:buSzPct val="100000"/>
            </a:pPr>
            <a:r>
              <a:rPr lang="el-GR" sz="1600" dirty="0">
                <a:solidFill>
                  <a:srgbClr val="111827"/>
                </a:solidFill>
                <a:latin typeface="+mn-lt"/>
                <a:ea typeface="Calibri" pitchFamily="34" charset="-122"/>
                <a:cs typeface="Calibri" pitchFamily="34" charset="-120"/>
              </a:rPr>
              <a:t>ΕΕ5 - </a:t>
            </a:r>
            <a:r>
              <a:rPr lang="el-GR" sz="1600" dirty="0">
                <a:solidFill>
                  <a:srgbClr val="111827"/>
                </a:solidFill>
                <a:ea typeface="Calibri" pitchFamily="34" charset="-122"/>
                <a:cs typeface="Calibri" pitchFamily="34" charset="-120"/>
              </a:rPr>
              <a:t>Ποια στοιχεία του σχεδιασμού του εκπαιδευτικού υλικού παρουσιάζουν </a:t>
            </a:r>
            <a:r>
              <a:rPr lang="el-GR" sz="1600" b="1" dirty="0">
                <a:solidFill>
                  <a:srgbClr val="111827"/>
                </a:solidFill>
                <a:ea typeface="Calibri" pitchFamily="34" charset="-122"/>
                <a:cs typeface="Calibri" pitchFamily="34" charset="-120"/>
              </a:rPr>
              <a:t>αδυναμίες</a:t>
            </a:r>
            <a:r>
              <a:rPr lang="el-GR" sz="1600" dirty="0">
                <a:solidFill>
                  <a:srgbClr val="111827"/>
                </a:solidFill>
                <a:ea typeface="Calibri" pitchFamily="34" charset="-122"/>
                <a:cs typeface="Calibri" pitchFamily="34" charset="-120"/>
              </a:rPr>
              <a:t> στη μελέτη ή στη χρήση του υλικού;</a:t>
            </a:r>
          </a:p>
        </p:txBody>
      </p:sp>
    </p:spTree>
    <p:extLst>
      <p:ext uri="{BB962C8B-B14F-4D97-AF65-F5344CB8AC3E}">
        <p14:creationId xmlns:p14="http://schemas.microsoft.com/office/powerpoint/2010/main" val="908892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15221D21-A8CF-4487-1542-EE10D214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7950" y="1988840"/>
            <a:ext cx="8304530" cy="3321812"/>
          </a:xfrm>
          <a:prstGeom prst="rect">
            <a:avLst/>
          </a:prstGeom>
        </p:spPr>
      </p:pic>
      <p:sp>
        <p:nvSpPr>
          <p:cNvPr id="4" name="Τίτλος 1">
            <a:extLst>
              <a:ext uri="{FF2B5EF4-FFF2-40B4-BE49-F238E27FC236}">
                <a16:creationId xmlns:a16="http://schemas.microsoft.com/office/drawing/2014/main" id="{6CAF99A8-8771-E3A5-BC6E-295CB1E98D03}"/>
              </a:ext>
            </a:extLst>
          </p:cNvPr>
          <p:cNvSpPr>
            <a:spLocks noGrp="1"/>
          </p:cNvSpPr>
          <p:nvPr>
            <p:ph type="title"/>
          </p:nvPr>
        </p:nvSpPr>
        <p:spPr>
          <a:xfrm>
            <a:off x="1115616" y="620688"/>
            <a:ext cx="7776864" cy="576064"/>
          </a:xfrm>
        </p:spPr>
        <p:txBody>
          <a:bodyPr>
            <a:noAutofit/>
          </a:bodyPr>
          <a:lstStyle/>
          <a:p>
            <a:r>
              <a:rPr lang="el-GR" sz="3600" dirty="0"/>
              <a:t>7. Αποτίμηση ΕΥ 12/12</a:t>
            </a:r>
            <a:endParaRPr lang="el-GR" sz="3600" b="1" dirty="0">
              <a:highlight>
                <a:srgbClr val="FF0000"/>
              </a:highlight>
            </a:endParaRPr>
          </a:p>
        </p:txBody>
      </p:sp>
    </p:spTree>
    <p:extLst>
      <p:ext uri="{BB962C8B-B14F-4D97-AF65-F5344CB8AC3E}">
        <p14:creationId xmlns:p14="http://schemas.microsoft.com/office/powerpoint/2010/main" val="33642472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45EA031-6E7C-AE69-03DD-A1DE7326E38B}"/>
              </a:ext>
            </a:extLst>
          </p:cNvPr>
          <p:cNvSpPr txBox="1"/>
          <p:nvPr/>
        </p:nvSpPr>
        <p:spPr>
          <a:xfrm>
            <a:off x="1016732" y="1556792"/>
            <a:ext cx="7110536" cy="4203074"/>
          </a:xfrm>
          <a:prstGeom prst="rect">
            <a:avLst/>
          </a:prstGeom>
          <a:noFill/>
        </p:spPr>
        <p:txBody>
          <a:bodyPr wrap="square">
            <a:spAutoFit/>
          </a:bodyPr>
          <a:lstStyle/>
          <a:p>
            <a:pPr marL="285750" indent="-285750" algn="just">
              <a:lnSpc>
                <a:spcPct val="150000"/>
              </a:lnSpc>
              <a:spcBef>
                <a:spcPts val="600"/>
              </a:spcBef>
              <a:spcAft>
                <a:spcPts val="600"/>
              </a:spcAft>
              <a:buClr>
                <a:srgbClr val="8B1E1E"/>
              </a:buClr>
              <a:buFont typeface="Wingdings" panose="05000000000000000000" pitchFamily="2" charset="2"/>
              <a:buChar char="q"/>
            </a:pPr>
            <a:r>
              <a:rPr lang="el-GR" sz="1600" dirty="0">
                <a:latin typeface="+mn-lt"/>
              </a:rPr>
              <a:t>Το εκπαιδευτικό υλικό σχεδιάστηκε βάσει των αρχών της ΣΕξΑΕ και της Πολυμεσικής Μάθησης.</a:t>
            </a:r>
          </a:p>
          <a:p>
            <a:pPr marL="285750" indent="-285750" algn="just">
              <a:lnSpc>
                <a:spcPct val="150000"/>
              </a:lnSpc>
              <a:spcBef>
                <a:spcPts val="600"/>
              </a:spcBef>
              <a:spcAft>
                <a:spcPts val="600"/>
              </a:spcAft>
              <a:buClr>
                <a:srgbClr val="8B1E1E"/>
              </a:buClr>
              <a:buFont typeface="Wingdings" panose="05000000000000000000" pitchFamily="2" charset="2"/>
              <a:buChar char="q"/>
            </a:pPr>
            <a:r>
              <a:rPr lang="el-GR" sz="1600" dirty="0">
                <a:latin typeface="+mn-lt"/>
              </a:rPr>
              <a:t>Η Ομάδα Πειραματισμού παρουσίασε στατιστικά σημαντική βελτίωση στο post-</a:t>
            </a:r>
            <a:r>
              <a:rPr lang="el-GR" sz="1600" dirty="0" err="1">
                <a:latin typeface="+mn-lt"/>
              </a:rPr>
              <a:t>test</a:t>
            </a:r>
            <a:r>
              <a:rPr lang="el-GR" sz="1600" dirty="0">
                <a:latin typeface="+mn-lt"/>
              </a:rPr>
              <a:t> σε σύγκριση με την Ομάδα Ελέγχου, τεκμηριώνοντας τη θετική επίδραση του εκπαιδευτικού υλικού.</a:t>
            </a:r>
          </a:p>
          <a:p>
            <a:pPr marL="285750" indent="-285750" algn="just">
              <a:lnSpc>
                <a:spcPct val="150000"/>
              </a:lnSpc>
              <a:spcBef>
                <a:spcPts val="600"/>
              </a:spcBef>
              <a:spcAft>
                <a:spcPts val="600"/>
              </a:spcAft>
              <a:buClr>
                <a:srgbClr val="8B1E1E"/>
              </a:buClr>
              <a:buFont typeface="Wingdings" panose="05000000000000000000" pitchFamily="2" charset="2"/>
              <a:buChar char="q"/>
            </a:pPr>
            <a:r>
              <a:rPr lang="el-GR" sz="1600" dirty="0">
                <a:latin typeface="+mn-lt"/>
              </a:rPr>
              <a:t>Οι μαθητές αξιολόγησαν το υλικό ως κατανοητό, </a:t>
            </a:r>
            <a:r>
              <a:rPr lang="el-GR" sz="1600" dirty="0" err="1">
                <a:latin typeface="+mn-lt"/>
              </a:rPr>
              <a:t>πολυμεσικό</a:t>
            </a:r>
            <a:r>
              <a:rPr lang="el-GR" sz="1600" dirty="0">
                <a:latin typeface="+mn-lt"/>
              </a:rPr>
              <a:t>, </a:t>
            </a:r>
            <a:r>
              <a:rPr lang="el-GR" sz="1600" dirty="0" err="1">
                <a:latin typeface="+mn-lt"/>
              </a:rPr>
              <a:t>διαδραστικό</a:t>
            </a:r>
            <a:r>
              <a:rPr lang="el-GR" sz="1600" dirty="0">
                <a:latin typeface="+mn-lt"/>
              </a:rPr>
              <a:t> και υποστηρικτικό της αυτόνομης μελέτης.</a:t>
            </a:r>
          </a:p>
          <a:p>
            <a:pPr marL="285750" indent="-285750" algn="just">
              <a:lnSpc>
                <a:spcPct val="150000"/>
              </a:lnSpc>
              <a:spcBef>
                <a:spcPts val="600"/>
              </a:spcBef>
              <a:spcAft>
                <a:spcPts val="600"/>
              </a:spcAft>
              <a:buClr>
                <a:srgbClr val="8B1E1E"/>
              </a:buClr>
              <a:buFont typeface="Wingdings" panose="05000000000000000000" pitchFamily="2" charset="2"/>
              <a:buChar char="v"/>
            </a:pPr>
            <a:r>
              <a:rPr lang="el-GR" sz="1600" b="1" u="sng" dirty="0">
                <a:solidFill>
                  <a:srgbClr val="8B1E1E"/>
                </a:solidFill>
                <a:latin typeface="+mn-lt"/>
              </a:rPr>
              <a:t>Συνολικά</a:t>
            </a:r>
            <a:r>
              <a:rPr lang="el-GR" sz="1600" dirty="0">
                <a:latin typeface="+mn-lt"/>
              </a:rPr>
              <a:t>:</a:t>
            </a:r>
            <a:r>
              <a:rPr lang="el-GR" sz="1600" b="1" dirty="0">
                <a:latin typeface="+mn-lt"/>
              </a:rPr>
              <a:t> </a:t>
            </a:r>
            <a:r>
              <a:rPr lang="el-GR" sz="1600" dirty="0">
                <a:latin typeface="+mn-lt"/>
              </a:rPr>
              <a:t>το εκπαιδευτικό υλικό αποτελεί θεωρητικά τεκμηριωμένη, διδακτικά συνεκτική και αποτελεσματική πρόταση συμπληρωματικής ΣΕξΑΕ, για τη διδασκαλία των Ταλαντώσεων στη Φυσική Γ’ Γυμνασίου.</a:t>
            </a:r>
          </a:p>
        </p:txBody>
      </p:sp>
      <p:sp>
        <p:nvSpPr>
          <p:cNvPr id="4" name="Τίτλος 1">
            <a:extLst>
              <a:ext uri="{FF2B5EF4-FFF2-40B4-BE49-F238E27FC236}">
                <a16:creationId xmlns:a16="http://schemas.microsoft.com/office/drawing/2014/main" id="{90ECDC92-7452-6B8F-E639-3FF4C65F4DE4}"/>
              </a:ext>
            </a:extLst>
          </p:cNvPr>
          <p:cNvSpPr>
            <a:spLocks noGrp="1"/>
          </p:cNvSpPr>
          <p:nvPr>
            <p:ph type="title"/>
          </p:nvPr>
        </p:nvSpPr>
        <p:spPr>
          <a:xfrm>
            <a:off x="1115616" y="673953"/>
            <a:ext cx="7776864" cy="576064"/>
          </a:xfrm>
        </p:spPr>
        <p:txBody>
          <a:bodyPr>
            <a:noAutofit/>
          </a:bodyPr>
          <a:lstStyle/>
          <a:p>
            <a:r>
              <a:rPr lang="el-GR" sz="3600" dirty="0"/>
              <a:t>8. Συμπεράσματα 1/2</a:t>
            </a:r>
            <a:endParaRPr lang="el-GR" sz="4000" b="1" dirty="0"/>
          </a:p>
        </p:txBody>
      </p:sp>
    </p:spTree>
    <p:extLst>
      <p:ext uri="{BB962C8B-B14F-4D97-AF65-F5344CB8AC3E}">
        <p14:creationId xmlns:p14="http://schemas.microsoft.com/office/powerpoint/2010/main" val="3964373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682D83-A03F-2E14-A5B3-AA29C5E634D7}"/>
            </a:ext>
          </a:extLst>
        </p:cNvPr>
        <p:cNvGrpSpPr/>
        <p:nvPr/>
      </p:nvGrpSpPr>
      <p:grpSpPr>
        <a:xfrm>
          <a:off x="0" y="0"/>
          <a:ext cx="0" cy="0"/>
          <a:chOff x="0" y="0"/>
          <a:chExt cx="0" cy="0"/>
        </a:xfrm>
      </p:grpSpPr>
      <p:sp>
        <p:nvSpPr>
          <p:cNvPr id="13" name="Text 11"/>
          <p:cNvSpPr/>
          <p:nvPr/>
        </p:nvSpPr>
        <p:spPr>
          <a:xfrm>
            <a:off x="1043608" y="3408461"/>
            <a:ext cx="3625482" cy="240030"/>
          </a:xfrm>
          <a:prstGeom prst="rect">
            <a:avLst/>
          </a:prstGeom>
          <a:noFill/>
          <a:ln/>
        </p:spPr>
        <p:txBody>
          <a:bodyPr wrap="square" rtlCol="0" anchor="ctr"/>
          <a:lstStyle/>
          <a:p>
            <a:endParaRPr lang="en-US" sz="1200" dirty="0"/>
          </a:p>
        </p:txBody>
      </p:sp>
      <p:sp>
        <p:nvSpPr>
          <p:cNvPr id="17" name="Text 15"/>
          <p:cNvSpPr/>
          <p:nvPr/>
        </p:nvSpPr>
        <p:spPr>
          <a:xfrm>
            <a:off x="5518518" y="3308985"/>
            <a:ext cx="3625482" cy="240030"/>
          </a:xfrm>
          <a:prstGeom prst="rect">
            <a:avLst/>
          </a:prstGeom>
          <a:noFill/>
          <a:ln/>
        </p:spPr>
        <p:txBody>
          <a:bodyPr wrap="square" rtlCol="0" anchor="ctr"/>
          <a:lstStyle/>
          <a:p>
            <a:endParaRPr lang="en-US" sz="1200" dirty="0"/>
          </a:p>
        </p:txBody>
      </p:sp>
      <p:sp>
        <p:nvSpPr>
          <p:cNvPr id="18" name="Text 16"/>
          <p:cNvSpPr/>
          <p:nvPr/>
        </p:nvSpPr>
        <p:spPr>
          <a:xfrm>
            <a:off x="4287673" y="1412777"/>
            <a:ext cx="3625482" cy="2903241"/>
          </a:xfrm>
          <a:prstGeom prst="rect">
            <a:avLst/>
          </a:prstGeom>
          <a:noFill/>
          <a:ln>
            <a:noFill/>
          </a:ln>
        </p:spPr>
        <p:txBody>
          <a:bodyPr wrap="square" rtlCol="0" anchor="t"/>
          <a:lstStyle/>
          <a:p>
            <a:pPr algn="ctr">
              <a:lnSpc>
                <a:spcPct val="150000"/>
              </a:lnSpc>
            </a:pPr>
            <a:r>
              <a:rPr lang="en-US" sz="1600" b="1" dirty="0">
                <a:solidFill>
                  <a:srgbClr val="111827"/>
                </a:solidFill>
                <a:latin typeface="+mn-lt"/>
                <a:ea typeface="Calibri" pitchFamily="34" charset="-122"/>
                <a:cs typeface="Calibri" pitchFamily="34" charset="-120"/>
              </a:rPr>
              <a:t>Προτάσεις</a:t>
            </a:r>
            <a:endParaRPr lang="el-GR" sz="1600" b="1" dirty="0">
              <a:solidFill>
                <a:srgbClr val="111827"/>
              </a:solidFill>
              <a:latin typeface="+mn-lt"/>
              <a:ea typeface="Calibri" pitchFamily="34" charset="-122"/>
              <a:cs typeface="Calibri" pitchFamily="34" charset="-120"/>
            </a:endParaRPr>
          </a:p>
          <a:p>
            <a:pPr marL="285750" indent="-285750">
              <a:lnSpc>
                <a:spcPct val="150000"/>
              </a:lnSpc>
              <a:buClr>
                <a:srgbClr val="8B1E1E"/>
              </a:buClr>
              <a:buFont typeface="Arial" panose="020B0604020202020204" pitchFamily="34" charset="0"/>
              <a:buChar char="•"/>
            </a:pPr>
            <a:r>
              <a:rPr lang="en-US" sz="1600" dirty="0">
                <a:solidFill>
                  <a:srgbClr val="111827"/>
                </a:solidFill>
                <a:latin typeface="+mn-lt"/>
                <a:ea typeface="Calibri" pitchFamily="34" charset="-122"/>
                <a:cs typeface="Calibri" pitchFamily="34" charset="-120"/>
              </a:rPr>
              <a:t>Εφαρμογή σε περισσότερα </a:t>
            </a:r>
            <a:r>
              <a:rPr lang="el-GR" sz="1600" dirty="0">
                <a:solidFill>
                  <a:srgbClr val="111827"/>
                </a:solidFill>
                <a:latin typeface="+mn-lt"/>
                <a:ea typeface="Calibri" pitchFamily="34" charset="-122"/>
                <a:cs typeface="Calibri" pitchFamily="34" charset="-120"/>
              </a:rPr>
              <a:t>τμήματα</a:t>
            </a:r>
            <a:endParaRPr lang="en-US" sz="1600" dirty="0">
              <a:solidFill>
                <a:srgbClr val="111827"/>
              </a:solidFill>
              <a:latin typeface="+mn-lt"/>
              <a:ea typeface="Calibri" pitchFamily="34" charset="-122"/>
              <a:cs typeface="Calibri" pitchFamily="34" charset="-120"/>
            </a:endParaRPr>
          </a:p>
          <a:p>
            <a:pPr marL="285750" indent="-285750">
              <a:lnSpc>
                <a:spcPct val="150000"/>
              </a:lnSpc>
              <a:buClr>
                <a:srgbClr val="8B1E1E"/>
              </a:buClr>
              <a:buFont typeface="Arial" panose="020B0604020202020204" pitchFamily="34" charset="0"/>
              <a:buChar char="•"/>
            </a:pPr>
            <a:r>
              <a:rPr lang="el-GR" sz="1600" dirty="0">
                <a:solidFill>
                  <a:srgbClr val="111827"/>
                </a:solidFill>
                <a:latin typeface="+mn-lt"/>
                <a:ea typeface="Calibri" pitchFamily="34" charset="-122"/>
                <a:cs typeface="Calibri" pitchFamily="34" charset="-120"/>
              </a:rPr>
              <a:t>Έλεγχος παραμένουσας γνώσης</a:t>
            </a:r>
            <a:endParaRPr lang="en-US" sz="1600" dirty="0">
              <a:solidFill>
                <a:srgbClr val="111827"/>
              </a:solidFill>
              <a:latin typeface="+mn-lt"/>
              <a:ea typeface="Calibri" pitchFamily="34" charset="-122"/>
              <a:cs typeface="Calibri" pitchFamily="34" charset="-120"/>
            </a:endParaRPr>
          </a:p>
        </p:txBody>
      </p:sp>
      <p:sp>
        <p:nvSpPr>
          <p:cNvPr id="2" name="Τίτλος 1">
            <a:extLst>
              <a:ext uri="{FF2B5EF4-FFF2-40B4-BE49-F238E27FC236}">
                <a16:creationId xmlns:a16="http://schemas.microsoft.com/office/drawing/2014/main" id="{A2622D1C-F0A0-A5CA-85DB-91BD8AADF119}"/>
              </a:ext>
            </a:extLst>
          </p:cNvPr>
          <p:cNvSpPr>
            <a:spLocks noGrp="1"/>
          </p:cNvSpPr>
          <p:nvPr>
            <p:ph type="title"/>
          </p:nvPr>
        </p:nvSpPr>
        <p:spPr>
          <a:xfrm>
            <a:off x="1115616" y="673953"/>
            <a:ext cx="7776864" cy="576064"/>
          </a:xfrm>
        </p:spPr>
        <p:txBody>
          <a:bodyPr>
            <a:noAutofit/>
          </a:bodyPr>
          <a:lstStyle/>
          <a:p>
            <a:r>
              <a:rPr lang="el-GR" sz="3600" dirty="0"/>
              <a:t>8. Συμπεράσματα 2/2</a:t>
            </a:r>
            <a:endParaRPr lang="el-GR" sz="4000" b="1" dirty="0"/>
          </a:p>
        </p:txBody>
      </p:sp>
      <p:sp>
        <p:nvSpPr>
          <p:cNvPr id="14" name="Text 12"/>
          <p:cNvSpPr/>
          <p:nvPr/>
        </p:nvSpPr>
        <p:spPr>
          <a:xfrm>
            <a:off x="552862" y="1412776"/>
            <a:ext cx="3515082" cy="2903242"/>
          </a:xfrm>
          <a:prstGeom prst="rect">
            <a:avLst/>
          </a:prstGeom>
          <a:noFill/>
          <a:ln>
            <a:noFill/>
          </a:ln>
        </p:spPr>
        <p:txBody>
          <a:bodyPr wrap="square" rtlCol="0" anchor="t"/>
          <a:lstStyle/>
          <a:p>
            <a:pPr algn="ctr">
              <a:lnSpc>
                <a:spcPct val="150000"/>
              </a:lnSpc>
            </a:pPr>
            <a:r>
              <a:rPr lang="en-US" sz="1600" b="1" dirty="0">
                <a:solidFill>
                  <a:srgbClr val="111827"/>
                </a:solidFill>
                <a:latin typeface="+mn-lt"/>
                <a:ea typeface="Calibri" pitchFamily="34" charset="-122"/>
                <a:cs typeface="Calibri" pitchFamily="34" charset="-120"/>
              </a:rPr>
              <a:t>Περιορισμοί</a:t>
            </a:r>
            <a:endParaRPr lang="el-GR" sz="1600" b="1" dirty="0">
              <a:solidFill>
                <a:srgbClr val="111827"/>
              </a:solidFill>
              <a:latin typeface="+mn-lt"/>
              <a:ea typeface="Calibri" pitchFamily="34" charset="-122"/>
              <a:cs typeface="Calibri" pitchFamily="34" charset="-120"/>
            </a:endParaRPr>
          </a:p>
          <a:p>
            <a:pPr marL="285750" indent="-285750">
              <a:lnSpc>
                <a:spcPct val="150000"/>
              </a:lnSpc>
              <a:buClr>
                <a:srgbClr val="8B1E1E"/>
              </a:buClr>
              <a:buFont typeface="Arial" panose="020B0604020202020204" pitchFamily="34" charset="0"/>
              <a:buChar char="•"/>
            </a:pPr>
            <a:r>
              <a:rPr lang="en-US" sz="1600" dirty="0">
                <a:solidFill>
                  <a:srgbClr val="111827"/>
                </a:solidFill>
                <a:latin typeface="+mn-lt"/>
                <a:ea typeface="Calibri" pitchFamily="34" charset="-122"/>
                <a:cs typeface="Calibri" pitchFamily="34" charset="-120"/>
              </a:rPr>
              <a:t>Μικρό δείγμα</a:t>
            </a:r>
            <a:r>
              <a:rPr lang="el-GR" sz="1600" dirty="0">
                <a:solidFill>
                  <a:srgbClr val="111827"/>
                </a:solidFill>
                <a:latin typeface="+mn-lt"/>
                <a:ea typeface="Calibri" pitchFamily="34" charset="-122"/>
                <a:cs typeface="Calibri" pitchFamily="34" charset="-120"/>
              </a:rPr>
              <a:t> μαθητών</a:t>
            </a:r>
            <a:r>
              <a:rPr lang="en-US" sz="1600" dirty="0">
                <a:solidFill>
                  <a:srgbClr val="111827"/>
                </a:solidFill>
                <a:latin typeface="+mn-lt"/>
                <a:ea typeface="Calibri" pitchFamily="34" charset="-122"/>
                <a:cs typeface="Calibri" pitchFamily="34" charset="-120"/>
              </a:rPr>
              <a:t> (48)</a:t>
            </a:r>
            <a:endParaRPr lang="el-GR" sz="1600" dirty="0">
              <a:solidFill>
                <a:srgbClr val="111827"/>
              </a:solidFill>
              <a:latin typeface="+mn-lt"/>
              <a:ea typeface="Calibri" pitchFamily="34" charset="-122"/>
              <a:cs typeface="Calibri" pitchFamily="34" charset="-120"/>
            </a:endParaRPr>
          </a:p>
          <a:p>
            <a:pPr marL="285750" indent="-285750">
              <a:lnSpc>
                <a:spcPct val="150000"/>
              </a:lnSpc>
              <a:buClr>
                <a:srgbClr val="8B1E1E"/>
              </a:buClr>
              <a:buFont typeface="Arial" panose="020B0604020202020204" pitchFamily="34" charset="0"/>
              <a:buChar char="•"/>
            </a:pPr>
            <a:r>
              <a:rPr lang="el-GR" sz="1600" dirty="0">
                <a:solidFill>
                  <a:srgbClr val="111827"/>
                </a:solidFill>
                <a:latin typeface="+mn-lt"/>
                <a:ea typeface="Calibri" pitchFamily="34" charset="-122"/>
                <a:cs typeface="Calibri" pitchFamily="34" charset="-120"/>
              </a:rPr>
              <a:t>Μικρό δείγμα ειδικών στην ΕξΑΕ (4)</a:t>
            </a:r>
            <a:endParaRPr lang="en-US" sz="1600" dirty="0">
              <a:solidFill>
                <a:srgbClr val="111827"/>
              </a:solidFill>
              <a:latin typeface="+mn-lt"/>
              <a:ea typeface="Calibri" pitchFamily="34" charset="-122"/>
              <a:cs typeface="Calibri" pitchFamily="34" charset="-120"/>
            </a:endParaRPr>
          </a:p>
          <a:p>
            <a:pPr marL="285750" indent="-285750">
              <a:lnSpc>
                <a:spcPct val="150000"/>
              </a:lnSpc>
              <a:buClr>
                <a:srgbClr val="8B1E1E"/>
              </a:buClr>
              <a:buFont typeface="Arial" panose="020B0604020202020204" pitchFamily="34" charset="0"/>
              <a:buChar char="•"/>
            </a:pPr>
            <a:r>
              <a:rPr lang="en-US" sz="1600" dirty="0">
                <a:solidFill>
                  <a:srgbClr val="111827"/>
                </a:solidFill>
                <a:latin typeface="+mn-lt"/>
                <a:ea typeface="Calibri" pitchFamily="34" charset="-122"/>
                <a:cs typeface="Calibri" pitchFamily="34" charset="-120"/>
              </a:rPr>
              <a:t>Αξιολόγηση άμεσα μετά την παρέμβαση</a:t>
            </a:r>
            <a:r>
              <a:rPr lang="el-GR" sz="1600" dirty="0">
                <a:solidFill>
                  <a:srgbClr val="111827"/>
                </a:solidFill>
                <a:latin typeface="+mn-lt"/>
                <a:ea typeface="Calibri" pitchFamily="34" charset="-122"/>
                <a:cs typeface="Calibri" pitchFamily="34" charset="-120"/>
              </a:rPr>
              <a:t>, μη έλεγχος παραμένουσας γνώσης</a:t>
            </a:r>
            <a:endParaRPr lang="en-US" sz="1600" dirty="0">
              <a:latin typeface="+mn-lt"/>
            </a:endParaRPr>
          </a:p>
        </p:txBody>
      </p:sp>
      <p:pic>
        <p:nvPicPr>
          <p:cNvPr id="8" name="Εικόνα 7">
            <a:extLst>
              <a:ext uri="{FF2B5EF4-FFF2-40B4-BE49-F238E27FC236}">
                <a16:creationId xmlns:a16="http://schemas.microsoft.com/office/drawing/2014/main" id="{7D2CA48D-A5B4-2079-4FA1-5F416FCABB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08349" y="3042973"/>
            <a:ext cx="5584131" cy="3141074"/>
          </a:xfrm>
          <a:prstGeom prst="rect">
            <a:avLst/>
          </a:prstGeom>
          <a:ln>
            <a:solidFill>
              <a:srgbClr val="9CA3AF"/>
            </a:solidFill>
          </a:ln>
        </p:spPr>
      </p:pic>
      <p:sp>
        <p:nvSpPr>
          <p:cNvPr id="4" name="TextBox 3">
            <a:extLst>
              <a:ext uri="{FF2B5EF4-FFF2-40B4-BE49-F238E27FC236}">
                <a16:creationId xmlns:a16="http://schemas.microsoft.com/office/drawing/2014/main" id="{C8871A3C-36A2-5B35-AEA4-D4C0D1B0B859}"/>
              </a:ext>
            </a:extLst>
          </p:cNvPr>
          <p:cNvSpPr txBox="1"/>
          <p:nvPr/>
        </p:nvSpPr>
        <p:spPr>
          <a:xfrm>
            <a:off x="2854222" y="6184047"/>
            <a:ext cx="5328592" cy="276999"/>
          </a:xfrm>
          <a:prstGeom prst="rect">
            <a:avLst/>
          </a:prstGeom>
          <a:noFill/>
        </p:spPr>
        <p:txBody>
          <a:bodyPr wrap="square">
            <a:spAutoFit/>
          </a:bodyPr>
          <a:lstStyle/>
          <a:p>
            <a:r>
              <a:rPr lang="el-GR" sz="1200" dirty="0" err="1">
                <a:latin typeface="+mn-lt"/>
              </a:rPr>
              <a:t>Συννεφόλεξο</a:t>
            </a:r>
            <a:r>
              <a:rPr lang="el-GR" sz="1200" dirty="0">
                <a:latin typeface="+mn-lt"/>
              </a:rPr>
              <a:t> με όλες τις απαντήσεις μαθητών/τριών (μέγεθος λέξης = συχνότητα)</a:t>
            </a:r>
          </a:p>
        </p:txBody>
      </p:sp>
    </p:spTree>
    <p:extLst>
      <p:ext uri="{BB962C8B-B14F-4D97-AF65-F5344CB8AC3E}">
        <p14:creationId xmlns:p14="http://schemas.microsoft.com/office/powerpoint/2010/main" val="28497010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E05F53-F140-DEED-DF2C-55DFEAA44DB6}"/>
            </a:ext>
          </a:extLst>
        </p:cNvPr>
        <p:cNvGrpSpPr/>
        <p:nvPr/>
      </p:nvGrpSpPr>
      <p:grpSpPr>
        <a:xfrm>
          <a:off x="0" y="0"/>
          <a:ext cx="0" cy="0"/>
          <a:chOff x="0" y="0"/>
          <a:chExt cx="0" cy="0"/>
        </a:xfrm>
      </p:grpSpPr>
      <p:pic>
        <p:nvPicPr>
          <p:cNvPr id="10" name="Εικόνα 9">
            <a:extLst>
              <a:ext uri="{FF2B5EF4-FFF2-40B4-BE49-F238E27FC236}">
                <a16:creationId xmlns:a16="http://schemas.microsoft.com/office/drawing/2014/main" id="{1DCDDC72-42FD-B893-B2B6-A2761B4E9A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0747" y="1377932"/>
            <a:ext cx="7289070" cy="4859380"/>
          </a:xfrm>
          <a:prstGeom prst="rect">
            <a:avLst/>
          </a:prstGeom>
        </p:spPr>
      </p:pic>
      <p:sp>
        <p:nvSpPr>
          <p:cNvPr id="4" name="9 - Ορθογώνιο">
            <a:extLst>
              <a:ext uri="{FF2B5EF4-FFF2-40B4-BE49-F238E27FC236}">
                <a16:creationId xmlns:a16="http://schemas.microsoft.com/office/drawing/2014/main" id="{06447539-1EE5-2FD8-3CC9-B37A33F9810A}"/>
              </a:ext>
            </a:extLst>
          </p:cNvPr>
          <p:cNvSpPr/>
          <p:nvPr/>
        </p:nvSpPr>
        <p:spPr>
          <a:xfrm>
            <a:off x="1306488" y="2060848"/>
            <a:ext cx="7289070" cy="1200329"/>
          </a:xfrm>
          <a:prstGeom prst="rect">
            <a:avLst/>
          </a:prstGeom>
        </p:spPr>
        <p:txBody>
          <a:bodyPr wrap="square">
            <a:spAutoFit/>
          </a:bodyPr>
          <a:lstStyle/>
          <a:p>
            <a:pPr algn="ctr"/>
            <a:r>
              <a:rPr lang="el-GR" sz="3600" b="1" dirty="0">
                <a:latin typeface="+mj-lt"/>
                <a:ea typeface="+mj-ea"/>
                <a:cs typeface="+mj-cs"/>
              </a:rPr>
              <a:t>Σας ευχαριστώ </a:t>
            </a:r>
          </a:p>
          <a:p>
            <a:pPr algn="ctr"/>
            <a:r>
              <a:rPr lang="el-GR" sz="3600" b="1" dirty="0">
                <a:latin typeface="+mj-lt"/>
                <a:ea typeface="+mj-ea"/>
                <a:cs typeface="+mj-cs"/>
              </a:rPr>
              <a:t>για την προσοχή σας!</a:t>
            </a:r>
          </a:p>
        </p:txBody>
      </p:sp>
      <p:sp>
        <p:nvSpPr>
          <p:cNvPr id="5" name="TextBox 4">
            <a:extLst>
              <a:ext uri="{FF2B5EF4-FFF2-40B4-BE49-F238E27FC236}">
                <a16:creationId xmlns:a16="http://schemas.microsoft.com/office/drawing/2014/main" id="{0DADFDFF-2553-1DC7-7C77-4C8BC4B9B0A4}"/>
              </a:ext>
            </a:extLst>
          </p:cNvPr>
          <p:cNvSpPr txBox="1"/>
          <p:nvPr/>
        </p:nvSpPr>
        <p:spPr>
          <a:xfrm>
            <a:off x="1475656" y="620688"/>
            <a:ext cx="4572000" cy="646331"/>
          </a:xfrm>
          <a:prstGeom prst="rect">
            <a:avLst/>
          </a:prstGeom>
          <a:noFill/>
        </p:spPr>
        <p:txBody>
          <a:bodyPr wrap="square">
            <a:spAutoFit/>
          </a:bodyPr>
          <a:lstStyle/>
          <a:p>
            <a:r>
              <a:rPr lang="el-GR" sz="3600" b="1" dirty="0">
                <a:latin typeface="+mj-lt"/>
                <a:ea typeface="+mj-ea"/>
                <a:cs typeface="+mj-cs"/>
              </a:rPr>
              <a:t>Ερωτήσεις;</a:t>
            </a:r>
          </a:p>
        </p:txBody>
      </p:sp>
      <p:sp>
        <p:nvSpPr>
          <p:cNvPr id="7" name="AutoShape 2" descr="Δημιουργημένη εικόνα">
            <a:extLst>
              <a:ext uri="{FF2B5EF4-FFF2-40B4-BE49-F238E27FC236}">
                <a16:creationId xmlns:a16="http://schemas.microsoft.com/office/drawing/2014/main" id="{4F8A4C69-FBFC-D372-4756-B1AF58321ECD}"/>
              </a:ext>
            </a:extLst>
          </p:cNvPr>
          <p:cNvSpPr>
            <a:spLocks noChangeAspect="1" noChangeArrowheads="1"/>
          </p:cNvSpPr>
          <p:nvPr/>
        </p:nvSpPr>
        <p:spPr bwMode="auto">
          <a:xfrm>
            <a:off x="1331640" y="381000"/>
            <a:ext cx="7812360" cy="520824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Tree>
    <p:extLst>
      <p:ext uri="{BB962C8B-B14F-4D97-AF65-F5344CB8AC3E}">
        <p14:creationId xmlns:p14="http://schemas.microsoft.com/office/powerpoint/2010/main" val="371406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alpha val="90000"/>
          </a:schemeClr>
        </a:solidFill>
        <a:effectLst/>
      </p:bgPr>
    </p:bg>
    <p:spTree>
      <p:nvGrpSpPr>
        <p:cNvPr id="1" name=""/>
        <p:cNvGrpSpPr/>
        <p:nvPr/>
      </p:nvGrpSpPr>
      <p:grpSpPr>
        <a:xfrm>
          <a:off x="0" y="0"/>
          <a:ext cx="0" cy="0"/>
          <a:chOff x="0" y="0"/>
          <a:chExt cx="0" cy="0"/>
        </a:xfrm>
      </p:grpSpPr>
      <p:pic>
        <p:nvPicPr>
          <p:cNvPr id="8194" name="Picture 2" descr="Σκοπός: Περισσότερες από 22 εκατομμύρια εικονογραφήσεις και σχέδια στοκ  χωρίς δικαιώματα και με δυνατότητα χορήγησης άδειας χρήσης | Shutterstock">
            <a:extLst>
              <a:ext uri="{FF2B5EF4-FFF2-40B4-BE49-F238E27FC236}">
                <a16:creationId xmlns:a16="http://schemas.microsoft.com/office/drawing/2014/main" id="{F2C0B8A1-EA71-C91F-4BF4-88D18DD10D9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2568"/>
          <a:stretch>
            <a:fillRect/>
          </a:stretch>
        </p:blipFill>
        <p:spPr bwMode="auto">
          <a:xfrm>
            <a:off x="7787868" y="332656"/>
            <a:ext cx="1069308" cy="83903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466E99BA-D691-C024-1EF2-4EA840926013}"/>
              </a:ext>
            </a:extLst>
          </p:cNvPr>
          <p:cNvSpPr txBox="1"/>
          <p:nvPr/>
        </p:nvSpPr>
        <p:spPr>
          <a:xfrm>
            <a:off x="611560" y="1571476"/>
            <a:ext cx="3867231" cy="4801314"/>
          </a:xfrm>
          <a:prstGeom prst="rect">
            <a:avLst/>
          </a:prstGeom>
          <a:solidFill>
            <a:schemeClr val="bg1"/>
          </a:solidFill>
          <a:ln w="12700">
            <a:solidFill>
              <a:schemeClr val="bg1">
                <a:lumMod val="95000"/>
              </a:schemeClr>
            </a:solidFill>
          </a:ln>
        </p:spPr>
        <p:txBody>
          <a:bodyPr wrap="square">
            <a:spAutoFit/>
          </a:bodyPr>
          <a:lstStyle/>
          <a:p>
            <a:pPr algn="ctr">
              <a:buClr>
                <a:srgbClr val="C69200"/>
              </a:buClr>
            </a:pPr>
            <a:r>
              <a:rPr lang="el-GR" sz="1800" b="1" dirty="0">
                <a:latin typeface="+mn-lt"/>
              </a:rPr>
              <a:t>Διδακτική–πρακτική</a:t>
            </a:r>
          </a:p>
          <a:p>
            <a:pPr marL="285750" indent="-285750">
              <a:buClr>
                <a:srgbClr val="C69200"/>
              </a:buClr>
              <a:buFont typeface="Wingdings" panose="05000000000000000000" pitchFamily="2" charset="2"/>
              <a:buChar char="q"/>
            </a:pPr>
            <a:endParaRPr lang="el-GR" sz="1800" dirty="0">
              <a:latin typeface="+mn-lt"/>
            </a:endParaRPr>
          </a:p>
          <a:p>
            <a:pPr marL="285750" indent="-285750">
              <a:buClr>
                <a:srgbClr val="C69200"/>
              </a:buClr>
              <a:buFont typeface="Wingdings" panose="05000000000000000000" pitchFamily="2" charset="2"/>
              <a:buChar char="q"/>
            </a:pPr>
            <a:r>
              <a:rPr lang="el-GR" sz="1800" dirty="0">
                <a:latin typeface="+mn-lt"/>
              </a:rPr>
              <a:t>Παράγει ολοκληρωμένο </a:t>
            </a:r>
            <a:r>
              <a:rPr lang="el-GR" sz="1800" b="1" dirty="0">
                <a:latin typeface="+mn-lt"/>
              </a:rPr>
              <a:t>πολυμεσικό</a:t>
            </a:r>
            <a:r>
              <a:rPr lang="el-GR" sz="1800" dirty="0">
                <a:latin typeface="+mn-lt"/>
              </a:rPr>
              <a:t> </a:t>
            </a:r>
            <a:r>
              <a:rPr lang="el-GR" sz="1800" b="1" dirty="0">
                <a:latin typeface="+mn-lt"/>
              </a:rPr>
              <a:t>υλικό</a:t>
            </a:r>
            <a:r>
              <a:rPr lang="el-GR" sz="1800" dirty="0">
                <a:latin typeface="+mn-lt"/>
              </a:rPr>
              <a:t> για τις «Ταλαντώσεις», δομημένο σύμφωνα με βασικές αρχές Πολυμεσικής Μάθησης (</a:t>
            </a:r>
            <a:r>
              <a:rPr lang="el-GR" sz="1800" dirty="0" err="1">
                <a:latin typeface="+mn-lt"/>
              </a:rPr>
              <a:t>Mayer</a:t>
            </a:r>
            <a:r>
              <a:rPr lang="el-GR" sz="1800" dirty="0">
                <a:latin typeface="+mn-lt"/>
              </a:rPr>
              <a:t>).</a:t>
            </a:r>
          </a:p>
          <a:p>
            <a:pPr marL="285750" indent="-285750">
              <a:buClr>
                <a:srgbClr val="C69200"/>
              </a:buClr>
              <a:buFont typeface="Wingdings" panose="05000000000000000000" pitchFamily="2" charset="2"/>
              <a:buChar char="q"/>
            </a:pPr>
            <a:endParaRPr lang="el-GR" sz="1800" dirty="0">
              <a:latin typeface="+mn-lt"/>
            </a:endParaRPr>
          </a:p>
          <a:p>
            <a:pPr marL="285750" indent="-285750">
              <a:buClr>
                <a:srgbClr val="C69200"/>
              </a:buClr>
              <a:buFont typeface="Wingdings" panose="05000000000000000000" pitchFamily="2" charset="2"/>
              <a:buChar char="q"/>
            </a:pPr>
            <a:r>
              <a:rPr lang="el-GR" sz="1800" dirty="0">
                <a:latin typeface="+mn-lt"/>
              </a:rPr>
              <a:t>Ενισχύει την </a:t>
            </a:r>
            <a:r>
              <a:rPr lang="el-GR" sz="1800" b="1" dirty="0">
                <a:latin typeface="+mn-lt"/>
              </a:rPr>
              <a:t>ενεργό, </a:t>
            </a:r>
            <a:r>
              <a:rPr lang="el-GR" sz="1800" b="1" dirty="0" err="1">
                <a:latin typeface="+mn-lt"/>
              </a:rPr>
              <a:t>αυτορυθμιζόμενη</a:t>
            </a:r>
            <a:r>
              <a:rPr lang="el-GR" sz="1800" b="1" dirty="0">
                <a:latin typeface="+mn-lt"/>
              </a:rPr>
              <a:t> μάθηση</a:t>
            </a:r>
            <a:r>
              <a:rPr lang="el-GR" sz="1800" dirty="0">
                <a:latin typeface="+mn-lt"/>
              </a:rPr>
              <a:t>.</a:t>
            </a:r>
          </a:p>
          <a:p>
            <a:pPr marL="285750" indent="-285750">
              <a:buClr>
                <a:srgbClr val="C69200"/>
              </a:buClr>
              <a:buFont typeface="Wingdings" panose="05000000000000000000" pitchFamily="2" charset="2"/>
              <a:buChar char="q"/>
            </a:pPr>
            <a:endParaRPr lang="el-GR" sz="1800" dirty="0">
              <a:latin typeface="+mn-lt"/>
            </a:endParaRPr>
          </a:p>
          <a:p>
            <a:pPr marL="285750" indent="-285750">
              <a:buClr>
                <a:srgbClr val="C69200"/>
              </a:buClr>
              <a:buFont typeface="Wingdings" panose="05000000000000000000" pitchFamily="2" charset="2"/>
              <a:buChar char="q"/>
            </a:pPr>
            <a:r>
              <a:rPr lang="el-GR" sz="1800" dirty="0">
                <a:latin typeface="+mn-lt"/>
              </a:rPr>
              <a:t>Είναι άμεσα εφαρμόσιμο ως </a:t>
            </a:r>
            <a:r>
              <a:rPr lang="el-GR" sz="1800" b="1" dirty="0">
                <a:latin typeface="+mn-lt"/>
              </a:rPr>
              <a:t>συμπληρωματικό</a:t>
            </a:r>
            <a:r>
              <a:rPr lang="el-GR" sz="1800" dirty="0">
                <a:latin typeface="+mn-lt"/>
              </a:rPr>
              <a:t> υλικό στη διδασκαλία Φυσικής Γ΄ Γυμνασίου.</a:t>
            </a:r>
          </a:p>
          <a:p>
            <a:pPr marL="285750" indent="-285750">
              <a:buClr>
                <a:srgbClr val="C69200"/>
              </a:buClr>
              <a:buFont typeface="Wingdings" panose="05000000000000000000" pitchFamily="2" charset="2"/>
              <a:buChar char="q"/>
            </a:pPr>
            <a:endParaRPr lang="el-GR" sz="1800" dirty="0">
              <a:latin typeface="+mn-lt"/>
            </a:endParaRPr>
          </a:p>
          <a:p>
            <a:pPr marL="285750" indent="-285750">
              <a:buClr>
                <a:srgbClr val="C69200"/>
              </a:buClr>
              <a:buFont typeface="Wingdings" panose="05000000000000000000" pitchFamily="2" charset="2"/>
              <a:buChar char="q"/>
            </a:pPr>
            <a:endParaRPr lang="el-GR" sz="1800" dirty="0">
              <a:latin typeface="+mn-lt"/>
            </a:endParaRPr>
          </a:p>
          <a:p>
            <a:pPr marL="285750" indent="-285750">
              <a:buClr>
                <a:srgbClr val="C69200"/>
              </a:buClr>
              <a:buFont typeface="Wingdings" panose="05000000000000000000" pitchFamily="2" charset="2"/>
              <a:buChar char="q"/>
            </a:pPr>
            <a:endParaRPr lang="el-GR" sz="1800" dirty="0">
              <a:latin typeface="+mn-lt"/>
            </a:endParaRPr>
          </a:p>
        </p:txBody>
      </p:sp>
      <p:sp>
        <p:nvSpPr>
          <p:cNvPr id="13" name="TextBox 12">
            <a:extLst>
              <a:ext uri="{FF2B5EF4-FFF2-40B4-BE49-F238E27FC236}">
                <a16:creationId xmlns:a16="http://schemas.microsoft.com/office/drawing/2014/main" id="{D6E908C2-8D3D-EE22-7274-D71EFB87BF84}"/>
              </a:ext>
            </a:extLst>
          </p:cNvPr>
          <p:cNvSpPr txBox="1"/>
          <p:nvPr/>
        </p:nvSpPr>
        <p:spPr>
          <a:xfrm>
            <a:off x="4586838" y="1562308"/>
            <a:ext cx="4248472" cy="4801314"/>
          </a:xfrm>
          <a:prstGeom prst="rect">
            <a:avLst/>
          </a:prstGeom>
          <a:solidFill>
            <a:schemeClr val="bg1"/>
          </a:solidFill>
          <a:ln w="12700">
            <a:solidFill>
              <a:schemeClr val="bg1">
                <a:lumMod val="95000"/>
              </a:schemeClr>
            </a:solidFill>
          </a:ln>
        </p:spPr>
        <p:txBody>
          <a:bodyPr wrap="square">
            <a:spAutoFit/>
          </a:bodyPr>
          <a:lstStyle/>
          <a:p>
            <a:pPr algn="ctr">
              <a:buClr>
                <a:srgbClr val="C69200"/>
              </a:buClr>
            </a:pPr>
            <a:r>
              <a:rPr lang="el-GR" sz="1800" b="1" dirty="0">
                <a:latin typeface="+mn-lt"/>
              </a:rPr>
              <a:t>Ερευνητική–μεθοδολογική</a:t>
            </a:r>
          </a:p>
          <a:p>
            <a:pPr marL="285750" indent="-285750">
              <a:buClr>
                <a:srgbClr val="C69200"/>
              </a:buClr>
              <a:buFont typeface="Wingdings" panose="05000000000000000000" pitchFamily="2" charset="2"/>
              <a:buChar char="q"/>
            </a:pPr>
            <a:endParaRPr lang="el-GR" sz="1800" dirty="0">
              <a:latin typeface="+mn-lt"/>
            </a:endParaRPr>
          </a:p>
          <a:p>
            <a:pPr marL="285750" indent="-285750">
              <a:buClr>
                <a:srgbClr val="C69200"/>
              </a:buClr>
              <a:buFont typeface="Wingdings" panose="05000000000000000000" pitchFamily="2" charset="2"/>
              <a:buChar char="q"/>
            </a:pPr>
            <a:r>
              <a:rPr lang="el-GR" sz="1800" dirty="0">
                <a:latin typeface="+mn-lt"/>
              </a:rPr>
              <a:t>Αναδεικνύει καλή πρακτική για τον </a:t>
            </a:r>
            <a:r>
              <a:rPr lang="el-GR" sz="1800" b="1" dirty="0">
                <a:latin typeface="+mn-lt"/>
              </a:rPr>
              <a:t>σχεδιασμό, την υλοποίηση και την αξιολόγηση </a:t>
            </a:r>
            <a:r>
              <a:rPr lang="el-GR" sz="1800" dirty="0">
                <a:latin typeface="+mn-lt"/>
              </a:rPr>
              <a:t>εκπαιδευτικού υλικού ΣΕξΑΕ, η οποία μπορεί να εφαρμοστεί σε άλλες ενότητες Φυσικής.</a:t>
            </a:r>
          </a:p>
          <a:p>
            <a:pPr marL="285750" indent="-285750">
              <a:buClr>
                <a:srgbClr val="C69200"/>
              </a:buClr>
              <a:buFont typeface="Wingdings" panose="05000000000000000000" pitchFamily="2" charset="2"/>
              <a:buChar char="q"/>
            </a:pPr>
            <a:endParaRPr lang="el-GR" sz="1800" dirty="0">
              <a:latin typeface="+mn-lt"/>
            </a:endParaRPr>
          </a:p>
          <a:p>
            <a:pPr marL="285750" indent="-285750">
              <a:buClr>
                <a:srgbClr val="C69200"/>
              </a:buClr>
              <a:buFont typeface="Wingdings" panose="05000000000000000000" pitchFamily="2" charset="2"/>
              <a:buChar char="q"/>
            </a:pPr>
            <a:r>
              <a:rPr lang="el-GR" sz="1800" dirty="0">
                <a:latin typeface="+mn-lt"/>
              </a:rPr>
              <a:t>Συνδυάζει ποσοτικά ευρήματα με </a:t>
            </a:r>
            <a:r>
              <a:rPr lang="el-GR" sz="1800" b="1" dirty="0">
                <a:latin typeface="+mn-lt"/>
              </a:rPr>
              <a:t>αποτίμηση χρηστών </a:t>
            </a:r>
            <a:r>
              <a:rPr lang="el-GR" sz="1800" dirty="0">
                <a:latin typeface="+mn-lt"/>
              </a:rPr>
              <a:t>(μαθητές και ειδικοί) σε άξονες βασισμένους στις αρχές ΕξΑΕ και Πολυμεσικής Μάθησης.</a:t>
            </a:r>
          </a:p>
          <a:p>
            <a:pPr marL="285750" indent="-285750">
              <a:buClr>
                <a:srgbClr val="C69200"/>
              </a:buClr>
              <a:buFont typeface="Wingdings" panose="05000000000000000000" pitchFamily="2" charset="2"/>
              <a:buChar char="q"/>
            </a:pPr>
            <a:endParaRPr lang="el-GR" sz="1800" dirty="0">
              <a:latin typeface="+mn-lt"/>
            </a:endParaRPr>
          </a:p>
          <a:p>
            <a:pPr marL="285750" indent="-285750">
              <a:buClr>
                <a:srgbClr val="C69200"/>
              </a:buClr>
              <a:buFont typeface="Wingdings" panose="05000000000000000000" pitchFamily="2" charset="2"/>
              <a:buChar char="q"/>
            </a:pPr>
            <a:r>
              <a:rPr lang="el-GR" sz="1800" dirty="0">
                <a:latin typeface="+mn-lt"/>
              </a:rPr>
              <a:t>Συλλέγει ποσοτικά δεδομένα (</a:t>
            </a:r>
            <a:r>
              <a:rPr lang="el-GR" sz="1800" dirty="0" err="1">
                <a:latin typeface="+mn-lt"/>
              </a:rPr>
              <a:t>pre</a:t>
            </a:r>
            <a:r>
              <a:rPr lang="el-GR" sz="1800" dirty="0">
                <a:latin typeface="+mn-lt"/>
              </a:rPr>
              <a:t>–post</a:t>
            </a:r>
            <a:r>
              <a:rPr lang="en-US" sz="1800" dirty="0">
                <a:latin typeface="+mn-lt"/>
              </a:rPr>
              <a:t> test</a:t>
            </a:r>
            <a:r>
              <a:rPr lang="el-GR" sz="1800" dirty="0">
                <a:latin typeface="+mn-lt"/>
              </a:rPr>
              <a:t>) και δείχνει στατιστικά σημαντική βελτίωση για την </a:t>
            </a:r>
            <a:r>
              <a:rPr lang="el-GR" sz="1800" b="1" dirty="0">
                <a:latin typeface="+mn-lt"/>
              </a:rPr>
              <a:t>Ομάδα Πειραματισμού</a:t>
            </a:r>
            <a:r>
              <a:rPr lang="el-GR" sz="1800" dirty="0">
                <a:latin typeface="+mn-lt"/>
              </a:rPr>
              <a:t>.</a:t>
            </a:r>
          </a:p>
        </p:txBody>
      </p:sp>
      <p:sp>
        <p:nvSpPr>
          <p:cNvPr id="5" name="Τίτλος 1">
            <a:extLst>
              <a:ext uri="{FF2B5EF4-FFF2-40B4-BE49-F238E27FC236}">
                <a16:creationId xmlns:a16="http://schemas.microsoft.com/office/drawing/2014/main" id="{07485EB8-3F42-8323-F097-C56C92BF6F53}"/>
              </a:ext>
            </a:extLst>
          </p:cNvPr>
          <p:cNvSpPr>
            <a:spLocks noGrp="1"/>
          </p:cNvSpPr>
          <p:nvPr>
            <p:ph type="title"/>
          </p:nvPr>
        </p:nvSpPr>
        <p:spPr>
          <a:xfrm>
            <a:off x="1356132" y="332656"/>
            <a:ext cx="7372350" cy="1074738"/>
          </a:xfrm>
        </p:spPr>
        <p:txBody>
          <a:bodyPr>
            <a:noAutofit/>
          </a:bodyPr>
          <a:lstStyle/>
          <a:p>
            <a:pPr>
              <a:buClr>
                <a:srgbClr val="C69200"/>
              </a:buClr>
            </a:pPr>
            <a:r>
              <a:rPr lang="el-GR" sz="3600" dirty="0"/>
              <a:t>2. Συνεισφορά της διπλωματικής</a:t>
            </a:r>
            <a:endParaRPr lang="el-GR" sz="3600" b="1" dirty="0"/>
          </a:p>
        </p:txBody>
      </p:sp>
    </p:spTree>
    <p:extLst>
      <p:ext uri="{BB962C8B-B14F-4D97-AF65-F5344CB8AC3E}">
        <p14:creationId xmlns:p14="http://schemas.microsoft.com/office/powerpoint/2010/main" val="1377643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Εικόνα 7">
            <a:extLst>
              <a:ext uri="{FF2B5EF4-FFF2-40B4-BE49-F238E27FC236}">
                <a16:creationId xmlns:a16="http://schemas.microsoft.com/office/drawing/2014/main" id="{0518A93F-22CB-C9F8-EF92-36772AD84E70}"/>
              </a:ext>
            </a:extLst>
          </p:cNvPr>
          <p:cNvPicPr>
            <a:picLocks noChangeAspect="1"/>
          </p:cNvPicPr>
          <p:nvPr/>
        </p:nvPicPr>
        <p:blipFill>
          <a:blip r:embed="rId2" cstate="print">
            <a:extLst>
              <a:ext uri="{28A0092B-C50C-407E-A947-70E740481C1C}">
                <a14:useLocalDpi xmlns:a14="http://schemas.microsoft.com/office/drawing/2010/main" val="0"/>
              </a:ext>
            </a:extLst>
          </a:blip>
          <a:srcRect t="13348" r="9231"/>
          <a:stretch>
            <a:fillRect/>
          </a:stretch>
        </p:blipFill>
        <p:spPr>
          <a:xfrm>
            <a:off x="7668344" y="403030"/>
            <a:ext cx="936104" cy="670240"/>
          </a:xfrm>
          <a:prstGeom prst="rect">
            <a:avLst/>
          </a:prstGeom>
        </p:spPr>
      </p:pic>
      <p:sp>
        <p:nvSpPr>
          <p:cNvPr id="2" name="Τίτλος 1"/>
          <p:cNvSpPr>
            <a:spLocks noGrp="1"/>
          </p:cNvSpPr>
          <p:nvPr>
            <p:ph type="title"/>
          </p:nvPr>
        </p:nvSpPr>
        <p:spPr>
          <a:xfrm>
            <a:off x="1259632" y="620688"/>
            <a:ext cx="7776864" cy="576064"/>
          </a:xfrm>
        </p:spPr>
        <p:txBody>
          <a:bodyPr>
            <a:noAutofit/>
          </a:bodyPr>
          <a:lstStyle/>
          <a:p>
            <a:r>
              <a:rPr lang="el-GR" sz="3600" dirty="0"/>
              <a:t>3. Ερευνητικά Ερωτήματα</a:t>
            </a:r>
            <a:endParaRPr lang="el-GR" sz="4000" b="1" dirty="0"/>
          </a:p>
        </p:txBody>
      </p:sp>
      <p:sp>
        <p:nvSpPr>
          <p:cNvPr id="3" name="9 - Ορθογώνιο">
            <a:extLst>
              <a:ext uri="{FF2B5EF4-FFF2-40B4-BE49-F238E27FC236}">
                <a16:creationId xmlns:a16="http://schemas.microsoft.com/office/drawing/2014/main" id="{31994B64-2978-C4B8-D278-8C4C61DFEC05}"/>
              </a:ext>
            </a:extLst>
          </p:cNvPr>
          <p:cNvSpPr/>
          <p:nvPr/>
        </p:nvSpPr>
        <p:spPr>
          <a:xfrm>
            <a:off x="755576" y="1556792"/>
            <a:ext cx="7632848" cy="4402937"/>
          </a:xfrm>
          <a:prstGeom prst="rect">
            <a:avLst/>
          </a:prstGeom>
        </p:spPr>
        <p:txBody>
          <a:bodyPr wrap="square">
            <a:spAutoFit/>
          </a:bodyPr>
          <a:lstStyle/>
          <a:p>
            <a:pPr marL="342900" indent="-342900" algn="just">
              <a:lnSpc>
                <a:spcPct val="150000"/>
              </a:lnSpc>
              <a:spcBef>
                <a:spcPts val="600"/>
              </a:spcBef>
              <a:spcAft>
                <a:spcPts val="600"/>
              </a:spcAft>
              <a:buSzPct val="100000"/>
              <a:buFont typeface="+mj-lt"/>
              <a:buAutoNum type="arabicPeriod"/>
            </a:pPr>
            <a:r>
              <a:rPr lang="en-US" sz="1800" dirty="0" err="1">
                <a:solidFill>
                  <a:srgbClr val="111827"/>
                </a:solidFill>
                <a:latin typeface="+mn-lt"/>
                <a:ea typeface="Calibri" pitchFamily="34" charset="-122"/>
                <a:cs typeface="Calibri" pitchFamily="34" charset="-120"/>
              </a:rPr>
              <a:t>Το</a:t>
            </a:r>
            <a:r>
              <a:rPr lang="en-US" sz="1800" dirty="0">
                <a:solidFill>
                  <a:srgbClr val="111827"/>
                </a:solidFill>
                <a:latin typeface="+mn-lt"/>
                <a:ea typeface="Calibri" pitchFamily="34" charset="-122"/>
                <a:cs typeface="Calibri" pitchFamily="34" charset="-120"/>
              </a:rPr>
              <a:t> </a:t>
            </a:r>
            <a:r>
              <a:rPr lang="en-US" sz="1800" dirty="0" err="1">
                <a:solidFill>
                  <a:srgbClr val="111827"/>
                </a:solidFill>
                <a:latin typeface="+mn-lt"/>
                <a:ea typeface="Calibri" pitchFamily="34" charset="-122"/>
                <a:cs typeface="Calibri" pitchFamily="34" charset="-120"/>
              </a:rPr>
              <a:t>εκ</a:t>
            </a:r>
            <a:r>
              <a:rPr lang="en-US" sz="1800" dirty="0">
                <a:solidFill>
                  <a:srgbClr val="111827"/>
                </a:solidFill>
                <a:latin typeface="+mn-lt"/>
                <a:ea typeface="Calibri" pitchFamily="34" charset="-122"/>
                <a:cs typeface="Calibri" pitchFamily="34" charset="-120"/>
              </a:rPr>
              <a:t>παιδευτικό υλικό διέπεται από </a:t>
            </a:r>
            <a:r>
              <a:rPr lang="en-US" sz="1800" b="1" dirty="0">
                <a:solidFill>
                  <a:srgbClr val="111827"/>
                </a:solidFill>
                <a:latin typeface="+mn-lt"/>
                <a:ea typeface="Calibri" pitchFamily="34" charset="-122"/>
                <a:cs typeface="Calibri" pitchFamily="34" charset="-120"/>
              </a:rPr>
              <a:t>τις αρχές και τη μεθοδολογία της ΕξΑΕ</a:t>
            </a:r>
            <a:r>
              <a:rPr lang="en-US" sz="1800" dirty="0">
                <a:solidFill>
                  <a:srgbClr val="111827"/>
                </a:solidFill>
                <a:latin typeface="+mn-lt"/>
                <a:ea typeface="Calibri" pitchFamily="34" charset="-122"/>
                <a:cs typeface="Calibri" pitchFamily="34" charset="-120"/>
              </a:rPr>
              <a:t>;</a:t>
            </a:r>
          </a:p>
          <a:p>
            <a:pPr marL="342900" indent="-342900" algn="just">
              <a:lnSpc>
                <a:spcPct val="150000"/>
              </a:lnSpc>
              <a:spcBef>
                <a:spcPts val="600"/>
              </a:spcBef>
              <a:spcAft>
                <a:spcPts val="600"/>
              </a:spcAft>
              <a:buSzPct val="100000"/>
              <a:buFont typeface="+mj-lt"/>
              <a:buAutoNum type="arabicPeriod"/>
            </a:pPr>
            <a:r>
              <a:rPr lang="en-US" sz="1800" dirty="0" err="1">
                <a:solidFill>
                  <a:srgbClr val="111827"/>
                </a:solidFill>
                <a:latin typeface="+mn-lt"/>
                <a:ea typeface="Calibri" pitchFamily="34" charset="-122"/>
                <a:cs typeface="Calibri" pitchFamily="34" charset="-120"/>
              </a:rPr>
              <a:t>Το</a:t>
            </a:r>
            <a:r>
              <a:rPr lang="en-US" sz="1800" dirty="0">
                <a:solidFill>
                  <a:srgbClr val="111827"/>
                </a:solidFill>
                <a:latin typeface="+mn-lt"/>
                <a:ea typeface="Calibri" pitchFamily="34" charset="-122"/>
                <a:cs typeface="Calibri" pitchFamily="34" charset="-120"/>
              </a:rPr>
              <a:t> </a:t>
            </a:r>
            <a:r>
              <a:rPr lang="en-US" sz="1800" dirty="0" err="1">
                <a:solidFill>
                  <a:srgbClr val="111827"/>
                </a:solidFill>
                <a:latin typeface="+mn-lt"/>
                <a:ea typeface="Calibri" pitchFamily="34" charset="-122"/>
                <a:cs typeface="Calibri" pitchFamily="34" charset="-120"/>
              </a:rPr>
              <a:t>υλικό</a:t>
            </a:r>
            <a:r>
              <a:rPr lang="en-US" sz="1800" dirty="0">
                <a:solidFill>
                  <a:srgbClr val="111827"/>
                </a:solidFill>
                <a:latin typeface="+mn-lt"/>
                <a:ea typeface="Calibri" pitchFamily="34" charset="-122"/>
                <a:cs typeface="Calibri" pitchFamily="34" charset="-120"/>
              </a:rPr>
              <a:t> </a:t>
            </a:r>
            <a:r>
              <a:rPr lang="en-US" sz="1800" dirty="0" err="1">
                <a:solidFill>
                  <a:srgbClr val="111827"/>
                </a:solidFill>
                <a:latin typeface="+mn-lt"/>
                <a:ea typeface="Calibri" pitchFamily="34" charset="-122"/>
                <a:cs typeface="Calibri" pitchFamily="34" charset="-120"/>
              </a:rPr>
              <a:t>έχει</a:t>
            </a:r>
            <a:r>
              <a:rPr lang="en-US" sz="1800" dirty="0">
                <a:solidFill>
                  <a:srgbClr val="111827"/>
                </a:solidFill>
                <a:latin typeface="+mn-lt"/>
                <a:ea typeface="Calibri" pitchFamily="34" charset="-122"/>
                <a:cs typeface="Calibri" pitchFamily="34" charset="-120"/>
              </a:rPr>
              <a:t> </a:t>
            </a:r>
            <a:r>
              <a:rPr lang="en-US" sz="1800" dirty="0" err="1">
                <a:solidFill>
                  <a:srgbClr val="111827"/>
                </a:solidFill>
                <a:latin typeface="+mn-lt"/>
                <a:ea typeface="Calibri" pitchFamily="34" charset="-122"/>
                <a:cs typeface="Calibri" pitchFamily="34" charset="-120"/>
              </a:rPr>
              <a:t>δημιουργηθεί</a:t>
            </a:r>
            <a:r>
              <a:rPr lang="en-US" sz="1800" dirty="0">
                <a:solidFill>
                  <a:srgbClr val="111827"/>
                </a:solidFill>
                <a:latin typeface="+mn-lt"/>
                <a:ea typeface="Calibri" pitchFamily="34" charset="-122"/>
                <a:cs typeface="Calibri" pitchFamily="34" charset="-120"/>
              </a:rPr>
              <a:t> </a:t>
            </a:r>
            <a:r>
              <a:rPr lang="en-US" sz="1800" dirty="0" err="1">
                <a:solidFill>
                  <a:srgbClr val="111827"/>
                </a:solidFill>
                <a:latin typeface="+mn-lt"/>
                <a:ea typeface="Calibri" pitchFamily="34" charset="-122"/>
                <a:cs typeface="Calibri" pitchFamily="34" charset="-120"/>
              </a:rPr>
              <a:t>σύμφων</a:t>
            </a:r>
            <a:r>
              <a:rPr lang="en-US" sz="1800" dirty="0">
                <a:solidFill>
                  <a:srgbClr val="111827"/>
                </a:solidFill>
                <a:latin typeface="+mn-lt"/>
                <a:ea typeface="Calibri" pitchFamily="34" charset="-122"/>
                <a:cs typeface="Calibri" pitchFamily="34" charset="-120"/>
              </a:rPr>
              <a:t>α με </a:t>
            </a:r>
            <a:r>
              <a:rPr lang="en-US" sz="1800" b="1" dirty="0">
                <a:solidFill>
                  <a:srgbClr val="111827"/>
                </a:solidFill>
                <a:latin typeface="+mn-lt"/>
                <a:ea typeface="Calibri" pitchFamily="34" charset="-122"/>
                <a:cs typeface="Calibri" pitchFamily="34" charset="-120"/>
              </a:rPr>
              <a:t>τις αρχές της Πολυμεσικής Μάθησης</a:t>
            </a:r>
            <a:r>
              <a:rPr lang="en-US" sz="1800" dirty="0">
                <a:solidFill>
                  <a:srgbClr val="111827"/>
                </a:solidFill>
                <a:latin typeface="+mn-lt"/>
                <a:ea typeface="Calibri" pitchFamily="34" charset="-122"/>
                <a:cs typeface="Calibri" pitchFamily="34" charset="-120"/>
              </a:rPr>
              <a:t>;</a:t>
            </a:r>
          </a:p>
          <a:p>
            <a:pPr marL="342900" indent="-342900" algn="just">
              <a:lnSpc>
                <a:spcPct val="150000"/>
              </a:lnSpc>
              <a:spcBef>
                <a:spcPts val="600"/>
              </a:spcBef>
              <a:spcAft>
                <a:spcPts val="600"/>
              </a:spcAft>
              <a:buSzPct val="100000"/>
              <a:buFont typeface="+mj-lt"/>
              <a:buAutoNum type="arabicPeriod"/>
            </a:pPr>
            <a:r>
              <a:rPr lang="el-GR" sz="1800" dirty="0">
                <a:solidFill>
                  <a:srgbClr val="111827"/>
                </a:solidFill>
                <a:latin typeface="+mn-lt"/>
                <a:ea typeface="Calibri" pitchFamily="34" charset="-122"/>
                <a:cs typeface="Calibri" pitchFamily="34" charset="-120"/>
              </a:rPr>
              <a:t>Κατά πόσο βοήθησε το εκπαιδευτικό υλικό την </a:t>
            </a:r>
            <a:r>
              <a:rPr lang="el-GR" sz="1800" b="1" dirty="0">
                <a:solidFill>
                  <a:srgbClr val="111827"/>
                </a:solidFill>
                <a:latin typeface="+mn-lt"/>
                <a:ea typeface="Calibri" pitchFamily="34" charset="-122"/>
                <a:cs typeface="Calibri" pitchFamily="34" charset="-120"/>
              </a:rPr>
              <a:t>καλύτερη</a:t>
            </a:r>
            <a:r>
              <a:rPr lang="el-GR" sz="1800" dirty="0">
                <a:solidFill>
                  <a:srgbClr val="111827"/>
                </a:solidFill>
                <a:latin typeface="+mn-lt"/>
                <a:ea typeface="Calibri" pitchFamily="34" charset="-122"/>
                <a:cs typeface="Calibri" pitchFamily="34" charset="-120"/>
              </a:rPr>
              <a:t> </a:t>
            </a:r>
            <a:r>
              <a:rPr lang="el-GR" sz="1800" b="1" dirty="0">
                <a:solidFill>
                  <a:srgbClr val="111827"/>
                </a:solidFill>
                <a:latin typeface="+mn-lt"/>
                <a:ea typeface="Calibri" pitchFamily="34" charset="-122"/>
                <a:cs typeface="Calibri" pitchFamily="34" charset="-120"/>
              </a:rPr>
              <a:t>κατανόηση</a:t>
            </a:r>
            <a:r>
              <a:rPr lang="el-GR" sz="1800" dirty="0">
                <a:solidFill>
                  <a:srgbClr val="111827"/>
                </a:solidFill>
                <a:latin typeface="+mn-lt"/>
                <a:ea typeface="Calibri" pitchFamily="34" charset="-122"/>
                <a:cs typeface="Calibri" pitchFamily="34" charset="-120"/>
              </a:rPr>
              <a:t> της ενότητας «Ταλαντώσεις»; </a:t>
            </a:r>
          </a:p>
          <a:p>
            <a:pPr marL="342900" indent="-342900" algn="just">
              <a:lnSpc>
                <a:spcPct val="150000"/>
              </a:lnSpc>
              <a:spcBef>
                <a:spcPts val="600"/>
              </a:spcBef>
              <a:spcAft>
                <a:spcPts val="600"/>
              </a:spcAft>
              <a:buSzPct val="100000"/>
              <a:buFont typeface="+mj-lt"/>
              <a:buAutoNum type="arabicPeriod"/>
            </a:pPr>
            <a:r>
              <a:rPr lang="el-GR" sz="1800" dirty="0">
                <a:solidFill>
                  <a:srgbClr val="111827"/>
                </a:solidFill>
                <a:latin typeface="+mn-lt"/>
                <a:ea typeface="Calibri" pitchFamily="34" charset="-122"/>
                <a:cs typeface="Calibri" pitchFamily="34" charset="-120"/>
              </a:rPr>
              <a:t>Ποια στοιχεία του σχεδιασμού του εκπαιδευτικού υλικού βρίσκουν οι μαθητές πιο </a:t>
            </a:r>
            <a:r>
              <a:rPr lang="el-GR" sz="1800" b="1" dirty="0">
                <a:solidFill>
                  <a:srgbClr val="111827"/>
                </a:solidFill>
                <a:latin typeface="+mn-lt"/>
                <a:ea typeface="Calibri" pitchFamily="34" charset="-122"/>
                <a:cs typeface="Calibri" pitchFamily="34" charset="-120"/>
              </a:rPr>
              <a:t>ωφέλιμα, εύχρηστα και βοηθητικά</a:t>
            </a:r>
            <a:r>
              <a:rPr lang="el-GR" sz="1800" dirty="0">
                <a:solidFill>
                  <a:srgbClr val="111827"/>
                </a:solidFill>
                <a:latin typeface="+mn-lt"/>
                <a:ea typeface="Calibri" pitchFamily="34" charset="-122"/>
                <a:cs typeface="Calibri" pitchFamily="34" charset="-120"/>
              </a:rPr>
              <a:t>; </a:t>
            </a:r>
          </a:p>
          <a:p>
            <a:pPr marL="342900" indent="-342900" algn="just">
              <a:lnSpc>
                <a:spcPct val="150000"/>
              </a:lnSpc>
              <a:spcBef>
                <a:spcPts val="600"/>
              </a:spcBef>
              <a:spcAft>
                <a:spcPts val="600"/>
              </a:spcAft>
              <a:buSzPct val="100000"/>
              <a:buFont typeface="+mj-lt"/>
              <a:buAutoNum type="arabicPeriod"/>
            </a:pPr>
            <a:r>
              <a:rPr lang="el-GR" sz="1800" dirty="0">
                <a:solidFill>
                  <a:srgbClr val="111827"/>
                </a:solidFill>
                <a:latin typeface="+mn-lt"/>
                <a:ea typeface="Calibri" pitchFamily="34" charset="-122"/>
                <a:cs typeface="Calibri" pitchFamily="34" charset="-120"/>
              </a:rPr>
              <a:t>Ποια στοιχεία του σχεδιασμού του εκπαιδευτικού υλικού παρουσιάζουν </a:t>
            </a:r>
            <a:r>
              <a:rPr lang="el-GR" sz="1800" b="1" dirty="0">
                <a:solidFill>
                  <a:srgbClr val="111827"/>
                </a:solidFill>
                <a:latin typeface="+mn-lt"/>
                <a:ea typeface="Calibri" pitchFamily="34" charset="-122"/>
                <a:cs typeface="Calibri" pitchFamily="34" charset="-120"/>
              </a:rPr>
              <a:t>αδυναμίες</a:t>
            </a:r>
            <a:r>
              <a:rPr lang="el-GR" sz="1800" dirty="0">
                <a:solidFill>
                  <a:srgbClr val="111827"/>
                </a:solidFill>
                <a:latin typeface="+mn-lt"/>
                <a:ea typeface="Calibri" pitchFamily="34" charset="-122"/>
                <a:cs typeface="Calibri" pitchFamily="34" charset="-120"/>
              </a:rPr>
              <a:t> στη μελέτη ή στη χρήση του υλικού;</a:t>
            </a:r>
          </a:p>
        </p:txBody>
      </p:sp>
    </p:spTree>
    <p:extLst>
      <p:ext uri="{BB962C8B-B14F-4D97-AF65-F5344CB8AC3E}">
        <p14:creationId xmlns:p14="http://schemas.microsoft.com/office/powerpoint/2010/main" val="15389201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Εικόνα 9">
            <a:extLst>
              <a:ext uri="{FF2B5EF4-FFF2-40B4-BE49-F238E27FC236}">
                <a16:creationId xmlns:a16="http://schemas.microsoft.com/office/drawing/2014/main" id="{042B4C0F-FBAD-694E-E2CA-86A564938F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4083" y="3850033"/>
            <a:ext cx="1152128" cy="484030"/>
          </a:xfrm>
          <a:prstGeom prst="rect">
            <a:avLst/>
          </a:prstGeom>
        </p:spPr>
      </p:pic>
      <p:pic>
        <p:nvPicPr>
          <p:cNvPr id="8" name="Εικόνα 7">
            <a:extLst>
              <a:ext uri="{FF2B5EF4-FFF2-40B4-BE49-F238E27FC236}">
                <a16:creationId xmlns:a16="http://schemas.microsoft.com/office/drawing/2014/main" id="{B91C7E10-4B5F-D41E-A302-D3B797C52E9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6743" y="2344078"/>
            <a:ext cx="989468" cy="592440"/>
          </a:xfrm>
          <a:prstGeom prst="rect">
            <a:avLst/>
          </a:prstGeom>
        </p:spPr>
      </p:pic>
      <p:pic>
        <p:nvPicPr>
          <p:cNvPr id="13" name="Εικόνα 12">
            <a:extLst>
              <a:ext uri="{FF2B5EF4-FFF2-40B4-BE49-F238E27FC236}">
                <a16:creationId xmlns:a16="http://schemas.microsoft.com/office/drawing/2014/main" id="{AE8801F6-B617-B5A5-2789-669B68FD660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4083" y="5389849"/>
            <a:ext cx="1406507" cy="602316"/>
          </a:xfrm>
          <a:prstGeom prst="rect">
            <a:avLst/>
          </a:prstGeom>
        </p:spPr>
      </p:pic>
      <p:sp>
        <p:nvSpPr>
          <p:cNvPr id="6" name="Τίτλος 1">
            <a:extLst>
              <a:ext uri="{FF2B5EF4-FFF2-40B4-BE49-F238E27FC236}">
                <a16:creationId xmlns:a16="http://schemas.microsoft.com/office/drawing/2014/main" id="{47C0B645-1387-5B42-B7AD-AD9DF7ED17A6}"/>
              </a:ext>
            </a:extLst>
          </p:cNvPr>
          <p:cNvSpPr>
            <a:spLocks noGrp="1"/>
          </p:cNvSpPr>
          <p:nvPr>
            <p:ph type="title"/>
          </p:nvPr>
        </p:nvSpPr>
        <p:spPr>
          <a:xfrm>
            <a:off x="1405208" y="548680"/>
            <a:ext cx="7199240" cy="765652"/>
          </a:xfrm>
        </p:spPr>
        <p:txBody>
          <a:bodyPr>
            <a:noAutofit/>
          </a:bodyPr>
          <a:lstStyle/>
          <a:p>
            <a:r>
              <a:rPr lang="el-GR" sz="3600" dirty="0"/>
              <a:t>4. Δομή της εργασίας</a:t>
            </a:r>
            <a:endParaRPr lang="el-GR" sz="3600" b="1" dirty="0"/>
          </a:p>
        </p:txBody>
      </p:sp>
      <p:graphicFrame>
        <p:nvGraphicFramePr>
          <p:cNvPr id="2" name="Πίνακας 1">
            <a:extLst>
              <a:ext uri="{FF2B5EF4-FFF2-40B4-BE49-F238E27FC236}">
                <a16:creationId xmlns:a16="http://schemas.microsoft.com/office/drawing/2014/main" id="{C1B8F4D6-4CFA-BCFB-DCDC-D62B5C357CED}"/>
              </a:ext>
            </a:extLst>
          </p:cNvPr>
          <p:cNvGraphicFramePr>
            <a:graphicFrameLocks noGrp="1"/>
          </p:cNvGraphicFramePr>
          <p:nvPr>
            <p:extLst>
              <p:ext uri="{D42A27DB-BD31-4B8C-83A1-F6EECF244321}">
                <p14:modId xmlns:p14="http://schemas.microsoft.com/office/powerpoint/2010/main" val="434117883"/>
              </p:ext>
            </p:extLst>
          </p:nvPr>
        </p:nvGraphicFramePr>
        <p:xfrm>
          <a:off x="1691680" y="1592755"/>
          <a:ext cx="6096000" cy="94996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992082036"/>
                    </a:ext>
                  </a:extLst>
                </a:gridCol>
              </a:tblGrid>
              <a:tr h="370840">
                <a:tc>
                  <a:txBody>
                    <a:bodyPr/>
                    <a:lstStyle/>
                    <a:p>
                      <a:pPr algn="ctr"/>
                      <a:r>
                        <a:rPr lang="el-GR" sz="1600" dirty="0">
                          <a:solidFill>
                            <a:schemeClr val="bg1"/>
                          </a:solidFill>
                        </a:rPr>
                        <a:t>Θεωρητικό</a:t>
                      </a:r>
                      <a:r>
                        <a:rPr lang="el-GR" dirty="0">
                          <a:solidFill>
                            <a:schemeClr val="bg1"/>
                          </a:solidFill>
                        </a:rPr>
                        <a:t> </a:t>
                      </a:r>
                      <a:r>
                        <a:rPr lang="el-GR" sz="1600" dirty="0">
                          <a:solidFill>
                            <a:schemeClr val="bg1"/>
                          </a:solidFill>
                        </a:rPr>
                        <a:t>πλαίσιο</a:t>
                      </a: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8B1E1E"/>
                    </a:solidFill>
                  </a:tcPr>
                </a:tc>
                <a:extLst>
                  <a:ext uri="{0D108BD9-81ED-4DB2-BD59-A6C34878D82A}">
                    <a16:rowId xmlns:a16="http://schemas.microsoft.com/office/drawing/2014/main" val="1112255006"/>
                  </a:ext>
                </a:extLst>
              </a:tr>
              <a:tr h="370840">
                <a:tc>
                  <a:txBody>
                    <a:bodyPr/>
                    <a:lstStyle/>
                    <a:p>
                      <a:pPr marL="285750" indent="-285750">
                        <a:buClr>
                          <a:srgbClr val="8B1E1E"/>
                        </a:buClr>
                        <a:buFont typeface="Arial" panose="020B0604020202020204" pitchFamily="34" charset="0"/>
                        <a:buChar char="•"/>
                      </a:pPr>
                      <a:r>
                        <a:rPr lang="el-GR" sz="1600" dirty="0"/>
                        <a:t>Εννοιολογικό πλαίσιο</a:t>
                      </a:r>
                    </a:p>
                    <a:p>
                      <a:pPr marL="285750" indent="-285750">
                        <a:buClr>
                          <a:srgbClr val="8B1E1E"/>
                        </a:buClr>
                        <a:buFont typeface="Arial" panose="020B0604020202020204" pitchFamily="34" charset="0"/>
                        <a:buChar char="•"/>
                      </a:pPr>
                      <a:r>
                        <a:rPr lang="el-GR" sz="1600" dirty="0"/>
                        <a:t>Βιβλιογραφική ανασκόπηση</a:t>
                      </a: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313187198"/>
                  </a:ext>
                </a:extLst>
              </a:tr>
            </a:tbl>
          </a:graphicData>
        </a:graphic>
      </p:graphicFrame>
      <p:graphicFrame>
        <p:nvGraphicFramePr>
          <p:cNvPr id="4" name="Πίνακας 3">
            <a:extLst>
              <a:ext uri="{FF2B5EF4-FFF2-40B4-BE49-F238E27FC236}">
                <a16:creationId xmlns:a16="http://schemas.microsoft.com/office/drawing/2014/main" id="{74012762-6B4E-CB29-D35B-21A4C989374E}"/>
              </a:ext>
            </a:extLst>
          </p:cNvPr>
          <p:cNvGraphicFramePr>
            <a:graphicFrameLocks noGrp="1"/>
          </p:cNvGraphicFramePr>
          <p:nvPr>
            <p:extLst>
              <p:ext uri="{D42A27DB-BD31-4B8C-83A1-F6EECF244321}">
                <p14:modId xmlns:p14="http://schemas.microsoft.com/office/powerpoint/2010/main" val="3285777110"/>
              </p:ext>
            </p:extLst>
          </p:nvPr>
        </p:nvGraphicFramePr>
        <p:xfrm>
          <a:off x="1704019" y="4602998"/>
          <a:ext cx="6096000" cy="990146"/>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992082036"/>
                    </a:ext>
                  </a:extLst>
                </a:gridCol>
              </a:tblGrid>
              <a:tr h="295094">
                <a:tc>
                  <a:txBody>
                    <a:bodyPr/>
                    <a:lstStyle/>
                    <a:p>
                      <a:pPr algn="ctr"/>
                      <a:r>
                        <a:rPr lang="el-GR" sz="1600" dirty="0">
                          <a:solidFill>
                            <a:schemeClr val="tx1"/>
                          </a:solidFill>
                        </a:rPr>
                        <a:t>Αποτίμηση Εκπαιδευτικού Υλικού </a:t>
                      </a: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112255006"/>
                  </a:ext>
                </a:extLst>
              </a:tr>
              <a:tr h="654866">
                <a:tc>
                  <a:txBody>
                    <a:bodyPr/>
                    <a:lstStyle/>
                    <a:p>
                      <a:pPr marL="285750" indent="-285750">
                        <a:buClr>
                          <a:schemeClr val="bg1">
                            <a:lumMod val="85000"/>
                          </a:schemeClr>
                        </a:buClr>
                        <a:buFont typeface="Arial" panose="020B0604020202020204" pitchFamily="34" charset="0"/>
                        <a:buChar char="•"/>
                      </a:pPr>
                      <a:r>
                        <a:rPr lang="el-GR" sz="1600" dirty="0"/>
                        <a:t>Μεθοδολογία Έρευνας</a:t>
                      </a:r>
                    </a:p>
                    <a:p>
                      <a:pPr marL="285750" indent="-285750">
                        <a:buClr>
                          <a:schemeClr val="bg1">
                            <a:lumMod val="85000"/>
                          </a:schemeClr>
                        </a:buClr>
                        <a:buFont typeface="Arial" panose="020B0604020202020204" pitchFamily="34" charset="0"/>
                        <a:buChar char="•"/>
                      </a:pPr>
                      <a:r>
                        <a:rPr lang="el-GR" sz="1600" dirty="0"/>
                        <a:t>Αποτελέσματα έρευνας</a:t>
                      </a: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313187198"/>
                  </a:ext>
                </a:extLst>
              </a:tr>
            </a:tbl>
          </a:graphicData>
        </a:graphic>
      </p:graphicFrame>
      <p:sp>
        <p:nvSpPr>
          <p:cNvPr id="14" name="Shape 14">
            <a:extLst>
              <a:ext uri="{FF2B5EF4-FFF2-40B4-BE49-F238E27FC236}">
                <a16:creationId xmlns:a16="http://schemas.microsoft.com/office/drawing/2014/main" id="{8002DAEC-F780-FF37-1376-2C31CF704C92}"/>
              </a:ext>
            </a:extLst>
          </p:cNvPr>
          <p:cNvSpPr/>
          <p:nvPr/>
        </p:nvSpPr>
        <p:spPr>
          <a:xfrm rot="5400000">
            <a:off x="4561248" y="2724390"/>
            <a:ext cx="393955" cy="360040"/>
          </a:xfrm>
          <a:prstGeom prst="rightArrow">
            <a:avLst/>
          </a:prstGeom>
          <a:solidFill>
            <a:srgbClr val="8B1E1E"/>
          </a:solidFill>
          <a:ln w="12700">
            <a:solidFill>
              <a:srgbClr val="CBD5E1"/>
            </a:solidFill>
            <a:prstDash val="solid"/>
          </a:ln>
        </p:spPr>
        <p:txBody>
          <a:bodyPr/>
          <a:lstStyle/>
          <a:p>
            <a:endParaRPr/>
          </a:p>
        </p:txBody>
      </p:sp>
      <p:sp>
        <p:nvSpPr>
          <p:cNvPr id="15" name="Shape 14">
            <a:extLst>
              <a:ext uri="{FF2B5EF4-FFF2-40B4-BE49-F238E27FC236}">
                <a16:creationId xmlns:a16="http://schemas.microsoft.com/office/drawing/2014/main" id="{3C462D1D-4127-A60B-7099-1F1357A93018}"/>
              </a:ext>
            </a:extLst>
          </p:cNvPr>
          <p:cNvSpPr/>
          <p:nvPr/>
        </p:nvSpPr>
        <p:spPr>
          <a:xfrm rot="5400000">
            <a:off x="4555042" y="4180814"/>
            <a:ext cx="393955" cy="360040"/>
          </a:xfrm>
          <a:prstGeom prst="rightArrow">
            <a:avLst/>
          </a:prstGeom>
          <a:solidFill>
            <a:srgbClr val="C69200"/>
          </a:solidFill>
          <a:ln w="12700">
            <a:solidFill>
              <a:srgbClr val="CBD5E1"/>
            </a:solidFill>
            <a:prstDash val="solid"/>
          </a:ln>
        </p:spPr>
        <p:txBody>
          <a:bodyPr/>
          <a:lstStyle/>
          <a:p>
            <a:endParaRPr/>
          </a:p>
        </p:txBody>
      </p:sp>
      <p:graphicFrame>
        <p:nvGraphicFramePr>
          <p:cNvPr id="3" name="Πίνακας 2">
            <a:extLst>
              <a:ext uri="{FF2B5EF4-FFF2-40B4-BE49-F238E27FC236}">
                <a16:creationId xmlns:a16="http://schemas.microsoft.com/office/drawing/2014/main" id="{51929AC7-C673-3E52-DD53-108A1EB86167}"/>
              </a:ext>
            </a:extLst>
          </p:cNvPr>
          <p:cNvGraphicFramePr>
            <a:graphicFrameLocks noGrp="1"/>
          </p:cNvGraphicFramePr>
          <p:nvPr>
            <p:extLst>
              <p:ext uri="{D42A27DB-BD31-4B8C-83A1-F6EECF244321}">
                <p14:modId xmlns:p14="http://schemas.microsoft.com/office/powerpoint/2010/main" val="492900233"/>
              </p:ext>
            </p:extLst>
          </p:nvPr>
        </p:nvGraphicFramePr>
        <p:xfrm>
          <a:off x="1710225" y="3146668"/>
          <a:ext cx="6096000" cy="94996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992082036"/>
                    </a:ext>
                  </a:extLst>
                </a:gridCol>
              </a:tblGrid>
              <a:tr h="370840">
                <a:tc>
                  <a:txBody>
                    <a:bodyPr/>
                    <a:lstStyle/>
                    <a:p>
                      <a:pPr algn="ctr"/>
                      <a:r>
                        <a:rPr lang="el-GR" sz="1600" dirty="0">
                          <a:solidFill>
                            <a:schemeClr val="tx1"/>
                          </a:solidFill>
                        </a:rPr>
                        <a:t>Δημιουργία Εκπαιδευτικού Υλικού (ΕΥ)</a:t>
                      </a: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C69200"/>
                    </a:solidFill>
                  </a:tcPr>
                </a:tc>
                <a:extLst>
                  <a:ext uri="{0D108BD9-81ED-4DB2-BD59-A6C34878D82A}">
                    <a16:rowId xmlns:a16="http://schemas.microsoft.com/office/drawing/2014/main" val="1112255006"/>
                  </a:ext>
                </a:extLst>
              </a:tr>
              <a:tr h="370840">
                <a:tc>
                  <a:txBody>
                    <a:bodyPr/>
                    <a:lstStyle/>
                    <a:p>
                      <a:pPr marL="285750" indent="-285750">
                        <a:buClr>
                          <a:srgbClr val="C69200"/>
                        </a:buClr>
                        <a:buFont typeface="Arial" panose="020B0604020202020204" pitchFamily="34" charset="0"/>
                        <a:buChar char="•"/>
                      </a:pPr>
                      <a:r>
                        <a:rPr lang="el-GR" sz="1600" dirty="0"/>
                        <a:t>Σχεδιασμός, υλοποίηση και παρουσίαση του ΕΥ της εργασίας</a:t>
                      </a:r>
                    </a:p>
                    <a:p>
                      <a:pPr marL="0" indent="0">
                        <a:buClr>
                          <a:srgbClr val="C69200"/>
                        </a:buClr>
                        <a:buFont typeface="Arial" panose="020B0604020202020204" pitchFamily="34" charset="0"/>
                        <a:buNone/>
                      </a:pPr>
                      <a:endParaRPr lang="el-GR" sz="1600" dirty="0"/>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313187198"/>
                  </a:ext>
                </a:extLst>
              </a:tr>
            </a:tbl>
          </a:graphicData>
        </a:graphic>
      </p:graphicFrame>
    </p:spTree>
    <p:extLst>
      <p:ext uri="{BB962C8B-B14F-4D97-AF65-F5344CB8AC3E}">
        <p14:creationId xmlns:p14="http://schemas.microsoft.com/office/powerpoint/2010/main" val="1889399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A3115D-8C1A-62D3-0841-9ADA40D09F6B}"/>
            </a:ext>
          </a:extLst>
        </p:cNvPr>
        <p:cNvGrpSpPr/>
        <p:nvPr/>
      </p:nvGrpSpPr>
      <p:grpSpPr>
        <a:xfrm>
          <a:off x="0" y="0"/>
          <a:ext cx="0" cy="0"/>
          <a:chOff x="0" y="0"/>
          <a:chExt cx="0" cy="0"/>
        </a:xfrm>
      </p:grpSpPr>
      <p:graphicFrame>
        <p:nvGraphicFramePr>
          <p:cNvPr id="6" name="Θέση περιεχομένου 5">
            <a:extLst>
              <a:ext uri="{FF2B5EF4-FFF2-40B4-BE49-F238E27FC236}">
                <a16:creationId xmlns:a16="http://schemas.microsoft.com/office/drawing/2014/main" id="{4DF0E2A3-7202-E96A-8DCE-06008AC3F5D6}"/>
              </a:ext>
            </a:extLst>
          </p:cNvPr>
          <p:cNvGraphicFramePr>
            <a:graphicFrameLocks noGrp="1"/>
          </p:cNvGraphicFramePr>
          <p:nvPr>
            <p:ph idx="1"/>
            <p:extLst>
              <p:ext uri="{D42A27DB-BD31-4B8C-83A1-F6EECF244321}">
                <p14:modId xmlns:p14="http://schemas.microsoft.com/office/powerpoint/2010/main" val="3936409058"/>
              </p:ext>
            </p:extLst>
          </p:nvPr>
        </p:nvGraphicFramePr>
        <p:xfrm>
          <a:off x="1115616" y="2364546"/>
          <a:ext cx="3287942" cy="1872208"/>
        </p:xfrm>
        <a:graphic>
          <a:graphicData uri="http://schemas.openxmlformats.org/drawingml/2006/table">
            <a:tbl>
              <a:tblPr firstRow="1" bandRow="1">
                <a:tableStyleId>{5C22544A-7EE6-4342-B048-85BDC9FD1C3A}</a:tableStyleId>
              </a:tblPr>
              <a:tblGrid>
                <a:gridCol w="1643971">
                  <a:extLst>
                    <a:ext uri="{9D8B030D-6E8A-4147-A177-3AD203B41FA5}">
                      <a16:colId xmlns:a16="http://schemas.microsoft.com/office/drawing/2014/main" val="2620394535"/>
                    </a:ext>
                  </a:extLst>
                </a:gridCol>
                <a:gridCol w="1643971">
                  <a:extLst>
                    <a:ext uri="{9D8B030D-6E8A-4147-A177-3AD203B41FA5}">
                      <a16:colId xmlns:a16="http://schemas.microsoft.com/office/drawing/2014/main" val="2373596994"/>
                    </a:ext>
                  </a:extLst>
                </a:gridCol>
              </a:tblGrid>
              <a:tr h="936104">
                <a:tc gridSpan="2">
                  <a:txBody>
                    <a:bodyPr/>
                    <a:lstStyle/>
                    <a:p>
                      <a:pPr lvl="0" eaLnBrk="0" hangingPunct="0">
                        <a:tabLst>
                          <a:tab pos="5670550" algn="r"/>
                        </a:tabLst>
                      </a:pPr>
                      <a:r>
                        <a:rPr lang="el-GR" altLang="zh-CN" sz="1200" dirty="0">
                          <a:solidFill>
                            <a:schemeClr val="tx1"/>
                          </a:solidFill>
                          <a:latin typeface="+mn-lt"/>
                          <a:ea typeface="Aptos" panose="020B0004020202020204" pitchFamily="34" charset="0"/>
                          <a:cs typeface="Times New Roman" panose="02020603050405020304" pitchFamily="18" charset="0"/>
                        </a:rPr>
                        <a:t>Η Εξ Αποστάσεως Εκπαίδευση (ΕξΑΕ):</a:t>
                      </a:r>
                    </a:p>
                    <a:p>
                      <a:pPr lvl="1" eaLnBrk="0" hangingPunct="0">
                        <a:tabLst>
                          <a:tab pos="5670550" algn="r"/>
                        </a:tabLst>
                      </a:pPr>
                      <a:r>
                        <a:rPr lang="el-GR" altLang="zh-CN" sz="1200" b="0" dirty="0">
                          <a:solidFill>
                            <a:schemeClr val="tx1"/>
                          </a:solidFill>
                          <a:latin typeface="+mn-lt"/>
                        </a:rPr>
                        <a:t>Ορισμοί</a:t>
                      </a:r>
                    </a:p>
                    <a:p>
                      <a:pPr lvl="1" eaLnBrk="0" hangingPunct="0">
                        <a:tabLst>
                          <a:tab pos="5670550" algn="r"/>
                        </a:tabLst>
                      </a:pPr>
                      <a:r>
                        <a:rPr lang="el-GR" altLang="zh-CN" sz="1200" b="0" dirty="0">
                          <a:solidFill>
                            <a:schemeClr val="tx1"/>
                          </a:solidFill>
                          <a:latin typeface="+mn-lt"/>
                        </a:rPr>
                        <a:t>Μορφές</a:t>
                      </a:r>
                      <a:br>
                        <a:rPr lang="el-GR" altLang="zh-CN" sz="1200" b="0" dirty="0">
                          <a:solidFill>
                            <a:schemeClr val="tx1"/>
                          </a:solidFill>
                          <a:latin typeface="+mn-lt"/>
                        </a:rPr>
                      </a:br>
                      <a:r>
                        <a:rPr lang="el-GR" altLang="zh-CN" sz="1200" b="0" dirty="0">
                          <a:solidFill>
                            <a:schemeClr val="tx1"/>
                          </a:solidFill>
                          <a:latin typeface="+mn-lt"/>
                        </a:rPr>
                        <a:t>Ιστορία</a:t>
                      </a:r>
                    </a:p>
                  </a:txBody>
                  <a:tcPr anchor="ctr">
                    <a:solidFill>
                      <a:schemeClr val="bg1">
                        <a:lumMod val="95000"/>
                      </a:schemeClr>
                    </a:solidFill>
                  </a:tcPr>
                </a:tc>
                <a:tc hMerge="1">
                  <a:txBody>
                    <a:bodyPr/>
                    <a:lstStyle/>
                    <a:p>
                      <a:endParaRPr lang="el-GR" dirty="0"/>
                    </a:p>
                  </a:txBody>
                  <a:tcPr>
                    <a:solidFill>
                      <a:schemeClr val="accent6">
                        <a:lumMod val="40000"/>
                        <a:lumOff val="60000"/>
                      </a:schemeClr>
                    </a:solidFill>
                  </a:tcPr>
                </a:tc>
                <a:extLst>
                  <a:ext uri="{0D108BD9-81ED-4DB2-BD59-A6C34878D82A}">
                    <a16:rowId xmlns:a16="http://schemas.microsoft.com/office/drawing/2014/main" val="1966485974"/>
                  </a:ext>
                </a:extLst>
              </a:tr>
              <a:tr h="93610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l-GR" altLang="zh-CN" sz="1400" b="1" dirty="0">
                          <a:solidFill>
                            <a:schemeClr val="tx1"/>
                          </a:solidFill>
                          <a:latin typeface="+mn-lt"/>
                          <a:ea typeface="Aptos" panose="020B0004020202020204" pitchFamily="34" charset="0"/>
                          <a:cs typeface="Times New Roman" panose="02020603050405020304" pitchFamily="18" charset="0"/>
                        </a:rPr>
                        <a:t>Η Σχολική Εξ Αποστάσεως Εκπαίδευση (ΣΕξΑΕ)</a:t>
                      </a:r>
                      <a:endParaRPr lang="el-GR" altLang="zh-CN" sz="1400" b="1" dirty="0">
                        <a:solidFill>
                          <a:schemeClr val="tx1"/>
                        </a:solidFill>
                        <a:latin typeface="+mn-lt"/>
                      </a:endParaRPr>
                    </a:p>
                  </a:txBody>
                  <a:tcPr anchor="ctr">
                    <a:solidFill>
                      <a:schemeClr val="bg1">
                        <a:lumMod val="95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l-GR" altLang="zh-CN" sz="1400" b="1" dirty="0">
                          <a:solidFill>
                            <a:schemeClr val="tx1"/>
                          </a:solidFill>
                          <a:latin typeface="+mn-lt"/>
                          <a:ea typeface="Aptos" panose="020B0004020202020204" pitchFamily="34" charset="0"/>
                          <a:cs typeface="Times New Roman" panose="02020603050405020304" pitchFamily="18" charset="0"/>
                        </a:rPr>
                        <a:t>Η ανεστραμμένη τάξη</a:t>
                      </a:r>
                      <a:endParaRPr lang="el-GR" b="1" dirty="0"/>
                    </a:p>
                  </a:txBody>
                  <a:tcPr anchor="ctr">
                    <a:solidFill>
                      <a:schemeClr val="bg1">
                        <a:lumMod val="95000"/>
                      </a:schemeClr>
                    </a:solidFill>
                  </a:tcPr>
                </a:tc>
                <a:extLst>
                  <a:ext uri="{0D108BD9-81ED-4DB2-BD59-A6C34878D82A}">
                    <a16:rowId xmlns:a16="http://schemas.microsoft.com/office/drawing/2014/main" val="1374212511"/>
                  </a:ext>
                </a:extLst>
              </a:tr>
            </a:tbl>
          </a:graphicData>
        </a:graphic>
      </p:graphicFrame>
      <p:graphicFrame>
        <p:nvGraphicFramePr>
          <p:cNvPr id="7" name="Θέση περιεχομένου 5">
            <a:extLst>
              <a:ext uri="{FF2B5EF4-FFF2-40B4-BE49-F238E27FC236}">
                <a16:creationId xmlns:a16="http://schemas.microsoft.com/office/drawing/2014/main" id="{F3BB0849-3F0C-A2E8-60A9-ED84EE0ED9F1}"/>
              </a:ext>
            </a:extLst>
          </p:cNvPr>
          <p:cNvGraphicFramePr>
            <a:graphicFrameLocks/>
          </p:cNvGraphicFramePr>
          <p:nvPr>
            <p:extLst>
              <p:ext uri="{D42A27DB-BD31-4B8C-83A1-F6EECF244321}">
                <p14:modId xmlns:p14="http://schemas.microsoft.com/office/powerpoint/2010/main" val="2164045909"/>
              </p:ext>
            </p:extLst>
          </p:nvPr>
        </p:nvGraphicFramePr>
        <p:xfrm>
          <a:off x="5076056" y="2355684"/>
          <a:ext cx="3287942" cy="1866786"/>
        </p:xfrm>
        <a:graphic>
          <a:graphicData uri="http://schemas.openxmlformats.org/drawingml/2006/table">
            <a:tbl>
              <a:tblPr firstRow="1" bandRow="1">
                <a:tableStyleId>{5C22544A-7EE6-4342-B048-85BDC9FD1C3A}</a:tableStyleId>
              </a:tblPr>
              <a:tblGrid>
                <a:gridCol w="1643971">
                  <a:extLst>
                    <a:ext uri="{9D8B030D-6E8A-4147-A177-3AD203B41FA5}">
                      <a16:colId xmlns:a16="http://schemas.microsoft.com/office/drawing/2014/main" val="2620394535"/>
                    </a:ext>
                  </a:extLst>
                </a:gridCol>
                <a:gridCol w="1643971">
                  <a:extLst>
                    <a:ext uri="{9D8B030D-6E8A-4147-A177-3AD203B41FA5}">
                      <a16:colId xmlns:a16="http://schemas.microsoft.com/office/drawing/2014/main" val="2373596994"/>
                    </a:ext>
                  </a:extLst>
                </a:gridCol>
              </a:tblGrid>
              <a:tr h="988298">
                <a:tc>
                  <a:txBody>
                    <a:bodyPr/>
                    <a:lstStyle/>
                    <a:p>
                      <a:pPr lvl="0" eaLnBrk="0" hangingPunct="0">
                        <a:tabLst>
                          <a:tab pos="5670550" algn="r"/>
                        </a:tabLst>
                      </a:pPr>
                      <a:r>
                        <a:rPr lang="el-GR" altLang="zh-CN" sz="1200" dirty="0">
                          <a:solidFill>
                            <a:schemeClr val="tx1"/>
                          </a:solidFill>
                          <a:latin typeface="+mn-lt"/>
                          <a:ea typeface="Aptos" panose="020B0004020202020204" pitchFamily="34" charset="0"/>
                          <a:cs typeface="Times New Roman" panose="02020603050405020304" pitchFamily="18" charset="0"/>
                        </a:rPr>
                        <a:t>Ο ρόλος του εκπαιδευτικού υλικού (ΕΥ) στην ΕξΑΕ</a:t>
                      </a:r>
                      <a:endParaRPr lang="el-GR" altLang="zh-CN" sz="1200" dirty="0">
                        <a:solidFill>
                          <a:schemeClr val="tx1"/>
                        </a:solidFill>
                        <a:latin typeface="+mn-lt"/>
                      </a:endParaRPr>
                    </a:p>
                  </a:txBody>
                  <a:tcPr anchor="ctr">
                    <a:solidFill>
                      <a:schemeClr val="bg1">
                        <a:lumMod val="95000"/>
                      </a:schemeClr>
                    </a:solidFill>
                  </a:tcPr>
                </a:tc>
                <a:tc>
                  <a:txBody>
                    <a:bodyPr/>
                    <a:lstStyle/>
                    <a:p>
                      <a:pPr marL="0" marR="0" lvl="0" indent="0" algn="l" defTabSz="685800" rtl="0" eaLnBrk="0" fontAlgn="auto" latinLnBrk="0" hangingPunct="0">
                        <a:lnSpc>
                          <a:spcPct val="100000"/>
                        </a:lnSpc>
                        <a:spcBef>
                          <a:spcPts val="0"/>
                        </a:spcBef>
                        <a:spcAft>
                          <a:spcPts val="0"/>
                        </a:spcAft>
                        <a:buClrTx/>
                        <a:buSzTx/>
                        <a:buFontTx/>
                        <a:buNone/>
                        <a:tabLst>
                          <a:tab pos="5670550" algn="r"/>
                        </a:tabLst>
                        <a:defRPr/>
                      </a:pPr>
                      <a:r>
                        <a:rPr lang="el-GR" altLang="zh-CN" sz="1200" dirty="0">
                          <a:solidFill>
                            <a:schemeClr val="tx1"/>
                          </a:solidFill>
                          <a:latin typeface="+mn-lt"/>
                          <a:ea typeface="Times New Roman" panose="02020603050405020304" pitchFamily="18" charset="0"/>
                        </a:rPr>
                        <a:t>Μοντέλα σχεδιασμού ΕΥ στην ΕξΑΕ</a:t>
                      </a:r>
                      <a:endParaRPr lang="el-GR" altLang="zh-CN" sz="1200" dirty="0">
                        <a:solidFill>
                          <a:schemeClr val="tx1"/>
                        </a:solidFill>
                        <a:latin typeface="+mn-lt"/>
                      </a:endParaRPr>
                    </a:p>
                  </a:txBody>
                  <a:tcPr anchor="ctr">
                    <a:solidFill>
                      <a:schemeClr val="bg1">
                        <a:lumMod val="95000"/>
                      </a:schemeClr>
                    </a:solidFill>
                  </a:tcPr>
                </a:tc>
                <a:extLst>
                  <a:ext uri="{0D108BD9-81ED-4DB2-BD59-A6C34878D82A}">
                    <a16:rowId xmlns:a16="http://schemas.microsoft.com/office/drawing/2014/main" val="1966485974"/>
                  </a:ext>
                </a:extLst>
              </a:tr>
              <a:tr h="878488">
                <a:tc>
                  <a:txBody>
                    <a:bodyPr/>
                    <a:lstStyle/>
                    <a:p>
                      <a:pPr lvl="0" eaLnBrk="0" hangingPunct="0">
                        <a:tabLst>
                          <a:tab pos="5670550" algn="r"/>
                        </a:tabLst>
                      </a:pPr>
                      <a:r>
                        <a:rPr lang="el-GR" altLang="zh-CN" sz="1400" b="1" dirty="0">
                          <a:solidFill>
                            <a:schemeClr val="tx1"/>
                          </a:solidFill>
                          <a:latin typeface="+mn-lt"/>
                          <a:ea typeface="Aptos" panose="020B0004020202020204" pitchFamily="34" charset="0"/>
                          <a:cs typeface="Times New Roman" panose="02020603050405020304" pitchFamily="18" charset="0"/>
                        </a:rPr>
                        <a:t>Ταξινομία </a:t>
                      </a:r>
                      <a:r>
                        <a:rPr lang="el-GR" altLang="zh-CN" sz="1400" b="1" dirty="0" err="1">
                          <a:solidFill>
                            <a:schemeClr val="tx1"/>
                          </a:solidFill>
                          <a:latin typeface="+mn-lt"/>
                          <a:ea typeface="Aptos" panose="020B0004020202020204" pitchFamily="34" charset="0"/>
                          <a:cs typeface="Times New Roman" panose="02020603050405020304" pitchFamily="18" charset="0"/>
                        </a:rPr>
                        <a:t>West</a:t>
                      </a:r>
                      <a:r>
                        <a:rPr lang="el-GR" altLang="zh-CN" sz="1400" b="1" dirty="0">
                          <a:solidFill>
                            <a:schemeClr val="tx1"/>
                          </a:solidFill>
                          <a:latin typeface="+mn-lt"/>
                          <a:ea typeface="Aptos" panose="020B0004020202020204" pitchFamily="34" charset="0"/>
                          <a:cs typeface="Times New Roman" panose="02020603050405020304" pitchFamily="18" charset="0"/>
                        </a:rPr>
                        <a:t> – </a:t>
                      </a:r>
                      <a:r>
                        <a:rPr lang="el-GR" altLang="zh-CN" sz="1400" b="1" dirty="0" err="1">
                          <a:solidFill>
                            <a:schemeClr val="tx1"/>
                          </a:solidFill>
                          <a:latin typeface="+mn-lt"/>
                          <a:ea typeface="Aptos" panose="020B0004020202020204" pitchFamily="34" charset="0"/>
                          <a:cs typeface="Times New Roman" panose="02020603050405020304" pitchFamily="18" charset="0"/>
                        </a:rPr>
                        <a:t>Λιοναράκη</a:t>
                      </a:r>
                      <a:r>
                        <a:rPr lang="el-GR" altLang="zh-CN" sz="1400" b="1" dirty="0">
                          <a:solidFill>
                            <a:schemeClr val="tx1"/>
                          </a:solidFill>
                          <a:latin typeface="+mn-lt"/>
                          <a:ea typeface="Aptos" panose="020B0004020202020204" pitchFamily="34" charset="0"/>
                          <a:cs typeface="Times New Roman" panose="02020603050405020304" pitchFamily="18" charset="0"/>
                        </a:rPr>
                        <a:t> </a:t>
                      </a:r>
                      <a:endParaRPr lang="el-GR" altLang="zh-CN" sz="1400" b="1" dirty="0">
                        <a:solidFill>
                          <a:schemeClr val="tx1"/>
                        </a:solidFill>
                        <a:latin typeface="+mn-lt"/>
                      </a:endParaRPr>
                    </a:p>
                  </a:txBody>
                  <a:tcPr anchor="ctr">
                    <a:solidFill>
                      <a:schemeClr val="bg1">
                        <a:lumMod val="95000"/>
                      </a:schemeClr>
                    </a:solidFill>
                  </a:tcPr>
                </a:tc>
                <a:tc>
                  <a:txBody>
                    <a:bodyPr/>
                    <a:lstStyle/>
                    <a:p>
                      <a:pPr lvl="0" eaLnBrk="0" hangingPunct="0">
                        <a:tabLst>
                          <a:tab pos="5670550" algn="r"/>
                        </a:tabLst>
                      </a:pPr>
                      <a:r>
                        <a:rPr lang="el-GR" altLang="zh-CN" sz="1400" b="1" dirty="0">
                          <a:solidFill>
                            <a:schemeClr val="tx1"/>
                          </a:solidFill>
                          <a:latin typeface="+mn-lt"/>
                          <a:ea typeface="Aptos" panose="020B0004020202020204" pitchFamily="34" charset="0"/>
                          <a:cs typeface="Times New Roman" panose="02020603050405020304" pitchFamily="18" charset="0"/>
                        </a:rPr>
                        <a:t>Η </a:t>
                      </a:r>
                      <a:r>
                        <a:rPr lang="el-GR" altLang="zh-CN" sz="1400" b="1" dirty="0" err="1">
                          <a:solidFill>
                            <a:schemeClr val="tx1"/>
                          </a:solidFill>
                          <a:latin typeface="+mn-lt"/>
                          <a:ea typeface="Aptos" panose="020B0004020202020204" pitchFamily="34" charset="0"/>
                          <a:cs typeface="Times New Roman" panose="02020603050405020304" pitchFamily="18" charset="0"/>
                        </a:rPr>
                        <a:t>πολυμεσική</a:t>
                      </a:r>
                      <a:r>
                        <a:rPr lang="el-GR" altLang="zh-CN" sz="1400" b="1" dirty="0">
                          <a:solidFill>
                            <a:schemeClr val="tx1"/>
                          </a:solidFill>
                          <a:latin typeface="+mn-lt"/>
                          <a:ea typeface="Aptos" panose="020B0004020202020204" pitchFamily="34" charset="0"/>
                          <a:cs typeface="Times New Roman" panose="02020603050405020304" pitchFamily="18" charset="0"/>
                        </a:rPr>
                        <a:t> μάθηση του </a:t>
                      </a:r>
                      <a:r>
                        <a:rPr lang="el-GR" altLang="zh-CN" sz="1400" b="1" dirty="0" err="1">
                          <a:solidFill>
                            <a:schemeClr val="tx1"/>
                          </a:solidFill>
                          <a:latin typeface="+mn-lt"/>
                          <a:ea typeface="Aptos" panose="020B0004020202020204" pitchFamily="34" charset="0"/>
                          <a:cs typeface="Times New Roman" panose="02020603050405020304" pitchFamily="18" charset="0"/>
                        </a:rPr>
                        <a:t>Mayer</a:t>
                      </a:r>
                      <a:endParaRPr lang="el-GR" altLang="zh-CN" sz="1400" b="1" dirty="0">
                        <a:solidFill>
                          <a:schemeClr val="tx1"/>
                        </a:solidFill>
                        <a:latin typeface="+mn-lt"/>
                      </a:endParaRPr>
                    </a:p>
                  </a:txBody>
                  <a:tcPr anchor="ctr">
                    <a:solidFill>
                      <a:schemeClr val="bg1">
                        <a:lumMod val="95000"/>
                      </a:schemeClr>
                    </a:solidFill>
                  </a:tcPr>
                </a:tc>
                <a:extLst>
                  <a:ext uri="{0D108BD9-81ED-4DB2-BD59-A6C34878D82A}">
                    <a16:rowId xmlns:a16="http://schemas.microsoft.com/office/drawing/2014/main" val="1374212511"/>
                  </a:ext>
                </a:extLst>
              </a:tr>
            </a:tbl>
          </a:graphicData>
        </a:graphic>
      </p:graphicFrame>
      <p:sp>
        <p:nvSpPr>
          <p:cNvPr id="8" name="TextBox 7">
            <a:extLst>
              <a:ext uri="{FF2B5EF4-FFF2-40B4-BE49-F238E27FC236}">
                <a16:creationId xmlns:a16="http://schemas.microsoft.com/office/drawing/2014/main" id="{1544F2D9-EC16-395A-313F-F10066341E11}"/>
              </a:ext>
            </a:extLst>
          </p:cNvPr>
          <p:cNvSpPr txBox="1"/>
          <p:nvPr/>
        </p:nvSpPr>
        <p:spPr>
          <a:xfrm>
            <a:off x="1115616" y="1925797"/>
            <a:ext cx="3287941" cy="461665"/>
          </a:xfrm>
          <a:prstGeom prst="rect">
            <a:avLst/>
          </a:prstGeom>
          <a:solidFill>
            <a:srgbClr val="9E1C1C"/>
          </a:solidFill>
        </p:spPr>
        <p:txBody>
          <a:bodyPr wrap="square">
            <a:spAutoFit/>
          </a:bodyPr>
          <a:lstStyle/>
          <a:p>
            <a:pPr algn="ctr"/>
            <a:r>
              <a:rPr lang="el-GR" b="1" dirty="0">
                <a:solidFill>
                  <a:schemeClr val="bg1"/>
                </a:solidFill>
                <a:latin typeface="+mn-lt"/>
              </a:rPr>
              <a:t>ΕξΑΕ</a:t>
            </a:r>
          </a:p>
        </p:txBody>
      </p:sp>
      <p:sp>
        <p:nvSpPr>
          <p:cNvPr id="9" name="TextBox 8">
            <a:extLst>
              <a:ext uri="{FF2B5EF4-FFF2-40B4-BE49-F238E27FC236}">
                <a16:creationId xmlns:a16="http://schemas.microsoft.com/office/drawing/2014/main" id="{560F8AAA-D82F-5EE3-5142-BE7BA4E76938}"/>
              </a:ext>
            </a:extLst>
          </p:cNvPr>
          <p:cNvSpPr txBox="1"/>
          <p:nvPr/>
        </p:nvSpPr>
        <p:spPr>
          <a:xfrm>
            <a:off x="5076056" y="1925797"/>
            <a:ext cx="3287941" cy="461665"/>
          </a:xfrm>
          <a:prstGeom prst="rect">
            <a:avLst/>
          </a:prstGeom>
          <a:solidFill>
            <a:srgbClr val="C79A00"/>
          </a:solidFill>
        </p:spPr>
        <p:txBody>
          <a:bodyPr wrap="square">
            <a:spAutoFit/>
          </a:bodyPr>
          <a:lstStyle/>
          <a:p>
            <a:pPr algn="ctr"/>
            <a:r>
              <a:rPr lang="el-GR" b="1" dirty="0">
                <a:latin typeface="+mn-lt"/>
              </a:rPr>
              <a:t>ΕΥ</a:t>
            </a:r>
          </a:p>
        </p:txBody>
      </p:sp>
      <p:sp>
        <p:nvSpPr>
          <p:cNvPr id="10" name="TextBox 9">
            <a:extLst>
              <a:ext uri="{FF2B5EF4-FFF2-40B4-BE49-F238E27FC236}">
                <a16:creationId xmlns:a16="http://schemas.microsoft.com/office/drawing/2014/main" id="{226D8AD5-5D2C-28F1-716D-E159637919DF}"/>
              </a:ext>
            </a:extLst>
          </p:cNvPr>
          <p:cNvSpPr txBox="1"/>
          <p:nvPr/>
        </p:nvSpPr>
        <p:spPr>
          <a:xfrm>
            <a:off x="4790329" y="4470539"/>
            <a:ext cx="3859394" cy="338554"/>
          </a:xfrm>
          <a:prstGeom prst="rect">
            <a:avLst/>
          </a:prstGeom>
          <a:solidFill>
            <a:schemeClr val="bg1">
              <a:lumMod val="95000"/>
            </a:schemeClr>
          </a:solidFill>
        </p:spPr>
        <p:txBody>
          <a:bodyPr wrap="square">
            <a:spAutoFit/>
          </a:bodyPr>
          <a:lstStyle/>
          <a:p>
            <a:pPr algn="ctr"/>
            <a:r>
              <a:rPr lang="el-GR" sz="1600" b="1" dirty="0">
                <a:latin typeface="+mn-lt"/>
              </a:rPr>
              <a:t>Διδακτική της Φυσικής στο Γυμνάσιο</a:t>
            </a:r>
          </a:p>
        </p:txBody>
      </p:sp>
      <p:sp>
        <p:nvSpPr>
          <p:cNvPr id="2" name="Τίτλος 1">
            <a:extLst>
              <a:ext uri="{FF2B5EF4-FFF2-40B4-BE49-F238E27FC236}">
                <a16:creationId xmlns:a16="http://schemas.microsoft.com/office/drawing/2014/main" id="{19CF0A14-D88E-3CCD-3207-8C705D3CE0E8}"/>
              </a:ext>
            </a:extLst>
          </p:cNvPr>
          <p:cNvSpPr>
            <a:spLocks noGrp="1"/>
          </p:cNvSpPr>
          <p:nvPr>
            <p:ph type="title"/>
          </p:nvPr>
        </p:nvSpPr>
        <p:spPr>
          <a:xfrm>
            <a:off x="1405208" y="548680"/>
            <a:ext cx="7199240" cy="765652"/>
          </a:xfrm>
        </p:spPr>
        <p:txBody>
          <a:bodyPr>
            <a:noAutofit/>
          </a:bodyPr>
          <a:lstStyle/>
          <a:p>
            <a:r>
              <a:rPr lang="el-GR" sz="3600" dirty="0"/>
              <a:t>4. Θεωρητικό Πλαίσιο 1/3</a:t>
            </a:r>
            <a:endParaRPr lang="el-GR" sz="3600" b="1" dirty="0"/>
          </a:p>
        </p:txBody>
      </p:sp>
      <p:pic>
        <p:nvPicPr>
          <p:cNvPr id="4" name="Εικόνα 3">
            <a:extLst>
              <a:ext uri="{FF2B5EF4-FFF2-40B4-BE49-F238E27FC236}">
                <a16:creationId xmlns:a16="http://schemas.microsoft.com/office/drawing/2014/main" id="{BF5B52AF-E3F9-D342-1993-70022DF070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2006" y="4675503"/>
            <a:ext cx="1975159" cy="1414469"/>
          </a:xfrm>
          <a:prstGeom prst="rect">
            <a:avLst/>
          </a:prstGeom>
        </p:spPr>
      </p:pic>
    </p:spTree>
    <p:extLst>
      <p:ext uri="{BB962C8B-B14F-4D97-AF65-F5344CB8AC3E}">
        <p14:creationId xmlns:p14="http://schemas.microsoft.com/office/powerpoint/2010/main" val="7915186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a:extLst>
              <a:ext uri="{FF2B5EF4-FFF2-40B4-BE49-F238E27FC236}">
                <a16:creationId xmlns:a16="http://schemas.microsoft.com/office/drawing/2014/main" id="{9DF822CD-50FE-3CA0-B5B2-A7B804C5388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08496" y="1601027"/>
            <a:ext cx="6863904" cy="4575936"/>
          </a:xfrm>
          <a:prstGeom prst="rect">
            <a:avLst/>
          </a:prstGeom>
        </p:spPr>
      </p:pic>
      <p:sp>
        <p:nvSpPr>
          <p:cNvPr id="2" name="Τίτλος 1">
            <a:extLst>
              <a:ext uri="{FF2B5EF4-FFF2-40B4-BE49-F238E27FC236}">
                <a16:creationId xmlns:a16="http://schemas.microsoft.com/office/drawing/2014/main" id="{DA7C9154-3AB6-1A87-B962-171DA9D89297}"/>
              </a:ext>
            </a:extLst>
          </p:cNvPr>
          <p:cNvSpPr>
            <a:spLocks noGrp="1"/>
          </p:cNvSpPr>
          <p:nvPr>
            <p:ph type="title"/>
          </p:nvPr>
        </p:nvSpPr>
        <p:spPr>
          <a:xfrm>
            <a:off x="1405208" y="548680"/>
            <a:ext cx="7199240" cy="765652"/>
          </a:xfrm>
        </p:spPr>
        <p:txBody>
          <a:bodyPr>
            <a:noAutofit/>
          </a:bodyPr>
          <a:lstStyle/>
          <a:p>
            <a:r>
              <a:rPr lang="el-GR" sz="3600" dirty="0"/>
              <a:t>4. Θεωρητικό Πλαίσιο 2/3</a:t>
            </a:r>
            <a:endParaRPr lang="el-GR" sz="3600" b="1" dirty="0"/>
          </a:p>
        </p:txBody>
      </p:sp>
    </p:spTree>
    <p:extLst>
      <p:ext uri="{BB962C8B-B14F-4D97-AF65-F5344CB8AC3E}">
        <p14:creationId xmlns:p14="http://schemas.microsoft.com/office/powerpoint/2010/main" val="6284586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2">
            <a:extLst>
              <a:ext uri="{FF2B5EF4-FFF2-40B4-BE49-F238E27FC236}">
                <a16:creationId xmlns:a16="http://schemas.microsoft.com/office/drawing/2014/main" id="{3EC36538-050A-19DB-AA7A-84F75DBEF4B9}"/>
              </a:ext>
            </a:extLst>
          </p:cNvPr>
          <p:cNvSpPr txBox="1">
            <a:spLocks noGrp="1"/>
          </p:cNvSpPr>
          <p:nvPr>
            <p:ph type="title"/>
          </p:nvPr>
        </p:nvSpPr>
        <p:spPr>
          <a:xfrm>
            <a:off x="1146245" y="1669259"/>
            <a:ext cx="7372350" cy="1074738"/>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4400" b="1" kern="1200">
                <a:solidFill>
                  <a:schemeClr val="tx1"/>
                </a:solidFill>
                <a:latin typeface="+mj-lt"/>
                <a:ea typeface="+mj-ea"/>
                <a:cs typeface="+mj-cs"/>
              </a:defRPr>
            </a:lvl1pPr>
          </a:lstStyle>
          <a:p>
            <a:pPr algn="ctr" fontAlgn="auto">
              <a:spcAft>
                <a:spcPts val="0"/>
              </a:spcAft>
            </a:pPr>
            <a:r>
              <a:rPr lang="el-GR" altLang="zh-CN" sz="2800" dirty="0">
                <a:ea typeface="NSimSun" panose="02010609030101010101" pitchFamily="49" charset="-122"/>
                <a:cs typeface="Lucida Sans" panose="020B0602030504090204" pitchFamily="34" charset="0"/>
              </a:rPr>
              <a:t>Βιβλιογραφική ανασκόπηση</a:t>
            </a:r>
            <a:r>
              <a:rPr lang="el-GR" altLang="zh-CN" sz="2800" dirty="0"/>
              <a:t> </a:t>
            </a:r>
            <a:endParaRPr lang="el-GR" sz="2800" dirty="0"/>
          </a:p>
        </p:txBody>
      </p:sp>
      <p:sp>
        <p:nvSpPr>
          <p:cNvPr id="2" name="Τίτλος 1">
            <a:extLst>
              <a:ext uri="{FF2B5EF4-FFF2-40B4-BE49-F238E27FC236}">
                <a16:creationId xmlns:a16="http://schemas.microsoft.com/office/drawing/2014/main" id="{A869BDAB-A6D4-9AC0-7526-AD358F4CEB0B}"/>
              </a:ext>
            </a:extLst>
          </p:cNvPr>
          <p:cNvSpPr txBox="1">
            <a:spLocks/>
          </p:cNvSpPr>
          <p:nvPr/>
        </p:nvSpPr>
        <p:spPr>
          <a:xfrm>
            <a:off x="1405208" y="548680"/>
            <a:ext cx="7199240" cy="765652"/>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4400" b="1" kern="1200">
                <a:solidFill>
                  <a:schemeClr val="tx1"/>
                </a:solidFill>
                <a:latin typeface="+mj-lt"/>
                <a:ea typeface="+mj-ea"/>
                <a:cs typeface="+mj-cs"/>
              </a:defRPr>
            </a:lvl1pPr>
          </a:lstStyle>
          <a:p>
            <a:pPr fontAlgn="auto">
              <a:spcAft>
                <a:spcPts val="0"/>
              </a:spcAft>
            </a:pPr>
            <a:r>
              <a:rPr lang="el-GR" sz="3600" dirty="0"/>
              <a:t>4. Θεωρητικό Πλαίσιο 3/3</a:t>
            </a:r>
          </a:p>
        </p:txBody>
      </p:sp>
      <p:pic>
        <p:nvPicPr>
          <p:cNvPr id="1028" name="Picture 4" descr="Σκίτσα Βιβλίων Εικονογράφηση Διανύσματος Διάνυσμα από ©89534886399@mail.ru  368494848">
            <a:extLst>
              <a:ext uri="{FF2B5EF4-FFF2-40B4-BE49-F238E27FC236}">
                <a16:creationId xmlns:a16="http://schemas.microsoft.com/office/drawing/2014/main" id="{4D9BCCBA-D5CB-03DC-578A-464D89F5178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493" t="5900" r="5377" b="17452"/>
          <a:stretch>
            <a:fillRect/>
          </a:stretch>
        </p:blipFill>
        <p:spPr bwMode="auto">
          <a:xfrm>
            <a:off x="827584" y="1469150"/>
            <a:ext cx="1596185" cy="147495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Θέση περιεχομένου 5">
            <a:extLst>
              <a:ext uri="{FF2B5EF4-FFF2-40B4-BE49-F238E27FC236}">
                <a16:creationId xmlns:a16="http://schemas.microsoft.com/office/drawing/2014/main" id="{5EE92D6D-6D96-AA9D-6931-958C78315BE2}"/>
              </a:ext>
            </a:extLst>
          </p:cNvPr>
          <p:cNvGraphicFramePr>
            <a:graphicFrameLocks noGrp="1"/>
          </p:cNvGraphicFramePr>
          <p:nvPr>
            <p:ph idx="1"/>
            <p:extLst>
              <p:ext uri="{D42A27DB-BD31-4B8C-83A1-F6EECF244321}">
                <p14:modId xmlns:p14="http://schemas.microsoft.com/office/powerpoint/2010/main" val="3238922485"/>
              </p:ext>
            </p:extLst>
          </p:nvPr>
        </p:nvGraphicFramePr>
        <p:xfrm>
          <a:off x="1405208" y="3863659"/>
          <a:ext cx="2160241" cy="1218206"/>
        </p:xfrm>
        <a:graphic>
          <a:graphicData uri="http://schemas.openxmlformats.org/drawingml/2006/table">
            <a:tbl>
              <a:tblPr firstRow="1" bandRow="1">
                <a:tableStyleId>{5C22544A-7EE6-4342-B048-85BDC9FD1C3A}</a:tableStyleId>
              </a:tblPr>
              <a:tblGrid>
                <a:gridCol w="2160241">
                  <a:extLst>
                    <a:ext uri="{9D8B030D-6E8A-4147-A177-3AD203B41FA5}">
                      <a16:colId xmlns:a16="http://schemas.microsoft.com/office/drawing/2014/main" val="2620394535"/>
                    </a:ext>
                  </a:extLst>
                </a:gridCol>
              </a:tblGrid>
              <a:tr h="1218206">
                <a:tc>
                  <a:txBody>
                    <a:bodyPr/>
                    <a:lstStyle/>
                    <a:p>
                      <a:pPr marL="171450" lvl="0" indent="-171450" eaLnBrk="0" hangingPunct="0">
                        <a:buClr>
                          <a:srgbClr val="8B1E1E"/>
                        </a:buClr>
                        <a:buFont typeface="Arial" panose="020B0604020202020204" pitchFamily="34" charset="0"/>
                        <a:buChar char="•"/>
                        <a:tabLst>
                          <a:tab pos="5670550" algn="r"/>
                        </a:tabLst>
                      </a:pPr>
                      <a:r>
                        <a:rPr lang="el-GR" altLang="zh-CN" sz="1600" b="0" dirty="0">
                          <a:solidFill>
                            <a:schemeClr val="tx1"/>
                          </a:solidFill>
                          <a:latin typeface="+mn-lt"/>
                        </a:rPr>
                        <a:t>Μαθησιακά </a:t>
                      </a:r>
                      <a:br>
                        <a:rPr lang="el-GR" altLang="zh-CN" sz="1600" b="0" dirty="0">
                          <a:solidFill>
                            <a:schemeClr val="tx1"/>
                          </a:solidFill>
                          <a:latin typeface="+mn-lt"/>
                        </a:rPr>
                      </a:br>
                      <a:r>
                        <a:rPr lang="el-GR" altLang="zh-CN" sz="1600" b="0" dirty="0">
                          <a:solidFill>
                            <a:schemeClr val="tx1"/>
                          </a:solidFill>
                          <a:latin typeface="+mn-lt"/>
                        </a:rPr>
                        <a:t>αποτελέσματα</a:t>
                      </a:r>
                    </a:p>
                    <a:p>
                      <a:pPr marL="171450" lvl="0" indent="-171450" eaLnBrk="0" hangingPunct="0">
                        <a:buClr>
                          <a:srgbClr val="8B1E1E"/>
                        </a:buClr>
                        <a:buFont typeface="Arial" panose="020B0604020202020204" pitchFamily="34" charset="0"/>
                        <a:buChar char="•"/>
                        <a:tabLst>
                          <a:tab pos="5670550" algn="r"/>
                        </a:tabLst>
                      </a:pPr>
                      <a:r>
                        <a:rPr lang="el-GR" altLang="zh-CN" sz="1600" b="0" dirty="0">
                          <a:solidFill>
                            <a:schemeClr val="tx1"/>
                          </a:solidFill>
                          <a:latin typeface="+mn-lt"/>
                        </a:rPr>
                        <a:t>4 ερευνητικές</a:t>
                      </a:r>
                      <a:br>
                        <a:rPr lang="el-GR" altLang="zh-CN" sz="1600" b="0" dirty="0">
                          <a:solidFill>
                            <a:schemeClr val="tx1"/>
                          </a:solidFill>
                          <a:latin typeface="+mn-lt"/>
                        </a:rPr>
                      </a:br>
                      <a:r>
                        <a:rPr lang="el-GR" altLang="zh-CN" sz="1600" b="0" dirty="0">
                          <a:solidFill>
                            <a:schemeClr val="tx1"/>
                          </a:solidFill>
                          <a:latin typeface="+mn-lt"/>
                        </a:rPr>
                        <a:t>εργασίες</a:t>
                      </a:r>
                    </a:p>
                  </a:txBody>
                  <a:tcPr anchor="ctr">
                    <a:solidFill>
                      <a:schemeClr val="bg1">
                        <a:lumMod val="95000"/>
                      </a:schemeClr>
                    </a:solidFill>
                  </a:tcPr>
                </a:tc>
                <a:extLst>
                  <a:ext uri="{0D108BD9-81ED-4DB2-BD59-A6C34878D82A}">
                    <a16:rowId xmlns:a16="http://schemas.microsoft.com/office/drawing/2014/main" val="1966485974"/>
                  </a:ext>
                </a:extLst>
              </a:tr>
            </a:tbl>
          </a:graphicData>
        </a:graphic>
      </p:graphicFrame>
      <p:sp>
        <p:nvSpPr>
          <p:cNvPr id="5" name="TextBox 4">
            <a:extLst>
              <a:ext uri="{FF2B5EF4-FFF2-40B4-BE49-F238E27FC236}">
                <a16:creationId xmlns:a16="http://schemas.microsoft.com/office/drawing/2014/main" id="{4ECE193F-032B-8F0D-D6A7-BD39E87DFED7}"/>
              </a:ext>
            </a:extLst>
          </p:cNvPr>
          <p:cNvSpPr txBox="1"/>
          <p:nvPr/>
        </p:nvSpPr>
        <p:spPr>
          <a:xfrm>
            <a:off x="1405209" y="3278884"/>
            <a:ext cx="2160240" cy="584775"/>
          </a:xfrm>
          <a:prstGeom prst="rect">
            <a:avLst/>
          </a:prstGeom>
          <a:solidFill>
            <a:srgbClr val="9E1C1C"/>
          </a:solidFill>
        </p:spPr>
        <p:txBody>
          <a:bodyPr wrap="square">
            <a:spAutoFit/>
          </a:bodyPr>
          <a:lstStyle/>
          <a:p>
            <a:pPr algn="ctr"/>
            <a:r>
              <a:rPr lang="el-GR" sz="1600" b="1" dirty="0">
                <a:solidFill>
                  <a:schemeClr val="bg1"/>
                </a:solidFill>
                <a:latin typeface="+mn-lt"/>
              </a:rPr>
              <a:t>Συμπληρωματική</a:t>
            </a:r>
          </a:p>
          <a:p>
            <a:pPr algn="ctr"/>
            <a:r>
              <a:rPr lang="el-GR" sz="1600" b="1" dirty="0">
                <a:solidFill>
                  <a:schemeClr val="bg1"/>
                </a:solidFill>
                <a:latin typeface="+mn-lt"/>
              </a:rPr>
              <a:t>ΕξΑΕ</a:t>
            </a:r>
          </a:p>
        </p:txBody>
      </p:sp>
      <p:graphicFrame>
        <p:nvGraphicFramePr>
          <p:cNvPr id="6" name="Θέση περιεχομένου 5">
            <a:extLst>
              <a:ext uri="{FF2B5EF4-FFF2-40B4-BE49-F238E27FC236}">
                <a16:creationId xmlns:a16="http://schemas.microsoft.com/office/drawing/2014/main" id="{8B57389A-2A4F-5352-25ED-EB2E110DCE9E}"/>
              </a:ext>
            </a:extLst>
          </p:cNvPr>
          <p:cNvGraphicFramePr>
            <a:graphicFrameLocks/>
          </p:cNvGraphicFramePr>
          <p:nvPr>
            <p:extLst>
              <p:ext uri="{D42A27DB-BD31-4B8C-83A1-F6EECF244321}">
                <p14:modId xmlns:p14="http://schemas.microsoft.com/office/powerpoint/2010/main" val="2007607275"/>
              </p:ext>
            </p:extLst>
          </p:nvPr>
        </p:nvGraphicFramePr>
        <p:xfrm>
          <a:off x="3810825" y="3863659"/>
          <a:ext cx="2160241" cy="1218206"/>
        </p:xfrm>
        <a:graphic>
          <a:graphicData uri="http://schemas.openxmlformats.org/drawingml/2006/table">
            <a:tbl>
              <a:tblPr firstRow="1" bandRow="1">
                <a:tableStyleId>{5C22544A-7EE6-4342-B048-85BDC9FD1C3A}</a:tableStyleId>
              </a:tblPr>
              <a:tblGrid>
                <a:gridCol w="2160241">
                  <a:extLst>
                    <a:ext uri="{9D8B030D-6E8A-4147-A177-3AD203B41FA5}">
                      <a16:colId xmlns:a16="http://schemas.microsoft.com/office/drawing/2014/main" val="2620394535"/>
                    </a:ext>
                  </a:extLst>
                </a:gridCol>
              </a:tblGrid>
              <a:tr h="1218206">
                <a:tc>
                  <a:txBody>
                    <a:bodyPr/>
                    <a:lstStyle/>
                    <a:p>
                      <a:pPr marL="171450" lvl="0" indent="-171450" eaLnBrk="0" hangingPunct="0">
                        <a:buClr>
                          <a:srgbClr val="C69200"/>
                        </a:buClr>
                        <a:buFont typeface="Arial" panose="020B0604020202020204" pitchFamily="34" charset="0"/>
                        <a:buChar char="•"/>
                        <a:tabLst>
                          <a:tab pos="5670550" algn="r"/>
                        </a:tabLst>
                      </a:pPr>
                      <a:r>
                        <a:rPr lang="el-GR" altLang="zh-CN" sz="1600" b="0" dirty="0">
                          <a:solidFill>
                            <a:schemeClr val="tx1"/>
                          </a:solidFill>
                          <a:latin typeface="+mn-lt"/>
                        </a:rPr>
                        <a:t>Συστήματα διαχείρισης μάθησης</a:t>
                      </a:r>
                    </a:p>
                    <a:p>
                      <a:pPr marL="171450" lvl="0" indent="-171450" eaLnBrk="0" hangingPunct="0">
                        <a:buClr>
                          <a:srgbClr val="C69200"/>
                        </a:buClr>
                        <a:buFont typeface="Arial" panose="020B0604020202020204" pitchFamily="34" charset="0"/>
                        <a:buChar char="•"/>
                        <a:tabLst>
                          <a:tab pos="5670550" algn="r"/>
                        </a:tabLst>
                      </a:pPr>
                      <a:r>
                        <a:rPr lang="el-GR" altLang="zh-CN" sz="1600" b="0" dirty="0">
                          <a:solidFill>
                            <a:schemeClr val="tx1"/>
                          </a:solidFill>
                          <a:latin typeface="+mn-lt"/>
                        </a:rPr>
                        <a:t>6 ερευνητικές</a:t>
                      </a:r>
                      <a:br>
                        <a:rPr lang="el-GR" altLang="zh-CN" sz="1600" b="0" dirty="0">
                          <a:solidFill>
                            <a:schemeClr val="tx1"/>
                          </a:solidFill>
                          <a:latin typeface="+mn-lt"/>
                        </a:rPr>
                      </a:br>
                      <a:r>
                        <a:rPr lang="el-GR" altLang="zh-CN" sz="1600" b="0" dirty="0">
                          <a:solidFill>
                            <a:schemeClr val="tx1"/>
                          </a:solidFill>
                          <a:latin typeface="+mn-lt"/>
                        </a:rPr>
                        <a:t>εργασίες</a:t>
                      </a:r>
                    </a:p>
                  </a:txBody>
                  <a:tcPr anchor="ctr">
                    <a:solidFill>
                      <a:schemeClr val="bg1">
                        <a:lumMod val="95000"/>
                      </a:schemeClr>
                    </a:solidFill>
                  </a:tcPr>
                </a:tc>
                <a:extLst>
                  <a:ext uri="{0D108BD9-81ED-4DB2-BD59-A6C34878D82A}">
                    <a16:rowId xmlns:a16="http://schemas.microsoft.com/office/drawing/2014/main" val="1966485974"/>
                  </a:ext>
                </a:extLst>
              </a:tr>
            </a:tbl>
          </a:graphicData>
        </a:graphic>
      </p:graphicFrame>
      <p:sp>
        <p:nvSpPr>
          <p:cNvPr id="7" name="TextBox 6">
            <a:extLst>
              <a:ext uri="{FF2B5EF4-FFF2-40B4-BE49-F238E27FC236}">
                <a16:creationId xmlns:a16="http://schemas.microsoft.com/office/drawing/2014/main" id="{69AD871A-06CF-6B5C-A5D8-30EC20E95E93}"/>
              </a:ext>
            </a:extLst>
          </p:cNvPr>
          <p:cNvSpPr txBox="1"/>
          <p:nvPr/>
        </p:nvSpPr>
        <p:spPr>
          <a:xfrm>
            <a:off x="3785699" y="3278884"/>
            <a:ext cx="2160240" cy="584775"/>
          </a:xfrm>
          <a:prstGeom prst="rect">
            <a:avLst/>
          </a:prstGeom>
          <a:solidFill>
            <a:srgbClr val="C69200"/>
          </a:solidFill>
        </p:spPr>
        <p:txBody>
          <a:bodyPr wrap="square">
            <a:spAutoFit/>
          </a:bodyPr>
          <a:lstStyle/>
          <a:p>
            <a:pPr algn="ctr"/>
            <a:r>
              <a:rPr lang="el-GR" sz="1600" b="1" dirty="0">
                <a:solidFill>
                  <a:schemeClr val="bg1"/>
                </a:solidFill>
                <a:latin typeface="+mn-lt"/>
              </a:rPr>
              <a:t>Ψηφιακές </a:t>
            </a:r>
          </a:p>
          <a:p>
            <a:pPr algn="ctr"/>
            <a:r>
              <a:rPr lang="el-GR" sz="1600" b="1" dirty="0">
                <a:solidFill>
                  <a:schemeClr val="bg1"/>
                </a:solidFill>
                <a:latin typeface="+mn-lt"/>
              </a:rPr>
              <a:t>πλατφόρμες</a:t>
            </a:r>
          </a:p>
        </p:txBody>
      </p:sp>
      <p:graphicFrame>
        <p:nvGraphicFramePr>
          <p:cNvPr id="10" name="Θέση περιεχομένου 5">
            <a:extLst>
              <a:ext uri="{FF2B5EF4-FFF2-40B4-BE49-F238E27FC236}">
                <a16:creationId xmlns:a16="http://schemas.microsoft.com/office/drawing/2014/main" id="{B0D7B7B5-EB09-D129-AC7F-3477DFBF1C20}"/>
              </a:ext>
            </a:extLst>
          </p:cNvPr>
          <p:cNvGraphicFramePr>
            <a:graphicFrameLocks/>
          </p:cNvGraphicFramePr>
          <p:nvPr>
            <p:extLst>
              <p:ext uri="{D42A27DB-BD31-4B8C-83A1-F6EECF244321}">
                <p14:modId xmlns:p14="http://schemas.microsoft.com/office/powerpoint/2010/main" val="2284901783"/>
              </p:ext>
            </p:extLst>
          </p:nvPr>
        </p:nvGraphicFramePr>
        <p:xfrm>
          <a:off x="6212158" y="3863659"/>
          <a:ext cx="2160241" cy="1218206"/>
        </p:xfrm>
        <a:graphic>
          <a:graphicData uri="http://schemas.openxmlformats.org/drawingml/2006/table">
            <a:tbl>
              <a:tblPr firstRow="1" bandRow="1">
                <a:tableStyleId>{5C22544A-7EE6-4342-B048-85BDC9FD1C3A}</a:tableStyleId>
              </a:tblPr>
              <a:tblGrid>
                <a:gridCol w="2160241">
                  <a:extLst>
                    <a:ext uri="{9D8B030D-6E8A-4147-A177-3AD203B41FA5}">
                      <a16:colId xmlns:a16="http://schemas.microsoft.com/office/drawing/2014/main" val="2620394535"/>
                    </a:ext>
                  </a:extLst>
                </a:gridCol>
              </a:tblGrid>
              <a:tr h="1218206">
                <a:tc>
                  <a:txBody>
                    <a:bodyPr/>
                    <a:lstStyle/>
                    <a:p>
                      <a:pPr marL="171450" lvl="0" indent="-171450" eaLnBrk="0" hangingPunct="0">
                        <a:buClr>
                          <a:srgbClr val="C69200"/>
                        </a:buClr>
                        <a:buFont typeface="Arial" panose="020B0604020202020204" pitchFamily="34" charset="0"/>
                        <a:buChar char="•"/>
                        <a:tabLst>
                          <a:tab pos="5670550" algn="r"/>
                        </a:tabLst>
                      </a:pPr>
                      <a:r>
                        <a:rPr lang="el-GR" altLang="zh-CN" sz="1600" b="0" dirty="0">
                          <a:solidFill>
                            <a:schemeClr val="tx1"/>
                          </a:solidFill>
                          <a:latin typeface="+mn-lt"/>
                        </a:rPr>
                        <a:t>Μικτές μορφές</a:t>
                      </a:r>
                    </a:p>
                    <a:p>
                      <a:pPr marL="171450" lvl="0" indent="-171450" eaLnBrk="0" hangingPunct="0">
                        <a:buClr>
                          <a:srgbClr val="C69200"/>
                        </a:buClr>
                        <a:buFont typeface="Arial" panose="020B0604020202020204" pitchFamily="34" charset="0"/>
                        <a:buChar char="•"/>
                        <a:tabLst>
                          <a:tab pos="5670550" algn="r"/>
                        </a:tabLst>
                      </a:pPr>
                      <a:r>
                        <a:rPr lang="el-GR" altLang="zh-CN" sz="1600" b="0" dirty="0">
                          <a:solidFill>
                            <a:schemeClr val="tx1"/>
                          </a:solidFill>
                          <a:latin typeface="+mn-lt"/>
                        </a:rPr>
                        <a:t>Ανεστραμμένη τάξη</a:t>
                      </a:r>
                    </a:p>
                    <a:p>
                      <a:pPr marL="171450" lvl="0" indent="-171450" eaLnBrk="0" hangingPunct="0">
                        <a:buClr>
                          <a:srgbClr val="C69200"/>
                        </a:buClr>
                        <a:buFont typeface="Arial" panose="020B0604020202020204" pitchFamily="34" charset="0"/>
                        <a:buChar char="•"/>
                        <a:tabLst>
                          <a:tab pos="5670550" algn="r"/>
                        </a:tabLst>
                      </a:pPr>
                      <a:r>
                        <a:rPr lang="el-GR" altLang="zh-CN" sz="1600" b="0" dirty="0">
                          <a:solidFill>
                            <a:schemeClr val="tx1"/>
                          </a:solidFill>
                          <a:latin typeface="+mn-lt"/>
                        </a:rPr>
                        <a:t>4 ερευνητικές</a:t>
                      </a:r>
                      <a:br>
                        <a:rPr lang="el-GR" altLang="zh-CN" sz="1600" b="0" dirty="0">
                          <a:solidFill>
                            <a:schemeClr val="tx1"/>
                          </a:solidFill>
                          <a:latin typeface="+mn-lt"/>
                        </a:rPr>
                      </a:br>
                      <a:r>
                        <a:rPr lang="el-GR" altLang="zh-CN" sz="1600" b="0" dirty="0">
                          <a:solidFill>
                            <a:schemeClr val="tx1"/>
                          </a:solidFill>
                          <a:latin typeface="+mn-lt"/>
                        </a:rPr>
                        <a:t>εργασίες</a:t>
                      </a:r>
                    </a:p>
                  </a:txBody>
                  <a:tcPr anchor="ctr">
                    <a:solidFill>
                      <a:schemeClr val="bg1">
                        <a:lumMod val="95000"/>
                      </a:schemeClr>
                    </a:solidFill>
                  </a:tcPr>
                </a:tc>
                <a:extLst>
                  <a:ext uri="{0D108BD9-81ED-4DB2-BD59-A6C34878D82A}">
                    <a16:rowId xmlns:a16="http://schemas.microsoft.com/office/drawing/2014/main" val="1966485974"/>
                  </a:ext>
                </a:extLst>
              </a:tr>
            </a:tbl>
          </a:graphicData>
        </a:graphic>
      </p:graphicFrame>
      <p:sp>
        <p:nvSpPr>
          <p:cNvPr id="11" name="TextBox 10">
            <a:extLst>
              <a:ext uri="{FF2B5EF4-FFF2-40B4-BE49-F238E27FC236}">
                <a16:creationId xmlns:a16="http://schemas.microsoft.com/office/drawing/2014/main" id="{D44F169D-9577-AC75-7B3E-16A49B693A43}"/>
              </a:ext>
            </a:extLst>
          </p:cNvPr>
          <p:cNvSpPr txBox="1"/>
          <p:nvPr/>
        </p:nvSpPr>
        <p:spPr>
          <a:xfrm>
            <a:off x="6216442" y="3278884"/>
            <a:ext cx="2160240" cy="584775"/>
          </a:xfrm>
          <a:prstGeom prst="rect">
            <a:avLst/>
          </a:prstGeom>
          <a:solidFill>
            <a:srgbClr val="C69200"/>
          </a:solidFill>
        </p:spPr>
        <p:txBody>
          <a:bodyPr wrap="square">
            <a:spAutoFit/>
          </a:bodyPr>
          <a:lstStyle/>
          <a:p>
            <a:pPr algn="ctr"/>
            <a:r>
              <a:rPr lang="el-GR" sz="1600" b="1" dirty="0">
                <a:solidFill>
                  <a:schemeClr val="bg1"/>
                </a:solidFill>
                <a:latin typeface="+mn-lt"/>
              </a:rPr>
              <a:t>Διδακτικά </a:t>
            </a:r>
          </a:p>
          <a:p>
            <a:pPr algn="ctr"/>
            <a:r>
              <a:rPr lang="el-GR" sz="1600" b="1" dirty="0">
                <a:solidFill>
                  <a:schemeClr val="bg1"/>
                </a:solidFill>
                <a:latin typeface="+mn-lt"/>
              </a:rPr>
              <a:t>μοντέλα</a:t>
            </a:r>
          </a:p>
        </p:txBody>
      </p:sp>
    </p:spTree>
    <p:extLst>
      <p:ext uri="{BB962C8B-B14F-4D97-AF65-F5344CB8AC3E}">
        <p14:creationId xmlns:p14="http://schemas.microsoft.com/office/powerpoint/2010/main" val="995157017"/>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7828</TotalTime>
  <Words>2647</Words>
  <Application>Microsoft Office PowerPoint</Application>
  <PresentationFormat>Προβολή στην οθόνη (4:3)</PresentationFormat>
  <Paragraphs>431</Paragraphs>
  <Slides>37</Slides>
  <Notes>21</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1</vt:i4>
      </vt:variant>
      <vt:variant>
        <vt:lpstr>Τίτλοι διαφανειών</vt:lpstr>
      </vt:variant>
      <vt:variant>
        <vt:i4>37</vt:i4>
      </vt:variant>
    </vt:vector>
  </HeadingPairs>
  <TitlesOfParts>
    <vt:vector size="46" baseType="lpstr">
      <vt:lpstr>NSimSun</vt:lpstr>
      <vt:lpstr>Arial</vt:lpstr>
      <vt:lpstr>Book Antiqua</vt:lpstr>
      <vt:lpstr>Calibri</vt:lpstr>
      <vt:lpstr>Calibri Light</vt:lpstr>
      <vt:lpstr>Liberation Serif</vt:lpstr>
      <vt:lpstr>Times New Roman</vt:lpstr>
      <vt:lpstr>Wingdings</vt:lpstr>
      <vt:lpstr>Θέμα του Office</vt:lpstr>
      <vt:lpstr>Σχεδιασμός, υλοποίηση και αποτίμηση εκπαιδευτικού υλικού με τη μέθοδο της εξ αποστάσεως εκπαίδευσης για τη διδασκαλία της ενότητας «Ταλαντώσεις» στο μάθημα της Φυσικής της Γ΄ Γυμνασίου.</vt:lpstr>
      <vt:lpstr>1. Σκοπός </vt:lpstr>
      <vt:lpstr>2. Συνεισφορά της διπλωματικής </vt:lpstr>
      <vt:lpstr>2. Συνεισφορά της διπλωματικής</vt:lpstr>
      <vt:lpstr>3. Ερευνητικά Ερωτήματα</vt:lpstr>
      <vt:lpstr>4. Δομή της εργασίας</vt:lpstr>
      <vt:lpstr>4. Θεωρητικό Πλαίσιο 1/3</vt:lpstr>
      <vt:lpstr>4. Θεωρητικό Πλαίσιο 2/3</vt:lpstr>
      <vt:lpstr>Βιβλιογραφική ανασκόπηση </vt:lpstr>
      <vt:lpstr> 5. Παραγόμενο εκπαιδευτικό υλικό 1/7</vt:lpstr>
      <vt:lpstr> 5. Παραγόμενο εκπαιδευτικό υλικό 2/7</vt:lpstr>
      <vt:lpstr> 5. Παραγόμενο εκπαιδευτικό υλικό 3/7</vt:lpstr>
      <vt:lpstr> 5. Παραγόμενο εκπαιδευτικό υλικό 4/7</vt:lpstr>
      <vt:lpstr> </vt:lpstr>
      <vt:lpstr> 5. Παραγόμενο εκπαιδευτικό υλικό 6/7</vt:lpstr>
      <vt:lpstr> 5. Παραγόμενο εκπαιδευτικό υλικό 7/7</vt:lpstr>
      <vt:lpstr>6. Μεθοδολογία 1/6</vt:lpstr>
      <vt:lpstr>6. Μεθοδολογία 2/6 </vt:lpstr>
      <vt:lpstr>Παρουσίαση του PowerPoint</vt:lpstr>
      <vt:lpstr>6. Μεθοδολογία 4/6</vt:lpstr>
      <vt:lpstr>6. Μεθοδολογία 5/6</vt:lpstr>
      <vt:lpstr>6. Μεθοδολογία 6/6</vt:lpstr>
      <vt:lpstr>7. Αποτίμηση ΕΥ 1/12</vt:lpstr>
      <vt:lpstr>7. Αποτίμηση ΕΥ 2/12</vt:lpstr>
      <vt:lpstr>7. Αποτίμηση ΕΥ 3/12</vt:lpstr>
      <vt:lpstr>7. Αποτίμηση ΕΥ 4/12</vt:lpstr>
      <vt:lpstr>7. Αποτίμηση ΕΥ 5/12</vt:lpstr>
      <vt:lpstr>7. Αποτίμηση ΕΥ 6/12</vt:lpstr>
      <vt:lpstr>7. Αποτίμηση ΕΥ 7/12</vt:lpstr>
      <vt:lpstr>7. Αποτίμηση ΕΥ 8/12</vt:lpstr>
      <vt:lpstr>7. Αποτίμηση ΕΥ 9/12</vt:lpstr>
      <vt:lpstr>7. Αποτίμηση ΕΥ 10/12</vt:lpstr>
      <vt:lpstr>7. Αποτίμηση ΕΥ 11/12</vt:lpstr>
      <vt:lpstr>7. Αποτίμηση ΕΥ 12/12</vt:lpstr>
      <vt:lpstr>8. Συμπεράσματα 1/2</vt:lpstr>
      <vt:lpstr>8. Συμπεράσματα 2/2</vt:lpstr>
      <vt:lpstr>Παρουσίαση του PowerPoint</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c:creator>
  <cp:lastModifiedBy>Vassilis Saltas</cp:lastModifiedBy>
  <cp:revision>2044</cp:revision>
  <dcterms:created xsi:type="dcterms:W3CDTF">2003-10-16T17:37:47Z</dcterms:created>
  <dcterms:modified xsi:type="dcterms:W3CDTF">2026-03-11T22:43:17Z</dcterms:modified>
</cp:coreProperties>
</file>