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70" r:id="rId1"/>
  </p:sldMasterIdLst>
  <p:notesMasterIdLst>
    <p:notesMasterId r:id="rId19"/>
  </p:notesMasterIdLst>
  <p:sldIdLst>
    <p:sldId id="1482" r:id="rId2"/>
    <p:sldId id="2013" r:id="rId3"/>
    <p:sldId id="2021" r:id="rId4"/>
    <p:sldId id="2014" r:id="rId5"/>
    <p:sldId id="2020" r:id="rId6"/>
    <p:sldId id="2023" r:id="rId7"/>
    <p:sldId id="2012" r:id="rId8"/>
    <p:sldId id="2029" r:id="rId9"/>
    <p:sldId id="2016" r:id="rId10"/>
    <p:sldId id="2024" r:id="rId11"/>
    <p:sldId id="2025" r:id="rId12"/>
    <p:sldId id="2027" r:id="rId13"/>
    <p:sldId id="2017" r:id="rId14"/>
    <p:sldId id="2026" r:id="rId15"/>
    <p:sldId id="2018" r:id="rId16"/>
    <p:sldId id="2028" r:id="rId17"/>
    <p:sldId id="2019" r:id="rId18"/>
  </p:sldIdLst>
  <p:sldSz cx="9144000" cy="6858000" type="screen4x3"/>
  <p:notesSz cx="6858000" cy="9734550"/>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ext uri="{19B8F6BF-5375-455C-9EA6-DF929625EA0E}">
        <p15:presenceInfo xmlns:p15="http://schemas.microsoft.com/office/powerpoint/2012/main" userId="review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CCAF"/>
    <a:srgbClr val="FFA54B"/>
    <a:srgbClr val="FFFFCC"/>
    <a:srgbClr val="931B1B"/>
    <a:srgbClr val="EDBE9B"/>
    <a:srgbClr val="ADDB7B"/>
    <a:srgbClr val="F4F694"/>
    <a:srgbClr val="FFAD5B"/>
    <a:srgbClr val="FF9933"/>
    <a:srgbClr val="FFFF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58" autoAdjust="0"/>
    <p:restoredTop sz="89528" autoAdjust="0"/>
  </p:normalViewPr>
  <p:slideViewPr>
    <p:cSldViewPr>
      <p:cViewPr varScale="1">
        <p:scale>
          <a:sx n="79" d="100"/>
          <a:sy n="79" d="100"/>
        </p:scale>
        <p:origin x="989" y="82"/>
      </p:cViewPr>
      <p:guideLst>
        <p:guide orient="horz" pos="2160"/>
        <p:guide pos="2880"/>
      </p:guideLst>
    </p:cSldViewPr>
  </p:slideViewPr>
  <p:outlineViewPr>
    <p:cViewPr>
      <p:scale>
        <a:sx n="75" d="100"/>
        <a:sy n="75" d="100"/>
      </p:scale>
      <p:origin x="0" y="89592"/>
    </p:cViewPr>
  </p:outlineViewPr>
  <p:notesTextViewPr>
    <p:cViewPr>
      <p:scale>
        <a:sx n="100" d="100"/>
        <a:sy n="10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06DE2B-E66F-4971-B2DE-8CE74526E3D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DCDB0F60-439F-4C33-BCD0-6E5C563C0F54}">
      <dgm:prSet phldrT="[Κείμενο]"/>
      <dgm:spPr/>
      <dgm:t>
        <a:bodyPr/>
        <a:lstStyle/>
        <a:p>
          <a:r>
            <a:rPr lang="el-GR" dirty="0"/>
            <a:t>1</a:t>
          </a:r>
          <a:r>
            <a:rPr lang="el-GR" baseline="30000" dirty="0"/>
            <a:t>η</a:t>
          </a:r>
          <a:r>
            <a:rPr lang="el-GR" dirty="0"/>
            <a:t> ΔΕ : Θησέας, το βασιλόπουλο της </a:t>
          </a:r>
          <a:r>
            <a:rPr lang="el-GR" dirty="0" err="1"/>
            <a:t>Τροιζήνας</a:t>
          </a:r>
          <a:r>
            <a:rPr lang="el-GR" dirty="0"/>
            <a:t> </a:t>
          </a:r>
        </a:p>
      </dgm:t>
    </dgm:pt>
    <dgm:pt modelId="{C2DE7318-A06E-471C-9898-25970D6BAA85}" type="parTrans" cxnId="{69A92139-5C24-4546-81ED-9D7C4FD5FDE8}">
      <dgm:prSet/>
      <dgm:spPr/>
      <dgm:t>
        <a:bodyPr/>
        <a:lstStyle/>
        <a:p>
          <a:endParaRPr lang="el-GR"/>
        </a:p>
      </dgm:t>
    </dgm:pt>
    <dgm:pt modelId="{7F0C1D37-65C7-4A40-9306-81FECA19547A}" type="sibTrans" cxnId="{69A92139-5C24-4546-81ED-9D7C4FD5FDE8}">
      <dgm:prSet/>
      <dgm:spPr/>
      <dgm:t>
        <a:bodyPr/>
        <a:lstStyle/>
        <a:p>
          <a:endParaRPr lang="el-GR"/>
        </a:p>
      </dgm:t>
    </dgm:pt>
    <dgm:pt modelId="{3B925168-B633-4591-A571-08360B9B14BD}">
      <dgm:prSet phldrT="[Κείμενο]"/>
      <dgm:spPr/>
      <dgm:t>
        <a:bodyPr/>
        <a:lstStyle/>
        <a:p>
          <a:r>
            <a:rPr lang="el-GR" dirty="0"/>
            <a:t>2</a:t>
          </a:r>
          <a:r>
            <a:rPr lang="el-GR" baseline="30000" dirty="0"/>
            <a:t>η</a:t>
          </a:r>
          <a:r>
            <a:rPr lang="el-GR" dirty="0"/>
            <a:t> ΔΕ : </a:t>
          </a:r>
          <a:r>
            <a:rPr lang="el-GR" b="1" i="0" dirty="0"/>
            <a:t>Ο Θησέας σκοτώνει τον Μινώταυρο</a:t>
          </a:r>
          <a:endParaRPr lang="el-GR" dirty="0"/>
        </a:p>
      </dgm:t>
    </dgm:pt>
    <dgm:pt modelId="{7EDE7452-0C10-45E6-BCD2-39B2CBEC5065}" type="parTrans" cxnId="{65197D10-20AC-44C5-AFA1-0FB69C52D97C}">
      <dgm:prSet/>
      <dgm:spPr/>
      <dgm:t>
        <a:bodyPr/>
        <a:lstStyle/>
        <a:p>
          <a:endParaRPr lang="el-GR"/>
        </a:p>
      </dgm:t>
    </dgm:pt>
    <dgm:pt modelId="{0309C48E-F932-467B-8E6A-291BD400508A}" type="sibTrans" cxnId="{65197D10-20AC-44C5-AFA1-0FB69C52D97C}">
      <dgm:prSet/>
      <dgm:spPr/>
      <dgm:t>
        <a:bodyPr/>
        <a:lstStyle/>
        <a:p>
          <a:endParaRPr lang="el-GR"/>
        </a:p>
      </dgm:t>
    </dgm:pt>
    <dgm:pt modelId="{CD41092B-10FC-478B-9E87-F240BB5C602E}">
      <dgm:prSet phldrT="[Κείμενο]"/>
      <dgm:spPr/>
      <dgm:t>
        <a:bodyPr/>
        <a:lstStyle/>
        <a:p>
          <a:r>
            <a:rPr lang="el-GR" dirty="0"/>
            <a:t>3</a:t>
          </a:r>
          <a:r>
            <a:rPr lang="el-GR" baseline="30000" dirty="0"/>
            <a:t>η</a:t>
          </a:r>
          <a:r>
            <a:rPr lang="el-GR" dirty="0"/>
            <a:t> ΔΕ : </a:t>
          </a:r>
          <a:r>
            <a:rPr lang="el-GR" b="1" i="0" dirty="0"/>
            <a:t>Ο Θησέας επιστρέφει στην Αθήνα</a:t>
          </a:r>
          <a:endParaRPr lang="el-GR" dirty="0"/>
        </a:p>
      </dgm:t>
    </dgm:pt>
    <dgm:pt modelId="{D6DB2646-7F26-4CD8-B1C9-98B8CEE85E5A}" type="parTrans" cxnId="{DFFCEA1A-5187-4762-97C5-FA9BE29E5E45}">
      <dgm:prSet/>
      <dgm:spPr/>
      <dgm:t>
        <a:bodyPr/>
        <a:lstStyle/>
        <a:p>
          <a:endParaRPr lang="el-GR"/>
        </a:p>
      </dgm:t>
    </dgm:pt>
    <dgm:pt modelId="{2CCC5D9B-55FA-434F-A4E7-CA0597E259D1}" type="sibTrans" cxnId="{DFFCEA1A-5187-4762-97C5-FA9BE29E5E45}">
      <dgm:prSet/>
      <dgm:spPr/>
      <dgm:t>
        <a:bodyPr/>
        <a:lstStyle/>
        <a:p>
          <a:endParaRPr lang="el-GR"/>
        </a:p>
      </dgm:t>
    </dgm:pt>
    <dgm:pt modelId="{CB92D9BB-F254-445A-90F2-B926027FA92B}" type="pres">
      <dgm:prSet presAssocID="{9406DE2B-E66F-4971-B2DE-8CE74526E3D4}" presName="linear" presStyleCnt="0">
        <dgm:presLayoutVars>
          <dgm:animLvl val="lvl"/>
          <dgm:resizeHandles val="exact"/>
        </dgm:presLayoutVars>
      </dgm:prSet>
      <dgm:spPr/>
    </dgm:pt>
    <dgm:pt modelId="{C60B28C3-D4C8-43A5-8317-6D3890AC341E}" type="pres">
      <dgm:prSet presAssocID="{DCDB0F60-439F-4C33-BCD0-6E5C563C0F54}" presName="parentText" presStyleLbl="node1" presStyleIdx="0" presStyleCnt="3" custLinFactNeighborY="9691">
        <dgm:presLayoutVars>
          <dgm:chMax val="0"/>
          <dgm:bulletEnabled val="1"/>
        </dgm:presLayoutVars>
      </dgm:prSet>
      <dgm:spPr/>
    </dgm:pt>
    <dgm:pt modelId="{BFA9B1CB-3D30-4C39-A22E-33CC36F203E7}" type="pres">
      <dgm:prSet presAssocID="{7F0C1D37-65C7-4A40-9306-81FECA19547A}" presName="spacer" presStyleCnt="0"/>
      <dgm:spPr/>
    </dgm:pt>
    <dgm:pt modelId="{0AD66553-E58A-4275-B2BE-1590505F0018}" type="pres">
      <dgm:prSet presAssocID="{3B925168-B633-4591-A571-08360B9B14BD}" presName="parentText" presStyleLbl="node1" presStyleIdx="1" presStyleCnt="3">
        <dgm:presLayoutVars>
          <dgm:chMax val="0"/>
          <dgm:bulletEnabled val="1"/>
        </dgm:presLayoutVars>
      </dgm:prSet>
      <dgm:spPr/>
    </dgm:pt>
    <dgm:pt modelId="{6AE201B7-9BBE-4D86-9583-2BC2B7D6DC08}" type="pres">
      <dgm:prSet presAssocID="{0309C48E-F932-467B-8E6A-291BD400508A}" presName="spacer" presStyleCnt="0"/>
      <dgm:spPr/>
    </dgm:pt>
    <dgm:pt modelId="{3901C664-B535-4973-875A-F17A5EE7FC1A}" type="pres">
      <dgm:prSet presAssocID="{CD41092B-10FC-478B-9E87-F240BB5C602E}" presName="parentText" presStyleLbl="node1" presStyleIdx="2" presStyleCnt="3">
        <dgm:presLayoutVars>
          <dgm:chMax val="0"/>
          <dgm:bulletEnabled val="1"/>
        </dgm:presLayoutVars>
      </dgm:prSet>
      <dgm:spPr/>
    </dgm:pt>
  </dgm:ptLst>
  <dgm:cxnLst>
    <dgm:cxn modelId="{65197D10-20AC-44C5-AFA1-0FB69C52D97C}" srcId="{9406DE2B-E66F-4971-B2DE-8CE74526E3D4}" destId="{3B925168-B633-4591-A571-08360B9B14BD}" srcOrd="1" destOrd="0" parTransId="{7EDE7452-0C10-45E6-BCD2-39B2CBEC5065}" sibTransId="{0309C48E-F932-467B-8E6A-291BD400508A}"/>
    <dgm:cxn modelId="{4889BE18-0A09-44D5-A528-4C208BD6F39A}" type="presOf" srcId="{9406DE2B-E66F-4971-B2DE-8CE74526E3D4}" destId="{CB92D9BB-F254-445A-90F2-B926027FA92B}" srcOrd="0" destOrd="0" presId="urn:microsoft.com/office/officeart/2005/8/layout/vList2"/>
    <dgm:cxn modelId="{DFFCEA1A-5187-4762-97C5-FA9BE29E5E45}" srcId="{9406DE2B-E66F-4971-B2DE-8CE74526E3D4}" destId="{CD41092B-10FC-478B-9E87-F240BB5C602E}" srcOrd="2" destOrd="0" parTransId="{D6DB2646-7F26-4CD8-B1C9-98B8CEE85E5A}" sibTransId="{2CCC5D9B-55FA-434F-A4E7-CA0597E259D1}"/>
    <dgm:cxn modelId="{E65E861B-BB3D-4DA8-96E4-C2A8F953BE1B}" type="presOf" srcId="{CD41092B-10FC-478B-9E87-F240BB5C602E}" destId="{3901C664-B535-4973-875A-F17A5EE7FC1A}" srcOrd="0" destOrd="0" presId="urn:microsoft.com/office/officeart/2005/8/layout/vList2"/>
    <dgm:cxn modelId="{69A92139-5C24-4546-81ED-9D7C4FD5FDE8}" srcId="{9406DE2B-E66F-4971-B2DE-8CE74526E3D4}" destId="{DCDB0F60-439F-4C33-BCD0-6E5C563C0F54}" srcOrd="0" destOrd="0" parTransId="{C2DE7318-A06E-471C-9898-25970D6BAA85}" sibTransId="{7F0C1D37-65C7-4A40-9306-81FECA19547A}"/>
    <dgm:cxn modelId="{DE3E5679-44FF-412A-B9C2-41BA5AFAEFA0}" type="presOf" srcId="{DCDB0F60-439F-4C33-BCD0-6E5C563C0F54}" destId="{C60B28C3-D4C8-43A5-8317-6D3890AC341E}" srcOrd="0" destOrd="0" presId="urn:microsoft.com/office/officeart/2005/8/layout/vList2"/>
    <dgm:cxn modelId="{304A7EA9-ECFF-4838-8C63-F879EA7370C5}" type="presOf" srcId="{3B925168-B633-4591-A571-08360B9B14BD}" destId="{0AD66553-E58A-4275-B2BE-1590505F0018}" srcOrd="0" destOrd="0" presId="urn:microsoft.com/office/officeart/2005/8/layout/vList2"/>
    <dgm:cxn modelId="{F866E8ED-5A32-40CB-B9D8-E577C1B9AD4B}" type="presParOf" srcId="{CB92D9BB-F254-445A-90F2-B926027FA92B}" destId="{C60B28C3-D4C8-43A5-8317-6D3890AC341E}" srcOrd="0" destOrd="0" presId="urn:microsoft.com/office/officeart/2005/8/layout/vList2"/>
    <dgm:cxn modelId="{8EC8DB8A-BEF5-4F22-B2E6-36B1EAD25248}" type="presParOf" srcId="{CB92D9BB-F254-445A-90F2-B926027FA92B}" destId="{BFA9B1CB-3D30-4C39-A22E-33CC36F203E7}" srcOrd="1" destOrd="0" presId="urn:microsoft.com/office/officeart/2005/8/layout/vList2"/>
    <dgm:cxn modelId="{20DFDA51-B660-461A-8DA3-083DBFA8E935}" type="presParOf" srcId="{CB92D9BB-F254-445A-90F2-B926027FA92B}" destId="{0AD66553-E58A-4275-B2BE-1590505F0018}" srcOrd="2" destOrd="0" presId="urn:microsoft.com/office/officeart/2005/8/layout/vList2"/>
    <dgm:cxn modelId="{00308400-4D32-4FDB-940F-C42675EA9B49}" type="presParOf" srcId="{CB92D9BB-F254-445A-90F2-B926027FA92B}" destId="{6AE201B7-9BBE-4D86-9583-2BC2B7D6DC08}" srcOrd="3" destOrd="0" presId="urn:microsoft.com/office/officeart/2005/8/layout/vList2"/>
    <dgm:cxn modelId="{0975212C-DB03-4070-83FC-2A7C1FD2C2C9}" type="presParOf" srcId="{CB92D9BB-F254-445A-90F2-B926027FA92B}" destId="{3901C664-B535-4973-875A-F17A5EE7FC1A}"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1CCC72-7593-4194-971C-C746EB2067B3}" type="doc">
      <dgm:prSet loTypeId="urn:microsoft.com/office/officeart/2005/8/layout/default" loCatId="list" qsTypeId="urn:microsoft.com/office/officeart/2005/8/quickstyle/simple2" qsCatId="simple" csTypeId="urn:microsoft.com/office/officeart/2005/8/colors/colorful4" csCatId="colorful" phldr="1"/>
      <dgm:spPr/>
      <dgm:t>
        <a:bodyPr/>
        <a:lstStyle/>
        <a:p>
          <a:endParaRPr lang="el-GR"/>
        </a:p>
      </dgm:t>
    </dgm:pt>
    <dgm:pt modelId="{BC2F5A5B-6B79-4385-9385-65BB13C82078}">
      <dgm:prSet phldrT="[Κείμενο]"/>
      <dgm:spPr/>
      <dgm:t>
        <a:bodyPr/>
        <a:lstStyle/>
        <a:p>
          <a:r>
            <a:rPr lang="en-US" dirty="0"/>
            <a:t>Canva</a:t>
          </a:r>
          <a:br>
            <a:rPr lang="el-GR" dirty="0"/>
          </a:br>
          <a:r>
            <a:rPr lang="en-US" dirty="0" err="1"/>
            <a:t>Ezgif</a:t>
          </a:r>
          <a:br>
            <a:rPr lang="el-GR" dirty="0"/>
          </a:br>
          <a:r>
            <a:rPr lang="en-US" dirty="0" err="1"/>
            <a:t>Freepik</a:t>
          </a:r>
          <a:br>
            <a:rPr lang="el-GR" dirty="0"/>
          </a:br>
          <a:r>
            <a:rPr lang="en-US" dirty="0" err="1"/>
            <a:t>Plotagon</a:t>
          </a:r>
          <a:endParaRPr lang="el-GR" dirty="0"/>
        </a:p>
        <a:p>
          <a:r>
            <a:rPr lang="en-US" dirty="0"/>
            <a:t>Pinterest</a:t>
          </a:r>
          <a:br>
            <a:rPr lang="el-GR" dirty="0"/>
          </a:br>
          <a:r>
            <a:rPr lang="en-US" dirty="0"/>
            <a:t>Padlet</a:t>
          </a:r>
          <a:br>
            <a:rPr lang="el-GR" dirty="0"/>
          </a:br>
          <a:r>
            <a:rPr lang="en-US" dirty="0" err="1"/>
            <a:t>Removebg</a:t>
          </a:r>
          <a:endParaRPr lang="el-GR" dirty="0"/>
        </a:p>
      </dgm:t>
    </dgm:pt>
    <dgm:pt modelId="{921A588A-E1BF-46A7-B398-F1C8134D7169}" type="sibTrans" cxnId="{65069011-A1DC-4F67-9CE4-3A47744EFA76}">
      <dgm:prSet/>
      <dgm:spPr/>
      <dgm:t>
        <a:bodyPr/>
        <a:lstStyle/>
        <a:p>
          <a:endParaRPr lang="el-GR"/>
        </a:p>
      </dgm:t>
    </dgm:pt>
    <dgm:pt modelId="{0767E245-540E-4B54-B062-460A76F31B95}" type="parTrans" cxnId="{65069011-A1DC-4F67-9CE4-3A47744EFA76}">
      <dgm:prSet/>
      <dgm:spPr/>
      <dgm:t>
        <a:bodyPr/>
        <a:lstStyle/>
        <a:p>
          <a:endParaRPr lang="el-GR"/>
        </a:p>
      </dgm:t>
    </dgm:pt>
    <dgm:pt modelId="{EDA63129-5F34-47E1-8BFF-4E14A1D20D9B}">
      <dgm:prSet phldrT="[Κείμενο]"/>
      <dgm:spPr>
        <a:solidFill>
          <a:schemeClr val="accent1">
            <a:lumMod val="60000"/>
            <a:lumOff val="40000"/>
          </a:schemeClr>
        </a:solidFill>
      </dgm:spPr>
      <dgm:t>
        <a:bodyPr/>
        <a:lstStyle/>
        <a:p>
          <a:br>
            <a:rPr lang="el-GR" dirty="0"/>
          </a:br>
          <a:r>
            <a:rPr lang="en-US" dirty="0"/>
            <a:t>H5P</a:t>
          </a:r>
          <a:br>
            <a:rPr lang="el-GR" dirty="0"/>
          </a:br>
          <a:r>
            <a:rPr lang="en-US" dirty="0"/>
            <a:t>Doodle</a:t>
          </a:r>
          <a:endParaRPr lang="el-GR" dirty="0"/>
        </a:p>
      </dgm:t>
    </dgm:pt>
    <dgm:pt modelId="{F8E8881E-FD2A-48E5-B52E-6D7143F569CA}" type="sibTrans" cxnId="{C94E3E44-367C-4B03-B35A-A55E883C5AFB}">
      <dgm:prSet/>
      <dgm:spPr/>
      <dgm:t>
        <a:bodyPr/>
        <a:lstStyle/>
        <a:p>
          <a:endParaRPr lang="el-GR"/>
        </a:p>
      </dgm:t>
    </dgm:pt>
    <dgm:pt modelId="{85234BFB-05AB-4152-B53F-5B11D48C26D6}" type="parTrans" cxnId="{C94E3E44-367C-4B03-B35A-A55E883C5AFB}">
      <dgm:prSet/>
      <dgm:spPr/>
      <dgm:t>
        <a:bodyPr/>
        <a:lstStyle/>
        <a:p>
          <a:endParaRPr lang="el-GR"/>
        </a:p>
      </dgm:t>
    </dgm:pt>
    <dgm:pt modelId="{459B55A4-F517-4DE3-8557-8B0D92DBC95D}" type="pres">
      <dgm:prSet presAssocID="{9F1CCC72-7593-4194-971C-C746EB2067B3}" presName="diagram" presStyleCnt="0">
        <dgm:presLayoutVars>
          <dgm:dir/>
          <dgm:resizeHandles val="exact"/>
        </dgm:presLayoutVars>
      </dgm:prSet>
      <dgm:spPr/>
    </dgm:pt>
    <dgm:pt modelId="{3559A3CE-D71A-41C3-B8F1-B0347AE5DCCC}" type="pres">
      <dgm:prSet presAssocID="{EDA63129-5F34-47E1-8BFF-4E14A1D20D9B}" presName="node" presStyleLbl="node1" presStyleIdx="0" presStyleCnt="2">
        <dgm:presLayoutVars>
          <dgm:bulletEnabled val="1"/>
        </dgm:presLayoutVars>
      </dgm:prSet>
      <dgm:spPr/>
    </dgm:pt>
    <dgm:pt modelId="{9D246C37-EFAC-4969-8D4F-616E82839839}" type="pres">
      <dgm:prSet presAssocID="{F8E8881E-FD2A-48E5-B52E-6D7143F569CA}" presName="sibTrans" presStyleCnt="0"/>
      <dgm:spPr/>
    </dgm:pt>
    <dgm:pt modelId="{8A36E385-7399-4809-AE90-FDB7D9C68789}" type="pres">
      <dgm:prSet presAssocID="{BC2F5A5B-6B79-4385-9385-65BB13C82078}" presName="node" presStyleLbl="node1" presStyleIdx="1" presStyleCnt="2">
        <dgm:presLayoutVars>
          <dgm:bulletEnabled val="1"/>
        </dgm:presLayoutVars>
      </dgm:prSet>
      <dgm:spPr/>
    </dgm:pt>
  </dgm:ptLst>
  <dgm:cxnLst>
    <dgm:cxn modelId="{E668340B-C19E-410B-A00E-B6CDF6F6BFE9}" type="presOf" srcId="{9F1CCC72-7593-4194-971C-C746EB2067B3}" destId="{459B55A4-F517-4DE3-8557-8B0D92DBC95D}" srcOrd="0" destOrd="0" presId="urn:microsoft.com/office/officeart/2005/8/layout/default"/>
    <dgm:cxn modelId="{65069011-A1DC-4F67-9CE4-3A47744EFA76}" srcId="{9F1CCC72-7593-4194-971C-C746EB2067B3}" destId="{BC2F5A5B-6B79-4385-9385-65BB13C82078}" srcOrd="1" destOrd="0" parTransId="{0767E245-540E-4B54-B062-460A76F31B95}" sibTransId="{921A588A-E1BF-46A7-B398-F1C8134D7169}"/>
    <dgm:cxn modelId="{AB79012C-5E5D-4E71-BAE5-EF14C76EC623}" type="presOf" srcId="{BC2F5A5B-6B79-4385-9385-65BB13C82078}" destId="{8A36E385-7399-4809-AE90-FDB7D9C68789}" srcOrd="0" destOrd="0" presId="urn:microsoft.com/office/officeart/2005/8/layout/default"/>
    <dgm:cxn modelId="{92191C3E-C572-485C-AF19-02FE2BFC3843}" type="presOf" srcId="{EDA63129-5F34-47E1-8BFF-4E14A1D20D9B}" destId="{3559A3CE-D71A-41C3-B8F1-B0347AE5DCCC}" srcOrd="0" destOrd="0" presId="urn:microsoft.com/office/officeart/2005/8/layout/default"/>
    <dgm:cxn modelId="{C94E3E44-367C-4B03-B35A-A55E883C5AFB}" srcId="{9F1CCC72-7593-4194-971C-C746EB2067B3}" destId="{EDA63129-5F34-47E1-8BFF-4E14A1D20D9B}" srcOrd="0" destOrd="0" parTransId="{85234BFB-05AB-4152-B53F-5B11D48C26D6}" sibTransId="{F8E8881E-FD2A-48E5-B52E-6D7143F569CA}"/>
    <dgm:cxn modelId="{35CE2F94-75E0-4220-B0F7-699B7F283E4D}" type="presParOf" srcId="{459B55A4-F517-4DE3-8557-8B0D92DBC95D}" destId="{3559A3CE-D71A-41C3-B8F1-B0347AE5DCCC}" srcOrd="0" destOrd="0" presId="urn:microsoft.com/office/officeart/2005/8/layout/default"/>
    <dgm:cxn modelId="{35B6FAB1-7324-40A1-A644-D4559EB5973A}" type="presParOf" srcId="{459B55A4-F517-4DE3-8557-8B0D92DBC95D}" destId="{9D246C37-EFAC-4969-8D4F-616E82839839}" srcOrd="1" destOrd="0" presId="urn:microsoft.com/office/officeart/2005/8/layout/default"/>
    <dgm:cxn modelId="{FC4723BF-C2A5-4D8D-8816-A291E4398242}" type="presParOf" srcId="{459B55A4-F517-4DE3-8557-8B0D92DBC95D}" destId="{8A36E385-7399-4809-AE90-FDB7D9C68789}"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0B28C3-D4C8-43A5-8317-6D3890AC341E}">
      <dsp:nvSpPr>
        <dsp:cNvPr id="0" name=""/>
        <dsp:cNvSpPr/>
      </dsp:nvSpPr>
      <dsp:spPr>
        <a:xfrm>
          <a:off x="0" y="46877"/>
          <a:ext cx="6408712" cy="10740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l-GR" sz="2700" kern="1200" dirty="0"/>
            <a:t>1</a:t>
          </a:r>
          <a:r>
            <a:rPr lang="el-GR" sz="2700" kern="1200" baseline="30000" dirty="0"/>
            <a:t>η</a:t>
          </a:r>
          <a:r>
            <a:rPr lang="el-GR" sz="2700" kern="1200" dirty="0"/>
            <a:t> ΔΕ : Θησέας, το βασιλόπουλο της </a:t>
          </a:r>
          <a:r>
            <a:rPr lang="el-GR" sz="2700" kern="1200" dirty="0" err="1"/>
            <a:t>Τροιζήνας</a:t>
          </a:r>
          <a:r>
            <a:rPr lang="el-GR" sz="2700" kern="1200" dirty="0"/>
            <a:t> </a:t>
          </a:r>
        </a:p>
      </dsp:txBody>
      <dsp:txXfrm>
        <a:off x="52431" y="99308"/>
        <a:ext cx="6303850" cy="969198"/>
      </dsp:txXfrm>
    </dsp:sp>
    <dsp:sp modelId="{0AD66553-E58A-4275-B2BE-1590505F0018}">
      <dsp:nvSpPr>
        <dsp:cNvPr id="0" name=""/>
        <dsp:cNvSpPr/>
      </dsp:nvSpPr>
      <dsp:spPr>
        <a:xfrm>
          <a:off x="0" y="1191162"/>
          <a:ext cx="6408712" cy="10740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l-GR" sz="2700" kern="1200" dirty="0"/>
            <a:t>2</a:t>
          </a:r>
          <a:r>
            <a:rPr lang="el-GR" sz="2700" kern="1200" baseline="30000" dirty="0"/>
            <a:t>η</a:t>
          </a:r>
          <a:r>
            <a:rPr lang="el-GR" sz="2700" kern="1200" dirty="0"/>
            <a:t> ΔΕ : </a:t>
          </a:r>
          <a:r>
            <a:rPr lang="el-GR" sz="2700" b="1" i="0" kern="1200" dirty="0"/>
            <a:t>Ο Θησέας σκοτώνει τον Μινώταυρο</a:t>
          </a:r>
          <a:endParaRPr lang="el-GR" sz="2700" kern="1200" dirty="0"/>
        </a:p>
      </dsp:txBody>
      <dsp:txXfrm>
        <a:off x="52431" y="1243593"/>
        <a:ext cx="6303850" cy="969198"/>
      </dsp:txXfrm>
    </dsp:sp>
    <dsp:sp modelId="{3901C664-B535-4973-875A-F17A5EE7FC1A}">
      <dsp:nvSpPr>
        <dsp:cNvPr id="0" name=""/>
        <dsp:cNvSpPr/>
      </dsp:nvSpPr>
      <dsp:spPr>
        <a:xfrm>
          <a:off x="0" y="2342981"/>
          <a:ext cx="6408712" cy="10740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l-GR" sz="2700" kern="1200" dirty="0"/>
            <a:t>3</a:t>
          </a:r>
          <a:r>
            <a:rPr lang="el-GR" sz="2700" kern="1200" baseline="30000" dirty="0"/>
            <a:t>η</a:t>
          </a:r>
          <a:r>
            <a:rPr lang="el-GR" sz="2700" kern="1200" dirty="0"/>
            <a:t> ΔΕ : </a:t>
          </a:r>
          <a:r>
            <a:rPr lang="el-GR" sz="2700" b="1" i="0" kern="1200" dirty="0"/>
            <a:t>Ο Θησέας επιστρέφει στην Αθήνα</a:t>
          </a:r>
          <a:endParaRPr lang="el-GR" sz="2700" kern="1200" dirty="0"/>
        </a:p>
      </dsp:txBody>
      <dsp:txXfrm>
        <a:off x="52431" y="2395412"/>
        <a:ext cx="6303850" cy="9691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9A3CE-D71A-41C3-B8F1-B0347AE5DCCC}">
      <dsp:nvSpPr>
        <dsp:cNvPr id="0" name=""/>
        <dsp:cNvSpPr/>
      </dsp:nvSpPr>
      <dsp:spPr>
        <a:xfrm>
          <a:off x="962" y="1049272"/>
          <a:ext cx="3754654" cy="2252792"/>
        </a:xfrm>
        <a:prstGeom prst="rect">
          <a:avLst/>
        </a:prstGeom>
        <a:solidFill>
          <a:schemeClr val="accent1">
            <a:lumMod val="60000"/>
            <a:lumOff val="4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br>
            <a:rPr lang="el-GR" sz="2000" kern="1200" dirty="0"/>
          </a:br>
          <a:r>
            <a:rPr lang="en-US" sz="2000" kern="1200" dirty="0"/>
            <a:t>H5P</a:t>
          </a:r>
          <a:br>
            <a:rPr lang="el-GR" sz="2000" kern="1200" dirty="0"/>
          </a:br>
          <a:r>
            <a:rPr lang="en-US" sz="2000" kern="1200" dirty="0"/>
            <a:t>Doodle</a:t>
          </a:r>
          <a:endParaRPr lang="el-GR" sz="2000" kern="1200" dirty="0"/>
        </a:p>
      </dsp:txBody>
      <dsp:txXfrm>
        <a:off x="962" y="1049272"/>
        <a:ext cx="3754654" cy="2252792"/>
      </dsp:txXfrm>
    </dsp:sp>
    <dsp:sp modelId="{8A36E385-7399-4809-AE90-FDB7D9C68789}">
      <dsp:nvSpPr>
        <dsp:cNvPr id="0" name=""/>
        <dsp:cNvSpPr/>
      </dsp:nvSpPr>
      <dsp:spPr>
        <a:xfrm>
          <a:off x="4131082" y="1049272"/>
          <a:ext cx="3754654" cy="2252792"/>
        </a:xfrm>
        <a:prstGeom prst="rect">
          <a:avLst/>
        </a:prstGeom>
        <a:solidFill>
          <a:schemeClr val="accent4">
            <a:hueOff val="10395692"/>
            <a:satOff val="-47968"/>
            <a:lumOff val="1765"/>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Canva</a:t>
          </a:r>
          <a:br>
            <a:rPr lang="el-GR" sz="2000" kern="1200" dirty="0"/>
          </a:br>
          <a:r>
            <a:rPr lang="en-US" sz="2000" kern="1200" dirty="0" err="1"/>
            <a:t>Ezgif</a:t>
          </a:r>
          <a:br>
            <a:rPr lang="el-GR" sz="2000" kern="1200" dirty="0"/>
          </a:br>
          <a:r>
            <a:rPr lang="en-US" sz="2000" kern="1200" dirty="0" err="1"/>
            <a:t>Freepik</a:t>
          </a:r>
          <a:br>
            <a:rPr lang="el-GR" sz="2000" kern="1200" dirty="0"/>
          </a:br>
          <a:r>
            <a:rPr lang="en-US" sz="2000" kern="1200" dirty="0" err="1"/>
            <a:t>Plotagon</a:t>
          </a:r>
          <a:endParaRPr lang="el-GR" sz="2000" kern="1200" dirty="0"/>
        </a:p>
        <a:p>
          <a:pPr marL="0" lvl="0" indent="0" algn="ctr" defTabSz="889000">
            <a:lnSpc>
              <a:spcPct val="90000"/>
            </a:lnSpc>
            <a:spcBef>
              <a:spcPct val="0"/>
            </a:spcBef>
            <a:spcAft>
              <a:spcPct val="35000"/>
            </a:spcAft>
            <a:buNone/>
          </a:pPr>
          <a:r>
            <a:rPr lang="en-US" sz="2000" kern="1200" dirty="0"/>
            <a:t>Pinterest</a:t>
          </a:r>
          <a:br>
            <a:rPr lang="el-GR" sz="2000" kern="1200" dirty="0"/>
          </a:br>
          <a:r>
            <a:rPr lang="en-US" sz="2000" kern="1200" dirty="0"/>
            <a:t>Padlet</a:t>
          </a:r>
          <a:br>
            <a:rPr lang="el-GR" sz="2000" kern="1200" dirty="0"/>
          </a:br>
          <a:r>
            <a:rPr lang="en-US" sz="2000" kern="1200" dirty="0" err="1"/>
            <a:t>Removebg</a:t>
          </a:r>
          <a:endParaRPr lang="el-GR" sz="2000" kern="1200" dirty="0"/>
        </a:p>
      </dsp:txBody>
      <dsp:txXfrm>
        <a:off x="4131082" y="1049272"/>
        <a:ext cx="3754654" cy="225279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7853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71684" name="Rectangle 4"/>
          <p:cNvSpPr>
            <a:spLocks noGrp="1" noRot="1" noChangeAspect="1" noChangeArrowheads="1" noTextEdit="1"/>
          </p:cNvSpPr>
          <p:nvPr>
            <p:ph type="sldImg" idx="2"/>
          </p:nvPr>
        </p:nvSpPr>
        <p:spPr bwMode="auto">
          <a:xfrm>
            <a:off x="996950" y="730250"/>
            <a:ext cx="4864100" cy="3649663"/>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78535"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a:p>
        </p:txBody>
      </p:sp>
    </p:spTree>
    <p:extLst>
      <p:ext uri="{BB962C8B-B14F-4D97-AF65-F5344CB8AC3E}">
        <p14:creationId xmlns:p14="http://schemas.microsoft.com/office/powerpoint/2010/main"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a:p>
        </p:txBody>
      </p:sp>
    </p:spTree>
    <p:extLst>
      <p:ext uri="{BB962C8B-B14F-4D97-AF65-F5344CB8AC3E}">
        <p14:creationId xmlns:p14="http://schemas.microsoft.com/office/powerpoint/2010/main" val="1303924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p>
        </p:txBody>
      </p:sp>
      <p:sp>
        <p:nvSpPr>
          <p:cNvPr id="5" name="Θέση υποσέλιδου 4"/>
          <p:cNvSpPr>
            <a:spLocks noGrp="1"/>
          </p:cNvSpPr>
          <p:nvPr>
            <p:ph type="ftr" sz="quarter" idx="11"/>
          </p:nvPr>
        </p:nvSpPr>
        <p:spPr/>
        <p:txBody>
          <a:bodyPr/>
          <a:lstStyle/>
          <a:p>
            <a:pPr>
              <a:defRPr/>
            </a:pPr>
            <a:endParaRPr lang="de-DE"/>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pPr>
                <a:defRPr/>
              </a:pPr>
              <a:t>‹#›</a:t>
            </a:fld>
            <a:endParaRPr lang="de-DE"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131247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pPr/>
              <a:t>3/13/2026</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066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pPr/>
              <a:t>3/13/2026</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5731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t>2016</a:t>
            </a:r>
            <a:endParaRPr lang="en-US" dirty="0"/>
          </a:p>
        </p:txBody>
      </p:sp>
      <p:sp>
        <p:nvSpPr>
          <p:cNvPr id="5" name="Θέση υποσέλιδου 4"/>
          <p:cNvSpPr>
            <a:spLocks noGrp="1"/>
          </p:cNvSpPr>
          <p:nvPr>
            <p:ph type="ftr" sz="quarter" idx="11"/>
          </p:nvPr>
        </p:nvSpPr>
        <p:spPr/>
        <p:txBody>
          <a:bodyPr/>
          <a:lstStyle/>
          <a:p>
            <a:r>
              <a:rPr lang="el-GR"/>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3989857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pPr/>
              <a:t>3/13/2026</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1588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pPr/>
              <a:t>3/13/2026</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482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pPr/>
              <a:t>3/13/2026</a:t>
            </a:fld>
            <a:endParaRPr lang="en-US" dirty="0"/>
          </a:p>
        </p:txBody>
      </p:sp>
      <p:sp>
        <p:nvSpPr>
          <p:cNvPr id="8" name="Θέση υποσέλιδου 7"/>
          <p:cNvSpPr>
            <a:spLocks noGrp="1"/>
          </p:cNvSpPr>
          <p:nvPr>
            <p:ph type="ftr" sz="quarter" idx="11"/>
          </p:nvPr>
        </p:nvSpPr>
        <p:spPr/>
        <p:txBody>
          <a:bodyPr/>
          <a:lstStyle/>
          <a:p>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396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pPr/>
              <a:t>3/13/2026</a:t>
            </a:fld>
            <a:endParaRPr lang="en-US" dirty="0"/>
          </a:p>
        </p:txBody>
      </p:sp>
      <p:sp>
        <p:nvSpPr>
          <p:cNvPr id="4" name="Θέση υποσέλιδου 3"/>
          <p:cNvSpPr>
            <a:spLocks noGrp="1"/>
          </p:cNvSpPr>
          <p:nvPr>
            <p:ph type="ftr" sz="quarter" idx="11"/>
          </p:nvPr>
        </p:nvSpPr>
        <p:spPr/>
        <p:txBody>
          <a:bodyPr/>
          <a:lstStyle/>
          <a:p>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2636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pPr/>
              <a:t>3/13/2026</a:t>
            </a:fld>
            <a:endParaRPr lang="en-US" dirty="0"/>
          </a:p>
        </p:txBody>
      </p:sp>
      <p:sp>
        <p:nvSpPr>
          <p:cNvPr id="3" name="Θέση υποσέλιδου 2"/>
          <p:cNvSpPr>
            <a:spLocks noGrp="1"/>
          </p:cNvSpPr>
          <p:nvPr>
            <p:ph type="ftr" sz="quarter" idx="11"/>
          </p:nvPr>
        </p:nvSpPr>
        <p:spPr/>
        <p:txBody>
          <a:bodyPr/>
          <a:lstStyle/>
          <a:p>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3426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pPr/>
              <a:t>3/13/2026</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3742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pPr/>
              <a:t>3/13/2026</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3254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pPr/>
              <a:t>3/13/2026</a:t>
            </a:fld>
            <a:endParaRPr lang="en-US" dirty="0"/>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txBody>
          <a:bodyPr/>
          <a:lstStyle/>
          <a:p>
            <a:endParaRPr lang="el-GR"/>
          </a:p>
        </p:txBody>
      </p:sp>
    </p:spTree>
    <p:extLst>
      <p:ext uri="{BB962C8B-B14F-4D97-AF65-F5344CB8AC3E}">
        <p14:creationId xmlns:p14="http://schemas.microsoft.com/office/powerpoint/2010/main" val="1642712413"/>
      </p:ext>
    </p:extLst>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0" r:id="rId10"/>
    <p:sldLayoutId id="214748448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2" Type="http://schemas.openxmlformats.org/officeDocument/2006/relationships/hyperlink" Target="https://students.edivea.net/courses/270"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040649" y="3014312"/>
            <a:ext cx="7968156" cy="481165"/>
          </a:xfrm>
        </p:spPr>
        <p:txBody>
          <a:bodyPr>
            <a:noAutofit/>
          </a:bodyPr>
          <a:lstStyle/>
          <a:p>
            <a:r>
              <a:rPr lang="el-GR" sz="3200" i="1" dirty="0"/>
              <a:t>Σχεδιασμός και αποτίμηση εκπαιδευτικού υλικού σχεδιασμένο με τις αρχές της εξ αποστάσεως εκπαίδευσης για τη διδασκαλία της Ενότητας «Ο ΘΗΣΕΑΣ» στο μάθημα της Ιστορίας της Γ΄ τάξης του Δημοτικού</a:t>
            </a:r>
            <a:endParaRPr lang="el-GR" sz="3200" b="1" i="1" dirty="0">
              <a:solidFill>
                <a:srgbClr val="C00000"/>
              </a:solidFill>
            </a:endParaRPr>
          </a:p>
        </p:txBody>
      </p:sp>
      <p:cxnSp>
        <p:nvCxnSpPr>
          <p:cNvPr id="16" name="15 - Ευθεία γραμμή σύνδεσης"/>
          <p:cNvCxnSpPr/>
          <p:nvPr/>
        </p:nvCxnSpPr>
        <p:spPr bwMode="auto">
          <a:xfrm>
            <a:off x="1789760" y="104538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081" name="11 - Ορθογώνιο"/>
          <p:cNvSpPr>
            <a:spLocks noChangeArrowheads="1"/>
          </p:cNvSpPr>
          <p:nvPr/>
        </p:nvSpPr>
        <p:spPr bwMode="auto">
          <a:xfrm>
            <a:off x="1604896" y="251187"/>
            <a:ext cx="7403909" cy="738664"/>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αξιοποίηση Προηγμένων Μαθησιακών Τεχνολογιών (e-</a:t>
            </a:r>
            <a:r>
              <a:rPr lang="el-GR" sz="1400" dirty="0" err="1">
                <a:latin typeface="Book Antiqua" panose="02040602050305030304" pitchFamily="18" charset="0"/>
              </a:rPr>
              <a:t>Learning</a:t>
            </a:r>
            <a:r>
              <a:rPr lang="el-GR" sz="1400" dirty="0">
                <a:latin typeface="Book Antiqua" panose="02040602050305030304" pitchFamily="18" charset="0"/>
              </a:rPr>
              <a:t>)»</a:t>
            </a:r>
            <a:endParaRPr lang="el-GR" sz="1200" dirty="0">
              <a:latin typeface="Book Antiqua" panose="02040602050305030304" pitchFamily="18" charset="0"/>
            </a:endParaRPr>
          </a:p>
        </p:txBody>
      </p:sp>
      <p:sp>
        <p:nvSpPr>
          <p:cNvPr id="11" name="Rectangle 1"/>
          <p:cNvSpPr>
            <a:spLocks noChangeArrowheads="1"/>
          </p:cNvSpPr>
          <p:nvPr/>
        </p:nvSpPr>
        <p:spPr bwMode="auto">
          <a:xfrm>
            <a:off x="1187624" y="6277535"/>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dirty="0">
                <a:ln>
                  <a:noFill/>
                </a:ln>
                <a:solidFill>
                  <a:schemeClr val="tx1"/>
                </a:solidFill>
                <a:effectLst/>
                <a:latin typeface="Book Antiqua" pitchFamily="18" charset="0"/>
                <a:ea typeface="Times New Roman" pitchFamily="18" charset="0"/>
                <a:cs typeface="Arial" pitchFamily="34" charset="0"/>
              </a:rPr>
              <a:t> 202</a:t>
            </a:r>
            <a:r>
              <a:rPr kumimoji="0" lang="en-US" sz="2000" b="0" i="1" u="none" strike="noStrike" cap="none" normalizeH="0" dirty="0">
                <a:ln>
                  <a:noFill/>
                </a:ln>
                <a:solidFill>
                  <a:schemeClr val="tx1"/>
                </a:solidFill>
                <a:effectLst/>
                <a:latin typeface="Book Antiqua" pitchFamily="18" charset="0"/>
                <a:ea typeface="Times New Roman" pitchFamily="18" charset="0"/>
                <a:cs typeface="Arial" pitchFamily="34" charset="0"/>
              </a:rPr>
              <a:t>6</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1789760" y="943361"/>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609510" y="6251452"/>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1475656" y="3532827"/>
            <a:ext cx="6840760" cy="461665"/>
          </a:xfrm>
          <a:prstGeom prst="rect">
            <a:avLst/>
          </a:prstGeom>
        </p:spPr>
        <p:txBody>
          <a:bodyPr wrap="square">
            <a:spAutoFit/>
          </a:bodyPr>
          <a:lstStyle/>
          <a:p>
            <a:pPr algn="ctr"/>
            <a:r>
              <a:rPr lang="el-GR" dirty="0"/>
              <a:t>Κατσαρού Κωνσταντίνα</a:t>
            </a:r>
          </a:p>
        </p:txBody>
      </p:sp>
      <p:graphicFrame>
        <p:nvGraphicFramePr>
          <p:cNvPr id="2" name="Πίνακας 1"/>
          <p:cNvGraphicFramePr>
            <a:graphicFrameLocks noGrp="1"/>
          </p:cNvGraphicFramePr>
          <p:nvPr>
            <p:extLst>
              <p:ext uri="{D42A27DB-BD31-4B8C-83A1-F6EECF244321}">
                <p14:modId xmlns:p14="http://schemas.microsoft.com/office/powerpoint/2010/main" val="1180382109"/>
              </p:ext>
            </p:extLst>
          </p:nvPr>
        </p:nvGraphicFramePr>
        <p:xfrm>
          <a:off x="2123728" y="4617288"/>
          <a:ext cx="5659658" cy="1554480"/>
        </p:xfrm>
        <a:graphic>
          <a:graphicData uri="http://schemas.openxmlformats.org/drawingml/2006/table">
            <a:tbl>
              <a:tblPr firstRow="1" bandRow="1">
                <a:tableStyleId>{5C22544A-7EE6-4342-B048-85BDC9FD1C3A}</a:tableStyleId>
              </a:tblPr>
              <a:tblGrid>
                <a:gridCol w="2261870">
                  <a:extLst>
                    <a:ext uri="{9D8B030D-6E8A-4147-A177-3AD203B41FA5}">
                      <a16:colId xmlns:a16="http://schemas.microsoft.com/office/drawing/2014/main" val="20000"/>
                    </a:ext>
                  </a:extLst>
                </a:gridCol>
                <a:gridCol w="1698894">
                  <a:extLst>
                    <a:ext uri="{9D8B030D-6E8A-4147-A177-3AD203B41FA5}">
                      <a16:colId xmlns:a16="http://schemas.microsoft.com/office/drawing/2014/main" val="20001"/>
                    </a:ext>
                  </a:extLst>
                </a:gridCol>
                <a:gridCol w="1698894">
                  <a:extLst>
                    <a:ext uri="{9D8B030D-6E8A-4147-A177-3AD203B41FA5}">
                      <a16:colId xmlns:a16="http://schemas.microsoft.com/office/drawing/2014/main" val="20002"/>
                    </a:ext>
                  </a:extLst>
                </a:gridCol>
              </a:tblGrid>
              <a:tr h="114844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l-GR" sz="1600" b="1" kern="1200" dirty="0">
                          <a:solidFill>
                            <a:schemeClr val="tx1"/>
                          </a:solidFill>
                          <a:effectLst/>
                          <a:latin typeface="+mn-lt"/>
                          <a:ea typeface="+mn-ea"/>
                          <a:cs typeface="+mn-cs"/>
                        </a:rPr>
                        <a:t>Κωνσταντίνος</a:t>
                      </a:r>
                    </a:p>
                    <a:p>
                      <a:r>
                        <a:rPr lang="el-GR" sz="1600" b="1" kern="1200" baseline="0" dirty="0" err="1">
                          <a:solidFill>
                            <a:schemeClr val="tx1"/>
                          </a:solidFill>
                          <a:latin typeface="Times New Roman" panose="02020603050405020304" pitchFamily="18" charset="0"/>
                          <a:ea typeface="+mn-ea"/>
                          <a:cs typeface="Times New Roman" panose="02020603050405020304" pitchFamily="18" charset="0"/>
                        </a:rPr>
                        <a:t>Κωτσίδης</a:t>
                      </a:r>
                      <a:endParaRPr lang="el-GR" sz="1600" b="1" kern="1200" baseline="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l-GR" sz="1600" b="1" kern="1200" dirty="0">
                          <a:solidFill>
                            <a:schemeClr val="tx1"/>
                          </a:solidFill>
                          <a:effectLst/>
                          <a:latin typeface="+mn-lt"/>
                          <a:ea typeface="+mn-ea"/>
                          <a:cs typeface="+mn-cs"/>
                        </a:rPr>
                        <a:t>Παναγιώτης Αναστασιάδης</a:t>
                      </a:r>
                    </a:p>
                    <a:p>
                      <a:pPr algn="ctr"/>
                      <a:r>
                        <a:rPr lang="el-GR" sz="1600" b="1" kern="1200" dirty="0">
                          <a:solidFill>
                            <a:schemeClr val="tx1"/>
                          </a:solidFill>
                          <a:effectLst/>
                          <a:latin typeface="+mn-lt"/>
                          <a:ea typeface="+mn-ea"/>
                          <a:cs typeface="+mn-cs"/>
                        </a:rPr>
                        <a:t>Καθηγητής Πανεπιστήμιο Κρήτης</a:t>
                      </a:r>
                    </a:p>
                    <a:p>
                      <a:endParaRPr lang="el-GR" sz="1600" b="1" kern="1200" dirty="0">
                        <a:solidFill>
                          <a:schemeClr val="lt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l-GR" sz="1600" b="1" kern="1200" dirty="0">
                          <a:solidFill>
                            <a:schemeClr val="tx1"/>
                          </a:solidFill>
                          <a:effectLst/>
                          <a:latin typeface="+mn-lt"/>
                          <a:ea typeface="+mn-ea"/>
                          <a:cs typeface="+mn-cs"/>
                        </a:rPr>
                        <a:t>Εμμανουήλ Χαλκιαδάκης </a:t>
                      </a:r>
                    </a:p>
                    <a:p>
                      <a:pPr algn="ctr"/>
                      <a:r>
                        <a:rPr lang="el-GR" sz="1600" b="1" kern="1200" dirty="0">
                          <a:solidFill>
                            <a:schemeClr val="tx1"/>
                          </a:solidFill>
                          <a:effectLst/>
                          <a:latin typeface="+mn-lt"/>
                          <a:ea typeface="+mn-ea"/>
                          <a:cs typeface="+mn-cs"/>
                        </a:rPr>
                        <a:t>ΕΔΙΠ Πανεπιστήμιο Κρήτης</a:t>
                      </a:r>
                    </a:p>
                    <a:p>
                      <a:endParaRPr lang="el-GR" sz="1600" b="1" kern="1200" dirty="0">
                        <a:solidFill>
                          <a:schemeClr val="lt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3" name="9 - Ορθογώνιο"/>
          <p:cNvSpPr/>
          <p:nvPr/>
        </p:nvSpPr>
        <p:spPr>
          <a:xfrm>
            <a:off x="1369379" y="4034334"/>
            <a:ext cx="6840760" cy="369332"/>
          </a:xfrm>
          <a:prstGeom prst="rect">
            <a:avLst/>
          </a:prstGeom>
        </p:spPr>
        <p:txBody>
          <a:bodyPr wrap="square">
            <a:spAutoFit/>
          </a:bodyPr>
          <a:lstStyle/>
          <a:p>
            <a:pPr algn="ctr"/>
            <a:r>
              <a:rPr lang="el-GR" sz="1800" dirty="0"/>
              <a:t>Επιτροπή Κρίσης ΔΕ</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id="{A59AFFF0-627E-D71E-E8F1-460A36A1E1E8}"/>
              </a:ext>
            </a:extLst>
          </p:cNvPr>
          <p:cNvSpPr>
            <a:spLocks noGrp="1"/>
          </p:cNvSpPr>
          <p:nvPr>
            <p:ph type="title"/>
          </p:nvPr>
        </p:nvSpPr>
        <p:spPr>
          <a:xfrm>
            <a:off x="1143000" y="365127"/>
            <a:ext cx="7821488" cy="759617"/>
          </a:xfrm>
        </p:spPr>
        <p:txBody>
          <a:bodyPr>
            <a:normAutofit fontScale="90000"/>
          </a:bodyPr>
          <a:lstStyle/>
          <a:p>
            <a:r>
              <a:rPr lang="el-GR" dirty="0"/>
              <a:t>6β. Εργαλεία σχεδιασμού του  Εκπαιδευτικού Υλικού </a:t>
            </a:r>
          </a:p>
        </p:txBody>
      </p:sp>
      <p:graphicFrame>
        <p:nvGraphicFramePr>
          <p:cNvPr id="4" name="Θέση περιεχομένου 3">
            <a:extLst>
              <a:ext uri="{FF2B5EF4-FFF2-40B4-BE49-F238E27FC236}">
                <a16:creationId xmlns:a16="http://schemas.microsoft.com/office/drawing/2014/main" id="{A1AA6E87-7435-A0AC-D816-DCC63793C317}"/>
              </a:ext>
            </a:extLst>
          </p:cNvPr>
          <p:cNvGraphicFramePr>
            <a:graphicFrameLocks noGrp="1"/>
          </p:cNvGraphicFramePr>
          <p:nvPr>
            <p:ph idx="1"/>
            <p:extLst>
              <p:ext uri="{D42A27DB-BD31-4B8C-83A1-F6EECF244321}">
                <p14:modId xmlns:p14="http://schemas.microsoft.com/office/powerpoint/2010/main" val="1477864149"/>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15384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a:extLst>
              <a:ext uri="{FF2B5EF4-FFF2-40B4-BE49-F238E27FC236}">
                <a16:creationId xmlns:a16="http://schemas.microsoft.com/office/drawing/2014/main" id="{4EBA1B9A-587D-886E-3E6E-1E450CD98225}"/>
              </a:ext>
            </a:extLst>
          </p:cNvPr>
          <p:cNvSpPr>
            <a:spLocks noGrp="1"/>
          </p:cNvSpPr>
          <p:nvPr>
            <p:ph idx="1"/>
          </p:nvPr>
        </p:nvSpPr>
        <p:spPr/>
        <p:txBody>
          <a:bodyPr/>
          <a:lstStyle/>
          <a:p>
            <a:r>
              <a:rPr lang="en-US" dirty="0">
                <a:hlinkClick r:id="rId2"/>
              </a:rPr>
              <a:t>https://students.edivea.net/courses/270</a:t>
            </a:r>
            <a:r>
              <a:rPr lang="el-GR" dirty="0"/>
              <a:t> </a:t>
            </a:r>
          </a:p>
        </p:txBody>
      </p:sp>
      <p:sp>
        <p:nvSpPr>
          <p:cNvPr id="3" name="Τίτλος 2">
            <a:extLst>
              <a:ext uri="{FF2B5EF4-FFF2-40B4-BE49-F238E27FC236}">
                <a16:creationId xmlns:a16="http://schemas.microsoft.com/office/drawing/2014/main" id="{330C891D-5507-C0CD-CC11-4DC31BEB707A}"/>
              </a:ext>
            </a:extLst>
          </p:cNvPr>
          <p:cNvSpPr>
            <a:spLocks noGrp="1"/>
          </p:cNvSpPr>
          <p:nvPr>
            <p:ph type="title"/>
          </p:nvPr>
        </p:nvSpPr>
        <p:spPr>
          <a:xfrm>
            <a:off x="1143000" y="365127"/>
            <a:ext cx="7749480" cy="615601"/>
          </a:xfrm>
        </p:spPr>
        <p:txBody>
          <a:bodyPr>
            <a:normAutofit fontScale="90000"/>
          </a:bodyPr>
          <a:lstStyle/>
          <a:p>
            <a:br>
              <a:rPr lang="el-GR" dirty="0"/>
            </a:br>
            <a:r>
              <a:rPr lang="el-GR" dirty="0"/>
              <a:t>6γ. Παραγόμενο Εκπαιδευτικό Υλικό </a:t>
            </a:r>
          </a:p>
        </p:txBody>
      </p:sp>
    </p:spTree>
    <p:extLst>
      <p:ext uri="{BB962C8B-B14F-4D97-AF65-F5344CB8AC3E}">
        <p14:creationId xmlns:p14="http://schemas.microsoft.com/office/powerpoint/2010/main" val="1450615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a:extLst>
              <a:ext uri="{FF2B5EF4-FFF2-40B4-BE49-F238E27FC236}">
                <a16:creationId xmlns:a16="http://schemas.microsoft.com/office/drawing/2014/main" id="{2D99F48E-18F8-55CC-6537-530A0BD88DD9}"/>
              </a:ext>
            </a:extLst>
          </p:cNvPr>
          <p:cNvSpPr>
            <a:spLocks noGrp="1"/>
          </p:cNvSpPr>
          <p:nvPr>
            <p:ph idx="1"/>
          </p:nvPr>
        </p:nvSpPr>
        <p:spPr>
          <a:xfrm>
            <a:off x="595203" y="1475996"/>
            <a:ext cx="7886700" cy="4617300"/>
          </a:xfrm>
        </p:spPr>
        <p:txBody>
          <a:bodyPr>
            <a:normAutofit fontScale="25000" lnSpcReduction="20000"/>
          </a:bodyPr>
          <a:lstStyle/>
          <a:p>
            <a:r>
              <a:rPr lang="el-GR" sz="5600" b="1" dirty="0">
                <a:latin typeface="Times New Roman" panose="02020603050405020304" pitchFamily="18" charset="0"/>
                <a:cs typeface="Times New Roman" panose="02020603050405020304" pitchFamily="18" charset="0"/>
              </a:rPr>
              <a:t>Είδος Έρευνας:</a:t>
            </a:r>
            <a:br>
              <a:rPr lang="el-GR" sz="5600" dirty="0">
                <a:latin typeface="Times New Roman" panose="02020603050405020304" pitchFamily="18" charset="0"/>
                <a:cs typeface="Times New Roman" panose="02020603050405020304" pitchFamily="18" charset="0"/>
              </a:rPr>
            </a:br>
            <a:r>
              <a:rPr lang="el-GR" sz="5600" dirty="0">
                <a:latin typeface="Times New Roman" panose="02020603050405020304" pitchFamily="18" charset="0"/>
                <a:cs typeface="Times New Roman" panose="02020603050405020304" pitchFamily="18" charset="0"/>
              </a:rPr>
              <a:t>Ποιοτική έρευνα – Αποτίμηση Εκπαιδευτικού Υλικού</a:t>
            </a:r>
          </a:p>
          <a:p>
            <a:r>
              <a:rPr lang="el-GR" sz="5600" b="1" dirty="0">
                <a:latin typeface="Times New Roman" panose="02020603050405020304" pitchFamily="18" charset="0"/>
                <a:cs typeface="Times New Roman" panose="02020603050405020304" pitchFamily="18" charset="0"/>
              </a:rPr>
              <a:t>Χρονική Περίοδος:</a:t>
            </a:r>
            <a:br>
              <a:rPr lang="el-GR" sz="5600" dirty="0">
                <a:latin typeface="Times New Roman" panose="02020603050405020304" pitchFamily="18" charset="0"/>
                <a:cs typeface="Times New Roman" panose="02020603050405020304" pitchFamily="18" charset="0"/>
              </a:rPr>
            </a:br>
            <a:r>
              <a:rPr lang="el-GR" sz="5600" dirty="0">
                <a:latin typeface="Times New Roman" panose="02020603050405020304" pitchFamily="18" charset="0"/>
                <a:cs typeface="Times New Roman" panose="02020603050405020304" pitchFamily="18" charset="0"/>
              </a:rPr>
              <a:t>Νοέμβριος 2025</a:t>
            </a:r>
          </a:p>
          <a:p>
            <a:r>
              <a:rPr lang="el-GR" sz="5600" b="1" dirty="0">
                <a:latin typeface="Times New Roman" panose="02020603050405020304" pitchFamily="18" charset="0"/>
                <a:cs typeface="Times New Roman" panose="02020603050405020304" pitchFamily="18" charset="0"/>
              </a:rPr>
              <a:t>Δειγματοληψία:</a:t>
            </a:r>
            <a:br>
              <a:rPr lang="el-GR" sz="5600" dirty="0">
                <a:latin typeface="Times New Roman" panose="02020603050405020304" pitchFamily="18" charset="0"/>
                <a:cs typeface="Times New Roman" panose="02020603050405020304" pitchFamily="18" charset="0"/>
              </a:rPr>
            </a:br>
            <a:r>
              <a:rPr lang="el-GR" sz="5600" dirty="0">
                <a:latin typeface="Times New Roman" panose="02020603050405020304" pitchFamily="18" charset="0"/>
                <a:cs typeface="Times New Roman" panose="02020603050405020304" pitchFamily="18" charset="0"/>
              </a:rPr>
              <a:t>Σκόπιμη δειγματοληψία – 3 ειδικοί στην Εξ Αποστάσεως Εκπαίδευση</a:t>
            </a:r>
          </a:p>
          <a:p>
            <a:r>
              <a:rPr lang="el-GR" sz="5600" b="1" dirty="0">
                <a:latin typeface="Times New Roman" panose="02020603050405020304" pitchFamily="18" charset="0"/>
                <a:cs typeface="Times New Roman" panose="02020603050405020304" pitchFamily="18" charset="0"/>
              </a:rPr>
              <a:t>Μέθοδος:</a:t>
            </a:r>
            <a:br>
              <a:rPr lang="el-GR" sz="5600" dirty="0">
                <a:latin typeface="Times New Roman" panose="02020603050405020304" pitchFamily="18" charset="0"/>
                <a:cs typeface="Times New Roman" panose="02020603050405020304" pitchFamily="18" charset="0"/>
              </a:rPr>
            </a:br>
            <a:r>
              <a:rPr lang="el-GR" sz="5600" dirty="0">
                <a:latin typeface="Times New Roman" panose="02020603050405020304" pitchFamily="18" charset="0"/>
                <a:cs typeface="Times New Roman" panose="02020603050405020304" pitchFamily="18" charset="0"/>
              </a:rPr>
              <a:t>Έρευνα απόψεων με Ποιοτική Ανάλυση Περιεχομένου</a:t>
            </a:r>
          </a:p>
          <a:p>
            <a:r>
              <a:rPr lang="el-GR" sz="5600" b="1" dirty="0">
                <a:latin typeface="Times New Roman" panose="02020603050405020304" pitchFamily="18" charset="0"/>
                <a:cs typeface="Times New Roman" panose="02020603050405020304" pitchFamily="18" charset="0"/>
              </a:rPr>
              <a:t>Μέσα Συλλογής Δεδομένων:</a:t>
            </a:r>
            <a:br>
              <a:rPr lang="el-GR" sz="5600" dirty="0">
                <a:latin typeface="Times New Roman" panose="02020603050405020304" pitchFamily="18" charset="0"/>
                <a:cs typeface="Times New Roman" panose="02020603050405020304" pitchFamily="18" charset="0"/>
              </a:rPr>
            </a:br>
            <a:r>
              <a:rPr lang="el-GR" sz="5600" dirty="0">
                <a:latin typeface="Times New Roman" panose="02020603050405020304" pitchFamily="18" charset="0"/>
                <a:cs typeface="Times New Roman" panose="02020603050405020304" pitchFamily="18" charset="0"/>
              </a:rPr>
              <a:t>Δομημένα εργαλεία αξιολόγησης / Ερωτηματολόγια ανοικτού τύπου</a:t>
            </a:r>
          </a:p>
          <a:p>
            <a:r>
              <a:rPr lang="el-GR" sz="5600" b="1" dirty="0">
                <a:latin typeface="Times New Roman" panose="02020603050405020304" pitchFamily="18" charset="0"/>
                <a:cs typeface="Times New Roman" panose="02020603050405020304" pitchFamily="18" charset="0"/>
              </a:rPr>
              <a:t>Επεξεργασία Δεδομένων:</a:t>
            </a:r>
            <a:br>
              <a:rPr lang="el-GR" sz="5600" dirty="0">
                <a:latin typeface="Times New Roman" panose="02020603050405020304" pitchFamily="18" charset="0"/>
                <a:cs typeface="Times New Roman" panose="02020603050405020304" pitchFamily="18" charset="0"/>
              </a:rPr>
            </a:br>
            <a:r>
              <a:rPr lang="el-GR" sz="5600" dirty="0">
                <a:latin typeface="Times New Roman" panose="02020603050405020304" pitchFamily="18" charset="0"/>
                <a:cs typeface="Times New Roman" panose="02020603050405020304" pitchFamily="18" charset="0"/>
              </a:rPr>
              <a:t>Μονάδα ανάλυσης: φράση με αυτοτελές εννοιολογικό περιεχόμενο</a:t>
            </a:r>
            <a:br>
              <a:rPr lang="el-GR" sz="5600" dirty="0">
                <a:latin typeface="Times New Roman" panose="02020603050405020304" pitchFamily="18" charset="0"/>
                <a:cs typeface="Times New Roman" panose="02020603050405020304" pitchFamily="18" charset="0"/>
              </a:rPr>
            </a:br>
            <a:r>
              <a:rPr lang="el-GR" sz="5600" dirty="0">
                <a:latin typeface="Times New Roman" panose="02020603050405020304" pitchFamily="18" charset="0"/>
                <a:cs typeface="Times New Roman" panose="02020603050405020304" pitchFamily="18" charset="0"/>
              </a:rPr>
              <a:t>Θεματική κατηγοριοποίηση βάσει ερευνητικών αξόνων</a:t>
            </a:r>
          </a:p>
          <a:p>
            <a:r>
              <a:rPr lang="el-GR" sz="5600" b="1" dirty="0">
                <a:latin typeface="Times New Roman" panose="02020603050405020304" pitchFamily="18" charset="0"/>
                <a:cs typeface="Times New Roman" panose="02020603050405020304" pitchFamily="18" charset="0"/>
              </a:rPr>
              <a:t>Αξιοπιστία – Εγκυρότητα:</a:t>
            </a:r>
            <a:br>
              <a:rPr lang="el-GR" sz="5600" dirty="0">
                <a:latin typeface="Times New Roman" panose="02020603050405020304" pitchFamily="18" charset="0"/>
                <a:cs typeface="Times New Roman" panose="02020603050405020304" pitchFamily="18" charset="0"/>
              </a:rPr>
            </a:br>
            <a:r>
              <a:rPr lang="el-GR" sz="5600" dirty="0">
                <a:latin typeface="Times New Roman" panose="02020603050405020304" pitchFamily="18" charset="0"/>
                <a:cs typeface="Times New Roman" panose="02020603050405020304" pitchFamily="18" charset="0"/>
              </a:rPr>
              <a:t>Αποτίμηση από ειδικούς και συστηματική θεματική ανάλυση</a:t>
            </a:r>
          </a:p>
          <a:p>
            <a:endParaRPr lang="el-GR" dirty="0"/>
          </a:p>
        </p:txBody>
      </p:sp>
      <p:sp>
        <p:nvSpPr>
          <p:cNvPr id="3" name="Τίτλος 2">
            <a:extLst>
              <a:ext uri="{FF2B5EF4-FFF2-40B4-BE49-F238E27FC236}">
                <a16:creationId xmlns:a16="http://schemas.microsoft.com/office/drawing/2014/main" id="{209B8EA2-3A26-31F0-C90C-0D09FB560F18}"/>
              </a:ext>
            </a:extLst>
          </p:cNvPr>
          <p:cNvSpPr>
            <a:spLocks noGrp="1"/>
          </p:cNvSpPr>
          <p:nvPr>
            <p:ph type="title"/>
          </p:nvPr>
        </p:nvSpPr>
        <p:spPr>
          <a:xfrm>
            <a:off x="1143000" y="260648"/>
            <a:ext cx="7372350" cy="1075390"/>
          </a:xfrm>
        </p:spPr>
        <p:txBody>
          <a:bodyPr/>
          <a:lstStyle/>
          <a:p>
            <a:r>
              <a:rPr lang="el-GR" dirty="0"/>
              <a:t>7. Μεθοδολογία Έρευνας</a:t>
            </a:r>
          </a:p>
        </p:txBody>
      </p:sp>
    </p:spTree>
    <p:extLst>
      <p:ext uri="{BB962C8B-B14F-4D97-AF65-F5344CB8AC3E}">
        <p14:creationId xmlns:p14="http://schemas.microsoft.com/office/powerpoint/2010/main" val="1646926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a:t>8α. Αποτελέσματα - Κύρια ευρήματα</a:t>
            </a:r>
            <a:endParaRPr lang="el-GR" sz="4000" b="1" dirty="0"/>
          </a:p>
        </p:txBody>
      </p:sp>
      <p:sp>
        <p:nvSpPr>
          <p:cNvPr id="4" name="9 - Ορθογώνιο"/>
          <p:cNvSpPr/>
          <p:nvPr/>
        </p:nvSpPr>
        <p:spPr>
          <a:xfrm>
            <a:off x="755576" y="1412776"/>
            <a:ext cx="8280920" cy="3170099"/>
          </a:xfrm>
          <a:prstGeom prst="rect">
            <a:avLst/>
          </a:prstGeom>
        </p:spPr>
        <p:txBody>
          <a:bodyPr wrap="square">
            <a:spAutoFit/>
          </a:bodyPr>
          <a:lstStyle/>
          <a:p>
            <a:r>
              <a:rPr lang="el-GR" sz="2000" b="1" dirty="0"/>
              <a:t>Αποτελέσματα έρευνας από ειδικούς στην </a:t>
            </a:r>
            <a:r>
              <a:rPr lang="el-GR" sz="2000" b="1" dirty="0" err="1"/>
              <a:t>ΕξΑΕ</a:t>
            </a:r>
            <a:endParaRPr lang="el-GR" sz="2000" dirty="0"/>
          </a:p>
          <a:p>
            <a:r>
              <a:rPr lang="el-GR" sz="2000" b="1" dirty="0"/>
              <a:t>Δυνατά σημεία</a:t>
            </a:r>
          </a:p>
          <a:p>
            <a:r>
              <a:rPr lang="el-GR" sz="2000" dirty="0"/>
              <a:t>Το εκπαιδευτικό υλικό:</a:t>
            </a:r>
          </a:p>
          <a:p>
            <a:pPr marL="342900" indent="-342900">
              <a:buFont typeface="Arial" panose="020B0604020202020204" pitchFamily="34" charset="0"/>
              <a:buChar char="•"/>
            </a:pPr>
            <a:r>
              <a:rPr lang="el-GR" sz="2000" dirty="0"/>
              <a:t>Είναι σχεδιασμένο σύμφωνα με τις αρχές της Εξ Αποστάσεως Εκπαίδευσης.</a:t>
            </a:r>
          </a:p>
          <a:p>
            <a:pPr marL="342900" indent="-342900">
              <a:buFont typeface="Arial" panose="020B0604020202020204" pitchFamily="34" charset="0"/>
              <a:buChar char="•"/>
            </a:pPr>
            <a:r>
              <a:rPr lang="el-GR" sz="2000" dirty="0"/>
              <a:t>Ενσωματώνει τις αρχές της </a:t>
            </a:r>
            <a:r>
              <a:rPr lang="el-GR" sz="2000" dirty="0" err="1"/>
              <a:t>Πολυμεσικής</a:t>
            </a:r>
            <a:r>
              <a:rPr lang="el-GR" sz="2000" dirty="0"/>
              <a:t> Μάθησης.</a:t>
            </a:r>
          </a:p>
          <a:p>
            <a:pPr marL="342900" indent="-342900">
              <a:buFont typeface="Arial" panose="020B0604020202020204" pitchFamily="34" charset="0"/>
              <a:buChar char="•"/>
            </a:pPr>
            <a:r>
              <a:rPr lang="el-GR" sz="2000" dirty="0"/>
              <a:t>Διακρίνεται για παιδαγωγική επάρκεια και λειτουργικότητα.</a:t>
            </a:r>
          </a:p>
          <a:p>
            <a:pPr marL="342900" indent="-342900">
              <a:buFont typeface="Arial" panose="020B0604020202020204" pitchFamily="34" charset="0"/>
              <a:buChar char="•"/>
            </a:pPr>
            <a:r>
              <a:rPr lang="el-GR" sz="2000" dirty="0"/>
              <a:t>Υποστηρίζει τη συμπληρωματική σχολική εξ αποστάσεως εκπαίδευση.</a:t>
            </a:r>
          </a:p>
          <a:p>
            <a:pPr marL="342900" indent="-342900">
              <a:buFont typeface="Arial" panose="020B0604020202020204" pitchFamily="34" charset="0"/>
              <a:buChar char="•"/>
            </a:pPr>
            <a:r>
              <a:rPr lang="el-GR" sz="2000" dirty="0"/>
              <a:t>Ενισχύει την κατανόηση, τη συμμετοχή και την ανάπτυξη δεξιοτήτων των μαθητών της Γ΄ Δημοτικού.</a:t>
            </a:r>
          </a:p>
        </p:txBody>
      </p:sp>
    </p:spTree>
    <p:extLst>
      <p:ext uri="{BB962C8B-B14F-4D97-AF65-F5344CB8AC3E}">
        <p14:creationId xmlns:p14="http://schemas.microsoft.com/office/powerpoint/2010/main" val="3835095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3591A-8732-A427-A64E-2DA38847D8EF}"/>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D74B2BE-619E-63BC-7D22-FABC5796026D}"/>
              </a:ext>
            </a:extLst>
          </p:cNvPr>
          <p:cNvSpPr>
            <a:spLocks noGrp="1"/>
          </p:cNvSpPr>
          <p:nvPr>
            <p:ph type="title"/>
          </p:nvPr>
        </p:nvSpPr>
        <p:spPr>
          <a:xfrm>
            <a:off x="1043608" y="332656"/>
            <a:ext cx="7776864" cy="576064"/>
          </a:xfrm>
        </p:spPr>
        <p:txBody>
          <a:bodyPr>
            <a:noAutofit/>
          </a:bodyPr>
          <a:lstStyle/>
          <a:p>
            <a:r>
              <a:rPr lang="el-GR" sz="3600" dirty="0"/>
              <a:t>8β. Αποτελέσματα - Κύρια ευρήματα</a:t>
            </a:r>
            <a:endParaRPr lang="el-GR" sz="4000" b="1" dirty="0"/>
          </a:p>
        </p:txBody>
      </p:sp>
      <p:sp>
        <p:nvSpPr>
          <p:cNvPr id="5" name="TextBox 4">
            <a:extLst>
              <a:ext uri="{FF2B5EF4-FFF2-40B4-BE49-F238E27FC236}">
                <a16:creationId xmlns:a16="http://schemas.microsoft.com/office/drawing/2014/main" id="{4C5F8BBC-B079-69BB-8EB8-7C382AC5499C}"/>
              </a:ext>
            </a:extLst>
          </p:cNvPr>
          <p:cNvSpPr txBox="1"/>
          <p:nvPr/>
        </p:nvSpPr>
        <p:spPr>
          <a:xfrm>
            <a:off x="611560" y="1567651"/>
            <a:ext cx="8568952" cy="3046988"/>
          </a:xfrm>
          <a:prstGeom prst="rect">
            <a:avLst/>
          </a:prstGeom>
          <a:noFill/>
        </p:spPr>
        <p:txBody>
          <a:bodyPr wrap="square">
            <a:spAutoFit/>
          </a:bodyPr>
          <a:lstStyle/>
          <a:p>
            <a:pPr marL="342900" indent="-342900">
              <a:buFont typeface="Arial" panose="020B0604020202020204" pitchFamily="34" charset="0"/>
              <a:buChar char="•"/>
            </a:pPr>
            <a:r>
              <a:rPr lang="el-GR" dirty="0"/>
              <a:t>Σαφείς οδηγίες και υποστήριξη </a:t>
            </a:r>
            <a:r>
              <a:rPr lang="el-GR" dirty="0" err="1"/>
              <a:t>αυτοκαθοδηγούμενης</a:t>
            </a:r>
            <a:r>
              <a:rPr lang="el-GR" dirty="0"/>
              <a:t> μάθησης.</a:t>
            </a:r>
          </a:p>
          <a:p>
            <a:pPr marL="342900" indent="-342900">
              <a:buFont typeface="Arial" panose="020B0604020202020204" pitchFamily="34" charset="0"/>
              <a:buChar char="•"/>
            </a:pPr>
            <a:r>
              <a:rPr lang="el-GR" dirty="0"/>
              <a:t>Επαρκείς δραστηριότητες κατανόησης και </a:t>
            </a:r>
            <a:r>
              <a:rPr lang="el-GR" dirty="0" err="1"/>
              <a:t>αυτοαξιολόγησης</a:t>
            </a:r>
            <a:r>
              <a:rPr lang="el-GR" dirty="0"/>
              <a:t>.</a:t>
            </a:r>
          </a:p>
          <a:p>
            <a:pPr marL="342900" indent="-342900">
              <a:buFont typeface="Arial" panose="020B0604020202020204" pitchFamily="34" charset="0"/>
              <a:buChar char="•"/>
            </a:pPr>
            <a:r>
              <a:rPr lang="el-GR" dirty="0"/>
              <a:t>Μηχανισμοί ανατροφοδότησης που ενισχύουν την ενεργό συμμετοχή.</a:t>
            </a:r>
          </a:p>
          <a:p>
            <a:pPr marL="342900" indent="-342900">
              <a:buFont typeface="Arial" panose="020B0604020202020204" pitchFamily="34" charset="0"/>
              <a:buChar char="•"/>
            </a:pPr>
            <a:r>
              <a:rPr lang="el-GR" dirty="0"/>
              <a:t>Αποφυγή γνωστικής υπερφόρτωσης και ορθή εφαρμογή των αρχών της </a:t>
            </a:r>
            <a:r>
              <a:rPr lang="el-GR" dirty="0" err="1"/>
              <a:t>πολυμεσικής</a:t>
            </a:r>
            <a:r>
              <a:rPr lang="el-GR" dirty="0"/>
              <a:t> μάθησης.</a:t>
            </a:r>
          </a:p>
          <a:p>
            <a:pPr marL="342900" indent="-342900">
              <a:buFont typeface="Arial" panose="020B0604020202020204" pitchFamily="34" charset="0"/>
              <a:buChar char="•"/>
            </a:pPr>
            <a:r>
              <a:rPr lang="el-GR" dirty="0"/>
              <a:t>Δυνατότητα παρακολούθησης μαθησιακής προόδου και ενίσχυση </a:t>
            </a:r>
            <a:r>
              <a:rPr lang="el-GR" dirty="0" err="1"/>
              <a:t>μεταγνωστικών</a:t>
            </a:r>
            <a:r>
              <a:rPr lang="el-GR" dirty="0"/>
              <a:t> δεξιοτήτων.</a:t>
            </a:r>
          </a:p>
        </p:txBody>
      </p:sp>
    </p:spTree>
    <p:extLst>
      <p:ext uri="{BB962C8B-B14F-4D97-AF65-F5344CB8AC3E}">
        <p14:creationId xmlns:p14="http://schemas.microsoft.com/office/powerpoint/2010/main" val="21331521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a:t>9α.Συμπεράσματα</a:t>
            </a:r>
            <a:endParaRPr lang="el-GR" sz="4000" b="1" dirty="0"/>
          </a:p>
        </p:txBody>
      </p:sp>
      <p:sp>
        <p:nvSpPr>
          <p:cNvPr id="5" name="TextBox 4">
            <a:extLst>
              <a:ext uri="{FF2B5EF4-FFF2-40B4-BE49-F238E27FC236}">
                <a16:creationId xmlns:a16="http://schemas.microsoft.com/office/drawing/2014/main" id="{52FDBC9E-3EF1-8AE1-66B1-EE48B17EC23A}"/>
              </a:ext>
            </a:extLst>
          </p:cNvPr>
          <p:cNvSpPr txBox="1"/>
          <p:nvPr/>
        </p:nvSpPr>
        <p:spPr>
          <a:xfrm>
            <a:off x="899592" y="1556792"/>
            <a:ext cx="8064896" cy="3785652"/>
          </a:xfrm>
          <a:prstGeom prst="rect">
            <a:avLst/>
          </a:prstGeom>
          <a:noFill/>
        </p:spPr>
        <p:txBody>
          <a:bodyPr wrap="square">
            <a:spAutoFit/>
          </a:bodyPr>
          <a:lstStyle/>
          <a:p>
            <a:pPr marL="342900" indent="-342900">
              <a:buFont typeface="Arial" panose="020B0604020202020204" pitchFamily="34" charset="0"/>
              <a:buChar char="•"/>
            </a:pPr>
            <a:r>
              <a:rPr lang="el-GR" dirty="0"/>
              <a:t>Το εκπαιδευτικό υλικό σχεδιάστηκε σύμφωνα με τις αρχές της Εξ Αποστάσεως Εκπαίδευσης και της συμπληρωματικής σχολικής </a:t>
            </a:r>
            <a:r>
              <a:rPr lang="el-GR" dirty="0" err="1"/>
              <a:t>ΕξΑΕ</a:t>
            </a:r>
            <a:r>
              <a:rPr lang="el-GR" dirty="0"/>
              <a:t>, με έμφαση στην αλληλεπίδραση μαθητή–υλικού και στη σαφή παιδαγωγική οργάνωση.</a:t>
            </a:r>
          </a:p>
          <a:p>
            <a:pPr marL="342900" indent="-342900">
              <a:buFont typeface="Arial" panose="020B0604020202020204" pitchFamily="34" charset="0"/>
              <a:buChar char="•"/>
            </a:pPr>
            <a:r>
              <a:rPr lang="el-GR" dirty="0"/>
              <a:t>Ενσωματώνει τις αρχές της </a:t>
            </a:r>
            <a:r>
              <a:rPr lang="el-GR" dirty="0" err="1"/>
              <a:t>Πολυμεσικής</a:t>
            </a:r>
            <a:r>
              <a:rPr lang="el-GR" dirty="0"/>
              <a:t> Μάθησης, αξιοποιώντας συνδυαστικά κείμενο, εικόνα και αφήγηση, αποφεύγοντας τη γνωστική υπερφόρτωση.</a:t>
            </a:r>
          </a:p>
          <a:p>
            <a:pPr marL="342900" indent="-342900">
              <a:buFont typeface="Arial" panose="020B0604020202020204" pitchFamily="34" charset="0"/>
              <a:buChar char="•"/>
            </a:pPr>
            <a:r>
              <a:rPr lang="el-GR" dirty="0"/>
              <a:t>Η δομή του είναι οργανωμένη, με σαφή σκοπό, μαθησιακά αποτελέσματα, δραστηριότητες κατανόησης και μηχανισμούς ανατροφοδότησης.</a:t>
            </a:r>
          </a:p>
        </p:txBody>
      </p:sp>
    </p:spTree>
    <p:extLst>
      <p:ext uri="{BB962C8B-B14F-4D97-AF65-F5344CB8AC3E}">
        <p14:creationId xmlns:p14="http://schemas.microsoft.com/office/powerpoint/2010/main" val="17049836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E9205-2D9A-009A-804D-2ED7A92C34B1}"/>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BBDB8829-C32D-6900-3B39-A5E30B9EF2A5}"/>
              </a:ext>
            </a:extLst>
          </p:cNvPr>
          <p:cNvSpPr>
            <a:spLocks noGrp="1"/>
          </p:cNvSpPr>
          <p:nvPr>
            <p:ph type="title"/>
          </p:nvPr>
        </p:nvSpPr>
        <p:spPr>
          <a:xfrm>
            <a:off x="1043608" y="332656"/>
            <a:ext cx="7776864" cy="576064"/>
          </a:xfrm>
        </p:spPr>
        <p:txBody>
          <a:bodyPr>
            <a:noAutofit/>
          </a:bodyPr>
          <a:lstStyle/>
          <a:p>
            <a:r>
              <a:rPr lang="el-GR" sz="3600" dirty="0"/>
              <a:t>9β.Συμπεράσματα</a:t>
            </a:r>
            <a:endParaRPr lang="el-GR" sz="4000" b="1" dirty="0"/>
          </a:p>
        </p:txBody>
      </p:sp>
      <p:sp>
        <p:nvSpPr>
          <p:cNvPr id="5" name="TextBox 4">
            <a:extLst>
              <a:ext uri="{FF2B5EF4-FFF2-40B4-BE49-F238E27FC236}">
                <a16:creationId xmlns:a16="http://schemas.microsoft.com/office/drawing/2014/main" id="{A5209FB6-D97B-4CDA-AE23-AA5352977E03}"/>
              </a:ext>
            </a:extLst>
          </p:cNvPr>
          <p:cNvSpPr txBox="1"/>
          <p:nvPr/>
        </p:nvSpPr>
        <p:spPr>
          <a:xfrm>
            <a:off x="899592" y="1556792"/>
            <a:ext cx="8064896" cy="3785652"/>
          </a:xfrm>
          <a:prstGeom prst="rect">
            <a:avLst/>
          </a:prstGeom>
          <a:noFill/>
        </p:spPr>
        <p:txBody>
          <a:bodyPr wrap="square">
            <a:spAutoFit/>
          </a:bodyPr>
          <a:lstStyle/>
          <a:p>
            <a:pPr marL="342900" indent="-342900">
              <a:buFont typeface="Arial" panose="020B0604020202020204" pitchFamily="34" charset="0"/>
              <a:buChar char="•"/>
            </a:pPr>
            <a:r>
              <a:rPr lang="el-GR" dirty="0"/>
              <a:t>Οι δραστηριότητες ενισχύουν την ενεργό συμμετοχή, την </a:t>
            </a:r>
            <a:r>
              <a:rPr lang="el-GR" dirty="0" err="1"/>
              <a:t>αυτοαξιολόγηση</a:t>
            </a:r>
            <a:r>
              <a:rPr lang="el-GR" dirty="0"/>
              <a:t> και την ανάπτυξη ιστορικής σκέψης στους μαθητές της Γ΄ Δημοτικού.</a:t>
            </a:r>
          </a:p>
          <a:p>
            <a:pPr marL="342900" indent="-342900">
              <a:buFont typeface="Arial" panose="020B0604020202020204" pitchFamily="34" charset="0"/>
              <a:buChar char="•"/>
            </a:pPr>
            <a:r>
              <a:rPr lang="el-GR" dirty="0"/>
              <a:t>Η αποτίμηση από ειδικούς επιβεβαίωσε την παιδαγωγική επάρκεια, τη λειτουργικότητα και τη χρηστικότητα του υλικού.</a:t>
            </a:r>
          </a:p>
          <a:p>
            <a:pPr marL="342900" indent="-342900">
              <a:buFont typeface="Arial" panose="020B0604020202020204" pitchFamily="34" charset="0"/>
              <a:buChar char="•"/>
            </a:pPr>
            <a:r>
              <a:rPr lang="el-GR" dirty="0"/>
              <a:t>Το προτεινόμενο μοντέλο μπορεί να αξιοποιηθεί ως αποτελεσματικό συμπληρωματικό εργαλείο στη διδασκαλία της Ιστορίας και να επεκταθεί σε άλλα γνωστικά αντικείμενα.</a:t>
            </a:r>
          </a:p>
        </p:txBody>
      </p:sp>
    </p:spTree>
    <p:extLst>
      <p:ext uri="{BB962C8B-B14F-4D97-AF65-F5344CB8AC3E}">
        <p14:creationId xmlns:p14="http://schemas.microsoft.com/office/powerpoint/2010/main" val="34972793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1477641" y="2852936"/>
            <a:ext cx="7632848" cy="584775"/>
          </a:xfrm>
          <a:prstGeom prst="rect">
            <a:avLst/>
          </a:prstGeom>
        </p:spPr>
        <p:txBody>
          <a:bodyPr wrap="square">
            <a:spAutoFit/>
          </a:bodyPr>
          <a:lstStyle/>
          <a:p>
            <a:r>
              <a:rPr lang="el-GR" sz="3200" dirty="0"/>
              <a:t>Σας ευχαριστώ για την προσοχή σας</a:t>
            </a:r>
          </a:p>
        </p:txBody>
      </p:sp>
    </p:spTree>
    <p:extLst>
      <p:ext uri="{BB962C8B-B14F-4D97-AF65-F5344CB8AC3E}">
        <p14:creationId xmlns:p14="http://schemas.microsoft.com/office/powerpoint/2010/main" val="1026120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1. Σκοπός</a:t>
            </a:r>
            <a:endParaRPr lang="el-GR" sz="3600" b="1" dirty="0"/>
          </a:p>
        </p:txBody>
      </p:sp>
      <p:sp>
        <p:nvSpPr>
          <p:cNvPr id="4" name="9 - Ορθογώνιο"/>
          <p:cNvSpPr/>
          <p:nvPr/>
        </p:nvSpPr>
        <p:spPr>
          <a:xfrm>
            <a:off x="827584" y="931506"/>
            <a:ext cx="8064896" cy="3539430"/>
          </a:xfrm>
          <a:prstGeom prst="rect">
            <a:avLst/>
          </a:prstGeom>
        </p:spPr>
        <p:txBody>
          <a:bodyPr wrap="square">
            <a:spAutoFit/>
          </a:bodyPr>
          <a:lstStyle/>
          <a:p>
            <a:endParaRPr lang="el-GR" sz="2800" b="1" dirty="0"/>
          </a:p>
          <a:p>
            <a:r>
              <a:rPr lang="el-GR" sz="2800" dirty="0"/>
              <a:t>Σκοπός της εργασίας είναι:</a:t>
            </a:r>
          </a:p>
          <a:p>
            <a:pPr marL="457200" indent="-457200">
              <a:buFont typeface="Arial" panose="020B0604020202020204" pitchFamily="34" charset="0"/>
              <a:buChar char="•"/>
            </a:pPr>
            <a:r>
              <a:rPr lang="el-GR" sz="2800" dirty="0"/>
              <a:t>Ο σχεδιασμός ψηφιακού εκπαιδευτικού υλικού</a:t>
            </a:r>
          </a:p>
          <a:p>
            <a:pPr marL="457200" indent="-457200">
              <a:buFont typeface="Arial" panose="020B0604020202020204" pitchFamily="34" charset="0"/>
              <a:buChar char="•"/>
            </a:pPr>
            <a:r>
              <a:rPr lang="el-GR" sz="2800" dirty="0"/>
              <a:t>Η ανάπτυξη υλικού βασισμένου στις αρχές της </a:t>
            </a:r>
            <a:r>
              <a:rPr lang="el-GR" sz="2800" dirty="0" err="1"/>
              <a:t>ΕξΑΕ</a:t>
            </a:r>
            <a:endParaRPr lang="el-GR" sz="2800" dirty="0"/>
          </a:p>
          <a:p>
            <a:pPr marL="457200" indent="-457200">
              <a:buFont typeface="Arial" panose="020B0604020202020204" pitchFamily="34" charset="0"/>
              <a:buChar char="•"/>
            </a:pPr>
            <a:r>
              <a:rPr lang="el-GR" sz="2800" dirty="0"/>
              <a:t>Η αποτίμηση του υλικού από ειδικούς</a:t>
            </a:r>
          </a:p>
          <a:p>
            <a:pPr marL="457200" indent="-457200">
              <a:buFont typeface="Arial" panose="020B0604020202020204" pitchFamily="34" charset="0"/>
              <a:buChar char="•"/>
            </a:pPr>
            <a:r>
              <a:rPr lang="el-GR" sz="2800" dirty="0"/>
              <a:t>Η αξιολόγηση της παιδαγωγικής και λειτουργικής του </a:t>
            </a:r>
            <a:r>
              <a:rPr lang="el-GR" sz="2800" dirty="0" err="1"/>
              <a:t>καταλληλότητας</a:t>
            </a:r>
            <a:endParaRPr lang="el-GR" sz="2800" dirty="0"/>
          </a:p>
        </p:txBody>
      </p:sp>
    </p:spTree>
    <p:extLst>
      <p:ext uri="{BB962C8B-B14F-4D97-AF65-F5344CB8AC3E}">
        <p14:creationId xmlns:p14="http://schemas.microsoft.com/office/powerpoint/2010/main" val="672648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600" dirty="0"/>
              <a:t>2. Συνεισφορά της διπλωματικής</a:t>
            </a:r>
            <a:endParaRPr lang="el-GR" sz="3600" b="1" dirty="0"/>
          </a:p>
        </p:txBody>
      </p:sp>
      <p:sp>
        <p:nvSpPr>
          <p:cNvPr id="4" name="9 - Ορθογώνιο"/>
          <p:cNvSpPr/>
          <p:nvPr/>
        </p:nvSpPr>
        <p:spPr>
          <a:xfrm>
            <a:off x="553344" y="1556792"/>
            <a:ext cx="8568952" cy="3046988"/>
          </a:xfrm>
          <a:prstGeom prst="rect">
            <a:avLst/>
          </a:prstGeom>
        </p:spPr>
        <p:txBody>
          <a:bodyPr wrap="square">
            <a:spAutoFit/>
          </a:bodyPr>
          <a:lstStyle/>
          <a:p>
            <a:pPr marL="457200" indent="-457200">
              <a:buFont typeface="Arial" panose="020B0604020202020204" pitchFamily="34" charset="0"/>
              <a:buChar char="•"/>
            </a:pPr>
            <a:r>
              <a:rPr lang="el-GR" sz="3200" dirty="0"/>
              <a:t>Δημιουργία συμπληρωματικού ψηφιακού υλικού για την Ιστορία Γ΄ Δημοτικού</a:t>
            </a:r>
          </a:p>
          <a:p>
            <a:pPr marL="457200" indent="-457200">
              <a:buFont typeface="Arial" panose="020B0604020202020204" pitchFamily="34" charset="0"/>
              <a:buChar char="•"/>
            </a:pPr>
            <a:r>
              <a:rPr lang="el-GR" sz="3200" dirty="0"/>
              <a:t>Υποστήριξη συμπληρωματικής σχολικής </a:t>
            </a:r>
            <a:r>
              <a:rPr lang="el-GR" sz="3200" dirty="0" err="1"/>
              <a:t>ΕξΑΕ</a:t>
            </a:r>
            <a:endParaRPr lang="el-GR" sz="3200" dirty="0"/>
          </a:p>
          <a:p>
            <a:pPr marL="457200" indent="-457200">
              <a:buFont typeface="Arial" panose="020B0604020202020204" pitchFamily="34" charset="0"/>
              <a:buChar char="•"/>
            </a:pPr>
            <a:r>
              <a:rPr lang="el-GR" sz="3200" dirty="0"/>
              <a:t>Εργαλείο αξιοποιήσιμο από εκπαιδευτικό και μαθητή</a:t>
            </a:r>
          </a:p>
          <a:p>
            <a:endParaRPr lang="el-GR" sz="3200" dirty="0"/>
          </a:p>
        </p:txBody>
      </p:sp>
    </p:spTree>
    <p:extLst>
      <p:ext uri="{BB962C8B-B14F-4D97-AF65-F5344CB8AC3E}">
        <p14:creationId xmlns:p14="http://schemas.microsoft.com/office/powerpoint/2010/main" val="2790992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3. Ερευνητικά Ερωτήματα</a:t>
            </a:r>
            <a:endParaRPr lang="el-GR" sz="4000" b="1" dirty="0"/>
          </a:p>
        </p:txBody>
      </p:sp>
      <p:sp>
        <p:nvSpPr>
          <p:cNvPr id="6" name="Rectangle 3">
            <a:extLst>
              <a:ext uri="{FF2B5EF4-FFF2-40B4-BE49-F238E27FC236}">
                <a16:creationId xmlns:a16="http://schemas.microsoft.com/office/drawing/2014/main" id="{68D68FE8-3C63-7CAB-708C-B47AD5434EE8}"/>
              </a:ext>
            </a:extLst>
          </p:cNvPr>
          <p:cNvSpPr>
            <a:spLocks noChangeArrowheads="1"/>
          </p:cNvSpPr>
          <p:nvPr/>
        </p:nvSpPr>
        <p:spPr bwMode="auto">
          <a:xfrm>
            <a:off x="683568" y="1844824"/>
            <a:ext cx="7776864"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sz="3200" b="0" i="0" u="none" strike="noStrike" cap="none" normalizeH="0" baseline="0" dirty="0">
                <a:ln>
                  <a:noFill/>
                </a:ln>
                <a:solidFill>
                  <a:schemeClr val="tx1"/>
                </a:solidFill>
                <a:effectLst/>
                <a:cs typeface="Times New Roman" panose="02020603050405020304" pitchFamily="18" charset="0"/>
              </a:rPr>
              <a:t>Το εκπαιδευτικό υλικό </a:t>
            </a:r>
            <a:r>
              <a:rPr kumimoji="0" lang="el-GR" altLang="el-GR" sz="3200" b="0" i="0" u="none" strike="noStrike" cap="none" normalizeH="0" baseline="0" dirty="0" err="1">
                <a:ln>
                  <a:noFill/>
                </a:ln>
                <a:solidFill>
                  <a:schemeClr val="tx1"/>
                </a:solidFill>
                <a:effectLst/>
                <a:cs typeface="Times New Roman" panose="02020603050405020304" pitchFamily="18" charset="0"/>
              </a:rPr>
              <a:t>διέπεται</a:t>
            </a:r>
            <a:r>
              <a:rPr kumimoji="0" lang="el-GR" altLang="el-GR" sz="3200" b="0" i="0" u="none" strike="noStrike" cap="none" normalizeH="0" baseline="0" dirty="0">
                <a:ln>
                  <a:noFill/>
                </a:ln>
                <a:solidFill>
                  <a:schemeClr val="tx1"/>
                </a:solidFill>
                <a:effectLst/>
                <a:cs typeface="Times New Roman" panose="02020603050405020304" pitchFamily="18" charset="0"/>
              </a:rPr>
              <a:t> από τις αρχές της Εξ Αποστάσεως Εκπαίδευσης;</a:t>
            </a:r>
          </a:p>
          <a:p>
            <a:pPr marL="0" marR="0" lvl="0" indent="0" algn="l" defTabSz="914400" rtl="0" eaLnBrk="0" fontAlgn="base" latinLnBrk="0" hangingPunct="0">
              <a:lnSpc>
                <a:spcPct val="100000"/>
              </a:lnSpc>
              <a:spcBef>
                <a:spcPct val="0"/>
              </a:spcBef>
              <a:spcAft>
                <a:spcPct val="0"/>
              </a:spcAft>
              <a:buClrTx/>
              <a:buSzTx/>
              <a:tabLst/>
            </a:pPr>
            <a:endParaRPr kumimoji="0" lang="el-GR" altLang="el-GR" sz="3200" b="0" i="0" u="none" strike="noStrike" cap="none" normalizeH="0" baseline="0" dirty="0">
              <a:ln>
                <a:noFill/>
              </a:ln>
              <a:solidFill>
                <a:schemeClr val="tx1"/>
              </a:solidFill>
              <a:effectLst/>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sz="3200" b="0" i="0" u="none" strike="noStrike" cap="none" normalizeH="0" baseline="0" dirty="0">
                <a:ln>
                  <a:noFill/>
                </a:ln>
                <a:solidFill>
                  <a:schemeClr val="tx1"/>
                </a:solidFill>
                <a:effectLst/>
                <a:cs typeface="Times New Roman" panose="02020603050405020304" pitchFamily="18" charset="0"/>
              </a:rPr>
              <a:t>Έχει σχεδιαστεί σύμφωνα με τις αρχές της </a:t>
            </a:r>
            <a:r>
              <a:rPr kumimoji="0" lang="el-GR" altLang="el-GR" sz="3200" b="0" i="0" u="none" strike="noStrike" cap="none" normalizeH="0" baseline="0" dirty="0" err="1">
                <a:ln>
                  <a:noFill/>
                </a:ln>
                <a:solidFill>
                  <a:schemeClr val="tx1"/>
                </a:solidFill>
                <a:effectLst/>
                <a:cs typeface="Times New Roman" panose="02020603050405020304" pitchFamily="18" charset="0"/>
              </a:rPr>
              <a:t>Πολυμεσικής</a:t>
            </a:r>
            <a:r>
              <a:rPr kumimoji="0" lang="el-GR" altLang="el-GR" sz="3200" b="0" i="0" u="none" strike="noStrike" cap="none" normalizeH="0" baseline="0" dirty="0">
                <a:ln>
                  <a:noFill/>
                </a:ln>
                <a:solidFill>
                  <a:schemeClr val="tx1"/>
                </a:solidFill>
                <a:effectLst/>
                <a:cs typeface="Times New Roman" panose="02020603050405020304" pitchFamily="18" charset="0"/>
              </a:rPr>
              <a:t> Μάθησης (</a:t>
            </a:r>
            <a:r>
              <a:rPr kumimoji="0" lang="el-GR" altLang="el-GR" sz="3200" b="0" i="0" u="none" strike="noStrike" cap="none" normalizeH="0" baseline="0" dirty="0" err="1">
                <a:ln>
                  <a:noFill/>
                </a:ln>
                <a:solidFill>
                  <a:schemeClr val="tx1"/>
                </a:solidFill>
                <a:effectLst/>
                <a:cs typeface="Times New Roman" panose="02020603050405020304" pitchFamily="18" charset="0"/>
              </a:rPr>
              <a:t>Mayer</a:t>
            </a:r>
            <a:r>
              <a:rPr kumimoji="0" lang="el-GR" altLang="el-GR" sz="3200" b="0" i="0" u="none" strike="noStrike" cap="none" normalizeH="0" baseline="0" dirty="0">
                <a:ln>
                  <a:noFill/>
                </a:ln>
                <a:solidFill>
                  <a:schemeClr val="tx1"/>
                </a:solidFill>
                <a:effectLst/>
                <a:cs typeface="Times New Roman" panose="02020603050405020304" pitchFamily="18" charset="0"/>
              </a:rPr>
              <a:t>);</a:t>
            </a:r>
          </a:p>
        </p:txBody>
      </p:sp>
    </p:spTree>
    <p:extLst>
      <p:ext uri="{BB962C8B-B14F-4D97-AF65-F5344CB8AC3E}">
        <p14:creationId xmlns:p14="http://schemas.microsoft.com/office/powerpoint/2010/main" val="1538920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4. Δομή της εργασίας </a:t>
            </a:r>
            <a:endParaRPr lang="el-GR" sz="3600" b="1" dirty="0"/>
          </a:p>
        </p:txBody>
      </p:sp>
      <p:sp>
        <p:nvSpPr>
          <p:cNvPr id="3" name="TextBox 2"/>
          <p:cNvSpPr txBox="1"/>
          <p:nvPr/>
        </p:nvSpPr>
        <p:spPr>
          <a:xfrm>
            <a:off x="647564" y="5630255"/>
            <a:ext cx="7848872" cy="1107996"/>
          </a:xfrm>
          <a:prstGeom prst="rect">
            <a:avLst/>
          </a:prstGeom>
          <a:noFill/>
        </p:spPr>
        <p:txBody>
          <a:bodyPr wrap="square" rtlCol="0">
            <a:spAutoFit/>
          </a:bodyPr>
          <a:lstStyle/>
          <a:p>
            <a:r>
              <a:rPr lang="el-GR" sz="1800" u="sng" dirty="0"/>
              <a:t>ΣΗΜΕΙΩΣΗ:</a:t>
            </a:r>
          </a:p>
          <a:p>
            <a:r>
              <a:rPr lang="el-GR" sz="1600" dirty="0"/>
              <a:t>Στο πλαίσιο των καλών πρακτικών και με την έναρξη της παρουσίασης συνήθως αποδίδονται ευχαριστίες προς όσους βοήθησαν προκειμένου να φτάσετε στο σημείο υποστήριξης της Δ.Ε. σας (ανάλογη αναφορά υπάρχει και στο κείμενο της Δ.Ε.)</a:t>
            </a:r>
          </a:p>
        </p:txBody>
      </p:sp>
      <p:sp>
        <p:nvSpPr>
          <p:cNvPr id="5" name="Έλλειψη 3">
            <a:extLst>
              <a:ext uri="{FF2B5EF4-FFF2-40B4-BE49-F238E27FC236}">
                <a16:creationId xmlns:a16="http://schemas.microsoft.com/office/drawing/2014/main" id="{2812615E-AA30-70D7-E005-066EA0EEF0A0}"/>
              </a:ext>
            </a:extLst>
          </p:cNvPr>
          <p:cNvSpPr/>
          <p:nvPr/>
        </p:nvSpPr>
        <p:spPr>
          <a:xfrm>
            <a:off x="840293" y="1314332"/>
            <a:ext cx="1909763" cy="914400"/>
          </a:xfrm>
          <a:prstGeom prst="ellipse">
            <a:avLst/>
          </a:prstGeom>
          <a:solidFill>
            <a:schemeClr val="accent1">
              <a:lumMod val="20000"/>
              <a:lumOff val="80000"/>
            </a:schemeClr>
          </a:solidFill>
          <a:ln w="19050">
            <a:solidFill>
              <a:schemeClr val="accent1"/>
            </a:solidFill>
          </a:ln>
        </p:spPr>
        <p:style>
          <a:lnRef idx="1">
            <a:schemeClr val="accent1"/>
          </a:lnRef>
          <a:fillRef idx="1003">
            <a:schemeClr val="lt1"/>
          </a:fillRef>
          <a:effectRef idx="1">
            <a:schemeClr val="accent1"/>
          </a:effectRef>
          <a:fontRef idx="minor">
            <a:schemeClr val="dk1"/>
          </a:fontRef>
        </p:style>
        <p:txBody>
          <a:bodyPr anchor="ctr"/>
          <a:lstStyle/>
          <a:p>
            <a:pPr algn="ctr" fontAlgn="auto">
              <a:spcBef>
                <a:spcPts val="0"/>
              </a:spcBef>
              <a:spcAft>
                <a:spcPts val="0"/>
              </a:spcAft>
              <a:defRPr/>
            </a:pPr>
            <a:r>
              <a:rPr lang="el-GR" sz="1500" b="1" dirty="0">
                <a:solidFill>
                  <a:srgbClr val="C00000"/>
                </a:solidFill>
                <a:latin typeface="Trebuchet MS" panose="020B0603020202020204" pitchFamily="34" charset="0"/>
              </a:rPr>
              <a:t>Θεωρητικό</a:t>
            </a:r>
          </a:p>
          <a:p>
            <a:pPr algn="ctr" fontAlgn="auto">
              <a:spcBef>
                <a:spcPts val="0"/>
              </a:spcBef>
              <a:spcAft>
                <a:spcPts val="0"/>
              </a:spcAft>
              <a:defRPr/>
            </a:pPr>
            <a:r>
              <a:rPr lang="el-GR" sz="1500" b="1" dirty="0">
                <a:solidFill>
                  <a:srgbClr val="C00000"/>
                </a:solidFill>
                <a:latin typeface="Trebuchet MS" panose="020B0603020202020204" pitchFamily="34" charset="0"/>
              </a:rPr>
              <a:t>πλαίσιο</a:t>
            </a:r>
          </a:p>
        </p:txBody>
      </p:sp>
      <p:sp>
        <p:nvSpPr>
          <p:cNvPr id="6" name="Ψαλίδισμα διαγώνιας γωνίας του ορθογωνίου 11">
            <a:extLst>
              <a:ext uri="{FF2B5EF4-FFF2-40B4-BE49-F238E27FC236}">
                <a16:creationId xmlns:a16="http://schemas.microsoft.com/office/drawing/2014/main" id="{B52ACB8C-80C4-98FD-394A-C5B88283E34C}"/>
              </a:ext>
            </a:extLst>
          </p:cNvPr>
          <p:cNvSpPr/>
          <p:nvPr/>
        </p:nvSpPr>
        <p:spPr>
          <a:xfrm>
            <a:off x="2874023" y="1236850"/>
            <a:ext cx="5468595" cy="1561504"/>
          </a:xfrm>
          <a:prstGeom prst="snip2DiagRect">
            <a:avLst>
              <a:gd name="adj1" fmla="val 0"/>
              <a:gd name="adj2" fmla="val 19417"/>
            </a:avLst>
          </a:prstGeom>
          <a:gradFill flip="none" rotWithShape="1">
            <a:gsLst>
              <a:gs pos="45000">
                <a:schemeClr val="accent1">
                  <a:tint val="66000"/>
                  <a:satMod val="160000"/>
                  <a:lumMod val="14000"/>
                  <a:lumOff val="86000"/>
                </a:schemeClr>
              </a:gs>
              <a:gs pos="100000">
                <a:schemeClr val="accent1">
                  <a:tint val="23500"/>
                  <a:satMod val="160000"/>
                </a:schemeClr>
              </a:gs>
            </a:gsLst>
            <a:path path="circle">
              <a:fillToRect l="50000" t="50000" r="50000" b="50000"/>
            </a:path>
            <a:tileRect/>
          </a:gra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buClr>
                <a:srgbClr val="C00000"/>
              </a:buClr>
              <a:defRPr/>
            </a:pPr>
            <a:endParaRPr lang="el-GR" sz="1800" dirty="0">
              <a:solidFill>
                <a:schemeClr val="tx1"/>
              </a:solidFill>
              <a:latin typeface="Trebuchet MS" panose="020B0603020202020204" pitchFamily="34" charset="0"/>
            </a:endParaRPr>
          </a:p>
          <a:p>
            <a:pPr marL="214313" indent="-214313" fontAlgn="auto">
              <a:spcBef>
                <a:spcPts val="0"/>
              </a:spcBef>
              <a:spcAft>
                <a:spcPts val="0"/>
              </a:spcAft>
              <a:buClr>
                <a:srgbClr val="C00000"/>
              </a:buClr>
              <a:buFont typeface="Wingdings" panose="05000000000000000000" pitchFamily="2" charset="2"/>
              <a:buChar char="v"/>
              <a:defRPr/>
            </a:pPr>
            <a:r>
              <a:rPr lang="el-GR" sz="1600" dirty="0">
                <a:solidFill>
                  <a:schemeClr val="tx1"/>
                </a:solidFill>
                <a:latin typeface="Times New Roman" panose="02020603050405020304" pitchFamily="18" charset="0"/>
                <a:cs typeface="Times New Roman" panose="02020603050405020304" pitchFamily="18" charset="0"/>
              </a:rPr>
              <a:t>Εισαγωγή</a:t>
            </a:r>
          </a:p>
          <a:p>
            <a:pPr marL="214313" indent="-214313" fontAlgn="auto">
              <a:spcBef>
                <a:spcPts val="0"/>
              </a:spcBef>
              <a:spcAft>
                <a:spcPts val="0"/>
              </a:spcAft>
              <a:buClr>
                <a:srgbClr val="C00000"/>
              </a:buClr>
              <a:buFont typeface="Wingdings" panose="05000000000000000000" pitchFamily="2" charset="2"/>
              <a:buChar char="v"/>
              <a:defRPr/>
            </a:pPr>
            <a:r>
              <a:rPr lang="el-GR" sz="1600" dirty="0">
                <a:solidFill>
                  <a:schemeClr val="tx1"/>
                </a:solidFill>
                <a:latin typeface="Times New Roman" panose="02020603050405020304" pitchFamily="18" charset="0"/>
                <a:cs typeface="Times New Roman" panose="02020603050405020304" pitchFamily="18" charset="0"/>
              </a:rPr>
              <a:t>Η Εξ Αποστάσεως Εκπαίδευση</a:t>
            </a:r>
          </a:p>
          <a:p>
            <a:pPr marL="214313" indent="-214313" fontAlgn="auto">
              <a:spcBef>
                <a:spcPts val="0"/>
              </a:spcBef>
              <a:spcAft>
                <a:spcPts val="0"/>
              </a:spcAft>
              <a:buClr>
                <a:srgbClr val="C00000"/>
              </a:buClr>
              <a:buFont typeface="Wingdings" panose="05000000000000000000" pitchFamily="2" charset="2"/>
              <a:buChar char="v"/>
              <a:defRPr/>
            </a:pPr>
            <a:r>
              <a:rPr lang="el-GR" sz="1600" dirty="0">
                <a:solidFill>
                  <a:schemeClr val="tx1"/>
                </a:solidFill>
                <a:latin typeface="Times New Roman" panose="02020603050405020304" pitchFamily="18" charset="0"/>
                <a:cs typeface="Times New Roman" panose="02020603050405020304" pitchFamily="18" charset="0"/>
              </a:rPr>
              <a:t>Το μάθημα της Ιστορίας στο Δημοτικό</a:t>
            </a:r>
          </a:p>
          <a:p>
            <a:pPr marL="214313" indent="-214313" fontAlgn="auto">
              <a:spcBef>
                <a:spcPts val="0"/>
              </a:spcBef>
              <a:spcAft>
                <a:spcPts val="0"/>
              </a:spcAft>
              <a:buClr>
                <a:srgbClr val="C00000"/>
              </a:buClr>
              <a:buFont typeface="Wingdings" panose="05000000000000000000" pitchFamily="2" charset="2"/>
              <a:buChar char="v"/>
              <a:defRPr/>
            </a:pPr>
            <a:r>
              <a:rPr lang="el-GR" sz="1600" dirty="0">
                <a:solidFill>
                  <a:schemeClr val="tx1"/>
                </a:solidFill>
                <a:latin typeface="Times New Roman" panose="02020603050405020304" pitchFamily="18" charset="0"/>
                <a:cs typeface="Times New Roman" panose="02020603050405020304" pitchFamily="18" charset="0"/>
              </a:rPr>
              <a:t>Μύθος, μυθολογία και εκπαίδευση</a:t>
            </a:r>
          </a:p>
          <a:p>
            <a:pPr marL="214313" indent="-214313" fontAlgn="auto">
              <a:spcBef>
                <a:spcPts val="0"/>
              </a:spcBef>
              <a:spcAft>
                <a:spcPts val="0"/>
              </a:spcAft>
              <a:buClr>
                <a:srgbClr val="C00000"/>
              </a:buClr>
              <a:buFont typeface="Wingdings" panose="05000000000000000000" pitchFamily="2" charset="2"/>
              <a:buChar char="v"/>
              <a:defRPr/>
            </a:pPr>
            <a:r>
              <a:rPr lang="el-GR" sz="1600" dirty="0">
                <a:solidFill>
                  <a:schemeClr val="tx1"/>
                </a:solidFill>
                <a:latin typeface="Times New Roman" panose="02020603050405020304" pitchFamily="18" charset="0"/>
                <a:cs typeface="Times New Roman" panose="02020603050405020304" pitchFamily="18" charset="0"/>
              </a:rPr>
              <a:t>Ο μύθος του Θησέα και η παιδαγωγική του αξιοποίηση στη διδασκαλία της Ιστορίας</a:t>
            </a:r>
          </a:p>
          <a:p>
            <a:pPr marL="214313" indent="-214313" fontAlgn="auto">
              <a:spcBef>
                <a:spcPts val="0"/>
              </a:spcBef>
              <a:spcAft>
                <a:spcPts val="0"/>
              </a:spcAft>
              <a:buClr>
                <a:srgbClr val="C00000"/>
              </a:buClr>
              <a:buFont typeface="Wingdings" panose="05000000000000000000" pitchFamily="2" charset="2"/>
              <a:buChar char="v"/>
              <a:defRPr/>
            </a:pPr>
            <a:endParaRPr lang="el-GR" sz="1800" dirty="0">
              <a:solidFill>
                <a:schemeClr val="tx1"/>
              </a:solidFill>
              <a:latin typeface="Times New Roman" panose="02020603050405020304" pitchFamily="18" charset="0"/>
              <a:cs typeface="Times New Roman" panose="02020603050405020304" pitchFamily="18" charset="0"/>
            </a:endParaRPr>
          </a:p>
        </p:txBody>
      </p:sp>
      <p:sp>
        <p:nvSpPr>
          <p:cNvPr id="8" name="Έλλειψη 8">
            <a:extLst>
              <a:ext uri="{FF2B5EF4-FFF2-40B4-BE49-F238E27FC236}">
                <a16:creationId xmlns:a16="http://schemas.microsoft.com/office/drawing/2014/main" id="{86F417E1-C725-A457-5E7A-3DF6D02A130F}"/>
              </a:ext>
            </a:extLst>
          </p:cNvPr>
          <p:cNvSpPr/>
          <p:nvPr/>
        </p:nvSpPr>
        <p:spPr>
          <a:xfrm>
            <a:off x="840293" y="2506320"/>
            <a:ext cx="1909763" cy="914400"/>
          </a:xfrm>
          <a:prstGeom prst="ellipse">
            <a:avLst/>
          </a:prstGeom>
          <a:solidFill>
            <a:schemeClr val="accent1">
              <a:lumMod val="40000"/>
              <a:lumOff val="6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1500" b="1" dirty="0">
                <a:solidFill>
                  <a:srgbClr val="C00000"/>
                </a:solidFill>
                <a:latin typeface="Trebuchet MS" panose="020B0603020202020204" pitchFamily="34" charset="0"/>
              </a:rPr>
              <a:t>Δημιουργία</a:t>
            </a:r>
            <a:r>
              <a:rPr lang="el-GR" sz="1800" b="1" dirty="0">
                <a:solidFill>
                  <a:srgbClr val="C00000"/>
                </a:solidFill>
              </a:rPr>
              <a:t>  </a:t>
            </a:r>
            <a:r>
              <a:rPr lang="el-GR" sz="1500" b="1" dirty="0">
                <a:solidFill>
                  <a:srgbClr val="C00000"/>
                </a:solidFill>
                <a:latin typeface="Trebuchet MS" panose="020B0603020202020204" pitchFamily="34" charset="0"/>
              </a:rPr>
              <a:t>ΕΥ</a:t>
            </a:r>
          </a:p>
        </p:txBody>
      </p:sp>
      <p:sp>
        <p:nvSpPr>
          <p:cNvPr id="9" name="Ψαλίδισμα διαγώνιας γωνίας του ορθογωνίου 12">
            <a:extLst>
              <a:ext uri="{FF2B5EF4-FFF2-40B4-BE49-F238E27FC236}">
                <a16:creationId xmlns:a16="http://schemas.microsoft.com/office/drawing/2014/main" id="{1F6E0560-F425-DAAF-C3FB-2999736AB029}"/>
              </a:ext>
            </a:extLst>
          </p:cNvPr>
          <p:cNvSpPr/>
          <p:nvPr/>
        </p:nvSpPr>
        <p:spPr>
          <a:xfrm>
            <a:off x="2874023" y="2852298"/>
            <a:ext cx="5638800" cy="765652"/>
          </a:xfrm>
          <a:prstGeom prst="snip2DiagRect">
            <a:avLst>
              <a:gd name="adj1" fmla="val 0"/>
              <a:gd name="adj2" fmla="val 18795"/>
            </a:avLst>
          </a:prstGeom>
          <a:solidFill>
            <a:schemeClr val="accent1">
              <a:lumMod val="20000"/>
              <a:lumOff val="8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14313" indent="-214313" fontAlgn="auto">
              <a:spcBef>
                <a:spcPts val="0"/>
              </a:spcBef>
              <a:spcAft>
                <a:spcPts val="0"/>
              </a:spcAft>
              <a:buClr>
                <a:srgbClr val="C00000"/>
              </a:buClr>
              <a:buFont typeface="Wingdings" panose="05000000000000000000" pitchFamily="2" charset="2"/>
              <a:buChar char="v"/>
              <a:defRPr/>
            </a:pPr>
            <a:r>
              <a:rPr lang="el-GR" sz="1800" dirty="0"/>
              <a:t> </a:t>
            </a:r>
            <a:r>
              <a:rPr lang="el-GR" sz="1800" dirty="0">
                <a:solidFill>
                  <a:schemeClr val="tx1"/>
                </a:solidFill>
                <a:latin typeface="Times New Roman" panose="02020603050405020304" pitchFamily="18" charset="0"/>
                <a:cs typeface="Times New Roman" panose="02020603050405020304" pitchFamily="18" charset="0"/>
              </a:rPr>
              <a:t>Σχεδιασμός και δημιουργία ΕΥ</a:t>
            </a:r>
          </a:p>
        </p:txBody>
      </p:sp>
      <p:sp>
        <p:nvSpPr>
          <p:cNvPr id="10" name="Έλλειψη 9">
            <a:extLst>
              <a:ext uri="{FF2B5EF4-FFF2-40B4-BE49-F238E27FC236}">
                <a16:creationId xmlns:a16="http://schemas.microsoft.com/office/drawing/2014/main" id="{C6F5E340-2C3F-5919-7F99-CD2AEDE66F8F}"/>
              </a:ext>
            </a:extLst>
          </p:cNvPr>
          <p:cNvSpPr/>
          <p:nvPr/>
        </p:nvSpPr>
        <p:spPr>
          <a:xfrm>
            <a:off x="815289" y="3599120"/>
            <a:ext cx="1959769" cy="915590"/>
          </a:xfrm>
          <a:prstGeom prst="ellipse">
            <a:avLst/>
          </a:prstGeom>
          <a:solidFill>
            <a:schemeClr val="accent1">
              <a:lumMod val="40000"/>
              <a:lumOff val="6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1500" b="1" dirty="0">
                <a:solidFill>
                  <a:srgbClr val="C00000"/>
                </a:solidFill>
                <a:latin typeface="Trebuchet MS" panose="020B0603020202020204" pitchFamily="34" charset="0"/>
              </a:rPr>
              <a:t>Μεθοδολογία</a:t>
            </a:r>
          </a:p>
        </p:txBody>
      </p:sp>
      <p:sp>
        <p:nvSpPr>
          <p:cNvPr id="11" name="Ψαλίδισμα διαγώνιας γωνίας του ορθογωνίου 15">
            <a:extLst>
              <a:ext uri="{FF2B5EF4-FFF2-40B4-BE49-F238E27FC236}">
                <a16:creationId xmlns:a16="http://schemas.microsoft.com/office/drawing/2014/main" id="{06CC2204-D5AD-B100-F976-5D11A9F74D46}"/>
              </a:ext>
            </a:extLst>
          </p:cNvPr>
          <p:cNvSpPr/>
          <p:nvPr/>
        </p:nvSpPr>
        <p:spPr>
          <a:xfrm>
            <a:off x="2897653" y="3671894"/>
            <a:ext cx="5598783" cy="1175992"/>
          </a:xfrm>
          <a:prstGeom prst="snip2DiagRect">
            <a:avLst/>
          </a:prstGeom>
          <a:gradFill flip="none" rotWithShape="1">
            <a:gsLst>
              <a:gs pos="45000">
                <a:schemeClr val="accent1">
                  <a:tint val="66000"/>
                  <a:satMod val="160000"/>
                  <a:lumMod val="14000"/>
                  <a:lumOff val="86000"/>
                </a:schemeClr>
              </a:gs>
              <a:gs pos="100000">
                <a:schemeClr val="accent1">
                  <a:tint val="23500"/>
                  <a:satMod val="160000"/>
                </a:schemeClr>
              </a:gs>
            </a:gsLst>
            <a:path path="circle">
              <a:fillToRect l="50000" t="50000" r="50000" b="50000"/>
            </a:path>
            <a:tileRect/>
          </a:gra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14313" indent="-214313" fontAlgn="auto">
              <a:spcBef>
                <a:spcPts val="0"/>
              </a:spcBef>
              <a:spcAft>
                <a:spcPts val="0"/>
              </a:spcAft>
              <a:buClr>
                <a:srgbClr val="C00000"/>
              </a:buClr>
              <a:buFont typeface="Wingdings" panose="05000000000000000000" pitchFamily="2" charset="2"/>
              <a:buChar char="v"/>
              <a:defRPr/>
            </a:pPr>
            <a:r>
              <a:rPr lang="el-GR" sz="1800" dirty="0">
                <a:solidFill>
                  <a:schemeClr val="tx1"/>
                </a:solidFill>
                <a:latin typeface="Times New Roman" panose="02020603050405020304" pitchFamily="18" charset="0"/>
                <a:cs typeface="Times New Roman" panose="02020603050405020304" pitchFamily="18" charset="0"/>
              </a:rPr>
              <a:t> Μεθοδολογία της έρευνας</a:t>
            </a:r>
          </a:p>
          <a:p>
            <a:pPr marL="214313" indent="-214313" fontAlgn="auto">
              <a:spcBef>
                <a:spcPts val="0"/>
              </a:spcBef>
              <a:spcAft>
                <a:spcPts val="0"/>
              </a:spcAft>
              <a:buClr>
                <a:srgbClr val="C00000"/>
              </a:buClr>
              <a:buFont typeface="Wingdings" panose="05000000000000000000" pitchFamily="2" charset="2"/>
              <a:buChar char="v"/>
              <a:defRPr/>
            </a:pPr>
            <a:r>
              <a:rPr lang="el-GR" sz="1800" dirty="0">
                <a:solidFill>
                  <a:schemeClr val="tx1"/>
                </a:solidFill>
                <a:latin typeface="Times New Roman" panose="02020603050405020304" pitchFamily="18" charset="0"/>
                <a:cs typeface="Times New Roman" panose="02020603050405020304" pitchFamily="18" charset="0"/>
              </a:rPr>
              <a:t>Σκοπός &amp; Στόχοι Διδακτικής Ενότητας</a:t>
            </a:r>
          </a:p>
          <a:p>
            <a:pPr marL="214313" indent="-214313" fontAlgn="auto">
              <a:spcBef>
                <a:spcPts val="0"/>
              </a:spcBef>
              <a:spcAft>
                <a:spcPts val="0"/>
              </a:spcAft>
              <a:buClr>
                <a:srgbClr val="C00000"/>
              </a:buClr>
              <a:buFont typeface="Wingdings" panose="05000000000000000000" pitchFamily="2" charset="2"/>
              <a:buChar char="v"/>
              <a:defRPr/>
            </a:pPr>
            <a:r>
              <a:rPr lang="el-GR" sz="1800" dirty="0">
                <a:solidFill>
                  <a:schemeClr val="tx1"/>
                </a:solidFill>
                <a:latin typeface="Times New Roman" panose="02020603050405020304" pitchFamily="18" charset="0"/>
                <a:cs typeface="Times New Roman" panose="02020603050405020304" pitchFamily="18" charset="0"/>
              </a:rPr>
              <a:t>Είδος Έρευνας</a:t>
            </a:r>
          </a:p>
          <a:p>
            <a:pPr marL="214313" indent="-214313" fontAlgn="auto">
              <a:spcBef>
                <a:spcPts val="0"/>
              </a:spcBef>
              <a:spcAft>
                <a:spcPts val="0"/>
              </a:spcAft>
              <a:buClr>
                <a:srgbClr val="C00000"/>
              </a:buClr>
              <a:buFont typeface="Wingdings" panose="05000000000000000000" pitchFamily="2" charset="2"/>
              <a:buChar char="v"/>
              <a:defRPr/>
            </a:pPr>
            <a:r>
              <a:rPr lang="el-GR" sz="1800" dirty="0">
                <a:solidFill>
                  <a:schemeClr val="tx1"/>
                </a:solidFill>
                <a:latin typeface="Times New Roman" panose="02020603050405020304" pitchFamily="18" charset="0"/>
                <a:cs typeface="Times New Roman" panose="02020603050405020304" pitchFamily="18" charset="0"/>
              </a:rPr>
              <a:t>Περιορισμοί Έρευνας</a:t>
            </a:r>
          </a:p>
        </p:txBody>
      </p:sp>
      <p:sp>
        <p:nvSpPr>
          <p:cNvPr id="12" name="Έλλειψη 10">
            <a:extLst>
              <a:ext uri="{FF2B5EF4-FFF2-40B4-BE49-F238E27FC236}">
                <a16:creationId xmlns:a16="http://schemas.microsoft.com/office/drawing/2014/main" id="{EE3A2D2E-11B6-264B-1D4F-9EDA70AEF848}"/>
              </a:ext>
            </a:extLst>
          </p:cNvPr>
          <p:cNvSpPr/>
          <p:nvPr/>
        </p:nvSpPr>
        <p:spPr>
          <a:xfrm>
            <a:off x="815289" y="4743424"/>
            <a:ext cx="1846660" cy="914400"/>
          </a:xfrm>
          <a:prstGeom prst="ellipse">
            <a:avLst/>
          </a:prstGeom>
          <a:solidFill>
            <a:schemeClr val="accent1">
              <a:lumMod val="20000"/>
              <a:lumOff val="8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1500" b="1" dirty="0">
                <a:solidFill>
                  <a:srgbClr val="C00000"/>
                </a:solidFill>
                <a:latin typeface="Trebuchet MS" panose="020B0603020202020204" pitchFamily="34" charset="0"/>
              </a:rPr>
              <a:t>Αποτίμηση ΕΥ</a:t>
            </a:r>
          </a:p>
        </p:txBody>
      </p:sp>
      <p:sp>
        <p:nvSpPr>
          <p:cNvPr id="13" name="Ψαλίδισμα διαγώνιας γωνίας του ορθογωνίου 14">
            <a:extLst>
              <a:ext uri="{FF2B5EF4-FFF2-40B4-BE49-F238E27FC236}">
                <a16:creationId xmlns:a16="http://schemas.microsoft.com/office/drawing/2014/main" id="{FA1002FB-4E37-6FE0-6B30-2FF795A06922}"/>
              </a:ext>
            </a:extLst>
          </p:cNvPr>
          <p:cNvSpPr/>
          <p:nvPr/>
        </p:nvSpPr>
        <p:spPr>
          <a:xfrm>
            <a:off x="2897653" y="5038937"/>
            <a:ext cx="5638800" cy="914400"/>
          </a:xfrm>
          <a:prstGeom prst="snip2DiagRect">
            <a:avLst/>
          </a:prstGeom>
          <a:solidFill>
            <a:schemeClr val="accent1">
              <a:lumMod val="20000"/>
              <a:lumOff val="8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14313" indent="-214313" fontAlgn="auto">
              <a:spcBef>
                <a:spcPts val="0"/>
              </a:spcBef>
              <a:spcAft>
                <a:spcPts val="0"/>
              </a:spcAft>
              <a:buClr>
                <a:srgbClr val="C00000"/>
              </a:buClr>
              <a:buFont typeface="Wingdings" panose="05000000000000000000" pitchFamily="2" charset="2"/>
              <a:buChar char="v"/>
              <a:defRPr/>
            </a:pPr>
            <a:r>
              <a:rPr lang="el-GR" sz="1800" dirty="0">
                <a:solidFill>
                  <a:schemeClr val="tx1"/>
                </a:solidFill>
                <a:latin typeface="Times New Roman" panose="02020603050405020304" pitchFamily="18" charset="0"/>
                <a:cs typeface="Times New Roman" panose="02020603050405020304" pitchFamily="18" charset="0"/>
              </a:rPr>
              <a:t>Παρουσίαση και ανάλυση αποτελεσμάτων</a:t>
            </a:r>
          </a:p>
          <a:p>
            <a:pPr marL="214313" indent="-214313" fontAlgn="auto">
              <a:spcBef>
                <a:spcPts val="0"/>
              </a:spcBef>
              <a:spcAft>
                <a:spcPts val="0"/>
              </a:spcAft>
              <a:buClr>
                <a:srgbClr val="C00000"/>
              </a:buClr>
              <a:buFont typeface="Wingdings" panose="05000000000000000000" pitchFamily="2" charset="2"/>
              <a:buChar char="v"/>
              <a:defRPr/>
            </a:pPr>
            <a:r>
              <a:rPr lang="el-GR" sz="1800" dirty="0">
                <a:solidFill>
                  <a:schemeClr val="tx1"/>
                </a:solidFill>
                <a:latin typeface="Times New Roman" panose="02020603050405020304" pitchFamily="18" charset="0"/>
                <a:cs typeface="Times New Roman" panose="02020603050405020304" pitchFamily="18" charset="0"/>
              </a:rPr>
              <a:t>Συμπεράσματα - Προτάσεις</a:t>
            </a:r>
          </a:p>
          <a:p>
            <a:pPr algn="ctr" fontAlgn="auto">
              <a:spcBef>
                <a:spcPts val="0"/>
              </a:spcBef>
              <a:spcAft>
                <a:spcPts val="0"/>
              </a:spcAft>
              <a:defRPr/>
            </a:pPr>
            <a:endParaRPr lang="el-GR" sz="1800" dirty="0">
              <a:solidFill>
                <a:schemeClr val="tx1"/>
              </a:solidFill>
              <a:latin typeface="Trebuchet MS" panose="020B0603020202020204" pitchFamily="34" charset="0"/>
            </a:endParaRPr>
          </a:p>
        </p:txBody>
      </p:sp>
    </p:spTree>
    <p:extLst>
      <p:ext uri="{BB962C8B-B14F-4D97-AF65-F5344CB8AC3E}">
        <p14:creationId xmlns:p14="http://schemas.microsoft.com/office/powerpoint/2010/main" val="1368895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05293-FAF6-6511-AC0C-1AE6809D741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95499A69-4786-35E6-0A12-6A6ACA6DC167}"/>
              </a:ext>
            </a:extLst>
          </p:cNvPr>
          <p:cNvSpPr>
            <a:spLocks noGrp="1"/>
          </p:cNvSpPr>
          <p:nvPr>
            <p:ph type="title"/>
          </p:nvPr>
        </p:nvSpPr>
        <p:spPr>
          <a:xfrm>
            <a:off x="1405208" y="548680"/>
            <a:ext cx="7199240" cy="765652"/>
          </a:xfrm>
        </p:spPr>
        <p:txBody>
          <a:bodyPr>
            <a:noAutofit/>
          </a:bodyPr>
          <a:lstStyle/>
          <a:p>
            <a:r>
              <a:rPr lang="el-GR" sz="3600" dirty="0"/>
              <a:t>5α. Θεωρητικό Πλαίσιο</a:t>
            </a:r>
            <a:endParaRPr lang="el-GR" sz="3600" b="1" dirty="0"/>
          </a:p>
        </p:txBody>
      </p:sp>
      <p:sp>
        <p:nvSpPr>
          <p:cNvPr id="5" name="TextBox 4">
            <a:extLst>
              <a:ext uri="{FF2B5EF4-FFF2-40B4-BE49-F238E27FC236}">
                <a16:creationId xmlns:a16="http://schemas.microsoft.com/office/drawing/2014/main" id="{A5300333-4202-EC16-64BD-FACC9F30EEAF}"/>
              </a:ext>
            </a:extLst>
          </p:cNvPr>
          <p:cNvSpPr txBox="1"/>
          <p:nvPr/>
        </p:nvSpPr>
        <p:spPr>
          <a:xfrm>
            <a:off x="683568" y="1484784"/>
            <a:ext cx="7920880" cy="4893647"/>
          </a:xfrm>
          <a:prstGeom prst="rect">
            <a:avLst/>
          </a:prstGeom>
          <a:noFill/>
        </p:spPr>
        <p:txBody>
          <a:bodyPr wrap="square">
            <a:spAutoFit/>
          </a:bodyPr>
          <a:lstStyle/>
          <a:p>
            <a:r>
              <a:rPr lang="el-GR" b="1" u="sng" dirty="0"/>
              <a:t>Εξ αποστάσεως εκπαίδευση</a:t>
            </a:r>
            <a:br>
              <a:rPr lang="el-GR" dirty="0"/>
            </a:br>
            <a:r>
              <a:rPr lang="el-GR" dirty="0"/>
              <a:t>Η εξ αποστάσεως εκπαίδευση συνιστά μια οργανωμένη μορφή μάθησης που βασίζεται στη χρήση σύγχρονων τεχνολογικών μέσων, με στόχο να καλύπτει αποτελεσματικά τις σύγχρονες εκπαιδευτικές ανάγκες των μαθητών (</a:t>
            </a:r>
            <a:r>
              <a:rPr lang="el-GR" dirty="0" err="1"/>
              <a:t>Βασάλα</a:t>
            </a:r>
            <a:r>
              <a:rPr lang="el-GR" dirty="0"/>
              <a:t>, 2005).</a:t>
            </a:r>
          </a:p>
          <a:p>
            <a:endParaRPr lang="el-GR" dirty="0"/>
          </a:p>
          <a:p>
            <a:r>
              <a:rPr lang="el-GR" b="1" u="sng" dirty="0"/>
              <a:t>Η αξιοποίηση των ΤΠΕ στο πλαίσιο της </a:t>
            </a:r>
            <a:r>
              <a:rPr lang="el-GR" b="1" u="sng" dirty="0" err="1"/>
              <a:t>ΕξΑΕ</a:t>
            </a:r>
            <a:br>
              <a:rPr lang="el-GR" dirty="0"/>
            </a:br>
            <a:r>
              <a:rPr lang="el-GR" dirty="0"/>
              <a:t>Ο ευέλικτος χαρακτήρας της </a:t>
            </a:r>
            <a:r>
              <a:rPr lang="el-GR" dirty="0" err="1"/>
              <a:t>ΕξΑΕ</a:t>
            </a:r>
            <a:r>
              <a:rPr lang="el-GR" dirty="0"/>
              <a:t> της δίνει τη δυνατότητα να προσαρμόζεται σε ποικίλες εκπαιδευτικές απαιτήσεις, συμβάλλοντας έτσι στη ραγδαία ανάπτυξή της. Στη σημερινή εποχή, η εκπαίδευση από απόσταση έχει εξελιχθεί σημαντικά και έχει διαδοθεί ευρέως, καθώς συμβαδίζει με τη συνεχή πρόοδο της σύγχρονης τεχνολογίας (</a:t>
            </a:r>
            <a:r>
              <a:rPr lang="el-GR" dirty="0" err="1"/>
              <a:t>Λιοναράκης</a:t>
            </a:r>
            <a:r>
              <a:rPr lang="el-GR" dirty="0"/>
              <a:t>, 2006)</a:t>
            </a:r>
          </a:p>
        </p:txBody>
      </p:sp>
    </p:spTree>
    <p:extLst>
      <p:ext uri="{BB962C8B-B14F-4D97-AF65-F5344CB8AC3E}">
        <p14:creationId xmlns:p14="http://schemas.microsoft.com/office/powerpoint/2010/main" val="2129877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5β. Θεωρητικό Πλαίσιο</a:t>
            </a:r>
            <a:endParaRPr lang="el-GR" sz="3600" b="1" dirty="0"/>
          </a:p>
        </p:txBody>
      </p:sp>
      <p:sp>
        <p:nvSpPr>
          <p:cNvPr id="5" name="TextBox 4">
            <a:extLst>
              <a:ext uri="{FF2B5EF4-FFF2-40B4-BE49-F238E27FC236}">
                <a16:creationId xmlns:a16="http://schemas.microsoft.com/office/drawing/2014/main" id="{35C7715D-57DA-C124-6C94-05F3D906EE80}"/>
              </a:ext>
            </a:extLst>
          </p:cNvPr>
          <p:cNvSpPr txBox="1"/>
          <p:nvPr/>
        </p:nvSpPr>
        <p:spPr>
          <a:xfrm>
            <a:off x="755576" y="1484784"/>
            <a:ext cx="7632848" cy="2677656"/>
          </a:xfrm>
          <a:prstGeom prst="rect">
            <a:avLst/>
          </a:prstGeom>
          <a:noFill/>
        </p:spPr>
        <p:txBody>
          <a:bodyPr wrap="square">
            <a:spAutoFit/>
          </a:bodyPr>
          <a:lstStyle/>
          <a:p>
            <a:r>
              <a:rPr lang="el-GR" b="1" dirty="0" err="1"/>
              <a:t>Πολυμεσική</a:t>
            </a:r>
            <a:r>
              <a:rPr lang="el-GR" b="1" dirty="0"/>
              <a:t> Μάθηση</a:t>
            </a:r>
            <a:endParaRPr lang="el-GR" dirty="0"/>
          </a:p>
          <a:p>
            <a:r>
              <a:rPr lang="el-GR" sz="1800" dirty="0"/>
              <a:t>Η </a:t>
            </a:r>
            <a:r>
              <a:rPr lang="el-GR" sz="1800" dirty="0" err="1"/>
              <a:t>Πολυμεσική</a:t>
            </a:r>
            <a:r>
              <a:rPr lang="el-GR" sz="1800" dirty="0"/>
              <a:t> Μάθηση, σύμφωνα με τον </a:t>
            </a:r>
            <a:r>
              <a:rPr lang="el-GR" sz="1800" dirty="0" err="1"/>
              <a:t>Mayer</a:t>
            </a:r>
            <a:r>
              <a:rPr lang="el-GR" sz="1800" dirty="0"/>
              <a:t> (2001, 2009), υποστηρίζει ότι η μάθηση ενισχύεται όταν το εκπαιδευτικό υλικό συνδυάζει λέξεις και εικόνες, αξιοποιώντας τα δύο κανάλια επεξεργασίας της πληροφορίας. Η θεωρία δίνει έμφαση στην αποφυγή της γνωστικής υπερφόρτωσης, στην τμηματική παρουσίαση του περιεχομένου, στη χρήση αφήγησης και κατάλληλων </a:t>
            </a:r>
            <a:r>
              <a:rPr lang="el-GR" sz="1800" dirty="0" err="1"/>
              <a:t>πολυμεσικών</a:t>
            </a:r>
            <a:r>
              <a:rPr lang="el-GR" sz="1800" dirty="0"/>
              <a:t> στοιχείων, καθώς και στην αρχή της συνοχής, δηλαδή στην απομάκρυνση περιττών πληροφοριών που δυσχεραίνουν τη μάθηση (</a:t>
            </a:r>
            <a:r>
              <a:rPr lang="el-GR" sz="1800" dirty="0" err="1"/>
              <a:t>Mayer</a:t>
            </a:r>
            <a:r>
              <a:rPr lang="el-GR" sz="1800" dirty="0"/>
              <a:t>, 2001· </a:t>
            </a:r>
            <a:r>
              <a:rPr lang="el-GR" sz="1800" dirty="0" err="1"/>
              <a:t>Mayer</a:t>
            </a:r>
            <a:r>
              <a:rPr lang="el-GR" sz="1800" dirty="0"/>
              <a:t>, 2009).</a:t>
            </a:r>
          </a:p>
        </p:txBody>
      </p:sp>
      <p:sp>
        <p:nvSpPr>
          <p:cNvPr id="7" name="TextBox 6">
            <a:extLst>
              <a:ext uri="{FF2B5EF4-FFF2-40B4-BE49-F238E27FC236}">
                <a16:creationId xmlns:a16="http://schemas.microsoft.com/office/drawing/2014/main" id="{10BAB5E8-C558-E5BB-A942-2F1B94E9E1ED}"/>
              </a:ext>
            </a:extLst>
          </p:cNvPr>
          <p:cNvSpPr txBox="1"/>
          <p:nvPr/>
        </p:nvSpPr>
        <p:spPr>
          <a:xfrm>
            <a:off x="673491" y="4177381"/>
            <a:ext cx="7920880" cy="2308324"/>
          </a:xfrm>
          <a:prstGeom prst="rect">
            <a:avLst/>
          </a:prstGeom>
          <a:noFill/>
        </p:spPr>
        <p:txBody>
          <a:bodyPr wrap="square">
            <a:spAutoFit/>
          </a:bodyPr>
          <a:lstStyle/>
          <a:p>
            <a:r>
              <a:rPr lang="el-GR" sz="1800" b="1" dirty="0"/>
              <a:t>Ιστορία ως Σχολικό Μάθημα</a:t>
            </a:r>
            <a:endParaRPr lang="el-GR" sz="1800" dirty="0"/>
          </a:p>
          <a:p>
            <a:r>
              <a:rPr lang="el-GR" sz="1800" dirty="0"/>
              <a:t>Η Ιστορία ως σχολικό μάθημα αποσκοπεί στην ανάπτυξη της ιστορικής σκέψης, δίνοντας έμφαση στην κατανόηση των αιτίων και των συνεπειών των ιστορικών γεγονότων. Παράλληλα, επιδιώκει τη σύνδεση του μύθου με την ιστορική αφήγηση, ενισχύοντας την κριτική προσέγγιση των πηγών. Η διδασκαλία της βασίζεται σε διαθεματική προσέγγιση και προάγει την ενεργό, </a:t>
            </a:r>
            <a:r>
              <a:rPr lang="el-GR" sz="1800" dirty="0" err="1"/>
              <a:t>πηγιοκεντρική</a:t>
            </a:r>
            <a:r>
              <a:rPr lang="el-GR" sz="1800" dirty="0"/>
              <a:t> μάθηση, όπου οι μαθητές εμπλέκονται ενεργά στην αναζήτηση, ανάλυση και ερμηνεία ιστορικών τεκμηρίων (</a:t>
            </a:r>
            <a:r>
              <a:rPr lang="el-GR" sz="1800" dirty="0" err="1"/>
              <a:t>Wineburg</a:t>
            </a:r>
            <a:r>
              <a:rPr lang="el-GR" sz="1800" dirty="0"/>
              <a:t>, 2001· </a:t>
            </a:r>
            <a:r>
              <a:rPr lang="el-GR" sz="1800" dirty="0" err="1"/>
              <a:t>Ματσαγγούρας</a:t>
            </a:r>
            <a:r>
              <a:rPr lang="el-GR" sz="1800" dirty="0"/>
              <a:t>, 2004).</a:t>
            </a:r>
          </a:p>
        </p:txBody>
      </p:sp>
    </p:spTree>
    <p:extLst>
      <p:ext uri="{BB962C8B-B14F-4D97-AF65-F5344CB8AC3E}">
        <p14:creationId xmlns:p14="http://schemas.microsoft.com/office/powerpoint/2010/main" val="3581669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a:extLst>
              <a:ext uri="{FF2B5EF4-FFF2-40B4-BE49-F238E27FC236}">
                <a16:creationId xmlns:a16="http://schemas.microsoft.com/office/drawing/2014/main" id="{2CBF934C-1EFC-A485-2246-43536ECB4448}"/>
              </a:ext>
            </a:extLst>
          </p:cNvPr>
          <p:cNvSpPr>
            <a:spLocks noGrp="1"/>
          </p:cNvSpPr>
          <p:nvPr>
            <p:ph idx="1"/>
          </p:nvPr>
        </p:nvSpPr>
        <p:spPr/>
        <p:txBody>
          <a:bodyPr>
            <a:normAutofit fontScale="25000" lnSpcReduction="20000"/>
          </a:bodyPr>
          <a:lstStyle/>
          <a:p>
            <a:pPr marL="0" indent="0">
              <a:buNone/>
            </a:pPr>
            <a:r>
              <a:rPr lang="el-GR" sz="7200" b="1" dirty="0">
                <a:latin typeface="Times New Roman" panose="02020603050405020304" pitchFamily="18" charset="0"/>
                <a:cs typeface="Times New Roman" panose="02020603050405020304" pitchFamily="18" charset="0"/>
              </a:rPr>
              <a:t>Παιδαγωγική αξιοποίηση του μύθου του Θησέα</a:t>
            </a:r>
            <a:endParaRPr lang="el-GR" sz="7200" dirty="0">
              <a:latin typeface="Times New Roman" panose="02020603050405020304" pitchFamily="18" charset="0"/>
              <a:cs typeface="Times New Roman" panose="02020603050405020304" pitchFamily="18" charset="0"/>
            </a:endParaRPr>
          </a:p>
          <a:p>
            <a:pPr marL="0" indent="0">
              <a:buNone/>
            </a:pPr>
            <a:r>
              <a:rPr lang="el-GR" sz="5600" dirty="0">
                <a:latin typeface="Times New Roman" panose="02020603050405020304" pitchFamily="18" charset="0"/>
                <a:cs typeface="Times New Roman" panose="02020603050405020304" pitchFamily="18" charset="0"/>
              </a:rPr>
              <a:t>Η παιδαγωγική αξιοποίηση του μύθου του Θησέα αναφέρεται στη χρήση της μυθολογικής αφήγησης ως διδακτικού μέσου για την κατανόηση ιστορικών, πολιτισμικών και </a:t>
            </a:r>
            <a:r>
              <a:rPr lang="el-GR" sz="5600" dirty="0" err="1">
                <a:latin typeface="Times New Roman" panose="02020603050405020304" pitchFamily="18" charset="0"/>
                <a:cs typeface="Times New Roman" panose="02020603050405020304" pitchFamily="18" charset="0"/>
              </a:rPr>
              <a:t>αξιακών</a:t>
            </a:r>
            <a:r>
              <a:rPr lang="el-GR" sz="5600" dirty="0">
                <a:latin typeface="Times New Roman" panose="02020603050405020304" pitchFamily="18" charset="0"/>
                <a:cs typeface="Times New Roman" panose="02020603050405020304" pitchFamily="18" charset="0"/>
              </a:rPr>
              <a:t> στοιχείων του αρχαίου ελληνικού κόσμου. Ο Θησέας παρουσιάζεται στη βιβλιογραφία ως κεντρικός ήρωας που συνδέεται με την πολιτική και πολιτισμική συγκρότηση της Αθήνας, γεγονός που καθιστά τον μύθο κατάλληλο σημείο εισαγωγής στη μελέτη της αρχαίας ελληνικής ιστορίας (</a:t>
            </a:r>
            <a:r>
              <a:rPr lang="el-GR" sz="5600" dirty="0" err="1">
                <a:latin typeface="Times New Roman" panose="02020603050405020304" pitchFamily="18" charset="0"/>
                <a:cs typeface="Times New Roman" panose="02020603050405020304" pitchFamily="18" charset="0"/>
              </a:rPr>
              <a:t>Walker</a:t>
            </a:r>
            <a:r>
              <a:rPr lang="el-GR" sz="5600" dirty="0">
                <a:latin typeface="Times New Roman" panose="02020603050405020304" pitchFamily="18" charset="0"/>
                <a:cs typeface="Times New Roman" panose="02020603050405020304" pitchFamily="18" charset="0"/>
              </a:rPr>
              <a:t>, 1995). Οι αφηγήσεις των άθλων του και ιδιαίτερα η αναμέτρησή του με τον Μινώταυρο αποτελούν χαρακτηριστικά παραδείγματα ηρωικής δράσης που εκφράζουν αξίες όπως η γενναιότητα, η υπευθυνότητα και η προστασία της κοινότητας (</a:t>
            </a:r>
            <a:r>
              <a:rPr lang="el-GR" sz="5600" dirty="0" err="1">
                <a:latin typeface="Times New Roman" panose="02020603050405020304" pitchFamily="18" charset="0"/>
                <a:cs typeface="Times New Roman" panose="02020603050405020304" pitchFamily="18" charset="0"/>
              </a:rPr>
              <a:t>Gantz</a:t>
            </a:r>
            <a:r>
              <a:rPr lang="el-GR" sz="5600" dirty="0">
                <a:latin typeface="Times New Roman" panose="02020603050405020304" pitchFamily="18" charset="0"/>
                <a:cs typeface="Times New Roman" panose="02020603050405020304" pitchFamily="18" charset="0"/>
              </a:rPr>
              <a:t>, 1993· </a:t>
            </a:r>
            <a:r>
              <a:rPr lang="el-GR" sz="5600" dirty="0" err="1">
                <a:latin typeface="Times New Roman" panose="02020603050405020304" pitchFamily="18" charset="0"/>
                <a:cs typeface="Times New Roman" panose="02020603050405020304" pitchFamily="18" charset="0"/>
              </a:rPr>
              <a:t>Graves</a:t>
            </a:r>
            <a:r>
              <a:rPr lang="el-GR" sz="5600" dirty="0">
                <a:latin typeface="Times New Roman" panose="02020603050405020304" pitchFamily="18" charset="0"/>
                <a:cs typeface="Times New Roman" panose="02020603050405020304" pitchFamily="18" charset="0"/>
              </a:rPr>
              <a:t>, 1955· </a:t>
            </a:r>
            <a:r>
              <a:rPr lang="el-GR" sz="5600" dirty="0" err="1">
                <a:latin typeface="Times New Roman" panose="02020603050405020304" pitchFamily="18" charset="0"/>
                <a:cs typeface="Times New Roman" panose="02020603050405020304" pitchFamily="18" charset="0"/>
              </a:rPr>
              <a:t>Hamilton</a:t>
            </a:r>
            <a:r>
              <a:rPr lang="el-GR" sz="5600" dirty="0">
                <a:latin typeface="Times New Roman" panose="02020603050405020304" pitchFamily="18" charset="0"/>
                <a:cs typeface="Times New Roman" panose="02020603050405020304" pitchFamily="18" charset="0"/>
              </a:rPr>
              <a:t>, 1942). Παράλληλα, σύμφωνα με τους </a:t>
            </a:r>
            <a:r>
              <a:rPr lang="el-GR" sz="5600" dirty="0" err="1">
                <a:latin typeface="Times New Roman" panose="02020603050405020304" pitchFamily="18" charset="0"/>
                <a:cs typeface="Times New Roman" panose="02020603050405020304" pitchFamily="18" charset="0"/>
              </a:rPr>
              <a:t>Kerenyi</a:t>
            </a:r>
            <a:r>
              <a:rPr lang="el-GR" sz="5600" dirty="0">
                <a:latin typeface="Times New Roman" panose="02020603050405020304" pitchFamily="18" charset="0"/>
                <a:cs typeface="Times New Roman" panose="02020603050405020304" pitchFamily="18" charset="0"/>
              </a:rPr>
              <a:t> (1959) και </a:t>
            </a:r>
            <a:r>
              <a:rPr lang="el-GR" sz="5600" dirty="0" err="1">
                <a:latin typeface="Times New Roman" panose="02020603050405020304" pitchFamily="18" charset="0"/>
                <a:cs typeface="Times New Roman" panose="02020603050405020304" pitchFamily="18" charset="0"/>
              </a:rPr>
              <a:t>Burkert</a:t>
            </a:r>
            <a:r>
              <a:rPr lang="el-GR" sz="5600" dirty="0">
                <a:latin typeface="Times New Roman" panose="02020603050405020304" pitchFamily="18" charset="0"/>
                <a:cs typeface="Times New Roman" panose="02020603050405020304" pitchFamily="18" charset="0"/>
              </a:rPr>
              <a:t> (1985), οι ελληνικοί μύθοι λειτουργούν ως συμβολικές αφηγήσεις που αποτυπώνουν κοινωνικές και θρησκευτικές αντιλήψεις της αρχαίας ελληνικής κοινωνίας. Στο εκπαιδευτικό πλαίσιο, η αξιοποίηση του μύθου επιτρέπει στους μαθητές να προσεγγίσουν την ιστορία μέσα από αφήγηση, συμβολισμό και δημιουργικές δραστηριότητες, ενισχύοντας την ιστορική σκέψη και την πολιτισμική κατανόηση. Η χρήση απλών και εικονογραφημένων αφηγήσεων, όπως στο έργο της </a:t>
            </a:r>
            <a:r>
              <a:rPr lang="el-GR" sz="5600" dirty="0" err="1">
                <a:latin typeface="Times New Roman" panose="02020603050405020304" pitchFamily="18" charset="0"/>
                <a:cs typeface="Times New Roman" panose="02020603050405020304" pitchFamily="18" charset="0"/>
              </a:rPr>
              <a:t>Ζαραμπούκα</a:t>
            </a:r>
            <a:r>
              <a:rPr lang="el-GR" sz="5600" dirty="0">
                <a:latin typeface="Times New Roman" panose="02020603050405020304" pitchFamily="18" charset="0"/>
                <a:cs typeface="Times New Roman" panose="02020603050405020304" pitchFamily="18" charset="0"/>
              </a:rPr>
              <a:t> (2017), διευκολύνει ιδιαίτερα την κατανόηση του μύθου από μαθητές μικρών ηλικιών και ενισχύει τη μαθησιακή εμπλοκή.</a:t>
            </a:r>
          </a:p>
          <a:p>
            <a:endParaRPr lang="el-GR" dirty="0"/>
          </a:p>
        </p:txBody>
      </p:sp>
      <p:sp>
        <p:nvSpPr>
          <p:cNvPr id="3" name="Τίτλος 2">
            <a:extLst>
              <a:ext uri="{FF2B5EF4-FFF2-40B4-BE49-F238E27FC236}">
                <a16:creationId xmlns:a16="http://schemas.microsoft.com/office/drawing/2014/main" id="{EDCF08EE-A949-2EC4-72D2-7B386A1049C2}"/>
              </a:ext>
            </a:extLst>
          </p:cNvPr>
          <p:cNvSpPr>
            <a:spLocks noGrp="1"/>
          </p:cNvSpPr>
          <p:nvPr>
            <p:ph type="title"/>
          </p:nvPr>
        </p:nvSpPr>
        <p:spPr/>
        <p:txBody>
          <a:bodyPr>
            <a:normAutofit/>
          </a:bodyPr>
          <a:lstStyle/>
          <a:p>
            <a:r>
              <a:rPr lang="el-GR" sz="3600" dirty="0"/>
              <a:t>5γ. Θεωρητικό πλαίσιο</a:t>
            </a:r>
          </a:p>
        </p:txBody>
      </p:sp>
    </p:spTree>
    <p:extLst>
      <p:ext uri="{BB962C8B-B14F-4D97-AF65-F5344CB8AC3E}">
        <p14:creationId xmlns:p14="http://schemas.microsoft.com/office/powerpoint/2010/main" val="2360647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188640"/>
            <a:ext cx="7848872" cy="765652"/>
          </a:xfrm>
        </p:spPr>
        <p:txBody>
          <a:bodyPr>
            <a:noAutofit/>
          </a:bodyPr>
          <a:lstStyle/>
          <a:p>
            <a:br>
              <a:rPr lang="el-GR" sz="3600" dirty="0"/>
            </a:br>
            <a:r>
              <a:rPr lang="el-GR" sz="3600" dirty="0"/>
              <a:t>6α. Παραγόμενο εκπαιδευτικό υλικό </a:t>
            </a:r>
            <a:endParaRPr lang="el-GR" sz="3600" b="1" dirty="0">
              <a:solidFill>
                <a:srgbClr val="FF0000"/>
              </a:solidFill>
            </a:endParaRPr>
          </a:p>
        </p:txBody>
      </p:sp>
      <p:graphicFrame>
        <p:nvGraphicFramePr>
          <p:cNvPr id="3" name="Διάγραμμα 2">
            <a:extLst>
              <a:ext uri="{FF2B5EF4-FFF2-40B4-BE49-F238E27FC236}">
                <a16:creationId xmlns:a16="http://schemas.microsoft.com/office/drawing/2014/main" id="{DFDFCE84-6187-6625-AB2A-5F8C17327D90}"/>
              </a:ext>
            </a:extLst>
          </p:cNvPr>
          <p:cNvGraphicFramePr/>
          <p:nvPr>
            <p:extLst>
              <p:ext uri="{D42A27DB-BD31-4B8C-83A1-F6EECF244321}">
                <p14:modId xmlns:p14="http://schemas.microsoft.com/office/powerpoint/2010/main" val="1143858078"/>
              </p:ext>
            </p:extLst>
          </p:nvPr>
        </p:nvGraphicFramePr>
        <p:xfrm>
          <a:off x="1331640" y="2132856"/>
          <a:ext cx="6408712" cy="34563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526675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3466</TotalTime>
  <Words>1181</Words>
  <Application>Microsoft Office PowerPoint</Application>
  <PresentationFormat>Προβολή στην οθόνη (4:3)</PresentationFormat>
  <Paragraphs>103</Paragraphs>
  <Slides>17</Slides>
  <Notes>1</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17</vt:i4>
      </vt:variant>
    </vt:vector>
  </HeadingPairs>
  <TitlesOfParts>
    <vt:vector size="25" baseType="lpstr">
      <vt:lpstr>Arial</vt:lpstr>
      <vt:lpstr>Book Antiqua</vt:lpstr>
      <vt:lpstr>Calibri</vt:lpstr>
      <vt:lpstr>Calibri Light</vt:lpstr>
      <vt:lpstr>Times New Roman</vt:lpstr>
      <vt:lpstr>Trebuchet MS</vt:lpstr>
      <vt:lpstr>Wingdings</vt:lpstr>
      <vt:lpstr>Θέμα του Office</vt:lpstr>
      <vt:lpstr>Σχεδιασμός και αποτίμηση εκπαιδευτικού υλικού σχεδιασμένο με τις αρχές της εξ αποστάσεως εκπαίδευσης για τη διδασκαλία της Ενότητας «Ο ΘΗΣΕΑΣ» στο μάθημα της Ιστορίας της Γ΄ τάξης του Δημοτικού</vt:lpstr>
      <vt:lpstr>1. Σκοπός</vt:lpstr>
      <vt:lpstr>2. Συνεισφορά της διπλωματικής</vt:lpstr>
      <vt:lpstr>3. Ερευνητικά Ερωτήματα</vt:lpstr>
      <vt:lpstr>4. Δομή της εργασίας </vt:lpstr>
      <vt:lpstr>5α. Θεωρητικό Πλαίσιο</vt:lpstr>
      <vt:lpstr>5β. Θεωρητικό Πλαίσιο</vt:lpstr>
      <vt:lpstr>5γ. Θεωρητικό πλαίσιο</vt:lpstr>
      <vt:lpstr> 6α. Παραγόμενο εκπαιδευτικό υλικό </vt:lpstr>
      <vt:lpstr>6β. Εργαλεία σχεδιασμού του  Εκπαιδευτικού Υλικού </vt:lpstr>
      <vt:lpstr> 6γ. Παραγόμενο Εκπαιδευτικό Υλικό </vt:lpstr>
      <vt:lpstr>7. Μεθοδολογία Έρευνας</vt:lpstr>
      <vt:lpstr>8α. Αποτελέσματα - Κύρια ευρήματα</vt:lpstr>
      <vt:lpstr>8β. Αποτελέσματα - Κύρια ευρήματα</vt:lpstr>
      <vt:lpstr>9α.Συμπεράσματα</vt:lpstr>
      <vt:lpstr>9β.Συμπεράσματα</vt:lpstr>
      <vt:lpstr>Παρουσίαση του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c:creator>
  <cp:lastModifiedBy>Ευστράτιος Τζανακάκης</cp:lastModifiedBy>
  <cp:revision>1678</cp:revision>
  <dcterms:created xsi:type="dcterms:W3CDTF">2003-10-16T17:37:47Z</dcterms:created>
  <dcterms:modified xsi:type="dcterms:W3CDTF">2026-03-13T15:26:40Z</dcterms:modified>
</cp:coreProperties>
</file>