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6" r:id="rId1"/>
  </p:sldMasterIdLst>
  <p:notesMasterIdLst>
    <p:notesMasterId r:id="rId32"/>
  </p:notesMasterIdLst>
  <p:sldIdLst>
    <p:sldId id="1482" r:id="rId2"/>
    <p:sldId id="2023" r:id="rId3"/>
    <p:sldId id="2013" r:id="rId4"/>
    <p:sldId id="2021" r:id="rId5"/>
    <p:sldId id="2014" r:id="rId6"/>
    <p:sldId id="2020" r:id="rId7"/>
    <p:sldId id="2012" r:id="rId8"/>
    <p:sldId id="2024" r:id="rId9"/>
    <p:sldId id="2047" r:id="rId10"/>
    <p:sldId id="2016" r:id="rId11"/>
    <p:sldId id="2025" r:id="rId12"/>
    <p:sldId id="2034" r:id="rId13"/>
    <p:sldId id="2048" r:id="rId14"/>
    <p:sldId id="2049" r:id="rId15"/>
    <p:sldId id="2050" r:id="rId16"/>
    <p:sldId id="2051" r:id="rId17"/>
    <p:sldId id="2054" r:id="rId18"/>
    <p:sldId id="2052" r:id="rId19"/>
    <p:sldId id="2053" r:id="rId20"/>
    <p:sldId id="2055" r:id="rId21"/>
    <p:sldId id="2056" r:id="rId22"/>
    <p:sldId id="2057" r:id="rId23"/>
    <p:sldId id="2058" r:id="rId24"/>
    <p:sldId id="2015" r:id="rId25"/>
    <p:sldId id="2017" r:id="rId26"/>
    <p:sldId id="2026" r:id="rId27"/>
    <p:sldId id="2018" r:id="rId28"/>
    <p:sldId id="2027" r:id="rId29"/>
    <p:sldId id="2028" r:id="rId30"/>
    <p:sldId id="2019" r:id="rId31"/>
  </p:sldIdLst>
  <p:sldSz cx="9144000" cy="6858000" type="screen4x3"/>
  <p:notesSz cx="6858000" cy="97345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248798ED-07A8-4CA5-92D7-84F733C5F616}">
          <p14:sldIdLst>
            <p14:sldId id="1482"/>
            <p14:sldId id="2023"/>
            <p14:sldId id="2013"/>
            <p14:sldId id="2021"/>
            <p14:sldId id="2014"/>
            <p14:sldId id="2020"/>
            <p14:sldId id="2012"/>
            <p14:sldId id="2024"/>
            <p14:sldId id="2047"/>
          </p14:sldIdLst>
        </p14:section>
        <p14:section name="Ενότητα χωρίς τίτλο" id="{10E8601C-FC29-4A6F-ABB8-34F7F899EE54}">
          <p14:sldIdLst>
            <p14:sldId id="2016"/>
            <p14:sldId id="2025"/>
            <p14:sldId id="2034"/>
            <p14:sldId id="2048"/>
            <p14:sldId id="2049"/>
            <p14:sldId id="2050"/>
            <p14:sldId id="2051"/>
            <p14:sldId id="2054"/>
            <p14:sldId id="2052"/>
            <p14:sldId id="2053"/>
            <p14:sldId id="2055"/>
            <p14:sldId id="2056"/>
            <p14:sldId id="2057"/>
            <p14:sldId id="2058"/>
            <p14:sldId id="2015"/>
            <p14:sldId id="2017"/>
            <p14:sldId id="2026"/>
            <p14:sldId id="2018"/>
            <p14:sldId id="2027"/>
            <p14:sldId id="2028"/>
            <p14:sldId id="20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RV" lastIdx="2" clrIdx="0">
    <p:extLst>
      <p:ext uri="{19B8F6BF-5375-455C-9EA6-DF929625EA0E}">
        <p15:presenceInfo xmlns:p15="http://schemas.microsoft.com/office/powerpoint/2012/main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CAF"/>
    <a:srgbClr val="FFA54B"/>
    <a:srgbClr val="FFFFCC"/>
    <a:srgbClr val="931B1B"/>
    <a:srgbClr val="EDBE9B"/>
    <a:srgbClr val="ADDB7B"/>
    <a:srgbClr val="F4F694"/>
    <a:srgbClr val="FFAD5B"/>
    <a:srgbClr val="FF9933"/>
    <a:srgbClr val="FFF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58" autoAdjust="0"/>
    <p:restoredTop sz="89528" autoAdjust="0"/>
  </p:normalViewPr>
  <p:slideViewPr>
    <p:cSldViewPr>
      <p:cViewPr varScale="1">
        <p:scale>
          <a:sx n="74" d="100"/>
          <a:sy n="74" d="100"/>
        </p:scale>
        <p:origin x="1133" y="6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89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notesViewPr>
    <p:cSldViewPr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410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568C96-3D9B-4CEA-82D6-5318AA7F4D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1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392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AA02484D-3F63-488A-990A-36E3F22D10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F25664E5-0DC9-A4F1-CD10-25C8A0F45BA6}"/>
              </a:ext>
            </a:extLst>
          </p:cNvPr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69D233B-6D28-920E-C552-C9B5857604D1}"/>
              </a:ext>
            </a:extLst>
          </p:cNvPr>
          <p:cNvSpPr/>
          <p:nvPr userDrawn="1"/>
        </p:nvSpPr>
        <p:spPr>
          <a:xfrm>
            <a:off x="467544" y="764704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Πεντάγωνο 9">
            <a:extLst>
              <a:ext uri="{FF2B5EF4-FFF2-40B4-BE49-F238E27FC236}">
                <a16:creationId xmlns:a16="http://schemas.microsoft.com/office/drawing/2014/main" id="{0E89F8BE-8CE7-D0DD-96AA-AD068DCEC7D9}"/>
              </a:ext>
            </a:extLst>
          </p:cNvPr>
          <p:cNvSpPr/>
          <p:nvPr userDrawn="1"/>
        </p:nvSpPr>
        <p:spPr>
          <a:xfrm>
            <a:off x="467544" y="2316163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94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8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0172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0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0871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54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69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4400"/>
            </a:lvl1pPr>
            <a:lvl2pPr>
              <a:lnSpc>
                <a:spcPct val="150000"/>
              </a:lnSpc>
              <a:defRPr sz="40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2800"/>
            </a:lvl4pPr>
            <a:lvl5pPr>
              <a:lnSpc>
                <a:spcPct val="150000"/>
              </a:lnSpc>
              <a:defRPr sz="2800"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 Χαράλαμπος Μουζάκης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" name="15 - Ευθεία γραμμή σύνδεσης"/>
          <p:cNvCxnSpPr/>
          <p:nvPr userDrawn="1"/>
        </p:nvCxnSpPr>
        <p:spPr bwMode="auto">
          <a:xfrm>
            <a:off x="1522058" y="119439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 userDrawn="1"/>
        </p:nvCxnSpPr>
        <p:spPr bwMode="auto">
          <a:xfrm>
            <a:off x="467544" y="6453336"/>
            <a:ext cx="8476309" cy="19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Ορθογώνιο 10"/>
          <p:cNvSpPr/>
          <p:nvPr userDrawn="1"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Πεντάγωνο 11"/>
          <p:cNvSpPr/>
          <p:nvPr userDrawn="1"/>
        </p:nvSpPr>
        <p:spPr>
          <a:xfrm>
            <a:off x="467544" y="603852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143000" y="365127"/>
            <a:ext cx="7372350" cy="10753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8985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 Χαράλαμπος Μουζάκης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E64C7762-AEB9-1584-836A-5D30BD0E0460}"/>
              </a:ext>
            </a:extLst>
          </p:cNvPr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" name="15 - Ευθεία γραμμή σύνδεσης">
            <a:extLst>
              <a:ext uri="{FF2B5EF4-FFF2-40B4-BE49-F238E27FC236}">
                <a16:creationId xmlns:a16="http://schemas.microsoft.com/office/drawing/2014/main" id="{4E51DC60-8104-80C0-0702-EB07AE3BBA80}"/>
              </a:ext>
            </a:extLst>
          </p:cNvPr>
          <p:cNvCxnSpPr/>
          <p:nvPr userDrawn="1"/>
        </p:nvCxnSpPr>
        <p:spPr bwMode="auto">
          <a:xfrm>
            <a:off x="1522058" y="119439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>
            <a:extLst>
              <a:ext uri="{FF2B5EF4-FFF2-40B4-BE49-F238E27FC236}">
                <a16:creationId xmlns:a16="http://schemas.microsoft.com/office/drawing/2014/main" id="{DEEE7FF3-A1D2-1E7D-5B96-0894EF2EF5D6}"/>
              </a:ext>
            </a:extLst>
          </p:cNvPr>
          <p:cNvCxnSpPr/>
          <p:nvPr userDrawn="1"/>
        </p:nvCxnSpPr>
        <p:spPr bwMode="auto">
          <a:xfrm>
            <a:off x="467544" y="6453336"/>
            <a:ext cx="8476309" cy="19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0122295-5244-1BC2-3C4B-308433D4B3AB}"/>
              </a:ext>
            </a:extLst>
          </p:cNvPr>
          <p:cNvSpPr/>
          <p:nvPr userDrawn="1"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Πεντάγωνο 11">
            <a:extLst>
              <a:ext uri="{FF2B5EF4-FFF2-40B4-BE49-F238E27FC236}">
                <a16:creationId xmlns:a16="http://schemas.microsoft.com/office/drawing/2014/main" id="{4A39B0D9-DF7E-30B8-ECB7-7AC8243EEE29}"/>
              </a:ext>
            </a:extLst>
          </p:cNvPr>
          <p:cNvSpPr/>
          <p:nvPr userDrawn="1"/>
        </p:nvSpPr>
        <p:spPr>
          <a:xfrm>
            <a:off x="467544" y="603852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347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1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4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6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3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5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C8B9D046-D433-EA0E-BF37-CF62B3039A4D}"/>
              </a:ext>
            </a:extLst>
          </p:cNvPr>
          <p:cNvSpPr/>
          <p:nvPr userDrawn="1"/>
        </p:nvSpPr>
        <p:spPr bwMode="auto">
          <a:xfrm>
            <a:off x="163906" y="796626"/>
            <a:ext cx="86598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284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  <p:sldLayoutId id="2147484549" r:id="rId13"/>
    <p:sldLayoutId id="2147484550" r:id="rId14"/>
    <p:sldLayoutId id="2147484551" r:id="rId15"/>
    <p:sldLayoutId id="2147484552" r:id="rId16"/>
    <p:sldLayoutId id="21474844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1144" y="1084771"/>
            <a:ext cx="6430090" cy="2329671"/>
          </a:xfrm>
        </p:spPr>
        <p:txBody>
          <a:bodyPr>
            <a:noAutofit/>
          </a:bodyPr>
          <a:lstStyle/>
          <a:p>
            <a:pPr algn="ctr"/>
            <a:r>
              <a:rPr lang="el-GR" sz="2400" dirty="0">
                <a:solidFill>
                  <a:srgbClr val="C00000"/>
                </a:solidFill>
              </a:rPr>
              <a:t>Σχεδιασμός και αποτίμηση εκπαιδευτικού υλικού με τη μέθοδο της εξ αποστάσεως εκπαίδευσης για την επιμόρφωση των νέων αγροτών σχετικά με τα ποιοτικά χαρακτηριστικά του γάλακτος</a:t>
            </a:r>
          </a:p>
        </p:txBody>
      </p:sp>
      <p:cxnSp>
        <p:nvCxnSpPr>
          <p:cNvPr id="16" name="15 - Ευθεία γραμμή σύνδεσης"/>
          <p:cNvCxnSpPr/>
          <p:nvPr/>
        </p:nvCxnSpPr>
        <p:spPr bwMode="auto">
          <a:xfrm>
            <a:off x="1789760" y="104538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1" name="11 - Ορθογώνιο"/>
          <p:cNvSpPr>
            <a:spLocks noChangeArrowheads="1"/>
          </p:cNvSpPr>
          <p:nvPr/>
        </p:nvSpPr>
        <p:spPr bwMode="auto">
          <a:xfrm>
            <a:off x="1604896" y="251187"/>
            <a:ext cx="740390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latin typeface="Book Antiqua" panose="02040602050305030304" pitchFamily="18" charset="0"/>
              </a:rPr>
              <a:t>Πρόγραμμα Μεταπτυχιακών Σπουδών: </a:t>
            </a:r>
            <a:endParaRPr lang="en-US" sz="1400" dirty="0">
              <a:latin typeface="Book Antiqua" panose="02040602050305030304" pitchFamily="18" charset="0"/>
            </a:endParaRPr>
          </a:p>
          <a:p>
            <a:pPr algn="ctr"/>
            <a:r>
              <a:rPr lang="el-GR" sz="1400" dirty="0">
                <a:latin typeface="Book Antiqua" panose="02040602050305030304" pitchFamily="18" charset="0"/>
              </a:rPr>
              <a:t>«Επιστήμες της Αγωγής - Εξ Αποστάσεως Εκπαίδευση  με την αξιοποίηση Προηγμένων Μαθησιακών Τεχνολογιών (e-</a:t>
            </a:r>
            <a:r>
              <a:rPr lang="el-GR" sz="1400" dirty="0" err="1">
                <a:latin typeface="Book Antiqua" panose="02040602050305030304" pitchFamily="18" charset="0"/>
              </a:rPr>
              <a:t>Learning</a:t>
            </a:r>
            <a:r>
              <a:rPr lang="el-GR" sz="1400" dirty="0">
                <a:latin typeface="Book Antiqua" panose="02040602050305030304" pitchFamily="18" charset="0"/>
              </a:rPr>
              <a:t>)»</a:t>
            </a:r>
            <a:endParaRPr lang="el-GR" sz="1200" dirty="0">
              <a:latin typeface="Book Antiqua" panose="0204060205030503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7624" y="5933891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Ρέθυμνο,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202</a:t>
            </a:r>
            <a:r>
              <a:rPr kumimoji="0" lang="en-US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6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15 - Ευθεία γραμμή σύνδεσης"/>
          <p:cNvCxnSpPr/>
          <p:nvPr/>
        </p:nvCxnSpPr>
        <p:spPr bwMode="auto">
          <a:xfrm flipV="1">
            <a:off x="1789760" y="1084772"/>
            <a:ext cx="703418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/>
        </p:nvCxnSpPr>
        <p:spPr bwMode="auto">
          <a:xfrm>
            <a:off x="1638680" y="5589240"/>
            <a:ext cx="6991725" cy="1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- Ορθογώνιο"/>
          <p:cNvSpPr/>
          <p:nvPr/>
        </p:nvSpPr>
        <p:spPr>
          <a:xfrm>
            <a:off x="1330474" y="3919867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/>
              <a:t>Σπανουδάκη Μαρία</a:t>
            </a: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818394"/>
              </p:ext>
            </p:extLst>
          </p:nvPr>
        </p:nvGraphicFramePr>
        <p:xfrm>
          <a:off x="1908189" y="5015409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9 - Ορθογώνιο"/>
          <p:cNvSpPr/>
          <p:nvPr/>
        </p:nvSpPr>
        <p:spPr>
          <a:xfrm>
            <a:off x="1535809" y="454458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dirty="0"/>
              <a:t>Επιτροπή Κρίσης ΔΕ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200724-2DFF-41F3-098E-57DDB99C9813}"/>
              </a:ext>
            </a:extLst>
          </p:cNvPr>
          <p:cNvSpPr txBox="1"/>
          <p:nvPr/>
        </p:nvSpPr>
        <p:spPr>
          <a:xfrm flipH="1">
            <a:off x="1908188" y="4924584"/>
            <a:ext cx="201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Αναστασιάδης Παναγιώτης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E96FA-BB69-D2BD-146D-EBCDAFE73346}"/>
              </a:ext>
            </a:extLst>
          </p:cNvPr>
          <p:cNvSpPr txBox="1"/>
          <p:nvPr/>
        </p:nvSpPr>
        <p:spPr>
          <a:xfrm flipH="1">
            <a:off x="3914800" y="4932502"/>
            <a:ext cx="201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err="1"/>
              <a:t>Κωτσίδης</a:t>
            </a:r>
            <a:endParaRPr lang="el-GR" sz="1400" dirty="0"/>
          </a:p>
          <a:p>
            <a:r>
              <a:rPr lang="el-GR" sz="1400" dirty="0"/>
              <a:t> Κωνσταντίνος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CC2D4-63C9-8A2C-1174-8647E3F24835}"/>
              </a:ext>
            </a:extLst>
          </p:cNvPr>
          <p:cNvSpPr txBox="1"/>
          <p:nvPr/>
        </p:nvSpPr>
        <p:spPr>
          <a:xfrm flipH="1">
            <a:off x="5902280" y="4932502"/>
            <a:ext cx="2015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err="1"/>
              <a:t>Μουζάκης</a:t>
            </a:r>
            <a:endParaRPr lang="el-GR" sz="1400" dirty="0"/>
          </a:p>
          <a:p>
            <a:r>
              <a:rPr lang="el-GR" sz="1400" dirty="0"/>
              <a:t>Χαράλαμπος</a:t>
            </a:r>
          </a:p>
          <a:p>
            <a:endParaRPr lang="el-GR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D29EF4-CE05-FAE5-58A6-911B434389D6}"/>
              </a:ext>
            </a:extLst>
          </p:cNvPr>
          <p:cNvSpPr txBox="1"/>
          <p:nvPr/>
        </p:nvSpPr>
        <p:spPr>
          <a:xfrm>
            <a:off x="1259632" y="2274838"/>
            <a:ext cx="7128792" cy="3242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dirty="0"/>
              <a:t>• Βασισμένο σε αρχές </a:t>
            </a:r>
            <a:r>
              <a:rPr lang="el-GR" sz="2800" dirty="0" err="1"/>
              <a:t>ανδραγωγικής</a:t>
            </a:r>
            <a:endParaRPr lang="el-GR" sz="2800" dirty="0"/>
          </a:p>
          <a:p>
            <a:pPr>
              <a:lnSpc>
                <a:spcPct val="150000"/>
              </a:lnSpc>
            </a:pPr>
            <a:r>
              <a:rPr lang="el-GR" sz="2800" dirty="0"/>
              <a:t>• </a:t>
            </a:r>
            <a:r>
              <a:rPr lang="el-GR" sz="2800" dirty="0" err="1"/>
              <a:t>Εποικοδομιτισμός</a:t>
            </a:r>
            <a:endParaRPr lang="el-GR" sz="2800" dirty="0"/>
          </a:p>
          <a:p>
            <a:pPr>
              <a:lnSpc>
                <a:spcPct val="150000"/>
              </a:lnSpc>
            </a:pPr>
            <a:r>
              <a:rPr lang="el-GR" sz="2800" dirty="0"/>
              <a:t>• Γνωστική θεωρία πολυμέσων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• Δημιουργία </a:t>
            </a:r>
            <a:r>
              <a:rPr lang="el-GR" sz="2800" dirty="0" err="1"/>
              <a:t>πολυτροπικού</a:t>
            </a:r>
            <a:r>
              <a:rPr lang="el-GR" sz="2800" dirty="0"/>
              <a:t> μαθησιακού περιβάλλοντος</a:t>
            </a: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16885AF5-042A-0B60-3FA2-44EEA85B5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72642"/>
          </a:xfrm>
        </p:spPr>
        <p:txBody>
          <a:bodyPr>
            <a:normAutofit/>
          </a:bodyPr>
          <a:lstStyle/>
          <a:p>
            <a:r>
              <a:rPr lang="el-GR" sz="2800" b="1" dirty="0"/>
              <a:t>Σχεδιασμός εκπαιδευτικού υλικού</a:t>
            </a:r>
          </a:p>
        </p:txBody>
      </p:sp>
    </p:spTree>
    <p:extLst>
      <p:ext uri="{BB962C8B-B14F-4D97-AF65-F5344CB8AC3E}">
        <p14:creationId xmlns:p14="http://schemas.microsoft.com/office/powerpoint/2010/main" val="274526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D0DAE08D-9963-48D7-F68E-B5DA3A94D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>
            <a:normAutofit/>
          </a:bodyPr>
          <a:lstStyle/>
          <a:p>
            <a:r>
              <a:rPr lang="el-GR" sz="3200" b="1" dirty="0"/>
              <a:t>Πλατφόρμα</a:t>
            </a:r>
          </a:p>
        </p:txBody>
      </p:sp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91FF8CAB-D76F-9169-EC90-A89575F19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007" y="1308186"/>
            <a:ext cx="6591985" cy="64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err="1"/>
              <a:t>Chamilo</a:t>
            </a:r>
            <a:r>
              <a:rPr lang="el-GR" sz="2800" dirty="0"/>
              <a:t> (LMS)</a:t>
            </a:r>
          </a:p>
          <a:p>
            <a:pPr marL="0" indent="0">
              <a:buNone/>
            </a:pPr>
            <a:endParaRPr lang="el-GR" sz="2800" dirty="0"/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282FCC5-273F-3ECA-FAFF-B21F65CC6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52836"/>
            <a:ext cx="5474465" cy="3919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C7398A-4E66-3295-5B5C-34E973044745}"/>
              </a:ext>
            </a:extLst>
          </p:cNvPr>
          <p:cNvSpPr txBox="1"/>
          <p:nvPr/>
        </p:nvSpPr>
        <p:spPr>
          <a:xfrm>
            <a:off x="3491879" y="5872139"/>
            <a:ext cx="5330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Αρχική σελίδα στην πλατφόρμα </a:t>
            </a:r>
            <a:r>
              <a:rPr lang="en-US" dirty="0" err="1"/>
              <a:t>chamilo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828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32FA244-6E9B-F532-FE87-E05DF1110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68169"/>
            <a:ext cx="7344816" cy="44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4D55CA-8CFC-84F5-F06A-FA0446604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803263" cy="572642"/>
          </a:xfrm>
        </p:spPr>
        <p:txBody>
          <a:bodyPr>
            <a:noAutofit/>
          </a:bodyPr>
          <a:lstStyle/>
          <a:p>
            <a:r>
              <a:rPr lang="el-GR" sz="3200" b="1" dirty="0"/>
              <a:t>Εργαλεία που χρησιμοποιήθηκαν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5E8AB9-2B2C-8687-0BC9-AAFD2CCF5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H5P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Animaker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Canva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Plotagon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Filmora</a:t>
            </a:r>
            <a:endParaRPr lang="el-G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Padlet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39756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C1ED1C-B487-F050-1EA3-7748E3F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>
            <a:normAutofit/>
          </a:bodyPr>
          <a:lstStyle/>
          <a:p>
            <a:r>
              <a:rPr lang="el-GR" sz="3200" b="1" dirty="0"/>
              <a:t>Δομή του μαθήματος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8B722D-1906-4A7E-2578-C5B03DFBA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9" y="1340768"/>
            <a:ext cx="7130752" cy="17281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 </a:t>
            </a:r>
            <a:r>
              <a:rPr lang="el-GR" dirty="0"/>
              <a:t>διδακτικές ενότητες</a:t>
            </a:r>
          </a:p>
          <a:p>
            <a:pPr>
              <a:buFont typeface="+mj-lt"/>
              <a:buAutoNum type="arabicPeriod"/>
            </a:pPr>
            <a:r>
              <a:rPr lang="el-GR" dirty="0"/>
              <a:t>Ποιότητα γάλακτος</a:t>
            </a:r>
          </a:p>
          <a:p>
            <a:pPr>
              <a:buFont typeface="+mj-lt"/>
              <a:buAutoNum type="arabicPeriod"/>
            </a:pPr>
            <a:r>
              <a:rPr lang="el-GR" dirty="0"/>
              <a:t>Χημική ποιότητα γάλακτος</a:t>
            </a:r>
          </a:p>
          <a:p>
            <a:pPr>
              <a:buFont typeface="+mj-lt"/>
              <a:buAutoNum type="arabicPeriod"/>
            </a:pPr>
            <a:r>
              <a:rPr lang="el-GR" dirty="0"/>
              <a:t>Ποιότητα γάλακτος από άποψη υγιεινής</a:t>
            </a:r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2FA227A-B0D7-86FF-0C60-822FD7572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38291"/>
            <a:ext cx="5218790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1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2FE3FF-3766-4A05-642E-665BF3B5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516441"/>
            <a:ext cx="4176464" cy="860674"/>
          </a:xfrm>
        </p:spPr>
        <p:txBody>
          <a:bodyPr>
            <a:noAutofit/>
          </a:bodyPr>
          <a:lstStyle/>
          <a:p>
            <a:r>
              <a:rPr lang="el-GR" sz="2400" dirty="0"/>
              <a:t>Δραστηριότητες μάθησης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D2D9A-966A-1669-9EB1-670697D90D20}"/>
              </a:ext>
            </a:extLst>
          </p:cNvPr>
          <p:cNvSpPr txBox="1"/>
          <p:nvPr/>
        </p:nvSpPr>
        <p:spPr>
          <a:xfrm>
            <a:off x="1403648" y="1124744"/>
            <a:ext cx="727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Εκπαιδευτικά βίντεο και ασκήσεις </a:t>
            </a:r>
            <a:r>
              <a:rPr lang="el-GR" sz="2400" b="1" dirty="0" err="1"/>
              <a:t>αυτοαξιολόγησης</a:t>
            </a:r>
            <a:endParaRPr lang="el-GR" sz="2400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CCEE306-5181-3B5A-F481-1A5836933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24" y="2564044"/>
            <a:ext cx="7297888" cy="22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1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457B95-1A9D-20A8-4FA6-445C8705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657232"/>
            <a:ext cx="4138967" cy="644650"/>
          </a:xfrm>
        </p:spPr>
        <p:txBody>
          <a:bodyPr>
            <a:normAutofit/>
          </a:bodyPr>
          <a:lstStyle/>
          <a:p>
            <a:r>
              <a:rPr lang="el-GR" sz="2400" dirty="0"/>
              <a:t>Δραστηριότητες μάθησης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F1F40392-0CF9-2946-350C-A7AD64B77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45106"/>
            <a:ext cx="5270523" cy="29677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7B5458-579B-1077-A245-9D5F4EDDC7EF}"/>
              </a:ext>
            </a:extLst>
          </p:cNvPr>
          <p:cNvSpPr txBox="1"/>
          <p:nvPr/>
        </p:nvSpPr>
        <p:spPr>
          <a:xfrm>
            <a:off x="4427984" y="1196752"/>
            <a:ext cx="419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err="1"/>
              <a:t>Δραδραστικά</a:t>
            </a:r>
            <a:r>
              <a:rPr lang="el-GR" sz="2400" b="1" dirty="0"/>
              <a:t> βίντεο</a:t>
            </a:r>
          </a:p>
        </p:txBody>
      </p:sp>
    </p:spTree>
    <p:extLst>
      <p:ext uri="{BB962C8B-B14F-4D97-AF65-F5344CB8AC3E}">
        <p14:creationId xmlns:p14="http://schemas.microsoft.com/office/powerpoint/2010/main" val="678788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1414C8-471A-9756-B6E9-3F734E40F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4210975" cy="572642"/>
          </a:xfrm>
        </p:spPr>
        <p:txBody>
          <a:bodyPr>
            <a:normAutofit/>
          </a:bodyPr>
          <a:lstStyle/>
          <a:p>
            <a:r>
              <a:rPr lang="el-GR" sz="2400" dirty="0"/>
              <a:t>Δραστηριότητες μάθησης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978BA16-E8CF-A6EF-878B-E83942834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72" y="2204864"/>
            <a:ext cx="7201612" cy="2016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1D7F02-19F1-1464-9699-416DBCA41046}"/>
              </a:ext>
            </a:extLst>
          </p:cNvPr>
          <p:cNvSpPr txBox="1"/>
          <p:nvPr/>
        </p:nvSpPr>
        <p:spPr>
          <a:xfrm>
            <a:off x="1716791" y="1268760"/>
            <a:ext cx="7043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Εκπαιδευτικά βίντεο και </a:t>
            </a:r>
            <a:r>
              <a:rPr lang="el-GR" sz="2400" b="1" dirty="0" err="1"/>
              <a:t>άσκησεις</a:t>
            </a:r>
            <a:r>
              <a:rPr lang="el-GR" sz="2400" b="1" dirty="0"/>
              <a:t> κατανόησης</a:t>
            </a:r>
          </a:p>
        </p:txBody>
      </p:sp>
    </p:spTree>
    <p:extLst>
      <p:ext uri="{BB962C8B-B14F-4D97-AF65-F5344CB8AC3E}">
        <p14:creationId xmlns:p14="http://schemas.microsoft.com/office/powerpoint/2010/main" val="3721194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95AABC-0DAC-9DE7-5146-199A7A06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27272"/>
          </a:xfrm>
        </p:spPr>
        <p:txBody>
          <a:bodyPr>
            <a:normAutofit/>
          </a:bodyPr>
          <a:lstStyle/>
          <a:p>
            <a:r>
              <a:rPr lang="el-GR" sz="2400" dirty="0"/>
              <a:t>Δραστηριότητες μάθησης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ED8A164-8DC6-C1AA-F279-EB25EDCDB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44" y="1979881"/>
            <a:ext cx="6263168" cy="35267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9B0827-CCFD-7305-F09F-A2790E586176}"/>
              </a:ext>
            </a:extLst>
          </p:cNvPr>
          <p:cNvSpPr txBox="1"/>
          <p:nvPr/>
        </p:nvSpPr>
        <p:spPr>
          <a:xfrm>
            <a:off x="5049151" y="1252609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Ασκήσεις </a:t>
            </a:r>
            <a:r>
              <a:rPr lang="en-US" sz="2400" b="1" dirty="0"/>
              <a:t>drag &amp; drop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902447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650462-2176-9F07-C453-7DCA19FE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Δραστηριότητες μάθησης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95C0E2FB-3147-9A4D-E77D-391AD3CFD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5" y="2315657"/>
            <a:ext cx="8207783" cy="28415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B57891-FDA1-1EAB-30E7-3B2C11CAA75F}"/>
              </a:ext>
            </a:extLst>
          </p:cNvPr>
          <p:cNvSpPr txBox="1"/>
          <p:nvPr/>
        </p:nvSpPr>
        <p:spPr>
          <a:xfrm>
            <a:off x="3923928" y="1239051"/>
            <a:ext cx="48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Ασκήσεις πολλαπλής επιλογής</a:t>
            </a:r>
          </a:p>
        </p:txBody>
      </p:sp>
    </p:spTree>
    <p:extLst>
      <p:ext uri="{BB962C8B-B14F-4D97-AF65-F5344CB8AC3E}">
        <p14:creationId xmlns:p14="http://schemas.microsoft.com/office/powerpoint/2010/main" val="401162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94181CDA-1F7F-5C1C-47F0-2EA8123B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/>
              <a:t>Θερμές ευχαριστίες</a:t>
            </a:r>
          </a:p>
        </p:txBody>
      </p:sp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399D653E-43FF-36B5-2607-73CF42316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l-GR" sz="3200" i="1" dirty="0"/>
              <a:t>Στον επιβλέποντα καθηγητή Κωνσταντίνο </a:t>
            </a:r>
            <a:r>
              <a:rPr lang="el-GR" sz="3200" i="1" dirty="0" err="1"/>
              <a:t>Κωτσίδη</a:t>
            </a:r>
            <a:r>
              <a:rPr lang="el-GR" sz="3200" i="1" dirty="0"/>
              <a:t> </a:t>
            </a:r>
          </a:p>
          <a:p>
            <a:pPr>
              <a:lnSpc>
                <a:spcPct val="150000"/>
              </a:lnSpc>
            </a:pPr>
            <a:r>
              <a:rPr lang="el-GR" sz="3200" i="1" dirty="0"/>
              <a:t>Στον Κωνσταντίνο </a:t>
            </a:r>
            <a:r>
              <a:rPr lang="el-GR" sz="3200" i="1" dirty="0" err="1"/>
              <a:t>Γιαννενάκη</a:t>
            </a:r>
            <a:r>
              <a:rPr lang="el-GR" sz="3200" i="1" dirty="0"/>
              <a:t> για τη βοήθεια του </a:t>
            </a:r>
          </a:p>
          <a:p>
            <a:pPr>
              <a:lnSpc>
                <a:spcPct val="150000"/>
              </a:lnSpc>
            </a:pPr>
            <a:r>
              <a:rPr lang="el-GR" sz="3200" i="1" dirty="0"/>
              <a:t>Στα μέλη της επιτροπής για την αξιολόγηση της εργασίας</a:t>
            </a:r>
          </a:p>
          <a:p>
            <a:pPr>
              <a:lnSpc>
                <a:spcPct val="150000"/>
              </a:lnSpc>
            </a:pPr>
            <a:endParaRPr lang="el-GR" sz="3200" i="1" dirty="0"/>
          </a:p>
          <a:p>
            <a:pPr>
              <a:lnSpc>
                <a:spcPct val="150000"/>
              </a:lnSpc>
            </a:pPr>
            <a:endParaRPr lang="el-GR" sz="3200" i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DC3ECBF-2C31-79E3-1AB8-5C3A13776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2A4580D-ED0A-B0DF-6FC7-0F518F11C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4721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85C6AD-83F9-167C-C65C-24B3C87D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00634"/>
          </a:xfrm>
        </p:spPr>
        <p:txBody>
          <a:bodyPr>
            <a:normAutofit/>
          </a:bodyPr>
          <a:lstStyle/>
          <a:p>
            <a:r>
              <a:rPr lang="el-GR" sz="2400" dirty="0"/>
              <a:t>Δραστηριότητες μάθησης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41F379B-D4A4-73A0-A497-D083F5012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88" y="2538831"/>
            <a:ext cx="5270523" cy="29677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7E8EFE-EE58-AF28-382E-C4131E3106CD}"/>
              </a:ext>
            </a:extLst>
          </p:cNvPr>
          <p:cNvSpPr txBox="1"/>
          <p:nvPr/>
        </p:nvSpPr>
        <p:spPr>
          <a:xfrm>
            <a:off x="3851920" y="1315594"/>
            <a:ext cx="488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Ασκήσεις ενεργητικής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28711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F69B32-C2A4-B740-085C-5EB05AAF6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72642"/>
          </a:xfrm>
        </p:spPr>
        <p:txBody>
          <a:bodyPr>
            <a:normAutofit/>
          </a:bodyPr>
          <a:lstStyle/>
          <a:p>
            <a:r>
              <a:rPr lang="el-GR" sz="2400" dirty="0"/>
              <a:t>Δραστηριότητες μάθησης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FA0601E-F2C7-1E76-DD49-7AE16E7D7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52" y="2348881"/>
            <a:ext cx="5607859" cy="3157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904F43-966D-7392-E7B2-2E0953AB4885}"/>
              </a:ext>
            </a:extLst>
          </p:cNvPr>
          <p:cNvSpPr txBox="1"/>
          <p:nvPr/>
        </p:nvSpPr>
        <p:spPr>
          <a:xfrm>
            <a:off x="3995936" y="1353694"/>
            <a:ext cx="4798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Ασκήσεις βιωματικής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1771732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1744D2-6A52-7A18-3CF6-787C6562E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476672"/>
            <a:ext cx="3922943" cy="936104"/>
          </a:xfrm>
        </p:spPr>
        <p:txBody>
          <a:bodyPr>
            <a:normAutofit fontScale="90000"/>
          </a:bodyPr>
          <a:lstStyle/>
          <a:p>
            <a:br>
              <a:rPr lang="el-GR" sz="2400" b="1" dirty="0"/>
            </a:br>
            <a:r>
              <a:rPr lang="el-GR" sz="2400" b="1" dirty="0"/>
              <a:t>Πειραματική δραστηριότητα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EF4F133-FFAF-7D66-C1D6-17BEB2759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14" y="2132857"/>
            <a:ext cx="5991498" cy="33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69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51B03C-4581-4405-472C-65D8C61A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>
            <a:normAutofit/>
          </a:bodyPr>
          <a:lstStyle/>
          <a:p>
            <a:r>
              <a:rPr lang="el-GR" sz="2400" b="1" dirty="0" err="1"/>
              <a:t>Αναστοχασμός</a:t>
            </a:r>
            <a:r>
              <a:rPr lang="el-GR" sz="2400" b="1" dirty="0"/>
              <a:t> και συζήτηση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CC53E7A-DC34-93A0-7F5D-CBA7C9AC2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45106"/>
            <a:ext cx="5270523" cy="29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51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6. Μεθοδολογία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827584" y="1556792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• Αξιολόγηση από ειδικούς</a:t>
            </a:r>
          </a:p>
          <a:p>
            <a:r>
              <a:rPr lang="el-GR" sz="3200" dirty="0"/>
              <a:t>• Χρήση ερωτηματολογίου</a:t>
            </a:r>
          </a:p>
          <a:p>
            <a:r>
              <a:rPr lang="el-GR" sz="3200" dirty="0"/>
              <a:t>• Εξέταση παιδαγωγικής ποιότητας και εργονομίας</a:t>
            </a:r>
          </a:p>
        </p:txBody>
      </p:sp>
    </p:spTree>
    <p:extLst>
      <p:ext uri="{BB962C8B-B14F-4D97-AF65-F5344CB8AC3E}">
        <p14:creationId xmlns:p14="http://schemas.microsoft.com/office/powerpoint/2010/main" val="1813676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Κύρια ευρήματα</a:t>
            </a:r>
            <a:endParaRPr lang="el-GR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90689-D825-5658-8910-0FAC25C638C3}"/>
              </a:ext>
            </a:extLst>
          </p:cNvPr>
          <p:cNvSpPr txBox="1"/>
          <p:nvPr/>
        </p:nvSpPr>
        <p:spPr>
          <a:xfrm>
            <a:off x="1187624" y="1844824"/>
            <a:ext cx="61744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• Παιδαγωγικά τεκμηριωμένο υλικό</a:t>
            </a:r>
          </a:p>
          <a:p>
            <a:r>
              <a:rPr lang="el-GR" sz="3200" dirty="0"/>
              <a:t>• Σαφής δομή και οργάνωση</a:t>
            </a:r>
          </a:p>
          <a:p>
            <a:r>
              <a:rPr lang="el-GR" sz="3200" dirty="0"/>
              <a:t>• Χρήση </a:t>
            </a:r>
            <a:r>
              <a:rPr lang="el-GR" sz="3200" dirty="0" err="1"/>
              <a:t>πολυμεσικών</a:t>
            </a:r>
            <a:r>
              <a:rPr lang="el-GR" sz="3200" dirty="0"/>
              <a:t> στοιχείων</a:t>
            </a:r>
          </a:p>
          <a:p>
            <a:r>
              <a:rPr lang="el-GR" sz="3200" dirty="0"/>
              <a:t>• Ενίσχυση ενεργής συμμετοχής</a:t>
            </a:r>
          </a:p>
        </p:txBody>
      </p:sp>
    </p:spTree>
    <p:extLst>
      <p:ext uri="{BB962C8B-B14F-4D97-AF65-F5344CB8AC3E}">
        <p14:creationId xmlns:p14="http://schemas.microsoft.com/office/powerpoint/2010/main" val="3835095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49723D4C-18C9-4598-5262-9D6A9B06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Δυνατά σημεία</a:t>
            </a:r>
          </a:p>
        </p:txBody>
      </p:sp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7EEE5648-36C1-952E-4F72-7869FB19A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• Σύνδεση θεωρίας και πράξης</a:t>
            </a:r>
          </a:p>
          <a:p>
            <a:pPr marL="0" indent="0">
              <a:buNone/>
            </a:pPr>
            <a:r>
              <a:rPr lang="el-GR" dirty="0"/>
              <a:t>• Φιλικό και κατανοητό ύφος</a:t>
            </a:r>
          </a:p>
          <a:p>
            <a:pPr marL="0" indent="0">
              <a:buNone/>
            </a:pPr>
            <a:r>
              <a:rPr lang="el-GR" dirty="0"/>
              <a:t>• </a:t>
            </a:r>
            <a:r>
              <a:rPr lang="el-GR" dirty="0" err="1"/>
              <a:t>Διαδραστικές</a:t>
            </a:r>
            <a:r>
              <a:rPr lang="el-GR" dirty="0"/>
              <a:t> δραστηριότητες</a:t>
            </a:r>
          </a:p>
          <a:p>
            <a:pPr marL="0" indent="0">
              <a:buNone/>
            </a:pPr>
            <a:r>
              <a:rPr lang="el-GR" dirty="0"/>
              <a:t>• Δυνατότητες </a:t>
            </a:r>
            <a:r>
              <a:rPr lang="el-GR" dirty="0" err="1"/>
              <a:t>αυτοαξιολόγησης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3491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r>
              <a:rPr lang="el-GR" sz="2800" b="1" dirty="0"/>
              <a:t>Συμπεράσματα</a:t>
            </a:r>
          </a:p>
        </p:txBody>
      </p:sp>
      <p:sp>
        <p:nvSpPr>
          <p:cNvPr id="4" name="9 - Ορθογώνιο"/>
          <p:cNvSpPr/>
          <p:nvPr/>
        </p:nvSpPr>
        <p:spPr>
          <a:xfrm>
            <a:off x="827584" y="1124744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• </a:t>
            </a:r>
            <a:r>
              <a:rPr lang="el-GR" sz="2800" dirty="0"/>
              <a:t>Το υλικό ανταποκρίνεται στις αρχές της εξ αποστάσεως εκπαίδευσης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• Υποστηρίζει την </a:t>
            </a:r>
            <a:r>
              <a:rPr lang="el-GR" sz="2800" dirty="0" err="1"/>
              <a:t>αυτοκατευθυνόμενη</a:t>
            </a:r>
            <a:r>
              <a:rPr lang="el-GR" sz="2800" dirty="0"/>
              <a:t> μάθηση</a:t>
            </a:r>
          </a:p>
          <a:p>
            <a:r>
              <a:rPr lang="el-GR" sz="2800" dirty="0"/>
              <a:t>• Συμβάλλει στην κατανόηση της ποιότητας του γάλακτος</a:t>
            </a:r>
          </a:p>
        </p:txBody>
      </p:sp>
    </p:spTree>
    <p:extLst>
      <p:ext uri="{BB962C8B-B14F-4D97-AF65-F5344CB8AC3E}">
        <p14:creationId xmlns:p14="http://schemas.microsoft.com/office/powerpoint/2010/main" val="1704983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1341E061-9831-D8BB-CCA4-CB159A8E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Περιορισμοί</a:t>
            </a:r>
          </a:p>
        </p:txBody>
      </p:sp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3D039C9B-4101-8DDD-9029-92A9B4338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• Περιορισμένος αριθμός </a:t>
            </a:r>
            <a:r>
              <a:rPr lang="el-GR" dirty="0" err="1"/>
              <a:t>αξιολογητών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• Αξιολόγηση μόνο από ειδικούς</a:t>
            </a:r>
          </a:p>
          <a:p>
            <a:pPr marL="0" indent="0">
              <a:buNone/>
            </a:pPr>
            <a:r>
              <a:rPr lang="el-GR" dirty="0"/>
              <a:t>• Δεν εφαρμόστηκε σε πραγματική   ομάδα αγροτών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7494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22CF34D7-3380-FF9D-F7B2-ECDD2AA3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Προτάσεις για μελλοντική έρευνα</a:t>
            </a:r>
          </a:p>
        </p:txBody>
      </p:sp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FDF0E68E-3D19-F4D1-5172-628316495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• Εφαρμογή σε πραγματικούς εκπαιδευόμενους</a:t>
            </a:r>
          </a:p>
          <a:p>
            <a:pPr marL="0" indent="0">
              <a:buNone/>
            </a:pPr>
            <a:r>
              <a:rPr lang="el-GR" dirty="0"/>
              <a:t>• Περισσότερες συνεργατικές δραστηριότητες</a:t>
            </a:r>
          </a:p>
          <a:p>
            <a:pPr marL="0" indent="0">
              <a:buNone/>
            </a:pPr>
            <a:r>
              <a:rPr lang="el-GR" dirty="0"/>
              <a:t>• Εμπλουτισμός θεματικών ενοτήτων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552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1. </a:t>
            </a:r>
            <a:r>
              <a:rPr lang="el-GR" sz="3200" b="1" dirty="0"/>
              <a:t>Σκοπός</a:t>
            </a:r>
            <a:r>
              <a:rPr lang="en-US" sz="3200" b="1" dirty="0"/>
              <a:t> </a:t>
            </a:r>
            <a:r>
              <a:rPr lang="el-GR" sz="3200" b="1" dirty="0"/>
              <a:t>της εργασίας</a:t>
            </a:r>
          </a:p>
        </p:txBody>
      </p:sp>
      <p:sp>
        <p:nvSpPr>
          <p:cNvPr id="4" name="9 - Ορθογώνιο"/>
          <p:cNvSpPr/>
          <p:nvPr/>
        </p:nvSpPr>
        <p:spPr>
          <a:xfrm>
            <a:off x="827584" y="1556792"/>
            <a:ext cx="7776864" cy="398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/>
              <a:t>Ο σχεδιασμός και η ανάπτυξη εκπαιδευτικού υλικού εξ αποστάσεως εκπαίδευσης</a:t>
            </a:r>
            <a:r>
              <a:rPr lang="el-GR" sz="3200" dirty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/>
              <a:t>για την επιμόρφωση νέων αγροτών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/>
              <a:t> σχετικά με τα ποιοτικά χαρακτηριστικά του γάλακτος</a:t>
            </a:r>
          </a:p>
        </p:txBody>
      </p:sp>
    </p:spTree>
    <p:extLst>
      <p:ext uri="{BB962C8B-B14F-4D97-AF65-F5344CB8AC3E}">
        <p14:creationId xmlns:p14="http://schemas.microsoft.com/office/powerpoint/2010/main" val="672648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1477641" y="285293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Σας ευχαριστώ για την προσοχή σας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0E6DF3-DB22-BF08-A448-3CEC14067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612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576064"/>
          </a:xfrm>
        </p:spPr>
        <p:txBody>
          <a:bodyPr>
            <a:noAutofit/>
          </a:bodyPr>
          <a:lstStyle/>
          <a:p>
            <a:r>
              <a:rPr lang="el-GR" sz="3200" b="1" dirty="0"/>
              <a:t>2. Συνεισφορά της διπλωματικής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5E96D7-53D7-8100-BCDF-F7096DF2F8A8}"/>
              </a:ext>
            </a:extLst>
          </p:cNvPr>
          <p:cNvSpPr txBox="1"/>
          <p:nvPr/>
        </p:nvSpPr>
        <p:spPr>
          <a:xfrm>
            <a:off x="827584" y="1628800"/>
            <a:ext cx="7992888" cy="4534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b="1" dirty="0"/>
              <a:t>Αξιοποίηση εξ αποστάσεως </a:t>
            </a:r>
            <a:r>
              <a:rPr lang="el-GR" sz="2800" dirty="0"/>
              <a:t>εκπαίδευσης στην αγροτική επιμόρφωση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/>
              <a:t>Ανάπτυξη </a:t>
            </a:r>
            <a:r>
              <a:rPr lang="el-GR" sz="2800" b="1" dirty="0"/>
              <a:t>ψηφιακού εκπαιδευτικού </a:t>
            </a:r>
            <a:r>
              <a:rPr lang="el-GR" sz="2800" dirty="0"/>
              <a:t>υλικού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/>
              <a:t>Σύνδεση </a:t>
            </a:r>
            <a:r>
              <a:rPr lang="el-GR" sz="2800" b="1" dirty="0"/>
              <a:t>θεωρίας και πρακτικής γνώσης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/>
              <a:t>Αξιολόγηση της </a:t>
            </a:r>
            <a:r>
              <a:rPr lang="el-GR" sz="2800" b="1" dirty="0"/>
              <a:t>παιδαγωγικής αποτελεσματικότητας </a:t>
            </a:r>
            <a:r>
              <a:rPr lang="el-GR" sz="2800" dirty="0"/>
              <a:t>του υλικού από ειδικούς</a:t>
            </a:r>
          </a:p>
        </p:txBody>
      </p:sp>
    </p:spTree>
    <p:extLst>
      <p:ext uri="{BB962C8B-B14F-4D97-AF65-F5344CB8AC3E}">
        <p14:creationId xmlns:p14="http://schemas.microsoft.com/office/powerpoint/2010/main" val="279099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</p:spPr>
        <p:txBody>
          <a:bodyPr>
            <a:noAutofit/>
          </a:bodyPr>
          <a:lstStyle/>
          <a:p>
            <a:r>
              <a:rPr lang="el-GR" sz="3200" b="1" dirty="0"/>
              <a:t>3. Ερευνητικά Ερωτήματα</a:t>
            </a:r>
          </a:p>
        </p:txBody>
      </p:sp>
      <p:sp>
        <p:nvSpPr>
          <p:cNvPr id="4" name="9 - Ορθογώνιο"/>
          <p:cNvSpPr/>
          <p:nvPr/>
        </p:nvSpPr>
        <p:spPr>
          <a:xfrm>
            <a:off x="827584" y="1556792"/>
            <a:ext cx="76328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800" dirty="0"/>
              <a:t>Το εκπαιδευτικό υλικό διέπετε  από τις αρχές και τη μεθοδολογία της </a:t>
            </a:r>
            <a:r>
              <a:rPr lang="el-GR" sz="2800" b="1" dirty="0"/>
              <a:t>εξ αποστάσεως εκπαίδευσης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800" dirty="0"/>
              <a:t>Το εκπαιδευτικό υλικό έχει δημιουργηθεί σύμφωνα με τις αρχές της </a:t>
            </a:r>
            <a:r>
              <a:rPr lang="el-GR" sz="2800" b="1" dirty="0" err="1"/>
              <a:t>πολυμεσικής</a:t>
            </a:r>
            <a:r>
              <a:rPr lang="el-GR" sz="2800" b="1" dirty="0"/>
              <a:t> μάθησης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53892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4. </a:t>
            </a:r>
            <a:r>
              <a:rPr lang="el-GR" b="1" dirty="0"/>
              <a:t>Δομή της εργασίας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4F365A-3DC5-54D0-539F-E6AC6D242584}"/>
              </a:ext>
            </a:extLst>
          </p:cNvPr>
          <p:cNvSpPr txBox="1"/>
          <p:nvPr/>
        </p:nvSpPr>
        <p:spPr>
          <a:xfrm>
            <a:off x="1907704" y="1628800"/>
            <a:ext cx="6120680" cy="388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dirty="0"/>
              <a:t>1</a:t>
            </a:r>
            <a:r>
              <a:rPr lang="el-GR" dirty="0"/>
              <a:t>. </a:t>
            </a:r>
            <a:r>
              <a:rPr lang="el-GR" sz="2800" dirty="0"/>
              <a:t>Θεωρητικό πλαίσιο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2. Παρουσίαση εκπαιδευτικού υλικού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3. Μεθοδολογία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4. Αποτελέσματα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5. Συμπεράσματα</a:t>
            </a:r>
          </a:p>
        </p:txBody>
      </p:sp>
    </p:spTree>
    <p:extLst>
      <p:ext uri="{BB962C8B-B14F-4D97-AF65-F5344CB8AC3E}">
        <p14:creationId xmlns:p14="http://schemas.microsoft.com/office/powerpoint/2010/main" val="136889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776864" cy="648072"/>
          </a:xfrm>
        </p:spPr>
        <p:txBody>
          <a:bodyPr>
            <a:noAutofit/>
          </a:bodyPr>
          <a:lstStyle/>
          <a:p>
            <a:r>
              <a:rPr lang="el-GR" sz="3200" dirty="0"/>
              <a:t> </a:t>
            </a:r>
            <a:r>
              <a:rPr lang="el-GR" sz="2400" dirty="0"/>
              <a:t>Θεωρητικό πλαίσιο</a:t>
            </a:r>
            <a:endParaRPr lang="el-GR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367D8-2EAF-8588-C02A-74841BA01646}"/>
              </a:ext>
            </a:extLst>
          </p:cNvPr>
          <p:cNvSpPr txBox="1"/>
          <p:nvPr/>
        </p:nvSpPr>
        <p:spPr>
          <a:xfrm>
            <a:off x="1187624" y="1916832"/>
            <a:ext cx="7416824" cy="3426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600" dirty="0"/>
              <a:t>• </a:t>
            </a:r>
            <a:r>
              <a:rPr lang="el-GR" sz="2800" dirty="0"/>
              <a:t>Μάθηση ανεξάρτητα από χρόνο και τόπο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• Αξιοποίηση ψηφιακών τεχνολογιών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• Προώθηση </a:t>
            </a:r>
            <a:r>
              <a:rPr lang="el-GR" sz="2800" dirty="0" err="1"/>
              <a:t>αυτοκατευθυνόμενης</a:t>
            </a:r>
            <a:r>
              <a:rPr lang="el-GR" sz="2800" dirty="0"/>
              <a:t> μάθησης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C9AC9-67F1-E281-B26B-0C41477BEA7B}"/>
              </a:ext>
            </a:extLst>
          </p:cNvPr>
          <p:cNvSpPr txBox="1"/>
          <p:nvPr/>
        </p:nvSpPr>
        <p:spPr>
          <a:xfrm>
            <a:off x="4781474" y="411096"/>
            <a:ext cx="3659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Εξ αποστάσεως εκπαίδευση</a:t>
            </a:r>
          </a:p>
        </p:txBody>
      </p:sp>
    </p:spTree>
    <p:extLst>
      <p:ext uri="{BB962C8B-B14F-4D97-AF65-F5344CB8AC3E}">
        <p14:creationId xmlns:p14="http://schemas.microsoft.com/office/powerpoint/2010/main" val="358166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7CE2605B-A5E0-14E1-C562-AFB20C04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067944" y="692696"/>
            <a:ext cx="6011175" cy="5103203"/>
          </a:xfrm>
        </p:spPr>
        <p:txBody>
          <a:bodyPr>
            <a:noAutofit/>
          </a:bodyPr>
          <a:lstStyle/>
          <a:p>
            <a:r>
              <a:rPr lang="el-GR" sz="3200" b="1" dirty="0"/>
              <a:t>Εκπαίδευση ενηλίκων </a:t>
            </a:r>
          </a:p>
        </p:txBody>
      </p:sp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BF2027D7-E67F-D742-6818-4F5CC0703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800" dirty="0"/>
              <a:t>Αυτονομία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800" dirty="0"/>
              <a:t>• Αξιοποίηση εμπειριών ζωής</a:t>
            </a:r>
          </a:p>
          <a:p>
            <a:pPr marL="0" indent="0">
              <a:buNone/>
            </a:pPr>
            <a:r>
              <a:rPr lang="el-GR" sz="2800" dirty="0"/>
              <a:t>• Πρακτική εφαρμογή γνώσης</a:t>
            </a:r>
          </a:p>
          <a:p>
            <a:pPr marL="0" indent="0">
              <a:buNone/>
            </a:pPr>
            <a:r>
              <a:rPr lang="el-GR" sz="2800" dirty="0"/>
              <a:t>• Ανάγκη συνεχιζόμενης επιμόρφωσης</a:t>
            </a:r>
          </a:p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BA9B7-1841-9FB8-9309-A33B122947BD}"/>
              </a:ext>
            </a:extLst>
          </p:cNvPr>
          <p:cNvSpPr txBox="1"/>
          <p:nvPr/>
        </p:nvSpPr>
        <p:spPr>
          <a:xfrm>
            <a:off x="1475656" y="40466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Θεωρητικό πλαίσιο</a:t>
            </a:r>
          </a:p>
        </p:txBody>
      </p:sp>
    </p:spTree>
    <p:extLst>
      <p:ext uri="{BB962C8B-B14F-4D97-AF65-F5344CB8AC3E}">
        <p14:creationId xmlns:p14="http://schemas.microsoft.com/office/powerpoint/2010/main" val="340181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1611FB-86FC-6E71-6270-123ADC21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91" y="406375"/>
            <a:ext cx="1906719" cy="860674"/>
          </a:xfrm>
        </p:spPr>
        <p:txBody>
          <a:bodyPr>
            <a:normAutofit fontScale="90000"/>
          </a:bodyPr>
          <a:lstStyle/>
          <a:p>
            <a:r>
              <a:rPr lang="el-GR" sz="2400" dirty="0"/>
              <a:t>Θεωρητικό πλαίσιο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A3EB7C-9AC5-730A-4BEB-D4CA391B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556792"/>
            <a:ext cx="6591985" cy="4354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Χαρακτηριστικά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Πρακτικός προσανατολισμός</a:t>
            </a:r>
          </a:p>
          <a:p>
            <a:r>
              <a:rPr lang="el-GR" sz="2800" dirty="0"/>
              <a:t>Ανάγκη εφαρμογής της γνώσης</a:t>
            </a:r>
          </a:p>
          <a:p>
            <a:r>
              <a:rPr lang="el-GR" sz="2800" dirty="0"/>
              <a:t>Περιορισμένος χρόνος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0F571-41AE-E94E-770A-0D4E33DE0F7F}"/>
              </a:ext>
            </a:extLst>
          </p:cNvPr>
          <p:cNvSpPr txBox="1"/>
          <p:nvPr/>
        </p:nvSpPr>
        <p:spPr>
          <a:xfrm>
            <a:off x="3408505" y="544324"/>
            <a:ext cx="535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Αγρότες και επιμόρφωση</a:t>
            </a:r>
          </a:p>
        </p:txBody>
      </p:sp>
    </p:spTree>
    <p:extLst>
      <p:ext uri="{BB962C8B-B14F-4D97-AF65-F5344CB8AC3E}">
        <p14:creationId xmlns:p14="http://schemas.microsoft.com/office/powerpoint/2010/main" val="4176403146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3087</TotalTime>
  <Words>466</Words>
  <Application>Microsoft Office PowerPoint</Application>
  <PresentationFormat>Προβολή στην οθόνη (4:3)</PresentationFormat>
  <Paragraphs>115</Paragraphs>
  <Slides>30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7" baseType="lpstr">
      <vt:lpstr>Arial</vt:lpstr>
      <vt:lpstr>Book Antiqua</vt:lpstr>
      <vt:lpstr>Calibri</vt:lpstr>
      <vt:lpstr>Century Gothic</vt:lpstr>
      <vt:lpstr>Times New Roman</vt:lpstr>
      <vt:lpstr>Wingdings 3</vt:lpstr>
      <vt:lpstr>Θρόισμα</vt:lpstr>
      <vt:lpstr>Σχεδιασμός και αποτίμηση εκπαιδευτικού υλικού με τη μέθοδο της εξ αποστάσεως εκπαίδευσης για την επιμόρφωση των νέων αγροτών σχετικά με τα ποιοτικά χαρακτηριστικά του γάλακτος</vt:lpstr>
      <vt:lpstr>Θερμές ευχαριστίες</vt:lpstr>
      <vt:lpstr>1. Σκοπός της εργασίας</vt:lpstr>
      <vt:lpstr>2. Συνεισφορά της διπλωματικής</vt:lpstr>
      <vt:lpstr>3. Ερευνητικά Ερωτήματα</vt:lpstr>
      <vt:lpstr>4. Δομή της εργασίας</vt:lpstr>
      <vt:lpstr> Θεωρητικό πλαίσιο</vt:lpstr>
      <vt:lpstr>Εκπαίδευση ενηλίκων </vt:lpstr>
      <vt:lpstr>Θεωρητικό πλαίσιο </vt:lpstr>
      <vt:lpstr>Σχεδιασμός εκπαιδευτικού υλικού</vt:lpstr>
      <vt:lpstr>Πλατφόρμα</vt:lpstr>
      <vt:lpstr>Παρουσίαση του PowerPoint</vt:lpstr>
      <vt:lpstr>Εργαλεία που χρησιμοποιήθηκαν</vt:lpstr>
      <vt:lpstr>Δομή του μαθήματος</vt:lpstr>
      <vt:lpstr>Δραστηριότητες μάθησης</vt:lpstr>
      <vt:lpstr>Δραστηριότητες μάθησης</vt:lpstr>
      <vt:lpstr>Δραστηριότητες μάθησης</vt:lpstr>
      <vt:lpstr>Δραστηριότητες μάθησης</vt:lpstr>
      <vt:lpstr>Δραστηριότητες μάθησης</vt:lpstr>
      <vt:lpstr>Δραστηριότητες μάθησης</vt:lpstr>
      <vt:lpstr>Δραστηριότητες μάθησης</vt:lpstr>
      <vt:lpstr> Πειραματική δραστηριότητα</vt:lpstr>
      <vt:lpstr>Αναστοχασμός και συζήτηση</vt:lpstr>
      <vt:lpstr>6. Μεθοδολογία</vt:lpstr>
      <vt:lpstr>Κύρια ευρήματα</vt:lpstr>
      <vt:lpstr>Δυνατά σημεία</vt:lpstr>
      <vt:lpstr>Συμπεράσματα</vt:lpstr>
      <vt:lpstr>Περιορισμοί</vt:lpstr>
      <vt:lpstr>Προτάσεις για μελλοντική έρευνα</vt:lpstr>
      <vt:lpstr>Παρουσίαση του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$</dc:creator>
  <cp:lastModifiedBy>maria spanoudaki</cp:lastModifiedBy>
  <cp:revision>1704</cp:revision>
  <dcterms:created xsi:type="dcterms:W3CDTF">2003-10-16T17:37:47Z</dcterms:created>
  <dcterms:modified xsi:type="dcterms:W3CDTF">2026-03-07T05:02:55Z</dcterms:modified>
</cp:coreProperties>
</file>