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70" r:id="rId1"/>
  </p:sldMasterIdLst>
  <p:notesMasterIdLst>
    <p:notesMasterId r:id="rId21"/>
  </p:notesMasterIdLst>
  <p:sldIdLst>
    <p:sldId id="1482" r:id="rId2"/>
    <p:sldId id="2030" r:id="rId3"/>
    <p:sldId id="2013" r:id="rId4"/>
    <p:sldId id="2021" r:id="rId5"/>
    <p:sldId id="2014" r:id="rId6"/>
    <p:sldId id="2020" r:id="rId7"/>
    <p:sldId id="2012" r:id="rId8"/>
    <p:sldId id="2023" r:id="rId9"/>
    <p:sldId id="2022" r:id="rId10"/>
    <p:sldId id="2016" r:id="rId11"/>
    <p:sldId id="2029" r:id="rId12"/>
    <p:sldId id="2028" r:id="rId13"/>
    <p:sldId id="2015" r:id="rId14"/>
    <p:sldId id="2017" r:id="rId15"/>
    <p:sldId id="2032" r:id="rId16"/>
    <p:sldId id="2018" r:id="rId17"/>
    <p:sldId id="2026" r:id="rId18"/>
    <p:sldId id="2027" r:id="rId19"/>
    <p:sldId id="2019" r:id="rId20"/>
  </p:sldIdLst>
  <p:sldSz cx="9144000" cy="6858000" type="screen4x3"/>
  <p:notesSz cx="6858000" cy="973455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viewer" initials="RV" lastIdx="2" clrIdx="0">
    <p:extLst>
      <p:ext uri="{19B8F6BF-5375-455C-9EA6-DF929625EA0E}">
        <p15:presenceInfo xmlns:p15="http://schemas.microsoft.com/office/powerpoint/2012/main" userId="review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CCAF"/>
    <a:srgbClr val="FFA54B"/>
    <a:srgbClr val="FFFFCC"/>
    <a:srgbClr val="931B1B"/>
    <a:srgbClr val="EDBE9B"/>
    <a:srgbClr val="ADDB7B"/>
    <a:srgbClr val="F4F694"/>
    <a:srgbClr val="FFAD5B"/>
    <a:srgbClr val="FF9933"/>
    <a:srgbClr val="FFF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777" autoAdjust="0"/>
    <p:restoredTop sz="89528" autoAdjust="0"/>
  </p:normalViewPr>
  <p:slideViewPr>
    <p:cSldViewPr>
      <p:cViewPr varScale="1">
        <p:scale>
          <a:sx n="74" d="100"/>
          <a:sy n="74" d="100"/>
        </p:scale>
        <p:origin x="1133" y="62"/>
      </p:cViewPr>
      <p:guideLst>
        <p:guide orient="horz" pos="2160"/>
        <p:guide pos="2880"/>
      </p:guideLst>
    </p:cSldViewPr>
  </p:slideViewPr>
  <p:outlineViewPr>
    <p:cViewPr>
      <p:scale>
        <a:sx n="75" d="100"/>
        <a:sy n="75" d="100"/>
      </p:scale>
      <p:origin x="0" y="895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50"/>
    </p:cViewPr>
  </p:sorterViewPr>
  <p:notesViewPr>
    <p:cSldViewPr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ΕΥΑ ΠΑΝΤΕΛΑΚΗ" userId="3d1a910aa14ca6c7" providerId="LiveId" clId="{AB33AADD-29D9-4E48-BAFC-331084476DC7}"/>
    <pc:docChg chg="undo custSel addSld modSld">
      <pc:chgData name="ΕΥΑ ΠΑΝΤΕΛΑΚΗ" userId="3d1a910aa14ca6c7" providerId="LiveId" clId="{AB33AADD-29D9-4E48-BAFC-331084476DC7}" dt="2026-02-24T07:14:20.729" v="922" actId="20577"/>
      <pc:docMkLst>
        <pc:docMk/>
      </pc:docMkLst>
      <pc:sldChg chg="addSp modSp mod">
        <pc:chgData name="ΕΥΑ ΠΑΝΤΕΛΑΚΗ" userId="3d1a910aa14ca6c7" providerId="LiveId" clId="{AB33AADD-29D9-4E48-BAFC-331084476DC7}" dt="2026-02-08T12:37:20.944" v="786" actId="1076"/>
        <pc:sldMkLst>
          <pc:docMk/>
          <pc:sldMk cId="0" sldId="1482"/>
        </pc:sldMkLst>
        <pc:spChg chg="mod">
          <ac:chgData name="ΕΥΑ ΠΑΝΤΕΛΑΚΗ" userId="3d1a910aa14ca6c7" providerId="LiveId" clId="{AB33AADD-29D9-4E48-BAFC-331084476DC7}" dt="2026-02-01T17:37:35.387" v="63" actId="20577"/>
          <ac:spMkLst>
            <pc:docMk/>
            <pc:sldMk cId="0" sldId="1482"/>
            <ac:spMk id="10" creationId="{00000000-0000-0000-0000-000000000000}"/>
          </ac:spMkLst>
        </pc:spChg>
        <pc:spChg chg="mod">
          <ac:chgData name="ΕΥΑ ΠΑΝΤΕΛΑΚΗ" userId="3d1a910aa14ca6c7" providerId="LiveId" clId="{AB33AADD-29D9-4E48-BAFC-331084476DC7}" dt="2026-02-01T17:38:30.776" v="74" actId="20577"/>
          <ac:spMkLst>
            <pc:docMk/>
            <pc:sldMk cId="0" sldId="1482"/>
            <ac:spMk id="13" creationId="{00000000-0000-0000-0000-000000000000}"/>
          </ac:spMkLst>
        </pc:spChg>
        <pc:spChg chg="mod">
          <ac:chgData name="ΕΥΑ ΠΑΝΤΕΛΑΚΗ" userId="3d1a910aa14ca6c7" providerId="LiveId" clId="{AB33AADD-29D9-4E48-BAFC-331084476DC7}" dt="2026-02-08T12:37:20.944" v="786" actId="1076"/>
          <ac:spMkLst>
            <pc:docMk/>
            <pc:sldMk cId="0" sldId="1482"/>
            <ac:spMk id="3074" creationId="{00000000-0000-0000-0000-000000000000}"/>
          </ac:spMkLst>
        </pc:spChg>
        <pc:graphicFrameChg chg="mod modGraphic">
          <ac:chgData name="ΕΥΑ ΠΑΝΤΕΛΑΚΗ" userId="3d1a910aa14ca6c7" providerId="LiveId" clId="{AB33AADD-29D9-4E48-BAFC-331084476DC7}" dt="2026-02-01T17:40:56.994" v="138" actId="255"/>
          <ac:graphicFrameMkLst>
            <pc:docMk/>
            <pc:sldMk cId="0" sldId="1482"/>
            <ac:graphicFrameMk id="2" creationId="{00000000-0000-0000-0000-000000000000}"/>
          </ac:graphicFrameMkLst>
        </pc:graphicFrameChg>
      </pc:sldChg>
      <pc:sldChg chg="modSp mod">
        <pc:chgData name="ΕΥΑ ΠΑΝΤΕΛΑΚΗ" userId="3d1a910aa14ca6c7" providerId="LiveId" clId="{AB33AADD-29D9-4E48-BAFC-331084476DC7}" dt="2026-02-22T17:47:14.166" v="911" actId="20577"/>
        <pc:sldMkLst>
          <pc:docMk/>
          <pc:sldMk cId="3581669255" sldId="2012"/>
        </pc:sldMkLst>
        <pc:spChg chg="mod">
          <ac:chgData name="ΕΥΑ ΠΑΝΤΕΛΑΚΗ" userId="3d1a910aa14ca6c7" providerId="LiveId" clId="{AB33AADD-29D9-4E48-BAFC-331084476DC7}" dt="2026-02-08T09:53:49.519" v="298" actId="20577"/>
          <ac:spMkLst>
            <pc:docMk/>
            <pc:sldMk cId="3581669255" sldId="2012"/>
            <ac:spMk id="2" creationId="{00000000-0000-0000-0000-000000000000}"/>
          </ac:spMkLst>
        </pc:spChg>
        <pc:spChg chg="mod">
          <ac:chgData name="ΕΥΑ ΠΑΝΤΕΛΑΚΗ" userId="3d1a910aa14ca6c7" providerId="LiveId" clId="{AB33AADD-29D9-4E48-BAFC-331084476DC7}" dt="2026-02-22T17:47:14.166" v="911" actId="20577"/>
          <ac:spMkLst>
            <pc:docMk/>
            <pc:sldMk cId="3581669255" sldId="2012"/>
            <ac:spMk id="4" creationId="{00000000-0000-0000-0000-000000000000}"/>
          </ac:spMkLst>
        </pc:spChg>
      </pc:sldChg>
      <pc:sldChg chg="addSp delSp modSp mod">
        <pc:chgData name="ΕΥΑ ΠΑΝΤΕΛΑΚΗ" userId="3d1a910aa14ca6c7" providerId="LiveId" clId="{AB33AADD-29D9-4E48-BAFC-331084476DC7}" dt="2026-02-08T12:37:57.597" v="787" actId="20577"/>
        <pc:sldMkLst>
          <pc:docMk/>
          <pc:sldMk cId="672648472" sldId="2013"/>
        </pc:sldMkLst>
        <pc:spChg chg="mod">
          <ac:chgData name="ΕΥΑ ΠΑΝΤΕΛΑΚΗ" userId="3d1a910aa14ca6c7" providerId="LiveId" clId="{AB33AADD-29D9-4E48-BAFC-331084476DC7}" dt="2026-02-08T12:37:57.597" v="787" actId="20577"/>
          <ac:spMkLst>
            <pc:docMk/>
            <pc:sldMk cId="672648472" sldId="2013"/>
            <ac:spMk id="2" creationId="{00000000-0000-0000-0000-000000000000}"/>
          </ac:spMkLst>
        </pc:spChg>
        <pc:spChg chg="add mod">
          <ac:chgData name="ΕΥΑ ΠΑΝΤΕΛΑΚΗ" userId="3d1a910aa14ca6c7" providerId="LiveId" clId="{AB33AADD-29D9-4E48-BAFC-331084476DC7}" dt="2026-02-01T19:18:35.792" v="164" actId="2710"/>
          <ac:spMkLst>
            <pc:docMk/>
            <pc:sldMk cId="672648472" sldId="2013"/>
            <ac:spMk id="5" creationId="{58293F0B-C42C-FB97-B864-37F9BB621B69}"/>
          </ac:spMkLst>
        </pc:spChg>
      </pc:sldChg>
      <pc:sldChg chg="addSp delSp modSp mod">
        <pc:chgData name="ΕΥΑ ΠΑΝΤΕΛΑΚΗ" userId="3d1a910aa14ca6c7" providerId="LiveId" clId="{AB33AADD-29D9-4E48-BAFC-331084476DC7}" dt="2026-02-08T09:13:46.391" v="235" actId="20577"/>
        <pc:sldMkLst>
          <pc:docMk/>
          <pc:sldMk cId="1538920152" sldId="2014"/>
        </pc:sldMkLst>
        <pc:spChg chg="mod">
          <ac:chgData name="ΕΥΑ ΠΑΝΤΕΛΑΚΗ" userId="3d1a910aa14ca6c7" providerId="LiveId" clId="{AB33AADD-29D9-4E48-BAFC-331084476DC7}" dt="2026-02-08T09:09:20.645" v="205" actId="20577"/>
          <ac:spMkLst>
            <pc:docMk/>
            <pc:sldMk cId="1538920152" sldId="2014"/>
            <ac:spMk id="2" creationId="{00000000-0000-0000-0000-000000000000}"/>
          </ac:spMkLst>
        </pc:spChg>
        <pc:spChg chg="add del mod">
          <ac:chgData name="ΕΥΑ ΠΑΝΤΕΛΑΚΗ" userId="3d1a910aa14ca6c7" providerId="LiveId" clId="{AB33AADD-29D9-4E48-BAFC-331084476DC7}" dt="2026-02-08T09:13:46.391" v="235" actId="20577"/>
          <ac:spMkLst>
            <pc:docMk/>
            <pc:sldMk cId="1538920152" sldId="2014"/>
            <ac:spMk id="4" creationId="{00000000-0000-0000-0000-000000000000}"/>
          </ac:spMkLst>
        </pc:spChg>
      </pc:sldChg>
      <pc:sldChg chg="addSp delSp modSp mod">
        <pc:chgData name="ΕΥΑ ΠΑΝΤΕΛΑΚΗ" userId="3d1a910aa14ca6c7" providerId="LiveId" clId="{AB33AADD-29D9-4E48-BAFC-331084476DC7}" dt="2026-02-08T10:23:59.652" v="474" actId="20577"/>
        <pc:sldMkLst>
          <pc:docMk/>
          <pc:sldMk cId="1813676464" sldId="2015"/>
        </pc:sldMkLst>
        <pc:spChg chg="mod">
          <ac:chgData name="ΕΥΑ ΠΑΝΤΕΛΑΚΗ" userId="3d1a910aa14ca6c7" providerId="LiveId" clId="{AB33AADD-29D9-4E48-BAFC-331084476DC7}" dt="2026-02-08T10:23:59.652" v="474" actId="20577"/>
          <ac:spMkLst>
            <pc:docMk/>
            <pc:sldMk cId="1813676464" sldId="2015"/>
            <ac:spMk id="2" creationId="{00000000-0000-0000-0000-000000000000}"/>
          </ac:spMkLst>
        </pc:spChg>
        <pc:spChg chg="add del mod">
          <ac:chgData name="ΕΥΑ ΠΑΝΤΕΛΑΚΗ" userId="3d1a910aa14ca6c7" providerId="LiveId" clId="{AB33AADD-29D9-4E48-BAFC-331084476DC7}" dt="2026-02-08T10:14:57.114" v="443" actId="255"/>
          <ac:spMkLst>
            <pc:docMk/>
            <pc:sldMk cId="1813676464" sldId="2015"/>
            <ac:spMk id="4" creationId="{00000000-0000-0000-0000-000000000000}"/>
          </ac:spMkLst>
        </pc:spChg>
        <pc:spChg chg="add mod">
          <ac:chgData name="ΕΥΑ ΠΑΝΤΕΛΑΚΗ" userId="3d1a910aa14ca6c7" providerId="LiveId" clId="{AB33AADD-29D9-4E48-BAFC-331084476DC7}" dt="2026-02-08T10:13:30.772" v="407" actId="20578"/>
          <ac:spMkLst>
            <pc:docMk/>
            <pc:sldMk cId="1813676464" sldId="2015"/>
            <ac:spMk id="12" creationId="{6FAA75A3-37A1-D9A6-EBF8-690461940B37}"/>
          </ac:spMkLst>
        </pc:spChg>
      </pc:sldChg>
      <pc:sldChg chg="addSp modSp mod">
        <pc:chgData name="ΕΥΑ ΠΑΝΤΕΛΑΚΗ" userId="3d1a910aa14ca6c7" providerId="LiveId" clId="{AB33AADD-29D9-4E48-BAFC-331084476DC7}" dt="2026-02-22T17:35:27.043" v="850" actId="20577"/>
        <pc:sldMkLst>
          <pc:docMk/>
          <pc:sldMk cId="2745266755" sldId="2016"/>
        </pc:sldMkLst>
        <pc:spChg chg="mod">
          <ac:chgData name="ΕΥΑ ΠΑΝΤΕΛΑΚΗ" userId="3d1a910aa14ca6c7" providerId="LiveId" clId="{AB33AADD-29D9-4E48-BAFC-331084476DC7}" dt="2026-02-08T11:31:22.524" v="777" actId="1076"/>
          <ac:spMkLst>
            <pc:docMk/>
            <pc:sldMk cId="2745266755" sldId="2016"/>
            <ac:spMk id="2" creationId="{00000000-0000-0000-0000-000000000000}"/>
          </ac:spMkLst>
        </pc:spChg>
        <pc:spChg chg="mod">
          <ac:chgData name="ΕΥΑ ΠΑΝΤΕΛΑΚΗ" userId="3d1a910aa14ca6c7" providerId="LiveId" clId="{AB33AADD-29D9-4E48-BAFC-331084476DC7}" dt="2026-02-22T17:35:27.043" v="850" actId="20577"/>
          <ac:spMkLst>
            <pc:docMk/>
            <pc:sldMk cId="2745266755" sldId="2016"/>
            <ac:spMk id="4" creationId="{00000000-0000-0000-0000-000000000000}"/>
          </ac:spMkLst>
        </pc:spChg>
        <pc:spChg chg="add mod">
          <ac:chgData name="ΕΥΑ ΠΑΝΤΕΛΑΚΗ" userId="3d1a910aa14ca6c7" providerId="LiveId" clId="{AB33AADD-29D9-4E48-BAFC-331084476DC7}" dt="2026-02-08T11:29:23.493" v="758" actId="20578"/>
          <ac:spMkLst>
            <pc:docMk/>
            <pc:sldMk cId="2745266755" sldId="2016"/>
            <ac:spMk id="5" creationId="{8511D775-0965-E729-FC8D-70AF9DA70E29}"/>
          </ac:spMkLst>
        </pc:spChg>
      </pc:sldChg>
      <pc:sldChg chg="delSp modSp mod">
        <pc:chgData name="ΕΥΑ ΠΑΝΤΕΛΑΚΗ" userId="3d1a910aa14ca6c7" providerId="LiveId" clId="{AB33AADD-29D9-4E48-BAFC-331084476DC7}" dt="2026-02-08T10:38:56.338" v="541" actId="1076"/>
        <pc:sldMkLst>
          <pc:docMk/>
          <pc:sldMk cId="3835095983" sldId="2017"/>
        </pc:sldMkLst>
        <pc:spChg chg="mod">
          <ac:chgData name="ΕΥΑ ΠΑΝΤΕΛΑΚΗ" userId="3d1a910aa14ca6c7" providerId="LiveId" clId="{AB33AADD-29D9-4E48-BAFC-331084476DC7}" dt="2026-02-08T10:34:17.346" v="497" actId="20577"/>
          <ac:spMkLst>
            <pc:docMk/>
            <pc:sldMk cId="3835095983" sldId="2017"/>
            <ac:spMk id="2" creationId="{00000000-0000-0000-0000-000000000000}"/>
          </ac:spMkLst>
        </pc:spChg>
        <pc:spChg chg="mod">
          <ac:chgData name="ΕΥΑ ΠΑΝΤΕΛΑΚΗ" userId="3d1a910aa14ca6c7" providerId="LiveId" clId="{AB33AADD-29D9-4E48-BAFC-331084476DC7}" dt="2026-02-08T10:38:56.338" v="541" actId="1076"/>
          <ac:spMkLst>
            <pc:docMk/>
            <pc:sldMk cId="3835095983" sldId="2017"/>
            <ac:spMk id="4" creationId="{00000000-0000-0000-0000-000000000000}"/>
          </ac:spMkLst>
        </pc:spChg>
      </pc:sldChg>
      <pc:sldChg chg="modSp mod">
        <pc:chgData name="ΕΥΑ ΠΑΝΤΕΛΑΚΗ" userId="3d1a910aa14ca6c7" providerId="LiveId" clId="{AB33AADD-29D9-4E48-BAFC-331084476DC7}" dt="2026-02-08T10:45:14.731" v="558" actId="2710"/>
        <pc:sldMkLst>
          <pc:docMk/>
          <pc:sldMk cId="1704983671" sldId="2018"/>
        </pc:sldMkLst>
        <pc:spChg chg="mod">
          <ac:chgData name="ΕΥΑ ΠΑΝΤΕΛΑΚΗ" userId="3d1a910aa14ca6c7" providerId="LiveId" clId="{AB33AADD-29D9-4E48-BAFC-331084476DC7}" dt="2026-02-08T10:44:51" v="551" actId="20578"/>
          <ac:spMkLst>
            <pc:docMk/>
            <pc:sldMk cId="1704983671" sldId="2018"/>
            <ac:spMk id="2" creationId="{00000000-0000-0000-0000-000000000000}"/>
          </ac:spMkLst>
        </pc:spChg>
        <pc:spChg chg="mod">
          <ac:chgData name="ΕΥΑ ΠΑΝΤΕΛΑΚΗ" userId="3d1a910aa14ca6c7" providerId="LiveId" clId="{AB33AADD-29D9-4E48-BAFC-331084476DC7}" dt="2026-02-08T10:45:14.731" v="558" actId="2710"/>
          <ac:spMkLst>
            <pc:docMk/>
            <pc:sldMk cId="1704983671" sldId="2018"/>
            <ac:spMk id="4" creationId="{00000000-0000-0000-0000-000000000000}"/>
          </ac:spMkLst>
        </pc:spChg>
      </pc:sldChg>
      <pc:sldChg chg="delSp modSp mod">
        <pc:chgData name="ΕΥΑ ΠΑΝΤΕΛΑΚΗ" userId="3d1a910aa14ca6c7" providerId="LiveId" clId="{AB33AADD-29D9-4E48-BAFC-331084476DC7}" dt="2026-02-08T09:39:45.518" v="274" actId="255"/>
        <pc:sldMkLst>
          <pc:docMk/>
          <pc:sldMk cId="1368895231" sldId="2020"/>
        </pc:sldMkLst>
        <pc:spChg chg="mod">
          <ac:chgData name="ΕΥΑ ΠΑΝΤΕΛΑΚΗ" userId="3d1a910aa14ca6c7" providerId="LiveId" clId="{AB33AADD-29D9-4E48-BAFC-331084476DC7}" dt="2026-02-08T09:39:45.518" v="274" actId="255"/>
          <ac:spMkLst>
            <pc:docMk/>
            <pc:sldMk cId="1368895231" sldId="2020"/>
            <ac:spMk id="4" creationId="{00000000-0000-0000-0000-000000000000}"/>
          </ac:spMkLst>
        </pc:spChg>
      </pc:sldChg>
      <pc:sldChg chg="addSp delSp modSp mod">
        <pc:chgData name="ΕΥΑ ΠΑΝΤΕΛΑΚΗ" userId="3d1a910aa14ca6c7" providerId="LiveId" clId="{AB33AADD-29D9-4E48-BAFC-331084476DC7}" dt="2026-02-08T12:38:10.436" v="788" actId="20577"/>
        <pc:sldMkLst>
          <pc:docMk/>
          <pc:sldMk cId="2790992926" sldId="2021"/>
        </pc:sldMkLst>
        <pc:spChg chg="mod">
          <ac:chgData name="ΕΥΑ ΠΑΝΤΕΛΑΚΗ" userId="3d1a910aa14ca6c7" providerId="LiveId" clId="{AB33AADD-29D9-4E48-BAFC-331084476DC7}" dt="2026-02-08T12:38:10.436" v="788" actId="20577"/>
          <ac:spMkLst>
            <pc:docMk/>
            <pc:sldMk cId="2790992926" sldId="2021"/>
            <ac:spMk id="2" creationId="{00000000-0000-0000-0000-000000000000}"/>
          </ac:spMkLst>
        </pc:spChg>
        <pc:spChg chg="add mod">
          <ac:chgData name="ΕΥΑ ΠΑΝΤΕΛΑΚΗ" userId="3d1a910aa14ca6c7" providerId="LiveId" clId="{AB33AADD-29D9-4E48-BAFC-331084476DC7}" dt="2026-02-08T09:12:06.613" v="231" actId="1076"/>
          <ac:spMkLst>
            <pc:docMk/>
            <pc:sldMk cId="2790992926" sldId="2021"/>
            <ac:spMk id="10" creationId="{78ABC121-88D8-B8BC-BDA3-7C0E6DCDBD2E}"/>
          </ac:spMkLst>
        </pc:spChg>
        <pc:spChg chg="add mod">
          <ac:chgData name="ΕΥΑ ΠΑΝΤΕΛΑΚΗ" userId="3d1a910aa14ca6c7" providerId="LiveId" clId="{AB33AADD-29D9-4E48-BAFC-331084476DC7}" dt="2026-02-01T19:26:34.487" v="197" actId="20578"/>
          <ac:spMkLst>
            <pc:docMk/>
            <pc:sldMk cId="2790992926" sldId="2021"/>
            <ac:spMk id="12" creationId="{3C27A6F7-9036-F011-F7A3-96FCEA79BBCB}"/>
          </ac:spMkLst>
        </pc:spChg>
      </pc:sldChg>
      <pc:sldChg chg="modSp mod">
        <pc:chgData name="ΕΥΑ ΠΑΝΤΕΛΑΚΗ" userId="3d1a910aa14ca6c7" providerId="LiveId" clId="{AB33AADD-29D9-4E48-BAFC-331084476DC7}" dt="2026-02-24T07:14:20.729" v="922" actId="20577"/>
        <pc:sldMkLst>
          <pc:docMk/>
          <pc:sldMk cId="3348164513" sldId="2022"/>
        </pc:sldMkLst>
        <pc:spChg chg="mod">
          <ac:chgData name="ΕΥΑ ΠΑΝΤΕΛΑΚΗ" userId="3d1a910aa14ca6c7" providerId="LiveId" clId="{AB33AADD-29D9-4E48-BAFC-331084476DC7}" dt="2026-02-22T17:42:42.417" v="900" actId="20577"/>
          <ac:spMkLst>
            <pc:docMk/>
            <pc:sldMk cId="3348164513" sldId="2022"/>
            <ac:spMk id="2" creationId="{00000000-0000-0000-0000-000000000000}"/>
          </ac:spMkLst>
        </pc:spChg>
        <pc:spChg chg="mod">
          <ac:chgData name="ΕΥΑ ΠΑΝΤΕΛΑΚΗ" userId="3d1a910aa14ca6c7" providerId="LiveId" clId="{AB33AADD-29D9-4E48-BAFC-331084476DC7}" dt="2026-02-24T07:14:20.729" v="922" actId="20577"/>
          <ac:spMkLst>
            <pc:docMk/>
            <pc:sldMk cId="3348164513" sldId="2022"/>
            <ac:spMk id="4" creationId="{00000000-0000-0000-0000-000000000000}"/>
          </ac:spMkLst>
        </pc:spChg>
      </pc:sldChg>
      <pc:sldChg chg="modSp new mod">
        <pc:chgData name="ΕΥΑ ΠΑΝΤΕΛΑΚΗ" userId="3d1a910aa14ca6c7" providerId="LiveId" clId="{AB33AADD-29D9-4E48-BAFC-331084476DC7}" dt="2026-02-08T09:59:42.621" v="353" actId="14100"/>
        <pc:sldMkLst>
          <pc:docMk/>
          <pc:sldMk cId="1152243848" sldId="2023"/>
        </pc:sldMkLst>
        <pc:spChg chg="mod">
          <ac:chgData name="ΕΥΑ ΠΑΝΤΕΛΑΚΗ" userId="3d1a910aa14ca6c7" providerId="LiveId" clId="{AB33AADD-29D9-4E48-BAFC-331084476DC7}" dt="2026-02-08T09:59:42.621" v="353" actId="14100"/>
          <ac:spMkLst>
            <pc:docMk/>
            <pc:sldMk cId="1152243848" sldId="2023"/>
            <ac:spMk id="2" creationId="{3DE99FCA-8A8E-AE1B-3101-0799A17AE502}"/>
          </ac:spMkLst>
        </pc:spChg>
        <pc:spChg chg="mod">
          <ac:chgData name="ΕΥΑ ΠΑΝΤΕΛΑΚΗ" userId="3d1a910aa14ca6c7" providerId="LiveId" clId="{AB33AADD-29D9-4E48-BAFC-331084476DC7}" dt="2026-02-08T09:59:11.738" v="348" actId="255"/>
          <ac:spMkLst>
            <pc:docMk/>
            <pc:sldMk cId="1152243848" sldId="2023"/>
            <ac:spMk id="3" creationId="{99B9A185-0125-1B18-6180-540F7B83D23F}"/>
          </ac:spMkLst>
        </pc:spChg>
      </pc:sldChg>
      <pc:sldChg chg="addSp delSp modSp new mod">
        <pc:chgData name="ΕΥΑ ΠΑΝΤΕΛΑΚΗ" userId="3d1a910aa14ca6c7" providerId="LiveId" clId="{AB33AADD-29D9-4E48-BAFC-331084476DC7}" dt="2026-02-22T17:48:31.066" v="912" actId="20577"/>
        <pc:sldMkLst>
          <pc:docMk/>
          <pc:sldMk cId="4011735724" sldId="2026"/>
        </pc:sldMkLst>
        <pc:spChg chg="add mod">
          <ac:chgData name="ΕΥΑ ΠΑΝΤΕΛΑΚΗ" userId="3d1a910aa14ca6c7" providerId="LiveId" clId="{AB33AADD-29D9-4E48-BAFC-331084476DC7}" dt="2026-02-22T17:48:31.066" v="912" actId="20577"/>
          <ac:spMkLst>
            <pc:docMk/>
            <pc:sldMk cId="4011735724" sldId="2026"/>
            <ac:spMk id="4" creationId="{53D1AC43-0F58-D568-65E5-C850DD76B83A}"/>
          </ac:spMkLst>
        </pc:spChg>
      </pc:sldChg>
      <pc:sldChg chg="modSp new mod">
        <pc:chgData name="ΕΥΑ ΠΑΝΤΕΛΑΚΗ" userId="3d1a910aa14ca6c7" providerId="LiveId" clId="{AB33AADD-29D9-4E48-BAFC-331084476DC7}" dt="2026-02-08T10:51:55.846" v="611" actId="255"/>
        <pc:sldMkLst>
          <pc:docMk/>
          <pc:sldMk cId="1310709833" sldId="2027"/>
        </pc:sldMkLst>
        <pc:spChg chg="mod">
          <ac:chgData name="ΕΥΑ ΠΑΝΤΕΛΑΚΗ" userId="3d1a910aa14ca6c7" providerId="LiveId" clId="{AB33AADD-29D9-4E48-BAFC-331084476DC7}" dt="2026-02-08T10:51:55.846" v="611" actId="255"/>
          <ac:spMkLst>
            <pc:docMk/>
            <pc:sldMk cId="1310709833" sldId="2027"/>
            <ac:spMk id="2" creationId="{B3C30137-0DC4-DEBE-5E49-51D46264ECAC}"/>
          </ac:spMkLst>
        </pc:spChg>
      </pc:sldChg>
      <pc:sldChg chg="modSp new mod">
        <pc:chgData name="ΕΥΑ ΠΑΝΤΕΛΑΚΗ" userId="3d1a910aa14ca6c7" providerId="LiveId" clId="{AB33AADD-29D9-4E48-BAFC-331084476DC7}" dt="2026-02-08T11:31:56.816" v="784" actId="1076"/>
        <pc:sldMkLst>
          <pc:docMk/>
          <pc:sldMk cId="767379600" sldId="2028"/>
        </pc:sldMkLst>
        <pc:spChg chg="mod">
          <ac:chgData name="ΕΥΑ ΠΑΝΤΕΛΑΚΗ" userId="3d1a910aa14ca6c7" providerId="LiveId" clId="{AB33AADD-29D9-4E48-BAFC-331084476DC7}" dt="2026-02-08T11:19:12.643" v="730" actId="14100"/>
          <ac:spMkLst>
            <pc:docMk/>
            <pc:sldMk cId="767379600" sldId="2028"/>
            <ac:spMk id="2" creationId="{4A20D7D1-6E2C-7DAE-9472-EDF82592DFBA}"/>
          </ac:spMkLst>
        </pc:spChg>
        <pc:spChg chg="mod">
          <ac:chgData name="ΕΥΑ ΠΑΝΤΕΛΑΚΗ" userId="3d1a910aa14ca6c7" providerId="LiveId" clId="{AB33AADD-29D9-4E48-BAFC-331084476DC7}" dt="2026-02-08T11:31:56.816" v="784" actId="1076"/>
          <ac:spMkLst>
            <pc:docMk/>
            <pc:sldMk cId="767379600" sldId="2028"/>
            <ac:spMk id="3" creationId="{AD2F5D77-9169-6E6F-A2B8-62912D544BA8}"/>
          </ac:spMkLst>
        </pc:spChg>
      </pc:sldChg>
      <pc:sldChg chg="modSp new mod">
        <pc:chgData name="ΕΥΑ ΠΑΝΤΕΛΑΚΗ" userId="3d1a910aa14ca6c7" providerId="LiveId" clId="{AB33AADD-29D9-4E48-BAFC-331084476DC7}" dt="2026-02-08T11:32:14.908" v="785" actId="255"/>
        <pc:sldMkLst>
          <pc:docMk/>
          <pc:sldMk cId="3943413317" sldId="2029"/>
        </pc:sldMkLst>
        <pc:spChg chg="mod">
          <ac:chgData name="ΕΥΑ ΠΑΝΤΕΛΑΚΗ" userId="3d1a910aa14ca6c7" providerId="LiveId" clId="{AB33AADD-29D9-4E48-BAFC-331084476DC7}" dt="2026-02-08T11:23:49.790" v="754" actId="2710"/>
          <ac:spMkLst>
            <pc:docMk/>
            <pc:sldMk cId="3943413317" sldId="2029"/>
            <ac:spMk id="2" creationId="{96DC5AE1-33FB-0495-2FCC-5A07A722D075}"/>
          </ac:spMkLst>
        </pc:spChg>
        <pc:spChg chg="mod">
          <ac:chgData name="ΕΥΑ ΠΑΝΤΕΛΑΚΗ" userId="3d1a910aa14ca6c7" providerId="LiveId" clId="{AB33AADD-29D9-4E48-BAFC-331084476DC7}" dt="2026-02-08T11:32:14.908" v="785" actId="255"/>
          <ac:spMkLst>
            <pc:docMk/>
            <pc:sldMk cId="3943413317" sldId="2029"/>
            <ac:spMk id="3" creationId="{53A5291B-B6A0-AC0D-1615-B53A1A5C8E79}"/>
          </ac:spMkLst>
        </pc:spChg>
      </pc:sldChg>
      <pc:sldChg chg="delSp modSp mod">
        <pc:chgData name="ΕΥΑ ΠΑΝΤΕΛΑΚΗ" userId="3d1a910aa14ca6c7" providerId="LiveId" clId="{AB33AADD-29D9-4E48-BAFC-331084476DC7}" dt="2026-02-24T07:13:25.178" v="920" actId="20577"/>
        <pc:sldMkLst>
          <pc:docMk/>
          <pc:sldMk cId="3145526173" sldId="2030"/>
        </pc:sldMkLst>
        <pc:spChg chg="mod">
          <ac:chgData name="ΕΥΑ ΠΑΝΤΕΛΑΚΗ" userId="3d1a910aa14ca6c7" providerId="LiveId" clId="{AB33AADD-29D9-4E48-BAFC-331084476DC7}" dt="2026-02-24T07:13:25.178" v="920" actId="20577"/>
          <ac:spMkLst>
            <pc:docMk/>
            <pc:sldMk cId="3145526173" sldId="2030"/>
            <ac:spMk id="2" creationId="{0FF0C0B5-8275-6276-3DFC-3B2327114D52}"/>
          </ac:spMkLst>
        </pc:spChg>
        <pc:spChg chg="mod">
          <ac:chgData name="ΕΥΑ ΠΑΝΤΕΛΑΚΗ" userId="3d1a910aa14ca6c7" providerId="LiveId" clId="{AB33AADD-29D9-4E48-BAFC-331084476DC7}" dt="2026-02-22T17:41:54.989" v="896" actId="13926"/>
          <ac:spMkLst>
            <pc:docMk/>
            <pc:sldMk cId="3145526173" sldId="2030"/>
            <ac:spMk id="3" creationId="{A80CD7A8-2FB7-33B7-2AE5-9185F06F592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6950" y="730250"/>
            <a:ext cx="4864100" cy="36496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8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24388"/>
            <a:ext cx="5486400" cy="437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278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8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8568C96-3D9B-4CEA-82D6-5318AA7F4D6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01702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3924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6781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43000" y="784188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 b="1"/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2484D-3F63-488A-990A-36E3F22D10C7}" type="slidenum">
              <a:rPr lang="de-DE" smtClean="0"/>
              <a:pPr>
                <a:defRPr/>
              </a:pPr>
              <a:t>‹#›</a:t>
            </a:fld>
            <a:endParaRPr lang="de-DE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Ορθογώνιο 8"/>
          <p:cNvSpPr/>
          <p:nvPr userDrawn="1"/>
        </p:nvSpPr>
        <p:spPr>
          <a:xfrm>
            <a:off x="467544" y="764704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Πεντάγωνο 9"/>
          <p:cNvSpPr/>
          <p:nvPr userDrawn="1"/>
        </p:nvSpPr>
        <p:spPr>
          <a:xfrm>
            <a:off x="467544" y="2316163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1247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C16-FAF2-2C41-B697-563997C522AD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666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9EA-0687-604F-B97A-763B6765DF9F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731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lnSpc>
                <a:spcPct val="150000"/>
              </a:lnSpc>
              <a:defRPr sz="4400"/>
            </a:lvl1pPr>
            <a:lvl2pPr>
              <a:lnSpc>
                <a:spcPct val="150000"/>
              </a:lnSpc>
              <a:defRPr sz="4000"/>
            </a:lvl2pPr>
            <a:lvl3pPr>
              <a:lnSpc>
                <a:spcPct val="150000"/>
              </a:lnSpc>
              <a:defRPr sz="3200"/>
            </a:lvl3pPr>
            <a:lvl4pPr>
              <a:lnSpc>
                <a:spcPct val="150000"/>
              </a:lnSpc>
              <a:defRPr sz="2800"/>
            </a:lvl4pPr>
            <a:lvl5pPr>
              <a:lnSpc>
                <a:spcPct val="150000"/>
              </a:lnSpc>
              <a:defRPr sz="2800"/>
            </a:lvl5pPr>
          </a:lstStyle>
          <a:p>
            <a:pPr lvl="0"/>
            <a:r>
              <a:rPr lang="el-GR" dirty="0"/>
              <a:t>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/>
              <a:t>2016</a:t>
            </a:r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Δρ Χαράλαμπος Μουζάκης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8" name="15 - Ευθεία γραμμή σύνδεσης"/>
          <p:cNvCxnSpPr/>
          <p:nvPr userDrawn="1"/>
        </p:nvCxnSpPr>
        <p:spPr bwMode="auto">
          <a:xfrm>
            <a:off x="1522058" y="1194393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 userDrawn="1"/>
        </p:nvCxnSpPr>
        <p:spPr bwMode="auto">
          <a:xfrm>
            <a:off x="467544" y="6453336"/>
            <a:ext cx="8476309" cy="19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Ορθογώνιο 10"/>
          <p:cNvSpPr/>
          <p:nvPr userDrawn="1"/>
        </p:nvSpPr>
        <p:spPr>
          <a:xfrm>
            <a:off x="467544" y="628501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Πεντάγωνο 11"/>
          <p:cNvSpPr/>
          <p:nvPr userDrawn="1"/>
        </p:nvSpPr>
        <p:spPr>
          <a:xfrm>
            <a:off x="467544" y="603852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Τίτλος 1"/>
          <p:cNvSpPr>
            <a:spLocks noGrp="1"/>
          </p:cNvSpPr>
          <p:nvPr>
            <p:ph type="title"/>
          </p:nvPr>
        </p:nvSpPr>
        <p:spPr>
          <a:xfrm>
            <a:off x="1143000" y="365127"/>
            <a:ext cx="7372350" cy="1075390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el-GR" dirty="0"/>
              <a:t>Στυλ κύριου τίτλου</a:t>
            </a:r>
          </a:p>
        </p:txBody>
      </p:sp>
    </p:spTree>
    <p:extLst>
      <p:ext uri="{BB962C8B-B14F-4D97-AF65-F5344CB8AC3E}">
        <p14:creationId xmlns:p14="http://schemas.microsoft.com/office/powerpoint/2010/main" val="398985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B9B27-4D02-2940-AED5-BC8F2B3B1507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588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7878-2C98-7449-BB8F-764A5EA8E558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8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F403-9584-1749-B6AB-5E1C5F94527C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96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0351-EB03-5444-BA93-B7E778374E24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636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B90-FF7E-5041-AB9F-1BC0957AB829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426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8CB6-48D8-4E47-B0D3-B56230F429D0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742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16D3-DCE8-CC45-8106-AE5DFCD073F9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254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smtClean="0"/>
              <a:pPr/>
              <a:t>2/24/2026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8"/>
          <p:cNvSpPr/>
          <p:nvPr userDrawn="1"/>
        </p:nvSpPr>
        <p:spPr bwMode="auto">
          <a:xfrm>
            <a:off x="163906" y="796626"/>
            <a:ext cx="86598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64271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1" r:id="rId1"/>
    <p:sldLayoutId id="2147484472" r:id="rId2"/>
    <p:sldLayoutId id="2147484473" r:id="rId3"/>
    <p:sldLayoutId id="2147484474" r:id="rId4"/>
    <p:sldLayoutId id="2147484475" r:id="rId5"/>
    <p:sldLayoutId id="2147484476" r:id="rId6"/>
    <p:sldLayoutId id="2147484477" r:id="rId7"/>
    <p:sldLayoutId id="2147484478" r:id="rId8"/>
    <p:sldLayoutId id="2147484479" r:id="rId9"/>
    <p:sldLayoutId id="2147484480" r:id="rId10"/>
    <p:sldLayoutId id="214748448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chamilo1.edivea.net/courses/MA8AINONTASGIATHNOHMATIKHGLWSSA/index.php?id_session=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62924" y="1445867"/>
            <a:ext cx="6741702" cy="1872208"/>
          </a:xfrm>
        </p:spPr>
        <p:txBody>
          <a:bodyPr>
            <a:noAutofit/>
          </a:bodyPr>
          <a:lstStyle/>
          <a:p>
            <a:r>
              <a:rPr lang="el-GR" sz="2800" dirty="0"/>
              <a:t>Σχεδιασμός, ανάπτυξη και αποτίμηση εκπαιδευτικού υλικού με τη μέθοδο της </a:t>
            </a:r>
            <a:r>
              <a:rPr lang="el-GR" sz="2800" dirty="0" err="1"/>
              <a:t>εξΑΕ</a:t>
            </a:r>
            <a:r>
              <a:rPr lang="el-GR" sz="2800" dirty="0"/>
              <a:t> με σκοπό την διδασκαλία της </a:t>
            </a:r>
            <a:r>
              <a:rPr lang="en-US" sz="2800" dirty="0"/>
              <a:t>N</a:t>
            </a:r>
            <a:r>
              <a:rPr lang="el-GR" sz="2800" dirty="0" err="1"/>
              <a:t>οηματικής</a:t>
            </a:r>
            <a:r>
              <a:rPr lang="el-GR" sz="2800" dirty="0"/>
              <a:t> Γλώσσας  σε μαθητές Νηπιαγωγείου</a:t>
            </a:r>
            <a:endParaRPr lang="el-GR" sz="2800" b="1" dirty="0">
              <a:solidFill>
                <a:srgbClr val="C00000"/>
              </a:solidFill>
            </a:endParaRPr>
          </a:p>
        </p:txBody>
      </p:sp>
      <p:cxnSp>
        <p:nvCxnSpPr>
          <p:cNvPr id="16" name="15 - Ευθεία γραμμή σύνδεσης"/>
          <p:cNvCxnSpPr>
            <a:cxnSpLocks/>
          </p:cNvCxnSpPr>
          <p:nvPr/>
        </p:nvCxnSpPr>
        <p:spPr bwMode="auto">
          <a:xfrm flipV="1">
            <a:off x="1043608" y="1052736"/>
            <a:ext cx="7780334" cy="36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81" name="11 - Ορθογώνιο"/>
          <p:cNvSpPr>
            <a:spLocks noChangeArrowheads="1"/>
          </p:cNvSpPr>
          <p:nvPr/>
        </p:nvSpPr>
        <p:spPr bwMode="auto">
          <a:xfrm>
            <a:off x="569279" y="356872"/>
            <a:ext cx="8440960" cy="469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l-GR" sz="1400" dirty="0">
                <a:latin typeface="Book Antiqua" panose="02040602050305030304" pitchFamily="18" charset="0"/>
              </a:rPr>
              <a:t>Πρόγραμμα Μεταπτυχιακών Σπουδών: </a:t>
            </a:r>
            <a:endParaRPr lang="en-US" sz="1400" dirty="0">
              <a:latin typeface="Book Antiqua" panose="02040602050305030304" pitchFamily="18" charset="0"/>
            </a:endParaRPr>
          </a:p>
          <a:p>
            <a:pPr algn="ctr"/>
            <a:r>
              <a:rPr lang="el-GR" sz="1050" dirty="0">
                <a:latin typeface="Book Antiqua" panose="02040602050305030304" pitchFamily="18" charset="0"/>
              </a:rPr>
              <a:t>«Επιστήμες της Αγωγής - Εξ Αποστάσεως Εκπαίδευση  με την αξιοποίηση Προηγμένων Μαθησιακών Τεχνολογιών (e-</a:t>
            </a:r>
            <a:r>
              <a:rPr lang="el-GR" sz="1050" dirty="0" err="1">
                <a:latin typeface="Book Antiqua" panose="02040602050305030304" pitchFamily="18" charset="0"/>
              </a:rPr>
              <a:t>Learning</a:t>
            </a:r>
            <a:r>
              <a:rPr lang="el-GR" sz="1050" dirty="0">
                <a:latin typeface="Book Antiqua" panose="02040602050305030304" pitchFamily="18" charset="0"/>
              </a:rPr>
              <a:t>)»</a:t>
            </a:r>
            <a:endParaRPr lang="el-GR" sz="1000" dirty="0">
              <a:latin typeface="Book Antiqua" panose="02040602050305030304" pitchFamily="18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187624" y="5806131"/>
            <a:ext cx="72042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Ρέθυμνο,</a:t>
            </a:r>
            <a:r>
              <a:rPr kumimoji="0" lang="el-GR" sz="20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202</a:t>
            </a:r>
            <a:r>
              <a:rPr kumimoji="0" lang="en-US" sz="20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6</a:t>
            </a:r>
            <a:endParaRPr kumimoji="0" lang="el-GR" sz="20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15 - Ευθεία γραμμή σύνδεσης"/>
          <p:cNvCxnSpPr>
            <a:cxnSpLocks/>
          </p:cNvCxnSpPr>
          <p:nvPr/>
        </p:nvCxnSpPr>
        <p:spPr bwMode="auto">
          <a:xfrm flipV="1">
            <a:off x="1043608" y="1101540"/>
            <a:ext cx="7780334" cy="19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/>
        </p:nvCxnSpPr>
        <p:spPr bwMode="auto">
          <a:xfrm>
            <a:off x="1638680" y="5589240"/>
            <a:ext cx="6991725" cy="129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9 - Ορθογώνιο"/>
          <p:cNvSpPr/>
          <p:nvPr/>
        </p:nvSpPr>
        <p:spPr>
          <a:xfrm>
            <a:off x="1369379" y="3478885"/>
            <a:ext cx="6840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3200" dirty="0"/>
              <a:t>Ευαγγελία </a:t>
            </a:r>
            <a:r>
              <a:rPr lang="el-GR" sz="3200" dirty="0" err="1"/>
              <a:t>Παντελάκη</a:t>
            </a:r>
            <a:endParaRPr lang="el-GR" sz="3200" dirty="0"/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560343"/>
              </p:ext>
            </p:extLst>
          </p:nvPr>
        </p:nvGraphicFramePr>
        <p:xfrm>
          <a:off x="1930701" y="4853046"/>
          <a:ext cx="6006148" cy="676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21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6201">
                <a:tc>
                  <a:txBody>
                    <a:bodyPr/>
                    <a:lstStyle/>
                    <a:p>
                      <a:pPr algn="ctr"/>
                      <a:r>
                        <a:rPr lang="el-GR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Κωνσταντίνος </a:t>
                      </a:r>
                      <a:r>
                        <a:rPr lang="el-GR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Κωτσίδης</a:t>
                      </a:r>
                      <a:endParaRPr lang="el-GR" sz="16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Παναγιώτης Αναστασιάδης</a:t>
                      </a:r>
                      <a:endParaRPr lang="el-GR" sz="16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Σοφία</a:t>
                      </a:r>
                    </a:p>
                    <a:p>
                      <a:pPr algn="ctr"/>
                      <a:r>
                        <a:rPr lang="el-GR" sz="17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Τρούλη</a:t>
                      </a:r>
                      <a:r>
                        <a:rPr lang="el-GR" sz="17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l-GR" sz="17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9 - Ορθογώνιο"/>
          <p:cNvSpPr/>
          <p:nvPr/>
        </p:nvSpPr>
        <p:spPr>
          <a:xfrm>
            <a:off x="1513395" y="4423721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800" dirty="0"/>
              <a:t>Επιτροπή Κρίσης ΔΕ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3648" y="476672"/>
            <a:ext cx="6552728" cy="549628"/>
          </a:xfrm>
        </p:spPr>
        <p:txBody>
          <a:bodyPr>
            <a:noAutofit/>
          </a:bodyPr>
          <a:lstStyle/>
          <a:p>
            <a:br>
              <a:rPr lang="el-GR" sz="3200" dirty="0"/>
            </a:br>
            <a:r>
              <a:rPr lang="el-GR" sz="3200" dirty="0"/>
              <a:t>6. Παραγόμενο εκπαιδευτικό υλικό 2/4</a:t>
            </a:r>
            <a:endParaRPr lang="el-GR" sz="3200" b="1" dirty="0">
              <a:solidFill>
                <a:srgbClr val="FF0000"/>
              </a:solidFill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1259632" y="1196752"/>
            <a:ext cx="756084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hangingPunct="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000" b="1" u="sng" dirty="0">
                <a:cs typeface="Times New Roman" panose="02020603050405020304" pitchFamily="18" charset="0"/>
              </a:rPr>
              <a:t>Θεματικές ενότητες</a:t>
            </a:r>
            <a:r>
              <a:rPr lang="el-GR" sz="2000" b="1" dirty="0">
                <a:cs typeface="Times New Roman" panose="02020603050405020304" pitchFamily="18" charset="0"/>
              </a:rPr>
              <a:t>:</a:t>
            </a:r>
          </a:p>
          <a:p>
            <a:pPr marL="800100" lvl="1" indent="-342900" eaLnBrk="0" hangingPunct="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altLang="el-GR" sz="2000" b="1" dirty="0">
                <a:cs typeface="Times New Roman" panose="02020603050405020304" pitchFamily="18" charset="0"/>
              </a:rPr>
              <a:t>1</a:t>
            </a:r>
            <a:r>
              <a:rPr lang="el-GR" altLang="el-GR" sz="2000" b="1" baseline="30000" dirty="0">
                <a:cs typeface="Times New Roman" panose="02020603050405020304" pitchFamily="18" charset="0"/>
              </a:rPr>
              <a:t>η</a:t>
            </a:r>
            <a:r>
              <a:rPr lang="el-GR" altLang="el-GR" sz="2000" b="1" dirty="0">
                <a:cs typeface="Times New Roman" panose="02020603050405020304" pitchFamily="18" charset="0"/>
              </a:rPr>
              <a:t> ΔΕ</a:t>
            </a:r>
            <a:r>
              <a:rPr lang="el-GR" altLang="el-GR" sz="2000" dirty="0">
                <a:cs typeface="Times New Roman" panose="02020603050405020304" pitchFamily="18" charset="0"/>
              </a:rPr>
              <a:t>: Πώς μιλούν οι φίλοι που δεν ακούν;</a:t>
            </a:r>
          </a:p>
          <a:p>
            <a:pPr marL="800100" lvl="1" indent="-342900" eaLnBrk="0" hangingPunct="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altLang="el-GR" sz="2000" b="1" dirty="0">
                <a:cs typeface="Times New Roman" panose="02020603050405020304" pitchFamily="18" charset="0"/>
              </a:rPr>
              <a:t>2</a:t>
            </a:r>
            <a:r>
              <a:rPr lang="el-GR" altLang="el-GR" sz="2000" b="1" baseline="30000" dirty="0">
                <a:cs typeface="Times New Roman" panose="02020603050405020304" pitchFamily="18" charset="0"/>
              </a:rPr>
              <a:t>η</a:t>
            </a:r>
            <a:r>
              <a:rPr lang="el-GR" altLang="el-GR" sz="2000" b="1" dirty="0">
                <a:cs typeface="Times New Roman" panose="02020603050405020304" pitchFamily="18" charset="0"/>
              </a:rPr>
              <a:t> ΔΕ</a:t>
            </a:r>
            <a:r>
              <a:rPr lang="el-GR" altLang="el-GR" sz="2000" dirty="0">
                <a:cs typeface="Times New Roman" panose="02020603050405020304" pitchFamily="18" charset="0"/>
              </a:rPr>
              <a:t>: Μαθαίνω τα χρώματα στη Νοηματική Γλώσσα</a:t>
            </a:r>
          </a:p>
          <a:p>
            <a:pPr marL="800100" lvl="1" indent="-342900" eaLnBrk="0" hangingPunct="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altLang="el-GR" sz="2000" b="1" dirty="0">
                <a:cs typeface="Times New Roman" panose="02020603050405020304" pitchFamily="18" charset="0"/>
              </a:rPr>
              <a:t>3</a:t>
            </a:r>
            <a:r>
              <a:rPr lang="el-GR" altLang="el-GR" sz="2000" b="1" baseline="30000" dirty="0">
                <a:cs typeface="Times New Roman" panose="02020603050405020304" pitchFamily="18" charset="0"/>
              </a:rPr>
              <a:t>η</a:t>
            </a:r>
            <a:r>
              <a:rPr lang="el-GR" altLang="el-GR" sz="2000" b="1" dirty="0">
                <a:cs typeface="Times New Roman" panose="02020603050405020304" pitchFamily="18" charset="0"/>
              </a:rPr>
              <a:t> ΔΕ</a:t>
            </a:r>
            <a:r>
              <a:rPr lang="el-GR" altLang="el-GR" sz="2000" dirty="0">
                <a:cs typeface="Times New Roman" panose="02020603050405020304" pitchFamily="18" charset="0"/>
              </a:rPr>
              <a:t>: Δείχνω αυτό που νιώθω με νοήματα</a:t>
            </a:r>
          </a:p>
          <a:p>
            <a:pPr marL="800100" lvl="1" indent="-342900" eaLnBrk="0" hangingPunct="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l-GR" altLang="el-GR" sz="2000" b="1" dirty="0">
                <a:cs typeface="Times New Roman" panose="02020603050405020304" pitchFamily="18" charset="0"/>
              </a:rPr>
              <a:t>4</a:t>
            </a:r>
            <a:r>
              <a:rPr lang="el-GR" altLang="el-GR" sz="2000" b="1" baseline="30000" dirty="0">
                <a:cs typeface="Times New Roman" panose="02020603050405020304" pitchFamily="18" charset="0"/>
              </a:rPr>
              <a:t>η</a:t>
            </a:r>
            <a:r>
              <a:rPr lang="el-GR" altLang="el-GR" sz="2000" b="1" dirty="0">
                <a:cs typeface="Times New Roman" panose="02020603050405020304" pitchFamily="18" charset="0"/>
              </a:rPr>
              <a:t> ΔΕ</a:t>
            </a:r>
            <a:r>
              <a:rPr lang="el-GR" altLang="el-GR" sz="2000" dirty="0">
                <a:cs typeface="Times New Roman" panose="02020603050405020304" pitchFamily="18" charset="0"/>
              </a:rPr>
              <a:t>: Χαιρετώ τους φίλους μου με τα χέρια</a:t>
            </a:r>
            <a:endParaRPr lang="el-GR" sz="2000" b="1" dirty="0"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000" b="1" u="sng" dirty="0">
                <a:cs typeface="Times New Roman" panose="02020603050405020304" pitchFamily="18" charset="0"/>
              </a:rPr>
              <a:t>Εργαλεία δημιουργίας Υλικού</a:t>
            </a:r>
            <a:r>
              <a:rPr lang="el-GR" sz="2000" b="1" dirty="0">
                <a:cs typeface="Times New Roman" panose="02020603050405020304" pitchFamily="18" charset="0"/>
              </a:rPr>
              <a:t>:</a:t>
            </a:r>
          </a:p>
          <a:p>
            <a:pPr lvl="2"/>
            <a:r>
              <a:rPr lang="el-GR" sz="1800" dirty="0"/>
              <a:t>·  </a:t>
            </a:r>
            <a:r>
              <a:rPr lang="el-GR" sz="1800" b="1" dirty="0" err="1"/>
              <a:t>Chamilo</a:t>
            </a:r>
            <a:r>
              <a:rPr lang="el-GR" sz="1800" b="1" dirty="0"/>
              <a:t> LMS</a:t>
            </a:r>
            <a:r>
              <a:rPr lang="el-GR" sz="1800" dirty="0"/>
              <a:t> </a:t>
            </a:r>
          </a:p>
          <a:p>
            <a:pPr lvl="2"/>
            <a:r>
              <a:rPr lang="el-GR" sz="1800" dirty="0"/>
              <a:t>·  </a:t>
            </a:r>
            <a:r>
              <a:rPr lang="el-GR" sz="1800" b="1" dirty="0"/>
              <a:t>H5P</a:t>
            </a:r>
            <a:r>
              <a:rPr lang="el-GR" sz="1800" dirty="0"/>
              <a:t> </a:t>
            </a:r>
          </a:p>
          <a:p>
            <a:pPr lvl="2"/>
            <a:r>
              <a:rPr lang="el-GR" sz="1800" dirty="0"/>
              <a:t>·  </a:t>
            </a:r>
            <a:r>
              <a:rPr lang="el-GR" sz="1800" b="1" dirty="0"/>
              <a:t>PowerPoint</a:t>
            </a:r>
            <a:r>
              <a:rPr lang="el-GR" sz="1800" dirty="0"/>
              <a:t> </a:t>
            </a:r>
          </a:p>
          <a:p>
            <a:pPr lvl="2"/>
            <a:r>
              <a:rPr lang="el-GR" sz="1800" dirty="0"/>
              <a:t>·  </a:t>
            </a:r>
            <a:r>
              <a:rPr lang="el-GR" sz="1800" b="1" dirty="0" err="1"/>
              <a:t>Plotagon</a:t>
            </a:r>
            <a:r>
              <a:rPr lang="el-GR" sz="1800" dirty="0"/>
              <a:t> </a:t>
            </a:r>
          </a:p>
          <a:p>
            <a:pPr lvl="2"/>
            <a:r>
              <a:rPr lang="el-GR" sz="1800" dirty="0"/>
              <a:t>·  </a:t>
            </a:r>
            <a:r>
              <a:rPr lang="el-GR" sz="1800" b="1" dirty="0" err="1"/>
              <a:t>Kdenlive</a:t>
            </a:r>
            <a:r>
              <a:rPr lang="el-GR" sz="1800" dirty="0"/>
              <a:t> </a:t>
            </a:r>
          </a:p>
          <a:p>
            <a:pPr lvl="2"/>
            <a:r>
              <a:rPr lang="el-GR" sz="1800" dirty="0"/>
              <a:t>·  </a:t>
            </a:r>
            <a:r>
              <a:rPr lang="el-GR" sz="1800" b="1" dirty="0" err="1"/>
              <a:t>Wordwall</a:t>
            </a:r>
            <a:r>
              <a:rPr lang="el-GR" sz="1800" dirty="0"/>
              <a:t> </a:t>
            </a:r>
          </a:p>
          <a:p>
            <a:pPr lvl="2"/>
            <a:r>
              <a:rPr lang="el-GR" sz="1800" dirty="0"/>
              <a:t>·  </a:t>
            </a:r>
            <a:r>
              <a:rPr lang="el-GR" sz="1800" b="1" dirty="0" err="1"/>
              <a:t>Canva</a:t>
            </a:r>
            <a:r>
              <a:rPr lang="el-GR" sz="1800" b="1" dirty="0"/>
              <a:t> </a:t>
            </a:r>
            <a:r>
              <a:rPr lang="en-US" sz="1800" b="1" dirty="0"/>
              <a:t> </a:t>
            </a:r>
            <a:endParaRPr lang="el-GR" sz="2000" dirty="0">
              <a:highlight>
                <a:srgbClr val="FFFF00"/>
              </a:highlight>
              <a:cs typeface="Times New Roman" panose="02020603050405020304" pitchFamily="18" charset="0"/>
            </a:endParaRPr>
          </a:p>
          <a:p>
            <a:endParaRPr lang="el-GR" sz="20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511D775-0965-E729-FC8D-70AF9DA70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648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266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96DC5AE1-33FB-0495-2FCC-5A07A722D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8730" y="1440516"/>
            <a:ext cx="7615758" cy="4940811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el-GR" sz="55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Παιδαγωγικές Αρχές Ανάπτυξης: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l-GR" sz="4700" b="1" dirty="0"/>
              <a:t>Αρχές </a:t>
            </a:r>
            <a:r>
              <a:rPr lang="el-GR" sz="4700" b="1" dirty="0" err="1"/>
              <a:t>πολυμεσικής</a:t>
            </a:r>
            <a:r>
              <a:rPr lang="el-GR" sz="4700" b="1" dirty="0"/>
              <a:t> μάθησης </a:t>
            </a:r>
            <a:r>
              <a:rPr lang="el-GR" sz="4700" dirty="0"/>
              <a:t>(</a:t>
            </a:r>
            <a:r>
              <a:rPr lang="el-GR" sz="4700" dirty="0" err="1"/>
              <a:t>οπτικοποίηση</a:t>
            </a:r>
            <a:r>
              <a:rPr lang="el-GR" sz="4700" dirty="0"/>
              <a:t>, απλότητα, μείωση γνωστικού φορτίου)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l-GR" sz="4700" b="1" dirty="0"/>
              <a:t>Αρχές εξ αποστάσεως εκπαίδευσης </a:t>
            </a:r>
            <a:r>
              <a:rPr lang="el-GR" sz="4700" dirty="0"/>
              <a:t>(σαφή δομή, καθοδήγηση, αλληλεπίδραση)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l-GR" sz="4700" b="1" dirty="0" err="1"/>
              <a:t>Οπτικοκινητικός</a:t>
            </a:r>
            <a:r>
              <a:rPr lang="el-GR" sz="4700" dirty="0"/>
              <a:t> χαρακτήρας της Νοηματικής Γλώσσας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l-GR" sz="4700" b="1" dirty="0"/>
              <a:t>Παιγνιώδης</a:t>
            </a:r>
            <a:r>
              <a:rPr lang="el-GR" sz="4700" dirty="0"/>
              <a:t> και </a:t>
            </a:r>
            <a:r>
              <a:rPr lang="el-GR" sz="4700" b="1" dirty="0"/>
              <a:t>φιλική</a:t>
            </a:r>
            <a:r>
              <a:rPr lang="el-GR" sz="4700" dirty="0"/>
              <a:t> προσέγγιση για προσχολική ηλικία</a:t>
            </a:r>
          </a:p>
          <a:p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53A5291B-B6A0-AC0D-1615-B53A1A5C8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528" y="620688"/>
            <a:ext cx="7615758" cy="576064"/>
          </a:xfrm>
        </p:spPr>
        <p:txBody>
          <a:bodyPr>
            <a:normAutofit/>
          </a:bodyPr>
          <a:lstStyle/>
          <a:p>
            <a:r>
              <a:rPr lang="el-GR" sz="3200" dirty="0"/>
              <a:t>6. Παραγόμενο εκπαιδευτικό υλικό 3/4</a:t>
            </a:r>
          </a:p>
        </p:txBody>
      </p:sp>
    </p:spTree>
    <p:extLst>
      <p:ext uri="{BB962C8B-B14F-4D97-AF65-F5344CB8AC3E}">
        <p14:creationId xmlns:p14="http://schemas.microsoft.com/office/powerpoint/2010/main" val="39434133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4A20D7D1-6E2C-7DAE-9472-EDF82592D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8242" y="1628800"/>
            <a:ext cx="7419156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Δομή &amp; Περιεχόμενο του Εκπαιδευτικού Υλικού: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Εισαγωγικά στοιχεία και οδηγίες χρήσης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Παρουσίαση νοημάτων με εικόνα, κίνηση και απλή γλώσσα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Διαδραστικές δραστηριότητες εξάσκησης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Δραστηριότητες αναστοχασμού και αυτοαξιολόγησης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Σταδιακή πρόοδος και σαφής πλοήγηση</a:t>
            </a:r>
          </a:p>
          <a:p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AD2F5D77-9169-6E6F-A2B8-62912D544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8242" y="418920"/>
            <a:ext cx="7615758" cy="792088"/>
          </a:xfrm>
        </p:spPr>
        <p:txBody>
          <a:bodyPr>
            <a:normAutofit/>
          </a:bodyPr>
          <a:lstStyle/>
          <a:p>
            <a:r>
              <a:rPr lang="el-GR" sz="3200" dirty="0"/>
              <a:t>6. Παραγόμενο εκπαιδευτικό υλικό 4/4</a:t>
            </a:r>
          </a:p>
        </p:txBody>
      </p:sp>
    </p:spTree>
    <p:extLst>
      <p:ext uri="{BB962C8B-B14F-4D97-AF65-F5344CB8AC3E}">
        <p14:creationId xmlns:p14="http://schemas.microsoft.com/office/powerpoint/2010/main" val="7673796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75656" y="620688"/>
            <a:ext cx="5400600" cy="576064"/>
          </a:xfrm>
        </p:spPr>
        <p:txBody>
          <a:bodyPr>
            <a:noAutofit/>
          </a:bodyPr>
          <a:lstStyle/>
          <a:p>
            <a:r>
              <a:rPr lang="el-GR" sz="3200" dirty="0"/>
              <a:t>7. Μεθοδολογία Έρευνας</a:t>
            </a:r>
            <a:endParaRPr lang="el-GR" sz="36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1547664" y="1556792"/>
            <a:ext cx="69127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eaLnBrk="0" hangingPunct="0">
              <a:buFont typeface="Wingdings" panose="05000000000000000000" pitchFamily="2" charset="2"/>
              <a:buChar char="Ø"/>
            </a:pPr>
            <a:r>
              <a:rPr lang="el-GR" altLang="el-GR" sz="2000" b="1" dirty="0">
                <a:cs typeface="Times New Roman" panose="02020603050405020304" pitchFamily="18" charset="0"/>
              </a:rPr>
              <a:t>Είδος έρευνας:</a:t>
            </a:r>
            <a:r>
              <a:rPr lang="el-GR" altLang="el-GR" sz="2000" dirty="0">
                <a:cs typeface="Times New Roman" panose="02020603050405020304" pitchFamily="18" charset="0"/>
              </a:rPr>
              <a:t> Ποιοτική ανάλυση περιεχομένου</a:t>
            </a:r>
            <a:br>
              <a:rPr lang="el-GR" altLang="el-GR" sz="2000" dirty="0">
                <a:cs typeface="Times New Roman" panose="02020603050405020304" pitchFamily="18" charset="0"/>
              </a:rPr>
            </a:br>
            <a:endParaRPr lang="el-GR" altLang="el-GR" sz="2000" dirty="0">
              <a:cs typeface="Times New Roman" panose="02020603050405020304" pitchFamily="18" charset="0"/>
            </a:endParaRPr>
          </a:p>
          <a:p>
            <a:pPr marL="457200" lvl="0" indent="-457200" eaLnBrk="0" hangingPunct="0">
              <a:buFont typeface="Wingdings" panose="05000000000000000000" pitchFamily="2" charset="2"/>
              <a:buChar char="Ø"/>
            </a:pPr>
            <a:r>
              <a:rPr lang="el-GR" altLang="el-GR" sz="2000" b="1" dirty="0">
                <a:cs typeface="Times New Roman" panose="02020603050405020304" pitchFamily="18" charset="0"/>
              </a:rPr>
              <a:t>Πλαίσιο έρευνας:</a:t>
            </a:r>
            <a:r>
              <a:rPr lang="el-GR" altLang="el-GR" sz="2000" dirty="0">
                <a:cs typeface="Times New Roman" panose="02020603050405020304" pitchFamily="18" charset="0"/>
              </a:rPr>
              <a:t> Αξιολόγηση ψηφιακού, διαδραστικού υλικού για μαθητές νηπιαγωγείου</a:t>
            </a:r>
            <a:br>
              <a:rPr lang="el-GR" altLang="el-GR" sz="2000" dirty="0">
                <a:cs typeface="Times New Roman" panose="02020603050405020304" pitchFamily="18" charset="0"/>
              </a:rPr>
            </a:br>
            <a:endParaRPr lang="el-GR" altLang="el-GR" sz="2000" dirty="0">
              <a:cs typeface="Times New Roman" panose="02020603050405020304" pitchFamily="18" charset="0"/>
            </a:endParaRPr>
          </a:p>
          <a:p>
            <a:pPr marL="457200" lvl="0" indent="-457200" eaLnBrk="0" hangingPunct="0">
              <a:buFont typeface="Wingdings" panose="05000000000000000000" pitchFamily="2" charset="2"/>
              <a:buChar char="Ø"/>
            </a:pPr>
            <a:r>
              <a:rPr lang="el-GR" altLang="el-GR" sz="2000" b="1" dirty="0">
                <a:cs typeface="Times New Roman" panose="02020603050405020304" pitchFamily="18" charset="0"/>
              </a:rPr>
              <a:t>Δειγματοληψία</a:t>
            </a:r>
            <a:r>
              <a:rPr lang="el-GR" altLang="el-GR" sz="2000" dirty="0">
                <a:cs typeface="Times New Roman" panose="02020603050405020304" pitchFamily="18" charset="0"/>
              </a:rPr>
              <a:t>: Δειγματοληψία ειδικών</a:t>
            </a:r>
            <a:br>
              <a:rPr lang="el-GR" altLang="el-GR" sz="2000" dirty="0">
                <a:cs typeface="Times New Roman" panose="02020603050405020304" pitchFamily="18" charset="0"/>
              </a:rPr>
            </a:br>
            <a:endParaRPr lang="el-GR" altLang="el-GR" sz="2000" dirty="0">
              <a:cs typeface="Times New Roman" panose="02020603050405020304" pitchFamily="18" charset="0"/>
            </a:endParaRPr>
          </a:p>
          <a:p>
            <a:pPr marL="457200" lvl="0" indent="-457200" eaLnBrk="0" hangingPunct="0">
              <a:buFont typeface="Wingdings" panose="05000000000000000000" pitchFamily="2" charset="2"/>
              <a:buChar char="Ø"/>
            </a:pPr>
            <a:r>
              <a:rPr lang="el-GR" altLang="el-GR" sz="2000" b="1" dirty="0">
                <a:cs typeface="Times New Roman" panose="02020603050405020304" pitchFamily="18" charset="0"/>
              </a:rPr>
              <a:t>Μέσα συλλογής δεδομένων</a:t>
            </a:r>
            <a:r>
              <a:rPr lang="el-GR" altLang="el-GR" sz="2000" dirty="0">
                <a:cs typeface="Times New Roman" panose="02020603050405020304" pitchFamily="18" charset="0"/>
              </a:rPr>
              <a:t>: Ερωτηματολόγια ανοιχτού τύπου από το ΕΔΙΒΕΑ</a:t>
            </a:r>
            <a:br>
              <a:rPr lang="el-GR" altLang="el-GR" sz="2000" dirty="0">
                <a:cs typeface="Times New Roman" panose="02020603050405020304" pitchFamily="18" charset="0"/>
              </a:rPr>
            </a:br>
            <a:endParaRPr lang="el-GR" altLang="el-GR" sz="2000" dirty="0">
              <a:cs typeface="Times New Roman" panose="02020603050405020304" pitchFamily="18" charset="0"/>
            </a:endParaRPr>
          </a:p>
          <a:p>
            <a:pPr marL="457200" lvl="0" indent="-457200" eaLnBrk="0" hangingPunct="0">
              <a:buFont typeface="Wingdings" panose="05000000000000000000" pitchFamily="2" charset="2"/>
              <a:buChar char="Ø"/>
            </a:pPr>
            <a:r>
              <a:rPr lang="el-GR" altLang="el-GR" sz="2000" b="1" dirty="0">
                <a:cs typeface="Times New Roman" panose="02020603050405020304" pitchFamily="18" charset="0"/>
              </a:rPr>
              <a:t>Επεξεργασία δεδομένων</a:t>
            </a:r>
            <a:r>
              <a:rPr lang="el-GR" altLang="el-GR" sz="2000" dirty="0">
                <a:cs typeface="Times New Roman" panose="02020603050405020304" pitchFamily="18" charset="0"/>
              </a:rPr>
              <a:t>: Ανάλυση περιεχομένου με μονάδα ανάλυσης την πρόταση</a:t>
            </a:r>
            <a:br>
              <a:rPr lang="el-GR" altLang="el-GR" sz="2000" dirty="0">
                <a:cs typeface="Times New Roman" panose="02020603050405020304" pitchFamily="18" charset="0"/>
              </a:rPr>
            </a:br>
            <a:endParaRPr lang="el-GR" altLang="el-GR" sz="2000" dirty="0">
              <a:cs typeface="Times New Roman" panose="02020603050405020304" pitchFamily="18" charset="0"/>
            </a:endParaRPr>
          </a:p>
          <a:p>
            <a:pPr marL="457200" lvl="0" indent="-457200" eaLnBrk="0" hangingPunct="0">
              <a:buFont typeface="Wingdings" panose="05000000000000000000" pitchFamily="2" charset="2"/>
              <a:buChar char="Ø"/>
            </a:pPr>
            <a:r>
              <a:rPr lang="el-GR" altLang="el-GR" sz="2000" b="1" dirty="0">
                <a:cs typeface="Times New Roman" panose="02020603050405020304" pitchFamily="18" charset="0"/>
              </a:rPr>
              <a:t>Περιορισμοί έρευνας</a:t>
            </a:r>
            <a:r>
              <a:rPr lang="el-GR" altLang="el-GR" sz="2000" dirty="0">
                <a:cs typeface="Times New Roman" panose="02020603050405020304" pitchFamily="18" charset="0"/>
              </a:rPr>
              <a:t>: Μικρό δείγμα (3 ειδικοί της εξ αποστάσεως εκπαίδευσης)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6FAA75A3-37A1-D9A6-EBF8-690461940B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648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6764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547664" y="620688"/>
            <a:ext cx="7776864" cy="576064"/>
          </a:xfrm>
        </p:spPr>
        <p:txBody>
          <a:bodyPr>
            <a:noAutofit/>
          </a:bodyPr>
          <a:lstStyle/>
          <a:p>
            <a:r>
              <a:rPr lang="el-GR" sz="3200" dirty="0"/>
              <a:t>8. Αποτελέσματα (1/2)</a:t>
            </a:r>
            <a:endParaRPr lang="el-GR" sz="36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1547664" y="1340768"/>
            <a:ext cx="7056784" cy="3401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800" b="1" dirty="0"/>
              <a:t> </a:t>
            </a:r>
            <a:r>
              <a:rPr lang="el-GR" b="1" dirty="0"/>
              <a:t>Ερευνητικό Ερώτημα 1 </a:t>
            </a:r>
            <a:r>
              <a:rPr lang="el-GR" sz="2000" i="1" dirty="0"/>
              <a:t>(Αρχές Πολυμεσικής Μάθησης)</a:t>
            </a:r>
            <a:endParaRPr lang="el-GR" sz="2600" dirty="0"/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000" dirty="0"/>
              <a:t>Το εκπαιδευτικό υλικό ακολουθεί βασικές αρχές </a:t>
            </a:r>
            <a:r>
              <a:rPr lang="el-GR" sz="2000" dirty="0" err="1"/>
              <a:t>πολυμεσικής</a:t>
            </a:r>
            <a:r>
              <a:rPr lang="el-GR" sz="2000" dirty="0"/>
              <a:t> μάθησης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000" dirty="0" err="1"/>
              <a:t>Οπτικοποίηση</a:t>
            </a:r>
            <a:r>
              <a:rPr lang="el-GR" sz="2000" dirty="0"/>
              <a:t> περιεχομένου και σαφής παρουσίαση νοημάτων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000" dirty="0"/>
              <a:t>Συνδυασμός εικόνας, κίνησης και απλής πληροφορίας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000" dirty="0"/>
              <a:t>Περιορισμός γνωστικού φορτίου για την προσχολική ηλικία</a:t>
            </a:r>
          </a:p>
          <a:p>
            <a:pPr>
              <a:lnSpc>
                <a:spcPct val="150000"/>
              </a:lnSpc>
            </a:pPr>
            <a:endParaRPr lang="el-GR" sz="2200" dirty="0"/>
          </a:p>
        </p:txBody>
      </p:sp>
    </p:spTree>
    <p:extLst>
      <p:ext uri="{BB962C8B-B14F-4D97-AF65-F5344CB8AC3E}">
        <p14:creationId xmlns:p14="http://schemas.microsoft.com/office/powerpoint/2010/main" val="38350959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7DA72E-2BCE-7740-3615-FD2156138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0BA4717-60D7-E1D7-7EE6-5F5FD26B7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620688"/>
            <a:ext cx="7776864" cy="576064"/>
          </a:xfrm>
        </p:spPr>
        <p:txBody>
          <a:bodyPr>
            <a:noAutofit/>
          </a:bodyPr>
          <a:lstStyle/>
          <a:p>
            <a:r>
              <a:rPr lang="el-GR" sz="3200" dirty="0"/>
              <a:t>8. Αποτελέσματα (2/2)</a:t>
            </a:r>
            <a:endParaRPr lang="el-GR" sz="3600" b="1" dirty="0"/>
          </a:p>
        </p:txBody>
      </p:sp>
      <p:sp>
        <p:nvSpPr>
          <p:cNvPr id="4" name="9 - Ορθογώνιο">
            <a:extLst>
              <a:ext uri="{FF2B5EF4-FFF2-40B4-BE49-F238E27FC236}">
                <a16:creationId xmlns:a16="http://schemas.microsoft.com/office/drawing/2014/main" id="{3E6CBD85-CCE5-7940-78D0-D0580F952460}"/>
              </a:ext>
            </a:extLst>
          </p:cNvPr>
          <p:cNvSpPr/>
          <p:nvPr/>
        </p:nvSpPr>
        <p:spPr>
          <a:xfrm>
            <a:off x="1547664" y="1340768"/>
            <a:ext cx="7056784" cy="3260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l-GR" sz="1800" b="1" dirty="0"/>
              <a:t> </a:t>
            </a:r>
            <a:r>
              <a:rPr lang="el-GR" b="1" dirty="0">
                <a:cs typeface="Times New Roman" panose="02020603050405020304" pitchFamily="18" charset="0"/>
              </a:rPr>
              <a:t>Ερευνητικό Ερώτημα 2 </a:t>
            </a:r>
            <a:r>
              <a:rPr lang="el-GR" sz="2000" i="1" dirty="0">
                <a:cs typeface="Times New Roman" panose="02020603050405020304" pitchFamily="18" charset="0"/>
              </a:rPr>
              <a:t>(Αρχές &amp; Μεθοδολογία ΕξΑΕ)</a:t>
            </a:r>
            <a:endParaRPr lang="el-GR" dirty="0"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l-GR" sz="2000" dirty="0">
                <a:cs typeface="Times New Roman" panose="02020603050405020304" pitchFamily="18" charset="0"/>
              </a:rPr>
              <a:t>Συμβατότητα με τις αρχές της εξ αποστάσεως εκπαίδευσης</a:t>
            </a:r>
          </a:p>
          <a:p>
            <a:pPr marL="342900" indent="-342900"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l-GR" sz="2000" dirty="0">
                <a:cs typeface="Times New Roman" panose="02020603050405020304" pitchFamily="18" charset="0"/>
              </a:rPr>
              <a:t>Καθαρή δομή και οργάνωση του εκπαιδευτικού υλικού</a:t>
            </a:r>
          </a:p>
          <a:p>
            <a:pPr marL="342900" indent="-342900"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l-GR" sz="2000" dirty="0">
                <a:cs typeface="Times New Roman" panose="02020603050405020304" pitchFamily="18" charset="0"/>
              </a:rPr>
              <a:t>Φιλική πλοήγηση και ευκολία χρήσης</a:t>
            </a:r>
          </a:p>
          <a:p>
            <a:pPr marL="342900" indent="-342900"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l-GR" sz="2000" dirty="0">
                <a:cs typeface="Times New Roman" panose="02020603050405020304" pitchFamily="18" charset="0"/>
              </a:rPr>
              <a:t>Υποστήριξη της μαθησιακής διαδικασίας από απόσταση</a:t>
            </a:r>
          </a:p>
          <a:p>
            <a:pPr>
              <a:lnSpc>
                <a:spcPct val="150000"/>
              </a:lnSpc>
            </a:pPr>
            <a:endParaRPr lang="el-GR" sz="2200" dirty="0"/>
          </a:p>
        </p:txBody>
      </p:sp>
    </p:spTree>
    <p:extLst>
      <p:ext uri="{BB962C8B-B14F-4D97-AF65-F5344CB8AC3E}">
        <p14:creationId xmlns:p14="http://schemas.microsoft.com/office/powerpoint/2010/main" val="1518819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75656" y="692696"/>
            <a:ext cx="4968552" cy="576064"/>
          </a:xfrm>
        </p:spPr>
        <p:txBody>
          <a:bodyPr>
            <a:noAutofit/>
          </a:bodyPr>
          <a:lstStyle/>
          <a:p>
            <a:r>
              <a:rPr lang="el-GR" sz="3600" dirty="0"/>
              <a:t>9</a:t>
            </a:r>
            <a:r>
              <a:rPr lang="en-US" sz="3600" dirty="0"/>
              <a:t>. </a:t>
            </a:r>
            <a:r>
              <a:rPr lang="el-GR" sz="3600" dirty="0"/>
              <a:t>Συμπεράσματα (1/3)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1331640" y="1582340"/>
            <a:ext cx="727280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000" b="1" dirty="0"/>
              <a:t>Θετική</a:t>
            </a:r>
            <a:r>
              <a:rPr lang="el-GR" sz="2000" dirty="0"/>
              <a:t> αποτίμηση του εκπαιδευτικού υλικού από ειδικούς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000" b="1" dirty="0"/>
              <a:t>Παιδαγωγική</a:t>
            </a:r>
            <a:r>
              <a:rPr lang="el-GR" sz="2000" dirty="0"/>
              <a:t> και </a:t>
            </a:r>
            <a:r>
              <a:rPr lang="el-GR" sz="2000" b="1" dirty="0"/>
              <a:t>επιστημονική</a:t>
            </a:r>
            <a:r>
              <a:rPr lang="el-GR" sz="2000" dirty="0"/>
              <a:t> </a:t>
            </a:r>
            <a:r>
              <a:rPr lang="el-GR" sz="2000" b="1" dirty="0"/>
              <a:t>τεκμηρίωση</a:t>
            </a:r>
            <a:r>
              <a:rPr lang="el-GR" sz="2000" dirty="0"/>
              <a:t> του περιεχομένου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000" b="1" dirty="0"/>
              <a:t>Απλή</a:t>
            </a:r>
            <a:r>
              <a:rPr lang="el-GR" sz="2000" dirty="0"/>
              <a:t>, </a:t>
            </a:r>
            <a:r>
              <a:rPr lang="el-GR" sz="2000" b="1" dirty="0"/>
              <a:t>φιλική</a:t>
            </a:r>
            <a:r>
              <a:rPr lang="el-GR" sz="2000" dirty="0"/>
              <a:t> και </a:t>
            </a:r>
            <a:r>
              <a:rPr lang="el-GR" sz="2000" b="1" dirty="0"/>
              <a:t>κατανοητή</a:t>
            </a:r>
            <a:r>
              <a:rPr lang="el-GR" sz="2000" dirty="0"/>
              <a:t> παρουσίαση κατάλληλη για 4–6 ετών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000" dirty="0"/>
              <a:t>Υψηλή </a:t>
            </a:r>
            <a:r>
              <a:rPr lang="el-GR" sz="2000" b="1" dirty="0"/>
              <a:t>ευχρηστία</a:t>
            </a:r>
            <a:r>
              <a:rPr lang="el-GR" sz="2000" dirty="0"/>
              <a:t> και </a:t>
            </a:r>
            <a:r>
              <a:rPr lang="el-GR" sz="2000" b="1" dirty="0"/>
              <a:t>σαφής πλοήγηση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sz="2000" dirty="0"/>
              <a:t>Ενίσχυση </a:t>
            </a:r>
            <a:r>
              <a:rPr lang="el-GR" sz="2000" b="1" dirty="0"/>
              <a:t>αλληλεπίδρασης</a:t>
            </a:r>
            <a:r>
              <a:rPr lang="el-GR" sz="2000" dirty="0"/>
              <a:t>, </a:t>
            </a:r>
            <a:r>
              <a:rPr lang="el-GR" sz="2000" b="1" dirty="0" err="1"/>
              <a:t>αναστοχασμού</a:t>
            </a:r>
            <a:r>
              <a:rPr lang="el-GR" sz="2000" dirty="0"/>
              <a:t> και </a:t>
            </a:r>
            <a:r>
              <a:rPr lang="el-GR" sz="2000" b="1" dirty="0" err="1"/>
              <a:t>αυτοαξιολόγησης</a:t>
            </a:r>
            <a:endParaRPr lang="el-GR" sz="2000" b="1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049836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53D1AC43-0F58-D568-65E5-C850DD76B8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75656" y="1931640"/>
            <a:ext cx="7012229" cy="2708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altLang="el-G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Σύγκλιση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των ευρημάτων με τη διεθνή βιβλιογραφία (ΕξΑΕ &amp; πολυμεσική μάθηση)</a:t>
            </a:r>
          </a:p>
          <a:p>
            <a:pPr marR="0" lvl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Η </a:t>
            </a:r>
            <a:r>
              <a:rPr kumimoji="0" lang="el-GR" altLang="el-G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νοηματική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ως </a:t>
            </a:r>
            <a:r>
              <a:rPr kumimoji="0" lang="el-GR" altLang="el-G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οπτικοκινητικό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σύστημα </a:t>
            </a:r>
            <a:r>
              <a:rPr kumimoji="0" lang="el-GR" altLang="el-G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ενισχύει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την εμπλοκή των νηπίων</a:t>
            </a:r>
          </a:p>
          <a:p>
            <a:pPr marR="0" lvl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Ανάγκη περαιτέρω </a:t>
            </a:r>
            <a:r>
              <a:rPr kumimoji="0" lang="el-GR" altLang="el-GR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βελτιώσεων</a:t>
            </a:r>
            <a:r>
              <a:rPr kumimoji="0" lang="el-GR" altLang="el-G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(μείωση γνωστικού φορτίου)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Τίτλος 1">
            <a:extLst>
              <a:ext uri="{FF2B5EF4-FFF2-40B4-BE49-F238E27FC236}">
                <a16:creationId xmlns:a16="http://schemas.microsoft.com/office/drawing/2014/main" id="{2EFE6564-8E29-8CAE-F9C6-6EB6A4E74615}"/>
              </a:ext>
            </a:extLst>
          </p:cNvPr>
          <p:cNvSpPr txBox="1">
            <a:spLocks/>
          </p:cNvSpPr>
          <p:nvPr/>
        </p:nvSpPr>
        <p:spPr>
          <a:xfrm>
            <a:off x="1475656" y="692696"/>
            <a:ext cx="4968552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3600" dirty="0"/>
              <a:t>9</a:t>
            </a:r>
            <a:r>
              <a:rPr lang="en-US" sz="3600" dirty="0"/>
              <a:t>. </a:t>
            </a:r>
            <a:r>
              <a:rPr lang="el-GR" sz="3600" dirty="0"/>
              <a:t>Συμπεράσματα (2/3)</a:t>
            </a:r>
            <a:endParaRPr lang="el-GR" sz="400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828767E-D0AF-DC9E-DF72-3071645B60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1348" y="4298242"/>
            <a:ext cx="1661304" cy="1867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7357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B3C30137-0DC4-DEBE-5E49-51D46264E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5656" y="1556792"/>
            <a:ext cx="7560840" cy="4620171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l-G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Πρακτικές Επιπτώσεις &amp; Μελλοντική Έρευνα</a:t>
            </a:r>
          </a:p>
          <a:p>
            <a:pPr lvl="1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l-G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Παιδαγωγική αξιοποίηση της ΕΝΓ στην προσχολική ΕξΑΕ</a:t>
            </a:r>
          </a:p>
          <a:p>
            <a:pPr lvl="1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l-G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Υποστήριξη συμπερίληψης και </a:t>
            </a:r>
            <a:r>
              <a:rPr lang="el-GR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κοινωνικοσυναισθηματικής</a:t>
            </a:r>
            <a:r>
              <a:rPr lang="el-G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ανάπτυξης</a:t>
            </a:r>
          </a:p>
          <a:p>
            <a:pPr lvl="1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l-G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Χρήση του υλικού ως βάση για καλές πρακτικές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l-GR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Μελλοντική έρευνα:</a:t>
            </a:r>
            <a:endParaRPr lang="el-GR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</a:t>
            </a:r>
            <a:r>
              <a:rPr lang="el-GR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φαρμογή</a:t>
            </a:r>
            <a:r>
              <a:rPr lang="el-G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σε πραγματική τάξη νηπιαγωγείου</a:t>
            </a:r>
          </a:p>
          <a:p>
            <a:pPr lvl="1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el-GR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εγαλύτερο</a:t>
            </a:r>
            <a:r>
              <a:rPr lang="el-G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διαφοροποιημένο δείγμα</a:t>
            </a:r>
          </a:p>
          <a:p>
            <a:pPr lvl="1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Σύγκριση εξ αποστάσεως, δια ζώσης και μεικτής διδασκαλίας</a:t>
            </a:r>
          </a:p>
          <a:p>
            <a:endParaRPr lang="el-GR" dirty="0"/>
          </a:p>
        </p:txBody>
      </p:sp>
      <p:sp>
        <p:nvSpPr>
          <p:cNvPr id="6" name="Τίτλος 1">
            <a:extLst>
              <a:ext uri="{FF2B5EF4-FFF2-40B4-BE49-F238E27FC236}">
                <a16:creationId xmlns:a16="http://schemas.microsoft.com/office/drawing/2014/main" id="{B81049CB-E80F-908F-ECD9-EA08E1E8AE28}"/>
              </a:ext>
            </a:extLst>
          </p:cNvPr>
          <p:cNvSpPr txBox="1">
            <a:spLocks/>
          </p:cNvSpPr>
          <p:nvPr/>
        </p:nvSpPr>
        <p:spPr>
          <a:xfrm>
            <a:off x="1475656" y="692696"/>
            <a:ext cx="4968552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3600" dirty="0"/>
              <a:t>9</a:t>
            </a:r>
            <a:r>
              <a:rPr lang="en-US" sz="3600" dirty="0"/>
              <a:t>. </a:t>
            </a:r>
            <a:r>
              <a:rPr lang="el-GR" sz="3600" dirty="0"/>
              <a:t>Συμπεράσματα (2/3)</a:t>
            </a:r>
            <a:endParaRPr lang="el-GR" sz="4000" dirty="0"/>
          </a:p>
        </p:txBody>
      </p:sp>
    </p:spTree>
    <p:extLst>
      <p:ext uri="{BB962C8B-B14F-4D97-AF65-F5344CB8AC3E}">
        <p14:creationId xmlns:p14="http://schemas.microsoft.com/office/powerpoint/2010/main" val="13107098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- Ορθογώνιο"/>
          <p:cNvSpPr/>
          <p:nvPr/>
        </p:nvSpPr>
        <p:spPr>
          <a:xfrm>
            <a:off x="1691679" y="2348880"/>
            <a:ext cx="63347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dirty="0"/>
              <a:t>Σας ευχαριστώ για την προσοχή σας!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3A0EEA9-56E3-0817-43CB-A45593E8BD4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4777" y="3140968"/>
            <a:ext cx="3968524" cy="2783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120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FF0C0B5-8275-6276-3DFC-3B2327114D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7664" y="1340768"/>
            <a:ext cx="6967686" cy="3600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i="1" dirty="0"/>
              <a:t>Θερμές ευχαριστίες</a:t>
            </a:r>
          </a:p>
          <a:p>
            <a:pPr marL="0" indent="0">
              <a:buNone/>
            </a:pPr>
            <a:r>
              <a:rPr lang="el-GR" sz="2000" i="1" dirty="0"/>
              <a:t>Στη δασκάλα νοηματικής Δημητρούλα για την καθοδήγηση και την έμπνευση.</a:t>
            </a:r>
            <a:br>
              <a:rPr lang="el-GR" sz="2000" i="1" dirty="0"/>
            </a:br>
            <a:r>
              <a:rPr lang="el-GR" sz="2000" i="1" dirty="0"/>
              <a:t>Στην κόρη μου, Αιμιλία, που αποτέλεσε πηγή έμπνευσης και συμμετείχε ενεργά στη παραγωγή αλλά και δοκιμή του υλικού. Στην οικογένειά μου για τη διαρκή στήριξη.</a:t>
            </a:r>
            <a:br>
              <a:rPr lang="el-GR" sz="2000" i="1" dirty="0"/>
            </a:br>
            <a:r>
              <a:rPr lang="el-GR" sz="2000" i="1" dirty="0"/>
              <a:t>Στους καθηγητές του ΠΜΣ για την επιστημονική καθοδήγηση.</a:t>
            </a:r>
            <a:endParaRPr lang="en-GB" sz="2000" i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80CD7A8-2FB7-33B7-2AE5-9185F06F5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332656"/>
            <a:ext cx="7372350" cy="1075390"/>
          </a:xfrm>
        </p:spPr>
        <p:txBody>
          <a:bodyPr/>
          <a:lstStyle/>
          <a:p>
            <a:r>
              <a:rPr lang="el-GR" dirty="0"/>
              <a:t>Ευχαριστίες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A82FCB1-8635-1DCD-FAB1-B6B6838F72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1195" y="4782683"/>
            <a:ext cx="3101609" cy="1470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526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600" dirty="0"/>
              <a:t>1. Σκοπός</a:t>
            </a:r>
            <a:endParaRPr lang="el-GR" sz="36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293F0B-C42C-FB97-B864-37F9BB621B69}"/>
              </a:ext>
            </a:extLst>
          </p:cNvPr>
          <p:cNvSpPr txBox="1"/>
          <p:nvPr/>
        </p:nvSpPr>
        <p:spPr>
          <a:xfrm>
            <a:off x="1405208" y="1772816"/>
            <a:ext cx="66951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000" dirty="0"/>
              <a:t>Σχεδιασμός, ανάπτυξη και αποτίμηση εξ αποστάσεως εκπαιδευτικού υλικού</a:t>
            </a:r>
            <a:br>
              <a:rPr lang="el-GR" sz="2000" dirty="0"/>
            </a:br>
            <a:endParaRPr lang="el-GR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000" dirty="0"/>
              <a:t>Εκμάθηση βασικών νοημάτων της </a:t>
            </a:r>
            <a:r>
              <a:rPr lang="el-GR" sz="2000" b="1" dirty="0"/>
              <a:t>Ελληνικής Νοηματικής Γλώσσας</a:t>
            </a:r>
            <a:br>
              <a:rPr lang="el-GR" sz="2000" b="1" dirty="0"/>
            </a:br>
            <a:endParaRPr lang="el-GR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000" dirty="0"/>
              <a:t>Απευθύνεται σε </a:t>
            </a:r>
            <a:r>
              <a:rPr lang="el-GR" sz="2000" b="1" dirty="0"/>
              <a:t>παιδιά Νηπιαγωγείου</a:t>
            </a:r>
            <a:endParaRPr lang="el-GR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E3C3F53-7EFB-87EA-5D5D-9673220836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2029" y="4110044"/>
            <a:ext cx="2781541" cy="20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648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576064"/>
          </a:xfrm>
        </p:spPr>
        <p:txBody>
          <a:bodyPr>
            <a:normAutofit fontScale="90000"/>
          </a:bodyPr>
          <a:lstStyle/>
          <a:p>
            <a:r>
              <a:rPr lang="el-GR" sz="3600" dirty="0"/>
              <a:t>2. Συνεισφορά της διπλωματικής</a:t>
            </a:r>
            <a:endParaRPr lang="el-GR" sz="36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ABC121-88D8-B8BC-BDA3-7C0E6DCDBD2E}"/>
              </a:ext>
            </a:extLst>
          </p:cNvPr>
          <p:cNvSpPr txBox="1"/>
          <p:nvPr/>
        </p:nvSpPr>
        <p:spPr>
          <a:xfrm>
            <a:off x="1405208" y="1628800"/>
            <a:ext cx="71992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eaLnBrk="0" hangingPunct="0">
              <a:buFont typeface="Wingdings" panose="05000000000000000000" pitchFamily="2" charset="2"/>
              <a:buChar char="Ø"/>
            </a:pPr>
            <a:r>
              <a:rPr lang="el-GR" altLang="el-GR" sz="2000" dirty="0">
                <a:cs typeface="Times New Roman" panose="02020603050405020304" pitchFamily="18" charset="0"/>
              </a:rPr>
              <a:t>Περιορισμένη ύπαρξη οργανωμένου εκπαιδευτικού υλικού </a:t>
            </a:r>
            <a:r>
              <a:rPr lang="el-GR" altLang="el-GR" sz="2000" b="1" dirty="0">
                <a:cs typeface="Times New Roman" panose="02020603050405020304" pitchFamily="18" charset="0"/>
              </a:rPr>
              <a:t>Ελληνικής Νοηματικής Γλώσσας</a:t>
            </a:r>
            <a:r>
              <a:rPr lang="el-GR" altLang="el-GR" sz="2000" dirty="0">
                <a:cs typeface="Times New Roman" panose="02020603050405020304" pitchFamily="18" charset="0"/>
              </a:rPr>
              <a:t> για παιδιά νηπιαγωγείου</a:t>
            </a:r>
            <a:br>
              <a:rPr lang="el-GR" altLang="el-GR" sz="2000" dirty="0">
                <a:cs typeface="Times New Roman" panose="02020603050405020304" pitchFamily="18" charset="0"/>
              </a:rPr>
            </a:br>
            <a:endParaRPr lang="el-GR" altLang="el-GR" sz="2000" dirty="0">
              <a:cs typeface="Times New Roman" panose="02020603050405020304" pitchFamily="18" charset="0"/>
            </a:endParaRPr>
          </a:p>
          <a:p>
            <a:pPr marL="342900" lvl="0" indent="-342900" eaLnBrk="0" hangingPunct="0">
              <a:buFont typeface="Wingdings" panose="05000000000000000000" pitchFamily="2" charset="2"/>
              <a:buChar char="Ø"/>
            </a:pPr>
            <a:r>
              <a:rPr lang="el-GR" altLang="el-GR" sz="2000" dirty="0">
                <a:cs typeface="Times New Roman" panose="02020603050405020304" pitchFamily="18" charset="0"/>
              </a:rPr>
              <a:t>Ανάγκη ένταξης της </a:t>
            </a:r>
            <a:r>
              <a:rPr lang="el-GR" altLang="el-GR" sz="2000" b="1" dirty="0">
                <a:cs typeface="Times New Roman" panose="02020603050405020304" pitchFamily="18" charset="0"/>
              </a:rPr>
              <a:t>Νοηματικής Γλώσσας</a:t>
            </a:r>
            <a:r>
              <a:rPr lang="el-GR" altLang="el-GR" sz="2000" dirty="0">
                <a:cs typeface="Times New Roman" panose="02020603050405020304" pitchFamily="18" charset="0"/>
              </a:rPr>
              <a:t> στην προσχολική εκπαίδευση στο πλαίσιο της συμπερίληψης</a:t>
            </a:r>
            <a:br>
              <a:rPr lang="el-GR" altLang="el-GR" sz="2000" dirty="0">
                <a:cs typeface="Times New Roman" panose="02020603050405020304" pitchFamily="18" charset="0"/>
              </a:rPr>
            </a:br>
            <a:endParaRPr lang="el-GR" altLang="el-GR" sz="2000" dirty="0">
              <a:cs typeface="Times New Roman" panose="02020603050405020304" pitchFamily="18" charset="0"/>
            </a:endParaRPr>
          </a:p>
          <a:p>
            <a:pPr marL="342900" lvl="0" indent="-342900" eaLnBrk="0" hangingPunct="0">
              <a:buFont typeface="Wingdings" panose="05000000000000000000" pitchFamily="2" charset="2"/>
              <a:buChar char="Ø"/>
            </a:pPr>
            <a:r>
              <a:rPr lang="el-GR" altLang="el-GR" sz="2000" dirty="0">
                <a:cs typeface="Times New Roman" panose="02020603050405020304" pitchFamily="18" charset="0"/>
              </a:rPr>
              <a:t>Αξιοποίηση της </a:t>
            </a:r>
            <a:r>
              <a:rPr lang="el-GR" altLang="el-GR" sz="2000" b="1" dirty="0">
                <a:cs typeface="Times New Roman" panose="02020603050405020304" pitchFamily="18" charset="0"/>
              </a:rPr>
              <a:t>Εξ Αποστάσεως Εκπαίδευσης</a:t>
            </a:r>
            <a:r>
              <a:rPr lang="el-GR" altLang="el-GR" sz="2000" dirty="0">
                <a:cs typeface="Times New Roman" panose="02020603050405020304" pitchFamily="18" charset="0"/>
              </a:rPr>
              <a:t> για μικρές ηλικίες με παιδαγωγικά κατάλληλο τρόπο</a:t>
            </a:r>
            <a:br>
              <a:rPr lang="el-GR" altLang="el-GR" sz="2000" dirty="0">
                <a:cs typeface="Times New Roman" panose="02020603050405020304" pitchFamily="18" charset="0"/>
              </a:rPr>
            </a:br>
            <a:endParaRPr lang="el-GR" altLang="el-GR" sz="2000" dirty="0">
              <a:cs typeface="Times New Roman" panose="02020603050405020304" pitchFamily="18" charset="0"/>
            </a:endParaRPr>
          </a:p>
          <a:p>
            <a:pPr marL="342900" lvl="0" indent="-342900" eaLnBrk="0" hangingPunct="0">
              <a:buFont typeface="Wingdings" panose="05000000000000000000" pitchFamily="2" charset="2"/>
              <a:buChar char="Ø"/>
            </a:pPr>
            <a:r>
              <a:rPr lang="el-GR" altLang="el-GR" sz="2000" dirty="0">
                <a:cs typeface="Times New Roman" panose="02020603050405020304" pitchFamily="18" charset="0"/>
              </a:rPr>
              <a:t>Σχεδιασμός ψηφιακού υλικού βασισμένου σε </a:t>
            </a:r>
            <a:r>
              <a:rPr lang="el-GR" altLang="el-GR" sz="2000" b="1" dirty="0" err="1">
                <a:cs typeface="Times New Roman" panose="02020603050405020304" pitchFamily="18" charset="0"/>
              </a:rPr>
              <a:t>πολυμεσικές</a:t>
            </a:r>
            <a:r>
              <a:rPr lang="el-GR" altLang="el-GR" sz="2000" b="1" dirty="0">
                <a:cs typeface="Times New Roman" panose="02020603050405020304" pitchFamily="18" charset="0"/>
              </a:rPr>
              <a:t> και διαδραστικές δραστηριότητες</a:t>
            </a:r>
            <a:br>
              <a:rPr lang="el-GR" altLang="el-GR" sz="2000" b="1" dirty="0">
                <a:cs typeface="Times New Roman" panose="02020603050405020304" pitchFamily="18" charset="0"/>
              </a:rPr>
            </a:br>
            <a:endParaRPr lang="el-GR" altLang="el-GR" sz="2000" dirty="0">
              <a:cs typeface="Times New Roman" panose="02020603050405020304" pitchFamily="18" charset="0"/>
            </a:endParaRP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3C27A6F7-9036-F011-F7A3-96FCEA79B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2648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l-GR" alt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992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547664" y="620688"/>
            <a:ext cx="7272808" cy="576064"/>
          </a:xfrm>
        </p:spPr>
        <p:txBody>
          <a:bodyPr>
            <a:noAutofit/>
          </a:bodyPr>
          <a:lstStyle/>
          <a:p>
            <a:r>
              <a:rPr lang="el-GR" sz="3200" dirty="0"/>
              <a:t>3. Ερευνητικά Ερωτήματα</a:t>
            </a:r>
            <a:endParaRPr lang="el-GR" sz="36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1538315" y="1988840"/>
            <a:ext cx="691276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l-GR" altLang="el-GR" sz="2000" dirty="0">
                <a:cs typeface="Times New Roman" panose="02020603050405020304" pitchFamily="18" charset="0"/>
              </a:rPr>
              <a:t>Ακολουθεί το εκπαιδευτικό υλικό τις βασικές αρχές της </a:t>
            </a:r>
            <a:r>
              <a:rPr lang="el-GR" altLang="el-GR" sz="2000" b="1" dirty="0" err="1">
                <a:cs typeface="Times New Roman" panose="02020603050405020304" pitchFamily="18" charset="0"/>
              </a:rPr>
              <a:t>πολυμεσικής</a:t>
            </a:r>
            <a:r>
              <a:rPr lang="el-GR" altLang="el-GR" sz="2000" b="1" dirty="0">
                <a:cs typeface="Times New Roman" panose="02020603050405020304" pitchFamily="18" charset="0"/>
              </a:rPr>
              <a:t> μάθησης</a:t>
            </a:r>
            <a:r>
              <a:rPr lang="el-GR" altLang="el-GR" sz="2000" dirty="0">
                <a:cs typeface="Times New Roman" panose="02020603050405020304" pitchFamily="18" charset="0"/>
              </a:rPr>
              <a:t>;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l-GR" altLang="el-GR" sz="2000" dirty="0"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l-GR" altLang="el-GR" sz="2000" dirty="0">
                <a:cs typeface="Times New Roman" panose="02020603050405020304" pitchFamily="18" charset="0"/>
              </a:rPr>
              <a:t>Είναι το εκπαιδευτικό υλικό σχεδιασμένο σύμφωνα με τις </a:t>
            </a:r>
            <a:r>
              <a:rPr lang="el-GR" altLang="el-GR" sz="2000" b="1" dirty="0">
                <a:cs typeface="Times New Roman" panose="02020603050405020304" pitchFamily="18" charset="0"/>
              </a:rPr>
              <a:t>αρχές</a:t>
            </a:r>
            <a:r>
              <a:rPr lang="el-GR" altLang="el-GR" sz="2000" dirty="0">
                <a:cs typeface="Times New Roman" panose="02020603050405020304" pitchFamily="18" charset="0"/>
              </a:rPr>
              <a:t> και τη </a:t>
            </a:r>
            <a:r>
              <a:rPr lang="el-GR" altLang="el-GR" sz="2000" b="1" dirty="0">
                <a:cs typeface="Times New Roman" panose="02020603050405020304" pitchFamily="18" charset="0"/>
              </a:rPr>
              <a:t>μεθοδολογία της εξ αποστάσεως εκπαίδευσης;</a:t>
            </a:r>
            <a:endParaRPr lang="el-GR" altLang="el-GR" sz="2000" dirty="0"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l-GR" altLang="el-GR" sz="2000" dirty="0">
              <a:latin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06F9CB-0854-0364-E260-6121BC42DC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3891150"/>
            <a:ext cx="2492896" cy="2246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920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200" dirty="0"/>
              <a:t>4. Δομή της εργασίας</a:t>
            </a:r>
            <a:endParaRPr lang="el-GR" sz="32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1475656" y="1348800"/>
            <a:ext cx="712879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Η διπλωματική</a:t>
            </a:r>
            <a:r>
              <a:rPr lang="en-US" dirty="0"/>
              <a:t> </a:t>
            </a:r>
            <a:r>
              <a:rPr lang="el-GR" dirty="0"/>
              <a:t> εργασία οργανώνεται ως εξής:</a:t>
            </a:r>
            <a:br>
              <a:rPr lang="el-GR" dirty="0"/>
            </a:br>
            <a:endParaRPr lang="el-G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dirty="0"/>
              <a:t>Εισαγωγή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dirty="0"/>
              <a:t>Εξ αποστάσεως εκπαίδευση, ΤΠΕ και προσχολική μάθηση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dirty="0"/>
              <a:t>Ελληνική Νοηματική Γλώσσα και η ένταξή της στο νηπιαγωγείο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dirty="0"/>
              <a:t>Σχεδιασμός και ανάπτυξη του εκπαιδευτικού υλικού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dirty="0"/>
              <a:t>Μεθοδολογία της έρευνας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dirty="0"/>
              <a:t>Αποτελέσματα και αποτίμηση του εκπαιδευτικού υλικού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dirty="0"/>
              <a:t>Συμπεράσματα και προτάσεις για μελλοντική έρευνα</a:t>
            </a:r>
          </a:p>
          <a:p>
            <a:endParaRPr lang="el-GR" sz="1600" dirty="0"/>
          </a:p>
        </p:txBody>
      </p:sp>
    </p:spTree>
    <p:extLst>
      <p:ext uri="{BB962C8B-B14F-4D97-AF65-F5344CB8AC3E}">
        <p14:creationId xmlns:p14="http://schemas.microsoft.com/office/powerpoint/2010/main" val="1368895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53048" y="404664"/>
            <a:ext cx="7128792" cy="765652"/>
          </a:xfrm>
        </p:spPr>
        <p:txBody>
          <a:bodyPr>
            <a:noAutofit/>
          </a:bodyPr>
          <a:lstStyle/>
          <a:p>
            <a:r>
              <a:rPr lang="el-GR" sz="3200" dirty="0"/>
              <a:t>5. Θεωρητικό Πλαίσιο: </a:t>
            </a:r>
            <a:br>
              <a:rPr lang="el-GR" sz="3200" dirty="0"/>
            </a:br>
            <a:r>
              <a:rPr lang="el-GR" sz="3200" dirty="0"/>
              <a:t>Εξ Αποστάσεως Εκπαίδευση (ΕξΑΕ) (1/2)</a:t>
            </a:r>
            <a:endParaRPr lang="el-GR" sz="32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1286424" y="1700808"/>
            <a:ext cx="7462040" cy="457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000" b="1" dirty="0"/>
              <a:t>ΕξΑΕ:</a:t>
            </a:r>
            <a:r>
              <a:rPr lang="el-GR" sz="2000" dirty="0"/>
              <a:t> οργανωμένη μάθηση με χωρική/χρονική απόσταση, μέσω τεχνολογικών μέσων (Λιοναράκης, Αναστασιάδης)</a:t>
            </a:r>
            <a:br>
              <a:rPr lang="el-GR" sz="2000" dirty="0"/>
            </a:br>
            <a:endParaRPr lang="el-GR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000" b="1" dirty="0"/>
              <a:t>Κεντρικός ρόλος ΤΠΕ:</a:t>
            </a:r>
            <a:r>
              <a:rPr lang="el-GR" sz="2000" dirty="0"/>
              <a:t> πρόσβαση σε υλικό, </a:t>
            </a:r>
            <a:r>
              <a:rPr lang="el-GR" sz="2000" dirty="0" err="1"/>
              <a:t>διάδραση</a:t>
            </a:r>
            <a:r>
              <a:rPr lang="el-GR" sz="2000" dirty="0"/>
              <a:t>, συνεργατική συμμετοχή</a:t>
            </a:r>
            <a:br>
              <a:rPr lang="el-GR" sz="2000" dirty="0"/>
            </a:br>
            <a:endParaRPr lang="el-GR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000" b="1" dirty="0"/>
              <a:t>Μορφές ΕξΑΕ:</a:t>
            </a:r>
            <a:r>
              <a:rPr lang="el-GR" sz="2000" dirty="0"/>
              <a:t> σύγχρονη – ασύγχρονη – μεικτή</a:t>
            </a:r>
            <a:br>
              <a:rPr lang="el-GR" sz="2000" dirty="0"/>
            </a:br>
            <a:endParaRPr lang="el-GR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000" b="1" dirty="0"/>
              <a:t>Προσχολική εφαρμογή:</a:t>
            </a:r>
            <a:r>
              <a:rPr lang="el-GR" sz="2000" dirty="0"/>
              <a:t> ανασχεδιασμός με βάση τις ανάγκες 4–6 ετών (</a:t>
            </a:r>
            <a:r>
              <a:rPr lang="el-GR" sz="2000" dirty="0" err="1"/>
              <a:t>οπτικοποίηση</a:t>
            </a:r>
            <a:r>
              <a:rPr lang="el-GR" sz="2000" dirty="0"/>
              <a:t>, </a:t>
            </a:r>
            <a:r>
              <a:rPr lang="el-GR" sz="2000" dirty="0" err="1"/>
              <a:t>μικρο</a:t>
            </a:r>
            <a:r>
              <a:rPr lang="el-GR" sz="2000" dirty="0"/>
              <a:t>-δραστηριότητες, παιχνίδι) (Αναστασιάδης, UNESCO)</a:t>
            </a:r>
            <a:br>
              <a:rPr lang="el-GR" sz="2000" dirty="0"/>
            </a:br>
            <a:endParaRPr lang="el-GR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sz="2000" b="1" dirty="0"/>
              <a:t>Προκλήσεις &amp; προϋποθέσεις:</a:t>
            </a:r>
            <a:r>
              <a:rPr lang="el-GR" sz="2000" dirty="0"/>
              <a:t> ισότητα πρόσβασης, παιδαγωγική αλληλεπίδραση, επιμόρφωση εκπαιδευτικών, εμπλοκή γονέων</a:t>
            </a:r>
          </a:p>
          <a:p>
            <a:endParaRPr lang="el-GR" sz="1100" dirty="0"/>
          </a:p>
        </p:txBody>
      </p:sp>
    </p:spTree>
    <p:extLst>
      <p:ext uri="{BB962C8B-B14F-4D97-AF65-F5344CB8AC3E}">
        <p14:creationId xmlns:p14="http://schemas.microsoft.com/office/powerpoint/2010/main" val="3581669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3DE99FCA-8A8E-AE1B-3101-0799A17AE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7624" y="1340767"/>
            <a:ext cx="7776864" cy="532859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Νοηματικές γλώσσες: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φυσικές γλώσσες με δομή/γραμματική — όχι “χειρονομίες” (</a:t>
            </a:r>
            <a:r>
              <a:rPr lang="el-G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Stokoe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ΕΝΓ: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ολοκληρωμένο γλωσσικό σύστημα &amp; πλαίσιο ταυτότητας/κουλτούρας (Λαμπροπούλου, </a:t>
            </a:r>
            <a:r>
              <a:rPr lang="el-G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Κουρμπέτης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Χατζοπούλου)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Οφέλη στην προσχολική ηλικία: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ενίσχυση επικοινωνίας, οπτικής προσοχής και γλωσσικής ανάπτυξης (</a:t>
            </a:r>
            <a:r>
              <a:rPr lang="el-G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Goodwyn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l-G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Goldin-Meadow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Κοινωνικοσυναισθηματική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διάσταση: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ενσυναίσθηση, συνεργασία, θετικές στάσεις στη διαφορετικότητα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Σύνδεση με την εργασία: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βασικό λεξιλόγιο ΕΝΓ (χρώματα–συναισθήματα–χαιρετισμοί) μέσω ψηφιακού/διαδραστικού υλικού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99B9A185-0125-1B18-6180-540F7B83D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265377"/>
            <a:ext cx="8280920" cy="1075390"/>
          </a:xfrm>
        </p:spPr>
        <p:txBody>
          <a:bodyPr>
            <a:noAutofit/>
          </a:bodyPr>
          <a:lstStyle/>
          <a:p>
            <a:r>
              <a:rPr lang="el-GR" sz="2800" dirty="0"/>
              <a:t>5. Θεωρητικό Πλαίσιο</a:t>
            </a:r>
            <a:r>
              <a:rPr lang="el-GR" sz="2800" dirty="0">
                <a:cs typeface="Times New Roman" panose="02020603050405020304" pitchFamily="18" charset="0"/>
              </a:rPr>
              <a:t>: </a:t>
            </a:r>
            <a:br>
              <a:rPr lang="el-GR" sz="2800" dirty="0">
                <a:cs typeface="Times New Roman" panose="02020603050405020304" pitchFamily="18" charset="0"/>
              </a:rPr>
            </a:br>
            <a:r>
              <a:rPr lang="el-GR" sz="2800" dirty="0">
                <a:cs typeface="Times New Roman" panose="02020603050405020304" pitchFamily="18" charset="0"/>
              </a:rPr>
              <a:t>Νοηματική Γλώσσα στην Προσχολική Εκπαίδευση</a:t>
            </a:r>
            <a:r>
              <a:rPr lang="el-GR" sz="2800" dirty="0"/>
              <a:t> (2/2)</a:t>
            </a:r>
          </a:p>
        </p:txBody>
      </p:sp>
    </p:spTree>
    <p:extLst>
      <p:ext uri="{BB962C8B-B14F-4D97-AF65-F5344CB8AC3E}">
        <p14:creationId xmlns:p14="http://schemas.microsoft.com/office/powerpoint/2010/main" val="1152243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547664" y="692696"/>
            <a:ext cx="7848872" cy="432048"/>
          </a:xfrm>
        </p:spPr>
        <p:txBody>
          <a:bodyPr>
            <a:noAutofit/>
          </a:bodyPr>
          <a:lstStyle/>
          <a:p>
            <a:r>
              <a:rPr lang="el-GR" sz="3200" dirty="0"/>
              <a:t>6. </a:t>
            </a:r>
            <a:r>
              <a:rPr lang="el-GR" sz="3200" dirty="0" err="1"/>
              <a:t>Παραγώμενο</a:t>
            </a:r>
            <a:r>
              <a:rPr lang="el-GR" sz="3200" dirty="0"/>
              <a:t> εκπαιδευτικό υλικό</a:t>
            </a:r>
            <a:r>
              <a:rPr lang="en-US" sz="3200" dirty="0"/>
              <a:t> (1/</a:t>
            </a:r>
            <a:r>
              <a:rPr lang="el-GR" sz="3200" dirty="0"/>
              <a:t>4</a:t>
            </a:r>
            <a:r>
              <a:rPr lang="en-US" sz="3200" dirty="0"/>
              <a:t>)</a:t>
            </a:r>
            <a:endParaRPr lang="el-GR" sz="3200" b="1" dirty="0">
              <a:solidFill>
                <a:srgbClr val="FF0000"/>
              </a:solidFill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899592" y="1772816"/>
            <a:ext cx="824440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b="1" dirty="0"/>
              <a:t>Σκοπός</a:t>
            </a:r>
            <a:br>
              <a:rPr lang="en-US" b="1" dirty="0"/>
            </a:br>
            <a:r>
              <a:rPr lang="el-GR" sz="2000" dirty="0"/>
              <a:t>Σκοπός της εργασίας ήταν ο σχεδιασμός, η ανάπτυξη και η αποτίμηση ενός </a:t>
            </a:r>
            <a:r>
              <a:rPr lang="el-GR" sz="2000" dirty="0" err="1"/>
              <a:t>διαδραστικού</a:t>
            </a:r>
            <a:r>
              <a:rPr lang="el-GR" sz="2000" dirty="0"/>
              <a:t> εκπαιδευτικού περιβάλλοντος για τη διδασκαλία της Ελληνικής Νοηματικής Γλώσσας σε μαθητές Νηπιαγωγείου, αξιοποιώντας προηγμένες μαθησιακές τεχνολογίες.</a:t>
            </a:r>
            <a:br>
              <a:rPr lang="en-US" b="1" dirty="0"/>
            </a:br>
            <a:endParaRPr lang="el-GR" b="1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l-GR" b="1" dirty="0"/>
              <a:t>Σύνδεσμος στο </a:t>
            </a:r>
            <a:r>
              <a:rPr lang="en-US" b="1" dirty="0" err="1"/>
              <a:t>Chamilo</a:t>
            </a:r>
            <a:endParaRPr lang="el-GR" b="1" dirty="0"/>
          </a:p>
          <a:p>
            <a:endParaRPr lang="el-GR" b="1" dirty="0">
              <a:highlight>
                <a:srgbClr val="FFFF00"/>
              </a:highlight>
            </a:endParaRPr>
          </a:p>
          <a:p>
            <a:r>
              <a:rPr lang="en-US" sz="1600" b="1" dirty="0">
                <a:hlinkClick r:id="rId2"/>
              </a:rPr>
              <a:t>https://chamilo1.edivea.net/courses/MA8AINONTASGIATHNOHMATIKHGLWSSA/index.php?id_session=0</a:t>
            </a:r>
            <a:endParaRPr lang="el-GR" sz="1600" b="1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34816451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12153</TotalTime>
  <Words>994</Words>
  <Application>Microsoft Office PowerPoint</Application>
  <PresentationFormat>Προβολή στην οθόνη (4:3)</PresentationFormat>
  <Paragraphs>120</Paragraphs>
  <Slides>19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6" baseType="lpstr">
      <vt:lpstr>Arial</vt:lpstr>
      <vt:lpstr>Book Antiqua</vt:lpstr>
      <vt:lpstr>Calibri</vt:lpstr>
      <vt:lpstr>Calibri Light</vt:lpstr>
      <vt:lpstr>Times New Roman</vt:lpstr>
      <vt:lpstr>Wingdings</vt:lpstr>
      <vt:lpstr>Θέμα του Office</vt:lpstr>
      <vt:lpstr>Σχεδιασμός, ανάπτυξη και αποτίμηση εκπαιδευτικού υλικού με τη μέθοδο της εξΑΕ με σκοπό την διδασκαλία της Nοηματικής Γλώσσας  σε μαθητές Νηπιαγωγείου</vt:lpstr>
      <vt:lpstr>Ευχαριστίες</vt:lpstr>
      <vt:lpstr>1. Σκοπός</vt:lpstr>
      <vt:lpstr>2. Συνεισφορά της διπλωματικής</vt:lpstr>
      <vt:lpstr>3. Ερευνητικά Ερωτήματα</vt:lpstr>
      <vt:lpstr>4. Δομή της εργασίας</vt:lpstr>
      <vt:lpstr>5. Θεωρητικό Πλαίσιο:  Εξ Αποστάσεως Εκπαίδευση (ΕξΑΕ) (1/2)</vt:lpstr>
      <vt:lpstr>5. Θεωρητικό Πλαίσιο:  Νοηματική Γλώσσα στην Προσχολική Εκπαίδευση (2/2)</vt:lpstr>
      <vt:lpstr>6. Παραγώμενο εκπαιδευτικό υλικό (1/4)</vt:lpstr>
      <vt:lpstr> 6. Παραγόμενο εκπαιδευτικό υλικό 2/4</vt:lpstr>
      <vt:lpstr>6. Παραγόμενο εκπαιδευτικό υλικό 3/4</vt:lpstr>
      <vt:lpstr>6. Παραγόμενο εκπαιδευτικό υλικό 4/4</vt:lpstr>
      <vt:lpstr>7. Μεθοδολογία Έρευνας</vt:lpstr>
      <vt:lpstr>8. Αποτελέσματα (1/2)</vt:lpstr>
      <vt:lpstr>8. Αποτελέσματα (2/2)</vt:lpstr>
      <vt:lpstr>9. Συμπεράσματα (1/3)</vt:lpstr>
      <vt:lpstr>Παρουσίαση του PowerPoint</vt:lpstr>
      <vt:lpstr>Παρουσίαση του PowerPoint</vt:lpstr>
      <vt:lpstr>Παρουσίαση του PowerPoint</vt:lpstr>
    </vt:vector>
  </TitlesOfParts>
  <Company>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$</dc:creator>
  <cp:lastModifiedBy>ΕΥΑ ΠΑΝΤΕΛΑΚΗ</cp:lastModifiedBy>
  <cp:revision>1682</cp:revision>
  <dcterms:created xsi:type="dcterms:W3CDTF">2003-10-16T17:37:47Z</dcterms:created>
  <dcterms:modified xsi:type="dcterms:W3CDTF">2026-02-24T07:14:39Z</dcterms:modified>
</cp:coreProperties>
</file>