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25"/>
  </p:notesMasterIdLst>
  <p:sldIdLst>
    <p:sldId id="1482" r:id="rId2"/>
    <p:sldId id="2023" r:id="rId3"/>
    <p:sldId id="2013" r:id="rId4"/>
    <p:sldId id="2021" r:id="rId5"/>
    <p:sldId id="2014" r:id="rId6"/>
    <p:sldId id="2020" r:id="rId7"/>
    <p:sldId id="2012" r:id="rId8"/>
    <p:sldId id="2024" r:id="rId9"/>
    <p:sldId id="2025" r:id="rId10"/>
    <p:sldId id="2026" r:id="rId11"/>
    <p:sldId id="2027" r:id="rId12"/>
    <p:sldId id="2028" r:id="rId13"/>
    <p:sldId id="2029" r:id="rId14"/>
    <p:sldId id="2030" r:id="rId15"/>
    <p:sldId id="2031" r:id="rId16"/>
    <p:sldId id="2032" r:id="rId17"/>
    <p:sldId id="2033" r:id="rId18"/>
    <p:sldId id="2034" r:id="rId19"/>
    <p:sldId id="2035" r:id="rId20"/>
    <p:sldId id="2036" r:id="rId21"/>
    <p:sldId id="2037" r:id="rId22"/>
    <p:sldId id="2039" r:id="rId23"/>
    <p:sldId id="2040" r:id="rId24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=""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A54B"/>
    <a:srgbClr val="339933"/>
    <a:srgbClr val="FFFFCC"/>
    <a:srgbClr val="FF9933"/>
    <a:srgbClr val="F4F694"/>
    <a:srgbClr val="FFAD5B"/>
    <a:srgbClr val="90CCAF"/>
    <a:srgbClr val="931B1B"/>
    <a:srgbClr val="EDBE9B"/>
    <a:srgbClr val="ADDB7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8958" autoAdjust="0"/>
    <p:restoredTop sz="89528" autoAdjust="0"/>
  </p:normalViewPr>
  <p:slideViewPr>
    <p:cSldViewPr>
      <p:cViewPr varScale="1">
        <p:scale>
          <a:sx n="78" d="100"/>
          <a:sy n="78" d="100"/>
        </p:scale>
        <p:origin x="-1426" y="-6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</dgm:pt>
    <dgm:pt modelId="{7B56B2E6-27DE-4F9E-9EFC-DB742DB53C48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Chamilo</a:t>
          </a:r>
          <a:endParaRPr lang="el-GR" sz="32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2EF0FBAC-8081-4786-8232-41F57D49B910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H5P</a:t>
          </a:r>
          <a:endParaRPr lang="el-GR" sz="3200" dirty="0"/>
        </a:p>
      </dgm:t>
    </dgm:pt>
    <dgm:pt modelId="{D671F847-A5D5-4B09-816C-298CA811147A}" type="parTrans" cxnId="{8A5E0D51-5BF0-44B5-AFD0-16BEEE525ADE}">
      <dgm:prSet/>
      <dgm:spPr/>
      <dgm:t>
        <a:bodyPr/>
        <a:lstStyle/>
        <a:p>
          <a:endParaRPr lang="el-GR"/>
        </a:p>
      </dgm:t>
    </dgm:pt>
    <dgm:pt modelId="{FB56BB05-B53C-439B-A169-19696ABA9329}" type="sibTrans" cxnId="{8A5E0D51-5BF0-44B5-AFD0-16BEEE525ADE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357361-4199-45F2-A59B-7DEEF2C3CD18}" type="pres">
      <dgm:prSet presAssocID="{7B56B2E6-27DE-4F9E-9EFC-DB742DB53C48}" presName="rect1" presStyleLbl="lnNode1" presStyleIdx="0" presStyleCnt="2"/>
      <dgm:spPr/>
    </dgm:pt>
    <dgm:pt modelId="{9370EA69-244F-45C0-A279-07BEDC1FC0CD}" type="pres">
      <dgm:prSet presAssocID="{9004D332-56D2-48F0-B510-7FB202F4B9CD}" presName="sibTrans" presStyleCnt="0"/>
      <dgm:spPr/>
    </dgm:pt>
    <dgm:pt modelId="{B59322B5-903D-42F0-B07B-1050AB3B070C}" type="pres">
      <dgm:prSet presAssocID="{2EF0FBAC-8081-4786-8232-41F57D49B910}" presName="comp" presStyleCnt="0"/>
      <dgm:spPr/>
    </dgm:pt>
    <dgm:pt modelId="{4BB34895-5B05-4D26-87EB-DEADDD1B0DAD}" type="pres">
      <dgm:prSet presAssocID="{2EF0FBAC-8081-4786-8232-41F57D49B910}" presName="rect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7F3ECA2-A524-464F-B1BE-90753A511D5F}" type="pres">
      <dgm:prSet presAssocID="{2EF0FBAC-8081-4786-8232-41F57D49B910}" presName="rect1" presStyleLbl="lnNode1" presStyleIdx="1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8A5E0D51-5BF0-44B5-AFD0-16BEEE525ADE}" srcId="{27FAF122-6D49-4563-95D7-64A3B480C90A}" destId="{2EF0FBAC-8081-4786-8232-41F57D49B910}" srcOrd="1" destOrd="0" parTransId="{D671F847-A5D5-4B09-816C-298CA811147A}" sibTransId="{FB56BB05-B53C-439B-A169-19696ABA9329}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FA6A813F-C86E-4E39-960C-77F82112F232}" type="presOf" srcId="{2EF0FBAC-8081-4786-8232-41F57D49B910}" destId="{4BB34895-5B05-4D26-87EB-DEADDD1B0DAD}" srcOrd="0" destOrd="0" presId="urn:microsoft.com/office/officeart/2008/layout/AlternatingPictureBlocks"/>
    <dgm:cxn modelId="{963BBCFF-9BBC-41F2-BE62-CC3900758DF0}" type="presOf" srcId="{27FAF122-6D49-4563-95D7-64A3B480C90A}" destId="{EFA3F8DB-5109-4F35-A060-0E5070D11153}" srcOrd="0" destOrd="0" presId="urn:microsoft.com/office/officeart/2008/layout/AlternatingPictureBlocks"/>
    <dgm:cxn modelId="{7F848D83-2EC7-4F03-BDB8-B77A82C94490}" type="presOf" srcId="{7B56B2E6-27DE-4F9E-9EFC-DB742DB53C48}" destId="{6DA3B938-AB02-475E-AA3D-3EF23BD7CBCA}" srcOrd="0" destOrd="0" presId="urn:microsoft.com/office/officeart/2008/layout/AlternatingPictureBlocks"/>
    <dgm:cxn modelId="{337659B9-3E63-41ED-B0DB-CD2DBF517DC9}" type="presParOf" srcId="{EFA3F8DB-5109-4F35-A060-0E5070D11153}" destId="{B74BEF20-4E7D-4C0A-B9FE-CC875BABBEE1}" srcOrd="0" destOrd="0" presId="urn:microsoft.com/office/officeart/2008/layout/AlternatingPictureBlocks"/>
    <dgm:cxn modelId="{B03C6394-1650-442F-AFA6-1F3825871CBD}" type="presParOf" srcId="{B74BEF20-4E7D-4C0A-B9FE-CC875BABBEE1}" destId="{6DA3B938-AB02-475E-AA3D-3EF23BD7CBCA}" srcOrd="0" destOrd="0" presId="urn:microsoft.com/office/officeart/2008/layout/AlternatingPictureBlocks"/>
    <dgm:cxn modelId="{AE48D18A-1772-4222-8609-44164303725B}" type="presParOf" srcId="{B74BEF20-4E7D-4C0A-B9FE-CC875BABBEE1}" destId="{30357361-4199-45F2-A59B-7DEEF2C3CD18}" srcOrd="1" destOrd="0" presId="urn:microsoft.com/office/officeart/2008/layout/AlternatingPictureBlocks"/>
    <dgm:cxn modelId="{70A12E1A-C87F-40C7-B3B5-8F3B04BD3436}" type="presParOf" srcId="{EFA3F8DB-5109-4F35-A060-0E5070D11153}" destId="{9370EA69-244F-45C0-A279-07BEDC1FC0CD}" srcOrd="1" destOrd="0" presId="urn:microsoft.com/office/officeart/2008/layout/AlternatingPictureBlocks"/>
    <dgm:cxn modelId="{7B1E4882-E431-47FE-991F-2B87257AD7C1}" type="presParOf" srcId="{EFA3F8DB-5109-4F35-A060-0E5070D11153}" destId="{B59322B5-903D-42F0-B07B-1050AB3B070C}" srcOrd="2" destOrd="0" presId="urn:microsoft.com/office/officeart/2008/layout/AlternatingPictureBlocks"/>
    <dgm:cxn modelId="{4990EBD1-BC67-470E-A919-F8A91E1B7DD0}" type="presParOf" srcId="{B59322B5-903D-42F0-B07B-1050AB3B070C}" destId="{4BB34895-5B05-4D26-87EB-DEADDD1B0DAD}" srcOrd="0" destOrd="0" presId="urn:microsoft.com/office/officeart/2008/layout/AlternatingPictureBlocks"/>
    <dgm:cxn modelId="{BAA12516-4CC4-4D94-BEBF-8C2E29B7BE19}" type="presParOf" srcId="{B59322B5-903D-42F0-B07B-1050AB3B070C}" destId="{57F3ECA2-A524-464F-B1BE-90753A511D5F}" srcOrd="1" destOrd="0" presId="urn:microsoft.com/office/officeart/2008/layout/AlternatingPictureBlocks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50FD58-A2F3-4554-AC05-A4D05AF7E6C4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02482E9-E660-45F0-84CC-0028AAD19B1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i="0" baseline="0" dirty="0"/>
            <a:t>Αποτίμηση ΕΥ από μικρό αριθμό μαθητών </a:t>
          </a:r>
          <a:r>
            <a:rPr lang="el-GR" sz="1800" b="1" i="0" baseline="0" dirty="0" smtClean="0"/>
            <a:t> Γ΄ τάξης + </a:t>
          </a:r>
          <a:r>
            <a:rPr lang="el-GR" sz="1800" b="1" i="0" baseline="0" dirty="0"/>
            <a:t>ειδικών της ΕξΑΕ</a:t>
          </a:r>
          <a:endParaRPr lang="el-GR" sz="2000" b="1" dirty="0"/>
        </a:p>
      </dgm:t>
    </dgm:pt>
    <dgm:pt modelId="{760B8647-4D5A-4612-A878-89358D5104DC}" type="parTrans" cxnId="{CB1EE729-2D80-498C-8BCA-C224F62E9F72}">
      <dgm:prSet/>
      <dgm:spPr/>
      <dgm:t>
        <a:bodyPr/>
        <a:lstStyle/>
        <a:p>
          <a:endParaRPr lang="el-GR"/>
        </a:p>
      </dgm:t>
    </dgm:pt>
    <dgm:pt modelId="{EEA9ED86-D83C-4EEF-8080-1CC6F3976901}" type="sibTrans" cxnId="{CB1EE729-2D80-498C-8BCA-C224F62E9F72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l-GR"/>
        </a:p>
      </dgm:t>
    </dgm:pt>
    <dgm:pt modelId="{8BB04297-7755-4997-8840-FB53B2FF1B0E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i="0" baseline="0" dirty="0"/>
            <a:t>Μη αποτίμηση του ΕΥ από εκπαιδευτικούς (μη ειδικούς)</a:t>
          </a:r>
          <a:endParaRPr lang="el-GR" sz="1800" b="1" dirty="0"/>
        </a:p>
      </dgm:t>
    </dgm:pt>
    <dgm:pt modelId="{E531A8BB-DA2B-406E-9D7A-A6F5F0E7C8AB}" type="parTrans" cxnId="{E7D38ECB-D23E-4173-B6E2-B227388603A6}">
      <dgm:prSet/>
      <dgm:spPr/>
      <dgm:t>
        <a:bodyPr/>
        <a:lstStyle/>
        <a:p>
          <a:endParaRPr lang="el-GR"/>
        </a:p>
      </dgm:t>
    </dgm:pt>
    <dgm:pt modelId="{2493CC49-8899-4ED2-A047-4FF1B108DFD3}" type="sibTrans" cxnId="{E7D38ECB-D23E-4173-B6E2-B227388603A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l-GR"/>
        </a:p>
      </dgm:t>
    </dgm:pt>
    <dgm:pt modelId="{D25BF5FF-C6DD-405C-A89C-186B18A5261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800" b="1" i="0" baseline="0" dirty="0"/>
            <a:t>Περιορισμός στη γενίκευση των αποτελεσμάτων</a:t>
          </a:r>
          <a:endParaRPr lang="el-GR" sz="1800" b="1" dirty="0"/>
        </a:p>
      </dgm:t>
    </dgm:pt>
    <dgm:pt modelId="{5E65C17D-196D-4688-8D34-34D2D257F675}" type="parTrans" cxnId="{980A90FC-A243-484E-973E-317371026E43}">
      <dgm:prSet/>
      <dgm:spPr/>
      <dgm:t>
        <a:bodyPr/>
        <a:lstStyle/>
        <a:p>
          <a:endParaRPr lang="el-GR"/>
        </a:p>
      </dgm:t>
    </dgm:pt>
    <dgm:pt modelId="{63F63411-27DE-4227-BB74-2DCAF699BC73}" type="sibTrans" cxnId="{980A90FC-A243-484E-973E-317371026E43}">
      <dgm:prSet/>
      <dgm:spPr/>
      <dgm:t>
        <a:bodyPr/>
        <a:lstStyle/>
        <a:p>
          <a:endParaRPr lang="el-GR"/>
        </a:p>
      </dgm:t>
    </dgm:pt>
    <dgm:pt modelId="{69DB3677-ED5A-4925-8534-7513D9217B2B}" type="pres">
      <dgm:prSet presAssocID="{BB50FD58-A2F3-4554-AC05-A4D05AF7E6C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9234DAD-B033-4321-97F1-22034547F249}" type="pres">
      <dgm:prSet presAssocID="{502482E9-E660-45F0-84CC-0028AAD19B16}" presName="node" presStyleLbl="node1" presStyleIdx="0" presStyleCnt="3" custScaleX="150228" custScaleY="1284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167F7DA-48AF-42A1-9431-9E3062787C23}" type="pres">
      <dgm:prSet presAssocID="{EEA9ED86-D83C-4EEF-8080-1CC6F3976901}" presName="spacerL" presStyleCnt="0"/>
      <dgm:spPr/>
    </dgm:pt>
    <dgm:pt modelId="{3F58A124-95CB-42CF-BC01-7BD0A9F2A7C8}" type="pres">
      <dgm:prSet presAssocID="{EEA9ED86-D83C-4EEF-8080-1CC6F3976901}" presName="sibTrans" presStyleLbl="sibTrans2D1" presStyleIdx="0" presStyleCnt="2" custScaleX="73745" custScaleY="61891"/>
      <dgm:spPr/>
      <dgm:t>
        <a:bodyPr/>
        <a:lstStyle/>
        <a:p>
          <a:endParaRPr lang="el-GR"/>
        </a:p>
      </dgm:t>
    </dgm:pt>
    <dgm:pt modelId="{F76B80C7-209E-470F-8981-182770D0DBFD}" type="pres">
      <dgm:prSet presAssocID="{EEA9ED86-D83C-4EEF-8080-1CC6F3976901}" presName="spacerR" presStyleCnt="0"/>
      <dgm:spPr/>
    </dgm:pt>
    <dgm:pt modelId="{80165DF3-441A-44BB-B3F1-11B34A0DC0EF}" type="pres">
      <dgm:prSet presAssocID="{8BB04297-7755-4997-8840-FB53B2FF1B0E}" presName="node" presStyleLbl="node1" presStyleIdx="1" presStyleCnt="3" custScaleX="152500" custScaleY="1120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8652313-BF8B-40A1-832D-51BFBF21656A}" type="pres">
      <dgm:prSet presAssocID="{2493CC49-8899-4ED2-A047-4FF1B108DFD3}" presName="spacerL" presStyleCnt="0"/>
      <dgm:spPr/>
    </dgm:pt>
    <dgm:pt modelId="{0CE882F6-32BE-4B86-9455-9C1ADF18E7BD}" type="pres">
      <dgm:prSet presAssocID="{2493CC49-8899-4ED2-A047-4FF1B108DFD3}" presName="sibTrans" presStyleLbl="sibTrans2D1" presStyleIdx="1" presStyleCnt="2" custScaleX="70218" custScaleY="69202"/>
      <dgm:spPr/>
      <dgm:t>
        <a:bodyPr/>
        <a:lstStyle/>
        <a:p>
          <a:endParaRPr lang="el-GR"/>
        </a:p>
      </dgm:t>
    </dgm:pt>
    <dgm:pt modelId="{6051CCF5-3590-483D-B898-9AE9EAB3E4C4}" type="pres">
      <dgm:prSet presAssocID="{2493CC49-8899-4ED2-A047-4FF1B108DFD3}" presName="spacerR" presStyleCnt="0"/>
      <dgm:spPr/>
    </dgm:pt>
    <dgm:pt modelId="{F2690C9F-90AA-497E-8AED-8BB0659E1E76}" type="pres">
      <dgm:prSet presAssocID="{D25BF5FF-C6DD-405C-A89C-186B18A52611}" presName="node" presStyleLbl="node1" presStyleIdx="2" presStyleCnt="3" custScaleX="154000" custScaleY="138043" custLinFactNeighborX="990" custLinFactNeighborY="-245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7D38ECB-D23E-4173-B6E2-B227388603A6}" srcId="{BB50FD58-A2F3-4554-AC05-A4D05AF7E6C4}" destId="{8BB04297-7755-4997-8840-FB53B2FF1B0E}" srcOrd="1" destOrd="0" parTransId="{E531A8BB-DA2B-406E-9D7A-A6F5F0E7C8AB}" sibTransId="{2493CC49-8899-4ED2-A047-4FF1B108DFD3}"/>
    <dgm:cxn modelId="{980A90FC-A243-484E-973E-317371026E43}" srcId="{BB50FD58-A2F3-4554-AC05-A4D05AF7E6C4}" destId="{D25BF5FF-C6DD-405C-A89C-186B18A52611}" srcOrd="2" destOrd="0" parTransId="{5E65C17D-196D-4688-8D34-34D2D257F675}" sibTransId="{63F63411-27DE-4227-BB74-2DCAF699BC73}"/>
    <dgm:cxn modelId="{F1566846-585A-4640-ABC3-82F7A2E9AB3D}" type="presOf" srcId="{EEA9ED86-D83C-4EEF-8080-1CC6F3976901}" destId="{3F58A124-95CB-42CF-BC01-7BD0A9F2A7C8}" srcOrd="0" destOrd="0" presId="urn:microsoft.com/office/officeart/2005/8/layout/equation1"/>
    <dgm:cxn modelId="{79089C9B-E5CC-4D31-B45C-2ED4031B51E6}" type="presOf" srcId="{D25BF5FF-C6DD-405C-A89C-186B18A52611}" destId="{F2690C9F-90AA-497E-8AED-8BB0659E1E76}" srcOrd="0" destOrd="0" presId="urn:microsoft.com/office/officeart/2005/8/layout/equation1"/>
    <dgm:cxn modelId="{FFE786A3-77E5-4472-A070-E500486B3BEC}" type="presOf" srcId="{2493CC49-8899-4ED2-A047-4FF1B108DFD3}" destId="{0CE882F6-32BE-4B86-9455-9C1ADF18E7BD}" srcOrd="0" destOrd="0" presId="urn:microsoft.com/office/officeart/2005/8/layout/equation1"/>
    <dgm:cxn modelId="{AE2275CD-DE70-4973-A9B1-FF8E397CC8A9}" type="presOf" srcId="{BB50FD58-A2F3-4554-AC05-A4D05AF7E6C4}" destId="{69DB3677-ED5A-4925-8534-7513D9217B2B}" srcOrd="0" destOrd="0" presId="urn:microsoft.com/office/officeart/2005/8/layout/equation1"/>
    <dgm:cxn modelId="{4B93DC24-2CAB-4B19-A3CD-000974141E14}" type="presOf" srcId="{8BB04297-7755-4997-8840-FB53B2FF1B0E}" destId="{80165DF3-441A-44BB-B3F1-11B34A0DC0EF}" srcOrd="0" destOrd="0" presId="urn:microsoft.com/office/officeart/2005/8/layout/equation1"/>
    <dgm:cxn modelId="{45472E5D-4B41-48B8-9F47-C8FA36E54A78}" type="presOf" srcId="{502482E9-E660-45F0-84CC-0028AAD19B16}" destId="{E9234DAD-B033-4321-97F1-22034547F249}" srcOrd="0" destOrd="0" presId="urn:microsoft.com/office/officeart/2005/8/layout/equation1"/>
    <dgm:cxn modelId="{CB1EE729-2D80-498C-8BCA-C224F62E9F72}" srcId="{BB50FD58-A2F3-4554-AC05-A4D05AF7E6C4}" destId="{502482E9-E660-45F0-84CC-0028AAD19B16}" srcOrd="0" destOrd="0" parTransId="{760B8647-4D5A-4612-A878-89358D5104DC}" sibTransId="{EEA9ED86-D83C-4EEF-8080-1CC6F3976901}"/>
    <dgm:cxn modelId="{4A6D4A8D-25D7-4B71-889D-FCA99EAB814F}" type="presParOf" srcId="{69DB3677-ED5A-4925-8534-7513D9217B2B}" destId="{E9234DAD-B033-4321-97F1-22034547F249}" srcOrd="0" destOrd="0" presId="urn:microsoft.com/office/officeart/2005/8/layout/equation1"/>
    <dgm:cxn modelId="{EBDA2E9C-A057-422A-B5A5-E6D67FFCA4E5}" type="presParOf" srcId="{69DB3677-ED5A-4925-8534-7513D9217B2B}" destId="{0167F7DA-48AF-42A1-9431-9E3062787C23}" srcOrd="1" destOrd="0" presId="urn:microsoft.com/office/officeart/2005/8/layout/equation1"/>
    <dgm:cxn modelId="{C34CB5B2-1ECC-4739-B233-13E0AF3397C7}" type="presParOf" srcId="{69DB3677-ED5A-4925-8534-7513D9217B2B}" destId="{3F58A124-95CB-42CF-BC01-7BD0A9F2A7C8}" srcOrd="2" destOrd="0" presId="urn:microsoft.com/office/officeart/2005/8/layout/equation1"/>
    <dgm:cxn modelId="{47DA500A-BF90-4EF6-BDF9-7B8594B4EB94}" type="presParOf" srcId="{69DB3677-ED5A-4925-8534-7513D9217B2B}" destId="{F76B80C7-209E-470F-8981-182770D0DBFD}" srcOrd="3" destOrd="0" presId="urn:microsoft.com/office/officeart/2005/8/layout/equation1"/>
    <dgm:cxn modelId="{71FDBF16-386A-4491-B9FA-FB7DF23321AD}" type="presParOf" srcId="{69DB3677-ED5A-4925-8534-7513D9217B2B}" destId="{80165DF3-441A-44BB-B3F1-11B34A0DC0EF}" srcOrd="4" destOrd="0" presId="urn:microsoft.com/office/officeart/2005/8/layout/equation1"/>
    <dgm:cxn modelId="{D5A5F270-3AE4-4E39-B207-6A8016131B1A}" type="presParOf" srcId="{69DB3677-ED5A-4925-8534-7513D9217B2B}" destId="{28652313-BF8B-40A1-832D-51BFBF21656A}" srcOrd="5" destOrd="0" presId="urn:microsoft.com/office/officeart/2005/8/layout/equation1"/>
    <dgm:cxn modelId="{93268DF1-8121-4741-AD37-85EB790FC5E5}" type="presParOf" srcId="{69DB3677-ED5A-4925-8534-7513D9217B2B}" destId="{0CE882F6-32BE-4B86-9455-9C1ADF18E7BD}" srcOrd="6" destOrd="0" presId="urn:microsoft.com/office/officeart/2005/8/layout/equation1"/>
    <dgm:cxn modelId="{125697F2-4B35-47F5-BCF2-F7595C5481C0}" type="presParOf" srcId="{69DB3677-ED5A-4925-8534-7513D9217B2B}" destId="{6051CCF5-3590-483D-B898-9AE9EAB3E4C4}" srcOrd="7" destOrd="0" presId="urn:microsoft.com/office/officeart/2005/8/layout/equation1"/>
    <dgm:cxn modelId="{2C6FB956-D0F2-417D-B9B3-B457C90499F8}" type="presParOf" srcId="{69DB3677-ED5A-4925-8534-7513D9217B2B}" destId="{F2690C9F-90AA-497E-8AED-8BB0659E1E76}" srcOrd="8" destOrd="0" presId="urn:microsoft.com/office/officeart/2005/8/layout/equatio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4345EE7-3A81-49C3-A99D-48D7E591FCC5}" type="doc">
      <dgm:prSet loTypeId="urn:microsoft.com/office/officeart/2005/8/layout/vList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l-GR"/>
        </a:p>
      </dgm:t>
    </dgm:pt>
    <dgm:pt modelId="{7709689C-DB5F-441B-8C2C-903926E27A35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b="1" dirty="0"/>
            <a:t>Προτάσεις για μελλοντική έρευνα</a:t>
          </a:r>
          <a:endParaRPr lang="el-GR" dirty="0"/>
        </a:p>
      </dgm:t>
    </dgm:pt>
    <dgm:pt modelId="{7D5E20C2-A36B-4526-8F8E-3C831463BAF3}" type="parTrans" cxnId="{8C1A10B9-38E2-493B-BB30-283F2F334C84}">
      <dgm:prSet/>
      <dgm:spPr/>
      <dgm:t>
        <a:bodyPr/>
        <a:lstStyle/>
        <a:p>
          <a:endParaRPr lang="el-GR"/>
        </a:p>
      </dgm:t>
    </dgm:pt>
    <dgm:pt modelId="{BBA227DD-0334-4FE5-B6E2-FDEBBC8488EB}" type="sibTrans" cxnId="{8C1A10B9-38E2-493B-BB30-283F2F334C84}">
      <dgm:prSet/>
      <dgm:spPr/>
      <dgm:t>
        <a:bodyPr/>
        <a:lstStyle/>
        <a:p>
          <a:endParaRPr lang="el-GR"/>
        </a:p>
      </dgm:t>
    </dgm:pt>
    <dgm:pt modelId="{4CB1F80D-82E1-4582-A9E9-D5B43198C892}" type="pres">
      <dgm:prSet presAssocID="{04345EE7-3A81-49C3-A99D-48D7E591F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D55516A-FDDA-4249-941E-4F9BC8BA87DC}" type="pres">
      <dgm:prSet presAssocID="{7709689C-DB5F-441B-8C2C-903926E27A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C1A10B9-38E2-493B-BB30-283F2F334C84}" srcId="{04345EE7-3A81-49C3-A99D-48D7E591FCC5}" destId="{7709689C-DB5F-441B-8C2C-903926E27A35}" srcOrd="0" destOrd="0" parTransId="{7D5E20C2-A36B-4526-8F8E-3C831463BAF3}" sibTransId="{BBA227DD-0334-4FE5-B6E2-FDEBBC8488EB}"/>
    <dgm:cxn modelId="{CE32F237-B8CD-41CF-8F00-0CDEBFA42F35}" type="presOf" srcId="{7709689C-DB5F-441B-8C2C-903926E27A35}" destId="{ED55516A-FDDA-4249-941E-4F9BC8BA87DC}" srcOrd="0" destOrd="0" presId="urn:microsoft.com/office/officeart/2005/8/layout/vList2"/>
    <dgm:cxn modelId="{CD4E235D-5B8F-433C-982F-1198956123CC}" type="presOf" srcId="{04345EE7-3A81-49C3-A99D-48D7E591FCC5}" destId="{4CB1F80D-82E1-4582-A9E9-D5B43198C892}" srcOrd="0" destOrd="0" presId="urn:microsoft.com/office/officeart/2005/8/layout/vList2"/>
    <dgm:cxn modelId="{CFC8440F-48ED-41A1-80FA-76FC9DEB0D99}" type="presParOf" srcId="{4CB1F80D-82E1-4582-A9E9-D5B43198C892}" destId="{ED55516A-FDDA-4249-941E-4F9BC8BA87DC}" srcOrd="0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63FB7C8-C002-45DA-B232-033A26BF58B5}" type="doc">
      <dgm:prSet loTypeId="urn:microsoft.com/office/officeart/2005/8/layout/hList7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E33AD724-D59C-450B-B36A-A18F0F0F2B3D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900" b="1" dirty="0"/>
            <a:t>Συμμετοχή στην έρευνα </a:t>
          </a:r>
          <a:r>
            <a:rPr lang="el-GR" sz="1900" b="1" dirty="0" smtClean="0"/>
            <a:t> εκπαιδευτικών </a:t>
          </a:r>
          <a:r>
            <a:rPr lang="el-GR" sz="1900" b="1" dirty="0"/>
            <a:t>χωρίς εξειδίκευση στην ΕξΑΕ</a:t>
          </a:r>
        </a:p>
      </dgm:t>
    </dgm:pt>
    <dgm:pt modelId="{E3956763-EACA-4D9A-9E49-74770099434C}" type="parTrans" cxnId="{01491AC8-D570-429C-A25F-65C80F1B2DF3}">
      <dgm:prSet/>
      <dgm:spPr/>
      <dgm:t>
        <a:bodyPr/>
        <a:lstStyle/>
        <a:p>
          <a:endParaRPr lang="el-GR"/>
        </a:p>
      </dgm:t>
    </dgm:pt>
    <dgm:pt modelId="{304B4E88-D878-458C-A2C1-BEC44878DB41}" type="sibTrans" cxnId="{01491AC8-D570-429C-A25F-65C80F1B2DF3}">
      <dgm:prSet/>
      <dgm:spPr/>
      <dgm:t>
        <a:bodyPr/>
        <a:lstStyle/>
        <a:p>
          <a:endParaRPr lang="el-GR"/>
        </a:p>
      </dgm:t>
    </dgm:pt>
    <dgm:pt modelId="{3AC11EB0-EA8E-4A6F-9C89-E938EBEBCAB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1900" b="1" dirty="0"/>
            <a:t>Μελέτη αποτελεσμάτων από την εφαρμογή του ΕΥ σε μαθητές με μαθησιακές δυσκολίες</a:t>
          </a:r>
        </a:p>
      </dgm:t>
    </dgm:pt>
    <dgm:pt modelId="{46931434-8062-4D14-B919-2C6DD9B72BD2}" type="parTrans" cxnId="{4C4FF715-5D63-494B-96F9-03D7A186B58A}">
      <dgm:prSet/>
      <dgm:spPr/>
      <dgm:t>
        <a:bodyPr/>
        <a:lstStyle/>
        <a:p>
          <a:endParaRPr lang="el-GR"/>
        </a:p>
      </dgm:t>
    </dgm:pt>
    <dgm:pt modelId="{89783162-C452-4D51-BF99-9C1D50322DC5}" type="sibTrans" cxnId="{4C4FF715-5D63-494B-96F9-03D7A186B58A}">
      <dgm:prSet/>
      <dgm:spPr/>
      <dgm:t>
        <a:bodyPr/>
        <a:lstStyle/>
        <a:p>
          <a:endParaRPr lang="el-GR"/>
        </a:p>
      </dgm:t>
    </dgm:pt>
    <dgm:pt modelId="{EC815EAA-0533-4E7B-A643-29315D78BFF0}" type="pres">
      <dgm:prSet presAssocID="{D63FB7C8-C002-45DA-B232-033A26BF58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7336F06-6F2D-4B39-A1C0-14E436187D9F}" type="pres">
      <dgm:prSet presAssocID="{D63FB7C8-C002-45DA-B232-033A26BF58B5}" presName="fgShape" presStyleLbl="fgShp" presStyleIdx="0" presStyleCnt="1"/>
      <dgm:spPr/>
    </dgm:pt>
    <dgm:pt modelId="{8870A9DF-F3D7-4F91-B8CB-B02FEFF07498}" type="pres">
      <dgm:prSet presAssocID="{D63FB7C8-C002-45DA-B232-033A26BF58B5}" presName="linComp" presStyleCnt="0"/>
      <dgm:spPr/>
    </dgm:pt>
    <dgm:pt modelId="{115BAF75-5F47-4EDD-BE22-94E27D9770A1}" type="pres">
      <dgm:prSet presAssocID="{E33AD724-D59C-450B-B36A-A18F0F0F2B3D}" presName="compNode" presStyleCnt="0"/>
      <dgm:spPr/>
    </dgm:pt>
    <dgm:pt modelId="{865D6E8A-DA2C-41B2-8116-16FE04D7A35E}" type="pres">
      <dgm:prSet presAssocID="{E33AD724-D59C-450B-B36A-A18F0F0F2B3D}" presName="bkgdShape" presStyleLbl="node1" presStyleIdx="0" presStyleCnt="2"/>
      <dgm:spPr/>
      <dgm:t>
        <a:bodyPr/>
        <a:lstStyle/>
        <a:p>
          <a:endParaRPr lang="el-GR"/>
        </a:p>
      </dgm:t>
    </dgm:pt>
    <dgm:pt modelId="{B80EB7C1-2804-4790-B75D-CFF040EBCC35}" type="pres">
      <dgm:prSet presAssocID="{E33AD724-D59C-450B-B36A-A18F0F0F2B3D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271B4F8-31EA-49F4-A922-5B6A4C1DBB2C}" type="pres">
      <dgm:prSet presAssocID="{E33AD724-D59C-450B-B36A-A18F0F0F2B3D}" presName="invisiNode" presStyleLbl="node1" presStyleIdx="0" presStyleCnt="2"/>
      <dgm:spPr/>
    </dgm:pt>
    <dgm:pt modelId="{2CC2FCFA-5DA5-48C3-8656-BCB9F5456AE7}" type="pres">
      <dgm:prSet presAssocID="{E33AD724-D59C-450B-B36A-A18F0F0F2B3D}" presName="imagNode" presStyleLbl="fgImgPlace1" presStyleIdx="0" presStyleCnt="2" custLinFactNeighborX="-872" custLinFactNeighborY="52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26CA1DDD-6119-42A6-AB06-DB8B1B285DDD}" type="pres">
      <dgm:prSet presAssocID="{304B4E88-D878-458C-A2C1-BEC44878DB4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080986D7-74B0-4A84-9054-AD1FE89BDEA0}" type="pres">
      <dgm:prSet presAssocID="{3AC11EB0-EA8E-4A6F-9C89-E938EBEBCAB6}" presName="compNode" presStyleCnt="0"/>
      <dgm:spPr/>
    </dgm:pt>
    <dgm:pt modelId="{ED6B690A-20A6-413C-9DC2-D9F93A38C5C5}" type="pres">
      <dgm:prSet presAssocID="{3AC11EB0-EA8E-4A6F-9C89-E938EBEBCAB6}" presName="bkgdShape" presStyleLbl="node1" presStyleIdx="1" presStyleCnt="2"/>
      <dgm:spPr/>
      <dgm:t>
        <a:bodyPr/>
        <a:lstStyle/>
        <a:p>
          <a:endParaRPr lang="el-GR"/>
        </a:p>
      </dgm:t>
    </dgm:pt>
    <dgm:pt modelId="{98BF7F21-8858-42CA-93C0-BE3990AD9852}" type="pres">
      <dgm:prSet presAssocID="{3AC11EB0-EA8E-4A6F-9C89-E938EBEBCAB6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54DC05-F3CF-42C9-9048-8639BC5D8C1F}" type="pres">
      <dgm:prSet presAssocID="{3AC11EB0-EA8E-4A6F-9C89-E938EBEBCAB6}" presName="invisiNode" presStyleLbl="node1" presStyleIdx="1" presStyleCnt="2"/>
      <dgm:spPr/>
    </dgm:pt>
    <dgm:pt modelId="{F172F3E7-BDCB-4ADE-AF6B-9A791FD9F56E}" type="pres">
      <dgm:prSet presAssocID="{3AC11EB0-EA8E-4A6F-9C89-E938EBEBCAB6}" presName="imagNode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</dgm:ptLst>
  <dgm:cxnLst>
    <dgm:cxn modelId="{01491AC8-D570-429C-A25F-65C80F1B2DF3}" srcId="{D63FB7C8-C002-45DA-B232-033A26BF58B5}" destId="{E33AD724-D59C-450B-B36A-A18F0F0F2B3D}" srcOrd="0" destOrd="0" parTransId="{E3956763-EACA-4D9A-9E49-74770099434C}" sibTransId="{304B4E88-D878-458C-A2C1-BEC44878DB41}"/>
    <dgm:cxn modelId="{2D36170C-A8C2-403D-AA96-3C65A82FB0DB}" type="presOf" srcId="{3AC11EB0-EA8E-4A6F-9C89-E938EBEBCAB6}" destId="{ED6B690A-20A6-413C-9DC2-D9F93A38C5C5}" srcOrd="0" destOrd="0" presId="urn:microsoft.com/office/officeart/2005/8/layout/hList7"/>
    <dgm:cxn modelId="{E8F50D9E-2069-4BC3-B775-D203F1029E9B}" type="presOf" srcId="{D63FB7C8-C002-45DA-B232-033A26BF58B5}" destId="{EC815EAA-0533-4E7B-A643-29315D78BFF0}" srcOrd="0" destOrd="0" presId="urn:microsoft.com/office/officeart/2005/8/layout/hList7"/>
    <dgm:cxn modelId="{6E1FAD88-3491-4689-903E-2BD9A0A637B0}" type="presOf" srcId="{E33AD724-D59C-450B-B36A-A18F0F0F2B3D}" destId="{865D6E8A-DA2C-41B2-8116-16FE04D7A35E}" srcOrd="0" destOrd="0" presId="urn:microsoft.com/office/officeart/2005/8/layout/hList7"/>
    <dgm:cxn modelId="{4C4FF715-5D63-494B-96F9-03D7A186B58A}" srcId="{D63FB7C8-C002-45DA-B232-033A26BF58B5}" destId="{3AC11EB0-EA8E-4A6F-9C89-E938EBEBCAB6}" srcOrd="1" destOrd="0" parTransId="{46931434-8062-4D14-B919-2C6DD9B72BD2}" sibTransId="{89783162-C452-4D51-BF99-9C1D50322DC5}"/>
    <dgm:cxn modelId="{11A69BFC-7B0D-49A0-9EF8-0D02E369245D}" type="presOf" srcId="{304B4E88-D878-458C-A2C1-BEC44878DB41}" destId="{26CA1DDD-6119-42A6-AB06-DB8B1B285DDD}" srcOrd="0" destOrd="0" presId="urn:microsoft.com/office/officeart/2005/8/layout/hList7"/>
    <dgm:cxn modelId="{0A938521-A079-4495-B208-43B819A75029}" type="presOf" srcId="{3AC11EB0-EA8E-4A6F-9C89-E938EBEBCAB6}" destId="{98BF7F21-8858-42CA-93C0-BE3990AD9852}" srcOrd="1" destOrd="0" presId="urn:microsoft.com/office/officeart/2005/8/layout/hList7"/>
    <dgm:cxn modelId="{17A9F99B-A06E-432C-BD9F-51C913F2A9F7}" type="presOf" srcId="{E33AD724-D59C-450B-B36A-A18F0F0F2B3D}" destId="{B80EB7C1-2804-4790-B75D-CFF040EBCC35}" srcOrd="1" destOrd="0" presId="urn:microsoft.com/office/officeart/2005/8/layout/hList7"/>
    <dgm:cxn modelId="{CFA5F07E-1CF7-40FF-9A06-5C5E8B7B3397}" type="presParOf" srcId="{EC815EAA-0533-4E7B-A643-29315D78BFF0}" destId="{27336F06-6F2D-4B39-A1C0-14E436187D9F}" srcOrd="0" destOrd="0" presId="urn:microsoft.com/office/officeart/2005/8/layout/hList7"/>
    <dgm:cxn modelId="{146C0E7F-8DC2-4844-AE12-919FBFC4C93B}" type="presParOf" srcId="{EC815EAA-0533-4E7B-A643-29315D78BFF0}" destId="{8870A9DF-F3D7-4F91-B8CB-B02FEFF07498}" srcOrd="1" destOrd="0" presId="urn:microsoft.com/office/officeart/2005/8/layout/hList7"/>
    <dgm:cxn modelId="{CDF597DA-B0AB-49CE-B501-422B796526B4}" type="presParOf" srcId="{8870A9DF-F3D7-4F91-B8CB-B02FEFF07498}" destId="{115BAF75-5F47-4EDD-BE22-94E27D9770A1}" srcOrd="0" destOrd="0" presId="urn:microsoft.com/office/officeart/2005/8/layout/hList7"/>
    <dgm:cxn modelId="{9FC58E09-6A68-4654-8361-C82A3CB7CCA0}" type="presParOf" srcId="{115BAF75-5F47-4EDD-BE22-94E27D9770A1}" destId="{865D6E8A-DA2C-41B2-8116-16FE04D7A35E}" srcOrd="0" destOrd="0" presId="urn:microsoft.com/office/officeart/2005/8/layout/hList7"/>
    <dgm:cxn modelId="{E6B007B1-EC99-4CC0-85B7-37E1EA785C97}" type="presParOf" srcId="{115BAF75-5F47-4EDD-BE22-94E27D9770A1}" destId="{B80EB7C1-2804-4790-B75D-CFF040EBCC35}" srcOrd="1" destOrd="0" presId="urn:microsoft.com/office/officeart/2005/8/layout/hList7"/>
    <dgm:cxn modelId="{3380C21B-1D19-457F-8BE0-C0C7C19CC49A}" type="presParOf" srcId="{115BAF75-5F47-4EDD-BE22-94E27D9770A1}" destId="{C271B4F8-31EA-49F4-A922-5B6A4C1DBB2C}" srcOrd="2" destOrd="0" presId="urn:microsoft.com/office/officeart/2005/8/layout/hList7"/>
    <dgm:cxn modelId="{5A2212D3-DF70-43D7-852B-12E2DBF07BBC}" type="presParOf" srcId="{115BAF75-5F47-4EDD-BE22-94E27D9770A1}" destId="{2CC2FCFA-5DA5-48C3-8656-BCB9F5456AE7}" srcOrd="3" destOrd="0" presId="urn:microsoft.com/office/officeart/2005/8/layout/hList7"/>
    <dgm:cxn modelId="{49A0C6BB-2B11-43FF-84DD-D6F98389B7B7}" type="presParOf" srcId="{8870A9DF-F3D7-4F91-B8CB-B02FEFF07498}" destId="{26CA1DDD-6119-42A6-AB06-DB8B1B285DDD}" srcOrd="1" destOrd="0" presId="urn:microsoft.com/office/officeart/2005/8/layout/hList7"/>
    <dgm:cxn modelId="{43B4A039-4499-47D3-B456-A5C0D9053FC4}" type="presParOf" srcId="{8870A9DF-F3D7-4F91-B8CB-B02FEFF07498}" destId="{080986D7-74B0-4A84-9054-AD1FE89BDEA0}" srcOrd="2" destOrd="0" presId="urn:microsoft.com/office/officeart/2005/8/layout/hList7"/>
    <dgm:cxn modelId="{06A689EA-A589-41DF-8F59-231027803516}" type="presParOf" srcId="{080986D7-74B0-4A84-9054-AD1FE89BDEA0}" destId="{ED6B690A-20A6-413C-9DC2-D9F93A38C5C5}" srcOrd="0" destOrd="0" presId="urn:microsoft.com/office/officeart/2005/8/layout/hList7"/>
    <dgm:cxn modelId="{F27EDFA1-2B6F-407D-99F8-93173F201443}" type="presParOf" srcId="{080986D7-74B0-4A84-9054-AD1FE89BDEA0}" destId="{98BF7F21-8858-42CA-93C0-BE3990AD9852}" srcOrd="1" destOrd="0" presId="urn:microsoft.com/office/officeart/2005/8/layout/hList7"/>
    <dgm:cxn modelId="{83F5EA64-7EC8-4A1A-9AAF-B2F200333EE4}" type="presParOf" srcId="{080986D7-74B0-4A84-9054-AD1FE89BDEA0}" destId="{4254DC05-F3CF-42C9-9048-8639BC5D8C1F}" srcOrd="2" destOrd="0" presId="urn:microsoft.com/office/officeart/2005/8/layout/hList7"/>
    <dgm:cxn modelId="{09FC7FFC-01D5-4EA3-B957-1ED541B1F428}" type="presParOf" srcId="{080986D7-74B0-4A84-9054-AD1FE89BDEA0}" destId="{F172F3E7-BDCB-4ADE-AF6B-9A791FD9F56E}" srcOrd="3" destOrd="0" presId="urn:microsoft.com/office/officeart/2005/8/layout/hList7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56B2E6-27DE-4F9E-9EFC-DB742DB53C48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err="1"/>
            <a:t>Youtube</a:t>
          </a:r>
          <a:r>
            <a:rPr lang="en-US" sz="2800" dirty="0"/>
            <a:t> channel</a:t>
          </a:r>
          <a:endParaRPr lang="el-GR" sz="28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55C2671D-5608-4C5B-9679-A363356AA576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dirty="0" smtClean="0"/>
            <a:t>Book Creator</a:t>
          </a:r>
          <a:endParaRPr lang="el-GR" sz="2800" dirty="0"/>
        </a:p>
      </dgm:t>
    </dgm:pt>
    <dgm:pt modelId="{93E8FB9F-F82E-4609-A796-63D6135BF09E}" type="parTrans" cxnId="{FAE42A55-4979-40F9-AEA9-FAF075B76ED6}">
      <dgm:prSet/>
      <dgm:spPr/>
      <dgm:t>
        <a:bodyPr/>
        <a:lstStyle/>
        <a:p>
          <a:endParaRPr lang="el-GR"/>
        </a:p>
      </dgm:t>
    </dgm:pt>
    <dgm:pt modelId="{2D0A8DD7-D452-4DC4-8E43-5683E6DC2D0E}" type="sibTrans" cxnId="{FAE42A55-4979-40F9-AEA9-FAF075B76ED6}">
      <dgm:prSet/>
      <dgm:spPr/>
      <dgm:t>
        <a:bodyPr/>
        <a:lstStyle/>
        <a:p>
          <a:endParaRPr lang="el-GR"/>
        </a:p>
      </dgm:t>
    </dgm:pt>
    <dgm:pt modelId="{A4E6EE15-1A2F-459F-A05B-B788F2C2933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Padlet</a:t>
          </a:r>
          <a:endParaRPr lang="el-GR" sz="3200" dirty="0"/>
        </a:p>
      </dgm:t>
    </dgm:pt>
    <dgm:pt modelId="{D46590A1-831C-4E3C-9D24-479628281E8C}" type="parTrans" cxnId="{522DA8BD-E756-49A9-AEBF-493564E596CD}">
      <dgm:prSet/>
      <dgm:spPr/>
      <dgm:t>
        <a:bodyPr/>
        <a:lstStyle/>
        <a:p>
          <a:endParaRPr lang="el-GR"/>
        </a:p>
      </dgm:t>
    </dgm:pt>
    <dgm:pt modelId="{37B8EA00-7B20-4DF7-934D-C47B84AF591B}" type="sibTrans" cxnId="{522DA8BD-E756-49A9-AEBF-493564E596CD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357361-4199-45F2-A59B-7DEEF2C3CD18}" type="pres">
      <dgm:prSet presAssocID="{7B56B2E6-27DE-4F9E-9EFC-DB742DB53C48}" presName="rect1" presStyleLbl="ln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370EA69-244F-45C0-A279-07BEDC1FC0CD}" type="pres">
      <dgm:prSet presAssocID="{9004D332-56D2-48F0-B510-7FB202F4B9CD}" presName="sibTrans" presStyleCnt="0"/>
      <dgm:spPr/>
    </dgm:pt>
    <dgm:pt modelId="{CFDF0004-AAF0-4F00-B7ED-97B5E96AE493}" type="pres">
      <dgm:prSet presAssocID="{55C2671D-5608-4C5B-9679-A363356AA576}" presName="comp" presStyleCnt="0"/>
      <dgm:spPr/>
    </dgm:pt>
    <dgm:pt modelId="{48CDCDE4-2E7A-43C0-BA0A-08066495F4D1}" type="pres">
      <dgm:prSet presAssocID="{55C2671D-5608-4C5B-9679-A363356AA576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662606E-82B2-40FB-9A20-9D0D75CD9F08}" type="pres">
      <dgm:prSet presAssocID="{55C2671D-5608-4C5B-9679-A363356AA576}" presName="rect1" presStyleLbl="lnNode1" presStyleIdx="1" presStyleCnt="3"/>
      <dgm:spPr/>
    </dgm:pt>
    <dgm:pt modelId="{6F247A3C-F30F-4E33-AA25-1C129032E2D6}" type="pres">
      <dgm:prSet presAssocID="{2D0A8DD7-D452-4DC4-8E43-5683E6DC2D0E}" presName="sibTrans" presStyleCnt="0"/>
      <dgm:spPr/>
    </dgm:pt>
    <dgm:pt modelId="{D3604B55-DCAF-4647-8D63-FC05478FBD2E}" type="pres">
      <dgm:prSet presAssocID="{A4E6EE15-1A2F-459F-A05B-B788F2C2933D}" presName="comp" presStyleCnt="0"/>
      <dgm:spPr/>
    </dgm:pt>
    <dgm:pt modelId="{C912A195-5E35-4D2B-9785-A5F5330050C3}" type="pres">
      <dgm:prSet presAssocID="{A4E6EE15-1A2F-459F-A05B-B788F2C2933D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3E52EE2-B666-477D-AF30-4E310B67A64D}" type="pres">
      <dgm:prSet presAssocID="{A4E6EE15-1A2F-459F-A05B-B788F2C2933D}" presName="rect1" presStyleLbl="lnNode1" presStyleIdx="2" presStyleCnt="3"/>
      <dgm:spPr>
        <a:blipFill>
          <a:blip xmlns:r="http://schemas.openxmlformats.org/officeDocument/2006/relationships" r:embed="rId2"/>
          <a:srcRect/>
          <a:stretch>
            <a:fillRect l="-21000" r="-21000"/>
          </a:stretch>
        </a:blipFill>
      </dgm:spPr>
    </dgm:pt>
  </dgm:ptLst>
  <dgm:cxnLst>
    <dgm:cxn modelId="{522DA8BD-E756-49A9-AEBF-493564E596CD}" srcId="{27FAF122-6D49-4563-95D7-64A3B480C90A}" destId="{A4E6EE15-1A2F-459F-A05B-B788F2C2933D}" srcOrd="2" destOrd="0" parTransId="{D46590A1-831C-4E3C-9D24-479628281E8C}" sibTransId="{37B8EA00-7B20-4DF7-934D-C47B84AF591B}"/>
    <dgm:cxn modelId="{4EF0D14B-38CA-44CC-940C-783E0E8002E8}" type="presOf" srcId="{27FAF122-6D49-4563-95D7-64A3B480C90A}" destId="{EFA3F8DB-5109-4F35-A060-0E5070D11153}" srcOrd="0" destOrd="0" presId="urn:microsoft.com/office/officeart/2008/layout/AlternatingPictureBlocks"/>
    <dgm:cxn modelId="{ACE7850C-B2FE-4CAC-AB70-7C1C2CADAD1C}" type="presOf" srcId="{55C2671D-5608-4C5B-9679-A363356AA576}" destId="{48CDCDE4-2E7A-43C0-BA0A-08066495F4D1}" srcOrd="0" destOrd="0" presId="urn:microsoft.com/office/officeart/2008/layout/AlternatingPictureBlocks"/>
    <dgm:cxn modelId="{9BDC8CB6-8CBB-4DFD-8B80-E05A8569779B}" type="presOf" srcId="{7B56B2E6-27DE-4F9E-9EFC-DB742DB53C48}" destId="{6DA3B938-AB02-475E-AA3D-3EF23BD7CBCA}" srcOrd="0" destOrd="0" presId="urn:microsoft.com/office/officeart/2008/layout/AlternatingPictureBlocks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68A5E654-DF25-4F38-9185-D2F26C0A1E53}" type="presOf" srcId="{A4E6EE15-1A2F-459F-A05B-B788F2C2933D}" destId="{C912A195-5E35-4D2B-9785-A5F5330050C3}" srcOrd="0" destOrd="0" presId="urn:microsoft.com/office/officeart/2008/layout/AlternatingPictureBlocks"/>
    <dgm:cxn modelId="{FAE42A55-4979-40F9-AEA9-FAF075B76ED6}" srcId="{27FAF122-6D49-4563-95D7-64A3B480C90A}" destId="{55C2671D-5608-4C5B-9679-A363356AA576}" srcOrd="1" destOrd="0" parTransId="{93E8FB9F-F82E-4609-A796-63D6135BF09E}" sibTransId="{2D0A8DD7-D452-4DC4-8E43-5683E6DC2D0E}"/>
    <dgm:cxn modelId="{8F28CE2E-F42B-41CF-B005-7D2C92CA904D}" type="presParOf" srcId="{EFA3F8DB-5109-4F35-A060-0E5070D11153}" destId="{B74BEF20-4E7D-4C0A-B9FE-CC875BABBEE1}" srcOrd="0" destOrd="0" presId="urn:microsoft.com/office/officeart/2008/layout/AlternatingPictureBlocks"/>
    <dgm:cxn modelId="{04DBA720-9112-4119-B801-AC89CF5FE2D0}" type="presParOf" srcId="{B74BEF20-4E7D-4C0A-B9FE-CC875BABBEE1}" destId="{6DA3B938-AB02-475E-AA3D-3EF23BD7CBCA}" srcOrd="0" destOrd="0" presId="urn:microsoft.com/office/officeart/2008/layout/AlternatingPictureBlocks"/>
    <dgm:cxn modelId="{1B6E8633-0621-431D-B5FE-5950212A299E}" type="presParOf" srcId="{B74BEF20-4E7D-4C0A-B9FE-CC875BABBEE1}" destId="{30357361-4199-45F2-A59B-7DEEF2C3CD18}" srcOrd="1" destOrd="0" presId="urn:microsoft.com/office/officeart/2008/layout/AlternatingPictureBlocks"/>
    <dgm:cxn modelId="{B9CA6614-8427-4FF1-BD42-BE0220DE4694}" type="presParOf" srcId="{EFA3F8DB-5109-4F35-A060-0E5070D11153}" destId="{9370EA69-244F-45C0-A279-07BEDC1FC0CD}" srcOrd="1" destOrd="0" presId="urn:microsoft.com/office/officeart/2008/layout/AlternatingPictureBlocks"/>
    <dgm:cxn modelId="{80FCE9AE-C22C-429F-812C-BE022C3792C1}" type="presParOf" srcId="{EFA3F8DB-5109-4F35-A060-0E5070D11153}" destId="{CFDF0004-AAF0-4F00-B7ED-97B5E96AE493}" srcOrd="2" destOrd="0" presId="urn:microsoft.com/office/officeart/2008/layout/AlternatingPictureBlocks"/>
    <dgm:cxn modelId="{A384A1CD-4285-46FB-929C-43ADCB33CBB3}" type="presParOf" srcId="{CFDF0004-AAF0-4F00-B7ED-97B5E96AE493}" destId="{48CDCDE4-2E7A-43C0-BA0A-08066495F4D1}" srcOrd="0" destOrd="0" presId="urn:microsoft.com/office/officeart/2008/layout/AlternatingPictureBlocks"/>
    <dgm:cxn modelId="{02736006-4A54-4090-AA2D-77B3DF737650}" type="presParOf" srcId="{CFDF0004-AAF0-4F00-B7ED-97B5E96AE493}" destId="{D662606E-82B2-40FB-9A20-9D0D75CD9F08}" srcOrd="1" destOrd="0" presId="urn:microsoft.com/office/officeart/2008/layout/AlternatingPictureBlocks"/>
    <dgm:cxn modelId="{E62848DA-E09C-4550-8C76-B49F9C5CDCCD}" type="presParOf" srcId="{EFA3F8DB-5109-4F35-A060-0E5070D11153}" destId="{6F247A3C-F30F-4E33-AA25-1C129032E2D6}" srcOrd="3" destOrd="0" presId="urn:microsoft.com/office/officeart/2008/layout/AlternatingPictureBlocks"/>
    <dgm:cxn modelId="{4049D571-19EE-41BC-98BE-52083D46D303}" type="presParOf" srcId="{EFA3F8DB-5109-4F35-A060-0E5070D11153}" destId="{D3604B55-DCAF-4647-8D63-FC05478FBD2E}" srcOrd="4" destOrd="0" presId="urn:microsoft.com/office/officeart/2008/layout/AlternatingPictureBlocks"/>
    <dgm:cxn modelId="{2E5D6B2E-A365-4322-93A6-E2003D9FC08A}" type="presParOf" srcId="{D3604B55-DCAF-4647-8D63-FC05478FBD2E}" destId="{C912A195-5E35-4D2B-9785-A5F5330050C3}" srcOrd="0" destOrd="0" presId="urn:microsoft.com/office/officeart/2008/layout/AlternatingPictureBlocks"/>
    <dgm:cxn modelId="{4C0B658D-4D6B-4DD8-AA11-5A2D93F281AD}" type="presParOf" srcId="{D3604B55-DCAF-4647-8D63-FC05478FBD2E}" destId="{C3E52EE2-B666-477D-AF30-4E310B67A64D}" srcOrd="1" destOrd="0" presId="urn:microsoft.com/office/officeart/2008/layout/AlternatingPictureBlocks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FAF122-6D49-4563-95D7-64A3B480C90A}" type="doc">
      <dgm:prSet loTypeId="urn:microsoft.com/office/officeart/2008/layout/AlternatingPictureBlocks" loCatId="pictur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56B2E6-27DE-4F9E-9EFC-DB742DB53C48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900" dirty="0"/>
            <a:t>Wordwall</a:t>
          </a:r>
          <a:endParaRPr lang="el-GR" sz="2900" dirty="0"/>
        </a:p>
      </dgm:t>
    </dgm:pt>
    <dgm:pt modelId="{468C4EFE-90AE-47B4-B4F1-2247AD2E3B17}" type="parTrans" cxnId="{13925C42-A1F5-4488-A1B4-6A5E20B77B3A}">
      <dgm:prSet/>
      <dgm:spPr/>
      <dgm:t>
        <a:bodyPr/>
        <a:lstStyle/>
        <a:p>
          <a:endParaRPr lang="el-GR"/>
        </a:p>
      </dgm:t>
    </dgm:pt>
    <dgm:pt modelId="{9004D332-56D2-48F0-B510-7FB202F4B9CD}" type="sibTrans" cxnId="{13925C42-A1F5-4488-A1B4-6A5E20B77B3A}">
      <dgm:prSet/>
      <dgm:spPr/>
      <dgm:t>
        <a:bodyPr/>
        <a:lstStyle/>
        <a:p>
          <a:endParaRPr lang="el-GR"/>
        </a:p>
      </dgm:t>
    </dgm:pt>
    <dgm:pt modelId="{EB61F9B2-2BAB-4705-A190-8189B2597E2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000" dirty="0" err="1"/>
            <a:t>Plotagon</a:t>
          </a:r>
          <a:endParaRPr lang="el-GR" sz="3000" dirty="0"/>
        </a:p>
      </dgm:t>
    </dgm:pt>
    <dgm:pt modelId="{C8150F60-D910-4663-9EBF-B3095CB33E19}" type="parTrans" cxnId="{267F3C73-58DC-4ADE-B015-EBEC9610FA5C}">
      <dgm:prSet/>
      <dgm:spPr/>
      <dgm:t>
        <a:bodyPr/>
        <a:lstStyle/>
        <a:p>
          <a:endParaRPr lang="el-GR"/>
        </a:p>
      </dgm:t>
    </dgm:pt>
    <dgm:pt modelId="{FB09A692-61C7-4EB3-93F7-512074B94C1D}" type="sibTrans" cxnId="{267F3C73-58DC-4ADE-B015-EBEC9610FA5C}">
      <dgm:prSet/>
      <dgm:spPr/>
      <dgm:t>
        <a:bodyPr/>
        <a:lstStyle/>
        <a:p>
          <a:endParaRPr lang="el-GR"/>
        </a:p>
      </dgm:t>
    </dgm:pt>
    <dgm:pt modelId="{F7C72111-D8D6-4F69-B7C9-9806BBC271B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200" dirty="0"/>
            <a:t>Doodly</a:t>
          </a:r>
          <a:endParaRPr lang="el-GR" sz="2800" dirty="0"/>
        </a:p>
      </dgm:t>
    </dgm:pt>
    <dgm:pt modelId="{25AC5042-DCA1-4B2D-91B4-BE32927AA45C}" type="parTrans" cxnId="{0942E8F1-C38D-4D77-AC73-BFF207E6833A}">
      <dgm:prSet/>
      <dgm:spPr/>
      <dgm:t>
        <a:bodyPr/>
        <a:lstStyle/>
        <a:p>
          <a:endParaRPr lang="el-GR"/>
        </a:p>
      </dgm:t>
    </dgm:pt>
    <dgm:pt modelId="{BA333DBE-2E5D-46EF-A8A9-344D55F91664}" type="sibTrans" cxnId="{0942E8F1-C38D-4D77-AC73-BFF207E6833A}">
      <dgm:prSet/>
      <dgm:spPr/>
      <dgm:t>
        <a:bodyPr/>
        <a:lstStyle/>
        <a:p>
          <a:endParaRPr lang="el-GR"/>
        </a:p>
      </dgm:t>
    </dgm:pt>
    <dgm:pt modelId="{EFA3F8DB-5109-4F35-A060-0E5070D11153}" type="pres">
      <dgm:prSet presAssocID="{27FAF122-6D49-4563-95D7-64A3B480C90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4BEF20-4E7D-4C0A-B9FE-CC875BABBEE1}" type="pres">
      <dgm:prSet presAssocID="{7B56B2E6-27DE-4F9E-9EFC-DB742DB53C48}" presName="comp" presStyleCnt="0"/>
      <dgm:spPr/>
    </dgm:pt>
    <dgm:pt modelId="{6DA3B938-AB02-475E-AA3D-3EF23BD7CBCA}" type="pres">
      <dgm:prSet presAssocID="{7B56B2E6-27DE-4F9E-9EFC-DB742DB53C48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357361-4199-45F2-A59B-7DEEF2C3CD18}" type="pres">
      <dgm:prSet presAssocID="{7B56B2E6-27DE-4F9E-9EFC-DB742DB53C48}" presName="rect1" presStyleLbl="lnNod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9370EA69-244F-45C0-A279-07BEDC1FC0CD}" type="pres">
      <dgm:prSet presAssocID="{9004D332-56D2-48F0-B510-7FB202F4B9CD}" presName="sibTrans" presStyleCnt="0"/>
      <dgm:spPr/>
    </dgm:pt>
    <dgm:pt modelId="{321036B8-57FA-499C-AD6B-71D6A7154EFB}" type="pres">
      <dgm:prSet presAssocID="{F7C72111-D8D6-4F69-B7C9-9806BBC271B2}" presName="comp" presStyleCnt="0"/>
      <dgm:spPr/>
    </dgm:pt>
    <dgm:pt modelId="{12039490-02C6-4B33-9BEF-CE49253E7C48}" type="pres">
      <dgm:prSet presAssocID="{F7C72111-D8D6-4F69-B7C9-9806BBC271B2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F0A010A-EB3A-417F-88E9-342B5F7BF4EA}" type="pres">
      <dgm:prSet presAssocID="{F7C72111-D8D6-4F69-B7C9-9806BBC271B2}" presName="rect1" presStyleLbl="lnNod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l-GR"/>
        </a:p>
      </dgm:t>
    </dgm:pt>
    <dgm:pt modelId="{FD3B5DB9-D1D9-484F-AFC5-41C1D655F39E}" type="pres">
      <dgm:prSet presAssocID="{BA333DBE-2E5D-46EF-A8A9-344D55F91664}" presName="sibTrans" presStyleCnt="0"/>
      <dgm:spPr/>
    </dgm:pt>
    <dgm:pt modelId="{6599E6E1-5CC9-4601-8CE8-A20DB9BDD6A7}" type="pres">
      <dgm:prSet presAssocID="{EB61F9B2-2BAB-4705-A190-8189B2597E23}" presName="comp" presStyleCnt="0"/>
      <dgm:spPr/>
    </dgm:pt>
    <dgm:pt modelId="{D8D9AF20-A42A-4EDB-95A5-8AA8DBC87B2C}" type="pres">
      <dgm:prSet presAssocID="{EB61F9B2-2BAB-4705-A190-8189B2597E23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2A1402E-BC82-4CEF-B66E-EF7D61F1B3D0}" type="pres">
      <dgm:prSet presAssocID="{EB61F9B2-2BAB-4705-A190-8189B2597E23}" presName="rect1" presStyleLbl="lnNode1" presStyleIdx="2" presStyleCnt="3"/>
      <dgm:spPr>
        <a:blipFill>
          <a:blip xmlns:r="http://schemas.openxmlformats.org/officeDocument/2006/relationships" r:embed="rId3"/>
          <a:srcRect/>
          <a:stretch>
            <a:fillRect l="-7000" r="-7000"/>
          </a:stretch>
        </a:blipFill>
      </dgm:spPr>
    </dgm:pt>
  </dgm:ptLst>
  <dgm:cxnLst>
    <dgm:cxn modelId="{0942E8F1-C38D-4D77-AC73-BFF207E6833A}" srcId="{27FAF122-6D49-4563-95D7-64A3B480C90A}" destId="{F7C72111-D8D6-4F69-B7C9-9806BBC271B2}" srcOrd="1" destOrd="0" parTransId="{25AC5042-DCA1-4B2D-91B4-BE32927AA45C}" sibTransId="{BA333DBE-2E5D-46EF-A8A9-344D55F91664}"/>
    <dgm:cxn modelId="{267F3C73-58DC-4ADE-B015-EBEC9610FA5C}" srcId="{27FAF122-6D49-4563-95D7-64A3B480C90A}" destId="{EB61F9B2-2BAB-4705-A190-8189B2597E23}" srcOrd="2" destOrd="0" parTransId="{C8150F60-D910-4663-9EBF-B3095CB33E19}" sibTransId="{FB09A692-61C7-4EB3-93F7-512074B94C1D}"/>
    <dgm:cxn modelId="{EF4595EA-23C4-41FF-A2B0-678485D9FACF}" type="presOf" srcId="{27FAF122-6D49-4563-95D7-64A3B480C90A}" destId="{EFA3F8DB-5109-4F35-A060-0E5070D11153}" srcOrd="0" destOrd="0" presId="urn:microsoft.com/office/officeart/2008/layout/AlternatingPictureBlocks"/>
    <dgm:cxn modelId="{12E2428B-4759-4DBA-B7E6-ED3E1F9CB08D}" type="presOf" srcId="{F7C72111-D8D6-4F69-B7C9-9806BBC271B2}" destId="{12039490-02C6-4B33-9BEF-CE49253E7C48}" srcOrd="0" destOrd="0" presId="urn:microsoft.com/office/officeart/2008/layout/AlternatingPictureBlocks"/>
    <dgm:cxn modelId="{13925C42-A1F5-4488-A1B4-6A5E20B77B3A}" srcId="{27FAF122-6D49-4563-95D7-64A3B480C90A}" destId="{7B56B2E6-27DE-4F9E-9EFC-DB742DB53C48}" srcOrd="0" destOrd="0" parTransId="{468C4EFE-90AE-47B4-B4F1-2247AD2E3B17}" sibTransId="{9004D332-56D2-48F0-B510-7FB202F4B9CD}"/>
    <dgm:cxn modelId="{9C5BE467-5F69-450D-9E59-DA3B035B3BB3}" type="presOf" srcId="{7B56B2E6-27DE-4F9E-9EFC-DB742DB53C48}" destId="{6DA3B938-AB02-475E-AA3D-3EF23BD7CBCA}" srcOrd="0" destOrd="0" presId="urn:microsoft.com/office/officeart/2008/layout/AlternatingPictureBlocks"/>
    <dgm:cxn modelId="{B66AE3EB-5555-442B-9860-4CEFB073C0F1}" type="presOf" srcId="{EB61F9B2-2BAB-4705-A190-8189B2597E23}" destId="{D8D9AF20-A42A-4EDB-95A5-8AA8DBC87B2C}" srcOrd="0" destOrd="0" presId="urn:microsoft.com/office/officeart/2008/layout/AlternatingPictureBlocks"/>
    <dgm:cxn modelId="{A709493D-FE72-4051-AA7F-813856982D53}" type="presParOf" srcId="{EFA3F8DB-5109-4F35-A060-0E5070D11153}" destId="{B74BEF20-4E7D-4C0A-B9FE-CC875BABBEE1}" srcOrd="0" destOrd="0" presId="urn:microsoft.com/office/officeart/2008/layout/AlternatingPictureBlocks"/>
    <dgm:cxn modelId="{EFB78FE1-8F88-4482-83E2-E567AAB4478C}" type="presParOf" srcId="{B74BEF20-4E7D-4C0A-B9FE-CC875BABBEE1}" destId="{6DA3B938-AB02-475E-AA3D-3EF23BD7CBCA}" srcOrd="0" destOrd="0" presId="urn:microsoft.com/office/officeart/2008/layout/AlternatingPictureBlocks"/>
    <dgm:cxn modelId="{480DE268-A350-4E3D-B0CA-C2DE0DAF9194}" type="presParOf" srcId="{B74BEF20-4E7D-4C0A-B9FE-CC875BABBEE1}" destId="{30357361-4199-45F2-A59B-7DEEF2C3CD18}" srcOrd="1" destOrd="0" presId="urn:microsoft.com/office/officeart/2008/layout/AlternatingPictureBlocks"/>
    <dgm:cxn modelId="{3C4561C1-6BFB-4171-82D3-D81DE324E470}" type="presParOf" srcId="{EFA3F8DB-5109-4F35-A060-0E5070D11153}" destId="{9370EA69-244F-45C0-A279-07BEDC1FC0CD}" srcOrd="1" destOrd="0" presId="urn:microsoft.com/office/officeart/2008/layout/AlternatingPictureBlocks"/>
    <dgm:cxn modelId="{B1BCAA4D-80A6-4CB5-ACA0-8B58B4A720AB}" type="presParOf" srcId="{EFA3F8DB-5109-4F35-A060-0E5070D11153}" destId="{321036B8-57FA-499C-AD6B-71D6A7154EFB}" srcOrd="2" destOrd="0" presId="urn:microsoft.com/office/officeart/2008/layout/AlternatingPictureBlocks"/>
    <dgm:cxn modelId="{5D88D9D3-F047-49C2-9E23-E4E7D477D7AA}" type="presParOf" srcId="{321036B8-57FA-499C-AD6B-71D6A7154EFB}" destId="{12039490-02C6-4B33-9BEF-CE49253E7C48}" srcOrd="0" destOrd="0" presId="urn:microsoft.com/office/officeart/2008/layout/AlternatingPictureBlocks"/>
    <dgm:cxn modelId="{E30D6F4C-2D73-463C-B57B-F49FEE4D550B}" type="presParOf" srcId="{321036B8-57FA-499C-AD6B-71D6A7154EFB}" destId="{2F0A010A-EB3A-417F-88E9-342B5F7BF4EA}" srcOrd="1" destOrd="0" presId="urn:microsoft.com/office/officeart/2008/layout/AlternatingPictureBlocks"/>
    <dgm:cxn modelId="{A1C26E19-7329-4D69-B413-F25631F0BE39}" type="presParOf" srcId="{EFA3F8DB-5109-4F35-A060-0E5070D11153}" destId="{FD3B5DB9-D1D9-484F-AFC5-41C1D655F39E}" srcOrd="3" destOrd="0" presId="urn:microsoft.com/office/officeart/2008/layout/AlternatingPictureBlocks"/>
    <dgm:cxn modelId="{74E706FC-9421-4BB0-AF6A-C671E43D413B}" type="presParOf" srcId="{EFA3F8DB-5109-4F35-A060-0E5070D11153}" destId="{6599E6E1-5CC9-4601-8CE8-A20DB9BDD6A7}" srcOrd="4" destOrd="0" presId="urn:microsoft.com/office/officeart/2008/layout/AlternatingPictureBlocks"/>
    <dgm:cxn modelId="{C8AA6373-0917-402E-8CFB-2659D00EF638}" type="presParOf" srcId="{6599E6E1-5CC9-4601-8CE8-A20DB9BDD6A7}" destId="{D8D9AF20-A42A-4EDB-95A5-8AA8DBC87B2C}" srcOrd="0" destOrd="0" presId="urn:microsoft.com/office/officeart/2008/layout/AlternatingPictureBlocks"/>
    <dgm:cxn modelId="{96437F49-2283-4B51-AA7B-0DBDC4EC82A0}" type="presParOf" srcId="{6599E6E1-5CC9-4601-8CE8-A20DB9BDD6A7}" destId="{B2A1402E-BC82-4CEF-B66E-EF7D61F1B3D0}" srcOrd="1" destOrd="0" presId="urn:microsoft.com/office/officeart/2008/layout/AlternatingPictureBlocks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Πολυμεσική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l-GR" sz="2000" dirty="0"/>
            <a:t>Πλεονασμού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Συνοχής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Σηματοδότησης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Συνάφειας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Προσαρμοστικότητας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5D7068-17EB-49B7-A3D8-576B2E6D6A22}" type="pres">
      <dgm:prSet presAssocID="{7B30575F-7256-469B-8491-8BE88237B6B4}" presName="parentText" presStyleLbl="node1" presStyleIdx="0" presStyleCnt="6" custScaleY="106842" custLinFactY="-42437" custLinFactNeighborX="185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6" custLinFactY="-99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6" custLinFactNeighborX="-441" custLinFactNeighborY="18342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6" custLinFactY="40340" custLinFactNeighborX="188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6" custLinFactY="75421" custLinFactNeighborX="281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6" custLinFactY="111883" custLinFactNeighborX="1542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F8F951E-6DE2-47BC-92FA-AED13FDE7DF9}" type="presOf" srcId="{4394F879-4386-45B7-BB75-A2A393A9E83D}" destId="{2A76FD1F-24AC-4A8F-BF71-F8724AE04231}" srcOrd="0" destOrd="0" presId="urn:microsoft.com/office/officeart/2005/8/layout/vList2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41B51C0B-48DB-42CA-AD8F-6CF2DAEA9BD0}" type="presOf" srcId="{B0CFAFE1-E414-4FFD-8489-4B111F2AA8C6}" destId="{CF3A71B1-EA94-4025-9F8A-E3A62A1D40EF}" srcOrd="0" destOrd="0" presId="urn:microsoft.com/office/officeart/2005/8/layout/vList2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7A4E3DB0-3B5A-4F1C-A84E-BE7A055327FB}" type="presOf" srcId="{44E7D68F-5F1B-47AC-AFBB-F52088F7BE60}" destId="{7CABCF7C-C65E-4CF9-82F7-F251C379C71F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DAC71303-EE41-4B3B-8E7D-0F4601138CFD}" type="presOf" srcId="{986E0009-A857-455E-99C3-2B53A0F4DEF8}" destId="{30160CF3-C792-45C8-8713-F38741CAE3E7}" srcOrd="0" destOrd="0" presId="urn:microsoft.com/office/officeart/2005/8/layout/vList2"/>
    <dgm:cxn modelId="{F4E02AB6-E8BF-4FEE-A953-FF7CFF5D7D80}" type="presOf" srcId="{AE62F5D6-943A-45A1-B16A-28550418FC6C}" destId="{DE288BDF-3CE8-4194-947E-A670D8077DE1}" srcOrd="0" destOrd="0" presId="urn:microsoft.com/office/officeart/2005/8/layout/vList2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A7EE5ED6-520C-4F1A-A6B1-1E6F078C7069}" type="presOf" srcId="{7B30575F-7256-469B-8491-8BE88237B6B4}" destId="{025D7068-17EB-49B7-A3D8-576B2E6D6A22}" srcOrd="0" destOrd="0" presId="urn:microsoft.com/office/officeart/2005/8/layout/vList2"/>
    <dgm:cxn modelId="{F8D15ABA-5EEC-4FC6-9B93-757B4C3854EC}" type="presOf" srcId="{729D7991-7221-4B21-8BF7-1F4502213AED}" destId="{790C069C-4C64-4AAB-8CD6-3EC8D1C45D1E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AC44EC58-CD17-41EA-BBA8-996D6530EB89}" type="presParOf" srcId="{790C069C-4C64-4AAB-8CD6-3EC8D1C45D1E}" destId="{025D7068-17EB-49B7-A3D8-576B2E6D6A22}" srcOrd="0" destOrd="0" presId="urn:microsoft.com/office/officeart/2005/8/layout/vList2"/>
    <dgm:cxn modelId="{1DFAADF9-50C0-4ABF-B615-A574109F4D32}" type="presParOf" srcId="{790C069C-4C64-4AAB-8CD6-3EC8D1C45D1E}" destId="{9621A0E6-FA69-4D15-82B3-A012126C51AC}" srcOrd="1" destOrd="0" presId="urn:microsoft.com/office/officeart/2005/8/layout/vList2"/>
    <dgm:cxn modelId="{8FF7C279-05EB-48FD-867A-4B9A9D5EE458}" type="presParOf" srcId="{790C069C-4C64-4AAB-8CD6-3EC8D1C45D1E}" destId="{7CABCF7C-C65E-4CF9-82F7-F251C379C71F}" srcOrd="2" destOrd="0" presId="urn:microsoft.com/office/officeart/2005/8/layout/vList2"/>
    <dgm:cxn modelId="{B8F35F79-464B-486E-912A-3D474DDCD176}" type="presParOf" srcId="{790C069C-4C64-4AAB-8CD6-3EC8D1C45D1E}" destId="{8E9C5660-74BB-441C-8827-92B640A9EA5B}" srcOrd="3" destOrd="0" presId="urn:microsoft.com/office/officeart/2005/8/layout/vList2"/>
    <dgm:cxn modelId="{BFEF3CEF-FDFE-4C63-918A-88547FC4F478}" type="presParOf" srcId="{790C069C-4C64-4AAB-8CD6-3EC8D1C45D1E}" destId="{DE288BDF-3CE8-4194-947E-A670D8077DE1}" srcOrd="4" destOrd="0" presId="urn:microsoft.com/office/officeart/2005/8/layout/vList2"/>
    <dgm:cxn modelId="{356F5054-F4F4-4EE8-9076-853629651C72}" type="presParOf" srcId="{790C069C-4C64-4AAB-8CD6-3EC8D1C45D1E}" destId="{5242972E-3E58-4F09-9CA1-524C616034AE}" srcOrd="5" destOrd="0" presId="urn:microsoft.com/office/officeart/2005/8/layout/vList2"/>
    <dgm:cxn modelId="{BEE26261-C5C8-4E88-85F0-293C623FF92D}" type="presParOf" srcId="{790C069C-4C64-4AAB-8CD6-3EC8D1C45D1E}" destId="{2A76FD1F-24AC-4A8F-BF71-F8724AE04231}" srcOrd="6" destOrd="0" presId="urn:microsoft.com/office/officeart/2005/8/layout/vList2"/>
    <dgm:cxn modelId="{8CB161E5-4AF4-4E71-9B9F-CCDB7898EB52}" type="presParOf" srcId="{790C069C-4C64-4AAB-8CD6-3EC8D1C45D1E}" destId="{6D1B22EF-8FDE-485E-8C3D-45A48FCF57B4}" srcOrd="7" destOrd="0" presId="urn:microsoft.com/office/officeart/2005/8/layout/vList2"/>
    <dgm:cxn modelId="{0B72BCE6-D7C8-456D-A79C-0A5A5FECBF5C}" type="presParOf" srcId="{790C069C-4C64-4AAB-8CD6-3EC8D1C45D1E}" destId="{CF3A71B1-EA94-4025-9F8A-E3A62A1D40EF}" srcOrd="8" destOrd="0" presId="urn:microsoft.com/office/officeart/2005/8/layout/vList2"/>
    <dgm:cxn modelId="{7D3583A8-40F6-4DD8-9421-E12F4EE80AF5}" type="presParOf" srcId="{790C069C-4C64-4AAB-8CD6-3EC8D1C45D1E}" destId="{BCA1083C-64FB-49C4-AC75-48847B75CF3E}" srcOrd="9" destOrd="0" presId="urn:microsoft.com/office/officeart/2005/8/layout/vList2"/>
    <dgm:cxn modelId="{0851A0E2-3607-4485-98FD-32900D27B2B6}" type="presParOf" srcId="{790C069C-4C64-4AAB-8CD6-3EC8D1C45D1E}" destId="{30160CF3-C792-45C8-8713-F38741CAE3E7}" srcOrd="1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Κατάτμησης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el-GR" sz="2000" dirty="0"/>
            <a:t>Προσωποποίησης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Φωνής 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Εικόνας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/>
            <a:t>Προπαίδευσης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1900" dirty="0"/>
            <a:t>Γνωσιακής μαθητείας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5D7068-17EB-49B7-A3D8-576B2E6D6A22}" type="pres">
      <dgm:prSet presAssocID="{7B30575F-7256-469B-8491-8BE88237B6B4}" presName="parentText" presStyleLbl="node1" presStyleIdx="0" presStyleCnt="6" custScaleY="45062" custLinFactY="119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6" custScaleY="60725" custLinFactY="1344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6" custScaleY="47312" custLinFactY="116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6" custScaleY="46687" custLinFactY="130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6" custScaleY="55194" custLinFactNeighborY="49566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6" custScaleY="57300" custLinFactY="1683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EE637DD-092C-46BB-BC54-1D538D491EF9}" type="presOf" srcId="{AE62F5D6-943A-45A1-B16A-28550418FC6C}" destId="{DE288BDF-3CE8-4194-947E-A670D8077DE1}" srcOrd="0" destOrd="0" presId="urn:microsoft.com/office/officeart/2005/8/layout/vList2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13AFF240-E4EC-40C2-A475-FD0048A871B5}" type="presOf" srcId="{986E0009-A857-455E-99C3-2B53A0F4DEF8}" destId="{30160CF3-C792-45C8-8713-F38741CAE3E7}" srcOrd="0" destOrd="0" presId="urn:microsoft.com/office/officeart/2005/8/layout/vList2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491F7381-6394-4B09-B852-ED30E4837045}" type="presOf" srcId="{7B30575F-7256-469B-8491-8BE88237B6B4}" destId="{025D7068-17EB-49B7-A3D8-576B2E6D6A22}" srcOrd="0" destOrd="0" presId="urn:microsoft.com/office/officeart/2005/8/layout/vList2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14B47019-D728-4B15-ADC7-44D8D8598FA9}" type="presOf" srcId="{44E7D68F-5F1B-47AC-AFBB-F52088F7BE60}" destId="{7CABCF7C-C65E-4CF9-82F7-F251C379C71F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1AFBAC0E-5B6B-489E-9AC0-463AA14576D1}" type="presOf" srcId="{729D7991-7221-4B21-8BF7-1F4502213AED}" destId="{790C069C-4C64-4AAB-8CD6-3EC8D1C45D1E}" srcOrd="0" destOrd="0" presId="urn:microsoft.com/office/officeart/2005/8/layout/vList2"/>
    <dgm:cxn modelId="{0184393C-416F-4AA0-A653-A6F51A28C74B}" type="presOf" srcId="{B0CFAFE1-E414-4FFD-8489-4B111F2AA8C6}" destId="{CF3A71B1-EA94-4025-9F8A-E3A62A1D40EF}" srcOrd="0" destOrd="0" presId="urn:microsoft.com/office/officeart/2005/8/layout/vList2"/>
    <dgm:cxn modelId="{B2D0D28D-9C70-42C2-AF41-56BED0306FF9}" type="presOf" srcId="{4394F879-4386-45B7-BB75-A2A393A9E83D}" destId="{2A76FD1F-24AC-4A8F-BF71-F8724AE04231}" srcOrd="0" destOrd="0" presId="urn:microsoft.com/office/officeart/2005/8/layout/vList2"/>
    <dgm:cxn modelId="{485DF3F8-D92E-464F-A7A2-F27894A9AC18}" type="presParOf" srcId="{790C069C-4C64-4AAB-8CD6-3EC8D1C45D1E}" destId="{025D7068-17EB-49B7-A3D8-576B2E6D6A22}" srcOrd="0" destOrd="0" presId="urn:microsoft.com/office/officeart/2005/8/layout/vList2"/>
    <dgm:cxn modelId="{52F8DA49-CF8B-4469-927E-C3B2ADD45A5B}" type="presParOf" srcId="{790C069C-4C64-4AAB-8CD6-3EC8D1C45D1E}" destId="{9621A0E6-FA69-4D15-82B3-A012126C51AC}" srcOrd="1" destOrd="0" presId="urn:microsoft.com/office/officeart/2005/8/layout/vList2"/>
    <dgm:cxn modelId="{81411564-20DB-46CB-9705-5CEF30492CFD}" type="presParOf" srcId="{790C069C-4C64-4AAB-8CD6-3EC8D1C45D1E}" destId="{7CABCF7C-C65E-4CF9-82F7-F251C379C71F}" srcOrd="2" destOrd="0" presId="urn:microsoft.com/office/officeart/2005/8/layout/vList2"/>
    <dgm:cxn modelId="{B593004D-E233-48A6-BA29-10CB2435AD37}" type="presParOf" srcId="{790C069C-4C64-4AAB-8CD6-3EC8D1C45D1E}" destId="{8E9C5660-74BB-441C-8827-92B640A9EA5B}" srcOrd="3" destOrd="0" presId="urn:microsoft.com/office/officeart/2005/8/layout/vList2"/>
    <dgm:cxn modelId="{EACE2C86-2392-4060-A302-84EF207CD971}" type="presParOf" srcId="{790C069C-4C64-4AAB-8CD6-3EC8D1C45D1E}" destId="{DE288BDF-3CE8-4194-947E-A670D8077DE1}" srcOrd="4" destOrd="0" presId="urn:microsoft.com/office/officeart/2005/8/layout/vList2"/>
    <dgm:cxn modelId="{24339E09-FF9D-48EB-AF0B-BC332F91C5BE}" type="presParOf" srcId="{790C069C-4C64-4AAB-8CD6-3EC8D1C45D1E}" destId="{5242972E-3E58-4F09-9CA1-524C616034AE}" srcOrd="5" destOrd="0" presId="urn:microsoft.com/office/officeart/2005/8/layout/vList2"/>
    <dgm:cxn modelId="{716BD3D5-1530-4E68-8B06-7D9BB1916C76}" type="presParOf" srcId="{790C069C-4C64-4AAB-8CD6-3EC8D1C45D1E}" destId="{2A76FD1F-24AC-4A8F-BF71-F8724AE04231}" srcOrd="6" destOrd="0" presId="urn:microsoft.com/office/officeart/2005/8/layout/vList2"/>
    <dgm:cxn modelId="{6E027272-7F52-4EE4-9739-98F7B9FB0975}" type="presParOf" srcId="{790C069C-4C64-4AAB-8CD6-3EC8D1C45D1E}" destId="{6D1B22EF-8FDE-485E-8C3D-45A48FCF57B4}" srcOrd="7" destOrd="0" presId="urn:microsoft.com/office/officeart/2005/8/layout/vList2"/>
    <dgm:cxn modelId="{D3C6CB11-06A1-4DCF-B3C2-2522EB240DED}" type="presParOf" srcId="{790C069C-4C64-4AAB-8CD6-3EC8D1C45D1E}" destId="{CF3A71B1-EA94-4025-9F8A-E3A62A1D40EF}" srcOrd="8" destOrd="0" presId="urn:microsoft.com/office/officeart/2005/8/layout/vList2"/>
    <dgm:cxn modelId="{D67D8D52-E0AD-4E11-A417-C1BEDFE79DED}" type="presParOf" srcId="{790C069C-4C64-4AAB-8CD6-3EC8D1C45D1E}" destId="{BCA1083C-64FB-49C4-AC75-48847B75CF3E}" srcOrd="9" destOrd="0" presId="urn:microsoft.com/office/officeart/2005/8/layout/vList2"/>
    <dgm:cxn modelId="{09EC0AFD-AF51-43E6-B002-DB0D7AF186C4}" type="presParOf" srcId="{790C069C-4C64-4AAB-8CD6-3EC8D1C45D1E}" destId="{30160CF3-C792-45C8-8713-F38741CAE3E7}" srcOrd="1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9D7991-7221-4B21-8BF7-1F4502213AE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B30575F-7256-469B-8491-8BE88237B6B4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dirty="0"/>
            <a:t>Διαδραστικά βίντεο</a:t>
          </a:r>
        </a:p>
      </dgm:t>
    </dgm:pt>
    <dgm:pt modelId="{716E53F5-29A0-4643-A41D-2C4D1CC92948}" type="parTrans" cxnId="{538299BB-4014-4EE0-8AC0-B14247CB314C}">
      <dgm:prSet/>
      <dgm:spPr/>
      <dgm:t>
        <a:bodyPr/>
        <a:lstStyle/>
        <a:p>
          <a:endParaRPr lang="el-GR" sz="2000"/>
        </a:p>
      </dgm:t>
    </dgm:pt>
    <dgm:pt modelId="{CD3BF10E-0E9C-4E66-9708-7DDC9EB8A040}" type="sibTrans" cxnId="{538299BB-4014-4EE0-8AC0-B14247CB314C}">
      <dgm:prSet/>
      <dgm:spPr/>
      <dgm:t>
        <a:bodyPr/>
        <a:lstStyle/>
        <a:p>
          <a:endParaRPr lang="el-GR" sz="2000"/>
        </a:p>
      </dgm:t>
    </dgm:pt>
    <dgm:pt modelId="{AE62F5D6-943A-45A1-B16A-28550418FC6C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l-GR" sz="2000" dirty="0"/>
            <a:t>συμπλήρωσης κενών</a:t>
          </a:r>
        </a:p>
      </dgm:t>
    </dgm:pt>
    <dgm:pt modelId="{318F617C-EE6B-423E-B3ED-E712CAE5A79E}" type="parTrans" cxnId="{BCD37EF3-73C6-4B07-AF14-3CB41E924A2F}">
      <dgm:prSet/>
      <dgm:spPr/>
      <dgm:t>
        <a:bodyPr/>
        <a:lstStyle/>
        <a:p>
          <a:endParaRPr lang="el-GR" sz="2000"/>
        </a:p>
      </dgm:t>
    </dgm:pt>
    <dgm:pt modelId="{9E0B2217-3976-4DD4-9386-0D6D5E7C2993}" type="sibTrans" cxnId="{BCD37EF3-73C6-4B07-AF14-3CB41E924A2F}">
      <dgm:prSet/>
      <dgm:spPr/>
      <dgm:t>
        <a:bodyPr/>
        <a:lstStyle/>
        <a:p>
          <a:endParaRPr lang="el-GR" sz="2000"/>
        </a:p>
      </dgm:t>
    </dgm:pt>
    <dgm:pt modelId="{4394F879-4386-45B7-BB75-A2A393A9E83D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/>
            <a:t>ερώτηση μιας επιλογής</a:t>
          </a:r>
        </a:p>
      </dgm:t>
    </dgm:pt>
    <dgm:pt modelId="{B57D5CF4-F877-4CF8-A726-8325AF52FA11}" type="parTrans" cxnId="{D772494B-5918-4BB3-BEA4-A54B00662885}">
      <dgm:prSet/>
      <dgm:spPr/>
      <dgm:t>
        <a:bodyPr/>
        <a:lstStyle/>
        <a:p>
          <a:endParaRPr lang="el-GR" sz="2000"/>
        </a:p>
      </dgm:t>
    </dgm:pt>
    <dgm:pt modelId="{4C7B7A05-296B-4877-A032-8D6A562194F8}" type="sibTrans" cxnId="{D772494B-5918-4BB3-BEA4-A54B00662885}">
      <dgm:prSet/>
      <dgm:spPr/>
      <dgm:t>
        <a:bodyPr/>
        <a:lstStyle/>
        <a:p>
          <a:endParaRPr lang="el-GR" sz="2000"/>
        </a:p>
      </dgm:t>
    </dgm:pt>
    <dgm:pt modelId="{B0CFAFE1-E414-4FFD-8489-4B111F2AA8C6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/>
            <a:t>πολλαπλής επιλογής</a:t>
          </a:r>
        </a:p>
      </dgm:t>
    </dgm:pt>
    <dgm:pt modelId="{53FDBA35-D90A-4284-9E71-6945A624D91C}" type="parTrans" cxnId="{C5595BB0-AE04-43E6-A2F9-BE0E31F1B0CE}">
      <dgm:prSet/>
      <dgm:spPr/>
      <dgm:t>
        <a:bodyPr/>
        <a:lstStyle/>
        <a:p>
          <a:endParaRPr lang="el-GR" sz="2000"/>
        </a:p>
      </dgm:t>
    </dgm:pt>
    <dgm:pt modelId="{CFD2E37B-6487-4356-9C4D-DD41FE002E41}" type="sibTrans" cxnId="{C5595BB0-AE04-43E6-A2F9-BE0E31F1B0CE}">
      <dgm:prSet/>
      <dgm:spPr/>
      <dgm:t>
        <a:bodyPr/>
        <a:lstStyle/>
        <a:p>
          <a:endParaRPr lang="el-GR" sz="2000"/>
        </a:p>
      </dgm:t>
    </dgm:pt>
    <dgm:pt modelId="{4A4B67A4-7945-47F1-B9F9-0CBE43C05B8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/>
            <a:t>σύρε και άφησε</a:t>
          </a:r>
        </a:p>
      </dgm:t>
    </dgm:pt>
    <dgm:pt modelId="{A9A67F37-91EA-4C53-986F-DD0CC23BC3C0}" type="parTrans" cxnId="{942E4495-1939-4D2E-B521-1CFADBBF614B}">
      <dgm:prSet/>
      <dgm:spPr/>
      <dgm:t>
        <a:bodyPr/>
        <a:lstStyle/>
        <a:p>
          <a:endParaRPr lang="el-GR" sz="2000"/>
        </a:p>
      </dgm:t>
    </dgm:pt>
    <dgm:pt modelId="{0C8310C4-D018-494D-9040-55B52A022F56}" type="sibTrans" cxnId="{942E4495-1939-4D2E-B521-1CFADBBF614B}">
      <dgm:prSet/>
      <dgm:spPr/>
      <dgm:t>
        <a:bodyPr/>
        <a:lstStyle/>
        <a:p>
          <a:endParaRPr lang="el-GR" sz="2000"/>
        </a:p>
      </dgm:t>
    </dgm:pt>
    <dgm:pt modelId="{986E0009-A857-455E-99C3-2B53A0F4DEF8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/>
            <a:t>ερώτηση σωστού/λάθους</a:t>
          </a:r>
        </a:p>
      </dgm:t>
    </dgm:pt>
    <dgm:pt modelId="{653DFC0F-0EEC-46BD-8D7E-5130E6B024BB}" type="parTrans" cxnId="{F9682630-759A-4A78-9A95-5DC30DD44203}">
      <dgm:prSet/>
      <dgm:spPr/>
      <dgm:t>
        <a:bodyPr/>
        <a:lstStyle/>
        <a:p>
          <a:endParaRPr lang="el-GR" sz="2000"/>
        </a:p>
      </dgm:t>
    </dgm:pt>
    <dgm:pt modelId="{691744D7-0642-473C-BF98-E40DCB661EC2}" type="sibTrans" cxnId="{F9682630-759A-4A78-9A95-5DC30DD44203}">
      <dgm:prSet/>
      <dgm:spPr/>
      <dgm:t>
        <a:bodyPr/>
        <a:lstStyle/>
        <a:p>
          <a:endParaRPr lang="el-GR" sz="2000"/>
        </a:p>
      </dgm:t>
    </dgm:pt>
    <dgm:pt modelId="{10A768E0-A513-415C-9C7F-D0D276621A9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dirty="0" err="1"/>
            <a:t>padlet</a:t>
          </a:r>
          <a:endParaRPr lang="el-GR" sz="2000" dirty="0"/>
        </a:p>
      </dgm:t>
    </dgm:pt>
    <dgm:pt modelId="{E96F4080-94DA-4155-AF29-EC496606C0E8}" type="parTrans" cxnId="{9F180675-08AA-4898-9D48-5AE4E6CA1199}">
      <dgm:prSet/>
      <dgm:spPr/>
      <dgm:t>
        <a:bodyPr/>
        <a:lstStyle/>
        <a:p>
          <a:endParaRPr lang="el-GR" sz="2000"/>
        </a:p>
      </dgm:t>
    </dgm:pt>
    <dgm:pt modelId="{B097BBAA-E521-4D44-B8E3-D8459A941514}" type="sibTrans" cxnId="{9F180675-08AA-4898-9D48-5AE4E6CA1199}">
      <dgm:prSet/>
      <dgm:spPr/>
      <dgm:t>
        <a:bodyPr/>
        <a:lstStyle/>
        <a:p>
          <a:endParaRPr lang="el-GR" sz="2000"/>
        </a:p>
      </dgm:t>
    </dgm:pt>
    <dgm:pt modelId="{52FEAB4F-40FA-417F-8E3A-7084C6190C64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dirty="0"/>
            <a:t>σύρε τις λέξεις</a:t>
          </a:r>
        </a:p>
      </dgm:t>
    </dgm:pt>
    <dgm:pt modelId="{54D4ABE6-06AE-41A5-84C8-A56BE184C918}" type="parTrans" cxnId="{280431AA-57B5-4FCE-AB57-B2AD0E4E7421}">
      <dgm:prSet/>
      <dgm:spPr/>
      <dgm:t>
        <a:bodyPr/>
        <a:lstStyle/>
        <a:p>
          <a:endParaRPr lang="el-GR" sz="2000"/>
        </a:p>
      </dgm:t>
    </dgm:pt>
    <dgm:pt modelId="{592FA604-D7C7-4276-99DC-CFD78B6C09A6}" type="sibTrans" cxnId="{280431AA-57B5-4FCE-AB57-B2AD0E4E7421}">
      <dgm:prSet/>
      <dgm:spPr/>
      <dgm:t>
        <a:bodyPr/>
        <a:lstStyle/>
        <a:p>
          <a:endParaRPr lang="el-GR" sz="2000"/>
        </a:p>
      </dgm:t>
    </dgm:pt>
    <dgm:pt modelId="{44E7D68F-5F1B-47AC-AFBB-F52088F7BE6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l-GR" sz="2000" b="1" dirty="0"/>
            <a:t>Δραστηριότητες:</a:t>
          </a:r>
        </a:p>
      </dgm:t>
    </dgm:pt>
    <dgm:pt modelId="{89785F93-4B50-4245-A211-9097704025E8}" type="parTrans" cxnId="{DDA2E8D0-10AD-4E48-9D55-009006738530}">
      <dgm:prSet/>
      <dgm:spPr/>
      <dgm:t>
        <a:bodyPr/>
        <a:lstStyle/>
        <a:p>
          <a:endParaRPr lang="el-GR" sz="2000"/>
        </a:p>
      </dgm:t>
    </dgm:pt>
    <dgm:pt modelId="{80B92E75-E8C1-49B9-A47A-26EE435DFAF7}" type="sibTrans" cxnId="{DDA2E8D0-10AD-4E48-9D55-009006738530}">
      <dgm:prSet/>
      <dgm:spPr/>
      <dgm:t>
        <a:bodyPr/>
        <a:lstStyle/>
        <a:p>
          <a:endParaRPr lang="el-GR" sz="2000"/>
        </a:p>
      </dgm:t>
    </dgm:pt>
    <dgm:pt modelId="{790C069C-4C64-4AAB-8CD6-3EC8D1C45D1E}" type="pres">
      <dgm:prSet presAssocID="{729D7991-7221-4B21-8BF7-1F4502213AE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25D7068-17EB-49B7-A3D8-576B2E6D6A22}" type="pres">
      <dgm:prSet presAssocID="{7B30575F-7256-469B-8491-8BE88237B6B4}" presName="parentText" presStyleLbl="node1" presStyleIdx="0" presStyleCnt="9" custLinFactNeighborX="-3113" custLinFactNeighborY="-50754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21A0E6-FA69-4D15-82B3-A012126C51AC}" type="pres">
      <dgm:prSet presAssocID="{CD3BF10E-0E9C-4E66-9708-7DDC9EB8A040}" presName="spacer" presStyleCnt="0"/>
      <dgm:spPr/>
    </dgm:pt>
    <dgm:pt modelId="{7CABCF7C-C65E-4CF9-82F7-F251C379C71F}" type="pres">
      <dgm:prSet presAssocID="{44E7D68F-5F1B-47AC-AFBB-F52088F7BE60}" presName="parentText" presStyleLbl="node1" presStyleIdx="1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9C5660-74BB-441C-8827-92B640A9EA5B}" type="pres">
      <dgm:prSet presAssocID="{80B92E75-E8C1-49B9-A47A-26EE435DFAF7}" presName="spacer" presStyleCnt="0"/>
      <dgm:spPr/>
    </dgm:pt>
    <dgm:pt modelId="{DE288BDF-3CE8-4194-947E-A670D8077DE1}" type="pres">
      <dgm:prSet presAssocID="{AE62F5D6-943A-45A1-B16A-28550418FC6C}" presName="parentText" presStyleLbl="node1" presStyleIdx="2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242972E-3E58-4F09-9CA1-524C616034AE}" type="pres">
      <dgm:prSet presAssocID="{9E0B2217-3976-4DD4-9386-0D6D5E7C2993}" presName="spacer" presStyleCnt="0"/>
      <dgm:spPr/>
    </dgm:pt>
    <dgm:pt modelId="{2A76FD1F-24AC-4A8F-BF71-F8724AE04231}" type="pres">
      <dgm:prSet presAssocID="{4394F879-4386-45B7-BB75-A2A393A9E83D}" presName="parentText" presStyleLbl="node1" presStyleIdx="3" presStyleCnt="9" custLinFactY="-339" custLinFactNeighborX="146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1B22EF-8FDE-485E-8C3D-45A48FCF57B4}" type="pres">
      <dgm:prSet presAssocID="{4C7B7A05-296B-4877-A032-8D6A562194F8}" presName="spacer" presStyleCnt="0"/>
      <dgm:spPr/>
    </dgm:pt>
    <dgm:pt modelId="{CF3A71B1-EA94-4025-9F8A-E3A62A1D40EF}" type="pres">
      <dgm:prSet presAssocID="{B0CFAFE1-E414-4FFD-8489-4B111F2AA8C6}" presName="parentText" presStyleLbl="node1" presStyleIdx="4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A1083C-64FB-49C4-AC75-48847B75CF3E}" type="pres">
      <dgm:prSet presAssocID="{CFD2E37B-6487-4356-9C4D-DD41FE002E41}" presName="spacer" presStyleCnt="0"/>
      <dgm:spPr/>
    </dgm:pt>
    <dgm:pt modelId="{30160CF3-C792-45C8-8713-F38741CAE3E7}" type="pres">
      <dgm:prSet presAssocID="{986E0009-A857-455E-99C3-2B53A0F4DEF8}" presName="parentText" presStyleLbl="node1" presStyleIdx="5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420FA2-827D-4815-9683-43E035A92AAC}" type="pres">
      <dgm:prSet presAssocID="{691744D7-0642-473C-BF98-E40DCB661EC2}" presName="spacer" presStyleCnt="0"/>
      <dgm:spPr/>
    </dgm:pt>
    <dgm:pt modelId="{F7D33876-2068-48D8-B587-4D570E4736AA}" type="pres">
      <dgm:prSet presAssocID="{4A4B67A4-7945-47F1-B9F9-0CBE43C05B82}" presName="parentText" presStyleLbl="node1" presStyleIdx="6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A9E86F-D72D-4ACE-B53B-34F1D51CFEFF}" type="pres">
      <dgm:prSet presAssocID="{0C8310C4-D018-494D-9040-55B52A022F56}" presName="spacer" presStyleCnt="0"/>
      <dgm:spPr/>
    </dgm:pt>
    <dgm:pt modelId="{DEC6DE59-995E-4725-B9DB-A2F9A26E43F7}" type="pres">
      <dgm:prSet presAssocID="{52FEAB4F-40FA-417F-8E3A-7084C6190C64}" presName="parentText" presStyleLbl="node1" presStyleIdx="7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EFA9D3-FFAC-4992-BCF3-D418E5A097A7}" type="pres">
      <dgm:prSet presAssocID="{592FA604-D7C7-4276-99DC-CFD78B6C09A6}" presName="spacer" presStyleCnt="0"/>
      <dgm:spPr/>
    </dgm:pt>
    <dgm:pt modelId="{5AF8836A-4E37-4BCB-B089-532F26615EAC}" type="pres">
      <dgm:prSet presAssocID="{10A768E0-A513-415C-9C7F-D0D276621A94}" presName="parentText" presStyleLbl="node1" presStyleIdx="8" presStyleCnt="9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DA2E8D0-10AD-4E48-9D55-009006738530}" srcId="{729D7991-7221-4B21-8BF7-1F4502213AED}" destId="{44E7D68F-5F1B-47AC-AFBB-F52088F7BE60}" srcOrd="1" destOrd="0" parTransId="{89785F93-4B50-4245-A211-9097704025E8}" sibTransId="{80B92E75-E8C1-49B9-A47A-26EE435DFAF7}"/>
    <dgm:cxn modelId="{4648FBF4-A6D1-49A7-91A5-232D5E9213CA}" type="presOf" srcId="{AE62F5D6-943A-45A1-B16A-28550418FC6C}" destId="{DE288BDF-3CE8-4194-947E-A670D8077DE1}" srcOrd="0" destOrd="0" presId="urn:microsoft.com/office/officeart/2005/8/layout/vList2"/>
    <dgm:cxn modelId="{942E4495-1939-4D2E-B521-1CFADBBF614B}" srcId="{729D7991-7221-4B21-8BF7-1F4502213AED}" destId="{4A4B67A4-7945-47F1-B9F9-0CBE43C05B82}" srcOrd="6" destOrd="0" parTransId="{A9A67F37-91EA-4C53-986F-DD0CC23BC3C0}" sibTransId="{0C8310C4-D018-494D-9040-55B52A022F56}"/>
    <dgm:cxn modelId="{F9682630-759A-4A78-9A95-5DC30DD44203}" srcId="{729D7991-7221-4B21-8BF7-1F4502213AED}" destId="{986E0009-A857-455E-99C3-2B53A0F4DEF8}" srcOrd="5" destOrd="0" parTransId="{653DFC0F-0EEC-46BD-8D7E-5130E6B024BB}" sibTransId="{691744D7-0642-473C-BF98-E40DCB661EC2}"/>
    <dgm:cxn modelId="{A9E2D4B4-43B5-4840-8036-6BF4DB0DE8B8}" type="presOf" srcId="{4A4B67A4-7945-47F1-B9F9-0CBE43C05B82}" destId="{F7D33876-2068-48D8-B587-4D570E4736AA}" srcOrd="0" destOrd="0" presId="urn:microsoft.com/office/officeart/2005/8/layout/vList2"/>
    <dgm:cxn modelId="{538299BB-4014-4EE0-8AC0-B14247CB314C}" srcId="{729D7991-7221-4B21-8BF7-1F4502213AED}" destId="{7B30575F-7256-469B-8491-8BE88237B6B4}" srcOrd="0" destOrd="0" parTransId="{716E53F5-29A0-4643-A41D-2C4D1CC92948}" sibTransId="{CD3BF10E-0E9C-4E66-9708-7DDC9EB8A040}"/>
    <dgm:cxn modelId="{C5595BB0-AE04-43E6-A2F9-BE0E31F1B0CE}" srcId="{729D7991-7221-4B21-8BF7-1F4502213AED}" destId="{B0CFAFE1-E414-4FFD-8489-4B111F2AA8C6}" srcOrd="4" destOrd="0" parTransId="{53FDBA35-D90A-4284-9E71-6945A624D91C}" sibTransId="{CFD2E37B-6487-4356-9C4D-DD41FE002E41}"/>
    <dgm:cxn modelId="{280431AA-57B5-4FCE-AB57-B2AD0E4E7421}" srcId="{729D7991-7221-4B21-8BF7-1F4502213AED}" destId="{52FEAB4F-40FA-417F-8E3A-7084C6190C64}" srcOrd="7" destOrd="0" parTransId="{54D4ABE6-06AE-41A5-84C8-A56BE184C918}" sibTransId="{592FA604-D7C7-4276-99DC-CFD78B6C09A6}"/>
    <dgm:cxn modelId="{AF62F1DC-6B8D-46E2-AF2D-77059D33E5B8}" type="presOf" srcId="{986E0009-A857-455E-99C3-2B53A0F4DEF8}" destId="{30160CF3-C792-45C8-8713-F38741CAE3E7}" srcOrd="0" destOrd="0" presId="urn:microsoft.com/office/officeart/2005/8/layout/vList2"/>
    <dgm:cxn modelId="{60C9F1F7-2D0D-4AE9-B0BB-E0D424D39D39}" type="presOf" srcId="{7B30575F-7256-469B-8491-8BE88237B6B4}" destId="{025D7068-17EB-49B7-A3D8-576B2E6D6A22}" srcOrd="0" destOrd="0" presId="urn:microsoft.com/office/officeart/2005/8/layout/vList2"/>
    <dgm:cxn modelId="{2A5C3B89-0AAC-4B21-A840-8E049ADD13C7}" type="presOf" srcId="{52FEAB4F-40FA-417F-8E3A-7084C6190C64}" destId="{DEC6DE59-995E-4725-B9DB-A2F9A26E43F7}" srcOrd="0" destOrd="0" presId="urn:microsoft.com/office/officeart/2005/8/layout/vList2"/>
    <dgm:cxn modelId="{A16FE530-1F7E-407C-8A2B-B7EDC8972976}" type="presOf" srcId="{B0CFAFE1-E414-4FFD-8489-4B111F2AA8C6}" destId="{CF3A71B1-EA94-4025-9F8A-E3A62A1D40EF}" srcOrd="0" destOrd="0" presId="urn:microsoft.com/office/officeart/2005/8/layout/vList2"/>
    <dgm:cxn modelId="{D772494B-5918-4BB3-BEA4-A54B00662885}" srcId="{729D7991-7221-4B21-8BF7-1F4502213AED}" destId="{4394F879-4386-45B7-BB75-A2A393A9E83D}" srcOrd="3" destOrd="0" parTransId="{B57D5CF4-F877-4CF8-A726-8325AF52FA11}" sibTransId="{4C7B7A05-296B-4877-A032-8D6A562194F8}"/>
    <dgm:cxn modelId="{BCD37EF3-73C6-4B07-AF14-3CB41E924A2F}" srcId="{729D7991-7221-4B21-8BF7-1F4502213AED}" destId="{AE62F5D6-943A-45A1-B16A-28550418FC6C}" srcOrd="2" destOrd="0" parTransId="{318F617C-EE6B-423E-B3ED-E712CAE5A79E}" sibTransId="{9E0B2217-3976-4DD4-9386-0D6D5E7C2993}"/>
    <dgm:cxn modelId="{16792AEC-4775-49D2-8031-A257ECDA57F4}" type="presOf" srcId="{4394F879-4386-45B7-BB75-A2A393A9E83D}" destId="{2A76FD1F-24AC-4A8F-BF71-F8724AE04231}" srcOrd="0" destOrd="0" presId="urn:microsoft.com/office/officeart/2005/8/layout/vList2"/>
    <dgm:cxn modelId="{35D86829-1712-486E-A92A-94FFEF3EAFC5}" type="presOf" srcId="{10A768E0-A513-415C-9C7F-D0D276621A94}" destId="{5AF8836A-4E37-4BCB-B089-532F26615EAC}" srcOrd="0" destOrd="0" presId="urn:microsoft.com/office/officeart/2005/8/layout/vList2"/>
    <dgm:cxn modelId="{E72CB6CF-7D2A-4F5E-BE0C-680739FC01BA}" type="presOf" srcId="{729D7991-7221-4B21-8BF7-1F4502213AED}" destId="{790C069C-4C64-4AAB-8CD6-3EC8D1C45D1E}" srcOrd="0" destOrd="0" presId="urn:microsoft.com/office/officeart/2005/8/layout/vList2"/>
    <dgm:cxn modelId="{9F180675-08AA-4898-9D48-5AE4E6CA1199}" srcId="{729D7991-7221-4B21-8BF7-1F4502213AED}" destId="{10A768E0-A513-415C-9C7F-D0D276621A94}" srcOrd="8" destOrd="0" parTransId="{E96F4080-94DA-4155-AF29-EC496606C0E8}" sibTransId="{B097BBAA-E521-4D44-B8E3-D8459A941514}"/>
    <dgm:cxn modelId="{6B8660CA-AE40-40C0-99B4-307A355CB7C6}" type="presOf" srcId="{44E7D68F-5F1B-47AC-AFBB-F52088F7BE60}" destId="{7CABCF7C-C65E-4CF9-82F7-F251C379C71F}" srcOrd="0" destOrd="0" presId="urn:microsoft.com/office/officeart/2005/8/layout/vList2"/>
    <dgm:cxn modelId="{6B2FD30D-911C-4A4A-A1C2-4605BEA859B8}" type="presParOf" srcId="{790C069C-4C64-4AAB-8CD6-3EC8D1C45D1E}" destId="{025D7068-17EB-49B7-A3D8-576B2E6D6A22}" srcOrd="0" destOrd="0" presId="urn:microsoft.com/office/officeart/2005/8/layout/vList2"/>
    <dgm:cxn modelId="{6851AD48-5729-4005-9B03-D2FA2250F46E}" type="presParOf" srcId="{790C069C-4C64-4AAB-8CD6-3EC8D1C45D1E}" destId="{9621A0E6-FA69-4D15-82B3-A012126C51AC}" srcOrd="1" destOrd="0" presId="urn:microsoft.com/office/officeart/2005/8/layout/vList2"/>
    <dgm:cxn modelId="{B8F956DA-9751-4261-8057-46F8386026BF}" type="presParOf" srcId="{790C069C-4C64-4AAB-8CD6-3EC8D1C45D1E}" destId="{7CABCF7C-C65E-4CF9-82F7-F251C379C71F}" srcOrd="2" destOrd="0" presId="urn:microsoft.com/office/officeart/2005/8/layout/vList2"/>
    <dgm:cxn modelId="{CB06BC17-485C-4C62-838F-30A67EA58B14}" type="presParOf" srcId="{790C069C-4C64-4AAB-8CD6-3EC8D1C45D1E}" destId="{8E9C5660-74BB-441C-8827-92B640A9EA5B}" srcOrd="3" destOrd="0" presId="urn:microsoft.com/office/officeart/2005/8/layout/vList2"/>
    <dgm:cxn modelId="{499C9AE8-C0BB-4D82-BFB2-A04A4ABB06AD}" type="presParOf" srcId="{790C069C-4C64-4AAB-8CD6-3EC8D1C45D1E}" destId="{DE288BDF-3CE8-4194-947E-A670D8077DE1}" srcOrd="4" destOrd="0" presId="urn:microsoft.com/office/officeart/2005/8/layout/vList2"/>
    <dgm:cxn modelId="{82CA0E85-660C-4575-A1D2-5CF7D1810620}" type="presParOf" srcId="{790C069C-4C64-4AAB-8CD6-3EC8D1C45D1E}" destId="{5242972E-3E58-4F09-9CA1-524C616034AE}" srcOrd="5" destOrd="0" presId="urn:microsoft.com/office/officeart/2005/8/layout/vList2"/>
    <dgm:cxn modelId="{432E2E9E-C73F-470A-9F28-141CA4B640D4}" type="presParOf" srcId="{790C069C-4C64-4AAB-8CD6-3EC8D1C45D1E}" destId="{2A76FD1F-24AC-4A8F-BF71-F8724AE04231}" srcOrd="6" destOrd="0" presId="urn:microsoft.com/office/officeart/2005/8/layout/vList2"/>
    <dgm:cxn modelId="{3B0B1283-861B-4C9D-9909-96987365EC68}" type="presParOf" srcId="{790C069C-4C64-4AAB-8CD6-3EC8D1C45D1E}" destId="{6D1B22EF-8FDE-485E-8C3D-45A48FCF57B4}" srcOrd="7" destOrd="0" presId="urn:microsoft.com/office/officeart/2005/8/layout/vList2"/>
    <dgm:cxn modelId="{7C13C7A6-2767-4371-908E-B514A9E5336A}" type="presParOf" srcId="{790C069C-4C64-4AAB-8CD6-3EC8D1C45D1E}" destId="{CF3A71B1-EA94-4025-9F8A-E3A62A1D40EF}" srcOrd="8" destOrd="0" presId="urn:microsoft.com/office/officeart/2005/8/layout/vList2"/>
    <dgm:cxn modelId="{482878EC-35BC-41D4-B541-0677F3D95DE7}" type="presParOf" srcId="{790C069C-4C64-4AAB-8CD6-3EC8D1C45D1E}" destId="{BCA1083C-64FB-49C4-AC75-48847B75CF3E}" srcOrd="9" destOrd="0" presId="urn:microsoft.com/office/officeart/2005/8/layout/vList2"/>
    <dgm:cxn modelId="{68101033-2C79-480E-BB49-C866B3FEEBCC}" type="presParOf" srcId="{790C069C-4C64-4AAB-8CD6-3EC8D1C45D1E}" destId="{30160CF3-C792-45C8-8713-F38741CAE3E7}" srcOrd="10" destOrd="0" presId="urn:microsoft.com/office/officeart/2005/8/layout/vList2"/>
    <dgm:cxn modelId="{838567FA-6757-483E-BD6D-B5985439175A}" type="presParOf" srcId="{790C069C-4C64-4AAB-8CD6-3EC8D1C45D1E}" destId="{40420FA2-827D-4815-9683-43E035A92AAC}" srcOrd="11" destOrd="0" presId="urn:microsoft.com/office/officeart/2005/8/layout/vList2"/>
    <dgm:cxn modelId="{47A3C31C-223C-49D8-B5C3-AEC44C215015}" type="presParOf" srcId="{790C069C-4C64-4AAB-8CD6-3EC8D1C45D1E}" destId="{F7D33876-2068-48D8-B587-4D570E4736AA}" srcOrd="12" destOrd="0" presId="urn:microsoft.com/office/officeart/2005/8/layout/vList2"/>
    <dgm:cxn modelId="{BF473E03-2554-416E-BA2A-AACE99DBDC41}" type="presParOf" srcId="{790C069C-4C64-4AAB-8CD6-3EC8D1C45D1E}" destId="{2DA9E86F-D72D-4ACE-B53B-34F1D51CFEFF}" srcOrd="13" destOrd="0" presId="urn:microsoft.com/office/officeart/2005/8/layout/vList2"/>
    <dgm:cxn modelId="{520B78C9-26DA-44C0-95ED-C773CEEB18E4}" type="presParOf" srcId="{790C069C-4C64-4AAB-8CD6-3EC8D1C45D1E}" destId="{DEC6DE59-995E-4725-B9DB-A2F9A26E43F7}" srcOrd="14" destOrd="0" presId="urn:microsoft.com/office/officeart/2005/8/layout/vList2"/>
    <dgm:cxn modelId="{BA3FC6A2-9778-498B-9CB2-705DDA275B6E}" type="presParOf" srcId="{790C069C-4C64-4AAB-8CD6-3EC8D1C45D1E}" destId="{11EFA9D3-FFAC-4992-BCF3-D418E5A097A7}" srcOrd="15" destOrd="0" presId="urn:microsoft.com/office/officeart/2005/8/layout/vList2"/>
    <dgm:cxn modelId="{E8877D90-ADA2-47A0-8D80-8669EEDDE79F}" type="presParOf" srcId="{790C069C-4C64-4AAB-8CD6-3EC8D1C45D1E}" destId="{5AF8836A-4E37-4BCB-B089-532F26615EAC}" srcOrd="16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FD337FC-02DA-4B7B-B7BA-F71944A52D4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24A031-529C-402A-BE53-5E3F13422B16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000" dirty="0">
              <a:latin typeface="Trebuchet MS" panose="020B0603020202020204" pitchFamily="34" charset="0"/>
            </a:rPr>
            <a:t>Επιστημονική συνοχή - τεκμηρίωση</a:t>
          </a:r>
        </a:p>
      </dgm:t>
    </dgm:pt>
    <dgm:pt modelId="{8DAB4870-5EA5-4E6C-98E0-241EF33B10A4}" type="parTrans" cxnId="{3FAC4194-1206-4424-A5D8-5B806D7BC254}">
      <dgm:prSet/>
      <dgm:spPr/>
      <dgm:t>
        <a:bodyPr/>
        <a:lstStyle/>
        <a:p>
          <a:endParaRPr lang="el-GR"/>
        </a:p>
      </dgm:t>
    </dgm:pt>
    <dgm:pt modelId="{67583D8E-26D3-42B2-B2BA-9372FF54FE95}" type="sibTrans" cxnId="{3FAC4194-1206-4424-A5D8-5B806D7BC25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0C94B8C8-68B5-4B01-9CD2-04F5EF1D39F5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Απλή κατανοητή παρουσίαση</a:t>
          </a:r>
        </a:p>
      </dgm:t>
    </dgm:pt>
    <dgm:pt modelId="{3F605BCB-449C-4834-B944-F90D8F7E9428}" type="parTrans" cxnId="{EE099853-E90C-434F-846E-2CB0A1ED8B77}">
      <dgm:prSet/>
      <dgm:spPr/>
      <dgm:t>
        <a:bodyPr/>
        <a:lstStyle/>
        <a:p>
          <a:endParaRPr lang="el-GR"/>
        </a:p>
      </dgm:t>
    </dgm:pt>
    <dgm:pt modelId="{77DA0DE2-C74D-4EB4-8CDB-88AFA73FA91A}" type="sibTrans" cxnId="{EE099853-E90C-434F-846E-2CB0A1ED8B7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0E02FFDB-EEB4-4111-B402-41D68776101E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Ευχρηστία</a:t>
          </a:r>
        </a:p>
      </dgm:t>
    </dgm:pt>
    <dgm:pt modelId="{50118021-9347-4B26-B076-302A1983D41B}" type="parTrans" cxnId="{6D83FF42-8555-46E5-8E9A-71253F390484}">
      <dgm:prSet/>
      <dgm:spPr/>
      <dgm:t>
        <a:bodyPr/>
        <a:lstStyle/>
        <a:p>
          <a:endParaRPr lang="el-GR"/>
        </a:p>
      </dgm:t>
    </dgm:pt>
    <dgm:pt modelId="{93BE1D22-876A-4582-AA29-F50D32D29170}" type="sibTrans" cxnId="{6D83FF42-8555-46E5-8E9A-71253F390484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BB2AF7D4-F41D-45CA-8158-06E459D15A7D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Υποστήριξη – Καθοδήγηση εκπαιδευόμενου στη μελέτη</a:t>
          </a:r>
        </a:p>
      </dgm:t>
    </dgm:pt>
    <dgm:pt modelId="{E2F436A4-542D-4403-895A-FD18B0F67634}" type="parTrans" cxnId="{C594BABD-2E5D-46D8-8571-2284CA26BB3D}">
      <dgm:prSet/>
      <dgm:spPr/>
      <dgm:t>
        <a:bodyPr/>
        <a:lstStyle/>
        <a:p>
          <a:endParaRPr lang="el-GR"/>
        </a:p>
      </dgm:t>
    </dgm:pt>
    <dgm:pt modelId="{D24EAFC2-E7D2-4969-B82F-26912980E9BE}" type="sibTrans" cxnId="{C594BABD-2E5D-46D8-8571-2284CA26BB3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9A579083-29E0-430C-9939-AF986E0DC0F9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Αλληλεπίδραση με το ΕΥ</a:t>
          </a:r>
        </a:p>
      </dgm:t>
    </dgm:pt>
    <dgm:pt modelId="{A05339A1-F7B3-4D7F-9435-E9D94331B64A}" type="parTrans" cxnId="{C85663F5-F8D6-46FC-9A4A-47162E76DE87}">
      <dgm:prSet/>
      <dgm:spPr/>
      <dgm:t>
        <a:bodyPr/>
        <a:lstStyle/>
        <a:p>
          <a:endParaRPr lang="el-GR"/>
        </a:p>
      </dgm:t>
    </dgm:pt>
    <dgm:pt modelId="{A4390374-0564-4304-9EBC-6C72FD4F268F}" type="sibTrans" cxnId="{C85663F5-F8D6-46FC-9A4A-47162E76DE87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4D7A9645-EA0C-4724-B9D4-974E010CF841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Αναστοχασμός - Αυτοαξιολόγηση</a:t>
          </a:r>
        </a:p>
      </dgm:t>
    </dgm:pt>
    <dgm:pt modelId="{930648CB-31B7-4382-9D98-47F6C7E143A9}" type="parTrans" cxnId="{8D2691D3-CBD1-42BB-9C01-A532D4F54041}">
      <dgm:prSet/>
      <dgm:spPr/>
      <dgm:t>
        <a:bodyPr/>
        <a:lstStyle/>
        <a:p>
          <a:endParaRPr lang="el-GR"/>
        </a:p>
      </dgm:t>
    </dgm:pt>
    <dgm:pt modelId="{CB34E1E7-E6C6-4F9E-B308-E8008D0174CD}" type="sibTrans" cxnId="{8D2691D3-CBD1-42BB-9C01-A532D4F54041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52771BCC-AE4F-4B99-BA20-D4AD5F3F5948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dirty="0">
              <a:latin typeface="Trebuchet MS" panose="020B0603020202020204" pitchFamily="34" charset="0"/>
            </a:rPr>
            <a:t>Σκοπός – Προσδοκώμενα μαθησιακά αποτελέσματα</a:t>
          </a:r>
        </a:p>
      </dgm:t>
    </dgm:pt>
    <dgm:pt modelId="{DF2907B4-AD8D-41F7-BCA9-B051ABD166E3}" type="parTrans" cxnId="{641ACEEC-0728-4492-869F-4005AB09670D}">
      <dgm:prSet/>
      <dgm:spPr/>
      <dgm:t>
        <a:bodyPr/>
        <a:lstStyle/>
        <a:p>
          <a:endParaRPr lang="el-GR"/>
        </a:p>
      </dgm:t>
    </dgm:pt>
    <dgm:pt modelId="{B5079A74-E6C9-4724-99BE-2ED5248EF99E}" type="sibTrans" cxnId="{641ACEEC-0728-4492-869F-4005AB09670D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EF359D1D-A6D8-407F-836F-353C82C6E7B4}">
      <dgm:prSet phldrT="[Κείμενο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1800" b="1" dirty="0">
              <a:latin typeface="Trebuchet MS" panose="020B0603020202020204" pitchFamily="34" charset="0"/>
            </a:rPr>
            <a:t>Δημιουργία ΕΥ σύμφωνα με τις Αρχές Πολυμεσικής Μάθησης</a:t>
          </a:r>
        </a:p>
      </dgm:t>
    </dgm:pt>
    <dgm:pt modelId="{1EBAAAC7-1E5B-4AA6-99E9-1F31D73DB83F}" type="parTrans" cxnId="{911E40C5-C2A1-42FF-8F9A-8FB62AF5595F}">
      <dgm:prSet/>
      <dgm:spPr/>
      <dgm:t>
        <a:bodyPr/>
        <a:lstStyle/>
        <a:p>
          <a:endParaRPr lang="el-GR"/>
        </a:p>
      </dgm:t>
    </dgm:pt>
    <dgm:pt modelId="{14A83852-8B85-4E50-939E-2959C4BFC9FE}" type="sibTrans" cxnId="{911E40C5-C2A1-42FF-8F9A-8FB62AF5595F}">
      <dgm:prSet/>
      <dgm:spPr/>
      <dgm:t>
        <a:bodyPr/>
        <a:lstStyle/>
        <a:p>
          <a:endParaRPr lang="el-GR"/>
        </a:p>
      </dgm:t>
    </dgm:pt>
    <dgm:pt modelId="{B939673E-3DFE-46CF-9A5E-8E91260F2599}" type="pres">
      <dgm:prSet presAssocID="{AFD337FC-02DA-4B7B-B7BA-F71944A5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B40FCE-8A4A-4044-9E9E-3D7200BDCBC6}" type="pres">
      <dgm:prSet presAssocID="{0424A031-529C-402A-BE53-5E3F13422B16}" presName="node" presStyleLbl="node1" presStyleIdx="0" presStyleCnt="8" custLinFactNeighborX="-22537" custLinFactNeighborY="7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FBC5ED-79AC-4C7D-B527-FFA813AC6994}" type="pres">
      <dgm:prSet presAssocID="{67583D8E-26D3-42B2-B2BA-9372FF54FE95}" presName="sibTrans" presStyleLbl="sibTrans2D1" presStyleIdx="0" presStyleCnt="7" custLinFactNeighborX="-36056" custLinFactNeighborY="1666"/>
      <dgm:spPr/>
      <dgm:t>
        <a:bodyPr/>
        <a:lstStyle/>
        <a:p>
          <a:endParaRPr lang="el-GR"/>
        </a:p>
      </dgm:t>
    </dgm:pt>
    <dgm:pt modelId="{F0875C54-33D2-4646-AC83-BBF1B624499D}" type="pres">
      <dgm:prSet presAssocID="{67583D8E-26D3-42B2-B2BA-9372FF54FE95}" presName="connectorText" presStyleLbl="sibTrans2D1" presStyleIdx="0" presStyleCnt="7"/>
      <dgm:spPr/>
      <dgm:t>
        <a:bodyPr/>
        <a:lstStyle/>
        <a:p>
          <a:endParaRPr lang="el-GR"/>
        </a:p>
      </dgm:t>
    </dgm:pt>
    <dgm:pt modelId="{150EE3AF-BD23-448F-859F-78D69C072849}" type="pres">
      <dgm:prSet presAssocID="{0C94B8C8-68B5-4B01-9CD2-04F5EF1D39F5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0F3188-7AAD-4FEC-9E5A-48D73C3D7B06}" type="pres">
      <dgm:prSet presAssocID="{77DA0DE2-C74D-4EB4-8CDB-88AFA73FA91A}" presName="sibTrans" presStyleLbl="sibTrans2D1" presStyleIdx="1" presStyleCnt="7" custScaleX="105454" custLinFactNeighborX="-29232" custLinFactNeighborY="1739"/>
      <dgm:spPr/>
      <dgm:t>
        <a:bodyPr/>
        <a:lstStyle/>
        <a:p>
          <a:endParaRPr lang="el-GR"/>
        </a:p>
      </dgm:t>
    </dgm:pt>
    <dgm:pt modelId="{689020D4-F80C-4D30-B5EC-C0EE2502700E}" type="pres">
      <dgm:prSet presAssocID="{77DA0DE2-C74D-4EB4-8CDB-88AFA73FA91A}" presName="connectorText" presStyleLbl="sibTrans2D1" presStyleIdx="1" presStyleCnt="7"/>
      <dgm:spPr/>
      <dgm:t>
        <a:bodyPr/>
        <a:lstStyle/>
        <a:p>
          <a:endParaRPr lang="el-GR"/>
        </a:p>
      </dgm:t>
    </dgm:pt>
    <dgm:pt modelId="{12A5B0EE-2352-438F-98F9-8A64864D6C99}" type="pres">
      <dgm:prSet presAssocID="{0E02FFDB-EEB4-4111-B402-41D68776101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8DD1EB-2BCF-4091-8CB3-C1C3E2BFF052}" type="pres">
      <dgm:prSet presAssocID="{93BE1D22-876A-4582-AA29-F50D32D29170}" presName="sibTrans" presStyleLbl="sibTrans2D1" presStyleIdx="2" presStyleCnt="7" custLinFactNeighborX="22375" custLinFactNeighborY="3545"/>
      <dgm:spPr/>
      <dgm:t>
        <a:bodyPr/>
        <a:lstStyle/>
        <a:p>
          <a:endParaRPr lang="el-GR"/>
        </a:p>
      </dgm:t>
    </dgm:pt>
    <dgm:pt modelId="{D8268F4C-689A-4AC3-99ED-79360A4D2C84}" type="pres">
      <dgm:prSet presAssocID="{93BE1D22-876A-4582-AA29-F50D32D29170}" presName="connectorText" presStyleLbl="sibTrans2D1" presStyleIdx="2" presStyleCnt="7"/>
      <dgm:spPr/>
      <dgm:t>
        <a:bodyPr/>
        <a:lstStyle/>
        <a:p>
          <a:endParaRPr lang="el-GR"/>
        </a:p>
      </dgm:t>
    </dgm:pt>
    <dgm:pt modelId="{C6C611C1-342C-48AD-82CD-C075F763BEE6}" type="pres">
      <dgm:prSet presAssocID="{BB2AF7D4-F41D-45CA-8158-06E459D15A7D}" presName="node" presStyleLbl="node1" presStyleIdx="3" presStyleCnt="8" custScaleX="112911" custScaleY="1014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C20D3C-F765-4E7B-B978-DADD46B935FB}" type="pres">
      <dgm:prSet presAssocID="{D24EAFC2-E7D2-4969-B82F-26912980E9BE}" presName="sibTrans" presStyleLbl="sibTrans2D1" presStyleIdx="3" presStyleCnt="7" custScaleX="129057" custLinFactNeighborX="23416" custLinFactNeighborY="6540"/>
      <dgm:spPr/>
      <dgm:t>
        <a:bodyPr/>
        <a:lstStyle/>
        <a:p>
          <a:endParaRPr lang="el-GR"/>
        </a:p>
      </dgm:t>
    </dgm:pt>
    <dgm:pt modelId="{3A67D672-6D5E-44D8-A633-C532E1E19D9F}" type="pres">
      <dgm:prSet presAssocID="{D24EAFC2-E7D2-4969-B82F-26912980E9BE}" presName="connectorText" presStyleLbl="sibTrans2D1" presStyleIdx="3" presStyleCnt="7"/>
      <dgm:spPr/>
      <dgm:t>
        <a:bodyPr/>
        <a:lstStyle/>
        <a:p>
          <a:endParaRPr lang="el-GR"/>
        </a:p>
      </dgm:t>
    </dgm:pt>
    <dgm:pt modelId="{038AD592-B444-4499-BB7C-6108B31D2C6F}" type="pres">
      <dgm:prSet presAssocID="{9A579083-29E0-430C-9939-AF986E0DC0F9}" presName="node" presStyleLbl="node1" presStyleIdx="4" presStyleCnt="8" custScaleX="10398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F0E04D8-55A8-4985-8DEA-C1999025E11F}" type="pres">
      <dgm:prSet presAssocID="{A4390374-0564-4304-9EBC-6C72FD4F268F}" presName="sibTrans" presStyleLbl="sibTrans2D1" presStyleIdx="4" presStyleCnt="7" custLinFactNeighborX="-31031" custLinFactNeighborY="-8096"/>
      <dgm:spPr/>
      <dgm:t>
        <a:bodyPr/>
        <a:lstStyle/>
        <a:p>
          <a:endParaRPr lang="el-GR"/>
        </a:p>
      </dgm:t>
    </dgm:pt>
    <dgm:pt modelId="{86C89D05-02D3-4B48-9B24-4E8C81F3CC93}" type="pres">
      <dgm:prSet presAssocID="{A4390374-0564-4304-9EBC-6C72FD4F268F}" presName="connectorText" presStyleLbl="sibTrans2D1" presStyleIdx="4" presStyleCnt="7"/>
      <dgm:spPr/>
      <dgm:t>
        <a:bodyPr/>
        <a:lstStyle/>
        <a:p>
          <a:endParaRPr lang="el-GR"/>
        </a:p>
      </dgm:t>
    </dgm:pt>
    <dgm:pt modelId="{082E4266-7836-4156-BDF0-7CE9754ABC69}" type="pres">
      <dgm:prSet presAssocID="{4D7A9645-EA0C-4724-B9D4-974E010CF841}" presName="node" presStyleLbl="node1" presStyleIdx="5" presStyleCnt="8" custScaleX="1081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46C377-B8E4-4FA7-A887-EC73436068AD}" type="pres">
      <dgm:prSet presAssocID="{CB34E1E7-E6C6-4F9E-B308-E8008D0174CD}" presName="sibTrans" presStyleLbl="sibTrans2D1" presStyleIdx="5" presStyleCnt="7" custLinFactNeighborX="9011" custLinFactNeighborY="-17551"/>
      <dgm:spPr/>
      <dgm:t>
        <a:bodyPr/>
        <a:lstStyle/>
        <a:p>
          <a:endParaRPr lang="el-GR"/>
        </a:p>
      </dgm:t>
    </dgm:pt>
    <dgm:pt modelId="{021B3781-30A6-4333-AF8D-B4523859B45B}" type="pres">
      <dgm:prSet presAssocID="{CB34E1E7-E6C6-4F9E-B308-E8008D0174CD}" presName="connectorText" presStyleLbl="sibTrans2D1" presStyleIdx="5" presStyleCnt="7"/>
      <dgm:spPr/>
      <dgm:t>
        <a:bodyPr/>
        <a:lstStyle/>
        <a:p>
          <a:endParaRPr lang="el-GR"/>
        </a:p>
      </dgm:t>
    </dgm:pt>
    <dgm:pt modelId="{46D7DD9A-384F-4D78-9DE1-778C1B0588FE}" type="pres">
      <dgm:prSet presAssocID="{52771BCC-AE4F-4B99-BA20-D4AD5F3F5948}" presName="node" presStyleLbl="node1" presStyleIdx="6" presStyleCnt="8" custLinFactNeighborX="491" custLinFactNeighborY="-45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4D0FA98-3D10-417C-90EB-9C2B4F14C13C}" type="pres">
      <dgm:prSet presAssocID="{B5079A74-E6C9-4724-99BE-2ED5248EF99E}" presName="sibTrans" presStyleLbl="sibTrans2D1" presStyleIdx="6" presStyleCnt="7" custAng="100056" custScaleX="63846" custScaleY="77041" custLinFactNeighborX="16176" custLinFactNeighborY="-14619"/>
      <dgm:spPr/>
      <dgm:t>
        <a:bodyPr/>
        <a:lstStyle/>
        <a:p>
          <a:endParaRPr lang="el-GR"/>
        </a:p>
      </dgm:t>
    </dgm:pt>
    <dgm:pt modelId="{DD6F5EF8-0FFB-492D-8016-7DA449F67511}" type="pres">
      <dgm:prSet presAssocID="{B5079A74-E6C9-4724-99BE-2ED5248EF99E}" presName="connectorText" presStyleLbl="sibTrans2D1" presStyleIdx="6" presStyleCnt="7"/>
      <dgm:spPr/>
      <dgm:t>
        <a:bodyPr/>
        <a:lstStyle/>
        <a:p>
          <a:endParaRPr lang="el-GR"/>
        </a:p>
      </dgm:t>
    </dgm:pt>
    <dgm:pt modelId="{8EA4F2E5-1FCC-40C9-924B-9623B0886590}" type="pres">
      <dgm:prSet presAssocID="{EF359D1D-A6D8-407F-836F-353C82C6E7B4}" presName="node" presStyleLbl="node1" presStyleIdx="7" presStyleCnt="8" custScaleX="139272" custScaleY="116040" custLinFactNeighborX="42380" custLinFactNeighborY="-1217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D2691D3-CBD1-42BB-9C01-A532D4F54041}" srcId="{AFD337FC-02DA-4B7B-B7BA-F71944A52D48}" destId="{4D7A9645-EA0C-4724-B9D4-974E010CF841}" srcOrd="5" destOrd="0" parTransId="{930648CB-31B7-4382-9D98-47F6C7E143A9}" sibTransId="{CB34E1E7-E6C6-4F9E-B308-E8008D0174CD}"/>
    <dgm:cxn modelId="{1DAF1BBE-59D6-43F3-933B-A5573EEDBADD}" type="presOf" srcId="{93BE1D22-876A-4582-AA29-F50D32D29170}" destId="{D8268F4C-689A-4AC3-99ED-79360A4D2C84}" srcOrd="1" destOrd="0" presId="urn:microsoft.com/office/officeart/2005/8/layout/process5"/>
    <dgm:cxn modelId="{3FAC4194-1206-4424-A5D8-5B806D7BC254}" srcId="{AFD337FC-02DA-4B7B-B7BA-F71944A52D48}" destId="{0424A031-529C-402A-BE53-5E3F13422B16}" srcOrd="0" destOrd="0" parTransId="{8DAB4870-5EA5-4E6C-98E0-241EF33B10A4}" sibTransId="{67583D8E-26D3-42B2-B2BA-9372FF54FE95}"/>
    <dgm:cxn modelId="{0C9A0547-21F8-45B6-9DA0-67C76D29D6A1}" type="presOf" srcId="{0E02FFDB-EEB4-4111-B402-41D68776101E}" destId="{12A5B0EE-2352-438F-98F9-8A64864D6C99}" srcOrd="0" destOrd="0" presId="urn:microsoft.com/office/officeart/2005/8/layout/process5"/>
    <dgm:cxn modelId="{EE099853-E90C-434F-846E-2CB0A1ED8B77}" srcId="{AFD337FC-02DA-4B7B-B7BA-F71944A52D48}" destId="{0C94B8C8-68B5-4B01-9CD2-04F5EF1D39F5}" srcOrd="1" destOrd="0" parTransId="{3F605BCB-449C-4834-B944-F90D8F7E9428}" sibTransId="{77DA0DE2-C74D-4EB4-8CDB-88AFA73FA91A}"/>
    <dgm:cxn modelId="{34123A9A-1B72-4AB7-AC97-4389B6F5FFCF}" type="presOf" srcId="{77DA0DE2-C74D-4EB4-8CDB-88AFA73FA91A}" destId="{689020D4-F80C-4D30-B5EC-C0EE2502700E}" srcOrd="1" destOrd="0" presId="urn:microsoft.com/office/officeart/2005/8/layout/process5"/>
    <dgm:cxn modelId="{AC8E32CD-A69D-4B76-BFE3-E81CFC6466D7}" type="presOf" srcId="{4D7A9645-EA0C-4724-B9D4-974E010CF841}" destId="{082E4266-7836-4156-BDF0-7CE9754ABC69}" srcOrd="0" destOrd="0" presId="urn:microsoft.com/office/officeart/2005/8/layout/process5"/>
    <dgm:cxn modelId="{EE56B4AC-95BE-47A3-ACB7-32F3CBABCD52}" type="presOf" srcId="{A4390374-0564-4304-9EBC-6C72FD4F268F}" destId="{BF0E04D8-55A8-4985-8DEA-C1999025E11F}" srcOrd="0" destOrd="0" presId="urn:microsoft.com/office/officeart/2005/8/layout/process5"/>
    <dgm:cxn modelId="{903DA49A-8D71-49C5-BC8C-486D02A8FB83}" type="presOf" srcId="{0C94B8C8-68B5-4B01-9CD2-04F5EF1D39F5}" destId="{150EE3AF-BD23-448F-859F-78D69C072849}" srcOrd="0" destOrd="0" presId="urn:microsoft.com/office/officeart/2005/8/layout/process5"/>
    <dgm:cxn modelId="{2DDC0763-430E-4E96-B1AC-E65EA203CFDB}" type="presOf" srcId="{67583D8E-26D3-42B2-B2BA-9372FF54FE95}" destId="{ADFBC5ED-79AC-4C7D-B527-FFA813AC6994}" srcOrd="0" destOrd="0" presId="urn:microsoft.com/office/officeart/2005/8/layout/process5"/>
    <dgm:cxn modelId="{6336AC48-733A-4CC8-81B6-CD5CE9BB30FC}" type="presOf" srcId="{BB2AF7D4-F41D-45CA-8158-06E459D15A7D}" destId="{C6C611C1-342C-48AD-82CD-C075F763BEE6}" srcOrd="0" destOrd="0" presId="urn:microsoft.com/office/officeart/2005/8/layout/process5"/>
    <dgm:cxn modelId="{6D83FF42-8555-46E5-8E9A-71253F390484}" srcId="{AFD337FC-02DA-4B7B-B7BA-F71944A52D48}" destId="{0E02FFDB-EEB4-4111-B402-41D68776101E}" srcOrd="2" destOrd="0" parTransId="{50118021-9347-4B26-B076-302A1983D41B}" sibTransId="{93BE1D22-876A-4582-AA29-F50D32D29170}"/>
    <dgm:cxn modelId="{A109F143-1D29-4BA8-BD91-36E651BF6E30}" type="presOf" srcId="{A4390374-0564-4304-9EBC-6C72FD4F268F}" destId="{86C89D05-02D3-4B48-9B24-4E8C81F3CC93}" srcOrd="1" destOrd="0" presId="urn:microsoft.com/office/officeart/2005/8/layout/process5"/>
    <dgm:cxn modelId="{C85663F5-F8D6-46FC-9A4A-47162E76DE87}" srcId="{AFD337FC-02DA-4B7B-B7BA-F71944A52D48}" destId="{9A579083-29E0-430C-9939-AF986E0DC0F9}" srcOrd="4" destOrd="0" parTransId="{A05339A1-F7B3-4D7F-9435-E9D94331B64A}" sibTransId="{A4390374-0564-4304-9EBC-6C72FD4F268F}"/>
    <dgm:cxn modelId="{641ACEEC-0728-4492-869F-4005AB09670D}" srcId="{AFD337FC-02DA-4B7B-B7BA-F71944A52D48}" destId="{52771BCC-AE4F-4B99-BA20-D4AD5F3F5948}" srcOrd="6" destOrd="0" parTransId="{DF2907B4-AD8D-41F7-BCA9-B051ABD166E3}" sibTransId="{B5079A74-E6C9-4724-99BE-2ED5248EF99E}"/>
    <dgm:cxn modelId="{911E40C5-C2A1-42FF-8F9A-8FB62AF5595F}" srcId="{AFD337FC-02DA-4B7B-B7BA-F71944A52D48}" destId="{EF359D1D-A6D8-407F-836F-353C82C6E7B4}" srcOrd="7" destOrd="0" parTransId="{1EBAAAC7-1E5B-4AA6-99E9-1F31D73DB83F}" sibTransId="{14A83852-8B85-4E50-939E-2959C4BFC9FE}"/>
    <dgm:cxn modelId="{C594BABD-2E5D-46D8-8571-2284CA26BB3D}" srcId="{AFD337FC-02DA-4B7B-B7BA-F71944A52D48}" destId="{BB2AF7D4-F41D-45CA-8158-06E459D15A7D}" srcOrd="3" destOrd="0" parTransId="{E2F436A4-542D-4403-895A-FD18B0F67634}" sibTransId="{D24EAFC2-E7D2-4969-B82F-26912980E9BE}"/>
    <dgm:cxn modelId="{7B5A4D88-378E-4922-806D-977F7B2E635B}" type="presOf" srcId="{CB34E1E7-E6C6-4F9E-B308-E8008D0174CD}" destId="{8946C377-B8E4-4FA7-A887-EC73436068AD}" srcOrd="0" destOrd="0" presId="urn:microsoft.com/office/officeart/2005/8/layout/process5"/>
    <dgm:cxn modelId="{E9A026DC-3DF5-4203-83E7-E7588B5E2922}" type="presOf" srcId="{52771BCC-AE4F-4B99-BA20-D4AD5F3F5948}" destId="{46D7DD9A-384F-4D78-9DE1-778C1B0588FE}" srcOrd="0" destOrd="0" presId="urn:microsoft.com/office/officeart/2005/8/layout/process5"/>
    <dgm:cxn modelId="{6FD0F6F7-79B5-4A56-A974-0BF52BE03004}" type="presOf" srcId="{0424A031-529C-402A-BE53-5E3F13422B16}" destId="{B7B40FCE-8A4A-4044-9E9E-3D7200BDCBC6}" srcOrd="0" destOrd="0" presId="urn:microsoft.com/office/officeart/2005/8/layout/process5"/>
    <dgm:cxn modelId="{4F545B1E-F1C3-4BEB-8942-4ABA1E6B2067}" type="presOf" srcId="{CB34E1E7-E6C6-4F9E-B308-E8008D0174CD}" destId="{021B3781-30A6-4333-AF8D-B4523859B45B}" srcOrd="1" destOrd="0" presId="urn:microsoft.com/office/officeart/2005/8/layout/process5"/>
    <dgm:cxn modelId="{FA0593A1-3F9A-4437-99FD-F5264DD12676}" type="presOf" srcId="{67583D8E-26D3-42B2-B2BA-9372FF54FE95}" destId="{F0875C54-33D2-4646-AC83-BBF1B624499D}" srcOrd="1" destOrd="0" presId="urn:microsoft.com/office/officeart/2005/8/layout/process5"/>
    <dgm:cxn modelId="{9A839F53-95C8-4625-9756-733A9BBEE1AB}" type="presOf" srcId="{D24EAFC2-E7D2-4969-B82F-26912980E9BE}" destId="{3A67D672-6D5E-44D8-A633-C532E1E19D9F}" srcOrd="1" destOrd="0" presId="urn:microsoft.com/office/officeart/2005/8/layout/process5"/>
    <dgm:cxn modelId="{297F1E4C-6A8D-45DE-8543-B26B87B24279}" type="presOf" srcId="{9A579083-29E0-430C-9939-AF986E0DC0F9}" destId="{038AD592-B444-4499-BB7C-6108B31D2C6F}" srcOrd="0" destOrd="0" presId="urn:microsoft.com/office/officeart/2005/8/layout/process5"/>
    <dgm:cxn modelId="{3FD728FA-76A7-4AE9-9CD9-6603A03E8241}" type="presOf" srcId="{AFD337FC-02DA-4B7B-B7BA-F71944A52D48}" destId="{B939673E-3DFE-46CF-9A5E-8E91260F2599}" srcOrd="0" destOrd="0" presId="urn:microsoft.com/office/officeart/2005/8/layout/process5"/>
    <dgm:cxn modelId="{E41D09AE-645A-421A-AF30-7BAC96E6CF82}" type="presOf" srcId="{B5079A74-E6C9-4724-99BE-2ED5248EF99E}" destId="{DD6F5EF8-0FFB-492D-8016-7DA449F67511}" srcOrd="1" destOrd="0" presId="urn:microsoft.com/office/officeart/2005/8/layout/process5"/>
    <dgm:cxn modelId="{CE9FD16D-6773-4559-8BF7-CB9FD34821BE}" type="presOf" srcId="{77DA0DE2-C74D-4EB4-8CDB-88AFA73FA91A}" destId="{E50F3188-7AAD-4FEC-9E5A-48D73C3D7B06}" srcOrd="0" destOrd="0" presId="urn:microsoft.com/office/officeart/2005/8/layout/process5"/>
    <dgm:cxn modelId="{68CB40F9-1BB0-45FC-A640-3DC141F3C0A7}" type="presOf" srcId="{93BE1D22-876A-4582-AA29-F50D32D29170}" destId="{068DD1EB-2BCF-4091-8CB3-C1C3E2BFF052}" srcOrd="0" destOrd="0" presId="urn:microsoft.com/office/officeart/2005/8/layout/process5"/>
    <dgm:cxn modelId="{9B28E96A-D1ED-4746-B5CE-A7C2838AF274}" type="presOf" srcId="{EF359D1D-A6D8-407F-836F-353C82C6E7B4}" destId="{8EA4F2E5-1FCC-40C9-924B-9623B0886590}" srcOrd="0" destOrd="0" presId="urn:microsoft.com/office/officeart/2005/8/layout/process5"/>
    <dgm:cxn modelId="{200225A8-68F0-4987-B2B5-F90D2FD5748F}" type="presOf" srcId="{B5079A74-E6C9-4724-99BE-2ED5248EF99E}" destId="{34D0FA98-3D10-417C-90EB-9C2B4F14C13C}" srcOrd="0" destOrd="0" presId="urn:microsoft.com/office/officeart/2005/8/layout/process5"/>
    <dgm:cxn modelId="{93EE7D32-A13C-4D25-B2A3-554A17C9AC90}" type="presOf" srcId="{D24EAFC2-E7D2-4969-B82F-26912980E9BE}" destId="{05C20D3C-F765-4E7B-B978-DADD46B935FB}" srcOrd="0" destOrd="0" presId="urn:microsoft.com/office/officeart/2005/8/layout/process5"/>
    <dgm:cxn modelId="{B8C2D242-31B5-4D91-A869-909AC8B1EB97}" type="presParOf" srcId="{B939673E-3DFE-46CF-9A5E-8E91260F2599}" destId="{B7B40FCE-8A4A-4044-9E9E-3D7200BDCBC6}" srcOrd="0" destOrd="0" presId="urn:microsoft.com/office/officeart/2005/8/layout/process5"/>
    <dgm:cxn modelId="{AC92D09F-6BC8-4C5D-87C9-07B65E2CA071}" type="presParOf" srcId="{B939673E-3DFE-46CF-9A5E-8E91260F2599}" destId="{ADFBC5ED-79AC-4C7D-B527-FFA813AC6994}" srcOrd="1" destOrd="0" presId="urn:microsoft.com/office/officeart/2005/8/layout/process5"/>
    <dgm:cxn modelId="{8ECC1389-999A-4C0D-908D-895E5AE6E33A}" type="presParOf" srcId="{ADFBC5ED-79AC-4C7D-B527-FFA813AC6994}" destId="{F0875C54-33D2-4646-AC83-BBF1B624499D}" srcOrd="0" destOrd="0" presId="urn:microsoft.com/office/officeart/2005/8/layout/process5"/>
    <dgm:cxn modelId="{5B5F121C-2473-43D1-B050-F0E4E0AE0E1A}" type="presParOf" srcId="{B939673E-3DFE-46CF-9A5E-8E91260F2599}" destId="{150EE3AF-BD23-448F-859F-78D69C072849}" srcOrd="2" destOrd="0" presId="urn:microsoft.com/office/officeart/2005/8/layout/process5"/>
    <dgm:cxn modelId="{56D814BF-B42C-485E-B08A-47BC9C95C5ED}" type="presParOf" srcId="{B939673E-3DFE-46CF-9A5E-8E91260F2599}" destId="{E50F3188-7AAD-4FEC-9E5A-48D73C3D7B06}" srcOrd="3" destOrd="0" presId="urn:microsoft.com/office/officeart/2005/8/layout/process5"/>
    <dgm:cxn modelId="{5FBB1B95-35F0-456C-A9BF-42527D800335}" type="presParOf" srcId="{E50F3188-7AAD-4FEC-9E5A-48D73C3D7B06}" destId="{689020D4-F80C-4D30-B5EC-C0EE2502700E}" srcOrd="0" destOrd="0" presId="urn:microsoft.com/office/officeart/2005/8/layout/process5"/>
    <dgm:cxn modelId="{3C278EE0-46C9-473D-AEAD-F53EEE4BF4F6}" type="presParOf" srcId="{B939673E-3DFE-46CF-9A5E-8E91260F2599}" destId="{12A5B0EE-2352-438F-98F9-8A64864D6C99}" srcOrd="4" destOrd="0" presId="urn:microsoft.com/office/officeart/2005/8/layout/process5"/>
    <dgm:cxn modelId="{1A236FAA-3A3A-4616-8F25-F82C38B6FB58}" type="presParOf" srcId="{B939673E-3DFE-46CF-9A5E-8E91260F2599}" destId="{068DD1EB-2BCF-4091-8CB3-C1C3E2BFF052}" srcOrd="5" destOrd="0" presId="urn:microsoft.com/office/officeart/2005/8/layout/process5"/>
    <dgm:cxn modelId="{C1F5888C-0BFD-4EDF-9EC3-5A0EE4EE88CF}" type="presParOf" srcId="{068DD1EB-2BCF-4091-8CB3-C1C3E2BFF052}" destId="{D8268F4C-689A-4AC3-99ED-79360A4D2C84}" srcOrd="0" destOrd="0" presId="urn:microsoft.com/office/officeart/2005/8/layout/process5"/>
    <dgm:cxn modelId="{9D595212-EE62-4FB5-975D-D1E167FE0338}" type="presParOf" srcId="{B939673E-3DFE-46CF-9A5E-8E91260F2599}" destId="{C6C611C1-342C-48AD-82CD-C075F763BEE6}" srcOrd="6" destOrd="0" presId="urn:microsoft.com/office/officeart/2005/8/layout/process5"/>
    <dgm:cxn modelId="{AB07F6DD-B888-40EF-AE01-76252B0AB3DA}" type="presParOf" srcId="{B939673E-3DFE-46CF-9A5E-8E91260F2599}" destId="{05C20D3C-F765-4E7B-B978-DADD46B935FB}" srcOrd="7" destOrd="0" presId="urn:microsoft.com/office/officeart/2005/8/layout/process5"/>
    <dgm:cxn modelId="{8C59A6B9-FEF0-4772-8FC3-C2458F561A31}" type="presParOf" srcId="{05C20D3C-F765-4E7B-B978-DADD46B935FB}" destId="{3A67D672-6D5E-44D8-A633-C532E1E19D9F}" srcOrd="0" destOrd="0" presId="urn:microsoft.com/office/officeart/2005/8/layout/process5"/>
    <dgm:cxn modelId="{A2BEFA05-4C39-4723-8689-BBFB3315BD9A}" type="presParOf" srcId="{B939673E-3DFE-46CF-9A5E-8E91260F2599}" destId="{038AD592-B444-4499-BB7C-6108B31D2C6F}" srcOrd="8" destOrd="0" presId="urn:microsoft.com/office/officeart/2005/8/layout/process5"/>
    <dgm:cxn modelId="{03426755-EE3C-46A1-A016-B6D1F960327D}" type="presParOf" srcId="{B939673E-3DFE-46CF-9A5E-8E91260F2599}" destId="{BF0E04D8-55A8-4985-8DEA-C1999025E11F}" srcOrd="9" destOrd="0" presId="urn:microsoft.com/office/officeart/2005/8/layout/process5"/>
    <dgm:cxn modelId="{480904CE-E365-4FC0-8B4B-93C7A9792A1F}" type="presParOf" srcId="{BF0E04D8-55A8-4985-8DEA-C1999025E11F}" destId="{86C89D05-02D3-4B48-9B24-4E8C81F3CC93}" srcOrd="0" destOrd="0" presId="urn:microsoft.com/office/officeart/2005/8/layout/process5"/>
    <dgm:cxn modelId="{D977DD34-3D69-4D46-85EF-AE580A96AFB0}" type="presParOf" srcId="{B939673E-3DFE-46CF-9A5E-8E91260F2599}" destId="{082E4266-7836-4156-BDF0-7CE9754ABC69}" srcOrd="10" destOrd="0" presId="urn:microsoft.com/office/officeart/2005/8/layout/process5"/>
    <dgm:cxn modelId="{CB89D134-51CE-4DD2-A8BF-7B0FFFCC5ED1}" type="presParOf" srcId="{B939673E-3DFE-46CF-9A5E-8E91260F2599}" destId="{8946C377-B8E4-4FA7-A887-EC73436068AD}" srcOrd="11" destOrd="0" presId="urn:microsoft.com/office/officeart/2005/8/layout/process5"/>
    <dgm:cxn modelId="{A0481D92-781E-4C99-87B4-615426B04537}" type="presParOf" srcId="{8946C377-B8E4-4FA7-A887-EC73436068AD}" destId="{021B3781-30A6-4333-AF8D-B4523859B45B}" srcOrd="0" destOrd="0" presId="urn:microsoft.com/office/officeart/2005/8/layout/process5"/>
    <dgm:cxn modelId="{E1B875F0-2ED7-4655-9AB2-958735639850}" type="presParOf" srcId="{B939673E-3DFE-46CF-9A5E-8E91260F2599}" destId="{46D7DD9A-384F-4D78-9DE1-778C1B0588FE}" srcOrd="12" destOrd="0" presId="urn:microsoft.com/office/officeart/2005/8/layout/process5"/>
    <dgm:cxn modelId="{81269C75-E82C-4858-B0BE-D38B33822E20}" type="presParOf" srcId="{B939673E-3DFE-46CF-9A5E-8E91260F2599}" destId="{34D0FA98-3D10-417C-90EB-9C2B4F14C13C}" srcOrd="13" destOrd="0" presId="urn:microsoft.com/office/officeart/2005/8/layout/process5"/>
    <dgm:cxn modelId="{8ACFC2D1-3D40-44E6-996E-FC90D775C5DE}" type="presParOf" srcId="{34D0FA98-3D10-417C-90EB-9C2B4F14C13C}" destId="{DD6F5EF8-0FFB-492D-8016-7DA449F67511}" srcOrd="0" destOrd="0" presId="urn:microsoft.com/office/officeart/2005/8/layout/process5"/>
    <dgm:cxn modelId="{9E07C419-3899-4D1C-8582-156524F79F51}" type="presParOf" srcId="{B939673E-3DFE-46CF-9A5E-8E91260F2599}" destId="{8EA4F2E5-1FCC-40C9-924B-9623B0886590}" srcOrd="14" destOrd="0" presId="urn:microsoft.com/office/officeart/2005/8/layout/process5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D337FC-02DA-4B7B-B7BA-F71944A52D48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0424A031-529C-402A-BE53-5E3F13422B16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l-GR" sz="2000" b="1" dirty="0" smtClean="0"/>
            <a:t>Ευχρηστία και αυτονομία χρήσης ΕΥ</a:t>
          </a:r>
          <a:endParaRPr lang="el-GR" sz="2000" b="1" dirty="0">
            <a:latin typeface="Trebuchet MS" panose="020B0603020202020204" pitchFamily="34" charset="0"/>
          </a:endParaRPr>
        </a:p>
      </dgm:t>
    </dgm:pt>
    <dgm:pt modelId="{8DAB4870-5EA5-4E6C-98E0-241EF33B10A4}" type="parTrans" cxnId="{3FAC4194-1206-4424-A5D8-5B806D7BC254}">
      <dgm:prSet/>
      <dgm:spPr/>
      <dgm:t>
        <a:bodyPr/>
        <a:lstStyle/>
        <a:p>
          <a:endParaRPr lang="el-GR"/>
        </a:p>
      </dgm:t>
    </dgm:pt>
    <dgm:pt modelId="{67583D8E-26D3-42B2-B2BA-9372FF54FE95}" type="sibTrans" cxnId="{3FAC4194-1206-4424-A5D8-5B806D7BC25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0C94B8C8-68B5-4B01-9CD2-04F5EF1D39F5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>
              <a:latin typeface="Trebuchet MS" panose="020B0603020202020204" pitchFamily="34" charset="0"/>
            </a:rPr>
            <a:t>Απλή κατανοητή </a:t>
          </a:r>
          <a:r>
            <a:rPr lang="el-GR" sz="2000" b="1" dirty="0" smtClean="0">
              <a:latin typeface="Trebuchet MS" panose="020B0603020202020204" pitchFamily="34" charset="0"/>
            </a:rPr>
            <a:t>παρουσίαση </a:t>
          </a:r>
          <a:endParaRPr lang="el-GR" sz="2000" b="1" dirty="0">
            <a:latin typeface="Trebuchet MS" panose="020B0603020202020204" pitchFamily="34" charset="0"/>
          </a:endParaRPr>
        </a:p>
      </dgm:t>
    </dgm:pt>
    <dgm:pt modelId="{3F605BCB-449C-4834-B944-F90D8F7E9428}" type="parTrans" cxnId="{EE099853-E90C-434F-846E-2CB0A1ED8B77}">
      <dgm:prSet/>
      <dgm:spPr/>
      <dgm:t>
        <a:bodyPr/>
        <a:lstStyle/>
        <a:p>
          <a:endParaRPr lang="el-GR"/>
        </a:p>
      </dgm:t>
    </dgm:pt>
    <dgm:pt modelId="{77DA0DE2-C74D-4EB4-8CDB-88AFA73FA91A}" type="sibTrans" cxnId="{EE099853-E90C-434F-846E-2CB0A1ED8B77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0E02FFDB-EEB4-4111-B402-41D68776101E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Προτιμήσεις μαθητών στο ΕΥ</a:t>
          </a:r>
          <a:endParaRPr lang="el-GR" sz="2000" b="1" dirty="0">
            <a:latin typeface="Trebuchet MS" panose="020B0603020202020204" pitchFamily="34" charset="0"/>
          </a:endParaRPr>
        </a:p>
      </dgm:t>
    </dgm:pt>
    <dgm:pt modelId="{50118021-9347-4B26-B076-302A1983D41B}" type="parTrans" cxnId="{6D83FF42-8555-46E5-8E9A-71253F390484}">
      <dgm:prSet/>
      <dgm:spPr/>
      <dgm:t>
        <a:bodyPr/>
        <a:lstStyle/>
        <a:p>
          <a:endParaRPr lang="el-GR"/>
        </a:p>
      </dgm:t>
    </dgm:pt>
    <dgm:pt modelId="{93BE1D22-876A-4582-AA29-F50D32D29170}" type="sibTrans" cxnId="{6D83FF42-8555-46E5-8E9A-71253F390484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BB2AF7D4-F41D-45CA-8158-06E459D15A7D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Μαθησιακή εμπειρία και προτίμηση τρόπου διδασκαλίας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E2F436A4-542D-4403-895A-FD18B0F67634}" type="parTrans" cxnId="{C594BABD-2E5D-46D8-8571-2284CA26BB3D}">
      <dgm:prSet/>
      <dgm:spPr/>
      <dgm:t>
        <a:bodyPr/>
        <a:lstStyle/>
        <a:p>
          <a:endParaRPr lang="el-GR"/>
        </a:p>
      </dgm:t>
    </dgm:pt>
    <dgm:pt modelId="{D24EAFC2-E7D2-4969-B82F-26912980E9BE}" type="sibTrans" cxnId="{C594BABD-2E5D-46D8-8571-2284CA26BB3D}">
      <dgm:prSet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l-GR"/>
        </a:p>
      </dgm:t>
    </dgm:pt>
    <dgm:pt modelId="{9A579083-29E0-430C-9939-AF986E0DC0F9}">
      <dgm:prSet phldrT="[Κείμενο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l-GR" sz="2000" b="1" dirty="0" smtClean="0"/>
            <a:t>Θετικά στοιχεία και προτάσεις βελτίωσης ΕΥ</a:t>
          </a:r>
          <a:endParaRPr lang="el-GR" sz="2000" dirty="0">
            <a:latin typeface="Trebuchet MS" panose="020B0603020202020204" pitchFamily="34" charset="0"/>
          </a:endParaRPr>
        </a:p>
      </dgm:t>
    </dgm:pt>
    <dgm:pt modelId="{A05339A1-F7B3-4D7F-9435-E9D94331B64A}" type="parTrans" cxnId="{C85663F5-F8D6-46FC-9A4A-47162E76DE87}">
      <dgm:prSet/>
      <dgm:spPr/>
      <dgm:t>
        <a:bodyPr/>
        <a:lstStyle/>
        <a:p>
          <a:endParaRPr lang="el-GR"/>
        </a:p>
      </dgm:t>
    </dgm:pt>
    <dgm:pt modelId="{A4390374-0564-4304-9EBC-6C72FD4F268F}" type="sibTrans" cxnId="{C85663F5-F8D6-46FC-9A4A-47162E76DE87}">
      <dgm:prSet/>
      <dgm:spPr/>
      <dgm:t>
        <a:bodyPr/>
        <a:lstStyle/>
        <a:p>
          <a:endParaRPr lang="el-GR"/>
        </a:p>
      </dgm:t>
    </dgm:pt>
    <dgm:pt modelId="{B939673E-3DFE-46CF-9A5E-8E91260F2599}" type="pres">
      <dgm:prSet presAssocID="{AFD337FC-02DA-4B7B-B7BA-F71944A52D4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7B40FCE-8A4A-4044-9E9E-3D7200BDCBC6}" type="pres">
      <dgm:prSet presAssocID="{0424A031-529C-402A-BE53-5E3F13422B16}" presName="node" presStyleLbl="node1" presStyleIdx="0" presStyleCnt="5" custLinFactNeighborX="2811" custLinFactNeighborY="143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DFBC5ED-79AC-4C7D-B527-FFA813AC6994}" type="pres">
      <dgm:prSet presAssocID="{67583D8E-26D3-42B2-B2BA-9372FF54FE95}" presName="sibTrans" presStyleLbl="sibTrans2D1" presStyleIdx="0" presStyleCnt="4" custScaleX="122657" custLinFactNeighborX="-21734" custLinFactNeighborY="7116"/>
      <dgm:spPr/>
      <dgm:t>
        <a:bodyPr/>
        <a:lstStyle/>
        <a:p>
          <a:endParaRPr lang="el-GR"/>
        </a:p>
      </dgm:t>
    </dgm:pt>
    <dgm:pt modelId="{F0875C54-33D2-4646-AC83-BBF1B624499D}" type="pres">
      <dgm:prSet presAssocID="{67583D8E-26D3-42B2-B2BA-9372FF54FE95}" presName="connectorText" presStyleLbl="sibTrans2D1" presStyleIdx="0" presStyleCnt="4"/>
      <dgm:spPr/>
      <dgm:t>
        <a:bodyPr/>
        <a:lstStyle/>
        <a:p>
          <a:endParaRPr lang="el-GR"/>
        </a:p>
      </dgm:t>
    </dgm:pt>
    <dgm:pt modelId="{150EE3AF-BD23-448F-859F-78D69C072849}" type="pres">
      <dgm:prSet presAssocID="{0C94B8C8-68B5-4B01-9CD2-04F5EF1D39F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50F3188-7AAD-4FEC-9E5A-48D73C3D7B06}" type="pres">
      <dgm:prSet presAssocID="{77DA0DE2-C74D-4EB4-8CDB-88AFA73FA91A}" presName="sibTrans" presStyleLbl="sibTrans2D1" presStyleIdx="1" presStyleCnt="4" custScaleX="140275" custLinFactNeighborX="3631" custLinFactNeighborY="-7271"/>
      <dgm:spPr/>
      <dgm:t>
        <a:bodyPr/>
        <a:lstStyle/>
        <a:p>
          <a:endParaRPr lang="el-GR"/>
        </a:p>
      </dgm:t>
    </dgm:pt>
    <dgm:pt modelId="{689020D4-F80C-4D30-B5EC-C0EE2502700E}" type="pres">
      <dgm:prSet presAssocID="{77DA0DE2-C74D-4EB4-8CDB-88AFA73FA91A}" presName="connectorText" presStyleLbl="sibTrans2D1" presStyleIdx="1" presStyleCnt="4"/>
      <dgm:spPr/>
      <dgm:t>
        <a:bodyPr/>
        <a:lstStyle/>
        <a:p>
          <a:endParaRPr lang="el-GR"/>
        </a:p>
      </dgm:t>
    </dgm:pt>
    <dgm:pt modelId="{12A5B0EE-2352-438F-98F9-8A64864D6C99}" type="pres">
      <dgm:prSet presAssocID="{0E02FFDB-EEB4-4111-B402-41D68776101E}" presName="node" presStyleLbl="node1" presStyleIdx="2" presStyleCnt="5" custLinFactNeighborX="-481" custLinFactNeighborY="338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8DD1EB-2BCF-4091-8CB3-C1C3E2BFF052}" type="pres">
      <dgm:prSet presAssocID="{93BE1D22-876A-4582-AA29-F50D32D29170}" presName="sibTrans" presStyleLbl="sibTrans2D1" presStyleIdx="2" presStyleCnt="4" custScaleX="152330" custLinFactNeighborX="22375" custLinFactNeighborY="3545"/>
      <dgm:spPr/>
      <dgm:t>
        <a:bodyPr/>
        <a:lstStyle/>
        <a:p>
          <a:endParaRPr lang="el-GR"/>
        </a:p>
      </dgm:t>
    </dgm:pt>
    <dgm:pt modelId="{D8268F4C-689A-4AC3-99ED-79360A4D2C84}" type="pres">
      <dgm:prSet presAssocID="{93BE1D22-876A-4582-AA29-F50D32D29170}" presName="connectorText" presStyleLbl="sibTrans2D1" presStyleIdx="2" presStyleCnt="4"/>
      <dgm:spPr/>
      <dgm:t>
        <a:bodyPr/>
        <a:lstStyle/>
        <a:p>
          <a:endParaRPr lang="el-GR"/>
        </a:p>
      </dgm:t>
    </dgm:pt>
    <dgm:pt modelId="{C6C611C1-342C-48AD-82CD-C075F763BEE6}" type="pres">
      <dgm:prSet presAssocID="{BB2AF7D4-F41D-45CA-8158-06E459D15A7D}" presName="node" presStyleLbl="node1" presStyleIdx="3" presStyleCnt="5" custScaleX="112911" custScaleY="101469" custLinFactNeighborX="-31471" custLinFactNeighborY="255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C20D3C-F765-4E7B-B978-DADD46B935FB}" type="pres">
      <dgm:prSet presAssocID="{D24EAFC2-E7D2-4969-B82F-26912980E9BE}" presName="sibTrans" presStyleLbl="sibTrans2D1" presStyleIdx="3" presStyleCnt="4" custScaleX="132561" custLinFactNeighborX="-20924" custLinFactNeighborY="4414"/>
      <dgm:spPr/>
      <dgm:t>
        <a:bodyPr/>
        <a:lstStyle/>
        <a:p>
          <a:endParaRPr lang="el-GR"/>
        </a:p>
      </dgm:t>
    </dgm:pt>
    <dgm:pt modelId="{3A67D672-6D5E-44D8-A633-C532E1E19D9F}" type="pres">
      <dgm:prSet presAssocID="{D24EAFC2-E7D2-4969-B82F-26912980E9BE}" presName="connectorText" presStyleLbl="sibTrans2D1" presStyleIdx="3" presStyleCnt="4"/>
      <dgm:spPr/>
      <dgm:t>
        <a:bodyPr/>
        <a:lstStyle/>
        <a:p>
          <a:endParaRPr lang="el-GR"/>
        </a:p>
      </dgm:t>
    </dgm:pt>
    <dgm:pt modelId="{038AD592-B444-4499-BB7C-6108B31D2C6F}" type="pres">
      <dgm:prSet presAssocID="{9A579083-29E0-430C-9939-AF986E0DC0F9}" presName="node" presStyleLbl="node1" presStyleIdx="4" presStyleCnt="5" custScaleX="103984" custLinFactNeighborX="-47935" custLinFactNeighborY="182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EF86A3A-552B-4431-8352-D7797F08655A}" type="presOf" srcId="{D24EAFC2-E7D2-4969-B82F-26912980E9BE}" destId="{3A67D672-6D5E-44D8-A633-C532E1E19D9F}" srcOrd="1" destOrd="0" presId="urn:microsoft.com/office/officeart/2005/8/layout/process5"/>
    <dgm:cxn modelId="{E24B297F-B7B7-4F4D-8F42-EDFB85335C3C}" type="presOf" srcId="{0E02FFDB-EEB4-4111-B402-41D68776101E}" destId="{12A5B0EE-2352-438F-98F9-8A64864D6C99}" srcOrd="0" destOrd="0" presId="urn:microsoft.com/office/officeart/2005/8/layout/process5"/>
    <dgm:cxn modelId="{811C3D24-8923-465C-8557-E9C1B0CBBCA4}" type="presOf" srcId="{0424A031-529C-402A-BE53-5E3F13422B16}" destId="{B7B40FCE-8A4A-4044-9E9E-3D7200BDCBC6}" srcOrd="0" destOrd="0" presId="urn:microsoft.com/office/officeart/2005/8/layout/process5"/>
    <dgm:cxn modelId="{0007465D-2CE3-4AC5-87FB-8CB3814A8FB5}" type="presOf" srcId="{9A579083-29E0-430C-9939-AF986E0DC0F9}" destId="{038AD592-B444-4499-BB7C-6108B31D2C6F}" srcOrd="0" destOrd="0" presId="urn:microsoft.com/office/officeart/2005/8/layout/process5"/>
    <dgm:cxn modelId="{CDACB0A4-9A45-48CC-A74B-80CFBCDDACC2}" type="presOf" srcId="{BB2AF7D4-F41D-45CA-8158-06E459D15A7D}" destId="{C6C611C1-342C-48AD-82CD-C075F763BEE6}" srcOrd="0" destOrd="0" presId="urn:microsoft.com/office/officeart/2005/8/layout/process5"/>
    <dgm:cxn modelId="{2D40C1ED-1827-4E66-81B6-9E4A01ED3E65}" type="presOf" srcId="{67583D8E-26D3-42B2-B2BA-9372FF54FE95}" destId="{ADFBC5ED-79AC-4C7D-B527-FFA813AC6994}" srcOrd="0" destOrd="0" presId="urn:microsoft.com/office/officeart/2005/8/layout/process5"/>
    <dgm:cxn modelId="{3FAC4194-1206-4424-A5D8-5B806D7BC254}" srcId="{AFD337FC-02DA-4B7B-B7BA-F71944A52D48}" destId="{0424A031-529C-402A-BE53-5E3F13422B16}" srcOrd="0" destOrd="0" parTransId="{8DAB4870-5EA5-4E6C-98E0-241EF33B10A4}" sibTransId="{67583D8E-26D3-42B2-B2BA-9372FF54FE95}"/>
    <dgm:cxn modelId="{1B859C6B-FABC-4EB9-AC81-A94B291F3CEE}" type="presOf" srcId="{0C94B8C8-68B5-4B01-9CD2-04F5EF1D39F5}" destId="{150EE3AF-BD23-448F-859F-78D69C072849}" srcOrd="0" destOrd="0" presId="urn:microsoft.com/office/officeart/2005/8/layout/process5"/>
    <dgm:cxn modelId="{A5C7DE6F-562B-4F78-A0A3-25F1467F8057}" type="presOf" srcId="{93BE1D22-876A-4582-AA29-F50D32D29170}" destId="{D8268F4C-689A-4AC3-99ED-79360A4D2C84}" srcOrd="1" destOrd="0" presId="urn:microsoft.com/office/officeart/2005/8/layout/process5"/>
    <dgm:cxn modelId="{E5E36EC3-154A-40B2-B371-3E4E5730FD94}" type="presOf" srcId="{77DA0DE2-C74D-4EB4-8CDB-88AFA73FA91A}" destId="{689020D4-F80C-4D30-B5EC-C0EE2502700E}" srcOrd="1" destOrd="0" presId="urn:microsoft.com/office/officeart/2005/8/layout/process5"/>
    <dgm:cxn modelId="{E62D4B9F-5FAD-42E6-A24C-8228EDCBD64D}" type="presOf" srcId="{AFD337FC-02DA-4B7B-B7BA-F71944A52D48}" destId="{B939673E-3DFE-46CF-9A5E-8E91260F2599}" srcOrd="0" destOrd="0" presId="urn:microsoft.com/office/officeart/2005/8/layout/process5"/>
    <dgm:cxn modelId="{9E018200-ABCE-48AF-87F6-0FB82B0FD130}" type="presOf" srcId="{67583D8E-26D3-42B2-B2BA-9372FF54FE95}" destId="{F0875C54-33D2-4646-AC83-BBF1B624499D}" srcOrd="1" destOrd="0" presId="urn:microsoft.com/office/officeart/2005/8/layout/process5"/>
    <dgm:cxn modelId="{B6EA1059-B77C-446C-A65C-919C68E63783}" type="presOf" srcId="{77DA0DE2-C74D-4EB4-8CDB-88AFA73FA91A}" destId="{E50F3188-7AAD-4FEC-9E5A-48D73C3D7B06}" srcOrd="0" destOrd="0" presId="urn:microsoft.com/office/officeart/2005/8/layout/process5"/>
    <dgm:cxn modelId="{C594BABD-2E5D-46D8-8571-2284CA26BB3D}" srcId="{AFD337FC-02DA-4B7B-B7BA-F71944A52D48}" destId="{BB2AF7D4-F41D-45CA-8158-06E459D15A7D}" srcOrd="3" destOrd="0" parTransId="{E2F436A4-542D-4403-895A-FD18B0F67634}" sibTransId="{D24EAFC2-E7D2-4969-B82F-26912980E9BE}"/>
    <dgm:cxn modelId="{C96F736C-1DE2-47FE-84D2-368DBEF07464}" type="presOf" srcId="{93BE1D22-876A-4582-AA29-F50D32D29170}" destId="{068DD1EB-2BCF-4091-8CB3-C1C3E2BFF052}" srcOrd="0" destOrd="0" presId="urn:microsoft.com/office/officeart/2005/8/layout/process5"/>
    <dgm:cxn modelId="{6D83FF42-8555-46E5-8E9A-71253F390484}" srcId="{AFD337FC-02DA-4B7B-B7BA-F71944A52D48}" destId="{0E02FFDB-EEB4-4111-B402-41D68776101E}" srcOrd="2" destOrd="0" parTransId="{50118021-9347-4B26-B076-302A1983D41B}" sibTransId="{93BE1D22-876A-4582-AA29-F50D32D29170}"/>
    <dgm:cxn modelId="{C85663F5-F8D6-46FC-9A4A-47162E76DE87}" srcId="{AFD337FC-02DA-4B7B-B7BA-F71944A52D48}" destId="{9A579083-29E0-430C-9939-AF986E0DC0F9}" srcOrd="4" destOrd="0" parTransId="{A05339A1-F7B3-4D7F-9435-E9D94331B64A}" sibTransId="{A4390374-0564-4304-9EBC-6C72FD4F268F}"/>
    <dgm:cxn modelId="{EE099853-E90C-434F-846E-2CB0A1ED8B77}" srcId="{AFD337FC-02DA-4B7B-B7BA-F71944A52D48}" destId="{0C94B8C8-68B5-4B01-9CD2-04F5EF1D39F5}" srcOrd="1" destOrd="0" parTransId="{3F605BCB-449C-4834-B944-F90D8F7E9428}" sibTransId="{77DA0DE2-C74D-4EB4-8CDB-88AFA73FA91A}"/>
    <dgm:cxn modelId="{8F704FC0-BFB5-4810-AE29-D520B32AF187}" type="presOf" srcId="{D24EAFC2-E7D2-4969-B82F-26912980E9BE}" destId="{05C20D3C-F765-4E7B-B978-DADD46B935FB}" srcOrd="0" destOrd="0" presId="urn:microsoft.com/office/officeart/2005/8/layout/process5"/>
    <dgm:cxn modelId="{1C782757-1593-476E-9BD6-D60DEBBBFAE5}" type="presParOf" srcId="{B939673E-3DFE-46CF-9A5E-8E91260F2599}" destId="{B7B40FCE-8A4A-4044-9E9E-3D7200BDCBC6}" srcOrd="0" destOrd="0" presId="urn:microsoft.com/office/officeart/2005/8/layout/process5"/>
    <dgm:cxn modelId="{3F9DA13A-C8D8-4D1E-B8D5-2FC10EE8D32A}" type="presParOf" srcId="{B939673E-3DFE-46CF-9A5E-8E91260F2599}" destId="{ADFBC5ED-79AC-4C7D-B527-FFA813AC6994}" srcOrd="1" destOrd="0" presId="urn:microsoft.com/office/officeart/2005/8/layout/process5"/>
    <dgm:cxn modelId="{B185E880-1A4B-4990-83C7-4CAFB7C243AF}" type="presParOf" srcId="{ADFBC5ED-79AC-4C7D-B527-FFA813AC6994}" destId="{F0875C54-33D2-4646-AC83-BBF1B624499D}" srcOrd="0" destOrd="0" presId="urn:microsoft.com/office/officeart/2005/8/layout/process5"/>
    <dgm:cxn modelId="{B104D51D-2E22-4F67-AF7D-D781CCF87DB9}" type="presParOf" srcId="{B939673E-3DFE-46CF-9A5E-8E91260F2599}" destId="{150EE3AF-BD23-448F-859F-78D69C072849}" srcOrd="2" destOrd="0" presId="urn:microsoft.com/office/officeart/2005/8/layout/process5"/>
    <dgm:cxn modelId="{EF2C6927-62CD-4DE7-863F-1B280F1E5BCC}" type="presParOf" srcId="{B939673E-3DFE-46CF-9A5E-8E91260F2599}" destId="{E50F3188-7AAD-4FEC-9E5A-48D73C3D7B06}" srcOrd="3" destOrd="0" presId="urn:microsoft.com/office/officeart/2005/8/layout/process5"/>
    <dgm:cxn modelId="{5F6A52F0-854D-467F-B745-D36B9062C65D}" type="presParOf" srcId="{E50F3188-7AAD-4FEC-9E5A-48D73C3D7B06}" destId="{689020D4-F80C-4D30-B5EC-C0EE2502700E}" srcOrd="0" destOrd="0" presId="urn:microsoft.com/office/officeart/2005/8/layout/process5"/>
    <dgm:cxn modelId="{08A35DF0-F2F9-4784-B9F7-5377B7FF3850}" type="presParOf" srcId="{B939673E-3DFE-46CF-9A5E-8E91260F2599}" destId="{12A5B0EE-2352-438F-98F9-8A64864D6C99}" srcOrd="4" destOrd="0" presId="urn:microsoft.com/office/officeart/2005/8/layout/process5"/>
    <dgm:cxn modelId="{E7DF60A0-8594-4026-B2D5-F4CFC58A73AD}" type="presParOf" srcId="{B939673E-3DFE-46CF-9A5E-8E91260F2599}" destId="{068DD1EB-2BCF-4091-8CB3-C1C3E2BFF052}" srcOrd="5" destOrd="0" presId="urn:microsoft.com/office/officeart/2005/8/layout/process5"/>
    <dgm:cxn modelId="{0ED3AF5C-252F-477C-937D-93B2F69A51C0}" type="presParOf" srcId="{068DD1EB-2BCF-4091-8CB3-C1C3E2BFF052}" destId="{D8268F4C-689A-4AC3-99ED-79360A4D2C84}" srcOrd="0" destOrd="0" presId="urn:microsoft.com/office/officeart/2005/8/layout/process5"/>
    <dgm:cxn modelId="{AA35C2B3-BFD7-43FB-BB74-849CE0F8E65C}" type="presParOf" srcId="{B939673E-3DFE-46CF-9A5E-8E91260F2599}" destId="{C6C611C1-342C-48AD-82CD-C075F763BEE6}" srcOrd="6" destOrd="0" presId="urn:microsoft.com/office/officeart/2005/8/layout/process5"/>
    <dgm:cxn modelId="{31996741-395A-4B80-921A-4B16083C9788}" type="presParOf" srcId="{B939673E-3DFE-46CF-9A5E-8E91260F2599}" destId="{05C20D3C-F765-4E7B-B978-DADD46B935FB}" srcOrd="7" destOrd="0" presId="urn:microsoft.com/office/officeart/2005/8/layout/process5"/>
    <dgm:cxn modelId="{05AE8DC0-FBF6-464F-BA37-47E08D878791}" type="presParOf" srcId="{05C20D3C-F765-4E7B-B978-DADD46B935FB}" destId="{3A67D672-6D5E-44D8-A633-C532E1E19D9F}" srcOrd="0" destOrd="0" presId="urn:microsoft.com/office/officeart/2005/8/layout/process5"/>
    <dgm:cxn modelId="{E9F4C5A6-16FA-4F43-A671-0AFCBC5F82AC}" type="presParOf" srcId="{B939673E-3DFE-46CF-9A5E-8E91260F2599}" destId="{038AD592-B444-4499-BB7C-6108B31D2C6F}" srcOrd="8" destOrd="0" presId="urn:microsoft.com/office/officeart/2005/8/layout/process5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3C4D7B-D658-4D1D-B994-AE5C5DBD06F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6B838A7C-063F-4842-8562-AD869C71286A}">
      <dgm:prSet phldrT="[Κείμενο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pPr algn="l"/>
          <a:r>
            <a:rPr lang="en-US" sz="2000" dirty="0">
              <a:solidFill>
                <a:schemeClr val="tx1"/>
              </a:solidFill>
              <a:latin typeface="Trebuchet MS" panose="020B0603020202020204" pitchFamily="34" charset="0"/>
            </a:rPr>
            <a:t>1. </a:t>
          </a:r>
          <a:r>
            <a:rPr lang="el-GR" sz="2000" dirty="0">
              <a:solidFill>
                <a:schemeClr val="tx1"/>
              </a:solidFill>
              <a:latin typeface="Trebuchet MS" panose="020B0603020202020204" pitchFamily="34" charset="0"/>
            </a:rPr>
            <a:t>Το ΕΥ διέπεται από τις </a:t>
          </a:r>
          <a:r>
            <a:rPr lang="el-GR" sz="2000" b="1" dirty="0">
              <a:solidFill>
                <a:schemeClr val="tx1"/>
              </a:solidFill>
              <a:latin typeface="Trebuchet MS" panose="020B0603020202020204" pitchFamily="34" charset="0"/>
            </a:rPr>
            <a:t>αρχές – μεθοδολογία της ΕξΑΕ</a:t>
          </a:r>
          <a:endParaRPr lang="el-GR" sz="12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pPr algn="l"/>
          <a:r>
            <a:rPr lang="el-GR" sz="1400" dirty="0">
              <a:solidFill>
                <a:schemeClr val="tx1"/>
              </a:solidFill>
              <a:latin typeface="+mn-lt"/>
            </a:rPr>
            <a:t>Ενισχύει τα αποτελέσματα των: </a:t>
          </a:r>
          <a:r>
            <a:rPr lang="el-GR" sz="1400" i="1" dirty="0">
              <a:solidFill>
                <a:schemeClr val="tx1"/>
              </a:solidFill>
              <a:latin typeface="+mn-lt"/>
            </a:rPr>
            <a:t>Καμπύλη (2017), </a:t>
          </a:r>
          <a:r>
            <a:rPr lang="el-GR" sz="1400" i="1" dirty="0" err="1">
              <a:solidFill>
                <a:schemeClr val="tx1"/>
              </a:solidFill>
              <a:latin typeface="+mn-lt"/>
            </a:rPr>
            <a:t>Καπριδάκη</a:t>
          </a:r>
          <a:r>
            <a:rPr lang="el-GR" sz="1400" i="1" dirty="0">
              <a:solidFill>
                <a:schemeClr val="tx1"/>
              </a:solidFill>
              <a:latin typeface="+mn-lt"/>
            </a:rPr>
            <a:t>  (2019), Κατσαντώνη (2017</a:t>
          </a:r>
          <a:r>
            <a:rPr lang="el-GR" sz="1400" i="1" dirty="0" smtClean="0">
              <a:solidFill>
                <a:schemeClr val="tx1"/>
              </a:solidFill>
              <a:latin typeface="+mn-lt"/>
            </a:rPr>
            <a:t>),</a:t>
          </a:r>
          <a:r>
            <a:rPr lang="el-GR" sz="1400" i="1" dirty="0" err="1" smtClean="0">
              <a:solidFill>
                <a:schemeClr val="tx1"/>
              </a:solidFill>
            </a:rPr>
            <a:t>Σκαράκη</a:t>
          </a:r>
          <a:r>
            <a:rPr lang="el-GR" sz="1400" i="1" dirty="0" smtClean="0">
              <a:solidFill>
                <a:schemeClr val="tx1"/>
              </a:solidFill>
            </a:rPr>
            <a:t>, 2018</a:t>
          </a:r>
          <a:r>
            <a:rPr lang="el-GR" sz="1400" dirty="0" smtClean="0">
              <a:solidFill>
                <a:schemeClr val="tx1"/>
              </a:solidFill>
            </a:rPr>
            <a:t>) </a:t>
          </a:r>
          <a:r>
            <a:rPr lang="el-GR" sz="1400" i="1" dirty="0" smtClean="0">
              <a:solidFill>
                <a:schemeClr val="tx1"/>
              </a:solidFill>
              <a:latin typeface="+mn-lt"/>
            </a:rPr>
            <a:t> </a:t>
          </a:r>
          <a:r>
            <a:rPr lang="el-GR" sz="1400" i="1" dirty="0" err="1">
              <a:solidFill>
                <a:schemeClr val="tx1"/>
              </a:solidFill>
              <a:latin typeface="+mn-lt"/>
            </a:rPr>
            <a:t>Λιοναράκης</a:t>
          </a:r>
          <a:r>
            <a:rPr lang="el-GR" sz="1400" i="1" dirty="0">
              <a:solidFill>
                <a:schemeClr val="tx1"/>
              </a:solidFill>
              <a:latin typeface="+mn-lt"/>
            </a:rPr>
            <a:t> (2001), </a:t>
          </a:r>
          <a:r>
            <a:rPr lang="el-GR" sz="1400" i="1" dirty="0" err="1">
              <a:solidFill>
                <a:schemeClr val="tx1"/>
              </a:solidFill>
              <a:latin typeface="+mn-lt"/>
            </a:rPr>
            <a:t>Ραλλιά</a:t>
          </a:r>
          <a:r>
            <a:rPr lang="el-GR" sz="1400" i="1" dirty="0">
              <a:solidFill>
                <a:schemeClr val="tx1"/>
              </a:solidFill>
              <a:latin typeface="+mn-lt"/>
            </a:rPr>
            <a:t> και Αναστασιάδη (2015), </a:t>
          </a:r>
          <a:r>
            <a:rPr lang="el-GR" sz="1400" i="1" dirty="0" err="1">
              <a:solidFill>
                <a:schemeClr val="tx1"/>
              </a:solidFill>
              <a:latin typeface="+mn-lt"/>
            </a:rPr>
            <a:t>Ροκάκη</a:t>
          </a:r>
          <a:r>
            <a:rPr lang="el-GR" sz="1400" i="1" dirty="0">
              <a:solidFill>
                <a:schemeClr val="tx1"/>
              </a:solidFill>
              <a:latin typeface="+mn-lt"/>
            </a:rPr>
            <a:t> (2020), </a:t>
          </a:r>
          <a:r>
            <a:rPr lang="el-GR" sz="1400" i="1" dirty="0" err="1">
              <a:solidFill>
                <a:schemeClr val="tx1"/>
              </a:solidFill>
              <a:latin typeface="+mn-lt"/>
            </a:rPr>
            <a:t>Σαββάκη</a:t>
          </a:r>
          <a:r>
            <a:rPr lang="el-GR" sz="1400" i="1" dirty="0">
              <a:solidFill>
                <a:schemeClr val="tx1"/>
              </a:solidFill>
              <a:latin typeface="+mn-lt"/>
            </a:rPr>
            <a:t> (2018</a:t>
          </a:r>
          <a:r>
            <a:rPr lang="el-GR" sz="1400" i="1" dirty="0" smtClean="0">
              <a:solidFill>
                <a:schemeClr val="tx1"/>
              </a:solidFill>
              <a:latin typeface="+mn-lt"/>
            </a:rPr>
            <a:t>),</a:t>
          </a:r>
          <a:r>
            <a:rPr lang="el-GR" sz="1400" b="0" i="1" dirty="0" err="1" smtClean="0">
              <a:solidFill>
                <a:schemeClr val="tx1"/>
              </a:solidFill>
            </a:rPr>
            <a:t>Ortega</a:t>
          </a:r>
          <a:r>
            <a:rPr lang="el-GR" sz="1400" b="0" i="1" dirty="0" smtClean="0">
              <a:solidFill>
                <a:schemeClr val="tx1"/>
              </a:solidFill>
            </a:rPr>
            <a:t>-</a:t>
          </a:r>
          <a:r>
            <a:rPr lang="el-GR" sz="1400" b="0" i="1" dirty="0" err="1" smtClean="0">
              <a:solidFill>
                <a:schemeClr val="tx1"/>
              </a:solidFill>
            </a:rPr>
            <a:t>Sanchez</a:t>
          </a:r>
          <a:r>
            <a:rPr lang="el-GR" sz="1400" b="0" i="1" dirty="0" smtClean="0">
              <a:solidFill>
                <a:schemeClr val="tx1"/>
              </a:solidFill>
            </a:rPr>
            <a:t> &amp; </a:t>
          </a:r>
          <a:r>
            <a:rPr lang="el-GR" sz="1400" b="0" i="1" dirty="0" err="1" smtClean="0">
              <a:solidFill>
                <a:schemeClr val="tx1"/>
              </a:solidFill>
            </a:rPr>
            <a:t>Gomez</a:t>
          </a:r>
          <a:r>
            <a:rPr lang="el-GR" sz="1400" b="0" i="1" dirty="0" smtClean="0">
              <a:solidFill>
                <a:schemeClr val="tx1"/>
              </a:solidFill>
            </a:rPr>
            <a:t>-</a:t>
          </a:r>
          <a:r>
            <a:rPr lang="el-GR" sz="1400" b="0" i="1" dirty="0" err="1" smtClean="0">
              <a:solidFill>
                <a:schemeClr val="tx1"/>
              </a:solidFill>
            </a:rPr>
            <a:t>Trigueros</a:t>
          </a:r>
          <a:r>
            <a:rPr lang="el-GR" sz="1400" b="0" i="1" dirty="0" smtClean="0">
              <a:solidFill>
                <a:schemeClr val="tx1"/>
              </a:solidFill>
            </a:rPr>
            <a:t>, 2019).</a:t>
          </a:r>
          <a:endParaRPr lang="el-GR" sz="1400" b="0" i="1" dirty="0">
            <a:solidFill>
              <a:schemeClr val="tx1"/>
            </a:solidFill>
            <a:latin typeface="+mn-lt"/>
          </a:endParaRPr>
        </a:p>
      </dgm:t>
    </dgm:pt>
    <dgm:pt modelId="{8C866B22-5C0F-4128-AF65-BFDB5AF96929}" type="parTrans" cxnId="{1701B5E6-54BF-4484-9538-623727AC5CC3}">
      <dgm:prSet/>
      <dgm:spPr/>
      <dgm:t>
        <a:bodyPr/>
        <a:lstStyle/>
        <a:p>
          <a:endParaRPr lang="el-GR"/>
        </a:p>
      </dgm:t>
    </dgm:pt>
    <dgm:pt modelId="{A9C58452-E883-400E-A459-EB300CD5EAF8}" type="sibTrans" cxnId="{1701B5E6-54BF-4484-9538-623727AC5CC3}">
      <dgm:prSet/>
      <dgm:spPr>
        <a:solidFill>
          <a:schemeClr val="accent2">
            <a:alpha val="90000"/>
          </a:schemeClr>
        </a:solidFill>
        <a:ln w="19050"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l-GR"/>
        </a:p>
      </dgm:t>
    </dgm:pt>
    <dgm:pt modelId="{0F006BC3-EEC7-40CC-902C-95A9ACD215E1}">
      <dgm:prSet phldrT="[Κείμενο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l-GR" sz="2000" dirty="0">
              <a:solidFill>
                <a:schemeClr val="tx1"/>
              </a:solidFill>
              <a:latin typeface="Trebuchet MS" panose="020B0603020202020204" pitchFamily="34" charset="0"/>
            </a:rPr>
            <a:t>2. Το ΕΥ είναι σύμφωνο με τις </a:t>
          </a:r>
          <a:r>
            <a:rPr lang="el-GR" sz="2000" b="1" dirty="0">
              <a:solidFill>
                <a:schemeClr val="tx1"/>
              </a:solidFill>
              <a:latin typeface="Trebuchet MS" panose="020B0603020202020204" pitchFamily="34" charset="0"/>
            </a:rPr>
            <a:t>Αρχές της Πολυμεσικής Μάθησης</a:t>
          </a:r>
        </a:p>
        <a:p>
          <a:endParaRPr lang="el-GR" sz="1400" dirty="0">
            <a:solidFill>
              <a:schemeClr val="tx1"/>
            </a:solidFill>
            <a:latin typeface="Trebuchet MS" panose="020B0603020202020204" pitchFamily="34" charset="0"/>
          </a:endParaRPr>
        </a:p>
        <a:p>
          <a:r>
            <a:rPr lang="el-GR" sz="1400" dirty="0">
              <a:solidFill>
                <a:schemeClr val="tx1"/>
              </a:solidFill>
              <a:latin typeface="+mn-lt"/>
            </a:rPr>
            <a:t>Ενισχύει τα αποτελέσματα των: </a:t>
          </a:r>
          <a:r>
            <a:rPr lang="el-GR" sz="1400" i="1" dirty="0">
              <a:solidFill>
                <a:schemeClr val="tx1"/>
              </a:solidFill>
              <a:latin typeface="+mn-lt"/>
            </a:rPr>
            <a:t>Μάκη και Σπύρου (2010), Σκαράκη (</a:t>
          </a:r>
          <a:r>
            <a:rPr lang="el-GR" sz="1400" i="1" dirty="0" smtClean="0">
              <a:solidFill>
                <a:schemeClr val="tx1"/>
              </a:solidFill>
              <a:latin typeface="+mn-lt"/>
            </a:rPr>
            <a:t>2018).</a:t>
          </a:r>
          <a:endParaRPr lang="el-GR" sz="1400" i="1" dirty="0">
            <a:solidFill>
              <a:schemeClr val="tx1"/>
            </a:solidFill>
            <a:latin typeface="+mn-lt"/>
          </a:endParaRPr>
        </a:p>
      </dgm:t>
    </dgm:pt>
    <dgm:pt modelId="{F9ED9D9A-0C64-4A14-9784-DA93CF68BA60}" type="parTrans" cxnId="{8C226414-2579-4D9D-996E-AFC972A53016}">
      <dgm:prSet/>
      <dgm:spPr/>
      <dgm:t>
        <a:bodyPr/>
        <a:lstStyle/>
        <a:p>
          <a:endParaRPr lang="el-GR"/>
        </a:p>
      </dgm:t>
    </dgm:pt>
    <dgm:pt modelId="{31BE2FAB-0FAD-46F1-AB2E-545BF05A1FDC}" type="sibTrans" cxnId="{8C226414-2579-4D9D-996E-AFC972A53016}">
      <dgm:prSet/>
      <dgm:spPr>
        <a:solidFill>
          <a:srgbClr val="FFFFCC">
            <a:alpha val="90000"/>
          </a:srgbClr>
        </a:solidFill>
        <a:ln w="19050">
          <a:solidFill>
            <a:srgbClr val="C00000">
              <a:alpha val="90000"/>
            </a:srgbClr>
          </a:solidFill>
        </a:ln>
      </dgm:spPr>
      <dgm:t>
        <a:bodyPr/>
        <a:lstStyle/>
        <a:p>
          <a:endParaRPr lang="el-GR"/>
        </a:p>
      </dgm:t>
    </dgm:pt>
    <dgm:pt modelId="{03E6A7C2-CB67-4C7E-91D1-CCDE60CEF635}">
      <dgm:prSet phldrT="[Κείμενο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pPr algn="l"/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3. Η αξιοποίηση του ΕΥ στη μαθησιακή διαδικασία αποτιμάται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θετικά</a:t>
          </a:r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 από τους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συμμετέχοντες</a:t>
          </a:r>
          <a:r>
            <a:rPr lang="el-GR" sz="1800" dirty="0">
              <a:solidFill>
                <a:schemeClr val="tx1"/>
              </a:solidFill>
              <a:latin typeface="Trebuchet MS" panose="020B0603020202020204" pitchFamily="34" charset="0"/>
            </a:rPr>
            <a:t> </a:t>
          </a:r>
          <a:r>
            <a:rPr lang="el-GR" sz="1800" b="1" dirty="0">
              <a:solidFill>
                <a:schemeClr val="tx1"/>
              </a:solidFill>
              <a:latin typeface="Trebuchet MS" panose="020B0603020202020204" pitchFamily="34" charset="0"/>
            </a:rPr>
            <a:t>μαθητές. </a:t>
          </a:r>
        </a:p>
        <a:p>
          <a:pPr algn="l"/>
          <a:r>
            <a:rPr lang="el-GR" sz="1400" b="0" i="0" dirty="0">
              <a:solidFill>
                <a:schemeClr val="tx1"/>
              </a:solidFill>
              <a:latin typeface="+mn-lt"/>
            </a:rPr>
            <a:t>Ενισχύει τα αποτελέσματα των: </a:t>
          </a:r>
          <a:r>
            <a:rPr lang="el-GR" sz="1400" b="0" i="1" dirty="0" smtClean="0">
              <a:solidFill>
                <a:schemeClr val="tx1"/>
              </a:solidFill>
              <a:latin typeface="+mn-lt"/>
            </a:rPr>
            <a:t> </a:t>
          </a:r>
          <a:r>
            <a:rPr lang="el-GR" sz="1400" b="0" i="1" dirty="0">
              <a:solidFill>
                <a:schemeClr val="tx1"/>
              </a:solidFill>
              <a:latin typeface="+mn-lt"/>
            </a:rPr>
            <a:t>Μουρατίδου (2020), </a:t>
          </a:r>
          <a:r>
            <a:rPr lang="el-GR" sz="1400" b="0" i="1" dirty="0" err="1">
              <a:solidFill>
                <a:schemeClr val="tx1"/>
              </a:solidFill>
              <a:latin typeface="+mn-lt"/>
            </a:rPr>
            <a:t>Ραλλιά</a:t>
          </a:r>
          <a:r>
            <a:rPr lang="el-GR" sz="1400" b="0" i="1" dirty="0">
              <a:solidFill>
                <a:schemeClr val="tx1"/>
              </a:solidFill>
              <a:latin typeface="+mn-lt"/>
            </a:rPr>
            <a:t> και Αναστασιάδη (2015</a:t>
          </a:r>
          <a:r>
            <a:rPr lang="el-GR" sz="1400" b="0" i="1" dirty="0" smtClean="0">
              <a:solidFill>
                <a:schemeClr val="tx1"/>
              </a:solidFill>
              <a:latin typeface="+mn-lt"/>
            </a:rPr>
            <a:t>),</a:t>
          </a:r>
          <a:r>
            <a:rPr lang="el-GR" sz="1400" i="1" dirty="0" err="1" smtClean="0"/>
            <a:t>Σκουλαρίδου</a:t>
          </a:r>
          <a:r>
            <a:rPr lang="el-GR" sz="1400" i="1" dirty="0" smtClean="0"/>
            <a:t> </a:t>
          </a:r>
          <a:r>
            <a:rPr lang="el-GR" sz="1400" i="1" dirty="0" smtClean="0"/>
            <a:t>και </a:t>
          </a:r>
          <a:r>
            <a:rPr lang="el-GR" sz="1400" i="1" dirty="0" err="1" smtClean="0"/>
            <a:t>Μαυροειδή</a:t>
          </a:r>
          <a:r>
            <a:rPr lang="el-GR" sz="1400" i="1" dirty="0" smtClean="0"/>
            <a:t> (2016</a:t>
          </a:r>
          <a:r>
            <a:rPr lang="el-GR" sz="1400" i="1" dirty="0" smtClean="0"/>
            <a:t>)</a:t>
          </a:r>
          <a:r>
            <a:rPr lang="el-GR" sz="1400" b="0" i="1" dirty="0" smtClean="0">
              <a:solidFill>
                <a:schemeClr val="tx1"/>
              </a:solidFill>
              <a:latin typeface="+mn-lt"/>
            </a:rPr>
            <a:t>,</a:t>
          </a:r>
          <a:r>
            <a:rPr lang="el-GR" sz="1400" b="0" i="1" dirty="0" err="1" smtClean="0">
              <a:latin typeface="+mn-lt"/>
            </a:rPr>
            <a:t>Wuryandani</a:t>
          </a:r>
          <a:r>
            <a:rPr lang="el-GR" sz="1400" b="0" i="1" dirty="0" smtClean="0">
              <a:latin typeface="+mn-lt"/>
            </a:rPr>
            <a:t>, </a:t>
          </a:r>
          <a:r>
            <a:rPr lang="el-GR" sz="1400" b="0" i="1" dirty="0" err="1" smtClean="0">
              <a:latin typeface="+mn-lt"/>
            </a:rPr>
            <a:t>Zubaidah</a:t>
          </a:r>
          <a:r>
            <a:rPr lang="el-GR" sz="1400" b="0" i="1" dirty="0" smtClean="0">
              <a:latin typeface="+mn-lt"/>
            </a:rPr>
            <a:t>, </a:t>
          </a:r>
          <a:r>
            <a:rPr lang="el-GR" sz="1400" b="0" i="1" dirty="0" err="1" smtClean="0">
              <a:latin typeface="+mn-lt"/>
            </a:rPr>
            <a:t>Herwin</a:t>
          </a:r>
          <a:r>
            <a:rPr lang="el-GR" sz="1400" b="0" i="1" dirty="0" smtClean="0">
              <a:latin typeface="+mn-lt"/>
            </a:rPr>
            <a:t> και </a:t>
          </a:r>
          <a:r>
            <a:rPr lang="el-GR" sz="1400" b="0" i="1" dirty="0" err="1" smtClean="0">
              <a:latin typeface="+mn-lt"/>
            </a:rPr>
            <a:t>John</a:t>
          </a:r>
          <a:r>
            <a:rPr lang="el-GR" sz="1400" b="0" i="1" dirty="0" smtClean="0">
              <a:latin typeface="+mn-lt"/>
            </a:rPr>
            <a:t> (</a:t>
          </a:r>
          <a:r>
            <a:rPr lang="el-GR" sz="1400" b="0" i="1" dirty="0" smtClean="0">
              <a:latin typeface="+mn-lt"/>
            </a:rPr>
            <a:t>2021)</a:t>
          </a:r>
          <a:r>
            <a:rPr lang="el-GR" sz="1400" b="0" i="1" dirty="0" err="1" smtClean="0"/>
            <a:t>Τσαχάκη</a:t>
          </a:r>
          <a:r>
            <a:rPr lang="el-GR" sz="1400" b="0" i="1" dirty="0" smtClean="0"/>
            <a:t> (2019).</a:t>
          </a:r>
          <a:endParaRPr lang="el-GR" sz="1400" b="0" i="1" dirty="0">
            <a:solidFill>
              <a:schemeClr val="tx1"/>
            </a:solidFill>
            <a:latin typeface="+mn-lt"/>
          </a:endParaRPr>
        </a:p>
      </dgm:t>
    </dgm:pt>
    <dgm:pt modelId="{5DF3CD69-D528-4E53-A805-891D22B81486}" type="parTrans" cxnId="{17DE8856-4AA1-4DFB-9FC9-3431CE8E258C}">
      <dgm:prSet/>
      <dgm:spPr/>
      <dgm:t>
        <a:bodyPr/>
        <a:lstStyle/>
        <a:p>
          <a:endParaRPr lang="el-GR"/>
        </a:p>
      </dgm:t>
    </dgm:pt>
    <dgm:pt modelId="{E95B3FA0-D7C5-47F9-B74D-3DC348332EAC}" type="sibTrans" cxnId="{17DE8856-4AA1-4DFB-9FC9-3431CE8E258C}">
      <dgm:prSet/>
      <dgm:spPr/>
      <dgm:t>
        <a:bodyPr/>
        <a:lstStyle/>
        <a:p>
          <a:endParaRPr lang="el-GR"/>
        </a:p>
      </dgm:t>
    </dgm:pt>
    <dgm:pt modelId="{6B91CCC2-AA52-4D82-AFD2-E5373E4539CD}" type="pres">
      <dgm:prSet presAssocID="{3A3C4D7B-D658-4D1D-B994-AE5C5DBD06F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C456600-D152-4769-AA85-367200B99BD5}" type="pres">
      <dgm:prSet presAssocID="{3A3C4D7B-D658-4D1D-B994-AE5C5DBD06FE}" presName="dummyMaxCanvas" presStyleCnt="0">
        <dgm:presLayoutVars/>
      </dgm:prSet>
      <dgm:spPr/>
    </dgm:pt>
    <dgm:pt modelId="{C575610A-9D1F-4CD5-8DE0-1BBDC702776C}" type="pres">
      <dgm:prSet presAssocID="{3A3C4D7B-D658-4D1D-B994-AE5C5DBD06FE}" presName="ThreeNodes_1" presStyleLbl="node1" presStyleIdx="0" presStyleCnt="3" custScaleY="93213" custLinFactNeighborX="1019" custLinFactNeighborY="-18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1E3FAE-812C-45FE-BB85-04CFF7A593A7}" type="pres">
      <dgm:prSet presAssocID="{3A3C4D7B-D658-4D1D-B994-AE5C5DBD06FE}" presName="ThreeNodes_2" presStyleLbl="node1" presStyleIdx="1" presStyleCnt="3" custScaleY="85184" custLinFactNeighborX="-1806" custLinFactNeighborY="-15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1226568-8046-4224-B8EB-F42A6ED27568}" type="pres">
      <dgm:prSet presAssocID="{3A3C4D7B-D658-4D1D-B994-AE5C5DBD06FE}" presName="ThreeNodes_3" presStyleLbl="node1" presStyleIdx="2" presStyleCnt="3" custScaleX="104564" custScaleY="132526" custLinFactNeighborX="-2593" custLinFactNeighborY="518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44DBFDB-5D15-47FF-A66C-6ED7B567E1CC}" type="pres">
      <dgm:prSet presAssocID="{3A3C4D7B-D658-4D1D-B994-AE5C5DBD06F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492F4D-4BA5-4EAA-99B7-6BD2097A2AA3}" type="pres">
      <dgm:prSet presAssocID="{3A3C4D7B-D658-4D1D-B994-AE5C5DBD06F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8CAD1A9-4737-4DF9-8A27-A856D98DDD86}" type="pres">
      <dgm:prSet presAssocID="{3A3C4D7B-D658-4D1D-B994-AE5C5DBD06F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E03D286-0A96-4420-99CF-226633D142B7}" type="pres">
      <dgm:prSet presAssocID="{3A3C4D7B-D658-4D1D-B994-AE5C5DBD06F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762BEF9-BC1E-4373-960E-74CED5711613}" type="pres">
      <dgm:prSet presAssocID="{3A3C4D7B-D658-4D1D-B994-AE5C5DBD06F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B38DE90-F72E-4B63-9D99-2A23050D717B}" type="presOf" srcId="{6B838A7C-063F-4842-8562-AD869C71286A}" destId="{98CAD1A9-4737-4DF9-8A27-A856D98DDD86}" srcOrd="1" destOrd="0" presId="urn:microsoft.com/office/officeart/2005/8/layout/vProcess5"/>
    <dgm:cxn modelId="{1701B5E6-54BF-4484-9538-623727AC5CC3}" srcId="{3A3C4D7B-D658-4D1D-B994-AE5C5DBD06FE}" destId="{6B838A7C-063F-4842-8562-AD869C71286A}" srcOrd="0" destOrd="0" parTransId="{8C866B22-5C0F-4128-AF65-BFDB5AF96929}" sibTransId="{A9C58452-E883-400E-A459-EB300CD5EAF8}"/>
    <dgm:cxn modelId="{82DEDCCB-AFE8-4577-B4FF-60E5B7CCA073}" type="presOf" srcId="{A9C58452-E883-400E-A459-EB300CD5EAF8}" destId="{144DBFDB-5D15-47FF-A66C-6ED7B567E1CC}" srcOrd="0" destOrd="0" presId="urn:microsoft.com/office/officeart/2005/8/layout/vProcess5"/>
    <dgm:cxn modelId="{E45E9491-D5A5-45EF-86B2-B6545F4413E4}" type="presOf" srcId="{03E6A7C2-CB67-4C7E-91D1-CCDE60CEF635}" destId="{9762BEF9-BC1E-4373-960E-74CED5711613}" srcOrd="1" destOrd="0" presId="urn:microsoft.com/office/officeart/2005/8/layout/vProcess5"/>
    <dgm:cxn modelId="{609AEB7D-B588-444F-AE37-BD1BDF589A75}" type="presOf" srcId="{03E6A7C2-CB67-4C7E-91D1-CCDE60CEF635}" destId="{71226568-8046-4224-B8EB-F42A6ED27568}" srcOrd="0" destOrd="0" presId="urn:microsoft.com/office/officeart/2005/8/layout/vProcess5"/>
    <dgm:cxn modelId="{AF270C42-3753-442C-8FFA-12B043A89D82}" type="presOf" srcId="{6B838A7C-063F-4842-8562-AD869C71286A}" destId="{C575610A-9D1F-4CD5-8DE0-1BBDC702776C}" srcOrd="0" destOrd="0" presId="urn:microsoft.com/office/officeart/2005/8/layout/vProcess5"/>
    <dgm:cxn modelId="{1AEB1F3D-3592-4BB0-8C30-17152E65AF3C}" type="presOf" srcId="{3A3C4D7B-D658-4D1D-B994-AE5C5DBD06FE}" destId="{6B91CCC2-AA52-4D82-AFD2-E5373E4539CD}" srcOrd="0" destOrd="0" presId="urn:microsoft.com/office/officeart/2005/8/layout/vProcess5"/>
    <dgm:cxn modelId="{17DE8856-4AA1-4DFB-9FC9-3431CE8E258C}" srcId="{3A3C4D7B-D658-4D1D-B994-AE5C5DBD06FE}" destId="{03E6A7C2-CB67-4C7E-91D1-CCDE60CEF635}" srcOrd="2" destOrd="0" parTransId="{5DF3CD69-D528-4E53-A805-891D22B81486}" sibTransId="{E95B3FA0-D7C5-47F9-B74D-3DC348332EAC}"/>
    <dgm:cxn modelId="{8C226414-2579-4D9D-996E-AFC972A53016}" srcId="{3A3C4D7B-D658-4D1D-B994-AE5C5DBD06FE}" destId="{0F006BC3-EEC7-40CC-902C-95A9ACD215E1}" srcOrd="1" destOrd="0" parTransId="{F9ED9D9A-0C64-4A14-9784-DA93CF68BA60}" sibTransId="{31BE2FAB-0FAD-46F1-AB2E-545BF05A1FDC}"/>
    <dgm:cxn modelId="{3592135E-123E-4B15-9E6D-7CBDFC882C64}" type="presOf" srcId="{31BE2FAB-0FAD-46F1-AB2E-545BF05A1FDC}" destId="{B4492F4D-4BA5-4EAA-99B7-6BD2097A2AA3}" srcOrd="0" destOrd="0" presId="urn:microsoft.com/office/officeart/2005/8/layout/vProcess5"/>
    <dgm:cxn modelId="{F37D6C0F-D8F7-49B9-9CEE-627521897DC3}" type="presOf" srcId="{0F006BC3-EEC7-40CC-902C-95A9ACD215E1}" destId="{DC1E3FAE-812C-45FE-BB85-04CFF7A593A7}" srcOrd="0" destOrd="0" presId="urn:microsoft.com/office/officeart/2005/8/layout/vProcess5"/>
    <dgm:cxn modelId="{74FBA10D-E674-4688-9DEE-99A23403681F}" type="presOf" srcId="{0F006BC3-EEC7-40CC-902C-95A9ACD215E1}" destId="{3E03D286-0A96-4420-99CF-226633D142B7}" srcOrd="1" destOrd="0" presId="urn:microsoft.com/office/officeart/2005/8/layout/vProcess5"/>
    <dgm:cxn modelId="{E1429DA9-55D7-4BBF-B440-2779DC415312}" type="presParOf" srcId="{6B91CCC2-AA52-4D82-AFD2-E5373E4539CD}" destId="{EC456600-D152-4769-AA85-367200B99BD5}" srcOrd="0" destOrd="0" presId="urn:microsoft.com/office/officeart/2005/8/layout/vProcess5"/>
    <dgm:cxn modelId="{78C6D25B-936E-4740-AF86-91FFC9566D06}" type="presParOf" srcId="{6B91CCC2-AA52-4D82-AFD2-E5373E4539CD}" destId="{C575610A-9D1F-4CD5-8DE0-1BBDC702776C}" srcOrd="1" destOrd="0" presId="urn:microsoft.com/office/officeart/2005/8/layout/vProcess5"/>
    <dgm:cxn modelId="{010F7882-3BB5-4A6C-AFB9-2D095EB2283B}" type="presParOf" srcId="{6B91CCC2-AA52-4D82-AFD2-E5373E4539CD}" destId="{DC1E3FAE-812C-45FE-BB85-04CFF7A593A7}" srcOrd="2" destOrd="0" presId="urn:microsoft.com/office/officeart/2005/8/layout/vProcess5"/>
    <dgm:cxn modelId="{3C4073E4-719C-450F-BE0A-6812CD4C304F}" type="presParOf" srcId="{6B91CCC2-AA52-4D82-AFD2-E5373E4539CD}" destId="{71226568-8046-4224-B8EB-F42A6ED27568}" srcOrd="3" destOrd="0" presId="urn:microsoft.com/office/officeart/2005/8/layout/vProcess5"/>
    <dgm:cxn modelId="{863F2703-DF29-4E38-B232-0A5BE12B5DEE}" type="presParOf" srcId="{6B91CCC2-AA52-4D82-AFD2-E5373E4539CD}" destId="{144DBFDB-5D15-47FF-A66C-6ED7B567E1CC}" srcOrd="4" destOrd="0" presId="urn:microsoft.com/office/officeart/2005/8/layout/vProcess5"/>
    <dgm:cxn modelId="{C2BCAD24-E4D9-4BC8-9BBF-78BA4303154B}" type="presParOf" srcId="{6B91CCC2-AA52-4D82-AFD2-E5373E4539CD}" destId="{B4492F4D-4BA5-4EAA-99B7-6BD2097A2AA3}" srcOrd="5" destOrd="0" presId="urn:microsoft.com/office/officeart/2005/8/layout/vProcess5"/>
    <dgm:cxn modelId="{2F1ACECF-6785-46FF-8133-D89F4158E62E}" type="presParOf" srcId="{6B91CCC2-AA52-4D82-AFD2-E5373E4539CD}" destId="{98CAD1A9-4737-4DF9-8A27-A856D98DDD86}" srcOrd="6" destOrd="0" presId="urn:microsoft.com/office/officeart/2005/8/layout/vProcess5"/>
    <dgm:cxn modelId="{5D2043F8-8988-44B9-8E2A-016E899FFF4A}" type="presParOf" srcId="{6B91CCC2-AA52-4D82-AFD2-E5373E4539CD}" destId="{3E03D286-0A96-4420-99CF-226633D142B7}" srcOrd="7" destOrd="0" presId="urn:microsoft.com/office/officeart/2005/8/layout/vProcess5"/>
    <dgm:cxn modelId="{CE938AD8-E6D4-4178-BD93-EF6C0D193A52}" type="presParOf" srcId="{6B91CCC2-AA52-4D82-AFD2-E5373E4539CD}" destId="{9762BEF9-BC1E-4373-960E-74CED5711613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1303924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=""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13" Type="http://schemas.openxmlformats.org/officeDocument/2006/relationships/diagramColors" Target="../diagrams/colors3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12" Type="http://schemas.openxmlformats.org/officeDocument/2006/relationships/diagramQuickStyle" Target="../diagrams/quickStyl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11" Type="http://schemas.openxmlformats.org/officeDocument/2006/relationships/diagramLayout" Target="../diagrams/layout3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14.png"/><Relationship Id="rId10" Type="http://schemas.openxmlformats.org/officeDocument/2006/relationships/diagramData" Target="../diagrams/data3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diagramLayout" Target="../diagrams/layout4.xml"/><Relationship Id="rId7" Type="http://schemas.openxmlformats.org/officeDocument/2006/relationships/diagramLayout" Target="../diagrams/layout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diagramColors" Target="../diagrams/colors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hamilo1.edivea.net/courses/ISTORIAGDHMOTIKOYOIPERIPETEIEST/index.php?id_session=0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diagramLayout" Target="../diagrams/layout11.xml"/><Relationship Id="rId7" Type="http://schemas.openxmlformats.org/officeDocument/2006/relationships/diagramLayout" Target="../diagrams/layout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diagramColors" Target="../diagrams/colors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18" y="1357298"/>
            <a:ext cx="6357982" cy="2214578"/>
          </a:xfrm>
        </p:spPr>
        <p:txBody>
          <a:bodyPr>
            <a:noAutofit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2400" dirty="0" smtClean="0">
                <a:solidFill>
                  <a:srgbClr val="C00000"/>
                </a:solidFill>
              </a:rPr>
              <a:t>Σχεδιασμός, υλοποίηση και αποτίμηση εκπαιδευτικής παρέμβασης συμπληρωματικής εξ </a:t>
            </a:r>
            <a:r>
              <a:rPr lang="el-GR" sz="2400" dirty="0" smtClean="0">
                <a:solidFill>
                  <a:srgbClr val="C00000"/>
                </a:solidFill>
              </a:rPr>
              <a:t>αποστάσεως </a:t>
            </a:r>
            <a:r>
              <a:rPr lang="el-GR" sz="2400" dirty="0" smtClean="0">
                <a:solidFill>
                  <a:srgbClr val="C00000"/>
                </a:solidFill>
              </a:rPr>
              <a:t>εκπαίδευσης σε </a:t>
            </a:r>
            <a:r>
              <a:rPr lang="el-GR" sz="2400" dirty="0" smtClean="0">
                <a:solidFill>
                  <a:srgbClr val="C00000"/>
                </a:solidFill>
              </a:rPr>
              <a:t>μαθητές </a:t>
            </a:r>
            <a:r>
              <a:rPr lang="el-GR" sz="2400" dirty="0" smtClean="0">
                <a:solidFill>
                  <a:srgbClr val="C00000"/>
                </a:solidFill>
              </a:rPr>
              <a:t>Γ΄ Δημοτικού στο πλαίσιο του μαθήματος της Ιστορίας με θέμα: «Οι περιπέτειες του Οδυσσέα» </a:t>
            </a:r>
            <a:r>
              <a:rPr lang="el-GR" sz="3600" dirty="0" smtClean="0">
                <a:solidFill>
                  <a:srgbClr val="C00000"/>
                </a:solidFill>
              </a:rPr>
              <a:t/>
            </a:r>
            <a:br>
              <a:rPr lang="el-GR" sz="3600" dirty="0" smtClean="0">
                <a:solidFill>
                  <a:srgbClr val="C00000"/>
                </a:solidFill>
              </a:rPr>
            </a:br>
            <a:endParaRPr lang="el-GR" sz="3600" b="1" dirty="0">
              <a:solidFill>
                <a:srgbClr val="C00000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αξιοποίηση Προηγμένων Μαθησιακών Τεχνολογιών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202</a:t>
            </a:r>
            <a:r>
              <a:rPr kumimoji="0" lang="en-US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6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369379" y="3483916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dirty="0" smtClean="0"/>
              <a:t>ΜΙΑΡΗ ΧΡΙΣΤΙΝΑ</a:t>
            </a:r>
            <a:endParaRPr lang="el-GR" dirty="0"/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21610044"/>
              </p:ext>
            </p:extLst>
          </p:nvPr>
        </p:nvGraphicFramePr>
        <p:xfrm>
          <a:off x="1908189" y="5015409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Κελεσίδης</a:t>
                      </a:r>
                      <a:r>
                        <a:rPr lang="el-G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Ευάγγελος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6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Μανούσου</a:t>
                      </a:r>
                      <a:r>
                        <a:rPr lang="el-G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 Ευαγγελία </a:t>
                      </a:r>
                      <a:endParaRPr lang="el-GR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Καρβούνης</a:t>
                      </a:r>
                      <a:r>
                        <a:rPr lang="el-GR" sz="16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Λάμπρος </a:t>
                      </a:r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solidFill>
                  <a:srgbClr val="C00000"/>
                </a:solidFill>
              </a:rPr>
              <a:t>Επιτροπή Κρίσης ΔΕ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5. Παραγόμενο εκπαιδευτικό υλικό 1/5 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="" xmlns:a16="http://schemas.microsoft.com/office/drawing/2014/main" id="{DED0346F-8986-D06F-85DF-845073A0133B}"/>
              </a:ext>
            </a:extLst>
          </p:cNvPr>
          <p:cNvSpPr/>
          <p:nvPr/>
        </p:nvSpPr>
        <p:spPr>
          <a:xfrm>
            <a:off x="2214546" y="1285860"/>
            <a:ext cx="5213397" cy="469923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ΕΡΓΑΛΕΙΑ ΠΟΥ ΧΡΗΣΙΜΟΠΟΙΗΘΗΚΑΝ</a:t>
            </a:r>
          </a:p>
        </p:txBody>
      </p:sp>
      <p:graphicFrame>
        <p:nvGraphicFramePr>
          <p:cNvPr id="5" name="Διάγραμμα 1">
            <a:extLst>
              <a:ext uri="{FF2B5EF4-FFF2-40B4-BE49-F238E27FC236}">
                <a16:creationId xmlns="" xmlns:a16="http://schemas.microsoft.com/office/drawing/2014/main" id="{1C1F3FBD-9622-D9A0-68B3-D3FA31D0D48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595000892"/>
              </p:ext>
            </p:extLst>
          </p:nvPr>
        </p:nvGraphicFramePr>
        <p:xfrm>
          <a:off x="578404" y="1223041"/>
          <a:ext cx="2598211" cy="383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Διάγραμμα 4">
            <a:extLst>
              <a:ext uri="{FF2B5EF4-FFF2-40B4-BE49-F238E27FC236}">
                <a16:creationId xmlns="" xmlns:a16="http://schemas.microsoft.com/office/drawing/2014/main" id="{DB6C3A37-D1A2-A4D9-DC0E-D25AF5C165F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676706297"/>
              </p:ext>
            </p:extLst>
          </p:nvPr>
        </p:nvGraphicFramePr>
        <p:xfrm>
          <a:off x="3410837" y="2282338"/>
          <a:ext cx="2565000" cy="3370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7" name="Διάγραμμα 5">
            <a:extLst>
              <a:ext uri="{FF2B5EF4-FFF2-40B4-BE49-F238E27FC236}">
                <a16:creationId xmlns="" xmlns:a16="http://schemas.microsoft.com/office/drawing/2014/main" id="{8D5566D5-CFAC-E130-5D90-4210F03CEFF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79209170"/>
              </p:ext>
            </p:extLst>
          </p:nvPr>
        </p:nvGraphicFramePr>
        <p:xfrm>
          <a:off x="6344828" y="3199926"/>
          <a:ext cx="2464238" cy="3830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8" name="Εικόνα 9">
            <a:extLst>
              <a:ext uri="{FF2B5EF4-FFF2-40B4-BE49-F238E27FC236}">
                <a16:creationId xmlns="" xmlns:a16="http://schemas.microsoft.com/office/drawing/2014/main" id="{7851FFAF-1E57-DC5E-ADD9-F0D526C6985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04" y="2276871"/>
            <a:ext cx="783000" cy="840547"/>
          </a:xfrm>
          <a:prstGeom prst="rect">
            <a:avLst/>
          </a:prstGeom>
        </p:spPr>
      </p:pic>
      <p:pic>
        <p:nvPicPr>
          <p:cNvPr id="10" name="9 - Εικόνα" descr="book creato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43504" y="3500438"/>
            <a:ext cx="861134" cy="857324"/>
          </a:xfrm>
          <a:prstGeom prst="rect">
            <a:avLst/>
          </a:prstGeom>
        </p:spPr>
      </p:pic>
      <p:sp>
        <p:nvSpPr>
          <p:cNvPr id="11" name="10 - Ορθογώνιο"/>
          <p:cNvSpPr/>
          <p:nvPr/>
        </p:nvSpPr>
        <p:spPr>
          <a:xfrm>
            <a:off x="0" y="1857364"/>
            <a:ext cx="42859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ΕΡΓΑΛΕΙΑ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5. Παραγόμενο εκπαιδευτικό υλικό 2/5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="" xmlns:a16="http://schemas.microsoft.com/office/drawing/2014/main" id="{DED0346F-8986-D06F-85DF-845073A0133B}"/>
              </a:ext>
            </a:extLst>
          </p:cNvPr>
          <p:cNvSpPr/>
          <p:nvPr/>
        </p:nvSpPr>
        <p:spPr>
          <a:xfrm>
            <a:off x="2987824" y="1275007"/>
            <a:ext cx="3387806" cy="38377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ΑΡΧΕΣ ΣΧΕΔΙΑΣΜΟΥ ΕΥ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928662" y="1643050"/>
            <a:ext cx="3143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ln w="0"/>
                <a:solidFill>
                  <a:srgbClr val="FF0000"/>
                </a:solidFill>
              </a:rPr>
              <a:t>West </a:t>
            </a:r>
            <a:r>
              <a:rPr lang="el-GR" b="1" u="sng" dirty="0" err="1" smtClean="0">
                <a:ln w="0"/>
                <a:solidFill>
                  <a:srgbClr val="FF0000"/>
                </a:solidFill>
              </a:rPr>
              <a:t>Λιοναράκης</a:t>
            </a:r>
            <a:endParaRPr lang="el-GR" b="1" u="sng" dirty="0">
              <a:ln w="0"/>
              <a:solidFill>
                <a:srgbClr val="FF0000"/>
              </a:solidFill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785786" y="3643314"/>
            <a:ext cx="3243262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δέσμη: </a:t>
            </a:r>
          </a:p>
          <a:p>
            <a:pPr algn="ctr"/>
            <a:r>
              <a:rPr lang="el-GR" sz="2000" dirty="0" smtClean="0"/>
              <a:t>διακείμενα- επικείμενα-παρακείμενα -περικείμενα</a:t>
            </a:r>
            <a:endParaRPr lang="el-GR" sz="2000" dirty="0"/>
          </a:p>
        </p:txBody>
      </p:sp>
      <p:sp>
        <p:nvSpPr>
          <p:cNvPr id="16" name="15 - Στρογγυλεμένο ορθογώνιο"/>
          <p:cNvSpPr/>
          <p:nvPr/>
        </p:nvSpPr>
        <p:spPr>
          <a:xfrm>
            <a:off x="714348" y="5143512"/>
            <a:ext cx="3357586" cy="121444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δέσμη: </a:t>
            </a:r>
          </a:p>
          <a:p>
            <a:pPr algn="ctr"/>
            <a:r>
              <a:rPr lang="el-GR" sz="2000" dirty="0" err="1" smtClean="0"/>
              <a:t>πολυκείμενα</a:t>
            </a:r>
            <a:r>
              <a:rPr lang="el-GR" sz="2000" dirty="0" smtClean="0"/>
              <a:t> - </a:t>
            </a:r>
            <a:r>
              <a:rPr lang="el-GR" sz="2000" dirty="0" err="1" smtClean="0"/>
              <a:t>πολυαντικείμενα</a:t>
            </a:r>
            <a:endParaRPr lang="el-GR" sz="2000" dirty="0"/>
          </a:p>
        </p:txBody>
      </p:sp>
      <p:sp>
        <p:nvSpPr>
          <p:cNvPr id="19" name="18 - Ορθογώνιο"/>
          <p:cNvSpPr/>
          <p:nvPr/>
        </p:nvSpPr>
        <p:spPr>
          <a:xfrm>
            <a:off x="6572265" y="1696393"/>
            <a:ext cx="1303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Mayer</a:t>
            </a:r>
            <a:endParaRPr lang="el-GR" b="1" u="sng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20" name="Διάγραμμα 7">
            <a:extLst>
              <a:ext uri="{FF2B5EF4-FFF2-40B4-BE49-F238E27FC236}">
                <a16:creationId xmlns="" xmlns:a16="http://schemas.microsoft.com/office/drawing/2014/main" id="{6656537E-E517-0B91-AAD5-0425F9768DBD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70295049"/>
              </p:ext>
            </p:extLst>
          </p:nvPr>
        </p:nvGraphicFramePr>
        <p:xfrm>
          <a:off x="4225521" y="2112637"/>
          <a:ext cx="2428761" cy="418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Διάγραμμα 8">
            <a:extLst>
              <a:ext uri="{FF2B5EF4-FFF2-40B4-BE49-F238E27FC236}">
                <a16:creationId xmlns="" xmlns:a16="http://schemas.microsoft.com/office/drawing/2014/main" id="{5BB95FD3-E2CD-27A5-1565-51C1D046232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17709822"/>
              </p:ext>
            </p:extLst>
          </p:nvPr>
        </p:nvGraphicFramePr>
        <p:xfrm>
          <a:off x="6722711" y="2194977"/>
          <a:ext cx="2241777" cy="4133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6 - Στρογγυλεμένο ορθογώνιο"/>
          <p:cNvSpPr/>
          <p:nvPr/>
        </p:nvSpPr>
        <p:spPr>
          <a:xfrm>
            <a:off x="785786" y="2143116"/>
            <a:ext cx="3171824" cy="1428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δέσμη:</a:t>
            </a:r>
          </a:p>
          <a:p>
            <a:pPr algn="ctr"/>
            <a:r>
              <a:rPr lang="el-GR" sz="2000" dirty="0" smtClean="0"/>
              <a:t>Κείμενα-προκείμενα-</a:t>
            </a:r>
            <a:r>
              <a:rPr lang="el-GR" sz="2000" dirty="0" err="1" smtClean="0"/>
              <a:t>μετακείμενα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4" name="23 - Ορθογώνιο"/>
          <p:cNvSpPr/>
          <p:nvPr/>
        </p:nvSpPr>
        <p:spPr>
          <a:xfrm>
            <a:off x="0" y="571480"/>
            <a:ext cx="4285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ΑΡΧΕΣ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ΣΧΕΔΙΑΣΜΟΥ</a:t>
            </a:r>
            <a:endParaRPr lang="el-GR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5. Παραγόμενο εκπαιδευτικό υλικό 3/5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286116" y="1357298"/>
            <a:ext cx="20717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</a:rPr>
              <a:t>  </a:t>
            </a:r>
            <a:r>
              <a:rPr lang="el-GR" b="1" u="sng" dirty="0" smtClean="0">
                <a:solidFill>
                  <a:srgbClr val="FF0000"/>
                </a:solidFill>
              </a:rPr>
              <a:t>Η</a:t>
            </a:r>
            <a:r>
              <a:rPr lang="en-US" b="1" u="sng" dirty="0" smtClean="0">
                <a:solidFill>
                  <a:srgbClr val="FF0000"/>
                </a:solidFill>
              </a:rPr>
              <a:t> </a:t>
            </a:r>
            <a:r>
              <a:rPr lang="el-GR" b="1" u="sng" dirty="0" smtClean="0">
                <a:solidFill>
                  <a:srgbClr val="FF0000"/>
                </a:solidFill>
              </a:rPr>
              <a:t>ΗΡΩΙΔΑ</a:t>
            </a:r>
            <a:endParaRPr lang="el-GR" b="1" u="sng" dirty="0">
              <a:solidFill>
                <a:srgbClr val="FF0000"/>
              </a:solidFill>
            </a:endParaRPr>
          </a:p>
        </p:txBody>
      </p:sp>
      <p:pic>
        <p:nvPicPr>
          <p:cNvPr id="5" name="4 - Εικόνα" descr="EISAGVGIKO BINTEO CHAMIL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6411444" cy="3357586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 rot="10800000" flipV="1">
            <a:off x="642910" y="5321260"/>
            <a:ext cx="8286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hlinkClick r:id="rId3"/>
              </a:rPr>
              <a:t>https://chamilo1.edivea.net/courses/ISTORIAGDHMOTIKOYOIPERIPETEIEST/index.php?id_session=0</a:t>
            </a:r>
            <a:endParaRPr lang="en-US" sz="2000" dirty="0" smtClean="0"/>
          </a:p>
          <a:p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0" y="1857364"/>
            <a:ext cx="428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ΚΥΡΙΟ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Υ</a:t>
            </a:r>
            <a:endParaRPr lang="el-G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5. Παραγόμενο εκπαιδευτικό υλικό 4/5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143108" y="1357298"/>
            <a:ext cx="42616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 smtClean="0">
                <a:ln w="0"/>
                <a:solidFill>
                  <a:srgbClr val="FF0000"/>
                </a:solidFill>
              </a:rPr>
              <a:t>Παρουσίαση περιεχομένου</a:t>
            </a:r>
            <a:endParaRPr lang="el-GR" b="1" u="sng" dirty="0">
              <a:ln w="0"/>
              <a:solidFill>
                <a:srgbClr val="FF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0" y="1428736"/>
            <a:ext cx="428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ΚΥΡΙΟ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Υ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7" name="6 - Εικόνα" descr="εικόνα 67 παράδειγμα καταμησης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42616"/>
            <a:ext cx="6375446" cy="3385801"/>
          </a:xfrm>
          <a:prstGeom prst="rect">
            <a:avLst/>
          </a:prstGeom>
        </p:spPr>
      </p:pic>
      <p:sp>
        <p:nvSpPr>
          <p:cNvPr id="8" name="Βέλος: Δεξιό 5">
            <a:extLst>
              <a:ext uri="{FF2B5EF4-FFF2-40B4-BE49-F238E27FC236}">
                <a16:creationId xmlns="" xmlns:a16="http://schemas.microsoft.com/office/drawing/2014/main" id="{2757D1B2-719C-E2E3-7A93-E1E6BC99BB4E}"/>
              </a:ext>
            </a:extLst>
          </p:cNvPr>
          <p:cNvSpPr/>
          <p:nvPr/>
        </p:nvSpPr>
        <p:spPr>
          <a:xfrm rot="19248530">
            <a:off x="5033783" y="5360394"/>
            <a:ext cx="1772317" cy="509772"/>
          </a:xfrm>
          <a:prstGeom prst="rightArrow">
            <a:avLst>
              <a:gd name="adj1" fmla="val 54620"/>
              <a:gd name="adj2" fmla="val 524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Ήρωας</a:t>
            </a:r>
          </a:p>
        </p:txBody>
      </p:sp>
      <p:sp>
        <p:nvSpPr>
          <p:cNvPr id="9" name="Βέλος: Αριστερό 9">
            <a:extLst>
              <a:ext uri="{FF2B5EF4-FFF2-40B4-BE49-F238E27FC236}">
                <a16:creationId xmlns="" xmlns:a16="http://schemas.microsoft.com/office/drawing/2014/main" id="{9B6E722D-9977-A517-E28E-17435236206D}"/>
              </a:ext>
            </a:extLst>
          </p:cNvPr>
          <p:cNvSpPr/>
          <p:nvPr/>
        </p:nvSpPr>
        <p:spPr>
          <a:xfrm rot="1924788">
            <a:off x="3052311" y="5229817"/>
            <a:ext cx="1797576" cy="443404"/>
          </a:xfrm>
          <a:prstGeom prst="leftArrow">
            <a:avLst>
              <a:gd name="adj1" fmla="val 50000"/>
              <a:gd name="adj2" fmla="val 787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accent5">
                    <a:lumMod val="75000"/>
                  </a:schemeClr>
                </a:solidFill>
              </a:rPr>
              <a:t>Εικόνα </a:t>
            </a:r>
            <a:endParaRPr lang="el-GR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Βέλος: Δεξιό 18">
            <a:extLst>
              <a:ext uri="{FF2B5EF4-FFF2-40B4-BE49-F238E27FC236}">
                <a16:creationId xmlns="" xmlns:a16="http://schemas.microsoft.com/office/drawing/2014/main" id="{595D415D-22E8-D4DF-39B9-E1B8D8569DF2}"/>
              </a:ext>
            </a:extLst>
          </p:cNvPr>
          <p:cNvSpPr/>
          <p:nvPr/>
        </p:nvSpPr>
        <p:spPr>
          <a:xfrm rot="19315653">
            <a:off x="2246533" y="3391029"/>
            <a:ext cx="1930113" cy="458078"/>
          </a:xfrm>
          <a:prstGeom prst="rightArrow">
            <a:avLst>
              <a:gd name="adj1" fmla="val 50000"/>
              <a:gd name="adj2" fmla="val 398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Υπερσύνδεσμοι</a:t>
            </a:r>
          </a:p>
        </p:txBody>
      </p:sp>
      <p:sp>
        <p:nvSpPr>
          <p:cNvPr id="11" name="Βέλος: Αριστερό 10">
            <a:extLst>
              <a:ext uri="{FF2B5EF4-FFF2-40B4-BE49-F238E27FC236}">
                <a16:creationId xmlns="" xmlns:a16="http://schemas.microsoft.com/office/drawing/2014/main" id="{CA1C3CD6-1C19-BD8A-AB2C-B8BE6A2F772C}"/>
              </a:ext>
            </a:extLst>
          </p:cNvPr>
          <p:cNvSpPr/>
          <p:nvPr/>
        </p:nvSpPr>
        <p:spPr>
          <a:xfrm rot="348001">
            <a:off x="4786314" y="2857496"/>
            <a:ext cx="1944396" cy="515675"/>
          </a:xfrm>
          <a:prstGeom prst="leftArrow">
            <a:avLst>
              <a:gd name="adj1" fmla="val 50000"/>
              <a:gd name="adj2" fmla="val 5617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Δραστηριότητα</a:t>
            </a:r>
          </a:p>
        </p:txBody>
      </p:sp>
      <p:sp>
        <p:nvSpPr>
          <p:cNvPr id="12" name="Βέλος: Αριστερό 8">
            <a:extLst>
              <a:ext uri="{FF2B5EF4-FFF2-40B4-BE49-F238E27FC236}">
                <a16:creationId xmlns="" xmlns:a16="http://schemas.microsoft.com/office/drawing/2014/main" id="{A5E7210A-586B-7D67-BC31-67C63E375247}"/>
              </a:ext>
            </a:extLst>
          </p:cNvPr>
          <p:cNvSpPr/>
          <p:nvPr/>
        </p:nvSpPr>
        <p:spPr>
          <a:xfrm rot="2045779">
            <a:off x="7000752" y="5286736"/>
            <a:ext cx="2189017" cy="485318"/>
          </a:xfrm>
          <a:prstGeom prst="leftArrow">
            <a:avLst>
              <a:gd name="adj1" fmla="val 50000"/>
              <a:gd name="adj2" fmla="val 12055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Ανατροφοδότηση</a:t>
            </a:r>
          </a:p>
        </p:txBody>
      </p:sp>
      <p:sp>
        <p:nvSpPr>
          <p:cNvPr id="13" name="Βέλος: Δεξιό 6">
            <a:extLst>
              <a:ext uri="{FF2B5EF4-FFF2-40B4-BE49-F238E27FC236}">
                <a16:creationId xmlns="" xmlns:a16="http://schemas.microsoft.com/office/drawing/2014/main" id="{6C8C0243-9178-D0D8-A558-06EBF067CEEB}"/>
              </a:ext>
            </a:extLst>
          </p:cNvPr>
          <p:cNvSpPr/>
          <p:nvPr/>
        </p:nvSpPr>
        <p:spPr>
          <a:xfrm rot="19170560">
            <a:off x="451817" y="3285526"/>
            <a:ext cx="1355779" cy="458078"/>
          </a:xfrm>
          <a:prstGeom prst="rightArrow">
            <a:avLst>
              <a:gd name="adj1" fmla="val 50000"/>
              <a:gd name="adj2" fmla="val 4013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>
                <a:solidFill>
                  <a:schemeClr val="accent5">
                    <a:lumMod val="75000"/>
                  </a:schemeClr>
                </a:solidFill>
              </a:rPr>
              <a:t>Κείμενο</a:t>
            </a:r>
          </a:p>
        </p:txBody>
      </p:sp>
      <p:sp>
        <p:nvSpPr>
          <p:cNvPr id="14" name="Βέλος: Δεξιό 17">
            <a:extLst>
              <a:ext uri="{FF2B5EF4-FFF2-40B4-BE49-F238E27FC236}">
                <a16:creationId xmlns="" xmlns:a16="http://schemas.microsoft.com/office/drawing/2014/main" id="{CA97CCA7-D7C5-E93F-276C-0EBFAB615D4A}"/>
              </a:ext>
            </a:extLst>
          </p:cNvPr>
          <p:cNvSpPr/>
          <p:nvPr/>
        </p:nvSpPr>
        <p:spPr>
          <a:xfrm rot="4034748">
            <a:off x="6386316" y="3386285"/>
            <a:ext cx="1761311" cy="458078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800" b="1" dirty="0" smtClean="0">
                <a:solidFill>
                  <a:schemeClr val="accent5">
                    <a:lumMod val="75000"/>
                  </a:schemeClr>
                </a:solidFill>
              </a:rPr>
              <a:t>Αφήγηση </a:t>
            </a:r>
            <a:endParaRPr lang="el-GR"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5. Παραγόμενο εκπαιδευτικό υλικό 5/5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3143240" y="1285860"/>
            <a:ext cx="23342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u="sng" dirty="0" smtClean="0">
                <a:ln w="0"/>
                <a:solidFill>
                  <a:srgbClr val="FF0000"/>
                </a:solidFill>
              </a:rPr>
              <a:t>Δραστηριότητες</a:t>
            </a:r>
            <a:endParaRPr lang="el-GR" b="1" u="sng" dirty="0">
              <a:ln w="0"/>
              <a:solidFill>
                <a:srgbClr val="FF0000"/>
              </a:solidFill>
            </a:endParaRPr>
          </a:p>
        </p:txBody>
      </p:sp>
      <p:graphicFrame>
        <p:nvGraphicFramePr>
          <p:cNvPr id="5" name="Διάγραμμα 6">
            <a:extLst>
              <a:ext uri="{FF2B5EF4-FFF2-40B4-BE49-F238E27FC236}">
                <a16:creationId xmlns="" xmlns:a16="http://schemas.microsoft.com/office/drawing/2014/main" id="{890BF9F4-A3E9-7E43-5977-7BC165A29CD1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45266260"/>
              </p:ext>
            </p:extLst>
          </p:nvPr>
        </p:nvGraphicFramePr>
        <p:xfrm>
          <a:off x="5812652" y="1657475"/>
          <a:ext cx="3086683" cy="47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5 - Εικόνα" descr="εικόνα 27 διαδραστικό βίντε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1785926"/>
            <a:ext cx="4003927" cy="2102062"/>
          </a:xfrm>
          <a:prstGeom prst="rect">
            <a:avLst/>
          </a:prstGeom>
        </p:spPr>
      </p:pic>
      <p:pic>
        <p:nvPicPr>
          <p:cNvPr id="7" name="6 - Εικόνα" descr="εικινα 72 παράδειγμα εικονας 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4127912"/>
            <a:ext cx="3857652" cy="2028316"/>
          </a:xfrm>
          <a:prstGeom prst="rect">
            <a:avLst/>
          </a:prstGeom>
        </p:spPr>
      </p:pic>
      <p:sp>
        <p:nvSpPr>
          <p:cNvPr id="8" name="Βέλος: Αριστερό 10">
            <a:extLst>
              <a:ext uri="{FF2B5EF4-FFF2-40B4-BE49-F238E27FC236}">
                <a16:creationId xmlns="" xmlns:a16="http://schemas.microsoft.com/office/drawing/2014/main" id="{82CE0980-0679-7D2F-D928-699AD62E6CB1}"/>
              </a:ext>
            </a:extLst>
          </p:cNvPr>
          <p:cNvSpPr/>
          <p:nvPr/>
        </p:nvSpPr>
        <p:spPr>
          <a:xfrm rot="19517129">
            <a:off x="4004230" y="2270368"/>
            <a:ext cx="2039138" cy="278100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sp>
        <p:nvSpPr>
          <p:cNvPr id="9" name="Βέλος: Αριστερό 14">
            <a:extLst>
              <a:ext uri="{FF2B5EF4-FFF2-40B4-BE49-F238E27FC236}">
                <a16:creationId xmlns="" xmlns:a16="http://schemas.microsoft.com/office/drawing/2014/main" id="{77AAEA1F-5380-E25D-74FB-F45548442F7B}"/>
              </a:ext>
            </a:extLst>
          </p:cNvPr>
          <p:cNvSpPr/>
          <p:nvPr/>
        </p:nvSpPr>
        <p:spPr>
          <a:xfrm rot="20103522">
            <a:off x="2015922" y="4763071"/>
            <a:ext cx="4022540" cy="302968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800"/>
          </a:p>
        </p:txBody>
      </p:sp>
      <p:sp>
        <p:nvSpPr>
          <p:cNvPr id="10" name="9 - Ορθογώνιο"/>
          <p:cNvSpPr/>
          <p:nvPr/>
        </p:nvSpPr>
        <p:spPr>
          <a:xfrm>
            <a:off x="0" y="1428736"/>
            <a:ext cx="428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ΚΥΡΙΟ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Υ</a:t>
            </a:r>
            <a:endParaRPr lang="el-GR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6. Μεθοδολογία έρευνας 1/2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643174" y="1285860"/>
            <a:ext cx="3319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    1</a:t>
            </a:r>
            <a:r>
              <a:rPr lang="el-GR" b="1" u="sng" baseline="30000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ο </a:t>
            </a:r>
            <a:r>
              <a:rPr lang="el-GR" b="1" u="sng" dirty="0" smtClean="0">
                <a:ln w="0"/>
                <a:solidFill>
                  <a:srgbClr val="FF0000"/>
                </a:solidFill>
                <a:cs typeface="Times New Roman" panose="02020603050405020304" pitchFamily="18" charset="0"/>
              </a:rPr>
              <a:t>ερευνητικό μέρος</a:t>
            </a:r>
            <a:endParaRPr lang="el-GR" sz="1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="" xmlns:a16="http://schemas.microsoft.com/office/drawing/2014/main" id="{67749661-1780-7612-3CC0-E0596865FC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99542046"/>
              </p:ext>
            </p:extLst>
          </p:nvPr>
        </p:nvGraphicFramePr>
        <p:xfrm>
          <a:off x="1043608" y="1769986"/>
          <a:ext cx="7560840" cy="4664914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872415">
                  <a:extLst>
                    <a:ext uri="{9D8B030D-6E8A-4147-A177-3AD203B41FA5}">
                      <a16:colId xmlns="" xmlns:a16="http://schemas.microsoft.com/office/drawing/2014/main" val="168804507"/>
                    </a:ext>
                  </a:extLst>
                </a:gridCol>
                <a:gridCol w="4688425">
                  <a:extLst>
                    <a:ext uri="{9D8B030D-6E8A-4147-A177-3AD203B41FA5}">
                      <a16:colId xmlns="" xmlns:a16="http://schemas.microsoft.com/office/drawing/2014/main" val="1130253587"/>
                    </a:ext>
                  </a:extLst>
                </a:gridCol>
              </a:tblGrid>
              <a:tr h="1214538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Σκοπός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l-GR" sz="2000" kern="1200" dirty="0">
                          <a:effectLst/>
                        </a:rPr>
                        <a:t>Αποτίμηση ΕΥ που έχει σχεδιαστεί με τη μεθοδολογία της συμπληρωτικής σχολικής ΕξΑΕ και τις αρχές της Πολυμεσικής Μάθησης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30862217"/>
                  </a:ext>
                </a:extLst>
              </a:tr>
              <a:tr h="6712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Είδος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effectLst/>
                        </a:rPr>
                        <a:t>Έρευνα αξιολόγησης ΕΥ </a:t>
                      </a:r>
                    </a:p>
                    <a:p>
                      <a:r>
                        <a:rPr lang="el-GR" sz="2000" kern="1200" dirty="0">
                          <a:effectLst/>
                        </a:rPr>
                        <a:t>Ποιοτική έρευνα- ανάλυση περιεχομένου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5178737"/>
                  </a:ext>
                </a:extLst>
              </a:tr>
              <a:tr h="379429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Χρονική περίοδος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 smtClean="0">
                          <a:effectLst/>
                        </a:rPr>
                        <a:t>Ιανουάριος</a:t>
                      </a:r>
                      <a:r>
                        <a:rPr lang="el-GR" sz="2000" kern="1200" baseline="0" dirty="0" smtClean="0">
                          <a:effectLst/>
                        </a:rPr>
                        <a:t> </a:t>
                      </a:r>
                      <a:r>
                        <a:rPr lang="el-GR" sz="2000" kern="1200" dirty="0" smtClean="0">
                          <a:effectLst/>
                        </a:rPr>
                        <a:t>του 2026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26836809"/>
                  </a:ext>
                </a:extLst>
              </a:tr>
              <a:tr h="67129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Δείγμα έρευνας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Σκόπιμη δειγματοληψία</a:t>
                      </a:r>
                    </a:p>
                    <a:p>
                      <a:r>
                        <a:rPr lang="el-GR" sz="2000" dirty="0"/>
                        <a:t>3 τελειόφοιτοι του ΠΜΣ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509170238"/>
                  </a:ext>
                </a:extLst>
              </a:tr>
              <a:tr h="963165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Μέσα συλλογής δεδομένων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2000" dirty="0"/>
                        <a:t>Ερωτηματολόγιο:</a:t>
                      </a:r>
                    </a:p>
                    <a:p>
                      <a:pPr algn="l"/>
                      <a:r>
                        <a:rPr lang="el-GR" sz="2000" dirty="0"/>
                        <a:t>ΕΔΙΒΕΑ / 63 ερωτήσεις (10 άξονες)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214168523"/>
                  </a:ext>
                </a:extLst>
              </a:tr>
              <a:tr h="6396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effectLst/>
                        </a:rPr>
                        <a:t>Μονάδα καταγραφής και ανάλυσης</a:t>
                      </a:r>
                      <a:endParaRPr lang="el-G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effectLst/>
                        </a:rPr>
                        <a:t>Φράση με αυτοτελές εννοιολογικό - θεματικό περιεχόμενο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4862467"/>
                  </a:ext>
                </a:extLst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142844" y="571480"/>
            <a:ext cx="2857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Ρ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Υ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Ν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ΗΤΙΚΟ</a:t>
            </a:r>
          </a:p>
          <a:p>
            <a:pPr algn="ctr"/>
            <a:endParaRPr lang="el-GR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ΜΕΡΟΣ</a:t>
            </a:r>
          </a:p>
          <a:p>
            <a:pPr algn="ctr"/>
            <a:endParaRPr lang="el-GR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1</a:t>
            </a:r>
            <a:endParaRPr lang="el-GR" sz="2000" dirty="0">
              <a:solidFill>
                <a:srgbClr val="FFC000"/>
              </a:solidFill>
            </a:endParaRPr>
          </a:p>
        </p:txBody>
      </p:sp>
      <p:pic>
        <p:nvPicPr>
          <p:cNvPr id="7" name="6 - Εικόνα" descr="εικονα μεθοδολογ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290"/>
            <a:ext cx="1578412" cy="90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6. Μεθοδολογία έρευνας 2/2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714612" y="1357298"/>
            <a:ext cx="32524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u="sng" dirty="0" smtClean="0">
                <a:ln w="0"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2</a:t>
            </a:r>
            <a:r>
              <a:rPr lang="el-GR" b="1" u="sng" baseline="30000" dirty="0" smtClean="0">
                <a:ln w="0"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ο</a:t>
            </a:r>
            <a:r>
              <a:rPr lang="el-GR" b="1" u="sng" dirty="0" smtClean="0">
                <a:ln w="0"/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ερευνητικό μέρος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5" name="Πίνακας 4">
            <a:extLst>
              <a:ext uri="{FF2B5EF4-FFF2-40B4-BE49-F238E27FC236}">
                <a16:creationId xmlns="" xmlns:a16="http://schemas.microsoft.com/office/drawing/2014/main" id="{30414BD8-3A68-58CF-8DEA-C15B42A25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63712195"/>
              </p:ext>
            </p:extLst>
          </p:nvPr>
        </p:nvGraphicFramePr>
        <p:xfrm>
          <a:off x="1043608" y="1875035"/>
          <a:ext cx="7567574" cy="4496232"/>
        </p:xfrm>
        <a:graphic>
          <a:graphicData uri="http://schemas.openxmlformats.org/drawingml/2006/table">
            <a:tbl>
              <a:tblPr firstCol="1" bandRow="1">
                <a:tableStyleId>{00A15C55-8517-42AA-B614-E9B94910E393}</a:tableStyleId>
              </a:tblPr>
              <a:tblGrid>
                <a:gridCol w="2879716">
                  <a:extLst>
                    <a:ext uri="{9D8B030D-6E8A-4147-A177-3AD203B41FA5}">
                      <a16:colId xmlns="" xmlns:a16="http://schemas.microsoft.com/office/drawing/2014/main" val="168804507"/>
                    </a:ext>
                  </a:extLst>
                </a:gridCol>
                <a:gridCol w="4687858">
                  <a:extLst>
                    <a:ext uri="{9D8B030D-6E8A-4147-A177-3AD203B41FA5}">
                      <a16:colId xmlns="" xmlns:a16="http://schemas.microsoft.com/office/drawing/2014/main" val="1130253587"/>
                    </a:ext>
                  </a:extLst>
                </a:gridCol>
              </a:tblGrid>
              <a:tr h="1294547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Σκοπός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Αποτίμηση της αξιοποίησης του ΕΥ στη μαθησιακή διαδικασία</a:t>
                      </a:r>
                      <a:endParaRPr lang="el-GR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630862217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Είδος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effectLst/>
                        </a:rPr>
                        <a:t>Ποιοτική έρευνα- ανάλυση περιεχομένου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5178737"/>
                  </a:ext>
                </a:extLst>
              </a:tr>
              <a:tr h="399502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Χρονική περίοδος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 smtClean="0">
                          <a:effectLst/>
                        </a:rPr>
                        <a:t>Ιανουάριος </a:t>
                      </a:r>
                      <a:r>
                        <a:rPr lang="el-GR" sz="2000" kern="1200" dirty="0">
                          <a:effectLst/>
                        </a:rPr>
                        <a:t>του </a:t>
                      </a:r>
                      <a:r>
                        <a:rPr lang="el-GR" sz="2000" kern="1200" dirty="0" smtClean="0">
                          <a:effectLst/>
                        </a:rPr>
                        <a:t>2026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326836809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Δείγμα έρευνας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effectLst/>
                        </a:rPr>
                        <a:t>Σκόπιμη δειγματοληψία ευκολίας:</a:t>
                      </a:r>
                    </a:p>
                    <a:p>
                      <a:r>
                        <a:rPr lang="en-US" sz="2000" kern="1200" dirty="0">
                          <a:effectLst/>
                        </a:rPr>
                        <a:t>10</a:t>
                      </a:r>
                      <a:r>
                        <a:rPr lang="el-GR" sz="2000" kern="1200" dirty="0">
                          <a:effectLst/>
                        </a:rPr>
                        <a:t> μαθητές </a:t>
                      </a:r>
                      <a:r>
                        <a:rPr lang="el-GR" sz="2000" kern="1200" dirty="0" smtClean="0">
                          <a:effectLst/>
                        </a:rPr>
                        <a:t>Γ` </a:t>
                      </a:r>
                      <a:r>
                        <a:rPr lang="el-GR" sz="2000" kern="1200" dirty="0">
                          <a:effectLst/>
                        </a:rPr>
                        <a:t>τάξη (Δ.Σ. </a:t>
                      </a:r>
                      <a:r>
                        <a:rPr lang="en-US" sz="2000" kern="1200" dirty="0">
                          <a:effectLst/>
                        </a:rPr>
                        <a:t>A</a:t>
                      </a:r>
                      <a:r>
                        <a:rPr lang="el-GR" sz="2000" kern="1200" dirty="0" err="1">
                          <a:effectLst/>
                        </a:rPr>
                        <a:t>γίας</a:t>
                      </a:r>
                      <a:r>
                        <a:rPr lang="el-GR" sz="2000" kern="1200" dirty="0">
                          <a:effectLst/>
                        </a:rPr>
                        <a:t> Βαρβάρας)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13330287"/>
                  </a:ext>
                </a:extLst>
              </a:tr>
              <a:tr h="706813">
                <a:tc>
                  <a:txBody>
                    <a:bodyPr/>
                    <a:lstStyle/>
                    <a:p>
                      <a:pPr algn="ctr"/>
                      <a:r>
                        <a:rPr lang="el-GR" sz="2000" dirty="0"/>
                        <a:t>Μέσα συλλογής δεδομένων</a:t>
                      </a:r>
                      <a:endParaRPr lang="el-GR" sz="20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effectLst/>
                        </a:rPr>
                        <a:t>Ερωτηματολόγιο ερευνητή: </a:t>
                      </a:r>
                      <a:r>
                        <a:rPr lang="el-GR" sz="2000" kern="1200" dirty="0" smtClean="0">
                          <a:effectLst/>
                        </a:rPr>
                        <a:t>10 </a:t>
                      </a:r>
                      <a:r>
                        <a:rPr lang="el-GR" sz="2000" kern="1200" dirty="0">
                          <a:effectLst/>
                        </a:rPr>
                        <a:t>ερωτήσεις ανοιχτής απάντησης </a:t>
                      </a:r>
                      <a:r>
                        <a:rPr lang="el-GR" sz="2000" kern="1200" dirty="0" smtClean="0">
                          <a:effectLst/>
                        </a:rPr>
                        <a:t>(5</a:t>
                      </a:r>
                      <a:r>
                        <a:rPr lang="el-GR" sz="2000" kern="1200" baseline="0" dirty="0" smtClean="0">
                          <a:effectLst/>
                        </a:rPr>
                        <a:t> </a:t>
                      </a:r>
                      <a:r>
                        <a:rPr lang="el-GR" sz="2000" kern="1200" dirty="0" smtClean="0">
                          <a:effectLst/>
                        </a:rPr>
                        <a:t>άξονες</a:t>
                      </a:r>
                      <a:r>
                        <a:rPr lang="el-GR" sz="2000" kern="1200" dirty="0">
                          <a:effectLst/>
                        </a:rPr>
                        <a:t>)</a:t>
                      </a:r>
                      <a:endParaRPr lang="el-GR" sz="20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3079140712"/>
                  </a:ext>
                </a:extLst>
              </a:tr>
              <a:tr h="6817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kern="1200" dirty="0">
                          <a:effectLst/>
                        </a:rPr>
                        <a:t>Μονάδα καταγραφής και ανάλυσης</a:t>
                      </a:r>
                      <a:endParaRPr lang="el-GR" sz="20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l-GR" sz="2000" kern="1200" dirty="0">
                          <a:effectLst/>
                        </a:rPr>
                        <a:t>Φράση με αυτοτελές εννοιολογικό - θεματικό περιεχόμενο</a:t>
                      </a:r>
                      <a:endParaRPr lang="el-GR" sz="2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672661006"/>
                  </a:ext>
                </a:extLst>
              </a:tr>
            </a:tbl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0" y="571480"/>
            <a:ext cx="4285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Ρ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Ε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Υ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Ν</a:t>
            </a: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ΗΤΙΚΟ</a:t>
            </a:r>
          </a:p>
          <a:p>
            <a:pPr algn="ctr"/>
            <a:endParaRPr lang="el-GR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ΜΕΡΟΣ</a:t>
            </a:r>
          </a:p>
          <a:p>
            <a:pPr algn="ctr"/>
            <a:endParaRPr lang="el-GR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2</a:t>
            </a:r>
            <a:endParaRPr lang="el-GR" sz="2000" dirty="0"/>
          </a:p>
        </p:txBody>
      </p:sp>
      <p:pic>
        <p:nvPicPr>
          <p:cNvPr id="7" name="6 - Εικόνα" descr="εικονα μεθοδολογια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54" y="214290"/>
            <a:ext cx="1578412" cy="908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Διάγραμμα 5">
            <a:extLst>
              <a:ext uri="{FF2B5EF4-FFF2-40B4-BE49-F238E27FC236}">
                <a16:creationId xmlns:a16="http://schemas.microsoft.com/office/drawing/2014/main" xmlns="" id="{5013D701-EC1B-D2B1-777E-DFF34613C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9890581"/>
              </p:ext>
            </p:extLst>
          </p:nvPr>
        </p:nvGraphicFramePr>
        <p:xfrm>
          <a:off x="0" y="1214422"/>
          <a:ext cx="10153128" cy="5328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931B1B"/>
                </a:solidFill>
              </a:rPr>
              <a:t>7. Κύρια ευρήματα 1/3</a:t>
            </a:r>
            <a:endParaRPr lang="el-GR" sz="3600" dirty="0"/>
          </a:p>
        </p:txBody>
      </p:sp>
      <p:sp>
        <p:nvSpPr>
          <p:cNvPr id="5" name="4 - Ορθογώνιο"/>
          <p:cNvSpPr/>
          <p:nvPr/>
        </p:nvSpPr>
        <p:spPr>
          <a:xfrm>
            <a:off x="0" y="1142984"/>
            <a:ext cx="428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ΑΠΟΤΕΛΕΣΜΑΤΑ</a:t>
            </a:r>
          </a:p>
        </p:txBody>
      </p:sp>
      <p:sp>
        <p:nvSpPr>
          <p:cNvPr id="6" name="Στρογγυλεμένο ορθογώνιο 5">
            <a:extLst>
              <a:ext uri="{FF2B5EF4-FFF2-40B4-BE49-F238E27FC236}">
                <a16:creationId xmlns="" xmlns:a16="http://schemas.microsoft.com/office/drawing/2014/main" id="{C0485188-0C08-B373-C4C4-3786D601DA00}"/>
              </a:ext>
            </a:extLst>
          </p:cNvPr>
          <p:cNvSpPr/>
          <p:nvPr/>
        </p:nvSpPr>
        <p:spPr>
          <a:xfrm>
            <a:off x="1071538" y="1214422"/>
            <a:ext cx="2088233" cy="1268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Βιβλιογραφική τεκμηρίωση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ποικίλων πηγών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Κριτική συζήτηση πληροφοριών</a:t>
            </a:r>
          </a:p>
        </p:txBody>
      </p:sp>
      <p:sp>
        <p:nvSpPr>
          <p:cNvPr id="10" name="Στρογγυλεμένο ορθογώνιο 7">
            <a:extLst>
              <a:ext uri="{FF2B5EF4-FFF2-40B4-BE49-F238E27FC236}">
                <a16:creationId xmlns="" xmlns:a16="http://schemas.microsoft.com/office/drawing/2014/main" id="{45DDDBBF-84AA-A17F-90CF-BB13AAD99538}"/>
              </a:ext>
            </a:extLst>
          </p:cNvPr>
          <p:cNvSpPr/>
          <p:nvPr/>
        </p:nvSpPr>
        <p:spPr>
          <a:xfrm>
            <a:off x="3786182" y="1214422"/>
            <a:ext cx="2565991" cy="151216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Φιλικό ύφος γραφής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καθομιλούμενης γλώσσας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Χρήση προσωπικών – κτητικών αντωνυμιών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Πολυμεσικά στοιχεία και χρώματα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Στρογγυλεμένο ορθογώνιο 8">
            <a:extLst>
              <a:ext uri="{FF2B5EF4-FFF2-40B4-BE49-F238E27FC236}">
                <a16:creationId xmlns="" xmlns:a16="http://schemas.microsoft.com/office/drawing/2014/main" id="{CFF3DAA6-C19B-1070-BE7C-3E763D814F50}"/>
              </a:ext>
            </a:extLst>
          </p:cNvPr>
          <p:cNvSpPr/>
          <p:nvPr/>
        </p:nvSpPr>
        <p:spPr>
          <a:xfrm>
            <a:off x="6809260" y="1214422"/>
            <a:ext cx="2334740" cy="136828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Κατανοητά – αναγνωρίσιμα κουμπιά και εικονίδια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Εύκολη πλοήγηση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Αξιοπιστία υπερσυνδέσμων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Στρογγυλεμένο ορθογώνιο 9">
            <a:extLst>
              <a:ext uri="{FF2B5EF4-FFF2-40B4-BE49-F238E27FC236}">
                <a16:creationId xmlns="" xmlns:a16="http://schemas.microsoft.com/office/drawing/2014/main" id="{379A2C24-4D5F-15C6-FF6A-2D8549C2D3CA}"/>
              </a:ext>
            </a:extLst>
          </p:cNvPr>
          <p:cNvSpPr/>
          <p:nvPr/>
        </p:nvSpPr>
        <p:spPr>
          <a:xfrm>
            <a:off x="6786578" y="3143248"/>
            <a:ext cx="2357422" cy="139254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Σαφείς οδηγίες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Οπτικά μέσα (βέλη, πλαίσια, χρώματα, έντονη γραφή)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Ύπαρξη επεξηγηματικών σχολίων</a:t>
            </a:r>
          </a:p>
        </p:txBody>
      </p:sp>
      <p:sp>
        <p:nvSpPr>
          <p:cNvPr id="22" name="Στρογγυλεμένο ορθογώνιο 10">
            <a:extLst>
              <a:ext uri="{FF2B5EF4-FFF2-40B4-BE49-F238E27FC236}">
                <a16:creationId xmlns="" xmlns:a16="http://schemas.microsoft.com/office/drawing/2014/main" id="{681FA3DA-9A7B-EA1C-F07D-6C68CE66DF98}"/>
              </a:ext>
            </a:extLst>
          </p:cNvPr>
          <p:cNvSpPr/>
          <p:nvPr/>
        </p:nvSpPr>
        <p:spPr>
          <a:xfrm>
            <a:off x="3757610" y="3071810"/>
            <a:ext cx="2457464" cy="14287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που ενθαρρύνουν την ανταλλαγή απόψεων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που ενθαρρύνουν τη συναισθηματική εμπλοκή</a:t>
            </a:r>
          </a:p>
        </p:txBody>
      </p:sp>
      <p:sp>
        <p:nvSpPr>
          <p:cNvPr id="26" name="Στρογγυλεμένο ορθογώνιο 11">
            <a:extLst>
              <a:ext uri="{FF2B5EF4-FFF2-40B4-BE49-F238E27FC236}">
                <a16:creationId xmlns="" xmlns:a16="http://schemas.microsoft.com/office/drawing/2014/main" id="{52238D07-163E-EF79-48C2-F47BDD0916B1}"/>
              </a:ext>
            </a:extLst>
          </p:cNvPr>
          <p:cNvSpPr/>
          <p:nvPr/>
        </p:nvSpPr>
        <p:spPr>
          <a:xfrm>
            <a:off x="515273" y="2922464"/>
            <a:ext cx="2749272" cy="162431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αυτοαξιολόγησης – κριτικής σκέψης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Δραστηριότητες σύνδεσης νέας γνώσης με προσωπικές εμπειρίες </a:t>
            </a:r>
          </a:p>
          <a:p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Στρογγυλεμένο ορθογώνιο 12">
            <a:extLst>
              <a:ext uri="{FF2B5EF4-FFF2-40B4-BE49-F238E27FC236}">
                <a16:creationId xmlns="" xmlns:a16="http://schemas.microsoft.com/office/drawing/2014/main" id="{2953BDA9-8114-43CB-ADF6-4F7378489837}"/>
              </a:ext>
            </a:extLst>
          </p:cNvPr>
          <p:cNvSpPr/>
          <p:nvPr/>
        </p:nvSpPr>
        <p:spPr>
          <a:xfrm>
            <a:off x="480690" y="4995776"/>
            <a:ext cx="3276919" cy="150505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Σαφήνεια σκοπού και προσδοκώμενων μαθησιακών αποτελεσμάτων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1"/>
                </a:solidFill>
                <a:latin typeface="Trebuchet MS" panose="020B0603020202020204" pitchFamily="34" charset="0"/>
              </a:rPr>
              <a:t>Έλεγχος προόδου με βάση τα προσδοκώμενα μαθησιακά αποτελέσματα και αναστοχασμός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34" name="Στρογγυλεμένο ορθογώνιο 12">
            <a:extLst>
              <a:ext uri="{FF2B5EF4-FFF2-40B4-BE49-F238E27FC236}">
                <a16:creationId xmlns="" xmlns:a16="http://schemas.microsoft.com/office/drawing/2014/main" id="{A33586CE-11F2-7268-CB43-B516F9F5153E}"/>
              </a:ext>
            </a:extLst>
          </p:cNvPr>
          <p:cNvSpPr/>
          <p:nvPr/>
        </p:nvSpPr>
        <p:spPr>
          <a:xfrm>
            <a:off x="4269359" y="4856484"/>
            <a:ext cx="3276919" cy="164435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Ισορροπημένη ενσωμάτωση οπτικού και λεκτικού περιεχομένου</a:t>
            </a:r>
            <a:endParaRPr lang="en-US" sz="1300" dirty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Υποστήριξη μάθησης μέσω χρωμάτων, ήχων και κινουμένων γραφικών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tx1"/>
                </a:solidFill>
                <a:latin typeface="Trebuchet MS" panose="020B0603020202020204" pitchFamily="34" charset="0"/>
              </a:rPr>
              <a:t>Ενίσχυση κατανόησης μέσω εναλλαγής κειμένου, εικόνας, βίντεο </a:t>
            </a:r>
          </a:p>
        </p:txBody>
      </p:sp>
      <p:sp>
        <p:nvSpPr>
          <p:cNvPr id="35" name="Επεξήγηση με επάνω βέλος 3">
            <a:extLst>
              <a:ext uri="{FF2B5EF4-FFF2-40B4-BE49-F238E27FC236}">
                <a16:creationId xmlns="" xmlns:a16="http://schemas.microsoft.com/office/drawing/2014/main" id="{7E976630-9BA6-106D-ADCE-B93A13C32B09}"/>
              </a:ext>
            </a:extLst>
          </p:cNvPr>
          <p:cNvSpPr/>
          <p:nvPr/>
        </p:nvSpPr>
        <p:spPr>
          <a:xfrm>
            <a:off x="7582219" y="5165539"/>
            <a:ext cx="1546426" cy="1596854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Αποτελέσματα έρευνας από ειδικούς της ΕξΑΕ</a:t>
            </a:r>
          </a:p>
        </p:txBody>
      </p:sp>
      <p:pic>
        <p:nvPicPr>
          <p:cNvPr id="36" name="35 - Εικόνα" descr="εικονα reult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9454" y="214290"/>
            <a:ext cx="1954962" cy="86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  <p:bldP spid="18" grpId="0" animBg="1"/>
      <p:bldP spid="22" grpId="0" animBg="1"/>
      <p:bldP spid="26" grpId="0" animBg="1"/>
      <p:bldP spid="30" grpId="0" animBg="1"/>
      <p:bldP spid="34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Διάγραμμα 5">
            <a:extLst>
              <a:ext uri="{FF2B5EF4-FFF2-40B4-BE49-F238E27FC236}">
                <a16:creationId xmlns:a16="http://schemas.microsoft.com/office/drawing/2014/main" xmlns="" id="{5D350572-98DE-CA1E-DB96-C5479D08E6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176827607"/>
              </p:ext>
            </p:extLst>
          </p:nvPr>
        </p:nvGraphicFramePr>
        <p:xfrm>
          <a:off x="500034" y="1214422"/>
          <a:ext cx="8643966" cy="54714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931B1B"/>
                </a:solidFill>
              </a:rPr>
              <a:t>7. Κύρια ευρήματα 2/3</a:t>
            </a:r>
            <a:endParaRPr lang="el-GR" sz="3600" dirty="0"/>
          </a:p>
        </p:txBody>
      </p:sp>
      <p:sp>
        <p:nvSpPr>
          <p:cNvPr id="4" name="Στρογγυλεμένο ορθογώνιο 5">
            <a:extLst>
              <a:ext uri="{FF2B5EF4-FFF2-40B4-BE49-F238E27FC236}">
                <a16:creationId xmlns="" xmlns:a16="http://schemas.microsoft.com/office/drawing/2014/main" id="{0195D8D9-53D7-86E8-F8D5-C1D5321645F3}"/>
              </a:ext>
            </a:extLst>
          </p:cNvPr>
          <p:cNvSpPr/>
          <p:nvPr/>
        </p:nvSpPr>
        <p:spPr>
          <a:xfrm>
            <a:off x="500034" y="2071678"/>
            <a:ext cx="2357454" cy="15773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Λειτουργικό και </a:t>
            </a:r>
            <a:r>
              <a:rPr lang="el-GR" sz="1400" b="1" dirty="0" err="1" smtClean="0">
                <a:solidFill>
                  <a:schemeClr val="tx1"/>
                </a:solidFill>
              </a:rPr>
              <a:t>προσβάσιμο</a:t>
            </a:r>
            <a:r>
              <a:rPr lang="el-GR" sz="1400" b="1" dirty="0" smtClean="0">
                <a:solidFill>
                  <a:schemeClr val="tx1"/>
                </a:solidFill>
              </a:rPr>
              <a:t> ΕΥ.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Απλή πλοήγηση.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/>
              <a:t>Ελάχιστη αρχική υποστήριξη χρήστη.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4" name="Στρογγυλεμένο ορθογώνιο 9">
            <a:extLst>
              <a:ext uri="{FF2B5EF4-FFF2-40B4-BE49-F238E27FC236}">
                <a16:creationId xmlns="" xmlns:a16="http://schemas.microsoft.com/office/drawing/2014/main" id="{AF7FFB1A-CD15-090C-AB17-B33A4ABE032D}"/>
              </a:ext>
            </a:extLst>
          </p:cNvPr>
          <p:cNvSpPr/>
          <p:nvPr/>
        </p:nvSpPr>
        <p:spPr>
          <a:xfrm>
            <a:off x="2143108" y="4357694"/>
            <a:ext cx="2500330" cy="151575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err="1" smtClean="0"/>
              <a:t>Πολυμεσικά</a:t>
            </a:r>
            <a:r>
              <a:rPr lang="el-GR" sz="1400" b="1" dirty="0" smtClean="0"/>
              <a:t> και </a:t>
            </a:r>
            <a:r>
              <a:rPr lang="el-GR" sz="1400" b="1" dirty="0" err="1" smtClean="0"/>
              <a:t>διαδραστικά</a:t>
            </a:r>
            <a:r>
              <a:rPr lang="el-GR" sz="1400" b="1" dirty="0" smtClean="0"/>
              <a:t> χαρακτηριστικά.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/>
              <a:t>Οι χαρακτήρες της «Πηνελόπης» και του «Οδυσσέα».</a:t>
            </a: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17" name="Στρογγυλεμένο ορθογώνιο 10">
            <a:extLst>
              <a:ext uri="{FF2B5EF4-FFF2-40B4-BE49-F238E27FC236}">
                <a16:creationId xmlns="" xmlns:a16="http://schemas.microsoft.com/office/drawing/2014/main" id="{83E5DABF-2169-8B0C-A842-EB9F985B9CC8}"/>
              </a:ext>
            </a:extLst>
          </p:cNvPr>
          <p:cNvSpPr/>
          <p:nvPr/>
        </p:nvSpPr>
        <p:spPr>
          <a:xfrm>
            <a:off x="3428992" y="2000240"/>
            <a:ext cx="2673183" cy="157163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b="1" dirty="0" smtClean="0"/>
              <a:t>Σαφής, κατανοητή παρουσίαση του γνωστικού αντικειμένου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b="1" dirty="0" smtClean="0">
                <a:solidFill>
                  <a:schemeClr val="tx1"/>
                </a:solidFill>
              </a:rPr>
              <a:t>Συνδυασμός βίντεο, γραπτών οδηγιών  και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l-GR" sz="1300" b="1" dirty="0" smtClean="0">
                <a:solidFill>
                  <a:schemeClr val="tx1"/>
                </a:solidFill>
              </a:rPr>
              <a:t>αφήγησης</a:t>
            </a:r>
            <a:r>
              <a:rPr lang="en-US" sz="1300" b="1" dirty="0" smtClean="0">
                <a:solidFill>
                  <a:schemeClr val="tx1"/>
                </a:solidFill>
              </a:rPr>
              <a:t> </a:t>
            </a:r>
            <a:r>
              <a:rPr lang="el-GR" sz="1300" b="1" dirty="0" smtClean="0">
                <a:solidFill>
                  <a:schemeClr val="tx1"/>
                </a:solidFill>
              </a:rPr>
              <a:t>από ψηφιακό </a:t>
            </a:r>
            <a:r>
              <a:rPr lang="en-US" sz="1300" b="1" dirty="0" smtClean="0">
                <a:solidFill>
                  <a:schemeClr val="tx1"/>
                </a:solidFill>
              </a:rPr>
              <a:t>Avatar</a:t>
            </a:r>
            <a:endParaRPr lang="el-GR" sz="13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300" b="1" dirty="0" smtClean="0">
                <a:solidFill>
                  <a:schemeClr val="tx1"/>
                </a:solidFill>
              </a:rPr>
              <a:t>Διευκρινίσεις για τις δραστηριότητες </a:t>
            </a:r>
          </a:p>
        </p:txBody>
      </p:sp>
      <p:sp>
        <p:nvSpPr>
          <p:cNvPr id="19" name="Στρογγυλεμένο ορθογώνιο 11">
            <a:extLst>
              <a:ext uri="{FF2B5EF4-FFF2-40B4-BE49-F238E27FC236}">
                <a16:creationId xmlns="" xmlns:a16="http://schemas.microsoft.com/office/drawing/2014/main" id="{19C651DB-E82D-D207-5835-AD41B991681F}"/>
              </a:ext>
            </a:extLst>
          </p:cNvPr>
          <p:cNvSpPr/>
          <p:nvPr/>
        </p:nvSpPr>
        <p:spPr>
          <a:xfrm>
            <a:off x="6715140" y="1928802"/>
            <a:ext cx="2428860" cy="171451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Δραστηριότητες </a:t>
            </a:r>
            <a:r>
              <a:rPr lang="el-GR" sz="1400" b="1" dirty="0">
                <a:solidFill>
                  <a:schemeClr val="tx1"/>
                </a:solidFill>
              </a:rPr>
              <a:t>με ανατροφοδότηση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Διασκεδαστικά παιχνίδια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Συνδυασμοί χρωμάτων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>
                <a:solidFill>
                  <a:schemeClr val="tx1"/>
                </a:solidFill>
              </a:rPr>
              <a:t>Εντυπωσιακά βίντεο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400" b="1" dirty="0">
              <a:solidFill>
                <a:schemeClr val="tx1"/>
              </a:solidFill>
            </a:endParaRPr>
          </a:p>
        </p:txBody>
      </p:sp>
      <p:sp>
        <p:nvSpPr>
          <p:cNvPr id="23" name="Στρογγυλεμένο ορθογώνιο 7">
            <a:extLst>
              <a:ext uri="{FF2B5EF4-FFF2-40B4-BE49-F238E27FC236}">
                <a16:creationId xmlns="" xmlns:a16="http://schemas.microsoft.com/office/drawing/2014/main" id="{D0694B54-D509-3A2E-881E-AE03060DC8F8}"/>
              </a:ext>
            </a:extLst>
          </p:cNvPr>
          <p:cNvSpPr/>
          <p:nvPr/>
        </p:nvSpPr>
        <p:spPr>
          <a:xfrm>
            <a:off x="5572132" y="4357694"/>
            <a:ext cx="2952328" cy="145756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/>
              <a:t>Προτίμηση εξ αποστάσεως μελέτης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 smtClean="0"/>
              <a:t>Συνδυασμός δια ζώσης με ψηφιακού υλικού. 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Επεξήγηση με επάνω βέλος 3">
            <a:extLst>
              <a:ext uri="{FF2B5EF4-FFF2-40B4-BE49-F238E27FC236}">
                <a16:creationId xmlns="" xmlns:a16="http://schemas.microsoft.com/office/drawing/2014/main" id="{4196D35A-F06C-B562-A46B-5E6A1137ECC2}"/>
              </a:ext>
            </a:extLst>
          </p:cNvPr>
          <p:cNvSpPr/>
          <p:nvPr/>
        </p:nvSpPr>
        <p:spPr>
          <a:xfrm>
            <a:off x="500035" y="5143512"/>
            <a:ext cx="1571636" cy="1457562"/>
          </a:xfrm>
          <a:prstGeom prst="up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el-GR" sz="1600" dirty="0">
                <a:solidFill>
                  <a:schemeClr val="tx1"/>
                </a:solidFill>
                <a:latin typeface="Trebuchet MS" panose="020B0603020202020204" pitchFamily="34" charset="0"/>
              </a:rPr>
              <a:t>Αποτελέσματα έρευνας από μαθητές </a:t>
            </a:r>
            <a:r>
              <a:rPr lang="el-GR" sz="16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Γ΄</a:t>
            </a:r>
            <a:r>
              <a:rPr lang="el-GR" sz="1600" dirty="0" err="1">
                <a:solidFill>
                  <a:schemeClr val="tx1"/>
                </a:solidFill>
                <a:latin typeface="Trebuchet MS" panose="020B0603020202020204" pitchFamily="34" charset="0"/>
              </a:rPr>
              <a:t>Δημοτικού</a:t>
            </a:r>
            <a:endParaRPr lang="el-GR" sz="16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24 - Ορθογώνιο"/>
          <p:cNvSpPr/>
          <p:nvPr/>
        </p:nvSpPr>
        <p:spPr>
          <a:xfrm>
            <a:off x="142844" y="1142984"/>
            <a:ext cx="2857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ΑΠΟΤΕΛΕΣΜΑΤΑ</a:t>
            </a:r>
            <a:endParaRPr lang="el-GR" dirty="0"/>
          </a:p>
        </p:txBody>
      </p:sp>
      <p:pic>
        <p:nvPicPr>
          <p:cNvPr id="26" name="Εικόνα 17" descr="Εικόνα που περιέχει γραφικά&#10;&#10;Το περιεχόμενο που δημιουργείται από AI ενδέχεται να είναι εσφαλμένο.">
            <a:extLst>
              <a:ext uri="{FF2B5EF4-FFF2-40B4-BE49-F238E27FC236}">
                <a16:creationId xmlns="" xmlns:a16="http://schemas.microsoft.com/office/drawing/2014/main" id="{66975A83-C4CA-8936-7350-7249BA9748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3214686"/>
            <a:ext cx="361180" cy="361180"/>
          </a:xfrm>
          <a:prstGeom prst="rect">
            <a:avLst/>
          </a:prstGeom>
        </p:spPr>
      </p:pic>
      <p:pic>
        <p:nvPicPr>
          <p:cNvPr id="27" name="26 - Εικόνα" descr="εικονα reult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43768" y="214290"/>
            <a:ext cx="1740648" cy="86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7" grpId="0" animBg="1"/>
      <p:bldP spid="19" grpId="0" animBg="1"/>
      <p:bldP spid="23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931B1B"/>
                </a:solidFill>
              </a:rPr>
              <a:t>7. Κύρια ευρήματα 3/3</a:t>
            </a:r>
            <a:endParaRPr lang="el-GR" sz="3600" dirty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1071539" y="1428736"/>
            <a:ext cx="2143140" cy="214314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sp>
      <p:sp>
        <p:nvSpPr>
          <p:cNvPr id="5" name="4 - Ορθογώνιο"/>
          <p:cNvSpPr/>
          <p:nvPr/>
        </p:nvSpPr>
        <p:spPr>
          <a:xfrm>
            <a:off x="3786182" y="1500174"/>
            <a:ext cx="5143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1600" dirty="0" smtClean="0">
                <a:latin typeface="Trebuchet MS" panose="020B0603020202020204" pitchFamily="34" charset="0"/>
                <a:sym typeface="Wingdings 2"/>
              </a:rPr>
              <a:t> </a:t>
            </a:r>
            <a:r>
              <a:rPr lang="el-GR" sz="1600" dirty="0" smtClean="0">
                <a:latin typeface="+mn-lt"/>
              </a:rPr>
              <a:t>Εύκολη πλοήγηση και αυτονομία μαθητών</a:t>
            </a:r>
          </a:p>
          <a:p>
            <a:pPr lvl="0"/>
            <a:r>
              <a:rPr lang="el-GR" sz="1600" dirty="0" smtClean="0">
                <a:latin typeface="+mn-lt"/>
                <a:sym typeface="Wingdings 2"/>
              </a:rPr>
              <a:t> Ποικιλία δραστηριοτήτων</a:t>
            </a:r>
          </a:p>
          <a:p>
            <a:pPr lvl="0"/>
            <a:r>
              <a:rPr lang="el-GR" sz="1600" dirty="0" smtClean="0">
                <a:latin typeface="+mn-lt"/>
                <a:sym typeface="Wingdings 2"/>
              </a:rPr>
              <a:t> </a:t>
            </a:r>
            <a:r>
              <a:rPr lang="el-GR" sz="1600" dirty="0" err="1" smtClean="0">
                <a:latin typeface="+mn-lt"/>
                <a:sym typeface="Wingdings 2"/>
              </a:rPr>
              <a:t>Πολυτροπικό</a:t>
            </a:r>
            <a:r>
              <a:rPr lang="el-GR" sz="1600" dirty="0" smtClean="0">
                <a:latin typeface="+mn-lt"/>
                <a:sym typeface="Wingdings 2"/>
              </a:rPr>
              <a:t> και </a:t>
            </a:r>
            <a:r>
              <a:rPr lang="el-GR" sz="1600" dirty="0" err="1" smtClean="0">
                <a:latin typeface="+mn-lt"/>
                <a:sym typeface="Wingdings 2"/>
              </a:rPr>
              <a:t>πολυμεσικό</a:t>
            </a:r>
            <a:r>
              <a:rPr lang="el-GR" sz="1600" dirty="0" smtClean="0">
                <a:latin typeface="+mn-lt"/>
                <a:sym typeface="Wingdings 2"/>
              </a:rPr>
              <a:t> περιβάλλον</a:t>
            </a:r>
          </a:p>
          <a:p>
            <a:pPr lvl="0"/>
            <a:r>
              <a:rPr lang="el-GR" sz="1600" dirty="0" smtClean="0">
                <a:latin typeface="+mn-lt"/>
                <a:sym typeface="Wingdings 2"/>
              </a:rPr>
              <a:t> Χρήση ψηφιακών χαρακτήρων (</a:t>
            </a:r>
            <a:r>
              <a:rPr lang="el-GR" sz="1600" dirty="0" err="1" smtClean="0">
                <a:latin typeface="+mn-lt"/>
                <a:sym typeface="Wingdings 2"/>
              </a:rPr>
              <a:t>avatar</a:t>
            </a:r>
            <a:r>
              <a:rPr lang="el-GR" sz="1600" dirty="0" smtClean="0">
                <a:latin typeface="+mn-lt"/>
                <a:sym typeface="Wingdings 2"/>
              </a:rPr>
              <a:t> «Πηνελόπη») που εμψυχώνουν και καθοδηγούν.</a:t>
            </a:r>
          </a:p>
          <a:p>
            <a:pPr lvl="0"/>
            <a:r>
              <a:rPr lang="el-GR" sz="1600" dirty="0" smtClean="0">
                <a:latin typeface="+mn-lt"/>
                <a:sym typeface="Wingdings 2"/>
              </a:rPr>
              <a:t> Υψηλό ενδιαφέρον και εμπλοκή μαθητών</a:t>
            </a:r>
            <a:endParaRPr lang="el-GR" sz="1600" dirty="0">
              <a:latin typeface="+mn-lt"/>
              <a:sym typeface="Wingdings 2"/>
            </a:endParaRPr>
          </a:p>
        </p:txBody>
      </p:sp>
      <p:sp>
        <p:nvSpPr>
          <p:cNvPr id="6" name="TextBox 8">
            <a:extLst>
              <a:ext uri="{FF2B5EF4-FFF2-40B4-BE49-F238E27FC236}">
                <a16:creationId xmlns="" xmlns:a16="http://schemas.microsoft.com/office/drawing/2014/main" id="{D92C2578-2791-5188-C3F6-D71657EE9757}"/>
              </a:ext>
            </a:extLst>
          </p:cNvPr>
          <p:cNvSpPr txBox="1"/>
          <p:nvPr/>
        </p:nvSpPr>
        <p:spPr>
          <a:xfrm>
            <a:off x="1500166" y="2428869"/>
            <a:ext cx="13573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700" b="1" dirty="0">
                <a:solidFill>
                  <a:srgbClr val="FFFFCC"/>
                </a:solidFill>
                <a:latin typeface="Trebuchet MS" panose="020B0603020202020204" pitchFamily="34" charset="0"/>
              </a:rPr>
              <a:t>Προτάσεις Βελτίωσης</a:t>
            </a:r>
          </a:p>
        </p:txBody>
      </p:sp>
      <p:sp>
        <p:nvSpPr>
          <p:cNvPr id="7" name="6 - Μείον"/>
          <p:cNvSpPr/>
          <p:nvPr/>
        </p:nvSpPr>
        <p:spPr>
          <a:xfrm rot="21300000">
            <a:off x="135235" y="3104037"/>
            <a:ext cx="8981035" cy="1028464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sp>
      <p:sp>
        <p:nvSpPr>
          <p:cNvPr id="8" name="7 - Βέλος προς τα επάνω"/>
          <p:cNvSpPr/>
          <p:nvPr/>
        </p:nvSpPr>
        <p:spPr>
          <a:xfrm>
            <a:off x="6143636" y="3714752"/>
            <a:ext cx="2071702" cy="1857388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618CF0C8-FB88-DAD5-BBD9-A6A0C16DA581}"/>
              </a:ext>
            </a:extLst>
          </p:cNvPr>
          <p:cNvSpPr txBox="1"/>
          <p:nvPr/>
        </p:nvSpPr>
        <p:spPr>
          <a:xfrm>
            <a:off x="6715140" y="4500571"/>
            <a:ext cx="1071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FFCC"/>
                </a:solidFill>
                <a:latin typeface="Trebuchet MS" panose="020B0603020202020204" pitchFamily="34" charset="0"/>
              </a:rPr>
              <a:t>Δυνατά</a:t>
            </a:r>
            <a:r>
              <a:rPr lang="el-GR" b="1" dirty="0">
                <a:solidFill>
                  <a:srgbClr val="FFFFCC"/>
                </a:solidFill>
              </a:rPr>
              <a:t> </a:t>
            </a:r>
            <a:r>
              <a:rPr lang="el-GR" sz="2000" b="1" dirty="0">
                <a:solidFill>
                  <a:srgbClr val="FFFFCC"/>
                </a:solidFill>
                <a:latin typeface="Trebuchet MS" panose="020B0603020202020204" pitchFamily="34" charset="0"/>
              </a:rPr>
              <a:t>σημεία</a:t>
            </a:r>
          </a:p>
        </p:txBody>
      </p:sp>
      <p:sp>
        <p:nvSpPr>
          <p:cNvPr id="10" name="9 - Ορθογώνιο"/>
          <p:cNvSpPr/>
          <p:nvPr/>
        </p:nvSpPr>
        <p:spPr>
          <a:xfrm rot="10800000" flipV="1">
            <a:off x="857224" y="4572008"/>
            <a:ext cx="44291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Wingdings 2"/>
              <a:buChar char=""/>
            </a:pPr>
            <a:r>
              <a:rPr lang="el-GR" sz="1600" dirty="0" smtClean="0">
                <a:latin typeface="+mn-lt"/>
                <a:sym typeface="Wingdings 2"/>
              </a:rPr>
              <a:t>Μείωση όγκου κειμένων- πληροφοριών </a:t>
            </a:r>
          </a:p>
        </p:txBody>
      </p:sp>
      <p:sp>
        <p:nvSpPr>
          <p:cNvPr id="11" name="10 - Ορθογώνιο"/>
          <p:cNvSpPr/>
          <p:nvPr/>
        </p:nvSpPr>
        <p:spPr>
          <a:xfrm>
            <a:off x="0" y="1285860"/>
            <a:ext cx="428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ΑΠΟΤΕΛΕΣΜΑΤΑ</a:t>
            </a:r>
            <a:endParaRPr lang="el-GR" dirty="0"/>
          </a:p>
        </p:txBody>
      </p:sp>
      <p:pic>
        <p:nvPicPr>
          <p:cNvPr id="12" name="11 - Εικόνα" descr="εικονα reult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214290"/>
            <a:ext cx="1740648" cy="8601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Ευχαριστίες 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5" name="Rectangle 10">
            <a:extLst>
              <a:ext uri="{FF2B5EF4-FFF2-40B4-BE49-F238E27FC236}">
                <a16:creationId xmlns="" xmlns:a16="http://schemas.microsoft.com/office/drawing/2014/main" id="{7A55B7F7-166E-05F7-0278-4827F77F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5918" y="1714488"/>
            <a:ext cx="5072098" cy="571504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>
              <a:buNone/>
            </a:pPr>
            <a:r>
              <a:rPr lang="el-GR" sz="2800" dirty="0" smtClean="0"/>
              <a:t>            </a:t>
            </a:r>
            <a:r>
              <a:rPr lang="el-GR" sz="2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Στην τριμελή επιτροπή επίβλεψης ΔΕ</a:t>
            </a:r>
            <a:endParaRPr lang="el-GR" sz="2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="" xmlns:a16="http://schemas.microsoft.com/office/drawing/2014/main" id="{47E9130A-B1F8-25C1-BB19-2E02C207CC62}"/>
              </a:ext>
            </a:extLst>
          </p:cNvPr>
          <p:cNvSpPr/>
          <p:nvPr/>
        </p:nvSpPr>
        <p:spPr>
          <a:xfrm>
            <a:off x="1785918" y="2714620"/>
            <a:ext cx="5136936" cy="50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altLang="ko-K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Στην ομάδα μου «</a:t>
            </a:r>
            <a:r>
              <a:rPr lang="en-US" altLang="ko-K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New Entry</a:t>
            </a:r>
            <a:r>
              <a:rPr lang="el-GR" altLang="ko-K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ko-KR" altLang="en-US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="" xmlns:a16="http://schemas.microsoft.com/office/drawing/2014/main" id="{9F90156F-D8B3-3FDF-9688-CC0815FA3DE5}"/>
              </a:ext>
            </a:extLst>
          </p:cNvPr>
          <p:cNvSpPr/>
          <p:nvPr/>
        </p:nvSpPr>
        <p:spPr>
          <a:xfrm>
            <a:off x="1785918" y="3500438"/>
            <a:ext cx="5208374" cy="504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1800" dirty="0">
                <a:solidFill>
                  <a:srgbClr val="918485">
                    <a:lumMod val="50000"/>
                  </a:srgbClr>
                </a:solidFill>
                <a:latin typeface="Trebuchet MS" panose="020B0603020202020204" pitchFamily="34" charset="0"/>
              </a:rPr>
              <a:t>          </a:t>
            </a:r>
            <a:r>
              <a:rPr lang="el-GR" sz="1800" dirty="0" smtClean="0">
                <a:solidFill>
                  <a:srgbClr val="918485">
                    <a:lumMod val="50000"/>
                  </a:srgbClr>
                </a:solidFill>
                <a:latin typeface="Trebuchet MS" panose="020B0603020202020204" pitchFamily="34" charset="0"/>
              </a:rPr>
              <a:t>  </a:t>
            </a:r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Στους 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συμμετέχοντες στην έρευνα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="" xmlns:a16="http://schemas.microsoft.com/office/drawing/2014/main" id="{8FE88D0C-5B1D-3067-8480-C901BD6674D2}"/>
              </a:ext>
            </a:extLst>
          </p:cNvPr>
          <p:cNvSpPr/>
          <p:nvPr/>
        </p:nvSpPr>
        <p:spPr>
          <a:xfrm>
            <a:off x="1785918" y="4429132"/>
            <a:ext cx="5208374" cy="504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l-GR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Στον </a:t>
            </a:r>
            <a:r>
              <a:rPr lang="el-GR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σύζυγό μου</a:t>
            </a:r>
          </a:p>
        </p:txBody>
      </p:sp>
      <p:sp>
        <p:nvSpPr>
          <p:cNvPr id="9" name="8 - Ορθογώνιο"/>
          <p:cNvSpPr/>
          <p:nvPr/>
        </p:nvSpPr>
        <p:spPr>
          <a:xfrm>
            <a:off x="1" y="1571612"/>
            <a:ext cx="4285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 smtClean="0">
                <a:solidFill>
                  <a:srgbClr val="FFC000"/>
                </a:solidFill>
              </a:rPr>
              <a:t>ΕΥΧΑΡΙΣΤΙΕΣ 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10" name="9 - Εικόνα" descr="εικονα ευχαριστώ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83753"/>
            <a:ext cx="1785950" cy="104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931B1B"/>
                </a:solidFill>
              </a:rPr>
              <a:t>8. Συμπεράσματα 1/3</a:t>
            </a:r>
            <a:endParaRPr lang="el-GR" sz="3600" dirty="0"/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="" xmlns:a16="http://schemas.microsoft.com/office/drawing/2014/main" id="{B8712A2D-60DA-E607-1CC3-0FA2C025832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81919997"/>
              </p:ext>
            </p:extLst>
          </p:nvPr>
        </p:nvGraphicFramePr>
        <p:xfrm>
          <a:off x="844826" y="1340768"/>
          <a:ext cx="831641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0" y="1357298"/>
            <a:ext cx="428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ΣΥΜΠΕΡΑΣΜΑΤΑ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6" name="5 - Εικόνα" descr="εικον ασθμπερασματ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142852"/>
            <a:ext cx="1439346" cy="95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931B1B"/>
                </a:solidFill>
              </a:rPr>
              <a:t/>
            </a:r>
            <a:br>
              <a:rPr lang="el-GR" sz="4000" dirty="0" smtClean="0">
                <a:solidFill>
                  <a:srgbClr val="931B1B"/>
                </a:solidFill>
              </a:rPr>
            </a:br>
            <a:r>
              <a:rPr lang="el-GR" sz="4000" dirty="0" smtClean="0">
                <a:solidFill>
                  <a:srgbClr val="931B1B"/>
                </a:solidFill>
              </a:rPr>
              <a:t>8. Συμπεράσματα 2/3</a:t>
            </a:r>
            <a:r>
              <a:rPr lang="el-GR" sz="4800" dirty="0" smtClean="0">
                <a:solidFill>
                  <a:srgbClr val="931B1B"/>
                </a:solidFill>
              </a:rPr>
              <a:t/>
            </a:r>
            <a:br>
              <a:rPr lang="el-GR" sz="4800" dirty="0" smtClean="0">
                <a:solidFill>
                  <a:srgbClr val="931B1B"/>
                </a:solidFill>
              </a:rPr>
            </a:br>
            <a:endParaRPr lang="el-GR" dirty="0"/>
          </a:p>
        </p:txBody>
      </p:sp>
      <p:graphicFrame>
        <p:nvGraphicFramePr>
          <p:cNvPr id="4" name="Διάγραμμα 7">
            <a:extLst>
              <a:ext uri="{FF2B5EF4-FFF2-40B4-BE49-F238E27FC236}">
                <a16:creationId xmlns="" xmlns:a16="http://schemas.microsoft.com/office/drawing/2014/main" id="{42859C09-B299-4F9E-D686-BCC27F690F9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175561300"/>
              </p:ext>
            </p:extLst>
          </p:nvPr>
        </p:nvGraphicFramePr>
        <p:xfrm>
          <a:off x="500034" y="0"/>
          <a:ext cx="8643966" cy="8157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- Στρογγυλεμένο ορθογώνιο"/>
          <p:cNvSpPr/>
          <p:nvPr/>
        </p:nvSpPr>
        <p:spPr>
          <a:xfrm>
            <a:off x="2500298" y="1357298"/>
            <a:ext cx="407196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Περιορισμοί της έρευνας </a:t>
            </a:r>
            <a:endParaRPr lang="el-GR" dirty="0"/>
          </a:p>
        </p:txBody>
      </p:sp>
      <p:sp>
        <p:nvSpPr>
          <p:cNvPr id="8" name="7 - Ορθογώνιο"/>
          <p:cNvSpPr/>
          <p:nvPr/>
        </p:nvSpPr>
        <p:spPr>
          <a:xfrm>
            <a:off x="0" y="714356"/>
            <a:ext cx="42859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ΠΕΡΙΟΡΙΣΜΟ Ι</a:t>
            </a:r>
          </a:p>
          <a:p>
            <a:pPr algn="ctr"/>
            <a:endParaRPr lang="el-GR" sz="20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2000" b="1" dirty="0" smtClean="0">
                <a:solidFill>
                  <a:srgbClr val="FFC000"/>
                </a:solidFill>
              </a:rPr>
              <a:t>ΕΡΕΥΝΑΣ</a:t>
            </a:r>
            <a:endParaRPr lang="el-GR" sz="2000" dirty="0">
              <a:solidFill>
                <a:srgbClr val="FFC000"/>
              </a:solidFill>
            </a:endParaRPr>
          </a:p>
        </p:txBody>
      </p:sp>
      <p:pic>
        <p:nvPicPr>
          <p:cNvPr id="6" name="5 - Εικόνα" descr="εικον ασθμπερασματα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6644" y="142852"/>
            <a:ext cx="1439346" cy="954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931B1B"/>
                </a:solidFill>
              </a:rPr>
              <a:t/>
            </a:r>
            <a:br>
              <a:rPr lang="el-GR" sz="4000" dirty="0" smtClean="0">
                <a:solidFill>
                  <a:srgbClr val="931B1B"/>
                </a:solidFill>
              </a:rPr>
            </a:br>
            <a:r>
              <a:rPr lang="el-GR" sz="4000" dirty="0" smtClean="0">
                <a:solidFill>
                  <a:srgbClr val="931B1B"/>
                </a:solidFill>
              </a:rPr>
              <a:t>8. Συμπεράσματα 3/3</a:t>
            </a:r>
            <a:r>
              <a:rPr lang="el-GR" sz="4800" dirty="0" smtClean="0">
                <a:solidFill>
                  <a:srgbClr val="931B1B"/>
                </a:solidFill>
              </a:rPr>
              <a:t/>
            </a:r>
            <a:br>
              <a:rPr lang="el-GR" sz="4800" dirty="0" smtClean="0">
                <a:solidFill>
                  <a:srgbClr val="931B1B"/>
                </a:solidFill>
              </a:rPr>
            </a:br>
            <a:endParaRPr lang="el-GR" dirty="0"/>
          </a:p>
        </p:txBody>
      </p:sp>
      <p:graphicFrame>
        <p:nvGraphicFramePr>
          <p:cNvPr id="4" name="Διάγραμμα 6">
            <a:extLst>
              <a:ext uri="{FF2B5EF4-FFF2-40B4-BE49-F238E27FC236}">
                <a16:creationId xmlns="" xmlns:a16="http://schemas.microsoft.com/office/drawing/2014/main" id="{FB142936-0203-D8B9-E212-C81DA141E3B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96360949"/>
              </p:ext>
            </p:extLst>
          </p:nvPr>
        </p:nvGraphicFramePr>
        <p:xfrm>
          <a:off x="3019530" y="1217415"/>
          <a:ext cx="3891348" cy="54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Διάγραμμα 5">
            <a:extLst>
              <a:ext uri="{FF2B5EF4-FFF2-40B4-BE49-F238E27FC236}">
                <a16:creationId xmlns="" xmlns:a16="http://schemas.microsoft.com/office/drawing/2014/main" id="{DF6B7A0C-5652-14AE-9F53-E5C84AB72526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76901852"/>
              </p:ext>
            </p:extLst>
          </p:nvPr>
        </p:nvGraphicFramePr>
        <p:xfrm>
          <a:off x="928662" y="1785926"/>
          <a:ext cx="7817131" cy="4628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6" name="5 - Ορθογώνιο"/>
          <p:cNvSpPr/>
          <p:nvPr/>
        </p:nvSpPr>
        <p:spPr>
          <a:xfrm>
            <a:off x="0" y="142852"/>
            <a:ext cx="4285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 smtClean="0">
                <a:solidFill>
                  <a:srgbClr val="FFC000"/>
                </a:solidFill>
              </a:rPr>
              <a:t>ΠΡΟΤΑΣΕΙΣ</a:t>
            </a:r>
          </a:p>
          <a:p>
            <a:pPr algn="ctr"/>
            <a:endParaRPr lang="el-GR" sz="16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1600" b="1" dirty="0" smtClean="0">
                <a:solidFill>
                  <a:srgbClr val="FFC000"/>
                </a:solidFill>
              </a:rPr>
              <a:t>ΜΕΛΛΟΝΤΙΚΗΣ</a:t>
            </a:r>
          </a:p>
          <a:p>
            <a:pPr algn="ctr"/>
            <a:endParaRPr lang="el-GR" sz="1600" b="1" dirty="0" smtClean="0">
              <a:solidFill>
                <a:srgbClr val="FFC000"/>
              </a:solidFill>
            </a:endParaRPr>
          </a:p>
          <a:p>
            <a:pPr algn="ctr"/>
            <a:r>
              <a:rPr lang="el-GR" sz="1600" b="1" dirty="0" smtClean="0">
                <a:solidFill>
                  <a:srgbClr val="FFC000"/>
                </a:solidFill>
              </a:rPr>
              <a:t>ΕΡΕΥΝΑΣ</a:t>
            </a:r>
            <a:endParaRPr lang="el-GR" sz="16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4000" dirty="0" smtClean="0">
                <a:solidFill>
                  <a:srgbClr val="931B1B"/>
                </a:solidFill>
              </a:rPr>
              <a:t>Σας ευχαριστώ για την προσοχή σας!!!</a:t>
            </a:r>
            <a:r>
              <a:rPr lang="el-GR" dirty="0" smtClean="0">
                <a:solidFill>
                  <a:srgbClr val="931B1B"/>
                </a:solidFill>
              </a:rPr>
              <a:t/>
            </a:r>
            <a:br>
              <a:rPr lang="el-GR" dirty="0" smtClean="0">
                <a:solidFill>
                  <a:srgbClr val="931B1B"/>
                </a:solidFill>
              </a:rPr>
            </a:br>
            <a:endParaRPr lang="el-GR" dirty="0"/>
          </a:p>
        </p:txBody>
      </p:sp>
      <p:pic>
        <p:nvPicPr>
          <p:cNvPr id="4" name="3 - Εικόνα" descr="εικονα ιστροιας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071678"/>
            <a:ext cx="6786610" cy="38724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1. Σκοπός </a:t>
            </a:r>
            <a:r>
              <a:rPr lang="el-GR" sz="3600" dirty="0" smtClean="0">
                <a:solidFill>
                  <a:srgbClr val="C00000"/>
                </a:solidFill>
              </a:rPr>
              <a:t>της εργασίας 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l-GR" sz="3200" dirty="0"/>
          </a:p>
        </p:txBody>
      </p:sp>
      <p:sp>
        <p:nvSpPr>
          <p:cNvPr id="6" name="5 - Ορθογώνιο"/>
          <p:cNvSpPr/>
          <p:nvPr/>
        </p:nvSpPr>
        <p:spPr>
          <a:xfrm flipH="1">
            <a:off x="0" y="928671"/>
            <a:ext cx="4285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FFC000"/>
                </a:solidFill>
              </a:rPr>
              <a:t> ΣΚΟΠΟΣ</a:t>
            </a:r>
          </a:p>
          <a:p>
            <a:pPr algn="ctr"/>
            <a:r>
              <a:rPr lang="el-GR" sz="1800" b="1" dirty="0" smtClean="0">
                <a:solidFill>
                  <a:srgbClr val="FFC000"/>
                </a:solidFill>
              </a:rPr>
              <a:t>  ΕΡΓΑΣ ΙΑΣ  </a:t>
            </a:r>
            <a:endParaRPr lang="el-GR" sz="1800" b="1" dirty="0">
              <a:solidFill>
                <a:srgbClr val="FFC000"/>
              </a:solidFill>
            </a:endParaRPr>
          </a:p>
        </p:txBody>
      </p:sp>
      <p:grpSp>
        <p:nvGrpSpPr>
          <p:cNvPr id="7" name="6 - Ομάδα"/>
          <p:cNvGrpSpPr/>
          <p:nvPr/>
        </p:nvGrpSpPr>
        <p:grpSpPr>
          <a:xfrm>
            <a:off x="1928794" y="1428736"/>
            <a:ext cx="2571768" cy="2143140"/>
            <a:chOff x="2196547" y="502369"/>
            <a:chExt cx="2062359" cy="2062359"/>
          </a:xfrm>
        </p:grpSpPr>
        <p:sp>
          <p:nvSpPr>
            <p:cNvPr id="8" name="7 - Στρογγυλεμένο ορθογώνιο"/>
            <p:cNvSpPr/>
            <p:nvPr/>
          </p:nvSpPr>
          <p:spPr>
            <a:xfrm>
              <a:off x="2196547" y="502369"/>
              <a:ext cx="2062359" cy="2062359"/>
            </a:xfrm>
            <a:prstGeom prst="roundRect">
              <a:avLst/>
            </a:prstGeom>
            <a:solidFill>
              <a:srgbClr val="FF9933"/>
            </a:solidFill>
            <a:ln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Στρογγυλεμένο ορθογώνιο 4"/>
            <p:cNvSpPr/>
            <p:nvPr/>
          </p:nvSpPr>
          <p:spPr>
            <a:xfrm>
              <a:off x="2343859" y="708605"/>
              <a:ext cx="1743183" cy="1718633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r>
                <a:rPr lang="el-GR" sz="1600" b="1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χεδιασμός</a:t>
              </a:r>
              <a:r>
                <a:rPr lang="el-GR" sz="1600" b="1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, υλοποίηση &amp; αποτίμηση </a:t>
              </a:r>
              <a:r>
                <a:rPr lang="el-GR" sz="16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εκπαιδευτικού υλικού βασισμένου στην Εξ αποστάσεως Εκπαίδευση (ΕξΑΕ).</a:t>
              </a: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5500694" y="1357298"/>
            <a:ext cx="2500330" cy="2214578"/>
            <a:chOff x="4660179" y="777350"/>
            <a:chExt cx="2062359" cy="2062359"/>
          </a:xfrm>
        </p:grpSpPr>
        <p:sp>
          <p:nvSpPr>
            <p:cNvPr id="11" name="10 - Στρογγυλεμένο ορθογώνιο"/>
            <p:cNvSpPr/>
            <p:nvPr/>
          </p:nvSpPr>
          <p:spPr>
            <a:xfrm>
              <a:off x="4660179" y="777350"/>
              <a:ext cx="2062359" cy="2062359"/>
            </a:xfrm>
            <a:prstGeom prst="roundRect">
              <a:avLst/>
            </a:prstGeom>
            <a:solidFill>
              <a:srgbClr val="FF993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Στρογγυλεμένο ορθογώνιο 4"/>
            <p:cNvSpPr/>
            <p:nvPr/>
          </p:nvSpPr>
          <p:spPr>
            <a:xfrm>
              <a:off x="4781494" y="983586"/>
              <a:ext cx="1840368" cy="164988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b="1" kern="1200" dirty="0" smtClean="0">
                  <a:latin typeface="Times New Roman" pitchFamily="18" charset="0"/>
                  <a:cs typeface="Times New Roman" pitchFamily="18" charset="0"/>
                </a:rPr>
                <a:t>Διδασκαλία της  </a:t>
              </a:r>
              <a:r>
                <a:rPr lang="el-GR" sz="1600" b="1" dirty="0" smtClean="0">
                  <a:latin typeface="Times New Roman" pitchFamily="18" charset="0"/>
                  <a:cs typeface="Times New Roman" pitchFamily="18" charset="0"/>
                </a:rPr>
                <a:t>Ιστορίας Γ΄ Δημοτικού «Οι περιπέτειες του Οδυσσέα» </a:t>
              </a:r>
              <a:r>
                <a:rPr lang="el-GR" sz="1600" kern="1200" dirty="0" smtClean="0">
                  <a:latin typeface="Times New Roman" pitchFamily="18" charset="0"/>
                  <a:cs typeface="Times New Roman" pitchFamily="18" charset="0"/>
                </a:rPr>
                <a:t>με </a:t>
              </a:r>
              <a:r>
                <a:rPr lang="el-GR" sz="1600" kern="1200" dirty="0">
                  <a:latin typeface="Times New Roman" pitchFamily="18" charset="0"/>
                  <a:cs typeface="Times New Roman" pitchFamily="18" charset="0"/>
                </a:rPr>
                <a:t>πολυμορφικό τρόπο.</a:t>
              </a:r>
            </a:p>
          </p:txBody>
        </p:sp>
      </p:grpSp>
      <p:grpSp>
        <p:nvGrpSpPr>
          <p:cNvPr id="13" name="12 - Ομάδα"/>
          <p:cNvGrpSpPr/>
          <p:nvPr/>
        </p:nvGrpSpPr>
        <p:grpSpPr>
          <a:xfrm>
            <a:off x="1857356" y="4071942"/>
            <a:ext cx="2571768" cy="2102750"/>
            <a:chOff x="2196547" y="2723372"/>
            <a:chExt cx="2062359" cy="2062359"/>
          </a:xfrm>
          <a:solidFill>
            <a:srgbClr val="FFAD5B"/>
          </a:solidFill>
        </p:grpSpPr>
        <p:sp>
          <p:nvSpPr>
            <p:cNvPr id="14" name="13 - Στρογγυλεμένο ορθογώνιο"/>
            <p:cNvSpPr/>
            <p:nvPr/>
          </p:nvSpPr>
          <p:spPr>
            <a:xfrm>
              <a:off x="2196547" y="2723372"/>
              <a:ext cx="2062359" cy="2062359"/>
            </a:xfrm>
            <a:prstGeom prst="roundRect">
              <a:avLst/>
            </a:prstGeom>
            <a:solidFill>
              <a:srgbClr val="FF9933"/>
            </a:solidFill>
            <a:ln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Στρογγυλεμένο ορθογώνιο 4"/>
            <p:cNvSpPr/>
            <p:nvPr/>
          </p:nvSpPr>
          <p:spPr>
            <a:xfrm>
              <a:off x="2419505" y="2933569"/>
              <a:ext cx="1634431" cy="1681579"/>
            </a:xfrm>
            <a:prstGeom prst="rect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>
                  <a:latin typeface="Times New Roman" pitchFamily="18" charset="0"/>
                  <a:cs typeface="Times New Roman" pitchFamily="18" charset="0"/>
                </a:rPr>
                <a:t>Αξιοποίηση </a:t>
              </a:r>
              <a:r>
                <a:rPr lang="el-GR" sz="1800" kern="1200" dirty="0">
                  <a:latin typeface="Times New Roman" pitchFamily="18" charset="0"/>
                  <a:cs typeface="Times New Roman" pitchFamily="18" charset="0"/>
                </a:rPr>
                <a:t>των </a:t>
              </a:r>
              <a:r>
                <a:rPr lang="el-GR" sz="1800" b="1" kern="1200" dirty="0">
                  <a:latin typeface="Times New Roman" pitchFamily="18" charset="0"/>
                  <a:cs typeface="Times New Roman" pitchFamily="18" charset="0"/>
                </a:rPr>
                <a:t>Τεχνολογιών Πληροφορίας &amp; Επικοινωνίας </a:t>
              </a:r>
              <a:r>
                <a:rPr lang="el-GR" sz="1800" kern="1200" dirty="0">
                  <a:latin typeface="Times New Roman" pitchFamily="18" charset="0"/>
                  <a:cs typeface="Times New Roman" pitchFamily="18" charset="0"/>
                </a:rPr>
                <a:t>(ΤΠΕ).</a:t>
              </a:r>
            </a:p>
          </p:txBody>
        </p:sp>
      </p:grpSp>
      <p:grpSp>
        <p:nvGrpSpPr>
          <p:cNvPr id="16" name="15 - Ομάδα"/>
          <p:cNvGrpSpPr/>
          <p:nvPr/>
        </p:nvGrpSpPr>
        <p:grpSpPr>
          <a:xfrm>
            <a:off x="5500694" y="4071942"/>
            <a:ext cx="2500330" cy="2062359"/>
            <a:chOff x="6305984" y="4397493"/>
            <a:chExt cx="2062359" cy="2062359"/>
          </a:xfrm>
        </p:grpSpPr>
        <p:sp>
          <p:nvSpPr>
            <p:cNvPr id="17" name="16 - Στρογγυλεμένο ορθογώνιο"/>
            <p:cNvSpPr/>
            <p:nvPr/>
          </p:nvSpPr>
          <p:spPr>
            <a:xfrm>
              <a:off x="6305984" y="4397493"/>
              <a:ext cx="2062359" cy="2062359"/>
            </a:xfrm>
            <a:prstGeom prst="roundRect">
              <a:avLst/>
            </a:prstGeom>
            <a:solidFill>
              <a:srgbClr val="FF9933"/>
            </a:solidFill>
            <a:ln w="12700">
              <a:solidFill>
                <a:srgbClr val="FF993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Στρογγυλεμένο ορθογώνιο 4"/>
            <p:cNvSpPr/>
            <p:nvPr/>
          </p:nvSpPr>
          <p:spPr>
            <a:xfrm rot="10800000" flipH="1" flipV="1">
              <a:off x="6448860" y="4540369"/>
              <a:ext cx="1785950" cy="171451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800" kern="1200" dirty="0" smtClean="0">
                  <a:latin typeface="Times New Roman" pitchFamily="18" charset="0"/>
                  <a:cs typeface="Times New Roman" pitchFamily="18" charset="0"/>
                </a:rPr>
                <a:t>Προώθηση </a:t>
              </a:r>
              <a:r>
                <a:rPr lang="el-GR" sz="1800" b="1" kern="1200" dirty="0">
                  <a:latin typeface="Times New Roman" pitchFamily="18" charset="0"/>
                  <a:cs typeface="Times New Roman" pitchFamily="18" charset="0"/>
                </a:rPr>
                <a:t>ενεργητικής μάθησης </a:t>
              </a:r>
              <a:r>
                <a:rPr lang="el-GR" sz="1800" kern="1200" dirty="0">
                  <a:latin typeface="Times New Roman" pitchFamily="18" charset="0"/>
                  <a:cs typeface="Times New Roman" pitchFamily="18" charset="0"/>
                </a:rPr>
                <a:t>μέσα από διαδραστικές ψηφιακές εφαρμογές.</a:t>
              </a:r>
            </a:p>
          </p:txBody>
        </p:sp>
      </p:grpSp>
      <p:pic>
        <p:nvPicPr>
          <p:cNvPr id="19" name="18 - Εικόνα" descr="εικόνα σκοπος εργασιας 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72" y="0"/>
            <a:ext cx="1283214" cy="11461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7264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576064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2. </a:t>
            </a:r>
            <a:r>
              <a:rPr lang="el-GR" sz="3600" dirty="0" smtClean="0">
                <a:solidFill>
                  <a:srgbClr val="C00000"/>
                </a:solidFill>
              </a:rPr>
              <a:t>Συνεισφορά της διπλωματικής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12" name="11 - Ορθογώνιο"/>
          <p:cNvSpPr/>
          <p:nvPr/>
        </p:nvSpPr>
        <p:spPr>
          <a:xfrm>
            <a:off x="5214942" y="1571612"/>
            <a:ext cx="3214710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kern="1200" dirty="0" smtClean="0">
                <a:cs typeface="Times New Roman" pitchFamily="18" charset="0"/>
              </a:rPr>
              <a:t> </a:t>
            </a:r>
            <a:r>
              <a:rPr lang="el-GR" sz="1800" b="1" kern="1200" dirty="0">
                <a:cs typeface="Times New Roman" pitchFamily="18" charset="0"/>
              </a:rPr>
              <a:t>Καινοτόμα διδακτική προσέγγιση </a:t>
            </a:r>
            <a:r>
              <a:rPr lang="el-GR" sz="1800" dirty="0" smtClean="0">
                <a:cs typeface="Times New Roman" pitchFamily="18" charset="0"/>
              </a:rPr>
              <a:t>στις περιπέτειες του Οδυσσέα </a:t>
            </a:r>
            <a:r>
              <a:rPr lang="el-GR" sz="1800" kern="1200" dirty="0" smtClean="0">
                <a:cs typeface="Times New Roman" pitchFamily="18" charset="0"/>
              </a:rPr>
              <a:t>με </a:t>
            </a:r>
            <a:r>
              <a:rPr lang="el-GR" sz="1800" kern="1200" dirty="0">
                <a:cs typeface="Times New Roman" pitchFamily="18" charset="0"/>
              </a:rPr>
              <a:t>έμφαση </a:t>
            </a:r>
            <a:r>
              <a:rPr lang="el-GR" sz="1800" kern="1200" dirty="0" smtClean="0">
                <a:cs typeface="Times New Roman" pitchFamily="18" charset="0"/>
              </a:rPr>
              <a:t>στην </a:t>
            </a:r>
            <a:r>
              <a:rPr lang="el-GR" sz="1800" kern="1200" dirty="0">
                <a:cs typeface="Times New Roman" pitchFamily="18" charset="0"/>
              </a:rPr>
              <a:t>ενεργητική μάθηση και την αυτορρύθμιση των μαθητών.</a:t>
            </a:r>
          </a:p>
        </p:txBody>
      </p:sp>
      <p:sp>
        <p:nvSpPr>
          <p:cNvPr id="15" name="14 - Ορθογώνιο"/>
          <p:cNvSpPr/>
          <p:nvPr/>
        </p:nvSpPr>
        <p:spPr>
          <a:xfrm>
            <a:off x="1142976" y="3643314"/>
            <a:ext cx="2428892" cy="1857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kern="1200" dirty="0" smtClean="0"/>
              <a:t>Συμβολή </a:t>
            </a:r>
            <a:r>
              <a:rPr lang="el-GR" sz="1800" kern="1200" dirty="0"/>
              <a:t>στην </a:t>
            </a:r>
            <a:r>
              <a:rPr lang="el-GR" sz="1800" b="1" kern="1200" dirty="0"/>
              <a:t>επίτευξη των στόχων του ΑΠΣ </a:t>
            </a:r>
            <a:r>
              <a:rPr lang="el-GR" sz="1800" kern="1200" dirty="0"/>
              <a:t>μέσα από ψηφιακά εργαλεία, </a:t>
            </a:r>
            <a:r>
              <a:rPr lang="el-GR" sz="1800" kern="1200" dirty="0" err="1"/>
              <a:t>πολυμεσικές</a:t>
            </a:r>
            <a:r>
              <a:rPr lang="el-GR" sz="1800" kern="1200" dirty="0"/>
              <a:t> εφαρμογές και διαδραστικές δραστηριότητες.</a:t>
            </a:r>
          </a:p>
        </p:txBody>
      </p:sp>
      <p:sp>
        <p:nvSpPr>
          <p:cNvPr id="24" name="23 - Ορθογώνιο"/>
          <p:cNvSpPr/>
          <p:nvPr/>
        </p:nvSpPr>
        <p:spPr>
          <a:xfrm>
            <a:off x="1142976" y="1571612"/>
            <a:ext cx="3286148" cy="171451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Ανάπτυξη</a:t>
            </a:r>
            <a:r>
              <a:rPr lang="el-GR" sz="1800" kern="1200" dirty="0" smtClean="0"/>
              <a:t> </a:t>
            </a:r>
            <a:r>
              <a:rPr lang="el-GR" sz="1800" b="1" kern="1200" dirty="0"/>
              <a:t>ολοκληρωμένου</a:t>
            </a:r>
            <a:r>
              <a:rPr lang="el-GR" sz="1800" kern="1200" dirty="0"/>
              <a:t> και παιδαγωγικά τεκμηριωμένου </a:t>
            </a:r>
            <a:r>
              <a:rPr lang="el-GR" sz="1800" b="1" kern="1200" dirty="0"/>
              <a:t>εκπαιδευτικού υλικού </a:t>
            </a:r>
            <a:r>
              <a:rPr lang="el-GR" sz="1800" kern="1200" dirty="0"/>
              <a:t>για </a:t>
            </a:r>
            <a:r>
              <a:rPr lang="el-GR" sz="1800" kern="1200" dirty="0" smtClean="0"/>
              <a:t>την Ιστορία Γ ΄ </a:t>
            </a:r>
            <a:r>
              <a:rPr lang="el-GR" sz="1800" kern="1200" dirty="0"/>
              <a:t>Δημοτικού στο πλαίσιο της ΕξΑΕ.</a:t>
            </a:r>
          </a:p>
        </p:txBody>
      </p:sp>
      <p:sp>
        <p:nvSpPr>
          <p:cNvPr id="27" name="26 - Ορθογώνιο"/>
          <p:cNvSpPr/>
          <p:nvPr/>
        </p:nvSpPr>
        <p:spPr>
          <a:xfrm>
            <a:off x="4000496" y="3643314"/>
            <a:ext cx="2214578" cy="18573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Εμπλουτισμός </a:t>
            </a:r>
            <a:r>
              <a:rPr lang="el-GR" sz="1800" b="1" kern="1200" dirty="0"/>
              <a:t>της επιστημονικής βιβλιογραφίας </a:t>
            </a:r>
            <a:r>
              <a:rPr lang="el-GR" sz="1800" kern="1200" dirty="0"/>
              <a:t>γύρω από την ΕξΑΕ, τις ΤΠΕ και τη διδασκαλία της </a:t>
            </a:r>
            <a:r>
              <a:rPr lang="el-GR" sz="1800" dirty="0" smtClean="0"/>
              <a:t>Ιστορίας. </a:t>
            </a:r>
            <a:endParaRPr lang="el-GR" sz="1800" kern="1200" dirty="0"/>
          </a:p>
        </p:txBody>
      </p:sp>
      <p:sp>
        <p:nvSpPr>
          <p:cNvPr id="30" name="29 - Ορθογώνιο"/>
          <p:cNvSpPr/>
          <p:nvPr/>
        </p:nvSpPr>
        <p:spPr>
          <a:xfrm>
            <a:off x="6715140" y="3643314"/>
            <a:ext cx="2214578" cy="18573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1800" b="1" kern="1200" dirty="0" smtClean="0"/>
              <a:t>Αφετηρία </a:t>
            </a:r>
            <a:r>
              <a:rPr lang="el-GR" sz="1800" b="1" kern="1200" dirty="0"/>
              <a:t>για νέες ερευνητικές μελέτες </a:t>
            </a:r>
            <a:r>
              <a:rPr lang="el-GR" sz="1800" kern="1200" dirty="0"/>
              <a:t>και </a:t>
            </a:r>
            <a:r>
              <a:rPr lang="el-GR" sz="1800" b="1" kern="1200" dirty="0"/>
              <a:t>ανάπτυξη υλικού </a:t>
            </a:r>
            <a:r>
              <a:rPr lang="el-GR" sz="1800" kern="1200" dirty="0"/>
              <a:t>για περισσότερα γνωστικά αντικείμενα.</a:t>
            </a:r>
          </a:p>
        </p:txBody>
      </p:sp>
      <p:sp>
        <p:nvSpPr>
          <p:cNvPr id="31" name="30 - Ορθογώνιο"/>
          <p:cNvSpPr/>
          <p:nvPr/>
        </p:nvSpPr>
        <p:spPr>
          <a:xfrm>
            <a:off x="0" y="285728"/>
            <a:ext cx="35715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FFC000"/>
                </a:solidFill>
              </a:rPr>
              <a:t>ΣΥΝΕΙΣΦΟΡΑ</a:t>
            </a:r>
          </a:p>
          <a:p>
            <a:r>
              <a:rPr lang="el-GR" sz="1800" b="1" dirty="0" smtClean="0">
                <a:solidFill>
                  <a:srgbClr val="FFC000"/>
                </a:solidFill>
              </a:rPr>
              <a:t>      ΔΙΠΏΜΑΤΙΚΗΣ</a:t>
            </a:r>
            <a:endParaRPr lang="el-GR" sz="1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09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3. Ερευνητικά Ερωτήματα </a:t>
            </a:r>
            <a:endParaRPr lang="el-GR" sz="4000" b="1" dirty="0">
              <a:solidFill>
                <a:srgbClr val="C00000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142844" y="714356"/>
            <a:ext cx="21431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b="1" dirty="0" smtClean="0">
                <a:solidFill>
                  <a:srgbClr val="FFC000"/>
                </a:solidFill>
              </a:rPr>
              <a:t>ΕΡΕΥΝΙΤΙΚΑ ΕΡΩΤΗΜΑΤΑ</a:t>
            </a:r>
            <a:endParaRPr lang="el-GR" sz="1800" b="1" dirty="0">
              <a:solidFill>
                <a:srgbClr val="FFC000"/>
              </a:solidFill>
            </a:endParaRPr>
          </a:p>
        </p:txBody>
      </p:sp>
      <p:grpSp>
        <p:nvGrpSpPr>
          <p:cNvPr id="6" name="5 - Ομάδα"/>
          <p:cNvGrpSpPr/>
          <p:nvPr/>
        </p:nvGrpSpPr>
        <p:grpSpPr>
          <a:xfrm>
            <a:off x="928662" y="1500174"/>
            <a:ext cx="1857388" cy="1428760"/>
            <a:chOff x="-52133" y="-151206"/>
            <a:chExt cx="1360960" cy="1517652"/>
          </a:xfrm>
        </p:grpSpPr>
        <p:sp>
          <p:nvSpPr>
            <p:cNvPr id="7" name="6 - Στρογγυλεμένο ορθογώνιο"/>
            <p:cNvSpPr/>
            <p:nvPr/>
          </p:nvSpPr>
          <p:spPr>
            <a:xfrm>
              <a:off x="-52133" y="-151206"/>
              <a:ext cx="1360960" cy="1517652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8" name="Στρογγυλεμένο ορθογώνιο 4"/>
            <p:cNvSpPr/>
            <p:nvPr/>
          </p:nvSpPr>
          <p:spPr>
            <a:xfrm>
              <a:off x="52556" y="45006"/>
              <a:ext cx="1151582" cy="124555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0" tIns="114300" rIns="228600" bIns="114300" numCol="1" spcCol="1270" anchor="ctr" anchorCtr="0">
              <a:noAutofit/>
            </a:bodyPr>
            <a:lstStyle/>
            <a:p>
              <a:pPr lvl="0" algn="ctr" defTabSz="2667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600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l-GR" sz="6000" kern="1200" baseline="300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ο</a:t>
              </a:r>
              <a:r>
                <a:rPr lang="el-GR" sz="4000" kern="12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 </a:t>
              </a:r>
              <a:endParaRPr lang="el-GR" sz="4000" kern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Στρογγύλεμα της γωνίας της ίδιας πλευράς του ορθογωνίου 4"/>
          <p:cNvSpPr/>
          <p:nvPr/>
        </p:nvSpPr>
        <p:spPr>
          <a:xfrm>
            <a:off x="2786051" y="1285860"/>
            <a:ext cx="4874786" cy="18573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l-GR" sz="24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Στρογγυλεμένο ορθογώνιο 4     2ο"/>
          <p:cNvSpPr/>
          <p:nvPr/>
        </p:nvSpPr>
        <p:spPr>
          <a:xfrm>
            <a:off x="1571604" y="3286124"/>
            <a:ext cx="714380" cy="107157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0" tIns="114300" rIns="228600" bIns="114300" numCol="1" spcCol="1270" anchor="ctr" anchorCtr="0">
            <a:noAutofit/>
          </a:bodyPr>
          <a:lstStyle/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endParaRPr lang="el-GR" sz="6000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lvl="0" algn="ctr" defTabSz="2667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itchFamily="34" charset="0"/>
              <a:buChar char="•"/>
            </a:pPr>
            <a:r>
              <a:rPr lang="el-GR" sz="6000" kern="1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endParaRPr lang="el-GR" sz="6000" kern="1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12 - Στρογγυλεμένο ορθογώνιο"/>
          <p:cNvSpPr/>
          <p:nvPr/>
        </p:nvSpPr>
        <p:spPr>
          <a:xfrm>
            <a:off x="928662" y="3071810"/>
            <a:ext cx="1857388" cy="142876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sz="6000" dirty="0" smtClean="0"/>
              <a:t>   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60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1" name="20 - Στρογγυλεμένο ορθογώνιο"/>
          <p:cNvSpPr/>
          <p:nvPr/>
        </p:nvSpPr>
        <p:spPr>
          <a:xfrm>
            <a:off x="857224" y="4786322"/>
            <a:ext cx="1928826" cy="1428760"/>
          </a:xfrm>
          <a:prstGeom prst="round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sz="6000" dirty="0" smtClean="0"/>
              <a:t>   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l-GR" sz="6000" baseline="30000" dirty="0" smtClean="0">
                <a:latin typeface="Times New Roman" pitchFamily="18" charset="0"/>
                <a:cs typeface="Times New Roman" pitchFamily="18" charset="0"/>
              </a:rPr>
              <a:t>ο</a:t>
            </a:r>
            <a:r>
              <a:rPr lang="el-GR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29" name="28 - Στρογγυλεμένο ορθογώνιο"/>
          <p:cNvSpPr/>
          <p:nvPr/>
        </p:nvSpPr>
        <p:spPr>
          <a:xfrm>
            <a:off x="2786050" y="4786322"/>
            <a:ext cx="5000660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algn="just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200" b="1" dirty="0" smtClean="0">
                <a:solidFill>
                  <a:schemeClr val="accent2"/>
                </a:solidFill>
                <a:cs typeface="Times New Roman" pitchFamily="18" charset="0"/>
              </a:rPr>
              <a:t>Πώς αποτιμάται η αξιοποίηση του ΕΥ στη μαθησιακή διαδικασία </a:t>
            </a:r>
            <a:r>
              <a:rPr lang="el-GR" sz="2200" dirty="0" smtClean="0">
                <a:solidFill>
                  <a:schemeClr val="accent2"/>
                </a:solidFill>
                <a:cs typeface="Times New Roman" pitchFamily="18" charset="0"/>
              </a:rPr>
              <a:t>από τους συμμετέχοντες </a:t>
            </a:r>
            <a:r>
              <a:rPr lang="el-GR" sz="2200" b="1" dirty="0" smtClean="0">
                <a:solidFill>
                  <a:schemeClr val="accent2"/>
                </a:solidFill>
                <a:cs typeface="Times New Roman" pitchFamily="18" charset="0"/>
              </a:rPr>
              <a:t>μαθητές της Γ΄ τάξης </a:t>
            </a:r>
            <a:r>
              <a:rPr lang="el-GR" sz="2200" dirty="0" smtClean="0">
                <a:solidFill>
                  <a:schemeClr val="accent2"/>
                </a:solidFill>
                <a:cs typeface="Times New Roman" pitchFamily="18" charset="0"/>
              </a:rPr>
              <a:t>του Δημοτικού Σχολείου;</a:t>
            </a:r>
            <a:endParaRPr lang="el-GR" sz="2200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7" name="Στρογγύλεμα της γωνίας της ίδιας πλευράς του ορθογωνίου 4"/>
          <p:cNvSpPr/>
          <p:nvPr/>
        </p:nvSpPr>
        <p:spPr>
          <a:xfrm>
            <a:off x="2643175" y="3273954"/>
            <a:ext cx="6141947" cy="109558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0" tIns="123825" rIns="247650" bIns="123825" numCol="1" spcCol="1270" anchor="ctr" anchorCtr="0">
            <a:noAutofit/>
          </a:bodyPr>
          <a:lstStyle/>
          <a:p>
            <a:pPr marL="228600" lvl="1" indent="-228600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l-GR" sz="2200" b="1" kern="1200" dirty="0">
              <a:latin typeface="Trebuchet MS" panose="020B0603020202020204" pitchFamily="34" charset="0"/>
            </a:endParaRPr>
          </a:p>
        </p:txBody>
      </p:sp>
      <p:sp>
        <p:nvSpPr>
          <p:cNvPr id="33" name="32 - Στρογγυλεμένο ορθογώνιο"/>
          <p:cNvSpPr/>
          <p:nvPr/>
        </p:nvSpPr>
        <p:spPr>
          <a:xfrm>
            <a:off x="2786050" y="3071810"/>
            <a:ext cx="4929222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200" dirty="0" smtClean="0">
                <a:solidFill>
                  <a:schemeClr val="accent2"/>
                </a:solidFill>
                <a:cs typeface="Times New Roman" pitchFamily="18" charset="0"/>
              </a:rPr>
              <a:t>Το εκπαιδευτικό υλικό έχει δημιουργηθεί σύμφωνα με τις </a:t>
            </a:r>
            <a:r>
              <a:rPr lang="el-GR" sz="2200" b="1" dirty="0" smtClean="0">
                <a:solidFill>
                  <a:schemeClr val="accent2"/>
                </a:solidFill>
                <a:cs typeface="Times New Roman" pitchFamily="18" charset="0"/>
              </a:rPr>
              <a:t>Αρχές της </a:t>
            </a:r>
            <a:r>
              <a:rPr lang="el-GR" sz="2200" b="1" dirty="0" err="1" smtClean="0">
                <a:solidFill>
                  <a:schemeClr val="accent2"/>
                </a:solidFill>
                <a:cs typeface="Times New Roman" pitchFamily="18" charset="0"/>
              </a:rPr>
              <a:t>Πολυμεσικής</a:t>
            </a:r>
            <a:r>
              <a:rPr lang="el-GR" sz="2200" b="1" dirty="0" smtClean="0">
                <a:solidFill>
                  <a:schemeClr val="accent2"/>
                </a:solidFill>
                <a:cs typeface="Times New Roman" pitchFamily="18" charset="0"/>
              </a:rPr>
              <a:t> Μάθησης; </a:t>
            </a:r>
            <a:endParaRPr lang="el-GR" sz="22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38" name="37 - Στρογγυλεμένο ορθογώνιο"/>
          <p:cNvSpPr/>
          <p:nvPr/>
        </p:nvSpPr>
        <p:spPr>
          <a:xfrm>
            <a:off x="2786050" y="1428736"/>
            <a:ext cx="5000660" cy="14287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97790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200" dirty="0" smtClean="0">
                <a:solidFill>
                  <a:schemeClr val="accent2"/>
                </a:solidFill>
                <a:cs typeface="Times New Roman" pitchFamily="18" charset="0"/>
              </a:rPr>
              <a:t>Το εκπαιδευτικό υλικό διέπεται από τις </a:t>
            </a:r>
            <a:r>
              <a:rPr lang="el-GR" sz="2200" b="1" dirty="0" smtClean="0">
                <a:solidFill>
                  <a:schemeClr val="accent2"/>
                </a:solidFill>
                <a:cs typeface="Times New Roman" pitchFamily="18" charset="0"/>
              </a:rPr>
              <a:t>Αρχές και τη Μεθοδολογία της Εξ αποστάσεως Εκπαίδευσης; </a:t>
            </a:r>
            <a:endParaRPr lang="el-GR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pic>
        <p:nvPicPr>
          <p:cNvPr id="16" name="15 - Εικόνα" descr="εικονα ερωτηματικα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0"/>
            <a:ext cx="2571736" cy="10571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8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4. Δομή της εργασίας 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4941168"/>
            <a:ext cx="8208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1600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1285852" y="1285860"/>
            <a:ext cx="2571768" cy="1428760"/>
            <a:chOff x="0" y="80232"/>
            <a:chExt cx="2724004" cy="1555160"/>
          </a:xfrm>
        </p:grpSpPr>
        <p:sp>
          <p:nvSpPr>
            <p:cNvPr id="6" name="5 - Στρογγυλεμένο ορθογώνιο"/>
            <p:cNvSpPr/>
            <p:nvPr/>
          </p:nvSpPr>
          <p:spPr>
            <a:xfrm>
              <a:off x="0" y="80232"/>
              <a:ext cx="2724004" cy="1555160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Στρογγυλεμένο ορθογώνιο 4"/>
            <p:cNvSpPr/>
            <p:nvPr/>
          </p:nvSpPr>
          <p:spPr>
            <a:xfrm>
              <a:off x="79712" y="82186"/>
              <a:ext cx="2640247" cy="126922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cs typeface="Times New Roman" pitchFamily="18" charset="0"/>
                </a:rPr>
                <a:t>ΘΕΩΡΗΤΙΚΟ ΠΛΑΙΣΙΟ</a:t>
              </a:r>
            </a:p>
          </p:txBody>
        </p:sp>
      </p:grpSp>
      <p:sp>
        <p:nvSpPr>
          <p:cNvPr id="11" name="10 - Στρογγυλεμένο ορθογώνιο"/>
          <p:cNvSpPr/>
          <p:nvPr/>
        </p:nvSpPr>
        <p:spPr>
          <a:xfrm>
            <a:off x="3857620" y="1285860"/>
            <a:ext cx="4286280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Εξ Αποστάσεως Εκπαίδευση</a:t>
            </a:r>
          </a:p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Εκπαιδευτικό Υλικό στην </a:t>
            </a:r>
            <a:r>
              <a:rPr lang="el-GR" sz="2000" b="1" dirty="0" err="1" smtClean="0">
                <a:solidFill>
                  <a:schemeClr val="accent2"/>
                </a:solidFill>
                <a:cs typeface="Times New Roman" pitchFamily="18" charset="0"/>
              </a:rPr>
              <a:t>ΕξΑΕ</a:t>
            </a:r>
            <a:endParaRPr lang="el-GR" sz="2000" b="1" dirty="0" smtClean="0">
              <a:solidFill>
                <a:schemeClr val="accent2"/>
              </a:solidFill>
              <a:cs typeface="Times New Roman" pitchFamily="18" charset="0"/>
            </a:endParaRPr>
          </a:p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Ιστορία </a:t>
            </a:r>
            <a:endParaRPr lang="el-GR" sz="20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15" name="14 - Ομάδα"/>
          <p:cNvGrpSpPr/>
          <p:nvPr/>
        </p:nvGrpSpPr>
        <p:grpSpPr>
          <a:xfrm>
            <a:off x="1285852" y="2928934"/>
            <a:ext cx="2643207" cy="1500198"/>
            <a:chOff x="-1814874" y="2319183"/>
            <a:chExt cx="2799671" cy="1632918"/>
          </a:xfrm>
        </p:grpSpPr>
        <p:sp>
          <p:nvSpPr>
            <p:cNvPr id="16" name="15 - Στρογγυλεμένο ορθογώνιο"/>
            <p:cNvSpPr/>
            <p:nvPr/>
          </p:nvSpPr>
          <p:spPr>
            <a:xfrm>
              <a:off x="-1814874" y="2319183"/>
              <a:ext cx="2799671" cy="1632918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7" name="Στρογγυλεμένο ορθογώνιο 4"/>
            <p:cNvSpPr/>
            <p:nvPr/>
          </p:nvSpPr>
          <p:spPr>
            <a:xfrm>
              <a:off x="-1814873" y="2462058"/>
              <a:ext cx="2643206" cy="1214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cs typeface="Times New Roman" pitchFamily="18" charset="0"/>
                </a:rPr>
                <a:t>ΜΕΘΟΔΟΛΟΓΙΑ ΕΚΠΑΙΔΕΥΤΙΚΟΥ ΥΛΙΚΟΥ </a:t>
              </a:r>
            </a:p>
          </p:txBody>
        </p:sp>
      </p:grpSp>
      <p:sp>
        <p:nvSpPr>
          <p:cNvPr id="20" name="Στρογγύλεμα της γωνίας της ίδιας πλευράς του ορθογωνίου 4"/>
          <p:cNvSpPr/>
          <p:nvPr/>
        </p:nvSpPr>
        <p:spPr>
          <a:xfrm>
            <a:off x="4143372" y="3284931"/>
            <a:ext cx="4055708" cy="129849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pPr marL="228600" lvl="1" indent="-228600" algn="l" defTabSz="10223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l-GR" sz="2300" kern="1200" dirty="0"/>
          </a:p>
        </p:txBody>
      </p:sp>
      <p:sp>
        <p:nvSpPr>
          <p:cNvPr id="21" name="20 - Στρογγυλεμένο ορθογώνιο"/>
          <p:cNvSpPr/>
          <p:nvPr/>
        </p:nvSpPr>
        <p:spPr>
          <a:xfrm>
            <a:off x="3929058" y="3000372"/>
            <a:ext cx="4143404" cy="135732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Εργαλεία που χρησιμοποιήθηκαν </a:t>
            </a:r>
          </a:p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Αρχές σχεδιασμού ΕΥ</a:t>
            </a:r>
          </a:p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FontTx/>
              <a:buChar char="•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Κύριο ΕΥ</a:t>
            </a:r>
          </a:p>
          <a:p>
            <a:pPr marL="228600" lvl="1" indent="-228600" defTabSz="1022350">
              <a:lnSpc>
                <a:spcPct val="90000"/>
              </a:lnSpc>
              <a:spcAft>
                <a:spcPct val="15000"/>
              </a:spcAft>
              <a:buChar char="••"/>
            </a:pPr>
            <a:endParaRPr lang="el-GR" sz="20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grpSp>
        <p:nvGrpSpPr>
          <p:cNvPr id="22" name="21 - Ομάδα"/>
          <p:cNvGrpSpPr/>
          <p:nvPr/>
        </p:nvGrpSpPr>
        <p:grpSpPr>
          <a:xfrm>
            <a:off x="1285852" y="4572008"/>
            <a:ext cx="2571768" cy="1714512"/>
            <a:chOff x="0" y="3283156"/>
            <a:chExt cx="2799671" cy="1781365"/>
          </a:xfrm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0" y="3283156"/>
              <a:ext cx="2799671" cy="1781365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Στρογγυλεμένο ορθογώνιο 4"/>
            <p:cNvSpPr/>
            <p:nvPr/>
          </p:nvSpPr>
          <p:spPr>
            <a:xfrm>
              <a:off x="79712" y="3511315"/>
              <a:ext cx="2640247" cy="1473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53340" rIns="106680" bIns="5334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b="1" kern="1200" dirty="0">
                  <a:cs typeface="Times New Roman" pitchFamily="18" charset="0"/>
                </a:rPr>
                <a:t>ΕΡΕΥΝΑ</a:t>
              </a:r>
              <a:r>
                <a:rPr lang="el-GR" sz="2800" kern="1200" dirty="0"/>
                <a:t> </a:t>
              </a:r>
            </a:p>
          </p:txBody>
        </p:sp>
      </p:grpSp>
      <p:sp>
        <p:nvSpPr>
          <p:cNvPr id="25" name="24 - Στρογγυλεμένο ορθογώνιο"/>
          <p:cNvSpPr/>
          <p:nvPr/>
        </p:nvSpPr>
        <p:spPr>
          <a:xfrm>
            <a:off x="3857620" y="4572008"/>
            <a:ext cx="4286280" cy="17859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Μεθοδολογία έρευνας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Παρουσίαση-Συζήτηση αποτελεσμάτων 2 ερευνητικών μερών </a:t>
            </a:r>
          </a:p>
          <a:p>
            <a:pPr lvl="0">
              <a:buFont typeface="Arial" pitchFamily="34" charset="0"/>
              <a:buChar char="•"/>
            </a:pPr>
            <a:r>
              <a:rPr lang="el-GR" sz="2000" b="1" dirty="0" smtClean="0">
                <a:solidFill>
                  <a:schemeClr val="accent2"/>
                </a:solidFill>
                <a:cs typeface="Times New Roman" pitchFamily="18" charset="0"/>
              </a:rPr>
              <a:t>Συμπεράσματα</a:t>
            </a:r>
            <a:endParaRPr lang="el-GR" sz="2000" b="1" dirty="0">
              <a:solidFill>
                <a:schemeClr val="accent2"/>
              </a:solidFill>
              <a:cs typeface="Times New Roman" pitchFamily="18" charset="0"/>
            </a:endParaRPr>
          </a:p>
        </p:txBody>
      </p:sp>
      <p:sp>
        <p:nvSpPr>
          <p:cNvPr id="26" name="25 - Ορθογώνιο"/>
          <p:cNvSpPr/>
          <p:nvPr/>
        </p:nvSpPr>
        <p:spPr>
          <a:xfrm>
            <a:off x="0" y="857232"/>
            <a:ext cx="50003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ΔΟΜΗ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ΕΡΓΑΑΣΙΑΣ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19" name="18 - Εικόνα" descr="εικονα δομη εργασιας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768" y="164242"/>
            <a:ext cx="1614668" cy="92807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8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srgbClr val="C00000"/>
                </a:solidFill>
              </a:rPr>
              <a:t>4</a:t>
            </a:r>
            <a:r>
              <a:rPr lang="el-GR" sz="3600" dirty="0" smtClean="0">
                <a:solidFill>
                  <a:srgbClr val="C00000"/>
                </a:solidFill>
              </a:rPr>
              <a:t>. </a:t>
            </a:r>
            <a:r>
              <a:rPr lang="el-GR" sz="3600" dirty="0">
                <a:solidFill>
                  <a:srgbClr val="C00000"/>
                </a:solidFill>
              </a:rPr>
              <a:t>Θεωρητικό Πλαίσιο </a:t>
            </a:r>
            <a:r>
              <a:rPr lang="el-GR" sz="3600" dirty="0" smtClean="0">
                <a:solidFill>
                  <a:srgbClr val="C00000"/>
                </a:solidFill>
              </a:rPr>
              <a:t>1/2</a:t>
            </a:r>
            <a:endParaRPr lang="el-GR" sz="3600" b="1" dirty="0">
              <a:solidFill>
                <a:srgbClr val="C0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3200" dirty="0"/>
          </a:p>
        </p:txBody>
      </p:sp>
      <p:grpSp>
        <p:nvGrpSpPr>
          <p:cNvPr id="5" name="4 - Ομάδα"/>
          <p:cNvGrpSpPr/>
          <p:nvPr/>
        </p:nvGrpSpPr>
        <p:grpSpPr>
          <a:xfrm>
            <a:off x="1214414" y="1285860"/>
            <a:ext cx="7130331" cy="690242"/>
            <a:chOff x="-1549" y="4438"/>
            <a:chExt cx="7130331" cy="690242"/>
          </a:xfrm>
          <a:scene3d>
            <a:camera prst="orthographicFront"/>
            <a:lightRig rig="flat" dir="t"/>
          </a:scene3d>
        </p:grpSpPr>
        <p:sp>
          <p:nvSpPr>
            <p:cNvPr id="6" name="5 - Στρογγυλεμένο ορθογώνιο"/>
            <p:cNvSpPr/>
            <p:nvPr/>
          </p:nvSpPr>
          <p:spPr>
            <a:xfrm>
              <a:off x="-1549" y="4438"/>
              <a:ext cx="7130331" cy="690242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7" name="Στρογγυλεμένο ορθογώνιο 4"/>
            <p:cNvSpPr/>
            <p:nvPr/>
          </p:nvSpPr>
          <p:spPr>
            <a:xfrm>
              <a:off x="18667" y="24654"/>
              <a:ext cx="7089899" cy="6498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Εξ Αποστάσεως Εκπαίδευση: </a:t>
              </a:r>
              <a:r>
                <a:rPr lang="el-GR" sz="2200" b="1" i="1" kern="1200" dirty="0">
                  <a:solidFill>
                    <a:srgbClr val="931B1B"/>
                  </a:solidFill>
                </a:rPr>
                <a:t>φυσική απόσταση ανάμεσα στον εκπαιδευτή και τον εκπαιδευόμενο</a:t>
              </a:r>
            </a:p>
          </p:txBody>
        </p:sp>
      </p:grpSp>
      <p:grpSp>
        <p:nvGrpSpPr>
          <p:cNvPr id="8" name="7 - Ομάδα"/>
          <p:cNvGrpSpPr/>
          <p:nvPr/>
        </p:nvGrpSpPr>
        <p:grpSpPr>
          <a:xfrm>
            <a:off x="1214414" y="2214554"/>
            <a:ext cx="7130331" cy="406337"/>
            <a:chOff x="-1549" y="957071"/>
            <a:chExt cx="7130331" cy="406337"/>
          </a:xfrm>
          <a:scene3d>
            <a:camera prst="orthographicFront"/>
            <a:lightRig rig="flat" dir="t"/>
          </a:scene3d>
        </p:grpSpPr>
        <p:sp>
          <p:nvSpPr>
            <p:cNvPr id="9" name="8 - Στρογγυλεμένο ορθογώνιο"/>
            <p:cNvSpPr/>
            <p:nvPr/>
          </p:nvSpPr>
          <p:spPr>
            <a:xfrm>
              <a:off x="-1549" y="957071"/>
              <a:ext cx="7130331" cy="4063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0" name="Στρογγυλεμένο ορθογώνιο 4"/>
            <p:cNvSpPr/>
            <p:nvPr/>
          </p:nvSpPr>
          <p:spPr>
            <a:xfrm>
              <a:off x="10352" y="968972"/>
              <a:ext cx="7106529" cy="38253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>
                  <a:solidFill>
                    <a:schemeClr val="accent6">
                      <a:lumMod val="50000"/>
                    </a:schemeClr>
                  </a:solidFill>
                </a:rPr>
                <a:t>Χαρακτηριστικά:</a:t>
              </a:r>
              <a:r>
                <a:rPr lang="el-GR" sz="2400" b="1" kern="1200"/>
                <a:t> </a:t>
              </a:r>
              <a:endParaRPr lang="el-GR" sz="1100" b="1" kern="1200" dirty="0"/>
            </a:p>
          </p:txBody>
        </p:sp>
      </p:grpSp>
      <p:grpSp>
        <p:nvGrpSpPr>
          <p:cNvPr id="11" name="10 - Ομάδα"/>
          <p:cNvGrpSpPr/>
          <p:nvPr/>
        </p:nvGrpSpPr>
        <p:grpSpPr>
          <a:xfrm>
            <a:off x="4500562" y="2000240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12" name="11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3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grpSp>
        <p:nvGrpSpPr>
          <p:cNvPr id="14" name="13 - Ομάδα"/>
          <p:cNvGrpSpPr/>
          <p:nvPr/>
        </p:nvGrpSpPr>
        <p:grpSpPr>
          <a:xfrm>
            <a:off x="4500562" y="2643182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15" name="14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grpSp>
        <p:nvGrpSpPr>
          <p:cNvPr id="17" name="16 - Ομάδα"/>
          <p:cNvGrpSpPr/>
          <p:nvPr/>
        </p:nvGrpSpPr>
        <p:grpSpPr>
          <a:xfrm>
            <a:off x="1214414" y="2857496"/>
            <a:ext cx="7127232" cy="368038"/>
            <a:chOff x="0" y="1625798"/>
            <a:chExt cx="7127232" cy="368038"/>
          </a:xfrm>
          <a:scene3d>
            <a:camera prst="orthographicFront"/>
            <a:lightRig rig="flat" dir="t"/>
          </a:scene3d>
        </p:grpSpPr>
        <p:sp>
          <p:nvSpPr>
            <p:cNvPr id="18" name="17 - Στρογγυλεμένο ορθογώνιο"/>
            <p:cNvSpPr/>
            <p:nvPr/>
          </p:nvSpPr>
          <p:spPr>
            <a:xfrm>
              <a:off x="0" y="1625798"/>
              <a:ext cx="7127232" cy="36803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3333"/>
              </a:schemeClr>
            </a:effectRef>
            <a:fontRef idx="minor">
              <a:schemeClr val="dk1"/>
            </a:fontRef>
          </p:style>
        </p:sp>
        <p:sp>
          <p:nvSpPr>
            <p:cNvPr id="19" name="Στρογγυλεμένο ορθογώνιο 4"/>
            <p:cNvSpPr/>
            <p:nvPr/>
          </p:nvSpPr>
          <p:spPr>
            <a:xfrm>
              <a:off x="10779" y="1636577"/>
              <a:ext cx="7105674" cy="3464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/>
                <a:t>Εκπαιδευτικός φορέας - Εκπαιδευτικό υλικό -ΤΠΕ</a:t>
              </a:r>
            </a:p>
          </p:txBody>
        </p:sp>
      </p:grpSp>
      <p:grpSp>
        <p:nvGrpSpPr>
          <p:cNvPr id="20" name="19 - Ομάδα"/>
          <p:cNvGrpSpPr/>
          <p:nvPr/>
        </p:nvGrpSpPr>
        <p:grpSpPr>
          <a:xfrm>
            <a:off x="4500562" y="3214686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21" name="20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2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grpSp>
        <p:nvGrpSpPr>
          <p:cNvPr id="25" name="24 - Ομάδα"/>
          <p:cNvGrpSpPr/>
          <p:nvPr/>
        </p:nvGrpSpPr>
        <p:grpSpPr>
          <a:xfrm>
            <a:off x="1214414" y="3429000"/>
            <a:ext cx="7215238" cy="500066"/>
            <a:chOff x="63154" y="2524762"/>
            <a:chExt cx="7127232" cy="394193"/>
          </a:xfrm>
          <a:scene3d>
            <a:camera prst="orthographicFront"/>
            <a:lightRig rig="flat" dir="t"/>
          </a:scene3d>
        </p:grpSpPr>
        <p:sp>
          <p:nvSpPr>
            <p:cNvPr id="26" name="25 - Στρογγυλεμένο ορθογώνιο"/>
            <p:cNvSpPr/>
            <p:nvPr/>
          </p:nvSpPr>
          <p:spPr>
            <a:xfrm>
              <a:off x="63154" y="2524762"/>
              <a:ext cx="7127232" cy="3941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Στρογγυλεμένο ορθογώνιο 4"/>
            <p:cNvSpPr/>
            <p:nvPr/>
          </p:nvSpPr>
          <p:spPr>
            <a:xfrm>
              <a:off x="63154" y="2524762"/>
              <a:ext cx="7052532" cy="35719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kern="1200" dirty="0"/>
                <a:t>Ρόλος εκπαιδευτικού (σύμβουλος-καθοδηγητής)</a:t>
              </a:r>
            </a:p>
          </p:txBody>
        </p:sp>
      </p:grpSp>
      <p:grpSp>
        <p:nvGrpSpPr>
          <p:cNvPr id="28" name="27 - Ομάδα"/>
          <p:cNvGrpSpPr/>
          <p:nvPr/>
        </p:nvGrpSpPr>
        <p:grpSpPr>
          <a:xfrm>
            <a:off x="4500562" y="3929066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29" name="28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0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grpSp>
        <p:nvGrpSpPr>
          <p:cNvPr id="31" name="30 - Ομάδα"/>
          <p:cNvGrpSpPr/>
          <p:nvPr/>
        </p:nvGrpSpPr>
        <p:grpSpPr>
          <a:xfrm>
            <a:off x="1142976" y="4143380"/>
            <a:ext cx="7206954" cy="457040"/>
            <a:chOff x="0" y="2912810"/>
            <a:chExt cx="7127232" cy="342576"/>
          </a:xfrm>
          <a:scene3d>
            <a:camera prst="orthographicFront"/>
            <a:lightRig rig="flat" dir="t"/>
          </a:scene3d>
        </p:grpSpPr>
        <p:sp>
          <p:nvSpPr>
            <p:cNvPr id="32" name="31 - Στρογγυλεμένο ορθογώνιο"/>
            <p:cNvSpPr/>
            <p:nvPr/>
          </p:nvSpPr>
          <p:spPr>
            <a:xfrm>
              <a:off x="0" y="2912810"/>
              <a:ext cx="7127232" cy="342576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dk1"/>
            </a:fontRef>
          </p:style>
        </p:sp>
        <p:sp>
          <p:nvSpPr>
            <p:cNvPr id="33" name="Στρογγυλεμένο ορθογώνιο 4"/>
            <p:cNvSpPr/>
            <p:nvPr/>
          </p:nvSpPr>
          <p:spPr>
            <a:xfrm>
              <a:off x="10034" y="2922844"/>
              <a:ext cx="7107164" cy="322508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7630" tIns="87630" rIns="87630" bIns="8763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300" kern="1200" dirty="0"/>
                <a:t>Εκπαιδευόμενοι: </a:t>
              </a:r>
              <a:r>
                <a:rPr lang="el-GR" sz="2300" kern="1200" dirty="0" err="1"/>
                <a:t>Αυτομόρφωση</a:t>
              </a:r>
              <a:r>
                <a:rPr lang="el-GR" sz="2300" kern="1200" dirty="0"/>
                <a:t>, ανεξαρτησία, ευελιξία</a:t>
              </a:r>
            </a:p>
          </p:txBody>
        </p:sp>
      </p:grpSp>
      <p:grpSp>
        <p:nvGrpSpPr>
          <p:cNvPr id="34" name="33 - Ομάδα"/>
          <p:cNvGrpSpPr/>
          <p:nvPr/>
        </p:nvGrpSpPr>
        <p:grpSpPr>
          <a:xfrm>
            <a:off x="1214414" y="4857760"/>
            <a:ext cx="7127232" cy="692378"/>
            <a:chOff x="0" y="3517777"/>
            <a:chExt cx="7127232" cy="692378"/>
          </a:xfrm>
          <a:scene3d>
            <a:camera prst="orthographicFront"/>
            <a:lightRig rig="flat" dir="t"/>
          </a:scene3d>
        </p:grpSpPr>
        <p:sp>
          <p:nvSpPr>
            <p:cNvPr id="35" name="34 - Στρογγυλεμένο ορθογώνιο"/>
            <p:cNvSpPr/>
            <p:nvPr/>
          </p:nvSpPr>
          <p:spPr>
            <a:xfrm>
              <a:off x="0" y="3517777"/>
              <a:ext cx="7127232" cy="69237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36" name="Στρογγυλεμένο ορθογώνιο 4"/>
            <p:cNvSpPr/>
            <p:nvPr/>
          </p:nvSpPr>
          <p:spPr>
            <a:xfrm>
              <a:off x="20279" y="3538056"/>
              <a:ext cx="7086674" cy="65182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Σχολική ΕξΑΕ: </a:t>
              </a:r>
              <a:r>
                <a:rPr lang="el-GR" sz="2400" i="1" kern="1200" dirty="0"/>
                <a:t>σύγχρονη-ασύγχρονη μορφή/ αυτοδύναμη, συμπληρωματική, μεικτή</a:t>
              </a:r>
            </a:p>
          </p:txBody>
        </p:sp>
      </p:grpSp>
      <p:grpSp>
        <p:nvGrpSpPr>
          <p:cNvPr id="37" name="36 - Ομάδα"/>
          <p:cNvGrpSpPr/>
          <p:nvPr/>
        </p:nvGrpSpPr>
        <p:grpSpPr>
          <a:xfrm>
            <a:off x="4500562" y="4643446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38" name="37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39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grpSp>
        <p:nvGrpSpPr>
          <p:cNvPr id="40" name="39 - Ομάδα"/>
          <p:cNvGrpSpPr/>
          <p:nvPr/>
        </p:nvGrpSpPr>
        <p:grpSpPr>
          <a:xfrm>
            <a:off x="1214414" y="5786454"/>
            <a:ext cx="7127232" cy="707592"/>
            <a:chOff x="0" y="4472545"/>
            <a:chExt cx="7127232" cy="707592"/>
          </a:xfrm>
          <a:scene3d>
            <a:camera prst="orthographicFront"/>
            <a:lightRig rig="flat" dir="t"/>
          </a:scene3d>
        </p:grpSpPr>
        <p:sp>
          <p:nvSpPr>
            <p:cNvPr id="41" name="40 - Στρογγυλεμένο ορθογώνιο"/>
            <p:cNvSpPr/>
            <p:nvPr/>
          </p:nvSpPr>
          <p:spPr>
            <a:xfrm>
              <a:off x="0" y="4472545"/>
              <a:ext cx="7127232" cy="707592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dk1"/>
            </a:fontRef>
          </p:style>
        </p:sp>
        <p:sp>
          <p:nvSpPr>
            <p:cNvPr id="42" name="Στρογγυλεμένο ορθογώνιο 4"/>
            <p:cNvSpPr/>
            <p:nvPr/>
          </p:nvSpPr>
          <p:spPr>
            <a:xfrm>
              <a:off x="20725" y="4493270"/>
              <a:ext cx="7085782" cy="666142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Σχολική ΕξΑΕ στην Ελλάδα: </a:t>
              </a:r>
              <a:r>
                <a:rPr lang="el-GR" sz="2000" i="1" kern="1200" dirty="0" err="1"/>
                <a:t>eTwinning</a:t>
              </a:r>
              <a:r>
                <a:rPr lang="el-GR" sz="2000" i="1" kern="1200" dirty="0"/>
                <a:t>, Οδυσσέας, παιδεία Ομογενών, Σχεδία,</a:t>
              </a:r>
              <a:r>
                <a:rPr lang="en-US" sz="2000" i="1" kern="1200" dirty="0"/>
                <a:t> </a:t>
              </a:r>
              <a:r>
                <a:rPr lang="el-GR" sz="2000" i="1" kern="1200" dirty="0"/>
                <a:t>Οίκαδε</a:t>
              </a:r>
              <a:endParaRPr lang="el-GR" sz="2400" i="1" kern="1200" dirty="0"/>
            </a:p>
          </p:txBody>
        </p:sp>
      </p:grpSp>
      <p:grpSp>
        <p:nvGrpSpPr>
          <p:cNvPr id="43" name="42 - Ομάδα"/>
          <p:cNvGrpSpPr/>
          <p:nvPr/>
        </p:nvGrpSpPr>
        <p:grpSpPr>
          <a:xfrm>
            <a:off x="4500562" y="5572140"/>
            <a:ext cx="236150" cy="196792"/>
            <a:chOff x="3445540" y="727480"/>
            <a:chExt cx="236150" cy="196792"/>
          </a:xfrm>
          <a:solidFill>
            <a:srgbClr val="00B050"/>
          </a:solidFill>
        </p:grpSpPr>
        <p:sp>
          <p:nvSpPr>
            <p:cNvPr id="44" name="43 - Δεξιό βέλος"/>
            <p:cNvSpPr/>
            <p:nvPr/>
          </p:nvSpPr>
          <p:spPr>
            <a:xfrm rot="5400000">
              <a:off x="3465219" y="707801"/>
              <a:ext cx="196792" cy="23615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accent1">
                <a:shade val="9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shade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5" name="Δεξιό βέλος 4"/>
            <p:cNvSpPr/>
            <p:nvPr/>
          </p:nvSpPr>
          <p:spPr>
            <a:xfrm>
              <a:off x="3492770" y="727480"/>
              <a:ext cx="141690" cy="1377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l-GR" sz="2400" kern="1200"/>
            </a:p>
          </p:txBody>
        </p:sp>
      </p:grpSp>
      <p:sp>
        <p:nvSpPr>
          <p:cNvPr id="46" name="45 - Ορθογώνιο"/>
          <p:cNvSpPr/>
          <p:nvPr/>
        </p:nvSpPr>
        <p:spPr>
          <a:xfrm>
            <a:off x="0" y="1428736"/>
            <a:ext cx="428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ΚΕΦΑΛΑΙΟ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1</a:t>
            </a:r>
            <a:endParaRPr lang="el-GR" b="1" dirty="0">
              <a:solidFill>
                <a:srgbClr val="FFC000"/>
              </a:solidFill>
            </a:endParaRPr>
          </a:p>
        </p:txBody>
      </p:sp>
      <p:pic>
        <p:nvPicPr>
          <p:cNvPr id="47" name="46 - Εικόνα" descr="εικονα e lear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85728"/>
            <a:ext cx="1384176" cy="8323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16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1142976" y="357166"/>
            <a:ext cx="7372350" cy="107539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4. Θεωρητικό Πλαίσιο 2/3</a:t>
            </a:r>
            <a:endParaRPr lang="el-GR" sz="3600" dirty="0">
              <a:solidFill>
                <a:srgbClr val="C00000"/>
              </a:solidFill>
            </a:endParaRPr>
          </a:p>
        </p:txBody>
      </p:sp>
      <p:grpSp>
        <p:nvGrpSpPr>
          <p:cNvPr id="10" name="9 - Ομάδα"/>
          <p:cNvGrpSpPr/>
          <p:nvPr/>
        </p:nvGrpSpPr>
        <p:grpSpPr>
          <a:xfrm>
            <a:off x="1142976" y="1428736"/>
            <a:ext cx="7303184" cy="839237"/>
            <a:chOff x="33472" y="1338"/>
            <a:chExt cx="7303184" cy="839237"/>
          </a:xfrm>
          <a:scene3d>
            <a:camera prst="orthographicFront"/>
            <a:lightRig rig="flat" dir="t"/>
          </a:scene3d>
        </p:grpSpPr>
        <p:sp>
          <p:nvSpPr>
            <p:cNvPr id="11" name="10 - Στρογγυλεμένο ορθογώνιο"/>
            <p:cNvSpPr/>
            <p:nvPr/>
          </p:nvSpPr>
          <p:spPr>
            <a:xfrm>
              <a:off x="33472" y="1338"/>
              <a:ext cx="7303184" cy="839237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2" name="Στρογγυλεμένο ορθογώνιο 4"/>
            <p:cNvSpPr/>
            <p:nvPr/>
          </p:nvSpPr>
          <p:spPr>
            <a:xfrm>
              <a:off x="58052" y="25918"/>
              <a:ext cx="7254024" cy="790077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000" b="1" kern="1200" dirty="0">
                  <a:solidFill>
                    <a:schemeClr val="accent6">
                      <a:lumMod val="50000"/>
                    </a:schemeClr>
                  </a:solidFill>
                </a:rPr>
                <a:t>ΕΚΠΑΙΔΕΥΤΙΚΟ ΥΛΙΚΟ:</a:t>
              </a:r>
              <a:r>
                <a:rPr lang="el-GR" sz="1800" b="1" kern="12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l-GR" sz="2000" i="1" kern="1200" dirty="0">
                  <a:solidFill>
                    <a:schemeClr val="bg1"/>
                  </a:solidFill>
                </a:rPr>
                <a:t>κ</a:t>
              </a:r>
              <a:r>
                <a:rPr lang="el-GR" sz="2000" i="1" kern="1200" dirty="0"/>
                <a:t>αθοδηγεί, αποσαφηνίζει, κινητοποιεί, ανατροφοδοτεί, ενθαρρύνει, είναι πολυμορφικό και ενισχύει την αυτενέργεια του εκπαιδευόμενου</a:t>
              </a:r>
            </a:p>
          </p:txBody>
        </p:sp>
      </p:grpSp>
      <p:grpSp>
        <p:nvGrpSpPr>
          <p:cNvPr id="13" name="12 - Ομάδα"/>
          <p:cNvGrpSpPr/>
          <p:nvPr/>
        </p:nvGrpSpPr>
        <p:grpSpPr>
          <a:xfrm>
            <a:off x="1142976" y="2428868"/>
            <a:ext cx="7223458" cy="560818"/>
            <a:chOff x="56599" y="1123382"/>
            <a:chExt cx="7223458" cy="560818"/>
          </a:xfrm>
          <a:scene3d>
            <a:camera prst="orthographicFront"/>
            <a:lightRig rig="flat" dir="t"/>
          </a:scene3d>
        </p:grpSpPr>
        <p:sp>
          <p:nvSpPr>
            <p:cNvPr id="14" name="13 - Στρογγυλεμένο ορθογώνιο"/>
            <p:cNvSpPr/>
            <p:nvPr/>
          </p:nvSpPr>
          <p:spPr>
            <a:xfrm>
              <a:off x="56599" y="1123382"/>
              <a:ext cx="7223458" cy="5608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5" name="Στρογγυλεμένο ορθογώνιο 4"/>
            <p:cNvSpPr/>
            <p:nvPr/>
          </p:nvSpPr>
          <p:spPr>
            <a:xfrm>
              <a:off x="73025" y="1139808"/>
              <a:ext cx="7190606" cy="52796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Holmberg</a:t>
              </a:r>
              <a:r>
                <a:rPr lang="el-GR" sz="2400" kern="1200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r>
                <a:rPr lang="el-GR" sz="2400" kern="1200" dirty="0"/>
                <a:t> </a:t>
              </a:r>
              <a:r>
                <a:rPr lang="el-GR" sz="2400" kern="1200" dirty="0">
                  <a:solidFill>
                    <a:schemeClr val="bg1"/>
                  </a:solidFill>
                </a:rPr>
                <a:t>Βασικές αρχές σχεδιασμού ΕΥ</a:t>
              </a:r>
            </a:p>
          </p:txBody>
        </p:sp>
      </p:grpSp>
      <p:grpSp>
        <p:nvGrpSpPr>
          <p:cNvPr id="16" name="15 - Ομάδα"/>
          <p:cNvGrpSpPr/>
          <p:nvPr/>
        </p:nvGrpSpPr>
        <p:grpSpPr>
          <a:xfrm>
            <a:off x="1142976" y="3214686"/>
            <a:ext cx="7223458" cy="560818"/>
            <a:chOff x="56599" y="1964611"/>
            <a:chExt cx="7223458" cy="560818"/>
          </a:xfrm>
          <a:scene3d>
            <a:camera prst="orthographicFront"/>
            <a:lightRig rig="flat" dir="t"/>
          </a:scene3d>
        </p:grpSpPr>
        <p:sp>
          <p:nvSpPr>
            <p:cNvPr id="17" name="16 - Στρογγυλεμένο ορθογώνιο"/>
            <p:cNvSpPr/>
            <p:nvPr/>
          </p:nvSpPr>
          <p:spPr>
            <a:xfrm>
              <a:off x="56599" y="1964611"/>
              <a:ext cx="7223458" cy="560818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fillRef>
            <a:effectRef idx="1">
              <a:schemeClr val="accent1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dk1"/>
            </a:fontRef>
          </p:style>
        </p:sp>
        <p:sp>
          <p:nvSpPr>
            <p:cNvPr id="18" name="Στρογγυλεμένο ορθογώνιο 4"/>
            <p:cNvSpPr/>
            <p:nvPr/>
          </p:nvSpPr>
          <p:spPr>
            <a:xfrm>
              <a:off x="73025" y="1981037"/>
              <a:ext cx="7190606" cy="5279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Μ</a:t>
              </a:r>
              <a:r>
                <a:rPr lang="en-US" sz="24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ayer</a:t>
              </a: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: </a:t>
              </a:r>
              <a:r>
                <a:rPr lang="el-GR" sz="2400" kern="1200" dirty="0"/>
                <a:t>Γνωστική θεωρία της πολυμεσικής μάθησης</a:t>
              </a:r>
              <a:endParaRPr lang="el-GR" sz="2300" kern="1200" dirty="0"/>
            </a:p>
          </p:txBody>
        </p:sp>
      </p:grpSp>
      <p:grpSp>
        <p:nvGrpSpPr>
          <p:cNvPr id="19" name="18 - Ομάδα"/>
          <p:cNvGrpSpPr/>
          <p:nvPr/>
        </p:nvGrpSpPr>
        <p:grpSpPr>
          <a:xfrm>
            <a:off x="1142976" y="4000504"/>
            <a:ext cx="7223458" cy="623467"/>
            <a:chOff x="56599" y="2805839"/>
            <a:chExt cx="7223458" cy="623467"/>
          </a:xfrm>
          <a:scene3d>
            <a:camera prst="orthographicFront"/>
            <a:lightRig rig="flat" dir="t"/>
          </a:scene3d>
        </p:grpSpPr>
        <p:sp>
          <p:nvSpPr>
            <p:cNvPr id="20" name="19 - Στρογγυλεμένο ορθογώνιο"/>
            <p:cNvSpPr/>
            <p:nvPr/>
          </p:nvSpPr>
          <p:spPr>
            <a:xfrm>
              <a:off x="56599" y="2805839"/>
              <a:ext cx="7223458" cy="62346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Στρογγυλεμένο ορθογώνιο 4"/>
            <p:cNvSpPr/>
            <p:nvPr/>
          </p:nvSpPr>
          <p:spPr>
            <a:xfrm>
              <a:off x="74860" y="2824100"/>
              <a:ext cx="7186936" cy="586945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Λιοναράκης</a:t>
              </a: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r>
                <a:rPr lang="el-GR" sz="2400" b="1" kern="1200" dirty="0"/>
                <a:t> </a:t>
              </a:r>
              <a:r>
                <a:rPr lang="el-GR" sz="2400" kern="1200" dirty="0"/>
                <a:t>Τυπολογία αρχών για τη δομή και τις μορφές του ΕΥ</a:t>
              </a:r>
            </a:p>
          </p:txBody>
        </p:sp>
      </p:grpSp>
      <p:grpSp>
        <p:nvGrpSpPr>
          <p:cNvPr id="22" name="21 - Ομάδα"/>
          <p:cNvGrpSpPr/>
          <p:nvPr/>
        </p:nvGrpSpPr>
        <p:grpSpPr>
          <a:xfrm>
            <a:off x="1214414" y="4857760"/>
            <a:ext cx="7189338" cy="560818"/>
            <a:chOff x="73659" y="3709716"/>
            <a:chExt cx="7189338" cy="560818"/>
          </a:xfrm>
          <a:scene3d>
            <a:camera prst="orthographicFront"/>
            <a:lightRig rig="flat" dir="t"/>
          </a:scene3d>
        </p:grpSpPr>
        <p:sp>
          <p:nvSpPr>
            <p:cNvPr id="23" name="22 - Στρογγυλεμένο ορθογώνιο"/>
            <p:cNvSpPr/>
            <p:nvPr/>
          </p:nvSpPr>
          <p:spPr>
            <a:xfrm>
              <a:off x="73659" y="3709716"/>
              <a:ext cx="7189338" cy="5608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4" name="Στρογγυλεμένο ορθογώνιο 4"/>
            <p:cNvSpPr/>
            <p:nvPr/>
          </p:nvSpPr>
          <p:spPr>
            <a:xfrm>
              <a:off x="73659" y="3709716"/>
              <a:ext cx="7156486" cy="52796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>
                  <a:solidFill>
                    <a:schemeClr val="accent6">
                      <a:lumMod val="50000"/>
                    </a:schemeClr>
                  </a:solidFill>
                </a:rPr>
                <a:t>ΤΠΕ:</a:t>
              </a:r>
              <a:r>
                <a:rPr lang="el-GR" sz="2200" kern="1200" dirty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l-GR" sz="2200" kern="1200" dirty="0">
                  <a:solidFill>
                    <a:schemeClr val="bg1"/>
                  </a:solidFill>
                </a:rPr>
                <a:t>Υψηλός βαθμός αυτονομίας στους εκπαιδευόμενους</a:t>
              </a:r>
            </a:p>
          </p:txBody>
        </p:sp>
      </p:grpSp>
      <p:grpSp>
        <p:nvGrpSpPr>
          <p:cNvPr id="25" name="24 - Ομάδα"/>
          <p:cNvGrpSpPr/>
          <p:nvPr/>
        </p:nvGrpSpPr>
        <p:grpSpPr>
          <a:xfrm>
            <a:off x="1214414" y="5715016"/>
            <a:ext cx="7194273" cy="629894"/>
            <a:chOff x="18362" y="4554681"/>
            <a:chExt cx="7194273" cy="629894"/>
          </a:xfrm>
          <a:scene3d>
            <a:camera prst="orthographicFront"/>
            <a:lightRig rig="flat" dir="t"/>
          </a:scene3d>
        </p:grpSpPr>
        <p:sp>
          <p:nvSpPr>
            <p:cNvPr id="26" name="25 - Στρογγυλεμένο ορθογώνιο"/>
            <p:cNvSpPr/>
            <p:nvPr/>
          </p:nvSpPr>
          <p:spPr>
            <a:xfrm>
              <a:off x="18362" y="4554681"/>
              <a:ext cx="7194273" cy="62989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7" name="Στρογγυλεμένο ορθογώνιο 4"/>
            <p:cNvSpPr/>
            <p:nvPr/>
          </p:nvSpPr>
          <p:spPr>
            <a:xfrm>
              <a:off x="36811" y="4573130"/>
              <a:ext cx="7157375" cy="59299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R="0" lvl="0" algn="ctr" defTabSz="9334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100" b="1" kern="1200" dirty="0">
                  <a:solidFill>
                    <a:schemeClr val="accent6">
                      <a:lumMod val="50000"/>
                    </a:schemeClr>
                  </a:solidFill>
                </a:rPr>
                <a:t>Ε-</a:t>
              </a:r>
              <a:r>
                <a:rPr lang="el-GR" sz="2100" b="1" kern="1200" dirty="0" err="1">
                  <a:solidFill>
                    <a:schemeClr val="accent6">
                      <a:lumMod val="50000"/>
                    </a:schemeClr>
                  </a:solidFill>
                </a:rPr>
                <a:t>learning</a:t>
              </a:r>
              <a:r>
                <a:rPr lang="el-GR" sz="2100" b="1" kern="1200" dirty="0">
                  <a:solidFill>
                    <a:schemeClr val="accent6">
                      <a:lumMod val="50000"/>
                    </a:schemeClr>
                  </a:solidFill>
                </a:rPr>
                <a:t>:</a:t>
              </a:r>
              <a:r>
                <a:rPr lang="el-GR" sz="2100" b="1" kern="1200" dirty="0"/>
                <a:t> </a:t>
              </a:r>
              <a:r>
                <a:rPr lang="el-GR" sz="2100" b="0" kern="1200" dirty="0"/>
                <a:t>Δ</a:t>
              </a:r>
              <a:r>
                <a:rPr lang="el-GR" sz="2100" kern="1200" dirty="0"/>
                <a:t>ιαδικασία εκπαίδευσης με ηλεκτρονικά μέσα επικοινωνίας για τη μετάδοση και επεξεργασία της γνώσης</a:t>
              </a:r>
              <a:r>
                <a:rPr lang="el-GR" sz="1500" kern="1200" dirty="0"/>
                <a:t>. </a:t>
              </a:r>
            </a:p>
          </p:txBody>
        </p:sp>
      </p:grpSp>
      <p:sp>
        <p:nvSpPr>
          <p:cNvPr id="28" name="27 - Ορθογώνιο"/>
          <p:cNvSpPr/>
          <p:nvPr/>
        </p:nvSpPr>
        <p:spPr>
          <a:xfrm>
            <a:off x="0" y="1428736"/>
            <a:ext cx="428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ΚΕΦΑΛΑΙΟ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2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29" name="28 - Εικόνα" descr="εικονα e learn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5206" y="285728"/>
            <a:ext cx="1384176" cy="83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4. Θεωρητικό Πλαίσιο 3/3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6" name="Στρογγυλεμένο ορθογώνιο 4"/>
          <p:cNvSpPr/>
          <p:nvPr/>
        </p:nvSpPr>
        <p:spPr>
          <a:xfrm>
            <a:off x="1307417" y="1428736"/>
            <a:ext cx="6622169" cy="786154"/>
          </a:xfrm>
          <a:prstGeom prst="rect">
            <a:avLst/>
          </a:prstGeom>
          <a:ln>
            <a:solidFill>
              <a:schemeClr val="bg1"/>
            </a:solidFill>
          </a:ln>
          <a:scene3d>
            <a:camera prst="orthographicFront"/>
            <a:lightRig rig="fla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b="1" dirty="0" smtClean="0">
                <a:solidFill>
                  <a:srgbClr val="C00000"/>
                </a:solidFill>
              </a:rPr>
              <a:t>ΙΣΤΟΡΙΑ</a:t>
            </a:r>
            <a:r>
              <a:rPr lang="el-GR" sz="2400" b="1" kern="1200" dirty="0" smtClean="0">
                <a:solidFill>
                  <a:srgbClr val="C00000"/>
                </a:solidFill>
              </a:rPr>
              <a:t>:</a:t>
            </a:r>
            <a:r>
              <a:rPr lang="el-GR" sz="2400" b="1" kern="1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sz="2400" b="1" kern="1200" dirty="0">
                <a:solidFill>
                  <a:schemeClr val="tx1"/>
                </a:solidFill>
              </a:rPr>
              <a:t>Σκοπός</a:t>
            </a:r>
            <a:r>
              <a:rPr lang="el-GR" sz="2400" b="0" kern="1200" dirty="0">
                <a:solidFill>
                  <a:schemeClr val="tx1"/>
                </a:solidFill>
              </a:rPr>
              <a:t> και </a:t>
            </a:r>
            <a:r>
              <a:rPr lang="el-GR" sz="2400" b="1" kern="1200" dirty="0">
                <a:solidFill>
                  <a:schemeClr val="tx1"/>
                </a:solidFill>
              </a:rPr>
              <a:t>διδακτική</a:t>
            </a:r>
            <a:r>
              <a:rPr lang="el-GR" sz="2400" b="0" kern="1200" dirty="0">
                <a:solidFill>
                  <a:schemeClr val="tx1"/>
                </a:solidFill>
              </a:rPr>
              <a:t> της στο Δημοτικό Σχολείο</a:t>
            </a:r>
          </a:p>
        </p:txBody>
      </p:sp>
      <p:grpSp>
        <p:nvGrpSpPr>
          <p:cNvPr id="7" name="6 - Ομάδα"/>
          <p:cNvGrpSpPr/>
          <p:nvPr/>
        </p:nvGrpSpPr>
        <p:grpSpPr>
          <a:xfrm>
            <a:off x="1285852" y="2428868"/>
            <a:ext cx="6700748" cy="524618"/>
            <a:chOff x="214021" y="1003215"/>
            <a:chExt cx="6700748" cy="524618"/>
          </a:xfrm>
          <a:scene3d>
            <a:camera prst="orthographicFront"/>
            <a:lightRig rig="flat" dir="t"/>
          </a:scene3d>
        </p:grpSpPr>
        <p:sp>
          <p:nvSpPr>
            <p:cNvPr id="8" name="7 - Στρογγυλεμένο ορθογώνιο"/>
            <p:cNvSpPr/>
            <p:nvPr/>
          </p:nvSpPr>
          <p:spPr>
            <a:xfrm>
              <a:off x="214021" y="1003215"/>
              <a:ext cx="6700748" cy="524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9" name="Στρογγυλεμένο ορθογώνιο 4"/>
            <p:cNvSpPr/>
            <p:nvPr/>
          </p:nvSpPr>
          <p:spPr>
            <a:xfrm>
              <a:off x="229387" y="1018581"/>
              <a:ext cx="6670016" cy="493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Διαθεματικότητα-ΤΠΕ </a:t>
              </a:r>
            </a:p>
          </p:txBody>
        </p:sp>
      </p:grpSp>
      <p:grpSp>
        <p:nvGrpSpPr>
          <p:cNvPr id="10" name="9 - Ομάδα"/>
          <p:cNvGrpSpPr/>
          <p:nvPr/>
        </p:nvGrpSpPr>
        <p:grpSpPr>
          <a:xfrm>
            <a:off x="1285852" y="3143248"/>
            <a:ext cx="6703176" cy="524618"/>
            <a:chOff x="177088" y="1790144"/>
            <a:chExt cx="6774614" cy="524618"/>
          </a:xfrm>
          <a:scene3d>
            <a:camera prst="orthographicFront"/>
            <a:lightRig rig="flat" dir="t"/>
          </a:scene3d>
        </p:grpSpPr>
        <p:sp>
          <p:nvSpPr>
            <p:cNvPr id="11" name="10 - Στρογγυλεμένο ορθογώνιο"/>
            <p:cNvSpPr/>
            <p:nvPr/>
          </p:nvSpPr>
          <p:spPr>
            <a:xfrm>
              <a:off x="177088" y="1790144"/>
              <a:ext cx="6774614" cy="52461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12" name="Στρογγυλεμένο ορθογώνιο 4"/>
            <p:cNvSpPr/>
            <p:nvPr/>
          </p:nvSpPr>
          <p:spPr>
            <a:xfrm>
              <a:off x="192454" y="1805510"/>
              <a:ext cx="6743882" cy="493886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b="1" dirty="0" smtClean="0">
                  <a:solidFill>
                    <a:schemeClr val="accent6">
                      <a:lumMod val="50000"/>
                    </a:schemeClr>
                  </a:solidFill>
                </a:rPr>
                <a:t>Γ΄</a:t>
              </a:r>
              <a:r>
                <a:rPr lang="el-GR" sz="24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 </a:t>
              </a:r>
              <a:r>
                <a:rPr lang="el-GR" sz="2400" b="1" kern="1200" dirty="0">
                  <a:solidFill>
                    <a:schemeClr val="accent6">
                      <a:lumMod val="50000"/>
                    </a:schemeClr>
                  </a:solidFill>
                </a:rPr>
                <a:t>Τάξη </a:t>
              </a:r>
            </a:p>
          </p:txBody>
        </p:sp>
      </p:grpSp>
      <p:sp>
        <p:nvSpPr>
          <p:cNvPr id="17" name="16 - Στρογγυλεμένο ορθογώνιο"/>
          <p:cNvSpPr/>
          <p:nvPr/>
        </p:nvSpPr>
        <p:spPr>
          <a:xfrm>
            <a:off x="1285852" y="3929066"/>
            <a:ext cx="6664100" cy="714380"/>
          </a:xfrm>
          <a:prstGeom prst="roundRect">
            <a:avLst>
              <a:gd name="adj" fmla="val 10000"/>
            </a:avLst>
          </a:prstGeom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                     </a:t>
            </a:r>
            <a:r>
              <a:rPr lang="el-GR" b="1" dirty="0" smtClean="0">
                <a:solidFill>
                  <a:schemeClr val="accent6">
                    <a:lumMod val="50000"/>
                  </a:schemeClr>
                </a:solidFill>
              </a:rPr>
              <a:t>Πρώτο μέρος: Μυθολογία </a:t>
            </a:r>
            <a:endParaRPr lang="el-G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9" name="18 - Ομάδα"/>
          <p:cNvGrpSpPr/>
          <p:nvPr/>
        </p:nvGrpSpPr>
        <p:grpSpPr>
          <a:xfrm>
            <a:off x="1285852" y="4786322"/>
            <a:ext cx="6697810" cy="699049"/>
            <a:chOff x="215490" y="3494269"/>
            <a:chExt cx="6697810" cy="699049"/>
          </a:xfrm>
          <a:scene3d>
            <a:camera prst="orthographicFront"/>
            <a:lightRig rig="flat" dir="t"/>
          </a:scene3d>
        </p:grpSpPr>
        <p:sp>
          <p:nvSpPr>
            <p:cNvPr id="20" name="19 - Στρογγυλεμένο ορθογώνιο"/>
            <p:cNvSpPr/>
            <p:nvPr/>
          </p:nvSpPr>
          <p:spPr>
            <a:xfrm>
              <a:off x="215490" y="3494269"/>
              <a:ext cx="6697810" cy="69904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sp>
        <p:sp>
          <p:nvSpPr>
            <p:cNvPr id="21" name="Στρογγυλεμένο ορθογώνιο 4"/>
            <p:cNvSpPr/>
            <p:nvPr/>
          </p:nvSpPr>
          <p:spPr>
            <a:xfrm>
              <a:off x="235964" y="3514743"/>
              <a:ext cx="6656862" cy="658101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200" b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ΕΝΟΤΗΤΑ 6 : </a:t>
              </a:r>
              <a:r>
                <a:rPr lang="el-GR" sz="2200" b="1" i="1" kern="1200" dirty="0" smtClean="0">
                  <a:solidFill>
                    <a:schemeClr val="accent6">
                      <a:lumMod val="50000"/>
                    </a:schemeClr>
                  </a:solidFill>
                </a:rPr>
                <a:t>Οι περιπέτειες του Οδυσσέα </a:t>
              </a:r>
              <a:endParaRPr lang="el-GR" sz="2200" b="0" i="1" kern="1200" dirty="0"/>
            </a:p>
          </p:txBody>
        </p:sp>
      </p:grpSp>
      <p:sp>
        <p:nvSpPr>
          <p:cNvPr id="24" name="Στρογγυλεμένο ορθογώνιο 4"/>
          <p:cNvSpPr/>
          <p:nvPr/>
        </p:nvSpPr>
        <p:spPr>
          <a:xfrm>
            <a:off x="1285852" y="5715016"/>
            <a:ext cx="6665206" cy="571200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l-GR" sz="2400" b="1" kern="1200" dirty="0">
                <a:solidFill>
                  <a:schemeClr val="accent6">
                    <a:lumMod val="50000"/>
                  </a:schemeClr>
                </a:solidFill>
              </a:rPr>
              <a:t>Διδακτική παρέμβαση: </a:t>
            </a:r>
            <a:r>
              <a:rPr lang="el-GR" sz="2400" kern="1200" dirty="0"/>
              <a:t>συμπληρωματικό εκπαιδευτικό υλικό στην πλατφόρμα </a:t>
            </a:r>
            <a:r>
              <a:rPr lang="en-US" sz="2400" kern="1200" dirty="0"/>
              <a:t>Chamilo</a:t>
            </a:r>
            <a:endParaRPr lang="el-GR" sz="2400" kern="1200" dirty="0"/>
          </a:p>
        </p:txBody>
      </p:sp>
      <p:sp>
        <p:nvSpPr>
          <p:cNvPr id="25" name="24 - Ορθογώνιο"/>
          <p:cNvSpPr/>
          <p:nvPr/>
        </p:nvSpPr>
        <p:spPr>
          <a:xfrm>
            <a:off x="0" y="1428736"/>
            <a:ext cx="4285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 smtClean="0">
                <a:solidFill>
                  <a:srgbClr val="FFC000"/>
                </a:solidFill>
              </a:rPr>
              <a:t>ΚΕΦΑΛΑΙΟ</a:t>
            </a:r>
          </a:p>
          <a:p>
            <a:pPr algn="ctr"/>
            <a:endParaRPr lang="el-GR" b="1" dirty="0" smtClean="0">
              <a:solidFill>
                <a:srgbClr val="FFC000"/>
              </a:solidFill>
            </a:endParaRPr>
          </a:p>
          <a:p>
            <a:pPr algn="ctr"/>
            <a:r>
              <a:rPr lang="el-GR" b="1" dirty="0" smtClean="0">
                <a:solidFill>
                  <a:srgbClr val="FFC000"/>
                </a:solidFill>
              </a:rPr>
              <a:t>3</a:t>
            </a:r>
            <a:endParaRPr lang="el-GR" dirty="0">
              <a:solidFill>
                <a:srgbClr val="FFC000"/>
              </a:solidFill>
            </a:endParaRPr>
          </a:p>
        </p:txBody>
      </p:sp>
      <p:pic>
        <p:nvPicPr>
          <p:cNvPr id="16" name="15 - Εικόνα" descr="εικονα ιστορ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214290"/>
            <a:ext cx="1768016" cy="921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3440</TotalTime>
  <Words>1299</Words>
  <Application>Microsoft Office PowerPoint</Application>
  <PresentationFormat>Προβολή στην οθόνη (4:3)</PresentationFormat>
  <Paragraphs>307</Paragraphs>
  <Slides>23</Slides>
  <Notes>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 Σχεδιασμός, υλοποίηση και αποτίμηση εκπαιδευτικής παρέμβασης συμπληρωματικής εξ αποστάσεως εκπαίδευσης σε μαθητές Γ΄ Δημοτικού στο πλαίσιο του μαθήματος της Ιστορίας με θέμα: «Οι περιπέτειες του Οδυσσέα»  </vt:lpstr>
      <vt:lpstr>Ευχαριστίες </vt:lpstr>
      <vt:lpstr>1. Σκοπός της εργασίας </vt:lpstr>
      <vt:lpstr>2. Συνεισφορά της διπλωματικής</vt:lpstr>
      <vt:lpstr>3. Ερευνητικά Ερωτήματα </vt:lpstr>
      <vt:lpstr>4. Δομή της εργασίας </vt:lpstr>
      <vt:lpstr>4. Θεωρητικό Πλαίσιο 1/2</vt:lpstr>
      <vt:lpstr>4. Θεωρητικό Πλαίσιο 2/3</vt:lpstr>
      <vt:lpstr>4. Θεωρητικό Πλαίσιο 3/3</vt:lpstr>
      <vt:lpstr>5. Παραγόμενο εκπαιδευτικό υλικό 1/5  </vt:lpstr>
      <vt:lpstr>5. Παραγόμενο εκπαιδευτικό υλικό 2/5</vt:lpstr>
      <vt:lpstr>5. Παραγόμενο εκπαιδευτικό υλικό 3/5</vt:lpstr>
      <vt:lpstr>5. Παραγόμενο εκπαιδευτικό υλικό 4/5</vt:lpstr>
      <vt:lpstr>5. Παραγόμενο εκπαιδευτικό υλικό 5/5</vt:lpstr>
      <vt:lpstr>6. Μεθοδολογία έρευνας 1/2</vt:lpstr>
      <vt:lpstr>6. Μεθοδολογία έρευνας 2/2</vt:lpstr>
      <vt:lpstr>7. Κύρια ευρήματα 1/3</vt:lpstr>
      <vt:lpstr>7. Κύρια ευρήματα 2/3</vt:lpstr>
      <vt:lpstr>7. Κύρια ευρήματα 3/3</vt:lpstr>
      <vt:lpstr>8. Συμπεράσματα 1/3</vt:lpstr>
      <vt:lpstr> 8. Συμπεράσματα 2/3 </vt:lpstr>
      <vt:lpstr> 8. Συμπεράσματα 3/3 </vt:lpstr>
      <vt:lpstr>Σας ευχαριστώ για την προσοχή σας!!!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$</dc:creator>
  <cp:lastModifiedBy>Giorgos Saitakis</cp:lastModifiedBy>
  <cp:revision>1694</cp:revision>
  <dcterms:created xsi:type="dcterms:W3CDTF">2003-10-16T17:37:47Z</dcterms:created>
  <dcterms:modified xsi:type="dcterms:W3CDTF">2026-03-02T08:26:00Z</dcterms:modified>
</cp:coreProperties>
</file>