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32"/>
  </p:notesMasterIdLst>
  <p:sldIdLst>
    <p:sldId id="1482" r:id="rId2"/>
    <p:sldId id="2023" r:id="rId3"/>
    <p:sldId id="2013" r:id="rId4"/>
    <p:sldId id="2040" r:id="rId5"/>
    <p:sldId id="2041" r:id="rId6"/>
    <p:sldId id="2020" r:id="rId7"/>
    <p:sldId id="2044" r:id="rId8"/>
    <p:sldId id="2068" r:id="rId9"/>
    <p:sldId id="2025" r:id="rId10"/>
    <p:sldId id="2063" r:id="rId11"/>
    <p:sldId id="2046" r:id="rId12"/>
    <p:sldId id="2064" r:id="rId13"/>
    <p:sldId id="2058" r:id="rId14"/>
    <p:sldId id="2048" r:id="rId15"/>
    <p:sldId id="2065" r:id="rId16"/>
    <p:sldId id="2066" r:id="rId17"/>
    <p:sldId id="2052" r:id="rId18"/>
    <p:sldId id="2067" r:id="rId19"/>
    <p:sldId id="2027" r:id="rId20"/>
    <p:sldId id="2053" r:id="rId21"/>
    <p:sldId id="2069" r:id="rId22"/>
    <p:sldId id="2070" r:id="rId23"/>
    <p:sldId id="2035" r:id="rId24"/>
    <p:sldId id="2038" r:id="rId25"/>
    <p:sldId id="2059" r:id="rId26"/>
    <p:sldId id="2060" r:id="rId27"/>
    <p:sldId id="2071" r:id="rId28"/>
    <p:sldId id="2036" r:id="rId29"/>
    <p:sldId id="2061" r:id="rId30"/>
    <p:sldId id="2019" r:id="rId31"/>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931B1B"/>
    <a:srgbClr val="EDBE9B"/>
    <a:srgbClr val="90CCAF"/>
    <a:srgbClr val="FFAD5B"/>
    <a:srgbClr val="ADDB7B"/>
    <a:srgbClr val="FFFFCC"/>
    <a:srgbClr val="FFA54B"/>
    <a:srgbClr val="F4F6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564C9-FE96-3FE2-2451-145D2F452E3B}" v="170" dt="2025-11-18T19:16:08.222"/>
  </p1510:revLst>
</p1510:revInfo>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18" autoAdjust="0"/>
  </p:normalViewPr>
  <p:slideViewPr>
    <p:cSldViewPr snapToGrid="0">
      <p:cViewPr>
        <p:scale>
          <a:sx n="66" d="100"/>
          <a:sy n="66" d="100"/>
        </p:scale>
        <p:origin x="-1506" y="66"/>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0256D-F23E-4CA2-84F7-87D9ED9473C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23DCDBC7-23A5-40D6-B3D3-604DAB5E46C3}">
      <dgm:prSet/>
      <dgm:spPr/>
      <dgm:t>
        <a:bodyPr/>
        <a:lstStyle/>
        <a:p>
          <a:pPr algn="ctr"/>
          <a:r>
            <a:rPr lang="el-GR" b="1" dirty="0" smtClean="0"/>
            <a:t>«Σχεδιασμός, υλοποίηση και αποτίμηση εκπαιδευτικού υλικού με τη μέθοδο της </a:t>
          </a:r>
          <a:r>
            <a:rPr lang="el-GR" b="1" dirty="0" err="1" smtClean="0"/>
            <a:t>ΕξΑΕ</a:t>
          </a:r>
          <a:r>
            <a:rPr lang="el-GR" b="1" dirty="0" smtClean="0"/>
            <a:t> στην ανάπτυξη διαπολιτισμικών δεξιοτήτων και τη δημιουργία συνεργατικών έργων στην εκπαίδευση της πλατφόρμας </a:t>
          </a:r>
          <a:r>
            <a:rPr lang="el-GR" b="1" dirty="0" err="1" smtClean="0"/>
            <a:t>eTwinning</a:t>
          </a:r>
          <a:r>
            <a:rPr lang="el-GR" b="1" dirty="0" smtClean="0"/>
            <a:t> σε εκπαιδευτικούς </a:t>
          </a:r>
          <a:r>
            <a:rPr lang="el-GR" b="1" dirty="0" err="1" smtClean="0"/>
            <a:t>Αβάθμιας</a:t>
          </a:r>
          <a:r>
            <a:rPr lang="el-GR" b="1" dirty="0" smtClean="0"/>
            <a:t> εκπαίδευσης»</a:t>
          </a:r>
          <a:endParaRPr lang="el-GR" b="1" dirty="0"/>
        </a:p>
      </dgm:t>
    </dgm:pt>
    <dgm:pt modelId="{D1C89F94-CEAA-42B6-B0C4-27DC53553EE6}" type="parTrans" cxnId="{D86D584E-9328-46B1-A5E7-D957F5B61F03}">
      <dgm:prSet/>
      <dgm:spPr/>
      <dgm:t>
        <a:bodyPr/>
        <a:lstStyle/>
        <a:p>
          <a:endParaRPr lang="el-GR"/>
        </a:p>
      </dgm:t>
    </dgm:pt>
    <dgm:pt modelId="{9B4313B9-D741-49F9-8C70-56D3597875EB}" type="sibTrans" cxnId="{D86D584E-9328-46B1-A5E7-D957F5B61F03}">
      <dgm:prSet/>
      <dgm:spPr/>
      <dgm:t>
        <a:bodyPr/>
        <a:lstStyle/>
        <a:p>
          <a:endParaRPr lang="el-GR"/>
        </a:p>
      </dgm:t>
    </dgm:pt>
    <dgm:pt modelId="{3AEC3421-2381-46C9-AC1C-24FFBC4525C6}" type="pres">
      <dgm:prSet presAssocID="{4270256D-F23E-4CA2-84F7-87D9ED9473CA}" presName="linear" presStyleCnt="0">
        <dgm:presLayoutVars>
          <dgm:animLvl val="lvl"/>
          <dgm:resizeHandles val="exact"/>
        </dgm:presLayoutVars>
      </dgm:prSet>
      <dgm:spPr/>
      <dgm:t>
        <a:bodyPr/>
        <a:lstStyle/>
        <a:p>
          <a:endParaRPr lang="el-GR"/>
        </a:p>
      </dgm:t>
    </dgm:pt>
    <dgm:pt modelId="{1F0B0E26-9C0D-460D-86D4-CE77F31564F6}" type="pres">
      <dgm:prSet presAssocID="{23DCDBC7-23A5-40D6-B3D3-604DAB5E46C3}" presName="parentText" presStyleLbl="node1" presStyleIdx="0" presStyleCnt="1" custLinFactNeighborX="2792" custLinFactNeighborY="-5277">
        <dgm:presLayoutVars>
          <dgm:chMax val="0"/>
          <dgm:bulletEnabled val="1"/>
        </dgm:presLayoutVars>
      </dgm:prSet>
      <dgm:spPr/>
      <dgm:t>
        <a:bodyPr/>
        <a:lstStyle/>
        <a:p>
          <a:endParaRPr lang="el-GR"/>
        </a:p>
      </dgm:t>
    </dgm:pt>
  </dgm:ptLst>
  <dgm:cxnLst>
    <dgm:cxn modelId="{02BE32C3-8EF6-4002-8D31-12C065F9E086}" type="presOf" srcId="{23DCDBC7-23A5-40D6-B3D3-604DAB5E46C3}" destId="{1F0B0E26-9C0D-460D-86D4-CE77F31564F6}" srcOrd="0" destOrd="0" presId="urn:microsoft.com/office/officeart/2005/8/layout/vList2"/>
    <dgm:cxn modelId="{3BCEE8A4-D0DC-41C1-B879-D2829521869E}" type="presOf" srcId="{4270256D-F23E-4CA2-84F7-87D9ED9473CA}" destId="{3AEC3421-2381-46C9-AC1C-24FFBC4525C6}" srcOrd="0" destOrd="0" presId="urn:microsoft.com/office/officeart/2005/8/layout/vList2"/>
    <dgm:cxn modelId="{D86D584E-9328-46B1-A5E7-D957F5B61F03}" srcId="{4270256D-F23E-4CA2-84F7-87D9ED9473CA}" destId="{23DCDBC7-23A5-40D6-B3D3-604DAB5E46C3}" srcOrd="0" destOrd="0" parTransId="{D1C89F94-CEAA-42B6-B0C4-27DC53553EE6}" sibTransId="{9B4313B9-D741-49F9-8C70-56D3597875EB}"/>
    <dgm:cxn modelId="{C7E51929-B838-4C08-9330-7E897D2926AF}" type="presParOf" srcId="{3AEC3421-2381-46C9-AC1C-24FFBC4525C6}" destId="{1F0B0E26-9C0D-460D-86D4-CE77F31564F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BCD41-5675-4ABC-82BD-C166EDE33C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43B056FC-3B3F-483B-843D-B11666710426}">
      <dgm:prSet phldrT="[Κείμενο]"/>
      <dgm:spPr/>
      <dgm:t>
        <a:bodyPr/>
        <a:lstStyle/>
        <a:p>
          <a:r>
            <a:rPr lang="en-US" dirty="0"/>
            <a:t>2</a:t>
          </a:r>
          <a:endParaRPr lang="el-GR" dirty="0"/>
        </a:p>
      </dgm:t>
    </dgm:pt>
    <dgm:pt modelId="{33ADE04B-595D-4A9E-9601-34BB6FA25938}" type="parTrans" cxnId="{893FDE99-B6AA-4F27-9832-58F9EF913686}">
      <dgm:prSet/>
      <dgm:spPr/>
      <dgm:t>
        <a:bodyPr/>
        <a:lstStyle/>
        <a:p>
          <a:endParaRPr lang="el-GR"/>
        </a:p>
      </dgm:t>
    </dgm:pt>
    <dgm:pt modelId="{455E703F-A810-4AFF-B2AE-B792B9555292}" type="sibTrans" cxnId="{893FDE99-B6AA-4F27-9832-58F9EF913686}">
      <dgm:prSet/>
      <dgm:spPr/>
      <dgm:t>
        <a:bodyPr/>
        <a:lstStyle/>
        <a:p>
          <a:endParaRPr lang="el-GR"/>
        </a:p>
      </dgm:t>
    </dgm:pt>
    <dgm:pt modelId="{9C995CE3-000D-4DD0-B079-5D7DE9B1F0EA}">
      <dgm:prSet phldrT="[Κείμενο]"/>
      <dgm:spPr/>
      <dgm:t>
        <a:bodyPr/>
        <a:lstStyle/>
        <a:p>
          <a:r>
            <a:rPr lang="en-US" dirty="0"/>
            <a:t>3</a:t>
          </a:r>
          <a:endParaRPr lang="el-GR" dirty="0"/>
        </a:p>
      </dgm:t>
    </dgm:pt>
    <dgm:pt modelId="{60BCCC89-F9F0-462F-90F4-481D95D680F4}" type="sibTrans" cxnId="{59CD1BFD-7A3B-49A8-803B-9B0DC812D351}">
      <dgm:prSet/>
      <dgm:spPr/>
      <dgm:t>
        <a:bodyPr/>
        <a:lstStyle/>
        <a:p>
          <a:endParaRPr lang="el-GR"/>
        </a:p>
      </dgm:t>
    </dgm:pt>
    <dgm:pt modelId="{9D15E95B-A77C-487C-8121-E7F6F8270B23}" type="parTrans" cxnId="{59CD1BFD-7A3B-49A8-803B-9B0DC812D351}">
      <dgm:prSet/>
      <dgm:spPr/>
      <dgm:t>
        <a:bodyPr/>
        <a:lstStyle/>
        <a:p>
          <a:endParaRPr lang="el-GR"/>
        </a:p>
      </dgm:t>
    </dgm:pt>
    <dgm:pt modelId="{2CD3212C-0C29-4BCB-A211-FC0B7C242BBA}">
      <dgm:prSet/>
      <dgm:spPr/>
      <dgm:t>
        <a:bodyPr/>
        <a:lstStyle/>
        <a:p>
          <a:endParaRPr lang="el-GR"/>
        </a:p>
      </dgm:t>
    </dgm:pt>
    <dgm:pt modelId="{107EE28D-0DD2-4598-BC83-BEB7E389A2F6}" type="sibTrans" cxnId="{9D80CC86-33D9-4607-8D5D-714653FA773A}">
      <dgm:prSet/>
      <dgm:spPr/>
      <dgm:t>
        <a:bodyPr/>
        <a:lstStyle/>
        <a:p>
          <a:endParaRPr lang="el-GR"/>
        </a:p>
      </dgm:t>
    </dgm:pt>
    <dgm:pt modelId="{2F95E7AF-D4AF-4D31-8367-B474FCC554DB}" type="parTrans" cxnId="{9D80CC86-33D9-4607-8D5D-714653FA773A}">
      <dgm:prSet/>
      <dgm:spPr/>
      <dgm:t>
        <a:bodyPr/>
        <a:lstStyle/>
        <a:p>
          <a:endParaRPr lang="el-GR"/>
        </a:p>
      </dgm:t>
    </dgm:pt>
    <dgm:pt modelId="{FBEB1B06-33DD-4B62-910B-1E452A0AD901}">
      <dgm:prSet custT="1"/>
      <dgm:spPr/>
      <dgm:t>
        <a:bodyPr/>
        <a:lstStyle/>
        <a:p>
          <a:pPr algn="l" rtl="0" fontAlgn="base">
            <a:spcBef>
              <a:spcPct val="0"/>
            </a:spcBef>
            <a:spcAft>
              <a:spcPct val="0"/>
            </a:spcAft>
            <a:defRPr/>
          </a:pPr>
          <a:endParaRPr lang="el-GR" sz="2800" b="1" kern="1200" dirty="0">
            <a:solidFill>
              <a:schemeClr val="tx1"/>
            </a:solidFill>
            <a:latin typeface="+mn-lt"/>
            <a:ea typeface="+mn-ea"/>
            <a:cs typeface="Arial"/>
          </a:endParaRPr>
        </a:p>
      </dgm:t>
    </dgm:pt>
    <dgm:pt modelId="{7BD2EF31-EAC2-4EC5-93EC-65CAA3B56D3C}" type="parTrans" cxnId="{855C515F-C77F-4E77-B191-A47681783143}">
      <dgm:prSet/>
      <dgm:spPr/>
      <dgm:t>
        <a:bodyPr/>
        <a:lstStyle/>
        <a:p>
          <a:endParaRPr lang="el-GR"/>
        </a:p>
      </dgm:t>
    </dgm:pt>
    <dgm:pt modelId="{80B127CE-A29C-45E9-84EA-CEC9719FF779}" type="sibTrans" cxnId="{855C515F-C77F-4E77-B191-A47681783143}">
      <dgm:prSet/>
      <dgm:spPr/>
      <dgm:t>
        <a:bodyPr/>
        <a:lstStyle/>
        <a:p>
          <a:endParaRPr lang="el-GR"/>
        </a:p>
      </dgm:t>
    </dgm:pt>
    <dgm:pt modelId="{346609C8-413A-4EA7-B416-3F57083880E0}">
      <dgm:prSet/>
      <dgm:spPr/>
      <dgm:t>
        <a:bodyPr/>
        <a:lstStyle/>
        <a:p>
          <a:endParaRPr lang="el-GR"/>
        </a:p>
      </dgm:t>
    </dgm:pt>
    <dgm:pt modelId="{152AC62C-5521-4773-B599-EC71DDB68861}" type="parTrans" cxnId="{D9F89978-9BE7-4F37-AC8F-122954445E6E}">
      <dgm:prSet/>
      <dgm:spPr/>
      <dgm:t>
        <a:bodyPr/>
        <a:lstStyle/>
        <a:p>
          <a:endParaRPr lang="el-GR"/>
        </a:p>
      </dgm:t>
    </dgm:pt>
    <dgm:pt modelId="{F06F3EED-25D9-46BC-BD12-CFA66850AF5A}" type="sibTrans" cxnId="{D9F89978-9BE7-4F37-AC8F-122954445E6E}">
      <dgm:prSet/>
      <dgm:spPr/>
      <dgm:t>
        <a:bodyPr/>
        <a:lstStyle/>
        <a:p>
          <a:endParaRPr lang="el-GR"/>
        </a:p>
      </dgm:t>
    </dgm:pt>
    <dgm:pt modelId="{69024D06-69A6-4608-B650-DE3426984EAA}">
      <dgm:prSet phldrT="[Κείμενο]"/>
      <dgm:spPr/>
      <dgm:t>
        <a:bodyPr/>
        <a:lstStyle/>
        <a:p>
          <a:r>
            <a:rPr lang="el-GR" dirty="0"/>
            <a:t>1</a:t>
          </a:r>
        </a:p>
      </dgm:t>
    </dgm:pt>
    <dgm:pt modelId="{A4FAC910-1791-44B2-A171-E1833CD1BE08}" type="sibTrans" cxnId="{C7C5A24D-975C-43F4-8AEA-E3790D8BB297}">
      <dgm:prSet/>
      <dgm:spPr/>
      <dgm:t>
        <a:bodyPr/>
        <a:lstStyle/>
        <a:p>
          <a:endParaRPr lang="el-GR"/>
        </a:p>
      </dgm:t>
    </dgm:pt>
    <dgm:pt modelId="{E08F8CE3-0338-420A-8A17-D4D3C2889869}" type="parTrans" cxnId="{C7C5A24D-975C-43F4-8AEA-E3790D8BB297}">
      <dgm:prSet/>
      <dgm:spPr/>
      <dgm:t>
        <a:bodyPr/>
        <a:lstStyle/>
        <a:p>
          <a:endParaRPr lang="el-GR"/>
        </a:p>
      </dgm:t>
    </dgm:pt>
    <dgm:pt modelId="{B6651585-FDF0-4838-A4E0-679E82147702}" type="pres">
      <dgm:prSet presAssocID="{3FABCD41-5675-4ABC-82BD-C166EDE33CBB}" presName="linearFlow" presStyleCnt="0">
        <dgm:presLayoutVars>
          <dgm:dir/>
          <dgm:animLvl val="lvl"/>
          <dgm:resizeHandles val="exact"/>
        </dgm:presLayoutVars>
      </dgm:prSet>
      <dgm:spPr/>
      <dgm:t>
        <a:bodyPr/>
        <a:lstStyle/>
        <a:p>
          <a:endParaRPr lang="el-GR"/>
        </a:p>
      </dgm:t>
    </dgm:pt>
    <dgm:pt modelId="{9FA5EE2F-F62B-41BB-B460-226506AE7358}" type="pres">
      <dgm:prSet presAssocID="{69024D06-69A6-4608-B650-DE3426984EAA}" presName="composite" presStyleCnt="0"/>
      <dgm:spPr/>
    </dgm:pt>
    <dgm:pt modelId="{5B1B193F-EAAD-4FCA-9589-B555176B1F8C}" type="pres">
      <dgm:prSet presAssocID="{69024D06-69A6-4608-B650-DE3426984EAA}" presName="parentText" presStyleLbl="alignNode1" presStyleIdx="0" presStyleCnt="3" custLinFactNeighborX="-74809" custLinFactNeighborY="-52520">
        <dgm:presLayoutVars>
          <dgm:chMax val="1"/>
          <dgm:bulletEnabled val="1"/>
        </dgm:presLayoutVars>
      </dgm:prSet>
      <dgm:spPr/>
      <dgm:t>
        <a:bodyPr/>
        <a:lstStyle/>
        <a:p>
          <a:endParaRPr lang="el-GR"/>
        </a:p>
      </dgm:t>
    </dgm:pt>
    <dgm:pt modelId="{0E54F9C8-C619-4DE9-BB50-2B19A4BCAA1F}" type="pres">
      <dgm:prSet presAssocID="{69024D06-69A6-4608-B650-DE3426984EAA}" presName="descendantText" presStyleLbl="alignAcc1" presStyleIdx="0" presStyleCnt="3" custAng="10800000" custFlipHor="1" custScaleY="100000">
        <dgm:presLayoutVars>
          <dgm:bulletEnabled val="1"/>
        </dgm:presLayoutVars>
      </dgm:prSet>
      <dgm:spPr/>
      <dgm:t>
        <a:bodyPr/>
        <a:lstStyle/>
        <a:p>
          <a:endParaRPr lang="el-GR"/>
        </a:p>
      </dgm:t>
    </dgm:pt>
    <dgm:pt modelId="{59446E1B-3558-42CC-8862-6A92F5F6C6BF}" type="pres">
      <dgm:prSet presAssocID="{A4FAC910-1791-44B2-A171-E1833CD1BE08}" presName="sp" presStyleCnt="0"/>
      <dgm:spPr/>
    </dgm:pt>
    <dgm:pt modelId="{83031828-F126-439A-9E8F-1D8A5E19EC29}" type="pres">
      <dgm:prSet presAssocID="{43B056FC-3B3F-483B-843D-B11666710426}" presName="composite" presStyleCnt="0"/>
      <dgm:spPr/>
    </dgm:pt>
    <dgm:pt modelId="{A354D815-258F-463E-B991-4A822351244F}" type="pres">
      <dgm:prSet presAssocID="{43B056FC-3B3F-483B-843D-B11666710426}" presName="parentText" presStyleLbl="alignNode1" presStyleIdx="1" presStyleCnt="3">
        <dgm:presLayoutVars>
          <dgm:chMax val="1"/>
          <dgm:bulletEnabled val="1"/>
        </dgm:presLayoutVars>
      </dgm:prSet>
      <dgm:spPr/>
      <dgm:t>
        <a:bodyPr/>
        <a:lstStyle/>
        <a:p>
          <a:endParaRPr lang="el-GR"/>
        </a:p>
      </dgm:t>
    </dgm:pt>
    <dgm:pt modelId="{9555282A-82EB-4EB3-805E-913E72724130}" type="pres">
      <dgm:prSet presAssocID="{43B056FC-3B3F-483B-843D-B11666710426}" presName="descendantText" presStyleLbl="alignAcc1" presStyleIdx="1" presStyleCnt="3" custLinFactNeighborX="225" custLinFactNeighborY="130">
        <dgm:presLayoutVars>
          <dgm:bulletEnabled val="1"/>
        </dgm:presLayoutVars>
      </dgm:prSet>
      <dgm:spPr/>
      <dgm:t>
        <a:bodyPr/>
        <a:lstStyle/>
        <a:p>
          <a:endParaRPr lang="el-GR"/>
        </a:p>
      </dgm:t>
    </dgm:pt>
    <dgm:pt modelId="{3865F6D0-8B6A-4E23-9D9B-52F02A4D8372}" type="pres">
      <dgm:prSet presAssocID="{455E703F-A810-4AFF-B2AE-B792B9555292}" presName="sp" presStyleCnt="0"/>
      <dgm:spPr/>
    </dgm:pt>
    <dgm:pt modelId="{A26C7E56-0911-42F4-B47E-25A40839A6A5}" type="pres">
      <dgm:prSet presAssocID="{9C995CE3-000D-4DD0-B079-5D7DE9B1F0EA}" presName="composite" presStyleCnt="0"/>
      <dgm:spPr/>
    </dgm:pt>
    <dgm:pt modelId="{52897C7C-7F62-4743-A151-4C953F683BFB}" type="pres">
      <dgm:prSet presAssocID="{9C995CE3-000D-4DD0-B079-5D7DE9B1F0EA}" presName="parentText" presStyleLbl="alignNode1" presStyleIdx="2" presStyleCnt="3" custLinFactNeighborX="-9351" custLinFactNeighborY="-3273">
        <dgm:presLayoutVars>
          <dgm:chMax val="1"/>
          <dgm:bulletEnabled val="1"/>
        </dgm:presLayoutVars>
      </dgm:prSet>
      <dgm:spPr/>
      <dgm:t>
        <a:bodyPr/>
        <a:lstStyle/>
        <a:p>
          <a:endParaRPr lang="el-GR"/>
        </a:p>
      </dgm:t>
    </dgm:pt>
    <dgm:pt modelId="{432FB375-8551-4D52-BD2A-EF33F4FD1CAB}" type="pres">
      <dgm:prSet presAssocID="{9C995CE3-000D-4DD0-B079-5D7DE9B1F0EA}" presName="descendantText" presStyleLbl="alignAcc1" presStyleIdx="2" presStyleCnt="3">
        <dgm:presLayoutVars>
          <dgm:bulletEnabled val="1"/>
        </dgm:presLayoutVars>
      </dgm:prSet>
      <dgm:spPr>
        <a:blipFill rotWithShape="0">
          <a:blip xmlns:r="http://schemas.openxmlformats.org/officeDocument/2006/relationships" r:embed="rId1"/>
          <a:stretch>
            <a:fillRect/>
          </a:stretch>
        </a:blipFill>
      </dgm:spPr>
      <dgm:t>
        <a:bodyPr/>
        <a:lstStyle/>
        <a:p>
          <a:endParaRPr lang="el-GR"/>
        </a:p>
      </dgm:t>
    </dgm:pt>
  </dgm:ptLst>
  <dgm:cxnLst>
    <dgm:cxn modelId="{F21358B8-B84F-499B-8C14-C8541941717D}" type="presOf" srcId="{9C995CE3-000D-4DD0-B079-5D7DE9B1F0EA}" destId="{52897C7C-7F62-4743-A151-4C953F683BFB}" srcOrd="0" destOrd="0" presId="urn:microsoft.com/office/officeart/2005/8/layout/chevron2"/>
    <dgm:cxn modelId="{C1AA0EBC-FF94-4F0F-9755-B3BC5499E282}" type="presOf" srcId="{346609C8-413A-4EA7-B416-3F57083880E0}" destId="{9555282A-82EB-4EB3-805E-913E72724130}" srcOrd="0" destOrd="1" presId="urn:microsoft.com/office/officeart/2005/8/layout/chevron2"/>
    <dgm:cxn modelId="{893FDE99-B6AA-4F27-9832-58F9EF913686}" srcId="{3FABCD41-5675-4ABC-82BD-C166EDE33CBB}" destId="{43B056FC-3B3F-483B-843D-B11666710426}" srcOrd="1" destOrd="0" parTransId="{33ADE04B-595D-4A9E-9601-34BB6FA25938}" sibTransId="{455E703F-A810-4AFF-B2AE-B792B9555292}"/>
    <dgm:cxn modelId="{C7C5A24D-975C-43F4-8AEA-E3790D8BB297}" srcId="{3FABCD41-5675-4ABC-82BD-C166EDE33CBB}" destId="{69024D06-69A6-4608-B650-DE3426984EAA}" srcOrd="0" destOrd="0" parTransId="{E08F8CE3-0338-420A-8A17-D4D3C2889869}" sibTransId="{A4FAC910-1791-44B2-A171-E1833CD1BE08}"/>
    <dgm:cxn modelId="{EC1ABB25-053A-4B63-AC63-405AB2611137}" type="presOf" srcId="{FBEB1B06-33DD-4B62-910B-1E452A0AD901}" destId="{0E54F9C8-C619-4DE9-BB50-2B19A4BCAA1F}" srcOrd="0" destOrd="0" presId="urn:microsoft.com/office/officeart/2005/8/layout/chevron2"/>
    <dgm:cxn modelId="{59CD1BFD-7A3B-49A8-803B-9B0DC812D351}" srcId="{3FABCD41-5675-4ABC-82BD-C166EDE33CBB}" destId="{9C995CE3-000D-4DD0-B079-5D7DE9B1F0EA}" srcOrd="2" destOrd="0" parTransId="{9D15E95B-A77C-487C-8121-E7F6F8270B23}" sibTransId="{60BCCC89-F9F0-462F-90F4-481D95D680F4}"/>
    <dgm:cxn modelId="{5ABDCD8D-04B4-4397-8BAE-CD1F93082FC6}" type="presOf" srcId="{2CD3212C-0C29-4BCB-A211-FC0B7C242BBA}" destId="{9555282A-82EB-4EB3-805E-913E72724130}" srcOrd="0" destOrd="0" presId="urn:microsoft.com/office/officeart/2005/8/layout/chevron2"/>
    <dgm:cxn modelId="{BB1EE606-4C37-474E-AE58-89A91B4511A2}" type="presOf" srcId="{3FABCD41-5675-4ABC-82BD-C166EDE33CBB}" destId="{B6651585-FDF0-4838-A4E0-679E82147702}" srcOrd="0" destOrd="0" presId="urn:microsoft.com/office/officeart/2005/8/layout/chevron2"/>
    <dgm:cxn modelId="{8184C2EE-AFC6-43FC-937A-1582DC595499}" type="presOf" srcId="{69024D06-69A6-4608-B650-DE3426984EAA}" destId="{5B1B193F-EAAD-4FCA-9589-B555176B1F8C}" srcOrd="0" destOrd="0" presId="urn:microsoft.com/office/officeart/2005/8/layout/chevron2"/>
    <dgm:cxn modelId="{855C515F-C77F-4E77-B191-A47681783143}" srcId="{69024D06-69A6-4608-B650-DE3426984EAA}" destId="{FBEB1B06-33DD-4B62-910B-1E452A0AD901}" srcOrd="0" destOrd="0" parTransId="{7BD2EF31-EAC2-4EC5-93EC-65CAA3B56D3C}" sibTransId="{80B127CE-A29C-45E9-84EA-CEC9719FF779}"/>
    <dgm:cxn modelId="{9D80CC86-33D9-4607-8D5D-714653FA773A}" srcId="{43B056FC-3B3F-483B-843D-B11666710426}" destId="{2CD3212C-0C29-4BCB-A211-FC0B7C242BBA}" srcOrd="0" destOrd="0" parTransId="{2F95E7AF-D4AF-4D31-8367-B474FCC554DB}" sibTransId="{107EE28D-0DD2-4598-BC83-BEB7E389A2F6}"/>
    <dgm:cxn modelId="{B4329A15-9BB2-41B5-A225-16F610FA60EB}" type="presOf" srcId="{43B056FC-3B3F-483B-843D-B11666710426}" destId="{A354D815-258F-463E-B991-4A822351244F}" srcOrd="0" destOrd="0" presId="urn:microsoft.com/office/officeart/2005/8/layout/chevron2"/>
    <dgm:cxn modelId="{D9F89978-9BE7-4F37-AC8F-122954445E6E}" srcId="{43B056FC-3B3F-483B-843D-B11666710426}" destId="{346609C8-413A-4EA7-B416-3F57083880E0}" srcOrd="1" destOrd="0" parTransId="{152AC62C-5521-4773-B599-EC71DDB68861}" sibTransId="{F06F3EED-25D9-46BC-BD12-CFA66850AF5A}"/>
    <dgm:cxn modelId="{3DF09207-FDE9-4485-A6E9-1C32551761B8}" type="presParOf" srcId="{B6651585-FDF0-4838-A4E0-679E82147702}" destId="{9FA5EE2F-F62B-41BB-B460-226506AE7358}" srcOrd="0" destOrd="0" presId="urn:microsoft.com/office/officeart/2005/8/layout/chevron2"/>
    <dgm:cxn modelId="{C3AB5CCD-E0A2-49C4-8474-C3900824C9DA}" type="presParOf" srcId="{9FA5EE2F-F62B-41BB-B460-226506AE7358}" destId="{5B1B193F-EAAD-4FCA-9589-B555176B1F8C}" srcOrd="0" destOrd="0" presId="urn:microsoft.com/office/officeart/2005/8/layout/chevron2"/>
    <dgm:cxn modelId="{6BB77713-3A51-4A4B-9D3B-81A0C4A49C52}" type="presParOf" srcId="{9FA5EE2F-F62B-41BB-B460-226506AE7358}" destId="{0E54F9C8-C619-4DE9-BB50-2B19A4BCAA1F}" srcOrd="1" destOrd="0" presId="urn:microsoft.com/office/officeart/2005/8/layout/chevron2"/>
    <dgm:cxn modelId="{D28D0BA9-CFFB-4E9C-BC17-D249D33FA68D}" type="presParOf" srcId="{B6651585-FDF0-4838-A4E0-679E82147702}" destId="{59446E1B-3558-42CC-8862-6A92F5F6C6BF}" srcOrd="1" destOrd="0" presId="urn:microsoft.com/office/officeart/2005/8/layout/chevron2"/>
    <dgm:cxn modelId="{2EDF47AE-13D5-4EA1-A0D1-4220C0D9A19C}" type="presParOf" srcId="{B6651585-FDF0-4838-A4E0-679E82147702}" destId="{83031828-F126-439A-9E8F-1D8A5E19EC29}" srcOrd="2" destOrd="0" presId="urn:microsoft.com/office/officeart/2005/8/layout/chevron2"/>
    <dgm:cxn modelId="{BD90B74A-177F-43A3-92B4-C087CDA5279B}" type="presParOf" srcId="{83031828-F126-439A-9E8F-1D8A5E19EC29}" destId="{A354D815-258F-463E-B991-4A822351244F}" srcOrd="0" destOrd="0" presId="urn:microsoft.com/office/officeart/2005/8/layout/chevron2"/>
    <dgm:cxn modelId="{2C4ED01F-FC7B-4DD4-9D3C-3F7413FB0636}" type="presParOf" srcId="{83031828-F126-439A-9E8F-1D8A5E19EC29}" destId="{9555282A-82EB-4EB3-805E-913E72724130}" srcOrd="1" destOrd="0" presId="urn:microsoft.com/office/officeart/2005/8/layout/chevron2"/>
    <dgm:cxn modelId="{C6F7760F-2A18-4B25-AF58-931873FD03AC}" type="presParOf" srcId="{B6651585-FDF0-4838-A4E0-679E82147702}" destId="{3865F6D0-8B6A-4E23-9D9B-52F02A4D8372}" srcOrd="3" destOrd="0" presId="urn:microsoft.com/office/officeart/2005/8/layout/chevron2"/>
    <dgm:cxn modelId="{F00F205E-7B47-45C3-991A-EF5B3795D516}" type="presParOf" srcId="{B6651585-FDF0-4838-A4E0-679E82147702}" destId="{A26C7E56-0911-42F4-B47E-25A40839A6A5}" srcOrd="4" destOrd="0" presId="urn:microsoft.com/office/officeart/2005/8/layout/chevron2"/>
    <dgm:cxn modelId="{2732B439-14F9-4A99-AC3E-9DA573DE9079}" type="presParOf" srcId="{A26C7E56-0911-42F4-B47E-25A40839A6A5}" destId="{52897C7C-7F62-4743-A151-4C953F683BFB}" srcOrd="0" destOrd="0" presId="urn:microsoft.com/office/officeart/2005/8/layout/chevron2"/>
    <dgm:cxn modelId="{2996818D-0475-48C9-872A-997D451DC158}" type="presParOf" srcId="{A26C7E56-0911-42F4-B47E-25A40839A6A5}" destId="{432FB375-8551-4D52-BD2A-EF33F4FD1CA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352F03-D572-4F29-BB85-946377613F50}"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el-GR"/>
        </a:p>
      </dgm:t>
    </dgm:pt>
    <dgm:pt modelId="{E02C96D7-1E75-4DC7-A05F-DCDD2982F3DB}">
      <dgm:prSet phldrT="[Κείμενο]" custT="0"/>
      <dgm:spPr/>
      <dgm:t>
        <a:bodyPr/>
        <a:lstStyle/>
        <a:p>
          <a:r>
            <a:rPr lang="el-GR" sz="1800" b="1" dirty="0">
              <a:effectLst/>
              <a:latin typeface="Calibri"/>
              <a:ea typeface="Calibri"/>
              <a:cs typeface="Times New Roman"/>
            </a:rPr>
            <a:t>Στοιχεία σχεδιασμού του Ε.Υ.</a:t>
          </a:r>
        </a:p>
      </dgm:t>
    </dgm:pt>
    <dgm:pt modelId="{827E3D53-7B79-4035-ACC2-5EBBEE8F3069}" type="parTrans" cxnId="{201A50C9-5EF9-4BE7-AB90-44A3553C8A43}">
      <dgm:prSet/>
      <dgm:spPr/>
      <dgm:t>
        <a:bodyPr/>
        <a:lstStyle/>
        <a:p>
          <a:endParaRPr lang="el-GR"/>
        </a:p>
      </dgm:t>
    </dgm:pt>
    <dgm:pt modelId="{04DDFD4D-60A7-449D-AB72-E7A510191496}" type="sibTrans" cxnId="{201A50C9-5EF9-4BE7-AB90-44A3553C8A43}">
      <dgm:prSet/>
      <dgm:spPr/>
      <dgm:t>
        <a:bodyPr/>
        <a:lstStyle/>
        <a:p>
          <a:endParaRPr lang="el-GR"/>
        </a:p>
      </dgm:t>
    </dgm:pt>
    <dgm:pt modelId="{924F7A00-F2CF-4DE8-9092-AD5F25EC1838}">
      <dgm:prSet phldrT="[Κείμενο]" custT="1"/>
      <dgm:spPr>
        <a:solidFill>
          <a:schemeClr val="accent3">
            <a:lumMod val="40000"/>
            <a:lumOff val="60000"/>
          </a:schemeClr>
        </a:solidFill>
      </dgm:spPr>
      <dgm:t>
        <a:bodyPr/>
        <a:lstStyle/>
        <a:p>
          <a:pPr algn="ctr" rtl="0"/>
          <a:endParaRPr lang="el-GR" sz="2000" i="1" dirty="0" smtClean="0">
            <a:effectLst/>
            <a:latin typeface="Calibri"/>
            <a:ea typeface="Calibri"/>
            <a:cs typeface="Times New Roman"/>
          </a:endParaRPr>
        </a:p>
        <a:p>
          <a:pPr algn="ctr" rtl="0"/>
          <a:r>
            <a:rPr lang="el-GR" sz="2000" b="1" u="sng" dirty="0" smtClean="0">
              <a:effectLst>
                <a:outerShdw blurRad="38100" dist="38100" dir="2700000" algn="tl">
                  <a:srgbClr val="000000">
                    <a:alpha val="43137"/>
                  </a:srgbClr>
                </a:outerShdw>
              </a:effectLst>
              <a:latin typeface="Calibri"/>
              <a:ea typeface="Calibri"/>
              <a:cs typeface="Times New Roman"/>
            </a:rPr>
            <a:t>Σχολική </a:t>
          </a:r>
          <a:r>
            <a:rPr lang="el-GR" sz="2000" b="1" u="sng" dirty="0" err="1" smtClean="0">
              <a:effectLst>
                <a:outerShdw blurRad="38100" dist="38100" dir="2700000" algn="tl">
                  <a:srgbClr val="000000">
                    <a:alpha val="43137"/>
                  </a:srgbClr>
                </a:outerShdw>
              </a:effectLst>
              <a:latin typeface="Calibri"/>
              <a:ea typeface="Calibri"/>
              <a:cs typeface="Times New Roman"/>
            </a:rPr>
            <a:t>ΕξΑΕ</a:t>
          </a:r>
          <a:endParaRPr lang="el-GR" sz="2000" i="1" u="sng" dirty="0" smtClean="0">
            <a:effectLst/>
            <a:latin typeface="Calibri"/>
            <a:ea typeface="Calibri"/>
            <a:cs typeface="Times New Roman"/>
          </a:endParaRPr>
        </a:p>
        <a:p>
          <a:pPr algn="ctr" rtl="0"/>
          <a:r>
            <a:rPr lang="el-GR" i="1" dirty="0" err="1" smtClean="0">
              <a:effectLst/>
              <a:latin typeface="Calibri"/>
              <a:ea typeface="Calibri"/>
              <a:cs typeface="Times New Roman"/>
            </a:rPr>
            <a:t>Συπληρωματική</a:t>
          </a:r>
          <a:r>
            <a:rPr lang="el-GR" i="1" dirty="0" smtClean="0">
              <a:effectLst/>
              <a:latin typeface="Calibri"/>
              <a:ea typeface="Calibri"/>
              <a:cs typeface="Times New Roman"/>
            </a:rPr>
            <a:t> </a:t>
          </a:r>
          <a:r>
            <a:rPr lang="el-GR" i="1" dirty="0" err="1" smtClean="0">
              <a:effectLst/>
              <a:latin typeface="Calibri"/>
              <a:ea typeface="Calibri"/>
              <a:cs typeface="Times New Roman"/>
            </a:rPr>
            <a:t>ΕξΑΕ</a:t>
          </a:r>
          <a:endParaRPr lang="el-GR" i="1" dirty="0" smtClean="0">
            <a:effectLst/>
            <a:latin typeface="Calibri"/>
            <a:ea typeface="Calibri"/>
            <a:cs typeface="Times New Roman"/>
          </a:endParaRPr>
        </a:p>
        <a:p>
          <a:pPr algn="ctr" rtl="0"/>
          <a:endParaRPr lang="el-GR" i="1" dirty="0" smtClean="0">
            <a:effectLst/>
            <a:latin typeface="Calibri"/>
            <a:ea typeface="Calibri"/>
            <a:cs typeface="Times New Roman"/>
          </a:endParaRPr>
        </a:p>
        <a:p>
          <a:pPr algn="ctr" rtl="0"/>
          <a:endParaRPr lang="el-GR" i="1" dirty="0" smtClean="0">
            <a:effectLst/>
            <a:latin typeface="Calibri"/>
            <a:ea typeface="Calibri"/>
            <a:cs typeface="Times New Roman"/>
          </a:endParaRPr>
        </a:p>
        <a:p>
          <a:pPr algn="ctr"/>
          <a:endParaRPr lang="el-GR" sz="1800" b="0" i="1" dirty="0">
            <a:effectLst/>
            <a:latin typeface="Calibri"/>
            <a:ea typeface="Calibri"/>
            <a:cs typeface="Times New Roman"/>
          </a:endParaRPr>
        </a:p>
      </dgm:t>
    </dgm:pt>
    <dgm:pt modelId="{94C59E1B-5068-4F41-B64E-B133813FC068}" type="parTrans" cxnId="{65E9F136-24A3-4EF5-AB61-37E07020D9FF}">
      <dgm:prSet/>
      <dgm:spPr/>
      <dgm:t>
        <a:bodyPr/>
        <a:lstStyle/>
        <a:p>
          <a:endParaRPr lang="el-GR"/>
        </a:p>
      </dgm:t>
    </dgm:pt>
    <dgm:pt modelId="{FFBF2A40-BBB1-412E-811B-6A118B08546A}" type="sibTrans" cxnId="{65E9F136-24A3-4EF5-AB61-37E07020D9FF}">
      <dgm:prSet/>
      <dgm:spPr/>
      <dgm:t>
        <a:bodyPr/>
        <a:lstStyle/>
        <a:p>
          <a:endParaRPr lang="el-GR"/>
        </a:p>
      </dgm:t>
    </dgm:pt>
    <dgm:pt modelId="{DE1EC8A0-435B-4A11-A88D-3EBE4B3C5679}">
      <dgm:prSet phldrT="[Κείμενο]" custT="1"/>
      <dgm:spPr>
        <a:solidFill>
          <a:schemeClr val="accent6">
            <a:lumMod val="60000"/>
            <a:lumOff val="40000"/>
          </a:schemeClr>
        </a:solidFill>
      </dgm:spPr>
      <dgm:t>
        <a:bodyPr/>
        <a:lstStyle/>
        <a:p>
          <a:endParaRPr lang="el-GR" sz="2000" b="1" dirty="0" smtClean="0">
            <a:effectLst>
              <a:outerShdw blurRad="38100" dist="38100" dir="2700000" algn="tl">
                <a:srgbClr val="000000">
                  <a:alpha val="43137"/>
                </a:srgbClr>
              </a:outerShdw>
            </a:effectLst>
            <a:latin typeface="Calibri"/>
            <a:ea typeface="Calibri"/>
            <a:cs typeface="Times New Roman"/>
          </a:endParaRPr>
        </a:p>
        <a:p>
          <a:endParaRPr lang="el-GR" sz="2000" b="1" dirty="0" smtClean="0">
            <a:effectLst>
              <a:outerShdw blurRad="38100" dist="38100" dir="2700000" algn="tl">
                <a:srgbClr val="000000">
                  <a:alpha val="43137"/>
                </a:srgbClr>
              </a:outerShdw>
            </a:effectLst>
            <a:latin typeface="Calibri"/>
            <a:ea typeface="Calibri"/>
            <a:cs typeface="Times New Roman"/>
          </a:endParaRPr>
        </a:p>
        <a:p>
          <a:endParaRPr lang="el-GR" sz="2000" b="1" dirty="0" smtClean="0">
            <a:effectLst>
              <a:outerShdw blurRad="38100" dist="38100" dir="2700000" algn="tl">
                <a:srgbClr val="000000">
                  <a:alpha val="43137"/>
                </a:srgbClr>
              </a:outerShdw>
            </a:effectLst>
            <a:latin typeface="Calibri"/>
            <a:ea typeface="Calibri"/>
            <a:cs typeface="Times New Roman"/>
          </a:endParaRPr>
        </a:p>
        <a:p>
          <a:pPr rtl="0"/>
          <a:endParaRPr lang="el-GR" sz="2000" b="1" dirty="0" smtClean="0">
            <a:effectLst>
              <a:outerShdw blurRad="38100" dist="38100" dir="2700000" algn="tl">
                <a:srgbClr val="000000">
                  <a:alpha val="43137"/>
                </a:srgbClr>
              </a:outerShdw>
            </a:effectLst>
            <a:latin typeface="Calibri"/>
            <a:ea typeface="Calibri"/>
            <a:cs typeface="Times New Roman"/>
          </a:endParaRPr>
        </a:p>
        <a:p>
          <a:r>
            <a:rPr lang="el-GR" sz="2000" b="1" u="sng" dirty="0" smtClean="0">
              <a:effectLst>
                <a:outerShdw blurRad="38100" dist="38100" dir="2700000" algn="tl">
                  <a:srgbClr val="000000">
                    <a:alpha val="43137"/>
                  </a:srgbClr>
                </a:outerShdw>
              </a:effectLst>
              <a:latin typeface="Calibri"/>
              <a:ea typeface="Calibri"/>
              <a:cs typeface="Times New Roman"/>
            </a:rPr>
            <a:t>Θεωρίες Μάθησης</a:t>
          </a:r>
          <a:endParaRPr lang="el-GR" u="sng" dirty="0" smtClean="0">
            <a:effectLst>
              <a:outerShdw blurRad="38100" dist="38100" dir="2700000" algn="tl">
                <a:srgbClr val="000000">
                  <a:alpha val="43137"/>
                </a:srgbClr>
              </a:outerShdw>
            </a:effectLst>
          </a:endParaRPr>
        </a:p>
        <a:p>
          <a:r>
            <a:rPr lang="el-GR" sz="1800" b="1" i="1" dirty="0" smtClean="0">
              <a:effectLst>
                <a:outerShdw blurRad="38100" dist="38100" dir="2700000" algn="tl">
                  <a:srgbClr val="000000">
                    <a:alpha val="43137"/>
                  </a:srgbClr>
                </a:outerShdw>
              </a:effectLst>
              <a:latin typeface="Calibri"/>
              <a:ea typeface="Calibri"/>
              <a:cs typeface="Times New Roman"/>
            </a:rPr>
            <a:t>Συμπεριφορισμός</a:t>
          </a:r>
          <a:endParaRPr lang="el-GR" dirty="0" smtClean="0">
            <a:latin typeface="Calibri"/>
            <a:ea typeface="Calibri"/>
            <a:cs typeface="Calibri"/>
          </a:endParaRPr>
        </a:p>
        <a:p>
          <a:r>
            <a:rPr lang="el-GR" sz="1800" b="1" i="1" dirty="0" err="1" smtClean="0">
              <a:effectLst>
                <a:outerShdw blurRad="38100" dist="38100" dir="2700000" algn="tl">
                  <a:srgbClr val="000000">
                    <a:alpha val="43137"/>
                  </a:srgbClr>
                </a:outerShdw>
              </a:effectLst>
              <a:latin typeface="Calibri"/>
              <a:ea typeface="Calibri"/>
              <a:cs typeface="Times New Roman"/>
            </a:rPr>
            <a:t>Κονεκτιβισμός</a:t>
          </a:r>
          <a:endParaRPr lang="el-GR" dirty="0" smtClean="0">
            <a:latin typeface="Calibri"/>
            <a:ea typeface="Calibri"/>
            <a:cs typeface="Calibri"/>
          </a:endParaRPr>
        </a:p>
        <a:p>
          <a:endParaRPr lang="el-GR" sz="2400" dirty="0" smtClean="0">
            <a:latin typeface="Calibri"/>
            <a:ea typeface="Calibri"/>
            <a:cs typeface="Calibri"/>
          </a:endParaRPr>
        </a:p>
        <a:p>
          <a:endParaRPr lang="el-GR" sz="2400" dirty="0" smtClean="0">
            <a:latin typeface="Calibri"/>
            <a:ea typeface="Calibri"/>
            <a:cs typeface="Calibri"/>
          </a:endParaRPr>
        </a:p>
        <a:p>
          <a:endParaRPr lang="el-GR" sz="2400" dirty="0" smtClean="0">
            <a:latin typeface="Calibri"/>
            <a:ea typeface="Calibri"/>
            <a:cs typeface="Calibri"/>
          </a:endParaRPr>
        </a:p>
        <a:p>
          <a:endParaRPr lang="el-GR" sz="2400" dirty="0">
            <a:latin typeface="Calibri"/>
            <a:ea typeface="Calibri"/>
            <a:cs typeface="Calibri"/>
          </a:endParaRPr>
        </a:p>
      </dgm:t>
    </dgm:pt>
    <dgm:pt modelId="{EA6BF9E5-BB5B-42D5-9FE0-6A4F53CC3F73}" type="parTrans" cxnId="{9985E608-5219-4716-88D0-3C3BFEFEDA01}">
      <dgm:prSet/>
      <dgm:spPr/>
      <dgm:t>
        <a:bodyPr/>
        <a:lstStyle/>
        <a:p>
          <a:endParaRPr lang="el-GR"/>
        </a:p>
      </dgm:t>
    </dgm:pt>
    <dgm:pt modelId="{5959C0CA-D66C-4730-B24B-813304824753}" type="sibTrans" cxnId="{9985E608-5219-4716-88D0-3C3BFEFEDA01}">
      <dgm:prSet/>
      <dgm:spPr/>
      <dgm:t>
        <a:bodyPr/>
        <a:lstStyle/>
        <a:p>
          <a:endParaRPr lang="el-GR"/>
        </a:p>
      </dgm:t>
    </dgm:pt>
    <dgm:pt modelId="{EE1AC655-CB0B-42E8-B3AE-974D41BE3E6E}">
      <dgm:prSet phldrT="[Κείμενο]" custT="1"/>
      <dgm:spPr/>
      <dgm:t>
        <a:bodyPr/>
        <a:lstStyle/>
        <a:p>
          <a:pPr algn="ctr"/>
          <a:endParaRPr lang="en-US" sz="1800" b="1" dirty="0" smtClean="0">
            <a:effectLst>
              <a:outerShdw blurRad="38100" dist="38100" dir="2700000" algn="tl">
                <a:srgbClr val="000000">
                  <a:alpha val="43137"/>
                </a:srgbClr>
              </a:outerShdw>
            </a:effectLst>
            <a:latin typeface="Calibri"/>
            <a:ea typeface="Calibri"/>
            <a:cs typeface="Times New Roman"/>
          </a:endParaRPr>
        </a:p>
        <a:p>
          <a:pPr algn="ctr"/>
          <a:endParaRPr lang="en-US" sz="1800" b="1" dirty="0" smtClean="0">
            <a:effectLst>
              <a:outerShdw blurRad="38100" dist="38100" dir="2700000" algn="tl">
                <a:srgbClr val="000000">
                  <a:alpha val="43137"/>
                </a:srgbClr>
              </a:outerShdw>
            </a:effectLst>
            <a:latin typeface="Calibri"/>
            <a:ea typeface="Calibri"/>
            <a:cs typeface="Times New Roman"/>
          </a:endParaRPr>
        </a:p>
        <a:p>
          <a:pPr algn="ctr"/>
          <a:endParaRPr lang="el-GR" sz="1800" b="1" dirty="0" smtClean="0">
            <a:effectLst>
              <a:outerShdw blurRad="38100" dist="38100" dir="2700000" algn="tl">
                <a:srgbClr val="000000">
                  <a:alpha val="43137"/>
                </a:srgbClr>
              </a:outerShdw>
            </a:effectLst>
            <a:latin typeface="Calibri"/>
            <a:ea typeface="Calibri"/>
            <a:cs typeface="Times New Roman"/>
          </a:endParaRPr>
        </a:p>
        <a:p>
          <a:pPr algn="ctr"/>
          <a:endParaRPr lang="el-GR" sz="1800" b="1" dirty="0" smtClean="0">
            <a:effectLst>
              <a:outerShdw blurRad="38100" dist="38100" dir="2700000" algn="tl">
                <a:srgbClr val="000000">
                  <a:alpha val="43137"/>
                </a:srgbClr>
              </a:outerShdw>
            </a:effectLst>
            <a:latin typeface="Calibri"/>
            <a:ea typeface="Calibri"/>
            <a:cs typeface="Times New Roman"/>
          </a:endParaRPr>
        </a:p>
        <a:p>
          <a:pPr algn="ctr" rtl="0"/>
          <a:endParaRPr lang="el-GR" sz="1800" b="1" dirty="0" smtClean="0">
            <a:effectLst>
              <a:outerShdw blurRad="38100" dist="38100" dir="2700000" algn="tl">
                <a:srgbClr val="000000">
                  <a:alpha val="43137"/>
                </a:srgbClr>
              </a:outerShdw>
            </a:effectLst>
            <a:latin typeface="Calibri"/>
            <a:ea typeface="Calibri"/>
            <a:cs typeface="Times New Roman"/>
          </a:endParaRPr>
        </a:p>
        <a:p>
          <a:pPr algn="ctr"/>
          <a:r>
            <a:rPr lang="el-GR" sz="2000" b="1" u="sng" dirty="0" smtClean="0">
              <a:effectLst>
                <a:outerShdw blurRad="38100" dist="38100" dir="2700000" algn="tl">
                  <a:srgbClr val="000000">
                    <a:alpha val="43137"/>
                  </a:srgbClr>
                </a:outerShdw>
              </a:effectLst>
              <a:latin typeface="Calibri"/>
              <a:ea typeface="Calibri"/>
              <a:cs typeface="Times New Roman"/>
            </a:rPr>
            <a:t>Εφαρμογές που αξιοποιήθηκαν</a:t>
          </a:r>
          <a:endParaRPr lang="en-US" sz="2000" b="1" u="sng" dirty="0" smtClean="0">
            <a:effectLst>
              <a:outerShdw blurRad="38100" dist="38100" dir="2700000" algn="tl">
                <a:srgbClr val="000000">
                  <a:alpha val="43137"/>
                </a:srgbClr>
              </a:outerShdw>
            </a:effectLst>
            <a:latin typeface="Calibri"/>
            <a:ea typeface="Calibri"/>
            <a:cs typeface="Times New Roman"/>
          </a:endParaRPr>
        </a:p>
        <a:p>
          <a:pPr algn="ctr" rtl="0"/>
          <a:r>
            <a:rPr lang="en-US" sz="2000" b="0" i="1" spc="-150" dirty="0" smtClean="0">
              <a:effectLst/>
              <a:latin typeface="Calibri"/>
              <a:ea typeface="Calibri"/>
              <a:cs typeface="Times New Roman"/>
            </a:rPr>
            <a:t>Students.edivea.net (LMS)</a:t>
          </a:r>
        </a:p>
        <a:p>
          <a:pPr algn="ctr" rtl="0"/>
          <a:r>
            <a:rPr lang="en-US" sz="2000" b="0" i="1" spc="-150" dirty="0" smtClean="0">
              <a:effectLst/>
              <a:latin typeface="Calibri"/>
              <a:ea typeface="Calibri"/>
              <a:cs typeface="Times New Roman"/>
            </a:rPr>
            <a:t>H5P    ergif.com  </a:t>
          </a:r>
          <a:r>
            <a:rPr lang="en-US" sz="2000" b="0" i="1" spc="-150" dirty="0" err="1" smtClean="0">
              <a:effectLst/>
              <a:latin typeface="Calibri"/>
              <a:ea typeface="Calibri"/>
              <a:cs typeface="Times New Roman"/>
            </a:rPr>
            <a:t>Doodly</a:t>
          </a:r>
          <a:endParaRPr lang="en-US" sz="2000" b="0" i="1" spc="-150" dirty="0" smtClean="0">
            <a:effectLst/>
            <a:latin typeface="Calibri"/>
            <a:ea typeface="Calibri"/>
            <a:cs typeface="Times New Roman"/>
          </a:endParaRPr>
        </a:p>
        <a:p>
          <a:pPr algn="ctr" rtl="0"/>
          <a:r>
            <a:rPr lang="en-US" sz="2000" b="0" i="1" spc="-150" dirty="0" err="1" smtClean="0">
              <a:effectLst/>
              <a:latin typeface="Calibri"/>
              <a:ea typeface="Calibri"/>
              <a:cs typeface="Times New Roman"/>
            </a:rPr>
            <a:t>Plotagon</a:t>
          </a:r>
          <a:r>
            <a:rPr lang="en-US" sz="2000" b="0" i="1" spc="-150" dirty="0" smtClean="0">
              <a:effectLst/>
              <a:latin typeface="Calibri"/>
              <a:ea typeface="Calibri"/>
              <a:cs typeface="Times New Roman"/>
            </a:rPr>
            <a:t>      pixlr.com</a:t>
          </a:r>
          <a:r>
            <a:rPr lang="el-GR" sz="2000" b="0" i="1" spc="-150" dirty="0" smtClean="0">
              <a:effectLst/>
              <a:latin typeface="Calibri"/>
              <a:ea typeface="Calibri"/>
              <a:cs typeface="Times New Roman"/>
            </a:rPr>
            <a:t>  </a:t>
          </a:r>
          <a:r>
            <a:rPr lang="en-US" sz="2000" b="0" i="1" spc="-150" dirty="0" err="1" smtClean="0">
              <a:effectLst/>
              <a:latin typeface="Calibri"/>
              <a:ea typeface="Calibri"/>
              <a:cs typeface="Times New Roman"/>
            </a:rPr>
            <a:t>padlet</a:t>
          </a:r>
          <a:r>
            <a:rPr lang="en-US" sz="2000" b="0" i="1" spc="-150" dirty="0" smtClean="0">
              <a:effectLst/>
              <a:latin typeface="Calibri"/>
              <a:ea typeface="Calibri"/>
              <a:cs typeface="Times New Roman"/>
            </a:rPr>
            <a:t>  </a:t>
          </a:r>
          <a:r>
            <a:rPr lang="en-US" sz="2000" b="0" i="1" spc="-150" dirty="0" err="1" smtClean="0">
              <a:effectLst/>
              <a:latin typeface="Calibri"/>
              <a:ea typeface="Calibri"/>
              <a:cs typeface="Times New Roman"/>
            </a:rPr>
            <a:t>google</a:t>
          </a:r>
          <a:r>
            <a:rPr lang="en-US" sz="2000" b="0" i="1" spc="-150" dirty="0" smtClean="0">
              <a:effectLst/>
              <a:latin typeface="Calibri"/>
              <a:ea typeface="Calibri"/>
              <a:cs typeface="Times New Roman"/>
            </a:rPr>
            <a:t> form</a:t>
          </a:r>
          <a:endParaRPr lang="el-GR" sz="2000" b="0" i="1" spc="-150" dirty="0" smtClean="0">
            <a:effectLst/>
            <a:latin typeface="Calibri"/>
            <a:ea typeface="Calibri"/>
            <a:cs typeface="Times New Roman"/>
          </a:endParaRPr>
        </a:p>
        <a:p>
          <a:pPr algn="ctr"/>
          <a:endParaRPr lang="en-US" sz="2000" b="0" i="1" spc="-150" dirty="0" smtClean="0">
            <a:effectLst/>
            <a:latin typeface="Calibri"/>
            <a:ea typeface="Calibri"/>
            <a:cs typeface="Times New Roman"/>
          </a:endParaRPr>
        </a:p>
        <a:p>
          <a:pPr algn="ctr"/>
          <a:endParaRPr lang="en-US" sz="1800" b="0" i="1" spc="-150" dirty="0" smtClean="0">
            <a:effectLst/>
            <a:latin typeface="Calibri"/>
            <a:ea typeface="Calibri"/>
            <a:cs typeface="Times New Roman"/>
          </a:endParaRPr>
        </a:p>
        <a:p>
          <a:pPr algn="ctr" rtl="0"/>
          <a:endParaRPr lang="en-US" sz="1800" b="0" i="1" spc="-150" dirty="0" smtClean="0">
            <a:effectLst/>
            <a:latin typeface="Calibri"/>
            <a:ea typeface="Calibri"/>
            <a:cs typeface="Times New Roman"/>
          </a:endParaRPr>
        </a:p>
        <a:p>
          <a:pPr algn="ctr"/>
          <a:r>
            <a:rPr lang="el-GR" sz="1800" b="0" i="1" spc="-150" dirty="0" smtClean="0">
              <a:effectLst/>
              <a:latin typeface="Calibri"/>
              <a:ea typeface="Calibri"/>
              <a:cs typeface="Times New Roman"/>
            </a:rPr>
            <a:t>  </a:t>
          </a:r>
        </a:p>
        <a:p>
          <a:pPr algn="ctr"/>
          <a:endParaRPr lang="el-GR" sz="1800" b="0" i="1" spc="-150" dirty="0" smtClean="0">
            <a:effectLst/>
            <a:latin typeface="Calibri"/>
            <a:ea typeface="Calibri"/>
            <a:cs typeface="Times New Roman"/>
          </a:endParaRPr>
        </a:p>
        <a:p>
          <a:pPr algn="ctr"/>
          <a:endParaRPr lang="el-GR" sz="1800" b="0" i="1" spc="-150" dirty="0">
            <a:effectLst/>
            <a:latin typeface="Calibri"/>
            <a:ea typeface="Calibri"/>
            <a:cs typeface="Times New Roman"/>
          </a:endParaRPr>
        </a:p>
      </dgm:t>
    </dgm:pt>
    <dgm:pt modelId="{2556810E-E50B-495E-86E0-4414CFE1095B}" type="parTrans" cxnId="{19C0E91F-6226-48C8-B20F-9D3498298649}">
      <dgm:prSet/>
      <dgm:spPr/>
      <dgm:t>
        <a:bodyPr/>
        <a:lstStyle/>
        <a:p>
          <a:endParaRPr lang="el-GR"/>
        </a:p>
      </dgm:t>
    </dgm:pt>
    <dgm:pt modelId="{CAC83484-D38B-422C-8571-DC94FEB8B650}" type="sibTrans" cxnId="{19C0E91F-6226-48C8-B20F-9D3498298649}">
      <dgm:prSet/>
      <dgm:spPr/>
      <dgm:t>
        <a:bodyPr/>
        <a:lstStyle/>
        <a:p>
          <a:endParaRPr lang="el-GR"/>
        </a:p>
      </dgm:t>
    </dgm:pt>
    <dgm:pt modelId="{18BA4BD2-AAE3-4C96-A5D1-FA2CB5E966D5}">
      <dgm:prSet phldr="0" custT="1"/>
      <dgm:spPr>
        <a:solidFill>
          <a:srgbClr val="EDBE9B"/>
        </a:solidFill>
      </dgm:spPr>
      <dgm:t>
        <a:bodyPr/>
        <a:lstStyle/>
        <a:p>
          <a:pPr algn="ctr" rtl="0">
            <a:buNone/>
          </a:pPr>
          <a:endParaRPr lang="el-GR" sz="2000" b="0" dirty="0" smtClean="0">
            <a:effectLst>
              <a:outerShdw blurRad="38100" dist="38100" dir="2700000" algn="tl">
                <a:srgbClr val="000000">
                  <a:alpha val="43137"/>
                </a:srgbClr>
              </a:outerShdw>
            </a:effectLst>
            <a:latin typeface="Calibri"/>
            <a:ea typeface="Calibri"/>
            <a:cs typeface="Times New Roman"/>
          </a:endParaRPr>
        </a:p>
        <a:p>
          <a:pPr algn="ctr">
            <a:buNone/>
          </a:pPr>
          <a:endParaRPr lang="el-GR" sz="2000" b="0" dirty="0" smtClean="0">
            <a:effectLst>
              <a:outerShdw blurRad="38100" dist="38100" dir="2700000" algn="tl">
                <a:srgbClr val="000000">
                  <a:alpha val="43137"/>
                </a:srgbClr>
              </a:outerShdw>
            </a:effectLst>
            <a:latin typeface="Calibri"/>
            <a:ea typeface="Calibri"/>
            <a:cs typeface="Times New Roman"/>
          </a:endParaRPr>
        </a:p>
        <a:p>
          <a:pPr algn="ctr">
            <a:buNone/>
          </a:pPr>
          <a:r>
            <a:rPr lang="el-GR" sz="2000" b="1" u="sng" dirty="0" smtClean="0">
              <a:effectLst>
                <a:outerShdw blurRad="38100" dist="38100" dir="2700000" algn="tl">
                  <a:srgbClr val="000000">
                    <a:alpha val="43137"/>
                  </a:srgbClr>
                </a:outerShdw>
              </a:effectLst>
              <a:latin typeface="Calibri"/>
              <a:ea typeface="Calibri"/>
              <a:cs typeface="Times New Roman"/>
            </a:rPr>
            <a:t>Αρχές σχεδιασμού </a:t>
          </a:r>
          <a:r>
            <a:rPr lang="el-GR" sz="2000" b="1" i="1" u="sng" dirty="0" smtClean="0">
              <a:effectLst>
                <a:outerShdw blurRad="38100" dist="38100" dir="2700000" algn="tl">
                  <a:srgbClr val="000000">
                    <a:alpha val="43137"/>
                  </a:srgbClr>
                </a:outerShdw>
              </a:effectLst>
              <a:latin typeface="Calibri"/>
              <a:ea typeface="Calibri"/>
              <a:cs typeface="Times New Roman"/>
            </a:rPr>
            <a:t>Ε.Υ</a:t>
          </a:r>
          <a:r>
            <a:rPr lang="el-GR" sz="2000" b="1" i="1" dirty="0" smtClean="0">
              <a:effectLst>
                <a:outerShdw blurRad="38100" dist="38100" dir="2700000" algn="tl">
                  <a:srgbClr val="000000">
                    <a:alpha val="43137"/>
                  </a:srgbClr>
                </a:outerShdw>
              </a:effectLst>
              <a:latin typeface="Calibri"/>
              <a:ea typeface="Calibri"/>
              <a:cs typeface="Times New Roman"/>
            </a:rPr>
            <a:t>.</a:t>
          </a:r>
          <a:endParaRPr lang="el-GR" sz="2000" b="1" i="0" dirty="0" smtClean="0">
            <a:effectLst>
              <a:outerShdw blurRad="38100" dist="38100" dir="2700000" algn="tl">
                <a:srgbClr val="000000">
                  <a:alpha val="43137"/>
                </a:srgbClr>
              </a:outerShdw>
            </a:effectLst>
            <a:latin typeface="Calibri"/>
            <a:ea typeface="Calibri"/>
            <a:cs typeface="Times New Roman"/>
          </a:endParaRPr>
        </a:p>
        <a:p>
          <a:pPr algn="ctr">
            <a:buNone/>
          </a:pPr>
          <a:r>
            <a:rPr lang="el-GR" sz="2000" b="0" i="1" dirty="0" smtClean="0">
              <a:effectLst>
                <a:outerShdw blurRad="38100" dist="38100" dir="2700000" algn="tl">
                  <a:srgbClr val="000000">
                    <a:alpha val="43137"/>
                  </a:srgbClr>
                </a:outerShdw>
              </a:effectLst>
              <a:latin typeface="Calibri"/>
              <a:ea typeface="Calibri"/>
              <a:cs typeface="Times New Roman"/>
            </a:rPr>
            <a:t>12</a:t>
          </a:r>
          <a:r>
            <a:rPr lang="el-GR" sz="2000" i="1" dirty="0" smtClean="0">
              <a:latin typeface="Calibri"/>
              <a:ea typeface="Calibri"/>
              <a:cs typeface="Times New Roman"/>
            </a:rPr>
            <a:t> Αρχές </a:t>
          </a:r>
          <a:r>
            <a:rPr lang="en-US" sz="2000" i="1" dirty="0" smtClean="0">
              <a:latin typeface="Calibri"/>
              <a:ea typeface="Calibri"/>
              <a:cs typeface="Times New Roman"/>
            </a:rPr>
            <a:t>Mayer</a:t>
          </a:r>
          <a:endParaRPr lang="en-US" sz="2000" dirty="0" smtClean="0">
            <a:latin typeface="Calibri"/>
            <a:ea typeface="Calibri"/>
            <a:cs typeface="Times New Roman"/>
          </a:endParaRPr>
        </a:p>
        <a:p>
          <a:pPr algn="ctr">
            <a:buNone/>
          </a:pPr>
          <a:r>
            <a:rPr lang="en-US" sz="2000" i="1" dirty="0" smtClean="0">
              <a:latin typeface="Calibri"/>
              <a:ea typeface="Calibri"/>
              <a:cs typeface="Times New Roman"/>
            </a:rPr>
            <a:t>3 </a:t>
          </a:r>
          <a:r>
            <a:rPr lang="el-GR" sz="2000" i="1" dirty="0" smtClean="0">
              <a:latin typeface="Calibri"/>
              <a:ea typeface="Calibri"/>
              <a:cs typeface="Times New Roman"/>
            </a:rPr>
            <a:t>Δέσμες </a:t>
          </a:r>
          <a:r>
            <a:rPr lang="el-GR" sz="2000" i="1" dirty="0" err="1" smtClean="0">
              <a:latin typeface="Calibri"/>
              <a:ea typeface="Calibri"/>
              <a:cs typeface="Times New Roman"/>
            </a:rPr>
            <a:t>Λιοναράκη</a:t>
          </a:r>
          <a:endParaRPr lang="el-GR" sz="2000" i="1" dirty="0" smtClean="0">
            <a:latin typeface="Calibri"/>
            <a:ea typeface="Calibri"/>
            <a:cs typeface="Times New Roman"/>
          </a:endParaRPr>
        </a:p>
        <a:p>
          <a:pPr algn="ctr">
            <a:buNone/>
          </a:pPr>
          <a:r>
            <a:rPr lang="el-GR" sz="2000" i="1" dirty="0" smtClean="0">
              <a:latin typeface="Calibri"/>
              <a:ea typeface="Calibri"/>
              <a:cs typeface="Times New Roman"/>
            </a:rPr>
            <a:t>Ταξινομία </a:t>
          </a:r>
          <a:r>
            <a:rPr lang="en-US" sz="2000" i="1" dirty="0" smtClean="0">
              <a:latin typeface="Calibri"/>
              <a:ea typeface="Calibri"/>
              <a:cs typeface="Times New Roman"/>
            </a:rPr>
            <a:t>Bloom</a:t>
          </a:r>
        </a:p>
        <a:p>
          <a:pPr algn="ctr">
            <a:buNone/>
          </a:pPr>
          <a:endParaRPr lang="el-GR" sz="1800" i="1" dirty="0" smtClean="0">
            <a:latin typeface="Calibri"/>
            <a:ea typeface="Calibri"/>
            <a:cs typeface="Times New Roman"/>
          </a:endParaRPr>
        </a:p>
        <a:p>
          <a:endParaRPr lang="el-GR" dirty="0">
            <a:latin typeface="Calibri"/>
            <a:ea typeface="Calibri"/>
            <a:cs typeface="Calibri"/>
          </a:endParaRPr>
        </a:p>
      </dgm:t>
    </dgm:pt>
    <dgm:pt modelId="{CA359E61-CBDA-4FA0-8E33-700FA4A03C4A}" type="parTrans" cxnId="{E10FDEFC-19E0-4E41-AB4B-A1D97F949BD5}">
      <dgm:prSet/>
      <dgm:spPr/>
    </dgm:pt>
    <dgm:pt modelId="{D0A6BF4D-2864-4D64-B087-6B8CFE39764C}" type="sibTrans" cxnId="{E10FDEFC-19E0-4E41-AB4B-A1D97F949BD5}">
      <dgm:prSet/>
      <dgm:spPr/>
    </dgm:pt>
    <dgm:pt modelId="{11D399BD-466F-4379-AC9D-E53B7B9829B3}" type="pres">
      <dgm:prSet presAssocID="{AC352F03-D572-4F29-BB85-946377613F50}" presName="diagram" presStyleCnt="0">
        <dgm:presLayoutVars>
          <dgm:chMax val="1"/>
          <dgm:dir/>
          <dgm:animLvl val="ctr"/>
          <dgm:resizeHandles val="exact"/>
        </dgm:presLayoutVars>
      </dgm:prSet>
      <dgm:spPr/>
      <dgm:t>
        <a:bodyPr/>
        <a:lstStyle/>
        <a:p>
          <a:endParaRPr lang="el-GR"/>
        </a:p>
      </dgm:t>
    </dgm:pt>
    <dgm:pt modelId="{2F0F0CE6-0E86-4C32-B15E-22D91F8CD78F}" type="pres">
      <dgm:prSet presAssocID="{AC352F03-D572-4F29-BB85-946377613F50}" presName="matrix" presStyleCnt="0"/>
      <dgm:spPr/>
      <dgm:t>
        <a:bodyPr/>
        <a:lstStyle/>
        <a:p>
          <a:endParaRPr lang="el-GR"/>
        </a:p>
      </dgm:t>
    </dgm:pt>
    <dgm:pt modelId="{5D981969-526F-47FA-8E3B-16F3E0D6E3A9}" type="pres">
      <dgm:prSet presAssocID="{AC352F03-D572-4F29-BB85-946377613F50}" presName="tile1" presStyleLbl="node1" presStyleIdx="0" presStyleCnt="4" custLinFactNeighborX="0" custLinFactNeighborY="-379"/>
      <dgm:spPr/>
      <dgm:t>
        <a:bodyPr/>
        <a:lstStyle/>
        <a:p>
          <a:endParaRPr lang="el-GR"/>
        </a:p>
      </dgm:t>
    </dgm:pt>
    <dgm:pt modelId="{22B5B74A-5094-498E-9793-C09EABF32910}" type="pres">
      <dgm:prSet presAssocID="{AC352F03-D572-4F29-BB85-946377613F50}" presName="tile1text" presStyleLbl="node1" presStyleIdx="0" presStyleCnt="4">
        <dgm:presLayoutVars>
          <dgm:chMax val="0"/>
          <dgm:chPref val="0"/>
          <dgm:bulletEnabled val="1"/>
        </dgm:presLayoutVars>
      </dgm:prSet>
      <dgm:spPr/>
      <dgm:t>
        <a:bodyPr/>
        <a:lstStyle/>
        <a:p>
          <a:endParaRPr lang="el-GR"/>
        </a:p>
      </dgm:t>
    </dgm:pt>
    <dgm:pt modelId="{38DFD5A8-E9B9-4D5B-A224-1D3DB5466565}" type="pres">
      <dgm:prSet presAssocID="{AC352F03-D572-4F29-BB85-946377613F50}" presName="tile2" presStyleLbl="node1" presStyleIdx="1" presStyleCnt="4" custScaleX="102746" custLinFactNeighborY="-8451"/>
      <dgm:spPr/>
      <dgm:t>
        <a:bodyPr/>
        <a:lstStyle/>
        <a:p>
          <a:endParaRPr lang="el-GR"/>
        </a:p>
      </dgm:t>
    </dgm:pt>
    <dgm:pt modelId="{F6A07B6A-7257-405B-B391-1702F771CBA8}" type="pres">
      <dgm:prSet presAssocID="{AC352F03-D572-4F29-BB85-946377613F50}" presName="tile2text" presStyleLbl="node1" presStyleIdx="1" presStyleCnt="4">
        <dgm:presLayoutVars>
          <dgm:chMax val="0"/>
          <dgm:chPref val="0"/>
          <dgm:bulletEnabled val="1"/>
        </dgm:presLayoutVars>
      </dgm:prSet>
      <dgm:spPr/>
      <dgm:t>
        <a:bodyPr/>
        <a:lstStyle/>
        <a:p>
          <a:endParaRPr lang="el-GR"/>
        </a:p>
      </dgm:t>
    </dgm:pt>
    <dgm:pt modelId="{AAD9F61C-C17F-4828-99CC-6A1857FF243D}" type="pres">
      <dgm:prSet presAssocID="{AC352F03-D572-4F29-BB85-946377613F50}" presName="tile3" presStyleLbl="node1" presStyleIdx="2" presStyleCnt="4" custLinFactNeighborX="486" custLinFactNeighborY="7592"/>
      <dgm:spPr/>
      <dgm:t>
        <a:bodyPr/>
        <a:lstStyle/>
        <a:p>
          <a:endParaRPr lang="el-GR"/>
        </a:p>
      </dgm:t>
    </dgm:pt>
    <dgm:pt modelId="{94F4C99F-DD8D-4B76-A7DE-814293E4BDAC}" type="pres">
      <dgm:prSet presAssocID="{AC352F03-D572-4F29-BB85-946377613F50}" presName="tile3text" presStyleLbl="node1" presStyleIdx="2" presStyleCnt="4">
        <dgm:presLayoutVars>
          <dgm:chMax val="0"/>
          <dgm:chPref val="0"/>
          <dgm:bulletEnabled val="1"/>
        </dgm:presLayoutVars>
      </dgm:prSet>
      <dgm:spPr/>
      <dgm:t>
        <a:bodyPr/>
        <a:lstStyle/>
        <a:p>
          <a:endParaRPr lang="el-GR"/>
        </a:p>
      </dgm:t>
    </dgm:pt>
    <dgm:pt modelId="{F6DF540D-5DF6-446C-9D82-6B62F7F88361}" type="pres">
      <dgm:prSet presAssocID="{AC352F03-D572-4F29-BB85-946377613F50}" presName="tile4" presStyleLbl="node1" presStyleIdx="3" presStyleCnt="4" custScaleX="107278" custLinFactNeighborX="-1878" custLinFactNeighborY="971"/>
      <dgm:spPr/>
      <dgm:t>
        <a:bodyPr/>
        <a:lstStyle/>
        <a:p>
          <a:endParaRPr lang="el-GR"/>
        </a:p>
      </dgm:t>
    </dgm:pt>
    <dgm:pt modelId="{EF49068A-FB73-4F12-B3A3-7208C2D6C2E5}" type="pres">
      <dgm:prSet presAssocID="{AC352F03-D572-4F29-BB85-946377613F50}" presName="tile4text" presStyleLbl="node1" presStyleIdx="3" presStyleCnt="4">
        <dgm:presLayoutVars>
          <dgm:chMax val="0"/>
          <dgm:chPref val="0"/>
          <dgm:bulletEnabled val="1"/>
        </dgm:presLayoutVars>
      </dgm:prSet>
      <dgm:spPr/>
      <dgm:t>
        <a:bodyPr/>
        <a:lstStyle/>
        <a:p>
          <a:endParaRPr lang="el-GR"/>
        </a:p>
      </dgm:t>
    </dgm:pt>
    <dgm:pt modelId="{E83B994E-B3B7-4E8B-A5C5-45375712ED0F}" type="pres">
      <dgm:prSet presAssocID="{AC352F03-D572-4F29-BB85-946377613F50}" presName="centerTile" presStyleLbl="fgShp" presStyleIdx="0" presStyleCnt="1" custScaleX="96032" custScaleY="97367" custLinFactNeighborX="-16627" custLinFactNeighborY="-18612">
        <dgm:presLayoutVars>
          <dgm:chMax val="0"/>
          <dgm:chPref val="0"/>
        </dgm:presLayoutVars>
      </dgm:prSet>
      <dgm:spPr/>
      <dgm:t>
        <a:bodyPr/>
        <a:lstStyle/>
        <a:p>
          <a:endParaRPr lang="el-GR"/>
        </a:p>
      </dgm:t>
    </dgm:pt>
  </dgm:ptLst>
  <dgm:cxnLst>
    <dgm:cxn modelId="{6F44F3C1-E0C6-4C1F-9A3E-92FEB4FC1B33}" type="presOf" srcId="{18BA4BD2-AAE3-4C96-A5D1-FA2CB5E966D5}" destId="{F6A07B6A-7257-405B-B391-1702F771CBA8}" srcOrd="1" destOrd="0" presId="urn:microsoft.com/office/officeart/2005/8/layout/matrix1"/>
    <dgm:cxn modelId="{8E83AF1C-AC19-484E-9B1D-ADF52A484C80}" type="presOf" srcId="{18BA4BD2-AAE3-4C96-A5D1-FA2CB5E966D5}" destId="{38DFD5A8-E9B9-4D5B-A224-1D3DB5466565}" srcOrd="0" destOrd="0" presId="urn:microsoft.com/office/officeart/2005/8/layout/matrix1"/>
    <dgm:cxn modelId="{201A50C9-5EF9-4BE7-AB90-44A3553C8A43}" srcId="{AC352F03-D572-4F29-BB85-946377613F50}" destId="{E02C96D7-1E75-4DC7-A05F-DCDD2982F3DB}" srcOrd="0" destOrd="0" parTransId="{827E3D53-7B79-4035-ACC2-5EBBEE8F3069}" sibTransId="{04DDFD4D-60A7-449D-AB72-E7A510191496}"/>
    <dgm:cxn modelId="{C75FEF46-6311-4542-9BDF-74F820A9F145}" type="presOf" srcId="{E02C96D7-1E75-4DC7-A05F-DCDD2982F3DB}" destId="{E83B994E-B3B7-4E8B-A5C5-45375712ED0F}" srcOrd="0" destOrd="0" presId="urn:microsoft.com/office/officeart/2005/8/layout/matrix1"/>
    <dgm:cxn modelId="{9985E608-5219-4716-88D0-3C3BFEFEDA01}" srcId="{E02C96D7-1E75-4DC7-A05F-DCDD2982F3DB}" destId="{DE1EC8A0-435B-4A11-A88D-3EBE4B3C5679}" srcOrd="2" destOrd="0" parTransId="{EA6BF9E5-BB5B-42D5-9FE0-6A4F53CC3F73}" sibTransId="{5959C0CA-D66C-4730-B24B-813304824753}"/>
    <dgm:cxn modelId="{57892D39-DF10-42CB-9052-664079ABCE75}" type="presOf" srcId="{DE1EC8A0-435B-4A11-A88D-3EBE4B3C5679}" destId="{94F4C99F-DD8D-4B76-A7DE-814293E4BDAC}" srcOrd="1" destOrd="0" presId="urn:microsoft.com/office/officeart/2005/8/layout/matrix1"/>
    <dgm:cxn modelId="{05C82F0A-51DE-4B7E-A455-1E4BD14F3027}" type="presOf" srcId="{924F7A00-F2CF-4DE8-9092-AD5F25EC1838}" destId="{5D981969-526F-47FA-8E3B-16F3E0D6E3A9}" srcOrd="0" destOrd="0" presId="urn:microsoft.com/office/officeart/2005/8/layout/matrix1"/>
    <dgm:cxn modelId="{E7E54B17-7139-407E-BB6A-1372CE606BE6}" type="presOf" srcId="{DE1EC8A0-435B-4A11-A88D-3EBE4B3C5679}" destId="{AAD9F61C-C17F-4828-99CC-6A1857FF243D}" srcOrd="0" destOrd="0" presId="urn:microsoft.com/office/officeart/2005/8/layout/matrix1"/>
    <dgm:cxn modelId="{4E8DD988-7B9B-438F-845D-D852FC9A8142}" type="presOf" srcId="{EE1AC655-CB0B-42E8-B3AE-974D41BE3E6E}" destId="{F6DF540D-5DF6-446C-9D82-6B62F7F88361}" srcOrd="0" destOrd="0" presId="urn:microsoft.com/office/officeart/2005/8/layout/matrix1"/>
    <dgm:cxn modelId="{19C0E91F-6226-48C8-B20F-9D3498298649}" srcId="{E02C96D7-1E75-4DC7-A05F-DCDD2982F3DB}" destId="{EE1AC655-CB0B-42E8-B3AE-974D41BE3E6E}" srcOrd="3" destOrd="0" parTransId="{2556810E-E50B-495E-86E0-4414CFE1095B}" sibTransId="{CAC83484-D38B-422C-8571-DC94FEB8B650}"/>
    <dgm:cxn modelId="{EBD8EAA7-E882-451A-89D8-D0F4D1B8AE81}" type="presOf" srcId="{EE1AC655-CB0B-42E8-B3AE-974D41BE3E6E}" destId="{EF49068A-FB73-4F12-B3A3-7208C2D6C2E5}" srcOrd="1" destOrd="0" presId="urn:microsoft.com/office/officeart/2005/8/layout/matrix1"/>
    <dgm:cxn modelId="{E10FDEFC-19E0-4E41-AB4B-A1D97F949BD5}" srcId="{E02C96D7-1E75-4DC7-A05F-DCDD2982F3DB}" destId="{18BA4BD2-AAE3-4C96-A5D1-FA2CB5E966D5}" srcOrd="1" destOrd="0" parTransId="{CA359E61-CBDA-4FA0-8E33-700FA4A03C4A}" sibTransId="{D0A6BF4D-2864-4D64-B087-6B8CFE39764C}"/>
    <dgm:cxn modelId="{65E9F136-24A3-4EF5-AB61-37E07020D9FF}" srcId="{E02C96D7-1E75-4DC7-A05F-DCDD2982F3DB}" destId="{924F7A00-F2CF-4DE8-9092-AD5F25EC1838}" srcOrd="0" destOrd="0" parTransId="{94C59E1B-5068-4F41-B64E-B133813FC068}" sibTransId="{FFBF2A40-BBB1-412E-811B-6A118B08546A}"/>
    <dgm:cxn modelId="{9E17CB69-1C62-4C91-81B6-90F5CE33778F}" type="presOf" srcId="{AC352F03-D572-4F29-BB85-946377613F50}" destId="{11D399BD-466F-4379-AC9D-E53B7B9829B3}" srcOrd="0" destOrd="0" presId="urn:microsoft.com/office/officeart/2005/8/layout/matrix1"/>
    <dgm:cxn modelId="{F52F4ABB-3BA6-4F9C-AD05-5263AB14D73B}" type="presOf" srcId="{924F7A00-F2CF-4DE8-9092-AD5F25EC1838}" destId="{22B5B74A-5094-498E-9793-C09EABF32910}" srcOrd="1" destOrd="0" presId="urn:microsoft.com/office/officeart/2005/8/layout/matrix1"/>
    <dgm:cxn modelId="{5D14D8B2-2AAD-4874-8A3F-14962756C0FB}" type="presParOf" srcId="{11D399BD-466F-4379-AC9D-E53B7B9829B3}" destId="{2F0F0CE6-0E86-4C32-B15E-22D91F8CD78F}" srcOrd="0" destOrd="0" presId="urn:microsoft.com/office/officeart/2005/8/layout/matrix1"/>
    <dgm:cxn modelId="{3A8E9D99-5CD2-4484-95D2-F35E42BBA81C}" type="presParOf" srcId="{2F0F0CE6-0E86-4C32-B15E-22D91F8CD78F}" destId="{5D981969-526F-47FA-8E3B-16F3E0D6E3A9}" srcOrd="0" destOrd="0" presId="urn:microsoft.com/office/officeart/2005/8/layout/matrix1"/>
    <dgm:cxn modelId="{6D347CF0-3D3D-4260-B9A7-1B609D723A31}" type="presParOf" srcId="{2F0F0CE6-0E86-4C32-B15E-22D91F8CD78F}" destId="{22B5B74A-5094-498E-9793-C09EABF32910}" srcOrd="1" destOrd="0" presId="urn:microsoft.com/office/officeart/2005/8/layout/matrix1"/>
    <dgm:cxn modelId="{68416E92-B462-4BCE-ABA4-E917DF3F7999}" type="presParOf" srcId="{2F0F0CE6-0E86-4C32-B15E-22D91F8CD78F}" destId="{38DFD5A8-E9B9-4D5B-A224-1D3DB5466565}" srcOrd="2" destOrd="0" presId="urn:microsoft.com/office/officeart/2005/8/layout/matrix1"/>
    <dgm:cxn modelId="{AE41F3A8-1A0E-46B1-A15D-638218B54823}" type="presParOf" srcId="{2F0F0CE6-0E86-4C32-B15E-22D91F8CD78F}" destId="{F6A07B6A-7257-405B-B391-1702F771CBA8}" srcOrd="3" destOrd="0" presId="urn:microsoft.com/office/officeart/2005/8/layout/matrix1"/>
    <dgm:cxn modelId="{E585AB6B-D5D8-4902-A5BA-C3B9B571E417}" type="presParOf" srcId="{2F0F0CE6-0E86-4C32-B15E-22D91F8CD78F}" destId="{AAD9F61C-C17F-4828-99CC-6A1857FF243D}" srcOrd="4" destOrd="0" presId="urn:microsoft.com/office/officeart/2005/8/layout/matrix1"/>
    <dgm:cxn modelId="{FFC29A98-CAE8-44B7-B3F0-FEC7598D48AB}" type="presParOf" srcId="{2F0F0CE6-0E86-4C32-B15E-22D91F8CD78F}" destId="{94F4C99F-DD8D-4B76-A7DE-814293E4BDAC}" srcOrd="5" destOrd="0" presId="urn:microsoft.com/office/officeart/2005/8/layout/matrix1"/>
    <dgm:cxn modelId="{7BBB1F4D-FCE3-4484-B54D-4D92B3B0B71A}" type="presParOf" srcId="{2F0F0CE6-0E86-4C32-B15E-22D91F8CD78F}" destId="{F6DF540D-5DF6-446C-9D82-6B62F7F88361}" srcOrd="6" destOrd="0" presId="urn:microsoft.com/office/officeart/2005/8/layout/matrix1"/>
    <dgm:cxn modelId="{F8F18561-057C-4DFA-8C43-5E1E3F749926}" type="presParOf" srcId="{2F0F0CE6-0E86-4C32-B15E-22D91F8CD78F}" destId="{EF49068A-FB73-4F12-B3A3-7208C2D6C2E5}" srcOrd="7" destOrd="0" presId="urn:microsoft.com/office/officeart/2005/8/layout/matrix1"/>
    <dgm:cxn modelId="{6BFDC4D0-5EAD-4139-858E-99151F0AB9C0}" type="presParOf" srcId="{11D399BD-466F-4379-AC9D-E53B7B9829B3}" destId="{E83B994E-B3B7-4E8B-A5C5-45375712ED0F}"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AE878E-3519-424B-90ED-8BC78CF5B8C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l-GR"/>
        </a:p>
      </dgm:t>
    </dgm:pt>
    <dgm:pt modelId="{D45DFE41-9333-44FC-B1EA-795E63CFA468}">
      <dgm:prSet phldrT="[Κείμενο]" phldr="0"/>
      <dgm:spPr>
        <a:solidFill>
          <a:srgbClr val="EDBE9B"/>
        </a:solidFill>
      </dgm:spPr>
      <dgm:t>
        <a:bodyPr/>
        <a:lstStyle/>
        <a:p>
          <a:pPr rtl="0"/>
          <a:r>
            <a:rPr lang="el-GR">
              <a:latin typeface="Calibri Light"/>
            </a:rPr>
            <a:t>1η ενότητα</a:t>
          </a:r>
          <a:endParaRPr lang="el-GR"/>
        </a:p>
      </dgm:t>
    </dgm:pt>
    <dgm:pt modelId="{663DA2C4-568D-4A27-A5E3-02DC65C77766}" type="parTrans" cxnId="{86405F82-1372-48A0-8BB1-243AD820DEE7}">
      <dgm:prSet/>
      <dgm:spPr/>
      <dgm:t>
        <a:bodyPr/>
        <a:lstStyle/>
        <a:p>
          <a:endParaRPr lang="el-GR"/>
        </a:p>
      </dgm:t>
    </dgm:pt>
    <dgm:pt modelId="{36564897-021B-4967-B4DA-794A59F42F2D}" type="sibTrans" cxnId="{86405F82-1372-48A0-8BB1-243AD820DEE7}">
      <dgm:prSet/>
      <dgm:spPr/>
      <dgm:t>
        <a:bodyPr/>
        <a:lstStyle/>
        <a:p>
          <a:endParaRPr lang="el-GR"/>
        </a:p>
      </dgm:t>
    </dgm:pt>
    <dgm:pt modelId="{ECAB2499-F3DF-4B6C-8676-BA44A1D86603}">
      <dgm:prSet phldrT="[Κείμενο]" phldr="0"/>
      <dgm:spPr>
        <a:solidFill>
          <a:srgbClr val="EDBE9B"/>
        </a:solidFill>
      </dgm:spPr>
      <dgm:t>
        <a:bodyPr/>
        <a:lstStyle/>
        <a:p>
          <a:pPr rtl="0"/>
          <a:r>
            <a:rPr lang="el-GR" sz="2200" dirty="0">
              <a:latin typeface="Calibri Light"/>
            </a:rPr>
            <a:t>2η ενότητα</a:t>
          </a:r>
          <a:endParaRPr lang="el-GR" sz="2200" dirty="0"/>
        </a:p>
      </dgm:t>
    </dgm:pt>
    <dgm:pt modelId="{FA0557C1-4AF6-4CCE-8B23-F5AF4A88BDAD}" type="parTrans" cxnId="{77F42914-766B-475A-8F4F-7366EEAF61B1}">
      <dgm:prSet/>
      <dgm:spPr/>
      <dgm:t>
        <a:bodyPr/>
        <a:lstStyle/>
        <a:p>
          <a:endParaRPr lang="el-GR"/>
        </a:p>
      </dgm:t>
    </dgm:pt>
    <dgm:pt modelId="{C5657568-1541-4E06-B19E-B412B17C87FB}" type="sibTrans" cxnId="{77F42914-766B-475A-8F4F-7366EEAF61B1}">
      <dgm:prSet/>
      <dgm:spPr/>
      <dgm:t>
        <a:bodyPr/>
        <a:lstStyle/>
        <a:p>
          <a:endParaRPr lang="el-GR"/>
        </a:p>
      </dgm:t>
    </dgm:pt>
    <dgm:pt modelId="{DC41DAA3-B1F8-4BE7-865F-478C20130187}">
      <dgm:prSet phldrT="[Κείμενο]" phldr="0"/>
      <dgm:spPr>
        <a:solidFill>
          <a:srgbClr val="EDBE9B"/>
        </a:solidFill>
      </dgm:spPr>
      <dgm:t>
        <a:bodyPr/>
        <a:lstStyle/>
        <a:p>
          <a:pPr rtl="0"/>
          <a:r>
            <a:rPr lang="el-GR" sz="2200" dirty="0">
              <a:latin typeface="Calibri Light"/>
            </a:rPr>
            <a:t>3η ενότητα</a:t>
          </a:r>
          <a:endParaRPr lang="el-GR" sz="2200" dirty="0"/>
        </a:p>
      </dgm:t>
    </dgm:pt>
    <dgm:pt modelId="{8046040A-D753-418A-83D8-DCB4C2459701}" type="parTrans" cxnId="{6923500A-2F5B-4E34-9315-E6351F3DE2D0}">
      <dgm:prSet/>
      <dgm:spPr/>
      <dgm:t>
        <a:bodyPr/>
        <a:lstStyle/>
        <a:p>
          <a:endParaRPr lang="el-GR"/>
        </a:p>
      </dgm:t>
    </dgm:pt>
    <dgm:pt modelId="{F040226B-880D-4791-80A5-7165551154BC}" type="sibTrans" cxnId="{6923500A-2F5B-4E34-9315-E6351F3DE2D0}">
      <dgm:prSet/>
      <dgm:spPr/>
      <dgm:t>
        <a:bodyPr/>
        <a:lstStyle/>
        <a:p>
          <a:endParaRPr lang="el-GR"/>
        </a:p>
      </dgm:t>
    </dgm:pt>
    <dgm:pt modelId="{2CA5537A-B7A1-4C64-A87F-4208E231E248}" type="pres">
      <dgm:prSet presAssocID="{A2AE878E-3519-424B-90ED-8BC78CF5B8C2}" presName="composite" presStyleCnt="0">
        <dgm:presLayoutVars>
          <dgm:chMax val="5"/>
          <dgm:dir/>
          <dgm:animLvl val="ctr"/>
          <dgm:resizeHandles val="exact"/>
        </dgm:presLayoutVars>
      </dgm:prSet>
      <dgm:spPr/>
      <dgm:t>
        <a:bodyPr/>
        <a:lstStyle/>
        <a:p>
          <a:endParaRPr lang="el-GR"/>
        </a:p>
      </dgm:t>
    </dgm:pt>
    <dgm:pt modelId="{9F2774AE-81DC-452B-BD1D-4B9FCF35FE32}" type="pres">
      <dgm:prSet presAssocID="{A2AE878E-3519-424B-90ED-8BC78CF5B8C2}" presName="cycle" presStyleCnt="0"/>
      <dgm:spPr/>
    </dgm:pt>
    <dgm:pt modelId="{070081F5-4933-486C-828D-CB4F54699B4C}" type="pres">
      <dgm:prSet presAssocID="{A2AE878E-3519-424B-90ED-8BC78CF5B8C2}" presName="centerShape" presStyleCnt="0"/>
      <dgm:spPr/>
    </dgm:pt>
    <dgm:pt modelId="{C4BE4EC8-D4DB-4CA1-A3E0-6D2985136A59}" type="pres">
      <dgm:prSet presAssocID="{A2AE878E-3519-424B-90ED-8BC78CF5B8C2}" presName="connSite" presStyleLbl="node1" presStyleIdx="0" presStyleCnt="4"/>
      <dgm:spPr/>
    </dgm:pt>
    <dgm:pt modelId="{A4B893BD-3C09-48E6-B660-F2A3022EB0FD}" type="pres">
      <dgm:prSet presAssocID="{A2AE878E-3519-424B-90ED-8BC78CF5B8C2}" presName="visible" presStyleLbl="node1" presStyleIdx="0" presStyleCnt="4" custFlipVert="0" custFlipHor="0" custScaleX="3102" custScaleY="12741" custLinFactNeighborX="2598" custLinFactNeighborY="-11939"/>
      <dgm:spPr>
        <a:blipFill>
          <a:blip xmlns:r="http://schemas.openxmlformats.org/officeDocument/2006/relationships" r:embed="rId1">
            <a:extLst>
              <a:ext uri="{28A0092B-C50C-407E-A947-70E740481C1C}">
                <a14:useLocalDpi xmlns:a14="http://schemas.microsoft.com/office/drawing/2010/main" xmlns="" val="0"/>
              </a:ext>
            </a:extLst>
          </a:blip>
          <a:stretch>
            <a:fillRect/>
          </a:stretch>
        </a:blipFill>
      </dgm:spPr>
    </dgm:pt>
    <dgm:pt modelId="{18A6FF17-E329-4D4A-A2E0-719FA7A2B3D4}" type="pres">
      <dgm:prSet presAssocID="{663DA2C4-568D-4A27-A5E3-02DC65C77766}" presName="Name25" presStyleLbl="parChTrans1D1" presStyleIdx="0" presStyleCnt="3"/>
      <dgm:spPr/>
      <dgm:t>
        <a:bodyPr/>
        <a:lstStyle/>
        <a:p>
          <a:endParaRPr lang="el-GR"/>
        </a:p>
      </dgm:t>
    </dgm:pt>
    <dgm:pt modelId="{ED29F016-8390-4BA8-B826-A5440C168135}" type="pres">
      <dgm:prSet presAssocID="{D45DFE41-9333-44FC-B1EA-795E63CFA468}" presName="node" presStyleCnt="0"/>
      <dgm:spPr/>
    </dgm:pt>
    <dgm:pt modelId="{6C209D59-C304-4FA5-9472-A1A6F038218B}" type="pres">
      <dgm:prSet presAssocID="{D45DFE41-9333-44FC-B1EA-795E63CFA468}" presName="parentNode" presStyleLbl="node1" presStyleIdx="1" presStyleCnt="4">
        <dgm:presLayoutVars>
          <dgm:chMax val="1"/>
          <dgm:bulletEnabled val="1"/>
        </dgm:presLayoutVars>
      </dgm:prSet>
      <dgm:spPr/>
      <dgm:t>
        <a:bodyPr/>
        <a:lstStyle/>
        <a:p>
          <a:endParaRPr lang="el-GR"/>
        </a:p>
      </dgm:t>
    </dgm:pt>
    <dgm:pt modelId="{16462A1C-0D75-4CB4-8A7F-8BEC86703A05}" type="pres">
      <dgm:prSet presAssocID="{D45DFE41-9333-44FC-B1EA-795E63CFA468}" presName="childNode" presStyleLbl="revTx" presStyleIdx="0" presStyleCnt="0">
        <dgm:presLayoutVars>
          <dgm:bulletEnabled val="1"/>
        </dgm:presLayoutVars>
      </dgm:prSet>
      <dgm:spPr/>
    </dgm:pt>
    <dgm:pt modelId="{80D4946E-6672-40EB-8AF9-FDAB28C29DB5}" type="pres">
      <dgm:prSet presAssocID="{FA0557C1-4AF6-4CCE-8B23-F5AF4A88BDAD}" presName="Name25" presStyleLbl="parChTrans1D1" presStyleIdx="1" presStyleCnt="3"/>
      <dgm:spPr/>
      <dgm:t>
        <a:bodyPr/>
        <a:lstStyle/>
        <a:p>
          <a:endParaRPr lang="el-GR"/>
        </a:p>
      </dgm:t>
    </dgm:pt>
    <dgm:pt modelId="{7A3C1E4D-7B37-4D65-982C-983DB618504A}" type="pres">
      <dgm:prSet presAssocID="{ECAB2499-F3DF-4B6C-8676-BA44A1D86603}" presName="node" presStyleCnt="0"/>
      <dgm:spPr/>
    </dgm:pt>
    <dgm:pt modelId="{A3B3C50F-4945-4D3F-8710-709E3481EED6}" type="pres">
      <dgm:prSet presAssocID="{ECAB2499-F3DF-4B6C-8676-BA44A1D86603}" presName="parentNode" presStyleLbl="node1" presStyleIdx="2" presStyleCnt="4">
        <dgm:presLayoutVars>
          <dgm:chMax val="1"/>
          <dgm:bulletEnabled val="1"/>
        </dgm:presLayoutVars>
      </dgm:prSet>
      <dgm:spPr/>
      <dgm:t>
        <a:bodyPr/>
        <a:lstStyle/>
        <a:p>
          <a:endParaRPr lang="el-GR"/>
        </a:p>
      </dgm:t>
    </dgm:pt>
    <dgm:pt modelId="{0181BF7D-307A-4749-9ECA-AB893B72B17A}" type="pres">
      <dgm:prSet presAssocID="{ECAB2499-F3DF-4B6C-8676-BA44A1D86603}" presName="childNode" presStyleLbl="revTx" presStyleIdx="0" presStyleCnt="0">
        <dgm:presLayoutVars>
          <dgm:bulletEnabled val="1"/>
        </dgm:presLayoutVars>
      </dgm:prSet>
      <dgm:spPr/>
    </dgm:pt>
    <dgm:pt modelId="{EDD8BB49-97CD-4BFD-9313-6B8023A764A7}" type="pres">
      <dgm:prSet presAssocID="{8046040A-D753-418A-83D8-DCB4C2459701}" presName="Name25" presStyleLbl="parChTrans1D1" presStyleIdx="2" presStyleCnt="3"/>
      <dgm:spPr/>
      <dgm:t>
        <a:bodyPr/>
        <a:lstStyle/>
        <a:p>
          <a:endParaRPr lang="el-GR"/>
        </a:p>
      </dgm:t>
    </dgm:pt>
    <dgm:pt modelId="{C365AE28-B470-4A7C-B8A2-71432E4B25F4}" type="pres">
      <dgm:prSet presAssocID="{DC41DAA3-B1F8-4BE7-865F-478C20130187}" presName="node" presStyleCnt="0"/>
      <dgm:spPr/>
    </dgm:pt>
    <dgm:pt modelId="{756F853D-0C19-4B2D-9ED0-A629E8BF64E5}" type="pres">
      <dgm:prSet presAssocID="{DC41DAA3-B1F8-4BE7-865F-478C20130187}" presName="parentNode" presStyleLbl="node1" presStyleIdx="3" presStyleCnt="4">
        <dgm:presLayoutVars>
          <dgm:chMax val="1"/>
          <dgm:bulletEnabled val="1"/>
        </dgm:presLayoutVars>
      </dgm:prSet>
      <dgm:spPr/>
      <dgm:t>
        <a:bodyPr/>
        <a:lstStyle/>
        <a:p>
          <a:endParaRPr lang="el-GR"/>
        </a:p>
      </dgm:t>
    </dgm:pt>
    <dgm:pt modelId="{E9C4FDB2-95C8-4823-8151-242E42A45CD6}" type="pres">
      <dgm:prSet presAssocID="{DC41DAA3-B1F8-4BE7-865F-478C20130187}" presName="childNode" presStyleLbl="revTx" presStyleIdx="0" presStyleCnt="0">
        <dgm:presLayoutVars>
          <dgm:bulletEnabled val="1"/>
        </dgm:presLayoutVars>
      </dgm:prSet>
      <dgm:spPr/>
    </dgm:pt>
  </dgm:ptLst>
  <dgm:cxnLst>
    <dgm:cxn modelId="{77F42914-766B-475A-8F4F-7366EEAF61B1}" srcId="{A2AE878E-3519-424B-90ED-8BC78CF5B8C2}" destId="{ECAB2499-F3DF-4B6C-8676-BA44A1D86603}" srcOrd="1" destOrd="0" parTransId="{FA0557C1-4AF6-4CCE-8B23-F5AF4A88BDAD}" sibTransId="{C5657568-1541-4E06-B19E-B412B17C87FB}"/>
    <dgm:cxn modelId="{10D737A6-A50D-4C26-88B7-683BC905A5F1}" type="presOf" srcId="{A2AE878E-3519-424B-90ED-8BC78CF5B8C2}" destId="{2CA5537A-B7A1-4C64-A87F-4208E231E248}" srcOrd="0" destOrd="0" presId="urn:microsoft.com/office/officeart/2005/8/layout/radial2"/>
    <dgm:cxn modelId="{6923500A-2F5B-4E34-9315-E6351F3DE2D0}" srcId="{A2AE878E-3519-424B-90ED-8BC78CF5B8C2}" destId="{DC41DAA3-B1F8-4BE7-865F-478C20130187}" srcOrd="2" destOrd="0" parTransId="{8046040A-D753-418A-83D8-DCB4C2459701}" sibTransId="{F040226B-880D-4791-80A5-7165551154BC}"/>
    <dgm:cxn modelId="{2152BA23-F885-43E0-B005-488763656A5F}" type="presOf" srcId="{8046040A-D753-418A-83D8-DCB4C2459701}" destId="{EDD8BB49-97CD-4BFD-9313-6B8023A764A7}" srcOrd="0" destOrd="0" presId="urn:microsoft.com/office/officeart/2005/8/layout/radial2"/>
    <dgm:cxn modelId="{06304FB6-CC69-4988-BE3E-46FEC436E2D0}" type="presOf" srcId="{663DA2C4-568D-4A27-A5E3-02DC65C77766}" destId="{18A6FF17-E329-4D4A-A2E0-719FA7A2B3D4}" srcOrd="0" destOrd="0" presId="urn:microsoft.com/office/officeart/2005/8/layout/radial2"/>
    <dgm:cxn modelId="{24B92B45-EA6D-4486-B8A9-6D183B5A3955}" type="presOf" srcId="{D45DFE41-9333-44FC-B1EA-795E63CFA468}" destId="{6C209D59-C304-4FA5-9472-A1A6F038218B}" srcOrd="0" destOrd="0" presId="urn:microsoft.com/office/officeart/2005/8/layout/radial2"/>
    <dgm:cxn modelId="{2C43D71B-9AE4-486A-8B64-BB095496307D}" type="presOf" srcId="{ECAB2499-F3DF-4B6C-8676-BA44A1D86603}" destId="{A3B3C50F-4945-4D3F-8710-709E3481EED6}" srcOrd="0" destOrd="0" presId="urn:microsoft.com/office/officeart/2005/8/layout/radial2"/>
    <dgm:cxn modelId="{86405F82-1372-48A0-8BB1-243AD820DEE7}" srcId="{A2AE878E-3519-424B-90ED-8BC78CF5B8C2}" destId="{D45DFE41-9333-44FC-B1EA-795E63CFA468}" srcOrd="0" destOrd="0" parTransId="{663DA2C4-568D-4A27-A5E3-02DC65C77766}" sibTransId="{36564897-021B-4967-B4DA-794A59F42F2D}"/>
    <dgm:cxn modelId="{94CE60D5-8CB2-48D9-800E-16C1DC3635D1}" type="presOf" srcId="{FA0557C1-4AF6-4CCE-8B23-F5AF4A88BDAD}" destId="{80D4946E-6672-40EB-8AF9-FDAB28C29DB5}" srcOrd="0" destOrd="0" presId="urn:microsoft.com/office/officeart/2005/8/layout/radial2"/>
    <dgm:cxn modelId="{D5ECB40D-7752-4E83-9E6F-9BFA8D1050F1}" type="presOf" srcId="{DC41DAA3-B1F8-4BE7-865F-478C20130187}" destId="{756F853D-0C19-4B2D-9ED0-A629E8BF64E5}" srcOrd="0" destOrd="0" presId="urn:microsoft.com/office/officeart/2005/8/layout/radial2"/>
    <dgm:cxn modelId="{BDA1BE1B-D7A1-46B5-8541-7EE380871B6A}" type="presParOf" srcId="{2CA5537A-B7A1-4C64-A87F-4208E231E248}" destId="{9F2774AE-81DC-452B-BD1D-4B9FCF35FE32}" srcOrd="0" destOrd="0" presId="urn:microsoft.com/office/officeart/2005/8/layout/radial2"/>
    <dgm:cxn modelId="{DFC90AAC-988D-4076-BECF-DBD4927AE2A5}" type="presParOf" srcId="{9F2774AE-81DC-452B-BD1D-4B9FCF35FE32}" destId="{070081F5-4933-486C-828D-CB4F54699B4C}" srcOrd="0" destOrd="0" presId="urn:microsoft.com/office/officeart/2005/8/layout/radial2"/>
    <dgm:cxn modelId="{60BCCFD8-A058-4D55-9C46-08595AFD454A}" type="presParOf" srcId="{070081F5-4933-486C-828D-CB4F54699B4C}" destId="{C4BE4EC8-D4DB-4CA1-A3E0-6D2985136A59}" srcOrd="0" destOrd="0" presId="urn:microsoft.com/office/officeart/2005/8/layout/radial2"/>
    <dgm:cxn modelId="{92B2F26D-2094-4719-A773-66C54F6AC865}" type="presParOf" srcId="{070081F5-4933-486C-828D-CB4F54699B4C}" destId="{A4B893BD-3C09-48E6-B660-F2A3022EB0FD}" srcOrd="1" destOrd="0" presId="urn:microsoft.com/office/officeart/2005/8/layout/radial2"/>
    <dgm:cxn modelId="{C5AC9CA8-3E2D-4A98-A8EF-756724CA8FC9}" type="presParOf" srcId="{9F2774AE-81DC-452B-BD1D-4B9FCF35FE32}" destId="{18A6FF17-E329-4D4A-A2E0-719FA7A2B3D4}" srcOrd="1" destOrd="0" presId="urn:microsoft.com/office/officeart/2005/8/layout/radial2"/>
    <dgm:cxn modelId="{C08A9D6A-E8E6-49E8-B2E3-7CBE5CDE734E}" type="presParOf" srcId="{9F2774AE-81DC-452B-BD1D-4B9FCF35FE32}" destId="{ED29F016-8390-4BA8-B826-A5440C168135}" srcOrd="2" destOrd="0" presId="urn:microsoft.com/office/officeart/2005/8/layout/radial2"/>
    <dgm:cxn modelId="{F30CD726-FBDB-41D4-9377-3363265D4E9D}" type="presParOf" srcId="{ED29F016-8390-4BA8-B826-A5440C168135}" destId="{6C209D59-C304-4FA5-9472-A1A6F038218B}" srcOrd="0" destOrd="0" presId="urn:microsoft.com/office/officeart/2005/8/layout/radial2"/>
    <dgm:cxn modelId="{E422E08B-D051-477E-BB18-211E24C9BA01}" type="presParOf" srcId="{ED29F016-8390-4BA8-B826-A5440C168135}" destId="{16462A1C-0D75-4CB4-8A7F-8BEC86703A05}" srcOrd="1" destOrd="0" presId="urn:microsoft.com/office/officeart/2005/8/layout/radial2"/>
    <dgm:cxn modelId="{3DEFF188-F809-4B20-9E8C-2A3D07B5EDBE}" type="presParOf" srcId="{9F2774AE-81DC-452B-BD1D-4B9FCF35FE32}" destId="{80D4946E-6672-40EB-8AF9-FDAB28C29DB5}" srcOrd="3" destOrd="0" presId="urn:microsoft.com/office/officeart/2005/8/layout/radial2"/>
    <dgm:cxn modelId="{AD88390E-100E-4DA2-8950-573C82C99CEA}" type="presParOf" srcId="{9F2774AE-81DC-452B-BD1D-4B9FCF35FE32}" destId="{7A3C1E4D-7B37-4D65-982C-983DB618504A}" srcOrd="4" destOrd="0" presId="urn:microsoft.com/office/officeart/2005/8/layout/radial2"/>
    <dgm:cxn modelId="{372CC3E3-57DA-4825-B64F-B641547C82EA}" type="presParOf" srcId="{7A3C1E4D-7B37-4D65-982C-983DB618504A}" destId="{A3B3C50F-4945-4D3F-8710-709E3481EED6}" srcOrd="0" destOrd="0" presId="urn:microsoft.com/office/officeart/2005/8/layout/radial2"/>
    <dgm:cxn modelId="{6BCEFFFE-510A-4612-A8EE-A9F0C3C31975}" type="presParOf" srcId="{7A3C1E4D-7B37-4D65-982C-983DB618504A}" destId="{0181BF7D-307A-4749-9ECA-AB893B72B17A}" srcOrd="1" destOrd="0" presId="urn:microsoft.com/office/officeart/2005/8/layout/radial2"/>
    <dgm:cxn modelId="{4E49D3F2-0D6F-4068-B021-21517E3C22BE}" type="presParOf" srcId="{9F2774AE-81DC-452B-BD1D-4B9FCF35FE32}" destId="{EDD8BB49-97CD-4BFD-9313-6B8023A764A7}" srcOrd="5" destOrd="0" presId="urn:microsoft.com/office/officeart/2005/8/layout/radial2"/>
    <dgm:cxn modelId="{59F61B09-8A16-4592-8DC9-E72DC00E61B9}" type="presParOf" srcId="{9F2774AE-81DC-452B-BD1D-4B9FCF35FE32}" destId="{C365AE28-B470-4A7C-B8A2-71432E4B25F4}" srcOrd="6" destOrd="0" presId="urn:microsoft.com/office/officeart/2005/8/layout/radial2"/>
    <dgm:cxn modelId="{2262F23C-F342-453E-8812-6E32B96B51CF}" type="presParOf" srcId="{C365AE28-B470-4A7C-B8A2-71432E4B25F4}" destId="{756F853D-0C19-4B2D-9ED0-A629E8BF64E5}" srcOrd="0" destOrd="0" presId="urn:microsoft.com/office/officeart/2005/8/layout/radial2"/>
    <dgm:cxn modelId="{7E9584CA-3512-4E29-9C22-B23767484E0D}" type="presParOf" srcId="{C365AE28-B470-4A7C-B8A2-71432E4B25F4}" destId="{E9C4FDB2-95C8-4823-8151-242E42A45CD6}"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B7D95-280B-4999-9787-62B68B0F7829}" type="doc">
      <dgm:prSet loTypeId="urn:microsoft.com/office/officeart/2005/8/layout/hProcess9" loCatId="process" qsTypeId="urn:microsoft.com/office/officeart/2005/8/quickstyle/simple1" qsCatId="simple" csTypeId="urn:microsoft.com/office/officeart/2005/8/colors/accent1_2" csCatId="accent1" phldr="1"/>
      <dgm:spPr/>
    </dgm:pt>
    <dgm:pt modelId="{1FDDD1B4-5257-4428-89CB-9115C4ADEA84}">
      <dgm:prSet phldrT="[Κείμενο]" custT="1"/>
      <dgm:spPr>
        <a:solidFill>
          <a:srgbClr val="90CCAF"/>
        </a:solidFill>
      </dgm:spPr>
      <dgm:t>
        <a:bodyPr/>
        <a:lstStyle/>
        <a:p>
          <a:pPr algn="ctr"/>
          <a:r>
            <a:rPr lang="el-GR" sz="1800" b="1" u="sng" dirty="0"/>
            <a:t>Α΄ φάση</a:t>
          </a:r>
        </a:p>
        <a:p>
          <a:pPr algn="l"/>
          <a:r>
            <a:rPr lang="el-GR" sz="1800" b="1" u="none" dirty="0"/>
            <a:t>Αποστολή Ε.Υ. μέσω συνδέσμου στους συμμετέχοντες</a:t>
          </a:r>
        </a:p>
        <a:p>
          <a:pPr algn="l"/>
          <a:endParaRPr lang="el-GR" sz="1400" u="none" dirty="0"/>
        </a:p>
      </dgm:t>
    </dgm:pt>
    <dgm:pt modelId="{36308CC3-9DBB-4D47-A9CA-52ACE2210677}" type="parTrans" cxnId="{37C97238-F290-423D-A3BD-667706BB5680}">
      <dgm:prSet/>
      <dgm:spPr/>
      <dgm:t>
        <a:bodyPr/>
        <a:lstStyle/>
        <a:p>
          <a:endParaRPr lang="el-GR"/>
        </a:p>
      </dgm:t>
    </dgm:pt>
    <dgm:pt modelId="{22BC8594-D165-4AC7-84A3-0005F8A8C263}" type="sibTrans" cxnId="{37C97238-F290-423D-A3BD-667706BB5680}">
      <dgm:prSet/>
      <dgm:spPr/>
      <dgm:t>
        <a:bodyPr/>
        <a:lstStyle/>
        <a:p>
          <a:endParaRPr lang="el-GR"/>
        </a:p>
      </dgm:t>
    </dgm:pt>
    <dgm:pt modelId="{F301E4C4-B54E-4BB8-9371-9F0E7A77C71F}">
      <dgm:prSet phldrT="[Κείμενο]" custT="1"/>
      <dgm:spPr>
        <a:solidFill>
          <a:srgbClr val="EDBE9B"/>
        </a:solidFill>
      </dgm:spPr>
      <dgm:t>
        <a:bodyPr/>
        <a:lstStyle/>
        <a:p>
          <a:pPr algn="ctr" rtl="0"/>
          <a:r>
            <a:rPr lang="el-GR" sz="1800" b="1" u="sng" dirty="0"/>
            <a:t>Β΄ φάση</a:t>
          </a:r>
        </a:p>
        <a:p>
          <a:pPr algn="l" rtl="0"/>
          <a:r>
            <a:rPr lang="el-GR" sz="1800" b="1" u="none" dirty="0"/>
            <a:t>Α. Συμπλήρωση Ερωτηματολογίων</a:t>
          </a:r>
        </a:p>
        <a:p>
          <a:pPr algn="l"/>
          <a:r>
            <a:rPr lang="el-GR" sz="1800" b="1" u="none" dirty="0"/>
            <a:t>Β. Συλλογή Ερωτηματολογίων</a:t>
          </a:r>
        </a:p>
      </dgm:t>
    </dgm:pt>
    <dgm:pt modelId="{D4F878C7-C78E-45F3-B9F8-B8C0D69D7554}" type="parTrans" cxnId="{5D748885-08C6-42AA-AF20-75B2FDC0AB19}">
      <dgm:prSet/>
      <dgm:spPr/>
      <dgm:t>
        <a:bodyPr/>
        <a:lstStyle/>
        <a:p>
          <a:endParaRPr lang="el-GR"/>
        </a:p>
      </dgm:t>
    </dgm:pt>
    <dgm:pt modelId="{A7C8B677-D7DD-413F-9B10-AE69D70C80FA}" type="sibTrans" cxnId="{5D748885-08C6-42AA-AF20-75B2FDC0AB19}">
      <dgm:prSet/>
      <dgm:spPr/>
      <dgm:t>
        <a:bodyPr/>
        <a:lstStyle/>
        <a:p>
          <a:endParaRPr lang="el-GR"/>
        </a:p>
      </dgm:t>
    </dgm:pt>
    <dgm:pt modelId="{B4EC7BF8-4B8B-4A33-B4A8-B49B29E9DC7A}">
      <dgm:prSet phldrT="[Κείμενο]" custT="1"/>
      <dgm:spPr>
        <a:solidFill>
          <a:srgbClr val="931B1B"/>
        </a:solidFill>
      </dgm:spPr>
      <dgm:t>
        <a:bodyPr/>
        <a:lstStyle/>
        <a:p>
          <a:pPr algn="ctr" rtl="0"/>
          <a:r>
            <a:rPr lang="el-GR" sz="1800" b="1" u="sng" dirty="0" smtClean="0"/>
            <a:t>Γ</a:t>
          </a:r>
          <a:r>
            <a:rPr lang="el-GR" sz="1800" b="1" u="sng" dirty="0"/>
            <a:t>΄ φάση</a:t>
          </a:r>
        </a:p>
        <a:p>
          <a:pPr algn="l"/>
          <a:r>
            <a:rPr lang="el-GR" sz="1600" b="1" u="none" dirty="0"/>
            <a:t>Α. Επεξεργασία δεδομένων</a:t>
          </a:r>
        </a:p>
        <a:p>
          <a:pPr algn="l"/>
          <a:r>
            <a:rPr lang="el-GR" sz="1600" b="1" u="none" dirty="0"/>
            <a:t>Β. Συγγραφή δεδομένων</a:t>
          </a:r>
        </a:p>
        <a:p>
          <a:pPr algn="l"/>
          <a:r>
            <a:rPr lang="el-GR" sz="1600" b="1" u="none" dirty="0"/>
            <a:t>Γ. Εξαγωγή συμπερασμάτων </a:t>
          </a:r>
        </a:p>
      </dgm:t>
    </dgm:pt>
    <dgm:pt modelId="{69D5E51C-913C-478A-AB36-09BE40A878A0}" type="parTrans" cxnId="{E5E3A2C0-D044-447F-B4E0-053C6FAE1C0E}">
      <dgm:prSet/>
      <dgm:spPr/>
      <dgm:t>
        <a:bodyPr/>
        <a:lstStyle/>
        <a:p>
          <a:endParaRPr lang="el-GR"/>
        </a:p>
      </dgm:t>
    </dgm:pt>
    <dgm:pt modelId="{1E5B2FD3-4DBA-4D7A-AC14-FA9FD763218C}" type="sibTrans" cxnId="{E5E3A2C0-D044-447F-B4E0-053C6FAE1C0E}">
      <dgm:prSet/>
      <dgm:spPr/>
      <dgm:t>
        <a:bodyPr/>
        <a:lstStyle/>
        <a:p>
          <a:endParaRPr lang="el-GR"/>
        </a:p>
      </dgm:t>
    </dgm:pt>
    <dgm:pt modelId="{F58A881A-3910-4A23-86B8-1362D09B2A6A}" type="pres">
      <dgm:prSet presAssocID="{9ACB7D95-280B-4999-9787-62B68B0F7829}" presName="CompostProcess" presStyleCnt="0">
        <dgm:presLayoutVars>
          <dgm:dir/>
          <dgm:resizeHandles val="exact"/>
        </dgm:presLayoutVars>
      </dgm:prSet>
      <dgm:spPr/>
    </dgm:pt>
    <dgm:pt modelId="{DA99A2F4-E707-4B41-85EC-F01AE8EE25A1}" type="pres">
      <dgm:prSet presAssocID="{9ACB7D95-280B-4999-9787-62B68B0F7829}" presName="arrow" presStyleLbl="bgShp" presStyleIdx="0" presStyleCnt="1" custScaleX="117647"/>
      <dgm:spPr/>
    </dgm:pt>
    <dgm:pt modelId="{E88CEE2C-6A09-4F58-8A39-6B18FAA1FB37}" type="pres">
      <dgm:prSet presAssocID="{9ACB7D95-280B-4999-9787-62B68B0F7829}" presName="linearProcess" presStyleCnt="0"/>
      <dgm:spPr/>
    </dgm:pt>
    <dgm:pt modelId="{528760F6-B00E-404B-96DC-26AFDD01A2FB}" type="pres">
      <dgm:prSet presAssocID="{1FDDD1B4-5257-4428-89CB-9115C4ADEA84}" presName="textNode" presStyleLbl="node1" presStyleIdx="0" presStyleCnt="3">
        <dgm:presLayoutVars>
          <dgm:bulletEnabled val="1"/>
        </dgm:presLayoutVars>
      </dgm:prSet>
      <dgm:spPr/>
      <dgm:t>
        <a:bodyPr/>
        <a:lstStyle/>
        <a:p>
          <a:endParaRPr lang="el-GR"/>
        </a:p>
      </dgm:t>
    </dgm:pt>
    <dgm:pt modelId="{F5C70033-8FCF-46C6-B504-40AA728ADF0C}" type="pres">
      <dgm:prSet presAssocID="{22BC8594-D165-4AC7-84A3-0005F8A8C263}" presName="sibTrans" presStyleCnt="0"/>
      <dgm:spPr/>
    </dgm:pt>
    <dgm:pt modelId="{324F1F7D-8C33-446E-943C-496323C62A7D}" type="pres">
      <dgm:prSet presAssocID="{F301E4C4-B54E-4BB8-9371-9F0E7A77C71F}" presName="textNode" presStyleLbl="node1" presStyleIdx="1" presStyleCnt="3" custLinFactNeighborX="6667" custLinFactNeighborY="-147">
        <dgm:presLayoutVars>
          <dgm:bulletEnabled val="1"/>
        </dgm:presLayoutVars>
      </dgm:prSet>
      <dgm:spPr/>
      <dgm:t>
        <a:bodyPr/>
        <a:lstStyle/>
        <a:p>
          <a:endParaRPr lang="el-GR"/>
        </a:p>
      </dgm:t>
    </dgm:pt>
    <dgm:pt modelId="{45320C7E-C55A-4532-B1EA-802D12F59101}" type="pres">
      <dgm:prSet presAssocID="{A7C8B677-D7DD-413F-9B10-AE69D70C80FA}" presName="sibTrans" presStyleCnt="0"/>
      <dgm:spPr/>
    </dgm:pt>
    <dgm:pt modelId="{6454EFA6-0191-4D0A-8179-8C1B731D47C8}" type="pres">
      <dgm:prSet presAssocID="{B4EC7BF8-4B8B-4A33-B4A8-B49B29E9DC7A}" presName="textNode" presStyleLbl="node1" presStyleIdx="2" presStyleCnt="3" custScaleX="111186">
        <dgm:presLayoutVars>
          <dgm:bulletEnabled val="1"/>
        </dgm:presLayoutVars>
      </dgm:prSet>
      <dgm:spPr/>
      <dgm:t>
        <a:bodyPr/>
        <a:lstStyle/>
        <a:p>
          <a:endParaRPr lang="el-GR"/>
        </a:p>
      </dgm:t>
    </dgm:pt>
  </dgm:ptLst>
  <dgm:cxnLst>
    <dgm:cxn modelId="{5D748885-08C6-42AA-AF20-75B2FDC0AB19}" srcId="{9ACB7D95-280B-4999-9787-62B68B0F7829}" destId="{F301E4C4-B54E-4BB8-9371-9F0E7A77C71F}" srcOrd="1" destOrd="0" parTransId="{D4F878C7-C78E-45F3-B9F8-B8C0D69D7554}" sibTransId="{A7C8B677-D7DD-413F-9B10-AE69D70C80FA}"/>
    <dgm:cxn modelId="{E5E3A2C0-D044-447F-B4E0-053C6FAE1C0E}" srcId="{9ACB7D95-280B-4999-9787-62B68B0F7829}" destId="{B4EC7BF8-4B8B-4A33-B4A8-B49B29E9DC7A}" srcOrd="2" destOrd="0" parTransId="{69D5E51C-913C-478A-AB36-09BE40A878A0}" sibTransId="{1E5B2FD3-4DBA-4D7A-AC14-FA9FD763218C}"/>
    <dgm:cxn modelId="{9D39B659-3C60-413C-B8AB-A28D2586D8B5}" type="presOf" srcId="{B4EC7BF8-4B8B-4A33-B4A8-B49B29E9DC7A}" destId="{6454EFA6-0191-4D0A-8179-8C1B731D47C8}" srcOrd="0" destOrd="0" presId="urn:microsoft.com/office/officeart/2005/8/layout/hProcess9"/>
    <dgm:cxn modelId="{FD6EB94D-3106-4055-8343-E84253195987}" type="presOf" srcId="{9ACB7D95-280B-4999-9787-62B68B0F7829}" destId="{F58A881A-3910-4A23-86B8-1362D09B2A6A}" srcOrd="0" destOrd="0" presId="urn:microsoft.com/office/officeart/2005/8/layout/hProcess9"/>
    <dgm:cxn modelId="{06C135B9-4EAD-4648-9827-FB72B8D0770C}" type="presOf" srcId="{1FDDD1B4-5257-4428-89CB-9115C4ADEA84}" destId="{528760F6-B00E-404B-96DC-26AFDD01A2FB}" srcOrd="0" destOrd="0" presId="urn:microsoft.com/office/officeart/2005/8/layout/hProcess9"/>
    <dgm:cxn modelId="{37C97238-F290-423D-A3BD-667706BB5680}" srcId="{9ACB7D95-280B-4999-9787-62B68B0F7829}" destId="{1FDDD1B4-5257-4428-89CB-9115C4ADEA84}" srcOrd="0" destOrd="0" parTransId="{36308CC3-9DBB-4D47-A9CA-52ACE2210677}" sibTransId="{22BC8594-D165-4AC7-84A3-0005F8A8C263}"/>
    <dgm:cxn modelId="{EB459FA3-568D-4D40-8BA1-40360A7F4B9F}" type="presOf" srcId="{F301E4C4-B54E-4BB8-9371-9F0E7A77C71F}" destId="{324F1F7D-8C33-446E-943C-496323C62A7D}" srcOrd="0" destOrd="0" presId="urn:microsoft.com/office/officeart/2005/8/layout/hProcess9"/>
    <dgm:cxn modelId="{1AC2471E-47AC-41D4-BEC7-74D21519C55F}" type="presParOf" srcId="{F58A881A-3910-4A23-86B8-1362D09B2A6A}" destId="{DA99A2F4-E707-4B41-85EC-F01AE8EE25A1}" srcOrd="0" destOrd="0" presId="urn:microsoft.com/office/officeart/2005/8/layout/hProcess9"/>
    <dgm:cxn modelId="{30B84C01-340D-4255-9AAC-7C61E3693215}" type="presParOf" srcId="{F58A881A-3910-4A23-86B8-1362D09B2A6A}" destId="{E88CEE2C-6A09-4F58-8A39-6B18FAA1FB37}" srcOrd="1" destOrd="0" presId="urn:microsoft.com/office/officeart/2005/8/layout/hProcess9"/>
    <dgm:cxn modelId="{E0DBAB93-BCE5-40CE-9DC7-C3F189CC842C}" type="presParOf" srcId="{E88CEE2C-6A09-4F58-8A39-6B18FAA1FB37}" destId="{528760F6-B00E-404B-96DC-26AFDD01A2FB}" srcOrd="0" destOrd="0" presId="urn:microsoft.com/office/officeart/2005/8/layout/hProcess9"/>
    <dgm:cxn modelId="{D470B8CF-C2DC-4D85-A011-01D126B80BED}" type="presParOf" srcId="{E88CEE2C-6A09-4F58-8A39-6B18FAA1FB37}" destId="{F5C70033-8FCF-46C6-B504-40AA728ADF0C}" srcOrd="1" destOrd="0" presId="urn:microsoft.com/office/officeart/2005/8/layout/hProcess9"/>
    <dgm:cxn modelId="{7DB61300-9C1B-4AE8-B07B-DDE46133A993}" type="presParOf" srcId="{E88CEE2C-6A09-4F58-8A39-6B18FAA1FB37}" destId="{324F1F7D-8C33-446E-943C-496323C62A7D}" srcOrd="2" destOrd="0" presId="urn:microsoft.com/office/officeart/2005/8/layout/hProcess9"/>
    <dgm:cxn modelId="{ABD38341-FFDD-48B1-9588-0E38D209E869}" type="presParOf" srcId="{E88CEE2C-6A09-4F58-8A39-6B18FAA1FB37}" destId="{45320C7E-C55A-4532-B1EA-802D12F59101}" srcOrd="3" destOrd="0" presId="urn:microsoft.com/office/officeart/2005/8/layout/hProcess9"/>
    <dgm:cxn modelId="{D07EF324-1767-4208-88C2-E7E90FC3D229}" type="presParOf" srcId="{E88CEE2C-6A09-4F58-8A39-6B18FAA1FB37}" destId="{6454EFA6-0191-4D0A-8179-8C1B731D47C8}"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0B0E26-9C0D-460D-86D4-CE77F31564F6}">
      <dsp:nvSpPr>
        <dsp:cNvPr id="0" name=""/>
        <dsp:cNvSpPr/>
      </dsp:nvSpPr>
      <dsp:spPr>
        <a:xfrm>
          <a:off x="0" y="79005"/>
          <a:ext cx="7788932" cy="14274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«Σχεδιασμός, υλοποίηση και αποτίμηση εκπαιδευτικού υλικού με τη μέθοδο της </a:t>
          </a:r>
          <a:r>
            <a:rPr lang="el-GR" sz="2000" b="1" kern="1200" dirty="0" err="1" smtClean="0"/>
            <a:t>ΕξΑΕ</a:t>
          </a:r>
          <a:r>
            <a:rPr lang="el-GR" sz="2000" b="1" kern="1200" dirty="0" smtClean="0"/>
            <a:t> στην ανάπτυξη διαπολιτισμικών δεξιοτήτων και τη δημιουργία συνεργατικών έργων στην εκπαίδευση της πλατφόρμας </a:t>
          </a:r>
          <a:r>
            <a:rPr lang="el-GR" sz="2000" b="1" kern="1200" dirty="0" err="1" smtClean="0"/>
            <a:t>eTwinning</a:t>
          </a:r>
          <a:r>
            <a:rPr lang="el-GR" sz="2000" b="1" kern="1200" dirty="0" smtClean="0"/>
            <a:t> σε εκπαιδευτικούς </a:t>
          </a:r>
          <a:r>
            <a:rPr lang="el-GR" sz="2000" b="1" kern="1200" dirty="0" err="1" smtClean="0"/>
            <a:t>Αβάθμιας</a:t>
          </a:r>
          <a:r>
            <a:rPr lang="el-GR" sz="2000" b="1" kern="1200" dirty="0" smtClean="0"/>
            <a:t> εκπαίδευσης»</a:t>
          </a:r>
          <a:endParaRPr lang="el-GR" sz="2000" b="1" kern="1200" dirty="0"/>
        </a:p>
      </dsp:txBody>
      <dsp:txXfrm>
        <a:off x="0" y="79005"/>
        <a:ext cx="7788932" cy="1427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1B193F-EAAD-4FCA-9589-B555176B1F8C}">
      <dsp:nvSpPr>
        <dsp:cNvPr id="0" name=""/>
        <dsp:cNvSpPr/>
      </dsp:nvSpPr>
      <dsp:spPr>
        <a:xfrm rot="5400000">
          <a:off x="-199561" y="199561"/>
          <a:ext cx="1330408" cy="9312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l-GR" sz="2600" kern="1200" dirty="0"/>
            <a:t>1</a:t>
          </a:r>
        </a:p>
      </dsp:txBody>
      <dsp:txXfrm rot="5400000">
        <a:off x="-199561" y="199561"/>
        <a:ext cx="1330408" cy="931285"/>
      </dsp:txXfrm>
    </dsp:sp>
    <dsp:sp modelId="{0E54F9C8-C619-4DE9-BB50-2B19A4BCAA1F}">
      <dsp:nvSpPr>
        <dsp:cNvPr id="0" name=""/>
        <dsp:cNvSpPr/>
      </dsp:nvSpPr>
      <dsp:spPr>
        <a:xfrm rot="5400000" flipH="1">
          <a:off x="4046460" y="-3113130"/>
          <a:ext cx="864765" cy="70951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fontAlgn="base">
            <a:lnSpc>
              <a:spcPct val="90000"/>
            </a:lnSpc>
            <a:spcBef>
              <a:spcPct val="0"/>
            </a:spcBef>
            <a:spcAft>
              <a:spcPct val="0"/>
            </a:spcAft>
            <a:buChar char="••"/>
            <a:defRPr/>
          </a:pPr>
          <a:endParaRPr lang="el-GR" sz="2800" b="1" kern="1200" dirty="0">
            <a:solidFill>
              <a:schemeClr val="tx1"/>
            </a:solidFill>
            <a:latin typeface="+mn-lt"/>
            <a:ea typeface="+mn-ea"/>
            <a:cs typeface="Arial"/>
          </a:endParaRPr>
        </a:p>
      </dsp:txBody>
      <dsp:txXfrm rot="5400000" flipH="1">
        <a:off x="4046460" y="-3113130"/>
        <a:ext cx="864765" cy="7095114"/>
      </dsp:txXfrm>
    </dsp:sp>
    <dsp:sp modelId="{A354D815-258F-463E-B991-4A822351244F}">
      <dsp:nvSpPr>
        <dsp:cNvPr id="0" name=""/>
        <dsp:cNvSpPr/>
      </dsp:nvSpPr>
      <dsp:spPr>
        <a:xfrm rot="5400000">
          <a:off x="-199561" y="1334011"/>
          <a:ext cx="1330408" cy="9312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2</a:t>
          </a:r>
          <a:endParaRPr lang="el-GR" sz="2600" kern="1200" dirty="0"/>
        </a:p>
      </dsp:txBody>
      <dsp:txXfrm rot="5400000">
        <a:off x="-199561" y="1334011"/>
        <a:ext cx="1330408" cy="931285"/>
      </dsp:txXfrm>
    </dsp:sp>
    <dsp:sp modelId="{9555282A-82EB-4EB3-805E-913E72724130}">
      <dsp:nvSpPr>
        <dsp:cNvPr id="0" name=""/>
        <dsp:cNvSpPr/>
      </dsp:nvSpPr>
      <dsp:spPr>
        <a:xfrm rot="5400000">
          <a:off x="4046460" y="-1979600"/>
          <a:ext cx="864765" cy="70951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l-GR" sz="2400" kern="1200"/>
        </a:p>
        <a:p>
          <a:pPr marL="228600" lvl="1" indent="-228600" algn="l" defTabSz="1066800">
            <a:lnSpc>
              <a:spcPct val="90000"/>
            </a:lnSpc>
            <a:spcBef>
              <a:spcPct val="0"/>
            </a:spcBef>
            <a:spcAft>
              <a:spcPct val="15000"/>
            </a:spcAft>
            <a:buChar char="••"/>
          </a:pPr>
          <a:endParaRPr lang="el-GR" sz="2400" kern="1200"/>
        </a:p>
      </dsp:txBody>
      <dsp:txXfrm rot="5400000">
        <a:off x="4046460" y="-1979600"/>
        <a:ext cx="864765" cy="7095114"/>
      </dsp:txXfrm>
    </dsp:sp>
    <dsp:sp modelId="{52897C7C-7F62-4743-A151-4C953F683BFB}">
      <dsp:nvSpPr>
        <dsp:cNvPr id="0" name=""/>
        <dsp:cNvSpPr/>
      </dsp:nvSpPr>
      <dsp:spPr>
        <a:xfrm rot="5400000">
          <a:off x="-199561" y="2422872"/>
          <a:ext cx="1330408" cy="9312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3</a:t>
          </a:r>
          <a:endParaRPr lang="el-GR" sz="2600" kern="1200" dirty="0"/>
        </a:p>
      </dsp:txBody>
      <dsp:txXfrm rot="5400000">
        <a:off x="-199561" y="2422872"/>
        <a:ext cx="1330408" cy="931285"/>
      </dsp:txXfrm>
    </dsp:sp>
    <dsp:sp modelId="{432FB375-8551-4D52-BD2A-EF33F4FD1CAB}">
      <dsp:nvSpPr>
        <dsp:cNvPr id="0" name=""/>
        <dsp:cNvSpPr/>
      </dsp:nvSpPr>
      <dsp:spPr>
        <a:xfrm rot="5400000">
          <a:off x="4046460" y="-848319"/>
          <a:ext cx="864765" cy="7095114"/>
        </a:xfrm>
        <a:prstGeom prst="round2SameRect">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81969-526F-47FA-8E3B-16F3E0D6E3A9}">
      <dsp:nvSpPr>
        <dsp:cNvPr id="0" name=""/>
        <dsp:cNvSpPr/>
      </dsp:nvSpPr>
      <dsp:spPr>
        <a:xfrm rot="16200000">
          <a:off x="707988" y="-779501"/>
          <a:ext cx="2371367" cy="3930371"/>
        </a:xfrm>
        <a:prstGeom prst="round1Rect">
          <a:avLst/>
        </a:prstGeom>
        <a:solidFill>
          <a:schemeClr val="accent3">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endParaRPr lang="el-GR" sz="2000" i="1" kern="1200" dirty="0" smtClean="0">
            <a:effectLst/>
            <a:latin typeface="Calibri"/>
            <a:ea typeface="Calibri"/>
            <a:cs typeface="Times New Roman"/>
          </a:endParaRPr>
        </a:p>
        <a:p>
          <a:pPr lvl="0" algn="ctr" defTabSz="889000" rtl="0">
            <a:lnSpc>
              <a:spcPct val="90000"/>
            </a:lnSpc>
            <a:spcBef>
              <a:spcPct val="0"/>
            </a:spcBef>
            <a:spcAft>
              <a:spcPct val="35000"/>
            </a:spcAft>
          </a:pPr>
          <a:r>
            <a:rPr lang="el-GR" sz="2000" b="1" u="sng" kern="1200" dirty="0" smtClean="0">
              <a:effectLst>
                <a:outerShdw blurRad="38100" dist="38100" dir="2700000" algn="tl">
                  <a:srgbClr val="000000">
                    <a:alpha val="43137"/>
                  </a:srgbClr>
                </a:outerShdw>
              </a:effectLst>
              <a:latin typeface="Calibri"/>
              <a:ea typeface="Calibri"/>
              <a:cs typeface="Times New Roman"/>
            </a:rPr>
            <a:t>Σχολική </a:t>
          </a:r>
          <a:r>
            <a:rPr lang="el-GR" sz="2000" b="1" u="sng" kern="1200" dirty="0" err="1" smtClean="0">
              <a:effectLst>
                <a:outerShdw blurRad="38100" dist="38100" dir="2700000" algn="tl">
                  <a:srgbClr val="000000">
                    <a:alpha val="43137"/>
                  </a:srgbClr>
                </a:outerShdw>
              </a:effectLst>
              <a:latin typeface="Calibri"/>
              <a:ea typeface="Calibri"/>
              <a:cs typeface="Times New Roman"/>
            </a:rPr>
            <a:t>ΕξΑΕ</a:t>
          </a:r>
          <a:endParaRPr lang="el-GR" sz="2000" i="1" u="sng" kern="1200" dirty="0" smtClean="0">
            <a:effectLst/>
            <a:latin typeface="Calibri"/>
            <a:ea typeface="Calibri"/>
            <a:cs typeface="Times New Roman"/>
          </a:endParaRPr>
        </a:p>
        <a:p>
          <a:pPr lvl="0" algn="ctr" defTabSz="889000" rtl="0">
            <a:lnSpc>
              <a:spcPct val="90000"/>
            </a:lnSpc>
            <a:spcBef>
              <a:spcPct val="0"/>
            </a:spcBef>
            <a:spcAft>
              <a:spcPct val="35000"/>
            </a:spcAft>
          </a:pPr>
          <a:r>
            <a:rPr lang="el-GR" i="1" kern="1200" dirty="0" err="1" smtClean="0">
              <a:effectLst/>
              <a:latin typeface="Calibri"/>
              <a:ea typeface="Calibri"/>
              <a:cs typeface="Times New Roman"/>
            </a:rPr>
            <a:t>Συπληρωματική</a:t>
          </a:r>
          <a:r>
            <a:rPr lang="el-GR" i="1" kern="1200" dirty="0" smtClean="0">
              <a:effectLst/>
              <a:latin typeface="Calibri"/>
              <a:ea typeface="Calibri"/>
              <a:cs typeface="Times New Roman"/>
            </a:rPr>
            <a:t> </a:t>
          </a:r>
          <a:r>
            <a:rPr lang="el-GR" i="1" kern="1200" dirty="0" err="1" smtClean="0">
              <a:effectLst/>
              <a:latin typeface="Calibri"/>
              <a:ea typeface="Calibri"/>
              <a:cs typeface="Times New Roman"/>
            </a:rPr>
            <a:t>ΕξΑΕ</a:t>
          </a:r>
          <a:endParaRPr lang="el-GR" i="1" kern="1200" dirty="0" smtClean="0">
            <a:effectLst/>
            <a:latin typeface="Calibri"/>
            <a:ea typeface="Calibri"/>
            <a:cs typeface="Times New Roman"/>
          </a:endParaRPr>
        </a:p>
        <a:p>
          <a:pPr lvl="0" algn="ctr" defTabSz="889000" rtl="0">
            <a:lnSpc>
              <a:spcPct val="90000"/>
            </a:lnSpc>
            <a:spcBef>
              <a:spcPct val="0"/>
            </a:spcBef>
            <a:spcAft>
              <a:spcPct val="35000"/>
            </a:spcAft>
          </a:pPr>
          <a:endParaRPr lang="el-GR" i="1" kern="1200" dirty="0" smtClean="0">
            <a:effectLst/>
            <a:latin typeface="Calibri"/>
            <a:ea typeface="Calibri"/>
            <a:cs typeface="Times New Roman"/>
          </a:endParaRPr>
        </a:p>
        <a:p>
          <a:pPr lvl="0" algn="ctr" defTabSz="889000" rtl="0">
            <a:lnSpc>
              <a:spcPct val="90000"/>
            </a:lnSpc>
            <a:spcBef>
              <a:spcPct val="0"/>
            </a:spcBef>
            <a:spcAft>
              <a:spcPct val="35000"/>
            </a:spcAft>
          </a:pPr>
          <a:endParaRPr lang="el-GR" i="1" kern="1200" dirty="0" smtClean="0">
            <a:effectLst/>
            <a:latin typeface="Calibri"/>
            <a:ea typeface="Calibri"/>
            <a:cs typeface="Times New Roman"/>
          </a:endParaRPr>
        </a:p>
        <a:p>
          <a:pPr lvl="0" algn="ctr" defTabSz="889000">
            <a:lnSpc>
              <a:spcPct val="90000"/>
            </a:lnSpc>
            <a:spcBef>
              <a:spcPct val="0"/>
            </a:spcBef>
            <a:spcAft>
              <a:spcPct val="35000"/>
            </a:spcAft>
          </a:pPr>
          <a:endParaRPr lang="el-GR" sz="1800" b="0" i="1" kern="1200" dirty="0">
            <a:effectLst/>
            <a:latin typeface="Calibri"/>
            <a:ea typeface="Calibri"/>
            <a:cs typeface="Times New Roman"/>
          </a:endParaRPr>
        </a:p>
      </dsp:txBody>
      <dsp:txXfrm rot="16200000">
        <a:off x="1004409" y="-1075922"/>
        <a:ext cx="1778525" cy="3930371"/>
      </dsp:txXfrm>
    </dsp:sp>
    <dsp:sp modelId="{38DFD5A8-E9B9-4D5B-A224-1D3DB5466565}">
      <dsp:nvSpPr>
        <dsp:cNvPr id="0" name=""/>
        <dsp:cNvSpPr/>
      </dsp:nvSpPr>
      <dsp:spPr>
        <a:xfrm>
          <a:off x="3804893" y="0"/>
          <a:ext cx="4038298" cy="2371367"/>
        </a:xfrm>
        <a:prstGeom prst="round1Rect">
          <a:avLst/>
        </a:prstGeom>
        <a:solidFill>
          <a:srgbClr val="EDBE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buNone/>
          </a:pPr>
          <a:endParaRPr lang="el-GR" sz="2000" b="0" kern="1200" dirty="0" smtClean="0">
            <a:effectLst>
              <a:outerShdw blurRad="38100" dist="38100" dir="2700000" algn="tl">
                <a:srgbClr val="000000">
                  <a:alpha val="43137"/>
                </a:srgbClr>
              </a:outerShdw>
            </a:effectLst>
            <a:latin typeface="Calibri"/>
            <a:ea typeface="Calibri"/>
            <a:cs typeface="Times New Roman"/>
          </a:endParaRPr>
        </a:p>
        <a:p>
          <a:pPr lvl="0" algn="ctr" defTabSz="889000">
            <a:lnSpc>
              <a:spcPct val="90000"/>
            </a:lnSpc>
            <a:spcBef>
              <a:spcPct val="0"/>
            </a:spcBef>
            <a:spcAft>
              <a:spcPct val="35000"/>
            </a:spcAft>
            <a:buNone/>
          </a:pPr>
          <a:endParaRPr lang="el-GR" sz="2000" b="0" kern="1200" dirty="0" smtClean="0">
            <a:effectLst>
              <a:outerShdw blurRad="38100" dist="38100" dir="2700000" algn="tl">
                <a:srgbClr val="000000">
                  <a:alpha val="43137"/>
                </a:srgbClr>
              </a:outerShdw>
            </a:effectLst>
            <a:latin typeface="Calibri"/>
            <a:ea typeface="Calibri"/>
            <a:cs typeface="Times New Roman"/>
          </a:endParaRPr>
        </a:p>
        <a:p>
          <a:pPr lvl="0" algn="ctr" defTabSz="889000">
            <a:lnSpc>
              <a:spcPct val="90000"/>
            </a:lnSpc>
            <a:spcBef>
              <a:spcPct val="0"/>
            </a:spcBef>
            <a:spcAft>
              <a:spcPct val="35000"/>
            </a:spcAft>
            <a:buNone/>
          </a:pPr>
          <a:r>
            <a:rPr lang="el-GR" sz="2000" b="1" u="sng" kern="1200" dirty="0" smtClean="0">
              <a:effectLst>
                <a:outerShdw blurRad="38100" dist="38100" dir="2700000" algn="tl">
                  <a:srgbClr val="000000">
                    <a:alpha val="43137"/>
                  </a:srgbClr>
                </a:outerShdw>
              </a:effectLst>
              <a:latin typeface="Calibri"/>
              <a:ea typeface="Calibri"/>
              <a:cs typeface="Times New Roman"/>
            </a:rPr>
            <a:t>Αρχές σχεδιασμού </a:t>
          </a:r>
          <a:r>
            <a:rPr lang="el-GR" sz="2000" b="1" i="1" u="sng" kern="1200" dirty="0" smtClean="0">
              <a:effectLst>
                <a:outerShdw blurRad="38100" dist="38100" dir="2700000" algn="tl">
                  <a:srgbClr val="000000">
                    <a:alpha val="43137"/>
                  </a:srgbClr>
                </a:outerShdw>
              </a:effectLst>
              <a:latin typeface="Calibri"/>
              <a:ea typeface="Calibri"/>
              <a:cs typeface="Times New Roman"/>
            </a:rPr>
            <a:t>Ε.Υ</a:t>
          </a:r>
          <a:r>
            <a:rPr lang="el-GR" sz="2000" b="1" i="1" kern="1200" dirty="0" smtClean="0">
              <a:effectLst>
                <a:outerShdw blurRad="38100" dist="38100" dir="2700000" algn="tl">
                  <a:srgbClr val="000000">
                    <a:alpha val="43137"/>
                  </a:srgbClr>
                </a:outerShdw>
              </a:effectLst>
              <a:latin typeface="Calibri"/>
              <a:ea typeface="Calibri"/>
              <a:cs typeface="Times New Roman"/>
            </a:rPr>
            <a:t>.</a:t>
          </a:r>
          <a:endParaRPr lang="el-GR" sz="2000" b="1" i="0" kern="1200" dirty="0" smtClean="0">
            <a:effectLst>
              <a:outerShdw blurRad="38100" dist="38100" dir="2700000" algn="tl">
                <a:srgbClr val="000000">
                  <a:alpha val="43137"/>
                </a:srgbClr>
              </a:outerShdw>
            </a:effectLst>
            <a:latin typeface="Calibri"/>
            <a:ea typeface="Calibri"/>
            <a:cs typeface="Times New Roman"/>
          </a:endParaRPr>
        </a:p>
        <a:p>
          <a:pPr lvl="0" algn="ctr" defTabSz="889000">
            <a:lnSpc>
              <a:spcPct val="90000"/>
            </a:lnSpc>
            <a:spcBef>
              <a:spcPct val="0"/>
            </a:spcBef>
            <a:spcAft>
              <a:spcPct val="35000"/>
            </a:spcAft>
            <a:buNone/>
          </a:pPr>
          <a:r>
            <a:rPr lang="el-GR" sz="2000" b="0" i="1" kern="1200" dirty="0" smtClean="0">
              <a:effectLst>
                <a:outerShdw blurRad="38100" dist="38100" dir="2700000" algn="tl">
                  <a:srgbClr val="000000">
                    <a:alpha val="43137"/>
                  </a:srgbClr>
                </a:outerShdw>
              </a:effectLst>
              <a:latin typeface="Calibri"/>
              <a:ea typeface="Calibri"/>
              <a:cs typeface="Times New Roman"/>
            </a:rPr>
            <a:t>12</a:t>
          </a:r>
          <a:r>
            <a:rPr lang="el-GR" sz="2000" i="1" kern="1200" dirty="0" smtClean="0">
              <a:latin typeface="Calibri"/>
              <a:ea typeface="Calibri"/>
              <a:cs typeface="Times New Roman"/>
            </a:rPr>
            <a:t> Αρχές </a:t>
          </a:r>
          <a:r>
            <a:rPr lang="en-US" sz="2000" i="1" kern="1200" dirty="0" smtClean="0">
              <a:latin typeface="Calibri"/>
              <a:ea typeface="Calibri"/>
              <a:cs typeface="Times New Roman"/>
            </a:rPr>
            <a:t>Mayer</a:t>
          </a:r>
          <a:endParaRPr lang="en-US" sz="2000" kern="1200" dirty="0" smtClean="0">
            <a:latin typeface="Calibri"/>
            <a:ea typeface="Calibri"/>
            <a:cs typeface="Times New Roman"/>
          </a:endParaRPr>
        </a:p>
        <a:p>
          <a:pPr lvl="0" algn="ctr" defTabSz="889000">
            <a:lnSpc>
              <a:spcPct val="90000"/>
            </a:lnSpc>
            <a:spcBef>
              <a:spcPct val="0"/>
            </a:spcBef>
            <a:spcAft>
              <a:spcPct val="35000"/>
            </a:spcAft>
            <a:buNone/>
          </a:pPr>
          <a:r>
            <a:rPr lang="en-US" sz="2000" i="1" kern="1200" dirty="0" smtClean="0">
              <a:latin typeface="Calibri"/>
              <a:ea typeface="Calibri"/>
              <a:cs typeface="Times New Roman"/>
            </a:rPr>
            <a:t>3 </a:t>
          </a:r>
          <a:r>
            <a:rPr lang="el-GR" sz="2000" i="1" kern="1200" dirty="0" smtClean="0">
              <a:latin typeface="Calibri"/>
              <a:ea typeface="Calibri"/>
              <a:cs typeface="Times New Roman"/>
            </a:rPr>
            <a:t>Δέσμες </a:t>
          </a:r>
          <a:r>
            <a:rPr lang="el-GR" sz="2000" i="1" kern="1200" dirty="0" err="1" smtClean="0">
              <a:latin typeface="Calibri"/>
              <a:ea typeface="Calibri"/>
              <a:cs typeface="Times New Roman"/>
            </a:rPr>
            <a:t>Λιοναράκη</a:t>
          </a:r>
          <a:endParaRPr lang="el-GR" sz="2000" i="1" kern="1200" dirty="0" smtClean="0">
            <a:latin typeface="Calibri"/>
            <a:ea typeface="Calibri"/>
            <a:cs typeface="Times New Roman"/>
          </a:endParaRPr>
        </a:p>
        <a:p>
          <a:pPr lvl="0" algn="ctr" defTabSz="889000">
            <a:lnSpc>
              <a:spcPct val="90000"/>
            </a:lnSpc>
            <a:spcBef>
              <a:spcPct val="0"/>
            </a:spcBef>
            <a:spcAft>
              <a:spcPct val="35000"/>
            </a:spcAft>
            <a:buNone/>
          </a:pPr>
          <a:r>
            <a:rPr lang="el-GR" sz="2000" i="1" kern="1200" dirty="0" smtClean="0">
              <a:latin typeface="Calibri"/>
              <a:ea typeface="Calibri"/>
              <a:cs typeface="Times New Roman"/>
            </a:rPr>
            <a:t>Ταξινομία </a:t>
          </a:r>
          <a:r>
            <a:rPr lang="en-US" sz="2000" i="1" kern="1200" dirty="0" smtClean="0">
              <a:latin typeface="Calibri"/>
              <a:ea typeface="Calibri"/>
              <a:cs typeface="Times New Roman"/>
            </a:rPr>
            <a:t>Bloom</a:t>
          </a:r>
        </a:p>
        <a:p>
          <a:pPr lvl="0" algn="ctr" defTabSz="889000">
            <a:lnSpc>
              <a:spcPct val="90000"/>
            </a:lnSpc>
            <a:spcBef>
              <a:spcPct val="0"/>
            </a:spcBef>
            <a:spcAft>
              <a:spcPct val="35000"/>
            </a:spcAft>
            <a:buNone/>
          </a:pPr>
          <a:endParaRPr lang="el-GR" sz="1800" i="1" kern="1200" dirty="0" smtClean="0">
            <a:latin typeface="Calibri"/>
            <a:ea typeface="Calibri"/>
            <a:cs typeface="Times New Roman"/>
          </a:endParaRPr>
        </a:p>
        <a:p>
          <a:pPr lvl="0" defTabSz="889000">
            <a:lnSpc>
              <a:spcPct val="90000"/>
            </a:lnSpc>
            <a:spcBef>
              <a:spcPct val="0"/>
            </a:spcBef>
            <a:spcAft>
              <a:spcPct val="35000"/>
            </a:spcAft>
          </a:pPr>
          <a:endParaRPr lang="el-GR" kern="1200" dirty="0">
            <a:latin typeface="Calibri"/>
            <a:ea typeface="Calibri"/>
            <a:cs typeface="Calibri"/>
          </a:endParaRPr>
        </a:p>
      </dsp:txBody>
      <dsp:txXfrm>
        <a:off x="3804893" y="0"/>
        <a:ext cx="4038298" cy="1778525"/>
      </dsp:txXfrm>
    </dsp:sp>
    <dsp:sp modelId="{AAD9F61C-C17F-4828-99CC-6A1857FF243D}">
      <dsp:nvSpPr>
        <dsp:cNvPr id="0" name=""/>
        <dsp:cNvSpPr/>
      </dsp:nvSpPr>
      <dsp:spPr>
        <a:xfrm rot="10800000">
          <a:off x="-52411" y="2371367"/>
          <a:ext cx="3930371" cy="2371367"/>
        </a:xfrm>
        <a:prstGeom prst="round1Rect">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l-GR" sz="2000" b="1" kern="1200" dirty="0" smtClean="0">
            <a:effectLst>
              <a:outerShdw blurRad="38100" dist="38100" dir="2700000" algn="tl">
                <a:srgbClr val="000000">
                  <a:alpha val="43137"/>
                </a:srgbClr>
              </a:outerShdw>
            </a:effectLst>
            <a:latin typeface="Calibri"/>
            <a:ea typeface="Calibri"/>
            <a:cs typeface="Times New Roman"/>
          </a:endParaRPr>
        </a:p>
        <a:p>
          <a:pPr lvl="0" algn="ctr" defTabSz="889000">
            <a:lnSpc>
              <a:spcPct val="90000"/>
            </a:lnSpc>
            <a:spcBef>
              <a:spcPct val="0"/>
            </a:spcBef>
            <a:spcAft>
              <a:spcPct val="35000"/>
            </a:spcAft>
          </a:pPr>
          <a:endParaRPr lang="el-GR" sz="2000" b="1" kern="1200" dirty="0" smtClean="0">
            <a:effectLst>
              <a:outerShdw blurRad="38100" dist="38100" dir="2700000" algn="tl">
                <a:srgbClr val="000000">
                  <a:alpha val="43137"/>
                </a:srgbClr>
              </a:outerShdw>
            </a:effectLst>
            <a:latin typeface="Calibri"/>
            <a:ea typeface="Calibri"/>
            <a:cs typeface="Times New Roman"/>
          </a:endParaRPr>
        </a:p>
        <a:p>
          <a:pPr lvl="0" algn="ctr" defTabSz="889000">
            <a:lnSpc>
              <a:spcPct val="90000"/>
            </a:lnSpc>
            <a:spcBef>
              <a:spcPct val="0"/>
            </a:spcBef>
            <a:spcAft>
              <a:spcPct val="35000"/>
            </a:spcAft>
          </a:pPr>
          <a:endParaRPr lang="el-GR" sz="2000" b="1" kern="1200" dirty="0" smtClean="0">
            <a:effectLst>
              <a:outerShdw blurRad="38100" dist="38100" dir="2700000" algn="tl">
                <a:srgbClr val="000000">
                  <a:alpha val="43137"/>
                </a:srgbClr>
              </a:outerShdw>
            </a:effectLst>
            <a:latin typeface="Calibri"/>
            <a:ea typeface="Calibri"/>
            <a:cs typeface="Times New Roman"/>
          </a:endParaRPr>
        </a:p>
        <a:p>
          <a:pPr lvl="0" algn="ctr" defTabSz="889000" rtl="0">
            <a:lnSpc>
              <a:spcPct val="90000"/>
            </a:lnSpc>
            <a:spcBef>
              <a:spcPct val="0"/>
            </a:spcBef>
            <a:spcAft>
              <a:spcPct val="35000"/>
            </a:spcAft>
          </a:pPr>
          <a:endParaRPr lang="el-GR" sz="2000" b="1" kern="1200" dirty="0" smtClean="0">
            <a:effectLst>
              <a:outerShdw blurRad="38100" dist="38100" dir="2700000" algn="tl">
                <a:srgbClr val="000000">
                  <a:alpha val="43137"/>
                </a:srgbClr>
              </a:outerShdw>
            </a:effectLst>
            <a:latin typeface="Calibri"/>
            <a:ea typeface="Calibri"/>
            <a:cs typeface="Times New Roman"/>
          </a:endParaRPr>
        </a:p>
        <a:p>
          <a:pPr lvl="0" algn="ctr" defTabSz="889000">
            <a:lnSpc>
              <a:spcPct val="90000"/>
            </a:lnSpc>
            <a:spcBef>
              <a:spcPct val="0"/>
            </a:spcBef>
            <a:spcAft>
              <a:spcPct val="35000"/>
            </a:spcAft>
          </a:pPr>
          <a:r>
            <a:rPr lang="el-GR" sz="2000" b="1" u="sng" kern="1200" dirty="0" smtClean="0">
              <a:effectLst>
                <a:outerShdw blurRad="38100" dist="38100" dir="2700000" algn="tl">
                  <a:srgbClr val="000000">
                    <a:alpha val="43137"/>
                  </a:srgbClr>
                </a:outerShdw>
              </a:effectLst>
              <a:latin typeface="Calibri"/>
              <a:ea typeface="Calibri"/>
              <a:cs typeface="Times New Roman"/>
            </a:rPr>
            <a:t>Θεωρίες Μάθησης</a:t>
          </a:r>
          <a:endParaRPr lang="el-GR" u="sng" kern="1200" dirty="0" smtClean="0">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r>
            <a:rPr lang="el-GR" sz="1800" b="1" i="1" kern="1200" dirty="0" smtClean="0">
              <a:effectLst>
                <a:outerShdw blurRad="38100" dist="38100" dir="2700000" algn="tl">
                  <a:srgbClr val="000000">
                    <a:alpha val="43137"/>
                  </a:srgbClr>
                </a:outerShdw>
              </a:effectLst>
              <a:latin typeface="Calibri"/>
              <a:ea typeface="Calibri"/>
              <a:cs typeface="Times New Roman"/>
            </a:rPr>
            <a:t>Συμπεριφορισμός</a:t>
          </a:r>
          <a:endParaRPr lang="el-GR" kern="1200" dirty="0" smtClean="0">
            <a:latin typeface="Calibri"/>
            <a:ea typeface="Calibri"/>
            <a:cs typeface="Calibri"/>
          </a:endParaRPr>
        </a:p>
        <a:p>
          <a:pPr lvl="0" algn="ctr" defTabSz="889000">
            <a:lnSpc>
              <a:spcPct val="90000"/>
            </a:lnSpc>
            <a:spcBef>
              <a:spcPct val="0"/>
            </a:spcBef>
            <a:spcAft>
              <a:spcPct val="35000"/>
            </a:spcAft>
          </a:pPr>
          <a:r>
            <a:rPr lang="el-GR" sz="1800" b="1" i="1" kern="1200" dirty="0" err="1" smtClean="0">
              <a:effectLst>
                <a:outerShdw blurRad="38100" dist="38100" dir="2700000" algn="tl">
                  <a:srgbClr val="000000">
                    <a:alpha val="43137"/>
                  </a:srgbClr>
                </a:outerShdw>
              </a:effectLst>
              <a:latin typeface="Calibri"/>
              <a:ea typeface="Calibri"/>
              <a:cs typeface="Times New Roman"/>
            </a:rPr>
            <a:t>Κονεκτιβισμός</a:t>
          </a:r>
          <a:endParaRPr lang="el-GR" kern="1200" dirty="0" smtClean="0">
            <a:latin typeface="Calibri"/>
            <a:ea typeface="Calibri"/>
            <a:cs typeface="Calibri"/>
          </a:endParaRPr>
        </a:p>
        <a:p>
          <a:pPr lvl="0" algn="ctr" defTabSz="889000">
            <a:lnSpc>
              <a:spcPct val="90000"/>
            </a:lnSpc>
            <a:spcBef>
              <a:spcPct val="0"/>
            </a:spcBef>
            <a:spcAft>
              <a:spcPct val="35000"/>
            </a:spcAft>
          </a:pPr>
          <a:endParaRPr lang="el-GR" sz="2400" kern="1200" dirty="0" smtClean="0">
            <a:latin typeface="Calibri"/>
            <a:ea typeface="Calibri"/>
            <a:cs typeface="Calibri"/>
          </a:endParaRPr>
        </a:p>
        <a:p>
          <a:pPr lvl="0" algn="ctr" defTabSz="889000">
            <a:lnSpc>
              <a:spcPct val="90000"/>
            </a:lnSpc>
            <a:spcBef>
              <a:spcPct val="0"/>
            </a:spcBef>
            <a:spcAft>
              <a:spcPct val="35000"/>
            </a:spcAft>
          </a:pPr>
          <a:endParaRPr lang="el-GR" sz="2400" kern="1200" dirty="0" smtClean="0">
            <a:latin typeface="Calibri"/>
            <a:ea typeface="Calibri"/>
            <a:cs typeface="Calibri"/>
          </a:endParaRPr>
        </a:p>
        <a:p>
          <a:pPr lvl="0" algn="ctr" defTabSz="889000">
            <a:lnSpc>
              <a:spcPct val="90000"/>
            </a:lnSpc>
            <a:spcBef>
              <a:spcPct val="0"/>
            </a:spcBef>
            <a:spcAft>
              <a:spcPct val="35000"/>
            </a:spcAft>
          </a:pPr>
          <a:endParaRPr lang="el-GR" sz="2400" kern="1200" dirty="0" smtClean="0">
            <a:latin typeface="Calibri"/>
            <a:ea typeface="Calibri"/>
            <a:cs typeface="Calibri"/>
          </a:endParaRPr>
        </a:p>
        <a:p>
          <a:pPr lvl="0" algn="ctr" defTabSz="889000">
            <a:lnSpc>
              <a:spcPct val="90000"/>
            </a:lnSpc>
            <a:spcBef>
              <a:spcPct val="0"/>
            </a:spcBef>
            <a:spcAft>
              <a:spcPct val="35000"/>
            </a:spcAft>
          </a:pPr>
          <a:endParaRPr lang="el-GR" sz="2400" kern="1200" dirty="0">
            <a:latin typeface="Calibri"/>
            <a:ea typeface="Calibri"/>
            <a:cs typeface="Calibri"/>
          </a:endParaRPr>
        </a:p>
      </dsp:txBody>
      <dsp:txXfrm rot="10800000">
        <a:off x="-52411" y="2964209"/>
        <a:ext cx="3930371" cy="1778525"/>
      </dsp:txXfrm>
    </dsp:sp>
    <dsp:sp modelId="{F6DF540D-5DF6-446C-9D82-6B62F7F88361}">
      <dsp:nvSpPr>
        <dsp:cNvPr id="0" name=""/>
        <dsp:cNvSpPr/>
      </dsp:nvSpPr>
      <dsp:spPr>
        <a:xfrm rot="5400000">
          <a:off x="4564547" y="1448839"/>
          <a:ext cx="2371367" cy="4216423"/>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effectLst>
              <a:outerShdw blurRad="38100" dist="38100" dir="2700000" algn="tl">
                <a:srgbClr val="000000">
                  <a:alpha val="43137"/>
                </a:srgbClr>
              </a:outerShdw>
            </a:effectLst>
            <a:latin typeface="Calibri"/>
            <a:ea typeface="Calibri"/>
            <a:cs typeface="Times New Roman"/>
          </a:endParaRPr>
        </a:p>
        <a:p>
          <a:pPr lvl="0" algn="ctr" defTabSz="800100">
            <a:lnSpc>
              <a:spcPct val="90000"/>
            </a:lnSpc>
            <a:spcBef>
              <a:spcPct val="0"/>
            </a:spcBef>
            <a:spcAft>
              <a:spcPct val="35000"/>
            </a:spcAft>
          </a:pPr>
          <a:endParaRPr lang="en-US" sz="1800" b="1" kern="1200" dirty="0" smtClean="0">
            <a:effectLst>
              <a:outerShdw blurRad="38100" dist="38100" dir="2700000" algn="tl">
                <a:srgbClr val="000000">
                  <a:alpha val="43137"/>
                </a:srgbClr>
              </a:outerShdw>
            </a:effectLst>
            <a:latin typeface="Calibri"/>
            <a:ea typeface="Calibri"/>
            <a:cs typeface="Times New Roman"/>
          </a:endParaRPr>
        </a:p>
        <a:p>
          <a:pPr lvl="0" algn="ctr" defTabSz="800100">
            <a:lnSpc>
              <a:spcPct val="90000"/>
            </a:lnSpc>
            <a:spcBef>
              <a:spcPct val="0"/>
            </a:spcBef>
            <a:spcAft>
              <a:spcPct val="35000"/>
            </a:spcAft>
          </a:pPr>
          <a:endParaRPr lang="el-GR" sz="1800" b="1" kern="1200" dirty="0" smtClean="0">
            <a:effectLst>
              <a:outerShdw blurRad="38100" dist="38100" dir="2700000" algn="tl">
                <a:srgbClr val="000000">
                  <a:alpha val="43137"/>
                </a:srgbClr>
              </a:outerShdw>
            </a:effectLst>
            <a:latin typeface="Calibri"/>
            <a:ea typeface="Calibri"/>
            <a:cs typeface="Times New Roman"/>
          </a:endParaRPr>
        </a:p>
        <a:p>
          <a:pPr lvl="0" algn="ctr" defTabSz="800100">
            <a:lnSpc>
              <a:spcPct val="90000"/>
            </a:lnSpc>
            <a:spcBef>
              <a:spcPct val="0"/>
            </a:spcBef>
            <a:spcAft>
              <a:spcPct val="35000"/>
            </a:spcAft>
          </a:pPr>
          <a:endParaRPr lang="el-GR" sz="1800" b="1" kern="1200" dirty="0" smtClean="0">
            <a:effectLst>
              <a:outerShdw blurRad="38100" dist="38100" dir="2700000" algn="tl">
                <a:srgbClr val="000000">
                  <a:alpha val="43137"/>
                </a:srgbClr>
              </a:outerShdw>
            </a:effectLst>
            <a:latin typeface="Calibri"/>
            <a:ea typeface="Calibri"/>
            <a:cs typeface="Times New Roman"/>
          </a:endParaRPr>
        </a:p>
        <a:p>
          <a:pPr lvl="0" algn="ctr" defTabSz="800100" rtl="0">
            <a:lnSpc>
              <a:spcPct val="90000"/>
            </a:lnSpc>
            <a:spcBef>
              <a:spcPct val="0"/>
            </a:spcBef>
            <a:spcAft>
              <a:spcPct val="35000"/>
            </a:spcAft>
          </a:pPr>
          <a:endParaRPr lang="el-GR" sz="1800" b="1" kern="1200" dirty="0" smtClean="0">
            <a:effectLst>
              <a:outerShdw blurRad="38100" dist="38100" dir="2700000" algn="tl">
                <a:srgbClr val="000000">
                  <a:alpha val="43137"/>
                </a:srgbClr>
              </a:outerShdw>
            </a:effectLst>
            <a:latin typeface="Calibri"/>
            <a:ea typeface="Calibri"/>
            <a:cs typeface="Times New Roman"/>
          </a:endParaRPr>
        </a:p>
        <a:p>
          <a:pPr lvl="0" algn="ctr" defTabSz="800100">
            <a:lnSpc>
              <a:spcPct val="90000"/>
            </a:lnSpc>
            <a:spcBef>
              <a:spcPct val="0"/>
            </a:spcBef>
            <a:spcAft>
              <a:spcPct val="35000"/>
            </a:spcAft>
          </a:pPr>
          <a:r>
            <a:rPr lang="el-GR" sz="2000" b="1" u="sng" kern="1200" dirty="0" smtClean="0">
              <a:effectLst>
                <a:outerShdw blurRad="38100" dist="38100" dir="2700000" algn="tl">
                  <a:srgbClr val="000000">
                    <a:alpha val="43137"/>
                  </a:srgbClr>
                </a:outerShdw>
              </a:effectLst>
              <a:latin typeface="Calibri"/>
              <a:ea typeface="Calibri"/>
              <a:cs typeface="Times New Roman"/>
            </a:rPr>
            <a:t>Εφαρμογές που αξιοποιήθηκαν</a:t>
          </a:r>
          <a:endParaRPr lang="en-US" sz="2000" b="1" u="sng" kern="1200" dirty="0" smtClean="0">
            <a:effectLst>
              <a:outerShdw blurRad="38100" dist="38100" dir="2700000" algn="tl">
                <a:srgbClr val="000000">
                  <a:alpha val="43137"/>
                </a:srgbClr>
              </a:outerShdw>
            </a:effectLst>
            <a:latin typeface="Calibri"/>
            <a:ea typeface="Calibri"/>
            <a:cs typeface="Times New Roman"/>
          </a:endParaRPr>
        </a:p>
        <a:p>
          <a:pPr lvl="0" algn="ctr" defTabSz="800100" rtl="0">
            <a:lnSpc>
              <a:spcPct val="90000"/>
            </a:lnSpc>
            <a:spcBef>
              <a:spcPct val="0"/>
            </a:spcBef>
            <a:spcAft>
              <a:spcPct val="35000"/>
            </a:spcAft>
          </a:pPr>
          <a:r>
            <a:rPr lang="en-US" sz="2000" b="0" i="1" kern="1200" spc="-150" dirty="0" smtClean="0">
              <a:effectLst/>
              <a:latin typeface="Calibri"/>
              <a:ea typeface="Calibri"/>
              <a:cs typeface="Times New Roman"/>
            </a:rPr>
            <a:t>Students.edivea.net (LMS)</a:t>
          </a:r>
        </a:p>
        <a:p>
          <a:pPr lvl="0" algn="ctr" defTabSz="800100" rtl="0">
            <a:lnSpc>
              <a:spcPct val="90000"/>
            </a:lnSpc>
            <a:spcBef>
              <a:spcPct val="0"/>
            </a:spcBef>
            <a:spcAft>
              <a:spcPct val="35000"/>
            </a:spcAft>
          </a:pPr>
          <a:r>
            <a:rPr lang="en-US" sz="2000" b="0" i="1" kern="1200" spc="-150" dirty="0" smtClean="0">
              <a:effectLst/>
              <a:latin typeface="Calibri"/>
              <a:ea typeface="Calibri"/>
              <a:cs typeface="Times New Roman"/>
            </a:rPr>
            <a:t>H5P    ergif.com  </a:t>
          </a:r>
          <a:r>
            <a:rPr lang="en-US" sz="2000" b="0" i="1" kern="1200" spc="-150" dirty="0" err="1" smtClean="0">
              <a:effectLst/>
              <a:latin typeface="Calibri"/>
              <a:ea typeface="Calibri"/>
              <a:cs typeface="Times New Roman"/>
            </a:rPr>
            <a:t>Doodly</a:t>
          </a:r>
          <a:endParaRPr lang="en-US" sz="2000" b="0" i="1" kern="1200" spc="-150" dirty="0" smtClean="0">
            <a:effectLst/>
            <a:latin typeface="Calibri"/>
            <a:ea typeface="Calibri"/>
            <a:cs typeface="Times New Roman"/>
          </a:endParaRPr>
        </a:p>
        <a:p>
          <a:pPr lvl="0" algn="ctr" defTabSz="800100" rtl="0">
            <a:lnSpc>
              <a:spcPct val="90000"/>
            </a:lnSpc>
            <a:spcBef>
              <a:spcPct val="0"/>
            </a:spcBef>
            <a:spcAft>
              <a:spcPct val="35000"/>
            </a:spcAft>
          </a:pPr>
          <a:r>
            <a:rPr lang="en-US" sz="2000" b="0" i="1" kern="1200" spc="-150" dirty="0" err="1" smtClean="0">
              <a:effectLst/>
              <a:latin typeface="Calibri"/>
              <a:ea typeface="Calibri"/>
              <a:cs typeface="Times New Roman"/>
            </a:rPr>
            <a:t>Plotagon</a:t>
          </a:r>
          <a:r>
            <a:rPr lang="en-US" sz="2000" b="0" i="1" kern="1200" spc="-150" dirty="0" smtClean="0">
              <a:effectLst/>
              <a:latin typeface="Calibri"/>
              <a:ea typeface="Calibri"/>
              <a:cs typeface="Times New Roman"/>
            </a:rPr>
            <a:t>      pixlr.com</a:t>
          </a:r>
          <a:r>
            <a:rPr lang="el-GR" sz="2000" b="0" i="1" kern="1200" spc="-150" dirty="0" smtClean="0">
              <a:effectLst/>
              <a:latin typeface="Calibri"/>
              <a:ea typeface="Calibri"/>
              <a:cs typeface="Times New Roman"/>
            </a:rPr>
            <a:t>  </a:t>
          </a:r>
          <a:r>
            <a:rPr lang="en-US" sz="2000" b="0" i="1" kern="1200" spc="-150" dirty="0" err="1" smtClean="0">
              <a:effectLst/>
              <a:latin typeface="Calibri"/>
              <a:ea typeface="Calibri"/>
              <a:cs typeface="Times New Roman"/>
            </a:rPr>
            <a:t>padlet</a:t>
          </a:r>
          <a:r>
            <a:rPr lang="en-US" sz="2000" b="0" i="1" kern="1200" spc="-150" dirty="0" smtClean="0">
              <a:effectLst/>
              <a:latin typeface="Calibri"/>
              <a:ea typeface="Calibri"/>
              <a:cs typeface="Times New Roman"/>
            </a:rPr>
            <a:t>  </a:t>
          </a:r>
          <a:r>
            <a:rPr lang="en-US" sz="2000" b="0" i="1" kern="1200" spc="-150" dirty="0" err="1" smtClean="0">
              <a:effectLst/>
              <a:latin typeface="Calibri"/>
              <a:ea typeface="Calibri"/>
              <a:cs typeface="Times New Roman"/>
            </a:rPr>
            <a:t>google</a:t>
          </a:r>
          <a:r>
            <a:rPr lang="en-US" sz="2000" b="0" i="1" kern="1200" spc="-150" dirty="0" smtClean="0">
              <a:effectLst/>
              <a:latin typeface="Calibri"/>
              <a:ea typeface="Calibri"/>
              <a:cs typeface="Times New Roman"/>
            </a:rPr>
            <a:t> form</a:t>
          </a:r>
          <a:endParaRPr lang="el-GR" sz="2000" b="0" i="1" kern="1200" spc="-150" dirty="0" smtClean="0">
            <a:effectLst/>
            <a:latin typeface="Calibri"/>
            <a:ea typeface="Calibri"/>
            <a:cs typeface="Times New Roman"/>
          </a:endParaRPr>
        </a:p>
        <a:p>
          <a:pPr lvl="0" algn="ctr" defTabSz="800100">
            <a:lnSpc>
              <a:spcPct val="90000"/>
            </a:lnSpc>
            <a:spcBef>
              <a:spcPct val="0"/>
            </a:spcBef>
            <a:spcAft>
              <a:spcPct val="35000"/>
            </a:spcAft>
          </a:pPr>
          <a:endParaRPr lang="en-US" sz="2000" b="0" i="1" kern="1200" spc="-150" dirty="0" smtClean="0">
            <a:effectLst/>
            <a:latin typeface="Calibri"/>
            <a:ea typeface="Calibri"/>
            <a:cs typeface="Times New Roman"/>
          </a:endParaRPr>
        </a:p>
        <a:p>
          <a:pPr lvl="0" algn="ctr" defTabSz="800100">
            <a:lnSpc>
              <a:spcPct val="90000"/>
            </a:lnSpc>
            <a:spcBef>
              <a:spcPct val="0"/>
            </a:spcBef>
            <a:spcAft>
              <a:spcPct val="35000"/>
            </a:spcAft>
          </a:pPr>
          <a:endParaRPr lang="en-US" sz="1800" b="0" i="1" kern="1200" spc="-150" dirty="0" smtClean="0">
            <a:effectLst/>
            <a:latin typeface="Calibri"/>
            <a:ea typeface="Calibri"/>
            <a:cs typeface="Times New Roman"/>
          </a:endParaRPr>
        </a:p>
        <a:p>
          <a:pPr lvl="0" algn="ctr" defTabSz="800100" rtl="0">
            <a:lnSpc>
              <a:spcPct val="90000"/>
            </a:lnSpc>
            <a:spcBef>
              <a:spcPct val="0"/>
            </a:spcBef>
            <a:spcAft>
              <a:spcPct val="35000"/>
            </a:spcAft>
          </a:pPr>
          <a:endParaRPr lang="en-US" sz="1800" b="0" i="1" kern="1200" spc="-150" dirty="0" smtClean="0">
            <a:effectLst/>
            <a:latin typeface="Calibri"/>
            <a:ea typeface="Calibri"/>
            <a:cs typeface="Times New Roman"/>
          </a:endParaRPr>
        </a:p>
        <a:p>
          <a:pPr lvl="0" algn="ctr" defTabSz="800100">
            <a:lnSpc>
              <a:spcPct val="90000"/>
            </a:lnSpc>
            <a:spcBef>
              <a:spcPct val="0"/>
            </a:spcBef>
            <a:spcAft>
              <a:spcPct val="35000"/>
            </a:spcAft>
          </a:pPr>
          <a:r>
            <a:rPr lang="el-GR" sz="1800" b="0" i="1" kern="1200" spc="-150" dirty="0" smtClean="0">
              <a:effectLst/>
              <a:latin typeface="Calibri"/>
              <a:ea typeface="Calibri"/>
              <a:cs typeface="Times New Roman"/>
            </a:rPr>
            <a:t>  </a:t>
          </a:r>
        </a:p>
        <a:p>
          <a:pPr lvl="0" algn="ctr" defTabSz="800100">
            <a:lnSpc>
              <a:spcPct val="90000"/>
            </a:lnSpc>
            <a:spcBef>
              <a:spcPct val="0"/>
            </a:spcBef>
            <a:spcAft>
              <a:spcPct val="35000"/>
            </a:spcAft>
          </a:pPr>
          <a:endParaRPr lang="el-GR" sz="1800" b="0" i="1" kern="1200" spc="-150" dirty="0" smtClean="0">
            <a:effectLst/>
            <a:latin typeface="Calibri"/>
            <a:ea typeface="Calibri"/>
            <a:cs typeface="Times New Roman"/>
          </a:endParaRPr>
        </a:p>
        <a:p>
          <a:pPr lvl="0" algn="ctr" defTabSz="800100">
            <a:lnSpc>
              <a:spcPct val="90000"/>
            </a:lnSpc>
            <a:spcBef>
              <a:spcPct val="0"/>
            </a:spcBef>
            <a:spcAft>
              <a:spcPct val="35000"/>
            </a:spcAft>
          </a:pPr>
          <a:endParaRPr lang="el-GR" sz="1800" b="0" i="1" kern="1200" spc="-150" dirty="0">
            <a:effectLst/>
            <a:latin typeface="Calibri"/>
            <a:ea typeface="Calibri"/>
            <a:cs typeface="Times New Roman"/>
          </a:endParaRPr>
        </a:p>
      </dsp:txBody>
      <dsp:txXfrm rot="5400000">
        <a:off x="4860968" y="1745260"/>
        <a:ext cx="1778525" cy="4216423"/>
      </dsp:txXfrm>
    </dsp:sp>
    <dsp:sp modelId="{E83B994E-B3B7-4E8B-A5C5-45375712ED0F}">
      <dsp:nvSpPr>
        <dsp:cNvPr id="0" name=""/>
        <dsp:cNvSpPr/>
      </dsp:nvSpPr>
      <dsp:spPr>
        <a:xfrm>
          <a:off x="2405945" y="1573455"/>
          <a:ext cx="2264648" cy="1154464"/>
        </a:xfrm>
        <a:prstGeom prst="roundRect">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a:effectLst/>
              <a:latin typeface="Calibri"/>
              <a:ea typeface="Calibri"/>
              <a:cs typeface="Times New Roman"/>
            </a:rPr>
            <a:t>Στοιχεία σχεδιασμού του Ε.Υ.</a:t>
          </a:r>
        </a:p>
      </dsp:txBody>
      <dsp:txXfrm>
        <a:off x="2405945" y="1573455"/>
        <a:ext cx="2264648" cy="11544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D8BB49-97CD-4BFD-9313-6B8023A764A7}">
      <dsp:nvSpPr>
        <dsp:cNvPr id="0" name=""/>
        <dsp:cNvSpPr/>
      </dsp:nvSpPr>
      <dsp:spPr>
        <a:xfrm rot="2562278">
          <a:off x="1771075" y="3112003"/>
          <a:ext cx="673275" cy="60996"/>
        </a:xfrm>
        <a:custGeom>
          <a:avLst/>
          <a:gdLst/>
          <a:ahLst/>
          <a:cxnLst/>
          <a:rect l="0" t="0" r="0" b="0"/>
          <a:pathLst>
            <a:path>
              <a:moveTo>
                <a:pt x="0" y="30498"/>
              </a:moveTo>
              <a:lnTo>
                <a:pt x="673275" y="30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4946E-6672-40EB-8AF9-FDAB28C29DB5}">
      <dsp:nvSpPr>
        <dsp:cNvPr id="0" name=""/>
        <dsp:cNvSpPr/>
      </dsp:nvSpPr>
      <dsp:spPr>
        <a:xfrm>
          <a:off x="1860331" y="2193264"/>
          <a:ext cx="748630" cy="60996"/>
        </a:xfrm>
        <a:custGeom>
          <a:avLst/>
          <a:gdLst/>
          <a:ahLst/>
          <a:cxnLst/>
          <a:rect l="0" t="0" r="0" b="0"/>
          <a:pathLst>
            <a:path>
              <a:moveTo>
                <a:pt x="0" y="30498"/>
              </a:moveTo>
              <a:lnTo>
                <a:pt x="748630" y="30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6FF17-E329-4D4A-A2E0-719FA7A2B3D4}">
      <dsp:nvSpPr>
        <dsp:cNvPr id="0" name=""/>
        <dsp:cNvSpPr/>
      </dsp:nvSpPr>
      <dsp:spPr>
        <a:xfrm rot="19037722">
          <a:off x="1771075" y="1274525"/>
          <a:ext cx="673275" cy="60996"/>
        </a:xfrm>
        <a:custGeom>
          <a:avLst/>
          <a:gdLst/>
          <a:ahLst/>
          <a:cxnLst/>
          <a:rect l="0" t="0" r="0" b="0"/>
          <a:pathLst>
            <a:path>
              <a:moveTo>
                <a:pt x="0" y="30498"/>
              </a:moveTo>
              <a:lnTo>
                <a:pt x="673275" y="30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B893BD-3C09-48E6-B660-F2A3022EB0FD}">
      <dsp:nvSpPr>
        <dsp:cNvPr id="0" name=""/>
        <dsp:cNvSpPr/>
      </dsp:nvSpPr>
      <dsp:spPr>
        <a:xfrm>
          <a:off x="1134624" y="1832417"/>
          <a:ext cx="66301" cy="27232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09D59-C304-4FA5-9472-A1A6F038218B}">
      <dsp:nvSpPr>
        <dsp:cNvPr id="0" name=""/>
        <dsp:cNvSpPr/>
      </dsp:nvSpPr>
      <dsp:spPr>
        <a:xfrm>
          <a:off x="2185082" y="608"/>
          <a:ext cx="1282431" cy="1282431"/>
        </a:xfrm>
        <a:prstGeom prst="ellipse">
          <a:avLst/>
        </a:prstGeom>
        <a:solidFill>
          <a:srgbClr val="EDBE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l-GR" sz="2100" kern="1200">
              <a:latin typeface="Calibri Light"/>
            </a:rPr>
            <a:t>1η ενότητα</a:t>
          </a:r>
          <a:endParaRPr lang="el-GR" sz="2100" kern="1200"/>
        </a:p>
      </dsp:txBody>
      <dsp:txXfrm>
        <a:off x="2185082" y="608"/>
        <a:ext cx="1282431" cy="1282431"/>
      </dsp:txXfrm>
    </dsp:sp>
    <dsp:sp modelId="{A3B3C50F-4945-4D3F-8710-709E3481EED6}">
      <dsp:nvSpPr>
        <dsp:cNvPr id="0" name=""/>
        <dsp:cNvSpPr/>
      </dsp:nvSpPr>
      <dsp:spPr>
        <a:xfrm>
          <a:off x="2608961" y="1582546"/>
          <a:ext cx="1282431" cy="1282431"/>
        </a:xfrm>
        <a:prstGeom prst="ellipse">
          <a:avLst/>
        </a:prstGeom>
        <a:solidFill>
          <a:srgbClr val="EDBE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l-GR" sz="2100" kern="1200" dirty="0">
              <a:latin typeface="Calibri Light"/>
            </a:rPr>
            <a:t>2η ενότητα</a:t>
          </a:r>
          <a:endParaRPr lang="el-GR" sz="2100" kern="1200" dirty="0"/>
        </a:p>
      </dsp:txBody>
      <dsp:txXfrm>
        <a:off x="2608961" y="1582546"/>
        <a:ext cx="1282431" cy="1282431"/>
      </dsp:txXfrm>
    </dsp:sp>
    <dsp:sp modelId="{756F853D-0C19-4B2D-9ED0-A629E8BF64E5}">
      <dsp:nvSpPr>
        <dsp:cNvPr id="0" name=""/>
        <dsp:cNvSpPr/>
      </dsp:nvSpPr>
      <dsp:spPr>
        <a:xfrm>
          <a:off x="2185082" y="3164484"/>
          <a:ext cx="1282431" cy="1282431"/>
        </a:xfrm>
        <a:prstGeom prst="ellipse">
          <a:avLst/>
        </a:prstGeom>
        <a:solidFill>
          <a:srgbClr val="EDBE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l-GR" sz="2100" kern="1200" dirty="0">
              <a:latin typeface="Calibri Light"/>
            </a:rPr>
            <a:t>3η ενότητα</a:t>
          </a:r>
          <a:endParaRPr lang="el-GR" sz="2100" kern="1200" dirty="0"/>
        </a:p>
      </dsp:txBody>
      <dsp:txXfrm>
        <a:off x="2185082" y="3164484"/>
        <a:ext cx="1282431" cy="128243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99A2F4-E707-4B41-85EC-F01AE8EE25A1}">
      <dsp:nvSpPr>
        <dsp:cNvPr id="0" name=""/>
        <dsp:cNvSpPr/>
      </dsp:nvSpPr>
      <dsp:spPr>
        <a:xfrm>
          <a:off x="2" y="0"/>
          <a:ext cx="8419703" cy="38479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760F6-B00E-404B-96DC-26AFDD01A2FB}">
      <dsp:nvSpPr>
        <dsp:cNvPr id="0" name=""/>
        <dsp:cNvSpPr/>
      </dsp:nvSpPr>
      <dsp:spPr>
        <a:xfrm>
          <a:off x="1773" y="1154392"/>
          <a:ext cx="2507694" cy="1539190"/>
        </a:xfrm>
        <a:prstGeom prst="roundRect">
          <a:avLst/>
        </a:prstGeom>
        <a:solidFill>
          <a:srgbClr val="90CC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u="sng" kern="1200" dirty="0"/>
            <a:t>Α΄ φάση</a:t>
          </a:r>
        </a:p>
        <a:p>
          <a:pPr lvl="0" algn="l" defTabSz="800100">
            <a:lnSpc>
              <a:spcPct val="90000"/>
            </a:lnSpc>
            <a:spcBef>
              <a:spcPct val="0"/>
            </a:spcBef>
            <a:spcAft>
              <a:spcPct val="35000"/>
            </a:spcAft>
          </a:pPr>
          <a:r>
            <a:rPr lang="el-GR" sz="1800" b="1" u="none" kern="1200" dirty="0"/>
            <a:t>Αποστολή Ε.Υ. μέσω συνδέσμου στους συμμετέχοντες</a:t>
          </a:r>
        </a:p>
        <a:p>
          <a:pPr lvl="0" algn="l" defTabSz="800100">
            <a:lnSpc>
              <a:spcPct val="90000"/>
            </a:lnSpc>
            <a:spcBef>
              <a:spcPct val="0"/>
            </a:spcBef>
            <a:spcAft>
              <a:spcPct val="35000"/>
            </a:spcAft>
          </a:pPr>
          <a:endParaRPr lang="el-GR" sz="1400" u="none" kern="1200" dirty="0"/>
        </a:p>
      </dsp:txBody>
      <dsp:txXfrm>
        <a:off x="1773" y="1154392"/>
        <a:ext cx="2507694" cy="1539190"/>
      </dsp:txXfrm>
    </dsp:sp>
    <dsp:sp modelId="{324F1F7D-8C33-446E-943C-496323C62A7D}">
      <dsp:nvSpPr>
        <dsp:cNvPr id="0" name=""/>
        <dsp:cNvSpPr/>
      </dsp:nvSpPr>
      <dsp:spPr>
        <a:xfrm>
          <a:off x="2836171" y="1152130"/>
          <a:ext cx="2507694" cy="1539190"/>
        </a:xfrm>
        <a:prstGeom prst="roundRect">
          <a:avLst/>
        </a:prstGeom>
        <a:solidFill>
          <a:srgbClr val="EDBE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u="sng" kern="1200" dirty="0"/>
            <a:t>Β΄ φάση</a:t>
          </a:r>
        </a:p>
        <a:p>
          <a:pPr lvl="0" algn="l" defTabSz="800100" rtl="0">
            <a:lnSpc>
              <a:spcPct val="90000"/>
            </a:lnSpc>
            <a:spcBef>
              <a:spcPct val="0"/>
            </a:spcBef>
            <a:spcAft>
              <a:spcPct val="35000"/>
            </a:spcAft>
          </a:pPr>
          <a:r>
            <a:rPr lang="el-GR" sz="1800" b="1" u="none" kern="1200" dirty="0"/>
            <a:t>Α. Συμπλήρωση Ερωτηματολογίων</a:t>
          </a:r>
        </a:p>
        <a:p>
          <a:pPr lvl="0" algn="l" defTabSz="800100">
            <a:lnSpc>
              <a:spcPct val="90000"/>
            </a:lnSpc>
            <a:spcBef>
              <a:spcPct val="0"/>
            </a:spcBef>
            <a:spcAft>
              <a:spcPct val="35000"/>
            </a:spcAft>
          </a:pPr>
          <a:r>
            <a:rPr lang="el-GR" sz="1800" b="1" u="none" kern="1200" dirty="0"/>
            <a:t>Β. Συλλογή Ερωτηματολογίων</a:t>
          </a:r>
        </a:p>
      </dsp:txBody>
      <dsp:txXfrm>
        <a:off x="2836171" y="1152130"/>
        <a:ext cx="2507694" cy="1539190"/>
      </dsp:txXfrm>
    </dsp:sp>
    <dsp:sp modelId="{6454EFA6-0191-4D0A-8179-8C1B731D47C8}">
      <dsp:nvSpPr>
        <dsp:cNvPr id="0" name=""/>
        <dsp:cNvSpPr/>
      </dsp:nvSpPr>
      <dsp:spPr>
        <a:xfrm>
          <a:off x="5629729" y="1154392"/>
          <a:ext cx="2788205" cy="153919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u="sng" kern="1200" dirty="0" smtClean="0"/>
            <a:t>Γ</a:t>
          </a:r>
          <a:r>
            <a:rPr lang="el-GR" sz="1800" b="1" u="sng" kern="1200" dirty="0"/>
            <a:t>΄ φάση</a:t>
          </a:r>
        </a:p>
        <a:p>
          <a:pPr lvl="0" algn="l" defTabSz="800100">
            <a:lnSpc>
              <a:spcPct val="90000"/>
            </a:lnSpc>
            <a:spcBef>
              <a:spcPct val="0"/>
            </a:spcBef>
            <a:spcAft>
              <a:spcPct val="35000"/>
            </a:spcAft>
          </a:pPr>
          <a:r>
            <a:rPr lang="el-GR" sz="1600" b="1" u="none" kern="1200" dirty="0"/>
            <a:t>Α. Επεξεργασία δεδομένων</a:t>
          </a:r>
        </a:p>
        <a:p>
          <a:pPr lvl="0" algn="l" defTabSz="800100">
            <a:lnSpc>
              <a:spcPct val="90000"/>
            </a:lnSpc>
            <a:spcBef>
              <a:spcPct val="0"/>
            </a:spcBef>
            <a:spcAft>
              <a:spcPct val="35000"/>
            </a:spcAft>
          </a:pPr>
          <a:r>
            <a:rPr lang="el-GR" sz="1600" b="1" u="none" kern="1200" dirty="0"/>
            <a:t>Β. Συγγραφή δεδομένων</a:t>
          </a:r>
        </a:p>
        <a:p>
          <a:pPr lvl="0" algn="l" defTabSz="800100">
            <a:lnSpc>
              <a:spcPct val="90000"/>
            </a:lnSpc>
            <a:spcBef>
              <a:spcPct val="0"/>
            </a:spcBef>
            <a:spcAft>
              <a:spcPct val="35000"/>
            </a:spcAft>
          </a:pPr>
          <a:r>
            <a:rPr lang="el-GR" sz="1600" b="1" u="none" kern="1200" dirty="0"/>
            <a:t>Γ. Εξαγωγή συμπερασμάτων </a:t>
          </a:r>
        </a:p>
      </dsp:txBody>
      <dsp:txXfrm>
        <a:off x="5629729" y="1154392"/>
        <a:ext cx="2788205" cy="15391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xmlns="" id="{6A3824EA-3695-6F04-2F20-F3B7531FCF4F}"/>
              </a:ext>
            </a:extLst>
          </p:cNvPr>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l-GR"/>
          </a:p>
        </p:txBody>
      </p:sp>
      <p:sp>
        <p:nvSpPr>
          <p:cNvPr id="278531" name="Rectangle 3">
            <a:extLst>
              <a:ext uri="{FF2B5EF4-FFF2-40B4-BE49-F238E27FC236}">
                <a16:creationId xmlns:a16="http://schemas.microsoft.com/office/drawing/2014/main" xmlns="" id="{D421695F-8A9E-108B-8B65-FF5A9F3D33BD}"/>
              </a:ext>
            </a:extLst>
          </p:cNvPr>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l-GR"/>
          </a:p>
        </p:txBody>
      </p:sp>
      <p:sp>
        <p:nvSpPr>
          <p:cNvPr id="34820" name="Rectangle 4">
            <a:extLst>
              <a:ext uri="{FF2B5EF4-FFF2-40B4-BE49-F238E27FC236}">
                <a16:creationId xmlns:a16="http://schemas.microsoft.com/office/drawing/2014/main" xmlns="" id="{E4930CAE-FD79-F1A1-CCE8-3700BB56302B}"/>
              </a:ext>
            </a:extLst>
          </p:cNvPr>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8533" name="Rectangle 5">
            <a:extLst>
              <a:ext uri="{FF2B5EF4-FFF2-40B4-BE49-F238E27FC236}">
                <a16:creationId xmlns:a16="http://schemas.microsoft.com/office/drawing/2014/main" xmlns="" id="{F796BFCF-0926-1BF0-F494-4A1314164E81}"/>
              </a:ext>
            </a:extLst>
          </p:cNvPr>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a:extLst>
              <a:ext uri="{FF2B5EF4-FFF2-40B4-BE49-F238E27FC236}">
                <a16:creationId xmlns:a16="http://schemas.microsoft.com/office/drawing/2014/main" xmlns="" id="{73B0674B-A108-8A91-4C07-4885E2EFFC87}"/>
              </a:ext>
            </a:extLst>
          </p:cNvPr>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l-GR"/>
          </a:p>
        </p:txBody>
      </p:sp>
      <p:sp>
        <p:nvSpPr>
          <p:cNvPr id="278535" name="Rectangle 7">
            <a:extLst>
              <a:ext uri="{FF2B5EF4-FFF2-40B4-BE49-F238E27FC236}">
                <a16:creationId xmlns:a16="http://schemas.microsoft.com/office/drawing/2014/main" xmlns="" id="{8759E4DF-3A03-2CFB-D8BC-35006909ACFE}"/>
              </a:ext>
            </a:extLst>
          </p:cNvPr>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BC2E6C-95E5-4B71-B5F3-390A677B8761}"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B2D3E6D4-157E-E671-DA7C-95B06F8D915D}"/>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xmlns="" id="{F48A4B1A-F4ED-4985-5DC3-C1BD6EB2100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dirty="0"/>
          </a:p>
        </p:txBody>
      </p:sp>
      <p:sp>
        <p:nvSpPr>
          <p:cNvPr id="31748" name="Slide Number Placeholder 3">
            <a:extLst>
              <a:ext uri="{FF2B5EF4-FFF2-40B4-BE49-F238E27FC236}">
                <a16:creationId xmlns:a16="http://schemas.microsoft.com/office/drawing/2014/main" xmlns="" id="{F6A49223-ED2C-2FFC-677A-47197A0F4A1E}"/>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1F55DF7-92CD-4CC6-88AB-475B49241938}" type="slidenum">
              <a:rPr lang="el-GR" altLang="el-GR" sz="1200"/>
              <a:pPr eaLnBrk="1" hangingPunct="1"/>
              <a:t>1</a:t>
            </a:fld>
            <a:endParaRPr lang="el-GR" altLang="el-G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a:extLst>
              <a:ext uri="{FF2B5EF4-FFF2-40B4-BE49-F238E27FC236}">
                <a16:creationId xmlns:a16="http://schemas.microsoft.com/office/drawing/2014/main" xmlns="" id="{96E58E7E-4E2D-4117-B780-E119409C6437}"/>
              </a:ext>
            </a:extLst>
          </p:cNvPr>
          <p:cNvSpPr>
            <a:spLocks noGrp="1" noRot="1" noChangeAspect="1" noTextEdit="1"/>
          </p:cNvSpPr>
          <p:nvPr>
            <p:ph type="sldImg"/>
          </p:nvPr>
        </p:nvSpPr>
        <p:spPr>
          <a:ln/>
        </p:spPr>
      </p:sp>
      <p:sp>
        <p:nvSpPr>
          <p:cNvPr id="43011" name="Θέση σημειώσεων 2">
            <a:extLst>
              <a:ext uri="{FF2B5EF4-FFF2-40B4-BE49-F238E27FC236}">
                <a16:creationId xmlns:a16="http://schemas.microsoft.com/office/drawing/2014/main" xmlns="" id="{C38366D4-F498-A457-15D3-4466D378DB1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a:p>
        </p:txBody>
      </p:sp>
      <p:sp>
        <p:nvSpPr>
          <p:cNvPr id="35844" name="Θέση αριθμού διαφάνειας 3">
            <a:extLst>
              <a:ext uri="{FF2B5EF4-FFF2-40B4-BE49-F238E27FC236}">
                <a16:creationId xmlns:a16="http://schemas.microsoft.com/office/drawing/2014/main" xmlns="" id="{6BBE2D9D-9216-782A-1CD8-5CC92148D6D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FACFC27-EAA4-4936-939E-248DCC36BCDB}" type="slidenum">
              <a:rPr lang="el-GR" altLang="el-GR" sz="1200"/>
              <a:pPr eaLnBrk="1" hangingPunct="1"/>
              <a:t>11</a:t>
            </a:fld>
            <a:endParaRPr lang="el-GR" altLang="el-G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52F377-C289-AA7F-BE10-F4736B9313C6}"/>
            </a:ext>
          </a:extLst>
        </p:cNvPr>
        <p:cNvGrpSpPr/>
        <p:nvPr/>
      </p:nvGrpSpPr>
      <p:grpSpPr>
        <a:xfrm>
          <a:off x="0" y="0"/>
          <a:ext cx="0" cy="0"/>
          <a:chOff x="0" y="0"/>
          <a:chExt cx="0" cy="0"/>
        </a:xfrm>
      </p:grpSpPr>
      <p:sp>
        <p:nvSpPr>
          <p:cNvPr id="43010" name="Θέση εικόνας διαφάνειας 1">
            <a:extLst>
              <a:ext uri="{FF2B5EF4-FFF2-40B4-BE49-F238E27FC236}">
                <a16:creationId xmlns:a16="http://schemas.microsoft.com/office/drawing/2014/main" xmlns="" id="{1F6590A3-D5D8-A5A4-CF7E-3ED3D965E5AF}"/>
              </a:ext>
            </a:extLst>
          </p:cNvPr>
          <p:cNvSpPr>
            <a:spLocks noGrp="1" noRot="1" noChangeAspect="1" noTextEdit="1"/>
          </p:cNvSpPr>
          <p:nvPr>
            <p:ph type="sldImg"/>
          </p:nvPr>
        </p:nvSpPr>
        <p:spPr>
          <a:ln/>
        </p:spPr>
      </p:sp>
      <p:sp>
        <p:nvSpPr>
          <p:cNvPr id="43011" name="Θέση σημειώσεων 2">
            <a:extLst>
              <a:ext uri="{FF2B5EF4-FFF2-40B4-BE49-F238E27FC236}">
                <a16:creationId xmlns:a16="http://schemas.microsoft.com/office/drawing/2014/main" xmlns="" id="{215828AA-0C23-4BAE-9F2F-D51177B5390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Συνολικά, η βιβλιογραφία δείχνει ότι το ποιοτικό υλικό στην </a:t>
            </a:r>
            <a:r>
              <a:rPr lang="el-GR" dirty="0" err="1" smtClean="0"/>
              <a:t>ΕξΑΕ</a:t>
            </a:r>
            <a:r>
              <a:rPr lang="el-GR" dirty="0" smtClean="0"/>
              <a:t> χρειάζεται σαφή δομή, ανατροφοδότηση και </a:t>
            </a:r>
            <a:r>
              <a:rPr lang="el-GR" dirty="0" err="1" smtClean="0"/>
              <a:t>διαδραστικότητα</a:t>
            </a:r>
            <a:r>
              <a:rPr lang="el-GR" dirty="0" smtClean="0"/>
              <a:t>, ενώ η επιμόρφωση εκπαιδευτικών ενισχύεται όταν λειτουργεί ως κοινότητα μάθησης με συνεργασία και </a:t>
            </a:r>
            <a:r>
              <a:rPr lang="el-GR" dirty="0" err="1" smtClean="0"/>
              <a:t>αναστοχασμό</a:t>
            </a:r>
            <a:r>
              <a:rPr lang="el-GR" dirty="0" smtClean="0"/>
              <a:t>. Παράλληλα, παραμένει περιορισμένη η έρευνα για επιμορφωτικό υλικό ειδικά για εκπαιδευτικούς Πρωτοβάθμιας στο πλαίσιο του </a:t>
            </a:r>
            <a:r>
              <a:rPr lang="el-GR" dirty="0" err="1" smtClean="0"/>
              <a:t>eTwinning</a:t>
            </a:r>
            <a:r>
              <a:rPr lang="el-GR" dirty="0" smtClean="0"/>
              <a:t>, γεγονός που τεκμηριώνει το ερευνητικό κενό της παρούσας μελέτης. Έτσι προκύπτει καθαρά το κενό: λείπει δομημένο επιμορφωτικό υλικό </a:t>
            </a:r>
            <a:r>
              <a:rPr lang="el-GR" dirty="0" err="1" smtClean="0"/>
              <a:t>ΕξΑΕ</a:t>
            </a:r>
            <a:r>
              <a:rPr lang="el-GR" dirty="0" smtClean="0"/>
              <a:t> για εκπαιδευτικούς Πρωτοβάθμιας ειδικά στο πλαίσιο </a:t>
            </a:r>
            <a:r>
              <a:rPr lang="el-GR" dirty="0" err="1" smtClean="0"/>
              <a:t>eTwinning</a:t>
            </a:r>
            <a:r>
              <a:rPr lang="el-GR" dirty="0" smtClean="0"/>
              <a:t>, με συστηματική αποτίμηση. Αυτό ακριβώς καλύπτει η παρούσα εργασία.</a:t>
            </a:r>
            <a:endParaRPr lang="el-GR" altLang="el-GR" dirty="0"/>
          </a:p>
        </p:txBody>
      </p:sp>
      <p:sp>
        <p:nvSpPr>
          <p:cNvPr id="35844" name="Θέση αριθμού διαφάνειας 3">
            <a:extLst>
              <a:ext uri="{FF2B5EF4-FFF2-40B4-BE49-F238E27FC236}">
                <a16:creationId xmlns:a16="http://schemas.microsoft.com/office/drawing/2014/main" xmlns="" id="{E9281E95-1C30-4BE3-3545-250D6F7A1F87}"/>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FACFC27-EAA4-4936-939E-248DCC36BCDB}" type="slidenum">
              <a:rPr lang="el-GR" altLang="el-GR" sz="1200"/>
              <a:pPr eaLnBrk="1" hangingPunct="1"/>
              <a:t>12</a:t>
            </a:fld>
            <a:endParaRPr lang="el-GR" altLang="el-GR" sz="1200"/>
          </a:p>
        </p:txBody>
      </p:sp>
    </p:spTree>
    <p:extLst>
      <p:ext uri="{BB962C8B-B14F-4D97-AF65-F5344CB8AC3E}">
        <p14:creationId xmlns:p14="http://schemas.microsoft.com/office/powerpoint/2010/main" xmlns="" val="198189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a:extLst>
              <a:ext uri="{FF2B5EF4-FFF2-40B4-BE49-F238E27FC236}">
                <a16:creationId xmlns:a16="http://schemas.microsoft.com/office/drawing/2014/main" xmlns="" id="{F3E032CD-80A2-00B6-4F2A-A4CB3A69374F}"/>
              </a:ext>
            </a:extLst>
          </p:cNvPr>
          <p:cNvSpPr>
            <a:spLocks noGrp="1" noRot="1" noChangeAspect="1" noTextEdit="1"/>
          </p:cNvSpPr>
          <p:nvPr>
            <p:ph type="sldImg"/>
          </p:nvPr>
        </p:nvSpPr>
        <p:spPr>
          <a:ln/>
        </p:spPr>
      </p:sp>
      <p:sp>
        <p:nvSpPr>
          <p:cNvPr id="44035" name="2 - Θέση σημειώσεων">
            <a:extLst>
              <a:ext uri="{FF2B5EF4-FFF2-40B4-BE49-F238E27FC236}">
                <a16:creationId xmlns:a16="http://schemas.microsoft.com/office/drawing/2014/main" xmlns="" id="{651C4608-DF14-C1BF-96CA-612CB1AC859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altLang="el-GR" sz="1100"/>
              <a:t>Για να διασφαλιστεί η εγκυρότητα και η αποτελεσματικότητα του συστήματος κατηγοριοποίησης των αξόνων και των κύριων αντικειμένων τους, λήφθηκαν υπόψη οι αρχές της αντικειμενικότητας, της πληρότητας, της καταλληλόλητας και της αμοιβαίας αποκλειστικότητας (Ίσαρη &amp; Πουρκός, 2015). </a:t>
            </a:r>
          </a:p>
        </p:txBody>
      </p:sp>
      <p:sp>
        <p:nvSpPr>
          <p:cNvPr id="4" name="3 - Θέση αριθμού διαφάνειας">
            <a:extLst>
              <a:ext uri="{FF2B5EF4-FFF2-40B4-BE49-F238E27FC236}">
                <a16:creationId xmlns:a16="http://schemas.microsoft.com/office/drawing/2014/main" xmlns="" id="{3E8607B2-CC81-D6B0-409D-889B23F4EEF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E1B2B18-FBDC-4373-9754-45B78C228537}" type="slidenum">
              <a:rPr lang="el-GR" altLang="el-GR" sz="1200"/>
              <a:pPr eaLnBrk="1" hangingPunct="1"/>
              <a:t>17</a:t>
            </a:fld>
            <a:endParaRPr lang="el-GR" altLang="el-G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31E507-5CAA-6112-7204-57FA65AE988E}"/>
            </a:ext>
          </a:extLst>
        </p:cNvPr>
        <p:cNvGrpSpPr/>
        <p:nvPr/>
      </p:nvGrpSpPr>
      <p:grpSpPr>
        <a:xfrm>
          <a:off x="0" y="0"/>
          <a:ext cx="0" cy="0"/>
          <a:chOff x="0" y="0"/>
          <a:chExt cx="0" cy="0"/>
        </a:xfrm>
      </p:grpSpPr>
      <p:sp>
        <p:nvSpPr>
          <p:cNvPr id="44034" name="1 - Θέση εικόνας διαφάνειας">
            <a:extLst>
              <a:ext uri="{FF2B5EF4-FFF2-40B4-BE49-F238E27FC236}">
                <a16:creationId xmlns:a16="http://schemas.microsoft.com/office/drawing/2014/main" xmlns="" id="{CE2D725C-6021-79DD-1CF7-1E7513A54373}"/>
              </a:ext>
            </a:extLst>
          </p:cNvPr>
          <p:cNvSpPr>
            <a:spLocks noGrp="1" noRot="1" noChangeAspect="1" noTextEdit="1"/>
          </p:cNvSpPr>
          <p:nvPr>
            <p:ph type="sldImg"/>
          </p:nvPr>
        </p:nvSpPr>
        <p:spPr>
          <a:ln/>
        </p:spPr>
      </p:sp>
      <p:sp>
        <p:nvSpPr>
          <p:cNvPr id="44035" name="2 - Θέση σημειώσεων">
            <a:extLst>
              <a:ext uri="{FF2B5EF4-FFF2-40B4-BE49-F238E27FC236}">
                <a16:creationId xmlns:a16="http://schemas.microsoft.com/office/drawing/2014/main" xmlns="" id="{0AF30577-781D-18E9-B257-3799C41D01E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altLang="el-GR" sz="1100"/>
              <a:t>Για να διασφαλιστεί η εγκυρότητα και η αποτελεσματικότητα του συστήματος κατηγοριοποίησης των αξόνων και των κύριων αντικειμένων τους, λήφθηκαν υπόψη οι αρχές της αντικειμενικότητας, της πληρότητας, της καταλληλόλητας και της αμοιβαίας αποκλειστικότητας (Ίσαρη &amp; Πουρκός, 2015). </a:t>
            </a:r>
          </a:p>
        </p:txBody>
      </p:sp>
      <p:sp>
        <p:nvSpPr>
          <p:cNvPr id="4" name="3 - Θέση αριθμού διαφάνειας">
            <a:extLst>
              <a:ext uri="{FF2B5EF4-FFF2-40B4-BE49-F238E27FC236}">
                <a16:creationId xmlns:a16="http://schemas.microsoft.com/office/drawing/2014/main" xmlns="" id="{963220B8-86F9-ED33-60B9-DA4438D81EB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E1B2B18-FBDC-4373-9754-45B78C228537}" type="slidenum">
              <a:rPr lang="el-GR" altLang="el-GR" sz="1200"/>
              <a:pPr eaLnBrk="1" hangingPunct="1"/>
              <a:t>18</a:t>
            </a:fld>
            <a:endParaRPr lang="el-GR" altLang="el-GR" sz="1200"/>
          </a:p>
        </p:txBody>
      </p:sp>
    </p:spTree>
    <p:extLst>
      <p:ext uri="{BB962C8B-B14F-4D97-AF65-F5344CB8AC3E}">
        <p14:creationId xmlns:p14="http://schemas.microsoft.com/office/powerpoint/2010/main" xmlns="" val="188778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έρευνα είναι ποιοτική και πραγματοποιήθηκε σε τρεις φάσεις: σχεδιασμό και ανάπτυξη του υλικού, αποτίμησή του από ειδικούς και εκπαιδευτικούς μέσω ερωτηματολογίων, και τέλος επεξεργασία και ανάλυση των δεδομένων με ποιοτική ανάλυση περιεχομένου. Το δείγμα αποτέλεσαν τρεις ειδικοί στην </a:t>
            </a:r>
            <a:r>
              <a:rPr lang="el-GR" dirty="0" err="1" smtClean="0"/>
              <a:t>ΕξΑΕ</a:t>
            </a:r>
            <a:r>
              <a:rPr lang="el-GR" dirty="0" smtClean="0"/>
              <a:t> και δέκα εκπαιδευτικοί Πρωτοβάθμιας Εκπαίδευσης</a:t>
            </a:r>
            <a:endParaRPr lang="el-GR" dirty="0"/>
          </a:p>
        </p:txBody>
      </p:sp>
      <p:sp>
        <p:nvSpPr>
          <p:cNvPr id="4" name="3 - Θέση αριθμού διαφάνειας"/>
          <p:cNvSpPr>
            <a:spLocks noGrp="1"/>
          </p:cNvSpPr>
          <p:nvPr>
            <p:ph type="sldNum" sz="quarter" idx="10"/>
          </p:nvPr>
        </p:nvSpPr>
        <p:spPr/>
        <p:txBody>
          <a:bodyPr/>
          <a:lstStyle/>
          <a:p>
            <a:fld id="{7DBC2E6C-95E5-4B71-B5F3-390A677B8761}" type="slidenum">
              <a:rPr lang="el-GR" altLang="el-GR" smtClean="0"/>
              <a:pPr/>
              <a:t>19</a:t>
            </a:fld>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«Οι εκπαιδευτικοί Πρωτοβάθμιας αναφέρουν ότι το </a:t>
            </a:r>
            <a:r>
              <a:rPr lang="el-GR" dirty="0" err="1" smtClean="0"/>
              <a:t>eTwinning</a:t>
            </a:r>
            <a:r>
              <a:rPr lang="el-GR" dirty="0" smtClean="0"/>
              <a:t> λειτουργεί ως πλαίσιο συνεργασίας και επαγγελματικής ανάπτυξης: ενισχύει τη δικτύωση, τις ψηφιακές δεξιότητες και τον παιδαγωγικό σχεδιασμό συνεργατικών δραστηριοτήτων. Παράλληλα, οι στάσεις τους απέναντι στη διαπολιτισμική διάσταση είναι έντονα θετικές, καθώς αναδεικνύεται ο σεβασμός στη διαφορετικότητα και η ευρωπαϊκή προοπτική. Ως προς το επιμορφωτικό υλικό, αυτό που αξιολογούν ως ισχυρό είναι η σαφής δομή, η καθοδήγηση και η ανατροφοδότηση, που τους βοηθούν να εμπλακούν σταδιακά στη δημιουργία έργων. Οι βασικές προτάσεις σχετίζονται με χρόνο, τεχνική υποστήριξη και πιο ισχυρούς μηχανισμούς επικοινωνίας/συντονισμού και αντιμετώπισης γλωσσικών δυσκολιών.»</a:t>
            </a:r>
            <a:endParaRPr lang="el-GR" dirty="0"/>
          </a:p>
        </p:txBody>
      </p:sp>
      <p:sp>
        <p:nvSpPr>
          <p:cNvPr id="4" name="3 - Θέση αριθμού διαφάνειας"/>
          <p:cNvSpPr>
            <a:spLocks noGrp="1"/>
          </p:cNvSpPr>
          <p:nvPr>
            <p:ph type="sldNum" sz="quarter" idx="10"/>
          </p:nvPr>
        </p:nvSpPr>
        <p:spPr/>
        <p:txBody>
          <a:bodyPr/>
          <a:lstStyle/>
          <a:p>
            <a:fld id="{7DBC2E6C-95E5-4B71-B5F3-390A677B8761}" type="slidenum">
              <a:rPr lang="el-GR" altLang="el-GR" smtClean="0"/>
              <a:pPr/>
              <a:t>21</a:t>
            </a:fld>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a:extLst>
              <a:ext uri="{FF2B5EF4-FFF2-40B4-BE49-F238E27FC236}">
                <a16:creationId xmlns:a16="http://schemas.microsoft.com/office/drawing/2014/main" xmlns="" id="{23E3A50D-BEEE-16C0-0A8D-92BB94DBB0C0}"/>
              </a:ext>
            </a:extLst>
          </p:cNvPr>
          <p:cNvSpPr>
            <a:spLocks noGrp="1" noRot="1" noChangeAspect="1" noTextEdit="1"/>
          </p:cNvSpPr>
          <p:nvPr>
            <p:ph type="sldImg"/>
          </p:nvPr>
        </p:nvSpPr>
        <p:spPr>
          <a:ln/>
        </p:spPr>
      </p:sp>
      <p:sp>
        <p:nvSpPr>
          <p:cNvPr id="49155" name="Θέση σημειώσεων 2">
            <a:extLst>
              <a:ext uri="{FF2B5EF4-FFF2-40B4-BE49-F238E27FC236}">
                <a16:creationId xmlns:a16="http://schemas.microsoft.com/office/drawing/2014/main" xmlns="" id="{3E41AE9F-F779-E1E9-71D5-F64B272196A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Σύμφωνα με την αποτίμηση των ειδικών, το εκπαιδευτικό υλικό έχει αναπτυχθεί σε συμφωνία με τη μεθοδολογία της </a:t>
            </a:r>
            <a:r>
              <a:rPr lang="el-GR" dirty="0" err="1" smtClean="0"/>
              <a:t>ΕξΑΕ</a:t>
            </a:r>
            <a:r>
              <a:rPr lang="el-GR" dirty="0" smtClean="0"/>
              <a:t> και την ταξινομία </a:t>
            </a:r>
            <a:r>
              <a:rPr lang="el-GR" dirty="0" err="1" smtClean="0"/>
              <a:t>West–Λιοναράκη</a:t>
            </a:r>
            <a:r>
              <a:rPr lang="el-GR" dirty="0" smtClean="0"/>
              <a:t>. Διαθέτει σαφή δομή, οργανωμένα προκείμενα και </a:t>
            </a:r>
            <a:r>
              <a:rPr lang="el-GR" dirty="0" err="1" smtClean="0"/>
              <a:t>μετακείμενα</a:t>
            </a:r>
            <a:r>
              <a:rPr lang="el-GR" dirty="0" smtClean="0"/>
              <a:t> στοιχεία, λειτουργική πλοήγηση, ανατροφοδότηση και δραστηριότητες </a:t>
            </a:r>
            <a:r>
              <a:rPr lang="el-GR" dirty="0" err="1" smtClean="0"/>
              <a:t>αυτοαξιολόγησης</a:t>
            </a:r>
            <a:r>
              <a:rPr lang="el-GR" dirty="0" smtClean="0"/>
              <a:t> που υποστηρίζουν την αυτορρύθμιση του εκπαιδευόμενου. Συνεπώς, κρίνεται σε μεγάλο βαθμό συμβατό με τις βασικές αρχές της Εξ Αποστάσεως Εκπαίδευσης.</a:t>
            </a:r>
            <a:endParaRPr lang="el-GR" altLang="el-GR" dirty="0"/>
          </a:p>
        </p:txBody>
      </p:sp>
      <p:sp>
        <p:nvSpPr>
          <p:cNvPr id="44036" name="Θέση αριθμού διαφάνειας 3">
            <a:extLst>
              <a:ext uri="{FF2B5EF4-FFF2-40B4-BE49-F238E27FC236}">
                <a16:creationId xmlns:a16="http://schemas.microsoft.com/office/drawing/2014/main" xmlns="" id="{CAD76095-51C0-8A31-8125-8CD54BEBDA02}"/>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9E8294D-60BB-4125-9BF2-CC2B9530C52F}" type="slidenum">
              <a:rPr lang="el-GR" altLang="el-GR" sz="1200"/>
              <a:pPr eaLnBrk="1" hangingPunct="1"/>
              <a:t>23</a:t>
            </a:fld>
            <a:endParaRPr lang="el-GR" altLang="el-G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xmlns="" id="{4492491A-D142-3071-11C6-0AC2142BD2B4}"/>
              </a:ext>
            </a:extLst>
          </p:cNvPr>
          <p:cNvSpPr>
            <a:spLocks noGrp="1" noRot="1" noChangeAspect="1" noTextEdit="1"/>
          </p:cNvSpPr>
          <p:nvPr>
            <p:ph type="sldImg"/>
          </p:nvPr>
        </p:nvSpPr>
        <p:spPr>
          <a:ln/>
        </p:spPr>
      </p:sp>
      <p:sp>
        <p:nvSpPr>
          <p:cNvPr id="50179" name="Θέση σημειώσεων 2">
            <a:extLst>
              <a:ext uri="{FF2B5EF4-FFF2-40B4-BE49-F238E27FC236}">
                <a16:creationId xmlns:a16="http://schemas.microsoft.com/office/drawing/2014/main" xmlns="" id="{E5AB7B3F-6442-2D88-95B9-C61214DE1D78}"/>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24 </a:t>
            </a:r>
            <a:r>
              <a:rPr lang="el-GR" dirty="0" smtClean="0"/>
              <a:t>Σύμφωνα με τους ειδικούς, ο σχεδιασμός του υλικού ακολουθεί τις βασικές αρχές του </a:t>
            </a:r>
            <a:r>
              <a:rPr lang="el-GR" dirty="0" err="1" smtClean="0"/>
              <a:t>Mayer</a:t>
            </a:r>
            <a:r>
              <a:rPr lang="el-GR" dirty="0" smtClean="0"/>
              <a:t>, καθώς συνδυάζει κείμενο και εικόνα, οργανώνει το περιεχόμενο τμηματικά, αποφεύγει περιττές πληροφορίες και αξιοποιεί φιλική γλώσσα, αφήγηση και ανατροφοδότηση. Συνεπώς, κρίνεται παιδαγωγικά ευθυγραμμισμένο με την </a:t>
            </a:r>
            <a:r>
              <a:rPr lang="el-GR" dirty="0" err="1" smtClean="0"/>
              <a:t>πολυμεσική</a:t>
            </a:r>
            <a:r>
              <a:rPr lang="el-GR" dirty="0" smtClean="0"/>
              <a:t> μάθηση</a:t>
            </a:r>
            <a:endParaRPr lang="el-GR" altLang="el-GR" dirty="0"/>
          </a:p>
        </p:txBody>
      </p:sp>
      <p:sp>
        <p:nvSpPr>
          <p:cNvPr id="45060" name="Θέση αριθμού διαφάνειας 3">
            <a:extLst>
              <a:ext uri="{FF2B5EF4-FFF2-40B4-BE49-F238E27FC236}">
                <a16:creationId xmlns:a16="http://schemas.microsoft.com/office/drawing/2014/main" xmlns="" id="{E48F86A2-433A-EF17-3CFD-56A8D37B3401}"/>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24</a:t>
            </a:fld>
            <a:endParaRPr lang="el-GR" altLang="el-G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620641-1C17-0ED5-84BB-F2C54A98C4E6}"/>
            </a:ext>
          </a:extLst>
        </p:cNvPr>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xmlns="" id="{00FD5CA0-E467-DDCA-4FE9-E513B91B18FF}"/>
              </a:ext>
            </a:extLst>
          </p:cNvPr>
          <p:cNvSpPr>
            <a:spLocks noGrp="1" noRot="1" noChangeAspect="1" noTextEdit="1"/>
          </p:cNvSpPr>
          <p:nvPr>
            <p:ph type="sldImg"/>
          </p:nvPr>
        </p:nvSpPr>
        <p:spPr>
          <a:ln/>
        </p:spPr>
      </p:sp>
      <p:sp>
        <p:nvSpPr>
          <p:cNvPr id="50179" name="Θέση σημειώσεων 2">
            <a:extLst>
              <a:ext uri="{FF2B5EF4-FFF2-40B4-BE49-F238E27FC236}">
                <a16:creationId xmlns:a16="http://schemas.microsoft.com/office/drawing/2014/main" xmlns="" id="{BD9655CA-8667-5462-079A-ABE0A8C11E6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25</a:t>
            </a:r>
            <a:r>
              <a:rPr lang="el-GR" dirty="0" smtClean="0"/>
              <a:t>Τα ευρήματα δείχνουν ότι η συμμετοχή σε συνεργατικά έργα </a:t>
            </a:r>
            <a:r>
              <a:rPr lang="el-GR" dirty="0" err="1" smtClean="0"/>
              <a:t>eTwinning</a:t>
            </a:r>
            <a:r>
              <a:rPr lang="el-GR" dirty="0" smtClean="0"/>
              <a:t> ενισχύει ουσιαστικά τις ψηφιακές, παιδαγωγικές και επικοινωνιακές δεξιότητες των εκπαιδευτικών, ενώ παράλληλα καλλιεργεί κουλτούρα συνεργασίας και επαγγελματικού </a:t>
            </a:r>
            <a:r>
              <a:rPr lang="el-GR" dirty="0" err="1" smtClean="0"/>
              <a:t>αναστοχασμού</a:t>
            </a:r>
            <a:r>
              <a:rPr lang="el-GR" dirty="0" smtClean="0"/>
              <a:t>. Όταν αυτή η διαδικασία υποστηρίζεται από σαφώς δομημένο επιμορφωτικό υλικό με καθοδήγηση και ανατροφοδότηση, η επαγγελματική ανάπτυξη ενισχύεται ακόμη περισσότερο.</a:t>
            </a:r>
          </a:p>
          <a:p>
            <a:r>
              <a:rPr lang="el-GR" dirty="0" smtClean="0"/>
              <a:t>«Η συμμετοχή σε συνεργατικά έργα </a:t>
            </a:r>
            <a:r>
              <a:rPr lang="el-GR" dirty="0" err="1" smtClean="0"/>
              <a:t>eTwinning</a:t>
            </a:r>
            <a:r>
              <a:rPr lang="el-GR" dirty="0" smtClean="0"/>
              <a:t> ενισχύει τόσο τις ψηφιακές και παιδαγωγικές δεξιότητες των εκπαιδευτικών όσο και τη συνεργατική τους κουλτούρα. Μέσα από τη δικτύωση και την ανταλλαγή πρακτικών καλλιεργείται πνεύμα συλλογικότητας και επαγγελματικής εξέλιξης.»</a:t>
            </a:r>
            <a:endParaRPr lang="el-GR" altLang="el-GR" dirty="0"/>
          </a:p>
        </p:txBody>
      </p:sp>
      <p:sp>
        <p:nvSpPr>
          <p:cNvPr id="45060" name="Θέση αριθμού διαφάνειας 3">
            <a:extLst>
              <a:ext uri="{FF2B5EF4-FFF2-40B4-BE49-F238E27FC236}">
                <a16:creationId xmlns:a16="http://schemas.microsoft.com/office/drawing/2014/main" xmlns="" id="{149862E7-195F-C967-BE3C-FE29FDCE138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25</a:t>
            </a:fld>
            <a:endParaRPr lang="el-GR" altLang="el-GR" sz="1200"/>
          </a:p>
        </p:txBody>
      </p:sp>
    </p:spTree>
    <p:extLst>
      <p:ext uri="{BB962C8B-B14F-4D97-AF65-F5344CB8AC3E}">
        <p14:creationId xmlns:p14="http://schemas.microsoft.com/office/powerpoint/2010/main" xmlns="" val="130616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C781DC-0191-4510-2540-ED2C9D39234C}"/>
            </a:ext>
          </a:extLst>
        </p:cNvPr>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xmlns="" id="{D5F726A0-B8F6-244E-8879-679B591D1000}"/>
              </a:ext>
            </a:extLst>
          </p:cNvPr>
          <p:cNvSpPr>
            <a:spLocks noGrp="1" noRot="1" noChangeAspect="1" noTextEdit="1"/>
          </p:cNvSpPr>
          <p:nvPr>
            <p:ph type="sldImg"/>
          </p:nvPr>
        </p:nvSpPr>
        <p:spPr>
          <a:ln/>
        </p:spPr>
      </p:sp>
      <p:sp>
        <p:nvSpPr>
          <p:cNvPr id="50179" name="Θέση σημειώσεων 2">
            <a:extLst>
              <a:ext uri="{FF2B5EF4-FFF2-40B4-BE49-F238E27FC236}">
                <a16:creationId xmlns:a16="http://schemas.microsoft.com/office/drawing/2014/main" xmlns="" id="{E97187AD-376A-931D-E537-E8B8E2E9B7D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Οι εκπαιδευτικοί εμφανίζουν σαφώς θετικές στάσεις απέναντι στη διαπολιτισμική προσέγγιση μέσω του </a:t>
            </a:r>
            <a:r>
              <a:rPr lang="el-GR" dirty="0" err="1" smtClean="0"/>
              <a:t>eTwinning</a:t>
            </a:r>
            <a:r>
              <a:rPr lang="el-GR" dirty="0" smtClean="0"/>
              <a:t>. Τη βιώνουν ως συνεργατική και βιωματική διαδικασία που ενισχύει τον σεβασμό, την </a:t>
            </a:r>
            <a:r>
              <a:rPr lang="el-GR" dirty="0" err="1" smtClean="0"/>
              <a:t>ενσυναίσθηση</a:t>
            </a:r>
            <a:r>
              <a:rPr lang="el-GR" dirty="0" smtClean="0"/>
              <a:t> και τον επαγγελματικό </a:t>
            </a:r>
            <a:r>
              <a:rPr lang="el-GR" dirty="0" err="1" smtClean="0"/>
              <a:t>αναστοχασμό</a:t>
            </a:r>
            <a:r>
              <a:rPr lang="el-GR" dirty="0" smtClean="0"/>
              <a:t>. Παρά τις προκλήσεις, όπως χρόνος και συντονισμός, η συνολική στάση τους είναι θετική και υποστηρικτική.</a:t>
            </a:r>
            <a:endParaRPr lang="el-GR" altLang="el-GR" dirty="0"/>
          </a:p>
        </p:txBody>
      </p:sp>
      <p:sp>
        <p:nvSpPr>
          <p:cNvPr id="45060" name="Θέση αριθμού διαφάνειας 3">
            <a:extLst>
              <a:ext uri="{FF2B5EF4-FFF2-40B4-BE49-F238E27FC236}">
                <a16:creationId xmlns:a16="http://schemas.microsoft.com/office/drawing/2014/main" xmlns="" id="{FC3E2EE5-1B40-399A-E92F-51DE96B67C95}"/>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26</a:t>
            </a:fld>
            <a:endParaRPr lang="el-GR" altLang="el-GR" sz="1200"/>
          </a:p>
        </p:txBody>
      </p:sp>
    </p:spTree>
    <p:extLst>
      <p:ext uri="{BB962C8B-B14F-4D97-AF65-F5344CB8AC3E}">
        <p14:creationId xmlns:p14="http://schemas.microsoft.com/office/powerpoint/2010/main" xmlns="" val="1851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a:extLst>
              <a:ext uri="{FF2B5EF4-FFF2-40B4-BE49-F238E27FC236}">
                <a16:creationId xmlns:a16="http://schemas.microsoft.com/office/drawing/2014/main" xmlns="" id="{9BAF7F35-CD8A-41B1-72F1-7FCAE5A6790E}"/>
              </a:ext>
            </a:extLst>
          </p:cNvPr>
          <p:cNvSpPr>
            <a:spLocks noGrp="1" noRot="1" noChangeAspect="1" noTextEdit="1"/>
          </p:cNvSpPr>
          <p:nvPr>
            <p:ph type="sldImg"/>
          </p:nvPr>
        </p:nvSpPr>
        <p:spPr>
          <a:ln/>
        </p:spPr>
      </p:sp>
      <p:sp>
        <p:nvSpPr>
          <p:cNvPr id="36867" name="Θέση σημειώσεων 2">
            <a:extLst>
              <a:ext uri="{FF2B5EF4-FFF2-40B4-BE49-F238E27FC236}">
                <a16:creationId xmlns:a16="http://schemas.microsoft.com/office/drawing/2014/main" xmlns="" id="{C96DFC0E-3262-9D0A-CCBF-50F3EE0E655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a:p>
        </p:txBody>
      </p:sp>
      <p:sp>
        <p:nvSpPr>
          <p:cNvPr id="32772" name="Θέση αριθμού διαφάνειας 3">
            <a:extLst>
              <a:ext uri="{FF2B5EF4-FFF2-40B4-BE49-F238E27FC236}">
                <a16:creationId xmlns:a16="http://schemas.microsoft.com/office/drawing/2014/main" xmlns="" id="{3CEA9C7C-F32A-23A4-3B38-8E0827484CF1}"/>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DF62B23-CB82-4EE2-BC24-70F57C1ED125}" type="slidenum">
              <a:rPr lang="el-GR" altLang="el-GR" sz="1200"/>
              <a:pPr eaLnBrk="1" hangingPunct="1"/>
              <a:t>2</a:t>
            </a:fld>
            <a:endParaRPr lang="el-GR" altLang="el-G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C781DC-0191-4510-2540-ED2C9D39234C}"/>
            </a:ext>
          </a:extLst>
        </p:cNvPr>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xmlns="" id="{D5F726A0-B8F6-244E-8879-679B591D1000}"/>
              </a:ext>
            </a:extLst>
          </p:cNvPr>
          <p:cNvSpPr>
            <a:spLocks noGrp="1" noRot="1" noChangeAspect="1" noTextEdit="1"/>
          </p:cNvSpPr>
          <p:nvPr>
            <p:ph type="sldImg"/>
          </p:nvPr>
        </p:nvSpPr>
        <p:spPr>
          <a:ln/>
        </p:spPr>
      </p:sp>
      <p:sp>
        <p:nvSpPr>
          <p:cNvPr id="50179" name="Θέση σημειώσεων 2">
            <a:extLst>
              <a:ext uri="{FF2B5EF4-FFF2-40B4-BE49-F238E27FC236}">
                <a16:creationId xmlns:a16="http://schemas.microsoft.com/office/drawing/2014/main" xmlns="" id="{E97187AD-376A-931D-E537-E8B8E2E9B7D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a:p>
        </p:txBody>
      </p:sp>
      <p:sp>
        <p:nvSpPr>
          <p:cNvPr id="45060" name="Θέση αριθμού διαφάνειας 3">
            <a:extLst>
              <a:ext uri="{FF2B5EF4-FFF2-40B4-BE49-F238E27FC236}">
                <a16:creationId xmlns:a16="http://schemas.microsoft.com/office/drawing/2014/main" xmlns="" id="{FC3E2EE5-1B40-399A-E92F-51DE96B67C95}"/>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27</a:t>
            </a:fld>
            <a:endParaRPr lang="el-GR" altLang="el-GR" sz="1200"/>
          </a:p>
        </p:txBody>
      </p:sp>
    </p:spTree>
    <p:extLst>
      <p:ext uri="{BB962C8B-B14F-4D97-AF65-F5344CB8AC3E}">
        <p14:creationId xmlns:p14="http://schemas.microsoft.com/office/powerpoint/2010/main" xmlns="" val="185167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a:extLst>
              <a:ext uri="{FF2B5EF4-FFF2-40B4-BE49-F238E27FC236}">
                <a16:creationId xmlns:a16="http://schemas.microsoft.com/office/drawing/2014/main" xmlns="" id="{0906D969-E69B-908D-23F1-1F1ACAFA0021}"/>
              </a:ext>
            </a:extLst>
          </p:cNvPr>
          <p:cNvSpPr>
            <a:spLocks noGrp="1" noRot="1" noChangeAspect="1" noTextEdit="1"/>
          </p:cNvSpPr>
          <p:nvPr>
            <p:ph type="sldImg"/>
          </p:nvPr>
        </p:nvSpPr>
        <p:spPr>
          <a:ln/>
        </p:spPr>
      </p:sp>
      <p:sp>
        <p:nvSpPr>
          <p:cNvPr id="51203" name="Θέση σημειώσεων 2">
            <a:extLst>
              <a:ext uri="{FF2B5EF4-FFF2-40B4-BE49-F238E27FC236}">
                <a16:creationId xmlns:a16="http://schemas.microsoft.com/office/drawing/2014/main" xmlns="" id="{D8FD5FF2-2B31-B7C6-AB4D-424D88BEAE7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Οι βασικοί περιορισμοί της έρευνας σχετίζονται με το μικρό και γεωγραφικά περιορισμένο δείγμα, τη βραχυχρόνια αποτίμηση, καθώς και την ποιοτική και </a:t>
            </a:r>
            <a:r>
              <a:rPr lang="el-GR" dirty="0" err="1" smtClean="0"/>
              <a:t>αυτοαναφορική</a:t>
            </a:r>
            <a:r>
              <a:rPr lang="el-GR" dirty="0" smtClean="0"/>
              <a:t> φύση των δεδομένων, που δεν επιτρέπουν γενικεύσεις σε ευρύτερο πληθυσμό.</a:t>
            </a:r>
            <a:endParaRPr lang="el-GR" altLang="el-GR" dirty="0"/>
          </a:p>
        </p:txBody>
      </p:sp>
      <p:sp>
        <p:nvSpPr>
          <p:cNvPr id="46084" name="Θέση αριθμού διαφάνειας 3">
            <a:extLst>
              <a:ext uri="{FF2B5EF4-FFF2-40B4-BE49-F238E27FC236}">
                <a16:creationId xmlns:a16="http://schemas.microsoft.com/office/drawing/2014/main" xmlns="" id="{5D09CA26-1E22-7917-37AF-80E099035ED4}"/>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30222D-9C72-4AB2-BAED-F7144FFDEC3F}" type="slidenum">
              <a:rPr lang="el-GR" altLang="el-GR" sz="1200"/>
              <a:pPr eaLnBrk="1" hangingPunct="1"/>
              <a:t>28</a:t>
            </a:fld>
            <a:endParaRPr lang="el-GR" altLang="el-G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7CD1E9-D5BF-768C-4E66-FAD0D62C7169}"/>
            </a:ext>
          </a:extLst>
        </p:cNvPr>
        <p:cNvGrpSpPr/>
        <p:nvPr/>
      </p:nvGrpSpPr>
      <p:grpSpPr>
        <a:xfrm>
          <a:off x="0" y="0"/>
          <a:ext cx="0" cy="0"/>
          <a:chOff x="0" y="0"/>
          <a:chExt cx="0" cy="0"/>
        </a:xfrm>
      </p:grpSpPr>
      <p:sp>
        <p:nvSpPr>
          <p:cNvPr id="51202" name="Θέση εικόνας διαφάνειας 1">
            <a:extLst>
              <a:ext uri="{FF2B5EF4-FFF2-40B4-BE49-F238E27FC236}">
                <a16:creationId xmlns:a16="http://schemas.microsoft.com/office/drawing/2014/main" xmlns="" id="{036DCC47-FF49-EE44-7493-C980C070DD74}"/>
              </a:ext>
            </a:extLst>
          </p:cNvPr>
          <p:cNvSpPr>
            <a:spLocks noGrp="1" noRot="1" noChangeAspect="1" noTextEdit="1"/>
          </p:cNvSpPr>
          <p:nvPr>
            <p:ph type="sldImg"/>
          </p:nvPr>
        </p:nvSpPr>
        <p:spPr>
          <a:ln/>
        </p:spPr>
      </p:sp>
      <p:sp>
        <p:nvSpPr>
          <p:cNvPr id="51203" name="Θέση σημειώσεων 2">
            <a:extLst>
              <a:ext uri="{FF2B5EF4-FFF2-40B4-BE49-F238E27FC236}">
                <a16:creationId xmlns:a16="http://schemas.microsoft.com/office/drawing/2014/main" xmlns="" id="{D8A07577-E46C-5076-DFD0-6D1BEE46291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Λαμβάνοντας υπόψη τους περιορισμούς της έρευνας, προτείνονται ορισμένες κατευθύνσεις για περαιτέρω διερεύνηση.</a:t>
            </a:r>
            <a:br>
              <a:rPr lang="el-GR" dirty="0" smtClean="0"/>
            </a:br>
            <a:r>
              <a:rPr lang="el-GR" dirty="0" smtClean="0"/>
              <a:t>Αρχικά, κρίνεται σημαντική η επανάληψη της μελέτης με μεγαλύτερο και πιο αντιπροσωπευτικό δείγμα εκπαιδευτικών από διαφορετικές γεωγραφικές περιοχές.</a:t>
            </a:r>
          </a:p>
          <a:p>
            <a:r>
              <a:rPr lang="el-GR" dirty="0" smtClean="0"/>
              <a:t>Επίσης, θα είχε ενδιαφέρον η συγκριτική εφαρμογή του επιμορφωτικού υλικού και σε άλλες βαθμίδες εκπαίδευσης, όπως στη Δευτεροβάθμια, ώστε να αναδειχθούν πιθανές διαφοροποιήσεις.</a:t>
            </a:r>
          </a:p>
          <a:p>
            <a:r>
              <a:rPr lang="el-GR" dirty="0" smtClean="0"/>
              <a:t>Παράλληλα, προτείνεται η μακροχρόνια διερεύνηση της επίδρασης της επιμόρφωσης </a:t>
            </a:r>
            <a:r>
              <a:rPr lang="el-GR" dirty="0" err="1" smtClean="0"/>
              <a:t>eTwinning</a:t>
            </a:r>
            <a:r>
              <a:rPr lang="el-GR" dirty="0" smtClean="0"/>
              <a:t> στη διδακτική πρακτική και στη συνεργατική κουλτούρα των σχολείων.</a:t>
            </a:r>
          </a:p>
          <a:p>
            <a:r>
              <a:rPr lang="el-GR" dirty="0" smtClean="0"/>
              <a:t>Τέλος, ιδιαίτερη σημασία έχει η μελέτη παρεμβάσεων υποστήριξης, όπως </a:t>
            </a:r>
            <a:r>
              <a:rPr lang="el-GR" dirty="0" err="1" smtClean="0"/>
              <a:t>mentoring</a:t>
            </a:r>
            <a:r>
              <a:rPr lang="el-GR" dirty="0" smtClean="0"/>
              <a:t> ή ενισχυμένοι μηχανισμοί επικοινωνίας στην </a:t>
            </a:r>
            <a:r>
              <a:rPr lang="el-GR" dirty="0" err="1" smtClean="0"/>
              <a:t>ΕξΑΕ</a:t>
            </a:r>
            <a:r>
              <a:rPr lang="el-GR" dirty="0" smtClean="0"/>
              <a:t>, καθώς και ο συνδυασμός ποιοτικών και ποσοτικών μεθόδων για πιο ολοκληρωμένη αποτύπωση των αποτελεσμάτων</a:t>
            </a:r>
          </a:p>
          <a:p>
            <a:endParaRPr lang="el-GR" altLang="el-GR" dirty="0"/>
          </a:p>
        </p:txBody>
      </p:sp>
      <p:sp>
        <p:nvSpPr>
          <p:cNvPr id="46084" name="Θέση αριθμού διαφάνειας 3">
            <a:extLst>
              <a:ext uri="{FF2B5EF4-FFF2-40B4-BE49-F238E27FC236}">
                <a16:creationId xmlns:a16="http://schemas.microsoft.com/office/drawing/2014/main" xmlns="" id="{15FE65CD-9632-5F79-AEDB-92261C6F17C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30222D-9C72-4AB2-BAED-F7144FFDEC3F}" type="slidenum">
              <a:rPr lang="el-GR" altLang="el-GR" sz="1200"/>
              <a:pPr eaLnBrk="1" hangingPunct="1"/>
              <a:t>29</a:t>
            </a:fld>
            <a:endParaRPr lang="el-GR" altLang="el-GR" sz="1200"/>
          </a:p>
        </p:txBody>
      </p:sp>
    </p:spTree>
    <p:extLst>
      <p:ext uri="{BB962C8B-B14F-4D97-AF65-F5344CB8AC3E}">
        <p14:creationId xmlns:p14="http://schemas.microsoft.com/office/powerpoint/2010/main" xmlns="" val="50973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a:extLst>
              <a:ext uri="{FF2B5EF4-FFF2-40B4-BE49-F238E27FC236}">
                <a16:creationId xmlns:a16="http://schemas.microsoft.com/office/drawing/2014/main" xmlns="" id="{C5093568-4016-9D62-25EA-35D68D4C2F69}"/>
              </a:ext>
            </a:extLst>
          </p:cNvPr>
          <p:cNvSpPr>
            <a:spLocks noGrp="1" noRot="1" noChangeAspect="1" noTextEdit="1"/>
          </p:cNvSpPr>
          <p:nvPr>
            <p:ph type="sldImg"/>
          </p:nvPr>
        </p:nvSpPr>
        <p:spPr>
          <a:ln/>
        </p:spPr>
      </p:sp>
      <p:sp>
        <p:nvSpPr>
          <p:cNvPr id="53251" name="Θέση σημειώσεων 2">
            <a:extLst>
              <a:ext uri="{FF2B5EF4-FFF2-40B4-BE49-F238E27FC236}">
                <a16:creationId xmlns:a16="http://schemas.microsoft.com/office/drawing/2014/main" xmlns="" id="{5FAD7F70-DE16-CA42-0A63-75FB95C393A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a:p>
        </p:txBody>
      </p:sp>
      <p:sp>
        <p:nvSpPr>
          <p:cNvPr id="48132" name="Θέση αριθμού διαφάνειας 3">
            <a:extLst>
              <a:ext uri="{FF2B5EF4-FFF2-40B4-BE49-F238E27FC236}">
                <a16:creationId xmlns:a16="http://schemas.microsoft.com/office/drawing/2014/main" xmlns="" id="{65F95F3B-2EF1-3C59-A2FF-543235524D27}"/>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5BF297B-4BB7-47E2-8432-2C3165563CAF}" type="slidenum">
              <a:rPr lang="el-GR" altLang="el-GR" sz="1200"/>
              <a:pPr eaLnBrk="1" hangingPunct="1"/>
              <a:t>30</a:t>
            </a:fld>
            <a:endParaRPr lang="el-GR" altLang="el-G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 βασικός σκοπός της παρούσας εργασίας ήταν η ανάπτυξη και η αποτίμηση ενός καινοτόμου εκπαιδευτικού υλικού, σχεδιασμένου με βάση τις αρχές της Εξ Αποστάσεως Εκπαίδευσης.</a:t>
            </a:r>
          </a:p>
          <a:p>
            <a:r>
              <a:rPr lang="el-GR" dirty="0" smtClean="0"/>
              <a:t>Το υλικό αυτό στοχεύει στην ενίσχυση των διαπολιτισμικών δεξιοτήτων των εκπαιδευτικών και στην υποστήριξη της δημιουργίας συνεργατικών έργων στο πλαίσιο της πλατφόρμας </a:t>
            </a:r>
            <a:r>
              <a:rPr lang="el-GR" dirty="0" err="1" smtClean="0"/>
              <a:t>eTwinning</a:t>
            </a:r>
            <a:r>
              <a:rPr lang="el-GR" dirty="0" smtClean="0"/>
              <a:t>.</a:t>
            </a:r>
          </a:p>
          <a:p>
            <a:r>
              <a:rPr lang="el-GR" dirty="0" smtClean="0"/>
              <a:t>Παράλληλα, επιδιώκει να συμβάλει στην επαγγελματική τους ανάπτυξη, να καλλιεργήσει συνεργατικό πνεύμα και να ενδυναμώσει τη διαπολιτισμική εκπαίδευση μέσω της αξιοποίησης των τεχνολογιών</a:t>
            </a:r>
          </a:p>
          <a:p>
            <a:endParaRPr lang="el-GR" dirty="0"/>
          </a:p>
        </p:txBody>
      </p:sp>
      <p:sp>
        <p:nvSpPr>
          <p:cNvPr id="4" name="3 - Θέση αριθμού διαφάνειας"/>
          <p:cNvSpPr>
            <a:spLocks noGrp="1"/>
          </p:cNvSpPr>
          <p:nvPr>
            <p:ph type="sldNum" sz="quarter" idx="10"/>
          </p:nvPr>
        </p:nvSpPr>
        <p:spPr/>
        <p:txBody>
          <a:bodyPr/>
          <a:lstStyle/>
          <a:p>
            <a:fld id="{7DBC2E6C-95E5-4B71-B5F3-390A677B8761}" type="slidenum">
              <a:rPr lang="el-GR" altLang="el-GR" smtClean="0"/>
              <a:pPr/>
              <a:t>3</a:t>
            </a:fld>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1" dirty="0" err="1" smtClean="0"/>
              <a:t>🔵</a:t>
            </a:r>
            <a:r>
              <a:rPr lang="el-GR" b="1" dirty="0" smtClean="0"/>
              <a:t> Εκπαιδευτική Συνεισφορά</a:t>
            </a:r>
          </a:p>
          <a:p>
            <a:r>
              <a:rPr lang="el-GR" dirty="0" smtClean="0"/>
              <a:t>«Σε εκπαιδευτικό επίπεδο, η εργασία προσφέρει ένα οργανωμένο επιμορφωτικό υλικό βασισμένο στις αρχές της </a:t>
            </a:r>
            <a:r>
              <a:rPr lang="el-GR" dirty="0" err="1" smtClean="0"/>
              <a:t>ΕξΑΕ</a:t>
            </a:r>
            <a:r>
              <a:rPr lang="el-GR" dirty="0" smtClean="0"/>
              <a:t>. Το υλικό υποστηρίζει τους εκπαιδευτικούς της </a:t>
            </a:r>
            <a:r>
              <a:rPr lang="el-GR" dirty="0" err="1" smtClean="0"/>
              <a:t>Α’βάθμιας</a:t>
            </a:r>
            <a:r>
              <a:rPr lang="el-GR" dirty="0" smtClean="0"/>
              <a:t> στην ανάπτυξη διαπολιτισμικών δεξιοτήτων και στη δημιουργία συνεργατικών έργων, προσφέροντας πρακτικά εφαρμόσιμα εργαλεία.»</a:t>
            </a:r>
          </a:p>
          <a:p>
            <a:r>
              <a:rPr lang="el-GR" b="1" dirty="0" err="1" smtClean="0"/>
              <a:t>🟢</a:t>
            </a:r>
            <a:r>
              <a:rPr lang="el-GR" b="1" dirty="0" smtClean="0"/>
              <a:t> Ερευνητική Συνεισφορά</a:t>
            </a:r>
          </a:p>
          <a:p>
            <a:r>
              <a:rPr lang="el-GR" dirty="0" smtClean="0"/>
              <a:t>«Σε ερευνητικό επίπεδο, η εργασία δεν περιορίζεται στον σχεδιασμό υλικού, αλλά προχωρά στην ποιοτική αποτίμησή του. Μέσα από τη διερεύνηση των στάσεων των εκπαιδευτικών, παράγονται δεδομένα που εμπλουτίζουν τη γνώση γύρω από την επιμόρφωση μέσω </a:t>
            </a:r>
            <a:r>
              <a:rPr lang="el-GR" dirty="0" err="1" smtClean="0"/>
              <a:t>ΕξΑΕ</a:t>
            </a:r>
            <a:r>
              <a:rPr lang="el-GR" dirty="0" smtClean="0"/>
              <a:t>.»</a:t>
            </a:r>
          </a:p>
          <a:p>
            <a:r>
              <a:rPr lang="el-GR" b="1" dirty="0" err="1" smtClean="0"/>
              <a:t>🟡</a:t>
            </a:r>
            <a:r>
              <a:rPr lang="el-GR" b="1" dirty="0" smtClean="0"/>
              <a:t> Θεωρητική Συνεισφορά</a:t>
            </a:r>
          </a:p>
          <a:p>
            <a:r>
              <a:rPr lang="el-GR" dirty="0" smtClean="0"/>
              <a:t>«Σε θεωρητικό επίπεδο, η εργασία συνδέει τις αρχές της </a:t>
            </a:r>
            <a:r>
              <a:rPr lang="el-GR" dirty="0" err="1" smtClean="0"/>
              <a:t>ΕξΑΕ</a:t>
            </a:r>
            <a:r>
              <a:rPr lang="el-GR" dirty="0" smtClean="0"/>
              <a:t> και της </a:t>
            </a:r>
            <a:r>
              <a:rPr lang="el-GR" dirty="0" err="1" smtClean="0"/>
              <a:t>πολυμεσικής</a:t>
            </a:r>
            <a:r>
              <a:rPr lang="el-GR" dirty="0" smtClean="0"/>
              <a:t> μάθησης με την εκπαιδευτική πράξη. Μεταφέρει θεωρητικά μοντέλα σε εφαρμόσιμο επιμορφωτικό σχεδιασμό και προτείνει ένα παιδαγωγικό πλαίσιο αξιοποίησης συνεργατικών έργων.»</a:t>
            </a:r>
          </a:p>
          <a:p>
            <a:r>
              <a:rPr lang="el-GR" b="1" dirty="0" smtClean="0"/>
              <a:t>⚪ Κοινωνική / Επαγγελματική Συνεισφορά</a:t>
            </a:r>
          </a:p>
          <a:p>
            <a:r>
              <a:rPr lang="el-GR" dirty="0" smtClean="0"/>
              <a:t>«Σε κοινωνικό και επαγγελματικό επίπεδο, η εργασία ενισχύει την αξιοποίηση της πλατφόρμας </a:t>
            </a:r>
            <a:r>
              <a:rPr lang="el-GR" dirty="0" err="1" smtClean="0"/>
              <a:t>eTwinning</a:t>
            </a:r>
            <a:r>
              <a:rPr lang="el-GR" dirty="0" smtClean="0"/>
              <a:t> ως εργαλείου ευρωπαϊκής συνεργασίας και υποστηρίζει την επαγγελματική ανάπτυξη των εκπαιδευτικών, καλλιεργώντας κουλτούρα συνεργασίας και διαπολιτισμικής ευαισθητοποίησης.»</a:t>
            </a:r>
          </a:p>
          <a:p>
            <a:endParaRPr lang="el-GR" dirty="0"/>
          </a:p>
        </p:txBody>
      </p:sp>
      <p:sp>
        <p:nvSpPr>
          <p:cNvPr id="4" name="3 - Θέση αριθμού διαφάνειας"/>
          <p:cNvSpPr>
            <a:spLocks noGrp="1"/>
          </p:cNvSpPr>
          <p:nvPr>
            <p:ph type="sldNum" sz="quarter" idx="10"/>
          </p:nvPr>
        </p:nvSpPr>
        <p:spPr/>
        <p:txBody>
          <a:bodyPr/>
          <a:lstStyle/>
          <a:p>
            <a:fld id="{7DBC2E6C-95E5-4B71-B5F3-390A677B8761}" type="slidenum">
              <a:rPr lang="el-GR" altLang="el-GR" smtClean="0"/>
              <a:pPr/>
              <a:t>4</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a:extLst>
              <a:ext uri="{FF2B5EF4-FFF2-40B4-BE49-F238E27FC236}">
                <a16:creationId xmlns:a16="http://schemas.microsoft.com/office/drawing/2014/main" xmlns="" id="{CCC7A1D3-68A6-4630-05B4-C22FC6B41CDC}"/>
              </a:ext>
            </a:extLst>
          </p:cNvPr>
          <p:cNvSpPr>
            <a:spLocks noGrp="1" noRot="1" noChangeAspect="1" noTextEdit="1"/>
          </p:cNvSpPr>
          <p:nvPr>
            <p:ph type="sldImg"/>
          </p:nvPr>
        </p:nvSpPr>
        <p:spPr>
          <a:ln/>
        </p:spPr>
      </p:sp>
      <p:sp>
        <p:nvSpPr>
          <p:cNvPr id="37891" name="Θέση σημειώσεων 2">
            <a:extLst>
              <a:ext uri="{FF2B5EF4-FFF2-40B4-BE49-F238E27FC236}">
                <a16:creationId xmlns:a16="http://schemas.microsoft.com/office/drawing/2014/main" xmlns="" id="{7795B577-6F4E-B4FF-0BBD-05B3C05AD14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«Η εργασία οργανώνεται σε πέντε βασικά μέρη.</a:t>
            </a:r>
            <a:br>
              <a:rPr lang="el-GR" dirty="0" smtClean="0"/>
            </a:br>
            <a:r>
              <a:rPr lang="el-GR" dirty="0" smtClean="0"/>
              <a:t>Αρχικά παρουσιάζεται το θεωρητικό πλαίσιο που αφορά την </a:t>
            </a:r>
            <a:r>
              <a:rPr lang="el-GR" dirty="0" err="1" smtClean="0"/>
              <a:t>ΕξΑΕ</a:t>
            </a:r>
            <a:r>
              <a:rPr lang="el-GR" dirty="0" smtClean="0"/>
              <a:t>, το εκπαιδευτικό υλικό, την </a:t>
            </a:r>
            <a:r>
              <a:rPr lang="el-GR" dirty="0" err="1" smtClean="0"/>
              <a:t>πολυμεσική</a:t>
            </a:r>
            <a:r>
              <a:rPr lang="el-GR" dirty="0" smtClean="0"/>
              <a:t> μάθηση και το </a:t>
            </a:r>
            <a:r>
              <a:rPr lang="el-GR" dirty="0" err="1" smtClean="0"/>
              <a:t>eTwinning</a:t>
            </a:r>
            <a:r>
              <a:rPr lang="el-GR" dirty="0" smtClean="0"/>
              <a:t>.</a:t>
            </a:r>
            <a:br>
              <a:rPr lang="el-GR" dirty="0" smtClean="0"/>
            </a:br>
            <a:r>
              <a:rPr lang="el-GR" dirty="0" smtClean="0"/>
              <a:t>Στη συνέχεια ακολουθεί η βιβλιογραφική επισκόπηση που τεκμηριώνει την αναγκαιότητα της έρευνας.</a:t>
            </a:r>
            <a:br>
              <a:rPr lang="el-GR" dirty="0" smtClean="0"/>
            </a:br>
            <a:r>
              <a:rPr lang="el-GR" dirty="0" smtClean="0"/>
              <a:t>Έπειτα παρουσιάζεται η μεθοδολογία σχεδιασμού και αποτίμησης του εκπαιδευτικού υλικού.</a:t>
            </a:r>
            <a:br>
              <a:rPr lang="el-GR" dirty="0" smtClean="0"/>
            </a:br>
            <a:r>
              <a:rPr lang="el-GR" dirty="0" smtClean="0"/>
              <a:t>Ακολουθούν τα αποτελέσματα της έρευνας και τέλος διατυπώνονται τα συμπεράσματα και οι προτάσεις για μελλοντική έρευνα.»</a:t>
            </a:r>
            <a:endParaRPr lang="el-GR" altLang="el-GR" dirty="0"/>
          </a:p>
        </p:txBody>
      </p:sp>
      <p:sp>
        <p:nvSpPr>
          <p:cNvPr id="33796" name="Θέση αριθμού διαφάνειας 3">
            <a:extLst>
              <a:ext uri="{FF2B5EF4-FFF2-40B4-BE49-F238E27FC236}">
                <a16:creationId xmlns:a16="http://schemas.microsoft.com/office/drawing/2014/main" xmlns="" id="{E4BFBB07-8A20-3067-38C8-29C2C4FEFC61}"/>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024F13A-0BE5-4B11-A733-EF84FDC856A9}" type="slidenum">
              <a:rPr lang="el-GR" altLang="el-GR" sz="1200"/>
              <a:pPr eaLnBrk="1" hangingPunct="1"/>
              <a:t>6</a:t>
            </a:fld>
            <a:endParaRPr lang="el-GR" altLang="el-G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a:extLst>
              <a:ext uri="{FF2B5EF4-FFF2-40B4-BE49-F238E27FC236}">
                <a16:creationId xmlns:a16="http://schemas.microsoft.com/office/drawing/2014/main" xmlns="" id="{9619B16F-E87D-6671-8ABD-5FA8016AE7E5}"/>
              </a:ext>
            </a:extLst>
          </p:cNvPr>
          <p:cNvSpPr>
            <a:spLocks noGrp="1" noRot="1" noChangeAspect="1" noTextEdit="1"/>
          </p:cNvSpPr>
          <p:nvPr>
            <p:ph type="sldImg"/>
          </p:nvPr>
        </p:nvSpPr>
        <p:spPr>
          <a:ln/>
        </p:spPr>
      </p:sp>
      <p:sp>
        <p:nvSpPr>
          <p:cNvPr id="38915" name="Θέση σημειώσεων 2">
            <a:extLst>
              <a:ext uri="{FF2B5EF4-FFF2-40B4-BE49-F238E27FC236}">
                <a16:creationId xmlns:a16="http://schemas.microsoft.com/office/drawing/2014/main" xmlns="" id="{426E54A2-EAB9-30E1-4CF1-95CAE97CAAB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Στο θεωρητικό πλαίσιο ξεκινώ από την Εξ Αποστάσεως Εκπαίδευση και τον ρόλο του εκπαιδευτικού υλικού. Η </a:t>
            </a:r>
            <a:r>
              <a:rPr lang="el-GR" dirty="0" err="1" smtClean="0"/>
              <a:t>ΕξΑΕ</a:t>
            </a:r>
            <a:r>
              <a:rPr lang="el-GR" dirty="0" smtClean="0"/>
              <a:t> δεν είναι απλώς “μάθημα </a:t>
            </a:r>
            <a:r>
              <a:rPr lang="el-GR" dirty="0" err="1" smtClean="0"/>
              <a:t>online</a:t>
            </a:r>
            <a:r>
              <a:rPr lang="el-GR" dirty="0" smtClean="0"/>
              <a:t>”: βασικό της γνώρισμα είναι η </a:t>
            </a:r>
            <a:r>
              <a:rPr lang="el-GR" b="1" dirty="0" smtClean="0"/>
              <a:t>απόσταση</a:t>
            </a:r>
            <a:r>
              <a:rPr lang="el-GR" dirty="0" smtClean="0"/>
              <a:t> </a:t>
            </a:r>
            <a:r>
              <a:rPr lang="el-GR" dirty="0" err="1" smtClean="0"/>
              <a:t>εκπαιδευτή–εκπαιδευόμενου</a:t>
            </a:r>
            <a:r>
              <a:rPr lang="el-GR" dirty="0" smtClean="0"/>
              <a:t> και η ανάγκη για </a:t>
            </a:r>
            <a:r>
              <a:rPr lang="el-GR" b="1" dirty="0" smtClean="0"/>
              <a:t>κατάλληλα σχεδιασμένο υλικό</a:t>
            </a:r>
            <a:r>
              <a:rPr lang="el-GR" dirty="0" smtClean="0"/>
              <a:t> που αναλαμβάνει μέρος της διδασκαλίας. Στη σχολική </a:t>
            </a:r>
            <a:r>
              <a:rPr lang="el-GR" dirty="0" err="1" smtClean="0"/>
              <a:t>ΕξΑΕ</a:t>
            </a:r>
            <a:r>
              <a:rPr lang="el-GR" dirty="0" smtClean="0"/>
              <a:t> αυτό παίρνει μορφές αυτοδύναμες, συμπληρωματικές ή μικτές. Επειδή ακριβώς η παρουσία του εκπαιδευτή δεν είναι συνεχής, το εκπαιδευτικό υλικό γίνεται ο “πυρήνας”: πρέπει να είναι σαφές, οργανωμένο, να καθοδηγεί, να δίνει ανατροφοδότηση και να υποστηρίζει αυτονομία και αλληλεπίδραση</a:t>
            </a:r>
            <a:endParaRPr lang="el-GR" altLang="el-GR" dirty="0"/>
          </a:p>
        </p:txBody>
      </p:sp>
      <p:sp>
        <p:nvSpPr>
          <p:cNvPr id="34820" name="Θέση αριθμού διαφάνειας 3">
            <a:extLst>
              <a:ext uri="{FF2B5EF4-FFF2-40B4-BE49-F238E27FC236}">
                <a16:creationId xmlns:a16="http://schemas.microsoft.com/office/drawing/2014/main" xmlns="" id="{C120713A-5D8C-1758-9540-457983DE95B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5010E07-D948-4172-A7CC-0EF4AE063D89}" type="slidenum">
              <a:rPr lang="el-GR" altLang="el-GR" sz="1200"/>
              <a:pPr eaLnBrk="1" hangingPunct="1"/>
              <a:t>7</a:t>
            </a:fld>
            <a:endParaRPr lang="el-GR" altLang="el-G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12A2EE-81A8-19A3-954A-C2F7E8F596E4}"/>
            </a:ext>
          </a:extLst>
        </p:cNvPr>
        <p:cNvGrpSpPr/>
        <p:nvPr/>
      </p:nvGrpSpPr>
      <p:grpSpPr>
        <a:xfrm>
          <a:off x="0" y="0"/>
          <a:ext cx="0" cy="0"/>
          <a:chOff x="0" y="0"/>
          <a:chExt cx="0" cy="0"/>
        </a:xfrm>
      </p:grpSpPr>
      <p:sp>
        <p:nvSpPr>
          <p:cNvPr id="39938" name="Θέση εικόνας διαφάνειας 1">
            <a:extLst>
              <a:ext uri="{FF2B5EF4-FFF2-40B4-BE49-F238E27FC236}">
                <a16:creationId xmlns:a16="http://schemas.microsoft.com/office/drawing/2014/main" xmlns="" id="{A2652E24-2830-6F47-5DEC-ED0179A138ED}"/>
              </a:ext>
            </a:extLst>
          </p:cNvPr>
          <p:cNvSpPr>
            <a:spLocks noGrp="1" noRot="1" noChangeAspect="1" noTextEdit="1"/>
          </p:cNvSpPr>
          <p:nvPr>
            <p:ph type="sldImg"/>
          </p:nvPr>
        </p:nvSpPr>
        <p:spPr>
          <a:ln/>
        </p:spPr>
      </p:sp>
      <p:sp>
        <p:nvSpPr>
          <p:cNvPr id="39939" name="Θέση σημειώσεων 2">
            <a:extLst>
              <a:ext uri="{FF2B5EF4-FFF2-40B4-BE49-F238E27FC236}">
                <a16:creationId xmlns:a16="http://schemas.microsoft.com/office/drawing/2014/main" xmlns="" id="{95B1D346-7DD0-FA84-8A47-5B5852FF816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Στη συνέχεια περνάω στη λογική του σχεδιασμού και της συνεργασίας. Για να είναι αποτελεσματικό ένα ψηφιακό επιμορφωτικό υλικό, στηρίζεται στις </a:t>
            </a:r>
            <a:r>
              <a:rPr lang="el-GR" b="1" dirty="0" smtClean="0"/>
              <a:t>αρχές της </a:t>
            </a:r>
            <a:r>
              <a:rPr lang="el-GR" b="1" dirty="0" err="1" smtClean="0"/>
              <a:t>Πολυμεσικής</a:t>
            </a:r>
            <a:r>
              <a:rPr lang="el-GR" b="1" dirty="0" smtClean="0"/>
              <a:t> Μάθησης του </a:t>
            </a:r>
            <a:r>
              <a:rPr lang="el-GR" b="1" dirty="0" err="1" smtClean="0"/>
              <a:t>Mayer</a:t>
            </a:r>
            <a:r>
              <a:rPr lang="el-GR" dirty="0" smtClean="0"/>
              <a:t>, δηλαδή πώς συνδυάζουμε </a:t>
            </a:r>
            <a:r>
              <a:rPr lang="el-GR" dirty="0" err="1" smtClean="0"/>
              <a:t>κείμενο–εικόνα–ήχο</a:t>
            </a:r>
            <a:r>
              <a:rPr lang="el-GR" dirty="0" smtClean="0"/>
              <a:t> χωρίς να αυξάνουμε τον γνωστικό φόρτο. Μετά εστιάζω στο </a:t>
            </a:r>
            <a:r>
              <a:rPr lang="el-GR" dirty="0" err="1" smtClean="0"/>
              <a:t>eTwinning</a:t>
            </a:r>
            <a:r>
              <a:rPr lang="el-GR" dirty="0" smtClean="0"/>
              <a:t>: λειτουργεί ως </a:t>
            </a:r>
            <a:r>
              <a:rPr lang="el-GR" b="1" dirty="0" smtClean="0"/>
              <a:t>πλαίσιο συνεργασίας σχολείων</a:t>
            </a:r>
            <a:r>
              <a:rPr lang="el-GR" dirty="0" smtClean="0"/>
              <a:t> αλλά και ως </a:t>
            </a:r>
            <a:r>
              <a:rPr lang="el-GR" b="1" dirty="0" smtClean="0"/>
              <a:t>κοινότητα πρακτικής</a:t>
            </a:r>
            <a:r>
              <a:rPr lang="el-GR" dirty="0" smtClean="0"/>
              <a:t>, όπου οι εκπαιδευτικοί αναπτύσσουν ψηφιακές, παιδαγωγικές και συνεργατικές δεξιότητες μέσα από κοινά έργα και ανταλλαγή εμπειριών. </a:t>
            </a:r>
          </a:p>
          <a:p>
            <a:r>
              <a:rPr lang="el-GR" dirty="0" err="1" smtClean="0"/>
              <a:t>Δηλαδη</a:t>
            </a:r>
            <a:r>
              <a:rPr lang="el-GR" dirty="0" smtClean="0"/>
              <a:t>: Το </a:t>
            </a:r>
            <a:r>
              <a:rPr lang="el-GR" dirty="0" err="1" smtClean="0"/>
              <a:t>eTwinning</a:t>
            </a:r>
            <a:r>
              <a:rPr lang="el-GR" dirty="0" smtClean="0"/>
              <a:t> αποτελεί ευρωπαϊκή κοινότητα μάθησης και </a:t>
            </a:r>
            <a:r>
              <a:rPr lang="el-GR" dirty="0" err="1" smtClean="0"/>
              <a:t>πρακτικής,όπου</a:t>
            </a:r>
            <a:r>
              <a:rPr lang="el-GR" dirty="0" smtClean="0"/>
              <a:t> εκπαιδευτικοί συνεργάζονται εξ αποστάσεως,</a:t>
            </a:r>
            <a:r>
              <a:rPr lang="el-GR" baseline="0" dirty="0" smtClean="0"/>
              <a:t> </a:t>
            </a:r>
            <a:r>
              <a:rPr lang="el-GR" dirty="0" smtClean="0"/>
              <a:t>συν-σχεδιάζουν έργα και </a:t>
            </a:r>
            <a:r>
              <a:rPr lang="el-GR" dirty="0" err="1" smtClean="0"/>
              <a:t>αναστοχάζονται</a:t>
            </a:r>
            <a:r>
              <a:rPr lang="el-GR" dirty="0" smtClean="0"/>
              <a:t> πάνω στη διδακτική τους πρακτική.</a:t>
            </a:r>
          </a:p>
          <a:p>
            <a:r>
              <a:rPr lang="el-GR" dirty="0" smtClean="0"/>
              <a:t>«Στην </a:t>
            </a:r>
            <a:r>
              <a:rPr lang="el-GR" dirty="0" err="1" smtClean="0"/>
              <a:t>ΕξΑΕ</a:t>
            </a:r>
            <a:r>
              <a:rPr lang="el-GR" dirty="0" smtClean="0"/>
              <a:t>, επειδή υπάρχει απόσταση, το εκπαιδευτικό υλικό αποκτά κεντρικό ρόλο…»</a:t>
            </a:r>
          </a:p>
          <a:p>
            <a:r>
              <a:rPr lang="el-GR" dirty="0" smtClean="0"/>
              <a:t>και</a:t>
            </a:r>
          </a:p>
          <a:p>
            <a:r>
              <a:rPr lang="el-GR" dirty="0" smtClean="0"/>
              <a:t>«Η αποτελεσματική επιμόρφωση απαιτεί σωστό </a:t>
            </a:r>
            <a:r>
              <a:rPr lang="el-GR" dirty="0" err="1" smtClean="0"/>
              <a:t>πολυμεσικό</a:t>
            </a:r>
            <a:r>
              <a:rPr lang="el-GR" dirty="0" smtClean="0"/>
              <a:t> σχεδιασμό και συνεργατικό πλαίσιο…»</a:t>
            </a:r>
          </a:p>
          <a:p>
            <a:endParaRPr lang="el-GR" altLang="el-GR" dirty="0"/>
          </a:p>
        </p:txBody>
      </p:sp>
      <p:sp>
        <p:nvSpPr>
          <p:cNvPr id="34820" name="Θέση αριθμού διαφάνειας 3">
            <a:extLst>
              <a:ext uri="{FF2B5EF4-FFF2-40B4-BE49-F238E27FC236}">
                <a16:creationId xmlns:a16="http://schemas.microsoft.com/office/drawing/2014/main" xmlns="" id="{B19C6FB1-B3F9-D67A-E05A-068ADABC38BE}"/>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1D90FF1-44F7-4CB1-9BA6-A3FAB1B2BDC1}" type="slidenum">
              <a:rPr lang="el-GR" altLang="el-GR" sz="1200"/>
              <a:pPr eaLnBrk="1" hangingPunct="1"/>
              <a:t>8</a:t>
            </a:fld>
            <a:endParaRPr lang="el-GR" altLang="el-GR" sz="1200"/>
          </a:p>
        </p:txBody>
      </p:sp>
    </p:spTree>
    <p:extLst>
      <p:ext uri="{BB962C8B-B14F-4D97-AF65-F5344CB8AC3E}">
        <p14:creationId xmlns:p14="http://schemas.microsoft.com/office/powerpoint/2010/main" xmlns="" val="207222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a:extLst>
              <a:ext uri="{FF2B5EF4-FFF2-40B4-BE49-F238E27FC236}">
                <a16:creationId xmlns:a16="http://schemas.microsoft.com/office/drawing/2014/main" xmlns="" id="{7C0D0280-1817-6683-6A24-A9EDC98EA111}"/>
              </a:ext>
            </a:extLst>
          </p:cNvPr>
          <p:cNvSpPr>
            <a:spLocks noGrp="1" noRot="1" noChangeAspect="1" noTextEdit="1"/>
          </p:cNvSpPr>
          <p:nvPr>
            <p:ph type="sldImg"/>
          </p:nvPr>
        </p:nvSpPr>
        <p:spPr>
          <a:ln/>
        </p:spPr>
      </p:sp>
      <p:sp>
        <p:nvSpPr>
          <p:cNvPr id="41987" name="Θέση σημειώσεων 2">
            <a:extLst>
              <a:ext uri="{FF2B5EF4-FFF2-40B4-BE49-F238E27FC236}">
                <a16:creationId xmlns:a16="http://schemas.microsoft.com/office/drawing/2014/main" xmlns="" id="{0594274D-BFE6-6930-6493-582866A36A3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«Στη βιβλιογραφική επισκόπηση συγκέντρωσα εμπειρικές μελέτες και ευρωπαϊκές εκθέσεις που αφορούν τον σχεδιασμό και την αποτίμηση εκπαιδευτικού υλικού στην </a:t>
            </a:r>
            <a:r>
              <a:rPr lang="el-GR" dirty="0" err="1" smtClean="0"/>
              <a:t>ΕξΑΕ</a:t>
            </a:r>
            <a:r>
              <a:rPr lang="el-GR" dirty="0" smtClean="0"/>
              <a:t>, καθώς και την επιμόρφωση εκπαιδευτικών σε ψηφιακά συνεργατικά περιβάλλοντα, με έμφαση στο </a:t>
            </a:r>
            <a:r>
              <a:rPr lang="el-GR" dirty="0" err="1" smtClean="0"/>
              <a:t>eTwinning</a:t>
            </a:r>
            <a:r>
              <a:rPr lang="el-GR" dirty="0" smtClean="0"/>
              <a:t>.</a:t>
            </a:r>
            <a:br>
              <a:rPr lang="el-GR" dirty="0" smtClean="0"/>
            </a:br>
            <a:r>
              <a:rPr lang="el-GR" dirty="0" smtClean="0"/>
              <a:t>Για κάθε μελέτη εξέτασα το ερευνητικό πλαίσιο, τη μεθοδολογία και τα βασικά ευρήματα, καθώς και τις προκλήσεις εφαρμογής.</a:t>
            </a:r>
            <a:br>
              <a:rPr lang="el-GR" dirty="0" smtClean="0"/>
            </a:br>
            <a:r>
              <a:rPr lang="el-GR" dirty="0" smtClean="0"/>
              <a:t>Στόχος ήταν να αναδειχθούν τα σταθερά συμπεράσματα της βιβλιογραφίας και κυρίως το ερευνητικό κενό: η περιορισμένη έρευνα για συστηματικά σχεδιασμένο και αποτιμημένο επιμορφωτικό υλικό </a:t>
            </a:r>
            <a:r>
              <a:rPr lang="el-GR" dirty="0" err="1" smtClean="0"/>
              <a:t>ΕξΑΕ</a:t>
            </a:r>
            <a:r>
              <a:rPr lang="el-GR" dirty="0" smtClean="0"/>
              <a:t> για εκπαιδευτικούς Πρωτοβάθμιας στο πλαίσιο του </a:t>
            </a:r>
            <a:r>
              <a:rPr lang="el-GR" dirty="0" err="1" smtClean="0"/>
              <a:t>eTwinning</a:t>
            </a:r>
            <a:r>
              <a:rPr lang="el-GR" dirty="0" smtClean="0"/>
              <a:t>.»</a:t>
            </a:r>
            <a:endParaRPr lang="el-GR" altLang="el-GR" dirty="0"/>
          </a:p>
        </p:txBody>
      </p:sp>
      <p:sp>
        <p:nvSpPr>
          <p:cNvPr id="35844" name="Θέση αριθμού διαφάνειας 3">
            <a:extLst>
              <a:ext uri="{FF2B5EF4-FFF2-40B4-BE49-F238E27FC236}">
                <a16:creationId xmlns:a16="http://schemas.microsoft.com/office/drawing/2014/main" xmlns="" id="{37E7F87D-17F3-B4DB-EB00-A92C7FA7E1E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E8B67A3-3302-4FE8-99E1-A9F2D9AB563E}" type="slidenum">
              <a:rPr lang="el-GR" altLang="el-GR" sz="1200"/>
              <a:pPr eaLnBrk="1" hangingPunct="1"/>
              <a:t>9</a:t>
            </a:fld>
            <a:endParaRPr lang="el-GR" altLang="el-G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0D889F-449C-12D5-9714-024A97DDB941}"/>
            </a:ext>
          </a:extLst>
        </p:cNvPr>
        <p:cNvGrpSpPr/>
        <p:nvPr/>
      </p:nvGrpSpPr>
      <p:grpSpPr>
        <a:xfrm>
          <a:off x="0" y="0"/>
          <a:ext cx="0" cy="0"/>
          <a:chOff x="0" y="0"/>
          <a:chExt cx="0" cy="0"/>
        </a:xfrm>
      </p:grpSpPr>
      <p:sp>
        <p:nvSpPr>
          <p:cNvPr id="43010" name="Θέση εικόνας διαφάνειας 1">
            <a:extLst>
              <a:ext uri="{FF2B5EF4-FFF2-40B4-BE49-F238E27FC236}">
                <a16:creationId xmlns:a16="http://schemas.microsoft.com/office/drawing/2014/main" xmlns="" id="{5ACD0B5D-9AFF-2205-6E27-B9330BD426CE}"/>
              </a:ext>
            </a:extLst>
          </p:cNvPr>
          <p:cNvSpPr>
            <a:spLocks noGrp="1" noRot="1" noChangeAspect="1" noTextEdit="1"/>
          </p:cNvSpPr>
          <p:nvPr>
            <p:ph type="sldImg"/>
          </p:nvPr>
        </p:nvSpPr>
        <p:spPr>
          <a:ln/>
        </p:spPr>
      </p:sp>
      <p:sp>
        <p:nvSpPr>
          <p:cNvPr id="43011" name="Θέση σημειώσεων 2">
            <a:extLst>
              <a:ext uri="{FF2B5EF4-FFF2-40B4-BE49-F238E27FC236}">
                <a16:creationId xmlns:a16="http://schemas.microsoft.com/office/drawing/2014/main" xmlns="" id="{ADA0B73F-2E35-121E-444D-AD824AC2ECD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a:p>
        </p:txBody>
      </p:sp>
      <p:sp>
        <p:nvSpPr>
          <p:cNvPr id="35844" name="Θέση αριθμού διαφάνειας 3">
            <a:extLst>
              <a:ext uri="{FF2B5EF4-FFF2-40B4-BE49-F238E27FC236}">
                <a16:creationId xmlns:a16="http://schemas.microsoft.com/office/drawing/2014/main" xmlns="" id="{8410C839-9342-B2EC-1158-A03D2CC3D82A}"/>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FACFC27-EAA4-4936-939E-248DCC36BCDB}" type="slidenum">
              <a:rPr lang="el-GR" altLang="el-GR" sz="1200"/>
              <a:pPr eaLnBrk="1" hangingPunct="1"/>
              <a:t>10</a:t>
            </a:fld>
            <a:endParaRPr lang="el-GR" altLang="el-GR" sz="1200"/>
          </a:p>
        </p:txBody>
      </p:sp>
    </p:spTree>
    <p:extLst>
      <p:ext uri="{BB962C8B-B14F-4D97-AF65-F5344CB8AC3E}">
        <p14:creationId xmlns:p14="http://schemas.microsoft.com/office/powerpoint/2010/main" xmlns="" val="307645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61">
            <a:extLst>
              <a:ext uri="{FF2B5EF4-FFF2-40B4-BE49-F238E27FC236}">
                <a16:creationId xmlns:a16="http://schemas.microsoft.com/office/drawing/2014/main" xmlns="" id="{FCB77849-8ABA-56F5-84C7-7FEDA2632B94}"/>
              </a:ext>
            </a:extLst>
          </p:cNvPr>
          <p:cNvSpPr/>
          <p:nvPr userDrawn="1"/>
        </p:nvSpPr>
        <p:spPr>
          <a:xfrm>
            <a:off x="0" y="0"/>
            <a:ext cx="468313"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5" name="Ορθογώνιο 4">
            <a:extLst>
              <a:ext uri="{FF2B5EF4-FFF2-40B4-BE49-F238E27FC236}">
                <a16:creationId xmlns:a16="http://schemas.microsoft.com/office/drawing/2014/main" xmlns="" id="{FC1F9D45-71D0-68AF-1D37-A20F9EE9F47E}"/>
              </a:ext>
            </a:extLst>
          </p:cNvPr>
          <p:cNvSpPr/>
          <p:nvPr userDrawn="1"/>
        </p:nvSpPr>
        <p:spPr>
          <a:xfrm>
            <a:off x="468313" y="765175"/>
            <a:ext cx="574675"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Πεντάγωνο 9">
            <a:extLst>
              <a:ext uri="{FF2B5EF4-FFF2-40B4-BE49-F238E27FC236}">
                <a16:creationId xmlns:a16="http://schemas.microsoft.com/office/drawing/2014/main" xmlns="" id="{47BE48C8-BC73-B3CB-C785-2A1BCC6A47EC}"/>
              </a:ext>
            </a:extLst>
          </p:cNvPr>
          <p:cNvSpPr/>
          <p:nvPr userDrawn="1"/>
        </p:nvSpPr>
        <p:spPr>
          <a:xfrm>
            <a:off x="468313" y="2316163"/>
            <a:ext cx="674687" cy="792162"/>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7" name="Θέση ημερομηνίας 3">
            <a:extLst>
              <a:ext uri="{FF2B5EF4-FFF2-40B4-BE49-F238E27FC236}">
                <a16:creationId xmlns:a16="http://schemas.microsoft.com/office/drawing/2014/main" xmlns="" id="{40FD6868-8012-E077-2BAC-ADF34B07A4C9}"/>
              </a:ext>
            </a:extLst>
          </p:cNvPr>
          <p:cNvSpPr>
            <a:spLocks noGrp="1"/>
          </p:cNvSpPr>
          <p:nvPr>
            <p:ph type="dt" sz="half" idx="10"/>
          </p:nvPr>
        </p:nvSpPr>
        <p:spPr/>
        <p:txBody>
          <a:bodyPr/>
          <a:lstStyle>
            <a:lvl1pPr>
              <a:defRPr/>
            </a:lvl1pPr>
          </a:lstStyle>
          <a:p>
            <a:pPr>
              <a:defRPr/>
            </a:pPr>
            <a:endParaRPr lang="de-DE"/>
          </a:p>
        </p:txBody>
      </p:sp>
      <p:sp>
        <p:nvSpPr>
          <p:cNvPr id="8" name="Θέση υποσέλιδου 4">
            <a:extLst>
              <a:ext uri="{FF2B5EF4-FFF2-40B4-BE49-F238E27FC236}">
                <a16:creationId xmlns:a16="http://schemas.microsoft.com/office/drawing/2014/main" xmlns="" id="{8E843EF9-F949-FFB3-7691-B22502ACB1F7}"/>
              </a:ext>
            </a:extLst>
          </p:cNvPr>
          <p:cNvSpPr>
            <a:spLocks noGrp="1"/>
          </p:cNvSpPr>
          <p:nvPr>
            <p:ph type="ftr" sz="quarter" idx="11"/>
          </p:nvPr>
        </p:nvSpPr>
        <p:spPr/>
        <p:txBody>
          <a:bodyPr/>
          <a:lstStyle>
            <a:lvl1pPr>
              <a:defRPr/>
            </a:lvl1pPr>
          </a:lstStyle>
          <a:p>
            <a:pPr>
              <a:defRPr/>
            </a:pPr>
            <a:endParaRPr lang="de-DE"/>
          </a:p>
        </p:txBody>
      </p:sp>
      <p:sp>
        <p:nvSpPr>
          <p:cNvPr id="9" name="Θέση αριθμού διαφάνειας 5">
            <a:extLst>
              <a:ext uri="{FF2B5EF4-FFF2-40B4-BE49-F238E27FC236}">
                <a16:creationId xmlns:a16="http://schemas.microsoft.com/office/drawing/2014/main" xmlns="" id="{BB4E15DD-275F-3D56-C8C3-EBF2F7973EC1}"/>
              </a:ext>
            </a:extLst>
          </p:cNvPr>
          <p:cNvSpPr>
            <a:spLocks noGrp="1"/>
          </p:cNvSpPr>
          <p:nvPr>
            <p:ph type="sldNum" sz="quarter" idx="12"/>
          </p:nvPr>
        </p:nvSpPr>
        <p:spPr/>
        <p:txBody>
          <a:bodyPr/>
          <a:lstStyle>
            <a:lvl1pPr>
              <a:defRPr/>
            </a:lvl1pPr>
          </a:lstStyle>
          <a:p>
            <a:fld id="{CD7B70BB-4B41-4ACC-B597-177153D09A94}" type="slidenum">
              <a:rPr lang="de-DE" altLang="el-GR"/>
              <a:pPr/>
              <a:t>‹#›</a:t>
            </a:fld>
            <a:endParaRPr lang="de-DE" altLang="el-GR"/>
          </a:p>
        </p:txBody>
      </p:sp>
    </p:spTree>
    <p:extLst>
      <p:ext uri="{BB962C8B-B14F-4D97-AF65-F5344CB8AC3E}">
        <p14:creationId xmlns:p14="http://schemas.microsoft.com/office/powerpoint/2010/main" xmlns="" val="16739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D8E75AB5-D506-F2C8-AA51-1C316CE2AE68}"/>
              </a:ext>
            </a:extLst>
          </p:cNvPr>
          <p:cNvSpPr>
            <a:spLocks noGrp="1"/>
          </p:cNvSpPr>
          <p:nvPr>
            <p:ph type="dt" sz="half" idx="10"/>
          </p:nvPr>
        </p:nvSpPr>
        <p:spPr/>
        <p:txBody>
          <a:bodyPr/>
          <a:lstStyle>
            <a:lvl1pPr>
              <a:defRPr/>
            </a:lvl1pPr>
          </a:lstStyle>
          <a:p>
            <a:pPr>
              <a:defRPr/>
            </a:pPr>
            <a:fld id="{9579AFF6-1314-4C86-A667-C29A4961177F}" type="datetimeFigureOut">
              <a:rPr lang="en-US"/>
              <a:pPr>
                <a:defRPr/>
              </a:pPr>
              <a:t>3/18/2026</a:t>
            </a:fld>
            <a:endParaRPr lang="en-US"/>
          </a:p>
        </p:txBody>
      </p:sp>
      <p:sp>
        <p:nvSpPr>
          <p:cNvPr id="5" name="Θέση υποσέλιδου 4">
            <a:extLst>
              <a:ext uri="{FF2B5EF4-FFF2-40B4-BE49-F238E27FC236}">
                <a16:creationId xmlns:a16="http://schemas.microsoft.com/office/drawing/2014/main" xmlns="" id="{686FBE21-9ECA-B757-B08D-9C70606984D9}"/>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xmlns="" id="{49E9B494-3431-60E3-9993-E86F8917E741}"/>
              </a:ext>
            </a:extLst>
          </p:cNvPr>
          <p:cNvSpPr>
            <a:spLocks noGrp="1"/>
          </p:cNvSpPr>
          <p:nvPr>
            <p:ph type="sldNum" sz="quarter" idx="12"/>
          </p:nvPr>
        </p:nvSpPr>
        <p:spPr/>
        <p:txBody>
          <a:bodyPr/>
          <a:lstStyle>
            <a:lvl1pPr>
              <a:defRPr/>
            </a:lvl1pPr>
          </a:lstStyle>
          <a:p>
            <a:fld id="{DA9BDD2B-2F87-49AE-A027-55558A8174E5}" type="slidenum">
              <a:rPr lang="en-US" altLang="el-GR"/>
              <a:pPr/>
              <a:t>‹#›</a:t>
            </a:fld>
            <a:endParaRPr lang="en-US" altLang="el-GR"/>
          </a:p>
        </p:txBody>
      </p:sp>
    </p:spTree>
    <p:extLst>
      <p:ext uri="{BB962C8B-B14F-4D97-AF65-F5344CB8AC3E}">
        <p14:creationId xmlns:p14="http://schemas.microsoft.com/office/powerpoint/2010/main" xmlns="" val="183325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CC05AE7D-874C-9ADA-9ABE-3B6409AFA3E2}"/>
              </a:ext>
            </a:extLst>
          </p:cNvPr>
          <p:cNvSpPr>
            <a:spLocks noGrp="1"/>
          </p:cNvSpPr>
          <p:nvPr>
            <p:ph type="dt" sz="half" idx="10"/>
          </p:nvPr>
        </p:nvSpPr>
        <p:spPr/>
        <p:txBody>
          <a:bodyPr/>
          <a:lstStyle>
            <a:lvl1pPr>
              <a:defRPr/>
            </a:lvl1pPr>
          </a:lstStyle>
          <a:p>
            <a:pPr>
              <a:defRPr/>
            </a:pPr>
            <a:fld id="{9E030984-A417-4E9E-A674-62381C15BE2C}" type="datetimeFigureOut">
              <a:rPr lang="en-US"/>
              <a:pPr>
                <a:defRPr/>
              </a:pPr>
              <a:t>3/18/2026</a:t>
            </a:fld>
            <a:endParaRPr lang="en-US"/>
          </a:p>
        </p:txBody>
      </p:sp>
      <p:sp>
        <p:nvSpPr>
          <p:cNvPr id="5" name="Θέση υποσέλιδου 4">
            <a:extLst>
              <a:ext uri="{FF2B5EF4-FFF2-40B4-BE49-F238E27FC236}">
                <a16:creationId xmlns:a16="http://schemas.microsoft.com/office/drawing/2014/main" xmlns="" id="{9F831258-BB4D-A6C1-E364-4E4B5442ACE0}"/>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xmlns="" id="{F0830707-DDA7-884E-6DB8-6E796C8B14BB}"/>
              </a:ext>
            </a:extLst>
          </p:cNvPr>
          <p:cNvSpPr>
            <a:spLocks noGrp="1"/>
          </p:cNvSpPr>
          <p:nvPr>
            <p:ph type="sldNum" sz="quarter" idx="12"/>
          </p:nvPr>
        </p:nvSpPr>
        <p:spPr/>
        <p:txBody>
          <a:bodyPr/>
          <a:lstStyle>
            <a:lvl1pPr>
              <a:defRPr/>
            </a:lvl1pPr>
          </a:lstStyle>
          <a:p>
            <a:fld id="{378A766F-6A33-46E3-8CD0-93FEF7ED7381}" type="slidenum">
              <a:rPr lang="en-US" altLang="el-GR"/>
              <a:pPr/>
              <a:t>‹#›</a:t>
            </a:fld>
            <a:endParaRPr lang="en-US" altLang="el-GR"/>
          </a:p>
        </p:txBody>
      </p:sp>
    </p:spTree>
    <p:extLst>
      <p:ext uri="{BB962C8B-B14F-4D97-AF65-F5344CB8AC3E}">
        <p14:creationId xmlns:p14="http://schemas.microsoft.com/office/powerpoint/2010/main" xmlns="" val="28782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xmlns="" id="{312060BA-749E-778A-AFFE-FD3B72BF06CA}"/>
              </a:ext>
            </a:extLst>
          </p:cNvPr>
          <p:cNvSpPr/>
          <p:nvPr userDrawn="1"/>
        </p:nvSpPr>
        <p:spPr>
          <a:xfrm>
            <a:off x="0" y="0"/>
            <a:ext cx="468313"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4" name="15 - Ευθεία γραμμή σύνδεσης">
            <a:extLst>
              <a:ext uri="{FF2B5EF4-FFF2-40B4-BE49-F238E27FC236}">
                <a16:creationId xmlns:a16="http://schemas.microsoft.com/office/drawing/2014/main" xmlns="" id="{8A951D04-BFC8-81FF-DBAB-82B9F241DF6F}"/>
              </a:ext>
            </a:extLst>
          </p:cNvPr>
          <p:cNvCxnSpPr>
            <a:cxnSpLocks noChangeShapeType="1"/>
          </p:cNvCxnSpPr>
          <p:nvPr userDrawn="1"/>
        </p:nvCxnSpPr>
        <p:spPr bwMode="auto">
          <a:xfrm>
            <a:off x="1522413" y="1193800"/>
            <a:ext cx="7034212" cy="7938"/>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5" name="15 - Ευθεία γραμμή σύνδεσης">
            <a:extLst>
              <a:ext uri="{FF2B5EF4-FFF2-40B4-BE49-F238E27FC236}">
                <a16:creationId xmlns:a16="http://schemas.microsoft.com/office/drawing/2014/main" xmlns="" id="{BC8397D0-A1DF-B89A-CF2E-B640424A8840}"/>
              </a:ext>
            </a:extLst>
          </p:cNvPr>
          <p:cNvCxnSpPr/>
          <p:nvPr userDrawn="1"/>
        </p:nvCxnSpPr>
        <p:spPr bwMode="auto">
          <a:xfrm>
            <a:off x="468313" y="6453188"/>
            <a:ext cx="8475662" cy="19050"/>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6" name="Ορθογώνιο 5">
            <a:extLst>
              <a:ext uri="{FF2B5EF4-FFF2-40B4-BE49-F238E27FC236}">
                <a16:creationId xmlns:a16="http://schemas.microsoft.com/office/drawing/2014/main" xmlns="" id="{911C0742-4998-C4F7-DD5F-05DCB8F40DA5}"/>
              </a:ext>
            </a:extLst>
          </p:cNvPr>
          <p:cNvSpPr/>
          <p:nvPr userDrawn="1"/>
        </p:nvSpPr>
        <p:spPr>
          <a:xfrm>
            <a:off x="468313" y="628650"/>
            <a:ext cx="574675"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Πεντάγωνο 11">
            <a:extLst>
              <a:ext uri="{FF2B5EF4-FFF2-40B4-BE49-F238E27FC236}">
                <a16:creationId xmlns:a16="http://schemas.microsoft.com/office/drawing/2014/main" xmlns="" id="{22B0BA2D-8C7E-EA59-3AD0-FA74C93C48E5}"/>
              </a:ext>
            </a:extLst>
          </p:cNvPr>
          <p:cNvSpPr/>
          <p:nvPr userDrawn="1"/>
        </p:nvSpPr>
        <p:spPr>
          <a:xfrm>
            <a:off x="468313" y="603250"/>
            <a:ext cx="674687" cy="792163"/>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Θέση περιεχομένου 2"/>
          <p:cNvSpPr>
            <a:spLocks noGrp="1"/>
          </p:cNvSpPr>
          <p:nvPr>
            <p:ph idx="1"/>
          </p:nvPr>
        </p:nvSpPr>
        <p:spPr/>
        <p:txBody>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a:t>Στυλ κύριου τίτλου</a:t>
            </a:r>
          </a:p>
        </p:txBody>
      </p:sp>
      <p:sp>
        <p:nvSpPr>
          <p:cNvPr id="8" name="Θέση ημερομηνίας 3">
            <a:extLst>
              <a:ext uri="{FF2B5EF4-FFF2-40B4-BE49-F238E27FC236}">
                <a16:creationId xmlns:a16="http://schemas.microsoft.com/office/drawing/2014/main" xmlns="" id="{750F70A3-2FDC-EEBE-59DE-AAFBB3C95796}"/>
              </a:ext>
            </a:extLst>
          </p:cNvPr>
          <p:cNvSpPr>
            <a:spLocks noGrp="1"/>
          </p:cNvSpPr>
          <p:nvPr>
            <p:ph type="dt" sz="half" idx="10"/>
          </p:nvPr>
        </p:nvSpPr>
        <p:spPr/>
        <p:txBody>
          <a:bodyPr/>
          <a:lstStyle>
            <a:lvl1pPr>
              <a:defRPr/>
            </a:lvl1pPr>
          </a:lstStyle>
          <a:p>
            <a:pPr>
              <a:defRPr/>
            </a:pPr>
            <a:r>
              <a:rPr lang="el-GR"/>
              <a:t>2016</a:t>
            </a:r>
            <a:endParaRPr lang="en-US"/>
          </a:p>
        </p:txBody>
      </p:sp>
      <p:sp>
        <p:nvSpPr>
          <p:cNvPr id="9" name="Θέση υποσέλιδου 4">
            <a:extLst>
              <a:ext uri="{FF2B5EF4-FFF2-40B4-BE49-F238E27FC236}">
                <a16:creationId xmlns:a16="http://schemas.microsoft.com/office/drawing/2014/main" xmlns="" id="{482652BC-7040-DF79-5983-6AF9A44712BF}"/>
              </a:ext>
            </a:extLst>
          </p:cNvPr>
          <p:cNvSpPr>
            <a:spLocks noGrp="1"/>
          </p:cNvSpPr>
          <p:nvPr>
            <p:ph type="ftr" sz="quarter" idx="11"/>
          </p:nvPr>
        </p:nvSpPr>
        <p:spPr/>
        <p:txBody>
          <a:bodyPr/>
          <a:lstStyle>
            <a:lvl1pPr>
              <a:defRPr/>
            </a:lvl1pPr>
          </a:lstStyle>
          <a:p>
            <a:pPr>
              <a:defRPr/>
            </a:pPr>
            <a:r>
              <a:rPr lang="el-GR"/>
              <a:t>Δρ Χαράλαμπος Μουζάκης</a:t>
            </a:r>
            <a:endParaRPr lang="en-US"/>
          </a:p>
        </p:txBody>
      </p:sp>
      <p:sp>
        <p:nvSpPr>
          <p:cNvPr id="10" name="Θέση αριθμού διαφάνειας 5">
            <a:extLst>
              <a:ext uri="{FF2B5EF4-FFF2-40B4-BE49-F238E27FC236}">
                <a16:creationId xmlns:a16="http://schemas.microsoft.com/office/drawing/2014/main" xmlns="" id="{51BE860F-C238-1B54-2ABA-D28E7785B98B}"/>
              </a:ext>
            </a:extLst>
          </p:cNvPr>
          <p:cNvSpPr>
            <a:spLocks noGrp="1"/>
          </p:cNvSpPr>
          <p:nvPr>
            <p:ph type="sldNum" sz="quarter" idx="12"/>
          </p:nvPr>
        </p:nvSpPr>
        <p:spPr/>
        <p:txBody>
          <a:bodyPr/>
          <a:lstStyle>
            <a:lvl1pPr>
              <a:defRPr/>
            </a:lvl1pPr>
          </a:lstStyle>
          <a:p>
            <a:fld id="{FCF87694-EA05-4325-B9A4-8E8EC81A9412}" type="slidenum">
              <a:rPr lang="en-US" altLang="el-GR"/>
              <a:pPr/>
              <a:t>‹#›</a:t>
            </a:fld>
            <a:endParaRPr lang="en-US" altLang="el-GR"/>
          </a:p>
        </p:txBody>
      </p:sp>
    </p:spTree>
    <p:extLst>
      <p:ext uri="{BB962C8B-B14F-4D97-AF65-F5344CB8AC3E}">
        <p14:creationId xmlns:p14="http://schemas.microsoft.com/office/powerpoint/2010/main" xmlns="" val="141508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xmlns="" id="{A0C15D50-6B76-7F34-C879-2AAD4C25F27E}"/>
              </a:ext>
            </a:extLst>
          </p:cNvPr>
          <p:cNvSpPr>
            <a:spLocks noGrp="1"/>
          </p:cNvSpPr>
          <p:nvPr>
            <p:ph type="dt" sz="half" idx="10"/>
          </p:nvPr>
        </p:nvSpPr>
        <p:spPr/>
        <p:txBody>
          <a:bodyPr/>
          <a:lstStyle>
            <a:lvl1pPr>
              <a:defRPr/>
            </a:lvl1pPr>
          </a:lstStyle>
          <a:p>
            <a:pPr>
              <a:defRPr/>
            </a:pPr>
            <a:fld id="{72D8BE14-DA5C-4EDE-A4E3-965275D6FAD2}" type="datetimeFigureOut">
              <a:rPr lang="en-US"/>
              <a:pPr>
                <a:defRPr/>
              </a:pPr>
              <a:t>3/18/2026</a:t>
            </a:fld>
            <a:endParaRPr lang="en-US"/>
          </a:p>
        </p:txBody>
      </p:sp>
      <p:sp>
        <p:nvSpPr>
          <p:cNvPr id="5" name="Θέση υποσέλιδου 4">
            <a:extLst>
              <a:ext uri="{FF2B5EF4-FFF2-40B4-BE49-F238E27FC236}">
                <a16:creationId xmlns:a16="http://schemas.microsoft.com/office/drawing/2014/main" xmlns="" id="{E0B39B38-5E62-4B92-CAAB-96DB32EE36BD}"/>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xmlns="" id="{285FA8F9-A2A4-01C8-58FA-CCB70B87402A}"/>
              </a:ext>
            </a:extLst>
          </p:cNvPr>
          <p:cNvSpPr>
            <a:spLocks noGrp="1"/>
          </p:cNvSpPr>
          <p:nvPr>
            <p:ph type="sldNum" sz="quarter" idx="12"/>
          </p:nvPr>
        </p:nvSpPr>
        <p:spPr/>
        <p:txBody>
          <a:bodyPr/>
          <a:lstStyle>
            <a:lvl1pPr>
              <a:defRPr/>
            </a:lvl1pPr>
          </a:lstStyle>
          <a:p>
            <a:fld id="{05464083-D8B6-4266-BECE-8065B1EA07A9}" type="slidenum">
              <a:rPr lang="en-US" altLang="el-GR"/>
              <a:pPr/>
              <a:t>‹#›</a:t>
            </a:fld>
            <a:endParaRPr lang="en-US" altLang="el-GR"/>
          </a:p>
        </p:txBody>
      </p:sp>
    </p:spTree>
    <p:extLst>
      <p:ext uri="{BB962C8B-B14F-4D97-AF65-F5344CB8AC3E}">
        <p14:creationId xmlns:p14="http://schemas.microsoft.com/office/powerpoint/2010/main" xmlns="" val="223946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a:extLst>
              <a:ext uri="{FF2B5EF4-FFF2-40B4-BE49-F238E27FC236}">
                <a16:creationId xmlns:a16="http://schemas.microsoft.com/office/drawing/2014/main" xmlns="" id="{DED8D272-5930-BF4E-2653-89F33559C191}"/>
              </a:ext>
            </a:extLst>
          </p:cNvPr>
          <p:cNvSpPr>
            <a:spLocks noGrp="1"/>
          </p:cNvSpPr>
          <p:nvPr>
            <p:ph type="dt" sz="half" idx="10"/>
          </p:nvPr>
        </p:nvSpPr>
        <p:spPr/>
        <p:txBody>
          <a:bodyPr/>
          <a:lstStyle>
            <a:lvl1pPr>
              <a:defRPr/>
            </a:lvl1pPr>
          </a:lstStyle>
          <a:p>
            <a:pPr>
              <a:defRPr/>
            </a:pPr>
            <a:fld id="{8002C5C2-EE53-488E-AC16-B15B2287DD45}" type="datetimeFigureOut">
              <a:rPr lang="en-US"/>
              <a:pPr>
                <a:defRPr/>
              </a:pPr>
              <a:t>3/18/2026</a:t>
            </a:fld>
            <a:endParaRPr lang="en-US"/>
          </a:p>
        </p:txBody>
      </p:sp>
      <p:sp>
        <p:nvSpPr>
          <p:cNvPr id="6" name="Θέση υποσέλιδου 4">
            <a:extLst>
              <a:ext uri="{FF2B5EF4-FFF2-40B4-BE49-F238E27FC236}">
                <a16:creationId xmlns:a16="http://schemas.microsoft.com/office/drawing/2014/main" xmlns="" id="{8F28491B-A655-5F7F-29B8-1264F07B2FCB}"/>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xmlns="" id="{939264AC-C922-1FEC-7A34-988C2592F79F}"/>
              </a:ext>
            </a:extLst>
          </p:cNvPr>
          <p:cNvSpPr>
            <a:spLocks noGrp="1"/>
          </p:cNvSpPr>
          <p:nvPr>
            <p:ph type="sldNum" sz="quarter" idx="12"/>
          </p:nvPr>
        </p:nvSpPr>
        <p:spPr/>
        <p:txBody>
          <a:bodyPr/>
          <a:lstStyle>
            <a:lvl1pPr>
              <a:defRPr/>
            </a:lvl1pPr>
          </a:lstStyle>
          <a:p>
            <a:fld id="{1F0E126E-13F6-4022-8F9C-20C5D20CD81E}" type="slidenum">
              <a:rPr lang="en-US" altLang="el-GR"/>
              <a:pPr/>
              <a:t>‹#›</a:t>
            </a:fld>
            <a:endParaRPr lang="en-US" altLang="el-GR"/>
          </a:p>
        </p:txBody>
      </p:sp>
    </p:spTree>
    <p:extLst>
      <p:ext uri="{BB962C8B-B14F-4D97-AF65-F5344CB8AC3E}">
        <p14:creationId xmlns:p14="http://schemas.microsoft.com/office/powerpoint/2010/main" xmlns="" val="304221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a:extLst>
              <a:ext uri="{FF2B5EF4-FFF2-40B4-BE49-F238E27FC236}">
                <a16:creationId xmlns:a16="http://schemas.microsoft.com/office/drawing/2014/main" xmlns="" id="{34E4990A-7C85-120E-2553-66C0C287FCBE}"/>
              </a:ext>
            </a:extLst>
          </p:cNvPr>
          <p:cNvSpPr>
            <a:spLocks noGrp="1"/>
          </p:cNvSpPr>
          <p:nvPr>
            <p:ph type="dt" sz="half" idx="10"/>
          </p:nvPr>
        </p:nvSpPr>
        <p:spPr/>
        <p:txBody>
          <a:bodyPr/>
          <a:lstStyle>
            <a:lvl1pPr>
              <a:defRPr/>
            </a:lvl1pPr>
          </a:lstStyle>
          <a:p>
            <a:pPr>
              <a:defRPr/>
            </a:pPr>
            <a:fld id="{A0EB31A0-7EA7-4428-AF08-49EF231D32FA}" type="datetimeFigureOut">
              <a:rPr lang="en-US"/>
              <a:pPr>
                <a:defRPr/>
              </a:pPr>
              <a:t>3/18/2026</a:t>
            </a:fld>
            <a:endParaRPr lang="en-US"/>
          </a:p>
        </p:txBody>
      </p:sp>
      <p:sp>
        <p:nvSpPr>
          <p:cNvPr id="8" name="Θέση υποσέλιδου 4">
            <a:extLst>
              <a:ext uri="{FF2B5EF4-FFF2-40B4-BE49-F238E27FC236}">
                <a16:creationId xmlns:a16="http://schemas.microsoft.com/office/drawing/2014/main" xmlns="" id="{E6D76E07-0CEF-BA8E-7C3D-EF0A7D14D524}"/>
              </a:ext>
            </a:extLst>
          </p:cNvPr>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a:extLst>
              <a:ext uri="{FF2B5EF4-FFF2-40B4-BE49-F238E27FC236}">
                <a16:creationId xmlns:a16="http://schemas.microsoft.com/office/drawing/2014/main" xmlns="" id="{90A71D65-E05A-08FE-2AFB-BFD7AD557963}"/>
              </a:ext>
            </a:extLst>
          </p:cNvPr>
          <p:cNvSpPr>
            <a:spLocks noGrp="1"/>
          </p:cNvSpPr>
          <p:nvPr>
            <p:ph type="sldNum" sz="quarter" idx="12"/>
          </p:nvPr>
        </p:nvSpPr>
        <p:spPr/>
        <p:txBody>
          <a:bodyPr/>
          <a:lstStyle>
            <a:lvl1pPr>
              <a:defRPr/>
            </a:lvl1pPr>
          </a:lstStyle>
          <a:p>
            <a:fld id="{8F185B98-56A4-448E-B226-BE3A136467D1}" type="slidenum">
              <a:rPr lang="en-US" altLang="el-GR"/>
              <a:pPr/>
              <a:t>‹#›</a:t>
            </a:fld>
            <a:endParaRPr lang="en-US" altLang="el-GR"/>
          </a:p>
        </p:txBody>
      </p:sp>
    </p:spTree>
    <p:extLst>
      <p:ext uri="{BB962C8B-B14F-4D97-AF65-F5344CB8AC3E}">
        <p14:creationId xmlns:p14="http://schemas.microsoft.com/office/powerpoint/2010/main" xmlns="" val="25095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a:extLst>
              <a:ext uri="{FF2B5EF4-FFF2-40B4-BE49-F238E27FC236}">
                <a16:creationId xmlns:a16="http://schemas.microsoft.com/office/drawing/2014/main" xmlns="" id="{D714208A-91F5-376F-CFE7-609188956E6F}"/>
              </a:ext>
            </a:extLst>
          </p:cNvPr>
          <p:cNvSpPr>
            <a:spLocks noGrp="1"/>
          </p:cNvSpPr>
          <p:nvPr>
            <p:ph type="dt" sz="half" idx="10"/>
          </p:nvPr>
        </p:nvSpPr>
        <p:spPr/>
        <p:txBody>
          <a:bodyPr/>
          <a:lstStyle>
            <a:lvl1pPr>
              <a:defRPr/>
            </a:lvl1pPr>
          </a:lstStyle>
          <a:p>
            <a:pPr>
              <a:defRPr/>
            </a:pPr>
            <a:fld id="{074869B1-6811-4191-BECE-41C74166DAB2}" type="datetimeFigureOut">
              <a:rPr lang="en-US"/>
              <a:pPr>
                <a:defRPr/>
              </a:pPr>
              <a:t>3/18/2026</a:t>
            </a:fld>
            <a:endParaRPr lang="en-US"/>
          </a:p>
        </p:txBody>
      </p:sp>
      <p:sp>
        <p:nvSpPr>
          <p:cNvPr id="4" name="Θέση υποσέλιδου 4">
            <a:extLst>
              <a:ext uri="{FF2B5EF4-FFF2-40B4-BE49-F238E27FC236}">
                <a16:creationId xmlns:a16="http://schemas.microsoft.com/office/drawing/2014/main" xmlns="" id="{0F7DED3D-F266-D5B9-B6CE-715786505519}"/>
              </a:ext>
            </a:extLst>
          </p:cNvPr>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a:extLst>
              <a:ext uri="{FF2B5EF4-FFF2-40B4-BE49-F238E27FC236}">
                <a16:creationId xmlns:a16="http://schemas.microsoft.com/office/drawing/2014/main" xmlns="" id="{9A8A1253-3C50-1AD6-A22A-0579D349B061}"/>
              </a:ext>
            </a:extLst>
          </p:cNvPr>
          <p:cNvSpPr>
            <a:spLocks noGrp="1"/>
          </p:cNvSpPr>
          <p:nvPr>
            <p:ph type="sldNum" sz="quarter" idx="12"/>
          </p:nvPr>
        </p:nvSpPr>
        <p:spPr/>
        <p:txBody>
          <a:bodyPr/>
          <a:lstStyle>
            <a:lvl1pPr>
              <a:defRPr/>
            </a:lvl1pPr>
          </a:lstStyle>
          <a:p>
            <a:fld id="{077AB5AD-5D6E-44CA-B78D-62A4549D258D}" type="slidenum">
              <a:rPr lang="en-US" altLang="el-GR"/>
              <a:pPr/>
              <a:t>‹#›</a:t>
            </a:fld>
            <a:endParaRPr lang="en-US" altLang="el-GR"/>
          </a:p>
        </p:txBody>
      </p:sp>
    </p:spTree>
    <p:extLst>
      <p:ext uri="{BB962C8B-B14F-4D97-AF65-F5344CB8AC3E}">
        <p14:creationId xmlns:p14="http://schemas.microsoft.com/office/powerpoint/2010/main" xmlns="" val="265535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xmlns="" id="{BE7CF2A8-A42D-427A-6D47-37B9F7BCE861}"/>
              </a:ext>
            </a:extLst>
          </p:cNvPr>
          <p:cNvSpPr>
            <a:spLocks noGrp="1"/>
          </p:cNvSpPr>
          <p:nvPr>
            <p:ph type="dt" sz="half" idx="10"/>
          </p:nvPr>
        </p:nvSpPr>
        <p:spPr/>
        <p:txBody>
          <a:bodyPr/>
          <a:lstStyle>
            <a:lvl1pPr>
              <a:defRPr/>
            </a:lvl1pPr>
          </a:lstStyle>
          <a:p>
            <a:pPr>
              <a:defRPr/>
            </a:pPr>
            <a:fld id="{54BDFA1B-7C16-46D2-A57F-670C70A21E33}" type="datetimeFigureOut">
              <a:rPr lang="en-US"/>
              <a:pPr>
                <a:defRPr/>
              </a:pPr>
              <a:t>3/18/2026</a:t>
            </a:fld>
            <a:endParaRPr lang="en-US"/>
          </a:p>
        </p:txBody>
      </p:sp>
      <p:sp>
        <p:nvSpPr>
          <p:cNvPr id="3" name="Θέση υποσέλιδου 4">
            <a:extLst>
              <a:ext uri="{FF2B5EF4-FFF2-40B4-BE49-F238E27FC236}">
                <a16:creationId xmlns:a16="http://schemas.microsoft.com/office/drawing/2014/main" xmlns="" id="{3AC3CB21-BE04-B17F-5717-CD9C6191664A}"/>
              </a:ext>
            </a:extLst>
          </p:cNvPr>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a:extLst>
              <a:ext uri="{FF2B5EF4-FFF2-40B4-BE49-F238E27FC236}">
                <a16:creationId xmlns:a16="http://schemas.microsoft.com/office/drawing/2014/main" xmlns="" id="{6596F1C6-E794-72AD-A3E7-E5BABBA29DB6}"/>
              </a:ext>
            </a:extLst>
          </p:cNvPr>
          <p:cNvSpPr>
            <a:spLocks noGrp="1"/>
          </p:cNvSpPr>
          <p:nvPr>
            <p:ph type="sldNum" sz="quarter" idx="12"/>
          </p:nvPr>
        </p:nvSpPr>
        <p:spPr/>
        <p:txBody>
          <a:bodyPr/>
          <a:lstStyle>
            <a:lvl1pPr>
              <a:defRPr/>
            </a:lvl1pPr>
          </a:lstStyle>
          <a:p>
            <a:fld id="{1F85B75E-8E5E-4D77-A7B4-75B5B512D92F}" type="slidenum">
              <a:rPr lang="en-US" altLang="el-GR"/>
              <a:pPr/>
              <a:t>‹#›</a:t>
            </a:fld>
            <a:endParaRPr lang="en-US" altLang="el-GR"/>
          </a:p>
        </p:txBody>
      </p:sp>
    </p:spTree>
    <p:extLst>
      <p:ext uri="{BB962C8B-B14F-4D97-AF65-F5344CB8AC3E}">
        <p14:creationId xmlns:p14="http://schemas.microsoft.com/office/powerpoint/2010/main" xmlns="" val="330940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xmlns="" id="{89EB611D-7C2C-F4F5-1A35-BF31E0FDFA61}"/>
              </a:ext>
            </a:extLst>
          </p:cNvPr>
          <p:cNvSpPr>
            <a:spLocks noGrp="1"/>
          </p:cNvSpPr>
          <p:nvPr>
            <p:ph type="dt" sz="half" idx="10"/>
          </p:nvPr>
        </p:nvSpPr>
        <p:spPr/>
        <p:txBody>
          <a:bodyPr/>
          <a:lstStyle>
            <a:lvl1pPr>
              <a:defRPr/>
            </a:lvl1pPr>
          </a:lstStyle>
          <a:p>
            <a:pPr>
              <a:defRPr/>
            </a:pPr>
            <a:fld id="{12860489-0CEA-4D1B-AB6F-73D169A997A4}" type="datetimeFigureOut">
              <a:rPr lang="en-US"/>
              <a:pPr>
                <a:defRPr/>
              </a:pPr>
              <a:t>3/18/2026</a:t>
            </a:fld>
            <a:endParaRPr lang="en-US"/>
          </a:p>
        </p:txBody>
      </p:sp>
      <p:sp>
        <p:nvSpPr>
          <p:cNvPr id="6" name="Θέση υποσέλιδου 4">
            <a:extLst>
              <a:ext uri="{FF2B5EF4-FFF2-40B4-BE49-F238E27FC236}">
                <a16:creationId xmlns:a16="http://schemas.microsoft.com/office/drawing/2014/main" xmlns="" id="{4ADD09D0-FFEC-4AC5-0BF2-C2C071A4F69D}"/>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xmlns="" id="{66845525-DE1E-08C4-A62A-2C95035A00DC}"/>
              </a:ext>
            </a:extLst>
          </p:cNvPr>
          <p:cNvSpPr>
            <a:spLocks noGrp="1"/>
          </p:cNvSpPr>
          <p:nvPr>
            <p:ph type="sldNum" sz="quarter" idx="12"/>
          </p:nvPr>
        </p:nvSpPr>
        <p:spPr/>
        <p:txBody>
          <a:bodyPr/>
          <a:lstStyle>
            <a:lvl1pPr>
              <a:defRPr/>
            </a:lvl1pPr>
          </a:lstStyle>
          <a:p>
            <a:fld id="{DF8E50DC-CAA9-47CA-9C96-6E83921AF3DA}" type="slidenum">
              <a:rPr lang="en-US" altLang="el-GR"/>
              <a:pPr/>
              <a:t>‹#›</a:t>
            </a:fld>
            <a:endParaRPr lang="en-US" altLang="el-GR"/>
          </a:p>
        </p:txBody>
      </p:sp>
    </p:spTree>
    <p:extLst>
      <p:ext uri="{BB962C8B-B14F-4D97-AF65-F5344CB8AC3E}">
        <p14:creationId xmlns:p14="http://schemas.microsoft.com/office/powerpoint/2010/main" xmlns="" val="112756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xmlns="" id="{9D17551C-3CD1-AE81-28F1-6BC62B920A1C}"/>
              </a:ext>
            </a:extLst>
          </p:cNvPr>
          <p:cNvSpPr>
            <a:spLocks noGrp="1"/>
          </p:cNvSpPr>
          <p:nvPr>
            <p:ph type="dt" sz="half" idx="10"/>
          </p:nvPr>
        </p:nvSpPr>
        <p:spPr/>
        <p:txBody>
          <a:bodyPr/>
          <a:lstStyle>
            <a:lvl1pPr>
              <a:defRPr/>
            </a:lvl1pPr>
          </a:lstStyle>
          <a:p>
            <a:pPr>
              <a:defRPr/>
            </a:pPr>
            <a:fld id="{C79C6127-D277-466A-86F2-FF36EBD7BB4B}" type="datetimeFigureOut">
              <a:rPr lang="en-US"/>
              <a:pPr>
                <a:defRPr/>
              </a:pPr>
              <a:t>3/18/2026</a:t>
            </a:fld>
            <a:endParaRPr lang="en-US"/>
          </a:p>
        </p:txBody>
      </p:sp>
      <p:sp>
        <p:nvSpPr>
          <p:cNvPr id="6" name="Θέση υποσέλιδου 4">
            <a:extLst>
              <a:ext uri="{FF2B5EF4-FFF2-40B4-BE49-F238E27FC236}">
                <a16:creationId xmlns:a16="http://schemas.microsoft.com/office/drawing/2014/main" xmlns="" id="{9F17BBE2-DF4A-00BF-C8C4-9E61AC4727DC}"/>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xmlns="" id="{6C0D9B44-C1E4-1B59-3846-2F1E3E9E612B}"/>
              </a:ext>
            </a:extLst>
          </p:cNvPr>
          <p:cNvSpPr>
            <a:spLocks noGrp="1"/>
          </p:cNvSpPr>
          <p:nvPr>
            <p:ph type="sldNum" sz="quarter" idx="12"/>
          </p:nvPr>
        </p:nvSpPr>
        <p:spPr/>
        <p:txBody>
          <a:bodyPr/>
          <a:lstStyle>
            <a:lvl1pPr>
              <a:defRPr/>
            </a:lvl1pPr>
          </a:lstStyle>
          <a:p>
            <a:fld id="{383B3FE1-853B-46F6-9C63-999A24CFEAB5}" type="slidenum">
              <a:rPr lang="en-US" altLang="el-GR"/>
              <a:pPr/>
              <a:t>‹#›</a:t>
            </a:fld>
            <a:endParaRPr lang="en-US" altLang="el-GR"/>
          </a:p>
        </p:txBody>
      </p:sp>
    </p:spTree>
    <p:extLst>
      <p:ext uri="{BB962C8B-B14F-4D97-AF65-F5344CB8AC3E}">
        <p14:creationId xmlns:p14="http://schemas.microsoft.com/office/powerpoint/2010/main" xmlns="" val="230217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a:extLst>
              <a:ext uri="{FF2B5EF4-FFF2-40B4-BE49-F238E27FC236}">
                <a16:creationId xmlns:a16="http://schemas.microsoft.com/office/drawing/2014/main" xmlns="" id="{780965A8-1736-7D79-D421-D8C3DA2E358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a:extLst>
              <a:ext uri="{FF2B5EF4-FFF2-40B4-BE49-F238E27FC236}">
                <a16:creationId xmlns:a16="http://schemas.microsoft.com/office/drawing/2014/main" xmlns="" id="{D791F80A-EA02-553B-8CAF-D0AE4A38C1E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Θέση ημερομηνίας 3">
            <a:extLst>
              <a:ext uri="{FF2B5EF4-FFF2-40B4-BE49-F238E27FC236}">
                <a16:creationId xmlns:a16="http://schemas.microsoft.com/office/drawing/2014/main" xmlns="" id="{E9100590-4581-BDD5-2A39-96F50C89299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mn-cs"/>
              </a:defRPr>
            </a:lvl1pPr>
          </a:lstStyle>
          <a:p>
            <a:pPr>
              <a:defRPr/>
            </a:pPr>
            <a:fld id="{4133A062-FD2B-46E1-B8C6-DFEE2529E92E}" type="datetimeFigureOut">
              <a:rPr lang="en-US"/>
              <a:pPr>
                <a:defRPr/>
              </a:pPr>
              <a:t>3/18/2026</a:t>
            </a:fld>
            <a:endParaRPr lang="en-US"/>
          </a:p>
        </p:txBody>
      </p:sp>
      <p:sp>
        <p:nvSpPr>
          <p:cNvPr id="5" name="Θέση υποσέλιδου 4">
            <a:extLst>
              <a:ext uri="{FF2B5EF4-FFF2-40B4-BE49-F238E27FC236}">
                <a16:creationId xmlns:a16="http://schemas.microsoft.com/office/drawing/2014/main" xmlns="" id="{2297BB8C-E4E8-FC45-A58C-75556F3452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mn-cs"/>
              </a:defRPr>
            </a:lvl1pPr>
          </a:lstStyle>
          <a:p>
            <a:pPr>
              <a:defRPr/>
            </a:pPr>
            <a:endParaRPr lang="en-US"/>
          </a:p>
        </p:txBody>
      </p:sp>
      <p:sp>
        <p:nvSpPr>
          <p:cNvPr id="6" name="Θέση αριθμού διαφάνειας 5">
            <a:extLst>
              <a:ext uri="{FF2B5EF4-FFF2-40B4-BE49-F238E27FC236}">
                <a16:creationId xmlns:a16="http://schemas.microsoft.com/office/drawing/2014/main" xmlns="" id="{3F06C427-EA55-5461-C7C2-2B408C3C6EC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A32DA78-72BF-498D-BE20-9888C07107AF}" type="slidenum">
              <a:rPr lang="en-US" altLang="el-GR"/>
              <a:pPr/>
              <a:t>‹#›</a:t>
            </a:fld>
            <a:endParaRPr lang="en-US" altLang="el-GR"/>
          </a:p>
        </p:txBody>
      </p:sp>
      <p:sp>
        <p:nvSpPr>
          <p:cNvPr id="1031" name="Freeform 8">
            <a:extLst>
              <a:ext uri="{FF2B5EF4-FFF2-40B4-BE49-F238E27FC236}">
                <a16:creationId xmlns:a16="http://schemas.microsoft.com/office/drawing/2014/main" xmlns="" id="{51DB5110-95DF-80DD-25B3-86BE5D5ED4FC}"/>
              </a:ext>
            </a:extLst>
          </p:cNvPr>
          <p:cNvSpPr>
            <a:spLocks noChangeArrowheads="1"/>
          </p:cNvSpPr>
          <p:nvPr userDrawn="1"/>
        </p:nvSpPr>
        <p:spPr bwMode="auto">
          <a:xfrm>
            <a:off x="163513" y="796925"/>
            <a:ext cx="866775" cy="781050"/>
          </a:xfrm>
          <a:custGeom>
            <a:avLst/>
            <a:gdLst>
              <a:gd name="T0" fmla="*/ 0 w 8042"/>
              <a:gd name="T1" fmla="*/ 0 h 10000"/>
              <a:gd name="T2" fmla="*/ 8042 w 8042"/>
              <a:gd name="T3" fmla="*/ 10000 h 10000"/>
            </a:gdLst>
            <a:ahLst/>
            <a:cxnLst/>
            <a:rect l="T0" t="T1" r="T2" b="T3"/>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miter lim="800000"/>
            <a:headEnd/>
            <a:tailEnd/>
          </a:ln>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tudents.edivea.net/courses/263"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students.edivea.net/courses/98"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5.png"/><Relationship Id="rId5" Type="http://schemas.openxmlformats.org/officeDocument/2006/relationships/diagramQuickStyle" Target="../diagrams/quickStyle4.xml"/><Relationship Id="rId10" Type="http://schemas.openxmlformats.org/officeDocument/2006/relationships/image" Target="../media/image24.png"/><Relationship Id="rId4" Type="http://schemas.openxmlformats.org/officeDocument/2006/relationships/diagramLayout" Target="../diagrams/layout4.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tudents.edivea.net/courses/2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15 - Ευθεία γραμμή σύνδεσης">
            <a:extLst>
              <a:ext uri="{FF2B5EF4-FFF2-40B4-BE49-F238E27FC236}">
                <a16:creationId xmlns:a16="http://schemas.microsoft.com/office/drawing/2014/main" xmlns="" id="{0C475357-0DAD-E957-4ED0-0C502ACAFFD8}"/>
              </a:ext>
            </a:extLst>
          </p:cNvPr>
          <p:cNvCxnSpPr>
            <a:cxnSpLocks noChangeShapeType="1"/>
          </p:cNvCxnSpPr>
          <p:nvPr/>
        </p:nvCxnSpPr>
        <p:spPr bwMode="auto">
          <a:xfrm>
            <a:off x="1789113" y="1046163"/>
            <a:ext cx="7034212" cy="6350"/>
          </a:xfrm>
          <a:prstGeom prst="line">
            <a:avLst/>
          </a:prstGeom>
          <a:noFill/>
          <a:ln w="9525" algn="ctr">
            <a:solidFill>
              <a:srgbClr val="00B0F0"/>
            </a:solidFill>
            <a:round/>
            <a:headEnd/>
            <a:tailEnd/>
          </a:ln>
          <a:extLst>
            <a:ext uri="{909E8E84-426E-40DD-AFC4-6F175D3DCCD1}">
              <a14:hiddenFill xmlns:a14="http://schemas.microsoft.com/office/drawing/2010/main" xmlns="">
                <a:noFill/>
              </a14:hiddenFill>
            </a:ext>
          </a:extLst>
        </p:spPr>
      </p:cxnSp>
      <p:sp>
        <p:nvSpPr>
          <p:cNvPr id="4099" name="11 - Ορθογώνιο">
            <a:extLst>
              <a:ext uri="{FF2B5EF4-FFF2-40B4-BE49-F238E27FC236}">
                <a16:creationId xmlns:a16="http://schemas.microsoft.com/office/drawing/2014/main" xmlns="" id="{D4B8E2B8-D411-686D-34FD-C5CC9CC38C41}"/>
              </a:ext>
            </a:extLst>
          </p:cNvPr>
          <p:cNvSpPr>
            <a:spLocks noChangeArrowheads="1"/>
          </p:cNvSpPr>
          <p:nvPr/>
        </p:nvSpPr>
        <p:spPr bwMode="auto">
          <a:xfrm>
            <a:off x="1391330" y="308882"/>
            <a:ext cx="7458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1400" dirty="0">
                <a:latin typeface="Book Antiqua" panose="02040602050305030304" pitchFamily="18" charset="0"/>
              </a:rPr>
              <a:t>Πρόγραμμα Μεταπτυχιακών Σπουδών: </a:t>
            </a:r>
            <a:endParaRPr lang="en-US" altLang="el-GR" sz="1400" dirty="0">
              <a:latin typeface="Book Antiqua" panose="02040602050305030304" pitchFamily="18" charset="0"/>
            </a:endParaRPr>
          </a:p>
          <a:p>
            <a:pPr algn="ctr" eaLnBrk="1" hangingPunct="1"/>
            <a:r>
              <a:rPr lang="el-GR" altLang="el-GR" sz="1400" dirty="0">
                <a:latin typeface="Book Antiqua" panose="02040602050305030304" pitchFamily="18" charset="0"/>
              </a:rPr>
              <a:t>«Επιστήμες της Αγωγής - Εξ Αποστάσεως Εκπαίδευση  με την χρήση των ΤΠΕ (e-</a:t>
            </a:r>
            <a:r>
              <a:rPr lang="en-US" altLang="el-GR" sz="1400" dirty="0">
                <a:latin typeface="Book Antiqua" panose="02040602050305030304" pitchFamily="18" charset="0"/>
              </a:rPr>
              <a:t> </a:t>
            </a:r>
            <a:r>
              <a:rPr lang="el-GR" altLang="el-GR" sz="1400" dirty="0" err="1">
                <a:latin typeface="Book Antiqua" panose="02040602050305030304" pitchFamily="18" charset="0"/>
              </a:rPr>
              <a:t>Learning</a:t>
            </a:r>
            <a:r>
              <a:rPr lang="el-GR" altLang="el-GR" sz="1400" dirty="0">
                <a:latin typeface="Book Antiqua" panose="02040602050305030304" pitchFamily="18" charset="0"/>
              </a:rPr>
              <a:t>)»</a:t>
            </a:r>
            <a:endParaRPr lang="el-GR" altLang="el-GR" sz="1200" dirty="0">
              <a:latin typeface="Book Antiqua" panose="02040602050305030304" pitchFamily="18" charset="0"/>
            </a:endParaRPr>
          </a:p>
        </p:txBody>
      </p:sp>
      <p:sp>
        <p:nvSpPr>
          <p:cNvPr id="4100" name="Rectangle 1">
            <a:extLst>
              <a:ext uri="{FF2B5EF4-FFF2-40B4-BE49-F238E27FC236}">
                <a16:creationId xmlns:a16="http://schemas.microsoft.com/office/drawing/2014/main" xmlns="" id="{FCC9CDE8-A312-8599-62AE-03D2075D920F}"/>
              </a:ext>
            </a:extLst>
          </p:cNvPr>
          <p:cNvSpPr>
            <a:spLocks noChangeArrowheads="1"/>
          </p:cNvSpPr>
          <p:nvPr/>
        </p:nvSpPr>
        <p:spPr bwMode="auto">
          <a:xfrm>
            <a:off x="1187450" y="5934075"/>
            <a:ext cx="720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2000" i="1" dirty="0">
                <a:latin typeface="Book Antiqua" panose="02040602050305030304" pitchFamily="18" charset="0"/>
                <a:cs typeface="Times New Roman" panose="02020603050405020304" pitchFamily="18" charset="0"/>
              </a:rPr>
              <a:t>Ρέθυμνο, </a:t>
            </a:r>
            <a:r>
              <a:rPr lang="el-GR" altLang="el-GR" sz="2000" i="1" dirty="0" smtClean="0">
                <a:latin typeface="Book Antiqua" panose="02040602050305030304" pitchFamily="18" charset="0"/>
                <a:cs typeface="Times New Roman" panose="02020603050405020304" pitchFamily="18" charset="0"/>
              </a:rPr>
              <a:t>2026</a:t>
            </a:r>
            <a:endParaRPr lang="el-GR" altLang="el-GR" sz="2000" i="1" dirty="0">
              <a:latin typeface="Arial" panose="020B0604020202020204" pitchFamily="34" charset="0"/>
            </a:endParaRPr>
          </a:p>
        </p:txBody>
      </p:sp>
      <p:cxnSp>
        <p:nvCxnSpPr>
          <p:cNvPr id="4101" name="15 - Ευθεία γραμμή σύνδεσης">
            <a:extLst>
              <a:ext uri="{FF2B5EF4-FFF2-40B4-BE49-F238E27FC236}">
                <a16:creationId xmlns:a16="http://schemas.microsoft.com/office/drawing/2014/main" xmlns="" id="{E42D06C8-BD64-0265-2033-F2E77BA393C6}"/>
              </a:ext>
            </a:extLst>
          </p:cNvPr>
          <p:cNvCxnSpPr>
            <a:cxnSpLocks noChangeShapeType="1"/>
          </p:cNvCxnSpPr>
          <p:nvPr/>
        </p:nvCxnSpPr>
        <p:spPr bwMode="auto">
          <a:xfrm flipV="1">
            <a:off x="1804988" y="1052513"/>
            <a:ext cx="7034212" cy="0"/>
          </a:xfrm>
          <a:prstGeom prst="line">
            <a:avLst/>
          </a:prstGeom>
          <a:noFill/>
          <a:ln w="9525" algn="ctr">
            <a:solidFill>
              <a:srgbClr val="00B0F0"/>
            </a:solidFill>
            <a:round/>
            <a:headEnd/>
            <a:tailEnd/>
          </a:ln>
          <a:extLst>
            <a:ext uri="{909E8E84-426E-40DD-AFC4-6F175D3DCCD1}">
              <a14:hiddenFill xmlns:a14="http://schemas.microsoft.com/office/drawing/2010/main" xmlns="">
                <a:noFill/>
              </a14:hiddenFill>
            </a:ext>
          </a:extLst>
        </p:spPr>
      </p:cxnSp>
      <p:cxnSp>
        <p:nvCxnSpPr>
          <p:cNvPr id="9" name="15 - Ευθεία γραμμή σύνδεσης">
            <a:extLst>
              <a:ext uri="{FF2B5EF4-FFF2-40B4-BE49-F238E27FC236}">
                <a16:creationId xmlns:a16="http://schemas.microsoft.com/office/drawing/2014/main" xmlns="" id="{6BEB4BB2-6185-E695-D3C7-89235A064EE9}"/>
              </a:ext>
            </a:extLst>
          </p:cNvPr>
          <p:cNvCxnSpPr/>
          <p:nvPr/>
        </p:nvCxnSpPr>
        <p:spPr bwMode="auto">
          <a:xfrm>
            <a:off x="1638300" y="5589588"/>
            <a:ext cx="6991350" cy="12700"/>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4103" name="9 - Ορθογώνιο">
            <a:extLst>
              <a:ext uri="{FF2B5EF4-FFF2-40B4-BE49-F238E27FC236}">
                <a16:creationId xmlns:a16="http://schemas.microsoft.com/office/drawing/2014/main" xmlns="" id="{D05AAA76-F56B-0791-1A21-01E79B528FB9}"/>
              </a:ext>
            </a:extLst>
          </p:cNvPr>
          <p:cNvSpPr>
            <a:spLocks noChangeArrowheads="1"/>
          </p:cNvSpPr>
          <p:nvPr/>
        </p:nvSpPr>
        <p:spPr bwMode="auto">
          <a:xfrm>
            <a:off x="1403350" y="3138488"/>
            <a:ext cx="68405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3200" dirty="0" smtClean="0"/>
              <a:t>Κλεάνθη </a:t>
            </a:r>
            <a:r>
              <a:rPr lang="el-GR" altLang="el-GR" sz="3200" dirty="0" err="1" smtClean="0"/>
              <a:t>Λουλούδη</a:t>
            </a:r>
            <a:endParaRPr lang="el-GR" altLang="el-GR" sz="3200" dirty="0"/>
          </a:p>
        </p:txBody>
      </p:sp>
      <p:sp>
        <p:nvSpPr>
          <p:cNvPr id="4104" name="9 - Ορθογώνιο">
            <a:extLst>
              <a:ext uri="{FF2B5EF4-FFF2-40B4-BE49-F238E27FC236}">
                <a16:creationId xmlns:a16="http://schemas.microsoft.com/office/drawing/2014/main" xmlns="" id="{9C7BC1CB-C7F7-9100-222B-CB756456F123}"/>
              </a:ext>
            </a:extLst>
          </p:cNvPr>
          <p:cNvSpPr>
            <a:spLocks noChangeArrowheads="1"/>
          </p:cNvSpPr>
          <p:nvPr/>
        </p:nvSpPr>
        <p:spPr bwMode="auto">
          <a:xfrm>
            <a:off x="1550988" y="3816350"/>
            <a:ext cx="68405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1800" dirty="0"/>
              <a:t>Επιτροπή Κρίσης ΔΕ</a:t>
            </a:r>
          </a:p>
        </p:txBody>
      </p:sp>
      <p:graphicFrame>
        <p:nvGraphicFramePr>
          <p:cNvPr id="20" name="17 - Διάγραμμα">
            <a:extLst>
              <a:ext uri="{FF2B5EF4-FFF2-40B4-BE49-F238E27FC236}">
                <a16:creationId xmlns:a16="http://schemas.microsoft.com/office/drawing/2014/main" xmlns="" id="{25CE5652-E9AE-2462-FB89-DBCEACA24352}"/>
              </a:ext>
            </a:extLst>
          </p:cNvPr>
          <p:cNvGraphicFramePr/>
          <p:nvPr/>
        </p:nvGraphicFramePr>
        <p:xfrm>
          <a:off x="1108325" y="1241628"/>
          <a:ext cx="7788932" cy="173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10 - Πίνακας">
            <a:extLst>
              <a:ext uri="{FF2B5EF4-FFF2-40B4-BE49-F238E27FC236}">
                <a16:creationId xmlns:a16="http://schemas.microsoft.com/office/drawing/2014/main" xmlns="" id="{1C7D4203-16F3-971F-2CE9-097E0203F7BC}"/>
              </a:ext>
            </a:extLst>
          </p:cNvPr>
          <p:cNvGraphicFramePr>
            <a:graphicFrameLocks noGrp="1"/>
          </p:cNvGraphicFramePr>
          <p:nvPr>
            <p:extLst>
              <p:ext uri="{D42A27DB-BD31-4B8C-83A1-F6EECF244321}">
                <p14:modId xmlns:p14="http://schemas.microsoft.com/office/powerpoint/2010/main" xmlns="" val="347313428"/>
              </p:ext>
            </p:extLst>
          </p:nvPr>
        </p:nvGraphicFramePr>
        <p:xfrm>
          <a:off x="1815353" y="4291853"/>
          <a:ext cx="6302202" cy="1249362"/>
        </p:xfrm>
        <a:graphic>
          <a:graphicData uri="http://schemas.openxmlformats.org/drawingml/2006/table">
            <a:tbl>
              <a:tblPr firstRow="1" bandRow="1">
                <a:tableStyleId>{00A15C55-8517-42AA-B614-E9B94910E393}</a:tableStyleId>
              </a:tblPr>
              <a:tblGrid>
                <a:gridCol w="2100734">
                  <a:extLst>
                    <a:ext uri="{9D8B030D-6E8A-4147-A177-3AD203B41FA5}">
                      <a16:colId xmlns:a16="http://schemas.microsoft.com/office/drawing/2014/main" xmlns="" val="20000"/>
                    </a:ext>
                  </a:extLst>
                </a:gridCol>
                <a:gridCol w="2100734">
                  <a:extLst>
                    <a:ext uri="{9D8B030D-6E8A-4147-A177-3AD203B41FA5}">
                      <a16:colId xmlns:a16="http://schemas.microsoft.com/office/drawing/2014/main" xmlns="" val="20001"/>
                    </a:ext>
                  </a:extLst>
                </a:gridCol>
                <a:gridCol w="2100734">
                  <a:extLst>
                    <a:ext uri="{9D8B030D-6E8A-4147-A177-3AD203B41FA5}">
                      <a16:colId xmlns:a16="http://schemas.microsoft.com/office/drawing/2014/main" xmlns="" val="20002"/>
                    </a:ext>
                  </a:extLst>
                </a:gridCol>
              </a:tblGrid>
              <a:tr h="518028">
                <a:tc>
                  <a:txBody>
                    <a:bodyPr/>
                    <a:lstStyle/>
                    <a:p>
                      <a:pPr algn="ctr"/>
                      <a:r>
                        <a:rPr lang="el-GR" sz="1400" kern="1200" dirty="0">
                          <a:effectLst>
                            <a:outerShdw blurRad="50800" dist="38100" dir="2700000" algn="tl" rotWithShape="0">
                              <a:prstClr val="black">
                                <a:alpha val="40000"/>
                              </a:prstClr>
                            </a:outerShdw>
                          </a:effectLst>
                        </a:rPr>
                        <a:t>Χαράλαμπος Μουζάκης </a:t>
                      </a:r>
                      <a:endParaRPr lang="el-GR" sz="1400" b="1" kern="1200" dirty="0">
                        <a:solidFill>
                          <a:schemeClr val="lt1"/>
                        </a:solidFill>
                        <a:effectLst>
                          <a:outerShdw blurRad="50800" dist="38100" dir="2700000" algn="tl" rotWithShape="0">
                            <a:prstClr val="black">
                              <a:alpha val="40000"/>
                            </a:prstClr>
                          </a:outerShdw>
                        </a:effectLst>
                        <a:latin typeface="Times New Roman" panose="02020603050405020304" pitchFamily="18" charset="0"/>
                        <a:ea typeface="+mn-ea"/>
                        <a:cs typeface="Times New Roman" panose="02020603050405020304" pitchFamily="18" charset="0"/>
                      </a:endParaRPr>
                    </a:p>
                  </a:txBody>
                  <a:tcPr marL="91439" marR="91439" marT="45708" marB="45708">
                    <a:cell3D prstMaterial="dkEdge">
                      <a:bevel/>
                      <a:lightRig rig="flood" dir="t"/>
                    </a:cell3D>
                    <a:solidFill>
                      <a:schemeClr val="accent1">
                        <a:lumMod val="60000"/>
                        <a:lumOff val="40000"/>
                      </a:schemeClr>
                    </a:solidFill>
                  </a:tcPr>
                </a:tc>
                <a:tc>
                  <a:txBody>
                    <a:bodyPr/>
                    <a:lstStyle/>
                    <a:p>
                      <a:pPr algn="ctr"/>
                      <a:r>
                        <a:rPr lang="el-GR" sz="1400" kern="1200" dirty="0" smtClean="0">
                          <a:effectLst>
                            <a:outerShdw blurRad="50800" dist="38100" dir="2700000" algn="tl" rotWithShape="0">
                              <a:prstClr val="black">
                                <a:alpha val="40000"/>
                              </a:prstClr>
                            </a:outerShdw>
                          </a:effectLst>
                        </a:rPr>
                        <a:t>Αλεξία</a:t>
                      </a:r>
                      <a:r>
                        <a:rPr lang="el-GR" sz="1400" kern="1200" baseline="0" dirty="0" smtClean="0">
                          <a:effectLst>
                            <a:outerShdw blurRad="50800" dist="38100" dir="2700000" algn="tl" rotWithShape="0">
                              <a:prstClr val="black">
                                <a:alpha val="40000"/>
                              </a:prstClr>
                            </a:outerShdw>
                          </a:effectLst>
                        </a:rPr>
                        <a:t> </a:t>
                      </a:r>
                      <a:r>
                        <a:rPr lang="el-GR" sz="1400" kern="1200" dirty="0" smtClean="0">
                          <a:effectLst>
                            <a:outerShdw blurRad="50800" dist="38100" dir="2700000" algn="tl" rotWithShape="0">
                              <a:prstClr val="black">
                                <a:alpha val="40000"/>
                              </a:prstClr>
                            </a:outerShdw>
                          </a:effectLst>
                        </a:rPr>
                        <a:t>Σπανουδάκη</a:t>
                      </a:r>
                      <a:endParaRPr lang="el-GR" sz="1400" b="1" kern="1200" dirty="0">
                        <a:solidFill>
                          <a:schemeClr val="lt1"/>
                        </a:solidFill>
                        <a:effectLst>
                          <a:outerShdw blurRad="50800" dist="38100" dir="2700000" algn="tl" rotWithShape="0">
                            <a:prstClr val="black">
                              <a:alpha val="40000"/>
                            </a:prstClr>
                          </a:outerShdw>
                        </a:effectLst>
                        <a:latin typeface="Times New Roman" panose="02020603050405020304" pitchFamily="18" charset="0"/>
                        <a:ea typeface="+mn-ea"/>
                        <a:cs typeface="Times New Roman" panose="02020603050405020304" pitchFamily="18" charset="0"/>
                      </a:endParaRPr>
                    </a:p>
                  </a:txBody>
                  <a:tcPr marL="91439" marR="91439" marT="45708" marB="45708">
                    <a:cell3D prstMaterial="dkEdge">
                      <a:bevel/>
                      <a:lightRig rig="flood" dir="t"/>
                    </a:cell3D>
                    <a:solidFill>
                      <a:schemeClr val="accent1">
                        <a:lumMod val="60000"/>
                        <a:lumOff val="40000"/>
                      </a:schemeClr>
                    </a:solidFill>
                  </a:tcPr>
                </a:tc>
                <a:tc>
                  <a:txBody>
                    <a:bodyPr/>
                    <a:lstStyle/>
                    <a:p>
                      <a:pPr algn="ctr"/>
                      <a:r>
                        <a:rPr lang="el-GR" sz="1400" kern="1200" dirty="0">
                          <a:effectLst>
                            <a:outerShdw blurRad="50800" dist="38100" dir="2700000" algn="tl" rotWithShape="0">
                              <a:prstClr val="black">
                                <a:alpha val="40000"/>
                              </a:prstClr>
                            </a:outerShdw>
                          </a:effectLst>
                        </a:rPr>
                        <a:t>Λάμπρος Καρβούνης</a:t>
                      </a:r>
                      <a:endParaRPr lang="el-GR" sz="1400" b="0" kern="1200" dirty="0">
                        <a:solidFill>
                          <a:schemeClr val="tx1"/>
                        </a:solidFill>
                        <a:effectLst>
                          <a:outerShdw blurRad="50800" dist="38100" dir="2700000" algn="tl" rotWithShape="0">
                            <a:prstClr val="black">
                              <a:alpha val="40000"/>
                            </a:prstClr>
                          </a:outerShdw>
                        </a:effectLst>
                        <a:latin typeface="Times New Roman" panose="02020603050405020304" pitchFamily="18" charset="0"/>
                        <a:ea typeface="+mn-ea"/>
                        <a:cs typeface="Times New Roman" panose="02020603050405020304" pitchFamily="18" charset="0"/>
                      </a:endParaRPr>
                    </a:p>
                  </a:txBody>
                  <a:tcPr marL="91439" marR="91439" marT="45708" marB="45708">
                    <a:cell3D prstMaterial="dkEdge">
                      <a:bevel/>
                      <a:lightRig rig="flood" dir="t"/>
                    </a:cell3D>
                    <a:solidFill>
                      <a:schemeClr val="accent1">
                        <a:lumMod val="60000"/>
                        <a:lumOff val="40000"/>
                      </a:schemeClr>
                    </a:solidFill>
                  </a:tcPr>
                </a:tc>
                <a:extLst>
                  <a:ext uri="{0D108BD9-81ED-4DB2-BD59-A6C34878D82A}">
                    <a16:rowId xmlns:a16="http://schemas.microsoft.com/office/drawing/2014/main" xmlns="" val="10000"/>
                  </a:ext>
                </a:extLst>
              </a:tr>
              <a:tr h="73133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400" kern="1200" dirty="0">
                          <a:effectLst>
                            <a:outerShdw blurRad="50800" dist="38100" dir="2700000" algn="tl" rotWithShape="0">
                              <a:prstClr val="black">
                                <a:alpha val="40000"/>
                              </a:prstClr>
                            </a:outerShdw>
                          </a:effectLst>
                        </a:rPr>
                        <a:t>Καθηγητής – Σύμβουλος Ε.Α.Π. </a:t>
                      </a:r>
                      <a:endParaRPr lang="el-GR" sz="1400" b="0" kern="1200" dirty="0">
                        <a:solidFill>
                          <a:schemeClr val="tx1"/>
                        </a:solidFill>
                        <a:effectLst>
                          <a:outerShdw blurRad="50800" dist="38100" dir="2700000" algn="tl" rotWithShape="0">
                            <a:prstClr val="black">
                              <a:alpha val="40000"/>
                            </a:prstClr>
                          </a:outerShdw>
                        </a:effectLst>
                        <a:latin typeface="Times New Roman" panose="02020603050405020304" pitchFamily="18" charset="0"/>
                        <a:ea typeface="+mn-ea"/>
                        <a:cs typeface="Times New Roman" panose="02020603050405020304" pitchFamily="18" charset="0"/>
                      </a:endParaRPr>
                    </a:p>
                  </a:txBody>
                  <a:tcPr marL="91439" marR="91439" marT="45708" marB="45708"/>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400" kern="1200" dirty="0" smtClean="0">
                          <a:effectLst>
                            <a:outerShdw blurRad="50800" dist="38100" dir="2700000" algn="tl" rotWithShape="0">
                              <a:prstClr val="black">
                                <a:alpha val="40000"/>
                              </a:prstClr>
                            </a:outerShdw>
                          </a:effectLst>
                        </a:rPr>
                        <a:t>Διδάκτορας</a:t>
                      </a:r>
                    </a:p>
                    <a:p>
                      <a:pPr marL="0" marR="0" lvl="0" indent="0" algn="ctr" defTabSz="685800" rtl="0" eaLnBrk="1" fontAlgn="auto" latinLnBrk="0" hangingPunct="1">
                        <a:lnSpc>
                          <a:spcPct val="100000"/>
                        </a:lnSpc>
                        <a:spcBef>
                          <a:spcPts val="0"/>
                        </a:spcBef>
                        <a:spcAft>
                          <a:spcPts val="0"/>
                        </a:spcAft>
                        <a:buClrTx/>
                        <a:buSzTx/>
                        <a:buFontTx/>
                        <a:buNone/>
                        <a:tabLst/>
                        <a:defRPr/>
                      </a:pPr>
                      <a:r>
                        <a:rPr lang="el-GR" sz="1400" kern="1200" dirty="0" smtClean="0">
                          <a:effectLst>
                            <a:outerShdw blurRad="50800" dist="38100" dir="2700000" algn="tl" rotWithShape="0">
                              <a:prstClr val="black">
                                <a:alpha val="40000"/>
                              </a:prstClr>
                            </a:outerShdw>
                          </a:effectLst>
                        </a:rPr>
                        <a:t>Πανεπιστημίου Κρήτης</a:t>
                      </a:r>
                      <a:endParaRPr lang="el-GR" sz="1400" b="0" kern="1200" dirty="0">
                        <a:solidFill>
                          <a:schemeClr val="tx1"/>
                        </a:solidFill>
                        <a:effectLst>
                          <a:outerShdw blurRad="50800" dist="38100" dir="2700000" algn="tl" rotWithShape="0">
                            <a:prstClr val="black">
                              <a:alpha val="40000"/>
                            </a:prstClr>
                          </a:outerShdw>
                        </a:effectLst>
                        <a:latin typeface="Times New Roman" panose="02020603050405020304" pitchFamily="18" charset="0"/>
                        <a:ea typeface="+mn-ea"/>
                        <a:cs typeface="Times New Roman" panose="02020603050405020304" pitchFamily="18" charset="0"/>
                      </a:endParaRPr>
                    </a:p>
                  </a:txBody>
                  <a:tcPr marL="91439" marR="91439" marT="45708" marB="45708"/>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400" kern="1200" dirty="0">
                          <a:effectLst>
                            <a:outerShdw blurRad="50800" dist="38100" dir="2700000" algn="tl" rotWithShape="0">
                              <a:prstClr val="black">
                                <a:alpha val="40000"/>
                              </a:prstClr>
                            </a:outerShdw>
                          </a:effectLst>
                        </a:rPr>
                        <a:t>Διδάκτορας Πανεπιστημίου Κρήτης</a:t>
                      </a:r>
                      <a:endParaRPr lang="el-GR" sz="1400" dirty="0">
                        <a:effectLst>
                          <a:outerShdw blurRad="50800" dist="38100" dir="2700000" algn="tl" rotWithShape="0">
                            <a:prstClr val="black">
                              <a:alpha val="40000"/>
                            </a:prstClr>
                          </a:outerShdw>
                        </a:effectLst>
                      </a:endParaRPr>
                    </a:p>
                  </a:txBody>
                  <a:tcPr marL="91439" marR="91439" marT="45708" marB="45708"/>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3C97CA-F33E-109A-2A8D-AA028E1C8789}"/>
            </a:ext>
          </a:extLst>
        </p:cNvPr>
        <p:cNvGrpSpPr/>
        <p:nvPr/>
      </p:nvGrpSpPr>
      <p:grpSpPr>
        <a:xfrm>
          <a:off x="0" y="0"/>
          <a:ext cx="0" cy="0"/>
          <a:chOff x="0" y="0"/>
          <a:chExt cx="0" cy="0"/>
        </a:xfrm>
      </p:grpSpPr>
      <p:sp>
        <p:nvSpPr>
          <p:cNvPr id="14338" name="Τίτλος 1">
            <a:extLst>
              <a:ext uri="{FF2B5EF4-FFF2-40B4-BE49-F238E27FC236}">
                <a16:creationId xmlns:a16="http://schemas.microsoft.com/office/drawing/2014/main" xmlns="" id="{0D80A1B8-AAEC-017A-2FEC-77F2936690C3}"/>
              </a:ext>
            </a:extLst>
          </p:cNvPr>
          <p:cNvSpPr>
            <a:spLocks noGrp="1"/>
          </p:cNvSpPr>
          <p:nvPr>
            <p:ph type="title"/>
          </p:nvPr>
        </p:nvSpPr>
        <p:spPr>
          <a:xfrm>
            <a:off x="1404938" y="549275"/>
            <a:ext cx="7199312" cy="765175"/>
          </a:xfrm>
        </p:spPr>
        <p:txBody>
          <a:bodyPr/>
          <a:lstStyle/>
          <a:p>
            <a:pPr eaLnBrk="1" hangingPunct="1"/>
            <a:r>
              <a:rPr lang="el-GR" altLang="el-GR" sz="3600" dirty="0"/>
              <a:t>8</a:t>
            </a:r>
            <a:r>
              <a:rPr lang="el-GR" altLang="el-GR" sz="3600" dirty="0" smtClean="0"/>
              <a:t>. </a:t>
            </a:r>
            <a:r>
              <a:rPr lang="el-GR" altLang="el-GR" sz="3600" dirty="0"/>
              <a:t>Βιβλιογραφική Επισκόπηση 2/4</a:t>
            </a:r>
          </a:p>
        </p:txBody>
      </p:sp>
      <p:sp>
        <p:nvSpPr>
          <p:cNvPr id="5" name="TextBox 4">
            <a:extLst>
              <a:ext uri="{FF2B5EF4-FFF2-40B4-BE49-F238E27FC236}">
                <a16:creationId xmlns:a16="http://schemas.microsoft.com/office/drawing/2014/main" xmlns="" id="{A3EA4619-344A-C074-A42C-4565AA0A7732}"/>
              </a:ext>
            </a:extLst>
          </p:cNvPr>
          <p:cNvSpPr txBox="1"/>
          <p:nvPr/>
        </p:nvSpPr>
        <p:spPr>
          <a:xfrm>
            <a:off x="464457" y="1295824"/>
            <a:ext cx="4122057" cy="1569660"/>
          </a:xfrm>
          <a:prstGeom prst="rect">
            <a:avLst/>
          </a:prstGeom>
          <a:solidFill>
            <a:schemeClr val="accent1"/>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smtClean="0">
                <a:solidFill>
                  <a:schemeClr val="bg1"/>
                </a:solidFill>
                <a:latin typeface="Calibri"/>
                <a:ea typeface="Calibri"/>
                <a:cs typeface="Arial"/>
              </a:rPr>
              <a:t>Κοινά ευρήματα για ποιότητα υλικού στην </a:t>
            </a:r>
            <a:r>
              <a:rPr lang="el-GR" sz="3200" b="1" dirty="0" err="1" smtClean="0">
                <a:solidFill>
                  <a:schemeClr val="bg1"/>
                </a:solidFill>
                <a:latin typeface="Calibri"/>
                <a:ea typeface="Calibri"/>
                <a:cs typeface="Arial"/>
              </a:rPr>
              <a:t>ΕξΑΕ</a:t>
            </a:r>
            <a:r>
              <a:rPr lang="el-GR" sz="3200" b="1" dirty="0" smtClean="0">
                <a:solidFill>
                  <a:schemeClr val="bg1"/>
                </a:solidFill>
                <a:latin typeface="Calibri"/>
                <a:ea typeface="Calibri"/>
                <a:cs typeface="Arial"/>
              </a:rPr>
              <a:t>»</a:t>
            </a:r>
            <a:endParaRPr lang="el-GR" sz="3200" b="1" dirty="0">
              <a:solidFill>
                <a:schemeClr val="bg1"/>
              </a:solidFill>
              <a:latin typeface="Calibri"/>
              <a:ea typeface="Calibri"/>
              <a:cs typeface="Arial"/>
            </a:endParaRPr>
          </a:p>
        </p:txBody>
      </p:sp>
      <p:sp>
        <p:nvSpPr>
          <p:cNvPr id="19" name="TextBox 6">
            <a:extLst>
              <a:ext uri="{FF2B5EF4-FFF2-40B4-BE49-F238E27FC236}">
                <a16:creationId xmlns:a16="http://schemas.microsoft.com/office/drawing/2014/main" xmlns="" id="{A91184C0-346B-64D9-3F2C-AFD82C330796}"/>
              </a:ext>
            </a:extLst>
          </p:cNvPr>
          <p:cNvSpPr txBox="1"/>
          <p:nvPr/>
        </p:nvSpPr>
        <p:spPr>
          <a:xfrm>
            <a:off x="566056" y="3117287"/>
            <a:ext cx="4107543" cy="3170099"/>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l-GR" sz="2000" b="1" i="1" dirty="0" smtClean="0">
                <a:latin typeface="+mj-lt"/>
              </a:rPr>
              <a:t>Τι χαρακτηρίζει “ποιοτικό” Ε.Υ. στην </a:t>
            </a:r>
            <a:r>
              <a:rPr lang="el-GR" sz="2000" b="1" i="1" dirty="0" err="1" smtClean="0">
                <a:latin typeface="+mj-lt"/>
              </a:rPr>
              <a:t>ΕξΑΕ</a:t>
            </a:r>
            <a:r>
              <a:rPr lang="el-GR" sz="2000" b="1" i="1" dirty="0" smtClean="0">
                <a:latin typeface="+mj-lt"/>
              </a:rPr>
              <a:t>;</a:t>
            </a:r>
          </a:p>
          <a:p>
            <a:endParaRPr lang="el-GR" sz="2000" b="1" dirty="0" smtClean="0">
              <a:latin typeface="+mj-lt"/>
            </a:endParaRPr>
          </a:p>
          <a:p>
            <a:pPr>
              <a:buFont typeface="Arial" pitchFamily="34" charset="0"/>
              <a:buChar char="•"/>
            </a:pPr>
            <a:r>
              <a:rPr lang="el-GR" sz="2000" dirty="0" smtClean="0">
                <a:latin typeface="+mj-lt"/>
              </a:rPr>
              <a:t>Σαφής </a:t>
            </a:r>
            <a:r>
              <a:rPr lang="el-GR" sz="2000" b="1" dirty="0" smtClean="0">
                <a:latin typeface="+mj-lt"/>
              </a:rPr>
              <a:t>δομή &amp; οργάνωση</a:t>
            </a:r>
            <a:endParaRPr lang="el-GR" sz="2000" dirty="0" smtClean="0">
              <a:latin typeface="+mj-lt"/>
            </a:endParaRPr>
          </a:p>
          <a:p>
            <a:pPr>
              <a:buFont typeface="Arial" pitchFamily="34" charset="0"/>
              <a:buChar char="•"/>
            </a:pPr>
            <a:r>
              <a:rPr lang="el-GR" sz="2000" b="1" dirty="0" smtClean="0">
                <a:latin typeface="+mj-lt"/>
              </a:rPr>
              <a:t>Οδηγίες</a:t>
            </a:r>
            <a:r>
              <a:rPr lang="el-GR" sz="2000" dirty="0" smtClean="0">
                <a:latin typeface="+mj-lt"/>
              </a:rPr>
              <a:t> και καθοδήγηση (</a:t>
            </a:r>
            <a:r>
              <a:rPr lang="el-GR" sz="2000" dirty="0" err="1" smtClean="0">
                <a:latin typeface="+mj-lt"/>
              </a:rPr>
              <a:t>learner</a:t>
            </a:r>
            <a:r>
              <a:rPr lang="el-GR" sz="2000" dirty="0" smtClean="0">
                <a:latin typeface="+mj-lt"/>
              </a:rPr>
              <a:t> </a:t>
            </a:r>
            <a:r>
              <a:rPr lang="el-GR" sz="2000" dirty="0" err="1" smtClean="0">
                <a:latin typeface="+mj-lt"/>
              </a:rPr>
              <a:t>support</a:t>
            </a:r>
            <a:r>
              <a:rPr lang="el-GR" sz="2000" dirty="0" smtClean="0">
                <a:latin typeface="+mj-lt"/>
              </a:rPr>
              <a:t>)</a:t>
            </a:r>
          </a:p>
          <a:p>
            <a:pPr>
              <a:buFont typeface="Arial" pitchFamily="34" charset="0"/>
              <a:buChar char="•"/>
            </a:pPr>
            <a:r>
              <a:rPr lang="el-GR" sz="2000" b="1" dirty="0" smtClean="0">
                <a:latin typeface="+mj-lt"/>
              </a:rPr>
              <a:t>Ανατροφοδότηση</a:t>
            </a:r>
            <a:r>
              <a:rPr lang="el-GR" sz="2000" dirty="0" smtClean="0">
                <a:latin typeface="+mj-lt"/>
              </a:rPr>
              <a:t> και αυτορρύθμιση</a:t>
            </a:r>
          </a:p>
          <a:p>
            <a:pPr>
              <a:buFont typeface="Arial" pitchFamily="34" charset="0"/>
              <a:buChar char="•"/>
            </a:pPr>
            <a:r>
              <a:rPr lang="el-GR" sz="2000" b="1" dirty="0" err="1" smtClean="0">
                <a:latin typeface="+mj-lt"/>
              </a:rPr>
              <a:t>Διαδραστικότητα</a:t>
            </a:r>
            <a:r>
              <a:rPr lang="el-GR" sz="2000" b="1" dirty="0" smtClean="0">
                <a:latin typeface="+mj-lt"/>
              </a:rPr>
              <a:t>/αλληλεπίδραση</a:t>
            </a:r>
            <a:endParaRPr lang="el-GR" sz="2000" dirty="0" smtClean="0">
              <a:latin typeface="+mj-lt"/>
            </a:endParaRPr>
          </a:p>
          <a:p>
            <a:pPr>
              <a:buFont typeface="Arial" pitchFamily="34" charset="0"/>
              <a:buChar char="•"/>
            </a:pPr>
            <a:r>
              <a:rPr lang="el-GR" sz="2000" b="1" dirty="0" smtClean="0">
                <a:latin typeface="+mj-lt"/>
              </a:rPr>
              <a:t>Ισορροπία</a:t>
            </a:r>
            <a:r>
              <a:rPr lang="el-GR" sz="2000" dirty="0" smtClean="0">
                <a:latin typeface="+mj-lt"/>
              </a:rPr>
              <a:t> </a:t>
            </a:r>
            <a:r>
              <a:rPr lang="el-GR" sz="2000" dirty="0" err="1" smtClean="0">
                <a:latin typeface="+mj-lt"/>
              </a:rPr>
              <a:t>θεωρίας–δραστηριοτήτων</a:t>
            </a:r>
            <a:r>
              <a:rPr lang="el-GR" sz="2000" dirty="0" smtClean="0">
                <a:latin typeface="+mj-lt"/>
              </a:rPr>
              <a:t> &amp; έλεγχος “φόρτου”</a:t>
            </a:r>
            <a:endParaRPr lang="el-GR" sz="2000" dirty="0">
              <a:latin typeface="+mj-lt"/>
            </a:endParaRPr>
          </a:p>
        </p:txBody>
      </p:sp>
      <p:sp>
        <p:nvSpPr>
          <p:cNvPr id="22" name="TextBox 10">
            <a:extLst>
              <a:ext uri="{FF2B5EF4-FFF2-40B4-BE49-F238E27FC236}">
                <a16:creationId xmlns:a16="http://schemas.microsoft.com/office/drawing/2014/main" xmlns="" id="{7F5730B9-62BF-6330-F5CC-D13BF2524CA2}"/>
              </a:ext>
            </a:extLst>
          </p:cNvPr>
          <p:cNvSpPr txBox="1"/>
          <p:nvPr/>
        </p:nvSpPr>
        <p:spPr>
          <a:xfrm>
            <a:off x="4775200" y="3094753"/>
            <a:ext cx="4368800" cy="3785652"/>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r>
              <a:rPr lang="el-GR" sz="2000" b="1" i="1" dirty="0" smtClean="0">
                <a:latin typeface="+mj-lt"/>
              </a:rPr>
              <a:t>Τι λειτουργεί στην εξ αποστάσεως επιμόρφωση;</a:t>
            </a:r>
          </a:p>
          <a:p>
            <a:endParaRPr lang="el-GR" sz="2000" b="1" dirty="0" smtClean="0">
              <a:latin typeface="+mj-lt"/>
            </a:endParaRPr>
          </a:p>
          <a:p>
            <a:pPr>
              <a:buFont typeface="Arial" pitchFamily="34" charset="0"/>
              <a:buChar char="•"/>
            </a:pPr>
            <a:r>
              <a:rPr lang="el-GR" sz="2000" b="1" dirty="0" smtClean="0">
                <a:latin typeface="+mj-lt"/>
              </a:rPr>
              <a:t>Κοινότητες μάθησης/πρακτικής</a:t>
            </a:r>
            <a:r>
              <a:rPr lang="el-GR" sz="2000" dirty="0" smtClean="0">
                <a:latin typeface="+mj-lt"/>
              </a:rPr>
              <a:t> και ανταλλαγή εμπειριών</a:t>
            </a:r>
          </a:p>
          <a:p>
            <a:pPr>
              <a:buFont typeface="Arial" pitchFamily="34" charset="0"/>
              <a:buChar char="•"/>
            </a:pPr>
            <a:r>
              <a:rPr lang="el-GR" sz="2000" b="1" dirty="0" smtClean="0">
                <a:latin typeface="+mj-lt"/>
              </a:rPr>
              <a:t>Συνεργατικές πρακτικές</a:t>
            </a:r>
            <a:r>
              <a:rPr lang="el-GR" sz="2000" dirty="0" smtClean="0">
                <a:latin typeface="+mj-lt"/>
              </a:rPr>
              <a:t> και συν-δημιουργία</a:t>
            </a:r>
          </a:p>
          <a:p>
            <a:pPr>
              <a:buFont typeface="Arial" pitchFamily="34" charset="0"/>
              <a:buChar char="•"/>
            </a:pPr>
            <a:r>
              <a:rPr lang="el-GR" sz="2000" b="1" dirty="0" smtClean="0">
                <a:latin typeface="+mj-lt"/>
              </a:rPr>
              <a:t>Επαγγελματικός </a:t>
            </a:r>
            <a:r>
              <a:rPr lang="el-GR" sz="2000" b="1" dirty="0" err="1" smtClean="0">
                <a:latin typeface="+mj-lt"/>
              </a:rPr>
              <a:t>αναστοχασμός</a:t>
            </a:r>
            <a:endParaRPr lang="el-GR" sz="2000" dirty="0" smtClean="0">
              <a:latin typeface="+mj-lt"/>
            </a:endParaRPr>
          </a:p>
          <a:p>
            <a:pPr>
              <a:buFont typeface="Arial" pitchFamily="34" charset="0"/>
              <a:buChar char="•"/>
            </a:pPr>
            <a:r>
              <a:rPr lang="el-GR" sz="2000" dirty="0" smtClean="0">
                <a:latin typeface="+mj-lt"/>
              </a:rPr>
              <a:t>Ανάπτυξη </a:t>
            </a:r>
            <a:r>
              <a:rPr lang="el-GR" sz="2000" b="1" dirty="0" smtClean="0">
                <a:latin typeface="+mj-lt"/>
              </a:rPr>
              <a:t>ψηφιακών &amp; παιδαγωγικών δεξιοτήτων</a:t>
            </a:r>
            <a:endParaRPr lang="el-GR" sz="2000" dirty="0" smtClean="0">
              <a:latin typeface="+mj-lt"/>
            </a:endParaRPr>
          </a:p>
          <a:p>
            <a:pPr>
              <a:buFont typeface="Arial" pitchFamily="34" charset="0"/>
              <a:buChar char="•"/>
            </a:pPr>
            <a:r>
              <a:rPr lang="el-GR" sz="2000" dirty="0" smtClean="0">
                <a:latin typeface="+mj-lt"/>
              </a:rPr>
              <a:t>Ανάγκη για </a:t>
            </a:r>
            <a:r>
              <a:rPr lang="el-GR" sz="2000" b="1" dirty="0" smtClean="0">
                <a:latin typeface="+mj-lt"/>
              </a:rPr>
              <a:t>υποστήριξη/συντονισμό</a:t>
            </a:r>
            <a:endParaRPr lang="el-GR" sz="2000" dirty="0" smtClean="0">
              <a:latin typeface="+mj-lt"/>
            </a:endParaRPr>
          </a:p>
          <a:p>
            <a:pPr marL="342900" lvl="0" indent="-342900" algn="l" rtl="0">
              <a:buFont typeface="Wingdings"/>
              <a:buChar char="Ø"/>
            </a:pPr>
            <a:endParaRPr lang="el-GR" sz="2000" b="0" i="0" u="none" strike="noStrike" baseline="0" dirty="0">
              <a:solidFill>
                <a:srgbClr val="000000"/>
              </a:solidFill>
              <a:latin typeface="Calibri"/>
              <a:ea typeface="Arial"/>
              <a:cs typeface="Arial"/>
            </a:endParaRPr>
          </a:p>
        </p:txBody>
      </p:sp>
      <p:sp>
        <p:nvSpPr>
          <p:cNvPr id="8" name="TextBox 4">
            <a:extLst>
              <a:ext uri="{FF2B5EF4-FFF2-40B4-BE49-F238E27FC236}">
                <a16:creationId xmlns:a16="http://schemas.microsoft.com/office/drawing/2014/main" xmlns="" id="{A3EA4619-344A-C074-A42C-4565AA0A7732}"/>
              </a:ext>
            </a:extLst>
          </p:cNvPr>
          <p:cNvSpPr txBox="1"/>
          <p:nvPr/>
        </p:nvSpPr>
        <p:spPr>
          <a:xfrm>
            <a:off x="4724664" y="1346624"/>
            <a:ext cx="4419336" cy="1569660"/>
          </a:xfrm>
          <a:prstGeom prst="rect">
            <a:avLst/>
          </a:prstGeom>
          <a:solidFill>
            <a:schemeClr val="accent1"/>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smtClean="0">
                <a:solidFill>
                  <a:schemeClr val="bg1"/>
                </a:solidFill>
                <a:latin typeface="Calibri"/>
                <a:ea typeface="Calibri"/>
                <a:cs typeface="Arial"/>
              </a:rPr>
              <a:t>Κοινά ευρήματα για επιμόρφωση εκπαιδευτικών</a:t>
            </a:r>
          </a:p>
        </p:txBody>
      </p:sp>
    </p:spTree>
    <p:extLst>
      <p:ext uri="{BB962C8B-B14F-4D97-AF65-F5344CB8AC3E}">
        <p14:creationId xmlns:p14="http://schemas.microsoft.com/office/powerpoint/2010/main" xmlns="" val="35076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xmlns="" id="{9C3AB32E-51E1-ED44-E779-428308B232DB}"/>
              </a:ext>
            </a:extLst>
          </p:cNvPr>
          <p:cNvSpPr>
            <a:spLocks noGrp="1"/>
          </p:cNvSpPr>
          <p:nvPr>
            <p:ph type="title"/>
          </p:nvPr>
        </p:nvSpPr>
        <p:spPr>
          <a:xfrm>
            <a:off x="1404938" y="549275"/>
            <a:ext cx="7199312" cy="765175"/>
          </a:xfrm>
        </p:spPr>
        <p:txBody>
          <a:bodyPr/>
          <a:lstStyle/>
          <a:p>
            <a:pPr eaLnBrk="1" hangingPunct="1"/>
            <a:r>
              <a:rPr lang="el-GR" altLang="el-GR" sz="3600" dirty="0" smtClean="0"/>
              <a:t>9. </a:t>
            </a:r>
            <a:r>
              <a:rPr lang="el-GR" altLang="el-GR" sz="3600" dirty="0"/>
              <a:t>Βιβλιογραφική Επισκόπηση 3/4</a:t>
            </a:r>
          </a:p>
        </p:txBody>
      </p:sp>
      <p:sp>
        <p:nvSpPr>
          <p:cNvPr id="10" name="Ελεύθερη σχεδίαση: Σχήμα 8">
            <a:extLst>
              <a:ext uri="{FF2B5EF4-FFF2-40B4-BE49-F238E27FC236}">
                <a16:creationId xmlns:a16="http://schemas.microsoft.com/office/drawing/2014/main" xmlns="" id="{8B721FCC-ECBF-714D-C6FC-EBDB55239D2E}"/>
              </a:ext>
            </a:extLst>
          </p:cNvPr>
          <p:cNvSpPr/>
          <p:nvPr/>
        </p:nvSpPr>
        <p:spPr>
          <a:xfrm>
            <a:off x="5715000" y="3632529"/>
            <a:ext cx="3085741" cy="2507921"/>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2385" tIns="32385" rIns="32385" bIns="32385" spcCol="1270" anchor="t"/>
          <a:lstStyle/>
          <a:p>
            <a:pPr marL="285750" indent="-285750" defTabSz="755650">
              <a:lnSpc>
                <a:spcPct val="90000"/>
              </a:lnSpc>
              <a:spcAft>
                <a:spcPct val="35000"/>
              </a:spcAft>
              <a:buFont typeface="Arial" panose="020B0604020202020204" pitchFamily="34" charset="0"/>
              <a:buChar char="•"/>
              <a:defRPr/>
            </a:pPr>
            <a:endParaRPr lang="el-GR" sz="1700">
              <a:ea typeface="Calibri"/>
              <a:cs typeface="Calibri"/>
            </a:endParaRPr>
          </a:p>
          <a:p>
            <a:pPr defTabSz="755650">
              <a:lnSpc>
                <a:spcPct val="90000"/>
              </a:lnSpc>
              <a:spcAft>
                <a:spcPct val="35000"/>
              </a:spcAft>
              <a:defRPr/>
            </a:pPr>
            <a:endParaRPr lang="el-GR" sz="1700"/>
          </a:p>
        </p:txBody>
      </p:sp>
      <p:sp>
        <p:nvSpPr>
          <p:cNvPr id="5" name="TextBox 4">
            <a:extLst>
              <a:ext uri="{FF2B5EF4-FFF2-40B4-BE49-F238E27FC236}">
                <a16:creationId xmlns:a16="http://schemas.microsoft.com/office/drawing/2014/main" xmlns="" id="{CCCC4E0B-B2FD-6814-83E8-16F602E0A1DA}"/>
              </a:ext>
            </a:extLst>
          </p:cNvPr>
          <p:cNvSpPr txBox="1"/>
          <p:nvPr/>
        </p:nvSpPr>
        <p:spPr>
          <a:xfrm>
            <a:off x="1400115" y="1318735"/>
            <a:ext cx="7313316" cy="584775"/>
          </a:xfrm>
          <a:prstGeom prst="rect">
            <a:avLst/>
          </a:prstGeom>
          <a:solidFill>
            <a:schemeClr val="accent1"/>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smtClean="0">
                <a:solidFill>
                  <a:schemeClr val="bg1"/>
                </a:solidFill>
                <a:latin typeface="Calibri"/>
                <a:ea typeface="Calibri"/>
                <a:cs typeface="Arial"/>
              </a:rPr>
              <a:t>Προκλήσεις/περιορισμοί</a:t>
            </a:r>
            <a:endParaRPr lang="el-GR" sz="3200" b="1" dirty="0">
              <a:solidFill>
                <a:schemeClr val="bg1"/>
              </a:solidFill>
              <a:latin typeface="Calibri"/>
              <a:ea typeface="Calibri"/>
              <a:cs typeface="Arial"/>
            </a:endParaRPr>
          </a:p>
        </p:txBody>
      </p:sp>
      <p:sp>
        <p:nvSpPr>
          <p:cNvPr id="17" name="TextBox 6">
            <a:extLst>
              <a:ext uri="{FF2B5EF4-FFF2-40B4-BE49-F238E27FC236}">
                <a16:creationId xmlns:a16="http://schemas.microsoft.com/office/drawing/2014/main" xmlns="" id="{A30C454E-BE90-FA3B-177B-882BECF7453C}"/>
              </a:ext>
            </a:extLst>
          </p:cNvPr>
          <p:cNvSpPr txBox="1"/>
          <p:nvPr/>
        </p:nvSpPr>
        <p:spPr>
          <a:xfrm>
            <a:off x="1212273" y="2484256"/>
            <a:ext cx="7483577" cy="3170099"/>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nSpc>
                <a:spcPct val="150000"/>
              </a:lnSpc>
              <a:buFont typeface="Wingdings" pitchFamily="2" charset="2"/>
              <a:buChar char="Ø"/>
            </a:pPr>
            <a:r>
              <a:rPr lang="el-GR" b="1" dirty="0" smtClean="0">
                <a:latin typeface="+mj-lt"/>
              </a:rPr>
              <a:t>Έλλειψη χρόνου</a:t>
            </a:r>
            <a:r>
              <a:rPr lang="el-GR" dirty="0" smtClean="0">
                <a:latin typeface="+mj-lt"/>
              </a:rPr>
              <a:t> / φόρτος εργασίας</a:t>
            </a:r>
          </a:p>
          <a:p>
            <a:pPr>
              <a:lnSpc>
                <a:spcPct val="150000"/>
              </a:lnSpc>
              <a:buFont typeface="Wingdings" pitchFamily="2" charset="2"/>
              <a:buChar char="Ø"/>
            </a:pPr>
            <a:r>
              <a:rPr lang="el-GR" dirty="0" smtClean="0">
                <a:latin typeface="+mj-lt"/>
              </a:rPr>
              <a:t>Διατήρηση </a:t>
            </a:r>
            <a:r>
              <a:rPr lang="el-GR" b="1" dirty="0" smtClean="0">
                <a:latin typeface="+mj-lt"/>
              </a:rPr>
              <a:t>ενεργούς συμμετοχής</a:t>
            </a:r>
            <a:endParaRPr lang="el-GR" dirty="0" smtClean="0">
              <a:latin typeface="+mj-lt"/>
            </a:endParaRPr>
          </a:p>
          <a:p>
            <a:pPr>
              <a:lnSpc>
                <a:spcPct val="150000"/>
              </a:lnSpc>
              <a:buFont typeface="Wingdings" pitchFamily="2" charset="2"/>
              <a:buChar char="Ø"/>
            </a:pPr>
            <a:r>
              <a:rPr lang="el-GR" dirty="0" smtClean="0">
                <a:latin typeface="+mj-lt"/>
              </a:rPr>
              <a:t>Διαφορετικά επίπεδα </a:t>
            </a:r>
            <a:r>
              <a:rPr lang="el-GR" b="1" dirty="0" smtClean="0">
                <a:latin typeface="+mj-lt"/>
              </a:rPr>
              <a:t>τεχνολογικής εξοικείωσης</a:t>
            </a:r>
            <a:endParaRPr lang="el-GR" dirty="0" smtClean="0">
              <a:latin typeface="+mj-lt"/>
            </a:endParaRPr>
          </a:p>
          <a:p>
            <a:pPr>
              <a:lnSpc>
                <a:spcPct val="150000"/>
              </a:lnSpc>
              <a:buFont typeface="Wingdings" pitchFamily="2" charset="2"/>
              <a:buChar char="Ø"/>
            </a:pPr>
            <a:r>
              <a:rPr lang="el-GR" dirty="0" smtClean="0">
                <a:latin typeface="+mj-lt"/>
              </a:rPr>
              <a:t>Ανάγκη για </a:t>
            </a:r>
            <a:r>
              <a:rPr lang="el-GR" b="1" dirty="0" smtClean="0">
                <a:latin typeface="+mj-lt"/>
              </a:rPr>
              <a:t>συνεχή παιδαγωγική υποστήριξη</a:t>
            </a:r>
            <a:endParaRPr lang="el-GR" dirty="0" smtClean="0">
              <a:latin typeface="+mj-lt"/>
            </a:endParaRPr>
          </a:p>
          <a:p>
            <a:pPr>
              <a:lnSpc>
                <a:spcPct val="150000"/>
              </a:lnSpc>
              <a:buFont typeface="Wingdings" pitchFamily="2" charset="2"/>
              <a:buChar char="Ø"/>
            </a:pPr>
            <a:r>
              <a:rPr lang="el-GR" dirty="0" smtClean="0">
                <a:latin typeface="+mj-lt"/>
              </a:rPr>
              <a:t>Κίνδυνος “υπερφόρτωσης” υλικού</a:t>
            </a:r>
          </a:p>
          <a:p>
            <a:pPr marL="342900" indent="-342900">
              <a:spcAft>
                <a:spcPct val="35000"/>
              </a:spcAft>
            </a:pPr>
            <a:endParaRPr lang="el-GR" sz="2000" dirty="0">
              <a:latin typeface="Calibri"/>
              <a:ea typeface="Calibri"/>
              <a:cs typeface="Calibri"/>
            </a:endParaRPr>
          </a:p>
        </p:txBody>
      </p:sp>
      <p:sp>
        <p:nvSpPr>
          <p:cNvPr id="337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33794" name="Picture 2"/>
          <p:cNvPicPr>
            <a:picLocks noChangeAspect="1" noChangeArrowheads="1"/>
          </p:cNvPicPr>
          <p:nvPr/>
        </p:nvPicPr>
        <p:blipFill>
          <a:blip r:embed="rId3" cstate="print"/>
          <a:srcRect/>
          <a:stretch>
            <a:fillRect/>
          </a:stretch>
        </p:blipFill>
        <p:spPr bwMode="auto">
          <a:xfrm>
            <a:off x="7161666" y="2490788"/>
            <a:ext cx="1381125" cy="126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par>
                                <p:cTn id="13" presetID="8" presetClass="entr" presetSubtype="16"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diamond(in)">
                                      <p:cBhvr>
                                        <p:cTn id="15"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9188A1-F79E-B433-AEBD-79F543AC2DE3}"/>
            </a:ext>
          </a:extLst>
        </p:cNvPr>
        <p:cNvGrpSpPr/>
        <p:nvPr/>
      </p:nvGrpSpPr>
      <p:grpSpPr>
        <a:xfrm>
          <a:off x="0" y="0"/>
          <a:ext cx="0" cy="0"/>
          <a:chOff x="0" y="0"/>
          <a:chExt cx="0" cy="0"/>
        </a:xfrm>
      </p:grpSpPr>
      <p:sp>
        <p:nvSpPr>
          <p:cNvPr id="14338" name="Τίτλος 1">
            <a:extLst>
              <a:ext uri="{FF2B5EF4-FFF2-40B4-BE49-F238E27FC236}">
                <a16:creationId xmlns:a16="http://schemas.microsoft.com/office/drawing/2014/main" xmlns="" id="{D2821FEF-6F49-5D86-8788-E175DED2F2D3}"/>
              </a:ext>
            </a:extLst>
          </p:cNvPr>
          <p:cNvSpPr>
            <a:spLocks noGrp="1"/>
          </p:cNvSpPr>
          <p:nvPr>
            <p:ph type="title"/>
          </p:nvPr>
        </p:nvSpPr>
        <p:spPr>
          <a:xfrm>
            <a:off x="1404938" y="549275"/>
            <a:ext cx="7199312" cy="765175"/>
          </a:xfrm>
        </p:spPr>
        <p:txBody>
          <a:bodyPr/>
          <a:lstStyle/>
          <a:p>
            <a:pPr eaLnBrk="1" hangingPunct="1"/>
            <a:r>
              <a:rPr lang="el-GR" altLang="el-GR" sz="3600" dirty="0" smtClean="0"/>
              <a:t>10. </a:t>
            </a:r>
            <a:r>
              <a:rPr lang="el-GR" altLang="el-GR" sz="3600" dirty="0"/>
              <a:t>Βιβλιογραφική Επισκόπηση 4/4</a:t>
            </a:r>
          </a:p>
        </p:txBody>
      </p:sp>
      <p:sp>
        <p:nvSpPr>
          <p:cNvPr id="10" name="Ελεύθερη σχεδίαση: Σχήμα 8">
            <a:extLst>
              <a:ext uri="{FF2B5EF4-FFF2-40B4-BE49-F238E27FC236}">
                <a16:creationId xmlns:a16="http://schemas.microsoft.com/office/drawing/2014/main" xmlns="" id="{4CFD3579-916D-2CF2-6562-98EC44521B9A}"/>
              </a:ext>
            </a:extLst>
          </p:cNvPr>
          <p:cNvSpPr/>
          <p:nvPr/>
        </p:nvSpPr>
        <p:spPr>
          <a:xfrm>
            <a:off x="5715000" y="3632529"/>
            <a:ext cx="3085741" cy="2507921"/>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2385" tIns="32385" rIns="32385" bIns="32385" spcCol="1270" anchor="t"/>
          <a:lstStyle/>
          <a:p>
            <a:pPr marL="285750" indent="-285750" defTabSz="755650">
              <a:lnSpc>
                <a:spcPct val="90000"/>
              </a:lnSpc>
              <a:spcAft>
                <a:spcPct val="35000"/>
              </a:spcAft>
              <a:buFont typeface="Arial" panose="020B0604020202020204" pitchFamily="34" charset="0"/>
              <a:buChar char="•"/>
              <a:defRPr/>
            </a:pPr>
            <a:endParaRPr lang="el-GR" sz="1700">
              <a:ea typeface="Calibri"/>
              <a:cs typeface="Calibri"/>
            </a:endParaRPr>
          </a:p>
          <a:p>
            <a:pPr defTabSz="755650">
              <a:lnSpc>
                <a:spcPct val="90000"/>
              </a:lnSpc>
              <a:spcAft>
                <a:spcPct val="35000"/>
              </a:spcAft>
              <a:defRPr/>
            </a:pPr>
            <a:endParaRPr lang="el-GR" sz="1700"/>
          </a:p>
        </p:txBody>
      </p:sp>
      <p:sp>
        <p:nvSpPr>
          <p:cNvPr id="5" name="TextBox 4">
            <a:extLst>
              <a:ext uri="{FF2B5EF4-FFF2-40B4-BE49-F238E27FC236}">
                <a16:creationId xmlns:a16="http://schemas.microsoft.com/office/drawing/2014/main" xmlns="" id="{D2C71633-D54E-1817-8DFC-01706F553EAE}"/>
              </a:ext>
            </a:extLst>
          </p:cNvPr>
          <p:cNvSpPr txBox="1"/>
          <p:nvPr/>
        </p:nvSpPr>
        <p:spPr>
          <a:xfrm>
            <a:off x="1407214" y="1318735"/>
            <a:ext cx="7384658" cy="584775"/>
          </a:xfrm>
          <a:prstGeom prst="rect">
            <a:avLst/>
          </a:prstGeom>
          <a:solidFill>
            <a:schemeClr val="accent1"/>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smtClean="0">
                <a:solidFill>
                  <a:schemeClr val="bg1"/>
                </a:solidFill>
                <a:latin typeface="Calibri"/>
                <a:ea typeface="Calibri"/>
                <a:cs typeface="Arial"/>
              </a:rPr>
              <a:t>Συμπεράσματα-Ερευνητικό κενό</a:t>
            </a:r>
            <a:endParaRPr lang="el-GR" sz="3200" b="1" dirty="0">
              <a:solidFill>
                <a:schemeClr val="bg1"/>
              </a:solidFill>
              <a:latin typeface="Calibri"/>
              <a:ea typeface="Calibri"/>
              <a:cs typeface="Arial"/>
            </a:endParaRPr>
          </a:p>
        </p:txBody>
      </p:sp>
      <p:sp>
        <p:nvSpPr>
          <p:cNvPr id="21" name="TextBox 1">
            <a:extLst>
              <a:ext uri="{FF2B5EF4-FFF2-40B4-BE49-F238E27FC236}">
                <a16:creationId xmlns:a16="http://schemas.microsoft.com/office/drawing/2014/main" xmlns="" id="{0BDE287C-BC0C-0233-9F4A-C9370DFBB910}"/>
              </a:ext>
            </a:extLst>
          </p:cNvPr>
          <p:cNvSpPr txBox="1"/>
          <p:nvPr/>
        </p:nvSpPr>
        <p:spPr>
          <a:xfrm>
            <a:off x="1117600" y="2036432"/>
            <a:ext cx="7779657" cy="4278094"/>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nSpc>
                <a:spcPct val="150000"/>
              </a:lnSpc>
              <a:buFont typeface="Wingdings" pitchFamily="2" charset="2"/>
              <a:buChar char="Ø"/>
            </a:pPr>
            <a:r>
              <a:rPr lang="el-GR" dirty="0" smtClean="0">
                <a:latin typeface="+mj-lt"/>
              </a:rPr>
              <a:t>Περιορισμένες έρευνες για </a:t>
            </a:r>
            <a:r>
              <a:rPr lang="el-GR" b="1" dirty="0" smtClean="0">
                <a:latin typeface="+mj-lt"/>
              </a:rPr>
              <a:t>δομημένο επιμορφωτικό υλικό </a:t>
            </a:r>
            <a:r>
              <a:rPr lang="el-GR" b="1" dirty="0" err="1" smtClean="0">
                <a:latin typeface="+mj-lt"/>
              </a:rPr>
              <a:t>ΕξΑΕ</a:t>
            </a:r>
            <a:r>
              <a:rPr lang="el-GR" dirty="0" smtClean="0">
                <a:latin typeface="+mj-lt"/>
              </a:rPr>
              <a:t> ειδικά για </a:t>
            </a:r>
            <a:r>
              <a:rPr lang="el-GR" b="1" dirty="0" err="1" smtClean="0">
                <a:latin typeface="+mj-lt"/>
              </a:rPr>
              <a:t>eTwinning</a:t>
            </a:r>
            <a:endParaRPr lang="el-GR" dirty="0" smtClean="0">
              <a:latin typeface="+mj-lt"/>
            </a:endParaRPr>
          </a:p>
          <a:p>
            <a:pPr>
              <a:lnSpc>
                <a:spcPct val="150000"/>
              </a:lnSpc>
              <a:buFont typeface="Wingdings" pitchFamily="2" charset="2"/>
              <a:buChar char="Ø"/>
            </a:pPr>
            <a:r>
              <a:rPr lang="el-GR" dirty="0" smtClean="0">
                <a:latin typeface="+mj-lt"/>
              </a:rPr>
              <a:t>Έλλειψη εστίασης σε </a:t>
            </a:r>
            <a:r>
              <a:rPr lang="el-GR" b="1" dirty="0" smtClean="0">
                <a:latin typeface="+mj-lt"/>
              </a:rPr>
              <a:t>εκπαιδευτικούς Πρωτοβάθμιας</a:t>
            </a:r>
            <a:endParaRPr lang="el-GR" dirty="0" smtClean="0">
              <a:latin typeface="+mj-lt"/>
            </a:endParaRPr>
          </a:p>
          <a:p>
            <a:pPr>
              <a:lnSpc>
                <a:spcPct val="150000"/>
              </a:lnSpc>
              <a:buFont typeface="Wingdings" pitchFamily="2" charset="2"/>
              <a:buChar char="Ø"/>
            </a:pPr>
            <a:r>
              <a:rPr lang="el-GR" dirty="0" smtClean="0">
                <a:latin typeface="+mj-lt"/>
              </a:rPr>
              <a:t>Ανάγκη σύνδεσης </a:t>
            </a:r>
            <a:r>
              <a:rPr lang="el-GR" b="1" dirty="0" err="1" smtClean="0">
                <a:latin typeface="+mj-lt"/>
              </a:rPr>
              <a:t>ΕξΑΕ</a:t>
            </a:r>
            <a:r>
              <a:rPr lang="el-GR" b="1" dirty="0" smtClean="0">
                <a:latin typeface="+mj-lt"/>
              </a:rPr>
              <a:t> + </a:t>
            </a:r>
            <a:r>
              <a:rPr lang="el-GR" b="1" dirty="0" err="1" smtClean="0">
                <a:latin typeface="+mj-lt"/>
              </a:rPr>
              <a:t>πολυμεσική</a:t>
            </a:r>
            <a:r>
              <a:rPr lang="el-GR" b="1" dirty="0" smtClean="0">
                <a:latin typeface="+mj-lt"/>
              </a:rPr>
              <a:t> μάθηση + συνεργατικά έργα</a:t>
            </a:r>
            <a:endParaRPr lang="el-GR" dirty="0" smtClean="0">
              <a:latin typeface="+mj-lt"/>
            </a:endParaRPr>
          </a:p>
          <a:p>
            <a:pPr>
              <a:lnSpc>
                <a:spcPct val="150000"/>
              </a:lnSpc>
              <a:buFont typeface="Wingdings" pitchFamily="2" charset="2"/>
              <a:buChar char="Ø"/>
            </a:pPr>
            <a:r>
              <a:rPr lang="el-GR" dirty="0" smtClean="0">
                <a:latin typeface="+mj-lt"/>
              </a:rPr>
              <a:t>Ανάγκη </a:t>
            </a:r>
            <a:r>
              <a:rPr lang="el-GR" b="1" dirty="0" smtClean="0">
                <a:latin typeface="+mj-lt"/>
              </a:rPr>
              <a:t>αποτίμησης</a:t>
            </a:r>
            <a:r>
              <a:rPr lang="el-GR" dirty="0" smtClean="0">
                <a:latin typeface="+mj-lt"/>
              </a:rPr>
              <a:t> του υλικού από εκπαιδευτικούς (και/ή ειδικούς)</a:t>
            </a:r>
          </a:p>
          <a:p>
            <a:pPr marL="342900" indent="-342900">
              <a:buFont typeface="Wingdings"/>
              <a:buChar char="Ø"/>
            </a:pPr>
            <a:endParaRPr lang="el-GR" sz="2000" b="1" dirty="0">
              <a:solidFill>
                <a:srgbClr val="FF0000"/>
              </a:solidFill>
              <a:latin typeface="Calibri"/>
              <a:ea typeface="Calibri"/>
            </a:endParaRPr>
          </a:p>
        </p:txBody>
      </p:sp>
      <p:pic>
        <p:nvPicPr>
          <p:cNvPr id="31745" name="Picture 1"/>
          <p:cNvPicPr>
            <a:picLocks noChangeAspect="1" noChangeArrowheads="1"/>
          </p:cNvPicPr>
          <p:nvPr/>
        </p:nvPicPr>
        <p:blipFill>
          <a:blip r:embed="rId3" cstate="print"/>
          <a:srcRect/>
          <a:stretch>
            <a:fillRect/>
          </a:stretch>
        </p:blipFill>
        <p:spPr bwMode="auto">
          <a:xfrm>
            <a:off x="717778" y="1190170"/>
            <a:ext cx="1047114" cy="984703"/>
          </a:xfrm>
          <a:prstGeom prst="rect">
            <a:avLst/>
          </a:prstGeom>
          <a:noFill/>
          <a:ln w="9525">
            <a:noFill/>
            <a:miter lim="800000"/>
            <a:headEnd/>
            <a:tailEnd/>
          </a:ln>
        </p:spPr>
      </p:pic>
    </p:spTree>
    <p:extLst>
      <p:ext uri="{BB962C8B-B14F-4D97-AF65-F5344CB8AC3E}">
        <p14:creationId xmlns:p14="http://schemas.microsoft.com/office/powerpoint/2010/main" xmlns="" val="7569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1745"/>
                                        </p:tgtEl>
                                        <p:attrNameLst>
                                          <p:attrName>style.visibility</p:attrName>
                                        </p:attrNameLst>
                                      </p:cBhvr>
                                      <p:to>
                                        <p:strVal val="visible"/>
                                      </p:to>
                                    </p:set>
                                    <p:animEffect transition="in" filter="blinds(horizontal)">
                                      <p:cBhvr>
                                        <p:cTn id="10" dur="500"/>
                                        <p:tgtEl>
                                          <p:spTgt spid="3174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11D9A1-7C22-8434-2440-3D725A770FA7}"/>
            </a:ext>
          </a:extLst>
        </p:cNvPr>
        <p:cNvGrpSpPr/>
        <p:nvPr/>
      </p:nvGrpSpPr>
      <p:grpSpPr>
        <a:xfrm>
          <a:off x="0" y="0"/>
          <a:ext cx="0" cy="0"/>
          <a:chOff x="0" y="0"/>
          <a:chExt cx="0" cy="0"/>
        </a:xfrm>
      </p:grpSpPr>
      <p:sp>
        <p:nvSpPr>
          <p:cNvPr id="3" name="Τίτλος 2">
            <a:extLst>
              <a:ext uri="{FF2B5EF4-FFF2-40B4-BE49-F238E27FC236}">
                <a16:creationId xmlns:a16="http://schemas.microsoft.com/office/drawing/2014/main" xmlns="" id="{FCA6572D-0383-D64A-E653-AF050B2386AA}"/>
              </a:ext>
            </a:extLst>
          </p:cNvPr>
          <p:cNvSpPr>
            <a:spLocks noGrp="1"/>
          </p:cNvSpPr>
          <p:nvPr>
            <p:ph type="title"/>
          </p:nvPr>
        </p:nvSpPr>
        <p:spPr/>
        <p:txBody>
          <a:bodyPr>
            <a:normAutofit fontScale="90000"/>
          </a:bodyPr>
          <a:lstStyle/>
          <a:p>
            <a:r>
              <a:rPr lang="el-GR" sz="3600" dirty="0" smtClean="0">
                <a:ea typeface="Calibri Light"/>
                <a:cs typeface="Calibri Light"/>
              </a:rPr>
              <a:t>11. </a:t>
            </a:r>
            <a:r>
              <a:rPr lang="el-GR" sz="3600" dirty="0">
                <a:ea typeface="Calibri Light"/>
                <a:cs typeface="Calibri Light"/>
              </a:rPr>
              <a:t>Δημιουργία Εκπαιδευτικού Υλικού 1/2</a:t>
            </a:r>
            <a:endParaRPr lang="el-GR" dirty="0"/>
          </a:p>
        </p:txBody>
      </p:sp>
      <p:sp>
        <p:nvSpPr>
          <p:cNvPr id="4" name="TextBox 3">
            <a:extLst>
              <a:ext uri="{FF2B5EF4-FFF2-40B4-BE49-F238E27FC236}">
                <a16:creationId xmlns:a16="http://schemas.microsoft.com/office/drawing/2014/main" xmlns="" id="{ED724F5E-F7DE-5B4E-0DA2-802ECA691E11}"/>
              </a:ext>
            </a:extLst>
          </p:cNvPr>
          <p:cNvSpPr txBox="1"/>
          <p:nvPr/>
        </p:nvSpPr>
        <p:spPr>
          <a:xfrm>
            <a:off x="2503715" y="3501571"/>
            <a:ext cx="4572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472" indent="-347472">
              <a:buFont typeface=""/>
              <a:buChar char="•"/>
            </a:pPr>
            <a:r>
              <a:rPr lang="el-GR">
                <a:solidFill>
                  <a:schemeClr val="lt1"/>
                </a:solidFill>
                <a:latin typeface="Calibri"/>
                <a:ea typeface="+mn-ea"/>
                <a:cs typeface="+mn-cs"/>
              </a:rPr>
              <a:t>Παραγωγή – Σύνθεση στοιχείων &amp; Νέου υλικού</a:t>
            </a:r>
          </a:p>
          <a:p>
            <a:pPr algn="ctr"/>
            <a:endParaRPr lang="el-GR"/>
          </a:p>
        </p:txBody>
      </p:sp>
      <p:sp>
        <p:nvSpPr>
          <p:cNvPr id="176" name="TextBox 175">
            <a:extLst>
              <a:ext uri="{FF2B5EF4-FFF2-40B4-BE49-F238E27FC236}">
                <a16:creationId xmlns:a16="http://schemas.microsoft.com/office/drawing/2014/main" xmlns="" id="{C2E722AF-AB41-EBE0-2F8C-B04DFA8842E0}"/>
              </a:ext>
            </a:extLst>
          </p:cNvPr>
          <p:cNvSpPr txBox="1"/>
          <p:nvPr/>
        </p:nvSpPr>
        <p:spPr>
          <a:xfrm>
            <a:off x="6264097" y="2700421"/>
            <a:ext cx="2511574" cy="2883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249" name="TextBox 248">
            <a:extLst>
              <a:ext uri="{FF2B5EF4-FFF2-40B4-BE49-F238E27FC236}">
                <a16:creationId xmlns:a16="http://schemas.microsoft.com/office/drawing/2014/main" xmlns="" id="{71F7B545-431A-848D-9387-ECE04AF821E1}"/>
              </a:ext>
            </a:extLst>
          </p:cNvPr>
          <p:cNvSpPr txBox="1"/>
          <p:nvPr/>
        </p:nvSpPr>
        <p:spPr>
          <a:xfrm>
            <a:off x="1131880" y="1163430"/>
            <a:ext cx="7832905" cy="584775"/>
          </a:xfrm>
          <a:prstGeom prst="rect">
            <a:avLst/>
          </a:prstGeom>
          <a:solidFill>
            <a:schemeClr val="accent1"/>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a:solidFill>
                  <a:schemeClr val="bg1"/>
                </a:solidFill>
                <a:latin typeface="Calibri"/>
                <a:ea typeface="Calibri"/>
                <a:cs typeface="Arial"/>
              </a:rPr>
              <a:t>Σχεδιασμός Εκπαιδευτικού Υλικού</a:t>
            </a:r>
            <a:endParaRPr lang="el-GR" sz="3200" b="1" dirty="0">
              <a:solidFill>
                <a:schemeClr val="bg1"/>
              </a:solidFill>
              <a:latin typeface="Calibri"/>
              <a:ea typeface="Calibri"/>
            </a:endParaRPr>
          </a:p>
        </p:txBody>
      </p:sp>
      <p:graphicFrame>
        <p:nvGraphicFramePr>
          <p:cNvPr id="16" name="Διάγραμμα 15">
            <a:extLst>
              <a:ext uri="{FF2B5EF4-FFF2-40B4-BE49-F238E27FC236}">
                <a16:creationId xmlns:a16="http://schemas.microsoft.com/office/drawing/2014/main" xmlns="" id="{7A535D5D-07C2-727D-B8B4-2E399100816F}"/>
              </a:ext>
            </a:extLst>
          </p:cNvPr>
          <p:cNvGraphicFramePr/>
          <p:nvPr>
            <p:extLst>
              <p:ext uri="{D42A27DB-BD31-4B8C-83A1-F6EECF244321}">
                <p14:modId xmlns:p14="http://schemas.microsoft.com/office/powerpoint/2010/main" xmlns="" val="2659428861"/>
              </p:ext>
            </p:extLst>
          </p:nvPr>
        </p:nvGraphicFramePr>
        <p:xfrm>
          <a:off x="1075390" y="1822864"/>
          <a:ext cx="7860742" cy="4742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054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diamond(in)">
                                      <p:cBhvr>
                                        <p:cTn id="7" dur="1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Graphic spid="1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 Τίτλος">
            <a:extLst>
              <a:ext uri="{FF2B5EF4-FFF2-40B4-BE49-F238E27FC236}">
                <a16:creationId xmlns:a16="http://schemas.microsoft.com/office/drawing/2014/main" xmlns="" id="{94B8256F-4694-AEB8-A5DD-EAAA28397CE2}"/>
              </a:ext>
            </a:extLst>
          </p:cNvPr>
          <p:cNvSpPr>
            <a:spLocks noGrp="1"/>
          </p:cNvSpPr>
          <p:nvPr>
            <p:ph type="title"/>
          </p:nvPr>
        </p:nvSpPr>
        <p:spPr>
          <a:xfrm>
            <a:off x="1143000" y="365125"/>
            <a:ext cx="7372350" cy="1074738"/>
          </a:xfrm>
        </p:spPr>
        <p:txBody>
          <a:bodyPr/>
          <a:lstStyle/>
          <a:p>
            <a:pPr eaLnBrk="1" hangingPunct="1"/>
            <a:r>
              <a:rPr lang="en-US" altLang="el-GR" sz="3200" dirty="0" smtClean="0"/>
              <a:t>1</a:t>
            </a:r>
            <a:r>
              <a:rPr lang="el-GR" altLang="el-GR" sz="3200" dirty="0" smtClean="0"/>
              <a:t>2. </a:t>
            </a:r>
            <a:r>
              <a:rPr lang="el-GR" altLang="el-GR" sz="3200" dirty="0"/>
              <a:t>Παραγόμενο Εκπαιδευτικό Υλικό 1/3</a:t>
            </a:r>
          </a:p>
        </p:txBody>
      </p:sp>
      <p:sp>
        <p:nvSpPr>
          <p:cNvPr id="11" name="10 - TextBox">
            <a:extLst>
              <a:ext uri="{FF2B5EF4-FFF2-40B4-BE49-F238E27FC236}">
                <a16:creationId xmlns:a16="http://schemas.microsoft.com/office/drawing/2014/main" xmlns="" id="{BED4AD06-80AA-23F5-F029-28F67C7D5D57}"/>
              </a:ext>
            </a:extLst>
          </p:cNvPr>
          <p:cNvSpPr txBox="1"/>
          <p:nvPr/>
        </p:nvSpPr>
        <p:spPr>
          <a:xfrm>
            <a:off x="1724692" y="1261707"/>
            <a:ext cx="6226851" cy="523220"/>
          </a:xfrm>
          <a:prstGeom prst="rect">
            <a:avLst/>
          </a:prstGeom>
          <a:solidFill>
            <a:schemeClr val="accent1"/>
          </a:solidFill>
        </p:spPr>
        <p:txBody>
          <a:bodyPr wrap="square" lIns="91440" tIns="45720" rIns="91440" bIns="45720" anchor="t">
            <a:spAutoFit/>
          </a:bodyPr>
          <a:lstStyle/>
          <a:p>
            <a:pPr algn="ctr">
              <a:defRPr/>
            </a:pPr>
            <a:r>
              <a:rPr lang="el-GR" sz="2800" b="1" dirty="0">
                <a:solidFill>
                  <a:schemeClr val="bg1"/>
                </a:solidFill>
                <a:latin typeface="Calibri"/>
                <a:ea typeface="Calibri"/>
                <a:cs typeface="Arial"/>
              </a:rPr>
              <a:t>Περιγραφή </a:t>
            </a:r>
            <a:r>
              <a:rPr lang="el-GR" sz="2800" b="1" u="sng" dirty="0">
                <a:solidFill>
                  <a:schemeClr val="bg1"/>
                </a:solidFill>
                <a:latin typeface="Calibri"/>
                <a:ea typeface="Calibri"/>
                <a:cs typeface="Arial"/>
                <a:hlinkClick r:id="rId2"/>
              </a:rPr>
              <a:t>Εκπαιδευτικού Υλικού</a:t>
            </a:r>
            <a:endParaRPr lang="el-GR" sz="2800" b="1" u="sng" dirty="0">
              <a:solidFill>
                <a:schemeClr val="bg1"/>
              </a:solidFill>
              <a:latin typeface="Calibri"/>
              <a:ea typeface="Calibri"/>
              <a:cs typeface="Arial"/>
            </a:endParaRPr>
          </a:p>
        </p:txBody>
      </p:sp>
      <p:pic>
        <p:nvPicPr>
          <p:cNvPr id="2" name="Εικόνα 1" descr="Εικόνα που περιέχει κείμενο, στιγμιότυπο οθόνης, γραφιστική, γραφικά&#10;&#10;Το περιεχόμενο που δημιουργείται από ΑΙ μπορεί να μην είναι σωστό.">
            <a:extLst>
              <a:ext uri="{FF2B5EF4-FFF2-40B4-BE49-F238E27FC236}">
                <a16:creationId xmlns:a16="http://schemas.microsoft.com/office/drawing/2014/main" xmlns="" id="{B5AB3FEA-6FE7-6120-9A8D-4CF30C7C4FB5}"/>
              </a:ext>
            </a:extLst>
          </p:cNvPr>
          <p:cNvPicPr>
            <a:picLocks noChangeAspect="1"/>
          </p:cNvPicPr>
          <p:nvPr/>
        </p:nvPicPr>
        <p:blipFill>
          <a:blip r:embed="rId3" cstate="print"/>
          <a:stretch>
            <a:fillRect/>
          </a:stretch>
        </p:blipFill>
        <p:spPr>
          <a:xfrm>
            <a:off x="4818094" y="1839201"/>
            <a:ext cx="3786060" cy="1368456"/>
          </a:xfrm>
          <a:prstGeom prst="rect">
            <a:avLst/>
          </a:prstGeom>
        </p:spPr>
      </p:pic>
      <p:sp>
        <p:nvSpPr>
          <p:cNvPr id="4" name="TextBox 3">
            <a:extLst>
              <a:ext uri="{FF2B5EF4-FFF2-40B4-BE49-F238E27FC236}">
                <a16:creationId xmlns:a16="http://schemas.microsoft.com/office/drawing/2014/main" xmlns="" id="{A073967D-6DE2-0653-42F7-68381638207D}"/>
              </a:ext>
            </a:extLst>
          </p:cNvPr>
          <p:cNvSpPr txBox="1"/>
          <p:nvPr/>
        </p:nvSpPr>
        <p:spPr>
          <a:xfrm>
            <a:off x="1638608" y="2188237"/>
            <a:ext cx="34099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effectLst>
                  <a:outerShdw blurRad="38100" dist="38100" dir="2700000" algn="tl">
                    <a:srgbClr val="000000">
                      <a:alpha val="43137"/>
                    </a:srgbClr>
                  </a:outerShdw>
                </a:effectLst>
                <a:latin typeface="+mj-lt"/>
                <a:cs typeface="Arial"/>
              </a:rPr>
              <a:t>Πλατφόρμα LMS </a:t>
            </a:r>
            <a:endParaRPr lang="el-GR" b="1" dirty="0">
              <a:effectLst>
                <a:outerShdw blurRad="38100" dist="38100" dir="2700000" algn="tl">
                  <a:srgbClr val="000000">
                    <a:alpha val="43137"/>
                  </a:srgbClr>
                </a:outerShdw>
              </a:effectLst>
              <a:latin typeface="+mj-lt"/>
            </a:endParaRPr>
          </a:p>
        </p:txBody>
      </p:sp>
      <p:pic>
        <p:nvPicPr>
          <p:cNvPr id="8" name="7 - Εικόνα"/>
          <p:cNvPicPr/>
          <p:nvPr/>
        </p:nvPicPr>
        <p:blipFill>
          <a:blip r:embed="rId4" cstate="print"/>
          <a:srcRect/>
          <a:stretch>
            <a:fillRect/>
          </a:stretch>
        </p:blipFill>
        <p:spPr bwMode="auto">
          <a:xfrm>
            <a:off x="593883" y="3149601"/>
            <a:ext cx="5676289" cy="3251168"/>
          </a:xfrm>
          <a:prstGeom prst="rect">
            <a:avLst/>
          </a:prstGeom>
          <a:noFill/>
          <a:ln w="9525">
            <a:noFill/>
            <a:miter lim="800000"/>
            <a:headEnd/>
            <a:tailEnd/>
          </a:ln>
        </p:spPr>
      </p:pic>
      <p:pic>
        <p:nvPicPr>
          <p:cNvPr id="9" name="8 - Εικόνα" descr="C:\Users\user\Desktop\Κλαίρη\ΜΕΤΑΠΤΥΧΙΑΚΟ 2\ΠΤΥΧΙΑΚΗ\ΕΚΠΑΙΔΕΥΤΙΚΟ ΥΛΙΚΟ\χαρακτηρας\com-animated-gif-maker-1--unscreen.gif"/>
          <p:cNvPicPr/>
          <p:nvPr/>
        </p:nvPicPr>
        <p:blipFill>
          <a:blip r:embed="rId5" cstate="print"/>
          <a:srcRect/>
          <a:stretch>
            <a:fillRect/>
          </a:stretch>
        </p:blipFill>
        <p:spPr bwMode="auto">
          <a:xfrm>
            <a:off x="7356566" y="3454400"/>
            <a:ext cx="800463" cy="2656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par>
                                <p:cTn id="21" presetID="8"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668AC4C0-BF01-EC4A-475E-A30749F1B44A}"/>
              </a:ext>
            </a:extLst>
          </p:cNvPr>
          <p:cNvSpPr>
            <a:spLocks noGrp="1"/>
          </p:cNvSpPr>
          <p:nvPr>
            <p:ph type="title"/>
          </p:nvPr>
        </p:nvSpPr>
        <p:spPr/>
        <p:txBody>
          <a:bodyPr/>
          <a:lstStyle/>
          <a:p>
            <a:r>
              <a:rPr lang="en-US" sz="3200" dirty="0" smtClean="0">
                <a:ea typeface="Calibri Light"/>
                <a:cs typeface="Calibri Light"/>
              </a:rPr>
              <a:t>1</a:t>
            </a:r>
            <a:r>
              <a:rPr lang="el-GR" sz="3200" dirty="0" smtClean="0">
                <a:ea typeface="Calibri Light"/>
                <a:cs typeface="Calibri Light"/>
              </a:rPr>
              <a:t>3. </a:t>
            </a:r>
            <a:r>
              <a:rPr lang="el-GR" sz="3200" dirty="0">
                <a:ea typeface="Calibri Light"/>
                <a:cs typeface="Calibri Light"/>
              </a:rPr>
              <a:t>Παραγόμενο Εκπαιδευτικό Υλικό 2/3</a:t>
            </a:r>
            <a:endParaRPr lang="el-GR" dirty="0"/>
          </a:p>
        </p:txBody>
      </p:sp>
      <p:sp>
        <p:nvSpPr>
          <p:cNvPr id="5" name="6 - TextBox">
            <a:extLst>
              <a:ext uri="{FF2B5EF4-FFF2-40B4-BE49-F238E27FC236}">
                <a16:creationId xmlns:a16="http://schemas.microsoft.com/office/drawing/2014/main" xmlns="" id="{C643F0C6-982A-92A0-1FE0-7F51849807CC}"/>
              </a:ext>
            </a:extLst>
          </p:cNvPr>
          <p:cNvSpPr txBox="1"/>
          <p:nvPr/>
        </p:nvSpPr>
        <p:spPr>
          <a:xfrm>
            <a:off x="1714500" y="1317779"/>
            <a:ext cx="6286500" cy="523220"/>
          </a:xfrm>
          <a:prstGeom prst="rect">
            <a:avLst/>
          </a:prstGeom>
          <a:solidFill>
            <a:schemeClr val="accent1"/>
          </a:solidFill>
        </p:spPr>
        <p:txBody>
          <a:bodyPr lIns="91440" tIns="45720" rIns="91440" bIns="45720" anchor="t">
            <a:spAutoFit/>
          </a:bodyPr>
          <a:lstStyle/>
          <a:p>
            <a:pPr algn="ctr">
              <a:defRPr/>
            </a:pPr>
            <a:r>
              <a:rPr lang="en-US" sz="2800" b="1" err="1">
                <a:solidFill>
                  <a:schemeClr val="bg1"/>
                </a:solidFill>
                <a:latin typeface="+mn-lt"/>
                <a:ea typeface="Calibri"/>
                <a:cs typeface="Arial"/>
              </a:rPr>
              <a:t>Περιγρ</a:t>
            </a:r>
            <a:r>
              <a:rPr lang="en-US" sz="2800" b="1" dirty="0">
                <a:solidFill>
                  <a:schemeClr val="bg1"/>
                </a:solidFill>
                <a:latin typeface="+mn-lt"/>
                <a:ea typeface="Calibri"/>
                <a:cs typeface="Arial"/>
              </a:rPr>
              <a:t>α</a:t>
            </a:r>
            <a:r>
              <a:rPr lang="en-US" sz="2800" b="1" err="1">
                <a:solidFill>
                  <a:schemeClr val="bg1"/>
                </a:solidFill>
                <a:latin typeface="+mn-lt"/>
                <a:ea typeface="Calibri"/>
                <a:cs typeface="Arial"/>
              </a:rPr>
              <a:t>φή</a:t>
            </a:r>
            <a:r>
              <a:rPr lang="en-US" sz="2800" b="1" dirty="0">
                <a:solidFill>
                  <a:schemeClr val="bg1"/>
                </a:solidFill>
                <a:latin typeface="+mn-lt"/>
                <a:ea typeface="Calibri"/>
                <a:cs typeface="Arial"/>
              </a:rPr>
              <a:t> </a:t>
            </a:r>
            <a:r>
              <a:rPr lang="el-GR" sz="2800" b="1" dirty="0">
                <a:solidFill>
                  <a:schemeClr val="bg1"/>
                </a:solidFill>
                <a:latin typeface="+mn-lt"/>
                <a:ea typeface="Calibri"/>
                <a:cs typeface="Calibri"/>
                <a:hlinkClick r:id="rId2">
                  <a:extLst>
                    <a:ext uri="{A12FA001-AC4F-418D-AE19-62706E023703}">
                      <ahyp:hlinkClr xmlns:ahyp="http://schemas.microsoft.com/office/drawing/2018/hyperlinkcolor" xmlns="" val="tx"/>
                    </a:ext>
                  </a:extLst>
                </a:hlinkClick>
              </a:rPr>
              <a:t>Εκπαιδευτικού Υλικού</a:t>
            </a:r>
            <a:endParaRPr lang="en-US" sz="2800" b="1" err="1">
              <a:solidFill>
                <a:schemeClr val="bg1"/>
              </a:solidFill>
              <a:latin typeface="+mn-lt"/>
              <a:ea typeface="Calibri"/>
            </a:endParaRPr>
          </a:p>
        </p:txBody>
      </p:sp>
      <p:graphicFrame>
        <p:nvGraphicFramePr>
          <p:cNvPr id="9" name="Διάγραμμα 8">
            <a:extLst>
              <a:ext uri="{FF2B5EF4-FFF2-40B4-BE49-F238E27FC236}">
                <a16:creationId xmlns:a16="http://schemas.microsoft.com/office/drawing/2014/main" xmlns="" id="{74A03B9E-F257-47BB-C294-B445CC511EC8}"/>
              </a:ext>
            </a:extLst>
          </p:cNvPr>
          <p:cNvGraphicFramePr/>
          <p:nvPr>
            <p:extLst>
              <p:ext uri="{D42A27DB-BD31-4B8C-83A1-F6EECF244321}">
                <p14:modId xmlns:p14="http://schemas.microsoft.com/office/powerpoint/2010/main" xmlns="" val="4094781609"/>
              </p:ext>
            </p:extLst>
          </p:nvPr>
        </p:nvGraphicFramePr>
        <p:xfrm>
          <a:off x="694179" y="1959259"/>
          <a:ext cx="6307445" cy="444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5" name="Picture 1" descr="C:\Users\user\Desktop\Κλαίρη\ΜΕΤΑΠΤΥΧΙΑΚΟ 2\ΠΤΥΧΙΑΚΗ\ΕΚΠΑΙΔΕΥΤΙΚΟ ΥΛΙΚΟ\χαρακτηρας\com-gif-maker-2--unscreen.gif"/>
          <p:cNvPicPr>
            <a:picLocks noChangeAspect="1" noChangeArrowheads="1" noCrop="1"/>
          </p:cNvPicPr>
          <p:nvPr/>
        </p:nvPicPr>
        <p:blipFill>
          <a:blip r:embed="rId8" cstate="print"/>
          <a:srcRect/>
          <a:stretch>
            <a:fillRect/>
          </a:stretch>
        </p:blipFill>
        <p:spPr bwMode="auto">
          <a:xfrm>
            <a:off x="669166" y="3273220"/>
            <a:ext cx="1627947" cy="1487464"/>
          </a:xfrm>
          <a:prstGeom prst="rect">
            <a:avLst/>
          </a:prstGeom>
          <a:noFill/>
        </p:spPr>
      </p:pic>
      <p:pic>
        <p:nvPicPr>
          <p:cNvPr id="26627" name="Picture 3" descr="C:\Users\user\Pictures\Screenshots\Στιγμιότυπο οθόνης 2026-02-28 213402.png"/>
          <p:cNvPicPr>
            <a:picLocks noChangeAspect="1" noChangeArrowheads="1"/>
          </p:cNvPicPr>
          <p:nvPr/>
        </p:nvPicPr>
        <p:blipFill>
          <a:blip r:embed="rId9" cstate="print"/>
          <a:srcRect/>
          <a:stretch>
            <a:fillRect/>
          </a:stretch>
        </p:blipFill>
        <p:spPr bwMode="auto">
          <a:xfrm>
            <a:off x="4842281" y="3521758"/>
            <a:ext cx="2748689" cy="1523028"/>
          </a:xfrm>
          <a:prstGeom prst="rect">
            <a:avLst/>
          </a:prstGeom>
          <a:noFill/>
        </p:spPr>
      </p:pic>
      <p:pic>
        <p:nvPicPr>
          <p:cNvPr id="26628" name="Picture 4" descr="C:\Users\user\Pictures\Screenshots\Στιγμιότυπο οθόνης 2026-02-28 213521.png"/>
          <p:cNvPicPr>
            <a:picLocks noChangeAspect="1" noChangeArrowheads="1"/>
          </p:cNvPicPr>
          <p:nvPr/>
        </p:nvPicPr>
        <p:blipFill>
          <a:blip r:embed="rId10" cstate="print"/>
          <a:srcRect/>
          <a:stretch>
            <a:fillRect/>
          </a:stretch>
        </p:blipFill>
        <p:spPr bwMode="auto">
          <a:xfrm>
            <a:off x="4833258" y="5239657"/>
            <a:ext cx="2830286" cy="1618343"/>
          </a:xfrm>
          <a:prstGeom prst="rect">
            <a:avLst/>
          </a:prstGeom>
          <a:noFill/>
        </p:spPr>
      </p:pic>
      <p:pic>
        <p:nvPicPr>
          <p:cNvPr id="26629" name="Picture 5" descr="C:\Users\user\Pictures\Screenshots\Στιγμιότυπο οθόνης 2026-02-28 213300.png"/>
          <p:cNvPicPr>
            <a:picLocks noChangeAspect="1" noChangeArrowheads="1"/>
          </p:cNvPicPr>
          <p:nvPr/>
        </p:nvPicPr>
        <p:blipFill>
          <a:blip r:embed="rId11" cstate="print"/>
          <a:srcRect/>
          <a:stretch>
            <a:fillRect/>
          </a:stretch>
        </p:blipFill>
        <p:spPr bwMode="auto">
          <a:xfrm>
            <a:off x="4797896" y="1837646"/>
            <a:ext cx="2761465" cy="1587725"/>
          </a:xfrm>
          <a:prstGeom prst="rect">
            <a:avLst/>
          </a:prstGeom>
          <a:noFill/>
        </p:spPr>
      </p:pic>
    </p:spTree>
    <p:extLst>
      <p:ext uri="{BB962C8B-B14F-4D97-AF65-F5344CB8AC3E}">
        <p14:creationId xmlns:p14="http://schemas.microsoft.com/office/powerpoint/2010/main" xmlns="" val="11168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6625"/>
                                        </p:tgtEl>
                                        <p:attrNameLst>
                                          <p:attrName>style.visibility</p:attrName>
                                        </p:attrNameLst>
                                      </p:cBhvr>
                                      <p:to>
                                        <p:strVal val="visible"/>
                                      </p:to>
                                    </p:set>
                                    <p:animEffect transition="in" filter="diamond(in)">
                                      <p:cBhvr>
                                        <p:cTn id="12" dur="2000"/>
                                        <p:tgtEl>
                                          <p:spTgt spid="266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6629"/>
                                        </p:tgtEl>
                                        <p:attrNameLst>
                                          <p:attrName>style.visibility</p:attrName>
                                        </p:attrNameLst>
                                      </p:cBhvr>
                                      <p:to>
                                        <p:strVal val="visible"/>
                                      </p:to>
                                    </p:set>
                                    <p:animEffect transition="in" filter="diamond(in)">
                                      <p:cBhvr>
                                        <p:cTn id="22" dur="2000"/>
                                        <p:tgtEl>
                                          <p:spTgt spid="2662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6627"/>
                                        </p:tgtEl>
                                        <p:attrNameLst>
                                          <p:attrName>style.visibility</p:attrName>
                                        </p:attrNameLst>
                                      </p:cBhvr>
                                      <p:to>
                                        <p:strVal val="visible"/>
                                      </p:to>
                                    </p:set>
                                    <p:animEffect transition="in" filter="diamond(in)">
                                      <p:cBhvr>
                                        <p:cTn id="27" dur="2000"/>
                                        <p:tgtEl>
                                          <p:spTgt spid="2662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6628"/>
                                        </p:tgtEl>
                                        <p:attrNameLst>
                                          <p:attrName>style.visibility</p:attrName>
                                        </p:attrNameLst>
                                      </p:cBhvr>
                                      <p:to>
                                        <p:strVal val="visible"/>
                                      </p:to>
                                    </p:set>
                                    <p:animEffect transition="in" filter="diamond(in)">
                                      <p:cBhvr>
                                        <p:cTn id="32"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64FD95-4A6A-3BDE-636F-DEDE1DEF5ECF}"/>
            </a:ext>
          </a:extLst>
        </p:cNvPr>
        <p:cNvGrpSpPr/>
        <p:nvPr/>
      </p:nvGrpSpPr>
      <p:grpSpPr>
        <a:xfrm>
          <a:off x="0" y="0"/>
          <a:ext cx="0" cy="0"/>
          <a:chOff x="0" y="0"/>
          <a:chExt cx="0" cy="0"/>
        </a:xfrm>
      </p:grpSpPr>
      <p:sp>
        <p:nvSpPr>
          <p:cNvPr id="16386" name="2 - Τίτλος">
            <a:extLst>
              <a:ext uri="{FF2B5EF4-FFF2-40B4-BE49-F238E27FC236}">
                <a16:creationId xmlns:a16="http://schemas.microsoft.com/office/drawing/2014/main" xmlns="" id="{6FF01329-79A4-EDC3-3E09-1D3AFF5ABB3E}"/>
              </a:ext>
            </a:extLst>
          </p:cNvPr>
          <p:cNvSpPr>
            <a:spLocks noGrp="1"/>
          </p:cNvSpPr>
          <p:nvPr>
            <p:ph type="title"/>
          </p:nvPr>
        </p:nvSpPr>
        <p:spPr>
          <a:xfrm>
            <a:off x="1143000" y="365125"/>
            <a:ext cx="7372350" cy="1074738"/>
          </a:xfrm>
        </p:spPr>
        <p:txBody>
          <a:bodyPr/>
          <a:lstStyle/>
          <a:p>
            <a:pPr eaLnBrk="1" hangingPunct="1"/>
            <a:r>
              <a:rPr lang="en-US" altLang="el-GR" sz="3200" dirty="0" smtClean="0"/>
              <a:t>1</a:t>
            </a:r>
            <a:r>
              <a:rPr lang="el-GR" altLang="el-GR" sz="3200" dirty="0" smtClean="0"/>
              <a:t>4. </a:t>
            </a:r>
            <a:r>
              <a:rPr lang="el-GR" altLang="el-GR" sz="3200" dirty="0"/>
              <a:t>Παραγόμενο Εκπαιδευτικό Υλικό 3/3</a:t>
            </a:r>
          </a:p>
        </p:txBody>
      </p:sp>
      <p:sp>
        <p:nvSpPr>
          <p:cNvPr id="11" name="10 - TextBox">
            <a:extLst>
              <a:ext uri="{FF2B5EF4-FFF2-40B4-BE49-F238E27FC236}">
                <a16:creationId xmlns:a16="http://schemas.microsoft.com/office/drawing/2014/main" xmlns="" id="{104972BD-D0A7-C510-86A9-4A080C58C51C}"/>
              </a:ext>
            </a:extLst>
          </p:cNvPr>
          <p:cNvSpPr txBox="1"/>
          <p:nvPr/>
        </p:nvSpPr>
        <p:spPr>
          <a:xfrm>
            <a:off x="1724692" y="1261707"/>
            <a:ext cx="6226851" cy="523220"/>
          </a:xfrm>
          <a:prstGeom prst="rect">
            <a:avLst/>
          </a:prstGeom>
          <a:solidFill>
            <a:schemeClr val="accent1"/>
          </a:solidFill>
        </p:spPr>
        <p:txBody>
          <a:bodyPr wrap="square" lIns="91440" tIns="45720" rIns="91440" bIns="45720" anchor="t">
            <a:spAutoFit/>
          </a:bodyPr>
          <a:lstStyle/>
          <a:p>
            <a:pPr algn="ctr">
              <a:defRPr/>
            </a:pPr>
            <a:r>
              <a:rPr lang="el-GR" sz="2800" b="1" dirty="0">
                <a:solidFill>
                  <a:schemeClr val="bg1"/>
                </a:solidFill>
                <a:latin typeface="Calibri"/>
                <a:ea typeface="Calibri"/>
                <a:cs typeface="Arial"/>
              </a:rPr>
              <a:t>Περιγραφή </a:t>
            </a:r>
            <a:r>
              <a:rPr lang="el-GR" sz="2800" b="1" dirty="0">
                <a:solidFill>
                  <a:schemeClr val="bg1"/>
                </a:solidFill>
                <a:latin typeface="Calibri"/>
                <a:ea typeface="Calibri"/>
                <a:cs typeface="Arial"/>
                <a:hlinkClick r:id="rId2"/>
              </a:rPr>
              <a:t>Εκπαιδευτικού Υλικού</a:t>
            </a:r>
            <a:endParaRPr lang="el-GR" sz="2800" b="1" dirty="0">
              <a:solidFill>
                <a:schemeClr val="bg1"/>
              </a:solidFill>
              <a:latin typeface="Calibri"/>
              <a:ea typeface="Calibri"/>
            </a:endParaRPr>
          </a:p>
        </p:txBody>
      </p:sp>
      <p:sp>
        <p:nvSpPr>
          <p:cNvPr id="6" name="TextBox 5">
            <a:extLst>
              <a:ext uri="{FF2B5EF4-FFF2-40B4-BE49-F238E27FC236}">
                <a16:creationId xmlns:a16="http://schemas.microsoft.com/office/drawing/2014/main" xmlns="" id="{33723FAA-B902-B17F-42A6-D0C7B460F728}"/>
              </a:ext>
            </a:extLst>
          </p:cNvPr>
          <p:cNvSpPr txBox="1"/>
          <p:nvPr/>
        </p:nvSpPr>
        <p:spPr>
          <a:xfrm>
            <a:off x="1642448" y="2173926"/>
            <a:ext cx="6549345" cy="384720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000" dirty="0">
                <a:latin typeface="Calibri"/>
                <a:ea typeface="Calibri"/>
                <a:cs typeface="Arial"/>
              </a:rPr>
              <a:t>Κάθε ενότητα περιλαμβάνει: </a:t>
            </a:r>
            <a:endParaRPr lang="el-GR" sz="2000" dirty="0">
              <a:latin typeface="Calibri"/>
              <a:ea typeface="Calibri"/>
            </a:endParaRPr>
          </a:p>
          <a:p>
            <a:endParaRPr lang="el-GR" sz="2000" dirty="0">
              <a:latin typeface="Calibri"/>
              <a:ea typeface="Calibri"/>
              <a:cs typeface="Arial"/>
            </a:endParaRPr>
          </a:p>
          <a:p>
            <a:r>
              <a:rPr lang="el-GR" sz="2000" dirty="0">
                <a:latin typeface="Calibri"/>
                <a:ea typeface="Calibri"/>
                <a:cs typeface="Arial"/>
              </a:rPr>
              <a:t>1</a:t>
            </a:r>
            <a:r>
              <a:rPr lang="el-GR" sz="2000" b="1" dirty="0">
                <a:latin typeface="Calibri"/>
                <a:ea typeface="Calibri"/>
                <a:cs typeface="Arial"/>
              </a:rPr>
              <a:t>.Εισαγωγικά στοιχεία</a:t>
            </a:r>
          </a:p>
          <a:p>
            <a:pPr marL="342900" indent="-342900">
              <a:buFont typeface="Wingdings"/>
              <a:buChar char="Ø"/>
            </a:pPr>
            <a:r>
              <a:rPr lang="el-GR" sz="2000" dirty="0">
                <a:latin typeface="Calibri"/>
                <a:ea typeface="Calibri"/>
                <a:cs typeface="Arial"/>
              </a:rPr>
              <a:t>Σκοπός</a:t>
            </a:r>
            <a:endParaRPr lang="el-GR" sz="2000" dirty="0">
              <a:latin typeface="Calibri"/>
              <a:ea typeface="Calibri"/>
            </a:endParaRPr>
          </a:p>
          <a:p>
            <a:pPr marL="342900" indent="-342900">
              <a:buFont typeface="Wingdings"/>
              <a:buChar char="Ø"/>
            </a:pPr>
            <a:r>
              <a:rPr lang="el-GR" sz="2000" dirty="0">
                <a:latin typeface="Calibri"/>
                <a:ea typeface="Calibri"/>
                <a:cs typeface="Arial"/>
              </a:rPr>
              <a:t>Προσδοκώμενα αποτελέσματα</a:t>
            </a:r>
          </a:p>
          <a:p>
            <a:pPr marL="342900" indent="-342900">
              <a:buFont typeface="Wingdings"/>
              <a:buChar char="Ø"/>
            </a:pPr>
            <a:r>
              <a:rPr lang="el-GR" sz="2000" dirty="0">
                <a:latin typeface="Calibri"/>
                <a:ea typeface="Calibri"/>
                <a:cs typeface="Arial"/>
              </a:rPr>
              <a:t>Έννοιες κλειδιά</a:t>
            </a:r>
          </a:p>
          <a:p>
            <a:pPr marL="342900" indent="-342900">
              <a:buFont typeface="Wingdings"/>
              <a:buChar char="Ø"/>
            </a:pPr>
            <a:r>
              <a:rPr lang="el-GR" sz="2000" dirty="0">
                <a:latin typeface="Calibri"/>
                <a:ea typeface="Calibri"/>
                <a:cs typeface="Arial"/>
              </a:rPr>
              <a:t>Εκτιμώμενος χρόνος μελέτης</a:t>
            </a:r>
          </a:p>
          <a:p>
            <a:pPr marL="342900" indent="-342900">
              <a:buFont typeface="Wingdings"/>
              <a:buChar char="Ø"/>
            </a:pPr>
            <a:endParaRPr lang="el-GR" sz="2000" dirty="0">
              <a:latin typeface="Calibri"/>
              <a:ea typeface="Calibri"/>
            </a:endParaRPr>
          </a:p>
          <a:p>
            <a:r>
              <a:rPr lang="el-GR" sz="2000" dirty="0">
                <a:latin typeface="Calibri"/>
                <a:ea typeface="Calibri"/>
                <a:cs typeface="Arial"/>
              </a:rPr>
              <a:t>2. </a:t>
            </a:r>
            <a:r>
              <a:rPr lang="el-GR" sz="2000" b="1" dirty="0">
                <a:latin typeface="Calibri"/>
                <a:ea typeface="Calibri"/>
                <a:cs typeface="Arial"/>
              </a:rPr>
              <a:t>Εισαγωγική Δραστηριότητα</a:t>
            </a:r>
            <a:endParaRPr lang="el-GR" sz="2000" b="1" dirty="0">
              <a:latin typeface="Calibri"/>
              <a:ea typeface="Calibri"/>
            </a:endParaRPr>
          </a:p>
          <a:p>
            <a:endParaRPr lang="el-GR" sz="2000" dirty="0">
              <a:latin typeface="Calibri"/>
              <a:ea typeface="Calibri"/>
            </a:endParaRPr>
          </a:p>
          <a:p>
            <a:r>
              <a:rPr lang="el-GR" sz="2000" dirty="0">
                <a:latin typeface="Calibri"/>
                <a:ea typeface="Calibri"/>
                <a:cs typeface="Arial"/>
              </a:rPr>
              <a:t>3. </a:t>
            </a:r>
            <a:r>
              <a:rPr lang="el-GR" sz="2000" b="1" dirty="0">
                <a:latin typeface="Calibri"/>
                <a:ea typeface="Calibri"/>
                <a:cs typeface="Arial"/>
              </a:rPr>
              <a:t>Παρουσίαση μαθήματος</a:t>
            </a:r>
            <a:endParaRPr lang="el-GR" sz="2000" b="1" dirty="0">
              <a:latin typeface="Calibri"/>
              <a:ea typeface="Calibri"/>
            </a:endParaRPr>
          </a:p>
          <a:p>
            <a:endParaRPr lang="el-GR" dirty="0"/>
          </a:p>
        </p:txBody>
      </p:sp>
      <p:pic>
        <p:nvPicPr>
          <p:cNvPr id="25601" name="Picture 1"/>
          <p:cNvPicPr>
            <a:picLocks noChangeAspect="1" noChangeArrowheads="1"/>
          </p:cNvPicPr>
          <p:nvPr/>
        </p:nvPicPr>
        <p:blipFill>
          <a:blip r:embed="rId3" cstate="print"/>
          <a:srcRect/>
          <a:stretch>
            <a:fillRect/>
          </a:stretch>
        </p:blipFill>
        <p:spPr bwMode="auto">
          <a:xfrm rot="749806">
            <a:off x="6291716" y="3112406"/>
            <a:ext cx="1495425" cy="1562100"/>
          </a:xfrm>
          <a:prstGeom prst="rect">
            <a:avLst/>
          </a:prstGeom>
          <a:noFill/>
          <a:ln w="9525">
            <a:noFill/>
            <a:miter lim="800000"/>
            <a:headEnd/>
            <a:tailEnd/>
          </a:ln>
        </p:spPr>
      </p:pic>
    </p:spTree>
    <p:extLst>
      <p:ext uri="{BB962C8B-B14F-4D97-AF65-F5344CB8AC3E}">
        <p14:creationId xmlns:p14="http://schemas.microsoft.com/office/powerpoint/2010/main" xmlns="" val="40814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additive="base">
                                        <p:cTn id="2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 calcmode="lin" valueType="num">
                                      <p:cBhvr additive="base">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additive="base">
                                        <p:cTn id="4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 calcmode="lin" valueType="num">
                                      <p:cBhvr additive="base">
                                        <p:cTn id="46"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8" presetID="4" presetClass="entr" presetSubtype="16" fill="hold" nodeType="withEffect">
                                  <p:stCondLst>
                                    <p:cond delay="0"/>
                                  </p:stCondLst>
                                  <p:childTnLst>
                                    <p:set>
                                      <p:cBhvr>
                                        <p:cTn id="49" dur="1" fill="hold">
                                          <p:stCondLst>
                                            <p:cond delay="0"/>
                                          </p:stCondLst>
                                        </p:cTn>
                                        <p:tgtEl>
                                          <p:spTgt spid="25601"/>
                                        </p:tgtEl>
                                        <p:attrNameLst>
                                          <p:attrName>style.visibility</p:attrName>
                                        </p:attrNameLst>
                                      </p:cBhvr>
                                      <p:to>
                                        <p:strVal val="visible"/>
                                      </p:to>
                                    </p:set>
                                    <p:animEffect transition="in" filter="box(in)">
                                      <p:cBhvr>
                                        <p:cTn id="50"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 Τίτλος">
            <a:extLst>
              <a:ext uri="{FF2B5EF4-FFF2-40B4-BE49-F238E27FC236}">
                <a16:creationId xmlns:a16="http://schemas.microsoft.com/office/drawing/2014/main" xmlns="" id="{97827910-7E0A-A673-ACF2-9C0C4580A60C}"/>
              </a:ext>
            </a:extLst>
          </p:cNvPr>
          <p:cNvSpPr>
            <a:spLocks noGrp="1"/>
          </p:cNvSpPr>
          <p:nvPr>
            <p:ph type="title"/>
          </p:nvPr>
        </p:nvSpPr>
        <p:spPr>
          <a:xfrm>
            <a:off x="1143000" y="365125"/>
            <a:ext cx="7372350" cy="1074738"/>
          </a:xfrm>
        </p:spPr>
        <p:txBody>
          <a:bodyPr/>
          <a:lstStyle/>
          <a:p>
            <a:pPr eaLnBrk="1" hangingPunct="1"/>
            <a:r>
              <a:rPr lang="el-GR" altLang="el-GR" sz="3200" dirty="0" smtClean="0"/>
              <a:t>15. </a:t>
            </a:r>
            <a:r>
              <a:rPr lang="el-GR" altLang="el-GR" sz="3200" dirty="0"/>
              <a:t>Αποτίμηση Εκπαιδευτικού Υλικού </a:t>
            </a:r>
            <a:r>
              <a:rPr lang="el-GR" altLang="el-GR" sz="3200" dirty="0" smtClean="0"/>
              <a:t>1/13</a:t>
            </a:r>
            <a:endParaRPr lang="el-GR" altLang="el-GR" sz="3200" dirty="0"/>
          </a:p>
        </p:txBody>
      </p:sp>
      <p:sp>
        <p:nvSpPr>
          <p:cNvPr id="2" name="Ορθογώνιο 1">
            <a:extLst>
              <a:ext uri="{FF2B5EF4-FFF2-40B4-BE49-F238E27FC236}">
                <a16:creationId xmlns:a16="http://schemas.microsoft.com/office/drawing/2014/main" xmlns="" id="{22ABBA9F-15C7-1224-7F92-EE4CEB82535D}"/>
              </a:ext>
            </a:extLst>
          </p:cNvPr>
          <p:cNvSpPr/>
          <p:nvPr/>
        </p:nvSpPr>
        <p:spPr>
          <a:xfrm>
            <a:off x="566517" y="2314252"/>
            <a:ext cx="8259064" cy="389786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xmlns="" id="{58F882E0-CD17-BB7A-9670-F59EB9D4FA30}"/>
              </a:ext>
            </a:extLst>
          </p:cNvPr>
          <p:cNvSpPr txBox="1"/>
          <p:nvPr/>
        </p:nvSpPr>
        <p:spPr>
          <a:xfrm>
            <a:off x="610159" y="2654382"/>
            <a:ext cx="825240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Font typeface="Wingdings" pitchFamily="2" charset="2"/>
              <a:buChar char="Ø"/>
            </a:pPr>
            <a:r>
              <a:rPr lang="el-GR" sz="2000" b="1" dirty="0" smtClean="0">
                <a:latin typeface="+mn-lt"/>
              </a:rPr>
              <a:t>ΕΙΔΟΣ:</a:t>
            </a:r>
            <a:r>
              <a:rPr lang="el-GR" sz="2000" dirty="0" smtClean="0">
                <a:latin typeface="+mn-lt"/>
              </a:rPr>
              <a:t> Ποιοτική έρευνα αποτίμησης εκπαιδευτικού υλικού</a:t>
            </a:r>
          </a:p>
          <a:p>
            <a:pPr>
              <a:lnSpc>
                <a:spcPct val="150000"/>
              </a:lnSpc>
              <a:buFont typeface="Wingdings" pitchFamily="2" charset="2"/>
              <a:buChar char="Ø"/>
            </a:pPr>
            <a:r>
              <a:rPr lang="el-GR" sz="2000" b="1" dirty="0" smtClean="0">
                <a:latin typeface="+mn-lt"/>
              </a:rPr>
              <a:t>ΧΡΟΝΟΣ ΔΙΕΞΑΓΩΓΗΣ:</a:t>
            </a:r>
            <a:r>
              <a:rPr lang="el-GR" sz="2000" dirty="0" smtClean="0">
                <a:latin typeface="+mn-lt"/>
              </a:rPr>
              <a:t> Ιούλιος 2025 – Ιανουάριος 2026</a:t>
            </a:r>
          </a:p>
          <a:p>
            <a:pPr>
              <a:lnSpc>
                <a:spcPct val="150000"/>
              </a:lnSpc>
              <a:buFont typeface="Wingdings" pitchFamily="2" charset="2"/>
              <a:buChar char="Ø"/>
            </a:pPr>
            <a:r>
              <a:rPr lang="el-GR" sz="2000" b="1" dirty="0" smtClean="0">
                <a:latin typeface="+mn-lt"/>
              </a:rPr>
              <a:t>ΜΕΘΟΔΟΣ ΔΕΙΓΜΑΤΟΛΗΨΙΑΣ:</a:t>
            </a:r>
            <a:r>
              <a:rPr lang="el-GR" sz="2000" dirty="0" smtClean="0">
                <a:latin typeface="+mn-lt"/>
              </a:rPr>
              <a:t> Σκόπιμη &amp; ευκολίας</a:t>
            </a:r>
          </a:p>
          <a:p>
            <a:pPr>
              <a:lnSpc>
                <a:spcPct val="150000"/>
              </a:lnSpc>
              <a:buFont typeface="Wingdings" pitchFamily="2" charset="2"/>
              <a:buChar char="Ø"/>
            </a:pPr>
            <a:r>
              <a:rPr lang="el-GR" sz="2000" b="1" dirty="0" smtClean="0">
                <a:latin typeface="+mn-lt"/>
              </a:rPr>
              <a:t>ΔΕΙΓΜΑ:</a:t>
            </a:r>
            <a:endParaRPr lang="el-GR" sz="2000" dirty="0" smtClean="0">
              <a:latin typeface="+mn-lt"/>
            </a:endParaRPr>
          </a:p>
          <a:p>
            <a:pPr>
              <a:lnSpc>
                <a:spcPct val="150000"/>
              </a:lnSpc>
            </a:pPr>
            <a:r>
              <a:rPr lang="el-GR" sz="2000" dirty="0" smtClean="0">
                <a:latin typeface="+mn-lt"/>
              </a:rPr>
              <a:t>3 ειδικοί </a:t>
            </a:r>
            <a:r>
              <a:rPr lang="el-GR" sz="2000" dirty="0" err="1" smtClean="0">
                <a:latin typeface="+mn-lt"/>
              </a:rPr>
              <a:t>ΕξΑΕ</a:t>
            </a:r>
            <a:endParaRPr lang="el-GR" sz="2000" dirty="0" smtClean="0">
              <a:latin typeface="+mn-lt"/>
            </a:endParaRPr>
          </a:p>
          <a:p>
            <a:pPr>
              <a:lnSpc>
                <a:spcPct val="150000"/>
              </a:lnSpc>
            </a:pPr>
            <a:r>
              <a:rPr lang="el-GR" sz="2000" dirty="0" smtClean="0">
                <a:latin typeface="+mn-lt"/>
              </a:rPr>
              <a:t>10 εκπαιδευτικοί Πρωτοβάθμιας Εκπαίδευσης</a:t>
            </a:r>
          </a:p>
          <a:p>
            <a:pPr>
              <a:lnSpc>
                <a:spcPct val="150000"/>
              </a:lnSpc>
              <a:buFont typeface="Wingdings" pitchFamily="2" charset="2"/>
              <a:buChar char="Ø"/>
            </a:pPr>
            <a:r>
              <a:rPr lang="el-GR" sz="2000" b="1" dirty="0" smtClean="0">
                <a:latin typeface="+mn-lt"/>
              </a:rPr>
              <a:t>ΜΕΣΟ ΣΥΛΛΟΓΗΣ ΔΕΔΟΜΕΝΩΝ: </a:t>
            </a:r>
            <a:r>
              <a:rPr lang="el-GR" sz="2000" dirty="0" smtClean="0">
                <a:latin typeface="+mn-lt"/>
              </a:rPr>
              <a:t>Ερωτηματολόγια ανοικτού τύπου</a:t>
            </a:r>
          </a:p>
        </p:txBody>
      </p:sp>
      <p:sp>
        <p:nvSpPr>
          <p:cNvPr id="6" name="Στρογγυλεμένο ορθογώνιο 4">
            <a:extLst>
              <a:ext uri="{FF2B5EF4-FFF2-40B4-BE49-F238E27FC236}">
                <a16:creationId xmlns:a16="http://schemas.microsoft.com/office/drawing/2014/main" xmlns="" id="{D2AF89C9-3027-4B2B-16F2-183DDA701765}"/>
              </a:ext>
            </a:extLst>
          </p:cNvPr>
          <p:cNvSpPr/>
          <p:nvPr/>
        </p:nvSpPr>
        <p:spPr>
          <a:xfrm>
            <a:off x="1137482" y="1439726"/>
            <a:ext cx="7528482" cy="508832"/>
          </a:xfrm>
          <a:prstGeom prst="rect">
            <a:avLst/>
          </a:prstGeom>
          <a:solidFill>
            <a:schemeClr val="accent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 Μεθοδολογία Έρευνας</a:t>
            </a:r>
            <a:endParaRPr lang="en-GB" sz="2800" b="1">
              <a:solidFill>
                <a:schemeClr val="bg1"/>
              </a:solidFill>
              <a:effectLst>
                <a:outerShdw blurRad="38100" dist="38100" dir="2700000" algn="tl">
                  <a:srgbClr val="000000">
                    <a:alpha val="43137"/>
                  </a:srgbClr>
                </a:outerShdw>
              </a:effectLst>
            </a:endParaRPr>
          </a:p>
        </p:txBody>
      </p:sp>
      <p:pic>
        <p:nvPicPr>
          <p:cNvPr id="24577" name="Picture 1"/>
          <p:cNvPicPr>
            <a:picLocks noChangeAspect="1" noChangeArrowheads="1"/>
          </p:cNvPicPr>
          <p:nvPr/>
        </p:nvPicPr>
        <p:blipFill>
          <a:blip r:embed="rId3" cstate="print"/>
          <a:srcRect/>
          <a:stretch>
            <a:fillRect/>
          </a:stretch>
        </p:blipFill>
        <p:spPr bwMode="auto">
          <a:xfrm>
            <a:off x="6596744" y="3819753"/>
            <a:ext cx="1524000" cy="1685925"/>
          </a:xfrm>
          <a:prstGeom prst="rect">
            <a:avLst/>
          </a:prstGeom>
          <a:noFill/>
          <a:ln w="9525">
            <a:noFill/>
            <a:miter lim="800000"/>
            <a:headEnd/>
            <a:tailEnd/>
          </a:ln>
        </p:spPr>
      </p:pic>
      <p:pic>
        <p:nvPicPr>
          <p:cNvPr id="8" name="Εικόνα 6" descr="Εικόνα που περιέχει άγαλμα, τέχνη&#10;&#10;Το περιεχόμενο που δημιουργείται από ΑΙ μπορεί να μην είναι σωστό.">
            <a:extLst>
              <a:ext uri="{FF2B5EF4-FFF2-40B4-BE49-F238E27FC236}">
                <a16:creationId xmlns:a16="http://schemas.microsoft.com/office/drawing/2014/main" xmlns="" id="{19945F9C-61BA-1209-C280-4422CCF3BFBB}"/>
              </a:ext>
            </a:extLst>
          </p:cNvPr>
          <p:cNvPicPr>
            <a:picLocks noChangeAspect="1"/>
          </p:cNvPicPr>
          <p:nvPr/>
        </p:nvPicPr>
        <p:blipFill>
          <a:blip r:embed="rId4" cstate="print"/>
          <a:stretch>
            <a:fillRect/>
          </a:stretch>
        </p:blipFill>
        <p:spPr>
          <a:xfrm>
            <a:off x="7344229" y="981929"/>
            <a:ext cx="1596571" cy="1520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24577"/>
                                        </p:tgtEl>
                                        <p:attrNameLst>
                                          <p:attrName>style.visibility</p:attrName>
                                        </p:attrNameLst>
                                      </p:cBhvr>
                                      <p:to>
                                        <p:strVal val="visible"/>
                                      </p:to>
                                    </p:set>
                                    <p:animEffect transition="in" filter="box(in)">
                                      <p:cBhvr>
                                        <p:cTn id="15" dur="500"/>
                                        <p:tgtEl>
                                          <p:spTgt spid="24577"/>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amond(in)">
                                      <p:cBhvr>
                                        <p:cTn id="23" dur="2000"/>
                                        <p:tgtEl>
                                          <p:spTgt spid="3">
                                            <p:txEl>
                                              <p:pRg st="0" end="0"/>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amond(in)">
                                      <p:cBhvr>
                                        <p:cTn id="26" dur="2000"/>
                                        <p:tgtEl>
                                          <p:spTgt spid="3">
                                            <p:txEl>
                                              <p:pRg st="1" end="1"/>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amond(in)">
                                      <p:cBhvr>
                                        <p:cTn id="29" dur="2000"/>
                                        <p:tgtEl>
                                          <p:spTgt spid="3">
                                            <p:txEl>
                                              <p:pRg st="2" end="2"/>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amond(in)">
                                      <p:cBhvr>
                                        <p:cTn id="35" dur="2000"/>
                                        <p:tgtEl>
                                          <p:spTgt spid="3">
                                            <p:txEl>
                                              <p:pRg st="4" end="4"/>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amond(in)">
                                      <p:cBhvr>
                                        <p:cTn id="38" dur="2000"/>
                                        <p:tgtEl>
                                          <p:spTgt spid="3">
                                            <p:txEl>
                                              <p:pRg st="5" end="5"/>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amond(in)">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6BB20C-1175-C27E-93B1-D6A76049B4E2}"/>
            </a:ext>
          </a:extLst>
        </p:cNvPr>
        <p:cNvGrpSpPr/>
        <p:nvPr/>
      </p:nvGrpSpPr>
      <p:grpSpPr>
        <a:xfrm>
          <a:off x="0" y="0"/>
          <a:ext cx="0" cy="0"/>
          <a:chOff x="0" y="0"/>
          <a:chExt cx="0" cy="0"/>
        </a:xfrm>
      </p:grpSpPr>
      <p:sp>
        <p:nvSpPr>
          <p:cNvPr id="21506" name="2 - Τίτλος">
            <a:extLst>
              <a:ext uri="{FF2B5EF4-FFF2-40B4-BE49-F238E27FC236}">
                <a16:creationId xmlns:a16="http://schemas.microsoft.com/office/drawing/2014/main" xmlns="" id="{E53063D0-1D99-1839-1148-71EBFBB124BF}"/>
              </a:ext>
            </a:extLst>
          </p:cNvPr>
          <p:cNvSpPr>
            <a:spLocks noGrp="1"/>
          </p:cNvSpPr>
          <p:nvPr>
            <p:ph type="title"/>
          </p:nvPr>
        </p:nvSpPr>
        <p:spPr>
          <a:xfrm>
            <a:off x="1143000" y="365125"/>
            <a:ext cx="7372350" cy="1074738"/>
          </a:xfrm>
        </p:spPr>
        <p:txBody>
          <a:bodyPr/>
          <a:lstStyle/>
          <a:p>
            <a:pPr eaLnBrk="1" hangingPunct="1"/>
            <a:r>
              <a:rPr lang="el-GR" altLang="el-GR" sz="3200" dirty="0" smtClean="0"/>
              <a:t>16. </a:t>
            </a:r>
            <a:r>
              <a:rPr lang="el-GR" altLang="el-GR" sz="3200" dirty="0"/>
              <a:t>Αποτίμηση Εκπαιδευτικού Υλικού </a:t>
            </a:r>
            <a:r>
              <a:rPr lang="el-GR" altLang="el-GR" sz="3200" dirty="0" smtClean="0"/>
              <a:t>2/13</a:t>
            </a:r>
            <a:endParaRPr lang="el-GR" altLang="el-GR" sz="3200" dirty="0"/>
          </a:p>
        </p:txBody>
      </p:sp>
      <p:sp>
        <p:nvSpPr>
          <p:cNvPr id="2" name="Ορθογώνιο 1">
            <a:extLst>
              <a:ext uri="{FF2B5EF4-FFF2-40B4-BE49-F238E27FC236}">
                <a16:creationId xmlns:a16="http://schemas.microsoft.com/office/drawing/2014/main" xmlns="" id="{D47805B4-FDFA-F381-3D4F-7E4052372A5C}"/>
              </a:ext>
            </a:extLst>
          </p:cNvPr>
          <p:cNvSpPr/>
          <p:nvPr/>
        </p:nvSpPr>
        <p:spPr>
          <a:xfrm>
            <a:off x="708387" y="2256742"/>
            <a:ext cx="7957140" cy="4085618"/>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xmlns="" id="{79D783F3-6C99-8BA1-A4C7-3F2F6A65FB04}"/>
              </a:ext>
            </a:extLst>
          </p:cNvPr>
          <p:cNvSpPr txBox="1"/>
          <p:nvPr/>
        </p:nvSpPr>
        <p:spPr>
          <a:xfrm>
            <a:off x="713349" y="2253529"/>
            <a:ext cx="79648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endParaRPr lang="el-GR" sz="2000" b="1" u="sng" dirty="0" smtClean="0">
              <a:latin typeface="Calibri"/>
              <a:ea typeface="Calibri"/>
              <a:cs typeface="Calibri"/>
            </a:endParaRPr>
          </a:p>
          <a:p>
            <a:pPr marL="342900" indent="-342900" algn="just">
              <a:buFont typeface="Wingdings"/>
              <a:buChar char="Ø"/>
            </a:pPr>
            <a:r>
              <a:rPr lang="el-GR" sz="2000" b="1" dirty="0" smtClean="0">
                <a:latin typeface="Calibri"/>
                <a:ea typeface="Calibri"/>
                <a:cs typeface="Calibri"/>
              </a:rPr>
              <a:t>ΜΕΘΟΔΟΣ </a:t>
            </a:r>
            <a:r>
              <a:rPr lang="el-GR" sz="2000" b="1" dirty="0">
                <a:latin typeface="Calibri"/>
                <a:ea typeface="Calibri"/>
                <a:cs typeface="Calibri"/>
              </a:rPr>
              <a:t>ΕΡΕΥΝΑΣ</a:t>
            </a:r>
            <a:r>
              <a:rPr lang="el-GR" sz="2000" dirty="0">
                <a:latin typeface="Calibri"/>
                <a:ea typeface="Calibri"/>
                <a:cs typeface="Calibri"/>
              </a:rPr>
              <a:t>: Μέθοδος Ποιοτικής Ανάλυσης Περιεχομένου</a:t>
            </a:r>
            <a:endParaRPr lang="el-GR" dirty="0"/>
          </a:p>
          <a:p>
            <a:pPr marL="342900" indent="-342900" algn="just">
              <a:buFont typeface="Wingdings"/>
              <a:buChar char="Ø"/>
            </a:pPr>
            <a:endParaRPr lang="el-GR" sz="2000" dirty="0">
              <a:latin typeface="Calibri"/>
              <a:ea typeface="Calibri"/>
              <a:cs typeface="Calibri"/>
            </a:endParaRPr>
          </a:p>
          <a:p>
            <a:pPr marL="342900" indent="-342900" algn="just">
              <a:buFont typeface="Wingdings"/>
              <a:buChar char="Ø"/>
            </a:pPr>
            <a:r>
              <a:rPr lang="el-GR" sz="2000" b="1" dirty="0">
                <a:latin typeface="Calibri"/>
                <a:ea typeface="Calibri"/>
                <a:cs typeface="Calibri"/>
              </a:rPr>
              <a:t>ΒΑΣΙΚΗ ΜΟΝΑΔΑ ΑΝΑΛΥΣΗΣ ΠΕΡΙΕΧΟΜΕΝΟΥ</a:t>
            </a:r>
            <a:r>
              <a:rPr lang="el-GR" sz="2000" dirty="0">
                <a:latin typeface="Calibri"/>
                <a:ea typeface="Calibri"/>
                <a:cs typeface="Calibri"/>
              </a:rPr>
              <a:t>: </a:t>
            </a:r>
            <a:r>
              <a:rPr lang="el-GR" sz="2000" dirty="0" smtClean="0"/>
              <a:t>Νοηματική μονάδα / φράση με αυτοτελές περιεχόμενο</a:t>
            </a:r>
            <a:endParaRPr lang="el-GR" sz="2000" dirty="0">
              <a:latin typeface="Calibri"/>
              <a:ea typeface="Calibri"/>
              <a:cs typeface="Calibri"/>
            </a:endParaRPr>
          </a:p>
          <a:p>
            <a:pPr marL="342900" indent="-342900" algn="just">
              <a:buFont typeface="Wingdings"/>
              <a:buChar char="Ø"/>
            </a:pPr>
            <a:r>
              <a:rPr lang="el-GR" sz="2000" b="1" dirty="0">
                <a:latin typeface="Calibri"/>
                <a:ea typeface="Calibri"/>
                <a:cs typeface="Calibri"/>
              </a:rPr>
              <a:t>ΕΡΕΥΝΗΤΙΚΟΙ ΑΞΟΝΕΣ</a:t>
            </a:r>
            <a:r>
              <a:rPr lang="el-GR" sz="2000" dirty="0">
                <a:latin typeface="Calibri"/>
                <a:ea typeface="Calibri"/>
                <a:cs typeface="Calibri"/>
              </a:rPr>
              <a:t>: 10  (</a:t>
            </a:r>
            <a:r>
              <a:rPr lang="el-GR" sz="2000" i="1" dirty="0">
                <a:latin typeface="Calibri"/>
                <a:ea typeface="Calibri"/>
                <a:cs typeface="Calibri"/>
              </a:rPr>
              <a:t>ειδικούς</a:t>
            </a:r>
            <a:r>
              <a:rPr lang="el-GR" sz="2000" dirty="0">
                <a:latin typeface="Calibri"/>
                <a:ea typeface="Calibri"/>
                <a:cs typeface="Calibri"/>
              </a:rPr>
              <a:t>), </a:t>
            </a:r>
            <a:r>
              <a:rPr lang="el-GR" sz="2000" dirty="0" smtClean="0">
                <a:latin typeface="Calibri"/>
                <a:ea typeface="Calibri"/>
                <a:cs typeface="Calibri"/>
              </a:rPr>
              <a:t>7</a:t>
            </a:r>
            <a:r>
              <a:rPr lang="el-GR" sz="2000" dirty="0">
                <a:latin typeface="Calibri"/>
                <a:ea typeface="Calibri"/>
                <a:cs typeface="Calibri"/>
              </a:rPr>
              <a:t>  (</a:t>
            </a:r>
            <a:r>
              <a:rPr lang="el-GR" sz="2000" i="1" dirty="0" err="1">
                <a:latin typeface="Calibri"/>
                <a:ea typeface="Calibri"/>
                <a:cs typeface="Calibri"/>
              </a:rPr>
              <a:t>εκπ</a:t>
            </a:r>
            <a:r>
              <a:rPr lang="el-GR" sz="2000" i="1" dirty="0">
                <a:latin typeface="Calibri"/>
                <a:ea typeface="Calibri"/>
                <a:cs typeface="Calibri"/>
              </a:rPr>
              <a:t>/</a:t>
            </a:r>
            <a:r>
              <a:rPr lang="el-GR" sz="2000" i="1" dirty="0" err="1">
                <a:latin typeface="Calibri"/>
                <a:ea typeface="Calibri"/>
                <a:cs typeface="Calibri"/>
              </a:rPr>
              <a:t>κούς</a:t>
            </a:r>
            <a:r>
              <a:rPr lang="el-GR" sz="2000" dirty="0">
                <a:latin typeface="Calibri"/>
                <a:ea typeface="Calibri"/>
                <a:cs typeface="Calibri"/>
              </a:rPr>
              <a:t>) </a:t>
            </a:r>
            <a:r>
              <a:rPr lang="el-GR" sz="2000" dirty="0" smtClean="0">
                <a:latin typeface="Calibri"/>
                <a:ea typeface="Calibri"/>
                <a:cs typeface="Calibri"/>
              </a:rPr>
              <a:t>(</a:t>
            </a:r>
            <a:r>
              <a:rPr lang="el-GR" sz="2000" dirty="0">
                <a:latin typeface="Times New Roman"/>
                <a:ea typeface="Calibri"/>
                <a:cs typeface="Times New Roman"/>
              </a:rPr>
              <a:t>αρχές αντικειμενικότητας, πληρότητας, καταλληλόλητας και  </a:t>
            </a:r>
            <a:r>
              <a:rPr lang="el-GR" sz="2000" smtClean="0">
                <a:latin typeface="Times New Roman"/>
                <a:ea typeface="Calibri"/>
                <a:cs typeface="Times New Roman"/>
              </a:rPr>
              <a:t>αμοιβαίου αποκλεισμού</a:t>
            </a:r>
            <a:r>
              <a:rPr lang="el-GR" sz="2000" smtClean="0">
                <a:latin typeface="Calibri"/>
                <a:ea typeface="Calibri"/>
                <a:cs typeface="Calibri"/>
              </a:rPr>
              <a:t>)</a:t>
            </a:r>
            <a:endParaRPr lang="el-GR" sz="2000" dirty="0">
              <a:latin typeface="Calibri"/>
              <a:ea typeface="Calibri"/>
              <a:cs typeface="Calibri"/>
            </a:endParaRPr>
          </a:p>
          <a:p>
            <a:pPr marL="342900" indent="-342900" algn="just">
              <a:buFont typeface="Wingdings"/>
              <a:buChar char="Ø"/>
            </a:pPr>
            <a:endParaRPr lang="el-GR" sz="2000" dirty="0">
              <a:latin typeface="Calibri"/>
              <a:ea typeface="Calibri"/>
              <a:cs typeface="Calibri"/>
            </a:endParaRPr>
          </a:p>
          <a:p>
            <a:pPr marL="342900" indent="-342900" algn="just">
              <a:buFont typeface="Wingdings"/>
              <a:buChar char="Ø"/>
            </a:pPr>
            <a:r>
              <a:rPr lang="el-GR" sz="2000" b="1" u="sng" dirty="0">
                <a:latin typeface="Calibri"/>
                <a:ea typeface="Calibri"/>
                <a:cs typeface="Calibri"/>
              </a:rPr>
              <a:t>ΑΞΙΟΠΙΣΤΙΑ / ΕΓΚΥΡΟΤΗΤΑ:</a:t>
            </a:r>
            <a:r>
              <a:rPr lang="el-GR" sz="2000" dirty="0">
                <a:latin typeface="Calibri"/>
                <a:ea typeface="Calibri"/>
                <a:cs typeface="Calibri"/>
              </a:rPr>
              <a:t> </a:t>
            </a:r>
            <a:r>
              <a:rPr lang="el-GR" sz="2000" dirty="0" err="1" smtClean="0"/>
              <a:t>Τριγωνοποίηση</a:t>
            </a:r>
            <a:r>
              <a:rPr lang="el-GR" sz="2000" dirty="0" smtClean="0"/>
              <a:t> (ειδικοί &amp; εκπαιδευτικοί)</a:t>
            </a:r>
            <a:endParaRPr lang="el-GR" dirty="0"/>
          </a:p>
        </p:txBody>
      </p:sp>
      <p:sp>
        <p:nvSpPr>
          <p:cNvPr id="6" name="Στρογγυλεμένο ορθογώνιο 4">
            <a:extLst>
              <a:ext uri="{FF2B5EF4-FFF2-40B4-BE49-F238E27FC236}">
                <a16:creationId xmlns:a16="http://schemas.microsoft.com/office/drawing/2014/main" xmlns="" id="{9197B582-CD10-1FAF-7209-E06AECE12DA2}"/>
              </a:ext>
            </a:extLst>
          </p:cNvPr>
          <p:cNvSpPr/>
          <p:nvPr/>
        </p:nvSpPr>
        <p:spPr>
          <a:xfrm>
            <a:off x="1137482" y="1439726"/>
            <a:ext cx="7528482" cy="508832"/>
          </a:xfrm>
          <a:prstGeom prst="rect">
            <a:avLst/>
          </a:prstGeom>
          <a:solidFill>
            <a:schemeClr val="accent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 Μεθοδολογία Έρευνας </a:t>
            </a:r>
            <a:endParaRPr lang="en-GB" sz="2800" b="1">
              <a:solidFill>
                <a:schemeClr val="bg1"/>
              </a:solidFill>
              <a:effectLst>
                <a:outerShdw blurRad="38100" dist="38100" dir="2700000" algn="tl">
                  <a:srgbClr val="000000">
                    <a:alpha val="43137"/>
                  </a:srgbClr>
                </a:outerShdw>
              </a:effectLst>
            </a:endParaRPr>
          </a:p>
        </p:txBody>
      </p:sp>
      <p:pic>
        <p:nvPicPr>
          <p:cNvPr id="7" name="Εικόνα 6" descr="Εικόνα που περιέχει άγαλμα, τέχνη&#10;&#10;Το περιεχόμενο που δημιουργείται από ΑΙ μπορεί να μην είναι σωστό.">
            <a:extLst>
              <a:ext uri="{FF2B5EF4-FFF2-40B4-BE49-F238E27FC236}">
                <a16:creationId xmlns:a16="http://schemas.microsoft.com/office/drawing/2014/main" xmlns="" id="{19945F9C-61BA-1209-C280-4422CCF3BFBB}"/>
              </a:ext>
            </a:extLst>
          </p:cNvPr>
          <p:cNvPicPr>
            <a:picLocks noChangeAspect="1"/>
          </p:cNvPicPr>
          <p:nvPr/>
        </p:nvPicPr>
        <p:blipFill>
          <a:blip r:embed="rId3" cstate="print"/>
          <a:stretch>
            <a:fillRect/>
          </a:stretch>
        </p:blipFill>
        <p:spPr>
          <a:xfrm>
            <a:off x="7344229" y="981929"/>
            <a:ext cx="1596571" cy="1520095"/>
          </a:xfrm>
          <a:prstGeom prst="rect">
            <a:avLst/>
          </a:prstGeom>
        </p:spPr>
      </p:pic>
    </p:spTree>
    <p:extLst>
      <p:ext uri="{BB962C8B-B14F-4D97-AF65-F5344CB8AC3E}">
        <p14:creationId xmlns:p14="http://schemas.microsoft.com/office/powerpoint/2010/main" xmlns="" val="6732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ox(i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a:extLst>
              <a:ext uri="{FF2B5EF4-FFF2-40B4-BE49-F238E27FC236}">
                <a16:creationId xmlns:a16="http://schemas.microsoft.com/office/drawing/2014/main" xmlns="" id="{03E4A681-35DA-D85F-0D39-58EF984FC1F7}"/>
              </a:ext>
            </a:extLst>
          </p:cNvPr>
          <p:cNvSpPr>
            <a:spLocks noGrp="1"/>
          </p:cNvSpPr>
          <p:nvPr>
            <p:ph type="title"/>
          </p:nvPr>
        </p:nvSpPr>
        <p:spPr>
          <a:xfrm>
            <a:off x="1187450" y="333375"/>
            <a:ext cx="7617802" cy="765175"/>
          </a:xfrm>
        </p:spPr>
        <p:txBody>
          <a:bodyPr>
            <a:normAutofit fontScale="90000"/>
          </a:bodyPr>
          <a:lstStyle/>
          <a:p>
            <a:pPr eaLnBrk="1" hangingPunct="1">
              <a:defRPr/>
            </a:pPr>
            <a:r>
              <a:rPr lang="el-GR" sz="3600" dirty="0"/>
              <a:t/>
            </a:r>
            <a:br>
              <a:rPr lang="el-GR" sz="3600" dirty="0"/>
            </a:br>
            <a:r>
              <a:rPr lang="el-GR" sz="3600" dirty="0" smtClean="0"/>
              <a:t>17. </a:t>
            </a:r>
            <a:r>
              <a:rPr lang="el-GR" sz="3600" dirty="0"/>
              <a:t>Αποτίμηση Εκπαιδευτικού Υλικού </a:t>
            </a:r>
            <a:r>
              <a:rPr lang="el-GR" sz="3600" dirty="0" smtClean="0"/>
              <a:t>3/13</a:t>
            </a:r>
            <a:endParaRPr lang="el-GR" sz="3600" dirty="0">
              <a:solidFill>
                <a:srgbClr val="FF0000"/>
              </a:solidFill>
            </a:endParaRPr>
          </a:p>
        </p:txBody>
      </p:sp>
      <p:grpSp>
        <p:nvGrpSpPr>
          <p:cNvPr id="2" name="4 - Ομάδα">
            <a:extLst>
              <a:ext uri="{FF2B5EF4-FFF2-40B4-BE49-F238E27FC236}">
                <a16:creationId xmlns:a16="http://schemas.microsoft.com/office/drawing/2014/main" xmlns="" id="{6B9F7C98-A038-128A-7441-0CD14C018EEE}"/>
              </a:ext>
            </a:extLst>
          </p:cNvPr>
          <p:cNvGrpSpPr/>
          <p:nvPr/>
        </p:nvGrpSpPr>
        <p:grpSpPr>
          <a:xfrm>
            <a:off x="1187624" y="1388516"/>
            <a:ext cx="7513122" cy="576064"/>
            <a:chOff x="0" y="49732"/>
            <a:chExt cx="6834214" cy="573664"/>
          </a:xfrm>
          <a:solidFill>
            <a:schemeClr val="accent1"/>
          </a:solidFill>
          <a:scene3d>
            <a:camera prst="orthographicFront"/>
            <a:lightRig rig="flat" dir="t"/>
          </a:scene3d>
        </p:grpSpPr>
        <p:sp>
          <p:nvSpPr>
            <p:cNvPr id="4" name="5 - Στρογγυλεμένο ορθογώνιο">
              <a:extLst>
                <a:ext uri="{FF2B5EF4-FFF2-40B4-BE49-F238E27FC236}">
                  <a16:creationId xmlns:a16="http://schemas.microsoft.com/office/drawing/2014/main" xmlns="" id="{CC042756-CF73-73F7-E62A-156D732350C7}"/>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5" name="Στρογγυλεμένο ορθογώνιο 4">
              <a:extLst>
                <a:ext uri="{FF2B5EF4-FFF2-40B4-BE49-F238E27FC236}">
                  <a16:creationId xmlns:a16="http://schemas.microsoft.com/office/drawing/2014/main" xmlns="" id="{1BA2AAE4-04B8-49D4-D4DD-10BEE24FDADA}"/>
                </a:ext>
              </a:extLst>
            </p:cNvPr>
            <p:cNvSpPr/>
            <p:nvPr/>
          </p:nvSpPr>
          <p:spPr>
            <a:xfrm>
              <a:off x="24369" y="89784"/>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 Οι φάσεις της έρευνας</a:t>
              </a:r>
              <a:endParaRPr lang="en-GB" sz="2800" b="1">
                <a:solidFill>
                  <a:schemeClr val="bg1"/>
                </a:solidFill>
                <a:effectLst>
                  <a:outerShdw blurRad="38100" dist="38100" dir="2700000" algn="tl">
                    <a:srgbClr val="000000">
                      <a:alpha val="43137"/>
                    </a:srgbClr>
                  </a:outerShdw>
                </a:effectLst>
              </a:endParaRPr>
            </a:p>
          </p:txBody>
        </p:sp>
      </p:grpSp>
      <p:graphicFrame>
        <p:nvGraphicFramePr>
          <p:cNvPr id="7" name="Διάγραμμα 6">
            <a:extLst>
              <a:ext uri="{FF2B5EF4-FFF2-40B4-BE49-F238E27FC236}">
                <a16:creationId xmlns:a16="http://schemas.microsoft.com/office/drawing/2014/main" xmlns="" id="{62B8D8D5-9654-AC48-3710-DBBDD4B4A928}"/>
              </a:ext>
            </a:extLst>
          </p:cNvPr>
          <p:cNvGraphicFramePr/>
          <p:nvPr/>
        </p:nvGraphicFramePr>
        <p:xfrm>
          <a:off x="550121" y="2254788"/>
          <a:ext cx="8419708" cy="384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xmlns="" id="{B9EE7A58-287F-330C-D9DC-7FC8610527EB}"/>
              </a:ext>
            </a:extLst>
          </p:cNvPr>
          <p:cNvSpPr>
            <a:spLocks noGrp="1"/>
          </p:cNvSpPr>
          <p:nvPr>
            <p:ph idx="1"/>
          </p:nvPr>
        </p:nvSpPr>
        <p:spPr>
          <a:xfrm>
            <a:off x="1306286" y="1797277"/>
            <a:ext cx="7837714" cy="1851025"/>
          </a:xfrm>
        </p:spPr>
        <p:txBody>
          <a:bodyPr rtlCol="0">
            <a:normAutofit fontScale="70000" lnSpcReduction="20000"/>
          </a:bodyPr>
          <a:lstStyle/>
          <a:p>
            <a:pPr eaLnBrk="1" fontAlgn="auto" hangingPunct="1">
              <a:spcAft>
                <a:spcPts val="0"/>
              </a:spcAft>
              <a:defRPr/>
            </a:pPr>
            <a:r>
              <a:rPr lang="el-GR" sz="2600" dirty="0" smtClean="0">
                <a:effectLst>
                  <a:outerShdw blurRad="38100" dist="38100" dir="2700000" algn="tl">
                    <a:srgbClr val="000000">
                      <a:alpha val="43137"/>
                    </a:srgbClr>
                  </a:outerShdw>
                </a:effectLst>
              </a:rPr>
              <a:t>Καθηγητή κ. Μουζάκη Χαράλαμπο ,</a:t>
            </a:r>
            <a:r>
              <a:rPr lang="el-GR" sz="2600" dirty="0" smtClean="0">
                <a:latin typeface="Calibri" panose="020F0502020204030204" pitchFamily="34" charset="0"/>
                <a:ea typeface="Calibri" panose="020F0502020204030204" pitchFamily="34" charset="0"/>
                <a:cs typeface="Calibri" panose="020F0502020204030204" pitchFamily="34" charset="0"/>
              </a:rPr>
              <a:t> την καθοδήγηση, τη στήριξη και την ενθάρρυνση του καθ’ όλη τη διάρκεια εκπόνησης της Δ.Ε.</a:t>
            </a:r>
            <a:endParaRPr lang="el-GR" sz="2600" dirty="0" smtClean="0">
              <a:effectLst>
                <a:outerShdw blurRad="38100" dist="38100" dir="2700000" algn="tl">
                  <a:srgbClr val="000000">
                    <a:alpha val="43137"/>
                  </a:srgbClr>
                </a:outerShdw>
              </a:effectLst>
            </a:endParaRPr>
          </a:p>
          <a:p>
            <a:pPr eaLnBrk="1" fontAlgn="auto" hangingPunct="1">
              <a:spcAft>
                <a:spcPts val="0"/>
              </a:spcAft>
              <a:defRPr/>
            </a:pPr>
            <a:r>
              <a:rPr lang="el-GR" sz="2600" dirty="0" smtClean="0">
                <a:effectLst>
                  <a:outerShdw blurRad="38100" dist="38100" dir="2700000" algn="tl">
                    <a:srgbClr val="000000">
                      <a:alpha val="43137"/>
                    </a:srgbClr>
                  </a:outerShdw>
                </a:effectLst>
              </a:rPr>
              <a:t>Διδάκτορα κ. Καρβούνη Λάμπρο</a:t>
            </a:r>
          </a:p>
          <a:p>
            <a:pPr eaLnBrk="1" fontAlgn="auto" hangingPunct="1">
              <a:spcAft>
                <a:spcPts val="0"/>
              </a:spcAft>
              <a:defRPr/>
            </a:pPr>
            <a:r>
              <a:rPr lang="el-GR" sz="2600" dirty="0" smtClean="0">
                <a:effectLst>
                  <a:outerShdw blurRad="38100" dist="38100" dir="2700000" algn="tl">
                    <a:srgbClr val="000000">
                      <a:alpha val="43137"/>
                    </a:srgbClr>
                  </a:outerShdw>
                </a:effectLst>
              </a:rPr>
              <a:t>Διδάκτορα κ. Σπανουδάκη</a:t>
            </a:r>
            <a:endParaRPr lang="en-GB" sz="2600" dirty="0"/>
          </a:p>
          <a:p>
            <a:pPr eaLnBrk="1" fontAlgn="auto" hangingPunct="1">
              <a:spcAft>
                <a:spcPts val="0"/>
              </a:spcAft>
              <a:defRPr/>
            </a:pPr>
            <a:endParaRPr lang="el-GR" dirty="0" smtClean="0"/>
          </a:p>
          <a:p>
            <a:endParaRPr lang="el-GR" dirty="0" smtClean="0">
              <a:latin typeface="Calibri" panose="020F0502020204030204" pitchFamily="34" charset="0"/>
              <a:ea typeface="Calibri" panose="020F0502020204030204" pitchFamily="34" charset="0"/>
              <a:cs typeface="Calibri" panose="020F0502020204030204" pitchFamily="34" charset="0"/>
            </a:endParaRPr>
          </a:p>
        </p:txBody>
      </p:sp>
      <p:sp>
        <p:nvSpPr>
          <p:cNvPr id="5123" name="Τίτλος 2">
            <a:extLst>
              <a:ext uri="{FF2B5EF4-FFF2-40B4-BE49-F238E27FC236}">
                <a16:creationId xmlns:a16="http://schemas.microsoft.com/office/drawing/2014/main" xmlns="" id="{439EAD3B-E203-BEED-BC10-3B6C66664735}"/>
              </a:ext>
            </a:extLst>
          </p:cNvPr>
          <p:cNvSpPr>
            <a:spLocks noGrp="1"/>
          </p:cNvSpPr>
          <p:nvPr>
            <p:ph type="title"/>
          </p:nvPr>
        </p:nvSpPr>
        <p:spPr>
          <a:xfrm>
            <a:off x="1476375" y="404813"/>
            <a:ext cx="7038975" cy="1035050"/>
          </a:xfrm>
        </p:spPr>
        <p:txBody>
          <a:bodyPr/>
          <a:lstStyle/>
          <a:p>
            <a:pPr eaLnBrk="1" hangingPunct="1"/>
            <a:r>
              <a:rPr lang="el-GR" altLang="el-GR" sz="3600" dirty="0"/>
              <a:t>Ευχαριστίες</a:t>
            </a:r>
          </a:p>
        </p:txBody>
      </p:sp>
      <p:sp>
        <p:nvSpPr>
          <p:cNvPr id="16" name="Στρογγυλεμένο ορθογώνιο 4">
            <a:extLst>
              <a:ext uri="{FF2B5EF4-FFF2-40B4-BE49-F238E27FC236}">
                <a16:creationId xmlns:a16="http://schemas.microsoft.com/office/drawing/2014/main" xmlns="" id="{A9274667-35DE-1FF5-49B6-6BBF24A6EECC}"/>
              </a:ext>
            </a:extLst>
          </p:cNvPr>
          <p:cNvSpPr/>
          <p:nvPr/>
        </p:nvSpPr>
        <p:spPr>
          <a:xfrm>
            <a:off x="1339529" y="1346283"/>
            <a:ext cx="6778206" cy="517656"/>
          </a:xfrm>
          <a:prstGeom prst="rect">
            <a:avLst/>
          </a:prstGeom>
          <a:solidFill>
            <a:srgbClr val="EDBE9B"/>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Στην τριμελή επιτροπή επίβλεψης</a:t>
            </a:r>
            <a:endParaRPr lang="en-GB" sz="2800" b="1" dirty="0">
              <a:solidFill>
                <a:schemeClr val="bg1"/>
              </a:solidFill>
              <a:effectLst>
                <a:outerShdw blurRad="38100" dist="38100" dir="2700000" algn="tl">
                  <a:srgbClr val="000000">
                    <a:alpha val="43137"/>
                  </a:srgbClr>
                </a:outerShdw>
              </a:effectLst>
            </a:endParaRPr>
          </a:p>
        </p:txBody>
      </p:sp>
      <p:grpSp>
        <p:nvGrpSpPr>
          <p:cNvPr id="4" name="4 - Ομάδα">
            <a:extLst>
              <a:ext uri="{FF2B5EF4-FFF2-40B4-BE49-F238E27FC236}">
                <a16:creationId xmlns:a16="http://schemas.microsoft.com/office/drawing/2014/main" xmlns="" id="{207874C5-8CC8-BBB0-4163-6D8AED5C51D3}"/>
              </a:ext>
            </a:extLst>
          </p:cNvPr>
          <p:cNvGrpSpPr/>
          <p:nvPr/>
        </p:nvGrpSpPr>
        <p:grpSpPr>
          <a:xfrm>
            <a:off x="1226942" y="5268716"/>
            <a:ext cx="4854544" cy="573664"/>
            <a:chOff x="0" y="49732"/>
            <a:chExt cx="6834214" cy="573664"/>
          </a:xfrm>
          <a:solidFill>
            <a:srgbClr val="EDBE9B"/>
          </a:solidFill>
          <a:scene3d>
            <a:camera prst="orthographicFront"/>
            <a:lightRig rig="flat" dir="t"/>
          </a:scene3d>
        </p:grpSpPr>
        <p:sp>
          <p:nvSpPr>
            <p:cNvPr id="18" name="5 - Στρογγυλεμένο ορθογώνιο">
              <a:extLst>
                <a:ext uri="{FF2B5EF4-FFF2-40B4-BE49-F238E27FC236}">
                  <a16:creationId xmlns:a16="http://schemas.microsoft.com/office/drawing/2014/main" xmlns="" id="{047C0914-C625-9B76-35B6-405FADD835BC}"/>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9" name="Στρογγυλεμένο ορθογώνιο 4">
              <a:extLst>
                <a:ext uri="{FF2B5EF4-FFF2-40B4-BE49-F238E27FC236}">
                  <a16:creationId xmlns:a16="http://schemas.microsoft.com/office/drawing/2014/main" xmlns="" id="{AC8F8BA2-943F-9A55-9A3F-F208B85450A1}"/>
                </a:ext>
              </a:extLst>
            </p:cNvPr>
            <p:cNvSpPr/>
            <p:nvPr/>
          </p:nvSpPr>
          <p:spPr>
            <a:xfrm>
              <a:off x="28004" y="77736"/>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defTabSz="1244600">
                <a:lnSpc>
                  <a:spcPct val="90000"/>
                </a:lnSpc>
                <a:spcAft>
                  <a:spcPct val="35000"/>
                </a:spcAft>
                <a:defRPr/>
              </a:pPr>
              <a:r>
                <a:rPr lang="el-GR" b="1" dirty="0">
                  <a:solidFill>
                    <a:schemeClr val="bg1"/>
                  </a:solidFill>
                  <a:effectLst>
                    <a:outerShdw blurRad="38100" dist="38100" dir="2700000" algn="tl">
                      <a:srgbClr val="000000">
                        <a:alpha val="43137"/>
                      </a:srgbClr>
                    </a:outerShdw>
                  </a:effectLst>
                </a:rPr>
                <a:t>Στους συμμετέχοντες στην έρευνα</a:t>
              </a:r>
              <a:endParaRPr lang="en-GB" b="1" dirty="0">
                <a:solidFill>
                  <a:schemeClr val="bg1"/>
                </a:solidFill>
                <a:effectLst>
                  <a:outerShdw blurRad="38100" dist="38100" dir="2700000" algn="tl">
                    <a:srgbClr val="000000">
                      <a:alpha val="43137"/>
                    </a:srgbClr>
                  </a:outerShdw>
                </a:effectLst>
              </a:endParaRPr>
            </a:p>
          </p:txBody>
        </p:sp>
      </p:grpSp>
      <p:sp>
        <p:nvSpPr>
          <p:cNvPr id="22" name="Στρογγυλεμένο ορθογώνιο 4">
            <a:extLst>
              <a:ext uri="{FF2B5EF4-FFF2-40B4-BE49-F238E27FC236}">
                <a16:creationId xmlns:a16="http://schemas.microsoft.com/office/drawing/2014/main" xmlns="" id="{4E2DE155-3FB8-0331-8B67-08341F00C951}"/>
              </a:ext>
            </a:extLst>
          </p:cNvPr>
          <p:cNvSpPr/>
          <p:nvPr/>
        </p:nvSpPr>
        <p:spPr>
          <a:xfrm>
            <a:off x="1194386" y="5967465"/>
            <a:ext cx="5537194" cy="517656"/>
          </a:xfrm>
          <a:prstGeom prst="rect">
            <a:avLst/>
          </a:prstGeom>
          <a:solidFill>
            <a:srgbClr val="EDBE9B"/>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defTabSz="1244600">
              <a:lnSpc>
                <a:spcPct val="90000"/>
              </a:lnSpc>
              <a:spcAft>
                <a:spcPct val="35000"/>
              </a:spcAft>
              <a:defRPr/>
            </a:pPr>
            <a:r>
              <a:rPr lang="el-GR" b="1" dirty="0">
                <a:solidFill>
                  <a:schemeClr val="bg1"/>
                </a:solidFill>
                <a:effectLst>
                  <a:outerShdw blurRad="38100" dist="38100" dir="2700000" algn="tl">
                    <a:srgbClr val="000000">
                      <a:alpha val="43137"/>
                    </a:srgbClr>
                  </a:outerShdw>
                </a:effectLst>
              </a:rPr>
              <a:t>Στην οικογένειά </a:t>
            </a:r>
            <a:r>
              <a:rPr lang="el-GR" b="1" dirty="0" smtClean="0">
                <a:solidFill>
                  <a:schemeClr val="bg1"/>
                </a:solidFill>
                <a:effectLst>
                  <a:outerShdw blurRad="38100" dist="38100" dir="2700000" algn="tl">
                    <a:srgbClr val="000000">
                      <a:alpha val="43137"/>
                    </a:srgbClr>
                  </a:outerShdw>
                </a:effectLst>
              </a:rPr>
              <a:t>μου για την κατανόηση</a:t>
            </a:r>
            <a:endParaRPr lang="en-GB" b="1" dirty="0">
              <a:solidFill>
                <a:schemeClr val="bg1"/>
              </a:solidFill>
              <a:effectLst>
                <a:outerShdw blurRad="38100" dist="38100" dir="2700000" algn="tl">
                  <a:srgbClr val="000000">
                    <a:alpha val="43137"/>
                  </a:srgbClr>
                </a:outerShdw>
              </a:effectLst>
            </a:endParaRPr>
          </a:p>
        </p:txBody>
      </p:sp>
      <p:sp>
        <p:nvSpPr>
          <p:cNvPr id="13" name="12 - Ορθογώνιο"/>
          <p:cNvSpPr/>
          <p:nvPr/>
        </p:nvSpPr>
        <p:spPr>
          <a:xfrm>
            <a:off x="2286000" y="2828836"/>
            <a:ext cx="4572000" cy="461665"/>
          </a:xfrm>
          <a:prstGeom prst="rect">
            <a:avLst/>
          </a:prstGeom>
        </p:spPr>
        <p:txBody>
          <a:bodyPr>
            <a:spAutoFit/>
          </a:bodyPr>
          <a:lstStyle/>
          <a:p>
            <a:pPr marL="342900" indent="-342900"/>
            <a:r>
              <a:rPr lang="el-GR" dirty="0" smtClean="0">
                <a:latin typeface="Calibri" panose="020F0502020204030204" pitchFamily="34" charset="0"/>
                <a:ea typeface="Calibri" panose="020F0502020204030204" pitchFamily="34" charset="0"/>
                <a:cs typeface="Calibri" panose="020F0502020204030204" pitchFamily="34" charset="0"/>
              </a:rPr>
              <a:t>. </a:t>
            </a:r>
          </a:p>
        </p:txBody>
      </p:sp>
      <p:sp>
        <p:nvSpPr>
          <p:cNvPr id="20" name="Στρογγυλεμένο ορθογώνιο 4">
            <a:extLst>
              <a:ext uri="{FF2B5EF4-FFF2-40B4-BE49-F238E27FC236}">
                <a16:creationId xmlns:a16="http://schemas.microsoft.com/office/drawing/2014/main" xmlns="" id="{AC8F8BA2-943F-9A55-9A3F-F208B85450A1}"/>
              </a:ext>
            </a:extLst>
          </p:cNvPr>
          <p:cNvSpPr/>
          <p:nvPr/>
        </p:nvSpPr>
        <p:spPr>
          <a:xfrm>
            <a:off x="1207540" y="4260713"/>
            <a:ext cx="7600258" cy="818549"/>
          </a:xfrm>
          <a:prstGeom prst="rect">
            <a:avLst/>
          </a:prstGeom>
          <a:solidFill>
            <a:srgbClr val="EDBE9B"/>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defTabSz="1244600">
              <a:lnSpc>
                <a:spcPct val="90000"/>
              </a:lnSpc>
              <a:spcAft>
                <a:spcPct val="35000"/>
              </a:spcAft>
              <a:defRPr/>
            </a:pPr>
            <a:r>
              <a:rPr lang="el-GR" b="1" dirty="0" smtClean="0">
                <a:solidFill>
                  <a:schemeClr val="bg1"/>
                </a:solidFill>
                <a:effectLst>
                  <a:outerShdw blurRad="38100" dist="38100" dir="2700000" algn="tl">
                    <a:srgbClr val="000000">
                      <a:alpha val="43137"/>
                    </a:srgbClr>
                  </a:outerShdw>
                </a:effectLst>
              </a:rPr>
              <a:t>Στην ομάδα μου «Ανήσυχες Μαμάδες» για την ξεχωριστή συνεργασία</a:t>
            </a:r>
            <a:endParaRPr lang="en-GB" b="1" dirty="0">
              <a:solidFill>
                <a:schemeClr val="bg1"/>
              </a:solidFill>
              <a:effectLst>
                <a:outerShdw blurRad="38100" dist="38100" dir="2700000" algn="tl">
                  <a:srgbClr val="000000">
                    <a:alpha val="43137"/>
                  </a:srgbClr>
                </a:outerShdw>
              </a:effectLst>
            </a:endParaRPr>
          </a:p>
        </p:txBody>
      </p:sp>
      <p:sp>
        <p:nvSpPr>
          <p:cNvPr id="25" name="Στρογγυλεμένο ορθογώνιο 4">
            <a:extLst>
              <a:ext uri="{FF2B5EF4-FFF2-40B4-BE49-F238E27FC236}">
                <a16:creationId xmlns:a16="http://schemas.microsoft.com/office/drawing/2014/main" xmlns="" id="{AC8F8BA2-943F-9A55-9A3F-F208B85450A1}"/>
              </a:ext>
            </a:extLst>
          </p:cNvPr>
          <p:cNvSpPr/>
          <p:nvPr/>
        </p:nvSpPr>
        <p:spPr>
          <a:xfrm>
            <a:off x="1210548" y="3547749"/>
            <a:ext cx="7570594" cy="517656"/>
          </a:xfrm>
          <a:prstGeom prst="rect">
            <a:avLst/>
          </a:prstGeom>
          <a:solidFill>
            <a:srgbClr val="EDBE9B"/>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defTabSz="1244600">
              <a:lnSpc>
                <a:spcPct val="90000"/>
              </a:lnSpc>
              <a:spcAft>
                <a:spcPct val="35000"/>
              </a:spcAft>
              <a:defRPr/>
            </a:pPr>
            <a:r>
              <a:rPr lang="el-GR" b="1" dirty="0" smtClean="0">
                <a:solidFill>
                  <a:schemeClr val="bg1"/>
                </a:solidFill>
                <a:effectLst>
                  <a:outerShdw blurRad="38100" dist="38100" dir="2700000" algn="tl">
                    <a:srgbClr val="000000">
                      <a:alpha val="43137"/>
                    </a:srgbClr>
                  </a:outerShdw>
                </a:effectLst>
              </a:rPr>
              <a:t>Στην ομάδα του Ε.ΔΙ.Β.Ε.Α. για την άψογη συνεργασία</a:t>
            </a:r>
            <a:endParaRPr lang="en-GB" b="1" dirty="0">
              <a:solidFill>
                <a:schemeClr val="bg1"/>
              </a:solidFill>
              <a:effectLst>
                <a:outerShdw blurRad="38100" dist="38100" dir="2700000" algn="tl">
                  <a:srgbClr val="000000">
                    <a:alpha val="43137"/>
                  </a:srgbClr>
                </a:outerShdw>
              </a:effectLst>
            </a:endParaRPr>
          </a:p>
        </p:txBody>
      </p:sp>
      <p:pic>
        <p:nvPicPr>
          <p:cNvPr id="50177" name="Picture 1"/>
          <p:cNvPicPr>
            <a:picLocks noChangeAspect="1" noChangeArrowheads="1"/>
          </p:cNvPicPr>
          <p:nvPr/>
        </p:nvPicPr>
        <p:blipFill>
          <a:blip r:embed="rId3" cstate="print"/>
          <a:srcRect/>
          <a:stretch>
            <a:fillRect/>
          </a:stretch>
        </p:blipFill>
        <p:spPr bwMode="auto">
          <a:xfrm>
            <a:off x="7391627" y="2256040"/>
            <a:ext cx="1215343" cy="112707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amond(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amond(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amond(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amond(in)">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6" grpId="0" animBg="1"/>
      <p:bldP spid="22" grpId="0" animBg="1"/>
      <p:bldP spid="20"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Τίτλος">
            <a:extLst>
              <a:ext uri="{FF2B5EF4-FFF2-40B4-BE49-F238E27FC236}">
                <a16:creationId xmlns:a16="http://schemas.microsoft.com/office/drawing/2014/main" xmlns="" id="{2BAD82FA-500C-7AF6-9C1B-67C174BFC963}"/>
              </a:ext>
            </a:extLst>
          </p:cNvPr>
          <p:cNvSpPr>
            <a:spLocks noGrp="1"/>
          </p:cNvSpPr>
          <p:nvPr>
            <p:ph type="title"/>
          </p:nvPr>
        </p:nvSpPr>
        <p:spPr>
          <a:xfrm>
            <a:off x="1143000" y="365125"/>
            <a:ext cx="7372350" cy="1074738"/>
          </a:xfrm>
        </p:spPr>
        <p:txBody>
          <a:bodyPr/>
          <a:lstStyle/>
          <a:p>
            <a:pPr eaLnBrk="1" hangingPunct="1"/>
            <a:r>
              <a:rPr lang="el-GR" altLang="el-GR" sz="3200" dirty="0" smtClean="0"/>
              <a:t>18. Αποτίμηση </a:t>
            </a:r>
            <a:r>
              <a:rPr lang="el-GR" altLang="el-GR" sz="3200" dirty="0"/>
              <a:t>Εκπαιδευτικού Υλικού </a:t>
            </a:r>
            <a:r>
              <a:rPr lang="el-GR" altLang="el-GR" sz="3200" dirty="0" smtClean="0"/>
              <a:t>4/13</a:t>
            </a:r>
            <a:endParaRPr lang="el-GR" altLang="el-GR" sz="3200" dirty="0"/>
          </a:p>
        </p:txBody>
      </p:sp>
      <p:sp>
        <p:nvSpPr>
          <p:cNvPr id="12" name="Ελεύθερη σχεδίαση: Σχήμα 14">
            <a:extLst>
              <a:ext uri="{FF2B5EF4-FFF2-40B4-BE49-F238E27FC236}">
                <a16:creationId xmlns:a16="http://schemas.microsoft.com/office/drawing/2014/main" xmlns="" id="{43E515F1-9F08-1A03-2418-1C6568093EE2}"/>
              </a:ext>
            </a:extLst>
          </p:cNvPr>
          <p:cNvSpPr/>
          <p:nvPr/>
        </p:nvSpPr>
        <p:spPr bwMode="auto">
          <a:xfrm>
            <a:off x="527966" y="3439886"/>
            <a:ext cx="1738311" cy="958370"/>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4">
              <a:lumMod val="60000"/>
              <a:lumOff val="40000"/>
            </a:schemeClr>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600" b="1" dirty="0"/>
              <a:t>Δυνατά σημεία</a:t>
            </a:r>
          </a:p>
        </p:txBody>
      </p:sp>
      <p:sp>
        <p:nvSpPr>
          <p:cNvPr id="5" name="TextBox 4">
            <a:extLst>
              <a:ext uri="{FF2B5EF4-FFF2-40B4-BE49-F238E27FC236}">
                <a16:creationId xmlns:a16="http://schemas.microsoft.com/office/drawing/2014/main" xmlns="" id="{238694C3-38D5-052A-C7DD-6A257FB74EBF}"/>
              </a:ext>
            </a:extLst>
          </p:cNvPr>
          <p:cNvSpPr txBox="1"/>
          <p:nvPr/>
        </p:nvSpPr>
        <p:spPr>
          <a:xfrm>
            <a:off x="2299147" y="3068043"/>
            <a:ext cx="6844853" cy="2031325"/>
          </a:xfrm>
          <a:prstGeom prst="rect">
            <a:avLst/>
          </a:prstGeom>
          <a:solidFill>
            <a:schemeClr val="accent2">
              <a:lumMod val="20000"/>
              <a:lumOff val="80000"/>
            </a:schemeClr>
          </a:solidFill>
          <a:ln>
            <a:solidFill>
              <a:srgbClr val="931B1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itchFamily="2" charset="2"/>
              <a:buChar char="§"/>
            </a:pPr>
            <a:r>
              <a:rPr lang="el-GR" sz="1800" b="1" dirty="0" smtClean="0">
                <a:latin typeface="+mj-lt"/>
              </a:rPr>
              <a:t>Σαφής δομή</a:t>
            </a:r>
            <a:r>
              <a:rPr lang="el-GR" sz="1800" dirty="0" smtClean="0">
                <a:latin typeface="+mj-lt"/>
              </a:rPr>
              <a:t> &amp; τμηματική παρουσίαση (μείωση γνωστικού φόρτου).</a:t>
            </a:r>
          </a:p>
          <a:p>
            <a:pPr>
              <a:buFont typeface="Wingdings" pitchFamily="2" charset="2"/>
              <a:buChar char="§"/>
            </a:pPr>
            <a:r>
              <a:rPr lang="el-GR" sz="1800" b="1" dirty="0" smtClean="0">
                <a:latin typeface="+mj-lt"/>
              </a:rPr>
              <a:t>Πλούσια </a:t>
            </a:r>
            <a:r>
              <a:rPr lang="el-GR" sz="1800" b="1" dirty="0" err="1" smtClean="0">
                <a:latin typeface="+mj-lt"/>
              </a:rPr>
              <a:t>διαδραστικότητα</a:t>
            </a:r>
            <a:r>
              <a:rPr lang="el-GR" sz="1800" dirty="0" smtClean="0">
                <a:latin typeface="+mj-lt"/>
              </a:rPr>
              <a:t>: ποικιλία δραστηριοτήτων + ανατροφοδότηση.</a:t>
            </a:r>
          </a:p>
          <a:p>
            <a:pPr>
              <a:buFont typeface="Wingdings" pitchFamily="2" charset="2"/>
              <a:buChar char="§"/>
            </a:pPr>
            <a:r>
              <a:rPr lang="el-GR" sz="1800" b="1" dirty="0" err="1" smtClean="0">
                <a:latin typeface="+mj-lt"/>
              </a:rPr>
              <a:t>Πολυμεσικά</a:t>
            </a:r>
            <a:r>
              <a:rPr lang="el-GR" sz="1800" b="1" dirty="0" smtClean="0">
                <a:latin typeface="+mj-lt"/>
              </a:rPr>
              <a:t> στοιχεία</a:t>
            </a:r>
            <a:r>
              <a:rPr lang="el-GR" sz="1800" dirty="0" smtClean="0">
                <a:latin typeface="+mj-lt"/>
              </a:rPr>
              <a:t> (</a:t>
            </a:r>
            <a:r>
              <a:rPr lang="el-GR" sz="1800" dirty="0" err="1" smtClean="0">
                <a:latin typeface="+mj-lt"/>
              </a:rPr>
              <a:t>κείμενο–εικόνα–βίντεο</a:t>
            </a:r>
            <a:r>
              <a:rPr lang="el-GR" sz="1800" dirty="0" smtClean="0">
                <a:latin typeface="+mj-lt"/>
              </a:rPr>
              <a:t>/αφήγηση) που ενισχύουν κατανόηση.</a:t>
            </a:r>
          </a:p>
          <a:p>
            <a:pPr>
              <a:buFont typeface="Wingdings" pitchFamily="2" charset="2"/>
              <a:buChar char="§"/>
            </a:pPr>
            <a:r>
              <a:rPr lang="el-GR" sz="1800" b="1" dirty="0" err="1" smtClean="0">
                <a:latin typeface="+mj-lt"/>
              </a:rPr>
              <a:t>Avatar</a:t>
            </a:r>
            <a:r>
              <a:rPr lang="el-GR" sz="1800" b="1" dirty="0" smtClean="0">
                <a:latin typeface="+mj-lt"/>
              </a:rPr>
              <a:t> : </a:t>
            </a:r>
            <a:r>
              <a:rPr lang="el-GR" sz="1800" dirty="0" smtClean="0">
                <a:latin typeface="+mj-lt"/>
              </a:rPr>
              <a:t>αίσθηση καθοδήγησης, οικειότητας και παρουσίας.</a:t>
            </a:r>
          </a:p>
          <a:p>
            <a:pPr>
              <a:buFont typeface="Wingdings" pitchFamily="2" charset="2"/>
              <a:buChar char="§"/>
            </a:pPr>
            <a:r>
              <a:rPr lang="el-GR" sz="1800" b="1" dirty="0" smtClean="0">
                <a:latin typeface="+mj-lt"/>
              </a:rPr>
              <a:t>Ευχρηστία</a:t>
            </a:r>
            <a:r>
              <a:rPr lang="el-GR" sz="1800" dirty="0" smtClean="0">
                <a:latin typeface="+mj-lt"/>
              </a:rPr>
              <a:t>: εύκολη πλοήγηση &amp; αξιόπιστοι σύνδεσμοι.</a:t>
            </a:r>
            <a:endParaRPr lang="el-GR" sz="1800" dirty="0">
              <a:latin typeface="+mj-lt"/>
            </a:endParaRPr>
          </a:p>
        </p:txBody>
      </p:sp>
      <p:sp>
        <p:nvSpPr>
          <p:cNvPr id="8" name="Ελεύθερη σχεδίαση: Σχήμα 14">
            <a:extLst>
              <a:ext uri="{FF2B5EF4-FFF2-40B4-BE49-F238E27FC236}">
                <a16:creationId xmlns:a16="http://schemas.microsoft.com/office/drawing/2014/main" xmlns="" id="{29C0B753-657D-8235-192F-CFC0ABF156FF}"/>
              </a:ext>
            </a:extLst>
          </p:cNvPr>
          <p:cNvSpPr/>
          <p:nvPr/>
        </p:nvSpPr>
        <p:spPr bwMode="auto">
          <a:xfrm>
            <a:off x="505974" y="5086149"/>
            <a:ext cx="1715899"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rgbClr val="C00000"/>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600" b="1"/>
              <a:t>Προτάσεις</a:t>
            </a:r>
            <a:endParaRPr lang="el-GR" sz="1600" b="1">
              <a:ea typeface="Calibri"/>
              <a:cs typeface="Calibri"/>
            </a:endParaRPr>
          </a:p>
        </p:txBody>
      </p:sp>
      <p:sp>
        <p:nvSpPr>
          <p:cNvPr id="13" name="TextBox 12">
            <a:extLst>
              <a:ext uri="{FF2B5EF4-FFF2-40B4-BE49-F238E27FC236}">
                <a16:creationId xmlns:a16="http://schemas.microsoft.com/office/drawing/2014/main" xmlns="" id="{64264401-D658-786D-5725-8A6A9537401F}"/>
              </a:ext>
            </a:extLst>
          </p:cNvPr>
          <p:cNvSpPr txBox="1"/>
          <p:nvPr/>
        </p:nvSpPr>
        <p:spPr>
          <a:xfrm>
            <a:off x="1892210" y="1945978"/>
            <a:ext cx="7251790" cy="923330"/>
          </a:xfrm>
          <a:prstGeom prst="rect">
            <a:avLst/>
          </a:prstGeom>
          <a:solidFill>
            <a:schemeClr val="accent2">
              <a:lumMod val="20000"/>
              <a:lumOff val="80000"/>
            </a:schemeClr>
          </a:solidFill>
          <a:ln>
            <a:solidFill>
              <a:srgbClr val="931B1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dirty="0" smtClean="0">
                <a:latin typeface="+mj-lt"/>
              </a:rPr>
              <a:t>Το Ε.Υ. είναι </a:t>
            </a:r>
            <a:r>
              <a:rPr lang="el-GR" sz="1800" b="1" dirty="0" smtClean="0">
                <a:latin typeface="+mj-lt"/>
              </a:rPr>
              <a:t>επιστημονικά τεκμηριωμένο</a:t>
            </a:r>
            <a:r>
              <a:rPr lang="el-GR" sz="1800" dirty="0" smtClean="0">
                <a:latin typeface="+mj-lt"/>
              </a:rPr>
              <a:t> (ποικίλες πηγές).</a:t>
            </a:r>
          </a:p>
          <a:p>
            <a:r>
              <a:rPr lang="el-GR" sz="1800" dirty="0" smtClean="0">
                <a:latin typeface="+mj-lt"/>
              </a:rPr>
              <a:t>Παρέχει </a:t>
            </a:r>
            <a:r>
              <a:rPr lang="el-GR" sz="1800" b="1" dirty="0" err="1" smtClean="0">
                <a:latin typeface="+mj-lt"/>
              </a:rPr>
              <a:t>υπερσυνδέσμους</a:t>
            </a:r>
            <a:r>
              <a:rPr lang="el-GR" sz="1800" b="1" dirty="0" smtClean="0">
                <a:latin typeface="+mj-lt"/>
              </a:rPr>
              <a:t>/υλικό για περαιτέρω μελέτη</a:t>
            </a:r>
            <a:r>
              <a:rPr lang="el-GR" sz="1800" dirty="0" smtClean="0">
                <a:latin typeface="+mj-lt"/>
              </a:rPr>
              <a:t>.</a:t>
            </a:r>
          </a:p>
          <a:p>
            <a:r>
              <a:rPr lang="el-GR" sz="1800" dirty="0" smtClean="0">
                <a:latin typeface="+mj-lt"/>
              </a:rPr>
              <a:t>Παρουσιάζει το περιεχόμενο με </a:t>
            </a:r>
            <a:r>
              <a:rPr lang="el-GR" sz="1800" b="1" dirty="0" smtClean="0">
                <a:latin typeface="+mj-lt"/>
              </a:rPr>
              <a:t>σαφή, φιλικό ύφος</a:t>
            </a:r>
            <a:r>
              <a:rPr lang="el-GR" sz="1800" dirty="0" smtClean="0">
                <a:latin typeface="+mj-lt"/>
              </a:rPr>
              <a:t> &amp; </a:t>
            </a:r>
            <a:r>
              <a:rPr lang="el-GR" sz="1800" b="1" dirty="0" smtClean="0">
                <a:latin typeface="+mj-lt"/>
              </a:rPr>
              <a:t>κατάλληλη πυκνότητα</a:t>
            </a:r>
            <a:r>
              <a:rPr lang="el-GR" sz="1800" dirty="0" smtClean="0">
                <a:latin typeface="+mj-lt"/>
              </a:rPr>
              <a:t>.</a:t>
            </a:r>
            <a:endParaRPr lang="el-GR" sz="1800" dirty="0">
              <a:latin typeface="+mj-lt"/>
            </a:endParaRPr>
          </a:p>
        </p:txBody>
      </p:sp>
      <p:sp>
        <p:nvSpPr>
          <p:cNvPr id="14" name="11 - Ορθογώνιο">
            <a:extLst>
              <a:ext uri="{FF2B5EF4-FFF2-40B4-BE49-F238E27FC236}">
                <a16:creationId xmlns:a16="http://schemas.microsoft.com/office/drawing/2014/main" xmlns="" id="{BE91371E-484C-873B-CF85-605033E3E59C}"/>
              </a:ext>
            </a:extLst>
          </p:cNvPr>
          <p:cNvSpPr/>
          <p:nvPr/>
        </p:nvSpPr>
        <p:spPr>
          <a:xfrm>
            <a:off x="1324359" y="1263879"/>
            <a:ext cx="7000885" cy="584493"/>
          </a:xfrm>
          <a:prstGeom prst="rect">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lIns="91440" tIns="45720" rIns="91440" bIns="45720" anchor="t"/>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l-GR" sz="2800" b="1">
                <a:solidFill>
                  <a:schemeClr val="bg1"/>
                </a:solidFill>
              </a:rPr>
              <a:t>Αποτελέσματα – Κύρια ευρήματα</a:t>
            </a:r>
          </a:p>
        </p:txBody>
      </p:sp>
      <p:grpSp>
        <p:nvGrpSpPr>
          <p:cNvPr id="20" name="Ομάδα 12">
            <a:extLst>
              <a:ext uri="{FF2B5EF4-FFF2-40B4-BE49-F238E27FC236}">
                <a16:creationId xmlns:a16="http://schemas.microsoft.com/office/drawing/2014/main" xmlns="" id="{8353C6EE-5351-152F-89C9-BDA0927474FF}"/>
              </a:ext>
            </a:extLst>
          </p:cNvPr>
          <p:cNvGrpSpPr/>
          <p:nvPr/>
        </p:nvGrpSpPr>
        <p:grpSpPr>
          <a:xfrm>
            <a:off x="230471" y="1680663"/>
            <a:ext cx="1583815" cy="1262077"/>
            <a:chOff x="1859269" y="-903676"/>
            <a:chExt cx="2114097" cy="2238746"/>
          </a:xfrm>
          <a:scene3d>
            <a:camera prst="orthographicFront"/>
            <a:lightRig rig="threePt" dir="t"/>
          </a:scene3d>
        </p:grpSpPr>
        <p:sp>
          <p:nvSpPr>
            <p:cNvPr id="18" name="Διάγραμμα ροής: Εναλλακτική διεργασία 13">
              <a:extLst>
                <a:ext uri="{FF2B5EF4-FFF2-40B4-BE49-F238E27FC236}">
                  <a16:creationId xmlns:a16="http://schemas.microsoft.com/office/drawing/2014/main" xmlns="" id="{0F3FB7B5-FF4B-C250-C7FF-4BD66CD30F14}"/>
                </a:ext>
              </a:extLst>
            </p:cNvPr>
            <p:cNvSpPr/>
            <p:nvPr/>
          </p:nvSpPr>
          <p:spPr>
            <a:xfrm rot="16200000">
              <a:off x="2064457" y="-573840"/>
              <a:ext cx="1826132" cy="1991687"/>
            </a:xfrm>
            <a:prstGeom prst="flowChartAlternateProcess">
              <a:avLst/>
            </a:prstGeom>
            <a:solidFill>
              <a:schemeClr val="bg2">
                <a:lumMod val="90000"/>
              </a:schemeClr>
            </a:soli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Διάγραμμα ροής: Εναλλακτική διεργασία 4">
              <a:extLst>
                <a:ext uri="{FF2B5EF4-FFF2-40B4-BE49-F238E27FC236}">
                  <a16:creationId xmlns:a16="http://schemas.microsoft.com/office/drawing/2014/main" xmlns="" id="{19CC9FE1-04C5-18A2-2F41-9E74E2875292}"/>
                </a:ext>
              </a:extLst>
            </p:cNvPr>
            <p:cNvSpPr txBox="1"/>
            <p:nvPr/>
          </p:nvSpPr>
          <p:spPr>
            <a:xfrm>
              <a:off x="1859269" y="-903676"/>
              <a:ext cx="2097960" cy="2158796"/>
            </a:xfrm>
            <a:prstGeom prst="rect">
              <a:avLst/>
            </a:prstGeom>
            <a:sp3d/>
          </p:spPr>
          <p:style>
            <a:lnRef idx="0">
              <a:scrgbClr r="0" g="0" b="0"/>
            </a:lnRef>
            <a:fillRef idx="0">
              <a:scrgbClr r="0" g="0" b="0"/>
            </a:fillRef>
            <a:effectRef idx="0">
              <a:scrgbClr r="0" g="0" b="0"/>
            </a:effectRef>
            <a:fontRef idx="minor">
              <a:schemeClr val="lt1"/>
            </a:fontRef>
          </p:style>
          <p:txBody>
            <a:bodyPr lIns="127000" tIns="324000" rIns="127000" bIns="0" spcCol="1270" anchor="t"/>
            <a:lstStyle/>
            <a:p>
              <a:pPr algn="ctr" defTabSz="889000">
                <a:lnSpc>
                  <a:spcPct val="90000"/>
                </a:lnSpc>
                <a:spcAft>
                  <a:spcPct val="35000"/>
                </a:spcAft>
                <a:defRPr/>
              </a:pPr>
              <a:r>
                <a:rPr lang="en-GB" sz="2000" b="1" dirty="0">
                  <a:solidFill>
                    <a:schemeClr val="tx1"/>
                  </a:solidFill>
                  <a:effectLst>
                    <a:outerShdw blurRad="38100" dist="38100" dir="2700000" algn="tl">
                      <a:srgbClr val="000000">
                        <a:alpha val="43137"/>
                      </a:srgbClr>
                    </a:outerShdw>
                  </a:effectLst>
                  <a:latin typeface="Calibri"/>
                  <a:ea typeface="Calibri"/>
                  <a:cs typeface="Times New Roman"/>
                </a:rPr>
                <a:t>Οι απόψεις </a:t>
              </a:r>
              <a:r>
                <a:rPr lang="en-GB" sz="2000" b="1" dirty="0" err="1">
                  <a:solidFill>
                    <a:schemeClr val="tx1"/>
                  </a:solidFill>
                  <a:effectLst>
                    <a:outerShdw blurRad="38100" dist="38100" dir="2700000" algn="tl">
                      <a:srgbClr val="000000">
                        <a:alpha val="43137"/>
                      </a:srgbClr>
                    </a:outerShdw>
                  </a:effectLst>
                  <a:latin typeface="Calibri"/>
                  <a:ea typeface="Calibri"/>
                  <a:cs typeface="Times New Roman"/>
                </a:rPr>
                <a:t>των</a:t>
              </a:r>
              <a:r>
                <a:rPr lang="en-GB" sz="2000" b="1" dirty="0">
                  <a:solidFill>
                    <a:schemeClr val="tx1"/>
                  </a:solidFill>
                  <a:effectLst>
                    <a:outerShdw blurRad="38100" dist="38100" dir="2700000" algn="tl">
                      <a:srgbClr val="000000">
                        <a:alpha val="43137"/>
                      </a:srgbClr>
                    </a:outerShdw>
                  </a:effectLst>
                  <a:latin typeface="Calibri"/>
                  <a:ea typeface="Calibri"/>
                  <a:cs typeface="Times New Roman"/>
                </a:rPr>
                <a:t> </a:t>
              </a:r>
              <a:r>
                <a:rPr lang="en-GB" sz="2000" b="1" dirty="0" err="1">
                  <a:solidFill>
                    <a:schemeClr val="tx1"/>
                  </a:solidFill>
                  <a:effectLst>
                    <a:outerShdw blurRad="38100" dist="38100" dir="2700000" algn="tl">
                      <a:srgbClr val="000000">
                        <a:alpha val="43137"/>
                      </a:srgbClr>
                    </a:outerShdw>
                  </a:effectLst>
                  <a:latin typeface="Calibri"/>
                  <a:ea typeface="Calibri"/>
                  <a:cs typeface="Times New Roman"/>
                </a:rPr>
                <a:t>ειδικών</a:t>
              </a:r>
              <a:r>
                <a:rPr lang="en-GB" sz="2000" b="1" dirty="0">
                  <a:solidFill>
                    <a:schemeClr val="tx1"/>
                  </a:solidFill>
                  <a:effectLst>
                    <a:outerShdw blurRad="38100" dist="38100" dir="2700000" algn="tl">
                      <a:srgbClr val="000000">
                        <a:alpha val="43137"/>
                      </a:srgbClr>
                    </a:outerShdw>
                  </a:effectLst>
                  <a:latin typeface="Calibri"/>
                  <a:ea typeface="Calibri"/>
                  <a:cs typeface="Times New Roman"/>
                </a:rPr>
                <a:t> </a:t>
              </a:r>
              <a:r>
                <a:rPr lang="en-GB" sz="2000" b="1" dirty="0" err="1">
                  <a:solidFill>
                    <a:schemeClr val="tx1"/>
                  </a:solidFill>
                  <a:effectLst>
                    <a:outerShdw blurRad="38100" dist="38100" dir="2700000" algn="tl">
                      <a:srgbClr val="000000">
                        <a:alpha val="43137"/>
                      </a:srgbClr>
                    </a:outerShdw>
                  </a:effectLst>
                  <a:latin typeface="Calibri"/>
                  <a:ea typeface="Calibri"/>
                  <a:cs typeface="Times New Roman"/>
                </a:rPr>
                <a:t>της</a:t>
              </a:r>
              <a:r>
                <a:rPr lang="en-GB" sz="2000" b="1" dirty="0">
                  <a:solidFill>
                    <a:schemeClr val="tx1"/>
                  </a:solidFill>
                  <a:effectLst>
                    <a:outerShdw blurRad="38100" dist="38100" dir="2700000" algn="tl">
                      <a:srgbClr val="000000">
                        <a:alpha val="43137"/>
                      </a:srgbClr>
                    </a:outerShdw>
                  </a:effectLst>
                  <a:latin typeface="Calibri"/>
                  <a:ea typeface="Calibri"/>
                  <a:cs typeface="Times New Roman"/>
                </a:rPr>
                <a:t> </a:t>
              </a:r>
              <a:r>
                <a:rPr lang="en-GB" sz="2000" b="1" dirty="0" err="1">
                  <a:solidFill>
                    <a:schemeClr val="tx1"/>
                  </a:solidFill>
                  <a:effectLst>
                    <a:outerShdw blurRad="38100" dist="38100" dir="2700000" algn="tl">
                      <a:srgbClr val="000000">
                        <a:alpha val="43137"/>
                      </a:srgbClr>
                    </a:outerShdw>
                  </a:effectLst>
                  <a:latin typeface="Calibri"/>
                  <a:ea typeface="Calibri"/>
                  <a:cs typeface="Times New Roman"/>
                </a:rPr>
                <a:t>ΕξΑΕ</a:t>
              </a:r>
              <a:endParaRPr lang="en-GB" sz="2000" b="1" dirty="0">
                <a:solidFill>
                  <a:schemeClr val="tx1"/>
                </a:solidFill>
                <a:effectLst>
                  <a:outerShdw blurRad="38100" dist="38100" dir="2700000" algn="tl">
                    <a:srgbClr val="000000">
                      <a:alpha val="43137"/>
                    </a:srgbClr>
                  </a:outerShdw>
                </a:effectLst>
                <a:latin typeface="Calibri"/>
                <a:ea typeface="Calibri"/>
                <a:cs typeface="Times New Roman"/>
              </a:endParaRPr>
            </a:p>
          </p:txBody>
        </p:sp>
      </p:grpSp>
      <p:sp>
        <p:nvSpPr>
          <p:cNvPr id="15" name="TextBox 12">
            <a:extLst>
              <a:ext uri="{FF2B5EF4-FFF2-40B4-BE49-F238E27FC236}">
                <a16:creationId xmlns:a16="http://schemas.microsoft.com/office/drawing/2014/main" xmlns="" id="{64264401-D658-786D-5725-8A6A9537401F}"/>
              </a:ext>
            </a:extLst>
          </p:cNvPr>
          <p:cNvSpPr txBox="1"/>
          <p:nvPr/>
        </p:nvSpPr>
        <p:spPr>
          <a:xfrm>
            <a:off x="2298609" y="5103674"/>
            <a:ext cx="6845391" cy="1754326"/>
          </a:xfrm>
          <a:prstGeom prst="rect">
            <a:avLst/>
          </a:prstGeom>
          <a:solidFill>
            <a:schemeClr val="accent2">
              <a:lumMod val="20000"/>
              <a:lumOff val="80000"/>
            </a:schemeClr>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itchFamily="2" charset="2"/>
              <a:buChar char="§"/>
            </a:pPr>
            <a:r>
              <a:rPr lang="el-GR" sz="1800" dirty="0" smtClean="0">
                <a:latin typeface="+mj-lt"/>
              </a:rPr>
              <a:t>Περισσότερες </a:t>
            </a:r>
            <a:r>
              <a:rPr lang="el-GR" sz="1800" b="1" dirty="0" smtClean="0">
                <a:latin typeface="+mj-lt"/>
              </a:rPr>
              <a:t>συνεργατικές/συμμετοχικές δραστηριότητες</a:t>
            </a:r>
            <a:r>
              <a:rPr lang="el-GR" sz="1800" dirty="0" smtClean="0">
                <a:latin typeface="+mj-lt"/>
              </a:rPr>
              <a:t> (ανταλλαγή απόψεων).</a:t>
            </a:r>
          </a:p>
          <a:p>
            <a:pPr>
              <a:buFont typeface="Wingdings" pitchFamily="2" charset="2"/>
              <a:buChar char="§"/>
            </a:pPr>
            <a:r>
              <a:rPr lang="el-GR" sz="1800" dirty="0" smtClean="0">
                <a:latin typeface="+mj-lt"/>
              </a:rPr>
              <a:t>Ενίσχυση δυνατότητας </a:t>
            </a:r>
            <a:r>
              <a:rPr lang="el-GR" sz="1800" b="1" dirty="0" smtClean="0">
                <a:latin typeface="+mj-lt"/>
              </a:rPr>
              <a:t>διατύπωσης ερωτήσεων/αποριών</a:t>
            </a:r>
            <a:r>
              <a:rPr lang="el-GR" sz="1800" dirty="0" smtClean="0">
                <a:latin typeface="+mj-lt"/>
              </a:rPr>
              <a:t> (π.χ. χώρος συζήτησης).</a:t>
            </a:r>
          </a:p>
          <a:p>
            <a:pPr>
              <a:buFont typeface="Wingdings" pitchFamily="2" charset="2"/>
              <a:buChar char="§"/>
            </a:pPr>
            <a:r>
              <a:rPr lang="el-GR" sz="1800" dirty="0" smtClean="0">
                <a:latin typeface="+mj-lt"/>
              </a:rPr>
              <a:t>Περισσότερες εισαγωγικές δραστηριότητες για </a:t>
            </a:r>
            <a:r>
              <a:rPr lang="el-GR" sz="1800" b="1" dirty="0" smtClean="0">
                <a:latin typeface="+mj-lt"/>
              </a:rPr>
              <a:t>διερεύνηση προϋπάρχουσας γνώσης</a:t>
            </a:r>
            <a:r>
              <a:rPr lang="el-GR" sz="1800" dirty="0" smtClean="0">
                <a:latin typeface="+mj-lt"/>
              </a:rPr>
              <a:t>.</a:t>
            </a:r>
            <a:endParaRPr lang="el-GR"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8"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Τίτλος">
            <a:extLst>
              <a:ext uri="{FF2B5EF4-FFF2-40B4-BE49-F238E27FC236}">
                <a16:creationId xmlns:a16="http://schemas.microsoft.com/office/drawing/2014/main" xmlns="" id="{2BAD82FA-500C-7AF6-9C1B-67C174BFC963}"/>
              </a:ext>
            </a:extLst>
          </p:cNvPr>
          <p:cNvSpPr>
            <a:spLocks noGrp="1"/>
          </p:cNvSpPr>
          <p:nvPr>
            <p:ph type="title"/>
          </p:nvPr>
        </p:nvSpPr>
        <p:spPr>
          <a:xfrm>
            <a:off x="1143000" y="365125"/>
            <a:ext cx="7372350" cy="1074738"/>
          </a:xfrm>
        </p:spPr>
        <p:txBody>
          <a:bodyPr/>
          <a:lstStyle/>
          <a:p>
            <a:pPr eaLnBrk="1" hangingPunct="1"/>
            <a:r>
              <a:rPr lang="el-GR" altLang="el-GR" sz="3200" dirty="0" smtClean="0"/>
              <a:t>19. Αποτίμηση </a:t>
            </a:r>
            <a:r>
              <a:rPr lang="el-GR" altLang="el-GR" sz="3200" dirty="0"/>
              <a:t>Εκπαιδευτικού Υλικού </a:t>
            </a:r>
            <a:r>
              <a:rPr lang="el-GR" altLang="el-GR" sz="3200" dirty="0" smtClean="0"/>
              <a:t>5/13</a:t>
            </a:r>
            <a:endParaRPr lang="el-GR" altLang="el-GR" sz="3200" dirty="0"/>
          </a:p>
        </p:txBody>
      </p:sp>
      <p:sp>
        <p:nvSpPr>
          <p:cNvPr id="13" name="TextBox 12">
            <a:extLst>
              <a:ext uri="{FF2B5EF4-FFF2-40B4-BE49-F238E27FC236}">
                <a16:creationId xmlns:a16="http://schemas.microsoft.com/office/drawing/2014/main" xmlns="" id="{64264401-D658-786D-5725-8A6A9537401F}"/>
              </a:ext>
            </a:extLst>
          </p:cNvPr>
          <p:cNvSpPr txBox="1"/>
          <p:nvPr/>
        </p:nvSpPr>
        <p:spPr>
          <a:xfrm>
            <a:off x="585922" y="3702206"/>
            <a:ext cx="8195221" cy="2554545"/>
          </a:xfrm>
          <a:prstGeom prst="rect">
            <a:avLst/>
          </a:prstGeom>
          <a:solidFill>
            <a:schemeClr val="accent2">
              <a:lumMod val="20000"/>
              <a:lumOff val="80000"/>
            </a:schemeClr>
          </a:solidFill>
          <a:ln>
            <a:solidFill>
              <a:srgbClr val="931B1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itchFamily="2" charset="2"/>
              <a:buChar char="ü"/>
            </a:pPr>
            <a:r>
              <a:rPr lang="el-GR" sz="2000" dirty="0" smtClean="0">
                <a:latin typeface="+mj-lt"/>
              </a:rPr>
              <a:t>Το </a:t>
            </a:r>
            <a:r>
              <a:rPr lang="el-GR" sz="2000" dirty="0" err="1" smtClean="0">
                <a:latin typeface="+mj-lt"/>
              </a:rPr>
              <a:t>eTwinning</a:t>
            </a:r>
            <a:r>
              <a:rPr lang="el-GR" sz="2000" dirty="0" smtClean="0">
                <a:latin typeface="+mj-lt"/>
              </a:rPr>
              <a:t> ενισχύει </a:t>
            </a:r>
            <a:r>
              <a:rPr lang="el-GR" sz="2000" b="1" dirty="0" smtClean="0">
                <a:latin typeface="+mj-lt"/>
              </a:rPr>
              <a:t>συνεργασία, ανταλλαγή καλών πρακτικών</a:t>
            </a:r>
            <a:r>
              <a:rPr lang="el-GR" sz="2000" dirty="0" smtClean="0">
                <a:latin typeface="+mj-lt"/>
              </a:rPr>
              <a:t> &amp; επαγγελματική δικτύωση.</a:t>
            </a:r>
          </a:p>
          <a:p>
            <a:pPr>
              <a:buFont typeface="Wingdings" pitchFamily="2" charset="2"/>
              <a:buChar char="ü"/>
            </a:pPr>
            <a:r>
              <a:rPr lang="el-GR" sz="2000" dirty="0" smtClean="0">
                <a:latin typeface="+mj-lt"/>
              </a:rPr>
              <a:t>Αναπτύσσονται </a:t>
            </a:r>
            <a:r>
              <a:rPr lang="el-GR" sz="2000" b="1" dirty="0" smtClean="0">
                <a:latin typeface="+mj-lt"/>
              </a:rPr>
              <a:t>ψηφιακές δεξιότητες</a:t>
            </a:r>
            <a:r>
              <a:rPr lang="el-GR" sz="2000" dirty="0" smtClean="0">
                <a:latin typeface="+mj-lt"/>
              </a:rPr>
              <a:t> (εργαλεία ΤΠΕ/συνεργατικά περιβάλλοντα).</a:t>
            </a:r>
          </a:p>
          <a:p>
            <a:pPr>
              <a:buFont typeface="Wingdings" pitchFamily="2" charset="2"/>
              <a:buChar char="ü"/>
            </a:pPr>
            <a:r>
              <a:rPr lang="el-GR" sz="2000" dirty="0" smtClean="0">
                <a:latin typeface="+mj-lt"/>
              </a:rPr>
              <a:t>Βελτιώνονται </a:t>
            </a:r>
            <a:r>
              <a:rPr lang="el-GR" sz="2000" b="1" dirty="0" smtClean="0">
                <a:latin typeface="+mj-lt"/>
              </a:rPr>
              <a:t>παιδαγωγικές δεξιότητες</a:t>
            </a:r>
            <a:r>
              <a:rPr lang="el-GR" sz="2000" dirty="0" smtClean="0">
                <a:latin typeface="+mj-lt"/>
              </a:rPr>
              <a:t> (</a:t>
            </a:r>
            <a:r>
              <a:rPr lang="el-GR" sz="2000" dirty="0" err="1" smtClean="0">
                <a:latin typeface="+mj-lt"/>
              </a:rPr>
              <a:t>μαθητοκεντρική</a:t>
            </a:r>
            <a:r>
              <a:rPr lang="el-GR" sz="2000" dirty="0" smtClean="0">
                <a:latin typeface="+mj-lt"/>
              </a:rPr>
              <a:t> προσέγγιση, διαφοροποίηση, σχεδιασμός συνεργατικών δραστηριοτήτων).</a:t>
            </a:r>
          </a:p>
          <a:p>
            <a:pPr>
              <a:buFont typeface="Wingdings" pitchFamily="2" charset="2"/>
              <a:buChar char="ü"/>
            </a:pPr>
            <a:r>
              <a:rPr lang="el-GR" sz="2000" dirty="0" smtClean="0">
                <a:latin typeface="+mj-lt"/>
              </a:rPr>
              <a:t>Θετικές στάσεις στη </a:t>
            </a:r>
            <a:r>
              <a:rPr lang="el-GR" sz="2000" b="1" dirty="0" smtClean="0">
                <a:latin typeface="+mj-lt"/>
              </a:rPr>
              <a:t>διαπολιτισμική διάσταση</a:t>
            </a:r>
            <a:r>
              <a:rPr lang="el-GR" sz="2000" dirty="0" smtClean="0">
                <a:latin typeface="+mj-lt"/>
              </a:rPr>
              <a:t> (σεβασμός/αποδοχή/</a:t>
            </a:r>
            <a:r>
              <a:rPr lang="el-GR" sz="2000" dirty="0" err="1" smtClean="0">
                <a:latin typeface="+mj-lt"/>
              </a:rPr>
              <a:t>ευρωπαϊκ</a:t>
            </a:r>
            <a:r>
              <a:rPr lang="el-GR" sz="2000" dirty="0" smtClean="0">
                <a:latin typeface="+mj-lt"/>
              </a:rPr>
              <a:t>ή προοπτική).</a:t>
            </a:r>
            <a:endParaRPr lang="el-GR" sz="2000" dirty="0">
              <a:latin typeface="+mj-lt"/>
            </a:endParaRPr>
          </a:p>
        </p:txBody>
      </p:sp>
      <p:sp>
        <p:nvSpPr>
          <p:cNvPr id="14" name="11 - Ορθογώνιο">
            <a:extLst>
              <a:ext uri="{FF2B5EF4-FFF2-40B4-BE49-F238E27FC236}">
                <a16:creationId xmlns:a16="http://schemas.microsoft.com/office/drawing/2014/main" xmlns="" id="{BE91371E-484C-873B-CF85-605033E3E59C}"/>
              </a:ext>
            </a:extLst>
          </p:cNvPr>
          <p:cNvSpPr/>
          <p:nvPr/>
        </p:nvSpPr>
        <p:spPr>
          <a:xfrm>
            <a:off x="1324359" y="1263879"/>
            <a:ext cx="7000885" cy="584493"/>
          </a:xfrm>
          <a:prstGeom prst="rect">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lIns="91440" tIns="45720" rIns="91440" bIns="45720" anchor="t"/>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l-GR" sz="2800" b="1">
                <a:solidFill>
                  <a:schemeClr val="bg1"/>
                </a:solidFill>
              </a:rPr>
              <a:t>Αποτελέσματα – Κύρια ευρήματα</a:t>
            </a:r>
          </a:p>
        </p:txBody>
      </p:sp>
      <p:grpSp>
        <p:nvGrpSpPr>
          <p:cNvPr id="2" name="Ομάδα 12">
            <a:extLst>
              <a:ext uri="{FF2B5EF4-FFF2-40B4-BE49-F238E27FC236}">
                <a16:creationId xmlns:a16="http://schemas.microsoft.com/office/drawing/2014/main" xmlns="" id="{8353C6EE-5351-152F-89C9-BDA0927474FF}"/>
              </a:ext>
            </a:extLst>
          </p:cNvPr>
          <p:cNvGrpSpPr/>
          <p:nvPr/>
        </p:nvGrpSpPr>
        <p:grpSpPr>
          <a:xfrm>
            <a:off x="3526970" y="1738719"/>
            <a:ext cx="2148115" cy="1367338"/>
            <a:chOff x="1551633" y="-903676"/>
            <a:chExt cx="2596097" cy="2863150"/>
          </a:xfrm>
          <a:scene3d>
            <a:camera prst="orthographicFront"/>
            <a:lightRig rig="threePt" dir="t"/>
          </a:scene3d>
        </p:grpSpPr>
        <p:sp>
          <p:nvSpPr>
            <p:cNvPr id="18" name="Διάγραμμα ροής: Εναλλακτική διεργασία 13">
              <a:extLst>
                <a:ext uri="{FF2B5EF4-FFF2-40B4-BE49-F238E27FC236}">
                  <a16:creationId xmlns:a16="http://schemas.microsoft.com/office/drawing/2014/main" xmlns="" id="{0F3FB7B5-FF4B-C250-C7FF-4BD66CD30F14}"/>
                </a:ext>
              </a:extLst>
            </p:cNvPr>
            <p:cNvSpPr/>
            <p:nvPr/>
          </p:nvSpPr>
          <p:spPr>
            <a:xfrm rot="16200000">
              <a:off x="2014178" y="-721127"/>
              <a:ext cx="1884120" cy="2344236"/>
            </a:xfrm>
            <a:prstGeom prst="flowChartAlternateProcess">
              <a:avLst/>
            </a:prstGeom>
            <a:solidFill>
              <a:schemeClr val="accent4">
                <a:lumMod val="40000"/>
                <a:lumOff val="60000"/>
              </a:schemeClr>
            </a:soli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Διάγραμμα ροής: Εναλλακτική διεργασία 4">
              <a:extLst>
                <a:ext uri="{FF2B5EF4-FFF2-40B4-BE49-F238E27FC236}">
                  <a16:creationId xmlns:a16="http://schemas.microsoft.com/office/drawing/2014/main" xmlns="" id="{19CC9FE1-04C5-18A2-2F41-9E74E2875292}"/>
                </a:ext>
              </a:extLst>
            </p:cNvPr>
            <p:cNvSpPr txBox="1"/>
            <p:nvPr/>
          </p:nvSpPr>
          <p:spPr>
            <a:xfrm>
              <a:off x="1551633" y="-903676"/>
              <a:ext cx="2596097" cy="2863150"/>
            </a:xfrm>
            <a:prstGeom prst="rect">
              <a:avLst/>
            </a:prstGeom>
            <a:sp3d/>
          </p:spPr>
          <p:style>
            <a:lnRef idx="0">
              <a:scrgbClr r="0" g="0" b="0"/>
            </a:lnRef>
            <a:fillRef idx="0">
              <a:scrgbClr r="0" g="0" b="0"/>
            </a:fillRef>
            <a:effectRef idx="0">
              <a:scrgbClr r="0" g="0" b="0"/>
            </a:effectRef>
            <a:fontRef idx="minor">
              <a:schemeClr val="lt1"/>
            </a:fontRef>
          </p:style>
          <p:txBody>
            <a:bodyPr lIns="127000" tIns="324000" rIns="127000" bIns="0" spcCol="1270" anchor="t"/>
            <a:lstStyle/>
            <a:p>
              <a:pPr algn="ctr" defTabSz="889000">
                <a:lnSpc>
                  <a:spcPct val="90000"/>
                </a:lnSpc>
                <a:spcAft>
                  <a:spcPct val="35000"/>
                </a:spcAft>
                <a:defRPr/>
              </a:pPr>
              <a:r>
                <a:rPr lang="en-GB" sz="1800" b="1" dirty="0">
                  <a:solidFill>
                    <a:schemeClr val="tx1"/>
                  </a:solidFill>
                  <a:effectLst>
                    <a:outerShdw blurRad="38100" dist="38100" dir="2700000" algn="tl">
                      <a:srgbClr val="000000">
                        <a:alpha val="43137"/>
                      </a:srgbClr>
                    </a:outerShdw>
                  </a:effectLst>
                  <a:latin typeface="Calibri"/>
                  <a:ea typeface="Calibri"/>
                  <a:cs typeface="Times New Roman"/>
                </a:rPr>
                <a:t>Οι απόψεις </a:t>
              </a:r>
              <a:r>
                <a:rPr lang="el-GR" sz="1800" b="1" dirty="0" smtClean="0">
                  <a:solidFill>
                    <a:schemeClr val="tx1"/>
                  </a:solidFill>
                  <a:effectLst>
                    <a:outerShdw blurRad="38100" dist="38100" dir="2700000" algn="tl">
                      <a:srgbClr val="000000">
                        <a:alpha val="43137"/>
                      </a:srgbClr>
                    </a:outerShdw>
                  </a:effectLst>
                  <a:latin typeface="Calibri"/>
                  <a:ea typeface="Calibri"/>
                  <a:cs typeface="Times New Roman"/>
                </a:rPr>
                <a:t>των εκπαιδευτικών</a:t>
              </a:r>
              <a:endParaRPr lang="en-GB" sz="1800" b="1" dirty="0">
                <a:solidFill>
                  <a:schemeClr val="tx1"/>
                </a:solidFill>
                <a:effectLst>
                  <a:outerShdw blurRad="38100" dist="38100" dir="2700000" algn="tl">
                    <a:srgbClr val="000000">
                      <a:alpha val="43137"/>
                    </a:srgbClr>
                  </a:outerShdw>
                </a:effectLst>
                <a:latin typeface="Calibri"/>
                <a:ea typeface="Calibri"/>
                <a:cs typeface="Times New Roman"/>
              </a:endParaRPr>
            </a:p>
          </p:txBody>
        </p:sp>
      </p:grpSp>
      <p:sp>
        <p:nvSpPr>
          <p:cNvPr id="16" name="15 - Βέλος προς τα κάτω"/>
          <p:cNvSpPr/>
          <p:nvPr/>
        </p:nvSpPr>
        <p:spPr>
          <a:xfrm>
            <a:off x="4368800" y="2946399"/>
            <a:ext cx="464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ox(i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ox(i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ox(in)">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ox(in)">
                                      <p:cBhvr>
                                        <p:cTn id="3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Τίτλος">
            <a:extLst>
              <a:ext uri="{FF2B5EF4-FFF2-40B4-BE49-F238E27FC236}">
                <a16:creationId xmlns:a16="http://schemas.microsoft.com/office/drawing/2014/main" xmlns="" id="{2BAD82FA-500C-7AF6-9C1B-67C174BFC963}"/>
              </a:ext>
            </a:extLst>
          </p:cNvPr>
          <p:cNvSpPr>
            <a:spLocks noGrp="1"/>
          </p:cNvSpPr>
          <p:nvPr>
            <p:ph type="title"/>
          </p:nvPr>
        </p:nvSpPr>
        <p:spPr>
          <a:xfrm>
            <a:off x="1143000" y="365125"/>
            <a:ext cx="7372350" cy="1074738"/>
          </a:xfrm>
        </p:spPr>
        <p:txBody>
          <a:bodyPr/>
          <a:lstStyle/>
          <a:p>
            <a:pPr eaLnBrk="1" hangingPunct="1"/>
            <a:r>
              <a:rPr lang="el-GR" altLang="el-GR" sz="3200" dirty="0" smtClean="0"/>
              <a:t>20. Αποτίμηση </a:t>
            </a:r>
            <a:r>
              <a:rPr lang="el-GR" altLang="el-GR" sz="3200" dirty="0"/>
              <a:t>Εκπαιδευτικού Υλικού </a:t>
            </a:r>
            <a:r>
              <a:rPr lang="el-GR" altLang="el-GR" sz="3200" dirty="0" smtClean="0"/>
              <a:t>6/13</a:t>
            </a:r>
            <a:endParaRPr lang="el-GR" altLang="el-GR" sz="3200" dirty="0"/>
          </a:p>
        </p:txBody>
      </p:sp>
      <p:sp>
        <p:nvSpPr>
          <p:cNvPr id="12" name="Ελεύθερη σχεδίαση: Σχήμα 14">
            <a:extLst>
              <a:ext uri="{FF2B5EF4-FFF2-40B4-BE49-F238E27FC236}">
                <a16:creationId xmlns:a16="http://schemas.microsoft.com/office/drawing/2014/main" xmlns="" id="{43E515F1-9F08-1A03-2418-1C6568093EE2}"/>
              </a:ext>
            </a:extLst>
          </p:cNvPr>
          <p:cNvSpPr/>
          <p:nvPr/>
        </p:nvSpPr>
        <p:spPr bwMode="auto">
          <a:xfrm>
            <a:off x="464457" y="2423886"/>
            <a:ext cx="1584105" cy="958370"/>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4">
              <a:lumMod val="60000"/>
              <a:lumOff val="40000"/>
            </a:schemeClr>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600" b="1" dirty="0"/>
              <a:t>Δυνατά σημεία</a:t>
            </a:r>
          </a:p>
        </p:txBody>
      </p:sp>
      <p:sp>
        <p:nvSpPr>
          <p:cNvPr id="5" name="TextBox 4">
            <a:extLst>
              <a:ext uri="{FF2B5EF4-FFF2-40B4-BE49-F238E27FC236}">
                <a16:creationId xmlns:a16="http://schemas.microsoft.com/office/drawing/2014/main" xmlns="" id="{238694C3-38D5-052A-C7DD-6A257FB74EBF}"/>
              </a:ext>
            </a:extLst>
          </p:cNvPr>
          <p:cNvSpPr txBox="1"/>
          <p:nvPr/>
        </p:nvSpPr>
        <p:spPr>
          <a:xfrm>
            <a:off x="2110462" y="1979472"/>
            <a:ext cx="6844853" cy="1754326"/>
          </a:xfrm>
          <a:prstGeom prst="rect">
            <a:avLst/>
          </a:prstGeom>
          <a:solidFill>
            <a:schemeClr val="accent2">
              <a:lumMod val="20000"/>
              <a:lumOff val="80000"/>
            </a:schemeClr>
          </a:solidFill>
          <a:ln>
            <a:solidFill>
              <a:srgbClr val="931B1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i="1" u="sng" dirty="0" smtClean="0">
                <a:latin typeface="+mj-lt"/>
              </a:rPr>
              <a:t>Δυνατά σημεία του επιμορφωτικού υλικού (κατά την εμπειρία τους)</a:t>
            </a:r>
            <a:endParaRPr lang="el-GR" sz="1800" i="1" u="sng" dirty="0" smtClean="0">
              <a:latin typeface="+mj-lt"/>
            </a:endParaRPr>
          </a:p>
          <a:p>
            <a:pPr>
              <a:buFont typeface="Arial" pitchFamily="34" charset="0"/>
              <a:buChar char="•"/>
            </a:pPr>
            <a:r>
              <a:rPr lang="el-GR" sz="1800" b="1" dirty="0" smtClean="0">
                <a:latin typeface="+mj-lt"/>
              </a:rPr>
              <a:t>Σαφής δομή &amp; καθοδήγηση</a:t>
            </a:r>
            <a:r>
              <a:rPr lang="el-GR" sz="1800" dirty="0" smtClean="0">
                <a:latin typeface="+mj-lt"/>
              </a:rPr>
              <a:t> → διευκολύνει την ένταξη στο </a:t>
            </a:r>
            <a:r>
              <a:rPr lang="el-GR" sz="1800" dirty="0" err="1" smtClean="0">
                <a:latin typeface="+mj-lt"/>
              </a:rPr>
              <a:t>eTwinning</a:t>
            </a:r>
            <a:r>
              <a:rPr lang="el-GR" sz="1800" dirty="0" smtClean="0">
                <a:latin typeface="+mj-lt"/>
              </a:rPr>
              <a:t>.</a:t>
            </a:r>
          </a:p>
          <a:p>
            <a:pPr>
              <a:buFont typeface="Arial" pitchFamily="34" charset="0"/>
              <a:buChar char="•"/>
            </a:pPr>
            <a:r>
              <a:rPr lang="el-GR" sz="1800" b="1" dirty="0" smtClean="0">
                <a:latin typeface="+mj-lt"/>
              </a:rPr>
              <a:t>Ανατροφοδότηση</a:t>
            </a:r>
            <a:r>
              <a:rPr lang="el-GR" sz="1800" dirty="0" smtClean="0">
                <a:latin typeface="+mj-lt"/>
              </a:rPr>
              <a:t> και υποστήριξη → ενισχύει σταδιακή ανάπτυξη δεξιοτήτων.</a:t>
            </a:r>
          </a:p>
          <a:p>
            <a:pPr>
              <a:buFont typeface="Arial" pitchFamily="34" charset="0"/>
              <a:buChar char="•"/>
            </a:pPr>
            <a:r>
              <a:rPr lang="el-GR" sz="1800" b="1" dirty="0" smtClean="0">
                <a:latin typeface="+mj-lt"/>
              </a:rPr>
              <a:t>Σύνδεση με σχολική πράξη</a:t>
            </a:r>
            <a:r>
              <a:rPr lang="el-GR" sz="1800" dirty="0" smtClean="0">
                <a:latin typeface="+mj-lt"/>
              </a:rPr>
              <a:t> → βιωματική/εφαρμόσιμη επιμόρφωση.</a:t>
            </a:r>
          </a:p>
          <a:p>
            <a:pPr>
              <a:buFont typeface="Arial" pitchFamily="34" charset="0"/>
              <a:buChar char="•"/>
            </a:pPr>
            <a:r>
              <a:rPr lang="el-GR" sz="1800" dirty="0" smtClean="0">
                <a:latin typeface="+mj-lt"/>
              </a:rPr>
              <a:t>Υποστηρίζει την οργάνωση για </a:t>
            </a:r>
            <a:r>
              <a:rPr lang="el-GR" sz="1800" b="1" dirty="0" smtClean="0">
                <a:latin typeface="+mj-lt"/>
              </a:rPr>
              <a:t>σχεδιασμό συνεργατικού έργου</a:t>
            </a:r>
            <a:r>
              <a:rPr lang="el-GR" sz="1800" dirty="0" smtClean="0">
                <a:latin typeface="+mj-lt"/>
              </a:rPr>
              <a:t>.</a:t>
            </a:r>
            <a:endParaRPr lang="el-GR" sz="1800" dirty="0">
              <a:latin typeface="+mj-lt"/>
            </a:endParaRPr>
          </a:p>
        </p:txBody>
      </p:sp>
      <p:sp>
        <p:nvSpPr>
          <p:cNvPr id="8" name="Ελεύθερη σχεδίαση: Σχήμα 14">
            <a:extLst>
              <a:ext uri="{FF2B5EF4-FFF2-40B4-BE49-F238E27FC236}">
                <a16:creationId xmlns:a16="http://schemas.microsoft.com/office/drawing/2014/main" xmlns="" id="{29C0B753-657D-8235-192F-CFC0ABF156FF}"/>
              </a:ext>
            </a:extLst>
          </p:cNvPr>
          <p:cNvSpPr/>
          <p:nvPr/>
        </p:nvSpPr>
        <p:spPr bwMode="auto">
          <a:xfrm>
            <a:off x="447916" y="4534606"/>
            <a:ext cx="1409912"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rgbClr val="C00000"/>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600" b="1" dirty="0"/>
              <a:t>Προτάσεις</a:t>
            </a:r>
            <a:endParaRPr lang="el-GR" sz="1600" b="1" dirty="0">
              <a:ea typeface="Calibri"/>
              <a:cs typeface="Calibri"/>
            </a:endParaRPr>
          </a:p>
        </p:txBody>
      </p:sp>
      <p:sp>
        <p:nvSpPr>
          <p:cNvPr id="14" name="11 - Ορθογώνιο">
            <a:extLst>
              <a:ext uri="{FF2B5EF4-FFF2-40B4-BE49-F238E27FC236}">
                <a16:creationId xmlns:a16="http://schemas.microsoft.com/office/drawing/2014/main" xmlns="" id="{BE91371E-484C-873B-CF85-605033E3E59C}"/>
              </a:ext>
            </a:extLst>
          </p:cNvPr>
          <p:cNvSpPr/>
          <p:nvPr/>
        </p:nvSpPr>
        <p:spPr>
          <a:xfrm>
            <a:off x="1324359" y="1263879"/>
            <a:ext cx="7000885" cy="584493"/>
          </a:xfrm>
          <a:prstGeom prst="rect">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lIns="91440" tIns="45720" rIns="91440" bIns="45720" anchor="t"/>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l-GR" sz="2800" b="1">
                <a:solidFill>
                  <a:schemeClr val="bg1"/>
                </a:solidFill>
              </a:rPr>
              <a:t>Αποτελέσματα – Κύρια ευρήματα</a:t>
            </a:r>
          </a:p>
        </p:txBody>
      </p:sp>
      <p:sp>
        <p:nvSpPr>
          <p:cNvPr id="15" name="TextBox 12">
            <a:extLst>
              <a:ext uri="{FF2B5EF4-FFF2-40B4-BE49-F238E27FC236}">
                <a16:creationId xmlns:a16="http://schemas.microsoft.com/office/drawing/2014/main" xmlns="" id="{64264401-D658-786D-5725-8A6A9537401F}"/>
              </a:ext>
            </a:extLst>
          </p:cNvPr>
          <p:cNvSpPr txBox="1"/>
          <p:nvPr/>
        </p:nvSpPr>
        <p:spPr>
          <a:xfrm>
            <a:off x="1848667" y="3821507"/>
            <a:ext cx="7121162" cy="2585323"/>
          </a:xfrm>
          <a:prstGeom prst="rect">
            <a:avLst/>
          </a:prstGeom>
          <a:solidFill>
            <a:schemeClr val="accent2">
              <a:lumMod val="20000"/>
              <a:lumOff val="80000"/>
            </a:schemeClr>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i="1" u="sng" dirty="0" smtClean="0">
                <a:latin typeface="+mj-lt"/>
              </a:rPr>
              <a:t>Προτάσεις / Σημεία βελτίωσης (όπως προκύπτουν από τις δυσκολίες τους)</a:t>
            </a:r>
          </a:p>
          <a:p>
            <a:pPr>
              <a:buFont typeface="Arial" pitchFamily="34" charset="0"/>
              <a:buChar char="•"/>
            </a:pPr>
            <a:r>
              <a:rPr lang="el-GR" sz="1800" dirty="0" smtClean="0">
                <a:latin typeface="+mj-lt"/>
              </a:rPr>
              <a:t>Πρόβλεψη για </a:t>
            </a:r>
            <a:r>
              <a:rPr lang="el-GR" sz="1800" b="1" dirty="0" smtClean="0">
                <a:latin typeface="+mj-lt"/>
              </a:rPr>
              <a:t>χρονική ευελιξία</a:t>
            </a:r>
            <a:r>
              <a:rPr lang="el-GR" sz="1800" dirty="0" smtClean="0">
                <a:latin typeface="+mj-lt"/>
              </a:rPr>
              <a:t> (μικρότερες ενότητες, πιο σύντομες δραστηριότητες).</a:t>
            </a:r>
          </a:p>
          <a:p>
            <a:pPr>
              <a:buFont typeface="Arial" pitchFamily="34" charset="0"/>
              <a:buChar char="•"/>
            </a:pPr>
            <a:r>
              <a:rPr lang="el-GR" sz="1800" dirty="0" smtClean="0">
                <a:latin typeface="+mj-lt"/>
              </a:rPr>
              <a:t>Περισσότερη </a:t>
            </a:r>
            <a:r>
              <a:rPr lang="el-GR" sz="1800" b="1" dirty="0" smtClean="0">
                <a:latin typeface="+mj-lt"/>
              </a:rPr>
              <a:t>τεχνική καθοδήγηση</a:t>
            </a:r>
            <a:r>
              <a:rPr lang="el-GR" sz="1800" dirty="0" smtClean="0">
                <a:latin typeface="+mj-lt"/>
              </a:rPr>
              <a:t> / “βήμα-</a:t>
            </a:r>
            <a:r>
              <a:rPr lang="el-GR" sz="1800" dirty="0" err="1" smtClean="0">
                <a:latin typeface="+mj-lt"/>
              </a:rPr>
              <a:t>βήμ</a:t>
            </a:r>
            <a:r>
              <a:rPr lang="el-GR" sz="1800" dirty="0" smtClean="0">
                <a:latin typeface="+mj-lt"/>
              </a:rPr>
              <a:t>α” για αρχάριους (άνισες ψηφιακές δεξιότητες).</a:t>
            </a:r>
          </a:p>
          <a:p>
            <a:pPr>
              <a:buFont typeface="Arial" pitchFamily="34" charset="0"/>
              <a:buChar char="•"/>
            </a:pPr>
            <a:r>
              <a:rPr lang="el-GR" sz="1800" dirty="0" smtClean="0">
                <a:latin typeface="+mj-lt"/>
              </a:rPr>
              <a:t>Ενίσχυση </a:t>
            </a:r>
            <a:r>
              <a:rPr lang="el-GR" sz="1800" b="1" dirty="0" smtClean="0">
                <a:latin typeface="+mj-lt"/>
              </a:rPr>
              <a:t>επικοινωνίας &amp; συντονισμού</a:t>
            </a:r>
            <a:r>
              <a:rPr lang="el-GR" sz="1800" dirty="0" smtClean="0">
                <a:latin typeface="+mj-lt"/>
              </a:rPr>
              <a:t> με εταίρους (χώρος συζήτησης, Q&amp;A, πρακτικές οδηγίες).</a:t>
            </a:r>
          </a:p>
          <a:p>
            <a:pPr>
              <a:buFont typeface="Arial" pitchFamily="34" charset="0"/>
              <a:buChar char="•"/>
            </a:pPr>
            <a:r>
              <a:rPr lang="el-GR" sz="1800" dirty="0" smtClean="0">
                <a:latin typeface="+mj-lt"/>
              </a:rPr>
              <a:t>Υποστήριξη για </a:t>
            </a:r>
            <a:r>
              <a:rPr lang="el-GR" sz="1800" b="1" dirty="0" smtClean="0">
                <a:latin typeface="+mj-lt"/>
              </a:rPr>
              <a:t>γλωσσικές δυσκολίες</a:t>
            </a:r>
            <a:r>
              <a:rPr lang="el-GR" sz="1800" dirty="0" smtClean="0">
                <a:latin typeface="+mj-lt"/>
              </a:rPr>
              <a:t> (έτοιμα </a:t>
            </a:r>
            <a:r>
              <a:rPr lang="el-GR" sz="1800" dirty="0" err="1" smtClean="0">
                <a:latin typeface="+mj-lt"/>
              </a:rPr>
              <a:t>templates</a:t>
            </a:r>
            <a:r>
              <a:rPr lang="el-GR" sz="1800" dirty="0" smtClean="0">
                <a:latin typeface="+mj-lt"/>
              </a:rPr>
              <a:t>/φράσεις/</a:t>
            </a:r>
            <a:r>
              <a:rPr lang="el-GR" sz="1800" dirty="0" err="1" smtClean="0">
                <a:latin typeface="+mj-lt"/>
              </a:rPr>
              <a:t>εργαλεί</a:t>
            </a:r>
            <a:r>
              <a:rPr lang="el-GR" sz="1800" dirty="0" smtClean="0">
                <a:latin typeface="+mj-lt"/>
              </a:rPr>
              <a:t>α μετάφρασης).</a:t>
            </a:r>
            <a:endParaRPr lang="el-GR"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1"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8" grpId="1"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xmlns="" id="{346AAB79-481E-4539-D248-E1BBE53D1946}"/>
              </a:ext>
            </a:extLst>
          </p:cNvPr>
          <p:cNvSpPr>
            <a:spLocks noGrp="1"/>
          </p:cNvSpPr>
          <p:nvPr>
            <p:ph type="title"/>
          </p:nvPr>
        </p:nvSpPr>
        <p:spPr>
          <a:xfrm>
            <a:off x="1198579" y="620713"/>
            <a:ext cx="7621571" cy="612167"/>
          </a:xfrm>
        </p:spPr>
        <p:txBody>
          <a:bodyPr>
            <a:normAutofit fontScale="90000"/>
          </a:bodyPr>
          <a:lstStyle/>
          <a:p>
            <a:pPr eaLnBrk="1" hangingPunct="1">
              <a:defRPr/>
            </a:pPr>
            <a:r>
              <a:rPr lang="el-GR" sz="3600" dirty="0" smtClean="0"/>
              <a:t>21. </a:t>
            </a:r>
            <a:r>
              <a:rPr lang="el-GR" sz="3600" dirty="0"/>
              <a:t>Αποτίμηση Εκπαιδευτικού Υλικού</a:t>
            </a:r>
            <a:r>
              <a:rPr lang="en-US" sz="3600" dirty="0"/>
              <a:t> </a:t>
            </a:r>
            <a:r>
              <a:rPr lang="en-US" sz="3600" dirty="0" smtClean="0"/>
              <a:t>7/1</a:t>
            </a:r>
            <a:r>
              <a:rPr lang="el-GR" sz="3600" dirty="0" smtClean="0"/>
              <a:t>3</a:t>
            </a:r>
            <a:endParaRPr lang="el-GR" sz="4000" dirty="0"/>
          </a:p>
        </p:txBody>
      </p:sp>
      <p:grpSp>
        <p:nvGrpSpPr>
          <p:cNvPr id="2" name="4 - Ομάδα">
            <a:extLst>
              <a:ext uri="{FF2B5EF4-FFF2-40B4-BE49-F238E27FC236}">
                <a16:creationId xmlns:a16="http://schemas.microsoft.com/office/drawing/2014/main" xmlns="" id="{01D99F08-9C0E-8940-79C7-1F1B9FED4755}"/>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xmlns="" id="{3A129519-7E06-4926-7864-C483F6F8271D}"/>
                </a:ext>
              </a:extLst>
            </p:cNvPr>
            <p:cNvSpPr/>
            <p:nvPr/>
          </p:nvSpPr>
          <p:spPr>
            <a:xfrm>
              <a:off x="9984" y="43347"/>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Στρογγυλεμένο ορθογώνιο 4">
              <a:extLst>
                <a:ext uri="{FF2B5EF4-FFF2-40B4-BE49-F238E27FC236}">
                  <a16:creationId xmlns:a16="http://schemas.microsoft.com/office/drawing/2014/main" xmlns="" id="{7C210772-7329-9CF2-317F-8C2918CA72A5}"/>
                </a:ext>
              </a:extLst>
            </p:cNvPr>
            <p:cNvSpPr/>
            <p:nvPr/>
          </p:nvSpPr>
          <p:spPr>
            <a:xfrm>
              <a:off x="9984" y="84895"/>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6" name="Πάπυρος: Οριζόντιος 5">
            <a:extLst>
              <a:ext uri="{FF2B5EF4-FFF2-40B4-BE49-F238E27FC236}">
                <a16:creationId xmlns:a16="http://schemas.microsoft.com/office/drawing/2014/main" xmlns="" id="{CEB35680-70D5-3CA4-F4C3-3396F9CD93A3}"/>
              </a:ext>
            </a:extLst>
          </p:cNvPr>
          <p:cNvSpPr/>
          <p:nvPr/>
        </p:nvSpPr>
        <p:spPr>
          <a:xfrm>
            <a:off x="682171" y="1698172"/>
            <a:ext cx="8026400" cy="193039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xmlns="" id="{D1DE2577-7785-74F1-B0BF-25D16270B2CB}"/>
              </a:ext>
            </a:extLst>
          </p:cNvPr>
          <p:cNvSpPr txBox="1"/>
          <p:nvPr/>
        </p:nvSpPr>
        <p:spPr>
          <a:xfrm>
            <a:off x="1086230" y="2061891"/>
            <a:ext cx="7136522" cy="1323439"/>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l-GR" sz="2000" b="1" dirty="0">
                <a:latin typeface="+mn-lt"/>
                <a:ea typeface="Calibri"/>
                <a:cs typeface="Arial"/>
              </a:rPr>
              <a:t>1</a:t>
            </a:r>
            <a:r>
              <a:rPr lang="el-GR" sz="2000" b="1" baseline="30000" dirty="0">
                <a:latin typeface="+mn-lt"/>
                <a:ea typeface="Calibri"/>
                <a:cs typeface="Arial"/>
              </a:rPr>
              <a:t>ο</a:t>
            </a:r>
            <a:r>
              <a:rPr lang="el-GR" sz="2000" b="1" dirty="0">
                <a:latin typeface="+mn-lt"/>
                <a:ea typeface="Calibri"/>
                <a:cs typeface="Arial"/>
              </a:rPr>
              <a:t> ερευνητικό ερώτημα: </a:t>
            </a:r>
            <a:r>
              <a:rPr lang="el-GR" sz="2000" dirty="0" smtClean="0">
                <a:latin typeface="+mn-lt"/>
              </a:rPr>
              <a:t>Το </a:t>
            </a:r>
            <a:r>
              <a:rPr lang="el-GR" sz="2000" dirty="0" err="1" smtClean="0">
                <a:latin typeface="+mn-lt"/>
              </a:rPr>
              <a:t>διαδραστικό</a:t>
            </a:r>
            <a:r>
              <a:rPr lang="el-GR" sz="2000" dirty="0" smtClean="0">
                <a:latin typeface="+mn-lt"/>
              </a:rPr>
              <a:t> εκπαιδευτικό υλικό έχει αναπτυχθεί σύμφωνα με τη μεθοδολογία και τις </a:t>
            </a:r>
            <a:r>
              <a:rPr lang="el-GR" sz="2000" b="1" dirty="0" smtClean="0">
                <a:solidFill>
                  <a:schemeClr val="accent1">
                    <a:lumMod val="75000"/>
                  </a:schemeClr>
                </a:solidFill>
                <a:latin typeface="+mn-lt"/>
              </a:rPr>
              <a:t>αρχές της Εξ Αποστάσεως Εκπαίδευσης</a:t>
            </a:r>
            <a:r>
              <a:rPr lang="el-GR" sz="2000" dirty="0" smtClean="0">
                <a:latin typeface="+mn-lt"/>
              </a:rPr>
              <a:t>, όπως αυτές προσδιορίζονται στην ταξινομία </a:t>
            </a:r>
            <a:r>
              <a:rPr lang="el-GR" sz="2000" dirty="0" err="1" smtClean="0">
                <a:latin typeface="+mn-lt"/>
              </a:rPr>
              <a:t>West–Λιοναράκη</a:t>
            </a:r>
            <a:r>
              <a:rPr lang="el-GR" sz="2000" dirty="0" smtClean="0">
                <a:latin typeface="+mn-lt"/>
              </a:rPr>
              <a:t>;</a:t>
            </a:r>
            <a:endParaRPr lang="el-GR" sz="2000" dirty="0">
              <a:latin typeface="+mn-lt"/>
              <a:ea typeface="Calibri"/>
              <a:cs typeface="Arial"/>
            </a:endParaRPr>
          </a:p>
        </p:txBody>
      </p:sp>
      <p:sp>
        <p:nvSpPr>
          <p:cNvPr id="16" name="TextBox 15">
            <a:extLst>
              <a:ext uri="{FF2B5EF4-FFF2-40B4-BE49-F238E27FC236}">
                <a16:creationId xmlns:a16="http://schemas.microsoft.com/office/drawing/2014/main" xmlns="" id="{241DA5B5-6355-1909-ED66-3AED5EB6332F}"/>
              </a:ext>
            </a:extLst>
          </p:cNvPr>
          <p:cNvSpPr txBox="1"/>
          <p:nvPr/>
        </p:nvSpPr>
        <p:spPr>
          <a:xfrm>
            <a:off x="604051" y="3718679"/>
            <a:ext cx="8307720" cy="313932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i="1" u="sng" dirty="0" smtClean="0"/>
              <a:t>Οι ειδικοί της </a:t>
            </a:r>
            <a:r>
              <a:rPr lang="el-GR" sz="1800" b="1" i="1" u="sng" dirty="0" err="1" smtClean="0"/>
              <a:t>ΕξΑΕ</a:t>
            </a:r>
            <a:r>
              <a:rPr lang="el-GR" sz="1800" b="1" i="1" u="sng" dirty="0" smtClean="0"/>
              <a:t> συγκλίνουν ότι:</a:t>
            </a:r>
          </a:p>
          <a:p>
            <a:pPr>
              <a:buFont typeface="Arial" pitchFamily="34" charset="0"/>
              <a:buChar char="•"/>
            </a:pPr>
            <a:r>
              <a:rPr lang="el-GR" sz="1800" dirty="0" smtClean="0"/>
              <a:t>Το Ε.Υ. παρουσιάζει </a:t>
            </a:r>
            <a:r>
              <a:rPr lang="el-GR" sz="1800" b="1" dirty="0" smtClean="0"/>
              <a:t>επιστημονική τεκμηρίωση και εσωτερική συνοχή</a:t>
            </a:r>
            <a:r>
              <a:rPr lang="el-GR" sz="1800" dirty="0" smtClean="0"/>
              <a:t>.</a:t>
            </a:r>
          </a:p>
          <a:p>
            <a:pPr>
              <a:buFont typeface="Arial" pitchFamily="34" charset="0"/>
              <a:buChar char="•"/>
            </a:pPr>
            <a:r>
              <a:rPr lang="el-GR" sz="1800" dirty="0" smtClean="0"/>
              <a:t>Διαθέτει </a:t>
            </a:r>
            <a:r>
              <a:rPr lang="el-GR" sz="1800" b="1" dirty="0" smtClean="0"/>
              <a:t>σαφή δομή</a:t>
            </a:r>
            <a:r>
              <a:rPr lang="el-GR" sz="1800" dirty="0" smtClean="0"/>
              <a:t>, συμβατή με τα δομικά στοιχεία της ταξινομίας </a:t>
            </a:r>
            <a:r>
              <a:rPr lang="el-GR" sz="1800" dirty="0" err="1" smtClean="0"/>
              <a:t>West–Λιοναράκη</a:t>
            </a:r>
            <a:r>
              <a:rPr lang="el-GR" sz="1800" dirty="0" smtClean="0"/>
              <a:t/>
            </a:r>
            <a:br>
              <a:rPr lang="el-GR" sz="1800" dirty="0" smtClean="0"/>
            </a:br>
            <a:r>
              <a:rPr lang="el-GR" sz="1800" dirty="0" smtClean="0"/>
              <a:t>(προκείμενα, κύριο σώμα, </a:t>
            </a:r>
            <a:r>
              <a:rPr lang="el-GR" sz="1800" dirty="0" err="1" smtClean="0"/>
              <a:t>μετακείμενα</a:t>
            </a:r>
            <a:r>
              <a:rPr lang="el-GR" sz="1800" dirty="0" smtClean="0"/>
              <a:t>, δραστηριότητες).</a:t>
            </a:r>
          </a:p>
          <a:p>
            <a:pPr>
              <a:buFont typeface="Arial" pitchFamily="34" charset="0"/>
              <a:buChar char="•"/>
            </a:pPr>
            <a:r>
              <a:rPr lang="el-GR" sz="1800" dirty="0" smtClean="0"/>
              <a:t>Υποστηρίζει τη </a:t>
            </a:r>
            <a:r>
              <a:rPr lang="el-GR" sz="1800" b="1" dirty="0" smtClean="0"/>
              <a:t>σταδιακή καθοδήγηση και αυτορρύθμιση</a:t>
            </a:r>
            <a:r>
              <a:rPr lang="el-GR" sz="1800" dirty="0" smtClean="0"/>
              <a:t> του εκπαιδευόμενου.</a:t>
            </a:r>
          </a:p>
          <a:p>
            <a:pPr>
              <a:buFont typeface="Arial" pitchFamily="34" charset="0"/>
              <a:buChar char="•"/>
            </a:pPr>
            <a:r>
              <a:rPr lang="el-GR" sz="1800" dirty="0" smtClean="0"/>
              <a:t>Περιλαμβάνει </a:t>
            </a:r>
            <a:r>
              <a:rPr lang="el-GR" sz="1800" b="1" dirty="0" smtClean="0"/>
              <a:t>ανατροφοδότηση και δραστηριότητες </a:t>
            </a:r>
            <a:r>
              <a:rPr lang="el-GR" sz="1800" b="1" dirty="0" err="1" smtClean="0"/>
              <a:t>αυτοαξιολόγησης</a:t>
            </a:r>
            <a:r>
              <a:rPr lang="el-GR" sz="1800" dirty="0" smtClean="0"/>
              <a:t>.</a:t>
            </a:r>
          </a:p>
          <a:p>
            <a:pPr>
              <a:buFont typeface="Arial" pitchFamily="34" charset="0"/>
              <a:buChar char="•"/>
            </a:pPr>
            <a:r>
              <a:rPr lang="el-GR" sz="1800" dirty="0" smtClean="0"/>
              <a:t>Παρέχει </a:t>
            </a:r>
            <a:r>
              <a:rPr lang="el-GR" sz="1800" b="1" dirty="0" smtClean="0"/>
              <a:t>λειτουργική πλοήγηση και αξιόπιστους </a:t>
            </a:r>
            <a:r>
              <a:rPr lang="el-GR" sz="1800" b="1" dirty="0" err="1" smtClean="0"/>
              <a:t>υπερσυνδέσμους</a:t>
            </a:r>
            <a:r>
              <a:rPr lang="el-GR" sz="1800" dirty="0" smtClean="0"/>
              <a:t>.</a:t>
            </a:r>
          </a:p>
          <a:p>
            <a:r>
              <a:rPr lang="el-GR" sz="1800" b="1" i="1" u="sng" dirty="0" smtClean="0"/>
              <a:t>Συμπέρασμα:</a:t>
            </a:r>
          </a:p>
          <a:p>
            <a:r>
              <a:rPr lang="el-GR" sz="1800" dirty="0" smtClean="0"/>
              <a:t>Το </a:t>
            </a:r>
            <a:r>
              <a:rPr lang="el-GR" sz="1800" dirty="0" err="1" smtClean="0"/>
              <a:t>διαδραστικό</a:t>
            </a:r>
            <a:r>
              <a:rPr lang="el-GR" sz="1800" dirty="0" smtClean="0"/>
              <a:t> εκπαιδευτικό υλικό κρίνεται </a:t>
            </a:r>
            <a:r>
              <a:rPr lang="el-GR" sz="1800" b="1" dirty="0" smtClean="0"/>
              <a:t>σε μεγάλο βαθμό συμβατό με τις αρχές της Εξ Αποστάσεως Εκπαίδευσης</a:t>
            </a:r>
            <a:r>
              <a:rPr lang="el-GR" sz="1800" dirty="0" smtClean="0"/>
              <a:t>, όπως ορίζονται στην ταξινομία </a:t>
            </a:r>
            <a:r>
              <a:rPr lang="el-GR" sz="1800" dirty="0" err="1" smtClean="0"/>
              <a:t>West–Λιοναράκη</a:t>
            </a:r>
            <a:r>
              <a:rPr lang="el-GR" sz="1800" dirty="0" smtClean="0"/>
              <a:t>.</a:t>
            </a:r>
            <a:endParaRPr lang="el-GR" sz="1800" dirty="0"/>
          </a:p>
        </p:txBody>
      </p:sp>
      <p:pic>
        <p:nvPicPr>
          <p:cNvPr id="16385" name="Picture 1"/>
          <p:cNvPicPr>
            <a:picLocks noChangeAspect="1" noChangeArrowheads="1"/>
          </p:cNvPicPr>
          <p:nvPr/>
        </p:nvPicPr>
        <p:blipFill>
          <a:blip r:embed="rId3" cstate="print"/>
          <a:srcRect/>
          <a:stretch>
            <a:fillRect/>
          </a:stretch>
        </p:blipFill>
        <p:spPr bwMode="auto">
          <a:xfrm>
            <a:off x="7472817" y="3151265"/>
            <a:ext cx="1134154" cy="807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xmlns="" id="{909BF7EC-3CEC-04E4-CB8C-61F94294EB74}"/>
              </a:ext>
            </a:extLst>
          </p:cNvPr>
          <p:cNvSpPr>
            <a:spLocks noGrp="1"/>
          </p:cNvSpPr>
          <p:nvPr>
            <p:ph type="title"/>
          </p:nvPr>
        </p:nvSpPr>
        <p:spPr>
          <a:xfrm>
            <a:off x="1186611" y="620713"/>
            <a:ext cx="7633539" cy="576262"/>
          </a:xfrm>
        </p:spPr>
        <p:txBody>
          <a:bodyPr>
            <a:normAutofit fontScale="90000"/>
          </a:bodyPr>
          <a:lstStyle/>
          <a:p>
            <a:pPr eaLnBrk="1" hangingPunct="1">
              <a:defRPr/>
            </a:pPr>
            <a:r>
              <a:rPr lang="el-GR" sz="3600" dirty="0" smtClean="0"/>
              <a:t>22. </a:t>
            </a:r>
            <a:r>
              <a:rPr lang="el-GR" sz="3600" dirty="0"/>
              <a:t>Αποτίμηση Εκπαιδευτικού Υλικού</a:t>
            </a:r>
            <a:r>
              <a:rPr lang="en-US" sz="3600" dirty="0"/>
              <a:t> </a:t>
            </a:r>
            <a:r>
              <a:rPr lang="en-US" sz="3600" dirty="0" smtClean="0"/>
              <a:t>8/1</a:t>
            </a:r>
            <a:r>
              <a:rPr lang="el-GR" sz="3600" dirty="0" smtClean="0"/>
              <a:t>3</a:t>
            </a:r>
            <a:endParaRPr lang="el-GR" sz="4000" dirty="0"/>
          </a:p>
        </p:txBody>
      </p:sp>
      <p:sp>
        <p:nvSpPr>
          <p:cNvPr id="7" name="Πάπυρος: Οριζόντιος 6">
            <a:extLst>
              <a:ext uri="{FF2B5EF4-FFF2-40B4-BE49-F238E27FC236}">
                <a16:creationId xmlns:a16="http://schemas.microsoft.com/office/drawing/2014/main" xmlns="" id="{35496273-F963-3436-041E-E73A8F45285D}"/>
              </a:ext>
            </a:extLst>
          </p:cNvPr>
          <p:cNvSpPr/>
          <p:nvPr/>
        </p:nvSpPr>
        <p:spPr>
          <a:xfrm>
            <a:off x="740228" y="1756230"/>
            <a:ext cx="8084457" cy="1567542"/>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l-GR" sz="1200">
              <a:solidFill>
                <a:srgbClr val="000000"/>
              </a:solidFill>
              <a:latin typeface="Verdana"/>
              <a:ea typeface="Verdana"/>
            </a:endParaRPr>
          </a:p>
        </p:txBody>
      </p:sp>
      <p:sp>
        <p:nvSpPr>
          <p:cNvPr id="12" name="TextBox 11">
            <a:extLst>
              <a:ext uri="{FF2B5EF4-FFF2-40B4-BE49-F238E27FC236}">
                <a16:creationId xmlns:a16="http://schemas.microsoft.com/office/drawing/2014/main" xmlns="" id="{5E5E9337-EE16-8ED4-39FB-495881888276}"/>
              </a:ext>
            </a:extLst>
          </p:cNvPr>
          <p:cNvSpPr txBox="1"/>
          <p:nvPr/>
        </p:nvSpPr>
        <p:spPr>
          <a:xfrm>
            <a:off x="1204687" y="2062411"/>
            <a:ext cx="7402284"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l-GR" sz="2000" b="1" dirty="0" smtClean="0">
                <a:latin typeface="+mn-lt"/>
                <a:ea typeface="Verdana"/>
                <a:cs typeface="Arial"/>
              </a:rPr>
              <a:t>2</a:t>
            </a:r>
            <a:r>
              <a:rPr lang="el-GR" sz="2000" b="1" baseline="30000" dirty="0" smtClean="0">
                <a:latin typeface="+mn-lt"/>
                <a:ea typeface="Verdana"/>
                <a:cs typeface="Arial"/>
              </a:rPr>
              <a:t>ο</a:t>
            </a:r>
            <a:r>
              <a:rPr lang="el-GR" sz="2000" b="1" dirty="0" smtClean="0">
                <a:latin typeface="+mn-lt"/>
                <a:ea typeface="Verdana"/>
                <a:cs typeface="Arial"/>
              </a:rPr>
              <a:t> ερευνητικό ερώτημα</a:t>
            </a:r>
            <a:r>
              <a:rPr lang="el-GR" sz="2000" dirty="0" smtClean="0">
                <a:latin typeface="+mn-lt"/>
                <a:ea typeface="Verdana"/>
                <a:cs typeface="Arial"/>
              </a:rPr>
              <a:t>: </a:t>
            </a:r>
            <a:r>
              <a:rPr lang="el-GR" sz="2000" dirty="0" smtClean="0">
                <a:latin typeface="+mn-lt"/>
              </a:rPr>
              <a:t>Ο σχεδιασμός του </a:t>
            </a:r>
            <a:r>
              <a:rPr lang="el-GR" sz="2000" dirty="0" err="1" smtClean="0">
                <a:latin typeface="+mn-lt"/>
              </a:rPr>
              <a:t>διαδραστικού</a:t>
            </a:r>
            <a:r>
              <a:rPr lang="el-GR" sz="2000" dirty="0" smtClean="0">
                <a:latin typeface="+mn-lt"/>
              </a:rPr>
              <a:t> εκπαιδευτικού υλικού ευθυγραμμίζεται με τις </a:t>
            </a:r>
            <a:r>
              <a:rPr lang="el-GR" sz="2000" b="1" dirty="0" smtClean="0">
                <a:solidFill>
                  <a:schemeClr val="accent1">
                    <a:lumMod val="75000"/>
                  </a:schemeClr>
                </a:solidFill>
                <a:latin typeface="+mn-lt"/>
              </a:rPr>
              <a:t>αρχές της </a:t>
            </a:r>
            <a:r>
              <a:rPr lang="el-GR" sz="2000" b="1" dirty="0" err="1" smtClean="0">
                <a:solidFill>
                  <a:schemeClr val="accent1">
                    <a:lumMod val="75000"/>
                  </a:schemeClr>
                </a:solidFill>
                <a:latin typeface="+mn-lt"/>
              </a:rPr>
              <a:t>πολυμεσικής</a:t>
            </a:r>
            <a:r>
              <a:rPr lang="el-GR" sz="2000" b="1" dirty="0" smtClean="0">
                <a:solidFill>
                  <a:schemeClr val="accent1">
                    <a:lumMod val="75000"/>
                  </a:schemeClr>
                </a:solidFill>
                <a:latin typeface="+mn-lt"/>
              </a:rPr>
              <a:t> μάθησης</a:t>
            </a:r>
            <a:r>
              <a:rPr lang="el-GR" sz="2000" dirty="0" smtClean="0">
                <a:latin typeface="+mn-lt"/>
              </a:rPr>
              <a:t>, όπως διατυπώνονται από τον </a:t>
            </a:r>
            <a:r>
              <a:rPr lang="el-GR" sz="2000" dirty="0" err="1" smtClean="0">
                <a:latin typeface="+mn-lt"/>
              </a:rPr>
              <a:t>Maye</a:t>
            </a:r>
            <a:r>
              <a:rPr lang="en-US" sz="2000" dirty="0" smtClean="0">
                <a:latin typeface="+mn-lt"/>
              </a:rPr>
              <a:t>r</a:t>
            </a:r>
            <a:r>
              <a:rPr lang="el-GR" sz="2000" dirty="0" smtClean="0">
                <a:latin typeface="+mn-lt"/>
              </a:rPr>
              <a:t>;</a:t>
            </a:r>
          </a:p>
          <a:p>
            <a:endParaRPr lang="el-GR" sz="2000" b="1" dirty="0">
              <a:solidFill>
                <a:schemeClr val="accent1">
                  <a:lumMod val="75000"/>
                </a:schemeClr>
              </a:solidFill>
              <a:latin typeface="+mj-lt"/>
            </a:endParaRPr>
          </a:p>
          <a:p>
            <a:pPr algn="l"/>
            <a:endParaRPr lang="el-GR" dirty="0"/>
          </a:p>
        </p:txBody>
      </p:sp>
      <p:sp>
        <p:nvSpPr>
          <p:cNvPr id="14" name="TextBox 13">
            <a:extLst>
              <a:ext uri="{FF2B5EF4-FFF2-40B4-BE49-F238E27FC236}">
                <a16:creationId xmlns:a16="http://schemas.microsoft.com/office/drawing/2014/main" xmlns="" id="{46B6C73C-228A-00E5-65DA-A776D178339F}"/>
              </a:ext>
            </a:extLst>
          </p:cNvPr>
          <p:cNvSpPr txBox="1"/>
          <p:nvPr/>
        </p:nvSpPr>
        <p:spPr>
          <a:xfrm>
            <a:off x="2900455" y="3615259"/>
            <a:ext cx="5814657" cy="20481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10" name="Στρογγυλεμένο ορθογώνιο 4">
            <a:extLst>
              <a:ext uri="{FF2B5EF4-FFF2-40B4-BE49-F238E27FC236}">
                <a16:creationId xmlns:a16="http://schemas.microsoft.com/office/drawing/2014/main" xmlns="" id="{EB4E8BE2-0986-9B09-1D50-A1A6E5F2E2AE}"/>
              </a:ext>
            </a:extLst>
          </p:cNvPr>
          <p:cNvSpPr/>
          <p:nvPr/>
        </p:nvSpPr>
        <p:spPr>
          <a:xfrm>
            <a:off x="1199593" y="1192709"/>
            <a:ext cx="7451550" cy="519822"/>
          </a:xfrm>
          <a:prstGeom prst="rect">
            <a:avLst/>
          </a:prstGeom>
          <a:solidFill>
            <a:schemeClr val="accent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xmlns="" id="{F2540281-F1C8-36AE-BFC8-95F4864B6124}"/>
              </a:ext>
            </a:extLst>
          </p:cNvPr>
          <p:cNvSpPr txBox="1"/>
          <p:nvPr/>
        </p:nvSpPr>
        <p:spPr>
          <a:xfrm>
            <a:off x="703862" y="3445493"/>
            <a:ext cx="7452674" cy="230832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i="1" u="sng" dirty="0" smtClean="0"/>
              <a:t>Οι ειδικοί της </a:t>
            </a:r>
            <a:r>
              <a:rPr lang="el-GR" sz="1800" b="1" i="1" u="sng" dirty="0" err="1" smtClean="0"/>
              <a:t>ΕξΑΕ</a:t>
            </a:r>
            <a:r>
              <a:rPr lang="el-GR" sz="1800" b="1" i="1" u="sng" dirty="0" smtClean="0"/>
              <a:t> διαπιστώνουν ότι το Ε.Υ.:</a:t>
            </a:r>
          </a:p>
          <a:p>
            <a:pPr>
              <a:buFont typeface="Arial" pitchFamily="34" charset="0"/>
              <a:buChar char="•"/>
            </a:pPr>
            <a:r>
              <a:rPr lang="el-GR" sz="1800" dirty="0" smtClean="0"/>
              <a:t>αξιοποιεί συνδυασμό </a:t>
            </a:r>
            <a:r>
              <a:rPr lang="el-GR" sz="1800" b="1" dirty="0" err="1" smtClean="0"/>
              <a:t>κειμένου–εικόνας</a:t>
            </a:r>
            <a:r>
              <a:rPr lang="el-GR" sz="1800" dirty="0" smtClean="0"/>
              <a:t> (</a:t>
            </a:r>
            <a:r>
              <a:rPr lang="el-GR" sz="1800" dirty="0" err="1" smtClean="0"/>
              <a:t>Πολυμεσική</a:t>
            </a:r>
            <a:r>
              <a:rPr lang="el-GR" sz="1800" dirty="0" smtClean="0"/>
              <a:t> Αρχή)</a:t>
            </a:r>
          </a:p>
          <a:p>
            <a:pPr>
              <a:buFont typeface="Arial" pitchFamily="34" charset="0"/>
              <a:buChar char="•"/>
            </a:pPr>
            <a:r>
              <a:rPr lang="el-GR" sz="1800" dirty="0" smtClean="0"/>
              <a:t>οργανώνει το περιεχόμενο </a:t>
            </a:r>
            <a:r>
              <a:rPr lang="el-GR" sz="1800" b="1" dirty="0" smtClean="0"/>
              <a:t>τμηματικά</a:t>
            </a:r>
            <a:r>
              <a:rPr lang="el-GR" sz="1800" dirty="0" smtClean="0"/>
              <a:t> (Κατάτμηση)</a:t>
            </a:r>
          </a:p>
          <a:p>
            <a:pPr>
              <a:buFont typeface="Arial" pitchFamily="34" charset="0"/>
              <a:buChar char="•"/>
            </a:pPr>
            <a:r>
              <a:rPr lang="el-GR" sz="1800" dirty="0" smtClean="0"/>
              <a:t>αποφεύγει </a:t>
            </a:r>
            <a:r>
              <a:rPr lang="el-GR" sz="1800" b="1" dirty="0" smtClean="0"/>
              <a:t>περιττές πληροφορίες</a:t>
            </a:r>
            <a:r>
              <a:rPr lang="el-GR" sz="1800" dirty="0" smtClean="0"/>
              <a:t> (Συνοχή)</a:t>
            </a:r>
          </a:p>
          <a:p>
            <a:pPr>
              <a:buFont typeface="Arial" pitchFamily="34" charset="0"/>
              <a:buChar char="•"/>
            </a:pPr>
            <a:r>
              <a:rPr lang="el-GR" sz="1800" dirty="0" smtClean="0"/>
              <a:t>χρησιμοποιεί </a:t>
            </a:r>
            <a:r>
              <a:rPr lang="el-GR" sz="1800" b="1" dirty="0" smtClean="0"/>
              <a:t>φιλική γλώσσα &amp; β’ πρόσωπο</a:t>
            </a:r>
            <a:r>
              <a:rPr lang="el-GR" sz="1800" dirty="0" smtClean="0"/>
              <a:t> (Προσωποποίηση)</a:t>
            </a:r>
          </a:p>
          <a:p>
            <a:pPr>
              <a:buFont typeface="Arial" pitchFamily="34" charset="0"/>
              <a:buChar char="•"/>
            </a:pPr>
            <a:r>
              <a:rPr lang="el-GR" sz="1800" dirty="0" smtClean="0"/>
              <a:t>ενσωματώνει </a:t>
            </a:r>
            <a:r>
              <a:rPr lang="el-GR" sz="1800" b="1" dirty="0" smtClean="0"/>
              <a:t>αφήγηση, ανατροφοδότηση &amp; </a:t>
            </a:r>
            <a:r>
              <a:rPr lang="el-GR" sz="1800" b="1" dirty="0" err="1" smtClean="0"/>
              <a:t>avatar</a:t>
            </a:r>
            <a:endParaRPr lang="el-GR" sz="1800" dirty="0" smtClean="0"/>
          </a:p>
          <a:p>
            <a:r>
              <a:rPr lang="el-GR" sz="1800" b="1" i="1" u="sng" dirty="0" smtClean="0"/>
              <a:t>Συμπέρασμα:</a:t>
            </a:r>
          </a:p>
          <a:p>
            <a:r>
              <a:rPr lang="el-GR" sz="1800" dirty="0" smtClean="0"/>
              <a:t>Το Ε.Υ. ευθυγραμμίζεται με τις βασικές αρχές της </a:t>
            </a:r>
            <a:r>
              <a:rPr lang="el-GR" sz="1800" dirty="0" err="1" smtClean="0"/>
              <a:t>Πολυμεσικής</a:t>
            </a:r>
            <a:r>
              <a:rPr lang="el-GR" sz="1800" dirty="0" smtClean="0"/>
              <a:t> Μάθησης.</a:t>
            </a:r>
            <a:endParaRPr lang="el-GR" sz="1800" dirty="0"/>
          </a:p>
        </p:txBody>
      </p:sp>
      <p:pic>
        <p:nvPicPr>
          <p:cNvPr id="14337" name="Picture 1"/>
          <p:cNvPicPr>
            <a:picLocks noChangeAspect="1" noChangeArrowheads="1"/>
          </p:cNvPicPr>
          <p:nvPr/>
        </p:nvPicPr>
        <p:blipFill>
          <a:blip r:embed="rId3" cstate="print"/>
          <a:srcRect/>
          <a:stretch>
            <a:fillRect/>
          </a:stretch>
        </p:blipFill>
        <p:spPr bwMode="auto">
          <a:xfrm>
            <a:off x="7550603" y="5772150"/>
            <a:ext cx="1419225" cy="108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amond(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EA2316-D6AA-2D41-DB26-AAF62BB066C8}"/>
            </a:ext>
          </a:extLst>
        </p:cNvPr>
        <p:cNvGrpSpPr/>
        <p:nvPr/>
      </p:nvGrpSpPr>
      <p:grpSpPr>
        <a:xfrm>
          <a:off x="0" y="0"/>
          <a:ext cx="0" cy="0"/>
          <a:chOff x="0" y="0"/>
          <a:chExt cx="0" cy="0"/>
        </a:xfrm>
      </p:grpSpPr>
      <p:sp>
        <p:nvSpPr>
          <p:cNvPr id="26626" name="Τίτλος 1">
            <a:extLst>
              <a:ext uri="{FF2B5EF4-FFF2-40B4-BE49-F238E27FC236}">
                <a16:creationId xmlns:a16="http://schemas.microsoft.com/office/drawing/2014/main" xmlns="" id="{8D85DB63-BF22-21A4-D193-2A21515CD21A}"/>
              </a:ext>
            </a:extLst>
          </p:cNvPr>
          <p:cNvSpPr>
            <a:spLocks noGrp="1"/>
          </p:cNvSpPr>
          <p:nvPr>
            <p:ph type="title"/>
          </p:nvPr>
        </p:nvSpPr>
        <p:spPr>
          <a:xfrm>
            <a:off x="1174642" y="620713"/>
            <a:ext cx="7513854" cy="576262"/>
          </a:xfrm>
        </p:spPr>
        <p:txBody>
          <a:bodyPr>
            <a:normAutofit fontScale="90000"/>
          </a:bodyPr>
          <a:lstStyle/>
          <a:p>
            <a:pPr eaLnBrk="1" hangingPunct="1">
              <a:defRPr/>
            </a:pPr>
            <a:r>
              <a:rPr lang="el-GR" sz="3600" dirty="0" smtClean="0"/>
              <a:t>23. </a:t>
            </a:r>
            <a:r>
              <a:rPr lang="el-GR" sz="3600" dirty="0"/>
              <a:t>Αποτίμηση Εκπαιδευτικού Υλικού</a:t>
            </a:r>
            <a:r>
              <a:rPr lang="en-US" sz="3600" dirty="0"/>
              <a:t> </a:t>
            </a:r>
            <a:r>
              <a:rPr lang="en-US" sz="3600" dirty="0" smtClean="0"/>
              <a:t>9/1</a:t>
            </a:r>
            <a:r>
              <a:rPr lang="el-GR" sz="3600" dirty="0" smtClean="0"/>
              <a:t>3</a:t>
            </a:r>
            <a:endParaRPr lang="el-GR" sz="4000" dirty="0"/>
          </a:p>
        </p:txBody>
      </p:sp>
      <p:grpSp>
        <p:nvGrpSpPr>
          <p:cNvPr id="2" name="4 - Ομάδα">
            <a:extLst>
              <a:ext uri="{FF2B5EF4-FFF2-40B4-BE49-F238E27FC236}">
                <a16:creationId xmlns:a16="http://schemas.microsoft.com/office/drawing/2014/main" xmlns="" id="{22705846-CC01-D870-96BD-79C52F88FF7B}"/>
              </a:ext>
            </a:extLst>
          </p:cNvPr>
          <p:cNvGrpSpPr/>
          <p:nvPr/>
        </p:nvGrpSpPr>
        <p:grpSpPr>
          <a:xfrm>
            <a:off x="1175656" y="1192709"/>
            <a:ext cx="7513122" cy="618122"/>
            <a:chOff x="9984" y="1464"/>
            <a:chExt cx="6834214" cy="615547"/>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xmlns="" id="{CF68E4A5-5ED0-205A-54A2-CBD27E1BCBF1}"/>
                </a:ext>
              </a:extLst>
            </p:cNvPr>
            <p:cNvSpPr/>
            <p:nvPr/>
          </p:nvSpPr>
          <p:spPr>
            <a:xfrm>
              <a:off x="9984" y="43347"/>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Στρογγυλεμένο ορθογώνιο 4">
              <a:extLst>
                <a:ext uri="{FF2B5EF4-FFF2-40B4-BE49-F238E27FC236}">
                  <a16:creationId xmlns:a16="http://schemas.microsoft.com/office/drawing/2014/main" xmlns="" id="{0EC6576D-6D69-E6A8-8862-F6579A363CFA}"/>
                </a:ext>
              </a:extLst>
            </p:cNvPr>
            <p:cNvSpPr/>
            <p:nvPr/>
          </p:nvSpPr>
          <p:spPr>
            <a:xfrm>
              <a:off x="20871" y="1464"/>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7" name="Πάπυρος: Οριζόντιος 6">
            <a:extLst>
              <a:ext uri="{FF2B5EF4-FFF2-40B4-BE49-F238E27FC236}">
                <a16:creationId xmlns:a16="http://schemas.microsoft.com/office/drawing/2014/main" xmlns="" id="{2737A1D3-4A0A-C111-3C0F-DF1D7B8B3016}"/>
              </a:ext>
            </a:extLst>
          </p:cNvPr>
          <p:cNvSpPr/>
          <p:nvPr/>
        </p:nvSpPr>
        <p:spPr>
          <a:xfrm>
            <a:off x="725714" y="1657033"/>
            <a:ext cx="8200571" cy="1753824"/>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l-GR" sz="2000" b="1" dirty="0" smtClean="0">
                <a:solidFill>
                  <a:schemeClr val="tx1"/>
                </a:solidFill>
                <a:ea typeface="Verdana"/>
                <a:cs typeface="Arial"/>
              </a:rPr>
              <a:t>3</a:t>
            </a:r>
            <a:r>
              <a:rPr lang="el-GR" sz="2000" b="1" baseline="30000" dirty="0" smtClean="0">
                <a:solidFill>
                  <a:schemeClr val="tx1"/>
                </a:solidFill>
                <a:ea typeface="Verdana"/>
                <a:cs typeface="Arial"/>
              </a:rPr>
              <a:t>ο</a:t>
            </a:r>
            <a:r>
              <a:rPr lang="el-GR" sz="2000" b="1" dirty="0" smtClean="0">
                <a:solidFill>
                  <a:schemeClr val="tx1"/>
                </a:solidFill>
                <a:ea typeface="Verdana"/>
                <a:cs typeface="Arial"/>
              </a:rPr>
              <a:t> ερευνητικό ερώτημα</a:t>
            </a:r>
            <a:r>
              <a:rPr lang="el-GR" sz="2000" dirty="0" smtClean="0">
                <a:solidFill>
                  <a:schemeClr val="tx1"/>
                </a:solidFill>
                <a:ea typeface="Verdana"/>
                <a:cs typeface="Arial"/>
              </a:rPr>
              <a:t>: </a:t>
            </a:r>
            <a:r>
              <a:rPr lang="el-GR" sz="2000" dirty="0" smtClean="0">
                <a:solidFill>
                  <a:schemeClr val="tx1"/>
                </a:solidFill>
              </a:rPr>
              <a:t>Πώς η χρήση συνεργατικών έργων στην πλατφόρμα </a:t>
            </a:r>
            <a:r>
              <a:rPr lang="el-GR" sz="2000" dirty="0" err="1" smtClean="0">
                <a:solidFill>
                  <a:schemeClr val="tx1"/>
                </a:solidFill>
              </a:rPr>
              <a:t>eTwinning</a:t>
            </a:r>
            <a:r>
              <a:rPr lang="el-GR" sz="2000" dirty="0" smtClean="0">
                <a:solidFill>
                  <a:schemeClr val="tx1"/>
                </a:solidFill>
              </a:rPr>
              <a:t> επηρεάζει την </a:t>
            </a:r>
            <a:r>
              <a:rPr lang="el-GR" sz="2000" b="1" dirty="0" smtClean="0">
                <a:solidFill>
                  <a:schemeClr val="accent1">
                    <a:lumMod val="75000"/>
                  </a:schemeClr>
                </a:solidFill>
              </a:rPr>
              <a:t>ανάπτυξη των επαγγελματικών δεξιοτήτων </a:t>
            </a:r>
            <a:r>
              <a:rPr lang="el-GR" sz="2000" dirty="0" smtClean="0">
                <a:solidFill>
                  <a:schemeClr val="tx1"/>
                </a:solidFill>
              </a:rPr>
              <a:t>και την</a:t>
            </a:r>
            <a:r>
              <a:rPr lang="el-GR" sz="2000" dirty="0" smtClean="0"/>
              <a:t> </a:t>
            </a:r>
            <a:r>
              <a:rPr lang="el-GR" sz="2000" b="1" dirty="0" smtClean="0">
                <a:solidFill>
                  <a:schemeClr val="accent1">
                    <a:lumMod val="75000"/>
                  </a:schemeClr>
                </a:solidFill>
              </a:rPr>
              <a:t>καλλιέργεια συνεργατικού πνεύματος</a:t>
            </a:r>
            <a:r>
              <a:rPr lang="el-GR" sz="2000" dirty="0" smtClean="0"/>
              <a:t> </a:t>
            </a:r>
            <a:r>
              <a:rPr lang="el-GR" sz="2000" dirty="0" smtClean="0">
                <a:solidFill>
                  <a:schemeClr val="tx1"/>
                </a:solidFill>
              </a:rPr>
              <a:t>στους εκπαιδευτικούς </a:t>
            </a:r>
            <a:r>
              <a:rPr lang="el-GR" sz="2000" b="1" dirty="0" err="1" smtClean="0">
                <a:solidFill>
                  <a:schemeClr val="accent1">
                    <a:lumMod val="75000"/>
                  </a:schemeClr>
                </a:solidFill>
              </a:rPr>
              <a:t>Α'βάθμιας</a:t>
            </a:r>
            <a:r>
              <a:rPr lang="el-GR" sz="2000" b="1" dirty="0" smtClean="0">
                <a:solidFill>
                  <a:schemeClr val="accent1">
                    <a:lumMod val="75000"/>
                  </a:schemeClr>
                </a:solidFill>
              </a:rPr>
              <a:t> εκπαίδευση;</a:t>
            </a:r>
          </a:p>
        </p:txBody>
      </p:sp>
      <p:sp>
        <p:nvSpPr>
          <p:cNvPr id="6" name="TextBox 5">
            <a:extLst>
              <a:ext uri="{FF2B5EF4-FFF2-40B4-BE49-F238E27FC236}">
                <a16:creationId xmlns:a16="http://schemas.microsoft.com/office/drawing/2014/main" xmlns="" id="{B98B6DD3-7DEF-A8C5-6548-0C9A2EAD8E70}"/>
              </a:ext>
            </a:extLst>
          </p:cNvPr>
          <p:cNvSpPr txBox="1"/>
          <p:nvPr/>
        </p:nvSpPr>
        <p:spPr>
          <a:xfrm>
            <a:off x="3230365" y="4343810"/>
            <a:ext cx="5306047" cy="1745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10" name="TextBox 9">
            <a:extLst>
              <a:ext uri="{FF2B5EF4-FFF2-40B4-BE49-F238E27FC236}">
                <a16:creationId xmlns:a16="http://schemas.microsoft.com/office/drawing/2014/main" xmlns="" id="{0684CDA5-ED7F-A85D-E763-CED0841DDA49}"/>
              </a:ext>
            </a:extLst>
          </p:cNvPr>
          <p:cNvSpPr txBox="1"/>
          <p:nvPr/>
        </p:nvSpPr>
        <p:spPr>
          <a:xfrm>
            <a:off x="512284" y="3462634"/>
            <a:ext cx="4262916" cy="203132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dirty="0" smtClean="0"/>
              <a:t>Ανάπτυξη επαγγελματικών δεξιοτήτων</a:t>
            </a:r>
          </a:p>
          <a:p>
            <a:pPr>
              <a:buFont typeface="Wingdings" pitchFamily="2" charset="2"/>
              <a:buChar char="ü"/>
            </a:pPr>
            <a:r>
              <a:rPr lang="el-GR" sz="1800" dirty="0" smtClean="0"/>
              <a:t>Ψηφιακές δεξιότητες (ΤΠΕ)</a:t>
            </a:r>
          </a:p>
          <a:p>
            <a:pPr>
              <a:buFont typeface="Wingdings" pitchFamily="2" charset="2"/>
              <a:buChar char="ü"/>
            </a:pPr>
            <a:r>
              <a:rPr lang="el-GR" sz="1800" dirty="0" smtClean="0"/>
              <a:t>Παιδαγωγικός σχεδιασμός</a:t>
            </a:r>
          </a:p>
          <a:p>
            <a:pPr>
              <a:buFont typeface="Wingdings" pitchFamily="2" charset="2"/>
              <a:buChar char="ü"/>
            </a:pPr>
            <a:r>
              <a:rPr lang="el-GR" sz="1800" dirty="0" smtClean="0"/>
              <a:t>Διαφοροποίηση &amp; </a:t>
            </a:r>
            <a:r>
              <a:rPr lang="el-GR" sz="1800" dirty="0" err="1" smtClean="0"/>
              <a:t>μαθητοκεντρική</a:t>
            </a:r>
            <a:r>
              <a:rPr lang="el-GR" sz="1800" dirty="0" smtClean="0"/>
              <a:t> προσέγγιση</a:t>
            </a:r>
          </a:p>
          <a:p>
            <a:pPr>
              <a:buFont typeface="Wingdings" pitchFamily="2" charset="2"/>
              <a:buChar char="ü"/>
            </a:pPr>
            <a:r>
              <a:rPr lang="el-GR" sz="1800" dirty="0" smtClean="0"/>
              <a:t>Αυξημένη επαγγελματική αυτοπεποίθηση</a:t>
            </a:r>
          </a:p>
        </p:txBody>
      </p:sp>
      <p:pic>
        <p:nvPicPr>
          <p:cNvPr id="4" name="Εικόνα 3" descr="Εικόνα που περιέχει κείμενο, σχεδίαση&#10;&#10;Το περιεχόμενο που δημιουργείται από ΑΙ μπορεί να μην είναι σωστό.">
            <a:extLst>
              <a:ext uri="{FF2B5EF4-FFF2-40B4-BE49-F238E27FC236}">
                <a16:creationId xmlns:a16="http://schemas.microsoft.com/office/drawing/2014/main" xmlns="" id="{28AB0714-1352-BFD1-A1BF-289E8CF0C831}"/>
              </a:ext>
            </a:extLst>
          </p:cNvPr>
          <p:cNvPicPr>
            <a:picLocks noChangeAspect="1"/>
          </p:cNvPicPr>
          <p:nvPr/>
        </p:nvPicPr>
        <p:blipFill>
          <a:blip r:embed="rId3" cstate="print"/>
          <a:stretch>
            <a:fillRect/>
          </a:stretch>
        </p:blipFill>
        <p:spPr>
          <a:xfrm>
            <a:off x="7877399" y="5355144"/>
            <a:ext cx="1216660" cy="1174519"/>
          </a:xfrm>
          <a:prstGeom prst="rect">
            <a:avLst/>
          </a:prstGeom>
        </p:spPr>
      </p:pic>
      <p:sp>
        <p:nvSpPr>
          <p:cNvPr id="11" name="TextBox 9">
            <a:extLst>
              <a:ext uri="{FF2B5EF4-FFF2-40B4-BE49-F238E27FC236}">
                <a16:creationId xmlns:a16="http://schemas.microsoft.com/office/drawing/2014/main" xmlns="" id="{0684CDA5-ED7F-A85D-E763-CED0841DDA49}"/>
              </a:ext>
            </a:extLst>
          </p:cNvPr>
          <p:cNvSpPr txBox="1"/>
          <p:nvPr/>
        </p:nvSpPr>
        <p:spPr>
          <a:xfrm>
            <a:off x="5283200" y="3513434"/>
            <a:ext cx="3860800" cy="147732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dirty="0" smtClean="0"/>
              <a:t>Καλλιέργεια συνεργατικού πνεύματος</a:t>
            </a:r>
          </a:p>
          <a:p>
            <a:pPr>
              <a:buFont typeface="Wingdings" pitchFamily="2" charset="2"/>
              <a:buChar char="ü"/>
            </a:pPr>
            <a:r>
              <a:rPr lang="el-GR" sz="1800" dirty="0" smtClean="0"/>
              <a:t>Ανταλλαγή καλών πρακτικών</a:t>
            </a:r>
          </a:p>
          <a:p>
            <a:pPr>
              <a:buFont typeface="Wingdings" pitchFamily="2" charset="2"/>
              <a:buChar char="ü"/>
            </a:pPr>
            <a:r>
              <a:rPr lang="el-GR" sz="1800" dirty="0" smtClean="0"/>
              <a:t>Δικτύωση με συναδέλφους</a:t>
            </a:r>
          </a:p>
          <a:p>
            <a:pPr>
              <a:buFont typeface="Wingdings" pitchFamily="2" charset="2"/>
              <a:buChar char="ü"/>
            </a:pPr>
            <a:r>
              <a:rPr lang="el-GR" sz="1800" dirty="0" smtClean="0"/>
              <a:t>Κουλτούρα συλλογικότητας</a:t>
            </a:r>
          </a:p>
          <a:p>
            <a:pPr>
              <a:buFont typeface="Wingdings" pitchFamily="2" charset="2"/>
              <a:buChar char="ü"/>
            </a:pPr>
            <a:r>
              <a:rPr lang="el-GR" sz="1800" dirty="0" smtClean="0"/>
              <a:t>Διαπολιτισμική συνεργασία</a:t>
            </a:r>
          </a:p>
        </p:txBody>
      </p:sp>
      <p:sp>
        <p:nvSpPr>
          <p:cNvPr id="12" name="11 - Ορθογώνιο"/>
          <p:cNvSpPr/>
          <p:nvPr/>
        </p:nvSpPr>
        <p:spPr>
          <a:xfrm>
            <a:off x="754743" y="5478252"/>
            <a:ext cx="7213601" cy="1200329"/>
          </a:xfrm>
          <a:prstGeom prst="rect">
            <a:avLst/>
          </a:prstGeom>
        </p:spPr>
        <p:txBody>
          <a:bodyPr wrap="square">
            <a:spAutoFit/>
          </a:bodyPr>
          <a:lstStyle/>
          <a:p>
            <a:r>
              <a:rPr lang="el-GR" sz="1800" b="1" dirty="0" smtClean="0">
                <a:solidFill>
                  <a:schemeClr val="dk1"/>
                </a:solidFill>
                <a:latin typeface="+mn-lt"/>
                <a:cs typeface="+mn-cs"/>
              </a:rPr>
              <a:t>✔ Συμπέρασμα</a:t>
            </a:r>
          </a:p>
          <a:p>
            <a:r>
              <a:rPr lang="el-GR" sz="1800" dirty="0" smtClean="0">
                <a:solidFill>
                  <a:schemeClr val="dk1"/>
                </a:solidFill>
                <a:latin typeface="+mn-lt"/>
                <a:cs typeface="+mn-cs"/>
              </a:rPr>
              <a:t>Η συμμετοχή σε έργα </a:t>
            </a:r>
            <a:r>
              <a:rPr lang="el-GR" sz="1800" dirty="0" err="1" smtClean="0">
                <a:solidFill>
                  <a:schemeClr val="dk1"/>
                </a:solidFill>
                <a:latin typeface="+mn-lt"/>
                <a:cs typeface="+mn-cs"/>
              </a:rPr>
              <a:t>eTwinning</a:t>
            </a:r>
            <a:r>
              <a:rPr lang="el-GR" sz="1800" dirty="0" smtClean="0">
                <a:solidFill>
                  <a:schemeClr val="dk1"/>
                </a:solidFill>
                <a:latin typeface="+mn-lt"/>
                <a:cs typeface="+mn-cs"/>
              </a:rPr>
              <a:t> ενισχύει ουσιαστικά την επαγγελματική ανάπτυξη και τη συνεργατική κουλτούρα των εκπαιδευτικών Πρωτοβάθμιας Εκπαίδευσης</a:t>
            </a:r>
          </a:p>
        </p:txBody>
      </p:sp>
    </p:spTree>
    <p:extLst>
      <p:ext uri="{BB962C8B-B14F-4D97-AF65-F5344CB8AC3E}">
        <p14:creationId xmlns:p14="http://schemas.microsoft.com/office/powerpoint/2010/main" xmlns="" val="12681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C94684-1AE9-0E33-8D14-11BEE3AA3D51}"/>
            </a:ext>
          </a:extLst>
        </p:cNvPr>
        <p:cNvGrpSpPr/>
        <p:nvPr/>
      </p:nvGrpSpPr>
      <p:grpSpPr>
        <a:xfrm>
          <a:off x="0" y="0"/>
          <a:ext cx="0" cy="0"/>
          <a:chOff x="0" y="0"/>
          <a:chExt cx="0" cy="0"/>
        </a:xfrm>
      </p:grpSpPr>
      <p:sp>
        <p:nvSpPr>
          <p:cNvPr id="26626" name="Τίτλος 1">
            <a:extLst>
              <a:ext uri="{FF2B5EF4-FFF2-40B4-BE49-F238E27FC236}">
                <a16:creationId xmlns:a16="http://schemas.microsoft.com/office/drawing/2014/main" xmlns="" id="{17020010-B681-27FA-416B-3C674E373EFF}"/>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smtClean="0"/>
              <a:t>24. </a:t>
            </a:r>
            <a:r>
              <a:rPr lang="el-GR" sz="3600" dirty="0"/>
              <a:t>Αποτίμηση Εκπαιδευτικού Υλικού</a:t>
            </a:r>
            <a:r>
              <a:rPr lang="en-US" sz="3600" dirty="0"/>
              <a:t> </a:t>
            </a:r>
            <a:r>
              <a:rPr lang="en-US" sz="3600" dirty="0" smtClean="0"/>
              <a:t>10/1</a:t>
            </a:r>
            <a:r>
              <a:rPr lang="el-GR" sz="3600" dirty="0" smtClean="0"/>
              <a:t>3</a:t>
            </a:r>
            <a:endParaRPr lang="el-GR" sz="4000" dirty="0"/>
          </a:p>
        </p:txBody>
      </p:sp>
      <p:grpSp>
        <p:nvGrpSpPr>
          <p:cNvPr id="2" name="4 - Ομάδα">
            <a:extLst>
              <a:ext uri="{FF2B5EF4-FFF2-40B4-BE49-F238E27FC236}">
                <a16:creationId xmlns:a16="http://schemas.microsoft.com/office/drawing/2014/main" xmlns="" id="{D99F7AB4-625F-C7E8-B3FD-555BB56B4E63}"/>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xmlns="" id="{08F3A125-CBE3-1D50-0686-2DFE3FB23F4E}"/>
                </a:ext>
              </a:extLst>
            </p:cNvPr>
            <p:cNvSpPr/>
            <p:nvPr/>
          </p:nvSpPr>
          <p:spPr>
            <a:xfrm>
              <a:off x="9984" y="43347"/>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Στρογγυλεμένο ορθογώνιο 4">
              <a:extLst>
                <a:ext uri="{FF2B5EF4-FFF2-40B4-BE49-F238E27FC236}">
                  <a16:creationId xmlns:a16="http://schemas.microsoft.com/office/drawing/2014/main" xmlns="" id="{071CDA58-4622-CF03-06F2-E7970CFB0F85}"/>
                </a:ext>
              </a:extLst>
            </p:cNvPr>
            <p:cNvSpPr/>
            <p:nvPr/>
          </p:nvSpPr>
          <p:spPr>
            <a:xfrm>
              <a:off x="9984" y="84895"/>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7" name="Πάπυρος: Οριζόντιος 6">
            <a:extLst>
              <a:ext uri="{FF2B5EF4-FFF2-40B4-BE49-F238E27FC236}">
                <a16:creationId xmlns:a16="http://schemas.microsoft.com/office/drawing/2014/main" xmlns="" id="{354BA62B-3304-EAE9-568E-669D81B94A9C}"/>
              </a:ext>
            </a:extLst>
          </p:cNvPr>
          <p:cNvSpPr/>
          <p:nvPr/>
        </p:nvSpPr>
        <p:spPr>
          <a:xfrm>
            <a:off x="667657" y="1814286"/>
            <a:ext cx="8126309" cy="1611086"/>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l-GR" sz="2000" b="1" dirty="0">
                <a:solidFill>
                  <a:schemeClr val="tx1"/>
                </a:solidFill>
                <a:ea typeface="Verdana"/>
                <a:cs typeface="Verdana"/>
              </a:rPr>
              <a:t>4</a:t>
            </a:r>
            <a:r>
              <a:rPr lang="el-GR" sz="2000" b="1" baseline="30000" dirty="0">
                <a:solidFill>
                  <a:schemeClr val="tx1"/>
                </a:solidFill>
                <a:ea typeface="Verdana"/>
                <a:cs typeface="Verdana"/>
              </a:rPr>
              <a:t>ο</a:t>
            </a:r>
            <a:r>
              <a:rPr lang="el-GR" sz="2000" b="1" dirty="0">
                <a:solidFill>
                  <a:schemeClr val="tx1"/>
                </a:solidFill>
                <a:ea typeface="Verdana"/>
                <a:cs typeface="Verdana"/>
              </a:rPr>
              <a:t> ερευνητικό </a:t>
            </a:r>
            <a:r>
              <a:rPr lang="el-GR" sz="2000" b="1" dirty="0" smtClean="0">
                <a:solidFill>
                  <a:schemeClr val="tx1"/>
                </a:solidFill>
                <a:ea typeface="Verdana"/>
                <a:cs typeface="Verdana"/>
              </a:rPr>
              <a:t>ερώτημα: </a:t>
            </a:r>
            <a:r>
              <a:rPr lang="el-GR" sz="2000" dirty="0" smtClean="0">
                <a:solidFill>
                  <a:schemeClr val="tx1"/>
                </a:solidFill>
              </a:rPr>
              <a:t>Ποιες είναι</a:t>
            </a:r>
            <a:r>
              <a:rPr lang="el-GR" sz="2000" dirty="0" smtClean="0"/>
              <a:t> </a:t>
            </a:r>
            <a:r>
              <a:rPr lang="el-GR" sz="2000" b="1" dirty="0" smtClean="0">
                <a:solidFill>
                  <a:schemeClr val="accent1">
                    <a:lumMod val="75000"/>
                  </a:schemeClr>
                </a:solidFill>
              </a:rPr>
              <a:t>οι αντιδράσεις και οι στάσεις των εκπαιδευτικών </a:t>
            </a:r>
            <a:r>
              <a:rPr lang="el-GR" sz="2000" dirty="0" smtClean="0">
                <a:solidFill>
                  <a:schemeClr val="tx1"/>
                </a:solidFill>
              </a:rPr>
              <a:t>απέναντι στην εφαρμογή διαπολιτισμικών προσεγγίσεων στην </a:t>
            </a:r>
            <a:r>
              <a:rPr lang="el-GR" sz="2000" dirty="0" err="1" smtClean="0">
                <a:solidFill>
                  <a:schemeClr val="tx1"/>
                </a:solidFill>
              </a:rPr>
              <a:t>ΕξΑΕ</a:t>
            </a:r>
            <a:r>
              <a:rPr lang="el-GR" sz="2000" dirty="0" smtClean="0">
                <a:solidFill>
                  <a:schemeClr val="tx1"/>
                </a:solidFill>
              </a:rPr>
              <a:t> μέσω της πλατφόρμας </a:t>
            </a:r>
            <a:r>
              <a:rPr lang="el-GR" sz="2000" dirty="0" err="1" smtClean="0">
                <a:solidFill>
                  <a:schemeClr val="tx1"/>
                </a:solidFill>
              </a:rPr>
              <a:t>eTwinning</a:t>
            </a:r>
            <a:r>
              <a:rPr lang="el-GR" sz="2000" dirty="0" smtClean="0">
                <a:solidFill>
                  <a:schemeClr val="tx1"/>
                </a:solidFill>
              </a:rPr>
              <a:t>;</a:t>
            </a:r>
          </a:p>
          <a:p>
            <a:pPr algn="just"/>
            <a:endParaRPr lang="el-GR" sz="1600" dirty="0">
              <a:solidFill>
                <a:schemeClr val="tx1"/>
              </a:solidFill>
              <a:latin typeface="Calibri"/>
              <a:ea typeface="Calibri"/>
              <a:cs typeface="Calibri"/>
            </a:endParaRPr>
          </a:p>
        </p:txBody>
      </p:sp>
      <p:sp>
        <p:nvSpPr>
          <p:cNvPr id="11" name="TextBox 10">
            <a:extLst>
              <a:ext uri="{FF2B5EF4-FFF2-40B4-BE49-F238E27FC236}">
                <a16:creationId xmlns:a16="http://schemas.microsoft.com/office/drawing/2014/main" xmlns="" id="{7320B80E-A89A-4493-BC6B-03191ACD77E3}"/>
              </a:ext>
            </a:extLst>
          </p:cNvPr>
          <p:cNvSpPr txBox="1"/>
          <p:nvPr/>
        </p:nvSpPr>
        <p:spPr>
          <a:xfrm>
            <a:off x="504330" y="3451992"/>
            <a:ext cx="3037156" cy="230832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dirty="0" smtClean="0"/>
              <a:t>Θετικές στάσεις</a:t>
            </a:r>
          </a:p>
          <a:p>
            <a:pPr>
              <a:buFont typeface="Wingdings" pitchFamily="2" charset="2"/>
              <a:buChar char="ü"/>
            </a:pPr>
            <a:r>
              <a:rPr lang="el-GR" sz="1800" dirty="0" smtClean="0"/>
              <a:t>Σεβασμός &amp; αποδοχή διαφορετικότητας</a:t>
            </a:r>
          </a:p>
          <a:p>
            <a:pPr>
              <a:buFont typeface="Wingdings" pitchFamily="2" charset="2"/>
              <a:buChar char="ü"/>
            </a:pPr>
            <a:r>
              <a:rPr lang="el-GR" sz="1800" dirty="0" smtClean="0"/>
              <a:t>Καλλιέργεια </a:t>
            </a:r>
            <a:r>
              <a:rPr lang="el-GR" sz="1800" dirty="0" err="1" smtClean="0"/>
              <a:t>ενσυναίσθησης</a:t>
            </a:r>
            <a:endParaRPr lang="el-GR" sz="1800" dirty="0" smtClean="0"/>
          </a:p>
          <a:p>
            <a:pPr>
              <a:buFont typeface="Wingdings" pitchFamily="2" charset="2"/>
              <a:buChar char="ü"/>
            </a:pPr>
            <a:r>
              <a:rPr lang="el-GR" sz="1800" dirty="0" smtClean="0"/>
              <a:t>Ευρωπαϊκή &amp; κοινωνική προοπτική</a:t>
            </a:r>
          </a:p>
          <a:p>
            <a:pPr>
              <a:buFont typeface="Wingdings" pitchFamily="2" charset="2"/>
              <a:buChar char="ü"/>
            </a:pPr>
            <a:r>
              <a:rPr lang="el-GR" sz="1800" dirty="0" smtClean="0"/>
              <a:t>Εμπλουτισμός επαγγελματικής πρακτικής</a:t>
            </a:r>
            <a:endParaRPr lang="el-GR" sz="1800" dirty="0"/>
          </a:p>
        </p:txBody>
      </p:sp>
      <p:pic>
        <p:nvPicPr>
          <p:cNvPr id="5" name="Εικόνα 4" descr="Εικόνα που περιέχει κείμενο, σχεδίαση&#10;&#10;Το περιεχόμενο που δημιουργείται από ΑΙ μπορεί να μην είναι σωστό.">
            <a:extLst>
              <a:ext uri="{FF2B5EF4-FFF2-40B4-BE49-F238E27FC236}">
                <a16:creationId xmlns:a16="http://schemas.microsoft.com/office/drawing/2014/main" xmlns="" id="{E784E713-BEB8-F8C6-7978-8EC51046D97D}"/>
              </a:ext>
            </a:extLst>
          </p:cNvPr>
          <p:cNvPicPr>
            <a:picLocks noChangeAspect="1"/>
          </p:cNvPicPr>
          <p:nvPr/>
        </p:nvPicPr>
        <p:blipFill>
          <a:blip r:embed="rId3" cstate="print"/>
          <a:stretch>
            <a:fillRect/>
          </a:stretch>
        </p:blipFill>
        <p:spPr>
          <a:xfrm>
            <a:off x="8059225" y="4944927"/>
            <a:ext cx="1084775" cy="998673"/>
          </a:xfrm>
          <a:prstGeom prst="rect">
            <a:avLst/>
          </a:prstGeom>
        </p:spPr>
      </p:pic>
      <p:sp>
        <p:nvSpPr>
          <p:cNvPr id="10" name="9 - Ορθογώνιο"/>
          <p:cNvSpPr/>
          <p:nvPr/>
        </p:nvSpPr>
        <p:spPr>
          <a:xfrm>
            <a:off x="3606802" y="3508554"/>
            <a:ext cx="2677886" cy="1754326"/>
          </a:xfrm>
          <a:prstGeom prst="rect">
            <a:avLst/>
          </a:prstGeom>
          <a:ln>
            <a:solidFill>
              <a:schemeClr val="accent5">
                <a:lumMod val="75000"/>
              </a:schemeClr>
            </a:solidFill>
          </a:ln>
        </p:spPr>
        <p:txBody>
          <a:bodyPr wrap="square">
            <a:spAutoFit/>
          </a:bodyPr>
          <a:lstStyle/>
          <a:p>
            <a:r>
              <a:rPr lang="el-GR" sz="1800" b="1" dirty="0" smtClean="0">
                <a:solidFill>
                  <a:schemeClr val="dk1"/>
                </a:solidFill>
                <a:latin typeface="+mn-lt"/>
                <a:cs typeface="+mn-cs"/>
              </a:rPr>
              <a:t>Βιωματική διάσταση</a:t>
            </a:r>
          </a:p>
          <a:p>
            <a:pPr>
              <a:buFont typeface="Wingdings" pitchFamily="2" charset="2"/>
              <a:buChar char="ü"/>
            </a:pPr>
            <a:r>
              <a:rPr lang="el-GR" sz="1800" dirty="0" smtClean="0">
                <a:solidFill>
                  <a:schemeClr val="dk1"/>
                </a:solidFill>
                <a:latin typeface="+mn-lt"/>
                <a:cs typeface="+mn-cs"/>
              </a:rPr>
              <a:t>Συνεργασία με σχολεία άλλων χωρών</a:t>
            </a:r>
          </a:p>
          <a:p>
            <a:pPr>
              <a:buFont typeface="Wingdings" pitchFamily="2" charset="2"/>
              <a:buChar char="ü"/>
            </a:pPr>
            <a:r>
              <a:rPr lang="el-GR" sz="1800" dirty="0" smtClean="0">
                <a:solidFill>
                  <a:schemeClr val="dk1"/>
                </a:solidFill>
                <a:latin typeface="+mn-lt"/>
                <a:cs typeface="+mn-cs"/>
              </a:rPr>
              <a:t>Συν-δημιουργία έργων</a:t>
            </a:r>
          </a:p>
          <a:p>
            <a:pPr>
              <a:buFont typeface="Wingdings" pitchFamily="2" charset="2"/>
              <a:buChar char="ü"/>
            </a:pPr>
            <a:r>
              <a:rPr lang="el-GR" sz="1800" dirty="0" smtClean="0">
                <a:solidFill>
                  <a:schemeClr val="dk1"/>
                </a:solidFill>
                <a:latin typeface="+mn-lt"/>
                <a:cs typeface="+mn-cs"/>
              </a:rPr>
              <a:t>Ενεργή συμμετοχή &amp; </a:t>
            </a:r>
            <a:r>
              <a:rPr lang="el-GR" sz="1800" dirty="0" err="1" smtClean="0">
                <a:solidFill>
                  <a:schemeClr val="dk1"/>
                </a:solidFill>
                <a:latin typeface="+mn-lt"/>
                <a:cs typeface="+mn-cs"/>
              </a:rPr>
              <a:t>αναστοχασμός</a:t>
            </a:r>
            <a:endParaRPr lang="el-GR" sz="1800" dirty="0" smtClean="0">
              <a:solidFill>
                <a:schemeClr val="dk1"/>
              </a:solidFill>
              <a:latin typeface="+mn-lt"/>
              <a:cs typeface="+mn-cs"/>
            </a:endParaRPr>
          </a:p>
        </p:txBody>
      </p:sp>
      <p:sp>
        <p:nvSpPr>
          <p:cNvPr id="12" name="11 - Ορθογώνιο"/>
          <p:cNvSpPr/>
          <p:nvPr/>
        </p:nvSpPr>
        <p:spPr>
          <a:xfrm>
            <a:off x="6466114" y="3544839"/>
            <a:ext cx="2677886" cy="1200329"/>
          </a:xfrm>
          <a:prstGeom prst="rect">
            <a:avLst/>
          </a:prstGeom>
          <a:ln>
            <a:solidFill>
              <a:schemeClr val="accent5">
                <a:lumMod val="75000"/>
              </a:schemeClr>
            </a:solidFill>
          </a:ln>
        </p:spPr>
        <p:txBody>
          <a:bodyPr wrap="square">
            <a:spAutoFit/>
          </a:bodyPr>
          <a:lstStyle/>
          <a:p>
            <a:r>
              <a:rPr lang="el-GR" sz="1800" b="1" dirty="0" smtClean="0">
                <a:latin typeface="+mn-lt"/>
              </a:rPr>
              <a:t>Προκλήσεις</a:t>
            </a:r>
          </a:p>
          <a:p>
            <a:pPr>
              <a:buFont typeface="Wingdings" pitchFamily="2" charset="2"/>
              <a:buChar char="ü"/>
            </a:pPr>
            <a:r>
              <a:rPr lang="el-GR" sz="1800" dirty="0" smtClean="0">
                <a:latin typeface="+mn-lt"/>
              </a:rPr>
              <a:t>Γλωσσικές δυσκολίες</a:t>
            </a:r>
          </a:p>
          <a:p>
            <a:pPr>
              <a:buFont typeface="Wingdings" pitchFamily="2" charset="2"/>
              <a:buChar char="ü"/>
            </a:pPr>
            <a:r>
              <a:rPr lang="el-GR" sz="1800" dirty="0" smtClean="0">
                <a:latin typeface="+mn-lt"/>
              </a:rPr>
              <a:t>Συντονισμός εταίρων</a:t>
            </a:r>
          </a:p>
          <a:p>
            <a:pPr>
              <a:buFont typeface="Wingdings" pitchFamily="2" charset="2"/>
              <a:buChar char="ü"/>
            </a:pPr>
            <a:r>
              <a:rPr lang="el-GR" sz="1800" dirty="0" smtClean="0">
                <a:latin typeface="+mn-lt"/>
              </a:rPr>
              <a:t>Περιορισμένος χρόνος</a:t>
            </a:r>
            <a:endParaRPr lang="el-GR" sz="1800" dirty="0">
              <a:latin typeface="+mn-lt"/>
            </a:endParaRPr>
          </a:p>
        </p:txBody>
      </p:sp>
      <p:sp>
        <p:nvSpPr>
          <p:cNvPr id="13" name="12 - Ορθογώνιο"/>
          <p:cNvSpPr/>
          <p:nvPr/>
        </p:nvSpPr>
        <p:spPr>
          <a:xfrm>
            <a:off x="1008743" y="5760499"/>
            <a:ext cx="7874000" cy="923330"/>
          </a:xfrm>
          <a:prstGeom prst="rect">
            <a:avLst/>
          </a:prstGeom>
        </p:spPr>
        <p:txBody>
          <a:bodyPr wrap="square">
            <a:spAutoFit/>
          </a:bodyPr>
          <a:lstStyle/>
          <a:p>
            <a:r>
              <a:rPr lang="el-GR" sz="1800" b="1" dirty="0" smtClean="0">
                <a:latin typeface="+mn-lt"/>
              </a:rPr>
              <a:t>✔ Συμπέρασμα</a:t>
            </a:r>
          </a:p>
          <a:p>
            <a:r>
              <a:rPr lang="el-GR" sz="1800" dirty="0" smtClean="0">
                <a:latin typeface="+mn-lt"/>
              </a:rPr>
              <a:t>Οι εκπαιδευτικοί υιοθετούν θετικές και υποστηρικτικές στάσεις· η διαπολιτισμική διάσταση λειτουργεί ως ουσιαστικό στοιχείο συνεργατικής μάθησης στην </a:t>
            </a:r>
            <a:r>
              <a:rPr lang="el-GR" sz="1800" dirty="0" err="1" smtClean="0">
                <a:latin typeface="+mn-lt"/>
              </a:rPr>
              <a:t>ΕξΑΕ</a:t>
            </a:r>
            <a:r>
              <a:rPr lang="el-GR" sz="1800" dirty="0" smtClean="0">
                <a:latin typeface="+mn-lt"/>
              </a:rPr>
              <a:t>.</a:t>
            </a:r>
            <a:endParaRPr lang="el-GR" sz="1800" dirty="0">
              <a:latin typeface="+mn-lt"/>
            </a:endParaRPr>
          </a:p>
        </p:txBody>
      </p:sp>
    </p:spTree>
    <p:extLst>
      <p:ext uri="{BB962C8B-B14F-4D97-AF65-F5344CB8AC3E}">
        <p14:creationId xmlns:p14="http://schemas.microsoft.com/office/powerpoint/2010/main" xmlns="" val="132477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C94684-1AE9-0E33-8D14-11BEE3AA3D51}"/>
            </a:ext>
          </a:extLst>
        </p:cNvPr>
        <p:cNvGrpSpPr/>
        <p:nvPr/>
      </p:nvGrpSpPr>
      <p:grpSpPr>
        <a:xfrm>
          <a:off x="0" y="0"/>
          <a:ext cx="0" cy="0"/>
          <a:chOff x="0" y="0"/>
          <a:chExt cx="0" cy="0"/>
        </a:xfrm>
      </p:grpSpPr>
      <p:sp>
        <p:nvSpPr>
          <p:cNvPr id="26626" name="Τίτλος 1">
            <a:extLst>
              <a:ext uri="{FF2B5EF4-FFF2-40B4-BE49-F238E27FC236}">
                <a16:creationId xmlns:a16="http://schemas.microsoft.com/office/drawing/2014/main" xmlns="" id="{17020010-B681-27FA-416B-3C674E373EFF}"/>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smtClean="0"/>
              <a:t>25. </a:t>
            </a:r>
            <a:r>
              <a:rPr lang="el-GR" sz="3600" dirty="0"/>
              <a:t>Αποτίμηση Εκπαιδευτικού Υλικού</a:t>
            </a:r>
            <a:r>
              <a:rPr lang="en-US" sz="3600" dirty="0"/>
              <a:t> </a:t>
            </a:r>
            <a:r>
              <a:rPr lang="en-US" sz="3600" dirty="0" smtClean="0"/>
              <a:t>1</a:t>
            </a:r>
            <a:r>
              <a:rPr lang="el-GR" sz="3600" dirty="0" smtClean="0"/>
              <a:t>1</a:t>
            </a:r>
            <a:r>
              <a:rPr lang="en-US" sz="3600" dirty="0" smtClean="0"/>
              <a:t>/1</a:t>
            </a:r>
            <a:r>
              <a:rPr lang="el-GR" sz="3600" dirty="0" smtClean="0"/>
              <a:t>3</a:t>
            </a:r>
            <a:endParaRPr lang="el-GR" sz="4000" dirty="0"/>
          </a:p>
        </p:txBody>
      </p:sp>
      <p:grpSp>
        <p:nvGrpSpPr>
          <p:cNvPr id="2" name="4 - Ομάδα">
            <a:extLst>
              <a:ext uri="{FF2B5EF4-FFF2-40B4-BE49-F238E27FC236}">
                <a16:creationId xmlns:a16="http://schemas.microsoft.com/office/drawing/2014/main" xmlns="" id="{D99F7AB4-625F-C7E8-B3FD-555BB56B4E63}"/>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xmlns="" id="{08F3A125-CBE3-1D50-0686-2DFE3FB23F4E}"/>
                </a:ext>
              </a:extLst>
            </p:cNvPr>
            <p:cNvSpPr/>
            <p:nvPr/>
          </p:nvSpPr>
          <p:spPr>
            <a:xfrm>
              <a:off x="9984" y="43347"/>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Στρογγυλεμένο ορθογώνιο 4">
              <a:extLst>
                <a:ext uri="{FF2B5EF4-FFF2-40B4-BE49-F238E27FC236}">
                  <a16:creationId xmlns:a16="http://schemas.microsoft.com/office/drawing/2014/main" xmlns="" id="{071CDA58-4622-CF03-06F2-E7970CFB0F85}"/>
                </a:ext>
              </a:extLst>
            </p:cNvPr>
            <p:cNvSpPr/>
            <p:nvPr/>
          </p:nvSpPr>
          <p:spPr>
            <a:xfrm>
              <a:off x="9984" y="84895"/>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7" name="Πάπυρος: Οριζόντιος 6">
            <a:extLst>
              <a:ext uri="{FF2B5EF4-FFF2-40B4-BE49-F238E27FC236}">
                <a16:creationId xmlns:a16="http://schemas.microsoft.com/office/drawing/2014/main" xmlns="" id="{354BA62B-3304-EAE9-568E-669D81B94A9C}"/>
              </a:ext>
            </a:extLst>
          </p:cNvPr>
          <p:cNvSpPr/>
          <p:nvPr/>
        </p:nvSpPr>
        <p:spPr>
          <a:xfrm>
            <a:off x="537029" y="1698170"/>
            <a:ext cx="8403771" cy="1843315"/>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el-GR" sz="2000" b="1" dirty="0" smtClean="0">
              <a:solidFill>
                <a:schemeClr val="tx1"/>
              </a:solidFill>
              <a:ea typeface="Verdana"/>
              <a:cs typeface="Verdana"/>
            </a:endParaRPr>
          </a:p>
          <a:p>
            <a:pPr algn="just"/>
            <a:r>
              <a:rPr lang="el-GR" sz="2000" b="1" dirty="0" smtClean="0">
                <a:solidFill>
                  <a:schemeClr val="tx1"/>
                </a:solidFill>
                <a:ea typeface="Verdana"/>
                <a:cs typeface="Verdana"/>
              </a:rPr>
              <a:t>5</a:t>
            </a:r>
            <a:r>
              <a:rPr lang="el-GR" sz="2000" b="1" baseline="30000" dirty="0" smtClean="0">
                <a:solidFill>
                  <a:schemeClr val="tx1"/>
                </a:solidFill>
                <a:ea typeface="Verdana"/>
                <a:cs typeface="Verdana"/>
              </a:rPr>
              <a:t>ο</a:t>
            </a:r>
            <a:r>
              <a:rPr lang="el-GR" sz="2000" b="1" dirty="0" smtClean="0">
                <a:solidFill>
                  <a:schemeClr val="tx1"/>
                </a:solidFill>
                <a:ea typeface="Verdana"/>
                <a:cs typeface="Verdana"/>
              </a:rPr>
              <a:t> </a:t>
            </a:r>
            <a:r>
              <a:rPr lang="el-GR" sz="2000" b="1" dirty="0">
                <a:solidFill>
                  <a:schemeClr val="tx1"/>
                </a:solidFill>
                <a:ea typeface="Verdana"/>
                <a:cs typeface="Verdana"/>
              </a:rPr>
              <a:t>ερευνητικό </a:t>
            </a:r>
            <a:r>
              <a:rPr lang="el-GR" sz="2000" b="1" dirty="0" smtClean="0">
                <a:solidFill>
                  <a:schemeClr val="tx1"/>
                </a:solidFill>
                <a:ea typeface="Verdana"/>
                <a:cs typeface="Verdana"/>
              </a:rPr>
              <a:t>ερώτημα: </a:t>
            </a:r>
            <a:r>
              <a:rPr lang="el-GR" sz="2000" dirty="0" smtClean="0">
                <a:solidFill>
                  <a:schemeClr val="tx1"/>
                </a:solidFill>
              </a:rPr>
              <a:t>Ποιες είναι οι </a:t>
            </a:r>
            <a:r>
              <a:rPr lang="el-GR" sz="2000" b="1" dirty="0" smtClean="0">
                <a:solidFill>
                  <a:schemeClr val="accent1">
                    <a:lumMod val="75000"/>
                  </a:schemeClr>
                </a:solidFill>
              </a:rPr>
              <a:t>βασικές προκλήσεις και ευκαιρίες </a:t>
            </a:r>
            <a:r>
              <a:rPr lang="el-GR" sz="2000" dirty="0" smtClean="0">
                <a:solidFill>
                  <a:schemeClr val="tx1"/>
                </a:solidFill>
              </a:rPr>
              <a:t>που προκύπτουν κατά τη χρήση της </a:t>
            </a:r>
            <a:r>
              <a:rPr lang="el-GR" sz="2000" dirty="0" err="1" smtClean="0">
                <a:solidFill>
                  <a:schemeClr val="tx1"/>
                </a:solidFill>
              </a:rPr>
              <a:t>ΕξΑΕ</a:t>
            </a:r>
            <a:r>
              <a:rPr lang="el-GR" sz="2000" dirty="0" smtClean="0">
                <a:solidFill>
                  <a:schemeClr val="tx1"/>
                </a:solidFill>
              </a:rPr>
              <a:t> για τη δημιουργία συνεργατικών διαπολιτισμικών έργων στην</a:t>
            </a:r>
            <a:r>
              <a:rPr lang="el-GR" sz="2000" dirty="0" smtClean="0"/>
              <a:t> </a:t>
            </a:r>
            <a:r>
              <a:rPr lang="el-GR" sz="2000" b="1" dirty="0" smtClean="0">
                <a:solidFill>
                  <a:schemeClr val="accent1">
                    <a:lumMod val="75000"/>
                  </a:schemeClr>
                </a:solidFill>
              </a:rPr>
              <a:t>εκπαίδευση των εκπαιδευτικών </a:t>
            </a:r>
            <a:r>
              <a:rPr lang="el-GR" sz="2000" b="1" dirty="0" err="1" smtClean="0">
                <a:solidFill>
                  <a:schemeClr val="accent1">
                    <a:lumMod val="75000"/>
                  </a:schemeClr>
                </a:solidFill>
              </a:rPr>
              <a:t>Α'βάθμιας</a:t>
            </a:r>
            <a:r>
              <a:rPr lang="el-GR" sz="2000" b="1" dirty="0" smtClean="0">
                <a:solidFill>
                  <a:schemeClr val="accent1">
                    <a:lumMod val="75000"/>
                  </a:schemeClr>
                </a:solidFill>
              </a:rPr>
              <a:t> </a:t>
            </a:r>
            <a:r>
              <a:rPr lang="el-GR" sz="2000" dirty="0" smtClean="0">
                <a:solidFill>
                  <a:schemeClr val="tx1"/>
                </a:solidFill>
              </a:rPr>
              <a:t>εκπαίδευσης μέσω της</a:t>
            </a:r>
            <a:r>
              <a:rPr lang="el-GR" sz="2000" dirty="0" smtClean="0"/>
              <a:t> </a:t>
            </a:r>
            <a:r>
              <a:rPr lang="el-GR" sz="2000" b="1" dirty="0" smtClean="0">
                <a:solidFill>
                  <a:schemeClr val="accent1">
                    <a:lumMod val="75000"/>
                  </a:schemeClr>
                </a:solidFill>
              </a:rPr>
              <a:t>πλατφόρμας </a:t>
            </a:r>
            <a:r>
              <a:rPr lang="el-GR" sz="2000" b="1" dirty="0" err="1" smtClean="0">
                <a:solidFill>
                  <a:schemeClr val="accent1">
                    <a:lumMod val="75000"/>
                  </a:schemeClr>
                </a:solidFill>
              </a:rPr>
              <a:t>eTwinning</a:t>
            </a:r>
            <a:r>
              <a:rPr lang="el-GR" sz="2000" b="1" dirty="0" smtClean="0">
                <a:solidFill>
                  <a:schemeClr val="accent1">
                    <a:lumMod val="75000"/>
                  </a:schemeClr>
                </a:solidFill>
              </a:rPr>
              <a:t>;</a:t>
            </a:r>
          </a:p>
          <a:p>
            <a:pPr algn="just"/>
            <a:endParaRPr lang="el-GR" sz="2000" dirty="0" smtClean="0">
              <a:solidFill>
                <a:schemeClr val="tx1"/>
              </a:solidFill>
            </a:endParaRPr>
          </a:p>
          <a:p>
            <a:pPr algn="just"/>
            <a:endParaRPr lang="el-GR" sz="1600" dirty="0">
              <a:solidFill>
                <a:schemeClr val="tx1"/>
              </a:solidFill>
              <a:latin typeface="Calibri"/>
              <a:ea typeface="Calibri"/>
              <a:cs typeface="Calibri"/>
            </a:endParaRPr>
          </a:p>
        </p:txBody>
      </p:sp>
      <p:sp>
        <p:nvSpPr>
          <p:cNvPr id="11" name="TextBox 10">
            <a:extLst>
              <a:ext uri="{FF2B5EF4-FFF2-40B4-BE49-F238E27FC236}">
                <a16:creationId xmlns:a16="http://schemas.microsoft.com/office/drawing/2014/main" xmlns="" id="{7320B80E-A89A-4493-BC6B-03191ACD77E3}"/>
              </a:ext>
            </a:extLst>
          </p:cNvPr>
          <p:cNvSpPr txBox="1"/>
          <p:nvPr/>
        </p:nvSpPr>
        <p:spPr>
          <a:xfrm>
            <a:off x="827314" y="3539077"/>
            <a:ext cx="4020457" cy="203132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dirty="0" smtClean="0"/>
              <a:t>Προκλήσεις</a:t>
            </a:r>
          </a:p>
          <a:p>
            <a:pPr>
              <a:buFont typeface="Wingdings" pitchFamily="2" charset="2"/>
              <a:buChar char="ü"/>
            </a:pPr>
            <a:r>
              <a:rPr lang="el-GR" sz="1800" dirty="0" smtClean="0"/>
              <a:t> Έλλειψη χρόνου &amp; αυξημένος φόρτος</a:t>
            </a:r>
          </a:p>
          <a:p>
            <a:pPr>
              <a:buFont typeface="Wingdings" pitchFamily="2" charset="2"/>
              <a:buChar char="ü"/>
            </a:pPr>
            <a:r>
              <a:rPr lang="el-GR" sz="1800" dirty="0" smtClean="0"/>
              <a:t> Τεχνολογικές δυσκολίες &amp; άνισες ψηφιακές δεξιότητες</a:t>
            </a:r>
          </a:p>
          <a:p>
            <a:pPr>
              <a:buFont typeface="Wingdings" pitchFamily="2" charset="2"/>
              <a:buChar char="ü"/>
            </a:pPr>
            <a:r>
              <a:rPr lang="el-GR" sz="1800" dirty="0" smtClean="0"/>
              <a:t> Συντονισμός εταίρων &amp; γλωσσικά Περιορισμένες δομές επικοινωνίας στο επιμορφωτικό υλικό</a:t>
            </a:r>
            <a:endParaRPr lang="el-GR" sz="1800" dirty="0"/>
          </a:p>
        </p:txBody>
      </p:sp>
      <p:sp>
        <p:nvSpPr>
          <p:cNvPr id="10" name="TextBox 10">
            <a:extLst>
              <a:ext uri="{FF2B5EF4-FFF2-40B4-BE49-F238E27FC236}">
                <a16:creationId xmlns:a16="http://schemas.microsoft.com/office/drawing/2014/main" xmlns="" id="{7320B80E-A89A-4493-BC6B-03191ACD77E3}"/>
              </a:ext>
            </a:extLst>
          </p:cNvPr>
          <p:cNvSpPr txBox="1"/>
          <p:nvPr/>
        </p:nvSpPr>
        <p:spPr>
          <a:xfrm>
            <a:off x="4967473" y="3531821"/>
            <a:ext cx="4176527" cy="230832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800" b="1" dirty="0" smtClean="0"/>
              <a:t>Ευκαιρίες</a:t>
            </a:r>
          </a:p>
          <a:p>
            <a:pPr>
              <a:buFont typeface="Wingdings" pitchFamily="2" charset="2"/>
              <a:buChar char="ü"/>
            </a:pPr>
            <a:r>
              <a:rPr lang="el-GR" sz="1800" dirty="0" smtClean="0"/>
              <a:t> Ανάπτυξη συνεργατικής κουλτούρας &amp; δικτύωσης</a:t>
            </a:r>
          </a:p>
          <a:p>
            <a:pPr>
              <a:buFont typeface="Wingdings" pitchFamily="2" charset="2"/>
              <a:buChar char="ü"/>
            </a:pPr>
            <a:r>
              <a:rPr lang="el-GR" sz="1800" dirty="0" smtClean="0"/>
              <a:t> Ενίσχυση ψηφιακών &amp; παιδαγωγικών δεξιοτήτων</a:t>
            </a:r>
          </a:p>
          <a:p>
            <a:pPr>
              <a:buFont typeface="Wingdings" pitchFamily="2" charset="2"/>
              <a:buChar char="ü"/>
            </a:pPr>
            <a:r>
              <a:rPr lang="el-GR" sz="1800" dirty="0" smtClean="0"/>
              <a:t>Διαπολιτισμική ευαισθητοποίηση</a:t>
            </a:r>
          </a:p>
          <a:p>
            <a:pPr>
              <a:buFont typeface="Wingdings" pitchFamily="2" charset="2"/>
              <a:buChar char="ü"/>
            </a:pPr>
            <a:r>
              <a:rPr lang="el-GR" sz="1800" dirty="0" smtClean="0"/>
              <a:t>Υποστηρικτικός ρόλος σωστά σχεδιασμένου επιμορφωτικού υλικού</a:t>
            </a:r>
            <a:endParaRPr lang="el-GR" sz="1800" dirty="0"/>
          </a:p>
        </p:txBody>
      </p:sp>
      <p:sp>
        <p:nvSpPr>
          <p:cNvPr id="12" name="11 - Ορθογώνιο"/>
          <p:cNvSpPr/>
          <p:nvPr/>
        </p:nvSpPr>
        <p:spPr>
          <a:xfrm>
            <a:off x="435429" y="5657671"/>
            <a:ext cx="8708572" cy="1200329"/>
          </a:xfrm>
          <a:prstGeom prst="rect">
            <a:avLst/>
          </a:prstGeom>
        </p:spPr>
        <p:txBody>
          <a:bodyPr wrap="square">
            <a:spAutoFit/>
          </a:bodyPr>
          <a:lstStyle/>
          <a:p>
            <a:r>
              <a:rPr lang="el-GR" sz="1800" b="1" dirty="0" smtClean="0">
                <a:latin typeface="+mn-lt"/>
              </a:rPr>
              <a:t>✔ Συμπέρασμα</a:t>
            </a:r>
          </a:p>
          <a:p>
            <a:r>
              <a:rPr lang="el-GR" sz="1800" dirty="0" smtClean="0">
                <a:latin typeface="+mn-lt"/>
              </a:rPr>
              <a:t>Η </a:t>
            </a:r>
            <a:r>
              <a:rPr lang="el-GR" sz="1800" dirty="0" err="1" smtClean="0">
                <a:latin typeface="+mn-lt"/>
              </a:rPr>
              <a:t>ΕξΑΕ</a:t>
            </a:r>
            <a:r>
              <a:rPr lang="el-GR" sz="1800" dirty="0" smtClean="0">
                <a:latin typeface="+mn-lt"/>
              </a:rPr>
              <a:t> μπορεί να λειτουργήσει ως ισχυρό πλαίσιο επαγγελματικής ανάπτυξης και διαπολιτισμικής συνεργασίας, εφόσον υποστηρίζεται από σαφή δομή, καθοδήγηση και αποτελεσματικούς μηχανισμούς επικοινωνίας.</a:t>
            </a:r>
            <a:endParaRPr lang="el-GR" sz="1800" dirty="0">
              <a:latin typeface="+mn-lt"/>
            </a:endParaRPr>
          </a:p>
        </p:txBody>
      </p:sp>
    </p:spTree>
    <p:extLst>
      <p:ext uri="{BB962C8B-B14F-4D97-AF65-F5344CB8AC3E}">
        <p14:creationId xmlns:p14="http://schemas.microsoft.com/office/powerpoint/2010/main" xmlns="" val="132477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a:extLst>
              <a:ext uri="{FF2B5EF4-FFF2-40B4-BE49-F238E27FC236}">
                <a16:creationId xmlns:a16="http://schemas.microsoft.com/office/drawing/2014/main" xmlns="" id="{337C66EE-AD3D-662B-E087-8BC659CA42EF}"/>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smtClean="0"/>
              <a:t>26. </a:t>
            </a:r>
            <a:r>
              <a:rPr lang="el-GR" sz="3600" dirty="0"/>
              <a:t>Αποτίμηση Εκπαιδευτικού Υλικού</a:t>
            </a:r>
            <a:r>
              <a:rPr lang="en-US" sz="3600" dirty="0"/>
              <a:t> </a:t>
            </a:r>
            <a:r>
              <a:rPr lang="en-US" sz="3600" dirty="0" smtClean="0"/>
              <a:t>1</a:t>
            </a:r>
            <a:r>
              <a:rPr lang="el-GR" sz="3600" dirty="0" smtClean="0"/>
              <a:t>2</a:t>
            </a:r>
            <a:r>
              <a:rPr lang="en-US" sz="3600" dirty="0" smtClean="0"/>
              <a:t>/1</a:t>
            </a:r>
            <a:r>
              <a:rPr lang="el-GR" sz="3600" dirty="0" smtClean="0"/>
              <a:t>3</a:t>
            </a:r>
            <a:endParaRPr lang="el-GR" sz="4000" dirty="0"/>
          </a:p>
        </p:txBody>
      </p:sp>
      <p:grpSp>
        <p:nvGrpSpPr>
          <p:cNvPr id="2" name="4 - Ομάδα">
            <a:extLst>
              <a:ext uri="{FF2B5EF4-FFF2-40B4-BE49-F238E27FC236}">
                <a16:creationId xmlns:a16="http://schemas.microsoft.com/office/drawing/2014/main" xmlns="" id="{8A6C4730-586F-F27C-D113-D932974A6424}"/>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xmlns="" id="{F33599E1-0408-78D3-B535-64334A434D31}"/>
                </a:ext>
              </a:extLst>
            </p:cNvPr>
            <p:cNvSpPr/>
            <p:nvPr/>
          </p:nvSpPr>
          <p:spPr>
            <a:xfrm>
              <a:off x="9984" y="43347"/>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Στρογγυλεμένο ορθογώνιο 4">
              <a:extLst>
                <a:ext uri="{FF2B5EF4-FFF2-40B4-BE49-F238E27FC236}">
                  <a16:creationId xmlns:a16="http://schemas.microsoft.com/office/drawing/2014/main" xmlns="" id="{52566B9F-F221-46A2-5883-6A2C188AA68B}"/>
                </a:ext>
              </a:extLst>
            </p:cNvPr>
            <p:cNvSpPr/>
            <p:nvPr/>
          </p:nvSpPr>
          <p:spPr>
            <a:xfrm>
              <a:off x="19981" y="84895"/>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Περιορισμοί Έρευνας</a:t>
              </a:r>
              <a:endParaRPr lang="en-GB" sz="2800" b="1" dirty="0">
                <a:solidFill>
                  <a:schemeClr val="bg1"/>
                </a:solidFill>
                <a:effectLst>
                  <a:outerShdw blurRad="38100" dist="38100" dir="2700000" algn="tl">
                    <a:srgbClr val="000000">
                      <a:alpha val="43137"/>
                    </a:srgbClr>
                  </a:outerShdw>
                </a:effectLst>
              </a:endParaRPr>
            </a:p>
          </p:txBody>
        </p:sp>
      </p:grpSp>
      <p:sp>
        <p:nvSpPr>
          <p:cNvPr id="31748" name="Θέση περιεχομένου 4">
            <a:extLst>
              <a:ext uri="{FF2B5EF4-FFF2-40B4-BE49-F238E27FC236}">
                <a16:creationId xmlns:a16="http://schemas.microsoft.com/office/drawing/2014/main" xmlns="" id="{961B90E5-3FAA-8655-C3CE-A4A419FC1240}"/>
              </a:ext>
            </a:extLst>
          </p:cNvPr>
          <p:cNvSpPr>
            <a:spLocks noGrp="1"/>
          </p:cNvSpPr>
          <p:nvPr>
            <p:ph idx="1"/>
          </p:nvPr>
        </p:nvSpPr>
        <p:spPr>
          <a:xfrm>
            <a:off x="527050" y="6168231"/>
            <a:ext cx="7886700" cy="1379537"/>
          </a:xfrm>
        </p:spPr>
        <p:txBody>
          <a:bodyPr/>
          <a:lstStyle/>
          <a:p>
            <a:pPr eaLnBrk="1" hangingPunct="1"/>
            <a:endParaRPr lang="en-GB" altLang="el-GR" dirty="0"/>
          </a:p>
          <a:p>
            <a:pPr eaLnBrk="1" hangingPunct="1"/>
            <a:endParaRPr lang="en-GB" altLang="el-GR" dirty="0"/>
          </a:p>
          <a:p>
            <a:pPr eaLnBrk="1" hangingPunct="1"/>
            <a:endParaRPr lang="el-GR" altLang="el-GR" dirty="0"/>
          </a:p>
          <a:p>
            <a:pPr eaLnBrk="1" hangingPunct="1"/>
            <a:endParaRPr lang="el-GR" altLang="el-GR" dirty="0"/>
          </a:p>
          <a:p>
            <a:pPr eaLnBrk="1" hangingPunct="1"/>
            <a:endParaRPr lang="el-GR" altLang="el-GR" dirty="0"/>
          </a:p>
        </p:txBody>
      </p:sp>
      <p:sp>
        <p:nvSpPr>
          <p:cNvPr id="11" name="TextBox 10">
            <a:extLst>
              <a:ext uri="{FF2B5EF4-FFF2-40B4-BE49-F238E27FC236}">
                <a16:creationId xmlns:a16="http://schemas.microsoft.com/office/drawing/2014/main" xmlns="" id="{123A6E70-8744-60A3-4232-8993E0EAA317}"/>
              </a:ext>
            </a:extLst>
          </p:cNvPr>
          <p:cNvSpPr txBox="1"/>
          <p:nvPr/>
        </p:nvSpPr>
        <p:spPr>
          <a:xfrm>
            <a:off x="645537" y="1841242"/>
            <a:ext cx="4361891" cy="4770537"/>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900" b="1" dirty="0" smtClean="0">
                <a:latin typeface="+mn-lt"/>
              </a:rPr>
              <a:t>Μικρό μέγεθος δείγματος</a:t>
            </a:r>
          </a:p>
          <a:p>
            <a:r>
              <a:rPr lang="el-GR" sz="1900" dirty="0" smtClean="0">
                <a:latin typeface="+mn-lt"/>
              </a:rPr>
              <a:t>3 ειδικοί </a:t>
            </a:r>
            <a:r>
              <a:rPr lang="el-GR" sz="1900" dirty="0" err="1" smtClean="0">
                <a:latin typeface="+mn-lt"/>
              </a:rPr>
              <a:t>ΕξΑΕ</a:t>
            </a:r>
            <a:endParaRPr lang="el-GR" sz="1900" dirty="0" smtClean="0">
              <a:latin typeface="+mn-lt"/>
            </a:endParaRPr>
          </a:p>
          <a:p>
            <a:r>
              <a:rPr lang="el-GR" sz="1900" dirty="0" smtClean="0">
                <a:latin typeface="+mn-lt"/>
              </a:rPr>
              <a:t>10 εκπαιδευτικοί Πρωτοβάθμιας</a:t>
            </a:r>
            <a:br>
              <a:rPr lang="el-GR" sz="1900" dirty="0" smtClean="0">
                <a:latin typeface="+mn-lt"/>
              </a:rPr>
            </a:br>
            <a:r>
              <a:rPr lang="el-GR" sz="1900" dirty="0" smtClean="0">
                <a:latin typeface="+mn-lt"/>
              </a:rPr>
              <a:t>➡ Δεν επιτρέπει γενίκευση των αποτελεσμάτων.</a:t>
            </a:r>
          </a:p>
          <a:p>
            <a:endParaRPr lang="el-GR" sz="1900" dirty="0" smtClean="0">
              <a:latin typeface="+mn-lt"/>
            </a:endParaRPr>
          </a:p>
          <a:p>
            <a:r>
              <a:rPr lang="el-GR" sz="1900" b="1" dirty="0" smtClean="0">
                <a:latin typeface="+mn-lt"/>
              </a:rPr>
              <a:t>Γεωγραφικός περιορισμός</a:t>
            </a:r>
          </a:p>
          <a:p>
            <a:r>
              <a:rPr lang="el-GR" sz="1900" dirty="0" smtClean="0">
                <a:latin typeface="+mn-lt"/>
              </a:rPr>
              <a:t>Συμμετέχοντες από συγκεκριμένη περιοχή (Ηράκλειο Κρήτης).</a:t>
            </a:r>
            <a:br>
              <a:rPr lang="el-GR" sz="1900" dirty="0" smtClean="0">
                <a:latin typeface="+mn-lt"/>
              </a:rPr>
            </a:br>
            <a:r>
              <a:rPr lang="el-GR" sz="1900" dirty="0" smtClean="0">
                <a:latin typeface="+mn-lt"/>
              </a:rPr>
              <a:t>➡ Δεν αποτυπώνεται πανελλαδική εικόνα.</a:t>
            </a:r>
          </a:p>
          <a:p>
            <a:endParaRPr lang="el-GR" sz="1900" dirty="0" smtClean="0">
              <a:latin typeface="+mn-lt"/>
            </a:endParaRPr>
          </a:p>
          <a:p>
            <a:r>
              <a:rPr lang="el-GR" sz="1900" b="1" dirty="0" smtClean="0">
                <a:latin typeface="+mn-lt"/>
              </a:rPr>
              <a:t>Ποιοτική φύση της έρευνας</a:t>
            </a:r>
          </a:p>
          <a:p>
            <a:r>
              <a:rPr lang="el-GR" sz="1900" dirty="0" smtClean="0">
                <a:latin typeface="+mn-lt"/>
              </a:rPr>
              <a:t>Εστίαση σε στάσεις &amp; αντιλήψεις.</a:t>
            </a:r>
            <a:br>
              <a:rPr lang="el-GR" sz="1900" dirty="0" smtClean="0">
                <a:latin typeface="+mn-lt"/>
              </a:rPr>
            </a:br>
            <a:r>
              <a:rPr lang="el-GR" sz="1900" dirty="0" smtClean="0">
                <a:latin typeface="+mn-lt"/>
              </a:rPr>
              <a:t>➡ Δεν μετρά αντικειμενικά ποσοτικούς δείκτες επαγγελματικής ανάπτυξης.</a:t>
            </a:r>
          </a:p>
        </p:txBody>
      </p:sp>
      <p:sp>
        <p:nvSpPr>
          <p:cNvPr id="10" name="9 - Ορθογώνιο"/>
          <p:cNvSpPr/>
          <p:nvPr/>
        </p:nvSpPr>
        <p:spPr>
          <a:xfrm>
            <a:off x="5094514" y="1982096"/>
            <a:ext cx="3831771" cy="2723823"/>
          </a:xfrm>
          <a:prstGeom prst="rect">
            <a:avLst/>
          </a:prstGeom>
          <a:ln>
            <a:solidFill>
              <a:schemeClr val="accent5">
                <a:lumMod val="75000"/>
              </a:schemeClr>
            </a:solidFill>
          </a:ln>
        </p:spPr>
        <p:txBody>
          <a:bodyPr wrap="square">
            <a:spAutoFit/>
          </a:bodyPr>
          <a:lstStyle/>
          <a:p>
            <a:r>
              <a:rPr lang="el-GR" sz="1900" b="1" dirty="0" smtClean="0">
                <a:latin typeface="+mn-lt"/>
              </a:rPr>
              <a:t>Χρονικός περιορισμός</a:t>
            </a:r>
          </a:p>
          <a:p>
            <a:r>
              <a:rPr lang="el-GR" sz="1900" dirty="0" smtClean="0">
                <a:latin typeface="+mn-lt"/>
              </a:rPr>
              <a:t>Βραχυχρόνια αποτίμηση.</a:t>
            </a:r>
            <a:br>
              <a:rPr lang="el-GR" sz="1900" dirty="0" smtClean="0">
                <a:latin typeface="+mn-lt"/>
              </a:rPr>
            </a:br>
            <a:r>
              <a:rPr lang="el-GR" sz="1900" dirty="0" smtClean="0">
                <a:latin typeface="+mn-lt"/>
              </a:rPr>
              <a:t>➡ Δεν εξετάζεται μακροπρόθεσμη επίδραση στη διδακτική πρακτική.</a:t>
            </a:r>
          </a:p>
          <a:p>
            <a:endParaRPr lang="el-GR" sz="1900" dirty="0" smtClean="0">
              <a:latin typeface="+mn-lt"/>
            </a:endParaRPr>
          </a:p>
          <a:p>
            <a:r>
              <a:rPr lang="el-GR" sz="1900" b="1" dirty="0" err="1" smtClean="0">
                <a:latin typeface="+mn-lt"/>
              </a:rPr>
              <a:t>Αυτοαναφορικά</a:t>
            </a:r>
            <a:r>
              <a:rPr lang="el-GR" sz="1900" b="1" dirty="0" smtClean="0">
                <a:latin typeface="+mn-lt"/>
              </a:rPr>
              <a:t> δεδομένα</a:t>
            </a:r>
          </a:p>
          <a:p>
            <a:r>
              <a:rPr lang="el-GR" sz="1900" dirty="0" smtClean="0">
                <a:latin typeface="+mn-lt"/>
              </a:rPr>
              <a:t>Οι απαντήσεις βασίζονται στις δηλώσεις των συμμετεχόντων.</a:t>
            </a:r>
            <a:br>
              <a:rPr lang="el-GR" sz="1900" dirty="0" smtClean="0">
                <a:latin typeface="+mn-lt"/>
              </a:rPr>
            </a:br>
            <a:r>
              <a:rPr lang="el-GR" sz="1900" dirty="0" smtClean="0">
                <a:latin typeface="+mn-lt"/>
              </a:rPr>
              <a:t>➡ Πιθανότητα υποκειμενικότητας.</a:t>
            </a:r>
          </a:p>
        </p:txBody>
      </p:sp>
      <p:pic>
        <p:nvPicPr>
          <p:cNvPr id="8193" name="Picture 1"/>
          <p:cNvPicPr>
            <a:picLocks noChangeAspect="1" noChangeArrowheads="1"/>
          </p:cNvPicPr>
          <p:nvPr/>
        </p:nvPicPr>
        <p:blipFill>
          <a:blip r:embed="rId3" cstate="print"/>
          <a:srcRect/>
          <a:stretch>
            <a:fillRect/>
          </a:stretch>
        </p:blipFill>
        <p:spPr bwMode="auto">
          <a:xfrm>
            <a:off x="6246131" y="4779283"/>
            <a:ext cx="1823811" cy="1879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in)">
                                      <p:cBhvr>
                                        <p:cTn id="7" dur="500"/>
                                        <p:tgtEl>
                                          <p:spTgt spid="1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ox(in)">
                                      <p:cBhvr>
                                        <p:cTn id="10" dur="500"/>
                                        <p:tgtEl>
                                          <p:spTgt spid="1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ox(in)">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box(in)">
                                      <p:cBhvr>
                                        <p:cTn id="18" dur="500"/>
                                        <p:tgtEl>
                                          <p:spTgt spid="11">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box(in)">
                                      <p:cBhvr>
                                        <p:cTn id="21" dur="500"/>
                                        <p:tgtEl>
                                          <p:spTgt spid="1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box(in)">
                                      <p:cBhvr>
                                        <p:cTn id="26" dur="500"/>
                                        <p:tgtEl>
                                          <p:spTgt spid="11">
                                            <p:txEl>
                                              <p:pRg st="7" end="7"/>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box(in)">
                                      <p:cBhvr>
                                        <p:cTn id="29" dur="500"/>
                                        <p:tgtEl>
                                          <p:spTgt spid="11">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box(in)">
                                      <p:cBhvr>
                                        <p:cTn id="34" dur="500"/>
                                        <p:tgtEl>
                                          <p:spTgt spid="10">
                                            <p:txEl>
                                              <p:pRg st="0" end="0"/>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box(i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box(in)">
                                      <p:cBhvr>
                                        <p:cTn id="42" dur="500"/>
                                        <p:tgtEl>
                                          <p:spTgt spid="10">
                                            <p:txEl>
                                              <p:pRg st="3" end="3"/>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box(in)">
                                      <p:cBhvr>
                                        <p:cTn id="4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4CD6B2-0E55-FF65-25E1-818150EE3887}"/>
            </a:ext>
          </a:extLst>
        </p:cNvPr>
        <p:cNvGrpSpPr/>
        <p:nvPr/>
      </p:nvGrpSpPr>
      <p:grpSpPr>
        <a:xfrm>
          <a:off x="0" y="0"/>
          <a:ext cx="0" cy="0"/>
          <a:chOff x="0" y="0"/>
          <a:chExt cx="0" cy="0"/>
        </a:xfrm>
      </p:grpSpPr>
      <p:sp>
        <p:nvSpPr>
          <p:cNvPr id="27650" name="Τίτλος 1">
            <a:extLst>
              <a:ext uri="{FF2B5EF4-FFF2-40B4-BE49-F238E27FC236}">
                <a16:creationId xmlns:a16="http://schemas.microsoft.com/office/drawing/2014/main" xmlns="" id="{3B8616BA-0BB4-F116-44E3-193D9F9F489E}"/>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smtClean="0"/>
              <a:t>27. </a:t>
            </a:r>
            <a:r>
              <a:rPr lang="el-GR" sz="3600" dirty="0"/>
              <a:t>Αποτίμηση Εκπαιδευτικού Υλικού</a:t>
            </a:r>
            <a:r>
              <a:rPr lang="en-US" sz="3600" dirty="0"/>
              <a:t> </a:t>
            </a:r>
            <a:r>
              <a:rPr lang="en-US" sz="3600" dirty="0" smtClean="0"/>
              <a:t>1</a:t>
            </a:r>
            <a:r>
              <a:rPr lang="el-GR" sz="3600" dirty="0" smtClean="0"/>
              <a:t>3</a:t>
            </a:r>
            <a:r>
              <a:rPr lang="en-US" sz="3600" dirty="0" smtClean="0"/>
              <a:t>/1</a:t>
            </a:r>
            <a:r>
              <a:rPr lang="el-GR" sz="3600" dirty="0" smtClean="0"/>
              <a:t>3</a:t>
            </a:r>
            <a:endParaRPr lang="el-GR" sz="4000" dirty="0"/>
          </a:p>
        </p:txBody>
      </p:sp>
      <p:grpSp>
        <p:nvGrpSpPr>
          <p:cNvPr id="2" name="4 - Ομάδα">
            <a:extLst>
              <a:ext uri="{FF2B5EF4-FFF2-40B4-BE49-F238E27FC236}">
                <a16:creationId xmlns:a16="http://schemas.microsoft.com/office/drawing/2014/main" xmlns="" id="{570D3D5C-2562-45A8-740C-B3347FDACB17}"/>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xmlns="" id="{0A138EC5-616E-8BC9-7A1D-76BCF6F8F339}"/>
                </a:ext>
              </a:extLst>
            </p:cNvPr>
            <p:cNvSpPr/>
            <p:nvPr/>
          </p:nvSpPr>
          <p:spPr>
            <a:xfrm>
              <a:off x="9984" y="43347"/>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Στρογγυλεμένο ορθογώνιο 4">
              <a:extLst>
                <a:ext uri="{FF2B5EF4-FFF2-40B4-BE49-F238E27FC236}">
                  <a16:creationId xmlns:a16="http://schemas.microsoft.com/office/drawing/2014/main" xmlns="" id="{57A78A37-8A73-3785-50F4-5CDFAAF1DA83}"/>
                </a:ext>
              </a:extLst>
            </p:cNvPr>
            <p:cNvSpPr/>
            <p:nvPr/>
          </p:nvSpPr>
          <p:spPr>
            <a:xfrm>
              <a:off x="19981" y="84895"/>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Προτάσεις Περαιτέρω Έρευνας</a:t>
              </a:r>
              <a:endParaRPr lang="en-GB" sz="2800" b="1" dirty="0">
                <a:solidFill>
                  <a:schemeClr val="bg1"/>
                </a:solidFill>
                <a:effectLst>
                  <a:outerShdw blurRad="38100" dist="38100" dir="2700000" algn="tl">
                    <a:srgbClr val="000000">
                      <a:alpha val="43137"/>
                    </a:srgbClr>
                  </a:outerShdw>
                </a:effectLst>
              </a:endParaRPr>
            </a:p>
          </p:txBody>
        </p:sp>
      </p:grpSp>
      <p:sp>
        <p:nvSpPr>
          <p:cNvPr id="31748" name="Θέση περιεχομένου 4">
            <a:extLst>
              <a:ext uri="{FF2B5EF4-FFF2-40B4-BE49-F238E27FC236}">
                <a16:creationId xmlns:a16="http://schemas.microsoft.com/office/drawing/2014/main" xmlns="" id="{DACE8472-2976-0371-A1AD-BF5A08AEE3A5}"/>
              </a:ext>
            </a:extLst>
          </p:cNvPr>
          <p:cNvSpPr>
            <a:spLocks noGrp="1"/>
          </p:cNvSpPr>
          <p:nvPr>
            <p:ph idx="1"/>
          </p:nvPr>
        </p:nvSpPr>
        <p:spPr>
          <a:xfrm>
            <a:off x="628650" y="5157788"/>
            <a:ext cx="7886700" cy="1379537"/>
          </a:xfrm>
        </p:spPr>
        <p:txBody>
          <a:bodyPr/>
          <a:lstStyle/>
          <a:p>
            <a:pPr eaLnBrk="1" hangingPunct="1"/>
            <a:endParaRPr lang="en-GB" altLang="el-GR"/>
          </a:p>
          <a:p>
            <a:pPr eaLnBrk="1" hangingPunct="1"/>
            <a:endParaRPr lang="en-GB" altLang="el-GR"/>
          </a:p>
          <a:p>
            <a:pPr eaLnBrk="1" hangingPunct="1"/>
            <a:endParaRPr lang="el-GR" altLang="el-GR"/>
          </a:p>
          <a:p>
            <a:pPr eaLnBrk="1" hangingPunct="1"/>
            <a:endParaRPr lang="el-GR" altLang="el-GR"/>
          </a:p>
          <a:p>
            <a:pPr eaLnBrk="1" hangingPunct="1"/>
            <a:endParaRPr lang="el-GR" altLang="el-GR"/>
          </a:p>
        </p:txBody>
      </p:sp>
      <p:sp>
        <p:nvSpPr>
          <p:cNvPr id="11" name="TextBox 10">
            <a:extLst>
              <a:ext uri="{FF2B5EF4-FFF2-40B4-BE49-F238E27FC236}">
                <a16:creationId xmlns:a16="http://schemas.microsoft.com/office/drawing/2014/main" xmlns="" id="{C6DCB609-8C2C-A0FE-B228-EEC40E0DA2C9}"/>
              </a:ext>
            </a:extLst>
          </p:cNvPr>
          <p:cNvSpPr txBox="1"/>
          <p:nvPr/>
        </p:nvSpPr>
        <p:spPr>
          <a:xfrm>
            <a:off x="636364" y="1952916"/>
            <a:ext cx="7128779"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100" dirty="0" smtClean="0">
                <a:latin typeface="+mn-lt"/>
              </a:rPr>
              <a:t>➤ </a:t>
            </a:r>
            <a:r>
              <a:rPr lang="el-GR" sz="2100" b="1" dirty="0" smtClean="0">
                <a:latin typeface="+mn-lt"/>
              </a:rPr>
              <a:t>Διεξαγωγή έρευνας με μεγαλύτερο και αντιπροσωπευτικότερο δείγμα</a:t>
            </a:r>
            <a:r>
              <a:rPr lang="el-GR" sz="2100" dirty="0" smtClean="0">
                <a:latin typeface="+mn-lt"/>
              </a:rPr>
              <a:t/>
            </a:r>
            <a:br>
              <a:rPr lang="el-GR" sz="2100" dirty="0" smtClean="0">
                <a:latin typeface="+mn-lt"/>
              </a:rPr>
            </a:br>
            <a:r>
              <a:rPr lang="el-GR" sz="2100" dirty="0" smtClean="0">
                <a:latin typeface="+mn-lt"/>
              </a:rPr>
              <a:t>(διαφορετικές γεωγραφικές περιοχές &amp; σχολικά πλαίσια)</a:t>
            </a:r>
          </a:p>
          <a:p>
            <a:r>
              <a:rPr lang="el-GR" sz="2100" dirty="0" smtClean="0">
                <a:latin typeface="+mn-lt"/>
              </a:rPr>
              <a:t>➤ </a:t>
            </a:r>
            <a:r>
              <a:rPr lang="el-GR" sz="2100" b="1" dirty="0" smtClean="0">
                <a:latin typeface="+mn-lt"/>
              </a:rPr>
              <a:t>Συγκριτική μελέτη σε διαφορετικές βαθμίδες εκπαίδευσης</a:t>
            </a:r>
            <a:r>
              <a:rPr lang="el-GR" sz="2100" dirty="0" smtClean="0">
                <a:latin typeface="+mn-lt"/>
              </a:rPr>
              <a:t/>
            </a:r>
            <a:br>
              <a:rPr lang="el-GR" sz="2100" dirty="0" smtClean="0">
                <a:latin typeface="+mn-lt"/>
              </a:rPr>
            </a:br>
            <a:r>
              <a:rPr lang="el-GR" sz="2100" dirty="0" smtClean="0">
                <a:latin typeface="+mn-lt"/>
              </a:rPr>
              <a:t>(Πρωτοβάθμια – Δευτεροβάθμια)</a:t>
            </a:r>
          </a:p>
          <a:p>
            <a:r>
              <a:rPr lang="el-GR" sz="2100" dirty="0" smtClean="0">
                <a:latin typeface="+mn-lt"/>
              </a:rPr>
              <a:t>➤ </a:t>
            </a:r>
            <a:r>
              <a:rPr lang="el-GR" sz="2100" b="1" dirty="0" smtClean="0">
                <a:latin typeface="+mn-lt"/>
              </a:rPr>
              <a:t>Μακροχρόνια διερεύνηση της επίδρασης της επιμόρφωσης </a:t>
            </a:r>
            <a:r>
              <a:rPr lang="el-GR" sz="2100" b="1" dirty="0" err="1" smtClean="0">
                <a:latin typeface="+mn-lt"/>
              </a:rPr>
              <a:t>eTwinning</a:t>
            </a:r>
            <a:r>
              <a:rPr lang="el-GR" sz="2100" dirty="0" smtClean="0">
                <a:latin typeface="+mn-lt"/>
              </a:rPr>
              <a:t/>
            </a:r>
            <a:br>
              <a:rPr lang="el-GR" sz="2100" dirty="0" smtClean="0">
                <a:latin typeface="+mn-lt"/>
              </a:rPr>
            </a:br>
            <a:r>
              <a:rPr lang="el-GR" sz="2100" dirty="0" smtClean="0">
                <a:latin typeface="+mn-lt"/>
              </a:rPr>
              <a:t>(στη διδακτική πρακτική &amp; στη συνεργατική κουλτούρα σχολείων)</a:t>
            </a:r>
          </a:p>
          <a:p>
            <a:r>
              <a:rPr lang="el-GR" sz="2100" dirty="0" smtClean="0">
                <a:latin typeface="+mn-lt"/>
              </a:rPr>
              <a:t>➤ </a:t>
            </a:r>
            <a:r>
              <a:rPr lang="el-GR" sz="2100" b="1" dirty="0" smtClean="0">
                <a:latin typeface="+mn-lt"/>
              </a:rPr>
              <a:t>Μελέτη παρεμβάσεων υποστήριξης στην </a:t>
            </a:r>
            <a:r>
              <a:rPr lang="el-GR" sz="2100" b="1" dirty="0" err="1" smtClean="0">
                <a:latin typeface="+mn-lt"/>
              </a:rPr>
              <a:t>ΕξΑΕ</a:t>
            </a:r>
            <a:r>
              <a:rPr lang="el-GR" sz="2100" dirty="0" smtClean="0">
                <a:latin typeface="+mn-lt"/>
              </a:rPr>
              <a:t/>
            </a:r>
            <a:br>
              <a:rPr lang="el-GR" sz="2100" dirty="0" smtClean="0">
                <a:latin typeface="+mn-lt"/>
              </a:rPr>
            </a:br>
            <a:r>
              <a:rPr lang="el-GR" sz="2100" dirty="0" smtClean="0">
                <a:latin typeface="+mn-lt"/>
              </a:rPr>
              <a:t>(</a:t>
            </a:r>
            <a:r>
              <a:rPr lang="el-GR" sz="2100" dirty="0" err="1" smtClean="0">
                <a:latin typeface="+mn-lt"/>
              </a:rPr>
              <a:t>mentoring</a:t>
            </a:r>
            <a:r>
              <a:rPr lang="el-GR" sz="2100" dirty="0" smtClean="0">
                <a:latin typeface="+mn-lt"/>
              </a:rPr>
              <a:t>, καθοδήγηση, ενίσχυση μηχανισμών επικοινωνίας)</a:t>
            </a:r>
          </a:p>
          <a:p>
            <a:r>
              <a:rPr lang="el-GR" sz="2100" dirty="0" smtClean="0">
                <a:latin typeface="+mn-lt"/>
              </a:rPr>
              <a:t>➤ </a:t>
            </a:r>
            <a:r>
              <a:rPr lang="el-GR" sz="2100" b="1" dirty="0" smtClean="0">
                <a:latin typeface="+mn-lt"/>
              </a:rPr>
              <a:t>Συνδυαστική αξιοποίηση ποιοτικών &amp; ποσοτικών μεθόδων</a:t>
            </a:r>
            <a:r>
              <a:rPr lang="el-GR" sz="2100" dirty="0" smtClean="0">
                <a:latin typeface="+mn-lt"/>
              </a:rPr>
              <a:t/>
            </a:r>
            <a:br>
              <a:rPr lang="el-GR" sz="2100" dirty="0" smtClean="0">
                <a:latin typeface="+mn-lt"/>
              </a:rPr>
            </a:br>
            <a:r>
              <a:rPr lang="el-GR" sz="2100" dirty="0" smtClean="0">
                <a:latin typeface="+mn-lt"/>
              </a:rPr>
              <a:t>(συσχέτιση στάσεων με δείκτες επαγγελματικής ανάπτυξης)</a:t>
            </a:r>
          </a:p>
          <a:p>
            <a:pPr marL="342900" indent="-342900">
              <a:buFont typeface="Wingdings"/>
              <a:buChar char="Ø"/>
            </a:pPr>
            <a:endParaRPr lang="el-GR" dirty="0">
              <a:latin typeface="Calibri"/>
              <a:ea typeface="Calibri"/>
            </a:endParaRPr>
          </a:p>
        </p:txBody>
      </p:sp>
      <p:pic>
        <p:nvPicPr>
          <p:cNvPr id="6145" name="Picture 1"/>
          <p:cNvPicPr>
            <a:picLocks noChangeAspect="1" noChangeArrowheads="1"/>
          </p:cNvPicPr>
          <p:nvPr/>
        </p:nvPicPr>
        <p:blipFill>
          <a:blip r:embed="rId3" cstate="print"/>
          <a:srcRect/>
          <a:stretch>
            <a:fillRect/>
          </a:stretch>
        </p:blipFill>
        <p:spPr bwMode="auto">
          <a:xfrm>
            <a:off x="7817076" y="1952172"/>
            <a:ext cx="1326924" cy="1338878"/>
          </a:xfrm>
          <a:prstGeom prst="rect">
            <a:avLst/>
          </a:prstGeom>
          <a:noFill/>
          <a:ln w="9525">
            <a:noFill/>
            <a:miter lim="800000"/>
            <a:headEnd/>
            <a:tailEnd/>
          </a:ln>
        </p:spPr>
      </p:pic>
    </p:spTree>
    <p:extLst>
      <p:ext uri="{BB962C8B-B14F-4D97-AF65-F5344CB8AC3E}">
        <p14:creationId xmlns:p14="http://schemas.microsoft.com/office/powerpoint/2010/main" xmlns="" val="19090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xmlns="" id="{D26A1166-3A99-CD02-BD21-D4E4A5FBE1C4}"/>
              </a:ext>
            </a:extLst>
          </p:cNvPr>
          <p:cNvSpPr>
            <a:spLocks noGrp="1"/>
          </p:cNvSpPr>
          <p:nvPr>
            <p:ph type="title"/>
          </p:nvPr>
        </p:nvSpPr>
        <p:spPr>
          <a:xfrm>
            <a:off x="1404938" y="549275"/>
            <a:ext cx="7199312" cy="765175"/>
          </a:xfrm>
        </p:spPr>
        <p:txBody>
          <a:bodyPr/>
          <a:lstStyle/>
          <a:p>
            <a:pPr eaLnBrk="1" hangingPunct="1"/>
            <a:r>
              <a:rPr lang="el-GR" altLang="el-GR" sz="3600" dirty="0"/>
              <a:t>1. Σκοπός </a:t>
            </a:r>
          </a:p>
        </p:txBody>
      </p:sp>
      <p:sp>
        <p:nvSpPr>
          <p:cNvPr id="6148" name="5 - Ορθογώνιο">
            <a:extLst>
              <a:ext uri="{FF2B5EF4-FFF2-40B4-BE49-F238E27FC236}">
                <a16:creationId xmlns:a16="http://schemas.microsoft.com/office/drawing/2014/main" xmlns="" id="{EDF69A4F-68AB-ABB2-9E5B-A30BFD0F9038}"/>
              </a:ext>
            </a:extLst>
          </p:cNvPr>
          <p:cNvSpPr>
            <a:spLocks noChangeArrowheads="1"/>
          </p:cNvSpPr>
          <p:nvPr/>
        </p:nvSpPr>
        <p:spPr bwMode="auto">
          <a:xfrm>
            <a:off x="723551" y="1443489"/>
            <a:ext cx="814467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l-GR" dirty="0" smtClean="0">
                <a:latin typeface="+mn-lt"/>
              </a:rPr>
              <a:t>Η ανάπτυξη και αποτίμηση </a:t>
            </a:r>
            <a:r>
              <a:rPr lang="el-GR" b="1" dirty="0" smtClean="0">
                <a:latin typeface="+mn-lt"/>
              </a:rPr>
              <a:t>εκπαιδευτικού υλικού </a:t>
            </a:r>
            <a:r>
              <a:rPr lang="el-GR" b="1" dirty="0" err="1" smtClean="0">
                <a:latin typeface="+mn-lt"/>
              </a:rPr>
              <a:t>ΕξΑΕ</a:t>
            </a:r>
            <a:r>
              <a:rPr lang="el-GR" b="1" dirty="0" smtClean="0">
                <a:latin typeface="+mn-lt"/>
              </a:rPr>
              <a:t> </a:t>
            </a:r>
            <a:r>
              <a:rPr lang="el-GR" dirty="0" smtClean="0">
                <a:latin typeface="+mn-lt"/>
              </a:rPr>
              <a:t>που:</a:t>
            </a:r>
          </a:p>
          <a:p>
            <a:endParaRPr lang="el-GR" dirty="0" smtClean="0">
              <a:latin typeface="+mn-lt"/>
            </a:endParaRPr>
          </a:p>
          <a:p>
            <a:pPr>
              <a:buFont typeface="Wingdings" pitchFamily="2" charset="2"/>
              <a:buChar char="Ø"/>
            </a:pPr>
            <a:r>
              <a:rPr lang="el-GR" dirty="0" smtClean="0">
                <a:latin typeface="+mn-lt"/>
              </a:rPr>
              <a:t>Ενισχύει </a:t>
            </a:r>
            <a:r>
              <a:rPr lang="el-GR" b="1" dirty="0" smtClean="0">
                <a:latin typeface="+mn-lt"/>
              </a:rPr>
              <a:t>διαπολιτισμικές</a:t>
            </a:r>
            <a:r>
              <a:rPr lang="el-GR" dirty="0" smtClean="0">
                <a:latin typeface="+mn-lt"/>
              </a:rPr>
              <a:t> δεξιότητες</a:t>
            </a:r>
          </a:p>
          <a:p>
            <a:endParaRPr lang="el-GR" dirty="0" smtClean="0">
              <a:latin typeface="+mn-lt"/>
            </a:endParaRPr>
          </a:p>
          <a:p>
            <a:pPr>
              <a:buFont typeface="Wingdings" pitchFamily="2" charset="2"/>
              <a:buChar char="Ø"/>
            </a:pPr>
            <a:r>
              <a:rPr lang="el-GR" dirty="0" smtClean="0">
                <a:latin typeface="+mn-lt"/>
              </a:rPr>
              <a:t>Υποστηρίζει συνεργατικά έργα</a:t>
            </a:r>
          </a:p>
          <a:p>
            <a:pPr>
              <a:buFont typeface="Wingdings" pitchFamily="2" charset="2"/>
              <a:buChar char="Ø"/>
            </a:pPr>
            <a:endParaRPr lang="el-GR" dirty="0" smtClean="0">
              <a:latin typeface="+mn-lt"/>
            </a:endParaRPr>
          </a:p>
          <a:p>
            <a:pPr>
              <a:buFont typeface="Wingdings" pitchFamily="2" charset="2"/>
              <a:buChar char="Ø"/>
            </a:pPr>
            <a:r>
              <a:rPr lang="el-GR" dirty="0" smtClean="0">
                <a:latin typeface="+mn-lt"/>
              </a:rPr>
              <a:t>Απευθύνεται σε </a:t>
            </a:r>
            <a:r>
              <a:rPr lang="el-GR" b="1" dirty="0" smtClean="0">
                <a:latin typeface="+mn-lt"/>
              </a:rPr>
              <a:t>εκπαιδευτικούς </a:t>
            </a:r>
            <a:r>
              <a:rPr lang="el-GR" b="1" dirty="0" err="1" smtClean="0">
                <a:latin typeface="+mn-lt"/>
              </a:rPr>
              <a:t>Α’βάθμιας</a:t>
            </a:r>
            <a:endParaRPr lang="el-GR" b="1" dirty="0" smtClean="0">
              <a:latin typeface="+mn-lt"/>
            </a:endParaRPr>
          </a:p>
          <a:p>
            <a:pPr>
              <a:buFont typeface="Wingdings" pitchFamily="2" charset="2"/>
              <a:buChar char="Ø"/>
            </a:pPr>
            <a:endParaRPr lang="el-GR" dirty="0" smtClean="0">
              <a:latin typeface="+mn-lt"/>
            </a:endParaRPr>
          </a:p>
          <a:p>
            <a:pPr>
              <a:buFont typeface="Wingdings" pitchFamily="2" charset="2"/>
              <a:buChar char="Ø"/>
            </a:pPr>
            <a:r>
              <a:rPr lang="el-GR" dirty="0" smtClean="0">
                <a:latin typeface="+mn-lt"/>
              </a:rPr>
              <a:t>Εφαρμόζεται στην πλατφόρμα </a:t>
            </a:r>
            <a:r>
              <a:rPr lang="el-GR" b="1" dirty="0" err="1" smtClean="0">
                <a:latin typeface="+mn-lt"/>
              </a:rPr>
              <a:t>eTwinning</a:t>
            </a:r>
            <a:endParaRPr lang="el-GR" b="1"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7024857" y="2644549"/>
            <a:ext cx="1852245" cy="18839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7" dur="500"/>
                                        <p:tgtEl>
                                          <p:spTgt spid="61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4" end="4"/>
                                            </p:txEl>
                                          </p:spTgt>
                                        </p:tgtEl>
                                        <p:attrNameLst>
                                          <p:attrName>style.visibility</p:attrName>
                                        </p:attrNameLst>
                                      </p:cBhvr>
                                      <p:to>
                                        <p:strVal val="visible"/>
                                      </p:to>
                                    </p:set>
                                    <p:animEffect transition="in" filter="blinds(horizontal)">
                                      <p:cBhvr>
                                        <p:cTn id="12" dur="500"/>
                                        <p:tgtEl>
                                          <p:spTgt spid="614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17" dur="500"/>
                                        <p:tgtEl>
                                          <p:spTgt spid="614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8" end="8"/>
                                            </p:txEl>
                                          </p:spTgt>
                                        </p:tgtEl>
                                        <p:attrNameLst>
                                          <p:attrName>style.visibility</p:attrName>
                                        </p:attrNameLst>
                                      </p:cBhvr>
                                      <p:to>
                                        <p:strVal val="visible"/>
                                      </p:to>
                                    </p:set>
                                    <p:animEffect transition="in" filter="blinds(horizontal)">
                                      <p:cBhvr>
                                        <p:cTn id="22" dur="500"/>
                                        <p:tgtEl>
                                          <p:spTgt spid="61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l="-6000" r="-6000"/>
          </a:stretch>
        </a:blipFill>
        <a:effectLst/>
      </p:bgPr>
    </p:bg>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xmlns="" id="{696EE707-4A56-FF88-BBD7-A445CF0A16CB}"/>
              </a:ext>
            </a:extLst>
          </p:cNvPr>
          <p:cNvSpPr>
            <a:spLocks noGrp="1"/>
          </p:cNvSpPr>
          <p:nvPr>
            <p:ph type="title"/>
          </p:nvPr>
        </p:nvSpPr>
        <p:spPr>
          <a:xfrm>
            <a:off x="1143000" y="571500"/>
            <a:ext cx="7199313" cy="765175"/>
          </a:xfrm>
        </p:spPr>
        <p:txBody>
          <a:bodyPr rtlCol="0">
            <a:noAutofit/>
          </a:bodyPr>
          <a:lstStyle/>
          <a:p>
            <a:pPr algn="ctr" eaLnBrk="1" fontAlgn="auto" hangingPunct="1">
              <a:spcAft>
                <a:spcPts val="0"/>
              </a:spcAft>
              <a:defRPr/>
            </a:pPr>
            <a:r>
              <a:rPr lang="el-GR" sz="3600" dirty="0">
                <a:effectLst>
                  <a:outerShdw blurRad="38100" dist="38100" dir="2700000" algn="tl">
                    <a:srgbClr val="000000">
                      <a:alpha val="43137"/>
                    </a:srgbClr>
                  </a:outerShdw>
                </a:effectLst>
                <a:latin typeface="Calibri"/>
                <a:ea typeface="Calibri"/>
                <a:cs typeface="Times New Roman"/>
              </a:rPr>
              <a:t>Τέλος Παρουσίασης</a:t>
            </a:r>
          </a:p>
        </p:txBody>
      </p:sp>
      <p:pic>
        <p:nvPicPr>
          <p:cNvPr id="4098" name="Picture 2"/>
          <p:cNvPicPr>
            <a:picLocks noChangeAspect="1" noChangeArrowheads="1"/>
          </p:cNvPicPr>
          <p:nvPr/>
        </p:nvPicPr>
        <p:blipFill>
          <a:blip r:embed="rId4" cstate="print"/>
          <a:srcRect/>
          <a:stretch>
            <a:fillRect/>
          </a:stretch>
        </p:blipFill>
        <p:spPr bwMode="auto">
          <a:xfrm>
            <a:off x="927552" y="2404383"/>
            <a:ext cx="1612447" cy="208152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714172" y="1393371"/>
            <a:ext cx="5539796" cy="39405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par>
                                <p:cTn id="8" presetID="4" presetClass="entr" presetSubtype="16"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ox(in)">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 Τίτλος">
            <a:extLst>
              <a:ext uri="{FF2B5EF4-FFF2-40B4-BE49-F238E27FC236}">
                <a16:creationId xmlns:a16="http://schemas.microsoft.com/office/drawing/2014/main" xmlns="" id="{D73A76C6-D66C-A3F1-6EE6-AE17319218CF}"/>
              </a:ext>
            </a:extLst>
          </p:cNvPr>
          <p:cNvSpPr>
            <a:spLocks noGrp="1"/>
          </p:cNvSpPr>
          <p:nvPr>
            <p:ph type="title"/>
          </p:nvPr>
        </p:nvSpPr>
        <p:spPr>
          <a:xfrm>
            <a:off x="1357313" y="365125"/>
            <a:ext cx="7158037" cy="1074738"/>
          </a:xfrm>
        </p:spPr>
        <p:txBody>
          <a:bodyPr/>
          <a:lstStyle/>
          <a:p>
            <a:pPr eaLnBrk="1" hangingPunct="1"/>
            <a:r>
              <a:rPr lang="el-GR" altLang="el-GR" sz="3600" dirty="0"/>
              <a:t>2. Συνεισφορά της διπλωματικής</a:t>
            </a:r>
          </a:p>
        </p:txBody>
      </p:sp>
      <p:grpSp>
        <p:nvGrpSpPr>
          <p:cNvPr id="2" name="3 - Ομάδα">
            <a:extLst>
              <a:ext uri="{FF2B5EF4-FFF2-40B4-BE49-F238E27FC236}">
                <a16:creationId xmlns:a16="http://schemas.microsoft.com/office/drawing/2014/main" xmlns="" id="{ABACB589-1F34-88BC-351D-BD8F86237370}"/>
              </a:ext>
            </a:extLst>
          </p:cNvPr>
          <p:cNvGrpSpPr/>
          <p:nvPr/>
        </p:nvGrpSpPr>
        <p:grpSpPr>
          <a:xfrm>
            <a:off x="522514" y="1318623"/>
            <a:ext cx="2002971" cy="1119777"/>
            <a:chOff x="1" y="-1"/>
            <a:chExt cx="1774526" cy="1837075"/>
          </a:xfrm>
          <a:solidFill>
            <a:schemeClr val="accent1">
              <a:lumMod val="75000"/>
            </a:schemeClr>
          </a:solidFill>
          <a:scene3d>
            <a:camera prst="orthographicFront"/>
            <a:lightRig rig="threePt" dir="t"/>
          </a:scene3d>
        </p:grpSpPr>
        <p:sp>
          <p:nvSpPr>
            <p:cNvPr id="5" name="4 - Διάγραμμα ροής: Εναλλακτική διεργασία">
              <a:extLst>
                <a:ext uri="{FF2B5EF4-FFF2-40B4-BE49-F238E27FC236}">
                  <a16:creationId xmlns:a16="http://schemas.microsoft.com/office/drawing/2014/main" xmlns="" id="{97361F1F-6646-45FE-D53D-11394B3E5A40}"/>
                </a:ext>
              </a:extLst>
            </p:cNvPr>
            <p:cNvSpPr/>
            <p:nvPr/>
          </p:nvSpPr>
          <p:spPr>
            <a:xfrm rot="16200000">
              <a:off x="-31274" y="31274"/>
              <a:ext cx="1837075" cy="1774526"/>
            </a:xfrm>
            <a:prstGeom prst="flowChartAlternateProcess">
              <a:avLst/>
            </a:prstGeom>
          </p:spPr>
          <p:style>
            <a:lnRef idx="1">
              <a:schemeClr val="accent1"/>
            </a:lnRef>
            <a:fillRef idx="2">
              <a:schemeClr val="accent1"/>
            </a:fillRef>
            <a:effectRef idx="1">
              <a:schemeClr val="accent1"/>
            </a:effectRef>
            <a:fontRef idx="minor">
              <a:schemeClr val="dk1"/>
            </a:fontRef>
          </p:style>
        </p:sp>
        <p:sp>
          <p:nvSpPr>
            <p:cNvPr id="6" name="Διάγραμμα ροής: Εναλλακτική διεργασία 4">
              <a:extLst>
                <a:ext uri="{FF2B5EF4-FFF2-40B4-BE49-F238E27FC236}">
                  <a16:creationId xmlns:a16="http://schemas.microsoft.com/office/drawing/2014/main" xmlns="" id="{111BF73D-54A2-ACD0-FF69-1F1C9877733F}"/>
                </a:ext>
              </a:extLst>
            </p:cNvPr>
            <p:cNvSpPr/>
            <p:nvPr/>
          </p:nvSpPr>
          <p:spPr>
            <a:xfrm>
              <a:off x="77154" y="98819"/>
              <a:ext cx="1645938" cy="735170"/>
            </a:xfrm>
            <a:prstGeom prst="rect">
              <a:avLst/>
            </a:prstGeom>
          </p:spPr>
          <p:style>
            <a:lnRef idx="1">
              <a:schemeClr val="accent1"/>
            </a:lnRef>
            <a:fillRef idx="2">
              <a:schemeClr val="accent1"/>
            </a:fillRef>
            <a:effectRef idx="1">
              <a:schemeClr val="accent1"/>
            </a:effectRef>
            <a:fontRef idx="minor">
              <a:schemeClr val="dk1"/>
            </a:fontRef>
          </p:style>
          <p:txBody>
            <a:bodyPr lIns="83820" tIns="83820" rIns="83820" bIns="83820" spcCol="1270" anchor="ctr"/>
            <a:lstStyle/>
            <a:p>
              <a:pPr defTabSz="800100">
                <a:lnSpc>
                  <a:spcPct val="90000"/>
                </a:lnSpc>
                <a:defRPr/>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Εκπαιδευτική</a:t>
              </a:r>
              <a:endParaRPr lang="en-GB"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 name="6 - Ομάδα">
            <a:extLst>
              <a:ext uri="{FF2B5EF4-FFF2-40B4-BE49-F238E27FC236}">
                <a16:creationId xmlns:a16="http://schemas.microsoft.com/office/drawing/2014/main" xmlns="" id="{524FD7F5-CD2B-43A0-DE43-CDA6E96A9DC8}"/>
              </a:ext>
            </a:extLst>
          </p:cNvPr>
          <p:cNvGrpSpPr/>
          <p:nvPr/>
        </p:nvGrpSpPr>
        <p:grpSpPr>
          <a:xfrm>
            <a:off x="464457" y="2598057"/>
            <a:ext cx="2090057" cy="1219200"/>
            <a:chOff x="1915717" y="-35507"/>
            <a:chExt cx="1774526" cy="1872581"/>
          </a:xfrm>
          <a:solidFill>
            <a:schemeClr val="accent6">
              <a:lumMod val="75000"/>
            </a:schemeClr>
          </a:solidFill>
          <a:scene3d>
            <a:camera prst="orthographicFront"/>
            <a:lightRig rig="threePt" dir="t"/>
          </a:scene3d>
        </p:grpSpPr>
        <p:sp>
          <p:nvSpPr>
            <p:cNvPr id="8" name="7 - Διάγραμμα ροής: Εναλλακτική διεργασία">
              <a:extLst>
                <a:ext uri="{FF2B5EF4-FFF2-40B4-BE49-F238E27FC236}">
                  <a16:creationId xmlns:a16="http://schemas.microsoft.com/office/drawing/2014/main" xmlns="" id="{9F954B28-03D7-7F67-1BCF-519B33D682D5}"/>
                </a:ext>
              </a:extLst>
            </p:cNvPr>
            <p:cNvSpPr/>
            <p:nvPr/>
          </p:nvSpPr>
          <p:spPr>
            <a:xfrm rot="16200000">
              <a:off x="1884442" y="31274"/>
              <a:ext cx="1837075" cy="1774526"/>
            </a:xfrm>
            <a:prstGeom prst="flowChartAlternateProcess">
              <a:avLst/>
            </a:prstGeom>
          </p:spPr>
          <p:style>
            <a:lnRef idx="1">
              <a:schemeClr val="accent2"/>
            </a:lnRef>
            <a:fillRef idx="2">
              <a:schemeClr val="accent2"/>
            </a:fillRef>
            <a:effectRef idx="1">
              <a:schemeClr val="accent2"/>
            </a:effectRef>
            <a:fontRef idx="minor">
              <a:schemeClr val="dk1"/>
            </a:fontRef>
          </p:style>
        </p:sp>
        <p:sp>
          <p:nvSpPr>
            <p:cNvPr id="9" name="Διάγραμμα ροής: Εναλλακτική διεργασία 4">
              <a:extLst>
                <a:ext uri="{FF2B5EF4-FFF2-40B4-BE49-F238E27FC236}">
                  <a16:creationId xmlns:a16="http://schemas.microsoft.com/office/drawing/2014/main" xmlns="" id="{05AF1DC9-8A3E-8540-72C7-1A4909A2C660}"/>
                </a:ext>
              </a:extLst>
            </p:cNvPr>
            <p:cNvSpPr/>
            <p:nvPr/>
          </p:nvSpPr>
          <p:spPr>
            <a:xfrm>
              <a:off x="2063594" y="-35507"/>
              <a:ext cx="1453403" cy="913997"/>
            </a:xfrm>
            <a:prstGeom prst="rect">
              <a:avLst/>
            </a:prstGeom>
          </p:spPr>
          <p:style>
            <a:lnRef idx="1">
              <a:schemeClr val="accent2"/>
            </a:lnRef>
            <a:fillRef idx="2">
              <a:schemeClr val="accent2"/>
            </a:fillRef>
            <a:effectRef idx="1">
              <a:schemeClr val="accent2"/>
            </a:effectRef>
            <a:fontRef idx="minor">
              <a:schemeClr val="dk1"/>
            </a:fontRef>
          </p:style>
          <p:txBody>
            <a:bodyPr lIns="127000" tIns="324000" rIns="127000" bIns="0" spcCol="1270"/>
            <a:lstStyle/>
            <a:p>
              <a:pPr algn="ctr" defTabSz="889000">
                <a:lnSpc>
                  <a:spcPct val="90000"/>
                </a:lnSpc>
                <a:spcAft>
                  <a:spcPct val="35000"/>
                </a:spcAft>
                <a:defRPr/>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Ερευνητική</a:t>
              </a:r>
              <a:endParaRPr lang="en-GB"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 name="9 - Ομάδα">
            <a:extLst>
              <a:ext uri="{FF2B5EF4-FFF2-40B4-BE49-F238E27FC236}">
                <a16:creationId xmlns:a16="http://schemas.microsoft.com/office/drawing/2014/main" xmlns="" id="{8ED621CC-64DF-CA95-063F-5001E4224E59}"/>
              </a:ext>
            </a:extLst>
          </p:cNvPr>
          <p:cNvGrpSpPr/>
          <p:nvPr/>
        </p:nvGrpSpPr>
        <p:grpSpPr>
          <a:xfrm>
            <a:off x="493486" y="4058090"/>
            <a:ext cx="2032000" cy="1181569"/>
            <a:chOff x="3715820" y="-22565"/>
            <a:chExt cx="1774527" cy="1837074"/>
          </a:xfrm>
          <a:scene3d>
            <a:camera prst="orthographicFront"/>
            <a:lightRig rig="threePt" dir="t"/>
          </a:scene3d>
        </p:grpSpPr>
        <p:sp>
          <p:nvSpPr>
            <p:cNvPr id="11" name="10 - Διάγραμμα ροής: Εναλλακτική διεργασία">
              <a:extLst>
                <a:ext uri="{FF2B5EF4-FFF2-40B4-BE49-F238E27FC236}">
                  <a16:creationId xmlns:a16="http://schemas.microsoft.com/office/drawing/2014/main" xmlns="" id="{7512C197-BFBE-451F-EA2D-43F5B0BD978A}"/>
                </a:ext>
              </a:extLst>
            </p:cNvPr>
            <p:cNvSpPr/>
            <p:nvPr/>
          </p:nvSpPr>
          <p:spPr>
            <a:xfrm rot="16200000">
              <a:off x="3684547" y="8709"/>
              <a:ext cx="1837074" cy="1774526"/>
            </a:xfrm>
            <a:prstGeom prst="flowChartAlternateProcess">
              <a:avLst/>
            </a:prstGeom>
            <a:solidFill>
              <a:srgbClr val="EB7321"/>
            </a:solidFill>
            <a:effectLst>
              <a:innerShdw blurRad="114300">
                <a:prstClr val="black"/>
              </a:innerShdw>
            </a:effectLst>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2" name="Διάγραμμα ροής: Εναλλακτική διεργασία 4">
              <a:extLst>
                <a:ext uri="{FF2B5EF4-FFF2-40B4-BE49-F238E27FC236}">
                  <a16:creationId xmlns:a16="http://schemas.microsoft.com/office/drawing/2014/main" xmlns="" id="{8E9134C4-BC9F-9D17-05B7-6BC454066BCA}"/>
                </a:ext>
              </a:extLst>
            </p:cNvPr>
            <p:cNvSpPr/>
            <p:nvPr/>
          </p:nvSpPr>
          <p:spPr>
            <a:xfrm>
              <a:off x="3715820" y="-13378"/>
              <a:ext cx="1677291" cy="970359"/>
            </a:xfrm>
            <a:prstGeom prst="rect">
              <a:avLst/>
            </a:prstGeom>
            <a:solidFill>
              <a:srgbClr val="EB7321"/>
            </a:solidFill>
            <a:ln>
              <a:noFill/>
            </a:ln>
            <a:effectLst>
              <a:innerShdw blurRad="114300">
                <a:prstClr val="black"/>
              </a:innerShdw>
            </a:effectLst>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txBody>
            <a:bodyPr lIns="127000" tIns="324000" rIns="127000" bIns="0" spcCol="1270"/>
            <a:lstStyle/>
            <a:p>
              <a:pPr algn="ctr" defTabSz="889000">
                <a:lnSpc>
                  <a:spcPct val="90000"/>
                </a:lnSpc>
                <a:spcAft>
                  <a:spcPct val="35000"/>
                </a:spcAft>
                <a:defRPr/>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Θεωρητική</a:t>
              </a:r>
              <a:endParaRPr lang="en-GB"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0" name="12 - Ομάδα">
            <a:extLst>
              <a:ext uri="{FF2B5EF4-FFF2-40B4-BE49-F238E27FC236}">
                <a16:creationId xmlns:a16="http://schemas.microsoft.com/office/drawing/2014/main" xmlns="" id="{9E7AAF8C-00F5-F2E0-7069-CF483BBDD052}"/>
              </a:ext>
            </a:extLst>
          </p:cNvPr>
          <p:cNvGrpSpPr/>
          <p:nvPr/>
        </p:nvGrpSpPr>
        <p:grpSpPr>
          <a:xfrm>
            <a:off x="420914" y="5355770"/>
            <a:ext cx="2177143" cy="1502230"/>
            <a:chOff x="5726464" y="-1"/>
            <a:chExt cx="1774526" cy="1837075"/>
          </a:xfrm>
          <a:solidFill>
            <a:srgbClr val="90CCAF"/>
          </a:solidFill>
          <a:scene3d>
            <a:camera prst="orthographicFront"/>
            <a:lightRig rig="threePt" dir="t"/>
          </a:scene3d>
        </p:grpSpPr>
        <p:sp>
          <p:nvSpPr>
            <p:cNvPr id="14" name="13 - Διάγραμμα ροής: Εναλλακτική διεργασία">
              <a:extLst>
                <a:ext uri="{FF2B5EF4-FFF2-40B4-BE49-F238E27FC236}">
                  <a16:creationId xmlns:a16="http://schemas.microsoft.com/office/drawing/2014/main" xmlns="" id="{84B8B62D-BF93-67EF-2AA8-C75377B7E0B0}"/>
                </a:ext>
              </a:extLst>
            </p:cNvPr>
            <p:cNvSpPr/>
            <p:nvPr/>
          </p:nvSpPr>
          <p:spPr>
            <a:xfrm rot="16200000">
              <a:off x="5695189" y="31274"/>
              <a:ext cx="1837075" cy="1774526"/>
            </a:xfrm>
            <a:prstGeom prst="flowChartAlternateProcess">
              <a:avLst/>
            </a:prstGeom>
            <a:grp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Διάγραμμα ροής: Εναλλακτική διεργασία 4">
              <a:extLst>
                <a:ext uri="{FF2B5EF4-FFF2-40B4-BE49-F238E27FC236}">
                  <a16:creationId xmlns:a16="http://schemas.microsoft.com/office/drawing/2014/main" xmlns="" id="{C724D509-F8BA-2BE2-183C-0614D7A9188C}"/>
                </a:ext>
              </a:extLst>
            </p:cNvPr>
            <p:cNvSpPr/>
            <p:nvPr/>
          </p:nvSpPr>
          <p:spPr>
            <a:xfrm>
              <a:off x="5813086" y="17749"/>
              <a:ext cx="1601280" cy="798728"/>
            </a:xfrm>
            <a:prstGeom prst="rect">
              <a:avLst/>
            </a:prstGeom>
            <a:grpFill/>
            <a:sp3d/>
          </p:spPr>
          <p:style>
            <a:lnRef idx="0">
              <a:scrgbClr r="0" g="0" b="0"/>
            </a:lnRef>
            <a:fillRef idx="0">
              <a:scrgbClr r="0" g="0" b="0"/>
            </a:fillRef>
            <a:effectRef idx="0">
              <a:scrgbClr r="0" g="0" b="0"/>
            </a:effectRef>
            <a:fontRef idx="minor">
              <a:schemeClr val="lt1"/>
            </a:fontRef>
          </p:style>
          <p:txBody>
            <a:bodyPr lIns="127000" tIns="324000" rIns="127000" bIns="0" spcCol="1270"/>
            <a:lstStyle/>
            <a:p>
              <a:pPr algn="ctr" defTabSz="889000">
                <a:lnSpc>
                  <a:spcPct val="90000"/>
                </a:lnSpc>
                <a:spcAft>
                  <a:spcPct val="35000"/>
                </a:spcAft>
                <a:defRPr/>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Κοινωνική</a:t>
              </a:r>
              <a:endParaRPr lang="en-GB"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8" name="Στρογγυλεμένο ορθογώνιο 4">
            <a:extLst>
              <a:ext uri="{FF2B5EF4-FFF2-40B4-BE49-F238E27FC236}">
                <a16:creationId xmlns:a16="http://schemas.microsoft.com/office/drawing/2014/main" xmlns="" id="{942CE20D-C9DC-A345-A55A-BB6DC6550137}"/>
              </a:ext>
            </a:extLst>
          </p:cNvPr>
          <p:cNvSpPr/>
          <p:nvPr/>
        </p:nvSpPr>
        <p:spPr>
          <a:xfrm>
            <a:off x="2714173" y="1393977"/>
            <a:ext cx="6429827" cy="1116996"/>
          </a:xfrm>
          <a:prstGeom prst="rect">
            <a:avLst/>
          </a:prstGeom>
        </p:spPr>
        <p:style>
          <a:lnRef idx="1">
            <a:schemeClr val="accent1"/>
          </a:lnRef>
          <a:fillRef idx="2">
            <a:schemeClr val="accent1"/>
          </a:fillRef>
          <a:effectRef idx="1">
            <a:schemeClr val="accent1"/>
          </a:effectRef>
          <a:fontRef idx="minor">
            <a:schemeClr val="dk1"/>
          </a:fontRef>
        </p:style>
        <p:txBody>
          <a:bodyPr lIns="83820" tIns="83820" rIns="83820" bIns="83820" spcCol="1270" anchor="ctr"/>
          <a:lstStyle/>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Ανάπτυξη επιμορφωτικού υλικού </a:t>
            </a:r>
            <a:r>
              <a:rPr lang="el-GR" sz="2000" b="1" dirty="0" err="1" smtClean="0">
                <a:solidFill>
                  <a:schemeClr val="bg1"/>
                </a:solidFill>
                <a:effectLst>
                  <a:outerShdw blurRad="38100" dist="38100" dir="2700000" algn="tl">
                    <a:srgbClr val="000000">
                      <a:alpha val="43137"/>
                    </a:srgbClr>
                  </a:outerShdw>
                </a:effectLst>
              </a:rPr>
              <a:t>ΕξΑΕ</a:t>
            </a:r>
            <a:endParaRPr lang="el-GR" sz="20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Υποστήριξη εκπαιδευτικών </a:t>
            </a:r>
            <a:r>
              <a:rPr lang="el-GR" sz="2000" b="1" dirty="0" err="1" smtClean="0">
                <a:solidFill>
                  <a:schemeClr val="bg1"/>
                </a:solidFill>
                <a:effectLst>
                  <a:outerShdw blurRad="38100" dist="38100" dir="2700000" algn="tl">
                    <a:srgbClr val="000000">
                      <a:alpha val="43137"/>
                    </a:srgbClr>
                  </a:outerShdw>
                </a:effectLst>
              </a:rPr>
              <a:t>Α’βάθμιας</a:t>
            </a:r>
            <a:endParaRPr lang="el-GR" sz="20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Ενίσχυση διαπολιτισμικών δεξιοτήτων</a:t>
            </a:r>
            <a:endParaRPr lang="el-GR" sz="2000" b="1" dirty="0">
              <a:solidFill>
                <a:schemeClr val="bg1"/>
              </a:solidFill>
              <a:effectLst>
                <a:outerShdw blurRad="38100" dist="38100" dir="2700000" algn="tl">
                  <a:srgbClr val="000000">
                    <a:alpha val="43137"/>
                  </a:srgbClr>
                </a:outerShdw>
              </a:effectLst>
            </a:endParaRPr>
          </a:p>
        </p:txBody>
      </p:sp>
      <p:sp>
        <p:nvSpPr>
          <p:cNvPr id="22" name="Στρογγυλεμένο ορθογώνιο 4">
            <a:extLst>
              <a:ext uri="{FF2B5EF4-FFF2-40B4-BE49-F238E27FC236}">
                <a16:creationId xmlns:a16="http://schemas.microsoft.com/office/drawing/2014/main" xmlns="" id="{D0871375-9FBA-A85F-03F5-771904809ED7}"/>
              </a:ext>
            </a:extLst>
          </p:cNvPr>
          <p:cNvSpPr/>
          <p:nvPr/>
        </p:nvSpPr>
        <p:spPr>
          <a:xfrm>
            <a:off x="2753433" y="2641936"/>
            <a:ext cx="6390567" cy="1262407"/>
          </a:xfrm>
          <a:prstGeom prst="rect">
            <a:avLst/>
          </a:prstGeom>
          <a:scene3d>
            <a:camera prst="orthographicFront"/>
            <a:lightRig rig="threePt" dir="t"/>
          </a:scene3d>
        </p:spPr>
        <p:style>
          <a:lnRef idx="1">
            <a:schemeClr val="accent2"/>
          </a:lnRef>
          <a:fillRef idx="2">
            <a:schemeClr val="accent2"/>
          </a:fillRef>
          <a:effectRef idx="1">
            <a:schemeClr val="accent2"/>
          </a:effectRef>
          <a:fontRef idx="minor">
            <a:schemeClr val="dk1"/>
          </a:fontRef>
        </p:style>
        <p:txBody>
          <a:bodyPr lIns="83820" tIns="83820" rIns="83820" bIns="83820" spcCol="1270" anchor="ctr"/>
          <a:lstStyle/>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Ποιοτική αποτίμηση εκπαιδευτικού υλικού</a:t>
            </a: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Διερεύνηση στάσεων εκπαιδευτικών</a:t>
            </a: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Σύνδεση </a:t>
            </a:r>
            <a:r>
              <a:rPr lang="el-GR" sz="2000" b="1" dirty="0" err="1" smtClean="0">
                <a:solidFill>
                  <a:schemeClr val="bg1"/>
                </a:solidFill>
                <a:effectLst>
                  <a:outerShdw blurRad="38100" dist="38100" dir="2700000" algn="tl">
                    <a:srgbClr val="000000">
                      <a:alpha val="43137"/>
                    </a:srgbClr>
                  </a:outerShdw>
                </a:effectLst>
              </a:rPr>
              <a:t>ΕξΑΕ</a:t>
            </a:r>
            <a:r>
              <a:rPr lang="el-GR" sz="2000" b="1" dirty="0" smtClean="0">
                <a:solidFill>
                  <a:schemeClr val="bg1"/>
                </a:solidFill>
                <a:effectLst>
                  <a:outerShdw blurRad="38100" dist="38100" dir="2700000" algn="tl">
                    <a:srgbClr val="000000">
                      <a:alpha val="43137"/>
                    </a:srgbClr>
                  </a:outerShdw>
                </a:effectLst>
              </a:rPr>
              <a:t> – συνεργατικής μάθησης – </a:t>
            </a:r>
            <a:r>
              <a:rPr lang="el-GR" sz="2000" b="1" dirty="0" err="1" smtClean="0">
                <a:solidFill>
                  <a:schemeClr val="bg1"/>
                </a:solidFill>
                <a:effectLst>
                  <a:outerShdw blurRad="38100" dist="38100" dir="2700000" algn="tl">
                    <a:srgbClr val="000000">
                      <a:alpha val="43137"/>
                    </a:srgbClr>
                  </a:outerShdw>
                </a:effectLst>
              </a:rPr>
              <a:t>διαπολιτισμικότητας</a:t>
            </a:r>
            <a:endParaRPr lang="el-GR" sz="2000" b="1" dirty="0" smtClean="0">
              <a:solidFill>
                <a:schemeClr val="bg1"/>
              </a:solidFill>
              <a:effectLst>
                <a:outerShdw blurRad="38100" dist="38100" dir="2700000" algn="tl">
                  <a:srgbClr val="000000">
                    <a:alpha val="43137"/>
                  </a:srgbClr>
                </a:outerShdw>
              </a:effectLst>
            </a:endParaRPr>
          </a:p>
        </p:txBody>
      </p:sp>
      <p:grpSp>
        <p:nvGrpSpPr>
          <p:cNvPr id="19" name="22 - Ομάδα">
            <a:extLst>
              <a:ext uri="{FF2B5EF4-FFF2-40B4-BE49-F238E27FC236}">
                <a16:creationId xmlns:a16="http://schemas.microsoft.com/office/drawing/2014/main" xmlns="" id="{7BA02A7A-F7F8-086F-4C1D-F5BEB319F3DB}"/>
              </a:ext>
            </a:extLst>
          </p:cNvPr>
          <p:cNvGrpSpPr/>
          <p:nvPr/>
        </p:nvGrpSpPr>
        <p:grpSpPr>
          <a:xfrm>
            <a:off x="2685141" y="3962398"/>
            <a:ext cx="6458858" cy="1291774"/>
            <a:chOff x="588038" y="1254391"/>
            <a:chExt cx="7929618" cy="621045"/>
          </a:xfrm>
          <a:scene3d>
            <a:camera prst="orthographicFront"/>
            <a:lightRig rig="threePt" dir="t"/>
          </a:scene3d>
        </p:grpSpPr>
        <p:sp>
          <p:nvSpPr>
            <p:cNvPr id="24" name="23 - Στρογγυλεμένο ορθογώνιο">
              <a:extLst>
                <a:ext uri="{FF2B5EF4-FFF2-40B4-BE49-F238E27FC236}">
                  <a16:creationId xmlns:a16="http://schemas.microsoft.com/office/drawing/2014/main" xmlns="" id="{05EFB523-9542-6C99-5EDB-E9C37005B9D8}"/>
                </a:ext>
              </a:extLst>
            </p:cNvPr>
            <p:cNvSpPr/>
            <p:nvPr/>
          </p:nvSpPr>
          <p:spPr>
            <a:xfrm>
              <a:off x="588038" y="1254391"/>
              <a:ext cx="7929618" cy="621045"/>
            </a:xfrm>
            <a:prstGeom prst="roundRect">
              <a:avLst/>
            </a:prstGeom>
            <a:solidFill>
              <a:srgbClr val="EB7321"/>
            </a:solidFill>
            <a:effectLst>
              <a:innerShdw blurRad="114300">
                <a:prstClr val="black"/>
              </a:innerShdw>
            </a:effectLst>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Στρογγυλεμένο ορθογώνιο 4">
              <a:extLst>
                <a:ext uri="{FF2B5EF4-FFF2-40B4-BE49-F238E27FC236}">
                  <a16:creationId xmlns:a16="http://schemas.microsoft.com/office/drawing/2014/main" xmlns="" id="{6433C224-2C92-0021-F6A4-70F5825393FA}"/>
                </a:ext>
              </a:extLst>
            </p:cNvPr>
            <p:cNvSpPr/>
            <p:nvPr/>
          </p:nvSpPr>
          <p:spPr>
            <a:xfrm>
              <a:off x="732590" y="1302922"/>
              <a:ext cx="7531326" cy="560411"/>
            </a:xfrm>
            <a:prstGeom prst="rect">
              <a:avLst/>
            </a:prstGeom>
            <a:noFill/>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Σύνδεση </a:t>
              </a:r>
              <a:r>
                <a:rPr lang="el-GR" sz="2000" b="1" dirty="0" err="1" smtClean="0">
                  <a:solidFill>
                    <a:schemeClr val="bg1"/>
                  </a:solidFill>
                  <a:effectLst>
                    <a:outerShdw blurRad="38100" dist="38100" dir="2700000" algn="tl">
                      <a:srgbClr val="000000">
                        <a:alpha val="43137"/>
                      </a:srgbClr>
                    </a:outerShdw>
                  </a:effectLst>
                </a:rPr>
                <a:t>ΕξΑΕ</a:t>
              </a:r>
              <a:r>
                <a:rPr lang="el-GR" sz="2000" b="1" dirty="0" smtClean="0">
                  <a:solidFill>
                    <a:schemeClr val="bg1"/>
                  </a:solidFill>
                  <a:effectLst>
                    <a:outerShdw blurRad="38100" dist="38100" dir="2700000" algn="tl">
                      <a:srgbClr val="000000">
                        <a:alpha val="43137"/>
                      </a:srgbClr>
                    </a:outerShdw>
                  </a:effectLst>
                </a:rPr>
                <a:t> &amp; </a:t>
              </a:r>
              <a:r>
                <a:rPr lang="el-GR" sz="2000" b="1" dirty="0" err="1" smtClean="0">
                  <a:solidFill>
                    <a:schemeClr val="bg1"/>
                  </a:solidFill>
                  <a:effectLst>
                    <a:outerShdw blurRad="38100" dist="38100" dir="2700000" algn="tl">
                      <a:srgbClr val="000000">
                        <a:alpha val="43137"/>
                      </a:srgbClr>
                    </a:outerShdw>
                  </a:effectLst>
                </a:rPr>
                <a:t>πολυμεσικής</a:t>
              </a:r>
              <a:r>
                <a:rPr lang="el-GR" sz="2000" b="1" dirty="0" smtClean="0">
                  <a:solidFill>
                    <a:schemeClr val="bg1"/>
                  </a:solidFill>
                  <a:effectLst>
                    <a:outerShdw blurRad="38100" dist="38100" dir="2700000" algn="tl">
                      <a:srgbClr val="000000">
                        <a:alpha val="43137"/>
                      </a:srgbClr>
                    </a:outerShdw>
                  </a:effectLst>
                </a:rPr>
                <a:t> μάθησης με πράξη</a:t>
              </a: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Μεταφορά θεωρητικών μοντέλων σε επιμορφωτικό σχεδιασμό</a:t>
              </a: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rPr>
                <a:t>Πρόταση παιδαγωγικού πλαισίου συνεργατικών έργων</a:t>
              </a:r>
            </a:p>
          </p:txBody>
        </p:sp>
      </p:grpSp>
      <p:sp>
        <p:nvSpPr>
          <p:cNvPr id="27" name="26 - Στρογγυλεμένο ορθογώνιο">
            <a:extLst>
              <a:ext uri="{FF2B5EF4-FFF2-40B4-BE49-F238E27FC236}">
                <a16:creationId xmlns:a16="http://schemas.microsoft.com/office/drawing/2014/main" xmlns="" id="{074E9575-E140-8287-2E39-885FA36F76B5}"/>
              </a:ext>
            </a:extLst>
          </p:cNvPr>
          <p:cNvSpPr/>
          <p:nvPr/>
        </p:nvSpPr>
        <p:spPr>
          <a:xfrm>
            <a:off x="2699657" y="5450008"/>
            <a:ext cx="6458857" cy="1407992"/>
          </a:xfrm>
          <a:prstGeom prst="roundRect">
            <a:avLst/>
          </a:prstGeom>
          <a:solidFill>
            <a:srgbClr val="90CCAF"/>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sp>
      <p:pic>
        <p:nvPicPr>
          <p:cNvPr id="7179" name="28 - Εικόνα" descr="Στιγμιότυπο οθόνης 2024-05-01 122608-depositphotos-bgremover.png">
            <a:extLst>
              <a:ext uri="{FF2B5EF4-FFF2-40B4-BE49-F238E27FC236}">
                <a16:creationId xmlns:a16="http://schemas.microsoft.com/office/drawing/2014/main" xmlns="" id="{AC03C4E5-93C6-01C5-C066-364952D1753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9488" y="3063195"/>
            <a:ext cx="1255712" cy="710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1" name="30 - Εικόνα" descr="αρχείο λήψης.jpg">
            <a:extLst>
              <a:ext uri="{FF2B5EF4-FFF2-40B4-BE49-F238E27FC236}">
                <a16:creationId xmlns:a16="http://schemas.microsoft.com/office/drawing/2014/main" xmlns="" id="{26CD4966-E358-AD35-07F6-6F2502170ED6}"/>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6904" y="1886858"/>
            <a:ext cx="1214438" cy="464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783DEE36-BFE7-EACF-308D-69D430ED1225}"/>
              </a:ext>
            </a:extLst>
          </p:cNvPr>
          <p:cNvSpPr txBox="1"/>
          <p:nvPr/>
        </p:nvSpPr>
        <p:spPr>
          <a:xfrm>
            <a:off x="2917371" y="5531116"/>
            <a:ext cx="622662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latin typeface="+mn-lt"/>
                <a:cs typeface="+mn-cs"/>
              </a:rPr>
              <a:t>Αξιοποίηση της πλατφόρμας </a:t>
            </a:r>
            <a:r>
              <a:rPr lang="el-GR" sz="2000" b="1" dirty="0" err="1" smtClean="0">
                <a:solidFill>
                  <a:schemeClr val="bg1"/>
                </a:solidFill>
                <a:effectLst>
                  <a:outerShdw blurRad="38100" dist="38100" dir="2700000" algn="tl">
                    <a:srgbClr val="000000">
                      <a:alpha val="43137"/>
                    </a:srgbClr>
                  </a:outerShdw>
                </a:effectLst>
                <a:latin typeface="+mn-lt"/>
                <a:cs typeface="+mn-cs"/>
              </a:rPr>
              <a:t>eTwinning</a:t>
            </a:r>
            <a:endParaRPr lang="el-GR" sz="2000" b="1" dirty="0" smtClean="0">
              <a:solidFill>
                <a:schemeClr val="bg1"/>
              </a:solidFill>
              <a:effectLst>
                <a:outerShdw blurRad="38100" dist="38100" dir="2700000" algn="tl">
                  <a:srgbClr val="000000">
                    <a:alpha val="43137"/>
                  </a:srgbClr>
                </a:outerShdw>
              </a:effectLst>
              <a:latin typeface="+mn-lt"/>
              <a:cs typeface="+mn-cs"/>
            </a:endParaRP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latin typeface="+mn-lt"/>
                <a:cs typeface="+mn-cs"/>
              </a:rPr>
              <a:t>Καλλιέργεια ευρωπαϊκής συνεργασίας</a:t>
            </a:r>
          </a:p>
          <a:p>
            <a:pPr>
              <a:buFont typeface="Arial" pitchFamily="34" charset="0"/>
              <a:buChar char="•"/>
            </a:pPr>
            <a:r>
              <a:rPr lang="el-GR" sz="2000" b="1" dirty="0" smtClean="0">
                <a:solidFill>
                  <a:schemeClr val="bg1"/>
                </a:solidFill>
                <a:effectLst>
                  <a:outerShdw blurRad="38100" dist="38100" dir="2700000" algn="tl">
                    <a:srgbClr val="000000">
                      <a:alpha val="43137"/>
                    </a:srgbClr>
                  </a:outerShdw>
                </a:effectLst>
                <a:latin typeface="+mn-lt"/>
                <a:cs typeface="+mn-cs"/>
              </a:rPr>
              <a:t>Ενίσχυση επαγγελματικής ανάπτυξης εκπαιδευτικών</a:t>
            </a:r>
          </a:p>
        </p:txBody>
      </p:sp>
      <p:sp>
        <p:nvSpPr>
          <p:cNvPr id="481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cs typeface="Arial" charset="0"/>
            </a:endParaRPr>
          </a:p>
        </p:txBody>
      </p:sp>
      <p:pic>
        <p:nvPicPr>
          <p:cNvPr id="48133" name="Picture 5"/>
          <p:cNvPicPr>
            <a:picLocks noChangeAspect="1" noChangeArrowheads="1"/>
          </p:cNvPicPr>
          <p:nvPr/>
        </p:nvPicPr>
        <p:blipFill>
          <a:blip r:embed="rId5" cstate="print"/>
          <a:srcRect/>
          <a:stretch>
            <a:fillRect/>
          </a:stretch>
        </p:blipFill>
        <p:spPr bwMode="auto">
          <a:xfrm>
            <a:off x="1126898" y="4702628"/>
            <a:ext cx="650255" cy="475796"/>
          </a:xfrm>
          <a:prstGeom prst="rect">
            <a:avLst/>
          </a:prstGeom>
          <a:noFill/>
          <a:ln w="9525">
            <a:noFill/>
            <a:miter lim="800000"/>
            <a:headEnd/>
            <a:tailEnd/>
          </a:ln>
        </p:spPr>
      </p:pic>
      <p:pic>
        <p:nvPicPr>
          <p:cNvPr id="48134" name="Picture 6" descr="C:\Users\user\Downloads\MicrosoftTeams-image (64).png"/>
          <p:cNvPicPr>
            <a:picLocks noChangeAspect="1" noChangeArrowheads="1"/>
          </p:cNvPicPr>
          <p:nvPr/>
        </p:nvPicPr>
        <p:blipFill>
          <a:blip r:embed="rId6" cstate="print"/>
          <a:srcRect/>
          <a:stretch>
            <a:fillRect/>
          </a:stretch>
        </p:blipFill>
        <p:spPr bwMode="auto">
          <a:xfrm>
            <a:off x="1059543" y="6052456"/>
            <a:ext cx="812346" cy="6313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7181"/>
                                        </p:tgtEl>
                                        <p:attrNameLst>
                                          <p:attrName>style.visibility</p:attrName>
                                        </p:attrNameLst>
                                      </p:cBhvr>
                                      <p:to>
                                        <p:strVal val="visible"/>
                                      </p:to>
                                    </p:set>
                                    <p:animEffect transition="in" filter="diamond(in)">
                                      <p:cBhvr>
                                        <p:cTn id="10" dur="2000"/>
                                        <p:tgtEl>
                                          <p:spTgt spid="718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par>
                                <p:cTn id="21" presetID="8" presetClass="entr" presetSubtype="16" fill="hold"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diamond(in)">
                                      <p:cBhvr>
                                        <p:cTn id="23" dur="2000"/>
                                        <p:tgtEl>
                                          <p:spTgt spid="717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par>
                                <p:cTn id="34" presetID="8" presetClass="entr" presetSubtype="16" fill="hold" nodeType="withEffect">
                                  <p:stCondLst>
                                    <p:cond delay="0"/>
                                  </p:stCondLst>
                                  <p:childTnLst>
                                    <p:set>
                                      <p:cBhvr>
                                        <p:cTn id="35" dur="1" fill="hold">
                                          <p:stCondLst>
                                            <p:cond delay="0"/>
                                          </p:stCondLst>
                                        </p:cTn>
                                        <p:tgtEl>
                                          <p:spTgt spid="48133"/>
                                        </p:tgtEl>
                                        <p:attrNameLst>
                                          <p:attrName>style.visibility</p:attrName>
                                        </p:attrNameLst>
                                      </p:cBhvr>
                                      <p:to>
                                        <p:strVal val="visible"/>
                                      </p:to>
                                    </p:set>
                                    <p:animEffect transition="in" filter="diamond(in)">
                                      <p:cBhvr>
                                        <p:cTn id="36" dur="2000"/>
                                        <p:tgtEl>
                                          <p:spTgt spid="4813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ox(i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2000"/>
                                        <p:tgtEl>
                                          <p:spTgt spid="10"/>
                                        </p:tgtEl>
                                      </p:cBhvr>
                                    </p:animEffect>
                                  </p:childTnLst>
                                </p:cTn>
                              </p:par>
                              <p:par>
                                <p:cTn id="47" presetID="8" presetClass="entr" presetSubtype="16" fill="hold" nodeType="withEffect">
                                  <p:stCondLst>
                                    <p:cond delay="0"/>
                                  </p:stCondLst>
                                  <p:childTnLst>
                                    <p:set>
                                      <p:cBhvr>
                                        <p:cTn id="48" dur="1" fill="hold">
                                          <p:stCondLst>
                                            <p:cond delay="0"/>
                                          </p:stCondLst>
                                        </p:cTn>
                                        <p:tgtEl>
                                          <p:spTgt spid="48134"/>
                                        </p:tgtEl>
                                        <p:attrNameLst>
                                          <p:attrName>style.visibility</p:attrName>
                                        </p:attrNameLst>
                                      </p:cBhvr>
                                      <p:to>
                                        <p:strVal val="visible"/>
                                      </p:to>
                                    </p:set>
                                    <p:animEffect transition="in" filter="diamond(in)">
                                      <p:cBhvr>
                                        <p:cTn id="49" dur="2000"/>
                                        <p:tgtEl>
                                          <p:spTgt spid="4813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ox(in)">
                                      <p:cBhvr>
                                        <p:cTn id="54" dur="500"/>
                                        <p:tgtEl>
                                          <p:spTgt spid="27"/>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ox(i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xmlns="" id="{A80C8D4B-A1DC-797F-38AC-AF32BB1A5768}"/>
              </a:ext>
            </a:extLst>
          </p:cNvPr>
          <p:cNvSpPr>
            <a:spLocks noGrp="1"/>
          </p:cNvSpPr>
          <p:nvPr>
            <p:ph type="title"/>
          </p:nvPr>
        </p:nvSpPr>
        <p:spPr>
          <a:xfrm>
            <a:off x="1593542" y="620713"/>
            <a:ext cx="7226608" cy="576262"/>
          </a:xfrm>
        </p:spPr>
        <p:txBody>
          <a:bodyPr>
            <a:normAutofit fontScale="90000"/>
          </a:bodyPr>
          <a:lstStyle/>
          <a:p>
            <a:pPr eaLnBrk="1" hangingPunct="1"/>
            <a:r>
              <a:rPr lang="el-GR" altLang="el-GR" sz="3600"/>
              <a:t>3. Ερευνητικά Ερωτήματα</a:t>
            </a:r>
            <a:endParaRPr lang="el-GR" altLang="el-GR" sz="4000"/>
          </a:p>
        </p:txBody>
      </p:sp>
      <p:sp>
        <p:nvSpPr>
          <p:cNvPr id="10" name="TextBox 7">
            <a:extLst>
              <a:ext uri="{FF2B5EF4-FFF2-40B4-BE49-F238E27FC236}">
                <a16:creationId xmlns:a16="http://schemas.microsoft.com/office/drawing/2014/main" xmlns="" id="{1A1B1C09-87BE-FEBC-B5A4-862770F32592}"/>
              </a:ext>
            </a:extLst>
          </p:cNvPr>
          <p:cNvSpPr txBox="1"/>
          <p:nvPr/>
        </p:nvSpPr>
        <p:spPr>
          <a:xfrm>
            <a:off x="2002972" y="1215887"/>
            <a:ext cx="7489371" cy="1200329"/>
          </a:xfrm>
          <a:prstGeom prst="rect">
            <a:avLst/>
          </a:prstGeom>
          <a:noFill/>
        </p:spPr>
        <p:txBody>
          <a:bodyPr wrap="square">
            <a:spAutoFit/>
          </a:bodyPr>
          <a:lstStyle/>
          <a:p>
            <a:r>
              <a:rPr lang="el-GR" sz="1800" dirty="0" smtClean="0">
                <a:latin typeface="+mn-lt"/>
              </a:rPr>
              <a:t>Το </a:t>
            </a:r>
            <a:r>
              <a:rPr lang="el-GR" sz="1800" dirty="0" err="1" smtClean="0">
                <a:latin typeface="+mn-lt"/>
              </a:rPr>
              <a:t>διαδραστικό</a:t>
            </a:r>
            <a:r>
              <a:rPr lang="el-GR" sz="1800" dirty="0" smtClean="0">
                <a:latin typeface="+mn-lt"/>
              </a:rPr>
              <a:t> εκπαιδευτικό υλικό έχει αναπτυχθεί σύμφωνα με τη μεθοδολογία και τις </a:t>
            </a:r>
            <a:r>
              <a:rPr lang="el-GR" sz="1800" b="1" dirty="0" smtClean="0">
                <a:solidFill>
                  <a:schemeClr val="accent1">
                    <a:lumMod val="75000"/>
                  </a:schemeClr>
                </a:solidFill>
                <a:latin typeface="+mn-lt"/>
              </a:rPr>
              <a:t>αρχές της Εξ Αποστάσεως Εκπαίδευσης</a:t>
            </a:r>
            <a:r>
              <a:rPr lang="el-GR" sz="1800" dirty="0" smtClean="0">
                <a:latin typeface="+mn-lt"/>
              </a:rPr>
              <a:t>, όπως αυτές προσδιορίζονται στην ταξινομία </a:t>
            </a:r>
            <a:r>
              <a:rPr lang="el-GR" sz="1800" dirty="0" err="1" smtClean="0">
                <a:latin typeface="+mn-lt"/>
              </a:rPr>
              <a:t>West–Λιοναράκη</a:t>
            </a:r>
            <a:r>
              <a:rPr lang="el-GR" sz="1800" dirty="0" smtClean="0">
                <a:latin typeface="+mn-lt"/>
              </a:rPr>
              <a:t>;</a:t>
            </a:r>
            <a:r>
              <a:rPr lang="el-GR" sz="1800" dirty="0" smtClean="0"/>
              <a:t/>
            </a:r>
            <a:br>
              <a:rPr lang="el-GR" sz="1800" dirty="0" smtClean="0"/>
            </a:br>
            <a:endParaRPr lang="el-GR" sz="1800" dirty="0" smtClean="0"/>
          </a:p>
        </p:txBody>
      </p:sp>
      <p:sp>
        <p:nvSpPr>
          <p:cNvPr id="13" name="TextBox 7">
            <a:extLst>
              <a:ext uri="{FF2B5EF4-FFF2-40B4-BE49-F238E27FC236}">
                <a16:creationId xmlns:a16="http://schemas.microsoft.com/office/drawing/2014/main" xmlns="" id="{B8D2C252-EEAF-5F71-B2AD-7EED40FA59E6}"/>
              </a:ext>
            </a:extLst>
          </p:cNvPr>
          <p:cNvSpPr txBox="1"/>
          <p:nvPr/>
        </p:nvSpPr>
        <p:spPr>
          <a:xfrm>
            <a:off x="2119086" y="5135157"/>
            <a:ext cx="6618514" cy="1200329"/>
          </a:xfrm>
          <a:prstGeom prst="rect">
            <a:avLst/>
          </a:prstGeom>
          <a:noFill/>
        </p:spPr>
        <p:txBody>
          <a:bodyPr wrap="square" lIns="91440" tIns="45720" rIns="91440" bIns="45720" anchor="t">
            <a:spAutoFit/>
          </a:bodyPr>
          <a:lstStyle/>
          <a:p>
            <a:pPr algn="just">
              <a:defRPr/>
            </a:pPr>
            <a:r>
              <a:rPr lang="el-GR" sz="1800" dirty="0" smtClean="0">
                <a:latin typeface="+mn-lt"/>
              </a:rPr>
              <a:t>Ποιες είναι οι </a:t>
            </a:r>
            <a:r>
              <a:rPr lang="el-GR" sz="1800" b="1" dirty="0" smtClean="0">
                <a:solidFill>
                  <a:schemeClr val="accent1">
                    <a:lumMod val="75000"/>
                  </a:schemeClr>
                </a:solidFill>
                <a:latin typeface="+mn-lt"/>
              </a:rPr>
              <a:t>βασικές προκλήσεις και ευκαιρίες </a:t>
            </a:r>
            <a:r>
              <a:rPr lang="el-GR" sz="1800" dirty="0" smtClean="0">
                <a:latin typeface="+mn-lt"/>
              </a:rPr>
              <a:t>που προκύπτουν κατά τη χρήση της </a:t>
            </a:r>
            <a:r>
              <a:rPr lang="el-GR" sz="1800" dirty="0" err="1" smtClean="0">
                <a:latin typeface="+mn-lt"/>
              </a:rPr>
              <a:t>ΕξΑΕ</a:t>
            </a:r>
            <a:r>
              <a:rPr lang="el-GR" sz="1800" dirty="0" smtClean="0">
                <a:latin typeface="+mn-lt"/>
              </a:rPr>
              <a:t> για τη δημιουργία συνεργατικών διαπολιτισμικών έργων στην </a:t>
            </a:r>
            <a:r>
              <a:rPr lang="el-GR" sz="1800" b="1" dirty="0" smtClean="0">
                <a:solidFill>
                  <a:schemeClr val="accent1">
                    <a:lumMod val="75000"/>
                  </a:schemeClr>
                </a:solidFill>
                <a:latin typeface="+mn-lt"/>
              </a:rPr>
              <a:t>εκπαίδευση των εκπαιδευτικών </a:t>
            </a:r>
            <a:r>
              <a:rPr lang="el-GR" sz="1800" b="1" dirty="0" err="1" smtClean="0">
                <a:solidFill>
                  <a:schemeClr val="accent1">
                    <a:lumMod val="75000"/>
                  </a:schemeClr>
                </a:solidFill>
                <a:latin typeface="+mn-lt"/>
              </a:rPr>
              <a:t>Α'βάθμιας</a:t>
            </a:r>
            <a:r>
              <a:rPr lang="el-GR" sz="1800" b="1" dirty="0" smtClean="0">
                <a:solidFill>
                  <a:schemeClr val="accent1">
                    <a:lumMod val="75000"/>
                  </a:schemeClr>
                </a:solidFill>
                <a:latin typeface="+mn-lt"/>
              </a:rPr>
              <a:t> </a:t>
            </a:r>
            <a:r>
              <a:rPr lang="el-GR" sz="1800" dirty="0" smtClean="0">
                <a:latin typeface="+mn-lt"/>
              </a:rPr>
              <a:t>εκπαίδευσης μέσω της </a:t>
            </a:r>
            <a:r>
              <a:rPr lang="el-GR" sz="1800" b="1" dirty="0" smtClean="0">
                <a:solidFill>
                  <a:schemeClr val="accent1">
                    <a:lumMod val="75000"/>
                  </a:schemeClr>
                </a:solidFill>
                <a:latin typeface="+mn-lt"/>
              </a:rPr>
              <a:t>πλατφόρμας </a:t>
            </a:r>
            <a:r>
              <a:rPr lang="el-GR" sz="1800" b="1" dirty="0" err="1" smtClean="0">
                <a:solidFill>
                  <a:schemeClr val="accent1">
                    <a:lumMod val="75000"/>
                  </a:schemeClr>
                </a:solidFill>
                <a:latin typeface="+mn-lt"/>
              </a:rPr>
              <a:t>eTwinning</a:t>
            </a:r>
            <a:r>
              <a:rPr lang="el-GR" sz="1800" b="1" dirty="0" smtClean="0">
                <a:solidFill>
                  <a:schemeClr val="accent1">
                    <a:lumMod val="75000"/>
                  </a:schemeClr>
                </a:solidFill>
                <a:latin typeface="+mn-lt"/>
              </a:rPr>
              <a:t>;</a:t>
            </a:r>
            <a:endParaRPr lang="el-GR" sz="1800" b="1" dirty="0">
              <a:solidFill>
                <a:schemeClr val="accent1">
                  <a:lumMod val="75000"/>
                </a:schemeClr>
              </a:solidFill>
              <a:latin typeface="+mn-lt"/>
            </a:endParaRPr>
          </a:p>
        </p:txBody>
      </p:sp>
      <p:grpSp>
        <p:nvGrpSpPr>
          <p:cNvPr id="19" name="18 - Ομάδα"/>
          <p:cNvGrpSpPr/>
          <p:nvPr/>
        </p:nvGrpSpPr>
        <p:grpSpPr>
          <a:xfrm>
            <a:off x="1219202" y="1320801"/>
            <a:ext cx="711200" cy="682171"/>
            <a:chOff x="972458" y="1364343"/>
            <a:chExt cx="711200" cy="682171"/>
          </a:xfrm>
        </p:grpSpPr>
        <p:sp>
          <p:nvSpPr>
            <p:cNvPr id="18" name="17 - Έλλειψη"/>
            <p:cNvSpPr/>
            <p:nvPr/>
          </p:nvSpPr>
          <p:spPr>
            <a:xfrm>
              <a:off x="972458" y="1364343"/>
              <a:ext cx="711200" cy="68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22">
              <a:extLst>
                <a:ext uri="{FF2B5EF4-FFF2-40B4-BE49-F238E27FC236}">
                  <a16:creationId xmlns:a16="http://schemas.microsoft.com/office/drawing/2014/main" xmlns="" id="{2B3B58AD-0177-5820-6B9D-EB92280D88E2}"/>
                </a:ext>
              </a:extLst>
            </p:cNvPr>
            <p:cNvSpPr txBox="1"/>
            <p:nvPr/>
          </p:nvSpPr>
          <p:spPr>
            <a:xfrm>
              <a:off x="1103767" y="1476603"/>
              <a:ext cx="571500" cy="461962"/>
            </a:xfrm>
            <a:prstGeom prst="rect">
              <a:avLst/>
            </a:prstGeom>
            <a:noFill/>
          </p:spPr>
          <p:txBody>
            <a:bodyPr>
              <a:spAutoFit/>
            </a:bodyPr>
            <a:lstStyle/>
            <a:p>
              <a:pPr>
                <a:defRPr/>
              </a:pPr>
              <a:r>
                <a:rPr lang="el-GR" b="1" dirty="0">
                  <a:solidFill>
                    <a:schemeClr val="accent6">
                      <a:lumMod val="50000"/>
                    </a:schemeClr>
                  </a:solidFill>
                </a:rPr>
                <a:t>1</a:t>
              </a:r>
              <a:r>
                <a:rPr lang="el-GR" b="1" baseline="30000" dirty="0">
                  <a:solidFill>
                    <a:schemeClr val="accent6">
                      <a:lumMod val="50000"/>
                    </a:schemeClr>
                  </a:solidFill>
                </a:rPr>
                <a:t>ο</a:t>
              </a:r>
              <a:r>
                <a:rPr lang="el-GR" b="1" dirty="0">
                  <a:solidFill>
                    <a:schemeClr val="accent6">
                      <a:lumMod val="50000"/>
                    </a:schemeClr>
                  </a:solidFill>
                </a:rPr>
                <a:t> </a:t>
              </a:r>
            </a:p>
          </p:txBody>
        </p:sp>
      </p:grpSp>
      <p:pic>
        <p:nvPicPr>
          <p:cNvPr id="47105" name="Picture 1"/>
          <p:cNvPicPr>
            <a:picLocks noChangeAspect="1" noChangeArrowheads="1"/>
          </p:cNvPicPr>
          <p:nvPr/>
        </p:nvPicPr>
        <p:blipFill>
          <a:blip r:embed="rId2" cstate="print"/>
          <a:srcRect/>
          <a:stretch>
            <a:fillRect/>
          </a:stretch>
        </p:blipFill>
        <p:spPr bwMode="auto">
          <a:xfrm>
            <a:off x="6486753" y="232228"/>
            <a:ext cx="1597705" cy="906147"/>
          </a:xfrm>
          <a:prstGeom prst="rect">
            <a:avLst/>
          </a:prstGeom>
          <a:noFill/>
          <a:ln w="9525">
            <a:noFill/>
            <a:miter lim="800000"/>
            <a:headEnd/>
            <a:tailEnd/>
          </a:ln>
        </p:spPr>
      </p:pic>
      <p:grpSp>
        <p:nvGrpSpPr>
          <p:cNvPr id="20" name="19 - Ομάδα"/>
          <p:cNvGrpSpPr/>
          <p:nvPr/>
        </p:nvGrpSpPr>
        <p:grpSpPr>
          <a:xfrm>
            <a:off x="1270001" y="2286000"/>
            <a:ext cx="711200" cy="682171"/>
            <a:chOff x="972458" y="1364343"/>
            <a:chExt cx="711200" cy="682171"/>
          </a:xfrm>
        </p:grpSpPr>
        <p:sp>
          <p:nvSpPr>
            <p:cNvPr id="21" name="20 - Έλλειψη"/>
            <p:cNvSpPr/>
            <p:nvPr/>
          </p:nvSpPr>
          <p:spPr>
            <a:xfrm>
              <a:off x="972458" y="1364343"/>
              <a:ext cx="711200" cy="68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2">
              <a:extLst>
                <a:ext uri="{FF2B5EF4-FFF2-40B4-BE49-F238E27FC236}">
                  <a16:creationId xmlns:a16="http://schemas.microsoft.com/office/drawing/2014/main" xmlns="" id="{2B3B58AD-0177-5820-6B9D-EB92280D88E2}"/>
                </a:ext>
              </a:extLst>
            </p:cNvPr>
            <p:cNvSpPr txBox="1"/>
            <p:nvPr/>
          </p:nvSpPr>
          <p:spPr>
            <a:xfrm>
              <a:off x="1103767" y="1476603"/>
              <a:ext cx="571500" cy="461962"/>
            </a:xfrm>
            <a:prstGeom prst="rect">
              <a:avLst/>
            </a:prstGeom>
            <a:noFill/>
          </p:spPr>
          <p:txBody>
            <a:bodyPr>
              <a:spAutoFit/>
            </a:bodyPr>
            <a:lstStyle/>
            <a:p>
              <a:pPr>
                <a:defRPr/>
              </a:pPr>
              <a:r>
                <a:rPr lang="el-GR" b="1" dirty="0">
                  <a:solidFill>
                    <a:schemeClr val="accent6">
                      <a:lumMod val="50000"/>
                    </a:schemeClr>
                  </a:solidFill>
                </a:rPr>
                <a:t>2</a:t>
              </a:r>
              <a:r>
                <a:rPr lang="el-GR" b="1" baseline="30000" dirty="0" smtClean="0">
                  <a:solidFill>
                    <a:schemeClr val="accent6">
                      <a:lumMod val="50000"/>
                    </a:schemeClr>
                  </a:solidFill>
                </a:rPr>
                <a:t>ο</a:t>
              </a:r>
              <a:r>
                <a:rPr lang="el-GR" b="1" dirty="0" smtClean="0">
                  <a:solidFill>
                    <a:schemeClr val="accent6">
                      <a:lumMod val="50000"/>
                    </a:schemeClr>
                  </a:solidFill>
                </a:rPr>
                <a:t> </a:t>
              </a:r>
              <a:endParaRPr lang="el-GR" b="1" dirty="0">
                <a:solidFill>
                  <a:schemeClr val="accent6">
                    <a:lumMod val="50000"/>
                  </a:schemeClr>
                </a:solidFill>
              </a:endParaRPr>
            </a:p>
          </p:txBody>
        </p:sp>
      </p:grpSp>
      <p:grpSp>
        <p:nvGrpSpPr>
          <p:cNvPr id="23" name="22 - Ομάδα"/>
          <p:cNvGrpSpPr/>
          <p:nvPr/>
        </p:nvGrpSpPr>
        <p:grpSpPr>
          <a:xfrm>
            <a:off x="1262744" y="3222173"/>
            <a:ext cx="711200" cy="682171"/>
            <a:chOff x="972458" y="1364343"/>
            <a:chExt cx="711200" cy="682171"/>
          </a:xfrm>
        </p:grpSpPr>
        <p:sp>
          <p:nvSpPr>
            <p:cNvPr id="24" name="23 - Έλλειψη"/>
            <p:cNvSpPr/>
            <p:nvPr/>
          </p:nvSpPr>
          <p:spPr>
            <a:xfrm>
              <a:off x="972458" y="1364343"/>
              <a:ext cx="711200" cy="68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2">
              <a:extLst>
                <a:ext uri="{FF2B5EF4-FFF2-40B4-BE49-F238E27FC236}">
                  <a16:creationId xmlns:a16="http://schemas.microsoft.com/office/drawing/2014/main" xmlns="" id="{2B3B58AD-0177-5820-6B9D-EB92280D88E2}"/>
                </a:ext>
              </a:extLst>
            </p:cNvPr>
            <p:cNvSpPr txBox="1"/>
            <p:nvPr/>
          </p:nvSpPr>
          <p:spPr>
            <a:xfrm>
              <a:off x="1103767" y="1476603"/>
              <a:ext cx="571500" cy="461962"/>
            </a:xfrm>
            <a:prstGeom prst="rect">
              <a:avLst/>
            </a:prstGeom>
            <a:noFill/>
          </p:spPr>
          <p:txBody>
            <a:bodyPr>
              <a:spAutoFit/>
            </a:bodyPr>
            <a:lstStyle/>
            <a:p>
              <a:pPr>
                <a:defRPr/>
              </a:pPr>
              <a:r>
                <a:rPr lang="el-GR" b="1" dirty="0">
                  <a:solidFill>
                    <a:schemeClr val="accent6">
                      <a:lumMod val="50000"/>
                    </a:schemeClr>
                  </a:solidFill>
                </a:rPr>
                <a:t>3</a:t>
              </a:r>
              <a:r>
                <a:rPr lang="el-GR" b="1" baseline="30000" dirty="0" smtClean="0">
                  <a:solidFill>
                    <a:schemeClr val="accent6">
                      <a:lumMod val="50000"/>
                    </a:schemeClr>
                  </a:solidFill>
                </a:rPr>
                <a:t>ο</a:t>
              </a:r>
              <a:r>
                <a:rPr lang="el-GR" b="1" dirty="0" smtClean="0">
                  <a:solidFill>
                    <a:schemeClr val="accent6">
                      <a:lumMod val="50000"/>
                    </a:schemeClr>
                  </a:solidFill>
                </a:rPr>
                <a:t> </a:t>
              </a:r>
              <a:endParaRPr lang="el-GR" b="1" dirty="0">
                <a:solidFill>
                  <a:schemeClr val="accent6">
                    <a:lumMod val="50000"/>
                  </a:schemeClr>
                </a:solidFill>
              </a:endParaRPr>
            </a:p>
          </p:txBody>
        </p:sp>
      </p:grpSp>
      <p:grpSp>
        <p:nvGrpSpPr>
          <p:cNvPr id="26" name="25 - Ομάδα"/>
          <p:cNvGrpSpPr/>
          <p:nvPr/>
        </p:nvGrpSpPr>
        <p:grpSpPr>
          <a:xfrm>
            <a:off x="1313544" y="4230915"/>
            <a:ext cx="711200" cy="682171"/>
            <a:chOff x="972458" y="1364343"/>
            <a:chExt cx="711200" cy="682171"/>
          </a:xfrm>
        </p:grpSpPr>
        <p:sp>
          <p:nvSpPr>
            <p:cNvPr id="27" name="26 - Έλλειψη"/>
            <p:cNvSpPr/>
            <p:nvPr/>
          </p:nvSpPr>
          <p:spPr>
            <a:xfrm>
              <a:off x="972458" y="1364343"/>
              <a:ext cx="711200" cy="68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2">
              <a:extLst>
                <a:ext uri="{FF2B5EF4-FFF2-40B4-BE49-F238E27FC236}">
                  <a16:creationId xmlns:a16="http://schemas.microsoft.com/office/drawing/2014/main" xmlns="" id="{2B3B58AD-0177-5820-6B9D-EB92280D88E2}"/>
                </a:ext>
              </a:extLst>
            </p:cNvPr>
            <p:cNvSpPr txBox="1"/>
            <p:nvPr/>
          </p:nvSpPr>
          <p:spPr>
            <a:xfrm>
              <a:off x="1103767" y="1476603"/>
              <a:ext cx="571500" cy="461962"/>
            </a:xfrm>
            <a:prstGeom prst="rect">
              <a:avLst/>
            </a:prstGeom>
            <a:noFill/>
          </p:spPr>
          <p:txBody>
            <a:bodyPr>
              <a:spAutoFit/>
            </a:bodyPr>
            <a:lstStyle/>
            <a:p>
              <a:pPr>
                <a:defRPr/>
              </a:pPr>
              <a:r>
                <a:rPr lang="el-GR" b="1" dirty="0">
                  <a:solidFill>
                    <a:schemeClr val="accent6">
                      <a:lumMod val="50000"/>
                    </a:schemeClr>
                  </a:solidFill>
                </a:rPr>
                <a:t>4</a:t>
              </a:r>
              <a:r>
                <a:rPr lang="el-GR" b="1" baseline="30000" dirty="0" smtClean="0">
                  <a:solidFill>
                    <a:schemeClr val="accent6">
                      <a:lumMod val="50000"/>
                    </a:schemeClr>
                  </a:solidFill>
                </a:rPr>
                <a:t>ο</a:t>
              </a:r>
              <a:r>
                <a:rPr lang="el-GR" b="1" dirty="0" smtClean="0">
                  <a:solidFill>
                    <a:schemeClr val="accent6">
                      <a:lumMod val="50000"/>
                    </a:schemeClr>
                  </a:solidFill>
                </a:rPr>
                <a:t> </a:t>
              </a:r>
              <a:endParaRPr lang="el-GR" b="1" dirty="0">
                <a:solidFill>
                  <a:schemeClr val="accent6">
                    <a:lumMod val="50000"/>
                  </a:schemeClr>
                </a:solidFill>
              </a:endParaRPr>
            </a:p>
          </p:txBody>
        </p:sp>
      </p:grpSp>
      <p:grpSp>
        <p:nvGrpSpPr>
          <p:cNvPr id="29" name="28 - Ομάδα"/>
          <p:cNvGrpSpPr/>
          <p:nvPr/>
        </p:nvGrpSpPr>
        <p:grpSpPr>
          <a:xfrm>
            <a:off x="1277258" y="5370287"/>
            <a:ext cx="711200" cy="682171"/>
            <a:chOff x="972458" y="1364343"/>
            <a:chExt cx="711200" cy="682171"/>
          </a:xfrm>
        </p:grpSpPr>
        <p:sp>
          <p:nvSpPr>
            <p:cNvPr id="30" name="29 - Έλλειψη"/>
            <p:cNvSpPr/>
            <p:nvPr/>
          </p:nvSpPr>
          <p:spPr>
            <a:xfrm>
              <a:off x="972458" y="1364343"/>
              <a:ext cx="711200" cy="682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TextBox 22">
              <a:extLst>
                <a:ext uri="{FF2B5EF4-FFF2-40B4-BE49-F238E27FC236}">
                  <a16:creationId xmlns:a16="http://schemas.microsoft.com/office/drawing/2014/main" xmlns="" id="{2B3B58AD-0177-5820-6B9D-EB92280D88E2}"/>
                </a:ext>
              </a:extLst>
            </p:cNvPr>
            <p:cNvSpPr txBox="1"/>
            <p:nvPr/>
          </p:nvSpPr>
          <p:spPr>
            <a:xfrm>
              <a:off x="1103767" y="1476603"/>
              <a:ext cx="571500" cy="461962"/>
            </a:xfrm>
            <a:prstGeom prst="rect">
              <a:avLst/>
            </a:prstGeom>
            <a:noFill/>
          </p:spPr>
          <p:txBody>
            <a:bodyPr>
              <a:spAutoFit/>
            </a:bodyPr>
            <a:lstStyle/>
            <a:p>
              <a:pPr>
                <a:defRPr/>
              </a:pPr>
              <a:r>
                <a:rPr lang="el-GR" b="1" dirty="0">
                  <a:solidFill>
                    <a:schemeClr val="accent6">
                      <a:lumMod val="50000"/>
                    </a:schemeClr>
                  </a:solidFill>
                </a:rPr>
                <a:t>5</a:t>
              </a:r>
              <a:r>
                <a:rPr lang="el-GR" b="1" baseline="30000" dirty="0" smtClean="0">
                  <a:solidFill>
                    <a:schemeClr val="accent6">
                      <a:lumMod val="50000"/>
                    </a:schemeClr>
                  </a:solidFill>
                </a:rPr>
                <a:t>ο</a:t>
              </a:r>
              <a:r>
                <a:rPr lang="el-GR" b="1" dirty="0" smtClean="0">
                  <a:solidFill>
                    <a:schemeClr val="accent6">
                      <a:lumMod val="50000"/>
                    </a:schemeClr>
                  </a:solidFill>
                </a:rPr>
                <a:t> </a:t>
              </a:r>
              <a:endParaRPr lang="el-GR" b="1" dirty="0">
                <a:solidFill>
                  <a:schemeClr val="accent6">
                    <a:lumMod val="50000"/>
                  </a:schemeClr>
                </a:solidFill>
              </a:endParaRPr>
            </a:p>
          </p:txBody>
        </p:sp>
      </p:grpSp>
      <p:sp>
        <p:nvSpPr>
          <p:cNvPr id="32" name="TextBox 7">
            <a:extLst>
              <a:ext uri="{FF2B5EF4-FFF2-40B4-BE49-F238E27FC236}">
                <a16:creationId xmlns:a16="http://schemas.microsoft.com/office/drawing/2014/main" xmlns="" id="{1A1B1C09-87BE-FEBC-B5A4-862770F32592}"/>
              </a:ext>
            </a:extLst>
          </p:cNvPr>
          <p:cNvSpPr txBox="1"/>
          <p:nvPr/>
        </p:nvSpPr>
        <p:spPr>
          <a:xfrm>
            <a:off x="2083846" y="2181087"/>
            <a:ext cx="6711811" cy="923330"/>
          </a:xfrm>
          <a:prstGeom prst="rect">
            <a:avLst/>
          </a:prstGeom>
          <a:noFill/>
        </p:spPr>
        <p:txBody>
          <a:bodyPr wrap="square">
            <a:spAutoFit/>
          </a:bodyPr>
          <a:lstStyle/>
          <a:p>
            <a:pPr lvl="0"/>
            <a:r>
              <a:rPr lang="el-GR" sz="1800" dirty="0" smtClean="0">
                <a:latin typeface="+mn-lt"/>
              </a:rPr>
              <a:t>Ο σχεδιασμός του </a:t>
            </a:r>
            <a:r>
              <a:rPr lang="el-GR" sz="1800" dirty="0" err="1" smtClean="0">
                <a:latin typeface="+mn-lt"/>
              </a:rPr>
              <a:t>διαδραστικού</a:t>
            </a:r>
            <a:r>
              <a:rPr lang="el-GR" sz="1800" dirty="0" smtClean="0">
                <a:latin typeface="+mn-lt"/>
              </a:rPr>
              <a:t> εκπαιδευτικού υλικού ευθυγραμμίζεται με τις </a:t>
            </a:r>
            <a:r>
              <a:rPr lang="el-GR" sz="1800" b="1" dirty="0" smtClean="0">
                <a:solidFill>
                  <a:schemeClr val="accent1">
                    <a:lumMod val="75000"/>
                  </a:schemeClr>
                </a:solidFill>
                <a:latin typeface="+mn-lt"/>
              </a:rPr>
              <a:t>αρχές της </a:t>
            </a:r>
            <a:r>
              <a:rPr lang="el-GR" sz="1800" b="1" dirty="0" err="1" smtClean="0">
                <a:solidFill>
                  <a:schemeClr val="accent1">
                    <a:lumMod val="75000"/>
                  </a:schemeClr>
                </a:solidFill>
                <a:latin typeface="+mn-lt"/>
              </a:rPr>
              <a:t>πολυμεσικής</a:t>
            </a:r>
            <a:r>
              <a:rPr lang="el-GR" sz="1800" b="1" dirty="0" smtClean="0">
                <a:solidFill>
                  <a:schemeClr val="accent1">
                    <a:lumMod val="75000"/>
                  </a:schemeClr>
                </a:solidFill>
                <a:latin typeface="+mn-lt"/>
              </a:rPr>
              <a:t> μάθησης</a:t>
            </a:r>
            <a:r>
              <a:rPr lang="el-GR" sz="1800" dirty="0" smtClean="0">
                <a:latin typeface="+mn-lt"/>
              </a:rPr>
              <a:t>, όπως διατυπώνονται από τον </a:t>
            </a:r>
            <a:r>
              <a:rPr lang="el-GR" sz="1800" dirty="0" err="1" smtClean="0">
                <a:latin typeface="+mn-lt"/>
              </a:rPr>
              <a:t>Maye</a:t>
            </a:r>
            <a:r>
              <a:rPr lang="en-US" sz="1800" dirty="0" smtClean="0">
                <a:latin typeface="+mn-lt"/>
              </a:rPr>
              <a:t>r</a:t>
            </a:r>
            <a:r>
              <a:rPr lang="el-GR" sz="1800" dirty="0" smtClean="0">
                <a:latin typeface="+mn-lt"/>
              </a:rPr>
              <a:t>;</a:t>
            </a:r>
          </a:p>
        </p:txBody>
      </p:sp>
      <p:sp>
        <p:nvSpPr>
          <p:cNvPr id="33" name="TextBox 7">
            <a:extLst>
              <a:ext uri="{FF2B5EF4-FFF2-40B4-BE49-F238E27FC236}">
                <a16:creationId xmlns:a16="http://schemas.microsoft.com/office/drawing/2014/main" xmlns="" id="{1A1B1C09-87BE-FEBC-B5A4-862770F32592}"/>
              </a:ext>
            </a:extLst>
          </p:cNvPr>
          <p:cNvSpPr txBox="1"/>
          <p:nvPr/>
        </p:nvSpPr>
        <p:spPr>
          <a:xfrm>
            <a:off x="2112874" y="3197088"/>
            <a:ext cx="7031126" cy="923330"/>
          </a:xfrm>
          <a:prstGeom prst="rect">
            <a:avLst/>
          </a:prstGeom>
          <a:noFill/>
        </p:spPr>
        <p:txBody>
          <a:bodyPr wrap="square">
            <a:spAutoFit/>
          </a:bodyPr>
          <a:lstStyle/>
          <a:p>
            <a:r>
              <a:rPr lang="el-GR" sz="1800" dirty="0" smtClean="0">
                <a:latin typeface="+mn-lt"/>
              </a:rPr>
              <a:t>Πώς η χρήση συνεργατικών έργων στην πλατφόρμα </a:t>
            </a:r>
            <a:r>
              <a:rPr lang="el-GR" sz="1800" dirty="0" err="1" smtClean="0">
                <a:latin typeface="+mn-lt"/>
              </a:rPr>
              <a:t>eTwinning</a:t>
            </a:r>
            <a:r>
              <a:rPr lang="el-GR" sz="1800" dirty="0" smtClean="0">
                <a:latin typeface="+mn-lt"/>
              </a:rPr>
              <a:t> επηρεάζει την </a:t>
            </a:r>
            <a:r>
              <a:rPr lang="el-GR" sz="1800" b="1" dirty="0" smtClean="0">
                <a:solidFill>
                  <a:schemeClr val="accent1">
                    <a:lumMod val="75000"/>
                  </a:schemeClr>
                </a:solidFill>
                <a:latin typeface="+mn-lt"/>
              </a:rPr>
              <a:t>ανάπτυξη των επαγγελματικών δεξιοτήτων </a:t>
            </a:r>
            <a:r>
              <a:rPr lang="el-GR" sz="1800" dirty="0" smtClean="0">
                <a:latin typeface="+mn-lt"/>
              </a:rPr>
              <a:t>και την </a:t>
            </a:r>
            <a:r>
              <a:rPr lang="el-GR" sz="1800" b="1" dirty="0" smtClean="0">
                <a:solidFill>
                  <a:schemeClr val="accent1">
                    <a:lumMod val="75000"/>
                  </a:schemeClr>
                </a:solidFill>
                <a:latin typeface="+mn-lt"/>
              </a:rPr>
              <a:t>καλλιέργεια συνεργατικού πνεύματος</a:t>
            </a:r>
            <a:r>
              <a:rPr lang="el-GR" sz="1800" dirty="0" smtClean="0">
                <a:latin typeface="+mn-lt"/>
              </a:rPr>
              <a:t> στους εκπαιδευτικούς </a:t>
            </a:r>
            <a:r>
              <a:rPr lang="el-GR" sz="1800" b="1" dirty="0" err="1" smtClean="0">
                <a:solidFill>
                  <a:schemeClr val="accent1">
                    <a:lumMod val="75000"/>
                  </a:schemeClr>
                </a:solidFill>
                <a:latin typeface="+mn-lt"/>
              </a:rPr>
              <a:t>Α'βάθμιας</a:t>
            </a:r>
            <a:r>
              <a:rPr lang="el-GR" sz="1800" b="1" dirty="0" smtClean="0">
                <a:solidFill>
                  <a:schemeClr val="accent1">
                    <a:lumMod val="75000"/>
                  </a:schemeClr>
                </a:solidFill>
                <a:latin typeface="+mn-lt"/>
              </a:rPr>
              <a:t> εκπαίδευση;</a:t>
            </a:r>
          </a:p>
        </p:txBody>
      </p:sp>
      <p:sp>
        <p:nvSpPr>
          <p:cNvPr id="34" name="TextBox 7">
            <a:extLst>
              <a:ext uri="{FF2B5EF4-FFF2-40B4-BE49-F238E27FC236}">
                <a16:creationId xmlns:a16="http://schemas.microsoft.com/office/drawing/2014/main" xmlns="" id="{1A1B1C09-87BE-FEBC-B5A4-862770F32592}"/>
              </a:ext>
            </a:extLst>
          </p:cNvPr>
          <p:cNvSpPr txBox="1"/>
          <p:nvPr/>
        </p:nvSpPr>
        <p:spPr>
          <a:xfrm>
            <a:off x="2148116" y="4140516"/>
            <a:ext cx="6734627" cy="923330"/>
          </a:xfrm>
          <a:prstGeom prst="rect">
            <a:avLst/>
          </a:prstGeom>
          <a:noFill/>
        </p:spPr>
        <p:txBody>
          <a:bodyPr wrap="square">
            <a:spAutoFit/>
          </a:bodyPr>
          <a:lstStyle/>
          <a:p>
            <a:r>
              <a:rPr lang="el-GR" sz="1800" dirty="0" smtClean="0">
                <a:latin typeface="+mn-lt"/>
              </a:rPr>
              <a:t>Ποιες είναι </a:t>
            </a:r>
            <a:r>
              <a:rPr lang="el-GR" sz="1800" b="1" dirty="0" smtClean="0">
                <a:solidFill>
                  <a:schemeClr val="accent1">
                    <a:lumMod val="75000"/>
                  </a:schemeClr>
                </a:solidFill>
                <a:latin typeface="+mn-lt"/>
              </a:rPr>
              <a:t>οι αντιδράσεις και οι στάσεις των εκπαιδευτικών </a:t>
            </a:r>
            <a:r>
              <a:rPr lang="el-GR" sz="1800" dirty="0" smtClean="0">
                <a:latin typeface="+mn-lt"/>
              </a:rPr>
              <a:t>απέναντι στην εφαρμογή διαπολιτισμικών προσεγγίσεων στην </a:t>
            </a:r>
            <a:r>
              <a:rPr lang="el-GR" sz="1800" dirty="0" err="1" smtClean="0">
                <a:latin typeface="+mn-lt"/>
              </a:rPr>
              <a:t>ΕξΑΕ</a:t>
            </a:r>
            <a:r>
              <a:rPr lang="el-GR" sz="1800" dirty="0" smtClean="0">
                <a:latin typeface="+mn-lt"/>
              </a:rPr>
              <a:t> μέσω της πλατφόρμας </a:t>
            </a:r>
            <a:r>
              <a:rPr lang="el-GR" sz="1800" dirty="0" err="1" smtClean="0">
                <a:latin typeface="+mn-lt"/>
              </a:rPr>
              <a:t>eTwinning</a:t>
            </a:r>
            <a:r>
              <a:rPr lang="el-GR" sz="1800" dirty="0" smtClean="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a:extLst>
              <a:ext uri="{FF2B5EF4-FFF2-40B4-BE49-F238E27FC236}">
                <a16:creationId xmlns:a16="http://schemas.microsoft.com/office/drawing/2014/main" xmlns="" id="{8CFE605C-9E9D-1DAB-9FD6-31AC9D5238A3}"/>
              </a:ext>
            </a:extLst>
          </p:cNvPr>
          <p:cNvSpPr>
            <a:spLocks noGrp="1"/>
          </p:cNvSpPr>
          <p:nvPr>
            <p:ph type="title"/>
          </p:nvPr>
        </p:nvSpPr>
        <p:spPr>
          <a:xfrm>
            <a:off x="1404938" y="549275"/>
            <a:ext cx="7199312" cy="765175"/>
          </a:xfrm>
        </p:spPr>
        <p:txBody>
          <a:bodyPr/>
          <a:lstStyle/>
          <a:p>
            <a:pPr eaLnBrk="1" hangingPunct="1"/>
            <a:r>
              <a:rPr lang="el-GR" altLang="el-GR" sz="3600"/>
              <a:t>4. Δομή της εργασίας </a:t>
            </a:r>
          </a:p>
        </p:txBody>
      </p:sp>
      <p:grpSp>
        <p:nvGrpSpPr>
          <p:cNvPr id="20" name="19 - Ομάδα"/>
          <p:cNvGrpSpPr/>
          <p:nvPr/>
        </p:nvGrpSpPr>
        <p:grpSpPr>
          <a:xfrm>
            <a:off x="1677981" y="1363754"/>
            <a:ext cx="5840419" cy="868479"/>
            <a:chOff x="1547352" y="1320211"/>
            <a:chExt cx="5840419" cy="868479"/>
          </a:xfrm>
        </p:grpSpPr>
        <p:sp>
          <p:nvSpPr>
            <p:cNvPr id="15" name="Ορθογώνιο: Στρογγύλεμα επάνω γωνιών 14">
              <a:extLst>
                <a:ext uri="{FF2B5EF4-FFF2-40B4-BE49-F238E27FC236}">
                  <a16:creationId xmlns:a16="http://schemas.microsoft.com/office/drawing/2014/main" xmlns="" id="{69651B0F-362C-93AF-4BF9-98A4A6806CF9}"/>
                </a:ext>
              </a:extLst>
            </p:cNvPr>
            <p:cNvSpPr/>
            <p:nvPr/>
          </p:nvSpPr>
          <p:spPr>
            <a:xfrm>
              <a:off x="1547352" y="1320211"/>
              <a:ext cx="5840419" cy="868479"/>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l-GR"/>
            </a:p>
          </p:txBody>
        </p:sp>
        <p:sp>
          <p:nvSpPr>
            <p:cNvPr id="22" name="21 - TextBox">
              <a:extLst>
                <a:ext uri="{FF2B5EF4-FFF2-40B4-BE49-F238E27FC236}">
                  <a16:creationId xmlns:a16="http://schemas.microsoft.com/office/drawing/2014/main" xmlns="" id="{9862500C-6BBB-D9EC-AE90-784DFBA9458E}"/>
                </a:ext>
              </a:extLst>
            </p:cNvPr>
            <p:cNvSpPr txBox="1"/>
            <p:nvPr/>
          </p:nvSpPr>
          <p:spPr>
            <a:xfrm>
              <a:off x="3183409" y="1384617"/>
              <a:ext cx="2390983" cy="707886"/>
            </a:xfrm>
            <a:prstGeom prst="rect">
              <a:avLst/>
            </a:prstGeom>
            <a:noFill/>
          </p:spPr>
          <p:txBody>
            <a:bodyPr wrap="square" lIns="91440" tIns="45720" rIns="91440" bIns="45720" anchor="t">
              <a:spAutoFit/>
            </a:bodyPr>
            <a:lstStyle/>
            <a:p>
              <a:pPr algn="ctr">
                <a:defRPr/>
              </a:pPr>
              <a:r>
                <a:rPr lang="el-GR" sz="2000" b="1" dirty="0">
                  <a:latin typeface="+mn-lt"/>
                  <a:cs typeface="Arial"/>
                </a:rPr>
                <a:t>ΘΕΩΡΗΤΙΚΟ </a:t>
              </a:r>
              <a:endParaRPr lang="el-GR" dirty="0"/>
            </a:p>
            <a:p>
              <a:pPr algn="ctr">
                <a:defRPr/>
              </a:pPr>
              <a:r>
                <a:rPr lang="el-GR" sz="2000" b="1" dirty="0">
                  <a:latin typeface="+mn-lt"/>
                  <a:cs typeface="Arial"/>
                </a:rPr>
                <a:t>ΠΛΑΙΣΙΟ</a:t>
              </a:r>
              <a:endParaRPr lang="el-GR" dirty="0"/>
            </a:p>
          </p:txBody>
        </p:sp>
      </p:grpSp>
      <p:sp>
        <p:nvSpPr>
          <p:cNvPr id="28" name="27 - TextBox">
            <a:extLst>
              <a:ext uri="{FF2B5EF4-FFF2-40B4-BE49-F238E27FC236}">
                <a16:creationId xmlns:a16="http://schemas.microsoft.com/office/drawing/2014/main" xmlns="" id="{03300B9C-477F-9DFA-2951-B7BF9F33ED37}"/>
              </a:ext>
            </a:extLst>
          </p:cNvPr>
          <p:cNvSpPr txBox="1"/>
          <p:nvPr/>
        </p:nvSpPr>
        <p:spPr>
          <a:xfrm>
            <a:off x="1107150" y="5435838"/>
            <a:ext cx="2187607" cy="400110"/>
          </a:xfrm>
          <a:prstGeom prst="rect">
            <a:avLst/>
          </a:prstGeom>
          <a:noFill/>
        </p:spPr>
        <p:txBody>
          <a:bodyPr wrap="square" lIns="91440" tIns="45720" rIns="91440" bIns="45720" anchor="t">
            <a:spAutoFit/>
          </a:bodyPr>
          <a:lstStyle/>
          <a:p>
            <a:pPr>
              <a:defRPr/>
            </a:pPr>
            <a:r>
              <a:rPr lang="el-GR" sz="2000" b="1" dirty="0" smtClean="0">
                <a:solidFill>
                  <a:schemeClr val="bg1"/>
                </a:solidFill>
                <a:latin typeface="+mn-lt"/>
                <a:cs typeface="Arial"/>
              </a:rPr>
              <a:t>ΑΠΟΤΙΜΗΣΗΕ.Υ</a:t>
            </a:r>
            <a:endParaRPr lang="el-GR" sz="2000" b="1" dirty="0">
              <a:solidFill>
                <a:schemeClr val="bg1"/>
              </a:solidFill>
              <a:latin typeface="+mn-lt"/>
              <a:ea typeface="Calibri"/>
            </a:endParaRPr>
          </a:p>
        </p:txBody>
      </p:sp>
      <p:pic>
        <p:nvPicPr>
          <p:cNvPr id="2" name="Εικόνα 1" descr="Εικόνα που περιέχει παιχνίδι, καρτούν&#10;&#10;Το περιεχόμενο που δημιουργείται από ΑΙ μπορεί να μην είναι σωστό.">
            <a:extLst>
              <a:ext uri="{FF2B5EF4-FFF2-40B4-BE49-F238E27FC236}">
                <a16:creationId xmlns:a16="http://schemas.microsoft.com/office/drawing/2014/main" xmlns="" id="{827EE91D-18FD-9CA3-8744-C987DC3B1855}"/>
              </a:ext>
            </a:extLst>
          </p:cNvPr>
          <p:cNvPicPr>
            <a:picLocks noChangeAspect="1"/>
          </p:cNvPicPr>
          <p:nvPr/>
        </p:nvPicPr>
        <p:blipFill>
          <a:blip r:embed="rId3" cstate="print"/>
          <a:stretch>
            <a:fillRect/>
          </a:stretch>
        </p:blipFill>
        <p:spPr>
          <a:xfrm>
            <a:off x="6405125" y="0"/>
            <a:ext cx="1084385" cy="1287342"/>
          </a:xfrm>
          <a:prstGeom prst="rect">
            <a:avLst/>
          </a:prstGeom>
        </p:spPr>
      </p:pic>
      <p:grpSp>
        <p:nvGrpSpPr>
          <p:cNvPr id="24" name="23 - Ομάδα"/>
          <p:cNvGrpSpPr/>
          <p:nvPr/>
        </p:nvGrpSpPr>
        <p:grpSpPr>
          <a:xfrm>
            <a:off x="1670724" y="2430554"/>
            <a:ext cx="5840419" cy="868479"/>
            <a:chOff x="1547352" y="1320211"/>
            <a:chExt cx="5840419" cy="868479"/>
          </a:xfrm>
        </p:grpSpPr>
        <p:sp>
          <p:nvSpPr>
            <p:cNvPr id="25" name="Ορθογώνιο: Στρογγύλεμα επάνω γωνιών 14">
              <a:extLst>
                <a:ext uri="{FF2B5EF4-FFF2-40B4-BE49-F238E27FC236}">
                  <a16:creationId xmlns:a16="http://schemas.microsoft.com/office/drawing/2014/main" xmlns="" id="{69651B0F-362C-93AF-4BF9-98A4A6806CF9}"/>
                </a:ext>
              </a:extLst>
            </p:cNvPr>
            <p:cNvSpPr/>
            <p:nvPr/>
          </p:nvSpPr>
          <p:spPr>
            <a:xfrm>
              <a:off x="1547352" y="1320211"/>
              <a:ext cx="5840419" cy="868479"/>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l-GR"/>
            </a:p>
          </p:txBody>
        </p:sp>
        <p:sp>
          <p:nvSpPr>
            <p:cNvPr id="32" name="31 - TextBox">
              <a:extLst>
                <a:ext uri="{FF2B5EF4-FFF2-40B4-BE49-F238E27FC236}">
                  <a16:creationId xmlns:a16="http://schemas.microsoft.com/office/drawing/2014/main" xmlns="" id="{9862500C-6BBB-D9EC-AE90-784DFBA9458E}"/>
                </a:ext>
              </a:extLst>
            </p:cNvPr>
            <p:cNvSpPr txBox="1"/>
            <p:nvPr/>
          </p:nvSpPr>
          <p:spPr>
            <a:xfrm>
              <a:off x="3183409" y="1384617"/>
              <a:ext cx="2390983" cy="707886"/>
            </a:xfrm>
            <a:prstGeom prst="rect">
              <a:avLst/>
            </a:prstGeom>
            <a:noFill/>
          </p:spPr>
          <p:txBody>
            <a:bodyPr wrap="square" lIns="91440" tIns="45720" rIns="91440" bIns="45720" anchor="t">
              <a:spAutoFit/>
            </a:bodyPr>
            <a:lstStyle/>
            <a:p>
              <a:pPr algn="ctr">
                <a:defRPr/>
              </a:pPr>
              <a:r>
                <a:rPr lang="el-GR" sz="2000" b="1" dirty="0" smtClean="0">
                  <a:latin typeface="+mn-lt"/>
                  <a:cs typeface="Arial"/>
                </a:rPr>
                <a:t>ΒΙΒΛΙΟΓΡΑΦΙΚΗ ΕΠΙΣΚΟΠΗΣΗ</a:t>
              </a:r>
              <a:endParaRPr lang="el-GR" sz="2000" b="1" dirty="0">
                <a:latin typeface="+mn-lt"/>
                <a:cs typeface="Arial"/>
              </a:endParaRPr>
            </a:p>
          </p:txBody>
        </p:sp>
      </p:grpSp>
      <p:grpSp>
        <p:nvGrpSpPr>
          <p:cNvPr id="34" name="33 - Ομάδα"/>
          <p:cNvGrpSpPr/>
          <p:nvPr/>
        </p:nvGrpSpPr>
        <p:grpSpPr>
          <a:xfrm>
            <a:off x="1677982" y="3482840"/>
            <a:ext cx="5840419" cy="868479"/>
            <a:chOff x="1547352" y="1320211"/>
            <a:chExt cx="5840419" cy="868479"/>
          </a:xfrm>
        </p:grpSpPr>
        <p:sp>
          <p:nvSpPr>
            <p:cNvPr id="35" name="Ορθογώνιο: Στρογγύλεμα επάνω γωνιών 14">
              <a:extLst>
                <a:ext uri="{FF2B5EF4-FFF2-40B4-BE49-F238E27FC236}">
                  <a16:creationId xmlns:a16="http://schemas.microsoft.com/office/drawing/2014/main" xmlns="" id="{69651B0F-362C-93AF-4BF9-98A4A6806CF9}"/>
                </a:ext>
              </a:extLst>
            </p:cNvPr>
            <p:cNvSpPr/>
            <p:nvPr/>
          </p:nvSpPr>
          <p:spPr>
            <a:xfrm>
              <a:off x="1547352" y="1320211"/>
              <a:ext cx="5840419" cy="868479"/>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l-GR"/>
            </a:p>
          </p:txBody>
        </p:sp>
        <p:sp>
          <p:nvSpPr>
            <p:cNvPr id="36" name="35 - TextBox">
              <a:extLst>
                <a:ext uri="{FF2B5EF4-FFF2-40B4-BE49-F238E27FC236}">
                  <a16:creationId xmlns:a16="http://schemas.microsoft.com/office/drawing/2014/main" xmlns="" id="{9862500C-6BBB-D9EC-AE90-784DFBA9458E}"/>
                </a:ext>
              </a:extLst>
            </p:cNvPr>
            <p:cNvSpPr txBox="1"/>
            <p:nvPr/>
          </p:nvSpPr>
          <p:spPr>
            <a:xfrm>
              <a:off x="3183409" y="1384617"/>
              <a:ext cx="2390983" cy="707886"/>
            </a:xfrm>
            <a:prstGeom prst="rect">
              <a:avLst/>
            </a:prstGeom>
            <a:noFill/>
          </p:spPr>
          <p:txBody>
            <a:bodyPr wrap="square" lIns="91440" tIns="45720" rIns="91440" bIns="45720" anchor="t">
              <a:spAutoFit/>
            </a:bodyPr>
            <a:lstStyle/>
            <a:p>
              <a:pPr algn="ctr">
                <a:defRPr/>
              </a:pPr>
              <a:r>
                <a:rPr lang="el-GR" sz="2000" b="1" dirty="0" smtClean="0">
                  <a:latin typeface="+mn-lt"/>
                  <a:cs typeface="Arial"/>
                </a:rPr>
                <a:t>ΜΕΘΟΔΟΛΟΓΙΑ  ΕΡΕΥΝΑΣ</a:t>
              </a:r>
              <a:endParaRPr lang="el-GR" dirty="0"/>
            </a:p>
          </p:txBody>
        </p:sp>
      </p:grpSp>
      <p:grpSp>
        <p:nvGrpSpPr>
          <p:cNvPr id="37" name="36 - Ομάδα"/>
          <p:cNvGrpSpPr/>
          <p:nvPr/>
        </p:nvGrpSpPr>
        <p:grpSpPr>
          <a:xfrm>
            <a:off x="1634438" y="4527868"/>
            <a:ext cx="5840419" cy="868479"/>
            <a:chOff x="1547352" y="1320211"/>
            <a:chExt cx="5840419" cy="868479"/>
          </a:xfrm>
        </p:grpSpPr>
        <p:sp>
          <p:nvSpPr>
            <p:cNvPr id="38" name="Ορθογώνιο: Στρογγύλεμα επάνω γωνιών 14">
              <a:extLst>
                <a:ext uri="{FF2B5EF4-FFF2-40B4-BE49-F238E27FC236}">
                  <a16:creationId xmlns:a16="http://schemas.microsoft.com/office/drawing/2014/main" xmlns="" id="{69651B0F-362C-93AF-4BF9-98A4A6806CF9}"/>
                </a:ext>
              </a:extLst>
            </p:cNvPr>
            <p:cNvSpPr/>
            <p:nvPr/>
          </p:nvSpPr>
          <p:spPr>
            <a:xfrm>
              <a:off x="1547352" y="1320211"/>
              <a:ext cx="5840419" cy="868479"/>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l-GR"/>
            </a:p>
          </p:txBody>
        </p:sp>
        <p:sp>
          <p:nvSpPr>
            <p:cNvPr id="39" name="38 - TextBox">
              <a:extLst>
                <a:ext uri="{FF2B5EF4-FFF2-40B4-BE49-F238E27FC236}">
                  <a16:creationId xmlns:a16="http://schemas.microsoft.com/office/drawing/2014/main" xmlns="" id="{9862500C-6BBB-D9EC-AE90-784DFBA9458E}"/>
                </a:ext>
              </a:extLst>
            </p:cNvPr>
            <p:cNvSpPr txBox="1"/>
            <p:nvPr/>
          </p:nvSpPr>
          <p:spPr>
            <a:xfrm>
              <a:off x="3183409" y="1384617"/>
              <a:ext cx="2390983" cy="400110"/>
            </a:xfrm>
            <a:prstGeom prst="rect">
              <a:avLst/>
            </a:prstGeom>
            <a:noFill/>
          </p:spPr>
          <p:txBody>
            <a:bodyPr wrap="square" lIns="91440" tIns="45720" rIns="91440" bIns="45720" anchor="t">
              <a:spAutoFit/>
            </a:bodyPr>
            <a:lstStyle/>
            <a:p>
              <a:pPr algn="ctr">
                <a:defRPr/>
              </a:pPr>
              <a:r>
                <a:rPr lang="el-GR" sz="2000" b="1" dirty="0" smtClean="0">
                  <a:latin typeface="+mn-lt"/>
                  <a:cs typeface="Arial"/>
                </a:rPr>
                <a:t>ΑΠΟΤΕΛΕΣΜΑΤΑ</a:t>
              </a:r>
              <a:endParaRPr lang="el-GR" dirty="0"/>
            </a:p>
          </p:txBody>
        </p:sp>
      </p:grpSp>
      <p:grpSp>
        <p:nvGrpSpPr>
          <p:cNvPr id="40" name="39 - Ομάδα"/>
          <p:cNvGrpSpPr/>
          <p:nvPr/>
        </p:nvGrpSpPr>
        <p:grpSpPr>
          <a:xfrm>
            <a:off x="1619924" y="5572897"/>
            <a:ext cx="5840419" cy="868479"/>
            <a:chOff x="1547352" y="1320211"/>
            <a:chExt cx="5840419" cy="868479"/>
          </a:xfrm>
        </p:grpSpPr>
        <p:sp>
          <p:nvSpPr>
            <p:cNvPr id="41" name="Ορθογώνιο: Στρογγύλεμα επάνω γωνιών 14">
              <a:extLst>
                <a:ext uri="{FF2B5EF4-FFF2-40B4-BE49-F238E27FC236}">
                  <a16:creationId xmlns:a16="http://schemas.microsoft.com/office/drawing/2014/main" xmlns="" id="{69651B0F-362C-93AF-4BF9-98A4A6806CF9}"/>
                </a:ext>
              </a:extLst>
            </p:cNvPr>
            <p:cNvSpPr/>
            <p:nvPr/>
          </p:nvSpPr>
          <p:spPr>
            <a:xfrm>
              <a:off x="1547352" y="1320211"/>
              <a:ext cx="5840419" cy="868479"/>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l-GR"/>
            </a:p>
          </p:txBody>
        </p:sp>
        <p:sp>
          <p:nvSpPr>
            <p:cNvPr id="42" name="41 - TextBox">
              <a:extLst>
                <a:ext uri="{FF2B5EF4-FFF2-40B4-BE49-F238E27FC236}">
                  <a16:creationId xmlns:a16="http://schemas.microsoft.com/office/drawing/2014/main" xmlns="" id="{9862500C-6BBB-D9EC-AE90-784DFBA9458E}"/>
                </a:ext>
              </a:extLst>
            </p:cNvPr>
            <p:cNvSpPr txBox="1"/>
            <p:nvPr/>
          </p:nvSpPr>
          <p:spPr>
            <a:xfrm>
              <a:off x="3183409" y="1384617"/>
              <a:ext cx="2390983" cy="707886"/>
            </a:xfrm>
            <a:prstGeom prst="rect">
              <a:avLst/>
            </a:prstGeom>
            <a:noFill/>
          </p:spPr>
          <p:txBody>
            <a:bodyPr wrap="square" lIns="91440" tIns="45720" rIns="91440" bIns="45720" anchor="t">
              <a:spAutoFit/>
            </a:bodyPr>
            <a:lstStyle/>
            <a:p>
              <a:pPr algn="ctr">
                <a:defRPr/>
              </a:pPr>
              <a:r>
                <a:rPr lang="el-GR" sz="2000" b="1" dirty="0" smtClean="0">
                  <a:latin typeface="+mn-lt"/>
                  <a:cs typeface="Arial"/>
                </a:rPr>
                <a:t>ΣΥΜΠΕΡΑΣΜΑΤΑ -ΠΡΟΤΑΣΕΙΣ</a:t>
              </a:r>
              <a:endParaRPr lang="el-GR" dirty="0"/>
            </a:p>
          </p:txBody>
        </p:sp>
      </p:grpSp>
      <p:sp>
        <p:nvSpPr>
          <p:cNvPr id="460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46082" name="Picture 2"/>
          <p:cNvPicPr>
            <a:picLocks noChangeAspect="1" noChangeArrowheads="1"/>
          </p:cNvPicPr>
          <p:nvPr/>
        </p:nvPicPr>
        <p:blipFill>
          <a:blip r:embed="rId4" cstate="print"/>
          <a:srcRect/>
          <a:stretch>
            <a:fillRect/>
          </a:stretch>
        </p:blipFill>
        <p:spPr bwMode="auto">
          <a:xfrm>
            <a:off x="2786743" y="1459592"/>
            <a:ext cx="634093" cy="634093"/>
          </a:xfrm>
          <a:prstGeom prst="rect">
            <a:avLst/>
          </a:prstGeom>
          <a:noFill/>
          <a:ln w="9525">
            <a:noFill/>
            <a:miter lim="800000"/>
            <a:headEnd/>
            <a:tailEnd/>
          </a:ln>
        </p:spPr>
      </p:pic>
      <p:pic>
        <p:nvPicPr>
          <p:cNvPr id="46083" name="Picture 3"/>
          <p:cNvPicPr>
            <a:picLocks noChangeAspect="1" noChangeArrowheads="1"/>
          </p:cNvPicPr>
          <p:nvPr/>
        </p:nvPicPr>
        <p:blipFill>
          <a:blip r:embed="rId5" cstate="print"/>
          <a:srcRect/>
          <a:stretch>
            <a:fillRect/>
          </a:stretch>
        </p:blipFill>
        <p:spPr bwMode="auto">
          <a:xfrm>
            <a:off x="2715080" y="3553136"/>
            <a:ext cx="666750" cy="649204"/>
          </a:xfrm>
          <a:prstGeom prst="rect">
            <a:avLst/>
          </a:prstGeom>
          <a:noFill/>
          <a:ln w="9525">
            <a:noFill/>
            <a:miter lim="800000"/>
            <a:headEnd/>
            <a:tailEnd/>
          </a:ln>
        </p:spPr>
      </p:pic>
      <p:pic>
        <p:nvPicPr>
          <p:cNvPr id="46084" name="Picture 4"/>
          <p:cNvPicPr>
            <a:picLocks noChangeAspect="1" noChangeArrowheads="1"/>
          </p:cNvPicPr>
          <p:nvPr/>
        </p:nvPicPr>
        <p:blipFill>
          <a:blip r:embed="rId6" cstate="print"/>
          <a:srcRect/>
          <a:stretch>
            <a:fillRect/>
          </a:stretch>
        </p:blipFill>
        <p:spPr bwMode="auto">
          <a:xfrm>
            <a:off x="2808515" y="2481942"/>
            <a:ext cx="603700" cy="672874"/>
          </a:xfrm>
          <a:prstGeom prst="rect">
            <a:avLst/>
          </a:prstGeom>
          <a:noFill/>
          <a:ln w="9525">
            <a:noFill/>
            <a:miter lim="800000"/>
            <a:headEnd/>
            <a:tailEnd/>
          </a:ln>
        </p:spPr>
      </p:pic>
      <p:pic>
        <p:nvPicPr>
          <p:cNvPr id="46085" name="Picture 5"/>
          <p:cNvPicPr>
            <a:picLocks noChangeAspect="1" noChangeArrowheads="1"/>
          </p:cNvPicPr>
          <p:nvPr/>
        </p:nvPicPr>
        <p:blipFill>
          <a:blip r:embed="rId7" cstate="print"/>
          <a:srcRect/>
          <a:stretch>
            <a:fillRect/>
          </a:stretch>
        </p:blipFill>
        <p:spPr bwMode="auto">
          <a:xfrm>
            <a:off x="2758621" y="4572000"/>
            <a:ext cx="630740" cy="655638"/>
          </a:xfrm>
          <a:prstGeom prst="rect">
            <a:avLst/>
          </a:prstGeom>
          <a:noFill/>
          <a:ln w="9525">
            <a:noFill/>
            <a:miter lim="800000"/>
            <a:headEnd/>
            <a:tailEnd/>
          </a:ln>
        </p:spPr>
      </p:pic>
      <p:pic>
        <p:nvPicPr>
          <p:cNvPr id="46086" name="Picture 6"/>
          <p:cNvPicPr>
            <a:picLocks noChangeAspect="1" noChangeArrowheads="1"/>
          </p:cNvPicPr>
          <p:nvPr/>
        </p:nvPicPr>
        <p:blipFill>
          <a:blip r:embed="rId8" cstate="print"/>
          <a:srcRect/>
          <a:stretch>
            <a:fillRect/>
          </a:stretch>
        </p:blipFill>
        <p:spPr bwMode="auto">
          <a:xfrm>
            <a:off x="2772911" y="5624237"/>
            <a:ext cx="579890" cy="6434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6084"/>
                                        </p:tgtEl>
                                        <p:attrNameLst>
                                          <p:attrName>style.visibility</p:attrName>
                                        </p:attrNameLst>
                                      </p:cBhvr>
                                      <p:to>
                                        <p:strVal val="visible"/>
                                      </p:to>
                                    </p:set>
                                    <p:anim calcmode="lin" valueType="num">
                                      <p:cBhvr additive="base">
                                        <p:cTn id="21" dur="500" fill="hold"/>
                                        <p:tgtEl>
                                          <p:spTgt spid="46084"/>
                                        </p:tgtEl>
                                        <p:attrNameLst>
                                          <p:attrName>ppt_x</p:attrName>
                                        </p:attrNameLst>
                                      </p:cBhvr>
                                      <p:tavLst>
                                        <p:tav tm="0">
                                          <p:val>
                                            <p:strVal val="#ppt_x"/>
                                          </p:val>
                                        </p:tav>
                                        <p:tav tm="100000">
                                          <p:val>
                                            <p:strVal val="#ppt_x"/>
                                          </p:val>
                                        </p:tav>
                                      </p:tavLst>
                                    </p:anim>
                                    <p:anim calcmode="lin" valueType="num">
                                      <p:cBhvr additive="base">
                                        <p:cTn id="22"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6083"/>
                                        </p:tgtEl>
                                        <p:attrNameLst>
                                          <p:attrName>style.visibility</p:attrName>
                                        </p:attrNameLst>
                                      </p:cBhvr>
                                      <p:to>
                                        <p:strVal val="visible"/>
                                      </p:to>
                                    </p:set>
                                    <p:anim calcmode="lin" valueType="num">
                                      <p:cBhvr additive="base">
                                        <p:cTn id="31" dur="500" fill="hold"/>
                                        <p:tgtEl>
                                          <p:spTgt spid="46083"/>
                                        </p:tgtEl>
                                        <p:attrNameLst>
                                          <p:attrName>ppt_x</p:attrName>
                                        </p:attrNameLst>
                                      </p:cBhvr>
                                      <p:tavLst>
                                        <p:tav tm="0">
                                          <p:val>
                                            <p:strVal val="#ppt_x"/>
                                          </p:val>
                                        </p:tav>
                                        <p:tav tm="100000">
                                          <p:val>
                                            <p:strVal val="#ppt_x"/>
                                          </p:val>
                                        </p:tav>
                                      </p:tavLst>
                                    </p:anim>
                                    <p:anim calcmode="lin" valueType="num">
                                      <p:cBhvr additive="base">
                                        <p:cTn id="32"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085"/>
                                        </p:tgtEl>
                                        <p:attrNameLst>
                                          <p:attrName>style.visibility</p:attrName>
                                        </p:attrNameLst>
                                      </p:cBhvr>
                                      <p:to>
                                        <p:strVal val="visible"/>
                                      </p:to>
                                    </p:set>
                                    <p:anim calcmode="lin" valueType="num">
                                      <p:cBhvr additive="base">
                                        <p:cTn id="37" dur="500" fill="hold"/>
                                        <p:tgtEl>
                                          <p:spTgt spid="46085"/>
                                        </p:tgtEl>
                                        <p:attrNameLst>
                                          <p:attrName>ppt_x</p:attrName>
                                        </p:attrNameLst>
                                      </p:cBhvr>
                                      <p:tavLst>
                                        <p:tav tm="0">
                                          <p:val>
                                            <p:strVal val="#ppt_x"/>
                                          </p:val>
                                        </p:tav>
                                        <p:tav tm="100000">
                                          <p:val>
                                            <p:strVal val="#ppt_x"/>
                                          </p:val>
                                        </p:tav>
                                      </p:tavLst>
                                    </p:anim>
                                    <p:anim calcmode="lin" valueType="num">
                                      <p:cBhvr additive="base">
                                        <p:cTn id="38" dur="500" fill="hold"/>
                                        <p:tgtEl>
                                          <p:spTgt spid="4608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6086"/>
                                        </p:tgtEl>
                                        <p:attrNameLst>
                                          <p:attrName>style.visibility</p:attrName>
                                        </p:attrNameLst>
                                      </p:cBhvr>
                                      <p:to>
                                        <p:strVal val="visible"/>
                                      </p:to>
                                    </p:set>
                                    <p:anim calcmode="lin" valueType="num">
                                      <p:cBhvr additive="base">
                                        <p:cTn id="51" dur="500" fill="hold"/>
                                        <p:tgtEl>
                                          <p:spTgt spid="46086"/>
                                        </p:tgtEl>
                                        <p:attrNameLst>
                                          <p:attrName>ppt_x</p:attrName>
                                        </p:attrNameLst>
                                      </p:cBhvr>
                                      <p:tavLst>
                                        <p:tav tm="0">
                                          <p:val>
                                            <p:strVal val="#ppt_x"/>
                                          </p:val>
                                        </p:tav>
                                        <p:tav tm="100000">
                                          <p:val>
                                            <p:strVal val="#ppt_x"/>
                                          </p:val>
                                        </p:tav>
                                      </p:tavLst>
                                    </p:anim>
                                    <p:anim calcmode="lin" valueType="num">
                                      <p:cBhvr additive="base">
                                        <p:cTn id="5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a:extLst>
              <a:ext uri="{FF2B5EF4-FFF2-40B4-BE49-F238E27FC236}">
                <a16:creationId xmlns:a16="http://schemas.microsoft.com/office/drawing/2014/main" xmlns="" id="{9E289208-D744-4FFC-9269-D2707DCF972E}"/>
              </a:ext>
            </a:extLst>
          </p:cNvPr>
          <p:cNvSpPr>
            <a:spLocks noGrp="1"/>
          </p:cNvSpPr>
          <p:nvPr>
            <p:ph type="title"/>
          </p:nvPr>
        </p:nvSpPr>
        <p:spPr>
          <a:xfrm>
            <a:off x="1404938" y="549275"/>
            <a:ext cx="7199312" cy="765175"/>
          </a:xfrm>
        </p:spPr>
        <p:txBody>
          <a:bodyPr/>
          <a:lstStyle/>
          <a:p>
            <a:pPr eaLnBrk="1" hangingPunct="1"/>
            <a:r>
              <a:rPr lang="el-GR" altLang="el-GR" sz="3600" dirty="0"/>
              <a:t>5. Θεωρητικό Πλαίσιο </a:t>
            </a:r>
            <a:r>
              <a:rPr lang="el-GR" altLang="el-GR" sz="3600" dirty="0" smtClean="0"/>
              <a:t>1/2</a:t>
            </a:r>
            <a:endParaRPr lang="el-GR" altLang="el-GR" sz="3600" dirty="0"/>
          </a:p>
        </p:txBody>
      </p:sp>
      <p:sp>
        <p:nvSpPr>
          <p:cNvPr id="6" name="5 - TextBox">
            <a:extLst>
              <a:ext uri="{FF2B5EF4-FFF2-40B4-BE49-F238E27FC236}">
                <a16:creationId xmlns:a16="http://schemas.microsoft.com/office/drawing/2014/main" xmlns="" id="{85DE9F08-9388-EF36-AAD1-59117C719CE4}"/>
              </a:ext>
            </a:extLst>
          </p:cNvPr>
          <p:cNvSpPr txBox="1"/>
          <p:nvPr/>
        </p:nvSpPr>
        <p:spPr>
          <a:xfrm>
            <a:off x="1428750" y="1240064"/>
            <a:ext cx="7000875" cy="584775"/>
          </a:xfrm>
          <a:prstGeom prst="rect">
            <a:avLst/>
          </a:prstGeom>
          <a:solidFill>
            <a:schemeClr val="accent1"/>
          </a:solidFill>
          <a:ln>
            <a:solidFill>
              <a:srgbClr val="0070C0"/>
            </a:solidFill>
          </a:ln>
        </p:spPr>
        <p:txBody>
          <a:bodyPr lIns="91440" tIns="45720" rIns="91440" bIns="45720" anchor="t">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3200" b="1" dirty="0" err="1" smtClean="0">
                <a:solidFill>
                  <a:schemeClr val="bg1"/>
                </a:solidFill>
                <a:latin typeface="Calibri"/>
                <a:ea typeface="Calibri"/>
                <a:cs typeface="Calibri"/>
              </a:rPr>
              <a:t>ΕξΑΕ</a:t>
            </a:r>
            <a:r>
              <a:rPr lang="el-GR" altLang="el-GR" sz="3200" b="1" dirty="0" smtClean="0">
                <a:solidFill>
                  <a:schemeClr val="bg1"/>
                </a:solidFill>
                <a:latin typeface="Calibri"/>
                <a:ea typeface="Calibri"/>
                <a:cs typeface="Calibri"/>
              </a:rPr>
              <a:t> &amp; Εκπαιδευτικό Υλικό</a:t>
            </a:r>
            <a:endParaRPr lang="el-GR" altLang="el-GR" sz="3200" b="1" dirty="0">
              <a:solidFill>
                <a:schemeClr val="bg1"/>
              </a:solidFill>
              <a:latin typeface="Calibri"/>
              <a:ea typeface="Calibri"/>
              <a:cs typeface="Calibri"/>
            </a:endParaRPr>
          </a:p>
        </p:txBody>
      </p:sp>
      <p:graphicFrame>
        <p:nvGraphicFramePr>
          <p:cNvPr id="7" name="6 - Διάγραμμα">
            <a:extLst>
              <a:ext uri="{FF2B5EF4-FFF2-40B4-BE49-F238E27FC236}">
                <a16:creationId xmlns:a16="http://schemas.microsoft.com/office/drawing/2014/main" xmlns="" id="{653EC065-5E96-C959-3ACC-8F5BDB4358F5}"/>
              </a:ext>
            </a:extLst>
          </p:cNvPr>
          <p:cNvGraphicFramePr/>
          <p:nvPr>
            <p:extLst>
              <p:ext uri="{D42A27DB-BD31-4B8C-83A1-F6EECF244321}">
                <p14:modId xmlns:p14="http://schemas.microsoft.com/office/powerpoint/2010/main" xmlns="" val="1017919978"/>
              </p:ext>
            </p:extLst>
          </p:nvPr>
        </p:nvGraphicFramePr>
        <p:xfrm>
          <a:off x="870857" y="2286000"/>
          <a:ext cx="8026400" cy="3599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 TextBox">
            <a:extLst>
              <a:ext uri="{FF2B5EF4-FFF2-40B4-BE49-F238E27FC236}">
                <a16:creationId xmlns:a16="http://schemas.microsoft.com/office/drawing/2014/main" xmlns="" id="{F2B1C03D-7DC5-21CD-18B5-C650F6849E70}"/>
              </a:ext>
            </a:extLst>
          </p:cNvPr>
          <p:cNvSpPr txBox="1"/>
          <p:nvPr/>
        </p:nvSpPr>
        <p:spPr>
          <a:xfrm>
            <a:off x="1812471" y="2354261"/>
            <a:ext cx="7694386" cy="800219"/>
          </a:xfrm>
          <a:prstGeom prst="rect">
            <a:avLst/>
          </a:prstGeom>
          <a:noFill/>
        </p:spPr>
        <p:txBody>
          <a:bodyPr wrap="square" lIns="91440" tIns="45720" rIns="91440" bIns="45720" anchor="t">
            <a:spAutoFit/>
          </a:bodyPr>
          <a:lstStyle/>
          <a:p>
            <a:r>
              <a:rPr lang="el-GR" sz="2800" b="1" dirty="0" smtClean="0">
                <a:latin typeface="+mn-lt"/>
                <a:cs typeface="Arial"/>
              </a:rPr>
              <a:t>Εννοιολογικές προσεγγίσεις </a:t>
            </a:r>
            <a:r>
              <a:rPr lang="el-GR" sz="2800" b="1" dirty="0" err="1" smtClean="0">
                <a:latin typeface="+mn-lt"/>
                <a:cs typeface="Arial"/>
              </a:rPr>
              <a:t>ΕξΑΕ</a:t>
            </a:r>
            <a:r>
              <a:rPr lang="el-GR" sz="2800" b="1" dirty="0" smtClean="0">
                <a:latin typeface="+mn-lt"/>
                <a:cs typeface="Arial"/>
              </a:rPr>
              <a:t>: </a:t>
            </a:r>
            <a:r>
              <a:rPr lang="el-GR" sz="1800" dirty="0" smtClean="0">
                <a:latin typeface="+mn-lt"/>
              </a:rPr>
              <a:t>εκπαίδευση με χωρική/χρονική απόσταση και παιδαγωγικό σχεδιασμό μέσω τεχνολογίας.</a:t>
            </a:r>
          </a:p>
        </p:txBody>
      </p:sp>
      <p:sp>
        <p:nvSpPr>
          <p:cNvPr id="9" name="8 - TextBox">
            <a:extLst>
              <a:ext uri="{FF2B5EF4-FFF2-40B4-BE49-F238E27FC236}">
                <a16:creationId xmlns:a16="http://schemas.microsoft.com/office/drawing/2014/main" xmlns="" id="{AF2B54A1-AD54-ECC6-69C6-5A0F083ABB9A}"/>
              </a:ext>
            </a:extLst>
          </p:cNvPr>
          <p:cNvSpPr txBox="1"/>
          <p:nvPr/>
        </p:nvSpPr>
        <p:spPr>
          <a:xfrm>
            <a:off x="1808163" y="3509493"/>
            <a:ext cx="6357937" cy="800219"/>
          </a:xfrm>
          <a:prstGeom prst="rect">
            <a:avLst/>
          </a:prstGeom>
          <a:noFill/>
        </p:spPr>
        <p:txBody>
          <a:bodyPr lIns="91440" tIns="45720" rIns="91440" bIns="45720" anchor="t">
            <a:spAutoFit/>
          </a:bodyPr>
          <a:lstStyle/>
          <a:p>
            <a:pPr>
              <a:defRPr/>
            </a:pPr>
            <a:r>
              <a:rPr lang="el-GR" sz="2800" b="1" dirty="0" smtClean="0">
                <a:latin typeface="+mn-lt"/>
                <a:cs typeface="Arial"/>
              </a:rPr>
              <a:t>Ορισμοί &amp; χαρακτηριστικά </a:t>
            </a:r>
            <a:r>
              <a:rPr lang="el-GR" sz="2800" b="1" dirty="0" err="1" smtClean="0">
                <a:latin typeface="+mn-lt"/>
                <a:cs typeface="Arial"/>
              </a:rPr>
              <a:t>ΕξΑΕ</a:t>
            </a:r>
            <a:r>
              <a:rPr lang="el-GR" sz="2800" b="1" dirty="0" smtClean="0">
                <a:latin typeface="+mn-lt"/>
                <a:cs typeface="Arial"/>
              </a:rPr>
              <a:t>: </a:t>
            </a:r>
            <a:r>
              <a:rPr lang="el-GR" sz="1800" dirty="0" smtClean="0">
                <a:latin typeface="+mn-lt"/>
              </a:rPr>
              <a:t>απόσταση + οργανωμένος φορέας + υλικό + αμφίδρομη επικοινωνία</a:t>
            </a:r>
          </a:p>
        </p:txBody>
      </p:sp>
      <p:sp>
        <p:nvSpPr>
          <p:cNvPr id="10" name="9 - TextBox">
            <a:extLst>
              <a:ext uri="{FF2B5EF4-FFF2-40B4-BE49-F238E27FC236}">
                <a16:creationId xmlns:a16="http://schemas.microsoft.com/office/drawing/2014/main" xmlns="" id="{188068A0-4656-25A4-B65A-497E4AE39BBB}"/>
              </a:ext>
            </a:extLst>
          </p:cNvPr>
          <p:cNvSpPr txBox="1"/>
          <p:nvPr/>
        </p:nvSpPr>
        <p:spPr>
          <a:xfrm>
            <a:off x="1894975" y="4567986"/>
            <a:ext cx="7249025" cy="800219"/>
          </a:xfrm>
          <a:prstGeom prst="rect">
            <a:avLst/>
          </a:prstGeom>
          <a:noFill/>
        </p:spPr>
        <p:txBody>
          <a:bodyPr wrap="square" lIns="91440" tIns="45720" rIns="91440" bIns="45720" anchor="t">
            <a:spAutoFit/>
          </a:bodyPr>
          <a:lstStyle/>
          <a:p>
            <a:pPr>
              <a:defRPr/>
            </a:pPr>
            <a:r>
              <a:rPr lang="el-GR" sz="2800" b="1" dirty="0">
                <a:latin typeface="+mn-lt"/>
                <a:cs typeface="Arial"/>
              </a:rPr>
              <a:t>Σχολική </a:t>
            </a:r>
            <a:r>
              <a:rPr lang="el-GR" sz="2800" b="1" dirty="0" err="1" smtClean="0">
                <a:latin typeface="+mn-lt"/>
                <a:cs typeface="Arial"/>
              </a:rPr>
              <a:t>ΕξΑΕ</a:t>
            </a:r>
            <a:r>
              <a:rPr lang="el-GR" sz="2800" b="1" dirty="0" smtClean="0">
                <a:latin typeface="+mn-lt"/>
                <a:cs typeface="Arial"/>
              </a:rPr>
              <a:t> :</a:t>
            </a:r>
            <a:r>
              <a:rPr lang="el-GR" sz="1800" dirty="0" smtClean="0">
                <a:latin typeface="+mn-lt"/>
              </a:rPr>
              <a:t>εφαρμογή της </a:t>
            </a:r>
            <a:r>
              <a:rPr lang="el-GR" sz="1800" dirty="0" err="1" smtClean="0">
                <a:latin typeface="+mn-lt"/>
              </a:rPr>
              <a:t>ΕξΑΕ</a:t>
            </a:r>
            <a:r>
              <a:rPr lang="el-GR" sz="1800" dirty="0" smtClean="0">
                <a:latin typeface="+mn-lt"/>
              </a:rPr>
              <a:t> στην Α/</a:t>
            </a:r>
            <a:r>
              <a:rPr lang="el-GR" sz="1800" dirty="0" err="1" smtClean="0">
                <a:latin typeface="+mn-lt"/>
              </a:rPr>
              <a:t>βάθμια–Β</a:t>
            </a:r>
            <a:r>
              <a:rPr lang="el-GR" sz="1800" dirty="0" smtClean="0">
                <a:latin typeface="+mn-lt"/>
              </a:rPr>
              <a:t>/</a:t>
            </a:r>
            <a:r>
              <a:rPr lang="el-GR" sz="1800" dirty="0" err="1" smtClean="0">
                <a:latin typeface="+mn-lt"/>
              </a:rPr>
              <a:t>βάθμια</a:t>
            </a:r>
            <a:r>
              <a:rPr lang="el-GR" sz="1800" dirty="0" smtClean="0">
                <a:latin typeface="+mn-lt"/>
              </a:rPr>
              <a:t> (αυτοδύναμη/συμπληρωματική/</a:t>
            </a:r>
            <a:r>
              <a:rPr lang="el-GR" sz="1800" dirty="0" err="1" smtClean="0">
                <a:latin typeface="+mn-lt"/>
              </a:rPr>
              <a:t>μικτ</a:t>
            </a:r>
            <a:r>
              <a:rPr lang="el-GR" sz="1800" dirty="0" smtClean="0">
                <a:latin typeface="+mn-lt"/>
              </a:rPr>
              <a:t>ή)</a:t>
            </a:r>
          </a:p>
        </p:txBody>
      </p:sp>
      <p:grpSp>
        <p:nvGrpSpPr>
          <p:cNvPr id="11" name="10 - Ομάδα"/>
          <p:cNvGrpSpPr/>
          <p:nvPr/>
        </p:nvGrpSpPr>
        <p:grpSpPr>
          <a:xfrm>
            <a:off x="769257" y="5487518"/>
            <a:ext cx="1103086" cy="1181796"/>
            <a:chOff x="-551542" y="1874046"/>
            <a:chExt cx="870799" cy="1181796"/>
          </a:xfrm>
        </p:grpSpPr>
        <p:sp>
          <p:nvSpPr>
            <p:cNvPr id="12" name="11 - Διάσημα"/>
            <p:cNvSpPr/>
            <p:nvPr/>
          </p:nvSpPr>
          <p:spPr>
            <a:xfrm rot="5400000">
              <a:off x="-685269" y="2051315"/>
              <a:ext cx="1181796" cy="82725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Διάσημα 4"/>
            <p:cNvSpPr/>
            <p:nvPr/>
          </p:nvSpPr>
          <p:spPr>
            <a:xfrm>
              <a:off x="-551542" y="2374760"/>
              <a:ext cx="827257" cy="354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l-GR" sz="2300" dirty="0"/>
                <a:t>4</a:t>
              </a:r>
              <a:endParaRPr lang="el-GR" sz="2300" kern="1200" dirty="0"/>
            </a:p>
          </p:txBody>
        </p:sp>
      </p:grpSp>
      <p:grpSp>
        <p:nvGrpSpPr>
          <p:cNvPr id="14" name="13 - Ομάδα"/>
          <p:cNvGrpSpPr/>
          <p:nvPr/>
        </p:nvGrpSpPr>
        <p:grpSpPr>
          <a:xfrm>
            <a:off x="1864804" y="5679258"/>
            <a:ext cx="7090510" cy="997313"/>
            <a:chOff x="798255" y="168938"/>
            <a:chExt cx="6459418" cy="768167"/>
          </a:xfrm>
        </p:grpSpPr>
        <p:sp>
          <p:nvSpPr>
            <p:cNvPr id="15" name="14 - Στρογγύλεμα της γωνίας της ίδιας πλευράς του ορθογωνίου"/>
            <p:cNvSpPr/>
            <p:nvPr/>
          </p:nvSpPr>
          <p:spPr>
            <a:xfrm rot="5400000">
              <a:off x="3643880" y="-2676687"/>
              <a:ext cx="768167" cy="645941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Στρογγύλεμα της γωνίας της ίδιας πλευράς του ορθογωνίου 4"/>
            <p:cNvSpPr/>
            <p:nvPr/>
          </p:nvSpPr>
          <p:spPr>
            <a:xfrm>
              <a:off x="798255" y="206437"/>
              <a:ext cx="6421919" cy="6931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l-GR" sz="2200" kern="1200"/>
            </a:p>
            <a:p>
              <a:pPr marL="228600" lvl="1" indent="-228600" algn="l" defTabSz="977900">
                <a:lnSpc>
                  <a:spcPct val="90000"/>
                </a:lnSpc>
                <a:spcBef>
                  <a:spcPct val="0"/>
                </a:spcBef>
                <a:spcAft>
                  <a:spcPct val="15000"/>
                </a:spcAft>
                <a:buChar char="••"/>
              </a:pPr>
              <a:endParaRPr lang="el-GR" sz="2200" kern="1200"/>
            </a:p>
          </p:txBody>
        </p:sp>
      </p:grpSp>
      <p:sp>
        <p:nvSpPr>
          <p:cNvPr id="17" name="16 - Ορθογώνιο"/>
          <p:cNvSpPr/>
          <p:nvPr/>
        </p:nvSpPr>
        <p:spPr>
          <a:xfrm>
            <a:off x="1981199" y="5626894"/>
            <a:ext cx="6959601" cy="1231106"/>
          </a:xfrm>
          <a:prstGeom prst="rect">
            <a:avLst/>
          </a:prstGeom>
        </p:spPr>
        <p:txBody>
          <a:bodyPr wrap="square">
            <a:spAutoFit/>
          </a:bodyPr>
          <a:lstStyle/>
          <a:p>
            <a:pPr>
              <a:defRPr/>
            </a:pPr>
            <a:r>
              <a:rPr lang="el-GR" sz="2800" b="1" dirty="0" smtClean="0">
                <a:latin typeface="+mn-lt"/>
                <a:cs typeface="Arial"/>
              </a:rPr>
              <a:t>Ρόλος &amp; χαρακτηριστικά εκπαιδευτικού υλικού </a:t>
            </a:r>
            <a:r>
              <a:rPr lang="el-GR" sz="1800" dirty="0" smtClean="0">
                <a:latin typeface="+mn-lt"/>
              </a:rPr>
              <a:t>:“διδάσκων” της </a:t>
            </a:r>
            <a:r>
              <a:rPr lang="el-GR" sz="1800" dirty="0" err="1" smtClean="0">
                <a:latin typeface="+mn-lt"/>
              </a:rPr>
              <a:t>ΕξΑΕ</a:t>
            </a:r>
            <a:r>
              <a:rPr lang="el-GR" sz="1800" dirty="0" smtClean="0">
                <a:latin typeface="+mn-lt"/>
              </a:rPr>
              <a:t> → καθοδήγηση, ανατροφοδότηση, </a:t>
            </a:r>
            <a:r>
              <a:rPr lang="el-GR" sz="1800" dirty="0" err="1" smtClean="0">
                <a:latin typeface="+mn-lt"/>
              </a:rPr>
              <a:t>αυτοαξιολόγηση</a:t>
            </a:r>
            <a:r>
              <a:rPr lang="el-GR" sz="1800" dirty="0" smtClean="0">
                <a:latin typeface="+mn-lt"/>
              </a:rPr>
              <a:t>.</a:t>
            </a:r>
          </a:p>
        </p:txBody>
      </p:sp>
      <p:sp>
        <p:nvSpPr>
          <p:cNvPr id="18" name="17 - Ορθογώνιο"/>
          <p:cNvSpPr/>
          <p:nvPr/>
        </p:nvSpPr>
        <p:spPr>
          <a:xfrm>
            <a:off x="1734457" y="1866872"/>
            <a:ext cx="6858000" cy="369332"/>
          </a:xfrm>
          <a:prstGeom prst="rect">
            <a:avLst/>
          </a:prstGeom>
        </p:spPr>
        <p:txBody>
          <a:bodyPr wrap="square">
            <a:spAutoFit/>
          </a:bodyPr>
          <a:lstStyle/>
          <a:p>
            <a:r>
              <a:rPr lang="el-GR" sz="1800" b="1" i="1" dirty="0" smtClean="0">
                <a:latin typeface="+mn-lt"/>
              </a:rPr>
              <a:t>Στην </a:t>
            </a:r>
            <a:r>
              <a:rPr lang="el-GR" sz="1800" b="1" i="1" dirty="0" err="1" smtClean="0">
                <a:latin typeface="+mn-lt"/>
              </a:rPr>
              <a:t>ΕξΑΕ</a:t>
            </a:r>
            <a:r>
              <a:rPr lang="el-GR" sz="1800" b="1" i="1" dirty="0" smtClean="0">
                <a:latin typeface="+mn-lt"/>
              </a:rPr>
              <a:t> το εκπαιδευτικό υλικό αναλαμβάνει ρόλο διδάσκοντος.</a:t>
            </a:r>
            <a:endParaRPr lang="el-GR" sz="18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P spid="8" grpId="0"/>
      <p:bldP spid="9" grpId="0"/>
      <p:bldP spid="10"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50B49E-B656-CAED-2EA5-45684ECF1FC2}"/>
            </a:ext>
          </a:extLst>
        </p:cNvPr>
        <p:cNvGrpSpPr/>
        <p:nvPr/>
      </p:nvGrpSpPr>
      <p:grpSpPr>
        <a:xfrm>
          <a:off x="0" y="0"/>
          <a:ext cx="0" cy="0"/>
          <a:chOff x="0" y="0"/>
          <a:chExt cx="0" cy="0"/>
        </a:xfrm>
      </p:grpSpPr>
      <p:sp>
        <p:nvSpPr>
          <p:cNvPr id="11266" name="Τίτλος 1">
            <a:extLst>
              <a:ext uri="{FF2B5EF4-FFF2-40B4-BE49-F238E27FC236}">
                <a16:creationId xmlns:a16="http://schemas.microsoft.com/office/drawing/2014/main" xmlns="" id="{C386564B-CE6E-8079-1AE5-9A4D9F2CF674}"/>
              </a:ext>
            </a:extLst>
          </p:cNvPr>
          <p:cNvSpPr>
            <a:spLocks noGrp="1"/>
          </p:cNvSpPr>
          <p:nvPr>
            <p:ph type="title"/>
          </p:nvPr>
        </p:nvSpPr>
        <p:spPr>
          <a:xfrm>
            <a:off x="1404938" y="549275"/>
            <a:ext cx="7199312" cy="765175"/>
          </a:xfrm>
        </p:spPr>
        <p:txBody>
          <a:bodyPr/>
          <a:lstStyle/>
          <a:p>
            <a:pPr eaLnBrk="1" hangingPunct="1"/>
            <a:r>
              <a:rPr lang="el-GR" altLang="el-GR" sz="3600" dirty="0"/>
              <a:t>6. Θεωρητικό Πλαίσιο </a:t>
            </a:r>
            <a:r>
              <a:rPr lang="el-GR" altLang="el-GR" sz="3600" dirty="0" smtClean="0"/>
              <a:t>2/2 </a:t>
            </a:r>
            <a:endParaRPr lang="el-GR" altLang="el-GR" sz="3600" dirty="0"/>
          </a:p>
        </p:txBody>
      </p:sp>
      <p:sp>
        <p:nvSpPr>
          <p:cNvPr id="6" name="5 - TextBox">
            <a:extLst>
              <a:ext uri="{FF2B5EF4-FFF2-40B4-BE49-F238E27FC236}">
                <a16:creationId xmlns:a16="http://schemas.microsoft.com/office/drawing/2014/main" xmlns="" id="{A2820097-D128-73AA-FD6C-7695893809EF}"/>
              </a:ext>
            </a:extLst>
          </p:cNvPr>
          <p:cNvSpPr txBox="1"/>
          <p:nvPr/>
        </p:nvSpPr>
        <p:spPr>
          <a:xfrm>
            <a:off x="1284741" y="1300389"/>
            <a:ext cx="7000875" cy="584775"/>
          </a:xfrm>
          <a:prstGeom prst="rect">
            <a:avLst/>
          </a:prstGeom>
          <a:solidFill>
            <a:schemeClr val="accent1"/>
          </a:solidFill>
        </p:spPr>
        <p:txBody>
          <a:bodyPr lIns="91440" tIns="45720" rIns="91440" bIns="45720" anchor="t">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3200" b="1" dirty="0" smtClean="0">
                <a:solidFill>
                  <a:schemeClr val="bg1"/>
                </a:solidFill>
                <a:latin typeface="Calibri"/>
                <a:ea typeface="Calibri"/>
                <a:cs typeface="Calibri"/>
              </a:rPr>
              <a:t>Μάθηση &amp; Συνεργασία</a:t>
            </a:r>
            <a:endParaRPr lang="el-GR" altLang="el-GR" sz="3200" b="1" dirty="0">
              <a:solidFill>
                <a:schemeClr val="bg1"/>
              </a:solidFill>
              <a:latin typeface="Calibri"/>
              <a:ea typeface="Calibri"/>
              <a:cs typeface="Calibri"/>
            </a:endParaRPr>
          </a:p>
        </p:txBody>
      </p:sp>
      <p:sp>
        <p:nvSpPr>
          <p:cNvPr id="36" name="Διάσημα 4">
            <a:extLst>
              <a:ext uri="{FF2B5EF4-FFF2-40B4-BE49-F238E27FC236}">
                <a16:creationId xmlns:a16="http://schemas.microsoft.com/office/drawing/2014/main" xmlns="" id="{ABD8C6B8-5F33-C969-6AD7-8C17D75C1AE4}"/>
              </a:ext>
            </a:extLst>
          </p:cNvPr>
          <p:cNvSpPr/>
          <p:nvPr/>
        </p:nvSpPr>
        <p:spPr>
          <a:xfrm>
            <a:off x="685346" y="5695043"/>
            <a:ext cx="619125" cy="265113"/>
          </a:xfrm>
          <a:prstGeom prst="rect">
            <a:avLst/>
          </a:prstGeom>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el-GR" sz="1700"/>
              <a:t>5</a:t>
            </a:r>
          </a:p>
        </p:txBody>
      </p:sp>
      <p:grpSp>
        <p:nvGrpSpPr>
          <p:cNvPr id="41" name="16 - Ομάδα">
            <a:extLst>
              <a:ext uri="{FF2B5EF4-FFF2-40B4-BE49-F238E27FC236}">
                <a16:creationId xmlns:a16="http://schemas.microsoft.com/office/drawing/2014/main" xmlns="" id="{F9E4F5E0-53D0-1ABC-FC0B-290321EE8D4D}"/>
              </a:ext>
            </a:extLst>
          </p:cNvPr>
          <p:cNvGrpSpPr>
            <a:grpSpLocks/>
          </p:cNvGrpSpPr>
          <p:nvPr/>
        </p:nvGrpSpPr>
        <p:grpSpPr bwMode="auto">
          <a:xfrm>
            <a:off x="685346" y="2606744"/>
            <a:ext cx="619126" cy="885825"/>
            <a:chOff x="0" y="1399704"/>
            <a:chExt cx="619615" cy="885161"/>
          </a:xfrm>
        </p:grpSpPr>
        <p:sp>
          <p:nvSpPr>
            <p:cNvPr id="42" name="17 - Διάσημα">
              <a:extLst>
                <a:ext uri="{FF2B5EF4-FFF2-40B4-BE49-F238E27FC236}">
                  <a16:creationId xmlns:a16="http://schemas.microsoft.com/office/drawing/2014/main" xmlns="" id="{F67D6EF7-83DB-0738-AA73-E9834ECCC44D}"/>
                </a:ext>
              </a:extLst>
            </p:cNvPr>
            <p:cNvSpPr/>
            <p:nvPr/>
          </p:nvSpPr>
          <p:spPr>
            <a:xfrm rot="5400000">
              <a:off x="-132773" y="1532478"/>
              <a:ext cx="885161" cy="61961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Διάσημα 4">
              <a:extLst>
                <a:ext uri="{FF2B5EF4-FFF2-40B4-BE49-F238E27FC236}">
                  <a16:creationId xmlns:a16="http://schemas.microsoft.com/office/drawing/2014/main" xmlns="" id="{CBCF036F-D36C-2F09-724A-4AB62848D01F}"/>
                </a:ext>
              </a:extLst>
            </p:cNvPr>
            <p:cNvSpPr/>
            <p:nvPr/>
          </p:nvSpPr>
          <p:spPr>
            <a:xfrm>
              <a:off x="0" y="1709036"/>
              <a:ext cx="619614" cy="266500"/>
            </a:xfrm>
            <a:prstGeom prst="rect">
              <a:avLst/>
            </a:prstGeom>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el-GR" sz="1700" dirty="0">
                  <a:ea typeface="Calibri"/>
                  <a:cs typeface="Calibri"/>
                </a:rPr>
                <a:t>1</a:t>
              </a:r>
            </a:p>
          </p:txBody>
        </p:sp>
      </p:grpSp>
      <p:grpSp>
        <p:nvGrpSpPr>
          <p:cNvPr id="44" name="16 - Ομάδα">
            <a:extLst>
              <a:ext uri="{FF2B5EF4-FFF2-40B4-BE49-F238E27FC236}">
                <a16:creationId xmlns:a16="http://schemas.microsoft.com/office/drawing/2014/main" xmlns="" id="{CD5E8705-F6FA-03AA-0FB4-4F0767A7AF42}"/>
              </a:ext>
            </a:extLst>
          </p:cNvPr>
          <p:cNvGrpSpPr>
            <a:grpSpLocks/>
          </p:cNvGrpSpPr>
          <p:nvPr/>
        </p:nvGrpSpPr>
        <p:grpSpPr bwMode="auto">
          <a:xfrm>
            <a:off x="685346" y="3669462"/>
            <a:ext cx="619126" cy="885825"/>
            <a:chOff x="0" y="1399704"/>
            <a:chExt cx="619615" cy="885161"/>
          </a:xfrm>
        </p:grpSpPr>
        <p:sp>
          <p:nvSpPr>
            <p:cNvPr id="45" name="17 - Διάσημα">
              <a:extLst>
                <a:ext uri="{FF2B5EF4-FFF2-40B4-BE49-F238E27FC236}">
                  <a16:creationId xmlns:a16="http://schemas.microsoft.com/office/drawing/2014/main" xmlns="" id="{F4D79EA7-544C-EFAE-5AAD-8D53809AF7F2}"/>
                </a:ext>
              </a:extLst>
            </p:cNvPr>
            <p:cNvSpPr/>
            <p:nvPr/>
          </p:nvSpPr>
          <p:spPr>
            <a:xfrm rot="5400000">
              <a:off x="-132773" y="1532478"/>
              <a:ext cx="885161" cy="61961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Διάσημα 4">
              <a:extLst>
                <a:ext uri="{FF2B5EF4-FFF2-40B4-BE49-F238E27FC236}">
                  <a16:creationId xmlns:a16="http://schemas.microsoft.com/office/drawing/2014/main" xmlns="" id="{108D4716-19FF-D921-9F97-661066A4CD8D}"/>
                </a:ext>
              </a:extLst>
            </p:cNvPr>
            <p:cNvSpPr/>
            <p:nvPr/>
          </p:nvSpPr>
          <p:spPr>
            <a:xfrm>
              <a:off x="0" y="1709036"/>
              <a:ext cx="619614" cy="266500"/>
            </a:xfrm>
            <a:prstGeom prst="rect">
              <a:avLst/>
            </a:prstGeom>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el-GR" sz="1700" dirty="0"/>
                <a:t>2</a:t>
              </a:r>
              <a:endParaRPr lang="el-GR" sz="1700" dirty="0">
                <a:ea typeface="Calibri"/>
                <a:cs typeface="Calibri"/>
              </a:endParaRPr>
            </a:p>
          </p:txBody>
        </p:sp>
      </p:grpSp>
      <p:grpSp>
        <p:nvGrpSpPr>
          <p:cNvPr id="47" name="16 - Ομάδα">
            <a:extLst>
              <a:ext uri="{FF2B5EF4-FFF2-40B4-BE49-F238E27FC236}">
                <a16:creationId xmlns:a16="http://schemas.microsoft.com/office/drawing/2014/main" xmlns="" id="{048ECDD1-14A4-DC1B-91B4-6B77A1B50946}"/>
              </a:ext>
            </a:extLst>
          </p:cNvPr>
          <p:cNvGrpSpPr>
            <a:grpSpLocks/>
          </p:cNvGrpSpPr>
          <p:nvPr/>
        </p:nvGrpSpPr>
        <p:grpSpPr bwMode="auto">
          <a:xfrm>
            <a:off x="670832" y="4597609"/>
            <a:ext cx="619126" cy="885825"/>
            <a:chOff x="0" y="1399704"/>
            <a:chExt cx="619615" cy="885161"/>
          </a:xfrm>
        </p:grpSpPr>
        <p:sp>
          <p:nvSpPr>
            <p:cNvPr id="48" name="17 - Διάσημα">
              <a:extLst>
                <a:ext uri="{FF2B5EF4-FFF2-40B4-BE49-F238E27FC236}">
                  <a16:creationId xmlns:a16="http://schemas.microsoft.com/office/drawing/2014/main" xmlns="" id="{B2913E15-A6FC-D5A5-2A60-0301223B1619}"/>
                </a:ext>
              </a:extLst>
            </p:cNvPr>
            <p:cNvSpPr/>
            <p:nvPr/>
          </p:nvSpPr>
          <p:spPr>
            <a:xfrm rot="5400000">
              <a:off x="-132773" y="1532478"/>
              <a:ext cx="885161" cy="61961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Διάσημα 4">
              <a:extLst>
                <a:ext uri="{FF2B5EF4-FFF2-40B4-BE49-F238E27FC236}">
                  <a16:creationId xmlns:a16="http://schemas.microsoft.com/office/drawing/2014/main" xmlns="" id="{74CACF2E-C2A8-F429-190B-88128580CDD4}"/>
                </a:ext>
              </a:extLst>
            </p:cNvPr>
            <p:cNvSpPr/>
            <p:nvPr/>
          </p:nvSpPr>
          <p:spPr>
            <a:xfrm>
              <a:off x="0" y="1709036"/>
              <a:ext cx="619614" cy="266500"/>
            </a:xfrm>
            <a:prstGeom prst="rect">
              <a:avLst/>
            </a:prstGeom>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el-GR" sz="1700" dirty="0">
                  <a:ea typeface="Calibri"/>
                  <a:cs typeface="Calibri"/>
                </a:rPr>
                <a:t>3</a:t>
              </a:r>
            </a:p>
          </p:txBody>
        </p:sp>
      </p:grpSp>
      <p:sp>
        <p:nvSpPr>
          <p:cNvPr id="50" name="25 - Στρογγύλεμα της γωνίας της ίδιας πλευράς του ορθογωνίου">
            <a:extLst>
              <a:ext uri="{FF2B5EF4-FFF2-40B4-BE49-F238E27FC236}">
                <a16:creationId xmlns:a16="http://schemas.microsoft.com/office/drawing/2014/main" xmlns="" id="{AB6AADED-0AA8-54D3-24E0-E6106DF5DB20}"/>
              </a:ext>
            </a:extLst>
          </p:cNvPr>
          <p:cNvSpPr/>
          <p:nvPr/>
        </p:nvSpPr>
        <p:spPr>
          <a:xfrm rot="5400000">
            <a:off x="4738337" y="-748359"/>
            <a:ext cx="862170" cy="757237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TextBox 50">
            <a:extLst>
              <a:ext uri="{FF2B5EF4-FFF2-40B4-BE49-F238E27FC236}">
                <a16:creationId xmlns:a16="http://schemas.microsoft.com/office/drawing/2014/main" xmlns="" id="{D486F9AF-8FDE-D06E-CCA5-36C57E40E8D7}"/>
              </a:ext>
            </a:extLst>
          </p:cNvPr>
          <p:cNvSpPr txBox="1"/>
          <p:nvPr/>
        </p:nvSpPr>
        <p:spPr>
          <a:xfrm>
            <a:off x="1403354" y="2631651"/>
            <a:ext cx="75519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smtClean="0">
                <a:latin typeface="+mn-lt"/>
              </a:rPr>
              <a:t>Αρχές </a:t>
            </a:r>
            <a:r>
              <a:rPr lang="el-GR" b="1" dirty="0" err="1" smtClean="0">
                <a:latin typeface="+mn-lt"/>
              </a:rPr>
              <a:t>πολυμεσικής</a:t>
            </a:r>
            <a:r>
              <a:rPr lang="el-GR" b="1" dirty="0" smtClean="0">
                <a:latin typeface="+mn-lt"/>
              </a:rPr>
              <a:t> μάθησης (</a:t>
            </a:r>
            <a:r>
              <a:rPr lang="en-US" b="1" dirty="0" smtClean="0">
                <a:latin typeface="+mn-lt"/>
              </a:rPr>
              <a:t>Mayer)</a:t>
            </a:r>
            <a:r>
              <a:rPr lang="el-GR" b="1" dirty="0" smtClean="0">
                <a:latin typeface="+mn-lt"/>
              </a:rPr>
              <a:t>:</a:t>
            </a:r>
            <a:r>
              <a:rPr lang="el-GR" sz="1800" dirty="0" smtClean="0">
                <a:latin typeface="+mn-lt"/>
              </a:rPr>
              <a:t>μάθηση βελτιώνεται όταν οπτικό και λεκτικό υλικό συνδυάζονται σωστά, μειώνοντας γνωστικό φόρτο.</a:t>
            </a:r>
          </a:p>
        </p:txBody>
      </p:sp>
      <p:sp>
        <p:nvSpPr>
          <p:cNvPr id="52" name="25 - Στρογγύλεμα της γωνίας της ίδιας πλευράς του ορθογωνίου">
            <a:extLst>
              <a:ext uri="{FF2B5EF4-FFF2-40B4-BE49-F238E27FC236}">
                <a16:creationId xmlns:a16="http://schemas.microsoft.com/office/drawing/2014/main" xmlns="" id="{F003894B-F5BA-2B5C-5881-FD18ECC475A8}"/>
              </a:ext>
            </a:extLst>
          </p:cNvPr>
          <p:cNvSpPr/>
          <p:nvPr/>
        </p:nvSpPr>
        <p:spPr>
          <a:xfrm rot="5400000">
            <a:off x="4652836" y="327288"/>
            <a:ext cx="1033168" cy="757237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TextBox 52">
            <a:extLst>
              <a:ext uri="{FF2B5EF4-FFF2-40B4-BE49-F238E27FC236}">
                <a16:creationId xmlns:a16="http://schemas.microsoft.com/office/drawing/2014/main" xmlns="" id="{4E88CE77-9923-FAE0-F757-3FF59BCFC2D5}"/>
              </a:ext>
            </a:extLst>
          </p:cNvPr>
          <p:cNvSpPr txBox="1"/>
          <p:nvPr/>
        </p:nvSpPr>
        <p:spPr>
          <a:xfrm>
            <a:off x="1431276" y="3703028"/>
            <a:ext cx="77127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smtClean="0">
                <a:latin typeface="+mn-lt"/>
              </a:rPr>
              <a:t>eTwinning</a:t>
            </a:r>
            <a:r>
              <a:rPr lang="en-US" b="1" dirty="0" smtClean="0">
                <a:latin typeface="+mn-lt"/>
              </a:rPr>
              <a:t> </a:t>
            </a:r>
            <a:r>
              <a:rPr lang="el-GR" b="1" dirty="0" smtClean="0">
                <a:latin typeface="+mn-lt"/>
              </a:rPr>
              <a:t>ως πλαίσιο συνεργασίας: </a:t>
            </a:r>
            <a:r>
              <a:rPr lang="el-GR" sz="1800" dirty="0" smtClean="0">
                <a:latin typeface="+mn-lt"/>
              </a:rPr>
              <a:t>ευρωπαϊκή ψηφιακή πλατφόρμα όπου εκπαιδευτικοί συνεργάζονται εξ αποστάσεως για υλοποίηση κοινών σχολικών έργων.</a:t>
            </a:r>
          </a:p>
        </p:txBody>
      </p:sp>
      <p:sp>
        <p:nvSpPr>
          <p:cNvPr id="54" name="25 - Στρογγύλεμα της γωνίας της ίδιας πλευράς του ορθογωνίου">
            <a:extLst>
              <a:ext uri="{FF2B5EF4-FFF2-40B4-BE49-F238E27FC236}">
                <a16:creationId xmlns:a16="http://schemas.microsoft.com/office/drawing/2014/main" xmlns="" id="{38370BE4-104B-1E13-8B94-0B13E217866E}"/>
              </a:ext>
            </a:extLst>
          </p:cNvPr>
          <p:cNvSpPr/>
          <p:nvPr/>
        </p:nvSpPr>
        <p:spPr>
          <a:xfrm rot="5400000">
            <a:off x="4562769" y="1511788"/>
            <a:ext cx="1099458" cy="751742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TextBox 54">
            <a:extLst>
              <a:ext uri="{FF2B5EF4-FFF2-40B4-BE49-F238E27FC236}">
                <a16:creationId xmlns:a16="http://schemas.microsoft.com/office/drawing/2014/main" xmlns="" id="{73760956-9961-170E-45C7-F13DAA9DD379}"/>
              </a:ext>
            </a:extLst>
          </p:cNvPr>
          <p:cNvSpPr txBox="1"/>
          <p:nvPr/>
        </p:nvSpPr>
        <p:spPr>
          <a:xfrm>
            <a:off x="1356684" y="4762554"/>
            <a:ext cx="735423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err="1" smtClean="0">
                <a:latin typeface="+mn-lt"/>
              </a:rPr>
              <a:t>eTwinning</a:t>
            </a:r>
            <a:r>
              <a:rPr lang="el-GR" b="1" dirty="0" smtClean="0">
                <a:latin typeface="+mn-lt"/>
              </a:rPr>
              <a:t> και επαγγελματική ανάπτυξη εκπαιδευτικών: </a:t>
            </a:r>
            <a:r>
              <a:rPr lang="el-GR" sz="1800" dirty="0" smtClean="0">
                <a:latin typeface="+mn-lt"/>
              </a:rPr>
              <a:t>κοινότητα μάθησης και πρακτικής → ανταλλαγή καλών πρακτικών, συνεργασία, ψηφιακές/παιδαγωγικές δεξιότητες</a:t>
            </a:r>
            <a:r>
              <a:rPr lang="el-GR" dirty="0" smtClean="0"/>
              <a:t>.</a:t>
            </a:r>
            <a:endParaRPr lang="el-GR" b="1" dirty="0">
              <a:latin typeface="+mn-lt"/>
            </a:endParaRPr>
          </a:p>
        </p:txBody>
      </p:sp>
      <p:sp>
        <p:nvSpPr>
          <p:cNvPr id="35" name="34 - Ορθογώνιο"/>
          <p:cNvSpPr/>
          <p:nvPr/>
        </p:nvSpPr>
        <p:spPr>
          <a:xfrm>
            <a:off x="878115" y="2012015"/>
            <a:ext cx="8265885" cy="400110"/>
          </a:xfrm>
          <a:prstGeom prst="rect">
            <a:avLst/>
          </a:prstGeom>
        </p:spPr>
        <p:txBody>
          <a:bodyPr wrap="square">
            <a:spAutoFit/>
          </a:bodyPr>
          <a:lstStyle/>
          <a:p>
            <a:r>
              <a:rPr lang="el-GR" sz="2000" b="1" i="1" dirty="0" smtClean="0">
                <a:latin typeface="+mn-lt"/>
              </a:rPr>
              <a:t>Ο πολυμεσικός σχεδιασμός και η συνεργασία ενισχύουν την επιμόρφωση.</a:t>
            </a:r>
            <a:endParaRPr lang="el-GR" sz="2000" b="1" i="1" dirty="0">
              <a:latin typeface="+mn-lt"/>
            </a:endParaRPr>
          </a:p>
        </p:txBody>
      </p:sp>
    </p:spTree>
    <p:extLst>
      <p:ext uri="{BB962C8B-B14F-4D97-AF65-F5344CB8AC3E}">
        <p14:creationId xmlns:p14="http://schemas.microsoft.com/office/powerpoint/2010/main" xmlns="" val="329790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xmlns="" id="{17BA3082-8462-B4BF-41BC-4D33708BCACF}"/>
              </a:ext>
            </a:extLst>
          </p:cNvPr>
          <p:cNvSpPr>
            <a:spLocks noGrp="1"/>
          </p:cNvSpPr>
          <p:nvPr>
            <p:ph type="title"/>
          </p:nvPr>
        </p:nvSpPr>
        <p:spPr>
          <a:xfrm>
            <a:off x="1404938" y="549275"/>
            <a:ext cx="7199312" cy="765175"/>
          </a:xfrm>
        </p:spPr>
        <p:txBody>
          <a:bodyPr/>
          <a:lstStyle/>
          <a:p>
            <a:pPr eaLnBrk="1" hangingPunct="1"/>
            <a:r>
              <a:rPr lang="el-GR" altLang="el-GR" sz="3600" dirty="0"/>
              <a:t>7</a:t>
            </a:r>
            <a:r>
              <a:rPr lang="el-GR" altLang="el-GR" sz="3600" dirty="0" smtClean="0"/>
              <a:t>. </a:t>
            </a:r>
            <a:r>
              <a:rPr lang="el-GR" altLang="el-GR" sz="3600" dirty="0"/>
              <a:t>Βιβλιογραφική Ανασκόπηση 1/4</a:t>
            </a:r>
          </a:p>
        </p:txBody>
      </p:sp>
      <p:sp>
        <p:nvSpPr>
          <p:cNvPr id="5" name="4 - TextBox">
            <a:extLst>
              <a:ext uri="{FF2B5EF4-FFF2-40B4-BE49-F238E27FC236}">
                <a16:creationId xmlns:a16="http://schemas.microsoft.com/office/drawing/2014/main" xmlns="" id="{FC78F76E-8EF1-1027-0C16-34FEBF068754}"/>
              </a:ext>
            </a:extLst>
          </p:cNvPr>
          <p:cNvSpPr txBox="1"/>
          <p:nvPr/>
        </p:nvSpPr>
        <p:spPr>
          <a:xfrm>
            <a:off x="2075544" y="1993904"/>
            <a:ext cx="7068456" cy="1323439"/>
          </a:xfrm>
          <a:prstGeom prst="rect">
            <a:avLst/>
          </a:prstGeom>
          <a:solidFill>
            <a:schemeClr val="accent2">
              <a:lumMod val="20000"/>
              <a:lumOff val="80000"/>
            </a:schemeClr>
          </a:solidFill>
        </p:spPr>
        <p:txBody>
          <a:bodyPr wrap="square" lIns="91440" tIns="45720" rIns="91440" bIns="45720" anchor="t">
            <a:spAutoFit/>
          </a:bodyPr>
          <a:lstStyle/>
          <a:p>
            <a:r>
              <a:rPr lang="el-GR" sz="2000" dirty="0" smtClean="0">
                <a:latin typeface="+mj-lt"/>
              </a:rPr>
              <a:t>Εμπειρικές μελέτες &amp; ευρωπαϊκές εκθέσεις σχετικά με:</a:t>
            </a:r>
          </a:p>
          <a:p>
            <a:pPr>
              <a:buFont typeface="Arial" pitchFamily="34" charset="0"/>
              <a:buChar char="•"/>
            </a:pPr>
            <a:r>
              <a:rPr lang="el-GR" sz="2000" dirty="0" smtClean="0">
                <a:latin typeface="+mj-lt"/>
              </a:rPr>
              <a:t>σχεδιασμό/αποτίμηση υλικού στην </a:t>
            </a:r>
            <a:r>
              <a:rPr lang="el-GR" sz="2000" b="1" dirty="0" err="1" smtClean="0">
                <a:latin typeface="+mj-lt"/>
              </a:rPr>
              <a:t>ΕξΑΕ</a:t>
            </a:r>
            <a:endParaRPr lang="el-GR" sz="2000" dirty="0" smtClean="0">
              <a:latin typeface="+mj-lt"/>
            </a:endParaRPr>
          </a:p>
          <a:p>
            <a:pPr>
              <a:buFont typeface="Arial" pitchFamily="34" charset="0"/>
              <a:buChar char="•"/>
            </a:pPr>
            <a:r>
              <a:rPr lang="el-GR" sz="2000" b="1" dirty="0" smtClean="0">
                <a:latin typeface="+mj-lt"/>
              </a:rPr>
              <a:t>επιμόρφωση εκπαιδευτικών</a:t>
            </a:r>
            <a:r>
              <a:rPr lang="el-GR" sz="2000" dirty="0" smtClean="0">
                <a:latin typeface="+mj-lt"/>
              </a:rPr>
              <a:t> σε ψηφιακά περιβάλλοντα</a:t>
            </a:r>
          </a:p>
          <a:p>
            <a:pPr>
              <a:buFont typeface="Arial" pitchFamily="34" charset="0"/>
              <a:buChar char="•"/>
            </a:pPr>
            <a:r>
              <a:rPr lang="el-GR" sz="2000" dirty="0" smtClean="0">
                <a:latin typeface="+mj-lt"/>
              </a:rPr>
              <a:t>ρόλο του </a:t>
            </a:r>
            <a:r>
              <a:rPr lang="el-GR" sz="2000" b="1" dirty="0" err="1" smtClean="0">
                <a:latin typeface="+mj-lt"/>
              </a:rPr>
              <a:t>eTwinning</a:t>
            </a:r>
            <a:r>
              <a:rPr lang="el-GR" sz="2000" dirty="0" smtClean="0">
                <a:latin typeface="+mj-lt"/>
              </a:rPr>
              <a:t> στη συνεργασία &amp; επαγγελματική ανάπτυξη</a:t>
            </a:r>
            <a:endParaRPr lang="el-GR" sz="2000" dirty="0">
              <a:latin typeface="+mj-lt"/>
            </a:endParaRPr>
          </a:p>
        </p:txBody>
      </p:sp>
      <p:sp>
        <p:nvSpPr>
          <p:cNvPr id="7" name="6 - Ορθογώνιο">
            <a:extLst>
              <a:ext uri="{FF2B5EF4-FFF2-40B4-BE49-F238E27FC236}">
                <a16:creationId xmlns:a16="http://schemas.microsoft.com/office/drawing/2014/main" xmlns="" id="{1900686D-03B0-49B8-3DAA-7D4EF7EF5258}"/>
              </a:ext>
            </a:extLst>
          </p:cNvPr>
          <p:cNvSpPr/>
          <p:nvPr/>
        </p:nvSpPr>
        <p:spPr>
          <a:xfrm>
            <a:off x="2201668" y="3588502"/>
            <a:ext cx="6942332" cy="1938992"/>
          </a:xfrm>
          <a:prstGeom prst="rect">
            <a:avLst/>
          </a:prstGeom>
          <a:solidFill>
            <a:schemeClr val="accent2">
              <a:lumMod val="20000"/>
              <a:lumOff val="80000"/>
            </a:schemeClr>
          </a:solidFill>
        </p:spPr>
        <p:txBody>
          <a:bodyPr wrap="square" lIns="91440" tIns="45720" rIns="91440" bIns="45720" anchor="t">
            <a:spAutoFit/>
          </a:bodyPr>
          <a:lstStyle/>
          <a:p>
            <a:pPr>
              <a:buFont typeface="Arial" pitchFamily="34" charset="0"/>
              <a:buChar char="•"/>
            </a:pPr>
            <a:r>
              <a:rPr lang="el-GR" sz="2000" b="1" dirty="0" smtClean="0">
                <a:latin typeface="+mj-lt"/>
              </a:rPr>
              <a:t>σκοπός &amp; ερευνητικό πλαίσιο</a:t>
            </a:r>
            <a:r>
              <a:rPr lang="el-GR" sz="2000" dirty="0" smtClean="0">
                <a:latin typeface="+mj-lt"/>
              </a:rPr>
              <a:t> των μελετών</a:t>
            </a:r>
          </a:p>
          <a:p>
            <a:pPr>
              <a:buFont typeface="Arial" pitchFamily="34" charset="0"/>
              <a:buChar char="•"/>
            </a:pPr>
            <a:r>
              <a:rPr lang="el-GR" sz="2000" b="1" dirty="0" smtClean="0">
                <a:latin typeface="+mj-lt"/>
              </a:rPr>
              <a:t>μεθοδολογία</a:t>
            </a:r>
            <a:r>
              <a:rPr lang="el-GR" sz="2000" dirty="0" smtClean="0">
                <a:latin typeface="+mj-lt"/>
              </a:rPr>
              <a:t> (ποιοτική/</a:t>
            </a:r>
            <a:r>
              <a:rPr lang="el-GR" sz="2000" dirty="0" err="1" smtClean="0">
                <a:latin typeface="+mj-lt"/>
              </a:rPr>
              <a:t>ποσοτικ</a:t>
            </a:r>
            <a:r>
              <a:rPr lang="el-GR" sz="2000" dirty="0" smtClean="0">
                <a:latin typeface="+mj-lt"/>
              </a:rPr>
              <a:t>ή) &amp; δείγμα</a:t>
            </a:r>
          </a:p>
          <a:p>
            <a:pPr>
              <a:buFont typeface="Arial" pitchFamily="34" charset="0"/>
              <a:buChar char="•"/>
            </a:pPr>
            <a:r>
              <a:rPr lang="el-GR" sz="2000" b="1" dirty="0" smtClean="0">
                <a:latin typeface="+mj-lt"/>
              </a:rPr>
              <a:t>άξονες αποτίμησης</a:t>
            </a:r>
            <a:r>
              <a:rPr lang="el-GR" sz="2000" dirty="0" smtClean="0">
                <a:latin typeface="+mj-lt"/>
              </a:rPr>
              <a:t> (δομή, ανατροφοδότηση, αλληλεπίδραση, φόρτος)</a:t>
            </a:r>
          </a:p>
          <a:p>
            <a:pPr>
              <a:buFont typeface="Arial" pitchFamily="34" charset="0"/>
              <a:buChar char="•"/>
            </a:pPr>
            <a:r>
              <a:rPr lang="el-GR" sz="2000" b="1" dirty="0" smtClean="0">
                <a:latin typeface="+mj-lt"/>
              </a:rPr>
              <a:t>κύρια ευρήματα</a:t>
            </a:r>
            <a:r>
              <a:rPr lang="el-GR" sz="2000" dirty="0" smtClean="0">
                <a:latin typeface="+mj-lt"/>
              </a:rPr>
              <a:t> &amp; προκλήσεις (χρόνος, συμμετοχή, υποστήριξη)</a:t>
            </a:r>
          </a:p>
          <a:p>
            <a:pPr algn="just">
              <a:defRPr/>
            </a:pPr>
            <a:r>
              <a:rPr lang="el-GR" sz="2000" dirty="0" smtClean="0">
                <a:latin typeface="Calibri"/>
                <a:ea typeface="Calibri"/>
                <a:cs typeface="Arial"/>
              </a:rPr>
              <a:t> </a:t>
            </a:r>
            <a:endParaRPr lang="el-GR" sz="2000" dirty="0">
              <a:latin typeface="Calibri"/>
              <a:ea typeface="Calibri"/>
            </a:endParaRPr>
          </a:p>
        </p:txBody>
      </p:sp>
      <p:sp>
        <p:nvSpPr>
          <p:cNvPr id="3" name="TextBox 2">
            <a:extLst>
              <a:ext uri="{FF2B5EF4-FFF2-40B4-BE49-F238E27FC236}">
                <a16:creationId xmlns:a16="http://schemas.microsoft.com/office/drawing/2014/main" xmlns="" id="{A25B6759-307B-93A0-CD2A-EDFDD7230BDE}"/>
              </a:ext>
            </a:extLst>
          </p:cNvPr>
          <p:cNvSpPr txBox="1"/>
          <p:nvPr/>
        </p:nvSpPr>
        <p:spPr>
          <a:xfrm>
            <a:off x="1400890" y="1313691"/>
            <a:ext cx="7414994" cy="584775"/>
          </a:xfrm>
          <a:prstGeom prst="rect">
            <a:avLst/>
          </a:prstGeom>
          <a:solidFill>
            <a:schemeClr val="accent1"/>
          </a:solid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a:solidFill>
                  <a:schemeClr val="bg1"/>
                </a:solidFill>
                <a:latin typeface="Calibri"/>
                <a:ea typeface="Calibri"/>
                <a:cs typeface="Arial"/>
              </a:rPr>
              <a:t>Επισκόπηση</a:t>
            </a:r>
            <a:endParaRPr lang="el-GR" sz="3200" b="1">
              <a:solidFill>
                <a:schemeClr val="bg1"/>
              </a:solidFill>
              <a:latin typeface="Calibri"/>
              <a:ea typeface="Calibri"/>
            </a:endParaRPr>
          </a:p>
        </p:txBody>
      </p:sp>
      <p:sp>
        <p:nvSpPr>
          <p:cNvPr id="6" name="Ελεύθερη σχεδίαση: Σχήμα 14">
            <a:extLst>
              <a:ext uri="{FF2B5EF4-FFF2-40B4-BE49-F238E27FC236}">
                <a16:creationId xmlns:a16="http://schemas.microsoft.com/office/drawing/2014/main" xmlns="" id="{1F33E2FB-16DF-0071-9675-CBFF95F1B711}"/>
              </a:ext>
            </a:extLst>
          </p:cNvPr>
          <p:cNvSpPr/>
          <p:nvPr/>
        </p:nvSpPr>
        <p:spPr bwMode="auto">
          <a:xfrm>
            <a:off x="478971" y="2028849"/>
            <a:ext cx="1611085" cy="880186"/>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1"/>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800" b="1" dirty="0"/>
              <a:t>Μελέτη</a:t>
            </a:r>
          </a:p>
        </p:txBody>
      </p:sp>
      <p:sp>
        <p:nvSpPr>
          <p:cNvPr id="10" name="Ελεύθερη σχεδίαση: Σχήμα 14">
            <a:extLst>
              <a:ext uri="{FF2B5EF4-FFF2-40B4-BE49-F238E27FC236}">
                <a16:creationId xmlns:a16="http://schemas.microsoft.com/office/drawing/2014/main" xmlns="" id="{4D0CD28D-DE0B-ACAD-520B-554477069F5E}"/>
              </a:ext>
            </a:extLst>
          </p:cNvPr>
          <p:cNvSpPr/>
          <p:nvPr/>
        </p:nvSpPr>
        <p:spPr bwMode="auto">
          <a:xfrm>
            <a:off x="449942" y="3633967"/>
            <a:ext cx="1756229" cy="1010605"/>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1"/>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r>
              <a:rPr lang="el-GR" sz="1800" b="1" dirty="0" smtClean="0"/>
              <a:t>Εξετάστηκαν:</a:t>
            </a:r>
            <a:endParaRPr lang="el-GR" sz="1800" b="1" dirty="0"/>
          </a:p>
        </p:txBody>
      </p:sp>
      <p:sp>
        <p:nvSpPr>
          <p:cNvPr id="11" name="4 - TextBox">
            <a:extLst>
              <a:ext uri="{FF2B5EF4-FFF2-40B4-BE49-F238E27FC236}">
                <a16:creationId xmlns:a16="http://schemas.microsoft.com/office/drawing/2014/main" xmlns="" id="{8282F375-AE2F-898E-2833-A957717B202A}"/>
              </a:ext>
            </a:extLst>
          </p:cNvPr>
          <p:cNvSpPr txBox="1"/>
          <p:nvPr/>
        </p:nvSpPr>
        <p:spPr>
          <a:xfrm>
            <a:off x="2229573" y="5649907"/>
            <a:ext cx="6914427" cy="707886"/>
          </a:xfrm>
          <a:prstGeom prst="rect">
            <a:avLst/>
          </a:prstGeom>
          <a:solidFill>
            <a:schemeClr val="accent2">
              <a:lumMod val="20000"/>
              <a:lumOff val="80000"/>
            </a:schemeClr>
          </a:solidFill>
        </p:spPr>
        <p:txBody>
          <a:bodyPr wrap="square" lIns="91440" tIns="45720" rIns="91440" bIns="45720" anchor="t">
            <a:spAutoFit/>
          </a:bodyPr>
          <a:lstStyle/>
          <a:p>
            <a:r>
              <a:rPr lang="el-GR" sz="2000" dirty="0" smtClean="0">
                <a:latin typeface="+mj-lt"/>
              </a:rPr>
              <a:t>Έλλειψη δομημένου επιμορφωτικού υλικού </a:t>
            </a:r>
            <a:r>
              <a:rPr lang="el-GR" sz="2000" dirty="0" err="1" smtClean="0">
                <a:latin typeface="+mj-lt"/>
              </a:rPr>
              <a:t>ΕξΑΕ</a:t>
            </a:r>
            <a:r>
              <a:rPr lang="el-GR" sz="2000" dirty="0" smtClean="0">
                <a:latin typeface="+mj-lt"/>
              </a:rPr>
              <a:t> για </a:t>
            </a:r>
            <a:r>
              <a:rPr lang="el-GR" sz="2000" dirty="0" err="1" smtClean="0">
                <a:latin typeface="+mj-lt"/>
              </a:rPr>
              <a:t>eTwinning</a:t>
            </a:r>
            <a:r>
              <a:rPr lang="el-GR" sz="2000" dirty="0" smtClean="0">
                <a:latin typeface="+mj-lt"/>
              </a:rPr>
              <a:t> (</a:t>
            </a:r>
            <a:r>
              <a:rPr lang="el-GR" sz="2000" dirty="0" err="1" smtClean="0">
                <a:latin typeface="+mj-lt"/>
              </a:rPr>
              <a:t>Α’βάθμια</a:t>
            </a:r>
            <a:r>
              <a:rPr lang="el-GR" sz="2000" dirty="0" smtClean="0">
                <a:latin typeface="+mj-lt"/>
              </a:rPr>
              <a:t>)</a:t>
            </a:r>
            <a:endParaRPr lang="el-GR" sz="2000" dirty="0">
              <a:latin typeface="+mj-lt"/>
            </a:endParaRPr>
          </a:p>
        </p:txBody>
      </p:sp>
      <p:pic>
        <p:nvPicPr>
          <p:cNvPr id="13" name="Εικόνα 12">
            <a:extLst>
              <a:ext uri="{FF2B5EF4-FFF2-40B4-BE49-F238E27FC236}">
                <a16:creationId xmlns:a16="http://schemas.microsoft.com/office/drawing/2014/main" xmlns="" id="{6F90A826-1E2E-A245-DC64-ED196D0553BA}"/>
              </a:ext>
            </a:extLst>
          </p:cNvPr>
          <p:cNvPicPr>
            <a:picLocks noChangeAspect="1"/>
          </p:cNvPicPr>
          <p:nvPr/>
        </p:nvPicPr>
        <p:blipFill>
          <a:blip r:embed="rId3" cstate="print"/>
          <a:stretch>
            <a:fillRect/>
          </a:stretch>
        </p:blipFill>
        <p:spPr>
          <a:xfrm>
            <a:off x="799630" y="4460795"/>
            <a:ext cx="695341" cy="720806"/>
          </a:xfrm>
          <a:prstGeom prst="rect">
            <a:avLst/>
          </a:prstGeom>
        </p:spPr>
      </p:pic>
      <p:sp>
        <p:nvSpPr>
          <p:cNvPr id="14" name="Ελεύθερη σχεδίαση: Σχήμα 14">
            <a:extLst>
              <a:ext uri="{FF2B5EF4-FFF2-40B4-BE49-F238E27FC236}">
                <a16:creationId xmlns:a16="http://schemas.microsoft.com/office/drawing/2014/main" xmlns="" id="{4D0CD28D-DE0B-ACAD-520B-554477069F5E}"/>
              </a:ext>
            </a:extLst>
          </p:cNvPr>
          <p:cNvSpPr/>
          <p:nvPr/>
        </p:nvSpPr>
        <p:spPr bwMode="auto">
          <a:xfrm>
            <a:off x="418631" y="5239657"/>
            <a:ext cx="1802055" cy="140062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1"/>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800" b="1" dirty="0" smtClean="0"/>
              <a:t>Ανάδειξη ερευνητικού κενού</a:t>
            </a:r>
            <a:endParaRPr lang="el-GR"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0-#ppt_w/2"/>
                                          </p:val>
                                        </p:tav>
                                        <p:tav tm="100000">
                                          <p:val>
                                            <p:strVal val="#ppt_x"/>
                                          </p:val>
                                        </p:tav>
                                      </p:tavLst>
                                    </p:anim>
                                    <p:anim calcmode="lin" valueType="num">
                                      <p:cBhvr additive="base">
                                        <p:cTn id="3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1+#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0" grpId="0" animBg="1"/>
      <p:bldP spid="11" grpId="0" animBg="1"/>
      <p:bldP spid="1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14586</TotalTime>
  <Words>2951</Words>
  <Application>Microsoft Office PowerPoint</Application>
  <PresentationFormat>Προβολή στην οθόνη (4:3)</PresentationFormat>
  <Paragraphs>415</Paragraphs>
  <Slides>30</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Διαφάνεια 1</vt:lpstr>
      <vt:lpstr>Ευχαριστίες</vt:lpstr>
      <vt:lpstr>1. Σκοπός </vt:lpstr>
      <vt:lpstr>2. Συνεισφορά της διπλωματικής</vt:lpstr>
      <vt:lpstr>3. Ερευνητικά Ερωτήματα</vt:lpstr>
      <vt:lpstr>4. Δομή της εργασίας </vt:lpstr>
      <vt:lpstr>5. Θεωρητικό Πλαίσιο 1/2</vt:lpstr>
      <vt:lpstr>6. Θεωρητικό Πλαίσιο 2/2 </vt:lpstr>
      <vt:lpstr>7. Βιβλιογραφική Ανασκόπηση 1/4</vt:lpstr>
      <vt:lpstr>8. Βιβλιογραφική Επισκόπηση 2/4</vt:lpstr>
      <vt:lpstr>9. Βιβλιογραφική Επισκόπηση 3/4</vt:lpstr>
      <vt:lpstr>10. Βιβλιογραφική Επισκόπηση 4/4</vt:lpstr>
      <vt:lpstr>11. Δημιουργία Εκπαιδευτικού Υλικού 1/2</vt:lpstr>
      <vt:lpstr>12. Παραγόμενο Εκπαιδευτικό Υλικό 1/3</vt:lpstr>
      <vt:lpstr>13. Παραγόμενο Εκπαιδευτικό Υλικό 2/3</vt:lpstr>
      <vt:lpstr>14. Παραγόμενο Εκπαιδευτικό Υλικό 3/3</vt:lpstr>
      <vt:lpstr>15. Αποτίμηση Εκπαιδευτικού Υλικού 1/13</vt:lpstr>
      <vt:lpstr>16. Αποτίμηση Εκπαιδευτικού Υλικού 2/13</vt:lpstr>
      <vt:lpstr> 17. Αποτίμηση Εκπαιδευτικού Υλικού 3/13</vt:lpstr>
      <vt:lpstr>18. Αποτίμηση Εκπαιδευτικού Υλικού 4/13</vt:lpstr>
      <vt:lpstr>19. Αποτίμηση Εκπαιδευτικού Υλικού 5/13</vt:lpstr>
      <vt:lpstr>20. Αποτίμηση Εκπαιδευτικού Υλικού 6/13</vt:lpstr>
      <vt:lpstr>21. Αποτίμηση Εκπαιδευτικού Υλικού 7/13</vt:lpstr>
      <vt:lpstr>22. Αποτίμηση Εκπαιδευτικού Υλικού 8/13</vt:lpstr>
      <vt:lpstr>23. Αποτίμηση Εκπαιδευτικού Υλικού 9/13</vt:lpstr>
      <vt:lpstr>24. Αποτίμηση Εκπαιδευτικού Υλικού 10/13</vt:lpstr>
      <vt:lpstr>25. Αποτίμηση Εκπαιδευτικού Υλικού 11/13</vt:lpstr>
      <vt:lpstr>26. Αποτίμηση Εκπαιδευτικού Υλικού 12/13</vt:lpstr>
      <vt:lpstr>27. Αποτίμηση Εκπαιδευτικού Υλικού 13/13</vt:lpstr>
      <vt:lpstr>Τέλος Παρουσίασης</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user</cp:lastModifiedBy>
  <cp:revision>496</cp:revision>
  <dcterms:created xsi:type="dcterms:W3CDTF">2003-10-16T17:37:47Z</dcterms:created>
  <dcterms:modified xsi:type="dcterms:W3CDTF">2026-03-18T20:09:54Z</dcterms:modified>
</cp:coreProperties>
</file>