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24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310" r:id="rId9"/>
    <p:sldId id="311" r:id="rId10"/>
    <p:sldId id="313" r:id="rId11"/>
    <p:sldId id="303" r:id="rId12"/>
    <p:sldId id="314" r:id="rId13"/>
    <p:sldId id="304" r:id="rId14"/>
    <p:sldId id="309" r:id="rId15"/>
    <p:sldId id="300" r:id="rId16"/>
    <p:sldId id="301" r:id="rId17"/>
    <p:sldId id="308" r:id="rId18"/>
    <p:sldId id="315" r:id="rId19"/>
    <p:sldId id="302" r:id="rId20"/>
    <p:sldId id="316" r:id="rId21"/>
    <p:sldId id="306" r:id="rId22"/>
    <p:sldId id="298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KANELLOPOYLOY" initials="MK" lastIdx="1" clrIdx="0">
    <p:extLst>
      <p:ext uri="{19B8F6BF-5375-455C-9EA6-DF929625EA0E}">
        <p15:presenceInfo xmlns:p15="http://schemas.microsoft.com/office/powerpoint/2012/main" xmlns="" userId="MARIA KANELLOPOYLO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4"/>
    <a:srgbClr val="A1F5A1"/>
    <a:srgbClr val="E4FABC"/>
    <a:srgbClr val="BBD3C7"/>
    <a:srgbClr val="C9ACDE"/>
    <a:srgbClr val="545457"/>
    <a:srgbClr val="8A8A8E"/>
    <a:srgbClr val="626266"/>
    <a:srgbClr val="E4B178"/>
    <a:srgbClr val="E9C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14" autoAdjust="0"/>
  </p:normalViewPr>
  <p:slideViewPr>
    <p:cSldViewPr snapToGrid="0">
      <p:cViewPr>
        <p:scale>
          <a:sx n="80" d="100"/>
          <a:sy n="80" d="100"/>
        </p:scale>
        <p:origin x="-811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51985-D5AD-478C-AF5B-E6E82FC0B987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51DC1-D17C-485E-9BBC-71EC54E378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75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1DC1-D17C-485E-9BBC-71EC54E37821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69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1DC1-D17C-485E-9BBC-71EC54E37821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69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1DC1-D17C-485E-9BBC-71EC54E37821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495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51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52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08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72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6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7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0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99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65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59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5796-807A-41FF-832E-C3879934D079}" type="datetimeFigureOut">
              <a:rPr lang="el-GR" smtClean="0"/>
              <a:t>4/3/2026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097E-C977-4D9D-8630-52DEE0B78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9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udents.edivea.net/courses/272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612CDF-AAAB-4F85-930D-03578BFD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8396" y="1131689"/>
            <a:ext cx="7261897" cy="2084486"/>
          </a:xfrm>
        </p:spPr>
        <p:txBody>
          <a:bodyPr>
            <a:normAutofit/>
          </a:bodyPr>
          <a:lstStyle/>
          <a:p>
            <a:r>
              <a:rPr lang="el-GR" sz="2400" b="1" i="1" dirty="0" smtClean="0"/>
              <a:t>«Σχεδιασμός και ανάπτυξη εκπαιδευτικού υλικού με τη μεθοδολογία της Εξ Αποστάσεως Εκπαίδευσης, για την ανάπτυξη των κοινωνικών και συναισθηματικών δεξιοτήτων στα νήπια με τη χρήση της ψηφιακής αφήγησης (digital storytelling).»</a:t>
            </a:r>
            <a:endParaRPr lang="el-GR" sz="5400" b="1" dirty="0">
              <a:latin typeface="+mn-lt"/>
              <a:ea typeface="Slimamif" panose="02000603000000000000" pitchFamily="2" charset="0"/>
            </a:endParaRPr>
          </a:p>
        </p:txBody>
      </p:sp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384" y="388838"/>
            <a:ext cx="740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/>
              <a:t>Πρόγραμμα Μεταπτυχιακών Σπουδών: </a:t>
            </a:r>
            <a:endParaRPr lang="en-US" sz="1400" dirty="0"/>
          </a:p>
          <a:p>
            <a:pPr algn="ctr"/>
            <a:r>
              <a:rPr lang="el-GR" sz="1400" dirty="0"/>
              <a:t>«Επιστήμες της Αγωγής - Εξ Αποστάσεως Εκπαίδευση  με τη χρήση των ΤΠΕ (e-Learning)»</a:t>
            </a:r>
            <a:endParaRPr lang="el-GR" sz="12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936384" y="989814"/>
            <a:ext cx="7403909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755305" y="6257779"/>
            <a:ext cx="7798395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6F3325D3-C2F5-435B-AF5A-13359F44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396" y="6311633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202</a:t>
            </a:r>
            <a:r>
              <a:rPr kumimoji="0" lang="en-GB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750087" y="62167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TextBox 1031">
            <a:extLst>
              <a:ext uri="{FF2B5EF4-FFF2-40B4-BE49-F238E27FC236}">
                <a16:creationId xmlns:a16="http://schemas.microsoft.com/office/drawing/2014/main" xmlns="" id="{A1CD94B1-B2DF-42D4-89F5-B3A72189B21D}"/>
              </a:ext>
            </a:extLst>
          </p:cNvPr>
          <p:cNvSpPr txBox="1"/>
          <p:nvPr/>
        </p:nvSpPr>
        <p:spPr>
          <a:xfrm>
            <a:off x="4597799" y="3743619"/>
            <a:ext cx="440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Ντουρουντάκη Ελένη</a:t>
            </a:r>
            <a:endParaRPr lang="el-GR" sz="2800" dirty="0"/>
          </a:p>
        </p:txBody>
      </p:sp>
      <p:sp>
        <p:nvSpPr>
          <p:cNvPr id="1033" name="9 - Ορθογώνιο">
            <a:extLst>
              <a:ext uri="{FF2B5EF4-FFF2-40B4-BE49-F238E27FC236}">
                <a16:creationId xmlns:a16="http://schemas.microsoft.com/office/drawing/2014/main" xmlns="" id="{DA5DCF9E-8617-46E5-8901-F07EDAC726FE}"/>
              </a:ext>
            </a:extLst>
          </p:cNvPr>
          <p:cNvSpPr/>
          <p:nvPr/>
        </p:nvSpPr>
        <p:spPr>
          <a:xfrm>
            <a:off x="3379845" y="503286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xmlns="" id="{C63B1496-CC29-4B4B-8C00-3EB62EFB330A}"/>
              </a:ext>
            </a:extLst>
          </p:cNvPr>
          <p:cNvSpPr txBox="1"/>
          <p:nvPr/>
        </p:nvSpPr>
        <p:spPr>
          <a:xfrm>
            <a:off x="3005029" y="5574491"/>
            <a:ext cx="2539222" cy="338554"/>
          </a:xfrm>
          <a:prstGeom prst="rect">
            <a:avLst/>
          </a:prstGeom>
          <a:ln w="28575">
            <a:solidFill>
              <a:srgbClr val="E4FABC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</a:lstStyle>
          <a:p>
            <a:pPr algn="ctr"/>
            <a:r>
              <a:rPr lang="el-GR" sz="1600" dirty="0" smtClean="0"/>
              <a:t>Καλλιόπη Τρούλη</a:t>
            </a:r>
            <a:endParaRPr lang="el-GR" sz="1600" dirty="0"/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xmlns="" id="{5B63AD8F-1031-4CC8-96D8-1E9D0F591DE1}"/>
              </a:ext>
            </a:extLst>
          </p:cNvPr>
          <p:cNvSpPr txBox="1"/>
          <p:nvPr/>
        </p:nvSpPr>
        <p:spPr>
          <a:xfrm>
            <a:off x="8194443" y="5576400"/>
            <a:ext cx="2165728" cy="338554"/>
          </a:xfrm>
          <a:prstGeom prst="rect">
            <a:avLst/>
          </a:prstGeom>
          <a:ln w="28575">
            <a:solidFill>
              <a:srgbClr val="E4FABC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</a:lstStyle>
          <a:p>
            <a:pPr algn="ctr"/>
            <a:r>
              <a:rPr lang="el-GR" sz="1600" dirty="0" smtClean="0"/>
              <a:t>Ευαγγελία Μανούσου</a:t>
            </a:r>
            <a:endParaRPr lang="el-GR" sz="1600" dirty="0"/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xmlns="" id="{6B2DF865-F929-48A7-B280-F8B1BB7D0C8A}"/>
              </a:ext>
            </a:extLst>
          </p:cNvPr>
          <p:cNvSpPr txBox="1"/>
          <p:nvPr/>
        </p:nvSpPr>
        <p:spPr>
          <a:xfrm>
            <a:off x="5631641" y="5574491"/>
            <a:ext cx="2482525" cy="338554"/>
          </a:xfrm>
          <a:prstGeom prst="rect">
            <a:avLst/>
          </a:prstGeom>
          <a:ln w="28575">
            <a:solidFill>
              <a:srgbClr val="E4FABC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</a:lstStyle>
          <a:p>
            <a:pPr algn="ctr"/>
            <a:r>
              <a:rPr lang="el-GR" sz="1600" dirty="0" smtClean="0"/>
              <a:t>Σοφία Τρούλη</a:t>
            </a:r>
            <a:endParaRPr lang="el-GR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8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5. Θεωρητικό πλαίσιο (4/4)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3492793" y="1333500"/>
            <a:ext cx="1628688" cy="14885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C9AC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rgbClr val="54545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792" y="1877709"/>
            <a:ext cx="162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545457"/>
                </a:solidFill>
              </a:rPr>
              <a:t>Αφήγηση</a:t>
            </a:r>
            <a:endParaRPr lang="el-GR" sz="2000" b="1" dirty="0">
              <a:solidFill>
                <a:srgbClr val="5454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72450" y="2381791"/>
            <a:ext cx="575855" cy="6954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756140" y="1462893"/>
            <a:ext cx="3064384" cy="2223282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ounded Rectangle 22"/>
          <p:cNvSpPr/>
          <p:nvPr/>
        </p:nvSpPr>
        <p:spPr>
          <a:xfrm>
            <a:off x="3913448" y="4807188"/>
            <a:ext cx="3014251" cy="848254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1113389" y="1462893"/>
            <a:ext cx="2135414" cy="8149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27" name="Straight Connector 26"/>
          <p:cNvCxnSpPr>
            <a:endCxn id="24" idx="3"/>
          </p:cNvCxnSpPr>
          <p:nvPr/>
        </p:nvCxnSpPr>
        <p:spPr>
          <a:xfrm flipH="1">
            <a:off x="3248803" y="1870356"/>
            <a:ext cx="24399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19525" y="2710689"/>
            <a:ext cx="209517" cy="36657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08100" y="1526167"/>
            <a:ext cx="3064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Οπτική </a:t>
            </a:r>
            <a:r>
              <a:rPr lang="el-GR" dirty="0" smtClean="0"/>
              <a:t>Γωνία</a:t>
            </a:r>
            <a:endParaRPr lang="el-GR" dirty="0"/>
          </a:p>
          <a:p>
            <a:r>
              <a:rPr lang="el-GR" dirty="0" smtClean="0"/>
              <a:t>Ερώτηση Κλειδί</a:t>
            </a:r>
            <a:endParaRPr lang="el-GR" dirty="0"/>
          </a:p>
          <a:p>
            <a:r>
              <a:rPr lang="el-GR" dirty="0" smtClean="0"/>
              <a:t>Συναισθηματικό Περιεχόμενο</a:t>
            </a:r>
            <a:endParaRPr lang="el-GR" dirty="0"/>
          </a:p>
          <a:p>
            <a:r>
              <a:rPr lang="el-GR" dirty="0" smtClean="0"/>
              <a:t>Δώρο </a:t>
            </a:r>
            <a:r>
              <a:rPr lang="el-GR" dirty="0"/>
              <a:t>της </a:t>
            </a:r>
            <a:r>
              <a:rPr lang="el-GR" dirty="0" smtClean="0"/>
              <a:t>Φωνής</a:t>
            </a:r>
            <a:endParaRPr lang="el-GR" dirty="0"/>
          </a:p>
          <a:p>
            <a:r>
              <a:rPr lang="el-GR" dirty="0" smtClean="0"/>
              <a:t>Δύναμη της Μουσικής</a:t>
            </a:r>
            <a:endParaRPr lang="el-GR" dirty="0"/>
          </a:p>
          <a:p>
            <a:r>
              <a:rPr lang="el-GR" dirty="0"/>
              <a:t>Οικονομία</a:t>
            </a:r>
          </a:p>
          <a:p>
            <a:r>
              <a:rPr lang="el-GR" dirty="0"/>
              <a:t>Ρυθμός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6623" y="4908150"/>
            <a:ext cx="294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Συνδυασμός</a:t>
            </a:r>
            <a:r>
              <a:rPr lang="el-GR" dirty="0" smtClean="0"/>
              <a:t> παραδοσιακής αφήγησης-ψηφιακών μέσων</a:t>
            </a:r>
            <a:endParaRPr lang="el-GR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64767" y="1554543"/>
            <a:ext cx="223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Μέσο</a:t>
            </a:r>
            <a:r>
              <a:rPr lang="el-GR" b="1" dirty="0" smtClean="0"/>
              <a:t> επικοινωνίας-έκφρασης </a:t>
            </a:r>
            <a:r>
              <a:rPr lang="el-GR" dirty="0" smtClean="0"/>
              <a:t>αναγκών</a:t>
            </a:r>
            <a:endParaRPr lang="el-GR" dirty="0"/>
          </a:p>
        </p:txBody>
      </p: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8472487" y="3891300"/>
            <a:ext cx="963400" cy="4510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9435887" y="3877420"/>
            <a:ext cx="1808812" cy="9297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9469598" y="3891300"/>
            <a:ext cx="174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Ισχυρό εργαλείο </a:t>
            </a:r>
            <a:r>
              <a:rPr lang="el-GR" b="1" dirty="0" smtClean="0"/>
              <a:t>μάθησης </a:t>
            </a:r>
            <a:r>
              <a:rPr lang="el-GR" dirty="0" smtClean="0"/>
              <a:t>και</a:t>
            </a:r>
            <a:r>
              <a:rPr lang="el-GR" b="1" dirty="0" smtClean="0"/>
              <a:t> έκφρασης</a:t>
            </a:r>
            <a:endParaRPr lang="el-GR" b="1" dirty="0"/>
          </a:p>
        </p:txBody>
      </p:sp>
      <p:sp>
        <p:nvSpPr>
          <p:cNvPr id="31" name="Oval 30"/>
          <p:cNvSpPr/>
          <p:nvPr/>
        </p:nvSpPr>
        <p:spPr>
          <a:xfrm>
            <a:off x="6610135" y="2946902"/>
            <a:ext cx="1796459" cy="16716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C9AC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545457"/>
                </a:solidFill>
              </a:rPr>
              <a:t>Ψηφιακή Αφήγηση</a:t>
            </a:r>
            <a:endParaRPr lang="el-GR" sz="2000" b="1" dirty="0">
              <a:solidFill>
                <a:srgbClr val="545457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82377" y="2381791"/>
            <a:ext cx="1553493" cy="14123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C9AC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rgbClr val="54545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88" y="2763512"/>
            <a:ext cx="1120531" cy="62749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09538" y="5060891"/>
            <a:ext cx="2350673" cy="951815"/>
          </a:xfrm>
          <a:prstGeom prst="roundRect">
            <a:avLst/>
          </a:prstGeom>
          <a:solidFill>
            <a:srgbClr val="E4F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7552069" y="5213634"/>
            <a:ext cx="240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Πολυδιάστατος χώρος παραγωγής </a:t>
            </a:r>
            <a:r>
              <a:rPr lang="el-GR" b="1" dirty="0" smtClean="0"/>
              <a:t>ταυτότητας</a:t>
            </a:r>
            <a:endParaRPr lang="el-GR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305800" y="4352965"/>
            <a:ext cx="333375" cy="70792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00533" y="2946902"/>
            <a:ext cx="2350673" cy="660573"/>
          </a:xfrm>
          <a:prstGeom prst="roundRect">
            <a:avLst/>
          </a:prstGeom>
          <a:solidFill>
            <a:srgbClr val="E4F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1471689" y="3092522"/>
            <a:ext cx="220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Αφηγητής-αποδέκτης</a:t>
            </a:r>
            <a:endParaRPr lang="el-GR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030917" y="4300658"/>
            <a:ext cx="731618" cy="51397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6. Εκπαιδευτικό Υλικό (1/4)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lowchart: Process 11"/>
          <p:cNvSpPr/>
          <p:nvPr/>
        </p:nvSpPr>
        <p:spPr>
          <a:xfrm>
            <a:off x="2798415" y="1581149"/>
            <a:ext cx="1800225" cy="48577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Σκοπός</a:t>
            </a:r>
            <a:endParaRPr lang="el-G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979130" y="2566987"/>
            <a:ext cx="0" cy="314325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148512" y="2616635"/>
            <a:ext cx="14288" cy="16219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914695" y="3290583"/>
            <a:ext cx="147600" cy="147600"/>
          </a:xfrm>
          <a:prstGeom prst="ellipse">
            <a:avLst/>
          </a:prstGeom>
          <a:solidFill>
            <a:srgbClr val="A1F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5912125" y="2694294"/>
            <a:ext cx="147600" cy="147600"/>
          </a:xfrm>
          <a:prstGeom prst="ellipse">
            <a:avLst/>
          </a:prstGeom>
          <a:solidFill>
            <a:srgbClr val="C9A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Flowchart: Process 29"/>
          <p:cNvSpPr/>
          <p:nvPr/>
        </p:nvSpPr>
        <p:spPr>
          <a:xfrm>
            <a:off x="7113574" y="1581149"/>
            <a:ext cx="2258936" cy="51434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Περιεχόμενα</a:t>
            </a:r>
            <a:endParaRPr lang="el-G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14571" y="2478229"/>
            <a:ext cx="2767909" cy="3255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9AC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2305049" y="3024186"/>
            <a:ext cx="2767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</a:t>
            </a:r>
            <a:r>
              <a:rPr lang="el-GR" sz="2000" dirty="0" smtClean="0"/>
              <a:t> </a:t>
            </a:r>
            <a:r>
              <a:rPr lang="el-GR" sz="2000" b="1" dirty="0"/>
              <a:t>καλλιέργεια</a:t>
            </a:r>
            <a:r>
              <a:rPr lang="el-GR" sz="2000" dirty="0"/>
              <a:t> βασικών </a:t>
            </a:r>
            <a:r>
              <a:rPr lang="el-GR" sz="2000" b="1" dirty="0"/>
              <a:t>κοινωνικών και συναισθηματικών δεξιοτήτων </a:t>
            </a:r>
            <a:r>
              <a:rPr lang="el-GR" sz="2000" dirty="0"/>
              <a:t>σε παιδιά προσχολικής ηλικίας, μέσω της συμβολής της </a:t>
            </a:r>
            <a:r>
              <a:rPr lang="el-GR" sz="2000" b="1" dirty="0"/>
              <a:t>ψηφιακής αφήγησης</a:t>
            </a:r>
            <a:r>
              <a:rPr lang="el-GR" sz="20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41094" y="2568039"/>
            <a:ext cx="230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Εισαγωγική Ενότητα</a:t>
            </a:r>
            <a:endParaRPr lang="el-GR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423241" y="3176026"/>
            <a:ext cx="588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1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Διδακτική Ενότητα: Αυτοαντίληψη &amp; Αυτορρύθμιση</a:t>
            </a:r>
            <a:endParaRPr lang="el-GR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435859" y="3867339"/>
            <a:ext cx="5387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2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Διδακτική Ενότητα: Ενσυναίσθηση &amp; Σεβασμός</a:t>
            </a:r>
            <a:endParaRPr lang="el-GR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441094" y="4558784"/>
            <a:ext cx="459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3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Διδακτική Ενότητα: Δεξιότητες Σχέσεων</a:t>
            </a:r>
            <a:endParaRPr lang="el-GR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442654" y="5284080"/>
            <a:ext cx="2364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Ενότητα Κλεισίματος</a:t>
            </a:r>
            <a:endParaRPr lang="el-GR" sz="2000" dirty="0"/>
          </a:p>
        </p:txBody>
      </p:sp>
      <p:sp>
        <p:nvSpPr>
          <p:cNvPr id="46" name="Oval 45"/>
          <p:cNvSpPr/>
          <p:nvPr/>
        </p:nvSpPr>
        <p:spPr>
          <a:xfrm>
            <a:off x="5914695" y="3993594"/>
            <a:ext cx="147600" cy="147600"/>
          </a:xfrm>
          <a:prstGeom prst="ellips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Oval 46"/>
          <p:cNvSpPr/>
          <p:nvPr/>
        </p:nvSpPr>
        <p:spPr>
          <a:xfrm>
            <a:off x="5905330" y="4685039"/>
            <a:ext cx="147600" cy="147600"/>
          </a:xfrm>
          <a:prstGeom prst="ellipse">
            <a:avLst/>
          </a:prstGeom>
          <a:solidFill>
            <a:srgbClr val="E4F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Oval 47"/>
          <p:cNvSpPr/>
          <p:nvPr/>
        </p:nvSpPr>
        <p:spPr>
          <a:xfrm>
            <a:off x="5914695" y="5410335"/>
            <a:ext cx="147600" cy="147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9" name="Straight Connector 38"/>
          <p:cNvCxnSpPr/>
          <p:nvPr/>
        </p:nvCxnSpPr>
        <p:spPr>
          <a:xfrm>
            <a:off x="6052930" y="2750285"/>
            <a:ext cx="382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41245" y="3359885"/>
            <a:ext cx="382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41245" y="4067394"/>
            <a:ext cx="382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40312" y="4743450"/>
            <a:ext cx="382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59725" y="5484135"/>
            <a:ext cx="382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6. Εκπαιδευτικό Υλικό (2/4)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lowchart: Process 11"/>
          <p:cNvSpPr/>
          <p:nvPr/>
        </p:nvSpPr>
        <p:spPr>
          <a:xfrm>
            <a:off x="4513112" y="1428750"/>
            <a:ext cx="3116413" cy="51434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Αρχές ανάπτυξης</a:t>
            </a:r>
            <a:endParaRPr lang="el-G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86250" y="2590800"/>
            <a:ext cx="3571875" cy="1905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13112" y="2609850"/>
            <a:ext cx="0" cy="92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148512" y="2616635"/>
            <a:ext cx="14288" cy="1621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454694" y="2515630"/>
            <a:ext cx="147600" cy="147600"/>
          </a:xfrm>
          <a:prstGeom prst="ellipse">
            <a:avLst/>
          </a:prstGeom>
          <a:solidFill>
            <a:srgbClr val="A1F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7089000" y="2542835"/>
            <a:ext cx="147600" cy="147600"/>
          </a:xfrm>
          <a:prstGeom prst="ellipse">
            <a:avLst/>
          </a:prstGeom>
          <a:solidFill>
            <a:srgbClr val="C9A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3518163" y="3600450"/>
            <a:ext cx="2339712" cy="1076325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Ταξινομία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West -  </a:t>
            </a:r>
            <a:r>
              <a:rPr lang="el-GR" sz="2000" dirty="0" smtClean="0">
                <a:solidFill>
                  <a:schemeClr val="tx1"/>
                </a:solidFill>
              </a:rPr>
              <a:t>Λιοναράκη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60275" y="4238624"/>
            <a:ext cx="2517000" cy="1076325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Αρχές Πολυμεσικής μάθησης του </a:t>
            </a:r>
            <a:r>
              <a:rPr lang="en-GB" sz="2000" dirty="0" smtClean="0">
                <a:solidFill>
                  <a:schemeClr val="tx1"/>
                </a:solidFill>
              </a:rPr>
              <a:t>Mayer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790825" y="5260796"/>
            <a:ext cx="7400926" cy="838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21"/>
          <p:cNvSpPr/>
          <p:nvPr/>
        </p:nvSpPr>
        <p:spPr>
          <a:xfrm>
            <a:off x="2790825" y="4197598"/>
            <a:ext cx="7400926" cy="838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Rounded Rectangle 20"/>
          <p:cNvSpPr/>
          <p:nvPr/>
        </p:nvSpPr>
        <p:spPr>
          <a:xfrm>
            <a:off x="2790825" y="3153720"/>
            <a:ext cx="7400926" cy="838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2790825" y="2134125"/>
            <a:ext cx="7400926" cy="8376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6. Εκπαιδευτικό Υλικό (3/4)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lowchart: Process 11"/>
          <p:cNvSpPr/>
          <p:nvPr/>
        </p:nvSpPr>
        <p:spPr>
          <a:xfrm>
            <a:off x="3710952" y="1428758"/>
            <a:ext cx="5213293" cy="51434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Τεχνολογικά μέσα ανάπτυξης Ε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l-G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64" y="4239262"/>
            <a:ext cx="1390174" cy="755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64" y="2209799"/>
            <a:ext cx="1390175" cy="704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64" y="5311685"/>
            <a:ext cx="1390174" cy="737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99" y="3267074"/>
            <a:ext cx="1390175" cy="6594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34389" y="2377436"/>
            <a:ext cx="4705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Ε</a:t>
            </a:r>
            <a:r>
              <a:rPr lang="el-GR" sz="2000" dirty="0" smtClean="0"/>
              <a:t>λεύθερο λογισμικό </a:t>
            </a:r>
            <a:r>
              <a:rPr lang="el-GR" sz="2000" dirty="0"/>
              <a:t>H5P ανοιχτού κώδικα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4388" y="3267074"/>
            <a:ext cx="5562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Ψ</a:t>
            </a:r>
            <a:r>
              <a:rPr lang="el-GR" sz="2000" dirty="0" smtClean="0"/>
              <a:t>ηφιακής εκπαιδευτική πλατφόρμα </a:t>
            </a:r>
            <a:r>
              <a:rPr lang="en-GB" sz="2000" b="1" dirty="0" smtClean="0"/>
              <a:t>student</a:t>
            </a:r>
            <a:r>
              <a:rPr lang="el-GR" sz="2000" b="1" dirty="0" smtClean="0"/>
              <a:t>.</a:t>
            </a:r>
            <a:r>
              <a:rPr lang="en-GB" sz="2000" b="1" dirty="0" err="1"/>
              <a:t>edivea</a:t>
            </a:r>
            <a:r>
              <a:rPr lang="el-GR" sz="2000" b="1" dirty="0"/>
              <a:t>.</a:t>
            </a:r>
            <a:r>
              <a:rPr lang="en-GB" sz="2000" b="1" dirty="0"/>
              <a:t>net </a:t>
            </a:r>
            <a:endParaRPr lang="el-GR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34388" y="4293831"/>
            <a:ext cx="396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Εφαρμογή για τη δημιουργία βίντεο</a:t>
            </a:r>
          </a:p>
          <a:p>
            <a:r>
              <a:rPr lang="en-GB" sz="2000" b="1" dirty="0" err="1" smtClean="0"/>
              <a:t>Plotagon</a:t>
            </a:r>
            <a:r>
              <a:rPr lang="en-GB" sz="2000" b="1" dirty="0" smtClean="0"/>
              <a:t> Studio</a:t>
            </a:r>
            <a:endParaRPr lang="el-GR" sz="20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34389" y="5480140"/>
            <a:ext cx="2835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Εργαλεία βίντεο και ήχου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65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6. Εκπαιδευτικό Υλικό (4/4)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Flowchart: Process 2"/>
          <p:cNvSpPr/>
          <p:nvPr/>
        </p:nvSpPr>
        <p:spPr>
          <a:xfrm>
            <a:off x="4183344" y="1419227"/>
            <a:ext cx="4412004" cy="51434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Παρουσίαση μαθήματος</a:t>
            </a:r>
            <a:endParaRPr lang="el-G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89" y="2252566"/>
            <a:ext cx="6549061" cy="37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7. Μεθοδολογία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7006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hevron 2"/>
          <p:cNvSpPr/>
          <p:nvPr/>
        </p:nvSpPr>
        <p:spPr>
          <a:xfrm>
            <a:off x="2238374" y="1681162"/>
            <a:ext cx="2552700" cy="676275"/>
          </a:xfrm>
          <a:prstGeom prst="chevron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Είδος έρευνας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238373" y="2568965"/>
            <a:ext cx="2552701" cy="676275"/>
          </a:xfrm>
          <a:prstGeom prst="chevron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Δείγμα έρευνας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238375" y="4562473"/>
            <a:ext cx="2552700" cy="676275"/>
          </a:xfrm>
          <a:prstGeom prst="chevron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Ερευνητικό εργαλείο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238374" y="3638547"/>
            <a:ext cx="2552701" cy="676275"/>
          </a:xfrm>
          <a:prstGeom prst="chevron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Μέθοδος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5181600" y="1785937"/>
            <a:ext cx="2066925" cy="4191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Ποιοτική έρευνα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5181600" y="3748086"/>
            <a:ext cx="3752850" cy="4191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Ποιοτική Ανάλυση Περιεχομένου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181600" y="2681812"/>
            <a:ext cx="2857500" cy="4191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Σκόπιμη δειγματοληψία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143875" y="2538008"/>
            <a:ext cx="3104966" cy="706707"/>
          </a:xfrm>
          <a:prstGeom prst="flowChartProcess">
            <a:avLst/>
          </a:prstGeom>
          <a:solidFill>
            <a:schemeClr val="bg1"/>
          </a:solidFill>
          <a:ln>
            <a:solidFill>
              <a:srgbClr val="A1F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 εκπαιδευτικοί, «ειδικοί» της ΕξΑΕ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181600" y="4691062"/>
            <a:ext cx="2066925" cy="4191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Ερωτηματολόγιο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7363295" y="4593430"/>
            <a:ext cx="1923580" cy="61436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9 ερευνητικοί άξονες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405849" y="4675583"/>
            <a:ext cx="1614015" cy="45005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63 ερωτήσεις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8. Αποτελέσματα (1/3)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ound Same Side Corner Rectangle 2"/>
          <p:cNvSpPr/>
          <p:nvPr/>
        </p:nvSpPr>
        <p:spPr>
          <a:xfrm>
            <a:off x="4391025" y="1381125"/>
            <a:ext cx="3752850" cy="1634193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498631" y="1398092"/>
            <a:ext cx="3537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1</a:t>
            </a:r>
            <a:r>
              <a:rPr lang="el-GR" sz="2000" b="1" baseline="30000" dirty="0" smtClean="0"/>
              <a:t>ο</a:t>
            </a:r>
            <a:r>
              <a:rPr lang="el-GR" sz="2000" b="1" dirty="0" smtClean="0"/>
              <a:t> Ερευνητικό ερώτημα:</a:t>
            </a:r>
          </a:p>
          <a:p>
            <a:pPr algn="ctr"/>
            <a:r>
              <a:rPr lang="el-GR" sz="2000" dirty="0" smtClean="0"/>
              <a:t>Το </a:t>
            </a:r>
            <a:r>
              <a:rPr lang="el-GR" sz="2000" dirty="0"/>
              <a:t>εκπαιδευτικό υλικό διέπεται από τις βασικές αρχές και τη μεθοδολογία της εξ αποστάσεως </a:t>
            </a:r>
            <a:r>
              <a:rPr lang="el-GR" sz="2000" dirty="0" smtClean="0"/>
              <a:t>εκπαίδευσης</a:t>
            </a:r>
            <a:endParaRPr lang="el-GR" sz="2000" dirty="0"/>
          </a:p>
        </p:txBody>
      </p:sp>
      <p:sp>
        <p:nvSpPr>
          <p:cNvPr id="17" name="Rectangle 16"/>
          <p:cNvSpPr/>
          <p:nvPr/>
        </p:nvSpPr>
        <p:spPr>
          <a:xfrm>
            <a:off x="3154190" y="3239025"/>
            <a:ext cx="6437484" cy="2552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154189" y="3401475"/>
            <a:ext cx="64374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Ε</a:t>
            </a:r>
            <a:r>
              <a:rPr lang="el-GR" sz="2000" dirty="0" smtClean="0"/>
              <a:t>πιστημονική </a:t>
            </a:r>
            <a:r>
              <a:rPr lang="el-GR" sz="2000" dirty="0"/>
              <a:t>συνοχή και </a:t>
            </a:r>
            <a:r>
              <a:rPr lang="el-GR" sz="2000" dirty="0" smtClean="0"/>
              <a:t>τεκμηρίωση</a:t>
            </a:r>
          </a:p>
          <a:p>
            <a:r>
              <a:rPr lang="el-GR" sz="2000" dirty="0"/>
              <a:t>Α</a:t>
            </a:r>
            <a:r>
              <a:rPr lang="el-GR" sz="2000" dirty="0" smtClean="0"/>
              <a:t>πλή </a:t>
            </a:r>
            <a:r>
              <a:rPr lang="el-GR" sz="2000" dirty="0"/>
              <a:t>– κατανοητή παρουσίαση του </a:t>
            </a:r>
            <a:r>
              <a:rPr lang="el-GR" sz="2000" dirty="0" smtClean="0"/>
              <a:t>γνωστικού αντικειμένου</a:t>
            </a:r>
          </a:p>
          <a:p>
            <a:r>
              <a:rPr lang="el-GR" sz="2000" dirty="0"/>
              <a:t>Ε</a:t>
            </a:r>
            <a:r>
              <a:rPr lang="el-GR" sz="2000" dirty="0" smtClean="0"/>
              <a:t>υχρηστία </a:t>
            </a:r>
          </a:p>
          <a:p>
            <a:r>
              <a:rPr lang="el-GR" sz="2000" dirty="0"/>
              <a:t>Υ</a:t>
            </a:r>
            <a:r>
              <a:rPr lang="el-GR" sz="2000" dirty="0" smtClean="0"/>
              <a:t>ποστήριξη </a:t>
            </a:r>
            <a:r>
              <a:rPr lang="el-GR" sz="2000" dirty="0"/>
              <a:t>– καθοδήγηση στη </a:t>
            </a:r>
            <a:r>
              <a:rPr lang="el-GR" sz="2000" dirty="0" smtClean="0"/>
              <a:t>μελέτη</a:t>
            </a:r>
          </a:p>
          <a:p>
            <a:r>
              <a:rPr lang="el-GR" sz="2000" dirty="0" smtClean="0"/>
              <a:t>Αλληλεπίδραση με τον εκπαιδευόμενο</a:t>
            </a:r>
          </a:p>
          <a:p>
            <a:r>
              <a:rPr lang="el-GR" sz="2000" dirty="0" smtClean="0"/>
              <a:t>Αναστοχασμός – Αυτοαξιολόγηση</a:t>
            </a:r>
          </a:p>
          <a:p>
            <a:r>
              <a:rPr lang="el-GR" sz="2000" dirty="0" smtClean="0"/>
              <a:t>Σαφήνεια </a:t>
            </a:r>
            <a:r>
              <a:rPr lang="el-GR" sz="2000" dirty="0"/>
              <a:t>σκοπού και προσδοκώμενων </a:t>
            </a:r>
            <a:r>
              <a:rPr lang="el-GR" sz="2000" dirty="0" smtClean="0"/>
              <a:t>αποτελεσμάτων</a:t>
            </a:r>
            <a:endParaRPr lang="el-GR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83" y="3793115"/>
            <a:ext cx="952234" cy="9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9584" y="3083172"/>
            <a:ext cx="3688106" cy="2850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el-GR" dirty="0"/>
          </a:p>
        </p:txBody>
      </p:sp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8. Αποτελέσματα (2/3)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4229100" y="1400175"/>
            <a:ext cx="4029075" cy="1485900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4295775" y="1482734"/>
            <a:ext cx="37928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2</a:t>
            </a:r>
            <a:r>
              <a:rPr lang="el-GR" sz="2000" b="1" baseline="30000" dirty="0" smtClean="0"/>
              <a:t>ο</a:t>
            </a:r>
            <a:r>
              <a:rPr lang="el-GR" sz="2000" b="1" dirty="0" smtClean="0"/>
              <a:t> Ερευνητικό ερώτημα:</a:t>
            </a:r>
          </a:p>
          <a:p>
            <a:pPr algn="ctr"/>
            <a:r>
              <a:rPr lang="el-GR" sz="2000" dirty="0"/>
              <a:t>Το εκπαιδευτικό υλικό έχει δημιουργηθεί σύμφωνα με τις αρχές της Πολυμεσικής </a:t>
            </a:r>
            <a:r>
              <a:rPr lang="el-GR" sz="2000" dirty="0" smtClean="0"/>
              <a:t>Μάθησης</a:t>
            </a:r>
            <a:endParaRPr lang="el-GR" sz="2000" dirty="0"/>
          </a:p>
          <a:p>
            <a:pPr algn="ctr"/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924424" y="3083172"/>
            <a:ext cx="2638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Πολυμεσική </a:t>
            </a:r>
            <a:r>
              <a:rPr lang="el-GR" sz="2000" dirty="0" smtClean="0"/>
              <a:t>Αρχή</a:t>
            </a:r>
            <a:endParaRPr lang="el-GR" sz="2000" dirty="0"/>
          </a:p>
          <a:p>
            <a:r>
              <a:rPr lang="el-GR" sz="2000" dirty="0"/>
              <a:t>Αρχή </a:t>
            </a:r>
            <a:r>
              <a:rPr lang="el-GR" sz="2000" dirty="0" smtClean="0"/>
              <a:t>Τροπικότητας</a:t>
            </a:r>
            <a:endParaRPr lang="el-GR" sz="2000" dirty="0"/>
          </a:p>
          <a:p>
            <a:r>
              <a:rPr lang="el-GR" sz="2000" dirty="0"/>
              <a:t>Αρχή </a:t>
            </a:r>
            <a:r>
              <a:rPr lang="el-GR" sz="2000" dirty="0" smtClean="0"/>
              <a:t>Συνοχής</a:t>
            </a:r>
            <a:endParaRPr lang="el-GR" sz="2000" dirty="0"/>
          </a:p>
          <a:p>
            <a:r>
              <a:rPr lang="el-GR" sz="2000" dirty="0"/>
              <a:t>Αρχή </a:t>
            </a:r>
            <a:r>
              <a:rPr lang="el-GR" sz="2000" dirty="0" smtClean="0"/>
              <a:t>Προσωποποίησης</a:t>
            </a:r>
            <a:endParaRPr lang="el-GR" sz="2000" dirty="0"/>
          </a:p>
          <a:p>
            <a:r>
              <a:rPr lang="el-GR" sz="2000" dirty="0"/>
              <a:t>Αρχή </a:t>
            </a:r>
            <a:r>
              <a:rPr lang="el-GR" sz="2000" dirty="0" smtClean="0"/>
              <a:t>Φωνής</a:t>
            </a:r>
            <a:endParaRPr lang="el-GR" sz="2000" dirty="0"/>
          </a:p>
          <a:p>
            <a:r>
              <a:rPr lang="el-GR" sz="2000" dirty="0"/>
              <a:t>Αρχή </a:t>
            </a:r>
            <a:r>
              <a:rPr lang="el-GR" sz="2000" dirty="0" smtClean="0"/>
              <a:t>Εικόνας</a:t>
            </a:r>
            <a:endParaRPr lang="el-GR" sz="2000" dirty="0"/>
          </a:p>
          <a:p>
            <a:r>
              <a:rPr lang="el-GR" sz="2000" dirty="0"/>
              <a:t>Αρχή </a:t>
            </a:r>
            <a:r>
              <a:rPr lang="el-GR" sz="2000" dirty="0" smtClean="0"/>
              <a:t>Κατάτμησης</a:t>
            </a:r>
            <a:endParaRPr lang="el-GR" sz="2000" dirty="0"/>
          </a:p>
          <a:p>
            <a:r>
              <a:rPr lang="el-GR" sz="2000" dirty="0"/>
              <a:t>Αρχή </a:t>
            </a:r>
            <a:r>
              <a:rPr lang="el-GR" sz="2000" dirty="0" smtClean="0"/>
              <a:t> Προπαίδευσης</a:t>
            </a:r>
            <a:endParaRPr lang="el-GR" sz="2000" dirty="0"/>
          </a:p>
          <a:p>
            <a:r>
              <a:rPr lang="el-GR" sz="2000" dirty="0"/>
              <a:t>Αρχή </a:t>
            </a:r>
            <a:r>
              <a:rPr lang="el-GR" sz="2000" dirty="0" smtClean="0"/>
              <a:t>Σηματοδότησης</a:t>
            </a:r>
            <a:endParaRPr lang="el-G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76" y="3933824"/>
            <a:ext cx="952234" cy="9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8. Αποτελέσματα (3/3)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lowchart: Process 11"/>
          <p:cNvSpPr/>
          <p:nvPr/>
        </p:nvSpPr>
        <p:spPr>
          <a:xfrm>
            <a:off x="4476749" y="1338262"/>
            <a:ext cx="3438525" cy="48577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Γενικές επισημάνσεις</a:t>
            </a:r>
            <a:endParaRPr lang="el-G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5005" y="2095500"/>
            <a:ext cx="1962012" cy="400110"/>
          </a:xfrm>
          <a:prstGeom prst="rect">
            <a:avLst/>
          </a:prstGeom>
          <a:solidFill>
            <a:srgbClr val="BBD3C7"/>
          </a:solidFill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Δυνατά στοιχεία</a:t>
            </a:r>
            <a:endParaRPr 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8426" y="4714845"/>
            <a:ext cx="2721835" cy="400110"/>
          </a:xfrm>
          <a:prstGeom prst="rect">
            <a:avLst/>
          </a:prstGeom>
          <a:solidFill>
            <a:srgbClr val="BBD3C7"/>
          </a:solidFill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Προτεινόμενες αλλαγές</a:t>
            </a:r>
            <a:endParaRPr lang="el-GR" sz="2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3884838" y="2635624"/>
            <a:ext cx="5009014" cy="189100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TextBox 28"/>
          <p:cNvSpPr txBox="1"/>
          <p:nvPr/>
        </p:nvSpPr>
        <p:spPr>
          <a:xfrm>
            <a:off x="4100865" y="2703961"/>
            <a:ext cx="45769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Απλό και κατανοητό ΕΥ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Φιλικό ύφος γραφής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Ωραία επιλογή και ομοιομορφία χρωμάτων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Πληθώρα οπτικοακουστικών μέσων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Διαδραστικά βίντεο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Προτάσεις για περαιτέρω μελέτη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75936" y="5262756"/>
            <a:ext cx="5519867" cy="75696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TextBox 30"/>
          <p:cNvSpPr txBox="1"/>
          <p:nvPr/>
        </p:nvSpPr>
        <p:spPr>
          <a:xfrm>
            <a:off x="3822883" y="5318073"/>
            <a:ext cx="5425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Δεν προτείνεται κάποια αλλαγή -  </a:t>
            </a:r>
          </a:p>
          <a:p>
            <a:pPr algn="ctr"/>
            <a:r>
              <a:rPr lang="el-GR" dirty="0"/>
              <a:t>ο</a:t>
            </a:r>
            <a:r>
              <a:rPr lang="el-GR" dirty="0" smtClean="0"/>
              <a:t>ι εκπαιδευτικοί δηλώνουν ικανοποιημένοι με το υλικό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4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9. Συμπεράσματα</a:t>
            </a:r>
            <a:r>
              <a:rPr lang="en-GB" sz="3600" dirty="0" smtClean="0"/>
              <a:t> </a:t>
            </a:r>
            <a:r>
              <a:rPr lang="el-GR" sz="3600" dirty="0" smtClean="0"/>
              <a:t>(1/2)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Flowchart: Process 3"/>
          <p:cNvSpPr/>
          <p:nvPr/>
        </p:nvSpPr>
        <p:spPr>
          <a:xfrm>
            <a:off x="2487450" y="1889820"/>
            <a:ext cx="1787850" cy="962025"/>
          </a:xfrm>
          <a:prstGeom prst="flowChartProcess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1</a:t>
            </a:r>
            <a:r>
              <a:rPr lang="el-GR" sz="2000" baseline="30000" dirty="0" smtClean="0">
                <a:solidFill>
                  <a:schemeClr val="tx1"/>
                </a:solidFill>
              </a:rPr>
              <a:t>ο</a:t>
            </a:r>
            <a:r>
              <a:rPr lang="el-GR" sz="2000" dirty="0" smtClean="0">
                <a:solidFill>
                  <a:schemeClr val="tx1"/>
                </a:solidFill>
              </a:rPr>
              <a:t>  ερευνητικό ερώτημα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2487450" y="3743850"/>
            <a:ext cx="1787850" cy="962025"/>
          </a:xfrm>
          <a:prstGeom prst="flowChartProcess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2</a:t>
            </a:r>
            <a:r>
              <a:rPr lang="el-GR" sz="2000" baseline="30000" dirty="0" smtClean="0">
                <a:solidFill>
                  <a:schemeClr val="tx1"/>
                </a:solidFill>
              </a:rPr>
              <a:t>ο</a:t>
            </a:r>
            <a:r>
              <a:rPr lang="el-GR" sz="2000" dirty="0" smtClean="0">
                <a:solidFill>
                  <a:schemeClr val="tx1"/>
                </a:solidFill>
              </a:rPr>
              <a:t> ερευνητικό ερώτημα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403361" y="1853863"/>
            <a:ext cx="5092509" cy="1097518"/>
          </a:xfrm>
          <a:prstGeom prst="flowChartProcess">
            <a:avLst/>
          </a:prstGeom>
          <a:solidFill>
            <a:schemeClr val="bg1"/>
          </a:solidFill>
          <a:ln>
            <a:solidFill>
              <a:srgbClr val="8A8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403361" y="1940957"/>
            <a:ext cx="509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εκπαιδευτικό υλικό (Ε.Υ.) ευθυγραμμίζεται σε μεγάλο βαθμό με τις βασικές αρχές και τη μεθοδολογία της εξ αποστάσεως </a:t>
            </a:r>
            <a:r>
              <a:rPr lang="el-GR" dirty="0" smtClean="0"/>
              <a:t>εκπαίδευσης</a:t>
            </a:r>
            <a:r>
              <a:rPr lang="en-GB" dirty="0" smtClean="0"/>
              <a:t>.</a:t>
            </a:r>
            <a:endParaRPr lang="el-G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43400" y="2402622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43400" y="4305825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Process 28"/>
          <p:cNvSpPr/>
          <p:nvPr/>
        </p:nvSpPr>
        <p:spPr>
          <a:xfrm>
            <a:off x="5381624" y="3743850"/>
            <a:ext cx="5114245" cy="1056750"/>
          </a:xfrm>
          <a:prstGeom prst="flowChartProcess">
            <a:avLst/>
          </a:prstGeom>
          <a:solidFill>
            <a:schemeClr val="bg1"/>
          </a:solidFill>
          <a:ln>
            <a:solidFill>
              <a:srgbClr val="8A8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5381624" y="3982659"/>
            <a:ext cx="511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Το εκπαιδευτικό υλικό έχει </a:t>
            </a:r>
            <a:r>
              <a:rPr lang="el-GR" dirty="0"/>
              <a:t>δημιουργηθεί με βάση τις αρχές της Πολυμεσικής </a:t>
            </a:r>
            <a:r>
              <a:rPr lang="el-GR" dirty="0" smtClean="0"/>
              <a:t>Μάθησης</a:t>
            </a:r>
            <a:r>
              <a:rPr lang="en-GB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2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Ευχαριστίες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H="1">
            <a:off x="2936382" y="1297358"/>
            <a:ext cx="2" cy="421005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62563" y="1694843"/>
            <a:ext cx="147637" cy="147637"/>
          </a:xfrm>
          <a:prstGeom prst="ellipse">
            <a:avLst/>
          </a:prstGeom>
          <a:solidFill>
            <a:srgbClr val="C9ACD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869705" y="2853826"/>
            <a:ext cx="147637" cy="147637"/>
          </a:xfrm>
          <a:prstGeom prst="ellipse">
            <a:avLst/>
          </a:prstGeom>
          <a:solidFill>
            <a:srgbClr val="E4FAB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2860180" y="3981450"/>
            <a:ext cx="147637" cy="147637"/>
          </a:xfrm>
          <a:prstGeom prst="ellipse">
            <a:avLst/>
          </a:prstGeom>
          <a:solidFill>
            <a:srgbClr val="62626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2860179" y="4987408"/>
            <a:ext cx="147637" cy="147637"/>
          </a:xfrm>
          <a:prstGeom prst="ellipse">
            <a:avLst/>
          </a:prstGeom>
          <a:solidFill>
            <a:srgbClr val="BBD3C7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3377112" y="1481368"/>
            <a:ext cx="3661863" cy="615673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Στην κα Τρούλη Καλλιόπη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77112" y="2485596"/>
            <a:ext cx="5385888" cy="884098"/>
          </a:xfrm>
          <a:prstGeom prst="roundRect">
            <a:avLst/>
          </a:prstGeom>
          <a:solidFill>
            <a:srgbClr val="8080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Στις συνεπόπτριες κα Τρούλη Σοφία και κα Μανούσου Ευαγγελία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77109" y="3728795"/>
            <a:ext cx="5081091" cy="615673"/>
          </a:xfrm>
          <a:prstGeom prst="roundRect">
            <a:avLst/>
          </a:prstGeom>
          <a:solidFill>
            <a:srgbClr val="C9A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Στους συμμετέχοντες στην έρευνα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384254" y="4753389"/>
            <a:ext cx="3654721" cy="615673"/>
          </a:xfrm>
          <a:prstGeom prst="roundRect">
            <a:avLst/>
          </a:prstGeom>
          <a:solidFill>
            <a:srgbClr val="E4F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Στην οικογένεια μου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010200" y="1768660"/>
            <a:ext cx="3669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17342" y="2927643"/>
            <a:ext cx="3669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17342" y="4036632"/>
            <a:ext cx="3669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017342" y="5061227"/>
            <a:ext cx="3669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7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9. Συμπεράσματα</a:t>
            </a:r>
            <a:r>
              <a:rPr lang="en-GB" sz="3600" dirty="0" smtClean="0"/>
              <a:t> </a:t>
            </a:r>
            <a:r>
              <a:rPr lang="el-GR" sz="3600" dirty="0" smtClean="0"/>
              <a:t>(1/2)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ound Same Side Corner Rectangle 2"/>
          <p:cNvSpPr/>
          <p:nvPr/>
        </p:nvSpPr>
        <p:spPr>
          <a:xfrm>
            <a:off x="4581525" y="1457325"/>
            <a:ext cx="3438525" cy="1085850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Σύγκλιση με προγενέστερες μελέτες</a:t>
            </a:r>
            <a:endParaRPr lang="el-G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40" y="4562475"/>
            <a:ext cx="2537460" cy="142875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2570570" y="2543175"/>
            <a:ext cx="2730" cy="268601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502070" y="3084819"/>
            <a:ext cx="147600" cy="147600"/>
          </a:xfrm>
          <a:prstGeom prst="ellipse">
            <a:avLst/>
          </a:prstGeom>
          <a:solidFill>
            <a:srgbClr val="A1F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Oval 24"/>
          <p:cNvSpPr/>
          <p:nvPr/>
        </p:nvSpPr>
        <p:spPr>
          <a:xfrm>
            <a:off x="2496770" y="3992019"/>
            <a:ext cx="147600" cy="147600"/>
          </a:xfrm>
          <a:prstGeom prst="ellipse">
            <a:avLst/>
          </a:prstGeom>
          <a:solidFill>
            <a:srgbClr val="C9A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>
            <a:off x="2496770" y="4905375"/>
            <a:ext cx="147600" cy="147600"/>
          </a:xfrm>
          <a:prstGeom prst="ellipse">
            <a:avLst/>
          </a:prstGeom>
          <a:solidFill>
            <a:srgbClr val="8080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Connector 26"/>
          <p:cNvCxnSpPr/>
          <p:nvPr/>
        </p:nvCxnSpPr>
        <p:spPr>
          <a:xfrm>
            <a:off x="2649670" y="3158619"/>
            <a:ext cx="382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49669" y="4065819"/>
            <a:ext cx="382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49670" y="4986300"/>
            <a:ext cx="382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4675" y="2973953"/>
            <a:ext cx="2980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Μανούσου και συν. (2017)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14675" y="3881153"/>
            <a:ext cx="472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Σταυγιαννουδάκη και Καλογιαννάκη (2019)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81210" y="4794509"/>
            <a:ext cx="330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Παπαϊωάννου και συν. (2021)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621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9. Συμπεράσματα</a:t>
            </a:r>
            <a:r>
              <a:rPr lang="en-GB" sz="3600" dirty="0" smtClean="0"/>
              <a:t> </a:t>
            </a:r>
            <a:r>
              <a:rPr lang="el-GR" sz="3600" dirty="0" smtClean="0"/>
              <a:t>(2/2)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249744" y="1358384"/>
            <a:ext cx="6572251" cy="461665"/>
          </a:xfrm>
          <a:prstGeom prst="rect">
            <a:avLst/>
          </a:prstGeom>
          <a:ln>
            <a:solidFill>
              <a:srgbClr val="BBD3C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Περιορισμοί – Προτάσεις για περαιτέρω έρευνα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714625" y="2121693"/>
            <a:ext cx="7625668" cy="1914525"/>
          </a:xfrm>
          <a:prstGeom prst="round2SameRect">
            <a:avLst/>
          </a:prstGeom>
          <a:solidFill>
            <a:srgbClr val="BBD3C7"/>
          </a:solidFill>
          <a:ln>
            <a:solidFill>
              <a:srgbClr val="BBD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33" y="2443739"/>
            <a:ext cx="2256287" cy="1270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0947" y="2493773"/>
            <a:ext cx="1700692" cy="137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70" y="2443739"/>
            <a:ext cx="2533230" cy="1426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9744" y="4138999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Μικρό δείγμα</a:t>
            </a:r>
            <a:endParaRPr lang="el-G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396" y="4133850"/>
            <a:ext cx="23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Μη υλοποίηση σε τάξη</a:t>
            </a:r>
            <a:endParaRPr lang="el-G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2293" y="4124325"/>
            <a:ext cx="26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Δείγμα από διαφορετικές βαθμίδες εκπαίδευσης</a:t>
            </a:r>
            <a:endParaRPr lang="el-G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238375" y="4984242"/>
            <a:ext cx="200025" cy="242316"/>
          </a:xfrm>
          <a:prstGeom prst="chevron">
            <a:avLst/>
          </a:prstGeom>
          <a:solidFill>
            <a:srgbClr val="E4F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238374" y="5412105"/>
            <a:ext cx="200025" cy="242316"/>
          </a:xfrm>
          <a:prstGeom prst="chevron">
            <a:avLst/>
          </a:prstGeom>
          <a:solidFill>
            <a:srgbClr val="E4F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2238374" y="5874258"/>
            <a:ext cx="200025" cy="242316"/>
          </a:xfrm>
          <a:prstGeom prst="chevron">
            <a:avLst/>
          </a:prstGeom>
          <a:solidFill>
            <a:srgbClr val="E4F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5348597"/>
            <a:ext cx="358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Συμμετοχή εν ενεργεία νηπιαγωγών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2452534" y="4920734"/>
            <a:ext cx="643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Εφαρμογή εκπαιδευτικού υλικού σε πραγματικές συνθήκες τάξης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2438399" y="5810750"/>
            <a:ext cx="533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Επέκταση της έρευνας και σε άλλες σχολικές βαθμίδες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71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889870" y="2921139"/>
            <a:ext cx="112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/>
              <a:t>Σας ευχαριστώ για την προσοχή σας!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1990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575870" y="2667000"/>
            <a:ext cx="3891605" cy="361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23"/>
          <p:cNvSpPr/>
          <p:nvPr/>
        </p:nvSpPr>
        <p:spPr>
          <a:xfrm>
            <a:off x="2575870" y="2314575"/>
            <a:ext cx="7920000" cy="352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2575870" y="1924050"/>
            <a:ext cx="1596080" cy="390525"/>
          </a:xfrm>
          <a:prstGeom prst="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8001000" y="1481008"/>
            <a:ext cx="1628775" cy="443042"/>
          </a:xfrm>
          <a:prstGeom prst="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1. Σκοπός της διπλωματικής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575870" y="1481008"/>
            <a:ext cx="7920000" cy="193899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545457"/>
                </a:solidFill>
              </a:rPr>
              <a:t>Σκοπός</a:t>
            </a:r>
            <a:r>
              <a:rPr lang="el-GR" sz="2400" dirty="0" smtClean="0">
                <a:solidFill>
                  <a:srgbClr val="545457"/>
                </a:solidFill>
              </a:rPr>
              <a:t> </a:t>
            </a:r>
            <a:r>
              <a:rPr lang="el-GR" sz="2400" dirty="0" smtClean="0"/>
              <a:t>της παρούσας έρευνας είναι ο σχεδιασμός και η αποτίμηση ψηφιακού </a:t>
            </a:r>
            <a:r>
              <a:rPr lang="el-GR" sz="2400" b="1" dirty="0" smtClean="0">
                <a:solidFill>
                  <a:srgbClr val="545457"/>
                </a:solidFill>
              </a:rPr>
              <a:t>εκπαιδευτικού υλικού </a:t>
            </a:r>
            <a:r>
              <a:rPr lang="el-GR" sz="2400" dirty="0" smtClean="0"/>
              <a:t>για την ανάπτυξη των κοινωνικών και συναισθηματικών δεξιοτήτων σε παιδιά νηπιακής ηλικίας, αξιοποιώντας την </a:t>
            </a:r>
            <a:r>
              <a:rPr lang="el-GR" sz="2400" b="1" dirty="0" smtClean="0">
                <a:solidFill>
                  <a:srgbClr val="545457"/>
                </a:solidFill>
              </a:rPr>
              <a:t>ψηφιακή αφήγηση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545457"/>
                </a:solidFill>
              </a:rPr>
              <a:t>(</a:t>
            </a:r>
            <a:r>
              <a:rPr lang="en-GB" sz="2400" b="1" dirty="0" smtClean="0">
                <a:solidFill>
                  <a:srgbClr val="545457"/>
                </a:solidFill>
              </a:rPr>
              <a:t>digital storytelling</a:t>
            </a:r>
            <a:r>
              <a:rPr lang="el-GR" sz="2400" b="1" dirty="0" smtClean="0">
                <a:solidFill>
                  <a:srgbClr val="545457"/>
                </a:solidFill>
              </a:rPr>
              <a:t>)</a:t>
            </a:r>
            <a:r>
              <a:rPr lang="en-GB" sz="2400" dirty="0" smtClean="0"/>
              <a:t>.</a:t>
            </a:r>
            <a:endParaRPr lang="el-GR" sz="2400" dirty="0"/>
          </a:p>
        </p:txBody>
      </p:sp>
      <p:sp>
        <p:nvSpPr>
          <p:cNvPr id="26" name="Chevron 25"/>
          <p:cNvSpPr/>
          <p:nvPr/>
        </p:nvSpPr>
        <p:spPr>
          <a:xfrm rot="5400000">
            <a:off x="6101346" y="3461249"/>
            <a:ext cx="576000" cy="702000"/>
          </a:xfrm>
          <a:prstGeom prst="chevron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 rot="5400000">
            <a:off x="6101346" y="3851775"/>
            <a:ext cx="576000" cy="702000"/>
          </a:xfrm>
          <a:prstGeom prst="chevron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5870" y="4897993"/>
            <a:ext cx="79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Αποβλέπει στη διερεύνηση ενός </a:t>
            </a:r>
            <a:r>
              <a:rPr lang="el-GR" sz="2000" b="1" dirty="0" smtClean="0">
                <a:solidFill>
                  <a:srgbClr val="545457"/>
                </a:solidFill>
              </a:rPr>
              <a:t>σύγχρονου περιβάλλοντος μάθησης</a:t>
            </a:r>
            <a:r>
              <a:rPr lang="el-GR" sz="2000" dirty="0" smtClean="0"/>
              <a:t>, στο πλαίσιο της Εξ Αποστάσεως Εκπαίδευσης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707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2. Συνεισφορά της διπλωματικής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575870" y="4090005"/>
            <a:ext cx="3684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μ</a:t>
            </a:r>
            <a:r>
              <a:rPr lang="el-GR" sz="2400" dirty="0" smtClean="0"/>
              <a:t>ία </a:t>
            </a:r>
            <a:r>
              <a:rPr lang="el-GR" sz="2400" b="1" dirty="0" smtClean="0">
                <a:solidFill>
                  <a:srgbClr val="7030A0"/>
                </a:solidFill>
              </a:rPr>
              <a:t>νέα διδακτική στρατηγική </a:t>
            </a:r>
            <a:r>
              <a:rPr lang="el-GR" sz="2400" dirty="0" smtClean="0"/>
              <a:t>για την καλλιέργεια των κοινωνικοσυναισθηματικών δεξιοτήτων στα νήπια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59982" y="4461063"/>
            <a:ext cx="3151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ένα</a:t>
            </a:r>
            <a:r>
              <a:rPr lang="el-GR" sz="2400" b="1" dirty="0" smtClean="0">
                <a:solidFill>
                  <a:srgbClr val="7030A0"/>
                </a:solidFill>
              </a:rPr>
              <a:t> εργαλείο </a:t>
            </a:r>
            <a:r>
              <a:rPr lang="el-GR" sz="2400" dirty="0" smtClean="0"/>
              <a:t>για τον εκπαιδευτικό,που μπορεί να αξιοποιηθεί στη διδακτική πράξη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62125" y="1225034"/>
            <a:ext cx="990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Εντός του θεωρητικού και μεθοδολογικού πλαισίου της ΕξΑΕ, η εργασία επιδιώκει να προσφέρει:</a:t>
            </a:r>
            <a:endParaRPr lang="el-GR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06692" y="4259401"/>
            <a:ext cx="9525" cy="1600200"/>
          </a:xfrm>
          <a:prstGeom prst="line">
            <a:avLst/>
          </a:prstGeom>
          <a:ln w="25400">
            <a:solidFill>
              <a:srgbClr val="BBD3C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93" y="1716751"/>
            <a:ext cx="5376350" cy="3027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68" y="2028844"/>
            <a:ext cx="507492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2575871" y="4429034"/>
            <a:ext cx="7644453" cy="646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Rounded Rectangle 12"/>
          <p:cNvSpPr/>
          <p:nvPr/>
        </p:nvSpPr>
        <p:spPr>
          <a:xfrm>
            <a:off x="2570463" y="3677786"/>
            <a:ext cx="3120727" cy="447675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2575869" y="2362200"/>
            <a:ext cx="7764424" cy="8001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2575870" y="1609725"/>
            <a:ext cx="3120726" cy="461665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3. Ερευνητικά ερωτήματα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2575867" y="4400459"/>
            <a:ext cx="776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Το </a:t>
            </a:r>
            <a:r>
              <a:rPr lang="el-GR" sz="2000" dirty="0"/>
              <a:t>εκπαιδευτικό υλικό έχει δημιουργηθεί σύμφωνα με τις αρχές της Πολυμεσικής Μάθησης; </a:t>
            </a:r>
          </a:p>
        </p:txBody>
      </p:sp>
      <p:sp>
        <p:nvSpPr>
          <p:cNvPr id="3" name="Pentagon 2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575870" y="1609725"/>
            <a:ext cx="312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545457"/>
                </a:solidFill>
              </a:rPr>
              <a:t>1</a:t>
            </a:r>
            <a:r>
              <a:rPr lang="el-GR" sz="2400" baseline="30000" dirty="0" smtClean="0">
                <a:solidFill>
                  <a:srgbClr val="545457"/>
                </a:solidFill>
              </a:rPr>
              <a:t>ο</a:t>
            </a:r>
            <a:r>
              <a:rPr lang="el-GR" sz="2400" dirty="0" smtClean="0">
                <a:solidFill>
                  <a:srgbClr val="545457"/>
                </a:solidFill>
              </a:rPr>
              <a:t> ερευνητικό ερώτημα</a:t>
            </a:r>
            <a:endParaRPr lang="el-GR" sz="2400" dirty="0">
              <a:solidFill>
                <a:srgbClr val="54545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871" y="3617722"/>
            <a:ext cx="312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545457"/>
                </a:solidFill>
              </a:rPr>
              <a:t>2</a:t>
            </a:r>
            <a:r>
              <a:rPr lang="el-GR" sz="2400" baseline="30000" dirty="0" smtClean="0">
                <a:solidFill>
                  <a:srgbClr val="545457"/>
                </a:solidFill>
              </a:rPr>
              <a:t>ο</a:t>
            </a:r>
            <a:r>
              <a:rPr lang="el-GR" sz="2400" dirty="0" smtClean="0">
                <a:solidFill>
                  <a:srgbClr val="545457"/>
                </a:solidFill>
              </a:rPr>
              <a:t> ερευνητικό ερώτημα</a:t>
            </a:r>
            <a:endParaRPr lang="el-GR" sz="2400" dirty="0">
              <a:solidFill>
                <a:srgbClr val="54545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5871" y="2362200"/>
            <a:ext cx="79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Το εκπαιδευτικό υλικό διέπεται από τις βασικές αρχές και τη μεθοδολογία της εξ αποστάσεως εκπαίδευσης;</a:t>
            </a:r>
            <a:endParaRPr lang="el-GR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73" y="1188938"/>
            <a:ext cx="1765935" cy="9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844005" y="1322605"/>
            <a:ext cx="4496288" cy="120050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4. Δομή της εργασίας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" name="Straight Connector 3"/>
          <p:cNvCxnSpPr/>
          <p:nvPr/>
        </p:nvCxnSpPr>
        <p:spPr>
          <a:xfrm>
            <a:off x="2575870" y="1524000"/>
            <a:ext cx="0" cy="42291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02069" y="1706005"/>
            <a:ext cx="147600" cy="147600"/>
          </a:xfrm>
          <a:prstGeom prst="ellipse">
            <a:avLst/>
          </a:prstGeom>
          <a:solidFill>
            <a:srgbClr val="C9A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2522838" y="3175516"/>
            <a:ext cx="147600" cy="147600"/>
          </a:xfrm>
          <a:prstGeom prst="ellipse">
            <a:avLst/>
          </a:prstGeom>
          <a:solidFill>
            <a:srgbClr val="E4F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2482845" y="4317327"/>
            <a:ext cx="147600" cy="147600"/>
          </a:xfrm>
          <a:prstGeom prst="ellips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2488683" y="5195849"/>
            <a:ext cx="147600" cy="147600"/>
          </a:xfrm>
          <a:prstGeom prst="ellipse">
            <a:avLst/>
          </a:prstGeom>
          <a:solidFill>
            <a:srgbClr val="A1F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012523" y="1579750"/>
            <a:ext cx="2450158" cy="400110"/>
          </a:xfrm>
          <a:prstGeom prst="rect">
            <a:avLst/>
          </a:prstGeom>
          <a:solidFill>
            <a:srgbClr val="BBD3C7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/>
              <a:t>1. Θεωρητικό πλαίσιο</a:t>
            </a:r>
            <a:endParaRPr lang="el-GR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49669" y="1779805"/>
            <a:ext cx="36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70438" y="3249316"/>
            <a:ext cx="36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6932" y="4391127"/>
            <a:ext cx="36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49669" y="5269649"/>
            <a:ext cx="36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</p:cNvCxnSpPr>
          <p:nvPr/>
        </p:nvCxnSpPr>
        <p:spPr>
          <a:xfrm>
            <a:off x="5462681" y="1779805"/>
            <a:ext cx="38132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02836" y="1322784"/>
            <a:ext cx="4578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Εξ Αποστάσεως εκπαίδευση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Εκπαιδευτικό υλικό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Κοινωνικές και συναισθηματικές δεξιότητες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Αφήγηση - Ψηφιακή αφήγηση</a:t>
            </a:r>
            <a:endParaRPr lang="el-GR" dirty="0"/>
          </a:p>
        </p:txBody>
      </p:sp>
      <p:sp>
        <p:nvSpPr>
          <p:cNvPr id="27" name="TextBox 26"/>
          <p:cNvSpPr txBox="1"/>
          <p:nvPr/>
        </p:nvSpPr>
        <p:spPr>
          <a:xfrm>
            <a:off x="3267075" y="299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29" name="TextBox 28"/>
          <p:cNvSpPr txBox="1"/>
          <p:nvPr/>
        </p:nvSpPr>
        <p:spPr>
          <a:xfrm>
            <a:off x="3037638" y="3049261"/>
            <a:ext cx="3358868" cy="400110"/>
          </a:xfrm>
          <a:prstGeom prst="rect">
            <a:avLst/>
          </a:prstGeom>
          <a:solidFill>
            <a:srgbClr val="BBD3C7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/>
              <a:t>2. Δημιουργία – αποτίμηση ΕΥ</a:t>
            </a:r>
            <a:endParaRPr lang="el-GR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012523" y="4191072"/>
            <a:ext cx="1975541" cy="400110"/>
          </a:xfrm>
          <a:prstGeom prst="rect">
            <a:avLst/>
          </a:prstGeom>
          <a:solidFill>
            <a:srgbClr val="BBD3C7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/>
              <a:t>3. Αποτελέσματα</a:t>
            </a:r>
            <a:endParaRPr lang="el-GR" dirty="0"/>
          </a:p>
        </p:txBody>
      </p:sp>
      <p:sp>
        <p:nvSpPr>
          <p:cNvPr id="31" name="TextBox 30"/>
          <p:cNvSpPr txBox="1"/>
          <p:nvPr/>
        </p:nvSpPr>
        <p:spPr>
          <a:xfrm>
            <a:off x="2997307" y="5110123"/>
            <a:ext cx="2031325" cy="400110"/>
          </a:xfrm>
          <a:prstGeom prst="rect">
            <a:avLst/>
          </a:prstGeom>
          <a:solidFill>
            <a:srgbClr val="BBD3C7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/>
              <a:t>4. Συμπεράσματα</a:t>
            </a:r>
            <a:endParaRPr lang="el-GR" dirty="0"/>
          </a:p>
        </p:txBody>
      </p:sp>
      <p:sp>
        <p:nvSpPr>
          <p:cNvPr id="32" name="Rectangle 31"/>
          <p:cNvSpPr/>
          <p:nvPr/>
        </p:nvSpPr>
        <p:spPr>
          <a:xfrm>
            <a:off x="6800848" y="2842258"/>
            <a:ext cx="3448051" cy="7749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396506" y="3257392"/>
            <a:ext cx="38132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13751" y="2906563"/>
            <a:ext cx="386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itchFamily="49" charset="0"/>
              <a:buChar char="o"/>
            </a:pPr>
            <a:r>
              <a:rPr lang="el-GR" dirty="0" smtClean="0"/>
              <a:t>Μεθοδολογία δημιουργίας και αποτίμησης εκπαιδευτικού υλικού</a:t>
            </a:r>
            <a:endParaRPr lang="el-GR" dirty="0"/>
          </a:p>
        </p:txBody>
      </p:sp>
      <p:sp>
        <p:nvSpPr>
          <p:cNvPr id="45" name="Rectangle 44"/>
          <p:cNvSpPr/>
          <p:nvPr/>
        </p:nvSpPr>
        <p:spPr>
          <a:xfrm>
            <a:off x="5424082" y="4988131"/>
            <a:ext cx="4957380" cy="71063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Rectangle 45"/>
          <p:cNvSpPr/>
          <p:nvPr/>
        </p:nvSpPr>
        <p:spPr>
          <a:xfrm>
            <a:off x="5374401" y="4132382"/>
            <a:ext cx="5121469" cy="4588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λσδψ</a:t>
            </a:r>
            <a:endParaRPr lang="el-GR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988064" y="4362473"/>
            <a:ext cx="38132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12789" y="5317253"/>
            <a:ext cx="38132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91345" y="4177116"/>
            <a:ext cx="556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itchFamily="49" charset="0"/>
              <a:buChar char="o"/>
            </a:pPr>
            <a:r>
              <a:rPr lang="el-GR" dirty="0" smtClean="0"/>
              <a:t>Αποτελέσματα αποτίμησης εκπαιδευτικού υλικού</a:t>
            </a:r>
            <a:endParaRPr lang="el-GR" dirty="0"/>
          </a:p>
        </p:txBody>
      </p:sp>
      <p:sp>
        <p:nvSpPr>
          <p:cNvPr id="37" name="TextBox 36"/>
          <p:cNvSpPr txBox="1"/>
          <p:nvPr/>
        </p:nvSpPr>
        <p:spPr>
          <a:xfrm>
            <a:off x="5367654" y="5020283"/>
            <a:ext cx="501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Συμπεράσματα – συζήτηση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dirty="0" smtClean="0"/>
              <a:t>Περιορισμοί – Προτάσεις για περαιτέρω έρευνα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2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5. Θεωρητικό πλαίσιο (1/4)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5555907" y="1282819"/>
            <a:ext cx="3146086" cy="26605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C9AC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rgbClr val="54545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55" y="2679759"/>
            <a:ext cx="1666570" cy="933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5907" y="2061091"/>
            <a:ext cx="325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545457"/>
                </a:solidFill>
              </a:rPr>
              <a:t>Εξ Αποστάσεως Εκπαίδευση</a:t>
            </a:r>
            <a:endParaRPr lang="el-GR" sz="2000" b="1" dirty="0">
              <a:solidFill>
                <a:srgbClr val="5454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67200" y="2439353"/>
            <a:ext cx="1200150" cy="4393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584000" y="1752600"/>
            <a:ext cx="2492700" cy="1300619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ounded Rectangle 22"/>
          <p:cNvSpPr/>
          <p:nvPr/>
        </p:nvSpPr>
        <p:spPr>
          <a:xfrm>
            <a:off x="8682695" y="4505096"/>
            <a:ext cx="2277036" cy="992128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2209801" y="4461162"/>
            <a:ext cx="2495550" cy="1036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8154306" y="3816925"/>
            <a:ext cx="547686" cy="68817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05351" y="3676650"/>
            <a:ext cx="1276350" cy="78451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9250" y="181565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Φυσική</a:t>
            </a:r>
            <a:r>
              <a:rPr lang="el-GR" dirty="0" smtClean="0"/>
              <a:t> και </a:t>
            </a:r>
            <a:r>
              <a:rPr lang="el-GR" b="1" dirty="0" smtClean="0"/>
              <a:t>χρονική</a:t>
            </a:r>
            <a:r>
              <a:rPr lang="el-GR" dirty="0" smtClean="0"/>
              <a:t> </a:t>
            </a:r>
            <a:r>
              <a:rPr lang="el-GR" b="1" dirty="0" smtClean="0"/>
              <a:t>απόσταση</a:t>
            </a:r>
            <a:r>
              <a:rPr lang="el-GR" dirty="0" smtClean="0"/>
              <a:t> διδάσκοντα-διδασκόμενου</a:t>
            </a:r>
            <a:endParaRPr lang="el-GR" dirty="0"/>
          </a:p>
        </p:txBody>
      </p:sp>
      <p:sp>
        <p:nvSpPr>
          <p:cNvPr id="29" name="TextBox 28"/>
          <p:cNvSpPr txBox="1"/>
          <p:nvPr/>
        </p:nvSpPr>
        <p:spPr>
          <a:xfrm>
            <a:off x="2158502" y="4794527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Χρήση </a:t>
            </a:r>
            <a:r>
              <a:rPr lang="el-GR" b="1" dirty="0" smtClean="0"/>
              <a:t>νέων τεχνολογιών</a:t>
            </a:r>
            <a:endParaRPr lang="el-GR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696700" y="4678144"/>
            <a:ext cx="220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Αυτονομία</a:t>
            </a:r>
            <a:r>
              <a:rPr lang="el-GR" dirty="0" smtClean="0"/>
              <a:t> μαθητών-</a:t>
            </a:r>
          </a:p>
          <a:p>
            <a:r>
              <a:rPr lang="el-GR" b="1" dirty="0" smtClean="0"/>
              <a:t>Ανεξάρτητη</a:t>
            </a:r>
            <a:r>
              <a:rPr lang="el-GR" dirty="0" smtClean="0"/>
              <a:t> μάθηση</a:t>
            </a:r>
            <a:endParaRPr lang="el-GR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8811490" y="2692518"/>
            <a:ext cx="262901" cy="860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9074391" y="2483286"/>
            <a:ext cx="3117609" cy="907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9074391" y="2603038"/>
            <a:ext cx="319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Επικοινωνία</a:t>
            </a:r>
            <a:r>
              <a:rPr lang="el-GR" dirty="0" smtClean="0"/>
              <a:t> &amp; </a:t>
            </a:r>
            <a:r>
              <a:rPr lang="el-GR" b="1" dirty="0" smtClean="0"/>
              <a:t>αλληλεπίδραση </a:t>
            </a:r>
            <a:r>
              <a:rPr lang="el-GR" b="1" dirty="0" smtClean="0"/>
              <a:t>διδάσκοντα-διδασκόμενου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18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5. Θεωρητικό πλαίσιο (2/4)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5555907" y="1282819"/>
            <a:ext cx="3146086" cy="26605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C9AC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rgbClr val="54545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5907" y="2061091"/>
            <a:ext cx="325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545457"/>
                </a:solidFill>
              </a:rPr>
              <a:t>Εκπαιδευτικό Υλικό</a:t>
            </a:r>
            <a:endParaRPr lang="el-GR" sz="2000" b="1" dirty="0">
              <a:solidFill>
                <a:srgbClr val="5454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67200" y="2439353"/>
            <a:ext cx="1200150" cy="4393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73126" y="1933575"/>
            <a:ext cx="2170275" cy="844972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ounded Rectangle 22"/>
          <p:cNvSpPr/>
          <p:nvPr/>
        </p:nvSpPr>
        <p:spPr>
          <a:xfrm>
            <a:off x="8682695" y="4505096"/>
            <a:ext cx="1666702" cy="542380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3215584" y="4570292"/>
            <a:ext cx="2103232" cy="7860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8154306" y="3816925"/>
            <a:ext cx="547686" cy="68817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318816" y="3743325"/>
            <a:ext cx="662885" cy="82696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96225" y="2061091"/>
            <a:ext cx="212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dirty="0"/>
              <a:t>Αρχές </a:t>
            </a:r>
            <a:r>
              <a:rPr lang="el-GR" dirty="0" smtClean="0"/>
              <a:t>Πολυμεσικής</a:t>
            </a:r>
          </a:p>
          <a:p>
            <a:pPr lvl="0"/>
            <a:r>
              <a:rPr lang="el-GR" dirty="0" smtClean="0"/>
              <a:t> μάθησης </a:t>
            </a:r>
            <a:r>
              <a:rPr lang="en-US" b="1" dirty="0" smtClean="0"/>
              <a:t>Mayer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37073" y="4606409"/>
            <a:ext cx="1860253" cy="6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dirty="0"/>
              <a:t>Ταξινομία </a:t>
            </a:r>
            <a:endParaRPr lang="el-GR" dirty="0" smtClean="0"/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West- </a:t>
            </a:r>
            <a:r>
              <a:rPr lang="el-GR" b="1" dirty="0"/>
              <a:t>Λιοναράκη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96700" y="4606409"/>
            <a:ext cx="16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Ποικιλία μέσων</a:t>
            </a:r>
            <a:endParaRPr lang="el-GR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8811490" y="2692518"/>
            <a:ext cx="1051607" cy="17205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9821213" y="2490231"/>
            <a:ext cx="1808812" cy="11090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9863097" y="2613083"/>
            <a:ext cx="176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Καθοδήγηση- αλληλεπίδραση </a:t>
            </a:r>
            <a:r>
              <a:rPr lang="el-GR" dirty="0" smtClean="0"/>
              <a:t>με μαθητή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46" y="2507166"/>
            <a:ext cx="1456141" cy="10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11 - Ορθογώνιο">
            <a:extLst>
              <a:ext uri="{FF2B5EF4-FFF2-40B4-BE49-F238E27FC236}">
                <a16:creationId xmlns:a16="http://schemas.microsoft.com/office/drawing/2014/main" xmlns="" id="{BB345528-780C-4944-A5A5-AC3C2A6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838"/>
            <a:ext cx="79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/>
              <a:t>5. Θεωρητικό πλαίσιο (3/4)</a:t>
            </a:r>
            <a:endParaRPr lang="en-US" sz="3600" dirty="0"/>
          </a:p>
        </p:txBody>
      </p:sp>
      <p:cxnSp>
        <p:nvCxnSpPr>
          <p:cNvPr id="1023" name="Ευθεία γραμμή σύνδεσης 1022">
            <a:extLst>
              <a:ext uri="{FF2B5EF4-FFF2-40B4-BE49-F238E27FC236}">
                <a16:creationId xmlns:a16="http://schemas.microsoft.com/office/drawing/2014/main" xmlns="" id="{C9AE8EA3-F46B-4569-A106-04209FF4D4F1}"/>
              </a:ext>
            </a:extLst>
          </p:cNvPr>
          <p:cNvCxnSpPr/>
          <p:nvPr/>
        </p:nvCxnSpPr>
        <p:spPr>
          <a:xfrm>
            <a:off x="2575870" y="989814"/>
            <a:ext cx="792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4" name="Ευθεία γραμμή σύνδεσης 1023">
            <a:extLst>
              <a:ext uri="{FF2B5EF4-FFF2-40B4-BE49-F238E27FC236}">
                <a16:creationId xmlns:a16="http://schemas.microsoft.com/office/drawing/2014/main" xmlns="" id="{7BD46B8A-2CC5-41BC-BBDA-D4D178330F1A}"/>
              </a:ext>
            </a:extLst>
          </p:cNvPr>
          <p:cNvCxnSpPr>
            <a:cxnSpLocks/>
          </p:cNvCxnSpPr>
          <p:nvPr/>
        </p:nvCxnSpPr>
        <p:spPr>
          <a:xfrm>
            <a:off x="2575870" y="6273650"/>
            <a:ext cx="7920000" cy="0"/>
          </a:xfrm>
          <a:prstGeom prst="line">
            <a:avLst/>
          </a:prstGeom>
          <a:ln w="12700">
            <a:solidFill>
              <a:srgbClr val="6262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6" name="Google Shape;26965;p52">
            <a:extLst>
              <a:ext uri="{FF2B5EF4-FFF2-40B4-BE49-F238E27FC236}">
                <a16:creationId xmlns:a16="http://schemas.microsoft.com/office/drawing/2014/main" xmlns="" id="{79AD4D05-F229-44EE-BA01-58EF9C910167}"/>
              </a:ext>
            </a:extLst>
          </p:cNvPr>
          <p:cNvGrpSpPr/>
          <p:nvPr/>
        </p:nvGrpSpPr>
        <p:grpSpPr>
          <a:xfrm>
            <a:off x="10611037" y="6222963"/>
            <a:ext cx="637803" cy="113774"/>
            <a:chOff x="3521300" y="154525"/>
            <a:chExt cx="1256175" cy="193500"/>
          </a:xfrm>
          <a:gradFill flip="none" rotWithShape="1">
            <a:gsLst>
              <a:gs pos="57000">
                <a:srgbClr val="E4B178"/>
              </a:gs>
              <a:gs pos="62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27" name="Google Shape;26966;p52">
              <a:extLst>
                <a:ext uri="{FF2B5EF4-FFF2-40B4-BE49-F238E27FC236}">
                  <a16:creationId xmlns:a16="http://schemas.microsoft.com/office/drawing/2014/main" xmlns="" id="{D5C622FF-9E59-493B-9D35-916DFC6693E9}"/>
                </a:ext>
              </a:extLst>
            </p:cNvPr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rgbClr val="C9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967;p52">
              <a:extLst>
                <a:ext uri="{FF2B5EF4-FFF2-40B4-BE49-F238E27FC236}">
                  <a16:creationId xmlns:a16="http://schemas.microsoft.com/office/drawing/2014/main" xmlns="" id="{7C96BC8B-45EB-4E95-8363-E118000E01C9}"/>
                </a:ext>
              </a:extLst>
            </p:cNvPr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rgbClr val="E4F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968;p52">
              <a:extLst>
                <a:ext uri="{FF2B5EF4-FFF2-40B4-BE49-F238E27FC236}">
                  <a16:creationId xmlns:a16="http://schemas.microsoft.com/office/drawing/2014/main" xmlns="" id="{B5DC67DC-5B92-4CD7-BAE6-86F759B6602F}"/>
                </a:ext>
              </a:extLst>
            </p:cNvPr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rgbClr val="62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969;p52">
              <a:extLst>
                <a:ext uri="{FF2B5EF4-FFF2-40B4-BE49-F238E27FC236}">
                  <a16:creationId xmlns:a16="http://schemas.microsoft.com/office/drawing/2014/main" xmlns="" id="{A65638FD-D8E7-4513-96A6-2F6A230CD92E}"/>
                </a:ext>
              </a:extLst>
            </p:cNvPr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0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Pentagon 1"/>
          <p:cNvSpPr/>
          <p:nvPr/>
        </p:nvSpPr>
        <p:spPr>
          <a:xfrm>
            <a:off x="0" y="550537"/>
            <a:ext cx="1584000" cy="484632"/>
          </a:xfrm>
          <a:prstGeom prst="homePlate">
            <a:avLst/>
          </a:prstGeom>
          <a:solidFill>
            <a:srgbClr val="8A8A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4049962" y="1470294"/>
            <a:ext cx="3146086" cy="26605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C9AC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rgbClr val="54545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317" y="2092027"/>
            <a:ext cx="325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545457"/>
                </a:solidFill>
              </a:rPr>
              <a:t>Κοινωνικές &amp; Συναισθηματικές Δεξιότητες</a:t>
            </a:r>
            <a:endParaRPr lang="el-GR" sz="2000" b="1" dirty="0">
              <a:solidFill>
                <a:srgbClr val="5454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3957" y="4225912"/>
            <a:ext cx="6310" cy="84900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75442" y="3682117"/>
            <a:ext cx="3422881" cy="1674413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ounded Rectangle 22"/>
          <p:cNvSpPr/>
          <p:nvPr/>
        </p:nvSpPr>
        <p:spPr>
          <a:xfrm>
            <a:off x="1257299" y="1311423"/>
            <a:ext cx="2859171" cy="520403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1198142" y="2225008"/>
            <a:ext cx="2580111" cy="11498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3830807" y="2689983"/>
            <a:ext cx="219156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3013" y="1754084"/>
            <a:ext cx="153946" cy="11727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77754" y="1386959"/>
            <a:ext cx="290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Social &amp; Emotional Learning</a:t>
            </a:r>
            <a:endParaRPr lang="el-GR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45590" y="2384413"/>
            <a:ext cx="268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Καλλιέργεια δεξιοτήτων - </a:t>
            </a:r>
          </a:p>
          <a:p>
            <a:r>
              <a:rPr lang="el-GR" sz="1600" b="1" dirty="0" smtClean="0"/>
              <a:t>Θεμέλια για υγιή κοινωνική &amp; συναισθηματική ανάπτυξη</a:t>
            </a:r>
            <a:endParaRPr lang="el-GR" sz="1600" dirty="0" smtClean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505325" y="4029075"/>
            <a:ext cx="174856" cy="1017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535603" y="5074920"/>
            <a:ext cx="1808812" cy="11575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1109680" y="3734727"/>
            <a:ext cx="3288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Αυτοεπίγνωση-</a:t>
            </a:r>
            <a:r>
              <a:rPr lang="el-GR" dirty="0"/>
              <a:t> </a:t>
            </a:r>
            <a:r>
              <a:rPr lang="el-GR" b="1" dirty="0" smtClean="0"/>
              <a:t>Αυτορρύθμιση</a:t>
            </a:r>
            <a:endParaRPr lang="el-GR" dirty="0"/>
          </a:p>
          <a:p>
            <a:r>
              <a:rPr lang="el-GR" b="1" dirty="0"/>
              <a:t>Κοινωνική </a:t>
            </a:r>
            <a:r>
              <a:rPr lang="el-GR" dirty="0"/>
              <a:t> </a:t>
            </a:r>
            <a:r>
              <a:rPr lang="el-GR" b="1" dirty="0" smtClean="0"/>
              <a:t>επίγνωση</a:t>
            </a:r>
            <a:endParaRPr lang="el-GR" dirty="0"/>
          </a:p>
          <a:p>
            <a:r>
              <a:rPr lang="el-GR" b="1" dirty="0" smtClean="0"/>
              <a:t>Διαχείριση σχέσεων</a:t>
            </a:r>
            <a:endParaRPr lang="el-GR" dirty="0"/>
          </a:p>
          <a:p>
            <a:r>
              <a:rPr lang="el-GR" b="1" dirty="0" smtClean="0"/>
              <a:t>Υπεύθυνη </a:t>
            </a:r>
            <a:r>
              <a:rPr lang="el-GR" b="1" dirty="0"/>
              <a:t>λήψη </a:t>
            </a:r>
            <a:endParaRPr lang="el-GR" dirty="0"/>
          </a:p>
          <a:p>
            <a:r>
              <a:rPr lang="el-GR" b="1" dirty="0"/>
              <a:t>αποφάσεων</a:t>
            </a:r>
            <a:endParaRPr lang="el-GR" dirty="0"/>
          </a:p>
          <a:p>
            <a:endParaRPr lang="el-GR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1" y="1624717"/>
            <a:ext cx="3553730" cy="355373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133158" y="5296888"/>
            <a:ext cx="22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CASEL SEL framework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3" y="2884848"/>
            <a:ext cx="1827518" cy="849879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8101643" y="1974757"/>
            <a:ext cx="9525" cy="2816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Chevron 55"/>
          <p:cNvSpPr/>
          <p:nvPr/>
        </p:nvSpPr>
        <p:spPr>
          <a:xfrm rot="5400000">
            <a:off x="2465284" y="1844471"/>
            <a:ext cx="326088" cy="379857"/>
          </a:xfrm>
          <a:prstGeom prst="chevron">
            <a:avLst/>
          </a:prstGeom>
          <a:solidFill>
            <a:srgbClr val="A1F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6059" y="5225748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Εφόδια, συμπεριφορές, στάσεις</a:t>
            </a:r>
            <a:endParaRPr lang="el-GR" dirty="0"/>
          </a:p>
        </p:txBody>
      </p:sp>
      <p:sp>
        <p:nvSpPr>
          <p:cNvPr id="67" name="Rounded Rectangle 66"/>
          <p:cNvSpPr/>
          <p:nvPr/>
        </p:nvSpPr>
        <p:spPr>
          <a:xfrm>
            <a:off x="5497159" y="4225912"/>
            <a:ext cx="2533677" cy="740896"/>
          </a:xfrm>
          <a:prstGeom prst="roundRect">
            <a:avLst/>
          </a:prstGeom>
          <a:solidFill>
            <a:srgbClr val="BBD3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9" name="TextBox 58"/>
          <p:cNvSpPr txBox="1"/>
          <p:nvPr/>
        </p:nvSpPr>
        <p:spPr>
          <a:xfrm>
            <a:off x="5435876" y="4288724"/>
            <a:ext cx="265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Ψυχοκοινωνική</a:t>
            </a:r>
            <a:r>
              <a:rPr lang="el-GR" dirty="0" smtClean="0"/>
              <a:t> </a:t>
            </a:r>
            <a:r>
              <a:rPr lang="el-GR" b="1" dirty="0" smtClean="0"/>
              <a:t>ευημερία</a:t>
            </a:r>
            <a:r>
              <a:rPr lang="el-GR" dirty="0" smtClean="0"/>
              <a:t> εφ’ όρου ζωής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837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18165</TotalTime>
  <Words>829</Words>
  <Application>Microsoft Office PowerPoint</Application>
  <PresentationFormat>Custom</PresentationFormat>
  <Paragraphs>177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«Σχεδιασμός και ανάπτυξη εκπαιδευτικού υλικού με τη μεθοδολογία της Εξ Αποστάσεως Εκπαίδευσης, για την ανάπτυξη των κοινωνικών και συναισθηματικών δεξιοτήτων στα νήπια με τη χρήση της ψηφιακής αφήγησης (digital storytelling).»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KANELLOPOYLOY</dc:creator>
  <cp:lastModifiedBy>eleni douroudaki</cp:lastModifiedBy>
  <cp:revision>327</cp:revision>
  <dcterms:created xsi:type="dcterms:W3CDTF">2023-10-10T18:24:25Z</dcterms:created>
  <dcterms:modified xsi:type="dcterms:W3CDTF">2026-03-07T09:48:03Z</dcterms:modified>
</cp:coreProperties>
</file>