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18288000" cy="10287000"/>
  <p:notesSz cx="6858000" cy="9144000"/>
  <p:embeddedFontLst>
    <p:embeddedFont>
      <p:font typeface="Comic Sans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Poppins Italics" charset="0"/>
      <p:regular r:id="rId24"/>
    </p:embeddedFont>
    <p:embeddedFont>
      <p:font typeface="Montserrat Bold" charset="0"/>
      <p:regular r:id="rId25"/>
    </p:embeddedFont>
    <p:embeddedFont>
      <p:font typeface="TT Hoves" charset="0"/>
      <p:regular r:id="rId26"/>
    </p:embeddedFont>
    <p:embeddedFont>
      <p:font typeface="Montserrat Ultra-Bold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svg"/><Relationship Id="rId18" Type="http://schemas.openxmlformats.org/officeDocument/2006/relationships/image" Target="../media/image42.png"/><Relationship Id="rId3" Type="http://schemas.openxmlformats.org/officeDocument/2006/relationships/image" Target="../media/image17.svg"/><Relationship Id="rId21" Type="http://schemas.openxmlformats.org/officeDocument/2006/relationships/image" Target="../media/image81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77.svg"/><Relationship Id="rId2" Type="http://schemas.openxmlformats.org/officeDocument/2006/relationships/image" Target="../media/image9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83.svg"/><Relationship Id="rId10" Type="http://schemas.openxmlformats.org/officeDocument/2006/relationships/image" Target="../media/image13.png"/><Relationship Id="rId19" Type="http://schemas.openxmlformats.org/officeDocument/2006/relationships/image" Target="../media/image79.svg"/><Relationship Id="rId4" Type="http://schemas.openxmlformats.org/officeDocument/2006/relationships/image" Target="../media/image10.png"/><Relationship Id="rId9" Type="http://schemas.openxmlformats.org/officeDocument/2006/relationships/image" Target="../media/image23.svg"/><Relationship Id="rId14" Type="http://schemas.openxmlformats.org/officeDocument/2006/relationships/image" Target="../media/image15.png"/><Relationship Id="rId22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45.png"/><Relationship Id="rId26" Type="http://schemas.openxmlformats.org/officeDocument/2006/relationships/image" Target="../media/image49.gif"/><Relationship Id="rId3" Type="http://schemas.openxmlformats.org/officeDocument/2006/relationships/image" Target="../media/image17.svg"/><Relationship Id="rId21" Type="http://schemas.openxmlformats.org/officeDocument/2006/relationships/image" Target="../media/image8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5" Type="http://schemas.openxmlformats.org/officeDocument/2006/relationships/image" Target="../media/image91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48.pn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89.svg"/><Relationship Id="rId10" Type="http://schemas.openxmlformats.org/officeDocument/2006/relationships/image" Target="../media/image12.png"/><Relationship Id="rId19" Type="http://schemas.openxmlformats.org/officeDocument/2006/relationships/image" Target="../media/image85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50.gif"/><Relationship Id="rId26" Type="http://schemas.openxmlformats.org/officeDocument/2006/relationships/image" Target="../media/image101.svg"/><Relationship Id="rId3" Type="http://schemas.openxmlformats.org/officeDocument/2006/relationships/image" Target="../media/image17.svg"/><Relationship Id="rId21" Type="http://schemas.openxmlformats.org/officeDocument/2006/relationships/image" Target="../media/image52.png"/><Relationship Id="rId34" Type="http://schemas.openxmlformats.org/officeDocument/2006/relationships/image" Target="../media/image10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5" Type="http://schemas.openxmlformats.org/officeDocument/2006/relationships/image" Target="../media/image54.png"/><Relationship Id="rId33" Type="http://schemas.openxmlformats.org/officeDocument/2006/relationships/image" Target="../media/image59.png"/><Relationship Id="rId2" Type="http://schemas.openxmlformats.org/officeDocument/2006/relationships/image" Target="../media/image9.png"/><Relationship Id="rId20" Type="http://schemas.openxmlformats.org/officeDocument/2006/relationships/image" Target="../media/image95.sv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99.svg"/><Relationship Id="rId32" Type="http://schemas.openxmlformats.org/officeDocument/2006/relationships/image" Target="../media/image105.svg"/><Relationship Id="rId5" Type="http://schemas.openxmlformats.org/officeDocument/2006/relationships/image" Target="../media/image19.svg"/><Relationship Id="rId23" Type="http://schemas.openxmlformats.org/officeDocument/2006/relationships/image" Target="../media/image53.png"/><Relationship Id="rId28" Type="http://schemas.openxmlformats.org/officeDocument/2006/relationships/image" Target="../media/image103.svg"/><Relationship Id="rId10" Type="http://schemas.openxmlformats.org/officeDocument/2006/relationships/image" Target="../media/image12.png"/><Relationship Id="rId19" Type="http://schemas.openxmlformats.org/officeDocument/2006/relationships/image" Target="../media/image51.png"/><Relationship Id="rId31" Type="http://schemas.openxmlformats.org/officeDocument/2006/relationships/image" Target="../media/image58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5.png"/><Relationship Id="rId22" Type="http://schemas.openxmlformats.org/officeDocument/2006/relationships/image" Target="../media/image97.svg"/><Relationship Id="rId27" Type="http://schemas.openxmlformats.org/officeDocument/2006/relationships/image" Target="../media/image55.png"/><Relationship Id="rId30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61.png"/><Relationship Id="rId3" Type="http://schemas.openxmlformats.org/officeDocument/2006/relationships/image" Target="../media/image17.svg"/><Relationship Id="rId21" Type="http://schemas.openxmlformats.org/officeDocument/2006/relationships/image" Target="../media/image115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111.svg"/><Relationship Id="rId2" Type="http://schemas.openxmlformats.org/officeDocument/2006/relationships/image" Target="../media/image9.png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19" Type="http://schemas.openxmlformats.org/officeDocument/2006/relationships/image" Target="../media/image113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" Type="http://schemas.openxmlformats.org/officeDocument/2006/relationships/image" Target="../media/image17.svg"/><Relationship Id="rId21" Type="http://schemas.openxmlformats.org/officeDocument/2006/relationships/image" Target="../media/image139.svg"/><Relationship Id="rId34" Type="http://schemas.openxmlformats.org/officeDocument/2006/relationships/image" Target="../media/image152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5" Type="http://schemas.openxmlformats.org/officeDocument/2006/relationships/image" Target="../media/image143.svg"/><Relationship Id="rId33" Type="http://schemas.openxmlformats.org/officeDocument/2006/relationships/image" Target="../media/image71.png"/><Relationship Id="rId38" Type="http://schemas.openxmlformats.org/officeDocument/2006/relationships/image" Target="../media/image156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64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66.png"/><Relationship Id="rId32" Type="http://schemas.openxmlformats.org/officeDocument/2006/relationships/image" Target="../media/image150.svg"/><Relationship Id="rId37" Type="http://schemas.openxmlformats.org/officeDocument/2006/relationships/image" Target="../media/image73.pn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141.svg"/><Relationship Id="rId28" Type="http://schemas.openxmlformats.org/officeDocument/2006/relationships/image" Target="../media/image68.gif"/><Relationship Id="rId36" Type="http://schemas.openxmlformats.org/officeDocument/2006/relationships/image" Target="../media/image154.svg"/><Relationship Id="rId10" Type="http://schemas.openxmlformats.org/officeDocument/2006/relationships/image" Target="../media/image12.png"/><Relationship Id="rId19" Type="http://schemas.openxmlformats.org/officeDocument/2006/relationships/image" Target="../media/image137.svg"/><Relationship Id="rId31" Type="http://schemas.openxmlformats.org/officeDocument/2006/relationships/image" Target="../media/image70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65.png"/><Relationship Id="rId27" Type="http://schemas.openxmlformats.org/officeDocument/2006/relationships/image" Target="../media/image145.svg"/><Relationship Id="rId30" Type="http://schemas.openxmlformats.org/officeDocument/2006/relationships/image" Target="../media/image148.svg"/><Relationship Id="rId35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3" Type="http://schemas.openxmlformats.org/officeDocument/2006/relationships/image" Target="../media/image17.svg"/><Relationship Id="rId21" Type="http://schemas.openxmlformats.org/officeDocument/2006/relationships/image" Target="../media/image160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5" Type="http://schemas.openxmlformats.org/officeDocument/2006/relationships/image" Target="../media/image164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77.pn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162.svg"/><Relationship Id="rId10" Type="http://schemas.openxmlformats.org/officeDocument/2006/relationships/image" Target="../media/image12.png"/><Relationship Id="rId19" Type="http://schemas.openxmlformats.org/officeDocument/2006/relationships/image" Target="../media/image158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76.png"/><Relationship Id="rId27" Type="http://schemas.openxmlformats.org/officeDocument/2006/relationships/image" Target="../media/image16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79.png"/><Relationship Id="rId3" Type="http://schemas.openxmlformats.org/officeDocument/2006/relationships/image" Target="../media/image17.svg"/><Relationship Id="rId21" Type="http://schemas.openxmlformats.org/officeDocument/2006/relationships/image" Target="../media/image170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172.svg"/><Relationship Id="rId10" Type="http://schemas.openxmlformats.org/officeDocument/2006/relationships/image" Target="../media/image12.png"/><Relationship Id="rId19" Type="http://schemas.openxmlformats.org/officeDocument/2006/relationships/image" Target="../media/image168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7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16.gif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17.png"/><Relationship Id="rId26" Type="http://schemas.openxmlformats.org/officeDocument/2006/relationships/image" Target="../media/image39.sv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5" Type="http://schemas.openxmlformats.org/officeDocument/2006/relationships/image" Target="../media/image21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37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20.png"/><Relationship Id="rId28" Type="http://schemas.openxmlformats.org/officeDocument/2006/relationships/image" Target="../media/image41.svg"/><Relationship Id="rId10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19.gif"/><Relationship Id="rId27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3.gif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4.gif"/><Relationship Id="rId3" Type="http://schemas.openxmlformats.org/officeDocument/2006/relationships/image" Target="../media/image17.svg"/><Relationship Id="rId21" Type="http://schemas.openxmlformats.org/officeDocument/2006/relationships/image" Target="../media/image26.pn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50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8.gif"/><Relationship Id="rId26" Type="http://schemas.openxmlformats.org/officeDocument/2006/relationships/image" Target="../media/image59.svg"/><Relationship Id="rId3" Type="http://schemas.openxmlformats.org/officeDocument/2006/relationships/image" Target="../media/image17.svg"/><Relationship Id="rId21" Type="http://schemas.openxmlformats.org/officeDocument/2006/relationships/image" Target="../media/image30.png"/><Relationship Id="rId34" Type="http://schemas.openxmlformats.org/officeDocument/2006/relationships/image" Target="../media/image67.sv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53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57.svg"/><Relationship Id="rId32" Type="http://schemas.openxmlformats.org/officeDocument/2006/relationships/image" Target="../media/image65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31.png"/><Relationship Id="rId28" Type="http://schemas.openxmlformats.org/officeDocument/2006/relationships/image" Target="../media/image61.svg"/><Relationship Id="rId36" Type="http://schemas.openxmlformats.org/officeDocument/2006/relationships/image" Target="../media/image69.svg"/><Relationship Id="rId10" Type="http://schemas.openxmlformats.org/officeDocument/2006/relationships/image" Target="../media/image12.png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55.svg"/><Relationship Id="rId27" Type="http://schemas.openxmlformats.org/officeDocument/2006/relationships/image" Target="../media/image33.png"/><Relationship Id="rId30" Type="http://schemas.openxmlformats.org/officeDocument/2006/relationships/image" Target="../media/image63.svg"/><Relationship Id="rId35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5.svg"/><Relationship Id="rId18" Type="http://schemas.openxmlformats.org/officeDocument/2006/relationships/image" Target="../media/image28.gif"/><Relationship Id="rId3" Type="http://schemas.openxmlformats.org/officeDocument/2006/relationships/image" Target="../media/image17.svg"/><Relationship Id="rId21" Type="http://schemas.openxmlformats.org/officeDocument/2006/relationships/image" Target="../media/image39.pn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29.svg"/><Relationship Id="rId2" Type="http://schemas.openxmlformats.org/officeDocument/2006/relationships/image" Target="../media/image9.png"/><Relationship Id="rId16" Type="http://schemas.openxmlformats.org/officeDocument/2006/relationships/image" Target="../media/image15.pn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24" Type="http://schemas.openxmlformats.org/officeDocument/2006/relationships/image" Target="../media/image75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23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14.png"/><Relationship Id="rId22" Type="http://schemas.openxmlformats.org/officeDocument/2006/relationships/image" Target="../media/image7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7358" y="-2089686"/>
            <a:ext cx="3194716" cy="3730560"/>
          </a:xfrm>
          <a:custGeom>
            <a:avLst/>
            <a:gdLst/>
            <a:ahLst/>
            <a:cxnLst/>
            <a:rect l="l" t="t" r="r" b="b"/>
            <a:pathLst>
              <a:path w="3194716" h="3730560">
                <a:moveTo>
                  <a:pt x="0" y="0"/>
                </a:moveTo>
                <a:lnTo>
                  <a:pt x="3194716" y="0"/>
                </a:lnTo>
                <a:lnTo>
                  <a:pt x="3194716" y="3730560"/>
                </a:lnTo>
                <a:lnTo>
                  <a:pt x="0" y="373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49708" y="3666924"/>
            <a:ext cx="2527578" cy="2588767"/>
          </a:xfrm>
          <a:custGeom>
            <a:avLst/>
            <a:gdLst/>
            <a:ahLst/>
            <a:cxnLst/>
            <a:rect l="l" t="t" r="r" b="b"/>
            <a:pathLst>
              <a:path w="2527578" h="2588767">
                <a:moveTo>
                  <a:pt x="0" y="0"/>
                </a:moveTo>
                <a:lnTo>
                  <a:pt x="2527578" y="0"/>
                </a:lnTo>
                <a:lnTo>
                  <a:pt x="2527578" y="2588767"/>
                </a:lnTo>
                <a:lnTo>
                  <a:pt x="0" y="2588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44298">
            <a:off x="14210498" y="9226558"/>
            <a:ext cx="3390950" cy="2120885"/>
          </a:xfrm>
          <a:custGeom>
            <a:avLst/>
            <a:gdLst/>
            <a:ahLst/>
            <a:cxnLst/>
            <a:rect l="l" t="t" r="r" b="b"/>
            <a:pathLst>
              <a:path w="3390950" h="2120885">
                <a:moveTo>
                  <a:pt x="0" y="0"/>
                </a:moveTo>
                <a:lnTo>
                  <a:pt x="3390949" y="0"/>
                </a:lnTo>
                <a:lnTo>
                  <a:pt x="3390949" y="2120884"/>
                </a:lnTo>
                <a:lnTo>
                  <a:pt x="0" y="2120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6531373"/>
            <a:ext cx="2672397" cy="2737092"/>
          </a:xfrm>
          <a:custGeom>
            <a:avLst/>
            <a:gdLst/>
            <a:ahLst/>
            <a:cxnLst/>
            <a:rect l="l" t="t" r="r" b="b"/>
            <a:pathLst>
              <a:path w="2672397" h="2737092">
                <a:moveTo>
                  <a:pt x="0" y="0"/>
                </a:moveTo>
                <a:lnTo>
                  <a:pt x="2672397" y="0"/>
                </a:lnTo>
                <a:lnTo>
                  <a:pt x="2672397" y="2737092"/>
                </a:lnTo>
                <a:lnTo>
                  <a:pt x="0" y="2737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27125" y="2987563"/>
            <a:ext cx="3623932" cy="3268127"/>
          </a:xfrm>
          <a:custGeom>
            <a:avLst/>
            <a:gdLst/>
            <a:ahLst/>
            <a:cxnLst/>
            <a:rect l="l" t="t" r="r" b="b"/>
            <a:pathLst>
              <a:path w="3623932" h="3268127">
                <a:moveTo>
                  <a:pt x="0" y="0"/>
                </a:moveTo>
                <a:lnTo>
                  <a:pt x="3623932" y="0"/>
                </a:lnTo>
                <a:lnTo>
                  <a:pt x="3623932" y="3268128"/>
                </a:lnTo>
                <a:lnTo>
                  <a:pt x="0" y="3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498530" y="8466616"/>
            <a:ext cx="1471092" cy="1583367"/>
          </a:xfrm>
          <a:custGeom>
            <a:avLst/>
            <a:gdLst/>
            <a:ahLst/>
            <a:cxnLst/>
            <a:rect l="l" t="t" r="r" b="b"/>
            <a:pathLst>
              <a:path w="1471092" h="1583367">
                <a:moveTo>
                  <a:pt x="0" y="0"/>
                </a:moveTo>
                <a:lnTo>
                  <a:pt x="1471092" y="0"/>
                </a:lnTo>
                <a:lnTo>
                  <a:pt x="1471092" y="1583368"/>
                </a:lnTo>
                <a:lnTo>
                  <a:pt x="0" y="1583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535194" y="-1159053"/>
            <a:ext cx="2703897" cy="2910261"/>
          </a:xfrm>
          <a:custGeom>
            <a:avLst/>
            <a:gdLst/>
            <a:ahLst/>
            <a:cxnLst/>
            <a:rect l="l" t="t" r="r" b="b"/>
            <a:pathLst>
              <a:path w="2703897" h="2910261">
                <a:moveTo>
                  <a:pt x="0" y="0"/>
                </a:moveTo>
                <a:lnTo>
                  <a:pt x="2703897" y="0"/>
                </a:lnTo>
                <a:lnTo>
                  <a:pt x="2703897" y="2910260"/>
                </a:lnTo>
                <a:lnTo>
                  <a:pt x="0" y="2910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907707" y="1277826"/>
            <a:ext cx="16472586" cy="8135527"/>
            <a:chOff x="0" y="0"/>
            <a:chExt cx="21963448" cy="10847369"/>
          </a:xfrm>
        </p:grpSpPr>
        <p:grpSp>
          <p:nvGrpSpPr>
            <p:cNvPr id="10" name="Group 10"/>
            <p:cNvGrpSpPr/>
            <p:nvPr/>
          </p:nvGrpSpPr>
          <p:grpSpPr>
            <a:xfrm>
              <a:off x="338887" y="258446"/>
              <a:ext cx="21624561" cy="10588924"/>
              <a:chOff x="0" y="0"/>
              <a:chExt cx="17472886" cy="855596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17408144" cy="849246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492468">
                    <a:moveTo>
                      <a:pt x="17316676" y="8492468"/>
                    </a:moveTo>
                    <a:lnTo>
                      <a:pt x="92710" y="8492468"/>
                    </a:lnTo>
                    <a:cubicBezTo>
                      <a:pt x="41910" y="8492468"/>
                      <a:pt x="0" y="8450559"/>
                      <a:pt x="0" y="839975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398488"/>
                    </a:lnTo>
                    <a:cubicBezTo>
                      <a:pt x="17409385" y="8450559"/>
                      <a:pt x="17367476" y="8492468"/>
                      <a:pt x="17316676" y="849246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7472885" cy="8555968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555968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431509"/>
                    </a:lnTo>
                    <a:cubicBezTo>
                      <a:pt x="17413196" y="8467068"/>
                      <a:pt x="17383985" y="8496278"/>
                      <a:pt x="17348426" y="8496278"/>
                    </a:cubicBezTo>
                    <a:lnTo>
                      <a:pt x="124460" y="8496278"/>
                    </a:lnTo>
                    <a:cubicBezTo>
                      <a:pt x="88900" y="8496278"/>
                      <a:pt x="59690" y="8467068"/>
                      <a:pt x="59690" y="843150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431509"/>
                    </a:lnTo>
                    <a:cubicBezTo>
                      <a:pt x="0" y="8500088"/>
                      <a:pt x="55880" y="8555968"/>
                      <a:pt x="124460" y="8555968"/>
                    </a:cubicBezTo>
                    <a:lnTo>
                      <a:pt x="17348426" y="8555968"/>
                    </a:lnTo>
                    <a:cubicBezTo>
                      <a:pt x="17417007" y="8555968"/>
                      <a:pt x="17472885" y="8500088"/>
                      <a:pt x="17472885" y="8431509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21574489" cy="10553227"/>
              <a:chOff x="0" y="0"/>
              <a:chExt cx="17407601" cy="851498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17342859" cy="8451481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451481">
                    <a:moveTo>
                      <a:pt x="17251390" y="8451481"/>
                    </a:moveTo>
                    <a:lnTo>
                      <a:pt x="92710" y="8451481"/>
                    </a:lnTo>
                    <a:cubicBezTo>
                      <a:pt x="41910" y="8451481"/>
                      <a:pt x="0" y="8409570"/>
                      <a:pt x="0" y="83587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357501"/>
                    </a:lnTo>
                    <a:cubicBezTo>
                      <a:pt x="17344101" y="8409570"/>
                      <a:pt x="17302190" y="8451481"/>
                      <a:pt x="17251390" y="84514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7407601" cy="8514981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514981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390521"/>
                    </a:lnTo>
                    <a:cubicBezTo>
                      <a:pt x="17347912" y="8426081"/>
                      <a:pt x="17318701" y="8455291"/>
                      <a:pt x="17283140" y="8455291"/>
                    </a:cubicBezTo>
                    <a:lnTo>
                      <a:pt x="124460" y="8455291"/>
                    </a:lnTo>
                    <a:cubicBezTo>
                      <a:pt x="88900" y="8455291"/>
                      <a:pt x="59690" y="8426081"/>
                      <a:pt x="59690" y="839052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390521"/>
                    </a:lnTo>
                    <a:cubicBezTo>
                      <a:pt x="0" y="8459101"/>
                      <a:pt x="55880" y="8514981"/>
                      <a:pt x="124460" y="8514981"/>
                    </a:cubicBezTo>
                    <a:lnTo>
                      <a:pt x="17283140" y="8514981"/>
                    </a:lnTo>
                    <a:cubicBezTo>
                      <a:pt x="17351721" y="8514981"/>
                      <a:pt x="17407601" y="8459101"/>
                      <a:pt x="17407601" y="8390521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1297508" y="1520078"/>
            <a:ext cx="15609980" cy="285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1045F"/>
                </a:solidFill>
                <a:latin typeface="Comic Sans"/>
                <a:ea typeface="Comic Sans"/>
                <a:cs typeface="Comic Sans"/>
                <a:sym typeface="Comic Sans"/>
              </a:rPr>
              <a:t>Σχεδιασμός, υλοποίηση και αποτίμηση εκπαιδευτικού υλικού με την μέθοδο της ΕξΑΕ για την επιμόρφωση εκπαιδευτικών Πρωτοβάθμιας Εκπαίδευσης στη Διδασκαλία του θεατρικού παιχνιδιού στο Νηπιαγωγείο</a:t>
            </a:r>
          </a:p>
          <a:p>
            <a:pPr algn="ctr">
              <a:lnSpc>
                <a:spcPts val="7279"/>
              </a:lnSpc>
              <a:spcBef>
                <a:spcPct val="0"/>
              </a:spcBef>
            </a:pPr>
            <a:endParaRPr/>
          </a:p>
        </p:txBody>
      </p:sp>
      <p:sp>
        <p:nvSpPr>
          <p:cNvPr id="17" name="Freeform 17"/>
          <p:cNvSpPr/>
          <p:nvPr/>
        </p:nvSpPr>
        <p:spPr>
          <a:xfrm>
            <a:off x="6703352" y="3666924"/>
            <a:ext cx="2983934" cy="2414274"/>
          </a:xfrm>
          <a:custGeom>
            <a:avLst/>
            <a:gdLst/>
            <a:ahLst/>
            <a:cxnLst/>
            <a:rect l="l" t="t" r="r" b="b"/>
            <a:pathLst>
              <a:path w="2983934" h="2414274">
                <a:moveTo>
                  <a:pt x="0" y="0"/>
                </a:moveTo>
                <a:lnTo>
                  <a:pt x="2983935" y="0"/>
                </a:lnTo>
                <a:lnTo>
                  <a:pt x="2983935" y="2414274"/>
                </a:lnTo>
                <a:lnTo>
                  <a:pt x="0" y="24142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297508" y="144349"/>
            <a:ext cx="18086261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Πρόγραμμα μεταπτυχιακών Σπουδών: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«Επιστήμες της Αγωγής - Εξ Αποστάσεως Εκπαίδευση με την χρήση των ΤΠΕ (e-Learning)»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7016" y="6303316"/>
            <a:ext cx="16472586" cy="613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2F406D"/>
                </a:solidFill>
                <a:latin typeface="Comic Sans"/>
                <a:ea typeface="Comic Sans"/>
                <a:cs typeface="Comic Sans"/>
                <a:sym typeface="Comic Sans"/>
              </a:rPr>
              <a:t>Ελένη Κομπιτσάκη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2509" y="7568132"/>
            <a:ext cx="16472586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>
                <a:solidFill>
                  <a:srgbClr val="6686E4"/>
                </a:solidFill>
                <a:latin typeface="Comic Sans"/>
                <a:ea typeface="Comic Sans"/>
                <a:cs typeface="Comic Sans"/>
                <a:sym typeface="Comic Sans"/>
              </a:rPr>
              <a:t>Επιτροπή Κρίσης ΔΕ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8367595"/>
            <a:ext cx="74434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1256C4"/>
                </a:solidFill>
                <a:latin typeface="Comic Sans"/>
                <a:ea typeface="Comic Sans"/>
                <a:cs typeface="Comic Sans"/>
                <a:sym typeface="Comic Sans"/>
              </a:rPr>
              <a:t>Μανούσου Ε.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18295" y="8367596"/>
            <a:ext cx="1009939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1256C4"/>
                </a:solidFill>
                <a:latin typeface="Comic Sans"/>
                <a:ea typeface="Comic Sans"/>
                <a:cs typeface="Comic Sans"/>
                <a:sym typeface="Comic Sans"/>
              </a:rPr>
              <a:t>Αναστασιάδης Π.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95960" y="8367595"/>
            <a:ext cx="744345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1256C4"/>
                </a:solidFill>
                <a:latin typeface="Comic Sans"/>
                <a:ea typeface="Comic Sans"/>
                <a:cs typeface="Comic Sans"/>
                <a:sym typeface="Comic Sans"/>
              </a:rPr>
              <a:t>Λενακάκης Α.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0224" y="9441928"/>
            <a:ext cx="16472586" cy="566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Ρέθυμνο, 2026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7550450" y="4286399"/>
            <a:ext cx="1317543" cy="1349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8" name="Group 8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4" name="Freeform 14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6" name="Group 16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-656862" y="1319187"/>
            <a:ext cx="16472586" cy="65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43"/>
              </a:lnSpc>
              <a:spcBef>
                <a:spcPct val="0"/>
              </a:spcBef>
            </a:pPr>
            <a:r>
              <a:rPr lang="en-US" sz="4799" spc="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Δημιουργία εκπαιδευτικού υλικού</a:t>
            </a:r>
            <a:r>
              <a:rPr lang="en-US" sz="4799" u="none" strike="noStrike" spc="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(1/2)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638097" y="3565880"/>
            <a:ext cx="5097187" cy="5104596"/>
          </a:xfrm>
          <a:custGeom>
            <a:avLst/>
            <a:gdLst/>
            <a:ahLst/>
            <a:cxnLst/>
            <a:rect l="l" t="t" r="r" b="b"/>
            <a:pathLst>
              <a:path w="5097187" h="5104596">
                <a:moveTo>
                  <a:pt x="0" y="0"/>
                </a:moveTo>
                <a:lnTo>
                  <a:pt x="5097187" y="0"/>
                </a:lnTo>
                <a:lnTo>
                  <a:pt x="5097187" y="5104596"/>
                </a:lnTo>
                <a:lnTo>
                  <a:pt x="0" y="51045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638358">
            <a:off x="2011795" y="2826247"/>
            <a:ext cx="5661169" cy="5661169"/>
          </a:xfrm>
          <a:custGeom>
            <a:avLst/>
            <a:gdLst/>
            <a:ahLst/>
            <a:cxnLst/>
            <a:rect l="l" t="t" r="r" b="b"/>
            <a:pathLst>
              <a:path w="5661169" h="5661169">
                <a:moveTo>
                  <a:pt x="0" y="0"/>
                </a:moveTo>
                <a:lnTo>
                  <a:pt x="5661169" y="0"/>
                </a:lnTo>
                <a:lnTo>
                  <a:pt x="5661169" y="5661169"/>
                </a:lnTo>
                <a:lnTo>
                  <a:pt x="0" y="56611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010279" y="2713703"/>
            <a:ext cx="2026744" cy="1779850"/>
          </a:xfrm>
          <a:custGeom>
            <a:avLst/>
            <a:gdLst/>
            <a:ahLst/>
            <a:cxnLst/>
            <a:rect l="l" t="t" r="r" b="b"/>
            <a:pathLst>
              <a:path w="2026744" h="1779850">
                <a:moveTo>
                  <a:pt x="0" y="0"/>
                </a:moveTo>
                <a:lnTo>
                  <a:pt x="2026744" y="0"/>
                </a:lnTo>
                <a:lnTo>
                  <a:pt x="2026744" y="1779850"/>
                </a:lnTo>
                <a:lnTo>
                  <a:pt x="0" y="177985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336801" y="5314950"/>
            <a:ext cx="3614398" cy="3614398"/>
          </a:xfrm>
          <a:custGeom>
            <a:avLst/>
            <a:gdLst/>
            <a:ahLst/>
            <a:cxnLst/>
            <a:rect l="l" t="t" r="r" b="b"/>
            <a:pathLst>
              <a:path w="3614398" h="3614398">
                <a:moveTo>
                  <a:pt x="0" y="0"/>
                </a:moveTo>
                <a:lnTo>
                  <a:pt x="3614398" y="0"/>
                </a:lnTo>
                <a:lnTo>
                  <a:pt x="3614398" y="3614398"/>
                </a:lnTo>
                <a:lnTo>
                  <a:pt x="0" y="361439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 rot="1593670">
            <a:off x="2899937" y="4069222"/>
            <a:ext cx="3387142" cy="400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1"/>
              </a:lnSpc>
            </a:pPr>
            <a:r>
              <a:rPr lang="en-US" sz="2151" b="1">
                <a:solidFill>
                  <a:srgbClr val="2028E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 δημιουργία ενός πλούσιου σε ερεθίσματα περιβάλλοντος,  που θα εμπνεύσει τους εκπαιδευτικούς για τη διδασκαλία του θεατρικού παιχνιδιού στο Νηπιαγωγείο.</a:t>
            </a:r>
          </a:p>
          <a:p>
            <a:pPr algn="ctr">
              <a:lnSpc>
                <a:spcPts val="3851"/>
              </a:lnSpc>
            </a:pPr>
            <a:endParaRPr/>
          </a:p>
          <a:p>
            <a:pPr algn="ctr">
              <a:lnSpc>
                <a:spcPts val="3851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 rot="524749">
            <a:off x="11313962" y="5370807"/>
            <a:ext cx="3910891" cy="1410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  <a:spcBef>
                <a:spcPct val="0"/>
              </a:spcBef>
            </a:pPr>
            <a:r>
              <a:rPr lang="en-US" sz="2492" b="1">
                <a:solidFill>
                  <a:srgbClr val="7359A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κατανόηση &amp; εκμάθηση βασικών εννοιών του θεατρικού παιχνιδιού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06484" y="4569753"/>
            <a:ext cx="7434333" cy="61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0"/>
              </a:lnSpc>
              <a:spcBef>
                <a:spcPct val="0"/>
              </a:spcBef>
            </a:pPr>
            <a:r>
              <a:rPr lang="en-US" sz="3392" b="1">
                <a:solidFill>
                  <a:srgbClr val="FC7C2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Σκοπός</a:t>
            </a:r>
          </a:p>
        </p:txBody>
      </p:sp>
      <p:sp>
        <p:nvSpPr>
          <p:cNvPr id="27" name="TextBox 27"/>
          <p:cNvSpPr txBox="1"/>
          <p:nvPr/>
        </p:nvSpPr>
        <p:spPr>
          <a:xfrm rot="85884">
            <a:off x="7979204" y="6263229"/>
            <a:ext cx="2259213" cy="165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4"/>
              </a:lnSpc>
              <a:spcBef>
                <a:spcPct val="0"/>
              </a:spcBef>
            </a:pPr>
            <a:r>
              <a:rPr lang="en-US" sz="2192" b="1">
                <a:solidFill>
                  <a:srgbClr val="00284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ενσωμάτωση του θεατρικού παιχνιδιού στην ΕξΑΕ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10119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-656862" y="1319187"/>
            <a:ext cx="16472586" cy="656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43"/>
              </a:lnSpc>
              <a:spcBef>
                <a:spcPct val="0"/>
              </a:spcBef>
            </a:pPr>
            <a:r>
              <a:rPr lang="en-US" sz="4799" spc="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Δημιουργία εκπαιδευτικού υλικού</a:t>
            </a:r>
            <a:r>
              <a:rPr lang="en-US" sz="4799" u="none" strike="noStrike" spc="34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(2/2)</a:t>
            </a:r>
          </a:p>
        </p:txBody>
      </p:sp>
      <p:sp>
        <p:nvSpPr>
          <p:cNvPr id="21" name="Freeform 21"/>
          <p:cNvSpPr/>
          <p:nvPr/>
        </p:nvSpPr>
        <p:spPr>
          <a:xfrm>
            <a:off x="2081791" y="2539737"/>
            <a:ext cx="3621923" cy="6731090"/>
          </a:xfrm>
          <a:custGeom>
            <a:avLst/>
            <a:gdLst/>
            <a:ahLst/>
            <a:cxnLst/>
            <a:rect l="l" t="t" r="r" b="b"/>
            <a:pathLst>
              <a:path w="3621923" h="6731090">
                <a:moveTo>
                  <a:pt x="0" y="0"/>
                </a:moveTo>
                <a:lnTo>
                  <a:pt x="3621923" y="0"/>
                </a:lnTo>
                <a:lnTo>
                  <a:pt x="3621923" y="6731090"/>
                </a:lnTo>
                <a:lnTo>
                  <a:pt x="0" y="673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89000"/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r="-30090"/>
            </a:stretch>
          </a:blipFill>
          <a:ln cap="sq">
            <a:noFill/>
            <a:prstDash val="sysDot"/>
            <a:miter/>
          </a:ln>
        </p:spPr>
      </p:sp>
      <p:sp>
        <p:nvSpPr>
          <p:cNvPr id="22" name="Freeform 22"/>
          <p:cNvSpPr/>
          <p:nvPr/>
        </p:nvSpPr>
        <p:spPr>
          <a:xfrm>
            <a:off x="8965834" y="2539737"/>
            <a:ext cx="3676812" cy="6833098"/>
          </a:xfrm>
          <a:custGeom>
            <a:avLst/>
            <a:gdLst/>
            <a:ahLst/>
            <a:cxnLst/>
            <a:rect l="l" t="t" r="r" b="b"/>
            <a:pathLst>
              <a:path w="3676812" h="6833098">
                <a:moveTo>
                  <a:pt x="0" y="0"/>
                </a:moveTo>
                <a:lnTo>
                  <a:pt x="3676812" y="0"/>
                </a:lnTo>
                <a:lnTo>
                  <a:pt x="3676812" y="6833098"/>
                </a:lnTo>
                <a:lnTo>
                  <a:pt x="0" y="68330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89000"/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r="-30090"/>
            </a:stretch>
          </a:blipFill>
          <a:ln cap="sq">
            <a:noFill/>
            <a:prstDash val="sysDot"/>
            <a:miter/>
          </a:ln>
        </p:spPr>
      </p:sp>
      <p:sp>
        <p:nvSpPr>
          <p:cNvPr id="23" name="Freeform 23"/>
          <p:cNvSpPr/>
          <p:nvPr/>
        </p:nvSpPr>
        <p:spPr>
          <a:xfrm rot="-10800000">
            <a:off x="2436011" y="7166920"/>
            <a:ext cx="2913483" cy="1462039"/>
          </a:xfrm>
          <a:custGeom>
            <a:avLst/>
            <a:gdLst/>
            <a:ahLst/>
            <a:cxnLst/>
            <a:rect l="l" t="t" r="r" b="b"/>
            <a:pathLst>
              <a:path w="2913483" h="1462039">
                <a:moveTo>
                  <a:pt x="0" y="0"/>
                </a:moveTo>
                <a:lnTo>
                  <a:pt x="2913483" y="0"/>
                </a:lnTo>
                <a:lnTo>
                  <a:pt x="2913483" y="1462039"/>
                </a:lnTo>
                <a:lnTo>
                  <a:pt x="0" y="146203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90000"/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 rot="555995">
            <a:off x="2418811" y="2803951"/>
            <a:ext cx="2864155" cy="60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3551" b="1">
                <a:solidFill>
                  <a:srgbClr val="7359A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Doodly</a:t>
            </a:r>
          </a:p>
        </p:txBody>
      </p:sp>
      <p:sp>
        <p:nvSpPr>
          <p:cNvPr id="25" name="TextBox 25"/>
          <p:cNvSpPr txBox="1"/>
          <p:nvPr/>
        </p:nvSpPr>
        <p:spPr>
          <a:xfrm rot="555995">
            <a:off x="2087746" y="3705187"/>
            <a:ext cx="3526285" cy="60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3551" b="1">
                <a:solidFill>
                  <a:srgbClr val="2028E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Plotagon</a:t>
            </a:r>
          </a:p>
        </p:txBody>
      </p:sp>
      <p:sp>
        <p:nvSpPr>
          <p:cNvPr id="26" name="TextBox 26"/>
          <p:cNvSpPr txBox="1"/>
          <p:nvPr/>
        </p:nvSpPr>
        <p:spPr>
          <a:xfrm rot="555995">
            <a:off x="1849406" y="4680259"/>
            <a:ext cx="3570889" cy="60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3551" b="1">
                <a:solidFill>
                  <a:srgbClr val="004259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Chamilo</a:t>
            </a:r>
          </a:p>
        </p:txBody>
      </p:sp>
      <p:sp>
        <p:nvSpPr>
          <p:cNvPr id="27" name="TextBox 27"/>
          <p:cNvSpPr txBox="1"/>
          <p:nvPr/>
        </p:nvSpPr>
        <p:spPr>
          <a:xfrm rot="555995">
            <a:off x="1716689" y="5569817"/>
            <a:ext cx="3570889" cy="605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</a:pPr>
            <a:r>
              <a:rPr lang="en-US" sz="3551" b="1">
                <a:solidFill>
                  <a:srgbClr val="007B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H5P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96502" y="7172876"/>
            <a:ext cx="2592501" cy="98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1"/>
              </a:lnSpc>
            </a:pPr>
            <a:r>
              <a:rPr lang="en-US" sz="2851" b="1">
                <a:solidFill>
                  <a:srgbClr val="F4F8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Εργαλεία ανάπτυξης Ε.Υ.</a:t>
            </a:r>
          </a:p>
        </p:txBody>
      </p:sp>
      <p:sp>
        <p:nvSpPr>
          <p:cNvPr id="29" name="TextBox 29"/>
          <p:cNvSpPr txBox="1"/>
          <p:nvPr/>
        </p:nvSpPr>
        <p:spPr>
          <a:xfrm rot="450398">
            <a:off x="9027249" y="2551154"/>
            <a:ext cx="3570889" cy="10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sz="2951" b="1">
                <a:solidFill>
                  <a:srgbClr val="00284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Ασκήσεις αξιολόγησης</a:t>
            </a:r>
          </a:p>
        </p:txBody>
      </p:sp>
      <p:sp>
        <p:nvSpPr>
          <p:cNvPr id="30" name="TextBox 30"/>
          <p:cNvSpPr txBox="1"/>
          <p:nvPr/>
        </p:nvSpPr>
        <p:spPr>
          <a:xfrm rot="555995">
            <a:off x="8831189" y="4705024"/>
            <a:ext cx="3570889" cy="55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</a:pPr>
            <a:r>
              <a:rPr lang="en-US" sz="3251" b="1">
                <a:solidFill>
                  <a:srgbClr val="00284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4 ενότητες</a:t>
            </a:r>
          </a:p>
        </p:txBody>
      </p:sp>
      <p:sp>
        <p:nvSpPr>
          <p:cNvPr id="31" name="TextBox 31"/>
          <p:cNvSpPr txBox="1"/>
          <p:nvPr/>
        </p:nvSpPr>
        <p:spPr>
          <a:xfrm rot="555995">
            <a:off x="8767730" y="3578705"/>
            <a:ext cx="3960272" cy="103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1"/>
              </a:lnSpc>
            </a:pPr>
            <a:r>
              <a:rPr lang="en-US" sz="3051" b="1">
                <a:solidFill>
                  <a:srgbClr val="00284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Δημιουργία πολυμέσων</a:t>
            </a:r>
          </a:p>
        </p:txBody>
      </p:sp>
      <p:sp>
        <p:nvSpPr>
          <p:cNvPr id="32" name="TextBox 32"/>
          <p:cNvSpPr txBox="1"/>
          <p:nvPr/>
        </p:nvSpPr>
        <p:spPr>
          <a:xfrm rot="555995">
            <a:off x="9063515" y="5711824"/>
            <a:ext cx="3570889" cy="50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1"/>
              </a:lnSpc>
            </a:pPr>
            <a:r>
              <a:rPr lang="en-US" sz="2951" b="1">
                <a:solidFill>
                  <a:srgbClr val="00284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Συγκέντρωση υλικού</a:t>
            </a:r>
          </a:p>
        </p:txBody>
      </p:sp>
      <p:sp>
        <p:nvSpPr>
          <p:cNvPr id="33" name="Freeform 33"/>
          <p:cNvSpPr/>
          <p:nvPr/>
        </p:nvSpPr>
        <p:spPr>
          <a:xfrm rot="-10800000">
            <a:off x="9347499" y="7220501"/>
            <a:ext cx="2913483" cy="1462039"/>
          </a:xfrm>
          <a:custGeom>
            <a:avLst/>
            <a:gdLst/>
            <a:ahLst/>
            <a:cxnLst/>
            <a:rect l="l" t="t" r="r" b="b"/>
            <a:pathLst>
              <a:path w="2913483" h="1462039">
                <a:moveTo>
                  <a:pt x="0" y="0"/>
                </a:moveTo>
                <a:lnTo>
                  <a:pt x="2913483" y="0"/>
                </a:lnTo>
                <a:lnTo>
                  <a:pt x="2913483" y="1462039"/>
                </a:lnTo>
                <a:lnTo>
                  <a:pt x="0" y="14620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alphaModFix amt="90000"/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9548108" y="7172876"/>
            <a:ext cx="2592501" cy="98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1"/>
              </a:lnSpc>
            </a:pPr>
            <a:r>
              <a:rPr lang="en-US" sz="2851" b="1">
                <a:solidFill>
                  <a:srgbClr val="F4F8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Βήματα ανάπτυξης Ε.Υ.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>
          <a:xfrm>
            <a:off x="15583767" y="8027772"/>
            <a:ext cx="1855301" cy="15586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14996343" y="8410716"/>
            <a:ext cx="2067279" cy="169516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-656862" y="1357287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79"/>
              </a:lnSpc>
              <a:spcBef>
                <a:spcPct val="0"/>
              </a:spcBef>
            </a:pPr>
            <a:r>
              <a:rPr lang="en-US" sz="5999" u="none" strike="noStrike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Μεθοδολογία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071506" y="5929318"/>
            <a:ext cx="14430476" cy="71438"/>
          </a:xfrm>
          <a:prstGeom prst="line">
            <a:avLst/>
          </a:prstGeom>
          <a:ln w="47625" cap="rnd">
            <a:solidFill>
              <a:srgbClr val="2A2B39"/>
            </a:solidFill>
            <a:prstDash val="sysDash"/>
            <a:headEnd type="diamond" w="lg" len="lg"/>
            <a:tailEnd type="arrow" w="med" len="sm"/>
          </a:ln>
        </p:spPr>
      </p:sp>
      <p:grpSp>
        <p:nvGrpSpPr>
          <p:cNvPr id="23" name="Group 23"/>
          <p:cNvGrpSpPr/>
          <p:nvPr/>
        </p:nvGrpSpPr>
        <p:grpSpPr>
          <a:xfrm>
            <a:off x="5424215" y="2844366"/>
            <a:ext cx="2833216" cy="2225397"/>
            <a:chOff x="0" y="0"/>
            <a:chExt cx="1932334" cy="1517784"/>
          </a:xfrm>
        </p:grpSpPr>
        <p:sp>
          <p:nvSpPr>
            <p:cNvPr id="24" name="Freeform 24"/>
            <p:cNvSpPr/>
            <p:nvPr/>
          </p:nvSpPr>
          <p:spPr>
            <a:xfrm>
              <a:off x="39991" y="45156"/>
              <a:ext cx="1892342" cy="1471922"/>
            </a:xfrm>
            <a:custGeom>
              <a:avLst/>
              <a:gdLst/>
              <a:ahLst/>
              <a:cxnLst/>
              <a:rect l="l" t="t" r="r" b="b"/>
              <a:pathLst>
                <a:path w="1892342" h="1471922">
                  <a:moveTo>
                    <a:pt x="649" y="1442148"/>
                  </a:moveTo>
                  <a:cubicBezTo>
                    <a:pt x="-1891" y="1451038"/>
                    <a:pt x="3189" y="1457388"/>
                    <a:pt x="13092" y="1458658"/>
                  </a:cubicBezTo>
                  <a:cubicBezTo>
                    <a:pt x="24434" y="1459928"/>
                    <a:pt x="34358" y="1459928"/>
                    <a:pt x="45700" y="1459928"/>
                  </a:cubicBezTo>
                  <a:cubicBezTo>
                    <a:pt x="91068" y="1461198"/>
                    <a:pt x="136435" y="1461198"/>
                    <a:pt x="183220" y="1462468"/>
                  </a:cubicBezTo>
                  <a:cubicBezTo>
                    <a:pt x="208739" y="1463738"/>
                    <a:pt x="234258" y="1465008"/>
                    <a:pt x="258360" y="1466278"/>
                  </a:cubicBezTo>
                  <a:cubicBezTo>
                    <a:pt x="300891" y="1467548"/>
                    <a:pt x="342005" y="1467548"/>
                    <a:pt x="384537" y="1468818"/>
                  </a:cubicBezTo>
                  <a:cubicBezTo>
                    <a:pt x="401550" y="1468818"/>
                    <a:pt x="417145" y="1468818"/>
                    <a:pt x="434158" y="1467548"/>
                  </a:cubicBezTo>
                  <a:cubicBezTo>
                    <a:pt x="441246" y="1467548"/>
                    <a:pt x="449753" y="1466278"/>
                    <a:pt x="456842" y="1466278"/>
                  </a:cubicBezTo>
                  <a:cubicBezTo>
                    <a:pt x="485196" y="1467548"/>
                    <a:pt x="1052287" y="1458658"/>
                    <a:pt x="1080642" y="1459928"/>
                  </a:cubicBezTo>
                  <a:cubicBezTo>
                    <a:pt x="1120338" y="1461198"/>
                    <a:pt x="1229504" y="1461198"/>
                    <a:pt x="1269200" y="1461198"/>
                  </a:cubicBezTo>
                  <a:cubicBezTo>
                    <a:pt x="1284795" y="1461198"/>
                    <a:pt x="1298972" y="1459928"/>
                    <a:pt x="1314567" y="1459928"/>
                  </a:cubicBezTo>
                  <a:lnTo>
                    <a:pt x="1391125" y="1463738"/>
                  </a:lnTo>
                  <a:cubicBezTo>
                    <a:pt x="1446416" y="1466278"/>
                    <a:pt x="1500290" y="1463738"/>
                    <a:pt x="1555581" y="1467548"/>
                  </a:cubicBezTo>
                  <a:cubicBezTo>
                    <a:pt x="1647734" y="1472628"/>
                    <a:pt x="1741304" y="1466278"/>
                    <a:pt x="1828843" y="1471358"/>
                  </a:cubicBezTo>
                  <a:cubicBezTo>
                    <a:pt x="1849163" y="1472628"/>
                    <a:pt x="1869483" y="1471358"/>
                    <a:pt x="1892343" y="1471358"/>
                  </a:cubicBezTo>
                  <a:lnTo>
                    <a:pt x="1892343" y="1411668"/>
                  </a:lnTo>
                  <a:cubicBezTo>
                    <a:pt x="1891073" y="1351960"/>
                    <a:pt x="1889803" y="1299512"/>
                    <a:pt x="1889803" y="1243787"/>
                  </a:cubicBezTo>
                  <a:cubicBezTo>
                    <a:pt x="1889803" y="1179320"/>
                    <a:pt x="1893613" y="1113760"/>
                    <a:pt x="1887263" y="1049294"/>
                  </a:cubicBezTo>
                  <a:cubicBezTo>
                    <a:pt x="1879643" y="1006680"/>
                    <a:pt x="1868213" y="166426"/>
                    <a:pt x="1868213" y="123813"/>
                  </a:cubicBezTo>
                  <a:cubicBezTo>
                    <a:pt x="1865673" y="94311"/>
                    <a:pt x="1864403" y="63717"/>
                    <a:pt x="1861863" y="34215"/>
                  </a:cubicBezTo>
                  <a:cubicBezTo>
                    <a:pt x="1861863" y="25474"/>
                    <a:pt x="1860593" y="16732"/>
                    <a:pt x="1859323" y="5644"/>
                  </a:cubicBezTo>
                  <a:cubicBezTo>
                    <a:pt x="1849163" y="3104"/>
                    <a:pt x="1840273" y="1834"/>
                    <a:pt x="1830113" y="564"/>
                  </a:cubicBezTo>
                  <a:cubicBezTo>
                    <a:pt x="1822493" y="-706"/>
                    <a:pt x="1814873" y="564"/>
                    <a:pt x="1808523" y="564"/>
                  </a:cubicBezTo>
                  <a:lnTo>
                    <a:pt x="6004" y="5644"/>
                  </a:lnTo>
                  <a:lnTo>
                    <a:pt x="649" y="1442148"/>
                  </a:lnTo>
                  <a:close/>
                </a:path>
              </a:pathLst>
            </a:custGeom>
            <a:solidFill>
              <a:srgbClr val="2C2C2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1430" y="16510"/>
              <a:ext cx="1871374" cy="1463174"/>
            </a:xfrm>
            <a:custGeom>
              <a:avLst/>
              <a:gdLst/>
              <a:ahLst/>
              <a:cxnLst/>
              <a:rect l="l" t="t" r="r" b="b"/>
              <a:pathLst>
                <a:path w="1871374" h="1463174">
                  <a:moveTo>
                    <a:pt x="1871374" y="1463174"/>
                  </a:moveTo>
                  <a:lnTo>
                    <a:pt x="0" y="1455554"/>
                  </a:lnTo>
                  <a:lnTo>
                    <a:pt x="0" y="519592"/>
                  </a:lnTo>
                  <a:lnTo>
                    <a:pt x="7620" y="20320"/>
                  </a:lnTo>
                  <a:lnTo>
                    <a:pt x="931987" y="0"/>
                  </a:lnTo>
                  <a:lnTo>
                    <a:pt x="1849784" y="8890"/>
                  </a:lnTo>
                  <a:close/>
                </a:path>
              </a:pathLst>
            </a:custGeom>
            <a:solidFill>
              <a:srgbClr val="C7EBEE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-215" y="0"/>
              <a:ext cx="1895718" cy="1489138"/>
            </a:xfrm>
            <a:custGeom>
              <a:avLst/>
              <a:gdLst/>
              <a:ahLst/>
              <a:cxnLst/>
              <a:rect l="l" t="t" r="r" b="b"/>
              <a:pathLst>
                <a:path w="1895718" h="1489138">
                  <a:moveTo>
                    <a:pt x="1862699" y="21590"/>
                  </a:moveTo>
                  <a:cubicBezTo>
                    <a:pt x="1863969" y="34290"/>
                    <a:pt x="1863969" y="44450"/>
                    <a:pt x="1865239" y="54240"/>
                  </a:cubicBezTo>
                  <a:cubicBezTo>
                    <a:pt x="1867779" y="83741"/>
                    <a:pt x="1869049" y="114336"/>
                    <a:pt x="1871589" y="143838"/>
                  </a:cubicBezTo>
                  <a:cubicBezTo>
                    <a:pt x="1871589" y="186451"/>
                    <a:pt x="1884289" y="1026705"/>
                    <a:pt x="1890639" y="1069318"/>
                  </a:cubicBezTo>
                  <a:cubicBezTo>
                    <a:pt x="1896989" y="1133785"/>
                    <a:pt x="1893179" y="1199345"/>
                    <a:pt x="1893179" y="1263811"/>
                  </a:cubicBezTo>
                  <a:cubicBezTo>
                    <a:pt x="1893179" y="1320630"/>
                    <a:pt x="1894449" y="1373077"/>
                    <a:pt x="1895719" y="1428884"/>
                  </a:cubicBezTo>
                  <a:lnTo>
                    <a:pt x="1895719" y="1488574"/>
                  </a:lnTo>
                  <a:cubicBezTo>
                    <a:pt x="1872859" y="1488574"/>
                    <a:pt x="1852539" y="1489844"/>
                    <a:pt x="1832219" y="1488574"/>
                  </a:cubicBezTo>
                  <a:cubicBezTo>
                    <a:pt x="1740395" y="1483494"/>
                    <a:pt x="1646825" y="1489844"/>
                    <a:pt x="1554673" y="1484764"/>
                  </a:cubicBezTo>
                  <a:cubicBezTo>
                    <a:pt x="1499382" y="1480954"/>
                    <a:pt x="1445508" y="1483494"/>
                    <a:pt x="1390216" y="1480954"/>
                  </a:cubicBezTo>
                  <a:lnTo>
                    <a:pt x="1313659" y="1477144"/>
                  </a:lnTo>
                  <a:cubicBezTo>
                    <a:pt x="1298064" y="1477144"/>
                    <a:pt x="1283887" y="1478414"/>
                    <a:pt x="1268292" y="1478414"/>
                  </a:cubicBezTo>
                  <a:cubicBezTo>
                    <a:pt x="1228595" y="1477144"/>
                    <a:pt x="1119430" y="1478414"/>
                    <a:pt x="1079734" y="1477144"/>
                  </a:cubicBezTo>
                  <a:cubicBezTo>
                    <a:pt x="1051379" y="1475874"/>
                    <a:pt x="484288" y="1484764"/>
                    <a:pt x="455933" y="1483494"/>
                  </a:cubicBezTo>
                  <a:cubicBezTo>
                    <a:pt x="448845" y="1483494"/>
                    <a:pt x="440338" y="1484764"/>
                    <a:pt x="433250" y="1484764"/>
                  </a:cubicBezTo>
                  <a:cubicBezTo>
                    <a:pt x="416237" y="1484764"/>
                    <a:pt x="400642" y="1486034"/>
                    <a:pt x="383629" y="1486034"/>
                  </a:cubicBezTo>
                  <a:cubicBezTo>
                    <a:pt x="341097" y="1486034"/>
                    <a:pt x="299983" y="1484764"/>
                    <a:pt x="257451" y="1483494"/>
                  </a:cubicBezTo>
                  <a:cubicBezTo>
                    <a:pt x="231932" y="1482224"/>
                    <a:pt x="206413" y="1480954"/>
                    <a:pt x="182312" y="1479684"/>
                  </a:cubicBezTo>
                  <a:cubicBezTo>
                    <a:pt x="136944" y="1478414"/>
                    <a:pt x="91577" y="1477144"/>
                    <a:pt x="44792" y="1477144"/>
                  </a:cubicBezTo>
                  <a:cubicBezTo>
                    <a:pt x="34505" y="1477144"/>
                    <a:pt x="25615" y="1477144"/>
                    <a:pt x="15455" y="1475874"/>
                  </a:cubicBezTo>
                  <a:cubicBezTo>
                    <a:pt x="6565" y="1474604"/>
                    <a:pt x="1485" y="1468254"/>
                    <a:pt x="4025" y="1459364"/>
                  </a:cubicBezTo>
                  <a:cubicBezTo>
                    <a:pt x="12915" y="1427710"/>
                    <a:pt x="9105" y="1400394"/>
                    <a:pt x="7835" y="1371984"/>
                  </a:cubicBezTo>
                  <a:cubicBezTo>
                    <a:pt x="6565" y="1314074"/>
                    <a:pt x="2755" y="1257255"/>
                    <a:pt x="4025" y="1199345"/>
                  </a:cubicBezTo>
                  <a:cubicBezTo>
                    <a:pt x="1485" y="1127229"/>
                    <a:pt x="-3595" y="234528"/>
                    <a:pt x="4025" y="161320"/>
                  </a:cubicBezTo>
                  <a:cubicBezTo>
                    <a:pt x="5295" y="147116"/>
                    <a:pt x="4025" y="131818"/>
                    <a:pt x="5295" y="117614"/>
                  </a:cubicBezTo>
                  <a:cubicBezTo>
                    <a:pt x="6565" y="94668"/>
                    <a:pt x="9105" y="69537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34" y="30480"/>
                    <a:pt x="78818" y="29210"/>
                  </a:cubicBezTo>
                  <a:cubicBezTo>
                    <a:pt x="117096" y="25400"/>
                    <a:pt x="155375" y="22860"/>
                    <a:pt x="195071" y="20320"/>
                  </a:cubicBezTo>
                  <a:cubicBezTo>
                    <a:pt x="222008" y="17780"/>
                    <a:pt x="248945" y="16510"/>
                    <a:pt x="274464" y="13970"/>
                  </a:cubicBezTo>
                  <a:cubicBezTo>
                    <a:pt x="299983" y="11430"/>
                    <a:pt x="326920" y="8890"/>
                    <a:pt x="352439" y="8890"/>
                  </a:cubicBezTo>
                  <a:cubicBezTo>
                    <a:pt x="380794" y="7620"/>
                    <a:pt x="409148" y="10160"/>
                    <a:pt x="437503" y="8890"/>
                  </a:cubicBezTo>
                  <a:cubicBezTo>
                    <a:pt x="472946" y="8890"/>
                    <a:pt x="1115177" y="6350"/>
                    <a:pt x="1150620" y="5080"/>
                  </a:cubicBezTo>
                  <a:cubicBezTo>
                    <a:pt x="1184646" y="3810"/>
                    <a:pt x="1218671" y="2540"/>
                    <a:pt x="1254115" y="2540"/>
                  </a:cubicBezTo>
                  <a:cubicBezTo>
                    <a:pt x="1312241" y="1270"/>
                    <a:pt x="1368951" y="0"/>
                    <a:pt x="1427077" y="0"/>
                  </a:cubicBezTo>
                  <a:cubicBezTo>
                    <a:pt x="1451179" y="0"/>
                    <a:pt x="1476698" y="2540"/>
                    <a:pt x="1500799" y="2540"/>
                  </a:cubicBezTo>
                  <a:cubicBezTo>
                    <a:pt x="1567433" y="3810"/>
                    <a:pt x="1635483" y="5080"/>
                    <a:pt x="1702117" y="7620"/>
                  </a:cubicBezTo>
                  <a:cubicBezTo>
                    <a:pt x="1737560" y="8890"/>
                    <a:pt x="1773003" y="12700"/>
                    <a:pt x="1808446" y="16510"/>
                  </a:cubicBezTo>
                  <a:lnTo>
                    <a:pt x="1832219" y="16510"/>
                  </a:lnTo>
                  <a:cubicBezTo>
                    <a:pt x="1843649" y="17780"/>
                    <a:pt x="1852539" y="20320"/>
                    <a:pt x="1862699" y="21590"/>
                  </a:cubicBezTo>
                  <a:close/>
                  <a:moveTo>
                    <a:pt x="1872859" y="1472064"/>
                  </a:moveTo>
                  <a:cubicBezTo>
                    <a:pt x="1874129" y="1455554"/>
                    <a:pt x="1875399" y="1442854"/>
                    <a:pt x="1875399" y="1430154"/>
                  </a:cubicBezTo>
                  <a:cubicBezTo>
                    <a:pt x="1874129" y="1367614"/>
                    <a:pt x="1872859" y="1309703"/>
                    <a:pt x="1872859" y="1247422"/>
                  </a:cubicBezTo>
                  <a:cubicBezTo>
                    <a:pt x="1872859" y="1219013"/>
                    <a:pt x="1875399" y="1190603"/>
                    <a:pt x="1874129" y="1162194"/>
                  </a:cubicBezTo>
                  <a:cubicBezTo>
                    <a:pt x="1874129" y="1135971"/>
                    <a:pt x="1872859" y="1108654"/>
                    <a:pt x="1871589" y="1082430"/>
                  </a:cubicBezTo>
                  <a:cubicBezTo>
                    <a:pt x="1866509" y="1042002"/>
                    <a:pt x="1855079" y="205026"/>
                    <a:pt x="1855079" y="164598"/>
                  </a:cubicBezTo>
                  <a:cubicBezTo>
                    <a:pt x="1852539" y="130726"/>
                    <a:pt x="1849999" y="95761"/>
                    <a:pt x="1847459" y="61888"/>
                  </a:cubicBezTo>
                  <a:cubicBezTo>
                    <a:pt x="1846189" y="44450"/>
                    <a:pt x="1844919" y="43180"/>
                    <a:pt x="1828295" y="41910"/>
                  </a:cubicBezTo>
                  <a:cubicBezTo>
                    <a:pt x="1824041" y="41910"/>
                    <a:pt x="1821206" y="41910"/>
                    <a:pt x="1816953" y="40640"/>
                  </a:cubicBezTo>
                  <a:cubicBezTo>
                    <a:pt x="1781510" y="36830"/>
                    <a:pt x="1744649" y="31750"/>
                    <a:pt x="1709205" y="30480"/>
                  </a:cubicBezTo>
                  <a:cubicBezTo>
                    <a:pt x="1622724" y="26670"/>
                    <a:pt x="1534825" y="25400"/>
                    <a:pt x="1448343" y="22860"/>
                  </a:cubicBezTo>
                  <a:lnTo>
                    <a:pt x="1346267" y="22860"/>
                  </a:lnTo>
                  <a:cubicBezTo>
                    <a:pt x="1300900" y="22860"/>
                    <a:pt x="1255532" y="22860"/>
                    <a:pt x="1211583" y="24130"/>
                  </a:cubicBezTo>
                  <a:cubicBezTo>
                    <a:pt x="1173304" y="25400"/>
                    <a:pt x="528238" y="29210"/>
                    <a:pt x="489959" y="29210"/>
                  </a:cubicBezTo>
                  <a:cubicBezTo>
                    <a:pt x="427579" y="29210"/>
                    <a:pt x="365199" y="26670"/>
                    <a:pt x="302819" y="33020"/>
                  </a:cubicBezTo>
                  <a:cubicBezTo>
                    <a:pt x="270211" y="36830"/>
                    <a:pt x="239021" y="36830"/>
                    <a:pt x="207831" y="38100"/>
                  </a:cubicBezTo>
                  <a:cubicBezTo>
                    <a:pt x="153957" y="41910"/>
                    <a:pt x="100084" y="45720"/>
                    <a:pt x="46210" y="50800"/>
                  </a:cubicBezTo>
                  <a:cubicBezTo>
                    <a:pt x="33235" y="50800"/>
                    <a:pt x="30695" y="53147"/>
                    <a:pt x="29425" y="66259"/>
                  </a:cubicBezTo>
                  <a:cubicBezTo>
                    <a:pt x="28155" y="85927"/>
                    <a:pt x="28155" y="105595"/>
                    <a:pt x="26885" y="125262"/>
                  </a:cubicBezTo>
                  <a:cubicBezTo>
                    <a:pt x="25615" y="158042"/>
                    <a:pt x="23075" y="189729"/>
                    <a:pt x="21805" y="222509"/>
                  </a:cubicBezTo>
                  <a:cubicBezTo>
                    <a:pt x="16725" y="257474"/>
                    <a:pt x="23075" y="1111932"/>
                    <a:pt x="25615" y="1146897"/>
                  </a:cubicBezTo>
                  <a:cubicBezTo>
                    <a:pt x="25615" y="1184047"/>
                    <a:pt x="25615" y="1222291"/>
                    <a:pt x="26885" y="1259441"/>
                  </a:cubicBezTo>
                  <a:cubicBezTo>
                    <a:pt x="26885" y="1286757"/>
                    <a:pt x="29425" y="1314074"/>
                    <a:pt x="29425" y="1341390"/>
                  </a:cubicBezTo>
                  <a:cubicBezTo>
                    <a:pt x="29425" y="1370892"/>
                    <a:pt x="29425" y="1400394"/>
                    <a:pt x="28155" y="1430154"/>
                  </a:cubicBezTo>
                  <a:lnTo>
                    <a:pt x="28155" y="1440314"/>
                  </a:lnTo>
                  <a:cubicBezTo>
                    <a:pt x="28155" y="1450474"/>
                    <a:pt x="31965" y="1454284"/>
                    <a:pt x="40855" y="1454284"/>
                  </a:cubicBezTo>
                  <a:cubicBezTo>
                    <a:pt x="58969" y="1454284"/>
                    <a:pt x="78818" y="1455554"/>
                    <a:pt x="97248" y="1455554"/>
                  </a:cubicBezTo>
                  <a:cubicBezTo>
                    <a:pt x="124185" y="1455554"/>
                    <a:pt x="152539" y="1453014"/>
                    <a:pt x="179476" y="1455554"/>
                  </a:cubicBezTo>
                  <a:cubicBezTo>
                    <a:pt x="223426" y="1459364"/>
                    <a:pt x="267375" y="1461904"/>
                    <a:pt x="311325" y="1460634"/>
                  </a:cubicBezTo>
                  <a:cubicBezTo>
                    <a:pt x="339680" y="1459364"/>
                    <a:pt x="366616" y="1461904"/>
                    <a:pt x="394971" y="1461904"/>
                  </a:cubicBezTo>
                  <a:cubicBezTo>
                    <a:pt x="436085" y="1461904"/>
                    <a:pt x="477199" y="1460634"/>
                    <a:pt x="518313" y="1461904"/>
                  </a:cubicBezTo>
                  <a:cubicBezTo>
                    <a:pt x="579276" y="1463174"/>
                    <a:pt x="1248444" y="1453014"/>
                    <a:pt x="1310824" y="1455554"/>
                  </a:cubicBezTo>
                  <a:cubicBezTo>
                    <a:pt x="1337761" y="1456824"/>
                    <a:pt x="1364697" y="1458094"/>
                    <a:pt x="1390216" y="1458094"/>
                  </a:cubicBezTo>
                  <a:cubicBezTo>
                    <a:pt x="1437002" y="1460634"/>
                    <a:pt x="1482369" y="1456824"/>
                    <a:pt x="1529154" y="1460634"/>
                  </a:cubicBezTo>
                  <a:cubicBezTo>
                    <a:pt x="1567433" y="1463174"/>
                    <a:pt x="1605711" y="1463174"/>
                    <a:pt x="1643990" y="1465714"/>
                  </a:cubicBezTo>
                  <a:cubicBezTo>
                    <a:pt x="1700699" y="1469524"/>
                    <a:pt x="1757408" y="1472064"/>
                    <a:pt x="1814117" y="1473334"/>
                  </a:cubicBezTo>
                  <a:cubicBezTo>
                    <a:pt x="1834759" y="1473334"/>
                    <a:pt x="1852539" y="1472064"/>
                    <a:pt x="1872859" y="1472064"/>
                  </a:cubicBezTo>
                  <a:close/>
                </a:path>
              </a:pathLst>
            </a:custGeom>
            <a:solidFill>
              <a:srgbClr val="C7EBEE"/>
            </a:solidFill>
          </p:spPr>
        </p:sp>
      </p:grpSp>
      <p:sp>
        <p:nvSpPr>
          <p:cNvPr id="27" name="Freeform 27"/>
          <p:cNvSpPr/>
          <p:nvPr/>
        </p:nvSpPr>
        <p:spPr>
          <a:xfrm rot="1658374">
            <a:off x="5594234" y="2529639"/>
            <a:ext cx="307256" cy="808569"/>
          </a:xfrm>
          <a:custGeom>
            <a:avLst/>
            <a:gdLst/>
            <a:ahLst/>
            <a:cxnLst/>
            <a:rect l="l" t="t" r="r" b="b"/>
            <a:pathLst>
              <a:path w="307256" h="808569">
                <a:moveTo>
                  <a:pt x="0" y="0"/>
                </a:moveTo>
                <a:lnTo>
                  <a:pt x="307256" y="0"/>
                </a:lnTo>
                <a:lnTo>
                  <a:pt x="307256" y="808568"/>
                </a:lnTo>
                <a:lnTo>
                  <a:pt x="0" y="808568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8" name="TextBox 28"/>
          <p:cNvSpPr txBox="1"/>
          <p:nvPr/>
        </p:nvSpPr>
        <p:spPr>
          <a:xfrm>
            <a:off x="5219718" y="3786178"/>
            <a:ext cx="320238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26111" lvl="1" indent="-313055" algn="l">
              <a:lnSpc>
                <a:spcPts val="4437"/>
              </a:lnSpc>
              <a:buFont typeface="Arial"/>
              <a:buChar char="•"/>
            </a:pPr>
            <a:r>
              <a:rPr lang="en-US" sz="2900" dirty="0" err="1" smtClean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Ειδικοί</a:t>
            </a:r>
            <a:r>
              <a:rPr lang="el-GR" sz="2900" dirty="0" smtClean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</a:t>
            </a:r>
            <a:r>
              <a:rPr lang="el-GR" sz="2900" dirty="0" err="1" smtClean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ΕξΑΕ</a:t>
            </a:r>
            <a:endParaRPr lang="en-US" sz="2900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424215" y="3071296"/>
            <a:ext cx="2873037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Δειγματοληψία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887694" y="2777545"/>
            <a:ext cx="2833216" cy="2204030"/>
            <a:chOff x="0" y="0"/>
            <a:chExt cx="1932334" cy="1503211"/>
          </a:xfrm>
        </p:grpSpPr>
        <p:sp>
          <p:nvSpPr>
            <p:cNvPr id="31" name="Freeform 31"/>
            <p:cNvSpPr/>
            <p:nvPr/>
          </p:nvSpPr>
          <p:spPr>
            <a:xfrm>
              <a:off x="39991" y="45156"/>
              <a:ext cx="1892342" cy="1457350"/>
            </a:xfrm>
            <a:custGeom>
              <a:avLst/>
              <a:gdLst/>
              <a:ahLst/>
              <a:cxnLst/>
              <a:rect l="l" t="t" r="r" b="b"/>
              <a:pathLst>
                <a:path w="1892342" h="1457350">
                  <a:moveTo>
                    <a:pt x="649" y="1427575"/>
                  </a:moveTo>
                  <a:cubicBezTo>
                    <a:pt x="-1891" y="1436465"/>
                    <a:pt x="3189" y="1442815"/>
                    <a:pt x="13092" y="1444085"/>
                  </a:cubicBezTo>
                  <a:cubicBezTo>
                    <a:pt x="24434" y="1445355"/>
                    <a:pt x="34358" y="1445355"/>
                    <a:pt x="45700" y="1445355"/>
                  </a:cubicBezTo>
                  <a:cubicBezTo>
                    <a:pt x="91068" y="1446625"/>
                    <a:pt x="136435" y="1446625"/>
                    <a:pt x="183220" y="1447895"/>
                  </a:cubicBezTo>
                  <a:cubicBezTo>
                    <a:pt x="208739" y="1449165"/>
                    <a:pt x="234258" y="1450435"/>
                    <a:pt x="258360" y="1451705"/>
                  </a:cubicBezTo>
                  <a:cubicBezTo>
                    <a:pt x="300891" y="1452975"/>
                    <a:pt x="342005" y="1452975"/>
                    <a:pt x="384537" y="1454245"/>
                  </a:cubicBezTo>
                  <a:cubicBezTo>
                    <a:pt x="401550" y="1454245"/>
                    <a:pt x="417145" y="1454245"/>
                    <a:pt x="434158" y="1452975"/>
                  </a:cubicBezTo>
                  <a:cubicBezTo>
                    <a:pt x="441246" y="1452975"/>
                    <a:pt x="449753" y="1451705"/>
                    <a:pt x="456842" y="1451705"/>
                  </a:cubicBezTo>
                  <a:cubicBezTo>
                    <a:pt x="485196" y="1452975"/>
                    <a:pt x="1052287" y="1444085"/>
                    <a:pt x="1080642" y="1445355"/>
                  </a:cubicBezTo>
                  <a:cubicBezTo>
                    <a:pt x="1120338" y="1446625"/>
                    <a:pt x="1229504" y="1446625"/>
                    <a:pt x="1269200" y="1446625"/>
                  </a:cubicBezTo>
                  <a:cubicBezTo>
                    <a:pt x="1284795" y="1446625"/>
                    <a:pt x="1298972" y="1445355"/>
                    <a:pt x="1314567" y="1445355"/>
                  </a:cubicBezTo>
                  <a:lnTo>
                    <a:pt x="1391125" y="1449165"/>
                  </a:lnTo>
                  <a:cubicBezTo>
                    <a:pt x="1446416" y="1451705"/>
                    <a:pt x="1500290" y="1449165"/>
                    <a:pt x="1555581" y="1452975"/>
                  </a:cubicBezTo>
                  <a:cubicBezTo>
                    <a:pt x="1647734" y="1458055"/>
                    <a:pt x="1741304" y="1451705"/>
                    <a:pt x="1828843" y="1456785"/>
                  </a:cubicBezTo>
                  <a:cubicBezTo>
                    <a:pt x="1849163" y="1458055"/>
                    <a:pt x="1869483" y="1456785"/>
                    <a:pt x="1892343" y="1456785"/>
                  </a:cubicBezTo>
                  <a:lnTo>
                    <a:pt x="1892343" y="1397095"/>
                  </a:lnTo>
                  <a:cubicBezTo>
                    <a:pt x="1891073" y="1337717"/>
                    <a:pt x="1889803" y="1285825"/>
                    <a:pt x="1889803" y="1230689"/>
                  </a:cubicBezTo>
                  <a:cubicBezTo>
                    <a:pt x="1889803" y="1166905"/>
                    <a:pt x="1893613" y="1102040"/>
                    <a:pt x="1887263" y="1038256"/>
                  </a:cubicBezTo>
                  <a:cubicBezTo>
                    <a:pt x="1879643" y="996093"/>
                    <a:pt x="1868213" y="164736"/>
                    <a:pt x="1868213" y="122574"/>
                  </a:cubicBezTo>
                  <a:cubicBezTo>
                    <a:pt x="1865673" y="93384"/>
                    <a:pt x="1864403" y="63114"/>
                    <a:pt x="1861863" y="33925"/>
                  </a:cubicBezTo>
                  <a:cubicBezTo>
                    <a:pt x="1861863" y="25276"/>
                    <a:pt x="1860593" y="16627"/>
                    <a:pt x="1859323" y="5644"/>
                  </a:cubicBezTo>
                  <a:cubicBezTo>
                    <a:pt x="1849163" y="3104"/>
                    <a:pt x="1840273" y="1834"/>
                    <a:pt x="1830113" y="564"/>
                  </a:cubicBezTo>
                  <a:cubicBezTo>
                    <a:pt x="1822493" y="-706"/>
                    <a:pt x="1814873" y="564"/>
                    <a:pt x="1808523" y="564"/>
                  </a:cubicBezTo>
                  <a:lnTo>
                    <a:pt x="6004" y="5644"/>
                  </a:lnTo>
                  <a:lnTo>
                    <a:pt x="649" y="1427575"/>
                  </a:lnTo>
                  <a:close/>
                </a:path>
              </a:pathLst>
            </a:custGeom>
            <a:solidFill>
              <a:srgbClr val="2C2C2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11430" y="16510"/>
              <a:ext cx="1871374" cy="1448601"/>
            </a:xfrm>
            <a:custGeom>
              <a:avLst/>
              <a:gdLst/>
              <a:ahLst/>
              <a:cxnLst/>
              <a:rect l="l" t="t" r="r" b="b"/>
              <a:pathLst>
                <a:path w="1871374" h="1448601">
                  <a:moveTo>
                    <a:pt x="1871374" y="1448601"/>
                  </a:moveTo>
                  <a:lnTo>
                    <a:pt x="0" y="1440981"/>
                  </a:lnTo>
                  <a:lnTo>
                    <a:pt x="0" y="514465"/>
                  </a:lnTo>
                  <a:lnTo>
                    <a:pt x="7620" y="20320"/>
                  </a:lnTo>
                  <a:lnTo>
                    <a:pt x="931987" y="0"/>
                  </a:lnTo>
                  <a:lnTo>
                    <a:pt x="1849784" y="8890"/>
                  </a:lnTo>
                  <a:close/>
                </a:path>
              </a:pathLst>
            </a:custGeom>
            <a:solidFill>
              <a:srgbClr val="FFE492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-215" y="0"/>
              <a:ext cx="1895718" cy="1474565"/>
            </a:xfrm>
            <a:custGeom>
              <a:avLst/>
              <a:gdLst/>
              <a:ahLst/>
              <a:cxnLst/>
              <a:rect l="l" t="t" r="r" b="b"/>
              <a:pathLst>
                <a:path w="1895718" h="1474565">
                  <a:moveTo>
                    <a:pt x="1862699" y="21590"/>
                  </a:moveTo>
                  <a:cubicBezTo>
                    <a:pt x="1863969" y="34290"/>
                    <a:pt x="1863969" y="44450"/>
                    <a:pt x="1865239" y="54216"/>
                  </a:cubicBezTo>
                  <a:cubicBezTo>
                    <a:pt x="1867779" y="83405"/>
                    <a:pt x="1869049" y="113675"/>
                    <a:pt x="1871589" y="142865"/>
                  </a:cubicBezTo>
                  <a:cubicBezTo>
                    <a:pt x="1871589" y="185027"/>
                    <a:pt x="1884289" y="1016384"/>
                    <a:pt x="1890639" y="1058547"/>
                  </a:cubicBezTo>
                  <a:cubicBezTo>
                    <a:pt x="1896989" y="1122331"/>
                    <a:pt x="1893179" y="1187196"/>
                    <a:pt x="1893179" y="1250980"/>
                  </a:cubicBezTo>
                  <a:cubicBezTo>
                    <a:pt x="1893179" y="1307197"/>
                    <a:pt x="1894449" y="1359089"/>
                    <a:pt x="1895719" y="1414311"/>
                  </a:cubicBezTo>
                  <a:lnTo>
                    <a:pt x="1895719" y="1474001"/>
                  </a:lnTo>
                  <a:cubicBezTo>
                    <a:pt x="1872859" y="1474001"/>
                    <a:pt x="1852539" y="1475271"/>
                    <a:pt x="1832219" y="1474001"/>
                  </a:cubicBezTo>
                  <a:cubicBezTo>
                    <a:pt x="1740395" y="1468921"/>
                    <a:pt x="1646825" y="1475271"/>
                    <a:pt x="1554673" y="1470191"/>
                  </a:cubicBezTo>
                  <a:cubicBezTo>
                    <a:pt x="1499382" y="1466381"/>
                    <a:pt x="1445508" y="1468921"/>
                    <a:pt x="1390216" y="1466381"/>
                  </a:cubicBezTo>
                  <a:lnTo>
                    <a:pt x="1313659" y="1462571"/>
                  </a:lnTo>
                  <a:cubicBezTo>
                    <a:pt x="1298064" y="1462571"/>
                    <a:pt x="1283887" y="1463841"/>
                    <a:pt x="1268292" y="1463841"/>
                  </a:cubicBezTo>
                  <a:cubicBezTo>
                    <a:pt x="1228595" y="1462571"/>
                    <a:pt x="1119430" y="1463841"/>
                    <a:pt x="1079734" y="1462571"/>
                  </a:cubicBezTo>
                  <a:cubicBezTo>
                    <a:pt x="1051379" y="1461301"/>
                    <a:pt x="484288" y="1470191"/>
                    <a:pt x="455933" y="1468921"/>
                  </a:cubicBezTo>
                  <a:cubicBezTo>
                    <a:pt x="448845" y="1468921"/>
                    <a:pt x="440338" y="1470191"/>
                    <a:pt x="433250" y="1470191"/>
                  </a:cubicBezTo>
                  <a:cubicBezTo>
                    <a:pt x="416237" y="1470191"/>
                    <a:pt x="400642" y="1471461"/>
                    <a:pt x="383629" y="1471461"/>
                  </a:cubicBezTo>
                  <a:cubicBezTo>
                    <a:pt x="341097" y="1471461"/>
                    <a:pt x="299983" y="1470191"/>
                    <a:pt x="257451" y="1468921"/>
                  </a:cubicBezTo>
                  <a:cubicBezTo>
                    <a:pt x="231932" y="1467651"/>
                    <a:pt x="206413" y="1466381"/>
                    <a:pt x="182312" y="1465111"/>
                  </a:cubicBezTo>
                  <a:cubicBezTo>
                    <a:pt x="136944" y="1463841"/>
                    <a:pt x="91577" y="1462571"/>
                    <a:pt x="44792" y="1462571"/>
                  </a:cubicBezTo>
                  <a:cubicBezTo>
                    <a:pt x="34505" y="1462571"/>
                    <a:pt x="25615" y="1462571"/>
                    <a:pt x="15455" y="1461301"/>
                  </a:cubicBezTo>
                  <a:cubicBezTo>
                    <a:pt x="6565" y="1460031"/>
                    <a:pt x="1485" y="1453681"/>
                    <a:pt x="4025" y="1444791"/>
                  </a:cubicBezTo>
                  <a:cubicBezTo>
                    <a:pt x="12915" y="1413144"/>
                    <a:pt x="9105" y="1386116"/>
                    <a:pt x="7835" y="1358008"/>
                  </a:cubicBezTo>
                  <a:cubicBezTo>
                    <a:pt x="6565" y="1300710"/>
                    <a:pt x="2755" y="1244494"/>
                    <a:pt x="4025" y="1187196"/>
                  </a:cubicBezTo>
                  <a:cubicBezTo>
                    <a:pt x="1485" y="1115844"/>
                    <a:pt x="-3595" y="232595"/>
                    <a:pt x="4025" y="160162"/>
                  </a:cubicBezTo>
                  <a:cubicBezTo>
                    <a:pt x="5295" y="146108"/>
                    <a:pt x="4025" y="130973"/>
                    <a:pt x="5295" y="116919"/>
                  </a:cubicBezTo>
                  <a:cubicBezTo>
                    <a:pt x="6565" y="94216"/>
                    <a:pt x="9105" y="69351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34" y="30480"/>
                    <a:pt x="78818" y="29210"/>
                  </a:cubicBezTo>
                  <a:cubicBezTo>
                    <a:pt x="117096" y="25400"/>
                    <a:pt x="155375" y="22860"/>
                    <a:pt x="195071" y="20320"/>
                  </a:cubicBezTo>
                  <a:cubicBezTo>
                    <a:pt x="222008" y="17780"/>
                    <a:pt x="248945" y="16510"/>
                    <a:pt x="274464" y="13970"/>
                  </a:cubicBezTo>
                  <a:cubicBezTo>
                    <a:pt x="299983" y="11430"/>
                    <a:pt x="326920" y="8890"/>
                    <a:pt x="352439" y="8890"/>
                  </a:cubicBezTo>
                  <a:cubicBezTo>
                    <a:pt x="380794" y="7620"/>
                    <a:pt x="409148" y="10160"/>
                    <a:pt x="437503" y="8890"/>
                  </a:cubicBezTo>
                  <a:cubicBezTo>
                    <a:pt x="472946" y="8890"/>
                    <a:pt x="1115177" y="6350"/>
                    <a:pt x="1150620" y="5080"/>
                  </a:cubicBezTo>
                  <a:cubicBezTo>
                    <a:pt x="1184646" y="3810"/>
                    <a:pt x="1218671" y="2540"/>
                    <a:pt x="1254115" y="2540"/>
                  </a:cubicBezTo>
                  <a:cubicBezTo>
                    <a:pt x="1312241" y="1270"/>
                    <a:pt x="1368951" y="0"/>
                    <a:pt x="1427077" y="0"/>
                  </a:cubicBezTo>
                  <a:cubicBezTo>
                    <a:pt x="1451179" y="0"/>
                    <a:pt x="1476698" y="2540"/>
                    <a:pt x="1500799" y="2540"/>
                  </a:cubicBezTo>
                  <a:cubicBezTo>
                    <a:pt x="1567433" y="3810"/>
                    <a:pt x="1635483" y="5080"/>
                    <a:pt x="1702117" y="7620"/>
                  </a:cubicBezTo>
                  <a:cubicBezTo>
                    <a:pt x="1737560" y="8890"/>
                    <a:pt x="1773003" y="12700"/>
                    <a:pt x="1808446" y="16510"/>
                  </a:cubicBezTo>
                  <a:lnTo>
                    <a:pt x="1832219" y="16510"/>
                  </a:lnTo>
                  <a:cubicBezTo>
                    <a:pt x="1843649" y="17780"/>
                    <a:pt x="1852539" y="20320"/>
                    <a:pt x="1862699" y="21590"/>
                  </a:cubicBezTo>
                  <a:close/>
                  <a:moveTo>
                    <a:pt x="1872859" y="1457491"/>
                  </a:moveTo>
                  <a:cubicBezTo>
                    <a:pt x="1874129" y="1440981"/>
                    <a:pt x="1875399" y="1428281"/>
                    <a:pt x="1875399" y="1415581"/>
                  </a:cubicBezTo>
                  <a:cubicBezTo>
                    <a:pt x="1874129" y="1353684"/>
                    <a:pt x="1872859" y="1296386"/>
                    <a:pt x="1872859" y="1234764"/>
                  </a:cubicBezTo>
                  <a:cubicBezTo>
                    <a:pt x="1872859" y="1206656"/>
                    <a:pt x="1875399" y="1178547"/>
                    <a:pt x="1874129" y="1150439"/>
                  </a:cubicBezTo>
                  <a:cubicBezTo>
                    <a:pt x="1874129" y="1124493"/>
                    <a:pt x="1872859" y="1097466"/>
                    <a:pt x="1871589" y="1071520"/>
                  </a:cubicBezTo>
                  <a:cubicBezTo>
                    <a:pt x="1866509" y="1031519"/>
                    <a:pt x="1855079" y="203406"/>
                    <a:pt x="1855079" y="163405"/>
                  </a:cubicBezTo>
                  <a:cubicBezTo>
                    <a:pt x="1852539" y="129892"/>
                    <a:pt x="1849999" y="95297"/>
                    <a:pt x="1847459" y="61783"/>
                  </a:cubicBezTo>
                  <a:cubicBezTo>
                    <a:pt x="1846189" y="44450"/>
                    <a:pt x="1844919" y="43180"/>
                    <a:pt x="1828295" y="41910"/>
                  </a:cubicBezTo>
                  <a:cubicBezTo>
                    <a:pt x="1824041" y="41910"/>
                    <a:pt x="1821206" y="41910"/>
                    <a:pt x="1816953" y="40640"/>
                  </a:cubicBezTo>
                  <a:cubicBezTo>
                    <a:pt x="1781510" y="36830"/>
                    <a:pt x="1744649" y="31750"/>
                    <a:pt x="1709205" y="30480"/>
                  </a:cubicBezTo>
                  <a:cubicBezTo>
                    <a:pt x="1622724" y="26670"/>
                    <a:pt x="1534825" y="25400"/>
                    <a:pt x="1448343" y="22860"/>
                  </a:cubicBezTo>
                  <a:lnTo>
                    <a:pt x="1346267" y="22860"/>
                  </a:lnTo>
                  <a:cubicBezTo>
                    <a:pt x="1300900" y="22860"/>
                    <a:pt x="1255532" y="22860"/>
                    <a:pt x="1211583" y="24130"/>
                  </a:cubicBezTo>
                  <a:cubicBezTo>
                    <a:pt x="1173304" y="25400"/>
                    <a:pt x="528238" y="29210"/>
                    <a:pt x="489959" y="29210"/>
                  </a:cubicBezTo>
                  <a:cubicBezTo>
                    <a:pt x="427579" y="29210"/>
                    <a:pt x="365199" y="26670"/>
                    <a:pt x="302819" y="33020"/>
                  </a:cubicBezTo>
                  <a:cubicBezTo>
                    <a:pt x="270211" y="36830"/>
                    <a:pt x="239021" y="36830"/>
                    <a:pt x="207831" y="38100"/>
                  </a:cubicBezTo>
                  <a:cubicBezTo>
                    <a:pt x="153957" y="41910"/>
                    <a:pt x="100084" y="45720"/>
                    <a:pt x="46210" y="50800"/>
                  </a:cubicBezTo>
                  <a:cubicBezTo>
                    <a:pt x="33235" y="50800"/>
                    <a:pt x="30695" y="53134"/>
                    <a:pt x="29425" y="66108"/>
                  </a:cubicBezTo>
                  <a:cubicBezTo>
                    <a:pt x="28155" y="85567"/>
                    <a:pt x="28155" y="105027"/>
                    <a:pt x="26885" y="124486"/>
                  </a:cubicBezTo>
                  <a:cubicBezTo>
                    <a:pt x="25615" y="156919"/>
                    <a:pt x="23075" y="188270"/>
                    <a:pt x="21805" y="220703"/>
                  </a:cubicBezTo>
                  <a:cubicBezTo>
                    <a:pt x="16725" y="255298"/>
                    <a:pt x="23075" y="1100709"/>
                    <a:pt x="25615" y="1135304"/>
                  </a:cubicBezTo>
                  <a:cubicBezTo>
                    <a:pt x="25615" y="1172061"/>
                    <a:pt x="25615" y="1209899"/>
                    <a:pt x="26885" y="1246656"/>
                  </a:cubicBezTo>
                  <a:cubicBezTo>
                    <a:pt x="26885" y="1273683"/>
                    <a:pt x="29425" y="1300710"/>
                    <a:pt x="29425" y="1327738"/>
                  </a:cubicBezTo>
                  <a:cubicBezTo>
                    <a:pt x="29425" y="1356927"/>
                    <a:pt x="29425" y="1386116"/>
                    <a:pt x="28155" y="1415581"/>
                  </a:cubicBezTo>
                  <a:lnTo>
                    <a:pt x="28155" y="1425741"/>
                  </a:lnTo>
                  <a:cubicBezTo>
                    <a:pt x="28155" y="1435901"/>
                    <a:pt x="31965" y="1439711"/>
                    <a:pt x="40855" y="1439711"/>
                  </a:cubicBezTo>
                  <a:cubicBezTo>
                    <a:pt x="58969" y="1439711"/>
                    <a:pt x="78818" y="1440981"/>
                    <a:pt x="97248" y="1440981"/>
                  </a:cubicBezTo>
                  <a:cubicBezTo>
                    <a:pt x="124185" y="1440981"/>
                    <a:pt x="152539" y="1438441"/>
                    <a:pt x="179476" y="1440981"/>
                  </a:cubicBezTo>
                  <a:cubicBezTo>
                    <a:pt x="223426" y="1444791"/>
                    <a:pt x="267375" y="1447331"/>
                    <a:pt x="311325" y="1446061"/>
                  </a:cubicBezTo>
                  <a:cubicBezTo>
                    <a:pt x="339680" y="1444791"/>
                    <a:pt x="366616" y="1447331"/>
                    <a:pt x="394971" y="1447331"/>
                  </a:cubicBezTo>
                  <a:cubicBezTo>
                    <a:pt x="436085" y="1447331"/>
                    <a:pt x="477199" y="1446061"/>
                    <a:pt x="518313" y="1447331"/>
                  </a:cubicBezTo>
                  <a:cubicBezTo>
                    <a:pt x="579276" y="1448601"/>
                    <a:pt x="1248444" y="1438441"/>
                    <a:pt x="1310824" y="1440981"/>
                  </a:cubicBezTo>
                  <a:cubicBezTo>
                    <a:pt x="1337761" y="1442251"/>
                    <a:pt x="1364697" y="1443521"/>
                    <a:pt x="1390216" y="1443521"/>
                  </a:cubicBezTo>
                  <a:cubicBezTo>
                    <a:pt x="1437002" y="1446061"/>
                    <a:pt x="1482369" y="1442251"/>
                    <a:pt x="1529154" y="1446061"/>
                  </a:cubicBezTo>
                  <a:cubicBezTo>
                    <a:pt x="1567433" y="1448601"/>
                    <a:pt x="1605711" y="1448601"/>
                    <a:pt x="1643990" y="1451141"/>
                  </a:cubicBezTo>
                  <a:cubicBezTo>
                    <a:pt x="1700699" y="1454951"/>
                    <a:pt x="1757408" y="1457491"/>
                    <a:pt x="1814117" y="1458761"/>
                  </a:cubicBezTo>
                  <a:cubicBezTo>
                    <a:pt x="1834759" y="1458761"/>
                    <a:pt x="1852539" y="1457491"/>
                    <a:pt x="1872859" y="1457491"/>
                  </a:cubicBezTo>
                  <a:close/>
                </a:path>
              </a:pathLst>
            </a:custGeom>
            <a:solidFill>
              <a:srgbClr val="FFE492"/>
            </a:solidFill>
          </p:spPr>
        </p:sp>
      </p:grpSp>
      <p:sp>
        <p:nvSpPr>
          <p:cNvPr id="34" name="Freeform 34"/>
          <p:cNvSpPr/>
          <p:nvPr/>
        </p:nvSpPr>
        <p:spPr>
          <a:xfrm rot="1658374">
            <a:off x="10083333" y="2525408"/>
            <a:ext cx="307256" cy="808569"/>
          </a:xfrm>
          <a:custGeom>
            <a:avLst/>
            <a:gdLst/>
            <a:ahLst/>
            <a:cxnLst/>
            <a:rect l="l" t="t" r="r" b="b"/>
            <a:pathLst>
              <a:path w="307256" h="808569">
                <a:moveTo>
                  <a:pt x="0" y="0"/>
                </a:moveTo>
                <a:lnTo>
                  <a:pt x="307256" y="0"/>
                </a:lnTo>
                <a:lnTo>
                  <a:pt x="307256" y="808569"/>
                </a:lnTo>
                <a:lnTo>
                  <a:pt x="0" y="808569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TextBox 35"/>
          <p:cNvSpPr txBox="1"/>
          <p:nvPr/>
        </p:nvSpPr>
        <p:spPr>
          <a:xfrm>
            <a:off x="9577579" y="3871340"/>
            <a:ext cx="3423969" cy="98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2" lvl="1" indent="-280666" algn="l">
              <a:lnSpc>
                <a:spcPts val="3977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Θεματική μονάδα ανάλυσης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192359" y="2869525"/>
            <a:ext cx="2509636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Επεξεργασία δεδομένων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727392" y="6831800"/>
            <a:ext cx="2833216" cy="2114703"/>
            <a:chOff x="0" y="0"/>
            <a:chExt cx="1932334" cy="1442287"/>
          </a:xfrm>
        </p:grpSpPr>
        <p:sp>
          <p:nvSpPr>
            <p:cNvPr id="38" name="Freeform 38"/>
            <p:cNvSpPr/>
            <p:nvPr/>
          </p:nvSpPr>
          <p:spPr>
            <a:xfrm>
              <a:off x="39991" y="45156"/>
              <a:ext cx="1892342" cy="1396426"/>
            </a:xfrm>
            <a:custGeom>
              <a:avLst/>
              <a:gdLst/>
              <a:ahLst/>
              <a:cxnLst/>
              <a:rect l="l" t="t" r="r" b="b"/>
              <a:pathLst>
                <a:path w="1892342" h="1396426">
                  <a:moveTo>
                    <a:pt x="649" y="1366651"/>
                  </a:moveTo>
                  <a:cubicBezTo>
                    <a:pt x="-1891" y="1375541"/>
                    <a:pt x="3189" y="1381891"/>
                    <a:pt x="13092" y="1383161"/>
                  </a:cubicBezTo>
                  <a:cubicBezTo>
                    <a:pt x="24434" y="1384431"/>
                    <a:pt x="34358" y="1384431"/>
                    <a:pt x="45700" y="1384431"/>
                  </a:cubicBezTo>
                  <a:cubicBezTo>
                    <a:pt x="91068" y="1385701"/>
                    <a:pt x="136435" y="1385701"/>
                    <a:pt x="183220" y="1386971"/>
                  </a:cubicBezTo>
                  <a:cubicBezTo>
                    <a:pt x="208739" y="1388241"/>
                    <a:pt x="234258" y="1389511"/>
                    <a:pt x="258360" y="1390781"/>
                  </a:cubicBezTo>
                  <a:cubicBezTo>
                    <a:pt x="300891" y="1392051"/>
                    <a:pt x="342005" y="1392051"/>
                    <a:pt x="384537" y="1393321"/>
                  </a:cubicBezTo>
                  <a:cubicBezTo>
                    <a:pt x="401550" y="1393321"/>
                    <a:pt x="417145" y="1393321"/>
                    <a:pt x="434158" y="1392051"/>
                  </a:cubicBezTo>
                  <a:cubicBezTo>
                    <a:pt x="441246" y="1392051"/>
                    <a:pt x="449753" y="1390781"/>
                    <a:pt x="456842" y="1390781"/>
                  </a:cubicBezTo>
                  <a:cubicBezTo>
                    <a:pt x="485196" y="1392051"/>
                    <a:pt x="1052287" y="1383161"/>
                    <a:pt x="1080642" y="1384431"/>
                  </a:cubicBezTo>
                  <a:cubicBezTo>
                    <a:pt x="1120338" y="1385701"/>
                    <a:pt x="1229504" y="1385701"/>
                    <a:pt x="1269200" y="1385701"/>
                  </a:cubicBezTo>
                  <a:cubicBezTo>
                    <a:pt x="1284795" y="1385701"/>
                    <a:pt x="1298972" y="1384431"/>
                    <a:pt x="1314567" y="1384431"/>
                  </a:cubicBezTo>
                  <a:lnTo>
                    <a:pt x="1391125" y="1388241"/>
                  </a:lnTo>
                  <a:cubicBezTo>
                    <a:pt x="1446416" y="1390781"/>
                    <a:pt x="1500290" y="1388241"/>
                    <a:pt x="1555581" y="1392051"/>
                  </a:cubicBezTo>
                  <a:cubicBezTo>
                    <a:pt x="1647734" y="1397131"/>
                    <a:pt x="1741304" y="1390781"/>
                    <a:pt x="1828843" y="1395861"/>
                  </a:cubicBezTo>
                  <a:cubicBezTo>
                    <a:pt x="1849163" y="1397131"/>
                    <a:pt x="1869483" y="1395861"/>
                    <a:pt x="1892343" y="1395861"/>
                  </a:cubicBezTo>
                  <a:lnTo>
                    <a:pt x="1892343" y="1336171"/>
                  </a:lnTo>
                  <a:cubicBezTo>
                    <a:pt x="1891073" y="1278174"/>
                    <a:pt x="1889803" y="1228603"/>
                    <a:pt x="1889803" y="1175934"/>
                  </a:cubicBezTo>
                  <a:cubicBezTo>
                    <a:pt x="1889803" y="1115004"/>
                    <a:pt x="1893613" y="1053040"/>
                    <a:pt x="1887263" y="992110"/>
                  </a:cubicBezTo>
                  <a:cubicBezTo>
                    <a:pt x="1879643" y="951834"/>
                    <a:pt x="1868213" y="157670"/>
                    <a:pt x="1868213" y="117394"/>
                  </a:cubicBezTo>
                  <a:cubicBezTo>
                    <a:pt x="1865673" y="89511"/>
                    <a:pt x="1864403" y="60595"/>
                    <a:pt x="1861863" y="32711"/>
                  </a:cubicBezTo>
                  <a:cubicBezTo>
                    <a:pt x="1861863" y="24449"/>
                    <a:pt x="1860593" y="16188"/>
                    <a:pt x="1859323" y="5644"/>
                  </a:cubicBezTo>
                  <a:cubicBezTo>
                    <a:pt x="1849163" y="3104"/>
                    <a:pt x="1840273" y="1834"/>
                    <a:pt x="1830113" y="564"/>
                  </a:cubicBezTo>
                  <a:cubicBezTo>
                    <a:pt x="1822493" y="-706"/>
                    <a:pt x="1814873" y="564"/>
                    <a:pt x="1808523" y="564"/>
                  </a:cubicBezTo>
                  <a:lnTo>
                    <a:pt x="6004" y="5644"/>
                  </a:lnTo>
                  <a:lnTo>
                    <a:pt x="649" y="1366651"/>
                  </a:lnTo>
                  <a:close/>
                </a:path>
              </a:pathLst>
            </a:custGeom>
            <a:solidFill>
              <a:srgbClr val="2C2C2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11430" y="16510"/>
              <a:ext cx="1871374" cy="1387677"/>
            </a:xfrm>
            <a:custGeom>
              <a:avLst/>
              <a:gdLst/>
              <a:ahLst/>
              <a:cxnLst/>
              <a:rect l="l" t="t" r="r" b="b"/>
              <a:pathLst>
                <a:path w="1871374" h="1387677">
                  <a:moveTo>
                    <a:pt x="1871374" y="1387677"/>
                  </a:moveTo>
                  <a:lnTo>
                    <a:pt x="0" y="1380057"/>
                  </a:lnTo>
                  <a:lnTo>
                    <a:pt x="0" y="493035"/>
                  </a:lnTo>
                  <a:lnTo>
                    <a:pt x="7620" y="20320"/>
                  </a:lnTo>
                  <a:lnTo>
                    <a:pt x="931987" y="0"/>
                  </a:lnTo>
                  <a:lnTo>
                    <a:pt x="1849784" y="8890"/>
                  </a:lnTo>
                  <a:close/>
                </a:path>
              </a:pathLst>
            </a:custGeom>
            <a:solidFill>
              <a:srgbClr val="E0F0CB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-215" y="0"/>
              <a:ext cx="1895718" cy="1413641"/>
            </a:xfrm>
            <a:custGeom>
              <a:avLst/>
              <a:gdLst/>
              <a:ahLst/>
              <a:cxnLst/>
              <a:rect l="l" t="t" r="r" b="b"/>
              <a:pathLst>
                <a:path w="1895718" h="1413641">
                  <a:moveTo>
                    <a:pt x="1862699" y="21590"/>
                  </a:moveTo>
                  <a:cubicBezTo>
                    <a:pt x="1863969" y="34290"/>
                    <a:pt x="1863969" y="44450"/>
                    <a:pt x="1865239" y="54115"/>
                  </a:cubicBezTo>
                  <a:cubicBezTo>
                    <a:pt x="1867779" y="81998"/>
                    <a:pt x="1869049" y="110914"/>
                    <a:pt x="1871589" y="138798"/>
                  </a:cubicBezTo>
                  <a:cubicBezTo>
                    <a:pt x="1871589" y="179074"/>
                    <a:pt x="1884289" y="973237"/>
                    <a:pt x="1890639" y="1013513"/>
                  </a:cubicBezTo>
                  <a:cubicBezTo>
                    <a:pt x="1896989" y="1074444"/>
                    <a:pt x="1893179" y="1136407"/>
                    <a:pt x="1893179" y="1197338"/>
                  </a:cubicBezTo>
                  <a:cubicBezTo>
                    <a:pt x="1893179" y="1251039"/>
                    <a:pt x="1894449" y="1300610"/>
                    <a:pt x="1895719" y="1353387"/>
                  </a:cubicBezTo>
                  <a:lnTo>
                    <a:pt x="1895719" y="1413077"/>
                  </a:lnTo>
                  <a:cubicBezTo>
                    <a:pt x="1872859" y="1413077"/>
                    <a:pt x="1852539" y="1414347"/>
                    <a:pt x="1832219" y="1413077"/>
                  </a:cubicBezTo>
                  <a:cubicBezTo>
                    <a:pt x="1740395" y="1407997"/>
                    <a:pt x="1646825" y="1414347"/>
                    <a:pt x="1554673" y="1409267"/>
                  </a:cubicBezTo>
                  <a:cubicBezTo>
                    <a:pt x="1499382" y="1405457"/>
                    <a:pt x="1445508" y="1407997"/>
                    <a:pt x="1390216" y="1405457"/>
                  </a:cubicBezTo>
                  <a:lnTo>
                    <a:pt x="1313659" y="1401647"/>
                  </a:lnTo>
                  <a:cubicBezTo>
                    <a:pt x="1298064" y="1401647"/>
                    <a:pt x="1283887" y="1402917"/>
                    <a:pt x="1268292" y="1402917"/>
                  </a:cubicBezTo>
                  <a:cubicBezTo>
                    <a:pt x="1228595" y="1401647"/>
                    <a:pt x="1119430" y="1402917"/>
                    <a:pt x="1079734" y="1401647"/>
                  </a:cubicBezTo>
                  <a:cubicBezTo>
                    <a:pt x="1051379" y="1400377"/>
                    <a:pt x="484288" y="1409267"/>
                    <a:pt x="455933" y="1407997"/>
                  </a:cubicBezTo>
                  <a:cubicBezTo>
                    <a:pt x="448845" y="1407997"/>
                    <a:pt x="440338" y="1409267"/>
                    <a:pt x="433250" y="1409267"/>
                  </a:cubicBezTo>
                  <a:cubicBezTo>
                    <a:pt x="416237" y="1409267"/>
                    <a:pt x="400642" y="1410537"/>
                    <a:pt x="383629" y="1410537"/>
                  </a:cubicBezTo>
                  <a:cubicBezTo>
                    <a:pt x="341097" y="1410537"/>
                    <a:pt x="299983" y="1409267"/>
                    <a:pt x="257451" y="1407997"/>
                  </a:cubicBezTo>
                  <a:cubicBezTo>
                    <a:pt x="231932" y="1406727"/>
                    <a:pt x="206413" y="1405457"/>
                    <a:pt x="182312" y="1404187"/>
                  </a:cubicBezTo>
                  <a:cubicBezTo>
                    <a:pt x="136944" y="1402917"/>
                    <a:pt x="91577" y="1401647"/>
                    <a:pt x="44792" y="1401647"/>
                  </a:cubicBezTo>
                  <a:cubicBezTo>
                    <a:pt x="34505" y="1401647"/>
                    <a:pt x="25615" y="1401647"/>
                    <a:pt x="15455" y="1400377"/>
                  </a:cubicBezTo>
                  <a:cubicBezTo>
                    <a:pt x="6565" y="1399107"/>
                    <a:pt x="1485" y="1392757"/>
                    <a:pt x="4025" y="1383867"/>
                  </a:cubicBezTo>
                  <a:cubicBezTo>
                    <a:pt x="12915" y="1352246"/>
                    <a:pt x="9105" y="1326428"/>
                    <a:pt x="7835" y="1299577"/>
                  </a:cubicBezTo>
                  <a:cubicBezTo>
                    <a:pt x="6565" y="1244843"/>
                    <a:pt x="2755" y="1191141"/>
                    <a:pt x="4025" y="1136407"/>
                  </a:cubicBezTo>
                  <a:cubicBezTo>
                    <a:pt x="1485" y="1068247"/>
                    <a:pt x="-3595" y="224514"/>
                    <a:pt x="4025" y="155321"/>
                  </a:cubicBezTo>
                  <a:cubicBezTo>
                    <a:pt x="5295" y="141896"/>
                    <a:pt x="4025" y="127438"/>
                    <a:pt x="5295" y="114012"/>
                  </a:cubicBezTo>
                  <a:cubicBezTo>
                    <a:pt x="6565" y="92325"/>
                    <a:pt x="9105" y="6857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34" y="30480"/>
                    <a:pt x="78818" y="29210"/>
                  </a:cubicBezTo>
                  <a:cubicBezTo>
                    <a:pt x="117096" y="25400"/>
                    <a:pt x="155375" y="22860"/>
                    <a:pt x="195071" y="20320"/>
                  </a:cubicBezTo>
                  <a:cubicBezTo>
                    <a:pt x="222008" y="17780"/>
                    <a:pt x="248945" y="16510"/>
                    <a:pt x="274464" y="13970"/>
                  </a:cubicBezTo>
                  <a:cubicBezTo>
                    <a:pt x="299983" y="11430"/>
                    <a:pt x="326920" y="8890"/>
                    <a:pt x="352439" y="8890"/>
                  </a:cubicBezTo>
                  <a:cubicBezTo>
                    <a:pt x="380794" y="7620"/>
                    <a:pt x="409148" y="10160"/>
                    <a:pt x="437503" y="8890"/>
                  </a:cubicBezTo>
                  <a:cubicBezTo>
                    <a:pt x="472946" y="8890"/>
                    <a:pt x="1115177" y="6350"/>
                    <a:pt x="1150620" y="5080"/>
                  </a:cubicBezTo>
                  <a:cubicBezTo>
                    <a:pt x="1184646" y="3810"/>
                    <a:pt x="1218671" y="2540"/>
                    <a:pt x="1254115" y="2540"/>
                  </a:cubicBezTo>
                  <a:cubicBezTo>
                    <a:pt x="1312241" y="1270"/>
                    <a:pt x="1368951" y="0"/>
                    <a:pt x="1427077" y="0"/>
                  </a:cubicBezTo>
                  <a:cubicBezTo>
                    <a:pt x="1451179" y="0"/>
                    <a:pt x="1476698" y="2540"/>
                    <a:pt x="1500799" y="2540"/>
                  </a:cubicBezTo>
                  <a:cubicBezTo>
                    <a:pt x="1567433" y="3810"/>
                    <a:pt x="1635483" y="5080"/>
                    <a:pt x="1702117" y="7620"/>
                  </a:cubicBezTo>
                  <a:cubicBezTo>
                    <a:pt x="1737560" y="8890"/>
                    <a:pt x="1773003" y="12700"/>
                    <a:pt x="1808446" y="16510"/>
                  </a:cubicBezTo>
                  <a:lnTo>
                    <a:pt x="1832219" y="16510"/>
                  </a:lnTo>
                  <a:cubicBezTo>
                    <a:pt x="1843649" y="17780"/>
                    <a:pt x="1852539" y="20320"/>
                    <a:pt x="1862699" y="21590"/>
                  </a:cubicBezTo>
                  <a:close/>
                  <a:moveTo>
                    <a:pt x="1872859" y="1396567"/>
                  </a:moveTo>
                  <a:cubicBezTo>
                    <a:pt x="1874129" y="1380057"/>
                    <a:pt x="1875399" y="1367357"/>
                    <a:pt x="1875399" y="1354657"/>
                  </a:cubicBezTo>
                  <a:cubicBezTo>
                    <a:pt x="1874129" y="1295446"/>
                    <a:pt x="1872859" y="1240712"/>
                    <a:pt x="1872859" y="1181847"/>
                  </a:cubicBezTo>
                  <a:cubicBezTo>
                    <a:pt x="1872859" y="1154996"/>
                    <a:pt x="1875399" y="1128145"/>
                    <a:pt x="1874129" y="1101295"/>
                  </a:cubicBezTo>
                  <a:cubicBezTo>
                    <a:pt x="1874129" y="1076509"/>
                    <a:pt x="1872859" y="1050691"/>
                    <a:pt x="1871589" y="1025906"/>
                  </a:cubicBezTo>
                  <a:cubicBezTo>
                    <a:pt x="1866509" y="987695"/>
                    <a:pt x="1855079" y="196630"/>
                    <a:pt x="1855079" y="158419"/>
                  </a:cubicBezTo>
                  <a:cubicBezTo>
                    <a:pt x="1852539" y="126405"/>
                    <a:pt x="1849999" y="93358"/>
                    <a:pt x="1847459" y="61344"/>
                  </a:cubicBezTo>
                  <a:cubicBezTo>
                    <a:pt x="1846189" y="44450"/>
                    <a:pt x="1844919" y="43180"/>
                    <a:pt x="1828295" y="41910"/>
                  </a:cubicBezTo>
                  <a:cubicBezTo>
                    <a:pt x="1824041" y="41910"/>
                    <a:pt x="1821206" y="41910"/>
                    <a:pt x="1816953" y="40640"/>
                  </a:cubicBezTo>
                  <a:cubicBezTo>
                    <a:pt x="1781510" y="36830"/>
                    <a:pt x="1744649" y="31750"/>
                    <a:pt x="1709205" y="30480"/>
                  </a:cubicBezTo>
                  <a:cubicBezTo>
                    <a:pt x="1622724" y="26670"/>
                    <a:pt x="1534825" y="25400"/>
                    <a:pt x="1448343" y="22860"/>
                  </a:cubicBezTo>
                  <a:lnTo>
                    <a:pt x="1346267" y="22860"/>
                  </a:lnTo>
                  <a:cubicBezTo>
                    <a:pt x="1300900" y="22860"/>
                    <a:pt x="1255532" y="22860"/>
                    <a:pt x="1211583" y="24130"/>
                  </a:cubicBezTo>
                  <a:cubicBezTo>
                    <a:pt x="1173304" y="25400"/>
                    <a:pt x="528238" y="29210"/>
                    <a:pt x="489959" y="29210"/>
                  </a:cubicBezTo>
                  <a:cubicBezTo>
                    <a:pt x="427579" y="29210"/>
                    <a:pt x="365199" y="26670"/>
                    <a:pt x="302819" y="33020"/>
                  </a:cubicBezTo>
                  <a:cubicBezTo>
                    <a:pt x="270211" y="36830"/>
                    <a:pt x="239021" y="36830"/>
                    <a:pt x="207831" y="38100"/>
                  </a:cubicBezTo>
                  <a:cubicBezTo>
                    <a:pt x="153957" y="41910"/>
                    <a:pt x="100084" y="45720"/>
                    <a:pt x="46210" y="50800"/>
                  </a:cubicBezTo>
                  <a:cubicBezTo>
                    <a:pt x="33235" y="50800"/>
                    <a:pt x="30695" y="53082"/>
                    <a:pt x="29425" y="65474"/>
                  </a:cubicBezTo>
                  <a:cubicBezTo>
                    <a:pt x="28155" y="84063"/>
                    <a:pt x="28155" y="102652"/>
                    <a:pt x="26885" y="121241"/>
                  </a:cubicBezTo>
                  <a:cubicBezTo>
                    <a:pt x="25615" y="152223"/>
                    <a:pt x="23075" y="182172"/>
                    <a:pt x="21805" y="213154"/>
                  </a:cubicBezTo>
                  <a:cubicBezTo>
                    <a:pt x="16725" y="246201"/>
                    <a:pt x="23075" y="1053789"/>
                    <a:pt x="25615" y="1086836"/>
                  </a:cubicBezTo>
                  <a:cubicBezTo>
                    <a:pt x="25615" y="1121949"/>
                    <a:pt x="25615" y="1158094"/>
                    <a:pt x="26885" y="1193207"/>
                  </a:cubicBezTo>
                  <a:cubicBezTo>
                    <a:pt x="26885" y="1219025"/>
                    <a:pt x="29425" y="1244843"/>
                    <a:pt x="29425" y="1270661"/>
                  </a:cubicBezTo>
                  <a:cubicBezTo>
                    <a:pt x="29425" y="1298544"/>
                    <a:pt x="29425" y="1326428"/>
                    <a:pt x="28155" y="1354657"/>
                  </a:cubicBezTo>
                  <a:lnTo>
                    <a:pt x="28155" y="1364817"/>
                  </a:lnTo>
                  <a:cubicBezTo>
                    <a:pt x="28155" y="1374977"/>
                    <a:pt x="31965" y="1378787"/>
                    <a:pt x="40855" y="1378787"/>
                  </a:cubicBezTo>
                  <a:cubicBezTo>
                    <a:pt x="58969" y="1378787"/>
                    <a:pt x="78818" y="1380057"/>
                    <a:pt x="97248" y="1380057"/>
                  </a:cubicBezTo>
                  <a:cubicBezTo>
                    <a:pt x="124185" y="1380057"/>
                    <a:pt x="152539" y="1377517"/>
                    <a:pt x="179476" y="1380057"/>
                  </a:cubicBezTo>
                  <a:cubicBezTo>
                    <a:pt x="223426" y="1383867"/>
                    <a:pt x="267375" y="1386407"/>
                    <a:pt x="311325" y="1385137"/>
                  </a:cubicBezTo>
                  <a:cubicBezTo>
                    <a:pt x="339680" y="1383867"/>
                    <a:pt x="366616" y="1386407"/>
                    <a:pt x="394971" y="1386407"/>
                  </a:cubicBezTo>
                  <a:cubicBezTo>
                    <a:pt x="436085" y="1386407"/>
                    <a:pt x="477199" y="1385137"/>
                    <a:pt x="518313" y="1386407"/>
                  </a:cubicBezTo>
                  <a:cubicBezTo>
                    <a:pt x="579276" y="1387677"/>
                    <a:pt x="1248444" y="1377517"/>
                    <a:pt x="1310824" y="1380057"/>
                  </a:cubicBezTo>
                  <a:cubicBezTo>
                    <a:pt x="1337761" y="1381327"/>
                    <a:pt x="1364697" y="1382597"/>
                    <a:pt x="1390216" y="1382597"/>
                  </a:cubicBezTo>
                  <a:cubicBezTo>
                    <a:pt x="1437002" y="1385137"/>
                    <a:pt x="1482369" y="1381327"/>
                    <a:pt x="1529154" y="1385137"/>
                  </a:cubicBezTo>
                  <a:cubicBezTo>
                    <a:pt x="1567433" y="1387677"/>
                    <a:pt x="1605711" y="1387677"/>
                    <a:pt x="1643990" y="1390217"/>
                  </a:cubicBezTo>
                  <a:cubicBezTo>
                    <a:pt x="1700699" y="1394027"/>
                    <a:pt x="1757408" y="1396567"/>
                    <a:pt x="1814117" y="1397837"/>
                  </a:cubicBezTo>
                  <a:cubicBezTo>
                    <a:pt x="1834759" y="1397837"/>
                    <a:pt x="1852539" y="1396567"/>
                    <a:pt x="1872859" y="1396567"/>
                  </a:cubicBezTo>
                  <a:close/>
                </a:path>
              </a:pathLst>
            </a:custGeom>
            <a:solidFill>
              <a:srgbClr val="E0F0CB"/>
            </a:solidFill>
          </p:spPr>
        </p:sp>
      </p:grpSp>
      <p:sp>
        <p:nvSpPr>
          <p:cNvPr id="41" name="Freeform 41"/>
          <p:cNvSpPr/>
          <p:nvPr/>
        </p:nvSpPr>
        <p:spPr>
          <a:xfrm rot="1658374">
            <a:off x="7987721" y="6223754"/>
            <a:ext cx="307256" cy="808569"/>
          </a:xfrm>
          <a:custGeom>
            <a:avLst/>
            <a:gdLst/>
            <a:ahLst/>
            <a:cxnLst/>
            <a:rect l="l" t="t" r="r" b="b"/>
            <a:pathLst>
              <a:path w="307256" h="808569">
                <a:moveTo>
                  <a:pt x="0" y="0"/>
                </a:moveTo>
                <a:lnTo>
                  <a:pt x="307256" y="0"/>
                </a:lnTo>
                <a:lnTo>
                  <a:pt x="307256" y="808569"/>
                </a:lnTo>
                <a:lnTo>
                  <a:pt x="0" y="808569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2" name="TextBox 42"/>
          <p:cNvSpPr txBox="1"/>
          <p:nvPr/>
        </p:nvSpPr>
        <p:spPr>
          <a:xfrm>
            <a:off x="7358050" y="8001020"/>
            <a:ext cx="3546722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2" lvl="1" indent="-291461" algn="l">
              <a:lnSpc>
                <a:spcPts val="4130"/>
              </a:lnSpc>
              <a:buFont typeface="Arial"/>
              <a:buChar char="•"/>
            </a:pPr>
            <a:r>
              <a:rPr lang="en-US" sz="2699" dirty="0" err="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Ερωτηματολόγια</a:t>
            </a:r>
            <a:endParaRPr lang="en-US" sz="269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678499" y="6983767"/>
            <a:ext cx="2734148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Ερευνητικό εργαλείο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110152" y="2844366"/>
            <a:ext cx="2833216" cy="2160333"/>
            <a:chOff x="0" y="0"/>
            <a:chExt cx="1932334" cy="1473408"/>
          </a:xfrm>
        </p:grpSpPr>
        <p:sp>
          <p:nvSpPr>
            <p:cNvPr id="45" name="Freeform 45"/>
            <p:cNvSpPr/>
            <p:nvPr/>
          </p:nvSpPr>
          <p:spPr>
            <a:xfrm>
              <a:off x="39991" y="45156"/>
              <a:ext cx="1892342" cy="1427547"/>
            </a:xfrm>
            <a:custGeom>
              <a:avLst/>
              <a:gdLst/>
              <a:ahLst/>
              <a:cxnLst/>
              <a:rect l="l" t="t" r="r" b="b"/>
              <a:pathLst>
                <a:path w="1892342" h="1427547">
                  <a:moveTo>
                    <a:pt x="649" y="1397772"/>
                  </a:moveTo>
                  <a:cubicBezTo>
                    <a:pt x="-1891" y="1406662"/>
                    <a:pt x="3189" y="1413012"/>
                    <a:pt x="13092" y="1414282"/>
                  </a:cubicBezTo>
                  <a:cubicBezTo>
                    <a:pt x="24434" y="1415552"/>
                    <a:pt x="34358" y="1415552"/>
                    <a:pt x="45700" y="1415552"/>
                  </a:cubicBezTo>
                  <a:cubicBezTo>
                    <a:pt x="91068" y="1416822"/>
                    <a:pt x="136435" y="1416822"/>
                    <a:pt x="183220" y="1418092"/>
                  </a:cubicBezTo>
                  <a:cubicBezTo>
                    <a:pt x="208739" y="1419362"/>
                    <a:pt x="234258" y="1420632"/>
                    <a:pt x="258360" y="1421902"/>
                  </a:cubicBezTo>
                  <a:cubicBezTo>
                    <a:pt x="300891" y="1423172"/>
                    <a:pt x="342005" y="1423172"/>
                    <a:pt x="384537" y="1424442"/>
                  </a:cubicBezTo>
                  <a:cubicBezTo>
                    <a:pt x="401550" y="1424442"/>
                    <a:pt x="417145" y="1424442"/>
                    <a:pt x="434158" y="1423172"/>
                  </a:cubicBezTo>
                  <a:cubicBezTo>
                    <a:pt x="441246" y="1423172"/>
                    <a:pt x="449753" y="1421902"/>
                    <a:pt x="456842" y="1421902"/>
                  </a:cubicBezTo>
                  <a:cubicBezTo>
                    <a:pt x="485196" y="1423172"/>
                    <a:pt x="1052287" y="1414282"/>
                    <a:pt x="1080642" y="1415552"/>
                  </a:cubicBezTo>
                  <a:cubicBezTo>
                    <a:pt x="1120338" y="1416822"/>
                    <a:pt x="1229504" y="1416822"/>
                    <a:pt x="1269200" y="1416822"/>
                  </a:cubicBezTo>
                  <a:cubicBezTo>
                    <a:pt x="1284795" y="1416822"/>
                    <a:pt x="1298972" y="1415552"/>
                    <a:pt x="1314567" y="1415552"/>
                  </a:cubicBezTo>
                  <a:lnTo>
                    <a:pt x="1391125" y="1419362"/>
                  </a:lnTo>
                  <a:cubicBezTo>
                    <a:pt x="1446416" y="1421902"/>
                    <a:pt x="1500290" y="1419362"/>
                    <a:pt x="1555581" y="1423172"/>
                  </a:cubicBezTo>
                  <a:cubicBezTo>
                    <a:pt x="1647734" y="1428252"/>
                    <a:pt x="1741304" y="1421902"/>
                    <a:pt x="1828843" y="1426982"/>
                  </a:cubicBezTo>
                  <a:cubicBezTo>
                    <a:pt x="1849163" y="1428252"/>
                    <a:pt x="1869483" y="1426982"/>
                    <a:pt x="1892343" y="1426982"/>
                  </a:cubicBezTo>
                  <a:lnTo>
                    <a:pt x="1892343" y="1367292"/>
                  </a:lnTo>
                  <a:cubicBezTo>
                    <a:pt x="1891073" y="1308589"/>
                    <a:pt x="1889803" y="1257833"/>
                    <a:pt x="1889803" y="1203904"/>
                  </a:cubicBezTo>
                  <a:cubicBezTo>
                    <a:pt x="1889803" y="1141516"/>
                    <a:pt x="1893613" y="1078070"/>
                    <a:pt x="1887263" y="1015682"/>
                  </a:cubicBezTo>
                  <a:cubicBezTo>
                    <a:pt x="1879643" y="974442"/>
                    <a:pt x="1868213" y="161280"/>
                    <a:pt x="1868213" y="120040"/>
                  </a:cubicBezTo>
                  <a:cubicBezTo>
                    <a:pt x="1865673" y="91490"/>
                    <a:pt x="1864403" y="61882"/>
                    <a:pt x="1861863" y="33331"/>
                  </a:cubicBezTo>
                  <a:cubicBezTo>
                    <a:pt x="1861863" y="24872"/>
                    <a:pt x="1860593" y="16412"/>
                    <a:pt x="1859323" y="5644"/>
                  </a:cubicBezTo>
                  <a:cubicBezTo>
                    <a:pt x="1849163" y="3104"/>
                    <a:pt x="1840273" y="1834"/>
                    <a:pt x="1830113" y="564"/>
                  </a:cubicBezTo>
                  <a:cubicBezTo>
                    <a:pt x="1822493" y="-706"/>
                    <a:pt x="1814873" y="564"/>
                    <a:pt x="1808523" y="564"/>
                  </a:cubicBezTo>
                  <a:lnTo>
                    <a:pt x="6004" y="5644"/>
                  </a:lnTo>
                  <a:lnTo>
                    <a:pt x="649" y="1397772"/>
                  </a:lnTo>
                  <a:close/>
                </a:path>
              </a:pathLst>
            </a:custGeom>
            <a:solidFill>
              <a:srgbClr val="2C2C2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11430" y="16510"/>
              <a:ext cx="1871374" cy="1418798"/>
            </a:xfrm>
            <a:custGeom>
              <a:avLst/>
              <a:gdLst/>
              <a:ahLst/>
              <a:cxnLst/>
              <a:rect l="l" t="t" r="r" b="b"/>
              <a:pathLst>
                <a:path w="1871374" h="1418798">
                  <a:moveTo>
                    <a:pt x="1871374" y="1418798"/>
                  </a:moveTo>
                  <a:lnTo>
                    <a:pt x="0" y="1411178"/>
                  </a:lnTo>
                  <a:lnTo>
                    <a:pt x="0" y="503982"/>
                  </a:lnTo>
                  <a:lnTo>
                    <a:pt x="7620" y="20320"/>
                  </a:lnTo>
                  <a:lnTo>
                    <a:pt x="931987" y="0"/>
                  </a:lnTo>
                  <a:lnTo>
                    <a:pt x="1849784" y="8890"/>
                  </a:lnTo>
                  <a:close/>
                </a:path>
              </a:pathLst>
            </a:custGeom>
            <a:solidFill>
              <a:srgbClr val="C7D5FD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-215" y="0"/>
              <a:ext cx="1895718" cy="1444762"/>
            </a:xfrm>
            <a:custGeom>
              <a:avLst/>
              <a:gdLst/>
              <a:ahLst/>
              <a:cxnLst/>
              <a:rect l="l" t="t" r="r" b="b"/>
              <a:pathLst>
                <a:path w="1895718" h="1444762">
                  <a:moveTo>
                    <a:pt x="1862699" y="21590"/>
                  </a:moveTo>
                  <a:cubicBezTo>
                    <a:pt x="1863969" y="34290"/>
                    <a:pt x="1863969" y="44450"/>
                    <a:pt x="1865239" y="54166"/>
                  </a:cubicBezTo>
                  <a:cubicBezTo>
                    <a:pt x="1867779" y="82717"/>
                    <a:pt x="1869049" y="112325"/>
                    <a:pt x="1871589" y="140875"/>
                  </a:cubicBezTo>
                  <a:cubicBezTo>
                    <a:pt x="1871589" y="182115"/>
                    <a:pt x="1884289" y="995277"/>
                    <a:pt x="1890639" y="1036517"/>
                  </a:cubicBezTo>
                  <a:cubicBezTo>
                    <a:pt x="1896989" y="1098905"/>
                    <a:pt x="1893179" y="1162351"/>
                    <a:pt x="1893179" y="1224739"/>
                  </a:cubicBezTo>
                  <a:cubicBezTo>
                    <a:pt x="1893179" y="1279725"/>
                    <a:pt x="1894449" y="1330482"/>
                    <a:pt x="1895719" y="1384508"/>
                  </a:cubicBezTo>
                  <a:lnTo>
                    <a:pt x="1895719" y="1444198"/>
                  </a:lnTo>
                  <a:cubicBezTo>
                    <a:pt x="1872859" y="1444198"/>
                    <a:pt x="1852539" y="1445468"/>
                    <a:pt x="1832219" y="1444198"/>
                  </a:cubicBezTo>
                  <a:cubicBezTo>
                    <a:pt x="1740395" y="1439118"/>
                    <a:pt x="1646825" y="1445468"/>
                    <a:pt x="1554673" y="1440388"/>
                  </a:cubicBezTo>
                  <a:cubicBezTo>
                    <a:pt x="1499382" y="1436578"/>
                    <a:pt x="1445508" y="1439118"/>
                    <a:pt x="1390216" y="1436578"/>
                  </a:cubicBezTo>
                  <a:lnTo>
                    <a:pt x="1313659" y="1432768"/>
                  </a:lnTo>
                  <a:cubicBezTo>
                    <a:pt x="1298064" y="1432768"/>
                    <a:pt x="1283887" y="1434038"/>
                    <a:pt x="1268292" y="1434038"/>
                  </a:cubicBezTo>
                  <a:cubicBezTo>
                    <a:pt x="1228595" y="1432768"/>
                    <a:pt x="1119430" y="1434038"/>
                    <a:pt x="1079734" y="1432768"/>
                  </a:cubicBezTo>
                  <a:cubicBezTo>
                    <a:pt x="1051379" y="1431498"/>
                    <a:pt x="484288" y="1440388"/>
                    <a:pt x="455933" y="1439118"/>
                  </a:cubicBezTo>
                  <a:cubicBezTo>
                    <a:pt x="448845" y="1439118"/>
                    <a:pt x="440338" y="1440388"/>
                    <a:pt x="433250" y="1440388"/>
                  </a:cubicBezTo>
                  <a:cubicBezTo>
                    <a:pt x="416237" y="1440388"/>
                    <a:pt x="400642" y="1441658"/>
                    <a:pt x="383629" y="1441658"/>
                  </a:cubicBezTo>
                  <a:cubicBezTo>
                    <a:pt x="341097" y="1441658"/>
                    <a:pt x="299983" y="1440388"/>
                    <a:pt x="257451" y="1439118"/>
                  </a:cubicBezTo>
                  <a:cubicBezTo>
                    <a:pt x="231932" y="1437848"/>
                    <a:pt x="206413" y="1436578"/>
                    <a:pt x="182312" y="1435308"/>
                  </a:cubicBezTo>
                  <a:cubicBezTo>
                    <a:pt x="136944" y="1434038"/>
                    <a:pt x="91577" y="1432768"/>
                    <a:pt x="44792" y="1432768"/>
                  </a:cubicBezTo>
                  <a:cubicBezTo>
                    <a:pt x="34505" y="1432768"/>
                    <a:pt x="25615" y="1432768"/>
                    <a:pt x="15455" y="1431498"/>
                  </a:cubicBezTo>
                  <a:cubicBezTo>
                    <a:pt x="6565" y="1430228"/>
                    <a:pt x="1485" y="1423878"/>
                    <a:pt x="4025" y="1414988"/>
                  </a:cubicBezTo>
                  <a:cubicBezTo>
                    <a:pt x="12915" y="1383353"/>
                    <a:pt x="9105" y="1356918"/>
                    <a:pt x="7835" y="1329425"/>
                  </a:cubicBezTo>
                  <a:cubicBezTo>
                    <a:pt x="6565" y="1273381"/>
                    <a:pt x="2755" y="1218395"/>
                    <a:pt x="4025" y="1162351"/>
                  </a:cubicBezTo>
                  <a:cubicBezTo>
                    <a:pt x="1485" y="1092561"/>
                    <a:pt x="-3595" y="228642"/>
                    <a:pt x="4025" y="157794"/>
                  </a:cubicBezTo>
                  <a:cubicBezTo>
                    <a:pt x="5295" y="144047"/>
                    <a:pt x="4025" y="129243"/>
                    <a:pt x="5295" y="115497"/>
                  </a:cubicBezTo>
                  <a:cubicBezTo>
                    <a:pt x="6565" y="93291"/>
                    <a:pt x="9105" y="68970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34" y="30480"/>
                    <a:pt x="78818" y="29210"/>
                  </a:cubicBezTo>
                  <a:cubicBezTo>
                    <a:pt x="117096" y="25400"/>
                    <a:pt x="155375" y="22860"/>
                    <a:pt x="195071" y="20320"/>
                  </a:cubicBezTo>
                  <a:cubicBezTo>
                    <a:pt x="222008" y="17780"/>
                    <a:pt x="248945" y="16510"/>
                    <a:pt x="274464" y="13970"/>
                  </a:cubicBezTo>
                  <a:cubicBezTo>
                    <a:pt x="299983" y="11430"/>
                    <a:pt x="326920" y="8890"/>
                    <a:pt x="352439" y="8890"/>
                  </a:cubicBezTo>
                  <a:cubicBezTo>
                    <a:pt x="380794" y="7620"/>
                    <a:pt x="409148" y="10160"/>
                    <a:pt x="437503" y="8890"/>
                  </a:cubicBezTo>
                  <a:cubicBezTo>
                    <a:pt x="472946" y="8890"/>
                    <a:pt x="1115177" y="6350"/>
                    <a:pt x="1150620" y="5080"/>
                  </a:cubicBezTo>
                  <a:cubicBezTo>
                    <a:pt x="1184646" y="3810"/>
                    <a:pt x="1218671" y="2540"/>
                    <a:pt x="1254115" y="2540"/>
                  </a:cubicBezTo>
                  <a:cubicBezTo>
                    <a:pt x="1312241" y="1270"/>
                    <a:pt x="1368951" y="0"/>
                    <a:pt x="1427077" y="0"/>
                  </a:cubicBezTo>
                  <a:cubicBezTo>
                    <a:pt x="1451179" y="0"/>
                    <a:pt x="1476698" y="2540"/>
                    <a:pt x="1500799" y="2540"/>
                  </a:cubicBezTo>
                  <a:cubicBezTo>
                    <a:pt x="1567433" y="3810"/>
                    <a:pt x="1635483" y="5080"/>
                    <a:pt x="1702117" y="7620"/>
                  </a:cubicBezTo>
                  <a:cubicBezTo>
                    <a:pt x="1737560" y="8890"/>
                    <a:pt x="1773003" y="12700"/>
                    <a:pt x="1808446" y="16510"/>
                  </a:cubicBezTo>
                  <a:lnTo>
                    <a:pt x="1832219" y="16510"/>
                  </a:lnTo>
                  <a:cubicBezTo>
                    <a:pt x="1843649" y="17780"/>
                    <a:pt x="1852539" y="20320"/>
                    <a:pt x="1862699" y="21590"/>
                  </a:cubicBezTo>
                  <a:close/>
                  <a:moveTo>
                    <a:pt x="1872859" y="1427688"/>
                  </a:moveTo>
                  <a:cubicBezTo>
                    <a:pt x="1874129" y="1411178"/>
                    <a:pt x="1875399" y="1398478"/>
                    <a:pt x="1875399" y="1385778"/>
                  </a:cubicBezTo>
                  <a:cubicBezTo>
                    <a:pt x="1874129" y="1325195"/>
                    <a:pt x="1872859" y="1269151"/>
                    <a:pt x="1872859" y="1208878"/>
                  </a:cubicBezTo>
                  <a:cubicBezTo>
                    <a:pt x="1872859" y="1181385"/>
                    <a:pt x="1875399" y="1153892"/>
                    <a:pt x="1874129" y="1126398"/>
                  </a:cubicBezTo>
                  <a:cubicBezTo>
                    <a:pt x="1874129" y="1101020"/>
                    <a:pt x="1872859" y="1074584"/>
                    <a:pt x="1871589" y="1049206"/>
                  </a:cubicBezTo>
                  <a:cubicBezTo>
                    <a:pt x="1866509" y="1010081"/>
                    <a:pt x="1855079" y="200091"/>
                    <a:pt x="1855079" y="160966"/>
                  </a:cubicBezTo>
                  <a:cubicBezTo>
                    <a:pt x="1852539" y="128186"/>
                    <a:pt x="1849999" y="94348"/>
                    <a:pt x="1847459" y="61568"/>
                  </a:cubicBezTo>
                  <a:cubicBezTo>
                    <a:pt x="1846189" y="44450"/>
                    <a:pt x="1844919" y="43180"/>
                    <a:pt x="1828295" y="41910"/>
                  </a:cubicBezTo>
                  <a:cubicBezTo>
                    <a:pt x="1824041" y="41910"/>
                    <a:pt x="1821206" y="41910"/>
                    <a:pt x="1816953" y="40640"/>
                  </a:cubicBezTo>
                  <a:cubicBezTo>
                    <a:pt x="1781510" y="36830"/>
                    <a:pt x="1744649" y="31750"/>
                    <a:pt x="1709205" y="30480"/>
                  </a:cubicBezTo>
                  <a:cubicBezTo>
                    <a:pt x="1622724" y="26670"/>
                    <a:pt x="1534825" y="25400"/>
                    <a:pt x="1448343" y="22860"/>
                  </a:cubicBezTo>
                  <a:lnTo>
                    <a:pt x="1346267" y="22860"/>
                  </a:lnTo>
                  <a:cubicBezTo>
                    <a:pt x="1300900" y="22860"/>
                    <a:pt x="1255532" y="22860"/>
                    <a:pt x="1211583" y="24130"/>
                  </a:cubicBezTo>
                  <a:cubicBezTo>
                    <a:pt x="1173304" y="25400"/>
                    <a:pt x="528238" y="29210"/>
                    <a:pt x="489959" y="29210"/>
                  </a:cubicBezTo>
                  <a:cubicBezTo>
                    <a:pt x="427579" y="29210"/>
                    <a:pt x="365199" y="26670"/>
                    <a:pt x="302819" y="33020"/>
                  </a:cubicBezTo>
                  <a:cubicBezTo>
                    <a:pt x="270211" y="36830"/>
                    <a:pt x="239021" y="36830"/>
                    <a:pt x="207831" y="38100"/>
                  </a:cubicBezTo>
                  <a:cubicBezTo>
                    <a:pt x="153957" y="41910"/>
                    <a:pt x="100084" y="45720"/>
                    <a:pt x="46210" y="50800"/>
                  </a:cubicBezTo>
                  <a:cubicBezTo>
                    <a:pt x="33235" y="50800"/>
                    <a:pt x="30695" y="53109"/>
                    <a:pt x="29425" y="65798"/>
                  </a:cubicBezTo>
                  <a:cubicBezTo>
                    <a:pt x="28155" y="84832"/>
                    <a:pt x="28155" y="103865"/>
                    <a:pt x="26885" y="122899"/>
                  </a:cubicBezTo>
                  <a:cubicBezTo>
                    <a:pt x="25615" y="154622"/>
                    <a:pt x="23075" y="185287"/>
                    <a:pt x="21805" y="217010"/>
                  </a:cubicBezTo>
                  <a:cubicBezTo>
                    <a:pt x="16725" y="250848"/>
                    <a:pt x="23075" y="1077757"/>
                    <a:pt x="25615" y="1111594"/>
                  </a:cubicBezTo>
                  <a:cubicBezTo>
                    <a:pt x="25615" y="1147547"/>
                    <a:pt x="25615" y="1184557"/>
                    <a:pt x="26885" y="1220510"/>
                  </a:cubicBezTo>
                  <a:cubicBezTo>
                    <a:pt x="26885" y="1246945"/>
                    <a:pt x="29425" y="1273381"/>
                    <a:pt x="29425" y="1299817"/>
                  </a:cubicBezTo>
                  <a:cubicBezTo>
                    <a:pt x="29425" y="1328367"/>
                    <a:pt x="29425" y="1356918"/>
                    <a:pt x="28155" y="1385778"/>
                  </a:cubicBezTo>
                  <a:lnTo>
                    <a:pt x="28155" y="1395938"/>
                  </a:lnTo>
                  <a:cubicBezTo>
                    <a:pt x="28155" y="1406098"/>
                    <a:pt x="31965" y="1409908"/>
                    <a:pt x="40855" y="1409908"/>
                  </a:cubicBezTo>
                  <a:cubicBezTo>
                    <a:pt x="58969" y="1409908"/>
                    <a:pt x="78818" y="1411178"/>
                    <a:pt x="97248" y="1411178"/>
                  </a:cubicBezTo>
                  <a:cubicBezTo>
                    <a:pt x="124185" y="1411178"/>
                    <a:pt x="152539" y="1408638"/>
                    <a:pt x="179476" y="1411178"/>
                  </a:cubicBezTo>
                  <a:cubicBezTo>
                    <a:pt x="223426" y="1414988"/>
                    <a:pt x="267375" y="1417528"/>
                    <a:pt x="311325" y="1416258"/>
                  </a:cubicBezTo>
                  <a:cubicBezTo>
                    <a:pt x="339680" y="1414988"/>
                    <a:pt x="366616" y="1417528"/>
                    <a:pt x="394971" y="1417528"/>
                  </a:cubicBezTo>
                  <a:cubicBezTo>
                    <a:pt x="436085" y="1417528"/>
                    <a:pt x="477199" y="1416258"/>
                    <a:pt x="518313" y="1417528"/>
                  </a:cubicBezTo>
                  <a:cubicBezTo>
                    <a:pt x="579276" y="1418798"/>
                    <a:pt x="1248444" y="1408638"/>
                    <a:pt x="1310824" y="1411178"/>
                  </a:cubicBezTo>
                  <a:cubicBezTo>
                    <a:pt x="1337761" y="1412448"/>
                    <a:pt x="1364697" y="1413718"/>
                    <a:pt x="1390216" y="1413718"/>
                  </a:cubicBezTo>
                  <a:cubicBezTo>
                    <a:pt x="1437002" y="1416258"/>
                    <a:pt x="1482369" y="1412448"/>
                    <a:pt x="1529154" y="1416258"/>
                  </a:cubicBezTo>
                  <a:cubicBezTo>
                    <a:pt x="1567433" y="1418798"/>
                    <a:pt x="1605711" y="1418798"/>
                    <a:pt x="1643990" y="1421338"/>
                  </a:cubicBezTo>
                  <a:cubicBezTo>
                    <a:pt x="1700699" y="1425148"/>
                    <a:pt x="1757408" y="1427688"/>
                    <a:pt x="1814117" y="1428958"/>
                  </a:cubicBezTo>
                  <a:cubicBezTo>
                    <a:pt x="1834759" y="1428958"/>
                    <a:pt x="1852539" y="1427688"/>
                    <a:pt x="1872859" y="1427688"/>
                  </a:cubicBezTo>
                  <a:close/>
                </a:path>
              </a:pathLst>
            </a:custGeom>
            <a:solidFill>
              <a:srgbClr val="C7D5FD"/>
            </a:solidFill>
          </p:spPr>
        </p:sp>
      </p:grpSp>
      <p:sp>
        <p:nvSpPr>
          <p:cNvPr id="48" name="Freeform 48"/>
          <p:cNvSpPr/>
          <p:nvPr/>
        </p:nvSpPr>
        <p:spPr>
          <a:xfrm rot="1658374">
            <a:off x="1280171" y="2529639"/>
            <a:ext cx="307256" cy="808569"/>
          </a:xfrm>
          <a:custGeom>
            <a:avLst/>
            <a:gdLst/>
            <a:ahLst/>
            <a:cxnLst/>
            <a:rect l="l" t="t" r="r" b="b"/>
            <a:pathLst>
              <a:path w="307256" h="808569">
                <a:moveTo>
                  <a:pt x="0" y="0"/>
                </a:moveTo>
                <a:lnTo>
                  <a:pt x="307256" y="0"/>
                </a:lnTo>
                <a:lnTo>
                  <a:pt x="307256" y="808568"/>
                </a:lnTo>
                <a:lnTo>
                  <a:pt x="0" y="808568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print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1363706" y="3772317"/>
            <a:ext cx="2476500" cy="550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0" lvl="1" indent="-323845" algn="l">
              <a:lnSpc>
                <a:spcPts val="458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Ποιοτική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95767" y="2697897"/>
            <a:ext cx="2509636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endParaRPr/>
          </a:p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Είδος έρευνας</a:t>
            </a:r>
          </a:p>
        </p:txBody>
      </p:sp>
      <p:sp>
        <p:nvSpPr>
          <p:cNvPr id="51" name="Freeform 51"/>
          <p:cNvSpPr/>
          <p:nvPr/>
        </p:nvSpPr>
        <p:spPr>
          <a:xfrm rot="5400000">
            <a:off x="4429659" y="5814197"/>
            <a:ext cx="446285" cy="1215132"/>
          </a:xfrm>
          <a:custGeom>
            <a:avLst/>
            <a:gdLst/>
            <a:ahLst/>
            <a:cxnLst/>
            <a:rect l="l" t="t" r="r" b="b"/>
            <a:pathLst>
              <a:path w="446285" h="1215132">
                <a:moveTo>
                  <a:pt x="0" y="0"/>
                </a:moveTo>
                <a:lnTo>
                  <a:pt x="446285" y="0"/>
                </a:lnTo>
                <a:lnTo>
                  <a:pt x="446285" y="1215132"/>
                </a:lnTo>
                <a:lnTo>
                  <a:pt x="0" y="1215132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 rot="5400000" flipH="1" flipV="1">
            <a:off x="6579951" y="4694078"/>
            <a:ext cx="521743" cy="1420587"/>
          </a:xfrm>
          <a:custGeom>
            <a:avLst/>
            <a:gdLst/>
            <a:ahLst/>
            <a:cxnLst/>
            <a:rect l="l" t="t" r="r" b="b"/>
            <a:pathLst>
              <a:path w="521743" h="1420587">
                <a:moveTo>
                  <a:pt x="521743" y="1420587"/>
                </a:moveTo>
                <a:lnTo>
                  <a:pt x="0" y="1420587"/>
                </a:lnTo>
                <a:lnTo>
                  <a:pt x="0" y="0"/>
                </a:lnTo>
                <a:lnTo>
                  <a:pt x="521743" y="0"/>
                </a:lnTo>
                <a:lnTo>
                  <a:pt x="521743" y="1420587"/>
                </a:lnTo>
                <a:close/>
              </a:path>
            </a:pathLst>
          </a:custGeom>
          <a:blipFill>
            <a:blip r:embed="rId29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 rot="5400000" flipH="1" flipV="1">
            <a:off x="11053049" y="4701716"/>
            <a:ext cx="512876" cy="1396444"/>
          </a:xfrm>
          <a:custGeom>
            <a:avLst/>
            <a:gdLst/>
            <a:ahLst/>
            <a:cxnLst/>
            <a:rect l="l" t="t" r="r" b="b"/>
            <a:pathLst>
              <a:path w="512876" h="1396444">
                <a:moveTo>
                  <a:pt x="512876" y="1396444"/>
                </a:moveTo>
                <a:lnTo>
                  <a:pt x="0" y="1396444"/>
                </a:lnTo>
                <a:lnTo>
                  <a:pt x="0" y="0"/>
                </a:lnTo>
                <a:lnTo>
                  <a:pt x="512876" y="0"/>
                </a:lnTo>
                <a:lnTo>
                  <a:pt x="512876" y="1396444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12226537" y="6805302"/>
            <a:ext cx="2833216" cy="2141201"/>
            <a:chOff x="0" y="0"/>
            <a:chExt cx="1932334" cy="1460360"/>
          </a:xfrm>
        </p:grpSpPr>
        <p:sp>
          <p:nvSpPr>
            <p:cNvPr id="55" name="Freeform 55"/>
            <p:cNvSpPr/>
            <p:nvPr/>
          </p:nvSpPr>
          <p:spPr>
            <a:xfrm>
              <a:off x="39991" y="45156"/>
              <a:ext cx="1892342" cy="1414498"/>
            </a:xfrm>
            <a:custGeom>
              <a:avLst/>
              <a:gdLst/>
              <a:ahLst/>
              <a:cxnLst/>
              <a:rect l="l" t="t" r="r" b="b"/>
              <a:pathLst>
                <a:path w="1892342" h="1414498">
                  <a:moveTo>
                    <a:pt x="649" y="1384723"/>
                  </a:moveTo>
                  <a:cubicBezTo>
                    <a:pt x="-1891" y="1393613"/>
                    <a:pt x="3189" y="1399963"/>
                    <a:pt x="13092" y="1401234"/>
                  </a:cubicBezTo>
                  <a:cubicBezTo>
                    <a:pt x="24434" y="1402503"/>
                    <a:pt x="34358" y="1402503"/>
                    <a:pt x="45700" y="1402503"/>
                  </a:cubicBezTo>
                  <a:cubicBezTo>
                    <a:pt x="91068" y="1403773"/>
                    <a:pt x="136435" y="1403773"/>
                    <a:pt x="183220" y="1405044"/>
                  </a:cubicBezTo>
                  <a:cubicBezTo>
                    <a:pt x="208739" y="1406313"/>
                    <a:pt x="234258" y="1407584"/>
                    <a:pt x="258360" y="1408853"/>
                  </a:cubicBezTo>
                  <a:cubicBezTo>
                    <a:pt x="300891" y="1410123"/>
                    <a:pt x="342005" y="1410123"/>
                    <a:pt x="384537" y="1411394"/>
                  </a:cubicBezTo>
                  <a:cubicBezTo>
                    <a:pt x="401550" y="1411394"/>
                    <a:pt x="417145" y="1411394"/>
                    <a:pt x="434158" y="1410123"/>
                  </a:cubicBezTo>
                  <a:cubicBezTo>
                    <a:pt x="441246" y="1410123"/>
                    <a:pt x="449753" y="1408853"/>
                    <a:pt x="456842" y="1408853"/>
                  </a:cubicBezTo>
                  <a:cubicBezTo>
                    <a:pt x="485196" y="1410123"/>
                    <a:pt x="1052287" y="1401234"/>
                    <a:pt x="1080642" y="1402503"/>
                  </a:cubicBezTo>
                  <a:cubicBezTo>
                    <a:pt x="1120338" y="1403773"/>
                    <a:pt x="1229504" y="1403773"/>
                    <a:pt x="1269200" y="1403773"/>
                  </a:cubicBezTo>
                  <a:cubicBezTo>
                    <a:pt x="1284795" y="1403773"/>
                    <a:pt x="1298972" y="1402503"/>
                    <a:pt x="1314567" y="1402503"/>
                  </a:cubicBezTo>
                  <a:lnTo>
                    <a:pt x="1391125" y="1406313"/>
                  </a:lnTo>
                  <a:cubicBezTo>
                    <a:pt x="1446416" y="1408853"/>
                    <a:pt x="1500290" y="1406313"/>
                    <a:pt x="1555581" y="1410123"/>
                  </a:cubicBezTo>
                  <a:cubicBezTo>
                    <a:pt x="1647734" y="1415203"/>
                    <a:pt x="1741304" y="1408853"/>
                    <a:pt x="1828843" y="1413934"/>
                  </a:cubicBezTo>
                  <a:cubicBezTo>
                    <a:pt x="1849163" y="1415203"/>
                    <a:pt x="1869483" y="1413934"/>
                    <a:pt x="1892343" y="1413934"/>
                  </a:cubicBezTo>
                  <a:lnTo>
                    <a:pt x="1892343" y="1354244"/>
                  </a:lnTo>
                  <a:cubicBezTo>
                    <a:pt x="1891073" y="1295837"/>
                    <a:pt x="1889803" y="1245578"/>
                    <a:pt x="1889803" y="1192177"/>
                  </a:cubicBezTo>
                  <a:cubicBezTo>
                    <a:pt x="1889803" y="1130400"/>
                    <a:pt x="1893613" y="1067576"/>
                    <a:pt x="1887263" y="1005799"/>
                  </a:cubicBezTo>
                  <a:cubicBezTo>
                    <a:pt x="1879643" y="964963"/>
                    <a:pt x="1868213" y="159766"/>
                    <a:pt x="1868213" y="118931"/>
                  </a:cubicBezTo>
                  <a:cubicBezTo>
                    <a:pt x="1865673" y="90660"/>
                    <a:pt x="1864403" y="61342"/>
                    <a:pt x="1861863" y="33071"/>
                  </a:cubicBezTo>
                  <a:cubicBezTo>
                    <a:pt x="1861863" y="24695"/>
                    <a:pt x="1860593" y="16318"/>
                    <a:pt x="1859323" y="5644"/>
                  </a:cubicBezTo>
                  <a:cubicBezTo>
                    <a:pt x="1849163" y="3104"/>
                    <a:pt x="1840273" y="1834"/>
                    <a:pt x="1830113" y="564"/>
                  </a:cubicBezTo>
                  <a:cubicBezTo>
                    <a:pt x="1822493" y="-706"/>
                    <a:pt x="1814873" y="564"/>
                    <a:pt x="1808523" y="564"/>
                  </a:cubicBezTo>
                  <a:lnTo>
                    <a:pt x="6004" y="5644"/>
                  </a:lnTo>
                  <a:lnTo>
                    <a:pt x="649" y="1384723"/>
                  </a:lnTo>
                  <a:close/>
                </a:path>
              </a:pathLst>
            </a:custGeom>
            <a:solidFill>
              <a:srgbClr val="2C2C2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11430" y="16510"/>
              <a:ext cx="1871374" cy="1405750"/>
            </a:xfrm>
            <a:custGeom>
              <a:avLst/>
              <a:gdLst/>
              <a:ahLst/>
              <a:cxnLst/>
              <a:rect l="l" t="t" r="r" b="b"/>
              <a:pathLst>
                <a:path w="1871374" h="1405750">
                  <a:moveTo>
                    <a:pt x="1871374" y="1405750"/>
                  </a:moveTo>
                  <a:lnTo>
                    <a:pt x="0" y="1398130"/>
                  </a:lnTo>
                  <a:lnTo>
                    <a:pt x="0" y="499392"/>
                  </a:lnTo>
                  <a:lnTo>
                    <a:pt x="7620" y="20320"/>
                  </a:lnTo>
                  <a:lnTo>
                    <a:pt x="931987" y="0"/>
                  </a:lnTo>
                  <a:lnTo>
                    <a:pt x="1849784" y="8890"/>
                  </a:lnTo>
                  <a:close/>
                </a:path>
              </a:pathLst>
            </a:custGeom>
            <a:solidFill>
              <a:srgbClr val="FFBEC4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-215" y="0"/>
              <a:ext cx="1895718" cy="1431714"/>
            </a:xfrm>
            <a:custGeom>
              <a:avLst/>
              <a:gdLst/>
              <a:ahLst/>
              <a:cxnLst/>
              <a:rect l="l" t="t" r="r" b="b"/>
              <a:pathLst>
                <a:path w="1895718" h="1431714">
                  <a:moveTo>
                    <a:pt x="1862699" y="21590"/>
                  </a:moveTo>
                  <a:cubicBezTo>
                    <a:pt x="1863969" y="34290"/>
                    <a:pt x="1863969" y="44450"/>
                    <a:pt x="1865239" y="54144"/>
                  </a:cubicBezTo>
                  <a:cubicBezTo>
                    <a:pt x="1867779" y="82415"/>
                    <a:pt x="1869049" y="111733"/>
                    <a:pt x="1871589" y="140004"/>
                  </a:cubicBezTo>
                  <a:cubicBezTo>
                    <a:pt x="1871589" y="180840"/>
                    <a:pt x="1884289" y="986036"/>
                    <a:pt x="1890639" y="1026872"/>
                  </a:cubicBezTo>
                  <a:cubicBezTo>
                    <a:pt x="1896989" y="1088649"/>
                    <a:pt x="1893179" y="1151473"/>
                    <a:pt x="1893179" y="1213250"/>
                  </a:cubicBezTo>
                  <a:cubicBezTo>
                    <a:pt x="1893179" y="1267698"/>
                    <a:pt x="1894449" y="1317957"/>
                    <a:pt x="1895719" y="1371459"/>
                  </a:cubicBezTo>
                  <a:lnTo>
                    <a:pt x="1895719" y="1431150"/>
                  </a:lnTo>
                  <a:cubicBezTo>
                    <a:pt x="1872859" y="1431150"/>
                    <a:pt x="1852539" y="1432419"/>
                    <a:pt x="1832219" y="1431150"/>
                  </a:cubicBezTo>
                  <a:cubicBezTo>
                    <a:pt x="1740395" y="1426069"/>
                    <a:pt x="1646825" y="1432419"/>
                    <a:pt x="1554673" y="1427340"/>
                  </a:cubicBezTo>
                  <a:cubicBezTo>
                    <a:pt x="1499382" y="1423529"/>
                    <a:pt x="1445508" y="1426069"/>
                    <a:pt x="1390216" y="1423529"/>
                  </a:cubicBezTo>
                  <a:lnTo>
                    <a:pt x="1313659" y="1419719"/>
                  </a:lnTo>
                  <a:cubicBezTo>
                    <a:pt x="1298064" y="1419719"/>
                    <a:pt x="1283887" y="1420990"/>
                    <a:pt x="1268292" y="1420990"/>
                  </a:cubicBezTo>
                  <a:cubicBezTo>
                    <a:pt x="1228595" y="1419719"/>
                    <a:pt x="1119430" y="1420990"/>
                    <a:pt x="1079734" y="1419719"/>
                  </a:cubicBezTo>
                  <a:cubicBezTo>
                    <a:pt x="1051379" y="1418450"/>
                    <a:pt x="484288" y="1427340"/>
                    <a:pt x="455933" y="1426069"/>
                  </a:cubicBezTo>
                  <a:cubicBezTo>
                    <a:pt x="448845" y="1426069"/>
                    <a:pt x="440338" y="1427340"/>
                    <a:pt x="433250" y="1427340"/>
                  </a:cubicBezTo>
                  <a:cubicBezTo>
                    <a:pt x="416237" y="1427340"/>
                    <a:pt x="400642" y="1428609"/>
                    <a:pt x="383629" y="1428609"/>
                  </a:cubicBezTo>
                  <a:cubicBezTo>
                    <a:pt x="341097" y="1428609"/>
                    <a:pt x="299983" y="1427340"/>
                    <a:pt x="257451" y="1426069"/>
                  </a:cubicBezTo>
                  <a:cubicBezTo>
                    <a:pt x="231932" y="1424800"/>
                    <a:pt x="206413" y="1423529"/>
                    <a:pt x="182312" y="1422259"/>
                  </a:cubicBezTo>
                  <a:cubicBezTo>
                    <a:pt x="136944" y="1420990"/>
                    <a:pt x="91577" y="1419719"/>
                    <a:pt x="44792" y="1419719"/>
                  </a:cubicBezTo>
                  <a:cubicBezTo>
                    <a:pt x="34505" y="1419719"/>
                    <a:pt x="25615" y="1419719"/>
                    <a:pt x="15455" y="1418450"/>
                  </a:cubicBezTo>
                  <a:cubicBezTo>
                    <a:pt x="6565" y="1417179"/>
                    <a:pt x="1485" y="1410829"/>
                    <a:pt x="4025" y="1401940"/>
                  </a:cubicBezTo>
                  <a:cubicBezTo>
                    <a:pt x="12915" y="1370311"/>
                    <a:pt x="9105" y="1344134"/>
                    <a:pt x="7835" y="1316910"/>
                  </a:cubicBezTo>
                  <a:cubicBezTo>
                    <a:pt x="6565" y="1261415"/>
                    <a:pt x="2755" y="1206968"/>
                    <a:pt x="4025" y="1151473"/>
                  </a:cubicBezTo>
                  <a:cubicBezTo>
                    <a:pt x="1485" y="1082367"/>
                    <a:pt x="-3595" y="226911"/>
                    <a:pt x="4025" y="156757"/>
                  </a:cubicBezTo>
                  <a:cubicBezTo>
                    <a:pt x="5295" y="143145"/>
                    <a:pt x="4025" y="128486"/>
                    <a:pt x="5295" y="114874"/>
                  </a:cubicBezTo>
                  <a:cubicBezTo>
                    <a:pt x="6565" y="92886"/>
                    <a:pt x="9105" y="68803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34" y="30480"/>
                    <a:pt x="78818" y="29210"/>
                  </a:cubicBezTo>
                  <a:cubicBezTo>
                    <a:pt x="117096" y="25400"/>
                    <a:pt x="155375" y="22860"/>
                    <a:pt x="195071" y="20320"/>
                  </a:cubicBezTo>
                  <a:cubicBezTo>
                    <a:pt x="222008" y="17780"/>
                    <a:pt x="248945" y="16510"/>
                    <a:pt x="274464" y="13970"/>
                  </a:cubicBezTo>
                  <a:cubicBezTo>
                    <a:pt x="299983" y="11430"/>
                    <a:pt x="326920" y="8890"/>
                    <a:pt x="352439" y="8890"/>
                  </a:cubicBezTo>
                  <a:cubicBezTo>
                    <a:pt x="380794" y="7620"/>
                    <a:pt x="409148" y="10160"/>
                    <a:pt x="437503" y="8890"/>
                  </a:cubicBezTo>
                  <a:cubicBezTo>
                    <a:pt x="472946" y="8890"/>
                    <a:pt x="1115177" y="6350"/>
                    <a:pt x="1150620" y="5080"/>
                  </a:cubicBezTo>
                  <a:cubicBezTo>
                    <a:pt x="1184646" y="3810"/>
                    <a:pt x="1218671" y="2540"/>
                    <a:pt x="1254115" y="2540"/>
                  </a:cubicBezTo>
                  <a:cubicBezTo>
                    <a:pt x="1312241" y="1270"/>
                    <a:pt x="1368951" y="0"/>
                    <a:pt x="1427077" y="0"/>
                  </a:cubicBezTo>
                  <a:cubicBezTo>
                    <a:pt x="1451179" y="0"/>
                    <a:pt x="1476698" y="2540"/>
                    <a:pt x="1500799" y="2540"/>
                  </a:cubicBezTo>
                  <a:cubicBezTo>
                    <a:pt x="1567433" y="3810"/>
                    <a:pt x="1635483" y="5080"/>
                    <a:pt x="1702117" y="7620"/>
                  </a:cubicBezTo>
                  <a:cubicBezTo>
                    <a:pt x="1737560" y="8890"/>
                    <a:pt x="1773003" y="12700"/>
                    <a:pt x="1808446" y="16510"/>
                  </a:cubicBezTo>
                  <a:lnTo>
                    <a:pt x="1832219" y="16510"/>
                  </a:lnTo>
                  <a:cubicBezTo>
                    <a:pt x="1843649" y="17780"/>
                    <a:pt x="1852539" y="20320"/>
                    <a:pt x="1862699" y="21590"/>
                  </a:cubicBezTo>
                  <a:close/>
                  <a:moveTo>
                    <a:pt x="1872859" y="1414640"/>
                  </a:moveTo>
                  <a:cubicBezTo>
                    <a:pt x="1874129" y="1398129"/>
                    <a:pt x="1875399" y="1385429"/>
                    <a:pt x="1875399" y="1372729"/>
                  </a:cubicBezTo>
                  <a:cubicBezTo>
                    <a:pt x="1874129" y="1312722"/>
                    <a:pt x="1872859" y="1257227"/>
                    <a:pt x="1872859" y="1197544"/>
                  </a:cubicBezTo>
                  <a:cubicBezTo>
                    <a:pt x="1872859" y="1170321"/>
                    <a:pt x="1875399" y="1143097"/>
                    <a:pt x="1874129" y="1115873"/>
                  </a:cubicBezTo>
                  <a:cubicBezTo>
                    <a:pt x="1874129" y="1090743"/>
                    <a:pt x="1872859" y="1064567"/>
                    <a:pt x="1871589" y="1039437"/>
                  </a:cubicBezTo>
                  <a:cubicBezTo>
                    <a:pt x="1866509" y="1000695"/>
                    <a:pt x="1855079" y="198640"/>
                    <a:pt x="1855079" y="159899"/>
                  </a:cubicBezTo>
                  <a:cubicBezTo>
                    <a:pt x="1852539" y="127439"/>
                    <a:pt x="1849999" y="93933"/>
                    <a:pt x="1847459" y="61474"/>
                  </a:cubicBezTo>
                  <a:cubicBezTo>
                    <a:pt x="1846189" y="44450"/>
                    <a:pt x="1844919" y="43180"/>
                    <a:pt x="1828295" y="41910"/>
                  </a:cubicBezTo>
                  <a:cubicBezTo>
                    <a:pt x="1824041" y="41910"/>
                    <a:pt x="1821206" y="41910"/>
                    <a:pt x="1816953" y="40640"/>
                  </a:cubicBezTo>
                  <a:cubicBezTo>
                    <a:pt x="1781510" y="36830"/>
                    <a:pt x="1744649" y="31750"/>
                    <a:pt x="1709205" y="30480"/>
                  </a:cubicBezTo>
                  <a:cubicBezTo>
                    <a:pt x="1622724" y="26670"/>
                    <a:pt x="1534825" y="25400"/>
                    <a:pt x="1448343" y="22860"/>
                  </a:cubicBezTo>
                  <a:lnTo>
                    <a:pt x="1346267" y="22860"/>
                  </a:lnTo>
                  <a:cubicBezTo>
                    <a:pt x="1300900" y="22860"/>
                    <a:pt x="1255532" y="22860"/>
                    <a:pt x="1211583" y="24130"/>
                  </a:cubicBezTo>
                  <a:cubicBezTo>
                    <a:pt x="1173304" y="25400"/>
                    <a:pt x="528238" y="29210"/>
                    <a:pt x="489959" y="29210"/>
                  </a:cubicBezTo>
                  <a:cubicBezTo>
                    <a:pt x="427579" y="29210"/>
                    <a:pt x="365199" y="26670"/>
                    <a:pt x="302819" y="33020"/>
                  </a:cubicBezTo>
                  <a:cubicBezTo>
                    <a:pt x="270211" y="36830"/>
                    <a:pt x="239021" y="36830"/>
                    <a:pt x="207831" y="38100"/>
                  </a:cubicBezTo>
                  <a:cubicBezTo>
                    <a:pt x="153957" y="41910"/>
                    <a:pt x="100084" y="45720"/>
                    <a:pt x="46210" y="50800"/>
                  </a:cubicBezTo>
                  <a:cubicBezTo>
                    <a:pt x="33235" y="50800"/>
                    <a:pt x="30695" y="53097"/>
                    <a:pt x="29425" y="65662"/>
                  </a:cubicBezTo>
                  <a:cubicBezTo>
                    <a:pt x="28155" y="84510"/>
                    <a:pt x="28155" y="103357"/>
                    <a:pt x="26885" y="122204"/>
                  </a:cubicBezTo>
                  <a:cubicBezTo>
                    <a:pt x="25615" y="153616"/>
                    <a:pt x="23075" y="183981"/>
                    <a:pt x="21805" y="215393"/>
                  </a:cubicBezTo>
                  <a:cubicBezTo>
                    <a:pt x="16725" y="248899"/>
                    <a:pt x="23075" y="1067708"/>
                    <a:pt x="25615" y="1101214"/>
                  </a:cubicBezTo>
                  <a:cubicBezTo>
                    <a:pt x="25615" y="1136814"/>
                    <a:pt x="25615" y="1173462"/>
                    <a:pt x="26885" y="1209062"/>
                  </a:cubicBezTo>
                  <a:cubicBezTo>
                    <a:pt x="26885" y="1235239"/>
                    <a:pt x="29425" y="1261415"/>
                    <a:pt x="29425" y="1287592"/>
                  </a:cubicBezTo>
                  <a:cubicBezTo>
                    <a:pt x="29425" y="1315863"/>
                    <a:pt x="29425" y="1344134"/>
                    <a:pt x="28155" y="1372729"/>
                  </a:cubicBezTo>
                  <a:lnTo>
                    <a:pt x="28155" y="1382890"/>
                  </a:lnTo>
                  <a:cubicBezTo>
                    <a:pt x="28155" y="1393050"/>
                    <a:pt x="31965" y="1396860"/>
                    <a:pt x="40855" y="1396860"/>
                  </a:cubicBezTo>
                  <a:cubicBezTo>
                    <a:pt x="58969" y="1396860"/>
                    <a:pt x="78818" y="1398129"/>
                    <a:pt x="97248" y="1398129"/>
                  </a:cubicBezTo>
                  <a:cubicBezTo>
                    <a:pt x="124185" y="1398129"/>
                    <a:pt x="152539" y="1395590"/>
                    <a:pt x="179476" y="1398129"/>
                  </a:cubicBezTo>
                  <a:cubicBezTo>
                    <a:pt x="223426" y="1401940"/>
                    <a:pt x="267375" y="1404479"/>
                    <a:pt x="311325" y="1403210"/>
                  </a:cubicBezTo>
                  <a:cubicBezTo>
                    <a:pt x="339680" y="1401940"/>
                    <a:pt x="366616" y="1404479"/>
                    <a:pt x="394971" y="1404479"/>
                  </a:cubicBezTo>
                  <a:cubicBezTo>
                    <a:pt x="436085" y="1404479"/>
                    <a:pt x="477199" y="1403210"/>
                    <a:pt x="518313" y="1404479"/>
                  </a:cubicBezTo>
                  <a:cubicBezTo>
                    <a:pt x="579276" y="1405750"/>
                    <a:pt x="1248444" y="1395590"/>
                    <a:pt x="1310824" y="1398129"/>
                  </a:cubicBezTo>
                  <a:cubicBezTo>
                    <a:pt x="1337761" y="1399400"/>
                    <a:pt x="1364697" y="1400670"/>
                    <a:pt x="1390216" y="1400670"/>
                  </a:cubicBezTo>
                  <a:cubicBezTo>
                    <a:pt x="1437002" y="1403210"/>
                    <a:pt x="1482369" y="1399400"/>
                    <a:pt x="1529154" y="1403210"/>
                  </a:cubicBezTo>
                  <a:cubicBezTo>
                    <a:pt x="1567433" y="1405750"/>
                    <a:pt x="1605711" y="1405750"/>
                    <a:pt x="1643990" y="1408290"/>
                  </a:cubicBezTo>
                  <a:cubicBezTo>
                    <a:pt x="1700699" y="1412100"/>
                    <a:pt x="1757408" y="1414640"/>
                    <a:pt x="1814117" y="1415910"/>
                  </a:cubicBezTo>
                  <a:cubicBezTo>
                    <a:pt x="1834759" y="1415910"/>
                    <a:pt x="1852539" y="1414640"/>
                    <a:pt x="1872859" y="1414640"/>
                  </a:cubicBezTo>
                  <a:close/>
                </a:path>
              </a:pathLst>
            </a:custGeom>
            <a:solidFill>
              <a:srgbClr val="FFBEC4"/>
            </a:solidFill>
          </p:spPr>
        </p:sp>
      </p:grpSp>
      <p:sp>
        <p:nvSpPr>
          <p:cNvPr id="58" name="Freeform 58"/>
          <p:cNvSpPr/>
          <p:nvPr/>
        </p:nvSpPr>
        <p:spPr>
          <a:xfrm rot="1658374">
            <a:off x="12396556" y="6305767"/>
            <a:ext cx="307256" cy="808569"/>
          </a:xfrm>
          <a:custGeom>
            <a:avLst/>
            <a:gdLst/>
            <a:ahLst/>
            <a:cxnLst/>
            <a:rect l="l" t="t" r="r" b="b"/>
            <a:pathLst>
              <a:path w="307256" h="808569">
                <a:moveTo>
                  <a:pt x="0" y="0"/>
                </a:moveTo>
                <a:lnTo>
                  <a:pt x="307256" y="0"/>
                </a:lnTo>
                <a:lnTo>
                  <a:pt x="307256" y="808569"/>
                </a:lnTo>
                <a:lnTo>
                  <a:pt x="0" y="808569"/>
                </a:lnTo>
                <a:lnTo>
                  <a:pt x="0" y="0"/>
                </a:lnTo>
                <a:close/>
              </a:path>
            </a:pathLst>
          </a:custGeom>
          <a:blipFill>
            <a:blip r:embed="rId31" cstate="print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9" name="TextBox 59"/>
          <p:cNvSpPr txBox="1"/>
          <p:nvPr/>
        </p:nvSpPr>
        <p:spPr>
          <a:xfrm>
            <a:off x="12324917" y="7019870"/>
            <a:ext cx="2509636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000" b="1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Αξιοπιστία-Εγκυρότητα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3335350" y="6721106"/>
            <a:ext cx="2833216" cy="2225397"/>
            <a:chOff x="0" y="0"/>
            <a:chExt cx="1932334" cy="1517784"/>
          </a:xfrm>
        </p:grpSpPr>
        <p:sp>
          <p:nvSpPr>
            <p:cNvPr id="61" name="Freeform 61"/>
            <p:cNvSpPr/>
            <p:nvPr/>
          </p:nvSpPr>
          <p:spPr>
            <a:xfrm>
              <a:off x="39991" y="45156"/>
              <a:ext cx="1892342" cy="1471922"/>
            </a:xfrm>
            <a:custGeom>
              <a:avLst/>
              <a:gdLst/>
              <a:ahLst/>
              <a:cxnLst/>
              <a:rect l="l" t="t" r="r" b="b"/>
              <a:pathLst>
                <a:path w="1892342" h="1471922">
                  <a:moveTo>
                    <a:pt x="649" y="1442148"/>
                  </a:moveTo>
                  <a:cubicBezTo>
                    <a:pt x="-1891" y="1451038"/>
                    <a:pt x="3189" y="1457388"/>
                    <a:pt x="13092" y="1458658"/>
                  </a:cubicBezTo>
                  <a:cubicBezTo>
                    <a:pt x="24434" y="1459928"/>
                    <a:pt x="34358" y="1459928"/>
                    <a:pt x="45700" y="1459928"/>
                  </a:cubicBezTo>
                  <a:cubicBezTo>
                    <a:pt x="91068" y="1461198"/>
                    <a:pt x="136435" y="1461198"/>
                    <a:pt x="183220" y="1462468"/>
                  </a:cubicBezTo>
                  <a:cubicBezTo>
                    <a:pt x="208739" y="1463738"/>
                    <a:pt x="234258" y="1465008"/>
                    <a:pt x="258360" y="1466278"/>
                  </a:cubicBezTo>
                  <a:cubicBezTo>
                    <a:pt x="300891" y="1467548"/>
                    <a:pt x="342005" y="1467548"/>
                    <a:pt x="384537" y="1468818"/>
                  </a:cubicBezTo>
                  <a:cubicBezTo>
                    <a:pt x="401550" y="1468818"/>
                    <a:pt x="417145" y="1468818"/>
                    <a:pt x="434158" y="1467548"/>
                  </a:cubicBezTo>
                  <a:cubicBezTo>
                    <a:pt x="441246" y="1467548"/>
                    <a:pt x="449753" y="1466278"/>
                    <a:pt x="456842" y="1466278"/>
                  </a:cubicBezTo>
                  <a:cubicBezTo>
                    <a:pt x="485196" y="1467548"/>
                    <a:pt x="1052287" y="1458658"/>
                    <a:pt x="1080642" y="1459928"/>
                  </a:cubicBezTo>
                  <a:cubicBezTo>
                    <a:pt x="1120338" y="1461198"/>
                    <a:pt x="1229504" y="1461198"/>
                    <a:pt x="1269200" y="1461198"/>
                  </a:cubicBezTo>
                  <a:cubicBezTo>
                    <a:pt x="1284795" y="1461198"/>
                    <a:pt x="1298972" y="1459928"/>
                    <a:pt x="1314567" y="1459928"/>
                  </a:cubicBezTo>
                  <a:lnTo>
                    <a:pt x="1391125" y="1463738"/>
                  </a:lnTo>
                  <a:cubicBezTo>
                    <a:pt x="1446416" y="1466278"/>
                    <a:pt x="1500290" y="1463738"/>
                    <a:pt x="1555581" y="1467548"/>
                  </a:cubicBezTo>
                  <a:cubicBezTo>
                    <a:pt x="1647734" y="1472628"/>
                    <a:pt x="1741304" y="1466278"/>
                    <a:pt x="1828843" y="1471358"/>
                  </a:cubicBezTo>
                  <a:cubicBezTo>
                    <a:pt x="1849163" y="1472628"/>
                    <a:pt x="1869483" y="1471358"/>
                    <a:pt x="1892343" y="1471358"/>
                  </a:cubicBezTo>
                  <a:lnTo>
                    <a:pt x="1892343" y="1411668"/>
                  </a:lnTo>
                  <a:cubicBezTo>
                    <a:pt x="1891073" y="1351960"/>
                    <a:pt x="1889803" y="1299512"/>
                    <a:pt x="1889803" y="1243787"/>
                  </a:cubicBezTo>
                  <a:cubicBezTo>
                    <a:pt x="1889803" y="1179320"/>
                    <a:pt x="1893613" y="1113760"/>
                    <a:pt x="1887263" y="1049294"/>
                  </a:cubicBezTo>
                  <a:cubicBezTo>
                    <a:pt x="1879643" y="1006680"/>
                    <a:pt x="1868213" y="166426"/>
                    <a:pt x="1868213" y="123813"/>
                  </a:cubicBezTo>
                  <a:cubicBezTo>
                    <a:pt x="1865673" y="94311"/>
                    <a:pt x="1864403" y="63717"/>
                    <a:pt x="1861863" y="34215"/>
                  </a:cubicBezTo>
                  <a:cubicBezTo>
                    <a:pt x="1861863" y="25474"/>
                    <a:pt x="1860593" y="16732"/>
                    <a:pt x="1859323" y="5644"/>
                  </a:cubicBezTo>
                  <a:cubicBezTo>
                    <a:pt x="1849163" y="3104"/>
                    <a:pt x="1840273" y="1834"/>
                    <a:pt x="1830113" y="564"/>
                  </a:cubicBezTo>
                  <a:cubicBezTo>
                    <a:pt x="1822493" y="-706"/>
                    <a:pt x="1814873" y="564"/>
                    <a:pt x="1808523" y="564"/>
                  </a:cubicBezTo>
                  <a:lnTo>
                    <a:pt x="6004" y="5644"/>
                  </a:lnTo>
                  <a:lnTo>
                    <a:pt x="649" y="1442148"/>
                  </a:lnTo>
                  <a:close/>
                </a:path>
              </a:pathLst>
            </a:custGeom>
            <a:solidFill>
              <a:srgbClr val="2C2C2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11430" y="16510"/>
              <a:ext cx="1871374" cy="1463174"/>
            </a:xfrm>
            <a:custGeom>
              <a:avLst/>
              <a:gdLst/>
              <a:ahLst/>
              <a:cxnLst/>
              <a:rect l="l" t="t" r="r" b="b"/>
              <a:pathLst>
                <a:path w="1871374" h="1463174">
                  <a:moveTo>
                    <a:pt x="1871374" y="1463174"/>
                  </a:moveTo>
                  <a:lnTo>
                    <a:pt x="0" y="1455554"/>
                  </a:lnTo>
                  <a:lnTo>
                    <a:pt x="0" y="519592"/>
                  </a:lnTo>
                  <a:lnTo>
                    <a:pt x="7620" y="20320"/>
                  </a:lnTo>
                  <a:lnTo>
                    <a:pt x="931987" y="0"/>
                  </a:lnTo>
                  <a:lnTo>
                    <a:pt x="1849784" y="8890"/>
                  </a:lnTo>
                  <a:close/>
                </a:path>
              </a:pathLst>
            </a:custGeom>
            <a:solidFill>
              <a:srgbClr val="FED9F0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-215" y="0"/>
              <a:ext cx="1895718" cy="1489138"/>
            </a:xfrm>
            <a:custGeom>
              <a:avLst/>
              <a:gdLst/>
              <a:ahLst/>
              <a:cxnLst/>
              <a:rect l="l" t="t" r="r" b="b"/>
              <a:pathLst>
                <a:path w="1895718" h="1489138">
                  <a:moveTo>
                    <a:pt x="1862699" y="21590"/>
                  </a:moveTo>
                  <a:cubicBezTo>
                    <a:pt x="1863969" y="34290"/>
                    <a:pt x="1863969" y="44450"/>
                    <a:pt x="1865239" y="54240"/>
                  </a:cubicBezTo>
                  <a:cubicBezTo>
                    <a:pt x="1867779" y="83741"/>
                    <a:pt x="1869049" y="114336"/>
                    <a:pt x="1871589" y="143838"/>
                  </a:cubicBezTo>
                  <a:cubicBezTo>
                    <a:pt x="1871589" y="186451"/>
                    <a:pt x="1884289" y="1026705"/>
                    <a:pt x="1890639" y="1069318"/>
                  </a:cubicBezTo>
                  <a:cubicBezTo>
                    <a:pt x="1896989" y="1133785"/>
                    <a:pt x="1893179" y="1199345"/>
                    <a:pt x="1893179" y="1263811"/>
                  </a:cubicBezTo>
                  <a:cubicBezTo>
                    <a:pt x="1893179" y="1320630"/>
                    <a:pt x="1894449" y="1373077"/>
                    <a:pt x="1895719" y="1428884"/>
                  </a:cubicBezTo>
                  <a:lnTo>
                    <a:pt x="1895719" y="1488574"/>
                  </a:lnTo>
                  <a:cubicBezTo>
                    <a:pt x="1872859" y="1488574"/>
                    <a:pt x="1852539" y="1489844"/>
                    <a:pt x="1832219" y="1488574"/>
                  </a:cubicBezTo>
                  <a:cubicBezTo>
                    <a:pt x="1740395" y="1483494"/>
                    <a:pt x="1646825" y="1489844"/>
                    <a:pt x="1554673" y="1484764"/>
                  </a:cubicBezTo>
                  <a:cubicBezTo>
                    <a:pt x="1499382" y="1480954"/>
                    <a:pt x="1445508" y="1483494"/>
                    <a:pt x="1390216" y="1480954"/>
                  </a:cubicBezTo>
                  <a:lnTo>
                    <a:pt x="1313659" y="1477144"/>
                  </a:lnTo>
                  <a:cubicBezTo>
                    <a:pt x="1298064" y="1477144"/>
                    <a:pt x="1283887" y="1478414"/>
                    <a:pt x="1268292" y="1478414"/>
                  </a:cubicBezTo>
                  <a:cubicBezTo>
                    <a:pt x="1228595" y="1477144"/>
                    <a:pt x="1119430" y="1478414"/>
                    <a:pt x="1079734" y="1477144"/>
                  </a:cubicBezTo>
                  <a:cubicBezTo>
                    <a:pt x="1051379" y="1475874"/>
                    <a:pt x="484288" y="1484764"/>
                    <a:pt x="455933" y="1483494"/>
                  </a:cubicBezTo>
                  <a:cubicBezTo>
                    <a:pt x="448845" y="1483494"/>
                    <a:pt x="440338" y="1484764"/>
                    <a:pt x="433250" y="1484764"/>
                  </a:cubicBezTo>
                  <a:cubicBezTo>
                    <a:pt x="416237" y="1484764"/>
                    <a:pt x="400642" y="1486034"/>
                    <a:pt x="383629" y="1486034"/>
                  </a:cubicBezTo>
                  <a:cubicBezTo>
                    <a:pt x="341097" y="1486034"/>
                    <a:pt x="299983" y="1484764"/>
                    <a:pt x="257451" y="1483494"/>
                  </a:cubicBezTo>
                  <a:cubicBezTo>
                    <a:pt x="231932" y="1482224"/>
                    <a:pt x="206413" y="1480954"/>
                    <a:pt x="182312" y="1479684"/>
                  </a:cubicBezTo>
                  <a:cubicBezTo>
                    <a:pt x="136944" y="1478414"/>
                    <a:pt x="91577" y="1477144"/>
                    <a:pt x="44792" y="1477144"/>
                  </a:cubicBezTo>
                  <a:cubicBezTo>
                    <a:pt x="34505" y="1477144"/>
                    <a:pt x="25615" y="1477144"/>
                    <a:pt x="15455" y="1475874"/>
                  </a:cubicBezTo>
                  <a:cubicBezTo>
                    <a:pt x="6565" y="1474604"/>
                    <a:pt x="1485" y="1468254"/>
                    <a:pt x="4025" y="1459364"/>
                  </a:cubicBezTo>
                  <a:cubicBezTo>
                    <a:pt x="12915" y="1427710"/>
                    <a:pt x="9105" y="1400394"/>
                    <a:pt x="7835" y="1371984"/>
                  </a:cubicBezTo>
                  <a:cubicBezTo>
                    <a:pt x="6565" y="1314074"/>
                    <a:pt x="2755" y="1257255"/>
                    <a:pt x="4025" y="1199345"/>
                  </a:cubicBezTo>
                  <a:cubicBezTo>
                    <a:pt x="1485" y="1127229"/>
                    <a:pt x="-3595" y="234528"/>
                    <a:pt x="4025" y="161320"/>
                  </a:cubicBezTo>
                  <a:cubicBezTo>
                    <a:pt x="5295" y="147116"/>
                    <a:pt x="4025" y="131818"/>
                    <a:pt x="5295" y="117614"/>
                  </a:cubicBezTo>
                  <a:cubicBezTo>
                    <a:pt x="6565" y="94668"/>
                    <a:pt x="9105" y="69537"/>
                    <a:pt x="10375" y="44450"/>
                  </a:cubicBezTo>
                  <a:cubicBezTo>
                    <a:pt x="10375" y="41910"/>
                    <a:pt x="11645" y="39370"/>
                    <a:pt x="12915" y="38100"/>
                  </a:cubicBezTo>
                  <a:cubicBezTo>
                    <a:pt x="34505" y="35560"/>
                    <a:pt x="56134" y="30480"/>
                    <a:pt x="78818" y="29210"/>
                  </a:cubicBezTo>
                  <a:cubicBezTo>
                    <a:pt x="117096" y="25400"/>
                    <a:pt x="155375" y="22860"/>
                    <a:pt x="195071" y="20320"/>
                  </a:cubicBezTo>
                  <a:cubicBezTo>
                    <a:pt x="222008" y="17780"/>
                    <a:pt x="248945" y="16510"/>
                    <a:pt x="274464" y="13970"/>
                  </a:cubicBezTo>
                  <a:cubicBezTo>
                    <a:pt x="299983" y="11430"/>
                    <a:pt x="326920" y="8890"/>
                    <a:pt x="352439" y="8890"/>
                  </a:cubicBezTo>
                  <a:cubicBezTo>
                    <a:pt x="380794" y="7620"/>
                    <a:pt x="409148" y="10160"/>
                    <a:pt x="437503" y="8890"/>
                  </a:cubicBezTo>
                  <a:cubicBezTo>
                    <a:pt x="472946" y="8890"/>
                    <a:pt x="1115177" y="6350"/>
                    <a:pt x="1150620" y="5080"/>
                  </a:cubicBezTo>
                  <a:cubicBezTo>
                    <a:pt x="1184646" y="3810"/>
                    <a:pt x="1218671" y="2540"/>
                    <a:pt x="1254115" y="2540"/>
                  </a:cubicBezTo>
                  <a:cubicBezTo>
                    <a:pt x="1312241" y="1270"/>
                    <a:pt x="1368951" y="0"/>
                    <a:pt x="1427077" y="0"/>
                  </a:cubicBezTo>
                  <a:cubicBezTo>
                    <a:pt x="1451179" y="0"/>
                    <a:pt x="1476698" y="2540"/>
                    <a:pt x="1500799" y="2540"/>
                  </a:cubicBezTo>
                  <a:cubicBezTo>
                    <a:pt x="1567433" y="3810"/>
                    <a:pt x="1635483" y="5080"/>
                    <a:pt x="1702117" y="7620"/>
                  </a:cubicBezTo>
                  <a:cubicBezTo>
                    <a:pt x="1737560" y="8890"/>
                    <a:pt x="1773003" y="12700"/>
                    <a:pt x="1808446" y="16510"/>
                  </a:cubicBezTo>
                  <a:lnTo>
                    <a:pt x="1832219" y="16510"/>
                  </a:lnTo>
                  <a:cubicBezTo>
                    <a:pt x="1843649" y="17780"/>
                    <a:pt x="1852539" y="20320"/>
                    <a:pt x="1862699" y="21590"/>
                  </a:cubicBezTo>
                  <a:close/>
                  <a:moveTo>
                    <a:pt x="1872859" y="1472064"/>
                  </a:moveTo>
                  <a:cubicBezTo>
                    <a:pt x="1874129" y="1455554"/>
                    <a:pt x="1875399" y="1442854"/>
                    <a:pt x="1875399" y="1430154"/>
                  </a:cubicBezTo>
                  <a:cubicBezTo>
                    <a:pt x="1874129" y="1367614"/>
                    <a:pt x="1872859" y="1309703"/>
                    <a:pt x="1872859" y="1247422"/>
                  </a:cubicBezTo>
                  <a:cubicBezTo>
                    <a:pt x="1872859" y="1219013"/>
                    <a:pt x="1875399" y="1190603"/>
                    <a:pt x="1874129" y="1162194"/>
                  </a:cubicBezTo>
                  <a:cubicBezTo>
                    <a:pt x="1874129" y="1135971"/>
                    <a:pt x="1872859" y="1108654"/>
                    <a:pt x="1871589" y="1082430"/>
                  </a:cubicBezTo>
                  <a:cubicBezTo>
                    <a:pt x="1866509" y="1042002"/>
                    <a:pt x="1855079" y="205026"/>
                    <a:pt x="1855079" y="164598"/>
                  </a:cubicBezTo>
                  <a:cubicBezTo>
                    <a:pt x="1852539" y="130726"/>
                    <a:pt x="1849999" y="95761"/>
                    <a:pt x="1847459" y="61888"/>
                  </a:cubicBezTo>
                  <a:cubicBezTo>
                    <a:pt x="1846189" y="44450"/>
                    <a:pt x="1844919" y="43180"/>
                    <a:pt x="1828295" y="41910"/>
                  </a:cubicBezTo>
                  <a:cubicBezTo>
                    <a:pt x="1824041" y="41910"/>
                    <a:pt x="1821206" y="41910"/>
                    <a:pt x="1816953" y="40640"/>
                  </a:cubicBezTo>
                  <a:cubicBezTo>
                    <a:pt x="1781510" y="36830"/>
                    <a:pt x="1744649" y="31750"/>
                    <a:pt x="1709205" y="30480"/>
                  </a:cubicBezTo>
                  <a:cubicBezTo>
                    <a:pt x="1622724" y="26670"/>
                    <a:pt x="1534825" y="25400"/>
                    <a:pt x="1448343" y="22860"/>
                  </a:cubicBezTo>
                  <a:lnTo>
                    <a:pt x="1346267" y="22860"/>
                  </a:lnTo>
                  <a:cubicBezTo>
                    <a:pt x="1300900" y="22860"/>
                    <a:pt x="1255532" y="22860"/>
                    <a:pt x="1211583" y="24130"/>
                  </a:cubicBezTo>
                  <a:cubicBezTo>
                    <a:pt x="1173304" y="25400"/>
                    <a:pt x="528238" y="29210"/>
                    <a:pt x="489959" y="29210"/>
                  </a:cubicBezTo>
                  <a:cubicBezTo>
                    <a:pt x="427579" y="29210"/>
                    <a:pt x="365199" y="26670"/>
                    <a:pt x="302819" y="33020"/>
                  </a:cubicBezTo>
                  <a:cubicBezTo>
                    <a:pt x="270211" y="36830"/>
                    <a:pt x="239021" y="36830"/>
                    <a:pt x="207831" y="38100"/>
                  </a:cubicBezTo>
                  <a:cubicBezTo>
                    <a:pt x="153957" y="41910"/>
                    <a:pt x="100084" y="45720"/>
                    <a:pt x="46210" y="50800"/>
                  </a:cubicBezTo>
                  <a:cubicBezTo>
                    <a:pt x="33235" y="50800"/>
                    <a:pt x="30695" y="53147"/>
                    <a:pt x="29425" y="66259"/>
                  </a:cubicBezTo>
                  <a:cubicBezTo>
                    <a:pt x="28155" y="85927"/>
                    <a:pt x="28155" y="105595"/>
                    <a:pt x="26885" y="125262"/>
                  </a:cubicBezTo>
                  <a:cubicBezTo>
                    <a:pt x="25615" y="158042"/>
                    <a:pt x="23075" y="189729"/>
                    <a:pt x="21805" y="222509"/>
                  </a:cubicBezTo>
                  <a:cubicBezTo>
                    <a:pt x="16725" y="257474"/>
                    <a:pt x="23075" y="1111932"/>
                    <a:pt x="25615" y="1146897"/>
                  </a:cubicBezTo>
                  <a:cubicBezTo>
                    <a:pt x="25615" y="1184047"/>
                    <a:pt x="25615" y="1222291"/>
                    <a:pt x="26885" y="1259441"/>
                  </a:cubicBezTo>
                  <a:cubicBezTo>
                    <a:pt x="26885" y="1286757"/>
                    <a:pt x="29425" y="1314074"/>
                    <a:pt x="29425" y="1341390"/>
                  </a:cubicBezTo>
                  <a:cubicBezTo>
                    <a:pt x="29425" y="1370892"/>
                    <a:pt x="29425" y="1400394"/>
                    <a:pt x="28155" y="1430154"/>
                  </a:cubicBezTo>
                  <a:lnTo>
                    <a:pt x="28155" y="1440314"/>
                  </a:lnTo>
                  <a:cubicBezTo>
                    <a:pt x="28155" y="1450474"/>
                    <a:pt x="31965" y="1454284"/>
                    <a:pt x="40855" y="1454284"/>
                  </a:cubicBezTo>
                  <a:cubicBezTo>
                    <a:pt x="58969" y="1454284"/>
                    <a:pt x="78818" y="1455554"/>
                    <a:pt x="97248" y="1455554"/>
                  </a:cubicBezTo>
                  <a:cubicBezTo>
                    <a:pt x="124185" y="1455554"/>
                    <a:pt x="152539" y="1453014"/>
                    <a:pt x="179476" y="1455554"/>
                  </a:cubicBezTo>
                  <a:cubicBezTo>
                    <a:pt x="223426" y="1459364"/>
                    <a:pt x="267375" y="1461904"/>
                    <a:pt x="311325" y="1460634"/>
                  </a:cubicBezTo>
                  <a:cubicBezTo>
                    <a:pt x="339680" y="1459364"/>
                    <a:pt x="366616" y="1461904"/>
                    <a:pt x="394971" y="1461904"/>
                  </a:cubicBezTo>
                  <a:cubicBezTo>
                    <a:pt x="436085" y="1461904"/>
                    <a:pt x="477199" y="1460634"/>
                    <a:pt x="518313" y="1461904"/>
                  </a:cubicBezTo>
                  <a:cubicBezTo>
                    <a:pt x="579276" y="1463174"/>
                    <a:pt x="1248444" y="1453014"/>
                    <a:pt x="1310824" y="1455554"/>
                  </a:cubicBezTo>
                  <a:cubicBezTo>
                    <a:pt x="1337761" y="1456824"/>
                    <a:pt x="1364697" y="1458094"/>
                    <a:pt x="1390216" y="1458094"/>
                  </a:cubicBezTo>
                  <a:cubicBezTo>
                    <a:pt x="1437002" y="1460634"/>
                    <a:pt x="1482369" y="1456824"/>
                    <a:pt x="1529154" y="1460634"/>
                  </a:cubicBezTo>
                  <a:cubicBezTo>
                    <a:pt x="1567433" y="1463174"/>
                    <a:pt x="1605711" y="1463174"/>
                    <a:pt x="1643990" y="1465714"/>
                  </a:cubicBezTo>
                  <a:cubicBezTo>
                    <a:pt x="1700699" y="1469524"/>
                    <a:pt x="1757408" y="1472064"/>
                    <a:pt x="1814117" y="1473334"/>
                  </a:cubicBezTo>
                  <a:cubicBezTo>
                    <a:pt x="1834759" y="1473334"/>
                    <a:pt x="1852539" y="1472064"/>
                    <a:pt x="1872859" y="1472064"/>
                  </a:cubicBezTo>
                  <a:close/>
                </a:path>
              </a:pathLst>
            </a:custGeom>
            <a:solidFill>
              <a:srgbClr val="FED9F0"/>
            </a:solidFill>
          </p:spPr>
        </p:sp>
      </p:grpSp>
      <p:sp>
        <p:nvSpPr>
          <p:cNvPr id="64" name="Freeform 64"/>
          <p:cNvSpPr/>
          <p:nvPr/>
        </p:nvSpPr>
        <p:spPr>
          <a:xfrm rot="1658374">
            <a:off x="3529860" y="6240621"/>
            <a:ext cx="307256" cy="808569"/>
          </a:xfrm>
          <a:custGeom>
            <a:avLst/>
            <a:gdLst/>
            <a:ahLst/>
            <a:cxnLst/>
            <a:rect l="l" t="t" r="r" b="b"/>
            <a:pathLst>
              <a:path w="307256" h="808569">
                <a:moveTo>
                  <a:pt x="0" y="0"/>
                </a:moveTo>
                <a:lnTo>
                  <a:pt x="307256" y="0"/>
                </a:lnTo>
                <a:lnTo>
                  <a:pt x="307256" y="808569"/>
                </a:lnTo>
                <a:lnTo>
                  <a:pt x="0" y="808569"/>
                </a:lnTo>
                <a:lnTo>
                  <a:pt x="0" y="0"/>
                </a:lnTo>
                <a:close/>
              </a:path>
            </a:pathLst>
          </a:custGeom>
          <a:blipFill>
            <a:blip r:embed="rId33" cstate="print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5" name="Group 65"/>
          <p:cNvGrpSpPr/>
          <p:nvPr/>
        </p:nvGrpSpPr>
        <p:grpSpPr>
          <a:xfrm>
            <a:off x="2234468" y="5830635"/>
            <a:ext cx="285750" cy="28575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BCEE"/>
            </a:solidFill>
            <a:ln w="28575" cap="sq">
              <a:solidFill>
                <a:srgbClr val="2A2B39"/>
              </a:solidFill>
              <a:prstDash val="solid"/>
              <a:miter/>
            </a:ln>
          </p:spPr>
        </p:sp>
        <p:sp>
          <p:nvSpPr>
            <p:cNvPr id="67" name="TextBox 6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536" tIns="50536" rIns="50536" bIns="50536" rtlCol="0" anchor="ctr"/>
            <a:lstStyle/>
            <a:p>
              <a:pPr marL="0" lvl="0" indent="0" algn="ctr">
                <a:lnSpc>
                  <a:spcPts val="88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1161427" y="5830635"/>
            <a:ext cx="285750" cy="28575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C146"/>
            </a:solidFill>
            <a:ln w="28575" cap="sq">
              <a:solidFill>
                <a:srgbClr val="2A2B39"/>
              </a:solidFill>
              <a:prstDash val="solid"/>
              <a:miter/>
            </a:ln>
          </p:spPr>
        </p:sp>
        <p:sp>
          <p:nvSpPr>
            <p:cNvPr id="70" name="TextBox 7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536" tIns="50536" rIns="50536" bIns="50536" rtlCol="0" anchor="ctr"/>
            <a:lstStyle/>
            <a:p>
              <a:pPr marL="0" lvl="0" indent="0" algn="ctr">
                <a:lnSpc>
                  <a:spcPts val="88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3393167" y="5830635"/>
            <a:ext cx="285750" cy="28575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DF"/>
            </a:solidFill>
            <a:ln w="28575" cap="sq">
              <a:solidFill>
                <a:srgbClr val="2A2B39"/>
              </a:solidFill>
              <a:prstDash val="solid"/>
              <a:miter/>
            </a:ln>
          </p:spPr>
        </p:sp>
        <p:sp>
          <p:nvSpPr>
            <p:cNvPr id="73" name="TextBox 7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536" tIns="50536" rIns="50536" bIns="50536" rtlCol="0" anchor="ctr"/>
            <a:lstStyle/>
            <a:p>
              <a:pPr marL="0" lvl="0" indent="0" algn="ctr">
                <a:lnSpc>
                  <a:spcPts val="88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4466208" y="5830635"/>
            <a:ext cx="285750" cy="28575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ADF"/>
            </a:solidFill>
            <a:ln w="28575" cap="sq">
              <a:solidFill>
                <a:srgbClr val="2A2B39"/>
              </a:soli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536" tIns="50536" rIns="50536" bIns="50536" rtlCol="0" anchor="ctr"/>
            <a:lstStyle/>
            <a:p>
              <a:pPr marL="0" lvl="0" indent="0" algn="ctr">
                <a:lnSpc>
                  <a:spcPts val="88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697948" y="5830635"/>
            <a:ext cx="285750" cy="28575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E2E8"/>
            </a:solidFill>
            <a:ln w="28575" cap="sq">
              <a:solidFill>
                <a:srgbClr val="2A2B39"/>
              </a:soli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536" tIns="50536" rIns="50536" bIns="50536" rtlCol="0" anchor="ctr"/>
            <a:lstStyle/>
            <a:p>
              <a:pPr marL="0" lvl="0" indent="0" algn="ctr">
                <a:lnSpc>
                  <a:spcPts val="88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8929687" y="5830635"/>
            <a:ext cx="285750" cy="28575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AD175"/>
            </a:solidFill>
            <a:ln w="28575" cap="sq">
              <a:solidFill>
                <a:srgbClr val="2A2B39"/>
              </a:soli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536" tIns="50536" rIns="50536" bIns="50536" rtlCol="0" anchor="ctr"/>
            <a:lstStyle/>
            <a:p>
              <a:pPr marL="0" lvl="0" indent="0" algn="ctr">
                <a:lnSpc>
                  <a:spcPts val="88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3" name="Freeform 83"/>
          <p:cNvSpPr/>
          <p:nvPr/>
        </p:nvSpPr>
        <p:spPr>
          <a:xfrm rot="5400000">
            <a:off x="8849420" y="5879343"/>
            <a:ext cx="446285" cy="1215132"/>
          </a:xfrm>
          <a:custGeom>
            <a:avLst/>
            <a:gdLst/>
            <a:ahLst/>
            <a:cxnLst/>
            <a:rect l="l" t="t" r="r" b="b"/>
            <a:pathLst>
              <a:path w="446285" h="1215132">
                <a:moveTo>
                  <a:pt x="0" y="0"/>
                </a:moveTo>
                <a:lnTo>
                  <a:pt x="446285" y="0"/>
                </a:lnTo>
                <a:lnTo>
                  <a:pt x="446285" y="1215132"/>
                </a:lnTo>
                <a:lnTo>
                  <a:pt x="0" y="1215132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 rot="5400000">
            <a:off x="13299454" y="5879343"/>
            <a:ext cx="446285" cy="1215132"/>
          </a:xfrm>
          <a:custGeom>
            <a:avLst/>
            <a:gdLst/>
            <a:ahLst/>
            <a:cxnLst/>
            <a:rect l="l" t="t" r="r" b="b"/>
            <a:pathLst>
              <a:path w="446285" h="1215132">
                <a:moveTo>
                  <a:pt x="0" y="0"/>
                </a:moveTo>
                <a:lnTo>
                  <a:pt x="446285" y="0"/>
                </a:lnTo>
                <a:lnTo>
                  <a:pt x="446285" y="1215132"/>
                </a:lnTo>
                <a:lnTo>
                  <a:pt x="0" y="1215132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5" name="TextBox 85"/>
          <p:cNvSpPr txBox="1"/>
          <p:nvPr/>
        </p:nvSpPr>
        <p:spPr>
          <a:xfrm>
            <a:off x="12287272" y="7958903"/>
            <a:ext cx="2571768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54" lvl="1" indent="-259077" algn="l">
              <a:lnSpc>
                <a:spcPts val="3671"/>
              </a:lnSpc>
              <a:buFont typeface="Arial"/>
              <a:buChar char="•"/>
            </a:pPr>
            <a:r>
              <a:rPr lang="en-US" sz="2399" dirty="0" err="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Τιμιότητα</a:t>
            </a:r>
            <a:r>
              <a:rPr lang="en-US" sz="239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ειδικών</a:t>
            </a:r>
            <a:r>
              <a:rPr lang="en-US" sz="2399" dirty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</a:t>
            </a:r>
            <a:r>
              <a:rPr lang="el-GR" sz="2399" dirty="0" err="1" smtClean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ΕξΑΕ</a:t>
            </a:r>
            <a:endParaRPr lang="en-US" sz="239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  <p:sp>
        <p:nvSpPr>
          <p:cNvPr id="86" name="Freeform 86"/>
          <p:cNvSpPr/>
          <p:nvPr/>
        </p:nvSpPr>
        <p:spPr>
          <a:xfrm rot="5400000" flipH="1" flipV="1">
            <a:off x="2116472" y="4685211"/>
            <a:ext cx="521743" cy="1420587"/>
          </a:xfrm>
          <a:custGeom>
            <a:avLst/>
            <a:gdLst/>
            <a:ahLst/>
            <a:cxnLst/>
            <a:rect l="l" t="t" r="r" b="b"/>
            <a:pathLst>
              <a:path w="521743" h="1420587">
                <a:moveTo>
                  <a:pt x="521743" y="1420587"/>
                </a:moveTo>
                <a:lnTo>
                  <a:pt x="0" y="1420587"/>
                </a:lnTo>
                <a:lnTo>
                  <a:pt x="0" y="0"/>
                </a:lnTo>
                <a:lnTo>
                  <a:pt x="521743" y="0"/>
                </a:lnTo>
                <a:lnTo>
                  <a:pt x="521743" y="1420587"/>
                </a:lnTo>
                <a:close/>
              </a:path>
            </a:pathLst>
          </a:custGeom>
          <a:blipFill>
            <a:blip r:embed="rId29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87" name="TextBox 87"/>
          <p:cNvSpPr txBox="1"/>
          <p:nvPr/>
        </p:nvSpPr>
        <p:spPr>
          <a:xfrm>
            <a:off x="3643274" y="6759206"/>
            <a:ext cx="242823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l-GR" sz="3000" b="1" dirty="0" smtClean="0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Ε</a:t>
            </a:r>
            <a:r>
              <a:rPr lang="el-GR" sz="3000" b="1" dirty="0" smtClean="0">
                <a:solidFill>
                  <a:srgbClr val="2A2B39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ρευνητική διεργασία</a:t>
            </a:r>
            <a:endParaRPr lang="en-US" sz="3000" b="1" dirty="0">
              <a:solidFill>
                <a:srgbClr val="2A2B39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2951685" y="7848637"/>
            <a:ext cx="3600546" cy="102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2" lvl="1" indent="-291461" algn="l">
              <a:lnSpc>
                <a:spcPts val="4130"/>
              </a:lnSpc>
              <a:buFont typeface="Arial"/>
              <a:buChar char="•"/>
            </a:pPr>
            <a:r>
              <a:rPr lang="el-GR" sz="2699" dirty="0" smtClean="0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Ταξινόμηση σε άξονες</a:t>
            </a:r>
            <a:endParaRPr lang="en-US" sz="2699" dirty="0">
              <a:solidFill>
                <a:srgbClr val="000000"/>
              </a:solidFill>
              <a:latin typeface="Aristotelica Pro"/>
              <a:ea typeface="Aristotelica Pro"/>
              <a:cs typeface="Aristotelica Pro"/>
              <a:sym typeface="Aristotelica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-656862" y="980427"/>
            <a:ext cx="16472586" cy="139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2"/>
              </a:lnSpc>
              <a:spcBef>
                <a:spcPct val="0"/>
              </a:spcBef>
            </a:pPr>
            <a:r>
              <a:rPr lang="en-US" sz="5099" u="none" strike="noStrike" spc="362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Αποτελέσματα 1ου-2ου </a:t>
            </a:r>
          </a:p>
          <a:p>
            <a:pPr marL="0" lvl="0" indent="0" algn="ctr">
              <a:lnSpc>
                <a:spcPts val="5561"/>
              </a:lnSpc>
              <a:spcBef>
                <a:spcPct val="0"/>
              </a:spcBef>
            </a:pPr>
            <a:r>
              <a:rPr lang="en-US" sz="5399" u="none" strike="noStrike" spc="383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ερευνητικού ερωτήματος</a:t>
            </a:r>
          </a:p>
        </p:txBody>
      </p:sp>
      <p:sp>
        <p:nvSpPr>
          <p:cNvPr id="20" name="Freeform 20"/>
          <p:cNvSpPr/>
          <p:nvPr/>
        </p:nvSpPr>
        <p:spPr>
          <a:xfrm>
            <a:off x="3878894" y="6379211"/>
            <a:ext cx="523875" cy="523875"/>
          </a:xfrm>
          <a:custGeom>
            <a:avLst/>
            <a:gdLst/>
            <a:ahLst/>
            <a:cxnLst/>
            <a:rect l="l" t="t" r="r" b="b"/>
            <a:pathLst>
              <a:path w="523875" h="523875">
                <a:moveTo>
                  <a:pt x="0" y="0"/>
                </a:moveTo>
                <a:lnTo>
                  <a:pt x="523875" y="0"/>
                </a:lnTo>
                <a:lnTo>
                  <a:pt x="523875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792906" y="5585461"/>
            <a:ext cx="481965" cy="523875"/>
          </a:xfrm>
          <a:custGeom>
            <a:avLst/>
            <a:gdLst/>
            <a:ahLst/>
            <a:cxnLst/>
            <a:rect l="l" t="t" r="r" b="b"/>
            <a:pathLst>
              <a:path w="481965" h="523875">
                <a:moveTo>
                  <a:pt x="0" y="0"/>
                </a:moveTo>
                <a:lnTo>
                  <a:pt x="481965" y="0"/>
                </a:lnTo>
                <a:lnTo>
                  <a:pt x="481965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668341" y="4791711"/>
            <a:ext cx="517208" cy="523875"/>
          </a:xfrm>
          <a:custGeom>
            <a:avLst/>
            <a:gdLst/>
            <a:ahLst/>
            <a:cxnLst/>
            <a:rect l="l" t="t" r="r" b="b"/>
            <a:pathLst>
              <a:path w="517208" h="523875">
                <a:moveTo>
                  <a:pt x="0" y="0"/>
                </a:moveTo>
                <a:lnTo>
                  <a:pt x="517207" y="0"/>
                </a:lnTo>
                <a:lnTo>
                  <a:pt x="517207" y="523875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5816093" y="5127175"/>
            <a:ext cx="1246208" cy="1440571"/>
            <a:chOff x="0" y="0"/>
            <a:chExt cx="406400" cy="469783"/>
          </a:xfrm>
        </p:grpSpPr>
        <p:sp>
          <p:nvSpPr>
            <p:cNvPr id="24" name="Freeform 24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C0ACF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196380" y="5127175"/>
            <a:ext cx="1246208" cy="1440571"/>
            <a:chOff x="0" y="0"/>
            <a:chExt cx="406400" cy="469783"/>
          </a:xfrm>
        </p:grpSpPr>
        <p:sp>
          <p:nvSpPr>
            <p:cNvPr id="27" name="Freeform 27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EDC0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576666" y="5127175"/>
            <a:ext cx="1246208" cy="1440571"/>
            <a:chOff x="0" y="0"/>
            <a:chExt cx="406400" cy="469783"/>
          </a:xfrm>
        </p:grpSpPr>
        <p:sp>
          <p:nvSpPr>
            <p:cNvPr id="30" name="Freeform 30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FFBBE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956953" y="5127175"/>
            <a:ext cx="1246208" cy="1440571"/>
            <a:chOff x="0" y="0"/>
            <a:chExt cx="406400" cy="469783"/>
          </a:xfrm>
        </p:grpSpPr>
        <p:sp>
          <p:nvSpPr>
            <p:cNvPr id="33" name="Freeform 33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FFBEC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337240" y="5127175"/>
            <a:ext cx="1246208" cy="1440571"/>
            <a:chOff x="0" y="0"/>
            <a:chExt cx="406400" cy="469783"/>
          </a:xfrm>
        </p:grpSpPr>
        <p:sp>
          <p:nvSpPr>
            <p:cNvPr id="36" name="Freeform 36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FFA678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717526" y="5127175"/>
            <a:ext cx="1246208" cy="1440571"/>
            <a:chOff x="0" y="0"/>
            <a:chExt cx="406400" cy="469783"/>
          </a:xfrm>
        </p:grpSpPr>
        <p:sp>
          <p:nvSpPr>
            <p:cNvPr id="39" name="Freeform 39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FDDB3E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097813" y="5127175"/>
            <a:ext cx="1246208" cy="1440571"/>
            <a:chOff x="0" y="0"/>
            <a:chExt cx="406400" cy="469783"/>
          </a:xfrm>
        </p:grpSpPr>
        <p:sp>
          <p:nvSpPr>
            <p:cNvPr id="42" name="Freeform 42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E8E25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478100" y="5127175"/>
            <a:ext cx="1246208" cy="1440571"/>
            <a:chOff x="0" y="0"/>
            <a:chExt cx="406400" cy="469783"/>
          </a:xfrm>
        </p:grpSpPr>
        <p:sp>
          <p:nvSpPr>
            <p:cNvPr id="45" name="Freeform 45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ADE466"/>
            </a:solidFill>
            <a:ln cap="rnd">
              <a:noFill/>
              <a:prstDash val="solid"/>
              <a:round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8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858386" y="5127175"/>
            <a:ext cx="1246208" cy="1440571"/>
            <a:chOff x="0" y="0"/>
            <a:chExt cx="406400" cy="469783"/>
          </a:xfrm>
        </p:grpSpPr>
        <p:sp>
          <p:nvSpPr>
            <p:cNvPr id="48" name="Freeform 48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89E2E8"/>
            </a:solidFill>
            <a:ln cap="rnd">
              <a:noFill/>
              <a:prstDash val="solid"/>
              <a:round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8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38673" y="5127175"/>
            <a:ext cx="1246208" cy="1440571"/>
            <a:chOff x="0" y="0"/>
            <a:chExt cx="406400" cy="469783"/>
          </a:xfrm>
        </p:grpSpPr>
        <p:sp>
          <p:nvSpPr>
            <p:cNvPr id="51" name="Freeform 51"/>
            <p:cNvSpPr/>
            <p:nvPr/>
          </p:nvSpPr>
          <p:spPr>
            <a:xfrm>
              <a:off x="0" y="42973"/>
              <a:ext cx="313196" cy="383837"/>
            </a:xfrm>
            <a:custGeom>
              <a:avLst/>
              <a:gdLst/>
              <a:ahLst/>
              <a:cxnLst/>
              <a:rect l="l" t="t" r="r" b="b"/>
              <a:pathLst>
                <a:path w="313196" h="383837">
                  <a:moveTo>
                    <a:pt x="266556" y="111092"/>
                  </a:moveTo>
                  <a:lnTo>
                    <a:pt x="87964" y="7869"/>
                  </a:lnTo>
                  <a:cubicBezTo>
                    <a:pt x="69826" y="-2615"/>
                    <a:pt x="47471" y="-2623"/>
                    <a:pt x="29325" y="7848"/>
                  </a:cubicBezTo>
                  <a:cubicBezTo>
                    <a:pt x="11179" y="18319"/>
                    <a:pt x="0" y="37677"/>
                    <a:pt x="0" y="58627"/>
                  </a:cubicBezTo>
                  <a:moveTo>
                    <a:pt x="0" y="223610"/>
                  </a:moveTo>
                  <a:lnTo>
                    <a:pt x="0" y="325210"/>
                  </a:lnTo>
                  <a:cubicBezTo>
                    <a:pt x="0" y="346161"/>
                    <a:pt x="11179" y="365519"/>
                    <a:pt x="29325" y="375990"/>
                  </a:cubicBezTo>
                  <a:cubicBezTo>
                    <a:pt x="47471" y="386460"/>
                    <a:pt x="69826" y="386453"/>
                    <a:pt x="87964" y="375969"/>
                  </a:cubicBezTo>
                  <a:lnTo>
                    <a:pt x="266556" y="272746"/>
                  </a:lnTo>
                  <a:cubicBezTo>
                    <a:pt x="295419" y="256064"/>
                    <a:pt x="313196" y="225256"/>
                    <a:pt x="313196" y="191919"/>
                  </a:cubicBezTo>
                  <a:cubicBezTo>
                    <a:pt x="313196" y="158581"/>
                    <a:pt x="295419" y="127774"/>
                    <a:pt x="266556" y="111092"/>
                  </a:cubicBezTo>
                  <a:close/>
                </a:path>
              </a:pathLst>
            </a:custGeom>
            <a:solidFill>
              <a:srgbClr val="979B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174625"/>
              <a:ext cx="304800" cy="91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014596" y="3569425"/>
            <a:ext cx="2519390" cy="123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Παράθεση πληροφοριών/απόψεων (βιβλία &amp; άρθρα σε επιστημονικά περιοδικά)</a:t>
            </a:r>
          </a:p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Δεν γίνεται συγκριτική ανάλυση πληροφοριών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97516" y="3163102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1ος ερ. άξονας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219383" y="3571674"/>
            <a:ext cx="1726855" cy="98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Εύκολη πλοήγηση</a:t>
            </a:r>
          </a:p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Κουμπιά &amp; εικονίδια λειτουργικά &amp; κατανοητά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441663" y="3571674"/>
            <a:ext cx="1895577" cy="98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Υπάρχουν ανοιχτού τύπου ερωτήσεις (forum, δραστηρ. αφόρμησης)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315963" y="3163102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3ος ερ. άξονας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538243" y="3163102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5ος ερ. άξονας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663943" y="3571674"/>
            <a:ext cx="1921051" cy="123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Διατυπώνεται καθαρά ο σκοπός και τα προσδοκώμενα μαθησιακά αποτελέσματα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760523" y="3163102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7ος ερ. άξονας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889919" y="3569425"/>
            <a:ext cx="1878207" cy="73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Απλός &amp; κατανοητός ο τρόπος παρουσίασης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982804" y="3163102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9ος ερ. άξονας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2417481" y="6855461"/>
            <a:ext cx="2060618" cy="147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8511" lvl="1" indent="-139255" algn="l">
              <a:lnSpc>
                <a:spcPts val="1973"/>
              </a:lnSpc>
              <a:buFont typeface="Arial"/>
              <a:buChar char="•"/>
            </a:pPr>
            <a:r>
              <a:rPr lang="en-US" sz="128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Απλή κατανοητή παρουσίαση</a:t>
            </a:r>
          </a:p>
          <a:p>
            <a:pPr marL="278511" lvl="1" indent="-139255" algn="l">
              <a:lnSpc>
                <a:spcPts val="1973"/>
              </a:lnSpc>
              <a:buFont typeface="Arial"/>
              <a:buChar char="•"/>
            </a:pPr>
            <a:r>
              <a:rPr lang="en-US" sz="1289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Χρωματικές συνθέσεις βοηθούν στην αλληλεπίδραση</a:t>
            </a:r>
          </a:p>
          <a:p>
            <a:pPr marL="0" lvl="0" indent="0" algn="l">
              <a:lnSpc>
                <a:spcPts val="1973"/>
              </a:lnSpc>
            </a:pPr>
            <a:endParaRPr/>
          </a:p>
        </p:txBody>
      </p:sp>
      <p:sp>
        <p:nvSpPr>
          <p:cNvPr id="64" name="TextBox 64"/>
          <p:cNvSpPr txBox="1"/>
          <p:nvPr/>
        </p:nvSpPr>
        <p:spPr>
          <a:xfrm>
            <a:off x="5667646" y="6855461"/>
            <a:ext cx="2049880" cy="98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Παροχή συμβουλών για μελέτη Ε.Υ. κυρίως στις δραστηριότητες (επεξηγηματικά σχόλια)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560609" y="8387276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2ος ερ. άξονας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797843" y="8387276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4ος ερ. άξονας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8959349" y="6808838"/>
            <a:ext cx="1997604" cy="147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Ποικίλες δραστηριότητες ενθαρρύνουν αυτοαξιολόγηση και ανατροφοδότηση νέων δεδομένων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9035077" y="8387276"/>
            <a:ext cx="2207003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6ος ερ. άξονας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2196583" y="6808838"/>
            <a:ext cx="1921051" cy="98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Χρήση φιλικού χαρακτήρα (avatar) ενισχύει τη διαδικασία μάθησης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272311" y="8387276"/>
            <a:ext cx="1946754" cy="30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8ος ερ. άξονας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308258" y="6808838"/>
            <a:ext cx="1706417" cy="73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9065" lvl="1" indent="-139532" algn="l">
              <a:lnSpc>
                <a:spcPts val="1977"/>
              </a:lnSpc>
              <a:buFont typeface="Arial"/>
              <a:buChar char="•"/>
            </a:pPr>
            <a:r>
              <a:rPr lang="en-US" sz="1292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μικρός αριθμός εισαγωγικών δραστηριοτήτων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956181" y="8385388"/>
            <a:ext cx="1946754" cy="3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31"/>
              </a:lnSpc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10ος ερ. άξονας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 flipV="1">
            <a:off x="3276666" y="6614923"/>
            <a:ext cx="2746175" cy="18860"/>
          </a:xfrm>
          <a:prstGeom prst="line">
            <a:avLst/>
          </a:prstGeom>
          <a:ln w="19050" cap="flat">
            <a:solidFill>
              <a:srgbClr val="292F57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8769017" y="6617504"/>
            <a:ext cx="2746175" cy="21216"/>
          </a:xfrm>
          <a:prstGeom prst="line">
            <a:avLst/>
          </a:prstGeom>
          <a:ln w="19050" cap="flat">
            <a:solidFill>
              <a:srgbClr val="00889F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273760" y="5327124"/>
            <a:ext cx="2652124" cy="1311596"/>
          </a:xfrm>
          <a:custGeom>
            <a:avLst/>
            <a:gdLst/>
            <a:ahLst/>
            <a:cxnLst/>
            <a:rect l="l" t="t" r="r" b="b"/>
            <a:pathLst>
              <a:path w="2652124" h="1311596">
                <a:moveTo>
                  <a:pt x="0" y="0"/>
                </a:moveTo>
                <a:lnTo>
                  <a:pt x="2652124" y="0"/>
                </a:lnTo>
                <a:lnTo>
                  <a:pt x="2652124" y="1311596"/>
                </a:lnTo>
                <a:lnTo>
                  <a:pt x="0" y="13115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762740" y="5468996"/>
            <a:ext cx="1027853" cy="102785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6E4"/>
            </a:solidFill>
            <a:ln w="19050" cap="sq">
              <a:solidFill>
                <a:srgbClr val="F1F3FA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835" tIns="36835" rIns="36835" bIns="36835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019935" y="5327124"/>
            <a:ext cx="2652124" cy="1311596"/>
          </a:xfrm>
          <a:custGeom>
            <a:avLst/>
            <a:gdLst/>
            <a:ahLst/>
            <a:cxnLst/>
            <a:rect l="l" t="t" r="r" b="b"/>
            <a:pathLst>
              <a:path w="2652124" h="1311596">
                <a:moveTo>
                  <a:pt x="0" y="0"/>
                </a:moveTo>
                <a:lnTo>
                  <a:pt x="2652124" y="0"/>
                </a:lnTo>
                <a:lnTo>
                  <a:pt x="2652124" y="1311596"/>
                </a:lnTo>
                <a:lnTo>
                  <a:pt x="0" y="13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5508915" y="5468996"/>
            <a:ext cx="1027853" cy="102785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678"/>
            </a:solidFill>
            <a:ln w="19050" cap="sq">
              <a:solidFill>
                <a:srgbClr val="F1F3FA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835" tIns="36835" rIns="36835" bIns="36835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6766111" y="5327124"/>
            <a:ext cx="2652124" cy="1311596"/>
          </a:xfrm>
          <a:custGeom>
            <a:avLst/>
            <a:gdLst/>
            <a:ahLst/>
            <a:cxnLst/>
            <a:rect l="l" t="t" r="r" b="b"/>
            <a:pathLst>
              <a:path w="2652124" h="1311596">
                <a:moveTo>
                  <a:pt x="0" y="0"/>
                </a:moveTo>
                <a:lnTo>
                  <a:pt x="2652124" y="0"/>
                </a:lnTo>
                <a:lnTo>
                  <a:pt x="2652124" y="1311596"/>
                </a:lnTo>
                <a:lnTo>
                  <a:pt x="0" y="13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8255090" y="5468996"/>
            <a:ext cx="1027853" cy="102785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8E7"/>
            </a:solidFill>
            <a:ln w="19050" cap="sq">
              <a:solidFill>
                <a:srgbClr val="F1F3FA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835" tIns="36835" rIns="36835" bIns="36835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9512286" y="5327124"/>
            <a:ext cx="2652124" cy="1311596"/>
          </a:xfrm>
          <a:custGeom>
            <a:avLst/>
            <a:gdLst/>
            <a:ahLst/>
            <a:cxnLst/>
            <a:rect l="l" t="t" r="r" b="b"/>
            <a:pathLst>
              <a:path w="2652124" h="1311596">
                <a:moveTo>
                  <a:pt x="0" y="0"/>
                </a:moveTo>
                <a:lnTo>
                  <a:pt x="2652124" y="0"/>
                </a:lnTo>
                <a:lnTo>
                  <a:pt x="2652124" y="1311596"/>
                </a:lnTo>
                <a:lnTo>
                  <a:pt x="0" y="13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1001265" y="5468996"/>
            <a:ext cx="1027853" cy="102785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79D"/>
            </a:solidFill>
            <a:ln w="19050" cap="sq">
              <a:solidFill>
                <a:srgbClr val="F1F3FA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835" tIns="36835" rIns="36835" bIns="36835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2258461" y="5327124"/>
            <a:ext cx="2652124" cy="1311596"/>
          </a:xfrm>
          <a:custGeom>
            <a:avLst/>
            <a:gdLst/>
            <a:ahLst/>
            <a:cxnLst/>
            <a:rect l="l" t="t" r="r" b="b"/>
            <a:pathLst>
              <a:path w="2652124" h="1311596">
                <a:moveTo>
                  <a:pt x="0" y="0"/>
                </a:moveTo>
                <a:lnTo>
                  <a:pt x="2652124" y="0"/>
                </a:lnTo>
                <a:lnTo>
                  <a:pt x="2652124" y="1311596"/>
                </a:lnTo>
                <a:lnTo>
                  <a:pt x="0" y="131159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13747441" y="5468996"/>
            <a:ext cx="1027853" cy="1027853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CFA70"/>
            </a:solidFill>
            <a:ln w="19050" cap="sq">
              <a:solidFill>
                <a:srgbClr val="F1F3FA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835" tIns="36835" rIns="36835" bIns="36835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>
          <a:xfrm rot="-945395">
            <a:off x="13656456" y="6868412"/>
            <a:ext cx="2984448" cy="1791136"/>
          </a:xfrm>
          <a:prstGeom prst="rect">
            <a:avLst/>
          </a:prstGeom>
        </p:spPr>
      </p:pic>
      <p:sp>
        <p:nvSpPr>
          <p:cNvPr id="43" name="Freeform 43"/>
          <p:cNvSpPr/>
          <p:nvPr/>
        </p:nvSpPr>
        <p:spPr>
          <a:xfrm>
            <a:off x="1265249" y="2571801"/>
            <a:ext cx="3212889" cy="2317296"/>
          </a:xfrm>
          <a:custGeom>
            <a:avLst/>
            <a:gdLst/>
            <a:ahLst/>
            <a:cxnLst/>
            <a:rect l="l" t="t" r="r" b="b"/>
            <a:pathLst>
              <a:path w="3212889" h="2317296">
                <a:moveTo>
                  <a:pt x="0" y="0"/>
                </a:moveTo>
                <a:lnTo>
                  <a:pt x="3212889" y="0"/>
                </a:lnTo>
                <a:lnTo>
                  <a:pt x="3212889" y="2317296"/>
                </a:lnTo>
                <a:lnTo>
                  <a:pt x="0" y="231729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7108972" y="8421166"/>
            <a:ext cx="1956157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3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.</a:t>
            </a:r>
          </a:p>
        </p:txBody>
      </p:sp>
      <p:sp>
        <p:nvSpPr>
          <p:cNvPr id="45" name="Freeform 45"/>
          <p:cNvSpPr/>
          <p:nvPr/>
        </p:nvSpPr>
        <p:spPr>
          <a:xfrm>
            <a:off x="3276666" y="6974631"/>
            <a:ext cx="2906251" cy="2096134"/>
          </a:xfrm>
          <a:custGeom>
            <a:avLst/>
            <a:gdLst/>
            <a:ahLst/>
            <a:cxnLst/>
            <a:rect l="l" t="t" r="r" b="b"/>
            <a:pathLst>
              <a:path w="2906251" h="2096134">
                <a:moveTo>
                  <a:pt x="0" y="0"/>
                </a:moveTo>
                <a:lnTo>
                  <a:pt x="2906252" y="0"/>
                </a:lnTo>
                <a:lnTo>
                  <a:pt x="2906252" y="2096134"/>
                </a:lnTo>
                <a:lnTo>
                  <a:pt x="0" y="2096134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46" name="AutoShape 46"/>
          <p:cNvSpPr/>
          <p:nvPr/>
        </p:nvSpPr>
        <p:spPr>
          <a:xfrm flipV="1">
            <a:off x="6032367" y="5305572"/>
            <a:ext cx="2746175" cy="596"/>
          </a:xfrm>
          <a:prstGeom prst="line">
            <a:avLst/>
          </a:prstGeom>
          <a:ln w="19050" cap="flat">
            <a:solidFill>
              <a:srgbClr val="02C79D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47" name="AutoShape 47"/>
          <p:cNvSpPr/>
          <p:nvPr/>
        </p:nvSpPr>
        <p:spPr>
          <a:xfrm flipV="1">
            <a:off x="11505667" y="5305572"/>
            <a:ext cx="2746175" cy="596"/>
          </a:xfrm>
          <a:prstGeom prst="line">
            <a:avLst/>
          </a:prstGeom>
          <a:ln w="19050" cap="flat">
            <a:solidFill>
              <a:srgbClr val="02C79D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48" name="Freeform 48"/>
          <p:cNvSpPr/>
          <p:nvPr/>
        </p:nvSpPr>
        <p:spPr>
          <a:xfrm>
            <a:off x="5775950" y="2571801"/>
            <a:ext cx="3289179" cy="2372320"/>
          </a:xfrm>
          <a:custGeom>
            <a:avLst/>
            <a:gdLst/>
            <a:ahLst/>
            <a:cxnLst/>
            <a:rect l="l" t="t" r="r" b="b"/>
            <a:pathLst>
              <a:path w="3289179" h="2372320">
                <a:moveTo>
                  <a:pt x="0" y="0"/>
                </a:moveTo>
                <a:lnTo>
                  <a:pt x="3289179" y="0"/>
                </a:lnTo>
                <a:lnTo>
                  <a:pt x="3289179" y="2372320"/>
                </a:lnTo>
                <a:lnTo>
                  <a:pt x="0" y="2372320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8778542" y="7031781"/>
            <a:ext cx="2906251" cy="2096134"/>
          </a:xfrm>
          <a:custGeom>
            <a:avLst/>
            <a:gdLst/>
            <a:ahLst/>
            <a:cxnLst/>
            <a:rect l="l" t="t" r="r" b="b"/>
            <a:pathLst>
              <a:path w="2906251" h="2096134">
                <a:moveTo>
                  <a:pt x="0" y="0"/>
                </a:moveTo>
                <a:lnTo>
                  <a:pt x="2906251" y="0"/>
                </a:lnTo>
                <a:lnTo>
                  <a:pt x="2906251" y="2096134"/>
                </a:lnTo>
                <a:lnTo>
                  <a:pt x="0" y="2096134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1127571" y="2571801"/>
            <a:ext cx="3289179" cy="2372320"/>
          </a:xfrm>
          <a:custGeom>
            <a:avLst/>
            <a:gdLst/>
            <a:ahLst/>
            <a:cxnLst/>
            <a:rect l="l" t="t" r="r" b="b"/>
            <a:pathLst>
              <a:path w="3289179" h="2372320">
                <a:moveTo>
                  <a:pt x="0" y="0"/>
                </a:moveTo>
                <a:lnTo>
                  <a:pt x="3289179" y="0"/>
                </a:lnTo>
                <a:lnTo>
                  <a:pt x="3289179" y="2372320"/>
                </a:lnTo>
                <a:lnTo>
                  <a:pt x="0" y="237232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-656862" y="1357287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Συμπεράσματα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996934" y="5744797"/>
            <a:ext cx="55946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0"/>
              </a:lnSpc>
            </a:pPr>
            <a:r>
              <a:rPr lang="en-US" sz="3141" b="1" spc="1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743109" y="5744797"/>
            <a:ext cx="55946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0"/>
              </a:lnSpc>
            </a:pPr>
            <a:r>
              <a:rPr lang="en-US" sz="3141" b="1" spc="1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489284" y="5744797"/>
            <a:ext cx="55946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0"/>
              </a:lnSpc>
            </a:pPr>
            <a:r>
              <a:rPr lang="en-US" sz="3141" b="1" spc="1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237510" y="5744797"/>
            <a:ext cx="55946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0"/>
              </a:lnSpc>
            </a:pPr>
            <a:r>
              <a:rPr lang="en-US" sz="3141" b="1" spc="1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981635" y="5744797"/>
            <a:ext cx="55946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70"/>
              </a:lnSpc>
            </a:pPr>
            <a:r>
              <a:rPr lang="en-US" sz="3141" b="1" spc="1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080504" y="3198264"/>
            <a:ext cx="2392325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7359A6"/>
                </a:solidFill>
                <a:latin typeface="Proxima Nova"/>
                <a:ea typeface="Proxima Nova"/>
                <a:cs typeface="Proxima Nova"/>
                <a:sym typeface="Proxima Nova"/>
              </a:rPr>
              <a:t>κατανοητή παρουσίαση γνωστικού αντικειμένου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197560" y="7522958"/>
            <a:ext cx="1985357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FC7C2C"/>
                </a:solidFill>
                <a:latin typeface="Proxima Nova"/>
                <a:ea typeface="Proxima Nova"/>
                <a:cs typeface="Proxima Nova"/>
                <a:sym typeface="Proxima Nova"/>
              </a:rPr>
              <a:t>φιλικό περιβάλλον χρήσης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418235" y="7538510"/>
            <a:ext cx="2392325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02C79D"/>
                </a:solidFill>
                <a:latin typeface="Proxima Nova"/>
                <a:ea typeface="Proxima Nova"/>
                <a:cs typeface="Proxima Nova"/>
                <a:sym typeface="Proxima Nova"/>
              </a:rPr>
              <a:t>εμπλουτισμός γνώσεων για το θεατρικό παιχνίδι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093004" y="3235094"/>
            <a:ext cx="2864742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F0419F"/>
                </a:solidFill>
                <a:latin typeface="Proxima Nova"/>
                <a:ea typeface="Proxima Nova"/>
                <a:cs typeface="Proxima Nova"/>
                <a:sym typeface="Proxima Nova"/>
              </a:rPr>
              <a:t>υποστήριξη/καθοδήγηση εκπαιδευόμ. στη μελέτη του (ανατροφοδότηση &amp; αυτοαξιολόγηση)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771608" y="3156778"/>
            <a:ext cx="2354548" cy="132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74"/>
              </a:lnSpc>
            </a:pPr>
            <a:r>
              <a:rPr lang="en-US" sz="1910">
                <a:solidFill>
                  <a:srgbClr val="70B812"/>
                </a:solidFill>
                <a:latin typeface="Proxima Nova"/>
                <a:ea typeface="Proxima Nova"/>
                <a:cs typeface="Proxima Nova"/>
                <a:sym typeface="Proxima Nova"/>
              </a:rPr>
              <a:t>απλός/κατανοητός τρόπος παρουσίασης Ε.Υ., πλούσια πολυμεσικά στοιχεία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587547" y="6857017"/>
            <a:ext cx="27463093" cy="1154469"/>
            <a:chOff x="0" y="0"/>
            <a:chExt cx="36617458" cy="15392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04586" cy="1539293"/>
            </a:xfrm>
            <a:custGeom>
              <a:avLst/>
              <a:gdLst/>
              <a:ahLst/>
              <a:cxnLst/>
              <a:rect l="l" t="t" r="r" b="b"/>
              <a:pathLst>
                <a:path w="18404586" h="1539293">
                  <a:moveTo>
                    <a:pt x="0" y="0"/>
                  </a:moveTo>
                  <a:lnTo>
                    <a:pt x="18404586" y="0"/>
                  </a:lnTo>
                  <a:lnTo>
                    <a:pt x="18404586" y="1539293"/>
                  </a:lnTo>
                  <a:lnTo>
                    <a:pt x="0" y="1539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8212872" y="0"/>
              <a:ext cx="18404586" cy="1539293"/>
            </a:xfrm>
            <a:custGeom>
              <a:avLst/>
              <a:gdLst/>
              <a:ahLst/>
              <a:cxnLst/>
              <a:rect l="l" t="t" r="r" b="b"/>
              <a:pathLst>
                <a:path w="18404586" h="1539293">
                  <a:moveTo>
                    <a:pt x="0" y="0"/>
                  </a:moveTo>
                  <a:lnTo>
                    <a:pt x="18404586" y="0"/>
                  </a:lnTo>
                  <a:lnTo>
                    <a:pt x="18404586" y="1539293"/>
                  </a:lnTo>
                  <a:lnTo>
                    <a:pt x="0" y="1539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xmlns="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2117042" y="5672547"/>
            <a:ext cx="626631" cy="895187"/>
          </a:xfrm>
          <a:custGeom>
            <a:avLst/>
            <a:gdLst/>
            <a:ahLst/>
            <a:cxnLst/>
            <a:rect l="l" t="t" r="r" b="b"/>
            <a:pathLst>
              <a:path w="626631" h="895187">
                <a:moveTo>
                  <a:pt x="0" y="0"/>
                </a:moveTo>
                <a:lnTo>
                  <a:pt x="626631" y="0"/>
                </a:lnTo>
                <a:lnTo>
                  <a:pt x="626631" y="895187"/>
                </a:lnTo>
                <a:lnTo>
                  <a:pt x="0" y="8951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667977" y="5663022"/>
            <a:ext cx="626631" cy="895187"/>
          </a:xfrm>
          <a:custGeom>
            <a:avLst/>
            <a:gdLst/>
            <a:ahLst/>
            <a:cxnLst/>
            <a:rect l="l" t="t" r="r" b="b"/>
            <a:pathLst>
              <a:path w="626631" h="895187">
                <a:moveTo>
                  <a:pt x="0" y="0"/>
                </a:moveTo>
                <a:lnTo>
                  <a:pt x="626631" y="0"/>
                </a:lnTo>
                <a:lnTo>
                  <a:pt x="626631" y="895187"/>
                </a:lnTo>
                <a:lnTo>
                  <a:pt x="0" y="89518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2293474" y="6720134"/>
            <a:ext cx="273766" cy="27376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6E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44410" y="6748709"/>
            <a:ext cx="273766" cy="27376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66B5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9355796" y="5672547"/>
            <a:ext cx="626631" cy="895187"/>
          </a:xfrm>
          <a:custGeom>
            <a:avLst/>
            <a:gdLst/>
            <a:ahLst/>
            <a:cxnLst/>
            <a:rect l="l" t="t" r="r" b="b"/>
            <a:pathLst>
              <a:path w="626631" h="895187">
                <a:moveTo>
                  <a:pt x="0" y="0"/>
                </a:moveTo>
                <a:lnTo>
                  <a:pt x="626631" y="0"/>
                </a:lnTo>
                <a:lnTo>
                  <a:pt x="626631" y="895187"/>
                </a:lnTo>
                <a:lnTo>
                  <a:pt x="0" y="89518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418502" y="5672547"/>
            <a:ext cx="626631" cy="895187"/>
          </a:xfrm>
          <a:custGeom>
            <a:avLst/>
            <a:gdLst/>
            <a:ahLst/>
            <a:cxnLst/>
            <a:rect l="l" t="t" r="r" b="b"/>
            <a:pathLst>
              <a:path w="626631" h="895187">
                <a:moveTo>
                  <a:pt x="0" y="0"/>
                </a:moveTo>
                <a:lnTo>
                  <a:pt x="626631" y="0"/>
                </a:lnTo>
                <a:lnTo>
                  <a:pt x="626631" y="895187"/>
                </a:lnTo>
                <a:lnTo>
                  <a:pt x="0" y="89518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9532228" y="6856219"/>
            <a:ext cx="273766" cy="27376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B812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594935" y="6857017"/>
            <a:ext cx="273766" cy="27376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C2C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-656862" y="1357287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Περιορισμοί της έρευνας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05246" y="7079625"/>
            <a:ext cx="1050222" cy="960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40"/>
              </a:lnSpc>
            </a:pPr>
            <a:r>
              <a:rPr lang="en-US" sz="5764" b="1">
                <a:solidFill>
                  <a:srgbClr val="9366E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50603" y="7051030"/>
            <a:ext cx="1050222" cy="976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39"/>
              </a:lnSpc>
            </a:pPr>
            <a:r>
              <a:rPr lang="en-US" sz="5837" b="1">
                <a:solidFill>
                  <a:srgbClr val="E466B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44000" y="7051030"/>
            <a:ext cx="1050222" cy="976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39"/>
              </a:lnSpc>
            </a:pPr>
            <a:r>
              <a:rPr lang="en-US" sz="5837" b="1">
                <a:solidFill>
                  <a:srgbClr val="70B81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206706" y="7034735"/>
            <a:ext cx="1050222" cy="976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39"/>
              </a:lnSpc>
            </a:pPr>
            <a:r>
              <a:rPr lang="en-US" sz="5837" b="1">
                <a:solidFill>
                  <a:srgbClr val="FC7C2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76575" y="3664041"/>
            <a:ext cx="3171127" cy="158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7359A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Έλλειψη επιστημονικών ερευνών για το θεατρικό παιχνίδι στο πλαίσιο της ΕξΑΕ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023978" y="3664041"/>
            <a:ext cx="2068219" cy="158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0419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μικρό  και περιορισμένο το  δείγμα της έρευνας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31197" y="3664041"/>
            <a:ext cx="3275828" cy="198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5C9B0A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ανάλυση των δεδομένων ενδέχεται να εμπεριέχει στοιχεία υποκειμενικής ερμηνείας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984882" y="3762308"/>
            <a:ext cx="3493871" cy="158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C7C2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ΕξΑΕ ενδέχεται να περιορίζει τη βιωματική και σωματική διάσταση του θεατρικού παιχνιδιού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219910" y="4199851"/>
            <a:ext cx="6391805" cy="3518156"/>
          </a:xfrm>
          <a:custGeom>
            <a:avLst/>
            <a:gdLst/>
            <a:ahLst/>
            <a:cxnLst/>
            <a:rect l="l" t="t" r="r" b="b"/>
            <a:pathLst>
              <a:path w="6391805" h="3518156">
                <a:moveTo>
                  <a:pt x="0" y="0"/>
                </a:moveTo>
                <a:lnTo>
                  <a:pt x="6391805" y="0"/>
                </a:lnTo>
                <a:lnTo>
                  <a:pt x="6391805" y="3518156"/>
                </a:lnTo>
                <a:lnTo>
                  <a:pt x="0" y="351815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823985" y="3046755"/>
            <a:ext cx="5816775" cy="3766362"/>
          </a:xfrm>
          <a:custGeom>
            <a:avLst/>
            <a:gdLst/>
            <a:ahLst/>
            <a:cxnLst/>
            <a:rect l="l" t="t" r="r" b="b"/>
            <a:pathLst>
              <a:path w="5816775" h="3766362">
                <a:moveTo>
                  <a:pt x="0" y="0"/>
                </a:moveTo>
                <a:lnTo>
                  <a:pt x="5816775" y="0"/>
                </a:lnTo>
                <a:lnTo>
                  <a:pt x="5816775" y="3766362"/>
                </a:lnTo>
                <a:lnTo>
                  <a:pt x="0" y="37663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242980" y="4929936"/>
            <a:ext cx="1429532" cy="1509103"/>
          </a:xfrm>
          <a:custGeom>
            <a:avLst/>
            <a:gdLst/>
            <a:ahLst/>
            <a:cxnLst/>
            <a:rect l="l" t="t" r="r" b="b"/>
            <a:pathLst>
              <a:path w="1429532" h="1509103">
                <a:moveTo>
                  <a:pt x="0" y="0"/>
                </a:moveTo>
                <a:lnTo>
                  <a:pt x="1429532" y="0"/>
                </a:lnTo>
                <a:lnTo>
                  <a:pt x="1429532" y="1509103"/>
                </a:lnTo>
                <a:lnTo>
                  <a:pt x="0" y="1509103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-656862" y="1347762"/>
            <a:ext cx="16472586" cy="73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64"/>
              </a:lnSpc>
              <a:spcBef>
                <a:spcPct val="0"/>
              </a:spcBef>
            </a:pPr>
            <a:r>
              <a:rPr lang="en-US" sz="5499" spc="39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Προτάσεις για μελλοντικές έρευνες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54588" y="4638242"/>
            <a:ext cx="5721853" cy="217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7359A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Επιμορφωτικά σεμινάρια εκπαιδευτικών στη χρήση του θεατρικού παιχνιδιού και αξιοποίηση σύγχρονων τεχνολογικών εργαλείων στην ΕξΑΕ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53604" y="3880535"/>
            <a:ext cx="3957538" cy="217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9366E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Συγκριτική μελέτη της εφαρμογής του θεατρικού παιχνιδιού σε δια ζώσης και Εξ αποστάσεως περιβάλλοντα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7358" y="-2089686"/>
            <a:ext cx="3194716" cy="3730560"/>
          </a:xfrm>
          <a:custGeom>
            <a:avLst/>
            <a:gdLst/>
            <a:ahLst/>
            <a:cxnLst/>
            <a:rect l="l" t="t" r="r" b="b"/>
            <a:pathLst>
              <a:path w="3194716" h="3730560">
                <a:moveTo>
                  <a:pt x="0" y="0"/>
                </a:moveTo>
                <a:lnTo>
                  <a:pt x="3194716" y="0"/>
                </a:lnTo>
                <a:lnTo>
                  <a:pt x="3194716" y="3730560"/>
                </a:lnTo>
                <a:lnTo>
                  <a:pt x="0" y="3730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49708" y="3666924"/>
            <a:ext cx="2527578" cy="2588767"/>
          </a:xfrm>
          <a:custGeom>
            <a:avLst/>
            <a:gdLst/>
            <a:ahLst/>
            <a:cxnLst/>
            <a:rect l="l" t="t" r="r" b="b"/>
            <a:pathLst>
              <a:path w="2527578" h="2588767">
                <a:moveTo>
                  <a:pt x="0" y="0"/>
                </a:moveTo>
                <a:lnTo>
                  <a:pt x="2527578" y="0"/>
                </a:lnTo>
                <a:lnTo>
                  <a:pt x="2527578" y="2588767"/>
                </a:lnTo>
                <a:lnTo>
                  <a:pt x="0" y="2588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44298">
            <a:off x="14210498" y="9226558"/>
            <a:ext cx="3390950" cy="2120885"/>
          </a:xfrm>
          <a:custGeom>
            <a:avLst/>
            <a:gdLst/>
            <a:ahLst/>
            <a:cxnLst/>
            <a:rect l="l" t="t" r="r" b="b"/>
            <a:pathLst>
              <a:path w="3390950" h="2120885">
                <a:moveTo>
                  <a:pt x="0" y="0"/>
                </a:moveTo>
                <a:lnTo>
                  <a:pt x="3390949" y="0"/>
                </a:lnTo>
                <a:lnTo>
                  <a:pt x="3390949" y="2120884"/>
                </a:lnTo>
                <a:lnTo>
                  <a:pt x="0" y="2120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6531373"/>
            <a:ext cx="2672397" cy="2737092"/>
          </a:xfrm>
          <a:custGeom>
            <a:avLst/>
            <a:gdLst/>
            <a:ahLst/>
            <a:cxnLst/>
            <a:rect l="l" t="t" r="r" b="b"/>
            <a:pathLst>
              <a:path w="2672397" h="2737092">
                <a:moveTo>
                  <a:pt x="0" y="0"/>
                </a:moveTo>
                <a:lnTo>
                  <a:pt x="2672397" y="0"/>
                </a:lnTo>
                <a:lnTo>
                  <a:pt x="2672397" y="2737092"/>
                </a:lnTo>
                <a:lnTo>
                  <a:pt x="0" y="2737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427125" y="2987563"/>
            <a:ext cx="3623932" cy="3268127"/>
          </a:xfrm>
          <a:custGeom>
            <a:avLst/>
            <a:gdLst/>
            <a:ahLst/>
            <a:cxnLst/>
            <a:rect l="l" t="t" r="r" b="b"/>
            <a:pathLst>
              <a:path w="3623932" h="3268127">
                <a:moveTo>
                  <a:pt x="0" y="0"/>
                </a:moveTo>
                <a:lnTo>
                  <a:pt x="3623932" y="0"/>
                </a:lnTo>
                <a:lnTo>
                  <a:pt x="3623932" y="3268128"/>
                </a:lnTo>
                <a:lnTo>
                  <a:pt x="0" y="32681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-498530" y="8466616"/>
            <a:ext cx="1471092" cy="1583367"/>
          </a:xfrm>
          <a:custGeom>
            <a:avLst/>
            <a:gdLst/>
            <a:ahLst/>
            <a:cxnLst/>
            <a:rect l="l" t="t" r="r" b="b"/>
            <a:pathLst>
              <a:path w="1471092" h="1583367">
                <a:moveTo>
                  <a:pt x="0" y="0"/>
                </a:moveTo>
                <a:lnTo>
                  <a:pt x="1471092" y="0"/>
                </a:lnTo>
                <a:lnTo>
                  <a:pt x="1471092" y="1583368"/>
                </a:lnTo>
                <a:lnTo>
                  <a:pt x="0" y="15833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1884109" y="1640874"/>
            <a:ext cx="14651086" cy="7627591"/>
            <a:chOff x="0" y="0"/>
            <a:chExt cx="19534781" cy="10170121"/>
          </a:xfrm>
        </p:grpSpPr>
        <p:grpSp>
          <p:nvGrpSpPr>
            <p:cNvPr id="9" name="Group 9"/>
            <p:cNvGrpSpPr/>
            <p:nvPr/>
          </p:nvGrpSpPr>
          <p:grpSpPr>
            <a:xfrm>
              <a:off x="301413" y="242310"/>
              <a:ext cx="19233367" cy="9927811"/>
              <a:chOff x="0" y="0"/>
              <a:chExt cx="15540775" cy="802178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5476034" cy="7958282"/>
              </a:xfrm>
              <a:custGeom>
                <a:avLst/>
                <a:gdLst/>
                <a:ahLst/>
                <a:cxnLst/>
                <a:rect l="l" t="t" r="r" b="b"/>
                <a:pathLst>
                  <a:path w="15476034" h="7958282">
                    <a:moveTo>
                      <a:pt x="15384565" y="7958282"/>
                    </a:moveTo>
                    <a:lnTo>
                      <a:pt x="92710" y="7958282"/>
                    </a:lnTo>
                    <a:cubicBezTo>
                      <a:pt x="41910" y="7958282"/>
                      <a:pt x="0" y="7916372"/>
                      <a:pt x="0" y="786557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5383295" y="0"/>
                    </a:lnTo>
                    <a:cubicBezTo>
                      <a:pt x="15434095" y="0"/>
                      <a:pt x="15476006" y="41910"/>
                      <a:pt x="15476006" y="92710"/>
                    </a:cubicBezTo>
                    <a:lnTo>
                      <a:pt x="15476006" y="7864302"/>
                    </a:lnTo>
                    <a:cubicBezTo>
                      <a:pt x="15477275" y="7916372"/>
                      <a:pt x="15435365" y="7958282"/>
                      <a:pt x="15384565" y="7958282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5540775" cy="8021782"/>
              </a:xfrm>
              <a:custGeom>
                <a:avLst/>
                <a:gdLst/>
                <a:ahLst/>
                <a:cxnLst/>
                <a:rect l="l" t="t" r="r" b="b"/>
                <a:pathLst>
                  <a:path w="15540775" h="8021782">
                    <a:moveTo>
                      <a:pt x="15416315" y="59690"/>
                    </a:moveTo>
                    <a:cubicBezTo>
                      <a:pt x="15451875" y="59690"/>
                      <a:pt x="15481085" y="88900"/>
                      <a:pt x="15481085" y="124460"/>
                    </a:cubicBezTo>
                    <a:lnTo>
                      <a:pt x="15481085" y="7897322"/>
                    </a:lnTo>
                    <a:cubicBezTo>
                      <a:pt x="15481085" y="7932882"/>
                      <a:pt x="15451875" y="7962092"/>
                      <a:pt x="15416315" y="7962092"/>
                    </a:cubicBezTo>
                    <a:lnTo>
                      <a:pt x="124460" y="7962092"/>
                    </a:lnTo>
                    <a:cubicBezTo>
                      <a:pt x="88900" y="7962092"/>
                      <a:pt x="59690" y="7932882"/>
                      <a:pt x="59690" y="789732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5416315" y="59690"/>
                    </a:lnTo>
                    <a:moveTo>
                      <a:pt x="1541631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897322"/>
                    </a:lnTo>
                    <a:cubicBezTo>
                      <a:pt x="0" y="7965902"/>
                      <a:pt x="55880" y="8021782"/>
                      <a:pt x="124460" y="8021782"/>
                    </a:cubicBezTo>
                    <a:lnTo>
                      <a:pt x="15416315" y="8021782"/>
                    </a:lnTo>
                    <a:cubicBezTo>
                      <a:pt x="15484895" y="8021782"/>
                      <a:pt x="15540775" y="7965902"/>
                      <a:pt x="15540775" y="7897322"/>
                    </a:cubicBezTo>
                    <a:lnTo>
                      <a:pt x="15540775" y="124460"/>
                    </a:lnTo>
                    <a:cubicBezTo>
                      <a:pt x="15540775" y="55880"/>
                      <a:pt x="15484895" y="0"/>
                      <a:pt x="1541631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9188833" cy="9894343"/>
              <a:chOff x="0" y="0"/>
              <a:chExt cx="15482709" cy="798335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5417968" cy="7919853"/>
              </a:xfrm>
              <a:custGeom>
                <a:avLst/>
                <a:gdLst/>
                <a:ahLst/>
                <a:cxnLst/>
                <a:rect l="l" t="t" r="r" b="b"/>
                <a:pathLst>
                  <a:path w="15417968" h="7919853">
                    <a:moveTo>
                      <a:pt x="15326499" y="7919853"/>
                    </a:moveTo>
                    <a:lnTo>
                      <a:pt x="92710" y="7919853"/>
                    </a:lnTo>
                    <a:cubicBezTo>
                      <a:pt x="41910" y="7919853"/>
                      <a:pt x="0" y="7877943"/>
                      <a:pt x="0" y="782714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5325229" y="0"/>
                    </a:lnTo>
                    <a:cubicBezTo>
                      <a:pt x="15376029" y="0"/>
                      <a:pt x="15417940" y="41910"/>
                      <a:pt x="15417940" y="92710"/>
                    </a:cubicBezTo>
                    <a:lnTo>
                      <a:pt x="15417940" y="7825873"/>
                    </a:lnTo>
                    <a:cubicBezTo>
                      <a:pt x="15419209" y="7877943"/>
                      <a:pt x="15377299" y="7919853"/>
                      <a:pt x="15326499" y="791985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5482709" cy="7983354"/>
              </a:xfrm>
              <a:custGeom>
                <a:avLst/>
                <a:gdLst/>
                <a:ahLst/>
                <a:cxnLst/>
                <a:rect l="l" t="t" r="r" b="b"/>
                <a:pathLst>
                  <a:path w="15482709" h="7983354">
                    <a:moveTo>
                      <a:pt x="15358249" y="59690"/>
                    </a:moveTo>
                    <a:cubicBezTo>
                      <a:pt x="15393809" y="59690"/>
                      <a:pt x="15423020" y="88900"/>
                      <a:pt x="15423020" y="124460"/>
                    </a:cubicBezTo>
                    <a:lnTo>
                      <a:pt x="15423020" y="7858893"/>
                    </a:lnTo>
                    <a:cubicBezTo>
                      <a:pt x="15423020" y="7894454"/>
                      <a:pt x="15393809" y="7923664"/>
                      <a:pt x="15358249" y="7923664"/>
                    </a:cubicBezTo>
                    <a:lnTo>
                      <a:pt x="124460" y="7923664"/>
                    </a:lnTo>
                    <a:cubicBezTo>
                      <a:pt x="88900" y="7923664"/>
                      <a:pt x="59690" y="7894454"/>
                      <a:pt x="59690" y="785889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5358249" y="59690"/>
                    </a:lnTo>
                    <a:moveTo>
                      <a:pt x="153582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858893"/>
                    </a:lnTo>
                    <a:cubicBezTo>
                      <a:pt x="0" y="7927473"/>
                      <a:pt x="55880" y="7983354"/>
                      <a:pt x="124460" y="7983354"/>
                    </a:cubicBezTo>
                    <a:lnTo>
                      <a:pt x="15358249" y="7983354"/>
                    </a:lnTo>
                    <a:cubicBezTo>
                      <a:pt x="15426829" y="7983354"/>
                      <a:pt x="15482709" y="7927473"/>
                      <a:pt x="15482709" y="7858893"/>
                    </a:cubicBezTo>
                    <a:lnTo>
                      <a:pt x="15482709" y="124460"/>
                    </a:lnTo>
                    <a:cubicBezTo>
                      <a:pt x="15482709" y="55880"/>
                      <a:pt x="15426829" y="0"/>
                      <a:pt x="1535824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16535194" y="-1159053"/>
            <a:ext cx="2703897" cy="2910261"/>
          </a:xfrm>
          <a:custGeom>
            <a:avLst/>
            <a:gdLst/>
            <a:ahLst/>
            <a:cxnLst/>
            <a:rect l="l" t="t" r="r" b="b"/>
            <a:pathLst>
              <a:path w="2703897" h="2910261">
                <a:moveTo>
                  <a:pt x="0" y="0"/>
                </a:moveTo>
                <a:lnTo>
                  <a:pt x="2703897" y="0"/>
                </a:lnTo>
                <a:lnTo>
                  <a:pt x="2703897" y="2910260"/>
                </a:lnTo>
                <a:lnTo>
                  <a:pt x="0" y="2910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6789475" y="-289042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2" y="0"/>
                </a:lnTo>
                <a:lnTo>
                  <a:pt x="45536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3190683" y="2617611"/>
            <a:ext cx="11655805" cy="443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34"/>
              </a:lnSpc>
              <a:spcBef>
                <a:spcPct val="0"/>
              </a:spcBef>
            </a:pPr>
            <a:r>
              <a:rPr lang="en-US" sz="11199" spc="79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Ευχαριστώ</a:t>
            </a:r>
            <a:r>
              <a:rPr lang="en-US" sz="11199" spc="79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11199" spc="79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πολύ</a:t>
            </a:r>
            <a:r>
              <a:rPr lang="en-US" sz="11199" spc="79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11199" spc="79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για</a:t>
            </a:r>
            <a:r>
              <a:rPr lang="en-US" sz="11199" spc="79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11199" spc="79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την</a:t>
            </a:r>
            <a:r>
              <a:rPr lang="en-US" sz="11199" spc="79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11199" spc="79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προσοχή</a:t>
            </a:r>
            <a:r>
              <a:rPr lang="en-US" sz="11199" spc="79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11199" spc="79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σας</a:t>
            </a:r>
            <a:r>
              <a:rPr lang="en-US" sz="11199" spc="795" dirty="0" smtClean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!</a:t>
            </a:r>
            <a:r>
              <a:rPr lang="el-GR" sz="11199" spc="795" dirty="0" smtClean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!!</a:t>
            </a:r>
            <a:endParaRPr lang="en-US" sz="11199" spc="795" dirty="0">
              <a:solidFill>
                <a:srgbClr val="000000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sp>
        <p:nvSpPr>
          <p:cNvPr id="18" name="17 - Καρδιά"/>
          <p:cNvSpPr/>
          <p:nvPr/>
        </p:nvSpPr>
        <p:spPr>
          <a:xfrm>
            <a:off x="13930346" y="7286640"/>
            <a:ext cx="1357322" cy="1143008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10" name="Group 10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15816089" y="8278727"/>
            <a:ext cx="1390656" cy="120987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-4036465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Ευχαριστίες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34919" y="3315928"/>
            <a:ext cx="8237190" cy="226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Στην τριμελή επιτροπή επίβλεψης</a:t>
            </a:r>
          </a:p>
          <a:p>
            <a:pPr algn="ctr">
              <a:lnSpc>
                <a:spcPts val="6019"/>
              </a:lnSpc>
            </a:pPr>
            <a:endParaRPr/>
          </a:p>
          <a:p>
            <a:pPr algn="ctr">
              <a:lnSpc>
                <a:spcPts val="6019"/>
              </a:lnSpc>
              <a:spcBef>
                <a:spcPct val="0"/>
              </a:spcBef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2534919" y="4954773"/>
            <a:ext cx="6013591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Στην οικογένειά μου</a:t>
            </a:r>
          </a:p>
        </p:txBody>
      </p:sp>
      <p:sp>
        <p:nvSpPr>
          <p:cNvPr id="26" name="25 - Αστέρι 5 ακτινών"/>
          <p:cNvSpPr/>
          <p:nvPr/>
        </p:nvSpPr>
        <p:spPr>
          <a:xfrm>
            <a:off x="1357258" y="3214674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Αστέρι 5 ακτινών"/>
          <p:cNvSpPr/>
          <p:nvPr/>
        </p:nvSpPr>
        <p:spPr>
          <a:xfrm>
            <a:off x="1428696" y="4929186"/>
            <a:ext cx="785818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441601" y="7821066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7" y="0"/>
                </a:lnTo>
                <a:lnTo>
                  <a:pt x="2372637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-5042808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Σκοπός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3706" y="2022084"/>
            <a:ext cx="14905572" cy="3944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5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Ο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σκοπός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της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παρούσας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εργασίας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ήταν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ο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σχεδιασμός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, η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ανάπτυξη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και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η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αποτίμηση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εξ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αποστάσεως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εκπαιδευτικού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υλικού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διδασκαλίας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του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θεατρικού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παιχνιδιού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στο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νηπιαγωγείο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σε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ενήλικες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εκπαιδευτικούς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πρωτοβάθμιας</a:t>
            </a:r>
            <a:r>
              <a:rPr lang="en-US" sz="39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εκπαίδευσης</a:t>
            </a:r>
            <a:endParaRPr lang="en-US" sz="3999" dirty="0">
              <a:solidFill>
                <a:srgbClr val="000000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907707" y="4908142"/>
            <a:ext cx="16078550" cy="1777425"/>
          </a:xfrm>
          <a:custGeom>
            <a:avLst/>
            <a:gdLst/>
            <a:ahLst/>
            <a:cxnLst/>
            <a:rect l="l" t="t" r="r" b="b"/>
            <a:pathLst>
              <a:path w="16078550" h="1777425">
                <a:moveTo>
                  <a:pt x="0" y="0"/>
                </a:moveTo>
                <a:lnTo>
                  <a:pt x="16078550" y="0"/>
                </a:lnTo>
                <a:lnTo>
                  <a:pt x="16078550" y="1777425"/>
                </a:lnTo>
                <a:lnTo>
                  <a:pt x="0" y="17774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3276595" y="5335238"/>
            <a:ext cx="923232" cy="923232"/>
            <a:chOff x="0" y="0"/>
            <a:chExt cx="1230976" cy="123097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30976" cy="123097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FB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72684" y="72684"/>
              <a:ext cx="1085607" cy="108560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8100" cap="rnd">
                <a:solidFill>
                  <a:srgbClr val="01045F"/>
                </a:solidFill>
                <a:prstDash val="dash"/>
                <a:round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238432" y="238432"/>
              <a:ext cx="754112" cy="754112"/>
              <a:chOff x="0" y="0"/>
              <a:chExt cx="108388" cy="10838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F684CB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10161" y="-18414"/>
                <a:ext cx="88065" cy="116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7579431" y="5241429"/>
            <a:ext cx="923232" cy="923232"/>
            <a:chOff x="0" y="0"/>
            <a:chExt cx="1230976" cy="1230976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230976" cy="1230976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FB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2684" y="72684"/>
              <a:ext cx="1085607" cy="1085607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8100" cap="rnd">
                <a:solidFill>
                  <a:srgbClr val="000000"/>
                </a:solidFill>
                <a:prstDash val="dash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238432" y="238432"/>
              <a:ext cx="754112" cy="754112"/>
              <a:chOff x="0" y="0"/>
              <a:chExt cx="108388" cy="108388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95CD4D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0161" y="-18414"/>
                <a:ext cx="88065" cy="116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2281763" y="4681884"/>
            <a:ext cx="923232" cy="923232"/>
            <a:chOff x="0" y="0"/>
            <a:chExt cx="1230976" cy="1230976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1230976" cy="1230976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FBFF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2684" y="72684"/>
              <a:ext cx="1085607" cy="1085607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8100" cap="rnd">
                <a:solidFill>
                  <a:srgbClr val="000000"/>
                </a:solidFill>
                <a:prstDash val="dash"/>
                <a:round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38432" y="238432"/>
              <a:ext cx="754112" cy="754112"/>
              <a:chOff x="0" y="0"/>
              <a:chExt cx="108388" cy="10838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8388" cy="108388"/>
              </a:xfrm>
              <a:custGeom>
                <a:avLst/>
                <a:gdLst/>
                <a:ahLst/>
                <a:cxnLst/>
                <a:rect l="l" t="t" r="r" b="b"/>
                <a:pathLst>
                  <a:path w="108388" h="108388">
                    <a:moveTo>
                      <a:pt x="54194" y="0"/>
                    </a:moveTo>
                    <a:cubicBezTo>
                      <a:pt x="24263" y="0"/>
                      <a:pt x="0" y="24263"/>
                      <a:pt x="0" y="54194"/>
                    </a:cubicBezTo>
                    <a:cubicBezTo>
                      <a:pt x="0" y="84124"/>
                      <a:pt x="24263" y="108388"/>
                      <a:pt x="54194" y="108388"/>
                    </a:cubicBezTo>
                    <a:cubicBezTo>
                      <a:pt x="84124" y="108388"/>
                      <a:pt x="108388" y="84124"/>
                      <a:pt x="108388" y="54194"/>
                    </a:cubicBezTo>
                    <a:cubicBezTo>
                      <a:pt x="108388" y="24263"/>
                      <a:pt x="84124" y="0"/>
                      <a:pt x="54194" y="0"/>
                    </a:cubicBezTo>
                    <a:close/>
                  </a:path>
                </a:pathLst>
              </a:custGeom>
              <a:solidFill>
                <a:srgbClr val="BC9FF1"/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0161" y="-18414"/>
                <a:ext cx="88065" cy="1166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1" name="AutoShape 51"/>
          <p:cNvSpPr/>
          <p:nvPr/>
        </p:nvSpPr>
        <p:spPr>
          <a:xfrm>
            <a:off x="3709636" y="4800879"/>
            <a:ext cx="0" cy="534359"/>
          </a:xfrm>
          <a:prstGeom prst="line">
            <a:avLst/>
          </a:prstGeom>
          <a:ln w="57150" cap="rnd">
            <a:solidFill>
              <a:srgbClr val="E466B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>
            <a:off x="8069622" y="6151208"/>
            <a:ext cx="0" cy="534359"/>
          </a:xfrm>
          <a:prstGeom prst="line">
            <a:avLst/>
          </a:prstGeom>
          <a:ln w="57150" cap="rnd">
            <a:solidFill>
              <a:srgbClr val="95CD4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>
            <a:off x="12777979" y="4147524"/>
            <a:ext cx="0" cy="534359"/>
          </a:xfrm>
          <a:prstGeom prst="line">
            <a:avLst/>
          </a:prstGeom>
          <a:ln w="57150" cap="rnd">
            <a:solidFill>
              <a:srgbClr val="9366E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Freeform 54"/>
          <p:cNvSpPr/>
          <p:nvPr/>
        </p:nvSpPr>
        <p:spPr>
          <a:xfrm>
            <a:off x="16109845" y="7740511"/>
            <a:ext cx="876412" cy="1883101"/>
          </a:xfrm>
          <a:custGeom>
            <a:avLst/>
            <a:gdLst/>
            <a:ahLst/>
            <a:cxnLst/>
            <a:rect l="l" t="t" r="r" b="b"/>
            <a:pathLst>
              <a:path w="876412" h="1883101">
                <a:moveTo>
                  <a:pt x="0" y="0"/>
                </a:moveTo>
                <a:lnTo>
                  <a:pt x="876412" y="0"/>
                </a:lnTo>
                <a:lnTo>
                  <a:pt x="876412" y="1883101"/>
                </a:lnTo>
                <a:lnTo>
                  <a:pt x="0" y="1883101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55" name="Picture 55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>
          <a:xfrm>
            <a:off x="15897870" y="8612234"/>
            <a:ext cx="1227093" cy="1257152"/>
          </a:xfrm>
          <a:prstGeom prst="rect">
            <a:avLst/>
          </a:prstGeom>
        </p:spPr>
      </p:pic>
      <p:sp>
        <p:nvSpPr>
          <p:cNvPr id="56" name="Freeform 56"/>
          <p:cNvSpPr/>
          <p:nvPr/>
        </p:nvSpPr>
        <p:spPr>
          <a:xfrm>
            <a:off x="9324440" y="6685567"/>
            <a:ext cx="1328331" cy="1161686"/>
          </a:xfrm>
          <a:custGeom>
            <a:avLst/>
            <a:gdLst/>
            <a:ahLst/>
            <a:cxnLst/>
            <a:rect l="l" t="t" r="r" b="b"/>
            <a:pathLst>
              <a:path w="1328331" h="1161686">
                <a:moveTo>
                  <a:pt x="0" y="0"/>
                </a:moveTo>
                <a:lnTo>
                  <a:pt x="1328331" y="0"/>
                </a:lnTo>
                <a:lnTo>
                  <a:pt x="1328331" y="1161686"/>
                </a:lnTo>
                <a:lnTo>
                  <a:pt x="0" y="1161686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 rot="63595">
            <a:off x="1040188" y="3334434"/>
            <a:ext cx="1269174" cy="1253838"/>
          </a:xfrm>
          <a:custGeom>
            <a:avLst/>
            <a:gdLst/>
            <a:ahLst/>
            <a:cxnLst/>
            <a:rect l="l" t="t" r="r" b="b"/>
            <a:pathLst>
              <a:path w="1269174" h="1253838">
                <a:moveTo>
                  <a:pt x="0" y="0"/>
                </a:moveTo>
                <a:lnTo>
                  <a:pt x="1269175" y="0"/>
                </a:lnTo>
                <a:lnTo>
                  <a:pt x="1269175" y="1253838"/>
                </a:lnTo>
                <a:lnTo>
                  <a:pt x="0" y="1253838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print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4295612" y="3355612"/>
            <a:ext cx="1029486" cy="791913"/>
          </a:xfrm>
          <a:custGeom>
            <a:avLst/>
            <a:gdLst/>
            <a:ahLst/>
            <a:cxnLst/>
            <a:rect l="l" t="t" r="r" b="b"/>
            <a:pathLst>
              <a:path w="1029486" h="791913">
                <a:moveTo>
                  <a:pt x="0" y="0"/>
                </a:moveTo>
                <a:lnTo>
                  <a:pt x="1029486" y="0"/>
                </a:lnTo>
                <a:lnTo>
                  <a:pt x="1029486" y="791912"/>
                </a:lnTo>
                <a:lnTo>
                  <a:pt x="0" y="791912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print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9"/>
          <p:cNvSpPr txBox="1"/>
          <p:nvPr/>
        </p:nvSpPr>
        <p:spPr>
          <a:xfrm>
            <a:off x="-489359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Συνεισφορά της διπλωματικής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454818" y="4037257"/>
            <a:ext cx="2509636" cy="47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5"/>
              </a:lnSpc>
              <a:spcBef>
                <a:spcPct val="0"/>
              </a:spcBef>
            </a:pPr>
            <a:r>
              <a:rPr lang="en-US" sz="301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Θεωρητική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6814804" y="7070459"/>
            <a:ext cx="2509636" cy="47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5"/>
              </a:lnSpc>
              <a:spcBef>
                <a:spcPct val="0"/>
              </a:spcBef>
            </a:pPr>
            <a:r>
              <a:rPr lang="en-US" sz="301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Ερευνητική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229171" y="3444699"/>
            <a:ext cx="2900991" cy="47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5"/>
              </a:lnSpc>
            </a:pPr>
            <a:r>
              <a:rPr lang="en-US" sz="301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Εκπαιδευτική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113347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62613"/>
            <a:chOff x="0" y="0"/>
            <a:chExt cx="9883932" cy="13297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29741"/>
            </a:xfrm>
            <a:custGeom>
              <a:avLst/>
              <a:gdLst/>
              <a:ahLst/>
              <a:cxnLst/>
              <a:rect l="l" t="t" r="r" b="b"/>
              <a:pathLst>
                <a:path w="9883932" h="1329741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306104"/>
                  </a:lnTo>
                  <a:cubicBezTo>
                    <a:pt x="9883932" y="1319158"/>
                    <a:pt x="9873349" y="1329741"/>
                    <a:pt x="9860295" y="1329741"/>
                  </a:cubicBezTo>
                  <a:lnTo>
                    <a:pt x="23637" y="1329741"/>
                  </a:lnTo>
                  <a:cubicBezTo>
                    <a:pt x="10583" y="1329741"/>
                    <a:pt x="0" y="1319158"/>
                    <a:pt x="0" y="1306104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4879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27869" y="2756033"/>
            <a:ext cx="12802293" cy="1496509"/>
            <a:chOff x="0" y="0"/>
            <a:chExt cx="3371797" cy="3941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371797" cy="394142"/>
            </a:xfrm>
            <a:custGeom>
              <a:avLst/>
              <a:gdLst/>
              <a:ahLst/>
              <a:cxnLst/>
              <a:rect l="l" t="t" r="r" b="b"/>
              <a:pathLst>
                <a:path w="3371797" h="394142">
                  <a:moveTo>
                    <a:pt x="0" y="0"/>
                  </a:moveTo>
                  <a:lnTo>
                    <a:pt x="3371797" y="0"/>
                  </a:lnTo>
                  <a:lnTo>
                    <a:pt x="3371797" y="394142"/>
                  </a:lnTo>
                  <a:lnTo>
                    <a:pt x="0" y="394142"/>
                  </a:lnTo>
                  <a:close/>
                </a:path>
              </a:pathLst>
            </a:custGeom>
            <a:solidFill>
              <a:srgbClr val="C7D5FD"/>
            </a:solidFill>
            <a:ln cap="sq">
              <a:noFill/>
              <a:prstDash val="sysDot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3371797" cy="422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-935514" y="130063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Ερευνητικά</a:t>
            </a:r>
            <a:r>
              <a:rPr lang="en-US" sz="5999" spc="42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5999" spc="42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Ερωτήματα</a:t>
            </a:r>
            <a:r>
              <a:rPr lang="en-US" sz="5999" spc="42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(</a:t>
            </a:r>
            <a:r>
              <a:rPr lang="en-US" sz="5999" spc="425" dirty="0" smtClean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1/2)</a:t>
            </a:r>
            <a:endParaRPr lang="en-US" sz="5999" spc="425" dirty="0">
              <a:solidFill>
                <a:srgbClr val="000000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27869" y="2727627"/>
            <a:ext cx="12503124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1256C4"/>
                </a:solidFill>
                <a:latin typeface="Comic Sans"/>
                <a:ea typeface="Comic Sans"/>
                <a:cs typeface="Comic Sans"/>
                <a:sym typeface="Comic Sans"/>
              </a:rPr>
              <a:t>Πρώτο</a:t>
            </a:r>
            <a:r>
              <a:rPr lang="en-US" sz="37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: Το εκπαιδευτικό υλικό διέπεται από τις αρχές και τη μεθοδολογία της εξ αποστάσεως εκπαίδευσης;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23985" y="4309692"/>
            <a:ext cx="16472586" cy="444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/>
          </a:p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Διακρίνεται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επιστημονική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συνοχή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&amp;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επαρκής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τεκμηρίωση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;</a:t>
            </a:r>
          </a:p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Είναι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εύχρηστο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Ε.Υ.;</a:t>
            </a:r>
          </a:p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Υπάρχει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καθοδήγηση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&amp;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υποστήριξη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του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εκπαιδευόμενου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στη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μελέτη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του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;</a:t>
            </a:r>
          </a:p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Υπάρχει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αλληλεπίδραση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του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εκπαιδευόμενου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με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Ε.Υ.;</a:t>
            </a:r>
          </a:p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Παρέχεται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η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δυνατότητα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αυτοαξιολόγησης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και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αναστοχασμού;</a:t>
            </a:r>
          </a:p>
          <a:p>
            <a:pPr algn="l">
              <a:lnSpc>
                <a:spcPts val="4479"/>
              </a:lnSpc>
            </a:pP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Είναι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φανερός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ο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σκοπός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&amp;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τα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προσδοκώμενα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μαθησιακά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αποτελέσματα</a:t>
            </a:r>
            <a:r>
              <a:rPr lang="en-US" sz="3199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;</a:t>
            </a:r>
          </a:p>
          <a:p>
            <a:pPr algn="l">
              <a:lnSpc>
                <a:spcPts val="4899"/>
              </a:lnSpc>
            </a:pPr>
            <a:endParaRPr/>
          </a:p>
        </p:txBody>
      </p:sp>
      <p:grpSp>
        <p:nvGrpSpPr>
          <p:cNvPr id="26" name="Group 26"/>
          <p:cNvGrpSpPr/>
          <p:nvPr/>
        </p:nvGrpSpPr>
        <p:grpSpPr>
          <a:xfrm>
            <a:off x="1363706" y="4900242"/>
            <a:ext cx="273766" cy="27376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6E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63706" y="5499458"/>
            <a:ext cx="273766" cy="27376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79CFF">
                    <a:alpha val="100000"/>
                  </a:srgbClr>
                </a:gs>
                <a:gs pos="16667">
                  <a:srgbClr val="8AE2E9">
                    <a:alpha val="100000"/>
                  </a:srgbClr>
                </a:gs>
                <a:gs pos="33333">
                  <a:srgbClr val="ADE467">
                    <a:alpha val="100000"/>
                  </a:srgbClr>
                </a:gs>
                <a:gs pos="50000">
                  <a:srgbClr val="FFD30B">
                    <a:alpha val="100000"/>
                  </a:srgbClr>
                </a:gs>
                <a:gs pos="66667">
                  <a:srgbClr val="FF8C51">
                    <a:alpha val="100000"/>
                  </a:srgbClr>
                </a:gs>
                <a:gs pos="83333">
                  <a:srgbClr val="FFBBE6">
                    <a:alpha val="100000"/>
                  </a:srgbClr>
                </a:gs>
                <a:gs pos="100000">
                  <a:srgbClr val="EDC0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63706" y="6039924"/>
            <a:ext cx="273766" cy="27376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A02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63706" y="6685567"/>
            <a:ext cx="273766" cy="27376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D4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63706" y="7226033"/>
            <a:ext cx="273766" cy="27376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C1E8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63706" y="7797382"/>
            <a:ext cx="273766" cy="27376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3737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62613"/>
            <a:chOff x="0" y="0"/>
            <a:chExt cx="9883932" cy="13297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29741"/>
            </a:xfrm>
            <a:custGeom>
              <a:avLst/>
              <a:gdLst/>
              <a:ahLst/>
              <a:cxnLst/>
              <a:rect l="l" t="t" r="r" b="b"/>
              <a:pathLst>
                <a:path w="9883932" h="1329741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306104"/>
                  </a:lnTo>
                  <a:cubicBezTo>
                    <a:pt x="9883932" y="1319158"/>
                    <a:pt x="9873349" y="1329741"/>
                    <a:pt x="9860295" y="1329741"/>
                  </a:cubicBezTo>
                  <a:lnTo>
                    <a:pt x="23637" y="1329741"/>
                  </a:lnTo>
                  <a:cubicBezTo>
                    <a:pt x="10583" y="1329741"/>
                    <a:pt x="0" y="1319158"/>
                    <a:pt x="0" y="1306104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4879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15573437" y="8172450"/>
            <a:ext cx="2032625" cy="131254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-932066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Ερευνητικά</a:t>
            </a:r>
            <a:r>
              <a:rPr lang="en-US" sz="5999" spc="42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</a:t>
            </a:r>
            <a:r>
              <a:rPr lang="en-US" sz="5999" spc="425" dirty="0" err="1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Ερωτήματα</a:t>
            </a:r>
            <a:r>
              <a:rPr lang="en-US" sz="5999" spc="425" dirty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 (</a:t>
            </a:r>
            <a:r>
              <a:rPr lang="en-US" sz="5999" spc="425" dirty="0" smtClean="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2/2)</a:t>
            </a:r>
            <a:endParaRPr lang="en-US" sz="5999" spc="425" dirty="0">
              <a:solidFill>
                <a:srgbClr val="000000"/>
              </a:solidFill>
              <a:latin typeface="Comic Sans"/>
              <a:ea typeface="Comic Sans"/>
              <a:cs typeface="Comic Sans"/>
              <a:sym typeface="Comic San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037858" y="2819325"/>
            <a:ext cx="13092304" cy="1436817"/>
            <a:chOff x="0" y="0"/>
            <a:chExt cx="3448179" cy="3784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448179" cy="378421"/>
            </a:xfrm>
            <a:custGeom>
              <a:avLst/>
              <a:gdLst/>
              <a:ahLst/>
              <a:cxnLst/>
              <a:rect l="l" t="t" r="r" b="b"/>
              <a:pathLst>
                <a:path w="3448179" h="378421">
                  <a:moveTo>
                    <a:pt x="0" y="0"/>
                  </a:moveTo>
                  <a:lnTo>
                    <a:pt x="3448179" y="0"/>
                  </a:lnTo>
                  <a:lnTo>
                    <a:pt x="3448179" y="378421"/>
                  </a:lnTo>
                  <a:lnTo>
                    <a:pt x="0" y="378421"/>
                  </a:lnTo>
                  <a:close/>
                </a:path>
              </a:pathLst>
            </a:custGeom>
            <a:solidFill>
              <a:srgbClr val="C7D5FD"/>
            </a:solidFill>
            <a:ln cap="sq">
              <a:noFill/>
              <a:prstDash val="sysDot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3448179" cy="406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88001" y="2743125"/>
            <a:ext cx="12503124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1256C4"/>
                </a:solidFill>
                <a:latin typeface="Comic Sans"/>
                <a:ea typeface="Comic Sans"/>
                <a:cs typeface="Comic Sans"/>
                <a:sym typeface="Comic Sans"/>
              </a:rPr>
              <a:t>Δεύτερο</a:t>
            </a:r>
            <a:r>
              <a:rPr lang="en-US" sz="37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: Το εκπαιδευτικό υλικό έχει διαμορφωθεί σύμφωνα με τις αρχές της Πολυμεσικής Μάθησης;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11306" y="4808455"/>
            <a:ext cx="273766" cy="27376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C65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26823" y="5367971"/>
            <a:ext cx="273766" cy="27376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5FA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26823" y="5927487"/>
            <a:ext cx="273766" cy="27376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5CD4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26823" y="6487003"/>
            <a:ext cx="273766" cy="27376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8E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11306" y="7046519"/>
            <a:ext cx="289283" cy="289283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366E4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11306" y="7621552"/>
            <a:ext cx="273766" cy="27376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110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11306" y="8181068"/>
            <a:ext cx="273766" cy="273766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BA02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630181" y="4570337"/>
            <a:ext cx="16067554" cy="447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Είναι απλή &amp; κατανοητή η παρουσίαση του κειμένου;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Το Ε.Υ. είναι λειτουργικό &amp; φιλικό προς το χρήστη;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Παρέχεται στον εκπαιδευόμενο υποστήριξη κατά τη μαθησιακή του πορεία;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Είναι φανερός ο αναστοχασμός &amp; η αυτοαξιολόγηση;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Διατυπώνονται με σαφήνεια ο σκοπός &amp; τα προσδοκώμενα μαθησιακά αποτελέσματα;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Αξιοποιούνται πολυμεσικά στοιχεία;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Αναδεικνύονται δυνατά &amp; αδύναμα σημεία;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15753006" y="8061985"/>
            <a:ext cx="1627287" cy="162728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-932066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  <a:spcBef>
                <a:spcPct val="0"/>
              </a:spcBef>
            </a:pPr>
            <a:r>
              <a:rPr lang="en-US" sz="5999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Δομή Εργασίας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557999" y="3101290"/>
            <a:ext cx="4664403" cy="2489950"/>
            <a:chOff x="0" y="0"/>
            <a:chExt cx="951960" cy="5081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26557" y="0"/>
                  </a:moveTo>
                  <a:lnTo>
                    <a:pt x="925403" y="0"/>
                  </a:lnTo>
                  <a:cubicBezTo>
                    <a:pt x="932446" y="0"/>
                    <a:pt x="939201" y="2798"/>
                    <a:pt x="944182" y="7778"/>
                  </a:cubicBezTo>
                  <a:cubicBezTo>
                    <a:pt x="949162" y="12759"/>
                    <a:pt x="951960" y="19513"/>
                    <a:pt x="951960" y="26557"/>
                  </a:cubicBezTo>
                  <a:lnTo>
                    <a:pt x="951960" y="481618"/>
                  </a:lnTo>
                  <a:cubicBezTo>
                    <a:pt x="951960" y="496285"/>
                    <a:pt x="940070" y="508175"/>
                    <a:pt x="925403" y="508175"/>
                  </a:cubicBezTo>
                  <a:lnTo>
                    <a:pt x="26557" y="508175"/>
                  </a:lnTo>
                  <a:cubicBezTo>
                    <a:pt x="11890" y="508175"/>
                    <a:pt x="0" y="496285"/>
                    <a:pt x="0" y="481618"/>
                  </a:cubicBezTo>
                  <a:lnTo>
                    <a:pt x="0" y="26557"/>
                  </a:lnTo>
                  <a:cubicBezTo>
                    <a:pt x="0" y="11890"/>
                    <a:pt x="11890" y="0"/>
                    <a:pt x="265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32701" y="3101290"/>
            <a:ext cx="4664403" cy="2489950"/>
            <a:chOff x="0" y="0"/>
            <a:chExt cx="951960" cy="5081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1960" cy="508175"/>
            </a:xfrm>
            <a:custGeom>
              <a:avLst/>
              <a:gdLst/>
              <a:ahLst/>
              <a:cxnLst/>
              <a:rect l="l" t="t" r="r" b="b"/>
              <a:pathLst>
                <a:path w="951960" h="508175">
                  <a:moveTo>
                    <a:pt x="26557" y="0"/>
                  </a:moveTo>
                  <a:lnTo>
                    <a:pt x="925403" y="0"/>
                  </a:lnTo>
                  <a:cubicBezTo>
                    <a:pt x="932446" y="0"/>
                    <a:pt x="939201" y="2798"/>
                    <a:pt x="944182" y="7778"/>
                  </a:cubicBezTo>
                  <a:cubicBezTo>
                    <a:pt x="949162" y="12759"/>
                    <a:pt x="951960" y="19513"/>
                    <a:pt x="951960" y="26557"/>
                  </a:cubicBezTo>
                  <a:lnTo>
                    <a:pt x="951960" y="481618"/>
                  </a:lnTo>
                  <a:cubicBezTo>
                    <a:pt x="951960" y="496285"/>
                    <a:pt x="940070" y="508175"/>
                    <a:pt x="925403" y="508175"/>
                  </a:cubicBezTo>
                  <a:lnTo>
                    <a:pt x="26557" y="508175"/>
                  </a:lnTo>
                  <a:cubicBezTo>
                    <a:pt x="11890" y="508175"/>
                    <a:pt x="0" y="496285"/>
                    <a:pt x="0" y="481618"/>
                  </a:cubicBezTo>
                  <a:lnTo>
                    <a:pt x="0" y="26557"/>
                  </a:lnTo>
                  <a:cubicBezTo>
                    <a:pt x="0" y="11890"/>
                    <a:pt x="11890" y="0"/>
                    <a:pt x="265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951960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707402" y="3101290"/>
            <a:ext cx="4245094" cy="2489950"/>
            <a:chOff x="0" y="0"/>
            <a:chExt cx="866383" cy="5081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66383" cy="508175"/>
            </a:xfrm>
            <a:custGeom>
              <a:avLst/>
              <a:gdLst/>
              <a:ahLst/>
              <a:cxnLst/>
              <a:rect l="l" t="t" r="r" b="b"/>
              <a:pathLst>
                <a:path w="866383" h="508175">
                  <a:moveTo>
                    <a:pt x="29180" y="0"/>
                  </a:moveTo>
                  <a:lnTo>
                    <a:pt x="837203" y="0"/>
                  </a:lnTo>
                  <a:cubicBezTo>
                    <a:pt x="853319" y="0"/>
                    <a:pt x="866383" y="13064"/>
                    <a:pt x="866383" y="29180"/>
                  </a:cubicBezTo>
                  <a:lnTo>
                    <a:pt x="866383" y="478995"/>
                  </a:lnTo>
                  <a:cubicBezTo>
                    <a:pt x="866383" y="486734"/>
                    <a:pt x="863308" y="494156"/>
                    <a:pt x="857836" y="499628"/>
                  </a:cubicBezTo>
                  <a:cubicBezTo>
                    <a:pt x="852364" y="505101"/>
                    <a:pt x="844942" y="508175"/>
                    <a:pt x="837203" y="508175"/>
                  </a:cubicBezTo>
                  <a:lnTo>
                    <a:pt x="29180" y="508175"/>
                  </a:lnTo>
                  <a:cubicBezTo>
                    <a:pt x="13064" y="508175"/>
                    <a:pt x="0" y="495111"/>
                    <a:pt x="0" y="478995"/>
                  </a:cubicBezTo>
                  <a:lnTo>
                    <a:pt x="0" y="29180"/>
                  </a:lnTo>
                  <a:cubicBezTo>
                    <a:pt x="0" y="13064"/>
                    <a:pt x="13064" y="0"/>
                    <a:pt x="2918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866383" cy="52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2700000">
            <a:off x="1759129" y="3919759"/>
            <a:ext cx="3875111" cy="3954230"/>
            <a:chOff x="0" y="0"/>
            <a:chExt cx="1115861" cy="11386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15861" cy="1138643"/>
            </a:xfrm>
            <a:custGeom>
              <a:avLst/>
              <a:gdLst/>
              <a:ahLst/>
              <a:cxnLst/>
              <a:rect l="l" t="t" r="r" b="b"/>
              <a:pathLst>
                <a:path w="1115861" h="1138643">
                  <a:moveTo>
                    <a:pt x="101891" y="0"/>
                  </a:moveTo>
                  <a:lnTo>
                    <a:pt x="1013970" y="0"/>
                  </a:lnTo>
                  <a:cubicBezTo>
                    <a:pt x="1070243" y="0"/>
                    <a:pt x="1115861" y="45618"/>
                    <a:pt x="1115861" y="101891"/>
                  </a:cubicBezTo>
                  <a:lnTo>
                    <a:pt x="1115861" y="1036753"/>
                  </a:lnTo>
                  <a:cubicBezTo>
                    <a:pt x="1115861" y="1093025"/>
                    <a:pt x="1070243" y="1138643"/>
                    <a:pt x="1013970" y="1138643"/>
                  </a:cubicBezTo>
                  <a:lnTo>
                    <a:pt x="101891" y="1138643"/>
                  </a:lnTo>
                  <a:cubicBezTo>
                    <a:pt x="45618" y="1138643"/>
                    <a:pt x="0" y="1093025"/>
                    <a:pt x="0" y="1036753"/>
                  </a:cubicBezTo>
                  <a:lnTo>
                    <a:pt x="0" y="101891"/>
                  </a:lnTo>
                  <a:cubicBezTo>
                    <a:pt x="0" y="45618"/>
                    <a:pt x="45618" y="0"/>
                    <a:pt x="101891" y="0"/>
                  </a:cubicBezTo>
                  <a:close/>
                </a:path>
              </a:pathLst>
            </a:custGeom>
            <a:solidFill>
              <a:srgbClr val="ACFA7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115861" cy="11672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95115">
            <a:off x="3321062" y="7326446"/>
            <a:ext cx="787086" cy="729843"/>
          </a:xfrm>
          <a:custGeom>
            <a:avLst/>
            <a:gdLst/>
            <a:ahLst/>
            <a:cxnLst/>
            <a:rect l="l" t="t" r="r" b="b"/>
            <a:pathLst>
              <a:path w="787086" h="729843">
                <a:moveTo>
                  <a:pt x="0" y="0"/>
                </a:moveTo>
                <a:lnTo>
                  <a:pt x="787086" y="0"/>
                </a:lnTo>
                <a:lnTo>
                  <a:pt x="787086" y="729843"/>
                </a:lnTo>
                <a:lnTo>
                  <a:pt x="0" y="72984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TextBox 35"/>
          <p:cNvSpPr txBox="1"/>
          <p:nvPr/>
        </p:nvSpPr>
        <p:spPr>
          <a:xfrm>
            <a:off x="2459787" y="4037257"/>
            <a:ext cx="2509636" cy="86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1"/>
              </a:lnSpc>
            </a:pPr>
            <a:r>
              <a:rPr lang="en-US" sz="2711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Θεωρητικό Πλαίσιο</a:t>
            </a:r>
          </a:p>
        </p:txBody>
      </p:sp>
      <p:grpSp>
        <p:nvGrpSpPr>
          <p:cNvPr id="36" name="Group 36"/>
          <p:cNvGrpSpPr/>
          <p:nvPr/>
        </p:nvGrpSpPr>
        <p:grpSpPr>
          <a:xfrm rot="2700000">
            <a:off x="6505232" y="3921039"/>
            <a:ext cx="3873209" cy="3953518"/>
            <a:chOff x="0" y="0"/>
            <a:chExt cx="1115313" cy="113843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15313" cy="1138438"/>
            </a:xfrm>
            <a:custGeom>
              <a:avLst/>
              <a:gdLst/>
              <a:ahLst/>
              <a:cxnLst/>
              <a:rect l="l" t="t" r="r" b="b"/>
              <a:pathLst>
                <a:path w="1115313" h="1138438">
                  <a:moveTo>
                    <a:pt x="101941" y="0"/>
                  </a:moveTo>
                  <a:lnTo>
                    <a:pt x="1013372" y="0"/>
                  </a:lnTo>
                  <a:cubicBezTo>
                    <a:pt x="1040409" y="0"/>
                    <a:pt x="1066338" y="10740"/>
                    <a:pt x="1085455" y="29858"/>
                  </a:cubicBezTo>
                  <a:cubicBezTo>
                    <a:pt x="1104573" y="48975"/>
                    <a:pt x="1115313" y="74904"/>
                    <a:pt x="1115313" y="101941"/>
                  </a:cubicBezTo>
                  <a:lnTo>
                    <a:pt x="1115313" y="1036498"/>
                  </a:lnTo>
                  <a:cubicBezTo>
                    <a:pt x="1115313" y="1092798"/>
                    <a:pt x="1069673" y="1138438"/>
                    <a:pt x="1013372" y="1138438"/>
                  </a:cubicBezTo>
                  <a:lnTo>
                    <a:pt x="101941" y="1138438"/>
                  </a:lnTo>
                  <a:cubicBezTo>
                    <a:pt x="74904" y="1138438"/>
                    <a:pt x="48975" y="1127698"/>
                    <a:pt x="29858" y="1108581"/>
                  </a:cubicBezTo>
                  <a:cubicBezTo>
                    <a:pt x="10740" y="1089463"/>
                    <a:pt x="0" y="1063534"/>
                    <a:pt x="0" y="1036498"/>
                  </a:cubicBezTo>
                  <a:lnTo>
                    <a:pt x="0" y="101941"/>
                  </a:lnTo>
                  <a:cubicBezTo>
                    <a:pt x="0" y="74904"/>
                    <a:pt x="10740" y="48975"/>
                    <a:pt x="29858" y="29858"/>
                  </a:cubicBezTo>
                  <a:cubicBezTo>
                    <a:pt x="48975" y="10740"/>
                    <a:pt x="74904" y="0"/>
                    <a:pt x="101941" y="0"/>
                  </a:cubicBezTo>
                  <a:close/>
                </a:path>
              </a:pathLst>
            </a:custGeom>
            <a:solidFill>
              <a:srgbClr val="C7EBEE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115313" cy="1167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8015461" y="7315698"/>
            <a:ext cx="832736" cy="832736"/>
          </a:xfrm>
          <a:custGeom>
            <a:avLst/>
            <a:gdLst/>
            <a:ahLst/>
            <a:cxnLst/>
            <a:rect l="l" t="t" r="r" b="b"/>
            <a:pathLst>
              <a:path w="832736" h="832736">
                <a:moveTo>
                  <a:pt x="0" y="0"/>
                </a:moveTo>
                <a:lnTo>
                  <a:pt x="832736" y="0"/>
                </a:lnTo>
                <a:lnTo>
                  <a:pt x="832736" y="832736"/>
                </a:lnTo>
                <a:lnTo>
                  <a:pt x="0" y="83273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7201417" y="4037257"/>
            <a:ext cx="2509636" cy="86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1"/>
              </a:lnSpc>
            </a:pPr>
            <a:r>
              <a:rPr lang="en-US" sz="2711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Δημιουργία Ε.Υ.</a:t>
            </a:r>
          </a:p>
        </p:txBody>
      </p:sp>
      <p:grpSp>
        <p:nvGrpSpPr>
          <p:cNvPr id="41" name="Group 41"/>
          <p:cNvGrpSpPr/>
          <p:nvPr/>
        </p:nvGrpSpPr>
        <p:grpSpPr>
          <a:xfrm rot="2700000">
            <a:off x="11229549" y="3920936"/>
            <a:ext cx="3873002" cy="3953725"/>
            <a:chOff x="0" y="0"/>
            <a:chExt cx="1115254" cy="113849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115254" cy="1138498"/>
            </a:xfrm>
            <a:custGeom>
              <a:avLst/>
              <a:gdLst/>
              <a:ahLst/>
              <a:cxnLst/>
              <a:rect l="l" t="t" r="r" b="b"/>
              <a:pathLst>
                <a:path w="1115254" h="1138498">
                  <a:moveTo>
                    <a:pt x="101946" y="0"/>
                  </a:moveTo>
                  <a:lnTo>
                    <a:pt x="1013307" y="0"/>
                  </a:lnTo>
                  <a:cubicBezTo>
                    <a:pt x="1069611" y="0"/>
                    <a:pt x="1115254" y="45643"/>
                    <a:pt x="1115254" y="101946"/>
                  </a:cubicBezTo>
                  <a:lnTo>
                    <a:pt x="1115254" y="1036552"/>
                  </a:lnTo>
                  <a:cubicBezTo>
                    <a:pt x="1115254" y="1063590"/>
                    <a:pt x="1104513" y="1089520"/>
                    <a:pt x="1085394" y="1108639"/>
                  </a:cubicBezTo>
                  <a:cubicBezTo>
                    <a:pt x="1066276" y="1127757"/>
                    <a:pt x="1040345" y="1138498"/>
                    <a:pt x="1013307" y="1138498"/>
                  </a:cubicBezTo>
                  <a:lnTo>
                    <a:pt x="101946" y="1138498"/>
                  </a:lnTo>
                  <a:cubicBezTo>
                    <a:pt x="74908" y="1138498"/>
                    <a:pt x="48978" y="1127757"/>
                    <a:pt x="29859" y="1108639"/>
                  </a:cubicBezTo>
                  <a:cubicBezTo>
                    <a:pt x="10741" y="1089520"/>
                    <a:pt x="0" y="1063590"/>
                    <a:pt x="0" y="1036552"/>
                  </a:cubicBezTo>
                  <a:lnTo>
                    <a:pt x="0" y="101946"/>
                  </a:lnTo>
                  <a:cubicBezTo>
                    <a:pt x="0" y="74908"/>
                    <a:pt x="10741" y="48978"/>
                    <a:pt x="29859" y="29859"/>
                  </a:cubicBezTo>
                  <a:cubicBezTo>
                    <a:pt x="48978" y="10741"/>
                    <a:pt x="74908" y="0"/>
                    <a:pt x="101946" y="0"/>
                  </a:cubicBezTo>
                  <a:close/>
                </a:path>
              </a:pathLst>
            </a:custGeom>
            <a:solidFill>
              <a:srgbClr val="FABCA4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1115254" cy="1167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6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 rot="-136068">
            <a:off x="12793772" y="7237417"/>
            <a:ext cx="802226" cy="814067"/>
          </a:xfrm>
          <a:custGeom>
            <a:avLst/>
            <a:gdLst/>
            <a:ahLst/>
            <a:cxnLst/>
            <a:rect l="l" t="t" r="r" b="b"/>
            <a:pathLst>
              <a:path w="802226" h="814067">
                <a:moveTo>
                  <a:pt x="0" y="0"/>
                </a:moveTo>
                <a:lnTo>
                  <a:pt x="802225" y="0"/>
                </a:lnTo>
                <a:lnTo>
                  <a:pt x="802225" y="814066"/>
                </a:lnTo>
                <a:lnTo>
                  <a:pt x="0" y="81406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5" name="TextBox 45"/>
          <p:cNvSpPr txBox="1"/>
          <p:nvPr/>
        </p:nvSpPr>
        <p:spPr>
          <a:xfrm>
            <a:off x="11940067" y="3955578"/>
            <a:ext cx="2509636" cy="86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1"/>
              </a:lnSpc>
            </a:pPr>
            <a:r>
              <a:rPr lang="en-US" sz="2711" b="1" u="sng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Αποτίμηση Ε.Υ.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72894" y="5228803"/>
            <a:ext cx="4334681" cy="174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Εισαγωγή</a:t>
            </a:r>
          </a:p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Η έννοια της εξΑΕ</a:t>
            </a:r>
          </a:p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Θεατρικό παιχνίδι &amp; Θεατροπαιδαγωγική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607649" y="5228700"/>
            <a:ext cx="4003616" cy="130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Σχεδιασμός, υλοποίηση &amp; περιγραφή Ε.Υ.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209622" y="5228700"/>
            <a:ext cx="5117391" cy="174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Αποτίμηση Ε.Υ.</a:t>
            </a:r>
          </a:p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Αποτελέσματα έρευνας</a:t>
            </a:r>
          </a:p>
          <a:p>
            <a:pPr marL="585482" lvl="1" indent="-292741" algn="l">
              <a:lnSpc>
                <a:spcPts val="3471"/>
              </a:lnSpc>
              <a:buFont typeface="Arial"/>
              <a:buChar char="•"/>
            </a:pPr>
            <a:r>
              <a:rPr lang="en-US" sz="271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Συμπεράσματα &amp; Συνεισφορά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15535919" y="7897939"/>
            <a:ext cx="1495917" cy="173943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708326" y="6572876"/>
            <a:ext cx="3086100" cy="2175626"/>
            <a:chOff x="0" y="0"/>
            <a:chExt cx="812800" cy="5730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73004"/>
            </a:xfrm>
            <a:custGeom>
              <a:avLst/>
              <a:gdLst/>
              <a:ahLst/>
              <a:cxnLst/>
              <a:rect l="l" t="t" r="r" b="b"/>
              <a:pathLst>
                <a:path w="812800" h="57300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472659"/>
                  </a:lnTo>
                  <a:cubicBezTo>
                    <a:pt x="812800" y="528078"/>
                    <a:pt x="767874" y="573004"/>
                    <a:pt x="712454" y="573004"/>
                  </a:cubicBezTo>
                  <a:lnTo>
                    <a:pt x="100346" y="573004"/>
                  </a:lnTo>
                  <a:cubicBezTo>
                    <a:pt x="44926" y="573004"/>
                    <a:pt x="0" y="528078"/>
                    <a:pt x="0" y="472659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12800" cy="6015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932066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79"/>
              </a:lnSpc>
              <a:spcBef>
                <a:spcPct val="0"/>
              </a:spcBef>
            </a:pPr>
            <a:r>
              <a:rPr lang="en-US" sz="5999" u="none" strike="noStrike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Θεωρητικό πλαίσιο (1/2)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53314" y="3163134"/>
            <a:ext cx="2724265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D75FAA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Αποσαφήνιση βασικών εννοιών</a:t>
            </a:r>
          </a:p>
        </p:txBody>
      </p:sp>
      <p:sp>
        <p:nvSpPr>
          <p:cNvPr id="26" name="Freeform 26"/>
          <p:cNvSpPr/>
          <p:nvPr/>
        </p:nvSpPr>
        <p:spPr>
          <a:xfrm>
            <a:off x="1424566" y="4617085"/>
            <a:ext cx="2836983" cy="3796449"/>
          </a:xfrm>
          <a:custGeom>
            <a:avLst/>
            <a:gdLst/>
            <a:ahLst/>
            <a:cxnLst/>
            <a:rect l="l" t="t" r="r" b="b"/>
            <a:pathLst>
              <a:path w="2836983" h="3796449">
                <a:moveTo>
                  <a:pt x="0" y="0"/>
                </a:moveTo>
                <a:lnTo>
                  <a:pt x="2836983" y="0"/>
                </a:lnTo>
                <a:lnTo>
                  <a:pt x="2836983" y="3796449"/>
                </a:lnTo>
                <a:lnTo>
                  <a:pt x="0" y="37964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269954" y="4789869"/>
            <a:ext cx="1151323" cy="1302937"/>
          </a:xfrm>
          <a:custGeom>
            <a:avLst/>
            <a:gdLst/>
            <a:ahLst/>
            <a:cxnLst/>
            <a:rect l="l" t="t" r="r" b="b"/>
            <a:pathLst>
              <a:path w="1151323" h="1302937">
                <a:moveTo>
                  <a:pt x="0" y="0"/>
                </a:moveTo>
                <a:lnTo>
                  <a:pt x="1151323" y="0"/>
                </a:lnTo>
                <a:lnTo>
                  <a:pt x="1151323" y="1302937"/>
                </a:lnTo>
                <a:lnTo>
                  <a:pt x="0" y="1302937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409839" y="6228177"/>
            <a:ext cx="2789989" cy="886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7"/>
              </a:lnSpc>
            </a:pPr>
            <a:r>
              <a:rPr lang="en-US" sz="27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έννοια της ΕξΑΕ</a:t>
            </a:r>
          </a:p>
        </p:txBody>
      </p:sp>
      <p:sp>
        <p:nvSpPr>
          <p:cNvPr id="29" name="Freeform 29"/>
          <p:cNvSpPr/>
          <p:nvPr/>
        </p:nvSpPr>
        <p:spPr>
          <a:xfrm>
            <a:off x="5145302" y="4428055"/>
            <a:ext cx="2978240" cy="3985479"/>
          </a:xfrm>
          <a:custGeom>
            <a:avLst/>
            <a:gdLst/>
            <a:ahLst/>
            <a:cxnLst/>
            <a:rect l="l" t="t" r="r" b="b"/>
            <a:pathLst>
              <a:path w="2978240" h="3985479">
                <a:moveTo>
                  <a:pt x="0" y="0"/>
                </a:moveTo>
                <a:lnTo>
                  <a:pt x="2978240" y="0"/>
                </a:lnTo>
                <a:lnTo>
                  <a:pt x="2978240" y="3985479"/>
                </a:lnTo>
                <a:lnTo>
                  <a:pt x="0" y="398547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894071" y="4908285"/>
            <a:ext cx="1480702" cy="1066105"/>
          </a:xfrm>
          <a:custGeom>
            <a:avLst/>
            <a:gdLst/>
            <a:ahLst/>
            <a:cxnLst/>
            <a:rect l="l" t="t" r="r" b="b"/>
            <a:pathLst>
              <a:path w="1480702" h="1066105">
                <a:moveTo>
                  <a:pt x="0" y="0"/>
                </a:moveTo>
                <a:lnTo>
                  <a:pt x="1480702" y="0"/>
                </a:lnTo>
                <a:lnTo>
                  <a:pt x="1480702" y="1066105"/>
                </a:lnTo>
                <a:lnTo>
                  <a:pt x="0" y="1066105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print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5239428" y="6279994"/>
            <a:ext cx="2789989" cy="886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37"/>
              </a:lnSpc>
            </a:pPr>
            <a:r>
              <a:rPr lang="en-US" sz="27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έννοια της επιμόρφωσης</a:t>
            </a:r>
          </a:p>
        </p:txBody>
      </p:sp>
      <p:sp>
        <p:nvSpPr>
          <p:cNvPr id="32" name="Freeform 32"/>
          <p:cNvSpPr/>
          <p:nvPr/>
        </p:nvSpPr>
        <p:spPr>
          <a:xfrm>
            <a:off x="8937551" y="4522570"/>
            <a:ext cx="2978240" cy="3985479"/>
          </a:xfrm>
          <a:custGeom>
            <a:avLst/>
            <a:gdLst/>
            <a:ahLst/>
            <a:cxnLst/>
            <a:rect l="l" t="t" r="r" b="b"/>
            <a:pathLst>
              <a:path w="2978240" h="3985479">
                <a:moveTo>
                  <a:pt x="0" y="0"/>
                </a:moveTo>
                <a:lnTo>
                  <a:pt x="2978240" y="0"/>
                </a:lnTo>
                <a:lnTo>
                  <a:pt x="2978240" y="3985479"/>
                </a:lnTo>
                <a:lnTo>
                  <a:pt x="0" y="398547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8957746" y="6401744"/>
            <a:ext cx="2978240" cy="86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Η έννοια της έρευνας</a:t>
            </a:r>
          </a:p>
        </p:txBody>
      </p:sp>
      <p:sp>
        <p:nvSpPr>
          <p:cNvPr id="34" name="Freeform 34"/>
          <p:cNvSpPr/>
          <p:nvPr/>
        </p:nvSpPr>
        <p:spPr>
          <a:xfrm>
            <a:off x="9757257" y="4908285"/>
            <a:ext cx="1217654" cy="1302937"/>
          </a:xfrm>
          <a:custGeom>
            <a:avLst/>
            <a:gdLst/>
            <a:ahLst/>
            <a:cxnLst/>
            <a:rect l="l" t="t" r="r" b="b"/>
            <a:pathLst>
              <a:path w="1217654" h="1302937">
                <a:moveTo>
                  <a:pt x="0" y="0"/>
                </a:moveTo>
                <a:lnTo>
                  <a:pt x="1217654" y="0"/>
                </a:lnTo>
                <a:lnTo>
                  <a:pt x="1217654" y="1302937"/>
                </a:lnTo>
                <a:lnTo>
                  <a:pt x="0" y="1302937"/>
                </a:lnTo>
                <a:lnTo>
                  <a:pt x="0" y="0"/>
                </a:lnTo>
                <a:close/>
              </a:path>
            </a:pathLst>
          </a:custGeom>
          <a:blipFill>
            <a:blip r:embed="rId29" cstate="print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2698936" y="4617085"/>
            <a:ext cx="2836983" cy="3796449"/>
          </a:xfrm>
          <a:custGeom>
            <a:avLst/>
            <a:gdLst/>
            <a:ahLst/>
            <a:cxnLst/>
            <a:rect l="l" t="t" r="r" b="b"/>
            <a:pathLst>
              <a:path w="2836983" h="3796449">
                <a:moveTo>
                  <a:pt x="0" y="0"/>
                </a:moveTo>
                <a:lnTo>
                  <a:pt x="2836983" y="0"/>
                </a:lnTo>
                <a:lnTo>
                  <a:pt x="2836983" y="3796449"/>
                </a:lnTo>
                <a:lnTo>
                  <a:pt x="0" y="379644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3677916" y="5000701"/>
            <a:ext cx="993979" cy="1307868"/>
          </a:xfrm>
          <a:custGeom>
            <a:avLst/>
            <a:gdLst/>
            <a:ahLst/>
            <a:cxnLst/>
            <a:rect l="l" t="t" r="r" b="b"/>
            <a:pathLst>
              <a:path w="993979" h="1307868">
                <a:moveTo>
                  <a:pt x="0" y="0"/>
                </a:moveTo>
                <a:lnTo>
                  <a:pt x="993979" y="0"/>
                </a:lnTo>
                <a:lnTo>
                  <a:pt x="993979" y="1307868"/>
                </a:lnTo>
                <a:lnTo>
                  <a:pt x="0" y="1307868"/>
                </a:lnTo>
                <a:lnTo>
                  <a:pt x="0" y="0"/>
                </a:lnTo>
                <a:close/>
              </a:path>
            </a:pathLst>
          </a:custGeom>
          <a:blipFill>
            <a:blip r:embed="rId33" cstate="print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2924107" y="6458717"/>
            <a:ext cx="2412110" cy="133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8"/>
              </a:lnSpc>
            </a:pPr>
            <a:r>
              <a:rPr lang="en-US" sz="2708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ποσοτική &amp; ποιοτική έρευνα</a:t>
            </a:r>
          </a:p>
        </p:txBody>
      </p:sp>
      <p:sp>
        <p:nvSpPr>
          <p:cNvPr id="38" name="Freeform 38"/>
          <p:cNvSpPr/>
          <p:nvPr/>
        </p:nvSpPr>
        <p:spPr>
          <a:xfrm>
            <a:off x="9577579" y="2610799"/>
            <a:ext cx="1437623" cy="1445508"/>
          </a:xfrm>
          <a:custGeom>
            <a:avLst/>
            <a:gdLst/>
            <a:ahLst/>
            <a:cxnLst/>
            <a:rect l="l" t="t" r="r" b="b"/>
            <a:pathLst>
              <a:path w="1437623" h="1445508">
                <a:moveTo>
                  <a:pt x="0" y="0"/>
                </a:moveTo>
                <a:lnTo>
                  <a:pt x="1437624" y="0"/>
                </a:lnTo>
                <a:lnTo>
                  <a:pt x="1437624" y="1445508"/>
                </a:lnTo>
                <a:lnTo>
                  <a:pt x="0" y="1445508"/>
                </a:lnTo>
                <a:lnTo>
                  <a:pt x="0" y="0"/>
                </a:lnTo>
                <a:close/>
              </a:path>
            </a:pathLst>
          </a:custGeom>
          <a:blipFill>
            <a:blip r:embed="rId35" cstate="print">
              <a:extLs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15341" y="-2786143"/>
            <a:ext cx="4039326" cy="4716835"/>
          </a:xfrm>
          <a:custGeom>
            <a:avLst/>
            <a:gdLst/>
            <a:ahLst/>
            <a:cxnLst/>
            <a:rect l="l" t="t" r="r" b="b"/>
            <a:pathLst>
              <a:path w="4039326" h="4716835">
                <a:moveTo>
                  <a:pt x="0" y="0"/>
                </a:moveTo>
                <a:lnTo>
                  <a:pt x="4039326" y="0"/>
                </a:lnTo>
                <a:lnTo>
                  <a:pt x="4039326" y="4716835"/>
                </a:lnTo>
                <a:lnTo>
                  <a:pt x="0" y="4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2777979" y="-1991047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04226" y="9413353"/>
            <a:ext cx="3307039" cy="2158594"/>
          </a:xfrm>
          <a:custGeom>
            <a:avLst/>
            <a:gdLst/>
            <a:ahLst/>
            <a:cxnLst/>
            <a:rect l="l" t="t" r="r" b="b"/>
            <a:pathLst>
              <a:path w="3307039" h="2158594">
                <a:moveTo>
                  <a:pt x="0" y="0"/>
                </a:moveTo>
                <a:lnTo>
                  <a:pt x="3307039" y="0"/>
                </a:lnTo>
                <a:lnTo>
                  <a:pt x="3307039" y="2158594"/>
                </a:lnTo>
                <a:lnTo>
                  <a:pt x="0" y="2158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616246">
            <a:off x="-1050336" y="8827724"/>
            <a:ext cx="4828083" cy="3019747"/>
          </a:xfrm>
          <a:custGeom>
            <a:avLst/>
            <a:gdLst/>
            <a:ahLst/>
            <a:cxnLst/>
            <a:rect l="l" t="t" r="r" b="b"/>
            <a:pathLst>
              <a:path w="4828083" h="3019747">
                <a:moveTo>
                  <a:pt x="0" y="0"/>
                </a:moveTo>
                <a:lnTo>
                  <a:pt x="4828084" y="0"/>
                </a:lnTo>
                <a:lnTo>
                  <a:pt x="4828084" y="3019747"/>
                </a:lnTo>
                <a:lnTo>
                  <a:pt x="0" y="3019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59300" y="4056307"/>
            <a:ext cx="1380961" cy="1087193"/>
          </a:xfrm>
          <a:custGeom>
            <a:avLst/>
            <a:gdLst/>
            <a:ahLst/>
            <a:cxnLst/>
            <a:rect l="l" t="t" r="r" b="b"/>
            <a:pathLst>
              <a:path w="1380961" h="1087193">
                <a:moveTo>
                  <a:pt x="0" y="0"/>
                </a:moveTo>
                <a:lnTo>
                  <a:pt x="1380961" y="0"/>
                </a:lnTo>
                <a:lnTo>
                  <a:pt x="1380961" y="1087193"/>
                </a:lnTo>
                <a:lnTo>
                  <a:pt x="0" y="1087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5023978" y="-3032652"/>
            <a:ext cx="4553602" cy="4114800"/>
          </a:xfrm>
          <a:custGeom>
            <a:avLst/>
            <a:gdLst/>
            <a:ahLst/>
            <a:cxnLst/>
            <a:rect l="l" t="t" r="r" b="b"/>
            <a:pathLst>
              <a:path w="4553602" h="4114800">
                <a:moveTo>
                  <a:pt x="0" y="0"/>
                </a:moveTo>
                <a:lnTo>
                  <a:pt x="4553601" y="0"/>
                </a:lnTo>
                <a:lnTo>
                  <a:pt x="45536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907707" y="1082148"/>
            <a:ext cx="16472586" cy="8331205"/>
            <a:chOff x="0" y="0"/>
            <a:chExt cx="21963448" cy="11108273"/>
          </a:xfrm>
        </p:grpSpPr>
        <p:grpSp>
          <p:nvGrpSpPr>
            <p:cNvPr id="9" name="Group 9"/>
            <p:cNvGrpSpPr/>
            <p:nvPr/>
          </p:nvGrpSpPr>
          <p:grpSpPr>
            <a:xfrm>
              <a:off x="338887" y="264662"/>
              <a:ext cx="21624561" cy="10843611"/>
              <a:chOff x="0" y="0"/>
              <a:chExt cx="17472886" cy="87617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1750" y="31750"/>
                <a:ext cx="17408144" cy="8698258"/>
              </a:xfrm>
              <a:custGeom>
                <a:avLst/>
                <a:gdLst/>
                <a:ahLst/>
                <a:cxnLst/>
                <a:rect l="l" t="t" r="r" b="b"/>
                <a:pathLst>
                  <a:path w="17408144" h="8698258">
                    <a:moveTo>
                      <a:pt x="17316676" y="8698258"/>
                    </a:moveTo>
                    <a:lnTo>
                      <a:pt x="92710" y="8698258"/>
                    </a:lnTo>
                    <a:cubicBezTo>
                      <a:pt x="41910" y="8698258"/>
                      <a:pt x="0" y="8656348"/>
                      <a:pt x="0" y="860554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315407" y="0"/>
                    </a:lnTo>
                    <a:cubicBezTo>
                      <a:pt x="17366207" y="0"/>
                      <a:pt x="17408116" y="41910"/>
                      <a:pt x="17408116" y="92710"/>
                    </a:cubicBezTo>
                    <a:lnTo>
                      <a:pt x="17408116" y="8604279"/>
                    </a:lnTo>
                    <a:cubicBezTo>
                      <a:pt x="17409385" y="8656348"/>
                      <a:pt x="17367476" y="8698258"/>
                      <a:pt x="17316676" y="86982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7472885" cy="8761759"/>
              </a:xfrm>
              <a:custGeom>
                <a:avLst/>
                <a:gdLst/>
                <a:ahLst/>
                <a:cxnLst/>
                <a:rect l="l" t="t" r="r" b="b"/>
                <a:pathLst>
                  <a:path w="17472885" h="8761759">
                    <a:moveTo>
                      <a:pt x="17348426" y="59690"/>
                    </a:moveTo>
                    <a:cubicBezTo>
                      <a:pt x="17383985" y="59690"/>
                      <a:pt x="17413196" y="88900"/>
                      <a:pt x="17413196" y="124460"/>
                    </a:cubicBezTo>
                    <a:lnTo>
                      <a:pt x="17413196" y="8637298"/>
                    </a:lnTo>
                    <a:cubicBezTo>
                      <a:pt x="17413196" y="8672859"/>
                      <a:pt x="17383985" y="8702069"/>
                      <a:pt x="17348426" y="8702069"/>
                    </a:cubicBezTo>
                    <a:lnTo>
                      <a:pt x="124460" y="8702069"/>
                    </a:lnTo>
                    <a:cubicBezTo>
                      <a:pt x="88900" y="8702069"/>
                      <a:pt x="59690" y="8672859"/>
                      <a:pt x="59690" y="863729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348426" y="59690"/>
                    </a:lnTo>
                    <a:moveTo>
                      <a:pt x="1734842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637298"/>
                    </a:lnTo>
                    <a:cubicBezTo>
                      <a:pt x="0" y="8705879"/>
                      <a:pt x="55880" y="8761759"/>
                      <a:pt x="124460" y="8761759"/>
                    </a:cubicBezTo>
                    <a:lnTo>
                      <a:pt x="17348426" y="8761759"/>
                    </a:lnTo>
                    <a:cubicBezTo>
                      <a:pt x="17417007" y="8761759"/>
                      <a:pt x="17472885" y="8705879"/>
                      <a:pt x="17472885" y="8637298"/>
                    </a:cubicBezTo>
                    <a:lnTo>
                      <a:pt x="17472885" y="124460"/>
                    </a:lnTo>
                    <a:cubicBezTo>
                      <a:pt x="17472885" y="55880"/>
                      <a:pt x="17417007" y="0"/>
                      <a:pt x="1734842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1574489" cy="10807056"/>
              <a:chOff x="0" y="0"/>
              <a:chExt cx="17407601" cy="871978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17342859" cy="8656285"/>
              </a:xfrm>
              <a:custGeom>
                <a:avLst/>
                <a:gdLst/>
                <a:ahLst/>
                <a:cxnLst/>
                <a:rect l="l" t="t" r="r" b="b"/>
                <a:pathLst>
                  <a:path w="17342859" h="8656285">
                    <a:moveTo>
                      <a:pt x="17251390" y="8656285"/>
                    </a:moveTo>
                    <a:lnTo>
                      <a:pt x="92710" y="8656285"/>
                    </a:lnTo>
                    <a:cubicBezTo>
                      <a:pt x="41910" y="8656285"/>
                      <a:pt x="0" y="8614375"/>
                      <a:pt x="0" y="856357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250121" y="0"/>
                    </a:lnTo>
                    <a:cubicBezTo>
                      <a:pt x="17300921" y="0"/>
                      <a:pt x="17342831" y="41910"/>
                      <a:pt x="17342831" y="92710"/>
                    </a:cubicBezTo>
                    <a:lnTo>
                      <a:pt x="17342831" y="8562305"/>
                    </a:lnTo>
                    <a:cubicBezTo>
                      <a:pt x="17344101" y="8614375"/>
                      <a:pt x="17302190" y="8656285"/>
                      <a:pt x="17251390" y="865628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7407601" cy="8719786"/>
              </a:xfrm>
              <a:custGeom>
                <a:avLst/>
                <a:gdLst/>
                <a:ahLst/>
                <a:cxnLst/>
                <a:rect l="l" t="t" r="r" b="b"/>
                <a:pathLst>
                  <a:path w="17407601" h="8719786">
                    <a:moveTo>
                      <a:pt x="17283140" y="59690"/>
                    </a:moveTo>
                    <a:cubicBezTo>
                      <a:pt x="17318701" y="59690"/>
                      <a:pt x="17347912" y="88900"/>
                      <a:pt x="17347912" y="124460"/>
                    </a:cubicBezTo>
                    <a:lnTo>
                      <a:pt x="17347912" y="8595325"/>
                    </a:lnTo>
                    <a:cubicBezTo>
                      <a:pt x="17347912" y="8630886"/>
                      <a:pt x="17318701" y="8660095"/>
                      <a:pt x="17283140" y="8660095"/>
                    </a:cubicBezTo>
                    <a:lnTo>
                      <a:pt x="124460" y="8660095"/>
                    </a:lnTo>
                    <a:cubicBezTo>
                      <a:pt x="88900" y="8660095"/>
                      <a:pt x="59690" y="8630886"/>
                      <a:pt x="59690" y="859532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283140" y="59690"/>
                    </a:lnTo>
                    <a:moveTo>
                      <a:pt x="1728314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595325"/>
                    </a:lnTo>
                    <a:cubicBezTo>
                      <a:pt x="0" y="8663905"/>
                      <a:pt x="55880" y="8719786"/>
                      <a:pt x="124460" y="8719786"/>
                    </a:cubicBezTo>
                    <a:lnTo>
                      <a:pt x="17283140" y="8719786"/>
                    </a:lnTo>
                    <a:cubicBezTo>
                      <a:pt x="17351721" y="8719786"/>
                      <a:pt x="17407601" y="8663905"/>
                      <a:pt x="17407601" y="8595325"/>
                    </a:cubicBezTo>
                    <a:lnTo>
                      <a:pt x="17407601" y="124460"/>
                    </a:lnTo>
                    <a:cubicBezTo>
                      <a:pt x="17407601" y="55880"/>
                      <a:pt x="17351721" y="0"/>
                      <a:pt x="1728314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5" name="Freeform 15"/>
          <p:cNvSpPr/>
          <p:nvPr/>
        </p:nvSpPr>
        <p:spPr>
          <a:xfrm>
            <a:off x="-2019663" y="3809933"/>
            <a:ext cx="2807664" cy="2875634"/>
          </a:xfrm>
          <a:custGeom>
            <a:avLst/>
            <a:gdLst/>
            <a:ahLst/>
            <a:cxnLst/>
            <a:rect l="l" t="t" r="r" b="b"/>
            <a:pathLst>
              <a:path w="2807664" h="2875634">
                <a:moveTo>
                  <a:pt x="0" y="0"/>
                </a:moveTo>
                <a:lnTo>
                  <a:pt x="2807664" y="0"/>
                </a:lnTo>
                <a:lnTo>
                  <a:pt x="2807664" y="2875634"/>
                </a:lnTo>
                <a:lnTo>
                  <a:pt x="0" y="287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5325098" y="7897939"/>
            <a:ext cx="2372637" cy="1971446"/>
          </a:xfrm>
          <a:custGeom>
            <a:avLst/>
            <a:gdLst/>
            <a:ahLst/>
            <a:cxnLst/>
            <a:rect l="l" t="t" r="r" b="b"/>
            <a:pathLst>
              <a:path w="2372637" h="1971446">
                <a:moveTo>
                  <a:pt x="0" y="0"/>
                </a:moveTo>
                <a:lnTo>
                  <a:pt x="2372638" y="0"/>
                </a:lnTo>
                <a:lnTo>
                  <a:pt x="2372638" y="1971446"/>
                </a:lnTo>
                <a:lnTo>
                  <a:pt x="0" y="1971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  <a:ln cap="sq">
            <a:noFill/>
            <a:prstDash val="dash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1028700" y="769846"/>
            <a:ext cx="13101462" cy="1734659"/>
            <a:chOff x="0" y="0"/>
            <a:chExt cx="9883932" cy="13086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83932" cy="1308652"/>
            </a:xfrm>
            <a:custGeom>
              <a:avLst/>
              <a:gdLst/>
              <a:ahLst/>
              <a:cxnLst/>
              <a:rect l="l" t="t" r="r" b="b"/>
              <a:pathLst>
                <a:path w="9883932" h="1308652">
                  <a:moveTo>
                    <a:pt x="23637" y="0"/>
                  </a:moveTo>
                  <a:lnTo>
                    <a:pt x="9860295" y="0"/>
                  </a:lnTo>
                  <a:cubicBezTo>
                    <a:pt x="9873349" y="0"/>
                    <a:pt x="9883932" y="10583"/>
                    <a:pt x="9883932" y="23637"/>
                  </a:cubicBezTo>
                  <a:lnTo>
                    <a:pt x="9883932" y="1285015"/>
                  </a:lnTo>
                  <a:cubicBezTo>
                    <a:pt x="9883932" y="1298069"/>
                    <a:pt x="9873349" y="1308652"/>
                    <a:pt x="9860295" y="1308652"/>
                  </a:cubicBezTo>
                  <a:lnTo>
                    <a:pt x="23637" y="1308652"/>
                  </a:lnTo>
                  <a:cubicBezTo>
                    <a:pt x="10583" y="1308652"/>
                    <a:pt x="0" y="1298069"/>
                    <a:pt x="0" y="1285015"/>
                  </a:cubicBezTo>
                  <a:lnTo>
                    <a:pt x="0" y="23637"/>
                  </a:lnTo>
                  <a:cubicBezTo>
                    <a:pt x="0" y="10583"/>
                    <a:pt x="10583" y="0"/>
                    <a:pt x="23637" y="0"/>
                  </a:cubicBezTo>
                  <a:close/>
                </a:path>
              </a:pathLst>
            </a:custGeom>
            <a:solidFill>
              <a:srgbClr val="92AAEF"/>
            </a:solidFill>
            <a:ln cap="rnd">
              <a:noFill/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883932" cy="132770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>
            <a:off x="15535919" y="7897939"/>
            <a:ext cx="1495917" cy="173943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595078" y="3016588"/>
            <a:ext cx="14376227" cy="1629228"/>
            <a:chOff x="0" y="0"/>
            <a:chExt cx="3786331" cy="4290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786331" cy="429097"/>
            </a:xfrm>
            <a:custGeom>
              <a:avLst/>
              <a:gdLst/>
              <a:ahLst/>
              <a:cxnLst/>
              <a:rect l="l" t="t" r="r" b="b"/>
              <a:pathLst>
                <a:path w="3786331" h="429097">
                  <a:moveTo>
                    <a:pt x="11309" y="0"/>
                  </a:moveTo>
                  <a:lnTo>
                    <a:pt x="3775022" y="0"/>
                  </a:lnTo>
                  <a:cubicBezTo>
                    <a:pt x="3781268" y="0"/>
                    <a:pt x="3786331" y="5063"/>
                    <a:pt x="3786331" y="11309"/>
                  </a:cubicBezTo>
                  <a:lnTo>
                    <a:pt x="3786331" y="417788"/>
                  </a:lnTo>
                  <a:cubicBezTo>
                    <a:pt x="3786331" y="424034"/>
                    <a:pt x="3781268" y="429097"/>
                    <a:pt x="3775022" y="429097"/>
                  </a:cubicBezTo>
                  <a:lnTo>
                    <a:pt x="11309" y="429097"/>
                  </a:lnTo>
                  <a:cubicBezTo>
                    <a:pt x="5063" y="429097"/>
                    <a:pt x="0" y="424034"/>
                    <a:pt x="0" y="417788"/>
                  </a:cubicBezTo>
                  <a:lnTo>
                    <a:pt x="0" y="11309"/>
                  </a:lnTo>
                  <a:cubicBezTo>
                    <a:pt x="0" y="5063"/>
                    <a:pt x="5063" y="0"/>
                    <a:pt x="11309" y="0"/>
                  </a:cubicBezTo>
                  <a:close/>
                </a:path>
              </a:pathLst>
            </a:custGeom>
            <a:solidFill>
              <a:srgbClr val="FDF0D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3786331" cy="505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5440" y="2697861"/>
            <a:ext cx="14964132" cy="2224144"/>
            <a:chOff x="0" y="0"/>
            <a:chExt cx="20340236" cy="3023203"/>
          </a:xfrm>
        </p:grpSpPr>
        <p:sp>
          <p:nvSpPr>
            <p:cNvPr id="25" name="Freeform 25"/>
            <p:cNvSpPr/>
            <p:nvPr/>
          </p:nvSpPr>
          <p:spPr>
            <a:xfrm>
              <a:off x="133361" y="50938"/>
              <a:ext cx="20103947" cy="2899031"/>
            </a:xfrm>
            <a:custGeom>
              <a:avLst/>
              <a:gdLst/>
              <a:ahLst/>
              <a:cxnLst/>
              <a:rect l="l" t="t" r="r" b="b"/>
              <a:pathLst>
                <a:path w="20103947" h="2899031">
                  <a:moveTo>
                    <a:pt x="623839" y="367563"/>
                  </a:moveTo>
                  <a:cubicBezTo>
                    <a:pt x="643871" y="2755728"/>
                    <a:pt x="892264" y="2605817"/>
                    <a:pt x="1112614" y="2576667"/>
                  </a:cubicBezTo>
                  <a:cubicBezTo>
                    <a:pt x="1348988" y="2545436"/>
                    <a:pt x="1529274" y="2543354"/>
                    <a:pt x="1865807" y="2528779"/>
                  </a:cubicBezTo>
                  <a:cubicBezTo>
                    <a:pt x="2558906" y="2497548"/>
                    <a:pt x="3836931" y="2464234"/>
                    <a:pt x="5034830" y="2447577"/>
                  </a:cubicBezTo>
                  <a:cubicBezTo>
                    <a:pt x="6597306" y="2426756"/>
                    <a:pt x="8532373" y="2433002"/>
                    <a:pt x="10443401" y="2439249"/>
                  </a:cubicBezTo>
                  <a:cubicBezTo>
                    <a:pt x="12602824" y="2445495"/>
                    <a:pt x="15691720" y="2497548"/>
                    <a:pt x="17338329" y="2489219"/>
                  </a:cubicBezTo>
                  <a:cubicBezTo>
                    <a:pt x="18263797" y="2485055"/>
                    <a:pt x="19113142" y="2655787"/>
                    <a:pt x="19497751" y="2453823"/>
                  </a:cubicBezTo>
                  <a:cubicBezTo>
                    <a:pt x="19922424" y="2231039"/>
                    <a:pt x="19565860" y="1468992"/>
                    <a:pt x="19569866" y="1102543"/>
                  </a:cubicBezTo>
                  <a:cubicBezTo>
                    <a:pt x="19573872" y="852692"/>
                    <a:pt x="19730120" y="540377"/>
                    <a:pt x="19553840" y="471668"/>
                  </a:cubicBezTo>
                  <a:cubicBezTo>
                    <a:pt x="19417624" y="415451"/>
                    <a:pt x="19161218" y="550788"/>
                    <a:pt x="18816671" y="565362"/>
                  </a:cubicBezTo>
                  <a:cubicBezTo>
                    <a:pt x="18047453" y="602840"/>
                    <a:pt x="16308697" y="469586"/>
                    <a:pt x="15034678" y="446683"/>
                  </a:cubicBezTo>
                  <a:cubicBezTo>
                    <a:pt x="13736622" y="423780"/>
                    <a:pt x="12426544" y="442519"/>
                    <a:pt x="11104449" y="427944"/>
                  </a:cubicBezTo>
                  <a:cubicBezTo>
                    <a:pt x="9758316" y="413369"/>
                    <a:pt x="8183820" y="384220"/>
                    <a:pt x="7033998" y="359235"/>
                  </a:cubicBezTo>
                  <a:cubicBezTo>
                    <a:pt x="6188659" y="340496"/>
                    <a:pt x="5691871" y="307182"/>
                    <a:pt x="4830506" y="296772"/>
                  </a:cubicBezTo>
                  <a:cubicBezTo>
                    <a:pt x="3612576" y="282197"/>
                    <a:pt x="888258" y="350907"/>
                    <a:pt x="415509" y="311347"/>
                  </a:cubicBezTo>
                  <a:cubicBezTo>
                    <a:pt x="323363" y="305100"/>
                    <a:pt x="295319" y="300936"/>
                    <a:pt x="251249" y="284279"/>
                  </a:cubicBezTo>
                  <a:cubicBezTo>
                    <a:pt x="211185" y="265541"/>
                    <a:pt x="167116" y="238473"/>
                    <a:pt x="155097" y="209324"/>
                  </a:cubicBezTo>
                  <a:cubicBezTo>
                    <a:pt x="143078" y="173928"/>
                    <a:pt x="171122" y="111465"/>
                    <a:pt x="211185" y="80234"/>
                  </a:cubicBezTo>
                  <a:cubicBezTo>
                    <a:pt x="243236" y="57331"/>
                    <a:pt x="307338" y="40674"/>
                    <a:pt x="359420" y="34428"/>
                  </a:cubicBezTo>
                  <a:cubicBezTo>
                    <a:pt x="411503" y="28182"/>
                    <a:pt x="479611" y="30264"/>
                    <a:pt x="531693" y="44838"/>
                  </a:cubicBezTo>
                  <a:cubicBezTo>
                    <a:pt x="591789" y="63577"/>
                    <a:pt x="667909" y="113548"/>
                    <a:pt x="683935" y="148943"/>
                  </a:cubicBezTo>
                  <a:cubicBezTo>
                    <a:pt x="695954" y="178093"/>
                    <a:pt x="687941" y="213488"/>
                    <a:pt x="655890" y="238473"/>
                  </a:cubicBezTo>
                  <a:cubicBezTo>
                    <a:pt x="615827" y="267623"/>
                    <a:pt x="515668" y="305100"/>
                    <a:pt x="443554" y="311347"/>
                  </a:cubicBezTo>
                  <a:cubicBezTo>
                    <a:pt x="387465" y="317593"/>
                    <a:pt x="323363" y="309265"/>
                    <a:pt x="275287" y="292608"/>
                  </a:cubicBezTo>
                  <a:cubicBezTo>
                    <a:pt x="219198" y="271787"/>
                    <a:pt x="155097" y="215570"/>
                    <a:pt x="147084" y="180175"/>
                  </a:cubicBezTo>
                  <a:cubicBezTo>
                    <a:pt x="139071" y="148943"/>
                    <a:pt x="155097" y="115630"/>
                    <a:pt x="195160" y="92727"/>
                  </a:cubicBezTo>
                  <a:cubicBezTo>
                    <a:pt x="235224" y="65659"/>
                    <a:pt x="287306" y="49003"/>
                    <a:pt x="415509" y="32346"/>
                  </a:cubicBezTo>
                  <a:cubicBezTo>
                    <a:pt x="952360" y="-36363"/>
                    <a:pt x="3620589" y="21935"/>
                    <a:pt x="4842526" y="46920"/>
                  </a:cubicBezTo>
                  <a:cubicBezTo>
                    <a:pt x="5703890" y="65659"/>
                    <a:pt x="6200678" y="105219"/>
                    <a:pt x="7046018" y="132286"/>
                  </a:cubicBezTo>
                  <a:cubicBezTo>
                    <a:pt x="8195840" y="169764"/>
                    <a:pt x="9818411" y="221817"/>
                    <a:pt x="11108456" y="240555"/>
                  </a:cubicBezTo>
                  <a:cubicBezTo>
                    <a:pt x="12270297" y="255130"/>
                    <a:pt x="13303937" y="225981"/>
                    <a:pt x="14437733" y="242637"/>
                  </a:cubicBezTo>
                  <a:cubicBezTo>
                    <a:pt x="15615599" y="257212"/>
                    <a:pt x="17045866" y="325921"/>
                    <a:pt x="18039440" y="336332"/>
                  </a:cubicBezTo>
                  <a:cubicBezTo>
                    <a:pt x="18744558" y="342578"/>
                    <a:pt x="19553840" y="244720"/>
                    <a:pt x="19842297" y="321757"/>
                  </a:cubicBezTo>
                  <a:cubicBezTo>
                    <a:pt x="19970502" y="355071"/>
                    <a:pt x="19994539" y="386302"/>
                    <a:pt x="20046621" y="471668"/>
                  </a:cubicBezTo>
                  <a:cubicBezTo>
                    <a:pt x="20202869" y="738176"/>
                    <a:pt x="19994539" y="2043650"/>
                    <a:pt x="19954476" y="2318487"/>
                  </a:cubicBezTo>
                  <a:cubicBezTo>
                    <a:pt x="19942455" y="2397607"/>
                    <a:pt x="19938449" y="2420510"/>
                    <a:pt x="19914412" y="2470480"/>
                  </a:cubicBezTo>
                  <a:cubicBezTo>
                    <a:pt x="19890375" y="2522533"/>
                    <a:pt x="19878354" y="2591242"/>
                    <a:pt x="19810246" y="2624555"/>
                  </a:cubicBezTo>
                  <a:cubicBezTo>
                    <a:pt x="19738131" y="2659951"/>
                    <a:pt x="19666018" y="2659951"/>
                    <a:pt x="19501758" y="2672444"/>
                  </a:cubicBezTo>
                  <a:cubicBezTo>
                    <a:pt x="18920837" y="2716168"/>
                    <a:pt x="16853560" y="2678690"/>
                    <a:pt x="15427302" y="2672444"/>
                  </a:cubicBezTo>
                  <a:cubicBezTo>
                    <a:pt x="13848798" y="2666197"/>
                    <a:pt x="12138088" y="2632884"/>
                    <a:pt x="10443401" y="2628720"/>
                  </a:cubicBezTo>
                  <a:cubicBezTo>
                    <a:pt x="8680608" y="2624555"/>
                    <a:pt x="6212697" y="2634966"/>
                    <a:pt x="5046850" y="2647458"/>
                  </a:cubicBezTo>
                  <a:cubicBezTo>
                    <a:pt x="4485961" y="2653704"/>
                    <a:pt x="4261605" y="2655787"/>
                    <a:pt x="3804881" y="2668279"/>
                  </a:cubicBezTo>
                  <a:cubicBezTo>
                    <a:pt x="3239986" y="2684936"/>
                    <a:pt x="2482786" y="2707839"/>
                    <a:pt x="1925903" y="2745317"/>
                  </a:cubicBezTo>
                  <a:cubicBezTo>
                    <a:pt x="1469179" y="2778630"/>
                    <a:pt x="1004443" y="2847340"/>
                    <a:pt x="691948" y="2868161"/>
                  </a:cubicBezTo>
                  <a:cubicBezTo>
                    <a:pt x="499643" y="2880653"/>
                    <a:pt x="339389" y="2918131"/>
                    <a:pt x="227211" y="2886899"/>
                  </a:cubicBezTo>
                  <a:cubicBezTo>
                    <a:pt x="123046" y="2857750"/>
                    <a:pt x="66957" y="2793205"/>
                    <a:pt x="26894" y="2701593"/>
                  </a:cubicBezTo>
                  <a:cubicBezTo>
                    <a:pt x="-65252" y="2499630"/>
                    <a:pt x="107021" y="2029076"/>
                    <a:pt x="131059" y="1664709"/>
                  </a:cubicBezTo>
                  <a:cubicBezTo>
                    <a:pt x="159103" y="1256618"/>
                    <a:pt x="111027" y="536213"/>
                    <a:pt x="175129" y="367563"/>
                  </a:cubicBezTo>
                  <a:cubicBezTo>
                    <a:pt x="191154" y="323839"/>
                    <a:pt x="195160" y="309265"/>
                    <a:pt x="231217" y="288444"/>
                  </a:cubicBezTo>
                  <a:cubicBezTo>
                    <a:pt x="271281" y="267623"/>
                    <a:pt x="367433" y="248884"/>
                    <a:pt x="427529" y="250966"/>
                  </a:cubicBezTo>
                  <a:cubicBezTo>
                    <a:pt x="479611" y="253048"/>
                    <a:pt x="535700" y="269705"/>
                    <a:pt x="567751" y="288444"/>
                  </a:cubicBezTo>
                  <a:cubicBezTo>
                    <a:pt x="599802" y="309265"/>
                    <a:pt x="623840" y="367563"/>
                    <a:pt x="623840" y="367563"/>
                  </a:cubicBezTo>
                </a:path>
              </a:pathLst>
            </a:custGeom>
            <a:solidFill>
              <a:srgbClr val="FFDA7C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363706" y="7182150"/>
            <a:ext cx="13961392" cy="1431578"/>
            <a:chOff x="0" y="0"/>
            <a:chExt cx="3677075" cy="3770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677074" cy="377041"/>
            </a:xfrm>
            <a:custGeom>
              <a:avLst/>
              <a:gdLst/>
              <a:ahLst/>
              <a:cxnLst/>
              <a:rect l="l" t="t" r="r" b="b"/>
              <a:pathLst>
                <a:path w="3677074" h="377041">
                  <a:moveTo>
                    <a:pt x="11645" y="0"/>
                  </a:moveTo>
                  <a:lnTo>
                    <a:pt x="3665429" y="0"/>
                  </a:lnTo>
                  <a:cubicBezTo>
                    <a:pt x="3671861" y="0"/>
                    <a:pt x="3677074" y="5214"/>
                    <a:pt x="3677074" y="11645"/>
                  </a:cubicBezTo>
                  <a:lnTo>
                    <a:pt x="3677074" y="365396"/>
                  </a:lnTo>
                  <a:cubicBezTo>
                    <a:pt x="3677074" y="371828"/>
                    <a:pt x="3671861" y="377041"/>
                    <a:pt x="3665429" y="377041"/>
                  </a:cubicBezTo>
                  <a:lnTo>
                    <a:pt x="11645" y="377041"/>
                  </a:lnTo>
                  <a:cubicBezTo>
                    <a:pt x="5214" y="377041"/>
                    <a:pt x="0" y="371828"/>
                    <a:pt x="0" y="365396"/>
                  </a:cubicBezTo>
                  <a:lnTo>
                    <a:pt x="0" y="11645"/>
                  </a:lnTo>
                  <a:cubicBezTo>
                    <a:pt x="0" y="5214"/>
                    <a:pt x="5214" y="0"/>
                    <a:pt x="11645" y="0"/>
                  </a:cubicBezTo>
                  <a:close/>
                </a:path>
              </a:pathLst>
            </a:custGeom>
            <a:solidFill>
              <a:srgbClr val="FFE5FD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3677075" cy="453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530500" y="7455353"/>
            <a:ext cx="10974894" cy="98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1"/>
              </a:lnSpc>
              <a:spcBef>
                <a:spcPct val="0"/>
              </a:spcBef>
            </a:pPr>
            <a:r>
              <a:rPr lang="en-US" sz="2851" b="1">
                <a:solidFill>
                  <a:srgbClr val="BC63D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Βασικός παράγοντας</a:t>
            </a:r>
            <a:r>
              <a:rPr lang="en-US" sz="2851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του θεατρικού παιχνιδιού είναι ο </a:t>
            </a:r>
            <a:r>
              <a:rPr lang="en-US" sz="2851" b="1">
                <a:solidFill>
                  <a:srgbClr val="4A71F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εμψυχωτής</a:t>
            </a:r>
            <a:r>
              <a:rPr lang="en-US" sz="2851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285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(Λενακάκης, 2013)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467007" y="7184343"/>
            <a:ext cx="13858092" cy="1583316"/>
            <a:chOff x="0" y="0"/>
            <a:chExt cx="18477456" cy="2111088"/>
          </a:xfrm>
        </p:grpSpPr>
        <p:sp>
          <p:nvSpPr>
            <p:cNvPr id="31" name="Freeform 31"/>
            <p:cNvSpPr/>
            <p:nvPr/>
          </p:nvSpPr>
          <p:spPr>
            <a:xfrm>
              <a:off x="121148" y="35569"/>
              <a:ext cx="18262806" cy="2024379"/>
            </a:xfrm>
            <a:custGeom>
              <a:avLst/>
              <a:gdLst/>
              <a:ahLst/>
              <a:cxnLst/>
              <a:rect l="l" t="t" r="r" b="b"/>
              <a:pathLst>
                <a:path w="18262806" h="2024379">
                  <a:moveTo>
                    <a:pt x="566707" y="256668"/>
                  </a:moveTo>
                  <a:cubicBezTo>
                    <a:pt x="584904" y="1924311"/>
                    <a:pt x="810550" y="1819629"/>
                    <a:pt x="1010719" y="1799274"/>
                  </a:cubicBezTo>
                  <a:cubicBezTo>
                    <a:pt x="1225446" y="1777466"/>
                    <a:pt x="1389221" y="1776012"/>
                    <a:pt x="1694934" y="1765834"/>
                  </a:cubicBezTo>
                  <a:cubicBezTo>
                    <a:pt x="2324558" y="1744026"/>
                    <a:pt x="3485541" y="1720763"/>
                    <a:pt x="4573734" y="1709132"/>
                  </a:cubicBezTo>
                  <a:cubicBezTo>
                    <a:pt x="5993118" y="1694592"/>
                    <a:pt x="7750969" y="1698954"/>
                    <a:pt x="9486983" y="1703316"/>
                  </a:cubicBezTo>
                  <a:cubicBezTo>
                    <a:pt x="11448643" y="1707678"/>
                    <a:pt x="14254655" y="1744026"/>
                    <a:pt x="15750466" y="1738210"/>
                  </a:cubicBezTo>
                  <a:cubicBezTo>
                    <a:pt x="16591178" y="1735302"/>
                    <a:pt x="17362740" y="1854523"/>
                    <a:pt x="17712126" y="1713493"/>
                  </a:cubicBezTo>
                  <a:cubicBezTo>
                    <a:pt x="18097907" y="1557924"/>
                    <a:pt x="17773997" y="1025791"/>
                    <a:pt x="17777637" y="769901"/>
                  </a:cubicBezTo>
                  <a:cubicBezTo>
                    <a:pt x="17781276" y="595431"/>
                    <a:pt x="17923214" y="377343"/>
                    <a:pt x="17763078" y="329364"/>
                  </a:cubicBezTo>
                  <a:cubicBezTo>
                    <a:pt x="17639337" y="290108"/>
                    <a:pt x="17406413" y="384613"/>
                    <a:pt x="17093421" y="394790"/>
                  </a:cubicBezTo>
                  <a:cubicBezTo>
                    <a:pt x="16394649" y="420961"/>
                    <a:pt x="14815129" y="327910"/>
                    <a:pt x="13657786" y="311917"/>
                  </a:cubicBezTo>
                  <a:cubicBezTo>
                    <a:pt x="12478606" y="295924"/>
                    <a:pt x="11288508" y="309009"/>
                    <a:pt x="10087492" y="298832"/>
                  </a:cubicBezTo>
                  <a:cubicBezTo>
                    <a:pt x="8864639" y="288655"/>
                    <a:pt x="7434337" y="268300"/>
                    <a:pt x="6389817" y="250853"/>
                  </a:cubicBezTo>
                  <a:cubicBezTo>
                    <a:pt x="5621894" y="237767"/>
                    <a:pt x="5170603" y="214505"/>
                    <a:pt x="4388123" y="207235"/>
                  </a:cubicBezTo>
                  <a:cubicBezTo>
                    <a:pt x="3281732" y="197058"/>
                    <a:pt x="806910" y="245037"/>
                    <a:pt x="377456" y="217413"/>
                  </a:cubicBezTo>
                  <a:cubicBezTo>
                    <a:pt x="293749" y="213051"/>
                    <a:pt x="268273" y="210143"/>
                    <a:pt x="228239" y="198512"/>
                  </a:cubicBezTo>
                  <a:cubicBezTo>
                    <a:pt x="191845" y="185426"/>
                    <a:pt x="151811" y="166525"/>
                    <a:pt x="140892" y="146171"/>
                  </a:cubicBezTo>
                  <a:cubicBezTo>
                    <a:pt x="129974" y="121454"/>
                    <a:pt x="155450" y="77837"/>
                    <a:pt x="191845" y="56028"/>
                  </a:cubicBezTo>
                  <a:cubicBezTo>
                    <a:pt x="220960" y="40035"/>
                    <a:pt x="279191" y="28403"/>
                    <a:pt x="326504" y="24042"/>
                  </a:cubicBezTo>
                  <a:cubicBezTo>
                    <a:pt x="373817" y="19680"/>
                    <a:pt x="435687" y="21134"/>
                    <a:pt x="483000" y="31311"/>
                  </a:cubicBezTo>
                  <a:cubicBezTo>
                    <a:pt x="537592" y="44396"/>
                    <a:pt x="606741" y="79290"/>
                    <a:pt x="621299" y="104007"/>
                  </a:cubicBezTo>
                  <a:cubicBezTo>
                    <a:pt x="632217" y="124362"/>
                    <a:pt x="624938" y="149078"/>
                    <a:pt x="595823" y="166525"/>
                  </a:cubicBezTo>
                  <a:cubicBezTo>
                    <a:pt x="559428" y="186880"/>
                    <a:pt x="468442" y="213051"/>
                    <a:pt x="402932" y="217413"/>
                  </a:cubicBezTo>
                  <a:cubicBezTo>
                    <a:pt x="351980" y="221774"/>
                    <a:pt x="293749" y="215959"/>
                    <a:pt x="250076" y="204327"/>
                  </a:cubicBezTo>
                  <a:cubicBezTo>
                    <a:pt x="199123" y="189788"/>
                    <a:pt x="140892" y="150532"/>
                    <a:pt x="133613" y="125816"/>
                  </a:cubicBezTo>
                  <a:cubicBezTo>
                    <a:pt x="126335" y="104007"/>
                    <a:pt x="140892" y="80744"/>
                    <a:pt x="177287" y="64751"/>
                  </a:cubicBezTo>
                  <a:cubicBezTo>
                    <a:pt x="213681" y="45850"/>
                    <a:pt x="260994" y="34219"/>
                    <a:pt x="377456" y="22588"/>
                  </a:cubicBezTo>
                  <a:cubicBezTo>
                    <a:pt x="865142" y="-25392"/>
                    <a:pt x="3289011" y="15318"/>
                    <a:pt x="4399042" y="32765"/>
                  </a:cubicBezTo>
                  <a:cubicBezTo>
                    <a:pt x="5181522" y="45850"/>
                    <a:pt x="5632813" y="73475"/>
                    <a:pt x="6400735" y="92376"/>
                  </a:cubicBezTo>
                  <a:cubicBezTo>
                    <a:pt x="7445256" y="118546"/>
                    <a:pt x="8919230" y="154894"/>
                    <a:pt x="10091131" y="167979"/>
                  </a:cubicBezTo>
                  <a:cubicBezTo>
                    <a:pt x="11146570" y="178157"/>
                    <a:pt x="12085547" y="157802"/>
                    <a:pt x="13115509" y="169433"/>
                  </a:cubicBezTo>
                  <a:cubicBezTo>
                    <a:pt x="14185506" y="179611"/>
                    <a:pt x="15484788" y="227590"/>
                    <a:pt x="16387368" y="234860"/>
                  </a:cubicBezTo>
                  <a:cubicBezTo>
                    <a:pt x="17027911" y="239221"/>
                    <a:pt x="17763080" y="170887"/>
                    <a:pt x="18025118" y="224682"/>
                  </a:cubicBezTo>
                  <a:cubicBezTo>
                    <a:pt x="18141581" y="247945"/>
                    <a:pt x="18163418" y="269754"/>
                    <a:pt x="18210730" y="329364"/>
                  </a:cubicBezTo>
                  <a:cubicBezTo>
                    <a:pt x="18352669" y="515466"/>
                    <a:pt x="18163418" y="1427072"/>
                    <a:pt x="18127023" y="1618989"/>
                  </a:cubicBezTo>
                  <a:cubicBezTo>
                    <a:pt x="18116105" y="1674237"/>
                    <a:pt x="18112465" y="1690231"/>
                    <a:pt x="18090629" y="1725125"/>
                  </a:cubicBezTo>
                  <a:cubicBezTo>
                    <a:pt x="18068793" y="1761473"/>
                    <a:pt x="18057873" y="1809452"/>
                    <a:pt x="17996004" y="1832715"/>
                  </a:cubicBezTo>
                  <a:cubicBezTo>
                    <a:pt x="17930493" y="1857431"/>
                    <a:pt x="17864984" y="1857431"/>
                    <a:pt x="17715766" y="1866155"/>
                  </a:cubicBezTo>
                  <a:cubicBezTo>
                    <a:pt x="17188047" y="1896687"/>
                    <a:pt x="15310093" y="1870516"/>
                    <a:pt x="14014453" y="1866155"/>
                  </a:cubicBezTo>
                  <a:cubicBezTo>
                    <a:pt x="12580511" y="1861793"/>
                    <a:pt x="11026468" y="1838530"/>
                    <a:pt x="9486983" y="1835622"/>
                  </a:cubicBezTo>
                  <a:cubicBezTo>
                    <a:pt x="7885628" y="1832715"/>
                    <a:pt x="5643731" y="1839984"/>
                    <a:pt x="4584654" y="1848707"/>
                  </a:cubicBezTo>
                  <a:cubicBezTo>
                    <a:pt x="4075131" y="1853069"/>
                    <a:pt x="3871322" y="1854523"/>
                    <a:pt x="3456426" y="1863247"/>
                  </a:cubicBezTo>
                  <a:cubicBezTo>
                    <a:pt x="2943264" y="1874878"/>
                    <a:pt x="2255409" y="1890871"/>
                    <a:pt x="1749527" y="1917042"/>
                  </a:cubicBezTo>
                  <a:cubicBezTo>
                    <a:pt x="1334630" y="1940304"/>
                    <a:pt x="912455" y="1988284"/>
                    <a:pt x="628578" y="2002823"/>
                  </a:cubicBezTo>
                  <a:cubicBezTo>
                    <a:pt x="453885" y="2011546"/>
                    <a:pt x="308307" y="2037717"/>
                    <a:pt x="206403" y="2015908"/>
                  </a:cubicBezTo>
                  <a:cubicBezTo>
                    <a:pt x="111777" y="1995553"/>
                    <a:pt x="60825" y="1950482"/>
                    <a:pt x="24430" y="1886509"/>
                  </a:cubicBezTo>
                  <a:cubicBezTo>
                    <a:pt x="-59277" y="1745479"/>
                    <a:pt x="97219" y="1416894"/>
                    <a:pt x="119056" y="1162459"/>
                  </a:cubicBezTo>
                  <a:cubicBezTo>
                    <a:pt x="144532" y="877491"/>
                    <a:pt x="100859" y="374436"/>
                    <a:pt x="159090" y="256668"/>
                  </a:cubicBezTo>
                  <a:cubicBezTo>
                    <a:pt x="173647" y="226136"/>
                    <a:pt x="177287" y="215959"/>
                    <a:pt x="210042" y="201419"/>
                  </a:cubicBezTo>
                  <a:cubicBezTo>
                    <a:pt x="246436" y="186880"/>
                    <a:pt x="333783" y="173795"/>
                    <a:pt x="388375" y="175249"/>
                  </a:cubicBezTo>
                  <a:cubicBezTo>
                    <a:pt x="435687" y="176703"/>
                    <a:pt x="486640" y="188334"/>
                    <a:pt x="515755" y="201419"/>
                  </a:cubicBezTo>
                  <a:cubicBezTo>
                    <a:pt x="544871" y="215959"/>
                    <a:pt x="566707" y="256668"/>
                    <a:pt x="566707" y="256668"/>
                  </a:cubicBezTo>
                </a:path>
              </a:pathLst>
            </a:custGeom>
            <a:solidFill>
              <a:srgbClr val="FAC2F5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1546940" y="5102872"/>
            <a:ext cx="15343540" cy="1582695"/>
            <a:chOff x="0" y="0"/>
            <a:chExt cx="4041097" cy="41684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041097" cy="416842"/>
            </a:xfrm>
            <a:custGeom>
              <a:avLst/>
              <a:gdLst/>
              <a:ahLst/>
              <a:cxnLst/>
              <a:rect l="l" t="t" r="r" b="b"/>
              <a:pathLst>
                <a:path w="4041097" h="416842">
                  <a:moveTo>
                    <a:pt x="10596" y="0"/>
                  </a:moveTo>
                  <a:lnTo>
                    <a:pt x="4030501" y="0"/>
                  </a:lnTo>
                  <a:cubicBezTo>
                    <a:pt x="4033311" y="0"/>
                    <a:pt x="4036006" y="1116"/>
                    <a:pt x="4037993" y="3103"/>
                  </a:cubicBezTo>
                  <a:cubicBezTo>
                    <a:pt x="4039981" y="5091"/>
                    <a:pt x="4041097" y="7786"/>
                    <a:pt x="4041097" y="10596"/>
                  </a:cubicBezTo>
                  <a:lnTo>
                    <a:pt x="4041097" y="406246"/>
                  </a:lnTo>
                  <a:cubicBezTo>
                    <a:pt x="4041097" y="412098"/>
                    <a:pt x="4036353" y="416842"/>
                    <a:pt x="4030501" y="416842"/>
                  </a:cubicBezTo>
                  <a:lnTo>
                    <a:pt x="10596" y="416842"/>
                  </a:lnTo>
                  <a:cubicBezTo>
                    <a:pt x="7786" y="416842"/>
                    <a:pt x="5091" y="415725"/>
                    <a:pt x="3103" y="413738"/>
                  </a:cubicBezTo>
                  <a:cubicBezTo>
                    <a:pt x="1116" y="411751"/>
                    <a:pt x="0" y="409056"/>
                    <a:pt x="0" y="406246"/>
                  </a:cubicBezTo>
                  <a:lnTo>
                    <a:pt x="0" y="10596"/>
                  </a:lnTo>
                  <a:cubicBezTo>
                    <a:pt x="0" y="7786"/>
                    <a:pt x="1116" y="5091"/>
                    <a:pt x="3103" y="3103"/>
                  </a:cubicBezTo>
                  <a:cubicBezTo>
                    <a:pt x="5091" y="1116"/>
                    <a:pt x="7786" y="0"/>
                    <a:pt x="10596" y="0"/>
                  </a:cubicBezTo>
                  <a:close/>
                </a:path>
              </a:pathLst>
            </a:custGeom>
            <a:solidFill>
              <a:srgbClr val="E0E6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4041097" cy="4930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0917" y="4979155"/>
            <a:ext cx="15733658" cy="1794266"/>
            <a:chOff x="0" y="0"/>
            <a:chExt cx="20340236" cy="2319600"/>
          </a:xfrm>
        </p:grpSpPr>
        <p:sp>
          <p:nvSpPr>
            <p:cNvPr id="36" name="Freeform 36"/>
            <p:cNvSpPr/>
            <p:nvPr/>
          </p:nvSpPr>
          <p:spPr>
            <a:xfrm>
              <a:off x="133361" y="39083"/>
              <a:ext cx="20103947" cy="2224326"/>
            </a:xfrm>
            <a:custGeom>
              <a:avLst/>
              <a:gdLst/>
              <a:ahLst/>
              <a:cxnLst/>
              <a:rect l="l" t="t" r="r" b="b"/>
              <a:pathLst>
                <a:path w="20103947" h="2224326">
                  <a:moveTo>
                    <a:pt x="623839" y="282019"/>
                  </a:moveTo>
                  <a:cubicBezTo>
                    <a:pt x="643871" y="2114375"/>
                    <a:pt x="892264" y="1999353"/>
                    <a:pt x="1112614" y="1976988"/>
                  </a:cubicBezTo>
                  <a:cubicBezTo>
                    <a:pt x="1348988" y="1953025"/>
                    <a:pt x="1529274" y="1951427"/>
                    <a:pt x="1865807" y="1940245"/>
                  </a:cubicBezTo>
                  <a:cubicBezTo>
                    <a:pt x="2558906" y="1916282"/>
                    <a:pt x="3836931" y="1890721"/>
                    <a:pt x="5034830" y="1877941"/>
                  </a:cubicBezTo>
                  <a:cubicBezTo>
                    <a:pt x="6597306" y="1861966"/>
                    <a:pt x="8532373" y="1866759"/>
                    <a:pt x="10443401" y="1871551"/>
                  </a:cubicBezTo>
                  <a:cubicBezTo>
                    <a:pt x="12602824" y="1876344"/>
                    <a:pt x="15691720" y="1916282"/>
                    <a:pt x="17338329" y="1909892"/>
                  </a:cubicBezTo>
                  <a:cubicBezTo>
                    <a:pt x="18263797" y="1906697"/>
                    <a:pt x="19113142" y="2037694"/>
                    <a:pt x="19497751" y="1882734"/>
                  </a:cubicBezTo>
                  <a:cubicBezTo>
                    <a:pt x="19922424" y="1711799"/>
                    <a:pt x="19565860" y="1127107"/>
                    <a:pt x="19569866" y="845943"/>
                  </a:cubicBezTo>
                  <a:cubicBezTo>
                    <a:pt x="19573872" y="654241"/>
                    <a:pt x="19730120" y="414613"/>
                    <a:pt x="19553840" y="361895"/>
                  </a:cubicBezTo>
                  <a:cubicBezTo>
                    <a:pt x="19417624" y="318762"/>
                    <a:pt x="19161218" y="422600"/>
                    <a:pt x="18816671" y="433783"/>
                  </a:cubicBezTo>
                  <a:cubicBezTo>
                    <a:pt x="18047453" y="462538"/>
                    <a:pt x="16308697" y="360297"/>
                    <a:pt x="15034678" y="342724"/>
                  </a:cubicBezTo>
                  <a:cubicBezTo>
                    <a:pt x="13736622" y="325152"/>
                    <a:pt x="12426544" y="339529"/>
                    <a:pt x="11104449" y="328347"/>
                  </a:cubicBezTo>
                  <a:cubicBezTo>
                    <a:pt x="9758316" y="317164"/>
                    <a:pt x="8183820" y="294799"/>
                    <a:pt x="7033998" y="275628"/>
                  </a:cubicBezTo>
                  <a:cubicBezTo>
                    <a:pt x="6188659" y="261251"/>
                    <a:pt x="5691871" y="235690"/>
                    <a:pt x="4830506" y="227703"/>
                  </a:cubicBezTo>
                  <a:cubicBezTo>
                    <a:pt x="3612576" y="216520"/>
                    <a:pt x="888258" y="269238"/>
                    <a:pt x="415509" y="238885"/>
                  </a:cubicBezTo>
                  <a:cubicBezTo>
                    <a:pt x="323363" y="234093"/>
                    <a:pt x="295319" y="230898"/>
                    <a:pt x="251249" y="218118"/>
                  </a:cubicBezTo>
                  <a:cubicBezTo>
                    <a:pt x="211185" y="203740"/>
                    <a:pt x="167116" y="182972"/>
                    <a:pt x="155097" y="160607"/>
                  </a:cubicBezTo>
                  <a:cubicBezTo>
                    <a:pt x="143078" y="133449"/>
                    <a:pt x="171122" y="85524"/>
                    <a:pt x="211185" y="61561"/>
                  </a:cubicBezTo>
                  <a:cubicBezTo>
                    <a:pt x="243236" y="43988"/>
                    <a:pt x="307338" y="31208"/>
                    <a:pt x="359420" y="26415"/>
                  </a:cubicBezTo>
                  <a:cubicBezTo>
                    <a:pt x="411503" y="21623"/>
                    <a:pt x="479611" y="23220"/>
                    <a:pt x="531693" y="34403"/>
                  </a:cubicBezTo>
                  <a:cubicBezTo>
                    <a:pt x="591789" y="48781"/>
                    <a:pt x="667909" y="87121"/>
                    <a:pt x="683935" y="114279"/>
                  </a:cubicBezTo>
                  <a:cubicBezTo>
                    <a:pt x="695954" y="136644"/>
                    <a:pt x="687941" y="163802"/>
                    <a:pt x="655890" y="182972"/>
                  </a:cubicBezTo>
                  <a:cubicBezTo>
                    <a:pt x="615827" y="205338"/>
                    <a:pt x="515668" y="234093"/>
                    <a:pt x="443554" y="238886"/>
                  </a:cubicBezTo>
                  <a:cubicBezTo>
                    <a:pt x="387465" y="243678"/>
                    <a:pt x="323363" y="237288"/>
                    <a:pt x="275287" y="224508"/>
                  </a:cubicBezTo>
                  <a:cubicBezTo>
                    <a:pt x="219198" y="208533"/>
                    <a:pt x="155097" y="165400"/>
                    <a:pt x="147084" y="138242"/>
                  </a:cubicBezTo>
                  <a:cubicBezTo>
                    <a:pt x="139071" y="114279"/>
                    <a:pt x="155097" y="88719"/>
                    <a:pt x="195160" y="71146"/>
                  </a:cubicBezTo>
                  <a:cubicBezTo>
                    <a:pt x="235224" y="50378"/>
                    <a:pt x="287306" y="37598"/>
                    <a:pt x="415509" y="24818"/>
                  </a:cubicBezTo>
                  <a:cubicBezTo>
                    <a:pt x="952360" y="-27900"/>
                    <a:pt x="3620589" y="16830"/>
                    <a:pt x="4842526" y="36000"/>
                  </a:cubicBezTo>
                  <a:cubicBezTo>
                    <a:pt x="5703890" y="50378"/>
                    <a:pt x="6200678" y="80731"/>
                    <a:pt x="7046018" y="101499"/>
                  </a:cubicBezTo>
                  <a:cubicBezTo>
                    <a:pt x="8195840" y="130254"/>
                    <a:pt x="9818411" y="170192"/>
                    <a:pt x="11108456" y="184570"/>
                  </a:cubicBezTo>
                  <a:cubicBezTo>
                    <a:pt x="12270297" y="195752"/>
                    <a:pt x="13303937" y="173387"/>
                    <a:pt x="14437733" y="186167"/>
                  </a:cubicBezTo>
                  <a:cubicBezTo>
                    <a:pt x="15615599" y="197350"/>
                    <a:pt x="17045866" y="250068"/>
                    <a:pt x="18039440" y="258056"/>
                  </a:cubicBezTo>
                  <a:cubicBezTo>
                    <a:pt x="18744558" y="262848"/>
                    <a:pt x="19553840" y="187765"/>
                    <a:pt x="19842297" y="246873"/>
                  </a:cubicBezTo>
                  <a:cubicBezTo>
                    <a:pt x="19970502" y="272433"/>
                    <a:pt x="19994539" y="296396"/>
                    <a:pt x="20046621" y="361895"/>
                  </a:cubicBezTo>
                  <a:cubicBezTo>
                    <a:pt x="20202869" y="566377"/>
                    <a:pt x="19994539" y="1568022"/>
                    <a:pt x="19954476" y="1778895"/>
                  </a:cubicBezTo>
                  <a:cubicBezTo>
                    <a:pt x="19942455" y="1839601"/>
                    <a:pt x="19938449" y="1857174"/>
                    <a:pt x="19914412" y="1895514"/>
                  </a:cubicBezTo>
                  <a:cubicBezTo>
                    <a:pt x="19890375" y="1935452"/>
                    <a:pt x="19878354" y="1988170"/>
                    <a:pt x="19810246" y="2013731"/>
                  </a:cubicBezTo>
                  <a:cubicBezTo>
                    <a:pt x="19738131" y="2040888"/>
                    <a:pt x="19666018" y="2040888"/>
                    <a:pt x="19501758" y="2050474"/>
                  </a:cubicBezTo>
                  <a:cubicBezTo>
                    <a:pt x="18920837" y="2084022"/>
                    <a:pt x="16853560" y="2055266"/>
                    <a:pt x="15427302" y="2050474"/>
                  </a:cubicBezTo>
                  <a:cubicBezTo>
                    <a:pt x="13848798" y="2045681"/>
                    <a:pt x="12138088" y="2020121"/>
                    <a:pt x="10443401" y="2016926"/>
                  </a:cubicBezTo>
                  <a:cubicBezTo>
                    <a:pt x="8680608" y="2013731"/>
                    <a:pt x="6212697" y="2021718"/>
                    <a:pt x="5046850" y="2031303"/>
                  </a:cubicBezTo>
                  <a:cubicBezTo>
                    <a:pt x="4485961" y="2036096"/>
                    <a:pt x="4261605" y="2037694"/>
                    <a:pt x="3804881" y="2047278"/>
                  </a:cubicBezTo>
                  <a:cubicBezTo>
                    <a:pt x="3239986" y="2060059"/>
                    <a:pt x="2482786" y="2077631"/>
                    <a:pt x="1925903" y="2106387"/>
                  </a:cubicBezTo>
                  <a:cubicBezTo>
                    <a:pt x="1469179" y="2131947"/>
                    <a:pt x="1004443" y="2184665"/>
                    <a:pt x="691948" y="2200641"/>
                  </a:cubicBezTo>
                  <a:cubicBezTo>
                    <a:pt x="499643" y="2210226"/>
                    <a:pt x="339389" y="2238981"/>
                    <a:pt x="227211" y="2215018"/>
                  </a:cubicBezTo>
                  <a:cubicBezTo>
                    <a:pt x="123046" y="2192653"/>
                    <a:pt x="66957" y="2143130"/>
                    <a:pt x="26894" y="2072839"/>
                  </a:cubicBezTo>
                  <a:cubicBezTo>
                    <a:pt x="-65252" y="1917880"/>
                    <a:pt x="107021" y="1556840"/>
                    <a:pt x="131059" y="1277274"/>
                  </a:cubicBezTo>
                  <a:cubicBezTo>
                    <a:pt x="159103" y="964160"/>
                    <a:pt x="111027" y="411418"/>
                    <a:pt x="175129" y="282019"/>
                  </a:cubicBezTo>
                  <a:cubicBezTo>
                    <a:pt x="191154" y="248471"/>
                    <a:pt x="195160" y="237288"/>
                    <a:pt x="231217" y="221313"/>
                  </a:cubicBezTo>
                  <a:cubicBezTo>
                    <a:pt x="271281" y="205338"/>
                    <a:pt x="367433" y="190960"/>
                    <a:pt x="427529" y="192557"/>
                  </a:cubicBezTo>
                  <a:cubicBezTo>
                    <a:pt x="479611" y="194155"/>
                    <a:pt x="535700" y="206935"/>
                    <a:pt x="567751" y="221313"/>
                  </a:cubicBezTo>
                  <a:cubicBezTo>
                    <a:pt x="599802" y="237288"/>
                    <a:pt x="623840" y="282019"/>
                    <a:pt x="623840" y="282019"/>
                  </a:cubicBezTo>
                </a:path>
              </a:pathLst>
            </a:custGeom>
            <a:solidFill>
              <a:srgbClr val="B9C5FA"/>
            </a:solidFill>
            <a:ln cap="sq">
              <a:noFill/>
              <a:prstDash val="solid"/>
              <a:miter/>
            </a:ln>
          </p:spPr>
        </p:sp>
      </p:grpSp>
      <p:sp>
        <p:nvSpPr>
          <p:cNvPr id="37" name="Freeform 37"/>
          <p:cNvSpPr/>
          <p:nvPr/>
        </p:nvSpPr>
        <p:spPr>
          <a:xfrm>
            <a:off x="14898122" y="2049887"/>
            <a:ext cx="907298" cy="1472018"/>
          </a:xfrm>
          <a:custGeom>
            <a:avLst/>
            <a:gdLst/>
            <a:ahLst/>
            <a:cxnLst/>
            <a:rect l="l" t="t" r="r" b="b"/>
            <a:pathLst>
              <a:path w="907298" h="1472018">
                <a:moveTo>
                  <a:pt x="0" y="0"/>
                </a:moveTo>
                <a:lnTo>
                  <a:pt x="907298" y="0"/>
                </a:lnTo>
                <a:lnTo>
                  <a:pt x="907298" y="1472018"/>
                </a:lnTo>
                <a:lnTo>
                  <a:pt x="0" y="1472018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-932066" y="1186923"/>
            <a:ext cx="16472586" cy="805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79"/>
              </a:lnSpc>
              <a:spcBef>
                <a:spcPct val="0"/>
              </a:spcBef>
            </a:pPr>
            <a:r>
              <a:rPr lang="en-US" sz="5999" u="none" strike="noStrike" spc="425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Θεωρητικό πλαίσιο (2/2)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88001" y="3421400"/>
            <a:ext cx="14459892" cy="98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1"/>
              </a:lnSpc>
              <a:spcBef>
                <a:spcPct val="0"/>
              </a:spcBef>
            </a:pPr>
            <a:r>
              <a:rPr lang="en-US" sz="2851" b="1">
                <a:solidFill>
                  <a:srgbClr val="008BD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Το θεατρικό παιχνίδι συνιστά μία </a:t>
            </a:r>
            <a:r>
              <a:rPr lang="en-US" sz="2851" b="1">
                <a:solidFill>
                  <a:srgbClr val="D755B3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βιωματική</a:t>
            </a:r>
            <a:r>
              <a:rPr lang="en-US" sz="2851" b="1">
                <a:solidFill>
                  <a:srgbClr val="008BD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</a:t>
            </a:r>
            <a:r>
              <a:rPr lang="en-US" sz="2851" b="1">
                <a:solidFill>
                  <a:srgbClr val="FC7C2C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παιγνιώδη</a:t>
            </a:r>
            <a:r>
              <a:rPr lang="en-US" sz="2851" b="1">
                <a:solidFill>
                  <a:srgbClr val="008BD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διαδικασία και </a:t>
            </a:r>
            <a:r>
              <a:rPr lang="en-US" sz="2851" b="1">
                <a:solidFill>
                  <a:srgbClr val="FF68E7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θεατροπαιδαγωγική μέθοδο</a:t>
            </a:r>
            <a:r>
              <a:rPr lang="en-US" sz="2851" b="1">
                <a:solidFill>
                  <a:srgbClr val="008BD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  <a:r>
              <a:rPr lang="en-US" sz="2851">
                <a:solidFill>
                  <a:srgbClr val="008BD6"/>
                </a:solidFill>
                <a:latin typeface="Proxima Nova"/>
                <a:ea typeface="Proxima Nova"/>
                <a:cs typeface="Proxima Nova"/>
                <a:sym typeface="Proxima Nova"/>
              </a:rPr>
              <a:t>(Παπαδόπουλος, 2010)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736889" y="5125552"/>
            <a:ext cx="14441714" cy="148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  <a:spcBef>
                <a:spcPct val="0"/>
              </a:spcBef>
            </a:pPr>
            <a:r>
              <a:rPr lang="en-US" sz="285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Μέσω του θ.π. τα παιδιά </a:t>
            </a:r>
            <a:r>
              <a:rPr lang="en-US" sz="2850" b="1">
                <a:solidFill>
                  <a:srgbClr val="27C2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υποδύονται ρόλους</a:t>
            </a:r>
            <a:r>
              <a:rPr lang="en-US" sz="285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</a:t>
            </a:r>
            <a:r>
              <a:rPr lang="en-US" sz="2850" b="1">
                <a:solidFill>
                  <a:srgbClr val="1256C4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αναπαριστούν ποικίλες πραγματικές ή φαντασιακές καταστάσεις</a:t>
            </a:r>
            <a:r>
              <a:rPr lang="en-US" sz="285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, </a:t>
            </a:r>
            <a:r>
              <a:rPr lang="en-US" sz="2850" b="1">
                <a:solidFill>
                  <a:srgbClr val="D63737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διερευνούν δημιουργικά</a:t>
            </a:r>
            <a:r>
              <a:rPr lang="en-US" sz="2850" b="1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τον εαυτό τους, τους άλλους και τον κόσμο που τα περιβάλλει</a:t>
            </a:r>
            <a:r>
              <a:rPr lang="en-US" sz="285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(Τσιάρας, 2006)</a:t>
            </a:r>
          </a:p>
        </p:txBody>
      </p:sp>
      <p:sp>
        <p:nvSpPr>
          <p:cNvPr id="41" name="Freeform 41"/>
          <p:cNvSpPr/>
          <p:nvPr/>
        </p:nvSpPr>
        <p:spPr>
          <a:xfrm>
            <a:off x="15983181" y="4294855"/>
            <a:ext cx="907298" cy="1472018"/>
          </a:xfrm>
          <a:custGeom>
            <a:avLst/>
            <a:gdLst/>
            <a:ahLst/>
            <a:cxnLst/>
            <a:rect l="l" t="t" r="r" b="b"/>
            <a:pathLst>
              <a:path w="907298" h="1472018">
                <a:moveTo>
                  <a:pt x="0" y="0"/>
                </a:moveTo>
                <a:lnTo>
                  <a:pt x="907299" y="0"/>
                </a:lnTo>
                <a:lnTo>
                  <a:pt x="907299" y="1472018"/>
                </a:lnTo>
                <a:lnTo>
                  <a:pt x="0" y="1472018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3990823" y="6398380"/>
            <a:ext cx="907298" cy="1472018"/>
          </a:xfrm>
          <a:custGeom>
            <a:avLst/>
            <a:gdLst/>
            <a:ahLst/>
            <a:cxnLst/>
            <a:rect l="l" t="t" r="r" b="b"/>
            <a:pathLst>
              <a:path w="907298" h="1472018">
                <a:moveTo>
                  <a:pt x="0" y="0"/>
                </a:moveTo>
                <a:lnTo>
                  <a:pt x="907299" y="0"/>
                </a:lnTo>
                <a:lnTo>
                  <a:pt x="907299" y="1472019"/>
                </a:lnTo>
                <a:lnTo>
                  <a:pt x="0" y="1472019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11176</TotalTime>
  <Words>741</Words>
  <Application>Microsoft Office PowerPoint</Application>
  <PresentationFormat>Προσαρμογή</PresentationFormat>
  <Paragraphs>138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9" baseType="lpstr">
      <vt:lpstr>Arial</vt:lpstr>
      <vt:lpstr>Comic Sans</vt:lpstr>
      <vt:lpstr>Calibri</vt:lpstr>
      <vt:lpstr>Poppins Italics</vt:lpstr>
      <vt:lpstr>Montserrat Bold</vt:lpstr>
      <vt:lpstr>Proxima Nova</vt:lpstr>
      <vt:lpstr>Proxima Nova Bold</vt:lpstr>
      <vt:lpstr>Aristotelica Pro</vt:lpstr>
      <vt:lpstr>Comic Sans Bold</vt:lpstr>
      <vt:lpstr>TT Hoves</vt:lpstr>
      <vt:lpstr>Montserrat Ultra-Bold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Ελένη Κομπιτσάκη παρουσίαση</dc:title>
  <cp:lastModifiedBy>user</cp:lastModifiedBy>
  <cp:revision>4</cp:revision>
  <dcterms:created xsi:type="dcterms:W3CDTF">2006-08-16T00:00:00Z</dcterms:created>
  <dcterms:modified xsi:type="dcterms:W3CDTF">2026-03-25T11:57:03Z</dcterms:modified>
  <dc:identifier>DAHCXFIuUis</dc:identifier>
</cp:coreProperties>
</file>