
<file path=[Content_Types].xml><?xml version="1.0" encoding="utf-8"?>
<Types xmlns="http://schemas.openxmlformats.org/package/2006/content-types">
  <Override PartName="/ppt/slides/slide29.xml" ContentType="application/vnd.openxmlformats-officedocument.presentationml.slide+xml"/>
  <Override PartName="/ppt/diagrams/drawing2.xml" ContentType="application/vnd.ms-office.drawingml.diagramDrawing+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diagrams/layout7.xml" ContentType="application/vnd.openxmlformats-officedocument.drawingml.diagram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Override PartName="/ppt/diagrams/drawing7.xml" ContentType="application/vnd.ms-office.drawingml.diagramDrawing+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Default Extension="gif" ContentType="image/gif"/>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39"/>
  </p:notesMasterIdLst>
  <p:sldIdLst>
    <p:sldId id="256" r:id="rId2"/>
    <p:sldId id="260" r:id="rId3"/>
    <p:sldId id="262" r:id="rId4"/>
    <p:sldId id="258" r:id="rId5"/>
    <p:sldId id="259" r:id="rId6"/>
    <p:sldId id="261" r:id="rId7"/>
    <p:sldId id="269" r:id="rId8"/>
    <p:sldId id="263" r:id="rId9"/>
    <p:sldId id="270" r:id="rId10"/>
    <p:sldId id="284" r:id="rId11"/>
    <p:sldId id="288" r:id="rId12"/>
    <p:sldId id="286" r:id="rId13"/>
    <p:sldId id="285" r:id="rId14"/>
    <p:sldId id="272" r:id="rId15"/>
    <p:sldId id="271" r:id="rId16"/>
    <p:sldId id="267" r:id="rId17"/>
    <p:sldId id="287" r:id="rId18"/>
    <p:sldId id="289" r:id="rId19"/>
    <p:sldId id="290" r:id="rId20"/>
    <p:sldId id="291" r:id="rId21"/>
    <p:sldId id="292" r:id="rId22"/>
    <p:sldId id="293" r:id="rId23"/>
    <p:sldId id="294" r:id="rId24"/>
    <p:sldId id="264" r:id="rId25"/>
    <p:sldId id="273" r:id="rId26"/>
    <p:sldId id="274" r:id="rId27"/>
    <p:sldId id="276" r:id="rId28"/>
    <p:sldId id="275" r:id="rId29"/>
    <p:sldId id="277" r:id="rId30"/>
    <p:sldId id="278" r:id="rId31"/>
    <p:sldId id="279" r:id="rId32"/>
    <p:sldId id="280" r:id="rId33"/>
    <p:sldId id="281" r:id="rId34"/>
    <p:sldId id="265" r:id="rId35"/>
    <p:sldId id="266" r:id="rId36"/>
    <p:sldId id="283" r:id="rId37"/>
    <p:sldId id="282" r:id="rId3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9933"/>
    <a:srgbClr val="CC6600"/>
    <a:srgbClr val="FFFFFF"/>
    <a:srgbClr val="FFFFCC"/>
  </p:clrMru>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84" autoAdjust="0"/>
    <p:restoredTop sz="94660"/>
  </p:normalViewPr>
  <p:slideViewPr>
    <p:cSldViewPr>
      <p:cViewPr>
        <p:scale>
          <a:sx n="75" d="100"/>
          <a:sy n="75" d="100"/>
        </p:scale>
        <p:origin x="-1824" y="-33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efault.Default-PC\Desktop\&#916;&#949;&#948;&#959;&#956;&#941;&#957;&#945;%20&#941;&#961;&#949;&#965;&#957;&#945;&#96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Default.Default-PC\Desktop\&#916;&#949;&#948;&#959;&#956;&#941;&#957;&#945;%20&#941;&#961;&#949;&#965;&#957;&#945;&#96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l-GR"/>
  <c:style val="29"/>
  <c:chart>
    <c:title>
      <c:tx>
        <c:rich>
          <a:bodyPr/>
          <a:lstStyle/>
          <a:p>
            <a:pPr>
              <a:defRPr/>
            </a:pPr>
            <a:r>
              <a:rPr lang="el-GR" dirty="0">
                <a:solidFill>
                  <a:schemeClr val="accent3">
                    <a:lumMod val="50000"/>
                  </a:schemeClr>
                </a:solidFill>
                <a:latin typeface="Times New Roman" pitchFamily="18" charset="0"/>
                <a:cs typeface="Times New Roman" pitchFamily="18" charset="0"/>
              </a:rPr>
              <a:t>Ερωτήσεις κατανόησης κειμένου</a:t>
            </a:r>
          </a:p>
        </c:rich>
      </c:tx>
      <c:layout/>
    </c:title>
    <c:plotArea>
      <c:layout>
        <c:manualLayout>
          <c:layoutTarget val="inner"/>
          <c:xMode val="edge"/>
          <c:yMode val="edge"/>
          <c:x val="0.10436515203041741"/>
          <c:y val="0.14886689163854519"/>
          <c:w val="0.87127161430405509"/>
          <c:h val="0.6047841019872342"/>
        </c:manualLayout>
      </c:layout>
      <c:barChart>
        <c:barDir val="col"/>
        <c:grouping val="clustered"/>
        <c:ser>
          <c:idx val="0"/>
          <c:order val="0"/>
          <c:dPt>
            <c:idx val="0"/>
            <c:spPr>
              <a:solidFill>
                <a:schemeClr val="accent1">
                  <a:lumMod val="75000"/>
                </a:schemeClr>
              </a:solidFill>
            </c:spPr>
          </c:dPt>
          <c:dPt>
            <c:idx val="1"/>
            <c:spPr>
              <a:solidFill>
                <a:schemeClr val="accent1">
                  <a:lumMod val="75000"/>
                </a:schemeClr>
              </a:solidFill>
            </c:spPr>
          </c:dPt>
          <c:dPt>
            <c:idx val="2"/>
            <c:spPr>
              <a:solidFill>
                <a:schemeClr val="accent1">
                  <a:lumMod val="75000"/>
                </a:schemeClr>
              </a:solidFill>
            </c:spPr>
          </c:dPt>
          <c:dPt>
            <c:idx val="3"/>
            <c:spPr>
              <a:solidFill>
                <a:schemeClr val="accent1">
                  <a:lumMod val="75000"/>
                </a:schemeClr>
              </a:solidFill>
            </c:spPr>
          </c:dPt>
          <c:dLbls>
            <c:dLbl>
              <c:idx val="0"/>
              <c:layout/>
              <c:showVal val="1"/>
            </c:dLbl>
            <c:dLbl>
              <c:idx val="1"/>
              <c:layout/>
              <c:showVal val="1"/>
            </c:dLbl>
            <c:dLbl>
              <c:idx val="2"/>
              <c:layout/>
              <c:showVal val="1"/>
            </c:dLbl>
            <c:dLbl>
              <c:idx val="3"/>
              <c:layout/>
              <c:showVal val="1"/>
            </c:dLbl>
            <c:delete val="1"/>
          </c:dLbls>
          <c:cat>
            <c:strRef>
              <c:f>Φύλλο1!$A$2:$A$5</c:f>
              <c:strCache>
                <c:ptCount val="4"/>
                <c:pt idx="0">
                  <c:v>1. Σκοπός της καθηγήτριας…</c:v>
                </c:pt>
                <c:pt idx="1">
                  <c:v>2. Η καθηγήτρια Αγγλικών πιστεύει…</c:v>
                </c:pt>
                <c:pt idx="2">
                  <c:v>3. Κατά την καθηγήτρια, η γλωσσομάθεια είναι στις μέρες μας…</c:v>
                </c:pt>
                <c:pt idx="3">
                  <c:v>4. Σύμφωνα με την καθηγήτρια…</c:v>
                </c:pt>
              </c:strCache>
            </c:strRef>
          </c:cat>
          <c:val>
            <c:numRef>
              <c:f>Φύλλο1!$B$2:$B$5</c:f>
              <c:numCache>
                <c:formatCode>General</c:formatCode>
                <c:ptCount val="4"/>
                <c:pt idx="0">
                  <c:v>17</c:v>
                </c:pt>
                <c:pt idx="1">
                  <c:v>14</c:v>
                </c:pt>
                <c:pt idx="2">
                  <c:v>11</c:v>
                </c:pt>
                <c:pt idx="3">
                  <c:v>18</c:v>
                </c:pt>
              </c:numCache>
            </c:numRef>
          </c:val>
        </c:ser>
        <c:axId val="71109632"/>
        <c:axId val="71119616"/>
      </c:barChart>
      <c:catAx>
        <c:axId val="71109632"/>
        <c:scaling>
          <c:orientation val="minMax"/>
        </c:scaling>
        <c:axPos val="b"/>
        <c:majorTickMark val="none"/>
        <c:tickLblPos val="nextTo"/>
        <c:txPr>
          <a:bodyPr/>
          <a:lstStyle/>
          <a:p>
            <a:pPr>
              <a:defRPr>
                <a:solidFill>
                  <a:schemeClr val="accent3">
                    <a:lumMod val="50000"/>
                  </a:schemeClr>
                </a:solidFill>
                <a:latin typeface="Times New Roman" pitchFamily="18" charset="0"/>
                <a:cs typeface="Times New Roman" pitchFamily="18" charset="0"/>
              </a:defRPr>
            </a:pPr>
            <a:endParaRPr lang="el-GR"/>
          </a:p>
        </c:txPr>
        <c:crossAx val="71119616"/>
        <c:crosses val="autoZero"/>
        <c:auto val="1"/>
        <c:lblAlgn val="ctr"/>
        <c:lblOffset val="100"/>
      </c:catAx>
      <c:valAx>
        <c:axId val="71119616"/>
        <c:scaling>
          <c:orientation val="minMax"/>
        </c:scaling>
        <c:axPos val="l"/>
        <c:majorGridlines/>
        <c:title>
          <c:tx>
            <c:rich>
              <a:bodyPr/>
              <a:lstStyle/>
              <a:p>
                <a:pPr>
                  <a:defRPr>
                    <a:solidFill>
                      <a:schemeClr val="accent3">
                        <a:lumMod val="50000"/>
                      </a:schemeClr>
                    </a:solidFill>
                  </a:defRPr>
                </a:pPr>
                <a:r>
                  <a:rPr lang="el-GR">
                    <a:solidFill>
                      <a:schemeClr val="accent3">
                        <a:lumMod val="50000"/>
                      </a:schemeClr>
                    </a:solidFill>
                    <a:latin typeface="Times New Roman" pitchFamily="18" charset="0"/>
                    <a:cs typeface="Times New Roman" pitchFamily="18" charset="0"/>
                  </a:rPr>
                  <a:t>Σωστές Απαντήσεις Μαθητών</a:t>
                </a:r>
              </a:p>
            </c:rich>
          </c:tx>
          <c:layout>
            <c:manualLayout>
              <c:xMode val="edge"/>
              <c:yMode val="edge"/>
              <c:x val="2.2222222222222292E-2"/>
              <c:y val="0.15577573636628791"/>
            </c:manualLayout>
          </c:layout>
        </c:title>
        <c:numFmt formatCode="General" sourceLinked="1"/>
        <c:majorTickMark val="none"/>
        <c:tickLblPos val="nextTo"/>
        <c:txPr>
          <a:bodyPr/>
          <a:lstStyle/>
          <a:p>
            <a:pPr>
              <a:defRPr>
                <a:latin typeface="Times New Roman" pitchFamily="18" charset="0"/>
                <a:cs typeface="Times New Roman" pitchFamily="18" charset="0"/>
              </a:defRPr>
            </a:pPr>
            <a:endParaRPr lang="el-GR"/>
          </a:p>
        </c:txPr>
        <c:crossAx val="71109632"/>
        <c:crosses val="autoZero"/>
        <c:crossBetween val="between"/>
      </c:valAx>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l-GR"/>
  <c:style val="26"/>
  <c:chart>
    <c:title>
      <c:tx>
        <c:rich>
          <a:bodyPr/>
          <a:lstStyle/>
          <a:p>
            <a:pPr>
              <a:defRPr/>
            </a:pPr>
            <a:r>
              <a:rPr lang="el-GR" dirty="0">
                <a:solidFill>
                  <a:schemeClr val="accent3">
                    <a:lumMod val="75000"/>
                  </a:schemeClr>
                </a:solidFill>
                <a:latin typeface="Comic Sans MS" pitchFamily="66" charset="0"/>
              </a:rPr>
              <a:t>Συμπλήρωση Διαγράμματος</a:t>
            </a:r>
          </a:p>
        </c:rich>
      </c:tx>
      <c:layout>
        <c:manualLayout>
          <c:xMode val="edge"/>
          <c:yMode val="edge"/>
          <c:x val="0.19675488731704721"/>
          <c:y val="6.1277004382648444E-2"/>
        </c:manualLayout>
      </c:layout>
    </c:title>
    <c:plotArea>
      <c:layout/>
      <c:pieChart>
        <c:varyColors val="1"/>
        <c:ser>
          <c:idx val="0"/>
          <c:order val="0"/>
          <c:tx>
            <c:strRef>
              <c:f>Φύλλο1!$A$42</c:f>
              <c:strCache>
                <c:ptCount val="1"/>
                <c:pt idx="0">
                  <c:v>Συμπλήρωση Διαγράμματος</c:v>
                </c:pt>
              </c:strCache>
            </c:strRef>
          </c:tx>
          <c:dPt>
            <c:idx val="1"/>
            <c:spPr>
              <a:solidFill>
                <a:schemeClr val="accent4">
                  <a:lumMod val="75000"/>
                </a:schemeClr>
              </a:solidFill>
            </c:spPr>
          </c:dPt>
          <c:dLbls>
            <c:dLbl>
              <c:idx val="0"/>
              <c:layout>
                <c:manualLayout>
                  <c:x val="-8.7569275079553227E-2"/>
                  <c:y val="-0.21905080561813625"/>
                </c:manualLayout>
              </c:layout>
              <c:tx>
                <c:rich>
                  <a:bodyPr/>
                  <a:lstStyle/>
                  <a:p>
                    <a:r>
                      <a:rPr lang="en-US" sz="1400" b="1">
                        <a:solidFill>
                          <a:schemeClr val="bg1"/>
                        </a:solidFill>
                        <a:latin typeface="Times New Roman" pitchFamily="18" charset="0"/>
                        <a:cs typeface="Times New Roman" pitchFamily="18" charset="0"/>
                      </a:rPr>
                      <a:t>9</a:t>
                    </a:r>
                    <a:r>
                      <a:rPr lang="en-US" sz="1200" b="1">
                        <a:solidFill>
                          <a:schemeClr val="bg1"/>
                        </a:solidFill>
                        <a:latin typeface="Times New Roman" pitchFamily="18" charset="0"/>
                        <a:cs typeface="Times New Roman" pitchFamily="18" charset="0"/>
                      </a:rPr>
                      <a:t>0%</a:t>
                    </a:r>
                  </a:p>
                </c:rich>
              </c:tx>
              <c:showPercent val="1"/>
            </c:dLbl>
            <c:dLbl>
              <c:idx val="1"/>
              <c:layout/>
              <c:tx>
                <c:rich>
                  <a:bodyPr/>
                  <a:lstStyle/>
                  <a:p>
                    <a:r>
                      <a:rPr lang="en-US" sz="1400" b="1">
                        <a:solidFill>
                          <a:schemeClr val="bg1"/>
                        </a:solidFill>
                        <a:latin typeface="Times New Roman" pitchFamily="18" charset="0"/>
                        <a:cs typeface="Times New Roman" pitchFamily="18" charset="0"/>
                      </a:rPr>
                      <a:t>5</a:t>
                    </a:r>
                    <a:r>
                      <a:rPr lang="en-US" sz="1200" b="1">
                        <a:solidFill>
                          <a:schemeClr val="bg1"/>
                        </a:solidFill>
                        <a:latin typeface="Times New Roman" pitchFamily="18" charset="0"/>
                        <a:cs typeface="Times New Roman" pitchFamily="18" charset="0"/>
                      </a:rPr>
                      <a:t>%</a:t>
                    </a:r>
                  </a:p>
                </c:rich>
              </c:tx>
              <c:showPercent val="1"/>
            </c:dLbl>
            <c:dLbl>
              <c:idx val="2"/>
              <c:layout/>
              <c:tx>
                <c:rich>
                  <a:bodyPr/>
                  <a:lstStyle/>
                  <a:p>
                    <a:r>
                      <a:rPr lang="en-US" sz="1400" b="1">
                        <a:solidFill>
                          <a:schemeClr val="bg1"/>
                        </a:solidFill>
                        <a:latin typeface="Times New Roman" pitchFamily="18" charset="0"/>
                        <a:cs typeface="Times New Roman" pitchFamily="18" charset="0"/>
                      </a:rPr>
                      <a:t>5</a:t>
                    </a:r>
                    <a:r>
                      <a:rPr lang="en-US" sz="1200" b="1">
                        <a:solidFill>
                          <a:schemeClr val="bg1"/>
                        </a:solidFill>
                        <a:latin typeface="Times New Roman" pitchFamily="18" charset="0"/>
                        <a:cs typeface="Times New Roman" pitchFamily="18" charset="0"/>
                      </a:rPr>
                      <a:t>%</a:t>
                    </a:r>
                  </a:p>
                </c:rich>
              </c:tx>
              <c:showPercent val="1"/>
            </c:dLbl>
            <c:showPercent val="1"/>
            <c:showLeaderLines val="1"/>
          </c:dLbls>
          <c:cat>
            <c:strRef>
              <c:f>Φύλλο1!$B$41:$D$41</c:f>
              <c:strCache>
                <c:ptCount val="3"/>
                <c:pt idx="0">
                  <c:v>Ικανοποιητική Συμπλήρωση</c:v>
                </c:pt>
                <c:pt idx="1">
                  <c:v>Ελλιπής Συμπλήρωση</c:v>
                </c:pt>
                <c:pt idx="2">
                  <c:v>Απουσία Συμπλήρωσης</c:v>
                </c:pt>
              </c:strCache>
            </c:strRef>
          </c:cat>
          <c:val>
            <c:numRef>
              <c:f>Φύλλο1!$B$42:$D$42</c:f>
              <c:numCache>
                <c:formatCode>General</c:formatCode>
                <c:ptCount val="3"/>
                <c:pt idx="0">
                  <c:v>17</c:v>
                </c:pt>
                <c:pt idx="1">
                  <c:v>1</c:v>
                </c:pt>
                <c:pt idx="2">
                  <c:v>1</c:v>
                </c:pt>
              </c:numCache>
            </c:numRef>
          </c:val>
        </c:ser>
        <c:dLbls>
          <c:showPercent val="1"/>
        </c:dLbls>
        <c:firstSliceAng val="0"/>
      </c:pieChart>
    </c:plotArea>
    <c:legend>
      <c:legendPos val="r"/>
      <c:layout>
        <c:manualLayout>
          <c:xMode val="edge"/>
          <c:yMode val="edge"/>
          <c:x val="0.60961716953522416"/>
          <c:y val="0.3866107529759934"/>
          <c:w val="0.3436829953778085"/>
          <c:h val="0.50188783059341791"/>
        </c:manualLayout>
      </c:layout>
      <c:txPr>
        <a:bodyPr/>
        <a:lstStyle/>
        <a:p>
          <a:pPr>
            <a:defRPr sz="1500">
              <a:solidFill>
                <a:schemeClr val="accent3">
                  <a:lumMod val="75000"/>
                </a:schemeClr>
              </a:solidFill>
              <a:latin typeface="Comic Sans MS" pitchFamily="66" charset="0"/>
            </a:defRPr>
          </a:pPr>
          <a:endParaRPr lang="el-GR"/>
        </a:p>
      </c:txPr>
    </c:legend>
    <c:plotVisOnly val="1"/>
  </c:chart>
  <c:txPr>
    <a:bodyPr/>
    <a:lstStyle/>
    <a:p>
      <a:pPr>
        <a:defRPr sz="1800"/>
      </a:pPr>
      <a:endParaRPr lang="el-GR"/>
    </a:p>
  </c:txPr>
  <c:externalData r:id="rId1"/>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99B2CB-C12F-4538-838C-F57AE3BC4B30}"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l-GR"/>
        </a:p>
      </dgm:t>
    </dgm:pt>
    <dgm:pt modelId="{CDF1B4FC-CDB7-4761-A6F4-315F6280C68D}">
      <dgm:prSet phldrT="[Κείμενο]" custT="1"/>
      <dgm:spPr/>
      <dgm:t>
        <a:bodyPr/>
        <a:lstStyle/>
        <a:p>
          <a:pPr algn="ctr"/>
          <a:r>
            <a:rPr lang="el-GR" sz="1600" dirty="0" smtClean="0">
              <a:solidFill>
                <a:schemeClr val="bg1"/>
              </a:solidFill>
              <a:latin typeface="Comic Sans MS" pitchFamily="66" charset="0"/>
            </a:rPr>
            <a:t>Το ηλεκτρονικό περιβάλλον μάθησης «Ο Σπιρτένιος στη χώρα της Κατανόησης» ήταν τεχνολογικά και λειτουργικά άρτιο, ώστε να διευκολύνει την ανάπτυξη δεξιοτήτων κατανόησης των μαθητών;</a:t>
          </a:r>
          <a:endParaRPr lang="el-GR" sz="1600" dirty="0">
            <a:solidFill>
              <a:schemeClr val="bg1"/>
            </a:solidFill>
            <a:latin typeface="Comic Sans MS" pitchFamily="66" charset="0"/>
          </a:endParaRPr>
        </a:p>
      </dgm:t>
    </dgm:pt>
    <dgm:pt modelId="{19EA6CFE-7B0F-4B2F-9A2D-095500E5CA5C}" type="parTrans" cxnId="{AF88B38C-EC25-4B73-A070-D5B3B8756227}">
      <dgm:prSet/>
      <dgm:spPr/>
      <dgm:t>
        <a:bodyPr/>
        <a:lstStyle/>
        <a:p>
          <a:endParaRPr lang="el-GR"/>
        </a:p>
      </dgm:t>
    </dgm:pt>
    <dgm:pt modelId="{CC5F8521-098C-4BB5-816A-4DBD447C15F1}" type="sibTrans" cxnId="{AF88B38C-EC25-4B73-A070-D5B3B8756227}">
      <dgm:prSet/>
      <dgm:spPr/>
      <dgm:t>
        <a:bodyPr/>
        <a:lstStyle/>
        <a:p>
          <a:endParaRPr lang="el-GR"/>
        </a:p>
      </dgm:t>
    </dgm:pt>
    <dgm:pt modelId="{DF8B1AFE-203B-4343-91F0-5A9B2A78E4ED}">
      <dgm:prSet phldrT="[Κείμενο]" custT="1"/>
      <dgm:spPr/>
      <dgm:t>
        <a:bodyPr/>
        <a:lstStyle/>
        <a:p>
          <a:pPr algn="just"/>
          <a:r>
            <a:rPr lang="el-GR" sz="1600" dirty="0" smtClean="0">
              <a:solidFill>
                <a:schemeClr val="bg1"/>
              </a:solidFill>
              <a:latin typeface="Comic Sans MS" pitchFamily="66" charset="0"/>
            </a:rPr>
            <a:t>Η σαφής διδασκαλία στρατηγικών κατανόησης του επιχειρηματολογικού κειμένου με την παροχή διαδικαστικών διευκολύνσεων από το εκπαιδευτικό λογισμικό «Ο Σπιρτένιος στη χώρα της Κατανόησης» και από τον εκπαιδευτικό-ερευνητή, ενισχύει τις γνωστικές δεξιότητες κατανόησης των μαθητών;</a:t>
          </a:r>
          <a:endParaRPr lang="el-GR" sz="1600" dirty="0">
            <a:solidFill>
              <a:schemeClr val="bg1"/>
            </a:solidFill>
            <a:latin typeface="Comic Sans MS" pitchFamily="66" charset="0"/>
          </a:endParaRPr>
        </a:p>
      </dgm:t>
    </dgm:pt>
    <dgm:pt modelId="{99B0EBBF-5BC6-48B4-ACA2-713C37304A00}" type="parTrans" cxnId="{A39C4DE2-C500-482F-9C80-5D42ECE70D7D}">
      <dgm:prSet/>
      <dgm:spPr/>
      <dgm:t>
        <a:bodyPr/>
        <a:lstStyle/>
        <a:p>
          <a:endParaRPr lang="el-GR"/>
        </a:p>
      </dgm:t>
    </dgm:pt>
    <dgm:pt modelId="{F8C6CCD5-2FC2-42AE-A5D2-EB729BD29204}" type="sibTrans" cxnId="{A39C4DE2-C500-482F-9C80-5D42ECE70D7D}">
      <dgm:prSet/>
      <dgm:spPr/>
      <dgm:t>
        <a:bodyPr/>
        <a:lstStyle/>
        <a:p>
          <a:endParaRPr lang="el-GR"/>
        </a:p>
      </dgm:t>
    </dgm:pt>
    <dgm:pt modelId="{0AEC17B0-6160-4BE6-A758-678313A40E47}">
      <dgm:prSet phldrT="[Κείμενο]" custT="1"/>
      <dgm:spPr>
        <a:solidFill>
          <a:srgbClr val="FFC000"/>
        </a:solidFill>
      </dgm:spPr>
      <dgm:t>
        <a:bodyPr/>
        <a:lstStyle/>
        <a:p>
          <a:pPr algn="just"/>
          <a:r>
            <a:rPr lang="el-GR" sz="1600" dirty="0" smtClean="0">
              <a:solidFill>
                <a:schemeClr val="bg1"/>
              </a:solidFill>
              <a:latin typeface="Comic Sans MS" pitchFamily="66" charset="0"/>
            </a:rPr>
            <a:t>Η σαφής διδασκαλία στρατηγικών κατανόησης του επιχειρηματολογικού κειμένου με την παροχή διαδικαστικών διευκολύνσεων από το εκπαιδευτικό λογισμικό «Ο Σπιρτένιος στη χώρα της Κατανόησης» και από τον εκπαιδευτικό-ερευνητή, ενισχύει τις μεταγνωστικές δεξιότητες κατανόησης των μαθητών;</a:t>
          </a:r>
          <a:endParaRPr lang="el-GR" sz="1600" dirty="0">
            <a:solidFill>
              <a:schemeClr val="bg1"/>
            </a:solidFill>
            <a:latin typeface="Comic Sans MS" pitchFamily="66" charset="0"/>
          </a:endParaRPr>
        </a:p>
      </dgm:t>
    </dgm:pt>
    <dgm:pt modelId="{6661BEB4-F35D-4B33-9677-41422C78154C}" type="parTrans" cxnId="{CE5F175F-C64E-4D7F-B4CE-CED99D80F36E}">
      <dgm:prSet/>
      <dgm:spPr/>
      <dgm:t>
        <a:bodyPr/>
        <a:lstStyle/>
        <a:p>
          <a:endParaRPr lang="el-GR"/>
        </a:p>
      </dgm:t>
    </dgm:pt>
    <dgm:pt modelId="{BF70FFA6-AD54-4A23-8BCF-265B3243E170}" type="sibTrans" cxnId="{CE5F175F-C64E-4D7F-B4CE-CED99D80F36E}">
      <dgm:prSet/>
      <dgm:spPr/>
      <dgm:t>
        <a:bodyPr/>
        <a:lstStyle/>
        <a:p>
          <a:endParaRPr lang="el-GR"/>
        </a:p>
      </dgm:t>
    </dgm:pt>
    <dgm:pt modelId="{8A339637-2828-4DC8-956C-44794F078C47}" type="pres">
      <dgm:prSet presAssocID="{F799B2CB-C12F-4538-838C-F57AE3BC4B30}" presName="linear" presStyleCnt="0">
        <dgm:presLayoutVars>
          <dgm:dir/>
          <dgm:animLvl val="lvl"/>
          <dgm:resizeHandles val="exact"/>
        </dgm:presLayoutVars>
      </dgm:prSet>
      <dgm:spPr/>
      <dgm:t>
        <a:bodyPr/>
        <a:lstStyle/>
        <a:p>
          <a:endParaRPr lang="el-GR"/>
        </a:p>
      </dgm:t>
    </dgm:pt>
    <dgm:pt modelId="{D70964B4-470B-4593-B644-14FBC54E16D9}" type="pres">
      <dgm:prSet presAssocID="{CDF1B4FC-CDB7-4761-A6F4-315F6280C68D}" presName="parentLin" presStyleCnt="0"/>
      <dgm:spPr/>
    </dgm:pt>
    <dgm:pt modelId="{18A9A767-9B02-4849-89BC-1F697C7E5165}" type="pres">
      <dgm:prSet presAssocID="{CDF1B4FC-CDB7-4761-A6F4-315F6280C68D}" presName="parentLeftMargin" presStyleLbl="node1" presStyleIdx="0" presStyleCnt="3"/>
      <dgm:spPr/>
      <dgm:t>
        <a:bodyPr/>
        <a:lstStyle/>
        <a:p>
          <a:endParaRPr lang="el-GR"/>
        </a:p>
      </dgm:t>
    </dgm:pt>
    <dgm:pt modelId="{8A05F309-443D-441C-B945-52670C58FE52}" type="pres">
      <dgm:prSet presAssocID="{CDF1B4FC-CDB7-4761-A6F4-315F6280C68D}" presName="parentText" presStyleLbl="node1" presStyleIdx="0" presStyleCnt="3" custScaleX="128257" custScaleY="186643">
        <dgm:presLayoutVars>
          <dgm:chMax val="0"/>
          <dgm:bulletEnabled val="1"/>
        </dgm:presLayoutVars>
      </dgm:prSet>
      <dgm:spPr/>
      <dgm:t>
        <a:bodyPr/>
        <a:lstStyle/>
        <a:p>
          <a:endParaRPr lang="el-GR"/>
        </a:p>
      </dgm:t>
    </dgm:pt>
    <dgm:pt modelId="{A10594C8-0204-41DA-BFC7-A2112303217B}" type="pres">
      <dgm:prSet presAssocID="{CDF1B4FC-CDB7-4761-A6F4-315F6280C68D}" presName="negativeSpace" presStyleCnt="0"/>
      <dgm:spPr/>
    </dgm:pt>
    <dgm:pt modelId="{01F68AD7-9671-4E1D-BC16-7D744B398AC4}" type="pres">
      <dgm:prSet presAssocID="{CDF1B4FC-CDB7-4761-A6F4-315F6280C68D}" presName="childText" presStyleLbl="conFgAcc1" presStyleIdx="0" presStyleCnt="3">
        <dgm:presLayoutVars>
          <dgm:bulletEnabled val="1"/>
        </dgm:presLayoutVars>
      </dgm:prSet>
      <dgm:spPr/>
    </dgm:pt>
    <dgm:pt modelId="{53FD6C70-6A10-4C67-8B24-D19753071EA4}" type="pres">
      <dgm:prSet presAssocID="{CC5F8521-098C-4BB5-816A-4DBD447C15F1}" presName="spaceBetweenRectangles" presStyleCnt="0"/>
      <dgm:spPr/>
    </dgm:pt>
    <dgm:pt modelId="{DC1C67CD-E125-42E2-9D2B-926AC39D4442}" type="pres">
      <dgm:prSet presAssocID="{DF8B1AFE-203B-4343-91F0-5A9B2A78E4ED}" presName="parentLin" presStyleCnt="0"/>
      <dgm:spPr/>
    </dgm:pt>
    <dgm:pt modelId="{173DC1CC-B39E-4B08-940D-8C61E2AFD9F5}" type="pres">
      <dgm:prSet presAssocID="{DF8B1AFE-203B-4343-91F0-5A9B2A78E4ED}" presName="parentLeftMargin" presStyleLbl="node1" presStyleIdx="0" presStyleCnt="3"/>
      <dgm:spPr/>
      <dgm:t>
        <a:bodyPr/>
        <a:lstStyle/>
        <a:p>
          <a:endParaRPr lang="el-GR"/>
        </a:p>
      </dgm:t>
    </dgm:pt>
    <dgm:pt modelId="{A6D80A5D-34A5-4B0B-A902-EBEFF20133B9}" type="pres">
      <dgm:prSet presAssocID="{DF8B1AFE-203B-4343-91F0-5A9B2A78E4ED}" presName="parentText" presStyleLbl="node1" presStyleIdx="1" presStyleCnt="3" custScaleX="131204" custScaleY="196422">
        <dgm:presLayoutVars>
          <dgm:chMax val="0"/>
          <dgm:bulletEnabled val="1"/>
        </dgm:presLayoutVars>
      </dgm:prSet>
      <dgm:spPr/>
      <dgm:t>
        <a:bodyPr/>
        <a:lstStyle/>
        <a:p>
          <a:endParaRPr lang="el-GR"/>
        </a:p>
      </dgm:t>
    </dgm:pt>
    <dgm:pt modelId="{254245A7-2903-490F-9117-0E4FBD7C7E5C}" type="pres">
      <dgm:prSet presAssocID="{DF8B1AFE-203B-4343-91F0-5A9B2A78E4ED}" presName="negativeSpace" presStyleCnt="0"/>
      <dgm:spPr/>
    </dgm:pt>
    <dgm:pt modelId="{0A53A984-8FE4-46AE-B2C2-A4B947525566}" type="pres">
      <dgm:prSet presAssocID="{DF8B1AFE-203B-4343-91F0-5A9B2A78E4ED}" presName="childText" presStyleLbl="conFgAcc1" presStyleIdx="1" presStyleCnt="3">
        <dgm:presLayoutVars>
          <dgm:bulletEnabled val="1"/>
        </dgm:presLayoutVars>
      </dgm:prSet>
      <dgm:spPr/>
    </dgm:pt>
    <dgm:pt modelId="{F4B3915A-7117-45E6-BFC9-2D8A179FE3B0}" type="pres">
      <dgm:prSet presAssocID="{F8C6CCD5-2FC2-42AE-A5D2-EB729BD29204}" presName="spaceBetweenRectangles" presStyleCnt="0"/>
      <dgm:spPr/>
    </dgm:pt>
    <dgm:pt modelId="{B7C0508D-7CA0-4C04-8B2B-3B423050D51B}" type="pres">
      <dgm:prSet presAssocID="{0AEC17B0-6160-4BE6-A758-678313A40E47}" presName="parentLin" presStyleCnt="0"/>
      <dgm:spPr/>
    </dgm:pt>
    <dgm:pt modelId="{E3E531C7-F828-42FF-B232-4C8B4249E58F}" type="pres">
      <dgm:prSet presAssocID="{0AEC17B0-6160-4BE6-A758-678313A40E47}" presName="parentLeftMargin" presStyleLbl="node1" presStyleIdx="1" presStyleCnt="3"/>
      <dgm:spPr/>
      <dgm:t>
        <a:bodyPr/>
        <a:lstStyle/>
        <a:p>
          <a:endParaRPr lang="el-GR"/>
        </a:p>
      </dgm:t>
    </dgm:pt>
    <dgm:pt modelId="{43131D6C-7615-461B-A98C-E2F042562096}" type="pres">
      <dgm:prSet presAssocID="{0AEC17B0-6160-4BE6-A758-678313A40E47}" presName="parentText" presStyleLbl="node1" presStyleIdx="2" presStyleCnt="3" custScaleX="131786" custScaleY="194569">
        <dgm:presLayoutVars>
          <dgm:chMax val="0"/>
          <dgm:bulletEnabled val="1"/>
        </dgm:presLayoutVars>
      </dgm:prSet>
      <dgm:spPr/>
      <dgm:t>
        <a:bodyPr/>
        <a:lstStyle/>
        <a:p>
          <a:endParaRPr lang="el-GR"/>
        </a:p>
      </dgm:t>
    </dgm:pt>
    <dgm:pt modelId="{F05DD5A6-374C-42EA-BAAB-BEE9527543A6}" type="pres">
      <dgm:prSet presAssocID="{0AEC17B0-6160-4BE6-A758-678313A40E47}" presName="negativeSpace" presStyleCnt="0"/>
      <dgm:spPr/>
    </dgm:pt>
    <dgm:pt modelId="{34BDBE77-11E7-4A48-A0A9-07A304D507CA}" type="pres">
      <dgm:prSet presAssocID="{0AEC17B0-6160-4BE6-A758-678313A40E47}" presName="childText" presStyleLbl="conFgAcc1" presStyleIdx="2" presStyleCnt="3">
        <dgm:presLayoutVars>
          <dgm:bulletEnabled val="1"/>
        </dgm:presLayoutVars>
      </dgm:prSet>
      <dgm:spPr/>
    </dgm:pt>
  </dgm:ptLst>
  <dgm:cxnLst>
    <dgm:cxn modelId="{CE5F175F-C64E-4D7F-B4CE-CED99D80F36E}" srcId="{F799B2CB-C12F-4538-838C-F57AE3BC4B30}" destId="{0AEC17B0-6160-4BE6-A758-678313A40E47}" srcOrd="2" destOrd="0" parTransId="{6661BEB4-F35D-4B33-9677-41422C78154C}" sibTransId="{BF70FFA6-AD54-4A23-8BCF-265B3243E170}"/>
    <dgm:cxn modelId="{AF88B38C-EC25-4B73-A070-D5B3B8756227}" srcId="{F799B2CB-C12F-4538-838C-F57AE3BC4B30}" destId="{CDF1B4FC-CDB7-4761-A6F4-315F6280C68D}" srcOrd="0" destOrd="0" parTransId="{19EA6CFE-7B0F-4B2F-9A2D-095500E5CA5C}" sibTransId="{CC5F8521-098C-4BB5-816A-4DBD447C15F1}"/>
    <dgm:cxn modelId="{3EC2D403-0621-4BFD-9CFA-048AEA1D4911}" type="presOf" srcId="{CDF1B4FC-CDB7-4761-A6F4-315F6280C68D}" destId="{18A9A767-9B02-4849-89BC-1F697C7E5165}" srcOrd="0" destOrd="0" presId="urn:microsoft.com/office/officeart/2005/8/layout/list1"/>
    <dgm:cxn modelId="{EF162770-9AA1-4F0E-8770-A12E6A3B38AE}" type="presOf" srcId="{0AEC17B0-6160-4BE6-A758-678313A40E47}" destId="{E3E531C7-F828-42FF-B232-4C8B4249E58F}" srcOrd="0" destOrd="0" presId="urn:microsoft.com/office/officeart/2005/8/layout/list1"/>
    <dgm:cxn modelId="{842275AF-66E6-44BD-9180-E291BF0C1B69}" type="presOf" srcId="{DF8B1AFE-203B-4343-91F0-5A9B2A78E4ED}" destId="{A6D80A5D-34A5-4B0B-A902-EBEFF20133B9}" srcOrd="1" destOrd="0" presId="urn:microsoft.com/office/officeart/2005/8/layout/list1"/>
    <dgm:cxn modelId="{A39C4DE2-C500-482F-9C80-5D42ECE70D7D}" srcId="{F799B2CB-C12F-4538-838C-F57AE3BC4B30}" destId="{DF8B1AFE-203B-4343-91F0-5A9B2A78E4ED}" srcOrd="1" destOrd="0" parTransId="{99B0EBBF-5BC6-48B4-ACA2-713C37304A00}" sibTransId="{F8C6CCD5-2FC2-42AE-A5D2-EB729BD29204}"/>
    <dgm:cxn modelId="{05A02CB7-9F08-46AB-9132-E784F92A9FBA}" type="presOf" srcId="{0AEC17B0-6160-4BE6-A758-678313A40E47}" destId="{43131D6C-7615-461B-A98C-E2F042562096}" srcOrd="1" destOrd="0" presId="urn:microsoft.com/office/officeart/2005/8/layout/list1"/>
    <dgm:cxn modelId="{F0DB7037-E61C-47AA-AF02-6182BC6D313A}" type="presOf" srcId="{CDF1B4FC-CDB7-4761-A6F4-315F6280C68D}" destId="{8A05F309-443D-441C-B945-52670C58FE52}" srcOrd="1" destOrd="0" presId="urn:microsoft.com/office/officeart/2005/8/layout/list1"/>
    <dgm:cxn modelId="{3C736981-7EDB-4A20-A9FF-CA594E5C861B}" type="presOf" srcId="{DF8B1AFE-203B-4343-91F0-5A9B2A78E4ED}" destId="{173DC1CC-B39E-4B08-940D-8C61E2AFD9F5}" srcOrd="0" destOrd="0" presId="urn:microsoft.com/office/officeart/2005/8/layout/list1"/>
    <dgm:cxn modelId="{62C7C678-295D-41C4-834D-3769A91005FD}" type="presOf" srcId="{F799B2CB-C12F-4538-838C-F57AE3BC4B30}" destId="{8A339637-2828-4DC8-956C-44794F078C47}" srcOrd="0" destOrd="0" presId="urn:microsoft.com/office/officeart/2005/8/layout/list1"/>
    <dgm:cxn modelId="{F60AF709-FD83-4274-9CF9-CA965251524F}" type="presParOf" srcId="{8A339637-2828-4DC8-956C-44794F078C47}" destId="{D70964B4-470B-4593-B644-14FBC54E16D9}" srcOrd="0" destOrd="0" presId="urn:microsoft.com/office/officeart/2005/8/layout/list1"/>
    <dgm:cxn modelId="{E03123D9-10DA-428F-842B-4BCA508C024F}" type="presParOf" srcId="{D70964B4-470B-4593-B644-14FBC54E16D9}" destId="{18A9A767-9B02-4849-89BC-1F697C7E5165}" srcOrd="0" destOrd="0" presId="urn:microsoft.com/office/officeart/2005/8/layout/list1"/>
    <dgm:cxn modelId="{A9D98CCA-32FF-47FD-AAAB-B0AA34A969C6}" type="presParOf" srcId="{D70964B4-470B-4593-B644-14FBC54E16D9}" destId="{8A05F309-443D-441C-B945-52670C58FE52}" srcOrd="1" destOrd="0" presId="urn:microsoft.com/office/officeart/2005/8/layout/list1"/>
    <dgm:cxn modelId="{54DC4159-D541-42A3-8ABD-C0DC4EEC6C1A}" type="presParOf" srcId="{8A339637-2828-4DC8-956C-44794F078C47}" destId="{A10594C8-0204-41DA-BFC7-A2112303217B}" srcOrd="1" destOrd="0" presId="urn:microsoft.com/office/officeart/2005/8/layout/list1"/>
    <dgm:cxn modelId="{5A6ED843-4256-4F08-800B-9659D6C94330}" type="presParOf" srcId="{8A339637-2828-4DC8-956C-44794F078C47}" destId="{01F68AD7-9671-4E1D-BC16-7D744B398AC4}" srcOrd="2" destOrd="0" presId="urn:microsoft.com/office/officeart/2005/8/layout/list1"/>
    <dgm:cxn modelId="{094AE2BF-2DD3-4DDE-B28E-C31D9C6F4625}" type="presParOf" srcId="{8A339637-2828-4DC8-956C-44794F078C47}" destId="{53FD6C70-6A10-4C67-8B24-D19753071EA4}" srcOrd="3" destOrd="0" presId="urn:microsoft.com/office/officeart/2005/8/layout/list1"/>
    <dgm:cxn modelId="{17FE93DF-8337-428B-A77C-CEC71D26B88B}" type="presParOf" srcId="{8A339637-2828-4DC8-956C-44794F078C47}" destId="{DC1C67CD-E125-42E2-9D2B-926AC39D4442}" srcOrd="4" destOrd="0" presId="urn:microsoft.com/office/officeart/2005/8/layout/list1"/>
    <dgm:cxn modelId="{91255899-5003-49D3-9ACF-8D81FA5E311C}" type="presParOf" srcId="{DC1C67CD-E125-42E2-9D2B-926AC39D4442}" destId="{173DC1CC-B39E-4B08-940D-8C61E2AFD9F5}" srcOrd="0" destOrd="0" presId="urn:microsoft.com/office/officeart/2005/8/layout/list1"/>
    <dgm:cxn modelId="{A185EFD6-1CFA-4F82-87F1-7B6F62E889CB}" type="presParOf" srcId="{DC1C67CD-E125-42E2-9D2B-926AC39D4442}" destId="{A6D80A5D-34A5-4B0B-A902-EBEFF20133B9}" srcOrd="1" destOrd="0" presId="urn:microsoft.com/office/officeart/2005/8/layout/list1"/>
    <dgm:cxn modelId="{6D7BC210-BEC9-41F2-89B1-70493A9E1253}" type="presParOf" srcId="{8A339637-2828-4DC8-956C-44794F078C47}" destId="{254245A7-2903-490F-9117-0E4FBD7C7E5C}" srcOrd="5" destOrd="0" presId="urn:microsoft.com/office/officeart/2005/8/layout/list1"/>
    <dgm:cxn modelId="{4C833CE6-1175-4AC3-B1A0-8E1A1293C7B9}" type="presParOf" srcId="{8A339637-2828-4DC8-956C-44794F078C47}" destId="{0A53A984-8FE4-46AE-B2C2-A4B947525566}" srcOrd="6" destOrd="0" presId="urn:microsoft.com/office/officeart/2005/8/layout/list1"/>
    <dgm:cxn modelId="{046CAE7C-9CDF-4385-9E86-F5C0FC929E6B}" type="presParOf" srcId="{8A339637-2828-4DC8-956C-44794F078C47}" destId="{F4B3915A-7117-45E6-BFC9-2D8A179FE3B0}" srcOrd="7" destOrd="0" presId="urn:microsoft.com/office/officeart/2005/8/layout/list1"/>
    <dgm:cxn modelId="{931E2792-867A-452E-A65E-8B3652D21703}" type="presParOf" srcId="{8A339637-2828-4DC8-956C-44794F078C47}" destId="{B7C0508D-7CA0-4C04-8B2B-3B423050D51B}" srcOrd="8" destOrd="0" presId="urn:microsoft.com/office/officeart/2005/8/layout/list1"/>
    <dgm:cxn modelId="{AF64E4DE-C7FE-41D2-BFAA-40D81957E578}" type="presParOf" srcId="{B7C0508D-7CA0-4C04-8B2B-3B423050D51B}" destId="{E3E531C7-F828-42FF-B232-4C8B4249E58F}" srcOrd="0" destOrd="0" presId="urn:microsoft.com/office/officeart/2005/8/layout/list1"/>
    <dgm:cxn modelId="{27B6B020-2B67-497E-913B-FDE7EC2F241E}" type="presParOf" srcId="{B7C0508D-7CA0-4C04-8B2B-3B423050D51B}" destId="{43131D6C-7615-461B-A98C-E2F042562096}" srcOrd="1" destOrd="0" presId="urn:microsoft.com/office/officeart/2005/8/layout/list1"/>
    <dgm:cxn modelId="{FE0F2920-ADAA-4222-B132-1DEF8C3EEA55}" type="presParOf" srcId="{8A339637-2828-4DC8-956C-44794F078C47}" destId="{F05DD5A6-374C-42EA-BAAB-BEE9527543A6}" srcOrd="9" destOrd="0" presId="urn:microsoft.com/office/officeart/2005/8/layout/list1"/>
    <dgm:cxn modelId="{702962F7-A8D3-408E-8D4C-931177B7FFD0}" type="presParOf" srcId="{8A339637-2828-4DC8-956C-44794F078C47}" destId="{34BDBE77-11E7-4A48-A0A9-07A304D507CA}"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7A1044-7A38-4157-A40B-E4E2F283CF35}" type="doc">
      <dgm:prSet loTypeId="urn:microsoft.com/office/officeart/2005/8/layout/hList3" loCatId="list" qsTypeId="urn:microsoft.com/office/officeart/2005/8/quickstyle/simple1" qsCatId="simple" csTypeId="urn:microsoft.com/office/officeart/2005/8/colors/colorful3" csCatId="colorful" phldr="1"/>
      <dgm:spPr/>
      <dgm:t>
        <a:bodyPr/>
        <a:lstStyle/>
        <a:p>
          <a:endParaRPr lang="el-GR"/>
        </a:p>
      </dgm:t>
    </dgm:pt>
    <dgm:pt modelId="{D1D46361-89F2-4D46-A6D6-71DADEFFD19D}">
      <dgm:prSet phldrT="[Κείμενο]" custT="1"/>
      <dgm:spPr/>
      <dgm:t>
        <a:bodyPr/>
        <a:lstStyle/>
        <a:p>
          <a:r>
            <a:rPr lang="el-GR" sz="2200" b="1" dirty="0" smtClean="0">
              <a:latin typeface="Comic Sans MS" pitchFamily="66" charset="0"/>
            </a:rPr>
            <a:t>Προσεγγίσεις επιχειρηματολογίας</a:t>
          </a:r>
          <a:endParaRPr lang="el-GR" sz="2200" b="1" dirty="0">
            <a:latin typeface="Comic Sans MS" pitchFamily="66" charset="0"/>
          </a:endParaRPr>
        </a:p>
      </dgm:t>
    </dgm:pt>
    <dgm:pt modelId="{E8613723-9884-4171-91C3-3A6132866C77}" type="parTrans" cxnId="{8D633AC1-2F14-47B3-B932-ACC9AC6532A1}">
      <dgm:prSet/>
      <dgm:spPr/>
      <dgm:t>
        <a:bodyPr/>
        <a:lstStyle/>
        <a:p>
          <a:endParaRPr lang="el-GR"/>
        </a:p>
      </dgm:t>
    </dgm:pt>
    <dgm:pt modelId="{8F6A27F5-4A49-4330-B2D3-0C3CCB502EBD}" type="sibTrans" cxnId="{8D633AC1-2F14-47B3-B932-ACC9AC6532A1}">
      <dgm:prSet/>
      <dgm:spPr/>
      <dgm:t>
        <a:bodyPr/>
        <a:lstStyle/>
        <a:p>
          <a:endParaRPr lang="el-GR"/>
        </a:p>
      </dgm:t>
    </dgm:pt>
    <dgm:pt modelId="{7FB590EA-9868-4D8B-946D-C3C528BB9654}">
      <dgm:prSet phldrT="[Κείμενο]" custT="1"/>
      <dgm:spPr>
        <a:solidFill>
          <a:schemeClr val="accent1">
            <a:lumMod val="50000"/>
          </a:schemeClr>
        </a:solidFill>
      </dgm:spPr>
      <dgm:t>
        <a:bodyPr/>
        <a:lstStyle/>
        <a:p>
          <a:r>
            <a:rPr lang="el-GR" sz="2000" b="1" dirty="0" smtClean="0">
              <a:latin typeface="Comic Sans MS" pitchFamily="66" charset="0"/>
            </a:rPr>
            <a:t>Λογική</a:t>
          </a:r>
          <a:br>
            <a:rPr lang="el-GR" sz="2000" b="1" dirty="0" smtClean="0">
              <a:latin typeface="Comic Sans MS" pitchFamily="66" charset="0"/>
            </a:rPr>
          </a:br>
          <a:r>
            <a:rPr lang="el-GR" sz="500" b="1" dirty="0" smtClean="0">
              <a:latin typeface="Comic Sans MS" pitchFamily="66" charset="0"/>
            </a:rPr>
            <a:t/>
          </a:r>
          <a:br>
            <a:rPr lang="el-GR" sz="500" b="1" dirty="0" smtClean="0">
              <a:latin typeface="Comic Sans MS" pitchFamily="66" charset="0"/>
            </a:rPr>
          </a:br>
          <a:r>
            <a:rPr lang="el-GR" sz="1500" b="0" i="0" dirty="0" smtClean="0">
              <a:latin typeface="Comic Sans MS" pitchFamily="66" charset="0"/>
            </a:rPr>
            <a:t>Τεκμηριωμένες αποδείξεις</a:t>
          </a:r>
          <a:br>
            <a:rPr lang="el-GR" sz="1500" b="0" i="0" dirty="0" smtClean="0">
              <a:latin typeface="Comic Sans MS" pitchFamily="66" charset="0"/>
            </a:rPr>
          </a:br>
          <a:r>
            <a:rPr lang="el-GR" sz="1500" b="0" i="0" dirty="0" smtClean="0">
              <a:latin typeface="Comic Sans MS" pitchFamily="66" charset="0"/>
            </a:rPr>
            <a:t> με τη βοήθεια </a:t>
          </a:r>
          <a:br>
            <a:rPr lang="el-GR" sz="1500" b="0" i="0" dirty="0" smtClean="0">
              <a:latin typeface="Comic Sans MS" pitchFamily="66" charset="0"/>
            </a:rPr>
          </a:br>
          <a:r>
            <a:rPr lang="el-GR" sz="1500" b="0" i="0" dirty="0" smtClean="0">
              <a:latin typeface="Comic Sans MS" pitchFamily="66" charset="0"/>
            </a:rPr>
            <a:t>των γνώσεων του </a:t>
          </a:r>
          <a:r>
            <a:rPr lang="el-GR" sz="1500" b="0" i="0" dirty="0" err="1" smtClean="0">
              <a:latin typeface="Comic Sans MS" pitchFamily="66" charset="0"/>
            </a:rPr>
            <a:t>επιχειρηματολογού</a:t>
          </a:r>
          <a:r>
            <a:rPr lang="el-GR" sz="1500" b="0" i="0" dirty="0" smtClean="0">
              <a:latin typeface="Comic Sans MS" pitchFamily="66" charset="0"/>
            </a:rPr>
            <a:t>-ντος.</a:t>
          </a:r>
          <a:r>
            <a:rPr lang="el-GR" sz="1500" dirty="0" smtClean="0">
              <a:latin typeface="Comic Sans MS" pitchFamily="66" charset="0"/>
            </a:rPr>
            <a:t/>
          </a:r>
          <a:br>
            <a:rPr lang="el-GR" sz="1500" dirty="0" smtClean="0">
              <a:latin typeface="Comic Sans MS" pitchFamily="66" charset="0"/>
            </a:rPr>
          </a:br>
          <a:endParaRPr lang="el-GR" sz="1500" dirty="0">
            <a:latin typeface="Comic Sans MS" pitchFamily="66" charset="0"/>
          </a:endParaRPr>
        </a:p>
      </dgm:t>
    </dgm:pt>
    <dgm:pt modelId="{CC02C1D0-F164-440C-B3CD-1BA4012330A7}" type="parTrans" cxnId="{0B6FB1E8-5E0C-442F-9248-F64E9AAA8AB6}">
      <dgm:prSet/>
      <dgm:spPr/>
      <dgm:t>
        <a:bodyPr/>
        <a:lstStyle/>
        <a:p>
          <a:endParaRPr lang="el-GR"/>
        </a:p>
      </dgm:t>
    </dgm:pt>
    <dgm:pt modelId="{00A4235C-D1B4-4429-B2D2-095D3B9AD95E}" type="sibTrans" cxnId="{0B6FB1E8-5E0C-442F-9248-F64E9AAA8AB6}">
      <dgm:prSet/>
      <dgm:spPr/>
      <dgm:t>
        <a:bodyPr/>
        <a:lstStyle/>
        <a:p>
          <a:endParaRPr lang="el-GR"/>
        </a:p>
      </dgm:t>
    </dgm:pt>
    <dgm:pt modelId="{AE61B467-9EF8-4533-B38D-E0D4B06F0C5E}">
      <dgm:prSet phldrT="[Κείμενο]" custT="1"/>
      <dgm:spPr/>
      <dgm:t>
        <a:bodyPr/>
        <a:lstStyle/>
        <a:p>
          <a:pPr lvl="0">
            <a:lnSpc>
              <a:spcPct val="90000"/>
            </a:lnSpc>
            <a:spcAft>
              <a:spcPts val="400"/>
            </a:spcAft>
          </a:pPr>
          <a:r>
            <a:rPr lang="en-US" sz="2000" b="1" dirty="0" smtClean="0">
              <a:latin typeface="Comic Sans MS" pitchFamily="66" charset="0"/>
            </a:rPr>
            <a:t/>
          </a:r>
          <a:br>
            <a:rPr lang="en-US" sz="2000" b="1" dirty="0" smtClean="0">
              <a:latin typeface="Comic Sans MS" pitchFamily="66" charset="0"/>
            </a:rPr>
          </a:br>
          <a:r>
            <a:rPr lang="el-GR" sz="2000" b="1" dirty="0" smtClean="0">
              <a:latin typeface="Comic Sans MS" pitchFamily="66" charset="0"/>
            </a:rPr>
            <a:t>Ρητορική</a:t>
          </a:r>
          <a:endParaRPr lang="en-US" sz="2000" b="1" dirty="0" smtClean="0">
            <a:latin typeface="Comic Sans MS" pitchFamily="66" charset="0"/>
          </a:endParaRPr>
        </a:p>
        <a:p>
          <a:pPr lvl="0">
            <a:lnSpc>
              <a:spcPct val="90000"/>
            </a:lnSpc>
            <a:spcAft>
              <a:spcPts val="400"/>
            </a:spcAft>
          </a:pPr>
          <a:endParaRPr lang="el-GR" sz="500" b="1" dirty="0" smtClean="0">
            <a:latin typeface="Comic Sans MS" pitchFamily="66" charset="0"/>
          </a:endParaRPr>
        </a:p>
        <a:p>
          <a:pPr lvl="0">
            <a:lnSpc>
              <a:spcPct val="80000"/>
            </a:lnSpc>
            <a:spcAft>
              <a:spcPts val="0"/>
            </a:spcAft>
          </a:pPr>
          <a:r>
            <a:rPr lang="el-GR" sz="1500" b="0" i="0" dirty="0" smtClean="0">
              <a:latin typeface="Comic Sans MS" pitchFamily="66" charset="0"/>
            </a:rPr>
            <a:t>Διεξαγωγή συζήτησης για την επίλυση διενέξεων με έμφαση στο ακροατήριο</a:t>
          </a:r>
          <a:r>
            <a:rPr lang="en-US" sz="1500" b="0" i="0" dirty="0" smtClean="0">
              <a:latin typeface="Comic Sans MS" pitchFamily="66" charset="0"/>
            </a:rPr>
            <a:t/>
          </a:r>
          <a:br>
            <a:rPr lang="en-US" sz="1500" b="0" i="0" dirty="0" smtClean="0">
              <a:latin typeface="Comic Sans MS" pitchFamily="66" charset="0"/>
            </a:rPr>
          </a:br>
          <a:r>
            <a:rPr lang="el-GR" sz="1500" b="0" i="0" dirty="0" smtClean="0">
              <a:latin typeface="Comic Sans MS" pitchFamily="66" charset="0"/>
            </a:rPr>
            <a:t> και</a:t>
          </a:r>
          <a:r>
            <a:rPr lang="en-US" sz="1500" b="0" i="0" dirty="0" smtClean="0">
              <a:latin typeface="Comic Sans MS" pitchFamily="66" charset="0"/>
            </a:rPr>
            <a:t> </a:t>
          </a:r>
          <a:r>
            <a:rPr lang="el-GR" sz="1500" b="0" i="0" dirty="0" smtClean="0">
              <a:latin typeface="Comic Sans MS" pitchFamily="66" charset="0"/>
            </a:rPr>
            <a:t>τα μέσα παρουσίασης.</a:t>
          </a:r>
        </a:p>
        <a:p>
          <a:pPr>
            <a:lnSpc>
              <a:spcPct val="90000"/>
            </a:lnSpc>
          </a:pPr>
          <a:endParaRPr lang="el-GR" sz="2800" b="1" dirty="0">
            <a:latin typeface="Comic Sans MS" pitchFamily="66" charset="0"/>
          </a:endParaRPr>
        </a:p>
      </dgm:t>
    </dgm:pt>
    <dgm:pt modelId="{6941FD2A-8F02-43AA-AE0C-F14CD22A2C46}" type="parTrans" cxnId="{9CD54284-13F7-44EC-9052-B6F5BB6DCE2A}">
      <dgm:prSet/>
      <dgm:spPr/>
      <dgm:t>
        <a:bodyPr/>
        <a:lstStyle/>
        <a:p>
          <a:endParaRPr lang="el-GR"/>
        </a:p>
      </dgm:t>
    </dgm:pt>
    <dgm:pt modelId="{EB5FB7F8-DF9F-4B82-9C80-CEC71B3CCB36}" type="sibTrans" cxnId="{9CD54284-13F7-44EC-9052-B6F5BB6DCE2A}">
      <dgm:prSet/>
      <dgm:spPr/>
      <dgm:t>
        <a:bodyPr/>
        <a:lstStyle/>
        <a:p>
          <a:endParaRPr lang="el-GR"/>
        </a:p>
      </dgm:t>
    </dgm:pt>
    <dgm:pt modelId="{0105697E-D010-466C-9856-9C095F645FA9}">
      <dgm:prSet phldrT="[Κείμενο]" custT="1"/>
      <dgm:spPr>
        <a:solidFill>
          <a:srgbClr val="FFCC00"/>
        </a:solidFill>
      </dgm:spPr>
      <dgm:t>
        <a:bodyPr/>
        <a:lstStyle/>
        <a:p>
          <a:pPr>
            <a:spcAft>
              <a:spcPts val="0"/>
            </a:spcAft>
          </a:pPr>
          <a:r>
            <a:rPr lang="el-GR" sz="2000" b="1" dirty="0" smtClean="0">
              <a:solidFill>
                <a:schemeClr val="accent3">
                  <a:lumMod val="50000"/>
                </a:schemeClr>
              </a:solidFill>
              <a:latin typeface="Comic Sans MS" pitchFamily="66" charset="0"/>
            </a:rPr>
            <a:t>Διαλεκτική</a:t>
          </a:r>
          <a:r>
            <a:rPr lang="en-US" sz="2000" b="1" dirty="0" smtClean="0">
              <a:solidFill>
                <a:schemeClr val="accent3">
                  <a:lumMod val="50000"/>
                </a:schemeClr>
              </a:solidFill>
              <a:latin typeface="Comic Sans MS" pitchFamily="66" charset="0"/>
            </a:rPr>
            <a:t/>
          </a:r>
          <a:br>
            <a:rPr lang="en-US" sz="2000" b="1" dirty="0" smtClean="0">
              <a:solidFill>
                <a:schemeClr val="accent3">
                  <a:lumMod val="50000"/>
                </a:schemeClr>
              </a:solidFill>
              <a:latin typeface="Comic Sans MS" pitchFamily="66" charset="0"/>
            </a:rPr>
          </a:br>
          <a:endParaRPr lang="el-GR" sz="400" b="1" dirty="0" smtClean="0">
            <a:solidFill>
              <a:schemeClr val="accent3">
                <a:lumMod val="50000"/>
              </a:schemeClr>
            </a:solidFill>
            <a:latin typeface="Comic Sans MS" pitchFamily="66" charset="0"/>
          </a:endParaRPr>
        </a:p>
        <a:p>
          <a:pPr>
            <a:spcAft>
              <a:spcPts val="0"/>
            </a:spcAft>
          </a:pPr>
          <a:r>
            <a:rPr lang="el-GR" sz="1500" b="0" dirty="0" smtClean="0">
              <a:solidFill>
                <a:schemeClr val="accent3">
                  <a:lumMod val="50000"/>
                </a:schemeClr>
              </a:solidFill>
              <a:latin typeface="Comic Sans MS" pitchFamily="66" charset="0"/>
            </a:rPr>
            <a:t>Επιμελής οργάνωση αλληλεπίδρασης </a:t>
          </a:r>
          <a:br>
            <a:rPr lang="el-GR" sz="1500" b="0" dirty="0" smtClean="0">
              <a:solidFill>
                <a:schemeClr val="accent3">
                  <a:lumMod val="50000"/>
                </a:schemeClr>
              </a:solidFill>
              <a:latin typeface="Comic Sans MS" pitchFamily="66" charset="0"/>
            </a:rPr>
          </a:br>
          <a:r>
            <a:rPr lang="el-GR" sz="1500" b="0" dirty="0" smtClean="0">
              <a:solidFill>
                <a:schemeClr val="accent3">
                  <a:lumMod val="50000"/>
                </a:schemeClr>
              </a:solidFill>
              <a:latin typeface="Comic Sans MS" pitchFamily="66" charset="0"/>
            </a:rPr>
            <a:t> με στόχο τη λήψη των καλύτερων αποφάσεων μέσω της αντιπαράθεσης.</a:t>
          </a:r>
          <a:endParaRPr lang="el-GR" sz="1500" b="0" dirty="0">
            <a:solidFill>
              <a:schemeClr val="accent3">
                <a:lumMod val="50000"/>
              </a:schemeClr>
            </a:solidFill>
            <a:latin typeface="Comic Sans MS" pitchFamily="66" charset="0"/>
          </a:endParaRPr>
        </a:p>
      </dgm:t>
    </dgm:pt>
    <dgm:pt modelId="{9477853D-C8B2-4E0B-B8D5-58AB40CE521B}" type="parTrans" cxnId="{82114A13-68C5-4AA8-AAC8-40D84AC954EB}">
      <dgm:prSet/>
      <dgm:spPr/>
    </dgm:pt>
    <dgm:pt modelId="{83DDAB72-00D9-4F3B-A994-2208A6F46819}" type="sibTrans" cxnId="{82114A13-68C5-4AA8-AAC8-40D84AC954EB}">
      <dgm:prSet/>
      <dgm:spPr/>
    </dgm:pt>
    <dgm:pt modelId="{DD73E72F-4A79-4738-BC85-4E023A045E0C}" type="pres">
      <dgm:prSet presAssocID="{617A1044-7A38-4157-A40B-E4E2F283CF35}" presName="composite" presStyleCnt="0">
        <dgm:presLayoutVars>
          <dgm:chMax val="1"/>
          <dgm:dir/>
          <dgm:resizeHandles val="exact"/>
        </dgm:presLayoutVars>
      </dgm:prSet>
      <dgm:spPr/>
      <dgm:t>
        <a:bodyPr/>
        <a:lstStyle/>
        <a:p>
          <a:endParaRPr lang="el-GR"/>
        </a:p>
      </dgm:t>
    </dgm:pt>
    <dgm:pt modelId="{5CDA69D3-4D6F-4FB5-A30A-3DA490E5A460}" type="pres">
      <dgm:prSet presAssocID="{D1D46361-89F2-4D46-A6D6-71DADEFFD19D}" presName="roof" presStyleLbl="dkBgShp" presStyleIdx="0" presStyleCnt="2" custScaleX="100000" custScaleY="84575" custLinFactNeighborY="-3856"/>
      <dgm:spPr/>
      <dgm:t>
        <a:bodyPr/>
        <a:lstStyle/>
        <a:p>
          <a:endParaRPr lang="el-GR"/>
        </a:p>
      </dgm:t>
    </dgm:pt>
    <dgm:pt modelId="{F6169A30-CD37-41A5-B3F0-DBFB1D3B52FD}" type="pres">
      <dgm:prSet presAssocID="{D1D46361-89F2-4D46-A6D6-71DADEFFD19D}" presName="pillars" presStyleCnt="0"/>
      <dgm:spPr/>
    </dgm:pt>
    <dgm:pt modelId="{4951C5A0-946A-4E50-8EA9-A708829C1843}" type="pres">
      <dgm:prSet presAssocID="{D1D46361-89F2-4D46-A6D6-71DADEFFD19D}" presName="pillar1" presStyleLbl="node1" presStyleIdx="0" presStyleCnt="3" custScaleX="117603" custScaleY="111261" custLinFactNeighborX="1019" custLinFactNeighborY="-777">
        <dgm:presLayoutVars>
          <dgm:bulletEnabled val="1"/>
        </dgm:presLayoutVars>
      </dgm:prSet>
      <dgm:spPr/>
      <dgm:t>
        <a:bodyPr/>
        <a:lstStyle/>
        <a:p>
          <a:endParaRPr lang="el-GR"/>
        </a:p>
      </dgm:t>
    </dgm:pt>
    <dgm:pt modelId="{5054BF47-5713-4899-BC4C-193C2E21DF12}" type="pres">
      <dgm:prSet presAssocID="{AE61B467-9EF8-4533-B38D-E0D4B06F0C5E}" presName="pillarX" presStyleLbl="node1" presStyleIdx="1" presStyleCnt="3" custScaleX="122283" custScaleY="112815">
        <dgm:presLayoutVars>
          <dgm:bulletEnabled val="1"/>
        </dgm:presLayoutVars>
      </dgm:prSet>
      <dgm:spPr/>
      <dgm:t>
        <a:bodyPr/>
        <a:lstStyle/>
        <a:p>
          <a:endParaRPr lang="el-GR"/>
        </a:p>
      </dgm:t>
    </dgm:pt>
    <dgm:pt modelId="{A3B47EFB-B6DE-4B59-8763-356A717CA9D7}" type="pres">
      <dgm:prSet presAssocID="{0105697E-D010-466C-9856-9C095F645FA9}" presName="pillarX" presStyleLbl="node1" presStyleIdx="2" presStyleCnt="3" custScaleX="115617" custScaleY="110766" custLinFactNeighborX="-2399" custLinFactNeighborY="0">
        <dgm:presLayoutVars>
          <dgm:bulletEnabled val="1"/>
        </dgm:presLayoutVars>
      </dgm:prSet>
      <dgm:spPr/>
      <dgm:t>
        <a:bodyPr/>
        <a:lstStyle/>
        <a:p>
          <a:endParaRPr lang="el-GR"/>
        </a:p>
      </dgm:t>
    </dgm:pt>
    <dgm:pt modelId="{C6A48865-6774-4754-AA8B-356078F3FE85}" type="pres">
      <dgm:prSet presAssocID="{D1D46361-89F2-4D46-A6D6-71DADEFFD19D}" presName="base" presStyleLbl="dkBgShp" presStyleIdx="1" presStyleCnt="2"/>
      <dgm:spPr/>
    </dgm:pt>
  </dgm:ptLst>
  <dgm:cxnLst>
    <dgm:cxn modelId="{8D633AC1-2F14-47B3-B932-ACC9AC6532A1}" srcId="{617A1044-7A38-4157-A40B-E4E2F283CF35}" destId="{D1D46361-89F2-4D46-A6D6-71DADEFFD19D}" srcOrd="0" destOrd="0" parTransId="{E8613723-9884-4171-91C3-3A6132866C77}" sibTransId="{8F6A27F5-4A49-4330-B2D3-0C3CCB502EBD}"/>
    <dgm:cxn modelId="{DB6A009F-8358-41E9-A459-6D72D940A3AE}" type="presOf" srcId="{0105697E-D010-466C-9856-9C095F645FA9}" destId="{A3B47EFB-B6DE-4B59-8763-356A717CA9D7}" srcOrd="0" destOrd="0" presId="urn:microsoft.com/office/officeart/2005/8/layout/hList3"/>
    <dgm:cxn modelId="{E43A7908-4F1E-465F-9B94-178A3B0A6AB2}" type="presOf" srcId="{7FB590EA-9868-4D8B-946D-C3C528BB9654}" destId="{4951C5A0-946A-4E50-8EA9-A708829C1843}" srcOrd="0" destOrd="0" presId="urn:microsoft.com/office/officeart/2005/8/layout/hList3"/>
    <dgm:cxn modelId="{0B6FB1E8-5E0C-442F-9248-F64E9AAA8AB6}" srcId="{D1D46361-89F2-4D46-A6D6-71DADEFFD19D}" destId="{7FB590EA-9868-4D8B-946D-C3C528BB9654}" srcOrd="0" destOrd="0" parTransId="{CC02C1D0-F164-440C-B3CD-1BA4012330A7}" sibTransId="{00A4235C-D1B4-4429-B2D2-095D3B9AD95E}"/>
    <dgm:cxn modelId="{70615CA6-44B1-463B-900E-FEDCFDD52CD4}" type="presOf" srcId="{AE61B467-9EF8-4533-B38D-E0D4B06F0C5E}" destId="{5054BF47-5713-4899-BC4C-193C2E21DF12}" srcOrd="0" destOrd="0" presId="urn:microsoft.com/office/officeart/2005/8/layout/hList3"/>
    <dgm:cxn modelId="{82114A13-68C5-4AA8-AAC8-40D84AC954EB}" srcId="{D1D46361-89F2-4D46-A6D6-71DADEFFD19D}" destId="{0105697E-D010-466C-9856-9C095F645FA9}" srcOrd="2" destOrd="0" parTransId="{9477853D-C8B2-4E0B-B8D5-58AB40CE521B}" sibTransId="{83DDAB72-00D9-4F3B-A994-2208A6F46819}"/>
    <dgm:cxn modelId="{9CD54284-13F7-44EC-9052-B6F5BB6DCE2A}" srcId="{D1D46361-89F2-4D46-A6D6-71DADEFFD19D}" destId="{AE61B467-9EF8-4533-B38D-E0D4B06F0C5E}" srcOrd="1" destOrd="0" parTransId="{6941FD2A-8F02-43AA-AE0C-F14CD22A2C46}" sibTransId="{EB5FB7F8-DF9F-4B82-9C80-CEC71B3CCB36}"/>
    <dgm:cxn modelId="{0491EF1D-9366-443C-9A15-ABCF57ACF964}" type="presOf" srcId="{617A1044-7A38-4157-A40B-E4E2F283CF35}" destId="{DD73E72F-4A79-4738-BC85-4E023A045E0C}" srcOrd="0" destOrd="0" presId="urn:microsoft.com/office/officeart/2005/8/layout/hList3"/>
    <dgm:cxn modelId="{5D3AF810-B02C-45D4-A8AE-B19E985A5CA8}" type="presOf" srcId="{D1D46361-89F2-4D46-A6D6-71DADEFFD19D}" destId="{5CDA69D3-4D6F-4FB5-A30A-3DA490E5A460}" srcOrd="0" destOrd="0" presId="urn:microsoft.com/office/officeart/2005/8/layout/hList3"/>
    <dgm:cxn modelId="{FDCC58B5-27D5-49A2-9770-60214FF4E56A}" type="presParOf" srcId="{DD73E72F-4A79-4738-BC85-4E023A045E0C}" destId="{5CDA69D3-4D6F-4FB5-A30A-3DA490E5A460}" srcOrd="0" destOrd="0" presId="urn:microsoft.com/office/officeart/2005/8/layout/hList3"/>
    <dgm:cxn modelId="{40ABADDE-7EEB-4D27-865B-2004ACD8D09C}" type="presParOf" srcId="{DD73E72F-4A79-4738-BC85-4E023A045E0C}" destId="{F6169A30-CD37-41A5-B3F0-DBFB1D3B52FD}" srcOrd="1" destOrd="0" presId="urn:microsoft.com/office/officeart/2005/8/layout/hList3"/>
    <dgm:cxn modelId="{5E8FF4A0-37A7-4673-9B77-098447F46ABF}" type="presParOf" srcId="{F6169A30-CD37-41A5-B3F0-DBFB1D3B52FD}" destId="{4951C5A0-946A-4E50-8EA9-A708829C1843}" srcOrd="0" destOrd="0" presId="urn:microsoft.com/office/officeart/2005/8/layout/hList3"/>
    <dgm:cxn modelId="{EB46033D-6618-4685-B024-3E19409E3179}" type="presParOf" srcId="{F6169A30-CD37-41A5-B3F0-DBFB1D3B52FD}" destId="{5054BF47-5713-4899-BC4C-193C2E21DF12}" srcOrd="1" destOrd="0" presId="urn:microsoft.com/office/officeart/2005/8/layout/hList3"/>
    <dgm:cxn modelId="{0D1C112A-FB75-4569-9B1B-C98F90F0107B}" type="presParOf" srcId="{F6169A30-CD37-41A5-B3F0-DBFB1D3B52FD}" destId="{A3B47EFB-B6DE-4B59-8763-356A717CA9D7}" srcOrd="2" destOrd="0" presId="urn:microsoft.com/office/officeart/2005/8/layout/hList3"/>
    <dgm:cxn modelId="{D0B961C0-AFBA-4772-A459-41B5D57DE7FC}" type="presParOf" srcId="{DD73E72F-4A79-4738-BC85-4E023A045E0C}" destId="{C6A48865-6774-4754-AA8B-356078F3FE85}"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0DEEC0-F5C3-445C-BED7-E59D5B312799}" type="doc">
      <dgm:prSet loTypeId="urn:microsoft.com/office/officeart/2005/8/layout/venn3" loCatId="relationship" qsTypeId="urn:microsoft.com/office/officeart/2005/8/quickstyle/simple1" qsCatId="simple" csTypeId="urn:microsoft.com/office/officeart/2005/8/colors/colorful3" csCatId="colorful" phldr="1"/>
      <dgm:spPr/>
      <dgm:t>
        <a:bodyPr/>
        <a:lstStyle/>
        <a:p>
          <a:endParaRPr lang="el-GR"/>
        </a:p>
      </dgm:t>
    </dgm:pt>
    <dgm:pt modelId="{451288CB-574F-46B4-BA76-FB61CC93E328}">
      <dgm:prSet phldrT="[Κείμενο]" custT="1"/>
      <dgm:spPr/>
      <dgm:t>
        <a:bodyPr/>
        <a:lstStyle/>
        <a:p>
          <a:r>
            <a:rPr lang="el-GR" sz="1400" b="1" dirty="0" smtClean="0">
              <a:solidFill>
                <a:schemeClr val="accent3">
                  <a:lumMod val="50000"/>
                </a:schemeClr>
              </a:solidFill>
              <a:latin typeface="Comic Sans MS" pitchFamily="66" charset="0"/>
            </a:rPr>
            <a:t>Προσωπικό</a:t>
          </a:r>
        </a:p>
        <a:p>
          <a:r>
            <a:rPr lang="el-GR" sz="1400" b="1" dirty="0" smtClean="0">
              <a:solidFill>
                <a:schemeClr val="accent3">
                  <a:lumMod val="50000"/>
                </a:schemeClr>
              </a:solidFill>
              <a:latin typeface="Comic Sans MS" pitchFamily="66" charset="0"/>
            </a:rPr>
            <a:t>Ημερολόγιο</a:t>
          </a:r>
        </a:p>
        <a:p>
          <a:r>
            <a:rPr lang="el-GR" sz="1400" b="1" dirty="0" smtClean="0">
              <a:solidFill>
                <a:schemeClr val="accent3">
                  <a:lumMod val="50000"/>
                </a:schemeClr>
              </a:solidFill>
              <a:latin typeface="Comic Sans MS" pitchFamily="66" charset="0"/>
            </a:rPr>
            <a:t>ερευνήτριας</a:t>
          </a:r>
          <a:endParaRPr lang="el-GR" sz="1400" b="1" dirty="0">
            <a:solidFill>
              <a:schemeClr val="accent3">
                <a:lumMod val="50000"/>
              </a:schemeClr>
            </a:solidFill>
            <a:latin typeface="Comic Sans MS" pitchFamily="66" charset="0"/>
          </a:endParaRPr>
        </a:p>
      </dgm:t>
    </dgm:pt>
    <dgm:pt modelId="{BCB0FB82-747F-4235-B19B-3F4E5DA5AC90}" type="parTrans" cxnId="{387E8954-34E3-41A0-88E1-8258CAADFB94}">
      <dgm:prSet/>
      <dgm:spPr/>
      <dgm:t>
        <a:bodyPr/>
        <a:lstStyle/>
        <a:p>
          <a:endParaRPr lang="el-GR"/>
        </a:p>
      </dgm:t>
    </dgm:pt>
    <dgm:pt modelId="{6284A12A-F414-414F-AC48-8827875F4186}" type="sibTrans" cxnId="{387E8954-34E3-41A0-88E1-8258CAADFB94}">
      <dgm:prSet/>
      <dgm:spPr/>
      <dgm:t>
        <a:bodyPr/>
        <a:lstStyle/>
        <a:p>
          <a:endParaRPr lang="el-GR"/>
        </a:p>
      </dgm:t>
    </dgm:pt>
    <dgm:pt modelId="{1FF8DA60-44FF-44EC-9B73-D9B594D66B55}">
      <dgm:prSet phldrT="[Κείμενο]" custT="1"/>
      <dgm:spPr/>
      <dgm:t>
        <a:bodyPr/>
        <a:lstStyle/>
        <a:p>
          <a:r>
            <a:rPr lang="el-GR" sz="1400" b="1" dirty="0" err="1" smtClean="0">
              <a:solidFill>
                <a:schemeClr val="accent3">
                  <a:lumMod val="50000"/>
                </a:schemeClr>
              </a:solidFill>
              <a:latin typeface="Comic Sans MS" pitchFamily="66" charset="0"/>
            </a:rPr>
            <a:t>Ημιδομημένες</a:t>
          </a:r>
          <a:endParaRPr lang="el-GR" sz="1400" b="1" dirty="0" smtClean="0">
            <a:solidFill>
              <a:schemeClr val="accent3">
                <a:lumMod val="50000"/>
              </a:schemeClr>
            </a:solidFill>
            <a:latin typeface="Comic Sans MS" pitchFamily="66" charset="0"/>
          </a:endParaRPr>
        </a:p>
        <a:p>
          <a:r>
            <a:rPr lang="el-GR" sz="1400" b="1" dirty="0" smtClean="0">
              <a:solidFill>
                <a:schemeClr val="accent3">
                  <a:lumMod val="50000"/>
                </a:schemeClr>
              </a:solidFill>
              <a:latin typeface="Comic Sans MS" pitchFamily="66" charset="0"/>
            </a:rPr>
            <a:t>Συνεντεύξεις</a:t>
          </a:r>
          <a:endParaRPr lang="el-GR" sz="1400" b="1" dirty="0">
            <a:solidFill>
              <a:schemeClr val="accent3">
                <a:lumMod val="50000"/>
              </a:schemeClr>
            </a:solidFill>
            <a:latin typeface="Comic Sans MS" pitchFamily="66" charset="0"/>
          </a:endParaRPr>
        </a:p>
      </dgm:t>
    </dgm:pt>
    <dgm:pt modelId="{003AA09C-7870-4B76-95E0-44EF94522C81}" type="parTrans" cxnId="{20E1E501-0D3A-4F5F-A087-D08B20BCD7B1}">
      <dgm:prSet/>
      <dgm:spPr/>
      <dgm:t>
        <a:bodyPr/>
        <a:lstStyle/>
        <a:p>
          <a:endParaRPr lang="el-GR"/>
        </a:p>
      </dgm:t>
    </dgm:pt>
    <dgm:pt modelId="{DA8A04F7-F2B7-4C7B-A31E-E5B396F00414}" type="sibTrans" cxnId="{20E1E501-0D3A-4F5F-A087-D08B20BCD7B1}">
      <dgm:prSet/>
      <dgm:spPr/>
      <dgm:t>
        <a:bodyPr/>
        <a:lstStyle/>
        <a:p>
          <a:endParaRPr lang="el-GR"/>
        </a:p>
      </dgm:t>
    </dgm:pt>
    <dgm:pt modelId="{BED124CC-9FF9-43F3-8A1F-011C9B484EB6}">
      <dgm:prSet phldrT="[Κείμενο]" custT="1"/>
      <dgm:spPr/>
      <dgm:t>
        <a:bodyPr/>
        <a:lstStyle/>
        <a:p>
          <a:r>
            <a:rPr lang="el-GR" sz="1400" b="1" dirty="0" smtClean="0">
              <a:solidFill>
                <a:schemeClr val="accent3">
                  <a:lumMod val="50000"/>
                </a:schemeClr>
              </a:solidFill>
              <a:latin typeface="Comic Sans MS" pitchFamily="66" charset="0"/>
            </a:rPr>
            <a:t>Κλείδες</a:t>
          </a:r>
        </a:p>
        <a:p>
          <a:r>
            <a:rPr lang="el-GR" sz="1400" b="1" dirty="0" smtClean="0">
              <a:solidFill>
                <a:schemeClr val="accent3">
                  <a:lumMod val="50000"/>
                </a:schemeClr>
              </a:solidFill>
              <a:latin typeface="Comic Sans MS" pitchFamily="66" charset="0"/>
            </a:rPr>
            <a:t>Παρατήρησης</a:t>
          </a:r>
        </a:p>
        <a:p>
          <a:r>
            <a:rPr lang="el-GR" sz="1350" b="1" dirty="0" smtClean="0">
              <a:solidFill>
                <a:schemeClr val="accent3">
                  <a:lumMod val="50000"/>
                </a:schemeClr>
              </a:solidFill>
              <a:latin typeface="Comic Sans MS" pitchFamily="66" charset="0"/>
            </a:rPr>
            <a:t>Εκπαιδευτικού</a:t>
          </a:r>
          <a:endParaRPr lang="el-GR" sz="1350" b="1" dirty="0">
            <a:solidFill>
              <a:schemeClr val="accent3">
                <a:lumMod val="50000"/>
              </a:schemeClr>
            </a:solidFill>
            <a:latin typeface="Comic Sans MS" pitchFamily="66" charset="0"/>
          </a:endParaRPr>
        </a:p>
      </dgm:t>
    </dgm:pt>
    <dgm:pt modelId="{B5B73C4A-930B-487D-80B9-4569C71AADB5}" type="parTrans" cxnId="{0EB9ECA7-8772-4D1B-8D11-F69FE071E4FA}">
      <dgm:prSet/>
      <dgm:spPr/>
      <dgm:t>
        <a:bodyPr/>
        <a:lstStyle/>
        <a:p>
          <a:endParaRPr lang="el-GR"/>
        </a:p>
      </dgm:t>
    </dgm:pt>
    <dgm:pt modelId="{47225D32-DFF2-47A8-ACBC-D99AC194078E}" type="sibTrans" cxnId="{0EB9ECA7-8772-4D1B-8D11-F69FE071E4FA}">
      <dgm:prSet/>
      <dgm:spPr/>
      <dgm:t>
        <a:bodyPr/>
        <a:lstStyle/>
        <a:p>
          <a:endParaRPr lang="el-GR"/>
        </a:p>
      </dgm:t>
    </dgm:pt>
    <dgm:pt modelId="{A88709DF-4E8D-42BF-BE17-84F1B28800C1}">
      <dgm:prSet phldrT="[Κείμενο]" custT="1"/>
      <dgm:spPr/>
      <dgm:t>
        <a:bodyPr/>
        <a:lstStyle/>
        <a:p>
          <a:r>
            <a:rPr lang="el-GR" sz="1400" b="1" dirty="0" smtClean="0">
              <a:solidFill>
                <a:schemeClr val="accent3">
                  <a:lumMod val="50000"/>
                </a:schemeClr>
              </a:solidFill>
              <a:latin typeface="Comic Sans MS" pitchFamily="66" charset="0"/>
            </a:rPr>
            <a:t>Κείμενο αξιολόγησης</a:t>
          </a:r>
          <a:endParaRPr lang="el-GR" sz="1400" b="1" dirty="0">
            <a:solidFill>
              <a:schemeClr val="accent3">
                <a:lumMod val="50000"/>
              </a:schemeClr>
            </a:solidFill>
            <a:latin typeface="Comic Sans MS" pitchFamily="66" charset="0"/>
          </a:endParaRPr>
        </a:p>
      </dgm:t>
    </dgm:pt>
    <dgm:pt modelId="{0690BA27-1172-4C32-8061-D7AC4C64F95E}" type="parTrans" cxnId="{AD70D605-DF28-491E-A80F-ECD20DEEB2EB}">
      <dgm:prSet/>
      <dgm:spPr/>
      <dgm:t>
        <a:bodyPr/>
        <a:lstStyle/>
        <a:p>
          <a:endParaRPr lang="el-GR"/>
        </a:p>
      </dgm:t>
    </dgm:pt>
    <dgm:pt modelId="{957ED158-9D34-4A79-A7EE-B08352469AEE}" type="sibTrans" cxnId="{AD70D605-DF28-491E-A80F-ECD20DEEB2EB}">
      <dgm:prSet/>
      <dgm:spPr/>
      <dgm:t>
        <a:bodyPr/>
        <a:lstStyle/>
        <a:p>
          <a:endParaRPr lang="el-GR"/>
        </a:p>
      </dgm:t>
    </dgm:pt>
    <dgm:pt modelId="{CC762596-8D3F-431E-A0E0-9C815C36B3BC}">
      <dgm:prSet phldrT="[Κείμενο]" custT="1"/>
      <dgm:spPr/>
      <dgm:t>
        <a:bodyPr/>
        <a:lstStyle/>
        <a:p>
          <a:r>
            <a:rPr lang="el-GR" sz="1400" b="1" dirty="0" err="1" smtClean="0">
              <a:solidFill>
                <a:schemeClr val="accent3">
                  <a:lumMod val="50000"/>
                </a:schemeClr>
              </a:solidFill>
              <a:latin typeface="Comic Sans MS" pitchFamily="66" charset="0"/>
            </a:rPr>
            <a:t>Ερωτηματο</a:t>
          </a:r>
          <a:r>
            <a:rPr lang="en-US" sz="1400" b="1" dirty="0" smtClean="0">
              <a:solidFill>
                <a:schemeClr val="accent3">
                  <a:lumMod val="50000"/>
                </a:schemeClr>
              </a:solidFill>
              <a:latin typeface="Comic Sans MS" pitchFamily="66" charset="0"/>
            </a:rPr>
            <a:t>-</a:t>
          </a:r>
          <a:r>
            <a:rPr lang="el-GR" sz="1400" b="1" dirty="0" smtClean="0">
              <a:solidFill>
                <a:schemeClr val="accent3">
                  <a:lumMod val="50000"/>
                </a:schemeClr>
              </a:solidFill>
              <a:latin typeface="Comic Sans MS" pitchFamily="66" charset="0"/>
            </a:rPr>
            <a:t>λόγιο </a:t>
          </a:r>
          <a:r>
            <a:rPr lang="en-US" sz="1400" b="1" dirty="0" smtClean="0">
              <a:solidFill>
                <a:schemeClr val="accent3">
                  <a:lumMod val="50000"/>
                </a:schemeClr>
              </a:solidFill>
              <a:latin typeface="Comic Sans MS" pitchFamily="66" charset="0"/>
            </a:rPr>
            <a:t>MARSI</a:t>
          </a:r>
          <a:endParaRPr lang="el-GR" sz="1400" b="1" dirty="0">
            <a:solidFill>
              <a:schemeClr val="accent3">
                <a:lumMod val="50000"/>
              </a:schemeClr>
            </a:solidFill>
            <a:latin typeface="Comic Sans MS" pitchFamily="66" charset="0"/>
          </a:endParaRPr>
        </a:p>
      </dgm:t>
    </dgm:pt>
    <dgm:pt modelId="{7F292FD0-68E4-4290-91F9-8859D0CA6121}" type="parTrans" cxnId="{335CEA0D-1A66-41A5-8E33-05753C5F5C2B}">
      <dgm:prSet/>
      <dgm:spPr/>
      <dgm:t>
        <a:bodyPr/>
        <a:lstStyle/>
        <a:p>
          <a:endParaRPr lang="el-GR"/>
        </a:p>
      </dgm:t>
    </dgm:pt>
    <dgm:pt modelId="{0F42B2EA-855F-4CF7-A9C8-13F8BCEBA2B3}" type="sibTrans" cxnId="{335CEA0D-1A66-41A5-8E33-05753C5F5C2B}">
      <dgm:prSet/>
      <dgm:spPr/>
      <dgm:t>
        <a:bodyPr/>
        <a:lstStyle/>
        <a:p>
          <a:endParaRPr lang="el-GR"/>
        </a:p>
      </dgm:t>
    </dgm:pt>
    <dgm:pt modelId="{B62731F2-B615-4608-B468-D775D747342A}" type="pres">
      <dgm:prSet presAssocID="{910DEEC0-F5C3-445C-BED7-E59D5B312799}" presName="Name0" presStyleCnt="0">
        <dgm:presLayoutVars>
          <dgm:dir/>
          <dgm:resizeHandles val="exact"/>
        </dgm:presLayoutVars>
      </dgm:prSet>
      <dgm:spPr/>
      <dgm:t>
        <a:bodyPr/>
        <a:lstStyle/>
        <a:p>
          <a:endParaRPr lang="el-GR"/>
        </a:p>
      </dgm:t>
    </dgm:pt>
    <dgm:pt modelId="{1645EEE0-8A4D-4D3A-8559-A1AFCA4AD3EF}" type="pres">
      <dgm:prSet presAssocID="{451288CB-574F-46B4-BA76-FB61CC93E328}" presName="Name5" presStyleLbl="vennNode1" presStyleIdx="0" presStyleCnt="5">
        <dgm:presLayoutVars>
          <dgm:bulletEnabled val="1"/>
        </dgm:presLayoutVars>
      </dgm:prSet>
      <dgm:spPr/>
      <dgm:t>
        <a:bodyPr/>
        <a:lstStyle/>
        <a:p>
          <a:endParaRPr lang="el-GR"/>
        </a:p>
      </dgm:t>
    </dgm:pt>
    <dgm:pt modelId="{B30075BE-C817-4C6D-8254-B4EC460DA45A}" type="pres">
      <dgm:prSet presAssocID="{6284A12A-F414-414F-AC48-8827875F4186}" presName="space" presStyleCnt="0"/>
      <dgm:spPr/>
    </dgm:pt>
    <dgm:pt modelId="{2CA3DC82-7758-4270-ADDC-B383799AC95E}" type="pres">
      <dgm:prSet presAssocID="{1FF8DA60-44FF-44EC-9B73-D9B594D66B55}" presName="Name5" presStyleLbl="vennNode1" presStyleIdx="1" presStyleCnt="5">
        <dgm:presLayoutVars>
          <dgm:bulletEnabled val="1"/>
        </dgm:presLayoutVars>
      </dgm:prSet>
      <dgm:spPr/>
      <dgm:t>
        <a:bodyPr/>
        <a:lstStyle/>
        <a:p>
          <a:endParaRPr lang="el-GR"/>
        </a:p>
      </dgm:t>
    </dgm:pt>
    <dgm:pt modelId="{A6D90912-CAE6-4D80-BCC4-5DD14C6D827E}" type="pres">
      <dgm:prSet presAssocID="{DA8A04F7-F2B7-4C7B-A31E-E5B396F00414}" presName="space" presStyleCnt="0"/>
      <dgm:spPr/>
    </dgm:pt>
    <dgm:pt modelId="{F988D587-7827-474B-AC91-9AD2AFB7062B}" type="pres">
      <dgm:prSet presAssocID="{BED124CC-9FF9-43F3-8A1F-011C9B484EB6}" presName="Name5" presStyleLbl="vennNode1" presStyleIdx="2" presStyleCnt="5">
        <dgm:presLayoutVars>
          <dgm:bulletEnabled val="1"/>
        </dgm:presLayoutVars>
      </dgm:prSet>
      <dgm:spPr/>
      <dgm:t>
        <a:bodyPr/>
        <a:lstStyle/>
        <a:p>
          <a:endParaRPr lang="el-GR"/>
        </a:p>
      </dgm:t>
    </dgm:pt>
    <dgm:pt modelId="{12E69A4D-F3B8-4C95-956A-6B901D934900}" type="pres">
      <dgm:prSet presAssocID="{47225D32-DFF2-47A8-ACBC-D99AC194078E}" presName="space" presStyleCnt="0"/>
      <dgm:spPr/>
    </dgm:pt>
    <dgm:pt modelId="{F1F6454F-2C71-4D8F-A626-B171FADD779B}" type="pres">
      <dgm:prSet presAssocID="{A88709DF-4E8D-42BF-BE17-84F1B28800C1}" presName="Name5" presStyleLbl="vennNode1" presStyleIdx="3" presStyleCnt="5">
        <dgm:presLayoutVars>
          <dgm:bulletEnabled val="1"/>
        </dgm:presLayoutVars>
      </dgm:prSet>
      <dgm:spPr/>
      <dgm:t>
        <a:bodyPr/>
        <a:lstStyle/>
        <a:p>
          <a:endParaRPr lang="el-GR"/>
        </a:p>
      </dgm:t>
    </dgm:pt>
    <dgm:pt modelId="{43FFEF0B-2D8F-4C8F-B81B-7070CCEAA011}" type="pres">
      <dgm:prSet presAssocID="{957ED158-9D34-4A79-A7EE-B08352469AEE}" presName="space" presStyleCnt="0"/>
      <dgm:spPr/>
    </dgm:pt>
    <dgm:pt modelId="{F8682E6D-9DE9-4345-B97A-5317A18BA827}" type="pres">
      <dgm:prSet presAssocID="{CC762596-8D3F-431E-A0E0-9C815C36B3BC}" presName="Name5" presStyleLbl="vennNode1" presStyleIdx="4" presStyleCnt="5">
        <dgm:presLayoutVars>
          <dgm:bulletEnabled val="1"/>
        </dgm:presLayoutVars>
      </dgm:prSet>
      <dgm:spPr/>
      <dgm:t>
        <a:bodyPr/>
        <a:lstStyle/>
        <a:p>
          <a:endParaRPr lang="el-GR"/>
        </a:p>
      </dgm:t>
    </dgm:pt>
  </dgm:ptLst>
  <dgm:cxnLst>
    <dgm:cxn modelId="{3704DD8B-6B96-47B3-86FF-02B57055D6FF}" type="presOf" srcId="{910DEEC0-F5C3-445C-BED7-E59D5B312799}" destId="{B62731F2-B615-4608-B468-D775D747342A}" srcOrd="0" destOrd="0" presId="urn:microsoft.com/office/officeart/2005/8/layout/venn3"/>
    <dgm:cxn modelId="{AD70D605-DF28-491E-A80F-ECD20DEEB2EB}" srcId="{910DEEC0-F5C3-445C-BED7-E59D5B312799}" destId="{A88709DF-4E8D-42BF-BE17-84F1B28800C1}" srcOrd="3" destOrd="0" parTransId="{0690BA27-1172-4C32-8061-D7AC4C64F95E}" sibTransId="{957ED158-9D34-4A79-A7EE-B08352469AEE}"/>
    <dgm:cxn modelId="{C57C073A-5FE6-4051-93CF-E02CC6C9FD67}" type="presOf" srcId="{A88709DF-4E8D-42BF-BE17-84F1B28800C1}" destId="{F1F6454F-2C71-4D8F-A626-B171FADD779B}" srcOrd="0" destOrd="0" presId="urn:microsoft.com/office/officeart/2005/8/layout/venn3"/>
    <dgm:cxn modelId="{20E1E501-0D3A-4F5F-A087-D08B20BCD7B1}" srcId="{910DEEC0-F5C3-445C-BED7-E59D5B312799}" destId="{1FF8DA60-44FF-44EC-9B73-D9B594D66B55}" srcOrd="1" destOrd="0" parTransId="{003AA09C-7870-4B76-95E0-44EF94522C81}" sibTransId="{DA8A04F7-F2B7-4C7B-A31E-E5B396F00414}"/>
    <dgm:cxn modelId="{387E8954-34E3-41A0-88E1-8258CAADFB94}" srcId="{910DEEC0-F5C3-445C-BED7-E59D5B312799}" destId="{451288CB-574F-46B4-BA76-FB61CC93E328}" srcOrd="0" destOrd="0" parTransId="{BCB0FB82-747F-4235-B19B-3F4E5DA5AC90}" sibTransId="{6284A12A-F414-414F-AC48-8827875F4186}"/>
    <dgm:cxn modelId="{AB40FD40-27CE-4B91-AF1B-3A7BA9F13C37}" type="presOf" srcId="{BED124CC-9FF9-43F3-8A1F-011C9B484EB6}" destId="{F988D587-7827-474B-AC91-9AD2AFB7062B}" srcOrd="0" destOrd="0" presId="urn:microsoft.com/office/officeart/2005/8/layout/venn3"/>
    <dgm:cxn modelId="{23EA5B78-61B8-4CE5-B1F6-53585BB5EA86}" type="presOf" srcId="{1FF8DA60-44FF-44EC-9B73-D9B594D66B55}" destId="{2CA3DC82-7758-4270-ADDC-B383799AC95E}" srcOrd="0" destOrd="0" presId="urn:microsoft.com/office/officeart/2005/8/layout/venn3"/>
    <dgm:cxn modelId="{08771491-DADD-4BD2-9DDB-BEDE9495F673}" type="presOf" srcId="{451288CB-574F-46B4-BA76-FB61CC93E328}" destId="{1645EEE0-8A4D-4D3A-8559-A1AFCA4AD3EF}" srcOrd="0" destOrd="0" presId="urn:microsoft.com/office/officeart/2005/8/layout/venn3"/>
    <dgm:cxn modelId="{0EB9ECA7-8772-4D1B-8D11-F69FE071E4FA}" srcId="{910DEEC0-F5C3-445C-BED7-E59D5B312799}" destId="{BED124CC-9FF9-43F3-8A1F-011C9B484EB6}" srcOrd="2" destOrd="0" parTransId="{B5B73C4A-930B-487D-80B9-4569C71AADB5}" sibTransId="{47225D32-DFF2-47A8-ACBC-D99AC194078E}"/>
    <dgm:cxn modelId="{335CEA0D-1A66-41A5-8E33-05753C5F5C2B}" srcId="{910DEEC0-F5C3-445C-BED7-E59D5B312799}" destId="{CC762596-8D3F-431E-A0E0-9C815C36B3BC}" srcOrd="4" destOrd="0" parTransId="{7F292FD0-68E4-4290-91F9-8859D0CA6121}" sibTransId="{0F42B2EA-855F-4CF7-A9C8-13F8BCEBA2B3}"/>
    <dgm:cxn modelId="{2124B609-F361-4D9A-B49F-09A2C822C444}" type="presOf" srcId="{CC762596-8D3F-431E-A0E0-9C815C36B3BC}" destId="{F8682E6D-9DE9-4345-B97A-5317A18BA827}" srcOrd="0" destOrd="0" presId="urn:microsoft.com/office/officeart/2005/8/layout/venn3"/>
    <dgm:cxn modelId="{29706881-CA9E-459B-A26D-991C1D44D07C}" type="presParOf" srcId="{B62731F2-B615-4608-B468-D775D747342A}" destId="{1645EEE0-8A4D-4D3A-8559-A1AFCA4AD3EF}" srcOrd="0" destOrd="0" presId="urn:microsoft.com/office/officeart/2005/8/layout/venn3"/>
    <dgm:cxn modelId="{2D09361B-923B-4D08-9D37-F2F7992EA74B}" type="presParOf" srcId="{B62731F2-B615-4608-B468-D775D747342A}" destId="{B30075BE-C817-4C6D-8254-B4EC460DA45A}" srcOrd="1" destOrd="0" presId="urn:microsoft.com/office/officeart/2005/8/layout/venn3"/>
    <dgm:cxn modelId="{9DA0237A-78E5-4AEF-A928-5F0332601F09}" type="presParOf" srcId="{B62731F2-B615-4608-B468-D775D747342A}" destId="{2CA3DC82-7758-4270-ADDC-B383799AC95E}" srcOrd="2" destOrd="0" presId="urn:microsoft.com/office/officeart/2005/8/layout/venn3"/>
    <dgm:cxn modelId="{5083223C-2FEC-4058-8AC3-9B044ED530E9}" type="presParOf" srcId="{B62731F2-B615-4608-B468-D775D747342A}" destId="{A6D90912-CAE6-4D80-BCC4-5DD14C6D827E}" srcOrd="3" destOrd="0" presId="urn:microsoft.com/office/officeart/2005/8/layout/venn3"/>
    <dgm:cxn modelId="{F5C356CC-5B90-4173-A27B-9CEB5EF01A67}" type="presParOf" srcId="{B62731F2-B615-4608-B468-D775D747342A}" destId="{F988D587-7827-474B-AC91-9AD2AFB7062B}" srcOrd="4" destOrd="0" presId="urn:microsoft.com/office/officeart/2005/8/layout/venn3"/>
    <dgm:cxn modelId="{092CA250-2BF1-447B-8CF7-3AC8C38EE598}" type="presParOf" srcId="{B62731F2-B615-4608-B468-D775D747342A}" destId="{12E69A4D-F3B8-4C95-956A-6B901D934900}" srcOrd="5" destOrd="0" presId="urn:microsoft.com/office/officeart/2005/8/layout/venn3"/>
    <dgm:cxn modelId="{36734CC6-752A-43F2-BB33-9B3C86FB1D46}" type="presParOf" srcId="{B62731F2-B615-4608-B468-D775D747342A}" destId="{F1F6454F-2C71-4D8F-A626-B171FADD779B}" srcOrd="6" destOrd="0" presId="urn:microsoft.com/office/officeart/2005/8/layout/venn3"/>
    <dgm:cxn modelId="{6264C519-408E-48AD-A78B-411842CE99BF}" type="presParOf" srcId="{B62731F2-B615-4608-B468-D775D747342A}" destId="{43FFEF0B-2D8F-4C8F-B81B-7070CCEAA011}" srcOrd="7" destOrd="0" presId="urn:microsoft.com/office/officeart/2005/8/layout/venn3"/>
    <dgm:cxn modelId="{4E9ED919-C823-4465-844E-C3A93AC169DF}" type="presParOf" srcId="{B62731F2-B615-4608-B468-D775D747342A}" destId="{F8682E6D-9DE9-4345-B97A-5317A18BA827}" srcOrd="8" destOrd="0" presId="urn:microsoft.com/office/officeart/2005/8/layout/venn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328EF8-688B-42B4-A63B-FC209FD45151}" type="doc">
      <dgm:prSet loTypeId="urn:microsoft.com/office/officeart/2005/8/layout/process4" loCatId="list" qsTypeId="urn:microsoft.com/office/officeart/2005/8/quickstyle/simple1" qsCatId="simple" csTypeId="urn:microsoft.com/office/officeart/2005/8/colors/colorful3" csCatId="colorful" phldr="1"/>
      <dgm:spPr/>
      <dgm:t>
        <a:bodyPr/>
        <a:lstStyle/>
        <a:p>
          <a:endParaRPr lang="el-GR"/>
        </a:p>
      </dgm:t>
    </dgm:pt>
    <dgm:pt modelId="{6DC49A89-011F-4F82-A8DA-8A315448B171}">
      <dgm:prSet phldrT="[Κείμενο]" custT="1"/>
      <dgm:spPr>
        <a:solidFill>
          <a:srgbClr val="FFC000"/>
        </a:solidFill>
      </dgm:spPr>
      <dgm:t>
        <a:bodyPr/>
        <a:lstStyle/>
        <a:p>
          <a:r>
            <a:rPr lang="el-GR" sz="1700" b="1" dirty="0" smtClean="0">
              <a:latin typeface="Comic Sans MS" pitchFamily="66" charset="0"/>
            </a:rPr>
            <a:t>Καθορισμός επιδιωκόμενων στόχων/ Μαθησιακών αναγκών</a:t>
          </a:r>
          <a:endParaRPr lang="el-GR" sz="1700" b="1" dirty="0">
            <a:latin typeface="Comic Sans MS" pitchFamily="66" charset="0"/>
          </a:endParaRPr>
        </a:p>
      </dgm:t>
    </dgm:pt>
    <dgm:pt modelId="{B8E56FDF-73D9-4B41-AE52-D382F2312817}" type="parTrans" cxnId="{D154C742-5142-4DF6-BA09-95401E26EB53}">
      <dgm:prSet/>
      <dgm:spPr/>
      <dgm:t>
        <a:bodyPr/>
        <a:lstStyle/>
        <a:p>
          <a:endParaRPr lang="el-GR"/>
        </a:p>
      </dgm:t>
    </dgm:pt>
    <dgm:pt modelId="{AFEC4892-706E-49E5-8319-E167DD67EFEC}" type="sibTrans" cxnId="{D154C742-5142-4DF6-BA09-95401E26EB53}">
      <dgm:prSet/>
      <dgm:spPr/>
      <dgm:t>
        <a:bodyPr/>
        <a:lstStyle/>
        <a:p>
          <a:endParaRPr lang="el-GR"/>
        </a:p>
      </dgm:t>
    </dgm:pt>
    <dgm:pt modelId="{11EC34EA-D4FE-45DE-9793-93F9B0F5E0EC}">
      <dgm:prSet phldrT="[Κείμενο]" custT="1"/>
      <dgm:spPr/>
      <dgm:t>
        <a:bodyPr/>
        <a:lstStyle/>
        <a:p>
          <a:r>
            <a:rPr lang="el-GR" sz="1700" b="1" dirty="0" smtClean="0">
              <a:latin typeface="Comic Sans MS" pitchFamily="66" charset="0"/>
            </a:rPr>
            <a:t>Σχεδιασμός λογισμικού</a:t>
          </a:r>
          <a:endParaRPr lang="el-GR" sz="1700" b="1" dirty="0">
            <a:latin typeface="Comic Sans MS" pitchFamily="66" charset="0"/>
          </a:endParaRPr>
        </a:p>
      </dgm:t>
    </dgm:pt>
    <dgm:pt modelId="{522D16F3-481F-41D7-AF1E-E4A1A16B3D2E}" type="parTrans" cxnId="{5B803597-2EC0-4C41-BF65-51FD5C7B3F57}">
      <dgm:prSet/>
      <dgm:spPr/>
      <dgm:t>
        <a:bodyPr/>
        <a:lstStyle/>
        <a:p>
          <a:endParaRPr lang="el-GR"/>
        </a:p>
      </dgm:t>
    </dgm:pt>
    <dgm:pt modelId="{C2338540-77B5-46F4-8727-4D40D41ECD0C}" type="sibTrans" cxnId="{5B803597-2EC0-4C41-BF65-51FD5C7B3F57}">
      <dgm:prSet/>
      <dgm:spPr/>
      <dgm:t>
        <a:bodyPr/>
        <a:lstStyle/>
        <a:p>
          <a:endParaRPr lang="el-GR"/>
        </a:p>
      </dgm:t>
    </dgm:pt>
    <dgm:pt modelId="{F5EEAE9F-3E6F-4218-A45F-59ADE5C38D52}">
      <dgm:prSet phldrT="[Κείμενο]" custT="1"/>
      <dgm:spPr/>
      <dgm:t>
        <a:bodyPr/>
        <a:lstStyle/>
        <a:p>
          <a:r>
            <a:rPr lang="el-GR" sz="1700" b="1" dirty="0" smtClean="0">
              <a:latin typeface="Comic Sans MS" pitchFamily="66" charset="0"/>
            </a:rPr>
            <a:t>Πιλοτική δοκιμή σε μαθητές/ Γνώμη εκπαιδευτικών</a:t>
          </a:r>
          <a:endParaRPr lang="el-GR" sz="1700" b="1" dirty="0">
            <a:latin typeface="Comic Sans MS" pitchFamily="66" charset="0"/>
          </a:endParaRPr>
        </a:p>
      </dgm:t>
    </dgm:pt>
    <dgm:pt modelId="{C4F74318-AB5F-43E2-812F-8B3D8011A43C}" type="parTrans" cxnId="{1E095D0F-4D58-4F65-8AEC-F815B6B5EA64}">
      <dgm:prSet/>
      <dgm:spPr/>
      <dgm:t>
        <a:bodyPr/>
        <a:lstStyle/>
        <a:p>
          <a:endParaRPr lang="el-GR"/>
        </a:p>
      </dgm:t>
    </dgm:pt>
    <dgm:pt modelId="{93311EC0-4D83-493A-8481-57985FF6B8D9}" type="sibTrans" cxnId="{1E095D0F-4D58-4F65-8AEC-F815B6B5EA64}">
      <dgm:prSet/>
      <dgm:spPr/>
      <dgm:t>
        <a:bodyPr/>
        <a:lstStyle/>
        <a:p>
          <a:endParaRPr lang="el-GR"/>
        </a:p>
      </dgm:t>
    </dgm:pt>
    <dgm:pt modelId="{6816639B-2389-47A0-99A0-2D913FB9A198}">
      <dgm:prSet phldrT="[Κείμενο]" custT="1"/>
      <dgm:spPr/>
      <dgm:t>
        <a:bodyPr/>
        <a:lstStyle/>
        <a:p>
          <a:r>
            <a:rPr lang="el-GR" sz="1200" b="1" dirty="0" smtClean="0">
              <a:latin typeface="Comic Sans MS" pitchFamily="66" charset="0"/>
            </a:rPr>
            <a:t>1</a:t>
          </a:r>
          <a:r>
            <a:rPr lang="el-GR" sz="1200" b="1" baseline="30000" dirty="0" smtClean="0">
              <a:latin typeface="Comic Sans MS" pitchFamily="66" charset="0"/>
            </a:rPr>
            <a:t>η</a:t>
          </a:r>
          <a:r>
            <a:rPr lang="el-GR" sz="1200" dirty="0" smtClean="0">
              <a:latin typeface="Comic Sans MS" pitchFamily="66" charset="0"/>
            </a:rPr>
            <a:t>: Παρουσίαση λογισμικού και εξοικείωση με τη φιλοσοφία του.</a:t>
          </a:r>
          <a:endParaRPr lang="el-GR" sz="1200" dirty="0">
            <a:latin typeface="Comic Sans MS" pitchFamily="66" charset="0"/>
          </a:endParaRPr>
        </a:p>
      </dgm:t>
    </dgm:pt>
    <dgm:pt modelId="{78863B12-1459-4EB2-8731-9D4FA91A7AFE}" type="parTrans" cxnId="{6EEBDC2E-F2DA-44E6-843F-D15D287EF601}">
      <dgm:prSet/>
      <dgm:spPr/>
      <dgm:t>
        <a:bodyPr/>
        <a:lstStyle/>
        <a:p>
          <a:endParaRPr lang="el-GR"/>
        </a:p>
      </dgm:t>
    </dgm:pt>
    <dgm:pt modelId="{3335C0B2-4768-4207-BF94-E78B23D26808}" type="sibTrans" cxnId="{6EEBDC2E-F2DA-44E6-843F-D15D287EF601}">
      <dgm:prSet/>
      <dgm:spPr/>
      <dgm:t>
        <a:bodyPr/>
        <a:lstStyle/>
        <a:p>
          <a:endParaRPr lang="el-GR"/>
        </a:p>
      </dgm:t>
    </dgm:pt>
    <dgm:pt modelId="{AE6A322D-59BE-4449-957E-6A71CB112D21}">
      <dgm:prSet phldrT="[Κείμενο]" custT="1"/>
      <dgm:spPr/>
      <dgm:t>
        <a:bodyPr/>
        <a:lstStyle/>
        <a:p>
          <a:r>
            <a:rPr lang="el-GR" sz="1200" b="1" dirty="0" smtClean="0">
              <a:latin typeface="Comic Sans MS" pitchFamily="66" charset="0"/>
            </a:rPr>
            <a:t>2</a:t>
          </a:r>
          <a:r>
            <a:rPr lang="el-GR" sz="1200" b="1" baseline="30000" dirty="0" smtClean="0">
              <a:latin typeface="Comic Sans MS" pitchFamily="66" charset="0"/>
            </a:rPr>
            <a:t>η</a:t>
          </a:r>
          <a:r>
            <a:rPr lang="el-GR" sz="1200" b="1" dirty="0" smtClean="0">
              <a:latin typeface="Comic Sans MS" pitchFamily="66" charset="0"/>
            </a:rPr>
            <a:t>:</a:t>
          </a:r>
          <a:r>
            <a:rPr lang="el-GR" sz="1200" dirty="0" smtClean="0">
              <a:latin typeface="Comic Sans MS" pitchFamily="66" charset="0"/>
            </a:rPr>
            <a:t> Ενεργός ρόλος μαθητών.</a:t>
          </a:r>
          <a:br>
            <a:rPr lang="el-GR" sz="1200" dirty="0" smtClean="0">
              <a:latin typeface="Comic Sans MS" pitchFamily="66" charset="0"/>
            </a:rPr>
          </a:br>
          <a:r>
            <a:rPr lang="el-GR" sz="1200" dirty="0" smtClean="0">
              <a:latin typeface="Comic Sans MS" pitchFamily="66" charset="0"/>
            </a:rPr>
            <a:t>Έμφαση στις στρατηγικές ανάγνωσης.</a:t>
          </a:r>
        </a:p>
      </dgm:t>
    </dgm:pt>
    <dgm:pt modelId="{9C779EEE-1252-42C2-9B8A-868DCFBE9F51}" type="parTrans" cxnId="{D222AF5D-78AE-4D65-BC97-36DF7ED70972}">
      <dgm:prSet/>
      <dgm:spPr/>
      <dgm:t>
        <a:bodyPr/>
        <a:lstStyle/>
        <a:p>
          <a:endParaRPr lang="el-GR"/>
        </a:p>
      </dgm:t>
    </dgm:pt>
    <dgm:pt modelId="{38116733-E1F8-4C0A-AFF4-098718EB7FEF}" type="sibTrans" cxnId="{D222AF5D-78AE-4D65-BC97-36DF7ED70972}">
      <dgm:prSet/>
      <dgm:spPr/>
      <dgm:t>
        <a:bodyPr/>
        <a:lstStyle/>
        <a:p>
          <a:endParaRPr lang="el-GR"/>
        </a:p>
      </dgm:t>
    </dgm:pt>
    <dgm:pt modelId="{62F702B6-63AE-4512-82F6-6A1CA91C0536}">
      <dgm:prSet phldrT="[Κείμενο]" custT="1"/>
      <dgm:spPr/>
      <dgm:t>
        <a:bodyPr/>
        <a:lstStyle/>
        <a:p>
          <a:r>
            <a:rPr lang="el-GR" sz="1700" b="1" dirty="0" smtClean="0">
              <a:latin typeface="Comic Sans MS" pitchFamily="66" charset="0"/>
            </a:rPr>
            <a:t>Υλοποίηση 3 Παρεμβάσεων και Διαρκείς Αναπροσαρμογές</a:t>
          </a:r>
          <a:endParaRPr lang="el-GR" sz="1700" b="1" dirty="0">
            <a:latin typeface="Comic Sans MS" pitchFamily="66" charset="0"/>
          </a:endParaRPr>
        </a:p>
      </dgm:t>
    </dgm:pt>
    <dgm:pt modelId="{3828D7A5-F396-46A3-8959-96A41AA50432}" type="parTrans" cxnId="{9C5D1AD4-20AF-43B4-98B5-D93409290528}">
      <dgm:prSet/>
      <dgm:spPr/>
      <dgm:t>
        <a:bodyPr/>
        <a:lstStyle/>
        <a:p>
          <a:endParaRPr lang="el-GR"/>
        </a:p>
      </dgm:t>
    </dgm:pt>
    <dgm:pt modelId="{F1E3D59B-02DB-44B4-A584-2E33FA6481EA}" type="sibTrans" cxnId="{9C5D1AD4-20AF-43B4-98B5-D93409290528}">
      <dgm:prSet/>
      <dgm:spPr/>
      <dgm:t>
        <a:bodyPr/>
        <a:lstStyle/>
        <a:p>
          <a:endParaRPr lang="el-GR"/>
        </a:p>
      </dgm:t>
    </dgm:pt>
    <dgm:pt modelId="{648E9D8B-6235-4271-A985-F1407E2CB081}">
      <dgm:prSet phldrT="[Κείμενο]" custT="1"/>
      <dgm:spPr/>
      <dgm:t>
        <a:bodyPr/>
        <a:lstStyle/>
        <a:p>
          <a:r>
            <a:rPr lang="el-GR" sz="1200" b="1" dirty="0" smtClean="0">
              <a:latin typeface="Comic Sans MS" pitchFamily="66" charset="0"/>
            </a:rPr>
            <a:t>3</a:t>
          </a:r>
          <a:r>
            <a:rPr lang="el-GR" sz="1200" b="1" baseline="30000" dirty="0" smtClean="0">
              <a:latin typeface="Comic Sans MS" pitchFamily="66" charset="0"/>
            </a:rPr>
            <a:t>η</a:t>
          </a:r>
          <a:r>
            <a:rPr lang="el-GR" sz="1200" dirty="0" smtClean="0">
              <a:latin typeface="Comic Sans MS" pitchFamily="66" charset="0"/>
            </a:rPr>
            <a:t>: Πρωταγωνιστές</a:t>
          </a:r>
          <a:br>
            <a:rPr lang="el-GR" sz="1200" dirty="0" smtClean="0">
              <a:latin typeface="Comic Sans MS" pitchFamily="66" charset="0"/>
            </a:rPr>
          </a:br>
          <a:r>
            <a:rPr lang="el-GR" sz="1200" dirty="0" smtClean="0">
              <a:latin typeface="Comic Sans MS" pitchFamily="66" charset="0"/>
            </a:rPr>
            <a:t> οι μαθητές σε ομάδες.</a:t>
          </a:r>
          <a:br>
            <a:rPr lang="el-GR" sz="1200" dirty="0" smtClean="0">
              <a:latin typeface="Comic Sans MS" pitchFamily="66" charset="0"/>
            </a:rPr>
          </a:br>
          <a:r>
            <a:rPr lang="el-GR" sz="1200" dirty="0" smtClean="0">
              <a:latin typeface="Comic Sans MS" pitchFamily="66" charset="0"/>
            </a:rPr>
            <a:t>Κατανόηση αυξημένης δυσκολίας.</a:t>
          </a:r>
        </a:p>
      </dgm:t>
    </dgm:pt>
    <dgm:pt modelId="{15024B1F-3F55-4239-865D-3531965270CC}" type="parTrans" cxnId="{A069B549-3A01-4F2A-9722-171B4D2906F6}">
      <dgm:prSet/>
      <dgm:spPr/>
      <dgm:t>
        <a:bodyPr/>
        <a:lstStyle/>
        <a:p>
          <a:endParaRPr lang="el-GR"/>
        </a:p>
      </dgm:t>
    </dgm:pt>
    <dgm:pt modelId="{D4F498D3-C899-4376-92B8-7EF97320C95C}" type="sibTrans" cxnId="{A069B549-3A01-4F2A-9722-171B4D2906F6}">
      <dgm:prSet/>
      <dgm:spPr/>
      <dgm:t>
        <a:bodyPr/>
        <a:lstStyle/>
        <a:p>
          <a:endParaRPr lang="el-GR"/>
        </a:p>
      </dgm:t>
    </dgm:pt>
    <dgm:pt modelId="{98304531-AB06-454B-8041-4B8F44A35C7D}" type="pres">
      <dgm:prSet presAssocID="{B3328EF8-688B-42B4-A63B-FC209FD45151}" presName="Name0" presStyleCnt="0">
        <dgm:presLayoutVars>
          <dgm:dir/>
          <dgm:animLvl val="lvl"/>
          <dgm:resizeHandles val="exact"/>
        </dgm:presLayoutVars>
      </dgm:prSet>
      <dgm:spPr/>
      <dgm:t>
        <a:bodyPr/>
        <a:lstStyle/>
        <a:p>
          <a:endParaRPr lang="el-GR"/>
        </a:p>
      </dgm:t>
    </dgm:pt>
    <dgm:pt modelId="{2D3ED8E4-1ED9-49D1-B88A-1331923D4108}" type="pres">
      <dgm:prSet presAssocID="{62F702B6-63AE-4512-82F6-6A1CA91C0536}" presName="boxAndChildren" presStyleCnt="0"/>
      <dgm:spPr/>
    </dgm:pt>
    <dgm:pt modelId="{8BB41862-D33C-4190-8A04-7D40574AB9C7}" type="pres">
      <dgm:prSet presAssocID="{62F702B6-63AE-4512-82F6-6A1CA91C0536}" presName="parentTextBox" presStyleLbl="node1" presStyleIdx="0" presStyleCnt="4"/>
      <dgm:spPr/>
      <dgm:t>
        <a:bodyPr/>
        <a:lstStyle/>
        <a:p>
          <a:endParaRPr lang="el-GR"/>
        </a:p>
      </dgm:t>
    </dgm:pt>
    <dgm:pt modelId="{0C989DFA-0677-4DC8-8FB3-98C8B3701141}" type="pres">
      <dgm:prSet presAssocID="{62F702B6-63AE-4512-82F6-6A1CA91C0536}" presName="entireBox" presStyleLbl="node1" presStyleIdx="0" presStyleCnt="4" custScaleY="89109"/>
      <dgm:spPr/>
      <dgm:t>
        <a:bodyPr/>
        <a:lstStyle/>
        <a:p>
          <a:endParaRPr lang="el-GR"/>
        </a:p>
      </dgm:t>
    </dgm:pt>
    <dgm:pt modelId="{390EA244-C0B0-40D2-8978-53B8D14316E6}" type="pres">
      <dgm:prSet presAssocID="{62F702B6-63AE-4512-82F6-6A1CA91C0536}" presName="descendantBox" presStyleCnt="0"/>
      <dgm:spPr/>
    </dgm:pt>
    <dgm:pt modelId="{0995D874-694C-48F1-924A-1D8B7C40061F}" type="pres">
      <dgm:prSet presAssocID="{6816639B-2389-47A0-99A0-2D913FB9A198}" presName="childTextBox" presStyleLbl="fgAccFollowNode1" presStyleIdx="0" presStyleCnt="3">
        <dgm:presLayoutVars>
          <dgm:bulletEnabled val="1"/>
        </dgm:presLayoutVars>
      </dgm:prSet>
      <dgm:spPr/>
      <dgm:t>
        <a:bodyPr/>
        <a:lstStyle/>
        <a:p>
          <a:endParaRPr lang="el-GR"/>
        </a:p>
      </dgm:t>
    </dgm:pt>
    <dgm:pt modelId="{00FF2847-F24B-486A-BE65-323F851DB9EB}" type="pres">
      <dgm:prSet presAssocID="{AE6A322D-59BE-4449-957E-6A71CB112D21}" presName="childTextBox" presStyleLbl="fgAccFollowNode1" presStyleIdx="1" presStyleCnt="3">
        <dgm:presLayoutVars>
          <dgm:bulletEnabled val="1"/>
        </dgm:presLayoutVars>
      </dgm:prSet>
      <dgm:spPr/>
      <dgm:t>
        <a:bodyPr/>
        <a:lstStyle/>
        <a:p>
          <a:endParaRPr lang="el-GR"/>
        </a:p>
      </dgm:t>
    </dgm:pt>
    <dgm:pt modelId="{D97F20C3-6E8B-404D-A404-EE93AB76FB93}" type="pres">
      <dgm:prSet presAssocID="{648E9D8B-6235-4271-A985-F1407E2CB081}" presName="childTextBox" presStyleLbl="fgAccFollowNode1" presStyleIdx="2" presStyleCnt="3">
        <dgm:presLayoutVars>
          <dgm:bulletEnabled val="1"/>
        </dgm:presLayoutVars>
      </dgm:prSet>
      <dgm:spPr/>
      <dgm:t>
        <a:bodyPr/>
        <a:lstStyle/>
        <a:p>
          <a:endParaRPr lang="el-GR"/>
        </a:p>
      </dgm:t>
    </dgm:pt>
    <dgm:pt modelId="{F6FCE8FF-9F0C-4482-A3AE-184EAEE8897B}" type="pres">
      <dgm:prSet presAssocID="{93311EC0-4D83-493A-8481-57985FF6B8D9}" presName="sp" presStyleCnt="0"/>
      <dgm:spPr/>
    </dgm:pt>
    <dgm:pt modelId="{1D6DA3FF-C886-4D2E-BF5B-52F41FE0E52E}" type="pres">
      <dgm:prSet presAssocID="{F5EEAE9F-3E6F-4218-A45F-59ADE5C38D52}" presName="arrowAndChildren" presStyleCnt="0"/>
      <dgm:spPr/>
    </dgm:pt>
    <dgm:pt modelId="{73961F70-31F6-4F16-BCCE-0A904CF60F07}" type="pres">
      <dgm:prSet presAssocID="{F5EEAE9F-3E6F-4218-A45F-59ADE5C38D52}" presName="parentTextArrow" presStyleLbl="node1" presStyleIdx="1" presStyleCnt="4" custScaleY="43291"/>
      <dgm:spPr/>
      <dgm:t>
        <a:bodyPr/>
        <a:lstStyle/>
        <a:p>
          <a:endParaRPr lang="el-GR"/>
        </a:p>
      </dgm:t>
    </dgm:pt>
    <dgm:pt modelId="{B11CA197-68BB-4A4B-B379-2D1578F5C4AC}" type="pres">
      <dgm:prSet presAssocID="{C2338540-77B5-46F4-8727-4D40D41ECD0C}" presName="sp" presStyleCnt="0"/>
      <dgm:spPr/>
    </dgm:pt>
    <dgm:pt modelId="{EAAB592F-A057-4085-B624-8EEE954A7852}" type="pres">
      <dgm:prSet presAssocID="{11EC34EA-D4FE-45DE-9793-93F9B0F5E0EC}" presName="arrowAndChildren" presStyleCnt="0"/>
      <dgm:spPr/>
    </dgm:pt>
    <dgm:pt modelId="{D7C866FC-EDB6-4CBE-B715-85FE7B36ECEC}" type="pres">
      <dgm:prSet presAssocID="{11EC34EA-D4FE-45DE-9793-93F9B0F5E0EC}" presName="parentTextArrow" presStyleLbl="node1" presStyleIdx="2" presStyleCnt="4" custScaleY="46512"/>
      <dgm:spPr/>
      <dgm:t>
        <a:bodyPr/>
        <a:lstStyle/>
        <a:p>
          <a:endParaRPr lang="el-GR"/>
        </a:p>
      </dgm:t>
    </dgm:pt>
    <dgm:pt modelId="{8D392DDF-537F-4A94-B33B-7884856A1E24}" type="pres">
      <dgm:prSet presAssocID="{AFEC4892-706E-49E5-8319-E167DD67EFEC}" presName="sp" presStyleCnt="0"/>
      <dgm:spPr/>
    </dgm:pt>
    <dgm:pt modelId="{F4FB947D-D146-4A9C-AFB1-BCB5F1999D1B}" type="pres">
      <dgm:prSet presAssocID="{6DC49A89-011F-4F82-A8DA-8A315448B171}" presName="arrowAndChildren" presStyleCnt="0"/>
      <dgm:spPr/>
    </dgm:pt>
    <dgm:pt modelId="{DE9B2DD6-43A2-429E-A42F-348381B7A833}" type="pres">
      <dgm:prSet presAssocID="{6DC49A89-011F-4F82-A8DA-8A315448B171}" presName="parentTextArrow" presStyleLbl="node1" presStyleIdx="3" presStyleCnt="4" custScaleY="45593"/>
      <dgm:spPr/>
      <dgm:t>
        <a:bodyPr/>
        <a:lstStyle/>
        <a:p>
          <a:endParaRPr lang="el-GR"/>
        </a:p>
      </dgm:t>
    </dgm:pt>
  </dgm:ptLst>
  <dgm:cxnLst>
    <dgm:cxn modelId="{9C5D1AD4-20AF-43B4-98B5-D93409290528}" srcId="{B3328EF8-688B-42B4-A63B-FC209FD45151}" destId="{62F702B6-63AE-4512-82F6-6A1CA91C0536}" srcOrd="3" destOrd="0" parTransId="{3828D7A5-F396-46A3-8959-96A41AA50432}" sibTransId="{F1E3D59B-02DB-44B4-A584-2E33FA6481EA}"/>
    <dgm:cxn modelId="{764DB7C3-56BF-47B3-9760-8157DE94E9F5}" type="presOf" srcId="{11EC34EA-D4FE-45DE-9793-93F9B0F5E0EC}" destId="{D7C866FC-EDB6-4CBE-B715-85FE7B36ECEC}" srcOrd="0" destOrd="0" presId="urn:microsoft.com/office/officeart/2005/8/layout/process4"/>
    <dgm:cxn modelId="{5B803597-2EC0-4C41-BF65-51FD5C7B3F57}" srcId="{B3328EF8-688B-42B4-A63B-FC209FD45151}" destId="{11EC34EA-D4FE-45DE-9793-93F9B0F5E0EC}" srcOrd="1" destOrd="0" parTransId="{522D16F3-481F-41D7-AF1E-E4A1A16B3D2E}" sibTransId="{C2338540-77B5-46F4-8727-4D40D41ECD0C}"/>
    <dgm:cxn modelId="{AD9A5C74-D1AF-4A24-8D38-A40ED611B4F4}" type="presOf" srcId="{F5EEAE9F-3E6F-4218-A45F-59ADE5C38D52}" destId="{73961F70-31F6-4F16-BCCE-0A904CF60F07}" srcOrd="0" destOrd="0" presId="urn:microsoft.com/office/officeart/2005/8/layout/process4"/>
    <dgm:cxn modelId="{028EA086-31D9-41DD-8947-5DB5B040B9E1}" type="presOf" srcId="{62F702B6-63AE-4512-82F6-6A1CA91C0536}" destId="{8BB41862-D33C-4190-8A04-7D40574AB9C7}" srcOrd="0" destOrd="0" presId="urn:microsoft.com/office/officeart/2005/8/layout/process4"/>
    <dgm:cxn modelId="{A069B549-3A01-4F2A-9722-171B4D2906F6}" srcId="{62F702B6-63AE-4512-82F6-6A1CA91C0536}" destId="{648E9D8B-6235-4271-A985-F1407E2CB081}" srcOrd="2" destOrd="0" parTransId="{15024B1F-3F55-4239-865D-3531965270CC}" sibTransId="{D4F498D3-C899-4376-92B8-7EF97320C95C}"/>
    <dgm:cxn modelId="{AB440309-C5FF-401C-BBEB-A0C8CFFB6D2A}" type="presOf" srcId="{648E9D8B-6235-4271-A985-F1407E2CB081}" destId="{D97F20C3-6E8B-404D-A404-EE93AB76FB93}" srcOrd="0" destOrd="0" presId="urn:microsoft.com/office/officeart/2005/8/layout/process4"/>
    <dgm:cxn modelId="{D154C742-5142-4DF6-BA09-95401E26EB53}" srcId="{B3328EF8-688B-42B4-A63B-FC209FD45151}" destId="{6DC49A89-011F-4F82-A8DA-8A315448B171}" srcOrd="0" destOrd="0" parTransId="{B8E56FDF-73D9-4B41-AE52-D382F2312817}" sibTransId="{AFEC4892-706E-49E5-8319-E167DD67EFEC}"/>
    <dgm:cxn modelId="{5C2AD50C-A17B-43B7-836D-BD16F266CD96}" type="presOf" srcId="{6DC49A89-011F-4F82-A8DA-8A315448B171}" destId="{DE9B2DD6-43A2-429E-A42F-348381B7A833}" srcOrd="0" destOrd="0" presId="urn:microsoft.com/office/officeart/2005/8/layout/process4"/>
    <dgm:cxn modelId="{1E095D0F-4D58-4F65-8AEC-F815B6B5EA64}" srcId="{B3328EF8-688B-42B4-A63B-FC209FD45151}" destId="{F5EEAE9F-3E6F-4218-A45F-59ADE5C38D52}" srcOrd="2" destOrd="0" parTransId="{C4F74318-AB5F-43E2-812F-8B3D8011A43C}" sibTransId="{93311EC0-4D83-493A-8481-57985FF6B8D9}"/>
    <dgm:cxn modelId="{99712258-297A-43DE-8B53-EADCAC5F4EE3}" type="presOf" srcId="{62F702B6-63AE-4512-82F6-6A1CA91C0536}" destId="{0C989DFA-0677-4DC8-8FB3-98C8B3701141}" srcOrd="1" destOrd="0" presId="urn:microsoft.com/office/officeart/2005/8/layout/process4"/>
    <dgm:cxn modelId="{D222AF5D-78AE-4D65-BC97-36DF7ED70972}" srcId="{62F702B6-63AE-4512-82F6-6A1CA91C0536}" destId="{AE6A322D-59BE-4449-957E-6A71CB112D21}" srcOrd="1" destOrd="0" parTransId="{9C779EEE-1252-42C2-9B8A-868DCFBE9F51}" sibTransId="{38116733-E1F8-4C0A-AFF4-098718EB7FEF}"/>
    <dgm:cxn modelId="{B6D69992-9F5F-43E5-B750-1C53D586F8BC}" type="presOf" srcId="{AE6A322D-59BE-4449-957E-6A71CB112D21}" destId="{00FF2847-F24B-486A-BE65-323F851DB9EB}" srcOrd="0" destOrd="0" presId="urn:microsoft.com/office/officeart/2005/8/layout/process4"/>
    <dgm:cxn modelId="{1B288AD2-AACE-4799-AB19-BB1086AE5D1B}" type="presOf" srcId="{B3328EF8-688B-42B4-A63B-FC209FD45151}" destId="{98304531-AB06-454B-8041-4B8F44A35C7D}" srcOrd="0" destOrd="0" presId="urn:microsoft.com/office/officeart/2005/8/layout/process4"/>
    <dgm:cxn modelId="{6EEBDC2E-F2DA-44E6-843F-D15D287EF601}" srcId="{62F702B6-63AE-4512-82F6-6A1CA91C0536}" destId="{6816639B-2389-47A0-99A0-2D913FB9A198}" srcOrd="0" destOrd="0" parTransId="{78863B12-1459-4EB2-8731-9D4FA91A7AFE}" sibTransId="{3335C0B2-4768-4207-BF94-E78B23D26808}"/>
    <dgm:cxn modelId="{A3FF7004-0225-46B8-8D69-5755E01982D5}" type="presOf" srcId="{6816639B-2389-47A0-99A0-2D913FB9A198}" destId="{0995D874-694C-48F1-924A-1D8B7C40061F}" srcOrd="0" destOrd="0" presId="urn:microsoft.com/office/officeart/2005/8/layout/process4"/>
    <dgm:cxn modelId="{048FB5C4-514D-4299-B180-601BEAFF1877}" type="presParOf" srcId="{98304531-AB06-454B-8041-4B8F44A35C7D}" destId="{2D3ED8E4-1ED9-49D1-B88A-1331923D4108}" srcOrd="0" destOrd="0" presId="urn:microsoft.com/office/officeart/2005/8/layout/process4"/>
    <dgm:cxn modelId="{77A08610-7CC3-48D4-929F-968744208169}" type="presParOf" srcId="{2D3ED8E4-1ED9-49D1-B88A-1331923D4108}" destId="{8BB41862-D33C-4190-8A04-7D40574AB9C7}" srcOrd="0" destOrd="0" presId="urn:microsoft.com/office/officeart/2005/8/layout/process4"/>
    <dgm:cxn modelId="{F8B16294-B6C2-4D4D-9BCE-726E1247AB79}" type="presParOf" srcId="{2D3ED8E4-1ED9-49D1-B88A-1331923D4108}" destId="{0C989DFA-0677-4DC8-8FB3-98C8B3701141}" srcOrd="1" destOrd="0" presId="urn:microsoft.com/office/officeart/2005/8/layout/process4"/>
    <dgm:cxn modelId="{54C372C8-D6B4-4699-ACA7-C4DCF2EFAB69}" type="presParOf" srcId="{2D3ED8E4-1ED9-49D1-B88A-1331923D4108}" destId="{390EA244-C0B0-40D2-8978-53B8D14316E6}" srcOrd="2" destOrd="0" presId="urn:microsoft.com/office/officeart/2005/8/layout/process4"/>
    <dgm:cxn modelId="{87F459F1-C3EC-4542-AADD-DEDF27DA1415}" type="presParOf" srcId="{390EA244-C0B0-40D2-8978-53B8D14316E6}" destId="{0995D874-694C-48F1-924A-1D8B7C40061F}" srcOrd="0" destOrd="0" presId="urn:microsoft.com/office/officeart/2005/8/layout/process4"/>
    <dgm:cxn modelId="{B09D23AC-C977-430A-9FA4-F545EE93DE75}" type="presParOf" srcId="{390EA244-C0B0-40D2-8978-53B8D14316E6}" destId="{00FF2847-F24B-486A-BE65-323F851DB9EB}" srcOrd="1" destOrd="0" presId="urn:microsoft.com/office/officeart/2005/8/layout/process4"/>
    <dgm:cxn modelId="{16AF8ACB-DF38-46EF-B533-365696B55527}" type="presParOf" srcId="{390EA244-C0B0-40D2-8978-53B8D14316E6}" destId="{D97F20C3-6E8B-404D-A404-EE93AB76FB93}" srcOrd="2" destOrd="0" presId="urn:microsoft.com/office/officeart/2005/8/layout/process4"/>
    <dgm:cxn modelId="{7BB05240-38C8-4F9C-81E9-AC6BEB551EBD}" type="presParOf" srcId="{98304531-AB06-454B-8041-4B8F44A35C7D}" destId="{F6FCE8FF-9F0C-4482-A3AE-184EAEE8897B}" srcOrd="1" destOrd="0" presId="urn:microsoft.com/office/officeart/2005/8/layout/process4"/>
    <dgm:cxn modelId="{780ACB04-5564-42E1-90D2-223235FBC903}" type="presParOf" srcId="{98304531-AB06-454B-8041-4B8F44A35C7D}" destId="{1D6DA3FF-C886-4D2E-BF5B-52F41FE0E52E}" srcOrd="2" destOrd="0" presId="urn:microsoft.com/office/officeart/2005/8/layout/process4"/>
    <dgm:cxn modelId="{79C38E82-E76D-4566-B7DC-CD2B2FCA56DF}" type="presParOf" srcId="{1D6DA3FF-C886-4D2E-BF5B-52F41FE0E52E}" destId="{73961F70-31F6-4F16-BCCE-0A904CF60F07}" srcOrd="0" destOrd="0" presId="urn:microsoft.com/office/officeart/2005/8/layout/process4"/>
    <dgm:cxn modelId="{54EE52FB-1568-477A-852C-C61B37E4E6BA}" type="presParOf" srcId="{98304531-AB06-454B-8041-4B8F44A35C7D}" destId="{B11CA197-68BB-4A4B-B379-2D1578F5C4AC}" srcOrd="3" destOrd="0" presId="urn:microsoft.com/office/officeart/2005/8/layout/process4"/>
    <dgm:cxn modelId="{BCB3B100-2B19-499A-A13C-362DD4962D2E}" type="presParOf" srcId="{98304531-AB06-454B-8041-4B8F44A35C7D}" destId="{EAAB592F-A057-4085-B624-8EEE954A7852}" srcOrd="4" destOrd="0" presId="urn:microsoft.com/office/officeart/2005/8/layout/process4"/>
    <dgm:cxn modelId="{904575E9-9A21-4F4D-B2BA-AE02A47D0ECD}" type="presParOf" srcId="{EAAB592F-A057-4085-B624-8EEE954A7852}" destId="{D7C866FC-EDB6-4CBE-B715-85FE7B36ECEC}" srcOrd="0" destOrd="0" presId="urn:microsoft.com/office/officeart/2005/8/layout/process4"/>
    <dgm:cxn modelId="{39F1D8AB-2224-4791-8AAA-248A1D80DF7B}" type="presParOf" srcId="{98304531-AB06-454B-8041-4B8F44A35C7D}" destId="{8D392DDF-537F-4A94-B33B-7884856A1E24}" srcOrd="5" destOrd="0" presId="urn:microsoft.com/office/officeart/2005/8/layout/process4"/>
    <dgm:cxn modelId="{13D41383-F3E8-4C56-88BD-DF453BC59C6A}" type="presParOf" srcId="{98304531-AB06-454B-8041-4B8F44A35C7D}" destId="{F4FB947D-D146-4A9C-AFB1-BCB5F1999D1B}" srcOrd="6" destOrd="0" presId="urn:microsoft.com/office/officeart/2005/8/layout/process4"/>
    <dgm:cxn modelId="{A733E89E-32D0-443F-9074-F739220945AB}" type="presParOf" srcId="{F4FB947D-D146-4A9C-AFB1-BCB5F1999D1B}" destId="{DE9B2DD6-43A2-429E-A42F-348381B7A833}" srcOrd="0"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9DDB4D-8BF3-4605-A283-65B705B3B3C5}"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l-GR"/>
        </a:p>
      </dgm:t>
    </dgm:pt>
    <dgm:pt modelId="{96F5AFF1-70A6-4F19-AD1F-96E1426E6168}">
      <dgm:prSet phldrT="[Κείμενο]" custT="1"/>
      <dgm:spPr/>
      <dgm:t>
        <a:bodyPr/>
        <a:lstStyle/>
        <a:p>
          <a:pPr algn="just"/>
          <a:r>
            <a:rPr lang="el-GR" sz="1700" b="0" i="1" dirty="0" smtClean="0">
              <a:latin typeface="Comic Sans MS" pitchFamily="66" charset="0"/>
            </a:rPr>
            <a:t>Το ηλεκτρονικό περιβάλλον μάθησης «Ο Σπιρτένιος στη χώρα της Κατανόησης» ήταν τεχνολογικά και λειτουργικά άρτιο, ώστε να διευκολύνει την ανάπτυξη δεξιοτήτων κατανόησης των μαθητών;</a:t>
          </a:r>
          <a:r>
            <a:rPr lang="el-GR" sz="1700" b="0" dirty="0" smtClean="0">
              <a:latin typeface="Comic Sans MS" pitchFamily="66" charset="0"/>
            </a:rPr>
            <a:t> </a:t>
          </a:r>
          <a:endParaRPr lang="el-GR" sz="1700" b="0" dirty="0"/>
        </a:p>
      </dgm:t>
    </dgm:pt>
    <dgm:pt modelId="{D9835C79-83C6-4628-967A-F0DB9A02612F}" type="parTrans" cxnId="{1C73AE6F-B764-4B82-9FE5-660542049F2C}">
      <dgm:prSet/>
      <dgm:spPr/>
      <dgm:t>
        <a:bodyPr/>
        <a:lstStyle/>
        <a:p>
          <a:endParaRPr lang="el-GR"/>
        </a:p>
      </dgm:t>
    </dgm:pt>
    <dgm:pt modelId="{C5D373D8-E30A-488D-B859-DFFD0E02ABFA}" type="sibTrans" cxnId="{1C73AE6F-B764-4B82-9FE5-660542049F2C}">
      <dgm:prSet/>
      <dgm:spPr/>
      <dgm:t>
        <a:bodyPr/>
        <a:lstStyle/>
        <a:p>
          <a:endParaRPr lang="el-GR"/>
        </a:p>
      </dgm:t>
    </dgm:pt>
    <dgm:pt modelId="{8B35D860-04E8-496C-BEB0-7A41EE8245FB}" type="pres">
      <dgm:prSet presAssocID="{849DDB4D-8BF3-4605-A283-65B705B3B3C5}" presName="linear" presStyleCnt="0">
        <dgm:presLayoutVars>
          <dgm:animLvl val="lvl"/>
          <dgm:resizeHandles val="exact"/>
        </dgm:presLayoutVars>
      </dgm:prSet>
      <dgm:spPr/>
      <dgm:t>
        <a:bodyPr/>
        <a:lstStyle/>
        <a:p>
          <a:endParaRPr lang="el-GR"/>
        </a:p>
      </dgm:t>
    </dgm:pt>
    <dgm:pt modelId="{C75B65E7-9502-4AB0-BEB8-2A12C8FFD583}" type="pres">
      <dgm:prSet presAssocID="{96F5AFF1-70A6-4F19-AD1F-96E1426E6168}" presName="parentText" presStyleLbl="node1" presStyleIdx="0" presStyleCnt="1" custLinFactY="-100000" custLinFactNeighborX="-870" custLinFactNeighborY="-170210">
        <dgm:presLayoutVars>
          <dgm:chMax val="0"/>
          <dgm:bulletEnabled val="1"/>
        </dgm:presLayoutVars>
      </dgm:prSet>
      <dgm:spPr/>
      <dgm:t>
        <a:bodyPr/>
        <a:lstStyle/>
        <a:p>
          <a:endParaRPr lang="el-GR"/>
        </a:p>
      </dgm:t>
    </dgm:pt>
  </dgm:ptLst>
  <dgm:cxnLst>
    <dgm:cxn modelId="{1C73AE6F-B764-4B82-9FE5-660542049F2C}" srcId="{849DDB4D-8BF3-4605-A283-65B705B3B3C5}" destId="{96F5AFF1-70A6-4F19-AD1F-96E1426E6168}" srcOrd="0" destOrd="0" parTransId="{D9835C79-83C6-4628-967A-F0DB9A02612F}" sibTransId="{C5D373D8-E30A-488D-B859-DFFD0E02ABFA}"/>
    <dgm:cxn modelId="{2477D204-9DB6-436E-A5B5-8C5EE77268AB}" type="presOf" srcId="{96F5AFF1-70A6-4F19-AD1F-96E1426E6168}" destId="{C75B65E7-9502-4AB0-BEB8-2A12C8FFD583}" srcOrd="0" destOrd="0" presId="urn:microsoft.com/office/officeart/2005/8/layout/vList2"/>
    <dgm:cxn modelId="{3468C68F-4512-4B78-9BC0-EEBA93F657C8}" type="presOf" srcId="{849DDB4D-8BF3-4605-A283-65B705B3B3C5}" destId="{8B35D860-04E8-496C-BEB0-7A41EE8245FB}" srcOrd="0" destOrd="0" presId="urn:microsoft.com/office/officeart/2005/8/layout/vList2"/>
    <dgm:cxn modelId="{585A4C89-6767-4E5B-AB11-DFCCEA45DD03}" type="presParOf" srcId="{8B35D860-04E8-496C-BEB0-7A41EE8245FB}" destId="{C75B65E7-9502-4AB0-BEB8-2A12C8FFD583}"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9DDB4D-8BF3-4605-A283-65B705B3B3C5}"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l-GR"/>
        </a:p>
      </dgm:t>
    </dgm:pt>
    <dgm:pt modelId="{96F5AFF1-70A6-4F19-AD1F-96E1426E6168}">
      <dgm:prSet phldrT="[Κείμενο]" custT="1"/>
      <dgm:spPr/>
      <dgm:t>
        <a:bodyPr/>
        <a:lstStyle/>
        <a:p>
          <a:pPr algn="just"/>
          <a:r>
            <a:rPr lang="el-GR" sz="1500" i="1" dirty="0" smtClean="0">
              <a:latin typeface="Comic Sans MS" pitchFamily="66" charset="0"/>
            </a:rPr>
            <a:t>Η σαφής διδασκαλία στρατηγικών κατανόησης του επιχειρηματολογικού κειμένου με την παροχή διαδικαστικών διευκολύνσεων από το εκπαιδευτικό λογισμικό «Ο Σπιρτένιος στη χώρα της Κατανόησης» και από την εκπαιδευτικό-ερευνητή, ενισχύει τις γνωστικές δεξιότητες κατανόησης των μαθητών;</a:t>
          </a:r>
          <a:endParaRPr lang="el-GR" sz="1500" b="0" dirty="0">
            <a:latin typeface="Comic Sans MS" pitchFamily="66" charset="0"/>
          </a:endParaRPr>
        </a:p>
      </dgm:t>
    </dgm:pt>
    <dgm:pt modelId="{D9835C79-83C6-4628-967A-F0DB9A02612F}" type="parTrans" cxnId="{1C73AE6F-B764-4B82-9FE5-660542049F2C}">
      <dgm:prSet/>
      <dgm:spPr/>
      <dgm:t>
        <a:bodyPr/>
        <a:lstStyle/>
        <a:p>
          <a:endParaRPr lang="el-GR"/>
        </a:p>
      </dgm:t>
    </dgm:pt>
    <dgm:pt modelId="{C5D373D8-E30A-488D-B859-DFFD0E02ABFA}" type="sibTrans" cxnId="{1C73AE6F-B764-4B82-9FE5-660542049F2C}">
      <dgm:prSet/>
      <dgm:spPr/>
      <dgm:t>
        <a:bodyPr/>
        <a:lstStyle/>
        <a:p>
          <a:endParaRPr lang="el-GR"/>
        </a:p>
      </dgm:t>
    </dgm:pt>
    <dgm:pt modelId="{8B35D860-04E8-496C-BEB0-7A41EE8245FB}" type="pres">
      <dgm:prSet presAssocID="{849DDB4D-8BF3-4605-A283-65B705B3B3C5}" presName="linear" presStyleCnt="0">
        <dgm:presLayoutVars>
          <dgm:animLvl val="lvl"/>
          <dgm:resizeHandles val="exact"/>
        </dgm:presLayoutVars>
      </dgm:prSet>
      <dgm:spPr/>
      <dgm:t>
        <a:bodyPr/>
        <a:lstStyle/>
        <a:p>
          <a:endParaRPr lang="el-GR"/>
        </a:p>
      </dgm:t>
    </dgm:pt>
    <dgm:pt modelId="{C75B65E7-9502-4AB0-BEB8-2A12C8FFD583}" type="pres">
      <dgm:prSet presAssocID="{96F5AFF1-70A6-4F19-AD1F-96E1426E6168}" presName="parentText" presStyleLbl="node1" presStyleIdx="0" presStyleCnt="1" custLinFactY="-100000" custLinFactNeighborX="-870" custLinFactNeighborY="-170210">
        <dgm:presLayoutVars>
          <dgm:chMax val="0"/>
          <dgm:bulletEnabled val="1"/>
        </dgm:presLayoutVars>
      </dgm:prSet>
      <dgm:spPr/>
      <dgm:t>
        <a:bodyPr/>
        <a:lstStyle/>
        <a:p>
          <a:endParaRPr lang="el-GR"/>
        </a:p>
      </dgm:t>
    </dgm:pt>
  </dgm:ptLst>
  <dgm:cxnLst>
    <dgm:cxn modelId="{1C73AE6F-B764-4B82-9FE5-660542049F2C}" srcId="{849DDB4D-8BF3-4605-A283-65B705B3B3C5}" destId="{96F5AFF1-70A6-4F19-AD1F-96E1426E6168}" srcOrd="0" destOrd="0" parTransId="{D9835C79-83C6-4628-967A-F0DB9A02612F}" sibTransId="{C5D373D8-E30A-488D-B859-DFFD0E02ABFA}"/>
    <dgm:cxn modelId="{E383731C-D3A7-4F80-88B7-9AA29E4B6FEE}" type="presOf" srcId="{96F5AFF1-70A6-4F19-AD1F-96E1426E6168}" destId="{C75B65E7-9502-4AB0-BEB8-2A12C8FFD583}" srcOrd="0" destOrd="0" presId="urn:microsoft.com/office/officeart/2005/8/layout/vList2"/>
    <dgm:cxn modelId="{F84B3D1D-625E-43C0-B0E5-A6B236098C0D}" type="presOf" srcId="{849DDB4D-8BF3-4605-A283-65B705B3B3C5}" destId="{8B35D860-04E8-496C-BEB0-7A41EE8245FB}" srcOrd="0" destOrd="0" presId="urn:microsoft.com/office/officeart/2005/8/layout/vList2"/>
    <dgm:cxn modelId="{6BFD7039-2B5E-4CAA-B6F8-BE1B52A68B73}" type="presParOf" srcId="{8B35D860-04E8-496C-BEB0-7A41EE8245FB}" destId="{C75B65E7-9502-4AB0-BEB8-2A12C8FFD583}"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49DDB4D-8BF3-4605-A283-65B705B3B3C5}"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l-GR"/>
        </a:p>
      </dgm:t>
    </dgm:pt>
    <dgm:pt modelId="{96F5AFF1-70A6-4F19-AD1F-96E1426E6168}">
      <dgm:prSet phldrT="[Κείμενο]" custT="1"/>
      <dgm:spPr/>
      <dgm:t>
        <a:bodyPr/>
        <a:lstStyle/>
        <a:p>
          <a:pPr algn="just"/>
          <a:r>
            <a:rPr lang="el-GR" sz="1500" i="1" dirty="0" smtClean="0">
              <a:latin typeface="Comic Sans MS" pitchFamily="66" charset="0"/>
            </a:rPr>
            <a:t>Η σαφής διδασκαλία στρατηγικών κατανόησης του επιχειρηματολογικού κειμένου με την παροχή διαδικαστικών διευκολύνσεων από το εκπαιδευτικό λογισμικό «Ο Σπιρτένιος στη χώρα της Κατανόησης» και από την εκπαιδευτικό-ερευνητή, ενισχύει τις μεταγνωστικές δεξιότητες κατανόησης των μαθητών;</a:t>
          </a:r>
          <a:endParaRPr lang="el-GR" sz="1500" b="0" dirty="0">
            <a:latin typeface="Comic Sans MS" pitchFamily="66" charset="0"/>
          </a:endParaRPr>
        </a:p>
      </dgm:t>
    </dgm:pt>
    <dgm:pt modelId="{D9835C79-83C6-4628-967A-F0DB9A02612F}" type="parTrans" cxnId="{1C73AE6F-B764-4B82-9FE5-660542049F2C}">
      <dgm:prSet/>
      <dgm:spPr/>
      <dgm:t>
        <a:bodyPr/>
        <a:lstStyle/>
        <a:p>
          <a:endParaRPr lang="el-GR"/>
        </a:p>
      </dgm:t>
    </dgm:pt>
    <dgm:pt modelId="{C5D373D8-E30A-488D-B859-DFFD0E02ABFA}" type="sibTrans" cxnId="{1C73AE6F-B764-4B82-9FE5-660542049F2C}">
      <dgm:prSet/>
      <dgm:spPr/>
      <dgm:t>
        <a:bodyPr/>
        <a:lstStyle/>
        <a:p>
          <a:endParaRPr lang="el-GR"/>
        </a:p>
      </dgm:t>
    </dgm:pt>
    <dgm:pt modelId="{8B35D860-04E8-496C-BEB0-7A41EE8245FB}" type="pres">
      <dgm:prSet presAssocID="{849DDB4D-8BF3-4605-A283-65B705B3B3C5}" presName="linear" presStyleCnt="0">
        <dgm:presLayoutVars>
          <dgm:animLvl val="lvl"/>
          <dgm:resizeHandles val="exact"/>
        </dgm:presLayoutVars>
      </dgm:prSet>
      <dgm:spPr/>
      <dgm:t>
        <a:bodyPr/>
        <a:lstStyle/>
        <a:p>
          <a:endParaRPr lang="el-GR"/>
        </a:p>
      </dgm:t>
    </dgm:pt>
    <dgm:pt modelId="{C75B65E7-9502-4AB0-BEB8-2A12C8FFD583}" type="pres">
      <dgm:prSet presAssocID="{96F5AFF1-70A6-4F19-AD1F-96E1426E6168}" presName="parentText" presStyleLbl="node1" presStyleIdx="0" presStyleCnt="1" custLinFactY="-100000" custLinFactNeighborX="-870" custLinFactNeighborY="-170210">
        <dgm:presLayoutVars>
          <dgm:chMax val="0"/>
          <dgm:bulletEnabled val="1"/>
        </dgm:presLayoutVars>
      </dgm:prSet>
      <dgm:spPr/>
      <dgm:t>
        <a:bodyPr/>
        <a:lstStyle/>
        <a:p>
          <a:endParaRPr lang="el-GR"/>
        </a:p>
      </dgm:t>
    </dgm:pt>
  </dgm:ptLst>
  <dgm:cxnLst>
    <dgm:cxn modelId="{1C73AE6F-B764-4B82-9FE5-660542049F2C}" srcId="{849DDB4D-8BF3-4605-A283-65B705B3B3C5}" destId="{96F5AFF1-70A6-4F19-AD1F-96E1426E6168}" srcOrd="0" destOrd="0" parTransId="{D9835C79-83C6-4628-967A-F0DB9A02612F}" sibTransId="{C5D373D8-E30A-488D-B859-DFFD0E02ABFA}"/>
    <dgm:cxn modelId="{7BD04234-D7E5-4D96-B164-5E525B739953}" type="presOf" srcId="{96F5AFF1-70A6-4F19-AD1F-96E1426E6168}" destId="{C75B65E7-9502-4AB0-BEB8-2A12C8FFD583}" srcOrd="0" destOrd="0" presId="urn:microsoft.com/office/officeart/2005/8/layout/vList2"/>
    <dgm:cxn modelId="{B141E232-E48E-4115-B79D-6B2F241587D9}" type="presOf" srcId="{849DDB4D-8BF3-4605-A283-65B705B3B3C5}" destId="{8B35D860-04E8-496C-BEB0-7A41EE8245FB}" srcOrd="0" destOrd="0" presId="urn:microsoft.com/office/officeart/2005/8/layout/vList2"/>
    <dgm:cxn modelId="{FC853241-B3F4-4374-BBB6-4A1D84604BB9}" type="presParOf" srcId="{8B35D860-04E8-496C-BEB0-7A41EE8245FB}" destId="{C75B65E7-9502-4AB0-BEB8-2A12C8FFD583}"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F68AD7-9671-4E1D-BC16-7D744B398AC4}">
      <dsp:nvSpPr>
        <dsp:cNvPr id="0" name=""/>
        <dsp:cNvSpPr/>
      </dsp:nvSpPr>
      <dsp:spPr>
        <a:xfrm>
          <a:off x="0" y="1056782"/>
          <a:ext cx="7704856" cy="6552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05F309-443D-441C-B945-52670C58FE52}">
      <dsp:nvSpPr>
        <dsp:cNvPr id="0" name=""/>
        <dsp:cNvSpPr/>
      </dsp:nvSpPr>
      <dsp:spPr>
        <a:xfrm>
          <a:off x="385242" y="8019"/>
          <a:ext cx="6917412" cy="143252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858" tIns="0" rIns="203858" bIns="0" numCol="1" spcCol="1270" anchor="ctr" anchorCtr="0">
          <a:noAutofit/>
        </a:bodyPr>
        <a:lstStyle/>
        <a:p>
          <a:pPr lvl="0" algn="ctr" defTabSz="711200">
            <a:lnSpc>
              <a:spcPct val="90000"/>
            </a:lnSpc>
            <a:spcBef>
              <a:spcPct val="0"/>
            </a:spcBef>
            <a:spcAft>
              <a:spcPct val="35000"/>
            </a:spcAft>
          </a:pPr>
          <a:r>
            <a:rPr lang="el-GR" sz="1600" kern="1200" dirty="0" smtClean="0">
              <a:solidFill>
                <a:schemeClr val="bg1"/>
              </a:solidFill>
              <a:latin typeface="Comic Sans MS" pitchFamily="66" charset="0"/>
            </a:rPr>
            <a:t>Το ηλεκτρονικό περιβάλλον μάθησης «Ο Σπιρτένιος στη χώρα της Κατανόησης» ήταν τεχνολογικά και λειτουργικά άρτιο, ώστε να διευκολύνει την ανάπτυξη δεξιοτήτων κατανόησης των μαθητών;</a:t>
          </a:r>
          <a:endParaRPr lang="el-GR" sz="1600" kern="1200" dirty="0">
            <a:solidFill>
              <a:schemeClr val="bg1"/>
            </a:solidFill>
            <a:latin typeface="Comic Sans MS" pitchFamily="66" charset="0"/>
          </a:endParaRPr>
        </a:p>
      </dsp:txBody>
      <dsp:txXfrm>
        <a:off x="385242" y="8019"/>
        <a:ext cx="6917412" cy="1432522"/>
      </dsp:txXfrm>
    </dsp:sp>
    <dsp:sp modelId="{0A53A984-8FE4-46AE-B2C2-A4B947525566}">
      <dsp:nvSpPr>
        <dsp:cNvPr id="0" name=""/>
        <dsp:cNvSpPr/>
      </dsp:nvSpPr>
      <dsp:spPr>
        <a:xfrm>
          <a:off x="0" y="2976200"/>
          <a:ext cx="7704856" cy="655200"/>
        </a:xfrm>
        <a:prstGeom prst="rect">
          <a:avLst/>
        </a:prstGeom>
        <a:solidFill>
          <a:schemeClr val="lt1">
            <a:alpha val="90000"/>
            <a:hueOff val="0"/>
            <a:satOff val="0"/>
            <a:lumOff val="0"/>
            <a:alphaOff val="0"/>
          </a:schemeClr>
        </a:solidFill>
        <a:ln w="25400" cap="flat" cmpd="sng" algn="ctr">
          <a:solidFill>
            <a:schemeClr val="accent3">
              <a:hueOff val="1187685"/>
              <a:satOff val="6397"/>
              <a:lumOff val="8726"/>
              <a:alphaOff val="0"/>
            </a:schemeClr>
          </a:solidFill>
          <a:prstDash val="solid"/>
        </a:ln>
        <a:effectLst/>
      </dsp:spPr>
      <dsp:style>
        <a:lnRef idx="2">
          <a:scrgbClr r="0" g="0" b="0"/>
        </a:lnRef>
        <a:fillRef idx="1">
          <a:scrgbClr r="0" g="0" b="0"/>
        </a:fillRef>
        <a:effectRef idx="0">
          <a:scrgbClr r="0" g="0" b="0"/>
        </a:effectRef>
        <a:fontRef idx="minor"/>
      </dsp:style>
    </dsp:sp>
    <dsp:sp modelId="{A6D80A5D-34A5-4B0B-A902-EBEFF20133B9}">
      <dsp:nvSpPr>
        <dsp:cNvPr id="0" name=""/>
        <dsp:cNvSpPr/>
      </dsp:nvSpPr>
      <dsp:spPr>
        <a:xfrm>
          <a:off x="385242" y="1852382"/>
          <a:ext cx="7076355" cy="1507578"/>
        </a:xfrm>
        <a:prstGeom prst="roundRect">
          <a:avLst/>
        </a:prstGeom>
        <a:solidFill>
          <a:schemeClr val="accent3">
            <a:hueOff val="1187685"/>
            <a:satOff val="6397"/>
            <a:lumOff val="8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858" tIns="0" rIns="203858" bIns="0" numCol="1" spcCol="1270" anchor="ctr" anchorCtr="0">
          <a:noAutofit/>
        </a:bodyPr>
        <a:lstStyle/>
        <a:p>
          <a:pPr lvl="0" algn="just" defTabSz="711200">
            <a:lnSpc>
              <a:spcPct val="90000"/>
            </a:lnSpc>
            <a:spcBef>
              <a:spcPct val="0"/>
            </a:spcBef>
            <a:spcAft>
              <a:spcPct val="35000"/>
            </a:spcAft>
          </a:pPr>
          <a:r>
            <a:rPr lang="el-GR" sz="1600" kern="1200" dirty="0" smtClean="0">
              <a:solidFill>
                <a:schemeClr val="bg1"/>
              </a:solidFill>
              <a:latin typeface="Comic Sans MS" pitchFamily="66" charset="0"/>
            </a:rPr>
            <a:t>Η σαφής διδασκαλία στρατηγικών κατανόησης του επιχειρηματολογικού κειμένου με την παροχή διαδικαστικών διευκολύνσεων από το εκπαιδευτικό λογισμικό «Ο Σπιρτένιος στη χώρα της Κατανόησης» και από τον εκπαιδευτικό-ερευνητή, ενισχύει τις γνωστικές δεξιότητες κατανόησης των μαθητών;</a:t>
          </a:r>
          <a:endParaRPr lang="el-GR" sz="1600" kern="1200" dirty="0">
            <a:solidFill>
              <a:schemeClr val="bg1"/>
            </a:solidFill>
            <a:latin typeface="Comic Sans MS" pitchFamily="66" charset="0"/>
          </a:endParaRPr>
        </a:p>
      </dsp:txBody>
      <dsp:txXfrm>
        <a:off x="385242" y="1852382"/>
        <a:ext cx="7076355" cy="1507578"/>
      </dsp:txXfrm>
    </dsp:sp>
    <dsp:sp modelId="{34BDBE77-11E7-4A48-A0A9-07A304D507CA}">
      <dsp:nvSpPr>
        <dsp:cNvPr id="0" name=""/>
        <dsp:cNvSpPr/>
      </dsp:nvSpPr>
      <dsp:spPr>
        <a:xfrm>
          <a:off x="0" y="4881396"/>
          <a:ext cx="7704856" cy="655200"/>
        </a:xfrm>
        <a:prstGeom prst="rect">
          <a:avLst/>
        </a:prstGeom>
        <a:solidFill>
          <a:schemeClr val="lt1">
            <a:alpha val="90000"/>
            <a:hueOff val="0"/>
            <a:satOff val="0"/>
            <a:lumOff val="0"/>
            <a:alphaOff val="0"/>
          </a:schemeClr>
        </a:solidFill>
        <a:ln w="25400" cap="flat" cmpd="sng" algn="ctr">
          <a:solidFill>
            <a:schemeClr val="accent3">
              <a:hueOff val="2375370"/>
              <a:satOff val="12794"/>
              <a:lumOff val="17452"/>
              <a:alphaOff val="0"/>
            </a:schemeClr>
          </a:solidFill>
          <a:prstDash val="solid"/>
        </a:ln>
        <a:effectLst/>
      </dsp:spPr>
      <dsp:style>
        <a:lnRef idx="2">
          <a:scrgbClr r="0" g="0" b="0"/>
        </a:lnRef>
        <a:fillRef idx="1">
          <a:scrgbClr r="0" g="0" b="0"/>
        </a:fillRef>
        <a:effectRef idx="0">
          <a:scrgbClr r="0" g="0" b="0"/>
        </a:effectRef>
        <a:fontRef idx="minor"/>
      </dsp:style>
    </dsp:sp>
    <dsp:sp modelId="{43131D6C-7615-461B-A98C-E2F042562096}">
      <dsp:nvSpPr>
        <dsp:cNvPr id="0" name=""/>
        <dsp:cNvSpPr/>
      </dsp:nvSpPr>
      <dsp:spPr>
        <a:xfrm>
          <a:off x="385242" y="3771800"/>
          <a:ext cx="7107745" cy="1493355"/>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858" tIns="0" rIns="203858" bIns="0" numCol="1" spcCol="1270" anchor="ctr" anchorCtr="0">
          <a:noAutofit/>
        </a:bodyPr>
        <a:lstStyle/>
        <a:p>
          <a:pPr lvl="0" algn="just" defTabSz="711200">
            <a:lnSpc>
              <a:spcPct val="90000"/>
            </a:lnSpc>
            <a:spcBef>
              <a:spcPct val="0"/>
            </a:spcBef>
            <a:spcAft>
              <a:spcPct val="35000"/>
            </a:spcAft>
          </a:pPr>
          <a:r>
            <a:rPr lang="el-GR" sz="1600" kern="1200" dirty="0" smtClean="0">
              <a:solidFill>
                <a:schemeClr val="bg1"/>
              </a:solidFill>
              <a:latin typeface="Comic Sans MS" pitchFamily="66" charset="0"/>
            </a:rPr>
            <a:t>Η σαφής διδασκαλία στρατηγικών κατανόησης του επιχειρηματολογικού κειμένου με την παροχή διαδικαστικών διευκολύνσεων από το εκπαιδευτικό λογισμικό «Ο Σπιρτένιος στη χώρα της Κατανόησης» και από τον εκπαιδευτικό-ερευνητή, ενισχύει τις μεταγνωστικές δεξιότητες κατανόησης των μαθητών;</a:t>
          </a:r>
          <a:endParaRPr lang="el-GR" sz="1600" kern="1200" dirty="0">
            <a:solidFill>
              <a:schemeClr val="bg1"/>
            </a:solidFill>
            <a:latin typeface="Comic Sans MS" pitchFamily="66" charset="0"/>
          </a:endParaRPr>
        </a:p>
      </dsp:txBody>
      <dsp:txXfrm>
        <a:off x="385242" y="3771800"/>
        <a:ext cx="7107745" cy="149335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CDA69D3-4D6F-4FB5-A30A-3DA490E5A460}">
      <dsp:nvSpPr>
        <dsp:cNvPr id="0" name=""/>
        <dsp:cNvSpPr/>
      </dsp:nvSpPr>
      <dsp:spPr>
        <a:xfrm>
          <a:off x="0" y="2"/>
          <a:ext cx="6144344" cy="789622"/>
        </a:xfrm>
        <a:prstGeom prst="rect">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l-GR" sz="2200" b="1" kern="1200" dirty="0" smtClean="0">
              <a:latin typeface="Comic Sans MS" pitchFamily="66" charset="0"/>
            </a:rPr>
            <a:t>Προσεγγίσεις επιχειρηματολογίας</a:t>
          </a:r>
          <a:endParaRPr lang="el-GR" sz="2200" b="1" kern="1200" dirty="0">
            <a:latin typeface="Comic Sans MS" pitchFamily="66" charset="0"/>
          </a:endParaRPr>
        </a:p>
      </dsp:txBody>
      <dsp:txXfrm>
        <a:off x="0" y="2"/>
        <a:ext cx="6144344" cy="789622"/>
      </dsp:txXfrm>
    </dsp:sp>
    <dsp:sp modelId="{4951C5A0-946A-4E50-8EA9-A708829C1843}">
      <dsp:nvSpPr>
        <dsp:cNvPr id="0" name=""/>
        <dsp:cNvSpPr/>
      </dsp:nvSpPr>
      <dsp:spPr>
        <a:xfrm>
          <a:off x="18063" y="772004"/>
          <a:ext cx="2032293" cy="2181422"/>
        </a:xfrm>
        <a:prstGeom prst="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b="1" kern="1200" dirty="0" smtClean="0">
              <a:latin typeface="Comic Sans MS" pitchFamily="66" charset="0"/>
            </a:rPr>
            <a:t>Λογική</a:t>
          </a:r>
          <a:br>
            <a:rPr lang="el-GR" sz="2000" b="1" kern="1200" dirty="0" smtClean="0">
              <a:latin typeface="Comic Sans MS" pitchFamily="66" charset="0"/>
            </a:rPr>
          </a:br>
          <a:r>
            <a:rPr lang="el-GR" sz="500" b="1" kern="1200" dirty="0" smtClean="0">
              <a:latin typeface="Comic Sans MS" pitchFamily="66" charset="0"/>
            </a:rPr>
            <a:t/>
          </a:r>
          <a:br>
            <a:rPr lang="el-GR" sz="500" b="1" kern="1200" dirty="0" smtClean="0">
              <a:latin typeface="Comic Sans MS" pitchFamily="66" charset="0"/>
            </a:rPr>
          </a:br>
          <a:r>
            <a:rPr lang="el-GR" sz="1500" b="0" i="0" kern="1200" dirty="0" smtClean="0">
              <a:latin typeface="Comic Sans MS" pitchFamily="66" charset="0"/>
            </a:rPr>
            <a:t>Τεκμηριωμένες αποδείξεις</a:t>
          </a:r>
          <a:br>
            <a:rPr lang="el-GR" sz="1500" b="0" i="0" kern="1200" dirty="0" smtClean="0">
              <a:latin typeface="Comic Sans MS" pitchFamily="66" charset="0"/>
            </a:rPr>
          </a:br>
          <a:r>
            <a:rPr lang="el-GR" sz="1500" b="0" i="0" kern="1200" dirty="0" smtClean="0">
              <a:latin typeface="Comic Sans MS" pitchFamily="66" charset="0"/>
            </a:rPr>
            <a:t> με τη βοήθεια </a:t>
          </a:r>
          <a:br>
            <a:rPr lang="el-GR" sz="1500" b="0" i="0" kern="1200" dirty="0" smtClean="0">
              <a:latin typeface="Comic Sans MS" pitchFamily="66" charset="0"/>
            </a:rPr>
          </a:br>
          <a:r>
            <a:rPr lang="el-GR" sz="1500" b="0" i="0" kern="1200" dirty="0" smtClean="0">
              <a:latin typeface="Comic Sans MS" pitchFamily="66" charset="0"/>
            </a:rPr>
            <a:t>των γνώσεων του </a:t>
          </a:r>
          <a:r>
            <a:rPr lang="el-GR" sz="1500" b="0" i="0" kern="1200" dirty="0" err="1" smtClean="0">
              <a:latin typeface="Comic Sans MS" pitchFamily="66" charset="0"/>
            </a:rPr>
            <a:t>επιχειρηματολογού</a:t>
          </a:r>
          <a:r>
            <a:rPr lang="el-GR" sz="1500" b="0" i="0" kern="1200" dirty="0" smtClean="0">
              <a:latin typeface="Comic Sans MS" pitchFamily="66" charset="0"/>
            </a:rPr>
            <a:t>-ντος.</a:t>
          </a:r>
          <a:r>
            <a:rPr lang="el-GR" sz="1500" kern="1200" dirty="0" smtClean="0">
              <a:latin typeface="Comic Sans MS" pitchFamily="66" charset="0"/>
            </a:rPr>
            <a:t/>
          </a:r>
          <a:br>
            <a:rPr lang="el-GR" sz="1500" kern="1200" dirty="0" smtClean="0">
              <a:latin typeface="Comic Sans MS" pitchFamily="66" charset="0"/>
            </a:rPr>
          </a:br>
          <a:endParaRPr lang="el-GR" sz="1500" kern="1200" dirty="0">
            <a:latin typeface="Comic Sans MS" pitchFamily="66" charset="0"/>
          </a:endParaRPr>
        </a:p>
      </dsp:txBody>
      <dsp:txXfrm>
        <a:off x="18063" y="772004"/>
        <a:ext cx="2032293" cy="2181422"/>
      </dsp:txXfrm>
    </dsp:sp>
    <dsp:sp modelId="{5054BF47-5713-4899-BC4C-193C2E21DF12}">
      <dsp:nvSpPr>
        <dsp:cNvPr id="0" name=""/>
        <dsp:cNvSpPr/>
      </dsp:nvSpPr>
      <dsp:spPr>
        <a:xfrm>
          <a:off x="2032747" y="772004"/>
          <a:ext cx="2113168" cy="2211891"/>
        </a:xfrm>
        <a:prstGeom prst="rect">
          <a:avLst/>
        </a:prstGeom>
        <a:solidFill>
          <a:schemeClr val="accent3">
            <a:hueOff val="1187685"/>
            <a:satOff val="6397"/>
            <a:lumOff val="8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ts val="400"/>
            </a:spcAft>
          </a:pPr>
          <a:r>
            <a:rPr lang="en-US" sz="2000" b="1" kern="1200" dirty="0" smtClean="0">
              <a:latin typeface="Comic Sans MS" pitchFamily="66" charset="0"/>
            </a:rPr>
            <a:t/>
          </a:r>
          <a:br>
            <a:rPr lang="en-US" sz="2000" b="1" kern="1200" dirty="0" smtClean="0">
              <a:latin typeface="Comic Sans MS" pitchFamily="66" charset="0"/>
            </a:rPr>
          </a:br>
          <a:r>
            <a:rPr lang="el-GR" sz="2000" b="1" kern="1200" dirty="0" smtClean="0">
              <a:latin typeface="Comic Sans MS" pitchFamily="66" charset="0"/>
            </a:rPr>
            <a:t>Ρητορική</a:t>
          </a:r>
          <a:endParaRPr lang="en-US" sz="2000" b="1" kern="1200" dirty="0" smtClean="0">
            <a:latin typeface="Comic Sans MS" pitchFamily="66" charset="0"/>
          </a:endParaRPr>
        </a:p>
        <a:p>
          <a:pPr lvl="0" algn="ctr" defTabSz="889000">
            <a:lnSpc>
              <a:spcPct val="90000"/>
            </a:lnSpc>
            <a:spcBef>
              <a:spcPct val="0"/>
            </a:spcBef>
            <a:spcAft>
              <a:spcPts val="400"/>
            </a:spcAft>
          </a:pPr>
          <a:endParaRPr lang="el-GR" sz="500" b="1" kern="1200" dirty="0" smtClean="0">
            <a:latin typeface="Comic Sans MS" pitchFamily="66" charset="0"/>
          </a:endParaRPr>
        </a:p>
        <a:p>
          <a:pPr lvl="0" algn="ctr" defTabSz="889000">
            <a:lnSpc>
              <a:spcPct val="80000"/>
            </a:lnSpc>
            <a:spcBef>
              <a:spcPct val="0"/>
            </a:spcBef>
            <a:spcAft>
              <a:spcPts val="0"/>
            </a:spcAft>
          </a:pPr>
          <a:r>
            <a:rPr lang="el-GR" sz="1500" b="0" i="0" kern="1200" dirty="0" smtClean="0">
              <a:latin typeface="Comic Sans MS" pitchFamily="66" charset="0"/>
            </a:rPr>
            <a:t>Διεξαγωγή συζήτησης για την επίλυση διενέξεων με έμφαση στο ακροατήριο</a:t>
          </a:r>
          <a:r>
            <a:rPr lang="en-US" sz="1500" b="0" i="0" kern="1200" dirty="0" smtClean="0">
              <a:latin typeface="Comic Sans MS" pitchFamily="66" charset="0"/>
            </a:rPr>
            <a:t/>
          </a:r>
          <a:br>
            <a:rPr lang="en-US" sz="1500" b="0" i="0" kern="1200" dirty="0" smtClean="0">
              <a:latin typeface="Comic Sans MS" pitchFamily="66" charset="0"/>
            </a:rPr>
          </a:br>
          <a:r>
            <a:rPr lang="el-GR" sz="1500" b="0" i="0" kern="1200" dirty="0" smtClean="0">
              <a:latin typeface="Comic Sans MS" pitchFamily="66" charset="0"/>
            </a:rPr>
            <a:t> και</a:t>
          </a:r>
          <a:r>
            <a:rPr lang="en-US" sz="1500" b="0" i="0" kern="1200" dirty="0" smtClean="0">
              <a:latin typeface="Comic Sans MS" pitchFamily="66" charset="0"/>
            </a:rPr>
            <a:t> </a:t>
          </a:r>
          <a:r>
            <a:rPr lang="el-GR" sz="1500" b="0" i="0" kern="1200" dirty="0" smtClean="0">
              <a:latin typeface="Comic Sans MS" pitchFamily="66" charset="0"/>
            </a:rPr>
            <a:t>τα μέσα παρουσίασης.</a:t>
          </a:r>
        </a:p>
        <a:p>
          <a:pPr algn="ctr" defTabSz="889000">
            <a:lnSpc>
              <a:spcPct val="90000"/>
            </a:lnSpc>
            <a:spcBef>
              <a:spcPct val="0"/>
            </a:spcBef>
          </a:pPr>
          <a:endParaRPr lang="el-GR" sz="2800" b="1" kern="1200" dirty="0">
            <a:latin typeface="Comic Sans MS" pitchFamily="66" charset="0"/>
          </a:endParaRPr>
        </a:p>
      </dsp:txBody>
      <dsp:txXfrm>
        <a:off x="2032747" y="772004"/>
        <a:ext cx="2113168" cy="2211891"/>
      </dsp:txXfrm>
    </dsp:sp>
    <dsp:sp modelId="{A3B47EFB-B6DE-4B59-8763-356A717CA9D7}">
      <dsp:nvSpPr>
        <dsp:cNvPr id="0" name=""/>
        <dsp:cNvSpPr/>
      </dsp:nvSpPr>
      <dsp:spPr>
        <a:xfrm>
          <a:off x="4104459" y="792091"/>
          <a:ext cx="1997973" cy="2171717"/>
        </a:xfrm>
        <a:prstGeom prst="rect">
          <a:avLst/>
        </a:prstGeom>
        <a:solidFill>
          <a:srgbClr val="FFC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ts val="0"/>
            </a:spcAft>
          </a:pPr>
          <a:r>
            <a:rPr lang="el-GR" sz="2000" b="1" kern="1200" dirty="0" smtClean="0">
              <a:solidFill>
                <a:schemeClr val="accent3">
                  <a:lumMod val="50000"/>
                </a:schemeClr>
              </a:solidFill>
              <a:latin typeface="Comic Sans MS" pitchFamily="66" charset="0"/>
            </a:rPr>
            <a:t>Διαλεκτική</a:t>
          </a:r>
          <a:r>
            <a:rPr lang="en-US" sz="2000" b="1" kern="1200" dirty="0" smtClean="0">
              <a:solidFill>
                <a:schemeClr val="accent3">
                  <a:lumMod val="50000"/>
                </a:schemeClr>
              </a:solidFill>
              <a:latin typeface="Comic Sans MS" pitchFamily="66" charset="0"/>
            </a:rPr>
            <a:t/>
          </a:r>
          <a:br>
            <a:rPr lang="en-US" sz="2000" b="1" kern="1200" dirty="0" smtClean="0">
              <a:solidFill>
                <a:schemeClr val="accent3">
                  <a:lumMod val="50000"/>
                </a:schemeClr>
              </a:solidFill>
              <a:latin typeface="Comic Sans MS" pitchFamily="66" charset="0"/>
            </a:rPr>
          </a:br>
          <a:endParaRPr lang="el-GR" sz="400" b="1" kern="1200" dirty="0" smtClean="0">
            <a:solidFill>
              <a:schemeClr val="accent3">
                <a:lumMod val="50000"/>
              </a:schemeClr>
            </a:solidFill>
            <a:latin typeface="Comic Sans MS" pitchFamily="66" charset="0"/>
          </a:endParaRPr>
        </a:p>
        <a:p>
          <a:pPr lvl="0" algn="ctr" defTabSz="889000">
            <a:lnSpc>
              <a:spcPct val="90000"/>
            </a:lnSpc>
            <a:spcBef>
              <a:spcPct val="0"/>
            </a:spcBef>
            <a:spcAft>
              <a:spcPts val="0"/>
            </a:spcAft>
          </a:pPr>
          <a:r>
            <a:rPr lang="el-GR" sz="1500" b="0" kern="1200" dirty="0" smtClean="0">
              <a:solidFill>
                <a:schemeClr val="accent3">
                  <a:lumMod val="50000"/>
                </a:schemeClr>
              </a:solidFill>
              <a:latin typeface="Comic Sans MS" pitchFamily="66" charset="0"/>
            </a:rPr>
            <a:t>Επιμελής οργάνωση αλληλεπίδρασης </a:t>
          </a:r>
          <a:br>
            <a:rPr lang="el-GR" sz="1500" b="0" kern="1200" dirty="0" smtClean="0">
              <a:solidFill>
                <a:schemeClr val="accent3">
                  <a:lumMod val="50000"/>
                </a:schemeClr>
              </a:solidFill>
              <a:latin typeface="Comic Sans MS" pitchFamily="66" charset="0"/>
            </a:rPr>
          </a:br>
          <a:r>
            <a:rPr lang="el-GR" sz="1500" b="0" kern="1200" dirty="0" smtClean="0">
              <a:solidFill>
                <a:schemeClr val="accent3">
                  <a:lumMod val="50000"/>
                </a:schemeClr>
              </a:solidFill>
              <a:latin typeface="Comic Sans MS" pitchFamily="66" charset="0"/>
            </a:rPr>
            <a:t> με στόχο τη λήψη των καλύτερων αποφάσεων μέσω της αντιπαράθεσης.</a:t>
          </a:r>
          <a:endParaRPr lang="el-GR" sz="1500" b="0" kern="1200" dirty="0">
            <a:solidFill>
              <a:schemeClr val="accent3">
                <a:lumMod val="50000"/>
              </a:schemeClr>
            </a:solidFill>
            <a:latin typeface="Comic Sans MS" pitchFamily="66" charset="0"/>
          </a:endParaRPr>
        </a:p>
      </dsp:txBody>
      <dsp:txXfrm>
        <a:off x="4104459" y="792091"/>
        <a:ext cx="1997973" cy="2171717"/>
      </dsp:txXfrm>
    </dsp:sp>
    <dsp:sp modelId="{C6A48865-6774-4754-AA8B-356078F3FE85}">
      <dsp:nvSpPr>
        <dsp:cNvPr id="0" name=""/>
        <dsp:cNvSpPr/>
      </dsp:nvSpPr>
      <dsp:spPr>
        <a:xfrm>
          <a:off x="0" y="2858268"/>
          <a:ext cx="6144344" cy="217848"/>
        </a:xfrm>
        <a:prstGeom prst="rect">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645EEE0-8A4D-4D3A-8559-A1AFCA4AD3EF}">
      <dsp:nvSpPr>
        <dsp:cNvPr id="0" name=""/>
        <dsp:cNvSpPr/>
      </dsp:nvSpPr>
      <dsp:spPr>
        <a:xfrm>
          <a:off x="966" y="353412"/>
          <a:ext cx="1885463" cy="1885463"/>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3763" tIns="17780" rIns="103763" bIns="17780" numCol="1" spcCol="1270" anchor="ctr" anchorCtr="0">
          <a:noAutofit/>
        </a:bodyPr>
        <a:lstStyle/>
        <a:p>
          <a:pPr lvl="0" algn="ctr" defTabSz="622300">
            <a:lnSpc>
              <a:spcPct val="90000"/>
            </a:lnSpc>
            <a:spcBef>
              <a:spcPct val="0"/>
            </a:spcBef>
            <a:spcAft>
              <a:spcPct val="35000"/>
            </a:spcAft>
          </a:pPr>
          <a:r>
            <a:rPr lang="el-GR" sz="1400" b="1" kern="1200" dirty="0" smtClean="0">
              <a:solidFill>
                <a:schemeClr val="accent3">
                  <a:lumMod val="50000"/>
                </a:schemeClr>
              </a:solidFill>
              <a:latin typeface="Comic Sans MS" pitchFamily="66" charset="0"/>
            </a:rPr>
            <a:t>Προσωπικό</a:t>
          </a:r>
        </a:p>
        <a:p>
          <a:pPr lvl="0" algn="ctr" defTabSz="622300">
            <a:lnSpc>
              <a:spcPct val="90000"/>
            </a:lnSpc>
            <a:spcBef>
              <a:spcPct val="0"/>
            </a:spcBef>
            <a:spcAft>
              <a:spcPct val="35000"/>
            </a:spcAft>
          </a:pPr>
          <a:r>
            <a:rPr lang="el-GR" sz="1400" b="1" kern="1200" dirty="0" smtClean="0">
              <a:solidFill>
                <a:schemeClr val="accent3">
                  <a:lumMod val="50000"/>
                </a:schemeClr>
              </a:solidFill>
              <a:latin typeface="Comic Sans MS" pitchFamily="66" charset="0"/>
            </a:rPr>
            <a:t>Ημερολόγιο</a:t>
          </a:r>
        </a:p>
        <a:p>
          <a:pPr lvl="0" algn="ctr" defTabSz="622300">
            <a:lnSpc>
              <a:spcPct val="90000"/>
            </a:lnSpc>
            <a:spcBef>
              <a:spcPct val="0"/>
            </a:spcBef>
            <a:spcAft>
              <a:spcPct val="35000"/>
            </a:spcAft>
          </a:pPr>
          <a:r>
            <a:rPr lang="el-GR" sz="1400" b="1" kern="1200" dirty="0" smtClean="0">
              <a:solidFill>
                <a:schemeClr val="accent3">
                  <a:lumMod val="50000"/>
                </a:schemeClr>
              </a:solidFill>
              <a:latin typeface="Comic Sans MS" pitchFamily="66" charset="0"/>
            </a:rPr>
            <a:t>ερευνήτριας</a:t>
          </a:r>
          <a:endParaRPr lang="el-GR" sz="1400" b="1" kern="1200" dirty="0">
            <a:solidFill>
              <a:schemeClr val="accent3">
                <a:lumMod val="50000"/>
              </a:schemeClr>
            </a:solidFill>
            <a:latin typeface="Comic Sans MS" pitchFamily="66" charset="0"/>
          </a:endParaRPr>
        </a:p>
      </dsp:txBody>
      <dsp:txXfrm>
        <a:off x="966" y="353412"/>
        <a:ext cx="1885463" cy="1885463"/>
      </dsp:txXfrm>
    </dsp:sp>
    <dsp:sp modelId="{2CA3DC82-7758-4270-ADDC-B383799AC95E}">
      <dsp:nvSpPr>
        <dsp:cNvPr id="0" name=""/>
        <dsp:cNvSpPr/>
      </dsp:nvSpPr>
      <dsp:spPr>
        <a:xfrm>
          <a:off x="1509337" y="353412"/>
          <a:ext cx="1885463" cy="1885463"/>
        </a:xfrm>
        <a:prstGeom prst="ellipse">
          <a:avLst/>
        </a:prstGeom>
        <a:solidFill>
          <a:schemeClr val="accent3">
            <a:alpha val="50000"/>
            <a:hueOff val="593843"/>
            <a:satOff val="3198"/>
            <a:lumOff val="43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3763" tIns="17780" rIns="103763" bIns="17780" numCol="1" spcCol="1270" anchor="ctr" anchorCtr="0">
          <a:noAutofit/>
        </a:bodyPr>
        <a:lstStyle/>
        <a:p>
          <a:pPr lvl="0" algn="ctr" defTabSz="622300">
            <a:lnSpc>
              <a:spcPct val="90000"/>
            </a:lnSpc>
            <a:spcBef>
              <a:spcPct val="0"/>
            </a:spcBef>
            <a:spcAft>
              <a:spcPct val="35000"/>
            </a:spcAft>
          </a:pPr>
          <a:r>
            <a:rPr lang="el-GR" sz="1400" b="1" kern="1200" dirty="0" err="1" smtClean="0">
              <a:solidFill>
                <a:schemeClr val="accent3">
                  <a:lumMod val="50000"/>
                </a:schemeClr>
              </a:solidFill>
              <a:latin typeface="Comic Sans MS" pitchFamily="66" charset="0"/>
            </a:rPr>
            <a:t>Ημιδομημένες</a:t>
          </a:r>
          <a:endParaRPr lang="el-GR" sz="1400" b="1" kern="1200" dirty="0" smtClean="0">
            <a:solidFill>
              <a:schemeClr val="accent3">
                <a:lumMod val="50000"/>
              </a:schemeClr>
            </a:solidFill>
            <a:latin typeface="Comic Sans MS" pitchFamily="66" charset="0"/>
          </a:endParaRPr>
        </a:p>
        <a:p>
          <a:pPr lvl="0" algn="ctr" defTabSz="622300">
            <a:lnSpc>
              <a:spcPct val="90000"/>
            </a:lnSpc>
            <a:spcBef>
              <a:spcPct val="0"/>
            </a:spcBef>
            <a:spcAft>
              <a:spcPct val="35000"/>
            </a:spcAft>
          </a:pPr>
          <a:r>
            <a:rPr lang="el-GR" sz="1400" b="1" kern="1200" dirty="0" smtClean="0">
              <a:solidFill>
                <a:schemeClr val="accent3">
                  <a:lumMod val="50000"/>
                </a:schemeClr>
              </a:solidFill>
              <a:latin typeface="Comic Sans MS" pitchFamily="66" charset="0"/>
            </a:rPr>
            <a:t>Συνεντεύξεις</a:t>
          </a:r>
          <a:endParaRPr lang="el-GR" sz="1400" b="1" kern="1200" dirty="0">
            <a:solidFill>
              <a:schemeClr val="accent3">
                <a:lumMod val="50000"/>
              </a:schemeClr>
            </a:solidFill>
            <a:latin typeface="Comic Sans MS" pitchFamily="66" charset="0"/>
          </a:endParaRPr>
        </a:p>
      </dsp:txBody>
      <dsp:txXfrm>
        <a:off x="1509337" y="353412"/>
        <a:ext cx="1885463" cy="1885463"/>
      </dsp:txXfrm>
    </dsp:sp>
    <dsp:sp modelId="{F988D587-7827-474B-AC91-9AD2AFB7062B}">
      <dsp:nvSpPr>
        <dsp:cNvPr id="0" name=""/>
        <dsp:cNvSpPr/>
      </dsp:nvSpPr>
      <dsp:spPr>
        <a:xfrm>
          <a:off x="3017708" y="353412"/>
          <a:ext cx="1885463" cy="1885463"/>
        </a:xfrm>
        <a:prstGeom prst="ellipse">
          <a:avLst/>
        </a:prstGeom>
        <a:solidFill>
          <a:schemeClr val="accent3">
            <a:alpha val="50000"/>
            <a:hueOff val="1187685"/>
            <a:satOff val="6397"/>
            <a:lumOff val="8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3763" tIns="17780" rIns="103763" bIns="17780" numCol="1" spcCol="1270" anchor="ctr" anchorCtr="0">
          <a:noAutofit/>
        </a:bodyPr>
        <a:lstStyle/>
        <a:p>
          <a:pPr lvl="0" algn="ctr" defTabSz="622300">
            <a:lnSpc>
              <a:spcPct val="90000"/>
            </a:lnSpc>
            <a:spcBef>
              <a:spcPct val="0"/>
            </a:spcBef>
            <a:spcAft>
              <a:spcPct val="35000"/>
            </a:spcAft>
          </a:pPr>
          <a:r>
            <a:rPr lang="el-GR" sz="1400" b="1" kern="1200" dirty="0" smtClean="0">
              <a:solidFill>
                <a:schemeClr val="accent3">
                  <a:lumMod val="50000"/>
                </a:schemeClr>
              </a:solidFill>
              <a:latin typeface="Comic Sans MS" pitchFamily="66" charset="0"/>
            </a:rPr>
            <a:t>Κλείδες</a:t>
          </a:r>
        </a:p>
        <a:p>
          <a:pPr lvl="0" algn="ctr" defTabSz="622300">
            <a:lnSpc>
              <a:spcPct val="90000"/>
            </a:lnSpc>
            <a:spcBef>
              <a:spcPct val="0"/>
            </a:spcBef>
            <a:spcAft>
              <a:spcPct val="35000"/>
            </a:spcAft>
          </a:pPr>
          <a:r>
            <a:rPr lang="el-GR" sz="1400" b="1" kern="1200" dirty="0" smtClean="0">
              <a:solidFill>
                <a:schemeClr val="accent3">
                  <a:lumMod val="50000"/>
                </a:schemeClr>
              </a:solidFill>
              <a:latin typeface="Comic Sans MS" pitchFamily="66" charset="0"/>
            </a:rPr>
            <a:t>Παρατήρησης</a:t>
          </a:r>
        </a:p>
        <a:p>
          <a:pPr lvl="0" algn="ctr" defTabSz="622300">
            <a:lnSpc>
              <a:spcPct val="90000"/>
            </a:lnSpc>
            <a:spcBef>
              <a:spcPct val="0"/>
            </a:spcBef>
            <a:spcAft>
              <a:spcPct val="35000"/>
            </a:spcAft>
          </a:pPr>
          <a:r>
            <a:rPr lang="el-GR" sz="1350" b="1" kern="1200" dirty="0" smtClean="0">
              <a:solidFill>
                <a:schemeClr val="accent3">
                  <a:lumMod val="50000"/>
                </a:schemeClr>
              </a:solidFill>
              <a:latin typeface="Comic Sans MS" pitchFamily="66" charset="0"/>
            </a:rPr>
            <a:t>Εκπαιδευτικού</a:t>
          </a:r>
          <a:endParaRPr lang="el-GR" sz="1350" b="1" kern="1200" dirty="0">
            <a:solidFill>
              <a:schemeClr val="accent3">
                <a:lumMod val="50000"/>
              </a:schemeClr>
            </a:solidFill>
            <a:latin typeface="Comic Sans MS" pitchFamily="66" charset="0"/>
          </a:endParaRPr>
        </a:p>
      </dsp:txBody>
      <dsp:txXfrm>
        <a:off x="3017708" y="353412"/>
        <a:ext cx="1885463" cy="1885463"/>
      </dsp:txXfrm>
    </dsp:sp>
    <dsp:sp modelId="{F1F6454F-2C71-4D8F-A626-B171FADD779B}">
      <dsp:nvSpPr>
        <dsp:cNvPr id="0" name=""/>
        <dsp:cNvSpPr/>
      </dsp:nvSpPr>
      <dsp:spPr>
        <a:xfrm>
          <a:off x="4526079" y="353412"/>
          <a:ext cx="1885463" cy="1885463"/>
        </a:xfrm>
        <a:prstGeom prst="ellipse">
          <a:avLst/>
        </a:prstGeom>
        <a:solidFill>
          <a:schemeClr val="accent3">
            <a:alpha val="50000"/>
            <a:hueOff val="1781528"/>
            <a:satOff val="9595"/>
            <a:lumOff val="130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3763" tIns="17780" rIns="103763" bIns="17780" numCol="1" spcCol="1270" anchor="ctr" anchorCtr="0">
          <a:noAutofit/>
        </a:bodyPr>
        <a:lstStyle/>
        <a:p>
          <a:pPr lvl="0" algn="ctr" defTabSz="622300">
            <a:lnSpc>
              <a:spcPct val="90000"/>
            </a:lnSpc>
            <a:spcBef>
              <a:spcPct val="0"/>
            </a:spcBef>
            <a:spcAft>
              <a:spcPct val="35000"/>
            </a:spcAft>
          </a:pPr>
          <a:r>
            <a:rPr lang="el-GR" sz="1400" b="1" kern="1200" dirty="0" smtClean="0">
              <a:solidFill>
                <a:schemeClr val="accent3">
                  <a:lumMod val="50000"/>
                </a:schemeClr>
              </a:solidFill>
              <a:latin typeface="Comic Sans MS" pitchFamily="66" charset="0"/>
            </a:rPr>
            <a:t>Κείμενο αξιολόγησης</a:t>
          </a:r>
          <a:endParaRPr lang="el-GR" sz="1400" b="1" kern="1200" dirty="0">
            <a:solidFill>
              <a:schemeClr val="accent3">
                <a:lumMod val="50000"/>
              </a:schemeClr>
            </a:solidFill>
            <a:latin typeface="Comic Sans MS" pitchFamily="66" charset="0"/>
          </a:endParaRPr>
        </a:p>
      </dsp:txBody>
      <dsp:txXfrm>
        <a:off x="4526079" y="353412"/>
        <a:ext cx="1885463" cy="1885463"/>
      </dsp:txXfrm>
    </dsp:sp>
    <dsp:sp modelId="{F8682E6D-9DE9-4345-B97A-5317A18BA827}">
      <dsp:nvSpPr>
        <dsp:cNvPr id="0" name=""/>
        <dsp:cNvSpPr/>
      </dsp:nvSpPr>
      <dsp:spPr>
        <a:xfrm>
          <a:off x="6034449" y="353412"/>
          <a:ext cx="1885463" cy="1885463"/>
        </a:xfrm>
        <a:prstGeom prst="ellipse">
          <a:avLst/>
        </a:prstGeom>
        <a:solidFill>
          <a:schemeClr val="accent3">
            <a:alpha val="50000"/>
            <a:hueOff val="2375370"/>
            <a:satOff val="12794"/>
            <a:lumOff val="174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3763" tIns="17780" rIns="103763" bIns="17780" numCol="1" spcCol="1270" anchor="ctr" anchorCtr="0">
          <a:noAutofit/>
        </a:bodyPr>
        <a:lstStyle/>
        <a:p>
          <a:pPr lvl="0" algn="ctr" defTabSz="622300">
            <a:lnSpc>
              <a:spcPct val="90000"/>
            </a:lnSpc>
            <a:spcBef>
              <a:spcPct val="0"/>
            </a:spcBef>
            <a:spcAft>
              <a:spcPct val="35000"/>
            </a:spcAft>
          </a:pPr>
          <a:r>
            <a:rPr lang="el-GR" sz="1400" b="1" kern="1200" dirty="0" err="1" smtClean="0">
              <a:solidFill>
                <a:schemeClr val="accent3">
                  <a:lumMod val="50000"/>
                </a:schemeClr>
              </a:solidFill>
              <a:latin typeface="Comic Sans MS" pitchFamily="66" charset="0"/>
            </a:rPr>
            <a:t>Ερωτηματο</a:t>
          </a:r>
          <a:r>
            <a:rPr lang="en-US" sz="1400" b="1" kern="1200" dirty="0" smtClean="0">
              <a:solidFill>
                <a:schemeClr val="accent3">
                  <a:lumMod val="50000"/>
                </a:schemeClr>
              </a:solidFill>
              <a:latin typeface="Comic Sans MS" pitchFamily="66" charset="0"/>
            </a:rPr>
            <a:t>-</a:t>
          </a:r>
          <a:r>
            <a:rPr lang="el-GR" sz="1400" b="1" kern="1200" dirty="0" smtClean="0">
              <a:solidFill>
                <a:schemeClr val="accent3">
                  <a:lumMod val="50000"/>
                </a:schemeClr>
              </a:solidFill>
              <a:latin typeface="Comic Sans MS" pitchFamily="66" charset="0"/>
            </a:rPr>
            <a:t>λόγιο </a:t>
          </a:r>
          <a:r>
            <a:rPr lang="en-US" sz="1400" b="1" kern="1200" dirty="0" smtClean="0">
              <a:solidFill>
                <a:schemeClr val="accent3">
                  <a:lumMod val="50000"/>
                </a:schemeClr>
              </a:solidFill>
              <a:latin typeface="Comic Sans MS" pitchFamily="66" charset="0"/>
            </a:rPr>
            <a:t>MARSI</a:t>
          </a:r>
          <a:endParaRPr lang="el-GR" sz="1400" b="1" kern="1200" dirty="0">
            <a:solidFill>
              <a:schemeClr val="accent3">
                <a:lumMod val="50000"/>
              </a:schemeClr>
            </a:solidFill>
            <a:latin typeface="Comic Sans MS" pitchFamily="66" charset="0"/>
          </a:endParaRPr>
        </a:p>
      </dsp:txBody>
      <dsp:txXfrm>
        <a:off x="6034449" y="353412"/>
        <a:ext cx="1885463" cy="1885463"/>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C989DFA-0677-4DC8-8FB3-98C8B3701141}">
      <dsp:nvSpPr>
        <dsp:cNvPr id="0" name=""/>
        <dsp:cNvSpPr/>
      </dsp:nvSpPr>
      <dsp:spPr>
        <a:xfrm>
          <a:off x="0" y="3614199"/>
          <a:ext cx="7787208" cy="158039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l-GR" sz="1700" b="1" kern="1200" dirty="0" smtClean="0">
              <a:latin typeface="Comic Sans MS" pitchFamily="66" charset="0"/>
            </a:rPr>
            <a:t>Υλοποίηση 3 Παρεμβάσεων και Διαρκείς Αναπροσαρμογές</a:t>
          </a:r>
          <a:endParaRPr lang="el-GR" sz="1700" b="1" kern="1200" dirty="0">
            <a:latin typeface="Comic Sans MS" pitchFamily="66" charset="0"/>
          </a:endParaRPr>
        </a:p>
      </dsp:txBody>
      <dsp:txXfrm>
        <a:off x="0" y="3614199"/>
        <a:ext cx="7787208" cy="853412"/>
      </dsp:txXfrm>
    </dsp:sp>
    <dsp:sp modelId="{0995D874-694C-48F1-924A-1D8B7C40061F}">
      <dsp:nvSpPr>
        <dsp:cNvPr id="0" name=""/>
        <dsp:cNvSpPr/>
      </dsp:nvSpPr>
      <dsp:spPr>
        <a:xfrm>
          <a:off x="3802" y="4439866"/>
          <a:ext cx="2593201" cy="815833"/>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l-GR" sz="1200" b="1" kern="1200" dirty="0" smtClean="0">
              <a:latin typeface="Comic Sans MS" pitchFamily="66" charset="0"/>
            </a:rPr>
            <a:t>1</a:t>
          </a:r>
          <a:r>
            <a:rPr lang="el-GR" sz="1200" b="1" kern="1200" baseline="30000" dirty="0" smtClean="0">
              <a:latin typeface="Comic Sans MS" pitchFamily="66" charset="0"/>
            </a:rPr>
            <a:t>η</a:t>
          </a:r>
          <a:r>
            <a:rPr lang="el-GR" sz="1200" kern="1200" dirty="0" smtClean="0">
              <a:latin typeface="Comic Sans MS" pitchFamily="66" charset="0"/>
            </a:rPr>
            <a:t>: Παρουσίαση λογισμικού και εξοικείωση με τη φιλοσοφία του.</a:t>
          </a:r>
          <a:endParaRPr lang="el-GR" sz="1200" kern="1200" dirty="0">
            <a:latin typeface="Comic Sans MS" pitchFamily="66" charset="0"/>
          </a:endParaRPr>
        </a:p>
      </dsp:txBody>
      <dsp:txXfrm>
        <a:off x="3802" y="4439866"/>
        <a:ext cx="2593201" cy="815833"/>
      </dsp:txXfrm>
    </dsp:sp>
    <dsp:sp modelId="{00FF2847-F24B-486A-BE65-323F851DB9EB}">
      <dsp:nvSpPr>
        <dsp:cNvPr id="0" name=""/>
        <dsp:cNvSpPr/>
      </dsp:nvSpPr>
      <dsp:spPr>
        <a:xfrm>
          <a:off x="2597003" y="4439866"/>
          <a:ext cx="2593201" cy="815833"/>
        </a:xfrm>
        <a:prstGeom prst="rect">
          <a:avLst/>
        </a:prstGeom>
        <a:solidFill>
          <a:schemeClr val="accent3">
            <a:tint val="40000"/>
            <a:alpha val="90000"/>
            <a:hueOff val="1162341"/>
            <a:satOff val="26783"/>
            <a:lumOff val="2311"/>
            <a:alphaOff val="0"/>
          </a:schemeClr>
        </a:solidFill>
        <a:ln w="25400" cap="flat" cmpd="sng" algn="ctr">
          <a:solidFill>
            <a:schemeClr val="accent3">
              <a:tint val="40000"/>
              <a:alpha val="90000"/>
              <a:hueOff val="1162341"/>
              <a:satOff val="26783"/>
              <a:lumOff val="23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l-GR" sz="1200" b="1" kern="1200" dirty="0" smtClean="0">
              <a:latin typeface="Comic Sans MS" pitchFamily="66" charset="0"/>
            </a:rPr>
            <a:t>2</a:t>
          </a:r>
          <a:r>
            <a:rPr lang="el-GR" sz="1200" b="1" kern="1200" baseline="30000" dirty="0" smtClean="0">
              <a:latin typeface="Comic Sans MS" pitchFamily="66" charset="0"/>
            </a:rPr>
            <a:t>η</a:t>
          </a:r>
          <a:r>
            <a:rPr lang="el-GR" sz="1200" b="1" kern="1200" dirty="0" smtClean="0">
              <a:latin typeface="Comic Sans MS" pitchFamily="66" charset="0"/>
            </a:rPr>
            <a:t>:</a:t>
          </a:r>
          <a:r>
            <a:rPr lang="el-GR" sz="1200" kern="1200" dirty="0" smtClean="0">
              <a:latin typeface="Comic Sans MS" pitchFamily="66" charset="0"/>
            </a:rPr>
            <a:t> Ενεργός ρόλος μαθητών.</a:t>
          </a:r>
          <a:br>
            <a:rPr lang="el-GR" sz="1200" kern="1200" dirty="0" smtClean="0">
              <a:latin typeface="Comic Sans MS" pitchFamily="66" charset="0"/>
            </a:rPr>
          </a:br>
          <a:r>
            <a:rPr lang="el-GR" sz="1200" kern="1200" dirty="0" smtClean="0">
              <a:latin typeface="Comic Sans MS" pitchFamily="66" charset="0"/>
            </a:rPr>
            <a:t>Έμφαση στις στρατηγικές ανάγνωσης.</a:t>
          </a:r>
        </a:p>
      </dsp:txBody>
      <dsp:txXfrm>
        <a:off x="2597003" y="4439866"/>
        <a:ext cx="2593201" cy="815833"/>
      </dsp:txXfrm>
    </dsp:sp>
    <dsp:sp modelId="{D97F20C3-6E8B-404D-A404-EE93AB76FB93}">
      <dsp:nvSpPr>
        <dsp:cNvPr id="0" name=""/>
        <dsp:cNvSpPr/>
      </dsp:nvSpPr>
      <dsp:spPr>
        <a:xfrm>
          <a:off x="5190204" y="4439866"/>
          <a:ext cx="2593201" cy="815833"/>
        </a:xfrm>
        <a:prstGeom prst="rect">
          <a:avLst/>
        </a:prstGeom>
        <a:solidFill>
          <a:schemeClr val="accent3">
            <a:tint val="40000"/>
            <a:alpha val="90000"/>
            <a:hueOff val="2324682"/>
            <a:satOff val="53566"/>
            <a:lumOff val="4622"/>
            <a:alphaOff val="0"/>
          </a:schemeClr>
        </a:solidFill>
        <a:ln w="25400" cap="flat" cmpd="sng" algn="ctr">
          <a:solidFill>
            <a:schemeClr val="accent3">
              <a:tint val="40000"/>
              <a:alpha val="90000"/>
              <a:hueOff val="2324682"/>
              <a:satOff val="53566"/>
              <a:lumOff val="46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l-GR" sz="1200" b="1" kern="1200" dirty="0" smtClean="0">
              <a:latin typeface="Comic Sans MS" pitchFamily="66" charset="0"/>
            </a:rPr>
            <a:t>3</a:t>
          </a:r>
          <a:r>
            <a:rPr lang="el-GR" sz="1200" b="1" kern="1200" baseline="30000" dirty="0" smtClean="0">
              <a:latin typeface="Comic Sans MS" pitchFamily="66" charset="0"/>
            </a:rPr>
            <a:t>η</a:t>
          </a:r>
          <a:r>
            <a:rPr lang="el-GR" sz="1200" kern="1200" dirty="0" smtClean="0">
              <a:latin typeface="Comic Sans MS" pitchFamily="66" charset="0"/>
            </a:rPr>
            <a:t>: Πρωταγωνιστές</a:t>
          </a:r>
          <a:br>
            <a:rPr lang="el-GR" sz="1200" kern="1200" dirty="0" smtClean="0">
              <a:latin typeface="Comic Sans MS" pitchFamily="66" charset="0"/>
            </a:rPr>
          </a:br>
          <a:r>
            <a:rPr lang="el-GR" sz="1200" kern="1200" dirty="0" smtClean="0">
              <a:latin typeface="Comic Sans MS" pitchFamily="66" charset="0"/>
            </a:rPr>
            <a:t> οι μαθητές σε ομάδες.</a:t>
          </a:r>
          <a:br>
            <a:rPr lang="el-GR" sz="1200" kern="1200" dirty="0" smtClean="0">
              <a:latin typeface="Comic Sans MS" pitchFamily="66" charset="0"/>
            </a:rPr>
          </a:br>
          <a:r>
            <a:rPr lang="el-GR" sz="1200" kern="1200" dirty="0" smtClean="0">
              <a:latin typeface="Comic Sans MS" pitchFamily="66" charset="0"/>
            </a:rPr>
            <a:t>Κατανόηση αυξημένης δυσκολίας.</a:t>
          </a:r>
        </a:p>
      </dsp:txBody>
      <dsp:txXfrm>
        <a:off x="5190204" y="4439866"/>
        <a:ext cx="2593201" cy="815833"/>
      </dsp:txXfrm>
    </dsp:sp>
    <dsp:sp modelId="{73961F70-31F6-4F16-BCCE-0A904CF60F07}">
      <dsp:nvSpPr>
        <dsp:cNvPr id="0" name=""/>
        <dsp:cNvSpPr/>
      </dsp:nvSpPr>
      <dsp:spPr>
        <a:xfrm rot="10800000">
          <a:off x="0" y="2459945"/>
          <a:ext cx="7787208" cy="1180857"/>
        </a:xfrm>
        <a:prstGeom prst="upArrowCallout">
          <a:avLst/>
        </a:prstGeom>
        <a:solidFill>
          <a:schemeClr val="accent3">
            <a:hueOff val="791790"/>
            <a:satOff val="4265"/>
            <a:lumOff val="58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l-GR" sz="1700" b="1" kern="1200" dirty="0" smtClean="0">
              <a:latin typeface="Comic Sans MS" pitchFamily="66" charset="0"/>
            </a:rPr>
            <a:t>Πιλοτική δοκιμή σε μαθητές/ Γνώμη εκπαιδευτικών</a:t>
          </a:r>
          <a:endParaRPr lang="el-GR" sz="1700" b="1" kern="1200" dirty="0">
            <a:latin typeface="Comic Sans MS" pitchFamily="66" charset="0"/>
          </a:endParaRPr>
        </a:p>
      </dsp:txBody>
      <dsp:txXfrm rot="10800000">
        <a:off x="0" y="2459945"/>
        <a:ext cx="7787208" cy="1180857"/>
      </dsp:txXfrm>
    </dsp:sp>
    <dsp:sp modelId="{D7C866FC-EDB6-4CBE-B715-85FE7B36ECEC}">
      <dsp:nvSpPr>
        <dsp:cNvPr id="0" name=""/>
        <dsp:cNvSpPr/>
      </dsp:nvSpPr>
      <dsp:spPr>
        <a:xfrm rot="10800000">
          <a:off x="0" y="1217831"/>
          <a:ext cx="7787208" cy="1268717"/>
        </a:xfrm>
        <a:prstGeom prst="upArrowCallout">
          <a:avLst/>
        </a:prstGeom>
        <a:solidFill>
          <a:schemeClr val="accent3">
            <a:hueOff val="1583580"/>
            <a:satOff val="8529"/>
            <a:lumOff val="116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l-GR" sz="1700" b="1" kern="1200" dirty="0" smtClean="0">
              <a:latin typeface="Comic Sans MS" pitchFamily="66" charset="0"/>
            </a:rPr>
            <a:t>Σχεδιασμός λογισμικού</a:t>
          </a:r>
          <a:endParaRPr lang="el-GR" sz="1700" b="1" kern="1200" dirty="0">
            <a:latin typeface="Comic Sans MS" pitchFamily="66" charset="0"/>
          </a:endParaRPr>
        </a:p>
      </dsp:txBody>
      <dsp:txXfrm rot="10800000">
        <a:off x="0" y="1217831"/>
        <a:ext cx="7787208" cy="1268717"/>
      </dsp:txXfrm>
    </dsp:sp>
    <dsp:sp modelId="{DE9B2DD6-43A2-429E-A42F-348381B7A833}">
      <dsp:nvSpPr>
        <dsp:cNvPr id="0" name=""/>
        <dsp:cNvSpPr/>
      </dsp:nvSpPr>
      <dsp:spPr>
        <a:xfrm rot="10800000">
          <a:off x="0" y="784"/>
          <a:ext cx="7787208" cy="1243649"/>
        </a:xfrm>
        <a:prstGeom prst="upArrowCallou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l-GR" sz="1700" b="1" kern="1200" dirty="0" smtClean="0">
              <a:latin typeface="Comic Sans MS" pitchFamily="66" charset="0"/>
            </a:rPr>
            <a:t>Καθορισμός επιδιωκόμενων στόχων/ Μαθησιακών αναγκών</a:t>
          </a:r>
          <a:endParaRPr lang="el-GR" sz="1700" b="1" kern="1200" dirty="0">
            <a:latin typeface="Comic Sans MS" pitchFamily="66" charset="0"/>
          </a:endParaRPr>
        </a:p>
      </dsp:txBody>
      <dsp:txXfrm rot="10800000">
        <a:off x="0" y="784"/>
        <a:ext cx="7787208" cy="1243649"/>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75B65E7-9502-4AB0-BEB8-2A12C8FFD583}">
      <dsp:nvSpPr>
        <dsp:cNvPr id="0" name=""/>
        <dsp:cNvSpPr/>
      </dsp:nvSpPr>
      <dsp:spPr>
        <a:xfrm>
          <a:off x="0" y="0"/>
          <a:ext cx="8064896" cy="86378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l-GR" sz="1700" b="0" i="1" kern="1200" dirty="0" smtClean="0">
              <a:latin typeface="Comic Sans MS" pitchFamily="66" charset="0"/>
            </a:rPr>
            <a:t>Το ηλεκτρονικό περιβάλλον μάθησης «Ο Σπιρτένιος στη χώρα της Κατανόησης» ήταν τεχνολογικά και λειτουργικά άρτιο, ώστε να διευκολύνει την ανάπτυξη δεξιοτήτων κατανόησης των μαθητών;</a:t>
          </a:r>
          <a:r>
            <a:rPr lang="el-GR" sz="1700" b="0" kern="1200" dirty="0" smtClean="0">
              <a:latin typeface="Comic Sans MS" pitchFamily="66" charset="0"/>
            </a:rPr>
            <a:t> </a:t>
          </a:r>
          <a:endParaRPr lang="el-GR" sz="1700" b="0" kern="1200" dirty="0"/>
        </a:p>
      </dsp:txBody>
      <dsp:txXfrm>
        <a:off x="0" y="0"/>
        <a:ext cx="8064896" cy="863789"/>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75B65E7-9502-4AB0-BEB8-2A12C8FFD583}">
      <dsp:nvSpPr>
        <dsp:cNvPr id="0" name=""/>
        <dsp:cNvSpPr/>
      </dsp:nvSpPr>
      <dsp:spPr>
        <a:xfrm>
          <a:off x="0" y="0"/>
          <a:ext cx="7848872" cy="107918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el-GR" sz="1500" i="1" kern="1200" dirty="0" smtClean="0">
              <a:latin typeface="Comic Sans MS" pitchFamily="66" charset="0"/>
            </a:rPr>
            <a:t>Η σαφής διδασκαλία στρατηγικών κατανόησης του επιχειρηματολογικού κειμένου με την παροχή διαδικαστικών διευκολύνσεων από το εκπαιδευτικό λογισμικό «Ο Σπιρτένιος στη χώρα της Κατανόησης» και από την εκπαιδευτικό-ερευνητή, ενισχύει τις γνωστικές δεξιότητες κατανόησης των μαθητών;</a:t>
          </a:r>
          <a:endParaRPr lang="el-GR" sz="1500" b="0" kern="1200" dirty="0">
            <a:latin typeface="Comic Sans MS" pitchFamily="66" charset="0"/>
          </a:endParaRPr>
        </a:p>
      </dsp:txBody>
      <dsp:txXfrm>
        <a:off x="0" y="0"/>
        <a:ext cx="7848872" cy="1079187"/>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75B65E7-9502-4AB0-BEB8-2A12C8FFD583}">
      <dsp:nvSpPr>
        <dsp:cNvPr id="0" name=""/>
        <dsp:cNvSpPr/>
      </dsp:nvSpPr>
      <dsp:spPr>
        <a:xfrm>
          <a:off x="0" y="0"/>
          <a:ext cx="7848871" cy="107918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el-GR" sz="1500" i="1" kern="1200" dirty="0" smtClean="0">
              <a:latin typeface="Comic Sans MS" pitchFamily="66" charset="0"/>
            </a:rPr>
            <a:t>Η σαφής διδασκαλία στρατηγικών κατανόησης του επιχειρηματολογικού κειμένου με την παροχή διαδικαστικών διευκολύνσεων από το εκπαιδευτικό λογισμικό «Ο Σπιρτένιος στη χώρα της Κατανόησης» και από την εκπαιδευτικό-ερευνητή, ενισχύει τις μεταγνωστικές δεξιότητες κατανόησης των μαθητών;</a:t>
          </a:r>
          <a:endParaRPr lang="el-GR" sz="1500" b="0" kern="1200" dirty="0">
            <a:latin typeface="Comic Sans MS" pitchFamily="66" charset="0"/>
          </a:endParaRPr>
        </a:p>
      </dsp:txBody>
      <dsp:txXfrm>
        <a:off x="0" y="0"/>
        <a:ext cx="7848871" cy="107918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C07750-D07E-4DD9-8CDE-0684730F4C7C}" type="datetimeFigureOut">
              <a:rPr lang="el-GR" smtClean="0"/>
              <a:pPr/>
              <a:t>7/11/2018</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9AE612-F4B3-4531-A668-D6FAF19965D7}"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3A9AE612-F4B3-4531-A668-D6FAF19965D7}" type="slidenum">
              <a:rPr lang="el-GR" smtClean="0"/>
              <a:pPr/>
              <a:t>2</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3A9AE612-F4B3-4531-A668-D6FAF19965D7}" type="slidenum">
              <a:rPr lang="el-GR" smtClean="0"/>
              <a:pPr/>
              <a:t>28</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1">
        <a:schemeClr val="bg1"/>
      </p:bgRef>
    </p:bg>
    <p:spTree>
      <p:nvGrpSpPr>
        <p:cNvPr id="1" name=""/>
        <p:cNvGrpSpPr/>
        <p:nvPr/>
      </p:nvGrpSpPr>
      <p:grpSpPr>
        <a:xfrm>
          <a:off x="0" y="0"/>
          <a:ext cx="0" cy="0"/>
          <a:chOff x="0" y="0"/>
          <a:chExt cx="0" cy="0"/>
        </a:xfrm>
      </p:grpSpPr>
      <p:sp>
        <p:nvSpPr>
          <p:cNvPr id="8" name="7 - Τίτλος"/>
          <p:cNvSpPr>
            <a:spLocks noGrp="1"/>
          </p:cNvSpPr>
          <p:nvPr>
            <p:ph type="ctrTitle"/>
          </p:nvPr>
        </p:nvSpPr>
        <p:spPr>
          <a:xfrm>
            <a:off x="2286000" y="3124200"/>
            <a:ext cx="6172200" cy="1894362"/>
          </a:xfrm>
        </p:spPr>
        <p:txBody>
          <a:bodyPr/>
          <a:lstStyle>
            <a:lvl1pPr>
              <a:defRPr b="1"/>
            </a:lvl1pPr>
          </a:lstStyle>
          <a:p>
            <a:r>
              <a:rPr kumimoji="0" lang="el-GR" smtClean="0"/>
              <a:t>Kλικ για επεξεργασία του τίτλου</a:t>
            </a:r>
            <a:endParaRPr kumimoji="0" lang="en-US"/>
          </a:p>
        </p:txBody>
      </p:sp>
      <p:sp>
        <p:nvSpPr>
          <p:cNvPr id="9" name="8 - Υπότιτλος"/>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bwMode="auto">
          <a:xfrm rot="5400000">
            <a:off x="7764621" y="1174097"/>
            <a:ext cx="2286000" cy="381000"/>
          </a:xfrm>
        </p:spPr>
        <p:txBody>
          <a:bodyPr/>
          <a:lstStyle/>
          <a:p>
            <a:fld id="{33C3C28B-463F-4599-84B7-DF8764D08167}" type="datetimeFigureOut">
              <a:rPr lang="el-GR" smtClean="0"/>
              <a:pPr/>
              <a:t>7/11/2018</a:t>
            </a:fld>
            <a:endParaRPr lang="el-GR"/>
          </a:p>
        </p:txBody>
      </p:sp>
      <p:sp>
        <p:nvSpPr>
          <p:cNvPr id="17" name="16 - Θέση υποσέλιδου"/>
          <p:cNvSpPr>
            <a:spLocks noGrp="1"/>
          </p:cNvSpPr>
          <p:nvPr>
            <p:ph type="ftr" sz="quarter" idx="11"/>
          </p:nvPr>
        </p:nvSpPr>
        <p:spPr bwMode="auto">
          <a:xfrm rot="5400000">
            <a:off x="7077269" y="4181669"/>
            <a:ext cx="3657600" cy="384048"/>
          </a:xfrm>
        </p:spPr>
        <p:txBody>
          <a:bodyPr/>
          <a:lstStyle/>
          <a:p>
            <a:endParaRPr lang="el-GR"/>
          </a:p>
        </p:txBody>
      </p:sp>
      <p:sp>
        <p:nvSpPr>
          <p:cNvPr id="10" name="9 - Ορθογώνιο"/>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 Ορθογώνιο"/>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13 - Ορθογώνιο"/>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 Ορθογώνιο"/>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Ευθεία γραμμή σύνδεσης"/>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 Ευθεία γραμμή σύνδεσης"/>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19 - Ευθεία γραμμή σύνδεσης"/>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 Ευθεία γραμμή σύνδεσης"/>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 Ευθεία γραμμή σύνδεσης"/>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21 - Ευθεία γραμμή σύνδεσης"/>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26 - Ορθογώνιο"/>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 Έλλειψη"/>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 Έλλειψη"/>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23 - Έλλειψη"/>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 Έλλειψη"/>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24 - Έλλειψη"/>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28 - Θέση αριθμού διαφάνειας"/>
          <p:cNvSpPr>
            <a:spLocks noGrp="1"/>
          </p:cNvSpPr>
          <p:nvPr>
            <p:ph type="sldNum" sz="quarter" idx="12"/>
          </p:nvPr>
        </p:nvSpPr>
        <p:spPr bwMode="auto">
          <a:xfrm>
            <a:off x="1325544" y="4928702"/>
            <a:ext cx="609600" cy="517524"/>
          </a:xfrm>
        </p:spPr>
        <p:txBody>
          <a:bodyPr/>
          <a:lstStyle/>
          <a:p>
            <a:fld id="{20808D84-D60A-4173-81DF-40F28548B14D}" type="slidenum">
              <a:rPr lang="el-GR" smtClean="0"/>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33C3C28B-463F-4599-84B7-DF8764D08167}" type="datetimeFigureOut">
              <a:rPr lang="el-GR" smtClean="0"/>
              <a:pPr/>
              <a:t>7/11/2018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0808D84-D60A-4173-81DF-40F28548B14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9"/>
            <a:ext cx="1676400" cy="5851525"/>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33C3C28B-463F-4599-84B7-DF8764D08167}" type="datetimeFigureOut">
              <a:rPr lang="el-GR" smtClean="0"/>
              <a:pPr/>
              <a:t>7/11/2018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0808D84-D60A-4173-81DF-40F28548B14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8" name="7 - Θέση περιεχομένου"/>
          <p:cNvSpPr>
            <a:spLocks noGrp="1"/>
          </p:cNvSpPr>
          <p:nvPr>
            <p:ph sz="quarter" idx="1"/>
          </p:nvPr>
        </p:nvSpPr>
        <p:spPr>
          <a:xfrm>
            <a:off x="457200" y="1600200"/>
            <a:ext cx="7467600" cy="4873752"/>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4"/>
          </p:nvPr>
        </p:nvSpPr>
        <p:spPr/>
        <p:txBody>
          <a:bodyPr rtlCol="0"/>
          <a:lstStyle/>
          <a:p>
            <a:fld id="{33C3C28B-463F-4599-84B7-DF8764D08167}" type="datetimeFigureOut">
              <a:rPr lang="el-GR" smtClean="0"/>
              <a:pPr/>
              <a:t>7/11/2018</a:t>
            </a:fld>
            <a:endParaRPr lang="el-GR"/>
          </a:p>
        </p:txBody>
      </p:sp>
      <p:sp>
        <p:nvSpPr>
          <p:cNvPr id="9" name="8 - Θέση αριθμού διαφάνειας"/>
          <p:cNvSpPr>
            <a:spLocks noGrp="1"/>
          </p:cNvSpPr>
          <p:nvPr>
            <p:ph type="sldNum" sz="quarter" idx="15"/>
          </p:nvPr>
        </p:nvSpPr>
        <p:spPr/>
        <p:txBody>
          <a:bodyPr rtlCol="0"/>
          <a:lstStyle/>
          <a:p>
            <a:fld id="{20808D84-D60A-4173-81DF-40F28548B14D}" type="slidenum">
              <a:rPr lang="el-GR" smtClean="0"/>
              <a:pPr/>
              <a:t>‹#›</a:t>
            </a:fld>
            <a:endParaRPr lang="el-GR"/>
          </a:p>
        </p:txBody>
      </p:sp>
      <p:sp>
        <p:nvSpPr>
          <p:cNvPr id="10" name="9 - Θέση υποσέλιδου"/>
          <p:cNvSpPr>
            <a:spLocks noGrp="1"/>
          </p:cNvSpPr>
          <p:nvPr>
            <p:ph type="ftr" sz="quarter" idx="16"/>
          </p:nvPr>
        </p:nvSpPr>
        <p:spPr/>
        <p:txBody>
          <a:bodyPr rtlCol="0"/>
          <a:lstStyle/>
          <a:p>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1">
        <a:schemeClr val="bg2"/>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2286000" y="2895600"/>
            <a:ext cx="6172200" cy="2053590"/>
          </a:xfrm>
        </p:spPr>
        <p:txBody>
          <a:bodyPr/>
          <a:lstStyle>
            <a:lvl1pPr algn="l">
              <a:buNone/>
              <a:defRPr sz="3000" b="1" cap="small" baseline="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bwMode="auto">
          <a:xfrm rot="5400000">
            <a:off x="7763256" y="1170432"/>
            <a:ext cx="2286000" cy="381000"/>
          </a:xfrm>
        </p:spPr>
        <p:txBody>
          <a:bodyPr/>
          <a:lstStyle/>
          <a:p>
            <a:fld id="{33C3C28B-463F-4599-84B7-DF8764D08167}" type="datetimeFigureOut">
              <a:rPr lang="el-GR" smtClean="0"/>
              <a:pPr/>
              <a:t>7/11/2018</a:t>
            </a:fld>
            <a:endParaRPr lang="el-GR"/>
          </a:p>
        </p:txBody>
      </p:sp>
      <p:sp>
        <p:nvSpPr>
          <p:cNvPr id="5" name="4 - Θέση υποσέλιδου"/>
          <p:cNvSpPr>
            <a:spLocks noGrp="1"/>
          </p:cNvSpPr>
          <p:nvPr>
            <p:ph type="ftr" sz="quarter" idx="11"/>
          </p:nvPr>
        </p:nvSpPr>
        <p:spPr bwMode="auto">
          <a:xfrm rot="5400000">
            <a:off x="7077456" y="4178808"/>
            <a:ext cx="3657600" cy="384048"/>
          </a:xfrm>
        </p:spPr>
        <p:txBody>
          <a:bodyPr/>
          <a:lstStyle/>
          <a:p>
            <a:endParaRPr lang="el-GR"/>
          </a:p>
        </p:txBody>
      </p:sp>
      <p:sp>
        <p:nvSpPr>
          <p:cNvPr id="9" name="8 - Ορθογώνιο"/>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 Ορθογώνιο"/>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Ορθογώνιο"/>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 Ορθογώνιο"/>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 Ευθεία γραμμή σύνδεσης"/>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 Ευθεία γραμμή σύνδεσης"/>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 Ευθεία γραμμή σύνδεσης"/>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 Ευθεία γραμμή σύνδεσης"/>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16 - Ευθεία γραμμή σύνδεσης"/>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 Ορθογώνιο"/>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18 - Έλλειψη"/>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19 - Έλλειψη"/>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 Έλλειψη"/>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 Έλλειψη"/>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 Έλλειψη"/>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 Ευθεία γραμμή σύνδεσης"/>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 Θέση αριθμού διαφάνειας"/>
          <p:cNvSpPr>
            <a:spLocks noGrp="1"/>
          </p:cNvSpPr>
          <p:nvPr>
            <p:ph type="sldNum" sz="quarter" idx="12"/>
          </p:nvPr>
        </p:nvSpPr>
        <p:spPr bwMode="auto">
          <a:xfrm>
            <a:off x="1340616" y="4928702"/>
            <a:ext cx="609600" cy="517524"/>
          </a:xfrm>
        </p:spPr>
        <p:txBody>
          <a:bodyPr/>
          <a:lstStyle/>
          <a:p>
            <a:fld id="{20808D84-D60A-4173-81DF-40F28548B14D}"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5" name="4 - Θέση ημερομηνίας"/>
          <p:cNvSpPr>
            <a:spLocks noGrp="1"/>
          </p:cNvSpPr>
          <p:nvPr>
            <p:ph type="dt" sz="half" idx="10"/>
          </p:nvPr>
        </p:nvSpPr>
        <p:spPr/>
        <p:txBody>
          <a:bodyPr/>
          <a:lstStyle/>
          <a:p>
            <a:fld id="{33C3C28B-463F-4599-84B7-DF8764D08167}" type="datetimeFigureOut">
              <a:rPr lang="el-GR" smtClean="0"/>
              <a:pPr/>
              <a:t>7/11/2018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0808D84-D60A-4173-81DF-40F28548B14D}" type="slidenum">
              <a:rPr lang="el-GR" smtClean="0"/>
              <a:pPr/>
              <a:t>‹#›</a:t>
            </a:fld>
            <a:endParaRPr lang="el-GR"/>
          </a:p>
        </p:txBody>
      </p:sp>
      <p:sp>
        <p:nvSpPr>
          <p:cNvPr id="9" name="8 - Θέση περιεχομένου"/>
          <p:cNvSpPr>
            <a:spLocks noGrp="1"/>
          </p:cNvSpPr>
          <p:nvPr>
            <p:ph sz="quarter" idx="1"/>
          </p:nvPr>
        </p:nvSpPr>
        <p:spPr>
          <a:xfrm>
            <a:off x="457200" y="1600200"/>
            <a:ext cx="3657600"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1" name="10 - Θέση περιεχομένου"/>
          <p:cNvSpPr>
            <a:spLocks noGrp="1"/>
          </p:cNvSpPr>
          <p:nvPr>
            <p:ph sz="quarter" idx="2"/>
          </p:nvPr>
        </p:nvSpPr>
        <p:spPr>
          <a:xfrm>
            <a:off x="4270248" y="1600200"/>
            <a:ext cx="3657600"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7543800" cy="1143000"/>
          </a:xfrm>
        </p:spPr>
        <p:txBody>
          <a:bodyPr anchor="b"/>
          <a:lstStyle>
            <a:lvl1pPr>
              <a:defRPr/>
            </a:lvl1pPr>
          </a:lstStyle>
          <a:p>
            <a:r>
              <a:rPr kumimoji="0" lang="el-GR" smtClean="0"/>
              <a:t>Kλικ για επεξεργασία του τίτλου</a:t>
            </a:r>
            <a:endParaRPr kumimoji="0" lang="en-US"/>
          </a:p>
        </p:txBody>
      </p:sp>
      <p:sp>
        <p:nvSpPr>
          <p:cNvPr id="7" name="6 - Θέση ημερομηνίας"/>
          <p:cNvSpPr>
            <a:spLocks noGrp="1"/>
          </p:cNvSpPr>
          <p:nvPr>
            <p:ph type="dt" sz="half" idx="10"/>
          </p:nvPr>
        </p:nvSpPr>
        <p:spPr/>
        <p:txBody>
          <a:bodyPr/>
          <a:lstStyle/>
          <a:p>
            <a:fld id="{33C3C28B-463F-4599-84B7-DF8764D08167}" type="datetimeFigureOut">
              <a:rPr lang="el-GR" smtClean="0"/>
              <a:pPr/>
              <a:t>7/11/2018</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20808D84-D60A-4173-81DF-40F28548B14D}" type="slidenum">
              <a:rPr lang="el-GR" smtClean="0"/>
              <a:pPr/>
              <a:t>‹#›</a:t>
            </a:fld>
            <a:endParaRPr lang="el-GR"/>
          </a:p>
        </p:txBody>
      </p:sp>
      <p:sp>
        <p:nvSpPr>
          <p:cNvPr id="11" name="10 - Θέση περιεχομένου"/>
          <p:cNvSpPr>
            <a:spLocks noGrp="1"/>
          </p:cNvSpPr>
          <p:nvPr>
            <p:ph sz="quarter" idx="2"/>
          </p:nvPr>
        </p:nvSpPr>
        <p:spPr>
          <a:xfrm>
            <a:off x="457200" y="2362200"/>
            <a:ext cx="3657600" cy="38862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3" name="12 - Θέση περιεχομένου"/>
          <p:cNvSpPr>
            <a:spLocks noGrp="1"/>
          </p:cNvSpPr>
          <p:nvPr>
            <p:ph sz="quarter" idx="4"/>
          </p:nvPr>
        </p:nvSpPr>
        <p:spPr>
          <a:xfrm>
            <a:off x="4371975" y="2362200"/>
            <a:ext cx="3657600" cy="38862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2" name="11 - Θέση κειμένου"/>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l-GR" smtClean="0"/>
              <a:t>Kλικ για επεξεργασία των στυλ του υποδείγματος</a:t>
            </a:r>
          </a:p>
        </p:txBody>
      </p:sp>
      <p:sp>
        <p:nvSpPr>
          <p:cNvPr id="14" name="13 - Θέση κειμένου"/>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l-GR" smtClean="0"/>
              <a:t>Kλικ για επεξεργασία των στυλ του υποδείγματος</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6" name="5 - Θέση ημερομηνίας"/>
          <p:cNvSpPr>
            <a:spLocks noGrp="1"/>
          </p:cNvSpPr>
          <p:nvPr>
            <p:ph type="dt" sz="half" idx="10"/>
          </p:nvPr>
        </p:nvSpPr>
        <p:spPr/>
        <p:txBody>
          <a:bodyPr rtlCol="0"/>
          <a:lstStyle/>
          <a:p>
            <a:fld id="{33C3C28B-463F-4599-84B7-DF8764D08167}" type="datetimeFigureOut">
              <a:rPr lang="el-GR" smtClean="0"/>
              <a:pPr/>
              <a:t>7/11/2018</a:t>
            </a:fld>
            <a:endParaRPr lang="el-GR"/>
          </a:p>
        </p:txBody>
      </p:sp>
      <p:sp>
        <p:nvSpPr>
          <p:cNvPr id="7" name="6 - Θέση αριθμού διαφάνειας"/>
          <p:cNvSpPr>
            <a:spLocks noGrp="1"/>
          </p:cNvSpPr>
          <p:nvPr>
            <p:ph type="sldNum" sz="quarter" idx="11"/>
          </p:nvPr>
        </p:nvSpPr>
        <p:spPr/>
        <p:txBody>
          <a:bodyPr rtlCol="0"/>
          <a:lstStyle/>
          <a:p>
            <a:fld id="{20808D84-D60A-4173-81DF-40F28548B14D}" type="slidenum">
              <a:rPr lang="el-GR" smtClean="0"/>
              <a:pPr/>
              <a:t>‹#›</a:t>
            </a:fld>
            <a:endParaRPr lang="el-GR"/>
          </a:p>
        </p:txBody>
      </p:sp>
      <p:sp>
        <p:nvSpPr>
          <p:cNvPr id="8" name="7 - Θέση υποσέλιδου"/>
          <p:cNvSpPr>
            <a:spLocks noGrp="1"/>
          </p:cNvSpPr>
          <p:nvPr>
            <p:ph type="ftr" sz="quarter" idx="12"/>
          </p:nvPr>
        </p:nvSpPr>
        <p:spPr/>
        <p:txBody>
          <a:bodyPr rtlCol="0"/>
          <a:lstStyle/>
          <a:p>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33C3C28B-463F-4599-84B7-DF8764D08167}" type="datetimeFigureOut">
              <a:rPr lang="el-GR" smtClean="0"/>
              <a:pPr/>
              <a:t>7/11/2018</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20808D84-D60A-4173-81DF-40F28548B14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bg>
      <p:bgRef idx="1001">
        <a:schemeClr val="bg1"/>
      </p:bgRef>
    </p:bg>
    <p:spTree>
      <p:nvGrpSpPr>
        <p:cNvPr id="1" name=""/>
        <p:cNvGrpSpPr/>
        <p:nvPr/>
      </p:nvGrpSpPr>
      <p:grpSpPr>
        <a:xfrm>
          <a:off x="0" y="0"/>
          <a:ext cx="0" cy="0"/>
          <a:chOff x="0" y="0"/>
          <a:chExt cx="0" cy="0"/>
        </a:xfrm>
      </p:grpSpPr>
      <p:sp>
        <p:nvSpPr>
          <p:cNvPr id="10" name="9 - Ευθεία γραμμή σύνδεσης"/>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1 - Τίτλος"/>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8" name="7 - Ευθεία γραμμή σύνδεσης"/>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 Ευθεία γραμμή σύνδεσης"/>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10 - Ευθεία γραμμή σύνδεσης"/>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 Ορθογώνιο"/>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 Ευθεία γραμμή σύνδεσης"/>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 Έλλειψη"/>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17 - Θέση περιεχομένου"/>
          <p:cNvSpPr>
            <a:spLocks noGrp="1"/>
          </p:cNvSpPr>
          <p:nvPr>
            <p:ph sz="quarter" idx="1"/>
          </p:nvPr>
        </p:nvSpPr>
        <p:spPr>
          <a:xfrm>
            <a:off x="304800" y="274320"/>
            <a:ext cx="5638800" cy="6327648"/>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1" name="20 - Θέση ημερομηνίας"/>
          <p:cNvSpPr>
            <a:spLocks noGrp="1"/>
          </p:cNvSpPr>
          <p:nvPr>
            <p:ph type="dt" sz="half" idx="14"/>
          </p:nvPr>
        </p:nvSpPr>
        <p:spPr/>
        <p:txBody>
          <a:bodyPr rtlCol="0"/>
          <a:lstStyle/>
          <a:p>
            <a:fld id="{33C3C28B-463F-4599-84B7-DF8764D08167}" type="datetimeFigureOut">
              <a:rPr lang="el-GR" smtClean="0"/>
              <a:pPr/>
              <a:t>7/11/2018</a:t>
            </a:fld>
            <a:endParaRPr lang="el-GR"/>
          </a:p>
        </p:txBody>
      </p:sp>
      <p:sp>
        <p:nvSpPr>
          <p:cNvPr id="22" name="21 - Θέση αριθμού διαφάνειας"/>
          <p:cNvSpPr>
            <a:spLocks noGrp="1"/>
          </p:cNvSpPr>
          <p:nvPr>
            <p:ph type="sldNum" sz="quarter" idx="15"/>
          </p:nvPr>
        </p:nvSpPr>
        <p:spPr/>
        <p:txBody>
          <a:bodyPr rtlCol="0"/>
          <a:lstStyle/>
          <a:p>
            <a:fld id="{20808D84-D60A-4173-81DF-40F28548B14D}" type="slidenum">
              <a:rPr lang="el-GR" smtClean="0"/>
              <a:pPr/>
              <a:t>‹#›</a:t>
            </a:fld>
            <a:endParaRPr lang="el-GR"/>
          </a:p>
        </p:txBody>
      </p:sp>
      <p:sp>
        <p:nvSpPr>
          <p:cNvPr id="23" name="22 - Θέση υποσέλιδου"/>
          <p:cNvSpPr>
            <a:spLocks noGrp="1"/>
          </p:cNvSpPr>
          <p:nvPr>
            <p:ph type="ftr" sz="quarter" idx="16"/>
          </p:nvPr>
        </p:nvSpPr>
        <p:spPr/>
        <p:txBody>
          <a:bodyPr rtlCol="0"/>
          <a:lstStyle/>
          <a:p>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8 - Ευθεία γραμμή σύνδεσης"/>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 Έλλειψη"/>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 Τίτλος"/>
          <p:cNvSpPr>
            <a:spLocks noGrp="1"/>
          </p:cNvSpPr>
          <p:nvPr>
            <p:ph type="title"/>
          </p:nvPr>
        </p:nvSpPr>
        <p:spPr>
          <a:xfrm rot="5400000">
            <a:off x="3350133" y="3200400"/>
            <a:ext cx="6309360" cy="457200"/>
          </a:xfrm>
        </p:spPr>
        <p:txBody>
          <a:bodyPr anchor="b"/>
          <a:lstStyle>
            <a:lvl1pPr algn="l">
              <a:buNone/>
              <a:defRPr sz="2000" b="1"/>
            </a:lvl1pPr>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l-GR" smtClean="0"/>
              <a:t>Κάντε κλικ στο εικονίδιο για να προσθέσετε μια εικόνα</a:t>
            </a:r>
            <a:endParaRPr kumimoji="0" lang="en-US" dirty="0"/>
          </a:p>
        </p:txBody>
      </p:sp>
      <p:sp>
        <p:nvSpPr>
          <p:cNvPr id="4" name="3 - Θέση κειμένου"/>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l-GR" smtClean="0"/>
              <a:t>Kλικ για επεξεργασία των στυλ του υποδείγματος</a:t>
            </a:r>
          </a:p>
        </p:txBody>
      </p:sp>
      <p:sp>
        <p:nvSpPr>
          <p:cNvPr id="10" name="9 - Ευθεία γραμμή σύνδεσης"/>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10 - Ορθογώνιο"/>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 Ευθεία γραμμή σύνδεσης"/>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18 - Ευθεία γραμμή σύνδεσης"/>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19 - Ευθεία γραμμή σύνδεσης"/>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16 - Θέση ημερομηνίας"/>
          <p:cNvSpPr>
            <a:spLocks noGrp="1"/>
          </p:cNvSpPr>
          <p:nvPr>
            <p:ph type="dt" sz="half" idx="10"/>
          </p:nvPr>
        </p:nvSpPr>
        <p:spPr/>
        <p:txBody>
          <a:bodyPr rtlCol="0"/>
          <a:lstStyle/>
          <a:p>
            <a:fld id="{33C3C28B-463F-4599-84B7-DF8764D08167}" type="datetimeFigureOut">
              <a:rPr lang="el-GR" smtClean="0"/>
              <a:pPr/>
              <a:t>7/11/2018</a:t>
            </a:fld>
            <a:endParaRPr lang="el-GR"/>
          </a:p>
        </p:txBody>
      </p:sp>
      <p:sp>
        <p:nvSpPr>
          <p:cNvPr id="18" name="17 - Θέση αριθμού διαφάνειας"/>
          <p:cNvSpPr>
            <a:spLocks noGrp="1"/>
          </p:cNvSpPr>
          <p:nvPr>
            <p:ph type="sldNum" sz="quarter" idx="11"/>
          </p:nvPr>
        </p:nvSpPr>
        <p:spPr/>
        <p:txBody>
          <a:bodyPr rtlCol="0"/>
          <a:lstStyle/>
          <a:p>
            <a:fld id="{20808D84-D60A-4173-81DF-40F28548B14D}" type="slidenum">
              <a:rPr lang="el-GR" smtClean="0"/>
              <a:pPr/>
              <a:t>‹#›</a:t>
            </a:fld>
            <a:endParaRPr lang="el-GR"/>
          </a:p>
        </p:txBody>
      </p:sp>
      <p:sp>
        <p:nvSpPr>
          <p:cNvPr id="21" name="20 - Θέση υποσέλιδου"/>
          <p:cNvSpPr>
            <a:spLocks noGrp="1"/>
          </p:cNvSpPr>
          <p:nvPr>
            <p:ph type="ftr" sz="quarter" idx="12"/>
          </p:nvPr>
        </p:nvSpPr>
        <p:spPr/>
        <p:txBody>
          <a:bodyPr rtlCol="0"/>
          <a:lstStyle/>
          <a:p>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 Ευθεία γραμμή σύνδεσης"/>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21 - Θέση τίτλου"/>
          <p:cNvSpPr>
            <a:spLocks noGrp="1"/>
          </p:cNvSpPr>
          <p:nvPr>
            <p:ph type="title"/>
          </p:nvPr>
        </p:nvSpPr>
        <p:spPr>
          <a:xfrm>
            <a:off x="457200" y="274638"/>
            <a:ext cx="7467600" cy="1143000"/>
          </a:xfrm>
          <a:prstGeom prst="rect">
            <a:avLst/>
          </a:prstGeom>
        </p:spPr>
        <p:txBody>
          <a:bodyPr vert="horz" anchor="b">
            <a:normAutofit/>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33C3C28B-463F-4599-84B7-DF8764D08167}" type="datetimeFigureOut">
              <a:rPr lang="el-GR" smtClean="0"/>
              <a:pPr/>
              <a:t>7/11/2018</a:t>
            </a:fld>
            <a:endParaRPr lang="el-GR"/>
          </a:p>
        </p:txBody>
      </p:sp>
      <p:sp>
        <p:nvSpPr>
          <p:cNvPr id="3" name="2 - Θέση υποσέλιδου"/>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l-GR"/>
          </a:p>
        </p:txBody>
      </p:sp>
      <p:sp>
        <p:nvSpPr>
          <p:cNvPr id="7" name="6 - Ευθεία γραμμή σύνδεσης"/>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8 - Ευθεία γραμμή σύνδεσης"/>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9 - Ορθογώνιο"/>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Ευθεία γραμμή σύνδεσης"/>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 Έλλειψη"/>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 Θέση αριθμού διαφάνειας"/>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20808D84-D60A-4173-81DF-40F28548B14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4.xml"/><Relationship Id="rId7" Type="http://schemas.openxmlformats.org/officeDocument/2006/relationships/hyperlink" Target="http://chamilo.datacenter.uoc.gr/metchamilo/main/lp/lp_controller.php?cidReq=KATANOHSHEPIXEIRHMATOLOGIKOYKEIMENOY&amp;id_session=0&amp;gidReq=0&amp;gradebook=0&amp;origin=&amp;action=view&amp;lp_id=395&amp;isStudentView=true" TargetMode="Externa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chamilo.datacenter.uoc.gr/metchamilo/main/lp/lp_controller.php?cidReq=KATANOHSHEPIXEIRHMATOLOGIKOYKEIMENOY&amp;id_session=0&amp;gidReq=0&amp;gradebook=0&amp;origin=&amp;action=view&amp;lp_id=395&amp;isStudentView=tru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18.xml"/><Relationship Id="rId7" Type="http://schemas.openxmlformats.org/officeDocument/2006/relationships/slide" Target="slide22.xml"/><Relationship Id="rId2" Type="http://schemas.openxmlformats.org/officeDocument/2006/relationships/slide" Target="slide17.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20.xml"/><Relationship Id="rId10" Type="http://schemas.openxmlformats.org/officeDocument/2006/relationships/image" Target="../media/image4.png"/><Relationship Id="rId4" Type="http://schemas.openxmlformats.org/officeDocument/2006/relationships/slide" Target="slide19.xml"/><Relationship Id="rId9" Type="http://schemas.openxmlformats.org/officeDocument/2006/relationships/hyperlink" Target="http://chamilo.datacenter.uoc.gr/metchamilo/main/lp/lp_controller.php?cidReq=KATANOHSHEPIXEIRHMATOLOGIKOYKEIMENOY&amp;id_session=0&amp;gidReq=0&amp;gradebook=0&amp;origin=&amp;action=view&amp;lp_id=395&amp;isStudentView=tru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5.xml"/><Relationship Id="rId7" Type="http://schemas.openxmlformats.org/officeDocument/2006/relationships/hyperlink" Target="http://chamilo.datacenter.uoc.gr/metchamilo/main/lp/lp_controller.php?cidReq=KATANOHSHEPIXEIRHMATOLOGIKOYKEIMENOY&amp;id_session=0&amp;gidReq=0&amp;gradebook=0&amp;origin=&amp;action=view&amp;lp_id=395&amp;isStudentView=true" TargetMode="Externa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chamilo.datacenter.uoc.gr/metchamilo/main/lp/lp_controller.php?cidReq=KATANOHSHEPIXEIRHMATOLOGIKOYKEIMENOY&amp;id_session=0&amp;gidReq=0&amp;gradebook=0&amp;origin=&amp;action=view&amp;lp_id=395&amp;isStudentView=true"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chamilo.datacenter.uoc.gr/metchamilo/main/lp/lp_controller.php?cidReq=KATANOHSHEPIXEIRHMATOLOGIKOYKEIMENOY&amp;id_session=0&amp;gidReq=0&amp;gradebook=0&amp;origin=&amp;action=view&amp;lp_id=395&amp;isStudentView=true" TargetMode="External"/><Relationship Id="rId3" Type="http://schemas.openxmlformats.org/officeDocument/2006/relationships/diagramLayout" Target="../diagrams/layout6.xml"/><Relationship Id="rId7" Type="http://schemas.openxmlformats.org/officeDocument/2006/relationships/chart" Target="../charts/chart1.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hyperlink" Target="http://chamilo.datacenter.uoc.gr/metchamilo/main/lp/lp_controller.php?cidReq=KATANOHSHEPIXEIRHMATOLOGIKOYKEIMENOY&amp;id_session=0&amp;gidReq=0&amp;gradebook=0&amp;origin=&amp;action=view&amp;lp_id=395&amp;isStudentView=true" TargetMode="Externa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hyperlink" Target="http://chamilo.datacenter.uoc.gr/metchamilo/main/lp/lp_controller.php?cidReq=KATANOHSHEPIXEIRHMATOLOGIKOYKEIMENOY&amp;id_session=0&amp;gidReq=0&amp;gradebook=0&amp;origin=&amp;action=view&amp;lp_id=395&amp;isStudentView=tru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7.xml"/><Relationship Id="rId7" Type="http://schemas.openxmlformats.org/officeDocument/2006/relationships/hyperlink" Target="http://chamilo.datacenter.uoc.gr/metchamilo/main/lp/lp_controller.php?cidReq=KATANOHSHEPIXEIRHMATOLOGIKOYKEIMENOY&amp;id_session=0&amp;gidReq=0&amp;gradebook=0&amp;origin=&amp;action=view&amp;lp_id=395&amp;isStudentView=true" TargetMode="Externa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3" Type="http://schemas.openxmlformats.org/officeDocument/2006/relationships/hyperlink" Target="http://chamilo.datacenter.uoc.gr/metchamilo/main/lp/lp_controller.php?cidReq=KATANOHSHEPIXEIRHMATOLOGIKOYKEIMENOY&amp;id_session=0&amp;gidReq=0&amp;gradebook=0&amp;origin=&amp;action=view&amp;lp_id=395&amp;isStudentView=true"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chamilo.datacenter.uoc.gr/metchamilo/main/lp/lp_controller.php?cidReq=KATANOHSHEPIXEIRHMATOLOGIKOYKEIMENOY&amp;id_session=0&amp;gidReq=0&amp;gradebook=0&amp;origin=&amp;action=view&amp;lp_id=395&amp;isStudentView=true"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hyperlink" Target="http://chamilo.datacenter.uoc.gr/metchamilo/main/lp/lp_controller.php?cidReq=KATANOHSHEPIXEIRHMATOLOGIKOYKEIMENOY&amp;id_session=0&amp;gidReq=0&amp;gradebook=0&amp;origin=&amp;action=view&amp;lp_id=395&amp;isStudentView=true"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hyperlink" Target="http://chamilo.datacenter.uoc.gr/metchamilo/main/lp/lp_controller.php?cidReq=KATANOHSHEPIXEIRHMATOLOGIKOYKEIMENOY&amp;id_session=0&amp;gidReq=0&amp;gradebook=0&amp;origin=&amp;action=view&amp;lp_id=395&amp;isStudentView=true"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hyperlink" Target="http://chamilo.datacenter.uoc.gr/metchamilo/main/lp/lp_controller.php?cidReq=KATANOHSHEPIXEIRHMATOLOGIKOYKEIMENOY&amp;id_session=0&amp;gidReq=0&amp;gradebook=0&amp;origin=&amp;action=view&amp;lp_id=395&amp;isStudentView=true"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hyperlink" Target="http://chamilo.datacenter.uoc.gr/metchamilo/main/lp/lp_controller.php?cidReq=KATANOHSHEPIXEIRHMATOLOGIKOYKEIMENOY&amp;id_session=0&amp;gidReq=0&amp;gradebook=0&amp;origin=&amp;action=view&amp;lp_id=395&amp;isStudentView=true"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chamilo.datacenter.uoc.gr/metchamilo/main/lp/lp_controller.php?cidReq=KATANOHSHEPIXEIRHMATOLOGIKOYKEIMENOY&amp;id_session=0&amp;gidReq=0&amp;gradebook=0&amp;origin=&amp;action=view&amp;lp_id=395&amp;isStudentView=true"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chamilo.datacenter.uoc.gr/metchamilo/main/lp/lp_controller.php?cidReq=KATANOHSHEPIXEIRHMATOLOGIKOYKEIMENOY&amp;id_session=0&amp;gidReq=0&amp;gradebook=0&amp;origin=&amp;action=view&amp;lp_id=395&amp;isStudentView=tru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xml"/><Relationship Id="rId7" Type="http://schemas.openxmlformats.org/officeDocument/2006/relationships/hyperlink" Target="http://chamilo.datacenter.uoc.gr/metchamilo/main/lp/lp_controller.php?cidReq=KATANOHSHEPIXEIRHMATOLOGIKOYKEIMENOY&amp;id_session=0&amp;gidReq=0&amp;gradebook=0&amp;origin=&amp;action=view&amp;lp_id=395&amp;isStudentView=true"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2.xml"/><Relationship Id="rId7" Type="http://schemas.openxmlformats.org/officeDocument/2006/relationships/hyperlink" Target="http://chamilo.datacenter.uoc.gr/metchamilo/main/lp/lp_controller.php?cidReq=KATANOHSHEPIXEIRHMATOLOGIKOYKEIMENOY&amp;id_session=0&amp;gidReq=0&amp;gradebook=0&amp;origin=&amp;action=view&amp;lp_id=395&amp;isStudentView=true" TargetMode="Externa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chamilo.datacenter.uoc.gr/metchamilo/main/lp/lp_controller.php?cidReq=KATANOHSHEPIXEIRHMATOLOGIKOYKEIMENOY&amp;id_session=0&amp;gidReq=0&amp;gradebook=0&amp;origin=&amp;action=view&amp;lp_id=395&amp;isStudentView=tru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3.xml"/><Relationship Id="rId7" Type="http://schemas.openxmlformats.org/officeDocument/2006/relationships/hyperlink" Target="http://chamilo.datacenter.uoc.gr/metchamilo/main/lp/lp_controller.php?cidReq=KATANOHSHEPIXEIRHMATOLOGIKOYKEIMENOY&amp;id_session=0&amp;gidReq=0&amp;gradebook=0&amp;origin=&amp;action=view&amp;lp_id=395&amp;isStudentView=true" TargetMode="Externa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slide" Target="slide11.xml"/><Relationship Id="rId7" Type="http://schemas.openxmlformats.org/officeDocument/2006/relationships/image" Target="../media/image4.png"/><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hyperlink" Target="http://chamilo.datacenter.uoc.gr/metchamilo/main/lp/lp_controller.php?cidReq=KATANOHSHEPIXEIRHMATOLOGIKOYKEIMENOY&amp;id_session=0&amp;gidReq=0&amp;gradebook=0&amp;origin=&amp;action=view&amp;lp_id=395&amp;isStudentView=true" TargetMode="External"/><Relationship Id="rId5" Type="http://schemas.openxmlformats.org/officeDocument/2006/relationships/slide" Target="slide13.xml"/><Relationship Id="rId4" Type="http://schemas.openxmlformats.org/officeDocument/2006/relationships/slide" Target="slide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2339752" y="1916832"/>
            <a:ext cx="6318448" cy="4941168"/>
          </a:xfrm>
        </p:spPr>
        <p:txBody>
          <a:bodyPr>
            <a:normAutofit/>
          </a:bodyPr>
          <a:lstStyle/>
          <a:p>
            <a:pPr algn="ctr">
              <a:lnSpc>
                <a:spcPct val="150000"/>
              </a:lnSpc>
            </a:pPr>
            <a:r>
              <a:rPr lang="el-GR" sz="1700" dirty="0" smtClean="0">
                <a:solidFill>
                  <a:schemeClr val="accent1">
                    <a:lumMod val="75000"/>
                  </a:schemeClr>
                </a:solidFill>
                <a:latin typeface="Comic Sans MS" pitchFamily="66" charset="0"/>
              </a:rPr>
              <a:t>«Ο Σπιρτένιος στη χώρα της Κατανόησης»</a:t>
            </a:r>
            <a:br>
              <a:rPr lang="el-GR" sz="1700" dirty="0" smtClean="0">
                <a:solidFill>
                  <a:schemeClr val="accent1">
                    <a:lumMod val="75000"/>
                  </a:schemeClr>
                </a:solidFill>
                <a:latin typeface="Comic Sans MS" pitchFamily="66" charset="0"/>
              </a:rPr>
            </a:br>
            <a:r>
              <a:rPr lang="el-GR" sz="1700" dirty="0" smtClean="0">
                <a:solidFill>
                  <a:schemeClr val="accent1">
                    <a:lumMod val="75000"/>
                  </a:schemeClr>
                </a:solidFill>
                <a:latin typeface="Comic Sans MS" pitchFamily="66" charset="0"/>
              </a:rPr>
              <a:t>Σχεδιασμός και αξιοποίηση εκπαιδευτικού λογισμικού για την καλλιέργεια γνωστικών και μεταγνωστικών</a:t>
            </a:r>
            <a:br>
              <a:rPr lang="el-GR" sz="1700" dirty="0" smtClean="0">
                <a:solidFill>
                  <a:schemeClr val="accent1">
                    <a:lumMod val="75000"/>
                  </a:schemeClr>
                </a:solidFill>
                <a:latin typeface="Comic Sans MS" pitchFamily="66" charset="0"/>
              </a:rPr>
            </a:br>
            <a:r>
              <a:rPr lang="el-GR" sz="1700" dirty="0" smtClean="0">
                <a:solidFill>
                  <a:schemeClr val="accent1">
                    <a:lumMod val="75000"/>
                  </a:schemeClr>
                </a:solidFill>
                <a:latin typeface="Comic Sans MS" pitchFamily="66" charset="0"/>
              </a:rPr>
              <a:t> δεξιοτήτων κατανόησης επιχειρηματολογικού κειμένου.</a:t>
            </a:r>
            <a:endParaRPr lang="en-US" sz="1700" dirty="0" smtClean="0">
              <a:solidFill>
                <a:schemeClr val="accent1">
                  <a:lumMod val="75000"/>
                </a:schemeClr>
              </a:solidFill>
              <a:latin typeface="Comic Sans MS" pitchFamily="66" charset="0"/>
            </a:endParaRPr>
          </a:p>
          <a:p>
            <a:pPr algn="ctr">
              <a:lnSpc>
                <a:spcPct val="150000"/>
              </a:lnSpc>
            </a:pPr>
            <a:endParaRPr lang="en-US" sz="800" dirty="0" smtClean="0">
              <a:solidFill>
                <a:schemeClr val="accent1">
                  <a:lumMod val="75000"/>
                </a:schemeClr>
              </a:solidFill>
              <a:latin typeface="Comic Sans MS" pitchFamily="66" charset="0"/>
            </a:endParaRPr>
          </a:p>
          <a:p>
            <a:pPr algn="ctr">
              <a:lnSpc>
                <a:spcPct val="150000"/>
              </a:lnSpc>
            </a:pPr>
            <a:r>
              <a:rPr lang="el-GR" sz="1700" dirty="0" smtClean="0">
                <a:solidFill>
                  <a:schemeClr val="accent1">
                    <a:lumMod val="75000"/>
                  </a:schemeClr>
                </a:solidFill>
                <a:latin typeface="Comic Sans MS" pitchFamily="66" charset="0"/>
              </a:rPr>
              <a:t>Ελευθερία Μαλαδάκη</a:t>
            </a:r>
            <a:br>
              <a:rPr lang="el-GR" sz="1700" dirty="0" smtClean="0">
                <a:solidFill>
                  <a:schemeClr val="accent1">
                    <a:lumMod val="75000"/>
                  </a:schemeClr>
                </a:solidFill>
                <a:latin typeface="Comic Sans MS" pitchFamily="66" charset="0"/>
              </a:rPr>
            </a:br>
            <a:r>
              <a:rPr lang="el-GR" sz="1700" dirty="0" smtClean="0">
                <a:solidFill>
                  <a:schemeClr val="accent1">
                    <a:lumMod val="75000"/>
                  </a:schemeClr>
                </a:solidFill>
                <a:latin typeface="Comic Sans MS" pitchFamily="66" charset="0"/>
              </a:rPr>
              <a:t>Α.Μ. 01018</a:t>
            </a:r>
            <a:br>
              <a:rPr lang="el-GR" sz="1700" dirty="0" smtClean="0">
                <a:solidFill>
                  <a:schemeClr val="accent1">
                    <a:lumMod val="75000"/>
                  </a:schemeClr>
                </a:solidFill>
                <a:latin typeface="Comic Sans MS" pitchFamily="66" charset="0"/>
              </a:rPr>
            </a:br>
            <a:endParaRPr lang="el-GR" sz="500" dirty="0" smtClean="0">
              <a:solidFill>
                <a:schemeClr val="accent1">
                  <a:lumMod val="75000"/>
                </a:schemeClr>
              </a:solidFill>
              <a:latin typeface="Comic Sans MS" pitchFamily="66" charset="0"/>
            </a:endParaRPr>
          </a:p>
          <a:p>
            <a:pPr algn="ctr">
              <a:lnSpc>
                <a:spcPct val="150000"/>
              </a:lnSpc>
            </a:pPr>
            <a:r>
              <a:rPr lang="el-GR" sz="1200" dirty="0" smtClean="0">
                <a:solidFill>
                  <a:schemeClr val="accent3">
                    <a:lumMod val="50000"/>
                  </a:schemeClr>
                </a:solidFill>
                <a:latin typeface="Comic Sans MS" pitchFamily="66" charset="0"/>
              </a:rPr>
              <a:t/>
            </a:r>
            <a:br>
              <a:rPr lang="el-GR" sz="1200" dirty="0" smtClean="0">
                <a:solidFill>
                  <a:schemeClr val="accent3">
                    <a:lumMod val="50000"/>
                  </a:schemeClr>
                </a:solidFill>
                <a:latin typeface="Comic Sans MS" pitchFamily="66" charset="0"/>
              </a:rPr>
            </a:br>
            <a:r>
              <a:rPr lang="el-GR" sz="1600" dirty="0" smtClean="0">
                <a:solidFill>
                  <a:schemeClr val="accent3">
                    <a:lumMod val="50000"/>
                  </a:schemeClr>
                </a:solidFill>
                <a:latin typeface="Comic Sans MS" pitchFamily="66" charset="0"/>
              </a:rPr>
              <a:t>Επιτροπή κρίσης Δ.Ε.</a:t>
            </a:r>
          </a:p>
          <a:p>
            <a:pPr algn="ctr">
              <a:lnSpc>
                <a:spcPct val="150000"/>
              </a:lnSpc>
            </a:pPr>
            <a:endParaRPr lang="el-GR" sz="1600" dirty="0" smtClean="0">
              <a:solidFill>
                <a:schemeClr val="accent3">
                  <a:lumMod val="50000"/>
                </a:schemeClr>
              </a:solidFill>
              <a:latin typeface="Comic Sans MS" pitchFamily="66" charset="0"/>
            </a:endParaRPr>
          </a:p>
          <a:p>
            <a:pPr algn="ctr">
              <a:lnSpc>
                <a:spcPct val="150000"/>
              </a:lnSpc>
            </a:pPr>
            <a:r>
              <a:rPr lang="el-GR" sz="500" dirty="0" smtClean="0">
                <a:solidFill>
                  <a:schemeClr val="accent3">
                    <a:lumMod val="50000"/>
                  </a:schemeClr>
                </a:solidFill>
                <a:latin typeface="Comic Sans MS" pitchFamily="66" charset="0"/>
              </a:rPr>
              <a:t/>
            </a:r>
            <a:br>
              <a:rPr lang="el-GR" sz="500" dirty="0" smtClean="0">
                <a:solidFill>
                  <a:schemeClr val="accent3">
                    <a:lumMod val="50000"/>
                  </a:schemeClr>
                </a:solidFill>
                <a:latin typeface="Comic Sans MS" pitchFamily="66" charset="0"/>
              </a:rPr>
            </a:br>
            <a:r>
              <a:rPr lang="el-GR" sz="500" dirty="0" smtClean="0">
                <a:solidFill>
                  <a:schemeClr val="accent3">
                    <a:lumMod val="50000"/>
                  </a:schemeClr>
                </a:solidFill>
                <a:latin typeface="Comic Sans MS" pitchFamily="66" charset="0"/>
              </a:rPr>
              <a:t/>
            </a:r>
            <a:br>
              <a:rPr lang="el-GR" sz="500" dirty="0" smtClean="0">
                <a:solidFill>
                  <a:schemeClr val="accent3">
                    <a:lumMod val="50000"/>
                  </a:schemeClr>
                </a:solidFill>
                <a:latin typeface="Comic Sans MS" pitchFamily="66" charset="0"/>
              </a:rPr>
            </a:br>
            <a:r>
              <a:rPr lang="el-GR" sz="1400" dirty="0" smtClean="0">
                <a:solidFill>
                  <a:schemeClr val="accent3">
                    <a:lumMod val="50000"/>
                  </a:schemeClr>
                </a:solidFill>
                <a:latin typeface="Comic Sans MS" pitchFamily="66" charset="0"/>
              </a:rPr>
              <a:t>Ρέθυμνο, Νοέμβριος 2018</a:t>
            </a:r>
            <a:endParaRPr lang="el-GR" sz="1400" dirty="0" smtClean="0">
              <a:solidFill>
                <a:schemeClr val="accent1">
                  <a:lumMod val="75000"/>
                </a:schemeClr>
              </a:solidFill>
              <a:latin typeface="Comic Sans MS" pitchFamily="66" charset="0"/>
            </a:endParaRPr>
          </a:p>
          <a:p>
            <a:endParaRPr lang="el-GR" dirty="0"/>
          </a:p>
        </p:txBody>
      </p:sp>
      <p:sp>
        <p:nvSpPr>
          <p:cNvPr id="110593" name="Rectangle 1"/>
          <p:cNvSpPr>
            <a:spLocks noGrp="1" noChangeArrowheads="1"/>
          </p:cNvSpPr>
          <p:nvPr>
            <p:ph type="ctrTitle"/>
          </p:nvPr>
        </p:nvSpPr>
        <p:spPr bwMode="auto">
          <a:xfrm>
            <a:off x="2195736" y="188640"/>
            <a:ext cx="6415538" cy="12928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l-GR" sz="1800" b="1" i="0" u="none" strike="noStrike" cap="none" normalizeH="0" baseline="0" dirty="0" smtClean="0">
                <a:ln>
                  <a:noFill/>
                </a:ln>
                <a:solidFill>
                  <a:schemeClr val="accent3">
                    <a:lumMod val="50000"/>
                  </a:schemeClr>
                </a:solidFill>
                <a:effectLst/>
                <a:latin typeface="Comic Sans MS" pitchFamily="66" charset="0"/>
                <a:ea typeface="Calibri" pitchFamily="34" charset="0"/>
                <a:cs typeface="Times New Roman" pitchFamily="18" charset="0"/>
              </a:rPr>
              <a:t>Πρόγραμμα Μεταπτυχιακών Σπουδών</a:t>
            </a:r>
            <a:br>
              <a:rPr kumimoji="0" lang="el-GR" sz="1800" b="1" i="0" u="none" strike="noStrike" cap="none" normalizeH="0" baseline="0" dirty="0" smtClean="0">
                <a:ln>
                  <a:noFill/>
                </a:ln>
                <a:solidFill>
                  <a:schemeClr val="accent3">
                    <a:lumMod val="50000"/>
                  </a:schemeClr>
                </a:solidFill>
                <a:effectLst/>
                <a:latin typeface="Comic Sans MS" pitchFamily="66" charset="0"/>
                <a:ea typeface="Calibri" pitchFamily="34" charset="0"/>
                <a:cs typeface="Times New Roman" pitchFamily="18" charset="0"/>
              </a:rPr>
            </a:br>
            <a:r>
              <a:rPr kumimoji="0" lang="el-GR" sz="1800" b="1" i="0" u="none" strike="noStrike" cap="none" normalizeH="0" baseline="0" dirty="0" smtClean="0">
                <a:ln>
                  <a:noFill/>
                </a:ln>
                <a:solidFill>
                  <a:schemeClr val="accent3">
                    <a:lumMod val="50000"/>
                  </a:schemeClr>
                </a:solidFill>
                <a:effectLst/>
                <a:latin typeface="Comic Sans MS" pitchFamily="66" charset="0"/>
                <a:ea typeface="Calibri" pitchFamily="34" charset="0"/>
                <a:cs typeface="Times New Roman" pitchFamily="18" charset="0"/>
              </a:rPr>
              <a:t>  «Επιστήμες της Αγωγής - Εξ Αποστάσεως Εκπαίδευση </a:t>
            </a:r>
            <a:br>
              <a:rPr kumimoji="0" lang="el-GR" sz="1800" b="1" i="0" u="none" strike="noStrike" cap="none" normalizeH="0" baseline="0" dirty="0" smtClean="0">
                <a:ln>
                  <a:noFill/>
                </a:ln>
                <a:solidFill>
                  <a:schemeClr val="accent3">
                    <a:lumMod val="50000"/>
                  </a:schemeClr>
                </a:solidFill>
                <a:effectLst/>
                <a:latin typeface="Comic Sans MS" pitchFamily="66" charset="0"/>
                <a:ea typeface="Calibri" pitchFamily="34" charset="0"/>
                <a:cs typeface="Times New Roman" pitchFamily="18" charset="0"/>
              </a:rPr>
            </a:br>
            <a:r>
              <a:rPr kumimoji="0" lang="el-GR" sz="1800" b="1" i="0" u="none" strike="noStrike" cap="none" normalizeH="0" baseline="0" dirty="0" smtClean="0">
                <a:ln>
                  <a:noFill/>
                </a:ln>
                <a:solidFill>
                  <a:schemeClr val="accent3">
                    <a:lumMod val="50000"/>
                  </a:schemeClr>
                </a:solidFill>
                <a:effectLst/>
                <a:latin typeface="Comic Sans MS" pitchFamily="66" charset="0"/>
                <a:ea typeface="Calibri" pitchFamily="34" charset="0"/>
                <a:cs typeface="Times New Roman" pitchFamily="18" charset="0"/>
              </a:rPr>
              <a:t>με την χρήση των ΤΠΕ (e-</a:t>
            </a:r>
            <a:r>
              <a:rPr kumimoji="0" lang="el-GR" sz="1800" b="1" i="0" u="none" strike="noStrike" cap="none" normalizeH="0" baseline="0" dirty="0" err="1" smtClean="0">
                <a:ln>
                  <a:noFill/>
                </a:ln>
                <a:solidFill>
                  <a:schemeClr val="accent3">
                    <a:lumMod val="50000"/>
                  </a:schemeClr>
                </a:solidFill>
                <a:effectLst/>
                <a:latin typeface="Comic Sans MS" pitchFamily="66" charset="0"/>
                <a:ea typeface="Calibri" pitchFamily="34" charset="0"/>
                <a:cs typeface="Times New Roman" pitchFamily="18" charset="0"/>
              </a:rPr>
              <a:t>Learnin</a:t>
            </a:r>
            <a:r>
              <a:rPr kumimoji="0" lang="el-GR" sz="1800" b="1" i="0" u="none" strike="noStrike" cap="none" normalizeH="0" baseline="0" dirty="0" smtClean="0">
                <a:ln>
                  <a:noFill/>
                </a:ln>
                <a:solidFill>
                  <a:schemeClr val="accent3">
                    <a:lumMod val="50000"/>
                  </a:schemeClr>
                </a:solidFill>
                <a:effectLst/>
                <a:latin typeface="Comic Sans MS" pitchFamily="66" charset="0"/>
                <a:ea typeface="Calibri" pitchFamily="34" charset="0"/>
                <a:cs typeface="Times New Roman" pitchFamily="18" charset="0"/>
              </a:rPr>
              <a:t>g)»</a:t>
            </a:r>
            <a:endParaRPr kumimoji="0" lang="el-GR" sz="1800" b="0" i="0" u="none" strike="noStrike" cap="none" normalizeH="0" baseline="0" dirty="0" smtClean="0">
              <a:ln>
                <a:noFill/>
              </a:ln>
              <a:solidFill>
                <a:schemeClr val="accent3">
                  <a:lumMod val="50000"/>
                </a:schemeClr>
              </a:solidFill>
              <a:effectLst/>
              <a:latin typeface="Comic Sans MS" pitchFamily="66" charset="0"/>
              <a:cs typeface="Arial" pitchFamily="34" charset="0"/>
            </a:endParaRPr>
          </a:p>
        </p:txBody>
      </p:sp>
      <p:graphicFrame>
        <p:nvGraphicFramePr>
          <p:cNvPr id="5" name="4 - Πίνακας"/>
          <p:cNvGraphicFramePr>
            <a:graphicFrameLocks noGrp="1"/>
          </p:cNvGraphicFramePr>
          <p:nvPr/>
        </p:nvGraphicFramePr>
        <p:xfrm>
          <a:off x="2123728" y="5517232"/>
          <a:ext cx="6660231" cy="518160"/>
        </p:xfrm>
        <a:graphic>
          <a:graphicData uri="http://schemas.openxmlformats.org/drawingml/2006/table">
            <a:tbl>
              <a:tblPr firstRow="1" bandRow="1">
                <a:tableStyleId>{5C22544A-7EE6-4342-B048-85BDC9FD1C3A}</a:tableStyleId>
              </a:tblPr>
              <a:tblGrid>
                <a:gridCol w="2220077"/>
                <a:gridCol w="2220077"/>
                <a:gridCol w="2220077"/>
              </a:tblGrid>
              <a:tr h="139040">
                <a:tc>
                  <a:txBody>
                    <a:bodyPr/>
                    <a:lstStyle/>
                    <a:p>
                      <a:pPr algn="ctr"/>
                      <a:r>
                        <a:rPr lang="el-GR" sz="1600" dirty="0" err="1" smtClean="0">
                          <a:solidFill>
                            <a:schemeClr val="accent3">
                              <a:lumMod val="50000"/>
                            </a:schemeClr>
                          </a:solidFill>
                          <a:latin typeface="Comic Sans MS" pitchFamily="66" charset="0"/>
                        </a:rPr>
                        <a:t>Σπαντιδάκης</a:t>
                      </a:r>
                      <a:r>
                        <a:rPr lang="el-GR" sz="1600" dirty="0" smtClean="0">
                          <a:solidFill>
                            <a:schemeClr val="accent3">
                              <a:lumMod val="50000"/>
                            </a:schemeClr>
                          </a:solidFill>
                          <a:latin typeface="Comic Sans MS" pitchFamily="66" charset="0"/>
                        </a:rPr>
                        <a:t> Ι.</a:t>
                      </a:r>
                      <a:br>
                        <a:rPr lang="el-GR" sz="1600" dirty="0" smtClean="0">
                          <a:solidFill>
                            <a:schemeClr val="accent3">
                              <a:lumMod val="50000"/>
                            </a:schemeClr>
                          </a:solidFill>
                          <a:latin typeface="Comic Sans MS" pitchFamily="66" charset="0"/>
                        </a:rPr>
                      </a:br>
                      <a:r>
                        <a:rPr lang="el-GR" sz="1200" b="0" dirty="0" smtClean="0">
                          <a:solidFill>
                            <a:schemeClr val="accent3">
                              <a:lumMod val="50000"/>
                            </a:schemeClr>
                          </a:solidFill>
                          <a:latin typeface="Comic Sans MS" pitchFamily="66" charset="0"/>
                        </a:rPr>
                        <a:t>Επιβλέπων</a:t>
                      </a:r>
                      <a:r>
                        <a:rPr lang="el-GR" sz="1200" b="0" baseline="0" dirty="0" smtClean="0">
                          <a:solidFill>
                            <a:schemeClr val="accent3">
                              <a:lumMod val="50000"/>
                            </a:schemeClr>
                          </a:solidFill>
                          <a:latin typeface="Comic Sans MS" pitchFamily="66" charset="0"/>
                        </a:rPr>
                        <a:t> Καθηγητής</a:t>
                      </a:r>
                      <a:endParaRPr lang="el-GR" sz="1200" b="0" dirty="0">
                        <a:solidFill>
                          <a:schemeClr val="accent3">
                            <a:lumMod val="50000"/>
                          </a:schemeClr>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l-GR" sz="1600" b="1" dirty="0" smtClean="0">
                          <a:solidFill>
                            <a:schemeClr val="accent3">
                              <a:lumMod val="50000"/>
                            </a:schemeClr>
                          </a:solidFill>
                          <a:latin typeface="Comic Sans MS" pitchFamily="66" charset="0"/>
                        </a:rPr>
                        <a:t>Βασαρμίδου Δ.</a:t>
                      </a:r>
                      <a:br>
                        <a:rPr lang="el-GR" sz="1600" b="1" dirty="0" smtClean="0">
                          <a:solidFill>
                            <a:schemeClr val="accent3">
                              <a:lumMod val="50000"/>
                            </a:schemeClr>
                          </a:solidFill>
                          <a:latin typeface="Comic Sans MS" pitchFamily="66" charset="0"/>
                        </a:rPr>
                      </a:br>
                      <a:r>
                        <a:rPr lang="el-GR" sz="1150" b="0" dirty="0" smtClean="0">
                          <a:solidFill>
                            <a:schemeClr val="accent3">
                              <a:lumMod val="50000"/>
                            </a:schemeClr>
                          </a:solidFill>
                          <a:latin typeface="Comic Sans MS" pitchFamily="66" charset="0"/>
                        </a:rPr>
                        <a:t>Συν-επιβλέπουσα Καθηγήτρια</a:t>
                      </a:r>
                      <a:endParaRPr lang="el-GR" sz="1150" b="0" dirty="0">
                        <a:solidFill>
                          <a:schemeClr val="accent3">
                            <a:lumMod val="50000"/>
                          </a:schemeClr>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l-GR" sz="1600" dirty="0" err="1" smtClean="0">
                          <a:solidFill>
                            <a:schemeClr val="accent3">
                              <a:lumMod val="50000"/>
                            </a:schemeClr>
                          </a:solidFill>
                          <a:latin typeface="Comic Sans MS" pitchFamily="66" charset="0"/>
                        </a:rPr>
                        <a:t>Τσιριωτάκη</a:t>
                      </a:r>
                      <a:r>
                        <a:rPr lang="el-GR" sz="1600" dirty="0" smtClean="0">
                          <a:solidFill>
                            <a:schemeClr val="accent3">
                              <a:lumMod val="50000"/>
                            </a:schemeClr>
                          </a:solidFill>
                          <a:latin typeface="Comic Sans MS" pitchFamily="66" charset="0"/>
                        </a:rPr>
                        <a:t> Ι.</a:t>
                      </a:r>
                      <a:br>
                        <a:rPr lang="el-GR" sz="1600" dirty="0" smtClean="0">
                          <a:solidFill>
                            <a:schemeClr val="accent3">
                              <a:lumMod val="50000"/>
                            </a:schemeClr>
                          </a:solidFill>
                          <a:latin typeface="Comic Sans MS" pitchFamily="66" charset="0"/>
                        </a:rPr>
                      </a:br>
                      <a:r>
                        <a:rPr lang="el-GR" sz="1150" b="0" dirty="0" smtClean="0">
                          <a:solidFill>
                            <a:schemeClr val="accent3">
                              <a:lumMod val="50000"/>
                            </a:schemeClr>
                          </a:solidFill>
                          <a:latin typeface="Comic Sans MS" pitchFamily="66" charset="0"/>
                        </a:rPr>
                        <a:t>Συν-επιβλέπουσα Καθηγήτρια</a:t>
                      </a:r>
                      <a:endParaRPr lang="el-GR" sz="1150" b="0" dirty="0">
                        <a:solidFill>
                          <a:schemeClr val="accent3">
                            <a:lumMod val="50000"/>
                          </a:schemeClr>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7" name="Picture 3" descr="C:\Users\Default.Default-PC\Desktop\3.png">
            <a:hlinkClick r:id="rId2" action="ppaction://hlinksldjump"/>
          </p:cNvPr>
          <p:cNvPicPr>
            <a:picLocks noGrp="1" noChangeAspect="1" noChangeArrowheads="1"/>
          </p:cNvPicPr>
          <p:nvPr>
            <p:ph sz="quarter" idx="1"/>
          </p:nvPr>
        </p:nvPicPr>
        <p:blipFill>
          <a:blip r:embed="rId3" cstate="print"/>
          <a:srcRect/>
          <a:stretch>
            <a:fillRect/>
          </a:stretch>
        </p:blipFill>
        <p:spPr bwMode="auto">
          <a:xfrm>
            <a:off x="395536" y="620688"/>
            <a:ext cx="8280920" cy="5943860"/>
          </a:xfrm>
          <a:prstGeom prst="rect">
            <a:avLst/>
          </a:prstGeom>
          <a:noFill/>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122" name="Picture 2" descr="C:\Users\Default.Default-PC\Desktop\6.png">
            <a:hlinkClick r:id="rId2" action="ppaction://hlinksldjump"/>
          </p:cNvPr>
          <p:cNvPicPr>
            <a:picLocks noGrp="1" noChangeAspect="1" noChangeArrowheads="1"/>
          </p:cNvPicPr>
          <p:nvPr>
            <p:ph sz="quarter" idx="1"/>
          </p:nvPr>
        </p:nvPicPr>
        <p:blipFill>
          <a:blip r:embed="rId3" cstate="print"/>
          <a:srcRect/>
          <a:stretch>
            <a:fillRect/>
          </a:stretch>
        </p:blipFill>
        <p:spPr bwMode="auto">
          <a:xfrm>
            <a:off x="395536" y="620688"/>
            <a:ext cx="8271095" cy="5804619"/>
          </a:xfrm>
          <a:prstGeom prst="rect">
            <a:avLst/>
          </a:prstGeom>
          <a:noFill/>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3074" name="Picture 2" descr="C:\Users\Default.Default-PC\Desktop\7.png">
            <a:hlinkClick r:id="rId2" action="ppaction://hlinksldjump"/>
          </p:cNvPr>
          <p:cNvPicPr>
            <a:picLocks noGrp="1" noChangeAspect="1" noChangeArrowheads="1"/>
          </p:cNvPicPr>
          <p:nvPr>
            <p:ph sz="quarter" idx="1"/>
          </p:nvPr>
        </p:nvPicPr>
        <p:blipFill>
          <a:blip r:embed="rId3" cstate="print"/>
          <a:srcRect/>
          <a:stretch>
            <a:fillRect/>
          </a:stretch>
        </p:blipFill>
        <p:spPr bwMode="auto">
          <a:xfrm>
            <a:off x="251520" y="620688"/>
            <a:ext cx="8399109" cy="5660603"/>
          </a:xfrm>
          <a:prstGeom prst="rect">
            <a:avLst/>
          </a:prstGeo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1" name="Picture 3" descr="C:\Users\Default.Default-PC\Desktop\5.png">
            <a:hlinkClick r:id="rId2" action="ppaction://hlinksldjump"/>
          </p:cNvPr>
          <p:cNvPicPr>
            <a:picLocks noGrp="1" noChangeAspect="1" noChangeArrowheads="1"/>
          </p:cNvPicPr>
          <p:nvPr>
            <p:ph sz="quarter" idx="1"/>
          </p:nvPr>
        </p:nvPicPr>
        <p:blipFill>
          <a:blip r:embed="rId3" cstate="print"/>
          <a:srcRect/>
          <a:stretch>
            <a:fillRect/>
          </a:stretch>
        </p:blipFill>
        <p:spPr bwMode="auto">
          <a:xfrm>
            <a:off x="395536" y="548680"/>
            <a:ext cx="8208912" cy="5932565"/>
          </a:xfrm>
          <a:prstGeom prst="rect">
            <a:avLst/>
          </a:prstGeo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260648"/>
            <a:ext cx="7467600" cy="868958"/>
          </a:xfrm>
        </p:spPr>
        <p:txBody>
          <a:bodyPr/>
          <a:lstStyle/>
          <a:p>
            <a:pPr algn="ctr"/>
            <a:r>
              <a:rPr lang="el-GR" sz="2700" b="1" dirty="0" smtClean="0">
                <a:solidFill>
                  <a:schemeClr val="accent3">
                    <a:lumMod val="50000"/>
                  </a:schemeClr>
                </a:solidFill>
                <a:latin typeface="Comic Sans MS" pitchFamily="66" charset="0"/>
              </a:rPr>
              <a:t>3. </a:t>
            </a:r>
            <a:r>
              <a:rPr lang="el-GR" sz="2700" b="1" dirty="0" err="1" smtClean="0">
                <a:solidFill>
                  <a:schemeClr val="accent3">
                    <a:lumMod val="50000"/>
                  </a:schemeClr>
                </a:solidFill>
                <a:latin typeface="Comic Sans MS" pitchFamily="66" charset="0"/>
              </a:rPr>
              <a:t>Μεθοδολογια</a:t>
            </a:r>
            <a:r>
              <a:rPr lang="el-GR" sz="2700" b="1" dirty="0" smtClean="0">
                <a:solidFill>
                  <a:schemeClr val="accent3">
                    <a:lumMod val="50000"/>
                  </a:schemeClr>
                </a:solidFill>
                <a:latin typeface="Comic Sans MS" pitchFamily="66" charset="0"/>
              </a:rPr>
              <a:t> </a:t>
            </a:r>
            <a:r>
              <a:rPr lang="el-GR" sz="2700" b="1" dirty="0" err="1" smtClean="0">
                <a:solidFill>
                  <a:schemeClr val="accent3">
                    <a:lumMod val="50000"/>
                  </a:schemeClr>
                </a:solidFill>
                <a:latin typeface="Comic Sans MS" pitchFamily="66" charset="0"/>
              </a:rPr>
              <a:t>Ερευνασ</a:t>
            </a:r>
            <a:r>
              <a:rPr lang="en-US" sz="2700" b="1" dirty="0" smtClean="0">
                <a:solidFill>
                  <a:schemeClr val="accent3">
                    <a:lumMod val="50000"/>
                  </a:schemeClr>
                </a:solidFill>
                <a:latin typeface="Comic Sans MS" pitchFamily="66" charset="0"/>
              </a:rPr>
              <a:t> (</a:t>
            </a:r>
            <a:r>
              <a:rPr lang="el-GR" sz="2700" b="1" dirty="0" smtClean="0">
                <a:solidFill>
                  <a:schemeClr val="accent3">
                    <a:lumMod val="50000"/>
                  </a:schemeClr>
                </a:solidFill>
                <a:latin typeface="Comic Sans MS" pitchFamily="66" charset="0"/>
              </a:rPr>
              <a:t>3</a:t>
            </a:r>
            <a:r>
              <a:rPr lang="en-US" sz="2700" b="1" dirty="0" smtClean="0">
                <a:solidFill>
                  <a:schemeClr val="accent3">
                    <a:lumMod val="50000"/>
                  </a:schemeClr>
                </a:solidFill>
                <a:latin typeface="Comic Sans MS" pitchFamily="66" charset="0"/>
              </a:rPr>
              <a:t>/</a:t>
            </a:r>
            <a:r>
              <a:rPr lang="el-GR" sz="2700" b="1" dirty="0" smtClean="0">
                <a:solidFill>
                  <a:schemeClr val="accent3">
                    <a:lumMod val="50000"/>
                  </a:schemeClr>
                </a:solidFill>
                <a:latin typeface="Comic Sans MS" pitchFamily="66" charset="0"/>
              </a:rPr>
              <a:t>3</a:t>
            </a:r>
            <a:r>
              <a:rPr lang="en-US" sz="2700" b="1" dirty="0" smtClean="0">
                <a:solidFill>
                  <a:schemeClr val="accent3">
                    <a:lumMod val="50000"/>
                  </a:schemeClr>
                </a:solidFill>
                <a:latin typeface="Comic Sans MS" pitchFamily="66" charset="0"/>
              </a:rPr>
              <a:t>)</a:t>
            </a:r>
            <a:r>
              <a:rPr lang="en-US" b="1" dirty="0" smtClean="0">
                <a:solidFill>
                  <a:schemeClr val="accent3">
                    <a:lumMod val="50000"/>
                  </a:schemeClr>
                </a:solidFill>
                <a:latin typeface="Comic Sans MS" pitchFamily="66" charset="0"/>
              </a:rPr>
              <a:t/>
            </a:r>
            <a:br>
              <a:rPr lang="en-US" b="1" dirty="0" smtClean="0">
                <a:solidFill>
                  <a:schemeClr val="accent3">
                    <a:lumMod val="50000"/>
                  </a:schemeClr>
                </a:solidFill>
                <a:latin typeface="Comic Sans MS" pitchFamily="66" charset="0"/>
              </a:rPr>
            </a:br>
            <a:r>
              <a:rPr lang="el-GR" sz="2400" b="1" dirty="0" err="1" smtClean="0">
                <a:solidFill>
                  <a:schemeClr val="accent3">
                    <a:lumMod val="50000"/>
                  </a:schemeClr>
                </a:solidFill>
                <a:latin typeface="Comic Sans MS" pitchFamily="66" charset="0"/>
              </a:rPr>
              <a:t>Εκπαιδευτικο</a:t>
            </a:r>
            <a:r>
              <a:rPr lang="el-GR" sz="2400" b="1" dirty="0" smtClean="0">
                <a:solidFill>
                  <a:schemeClr val="accent3">
                    <a:lumMod val="50000"/>
                  </a:schemeClr>
                </a:solidFill>
                <a:latin typeface="Comic Sans MS" pitchFamily="66" charset="0"/>
              </a:rPr>
              <a:t> </a:t>
            </a:r>
            <a:r>
              <a:rPr lang="el-GR" sz="2400" b="1" dirty="0" err="1" smtClean="0">
                <a:solidFill>
                  <a:schemeClr val="accent3">
                    <a:lumMod val="50000"/>
                  </a:schemeClr>
                </a:solidFill>
                <a:latin typeface="Comic Sans MS" pitchFamily="66" charset="0"/>
              </a:rPr>
              <a:t>Λογισμικο</a:t>
            </a:r>
            <a:endParaRPr lang="el-GR" sz="2400" dirty="0"/>
          </a:p>
        </p:txBody>
      </p:sp>
      <p:graphicFrame>
        <p:nvGraphicFramePr>
          <p:cNvPr id="6" name="5 - Θέση περιεχομένου"/>
          <p:cNvGraphicFramePr>
            <a:graphicFrameLocks noGrp="1"/>
          </p:cNvGraphicFramePr>
          <p:nvPr>
            <p:ph sz="quarter" idx="1"/>
          </p:nvPr>
        </p:nvGraphicFramePr>
        <p:xfrm>
          <a:off x="457200" y="1412874"/>
          <a:ext cx="7787208" cy="5256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C:\Users\Default.Default-PC\Desktop\thumbnail_1415431643%3b7.png">
            <a:hlinkClick r:id="rId7"/>
          </p:cNvPr>
          <p:cNvPicPr>
            <a:picLocks noChangeAspect="1" noChangeArrowheads="1"/>
          </p:cNvPicPr>
          <p:nvPr/>
        </p:nvPicPr>
        <p:blipFill>
          <a:blip r:embed="rId8" cstate="print"/>
          <a:srcRect/>
          <a:stretch>
            <a:fillRect/>
          </a:stretch>
        </p:blipFill>
        <p:spPr bwMode="auto">
          <a:xfrm>
            <a:off x="8513812" y="6137197"/>
            <a:ext cx="630188" cy="7208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260648"/>
            <a:ext cx="7467600" cy="868958"/>
          </a:xfrm>
        </p:spPr>
        <p:txBody>
          <a:bodyPr>
            <a:normAutofit fontScale="90000"/>
          </a:bodyPr>
          <a:lstStyle/>
          <a:p>
            <a:pPr algn="ctr"/>
            <a:r>
              <a:rPr lang="el-GR" sz="2800" b="1" dirty="0" smtClean="0">
                <a:solidFill>
                  <a:schemeClr val="accent3">
                    <a:lumMod val="50000"/>
                  </a:schemeClr>
                </a:solidFill>
                <a:latin typeface="Comic Sans MS" pitchFamily="66" charset="0"/>
              </a:rPr>
              <a:t>4. </a:t>
            </a:r>
            <a:r>
              <a:rPr lang="el-GR" sz="2800" b="1" dirty="0" err="1" smtClean="0">
                <a:solidFill>
                  <a:schemeClr val="accent3">
                    <a:lumMod val="50000"/>
                  </a:schemeClr>
                </a:solidFill>
                <a:latin typeface="Comic Sans MS" pitchFamily="66" charset="0"/>
              </a:rPr>
              <a:t>Παρουσιαση</a:t>
            </a:r>
            <a:r>
              <a:rPr lang="el-GR" sz="2800" b="1" dirty="0" smtClean="0">
                <a:solidFill>
                  <a:schemeClr val="accent3">
                    <a:lumMod val="50000"/>
                  </a:schemeClr>
                </a:solidFill>
                <a:latin typeface="Comic Sans MS" pitchFamily="66" charset="0"/>
              </a:rPr>
              <a:t> </a:t>
            </a:r>
            <a:br>
              <a:rPr lang="el-GR" sz="2800" b="1" dirty="0" smtClean="0">
                <a:solidFill>
                  <a:schemeClr val="accent3">
                    <a:lumMod val="50000"/>
                  </a:schemeClr>
                </a:solidFill>
                <a:latin typeface="Comic Sans MS" pitchFamily="66" charset="0"/>
              </a:rPr>
            </a:br>
            <a:r>
              <a:rPr lang="el-GR" sz="2800" b="1" dirty="0" err="1" smtClean="0">
                <a:solidFill>
                  <a:schemeClr val="accent3">
                    <a:lumMod val="50000"/>
                  </a:schemeClr>
                </a:solidFill>
                <a:latin typeface="Comic Sans MS" pitchFamily="66" charset="0"/>
              </a:rPr>
              <a:t>Εκπαιδευτικου</a:t>
            </a:r>
            <a:r>
              <a:rPr lang="el-GR" sz="2800" b="1" dirty="0" smtClean="0">
                <a:solidFill>
                  <a:schemeClr val="accent3">
                    <a:lumMod val="50000"/>
                  </a:schemeClr>
                </a:solidFill>
                <a:latin typeface="Comic Sans MS" pitchFamily="66" charset="0"/>
              </a:rPr>
              <a:t> </a:t>
            </a:r>
            <a:r>
              <a:rPr lang="el-GR" sz="2800" b="1" dirty="0" err="1" smtClean="0">
                <a:solidFill>
                  <a:schemeClr val="accent3">
                    <a:lumMod val="50000"/>
                  </a:schemeClr>
                </a:solidFill>
                <a:latin typeface="Comic Sans MS" pitchFamily="66" charset="0"/>
              </a:rPr>
              <a:t>Λογισμικου</a:t>
            </a:r>
            <a:r>
              <a:rPr lang="el-GR" sz="2800" b="1" dirty="0" smtClean="0">
                <a:solidFill>
                  <a:schemeClr val="accent3">
                    <a:lumMod val="50000"/>
                  </a:schemeClr>
                </a:solidFill>
                <a:latin typeface="Comic Sans MS" pitchFamily="66" charset="0"/>
              </a:rPr>
              <a:t> (1/2)</a:t>
            </a:r>
            <a:endParaRPr lang="el-GR" sz="2400" dirty="0"/>
          </a:p>
        </p:txBody>
      </p:sp>
      <p:pic>
        <p:nvPicPr>
          <p:cNvPr id="4" name="3 - Θέση περιεχομένου" descr="C:\Users\Default.Default-PC\Desktop\Εξώφυλλο.png">
            <a:hlinkClick r:id="rId2"/>
          </p:cNvPr>
          <p:cNvPicPr>
            <a:picLocks noGrp="1"/>
          </p:cNvPicPr>
          <p:nvPr>
            <p:ph sz="quarter" idx="1"/>
          </p:nvPr>
        </p:nvPicPr>
        <p:blipFill>
          <a:blip r:embed="rId3" cstate="print"/>
          <a:srcRect/>
          <a:stretch>
            <a:fillRect/>
          </a:stretch>
        </p:blipFill>
        <p:spPr bwMode="auto">
          <a:xfrm>
            <a:off x="755576" y="1412776"/>
            <a:ext cx="7128792" cy="48965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2800" b="1" dirty="0" smtClean="0">
                <a:solidFill>
                  <a:schemeClr val="accent3">
                    <a:lumMod val="50000"/>
                  </a:schemeClr>
                </a:solidFill>
                <a:latin typeface="Comic Sans MS" pitchFamily="66" charset="0"/>
              </a:rPr>
              <a:t>4. </a:t>
            </a:r>
            <a:r>
              <a:rPr lang="el-GR" sz="2800" b="1" dirty="0" err="1" smtClean="0">
                <a:solidFill>
                  <a:schemeClr val="accent3">
                    <a:lumMod val="50000"/>
                  </a:schemeClr>
                </a:solidFill>
                <a:latin typeface="Comic Sans MS" pitchFamily="66" charset="0"/>
              </a:rPr>
              <a:t>Παρουσιαση</a:t>
            </a:r>
            <a:r>
              <a:rPr lang="el-GR" sz="2800" b="1" dirty="0" smtClean="0">
                <a:solidFill>
                  <a:schemeClr val="accent3">
                    <a:lumMod val="50000"/>
                  </a:schemeClr>
                </a:solidFill>
                <a:latin typeface="Comic Sans MS" pitchFamily="66" charset="0"/>
              </a:rPr>
              <a:t> </a:t>
            </a:r>
            <a:br>
              <a:rPr lang="el-GR" sz="2800" b="1" dirty="0" smtClean="0">
                <a:solidFill>
                  <a:schemeClr val="accent3">
                    <a:lumMod val="50000"/>
                  </a:schemeClr>
                </a:solidFill>
                <a:latin typeface="Comic Sans MS" pitchFamily="66" charset="0"/>
              </a:rPr>
            </a:br>
            <a:r>
              <a:rPr lang="el-GR" sz="2800" b="1" dirty="0" err="1" smtClean="0">
                <a:solidFill>
                  <a:schemeClr val="accent3">
                    <a:lumMod val="50000"/>
                  </a:schemeClr>
                </a:solidFill>
                <a:latin typeface="Comic Sans MS" pitchFamily="66" charset="0"/>
              </a:rPr>
              <a:t>Εκπαιδευτικου</a:t>
            </a:r>
            <a:r>
              <a:rPr lang="el-GR" sz="2800" b="1" dirty="0" smtClean="0">
                <a:solidFill>
                  <a:schemeClr val="accent3">
                    <a:lumMod val="50000"/>
                  </a:schemeClr>
                </a:solidFill>
                <a:latin typeface="Comic Sans MS" pitchFamily="66" charset="0"/>
              </a:rPr>
              <a:t> </a:t>
            </a:r>
            <a:r>
              <a:rPr lang="el-GR" sz="2800" b="1" dirty="0" err="1" smtClean="0">
                <a:solidFill>
                  <a:schemeClr val="accent3">
                    <a:lumMod val="50000"/>
                  </a:schemeClr>
                </a:solidFill>
                <a:latin typeface="Comic Sans MS" pitchFamily="66" charset="0"/>
              </a:rPr>
              <a:t>Λογισμικου</a:t>
            </a:r>
            <a:r>
              <a:rPr lang="el-GR" sz="2800" b="1" dirty="0" smtClean="0">
                <a:solidFill>
                  <a:schemeClr val="accent3">
                    <a:lumMod val="50000"/>
                  </a:schemeClr>
                </a:solidFill>
                <a:latin typeface="Comic Sans MS" pitchFamily="66" charset="0"/>
              </a:rPr>
              <a:t> (2/2)</a:t>
            </a:r>
            <a:endParaRPr lang="el-GR" sz="2800" b="1" dirty="0">
              <a:solidFill>
                <a:schemeClr val="accent3">
                  <a:lumMod val="50000"/>
                </a:schemeClr>
              </a:solidFill>
              <a:latin typeface="Comic Sans MS" pitchFamily="66" charset="0"/>
            </a:endParaRPr>
          </a:p>
        </p:txBody>
      </p:sp>
      <p:sp>
        <p:nvSpPr>
          <p:cNvPr id="3" name="2 - Θέση περιεχομένου"/>
          <p:cNvSpPr>
            <a:spLocks noGrp="1"/>
          </p:cNvSpPr>
          <p:nvPr>
            <p:ph sz="quarter" idx="1"/>
          </p:nvPr>
        </p:nvSpPr>
        <p:spPr>
          <a:xfrm>
            <a:off x="467544" y="1700808"/>
            <a:ext cx="7467600" cy="4773144"/>
          </a:xfrm>
        </p:spPr>
        <p:txBody>
          <a:bodyPr>
            <a:normAutofit lnSpcReduction="10000"/>
          </a:bodyPr>
          <a:lstStyle/>
          <a:p>
            <a:pPr algn="just">
              <a:buFont typeface="Wingdings" pitchFamily="2" charset="2"/>
              <a:buChar char="v"/>
            </a:pPr>
            <a:r>
              <a:rPr lang="el-GR" sz="1600" dirty="0" smtClean="0">
                <a:solidFill>
                  <a:schemeClr val="accent3">
                    <a:lumMod val="50000"/>
                  </a:schemeClr>
                </a:solidFill>
                <a:latin typeface="Comic Sans MS" pitchFamily="66" charset="0"/>
                <a:hlinkClick r:id="rId2" action="ppaction://hlinksldjump"/>
              </a:rPr>
              <a:t>Αρχική προβληματική κατάσταση.</a:t>
            </a:r>
            <a:endParaRPr lang="el-GR" sz="1600" dirty="0" smtClean="0">
              <a:solidFill>
                <a:schemeClr val="accent3">
                  <a:lumMod val="50000"/>
                </a:schemeClr>
              </a:solidFill>
              <a:latin typeface="Comic Sans MS" pitchFamily="66" charset="0"/>
            </a:endParaRPr>
          </a:p>
          <a:p>
            <a:pPr algn="just">
              <a:buNone/>
            </a:pPr>
            <a:endParaRPr lang="el-GR" sz="500" dirty="0" smtClean="0">
              <a:solidFill>
                <a:schemeClr val="accent3">
                  <a:lumMod val="50000"/>
                </a:schemeClr>
              </a:solidFill>
              <a:latin typeface="Comic Sans MS" pitchFamily="66" charset="0"/>
            </a:endParaRPr>
          </a:p>
          <a:p>
            <a:pPr algn="just">
              <a:buFont typeface="Wingdings" pitchFamily="2" charset="2"/>
              <a:buChar char="v"/>
            </a:pPr>
            <a:r>
              <a:rPr lang="el-GR" sz="1600" dirty="0" smtClean="0">
                <a:solidFill>
                  <a:schemeClr val="accent3">
                    <a:lumMod val="50000"/>
                  </a:schemeClr>
                </a:solidFill>
                <a:latin typeface="Comic Sans MS" pitchFamily="66" charset="0"/>
                <a:hlinkClick r:id="rId3" action="ppaction://hlinksldjump"/>
              </a:rPr>
              <a:t>Παρουσίαση των δομικών στοιχείων του επιχειρηματολογικού κειμένου.</a:t>
            </a:r>
            <a:endParaRPr lang="el-GR" sz="1600" dirty="0" smtClean="0">
              <a:solidFill>
                <a:schemeClr val="accent3">
                  <a:lumMod val="50000"/>
                </a:schemeClr>
              </a:solidFill>
              <a:latin typeface="Comic Sans MS" pitchFamily="66" charset="0"/>
            </a:endParaRPr>
          </a:p>
          <a:p>
            <a:pPr algn="ctr">
              <a:lnSpc>
                <a:spcPct val="110000"/>
              </a:lnSpc>
              <a:buNone/>
            </a:pPr>
            <a:r>
              <a:rPr lang="el-GR" sz="1600" dirty="0" smtClean="0">
                <a:solidFill>
                  <a:schemeClr val="accent3">
                    <a:lumMod val="75000"/>
                  </a:schemeClr>
                </a:solidFill>
                <a:latin typeface="Comic Sans MS" pitchFamily="66" charset="0"/>
              </a:rPr>
              <a:t>Λέξεις-κλειδιά, Τρεις Φάσεις διαδικασίας κατανόησης</a:t>
            </a:r>
            <a:r>
              <a:rPr lang="en-US" sz="1600" dirty="0" smtClean="0">
                <a:solidFill>
                  <a:schemeClr val="accent3">
                    <a:lumMod val="75000"/>
                  </a:schemeClr>
                </a:solidFill>
                <a:latin typeface="Comic Sans MS" pitchFamily="66" charset="0"/>
              </a:rPr>
              <a:t>, </a:t>
            </a:r>
            <a:r>
              <a:rPr lang="el-GR" sz="1600" dirty="0" smtClean="0">
                <a:solidFill>
                  <a:schemeClr val="accent3">
                    <a:lumMod val="75000"/>
                  </a:schemeClr>
                </a:solidFill>
                <a:latin typeface="Comic Sans MS" pitchFamily="66" charset="0"/>
              </a:rPr>
              <a:t/>
            </a:r>
            <a:br>
              <a:rPr lang="el-GR" sz="1600" dirty="0" smtClean="0">
                <a:solidFill>
                  <a:schemeClr val="accent3">
                    <a:lumMod val="75000"/>
                  </a:schemeClr>
                </a:solidFill>
                <a:latin typeface="Comic Sans MS" pitchFamily="66" charset="0"/>
              </a:rPr>
            </a:br>
            <a:r>
              <a:rPr lang="el-GR" sz="1600" dirty="0" smtClean="0">
                <a:solidFill>
                  <a:schemeClr val="accent3">
                    <a:lumMod val="75000"/>
                  </a:schemeClr>
                </a:solidFill>
                <a:latin typeface="Comic Sans MS" pitchFamily="66" charset="0"/>
              </a:rPr>
              <a:t>Επίδειξη στρατηγικών, Επικοινωνιακοί παράμετροι</a:t>
            </a:r>
          </a:p>
          <a:p>
            <a:pPr algn="ctr">
              <a:buNone/>
            </a:pPr>
            <a:endParaRPr lang="el-GR" sz="500" dirty="0" smtClean="0">
              <a:solidFill>
                <a:schemeClr val="accent3">
                  <a:lumMod val="50000"/>
                </a:schemeClr>
              </a:solidFill>
              <a:latin typeface="Comic Sans MS" pitchFamily="66" charset="0"/>
            </a:endParaRPr>
          </a:p>
          <a:p>
            <a:pPr algn="just">
              <a:buFont typeface="Wingdings" pitchFamily="2" charset="2"/>
              <a:buChar char="v"/>
            </a:pPr>
            <a:r>
              <a:rPr lang="el-GR" sz="1600" dirty="0" smtClean="0">
                <a:solidFill>
                  <a:schemeClr val="accent3">
                    <a:lumMod val="50000"/>
                  </a:schemeClr>
                </a:solidFill>
                <a:latin typeface="Comic Sans MS" pitchFamily="66" charset="0"/>
                <a:hlinkClick r:id="rId4" action="ppaction://hlinksldjump"/>
              </a:rPr>
              <a:t>Ανάδειξη των επιμέρους στρατηγικών κάθε φάσης ανάγνωσης</a:t>
            </a:r>
            <a:r>
              <a:rPr lang="el-GR" sz="1600" dirty="0" smtClean="0">
                <a:solidFill>
                  <a:schemeClr val="accent3">
                    <a:lumMod val="50000"/>
                  </a:schemeClr>
                </a:solidFill>
                <a:latin typeface="Comic Sans MS" pitchFamily="66" charset="0"/>
              </a:rPr>
              <a:t> με το «μοντέλο» Σπιρτένιος.</a:t>
            </a:r>
          </a:p>
          <a:p>
            <a:pPr algn="just">
              <a:buNone/>
            </a:pPr>
            <a:endParaRPr lang="el-GR" sz="500" dirty="0" smtClean="0">
              <a:solidFill>
                <a:schemeClr val="accent3">
                  <a:lumMod val="50000"/>
                </a:schemeClr>
              </a:solidFill>
              <a:latin typeface="Comic Sans MS" pitchFamily="66" charset="0"/>
            </a:endParaRPr>
          </a:p>
          <a:p>
            <a:pPr algn="just">
              <a:buFont typeface="Wingdings" pitchFamily="2" charset="2"/>
              <a:buChar char="v"/>
            </a:pPr>
            <a:r>
              <a:rPr lang="el-GR" sz="1600" dirty="0" smtClean="0">
                <a:solidFill>
                  <a:schemeClr val="accent3">
                    <a:lumMod val="50000"/>
                  </a:schemeClr>
                </a:solidFill>
                <a:latin typeface="Comic Sans MS" pitchFamily="66" charset="0"/>
                <a:hlinkClick r:id="rId5" action="ppaction://hlinksldjump"/>
              </a:rPr>
              <a:t>Επιλογή μεταξύ ενός καταλόγου 6 κειμένων διαβαθμισμένης δυσκολίας </a:t>
            </a:r>
            <a:r>
              <a:rPr lang="el-GR" sz="1600" dirty="0" smtClean="0">
                <a:solidFill>
                  <a:schemeClr val="accent3">
                    <a:lumMod val="50000"/>
                  </a:schemeClr>
                </a:solidFill>
                <a:latin typeface="Comic Sans MS" pitchFamily="66" charset="0"/>
              </a:rPr>
              <a:t>για εμπλοκή και διαπραγμάτευση.</a:t>
            </a:r>
          </a:p>
          <a:p>
            <a:pPr algn="just">
              <a:buNone/>
            </a:pPr>
            <a:endParaRPr lang="el-GR" sz="500" dirty="0" smtClean="0">
              <a:solidFill>
                <a:schemeClr val="accent3">
                  <a:lumMod val="50000"/>
                </a:schemeClr>
              </a:solidFill>
              <a:latin typeface="Comic Sans MS" pitchFamily="66" charset="0"/>
            </a:endParaRPr>
          </a:p>
          <a:p>
            <a:pPr algn="just">
              <a:buFont typeface="Wingdings" pitchFamily="2" charset="2"/>
              <a:buChar char="v"/>
            </a:pPr>
            <a:r>
              <a:rPr lang="el-GR" sz="1600" dirty="0" smtClean="0">
                <a:solidFill>
                  <a:schemeClr val="accent3">
                    <a:lumMod val="50000"/>
                  </a:schemeClr>
                </a:solidFill>
                <a:latin typeface="Comic Sans MS" pitchFamily="66" charset="0"/>
                <a:hlinkClick r:id="rId6" action="ppaction://hlinksldjump"/>
              </a:rPr>
              <a:t>Ενασχόληση με δραστηριότητες καλλιέργειας γνωστικών και μεταγνωστικών δεξιοτήτων κατανόησης.</a:t>
            </a:r>
            <a:endParaRPr lang="el-GR" sz="1600" dirty="0" smtClean="0">
              <a:solidFill>
                <a:schemeClr val="accent3">
                  <a:lumMod val="50000"/>
                </a:schemeClr>
              </a:solidFill>
              <a:latin typeface="Comic Sans MS" pitchFamily="66" charset="0"/>
            </a:endParaRPr>
          </a:p>
          <a:p>
            <a:pPr algn="just">
              <a:buNone/>
            </a:pPr>
            <a:endParaRPr lang="el-GR" sz="500" dirty="0" smtClean="0">
              <a:solidFill>
                <a:schemeClr val="accent3">
                  <a:lumMod val="50000"/>
                </a:schemeClr>
              </a:solidFill>
              <a:latin typeface="Comic Sans MS" pitchFamily="66" charset="0"/>
            </a:endParaRPr>
          </a:p>
          <a:p>
            <a:pPr algn="just">
              <a:buFont typeface="Wingdings" pitchFamily="2" charset="2"/>
              <a:buChar char="v"/>
            </a:pPr>
            <a:r>
              <a:rPr lang="el-GR" sz="1600" dirty="0" smtClean="0">
                <a:solidFill>
                  <a:schemeClr val="accent3">
                    <a:lumMod val="50000"/>
                  </a:schemeClr>
                </a:solidFill>
                <a:latin typeface="Comic Sans MS" pitchFamily="66" charset="0"/>
                <a:hlinkClick r:id="rId7" action="ppaction://hlinksldjump"/>
              </a:rPr>
              <a:t>Τελικός έλεγχος κατανόησης για αναστοχασμό και </a:t>
            </a:r>
            <a:r>
              <a:rPr lang="el-GR" sz="1600" dirty="0" err="1" smtClean="0">
                <a:solidFill>
                  <a:schemeClr val="accent3">
                    <a:lumMod val="50000"/>
                  </a:schemeClr>
                </a:solidFill>
                <a:latin typeface="Comic Sans MS" pitchFamily="66" charset="0"/>
                <a:hlinkClick r:id="rId7" action="ppaction://hlinksldjump"/>
              </a:rPr>
              <a:t>αυτοαξιολόγηση</a:t>
            </a:r>
            <a:r>
              <a:rPr lang="el-GR" sz="1600" dirty="0" smtClean="0">
                <a:solidFill>
                  <a:schemeClr val="accent3">
                    <a:lumMod val="50000"/>
                  </a:schemeClr>
                </a:solidFill>
                <a:latin typeface="Comic Sans MS" pitchFamily="66" charset="0"/>
                <a:hlinkClick r:id="rId7" action="ppaction://hlinksldjump"/>
              </a:rPr>
              <a:t>.</a:t>
            </a:r>
            <a:endParaRPr lang="el-GR" sz="1600" dirty="0" smtClean="0">
              <a:solidFill>
                <a:schemeClr val="accent3">
                  <a:lumMod val="50000"/>
                </a:schemeClr>
              </a:solidFill>
              <a:latin typeface="Comic Sans MS" pitchFamily="66" charset="0"/>
            </a:endParaRPr>
          </a:p>
          <a:p>
            <a:pPr algn="just">
              <a:buNone/>
            </a:pPr>
            <a:endParaRPr lang="el-GR" sz="500" dirty="0" smtClean="0">
              <a:solidFill>
                <a:schemeClr val="accent3">
                  <a:lumMod val="50000"/>
                </a:schemeClr>
              </a:solidFill>
              <a:latin typeface="Comic Sans MS" pitchFamily="66" charset="0"/>
            </a:endParaRPr>
          </a:p>
          <a:p>
            <a:pPr algn="just">
              <a:buFont typeface="Wingdings" pitchFamily="2" charset="2"/>
              <a:buChar char="v"/>
            </a:pPr>
            <a:r>
              <a:rPr lang="el-GR" sz="1600" dirty="0" smtClean="0">
                <a:solidFill>
                  <a:schemeClr val="accent3">
                    <a:lumMod val="50000"/>
                  </a:schemeClr>
                </a:solidFill>
                <a:latin typeface="Comic Sans MS" pitchFamily="66" charset="0"/>
              </a:rPr>
              <a:t>Επιπλέον δυνατότητες</a:t>
            </a:r>
          </a:p>
          <a:p>
            <a:pPr algn="ctr">
              <a:buNone/>
            </a:pPr>
            <a:r>
              <a:rPr lang="el-GR" sz="1600" dirty="0" smtClean="0">
                <a:solidFill>
                  <a:schemeClr val="accent3">
                    <a:lumMod val="75000"/>
                  </a:schemeClr>
                </a:solidFill>
                <a:latin typeface="Comic Sans MS" pitchFamily="66" charset="0"/>
              </a:rPr>
              <a:t>Σημειωματάριο, Επικοινωνία, </a:t>
            </a:r>
            <a:r>
              <a:rPr lang="el-GR" sz="1600" dirty="0" smtClean="0">
                <a:solidFill>
                  <a:schemeClr val="accent3">
                    <a:lumMod val="75000"/>
                  </a:schemeClr>
                </a:solidFill>
                <a:latin typeface="Comic Sans MS" pitchFamily="66" charset="0"/>
                <a:hlinkClick r:id="rId8" action="ppaction://hlinksldjump"/>
              </a:rPr>
              <a:t>Κόμικς</a:t>
            </a:r>
            <a:endParaRPr lang="el-GR" sz="1600" dirty="0" smtClean="0">
              <a:solidFill>
                <a:schemeClr val="accent3">
                  <a:lumMod val="75000"/>
                </a:schemeClr>
              </a:solidFill>
              <a:latin typeface="Comic Sans MS" pitchFamily="66" charset="0"/>
            </a:endParaRPr>
          </a:p>
        </p:txBody>
      </p:sp>
      <p:pic>
        <p:nvPicPr>
          <p:cNvPr id="6" name="Picture 2" descr="C:\Users\Default.Default-PC\Desktop\thumbnail_1415431643%3b7.png">
            <a:hlinkClick r:id="rId9"/>
          </p:cNvPr>
          <p:cNvPicPr>
            <a:picLocks noChangeAspect="1" noChangeArrowheads="1"/>
          </p:cNvPicPr>
          <p:nvPr/>
        </p:nvPicPr>
        <p:blipFill>
          <a:blip r:embed="rId10" cstate="print"/>
          <a:srcRect/>
          <a:stretch>
            <a:fillRect/>
          </a:stretch>
        </p:blipFill>
        <p:spPr bwMode="auto">
          <a:xfrm>
            <a:off x="8513812" y="6137197"/>
            <a:ext cx="630188" cy="720803"/>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 calcmode="lin" valueType="num">
                                      <p:cBhvr additive="base">
                                        <p:cTn id="49"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anim calcmode="lin" valueType="num">
                                      <p:cBhvr additive="base">
                                        <p:cTn id="55"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6" dur="10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4" end="14"/>
                                            </p:txEl>
                                          </p:spTgt>
                                        </p:tgtEl>
                                        <p:attrNameLst>
                                          <p:attrName>style.visibility</p:attrName>
                                        </p:attrNameLst>
                                      </p:cBhvr>
                                      <p:to>
                                        <p:strVal val="visible"/>
                                      </p:to>
                                    </p:set>
                                    <p:anim calcmode="lin" valueType="num">
                                      <p:cBhvr additive="base">
                                        <p:cTn id="61"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62" dur="10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098" name="Picture 2" descr="C:\Users\Default.Default-PC\Desktop\1.png">
            <a:hlinkClick r:id="rId2" action="ppaction://hlinksldjump"/>
          </p:cNvPr>
          <p:cNvPicPr>
            <a:picLocks noGrp="1" noChangeAspect="1" noChangeArrowheads="1"/>
          </p:cNvPicPr>
          <p:nvPr>
            <p:ph sz="quarter" idx="1"/>
          </p:nvPr>
        </p:nvPicPr>
        <p:blipFill>
          <a:blip r:embed="rId3" cstate="print"/>
          <a:srcRect/>
          <a:stretch>
            <a:fillRect/>
          </a:stretch>
        </p:blipFill>
        <p:spPr bwMode="auto">
          <a:xfrm>
            <a:off x="323528" y="692696"/>
            <a:ext cx="8280920" cy="5709282"/>
          </a:xfrm>
          <a:prstGeom prst="rect">
            <a:avLst/>
          </a:prstGeo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8" name="Picture 4" descr="C:\Users\Default.Default-PC\Desktop\10.png">
            <a:hlinkClick r:id="rId2" action="ppaction://hlinksldjump"/>
          </p:cNvPr>
          <p:cNvPicPr>
            <a:picLocks noGrp="1" noChangeAspect="1" noChangeArrowheads="1"/>
          </p:cNvPicPr>
          <p:nvPr>
            <p:ph sz="quarter" idx="1"/>
          </p:nvPr>
        </p:nvPicPr>
        <p:blipFill>
          <a:blip r:embed="rId3" cstate="print"/>
          <a:srcRect/>
          <a:stretch>
            <a:fillRect/>
          </a:stretch>
        </p:blipFill>
        <p:spPr bwMode="auto">
          <a:xfrm>
            <a:off x="395536" y="620688"/>
            <a:ext cx="8167084" cy="5948635"/>
          </a:xfrm>
          <a:prstGeom prst="rect">
            <a:avLst/>
          </a:prstGeo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descr="C:\Users\Default.Default-PC\Desktop\11.png">
            <a:hlinkClick r:id="rId2" action="ppaction://hlinksldjump"/>
          </p:cNvPr>
          <p:cNvPicPr>
            <a:picLocks noGrp="1" noChangeAspect="1" noChangeArrowheads="1"/>
          </p:cNvPicPr>
          <p:nvPr>
            <p:ph sz="quarter" idx="1"/>
          </p:nvPr>
        </p:nvPicPr>
        <p:blipFill>
          <a:blip r:embed="rId3" cstate="print"/>
          <a:srcRect/>
          <a:stretch>
            <a:fillRect/>
          </a:stretch>
        </p:blipFill>
        <p:spPr bwMode="auto">
          <a:xfrm>
            <a:off x="457200" y="692696"/>
            <a:ext cx="8147248" cy="5826881"/>
          </a:xfrm>
          <a:prstGeom prst="rect">
            <a:avLst/>
          </a:prstGeom>
          <a:noFill/>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16632"/>
            <a:ext cx="7467600" cy="850106"/>
          </a:xfrm>
        </p:spPr>
        <p:txBody>
          <a:bodyPr/>
          <a:lstStyle/>
          <a:p>
            <a:pPr algn="ctr"/>
            <a:r>
              <a:rPr lang="el-GR" b="1" dirty="0" err="1" smtClean="0">
                <a:solidFill>
                  <a:schemeClr val="accent3">
                    <a:lumMod val="50000"/>
                  </a:schemeClr>
                </a:solidFill>
                <a:latin typeface="Comic Sans MS" pitchFamily="66" charset="0"/>
              </a:rPr>
              <a:t>Δομη</a:t>
            </a:r>
            <a:r>
              <a:rPr lang="el-GR" b="1" dirty="0" smtClean="0">
                <a:solidFill>
                  <a:schemeClr val="accent3">
                    <a:lumMod val="50000"/>
                  </a:schemeClr>
                </a:solidFill>
                <a:latin typeface="Comic Sans MS" pitchFamily="66" charset="0"/>
              </a:rPr>
              <a:t> </a:t>
            </a:r>
            <a:r>
              <a:rPr lang="el-GR" b="1" dirty="0" err="1" smtClean="0">
                <a:solidFill>
                  <a:schemeClr val="accent3">
                    <a:lumMod val="50000"/>
                  </a:schemeClr>
                </a:solidFill>
                <a:latin typeface="Comic Sans MS" pitchFamily="66" charset="0"/>
              </a:rPr>
              <a:t>Παρουσιασησ</a:t>
            </a:r>
            <a:endParaRPr lang="el-GR" b="1" dirty="0">
              <a:solidFill>
                <a:schemeClr val="accent3">
                  <a:lumMod val="50000"/>
                </a:schemeClr>
              </a:solidFill>
              <a:latin typeface="Comic Sans MS" pitchFamily="66" charset="0"/>
            </a:endParaRPr>
          </a:p>
        </p:txBody>
      </p:sp>
      <p:sp>
        <p:nvSpPr>
          <p:cNvPr id="3" name="2 - Θέση περιεχομένου"/>
          <p:cNvSpPr>
            <a:spLocks noGrp="1"/>
          </p:cNvSpPr>
          <p:nvPr>
            <p:ph sz="quarter" idx="1"/>
          </p:nvPr>
        </p:nvSpPr>
        <p:spPr>
          <a:xfrm>
            <a:off x="395536" y="1340768"/>
            <a:ext cx="7467600" cy="5133184"/>
          </a:xfrm>
        </p:spPr>
        <p:txBody>
          <a:bodyPr>
            <a:normAutofit/>
          </a:bodyPr>
          <a:lstStyle/>
          <a:p>
            <a:pPr>
              <a:buFont typeface="Wingdings" pitchFamily="2" charset="2"/>
              <a:buChar char="v"/>
            </a:pPr>
            <a:r>
              <a:rPr lang="el-GR" sz="2000" b="1" dirty="0" smtClean="0">
                <a:solidFill>
                  <a:schemeClr val="accent3">
                    <a:lumMod val="50000"/>
                  </a:schemeClr>
                </a:solidFill>
                <a:latin typeface="Comic Sans MS" pitchFamily="66" charset="0"/>
              </a:rPr>
              <a:t>1. Ερευνητικό πλαίσιο</a:t>
            </a:r>
          </a:p>
          <a:p>
            <a:pPr>
              <a:buNone/>
            </a:pPr>
            <a:endParaRPr lang="el-GR" sz="1000" b="1" dirty="0" smtClean="0">
              <a:solidFill>
                <a:schemeClr val="accent3">
                  <a:lumMod val="50000"/>
                </a:schemeClr>
              </a:solidFill>
              <a:latin typeface="Comic Sans MS" pitchFamily="66" charset="0"/>
            </a:endParaRPr>
          </a:p>
          <a:p>
            <a:pPr>
              <a:buFont typeface="Wingdings" pitchFamily="2" charset="2"/>
              <a:buChar char="v"/>
            </a:pPr>
            <a:r>
              <a:rPr lang="el-GR" sz="2000" b="1" dirty="0" smtClean="0">
                <a:solidFill>
                  <a:schemeClr val="accent3">
                    <a:lumMod val="50000"/>
                  </a:schemeClr>
                </a:solidFill>
                <a:latin typeface="Comic Sans MS" pitchFamily="66" charset="0"/>
              </a:rPr>
              <a:t>2. Θεωρητικό πλαίσιο</a:t>
            </a:r>
          </a:p>
          <a:p>
            <a:pPr>
              <a:buNone/>
            </a:pPr>
            <a:r>
              <a:rPr lang="el-GR" sz="2000" dirty="0" smtClean="0">
                <a:solidFill>
                  <a:schemeClr val="accent3">
                    <a:lumMod val="50000"/>
                  </a:schemeClr>
                </a:solidFill>
                <a:latin typeface="Comic Sans MS" pitchFamily="66" charset="0"/>
              </a:rPr>
              <a:t>Επεξήγηση βασικών όρων</a:t>
            </a:r>
            <a:br>
              <a:rPr lang="el-GR" sz="2000" dirty="0" smtClean="0">
                <a:solidFill>
                  <a:schemeClr val="accent3">
                    <a:lumMod val="50000"/>
                  </a:schemeClr>
                </a:solidFill>
                <a:latin typeface="Comic Sans MS" pitchFamily="66" charset="0"/>
              </a:rPr>
            </a:br>
            <a:endParaRPr lang="el-GR" sz="1000" dirty="0" smtClean="0">
              <a:solidFill>
                <a:schemeClr val="accent3">
                  <a:lumMod val="50000"/>
                </a:schemeClr>
              </a:solidFill>
              <a:latin typeface="Comic Sans MS" pitchFamily="66" charset="0"/>
            </a:endParaRPr>
          </a:p>
          <a:p>
            <a:pPr>
              <a:buFont typeface="Wingdings" pitchFamily="2" charset="2"/>
              <a:buChar char="v"/>
            </a:pPr>
            <a:r>
              <a:rPr lang="el-GR" sz="2000" b="1" dirty="0" smtClean="0">
                <a:solidFill>
                  <a:schemeClr val="accent3">
                    <a:lumMod val="50000"/>
                  </a:schemeClr>
                </a:solidFill>
                <a:latin typeface="Comic Sans MS" pitchFamily="66" charset="0"/>
              </a:rPr>
              <a:t>3. Μεθοδολογία έρευνας</a:t>
            </a:r>
          </a:p>
          <a:p>
            <a:pPr>
              <a:buNone/>
            </a:pPr>
            <a:endParaRPr lang="el-GR" sz="1000" b="1" dirty="0" smtClean="0">
              <a:solidFill>
                <a:schemeClr val="accent3">
                  <a:lumMod val="50000"/>
                </a:schemeClr>
              </a:solidFill>
              <a:latin typeface="Comic Sans MS" pitchFamily="66" charset="0"/>
            </a:endParaRPr>
          </a:p>
          <a:p>
            <a:pPr>
              <a:buFont typeface="Wingdings" pitchFamily="2" charset="2"/>
              <a:buChar char="v"/>
            </a:pPr>
            <a:r>
              <a:rPr lang="el-GR" sz="2000" b="1" dirty="0" smtClean="0">
                <a:solidFill>
                  <a:schemeClr val="accent3">
                    <a:lumMod val="50000"/>
                  </a:schemeClr>
                </a:solidFill>
                <a:latin typeface="Comic Sans MS" pitchFamily="66" charset="0"/>
              </a:rPr>
              <a:t>4. Παρουσίαση εκπαιδευτικού λογισμικού</a:t>
            </a:r>
          </a:p>
          <a:p>
            <a:pPr>
              <a:buNone/>
            </a:pPr>
            <a:endParaRPr lang="el-GR" sz="1000" b="1" dirty="0" smtClean="0">
              <a:solidFill>
                <a:schemeClr val="accent3">
                  <a:lumMod val="50000"/>
                </a:schemeClr>
              </a:solidFill>
              <a:latin typeface="Comic Sans MS" pitchFamily="66" charset="0"/>
            </a:endParaRPr>
          </a:p>
          <a:p>
            <a:pPr>
              <a:buFont typeface="Wingdings" pitchFamily="2" charset="2"/>
              <a:buChar char="v"/>
            </a:pPr>
            <a:r>
              <a:rPr lang="el-GR" sz="2000" b="1" dirty="0" smtClean="0">
                <a:solidFill>
                  <a:schemeClr val="accent3">
                    <a:lumMod val="50000"/>
                  </a:schemeClr>
                </a:solidFill>
                <a:latin typeface="Comic Sans MS" pitchFamily="66" charset="0"/>
              </a:rPr>
              <a:t>5. Αποτελέσματα έρευνας</a:t>
            </a:r>
          </a:p>
          <a:p>
            <a:pPr>
              <a:buNone/>
            </a:pPr>
            <a:endParaRPr lang="el-GR" sz="1000" b="1" dirty="0" smtClean="0">
              <a:solidFill>
                <a:schemeClr val="accent3">
                  <a:lumMod val="50000"/>
                </a:schemeClr>
              </a:solidFill>
              <a:latin typeface="Comic Sans MS" pitchFamily="66" charset="0"/>
            </a:endParaRPr>
          </a:p>
          <a:p>
            <a:pPr>
              <a:buFont typeface="Wingdings" pitchFamily="2" charset="2"/>
              <a:buChar char="v"/>
            </a:pPr>
            <a:r>
              <a:rPr lang="el-GR" sz="2000" b="1" dirty="0" smtClean="0">
                <a:solidFill>
                  <a:schemeClr val="accent3">
                    <a:lumMod val="50000"/>
                  </a:schemeClr>
                </a:solidFill>
                <a:latin typeface="Comic Sans MS" pitchFamily="66" charset="0"/>
              </a:rPr>
              <a:t>6. Συμπεράσματα</a:t>
            </a:r>
          </a:p>
          <a:p>
            <a:pPr>
              <a:buFont typeface="Wingdings" pitchFamily="2" charset="2"/>
              <a:buChar char="v"/>
            </a:pPr>
            <a:endParaRPr lang="el-GR" sz="1000" b="1" dirty="0" smtClean="0">
              <a:solidFill>
                <a:schemeClr val="accent3">
                  <a:lumMod val="50000"/>
                </a:schemeClr>
              </a:solidFill>
              <a:latin typeface="Comic Sans MS" pitchFamily="66" charset="0"/>
            </a:endParaRPr>
          </a:p>
          <a:p>
            <a:pPr>
              <a:buFont typeface="Wingdings" pitchFamily="2" charset="2"/>
              <a:buChar char="v"/>
            </a:pPr>
            <a:r>
              <a:rPr lang="el-GR" sz="2000" b="1" dirty="0" smtClean="0">
                <a:solidFill>
                  <a:schemeClr val="accent3">
                    <a:lumMod val="50000"/>
                  </a:schemeClr>
                </a:solidFill>
                <a:latin typeface="Comic Sans MS" pitchFamily="66" charset="0"/>
              </a:rPr>
              <a:t>7. Περιορισμοί έρευνας</a:t>
            </a:r>
          </a:p>
          <a:p>
            <a:pPr>
              <a:buFont typeface="Wingdings" pitchFamily="2" charset="2"/>
              <a:buChar char="v"/>
            </a:pPr>
            <a:endParaRPr lang="el-GR" sz="1000" b="1" dirty="0" smtClean="0">
              <a:solidFill>
                <a:schemeClr val="accent3">
                  <a:lumMod val="50000"/>
                </a:schemeClr>
              </a:solidFill>
              <a:latin typeface="Comic Sans MS" pitchFamily="66" charset="0"/>
            </a:endParaRPr>
          </a:p>
          <a:p>
            <a:pPr>
              <a:buFont typeface="Wingdings" pitchFamily="2" charset="2"/>
              <a:buChar char="v"/>
            </a:pPr>
            <a:r>
              <a:rPr lang="el-GR" sz="2000" b="1" dirty="0" smtClean="0">
                <a:solidFill>
                  <a:schemeClr val="accent3">
                    <a:lumMod val="50000"/>
                  </a:schemeClr>
                </a:solidFill>
                <a:latin typeface="Comic Sans MS" pitchFamily="66" charset="0"/>
              </a:rPr>
              <a:t>8. Προτάσεις </a:t>
            </a:r>
          </a:p>
          <a:p>
            <a:pPr>
              <a:buFont typeface="Wingdings" pitchFamily="2" charset="2"/>
              <a:buChar char="v"/>
            </a:pPr>
            <a:endParaRPr lang="el-GR" sz="1000" b="1" dirty="0" smtClean="0">
              <a:solidFill>
                <a:schemeClr val="accent3">
                  <a:lumMod val="50000"/>
                </a:schemeClr>
              </a:solidFill>
              <a:latin typeface="Comic Sans MS" pitchFamily="66" charset="0"/>
            </a:endParaRPr>
          </a:p>
          <a:p>
            <a:endParaRPr lang="el-GR" dirty="0"/>
          </a:p>
        </p:txBody>
      </p:sp>
      <p:pic>
        <p:nvPicPr>
          <p:cNvPr id="113666" name="Picture 2" descr="C:\Users\Default.Default-PC\Desktop\project_structure_v01.png"/>
          <p:cNvPicPr>
            <a:picLocks noChangeAspect="1" noChangeArrowheads="1"/>
          </p:cNvPicPr>
          <p:nvPr/>
        </p:nvPicPr>
        <p:blipFill>
          <a:blip r:embed="rId3" cstate="print"/>
          <a:srcRect/>
          <a:stretch>
            <a:fillRect/>
          </a:stretch>
        </p:blipFill>
        <p:spPr bwMode="auto">
          <a:xfrm rot="338997">
            <a:off x="6156176" y="2780928"/>
            <a:ext cx="2105252" cy="21030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 calcmode="lin" valueType="num">
                                      <p:cBhvr additive="base">
                                        <p:cTn id="55"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6" dur="10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4" end="14"/>
                                            </p:txEl>
                                          </p:spTgt>
                                        </p:tgtEl>
                                        <p:attrNameLst>
                                          <p:attrName>style.visibility</p:attrName>
                                        </p:attrNameLst>
                                      </p:cBhvr>
                                      <p:to>
                                        <p:strVal val="visible"/>
                                      </p:to>
                                    </p:set>
                                    <p:anim calcmode="lin" valueType="num">
                                      <p:cBhvr additive="base">
                                        <p:cTn id="61"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62" dur="10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4" name="Picture 2" descr="C:\Users\Default.Default-PC\Desktop\12.png">
            <a:hlinkClick r:id="rId2" action="ppaction://hlinksldjump"/>
          </p:cNvPr>
          <p:cNvPicPr>
            <a:picLocks noGrp="1" noChangeAspect="1" noChangeArrowheads="1"/>
          </p:cNvPicPr>
          <p:nvPr>
            <p:ph sz="quarter" idx="1"/>
          </p:nvPr>
        </p:nvPicPr>
        <p:blipFill>
          <a:blip r:embed="rId3" cstate="print"/>
          <a:srcRect/>
          <a:stretch>
            <a:fillRect/>
          </a:stretch>
        </p:blipFill>
        <p:spPr bwMode="auto">
          <a:xfrm>
            <a:off x="395536" y="692696"/>
            <a:ext cx="8208912" cy="5826882"/>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098" name="Picture 2" descr="C:\Users\Default.Default-PC\Desktop\13.png">
            <a:hlinkClick r:id="rId2" action="ppaction://hlinksldjump"/>
          </p:cNvPr>
          <p:cNvPicPr>
            <a:picLocks noGrp="1" noChangeAspect="1" noChangeArrowheads="1"/>
          </p:cNvPicPr>
          <p:nvPr>
            <p:ph sz="quarter" idx="1"/>
          </p:nvPr>
        </p:nvPicPr>
        <p:blipFill>
          <a:blip r:embed="rId3" cstate="print"/>
          <a:srcRect/>
          <a:stretch>
            <a:fillRect/>
          </a:stretch>
        </p:blipFill>
        <p:spPr bwMode="auto">
          <a:xfrm>
            <a:off x="539552" y="692696"/>
            <a:ext cx="8064896" cy="5760641"/>
          </a:xfrm>
          <a:prstGeom prst="rect">
            <a:avLst/>
          </a:prstGeom>
          <a:noFill/>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123" name="Picture 3" descr="C:\Users\Default.Default-PC\Desktop\15.png">
            <a:hlinkClick r:id="rId2" action="ppaction://hlinksldjump"/>
          </p:cNvPr>
          <p:cNvPicPr>
            <a:picLocks noGrp="1" noChangeAspect="1" noChangeArrowheads="1"/>
          </p:cNvPicPr>
          <p:nvPr>
            <p:ph sz="quarter" idx="1"/>
          </p:nvPr>
        </p:nvPicPr>
        <p:blipFill>
          <a:blip r:embed="rId3" cstate="print"/>
          <a:srcRect/>
          <a:stretch>
            <a:fillRect/>
          </a:stretch>
        </p:blipFill>
        <p:spPr bwMode="auto">
          <a:xfrm>
            <a:off x="395536" y="764704"/>
            <a:ext cx="8143081" cy="5688632"/>
          </a:xfrm>
          <a:prstGeom prst="rect">
            <a:avLst/>
          </a:prstGeom>
          <a:noFill/>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6146" name="Picture 2" descr="C:\Users\Default.Default-PC\Desktop\14.png">
            <a:hlinkClick r:id="rId2" action="ppaction://hlinksldjump"/>
          </p:cNvPr>
          <p:cNvPicPr>
            <a:picLocks noGrp="1" noChangeAspect="1" noChangeArrowheads="1"/>
          </p:cNvPicPr>
          <p:nvPr>
            <p:ph sz="quarter" idx="1"/>
          </p:nvPr>
        </p:nvPicPr>
        <p:blipFill>
          <a:blip r:embed="rId3" cstate="print"/>
          <a:srcRect/>
          <a:stretch>
            <a:fillRect/>
          </a:stretch>
        </p:blipFill>
        <p:spPr bwMode="auto">
          <a:xfrm>
            <a:off x="457199" y="764704"/>
            <a:ext cx="8015067" cy="5544616"/>
          </a:xfrm>
          <a:prstGeom prst="rect">
            <a:avLst/>
          </a:prstGeo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27584" y="188640"/>
            <a:ext cx="7467600" cy="580926"/>
          </a:xfrm>
        </p:spPr>
        <p:txBody>
          <a:bodyPr/>
          <a:lstStyle/>
          <a:p>
            <a:pPr algn="ctr"/>
            <a:r>
              <a:rPr lang="el-GR" b="1" dirty="0" smtClean="0">
                <a:solidFill>
                  <a:schemeClr val="accent3">
                    <a:lumMod val="50000"/>
                  </a:schemeClr>
                </a:solidFill>
                <a:latin typeface="Comic Sans MS" pitchFamily="66" charset="0"/>
              </a:rPr>
              <a:t>5. </a:t>
            </a:r>
            <a:r>
              <a:rPr lang="el-GR" b="1" dirty="0" err="1" smtClean="0">
                <a:solidFill>
                  <a:schemeClr val="accent3">
                    <a:lumMod val="50000"/>
                  </a:schemeClr>
                </a:solidFill>
                <a:latin typeface="Comic Sans MS" pitchFamily="66" charset="0"/>
              </a:rPr>
              <a:t>Αποτελεσματα</a:t>
            </a:r>
            <a:r>
              <a:rPr lang="el-GR" b="1" dirty="0" smtClean="0">
                <a:solidFill>
                  <a:schemeClr val="accent3">
                    <a:lumMod val="50000"/>
                  </a:schemeClr>
                </a:solidFill>
                <a:latin typeface="Comic Sans MS" pitchFamily="66" charset="0"/>
              </a:rPr>
              <a:t> </a:t>
            </a:r>
            <a:r>
              <a:rPr lang="el-GR" b="1" dirty="0" err="1" smtClean="0">
                <a:solidFill>
                  <a:schemeClr val="accent3">
                    <a:lumMod val="50000"/>
                  </a:schemeClr>
                </a:solidFill>
                <a:latin typeface="Comic Sans MS" pitchFamily="66" charset="0"/>
              </a:rPr>
              <a:t>Ερευνασ</a:t>
            </a:r>
            <a:r>
              <a:rPr lang="el-GR" b="1" dirty="0" smtClean="0">
                <a:solidFill>
                  <a:schemeClr val="accent3">
                    <a:lumMod val="50000"/>
                  </a:schemeClr>
                </a:solidFill>
                <a:latin typeface="Comic Sans MS" pitchFamily="66" charset="0"/>
              </a:rPr>
              <a:t> (1/</a:t>
            </a:r>
            <a:r>
              <a:rPr lang="en-US" b="1" dirty="0" smtClean="0">
                <a:solidFill>
                  <a:schemeClr val="accent3">
                    <a:lumMod val="50000"/>
                  </a:schemeClr>
                </a:solidFill>
                <a:latin typeface="Comic Sans MS" pitchFamily="66" charset="0"/>
              </a:rPr>
              <a:t>9</a:t>
            </a:r>
            <a:r>
              <a:rPr lang="el-GR" b="1" dirty="0" smtClean="0">
                <a:solidFill>
                  <a:schemeClr val="accent3">
                    <a:lumMod val="50000"/>
                  </a:schemeClr>
                </a:solidFill>
                <a:latin typeface="Comic Sans MS" pitchFamily="66" charset="0"/>
              </a:rPr>
              <a:t>) </a:t>
            </a:r>
            <a:endParaRPr lang="el-GR" b="1" dirty="0">
              <a:solidFill>
                <a:schemeClr val="accent3">
                  <a:lumMod val="50000"/>
                </a:schemeClr>
              </a:solidFill>
              <a:latin typeface="Comic Sans MS" pitchFamily="66" charset="0"/>
            </a:endParaRPr>
          </a:p>
        </p:txBody>
      </p:sp>
      <p:sp>
        <p:nvSpPr>
          <p:cNvPr id="3" name="2 - Θέση περιεχομένου"/>
          <p:cNvSpPr>
            <a:spLocks noGrp="1"/>
          </p:cNvSpPr>
          <p:nvPr>
            <p:ph sz="quarter" idx="1"/>
          </p:nvPr>
        </p:nvSpPr>
        <p:spPr>
          <a:xfrm>
            <a:off x="467544" y="1940840"/>
            <a:ext cx="7920880" cy="4917160"/>
          </a:xfrm>
        </p:spPr>
        <p:txBody>
          <a:bodyPr>
            <a:normAutofit fontScale="92500" lnSpcReduction="10000"/>
          </a:bodyPr>
          <a:lstStyle/>
          <a:p>
            <a:pPr algn="just">
              <a:buFont typeface="Wingdings" pitchFamily="2" charset="2"/>
              <a:buChar char="v"/>
            </a:pPr>
            <a:r>
              <a:rPr lang="el-GR" sz="1700" dirty="0" smtClean="0">
                <a:solidFill>
                  <a:schemeClr val="accent3">
                    <a:lumMod val="50000"/>
                  </a:schemeClr>
                </a:solidFill>
                <a:latin typeface="Comic Sans MS" pitchFamily="66" charset="0"/>
              </a:rPr>
              <a:t>«Ο Σπιρτένιος στη χώρα της Κατανόησης» συνιστά ένα εκπαιδευτικό λογισμικό άρτιο τεχνολογικά και ιδιαίτερα λειτουργικό για την πληθυσμιακά ομάδα, την οποία απευθυνόταν.</a:t>
            </a:r>
          </a:p>
          <a:p>
            <a:pPr algn="just">
              <a:buNone/>
            </a:pPr>
            <a:endParaRPr lang="el-GR" sz="500" dirty="0" smtClean="0">
              <a:solidFill>
                <a:schemeClr val="accent3">
                  <a:lumMod val="50000"/>
                </a:schemeClr>
              </a:solidFill>
              <a:latin typeface="Comic Sans MS" pitchFamily="66" charset="0"/>
            </a:endParaRPr>
          </a:p>
          <a:p>
            <a:pPr algn="just">
              <a:buFont typeface="Wingdings" pitchFamily="2" charset="2"/>
              <a:buChar char="v"/>
            </a:pPr>
            <a:r>
              <a:rPr lang="el-GR" sz="1700" dirty="0" smtClean="0">
                <a:solidFill>
                  <a:schemeClr val="accent3">
                    <a:lumMod val="50000"/>
                  </a:schemeClr>
                </a:solidFill>
                <a:latin typeface="Comic Sans MS" pitchFamily="66" charset="0"/>
              </a:rPr>
              <a:t>Το υλικό που προέκυψε ήταν φιλικό, εύκολα </a:t>
            </a:r>
            <a:r>
              <a:rPr lang="el-GR" sz="1700" dirty="0" err="1" smtClean="0">
                <a:solidFill>
                  <a:schemeClr val="accent3">
                    <a:lumMod val="50000"/>
                  </a:schemeClr>
                </a:solidFill>
                <a:latin typeface="Comic Sans MS" pitchFamily="66" charset="0"/>
              </a:rPr>
              <a:t>προσβάσιμο</a:t>
            </a:r>
            <a:r>
              <a:rPr lang="el-GR" sz="1700" dirty="0" smtClean="0">
                <a:solidFill>
                  <a:schemeClr val="accent3">
                    <a:lumMod val="50000"/>
                  </a:schemeClr>
                </a:solidFill>
                <a:latin typeface="Comic Sans MS" pitchFamily="66" charset="0"/>
              </a:rPr>
              <a:t> και δημιουργούσε τις κατάλληλες προϋποθέσεις, προκειμένου ο χρήστης του να έχει τη διάθεση να το εξερευνήσει, να μάθει, να </a:t>
            </a:r>
            <a:r>
              <a:rPr lang="el-GR" sz="1700" dirty="0" err="1" smtClean="0">
                <a:solidFill>
                  <a:schemeClr val="accent3">
                    <a:lumMod val="50000"/>
                  </a:schemeClr>
                </a:solidFill>
                <a:latin typeface="Comic Sans MS" pitchFamily="66" charset="0"/>
              </a:rPr>
              <a:t>αναστοχαστεί</a:t>
            </a:r>
            <a:r>
              <a:rPr lang="el-GR" sz="1700" dirty="0" smtClean="0">
                <a:solidFill>
                  <a:schemeClr val="accent3">
                    <a:lumMod val="50000"/>
                  </a:schemeClr>
                </a:solidFill>
                <a:latin typeface="Comic Sans MS" pitchFamily="66" charset="0"/>
              </a:rPr>
              <a:t> και να προβληματιστεί πάνω στην ίδια τη μάθησή του.</a:t>
            </a:r>
          </a:p>
          <a:p>
            <a:pPr algn="just">
              <a:buNone/>
            </a:pPr>
            <a:endParaRPr lang="el-GR" sz="500" dirty="0" smtClean="0">
              <a:solidFill>
                <a:schemeClr val="accent3">
                  <a:lumMod val="50000"/>
                </a:schemeClr>
              </a:solidFill>
              <a:latin typeface="Comic Sans MS" pitchFamily="66" charset="0"/>
            </a:endParaRPr>
          </a:p>
          <a:p>
            <a:pPr algn="just">
              <a:buFont typeface="Wingdings" pitchFamily="2" charset="2"/>
              <a:buChar char="v"/>
            </a:pPr>
            <a:r>
              <a:rPr lang="el-GR" sz="1700" dirty="0" smtClean="0">
                <a:solidFill>
                  <a:schemeClr val="accent3">
                    <a:lumMod val="50000"/>
                  </a:schemeClr>
                </a:solidFill>
                <a:latin typeface="Comic Sans MS" pitchFamily="66" charset="0"/>
              </a:rPr>
              <a:t>Η πλοήγηση των μαθητών ήταν εύκολη, σαφής, χωρίς ιδιαίτερες τεχνικές ή άλλης φύσεως δυσκολίες, κατευθυνόμενη όταν χρειαζόταν, και το περιεχόμενο των παρεχόμενων πληροφοριών απλό και εύπεπτο ενισχύοντας την αλληλεπίδραση και την αποτελεσματικότητά του. </a:t>
            </a:r>
          </a:p>
          <a:p>
            <a:pPr algn="just">
              <a:buNone/>
            </a:pPr>
            <a:endParaRPr lang="el-GR" sz="500" dirty="0" smtClean="0">
              <a:solidFill>
                <a:schemeClr val="accent3">
                  <a:lumMod val="50000"/>
                </a:schemeClr>
              </a:solidFill>
              <a:latin typeface="Comic Sans MS" pitchFamily="66" charset="0"/>
            </a:endParaRPr>
          </a:p>
          <a:p>
            <a:pPr algn="just">
              <a:buFont typeface="Wingdings" pitchFamily="2" charset="2"/>
              <a:buChar char="v"/>
            </a:pPr>
            <a:r>
              <a:rPr lang="el-GR" sz="1700" dirty="0" smtClean="0">
                <a:solidFill>
                  <a:schemeClr val="accent3">
                    <a:lumMod val="50000"/>
                  </a:schemeClr>
                </a:solidFill>
                <a:latin typeface="Comic Sans MS" pitchFamily="66" charset="0"/>
              </a:rPr>
              <a:t>Θεωρήθηκε ένας εναλλακτικός τρόπος για τη διδασκαλία κατανόησης ενός επιχειρηματολογικού κειμένου, ένα αίτημα της σύγχρονης εκπαιδευτικής πραγματικότητας.</a:t>
            </a:r>
          </a:p>
          <a:p>
            <a:pPr algn="just">
              <a:buNone/>
            </a:pPr>
            <a:endParaRPr lang="el-GR" sz="500" dirty="0" smtClean="0">
              <a:solidFill>
                <a:schemeClr val="accent3">
                  <a:lumMod val="50000"/>
                </a:schemeClr>
              </a:solidFill>
              <a:latin typeface="Comic Sans MS" pitchFamily="66" charset="0"/>
            </a:endParaRPr>
          </a:p>
          <a:p>
            <a:pPr algn="just">
              <a:buFont typeface="Wingdings" pitchFamily="2" charset="2"/>
              <a:buChar char="v"/>
            </a:pPr>
            <a:r>
              <a:rPr lang="el-GR" sz="1700" dirty="0" smtClean="0">
                <a:solidFill>
                  <a:schemeClr val="accent3">
                    <a:lumMod val="50000"/>
                  </a:schemeClr>
                </a:solidFill>
                <a:latin typeface="Comic Sans MS" pitchFamily="66" charset="0"/>
              </a:rPr>
              <a:t>Συγκεντρώνει αρκετά από τα χαρακτηριστικά της ΕξΑΕ και θα μπορούσε να εφαρμοστεί ως συμπληρωματική αλλά και εξ ολοκλήρου εξ αποστάσεως εκπαίδευση στο εξεταζόμενο γνωστικό αντικείμενο.</a:t>
            </a:r>
          </a:p>
          <a:p>
            <a:pPr algn="just">
              <a:buNone/>
            </a:pPr>
            <a:endParaRPr lang="el-GR" sz="1700" dirty="0" smtClean="0">
              <a:solidFill>
                <a:schemeClr val="accent3">
                  <a:lumMod val="50000"/>
                </a:schemeClr>
              </a:solidFill>
              <a:latin typeface="Comic Sans MS" pitchFamily="66" charset="0"/>
            </a:endParaRPr>
          </a:p>
          <a:p>
            <a:pPr algn="just">
              <a:buFont typeface="Wingdings" pitchFamily="2" charset="2"/>
              <a:buChar char="Ø"/>
            </a:pPr>
            <a:endParaRPr lang="el-GR" sz="1800" dirty="0" smtClean="0">
              <a:solidFill>
                <a:schemeClr val="accent3">
                  <a:lumMod val="50000"/>
                </a:schemeClr>
              </a:solidFill>
              <a:latin typeface="Comic Sans MS" pitchFamily="66" charset="0"/>
            </a:endParaRPr>
          </a:p>
        </p:txBody>
      </p:sp>
      <p:graphicFrame>
        <p:nvGraphicFramePr>
          <p:cNvPr id="4" name="3 - Διάγραμμα"/>
          <p:cNvGraphicFramePr/>
          <p:nvPr/>
        </p:nvGraphicFramePr>
        <p:xfrm>
          <a:off x="539552" y="908720"/>
          <a:ext cx="8064896" cy="864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C:\Users\Default.Default-PC\Desktop\thumbnail_1415431643%3b7.png">
            <a:hlinkClick r:id="rId7"/>
          </p:cNvPr>
          <p:cNvPicPr>
            <a:picLocks noChangeAspect="1" noChangeArrowheads="1"/>
          </p:cNvPicPr>
          <p:nvPr/>
        </p:nvPicPr>
        <p:blipFill>
          <a:blip r:embed="rId8" cstate="print"/>
          <a:srcRect/>
          <a:stretch>
            <a:fillRect/>
          </a:stretch>
        </p:blipFill>
        <p:spPr bwMode="auto">
          <a:xfrm>
            <a:off x="8513812" y="6137197"/>
            <a:ext cx="630188" cy="7208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83568" y="404664"/>
            <a:ext cx="7467600" cy="580926"/>
          </a:xfrm>
        </p:spPr>
        <p:txBody>
          <a:bodyPr/>
          <a:lstStyle/>
          <a:p>
            <a:pPr algn="ctr"/>
            <a:r>
              <a:rPr lang="el-GR" b="1" dirty="0" smtClean="0">
                <a:solidFill>
                  <a:schemeClr val="accent3">
                    <a:lumMod val="50000"/>
                  </a:schemeClr>
                </a:solidFill>
                <a:latin typeface="Comic Sans MS" pitchFamily="66" charset="0"/>
              </a:rPr>
              <a:t>5. </a:t>
            </a:r>
            <a:r>
              <a:rPr lang="el-GR" b="1" dirty="0" err="1" smtClean="0">
                <a:solidFill>
                  <a:schemeClr val="accent3">
                    <a:lumMod val="50000"/>
                  </a:schemeClr>
                </a:solidFill>
                <a:latin typeface="Comic Sans MS" pitchFamily="66" charset="0"/>
              </a:rPr>
              <a:t>Αποτελεσματα</a:t>
            </a:r>
            <a:r>
              <a:rPr lang="el-GR" b="1" dirty="0" smtClean="0">
                <a:solidFill>
                  <a:schemeClr val="accent3">
                    <a:lumMod val="50000"/>
                  </a:schemeClr>
                </a:solidFill>
                <a:latin typeface="Comic Sans MS" pitchFamily="66" charset="0"/>
              </a:rPr>
              <a:t> </a:t>
            </a:r>
            <a:r>
              <a:rPr lang="el-GR" b="1" dirty="0" err="1" smtClean="0">
                <a:solidFill>
                  <a:schemeClr val="accent3">
                    <a:lumMod val="50000"/>
                  </a:schemeClr>
                </a:solidFill>
                <a:latin typeface="Comic Sans MS" pitchFamily="66" charset="0"/>
              </a:rPr>
              <a:t>Ερευνασ</a:t>
            </a:r>
            <a:r>
              <a:rPr lang="el-GR" b="1" dirty="0" smtClean="0">
                <a:solidFill>
                  <a:schemeClr val="accent3">
                    <a:lumMod val="50000"/>
                  </a:schemeClr>
                </a:solidFill>
                <a:latin typeface="Comic Sans MS" pitchFamily="66" charset="0"/>
              </a:rPr>
              <a:t> (2/</a:t>
            </a:r>
            <a:r>
              <a:rPr lang="en-US" b="1" dirty="0" smtClean="0">
                <a:solidFill>
                  <a:schemeClr val="accent3">
                    <a:lumMod val="50000"/>
                  </a:schemeClr>
                </a:solidFill>
                <a:latin typeface="Comic Sans MS" pitchFamily="66" charset="0"/>
              </a:rPr>
              <a:t>9</a:t>
            </a:r>
            <a:r>
              <a:rPr lang="el-GR" b="1" dirty="0" smtClean="0">
                <a:solidFill>
                  <a:schemeClr val="accent3">
                    <a:lumMod val="50000"/>
                  </a:schemeClr>
                </a:solidFill>
                <a:latin typeface="Comic Sans MS" pitchFamily="66" charset="0"/>
              </a:rPr>
              <a:t>) </a:t>
            </a:r>
            <a:endParaRPr lang="el-GR" b="1" dirty="0">
              <a:solidFill>
                <a:schemeClr val="accent3">
                  <a:lumMod val="50000"/>
                </a:schemeClr>
              </a:solidFill>
              <a:latin typeface="Comic Sans MS" pitchFamily="66" charset="0"/>
            </a:endParaRPr>
          </a:p>
        </p:txBody>
      </p:sp>
      <p:sp>
        <p:nvSpPr>
          <p:cNvPr id="3" name="2 - Θέση περιεχομένου"/>
          <p:cNvSpPr>
            <a:spLocks noGrp="1"/>
          </p:cNvSpPr>
          <p:nvPr>
            <p:ph sz="quarter" idx="1"/>
          </p:nvPr>
        </p:nvSpPr>
        <p:spPr>
          <a:xfrm>
            <a:off x="457200" y="1268760"/>
            <a:ext cx="7787208" cy="5112568"/>
          </a:xfrm>
        </p:spPr>
        <p:txBody>
          <a:bodyPr>
            <a:normAutofit fontScale="92500" lnSpcReduction="10000"/>
          </a:bodyPr>
          <a:lstStyle/>
          <a:p>
            <a:pPr algn="just">
              <a:buFont typeface="Wingdings" pitchFamily="2" charset="2"/>
              <a:buChar char="v"/>
            </a:pPr>
            <a:r>
              <a:rPr lang="el-GR" sz="1700" dirty="0" smtClean="0">
                <a:solidFill>
                  <a:schemeClr val="accent3">
                    <a:lumMod val="50000"/>
                  </a:schemeClr>
                </a:solidFill>
                <a:latin typeface="Comic Sans MS" pitchFamily="66" charset="0"/>
              </a:rPr>
              <a:t>Η επιλογή του υλικού, των κειμένων και των στοιχείων που επιλέχθηκαν για να στελεχώσουν το υλικό αποδείχθηκε επιτυχημένη και σχολιάστηκε θετικά από τα παιδιά.</a:t>
            </a:r>
          </a:p>
          <a:p>
            <a:pPr algn="just">
              <a:buNone/>
            </a:pPr>
            <a:endParaRPr lang="el-GR" sz="500" dirty="0" smtClean="0">
              <a:solidFill>
                <a:schemeClr val="accent3">
                  <a:lumMod val="50000"/>
                </a:schemeClr>
              </a:solidFill>
              <a:latin typeface="Comic Sans MS" pitchFamily="66" charset="0"/>
            </a:endParaRPr>
          </a:p>
          <a:p>
            <a:pPr algn="ctr">
              <a:buNone/>
            </a:pPr>
            <a:r>
              <a:rPr lang="el-GR" sz="1500" i="1" dirty="0" smtClean="0">
                <a:solidFill>
                  <a:schemeClr val="accent3">
                    <a:lumMod val="75000"/>
                  </a:schemeClr>
                </a:solidFill>
                <a:latin typeface="Comic Sans MS" pitchFamily="66" charset="0"/>
              </a:rPr>
              <a:t>«Ήταν όμορφο και απλό. Είχε χαρούμενα χρώματα χωρίς να σε κουράζουν, ήχους και κουμπιά που σε βοηθούσαν.»</a:t>
            </a:r>
            <a:endParaRPr lang="el-GR" sz="1500" dirty="0" smtClean="0">
              <a:solidFill>
                <a:schemeClr val="accent3">
                  <a:lumMod val="75000"/>
                </a:schemeClr>
              </a:solidFill>
              <a:latin typeface="Comic Sans MS" pitchFamily="66" charset="0"/>
            </a:endParaRPr>
          </a:p>
          <a:p>
            <a:pPr algn="ctr">
              <a:buNone/>
            </a:pPr>
            <a:r>
              <a:rPr lang="el-GR" sz="1500" i="1" dirty="0" smtClean="0">
                <a:solidFill>
                  <a:schemeClr val="accent3">
                    <a:lumMod val="75000"/>
                  </a:schemeClr>
                </a:solidFill>
                <a:latin typeface="Comic Sans MS" pitchFamily="66" charset="0"/>
              </a:rPr>
              <a:t>«Μπορούσαμε να πάμε από το ένα σημείο στο άλλο, να καταλάβουμε πού οδηγεί κάθε κουμπί, να έχουμε βοήθεια.»</a:t>
            </a:r>
            <a:endParaRPr lang="el-GR" sz="1500" dirty="0" smtClean="0">
              <a:solidFill>
                <a:schemeClr val="accent3">
                  <a:lumMod val="75000"/>
                </a:schemeClr>
              </a:solidFill>
              <a:latin typeface="Comic Sans MS" pitchFamily="66" charset="0"/>
            </a:endParaRPr>
          </a:p>
          <a:p>
            <a:pPr algn="just">
              <a:buNone/>
            </a:pPr>
            <a:endParaRPr lang="el-GR" sz="500" dirty="0" smtClean="0">
              <a:solidFill>
                <a:schemeClr val="accent3">
                  <a:lumMod val="50000"/>
                </a:schemeClr>
              </a:solidFill>
              <a:latin typeface="Comic Sans MS" pitchFamily="66" charset="0"/>
            </a:endParaRPr>
          </a:p>
          <a:p>
            <a:pPr algn="just">
              <a:buFont typeface="Wingdings" pitchFamily="2" charset="2"/>
              <a:buChar char="v"/>
            </a:pPr>
            <a:r>
              <a:rPr lang="el-GR" sz="1700" dirty="0" smtClean="0">
                <a:solidFill>
                  <a:schemeClr val="accent3">
                    <a:lumMod val="50000"/>
                  </a:schemeClr>
                </a:solidFill>
                <a:latin typeface="Comic Sans MS" pitchFamily="66" charset="0"/>
              </a:rPr>
              <a:t>Παράλληλα, ο εκπαιδευτικός της τάξης τάχθηκε θερμά υπέρ της χρήσης του και σημείωσε πως η διαδικασία κατανόησης έγινε σαφής μέσα από το λογισμικό, τα μονοπάτια και τις ανατροφοδοτήσεις του.</a:t>
            </a:r>
          </a:p>
          <a:p>
            <a:pPr algn="just">
              <a:buNone/>
            </a:pPr>
            <a:endParaRPr lang="el-GR" sz="500" dirty="0" smtClean="0">
              <a:solidFill>
                <a:schemeClr val="accent3">
                  <a:lumMod val="50000"/>
                </a:schemeClr>
              </a:solidFill>
              <a:latin typeface="Comic Sans MS" pitchFamily="66" charset="0"/>
            </a:endParaRPr>
          </a:p>
          <a:p>
            <a:pPr algn="ctr">
              <a:buNone/>
            </a:pPr>
            <a:r>
              <a:rPr lang="el-GR" sz="1500" i="1" dirty="0" smtClean="0">
                <a:solidFill>
                  <a:schemeClr val="accent3">
                    <a:lumMod val="75000"/>
                  </a:schemeClr>
                </a:solidFill>
              </a:rPr>
              <a:t>«</a:t>
            </a:r>
            <a:r>
              <a:rPr lang="el-GR" sz="1500" i="1" dirty="0" smtClean="0">
                <a:solidFill>
                  <a:schemeClr val="accent3">
                    <a:lumMod val="75000"/>
                  </a:schemeClr>
                </a:solidFill>
                <a:latin typeface="Comic Sans MS" pitchFamily="66" charset="0"/>
              </a:rPr>
              <a:t>Το ίδιο το λογισμικό χαρακτηρίζεται ως ένα περιβάλλον που δεν δυσκολεύει ιδιαίτερα τον χρήστη του. Η πλοήγηση μεταξύ των καρτελών είναι απρόσκοπτη, ενώ χρήσιμη είναι και η ενσωματωμένη βοήθεια του λογισμικού, και οι επιπλέον δυνατότητες που παρέχονται στους μαθητές.</a:t>
            </a:r>
          </a:p>
          <a:p>
            <a:pPr algn="ctr">
              <a:buNone/>
            </a:pPr>
            <a:r>
              <a:rPr lang="el-GR" sz="1500" i="1" dirty="0" smtClean="0">
                <a:solidFill>
                  <a:schemeClr val="accent3">
                    <a:lumMod val="75000"/>
                  </a:schemeClr>
                </a:solidFill>
                <a:latin typeface="Comic Sans MS" pitchFamily="66" charset="0"/>
              </a:rPr>
              <a:t>«Εντύπωση προκαλεί, πως παρόλο που η επαφή με το λογισμικό έχει κατά βάση ένα δεδομένο, κι αρκετά δύσκολο γνωστικό αντικείμενο, έχει «αβίαστα» θετικά αποτελέσματα και δεν το αντιμετωπίζουν ως συμβατικό μάθημα, κάτι εξαιρετικά θετικό.»</a:t>
            </a:r>
            <a:endParaRPr lang="el-GR" sz="1500" dirty="0" smtClean="0">
              <a:solidFill>
                <a:schemeClr val="accent3">
                  <a:lumMod val="50000"/>
                </a:schemeClr>
              </a:solidFill>
              <a:latin typeface="Comic Sans MS" pitchFamily="66" charset="0"/>
            </a:endParaRPr>
          </a:p>
          <a:p>
            <a:pPr algn="just">
              <a:buNone/>
            </a:pPr>
            <a:endParaRPr lang="el-GR" sz="500" dirty="0" smtClean="0">
              <a:solidFill>
                <a:schemeClr val="accent3">
                  <a:lumMod val="50000"/>
                </a:schemeClr>
              </a:solidFill>
              <a:latin typeface="Comic Sans MS" pitchFamily="66" charset="0"/>
            </a:endParaRPr>
          </a:p>
          <a:p>
            <a:pPr algn="just">
              <a:buFont typeface="Wingdings" pitchFamily="2" charset="2"/>
              <a:buChar char="v"/>
            </a:pPr>
            <a:r>
              <a:rPr lang="el-GR" sz="1700" dirty="0" smtClean="0">
                <a:solidFill>
                  <a:schemeClr val="accent3">
                    <a:lumMod val="50000"/>
                  </a:schemeClr>
                </a:solidFill>
                <a:latin typeface="Comic Sans MS" pitchFamily="66" charset="0"/>
              </a:rPr>
              <a:t>Το εκπαιδευτικό λογισμικό συγκέντρωσε πολλά καλά στοιχεία, που του επιτρέπουν τον χαρακτηρισμό του επιτυχημένου, ενδιαφέροντος και καινοτόμου.</a:t>
            </a:r>
          </a:p>
        </p:txBody>
      </p:sp>
      <p:pic>
        <p:nvPicPr>
          <p:cNvPr id="4" name="Picture 2" descr="C:\Users\Default.Default-PC\Desktop\thumbnail_1415431643%3b7.png">
            <a:hlinkClick r:id="rId2"/>
          </p:cNvPr>
          <p:cNvPicPr>
            <a:picLocks noChangeAspect="1" noChangeArrowheads="1"/>
          </p:cNvPicPr>
          <p:nvPr/>
        </p:nvPicPr>
        <p:blipFill>
          <a:blip r:embed="rId3" cstate="print"/>
          <a:srcRect/>
          <a:stretch>
            <a:fillRect/>
          </a:stretch>
        </p:blipFill>
        <p:spPr bwMode="auto">
          <a:xfrm>
            <a:off x="8513812" y="6137197"/>
            <a:ext cx="630188" cy="7208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1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 calcmode="lin" valueType="num">
                                      <p:cBhvr additive="base">
                                        <p:cTn id="4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6" dur="10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11560" y="188640"/>
            <a:ext cx="7467600" cy="580926"/>
          </a:xfrm>
        </p:spPr>
        <p:txBody>
          <a:bodyPr/>
          <a:lstStyle/>
          <a:p>
            <a:pPr algn="ctr"/>
            <a:r>
              <a:rPr lang="el-GR" b="1" dirty="0" smtClean="0">
                <a:solidFill>
                  <a:schemeClr val="accent3">
                    <a:lumMod val="50000"/>
                  </a:schemeClr>
                </a:solidFill>
                <a:latin typeface="Comic Sans MS" pitchFamily="66" charset="0"/>
              </a:rPr>
              <a:t>5. </a:t>
            </a:r>
            <a:r>
              <a:rPr lang="el-GR" b="1" dirty="0" err="1" smtClean="0">
                <a:solidFill>
                  <a:schemeClr val="accent3">
                    <a:lumMod val="50000"/>
                  </a:schemeClr>
                </a:solidFill>
                <a:latin typeface="Comic Sans MS" pitchFamily="66" charset="0"/>
              </a:rPr>
              <a:t>Αποτελεσματα</a:t>
            </a:r>
            <a:r>
              <a:rPr lang="el-GR" b="1" dirty="0" smtClean="0">
                <a:solidFill>
                  <a:schemeClr val="accent3">
                    <a:lumMod val="50000"/>
                  </a:schemeClr>
                </a:solidFill>
                <a:latin typeface="Comic Sans MS" pitchFamily="66" charset="0"/>
              </a:rPr>
              <a:t> </a:t>
            </a:r>
            <a:r>
              <a:rPr lang="el-GR" b="1" dirty="0" err="1" smtClean="0">
                <a:solidFill>
                  <a:schemeClr val="accent3">
                    <a:lumMod val="50000"/>
                  </a:schemeClr>
                </a:solidFill>
                <a:latin typeface="Comic Sans MS" pitchFamily="66" charset="0"/>
              </a:rPr>
              <a:t>Ερευνασ</a:t>
            </a:r>
            <a:r>
              <a:rPr lang="el-GR" b="1" dirty="0" smtClean="0">
                <a:solidFill>
                  <a:schemeClr val="accent3">
                    <a:lumMod val="50000"/>
                  </a:schemeClr>
                </a:solidFill>
                <a:latin typeface="Comic Sans MS" pitchFamily="66" charset="0"/>
              </a:rPr>
              <a:t> (3/</a:t>
            </a:r>
            <a:r>
              <a:rPr lang="en-US" b="1" dirty="0" smtClean="0">
                <a:solidFill>
                  <a:schemeClr val="accent3">
                    <a:lumMod val="50000"/>
                  </a:schemeClr>
                </a:solidFill>
                <a:latin typeface="Comic Sans MS" pitchFamily="66" charset="0"/>
              </a:rPr>
              <a:t>9</a:t>
            </a:r>
            <a:r>
              <a:rPr lang="el-GR" b="1" dirty="0" smtClean="0">
                <a:solidFill>
                  <a:schemeClr val="accent3">
                    <a:lumMod val="50000"/>
                  </a:schemeClr>
                </a:solidFill>
                <a:latin typeface="Comic Sans MS" pitchFamily="66" charset="0"/>
              </a:rPr>
              <a:t>) </a:t>
            </a:r>
            <a:endParaRPr lang="el-GR" b="1" dirty="0">
              <a:solidFill>
                <a:schemeClr val="accent3">
                  <a:lumMod val="50000"/>
                </a:schemeClr>
              </a:solidFill>
              <a:latin typeface="Comic Sans MS" pitchFamily="66" charset="0"/>
            </a:endParaRPr>
          </a:p>
        </p:txBody>
      </p:sp>
      <p:sp>
        <p:nvSpPr>
          <p:cNvPr id="3" name="2 - Θέση περιεχομένου"/>
          <p:cNvSpPr>
            <a:spLocks noGrp="1"/>
          </p:cNvSpPr>
          <p:nvPr>
            <p:ph sz="quarter" idx="1"/>
          </p:nvPr>
        </p:nvSpPr>
        <p:spPr>
          <a:xfrm>
            <a:off x="395536" y="2060848"/>
            <a:ext cx="7787208" cy="4392488"/>
          </a:xfrm>
        </p:spPr>
        <p:txBody>
          <a:bodyPr>
            <a:normAutofit/>
          </a:bodyPr>
          <a:lstStyle/>
          <a:p>
            <a:pPr algn="just">
              <a:buFont typeface="Wingdings" pitchFamily="2" charset="2"/>
              <a:buChar char="v"/>
            </a:pPr>
            <a:r>
              <a:rPr lang="el-GR" sz="1800" dirty="0" smtClean="0">
                <a:solidFill>
                  <a:schemeClr val="accent3">
                    <a:lumMod val="50000"/>
                  </a:schemeClr>
                </a:solidFill>
                <a:latin typeface="Comic Sans MS" pitchFamily="66" charset="0"/>
              </a:rPr>
              <a:t>Βασικότερος και αντιπροσωπευτικότερος δείκτης υπήρξε η απόδοση των μαθητών σε ένα</a:t>
            </a:r>
            <a:r>
              <a:rPr lang="el-GR" sz="1800" b="1" dirty="0" smtClean="0">
                <a:solidFill>
                  <a:schemeClr val="accent3">
                    <a:lumMod val="50000"/>
                  </a:schemeClr>
                </a:solidFill>
                <a:latin typeface="Comic Sans MS" pitchFamily="66" charset="0"/>
              </a:rPr>
              <a:t> </a:t>
            </a:r>
            <a:r>
              <a:rPr lang="el-GR" sz="1800" dirty="0" smtClean="0">
                <a:solidFill>
                  <a:schemeClr val="accent3">
                    <a:lumMod val="50000"/>
                  </a:schemeClr>
                </a:solidFill>
                <a:latin typeface="Comic Sans MS" pitchFamily="66" charset="0"/>
              </a:rPr>
              <a:t>κείμενο μέσης δυσκολίας.</a:t>
            </a:r>
          </a:p>
          <a:p>
            <a:pPr algn="just">
              <a:buFont typeface="Wingdings" pitchFamily="2" charset="2"/>
              <a:buChar char="v"/>
            </a:pPr>
            <a:endParaRPr lang="el-GR" sz="200" dirty="0" smtClean="0">
              <a:solidFill>
                <a:schemeClr val="accent3">
                  <a:lumMod val="50000"/>
                </a:schemeClr>
              </a:solidFill>
              <a:latin typeface="Comic Sans MS" pitchFamily="66" charset="0"/>
            </a:endParaRPr>
          </a:p>
          <a:p>
            <a:pPr algn="just">
              <a:buFont typeface="Wingdings" pitchFamily="2" charset="2"/>
              <a:buChar char="v"/>
            </a:pPr>
            <a:r>
              <a:rPr lang="el-GR" sz="1800" dirty="0" smtClean="0">
                <a:solidFill>
                  <a:schemeClr val="accent3">
                    <a:lumMod val="50000"/>
                  </a:schemeClr>
                </a:solidFill>
                <a:latin typeface="Comic Sans MS" pitchFamily="66" charset="0"/>
              </a:rPr>
              <a:t>Η πλειοψηφία των μαθητών έδειξε να κατανοεί το νόημα του κειμένου.</a:t>
            </a:r>
          </a:p>
          <a:p>
            <a:pPr algn="just">
              <a:buNone/>
            </a:pPr>
            <a:endParaRPr lang="el-GR" sz="5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None/>
            </a:pPr>
            <a:endParaRPr lang="el-GR" sz="1600" dirty="0" smtClean="0">
              <a:solidFill>
                <a:schemeClr val="accent3">
                  <a:lumMod val="50000"/>
                </a:schemeClr>
              </a:solidFill>
              <a:latin typeface="Comic Sans MS" pitchFamily="66" charset="0"/>
            </a:endParaRPr>
          </a:p>
        </p:txBody>
      </p:sp>
      <p:graphicFrame>
        <p:nvGraphicFramePr>
          <p:cNvPr id="5" name="4 - Διάγραμμα"/>
          <p:cNvGraphicFramePr/>
          <p:nvPr/>
        </p:nvGraphicFramePr>
        <p:xfrm>
          <a:off x="467544" y="836712"/>
          <a:ext cx="7848872" cy="1080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5 - Γράφημα"/>
          <p:cNvGraphicFramePr/>
          <p:nvPr/>
        </p:nvGraphicFramePr>
        <p:xfrm>
          <a:off x="1475656" y="3284984"/>
          <a:ext cx="5976664" cy="3744416"/>
        </p:xfrm>
        <a:graphic>
          <a:graphicData uri="http://schemas.openxmlformats.org/drawingml/2006/chart">
            <c:chart xmlns:c="http://schemas.openxmlformats.org/drawingml/2006/chart" xmlns:r="http://schemas.openxmlformats.org/officeDocument/2006/relationships" r:id="rId7"/>
          </a:graphicData>
        </a:graphic>
      </p:graphicFrame>
      <p:pic>
        <p:nvPicPr>
          <p:cNvPr id="7" name="Picture 2" descr="C:\Users\Default.Default-PC\Desktop\thumbnail_1415431643%3b7.png">
            <a:hlinkClick r:id="rId8"/>
          </p:cNvPr>
          <p:cNvPicPr>
            <a:picLocks noChangeAspect="1" noChangeArrowheads="1"/>
          </p:cNvPicPr>
          <p:nvPr/>
        </p:nvPicPr>
        <p:blipFill>
          <a:blip r:embed="rId9" cstate="print"/>
          <a:srcRect/>
          <a:stretch>
            <a:fillRect/>
          </a:stretch>
        </p:blipFill>
        <p:spPr bwMode="auto">
          <a:xfrm>
            <a:off x="8532440" y="6137197"/>
            <a:ext cx="630188" cy="7208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1000" fill="hold"/>
                                        <p:tgtEl>
                                          <p:spTgt spid="6"/>
                                        </p:tgtEl>
                                        <p:attrNameLst>
                                          <p:attrName>ppt_x</p:attrName>
                                        </p:attrNameLst>
                                      </p:cBhvr>
                                      <p:tavLst>
                                        <p:tav tm="0">
                                          <p:val>
                                            <p:strVal val="#ppt_x"/>
                                          </p:val>
                                        </p:tav>
                                        <p:tav tm="100000">
                                          <p:val>
                                            <p:strVal val="#ppt_x"/>
                                          </p:val>
                                        </p:tav>
                                      </p:tavLst>
                                    </p:anim>
                                    <p:anim calcmode="lin" valueType="num">
                                      <p:cBhvr additive="base">
                                        <p:cTn id="3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Graphic spid="6"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83568" y="188640"/>
            <a:ext cx="7467600" cy="580926"/>
          </a:xfrm>
        </p:spPr>
        <p:txBody>
          <a:bodyPr/>
          <a:lstStyle/>
          <a:p>
            <a:pPr algn="ctr"/>
            <a:r>
              <a:rPr lang="el-GR" b="1" dirty="0" smtClean="0">
                <a:solidFill>
                  <a:schemeClr val="accent3">
                    <a:lumMod val="50000"/>
                  </a:schemeClr>
                </a:solidFill>
                <a:latin typeface="Comic Sans MS" pitchFamily="66" charset="0"/>
              </a:rPr>
              <a:t>5. </a:t>
            </a:r>
            <a:r>
              <a:rPr lang="el-GR" b="1" dirty="0" err="1" smtClean="0">
                <a:solidFill>
                  <a:schemeClr val="accent3">
                    <a:lumMod val="50000"/>
                  </a:schemeClr>
                </a:solidFill>
                <a:latin typeface="Comic Sans MS" pitchFamily="66" charset="0"/>
              </a:rPr>
              <a:t>Αποτελεσματα</a:t>
            </a:r>
            <a:r>
              <a:rPr lang="el-GR" b="1" dirty="0" smtClean="0">
                <a:solidFill>
                  <a:schemeClr val="accent3">
                    <a:lumMod val="50000"/>
                  </a:schemeClr>
                </a:solidFill>
                <a:latin typeface="Comic Sans MS" pitchFamily="66" charset="0"/>
              </a:rPr>
              <a:t> </a:t>
            </a:r>
            <a:r>
              <a:rPr lang="el-GR" b="1" dirty="0" err="1" smtClean="0">
                <a:solidFill>
                  <a:schemeClr val="accent3">
                    <a:lumMod val="50000"/>
                  </a:schemeClr>
                </a:solidFill>
                <a:latin typeface="Comic Sans MS" pitchFamily="66" charset="0"/>
              </a:rPr>
              <a:t>Ερευνασ</a:t>
            </a:r>
            <a:r>
              <a:rPr lang="el-GR" b="1" dirty="0" smtClean="0">
                <a:solidFill>
                  <a:schemeClr val="accent3">
                    <a:lumMod val="50000"/>
                  </a:schemeClr>
                </a:solidFill>
                <a:latin typeface="Comic Sans MS" pitchFamily="66" charset="0"/>
              </a:rPr>
              <a:t> (4/</a:t>
            </a:r>
            <a:r>
              <a:rPr lang="en-US" b="1" dirty="0" smtClean="0">
                <a:solidFill>
                  <a:schemeClr val="accent3">
                    <a:lumMod val="50000"/>
                  </a:schemeClr>
                </a:solidFill>
                <a:latin typeface="Comic Sans MS" pitchFamily="66" charset="0"/>
              </a:rPr>
              <a:t>9</a:t>
            </a:r>
            <a:r>
              <a:rPr lang="el-GR" b="1" dirty="0" smtClean="0">
                <a:solidFill>
                  <a:schemeClr val="accent3">
                    <a:lumMod val="50000"/>
                  </a:schemeClr>
                </a:solidFill>
                <a:latin typeface="Comic Sans MS" pitchFamily="66" charset="0"/>
              </a:rPr>
              <a:t>) </a:t>
            </a:r>
            <a:endParaRPr lang="el-GR" b="1" dirty="0">
              <a:solidFill>
                <a:schemeClr val="accent3">
                  <a:lumMod val="50000"/>
                </a:schemeClr>
              </a:solidFill>
              <a:latin typeface="Comic Sans MS" pitchFamily="66" charset="0"/>
            </a:endParaRPr>
          </a:p>
        </p:txBody>
      </p:sp>
      <p:sp>
        <p:nvSpPr>
          <p:cNvPr id="3" name="2 - Θέση περιεχομένου"/>
          <p:cNvSpPr>
            <a:spLocks noGrp="1"/>
          </p:cNvSpPr>
          <p:nvPr>
            <p:ph sz="quarter" idx="1"/>
          </p:nvPr>
        </p:nvSpPr>
        <p:spPr>
          <a:xfrm>
            <a:off x="395536" y="1052736"/>
            <a:ext cx="7787208" cy="5400600"/>
          </a:xfrm>
        </p:spPr>
        <p:txBody>
          <a:bodyPr>
            <a:normAutofit/>
          </a:bodyPr>
          <a:lstStyle/>
          <a:p>
            <a:pPr algn="just">
              <a:buFont typeface="Wingdings" pitchFamily="2" charset="2"/>
              <a:buChar char="v"/>
            </a:pPr>
            <a:r>
              <a:rPr lang="el-GR" sz="1600" dirty="0" smtClean="0">
                <a:solidFill>
                  <a:schemeClr val="accent3">
                    <a:lumMod val="50000"/>
                  </a:schemeClr>
                </a:solidFill>
                <a:latin typeface="Comic Sans MS" pitchFamily="66" charset="0"/>
              </a:rPr>
              <a:t>Οι μαθητές κλήθηκαν να ανιχνεύσουν τα δομικά στοιχεία του επιχειρηματολογικού κειμένου και να τα αποτυπώσουν επιγραμματικά σε ένα σχεδιάγραμμα.</a:t>
            </a:r>
          </a:p>
          <a:p>
            <a:pPr algn="just">
              <a:buNone/>
            </a:pPr>
            <a:endParaRPr lang="el-GR" sz="1600" dirty="0" smtClean="0">
              <a:solidFill>
                <a:schemeClr val="accent3">
                  <a:lumMod val="75000"/>
                </a:schemeClr>
              </a:solidFill>
              <a:latin typeface="Comic Sans MS" pitchFamily="66" charset="0"/>
            </a:endParaRPr>
          </a:p>
          <a:p>
            <a:pPr algn="just">
              <a:buNone/>
            </a:pPr>
            <a:endParaRPr lang="el-GR" sz="1600" dirty="0" smtClean="0">
              <a:solidFill>
                <a:schemeClr val="accent3">
                  <a:lumMod val="75000"/>
                </a:schemeClr>
              </a:solidFill>
              <a:latin typeface="Comic Sans MS" pitchFamily="66" charset="0"/>
            </a:endParaRPr>
          </a:p>
          <a:p>
            <a:pPr algn="just">
              <a:buNone/>
            </a:pPr>
            <a:endParaRPr lang="el-GR" sz="1600" dirty="0" smtClean="0">
              <a:solidFill>
                <a:schemeClr val="accent3">
                  <a:lumMod val="75000"/>
                </a:schemeClr>
              </a:solidFill>
              <a:latin typeface="Comic Sans MS" pitchFamily="66" charset="0"/>
            </a:endParaRPr>
          </a:p>
          <a:p>
            <a:pPr algn="just">
              <a:buNone/>
            </a:pPr>
            <a:endParaRPr lang="el-GR" sz="1600" dirty="0" smtClean="0">
              <a:solidFill>
                <a:schemeClr val="accent3">
                  <a:lumMod val="75000"/>
                </a:schemeClr>
              </a:solidFill>
              <a:latin typeface="Comic Sans MS" pitchFamily="66" charset="0"/>
            </a:endParaRPr>
          </a:p>
          <a:p>
            <a:pPr algn="just">
              <a:buNone/>
            </a:pPr>
            <a:endParaRPr lang="el-GR" sz="1600" dirty="0" smtClean="0">
              <a:solidFill>
                <a:schemeClr val="accent3">
                  <a:lumMod val="75000"/>
                </a:schemeClr>
              </a:solidFill>
              <a:latin typeface="Comic Sans MS" pitchFamily="66" charset="0"/>
            </a:endParaRPr>
          </a:p>
          <a:p>
            <a:pPr algn="just">
              <a:buNone/>
            </a:pPr>
            <a:endParaRPr lang="el-GR" sz="1600" dirty="0" smtClean="0">
              <a:solidFill>
                <a:schemeClr val="accent3">
                  <a:lumMod val="75000"/>
                </a:schemeClr>
              </a:solidFill>
              <a:latin typeface="Comic Sans MS" pitchFamily="66" charset="0"/>
            </a:endParaRPr>
          </a:p>
          <a:p>
            <a:pPr algn="just">
              <a:buNone/>
            </a:pPr>
            <a:endParaRPr lang="el-GR" sz="1600" dirty="0" smtClean="0">
              <a:solidFill>
                <a:schemeClr val="accent3">
                  <a:lumMod val="75000"/>
                </a:schemeClr>
              </a:solidFill>
              <a:latin typeface="Comic Sans MS" pitchFamily="66" charset="0"/>
            </a:endParaRPr>
          </a:p>
          <a:p>
            <a:pPr algn="just">
              <a:buNone/>
            </a:pPr>
            <a:endParaRPr lang="el-GR" sz="1600" dirty="0" smtClean="0">
              <a:solidFill>
                <a:schemeClr val="accent3">
                  <a:lumMod val="75000"/>
                </a:schemeClr>
              </a:solidFill>
              <a:latin typeface="Comic Sans MS" pitchFamily="66" charset="0"/>
            </a:endParaRPr>
          </a:p>
          <a:p>
            <a:pPr algn="just">
              <a:buNone/>
            </a:pPr>
            <a:endParaRPr lang="el-GR" sz="1600" dirty="0" smtClean="0">
              <a:solidFill>
                <a:schemeClr val="accent3">
                  <a:lumMod val="75000"/>
                </a:schemeClr>
              </a:solidFill>
              <a:latin typeface="Comic Sans MS" pitchFamily="66" charset="0"/>
            </a:endParaRPr>
          </a:p>
          <a:p>
            <a:pPr algn="just">
              <a:buNone/>
            </a:pPr>
            <a:endParaRPr lang="el-GR" sz="1600" dirty="0" smtClean="0">
              <a:solidFill>
                <a:schemeClr val="accent3">
                  <a:lumMod val="75000"/>
                </a:schemeClr>
              </a:solidFill>
              <a:latin typeface="Comic Sans MS" pitchFamily="66" charset="0"/>
            </a:endParaRPr>
          </a:p>
          <a:p>
            <a:pPr algn="just">
              <a:buFont typeface="Wingdings" pitchFamily="2" charset="2"/>
              <a:buChar char="v"/>
            </a:pPr>
            <a:r>
              <a:rPr lang="el-GR" sz="1600" b="1" dirty="0" smtClean="0">
                <a:solidFill>
                  <a:schemeClr val="accent3">
                    <a:lumMod val="50000"/>
                  </a:schemeClr>
                </a:solidFill>
                <a:latin typeface="Comic Sans MS" pitchFamily="66" charset="0"/>
              </a:rPr>
              <a:t>Ερώτηση ανοιχτού τύπου: </a:t>
            </a:r>
          </a:p>
          <a:p>
            <a:pPr marL="0" indent="0" algn="just">
              <a:buNone/>
            </a:pPr>
            <a:r>
              <a:rPr lang="el-GR" sz="1600" dirty="0" smtClean="0">
                <a:solidFill>
                  <a:schemeClr val="accent3">
                    <a:lumMod val="50000"/>
                  </a:schemeClr>
                </a:solidFill>
                <a:latin typeface="Comic Sans MS" pitchFamily="66" charset="0"/>
              </a:rPr>
              <a:t>Κυριάρχησε η αναφορά στις τρεις φάσεις ανάγνωσης -Πριν, Κατά, Μετά- και στην ανάδειξη των στοιχείων που συναπαρτίζουν τη δομή ενός τέτοιου κειμένου, δηλαδή τη Θέση, τα Επιχειρήματα και το Συμπέρασμα. </a:t>
            </a:r>
          </a:p>
          <a:p>
            <a:pPr algn="just">
              <a:buFont typeface="Wingdings" pitchFamily="2" charset="2"/>
              <a:buChar char="v"/>
            </a:pPr>
            <a:endParaRPr lang="el-GR" sz="1600" dirty="0" smtClean="0">
              <a:solidFill>
                <a:schemeClr val="accent3">
                  <a:lumMod val="50000"/>
                </a:schemeClr>
              </a:solidFill>
              <a:latin typeface="Comic Sans MS" pitchFamily="66" charset="0"/>
            </a:endParaRPr>
          </a:p>
          <a:p>
            <a:pPr algn="just">
              <a:buFont typeface="Wingdings" pitchFamily="2" charset="2"/>
              <a:buChar char="v"/>
            </a:pPr>
            <a:endParaRPr lang="el-GR" sz="1600" dirty="0" smtClean="0">
              <a:solidFill>
                <a:schemeClr val="accent3">
                  <a:lumMod val="50000"/>
                </a:schemeClr>
              </a:solidFill>
              <a:latin typeface="Comic Sans MS" pitchFamily="66" charset="0"/>
            </a:endParaRPr>
          </a:p>
        </p:txBody>
      </p:sp>
      <p:graphicFrame>
        <p:nvGraphicFramePr>
          <p:cNvPr id="7" name="6 - Γράφημα"/>
          <p:cNvGraphicFramePr/>
          <p:nvPr/>
        </p:nvGraphicFramePr>
        <p:xfrm>
          <a:off x="1187624" y="1700808"/>
          <a:ext cx="5832648" cy="3409354"/>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descr="C:\Users\Default.Default-PC\Desktop\thumbnail_1415431643%3b7.png">
            <a:hlinkClick r:id="rId3"/>
          </p:cNvPr>
          <p:cNvPicPr>
            <a:picLocks noChangeAspect="1" noChangeArrowheads="1"/>
          </p:cNvPicPr>
          <p:nvPr/>
        </p:nvPicPr>
        <p:blipFill>
          <a:blip r:embed="rId4" cstate="print"/>
          <a:srcRect/>
          <a:stretch>
            <a:fillRect/>
          </a:stretch>
        </p:blipFill>
        <p:spPr bwMode="auto">
          <a:xfrm>
            <a:off x="8513812" y="6137197"/>
            <a:ext cx="630188" cy="7208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anim calcmode="lin" valueType="num">
                                      <p:cBhvr additive="base">
                                        <p:cTn id="2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11" end="1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anim calcmode="lin" valueType="num">
                                      <p:cBhvr additive="base">
                                        <p:cTn id="29"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7"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27584" y="548680"/>
            <a:ext cx="7467600" cy="580926"/>
          </a:xfrm>
        </p:spPr>
        <p:txBody>
          <a:bodyPr/>
          <a:lstStyle/>
          <a:p>
            <a:pPr algn="ctr"/>
            <a:r>
              <a:rPr lang="el-GR" b="1" dirty="0" smtClean="0">
                <a:solidFill>
                  <a:schemeClr val="accent3">
                    <a:lumMod val="50000"/>
                  </a:schemeClr>
                </a:solidFill>
                <a:latin typeface="Comic Sans MS" pitchFamily="66" charset="0"/>
              </a:rPr>
              <a:t>5. </a:t>
            </a:r>
            <a:r>
              <a:rPr lang="el-GR" b="1" dirty="0" err="1" smtClean="0">
                <a:solidFill>
                  <a:schemeClr val="accent3">
                    <a:lumMod val="50000"/>
                  </a:schemeClr>
                </a:solidFill>
                <a:latin typeface="Comic Sans MS" pitchFamily="66" charset="0"/>
              </a:rPr>
              <a:t>Αποτελεσματα</a:t>
            </a:r>
            <a:r>
              <a:rPr lang="el-GR" b="1" dirty="0" smtClean="0">
                <a:solidFill>
                  <a:schemeClr val="accent3">
                    <a:lumMod val="50000"/>
                  </a:schemeClr>
                </a:solidFill>
                <a:latin typeface="Comic Sans MS" pitchFamily="66" charset="0"/>
              </a:rPr>
              <a:t> </a:t>
            </a:r>
            <a:r>
              <a:rPr lang="el-GR" b="1" dirty="0" err="1" smtClean="0">
                <a:solidFill>
                  <a:schemeClr val="accent3">
                    <a:lumMod val="50000"/>
                  </a:schemeClr>
                </a:solidFill>
                <a:latin typeface="Comic Sans MS" pitchFamily="66" charset="0"/>
              </a:rPr>
              <a:t>Ερευνασ</a:t>
            </a:r>
            <a:r>
              <a:rPr lang="el-GR" b="1" dirty="0" smtClean="0">
                <a:solidFill>
                  <a:schemeClr val="accent3">
                    <a:lumMod val="50000"/>
                  </a:schemeClr>
                </a:solidFill>
                <a:latin typeface="Comic Sans MS" pitchFamily="66" charset="0"/>
              </a:rPr>
              <a:t> (5/</a:t>
            </a:r>
            <a:r>
              <a:rPr lang="en-US" b="1" dirty="0" smtClean="0">
                <a:solidFill>
                  <a:schemeClr val="accent3">
                    <a:lumMod val="50000"/>
                  </a:schemeClr>
                </a:solidFill>
                <a:latin typeface="Comic Sans MS" pitchFamily="66" charset="0"/>
              </a:rPr>
              <a:t>9</a:t>
            </a:r>
            <a:r>
              <a:rPr lang="el-GR" b="1" dirty="0" smtClean="0">
                <a:solidFill>
                  <a:schemeClr val="accent3">
                    <a:lumMod val="50000"/>
                  </a:schemeClr>
                </a:solidFill>
                <a:latin typeface="Comic Sans MS" pitchFamily="66" charset="0"/>
              </a:rPr>
              <a:t>) </a:t>
            </a:r>
            <a:endParaRPr lang="el-GR" b="1" dirty="0">
              <a:solidFill>
                <a:schemeClr val="accent3">
                  <a:lumMod val="50000"/>
                </a:schemeClr>
              </a:solidFill>
              <a:latin typeface="Comic Sans MS" pitchFamily="66" charset="0"/>
            </a:endParaRPr>
          </a:p>
        </p:txBody>
      </p:sp>
      <p:sp>
        <p:nvSpPr>
          <p:cNvPr id="3" name="2 - Θέση περιεχομένου"/>
          <p:cNvSpPr>
            <a:spLocks noGrp="1"/>
          </p:cNvSpPr>
          <p:nvPr>
            <p:ph sz="quarter" idx="1"/>
          </p:nvPr>
        </p:nvSpPr>
        <p:spPr>
          <a:xfrm>
            <a:off x="395536" y="1484784"/>
            <a:ext cx="7787208" cy="4968552"/>
          </a:xfrm>
        </p:spPr>
        <p:txBody>
          <a:bodyPr>
            <a:normAutofit/>
          </a:bodyPr>
          <a:lstStyle/>
          <a:p>
            <a:pPr algn="just">
              <a:buFont typeface="Wingdings" pitchFamily="2" charset="2"/>
              <a:buChar char="v"/>
            </a:pPr>
            <a:r>
              <a:rPr lang="el-GR" sz="1600" dirty="0" smtClean="0">
                <a:solidFill>
                  <a:schemeClr val="accent3">
                    <a:lumMod val="50000"/>
                  </a:schemeClr>
                </a:solidFill>
                <a:latin typeface="Comic Sans MS" pitchFamily="66" charset="0"/>
              </a:rPr>
              <a:t>Βαθμιαία καλλιεργήθηκαν οι γνωστικές δεξιότητες κατανόησης του επιχειρηματολογικού κειμένου, ως απότοκο της προσπάθειας των μαθητών και της αλληλεπίδρασής τους με το εκπαιδευτικό λογισμικό. </a:t>
            </a:r>
          </a:p>
          <a:p>
            <a:pPr algn="just">
              <a:buNone/>
            </a:pPr>
            <a:endParaRPr lang="el-GR" sz="1700" i="1" dirty="0" smtClean="0">
              <a:latin typeface="Comic Sans MS" pitchFamily="66" charset="0"/>
            </a:endParaRPr>
          </a:p>
          <a:p>
            <a:pPr algn="just">
              <a:buFont typeface="Wingdings" pitchFamily="2" charset="2"/>
              <a:buChar char="v"/>
            </a:pPr>
            <a:r>
              <a:rPr lang="el-GR" sz="1600" dirty="0" smtClean="0">
                <a:solidFill>
                  <a:schemeClr val="accent3">
                    <a:lumMod val="50000"/>
                  </a:schemeClr>
                </a:solidFill>
                <a:latin typeface="Comic Sans MS" pitchFamily="66" charset="0"/>
              </a:rPr>
              <a:t>Το πρόγραμμα παρέμβασης φάνηκε να ενθάρρυνε την ανάπτυξη των στρατηγικών κατανόησης στο σύνολο των μαθητών. Το νόημα και τα βήματα κάθε φάσης ανάγνωσης έγιναν σαφή και υιοθετήθηκαν στρατηγικές που συνέβαλαν στην κατανόηση νοήματος ενός επιχειρηματολογικού κειμένου.</a:t>
            </a:r>
          </a:p>
          <a:p>
            <a:pPr algn="just">
              <a:buNone/>
            </a:pPr>
            <a:endParaRPr lang="el-GR" sz="500" dirty="0" smtClean="0">
              <a:solidFill>
                <a:schemeClr val="accent3">
                  <a:lumMod val="50000"/>
                </a:schemeClr>
              </a:solidFill>
              <a:latin typeface="Comic Sans MS" pitchFamily="66" charset="0"/>
            </a:endParaRPr>
          </a:p>
          <a:p>
            <a:pPr algn="ctr">
              <a:lnSpc>
                <a:spcPct val="150000"/>
              </a:lnSpc>
              <a:buNone/>
            </a:pPr>
            <a:r>
              <a:rPr lang="el-GR" sz="1400" i="1" dirty="0" smtClean="0">
                <a:solidFill>
                  <a:schemeClr val="accent3">
                    <a:lumMod val="75000"/>
                  </a:schemeClr>
                </a:solidFill>
                <a:latin typeface="Comic Sans MS" pitchFamily="66" charset="0"/>
              </a:rPr>
              <a:t>«Ο Σπιρτένιος μας έδειξε τα τρία στάδια. Είδαμε το Πριν, το Κατά και το Μετά το διάβασμα.»</a:t>
            </a:r>
            <a:endParaRPr lang="el-GR" sz="1400" dirty="0" smtClean="0">
              <a:solidFill>
                <a:schemeClr val="accent3">
                  <a:lumMod val="75000"/>
                </a:schemeClr>
              </a:solidFill>
              <a:latin typeface="Comic Sans MS" pitchFamily="66" charset="0"/>
            </a:endParaRPr>
          </a:p>
          <a:p>
            <a:pPr algn="ctr">
              <a:lnSpc>
                <a:spcPct val="150000"/>
              </a:lnSpc>
              <a:buNone/>
            </a:pPr>
            <a:r>
              <a:rPr lang="el-GR" sz="1400" i="1" dirty="0" smtClean="0">
                <a:solidFill>
                  <a:schemeClr val="accent3">
                    <a:lumMod val="75000"/>
                  </a:schemeClr>
                </a:solidFill>
                <a:latin typeface="Comic Sans MS" pitchFamily="66" charset="0"/>
              </a:rPr>
              <a:t>«Γνωρίσαμε τις λέξεις κλειδιά που πρέπει να βρίσκω για να καταλάβω καλύτερα ένα κείμενο.»</a:t>
            </a:r>
            <a:endParaRPr lang="el-GR" sz="500" dirty="0" smtClean="0">
              <a:solidFill>
                <a:schemeClr val="accent3">
                  <a:lumMod val="50000"/>
                </a:schemeClr>
              </a:solidFill>
              <a:latin typeface="Comic Sans MS" pitchFamily="66" charset="0"/>
            </a:endParaRPr>
          </a:p>
          <a:p>
            <a:pPr algn="ctr">
              <a:lnSpc>
                <a:spcPct val="150000"/>
              </a:lnSpc>
              <a:buNone/>
            </a:pPr>
            <a:r>
              <a:rPr lang="el-GR" sz="1400" i="1" dirty="0" smtClean="0">
                <a:solidFill>
                  <a:schemeClr val="accent3">
                    <a:lumMod val="75000"/>
                  </a:schemeClr>
                </a:solidFill>
                <a:latin typeface="Comic Sans MS" pitchFamily="66" charset="0"/>
              </a:rPr>
              <a:t> «Σημεία-</a:t>
            </a:r>
            <a:r>
              <a:rPr lang="el-GR" sz="1400" i="1" dirty="0" err="1" smtClean="0">
                <a:solidFill>
                  <a:schemeClr val="accent3">
                    <a:lumMod val="75000"/>
                  </a:schemeClr>
                </a:solidFill>
                <a:latin typeface="Comic Sans MS" pitchFamily="66" charset="0"/>
              </a:rPr>
              <a:t>κλειδι</a:t>
            </a:r>
            <a:r>
              <a:rPr lang="el-GR" sz="1400" i="1" dirty="0" smtClean="0">
                <a:solidFill>
                  <a:schemeClr val="accent3">
                    <a:lumMod val="75000"/>
                  </a:schemeClr>
                </a:solidFill>
                <a:latin typeface="Comic Sans MS" pitchFamily="66" charset="0"/>
              </a:rPr>
              <a:t>ά του υλικού θεωρώ πως είναι το Αρκτικόλεξο για το επιχειρηματολογικό κείμενο, και τα βήματα για την κατανόηση.»</a:t>
            </a:r>
          </a:p>
          <a:p>
            <a:pPr algn="ctr">
              <a:lnSpc>
                <a:spcPct val="150000"/>
              </a:lnSpc>
              <a:buNone/>
            </a:pPr>
            <a:r>
              <a:rPr lang="el-GR" sz="1400" i="1" dirty="0" smtClean="0">
                <a:solidFill>
                  <a:schemeClr val="accent3">
                    <a:lumMod val="75000"/>
                  </a:schemeClr>
                </a:solidFill>
                <a:latin typeface="Comic Sans MS" pitchFamily="66" charset="0"/>
              </a:rPr>
              <a:t>«Ήταν αρκετά ικανοποιημένα τα παιδιά από το γεγονός πως κατέκτησαν και πλέον γνωρίζουν αρκετά για την κατανόηση ενός επιχειρηματολογικού κειμένου.»</a:t>
            </a:r>
          </a:p>
          <a:p>
            <a:pPr algn="ctr">
              <a:buNone/>
            </a:pPr>
            <a:endParaRPr lang="el-GR" sz="1400" i="1" dirty="0" smtClean="0">
              <a:solidFill>
                <a:schemeClr val="accent3">
                  <a:lumMod val="75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p:txBody>
      </p:sp>
      <p:pic>
        <p:nvPicPr>
          <p:cNvPr id="4" name="Picture 2" descr="C:\Users\Default.Default-PC\Desktop\thumbnail_1415431643%3b7.png">
            <a:hlinkClick r:id="rId3"/>
          </p:cNvPr>
          <p:cNvPicPr>
            <a:picLocks noChangeAspect="1" noChangeArrowheads="1"/>
          </p:cNvPicPr>
          <p:nvPr/>
        </p:nvPicPr>
        <p:blipFill>
          <a:blip r:embed="rId4" cstate="print"/>
          <a:srcRect/>
          <a:stretch>
            <a:fillRect/>
          </a:stretch>
        </p:blipFill>
        <p:spPr bwMode="auto">
          <a:xfrm>
            <a:off x="8513812" y="6137197"/>
            <a:ext cx="630188" cy="7208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10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83568" y="404664"/>
            <a:ext cx="7467600" cy="580926"/>
          </a:xfrm>
        </p:spPr>
        <p:txBody>
          <a:bodyPr/>
          <a:lstStyle/>
          <a:p>
            <a:pPr algn="ctr"/>
            <a:r>
              <a:rPr lang="el-GR" b="1" dirty="0" smtClean="0">
                <a:solidFill>
                  <a:schemeClr val="accent3">
                    <a:lumMod val="50000"/>
                  </a:schemeClr>
                </a:solidFill>
                <a:latin typeface="Comic Sans MS" pitchFamily="66" charset="0"/>
              </a:rPr>
              <a:t>5. </a:t>
            </a:r>
            <a:r>
              <a:rPr lang="el-GR" b="1" dirty="0" err="1" smtClean="0">
                <a:solidFill>
                  <a:schemeClr val="accent3">
                    <a:lumMod val="50000"/>
                  </a:schemeClr>
                </a:solidFill>
                <a:latin typeface="Comic Sans MS" pitchFamily="66" charset="0"/>
              </a:rPr>
              <a:t>Αποτελεσματα</a:t>
            </a:r>
            <a:r>
              <a:rPr lang="el-GR" b="1" dirty="0" smtClean="0">
                <a:solidFill>
                  <a:schemeClr val="accent3">
                    <a:lumMod val="50000"/>
                  </a:schemeClr>
                </a:solidFill>
                <a:latin typeface="Comic Sans MS" pitchFamily="66" charset="0"/>
              </a:rPr>
              <a:t> </a:t>
            </a:r>
            <a:r>
              <a:rPr lang="el-GR" b="1" dirty="0" err="1" smtClean="0">
                <a:solidFill>
                  <a:schemeClr val="accent3">
                    <a:lumMod val="50000"/>
                  </a:schemeClr>
                </a:solidFill>
                <a:latin typeface="Comic Sans MS" pitchFamily="66" charset="0"/>
              </a:rPr>
              <a:t>Ερευνασ</a:t>
            </a:r>
            <a:r>
              <a:rPr lang="el-GR" b="1" dirty="0" smtClean="0">
                <a:solidFill>
                  <a:schemeClr val="accent3">
                    <a:lumMod val="50000"/>
                  </a:schemeClr>
                </a:solidFill>
                <a:latin typeface="Comic Sans MS" pitchFamily="66" charset="0"/>
              </a:rPr>
              <a:t> (6/9) </a:t>
            </a:r>
            <a:endParaRPr lang="el-GR" b="1" dirty="0">
              <a:solidFill>
                <a:schemeClr val="accent3">
                  <a:lumMod val="50000"/>
                </a:schemeClr>
              </a:solidFill>
              <a:latin typeface="Comic Sans MS" pitchFamily="66" charset="0"/>
            </a:endParaRPr>
          </a:p>
        </p:txBody>
      </p:sp>
      <p:sp>
        <p:nvSpPr>
          <p:cNvPr id="3" name="2 - Θέση περιεχομένου"/>
          <p:cNvSpPr>
            <a:spLocks noGrp="1"/>
          </p:cNvSpPr>
          <p:nvPr>
            <p:ph sz="quarter" idx="1"/>
          </p:nvPr>
        </p:nvSpPr>
        <p:spPr>
          <a:xfrm>
            <a:off x="395536" y="2564904"/>
            <a:ext cx="7787208" cy="4032448"/>
          </a:xfrm>
        </p:spPr>
        <p:txBody>
          <a:bodyPr>
            <a:normAutofit/>
          </a:bodyPr>
          <a:lstStyle/>
          <a:p>
            <a:pPr algn="just">
              <a:buFont typeface="Wingdings" pitchFamily="2" charset="2"/>
              <a:buChar char="v"/>
            </a:pPr>
            <a:r>
              <a:rPr lang="el-GR" sz="1600" dirty="0" smtClean="0">
                <a:solidFill>
                  <a:schemeClr val="accent3">
                    <a:lumMod val="50000"/>
                  </a:schemeClr>
                </a:solidFill>
                <a:latin typeface="Comic Sans MS" pitchFamily="66" charset="0"/>
              </a:rPr>
              <a:t>Τα παιδιά κατόρθωσαν να έχουν μια καλή επίγνωση των διαδικασιών που λαμβάνουν χώρα κατά τις φάσεις ανάγνωσης ενός επιχειρηματολογικού κειμένου, να ελέγχουν και να παρακολουθούν τις διαδικασίες που πραγματοποιούνται Πριν, Κατά αλλά και Μετά την ανάγνωση.</a:t>
            </a:r>
          </a:p>
          <a:p>
            <a:pPr algn="just">
              <a:buNone/>
            </a:pPr>
            <a:endParaRPr lang="el-GR" sz="500" dirty="0" smtClean="0">
              <a:solidFill>
                <a:schemeClr val="accent3">
                  <a:lumMod val="50000"/>
                </a:schemeClr>
              </a:solidFill>
              <a:latin typeface="Comic Sans MS" pitchFamily="66" charset="0"/>
            </a:endParaRPr>
          </a:p>
          <a:p>
            <a:pPr algn="just">
              <a:buFont typeface="Wingdings" pitchFamily="2" charset="2"/>
              <a:buChar char="v"/>
            </a:pPr>
            <a:r>
              <a:rPr lang="el-GR" sz="1600" dirty="0" smtClean="0">
                <a:solidFill>
                  <a:schemeClr val="accent3">
                    <a:lumMod val="50000"/>
                  </a:schemeClr>
                </a:solidFill>
                <a:latin typeface="Comic Sans MS" pitchFamily="66" charset="0"/>
              </a:rPr>
              <a:t>Μέσα από την επιτυχή συμπλήρωση των διαγραμμάτων του κειμένου αναδείχθηκε και η επίγνωση των μεταγνωστικών στρατηγικών των ερωτώμενων.</a:t>
            </a:r>
          </a:p>
          <a:p>
            <a:pPr algn="just">
              <a:buNone/>
            </a:pPr>
            <a:endParaRPr lang="el-GR" sz="500" dirty="0" smtClean="0">
              <a:solidFill>
                <a:schemeClr val="accent3">
                  <a:lumMod val="50000"/>
                </a:schemeClr>
              </a:solidFill>
              <a:latin typeface="Comic Sans MS" pitchFamily="66" charset="0"/>
            </a:endParaRPr>
          </a:p>
          <a:p>
            <a:pPr algn="just">
              <a:buFont typeface="Wingdings" pitchFamily="2" charset="2"/>
              <a:buChar char="v"/>
            </a:pPr>
            <a:r>
              <a:rPr lang="el-GR" sz="1600" dirty="0" smtClean="0">
                <a:solidFill>
                  <a:schemeClr val="accent3">
                    <a:lumMod val="50000"/>
                  </a:schemeClr>
                </a:solidFill>
                <a:latin typeface="Comic Sans MS" pitchFamily="66" charset="0"/>
              </a:rPr>
              <a:t>Υπήρξαν ενδείξεις ότι οι συμμετέχοντες στην ερευνητική διαδικασία απέκτησαν κριτική σκέψη και ήταν σε θέση να κρίνουν και να αξιολογούν την ποιότητα και την πειστικότητα αυτού που διαβάζουν.</a:t>
            </a:r>
          </a:p>
          <a:p>
            <a:pPr algn="just">
              <a:buNone/>
            </a:pPr>
            <a:endParaRPr lang="el-GR" sz="500" dirty="0" smtClean="0">
              <a:solidFill>
                <a:schemeClr val="accent3">
                  <a:lumMod val="50000"/>
                </a:schemeClr>
              </a:solidFill>
              <a:latin typeface="Comic Sans MS" pitchFamily="66" charset="0"/>
            </a:endParaRPr>
          </a:p>
          <a:p>
            <a:pPr algn="just">
              <a:buFont typeface="Wingdings" pitchFamily="2" charset="2"/>
              <a:buChar char="v"/>
            </a:pPr>
            <a:r>
              <a:rPr lang="el-GR" sz="1600" dirty="0" smtClean="0">
                <a:solidFill>
                  <a:schemeClr val="accent3">
                    <a:lumMod val="50000"/>
                  </a:schemeClr>
                </a:solidFill>
                <a:latin typeface="Comic Sans MS" pitchFamily="66" charset="0"/>
              </a:rPr>
              <a:t>Το πρόγραμμα παρέμβασης φαίνεται να ενθάρρυνε την ανάπτυξη των μεταγνωστικών δεξιοτήτων και στρατηγικών της κατανόησης.</a:t>
            </a: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None/>
            </a:pPr>
            <a:endParaRPr lang="el-GR" sz="1600" dirty="0" smtClean="0">
              <a:solidFill>
                <a:schemeClr val="accent3">
                  <a:lumMod val="50000"/>
                </a:schemeClr>
              </a:solidFill>
              <a:latin typeface="Comic Sans MS" pitchFamily="66" charset="0"/>
            </a:endParaRPr>
          </a:p>
        </p:txBody>
      </p:sp>
      <p:graphicFrame>
        <p:nvGraphicFramePr>
          <p:cNvPr id="5" name="4 - Διάγραμμα"/>
          <p:cNvGraphicFramePr/>
          <p:nvPr/>
        </p:nvGraphicFramePr>
        <p:xfrm>
          <a:off x="539552" y="1196752"/>
          <a:ext cx="7848872" cy="1080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C:\Users\Default.Default-PC\Desktop\thumbnail_1415431643%3b7.png">
            <a:hlinkClick r:id="rId7"/>
          </p:cNvPr>
          <p:cNvPicPr>
            <a:picLocks noChangeAspect="1" noChangeArrowheads="1"/>
          </p:cNvPicPr>
          <p:nvPr/>
        </p:nvPicPr>
        <p:blipFill>
          <a:blip r:embed="rId8" cstate="print"/>
          <a:srcRect/>
          <a:stretch>
            <a:fillRect/>
          </a:stretch>
        </p:blipFill>
        <p:spPr bwMode="auto">
          <a:xfrm>
            <a:off x="8513812" y="6137197"/>
            <a:ext cx="630188" cy="7208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476672"/>
            <a:ext cx="7467600" cy="792088"/>
          </a:xfrm>
        </p:spPr>
        <p:txBody>
          <a:bodyPr>
            <a:normAutofit fontScale="90000"/>
          </a:bodyPr>
          <a:lstStyle/>
          <a:p>
            <a:pPr algn="ctr"/>
            <a:r>
              <a:rPr lang="el-GR" sz="2900" b="1" dirty="0" smtClean="0">
                <a:solidFill>
                  <a:schemeClr val="accent3">
                    <a:lumMod val="50000"/>
                  </a:schemeClr>
                </a:solidFill>
                <a:latin typeface="Comic Sans MS" pitchFamily="66" charset="0"/>
              </a:rPr>
              <a:t>1. </a:t>
            </a:r>
            <a:r>
              <a:rPr lang="el-GR" sz="2900" b="1" dirty="0" err="1" smtClean="0">
                <a:solidFill>
                  <a:schemeClr val="accent3">
                    <a:lumMod val="50000"/>
                  </a:schemeClr>
                </a:solidFill>
                <a:latin typeface="Comic Sans MS" pitchFamily="66" charset="0"/>
              </a:rPr>
              <a:t>Ερευνητικο</a:t>
            </a:r>
            <a:r>
              <a:rPr lang="el-GR" sz="2900" b="1" dirty="0" smtClean="0">
                <a:solidFill>
                  <a:schemeClr val="accent3">
                    <a:lumMod val="50000"/>
                  </a:schemeClr>
                </a:solidFill>
                <a:latin typeface="Comic Sans MS" pitchFamily="66" charset="0"/>
              </a:rPr>
              <a:t> </a:t>
            </a:r>
            <a:r>
              <a:rPr lang="el-GR" sz="2900" b="1" dirty="0" err="1" smtClean="0">
                <a:solidFill>
                  <a:schemeClr val="accent3">
                    <a:lumMod val="50000"/>
                  </a:schemeClr>
                </a:solidFill>
                <a:latin typeface="Comic Sans MS" pitchFamily="66" charset="0"/>
              </a:rPr>
              <a:t>Πλαισιο</a:t>
            </a:r>
            <a:r>
              <a:rPr lang="el-GR" sz="2900" b="1" dirty="0" smtClean="0">
                <a:solidFill>
                  <a:schemeClr val="accent3">
                    <a:lumMod val="50000"/>
                  </a:schemeClr>
                </a:solidFill>
                <a:latin typeface="Comic Sans MS" pitchFamily="66" charset="0"/>
              </a:rPr>
              <a:t> (1/3)</a:t>
            </a:r>
            <a:br>
              <a:rPr lang="el-GR" sz="2900" b="1" dirty="0" smtClean="0">
                <a:solidFill>
                  <a:schemeClr val="accent3">
                    <a:lumMod val="50000"/>
                  </a:schemeClr>
                </a:solidFill>
                <a:latin typeface="Comic Sans MS" pitchFamily="66" charset="0"/>
              </a:rPr>
            </a:br>
            <a:r>
              <a:rPr lang="el-GR" sz="2800" b="1" dirty="0" err="1" smtClean="0">
                <a:solidFill>
                  <a:schemeClr val="accent3">
                    <a:lumMod val="50000"/>
                  </a:schemeClr>
                </a:solidFill>
                <a:latin typeface="Comic Sans MS" pitchFamily="66" charset="0"/>
              </a:rPr>
              <a:t>Σκοποσ</a:t>
            </a:r>
            <a:r>
              <a:rPr lang="el-GR" sz="2800" b="1" dirty="0" smtClean="0">
                <a:solidFill>
                  <a:schemeClr val="accent3">
                    <a:lumMod val="50000"/>
                  </a:schemeClr>
                </a:solidFill>
                <a:latin typeface="Comic Sans MS" pitchFamily="66" charset="0"/>
              </a:rPr>
              <a:t> </a:t>
            </a:r>
            <a:r>
              <a:rPr lang="el-GR" sz="2800" b="1" dirty="0" err="1" smtClean="0">
                <a:solidFill>
                  <a:schemeClr val="accent3">
                    <a:lumMod val="50000"/>
                  </a:schemeClr>
                </a:solidFill>
                <a:latin typeface="Comic Sans MS" pitchFamily="66" charset="0"/>
              </a:rPr>
              <a:t>δ.ε</a:t>
            </a:r>
            <a:r>
              <a:rPr lang="el-GR" sz="2800" b="1" dirty="0" smtClean="0">
                <a:solidFill>
                  <a:schemeClr val="accent3">
                    <a:lumMod val="50000"/>
                  </a:schemeClr>
                </a:solidFill>
                <a:latin typeface="Comic Sans MS" pitchFamily="66" charset="0"/>
              </a:rPr>
              <a:t>.</a:t>
            </a:r>
            <a:endParaRPr lang="el-GR" sz="2800" b="1" dirty="0">
              <a:solidFill>
                <a:schemeClr val="accent3">
                  <a:lumMod val="50000"/>
                </a:schemeClr>
              </a:solidFill>
              <a:latin typeface="Comic Sans MS" pitchFamily="66" charset="0"/>
            </a:endParaRPr>
          </a:p>
        </p:txBody>
      </p:sp>
      <p:sp>
        <p:nvSpPr>
          <p:cNvPr id="3" name="2 - Θέση περιεχομένου"/>
          <p:cNvSpPr>
            <a:spLocks noGrp="1"/>
          </p:cNvSpPr>
          <p:nvPr>
            <p:ph sz="quarter" idx="1"/>
          </p:nvPr>
        </p:nvSpPr>
        <p:spPr>
          <a:xfrm>
            <a:off x="457200" y="1484784"/>
            <a:ext cx="7643192" cy="4989168"/>
          </a:xfrm>
        </p:spPr>
        <p:txBody>
          <a:bodyPr>
            <a:normAutofit/>
          </a:bodyPr>
          <a:lstStyle/>
          <a:p>
            <a:pPr lvl="0" algn="just">
              <a:lnSpc>
                <a:spcPct val="140000"/>
              </a:lnSpc>
              <a:buClr>
                <a:srgbClr val="FE8637"/>
              </a:buClr>
              <a:buFont typeface="Wingdings" pitchFamily="2" charset="2"/>
              <a:buChar char="v"/>
            </a:pPr>
            <a:r>
              <a:rPr lang="el-GR" sz="1700" dirty="0" smtClean="0">
                <a:solidFill>
                  <a:srgbClr val="B32C16">
                    <a:lumMod val="50000"/>
                  </a:srgbClr>
                </a:solidFill>
                <a:latin typeface="Comic Sans MS" pitchFamily="66" charset="0"/>
              </a:rPr>
              <a:t>Εξέταση του βαθμού στον οποίο η σαφής διδασκαλία γνωστικών και </a:t>
            </a:r>
            <a:r>
              <a:rPr lang="el-GR" sz="1700" dirty="0" err="1" smtClean="0">
                <a:solidFill>
                  <a:srgbClr val="B32C16">
                    <a:lumMod val="50000"/>
                  </a:srgbClr>
                </a:solidFill>
                <a:latin typeface="Comic Sans MS" pitchFamily="66" charset="0"/>
              </a:rPr>
              <a:t>μεταγνωστικών</a:t>
            </a:r>
            <a:r>
              <a:rPr lang="el-GR" sz="1700" dirty="0" smtClean="0">
                <a:solidFill>
                  <a:srgbClr val="B32C16">
                    <a:lumMod val="50000"/>
                  </a:srgbClr>
                </a:solidFill>
                <a:latin typeface="Comic Sans MS" pitchFamily="66" charset="0"/>
              </a:rPr>
              <a:t> στρατηγικών κατανόησης μέσω του εκπαιδευτικού λογισμικού «Ο Σπιρτένιος στη χώρα της Κατανόησης» και των παρεμβάσεων και διευκολύνσεων του εκπαιδευτικού, είναι σε θέση να ενισχύσει την κατανόηση των μαθητών της </a:t>
            </a:r>
            <a:r>
              <a:rPr lang="el-GR" sz="1700" dirty="0" err="1" smtClean="0">
                <a:solidFill>
                  <a:srgbClr val="B32C16">
                    <a:lumMod val="50000"/>
                  </a:srgbClr>
                </a:solidFill>
                <a:latin typeface="Comic Sans MS" pitchFamily="66" charset="0"/>
              </a:rPr>
              <a:t>Στ΄</a:t>
            </a:r>
            <a:r>
              <a:rPr lang="el-GR" sz="1700" dirty="0" smtClean="0">
                <a:solidFill>
                  <a:srgbClr val="B32C16">
                    <a:lumMod val="50000"/>
                  </a:srgbClr>
                </a:solidFill>
                <a:latin typeface="Comic Sans MS" pitchFamily="66" charset="0"/>
              </a:rPr>
              <a:t> Δημοτικού και να συμβάλει στην ανάπτυξη μεταγνωστικών δεξιοτήτων.</a:t>
            </a:r>
          </a:p>
          <a:p>
            <a:pPr lvl="0" algn="just">
              <a:lnSpc>
                <a:spcPct val="140000"/>
              </a:lnSpc>
              <a:buClr>
                <a:srgbClr val="FE8637"/>
              </a:buClr>
              <a:buNone/>
            </a:pPr>
            <a:endParaRPr lang="el-GR" sz="500" dirty="0" smtClean="0">
              <a:solidFill>
                <a:srgbClr val="B32C16">
                  <a:lumMod val="50000"/>
                </a:srgbClr>
              </a:solidFill>
              <a:latin typeface="Comic Sans MS" pitchFamily="66" charset="0"/>
            </a:endParaRPr>
          </a:p>
          <a:p>
            <a:pPr lvl="0" algn="just">
              <a:lnSpc>
                <a:spcPct val="140000"/>
              </a:lnSpc>
              <a:buClr>
                <a:srgbClr val="FE8637"/>
              </a:buClr>
              <a:buFont typeface="Wingdings" pitchFamily="2" charset="2"/>
              <a:buChar char="v"/>
            </a:pPr>
            <a:r>
              <a:rPr lang="el-GR" sz="1700" dirty="0" smtClean="0">
                <a:solidFill>
                  <a:schemeClr val="accent3">
                    <a:lumMod val="50000"/>
                  </a:schemeClr>
                </a:solidFill>
                <a:latin typeface="Comic Sans MS" pitchFamily="66" charset="0"/>
              </a:rPr>
              <a:t>Αξιολόγηση της λειτουργικότητας και των τεχνικών χαρακτηριστικών του περιβάλλοντος που συστάθηκε με σημείο αναφοράς τον σκοπό δημιουργίας και οργάνωσής του.</a:t>
            </a:r>
            <a:endParaRPr lang="el-GR" sz="1700" dirty="0" smtClean="0">
              <a:solidFill>
                <a:srgbClr val="B32C16">
                  <a:lumMod val="50000"/>
                </a:srgbClr>
              </a:solidFill>
              <a:latin typeface="Comic Sans MS" pitchFamily="66" charset="0"/>
            </a:endParaRPr>
          </a:p>
          <a:p>
            <a:pPr lvl="0" algn="just">
              <a:lnSpc>
                <a:spcPct val="140000"/>
              </a:lnSpc>
              <a:buClr>
                <a:srgbClr val="FE8637"/>
              </a:buClr>
              <a:buFont typeface="Wingdings" pitchFamily="2" charset="2"/>
              <a:buChar char="v"/>
            </a:pPr>
            <a:endParaRPr lang="el-GR" sz="1800" dirty="0" smtClean="0">
              <a:solidFill>
                <a:srgbClr val="B32C16">
                  <a:lumMod val="50000"/>
                </a:srgbClr>
              </a:solidFill>
              <a:latin typeface="Comic Sans MS" pitchFamily="66" charset="0"/>
            </a:endParaRPr>
          </a:p>
          <a:p>
            <a:pPr lvl="0" algn="just">
              <a:lnSpc>
                <a:spcPct val="140000"/>
              </a:lnSpc>
              <a:buClr>
                <a:srgbClr val="FE8637"/>
              </a:buClr>
              <a:buFont typeface="Wingdings" pitchFamily="2" charset="2"/>
              <a:buChar char="v"/>
            </a:pPr>
            <a:endParaRPr lang="el-GR" sz="1800" dirty="0" smtClean="0">
              <a:solidFill>
                <a:srgbClr val="B32C16">
                  <a:lumMod val="50000"/>
                </a:srgbClr>
              </a:solidFill>
              <a:latin typeface="Comic Sans MS" pitchFamily="66" charset="0"/>
            </a:endParaRPr>
          </a:p>
          <a:p>
            <a:pPr algn="just">
              <a:buNone/>
            </a:pPr>
            <a:endParaRPr lang="en-US" sz="1400" dirty="0" smtClean="0">
              <a:solidFill>
                <a:schemeClr val="accent3">
                  <a:lumMod val="50000"/>
                </a:schemeClr>
              </a:solidFill>
              <a:latin typeface="Comic Sans MS" pitchFamily="66" charset="0"/>
            </a:endParaRPr>
          </a:p>
        </p:txBody>
      </p:sp>
      <p:pic>
        <p:nvPicPr>
          <p:cNvPr id="4" name="Picture 1" descr="C:\Users\Default.Default-PC\Desktop\Business_Goals-512.png"/>
          <p:cNvPicPr>
            <a:picLocks noChangeAspect="1" noChangeArrowheads="1"/>
          </p:cNvPicPr>
          <p:nvPr/>
        </p:nvPicPr>
        <p:blipFill>
          <a:blip r:embed="rId2" cstate="print"/>
          <a:srcRect/>
          <a:stretch>
            <a:fillRect/>
          </a:stretch>
        </p:blipFill>
        <p:spPr bwMode="auto">
          <a:xfrm>
            <a:off x="7308304" y="260648"/>
            <a:ext cx="1124744" cy="1124744"/>
          </a:xfrm>
          <a:prstGeom prst="rect">
            <a:avLst/>
          </a:prstGeom>
          <a:noFill/>
        </p:spPr>
      </p:pic>
      <p:sp>
        <p:nvSpPr>
          <p:cNvPr id="5" name="4 - TextBox"/>
          <p:cNvSpPr txBox="1"/>
          <p:nvPr/>
        </p:nvSpPr>
        <p:spPr>
          <a:xfrm>
            <a:off x="467544" y="5517232"/>
            <a:ext cx="7776864" cy="1077218"/>
          </a:xfrm>
          <a:prstGeom prst="rect">
            <a:avLst/>
          </a:prstGeom>
          <a:noFill/>
        </p:spPr>
        <p:txBody>
          <a:bodyPr wrap="square" rtlCol="0">
            <a:spAutoFit/>
          </a:bodyPr>
          <a:lstStyle/>
          <a:p>
            <a:pPr algn="just"/>
            <a:r>
              <a:rPr lang="el-GR" sz="1600" dirty="0" smtClean="0">
                <a:solidFill>
                  <a:schemeClr val="accent3">
                    <a:lumMod val="50000"/>
                  </a:schemeClr>
                </a:solidFill>
              </a:rPr>
              <a:t>Ευχαριστίες στον κ. </a:t>
            </a:r>
            <a:r>
              <a:rPr lang="el-GR" sz="1600" dirty="0" err="1" smtClean="0">
                <a:solidFill>
                  <a:schemeClr val="accent3">
                    <a:lumMod val="50000"/>
                  </a:schemeClr>
                </a:solidFill>
              </a:rPr>
              <a:t>Σπαντιδάκη</a:t>
            </a:r>
            <a:r>
              <a:rPr lang="el-GR" sz="1600" dirty="0" smtClean="0">
                <a:solidFill>
                  <a:schemeClr val="accent3">
                    <a:lumMod val="50000"/>
                  </a:schemeClr>
                </a:solidFill>
              </a:rPr>
              <a:t> αλλά και την κ. Βασαρμίδου, που </a:t>
            </a:r>
            <a:r>
              <a:rPr lang="el-GR" sz="1600" dirty="0">
                <a:solidFill>
                  <a:schemeClr val="accent3">
                    <a:lumMod val="50000"/>
                  </a:schemeClr>
                </a:solidFill>
              </a:rPr>
              <a:t>στάθηκαν σημείο αναφοράς και αρωγοί στην προσπάθειά μου όλους αυτούς τους μήνες δίνοντας το δικό τους στίγμα στο έργο μου και ωθώντας με «να φτάσω εκεί που δεν μπορώ».</a:t>
            </a:r>
            <a:endParaRPr lang="el-GR" sz="1600" dirty="0" smtClean="0">
              <a:solidFill>
                <a:schemeClr val="accent3">
                  <a:lumMod val="50000"/>
                </a:schemeClr>
              </a:solidFill>
            </a:endParaRPr>
          </a:p>
        </p:txBody>
      </p:sp>
      <p:pic>
        <p:nvPicPr>
          <p:cNvPr id="6" name="Picture 2" descr="C:\Users\Default.Default-PC\Desktop\thumbnail_1415431643%3b7.png">
            <a:hlinkClick r:id="rId3"/>
          </p:cNvPr>
          <p:cNvPicPr>
            <a:picLocks noChangeAspect="1" noChangeArrowheads="1"/>
          </p:cNvPicPr>
          <p:nvPr/>
        </p:nvPicPr>
        <p:blipFill>
          <a:blip r:embed="rId4" cstate="print"/>
          <a:srcRect/>
          <a:stretch>
            <a:fillRect/>
          </a:stretch>
        </p:blipFill>
        <p:spPr bwMode="auto">
          <a:xfrm>
            <a:off x="8513812" y="6137197"/>
            <a:ext cx="630188" cy="7208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83568" y="188640"/>
            <a:ext cx="7467600" cy="580926"/>
          </a:xfrm>
        </p:spPr>
        <p:txBody>
          <a:bodyPr/>
          <a:lstStyle/>
          <a:p>
            <a:pPr algn="ctr"/>
            <a:r>
              <a:rPr lang="el-GR" b="1" dirty="0" smtClean="0">
                <a:solidFill>
                  <a:schemeClr val="accent3">
                    <a:lumMod val="50000"/>
                  </a:schemeClr>
                </a:solidFill>
                <a:latin typeface="Comic Sans MS" pitchFamily="66" charset="0"/>
              </a:rPr>
              <a:t>5. </a:t>
            </a:r>
            <a:r>
              <a:rPr lang="el-GR" b="1" dirty="0" err="1" smtClean="0">
                <a:solidFill>
                  <a:schemeClr val="accent3">
                    <a:lumMod val="50000"/>
                  </a:schemeClr>
                </a:solidFill>
                <a:latin typeface="Comic Sans MS" pitchFamily="66" charset="0"/>
              </a:rPr>
              <a:t>Αποτελεσματα</a:t>
            </a:r>
            <a:r>
              <a:rPr lang="el-GR" b="1" dirty="0" smtClean="0">
                <a:solidFill>
                  <a:schemeClr val="accent3">
                    <a:lumMod val="50000"/>
                  </a:schemeClr>
                </a:solidFill>
                <a:latin typeface="Comic Sans MS" pitchFamily="66" charset="0"/>
              </a:rPr>
              <a:t> </a:t>
            </a:r>
            <a:r>
              <a:rPr lang="el-GR" b="1" dirty="0" err="1" smtClean="0">
                <a:solidFill>
                  <a:schemeClr val="accent3">
                    <a:lumMod val="50000"/>
                  </a:schemeClr>
                </a:solidFill>
                <a:latin typeface="Comic Sans MS" pitchFamily="66" charset="0"/>
              </a:rPr>
              <a:t>Ερευνασ</a:t>
            </a:r>
            <a:r>
              <a:rPr lang="el-GR" b="1" dirty="0" smtClean="0">
                <a:solidFill>
                  <a:schemeClr val="accent3">
                    <a:lumMod val="50000"/>
                  </a:schemeClr>
                </a:solidFill>
                <a:latin typeface="Comic Sans MS" pitchFamily="66" charset="0"/>
              </a:rPr>
              <a:t> (7/9) </a:t>
            </a:r>
            <a:endParaRPr lang="el-GR" b="1" dirty="0">
              <a:solidFill>
                <a:schemeClr val="accent3">
                  <a:lumMod val="50000"/>
                </a:schemeClr>
              </a:solidFill>
              <a:latin typeface="Comic Sans MS" pitchFamily="66" charset="0"/>
            </a:endParaRPr>
          </a:p>
        </p:txBody>
      </p:sp>
      <p:sp>
        <p:nvSpPr>
          <p:cNvPr id="3" name="2 - Θέση περιεχομένου"/>
          <p:cNvSpPr>
            <a:spLocks noGrp="1"/>
          </p:cNvSpPr>
          <p:nvPr>
            <p:ph sz="quarter" idx="1"/>
          </p:nvPr>
        </p:nvSpPr>
        <p:spPr>
          <a:xfrm>
            <a:off x="395536" y="836712"/>
            <a:ext cx="7931224" cy="6021288"/>
          </a:xfrm>
        </p:spPr>
        <p:txBody>
          <a:bodyPr>
            <a:normAutofit/>
          </a:bodyPr>
          <a:lstStyle/>
          <a:p>
            <a:pPr algn="just">
              <a:buFont typeface="Wingdings" pitchFamily="2" charset="2"/>
              <a:buChar char="v"/>
            </a:pPr>
            <a:r>
              <a:rPr lang="el-GR" sz="1800" dirty="0" smtClean="0"/>
              <a:t>Σημείο αναφοράς αποτελούν τα στοιχεία που συλλέχθηκαν από το μεταφρασμένο και προσαρμοσμένο ερωτηματολόγιο </a:t>
            </a:r>
            <a:r>
              <a:rPr lang="en-US" sz="1800" dirty="0" smtClean="0"/>
              <a:t>MARSI</a:t>
            </a:r>
            <a:r>
              <a:rPr lang="el-GR" sz="1800" dirty="0" smtClean="0"/>
              <a:t> (2002).</a:t>
            </a: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None/>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None/>
            </a:pPr>
            <a:endParaRPr lang="el-GR" sz="1600" dirty="0" smtClean="0">
              <a:solidFill>
                <a:schemeClr val="accent3">
                  <a:lumMod val="50000"/>
                </a:schemeClr>
              </a:solidFill>
              <a:latin typeface="Comic Sans MS" pitchFamily="66" charset="0"/>
            </a:endParaRPr>
          </a:p>
        </p:txBody>
      </p:sp>
      <p:pic>
        <p:nvPicPr>
          <p:cNvPr id="1026" name="Picture 2" descr="C:\Users\Default.Default-PC\Desktop\1.png"/>
          <p:cNvPicPr>
            <a:picLocks noChangeAspect="1" noChangeArrowheads="1"/>
          </p:cNvPicPr>
          <p:nvPr/>
        </p:nvPicPr>
        <p:blipFill>
          <a:blip r:embed="rId2" cstate="print"/>
          <a:srcRect/>
          <a:stretch>
            <a:fillRect/>
          </a:stretch>
        </p:blipFill>
        <p:spPr bwMode="auto">
          <a:xfrm>
            <a:off x="1907704" y="1700808"/>
            <a:ext cx="5040560" cy="4968552"/>
          </a:xfrm>
          <a:prstGeom prst="rect">
            <a:avLst/>
          </a:prstGeom>
          <a:noFill/>
        </p:spPr>
      </p:pic>
      <p:pic>
        <p:nvPicPr>
          <p:cNvPr id="5" name="Picture 2" descr="C:\Users\Default.Default-PC\Desktop\thumbnail_1415431643%3b7.png">
            <a:hlinkClick r:id="rId3"/>
          </p:cNvPr>
          <p:cNvPicPr>
            <a:picLocks noChangeAspect="1" noChangeArrowheads="1"/>
          </p:cNvPicPr>
          <p:nvPr/>
        </p:nvPicPr>
        <p:blipFill>
          <a:blip r:embed="rId4" cstate="print"/>
          <a:srcRect/>
          <a:stretch>
            <a:fillRect/>
          </a:stretch>
        </p:blipFill>
        <p:spPr bwMode="auto">
          <a:xfrm>
            <a:off x="8513812" y="6137197"/>
            <a:ext cx="630188" cy="7208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1000" fill="hold"/>
                                        <p:tgtEl>
                                          <p:spTgt spid="1026"/>
                                        </p:tgtEl>
                                        <p:attrNameLst>
                                          <p:attrName>ppt_x</p:attrName>
                                        </p:attrNameLst>
                                      </p:cBhvr>
                                      <p:tavLst>
                                        <p:tav tm="0">
                                          <p:val>
                                            <p:strVal val="#ppt_x"/>
                                          </p:val>
                                        </p:tav>
                                        <p:tav tm="100000">
                                          <p:val>
                                            <p:strVal val="#ppt_x"/>
                                          </p:val>
                                        </p:tav>
                                      </p:tavLst>
                                    </p:anim>
                                    <p:anim calcmode="lin" valueType="num">
                                      <p:cBhvr additive="base">
                                        <p:cTn id="20" dur="10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55576" y="404664"/>
            <a:ext cx="7467600" cy="580926"/>
          </a:xfrm>
        </p:spPr>
        <p:txBody>
          <a:bodyPr/>
          <a:lstStyle/>
          <a:p>
            <a:pPr algn="ctr"/>
            <a:r>
              <a:rPr lang="el-GR" b="1" dirty="0" smtClean="0">
                <a:solidFill>
                  <a:schemeClr val="accent3">
                    <a:lumMod val="50000"/>
                  </a:schemeClr>
                </a:solidFill>
                <a:latin typeface="Comic Sans MS" pitchFamily="66" charset="0"/>
              </a:rPr>
              <a:t>5. </a:t>
            </a:r>
            <a:r>
              <a:rPr lang="el-GR" b="1" dirty="0" err="1" smtClean="0">
                <a:solidFill>
                  <a:schemeClr val="accent3">
                    <a:lumMod val="50000"/>
                  </a:schemeClr>
                </a:solidFill>
                <a:latin typeface="Comic Sans MS" pitchFamily="66" charset="0"/>
              </a:rPr>
              <a:t>Αποτελεσματα</a:t>
            </a:r>
            <a:r>
              <a:rPr lang="el-GR" b="1" dirty="0" smtClean="0">
                <a:solidFill>
                  <a:schemeClr val="accent3">
                    <a:lumMod val="50000"/>
                  </a:schemeClr>
                </a:solidFill>
                <a:latin typeface="Comic Sans MS" pitchFamily="66" charset="0"/>
              </a:rPr>
              <a:t> </a:t>
            </a:r>
            <a:r>
              <a:rPr lang="el-GR" b="1" dirty="0" err="1" smtClean="0">
                <a:solidFill>
                  <a:schemeClr val="accent3">
                    <a:lumMod val="50000"/>
                  </a:schemeClr>
                </a:solidFill>
                <a:latin typeface="Comic Sans MS" pitchFamily="66" charset="0"/>
              </a:rPr>
              <a:t>Ερευνασ</a:t>
            </a:r>
            <a:r>
              <a:rPr lang="el-GR" b="1" dirty="0" smtClean="0">
                <a:solidFill>
                  <a:schemeClr val="accent3">
                    <a:lumMod val="50000"/>
                  </a:schemeClr>
                </a:solidFill>
                <a:latin typeface="Comic Sans MS" pitchFamily="66" charset="0"/>
              </a:rPr>
              <a:t> (8/9) </a:t>
            </a:r>
            <a:endParaRPr lang="el-GR" b="1" dirty="0">
              <a:solidFill>
                <a:schemeClr val="accent3">
                  <a:lumMod val="50000"/>
                </a:schemeClr>
              </a:solidFill>
              <a:latin typeface="Comic Sans MS" pitchFamily="66" charset="0"/>
            </a:endParaRPr>
          </a:p>
        </p:txBody>
      </p:sp>
      <p:sp>
        <p:nvSpPr>
          <p:cNvPr id="3" name="2 - Θέση περιεχομένου"/>
          <p:cNvSpPr>
            <a:spLocks noGrp="1"/>
          </p:cNvSpPr>
          <p:nvPr>
            <p:ph sz="quarter" idx="1"/>
          </p:nvPr>
        </p:nvSpPr>
        <p:spPr>
          <a:xfrm>
            <a:off x="395536" y="836712"/>
            <a:ext cx="7931224" cy="6021288"/>
          </a:xfrm>
        </p:spPr>
        <p:txBody>
          <a:bodyPr>
            <a:normAutofit/>
          </a:bodyPr>
          <a:lstStyle/>
          <a:p>
            <a:pPr algn="just">
              <a:buNone/>
            </a:pPr>
            <a:endParaRPr lang="el-GR" sz="1700" dirty="0" smtClean="0">
              <a:solidFill>
                <a:schemeClr val="accent3">
                  <a:lumMod val="50000"/>
                </a:schemeClr>
              </a:solidFill>
              <a:latin typeface="Comic Sans MS" pitchFamily="66" charset="0"/>
            </a:endParaRPr>
          </a:p>
          <a:p>
            <a:pPr algn="just">
              <a:buNone/>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None/>
            </a:pPr>
            <a:endParaRPr lang="el-GR" sz="1600" dirty="0" smtClean="0">
              <a:solidFill>
                <a:schemeClr val="accent3">
                  <a:lumMod val="50000"/>
                </a:schemeClr>
              </a:solidFill>
              <a:latin typeface="Comic Sans MS" pitchFamily="66" charset="0"/>
            </a:endParaRPr>
          </a:p>
        </p:txBody>
      </p:sp>
      <p:pic>
        <p:nvPicPr>
          <p:cNvPr id="2050" name="Picture 2" descr="C:\Users\Default.Default-PC\Desktop\2.png"/>
          <p:cNvPicPr>
            <a:picLocks noChangeAspect="1" noChangeArrowheads="1"/>
          </p:cNvPicPr>
          <p:nvPr/>
        </p:nvPicPr>
        <p:blipFill>
          <a:blip r:embed="rId2" cstate="print"/>
          <a:srcRect/>
          <a:stretch>
            <a:fillRect/>
          </a:stretch>
        </p:blipFill>
        <p:spPr bwMode="auto">
          <a:xfrm>
            <a:off x="1043608" y="1412776"/>
            <a:ext cx="6714103" cy="4608512"/>
          </a:xfrm>
          <a:prstGeom prst="rect">
            <a:avLst/>
          </a:prstGeom>
          <a:noFill/>
        </p:spPr>
      </p:pic>
      <p:pic>
        <p:nvPicPr>
          <p:cNvPr id="5" name="Picture 2" descr="C:\Users\Default.Default-PC\Desktop\thumbnail_1415431643%3b7.png">
            <a:hlinkClick r:id="rId3"/>
          </p:cNvPr>
          <p:cNvPicPr>
            <a:picLocks noChangeAspect="1" noChangeArrowheads="1"/>
          </p:cNvPicPr>
          <p:nvPr/>
        </p:nvPicPr>
        <p:blipFill>
          <a:blip r:embed="rId4" cstate="print"/>
          <a:srcRect/>
          <a:stretch>
            <a:fillRect/>
          </a:stretch>
        </p:blipFill>
        <p:spPr bwMode="auto">
          <a:xfrm>
            <a:off x="8513812" y="6137197"/>
            <a:ext cx="630188" cy="7208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1000" fill="hold"/>
                                        <p:tgtEl>
                                          <p:spTgt spid="2050"/>
                                        </p:tgtEl>
                                        <p:attrNameLst>
                                          <p:attrName>ppt_x</p:attrName>
                                        </p:attrNameLst>
                                      </p:cBhvr>
                                      <p:tavLst>
                                        <p:tav tm="0">
                                          <p:val>
                                            <p:strVal val="#ppt_x"/>
                                          </p:val>
                                        </p:tav>
                                        <p:tav tm="100000">
                                          <p:val>
                                            <p:strVal val="#ppt_x"/>
                                          </p:val>
                                        </p:tav>
                                      </p:tavLst>
                                    </p:anim>
                                    <p:anim calcmode="lin" valueType="num">
                                      <p:cBhvr additive="base">
                                        <p:cTn id="14" dur="10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83568" y="404664"/>
            <a:ext cx="7467600" cy="580926"/>
          </a:xfrm>
        </p:spPr>
        <p:txBody>
          <a:bodyPr/>
          <a:lstStyle/>
          <a:p>
            <a:pPr algn="ctr"/>
            <a:r>
              <a:rPr lang="el-GR" b="1" dirty="0" smtClean="0">
                <a:solidFill>
                  <a:schemeClr val="accent3">
                    <a:lumMod val="50000"/>
                  </a:schemeClr>
                </a:solidFill>
                <a:latin typeface="Comic Sans MS" pitchFamily="66" charset="0"/>
              </a:rPr>
              <a:t>5. </a:t>
            </a:r>
            <a:r>
              <a:rPr lang="el-GR" b="1" dirty="0" err="1" smtClean="0">
                <a:solidFill>
                  <a:schemeClr val="accent3">
                    <a:lumMod val="50000"/>
                  </a:schemeClr>
                </a:solidFill>
                <a:latin typeface="Comic Sans MS" pitchFamily="66" charset="0"/>
              </a:rPr>
              <a:t>Αποτελεσματα</a:t>
            </a:r>
            <a:r>
              <a:rPr lang="el-GR" b="1" dirty="0" smtClean="0">
                <a:solidFill>
                  <a:schemeClr val="accent3">
                    <a:lumMod val="50000"/>
                  </a:schemeClr>
                </a:solidFill>
                <a:latin typeface="Comic Sans MS" pitchFamily="66" charset="0"/>
              </a:rPr>
              <a:t> </a:t>
            </a:r>
            <a:r>
              <a:rPr lang="el-GR" b="1" dirty="0" err="1" smtClean="0">
                <a:solidFill>
                  <a:schemeClr val="accent3">
                    <a:lumMod val="50000"/>
                  </a:schemeClr>
                </a:solidFill>
                <a:latin typeface="Comic Sans MS" pitchFamily="66" charset="0"/>
              </a:rPr>
              <a:t>Ερευνασ</a:t>
            </a:r>
            <a:r>
              <a:rPr lang="el-GR" b="1" dirty="0" smtClean="0">
                <a:solidFill>
                  <a:schemeClr val="accent3">
                    <a:lumMod val="50000"/>
                  </a:schemeClr>
                </a:solidFill>
                <a:latin typeface="Comic Sans MS" pitchFamily="66" charset="0"/>
              </a:rPr>
              <a:t> (9/9) </a:t>
            </a:r>
            <a:endParaRPr lang="el-GR" b="1" dirty="0">
              <a:solidFill>
                <a:schemeClr val="accent3">
                  <a:lumMod val="50000"/>
                </a:schemeClr>
              </a:solidFill>
              <a:latin typeface="Comic Sans MS" pitchFamily="66" charset="0"/>
            </a:endParaRPr>
          </a:p>
        </p:txBody>
      </p:sp>
      <p:sp>
        <p:nvSpPr>
          <p:cNvPr id="3" name="2 - Θέση περιεχομένου"/>
          <p:cNvSpPr>
            <a:spLocks noGrp="1"/>
          </p:cNvSpPr>
          <p:nvPr>
            <p:ph sz="quarter" idx="1"/>
          </p:nvPr>
        </p:nvSpPr>
        <p:spPr>
          <a:xfrm>
            <a:off x="395536" y="836712"/>
            <a:ext cx="7931224" cy="6021288"/>
          </a:xfrm>
        </p:spPr>
        <p:txBody>
          <a:bodyPr>
            <a:normAutofit/>
          </a:bodyPr>
          <a:lstStyle/>
          <a:p>
            <a:pPr algn="just">
              <a:buNone/>
            </a:pPr>
            <a:endParaRPr lang="el-GR" sz="1700" dirty="0" smtClean="0">
              <a:solidFill>
                <a:schemeClr val="accent3">
                  <a:lumMod val="50000"/>
                </a:schemeClr>
              </a:solidFill>
              <a:latin typeface="Comic Sans MS" pitchFamily="66" charset="0"/>
            </a:endParaRPr>
          </a:p>
          <a:p>
            <a:pPr algn="just">
              <a:buNone/>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Font typeface="Wingdings" pitchFamily="2" charset="2"/>
              <a:buChar char="v"/>
            </a:pPr>
            <a:endParaRPr lang="el-GR" sz="1700" dirty="0" smtClean="0">
              <a:solidFill>
                <a:schemeClr val="accent3">
                  <a:lumMod val="50000"/>
                </a:schemeClr>
              </a:solidFill>
              <a:latin typeface="Comic Sans MS" pitchFamily="66" charset="0"/>
            </a:endParaRPr>
          </a:p>
          <a:p>
            <a:pPr algn="just">
              <a:buNone/>
            </a:pPr>
            <a:endParaRPr lang="el-GR" sz="1600" dirty="0" smtClean="0">
              <a:solidFill>
                <a:schemeClr val="accent3">
                  <a:lumMod val="50000"/>
                </a:schemeClr>
              </a:solidFill>
              <a:latin typeface="Comic Sans MS" pitchFamily="66" charset="0"/>
            </a:endParaRPr>
          </a:p>
        </p:txBody>
      </p:sp>
      <p:pic>
        <p:nvPicPr>
          <p:cNvPr id="3074" name="Picture 2" descr="C:\Users\Default.Default-PC\Desktop\3.png"/>
          <p:cNvPicPr>
            <a:picLocks noChangeAspect="1" noChangeArrowheads="1"/>
          </p:cNvPicPr>
          <p:nvPr/>
        </p:nvPicPr>
        <p:blipFill>
          <a:blip r:embed="rId2" cstate="print"/>
          <a:srcRect/>
          <a:stretch>
            <a:fillRect/>
          </a:stretch>
        </p:blipFill>
        <p:spPr bwMode="auto">
          <a:xfrm>
            <a:off x="1259632" y="1268760"/>
            <a:ext cx="6069013" cy="3990975"/>
          </a:xfrm>
          <a:prstGeom prst="rect">
            <a:avLst/>
          </a:prstGeom>
          <a:noFill/>
        </p:spPr>
      </p:pic>
      <p:sp>
        <p:nvSpPr>
          <p:cNvPr id="6" name="5 - TextBox"/>
          <p:cNvSpPr txBox="1"/>
          <p:nvPr/>
        </p:nvSpPr>
        <p:spPr>
          <a:xfrm>
            <a:off x="467544" y="5445224"/>
            <a:ext cx="7632848" cy="1231106"/>
          </a:xfrm>
          <a:prstGeom prst="rect">
            <a:avLst/>
          </a:prstGeom>
          <a:noFill/>
        </p:spPr>
        <p:txBody>
          <a:bodyPr wrap="square" rtlCol="0">
            <a:spAutoFit/>
          </a:bodyPr>
          <a:lstStyle/>
          <a:p>
            <a:pPr algn="just"/>
            <a:r>
              <a:rPr lang="el-GR" sz="1400" dirty="0" smtClean="0">
                <a:solidFill>
                  <a:schemeClr val="accent3">
                    <a:lumMod val="50000"/>
                  </a:schemeClr>
                </a:solidFill>
                <a:latin typeface="Comic Sans MS" pitchFamily="66" charset="0"/>
              </a:rPr>
              <a:t>Όλες αυτές τις στρατηγικές φάνηκε να τις εφαρμόζουν τα παιδιά και πρακτικά κατά την αλληλεπίδρασή τους με το κείμενο αξιολόγησης, υπογραμμίζοντας τα βασικά, ανιχνεύοντας τη Θέση, τα Επιχειρήματα και το Συμπέρασμα, κάνοντας ανασκόπηση των βημάτων και τακτικών που ακολούθησαν, διαβάζοντας αργά και προσεκτικά.</a:t>
            </a:r>
          </a:p>
          <a:p>
            <a:endParaRPr lang="el-GR" dirty="0"/>
          </a:p>
        </p:txBody>
      </p:sp>
      <p:pic>
        <p:nvPicPr>
          <p:cNvPr id="7" name="Picture 2" descr="C:\Users\Default.Default-PC\Desktop\thumbnail_1415431643%3b7.png">
            <a:hlinkClick r:id="rId3"/>
          </p:cNvPr>
          <p:cNvPicPr>
            <a:picLocks noChangeAspect="1" noChangeArrowheads="1"/>
          </p:cNvPicPr>
          <p:nvPr/>
        </p:nvPicPr>
        <p:blipFill>
          <a:blip r:embed="rId4" cstate="print"/>
          <a:srcRect/>
          <a:stretch>
            <a:fillRect/>
          </a:stretch>
        </p:blipFill>
        <p:spPr bwMode="auto">
          <a:xfrm>
            <a:off x="8513812" y="6137197"/>
            <a:ext cx="630188" cy="7208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1000" fill="hold"/>
                                        <p:tgtEl>
                                          <p:spTgt spid="3074"/>
                                        </p:tgtEl>
                                        <p:attrNameLst>
                                          <p:attrName>ppt_x</p:attrName>
                                        </p:attrNameLst>
                                      </p:cBhvr>
                                      <p:tavLst>
                                        <p:tav tm="0">
                                          <p:val>
                                            <p:strVal val="#ppt_x"/>
                                          </p:val>
                                        </p:tav>
                                        <p:tav tm="100000">
                                          <p:val>
                                            <p:strVal val="#ppt_x"/>
                                          </p:val>
                                        </p:tav>
                                      </p:tavLst>
                                    </p:anim>
                                    <p:anim calcmode="lin" valueType="num">
                                      <p:cBhvr additive="base">
                                        <p:cTn id="14" dur="10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260648"/>
            <a:ext cx="7467600" cy="706090"/>
          </a:xfrm>
        </p:spPr>
        <p:txBody>
          <a:bodyPr/>
          <a:lstStyle/>
          <a:p>
            <a:pPr algn="ctr"/>
            <a:r>
              <a:rPr lang="el-GR" b="1" dirty="0" smtClean="0">
                <a:solidFill>
                  <a:schemeClr val="accent3">
                    <a:lumMod val="50000"/>
                  </a:schemeClr>
                </a:solidFill>
                <a:latin typeface="Comic Sans MS" pitchFamily="66" charset="0"/>
              </a:rPr>
              <a:t>6. </a:t>
            </a:r>
            <a:r>
              <a:rPr lang="el-GR" b="1" dirty="0" err="1" smtClean="0">
                <a:solidFill>
                  <a:schemeClr val="accent3">
                    <a:lumMod val="50000"/>
                  </a:schemeClr>
                </a:solidFill>
                <a:latin typeface="Comic Sans MS" pitchFamily="66" charset="0"/>
              </a:rPr>
              <a:t>Συμπερασματα</a:t>
            </a:r>
            <a:endParaRPr lang="el-GR" dirty="0"/>
          </a:p>
        </p:txBody>
      </p:sp>
      <p:sp>
        <p:nvSpPr>
          <p:cNvPr id="3" name="2 - Θέση περιεχομένου"/>
          <p:cNvSpPr>
            <a:spLocks noGrp="1"/>
          </p:cNvSpPr>
          <p:nvPr>
            <p:ph sz="quarter" idx="1"/>
          </p:nvPr>
        </p:nvSpPr>
        <p:spPr>
          <a:xfrm>
            <a:off x="467544" y="1340768"/>
            <a:ext cx="7467600" cy="5277200"/>
          </a:xfrm>
        </p:spPr>
        <p:txBody>
          <a:bodyPr>
            <a:normAutofit/>
          </a:bodyPr>
          <a:lstStyle/>
          <a:p>
            <a:pPr algn="just">
              <a:buFont typeface="Wingdings" pitchFamily="2" charset="2"/>
              <a:buChar char="v"/>
            </a:pPr>
            <a:r>
              <a:rPr lang="el-GR" sz="1600" dirty="0" smtClean="0">
                <a:solidFill>
                  <a:schemeClr val="accent3">
                    <a:lumMod val="50000"/>
                  </a:schemeClr>
                </a:solidFill>
                <a:latin typeface="Comic Sans MS" pitchFamily="66" charset="0"/>
              </a:rPr>
              <a:t>Από άποψη τεχνικής αρτιότητας και λειτουργικότητας προέκυψε το συμπέρασμα πως η πρόσβαση και η διαδικασία πλοήγησης υπήρξε κατατοπιστική και καθοδηγητική, και προσέφερε ένα πλαίσιο ασφαλείας στον χρήστη του.</a:t>
            </a:r>
          </a:p>
          <a:p>
            <a:pPr algn="just">
              <a:buNone/>
            </a:pPr>
            <a:endParaRPr lang="el-GR" sz="500" dirty="0" smtClean="0">
              <a:latin typeface="Comic Sans MS" pitchFamily="66" charset="0"/>
            </a:endParaRPr>
          </a:p>
          <a:p>
            <a:pPr algn="just">
              <a:buFont typeface="Wingdings" pitchFamily="2" charset="2"/>
              <a:buChar char="v"/>
            </a:pPr>
            <a:r>
              <a:rPr lang="el-GR" sz="1600" dirty="0" smtClean="0">
                <a:solidFill>
                  <a:schemeClr val="accent3">
                    <a:lumMod val="50000"/>
                  </a:schemeClr>
                </a:solidFill>
                <a:latin typeface="Comic Sans MS" pitchFamily="66" charset="0"/>
              </a:rPr>
              <a:t>Ενθαρρύνθηκε η ανάπτυξη στρατηγικών αναγνωστικής συμπεριφοράς μέσω της εμπρόθετης εφαρμογής μιας ευρείας γκάμας στρατηγικών κατανόησης, που αναδείχθηκαν με τη βοήθεια διαδικαστικών διευκολύνσεων και γενικότερων συμπεριφορών.</a:t>
            </a:r>
          </a:p>
          <a:p>
            <a:pPr algn="just">
              <a:buNone/>
            </a:pPr>
            <a:endParaRPr lang="el-GR" sz="500" dirty="0" smtClean="0">
              <a:solidFill>
                <a:schemeClr val="accent3">
                  <a:lumMod val="50000"/>
                </a:schemeClr>
              </a:solidFill>
              <a:latin typeface="Comic Sans MS" pitchFamily="66" charset="0"/>
            </a:endParaRPr>
          </a:p>
          <a:p>
            <a:pPr algn="just">
              <a:buFont typeface="Wingdings" pitchFamily="2" charset="2"/>
              <a:buChar char="v"/>
            </a:pPr>
            <a:r>
              <a:rPr lang="el-GR" sz="1600" dirty="0" smtClean="0">
                <a:solidFill>
                  <a:schemeClr val="accent3">
                    <a:lumMod val="50000"/>
                  </a:schemeClr>
                </a:solidFill>
                <a:latin typeface="Comic Sans MS" pitchFamily="66" charset="0"/>
              </a:rPr>
              <a:t>Οι ΤΠΕ ενσωματωμένες σε ένα κατάλληλο παιδαγωγικό πλαίσιο μπορούν να αποβούν ιδιαίτερα αποτελεσματικές και να συμβάλλουν στη δημιουργία υποστηρικτικών περιβαλλόντων μάθησης λειτουργώντας ως ένα χρήσιμο γνωστικό εργαλείο. </a:t>
            </a:r>
          </a:p>
          <a:p>
            <a:pPr algn="just">
              <a:buNone/>
            </a:pPr>
            <a:endParaRPr lang="el-GR" sz="500" dirty="0" smtClean="0">
              <a:solidFill>
                <a:schemeClr val="accent3">
                  <a:lumMod val="50000"/>
                </a:schemeClr>
              </a:solidFill>
              <a:latin typeface="Comic Sans MS" pitchFamily="66" charset="0"/>
            </a:endParaRPr>
          </a:p>
          <a:p>
            <a:pPr algn="just">
              <a:buFont typeface="Wingdings" pitchFamily="2" charset="2"/>
              <a:buChar char="v"/>
            </a:pPr>
            <a:r>
              <a:rPr lang="el-GR" sz="1600" dirty="0" smtClean="0">
                <a:solidFill>
                  <a:schemeClr val="accent3">
                    <a:lumMod val="50000"/>
                  </a:schemeClr>
                </a:solidFill>
                <a:latin typeface="Comic Sans MS" pitchFamily="66" charset="0"/>
              </a:rPr>
              <a:t>Η έρευνα συμβάλλει, με την παραγωγή πρωτότυπων και πρωτογενών ευρημάτων, σε τομείς οι οποίοι έχουν διερευνηθεί πολύ λίγο μέχρι τώρα, και προσφέρει το έναυσμα για μελλοντικές προσπάθειες αντίστοιχου ή ευρύτερου βεληνεκούς. </a:t>
            </a:r>
            <a:endParaRPr lang="el-GR" sz="1600" dirty="0">
              <a:solidFill>
                <a:schemeClr val="accent3">
                  <a:lumMod val="50000"/>
                </a:schemeClr>
              </a:solidFill>
              <a:latin typeface="Comic Sans MS" pitchFamily="66" charset="0"/>
            </a:endParaRPr>
          </a:p>
        </p:txBody>
      </p:sp>
      <p:pic>
        <p:nvPicPr>
          <p:cNvPr id="1026" name="Picture 2" descr="C:\Users\Default.Default-PC\Desktop\Picture_20180717123805.png"/>
          <p:cNvPicPr>
            <a:picLocks noChangeAspect="1" noChangeArrowheads="1"/>
          </p:cNvPicPr>
          <p:nvPr/>
        </p:nvPicPr>
        <p:blipFill>
          <a:blip r:embed="rId2" cstate="print"/>
          <a:srcRect/>
          <a:stretch>
            <a:fillRect/>
          </a:stretch>
        </p:blipFill>
        <p:spPr bwMode="auto">
          <a:xfrm>
            <a:off x="7164288" y="332656"/>
            <a:ext cx="716699" cy="836712"/>
          </a:xfrm>
          <a:prstGeom prst="rect">
            <a:avLst/>
          </a:prstGeom>
          <a:noFill/>
        </p:spPr>
      </p:pic>
      <p:pic>
        <p:nvPicPr>
          <p:cNvPr id="5" name="Picture 2" descr="C:\Users\Default.Default-PC\Desktop\thumbnail_1415431643%3b7.png">
            <a:hlinkClick r:id="rId3"/>
          </p:cNvPr>
          <p:cNvPicPr>
            <a:picLocks noChangeAspect="1" noChangeArrowheads="1"/>
          </p:cNvPicPr>
          <p:nvPr/>
        </p:nvPicPr>
        <p:blipFill>
          <a:blip r:embed="rId4" cstate="print"/>
          <a:srcRect/>
          <a:stretch>
            <a:fillRect/>
          </a:stretch>
        </p:blipFill>
        <p:spPr bwMode="auto">
          <a:xfrm>
            <a:off x="8513812" y="6137197"/>
            <a:ext cx="630188" cy="7208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548680"/>
            <a:ext cx="7467600" cy="562074"/>
          </a:xfrm>
        </p:spPr>
        <p:txBody>
          <a:bodyPr/>
          <a:lstStyle/>
          <a:p>
            <a:pPr algn="ctr"/>
            <a:r>
              <a:rPr lang="el-GR" b="1" dirty="0" smtClean="0">
                <a:solidFill>
                  <a:schemeClr val="accent3">
                    <a:lumMod val="50000"/>
                  </a:schemeClr>
                </a:solidFill>
                <a:latin typeface="Comic Sans MS" pitchFamily="66" charset="0"/>
              </a:rPr>
              <a:t>7. </a:t>
            </a:r>
            <a:r>
              <a:rPr lang="el-GR" b="1" dirty="0" err="1" smtClean="0">
                <a:solidFill>
                  <a:schemeClr val="accent3">
                    <a:lumMod val="50000"/>
                  </a:schemeClr>
                </a:solidFill>
                <a:latin typeface="Comic Sans MS" pitchFamily="66" charset="0"/>
              </a:rPr>
              <a:t>Περιορισμοι</a:t>
            </a:r>
            <a:r>
              <a:rPr lang="el-GR" b="1" dirty="0" smtClean="0">
                <a:solidFill>
                  <a:schemeClr val="accent3">
                    <a:lumMod val="50000"/>
                  </a:schemeClr>
                </a:solidFill>
                <a:latin typeface="Comic Sans MS" pitchFamily="66" charset="0"/>
              </a:rPr>
              <a:t> </a:t>
            </a:r>
            <a:r>
              <a:rPr lang="el-GR" b="1" dirty="0" err="1" smtClean="0">
                <a:solidFill>
                  <a:schemeClr val="accent3">
                    <a:lumMod val="50000"/>
                  </a:schemeClr>
                </a:solidFill>
                <a:latin typeface="Comic Sans MS" pitchFamily="66" charset="0"/>
              </a:rPr>
              <a:t>Ερευνασ</a:t>
            </a:r>
            <a:endParaRPr lang="el-GR" b="1" dirty="0">
              <a:solidFill>
                <a:schemeClr val="accent3">
                  <a:lumMod val="50000"/>
                </a:schemeClr>
              </a:solidFill>
              <a:latin typeface="Comic Sans MS" pitchFamily="66" charset="0"/>
            </a:endParaRPr>
          </a:p>
        </p:txBody>
      </p:sp>
      <p:sp>
        <p:nvSpPr>
          <p:cNvPr id="3" name="2 - Θέση περιεχομένου"/>
          <p:cNvSpPr>
            <a:spLocks noGrp="1"/>
          </p:cNvSpPr>
          <p:nvPr>
            <p:ph sz="quarter" idx="1"/>
          </p:nvPr>
        </p:nvSpPr>
        <p:spPr>
          <a:xfrm>
            <a:off x="457200" y="1484784"/>
            <a:ext cx="7467600" cy="4989168"/>
          </a:xfrm>
        </p:spPr>
        <p:txBody>
          <a:bodyPr>
            <a:normAutofit/>
          </a:bodyPr>
          <a:lstStyle/>
          <a:p>
            <a:pPr algn="just">
              <a:buFont typeface="Wingdings" pitchFamily="2" charset="2"/>
              <a:buChar char="v"/>
            </a:pPr>
            <a:r>
              <a:rPr lang="el-GR" sz="1800" dirty="0" smtClean="0">
                <a:solidFill>
                  <a:schemeClr val="accent3">
                    <a:lumMod val="50000"/>
                  </a:schemeClr>
                </a:solidFill>
                <a:latin typeface="Comic Sans MS" pitchFamily="66" charset="0"/>
              </a:rPr>
              <a:t>Αδυναμία σύγκρισης δεδομένων που προέκυψαν με την αρχική κατάσταση των συμμετεχόντων στη διαδικασία, καθότι οι μαθητές δε διέθεταν προγενέστερες αναπαραστάσεις για το εξεταζόμενο θέμα.</a:t>
            </a:r>
          </a:p>
          <a:p>
            <a:pPr algn="just">
              <a:buNone/>
            </a:pPr>
            <a:endParaRPr lang="el-GR" sz="500" dirty="0" smtClean="0">
              <a:solidFill>
                <a:schemeClr val="accent3">
                  <a:lumMod val="50000"/>
                </a:schemeClr>
              </a:solidFill>
              <a:latin typeface="Comic Sans MS" pitchFamily="66" charset="0"/>
            </a:endParaRPr>
          </a:p>
          <a:p>
            <a:pPr algn="just">
              <a:buFont typeface="Wingdings" pitchFamily="2" charset="2"/>
              <a:buChar char="v"/>
            </a:pPr>
            <a:r>
              <a:rPr lang="el-GR" sz="1800" dirty="0" smtClean="0">
                <a:solidFill>
                  <a:schemeClr val="accent3">
                    <a:lumMod val="50000"/>
                  </a:schemeClr>
                </a:solidFill>
                <a:latin typeface="Comic Sans MS" pitchFamily="66" charset="0"/>
              </a:rPr>
              <a:t>Μικρό δείγμα -20 μαθητών και μαθητριών της Στ’ τάξης.</a:t>
            </a:r>
          </a:p>
          <a:p>
            <a:pPr algn="just">
              <a:buNone/>
            </a:pPr>
            <a:endParaRPr lang="el-GR" sz="500" dirty="0" smtClean="0">
              <a:solidFill>
                <a:schemeClr val="accent3">
                  <a:lumMod val="50000"/>
                </a:schemeClr>
              </a:solidFill>
              <a:latin typeface="Comic Sans MS" pitchFamily="66" charset="0"/>
            </a:endParaRPr>
          </a:p>
          <a:p>
            <a:pPr algn="just">
              <a:buFont typeface="Wingdings" pitchFamily="2" charset="2"/>
              <a:buChar char="v"/>
            </a:pPr>
            <a:r>
              <a:rPr lang="el-GR" sz="1800" dirty="0" smtClean="0">
                <a:solidFill>
                  <a:schemeClr val="accent3">
                    <a:lumMod val="50000"/>
                  </a:schemeClr>
                </a:solidFill>
                <a:latin typeface="Comic Sans MS" pitchFamily="66" charset="0"/>
              </a:rPr>
              <a:t>Περιορισμένος χρόνος διεξαγωγής της διδακτικής παρέμβασης.</a:t>
            </a:r>
          </a:p>
          <a:p>
            <a:pPr algn="just">
              <a:buNone/>
            </a:pPr>
            <a:endParaRPr lang="el-GR" sz="500" dirty="0" smtClean="0">
              <a:solidFill>
                <a:schemeClr val="accent3">
                  <a:lumMod val="50000"/>
                </a:schemeClr>
              </a:solidFill>
              <a:latin typeface="Comic Sans MS" pitchFamily="66" charset="0"/>
            </a:endParaRPr>
          </a:p>
          <a:p>
            <a:pPr algn="just">
              <a:buFont typeface="Wingdings" pitchFamily="2" charset="2"/>
              <a:buChar char="v"/>
            </a:pPr>
            <a:r>
              <a:rPr lang="el-GR" sz="1800" dirty="0" smtClean="0">
                <a:solidFill>
                  <a:schemeClr val="accent3">
                    <a:lumMod val="50000"/>
                  </a:schemeClr>
                </a:solidFill>
                <a:latin typeface="Comic Sans MS" pitchFamily="66" charset="0"/>
              </a:rPr>
              <a:t>Συμπεράσματα που αφορούσαν συνολικά τη μαθητική ομάδα.</a:t>
            </a:r>
          </a:p>
          <a:p>
            <a:pPr algn="just">
              <a:buNone/>
            </a:pPr>
            <a:endParaRPr lang="el-GR" sz="500" dirty="0" smtClean="0">
              <a:solidFill>
                <a:schemeClr val="accent3">
                  <a:lumMod val="50000"/>
                </a:schemeClr>
              </a:solidFill>
              <a:latin typeface="Comic Sans MS" pitchFamily="66" charset="0"/>
            </a:endParaRPr>
          </a:p>
          <a:p>
            <a:pPr algn="just">
              <a:buFont typeface="Wingdings" pitchFamily="2" charset="2"/>
              <a:buChar char="v"/>
            </a:pPr>
            <a:r>
              <a:rPr lang="el-GR" sz="1800" dirty="0" smtClean="0">
                <a:solidFill>
                  <a:schemeClr val="accent3">
                    <a:lumMod val="50000"/>
                  </a:schemeClr>
                </a:solidFill>
                <a:latin typeface="Comic Sans MS" pitchFamily="66" charset="0"/>
              </a:rPr>
              <a:t>Ενασχόληση έρευνας μόνο με το επιχειρηματολογικό είδος κειμένου.</a:t>
            </a:r>
          </a:p>
          <a:p>
            <a:pPr algn="just">
              <a:buNone/>
            </a:pPr>
            <a:endParaRPr lang="el-GR" sz="500" dirty="0" smtClean="0">
              <a:solidFill>
                <a:schemeClr val="accent3">
                  <a:lumMod val="50000"/>
                </a:schemeClr>
              </a:solidFill>
              <a:latin typeface="Comic Sans MS" pitchFamily="66" charset="0"/>
            </a:endParaRPr>
          </a:p>
          <a:p>
            <a:pPr algn="just">
              <a:buFont typeface="Wingdings" pitchFamily="2" charset="2"/>
              <a:buChar char="v"/>
            </a:pPr>
            <a:r>
              <a:rPr lang="el-GR" sz="1800" dirty="0" smtClean="0">
                <a:solidFill>
                  <a:schemeClr val="accent3">
                    <a:lumMod val="50000"/>
                  </a:schemeClr>
                </a:solidFill>
                <a:latin typeface="Comic Sans MS" pitchFamily="66" charset="0"/>
              </a:rPr>
              <a:t>Τεχνικοί περιορισμοί από το ίδιο το εργαλείο σχεδιασμού και οργάνωσης του εκπαιδευτικού λογισμικού –το </a:t>
            </a:r>
            <a:r>
              <a:rPr lang="en-US" sz="1800" dirty="0" smtClean="0">
                <a:solidFill>
                  <a:schemeClr val="accent3">
                    <a:lumMod val="50000"/>
                  </a:schemeClr>
                </a:solidFill>
                <a:latin typeface="Comic Sans MS" pitchFamily="66" charset="0"/>
              </a:rPr>
              <a:t>H5P.</a:t>
            </a:r>
            <a:endParaRPr lang="el-GR" sz="1800" dirty="0" smtClean="0">
              <a:solidFill>
                <a:schemeClr val="accent3">
                  <a:lumMod val="50000"/>
                </a:schemeClr>
              </a:solidFill>
              <a:latin typeface="Comic Sans MS" pitchFamily="66" charset="0"/>
            </a:endParaRPr>
          </a:p>
          <a:p>
            <a:pPr algn="just">
              <a:buFont typeface="Wingdings" pitchFamily="2" charset="2"/>
              <a:buChar char="v"/>
            </a:pPr>
            <a:endParaRPr lang="el-GR" sz="1800" dirty="0">
              <a:solidFill>
                <a:schemeClr val="accent3">
                  <a:lumMod val="50000"/>
                </a:schemeClr>
              </a:solidFill>
              <a:latin typeface="Comic Sans MS" pitchFamily="66" charset="0"/>
            </a:endParaRPr>
          </a:p>
        </p:txBody>
      </p:sp>
      <p:pic>
        <p:nvPicPr>
          <p:cNvPr id="1026" name="Picture 2" descr="C:\Users\Default.Default-PC\Desktop\affirmed-clipart-clipart-limitation-3.png"/>
          <p:cNvPicPr>
            <a:picLocks noChangeAspect="1" noChangeArrowheads="1"/>
          </p:cNvPicPr>
          <p:nvPr/>
        </p:nvPicPr>
        <p:blipFill>
          <a:blip r:embed="rId2" cstate="print"/>
          <a:srcRect/>
          <a:stretch>
            <a:fillRect/>
          </a:stretch>
        </p:blipFill>
        <p:spPr bwMode="auto">
          <a:xfrm>
            <a:off x="3491880" y="5661248"/>
            <a:ext cx="1800200" cy="953790"/>
          </a:xfrm>
          <a:prstGeom prst="rect">
            <a:avLst/>
          </a:prstGeom>
          <a:noFill/>
        </p:spPr>
      </p:pic>
      <p:pic>
        <p:nvPicPr>
          <p:cNvPr id="5" name="Picture 2" descr="C:\Users\Default.Default-PC\Desktop\thumbnail_1415431643%3b7.png">
            <a:hlinkClick r:id="rId3"/>
          </p:cNvPr>
          <p:cNvPicPr>
            <a:picLocks noChangeAspect="1" noChangeArrowheads="1"/>
          </p:cNvPicPr>
          <p:nvPr/>
        </p:nvPicPr>
        <p:blipFill>
          <a:blip r:embed="rId4" cstate="print"/>
          <a:srcRect/>
          <a:stretch>
            <a:fillRect/>
          </a:stretch>
        </p:blipFill>
        <p:spPr bwMode="auto">
          <a:xfrm>
            <a:off x="8513812" y="6137197"/>
            <a:ext cx="630188" cy="7208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1000" fill="hold"/>
                                        <p:tgtEl>
                                          <p:spTgt spid="1026"/>
                                        </p:tgtEl>
                                        <p:attrNameLst>
                                          <p:attrName>ppt_x</p:attrName>
                                        </p:attrNameLst>
                                      </p:cBhvr>
                                      <p:tavLst>
                                        <p:tav tm="0">
                                          <p:val>
                                            <p:strVal val="#ppt_x"/>
                                          </p:val>
                                        </p:tav>
                                        <p:tav tm="100000">
                                          <p:val>
                                            <p:strVal val="#ppt_x"/>
                                          </p:val>
                                        </p:tav>
                                      </p:tavLst>
                                    </p:anim>
                                    <p:anim calcmode="lin" valueType="num">
                                      <p:cBhvr additive="base">
                                        <p:cTn id="14" dur="10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332656"/>
            <a:ext cx="7467600" cy="720080"/>
          </a:xfrm>
        </p:spPr>
        <p:txBody>
          <a:bodyPr/>
          <a:lstStyle/>
          <a:p>
            <a:pPr algn="ctr"/>
            <a:r>
              <a:rPr lang="el-GR" b="1" dirty="0" smtClean="0">
                <a:solidFill>
                  <a:schemeClr val="accent3">
                    <a:lumMod val="50000"/>
                  </a:schemeClr>
                </a:solidFill>
                <a:latin typeface="Comic Sans MS" pitchFamily="66" charset="0"/>
              </a:rPr>
              <a:t>8. </a:t>
            </a:r>
            <a:r>
              <a:rPr lang="el-GR" b="1" dirty="0" err="1" smtClean="0">
                <a:solidFill>
                  <a:schemeClr val="accent3">
                    <a:lumMod val="50000"/>
                  </a:schemeClr>
                </a:solidFill>
                <a:latin typeface="Comic Sans MS" pitchFamily="66" charset="0"/>
              </a:rPr>
              <a:t>Προτασεισ</a:t>
            </a:r>
            <a:endParaRPr lang="el-GR" b="1" dirty="0">
              <a:solidFill>
                <a:schemeClr val="accent3">
                  <a:lumMod val="50000"/>
                </a:schemeClr>
              </a:solidFill>
              <a:latin typeface="Comic Sans MS" pitchFamily="66" charset="0"/>
            </a:endParaRPr>
          </a:p>
        </p:txBody>
      </p:sp>
      <p:sp>
        <p:nvSpPr>
          <p:cNvPr id="3" name="2 - Θέση περιεχομένου"/>
          <p:cNvSpPr>
            <a:spLocks noGrp="1"/>
          </p:cNvSpPr>
          <p:nvPr>
            <p:ph sz="quarter" idx="1"/>
          </p:nvPr>
        </p:nvSpPr>
        <p:spPr>
          <a:xfrm>
            <a:off x="457200" y="1268760"/>
            <a:ext cx="7467600" cy="5205192"/>
          </a:xfrm>
        </p:spPr>
        <p:txBody>
          <a:bodyPr>
            <a:normAutofit lnSpcReduction="10000"/>
          </a:bodyPr>
          <a:lstStyle/>
          <a:p>
            <a:pPr algn="just">
              <a:buFont typeface="Wingdings" pitchFamily="2" charset="2"/>
              <a:buChar char="v"/>
            </a:pPr>
            <a:r>
              <a:rPr lang="el-GR" sz="1800" dirty="0" smtClean="0">
                <a:solidFill>
                  <a:schemeClr val="accent3">
                    <a:lumMod val="50000"/>
                  </a:schemeClr>
                </a:solidFill>
                <a:latin typeface="Comic Sans MS" pitchFamily="66" charset="0"/>
              </a:rPr>
              <a:t>Επανάληψη ερευνητικής διαδικασίας σε ένα μεγαλύτερο δείγμα και ίσως σε μεγαλύτερο εύρος χρόνου. </a:t>
            </a:r>
          </a:p>
          <a:p>
            <a:pPr algn="just">
              <a:buNone/>
            </a:pPr>
            <a:endParaRPr lang="el-GR" sz="500" dirty="0" smtClean="0">
              <a:solidFill>
                <a:schemeClr val="accent3">
                  <a:lumMod val="50000"/>
                </a:schemeClr>
              </a:solidFill>
              <a:latin typeface="Comic Sans MS" pitchFamily="66" charset="0"/>
            </a:endParaRPr>
          </a:p>
          <a:p>
            <a:pPr algn="just">
              <a:buFont typeface="Wingdings" pitchFamily="2" charset="2"/>
              <a:buChar char="v"/>
            </a:pPr>
            <a:r>
              <a:rPr lang="el-GR" sz="1800" dirty="0" smtClean="0">
                <a:solidFill>
                  <a:schemeClr val="accent3">
                    <a:lumMod val="50000"/>
                  </a:schemeClr>
                </a:solidFill>
                <a:latin typeface="Comic Sans MS" pitchFamily="66" charset="0"/>
              </a:rPr>
              <a:t>Επιθυμητή η ύπαρξη μιας ομάδας ελέγχου κατά τη διεξαγωγή της έρευνας</a:t>
            </a:r>
            <a:r>
              <a:rPr lang="en-US" sz="1800" dirty="0" smtClean="0">
                <a:solidFill>
                  <a:schemeClr val="accent3">
                    <a:lumMod val="50000"/>
                  </a:schemeClr>
                </a:solidFill>
                <a:latin typeface="Comic Sans MS" pitchFamily="66" charset="0"/>
              </a:rPr>
              <a:t> - </a:t>
            </a:r>
            <a:r>
              <a:rPr lang="el-GR" sz="1800" dirty="0" smtClean="0">
                <a:solidFill>
                  <a:schemeClr val="accent3">
                    <a:lumMod val="50000"/>
                  </a:schemeClr>
                </a:solidFill>
                <a:latin typeface="Comic Sans MS" pitchFamily="66" charset="0"/>
              </a:rPr>
              <a:t>Σύγκριση της επίδοσης των μαθητών Πριν και Μετά τη διδακτική παρέμβαση.</a:t>
            </a:r>
          </a:p>
          <a:p>
            <a:pPr algn="just">
              <a:buNone/>
            </a:pPr>
            <a:endParaRPr lang="el-GR" sz="500" dirty="0" smtClean="0">
              <a:solidFill>
                <a:schemeClr val="accent3">
                  <a:lumMod val="50000"/>
                </a:schemeClr>
              </a:solidFill>
              <a:latin typeface="Comic Sans MS" pitchFamily="66" charset="0"/>
            </a:endParaRPr>
          </a:p>
          <a:p>
            <a:pPr algn="just">
              <a:buFont typeface="Wingdings" pitchFamily="2" charset="2"/>
              <a:buChar char="v"/>
            </a:pPr>
            <a:r>
              <a:rPr lang="el-GR" sz="1800" dirty="0" smtClean="0">
                <a:solidFill>
                  <a:schemeClr val="accent3">
                    <a:lumMod val="50000"/>
                  </a:schemeClr>
                </a:solidFill>
                <a:latin typeface="Comic Sans MS" pitchFamily="66" charset="0"/>
              </a:rPr>
              <a:t>Διεξοδικότερη διερεύνηση των μεταγνωστικών στρατηγικών κατανόησης ενός επιχειρηματολογικού κειμένου.</a:t>
            </a:r>
          </a:p>
          <a:p>
            <a:pPr algn="just">
              <a:buNone/>
            </a:pPr>
            <a:endParaRPr lang="el-GR" sz="500" dirty="0" smtClean="0">
              <a:solidFill>
                <a:schemeClr val="accent3">
                  <a:lumMod val="50000"/>
                </a:schemeClr>
              </a:solidFill>
              <a:latin typeface="Comic Sans MS" pitchFamily="66" charset="0"/>
            </a:endParaRPr>
          </a:p>
          <a:p>
            <a:pPr algn="just">
              <a:buFont typeface="Wingdings" pitchFamily="2" charset="2"/>
              <a:buChar char="v"/>
            </a:pPr>
            <a:r>
              <a:rPr lang="el-GR" sz="1800" dirty="0" smtClean="0">
                <a:solidFill>
                  <a:schemeClr val="accent3">
                    <a:lumMod val="50000"/>
                  </a:schemeClr>
                </a:solidFill>
                <a:latin typeface="Comic Sans MS" pitchFamily="66" charset="0"/>
              </a:rPr>
              <a:t>Προσέγγιση της σχέσης που αναπτύσσεται μεταξύ κατανόησης και παραγωγής επιχειρηματολογικού κειμένου.</a:t>
            </a:r>
          </a:p>
          <a:p>
            <a:pPr algn="just">
              <a:buNone/>
            </a:pPr>
            <a:endParaRPr lang="el-GR" sz="500" dirty="0" smtClean="0">
              <a:solidFill>
                <a:schemeClr val="accent3">
                  <a:lumMod val="50000"/>
                </a:schemeClr>
              </a:solidFill>
              <a:latin typeface="Comic Sans MS" pitchFamily="66" charset="0"/>
            </a:endParaRPr>
          </a:p>
          <a:p>
            <a:pPr algn="just">
              <a:buFont typeface="Wingdings" pitchFamily="2" charset="2"/>
              <a:buChar char="v"/>
            </a:pPr>
            <a:r>
              <a:rPr lang="el-GR" sz="1800" dirty="0" smtClean="0">
                <a:solidFill>
                  <a:schemeClr val="accent3">
                    <a:lumMod val="50000"/>
                  </a:schemeClr>
                </a:solidFill>
                <a:latin typeface="Comic Sans MS" pitchFamily="66" charset="0"/>
              </a:rPr>
              <a:t>Δημιουργία εκπαιδευτικού υλικού με άλλα αλληλεπιδραστικά και υποστηρικτικά εργαλεία του Διαδικτύου, καθώς και με τη βοήθεια ενός διαφορετικού, υποστηρικτικού τεχνικού και παιδαγωγικού πλαισίου.</a:t>
            </a:r>
          </a:p>
          <a:p>
            <a:pPr algn="just">
              <a:buNone/>
            </a:pPr>
            <a:endParaRPr lang="el-GR" sz="500" dirty="0" smtClean="0">
              <a:solidFill>
                <a:schemeClr val="accent3">
                  <a:lumMod val="50000"/>
                </a:schemeClr>
              </a:solidFill>
              <a:latin typeface="Comic Sans MS" pitchFamily="66" charset="0"/>
            </a:endParaRPr>
          </a:p>
          <a:p>
            <a:pPr algn="just">
              <a:buFont typeface="Wingdings" pitchFamily="2" charset="2"/>
              <a:buChar char="v"/>
            </a:pPr>
            <a:r>
              <a:rPr lang="el-GR" sz="1800" dirty="0" smtClean="0">
                <a:solidFill>
                  <a:schemeClr val="accent3">
                    <a:lumMod val="50000"/>
                  </a:schemeClr>
                </a:solidFill>
                <a:latin typeface="Comic Sans MS" pitchFamily="66" charset="0"/>
              </a:rPr>
              <a:t>Έλεγχος της εξ ολοκλήρου Εξ Αποστάσεως αξιοποίησης του εκπαιδευτικού λογισμικού .</a:t>
            </a:r>
            <a:endParaRPr lang="el-GR" sz="1800" dirty="0">
              <a:solidFill>
                <a:schemeClr val="accent3">
                  <a:lumMod val="50000"/>
                </a:schemeClr>
              </a:solidFill>
              <a:latin typeface="Comic Sans MS" pitchFamily="66" charset="0"/>
            </a:endParaRPr>
          </a:p>
        </p:txBody>
      </p:sp>
      <p:pic>
        <p:nvPicPr>
          <p:cNvPr id="4" name="Picture 2" descr="C:\Users\Default.Default-PC\Desktop\thumbnail_1415431643%3b7.png">
            <a:hlinkClick r:id="rId2"/>
          </p:cNvPr>
          <p:cNvPicPr>
            <a:picLocks noChangeAspect="1" noChangeArrowheads="1"/>
          </p:cNvPicPr>
          <p:nvPr/>
        </p:nvPicPr>
        <p:blipFill>
          <a:blip r:embed="rId3" cstate="print"/>
          <a:srcRect/>
          <a:stretch>
            <a:fillRect/>
          </a:stretch>
        </p:blipFill>
        <p:spPr bwMode="auto">
          <a:xfrm>
            <a:off x="8513812" y="6137197"/>
            <a:ext cx="630188" cy="7208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additive="base">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sz="quarter" idx="1"/>
          </p:nvPr>
        </p:nvSpPr>
        <p:spPr>
          <a:xfrm>
            <a:off x="457200" y="1268760"/>
            <a:ext cx="7467600" cy="5205192"/>
          </a:xfrm>
        </p:spPr>
        <p:txBody>
          <a:bodyPr>
            <a:normAutofit/>
          </a:bodyPr>
          <a:lstStyle/>
          <a:p>
            <a:pPr algn="ctr">
              <a:buNone/>
            </a:pPr>
            <a:r>
              <a:rPr lang="en-US" b="1" dirty="0" smtClean="0"/>
              <a:t>  </a:t>
            </a:r>
          </a:p>
          <a:p>
            <a:pPr algn="r">
              <a:lnSpc>
                <a:spcPct val="150000"/>
              </a:lnSpc>
              <a:buNone/>
            </a:pPr>
            <a:r>
              <a:rPr lang="en-US" b="1" i="1" dirty="0" smtClean="0"/>
              <a:t> </a:t>
            </a:r>
            <a:r>
              <a:rPr lang="el-GR" sz="2200" b="1" i="1" dirty="0" smtClean="0">
                <a:solidFill>
                  <a:schemeClr val="accent3">
                    <a:lumMod val="50000"/>
                  </a:schemeClr>
                </a:solidFill>
                <a:latin typeface="Comic Sans MS" pitchFamily="66" charset="0"/>
              </a:rPr>
              <a:t>Το εμπόδιο, για τους πολλούς, </a:t>
            </a:r>
            <a:br>
              <a:rPr lang="el-GR" sz="2200" b="1" i="1" dirty="0" smtClean="0">
                <a:solidFill>
                  <a:schemeClr val="accent3">
                    <a:lumMod val="50000"/>
                  </a:schemeClr>
                </a:solidFill>
                <a:latin typeface="Comic Sans MS" pitchFamily="66" charset="0"/>
              </a:rPr>
            </a:br>
            <a:r>
              <a:rPr lang="el-GR" sz="2200" b="1" i="1" dirty="0" smtClean="0">
                <a:solidFill>
                  <a:schemeClr val="accent3">
                    <a:lumMod val="50000"/>
                  </a:schemeClr>
                </a:solidFill>
                <a:latin typeface="Comic Sans MS" pitchFamily="66" charset="0"/>
              </a:rPr>
              <a:t>είναι λόγος παραίτησης.</a:t>
            </a:r>
            <a:br>
              <a:rPr lang="el-GR" sz="2200" b="1" i="1" dirty="0" smtClean="0">
                <a:solidFill>
                  <a:schemeClr val="accent3">
                    <a:lumMod val="50000"/>
                  </a:schemeClr>
                </a:solidFill>
                <a:latin typeface="Comic Sans MS" pitchFamily="66" charset="0"/>
              </a:rPr>
            </a:br>
            <a:r>
              <a:rPr lang="el-GR" sz="2200" b="1" i="1" dirty="0" smtClean="0">
                <a:solidFill>
                  <a:schemeClr val="accent3">
                    <a:lumMod val="50000"/>
                  </a:schemeClr>
                </a:solidFill>
                <a:latin typeface="Comic Sans MS" pitchFamily="66" charset="0"/>
              </a:rPr>
              <a:t>Είναι και κάποιοι λίγοι, που νιώθουν τρελοί από ευτυχία,</a:t>
            </a:r>
            <a:br>
              <a:rPr lang="el-GR" sz="2200" b="1" i="1" dirty="0" smtClean="0">
                <a:solidFill>
                  <a:schemeClr val="accent3">
                    <a:lumMod val="50000"/>
                  </a:schemeClr>
                </a:solidFill>
                <a:latin typeface="Comic Sans MS" pitchFamily="66" charset="0"/>
              </a:rPr>
            </a:br>
            <a:r>
              <a:rPr lang="el-GR" sz="2200" b="1" i="1" dirty="0" smtClean="0">
                <a:solidFill>
                  <a:schemeClr val="accent3">
                    <a:lumMod val="50000"/>
                  </a:schemeClr>
                </a:solidFill>
                <a:latin typeface="Comic Sans MS" pitchFamily="66" charset="0"/>
              </a:rPr>
              <a:t>όταν το συναντάνε. </a:t>
            </a:r>
            <a:br>
              <a:rPr lang="el-GR" sz="2200" b="1" i="1" dirty="0" smtClean="0">
                <a:solidFill>
                  <a:schemeClr val="accent3">
                    <a:lumMod val="50000"/>
                  </a:schemeClr>
                </a:solidFill>
                <a:latin typeface="Comic Sans MS" pitchFamily="66" charset="0"/>
              </a:rPr>
            </a:br>
            <a:r>
              <a:rPr lang="el-GR" sz="2200" b="1" i="1" dirty="0" smtClean="0">
                <a:solidFill>
                  <a:schemeClr val="accent3">
                    <a:lumMod val="50000"/>
                  </a:schemeClr>
                </a:solidFill>
                <a:latin typeface="Comic Sans MS" pitchFamily="66" charset="0"/>
              </a:rPr>
              <a:t>Γιατί απλά πατάνε πάνω του</a:t>
            </a:r>
            <a:br>
              <a:rPr lang="el-GR" sz="2200" b="1" i="1" dirty="0" smtClean="0">
                <a:solidFill>
                  <a:schemeClr val="accent3">
                    <a:lumMod val="50000"/>
                  </a:schemeClr>
                </a:solidFill>
                <a:latin typeface="Comic Sans MS" pitchFamily="66" charset="0"/>
              </a:rPr>
            </a:br>
            <a:r>
              <a:rPr lang="el-GR" sz="2200" b="1" i="1" dirty="0" smtClean="0">
                <a:solidFill>
                  <a:schemeClr val="accent3">
                    <a:lumMod val="50000"/>
                  </a:schemeClr>
                </a:solidFill>
                <a:latin typeface="Comic Sans MS" pitchFamily="66" charset="0"/>
              </a:rPr>
              <a:t>και έτσι ΨΗΛΩΝΟΥΝ.</a:t>
            </a:r>
            <a:r>
              <a:rPr lang="en-US" sz="2200" b="1" i="1" dirty="0" smtClean="0">
                <a:solidFill>
                  <a:schemeClr val="accent3">
                    <a:lumMod val="50000"/>
                  </a:schemeClr>
                </a:solidFill>
                <a:latin typeface="Comic Sans MS" pitchFamily="66" charset="0"/>
              </a:rPr>
              <a:t/>
            </a:r>
            <a:br>
              <a:rPr lang="en-US" sz="2200" b="1" i="1" dirty="0" smtClean="0">
                <a:solidFill>
                  <a:schemeClr val="accent3">
                    <a:lumMod val="50000"/>
                  </a:schemeClr>
                </a:solidFill>
                <a:latin typeface="Comic Sans MS" pitchFamily="66" charset="0"/>
              </a:rPr>
            </a:br>
            <a:endParaRPr lang="el-GR" sz="2200" i="1" dirty="0" smtClean="0">
              <a:solidFill>
                <a:schemeClr val="accent3">
                  <a:lumMod val="50000"/>
                </a:schemeClr>
              </a:solidFill>
              <a:latin typeface="Comic Sans MS" pitchFamily="66" charset="0"/>
            </a:endParaRPr>
          </a:p>
          <a:p>
            <a:pPr algn="r">
              <a:buNone/>
            </a:pPr>
            <a:r>
              <a:rPr lang="en-US" sz="2200" i="1" dirty="0" smtClean="0">
                <a:solidFill>
                  <a:schemeClr val="accent3">
                    <a:lumMod val="50000"/>
                  </a:schemeClr>
                </a:solidFill>
                <a:latin typeface="Comic Sans MS" pitchFamily="66" charset="0"/>
              </a:rPr>
              <a:t>    </a:t>
            </a:r>
            <a:r>
              <a:rPr lang="en-US" sz="1800" i="1" dirty="0" smtClean="0">
                <a:solidFill>
                  <a:schemeClr val="accent3">
                    <a:lumMod val="50000"/>
                  </a:schemeClr>
                </a:solidFill>
                <a:latin typeface="Comic Sans MS" pitchFamily="66" charset="0"/>
              </a:rPr>
              <a:t>Island of man</a:t>
            </a:r>
            <a:endParaRPr lang="el-GR" sz="1800" dirty="0">
              <a:solidFill>
                <a:schemeClr val="accent3">
                  <a:lumMod val="50000"/>
                </a:schemeClr>
              </a:solidFill>
              <a:latin typeface="Comic Sans MS" pitchFamily="66"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p:txBody>
          <a:bodyPr/>
          <a:lstStyle/>
          <a:p>
            <a:endParaRPr lang="el-GR" dirty="0"/>
          </a:p>
        </p:txBody>
      </p:sp>
      <p:pic>
        <p:nvPicPr>
          <p:cNvPr id="2050" name="Picture 2" descr="C:\Users\Default.Default-PC\Desktop\giphy.gif"/>
          <p:cNvPicPr>
            <a:picLocks noChangeAspect="1" noChangeArrowheads="1" noCrop="1"/>
          </p:cNvPicPr>
          <p:nvPr/>
        </p:nvPicPr>
        <p:blipFill>
          <a:blip r:embed="rId2" cstate="print"/>
          <a:srcRect/>
          <a:stretch>
            <a:fillRect/>
          </a:stretch>
        </p:blipFill>
        <p:spPr bwMode="auto">
          <a:xfrm>
            <a:off x="827584" y="1412776"/>
            <a:ext cx="6878376" cy="4608512"/>
          </a:xfrm>
          <a:prstGeom prst="rect">
            <a:avLst/>
          </a:prstGeom>
          <a:noFill/>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11560" y="476672"/>
            <a:ext cx="7467600" cy="724942"/>
          </a:xfrm>
        </p:spPr>
        <p:txBody>
          <a:bodyPr>
            <a:normAutofit fontScale="90000"/>
          </a:bodyPr>
          <a:lstStyle/>
          <a:p>
            <a:pPr algn="ctr"/>
            <a:r>
              <a:rPr lang="el-GR" sz="2900" b="1" dirty="0" smtClean="0">
                <a:solidFill>
                  <a:schemeClr val="accent3">
                    <a:lumMod val="50000"/>
                  </a:schemeClr>
                </a:solidFill>
                <a:latin typeface="Comic Sans MS" pitchFamily="66" charset="0"/>
              </a:rPr>
              <a:t>1. </a:t>
            </a:r>
            <a:r>
              <a:rPr lang="el-GR" sz="2900" b="1" dirty="0" err="1" smtClean="0">
                <a:solidFill>
                  <a:schemeClr val="accent3">
                    <a:lumMod val="50000"/>
                  </a:schemeClr>
                </a:solidFill>
                <a:latin typeface="Comic Sans MS" pitchFamily="66" charset="0"/>
              </a:rPr>
              <a:t>Ερευνητικο</a:t>
            </a:r>
            <a:r>
              <a:rPr lang="el-GR" sz="2900" b="1" dirty="0" smtClean="0">
                <a:solidFill>
                  <a:schemeClr val="accent3">
                    <a:lumMod val="50000"/>
                  </a:schemeClr>
                </a:solidFill>
                <a:latin typeface="Comic Sans MS" pitchFamily="66" charset="0"/>
              </a:rPr>
              <a:t> </a:t>
            </a:r>
            <a:r>
              <a:rPr lang="el-GR" sz="2900" b="1" dirty="0" err="1" smtClean="0">
                <a:solidFill>
                  <a:schemeClr val="accent3">
                    <a:lumMod val="50000"/>
                  </a:schemeClr>
                </a:solidFill>
                <a:latin typeface="Comic Sans MS" pitchFamily="66" charset="0"/>
              </a:rPr>
              <a:t>Πλαισιο</a:t>
            </a:r>
            <a:r>
              <a:rPr lang="el-GR" sz="2900" b="1" dirty="0" smtClean="0">
                <a:solidFill>
                  <a:schemeClr val="accent3">
                    <a:lumMod val="50000"/>
                  </a:schemeClr>
                </a:solidFill>
                <a:latin typeface="Comic Sans MS" pitchFamily="66" charset="0"/>
              </a:rPr>
              <a:t> (2/3)</a:t>
            </a:r>
            <a:br>
              <a:rPr lang="el-GR" sz="2900" b="1" dirty="0" smtClean="0">
                <a:solidFill>
                  <a:schemeClr val="accent3">
                    <a:lumMod val="50000"/>
                  </a:schemeClr>
                </a:solidFill>
                <a:latin typeface="Comic Sans MS" pitchFamily="66" charset="0"/>
              </a:rPr>
            </a:br>
            <a:r>
              <a:rPr lang="el-GR" sz="2800" b="1" dirty="0" err="1" smtClean="0">
                <a:solidFill>
                  <a:schemeClr val="accent3">
                    <a:lumMod val="50000"/>
                  </a:schemeClr>
                </a:solidFill>
                <a:latin typeface="Comic Sans MS" pitchFamily="66" charset="0"/>
              </a:rPr>
              <a:t>Συνεισφορα</a:t>
            </a:r>
            <a:r>
              <a:rPr lang="el-GR" sz="2800" b="1" dirty="0" smtClean="0">
                <a:solidFill>
                  <a:schemeClr val="accent3">
                    <a:lumMod val="50000"/>
                  </a:schemeClr>
                </a:solidFill>
                <a:latin typeface="Comic Sans MS" pitchFamily="66" charset="0"/>
              </a:rPr>
              <a:t> </a:t>
            </a:r>
            <a:r>
              <a:rPr lang="el-GR" sz="2800" b="1" dirty="0" err="1" smtClean="0">
                <a:solidFill>
                  <a:schemeClr val="accent3">
                    <a:lumMod val="50000"/>
                  </a:schemeClr>
                </a:solidFill>
                <a:latin typeface="Comic Sans MS" pitchFamily="66" charset="0"/>
              </a:rPr>
              <a:t>δ.ε</a:t>
            </a:r>
            <a:r>
              <a:rPr lang="el-GR" sz="2800" b="1" dirty="0" smtClean="0">
                <a:solidFill>
                  <a:schemeClr val="accent3">
                    <a:lumMod val="50000"/>
                  </a:schemeClr>
                </a:solidFill>
                <a:latin typeface="Comic Sans MS" pitchFamily="66" charset="0"/>
              </a:rPr>
              <a:t>.</a:t>
            </a:r>
            <a:endParaRPr lang="el-GR" sz="2800" b="1" dirty="0">
              <a:solidFill>
                <a:schemeClr val="accent3">
                  <a:lumMod val="50000"/>
                </a:schemeClr>
              </a:solidFill>
              <a:latin typeface="Comic Sans MS" pitchFamily="66" charset="0"/>
            </a:endParaRPr>
          </a:p>
        </p:txBody>
      </p:sp>
      <p:sp>
        <p:nvSpPr>
          <p:cNvPr id="3" name="2 - Θέση περιεχομένου"/>
          <p:cNvSpPr>
            <a:spLocks noGrp="1"/>
          </p:cNvSpPr>
          <p:nvPr>
            <p:ph sz="quarter" idx="1"/>
          </p:nvPr>
        </p:nvSpPr>
        <p:spPr>
          <a:xfrm>
            <a:off x="467544" y="1628800"/>
            <a:ext cx="7632848" cy="5061176"/>
          </a:xfrm>
        </p:spPr>
        <p:txBody>
          <a:bodyPr>
            <a:normAutofit/>
          </a:bodyPr>
          <a:lstStyle/>
          <a:p>
            <a:pPr algn="just">
              <a:lnSpc>
                <a:spcPct val="150000"/>
              </a:lnSpc>
              <a:buFont typeface="Wingdings" pitchFamily="2" charset="2"/>
              <a:buChar char="v"/>
            </a:pPr>
            <a:r>
              <a:rPr lang="el-GR" sz="1800" dirty="0" smtClean="0">
                <a:solidFill>
                  <a:schemeClr val="accent3">
                    <a:lumMod val="50000"/>
                  </a:schemeClr>
                </a:solidFill>
                <a:latin typeface="Comic Sans MS" pitchFamily="66" charset="0"/>
              </a:rPr>
              <a:t>Ενασχόληση με το κειμενικό είδος της </a:t>
            </a:r>
            <a:r>
              <a:rPr lang="el-GR" sz="1800" dirty="0" smtClean="0">
                <a:solidFill>
                  <a:schemeClr val="accent3">
                    <a:lumMod val="50000"/>
                  </a:schemeClr>
                </a:solidFill>
                <a:latin typeface="Comic Sans MS" pitchFamily="66" charset="0"/>
              </a:rPr>
              <a:t>επιχειρηματολογίας</a:t>
            </a:r>
            <a:r>
              <a:rPr lang="en-US" sz="1800" dirty="0" smtClean="0">
                <a:solidFill>
                  <a:schemeClr val="accent3">
                    <a:lumMod val="50000"/>
                  </a:schemeClr>
                </a:solidFill>
                <a:latin typeface="Comic Sans MS" pitchFamily="66" charset="0"/>
              </a:rPr>
              <a:t> </a:t>
            </a:r>
            <a:r>
              <a:rPr lang="el-GR" sz="1800" dirty="0" smtClean="0">
                <a:solidFill>
                  <a:schemeClr val="accent3">
                    <a:lumMod val="50000"/>
                  </a:schemeClr>
                </a:solidFill>
                <a:latin typeface="Comic Sans MS" pitchFamily="66" charset="0"/>
              </a:rPr>
              <a:t>δίνοντας </a:t>
            </a:r>
            <a:r>
              <a:rPr lang="el-GR" sz="1800" dirty="0" smtClean="0">
                <a:solidFill>
                  <a:schemeClr val="accent3">
                    <a:lumMod val="50000"/>
                  </a:schemeClr>
                </a:solidFill>
                <a:latin typeface="Comic Sans MS" pitchFamily="66" charset="0"/>
              </a:rPr>
              <a:t>έμφαση στην καλλιέργεια γνωστικών και μεταγνωστικών δεξιοτήτων κατανόησης σε μαθητές Δημοτικού Σχολείου.</a:t>
            </a:r>
          </a:p>
          <a:p>
            <a:pPr>
              <a:lnSpc>
                <a:spcPct val="150000"/>
              </a:lnSpc>
              <a:buNone/>
            </a:pPr>
            <a:r>
              <a:rPr lang="el-GR" sz="1800" dirty="0" smtClean="0">
                <a:solidFill>
                  <a:schemeClr val="accent3">
                    <a:lumMod val="50000"/>
                  </a:schemeClr>
                </a:solidFill>
                <a:latin typeface="Comic Sans MS" pitchFamily="66" charset="0"/>
              </a:rPr>
              <a:t>    Απορρέει από τους υπάρχοντες εκπαιδευτικούς προβληματισμούς.</a:t>
            </a:r>
          </a:p>
          <a:p>
            <a:pPr algn="just">
              <a:buNone/>
            </a:pPr>
            <a:endParaRPr lang="el-GR" sz="500" dirty="0" smtClean="0">
              <a:solidFill>
                <a:schemeClr val="accent3">
                  <a:lumMod val="50000"/>
                </a:schemeClr>
              </a:solidFill>
              <a:latin typeface="Comic Sans MS" pitchFamily="66" charset="0"/>
            </a:endParaRPr>
          </a:p>
          <a:p>
            <a:pPr algn="just">
              <a:lnSpc>
                <a:spcPct val="120000"/>
              </a:lnSpc>
              <a:buFont typeface="Wingdings" pitchFamily="2" charset="2"/>
              <a:buChar char="v"/>
            </a:pPr>
            <a:r>
              <a:rPr lang="el-GR" sz="1800" dirty="0" smtClean="0">
                <a:solidFill>
                  <a:schemeClr val="accent3">
                    <a:lumMod val="50000"/>
                  </a:schemeClr>
                </a:solidFill>
                <a:latin typeface="Comic Sans MS" pitchFamily="66" charset="0"/>
              </a:rPr>
              <a:t>Προσφορά ενός δομημένου </a:t>
            </a:r>
            <a:r>
              <a:rPr lang="el-GR" sz="1800" dirty="0" err="1" smtClean="0">
                <a:solidFill>
                  <a:schemeClr val="accent3">
                    <a:lumMod val="50000"/>
                  </a:schemeClr>
                </a:solidFill>
                <a:latin typeface="Comic Sans MS" pitchFamily="66" charset="0"/>
              </a:rPr>
              <a:t>πολυμεσικού</a:t>
            </a:r>
            <a:r>
              <a:rPr lang="el-GR" sz="1800" dirty="0" smtClean="0">
                <a:solidFill>
                  <a:schemeClr val="accent3">
                    <a:lumMod val="50000"/>
                  </a:schemeClr>
                </a:solidFill>
                <a:latin typeface="Comic Sans MS" pitchFamily="66" charset="0"/>
              </a:rPr>
              <a:t> περιβάλλοντος, που παρουσιάζει τα βήματα και τις στρατηγικές αποκωδικοποίησης του νοήματος ενός κειμένου με επιχειρήματα.</a:t>
            </a:r>
          </a:p>
          <a:p>
            <a:pPr algn="just">
              <a:lnSpc>
                <a:spcPct val="120000"/>
              </a:lnSpc>
              <a:buNone/>
            </a:pPr>
            <a:endParaRPr lang="el-GR" sz="500" dirty="0" smtClean="0">
              <a:solidFill>
                <a:schemeClr val="accent3">
                  <a:lumMod val="50000"/>
                </a:schemeClr>
              </a:solidFill>
              <a:latin typeface="Comic Sans MS" pitchFamily="66" charset="0"/>
            </a:endParaRPr>
          </a:p>
          <a:p>
            <a:pPr algn="just">
              <a:lnSpc>
                <a:spcPct val="120000"/>
              </a:lnSpc>
              <a:buFont typeface="Wingdings" pitchFamily="2" charset="2"/>
              <a:buChar char="v"/>
            </a:pPr>
            <a:r>
              <a:rPr lang="el-GR" sz="1800" dirty="0" smtClean="0">
                <a:solidFill>
                  <a:schemeClr val="accent3">
                    <a:lumMod val="50000"/>
                  </a:schemeClr>
                </a:solidFill>
                <a:latin typeface="Comic Sans MS" pitchFamily="66" charset="0"/>
              </a:rPr>
              <a:t>Συνεισφορά στον εκπαιδευτικό χώρο με την παραγωγή πρωτότυπου εκπαιδευτικού υλικού διδακτικής παρέμβασης με δυνατότητες επέκτασης και προσαρμογής.</a:t>
            </a:r>
          </a:p>
          <a:p>
            <a:pPr algn="just"/>
            <a:endParaRPr lang="el-GR" sz="2000" dirty="0" smtClean="0">
              <a:solidFill>
                <a:schemeClr val="accent3">
                  <a:lumMod val="50000"/>
                </a:schemeClr>
              </a:solidFill>
              <a:latin typeface="Comic Sans MS" pitchFamily="66" charset="0"/>
            </a:endParaRPr>
          </a:p>
          <a:p>
            <a:pPr algn="just"/>
            <a:endParaRPr lang="el-GR" sz="2000" dirty="0" smtClean="0">
              <a:solidFill>
                <a:schemeClr val="accent3">
                  <a:lumMod val="50000"/>
                </a:schemeClr>
              </a:solidFill>
              <a:latin typeface="Comic Sans MS" pitchFamily="66" charset="0"/>
            </a:endParaRPr>
          </a:p>
          <a:p>
            <a:pPr algn="just"/>
            <a:endParaRPr lang="el-GR" sz="2000" dirty="0">
              <a:solidFill>
                <a:schemeClr val="accent3">
                  <a:lumMod val="50000"/>
                </a:schemeClr>
              </a:solidFill>
              <a:latin typeface="Comic Sans MS" pitchFamily="66" charset="0"/>
            </a:endParaRPr>
          </a:p>
        </p:txBody>
      </p:sp>
      <p:pic>
        <p:nvPicPr>
          <p:cNvPr id="4" name="Picture 2" descr="C:\Users\Default.Default-PC\Desktop\thumbnail_1415431643%3b7.png">
            <a:hlinkClick r:id="rId2"/>
          </p:cNvPr>
          <p:cNvPicPr>
            <a:picLocks noChangeAspect="1" noChangeArrowheads="1"/>
          </p:cNvPicPr>
          <p:nvPr/>
        </p:nvPicPr>
        <p:blipFill>
          <a:blip r:embed="rId3" cstate="print"/>
          <a:srcRect/>
          <a:stretch>
            <a:fillRect/>
          </a:stretch>
        </p:blipFill>
        <p:spPr bwMode="auto">
          <a:xfrm>
            <a:off x="8513812" y="6137197"/>
            <a:ext cx="630188" cy="7208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83568" y="332656"/>
            <a:ext cx="7467600" cy="720080"/>
          </a:xfrm>
        </p:spPr>
        <p:txBody>
          <a:bodyPr>
            <a:normAutofit fontScale="90000"/>
          </a:bodyPr>
          <a:lstStyle/>
          <a:p>
            <a:pPr algn="ctr"/>
            <a:r>
              <a:rPr lang="el-GR" sz="2900" b="1" dirty="0" smtClean="0">
                <a:solidFill>
                  <a:schemeClr val="accent3">
                    <a:lumMod val="50000"/>
                  </a:schemeClr>
                </a:solidFill>
                <a:latin typeface="Comic Sans MS" pitchFamily="66" charset="0"/>
              </a:rPr>
              <a:t>1. </a:t>
            </a:r>
            <a:r>
              <a:rPr lang="el-GR" sz="2900" b="1" dirty="0" err="1" smtClean="0">
                <a:solidFill>
                  <a:schemeClr val="accent3">
                    <a:lumMod val="50000"/>
                  </a:schemeClr>
                </a:solidFill>
                <a:latin typeface="Comic Sans MS" pitchFamily="66" charset="0"/>
              </a:rPr>
              <a:t>Ερευνητικο</a:t>
            </a:r>
            <a:r>
              <a:rPr lang="el-GR" sz="2900" b="1" dirty="0" smtClean="0">
                <a:solidFill>
                  <a:schemeClr val="accent3">
                    <a:lumMod val="50000"/>
                  </a:schemeClr>
                </a:solidFill>
                <a:latin typeface="Comic Sans MS" pitchFamily="66" charset="0"/>
              </a:rPr>
              <a:t> </a:t>
            </a:r>
            <a:r>
              <a:rPr lang="el-GR" sz="2900" b="1" dirty="0" err="1" smtClean="0">
                <a:solidFill>
                  <a:schemeClr val="accent3">
                    <a:lumMod val="50000"/>
                  </a:schemeClr>
                </a:solidFill>
                <a:latin typeface="Comic Sans MS" pitchFamily="66" charset="0"/>
              </a:rPr>
              <a:t>Πλαισιο</a:t>
            </a:r>
            <a:r>
              <a:rPr lang="el-GR" sz="2900" b="1" dirty="0" smtClean="0">
                <a:solidFill>
                  <a:schemeClr val="accent3">
                    <a:lumMod val="50000"/>
                  </a:schemeClr>
                </a:solidFill>
                <a:latin typeface="Comic Sans MS" pitchFamily="66" charset="0"/>
              </a:rPr>
              <a:t> (3/3)</a:t>
            </a:r>
            <a:br>
              <a:rPr lang="el-GR" sz="2900" b="1" dirty="0" smtClean="0">
                <a:solidFill>
                  <a:schemeClr val="accent3">
                    <a:lumMod val="50000"/>
                  </a:schemeClr>
                </a:solidFill>
                <a:latin typeface="Comic Sans MS" pitchFamily="66" charset="0"/>
              </a:rPr>
            </a:br>
            <a:r>
              <a:rPr lang="el-GR" sz="2800" b="1" dirty="0" err="1" smtClean="0">
                <a:solidFill>
                  <a:schemeClr val="accent3">
                    <a:lumMod val="50000"/>
                  </a:schemeClr>
                </a:solidFill>
                <a:latin typeface="Comic Sans MS" pitchFamily="66" charset="0"/>
              </a:rPr>
              <a:t>Ερευνητικα</a:t>
            </a:r>
            <a:r>
              <a:rPr lang="el-GR" sz="2800" b="1" dirty="0" smtClean="0">
                <a:solidFill>
                  <a:schemeClr val="accent3">
                    <a:lumMod val="50000"/>
                  </a:schemeClr>
                </a:solidFill>
                <a:latin typeface="Comic Sans MS" pitchFamily="66" charset="0"/>
              </a:rPr>
              <a:t> </a:t>
            </a:r>
            <a:r>
              <a:rPr lang="el-GR" sz="2800" b="1" dirty="0" err="1" smtClean="0">
                <a:solidFill>
                  <a:schemeClr val="accent3">
                    <a:lumMod val="50000"/>
                  </a:schemeClr>
                </a:solidFill>
                <a:latin typeface="Comic Sans MS" pitchFamily="66" charset="0"/>
              </a:rPr>
              <a:t>Ερωτηματα</a:t>
            </a:r>
            <a:endParaRPr lang="el-GR" sz="2800" b="1" dirty="0">
              <a:solidFill>
                <a:schemeClr val="accent3">
                  <a:lumMod val="50000"/>
                </a:schemeClr>
              </a:solidFill>
              <a:latin typeface="Comic Sans MS" pitchFamily="66" charset="0"/>
            </a:endParaRPr>
          </a:p>
        </p:txBody>
      </p:sp>
      <p:sp>
        <p:nvSpPr>
          <p:cNvPr id="3" name="2 - Θέση περιεχομένου"/>
          <p:cNvSpPr>
            <a:spLocks noGrp="1"/>
          </p:cNvSpPr>
          <p:nvPr>
            <p:ph sz="quarter" idx="1"/>
          </p:nvPr>
        </p:nvSpPr>
        <p:spPr>
          <a:xfrm>
            <a:off x="457200" y="1412776"/>
            <a:ext cx="7787208" cy="5061176"/>
          </a:xfrm>
        </p:spPr>
        <p:txBody>
          <a:bodyPr>
            <a:normAutofit/>
          </a:bodyPr>
          <a:lstStyle/>
          <a:p>
            <a:pPr algn="just">
              <a:buNone/>
            </a:pPr>
            <a:endParaRPr lang="el-GR" sz="2200" dirty="0" smtClean="0">
              <a:solidFill>
                <a:schemeClr val="accent3">
                  <a:lumMod val="50000"/>
                </a:schemeClr>
              </a:solidFill>
              <a:latin typeface="Comic Sans MS" pitchFamily="66" charset="0"/>
            </a:endParaRPr>
          </a:p>
          <a:p>
            <a:endParaRPr lang="el-GR" dirty="0"/>
          </a:p>
        </p:txBody>
      </p:sp>
      <p:graphicFrame>
        <p:nvGraphicFramePr>
          <p:cNvPr id="5" name="4 - Διάγραμμα"/>
          <p:cNvGraphicFramePr/>
          <p:nvPr/>
        </p:nvGraphicFramePr>
        <p:xfrm>
          <a:off x="755576" y="1124744"/>
          <a:ext cx="7704856"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C:\Users\Default.Default-PC\Desktop\thumbnail_1415431643%3b7.png">
            <a:hlinkClick r:id="rId7"/>
          </p:cNvPr>
          <p:cNvPicPr>
            <a:picLocks noChangeAspect="1" noChangeArrowheads="1"/>
          </p:cNvPicPr>
          <p:nvPr/>
        </p:nvPicPr>
        <p:blipFill>
          <a:blip r:embed="rId8" cstate="print"/>
          <a:srcRect/>
          <a:stretch>
            <a:fillRect/>
          </a:stretch>
        </p:blipFill>
        <p:spPr bwMode="auto">
          <a:xfrm>
            <a:off x="8513812" y="6137197"/>
            <a:ext cx="630188" cy="7208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332656"/>
            <a:ext cx="7467600" cy="720080"/>
          </a:xfrm>
        </p:spPr>
        <p:txBody>
          <a:bodyPr>
            <a:normAutofit fontScale="90000"/>
          </a:bodyPr>
          <a:lstStyle/>
          <a:p>
            <a:pPr algn="ctr"/>
            <a:r>
              <a:rPr lang="el-GR" b="1" dirty="0" smtClean="0">
                <a:solidFill>
                  <a:schemeClr val="accent3">
                    <a:lumMod val="50000"/>
                  </a:schemeClr>
                </a:solidFill>
                <a:latin typeface="Comic Sans MS" pitchFamily="66" charset="0"/>
              </a:rPr>
              <a:t>2. </a:t>
            </a:r>
            <a:r>
              <a:rPr lang="el-GR" b="1" dirty="0" err="1" smtClean="0">
                <a:solidFill>
                  <a:schemeClr val="accent3">
                    <a:lumMod val="50000"/>
                  </a:schemeClr>
                </a:solidFill>
                <a:latin typeface="Comic Sans MS" pitchFamily="66" charset="0"/>
              </a:rPr>
              <a:t>Θεωρητικο</a:t>
            </a:r>
            <a:r>
              <a:rPr lang="el-GR" b="1" dirty="0" smtClean="0">
                <a:solidFill>
                  <a:schemeClr val="accent3">
                    <a:lumMod val="50000"/>
                  </a:schemeClr>
                </a:solidFill>
                <a:latin typeface="Comic Sans MS" pitchFamily="66" charset="0"/>
              </a:rPr>
              <a:t> </a:t>
            </a:r>
            <a:r>
              <a:rPr lang="el-GR" b="1" dirty="0" err="1" smtClean="0">
                <a:solidFill>
                  <a:schemeClr val="accent3">
                    <a:lumMod val="50000"/>
                  </a:schemeClr>
                </a:solidFill>
                <a:latin typeface="Comic Sans MS" pitchFamily="66" charset="0"/>
              </a:rPr>
              <a:t>Πλαισιο</a:t>
            </a:r>
            <a:r>
              <a:rPr lang="el-GR" b="1" dirty="0" smtClean="0">
                <a:solidFill>
                  <a:schemeClr val="accent3">
                    <a:lumMod val="50000"/>
                  </a:schemeClr>
                </a:solidFill>
                <a:latin typeface="Comic Sans MS" pitchFamily="66" charset="0"/>
              </a:rPr>
              <a:t> (1/</a:t>
            </a:r>
            <a:r>
              <a:rPr lang="en-US" b="1" dirty="0" smtClean="0">
                <a:solidFill>
                  <a:schemeClr val="accent3">
                    <a:lumMod val="50000"/>
                  </a:schemeClr>
                </a:solidFill>
                <a:latin typeface="Comic Sans MS" pitchFamily="66" charset="0"/>
              </a:rPr>
              <a:t>2</a:t>
            </a:r>
            <a:r>
              <a:rPr lang="el-GR" b="1" dirty="0" smtClean="0">
                <a:solidFill>
                  <a:schemeClr val="accent3">
                    <a:lumMod val="50000"/>
                  </a:schemeClr>
                </a:solidFill>
                <a:latin typeface="Comic Sans MS" pitchFamily="66" charset="0"/>
              </a:rPr>
              <a:t>)</a:t>
            </a:r>
            <a:br>
              <a:rPr lang="el-GR" b="1" dirty="0" smtClean="0">
                <a:solidFill>
                  <a:schemeClr val="accent3">
                    <a:lumMod val="50000"/>
                  </a:schemeClr>
                </a:solidFill>
                <a:latin typeface="Comic Sans MS" pitchFamily="66" charset="0"/>
              </a:rPr>
            </a:br>
            <a:r>
              <a:rPr lang="el-GR" sz="2700" b="1" dirty="0" err="1" smtClean="0">
                <a:solidFill>
                  <a:schemeClr val="accent3">
                    <a:lumMod val="50000"/>
                  </a:schemeClr>
                </a:solidFill>
                <a:latin typeface="Comic Sans MS" pitchFamily="66" charset="0"/>
              </a:rPr>
              <a:t>Επιχειρηματολογια</a:t>
            </a:r>
            <a:endParaRPr lang="el-GR" sz="2700" b="1" dirty="0">
              <a:solidFill>
                <a:schemeClr val="accent3">
                  <a:lumMod val="50000"/>
                </a:schemeClr>
              </a:solidFill>
              <a:latin typeface="Comic Sans MS" pitchFamily="66" charset="0"/>
            </a:endParaRPr>
          </a:p>
        </p:txBody>
      </p:sp>
      <p:sp>
        <p:nvSpPr>
          <p:cNvPr id="3" name="2 - Θέση περιεχομένου"/>
          <p:cNvSpPr>
            <a:spLocks noGrp="1"/>
          </p:cNvSpPr>
          <p:nvPr>
            <p:ph sz="quarter" idx="1"/>
          </p:nvPr>
        </p:nvSpPr>
        <p:spPr>
          <a:xfrm>
            <a:off x="467544" y="836712"/>
            <a:ext cx="7467600" cy="5832648"/>
          </a:xfrm>
        </p:spPr>
        <p:txBody>
          <a:bodyPr>
            <a:normAutofit/>
          </a:bodyPr>
          <a:lstStyle/>
          <a:p>
            <a:pPr algn="just"/>
            <a:endParaRPr lang="el-GR" sz="1900" dirty="0" smtClean="0">
              <a:latin typeface="Comic Sans MS" pitchFamily="66" charset="0"/>
            </a:endParaRPr>
          </a:p>
          <a:p>
            <a:pPr algn="just"/>
            <a:endParaRPr lang="el-GR" sz="1900" dirty="0" smtClean="0">
              <a:latin typeface="Comic Sans MS" pitchFamily="66" charset="0"/>
            </a:endParaRPr>
          </a:p>
          <a:p>
            <a:pPr algn="just"/>
            <a:endParaRPr lang="el-GR" sz="1900" dirty="0" smtClean="0">
              <a:latin typeface="Comic Sans MS" pitchFamily="66" charset="0"/>
            </a:endParaRPr>
          </a:p>
          <a:p>
            <a:pPr algn="just"/>
            <a:endParaRPr lang="el-GR" sz="1900" dirty="0" smtClean="0">
              <a:latin typeface="Comic Sans MS" pitchFamily="66" charset="0"/>
            </a:endParaRPr>
          </a:p>
          <a:p>
            <a:pPr algn="just"/>
            <a:endParaRPr lang="el-GR" sz="1900" dirty="0" smtClean="0">
              <a:latin typeface="Comic Sans MS" pitchFamily="66" charset="0"/>
            </a:endParaRPr>
          </a:p>
          <a:p>
            <a:pPr algn="just"/>
            <a:endParaRPr lang="el-GR" sz="1900" dirty="0" smtClean="0">
              <a:latin typeface="Comic Sans MS" pitchFamily="66" charset="0"/>
            </a:endParaRPr>
          </a:p>
          <a:p>
            <a:pPr algn="just"/>
            <a:endParaRPr lang="el-GR" sz="1900" dirty="0" smtClean="0">
              <a:latin typeface="Comic Sans MS" pitchFamily="66" charset="0"/>
            </a:endParaRPr>
          </a:p>
          <a:p>
            <a:pPr algn="just"/>
            <a:endParaRPr lang="el-GR" sz="1900" dirty="0" smtClean="0">
              <a:latin typeface="Comic Sans MS" pitchFamily="66" charset="0"/>
            </a:endParaRPr>
          </a:p>
          <a:p>
            <a:pPr algn="just"/>
            <a:endParaRPr lang="el-GR" sz="1900" dirty="0" smtClean="0">
              <a:latin typeface="Comic Sans MS" pitchFamily="66" charset="0"/>
            </a:endParaRPr>
          </a:p>
          <a:p>
            <a:pPr algn="just"/>
            <a:endParaRPr lang="el-GR" sz="2000" dirty="0" smtClean="0">
              <a:latin typeface="Comic Sans MS" pitchFamily="66" charset="0"/>
            </a:endParaRPr>
          </a:p>
          <a:p>
            <a:pPr algn="just"/>
            <a:endParaRPr lang="el-GR" sz="2000" dirty="0">
              <a:latin typeface="Comic Sans MS" pitchFamily="66" charset="0"/>
            </a:endParaRPr>
          </a:p>
        </p:txBody>
      </p:sp>
      <p:graphicFrame>
        <p:nvGraphicFramePr>
          <p:cNvPr id="4" name="3 - Διάγραμμα"/>
          <p:cNvGraphicFramePr/>
          <p:nvPr/>
        </p:nvGraphicFramePr>
        <p:xfrm>
          <a:off x="1331640" y="3573016"/>
          <a:ext cx="6144344" cy="3112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TextBox"/>
          <p:cNvSpPr txBox="1"/>
          <p:nvPr/>
        </p:nvSpPr>
        <p:spPr>
          <a:xfrm>
            <a:off x="611560" y="1196752"/>
            <a:ext cx="7632848" cy="3262432"/>
          </a:xfrm>
          <a:prstGeom prst="rect">
            <a:avLst/>
          </a:prstGeom>
          <a:noFill/>
        </p:spPr>
        <p:txBody>
          <a:bodyPr wrap="square" rtlCol="0">
            <a:spAutoFit/>
          </a:bodyPr>
          <a:lstStyle/>
          <a:p>
            <a:pPr algn="just">
              <a:buClr>
                <a:schemeClr val="accent1"/>
              </a:buClr>
              <a:buFont typeface="Wingdings" pitchFamily="2" charset="2"/>
              <a:buChar char="v"/>
            </a:pPr>
            <a:r>
              <a:rPr lang="el-GR" i="1" dirty="0" smtClean="0">
                <a:solidFill>
                  <a:schemeClr val="accent3">
                    <a:lumMod val="50000"/>
                  </a:schemeClr>
                </a:solidFill>
                <a:latin typeface="Comic Sans MS" pitchFamily="66" charset="0"/>
              </a:rPr>
              <a:t>Η επιχειρηματολογία εκλαμβάνεται ως ένας τύπος κειμένου, που </a:t>
            </a:r>
            <a:br>
              <a:rPr lang="el-GR" i="1" dirty="0" smtClean="0">
                <a:solidFill>
                  <a:schemeClr val="accent3">
                    <a:lumMod val="50000"/>
                  </a:schemeClr>
                </a:solidFill>
                <a:latin typeface="Comic Sans MS" pitchFamily="66" charset="0"/>
              </a:rPr>
            </a:br>
            <a:r>
              <a:rPr lang="el-GR" i="1" dirty="0" smtClean="0">
                <a:solidFill>
                  <a:schemeClr val="accent3">
                    <a:lumMod val="50000"/>
                  </a:schemeClr>
                </a:solidFill>
                <a:latin typeface="Comic Sans MS" pitchFamily="66" charset="0"/>
              </a:rPr>
              <a:t>επιχειρεί να πείσει, να αποδείξει, να αξιολογήσει </a:t>
            </a:r>
            <a:r>
              <a:rPr lang="el-GR" sz="1400" dirty="0" smtClean="0">
                <a:solidFill>
                  <a:schemeClr val="accent3">
                    <a:lumMod val="50000"/>
                  </a:schemeClr>
                </a:solidFill>
                <a:latin typeface="Comic Sans MS" pitchFamily="66" charset="0"/>
              </a:rPr>
              <a:t>(Βασαρμίδου, 2014)</a:t>
            </a:r>
            <a:r>
              <a:rPr lang="el-GR" dirty="0" smtClean="0">
                <a:solidFill>
                  <a:schemeClr val="accent3">
                    <a:lumMod val="50000"/>
                  </a:schemeClr>
                </a:solidFill>
                <a:latin typeface="Comic Sans MS" pitchFamily="66" charset="0"/>
              </a:rPr>
              <a:t>, να επιλύσει αντιπαραθέσεις αξιοποιώντας αιτιολογήσεις. </a:t>
            </a:r>
            <a:endParaRPr lang="en-US" dirty="0" smtClean="0">
              <a:solidFill>
                <a:schemeClr val="accent3">
                  <a:lumMod val="50000"/>
                </a:schemeClr>
              </a:solidFill>
              <a:latin typeface="Comic Sans MS" pitchFamily="66" charset="0"/>
            </a:endParaRPr>
          </a:p>
          <a:p>
            <a:pPr algn="just">
              <a:buClr>
                <a:schemeClr val="accent1"/>
              </a:buClr>
            </a:pPr>
            <a:endParaRPr lang="en-US" dirty="0" smtClean="0">
              <a:solidFill>
                <a:schemeClr val="accent3">
                  <a:lumMod val="50000"/>
                </a:schemeClr>
              </a:solidFill>
              <a:latin typeface="Comic Sans MS" pitchFamily="66" charset="0"/>
            </a:endParaRPr>
          </a:p>
          <a:p>
            <a:pPr algn="just">
              <a:spcBef>
                <a:spcPts val="200"/>
              </a:spcBef>
              <a:buClr>
                <a:schemeClr val="accent1"/>
              </a:buClr>
              <a:buFont typeface="Wingdings" pitchFamily="2" charset="2"/>
              <a:buChar char="v"/>
            </a:pPr>
            <a:r>
              <a:rPr lang="el-GR" dirty="0" smtClean="0">
                <a:solidFill>
                  <a:schemeClr val="accent3">
                    <a:lumMod val="50000"/>
                  </a:schemeClr>
                </a:solidFill>
                <a:latin typeface="Comic Sans MS" pitchFamily="66" charset="0"/>
              </a:rPr>
              <a:t>Η επιχειρηματολογία αποτελεί </a:t>
            </a:r>
            <a:r>
              <a:rPr lang="el-GR" b="1" i="1" dirty="0" smtClean="0">
                <a:solidFill>
                  <a:schemeClr val="accent3">
                    <a:lumMod val="50000"/>
                  </a:schemeClr>
                </a:solidFill>
                <a:latin typeface="Comic Sans MS" pitchFamily="66" charset="0"/>
              </a:rPr>
              <a:t>κομβικό σημείο στην ανθρώπινη σκέψη</a:t>
            </a:r>
            <a:r>
              <a:rPr lang="el-GR" dirty="0" smtClean="0">
                <a:solidFill>
                  <a:schemeClr val="accent3">
                    <a:lumMod val="50000"/>
                  </a:schemeClr>
                </a:solidFill>
                <a:latin typeface="Comic Sans MS" pitchFamily="66" charset="0"/>
              </a:rPr>
              <a:t>, και βρίσκεται σε άμεση αλληλεξάρτηση με το μορφωτικό, εκπαιδευτικό επίπεδο του ατόμου.</a:t>
            </a:r>
            <a:endParaRPr lang="en-US" dirty="0" smtClean="0">
              <a:solidFill>
                <a:schemeClr val="accent3">
                  <a:lumMod val="50000"/>
                </a:schemeClr>
              </a:solidFill>
              <a:latin typeface="Comic Sans MS" pitchFamily="66" charset="0"/>
            </a:endParaRPr>
          </a:p>
          <a:p>
            <a:pPr algn="just">
              <a:spcBef>
                <a:spcPts val="200"/>
              </a:spcBef>
              <a:buClr>
                <a:schemeClr val="accent1"/>
              </a:buClr>
              <a:buFont typeface="Wingdings" pitchFamily="2" charset="2"/>
              <a:buChar char="v"/>
            </a:pPr>
            <a:endParaRPr lang="en-US" dirty="0" smtClean="0">
              <a:solidFill>
                <a:schemeClr val="accent3">
                  <a:lumMod val="50000"/>
                </a:schemeClr>
              </a:solidFill>
              <a:latin typeface="Comic Sans MS" pitchFamily="66" charset="0"/>
            </a:endParaRPr>
          </a:p>
          <a:p>
            <a:pPr algn="just">
              <a:spcBef>
                <a:spcPts val="200"/>
              </a:spcBef>
              <a:buNone/>
            </a:pPr>
            <a:r>
              <a:rPr lang="el-GR" sz="300" dirty="0" smtClean="0">
                <a:solidFill>
                  <a:schemeClr val="accent3">
                    <a:lumMod val="50000"/>
                  </a:schemeClr>
                </a:solidFill>
                <a:latin typeface="Comic Sans MS" pitchFamily="66" charset="0"/>
              </a:rPr>
              <a:t> </a:t>
            </a:r>
            <a:r>
              <a:rPr lang="el-GR" dirty="0" smtClean="0">
                <a:solidFill>
                  <a:schemeClr val="accent3">
                    <a:lumMod val="50000"/>
                  </a:schemeClr>
                </a:solidFill>
                <a:latin typeface="Comic Sans MS" pitchFamily="66" charset="0"/>
              </a:rPr>
              <a:t/>
            </a:r>
            <a:br>
              <a:rPr lang="el-GR" dirty="0" smtClean="0">
                <a:solidFill>
                  <a:schemeClr val="accent3">
                    <a:lumMod val="50000"/>
                  </a:schemeClr>
                </a:solidFill>
                <a:latin typeface="Comic Sans MS" pitchFamily="66" charset="0"/>
              </a:rPr>
            </a:br>
            <a:endParaRPr lang="el-GR" dirty="0" smtClean="0">
              <a:solidFill>
                <a:schemeClr val="accent3">
                  <a:lumMod val="50000"/>
                </a:schemeClr>
              </a:solidFill>
              <a:latin typeface="Comic Sans MS" pitchFamily="66" charset="0"/>
            </a:endParaRPr>
          </a:p>
          <a:p>
            <a:pPr algn="just"/>
            <a:endParaRPr lang="en-US" dirty="0" smtClean="0">
              <a:solidFill>
                <a:schemeClr val="accent3">
                  <a:lumMod val="50000"/>
                </a:schemeClr>
              </a:solidFill>
              <a:latin typeface="Comic Sans MS" pitchFamily="66" charset="0"/>
            </a:endParaRPr>
          </a:p>
          <a:p>
            <a:pPr algn="just"/>
            <a:endParaRPr lang="el-GR" dirty="0" smtClean="0">
              <a:solidFill>
                <a:schemeClr val="accent3">
                  <a:lumMod val="50000"/>
                </a:schemeClr>
              </a:solidFill>
              <a:latin typeface="Comic Sans MS" pitchFamily="66" charset="0"/>
            </a:endParaRPr>
          </a:p>
        </p:txBody>
      </p:sp>
      <p:pic>
        <p:nvPicPr>
          <p:cNvPr id="6" name="Picture 2" descr="C:\Users\Default.Default-PC\Desktop\thumbnail_1415431643%3b7.png">
            <a:hlinkClick r:id="rId7"/>
          </p:cNvPr>
          <p:cNvPicPr>
            <a:picLocks noChangeAspect="1" noChangeArrowheads="1"/>
          </p:cNvPicPr>
          <p:nvPr/>
        </p:nvPicPr>
        <p:blipFill>
          <a:blip r:embed="rId8" cstate="print"/>
          <a:srcRect/>
          <a:stretch>
            <a:fillRect/>
          </a:stretch>
        </p:blipFill>
        <p:spPr bwMode="auto">
          <a:xfrm>
            <a:off x="8513812" y="6137197"/>
            <a:ext cx="630188" cy="7208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1000" fill="hold"/>
                                        <p:tgtEl>
                                          <p:spTgt spid="4"/>
                                        </p:tgtEl>
                                        <p:attrNameLst>
                                          <p:attrName>ppt_x</p:attrName>
                                        </p:attrNameLst>
                                      </p:cBhvr>
                                      <p:tavLst>
                                        <p:tav tm="0">
                                          <p:val>
                                            <p:strVal val="#ppt_x"/>
                                          </p:val>
                                        </p:tav>
                                        <p:tav tm="100000">
                                          <p:val>
                                            <p:strVal val="#ppt_x"/>
                                          </p:val>
                                        </p:tav>
                                      </p:tavLst>
                                    </p:anim>
                                    <p:anim calcmode="lin" valueType="num">
                                      <p:cBhvr additive="base">
                                        <p:cTn id="26"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7467600" cy="922114"/>
          </a:xfrm>
        </p:spPr>
        <p:txBody>
          <a:bodyPr>
            <a:normAutofit/>
          </a:bodyPr>
          <a:lstStyle/>
          <a:p>
            <a:pPr algn="ctr"/>
            <a:r>
              <a:rPr lang="el-GR" sz="2700" b="1" dirty="0" smtClean="0">
                <a:solidFill>
                  <a:schemeClr val="accent3">
                    <a:lumMod val="50000"/>
                  </a:schemeClr>
                </a:solidFill>
                <a:latin typeface="Comic Sans MS" pitchFamily="66" charset="0"/>
              </a:rPr>
              <a:t>2. </a:t>
            </a:r>
            <a:r>
              <a:rPr lang="el-GR" sz="2700" b="1" dirty="0" err="1" smtClean="0">
                <a:solidFill>
                  <a:schemeClr val="accent3">
                    <a:lumMod val="50000"/>
                  </a:schemeClr>
                </a:solidFill>
                <a:latin typeface="Comic Sans MS" pitchFamily="66" charset="0"/>
              </a:rPr>
              <a:t>Θεωρητικο</a:t>
            </a:r>
            <a:r>
              <a:rPr lang="el-GR" sz="2700" b="1" dirty="0" smtClean="0">
                <a:solidFill>
                  <a:schemeClr val="accent3">
                    <a:lumMod val="50000"/>
                  </a:schemeClr>
                </a:solidFill>
                <a:latin typeface="Comic Sans MS" pitchFamily="66" charset="0"/>
              </a:rPr>
              <a:t> </a:t>
            </a:r>
            <a:r>
              <a:rPr lang="el-GR" sz="2700" b="1" dirty="0" err="1" smtClean="0">
                <a:solidFill>
                  <a:schemeClr val="accent3">
                    <a:lumMod val="50000"/>
                  </a:schemeClr>
                </a:solidFill>
                <a:latin typeface="Comic Sans MS" pitchFamily="66" charset="0"/>
              </a:rPr>
              <a:t>Πλαισιο</a:t>
            </a:r>
            <a:r>
              <a:rPr lang="el-GR" sz="2700" b="1" dirty="0" smtClean="0">
                <a:solidFill>
                  <a:schemeClr val="accent3">
                    <a:lumMod val="50000"/>
                  </a:schemeClr>
                </a:solidFill>
                <a:latin typeface="Comic Sans MS" pitchFamily="66" charset="0"/>
              </a:rPr>
              <a:t> (</a:t>
            </a:r>
            <a:r>
              <a:rPr lang="en-US" sz="2700" b="1" dirty="0" smtClean="0">
                <a:solidFill>
                  <a:schemeClr val="accent3">
                    <a:lumMod val="50000"/>
                  </a:schemeClr>
                </a:solidFill>
                <a:latin typeface="Comic Sans MS" pitchFamily="66" charset="0"/>
              </a:rPr>
              <a:t>2</a:t>
            </a:r>
            <a:r>
              <a:rPr lang="el-GR" sz="2700" b="1" dirty="0" smtClean="0">
                <a:solidFill>
                  <a:schemeClr val="accent3">
                    <a:lumMod val="50000"/>
                  </a:schemeClr>
                </a:solidFill>
                <a:latin typeface="Comic Sans MS" pitchFamily="66" charset="0"/>
              </a:rPr>
              <a:t>/</a:t>
            </a:r>
            <a:r>
              <a:rPr lang="en-US" sz="2700" b="1" dirty="0" smtClean="0">
                <a:solidFill>
                  <a:schemeClr val="accent3">
                    <a:lumMod val="50000"/>
                  </a:schemeClr>
                </a:solidFill>
                <a:latin typeface="Comic Sans MS" pitchFamily="66" charset="0"/>
              </a:rPr>
              <a:t>2</a:t>
            </a:r>
            <a:r>
              <a:rPr lang="el-GR" sz="2700" b="1" dirty="0" smtClean="0">
                <a:solidFill>
                  <a:schemeClr val="accent3">
                    <a:lumMod val="50000"/>
                  </a:schemeClr>
                </a:solidFill>
                <a:latin typeface="Comic Sans MS" pitchFamily="66" charset="0"/>
              </a:rPr>
              <a:t>)</a:t>
            </a:r>
            <a:br>
              <a:rPr lang="el-GR" sz="2700" b="1" dirty="0" smtClean="0">
                <a:solidFill>
                  <a:schemeClr val="accent3">
                    <a:lumMod val="50000"/>
                  </a:schemeClr>
                </a:solidFill>
                <a:latin typeface="Comic Sans MS" pitchFamily="66" charset="0"/>
              </a:rPr>
            </a:br>
            <a:r>
              <a:rPr lang="el-GR" sz="2400" b="1" dirty="0" err="1" smtClean="0">
                <a:solidFill>
                  <a:schemeClr val="accent3">
                    <a:lumMod val="50000"/>
                  </a:schemeClr>
                </a:solidFill>
                <a:latin typeface="Comic Sans MS" pitchFamily="66" charset="0"/>
              </a:rPr>
              <a:t>Βασικοι</a:t>
            </a:r>
            <a:r>
              <a:rPr lang="el-GR" sz="2400" b="1" dirty="0" smtClean="0">
                <a:solidFill>
                  <a:schemeClr val="accent3">
                    <a:lumMod val="50000"/>
                  </a:schemeClr>
                </a:solidFill>
                <a:latin typeface="Comic Sans MS" pitchFamily="66" charset="0"/>
              </a:rPr>
              <a:t> </a:t>
            </a:r>
            <a:r>
              <a:rPr lang="el-GR" sz="2400" b="1" dirty="0" err="1" smtClean="0">
                <a:solidFill>
                  <a:schemeClr val="accent3">
                    <a:lumMod val="50000"/>
                  </a:schemeClr>
                </a:solidFill>
                <a:latin typeface="Comic Sans MS" pitchFamily="66" charset="0"/>
              </a:rPr>
              <a:t>Οροι</a:t>
            </a:r>
            <a:endParaRPr lang="el-GR" sz="2400" b="1" dirty="0"/>
          </a:p>
        </p:txBody>
      </p:sp>
      <p:sp>
        <p:nvSpPr>
          <p:cNvPr id="3" name="2 - Θέση περιεχομένου"/>
          <p:cNvSpPr>
            <a:spLocks noGrp="1"/>
          </p:cNvSpPr>
          <p:nvPr>
            <p:ph sz="quarter" idx="1"/>
          </p:nvPr>
        </p:nvSpPr>
        <p:spPr>
          <a:xfrm>
            <a:off x="457200" y="1340768"/>
            <a:ext cx="7571184" cy="5517232"/>
          </a:xfrm>
        </p:spPr>
        <p:txBody>
          <a:bodyPr>
            <a:normAutofit/>
          </a:bodyPr>
          <a:lstStyle/>
          <a:p>
            <a:pPr algn="just">
              <a:buFont typeface="Wingdings" pitchFamily="2" charset="2"/>
              <a:buChar char="v"/>
            </a:pPr>
            <a:r>
              <a:rPr lang="el-GR" sz="1800" b="1" dirty="0" smtClean="0">
                <a:solidFill>
                  <a:schemeClr val="accent3">
                    <a:lumMod val="50000"/>
                  </a:schemeClr>
                </a:solidFill>
                <a:latin typeface="Comic Sans MS" pitchFamily="66" charset="0"/>
              </a:rPr>
              <a:t>Κατανόηση:</a:t>
            </a:r>
            <a:r>
              <a:rPr lang="el-GR" sz="1800" b="1" dirty="0" smtClean="0">
                <a:solidFill>
                  <a:schemeClr val="accent3">
                    <a:lumMod val="75000"/>
                  </a:schemeClr>
                </a:solidFill>
                <a:latin typeface="Comic Sans MS" pitchFamily="66" charset="0"/>
              </a:rPr>
              <a:t> </a:t>
            </a:r>
            <a:r>
              <a:rPr lang="el-GR" sz="1800" i="1" dirty="0" smtClean="0">
                <a:solidFill>
                  <a:schemeClr val="accent3">
                    <a:lumMod val="50000"/>
                  </a:schemeClr>
                </a:solidFill>
                <a:latin typeface="Comic Sans MS" pitchFamily="66" charset="0"/>
              </a:rPr>
              <a:t>Μια γνωστική διαδικασία κατασκευής νοήματος και επικοινωνιακής κειμενοκεντρικής προσέγγισης του γραπτού λόγου, που εστιάζει στο επικοινωνιακό τρίγωνο αναγνώστης-κείμενο-δραστηριότητα. </a:t>
            </a:r>
            <a:r>
              <a:rPr lang="el-GR" sz="1400" dirty="0" smtClean="0">
                <a:solidFill>
                  <a:schemeClr val="accent3">
                    <a:lumMod val="50000"/>
                  </a:schemeClr>
                </a:solidFill>
                <a:latin typeface="Comic Sans MS" pitchFamily="66" charset="0"/>
              </a:rPr>
              <a:t>(</a:t>
            </a:r>
            <a:r>
              <a:rPr lang="el-GR" sz="1400" dirty="0" err="1" smtClean="0">
                <a:solidFill>
                  <a:schemeClr val="accent3">
                    <a:lumMod val="50000"/>
                  </a:schemeClr>
                </a:solidFill>
                <a:latin typeface="Comic Sans MS" pitchFamily="66" charset="0"/>
              </a:rPr>
              <a:t>Σπαντιδάκης</a:t>
            </a:r>
            <a:r>
              <a:rPr lang="el-GR" sz="1400" dirty="0" smtClean="0">
                <a:solidFill>
                  <a:schemeClr val="accent3">
                    <a:lumMod val="50000"/>
                  </a:schemeClr>
                </a:solidFill>
                <a:latin typeface="Comic Sans MS" pitchFamily="66" charset="0"/>
              </a:rPr>
              <a:t> &amp; Βασαρμίδου, 2009). </a:t>
            </a:r>
          </a:p>
          <a:p>
            <a:pPr algn="just">
              <a:buFont typeface="Wingdings" pitchFamily="2" charset="2"/>
              <a:buChar char="v"/>
            </a:pPr>
            <a:endParaRPr lang="el-GR" sz="1700" b="1" dirty="0" smtClean="0">
              <a:solidFill>
                <a:schemeClr val="accent3">
                  <a:lumMod val="50000"/>
                </a:schemeClr>
              </a:solidFill>
              <a:latin typeface="Comic Sans MS" pitchFamily="66" charset="0"/>
            </a:endParaRPr>
          </a:p>
          <a:p>
            <a:pPr marL="108000" algn="just">
              <a:spcBef>
                <a:spcPts val="0"/>
              </a:spcBef>
              <a:buFont typeface="Wingdings" pitchFamily="2" charset="2"/>
              <a:buChar char="v"/>
            </a:pPr>
            <a:r>
              <a:rPr lang="el-GR" sz="1800" b="1" dirty="0" smtClean="0">
                <a:solidFill>
                  <a:schemeClr val="accent3">
                    <a:lumMod val="50000"/>
                  </a:schemeClr>
                </a:solidFill>
                <a:latin typeface="Comic Sans MS" pitchFamily="66" charset="0"/>
              </a:rPr>
              <a:t>Μεταγνώση:</a:t>
            </a:r>
            <a:r>
              <a:rPr lang="el-GR" sz="1400" b="1" dirty="0" smtClean="0">
                <a:solidFill>
                  <a:schemeClr val="accent3">
                    <a:lumMod val="50000"/>
                  </a:schemeClr>
                </a:solidFill>
                <a:latin typeface="Comic Sans MS" pitchFamily="66" charset="0"/>
              </a:rPr>
              <a:t> </a:t>
            </a:r>
            <a:r>
              <a:rPr lang="el-GR" sz="1800" i="1" dirty="0" smtClean="0">
                <a:solidFill>
                  <a:schemeClr val="accent3">
                    <a:lumMod val="50000"/>
                  </a:schemeClr>
                </a:solidFill>
                <a:latin typeface="Comic Sans MS" pitchFamily="66" charset="0"/>
              </a:rPr>
              <a:t>Η ενεργός παρακολούθηση και ρύθμιση-έλεγχος των γνωστικών δραστηριοτήτων του ατόμου </a:t>
            </a:r>
            <a:r>
              <a:rPr lang="el-GR" sz="1400" dirty="0" smtClean="0">
                <a:solidFill>
                  <a:schemeClr val="accent3">
                    <a:lumMod val="50000"/>
                  </a:schemeClr>
                </a:solidFill>
                <a:latin typeface="Comic Sans MS" pitchFamily="66" charset="0"/>
              </a:rPr>
              <a:t>(</a:t>
            </a:r>
            <a:r>
              <a:rPr lang="el-GR" sz="1400" dirty="0" err="1" smtClean="0">
                <a:solidFill>
                  <a:schemeClr val="accent3">
                    <a:lumMod val="50000"/>
                  </a:schemeClr>
                </a:solidFill>
                <a:latin typeface="Comic Sans MS" pitchFamily="66" charset="0"/>
              </a:rPr>
              <a:t>Κωσταρίδου</a:t>
            </a:r>
            <a:r>
              <a:rPr lang="el-GR" sz="1400" dirty="0" smtClean="0">
                <a:solidFill>
                  <a:schemeClr val="accent3">
                    <a:lumMod val="50000"/>
                  </a:schemeClr>
                </a:solidFill>
                <a:latin typeface="Comic Sans MS" pitchFamily="66" charset="0"/>
              </a:rPr>
              <a:t>-Ευκλείδη, 1997).</a:t>
            </a:r>
          </a:p>
          <a:p>
            <a:pPr marL="108000" algn="just">
              <a:spcBef>
                <a:spcPts val="0"/>
              </a:spcBef>
              <a:buFont typeface="Wingdings" pitchFamily="2" charset="2"/>
              <a:buChar char="v"/>
            </a:pPr>
            <a:endParaRPr lang="el-GR" sz="1700" dirty="0" smtClean="0">
              <a:solidFill>
                <a:schemeClr val="accent3">
                  <a:lumMod val="50000"/>
                </a:schemeClr>
              </a:solidFill>
              <a:latin typeface="Comic Sans MS" pitchFamily="66" charset="0"/>
            </a:endParaRPr>
          </a:p>
          <a:p>
            <a:pPr marL="108000" algn="just">
              <a:spcBef>
                <a:spcPts val="0"/>
              </a:spcBef>
              <a:buFont typeface="Wingdings" pitchFamily="2" charset="2"/>
              <a:buChar char="v"/>
            </a:pPr>
            <a:r>
              <a:rPr lang="el-GR" sz="1800" b="1" dirty="0" smtClean="0">
                <a:solidFill>
                  <a:schemeClr val="accent3">
                    <a:lumMod val="50000"/>
                  </a:schemeClr>
                </a:solidFill>
                <a:latin typeface="Comic Sans MS" pitchFamily="66" charset="0"/>
              </a:rPr>
              <a:t>Στρατηγικές:</a:t>
            </a:r>
            <a:r>
              <a:rPr lang="el-GR" sz="1800" dirty="0" smtClean="0">
                <a:solidFill>
                  <a:schemeClr val="accent3">
                    <a:lumMod val="50000"/>
                  </a:schemeClr>
                </a:solidFill>
                <a:latin typeface="Comic Sans MS" pitchFamily="66" charset="0"/>
              </a:rPr>
              <a:t>  </a:t>
            </a:r>
            <a:r>
              <a:rPr lang="el-GR" sz="1800" i="1" dirty="0" smtClean="0">
                <a:solidFill>
                  <a:schemeClr val="accent3">
                    <a:lumMod val="50000"/>
                  </a:schemeClr>
                </a:solidFill>
                <a:latin typeface="Comic Sans MS" pitchFamily="66" charset="0"/>
              </a:rPr>
              <a:t>Οι γνωστικές διαδικασίες που είναι προσανατολισμένες σε έναν στόχο και αντιμετωπίζονται ως μαθημένοι και ελεγχόμενοι τρόποι δράσης </a:t>
            </a:r>
            <a:r>
              <a:rPr lang="el-GR" sz="1400" dirty="0" smtClean="0">
                <a:solidFill>
                  <a:schemeClr val="accent3">
                    <a:lumMod val="50000"/>
                  </a:schemeClr>
                </a:solidFill>
                <a:latin typeface="Comic Sans MS" pitchFamily="66" charset="0"/>
              </a:rPr>
              <a:t>(</a:t>
            </a:r>
            <a:r>
              <a:rPr lang="en-US" sz="1400" dirty="0" smtClean="0">
                <a:solidFill>
                  <a:schemeClr val="accent3">
                    <a:lumMod val="50000"/>
                  </a:schemeClr>
                </a:solidFill>
                <a:latin typeface="Comic Sans MS" pitchFamily="66" charset="0"/>
              </a:rPr>
              <a:t>Sinatra</a:t>
            </a:r>
            <a:r>
              <a:rPr lang="el-GR" sz="1400" dirty="0" smtClean="0">
                <a:solidFill>
                  <a:schemeClr val="accent3">
                    <a:lumMod val="50000"/>
                  </a:schemeClr>
                </a:solidFill>
                <a:latin typeface="Comic Sans MS" pitchFamily="66" charset="0"/>
              </a:rPr>
              <a:t>, </a:t>
            </a:r>
            <a:r>
              <a:rPr lang="en-US" sz="1400" dirty="0" smtClean="0">
                <a:solidFill>
                  <a:schemeClr val="accent3">
                    <a:lumMod val="50000"/>
                  </a:schemeClr>
                </a:solidFill>
                <a:latin typeface="Comic Sans MS" pitchFamily="66" charset="0"/>
              </a:rPr>
              <a:t>Brown</a:t>
            </a:r>
            <a:r>
              <a:rPr lang="el-GR" sz="1400" dirty="0" smtClean="0">
                <a:solidFill>
                  <a:schemeClr val="accent3">
                    <a:lumMod val="50000"/>
                  </a:schemeClr>
                </a:solidFill>
                <a:latin typeface="Comic Sans MS" pitchFamily="66" charset="0"/>
              </a:rPr>
              <a:t> &amp; </a:t>
            </a:r>
            <a:r>
              <a:rPr lang="en-US" sz="1400" dirty="0" smtClean="0">
                <a:solidFill>
                  <a:schemeClr val="accent3">
                    <a:lumMod val="50000"/>
                  </a:schemeClr>
                </a:solidFill>
                <a:latin typeface="Comic Sans MS" pitchFamily="66" charset="0"/>
              </a:rPr>
              <a:t>Reynolds</a:t>
            </a:r>
            <a:r>
              <a:rPr lang="el-GR" sz="1400" dirty="0" smtClean="0">
                <a:solidFill>
                  <a:schemeClr val="accent3">
                    <a:lumMod val="50000"/>
                  </a:schemeClr>
                </a:solidFill>
                <a:latin typeface="Comic Sans MS" pitchFamily="66" charset="0"/>
              </a:rPr>
              <a:t>, 2002). </a:t>
            </a:r>
            <a:r>
              <a:rPr lang="el-GR" sz="1800" dirty="0" smtClean="0">
                <a:solidFill>
                  <a:schemeClr val="accent3">
                    <a:lumMod val="50000"/>
                  </a:schemeClr>
                </a:solidFill>
                <a:latin typeface="Comic Sans MS" pitchFamily="66" charset="0"/>
              </a:rPr>
              <a:t>Έχουν </a:t>
            </a:r>
            <a:r>
              <a:rPr lang="el-GR" sz="1800" dirty="0" err="1" smtClean="0">
                <a:solidFill>
                  <a:schemeClr val="accent3">
                    <a:lumMod val="50000"/>
                  </a:schemeClr>
                </a:solidFill>
                <a:latin typeface="Comic Sans MS" pitchFamily="66" charset="0"/>
              </a:rPr>
              <a:t>διευκολυντικό</a:t>
            </a:r>
            <a:r>
              <a:rPr lang="el-GR" sz="1800" dirty="0" smtClean="0">
                <a:solidFill>
                  <a:schemeClr val="accent3">
                    <a:lumMod val="50000"/>
                  </a:schemeClr>
                </a:solidFill>
                <a:latin typeface="Comic Sans MS" pitchFamily="66" charset="0"/>
              </a:rPr>
              <a:t> και εμπρόθετο ρόλο. </a:t>
            </a:r>
          </a:p>
          <a:p>
            <a:pPr marL="108000" algn="just">
              <a:spcBef>
                <a:spcPts val="0"/>
              </a:spcBef>
              <a:buFont typeface="Wingdings" pitchFamily="2" charset="2"/>
              <a:buChar char="v"/>
            </a:pPr>
            <a:endParaRPr lang="el-GR" sz="1700" dirty="0" smtClean="0">
              <a:solidFill>
                <a:schemeClr val="accent3">
                  <a:lumMod val="50000"/>
                </a:schemeClr>
              </a:solidFill>
              <a:latin typeface="Comic Sans MS" pitchFamily="66" charset="0"/>
            </a:endParaRPr>
          </a:p>
          <a:p>
            <a:pPr marL="108000" algn="just">
              <a:spcBef>
                <a:spcPts val="0"/>
              </a:spcBef>
              <a:buFont typeface="Wingdings" pitchFamily="2" charset="2"/>
              <a:buChar char="v"/>
            </a:pPr>
            <a:r>
              <a:rPr lang="el-GR" sz="1800" b="1" dirty="0" smtClean="0">
                <a:solidFill>
                  <a:schemeClr val="accent3">
                    <a:lumMod val="50000"/>
                  </a:schemeClr>
                </a:solidFill>
                <a:latin typeface="Comic Sans MS" pitchFamily="66" charset="0"/>
              </a:rPr>
              <a:t>Συνδυαστική Ηλεκτρονική Μάθηση: </a:t>
            </a:r>
            <a:r>
              <a:rPr lang="el-GR" sz="1800" i="1" dirty="0" smtClean="0">
                <a:solidFill>
                  <a:schemeClr val="accent3">
                    <a:lumMod val="50000"/>
                  </a:schemeClr>
                </a:solidFill>
                <a:latin typeface="Comic Sans MS" pitchFamily="66" charset="0"/>
              </a:rPr>
              <a:t>Εξ αποστάσεως μέθοδος εκπαίδευσης</a:t>
            </a:r>
            <a:r>
              <a:rPr lang="el-GR" sz="1800" dirty="0" smtClean="0">
                <a:solidFill>
                  <a:schemeClr val="accent3">
                    <a:lumMod val="50000"/>
                  </a:schemeClr>
                </a:solidFill>
                <a:latin typeface="Comic Sans MS" pitchFamily="66" charset="0"/>
              </a:rPr>
              <a:t> </a:t>
            </a:r>
            <a:r>
              <a:rPr lang="el-GR" sz="1400" dirty="0" smtClean="0">
                <a:solidFill>
                  <a:schemeClr val="accent3">
                    <a:lumMod val="50000"/>
                  </a:schemeClr>
                </a:solidFill>
                <a:latin typeface="Comic Sans MS" pitchFamily="66" charset="0"/>
              </a:rPr>
              <a:t>(</a:t>
            </a:r>
            <a:r>
              <a:rPr lang="en-US" sz="1400" dirty="0" smtClean="0">
                <a:solidFill>
                  <a:schemeClr val="accent3">
                    <a:lumMod val="50000"/>
                  </a:schemeClr>
                </a:solidFill>
                <a:latin typeface="Comic Sans MS" pitchFamily="66" charset="0"/>
              </a:rPr>
              <a:t>Smith</a:t>
            </a:r>
            <a:r>
              <a:rPr lang="el-GR" sz="1400" dirty="0" smtClean="0">
                <a:solidFill>
                  <a:schemeClr val="accent3">
                    <a:lumMod val="50000"/>
                  </a:schemeClr>
                </a:solidFill>
                <a:latin typeface="Comic Sans MS" pitchFamily="66" charset="0"/>
              </a:rPr>
              <a:t>, 2001)</a:t>
            </a:r>
            <a:r>
              <a:rPr lang="el-GR" sz="1800" dirty="0" smtClean="0">
                <a:solidFill>
                  <a:schemeClr val="accent3">
                    <a:lumMod val="50000"/>
                  </a:schemeClr>
                </a:solidFill>
                <a:latin typeface="Comic Sans MS" pitchFamily="66" charset="0"/>
              </a:rPr>
              <a:t>, Μαθησιακή λύση που προέκυψε ως απότοκο του συνδυασμού της παραδοσιακής διδασκαλίας, της ηλεκτρονικής μάθησης και της </a:t>
            </a:r>
            <a:r>
              <a:rPr lang="el-GR" sz="1800" dirty="0" err="1" smtClean="0">
                <a:solidFill>
                  <a:schemeClr val="accent3">
                    <a:lumMod val="50000"/>
                  </a:schemeClr>
                </a:solidFill>
                <a:latin typeface="Comic Sans MS" pitchFamily="66" charset="0"/>
              </a:rPr>
              <a:t>αυτοεκμάθησης</a:t>
            </a:r>
            <a:r>
              <a:rPr lang="el-GR" sz="1800" dirty="0" smtClean="0">
                <a:solidFill>
                  <a:schemeClr val="accent3">
                    <a:lumMod val="50000"/>
                  </a:schemeClr>
                </a:solidFill>
                <a:latin typeface="Comic Sans MS" pitchFamily="66" charset="0"/>
              </a:rPr>
              <a:t> μέσω ενός συνδυασμού μέσων.</a:t>
            </a:r>
            <a:endParaRPr lang="el-GR" sz="1400" b="1" dirty="0" smtClean="0">
              <a:solidFill>
                <a:srgbClr val="FF0000"/>
              </a:solidFill>
              <a:latin typeface="Comic Sans MS" pitchFamily="66" charset="0"/>
            </a:endParaRPr>
          </a:p>
          <a:p>
            <a:pPr algn="just">
              <a:buFont typeface="Wingdings" pitchFamily="2" charset="2"/>
              <a:buChar char="v"/>
            </a:pPr>
            <a:endParaRPr lang="el-GR" sz="1400" dirty="0">
              <a:solidFill>
                <a:schemeClr val="accent3">
                  <a:lumMod val="50000"/>
                </a:schemeClr>
              </a:solidFill>
              <a:latin typeface="Comic Sans MS" pitchFamily="66" charset="0"/>
            </a:endParaRPr>
          </a:p>
        </p:txBody>
      </p:sp>
      <p:pic>
        <p:nvPicPr>
          <p:cNvPr id="4" name="Picture 2" descr="C:\Users\Default.Default-PC\Desktop\thumbnail_1415431643%3b7.png">
            <a:hlinkClick r:id="rId2"/>
          </p:cNvPr>
          <p:cNvPicPr>
            <a:picLocks noChangeAspect="1" noChangeArrowheads="1"/>
          </p:cNvPicPr>
          <p:nvPr/>
        </p:nvPicPr>
        <p:blipFill>
          <a:blip r:embed="rId3" cstate="print"/>
          <a:srcRect/>
          <a:stretch>
            <a:fillRect/>
          </a:stretch>
        </p:blipFill>
        <p:spPr bwMode="auto">
          <a:xfrm>
            <a:off x="8513812" y="6137197"/>
            <a:ext cx="630188" cy="7208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332656"/>
            <a:ext cx="7467600" cy="576064"/>
          </a:xfrm>
        </p:spPr>
        <p:txBody>
          <a:bodyPr>
            <a:normAutofit/>
          </a:bodyPr>
          <a:lstStyle/>
          <a:p>
            <a:pPr algn="ctr"/>
            <a:r>
              <a:rPr lang="el-GR" sz="2700" b="1" dirty="0" smtClean="0">
                <a:solidFill>
                  <a:schemeClr val="accent3">
                    <a:lumMod val="50000"/>
                  </a:schemeClr>
                </a:solidFill>
                <a:latin typeface="Comic Sans MS" pitchFamily="66" charset="0"/>
              </a:rPr>
              <a:t>3. </a:t>
            </a:r>
            <a:r>
              <a:rPr lang="el-GR" sz="2700" b="1" dirty="0" err="1" smtClean="0">
                <a:solidFill>
                  <a:schemeClr val="accent3">
                    <a:lumMod val="50000"/>
                  </a:schemeClr>
                </a:solidFill>
                <a:latin typeface="Comic Sans MS" pitchFamily="66" charset="0"/>
              </a:rPr>
              <a:t>Μεθοδολογια</a:t>
            </a:r>
            <a:r>
              <a:rPr lang="el-GR" sz="2700" b="1" dirty="0" smtClean="0">
                <a:solidFill>
                  <a:schemeClr val="accent3">
                    <a:lumMod val="50000"/>
                  </a:schemeClr>
                </a:solidFill>
                <a:latin typeface="Comic Sans MS" pitchFamily="66" charset="0"/>
              </a:rPr>
              <a:t> </a:t>
            </a:r>
            <a:r>
              <a:rPr lang="el-GR" sz="2700" b="1" dirty="0" err="1" smtClean="0">
                <a:solidFill>
                  <a:schemeClr val="accent3">
                    <a:lumMod val="50000"/>
                  </a:schemeClr>
                </a:solidFill>
                <a:latin typeface="Comic Sans MS" pitchFamily="66" charset="0"/>
              </a:rPr>
              <a:t>Ερευνασ</a:t>
            </a:r>
            <a:r>
              <a:rPr lang="en-US" sz="2700" b="1" dirty="0" smtClean="0">
                <a:solidFill>
                  <a:schemeClr val="accent3">
                    <a:lumMod val="50000"/>
                  </a:schemeClr>
                </a:solidFill>
                <a:latin typeface="Comic Sans MS" pitchFamily="66" charset="0"/>
              </a:rPr>
              <a:t> (1/</a:t>
            </a:r>
            <a:r>
              <a:rPr lang="el-GR" sz="2700" b="1" dirty="0" smtClean="0">
                <a:solidFill>
                  <a:schemeClr val="accent3">
                    <a:lumMod val="50000"/>
                  </a:schemeClr>
                </a:solidFill>
                <a:latin typeface="Comic Sans MS" pitchFamily="66" charset="0"/>
              </a:rPr>
              <a:t>3</a:t>
            </a:r>
            <a:r>
              <a:rPr lang="en-US" sz="2700" b="1" dirty="0" smtClean="0">
                <a:solidFill>
                  <a:schemeClr val="accent3">
                    <a:lumMod val="50000"/>
                  </a:schemeClr>
                </a:solidFill>
                <a:latin typeface="Comic Sans MS" pitchFamily="66" charset="0"/>
              </a:rPr>
              <a:t>)</a:t>
            </a:r>
            <a:endParaRPr lang="el-GR" sz="2700" b="1" dirty="0">
              <a:solidFill>
                <a:schemeClr val="accent3">
                  <a:lumMod val="50000"/>
                </a:schemeClr>
              </a:solidFill>
              <a:latin typeface="Comic Sans MS" pitchFamily="66" charset="0"/>
            </a:endParaRPr>
          </a:p>
        </p:txBody>
      </p:sp>
      <p:sp>
        <p:nvSpPr>
          <p:cNvPr id="3" name="2 - Θέση περιεχομένου"/>
          <p:cNvSpPr>
            <a:spLocks noGrp="1"/>
          </p:cNvSpPr>
          <p:nvPr>
            <p:ph sz="quarter" idx="1"/>
          </p:nvPr>
        </p:nvSpPr>
        <p:spPr>
          <a:xfrm>
            <a:off x="467544" y="1124744"/>
            <a:ext cx="7715200" cy="5277200"/>
          </a:xfrm>
        </p:spPr>
        <p:txBody>
          <a:bodyPr/>
          <a:lstStyle/>
          <a:p>
            <a:pPr algn="just">
              <a:buFont typeface="Wingdings" pitchFamily="2" charset="2"/>
              <a:buChar char="v"/>
            </a:pPr>
            <a:r>
              <a:rPr lang="el-GR" sz="2000" b="1" dirty="0" smtClean="0">
                <a:solidFill>
                  <a:schemeClr val="accent3">
                    <a:lumMod val="50000"/>
                  </a:schemeClr>
                </a:solidFill>
                <a:latin typeface="Comic Sans MS" pitchFamily="66" charset="0"/>
              </a:rPr>
              <a:t>Πρακτική έρευνα δράσης </a:t>
            </a:r>
            <a:r>
              <a:rPr lang="el-GR" sz="2000" dirty="0" smtClean="0">
                <a:solidFill>
                  <a:schemeClr val="accent3">
                    <a:lumMod val="50000"/>
                  </a:schemeClr>
                </a:solidFill>
                <a:latin typeface="Comic Sans MS" pitchFamily="66" charset="0"/>
              </a:rPr>
              <a:t>με πρωταγωνιστικό στοιχείο ένα ηλεκτρονικό περιβάλλον μάθησης προσωπικής δημιουργίας, του «</a:t>
            </a:r>
            <a:r>
              <a:rPr lang="el-GR" sz="2000" dirty="0" err="1" smtClean="0">
                <a:solidFill>
                  <a:schemeClr val="accent3">
                    <a:lumMod val="50000"/>
                  </a:schemeClr>
                </a:solidFill>
                <a:latin typeface="Comic Sans MS" pitchFamily="66" charset="0"/>
              </a:rPr>
              <a:t>Σπιρτένιου</a:t>
            </a:r>
            <a:r>
              <a:rPr lang="el-GR" sz="2000" dirty="0" smtClean="0">
                <a:solidFill>
                  <a:schemeClr val="accent3">
                    <a:lumMod val="50000"/>
                  </a:schemeClr>
                </a:solidFill>
                <a:latin typeface="Comic Sans MS" pitchFamily="66" charset="0"/>
              </a:rPr>
              <a:t> στη χώρα της Κατανόησης». </a:t>
            </a:r>
          </a:p>
          <a:p>
            <a:pPr algn="just">
              <a:buFont typeface="Wingdings" pitchFamily="2" charset="2"/>
              <a:buChar char="v"/>
            </a:pPr>
            <a:endParaRPr lang="el-GR" sz="800" dirty="0" smtClean="0">
              <a:solidFill>
                <a:schemeClr val="accent3">
                  <a:lumMod val="50000"/>
                </a:schemeClr>
              </a:solidFill>
              <a:latin typeface="Comic Sans MS" pitchFamily="66" charset="0"/>
            </a:endParaRPr>
          </a:p>
          <a:p>
            <a:pPr algn="just">
              <a:buFont typeface="Wingdings" pitchFamily="2" charset="2"/>
              <a:buChar char="v"/>
            </a:pPr>
            <a:r>
              <a:rPr lang="el-GR" sz="2000" b="1" dirty="0" smtClean="0">
                <a:solidFill>
                  <a:schemeClr val="accent3">
                    <a:lumMod val="50000"/>
                  </a:schemeClr>
                </a:solidFill>
                <a:latin typeface="Comic Sans MS" pitchFamily="66" charset="0"/>
              </a:rPr>
              <a:t>Δείγμα έρευνας: </a:t>
            </a:r>
          </a:p>
          <a:p>
            <a:pPr algn="just">
              <a:buNone/>
            </a:pPr>
            <a:r>
              <a:rPr lang="el-GR" sz="2000" b="1" dirty="0" smtClean="0">
                <a:solidFill>
                  <a:schemeClr val="accent3">
                    <a:lumMod val="50000"/>
                  </a:schemeClr>
                </a:solidFill>
                <a:latin typeface="Comic Sans MS" pitchFamily="66" charset="0"/>
              </a:rPr>
              <a:t>  </a:t>
            </a:r>
            <a:r>
              <a:rPr lang="el-GR" sz="2000" dirty="0" smtClean="0">
                <a:solidFill>
                  <a:schemeClr val="accent3">
                    <a:lumMod val="50000"/>
                  </a:schemeClr>
                </a:solidFill>
                <a:latin typeface="Comic Sans MS" pitchFamily="66" charset="0"/>
              </a:rPr>
              <a:t>20 μαθητές και μαθήτριες της </a:t>
            </a:r>
            <a:r>
              <a:rPr lang="el-GR" sz="2000" dirty="0" err="1" smtClean="0">
                <a:solidFill>
                  <a:schemeClr val="accent3">
                    <a:lumMod val="50000"/>
                  </a:schemeClr>
                </a:solidFill>
                <a:latin typeface="Comic Sans MS" pitchFamily="66" charset="0"/>
              </a:rPr>
              <a:t>Στ΄</a:t>
            </a:r>
            <a:r>
              <a:rPr lang="el-GR" sz="2000" dirty="0" smtClean="0">
                <a:solidFill>
                  <a:schemeClr val="accent3">
                    <a:lumMod val="50000"/>
                  </a:schemeClr>
                </a:solidFill>
                <a:latin typeface="Comic Sans MS" pitchFamily="66" charset="0"/>
              </a:rPr>
              <a:t> τάξης ενός Δημοτικού Σχολείου της Νέας Αλικαρνασσού, του Νομού Ηρακλείου.</a:t>
            </a:r>
          </a:p>
          <a:p>
            <a:endParaRPr lang="el-GR" dirty="0"/>
          </a:p>
        </p:txBody>
      </p:sp>
      <p:graphicFrame>
        <p:nvGraphicFramePr>
          <p:cNvPr id="6" name="5 - Διάγραμμα"/>
          <p:cNvGraphicFramePr/>
          <p:nvPr/>
        </p:nvGraphicFramePr>
        <p:xfrm>
          <a:off x="467544" y="3933056"/>
          <a:ext cx="7920880" cy="2592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 TextBox"/>
          <p:cNvSpPr txBox="1"/>
          <p:nvPr/>
        </p:nvSpPr>
        <p:spPr>
          <a:xfrm>
            <a:off x="2555776" y="3645024"/>
            <a:ext cx="4176464" cy="369332"/>
          </a:xfrm>
          <a:prstGeom prst="rect">
            <a:avLst/>
          </a:prstGeom>
          <a:noFill/>
        </p:spPr>
        <p:txBody>
          <a:bodyPr wrap="square" rtlCol="0">
            <a:spAutoFit/>
          </a:bodyPr>
          <a:lstStyle/>
          <a:p>
            <a:r>
              <a:rPr lang="el-GR" b="1" dirty="0" smtClean="0">
                <a:solidFill>
                  <a:schemeClr val="accent3">
                    <a:lumMod val="50000"/>
                  </a:schemeClr>
                </a:solidFill>
                <a:latin typeface="Comic Sans MS" pitchFamily="66" charset="0"/>
              </a:rPr>
              <a:t>Μέθοδοι Συλλογής Δεδομένων</a:t>
            </a:r>
            <a:endParaRPr lang="el-GR" b="1" dirty="0">
              <a:solidFill>
                <a:schemeClr val="accent3">
                  <a:lumMod val="50000"/>
                </a:schemeClr>
              </a:solidFill>
              <a:latin typeface="Comic Sans MS" pitchFamily="66" charset="0"/>
            </a:endParaRPr>
          </a:p>
        </p:txBody>
      </p:sp>
      <p:sp>
        <p:nvSpPr>
          <p:cNvPr id="8" name="7 - TextBox"/>
          <p:cNvSpPr txBox="1"/>
          <p:nvPr/>
        </p:nvSpPr>
        <p:spPr>
          <a:xfrm>
            <a:off x="2267744" y="6309320"/>
            <a:ext cx="4341253" cy="369332"/>
          </a:xfrm>
          <a:prstGeom prst="rect">
            <a:avLst/>
          </a:prstGeom>
          <a:noFill/>
        </p:spPr>
        <p:txBody>
          <a:bodyPr wrap="none" rtlCol="0">
            <a:spAutoFit/>
          </a:bodyPr>
          <a:lstStyle/>
          <a:p>
            <a:pPr>
              <a:buClr>
                <a:schemeClr val="accent1"/>
              </a:buClr>
              <a:buFont typeface="Wingdings" pitchFamily="2" charset="2"/>
              <a:buChar char="Ø"/>
            </a:pPr>
            <a:r>
              <a:rPr lang="el-GR" i="1" dirty="0" err="1" smtClean="0">
                <a:solidFill>
                  <a:schemeClr val="accent3">
                    <a:lumMod val="50000"/>
                  </a:schemeClr>
                </a:solidFill>
                <a:latin typeface="Comic Sans MS" pitchFamily="66" charset="0"/>
              </a:rPr>
              <a:t>Διϋποκειμενικός</a:t>
            </a:r>
            <a:r>
              <a:rPr lang="el-GR" i="1" dirty="0" smtClean="0">
                <a:solidFill>
                  <a:schemeClr val="accent3">
                    <a:lumMod val="50000"/>
                  </a:schemeClr>
                </a:solidFill>
                <a:latin typeface="Comic Sans MS" pitchFamily="66" charset="0"/>
              </a:rPr>
              <a:t> έλεγχος πορισμάτων</a:t>
            </a:r>
            <a:endParaRPr lang="el-GR" i="1" dirty="0">
              <a:solidFill>
                <a:schemeClr val="accent3">
                  <a:lumMod val="50000"/>
                </a:schemeClr>
              </a:solidFill>
              <a:latin typeface="Comic Sans MS" pitchFamily="66" charset="0"/>
            </a:endParaRPr>
          </a:p>
        </p:txBody>
      </p:sp>
      <p:pic>
        <p:nvPicPr>
          <p:cNvPr id="9" name="Picture 2" descr="C:\Users\Default.Default-PC\Desktop\thumbnail_1415431643%3b7.png">
            <a:hlinkClick r:id="rId7"/>
          </p:cNvPr>
          <p:cNvPicPr>
            <a:picLocks noChangeAspect="1" noChangeArrowheads="1"/>
          </p:cNvPicPr>
          <p:nvPr/>
        </p:nvPicPr>
        <p:blipFill>
          <a:blip r:embed="rId8" cstate="print"/>
          <a:srcRect/>
          <a:stretch>
            <a:fillRect/>
          </a:stretch>
        </p:blipFill>
        <p:spPr bwMode="auto">
          <a:xfrm>
            <a:off x="8513812" y="6137197"/>
            <a:ext cx="630188" cy="7208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1000" fill="hold"/>
                                        <p:tgtEl>
                                          <p:spTgt spid="6"/>
                                        </p:tgtEl>
                                        <p:attrNameLst>
                                          <p:attrName>ppt_x</p:attrName>
                                        </p:attrNameLst>
                                      </p:cBhvr>
                                      <p:tavLst>
                                        <p:tav tm="0">
                                          <p:val>
                                            <p:strVal val="#ppt_x"/>
                                          </p:val>
                                        </p:tav>
                                        <p:tav tm="100000">
                                          <p:val>
                                            <p:strVal val="#ppt_x"/>
                                          </p:val>
                                        </p:tav>
                                      </p:tavLst>
                                    </p:anim>
                                    <p:anim calcmode="lin" valueType="num">
                                      <p:cBhvr additive="base">
                                        <p:cTn id="3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 calcmode="lin" valueType="num">
                                      <p:cBhvr additive="base">
                                        <p:cTn id="4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332656"/>
            <a:ext cx="7467600" cy="868958"/>
          </a:xfrm>
        </p:spPr>
        <p:txBody>
          <a:bodyPr/>
          <a:lstStyle/>
          <a:p>
            <a:pPr algn="ctr"/>
            <a:r>
              <a:rPr lang="el-GR" sz="2700" b="1" dirty="0" smtClean="0">
                <a:solidFill>
                  <a:schemeClr val="accent3">
                    <a:lumMod val="50000"/>
                  </a:schemeClr>
                </a:solidFill>
                <a:latin typeface="Comic Sans MS" pitchFamily="66" charset="0"/>
              </a:rPr>
              <a:t>3. </a:t>
            </a:r>
            <a:r>
              <a:rPr lang="el-GR" sz="2700" b="1" dirty="0" err="1" smtClean="0">
                <a:solidFill>
                  <a:schemeClr val="accent3">
                    <a:lumMod val="50000"/>
                  </a:schemeClr>
                </a:solidFill>
                <a:latin typeface="Comic Sans MS" pitchFamily="66" charset="0"/>
              </a:rPr>
              <a:t>Μεθοδολογια</a:t>
            </a:r>
            <a:r>
              <a:rPr lang="el-GR" sz="2700" b="1" dirty="0" smtClean="0">
                <a:solidFill>
                  <a:schemeClr val="accent3">
                    <a:lumMod val="50000"/>
                  </a:schemeClr>
                </a:solidFill>
                <a:latin typeface="Comic Sans MS" pitchFamily="66" charset="0"/>
              </a:rPr>
              <a:t> </a:t>
            </a:r>
            <a:r>
              <a:rPr lang="el-GR" sz="2700" b="1" dirty="0" err="1" smtClean="0">
                <a:solidFill>
                  <a:schemeClr val="accent3">
                    <a:lumMod val="50000"/>
                  </a:schemeClr>
                </a:solidFill>
                <a:latin typeface="Comic Sans MS" pitchFamily="66" charset="0"/>
              </a:rPr>
              <a:t>Ερευνασ</a:t>
            </a:r>
            <a:r>
              <a:rPr lang="en-US" sz="2700" b="1" dirty="0" smtClean="0">
                <a:solidFill>
                  <a:schemeClr val="accent3">
                    <a:lumMod val="50000"/>
                  </a:schemeClr>
                </a:solidFill>
                <a:latin typeface="Comic Sans MS" pitchFamily="66" charset="0"/>
              </a:rPr>
              <a:t> (2/</a:t>
            </a:r>
            <a:r>
              <a:rPr lang="el-GR" sz="2700" b="1" dirty="0" smtClean="0">
                <a:solidFill>
                  <a:schemeClr val="accent3">
                    <a:lumMod val="50000"/>
                  </a:schemeClr>
                </a:solidFill>
                <a:latin typeface="Comic Sans MS" pitchFamily="66" charset="0"/>
              </a:rPr>
              <a:t>3</a:t>
            </a:r>
            <a:r>
              <a:rPr lang="en-US" sz="2700" b="1" dirty="0" smtClean="0">
                <a:solidFill>
                  <a:schemeClr val="accent3">
                    <a:lumMod val="50000"/>
                  </a:schemeClr>
                </a:solidFill>
                <a:latin typeface="Comic Sans MS" pitchFamily="66" charset="0"/>
              </a:rPr>
              <a:t>)</a:t>
            </a:r>
            <a:r>
              <a:rPr lang="en-US" b="1" dirty="0" smtClean="0">
                <a:solidFill>
                  <a:schemeClr val="accent3">
                    <a:lumMod val="50000"/>
                  </a:schemeClr>
                </a:solidFill>
                <a:latin typeface="Comic Sans MS" pitchFamily="66" charset="0"/>
              </a:rPr>
              <a:t/>
            </a:r>
            <a:br>
              <a:rPr lang="en-US" b="1" dirty="0" smtClean="0">
                <a:solidFill>
                  <a:schemeClr val="accent3">
                    <a:lumMod val="50000"/>
                  </a:schemeClr>
                </a:solidFill>
                <a:latin typeface="Comic Sans MS" pitchFamily="66" charset="0"/>
              </a:rPr>
            </a:br>
            <a:r>
              <a:rPr lang="el-GR" sz="2400" b="1" dirty="0" err="1" smtClean="0">
                <a:solidFill>
                  <a:schemeClr val="accent3">
                    <a:lumMod val="50000"/>
                  </a:schemeClr>
                </a:solidFill>
                <a:latin typeface="Comic Sans MS" pitchFamily="66" charset="0"/>
              </a:rPr>
              <a:t>Εκπαιδευτικο</a:t>
            </a:r>
            <a:r>
              <a:rPr lang="el-GR" sz="2400" b="1" dirty="0" smtClean="0">
                <a:solidFill>
                  <a:schemeClr val="accent3">
                    <a:lumMod val="50000"/>
                  </a:schemeClr>
                </a:solidFill>
                <a:latin typeface="Comic Sans MS" pitchFamily="66" charset="0"/>
              </a:rPr>
              <a:t> </a:t>
            </a:r>
            <a:r>
              <a:rPr lang="el-GR" sz="2400" b="1" dirty="0" err="1" smtClean="0">
                <a:solidFill>
                  <a:schemeClr val="accent3">
                    <a:lumMod val="50000"/>
                  </a:schemeClr>
                </a:solidFill>
                <a:latin typeface="Comic Sans MS" pitchFamily="66" charset="0"/>
              </a:rPr>
              <a:t>Λογισμικο</a:t>
            </a:r>
            <a:endParaRPr lang="el-GR" sz="2400" dirty="0"/>
          </a:p>
        </p:txBody>
      </p:sp>
      <p:sp>
        <p:nvSpPr>
          <p:cNvPr id="3" name="2 - Θέση περιεχομένου"/>
          <p:cNvSpPr>
            <a:spLocks noGrp="1"/>
          </p:cNvSpPr>
          <p:nvPr>
            <p:ph sz="quarter" idx="1"/>
          </p:nvPr>
        </p:nvSpPr>
        <p:spPr>
          <a:xfrm>
            <a:off x="467544" y="1556792"/>
            <a:ext cx="7715200" cy="4845152"/>
          </a:xfrm>
        </p:spPr>
        <p:txBody>
          <a:bodyPr>
            <a:normAutofit/>
          </a:bodyPr>
          <a:lstStyle/>
          <a:p>
            <a:pPr>
              <a:buFont typeface="Wingdings" pitchFamily="2" charset="2"/>
              <a:buChar char="v"/>
            </a:pPr>
            <a:r>
              <a:rPr lang="el-GR" sz="1800" b="1" dirty="0" smtClean="0">
                <a:solidFill>
                  <a:schemeClr val="accent3">
                    <a:lumMod val="50000"/>
                  </a:schemeClr>
                </a:solidFill>
                <a:latin typeface="Comic Sans MS" pitchFamily="66" charset="0"/>
              </a:rPr>
              <a:t>Στόχος:</a:t>
            </a:r>
            <a:r>
              <a:rPr lang="el-GR" sz="1800" dirty="0" smtClean="0">
                <a:solidFill>
                  <a:schemeClr val="accent3">
                    <a:lumMod val="50000"/>
                  </a:schemeClr>
                </a:solidFill>
                <a:latin typeface="Comic Sans MS" pitchFamily="66" charset="0"/>
              </a:rPr>
              <a:t> ενίσχυση προσπάθειας μαθητών Στ’ Δημοτικού για κατανόηση επιχειρηματολογικών κειμένων.</a:t>
            </a:r>
            <a:endParaRPr lang="en-US" sz="1800" dirty="0" smtClean="0">
              <a:solidFill>
                <a:schemeClr val="accent3">
                  <a:lumMod val="50000"/>
                </a:schemeClr>
              </a:solidFill>
              <a:latin typeface="Comic Sans MS" pitchFamily="66" charset="0"/>
            </a:endParaRPr>
          </a:p>
          <a:p>
            <a:pPr>
              <a:buFont typeface="Wingdings" pitchFamily="2" charset="2"/>
              <a:buChar char="v"/>
            </a:pPr>
            <a:endParaRPr lang="el-GR" sz="500" dirty="0" smtClean="0">
              <a:solidFill>
                <a:schemeClr val="accent3">
                  <a:lumMod val="50000"/>
                </a:schemeClr>
              </a:solidFill>
              <a:latin typeface="Comic Sans MS" pitchFamily="66" charset="0"/>
            </a:endParaRPr>
          </a:p>
          <a:p>
            <a:pPr>
              <a:buFont typeface="Wingdings" pitchFamily="2" charset="2"/>
              <a:buChar char="v"/>
            </a:pPr>
            <a:r>
              <a:rPr lang="el-GR" sz="1800" dirty="0" smtClean="0">
                <a:solidFill>
                  <a:schemeClr val="accent3">
                    <a:lumMod val="50000"/>
                  </a:schemeClr>
                </a:solidFill>
                <a:latin typeface="Comic Sans MS" pitchFamily="66" charset="0"/>
              </a:rPr>
              <a:t>Σχεδιασμός στο εργαλείο </a:t>
            </a:r>
            <a:r>
              <a:rPr lang="en-US" sz="1800" dirty="0" smtClean="0">
                <a:solidFill>
                  <a:schemeClr val="accent3">
                    <a:lumMod val="50000"/>
                  </a:schemeClr>
                </a:solidFill>
                <a:latin typeface="Comic Sans MS" pitchFamily="66" charset="0"/>
              </a:rPr>
              <a:t>H5P.</a:t>
            </a:r>
          </a:p>
          <a:p>
            <a:pPr>
              <a:buFont typeface="Wingdings" pitchFamily="2" charset="2"/>
              <a:buChar char="v"/>
            </a:pPr>
            <a:endParaRPr lang="en-US" sz="500" dirty="0" smtClean="0">
              <a:solidFill>
                <a:schemeClr val="accent3">
                  <a:lumMod val="50000"/>
                </a:schemeClr>
              </a:solidFill>
              <a:latin typeface="Comic Sans MS" pitchFamily="66" charset="0"/>
            </a:endParaRPr>
          </a:p>
          <a:p>
            <a:pPr>
              <a:buFont typeface="Wingdings" pitchFamily="2" charset="2"/>
              <a:buChar char="v"/>
            </a:pPr>
            <a:r>
              <a:rPr lang="el-GR" sz="1800" b="1" dirty="0" smtClean="0">
                <a:solidFill>
                  <a:schemeClr val="accent3">
                    <a:lumMod val="50000"/>
                  </a:schemeClr>
                </a:solidFill>
                <a:latin typeface="Comic Sans MS" pitchFamily="66" charset="0"/>
              </a:rPr>
              <a:t>Βασικά χαρακτηριστικά λογισμικού:</a:t>
            </a:r>
          </a:p>
          <a:p>
            <a:pPr lvl="1">
              <a:lnSpc>
                <a:spcPct val="150000"/>
              </a:lnSpc>
              <a:buFont typeface="Wingdings" pitchFamily="2" charset="2"/>
              <a:buChar char="ü"/>
            </a:pPr>
            <a:r>
              <a:rPr lang="el-GR" sz="1500" dirty="0" smtClean="0">
                <a:solidFill>
                  <a:schemeClr val="accent3">
                    <a:lumMod val="50000"/>
                  </a:schemeClr>
                </a:solidFill>
                <a:latin typeface="Comic Sans MS" pitchFamily="66" charset="0"/>
                <a:hlinkClick r:id="rId2" action="ppaction://hlinksldjump"/>
              </a:rPr>
              <a:t>Αρχές σχεδιασμού </a:t>
            </a:r>
            <a:r>
              <a:rPr lang="el-GR" sz="1500" dirty="0" err="1" smtClean="0">
                <a:solidFill>
                  <a:schemeClr val="accent3">
                    <a:lumMod val="50000"/>
                  </a:schemeClr>
                </a:solidFill>
                <a:latin typeface="Comic Sans MS" pitchFamily="66" charset="0"/>
                <a:hlinkClick r:id="rId2" action="ppaction://hlinksldjump"/>
              </a:rPr>
              <a:t>πολυμεσικών</a:t>
            </a:r>
            <a:r>
              <a:rPr lang="el-GR" sz="1500" dirty="0" smtClean="0">
                <a:solidFill>
                  <a:schemeClr val="accent3">
                    <a:lumMod val="50000"/>
                  </a:schemeClr>
                </a:solidFill>
                <a:latin typeface="Comic Sans MS" pitchFamily="66" charset="0"/>
                <a:hlinkClick r:id="rId2" action="ppaction://hlinksldjump"/>
              </a:rPr>
              <a:t> εφαρμογών</a:t>
            </a:r>
            <a:endParaRPr lang="el-GR" sz="1500" dirty="0" smtClean="0">
              <a:solidFill>
                <a:schemeClr val="accent3">
                  <a:lumMod val="50000"/>
                </a:schemeClr>
              </a:solidFill>
              <a:latin typeface="Comic Sans MS" pitchFamily="66" charset="0"/>
            </a:endParaRPr>
          </a:p>
          <a:p>
            <a:pPr lvl="1">
              <a:lnSpc>
                <a:spcPct val="150000"/>
              </a:lnSpc>
              <a:buFont typeface="Wingdings" pitchFamily="2" charset="2"/>
              <a:buChar char="ü"/>
            </a:pPr>
            <a:r>
              <a:rPr lang="el-GR" sz="1500" dirty="0" smtClean="0">
                <a:solidFill>
                  <a:schemeClr val="accent3">
                    <a:lumMod val="50000"/>
                  </a:schemeClr>
                </a:solidFill>
                <a:latin typeface="Comic Sans MS" pitchFamily="66" charset="0"/>
              </a:rPr>
              <a:t>Μοντέλο μάθησης γνωστικής μαθητείας</a:t>
            </a:r>
          </a:p>
          <a:p>
            <a:pPr lvl="1">
              <a:lnSpc>
                <a:spcPct val="150000"/>
              </a:lnSpc>
              <a:buFont typeface="Wingdings" pitchFamily="2" charset="2"/>
              <a:buChar char="ü"/>
            </a:pPr>
            <a:r>
              <a:rPr lang="el-GR" sz="1500" dirty="0" smtClean="0">
                <a:solidFill>
                  <a:schemeClr val="accent3">
                    <a:lumMod val="50000"/>
                  </a:schemeClr>
                </a:solidFill>
                <a:latin typeface="Comic Sans MS" pitchFamily="66" charset="0"/>
              </a:rPr>
              <a:t>Παιδαγωγικός χαρακτήρας ως διδακτικό εργαλείο</a:t>
            </a:r>
            <a:endParaRPr lang="en-US" sz="1500" dirty="0" smtClean="0">
              <a:solidFill>
                <a:schemeClr val="accent3">
                  <a:lumMod val="50000"/>
                </a:schemeClr>
              </a:solidFill>
              <a:latin typeface="Comic Sans MS" pitchFamily="66" charset="0"/>
            </a:endParaRPr>
          </a:p>
          <a:p>
            <a:pPr lvl="1">
              <a:lnSpc>
                <a:spcPct val="150000"/>
              </a:lnSpc>
              <a:buFont typeface="Wingdings" pitchFamily="2" charset="2"/>
              <a:buChar char="ü"/>
            </a:pPr>
            <a:r>
              <a:rPr lang="el-GR" sz="1500" dirty="0" smtClean="0">
                <a:solidFill>
                  <a:schemeClr val="accent3">
                    <a:lumMod val="50000"/>
                  </a:schemeClr>
                </a:solidFill>
                <a:latin typeface="Comic Sans MS" pitchFamily="66" charset="0"/>
              </a:rPr>
              <a:t>Φιλοσοφία Συνδυαστικής μάθησης και δυνατοτήτων ΕξΑΕ</a:t>
            </a:r>
          </a:p>
          <a:p>
            <a:pPr lvl="1">
              <a:lnSpc>
                <a:spcPct val="150000"/>
              </a:lnSpc>
              <a:buFont typeface="Wingdings" pitchFamily="2" charset="2"/>
              <a:buChar char="ü"/>
            </a:pPr>
            <a:r>
              <a:rPr lang="el-GR" sz="1500" dirty="0" smtClean="0">
                <a:solidFill>
                  <a:schemeClr val="accent3">
                    <a:lumMod val="50000"/>
                  </a:schemeClr>
                </a:solidFill>
                <a:latin typeface="Comic Sans MS" pitchFamily="66" charset="0"/>
              </a:rPr>
              <a:t>Απλότητα, Ελκυστικότητα, Σαφήνεια</a:t>
            </a:r>
          </a:p>
          <a:p>
            <a:pPr lvl="1">
              <a:lnSpc>
                <a:spcPct val="150000"/>
              </a:lnSpc>
              <a:buFont typeface="Wingdings" pitchFamily="2" charset="2"/>
              <a:buChar char="ü"/>
            </a:pPr>
            <a:r>
              <a:rPr lang="el-GR" sz="1500" dirty="0" smtClean="0">
                <a:solidFill>
                  <a:schemeClr val="accent3">
                    <a:lumMod val="50000"/>
                  </a:schemeClr>
                </a:solidFill>
                <a:latin typeface="Comic Sans MS" pitchFamily="66" charset="0"/>
                <a:hlinkClick r:id="rId3" action="ppaction://hlinksldjump"/>
              </a:rPr>
              <a:t>Παροτρυντικό και ενισχυτικό με διαδικαστικές διευκολύνσεις</a:t>
            </a:r>
            <a:endParaRPr lang="el-GR" sz="1500" dirty="0" smtClean="0">
              <a:solidFill>
                <a:schemeClr val="accent3">
                  <a:lumMod val="50000"/>
                </a:schemeClr>
              </a:solidFill>
              <a:latin typeface="Comic Sans MS" pitchFamily="66" charset="0"/>
            </a:endParaRPr>
          </a:p>
          <a:p>
            <a:pPr lvl="1">
              <a:lnSpc>
                <a:spcPct val="150000"/>
              </a:lnSpc>
              <a:buFont typeface="Wingdings" pitchFamily="2" charset="2"/>
              <a:buChar char="ü"/>
            </a:pPr>
            <a:r>
              <a:rPr lang="el-GR" sz="1500" dirty="0" smtClean="0">
                <a:solidFill>
                  <a:schemeClr val="accent3">
                    <a:lumMod val="50000"/>
                  </a:schemeClr>
                </a:solidFill>
                <a:latin typeface="Comic Sans MS" pitchFamily="66" charset="0"/>
                <a:hlinkClick r:id="rId4" action="ppaction://hlinksldjump"/>
              </a:rPr>
              <a:t>Πρωταγωνιστής ο Σπιρτένιος, λειτουργώντας ως μοντέλο</a:t>
            </a:r>
            <a:endParaRPr lang="el-GR" sz="1500" dirty="0" smtClean="0">
              <a:solidFill>
                <a:schemeClr val="accent3">
                  <a:lumMod val="50000"/>
                </a:schemeClr>
              </a:solidFill>
              <a:latin typeface="Comic Sans MS" pitchFamily="66" charset="0"/>
            </a:endParaRPr>
          </a:p>
          <a:p>
            <a:pPr lvl="1">
              <a:lnSpc>
                <a:spcPct val="150000"/>
              </a:lnSpc>
              <a:buFont typeface="Wingdings" pitchFamily="2" charset="2"/>
              <a:buChar char="ü"/>
            </a:pPr>
            <a:r>
              <a:rPr lang="el-GR" sz="1500" dirty="0" smtClean="0">
                <a:solidFill>
                  <a:schemeClr val="accent3">
                    <a:lumMod val="50000"/>
                  </a:schemeClr>
                </a:solidFill>
                <a:latin typeface="Comic Sans MS" pitchFamily="66" charset="0"/>
                <a:hlinkClick r:id="rId5" action="ppaction://hlinksldjump"/>
              </a:rPr>
              <a:t>Βήματα και στρατηγικές ικανού αναγνώστη επιχειρηματολογικών κειμένων</a:t>
            </a:r>
            <a:endParaRPr lang="el-GR" sz="1500" dirty="0">
              <a:solidFill>
                <a:schemeClr val="accent3">
                  <a:lumMod val="50000"/>
                </a:schemeClr>
              </a:solidFill>
              <a:latin typeface="Comic Sans MS" pitchFamily="66" charset="0"/>
            </a:endParaRPr>
          </a:p>
        </p:txBody>
      </p:sp>
      <p:pic>
        <p:nvPicPr>
          <p:cNvPr id="3074" name="Picture 2" descr="C:\Users\Default.Default-PC\Desktop\thumbnail_1415431643%3b7.png">
            <a:hlinkClick r:id="rId6"/>
          </p:cNvPr>
          <p:cNvPicPr>
            <a:picLocks noChangeAspect="1" noChangeArrowheads="1"/>
          </p:cNvPicPr>
          <p:nvPr/>
        </p:nvPicPr>
        <p:blipFill>
          <a:blip r:embed="rId7" cstate="print"/>
          <a:srcRect/>
          <a:stretch>
            <a:fillRect/>
          </a:stretch>
        </p:blipFill>
        <p:spPr bwMode="auto">
          <a:xfrm>
            <a:off x="8513812" y="6137197"/>
            <a:ext cx="630188" cy="7208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10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10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 calcmode="lin" valueType="num">
                                      <p:cBhvr additive="base">
                                        <p:cTn id="6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8" dur="10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2" end="12"/>
                                            </p:txEl>
                                          </p:spTgt>
                                        </p:tgtEl>
                                        <p:attrNameLst>
                                          <p:attrName>style.visibility</p:attrName>
                                        </p:attrNameLst>
                                      </p:cBhvr>
                                      <p:to>
                                        <p:strVal val="visible"/>
                                      </p:to>
                                    </p:set>
                                    <p:anim calcmode="lin" valueType="num">
                                      <p:cBhvr additive="base">
                                        <p:cTn id="7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74" dur="10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Προεξοχή">
  <a:themeElements>
    <a:clrScheme name="Προεξοχή">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Προεξοχή">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Προεξοχή">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2672</TotalTime>
  <Words>1977</Words>
  <Application>Microsoft Office PowerPoint</Application>
  <PresentationFormat>Προβολή στην οθόνη (4:3)</PresentationFormat>
  <Paragraphs>337</Paragraphs>
  <Slides>37</Slides>
  <Notes>2</Notes>
  <HiddenSlides>11</HiddenSlides>
  <MMClips>0</MMClips>
  <ScaleCrop>false</ScaleCrop>
  <HeadingPairs>
    <vt:vector size="4" baseType="variant">
      <vt:variant>
        <vt:lpstr>Θέμα</vt:lpstr>
      </vt:variant>
      <vt:variant>
        <vt:i4>1</vt:i4>
      </vt:variant>
      <vt:variant>
        <vt:lpstr>Τίτλοι διαφανειών</vt:lpstr>
      </vt:variant>
      <vt:variant>
        <vt:i4>37</vt:i4>
      </vt:variant>
    </vt:vector>
  </HeadingPairs>
  <TitlesOfParts>
    <vt:vector size="38" baseType="lpstr">
      <vt:lpstr>Προεξοχή</vt:lpstr>
      <vt:lpstr>Πρόγραμμα Μεταπτυχιακών Σπουδών   «Επιστήμες της Αγωγής - Εξ Αποστάσεως Εκπαίδευση  με την χρήση των ΤΠΕ (e-Learning)»</vt:lpstr>
      <vt:lpstr>Δομη Παρουσιασησ</vt:lpstr>
      <vt:lpstr>1. Ερευνητικο Πλαισιο (1/3) Σκοποσ δ.ε.</vt:lpstr>
      <vt:lpstr>1. Ερευνητικο Πλαισιο (2/3) Συνεισφορα δ.ε.</vt:lpstr>
      <vt:lpstr>1. Ερευνητικο Πλαισιο (3/3) Ερευνητικα Ερωτηματα</vt:lpstr>
      <vt:lpstr>2. Θεωρητικο Πλαισιο (1/2) Επιχειρηματολογια</vt:lpstr>
      <vt:lpstr>2. Θεωρητικο Πλαισιο (2/2) Βασικοι Οροι</vt:lpstr>
      <vt:lpstr>3. Μεθοδολογια Ερευνασ (1/3)</vt:lpstr>
      <vt:lpstr>3. Μεθοδολογια Ερευνασ (2/3) Εκπαιδευτικο Λογισμικο</vt:lpstr>
      <vt:lpstr>Διαφάνεια 10</vt:lpstr>
      <vt:lpstr>Διαφάνεια 11</vt:lpstr>
      <vt:lpstr>Διαφάνεια 12</vt:lpstr>
      <vt:lpstr>Διαφάνεια 13</vt:lpstr>
      <vt:lpstr>3. Μεθοδολογια Ερευνασ (3/3) Εκπαιδευτικο Λογισμικο</vt:lpstr>
      <vt:lpstr>4. Παρουσιαση  Εκπαιδευτικου Λογισμικου (1/2)</vt:lpstr>
      <vt:lpstr>4. Παρουσιαση  Εκπαιδευτικου Λογισμικου (2/2)</vt:lpstr>
      <vt:lpstr>Διαφάνεια 17</vt:lpstr>
      <vt:lpstr>Διαφάνεια 18</vt:lpstr>
      <vt:lpstr>Διαφάνεια 19</vt:lpstr>
      <vt:lpstr>Διαφάνεια 20</vt:lpstr>
      <vt:lpstr>Διαφάνεια 21</vt:lpstr>
      <vt:lpstr>Διαφάνεια 22</vt:lpstr>
      <vt:lpstr>Διαφάνεια 23</vt:lpstr>
      <vt:lpstr>5. Αποτελεσματα Ερευνασ (1/9) </vt:lpstr>
      <vt:lpstr>5. Αποτελεσματα Ερευνασ (2/9) </vt:lpstr>
      <vt:lpstr>5. Αποτελεσματα Ερευνασ (3/9) </vt:lpstr>
      <vt:lpstr>5. Αποτελεσματα Ερευνασ (4/9) </vt:lpstr>
      <vt:lpstr>5. Αποτελεσματα Ερευνασ (5/9) </vt:lpstr>
      <vt:lpstr>5. Αποτελεσματα Ερευνασ (6/9) </vt:lpstr>
      <vt:lpstr>5. Αποτελεσματα Ερευνασ (7/9) </vt:lpstr>
      <vt:lpstr>5. Αποτελεσματα Ερευνασ (8/9) </vt:lpstr>
      <vt:lpstr>5. Αποτελεσματα Ερευνασ (9/9) </vt:lpstr>
      <vt:lpstr>6. Συμπερασματα</vt:lpstr>
      <vt:lpstr>7. Περιορισμοι Ερευνασ</vt:lpstr>
      <vt:lpstr>8. Προτασεισ</vt:lpstr>
      <vt:lpstr>Διαφάνεια 36</vt:lpstr>
      <vt:lpstr>Διαφάνεια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Default</dc:creator>
  <cp:lastModifiedBy>Default</cp:lastModifiedBy>
  <cp:revision>195</cp:revision>
  <dcterms:created xsi:type="dcterms:W3CDTF">2018-09-30T16:14:39Z</dcterms:created>
  <dcterms:modified xsi:type="dcterms:W3CDTF">2018-11-07T21:13:58Z</dcterms:modified>
</cp:coreProperties>
</file>