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91" r:id="rId4"/>
    <p:sldId id="292" r:id="rId5"/>
    <p:sldId id="293" r:id="rId6"/>
    <p:sldId id="294" r:id="rId7"/>
    <p:sldId id="295" r:id="rId8"/>
    <p:sldId id="296" r:id="rId9"/>
    <p:sldId id="297" r:id="rId10"/>
    <p:sldId id="298" r:id="rId11"/>
    <p:sldId id="258" r:id="rId12"/>
    <p:sldId id="308" r:id="rId13"/>
    <p:sldId id="262" r:id="rId14"/>
    <p:sldId id="263" r:id="rId15"/>
    <p:sldId id="267" r:id="rId16"/>
    <p:sldId id="268" r:id="rId17"/>
    <p:sldId id="269" r:id="rId18"/>
    <p:sldId id="289" r:id="rId19"/>
    <p:sldId id="271" r:id="rId20"/>
    <p:sldId id="272" r:id="rId21"/>
    <p:sldId id="265" r:id="rId22"/>
    <p:sldId id="273" r:id="rId23"/>
    <p:sldId id="275" r:id="rId24"/>
    <p:sldId id="277" r:id="rId25"/>
    <p:sldId id="278" r:id="rId26"/>
    <p:sldId id="279" r:id="rId27"/>
    <p:sldId id="283" r:id="rId28"/>
    <p:sldId id="299" r:id="rId29"/>
    <p:sldId id="300" r:id="rId30"/>
    <p:sldId id="301" r:id="rId31"/>
    <p:sldId id="302" r:id="rId32"/>
    <p:sldId id="303" r:id="rId33"/>
    <p:sldId id="304" r:id="rId34"/>
    <p:sldId id="305" r:id="rId35"/>
    <p:sldId id="306" r:id="rId36"/>
    <p:sldId id="307" r:id="rId37"/>
    <p:sldId id="288" r:id="rId38"/>
  </p:sldIdLst>
  <p:sldSz cx="12192000" cy="6858000"/>
  <p:notesSz cx="6784975" cy="9906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5D3"/>
    <a:srgbClr val="CCCC00"/>
    <a:srgbClr val="D3EAD2"/>
    <a:srgbClr val="758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8FA00212-F033-48E0-BDD7-FECC2FE6CC2A}" type="datetimeFigureOut">
              <a:rPr lang="el-GR" smtClean="0"/>
              <a:t>6/3/2026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530518D-9B4E-4A17-BFBF-FA1F039851E9}" type="slidenum">
              <a:rPr lang="el-GR" smtClean="0"/>
              <a:t>‹#›</a:t>
            </a:fld>
            <a:endParaRPr lang="el-GR"/>
          </a:p>
        </p:txBody>
      </p:sp>
    </p:spTree>
    <p:extLst>
      <p:ext uri="{BB962C8B-B14F-4D97-AF65-F5344CB8AC3E}">
        <p14:creationId xmlns:p14="http://schemas.microsoft.com/office/powerpoint/2010/main" val="178469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FA00212-F033-48E0-BDD7-FECC2FE6CC2A}" type="datetimeFigureOut">
              <a:rPr lang="el-GR" smtClean="0"/>
              <a:t>6/3/2026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530518D-9B4E-4A17-BFBF-FA1F039851E9}" type="slidenum">
              <a:rPr lang="el-GR" smtClean="0"/>
              <a:t>‹#›</a:t>
            </a:fld>
            <a:endParaRPr lang="el-GR"/>
          </a:p>
        </p:txBody>
      </p:sp>
    </p:spTree>
    <p:extLst>
      <p:ext uri="{BB962C8B-B14F-4D97-AF65-F5344CB8AC3E}">
        <p14:creationId xmlns:p14="http://schemas.microsoft.com/office/powerpoint/2010/main" val="250638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FA00212-F033-48E0-BDD7-FECC2FE6CC2A}" type="datetimeFigureOut">
              <a:rPr lang="el-GR" smtClean="0"/>
              <a:t>6/3/2026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530518D-9B4E-4A17-BFBF-FA1F039851E9}" type="slidenum">
              <a:rPr lang="el-GR" smtClean="0"/>
              <a:t>‹#›</a:t>
            </a:fld>
            <a:endParaRPr lang="el-GR"/>
          </a:p>
        </p:txBody>
      </p:sp>
    </p:spTree>
    <p:extLst>
      <p:ext uri="{BB962C8B-B14F-4D97-AF65-F5344CB8AC3E}">
        <p14:creationId xmlns:p14="http://schemas.microsoft.com/office/powerpoint/2010/main" val="2954586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FA00212-F033-48E0-BDD7-FECC2FE6CC2A}" type="datetimeFigureOut">
              <a:rPr lang="el-GR" smtClean="0"/>
              <a:t>6/3/2026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530518D-9B4E-4A17-BFBF-FA1F039851E9}" type="slidenum">
              <a:rPr lang="el-GR" smtClean="0"/>
              <a:t>‹#›</a:t>
            </a:fld>
            <a:endParaRPr lang="el-GR"/>
          </a:p>
        </p:txBody>
      </p:sp>
    </p:spTree>
    <p:extLst>
      <p:ext uri="{BB962C8B-B14F-4D97-AF65-F5344CB8AC3E}">
        <p14:creationId xmlns:p14="http://schemas.microsoft.com/office/powerpoint/2010/main" val="70896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8FA00212-F033-48E0-BDD7-FECC2FE6CC2A}" type="datetimeFigureOut">
              <a:rPr lang="el-GR" smtClean="0"/>
              <a:t>6/3/2026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530518D-9B4E-4A17-BFBF-FA1F039851E9}" type="slidenum">
              <a:rPr lang="el-GR" smtClean="0"/>
              <a:t>‹#›</a:t>
            </a:fld>
            <a:endParaRPr lang="el-GR"/>
          </a:p>
        </p:txBody>
      </p:sp>
    </p:spTree>
    <p:extLst>
      <p:ext uri="{BB962C8B-B14F-4D97-AF65-F5344CB8AC3E}">
        <p14:creationId xmlns:p14="http://schemas.microsoft.com/office/powerpoint/2010/main" val="1047679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8FA00212-F033-48E0-BDD7-FECC2FE6CC2A}" type="datetimeFigureOut">
              <a:rPr lang="el-GR" smtClean="0"/>
              <a:t>6/3/2026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1530518D-9B4E-4A17-BFBF-FA1F039851E9}" type="slidenum">
              <a:rPr lang="el-GR" smtClean="0"/>
              <a:t>‹#›</a:t>
            </a:fld>
            <a:endParaRPr lang="el-GR"/>
          </a:p>
        </p:txBody>
      </p:sp>
    </p:spTree>
    <p:extLst>
      <p:ext uri="{BB962C8B-B14F-4D97-AF65-F5344CB8AC3E}">
        <p14:creationId xmlns:p14="http://schemas.microsoft.com/office/powerpoint/2010/main" val="584130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8FA00212-F033-48E0-BDD7-FECC2FE6CC2A}" type="datetimeFigureOut">
              <a:rPr lang="el-GR" smtClean="0"/>
              <a:t>6/3/2026</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1530518D-9B4E-4A17-BFBF-FA1F039851E9}" type="slidenum">
              <a:rPr lang="el-GR" smtClean="0"/>
              <a:t>‹#›</a:t>
            </a:fld>
            <a:endParaRPr lang="el-GR"/>
          </a:p>
        </p:txBody>
      </p:sp>
    </p:spTree>
    <p:extLst>
      <p:ext uri="{BB962C8B-B14F-4D97-AF65-F5344CB8AC3E}">
        <p14:creationId xmlns:p14="http://schemas.microsoft.com/office/powerpoint/2010/main" val="174081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8FA00212-F033-48E0-BDD7-FECC2FE6CC2A}" type="datetimeFigureOut">
              <a:rPr lang="el-GR" smtClean="0"/>
              <a:t>6/3/2026</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1530518D-9B4E-4A17-BFBF-FA1F039851E9}" type="slidenum">
              <a:rPr lang="el-GR" smtClean="0"/>
              <a:t>‹#›</a:t>
            </a:fld>
            <a:endParaRPr lang="el-GR"/>
          </a:p>
        </p:txBody>
      </p:sp>
    </p:spTree>
    <p:extLst>
      <p:ext uri="{BB962C8B-B14F-4D97-AF65-F5344CB8AC3E}">
        <p14:creationId xmlns:p14="http://schemas.microsoft.com/office/powerpoint/2010/main" val="4274095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8FA00212-F033-48E0-BDD7-FECC2FE6CC2A}" type="datetimeFigureOut">
              <a:rPr lang="el-GR" smtClean="0"/>
              <a:t>6/3/2026</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1530518D-9B4E-4A17-BFBF-FA1F039851E9}" type="slidenum">
              <a:rPr lang="el-GR" smtClean="0"/>
              <a:t>‹#›</a:t>
            </a:fld>
            <a:endParaRPr lang="el-GR"/>
          </a:p>
        </p:txBody>
      </p:sp>
    </p:spTree>
    <p:extLst>
      <p:ext uri="{BB962C8B-B14F-4D97-AF65-F5344CB8AC3E}">
        <p14:creationId xmlns:p14="http://schemas.microsoft.com/office/powerpoint/2010/main" val="2246625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8FA00212-F033-48E0-BDD7-FECC2FE6CC2A}" type="datetimeFigureOut">
              <a:rPr lang="el-GR" smtClean="0"/>
              <a:t>6/3/2026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1530518D-9B4E-4A17-BFBF-FA1F039851E9}" type="slidenum">
              <a:rPr lang="el-GR" smtClean="0"/>
              <a:t>‹#›</a:t>
            </a:fld>
            <a:endParaRPr lang="el-GR"/>
          </a:p>
        </p:txBody>
      </p:sp>
    </p:spTree>
    <p:extLst>
      <p:ext uri="{BB962C8B-B14F-4D97-AF65-F5344CB8AC3E}">
        <p14:creationId xmlns:p14="http://schemas.microsoft.com/office/powerpoint/2010/main" val="267275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8FA00212-F033-48E0-BDD7-FECC2FE6CC2A}" type="datetimeFigureOut">
              <a:rPr lang="el-GR" smtClean="0"/>
              <a:t>6/3/2026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1530518D-9B4E-4A17-BFBF-FA1F039851E9}" type="slidenum">
              <a:rPr lang="el-GR" smtClean="0"/>
              <a:t>‹#›</a:t>
            </a:fld>
            <a:endParaRPr lang="el-GR"/>
          </a:p>
        </p:txBody>
      </p:sp>
    </p:spTree>
    <p:extLst>
      <p:ext uri="{BB962C8B-B14F-4D97-AF65-F5344CB8AC3E}">
        <p14:creationId xmlns:p14="http://schemas.microsoft.com/office/powerpoint/2010/main" val="258403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alpha val="53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00212-F033-48E0-BDD7-FECC2FE6CC2A}" type="datetimeFigureOut">
              <a:rPr lang="el-GR" smtClean="0"/>
              <a:t>6/3/2026</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0518D-9B4E-4A17-BFBF-FA1F039851E9}" type="slidenum">
              <a:rPr lang="el-GR" smtClean="0"/>
              <a:t>‹#›</a:t>
            </a:fld>
            <a:endParaRPr lang="el-GR"/>
          </a:p>
        </p:txBody>
      </p:sp>
    </p:spTree>
    <p:extLst>
      <p:ext uri="{BB962C8B-B14F-4D97-AF65-F5344CB8AC3E}">
        <p14:creationId xmlns:p14="http://schemas.microsoft.com/office/powerpoint/2010/main" val="780335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0.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 y="27708"/>
            <a:ext cx="12192000" cy="6858000"/>
          </a:xfrm>
          <a:prstGeom prst="rect">
            <a:avLst/>
          </a:prstGeom>
        </p:spPr>
      </p:pic>
      <p:sp>
        <p:nvSpPr>
          <p:cNvPr id="2" name="Τίτλος 1"/>
          <p:cNvSpPr>
            <a:spLocks noGrp="1"/>
          </p:cNvSpPr>
          <p:nvPr>
            <p:ph type="ctrTitle"/>
          </p:nvPr>
        </p:nvSpPr>
        <p:spPr>
          <a:xfrm>
            <a:off x="1459345" y="1487054"/>
            <a:ext cx="9144000" cy="3186690"/>
          </a:xfrm>
        </p:spPr>
        <p:txBody>
          <a:bodyPr>
            <a:noAutofit/>
          </a:bodyPr>
          <a:lstStyle/>
          <a:p>
            <a:pPr algn="l"/>
            <a:r>
              <a:rPr lang="en-US" sz="3600" b="1" i="1" dirty="0" smtClean="0">
                <a:solidFill>
                  <a:schemeClr val="accent4">
                    <a:lumMod val="50000"/>
                  </a:schemeClr>
                </a:solidFill>
                <a:effectLst>
                  <a:outerShdw blurRad="38100" dist="38100" dir="2700000" algn="tl">
                    <a:srgbClr val="000000">
                      <a:alpha val="43137"/>
                    </a:srgbClr>
                  </a:outerShdw>
                </a:effectLst>
              </a:rPr>
              <a:t/>
            </a:r>
            <a:br>
              <a:rPr lang="en-US" sz="3600" b="1" i="1" dirty="0" smtClean="0">
                <a:solidFill>
                  <a:schemeClr val="accent4">
                    <a:lumMod val="50000"/>
                  </a:schemeClr>
                </a:solidFill>
                <a:effectLst>
                  <a:outerShdw blurRad="38100" dist="38100" dir="2700000" algn="tl">
                    <a:srgbClr val="000000">
                      <a:alpha val="43137"/>
                    </a:srgbClr>
                  </a:outerShdw>
                </a:effectLst>
              </a:rPr>
            </a:br>
            <a:r>
              <a:rPr lang="en-US" sz="3600" b="1" i="1" dirty="0">
                <a:solidFill>
                  <a:schemeClr val="accent4">
                    <a:lumMod val="50000"/>
                  </a:schemeClr>
                </a:solidFill>
                <a:effectLst>
                  <a:outerShdw blurRad="38100" dist="38100" dir="2700000" algn="tl">
                    <a:srgbClr val="000000">
                      <a:alpha val="43137"/>
                    </a:srgbClr>
                  </a:outerShdw>
                </a:effectLst>
              </a:rPr>
              <a:t/>
            </a:r>
            <a:br>
              <a:rPr lang="en-US" sz="3600" b="1" i="1" dirty="0">
                <a:solidFill>
                  <a:schemeClr val="accent4">
                    <a:lumMod val="50000"/>
                  </a:schemeClr>
                </a:solidFill>
                <a:effectLst>
                  <a:outerShdw blurRad="38100" dist="38100" dir="2700000" algn="tl">
                    <a:srgbClr val="000000">
                      <a:alpha val="43137"/>
                    </a:srgbClr>
                  </a:outerShdw>
                </a:effectLst>
              </a:rPr>
            </a:br>
            <a:r>
              <a:rPr lang="en-US" sz="3600" b="1" i="1" dirty="0" smtClean="0">
                <a:solidFill>
                  <a:schemeClr val="accent4">
                    <a:lumMod val="50000"/>
                  </a:schemeClr>
                </a:solidFill>
                <a:effectLst>
                  <a:outerShdw blurRad="38100" dist="38100" dir="2700000" algn="tl">
                    <a:srgbClr val="000000">
                      <a:alpha val="43137"/>
                    </a:srgbClr>
                  </a:outerShdw>
                </a:effectLst>
              </a:rPr>
              <a:t/>
            </a:r>
            <a:br>
              <a:rPr lang="en-US" sz="3600" b="1" i="1" dirty="0" smtClean="0">
                <a:solidFill>
                  <a:schemeClr val="accent4">
                    <a:lumMod val="50000"/>
                  </a:schemeClr>
                </a:solidFill>
                <a:effectLst>
                  <a:outerShdw blurRad="38100" dist="38100" dir="2700000" algn="tl">
                    <a:srgbClr val="000000">
                      <a:alpha val="43137"/>
                    </a:srgbClr>
                  </a:outerShdw>
                </a:effectLst>
              </a:rPr>
            </a:br>
            <a:r>
              <a:rPr lang="en-US" sz="3600" b="1" i="1" dirty="0">
                <a:solidFill>
                  <a:schemeClr val="accent4">
                    <a:lumMod val="50000"/>
                  </a:schemeClr>
                </a:solidFill>
                <a:effectLst>
                  <a:outerShdw blurRad="38100" dist="38100" dir="2700000" algn="tl">
                    <a:srgbClr val="000000">
                      <a:alpha val="43137"/>
                    </a:srgbClr>
                  </a:outerShdw>
                </a:effectLst>
              </a:rPr>
              <a:t/>
            </a:r>
            <a:br>
              <a:rPr lang="en-US" sz="3600" b="1" i="1" dirty="0">
                <a:solidFill>
                  <a:schemeClr val="accent4">
                    <a:lumMod val="50000"/>
                  </a:schemeClr>
                </a:solidFill>
                <a:effectLst>
                  <a:outerShdw blurRad="38100" dist="38100" dir="2700000" algn="tl">
                    <a:srgbClr val="000000">
                      <a:alpha val="43137"/>
                    </a:srgbClr>
                  </a:outerShdw>
                </a:effectLst>
              </a:rPr>
            </a:br>
            <a:r>
              <a:rPr lang="el-GR" sz="3600" b="1" i="1" dirty="0" smtClean="0">
                <a:solidFill>
                  <a:schemeClr val="accent4">
                    <a:lumMod val="50000"/>
                  </a:schemeClr>
                </a:solidFill>
                <a:effectLst>
                  <a:outerShdw blurRad="38100" dist="38100" dir="2700000" algn="tl">
                    <a:srgbClr val="000000">
                      <a:alpha val="43137"/>
                    </a:srgbClr>
                  </a:outerShdw>
                </a:effectLst>
              </a:rPr>
              <a:t>Σχεδιασμός</a:t>
            </a:r>
            <a:r>
              <a:rPr lang="el-GR" sz="3600" b="1" i="1" dirty="0">
                <a:solidFill>
                  <a:schemeClr val="accent4">
                    <a:lumMod val="50000"/>
                  </a:schemeClr>
                </a:solidFill>
                <a:effectLst>
                  <a:outerShdw blurRad="38100" dist="38100" dir="2700000" algn="tl">
                    <a:srgbClr val="000000">
                      <a:alpha val="43137"/>
                    </a:srgbClr>
                  </a:outerShdw>
                </a:effectLst>
              </a:rPr>
              <a:t>, υλοποίηση, αποτίμηση μιας ολοκληρωμένης </a:t>
            </a:r>
            <a:r>
              <a:rPr lang="el-GR" sz="3600" b="1" i="1" dirty="0" smtClean="0">
                <a:solidFill>
                  <a:schemeClr val="accent4">
                    <a:lumMod val="50000"/>
                  </a:schemeClr>
                </a:solidFill>
                <a:effectLst>
                  <a:outerShdw blurRad="38100" dist="38100" dir="2700000" algn="tl">
                    <a:srgbClr val="000000">
                      <a:alpha val="43137"/>
                    </a:srgbClr>
                  </a:outerShdw>
                </a:effectLst>
              </a:rPr>
              <a:t>παρ</a:t>
            </a:r>
            <a:r>
              <a:rPr lang="el-GR" sz="3600" b="1" i="1" dirty="0">
                <a:solidFill>
                  <a:schemeClr val="accent4">
                    <a:lumMod val="50000"/>
                  </a:schemeClr>
                </a:solidFill>
                <a:effectLst>
                  <a:outerShdw blurRad="38100" dist="38100" dir="2700000" algn="tl">
                    <a:srgbClr val="000000">
                      <a:alpha val="43137"/>
                    </a:srgbClr>
                  </a:outerShdw>
                </a:effectLst>
              </a:rPr>
              <a:t>έ</a:t>
            </a:r>
            <a:r>
              <a:rPr lang="el-GR" sz="3600" b="1" i="1" dirty="0" smtClean="0">
                <a:solidFill>
                  <a:schemeClr val="accent4">
                    <a:lumMod val="50000"/>
                  </a:schemeClr>
                </a:solidFill>
                <a:effectLst>
                  <a:outerShdw blurRad="38100" dist="38100" dir="2700000" algn="tl">
                    <a:srgbClr val="000000">
                      <a:alpha val="43137"/>
                    </a:srgbClr>
                  </a:outerShdw>
                </a:effectLst>
              </a:rPr>
              <a:t>μβασης </a:t>
            </a:r>
            <a:r>
              <a:rPr lang="el-GR" sz="3600" b="1" i="1" dirty="0">
                <a:solidFill>
                  <a:schemeClr val="accent4">
                    <a:lumMod val="50000"/>
                  </a:schemeClr>
                </a:solidFill>
                <a:effectLst>
                  <a:outerShdw blurRad="38100" dist="38100" dir="2700000" algn="tl">
                    <a:srgbClr val="000000">
                      <a:alpha val="43137"/>
                    </a:srgbClr>
                  </a:outerShdw>
                </a:effectLst>
              </a:rPr>
              <a:t>συμπληρωματικής σχολικής εξ αποστάσεως εκπαίδευσης με τη χρήση ΤΠΕ: </a:t>
            </a:r>
            <a:r>
              <a:rPr lang="el-GR" sz="3600" b="1" i="1" dirty="0" smtClean="0">
                <a:solidFill>
                  <a:schemeClr val="accent4">
                    <a:lumMod val="50000"/>
                  </a:schemeClr>
                </a:solidFill>
                <a:effectLst>
                  <a:outerShdw blurRad="38100" dist="38100" dir="2700000" algn="tl">
                    <a:srgbClr val="000000">
                      <a:alpha val="43137"/>
                    </a:srgbClr>
                  </a:outerShdw>
                </a:effectLst>
              </a:rPr>
              <a:t/>
            </a:r>
            <a:br>
              <a:rPr lang="el-GR" sz="3600" b="1" i="1" dirty="0" smtClean="0">
                <a:solidFill>
                  <a:schemeClr val="accent4">
                    <a:lumMod val="50000"/>
                  </a:schemeClr>
                </a:solidFill>
                <a:effectLst>
                  <a:outerShdw blurRad="38100" dist="38100" dir="2700000" algn="tl">
                    <a:srgbClr val="000000">
                      <a:alpha val="43137"/>
                    </a:srgbClr>
                  </a:outerShdw>
                </a:effectLst>
              </a:rPr>
            </a:br>
            <a:r>
              <a:rPr lang="el-GR" sz="3600" b="1" i="1" dirty="0" smtClean="0">
                <a:solidFill>
                  <a:schemeClr val="accent4">
                    <a:lumMod val="50000"/>
                  </a:schemeClr>
                </a:solidFill>
                <a:effectLst>
                  <a:outerShdw blurRad="38100" dist="38100" dir="2700000" algn="tl">
                    <a:srgbClr val="000000">
                      <a:alpha val="43137"/>
                    </a:srgbClr>
                  </a:outerShdw>
                </a:effectLst>
              </a:rPr>
              <a:t/>
            </a:r>
            <a:br>
              <a:rPr lang="el-GR" sz="3600" b="1" i="1" dirty="0" smtClean="0">
                <a:solidFill>
                  <a:schemeClr val="accent4">
                    <a:lumMod val="50000"/>
                  </a:schemeClr>
                </a:solidFill>
                <a:effectLst>
                  <a:outerShdw blurRad="38100" dist="38100" dir="2700000" algn="tl">
                    <a:srgbClr val="000000">
                      <a:alpha val="43137"/>
                    </a:srgbClr>
                  </a:outerShdw>
                </a:effectLst>
              </a:rPr>
            </a:br>
            <a:r>
              <a:rPr lang="el-GR" sz="3600" b="1" i="1" dirty="0" smtClean="0">
                <a:solidFill>
                  <a:schemeClr val="accent4">
                    <a:lumMod val="50000"/>
                  </a:schemeClr>
                </a:solidFill>
                <a:effectLst>
                  <a:outerShdw blurRad="38100" dist="38100" dir="2700000" algn="tl">
                    <a:srgbClr val="000000">
                      <a:alpha val="43137"/>
                    </a:srgbClr>
                  </a:outerShdw>
                </a:effectLst>
              </a:rPr>
              <a:t>Διδασκαλία </a:t>
            </a:r>
            <a:r>
              <a:rPr lang="el-GR" sz="3600" b="1" i="1" dirty="0">
                <a:solidFill>
                  <a:schemeClr val="accent4">
                    <a:lumMod val="50000"/>
                  </a:schemeClr>
                </a:solidFill>
                <a:effectLst>
                  <a:outerShdw blurRad="38100" dist="38100" dir="2700000" algn="tl">
                    <a:srgbClr val="000000">
                      <a:alpha val="43137"/>
                    </a:srgbClr>
                  </a:outerShdw>
                </a:effectLst>
              </a:rPr>
              <a:t>συστάδας ποιημάτων στο μάθημα της Νεοελληνικής Λογοτεχνίας Α’ Γυμνασίου σύμφωνα με το ΝΠΣ</a:t>
            </a:r>
            <a:endParaRPr lang="el-GR" sz="3600" b="1" dirty="0">
              <a:solidFill>
                <a:schemeClr val="accent4">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0119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746670" y="680456"/>
            <a:ext cx="4698659"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ΠΑΡΑΓΟΜΕΝΟ ΕΚΠΑΙΔΕΥΤΙΚΟ ΥΛΙΚΟ</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4572406"/>
          </a:xfrm>
          <a:prstGeom prst="rect">
            <a:avLst/>
          </a:prstGeom>
        </p:spPr>
        <p:txBody>
          <a:bodyPr wrap="square">
            <a:spAutoFit/>
          </a:bodyPr>
          <a:lstStyle/>
          <a:p>
            <a:pPr lvl="0" algn="ctr" fontAlgn="base">
              <a:lnSpc>
                <a:spcPct val="150000"/>
              </a:lnSpc>
              <a:spcBef>
                <a:spcPct val="0"/>
              </a:spcBef>
              <a:spcAft>
                <a:spcPct val="0"/>
              </a:spcAft>
            </a:pPr>
            <a:r>
              <a:rPr lang="el-GR" b="1" i="1" u="sng" dirty="0">
                <a:solidFill>
                  <a:prstClr val="black"/>
                </a:solidFill>
                <a:effectLst>
                  <a:outerShdw blurRad="38100" dist="38100" dir="2700000" algn="tl">
                    <a:srgbClr val="000000">
                      <a:alpha val="43137"/>
                    </a:srgbClr>
                  </a:outerShdw>
                </a:effectLst>
                <a:latin typeface="Times New Roman" pitchFamily="18" charset="0"/>
              </a:rPr>
              <a:t>Εφαρμογή Αρχών </a:t>
            </a:r>
            <a:r>
              <a:rPr lang="el-GR" b="1" i="1" u="sng" dirty="0" err="1">
                <a:solidFill>
                  <a:prstClr val="black"/>
                </a:solidFill>
                <a:effectLst>
                  <a:outerShdw blurRad="38100" dist="38100" dir="2700000" algn="tl">
                    <a:srgbClr val="000000">
                      <a:alpha val="43137"/>
                    </a:srgbClr>
                  </a:outerShdw>
                </a:effectLst>
                <a:latin typeface="Times New Roman" pitchFamily="18" charset="0"/>
              </a:rPr>
              <a:t>Mayer</a:t>
            </a:r>
            <a:endParaRPr lang="el-GR" b="1" i="1" u="sng" dirty="0">
              <a:solidFill>
                <a:prstClr val="black"/>
              </a:solidFill>
              <a:effectLst>
                <a:outerShdw blurRad="38100" dist="38100" dir="2700000" algn="tl">
                  <a:srgbClr val="000000">
                    <a:alpha val="43137"/>
                  </a:srgbClr>
                </a:outerShdw>
              </a:effectLst>
              <a:latin typeface="Times New Roman" pitchFamily="18" charset="0"/>
            </a:endParaRP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err="1">
                <a:solidFill>
                  <a:prstClr val="black"/>
                </a:solidFill>
                <a:latin typeface="Times New Roman" pitchFamily="18" charset="0"/>
              </a:rPr>
              <a:t>Πολυμεσικότητα</a:t>
            </a:r>
            <a:r>
              <a:rPr lang="el-GR" sz="1600" dirty="0">
                <a:solidFill>
                  <a:prstClr val="black"/>
                </a:solidFill>
                <a:latin typeface="Times New Roman" pitchFamily="18" charset="0"/>
              </a:rPr>
              <a:t>: κείμενο + εικόνα + αφήγηση</a:t>
            </a: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a:solidFill>
                  <a:prstClr val="black"/>
                </a:solidFill>
                <a:latin typeface="Times New Roman" pitchFamily="18" charset="0"/>
              </a:rPr>
              <a:t>Συνοχή</a:t>
            </a:r>
            <a:r>
              <a:rPr lang="el-GR" sz="1600" dirty="0">
                <a:solidFill>
                  <a:prstClr val="black"/>
                </a:solidFill>
                <a:latin typeface="Times New Roman" pitchFamily="18" charset="0"/>
              </a:rPr>
              <a:t>: καθαρό, επικεντρωμένο υλικό χωρίς περισπασμούς</a:t>
            </a: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a:solidFill>
                  <a:prstClr val="black"/>
                </a:solidFill>
                <a:latin typeface="Times New Roman" pitchFamily="18" charset="0"/>
              </a:rPr>
              <a:t>Πλεονασμός</a:t>
            </a:r>
            <a:r>
              <a:rPr lang="el-GR" sz="1600" dirty="0">
                <a:solidFill>
                  <a:prstClr val="black"/>
                </a:solidFill>
                <a:latin typeface="Times New Roman" pitchFamily="18" charset="0"/>
              </a:rPr>
              <a:t>: αφήγηση + οπτικές απεικονίσεις, όχι περιττές πληροφορίες</a:t>
            </a: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a:solidFill>
                  <a:prstClr val="black"/>
                </a:solidFill>
                <a:latin typeface="Times New Roman" pitchFamily="18" charset="0"/>
              </a:rPr>
              <a:t>Χωρική συνάφεια</a:t>
            </a:r>
            <a:r>
              <a:rPr lang="el-GR" sz="1600" dirty="0">
                <a:solidFill>
                  <a:prstClr val="black"/>
                </a:solidFill>
                <a:latin typeface="Times New Roman" pitchFamily="18" charset="0"/>
              </a:rPr>
              <a:t>: μήνυμα κοντά στην εικόνα</a:t>
            </a: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a:solidFill>
                  <a:prstClr val="black"/>
                </a:solidFill>
                <a:latin typeface="Times New Roman" pitchFamily="18" charset="0"/>
              </a:rPr>
              <a:t>Χρονική συνάφεια</a:t>
            </a:r>
            <a:r>
              <a:rPr lang="el-GR" sz="1600" dirty="0">
                <a:solidFill>
                  <a:prstClr val="black"/>
                </a:solidFill>
                <a:latin typeface="Times New Roman" pitchFamily="18" charset="0"/>
              </a:rPr>
              <a:t>: </a:t>
            </a:r>
            <a:r>
              <a:rPr lang="el-GR" sz="1600" dirty="0" err="1">
                <a:solidFill>
                  <a:prstClr val="black"/>
                </a:solidFill>
                <a:latin typeface="Times New Roman" pitchFamily="18" charset="0"/>
              </a:rPr>
              <a:t>διαδραστικό</a:t>
            </a:r>
            <a:r>
              <a:rPr lang="el-GR" sz="1600" dirty="0">
                <a:solidFill>
                  <a:prstClr val="black"/>
                </a:solidFill>
                <a:latin typeface="Times New Roman" pitchFamily="18" charset="0"/>
              </a:rPr>
              <a:t> βίντεο με άμεση ανατροφοδότηση</a:t>
            </a: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a:solidFill>
                  <a:prstClr val="black"/>
                </a:solidFill>
                <a:latin typeface="Times New Roman" pitchFamily="18" charset="0"/>
              </a:rPr>
              <a:t>Σήμανση</a:t>
            </a:r>
            <a:r>
              <a:rPr lang="el-GR" sz="1600" dirty="0">
                <a:solidFill>
                  <a:prstClr val="black"/>
                </a:solidFill>
                <a:latin typeface="Times New Roman" pitchFamily="18" charset="0"/>
              </a:rPr>
              <a:t>: νύξεις για κατεύθυνση προσοχής</a:t>
            </a: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err="1">
                <a:solidFill>
                  <a:prstClr val="black"/>
                </a:solidFill>
                <a:latin typeface="Times New Roman" pitchFamily="18" charset="0"/>
              </a:rPr>
              <a:t>Τροπικότητα</a:t>
            </a:r>
            <a:r>
              <a:rPr lang="el-GR" sz="1600" dirty="0">
                <a:solidFill>
                  <a:prstClr val="black"/>
                </a:solidFill>
                <a:latin typeface="Times New Roman" pitchFamily="18" charset="0"/>
              </a:rPr>
              <a:t>: αφήγηση + εικόνα ταυτόχρονα</a:t>
            </a: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a:solidFill>
                  <a:prstClr val="black"/>
                </a:solidFill>
                <a:latin typeface="Times New Roman" pitchFamily="18" charset="0"/>
              </a:rPr>
              <a:t>Φωνή/Προσωποποίηση</a:t>
            </a:r>
            <a:r>
              <a:rPr lang="el-GR" sz="1600" dirty="0">
                <a:solidFill>
                  <a:prstClr val="black"/>
                </a:solidFill>
                <a:latin typeface="Times New Roman" pitchFamily="18" charset="0"/>
              </a:rPr>
              <a:t>: φιλικό ύφος, β΄ ενικό πρόσωπο</a:t>
            </a:r>
          </a:p>
          <a:p>
            <a:pPr lvl="0" algn="ctr" fontAlgn="base">
              <a:lnSpc>
                <a:spcPct val="150000"/>
              </a:lnSpc>
              <a:spcBef>
                <a:spcPct val="0"/>
              </a:spcBef>
              <a:spcAft>
                <a:spcPct val="0"/>
              </a:spcAft>
            </a:pPr>
            <a:r>
              <a:rPr lang="el-GR" b="1" i="1" u="sng" dirty="0" err="1">
                <a:solidFill>
                  <a:prstClr val="black"/>
                </a:solidFill>
                <a:effectLst>
                  <a:outerShdw blurRad="38100" dist="38100" dir="2700000" algn="tl">
                    <a:srgbClr val="000000">
                      <a:alpha val="43137"/>
                    </a:srgbClr>
                  </a:outerShdw>
                </a:effectLst>
                <a:latin typeface="Times New Roman" pitchFamily="18" charset="0"/>
              </a:rPr>
              <a:t>Διαδραστικά</a:t>
            </a:r>
            <a:r>
              <a:rPr lang="el-GR" b="1" i="1" u="sng" dirty="0">
                <a:solidFill>
                  <a:prstClr val="black"/>
                </a:solidFill>
                <a:effectLst>
                  <a:outerShdw blurRad="38100" dist="38100" dir="2700000" algn="tl">
                    <a:srgbClr val="000000">
                      <a:alpha val="43137"/>
                    </a:srgbClr>
                  </a:outerShdw>
                </a:effectLst>
                <a:latin typeface="Times New Roman" pitchFamily="18" charset="0"/>
              </a:rPr>
              <a:t> Στοιχεία</a:t>
            </a:r>
          </a:p>
          <a:p>
            <a:pPr marL="285750" lvl="0" indent="-285750" algn="just" fontAlgn="base">
              <a:lnSpc>
                <a:spcPct val="150000"/>
              </a:lnSpc>
              <a:spcBef>
                <a:spcPct val="0"/>
              </a:spcBef>
              <a:spcAft>
                <a:spcPct val="0"/>
              </a:spcAft>
              <a:buFont typeface="Arial" panose="020B0604020202020204" pitchFamily="34" charset="0"/>
              <a:buChar char="•"/>
            </a:pPr>
            <a:r>
              <a:rPr lang="el-GR" sz="1600" dirty="0">
                <a:solidFill>
                  <a:prstClr val="black"/>
                </a:solidFill>
                <a:latin typeface="Times New Roman" pitchFamily="18" charset="0"/>
              </a:rPr>
              <a:t>Interactive </a:t>
            </a:r>
            <a:r>
              <a:rPr lang="el-GR" sz="1600" dirty="0" err="1">
                <a:solidFill>
                  <a:prstClr val="black"/>
                </a:solidFill>
                <a:latin typeface="Times New Roman" pitchFamily="18" charset="0"/>
              </a:rPr>
              <a:t>Video</a:t>
            </a:r>
            <a:r>
              <a:rPr lang="el-GR" sz="1600" dirty="0">
                <a:solidFill>
                  <a:prstClr val="black"/>
                </a:solidFill>
                <a:latin typeface="Times New Roman" pitchFamily="18" charset="0"/>
              </a:rPr>
              <a:t>  - </a:t>
            </a:r>
            <a:r>
              <a:rPr lang="el-GR" sz="1600" dirty="0" err="1">
                <a:solidFill>
                  <a:prstClr val="black"/>
                </a:solidFill>
                <a:latin typeface="Times New Roman" pitchFamily="18" charset="0"/>
              </a:rPr>
              <a:t>Multiple</a:t>
            </a:r>
            <a:r>
              <a:rPr lang="el-GR" sz="1600" dirty="0">
                <a:solidFill>
                  <a:prstClr val="black"/>
                </a:solidFill>
                <a:latin typeface="Times New Roman" pitchFamily="18" charset="0"/>
              </a:rPr>
              <a:t> </a:t>
            </a:r>
            <a:r>
              <a:rPr lang="el-GR" sz="1600" dirty="0" err="1">
                <a:solidFill>
                  <a:prstClr val="black"/>
                </a:solidFill>
                <a:latin typeface="Times New Roman" pitchFamily="18" charset="0"/>
              </a:rPr>
              <a:t>Choice</a:t>
            </a:r>
            <a:r>
              <a:rPr lang="el-GR" sz="1600" dirty="0">
                <a:solidFill>
                  <a:prstClr val="black"/>
                </a:solidFill>
                <a:latin typeface="Times New Roman" pitchFamily="18" charset="0"/>
              </a:rPr>
              <a:t>  - </a:t>
            </a:r>
            <a:r>
              <a:rPr lang="el-GR" sz="1600" dirty="0" err="1">
                <a:solidFill>
                  <a:prstClr val="black"/>
                </a:solidFill>
                <a:latin typeface="Times New Roman" pitchFamily="18" charset="0"/>
              </a:rPr>
              <a:t>True</a:t>
            </a:r>
            <a:r>
              <a:rPr lang="el-GR" sz="1600" dirty="0">
                <a:solidFill>
                  <a:prstClr val="black"/>
                </a:solidFill>
                <a:latin typeface="Times New Roman" pitchFamily="18" charset="0"/>
              </a:rPr>
              <a:t>/</a:t>
            </a:r>
            <a:r>
              <a:rPr lang="el-GR" sz="1600" dirty="0" err="1">
                <a:solidFill>
                  <a:prstClr val="black"/>
                </a:solidFill>
                <a:latin typeface="Times New Roman" pitchFamily="18" charset="0"/>
              </a:rPr>
              <a:t>False</a:t>
            </a:r>
            <a:r>
              <a:rPr lang="el-GR" sz="1600" dirty="0">
                <a:solidFill>
                  <a:prstClr val="black"/>
                </a:solidFill>
                <a:latin typeface="Times New Roman" pitchFamily="18" charset="0"/>
              </a:rPr>
              <a:t>  - </a:t>
            </a:r>
            <a:r>
              <a:rPr lang="el-GR" sz="1600" dirty="0" err="1">
                <a:solidFill>
                  <a:prstClr val="black"/>
                </a:solidFill>
                <a:latin typeface="Times New Roman" pitchFamily="18" charset="0"/>
              </a:rPr>
              <a:t>Fill</a:t>
            </a:r>
            <a:r>
              <a:rPr lang="el-GR" sz="1600" dirty="0">
                <a:solidFill>
                  <a:prstClr val="black"/>
                </a:solidFill>
                <a:latin typeface="Times New Roman" pitchFamily="18" charset="0"/>
              </a:rPr>
              <a:t> in the </a:t>
            </a:r>
            <a:r>
              <a:rPr lang="el-GR" sz="1600" dirty="0" err="1">
                <a:solidFill>
                  <a:prstClr val="black"/>
                </a:solidFill>
                <a:latin typeface="Times New Roman" pitchFamily="18" charset="0"/>
              </a:rPr>
              <a:t>Blanks</a:t>
            </a:r>
            <a:r>
              <a:rPr lang="el-GR" sz="1600" dirty="0">
                <a:solidFill>
                  <a:prstClr val="black"/>
                </a:solidFill>
                <a:latin typeface="Times New Roman" pitchFamily="18" charset="0"/>
              </a:rPr>
              <a:t>  - </a:t>
            </a:r>
            <a:r>
              <a:rPr lang="el-GR" sz="1600" dirty="0" err="1">
                <a:solidFill>
                  <a:prstClr val="black"/>
                </a:solidFill>
                <a:latin typeface="Times New Roman" pitchFamily="18" charset="0"/>
              </a:rPr>
              <a:t>Forum</a:t>
            </a:r>
            <a:r>
              <a:rPr lang="el-GR" sz="1600" dirty="0">
                <a:solidFill>
                  <a:prstClr val="black"/>
                </a:solidFill>
                <a:latin typeface="Times New Roman" pitchFamily="18" charset="0"/>
              </a:rPr>
              <a:t> συζήτησης  - </a:t>
            </a:r>
            <a:r>
              <a:rPr lang="el-GR" sz="1600" dirty="0" err="1">
                <a:solidFill>
                  <a:prstClr val="black"/>
                </a:solidFill>
                <a:latin typeface="Times New Roman" pitchFamily="18" charset="0"/>
              </a:rPr>
              <a:t>Wordwall</a:t>
            </a:r>
            <a:r>
              <a:rPr lang="el-GR" sz="1600" dirty="0">
                <a:solidFill>
                  <a:prstClr val="black"/>
                </a:solidFill>
                <a:latin typeface="Times New Roman" pitchFamily="18" charset="0"/>
              </a:rPr>
              <a:t> (</a:t>
            </a:r>
            <a:r>
              <a:rPr lang="el-GR" sz="1600" dirty="0" err="1">
                <a:solidFill>
                  <a:prstClr val="black"/>
                </a:solidFill>
                <a:latin typeface="Times New Roman" pitchFamily="18" charset="0"/>
              </a:rPr>
              <a:t>Drag</a:t>
            </a:r>
            <a:r>
              <a:rPr lang="el-GR" sz="1600" dirty="0">
                <a:solidFill>
                  <a:prstClr val="black"/>
                </a:solidFill>
                <a:latin typeface="Times New Roman" pitchFamily="18" charset="0"/>
              </a:rPr>
              <a:t> the </a:t>
            </a:r>
            <a:r>
              <a:rPr lang="el-GR" sz="1600" dirty="0" err="1">
                <a:solidFill>
                  <a:prstClr val="black"/>
                </a:solidFill>
                <a:latin typeface="Times New Roman" pitchFamily="18" charset="0"/>
              </a:rPr>
              <a:t>Words</a:t>
            </a:r>
            <a:r>
              <a:rPr lang="el-GR" sz="1600" dirty="0">
                <a:solidFill>
                  <a:prstClr val="black"/>
                </a:solidFill>
                <a:latin typeface="Times New Roman" pitchFamily="18" charset="0"/>
              </a:rPr>
              <a:t>)  - Άμεση ανατροφοδότηση</a:t>
            </a:r>
          </a:p>
        </p:txBody>
      </p:sp>
    </p:spTree>
    <p:extLst>
      <p:ext uri="{BB962C8B-B14F-4D97-AF65-F5344CB8AC3E}">
        <p14:creationId xmlns:p14="http://schemas.microsoft.com/office/powerpoint/2010/main" val="2643287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091" y="1915497"/>
            <a:ext cx="8991400" cy="4180503"/>
          </a:xfrm>
          <a:prstGeom prst="rect">
            <a:avLst/>
          </a:prstGeom>
        </p:spPr>
      </p:pic>
      <p:sp>
        <p:nvSpPr>
          <p:cNvPr id="10" name="TextBox 9"/>
          <p:cNvSpPr txBox="1"/>
          <p:nvPr/>
        </p:nvSpPr>
        <p:spPr>
          <a:xfrm>
            <a:off x="3722255" y="489527"/>
            <a:ext cx="4718792" cy="461665"/>
          </a:xfrm>
          <a:prstGeom prst="rect">
            <a:avLst/>
          </a:prstGeom>
          <a:noFill/>
        </p:spPr>
        <p:txBody>
          <a:bodyPr wrap="none" rtlCol="0">
            <a:spAutoFit/>
          </a:bodyPr>
          <a:lstStyle/>
          <a:p>
            <a:r>
              <a:rPr lang="el-GR" sz="2400" b="1" dirty="0" smtClean="0">
                <a:solidFill>
                  <a:schemeClr val="accent2">
                    <a:lumMod val="75000"/>
                  </a:schemeClr>
                </a:solidFill>
                <a:effectLst>
                  <a:outerShdw blurRad="38100" dist="38100" dir="2700000" algn="tl">
                    <a:srgbClr val="000000">
                      <a:alpha val="43137"/>
                    </a:srgbClr>
                  </a:outerShdw>
                </a:effectLst>
              </a:rPr>
              <a:t>Παρουσίαση εκπαιδευτικού υλικού</a:t>
            </a:r>
            <a:endParaRPr lang="el-GR" sz="2400" b="1" dirty="0">
              <a:solidFill>
                <a:schemeClr val="accent2">
                  <a:lumMod val="75000"/>
                </a:schemeClr>
              </a:solidFill>
              <a:effectLst>
                <a:outerShdw blurRad="38100" dist="38100" dir="2700000" algn="tl">
                  <a:srgbClr val="000000">
                    <a:alpha val="43137"/>
                  </a:srgbClr>
                </a:outerShdw>
              </a:effectLst>
            </a:endParaRPr>
          </a:p>
        </p:txBody>
      </p:sp>
      <p:sp>
        <p:nvSpPr>
          <p:cNvPr id="11" name="TextBox 10"/>
          <p:cNvSpPr txBox="1"/>
          <p:nvPr/>
        </p:nvSpPr>
        <p:spPr>
          <a:xfrm>
            <a:off x="4395933" y="1403928"/>
            <a:ext cx="3371436" cy="369332"/>
          </a:xfrm>
          <a:prstGeom prst="rect">
            <a:avLst/>
          </a:prstGeom>
          <a:noFill/>
        </p:spPr>
        <p:txBody>
          <a:bodyPr wrap="none" rtlCol="0">
            <a:spAutoFit/>
          </a:bodyPr>
          <a:lstStyle/>
          <a:p>
            <a:r>
              <a:rPr lang="el-GR" dirty="0" smtClean="0">
                <a:solidFill>
                  <a:schemeClr val="accent2">
                    <a:lumMod val="50000"/>
                  </a:schemeClr>
                </a:solidFill>
                <a:latin typeface="Arial Black" panose="020B0A04020102020204" pitchFamily="34" charset="0"/>
              </a:rPr>
              <a:t>Αρχή της τμηματοποίησης</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3939550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75623">
            <a:off x="323270" y="572563"/>
            <a:ext cx="2705814" cy="1415184"/>
          </a:xfrm>
          <a:prstGeom prst="rect">
            <a:avLst/>
          </a:prstGeom>
          <a:solidFill>
            <a:schemeClr val="accent2">
              <a:lumMod val="60000"/>
              <a:lumOff val="40000"/>
            </a:schemeClr>
          </a:solidFill>
        </p:spPr>
      </p:pic>
      <p:pic>
        <p:nvPicPr>
          <p:cNvPr id="3" name="Εικόνα 2"/>
          <p:cNvPicPr>
            <a:picLocks noChangeAspect="1"/>
          </p:cNvPicPr>
          <p:nvPr/>
        </p:nvPicPr>
        <p:blipFill>
          <a:blip r:embed="rId3"/>
          <a:stretch>
            <a:fillRect/>
          </a:stretch>
        </p:blipFill>
        <p:spPr>
          <a:xfrm>
            <a:off x="5937638" y="305243"/>
            <a:ext cx="5510613" cy="3053177"/>
          </a:xfrm>
          <a:prstGeom prst="rect">
            <a:avLst/>
          </a:prstGeom>
        </p:spPr>
      </p:pic>
      <p:pic>
        <p:nvPicPr>
          <p:cNvPr id="4" name="Εικόνα 3"/>
          <p:cNvPicPr>
            <a:picLocks noChangeAspect="1"/>
          </p:cNvPicPr>
          <p:nvPr/>
        </p:nvPicPr>
        <p:blipFill>
          <a:blip r:embed="rId4"/>
          <a:stretch>
            <a:fillRect/>
          </a:stretch>
        </p:blipFill>
        <p:spPr>
          <a:xfrm>
            <a:off x="5937638" y="4008582"/>
            <a:ext cx="5406822" cy="2697017"/>
          </a:xfrm>
          <a:prstGeom prst="rect">
            <a:avLst/>
          </a:prstGeom>
        </p:spPr>
      </p:pic>
      <p:pic>
        <p:nvPicPr>
          <p:cNvPr id="5" name="Εικόνα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95" y="3756254"/>
            <a:ext cx="4166352" cy="2343573"/>
          </a:xfrm>
          <a:prstGeom prst="rect">
            <a:avLst/>
          </a:prstGeom>
        </p:spPr>
      </p:pic>
      <p:pic>
        <p:nvPicPr>
          <p:cNvPr id="6" name="Εικόνα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6245" y="887471"/>
            <a:ext cx="866775" cy="2343439"/>
          </a:xfrm>
          <a:prstGeom prst="rect">
            <a:avLst/>
          </a:prstGeom>
        </p:spPr>
      </p:pic>
      <p:sp>
        <p:nvSpPr>
          <p:cNvPr id="7" name="TextBox 6"/>
          <p:cNvSpPr txBox="1"/>
          <p:nvPr/>
        </p:nvSpPr>
        <p:spPr>
          <a:xfrm>
            <a:off x="3357587" y="3293527"/>
            <a:ext cx="1184812" cy="400110"/>
          </a:xfrm>
          <a:prstGeom prst="rect">
            <a:avLst/>
          </a:prstGeom>
          <a:noFill/>
        </p:spPr>
        <p:txBody>
          <a:bodyPr wrap="none" rtlCol="0">
            <a:spAutoFit/>
          </a:bodyPr>
          <a:lstStyle/>
          <a:p>
            <a:r>
              <a:rPr lang="el-GR" sz="2000" dirty="0" smtClean="0">
                <a:solidFill>
                  <a:schemeClr val="accent2">
                    <a:lumMod val="50000"/>
                  </a:schemeClr>
                </a:solidFill>
                <a:effectLst>
                  <a:outerShdw blurRad="38100" dist="38100" dir="2700000" algn="tl">
                    <a:srgbClr val="000000">
                      <a:alpha val="43137"/>
                    </a:srgbClr>
                  </a:outerShdw>
                </a:effectLst>
              </a:rPr>
              <a:t>Καλλιόπη</a:t>
            </a:r>
            <a:endParaRPr lang="el-GR" sz="2000" dirty="0">
              <a:solidFill>
                <a:schemeClr val="accent2">
                  <a:lumMod val="50000"/>
                </a:schemeClr>
              </a:solidFill>
              <a:effectLst>
                <a:outerShdw blurRad="38100" dist="38100" dir="2700000" algn="tl">
                  <a:srgbClr val="000000">
                    <a:alpha val="43137"/>
                  </a:srgbClr>
                </a:outerShdw>
              </a:effectLst>
            </a:endParaRPr>
          </a:p>
        </p:txBody>
      </p:sp>
      <p:sp>
        <p:nvSpPr>
          <p:cNvPr id="8" name="TextBox 7"/>
          <p:cNvSpPr txBox="1"/>
          <p:nvPr/>
        </p:nvSpPr>
        <p:spPr>
          <a:xfrm>
            <a:off x="6151419" y="3571588"/>
            <a:ext cx="5421744" cy="369332"/>
          </a:xfrm>
          <a:prstGeom prst="rect">
            <a:avLst/>
          </a:prstGeom>
          <a:noFill/>
        </p:spPr>
        <p:txBody>
          <a:bodyPr wrap="square" rtlCol="0">
            <a:spAutoFit/>
          </a:bodyPr>
          <a:lstStyle/>
          <a:p>
            <a:r>
              <a:rPr lang="el-GR" dirty="0" smtClean="0">
                <a:solidFill>
                  <a:schemeClr val="accent2">
                    <a:lumMod val="50000"/>
                  </a:schemeClr>
                </a:solidFill>
                <a:latin typeface="Arial Black" panose="020B0A04020102020204" pitchFamily="34" charset="0"/>
              </a:rPr>
              <a:t>Αρχή της Φωνής/ Προσωποποίησης</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485856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9120" y="295563"/>
            <a:ext cx="4904508" cy="2758786"/>
          </a:xfrm>
          <a:prstGeom prst="rect">
            <a:avLst/>
          </a:prstGeo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930" y="3965873"/>
            <a:ext cx="5116946" cy="2572327"/>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86534">
            <a:off x="465296" y="689647"/>
            <a:ext cx="2320121" cy="1447523"/>
          </a:xfrm>
          <a:prstGeom prst="rect">
            <a:avLst/>
          </a:prstGeom>
        </p:spPr>
      </p:pic>
      <p:pic>
        <p:nvPicPr>
          <p:cNvPr id="7" name="Εικόνα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7127" y="3802505"/>
            <a:ext cx="5153891" cy="2899064"/>
          </a:xfrm>
          <a:prstGeom prst="rect">
            <a:avLst/>
          </a:prstGeom>
        </p:spPr>
      </p:pic>
      <p:sp>
        <p:nvSpPr>
          <p:cNvPr id="8" name="TextBox 7"/>
          <p:cNvSpPr txBox="1"/>
          <p:nvPr/>
        </p:nvSpPr>
        <p:spPr>
          <a:xfrm>
            <a:off x="7296729" y="3311976"/>
            <a:ext cx="3741665"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ΕΙΣΑΓΩΓΙΚΗ ΔΡΑΣΤΗΡΙΟΤΗΤΑ</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9" name="TextBox 8"/>
          <p:cNvSpPr txBox="1"/>
          <p:nvPr/>
        </p:nvSpPr>
        <p:spPr>
          <a:xfrm>
            <a:off x="9402619" y="2665645"/>
            <a:ext cx="1948410" cy="646331"/>
          </a:xfrm>
          <a:prstGeom prst="rect">
            <a:avLst/>
          </a:prstGeom>
          <a:noFill/>
        </p:spPr>
        <p:txBody>
          <a:bodyPr wrap="square" rtlCol="0">
            <a:spAutoFit/>
          </a:bodyPr>
          <a:lstStyle/>
          <a:p>
            <a:r>
              <a:rPr lang="el-GR" dirty="0" smtClean="0">
                <a:solidFill>
                  <a:schemeClr val="accent2">
                    <a:lumMod val="50000"/>
                  </a:schemeClr>
                </a:solidFill>
                <a:latin typeface="Arial Black" panose="020B0A04020102020204" pitchFamily="34" charset="0"/>
              </a:rPr>
              <a:t>Αρχή της Προπαίδευσης</a:t>
            </a:r>
            <a:endParaRPr lang="el-GR" dirty="0">
              <a:solidFill>
                <a:schemeClr val="accent2">
                  <a:lumMod val="50000"/>
                </a:schemeClr>
              </a:solidFill>
              <a:latin typeface="Arial Black" panose="020B0A04020102020204" pitchFamily="34" charset="0"/>
            </a:endParaRPr>
          </a:p>
        </p:txBody>
      </p:sp>
      <p:sp>
        <p:nvSpPr>
          <p:cNvPr id="10" name="TextBox 9"/>
          <p:cNvSpPr txBox="1"/>
          <p:nvPr/>
        </p:nvSpPr>
        <p:spPr>
          <a:xfrm>
            <a:off x="1507203" y="3256957"/>
            <a:ext cx="3619902" cy="646331"/>
          </a:xfrm>
          <a:prstGeom prst="rect">
            <a:avLst/>
          </a:prstGeom>
          <a:noFill/>
        </p:spPr>
        <p:txBody>
          <a:bodyPr wrap="none" rtlCol="0">
            <a:spAutoFit/>
          </a:bodyPr>
          <a:lstStyle/>
          <a:p>
            <a:r>
              <a:rPr lang="el-GR" dirty="0" smtClean="0">
                <a:solidFill>
                  <a:schemeClr val="accent2">
                    <a:lumMod val="50000"/>
                  </a:schemeClr>
                </a:solidFill>
                <a:latin typeface="Arial Black" panose="020B0A04020102020204" pitchFamily="34" charset="0"/>
              </a:rPr>
              <a:t>Σκοπός και προσδοκώμενα </a:t>
            </a:r>
          </a:p>
          <a:p>
            <a:r>
              <a:rPr lang="el-GR" dirty="0" smtClean="0">
                <a:solidFill>
                  <a:schemeClr val="accent2">
                    <a:lumMod val="50000"/>
                  </a:schemeClr>
                </a:solidFill>
                <a:latin typeface="Arial Black" panose="020B0A04020102020204" pitchFamily="34" charset="0"/>
              </a:rPr>
              <a:t>μαθησιακά αποτελέσματα</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1400873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59569">
            <a:off x="584201" y="794328"/>
            <a:ext cx="2713182" cy="1422400"/>
          </a:xfrm>
          <a:prstGeom prst="rect">
            <a:avLst/>
          </a:prstGeom>
        </p:spPr>
      </p:pic>
      <p:pic>
        <p:nvPicPr>
          <p:cNvPr id="3" name="Εικόνα 2"/>
          <p:cNvPicPr>
            <a:picLocks noChangeAspect="1"/>
          </p:cNvPicPr>
          <p:nvPr/>
        </p:nvPicPr>
        <p:blipFill>
          <a:blip r:embed="rId3"/>
          <a:stretch>
            <a:fillRect/>
          </a:stretch>
        </p:blipFill>
        <p:spPr>
          <a:xfrm>
            <a:off x="5689173" y="358558"/>
            <a:ext cx="5505299" cy="2907624"/>
          </a:xfrm>
          <a:prstGeom prst="rect">
            <a:avLst/>
          </a:prstGeom>
        </p:spPr>
      </p:pic>
      <p:pic>
        <p:nvPicPr>
          <p:cNvPr id="4" name="Εικόνα 3"/>
          <p:cNvPicPr>
            <a:picLocks noChangeAspect="1"/>
          </p:cNvPicPr>
          <p:nvPr/>
        </p:nvPicPr>
        <p:blipFill>
          <a:blip r:embed="rId4"/>
          <a:stretch>
            <a:fillRect/>
          </a:stretch>
        </p:blipFill>
        <p:spPr>
          <a:xfrm>
            <a:off x="2197614" y="3546764"/>
            <a:ext cx="5597661" cy="3006894"/>
          </a:xfrm>
          <a:prstGeom prst="rect">
            <a:avLst/>
          </a:prstGeom>
        </p:spPr>
      </p:pic>
      <p:sp>
        <p:nvSpPr>
          <p:cNvPr id="5" name="TextBox 4"/>
          <p:cNvSpPr txBox="1"/>
          <p:nvPr/>
        </p:nvSpPr>
        <p:spPr>
          <a:xfrm>
            <a:off x="212436" y="2804517"/>
            <a:ext cx="5359159"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ΓΝΩΡΙΜΙΑ ΜΕ ΤΗΝ ΕΝΝΟΙΑ Της ΠΟΙΗΣΗΣ</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TextBox 5"/>
          <p:cNvSpPr txBox="1"/>
          <p:nvPr/>
        </p:nvSpPr>
        <p:spPr>
          <a:xfrm>
            <a:off x="8441822" y="3722254"/>
            <a:ext cx="2589170" cy="923330"/>
          </a:xfrm>
          <a:prstGeom prst="rect">
            <a:avLst/>
          </a:prstGeom>
          <a:noFill/>
        </p:spPr>
        <p:txBody>
          <a:bodyPr wrap="none" rtlCol="0">
            <a:spAutoFit/>
          </a:bodyPr>
          <a:lstStyle/>
          <a:p>
            <a:r>
              <a:rPr lang="el-GR" dirty="0" smtClean="0">
                <a:solidFill>
                  <a:schemeClr val="accent2">
                    <a:lumMod val="50000"/>
                  </a:schemeClr>
                </a:solidFill>
                <a:latin typeface="Arial Black" panose="020B0A04020102020204" pitchFamily="34" charset="0"/>
              </a:rPr>
              <a:t>Αρχή της Σήμανσης</a:t>
            </a:r>
          </a:p>
          <a:p>
            <a:endParaRPr lang="el-GR" dirty="0">
              <a:solidFill>
                <a:schemeClr val="accent2">
                  <a:lumMod val="50000"/>
                </a:schemeClr>
              </a:solidFill>
              <a:latin typeface="Arial Black" panose="020B0A04020102020204" pitchFamily="34" charset="0"/>
            </a:endParaRPr>
          </a:p>
          <a:p>
            <a:r>
              <a:rPr lang="el-GR" dirty="0" smtClean="0">
                <a:solidFill>
                  <a:schemeClr val="accent2">
                    <a:lumMod val="50000"/>
                  </a:schemeClr>
                </a:solidFill>
                <a:latin typeface="Arial Black" panose="020B0A04020102020204" pitchFamily="34" charset="0"/>
              </a:rPr>
              <a:t>Ευχρηστία</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786372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454" y="1283505"/>
            <a:ext cx="4572000" cy="2263206"/>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441" y="554181"/>
            <a:ext cx="5278068" cy="2974110"/>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491" y="3749964"/>
            <a:ext cx="6008127" cy="2872509"/>
          </a:xfrm>
          <a:prstGeom prst="rect">
            <a:avLst/>
          </a:prstGeom>
        </p:spPr>
      </p:pic>
      <p:pic>
        <p:nvPicPr>
          <p:cNvPr id="5" name="Εικόνα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8441" y="3749964"/>
            <a:ext cx="5278068" cy="2840180"/>
          </a:xfrm>
          <a:prstGeom prst="rect">
            <a:avLst/>
          </a:prstGeom>
        </p:spPr>
      </p:pic>
      <p:pic>
        <p:nvPicPr>
          <p:cNvPr id="6" name="Εικόνα 5"/>
          <p:cNvPicPr>
            <a:picLocks noChangeAspect="1"/>
          </p:cNvPicPr>
          <p:nvPr/>
        </p:nvPicPr>
        <p:blipFill>
          <a:blip r:embed="rId6"/>
          <a:stretch>
            <a:fillRect/>
          </a:stretch>
        </p:blipFill>
        <p:spPr>
          <a:xfrm>
            <a:off x="3100315" y="-8899"/>
            <a:ext cx="5529551" cy="682811"/>
          </a:xfrm>
          <a:prstGeom prst="rect">
            <a:avLst/>
          </a:prstGeom>
        </p:spPr>
      </p:pic>
      <p:sp>
        <p:nvSpPr>
          <p:cNvPr id="7" name="TextBox 6"/>
          <p:cNvSpPr txBox="1"/>
          <p:nvPr/>
        </p:nvSpPr>
        <p:spPr>
          <a:xfrm>
            <a:off x="1376217" y="794042"/>
            <a:ext cx="3057247" cy="369332"/>
          </a:xfrm>
          <a:prstGeom prst="rect">
            <a:avLst/>
          </a:prstGeom>
          <a:noFill/>
        </p:spPr>
        <p:txBody>
          <a:bodyPr wrap="none" rtlCol="0">
            <a:spAutoFit/>
          </a:bodyPr>
          <a:lstStyle/>
          <a:p>
            <a:r>
              <a:rPr lang="el-GR" dirty="0" smtClean="0">
                <a:solidFill>
                  <a:schemeClr val="accent2">
                    <a:lumMod val="50000"/>
                  </a:schemeClr>
                </a:solidFill>
                <a:latin typeface="Arial Black" panose="020B0A04020102020204" pitchFamily="34" charset="0"/>
              </a:rPr>
              <a:t>Αρχή της Τροπικότητας</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4205511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4909" y="1395538"/>
            <a:ext cx="5375563" cy="2460919"/>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667" y="905164"/>
            <a:ext cx="3672276" cy="2272145"/>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436" y="4119417"/>
            <a:ext cx="3727886" cy="1819564"/>
          </a:xfrm>
          <a:prstGeom prst="rect">
            <a:avLst/>
          </a:prstGeom>
        </p:spPr>
      </p:pic>
      <p:pic>
        <p:nvPicPr>
          <p:cNvPr id="5" name="Εικόνα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4322" y="4844472"/>
            <a:ext cx="3256332" cy="1831687"/>
          </a:xfrm>
          <a:prstGeom prst="rect">
            <a:avLst/>
          </a:prstGeom>
        </p:spPr>
      </p:pic>
      <p:pic>
        <p:nvPicPr>
          <p:cNvPr id="6" name="Εικόνα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8545" y="4199659"/>
            <a:ext cx="3814618" cy="2145723"/>
          </a:xfrm>
          <a:prstGeom prst="rect">
            <a:avLst/>
          </a:prstGeom>
        </p:spPr>
      </p:pic>
      <p:pic>
        <p:nvPicPr>
          <p:cNvPr id="7" name="Εικόνα 6"/>
          <p:cNvPicPr>
            <a:picLocks noChangeAspect="1"/>
          </p:cNvPicPr>
          <p:nvPr/>
        </p:nvPicPr>
        <p:blipFill>
          <a:blip r:embed="rId7"/>
          <a:stretch>
            <a:fillRect/>
          </a:stretch>
        </p:blipFill>
        <p:spPr>
          <a:xfrm>
            <a:off x="3047712" y="81636"/>
            <a:ext cx="5529551" cy="682811"/>
          </a:xfrm>
          <a:prstGeom prst="rect">
            <a:avLst/>
          </a:prstGeom>
        </p:spPr>
      </p:pic>
      <p:sp>
        <p:nvSpPr>
          <p:cNvPr id="8" name="TextBox 7"/>
          <p:cNvSpPr txBox="1"/>
          <p:nvPr/>
        </p:nvSpPr>
        <p:spPr>
          <a:xfrm>
            <a:off x="2392218" y="749207"/>
            <a:ext cx="3892412" cy="646331"/>
          </a:xfrm>
          <a:prstGeom prst="rect">
            <a:avLst/>
          </a:prstGeom>
          <a:noFill/>
        </p:spPr>
        <p:txBody>
          <a:bodyPr wrap="none" rtlCol="0">
            <a:spAutoFit/>
          </a:bodyPr>
          <a:lstStyle/>
          <a:p>
            <a:r>
              <a:rPr lang="el-GR" b="1" dirty="0" smtClean="0">
                <a:solidFill>
                  <a:schemeClr val="accent2">
                    <a:lumMod val="50000"/>
                  </a:schemeClr>
                </a:solidFill>
                <a:latin typeface="Arial Black" panose="020B0A04020102020204" pitchFamily="34" charset="0"/>
              </a:rPr>
              <a:t>Αρχή της Χρονικής συνάφειας</a:t>
            </a:r>
          </a:p>
          <a:p>
            <a:r>
              <a:rPr lang="el-GR" b="1" dirty="0" smtClean="0">
                <a:solidFill>
                  <a:schemeClr val="accent2">
                    <a:lumMod val="50000"/>
                  </a:schemeClr>
                </a:solidFill>
                <a:latin typeface="Arial Black" panose="020B0A04020102020204" pitchFamily="34" charset="0"/>
              </a:rPr>
              <a:t>Αρχή της αλληλεπίδρασης</a:t>
            </a:r>
            <a:endParaRPr lang="el-GR" b="1" dirty="0">
              <a:solidFill>
                <a:schemeClr val="accent2">
                  <a:lumMod val="50000"/>
                </a:schemeClr>
              </a:solidFill>
              <a:latin typeface="Arial Black" panose="020B0A04020102020204" pitchFamily="34" charset="0"/>
            </a:endParaRPr>
          </a:p>
        </p:txBody>
      </p:sp>
      <p:sp>
        <p:nvSpPr>
          <p:cNvPr id="9" name="TextBox 8"/>
          <p:cNvSpPr txBox="1"/>
          <p:nvPr/>
        </p:nvSpPr>
        <p:spPr>
          <a:xfrm>
            <a:off x="8436592" y="3210126"/>
            <a:ext cx="3284351" cy="646331"/>
          </a:xfrm>
          <a:prstGeom prst="rect">
            <a:avLst/>
          </a:prstGeom>
          <a:noFill/>
        </p:spPr>
        <p:txBody>
          <a:bodyPr wrap="square" rtlCol="0">
            <a:spAutoFit/>
          </a:bodyPr>
          <a:lstStyle/>
          <a:p>
            <a:r>
              <a:rPr lang="el-GR" dirty="0" smtClean="0">
                <a:solidFill>
                  <a:schemeClr val="accent2">
                    <a:lumMod val="50000"/>
                  </a:schemeClr>
                </a:solidFill>
                <a:latin typeface="Arial Black" panose="020B0A04020102020204" pitchFamily="34" charset="0"/>
              </a:rPr>
              <a:t>Ενίσχυση αυτονομίας </a:t>
            </a:r>
            <a:r>
              <a:rPr lang="el-GR" b="1" dirty="0" smtClean="0">
                <a:solidFill>
                  <a:schemeClr val="accent2">
                    <a:lumMod val="50000"/>
                  </a:schemeClr>
                </a:solidFill>
                <a:latin typeface="Arial Black" panose="020B0A04020102020204" pitchFamily="34" charset="0"/>
              </a:rPr>
              <a:t>εκπαιδευόμενου</a:t>
            </a:r>
            <a:endParaRPr lang="el-GR" b="1"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20114576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16" y="517237"/>
            <a:ext cx="4911692" cy="2762826"/>
          </a:xfrm>
          <a:prstGeom prst="rect">
            <a:avLst/>
          </a:prstGeo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7076" y="517237"/>
            <a:ext cx="4911692" cy="2762827"/>
          </a:xfrm>
          <a:prstGeom prst="rect">
            <a:avLst/>
          </a:prstGeom>
        </p:spPr>
      </p:pic>
      <p:pic>
        <p:nvPicPr>
          <p:cNvPr id="7" name="Εικόνα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7026" y="3713018"/>
            <a:ext cx="4991742" cy="2807855"/>
          </a:xfrm>
          <a:prstGeom prst="rect">
            <a:avLst/>
          </a:prstGeom>
        </p:spPr>
      </p:pic>
      <p:pic>
        <p:nvPicPr>
          <p:cNvPr id="8" name="Εικόνα 7"/>
          <p:cNvPicPr>
            <a:picLocks noChangeAspect="1"/>
          </p:cNvPicPr>
          <p:nvPr/>
        </p:nvPicPr>
        <p:blipFill>
          <a:blip r:embed="rId5"/>
          <a:stretch>
            <a:fillRect/>
          </a:stretch>
        </p:blipFill>
        <p:spPr>
          <a:xfrm>
            <a:off x="2878642" y="0"/>
            <a:ext cx="5529551" cy="682811"/>
          </a:xfrm>
          <a:prstGeom prst="rect">
            <a:avLst/>
          </a:prstGeom>
        </p:spPr>
      </p:pic>
      <p:pic>
        <p:nvPicPr>
          <p:cNvPr id="9" name="Εικόνα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490" y="4123947"/>
            <a:ext cx="4322617" cy="2396926"/>
          </a:xfrm>
          <a:prstGeom prst="rect">
            <a:avLst/>
          </a:prstGeom>
        </p:spPr>
      </p:pic>
      <p:sp>
        <p:nvSpPr>
          <p:cNvPr id="10" name="TextBox 9"/>
          <p:cNvSpPr txBox="1"/>
          <p:nvPr/>
        </p:nvSpPr>
        <p:spPr>
          <a:xfrm>
            <a:off x="1639027" y="3474134"/>
            <a:ext cx="3427541" cy="646331"/>
          </a:xfrm>
          <a:prstGeom prst="rect">
            <a:avLst/>
          </a:prstGeom>
          <a:noFill/>
        </p:spPr>
        <p:txBody>
          <a:bodyPr wrap="none" rtlCol="0">
            <a:spAutoFit/>
          </a:bodyPr>
          <a:lstStyle/>
          <a:p>
            <a:r>
              <a:rPr lang="el-GR" dirty="0" smtClean="0">
                <a:solidFill>
                  <a:schemeClr val="accent2">
                    <a:lumMod val="50000"/>
                  </a:schemeClr>
                </a:solidFill>
                <a:latin typeface="Arial Black" panose="020B0A04020102020204" pitchFamily="34" charset="0"/>
              </a:rPr>
              <a:t>Αυτορρύθμιση</a:t>
            </a:r>
          </a:p>
          <a:p>
            <a:r>
              <a:rPr lang="el-GR" dirty="0" smtClean="0">
                <a:solidFill>
                  <a:schemeClr val="accent2">
                    <a:lumMod val="50000"/>
                  </a:schemeClr>
                </a:solidFill>
                <a:latin typeface="Arial Black" panose="020B0A04020102020204" pitchFamily="34" charset="0"/>
              </a:rPr>
              <a:t>Επιστημονική τεκμηρίωση</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336875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331" y="646546"/>
            <a:ext cx="9868542" cy="5551055"/>
          </a:xfrm>
          <a:prstGeom prst="rect">
            <a:avLst/>
          </a:prstGeom>
        </p:spPr>
      </p:pic>
      <p:sp>
        <p:nvSpPr>
          <p:cNvPr id="3" name="TextBox 2"/>
          <p:cNvSpPr txBox="1"/>
          <p:nvPr/>
        </p:nvSpPr>
        <p:spPr>
          <a:xfrm>
            <a:off x="2586182" y="1221470"/>
            <a:ext cx="6853382" cy="4401205"/>
          </a:xfrm>
          <a:prstGeom prst="rect">
            <a:avLst/>
          </a:prstGeom>
          <a:noFill/>
        </p:spPr>
        <p:txBody>
          <a:bodyPr wrap="square" rtlCol="0">
            <a:spAutoFit/>
          </a:bodyPr>
          <a:lstStyle/>
          <a:p>
            <a:pPr algn="ctr"/>
            <a:r>
              <a:rPr lang="el-GR" sz="2000" dirty="0" smtClean="0">
                <a:solidFill>
                  <a:schemeClr val="accent4">
                    <a:lumMod val="50000"/>
                  </a:schemeClr>
                </a:solidFill>
                <a:effectLst>
                  <a:outerShdw blurRad="38100" dist="38100" dir="2700000" algn="tl">
                    <a:srgbClr val="000000">
                      <a:alpha val="43137"/>
                    </a:srgbClr>
                  </a:outerShdw>
                </a:effectLst>
              </a:rPr>
              <a:t>Δομή επιμέρους διδακτικών ενοτήτων (2-4)</a:t>
            </a:r>
          </a:p>
          <a:p>
            <a:endParaRPr lang="el-GR" sz="2000" dirty="0">
              <a:solidFill>
                <a:schemeClr val="accent4">
                  <a:lumMod val="50000"/>
                </a:schemeClr>
              </a:solidFill>
              <a:effectLst>
                <a:outerShdw blurRad="38100" dist="38100" dir="2700000" algn="tl">
                  <a:srgbClr val="000000">
                    <a:alpha val="43137"/>
                  </a:srgbClr>
                </a:outerShdw>
              </a:effectLst>
            </a:endParaRPr>
          </a:p>
          <a:p>
            <a:pPr marL="342900" indent="-342900">
              <a:buAutoNum type="arabicPeriod"/>
            </a:pPr>
            <a:r>
              <a:rPr lang="el-GR" sz="2000" dirty="0" smtClean="0">
                <a:solidFill>
                  <a:schemeClr val="accent4">
                    <a:lumMod val="50000"/>
                  </a:schemeClr>
                </a:solidFill>
                <a:effectLst>
                  <a:outerShdw blurRad="38100" dist="38100" dir="2700000" algn="tl">
                    <a:srgbClr val="000000">
                      <a:alpha val="43137"/>
                    </a:srgbClr>
                  </a:outerShdw>
                </a:effectLst>
              </a:rPr>
              <a:t>Θεωρία για το εξεταζόμενο είδος και δραστηριότητες για έλεγχο κατανόησης</a:t>
            </a:r>
          </a:p>
          <a:p>
            <a:pPr marL="342900" indent="-342900">
              <a:buFontTx/>
              <a:buAutoNum type="arabicPeriod"/>
            </a:pPr>
            <a:r>
              <a:rPr lang="el-GR" sz="2000" dirty="0" smtClean="0">
                <a:solidFill>
                  <a:schemeClr val="accent4">
                    <a:lumMod val="50000"/>
                  </a:schemeClr>
                </a:solidFill>
                <a:effectLst>
                  <a:outerShdw blurRad="38100" dist="38100" dir="2700000" algn="tl">
                    <a:srgbClr val="000000">
                      <a:alpha val="43137"/>
                    </a:srgbClr>
                  </a:outerShdw>
                </a:effectLst>
              </a:rPr>
              <a:t>Στοιχεία για τον ποιητή και δραστηριότητες για έλεγχο κατανόησης</a:t>
            </a:r>
          </a:p>
          <a:p>
            <a:pPr marL="342900" indent="-342900">
              <a:buFontTx/>
              <a:buAutoNum type="arabicPeriod"/>
            </a:pPr>
            <a:r>
              <a:rPr lang="el-GR" sz="2000" dirty="0" smtClean="0">
                <a:solidFill>
                  <a:schemeClr val="accent4">
                    <a:lumMod val="50000"/>
                  </a:schemeClr>
                </a:solidFill>
                <a:effectLst>
                  <a:outerShdw blurRad="38100" dist="38100" dir="2700000" algn="tl">
                    <a:srgbClr val="000000">
                      <a:alpha val="43137"/>
                    </a:srgbClr>
                  </a:outerShdw>
                </a:effectLst>
              </a:rPr>
              <a:t>Κείμενο αντιπροσωπευτικό του είδους, μορφική και νοηματική επεξεργασία και δραστηριότητες για έλεγχο κατανόησης</a:t>
            </a:r>
          </a:p>
          <a:p>
            <a:pPr marL="342900" indent="-342900">
              <a:buAutoNum type="arabicPeriod"/>
            </a:pPr>
            <a:r>
              <a:rPr lang="el-GR" sz="2000" dirty="0" smtClean="0">
                <a:solidFill>
                  <a:schemeClr val="accent4">
                    <a:lumMod val="50000"/>
                  </a:schemeClr>
                </a:solidFill>
                <a:effectLst>
                  <a:outerShdw blurRad="38100" dist="38100" dir="2700000" algn="tl">
                    <a:srgbClr val="000000">
                      <a:alpha val="43137"/>
                    </a:srgbClr>
                  </a:outerShdw>
                </a:effectLst>
              </a:rPr>
              <a:t>Παρουσίαση ενός εκφραστικού μέσου και δραστηριότητες για έλεγχο κατανόησης</a:t>
            </a:r>
          </a:p>
          <a:p>
            <a:pPr marL="342900" indent="-342900">
              <a:buAutoNum type="arabicPeriod"/>
            </a:pPr>
            <a:r>
              <a:rPr lang="el-GR" sz="2000" dirty="0" smtClean="0">
                <a:solidFill>
                  <a:schemeClr val="accent4">
                    <a:lumMod val="50000"/>
                  </a:schemeClr>
                </a:solidFill>
                <a:effectLst>
                  <a:outerShdw blurRad="38100" dist="38100" dir="2700000" algn="tl">
                    <a:srgbClr val="000000">
                      <a:alpha val="43137"/>
                    </a:srgbClr>
                  </a:outerShdw>
                </a:effectLst>
              </a:rPr>
              <a:t>Παιχνίδια με την ποίηση (γνωριμία με ποιητική μορφή και δημιουργική γραφή)</a:t>
            </a:r>
          </a:p>
          <a:p>
            <a:pPr marL="342900" indent="-342900">
              <a:buAutoNum type="arabicPeriod"/>
            </a:pPr>
            <a:endParaRPr lang="el-GR" sz="2000" dirty="0">
              <a:solidFill>
                <a:schemeClr val="accent4">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5197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383" y="2724728"/>
            <a:ext cx="5711152" cy="3528290"/>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10311">
            <a:off x="336360" y="552622"/>
            <a:ext cx="2558473" cy="1446386"/>
          </a:xfrm>
          <a:prstGeom prst="rect">
            <a:avLst/>
          </a:prstGeom>
        </p:spPr>
      </p:pic>
      <p:sp>
        <p:nvSpPr>
          <p:cNvPr id="4" name="TextBox 3"/>
          <p:cNvSpPr txBox="1"/>
          <p:nvPr/>
        </p:nvSpPr>
        <p:spPr>
          <a:xfrm>
            <a:off x="4211781" y="628072"/>
            <a:ext cx="5076005"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ΓΝΩΡΙΜΙΑ ΜΕ ΤΟ ΔΗΜΟΤΙΚΟ ΤΡΑΓΟΥΔΙ</a:t>
            </a:r>
            <a:endParaRPr lang="el-GR" sz="2400" dirty="0">
              <a:solidFill>
                <a:schemeClr val="accent4">
                  <a:lumMod val="50000"/>
                </a:schemeClr>
              </a:solidFill>
              <a:effectLst>
                <a:outerShdw blurRad="38100" dist="38100" dir="2700000" algn="tl">
                  <a:srgbClr val="000000">
                    <a:alpha val="43137"/>
                  </a:srgbClr>
                </a:outerShdw>
              </a:effectLst>
            </a:endParaRPr>
          </a:p>
        </p:txBody>
      </p:sp>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042" y="1681018"/>
            <a:ext cx="3801487" cy="4572000"/>
          </a:xfrm>
          <a:prstGeom prst="rect">
            <a:avLst/>
          </a:prstGeom>
        </p:spPr>
      </p:pic>
      <p:sp>
        <p:nvSpPr>
          <p:cNvPr id="6" name="TextBox 5"/>
          <p:cNvSpPr txBox="1"/>
          <p:nvPr/>
        </p:nvSpPr>
        <p:spPr>
          <a:xfrm>
            <a:off x="3612959" y="1173126"/>
            <a:ext cx="4511171" cy="646331"/>
          </a:xfrm>
          <a:prstGeom prst="rect">
            <a:avLst/>
          </a:prstGeom>
          <a:noFill/>
        </p:spPr>
        <p:txBody>
          <a:bodyPr wrap="none" rtlCol="0">
            <a:spAutoFit/>
          </a:bodyPr>
          <a:lstStyle/>
          <a:p>
            <a:r>
              <a:rPr lang="el-GR" dirty="0" smtClean="0">
                <a:solidFill>
                  <a:schemeClr val="accent2">
                    <a:lumMod val="50000"/>
                  </a:schemeClr>
                </a:solidFill>
                <a:latin typeface="Arial Black" panose="020B0A04020102020204" pitchFamily="34" charset="0"/>
              </a:rPr>
              <a:t>Καλλιέργεια ψηφιακών δεξιοτήτων</a:t>
            </a:r>
          </a:p>
          <a:p>
            <a:r>
              <a:rPr lang="el-GR" dirty="0" smtClean="0">
                <a:solidFill>
                  <a:schemeClr val="accent2">
                    <a:lumMod val="50000"/>
                  </a:schemeClr>
                </a:solidFill>
                <a:latin typeface="Arial Black" panose="020B0A04020102020204" pitchFamily="34" charset="0"/>
              </a:rPr>
              <a:t>Αλληλεπίδραση με εκπαιδευόμενο</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2741778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6"/>
            <a:ext cx="12192000" cy="6858000"/>
          </a:xfrm>
          <a:prstGeom prst="rect">
            <a:avLst/>
          </a:prstGeom>
        </p:spPr>
      </p:pic>
      <p:sp>
        <p:nvSpPr>
          <p:cNvPr id="3" name="Ορθογώνιο 2"/>
          <p:cNvSpPr/>
          <p:nvPr/>
        </p:nvSpPr>
        <p:spPr>
          <a:xfrm>
            <a:off x="2475345" y="1573196"/>
            <a:ext cx="6668655" cy="3785652"/>
          </a:xfrm>
          <a:prstGeom prst="rect">
            <a:avLst/>
          </a:prstGeom>
        </p:spPr>
        <p:txBody>
          <a:bodyPr wrap="square">
            <a:spAutoFit/>
          </a:bodyPr>
          <a:lstStyle/>
          <a:p>
            <a:pPr lvl="0" algn="just" fontAlgn="base">
              <a:lnSpc>
                <a:spcPct val="150000"/>
              </a:lnSpc>
              <a:spcBef>
                <a:spcPct val="0"/>
              </a:spcBef>
              <a:spcAft>
                <a:spcPct val="0"/>
              </a:spcAft>
            </a:pPr>
            <a:r>
              <a:rPr lang="el-GR" sz="2000" dirty="0">
                <a:solidFill>
                  <a:prstClr val="black"/>
                </a:solidFill>
                <a:latin typeface="Times New Roman" pitchFamily="18" charset="0"/>
              </a:rPr>
              <a:t>Ο κύριος σκοπός της παρούσας έρευνας είναι η δημιουργία, υλοποίηση και αξιολόγηση ψηφιακού εκπαιδευτικού υλικού, το οποίο θα στοχεύει στη διδασκαλία ποιημάτων της νεοελληνικής λογοτεχνίας, με έμφαση στην προώθηση ψηφιακών δεξιοτήτων και παιδαγωγικών αρχών. </a:t>
            </a:r>
          </a:p>
          <a:p>
            <a:pPr lvl="0" algn="just" fontAlgn="base">
              <a:lnSpc>
                <a:spcPct val="150000"/>
              </a:lnSpc>
              <a:spcBef>
                <a:spcPct val="0"/>
              </a:spcBef>
              <a:spcAft>
                <a:spcPct val="0"/>
              </a:spcAft>
            </a:pPr>
            <a:r>
              <a:rPr lang="el-GR" sz="2000" dirty="0">
                <a:solidFill>
                  <a:prstClr val="black"/>
                </a:solidFill>
                <a:latin typeface="Times New Roman" pitchFamily="18" charset="0"/>
              </a:rPr>
              <a:t>Επιπλέον, στόχος είναι η διερεύνηση της αποτελεσματικότητας του υλικού από απόψεως γνωστικής επίδοσης και γενικών εκπαιδευτικών </a:t>
            </a:r>
            <a:r>
              <a:rPr lang="el-GR" sz="2000" dirty="0" smtClean="0">
                <a:solidFill>
                  <a:prstClr val="black"/>
                </a:solidFill>
                <a:latin typeface="Times New Roman" pitchFamily="18" charset="0"/>
              </a:rPr>
              <a:t>στόχων.</a:t>
            </a:r>
            <a:endParaRPr lang="el-GR" sz="2800" dirty="0">
              <a:solidFill>
                <a:prstClr val="black"/>
              </a:solidFill>
              <a:latin typeface="Times New Roman" pitchFamily="18" charset="0"/>
            </a:endParaRPr>
          </a:p>
        </p:txBody>
      </p:sp>
      <p:sp>
        <p:nvSpPr>
          <p:cNvPr id="4" name="TextBox 3"/>
          <p:cNvSpPr txBox="1"/>
          <p:nvPr/>
        </p:nvSpPr>
        <p:spPr>
          <a:xfrm>
            <a:off x="5172364" y="1173018"/>
            <a:ext cx="1213409"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ΣΚΟΠΟΣ</a:t>
            </a:r>
            <a:endParaRPr lang="el-GR" sz="2400" dirty="0">
              <a:solidFill>
                <a:schemeClr val="accent4">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0848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943" y="1071417"/>
            <a:ext cx="5514768" cy="2716069"/>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2327" y="649431"/>
            <a:ext cx="5578764" cy="3138055"/>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664" y="4479636"/>
            <a:ext cx="5461327" cy="2214998"/>
          </a:xfrm>
          <a:prstGeom prst="rect">
            <a:avLst/>
          </a:prstGeom>
        </p:spPr>
      </p:pic>
      <p:pic>
        <p:nvPicPr>
          <p:cNvPr id="5" name="Εικόνα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4545" y="3972504"/>
            <a:ext cx="5606474" cy="2722129"/>
          </a:xfrm>
          <a:prstGeom prst="rect">
            <a:avLst/>
          </a:prstGeom>
        </p:spPr>
      </p:pic>
      <p:sp>
        <p:nvSpPr>
          <p:cNvPr id="6" name="TextBox 5"/>
          <p:cNvSpPr txBox="1"/>
          <p:nvPr/>
        </p:nvSpPr>
        <p:spPr>
          <a:xfrm>
            <a:off x="4095704" y="95257"/>
            <a:ext cx="5076005"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ΓΝΩΡΙΜΙΑ ΜΕ ΤΟ ΔΗΜΟΤΙΚΟ ΤΡΑΓΟΥΔΙ</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7" name="TextBox 6"/>
          <p:cNvSpPr txBox="1"/>
          <p:nvPr/>
        </p:nvSpPr>
        <p:spPr>
          <a:xfrm>
            <a:off x="1644073" y="601795"/>
            <a:ext cx="2299027" cy="369332"/>
          </a:xfrm>
          <a:prstGeom prst="rect">
            <a:avLst/>
          </a:prstGeom>
          <a:noFill/>
        </p:spPr>
        <p:txBody>
          <a:bodyPr wrap="none" rtlCol="0">
            <a:spAutoFit/>
          </a:bodyPr>
          <a:lstStyle/>
          <a:p>
            <a:r>
              <a:rPr lang="el-GR" dirty="0" smtClean="0">
                <a:solidFill>
                  <a:schemeClr val="accent2">
                    <a:lumMod val="50000"/>
                  </a:schemeClr>
                </a:solidFill>
                <a:latin typeface="Arial Black" panose="020B0A04020102020204" pitchFamily="34" charset="0"/>
              </a:rPr>
              <a:t>Αρχή της εικόνας</a:t>
            </a:r>
            <a:endParaRPr lang="el-GR" dirty="0">
              <a:solidFill>
                <a:schemeClr val="accent2">
                  <a:lumMod val="50000"/>
                </a:schemeClr>
              </a:solidFill>
              <a:latin typeface="Arial Black" panose="020B0A04020102020204" pitchFamily="34" charset="0"/>
            </a:endParaRPr>
          </a:p>
        </p:txBody>
      </p:sp>
      <p:sp>
        <p:nvSpPr>
          <p:cNvPr id="8" name="TextBox 7"/>
          <p:cNvSpPr txBox="1"/>
          <p:nvPr/>
        </p:nvSpPr>
        <p:spPr>
          <a:xfrm>
            <a:off x="1876311" y="4045527"/>
            <a:ext cx="2408032" cy="369332"/>
          </a:xfrm>
          <a:prstGeom prst="rect">
            <a:avLst/>
          </a:prstGeom>
          <a:noFill/>
        </p:spPr>
        <p:txBody>
          <a:bodyPr wrap="none" rtlCol="0">
            <a:spAutoFit/>
          </a:bodyPr>
          <a:lstStyle/>
          <a:p>
            <a:r>
              <a:rPr lang="el-GR" dirty="0" smtClean="0">
                <a:solidFill>
                  <a:schemeClr val="accent2">
                    <a:lumMod val="50000"/>
                  </a:schemeClr>
                </a:solidFill>
                <a:latin typeface="Arial Black" panose="020B0A04020102020204" pitchFamily="34" charset="0"/>
              </a:rPr>
              <a:t>Αρχή της Συνοχής</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2946339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036" y="766615"/>
            <a:ext cx="6594763" cy="2789382"/>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17" y="3722255"/>
            <a:ext cx="5237018" cy="2888672"/>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989" y="3722255"/>
            <a:ext cx="5033818" cy="2888672"/>
          </a:xfrm>
          <a:prstGeom prst="rect">
            <a:avLst/>
          </a:prstGeom>
        </p:spPr>
      </p:pic>
      <p:pic>
        <p:nvPicPr>
          <p:cNvPr id="5" name="Εικόνα 4"/>
          <p:cNvPicPr>
            <a:picLocks noChangeAspect="1"/>
          </p:cNvPicPr>
          <p:nvPr/>
        </p:nvPicPr>
        <p:blipFill>
          <a:blip r:embed="rId5"/>
          <a:stretch>
            <a:fillRect/>
          </a:stretch>
        </p:blipFill>
        <p:spPr>
          <a:xfrm>
            <a:off x="3663385" y="83804"/>
            <a:ext cx="5255207" cy="682811"/>
          </a:xfrm>
          <a:prstGeom prst="rect">
            <a:avLst/>
          </a:prstGeom>
        </p:spPr>
      </p:pic>
      <p:sp>
        <p:nvSpPr>
          <p:cNvPr id="6" name="TextBox 5"/>
          <p:cNvSpPr txBox="1"/>
          <p:nvPr/>
        </p:nvSpPr>
        <p:spPr>
          <a:xfrm>
            <a:off x="8534399" y="1699491"/>
            <a:ext cx="3409908" cy="646331"/>
          </a:xfrm>
          <a:prstGeom prst="rect">
            <a:avLst/>
          </a:prstGeom>
          <a:noFill/>
        </p:spPr>
        <p:txBody>
          <a:bodyPr wrap="none" rtlCol="0">
            <a:spAutoFit/>
          </a:bodyPr>
          <a:lstStyle/>
          <a:p>
            <a:r>
              <a:rPr lang="el-GR" dirty="0" smtClean="0">
                <a:solidFill>
                  <a:schemeClr val="accent2">
                    <a:lumMod val="50000"/>
                  </a:schemeClr>
                </a:solidFill>
                <a:latin typeface="Arial Black" panose="020B0A04020102020204" pitchFamily="34" charset="0"/>
              </a:rPr>
              <a:t>Πολυτροπική προσέγγιση </a:t>
            </a:r>
          </a:p>
          <a:p>
            <a:r>
              <a:rPr lang="el-GR" dirty="0">
                <a:solidFill>
                  <a:schemeClr val="accent2">
                    <a:lumMod val="50000"/>
                  </a:schemeClr>
                </a:solidFill>
                <a:latin typeface="Arial Black" panose="020B0A04020102020204" pitchFamily="34" charset="0"/>
              </a:rPr>
              <a:t>π</a:t>
            </a:r>
            <a:r>
              <a:rPr lang="el-GR" dirty="0" smtClean="0">
                <a:solidFill>
                  <a:schemeClr val="accent2">
                    <a:lumMod val="50000"/>
                  </a:schemeClr>
                </a:solidFill>
                <a:latin typeface="Arial Black" panose="020B0A04020102020204" pitchFamily="34" charset="0"/>
              </a:rPr>
              <a:t>οιητικού κειμένου</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381060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09" y="721252"/>
            <a:ext cx="6197600" cy="2474530"/>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82" y="3759200"/>
            <a:ext cx="5467927" cy="2845956"/>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562" y="3722254"/>
            <a:ext cx="5338619" cy="2882901"/>
          </a:xfrm>
          <a:prstGeom prst="rect">
            <a:avLst/>
          </a:prstGeom>
        </p:spPr>
      </p:pic>
      <p:pic>
        <p:nvPicPr>
          <p:cNvPr id="5" name="Εικόνα 4"/>
          <p:cNvPicPr>
            <a:picLocks noChangeAspect="1"/>
          </p:cNvPicPr>
          <p:nvPr/>
        </p:nvPicPr>
        <p:blipFill>
          <a:blip r:embed="rId5"/>
          <a:stretch>
            <a:fillRect/>
          </a:stretch>
        </p:blipFill>
        <p:spPr>
          <a:xfrm>
            <a:off x="3311378" y="38441"/>
            <a:ext cx="5255207" cy="682811"/>
          </a:xfrm>
          <a:prstGeom prst="rect">
            <a:avLst/>
          </a:prstGeom>
        </p:spPr>
      </p:pic>
      <p:sp>
        <p:nvSpPr>
          <p:cNvPr id="6" name="TextBox 5"/>
          <p:cNvSpPr txBox="1"/>
          <p:nvPr/>
        </p:nvSpPr>
        <p:spPr>
          <a:xfrm>
            <a:off x="1025456" y="3389867"/>
            <a:ext cx="4913525" cy="369332"/>
          </a:xfrm>
          <a:prstGeom prst="rect">
            <a:avLst/>
          </a:prstGeom>
          <a:noFill/>
        </p:spPr>
        <p:txBody>
          <a:bodyPr wrap="none" rtlCol="0">
            <a:spAutoFit/>
          </a:bodyPr>
          <a:lstStyle/>
          <a:p>
            <a:r>
              <a:rPr lang="el-GR" dirty="0" smtClean="0">
                <a:solidFill>
                  <a:schemeClr val="accent2">
                    <a:lumMod val="50000"/>
                  </a:schemeClr>
                </a:solidFill>
                <a:latin typeface="Arial Black" panose="020B0A04020102020204" pitchFamily="34" charset="0"/>
              </a:rPr>
              <a:t>Κριτική ανάγνωση ποιητικού κειμένου</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1629575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270" y="659824"/>
            <a:ext cx="5133366" cy="2766868"/>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7671" y="669060"/>
            <a:ext cx="5301673" cy="2761673"/>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270" y="3777674"/>
            <a:ext cx="5133366" cy="2887518"/>
          </a:xfrm>
          <a:prstGeom prst="rect">
            <a:avLst/>
          </a:prstGeom>
        </p:spPr>
      </p:pic>
      <p:pic>
        <p:nvPicPr>
          <p:cNvPr id="5" name="Εικόνα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7671" y="4045189"/>
            <a:ext cx="5301673" cy="2546112"/>
          </a:xfrm>
          <a:prstGeom prst="rect">
            <a:avLst/>
          </a:prstGeom>
        </p:spPr>
      </p:pic>
      <p:pic>
        <p:nvPicPr>
          <p:cNvPr id="6" name="Εικόνα 5"/>
          <p:cNvPicPr>
            <a:picLocks noChangeAspect="1"/>
          </p:cNvPicPr>
          <p:nvPr/>
        </p:nvPicPr>
        <p:blipFill>
          <a:blip r:embed="rId6"/>
          <a:stretch>
            <a:fillRect/>
          </a:stretch>
        </p:blipFill>
        <p:spPr>
          <a:xfrm>
            <a:off x="3242103" y="36132"/>
            <a:ext cx="5255207" cy="682811"/>
          </a:xfrm>
          <a:prstGeom prst="rect">
            <a:avLst/>
          </a:prstGeom>
        </p:spPr>
      </p:pic>
      <p:sp>
        <p:nvSpPr>
          <p:cNvPr id="7" name="TextBox 6"/>
          <p:cNvSpPr txBox="1"/>
          <p:nvPr/>
        </p:nvSpPr>
        <p:spPr>
          <a:xfrm>
            <a:off x="7666181" y="3593008"/>
            <a:ext cx="2937022" cy="369332"/>
          </a:xfrm>
          <a:prstGeom prst="rect">
            <a:avLst/>
          </a:prstGeom>
          <a:noFill/>
        </p:spPr>
        <p:txBody>
          <a:bodyPr wrap="none" rtlCol="0">
            <a:spAutoFit/>
          </a:bodyPr>
          <a:lstStyle/>
          <a:p>
            <a:r>
              <a:rPr lang="el-GR" dirty="0" smtClean="0">
                <a:solidFill>
                  <a:schemeClr val="accent2">
                    <a:lumMod val="50000"/>
                  </a:schemeClr>
                </a:solidFill>
                <a:latin typeface="Arial Black" panose="020B0A04020102020204" pitchFamily="34" charset="0"/>
              </a:rPr>
              <a:t>Δημιουργική έκφραση</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31789917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827" y="970105"/>
            <a:ext cx="5254464" cy="4165600"/>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0944" y="1044284"/>
            <a:ext cx="4858327" cy="4054187"/>
          </a:xfrm>
          <a:prstGeom prst="rect">
            <a:avLst/>
          </a:prstGeom>
        </p:spPr>
      </p:pic>
      <p:sp>
        <p:nvSpPr>
          <p:cNvPr id="4" name="TextBox 3"/>
          <p:cNvSpPr txBox="1"/>
          <p:nvPr/>
        </p:nvSpPr>
        <p:spPr>
          <a:xfrm>
            <a:off x="2770909" y="332510"/>
            <a:ext cx="6907853"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ΓΝΩΡΙΜΙΑ ΜΕ ΤΗΝ ΠΟΙΗΣΗ ΠΑΡΑΔΟΣΙΑΚΗΣ ΜΟΡΦΗΣ</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5" name="TextBox 4"/>
          <p:cNvSpPr txBox="1"/>
          <p:nvPr/>
        </p:nvSpPr>
        <p:spPr>
          <a:xfrm>
            <a:off x="1618189" y="5357817"/>
            <a:ext cx="2305439" cy="369332"/>
          </a:xfrm>
          <a:prstGeom prst="rect">
            <a:avLst/>
          </a:prstGeom>
          <a:noFill/>
        </p:spPr>
        <p:txBody>
          <a:bodyPr wrap="none" rtlCol="0">
            <a:spAutoFit/>
          </a:bodyPr>
          <a:lstStyle/>
          <a:p>
            <a:r>
              <a:rPr lang="el-GR" dirty="0" smtClean="0">
                <a:solidFill>
                  <a:schemeClr val="accent2">
                    <a:lumMod val="50000"/>
                  </a:schemeClr>
                </a:solidFill>
                <a:latin typeface="Arial Black" panose="020B0A04020102020204" pitchFamily="34" charset="0"/>
              </a:rPr>
              <a:t>Χωρική εγγύτητα</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15936057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619" y="1122795"/>
            <a:ext cx="5033818" cy="2738005"/>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3997" y="813954"/>
            <a:ext cx="4867565" cy="2738005"/>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19" y="4202206"/>
            <a:ext cx="5033818" cy="2374084"/>
          </a:xfrm>
          <a:prstGeom prst="rect">
            <a:avLst/>
          </a:prstGeom>
        </p:spPr>
      </p:pic>
      <p:pic>
        <p:nvPicPr>
          <p:cNvPr id="5" name="Εικόνα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3997" y="3860800"/>
            <a:ext cx="4867565" cy="2613892"/>
          </a:xfrm>
          <a:prstGeom prst="rect">
            <a:avLst/>
          </a:prstGeom>
        </p:spPr>
      </p:pic>
      <p:pic>
        <p:nvPicPr>
          <p:cNvPr id="6" name="Εικόνα 5"/>
          <p:cNvPicPr>
            <a:picLocks noChangeAspect="1"/>
          </p:cNvPicPr>
          <p:nvPr/>
        </p:nvPicPr>
        <p:blipFill>
          <a:blip r:embed="rId6"/>
          <a:stretch>
            <a:fillRect/>
          </a:stretch>
        </p:blipFill>
        <p:spPr>
          <a:xfrm>
            <a:off x="2387572" y="163707"/>
            <a:ext cx="7065876" cy="682811"/>
          </a:xfrm>
          <a:prstGeom prst="rect">
            <a:avLst/>
          </a:prstGeom>
        </p:spPr>
      </p:pic>
      <p:sp>
        <p:nvSpPr>
          <p:cNvPr id="7" name="TextBox 6"/>
          <p:cNvSpPr txBox="1"/>
          <p:nvPr/>
        </p:nvSpPr>
        <p:spPr>
          <a:xfrm>
            <a:off x="1496291" y="753463"/>
            <a:ext cx="3371272" cy="369332"/>
          </a:xfrm>
          <a:prstGeom prst="rect">
            <a:avLst/>
          </a:prstGeom>
          <a:noFill/>
        </p:spPr>
        <p:txBody>
          <a:bodyPr wrap="square" rtlCol="0">
            <a:spAutoFit/>
          </a:bodyPr>
          <a:lstStyle/>
          <a:p>
            <a:r>
              <a:rPr lang="el-GR" dirty="0" smtClean="0">
                <a:solidFill>
                  <a:schemeClr val="accent2">
                    <a:lumMod val="50000"/>
                  </a:schemeClr>
                </a:solidFill>
                <a:latin typeface="Arial Black" panose="020B0A04020102020204" pitchFamily="34" charset="0"/>
              </a:rPr>
              <a:t>Σημασιολογική συνέπεια</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4044272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583" y="1132835"/>
            <a:ext cx="5095395" cy="2820577"/>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8727" y="835314"/>
            <a:ext cx="4858327" cy="2732809"/>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6281" y="4250934"/>
            <a:ext cx="5219572" cy="2305730"/>
          </a:xfrm>
          <a:prstGeom prst="rect">
            <a:avLst/>
          </a:prstGeom>
        </p:spPr>
      </p:pic>
      <p:pic>
        <p:nvPicPr>
          <p:cNvPr id="6" name="Εικόνα 5"/>
          <p:cNvPicPr>
            <a:picLocks noChangeAspect="1"/>
          </p:cNvPicPr>
          <p:nvPr/>
        </p:nvPicPr>
        <p:blipFill>
          <a:blip r:embed="rId5"/>
          <a:stretch>
            <a:fillRect/>
          </a:stretch>
        </p:blipFill>
        <p:spPr>
          <a:xfrm>
            <a:off x="2332153" y="152503"/>
            <a:ext cx="7065876" cy="682811"/>
          </a:xfrm>
          <a:prstGeom prst="rect">
            <a:avLst/>
          </a:prstGeom>
        </p:spPr>
      </p:pic>
      <p:sp>
        <p:nvSpPr>
          <p:cNvPr id="7" name="TextBox 6"/>
          <p:cNvSpPr txBox="1"/>
          <p:nvPr/>
        </p:nvSpPr>
        <p:spPr>
          <a:xfrm>
            <a:off x="942109" y="763503"/>
            <a:ext cx="4304146" cy="369332"/>
          </a:xfrm>
          <a:prstGeom prst="rect">
            <a:avLst/>
          </a:prstGeom>
          <a:noFill/>
        </p:spPr>
        <p:txBody>
          <a:bodyPr wrap="square" rtlCol="0">
            <a:spAutoFit/>
          </a:bodyPr>
          <a:lstStyle/>
          <a:p>
            <a:r>
              <a:rPr lang="el-GR" dirty="0" smtClean="0">
                <a:solidFill>
                  <a:schemeClr val="accent2">
                    <a:lumMod val="50000"/>
                  </a:schemeClr>
                </a:solidFill>
                <a:latin typeface="Arial Black" panose="020B0A04020102020204" pitchFamily="34" charset="0"/>
              </a:rPr>
              <a:t>Αναστοχασμός/</a:t>
            </a:r>
            <a:r>
              <a:rPr lang="el-GR" dirty="0" err="1" smtClean="0">
                <a:solidFill>
                  <a:schemeClr val="accent2">
                    <a:lumMod val="50000"/>
                  </a:schemeClr>
                </a:solidFill>
                <a:latin typeface="Arial Black" panose="020B0A04020102020204" pitchFamily="34" charset="0"/>
              </a:rPr>
              <a:t>αυτοαξιολόγηση</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3533610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957" y="785090"/>
            <a:ext cx="4956851" cy="1782619"/>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28" y="3573318"/>
            <a:ext cx="4942480" cy="2780145"/>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3382" y="830118"/>
            <a:ext cx="4876800" cy="2743200"/>
          </a:xfrm>
          <a:prstGeom prst="rect">
            <a:avLst/>
          </a:prstGeom>
        </p:spPr>
      </p:pic>
      <p:pic>
        <p:nvPicPr>
          <p:cNvPr id="6" name="Εικόνα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3382" y="3999346"/>
            <a:ext cx="4794698" cy="2650836"/>
          </a:xfrm>
          <a:prstGeom prst="rect">
            <a:avLst/>
          </a:prstGeom>
        </p:spPr>
      </p:pic>
      <p:sp>
        <p:nvSpPr>
          <p:cNvPr id="8" name="TextBox 7"/>
          <p:cNvSpPr txBox="1"/>
          <p:nvPr/>
        </p:nvSpPr>
        <p:spPr>
          <a:xfrm>
            <a:off x="3851564" y="187766"/>
            <a:ext cx="4693977"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ΓΝΩΡΙΜΙΑ ΜΕ ΤΗ ΝΕΟΤΕΡΗ ΠΟΙΗΣΗ</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9" name="TextBox 8"/>
          <p:cNvSpPr txBox="1"/>
          <p:nvPr/>
        </p:nvSpPr>
        <p:spPr>
          <a:xfrm>
            <a:off x="857957" y="2807855"/>
            <a:ext cx="5159026" cy="646331"/>
          </a:xfrm>
          <a:prstGeom prst="rect">
            <a:avLst/>
          </a:prstGeom>
          <a:noFill/>
        </p:spPr>
        <p:txBody>
          <a:bodyPr wrap="square" rtlCol="0">
            <a:spAutoFit/>
          </a:bodyPr>
          <a:lstStyle/>
          <a:p>
            <a:r>
              <a:rPr lang="el-GR" dirty="0" smtClean="0">
                <a:solidFill>
                  <a:schemeClr val="accent2">
                    <a:lumMod val="50000"/>
                  </a:schemeClr>
                </a:solidFill>
                <a:latin typeface="Arial Black" panose="020B0A04020102020204" pitchFamily="34" charset="0"/>
              </a:rPr>
              <a:t>Υποστήριξη/καθοδήγηση εκπαιδευόμενου</a:t>
            </a:r>
            <a:endParaRPr lang="el-GR"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8023921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746670" y="680456"/>
            <a:ext cx="3321102"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ΜΕΘΟΔΟΛΟΓΙΑ ΕΡΕΥΝΑΣ</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4382225"/>
          </a:xfrm>
          <a:prstGeom prst="rect">
            <a:avLst/>
          </a:prstGeom>
        </p:spPr>
        <p:txBody>
          <a:bodyPr wrap="square">
            <a:spAutoFit/>
          </a:bodyPr>
          <a:lstStyle/>
          <a:p>
            <a:pPr lvl="0" algn="just" fontAlgn="base">
              <a:lnSpc>
                <a:spcPct val="150000"/>
              </a:lnSpc>
              <a:spcBef>
                <a:spcPct val="0"/>
              </a:spcBef>
              <a:spcAft>
                <a:spcPct val="0"/>
              </a:spcAft>
            </a:pPr>
            <a:r>
              <a:rPr lang="el-GR" sz="2000" dirty="0">
                <a:solidFill>
                  <a:prstClr val="black"/>
                </a:solidFill>
                <a:latin typeface="Times New Roman" pitchFamily="18" charset="0"/>
              </a:rPr>
              <a:t>Ερευνητική Προσέγγιση- Ποιοτική έρευνα • Ερμηνευτικό παράδειγμα • Μελέτη περίπτωσης (</a:t>
            </a:r>
            <a:r>
              <a:rPr lang="el-GR" sz="2000" dirty="0" err="1">
                <a:solidFill>
                  <a:prstClr val="black"/>
                </a:solidFill>
                <a:latin typeface="Times New Roman" pitchFamily="18" charset="0"/>
              </a:rPr>
              <a:t>case</a:t>
            </a:r>
            <a:r>
              <a:rPr lang="el-GR" sz="2000" dirty="0">
                <a:solidFill>
                  <a:prstClr val="black"/>
                </a:solidFill>
                <a:latin typeface="Times New Roman" pitchFamily="18" charset="0"/>
              </a:rPr>
              <a:t> </a:t>
            </a:r>
            <a:r>
              <a:rPr lang="el-GR" sz="2000" dirty="0" err="1">
                <a:solidFill>
                  <a:prstClr val="black"/>
                </a:solidFill>
                <a:latin typeface="Times New Roman" pitchFamily="18" charset="0"/>
              </a:rPr>
              <a:t>study</a:t>
            </a:r>
            <a:r>
              <a:rPr lang="el-GR" sz="2000" dirty="0">
                <a:solidFill>
                  <a:prstClr val="black"/>
                </a:solidFill>
                <a:latin typeface="Times New Roman" pitchFamily="18" charset="0"/>
              </a:rPr>
              <a:t>)</a:t>
            </a:r>
          </a:p>
          <a:p>
            <a:pPr lvl="0" algn="just" fontAlgn="base">
              <a:lnSpc>
                <a:spcPct val="150000"/>
              </a:lnSpc>
              <a:spcBef>
                <a:spcPct val="0"/>
              </a:spcBef>
              <a:spcAft>
                <a:spcPct val="0"/>
              </a:spcAft>
            </a:pPr>
            <a:r>
              <a:rPr lang="el-GR" sz="2000" b="1" u="sng" dirty="0">
                <a:solidFill>
                  <a:prstClr val="black"/>
                </a:solidFill>
                <a:latin typeface="Times New Roman" pitchFamily="18" charset="0"/>
              </a:rPr>
              <a:t>Ερευνητικά Ερωτήματα</a:t>
            </a:r>
          </a:p>
          <a:p>
            <a:pPr marL="342900" lvl="0" indent="-34290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Συμμόρφωση υλικού με αρχές </a:t>
            </a:r>
            <a:r>
              <a:rPr lang="el-GR" dirty="0" err="1">
                <a:solidFill>
                  <a:prstClr val="black"/>
                </a:solidFill>
                <a:latin typeface="Times New Roman" pitchFamily="18" charset="0"/>
              </a:rPr>
              <a:t>ΕξΑΕ</a:t>
            </a:r>
            <a:r>
              <a:rPr lang="el-GR" dirty="0">
                <a:solidFill>
                  <a:prstClr val="black"/>
                </a:solidFill>
                <a:latin typeface="Times New Roman" pitchFamily="18" charset="0"/>
              </a:rPr>
              <a:t> (αξιολόγηση ειδικών)</a:t>
            </a:r>
          </a:p>
          <a:p>
            <a:pPr marL="342900" lvl="0" indent="-34290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Συμμόρφωση υλικού με αρχές </a:t>
            </a:r>
            <a:r>
              <a:rPr lang="el-GR" dirty="0" err="1">
                <a:solidFill>
                  <a:prstClr val="black"/>
                </a:solidFill>
                <a:latin typeface="Times New Roman" pitchFamily="18" charset="0"/>
              </a:rPr>
              <a:t>Πολυμεσικής</a:t>
            </a:r>
            <a:r>
              <a:rPr lang="el-GR" dirty="0">
                <a:solidFill>
                  <a:prstClr val="black"/>
                </a:solidFill>
                <a:latin typeface="Times New Roman" pitchFamily="18" charset="0"/>
              </a:rPr>
              <a:t> Μάθησης (</a:t>
            </a:r>
            <a:r>
              <a:rPr lang="el-GR" dirty="0" err="1">
                <a:solidFill>
                  <a:prstClr val="black"/>
                </a:solidFill>
                <a:latin typeface="Times New Roman" pitchFamily="18" charset="0"/>
              </a:rPr>
              <a:t>Mayer</a:t>
            </a:r>
            <a:r>
              <a:rPr lang="el-GR" dirty="0">
                <a:solidFill>
                  <a:prstClr val="black"/>
                </a:solidFill>
                <a:latin typeface="Times New Roman" pitchFamily="18" charset="0"/>
              </a:rPr>
              <a:t>)</a:t>
            </a:r>
          </a:p>
          <a:p>
            <a:pPr marL="342900" lvl="0" indent="-34290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Εμπειρία μαθητών: ευχρηστία, εμπλοκή, κατανόηση ποίησης</a:t>
            </a:r>
          </a:p>
          <a:p>
            <a:pPr lvl="0" algn="just" fontAlgn="base">
              <a:lnSpc>
                <a:spcPct val="150000"/>
              </a:lnSpc>
              <a:spcBef>
                <a:spcPct val="0"/>
              </a:spcBef>
              <a:spcAft>
                <a:spcPct val="0"/>
              </a:spcAft>
            </a:pPr>
            <a:r>
              <a:rPr lang="el-GR" sz="2000" b="1" u="sng" dirty="0">
                <a:solidFill>
                  <a:prstClr val="black"/>
                </a:solidFill>
                <a:latin typeface="Times New Roman" pitchFamily="18" charset="0"/>
              </a:rPr>
              <a:t>Δείγμα Έρευνας</a:t>
            </a:r>
          </a:p>
          <a:p>
            <a:pPr marL="342900" lvl="0" indent="-34290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Ειδικοί </a:t>
            </a:r>
            <a:r>
              <a:rPr lang="el-GR" dirty="0" err="1">
                <a:solidFill>
                  <a:prstClr val="black"/>
                </a:solidFill>
                <a:latin typeface="Times New Roman" pitchFamily="18" charset="0"/>
              </a:rPr>
              <a:t>αξιολογητές</a:t>
            </a:r>
            <a:r>
              <a:rPr lang="el-GR" dirty="0">
                <a:solidFill>
                  <a:prstClr val="black"/>
                </a:solidFill>
                <a:latin typeface="Times New Roman" pitchFamily="18" charset="0"/>
              </a:rPr>
              <a:t> (n=4): Εμπειρία σε </a:t>
            </a:r>
            <a:r>
              <a:rPr lang="el-GR" dirty="0" err="1">
                <a:solidFill>
                  <a:prstClr val="black"/>
                </a:solidFill>
                <a:latin typeface="Times New Roman" pitchFamily="18" charset="0"/>
              </a:rPr>
              <a:t>ΕξΑΕ</a:t>
            </a:r>
            <a:r>
              <a:rPr lang="el-GR" dirty="0">
                <a:solidFill>
                  <a:prstClr val="black"/>
                </a:solidFill>
                <a:latin typeface="Times New Roman" pitchFamily="18" charset="0"/>
              </a:rPr>
              <a:t> και αξιολόγηση εκπαιδευτικού υλικού</a:t>
            </a:r>
          </a:p>
          <a:p>
            <a:pPr marL="342900" lvl="0" indent="-34290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Μαθητές Α΄ Γυμνασίου (n=6): Πιλοτική χρήση υλικού, βασική εξοικείωση με ΤΠΕ</a:t>
            </a:r>
          </a:p>
          <a:p>
            <a:pPr marL="342900" lvl="0" indent="-34290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Σκόπιμη δειγματοληψία (</a:t>
            </a:r>
            <a:r>
              <a:rPr lang="el-GR" dirty="0" err="1">
                <a:solidFill>
                  <a:prstClr val="black"/>
                </a:solidFill>
                <a:latin typeface="Times New Roman" pitchFamily="18" charset="0"/>
              </a:rPr>
              <a:t>purposive</a:t>
            </a:r>
            <a:r>
              <a:rPr lang="el-GR" dirty="0">
                <a:solidFill>
                  <a:prstClr val="black"/>
                </a:solidFill>
                <a:latin typeface="Times New Roman" pitchFamily="18" charset="0"/>
              </a:rPr>
              <a:t> </a:t>
            </a:r>
            <a:r>
              <a:rPr lang="el-GR" dirty="0" err="1">
                <a:solidFill>
                  <a:prstClr val="black"/>
                </a:solidFill>
                <a:latin typeface="Times New Roman" pitchFamily="18" charset="0"/>
              </a:rPr>
              <a:t>sampling</a:t>
            </a:r>
            <a:r>
              <a:rPr lang="el-GR" dirty="0">
                <a:solidFill>
                  <a:prstClr val="black"/>
                </a:solidFill>
                <a:latin typeface="Times New Roman" pitchFamily="18" charset="0"/>
              </a:rPr>
              <a:t>)</a:t>
            </a:r>
          </a:p>
        </p:txBody>
      </p:sp>
    </p:spTree>
    <p:extLst>
      <p:ext uri="{BB962C8B-B14F-4D97-AF65-F5344CB8AC3E}">
        <p14:creationId xmlns:p14="http://schemas.microsoft.com/office/powerpoint/2010/main" val="16497300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746670" y="680456"/>
            <a:ext cx="3321102"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ΜΕΘΟΔΟΛΟΓΙΑ ΕΡΕΥΝΑΣ</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4572406"/>
          </a:xfrm>
          <a:prstGeom prst="rect">
            <a:avLst/>
          </a:prstGeom>
        </p:spPr>
        <p:txBody>
          <a:bodyPr wrap="square">
            <a:spAutoFit/>
          </a:bodyPr>
          <a:lstStyle/>
          <a:p>
            <a:pPr lvl="0" algn="just" fontAlgn="base">
              <a:lnSpc>
                <a:spcPct val="150000"/>
              </a:lnSpc>
              <a:spcBef>
                <a:spcPct val="0"/>
              </a:spcBef>
              <a:spcAft>
                <a:spcPct val="0"/>
              </a:spcAft>
            </a:pPr>
            <a:r>
              <a:rPr lang="el-GR" b="1" u="sng" dirty="0">
                <a:solidFill>
                  <a:prstClr val="black"/>
                </a:solidFill>
                <a:latin typeface="Times New Roman" pitchFamily="18" charset="0"/>
              </a:rPr>
              <a:t>Εργαλεία Συλλογής Δεδομένων</a:t>
            </a:r>
          </a:p>
          <a:p>
            <a:pPr marL="285750" lvl="0" indent="-28575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Εργαλείο ΕΔΙΒΕΑ (ειδικοί): 7 άξονες αξιολόγησης (επιστημονική συνοχή, απλή παρουσίαση, ευχρηστία, υποστήριξη εκπαιδευόμενου, αλληλεπίδραση, </a:t>
            </a:r>
            <a:r>
              <a:rPr lang="el-GR" dirty="0" err="1">
                <a:solidFill>
                  <a:prstClr val="black"/>
                </a:solidFill>
                <a:latin typeface="Times New Roman" pitchFamily="18" charset="0"/>
              </a:rPr>
              <a:t>αναστοχασμός</a:t>
            </a:r>
            <a:r>
              <a:rPr lang="el-GR" dirty="0">
                <a:solidFill>
                  <a:prstClr val="black"/>
                </a:solidFill>
                <a:latin typeface="Times New Roman" pitchFamily="18" charset="0"/>
              </a:rPr>
              <a:t>, σκοπός)</a:t>
            </a:r>
          </a:p>
          <a:p>
            <a:pPr marL="285750" lvl="0" indent="-28575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Ερωτηματολόγιο ανοιχτού τύπου (μαθητές): Στάσεις προς λογοτεχνία, κατανόηση ποίησης, ψηφιακές δεξιότητες, εμπειρία χρήσης, </a:t>
            </a:r>
            <a:r>
              <a:rPr lang="el-GR" dirty="0" err="1">
                <a:solidFill>
                  <a:prstClr val="black"/>
                </a:solidFill>
                <a:latin typeface="Times New Roman" pitchFamily="18" charset="0"/>
              </a:rPr>
              <a:t>αυτοαξιολόγηση</a:t>
            </a:r>
            <a:endParaRPr lang="el-GR" dirty="0">
              <a:solidFill>
                <a:prstClr val="black"/>
              </a:solidFill>
              <a:latin typeface="Times New Roman" pitchFamily="18" charset="0"/>
            </a:endParaRPr>
          </a:p>
          <a:p>
            <a:pPr lvl="0" algn="just" fontAlgn="base">
              <a:lnSpc>
                <a:spcPct val="150000"/>
              </a:lnSpc>
              <a:spcBef>
                <a:spcPct val="0"/>
              </a:spcBef>
              <a:spcAft>
                <a:spcPct val="0"/>
              </a:spcAft>
            </a:pPr>
            <a:r>
              <a:rPr lang="el-GR" b="1" i="1" u="sng" dirty="0">
                <a:solidFill>
                  <a:prstClr val="black"/>
                </a:solidFill>
                <a:latin typeface="Times New Roman" pitchFamily="18" charset="0"/>
              </a:rPr>
              <a:t>Ανάλυση Δεδομένων / Θεματική ανάλυση (</a:t>
            </a:r>
            <a:r>
              <a:rPr lang="el-GR" b="1" i="1" u="sng" dirty="0" err="1">
                <a:solidFill>
                  <a:prstClr val="black"/>
                </a:solidFill>
                <a:latin typeface="Times New Roman" pitchFamily="18" charset="0"/>
              </a:rPr>
              <a:t>Braun</a:t>
            </a:r>
            <a:r>
              <a:rPr lang="el-GR" b="1" i="1" u="sng" dirty="0">
                <a:solidFill>
                  <a:prstClr val="black"/>
                </a:solidFill>
                <a:latin typeface="Times New Roman" pitchFamily="18" charset="0"/>
              </a:rPr>
              <a:t> &amp; </a:t>
            </a:r>
            <a:r>
              <a:rPr lang="el-GR" b="1" i="1" u="sng" dirty="0" err="1">
                <a:solidFill>
                  <a:prstClr val="black"/>
                </a:solidFill>
                <a:latin typeface="Times New Roman" pitchFamily="18" charset="0"/>
              </a:rPr>
              <a:t>Clarke</a:t>
            </a:r>
            <a:r>
              <a:rPr lang="el-GR" b="1" i="1" u="sng" dirty="0">
                <a:solidFill>
                  <a:prstClr val="black"/>
                </a:solidFill>
                <a:latin typeface="Times New Roman" pitchFamily="18" charset="0"/>
              </a:rPr>
              <a:t>, 2006): </a:t>
            </a:r>
            <a:r>
              <a:rPr lang="el-GR" dirty="0">
                <a:solidFill>
                  <a:prstClr val="black"/>
                </a:solidFill>
                <a:latin typeface="Times New Roman" pitchFamily="18" charset="0"/>
              </a:rPr>
              <a:t>Εξοικείωση, κωδικοποίηση, αναζήτηση θεμάτων, αναθεώρηση, ορισμός θεμάτων, παραγωγή αναφοράς</a:t>
            </a:r>
          </a:p>
          <a:p>
            <a:pPr lvl="0" algn="just" fontAlgn="base">
              <a:lnSpc>
                <a:spcPct val="150000"/>
              </a:lnSpc>
              <a:spcBef>
                <a:spcPct val="0"/>
              </a:spcBef>
              <a:spcAft>
                <a:spcPct val="0"/>
              </a:spcAft>
            </a:pPr>
            <a:r>
              <a:rPr lang="el-GR" b="1" i="1" u="sng" dirty="0">
                <a:solidFill>
                  <a:prstClr val="black"/>
                </a:solidFill>
                <a:latin typeface="Times New Roman" pitchFamily="18" charset="0"/>
              </a:rPr>
              <a:t>Δεοντολογικά Ζητήματα: </a:t>
            </a:r>
            <a:r>
              <a:rPr lang="el-GR" dirty="0">
                <a:solidFill>
                  <a:prstClr val="black"/>
                </a:solidFill>
                <a:latin typeface="Times New Roman" pitchFamily="18" charset="0"/>
              </a:rPr>
              <a:t>Ενημερωμένη συναίνεση • Εθελοντική συμμετοχή • Ανωνυμία • Προστασία δεδομένων • Διαφάνεια</a:t>
            </a:r>
          </a:p>
          <a:p>
            <a:pPr lvl="0" algn="just" fontAlgn="base">
              <a:lnSpc>
                <a:spcPct val="150000"/>
              </a:lnSpc>
              <a:spcBef>
                <a:spcPct val="0"/>
              </a:spcBef>
              <a:spcAft>
                <a:spcPct val="0"/>
              </a:spcAft>
            </a:pPr>
            <a:r>
              <a:rPr lang="el-GR" b="1" i="1" u="sng" dirty="0">
                <a:solidFill>
                  <a:prstClr val="black"/>
                </a:solidFill>
                <a:latin typeface="Times New Roman" pitchFamily="18" charset="0"/>
              </a:rPr>
              <a:t>Περιορισμοί: </a:t>
            </a:r>
            <a:r>
              <a:rPr lang="el-GR" dirty="0">
                <a:solidFill>
                  <a:prstClr val="black"/>
                </a:solidFill>
                <a:latin typeface="Times New Roman" pitchFamily="18" charset="0"/>
              </a:rPr>
              <a:t>Μικρό δείγμα • Πιλοτικός χαρακτήρας • Έλλειψη ομάδας ελέγχου</a:t>
            </a:r>
          </a:p>
        </p:txBody>
      </p:sp>
    </p:spTree>
    <p:extLst>
      <p:ext uri="{BB962C8B-B14F-4D97-AF65-F5344CB8AC3E}">
        <p14:creationId xmlns:p14="http://schemas.microsoft.com/office/powerpoint/2010/main" val="1458931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72"/>
            <a:ext cx="12192000" cy="6858000"/>
          </a:xfrm>
          <a:prstGeom prst="rect">
            <a:avLst/>
          </a:prstGeom>
        </p:spPr>
      </p:pic>
      <p:sp>
        <p:nvSpPr>
          <p:cNvPr id="4" name="TextBox 3"/>
          <p:cNvSpPr txBox="1"/>
          <p:nvPr/>
        </p:nvSpPr>
        <p:spPr>
          <a:xfrm>
            <a:off x="3896744" y="1111531"/>
            <a:ext cx="3825856"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ΣΥΝΕΙΣΦΟΡΑ ΔΙΠΛΩΜΑΤΙΚΗΣ</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2475345" y="1767007"/>
            <a:ext cx="6668655" cy="2862322"/>
          </a:xfrm>
          <a:prstGeom prst="rect">
            <a:avLst/>
          </a:prstGeom>
        </p:spPr>
        <p:txBody>
          <a:bodyPr wrap="square">
            <a:spAutoFit/>
          </a:bodyPr>
          <a:lstStyle/>
          <a:p>
            <a:pPr lvl="0" algn="just" fontAlgn="base">
              <a:lnSpc>
                <a:spcPct val="150000"/>
              </a:lnSpc>
              <a:spcBef>
                <a:spcPct val="0"/>
              </a:spcBef>
              <a:spcAft>
                <a:spcPct val="0"/>
              </a:spcAft>
            </a:pPr>
            <a:r>
              <a:rPr lang="el-GR" sz="2000" dirty="0">
                <a:solidFill>
                  <a:prstClr val="black"/>
                </a:solidFill>
                <a:latin typeface="Times New Roman" pitchFamily="18" charset="0"/>
              </a:rPr>
              <a:t>Η εργασία προσφέρει μια ολοκληρωμένη και συστηματική προσέγγιση στο θέμα της ψηφιακής διδασκαλίας της λογοτεχνίας, συνδυάζοντας θεωρητική τεκμηρίωση, μεθοδολογική αυστηρότητα και πρακτική εφαρμογή, με στόχο τη συμβολή στην ανάπτυξη αποτελεσματικών εκπαιδευτικών πρακτικών στη σύγχρονη ψηφιακή εποχή</a:t>
            </a:r>
          </a:p>
        </p:txBody>
      </p:sp>
    </p:spTree>
    <p:extLst>
      <p:ext uri="{BB962C8B-B14F-4D97-AF65-F5344CB8AC3E}">
        <p14:creationId xmlns:p14="http://schemas.microsoft.com/office/powerpoint/2010/main" val="6424532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72"/>
            <a:ext cx="12192000" cy="6858000"/>
          </a:xfrm>
          <a:prstGeom prst="rect">
            <a:avLst/>
          </a:prstGeom>
        </p:spPr>
      </p:pic>
      <p:sp>
        <p:nvSpPr>
          <p:cNvPr id="4" name="TextBox 3"/>
          <p:cNvSpPr txBox="1"/>
          <p:nvPr/>
        </p:nvSpPr>
        <p:spPr>
          <a:xfrm>
            <a:off x="3746670" y="680456"/>
            <a:ext cx="4499180"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ΑΠΟΤΕΛΕΣΜΑΤΑ-ΚΥΡΙΑ ΕΥΡΗΜΑΤΑ</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4154984"/>
          </a:xfrm>
          <a:prstGeom prst="rect">
            <a:avLst/>
          </a:prstGeom>
        </p:spPr>
        <p:txBody>
          <a:bodyPr wrap="square">
            <a:spAutoFit/>
          </a:bodyPr>
          <a:lstStyle/>
          <a:p>
            <a:pPr lvl="0" algn="ctr" fontAlgn="base">
              <a:lnSpc>
                <a:spcPct val="150000"/>
              </a:lnSpc>
              <a:spcBef>
                <a:spcPct val="0"/>
              </a:spcBef>
              <a:spcAft>
                <a:spcPct val="0"/>
              </a:spcAft>
            </a:pPr>
            <a:r>
              <a:rPr lang="el-GR" sz="1600" b="1" i="1" u="sng" dirty="0">
                <a:solidFill>
                  <a:prstClr val="black"/>
                </a:solidFill>
                <a:effectLst>
                  <a:outerShdw blurRad="38100" dist="38100" dir="2700000" algn="tl">
                    <a:srgbClr val="000000">
                      <a:alpha val="43137"/>
                    </a:srgbClr>
                  </a:outerShdw>
                </a:effectLst>
                <a:latin typeface="Times New Roman" pitchFamily="18" charset="0"/>
              </a:rPr>
              <a:t>Ερευνητικό Ερώτημα 1: Συμμόρφωση με Αρχές </a:t>
            </a:r>
            <a:r>
              <a:rPr lang="el-GR" sz="1600" b="1" i="1" u="sng" dirty="0" err="1" smtClean="0">
                <a:solidFill>
                  <a:prstClr val="black"/>
                </a:solidFill>
                <a:effectLst>
                  <a:outerShdw blurRad="38100" dist="38100" dir="2700000" algn="tl">
                    <a:srgbClr val="000000">
                      <a:alpha val="43137"/>
                    </a:srgbClr>
                  </a:outerShdw>
                </a:effectLst>
                <a:latin typeface="Times New Roman" pitchFamily="18" charset="0"/>
              </a:rPr>
              <a:t>ΕξΑΕ</a:t>
            </a:r>
            <a:endParaRPr lang="el-GR" sz="1600" b="1" i="1" u="sng" dirty="0" smtClean="0">
              <a:solidFill>
                <a:prstClr val="black"/>
              </a:solidFill>
              <a:effectLst>
                <a:outerShdw blurRad="38100" dist="38100" dir="2700000" algn="tl">
                  <a:srgbClr val="000000">
                    <a:alpha val="43137"/>
                  </a:srgbClr>
                </a:outerShdw>
              </a:effectLst>
              <a:latin typeface="Times New Roman" pitchFamily="18" charset="0"/>
            </a:endParaRPr>
          </a:p>
          <a:p>
            <a:pPr lvl="0" algn="ctr" fontAlgn="base">
              <a:lnSpc>
                <a:spcPct val="150000"/>
              </a:lnSpc>
              <a:spcBef>
                <a:spcPct val="0"/>
              </a:spcBef>
              <a:spcAft>
                <a:spcPct val="0"/>
              </a:spcAft>
            </a:pPr>
            <a:endParaRPr lang="el-GR" sz="1600" b="1" i="1" u="sng" dirty="0">
              <a:solidFill>
                <a:prstClr val="black"/>
              </a:solidFill>
              <a:effectLst>
                <a:outerShdw blurRad="38100" dist="38100" dir="2700000" algn="tl">
                  <a:srgbClr val="000000">
                    <a:alpha val="43137"/>
                  </a:srgbClr>
                </a:outerShdw>
              </a:effectLst>
              <a:latin typeface="Times New Roman" pitchFamily="18" charset="0"/>
            </a:endParaRPr>
          </a:p>
          <a:p>
            <a:pPr lvl="0" algn="just" fontAlgn="base">
              <a:lnSpc>
                <a:spcPct val="150000"/>
              </a:lnSpc>
              <a:spcBef>
                <a:spcPct val="0"/>
              </a:spcBef>
              <a:spcAft>
                <a:spcPct val="0"/>
              </a:spcAft>
            </a:pPr>
            <a:r>
              <a:rPr lang="el-GR" sz="1600" b="1" i="1" u="sng" dirty="0">
                <a:solidFill>
                  <a:prstClr val="black"/>
                </a:solidFill>
                <a:latin typeface="Times New Roman" pitchFamily="18" charset="0"/>
              </a:rPr>
              <a:t>Επιστημονική Συνοχή: </a:t>
            </a:r>
            <a:r>
              <a:rPr lang="el-GR" sz="1600" dirty="0">
                <a:solidFill>
                  <a:prstClr val="black"/>
                </a:solidFill>
                <a:latin typeface="Times New Roman" pitchFamily="18" charset="0"/>
              </a:rPr>
              <a:t>Υψηλή τεκμηρίωση, κριτική παρουσίαση εννοιών, πολλαπλές </a:t>
            </a:r>
            <a:r>
              <a:rPr lang="el-GR" sz="1600" dirty="0" smtClean="0">
                <a:solidFill>
                  <a:prstClr val="black"/>
                </a:solidFill>
                <a:latin typeface="Times New Roman" pitchFamily="18" charset="0"/>
              </a:rPr>
              <a:t>πηγές</a:t>
            </a: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b="1" i="1" u="sng" dirty="0">
                <a:solidFill>
                  <a:prstClr val="black"/>
                </a:solidFill>
                <a:latin typeface="Times New Roman" pitchFamily="18" charset="0"/>
              </a:rPr>
              <a:t>Απλή Παρουσίαση: </a:t>
            </a:r>
            <a:r>
              <a:rPr lang="el-GR" sz="1600" dirty="0">
                <a:solidFill>
                  <a:prstClr val="black"/>
                </a:solidFill>
                <a:latin typeface="Times New Roman" pitchFamily="18" charset="0"/>
              </a:rPr>
              <a:t>Φιλικός λόγος, β΄ πρόσωπο, καθαρή τυπογραφία, αποφυγή </a:t>
            </a:r>
            <a:r>
              <a:rPr lang="el-GR" sz="1600" dirty="0" smtClean="0">
                <a:solidFill>
                  <a:prstClr val="black"/>
                </a:solidFill>
                <a:latin typeface="Times New Roman" pitchFamily="18" charset="0"/>
              </a:rPr>
              <a:t>υπερφόρτωσης</a:t>
            </a: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b="1" i="1" u="sng" dirty="0">
                <a:solidFill>
                  <a:prstClr val="black"/>
                </a:solidFill>
                <a:latin typeface="Times New Roman" pitchFamily="18" charset="0"/>
              </a:rPr>
              <a:t>Ευχρηστία: </a:t>
            </a:r>
            <a:r>
              <a:rPr lang="el-GR" sz="1600" dirty="0">
                <a:solidFill>
                  <a:prstClr val="black"/>
                </a:solidFill>
                <a:latin typeface="Times New Roman" pitchFamily="18" charset="0"/>
              </a:rPr>
              <a:t>Διαισθητική πλοήγηση, σαφής ιεραρχία, γρήγορη πρόσβαση, λειτουργικοί </a:t>
            </a:r>
            <a:r>
              <a:rPr lang="el-GR" sz="1600" dirty="0" err="1" smtClean="0">
                <a:solidFill>
                  <a:prstClr val="black"/>
                </a:solidFill>
                <a:latin typeface="Times New Roman" pitchFamily="18" charset="0"/>
              </a:rPr>
              <a:t>υπερσύνδεσμοι</a:t>
            </a: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b="1" i="1" u="sng" dirty="0">
                <a:solidFill>
                  <a:prstClr val="black"/>
                </a:solidFill>
                <a:latin typeface="Times New Roman" pitchFamily="18" charset="0"/>
              </a:rPr>
              <a:t>Καθοδήγηση Εκπαιδευόμενου</a:t>
            </a:r>
            <a:r>
              <a:rPr lang="el-GR" sz="1600" dirty="0">
                <a:solidFill>
                  <a:prstClr val="black"/>
                </a:solidFill>
                <a:latin typeface="Times New Roman" pitchFamily="18" charset="0"/>
              </a:rPr>
              <a:t>: Σαφείς οδηγίες, σημάνσεις, επεξηγηματικά σχόλια, δομημένη </a:t>
            </a:r>
            <a:r>
              <a:rPr lang="el-GR" sz="1600" dirty="0" smtClean="0">
                <a:solidFill>
                  <a:prstClr val="black"/>
                </a:solidFill>
                <a:latin typeface="Times New Roman" pitchFamily="18" charset="0"/>
              </a:rPr>
              <a:t>υποστήριξη</a:t>
            </a: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b="1" i="1" u="sng" dirty="0">
                <a:solidFill>
                  <a:prstClr val="black"/>
                </a:solidFill>
                <a:latin typeface="Times New Roman" pitchFamily="18" charset="0"/>
              </a:rPr>
              <a:t>Αλληλεπίδραση: </a:t>
            </a:r>
            <a:r>
              <a:rPr lang="el-GR" sz="1600" dirty="0" err="1">
                <a:solidFill>
                  <a:prstClr val="black"/>
                </a:solidFill>
                <a:latin typeface="Times New Roman" pitchFamily="18" charset="0"/>
              </a:rPr>
              <a:t>Διαδραστικά</a:t>
            </a:r>
            <a:r>
              <a:rPr lang="el-GR" sz="1600" dirty="0">
                <a:solidFill>
                  <a:prstClr val="black"/>
                </a:solidFill>
                <a:latin typeface="Times New Roman" pitchFamily="18" charset="0"/>
              </a:rPr>
              <a:t> στοιχεία, πολυμέσα (βίντεο, εικόνες, ήχος), ενεργή </a:t>
            </a:r>
            <a:r>
              <a:rPr lang="el-GR" sz="1600" dirty="0" smtClean="0">
                <a:solidFill>
                  <a:prstClr val="black"/>
                </a:solidFill>
                <a:latin typeface="Times New Roman" pitchFamily="18" charset="0"/>
              </a:rPr>
              <a:t>εμπλοκή</a:t>
            </a: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b="1" i="1" u="sng" dirty="0" err="1">
                <a:solidFill>
                  <a:prstClr val="black"/>
                </a:solidFill>
                <a:latin typeface="Times New Roman" pitchFamily="18" charset="0"/>
              </a:rPr>
              <a:t>Αναστοχασμός</a:t>
            </a:r>
            <a:r>
              <a:rPr lang="el-GR" sz="1600" b="1" i="1" u="sng" dirty="0">
                <a:solidFill>
                  <a:prstClr val="black"/>
                </a:solidFill>
                <a:latin typeface="Times New Roman" pitchFamily="18" charset="0"/>
              </a:rPr>
              <a:t>: </a:t>
            </a:r>
            <a:r>
              <a:rPr lang="el-GR" sz="1600" dirty="0" err="1">
                <a:solidFill>
                  <a:prstClr val="black"/>
                </a:solidFill>
                <a:latin typeface="Times New Roman" pitchFamily="18" charset="0"/>
              </a:rPr>
              <a:t>Αυτοαξιολόγηση</a:t>
            </a:r>
            <a:r>
              <a:rPr lang="el-GR" sz="1600" dirty="0">
                <a:solidFill>
                  <a:prstClr val="black"/>
                </a:solidFill>
                <a:latin typeface="Times New Roman" pitchFamily="18" charset="0"/>
              </a:rPr>
              <a:t>, επαναφορά σε προηγούμενα, </a:t>
            </a:r>
            <a:r>
              <a:rPr lang="el-GR" sz="1600" dirty="0" err="1">
                <a:solidFill>
                  <a:prstClr val="black"/>
                </a:solidFill>
                <a:latin typeface="Times New Roman" pitchFamily="18" charset="0"/>
              </a:rPr>
              <a:t>μεταγνωστική</a:t>
            </a:r>
            <a:r>
              <a:rPr lang="el-GR" sz="1600" dirty="0">
                <a:solidFill>
                  <a:prstClr val="black"/>
                </a:solidFill>
                <a:latin typeface="Times New Roman" pitchFamily="18" charset="0"/>
              </a:rPr>
              <a:t> </a:t>
            </a:r>
            <a:r>
              <a:rPr lang="el-GR" sz="1600" dirty="0" smtClean="0">
                <a:solidFill>
                  <a:prstClr val="black"/>
                </a:solidFill>
                <a:latin typeface="Times New Roman" pitchFamily="18" charset="0"/>
              </a:rPr>
              <a:t>επίγνωση</a:t>
            </a: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b="1" i="1" u="sng" dirty="0">
                <a:solidFill>
                  <a:prstClr val="black"/>
                </a:solidFill>
                <a:latin typeface="Times New Roman" pitchFamily="18" charset="0"/>
              </a:rPr>
              <a:t>Σκοπός &amp; Στόχοι: </a:t>
            </a:r>
            <a:r>
              <a:rPr lang="el-GR" sz="1600" dirty="0">
                <a:solidFill>
                  <a:prstClr val="black"/>
                </a:solidFill>
                <a:latin typeface="Times New Roman" pitchFamily="18" charset="0"/>
              </a:rPr>
              <a:t>Σαφείς, ευθυγραμμισμένοι με ΝΠΣ, </a:t>
            </a:r>
            <a:r>
              <a:rPr lang="el-GR" sz="1600" dirty="0" smtClean="0">
                <a:solidFill>
                  <a:prstClr val="black"/>
                </a:solidFill>
                <a:latin typeface="Times New Roman" pitchFamily="18" charset="0"/>
              </a:rPr>
              <a:t>επιτεύξιμοι</a:t>
            </a: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b="1" i="1" u="sng" dirty="0">
                <a:solidFill>
                  <a:prstClr val="black"/>
                </a:solidFill>
                <a:latin typeface="Times New Roman" pitchFamily="18" charset="0"/>
              </a:rPr>
              <a:t>Συμπέρασμα</a:t>
            </a:r>
            <a:r>
              <a:rPr lang="el-GR" sz="1600" b="1" i="1" dirty="0">
                <a:solidFill>
                  <a:prstClr val="black"/>
                </a:solidFill>
                <a:latin typeface="Times New Roman" pitchFamily="18" charset="0"/>
              </a:rPr>
              <a:t>: </a:t>
            </a:r>
            <a:r>
              <a:rPr lang="el-GR" sz="1600" dirty="0">
                <a:solidFill>
                  <a:prstClr val="black"/>
                </a:solidFill>
                <a:latin typeface="Times New Roman" pitchFamily="18" charset="0"/>
              </a:rPr>
              <a:t>Πλήρης συμμόρφωση με αρχές </a:t>
            </a:r>
            <a:r>
              <a:rPr lang="el-GR" sz="1600" dirty="0" err="1">
                <a:solidFill>
                  <a:prstClr val="black"/>
                </a:solidFill>
                <a:latin typeface="Times New Roman" pitchFamily="18" charset="0"/>
              </a:rPr>
              <a:t>ΕξΑΕ</a:t>
            </a:r>
            <a:endParaRPr lang="el-GR" sz="1600" dirty="0">
              <a:solidFill>
                <a:prstClr val="black"/>
              </a:solidFill>
              <a:latin typeface="Times New Roman" pitchFamily="18" charset="0"/>
            </a:endParaRPr>
          </a:p>
        </p:txBody>
      </p:sp>
    </p:spTree>
    <p:extLst>
      <p:ext uri="{BB962C8B-B14F-4D97-AF65-F5344CB8AC3E}">
        <p14:creationId xmlns:p14="http://schemas.microsoft.com/office/powerpoint/2010/main" val="42496731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16618"/>
          </a:xfrm>
          <a:prstGeom prst="rect">
            <a:avLst/>
          </a:prstGeom>
        </p:spPr>
      </p:pic>
      <p:sp>
        <p:nvSpPr>
          <p:cNvPr id="4" name="TextBox 3"/>
          <p:cNvSpPr txBox="1"/>
          <p:nvPr/>
        </p:nvSpPr>
        <p:spPr>
          <a:xfrm>
            <a:off x="3746670" y="680456"/>
            <a:ext cx="4499180"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ΑΠΟΤΕΛΕΣΜΑΤΑ-ΚΥΡΙΑ ΕΥΡΗΜΑΤΑ</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5262979"/>
          </a:xfrm>
          <a:prstGeom prst="rect">
            <a:avLst/>
          </a:prstGeom>
        </p:spPr>
        <p:txBody>
          <a:bodyPr wrap="square">
            <a:spAutoFit/>
          </a:bodyPr>
          <a:lstStyle/>
          <a:p>
            <a:pPr lvl="0" algn="ctr" fontAlgn="base">
              <a:lnSpc>
                <a:spcPct val="150000"/>
              </a:lnSpc>
              <a:spcBef>
                <a:spcPct val="0"/>
              </a:spcBef>
              <a:spcAft>
                <a:spcPct val="0"/>
              </a:spcAft>
            </a:pPr>
            <a:r>
              <a:rPr lang="el-GR" sz="1600" b="1" i="1" u="sng" dirty="0">
                <a:solidFill>
                  <a:prstClr val="black"/>
                </a:solidFill>
                <a:effectLst>
                  <a:outerShdw blurRad="38100" dist="38100" dir="2700000" algn="tl">
                    <a:srgbClr val="000000">
                      <a:alpha val="43137"/>
                    </a:srgbClr>
                  </a:outerShdw>
                </a:effectLst>
                <a:latin typeface="Times New Roman" pitchFamily="18" charset="0"/>
              </a:rPr>
              <a:t>Ερευνητικό Ερώτημα 2: Συμμόρφωση με Αρχές </a:t>
            </a:r>
            <a:r>
              <a:rPr lang="el-GR" sz="1600" b="1" i="1" u="sng" dirty="0" err="1">
                <a:solidFill>
                  <a:prstClr val="black"/>
                </a:solidFill>
                <a:effectLst>
                  <a:outerShdw blurRad="38100" dist="38100" dir="2700000" algn="tl">
                    <a:srgbClr val="000000">
                      <a:alpha val="43137"/>
                    </a:srgbClr>
                  </a:outerShdw>
                </a:effectLst>
                <a:latin typeface="Times New Roman" pitchFamily="18" charset="0"/>
              </a:rPr>
              <a:t>Πολυμεσικής</a:t>
            </a:r>
            <a:r>
              <a:rPr lang="el-GR" sz="1600" b="1" i="1" u="sng" dirty="0">
                <a:solidFill>
                  <a:prstClr val="black"/>
                </a:solidFill>
                <a:effectLst>
                  <a:outerShdw blurRad="38100" dist="38100" dir="2700000" algn="tl">
                    <a:srgbClr val="000000">
                      <a:alpha val="43137"/>
                    </a:srgbClr>
                  </a:outerShdw>
                </a:effectLst>
                <a:latin typeface="Times New Roman" pitchFamily="18" charset="0"/>
              </a:rPr>
              <a:t> Μάθησης (</a:t>
            </a:r>
            <a:r>
              <a:rPr lang="el-GR" sz="1600" b="1" i="1" u="sng" dirty="0" err="1">
                <a:solidFill>
                  <a:prstClr val="black"/>
                </a:solidFill>
                <a:effectLst>
                  <a:outerShdw blurRad="38100" dist="38100" dir="2700000" algn="tl">
                    <a:srgbClr val="000000">
                      <a:alpha val="43137"/>
                    </a:srgbClr>
                  </a:outerShdw>
                </a:effectLst>
                <a:latin typeface="Times New Roman" pitchFamily="18" charset="0"/>
              </a:rPr>
              <a:t>Mayer</a:t>
            </a:r>
            <a:r>
              <a:rPr lang="el-GR" sz="1600" b="1" i="1" u="sng" dirty="0">
                <a:solidFill>
                  <a:prstClr val="black"/>
                </a:solidFill>
                <a:effectLst>
                  <a:outerShdw blurRad="38100" dist="38100" dir="2700000" algn="tl">
                    <a:srgbClr val="000000">
                      <a:alpha val="43137"/>
                    </a:srgbClr>
                  </a:outerShdw>
                </a:effectLst>
                <a:latin typeface="Times New Roman" pitchFamily="18" charset="0"/>
              </a:rPr>
              <a:t>)</a:t>
            </a: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err="1" smtClean="0">
                <a:solidFill>
                  <a:prstClr val="black"/>
                </a:solidFill>
                <a:latin typeface="Times New Roman" pitchFamily="18" charset="0"/>
              </a:rPr>
              <a:t>Πολυμεσικότητα</a:t>
            </a:r>
            <a:r>
              <a:rPr lang="el-GR" sz="1600" b="1" dirty="0" smtClean="0">
                <a:solidFill>
                  <a:prstClr val="black"/>
                </a:solidFill>
                <a:latin typeface="Times New Roman" pitchFamily="18" charset="0"/>
              </a:rPr>
              <a:t>/</a:t>
            </a:r>
            <a:r>
              <a:rPr lang="el-GR" sz="1600" b="1" dirty="0" err="1" smtClean="0">
                <a:solidFill>
                  <a:prstClr val="black"/>
                </a:solidFill>
                <a:latin typeface="Times New Roman" pitchFamily="18" charset="0"/>
              </a:rPr>
              <a:t>Πολυτροπικότητα</a:t>
            </a:r>
            <a:r>
              <a:rPr lang="el-GR" sz="1600" dirty="0">
                <a:solidFill>
                  <a:prstClr val="black"/>
                </a:solidFill>
                <a:latin typeface="Times New Roman" pitchFamily="18" charset="0"/>
              </a:rPr>
              <a:t>: Αρμονικός συνδυασμός εικόνων, ήχου, βίντεο, </a:t>
            </a:r>
            <a:r>
              <a:rPr lang="el-GR" sz="1600" dirty="0" smtClean="0">
                <a:solidFill>
                  <a:prstClr val="black"/>
                </a:solidFill>
                <a:latin typeface="Times New Roman" pitchFamily="18" charset="0"/>
              </a:rPr>
              <a:t>κειμένου</a:t>
            </a: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a:solidFill>
                  <a:prstClr val="black"/>
                </a:solidFill>
                <a:latin typeface="Times New Roman" pitchFamily="18" charset="0"/>
              </a:rPr>
              <a:t>Συνοχή</a:t>
            </a:r>
            <a:r>
              <a:rPr lang="el-GR" sz="1600" dirty="0">
                <a:solidFill>
                  <a:prstClr val="black"/>
                </a:solidFill>
                <a:latin typeface="Times New Roman" pitchFamily="18" charset="0"/>
              </a:rPr>
              <a:t>: Καθαρό, </a:t>
            </a:r>
            <a:r>
              <a:rPr lang="el-GR" sz="1600" dirty="0" err="1">
                <a:solidFill>
                  <a:prstClr val="black"/>
                </a:solidFill>
                <a:latin typeface="Times New Roman" pitchFamily="18" charset="0"/>
              </a:rPr>
              <a:t>στοχευμένο</a:t>
            </a:r>
            <a:r>
              <a:rPr lang="el-GR" sz="1600" dirty="0">
                <a:solidFill>
                  <a:prstClr val="black"/>
                </a:solidFill>
                <a:latin typeface="Times New Roman" pitchFamily="18" charset="0"/>
              </a:rPr>
              <a:t> υλικό χωρίς περιττές πληροφορίες</a:t>
            </a: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a:solidFill>
                  <a:prstClr val="black"/>
                </a:solidFill>
                <a:latin typeface="Times New Roman" pitchFamily="18" charset="0"/>
              </a:rPr>
              <a:t>Χωρική/Χρονική Εγγύτητα</a:t>
            </a:r>
            <a:r>
              <a:rPr lang="el-GR" sz="1600" dirty="0">
                <a:solidFill>
                  <a:prstClr val="black"/>
                </a:solidFill>
                <a:latin typeface="Times New Roman" pitchFamily="18" charset="0"/>
              </a:rPr>
              <a:t>: Πληροφορία </a:t>
            </a:r>
            <a:r>
              <a:rPr lang="el-GR" sz="1600" dirty="0" err="1">
                <a:solidFill>
                  <a:prstClr val="black"/>
                </a:solidFill>
                <a:latin typeface="Times New Roman" pitchFamily="18" charset="0"/>
              </a:rPr>
              <a:t>τμηματοποιημένη</a:t>
            </a:r>
            <a:r>
              <a:rPr lang="el-GR" sz="1600" dirty="0">
                <a:solidFill>
                  <a:prstClr val="black"/>
                </a:solidFill>
                <a:latin typeface="Times New Roman" pitchFamily="18" charset="0"/>
              </a:rPr>
              <a:t>, συναφή στοιχεία κοντά</a:t>
            </a: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a:solidFill>
                  <a:prstClr val="black"/>
                </a:solidFill>
                <a:latin typeface="Times New Roman" pitchFamily="18" charset="0"/>
              </a:rPr>
              <a:t>Σημασιολογική Συνέπεια</a:t>
            </a:r>
            <a:r>
              <a:rPr lang="el-GR" sz="1600" dirty="0">
                <a:solidFill>
                  <a:prstClr val="black"/>
                </a:solidFill>
                <a:latin typeface="Times New Roman" pitchFamily="18" charset="0"/>
              </a:rPr>
              <a:t>: Όλα τα οπτικά σχετίζονται με περιεχόμενο</a:t>
            </a: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err="1">
                <a:solidFill>
                  <a:prstClr val="black"/>
                </a:solidFill>
                <a:latin typeface="Times New Roman" pitchFamily="18" charset="0"/>
              </a:rPr>
              <a:t>Τροπικότητα</a:t>
            </a:r>
            <a:r>
              <a:rPr lang="el-GR" sz="1600" dirty="0">
                <a:solidFill>
                  <a:prstClr val="black"/>
                </a:solidFill>
                <a:latin typeface="Times New Roman" pitchFamily="18" charset="0"/>
              </a:rPr>
              <a:t>: Ταυτόχρονη χρήση αφήγησης και εικόνας</a:t>
            </a: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a:solidFill>
                  <a:prstClr val="black"/>
                </a:solidFill>
                <a:latin typeface="Times New Roman" pitchFamily="18" charset="0"/>
              </a:rPr>
              <a:t>Σήμανση</a:t>
            </a:r>
            <a:r>
              <a:rPr lang="el-GR" sz="1600" dirty="0">
                <a:solidFill>
                  <a:prstClr val="black"/>
                </a:solidFill>
                <a:latin typeface="Times New Roman" pitchFamily="18" charset="0"/>
              </a:rPr>
              <a:t>: Κατευθύνσεις για προσοχή στα κρίσιμα </a:t>
            </a:r>
            <a:r>
              <a:rPr lang="el-GR" sz="1600" dirty="0" smtClean="0">
                <a:solidFill>
                  <a:prstClr val="black"/>
                </a:solidFill>
                <a:latin typeface="Times New Roman" pitchFamily="18" charset="0"/>
              </a:rPr>
              <a:t>σημεία</a:t>
            </a:r>
          </a:p>
          <a:p>
            <a:pPr lvl="0" algn="just" fontAlgn="base">
              <a:lnSpc>
                <a:spcPct val="150000"/>
              </a:lnSpc>
              <a:spcBef>
                <a:spcPct val="0"/>
              </a:spcBef>
              <a:spcAft>
                <a:spcPct val="0"/>
              </a:spcAft>
            </a:pPr>
            <a:r>
              <a:rPr lang="el-GR" sz="1600" dirty="0">
                <a:solidFill>
                  <a:prstClr val="black"/>
                </a:solidFill>
                <a:latin typeface="Times New Roman" pitchFamily="18" charset="0"/>
              </a:rPr>
              <a:t>✓ </a:t>
            </a:r>
            <a:r>
              <a:rPr lang="el-GR" sz="1600" b="1" dirty="0" smtClean="0">
                <a:solidFill>
                  <a:prstClr val="black"/>
                </a:solidFill>
                <a:latin typeface="Times New Roman" pitchFamily="18" charset="0"/>
              </a:rPr>
              <a:t>Αρχή της Τμηματοποίησης</a:t>
            </a:r>
          </a:p>
          <a:p>
            <a:pPr lvl="0" algn="just" fontAlgn="base">
              <a:lnSpc>
                <a:spcPct val="150000"/>
              </a:lnSpc>
              <a:spcBef>
                <a:spcPct val="0"/>
              </a:spcBef>
              <a:spcAft>
                <a:spcPct val="0"/>
              </a:spcAft>
            </a:pPr>
            <a:r>
              <a:rPr lang="el-GR" sz="1600" b="1" dirty="0">
                <a:solidFill>
                  <a:prstClr val="black"/>
                </a:solidFill>
                <a:latin typeface="Times New Roman" pitchFamily="18" charset="0"/>
              </a:rPr>
              <a:t>✓ </a:t>
            </a:r>
            <a:r>
              <a:rPr lang="el-GR" sz="1600" b="1" dirty="0" smtClean="0">
                <a:solidFill>
                  <a:prstClr val="black"/>
                </a:solidFill>
                <a:latin typeface="Times New Roman" pitchFamily="18" charset="0"/>
              </a:rPr>
              <a:t>Αρχή της φωνής/Αρχή της προσωποποίησης</a:t>
            </a:r>
          </a:p>
          <a:p>
            <a:pPr lvl="0" algn="just" fontAlgn="base">
              <a:lnSpc>
                <a:spcPct val="150000"/>
              </a:lnSpc>
              <a:spcBef>
                <a:spcPct val="0"/>
              </a:spcBef>
              <a:spcAft>
                <a:spcPct val="0"/>
              </a:spcAft>
            </a:pPr>
            <a:r>
              <a:rPr lang="el-GR" sz="1600" b="1" dirty="0">
                <a:solidFill>
                  <a:prstClr val="black"/>
                </a:solidFill>
                <a:latin typeface="Times New Roman" pitchFamily="18" charset="0"/>
              </a:rPr>
              <a:t>✓ </a:t>
            </a:r>
            <a:r>
              <a:rPr lang="el-GR" sz="1600" b="1" dirty="0" smtClean="0">
                <a:solidFill>
                  <a:prstClr val="black"/>
                </a:solidFill>
                <a:latin typeface="Times New Roman" pitchFamily="18" charset="0"/>
              </a:rPr>
              <a:t>Αρχή της εικόνας</a:t>
            </a:r>
          </a:p>
          <a:p>
            <a:pPr lvl="0" algn="just" fontAlgn="base">
              <a:lnSpc>
                <a:spcPct val="150000"/>
              </a:lnSpc>
              <a:spcBef>
                <a:spcPct val="0"/>
              </a:spcBef>
              <a:spcAft>
                <a:spcPct val="0"/>
              </a:spcAft>
            </a:pPr>
            <a:r>
              <a:rPr lang="el-GR" sz="1600" b="1" dirty="0">
                <a:solidFill>
                  <a:prstClr val="black"/>
                </a:solidFill>
                <a:latin typeface="Times New Roman" pitchFamily="18" charset="0"/>
              </a:rPr>
              <a:t>✓ </a:t>
            </a:r>
            <a:r>
              <a:rPr lang="el-GR" sz="1600" b="1" dirty="0" smtClean="0">
                <a:solidFill>
                  <a:prstClr val="black"/>
                </a:solidFill>
                <a:latin typeface="Times New Roman" pitchFamily="18" charset="0"/>
              </a:rPr>
              <a:t>Αρχή της προπαίδευσης</a:t>
            </a:r>
          </a:p>
          <a:p>
            <a:pPr lvl="0" algn="just" fontAlgn="base">
              <a:lnSpc>
                <a:spcPct val="150000"/>
              </a:lnSpc>
              <a:spcBef>
                <a:spcPct val="0"/>
              </a:spcBef>
              <a:spcAft>
                <a:spcPct val="0"/>
              </a:spcAft>
            </a:pPr>
            <a:endParaRPr lang="el-GR" sz="1600" b="1" dirty="0">
              <a:solidFill>
                <a:prstClr val="black"/>
              </a:solidFill>
              <a:latin typeface="Times New Roman" pitchFamily="18" charset="0"/>
            </a:endParaRPr>
          </a:p>
          <a:p>
            <a:pPr lvl="0" algn="just" fontAlgn="base">
              <a:lnSpc>
                <a:spcPct val="150000"/>
              </a:lnSpc>
              <a:spcBef>
                <a:spcPct val="0"/>
              </a:spcBef>
              <a:spcAft>
                <a:spcPct val="0"/>
              </a:spcAft>
            </a:pPr>
            <a:r>
              <a:rPr lang="el-GR" sz="1600" b="1" i="1" u="sng" dirty="0">
                <a:solidFill>
                  <a:prstClr val="black"/>
                </a:solidFill>
                <a:latin typeface="Times New Roman" pitchFamily="18" charset="0"/>
              </a:rPr>
              <a:t>Συμπέρασμα: </a:t>
            </a:r>
            <a:r>
              <a:rPr lang="el-GR" sz="1600" dirty="0">
                <a:solidFill>
                  <a:prstClr val="black"/>
                </a:solidFill>
                <a:latin typeface="Times New Roman" pitchFamily="18" charset="0"/>
              </a:rPr>
              <a:t>Πλήρης ευθυγράμμιση με </a:t>
            </a:r>
            <a:r>
              <a:rPr lang="el-GR" sz="1600" dirty="0" err="1">
                <a:solidFill>
                  <a:prstClr val="black"/>
                </a:solidFill>
                <a:latin typeface="Times New Roman" pitchFamily="18" charset="0"/>
              </a:rPr>
              <a:t>πολυμεσικές</a:t>
            </a:r>
            <a:r>
              <a:rPr lang="el-GR" sz="1600" dirty="0">
                <a:solidFill>
                  <a:prstClr val="black"/>
                </a:solidFill>
                <a:latin typeface="Times New Roman" pitchFamily="18" charset="0"/>
              </a:rPr>
              <a:t> αρχές </a:t>
            </a:r>
            <a:r>
              <a:rPr lang="el-GR" sz="1600" dirty="0" err="1">
                <a:solidFill>
                  <a:prstClr val="black"/>
                </a:solidFill>
                <a:latin typeface="Times New Roman" pitchFamily="18" charset="0"/>
              </a:rPr>
              <a:t>Mayer</a:t>
            </a:r>
            <a:r>
              <a:rPr lang="el-GR" sz="1600" dirty="0">
                <a:solidFill>
                  <a:prstClr val="black"/>
                </a:solidFill>
                <a:latin typeface="Times New Roman" pitchFamily="18" charset="0"/>
              </a:rPr>
              <a:t> • Ενίσχυση γνωστικής και συναισθηματικής </a:t>
            </a:r>
            <a:r>
              <a:rPr lang="el-GR" sz="1600" dirty="0" smtClean="0">
                <a:solidFill>
                  <a:prstClr val="black"/>
                </a:solidFill>
                <a:latin typeface="Times New Roman" pitchFamily="18" charset="0"/>
              </a:rPr>
              <a:t>διάστασης στη μελέτη της Λογοτεχνίας</a:t>
            </a:r>
            <a:endParaRPr lang="el-GR" sz="1600" dirty="0">
              <a:solidFill>
                <a:prstClr val="black"/>
              </a:solidFill>
              <a:latin typeface="Times New Roman" pitchFamily="18" charset="0"/>
            </a:endParaRPr>
          </a:p>
        </p:txBody>
      </p:sp>
    </p:spTree>
    <p:extLst>
      <p:ext uri="{BB962C8B-B14F-4D97-AF65-F5344CB8AC3E}">
        <p14:creationId xmlns:p14="http://schemas.microsoft.com/office/powerpoint/2010/main" val="9227670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746670" y="680456"/>
            <a:ext cx="4499180"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ΑΠΟΤΕΛΕΣΜΑΤΑ-ΚΥΡΙΑ ΕΥΡΗΜΑΤΑ</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062183" y="1240534"/>
            <a:ext cx="10252362" cy="4939814"/>
          </a:xfrm>
          <a:prstGeom prst="rect">
            <a:avLst/>
          </a:prstGeom>
        </p:spPr>
        <p:txBody>
          <a:bodyPr wrap="square">
            <a:spAutoFit/>
          </a:bodyPr>
          <a:lstStyle/>
          <a:p>
            <a:pPr lvl="0" algn="ctr" fontAlgn="base">
              <a:lnSpc>
                <a:spcPct val="150000"/>
              </a:lnSpc>
              <a:spcBef>
                <a:spcPct val="0"/>
              </a:spcBef>
              <a:spcAft>
                <a:spcPct val="0"/>
              </a:spcAft>
            </a:pPr>
            <a:r>
              <a:rPr lang="el-GR" b="1" i="1" u="sng" dirty="0">
                <a:solidFill>
                  <a:prstClr val="black"/>
                </a:solidFill>
                <a:effectLst>
                  <a:outerShdw blurRad="38100" dist="38100" dir="2700000" algn="tl">
                    <a:srgbClr val="000000">
                      <a:alpha val="43137"/>
                    </a:srgbClr>
                  </a:outerShdw>
                </a:effectLst>
                <a:latin typeface="Times New Roman" pitchFamily="18" charset="0"/>
              </a:rPr>
              <a:t>Ερευνητικό Ερώτημα 3: Απόψεις Μαθητών (n=6)</a:t>
            </a:r>
          </a:p>
          <a:p>
            <a:pPr lvl="0" algn="just" fontAlgn="base">
              <a:lnSpc>
                <a:spcPct val="150000"/>
              </a:lnSpc>
              <a:spcBef>
                <a:spcPct val="0"/>
              </a:spcBef>
              <a:spcAft>
                <a:spcPct val="0"/>
              </a:spcAft>
            </a:pPr>
            <a:r>
              <a:rPr lang="el-GR" sz="1200" b="1" dirty="0" smtClean="0">
                <a:solidFill>
                  <a:prstClr val="black"/>
                </a:solidFill>
                <a:latin typeface="Times New Roman" pitchFamily="18" charset="0"/>
              </a:rPr>
              <a:t>Αλλαγή </a:t>
            </a:r>
            <a:r>
              <a:rPr lang="el-GR" sz="1200" b="1" dirty="0">
                <a:solidFill>
                  <a:prstClr val="black"/>
                </a:solidFill>
                <a:latin typeface="Times New Roman" pitchFamily="18" charset="0"/>
              </a:rPr>
              <a:t>Στάσεων</a:t>
            </a:r>
            <a:r>
              <a:rPr lang="el-GR" sz="1200" dirty="0">
                <a:solidFill>
                  <a:prstClr val="black"/>
                </a:solidFill>
                <a:latin typeface="Times New Roman" pitchFamily="18" charset="0"/>
              </a:rPr>
              <a:t>: Από «μονότονο» σε «ενδιαφέρον» • Βιωματική προσέγγιση της ποίησης</a:t>
            </a:r>
          </a:p>
          <a:p>
            <a:pPr lvl="0" algn="just" fontAlgn="base">
              <a:lnSpc>
                <a:spcPct val="150000"/>
              </a:lnSpc>
              <a:spcBef>
                <a:spcPct val="0"/>
              </a:spcBef>
              <a:spcAft>
                <a:spcPct val="0"/>
              </a:spcAft>
            </a:pPr>
            <a:r>
              <a:rPr lang="el-GR" sz="1200" b="1" dirty="0">
                <a:solidFill>
                  <a:prstClr val="black"/>
                </a:solidFill>
                <a:latin typeface="Times New Roman" pitchFamily="18" charset="0"/>
              </a:rPr>
              <a:t>Πρόσληψη Ποίησης</a:t>
            </a:r>
            <a:r>
              <a:rPr lang="el-GR" sz="1200" dirty="0">
                <a:solidFill>
                  <a:prstClr val="black"/>
                </a:solidFill>
                <a:latin typeface="Times New Roman" pitchFamily="18" charset="0"/>
              </a:rPr>
              <a:t>: Αναγνώριση συμβολισμών • Εντοπισμός τεχνικών • Ερμηνευτικές δεξιότητες</a:t>
            </a:r>
          </a:p>
          <a:p>
            <a:pPr lvl="0" algn="just" fontAlgn="base">
              <a:lnSpc>
                <a:spcPct val="150000"/>
              </a:lnSpc>
              <a:spcBef>
                <a:spcPct val="0"/>
              </a:spcBef>
              <a:spcAft>
                <a:spcPct val="0"/>
              </a:spcAft>
            </a:pPr>
            <a:r>
              <a:rPr lang="el-GR" sz="1200" b="1" dirty="0">
                <a:solidFill>
                  <a:prstClr val="black"/>
                </a:solidFill>
                <a:latin typeface="Times New Roman" pitchFamily="18" charset="0"/>
              </a:rPr>
              <a:t>Ψηφιακές Δεξιότητες</a:t>
            </a:r>
            <a:r>
              <a:rPr lang="el-GR" sz="1200" dirty="0">
                <a:solidFill>
                  <a:prstClr val="black"/>
                </a:solidFill>
                <a:latin typeface="Times New Roman" pitchFamily="18" charset="0"/>
              </a:rPr>
              <a:t>: Αναζήτηση πληροφοριών • Χρήση </a:t>
            </a:r>
            <a:r>
              <a:rPr lang="el-GR" sz="1200" dirty="0" err="1">
                <a:solidFill>
                  <a:prstClr val="black"/>
                </a:solidFill>
                <a:latin typeface="Times New Roman" pitchFamily="18" charset="0"/>
              </a:rPr>
              <a:t>forum</a:t>
            </a:r>
            <a:r>
              <a:rPr lang="el-GR" sz="1200" dirty="0">
                <a:solidFill>
                  <a:prstClr val="black"/>
                </a:solidFill>
                <a:latin typeface="Times New Roman" pitchFamily="18" charset="0"/>
              </a:rPr>
              <a:t>/</a:t>
            </a:r>
            <a:r>
              <a:rPr lang="el-GR" sz="1200" dirty="0" err="1">
                <a:solidFill>
                  <a:prstClr val="black"/>
                </a:solidFill>
                <a:latin typeface="Times New Roman" pitchFamily="18" charset="0"/>
              </a:rPr>
              <a:t>Padlet</a:t>
            </a:r>
            <a:r>
              <a:rPr lang="el-GR" sz="1200" dirty="0">
                <a:solidFill>
                  <a:prstClr val="black"/>
                </a:solidFill>
                <a:latin typeface="Times New Roman" pitchFamily="18" charset="0"/>
              </a:rPr>
              <a:t> • Δημιουργία παρουσιάσεων</a:t>
            </a:r>
          </a:p>
          <a:p>
            <a:pPr lvl="0" algn="just" fontAlgn="base">
              <a:lnSpc>
                <a:spcPct val="150000"/>
              </a:lnSpc>
              <a:spcBef>
                <a:spcPct val="0"/>
              </a:spcBef>
              <a:spcAft>
                <a:spcPct val="0"/>
              </a:spcAft>
            </a:pPr>
            <a:r>
              <a:rPr lang="el-GR" sz="1200" b="1" dirty="0">
                <a:solidFill>
                  <a:prstClr val="black"/>
                </a:solidFill>
                <a:latin typeface="Times New Roman" pitchFamily="18" charset="0"/>
              </a:rPr>
              <a:t>Εμπειρία Χρήσης</a:t>
            </a:r>
            <a:r>
              <a:rPr lang="el-GR" sz="1200" dirty="0">
                <a:solidFill>
                  <a:prstClr val="black"/>
                </a:solidFill>
                <a:latin typeface="Times New Roman" pitchFamily="18" charset="0"/>
              </a:rPr>
              <a:t>: Εύχρηστο • Ευχάριστο αισθητικά • Καθαρό • Λειτουργικό • «Η Μούσα που μου μιλούσε»</a:t>
            </a:r>
          </a:p>
          <a:p>
            <a:pPr lvl="0" algn="just" fontAlgn="base">
              <a:lnSpc>
                <a:spcPct val="150000"/>
              </a:lnSpc>
              <a:spcBef>
                <a:spcPct val="0"/>
              </a:spcBef>
              <a:spcAft>
                <a:spcPct val="0"/>
              </a:spcAft>
            </a:pPr>
            <a:r>
              <a:rPr lang="el-GR" sz="1200" b="1" dirty="0">
                <a:solidFill>
                  <a:prstClr val="black"/>
                </a:solidFill>
                <a:latin typeface="Times New Roman" pitchFamily="18" charset="0"/>
              </a:rPr>
              <a:t>Προτιμήσεις</a:t>
            </a:r>
            <a:r>
              <a:rPr lang="el-GR" sz="1200" dirty="0">
                <a:solidFill>
                  <a:prstClr val="black"/>
                </a:solidFill>
                <a:latin typeface="Times New Roman" pitchFamily="18" charset="0"/>
              </a:rPr>
              <a:t>: Βίντεο • </a:t>
            </a:r>
            <a:r>
              <a:rPr lang="el-GR" sz="1200" dirty="0" err="1">
                <a:solidFill>
                  <a:prstClr val="black"/>
                </a:solidFill>
                <a:latin typeface="Times New Roman" pitchFamily="18" charset="0"/>
              </a:rPr>
              <a:t>Διαδραστικές</a:t>
            </a:r>
            <a:r>
              <a:rPr lang="el-GR" sz="1200" dirty="0">
                <a:solidFill>
                  <a:prstClr val="black"/>
                </a:solidFill>
                <a:latin typeface="Times New Roman" pitchFamily="18" charset="0"/>
              </a:rPr>
              <a:t> ασκήσεις • Οπτικοακουστικά • Άμεση ανατροφοδότηση</a:t>
            </a:r>
          </a:p>
          <a:p>
            <a:pPr lvl="0" algn="just" fontAlgn="base">
              <a:lnSpc>
                <a:spcPct val="150000"/>
              </a:lnSpc>
              <a:spcBef>
                <a:spcPct val="0"/>
              </a:spcBef>
              <a:spcAft>
                <a:spcPct val="0"/>
              </a:spcAft>
            </a:pPr>
            <a:r>
              <a:rPr lang="el-GR" sz="1200" b="1" dirty="0" err="1">
                <a:solidFill>
                  <a:prstClr val="black"/>
                </a:solidFill>
                <a:latin typeface="Times New Roman" pitchFamily="18" charset="0"/>
              </a:rPr>
              <a:t>Αυτοαξιολόγηση</a:t>
            </a:r>
            <a:r>
              <a:rPr lang="el-GR" sz="1200" dirty="0">
                <a:solidFill>
                  <a:prstClr val="black"/>
                </a:solidFill>
                <a:latin typeface="Times New Roman" pitchFamily="18" charset="0"/>
              </a:rPr>
              <a:t>: Εντοπισμός λαθών • Επανάληψη σημείων • Ενίσχυση </a:t>
            </a:r>
            <a:r>
              <a:rPr lang="el-GR" sz="1200" dirty="0" smtClean="0">
                <a:solidFill>
                  <a:prstClr val="black"/>
                </a:solidFill>
                <a:latin typeface="Times New Roman" pitchFamily="18" charset="0"/>
              </a:rPr>
              <a:t>αυτοπεποίθησης</a:t>
            </a:r>
            <a:r>
              <a:rPr lang="en-US" sz="1200" dirty="0" smtClean="0">
                <a:solidFill>
                  <a:prstClr val="black"/>
                </a:solidFill>
                <a:latin typeface="Times New Roman" pitchFamily="18" charset="0"/>
              </a:rPr>
              <a:t> (</a:t>
            </a:r>
            <a:r>
              <a:rPr lang="el-GR" sz="1200" dirty="0" smtClean="0">
                <a:solidFill>
                  <a:prstClr val="black"/>
                </a:solidFill>
                <a:latin typeface="Times New Roman" pitchFamily="18" charset="0"/>
              </a:rPr>
              <a:t>αυτορρυθμιζόμενη μάθηση) </a:t>
            </a:r>
            <a:endParaRPr lang="el-GR" sz="1200" dirty="0">
              <a:solidFill>
                <a:prstClr val="black"/>
              </a:solidFill>
              <a:latin typeface="Times New Roman" pitchFamily="18" charset="0"/>
            </a:endParaRPr>
          </a:p>
          <a:p>
            <a:pPr lvl="0" algn="just" fontAlgn="base">
              <a:lnSpc>
                <a:spcPct val="150000"/>
              </a:lnSpc>
              <a:spcBef>
                <a:spcPct val="0"/>
              </a:spcBef>
              <a:spcAft>
                <a:spcPct val="0"/>
              </a:spcAft>
            </a:pPr>
            <a:r>
              <a:rPr lang="el-GR" sz="1200" b="1" dirty="0">
                <a:solidFill>
                  <a:prstClr val="black"/>
                </a:solidFill>
                <a:latin typeface="Times New Roman" pitchFamily="18" charset="0"/>
              </a:rPr>
              <a:t>Προτάσεις</a:t>
            </a:r>
            <a:r>
              <a:rPr lang="el-GR" sz="1200" dirty="0">
                <a:solidFill>
                  <a:prstClr val="black"/>
                </a:solidFill>
                <a:latin typeface="Times New Roman" pitchFamily="18" charset="0"/>
              </a:rPr>
              <a:t>: Περισσότερα βίντεο • Πιο </a:t>
            </a:r>
            <a:r>
              <a:rPr lang="el-GR" sz="1200" dirty="0" err="1">
                <a:solidFill>
                  <a:prstClr val="black"/>
                </a:solidFill>
                <a:latin typeface="Times New Roman" pitchFamily="18" charset="0"/>
              </a:rPr>
              <a:t>παιχνιδιώδεις</a:t>
            </a:r>
            <a:r>
              <a:rPr lang="el-GR" sz="1200" dirty="0">
                <a:solidFill>
                  <a:prstClr val="black"/>
                </a:solidFill>
                <a:latin typeface="Times New Roman" pitchFamily="18" charset="0"/>
              </a:rPr>
              <a:t> ασκήσεις • Ομαδικά παιχνίδια (</a:t>
            </a:r>
            <a:r>
              <a:rPr lang="el-GR" sz="1200" dirty="0" err="1">
                <a:solidFill>
                  <a:prstClr val="black"/>
                </a:solidFill>
                <a:latin typeface="Times New Roman" pitchFamily="18" charset="0"/>
              </a:rPr>
              <a:t>Kahoot</a:t>
            </a:r>
            <a:r>
              <a:rPr lang="el-GR" sz="1200" dirty="0">
                <a:solidFill>
                  <a:prstClr val="black"/>
                </a:solidFill>
                <a:latin typeface="Times New Roman" pitchFamily="18" charset="0"/>
              </a:rPr>
              <a:t>)</a:t>
            </a:r>
          </a:p>
          <a:p>
            <a:pPr lvl="0" algn="just" fontAlgn="base">
              <a:lnSpc>
                <a:spcPct val="150000"/>
              </a:lnSpc>
              <a:spcBef>
                <a:spcPct val="0"/>
              </a:spcBef>
              <a:spcAft>
                <a:spcPct val="0"/>
              </a:spcAft>
            </a:pPr>
            <a:endParaRPr lang="en-US" sz="1200" b="1" dirty="0" smtClean="0">
              <a:solidFill>
                <a:prstClr val="black"/>
              </a:solidFill>
              <a:latin typeface="Times New Roman" pitchFamily="18" charset="0"/>
            </a:endParaRPr>
          </a:p>
          <a:p>
            <a:pPr lvl="0" algn="just" fontAlgn="base">
              <a:lnSpc>
                <a:spcPct val="150000"/>
              </a:lnSpc>
              <a:spcBef>
                <a:spcPct val="0"/>
              </a:spcBef>
              <a:spcAft>
                <a:spcPct val="0"/>
              </a:spcAft>
            </a:pPr>
            <a:r>
              <a:rPr lang="el-GR" sz="1200" b="1" dirty="0" smtClean="0">
                <a:solidFill>
                  <a:prstClr val="black"/>
                </a:solidFill>
                <a:latin typeface="Times New Roman" pitchFamily="18" charset="0"/>
              </a:rPr>
              <a:t>Συμπέρασμα</a:t>
            </a:r>
            <a:r>
              <a:rPr lang="el-GR" sz="1200" dirty="0">
                <a:solidFill>
                  <a:prstClr val="black"/>
                </a:solidFill>
                <a:latin typeface="Times New Roman" pitchFamily="18" charset="0"/>
              </a:rPr>
              <a:t>: Θετική ανταπόκριση • Βελτίωση κατανόησης • Ενεργή </a:t>
            </a:r>
            <a:r>
              <a:rPr lang="el-GR" sz="1200" dirty="0" smtClean="0">
                <a:solidFill>
                  <a:prstClr val="black"/>
                </a:solidFill>
                <a:latin typeface="Times New Roman" pitchFamily="18" charset="0"/>
              </a:rPr>
              <a:t>συμμετοχή</a:t>
            </a:r>
            <a:endParaRPr lang="en-US" sz="1200" dirty="0">
              <a:solidFill>
                <a:prstClr val="black"/>
              </a:solidFill>
              <a:latin typeface="Times New Roman" pitchFamily="18" charset="0"/>
            </a:endParaRPr>
          </a:p>
          <a:p>
            <a:pPr marL="171450" indent="-171450">
              <a:buFont typeface="Wingdings" panose="05000000000000000000" pitchFamily="2" charset="2"/>
              <a:buChar char="Ø"/>
            </a:pPr>
            <a:r>
              <a:rPr lang="el-GR" sz="1200" dirty="0" smtClean="0">
                <a:latin typeface="Times New Roman" panose="02020603050405020304" pitchFamily="18" charset="0"/>
                <a:cs typeface="Times New Roman" panose="02020603050405020304" pitchFamily="18" charset="0"/>
              </a:rPr>
              <a:t>Η παρέμβαση ενίσχυσε σημαντικά την </a:t>
            </a:r>
            <a:r>
              <a:rPr lang="el-GR" sz="1200" b="1" dirty="0" smtClean="0">
                <a:latin typeface="Times New Roman" panose="02020603050405020304" pitchFamily="18" charset="0"/>
                <a:cs typeface="Times New Roman" panose="02020603050405020304" pitchFamily="18" charset="0"/>
              </a:rPr>
              <a:t>κριτική πρόσληψη της ποιητικής γλώσσας</a:t>
            </a:r>
            <a:r>
              <a:rPr lang="el-GR" sz="1200" dirty="0" smtClean="0">
                <a:latin typeface="Times New Roman" panose="02020603050405020304" pitchFamily="18" charset="0"/>
                <a:cs typeface="Times New Roman" panose="02020603050405020304" pitchFamily="18" charset="0"/>
              </a:rPr>
              <a:t>, που αποτελεί βασικό στόχο του </a:t>
            </a:r>
            <a:r>
              <a:rPr lang="el-GR" sz="1200" b="1" dirty="0" smtClean="0">
                <a:latin typeface="Times New Roman" panose="02020603050405020304" pitchFamily="18" charset="0"/>
                <a:cs typeface="Times New Roman" panose="02020603050405020304" pitchFamily="18" charset="0"/>
              </a:rPr>
              <a:t>Νέου Προγράμματος Σπουδών (ΙΕΠ, 2021)</a:t>
            </a:r>
            <a:r>
              <a:rPr lang="el-GR" sz="1200" dirty="0" smtClean="0">
                <a:latin typeface="Times New Roman" panose="02020603050405020304" pitchFamily="18" charset="0"/>
                <a:cs typeface="Times New Roman" panose="02020603050405020304" pitchFamily="18" charset="0"/>
              </a:rPr>
              <a:t>.</a:t>
            </a:r>
          </a:p>
          <a:p>
            <a:pPr marL="171450" indent="-171450">
              <a:buFont typeface="Wingdings" panose="05000000000000000000" pitchFamily="2" charset="2"/>
              <a:buChar char="Ø"/>
            </a:pPr>
            <a:r>
              <a:rPr lang="el-GR" sz="1200" dirty="0" smtClean="0">
                <a:latin typeface="Times New Roman" panose="02020603050405020304" pitchFamily="18" charset="0"/>
                <a:cs typeface="Times New Roman" panose="02020603050405020304" pitchFamily="18" charset="0"/>
              </a:rPr>
              <a:t>Οι μαθητές ανέπτυξαν </a:t>
            </a:r>
            <a:r>
              <a:rPr lang="el-GR" sz="1200" b="1" dirty="0" smtClean="0">
                <a:latin typeface="Times New Roman" panose="02020603050405020304" pitchFamily="18" charset="0"/>
                <a:cs typeface="Times New Roman" panose="02020603050405020304" pitchFamily="18" charset="0"/>
              </a:rPr>
              <a:t>ερμηνευτικές δεξιότητες</a:t>
            </a:r>
            <a:r>
              <a:rPr lang="el-GR" sz="1200" dirty="0" smtClean="0">
                <a:latin typeface="Times New Roman" panose="02020603050405020304" pitchFamily="18" charset="0"/>
                <a:cs typeface="Times New Roman" panose="02020603050405020304" pitchFamily="18" charset="0"/>
              </a:rPr>
              <a:t>, οι οποίες συνδέονται με τη </a:t>
            </a:r>
            <a:r>
              <a:rPr lang="el-GR" sz="1200" b="1" dirty="0" smtClean="0">
                <a:latin typeface="Times New Roman" panose="02020603050405020304" pitchFamily="18" charset="0"/>
                <a:cs typeface="Times New Roman" panose="02020603050405020304" pitchFamily="18" charset="0"/>
              </a:rPr>
              <a:t>θεωρία της αναγνωστικής ανταπόκρισης (</a:t>
            </a:r>
            <a:r>
              <a:rPr lang="el-GR" sz="1200" b="1" dirty="0" err="1" smtClean="0">
                <a:latin typeface="Times New Roman" panose="02020603050405020304" pitchFamily="18" charset="0"/>
                <a:cs typeface="Times New Roman" panose="02020603050405020304" pitchFamily="18" charset="0"/>
              </a:rPr>
              <a:t>reader-response</a:t>
            </a:r>
            <a:r>
              <a:rPr lang="el-GR" sz="1200" b="1" dirty="0" smtClean="0">
                <a:latin typeface="Times New Roman" panose="02020603050405020304" pitchFamily="18" charset="0"/>
                <a:cs typeface="Times New Roman" panose="02020603050405020304" pitchFamily="18" charset="0"/>
              </a:rPr>
              <a:t> </a:t>
            </a:r>
            <a:r>
              <a:rPr lang="el-GR" sz="1200" b="1" dirty="0" err="1" smtClean="0">
                <a:latin typeface="Times New Roman" panose="02020603050405020304" pitchFamily="18" charset="0"/>
                <a:cs typeface="Times New Roman" panose="02020603050405020304" pitchFamily="18" charset="0"/>
              </a:rPr>
              <a:t>theory</a:t>
            </a:r>
            <a:r>
              <a:rPr lang="el-GR" sz="1200" b="1" dirty="0" smtClean="0">
                <a:latin typeface="Times New Roman" panose="02020603050405020304" pitchFamily="18" charset="0"/>
                <a:cs typeface="Times New Roman" panose="02020603050405020304" pitchFamily="18" charset="0"/>
              </a:rPr>
              <a:t>)</a:t>
            </a:r>
            <a:r>
              <a:rPr lang="el-GR" sz="1200" dirty="0" smtClean="0">
                <a:latin typeface="Times New Roman" panose="02020603050405020304" pitchFamily="18" charset="0"/>
                <a:cs typeface="Times New Roman" panose="02020603050405020304" pitchFamily="18" charset="0"/>
              </a:rPr>
              <a:t>, σύμφωνα με την οποία ο αναγνώστης συμμετέχει ενεργά στη δημιουργία νοήματος μέσα από την αλληλεπίδραση με το κείμενο (</a:t>
            </a:r>
            <a:r>
              <a:rPr lang="el-GR" sz="1200" dirty="0" err="1" smtClean="0">
                <a:latin typeface="Times New Roman" panose="02020603050405020304" pitchFamily="18" charset="0"/>
                <a:cs typeface="Times New Roman" panose="02020603050405020304" pitchFamily="18" charset="0"/>
              </a:rPr>
              <a:t>Iser</a:t>
            </a:r>
            <a:r>
              <a:rPr lang="el-GR" sz="1200" dirty="0" smtClean="0">
                <a:latin typeface="Times New Roman" panose="02020603050405020304" pitchFamily="18" charset="0"/>
                <a:cs typeface="Times New Roman" panose="02020603050405020304" pitchFamily="18" charset="0"/>
              </a:rPr>
              <a:t>, 1979· </a:t>
            </a:r>
            <a:r>
              <a:rPr lang="el-GR" sz="1200" dirty="0" err="1" smtClean="0">
                <a:latin typeface="Times New Roman" panose="02020603050405020304" pitchFamily="18" charset="0"/>
                <a:cs typeface="Times New Roman" panose="02020603050405020304" pitchFamily="18" charset="0"/>
              </a:rPr>
              <a:t>Rosenblatt</a:t>
            </a:r>
            <a:r>
              <a:rPr lang="el-GR" sz="1200" dirty="0" smtClean="0">
                <a:latin typeface="Times New Roman" panose="02020603050405020304" pitchFamily="18" charset="0"/>
                <a:cs typeface="Times New Roman" panose="02020603050405020304" pitchFamily="18" charset="0"/>
              </a:rPr>
              <a:t>, 1995).</a:t>
            </a:r>
            <a:endParaRPr lang="en-US" sz="1200" dirty="0" smtClean="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Ø"/>
            </a:pPr>
            <a:endParaRPr lang="el-GR" sz="1200" dirty="0" smtClean="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Ø"/>
            </a:pPr>
            <a:r>
              <a:rPr lang="el-GR" sz="1200" dirty="0" smtClean="0">
                <a:latin typeface="Times New Roman" panose="02020603050405020304" pitchFamily="18" charset="0"/>
                <a:cs typeface="Times New Roman" panose="02020603050405020304" pitchFamily="18" charset="0"/>
              </a:rPr>
              <a:t>Παρατηρήθηκε </a:t>
            </a:r>
            <a:r>
              <a:rPr lang="el-GR" sz="1200" b="1" dirty="0" smtClean="0">
                <a:latin typeface="Times New Roman" panose="02020603050405020304" pitchFamily="18" charset="0"/>
                <a:cs typeface="Times New Roman" panose="02020603050405020304" pitchFamily="18" charset="0"/>
              </a:rPr>
              <a:t>μετάβαση από την παθητική αποδοχή του κειμένου στην ενεργή ερμηνεία</a:t>
            </a:r>
            <a:r>
              <a:rPr lang="el-GR" sz="1200" dirty="0" smtClean="0">
                <a:latin typeface="Times New Roman" panose="02020603050405020304" pitchFamily="18" charset="0"/>
                <a:cs typeface="Times New Roman" panose="02020603050405020304" pitchFamily="18" charset="0"/>
              </a:rPr>
              <a:t>, γεγονός που δείχνει ουσιαστική μαθησιακή πρόοδο.</a:t>
            </a:r>
            <a:endParaRPr lang="en-US" sz="1200" dirty="0" smtClean="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Ø"/>
            </a:pPr>
            <a:endParaRPr lang="el-GR" sz="1200" dirty="0" smtClean="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Ø"/>
            </a:pPr>
            <a:r>
              <a:rPr lang="el-GR" sz="1200" dirty="0" smtClean="0">
                <a:latin typeface="Times New Roman" panose="02020603050405020304" pitchFamily="18" charset="0"/>
                <a:cs typeface="Times New Roman" panose="02020603050405020304" pitchFamily="18" charset="0"/>
              </a:rPr>
              <a:t>Η εξέλιξη αυτή συμβάλλει στην ανάπτυξη </a:t>
            </a:r>
            <a:r>
              <a:rPr lang="el-GR" sz="1200" b="1" dirty="0" smtClean="0">
                <a:latin typeface="Times New Roman" panose="02020603050405020304" pitchFamily="18" charset="0"/>
                <a:cs typeface="Times New Roman" panose="02020603050405020304" pitchFamily="18" charset="0"/>
              </a:rPr>
              <a:t>λογοτεχνικού </a:t>
            </a:r>
            <a:r>
              <a:rPr lang="el-GR" sz="1200" b="1" dirty="0" err="1" smtClean="0">
                <a:latin typeface="Times New Roman" panose="02020603050405020304" pitchFamily="18" charset="0"/>
                <a:cs typeface="Times New Roman" panose="02020603050405020304" pitchFamily="18" charset="0"/>
              </a:rPr>
              <a:t>γραμματισμού</a:t>
            </a:r>
            <a:r>
              <a:rPr lang="el-GR" sz="1200" b="1" dirty="0" smtClean="0">
                <a:latin typeface="Times New Roman" panose="02020603050405020304" pitchFamily="18" charset="0"/>
                <a:cs typeface="Times New Roman" panose="02020603050405020304" pitchFamily="18" charset="0"/>
              </a:rPr>
              <a:t> (</a:t>
            </a:r>
            <a:r>
              <a:rPr lang="el-GR" sz="1200" b="1" dirty="0" err="1" smtClean="0">
                <a:latin typeface="Times New Roman" panose="02020603050405020304" pitchFamily="18" charset="0"/>
                <a:cs typeface="Times New Roman" panose="02020603050405020304" pitchFamily="18" charset="0"/>
              </a:rPr>
              <a:t>literary</a:t>
            </a:r>
            <a:r>
              <a:rPr lang="el-GR" sz="1200" b="1" dirty="0" smtClean="0">
                <a:latin typeface="Times New Roman" panose="02020603050405020304" pitchFamily="18" charset="0"/>
                <a:cs typeface="Times New Roman" panose="02020603050405020304" pitchFamily="18" charset="0"/>
              </a:rPr>
              <a:t> </a:t>
            </a:r>
            <a:r>
              <a:rPr lang="el-GR" sz="1200" b="1" dirty="0" err="1" smtClean="0">
                <a:latin typeface="Times New Roman" panose="02020603050405020304" pitchFamily="18" charset="0"/>
                <a:cs typeface="Times New Roman" panose="02020603050405020304" pitchFamily="18" charset="0"/>
              </a:rPr>
              <a:t>literacy</a:t>
            </a:r>
            <a:r>
              <a:rPr lang="el-GR" sz="1200" b="1" dirty="0" smtClean="0">
                <a:latin typeface="Times New Roman" panose="02020603050405020304" pitchFamily="18" charset="0"/>
                <a:cs typeface="Times New Roman" panose="02020603050405020304" pitchFamily="18" charset="0"/>
              </a:rPr>
              <a:t>)</a:t>
            </a:r>
            <a:r>
              <a:rPr lang="el-GR" sz="1200" dirty="0" smtClean="0">
                <a:latin typeface="Times New Roman" panose="02020603050405020304" pitchFamily="18" charset="0"/>
                <a:cs typeface="Times New Roman" panose="02020603050405020304" pitchFamily="18" charset="0"/>
              </a:rPr>
              <a:t>, δηλαδή της ικανότητας ανάλυσης, ερμηνείας και αισθητικής εκτίμησης των λογοτεχνικών κειμένων (</a:t>
            </a:r>
            <a:r>
              <a:rPr lang="el-GR" sz="1200" dirty="0" err="1" smtClean="0">
                <a:latin typeface="Times New Roman" panose="02020603050405020304" pitchFamily="18" charset="0"/>
                <a:cs typeface="Times New Roman" panose="02020603050405020304" pitchFamily="18" charset="0"/>
              </a:rPr>
              <a:t>Βαραγούλη</a:t>
            </a:r>
            <a:r>
              <a:rPr lang="el-GR" sz="1200" dirty="0" smtClean="0">
                <a:latin typeface="Times New Roman" panose="02020603050405020304" pitchFamily="18" charset="0"/>
                <a:cs typeface="Times New Roman" panose="02020603050405020304" pitchFamily="18" charset="0"/>
              </a:rPr>
              <a:t>, Καστανά &amp; </a:t>
            </a:r>
            <a:r>
              <a:rPr lang="el-GR" sz="1200" dirty="0" err="1" smtClean="0">
                <a:latin typeface="Times New Roman" panose="02020603050405020304" pitchFamily="18" charset="0"/>
                <a:cs typeface="Times New Roman" panose="02020603050405020304" pitchFamily="18" charset="0"/>
              </a:rPr>
              <a:t>Παπαθανασίου</a:t>
            </a:r>
            <a:r>
              <a:rPr lang="el-GR" sz="1200" dirty="0" smtClean="0">
                <a:latin typeface="Times New Roman" panose="02020603050405020304" pitchFamily="18" charset="0"/>
                <a:cs typeface="Times New Roman" panose="02020603050405020304" pitchFamily="18" charset="0"/>
              </a:rPr>
              <a:t>, 2018).</a:t>
            </a:r>
          </a:p>
          <a:p>
            <a:pPr lvl="0" algn="just" fontAlgn="base">
              <a:lnSpc>
                <a:spcPct val="150000"/>
              </a:lnSpc>
              <a:spcBef>
                <a:spcPct val="0"/>
              </a:spcBef>
              <a:spcAft>
                <a:spcPct val="0"/>
              </a:spcAft>
            </a:pPr>
            <a:endParaRPr lang="el-GR" sz="1200" dirty="0">
              <a:solidFill>
                <a:prstClr val="black"/>
              </a:solidFill>
              <a:latin typeface="Times New Roman" pitchFamily="18" charset="0"/>
            </a:endParaRPr>
          </a:p>
        </p:txBody>
      </p:sp>
    </p:spTree>
    <p:extLst>
      <p:ext uri="{BB962C8B-B14F-4D97-AF65-F5344CB8AC3E}">
        <p14:creationId xmlns:p14="http://schemas.microsoft.com/office/powerpoint/2010/main" val="38816635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620577" y="639826"/>
            <a:ext cx="2258119"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ΣΥΜΠΕΡΑΣΜΑΤΑ</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4524315"/>
          </a:xfrm>
          <a:prstGeom prst="rect">
            <a:avLst/>
          </a:prstGeom>
        </p:spPr>
        <p:txBody>
          <a:bodyPr wrap="square">
            <a:spAutoFit/>
          </a:bodyPr>
          <a:lstStyle/>
          <a:p>
            <a:pPr lvl="0" algn="just" fontAlgn="base">
              <a:spcBef>
                <a:spcPct val="0"/>
              </a:spcBef>
              <a:spcAft>
                <a:spcPct val="0"/>
              </a:spcAft>
            </a:pPr>
            <a:r>
              <a:rPr lang="el-GR" dirty="0">
                <a:solidFill>
                  <a:prstClr val="black"/>
                </a:solidFill>
                <a:latin typeface="Times New Roman" pitchFamily="18" charset="0"/>
              </a:rPr>
              <a:t>Απαντήσεις στα Ερευνητικά Ερωτήματα</a:t>
            </a:r>
          </a:p>
          <a:p>
            <a:pPr lvl="0" algn="just" fontAlgn="base">
              <a:spcBef>
                <a:spcPct val="0"/>
              </a:spcBef>
              <a:spcAft>
                <a:spcPct val="0"/>
              </a:spcAft>
            </a:pPr>
            <a:endParaRPr lang="el-GR" dirty="0">
              <a:solidFill>
                <a:prstClr val="black"/>
              </a:solidFill>
              <a:latin typeface="Times New Roman" pitchFamily="18" charset="0"/>
            </a:endParaRPr>
          </a:p>
          <a:p>
            <a:pPr lvl="0" algn="just" fontAlgn="base">
              <a:spcBef>
                <a:spcPct val="0"/>
              </a:spcBef>
              <a:spcAft>
                <a:spcPct val="0"/>
              </a:spcAft>
            </a:pPr>
            <a:r>
              <a:rPr lang="el-GR" b="1" u="sng" dirty="0">
                <a:solidFill>
                  <a:prstClr val="black"/>
                </a:solidFill>
                <a:latin typeface="Times New Roman" pitchFamily="18" charset="0"/>
              </a:rPr>
              <a:t>Ερώτημα 1: Το υλικό συμμορφώνεται πλήρως με τις αρχές </a:t>
            </a:r>
            <a:r>
              <a:rPr lang="el-GR" b="1" u="sng" dirty="0" err="1">
                <a:solidFill>
                  <a:prstClr val="black"/>
                </a:solidFill>
                <a:latin typeface="Times New Roman" pitchFamily="18" charset="0"/>
              </a:rPr>
              <a:t>ΕξΑΕ</a:t>
            </a:r>
            <a:endParaRPr lang="el-GR" b="1" u="sng" dirty="0">
              <a:solidFill>
                <a:prstClr val="black"/>
              </a:solidFill>
              <a:latin typeface="Times New Roman" pitchFamily="18" charset="0"/>
            </a:endParaRPr>
          </a:p>
          <a:p>
            <a:pPr marL="457200" lvl="0" indent="-457200" algn="just" fontAlgn="base">
              <a:spcBef>
                <a:spcPct val="0"/>
              </a:spcBef>
              <a:spcAft>
                <a:spcPct val="0"/>
              </a:spcAft>
              <a:buFont typeface="Arial" panose="020B0604020202020204" pitchFamily="34" charset="0"/>
              <a:buChar char="•"/>
            </a:pPr>
            <a:r>
              <a:rPr lang="el-GR" dirty="0">
                <a:solidFill>
                  <a:prstClr val="black"/>
                </a:solidFill>
                <a:latin typeface="Times New Roman" pitchFamily="18" charset="0"/>
              </a:rPr>
              <a:t>Καθαρή δομή, σπονδυλωτή οργάνωση, </a:t>
            </a:r>
            <a:r>
              <a:rPr lang="el-GR" dirty="0" err="1">
                <a:solidFill>
                  <a:prstClr val="black"/>
                </a:solidFill>
                <a:latin typeface="Times New Roman" pitchFamily="18" charset="0"/>
              </a:rPr>
              <a:t>αυτοπεριοριζόμενη</a:t>
            </a:r>
            <a:r>
              <a:rPr lang="el-GR" dirty="0">
                <a:solidFill>
                  <a:prstClr val="black"/>
                </a:solidFill>
                <a:latin typeface="Times New Roman" pitchFamily="18" charset="0"/>
              </a:rPr>
              <a:t> πληροφορία</a:t>
            </a:r>
          </a:p>
          <a:p>
            <a:pPr marL="457200" lvl="0" indent="-457200" algn="just" fontAlgn="base">
              <a:spcBef>
                <a:spcPct val="0"/>
              </a:spcBef>
              <a:spcAft>
                <a:spcPct val="0"/>
              </a:spcAft>
              <a:buFont typeface="Arial" panose="020B0604020202020204" pitchFamily="34" charset="0"/>
              <a:buChar char="•"/>
            </a:pPr>
            <a:r>
              <a:rPr lang="el-GR" dirty="0">
                <a:solidFill>
                  <a:prstClr val="black"/>
                </a:solidFill>
                <a:latin typeface="Times New Roman" pitchFamily="18" charset="0"/>
              </a:rPr>
              <a:t>Υποστηρικτική καθοδήγηση και δυνατότητες αυτορρύθμισης</a:t>
            </a:r>
          </a:p>
          <a:p>
            <a:pPr marL="457200" lvl="0" indent="-457200" algn="just" fontAlgn="base">
              <a:spcBef>
                <a:spcPct val="0"/>
              </a:spcBef>
              <a:spcAft>
                <a:spcPct val="0"/>
              </a:spcAft>
              <a:buFont typeface="Arial" panose="020B0604020202020204" pitchFamily="34" charset="0"/>
              <a:buChar char="•"/>
            </a:pPr>
            <a:r>
              <a:rPr lang="el-GR" dirty="0">
                <a:solidFill>
                  <a:prstClr val="black"/>
                </a:solidFill>
                <a:latin typeface="Times New Roman" pitchFamily="18" charset="0"/>
              </a:rPr>
              <a:t>Συμβατότητα </a:t>
            </a:r>
            <a:r>
              <a:rPr lang="el-GR">
                <a:solidFill>
                  <a:prstClr val="black"/>
                </a:solidFill>
                <a:latin typeface="Times New Roman" pitchFamily="18" charset="0"/>
              </a:rPr>
              <a:t>με </a:t>
            </a:r>
            <a:r>
              <a:rPr lang="el-GR" smtClean="0">
                <a:solidFill>
                  <a:prstClr val="black"/>
                </a:solidFill>
                <a:latin typeface="Times New Roman" pitchFamily="18" charset="0"/>
              </a:rPr>
              <a:t>αρχές </a:t>
            </a:r>
            <a:r>
              <a:rPr lang="el-GR" dirty="0" err="1">
                <a:solidFill>
                  <a:prstClr val="black"/>
                </a:solidFill>
                <a:latin typeface="Times New Roman" pitchFamily="18" charset="0"/>
              </a:rPr>
              <a:t>Holmberg</a:t>
            </a:r>
            <a:endParaRPr lang="el-GR" dirty="0">
              <a:solidFill>
                <a:prstClr val="black"/>
              </a:solidFill>
              <a:latin typeface="Times New Roman" pitchFamily="18" charset="0"/>
            </a:endParaRPr>
          </a:p>
          <a:p>
            <a:pPr lvl="0" algn="just" fontAlgn="base">
              <a:spcBef>
                <a:spcPct val="0"/>
              </a:spcBef>
              <a:spcAft>
                <a:spcPct val="0"/>
              </a:spcAft>
            </a:pPr>
            <a:endParaRPr lang="el-GR" dirty="0">
              <a:solidFill>
                <a:prstClr val="black"/>
              </a:solidFill>
              <a:latin typeface="Times New Roman" pitchFamily="18" charset="0"/>
            </a:endParaRPr>
          </a:p>
          <a:p>
            <a:pPr lvl="0" algn="just" fontAlgn="base">
              <a:spcBef>
                <a:spcPct val="0"/>
              </a:spcBef>
              <a:spcAft>
                <a:spcPct val="0"/>
              </a:spcAft>
            </a:pPr>
            <a:r>
              <a:rPr lang="el-GR" b="1" u="sng" dirty="0">
                <a:solidFill>
                  <a:prstClr val="black"/>
                </a:solidFill>
                <a:latin typeface="Times New Roman" pitchFamily="18" charset="0"/>
              </a:rPr>
              <a:t>Ερώτημα 2: Πλήρης ευθυγράμμιση με αρχές </a:t>
            </a:r>
            <a:r>
              <a:rPr lang="el-GR" b="1" u="sng" dirty="0" err="1">
                <a:solidFill>
                  <a:prstClr val="black"/>
                </a:solidFill>
                <a:latin typeface="Times New Roman" pitchFamily="18" charset="0"/>
              </a:rPr>
              <a:t>Πολυμεσικής</a:t>
            </a:r>
            <a:r>
              <a:rPr lang="el-GR" b="1" u="sng" dirty="0">
                <a:solidFill>
                  <a:prstClr val="black"/>
                </a:solidFill>
                <a:latin typeface="Times New Roman" pitchFamily="18" charset="0"/>
              </a:rPr>
              <a:t> Μάθησης (</a:t>
            </a:r>
            <a:r>
              <a:rPr lang="el-GR" b="1" u="sng" dirty="0" err="1">
                <a:solidFill>
                  <a:prstClr val="black"/>
                </a:solidFill>
                <a:latin typeface="Times New Roman" pitchFamily="18" charset="0"/>
              </a:rPr>
              <a:t>Mayer</a:t>
            </a:r>
            <a:r>
              <a:rPr lang="el-GR" b="1" u="sng" dirty="0">
                <a:solidFill>
                  <a:prstClr val="black"/>
                </a:solidFill>
                <a:latin typeface="Times New Roman" pitchFamily="18" charset="0"/>
              </a:rPr>
              <a:t>)</a:t>
            </a:r>
          </a:p>
          <a:p>
            <a:pPr marL="342900" lvl="0" indent="-342900" algn="just" fontAlgn="base">
              <a:spcBef>
                <a:spcPct val="0"/>
              </a:spcBef>
              <a:spcAft>
                <a:spcPct val="0"/>
              </a:spcAft>
              <a:buFont typeface="Arial" panose="020B0604020202020204" pitchFamily="34" charset="0"/>
              <a:buChar char="•"/>
            </a:pPr>
            <a:r>
              <a:rPr lang="el-GR" dirty="0">
                <a:solidFill>
                  <a:prstClr val="black"/>
                </a:solidFill>
                <a:latin typeface="Times New Roman" pitchFamily="18" charset="0"/>
              </a:rPr>
              <a:t>Αποφυγή γνωστικής υπερφόρτωσης</a:t>
            </a:r>
          </a:p>
          <a:p>
            <a:pPr marL="342900" lvl="0" indent="-342900" algn="just" fontAlgn="base">
              <a:spcBef>
                <a:spcPct val="0"/>
              </a:spcBef>
              <a:spcAft>
                <a:spcPct val="0"/>
              </a:spcAft>
              <a:buFont typeface="Arial" panose="020B0604020202020204" pitchFamily="34" charset="0"/>
              <a:buChar char="•"/>
            </a:pPr>
            <a:r>
              <a:rPr lang="el-GR" dirty="0">
                <a:solidFill>
                  <a:prstClr val="black"/>
                </a:solidFill>
                <a:latin typeface="Times New Roman" pitchFamily="18" charset="0"/>
              </a:rPr>
              <a:t>Οπτικά και ηχητικά μέσα για νοηματική υποστήριξη</a:t>
            </a:r>
          </a:p>
          <a:p>
            <a:pPr marL="342900" lvl="0" indent="-342900" algn="just" fontAlgn="base">
              <a:spcBef>
                <a:spcPct val="0"/>
              </a:spcBef>
              <a:spcAft>
                <a:spcPct val="0"/>
              </a:spcAft>
              <a:buFont typeface="Arial" panose="020B0604020202020204" pitchFamily="34" charset="0"/>
              <a:buChar char="•"/>
            </a:pPr>
            <a:r>
              <a:rPr lang="el-GR" dirty="0">
                <a:solidFill>
                  <a:prstClr val="black"/>
                </a:solidFill>
                <a:latin typeface="Times New Roman" pitchFamily="18" charset="0"/>
              </a:rPr>
              <a:t>Εφαρμογή θεωρίας διπλής επεξεργασίας (</a:t>
            </a:r>
            <a:r>
              <a:rPr lang="el-GR" dirty="0" err="1">
                <a:solidFill>
                  <a:prstClr val="black"/>
                </a:solidFill>
                <a:latin typeface="Times New Roman" pitchFamily="18" charset="0"/>
              </a:rPr>
              <a:t>dual</a:t>
            </a:r>
            <a:r>
              <a:rPr lang="el-GR" dirty="0">
                <a:solidFill>
                  <a:prstClr val="black"/>
                </a:solidFill>
                <a:latin typeface="Times New Roman" pitchFamily="18" charset="0"/>
              </a:rPr>
              <a:t> </a:t>
            </a:r>
            <a:r>
              <a:rPr lang="el-GR" dirty="0" err="1">
                <a:solidFill>
                  <a:prstClr val="black"/>
                </a:solidFill>
                <a:latin typeface="Times New Roman" pitchFamily="18" charset="0"/>
              </a:rPr>
              <a:t>coding</a:t>
            </a:r>
            <a:r>
              <a:rPr lang="el-GR" dirty="0">
                <a:solidFill>
                  <a:prstClr val="black"/>
                </a:solidFill>
                <a:latin typeface="Times New Roman" pitchFamily="18" charset="0"/>
              </a:rPr>
              <a:t>)</a:t>
            </a:r>
          </a:p>
          <a:p>
            <a:pPr lvl="0" algn="just" fontAlgn="base">
              <a:spcBef>
                <a:spcPct val="0"/>
              </a:spcBef>
              <a:spcAft>
                <a:spcPct val="0"/>
              </a:spcAft>
            </a:pPr>
            <a:endParaRPr lang="el-GR" dirty="0">
              <a:solidFill>
                <a:prstClr val="black"/>
              </a:solidFill>
              <a:latin typeface="Times New Roman" pitchFamily="18" charset="0"/>
            </a:endParaRPr>
          </a:p>
          <a:p>
            <a:pPr lvl="0" algn="just" fontAlgn="base">
              <a:spcBef>
                <a:spcPct val="0"/>
              </a:spcBef>
              <a:spcAft>
                <a:spcPct val="0"/>
              </a:spcAft>
            </a:pPr>
            <a:r>
              <a:rPr lang="el-GR" b="1" u="sng" dirty="0">
                <a:solidFill>
                  <a:prstClr val="black"/>
                </a:solidFill>
                <a:latin typeface="Times New Roman" pitchFamily="18" charset="0"/>
              </a:rPr>
              <a:t>Ερώτημα 3: Θετική βιωματική εμπειρία μαθητών</a:t>
            </a:r>
          </a:p>
          <a:p>
            <a:pPr marL="342900" lvl="0" indent="-342900" algn="just" fontAlgn="base">
              <a:spcBef>
                <a:spcPct val="0"/>
              </a:spcBef>
              <a:spcAft>
                <a:spcPct val="0"/>
              </a:spcAft>
              <a:buFont typeface="Arial" panose="020B0604020202020204" pitchFamily="34" charset="0"/>
              <a:buChar char="•"/>
            </a:pPr>
            <a:r>
              <a:rPr lang="el-GR" dirty="0">
                <a:solidFill>
                  <a:prstClr val="black"/>
                </a:solidFill>
                <a:latin typeface="Times New Roman" pitchFamily="18" charset="0"/>
              </a:rPr>
              <a:t>Μεταβολή στάσεων: από αδιαφορία σε ενδιαφέρον</a:t>
            </a:r>
          </a:p>
          <a:p>
            <a:pPr marL="342900" lvl="0" indent="-342900" algn="just" fontAlgn="base">
              <a:spcBef>
                <a:spcPct val="0"/>
              </a:spcBef>
              <a:spcAft>
                <a:spcPct val="0"/>
              </a:spcAft>
              <a:buFont typeface="Arial" panose="020B0604020202020204" pitchFamily="34" charset="0"/>
              <a:buChar char="•"/>
            </a:pPr>
            <a:r>
              <a:rPr lang="el-GR" dirty="0">
                <a:solidFill>
                  <a:prstClr val="black"/>
                </a:solidFill>
                <a:latin typeface="Times New Roman" pitchFamily="18" charset="0"/>
              </a:rPr>
              <a:t>Βελτίωση ερμηνευτικής προσέγγισης ποίησης</a:t>
            </a:r>
          </a:p>
          <a:p>
            <a:pPr marL="342900" lvl="0" indent="-342900" algn="just" fontAlgn="base">
              <a:spcBef>
                <a:spcPct val="0"/>
              </a:spcBef>
              <a:spcAft>
                <a:spcPct val="0"/>
              </a:spcAft>
              <a:buFont typeface="Arial" panose="020B0604020202020204" pitchFamily="34" charset="0"/>
              <a:buChar char="•"/>
            </a:pPr>
            <a:r>
              <a:rPr lang="el-GR" dirty="0">
                <a:solidFill>
                  <a:prstClr val="black"/>
                </a:solidFill>
                <a:latin typeface="Times New Roman" pitchFamily="18" charset="0"/>
              </a:rPr>
              <a:t>Ανάπτυξη ψηφιακών δεξιοτήτων και αυτονομίας</a:t>
            </a:r>
          </a:p>
        </p:txBody>
      </p:sp>
    </p:spTree>
    <p:extLst>
      <p:ext uri="{BB962C8B-B14F-4D97-AF65-F5344CB8AC3E}">
        <p14:creationId xmlns:p14="http://schemas.microsoft.com/office/powerpoint/2010/main" val="1456755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620577" y="639826"/>
            <a:ext cx="2258119"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ΣΥΜΠΕΡΑΣΜΑΤΑ</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4031873"/>
          </a:xfrm>
          <a:prstGeom prst="rect">
            <a:avLst/>
          </a:prstGeom>
        </p:spPr>
        <p:txBody>
          <a:bodyPr wrap="square">
            <a:spAutoFit/>
          </a:bodyPr>
          <a:lstStyle/>
          <a:p>
            <a:pPr lvl="0" algn="ctr" fontAlgn="base">
              <a:spcBef>
                <a:spcPct val="0"/>
              </a:spcBef>
              <a:spcAft>
                <a:spcPct val="0"/>
              </a:spcAft>
            </a:pPr>
            <a:r>
              <a:rPr lang="el-GR" sz="2000" b="1" dirty="0">
                <a:solidFill>
                  <a:prstClr val="black"/>
                </a:solidFill>
                <a:latin typeface="Times New Roman" pitchFamily="18" charset="0"/>
              </a:rPr>
              <a:t>Θεωρητική Τεκμηρίωση</a:t>
            </a:r>
          </a:p>
          <a:p>
            <a:pPr lvl="0" algn="just" fontAlgn="base">
              <a:spcBef>
                <a:spcPct val="0"/>
              </a:spcBef>
              <a:spcAft>
                <a:spcPct val="0"/>
              </a:spcAft>
            </a:pPr>
            <a:endParaRPr lang="el-GR" sz="2000" dirty="0">
              <a:solidFill>
                <a:prstClr val="black"/>
              </a:solidFill>
              <a:latin typeface="Times New Roman" pitchFamily="18" charset="0"/>
            </a:endParaRPr>
          </a:p>
          <a:p>
            <a:pPr lvl="0" algn="just" fontAlgn="base">
              <a:spcBef>
                <a:spcPct val="0"/>
              </a:spcBef>
              <a:spcAft>
                <a:spcPct val="0"/>
              </a:spcAft>
            </a:pPr>
            <a:r>
              <a:rPr lang="el-GR" b="1" u="sng" dirty="0">
                <a:solidFill>
                  <a:prstClr val="black"/>
                </a:solidFill>
                <a:latin typeface="Times New Roman" pitchFamily="18" charset="0"/>
              </a:rPr>
              <a:t>Σύνδεση με Θεωρητικές Αρχές</a:t>
            </a:r>
            <a:r>
              <a:rPr lang="el-GR" u="sng" dirty="0">
                <a:solidFill>
                  <a:prstClr val="black"/>
                </a:solidFill>
                <a:latin typeface="Times New Roman" pitchFamily="18" charset="0"/>
              </a:rPr>
              <a:t>:</a:t>
            </a:r>
          </a:p>
          <a:p>
            <a:pPr marL="342900" lvl="0" indent="-342900" algn="just" fontAlgn="base">
              <a:spcBef>
                <a:spcPct val="0"/>
              </a:spcBef>
              <a:spcAft>
                <a:spcPct val="0"/>
              </a:spcAft>
              <a:buFont typeface="Arial" panose="020B0604020202020204" pitchFamily="34" charset="0"/>
              <a:buChar char="•"/>
            </a:pPr>
            <a:r>
              <a:rPr lang="el-GR" b="1" dirty="0" err="1">
                <a:solidFill>
                  <a:prstClr val="black"/>
                </a:solidFill>
                <a:latin typeface="Times New Roman" pitchFamily="18" charset="0"/>
              </a:rPr>
              <a:t>ΕξΑΕ</a:t>
            </a:r>
            <a:r>
              <a:rPr lang="el-GR" dirty="0">
                <a:solidFill>
                  <a:prstClr val="black"/>
                </a:solidFill>
                <a:latin typeface="Times New Roman" pitchFamily="18" charset="0"/>
              </a:rPr>
              <a:t>: Ανοικτός εκπαιδευτικός σχεδιασμός, προσβασιμότητα, ευελιξία</a:t>
            </a:r>
          </a:p>
          <a:p>
            <a:pPr marL="342900" lvl="0" indent="-342900" algn="just" fontAlgn="base">
              <a:spcBef>
                <a:spcPct val="0"/>
              </a:spcBef>
              <a:spcAft>
                <a:spcPct val="0"/>
              </a:spcAft>
              <a:buFont typeface="Arial" panose="020B0604020202020204" pitchFamily="34" charset="0"/>
              <a:buChar char="•"/>
            </a:pPr>
            <a:r>
              <a:rPr lang="el-GR" b="1" dirty="0" err="1">
                <a:solidFill>
                  <a:prstClr val="black"/>
                </a:solidFill>
                <a:latin typeface="Times New Roman" pitchFamily="18" charset="0"/>
              </a:rPr>
              <a:t>Πολυμεσική</a:t>
            </a:r>
            <a:r>
              <a:rPr lang="el-GR" b="1" dirty="0">
                <a:solidFill>
                  <a:prstClr val="black"/>
                </a:solidFill>
                <a:latin typeface="Times New Roman" pitchFamily="18" charset="0"/>
              </a:rPr>
              <a:t> Μάθηση</a:t>
            </a:r>
            <a:r>
              <a:rPr lang="el-GR" dirty="0">
                <a:solidFill>
                  <a:prstClr val="black"/>
                </a:solidFill>
                <a:latin typeface="Times New Roman" pitchFamily="18" charset="0"/>
              </a:rPr>
              <a:t>: Αυξημένη κατανόηση, μνημονική συγκράτηση</a:t>
            </a:r>
          </a:p>
          <a:p>
            <a:pPr marL="342900" lvl="0" indent="-342900" algn="just" fontAlgn="base">
              <a:spcBef>
                <a:spcPct val="0"/>
              </a:spcBef>
              <a:spcAft>
                <a:spcPct val="0"/>
              </a:spcAft>
              <a:buFont typeface="Arial" panose="020B0604020202020204" pitchFamily="34" charset="0"/>
              <a:buChar char="•"/>
            </a:pPr>
            <a:r>
              <a:rPr lang="el-GR" b="1" dirty="0">
                <a:solidFill>
                  <a:prstClr val="black"/>
                </a:solidFill>
                <a:latin typeface="Times New Roman" pitchFamily="18" charset="0"/>
              </a:rPr>
              <a:t>Αυτορρύθμιση</a:t>
            </a:r>
            <a:r>
              <a:rPr lang="el-GR" dirty="0">
                <a:solidFill>
                  <a:prstClr val="black"/>
                </a:solidFill>
                <a:latin typeface="Times New Roman" pitchFamily="18" charset="0"/>
              </a:rPr>
              <a:t> (</a:t>
            </a:r>
            <a:r>
              <a:rPr lang="el-GR" dirty="0" err="1">
                <a:solidFill>
                  <a:prstClr val="black"/>
                </a:solidFill>
                <a:latin typeface="Times New Roman" pitchFamily="18" charset="0"/>
              </a:rPr>
              <a:t>Zimmerman</a:t>
            </a:r>
            <a:r>
              <a:rPr lang="el-GR" dirty="0">
                <a:solidFill>
                  <a:prstClr val="black"/>
                </a:solidFill>
                <a:latin typeface="Times New Roman" pitchFamily="18" charset="0"/>
              </a:rPr>
              <a:t>): </a:t>
            </a:r>
            <a:r>
              <a:rPr lang="el-GR" dirty="0" err="1">
                <a:solidFill>
                  <a:prstClr val="black"/>
                </a:solidFill>
                <a:latin typeface="Times New Roman" pitchFamily="18" charset="0"/>
              </a:rPr>
              <a:t>Quizzes</a:t>
            </a:r>
            <a:r>
              <a:rPr lang="el-GR" dirty="0">
                <a:solidFill>
                  <a:prstClr val="black"/>
                </a:solidFill>
                <a:latin typeface="Times New Roman" pitchFamily="18" charset="0"/>
              </a:rPr>
              <a:t>, αυτοέλεγχος, επαναφορά</a:t>
            </a:r>
          </a:p>
          <a:p>
            <a:pPr marL="342900" lvl="0" indent="-342900" algn="just" fontAlgn="base">
              <a:spcBef>
                <a:spcPct val="0"/>
              </a:spcBef>
              <a:spcAft>
                <a:spcPct val="0"/>
              </a:spcAft>
              <a:buFont typeface="Arial" panose="020B0604020202020204" pitchFamily="34" charset="0"/>
              <a:buChar char="•"/>
            </a:pPr>
            <a:r>
              <a:rPr lang="el-GR" b="1" dirty="0" err="1">
                <a:solidFill>
                  <a:prstClr val="black"/>
                </a:solidFill>
                <a:latin typeface="Times New Roman" pitchFamily="18" charset="0"/>
              </a:rPr>
              <a:t>Πολυτροπικότητα</a:t>
            </a:r>
            <a:r>
              <a:rPr lang="el-GR" dirty="0">
                <a:solidFill>
                  <a:prstClr val="black"/>
                </a:solidFill>
                <a:latin typeface="Times New Roman" pitchFamily="18" charset="0"/>
              </a:rPr>
              <a:t> (</a:t>
            </a:r>
            <a:r>
              <a:rPr lang="el-GR" dirty="0" err="1">
                <a:solidFill>
                  <a:prstClr val="black"/>
                </a:solidFill>
                <a:latin typeface="Times New Roman" pitchFamily="18" charset="0"/>
              </a:rPr>
              <a:t>Kress</a:t>
            </a:r>
            <a:r>
              <a:rPr lang="el-GR" dirty="0">
                <a:solidFill>
                  <a:prstClr val="black"/>
                </a:solidFill>
                <a:latin typeface="Times New Roman" pitchFamily="18" charset="0"/>
              </a:rPr>
              <a:t>): Συνδυασμός σημειωτικών τρόπων</a:t>
            </a:r>
          </a:p>
          <a:p>
            <a:pPr marL="342900" lvl="0" indent="-342900" algn="just" fontAlgn="base">
              <a:spcBef>
                <a:spcPct val="0"/>
              </a:spcBef>
              <a:spcAft>
                <a:spcPct val="0"/>
              </a:spcAft>
              <a:buFont typeface="Arial" panose="020B0604020202020204" pitchFamily="34" charset="0"/>
              <a:buChar char="•"/>
            </a:pPr>
            <a:r>
              <a:rPr lang="el-GR" b="1" dirty="0">
                <a:solidFill>
                  <a:prstClr val="black"/>
                </a:solidFill>
                <a:latin typeface="Times New Roman" pitchFamily="18" charset="0"/>
              </a:rPr>
              <a:t>Αναγνωστική Ανταπόκριση</a:t>
            </a:r>
            <a:r>
              <a:rPr lang="el-GR" dirty="0">
                <a:solidFill>
                  <a:prstClr val="black"/>
                </a:solidFill>
                <a:latin typeface="Times New Roman" pitchFamily="18" charset="0"/>
              </a:rPr>
              <a:t> (</a:t>
            </a:r>
            <a:r>
              <a:rPr lang="el-GR" dirty="0" err="1">
                <a:solidFill>
                  <a:prstClr val="black"/>
                </a:solidFill>
                <a:latin typeface="Times New Roman" pitchFamily="18" charset="0"/>
              </a:rPr>
              <a:t>Iser</a:t>
            </a:r>
            <a:r>
              <a:rPr lang="el-GR" dirty="0">
                <a:solidFill>
                  <a:prstClr val="black"/>
                </a:solidFill>
                <a:latin typeface="Times New Roman" pitchFamily="18" charset="0"/>
              </a:rPr>
              <a:t>, </a:t>
            </a:r>
            <a:r>
              <a:rPr lang="el-GR" dirty="0" err="1">
                <a:solidFill>
                  <a:prstClr val="black"/>
                </a:solidFill>
                <a:latin typeface="Times New Roman" pitchFamily="18" charset="0"/>
              </a:rPr>
              <a:t>Rosenblatt</a:t>
            </a:r>
            <a:r>
              <a:rPr lang="el-GR" dirty="0">
                <a:solidFill>
                  <a:prstClr val="black"/>
                </a:solidFill>
                <a:latin typeface="Times New Roman" pitchFamily="18" charset="0"/>
              </a:rPr>
              <a:t>): Ενεργός ερμηνευτικός ρόλος</a:t>
            </a:r>
          </a:p>
          <a:p>
            <a:pPr lvl="0" algn="just" fontAlgn="base">
              <a:spcBef>
                <a:spcPct val="0"/>
              </a:spcBef>
              <a:spcAft>
                <a:spcPct val="0"/>
              </a:spcAft>
            </a:pPr>
            <a:endParaRPr lang="el-GR" dirty="0">
              <a:solidFill>
                <a:prstClr val="black"/>
              </a:solidFill>
              <a:latin typeface="Times New Roman" pitchFamily="18" charset="0"/>
            </a:endParaRPr>
          </a:p>
          <a:p>
            <a:pPr lvl="0" algn="just" fontAlgn="base">
              <a:spcBef>
                <a:spcPct val="0"/>
              </a:spcBef>
              <a:spcAft>
                <a:spcPct val="0"/>
              </a:spcAft>
            </a:pPr>
            <a:r>
              <a:rPr lang="el-GR" b="1" u="sng" dirty="0">
                <a:solidFill>
                  <a:prstClr val="black"/>
                </a:solidFill>
                <a:latin typeface="Times New Roman" pitchFamily="18" charset="0"/>
              </a:rPr>
              <a:t>Σύγκλιση Ειδικών - Μαθητών</a:t>
            </a:r>
            <a:r>
              <a:rPr lang="el-GR" u="sng" dirty="0">
                <a:solidFill>
                  <a:prstClr val="black"/>
                </a:solidFill>
                <a:latin typeface="Times New Roman" pitchFamily="18" charset="0"/>
              </a:rPr>
              <a:t>: </a:t>
            </a:r>
            <a:r>
              <a:rPr lang="el-GR" dirty="0">
                <a:solidFill>
                  <a:prstClr val="black"/>
                </a:solidFill>
                <a:latin typeface="Times New Roman" pitchFamily="18" charset="0"/>
              </a:rPr>
              <a:t>Θεωρητική αξιολόγηση + Βιωματική εμπειρία = Επιβεβαίωση εγκυρότητας</a:t>
            </a:r>
          </a:p>
          <a:p>
            <a:pPr marL="342900" lvl="0" indent="-342900" algn="just" fontAlgn="base">
              <a:spcBef>
                <a:spcPct val="0"/>
              </a:spcBef>
              <a:spcAft>
                <a:spcPct val="0"/>
              </a:spcAft>
              <a:buFont typeface="Arial" panose="020B0604020202020204" pitchFamily="34" charset="0"/>
              <a:buChar char="•"/>
            </a:pPr>
            <a:r>
              <a:rPr lang="el-GR" dirty="0">
                <a:solidFill>
                  <a:prstClr val="black"/>
                </a:solidFill>
                <a:latin typeface="Times New Roman" pitchFamily="18" charset="0"/>
              </a:rPr>
              <a:t>Ευχρηστία: «Άριστη» (ειδικοί) ↔ «Πανεύκολη» (μαθητές)</a:t>
            </a:r>
          </a:p>
          <a:p>
            <a:pPr marL="342900" lvl="0" indent="-342900" algn="just" fontAlgn="base">
              <a:spcBef>
                <a:spcPct val="0"/>
              </a:spcBef>
              <a:spcAft>
                <a:spcPct val="0"/>
              </a:spcAft>
              <a:buFont typeface="Arial" panose="020B0604020202020204" pitchFamily="34" charset="0"/>
              <a:buChar char="•"/>
            </a:pPr>
            <a:r>
              <a:rPr lang="el-GR" dirty="0">
                <a:solidFill>
                  <a:prstClr val="black"/>
                </a:solidFill>
                <a:latin typeface="Times New Roman" pitchFamily="18" charset="0"/>
              </a:rPr>
              <a:t>Αλληλεπίδραση: «Υψηλή» ↔ «Με βοήθησαν πολύ οι ασκήσεις»</a:t>
            </a:r>
          </a:p>
          <a:p>
            <a:pPr marL="342900" lvl="0" indent="-342900" algn="just" fontAlgn="base">
              <a:spcBef>
                <a:spcPct val="0"/>
              </a:spcBef>
              <a:spcAft>
                <a:spcPct val="0"/>
              </a:spcAft>
              <a:buFont typeface="Arial" panose="020B0604020202020204" pitchFamily="34" charset="0"/>
              <a:buChar char="•"/>
            </a:pPr>
            <a:r>
              <a:rPr lang="el-GR" dirty="0">
                <a:solidFill>
                  <a:prstClr val="black"/>
                </a:solidFill>
                <a:latin typeface="Times New Roman" pitchFamily="18" charset="0"/>
              </a:rPr>
              <a:t>Πολυμέσα: «Παιδαγωγικά ορθά» ↔ «Με βοήθησαν τα βίντεο»</a:t>
            </a:r>
          </a:p>
        </p:txBody>
      </p:sp>
    </p:spTree>
    <p:extLst>
      <p:ext uri="{BB962C8B-B14F-4D97-AF65-F5344CB8AC3E}">
        <p14:creationId xmlns:p14="http://schemas.microsoft.com/office/powerpoint/2010/main" val="3665922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620577" y="639826"/>
            <a:ext cx="2258119"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ΣΥΜΠΕΡΑΣΜΑΤΑ</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5016758"/>
          </a:xfrm>
          <a:prstGeom prst="rect">
            <a:avLst/>
          </a:prstGeom>
        </p:spPr>
        <p:txBody>
          <a:bodyPr wrap="square">
            <a:spAutoFit/>
          </a:bodyPr>
          <a:lstStyle/>
          <a:p>
            <a:pPr lvl="0" algn="ctr" fontAlgn="base">
              <a:spcBef>
                <a:spcPct val="0"/>
              </a:spcBef>
              <a:spcAft>
                <a:spcPct val="0"/>
              </a:spcAft>
            </a:pPr>
            <a:r>
              <a:rPr lang="el-GR" sz="2000" b="1" dirty="0">
                <a:solidFill>
                  <a:prstClr val="black"/>
                </a:solidFill>
                <a:latin typeface="Times New Roman" pitchFamily="18" charset="0"/>
              </a:rPr>
              <a:t>Εμπειρική Τεκμηρίωση Αποτελεσματικότητας</a:t>
            </a:r>
          </a:p>
          <a:p>
            <a:pPr lvl="0" algn="just" fontAlgn="base">
              <a:spcBef>
                <a:spcPct val="0"/>
              </a:spcBef>
              <a:spcAft>
                <a:spcPct val="0"/>
              </a:spcAft>
            </a:pPr>
            <a:endParaRPr lang="el-GR" sz="2000" dirty="0">
              <a:solidFill>
                <a:prstClr val="black"/>
              </a:solidFill>
              <a:latin typeface="Times New Roman" pitchFamily="18" charset="0"/>
            </a:endParaRPr>
          </a:p>
          <a:p>
            <a:pPr lvl="0" algn="just" fontAlgn="base">
              <a:spcBef>
                <a:spcPct val="0"/>
              </a:spcBef>
              <a:spcAft>
                <a:spcPct val="0"/>
              </a:spcAft>
            </a:pPr>
            <a:r>
              <a:rPr lang="el-GR" sz="2000" b="1" u="sng" dirty="0">
                <a:solidFill>
                  <a:prstClr val="black"/>
                </a:solidFill>
                <a:latin typeface="Times New Roman" pitchFamily="18" charset="0"/>
              </a:rPr>
              <a:t>Μεταβολές στους Μαθητές</a:t>
            </a:r>
            <a:r>
              <a:rPr lang="el-GR" sz="2000" u="sng" dirty="0">
                <a:solidFill>
                  <a:prstClr val="black"/>
                </a:solidFill>
                <a:latin typeface="Times New Roman" pitchFamily="18" charset="0"/>
              </a:rPr>
              <a:t>: </a:t>
            </a:r>
          </a:p>
          <a:p>
            <a:pPr lvl="0" algn="just" fontAlgn="base">
              <a:spcBef>
                <a:spcPct val="0"/>
              </a:spcBef>
              <a:spcAft>
                <a:spcPct val="0"/>
              </a:spcAft>
            </a:pPr>
            <a:r>
              <a:rPr lang="el-GR" sz="2000" dirty="0">
                <a:solidFill>
                  <a:prstClr val="black"/>
                </a:solidFill>
                <a:latin typeface="Times New Roman" pitchFamily="18" charset="0"/>
              </a:rPr>
              <a:t>✓ Αλλαγή στάσεων προς λογοτεχνία (από «μονότονο» σε «ενδιαφέρον») </a:t>
            </a:r>
          </a:p>
          <a:p>
            <a:pPr lvl="0" algn="just" fontAlgn="base">
              <a:spcBef>
                <a:spcPct val="0"/>
              </a:spcBef>
              <a:spcAft>
                <a:spcPct val="0"/>
              </a:spcAft>
            </a:pPr>
            <a:r>
              <a:rPr lang="el-GR" sz="2000" dirty="0">
                <a:solidFill>
                  <a:prstClr val="black"/>
                </a:solidFill>
                <a:latin typeface="Times New Roman" pitchFamily="18" charset="0"/>
              </a:rPr>
              <a:t>✓ Βελτίωση ερμηνευτικής προσέγγισης (εντοπισμός συμβολισμών, νοημάτων) </a:t>
            </a:r>
          </a:p>
          <a:p>
            <a:pPr lvl="0" algn="just" fontAlgn="base">
              <a:spcBef>
                <a:spcPct val="0"/>
              </a:spcBef>
              <a:spcAft>
                <a:spcPct val="0"/>
              </a:spcAft>
            </a:pPr>
            <a:r>
              <a:rPr lang="el-GR" sz="2000" dirty="0">
                <a:solidFill>
                  <a:prstClr val="black"/>
                </a:solidFill>
                <a:latin typeface="Times New Roman" pitchFamily="18" charset="0"/>
              </a:rPr>
              <a:t>✓ Ανάπτυξη ψηφιακών δεξιοτήτων (αναζήτηση, παρουσιάσεις, </a:t>
            </a:r>
            <a:r>
              <a:rPr lang="el-GR" sz="2000" dirty="0" err="1">
                <a:solidFill>
                  <a:prstClr val="black"/>
                </a:solidFill>
                <a:latin typeface="Times New Roman" pitchFamily="18" charset="0"/>
              </a:rPr>
              <a:t>forum</a:t>
            </a:r>
            <a:r>
              <a:rPr lang="el-GR" sz="2000" dirty="0">
                <a:solidFill>
                  <a:prstClr val="black"/>
                </a:solidFill>
                <a:latin typeface="Times New Roman" pitchFamily="18" charset="0"/>
              </a:rPr>
              <a:t>) </a:t>
            </a:r>
          </a:p>
          <a:p>
            <a:pPr lvl="0" algn="just" fontAlgn="base">
              <a:spcBef>
                <a:spcPct val="0"/>
              </a:spcBef>
              <a:spcAft>
                <a:spcPct val="0"/>
              </a:spcAft>
            </a:pPr>
            <a:r>
              <a:rPr lang="el-GR" sz="2000" dirty="0">
                <a:solidFill>
                  <a:prstClr val="black"/>
                </a:solidFill>
                <a:latin typeface="Times New Roman" pitchFamily="18" charset="0"/>
              </a:rPr>
              <a:t>✓ Ενίσχυση αυτονομίας (</a:t>
            </a:r>
            <a:r>
              <a:rPr lang="el-GR" sz="2000" dirty="0" err="1">
                <a:solidFill>
                  <a:prstClr val="black"/>
                </a:solidFill>
                <a:latin typeface="Times New Roman" pitchFamily="18" charset="0"/>
              </a:rPr>
              <a:t>αυτοαξιολόγηση</a:t>
            </a:r>
            <a:r>
              <a:rPr lang="el-GR" sz="2000" dirty="0">
                <a:solidFill>
                  <a:prstClr val="black"/>
                </a:solidFill>
                <a:latin typeface="Times New Roman" pitchFamily="18" charset="0"/>
              </a:rPr>
              <a:t>, αυτοέλεγχος) </a:t>
            </a:r>
          </a:p>
          <a:p>
            <a:pPr lvl="0" algn="just" fontAlgn="base">
              <a:spcBef>
                <a:spcPct val="0"/>
              </a:spcBef>
              <a:spcAft>
                <a:spcPct val="0"/>
              </a:spcAft>
            </a:pPr>
            <a:r>
              <a:rPr lang="el-GR" sz="2000" dirty="0">
                <a:solidFill>
                  <a:prstClr val="black"/>
                </a:solidFill>
                <a:latin typeface="Times New Roman" pitchFamily="18" charset="0"/>
              </a:rPr>
              <a:t>✓ Αυξημένη εμπλοκή (</a:t>
            </a:r>
            <a:r>
              <a:rPr lang="el-GR" sz="2000" dirty="0" err="1">
                <a:solidFill>
                  <a:prstClr val="black"/>
                </a:solidFill>
                <a:latin typeface="Times New Roman" pitchFamily="18" charset="0"/>
              </a:rPr>
              <a:t>διαδραστικά</a:t>
            </a:r>
            <a:r>
              <a:rPr lang="el-GR" sz="2000" dirty="0">
                <a:solidFill>
                  <a:prstClr val="black"/>
                </a:solidFill>
                <a:latin typeface="Times New Roman" pitchFamily="18" charset="0"/>
              </a:rPr>
              <a:t> στοιχεία, πολυμέσα) </a:t>
            </a:r>
          </a:p>
          <a:p>
            <a:pPr lvl="0" algn="just" fontAlgn="base">
              <a:spcBef>
                <a:spcPct val="0"/>
              </a:spcBef>
              <a:spcAft>
                <a:spcPct val="0"/>
              </a:spcAft>
            </a:pPr>
            <a:r>
              <a:rPr lang="el-GR" sz="2000" dirty="0">
                <a:solidFill>
                  <a:prstClr val="black"/>
                </a:solidFill>
                <a:latin typeface="Times New Roman" pitchFamily="18" charset="0"/>
              </a:rPr>
              <a:t>✓ Θετική συναισθηματική εμπειρία («δεν είναι πια βαρετό», «το ζω»)</a:t>
            </a:r>
          </a:p>
          <a:p>
            <a:pPr lvl="0" algn="just" fontAlgn="base">
              <a:spcBef>
                <a:spcPct val="0"/>
              </a:spcBef>
              <a:spcAft>
                <a:spcPct val="0"/>
              </a:spcAft>
            </a:pPr>
            <a:endParaRPr lang="el-GR" sz="2000" dirty="0">
              <a:solidFill>
                <a:prstClr val="black"/>
              </a:solidFill>
              <a:latin typeface="Times New Roman" pitchFamily="18" charset="0"/>
            </a:endParaRPr>
          </a:p>
          <a:p>
            <a:pPr lvl="0" algn="just" fontAlgn="base">
              <a:spcBef>
                <a:spcPct val="0"/>
              </a:spcBef>
              <a:spcAft>
                <a:spcPct val="0"/>
              </a:spcAft>
            </a:pPr>
            <a:r>
              <a:rPr lang="el-GR" sz="2000" b="1" u="sng" dirty="0">
                <a:solidFill>
                  <a:prstClr val="black"/>
                </a:solidFill>
                <a:latin typeface="Times New Roman" pitchFamily="18" charset="0"/>
              </a:rPr>
              <a:t>Συνολική Αξιολόγηση</a:t>
            </a:r>
            <a:r>
              <a:rPr lang="el-GR" sz="2000" u="sng" dirty="0">
                <a:solidFill>
                  <a:prstClr val="black"/>
                </a:solidFill>
                <a:latin typeface="Times New Roman" pitchFamily="18" charset="0"/>
              </a:rPr>
              <a:t>:</a:t>
            </a:r>
          </a:p>
          <a:p>
            <a:pPr marL="342900" lvl="0" indent="-342900" algn="just" fontAlgn="base">
              <a:spcBef>
                <a:spcPct val="0"/>
              </a:spcBef>
              <a:spcAft>
                <a:spcPct val="0"/>
              </a:spcAft>
              <a:buFont typeface="Wingdings" panose="05000000000000000000" pitchFamily="2" charset="2"/>
              <a:buChar char="Ø"/>
            </a:pPr>
            <a:r>
              <a:rPr lang="el-GR" sz="2000" dirty="0">
                <a:solidFill>
                  <a:prstClr val="black"/>
                </a:solidFill>
                <a:latin typeface="Times New Roman" pitchFamily="18" charset="0"/>
              </a:rPr>
              <a:t>Παιδαγωγικά αποτελεσματικό</a:t>
            </a:r>
          </a:p>
          <a:p>
            <a:pPr marL="342900" lvl="0" indent="-342900" algn="just" fontAlgn="base">
              <a:spcBef>
                <a:spcPct val="0"/>
              </a:spcBef>
              <a:spcAft>
                <a:spcPct val="0"/>
              </a:spcAft>
              <a:buFont typeface="Wingdings" panose="05000000000000000000" pitchFamily="2" charset="2"/>
              <a:buChar char="Ø"/>
            </a:pPr>
            <a:r>
              <a:rPr lang="el-GR" sz="2000" dirty="0">
                <a:solidFill>
                  <a:prstClr val="black"/>
                </a:solidFill>
                <a:latin typeface="Times New Roman" pitchFamily="18" charset="0"/>
              </a:rPr>
              <a:t>Τεχνολογικά συνεπές και άρτιο</a:t>
            </a:r>
          </a:p>
          <a:p>
            <a:pPr marL="342900" lvl="0" indent="-342900" algn="just" fontAlgn="base">
              <a:spcBef>
                <a:spcPct val="0"/>
              </a:spcBef>
              <a:spcAft>
                <a:spcPct val="0"/>
              </a:spcAft>
              <a:buFont typeface="Wingdings" panose="05000000000000000000" pitchFamily="2" charset="2"/>
              <a:buChar char="Ø"/>
            </a:pPr>
            <a:r>
              <a:rPr lang="el-GR" sz="2000" dirty="0">
                <a:solidFill>
                  <a:prstClr val="black"/>
                </a:solidFill>
                <a:latin typeface="Times New Roman" pitchFamily="18" charset="0"/>
              </a:rPr>
              <a:t>Συμβατό με ΝΠΣ Νεοελληνικής Λογοτεχνίας</a:t>
            </a:r>
          </a:p>
          <a:p>
            <a:pPr marL="342900" lvl="0" indent="-342900" algn="just" fontAlgn="base">
              <a:spcBef>
                <a:spcPct val="0"/>
              </a:spcBef>
              <a:spcAft>
                <a:spcPct val="0"/>
              </a:spcAft>
              <a:buFont typeface="Wingdings" panose="05000000000000000000" pitchFamily="2" charset="2"/>
              <a:buChar char="Ø"/>
            </a:pPr>
            <a:r>
              <a:rPr lang="el-GR" sz="2000" dirty="0">
                <a:solidFill>
                  <a:prstClr val="black"/>
                </a:solidFill>
                <a:latin typeface="Times New Roman" pitchFamily="18" charset="0"/>
              </a:rPr>
              <a:t>Κατάλληλο για εφήβους Α΄ Γυμνασίου</a:t>
            </a:r>
          </a:p>
          <a:p>
            <a:pPr marL="342900" lvl="0" indent="-342900" algn="just" fontAlgn="base">
              <a:spcBef>
                <a:spcPct val="0"/>
              </a:spcBef>
              <a:spcAft>
                <a:spcPct val="0"/>
              </a:spcAft>
              <a:buFont typeface="Wingdings" panose="05000000000000000000" pitchFamily="2" charset="2"/>
              <a:buChar char="Ø"/>
            </a:pPr>
            <a:r>
              <a:rPr lang="el-GR" sz="2000" dirty="0">
                <a:solidFill>
                  <a:prstClr val="black"/>
                </a:solidFill>
                <a:latin typeface="Times New Roman" pitchFamily="18" charset="0"/>
              </a:rPr>
              <a:t>Εναρμονισμένο με διεθνή πρότυπα ψηφιακής μάθησης</a:t>
            </a:r>
          </a:p>
        </p:txBody>
      </p:sp>
    </p:spTree>
    <p:extLst>
      <p:ext uri="{BB962C8B-B14F-4D97-AF65-F5344CB8AC3E}">
        <p14:creationId xmlns:p14="http://schemas.microsoft.com/office/powerpoint/2010/main" val="29183705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620577" y="639826"/>
            <a:ext cx="2258119"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ΣΥΜΠΕΡΑΣΜΑΤΑ</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5324535"/>
          </a:xfrm>
          <a:prstGeom prst="rect">
            <a:avLst/>
          </a:prstGeom>
        </p:spPr>
        <p:txBody>
          <a:bodyPr wrap="square">
            <a:spAutoFit/>
          </a:bodyPr>
          <a:lstStyle/>
          <a:p>
            <a:pPr lvl="0" algn="ctr" fontAlgn="base">
              <a:spcBef>
                <a:spcPct val="0"/>
              </a:spcBef>
              <a:spcAft>
                <a:spcPct val="0"/>
              </a:spcAft>
            </a:pPr>
            <a:r>
              <a:rPr lang="el-GR" sz="2000" b="1" dirty="0">
                <a:solidFill>
                  <a:prstClr val="black"/>
                </a:solidFill>
                <a:latin typeface="Times New Roman" pitchFamily="18" charset="0"/>
              </a:rPr>
              <a:t>Περιορισμοί &amp; Μελλοντικές Κατευθύνσεις</a:t>
            </a:r>
            <a:endParaRPr lang="el-GR" sz="2000" dirty="0">
              <a:solidFill>
                <a:prstClr val="black"/>
              </a:solidFill>
              <a:latin typeface="Times New Roman" pitchFamily="18" charset="0"/>
            </a:endParaRPr>
          </a:p>
          <a:p>
            <a:pPr lvl="0" algn="just" fontAlgn="base">
              <a:spcBef>
                <a:spcPct val="0"/>
              </a:spcBef>
              <a:spcAft>
                <a:spcPct val="0"/>
              </a:spcAft>
            </a:pPr>
            <a:r>
              <a:rPr lang="el-GR" sz="2000" b="1" u="sng" dirty="0">
                <a:solidFill>
                  <a:prstClr val="black"/>
                </a:solidFill>
                <a:latin typeface="Times New Roman" pitchFamily="18" charset="0"/>
              </a:rPr>
              <a:t>Περιορισμοί</a:t>
            </a:r>
            <a:r>
              <a:rPr lang="el-GR" sz="2000" u="sng" dirty="0">
                <a:solidFill>
                  <a:prstClr val="black"/>
                </a:solidFill>
                <a:latin typeface="Times New Roman" pitchFamily="18" charset="0"/>
              </a:rPr>
              <a:t>:</a:t>
            </a:r>
          </a:p>
          <a:p>
            <a:pPr marL="342900" lvl="0" indent="-342900" algn="just" fontAlgn="base">
              <a:spcBef>
                <a:spcPct val="0"/>
              </a:spcBef>
              <a:spcAft>
                <a:spcPct val="0"/>
              </a:spcAft>
              <a:buFont typeface="Arial" panose="020B0604020202020204" pitchFamily="34" charset="0"/>
              <a:buChar char="•"/>
            </a:pPr>
            <a:r>
              <a:rPr lang="el-GR" sz="2000" dirty="0">
                <a:solidFill>
                  <a:prstClr val="black"/>
                </a:solidFill>
                <a:latin typeface="Times New Roman" pitchFamily="18" charset="0"/>
              </a:rPr>
              <a:t>Μικρό δείγμα (n=4 ειδικοί, n=6 μαθητές)</a:t>
            </a:r>
          </a:p>
          <a:p>
            <a:pPr marL="342900" lvl="0" indent="-342900" algn="just" fontAlgn="base">
              <a:spcBef>
                <a:spcPct val="0"/>
              </a:spcBef>
              <a:spcAft>
                <a:spcPct val="0"/>
              </a:spcAft>
              <a:buFont typeface="Arial" panose="020B0604020202020204" pitchFamily="34" charset="0"/>
              <a:buChar char="•"/>
            </a:pPr>
            <a:r>
              <a:rPr lang="el-GR" sz="2000" dirty="0">
                <a:solidFill>
                  <a:prstClr val="black"/>
                </a:solidFill>
                <a:latin typeface="Times New Roman" pitchFamily="18" charset="0"/>
              </a:rPr>
              <a:t>Πιλοτικός χαρακτήρας, βραχεία διάρκεια</a:t>
            </a:r>
          </a:p>
          <a:p>
            <a:pPr marL="342900" lvl="0" indent="-342900" algn="just" fontAlgn="base">
              <a:spcBef>
                <a:spcPct val="0"/>
              </a:spcBef>
              <a:spcAft>
                <a:spcPct val="0"/>
              </a:spcAft>
              <a:buFont typeface="Arial" panose="020B0604020202020204" pitchFamily="34" charset="0"/>
              <a:buChar char="•"/>
            </a:pPr>
            <a:r>
              <a:rPr lang="el-GR" sz="2000" dirty="0">
                <a:solidFill>
                  <a:prstClr val="black"/>
                </a:solidFill>
                <a:latin typeface="Times New Roman" pitchFamily="18" charset="0"/>
              </a:rPr>
              <a:t>Έλλειψη ομάδας ελέγχου</a:t>
            </a:r>
          </a:p>
          <a:p>
            <a:pPr marL="342900" lvl="0" indent="-342900" algn="just" fontAlgn="base">
              <a:spcBef>
                <a:spcPct val="0"/>
              </a:spcBef>
              <a:spcAft>
                <a:spcPct val="0"/>
              </a:spcAft>
              <a:buFont typeface="Arial" panose="020B0604020202020204" pitchFamily="34" charset="0"/>
              <a:buChar char="•"/>
            </a:pPr>
            <a:r>
              <a:rPr lang="el-GR" sz="2000" dirty="0">
                <a:solidFill>
                  <a:prstClr val="black"/>
                </a:solidFill>
                <a:latin typeface="Times New Roman" pitchFamily="18" charset="0"/>
              </a:rPr>
              <a:t>Συγκεκριμένο εκπαιδευτικό πλαίσιο</a:t>
            </a:r>
          </a:p>
          <a:p>
            <a:pPr lvl="0" algn="just" fontAlgn="base">
              <a:spcBef>
                <a:spcPct val="0"/>
              </a:spcBef>
              <a:spcAft>
                <a:spcPct val="0"/>
              </a:spcAft>
            </a:pPr>
            <a:endParaRPr lang="el-GR" sz="2000" dirty="0">
              <a:solidFill>
                <a:prstClr val="black"/>
              </a:solidFill>
              <a:latin typeface="Times New Roman" pitchFamily="18" charset="0"/>
            </a:endParaRPr>
          </a:p>
          <a:p>
            <a:pPr lvl="0" algn="just" fontAlgn="base">
              <a:spcBef>
                <a:spcPct val="0"/>
              </a:spcBef>
              <a:spcAft>
                <a:spcPct val="0"/>
              </a:spcAft>
            </a:pPr>
            <a:r>
              <a:rPr lang="el-GR" sz="2000" b="1" u="sng" dirty="0">
                <a:solidFill>
                  <a:prstClr val="black"/>
                </a:solidFill>
                <a:latin typeface="Times New Roman" pitchFamily="18" charset="0"/>
              </a:rPr>
              <a:t>Μελλοντική Έρευνα</a:t>
            </a:r>
            <a:r>
              <a:rPr lang="el-GR" sz="2000" u="sng" dirty="0">
                <a:solidFill>
                  <a:prstClr val="black"/>
                </a:solidFill>
                <a:latin typeface="Times New Roman" pitchFamily="18" charset="0"/>
              </a:rPr>
              <a:t>: </a:t>
            </a:r>
          </a:p>
          <a:p>
            <a:pPr lvl="0" algn="just" fontAlgn="base">
              <a:spcBef>
                <a:spcPct val="0"/>
              </a:spcBef>
              <a:spcAft>
                <a:spcPct val="0"/>
              </a:spcAft>
            </a:pPr>
            <a:r>
              <a:rPr lang="el-GR" sz="2000" dirty="0">
                <a:solidFill>
                  <a:prstClr val="black"/>
                </a:solidFill>
                <a:latin typeface="Times New Roman" pitchFamily="18" charset="0"/>
              </a:rPr>
              <a:t>→ Διαχρονικές μελέτες (παρακολούθηση μαθητών μακροπρόθεσμα) </a:t>
            </a:r>
          </a:p>
          <a:p>
            <a:pPr lvl="0" algn="just" fontAlgn="base">
              <a:spcBef>
                <a:spcPct val="0"/>
              </a:spcBef>
              <a:spcAft>
                <a:spcPct val="0"/>
              </a:spcAft>
            </a:pPr>
            <a:r>
              <a:rPr lang="el-GR" sz="2000" dirty="0">
                <a:solidFill>
                  <a:prstClr val="black"/>
                </a:solidFill>
                <a:latin typeface="Times New Roman" pitchFamily="18" charset="0"/>
              </a:rPr>
              <a:t>→ Συγκριτικές μελέτες (παραδοσιακές </a:t>
            </a:r>
            <a:r>
              <a:rPr lang="el-GR" sz="2000" dirty="0" err="1">
                <a:solidFill>
                  <a:prstClr val="black"/>
                </a:solidFill>
                <a:latin typeface="Times New Roman" pitchFamily="18" charset="0"/>
              </a:rPr>
              <a:t>vs</a:t>
            </a:r>
            <a:r>
              <a:rPr lang="el-GR" sz="2000" dirty="0">
                <a:solidFill>
                  <a:prstClr val="black"/>
                </a:solidFill>
                <a:latin typeface="Times New Roman" pitchFamily="18" charset="0"/>
              </a:rPr>
              <a:t> ψηφιακές μέθοδοι) </a:t>
            </a:r>
          </a:p>
          <a:p>
            <a:pPr lvl="0" algn="just" fontAlgn="base">
              <a:spcBef>
                <a:spcPct val="0"/>
              </a:spcBef>
              <a:spcAft>
                <a:spcPct val="0"/>
              </a:spcAft>
            </a:pPr>
            <a:r>
              <a:rPr lang="el-GR" sz="2000" dirty="0">
                <a:solidFill>
                  <a:prstClr val="black"/>
                </a:solidFill>
                <a:latin typeface="Times New Roman" pitchFamily="18" charset="0"/>
              </a:rPr>
              <a:t>→ Επέκταση σε άλλα λογοτεχνικά είδη και βαθμίδες </a:t>
            </a:r>
          </a:p>
          <a:p>
            <a:pPr lvl="0" algn="just" fontAlgn="base">
              <a:spcBef>
                <a:spcPct val="0"/>
              </a:spcBef>
              <a:spcAft>
                <a:spcPct val="0"/>
              </a:spcAft>
            </a:pPr>
            <a:r>
              <a:rPr lang="el-GR" sz="2000" dirty="0">
                <a:solidFill>
                  <a:prstClr val="black"/>
                </a:solidFill>
                <a:latin typeface="Times New Roman" pitchFamily="18" charset="0"/>
              </a:rPr>
              <a:t>→ Εστίαση σε ευάλωτες ομάδες (μαθησιακές </a:t>
            </a:r>
            <a:r>
              <a:rPr lang="el-GR" sz="2000" dirty="0" smtClean="0">
                <a:solidFill>
                  <a:prstClr val="black"/>
                </a:solidFill>
                <a:latin typeface="Times New Roman" pitchFamily="18" charset="0"/>
              </a:rPr>
              <a:t>δυσκολίες) </a:t>
            </a:r>
            <a:endParaRPr lang="el-GR" sz="2000" dirty="0">
              <a:solidFill>
                <a:prstClr val="black"/>
              </a:solidFill>
              <a:latin typeface="Times New Roman" pitchFamily="18" charset="0"/>
            </a:endParaRPr>
          </a:p>
          <a:p>
            <a:pPr lvl="0" algn="just" fontAlgn="base">
              <a:spcBef>
                <a:spcPct val="0"/>
              </a:spcBef>
              <a:spcAft>
                <a:spcPct val="0"/>
              </a:spcAft>
            </a:pPr>
            <a:r>
              <a:rPr lang="el-GR" sz="2000" dirty="0">
                <a:solidFill>
                  <a:prstClr val="black"/>
                </a:solidFill>
                <a:latin typeface="Times New Roman" pitchFamily="18" charset="0"/>
              </a:rPr>
              <a:t>→ Ενσωμάτωση </a:t>
            </a:r>
            <a:r>
              <a:rPr lang="el-GR" sz="2000" dirty="0" smtClean="0">
                <a:solidFill>
                  <a:prstClr val="black"/>
                </a:solidFill>
                <a:latin typeface="Times New Roman" pitchFamily="18" charset="0"/>
              </a:rPr>
              <a:t>περισσότερης τεχνητής </a:t>
            </a:r>
            <a:r>
              <a:rPr lang="el-GR" sz="2000" dirty="0">
                <a:solidFill>
                  <a:prstClr val="black"/>
                </a:solidFill>
                <a:latin typeface="Times New Roman" pitchFamily="18" charset="0"/>
              </a:rPr>
              <a:t>νοημοσύνης </a:t>
            </a:r>
          </a:p>
          <a:p>
            <a:pPr lvl="0" algn="just" fontAlgn="base">
              <a:spcBef>
                <a:spcPct val="0"/>
              </a:spcBef>
              <a:spcAft>
                <a:spcPct val="0"/>
              </a:spcAft>
            </a:pPr>
            <a:r>
              <a:rPr lang="el-GR" sz="2000" dirty="0">
                <a:solidFill>
                  <a:prstClr val="black"/>
                </a:solidFill>
                <a:latin typeface="Times New Roman" pitchFamily="18" charset="0"/>
              </a:rPr>
              <a:t>→ Συν-σχεδιασμός με μαθητές</a:t>
            </a:r>
          </a:p>
          <a:p>
            <a:pPr lvl="0" algn="just" fontAlgn="base">
              <a:spcBef>
                <a:spcPct val="0"/>
              </a:spcBef>
              <a:spcAft>
                <a:spcPct val="0"/>
              </a:spcAft>
            </a:pPr>
            <a:endParaRPr lang="el-GR" sz="2000" dirty="0">
              <a:solidFill>
                <a:prstClr val="black"/>
              </a:solidFill>
              <a:latin typeface="Times New Roman" pitchFamily="18" charset="0"/>
            </a:endParaRPr>
          </a:p>
          <a:p>
            <a:pPr lvl="0" algn="just" fontAlgn="base">
              <a:spcBef>
                <a:spcPct val="0"/>
              </a:spcBef>
              <a:spcAft>
                <a:spcPct val="0"/>
              </a:spcAft>
            </a:pPr>
            <a:r>
              <a:rPr lang="el-GR" sz="2000" b="1" dirty="0">
                <a:solidFill>
                  <a:prstClr val="black"/>
                </a:solidFill>
                <a:latin typeface="Times New Roman" pitchFamily="18" charset="0"/>
              </a:rPr>
              <a:t>Συμβολή</a:t>
            </a:r>
            <a:r>
              <a:rPr lang="el-GR" sz="2000" dirty="0">
                <a:solidFill>
                  <a:prstClr val="black"/>
                </a:solidFill>
                <a:latin typeface="Times New Roman" pitchFamily="18" charset="0"/>
              </a:rPr>
              <a:t>: Διεπιστημονικό μοντέλο διδασκαλίας ποίησης που συνδέει γνωστική ψυχολογία, εκπαιδευτική τεχνολογία και λογοτεχνική παιδαγωγική</a:t>
            </a:r>
          </a:p>
        </p:txBody>
      </p:sp>
    </p:spTree>
    <p:extLst>
      <p:ext uri="{BB962C8B-B14F-4D97-AF65-F5344CB8AC3E}">
        <p14:creationId xmlns:p14="http://schemas.microsoft.com/office/powerpoint/2010/main" val="8613667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521527" y="2613890"/>
            <a:ext cx="8006615" cy="707886"/>
          </a:xfrm>
          <a:prstGeom prst="rect">
            <a:avLst/>
          </a:prstGeom>
          <a:noFill/>
        </p:spPr>
        <p:txBody>
          <a:bodyPr wrap="none" rtlCol="0">
            <a:spAutoFit/>
          </a:bodyPr>
          <a:lstStyle/>
          <a:p>
            <a:r>
              <a:rPr lang="el-GR" sz="4000" dirty="0" smtClean="0">
                <a:solidFill>
                  <a:schemeClr val="accent4">
                    <a:lumMod val="75000"/>
                  </a:schemeClr>
                </a:solidFill>
                <a:effectLst>
                  <a:outerShdw blurRad="38100" dist="38100" dir="2700000" algn="tl">
                    <a:srgbClr val="000000">
                      <a:alpha val="43137"/>
                    </a:srgbClr>
                  </a:outerShdw>
                </a:effectLst>
              </a:rPr>
              <a:t>Σας ευχαριστώ για την προσοχή σας! </a:t>
            </a:r>
            <a:endParaRPr lang="el-GR" sz="4000" dirty="0">
              <a:solidFill>
                <a:schemeClr val="accent4">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2192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053762" y="717402"/>
            <a:ext cx="3399713"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ΕΡΕΥΝΗΤΙΚΑ ΕΡΩΤΗΜΑΤΑ</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96291" y="1425261"/>
            <a:ext cx="8691418" cy="4247317"/>
          </a:xfrm>
          <a:prstGeom prst="rect">
            <a:avLst/>
          </a:prstGeom>
        </p:spPr>
        <p:txBody>
          <a:bodyPr wrap="square">
            <a:spAutoFit/>
          </a:bodyPr>
          <a:lstStyle/>
          <a:p>
            <a:pPr lvl="0" algn="just" fontAlgn="base">
              <a:lnSpc>
                <a:spcPct val="150000"/>
              </a:lnSpc>
              <a:spcBef>
                <a:spcPct val="0"/>
              </a:spcBef>
              <a:spcAft>
                <a:spcPct val="0"/>
              </a:spcAft>
            </a:pPr>
            <a:r>
              <a:rPr lang="el-GR" sz="2000" i="1" u="sng" dirty="0">
                <a:solidFill>
                  <a:prstClr val="black"/>
                </a:solidFill>
                <a:latin typeface="Times New Roman" pitchFamily="18" charset="0"/>
              </a:rPr>
              <a:t>Η παρούσα έρευνα επικεντρώνεται στα ακόλουθα βασικά ερωτήματα:</a:t>
            </a:r>
          </a:p>
          <a:p>
            <a:pPr marL="285750" lvl="0" indent="-285750" algn="just" fontAlgn="base">
              <a:lnSpc>
                <a:spcPct val="150000"/>
              </a:lnSpc>
              <a:spcBef>
                <a:spcPct val="0"/>
              </a:spcBef>
              <a:spcAft>
                <a:spcPct val="0"/>
              </a:spcAft>
              <a:buFont typeface="Arial" panose="020B0604020202020204" pitchFamily="34" charset="0"/>
              <a:buChar char="•"/>
            </a:pPr>
            <a:r>
              <a:rPr lang="el-GR" sz="2000" dirty="0">
                <a:solidFill>
                  <a:prstClr val="black"/>
                </a:solidFill>
                <a:latin typeface="Times New Roman" pitchFamily="18" charset="0"/>
              </a:rPr>
              <a:t>Σε ποιο βαθμό το ψηφιακό εκπαιδευτικό υλικό ανταποκρίνεται στις αρχές της εξ αποστάσεως εκπαίδευσης, σύμφωνα με τις αξιολογήσεις των ειδικών;</a:t>
            </a:r>
          </a:p>
          <a:p>
            <a:pPr marL="285750" lvl="0" indent="-285750" algn="just" fontAlgn="base">
              <a:lnSpc>
                <a:spcPct val="150000"/>
              </a:lnSpc>
              <a:spcBef>
                <a:spcPct val="0"/>
              </a:spcBef>
              <a:spcAft>
                <a:spcPct val="0"/>
              </a:spcAft>
              <a:buFont typeface="Arial" panose="020B0604020202020204" pitchFamily="34" charset="0"/>
              <a:buChar char="•"/>
            </a:pPr>
            <a:r>
              <a:rPr lang="el-GR" sz="2000" dirty="0">
                <a:solidFill>
                  <a:prstClr val="black"/>
                </a:solidFill>
                <a:latin typeface="Times New Roman" pitchFamily="18" charset="0"/>
              </a:rPr>
              <a:t>Σε ποιο βαθμό το υλικό συμμορφώνεται με τις αρχές της </a:t>
            </a:r>
            <a:r>
              <a:rPr lang="el-GR" sz="2000" dirty="0" err="1">
                <a:solidFill>
                  <a:prstClr val="black"/>
                </a:solidFill>
                <a:latin typeface="Times New Roman" pitchFamily="18" charset="0"/>
              </a:rPr>
              <a:t>πολυμεσικής</a:t>
            </a:r>
            <a:r>
              <a:rPr lang="el-GR" sz="2000" dirty="0">
                <a:solidFill>
                  <a:prstClr val="black"/>
                </a:solidFill>
                <a:latin typeface="Times New Roman" pitchFamily="18" charset="0"/>
              </a:rPr>
              <a:t> μάθησης, όπως αυτές διατυπώθηκαν από τον </a:t>
            </a:r>
            <a:r>
              <a:rPr lang="el-GR" sz="2000" dirty="0" err="1">
                <a:solidFill>
                  <a:prstClr val="black"/>
                </a:solidFill>
                <a:latin typeface="Times New Roman" pitchFamily="18" charset="0"/>
              </a:rPr>
              <a:t>Mayer</a:t>
            </a:r>
            <a:r>
              <a:rPr lang="el-GR" sz="2000" dirty="0">
                <a:solidFill>
                  <a:prstClr val="black"/>
                </a:solidFill>
                <a:latin typeface="Times New Roman" pitchFamily="18" charset="0"/>
              </a:rPr>
              <a:t> (2009, 2021);</a:t>
            </a:r>
          </a:p>
          <a:p>
            <a:pPr marL="285750" lvl="0" indent="-285750" algn="just" fontAlgn="base">
              <a:lnSpc>
                <a:spcPct val="150000"/>
              </a:lnSpc>
              <a:spcBef>
                <a:spcPct val="0"/>
              </a:spcBef>
              <a:spcAft>
                <a:spcPct val="0"/>
              </a:spcAft>
              <a:buFont typeface="Arial" panose="020B0604020202020204" pitchFamily="34" charset="0"/>
              <a:buChar char="•"/>
            </a:pPr>
            <a:r>
              <a:rPr lang="el-GR" sz="2000" dirty="0">
                <a:solidFill>
                  <a:prstClr val="black"/>
                </a:solidFill>
                <a:latin typeface="Times New Roman" pitchFamily="18" charset="0"/>
              </a:rPr>
              <a:t>Ποια είναι η αντίδραση και η εμπειρία των μαθητών κατά την αξιοποίηση του ψηφιακού υλικού στη διδασκαλία της λογοτεχνίας;</a:t>
            </a:r>
          </a:p>
          <a:p>
            <a:pPr marL="285750" lvl="0" indent="-285750" algn="just" fontAlgn="base">
              <a:lnSpc>
                <a:spcPct val="150000"/>
              </a:lnSpc>
              <a:spcBef>
                <a:spcPct val="0"/>
              </a:spcBef>
              <a:spcAft>
                <a:spcPct val="0"/>
              </a:spcAft>
              <a:buFont typeface="Arial" panose="020B0604020202020204" pitchFamily="34" charset="0"/>
              <a:buChar char="•"/>
            </a:pPr>
            <a:r>
              <a:rPr lang="el-GR" sz="2000" dirty="0">
                <a:solidFill>
                  <a:prstClr val="black"/>
                </a:solidFill>
                <a:latin typeface="Times New Roman" pitchFamily="18" charset="0"/>
              </a:rPr>
              <a:t>Ποιες προτάσεις μπορούν να διαμορφωθούν για τη βελτίωση του υλικού και των παιδαγωγικών πρακτικών που το συνοδεύουν;</a:t>
            </a:r>
          </a:p>
        </p:txBody>
      </p:sp>
    </p:spTree>
    <p:extLst>
      <p:ext uri="{BB962C8B-B14F-4D97-AF65-F5344CB8AC3E}">
        <p14:creationId xmlns:p14="http://schemas.microsoft.com/office/powerpoint/2010/main" val="35565776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497108" y="643511"/>
            <a:ext cx="2233753"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ΔΟΜΗ ΕΡΓΑΣΙΑΣ</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5218736"/>
          </a:xfrm>
          <a:prstGeom prst="rect">
            <a:avLst/>
          </a:prstGeom>
        </p:spPr>
        <p:txBody>
          <a:bodyPr wrap="square">
            <a:spAutoFit/>
          </a:bodyPr>
          <a:lstStyle/>
          <a:p>
            <a:pPr lvl="0" algn="just" fontAlgn="base">
              <a:lnSpc>
                <a:spcPct val="150000"/>
              </a:lnSpc>
              <a:spcBef>
                <a:spcPct val="0"/>
              </a:spcBef>
              <a:spcAft>
                <a:spcPct val="0"/>
              </a:spcAft>
            </a:pPr>
            <a:r>
              <a:rPr lang="el-GR" sz="1600" b="1" dirty="0">
                <a:solidFill>
                  <a:prstClr val="black"/>
                </a:solidFill>
                <a:latin typeface="Times New Roman" pitchFamily="18" charset="0"/>
              </a:rPr>
              <a:t>Κεφάλαιο 1: Ερευνητικό Πλαίσιο και </a:t>
            </a:r>
            <a:r>
              <a:rPr lang="el-GR" sz="1600" b="1" dirty="0" err="1" smtClean="0">
                <a:solidFill>
                  <a:prstClr val="black"/>
                </a:solidFill>
                <a:latin typeface="Times New Roman" pitchFamily="18" charset="0"/>
              </a:rPr>
              <a:t>Στοχοθεσία</a:t>
            </a:r>
            <a:r>
              <a:rPr lang="el-GR" sz="1600" b="1" dirty="0" smtClean="0">
                <a:solidFill>
                  <a:prstClr val="black"/>
                </a:solidFill>
                <a:latin typeface="Times New Roman" pitchFamily="18" charset="0"/>
              </a:rPr>
              <a:t>: </a:t>
            </a:r>
            <a:r>
              <a:rPr lang="el-GR" sz="1600" dirty="0" smtClean="0">
                <a:solidFill>
                  <a:prstClr val="black"/>
                </a:solidFill>
                <a:latin typeface="Times New Roman" pitchFamily="18" charset="0"/>
              </a:rPr>
              <a:t>Εισαγωγή</a:t>
            </a:r>
            <a:r>
              <a:rPr lang="el-GR" sz="1600" dirty="0">
                <a:solidFill>
                  <a:prstClr val="black"/>
                </a:solidFill>
                <a:latin typeface="Times New Roman" pitchFamily="18" charset="0"/>
              </a:rPr>
              <a:t>, προβληματική, βιβλιογραφική επισκόπηση, σκοπός, στόχοι, ερευνητικά ερωτήματα</a:t>
            </a:r>
          </a:p>
          <a:p>
            <a:pPr lvl="0" algn="just" fontAlgn="base">
              <a:lnSpc>
                <a:spcPct val="150000"/>
              </a:lnSpc>
              <a:spcBef>
                <a:spcPct val="0"/>
              </a:spcBef>
              <a:spcAft>
                <a:spcPct val="0"/>
              </a:spcAft>
            </a:pPr>
            <a:r>
              <a:rPr lang="el-GR" sz="1600" b="1" dirty="0">
                <a:solidFill>
                  <a:prstClr val="black"/>
                </a:solidFill>
                <a:latin typeface="Times New Roman" pitchFamily="18" charset="0"/>
              </a:rPr>
              <a:t>Κεφάλαιο 2: Θεωρητικό </a:t>
            </a:r>
            <a:r>
              <a:rPr lang="el-GR" sz="1600" b="1" dirty="0" smtClean="0">
                <a:solidFill>
                  <a:prstClr val="black"/>
                </a:solidFill>
                <a:latin typeface="Times New Roman" pitchFamily="18" charset="0"/>
              </a:rPr>
              <a:t>Πλαίσιο:</a:t>
            </a:r>
            <a:r>
              <a:rPr lang="el-GR" sz="1600" dirty="0" smtClean="0">
                <a:solidFill>
                  <a:prstClr val="black"/>
                </a:solidFill>
                <a:latin typeface="Times New Roman" pitchFamily="18" charset="0"/>
              </a:rPr>
              <a:t> </a:t>
            </a:r>
            <a:r>
              <a:rPr lang="el-GR" sz="1600" dirty="0" err="1">
                <a:solidFill>
                  <a:prstClr val="black"/>
                </a:solidFill>
                <a:latin typeface="Times New Roman" pitchFamily="18" charset="0"/>
              </a:rPr>
              <a:t>ΕξΑΕ</a:t>
            </a:r>
            <a:r>
              <a:rPr lang="el-GR" sz="1600" dirty="0">
                <a:solidFill>
                  <a:prstClr val="black"/>
                </a:solidFill>
                <a:latin typeface="Times New Roman" pitchFamily="18" charset="0"/>
              </a:rPr>
              <a:t> και </a:t>
            </a:r>
            <a:r>
              <a:rPr lang="el-GR" sz="1600" dirty="0" err="1">
                <a:solidFill>
                  <a:prstClr val="black"/>
                </a:solidFill>
                <a:latin typeface="Times New Roman" pitchFamily="18" charset="0"/>
              </a:rPr>
              <a:t>αυτορυθμιζόμενη</a:t>
            </a:r>
            <a:r>
              <a:rPr lang="el-GR" sz="1600" dirty="0">
                <a:solidFill>
                  <a:prstClr val="black"/>
                </a:solidFill>
                <a:latin typeface="Times New Roman" pitchFamily="18" charset="0"/>
              </a:rPr>
              <a:t> μάθηση • Εκπαιδευτικό υλικό και αρχές </a:t>
            </a:r>
            <a:r>
              <a:rPr lang="el-GR" sz="1600" dirty="0" err="1">
                <a:solidFill>
                  <a:prstClr val="black"/>
                </a:solidFill>
                <a:latin typeface="Times New Roman" pitchFamily="18" charset="0"/>
              </a:rPr>
              <a:t>πολυμεσικής</a:t>
            </a:r>
            <a:r>
              <a:rPr lang="el-GR" sz="1600" dirty="0">
                <a:solidFill>
                  <a:prstClr val="black"/>
                </a:solidFill>
                <a:latin typeface="Times New Roman" pitchFamily="18" charset="0"/>
              </a:rPr>
              <a:t> μάθησης • ΤΠΕ στη λογοτεχνία • Διδασκαλία ποίησης και θεωρίες πρόσληψης • Συμπληρωματική </a:t>
            </a:r>
            <a:r>
              <a:rPr lang="el-GR" sz="1600" dirty="0" err="1">
                <a:solidFill>
                  <a:prstClr val="black"/>
                </a:solidFill>
                <a:latin typeface="Times New Roman" pitchFamily="18" charset="0"/>
              </a:rPr>
              <a:t>ΕξΑΕ</a:t>
            </a:r>
            <a:r>
              <a:rPr lang="el-GR" sz="1600" dirty="0">
                <a:solidFill>
                  <a:prstClr val="black"/>
                </a:solidFill>
                <a:latin typeface="Times New Roman" pitchFamily="18" charset="0"/>
              </a:rPr>
              <a:t> και καινοτομία</a:t>
            </a:r>
          </a:p>
          <a:p>
            <a:pPr lvl="0" algn="just" fontAlgn="base">
              <a:lnSpc>
                <a:spcPct val="150000"/>
              </a:lnSpc>
              <a:spcBef>
                <a:spcPct val="0"/>
              </a:spcBef>
              <a:spcAft>
                <a:spcPct val="0"/>
              </a:spcAft>
            </a:pPr>
            <a:r>
              <a:rPr lang="el-GR" sz="1600" b="1" dirty="0">
                <a:solidFill>
                  <a:prstClr val="black"/>
                </a:solidFill>
                <a:latin typeface="Times New Roman" pitchFamily="18" charset="0"/>
              </a:rPr>
              <a:t>Κεφάλαιο 3: </a:t>
            </a:r>
            <a:r>
              <a:rPr lang="el-GR" sz="1600" b="1" dirty="0" smtClean="0">
                <a:solidFill>
                  <a:prstClr val="black"/>
                </a:solidFill>
                <a:latin typeface="Times New Roman" pitchFamily="18" charset="0"/>
              </a:rPr>
              <a:t>Μεθοδολογία:</a:t>
            </a:r>
            <a:r>
              <a:rPr lang="el-GR" sz="1600" dirty="0" smtClean="0">
                <a:solidFill>
                  <a:prstClr val="black"/>
                </a:solidFill>
                <a:latin typeface="Times New Roman" pitchFamily="18" charset="0"/>
              </a:rPr>
              <a:t> </a:t>
            </a:r>
            <a:r>
              <a:rPr lang="el-GR" sz="1600" dirty="0">
                <a:solidFill>
                  <a:prstClr val="black"/>
                </a:solidFill>
                <a:latin typeface="Times New Roman" pitchFamily="18" charset="0"/>
              </a:rPr>
              <a:t>Ερευνητικό παράδειγμα • Μελέτη περίπτωσης • Δείγμα (ειδικοί, μαθητές) • Εργαλεία συλλογής δεδομένων (ΕΔΙΒΕΑ, ερωτηματολόγια) • Θεματική ανάλυση • Δεοντολογικά ζητήματα</a:t>
            </a:r>
          </a:p>
          <a:p>
            <a:pPr lvl="0" algn="just" fontAlgn="base">
              <a:lnSpc>
                <a:spcPct val="150000"/>
              </a:lnSpc>
              <a:spcBef>
                <a:spcPct val="0"/>
              </a:spcBef>
              <a:spcAft>
                <a:spcPct val="0"/>
              </a:spcAft>
            </a:pPr>
            <a:r>
              <a:rPr lang="el-GR" sz="1600" b="1" dirty="0">
                <a:solidFill>
                  <a:prstClr val="black"/>
                </a:solidFill>
                <a:latin typeface="Times New Roman" pitchFamily="18" charset="0"/>
              </a:rPr>
              <a:t>Κεφάλαιο 4: Περιγραφή Εκπαιδευτικού </a:t>
            </a:r>
            <a:r>
              <a:rPr lang="el-GR" sz="1600" b="1" dirty="0" smtClean="0">
                <a:solidFill>
                  <a:prstClr val="black"/>
                </a:solidFill>
                <a:latin typeface="Times New Roman" pitchFamily="18" charset="0"/>
              </a:rPr>
              <a:t>Υλικού:</a:t>
            </a:r>
            <a:r>
              <a:rPr lang="el-GR" sz="1600" dirty="0" smtClean="0">
                <a:solidFill>
                  <a:prstClr val="black"/>
                </a:solidFill>
                <a:latin typeface="Times New Roman" pitchFamily="18" charset="0"/>
              </a:rPr>
              <a:t> </a:t>
            </a:r>
            <a:r>
              <a:rPr lang="el-GR" sz="1600" dirty="0">
                <a:solidFill>
                  <a:prstClr val="black"/>
                </a:solidFill>
                <a:latin typeface="Times New Roman" pitchFamily="18" charset="0"/>
              </a:rPr>
              <a:t>Μεθοδολογία δημιουργίας • Ψηφιακά εργαλεία (</a:t>
            </a:r>
            <a:r>
              <a:rPr lang="el-GR" sz="1600" dirty="0" err="1">
                <a:solidFill>
                  <a:prstClr val="black"/>
                </a:solidFill>
                <a:latin typeface="Times New Roman" pitchFamily="18" charset="0"/>
              </a:rPr>
              <a:t>Padlet</a:t>
            </a:r>
            <a:r>
              <a:rPr lang="el-GR" sz="1600" dirty="0">
                <a:solidFill>
                  <a:prstClr val="black"/>
                </a:solidFill>
                <a:latin typeface="Times New Roman" pitchFamily="18" charset="0"/>
              </a:rPr>
              <a:t>, </a:t>
            </a:r>
            <a:r>
              <a:rPr lang="el-GR" sz="1600" dirty="0" err="1">
                <a:solidFill>
                  <a:prstClr val="black"/>
                </a:solidFill>
                <a:latin typeface="Times New Roman" pitchFamily="18" charset="0"/>
              </a:rPr>
              <a:t>Google</a:t>
            </a:r>
            <a:r>
              <a:rPr lang="el-GR" sz="1600" dirty="0">
                <a:solidFill>
                  <a:prstClr val="black"/>
                </a:solidFill>
                <a:latin typeface="Times New Roman" pitchFamily="18" charset="0"/>
              </a:rPr>
              <a:t> </a:t>
            </a:r>
            <a:r>
              <a:rPr lang="el-GR" sz="1600" dirty="0" err="1">
                <a:solidFill>
                  <a:prstClr val="black"/>
                </a:solidFill>
                <a:latin typeface="Times New Roman" pitchFamily="18" charset="0"/>
              </a:rPr>
              <a:t>Classroom</a:t>
            </a:r>
            <a:r>
              <a:rPr lang="el-GR" sz="1600" dirty="0">
                <a:solidFill>
                  <a:prstClr val="black"/>
                </a:solidFill>
                <a:latin typeface="Times New Roman" pitchFamily="18" charset="0"/>
              </a:rPr>
              <a:t>, H5P) • Παρουσίαση ενοτήτων και δραστηριοτήτων</a:t>
            </a:r>
          </a:p>
          <a:p>
            <a:pPr lvl="0" algn="just" fontAlgn="base">
              <a:lnSpc>
                <a:spcPct val="150000"/>
              </a:lnSpc>
              <a:spcBef>
                <a:spcPct val="0"/>
              </a:spcBef>
              <a:spcAft>
                <a:spcPct val="0"/>
              </a:spcAft>
            </a:pPr>
            <a:r>
              <a:rPr lang="el-GR" sz="1600" b="1" dirty="0">
                <a:solidFill>
                  <a:prstClr val="black"/>
                </a:solidFill>
                <a:latin typeface="Times New Roman" pitchFamily="18" charset="0"/>
              </a:rPr>
              <a:t>Κεφάλαιο 5: </a:t>
            </a:r>
            <a:r>
              <a:rPr lang="el-GR" sz="1600" b="1" dirty="0" smtClean="0">
                <a:solidFill>
                  <a:prstClr val="black"/>
                </a:solidFill>
                <a:latin typeface="Times New Roman" pitchFamily="18" charset="0"/>
              </a:rPr>
              <a:t>Αποτελέσματα:</a:t>
            </a:r>
            <a:r>
              <a:rPr lang="el-GR" sz="1600" dirty="0" smtClean="0">
                <a:solidFill>
                  <a:prstClr val="black"/>
                </a:solidFill>
                <a:latin typeface="Times New Roman" pitchFamily="18" charset="0"/>
              </a:rPr>
              <a:t> </a:t>
            </a:r>
            <a:r>
              <a:rPr lang="el-GR" sz="1600" dirty="0">
                <a:solidFill>
                  <a:prstClr val="black"/>
                </a:solidFill>
                <a:latin typeface="Times New Roman" pitchFamily="18" charset="0"/>
              </a:rPr>
              <a:t>Αξιολόγηση ειδικών (ΕΔΙΒΕΑ) • Συμμόρφωση με αρχές </a:t>
            </a:r>
            <a:r>
              <a:rPr lang="el-GR" sz="1600" dirty="0" err="1">
                <a:solidFill>
                  <a:prstClr val="black"/>
                </a:solidFill>
                <a:latin typeface="Times New Roman" pitchFamily="18" charset="0"/>
              </a:rPr>
              <a:t>Mayer</a:t>
            </a:r>
            <a:r>
              <a:rPr lang="el-GR" sz="1600" dirty="0">
                <a:solidFill>
                  <a:prstClr val="black"/>
                </a:solidFill>
                <a:latin typeface="Times New Roman" pitchFamily="18" charset="0"/>
              </a:rPr>
              <a:t> • Απόψεις μαθητών και ποιοτική αποτίμηση</a:t>
            </a:r>
          </a:p>
          <a:p>
            <a:pPr lvl="0" algn="just" fontAlgn="base">
              <a:lnSpc>
                <a:spcPct val="150000"/>
              </a:lnSpc>
              <a:spcBef>
                <a:spcPct val="0"/>
              </a:spcBef>
              <a:spcAft>
                <a:spcPct val="0"/>
              </a:spcAft>
            </a:pPr>
            <a:r>
              <a:rPr lang="el-GR" sz="1600" b="1" dirty="0">
                <a:solidFill>
                  <a:prstClr val="black"/>
                </a:solidFill>
                <a:latin typeface="Times New Roman" pitchFamily="18" charset="0"/>
              </a:rPr>
              <a:t>Κεφάλαιο 6: Συμπεράσματα και </a:t>
            </a:r>
            <a:r>
              <a:rPr lang="el-GR" sz="1600" b="1" dirty="0" smtClean="0">
                <a:solidFill>
                  <a:prstClr val="black"/>
                </a:solidFill>
                <a:latin typeface="Times New Roman" pitchFamily="18" charset="0"/>
              </a:rPr>
              <a:t>Προοπτικές:</a:t>
            </a:r>
            <a:r>
              <a:rPr lang="el-GR" sz="1600" dirty="0" smtClean="0">
                <a:solidFill>
                  <a:prstClr val="black"/>
                </a:solidFill>
                <a:latin typeface="Times New Roman" pitchFamily="18" charset="0"/>
              </a:rPr>
              <a:t> </a:t>
            </a:r>
            <a:r>
              <a:rPr lang="el-GR" sz="1600" dirty="0">
                <a:solidFill>
                  <a:prstClr val="black"/>
                </a:solidFill>
                <a:latin typeface="Times New Roman" pitchFamily="18" charset="0"/>
              </a:rPr>
              <a:t>Σύνθεση ευρημάτων • Κριτική συζήτηση • Θεωρητικές και πρακτικές συνεισφορές • Μελλοντικές κατευθύνσεις</a:t>
            </a:r>
          </a:p>
        </p:txBody>
      </p:sp>
    </p:spTree>
    <p:extLst>
      <p:ext uri="{BB962C8B-B14F-4D97-AF65-F5344CB8AC3E}">
        <p14:creationId xmlns:p14="http://schemas.microsoft.com/office/powerpoint/2010/main" val="2717419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497108" y="643511"/>
            <a:ext cx="2787558"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ΘΕΩΡΗΤΙΚΟ ΠΛΑΙΣΙΟ</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5218736"/>
          </a:xfrm>
          <a:prstGeom prst="rect">
            <a:avLst/>
          </a:prstGeom>
        </p:spPr>
        <p:txBody>
          <a:bodyPr wrap="square">
            <a:spAutoFit/>
          </a:bodyPr>
          <a:lstStyle/>
          <a:p>
            <a:pPr lvl="0" algn="just" fontAlgn="base">
              <a:lnSpc>
                <a:spcPct val="150000"/>
              </a:lnSpc>
              <a:spcBef>
                <a:spcPct val="0"/>
              </a:spcBef>
              <a:spcAft>
                <a:spcPct val="0"/>
              </a:spcAft>
            </a:pPr>
            <a:r>
              <a:rPr lang="el-GR" sz="1600" dirty="0" smtClean="0">
                <a:solidFill>
                  <a:prstClr val="black"/>
                </a:solidFill>
                <a:latin typeface="Times New Roman" pitchFamily="18" charset="0"/>
              </a:rPr>
              <a:t>- </a:t>
            </a:r>
            <a:r>
              <a:rPr lang="el-GR" sz="1600" b="1" dirty="0" smtClean="0">
                <a:solidFill>
                  <a:prstClr val="black"/>
                </a:solidFill>
                <a:latin typeface="Times New Roman" pitchFamily="18" charset="0"/>
              </a:rPr>
              <a:t>Εξ </a:t>
            </a:r>
            <a:r>
              <a:rPr lang="el-GR" sz="1600" b="1" dirty="0">
                <a:solidFill>
                  <a:prstClr val="black"/>
                </a:solidFill>
                <a:latin typeface="Times New Roman" pitchFamily="18" charset="0"/>
              </a:rPr>
              <a:t>Αποστάσεως Εκπαίδευση (</a:t>
            </a:r>
            <a:r>
              <a:rPr lang="el-GR" sz="1600" b="1" dirty="0" err="1">
                <a:solidFill>
                  <a:prstClr val="black"/>
                </a:solidFill>
                <a:latin typeface="Times New Roman" pitchFamily="18" charset="0"/>
              </a:rPr>
              <a:t>ΕξΑΕ</a:t>
            </a:r>
            <a:r>
              <a:rPr lang="el-GR" sz="1600" b="1" dirty="0" smtClean="0">
                <a:solidFill>
                  <a:prstClr val="black"/>
                </a:solidFill>
                <a:latin typeface="Times New Roman" pitchFamily="18" charset="0"/>
              </a:rPr>
              <a:t>): </a:t>
            </a:r>
            <a:r>
              <a:rPr lang="el-GR" sz="1600" dirty="0" smtClean="0">
                <a:solidFill>
                  <a:prstClr val="black"/>
                </a:solidFill>
                <a:latin typeface="Times New Roman" pitchFamily="18" charset="0"/>
              </a:rPr>
              <a:t>Απομακρυσμένη </a:t>
            </a:r>
            <a:r>
              <a:rPr lang="el-GR" sz="1600" dirty="0">
                <a:solidFill>
                  <a:prstClr val="black"/>
                </a:solidFill>
                <a:latin typeface="Times New Roman" pitchFamily="18" charset="0"/>
              </a:rPr>
              <a:t>αλληλεπίδραση με αμφίδρομη επικοινωνία • Αξιοποίηση ΤΠΕ και e-</a:t>
            </a:r>
            <a:r>
              <a:rPr lang="el-GR" sz="1600" dirty="0" err="1">
                <a:solidFill>
                  <a:prstClr val="black"/>
                </a:solidFill>
                <a:latin typeface="Times New Roman" pitchFamily="18" charset="0"/>
              </a:rPr>
              <a:t>learning</a:t>
            </a:r>
            <a:r>
              <a:rPr lang="el-GR" sz="1600" dirty="0">
                <a:solidFill>
                  <a:prstClr val="black"/>
                </a:solidFill>
                <a:latin typeface="Times New Roman" pitchFamily="18" charset="0"/>
              </a:rPr>
              <a:t> • Αυτονομία και </a:t>
            </a:r>
            <a:r>
              <a:rPr lang="el-GR" sz="1600" dirty="0" err="1">
                <a:solidFill>
                  <a:prstClr val="black"/>
                </a:solidFill>
                <a:latin typeface="Times New Roman" pitchFamily="18" charset="0"/>
              </a:rPr>
              <a:t>αυτορυθμιζόμενη</a:t>
            </a:r>
            <a:r>
              <a:rPr lang="el-GR" sz="1600" dirty="0">
                <a:solidFill>
                  <a:prstClr val="black"/>
                </a:solidFill>
                <a:latin typeface="Times New Roman" pitchFamily="18" charset="0"/>
              </a:rPr>
              <a:t> μάθηση (</a:t>
            </a:r>
            <a:r>
              <a:rPr lang="el-GR" sz="1600" dirty="0" err="1">
                <a:solidFill>
                  <a:prstClr val="black"/>
                </a:solidFill>
                <a:latin typeface="Times New Roman" pitchFamily="18" charset="0"/>
              </a:rPr>
              <a:t>Zimmerman</a:t>
            </a:r>
            <a:r>
              <a:rPr lang="el-GR" sz="1600" dirty="0">
                <a:solidFill>
                  <a:prstClr val="black"/>
                </a:solidFill>
                <a:latin typeface="Times New Roman" pitchFamily="18" charset="0"/>
              </a:rPr>
              <a:t>: πρόνοια, εκτέλεση, </a:t>
            </a:r>
            <a:r>
              <a:rPr lang="el-GR" sz="1600" dirty="0" err="1">
                <a:solidFill>
                  <a:prstClr val="black"/>
                </a:solidFill>
                <a:latin typeface="Times New Roman" pitchFamily="18" charset="0"/>
              </a:rPr>
              <a:t>αναστοχασμός</a:t>
            </a:r>
            <a:r>
              <a:rPr lang="el-GR" sz="1600" dirty="0">
                <a:solidFill>
                  <a:prstClr val="black"/>
                </a:solidFill>
                <a:latin typeface="Times New Roman" pitchFamily="18" charset="0"/>
              </a:rPr>
              <a:t>)</a:t>
            </a:r>
          </a:p>
          <a:p>
            <a:pPr lvl="0" algn="just" fontAlgn="base">
              <a:lnSpc>
                <a:spcPct val="150000"/>
              </a:lnSpc>
              <a:spcBef>
                <a:spcPct val="0"/>
              </a:spcBef>
              <a:spcAft>
                <a:spcPct val="0"/>
              </a:spcAft>
            </a:pP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dirty="0" smtClean="0">
                <a:solidFill>
                  <a:prstClr val="black"/>
                </a:solidFill>
                <a:latin typeface="Times New Roman" pitchFamily="18" charset="0"/>
              </a:rPr>
              <a:t>- </a:t>
            </a:r>
            <a:r>
              <a:rPr lang="el-GR" sz="1600" b="1" dirty="0" smtClean="0">
                <a:solidFill>
                  <a:prstClr val="black"/>
                </a:solidFill>
                <a:latin typeface="Times New Roman" pitchFamily="18" charset="0"/>
              </a:rPr>
              <a:t>Βασικές </a:t>
            </a:r>
            <a:r>
              <a:rPr lang="el-GR" sz="1600" b="1" dirty="0">
                <a:solidFill>
                  <a:prstClr val="black"/>
                </a:solidFill>
                <a:latin typeface="Times New Roman" pitchFamily="18" charset="0"/>
              </a:rPr>
              <a:t>Αρχές </a:t>
            </a:r>
            <a:r>
              <a:rPr lang="el-GR" sz="1600" b="1" dirty="0" err="1" smtClean="0">
                <a:solidFill>
                  <a:prstClr val="black"/>
                </a:solidFill>
                <a:latin typeface="Times New Roman" pitchFamily="18" charset="0"/>
              </a:rPr>
              <a:t>ΕξΑΕ</a:t>
            </a:r>
            <a:r>
              <a:rPr lang="el-GR" sz="1600" b="1" dirty="0" smtClean="0">
                <a:solidFill>
                  <a:prstClr val="black"/>
                </a:solidFill>
                <a:latin typeface="Times New Roman" pitchFamily="18" charset="0"/>
              </a:rPr>
              <a:t>:</a:t>
            </a:r>
            <a:r>
              <a:rPr lang="el-GR" sz="1600" dirty="0" smtClean="0">
                <a:solidFill>
                  <a:prstClr val="black"/>
                </a:solidFill>
                <a:latin typeface="Times New Roman" pitchFamily="18" charset="0"/>
              </a:rPr>
              <a:t> Ισοτιμία </a:t>
            </a:r>
            <a:r>
              <a:rPr lang="el-GR" sz="1600" dirty="0">
                <a:solidFill>
                  <a:prstClr val="black"/>
                </a:solidFill>
                <a:latin typeface="Times New Roman" pitchFamily="18" charset="0"/>
              </a:rPr>
              <a:t>ποιότητας • </a:t>
            </a:r>
            <a:r>
              <a:rPr lang="el-GR" sz="1600" dirty="0" err="1">
                <a:solidFill>
                  <a:prstClr val="black"/>
                </a:solidFill>
                <a:latin typeface="Times New Roman" pitchFamily="18" charset="0"/>
              </a:rPr>
              <a:t>Καταλληλότητα</a:t>
            </a:r>
            <a:r>
              <a:rPr lang="el-GR" sz="1600" dirty="0">
                <a:solidFill>
                  <a:prstClr val="black"/>
                </a:solidFill>
                <a:latin typeface="Times New Roman" pitchFamily="18" charset="0"/>
              </a:rPr>
              <a:t> τεχνολογίας • Ενεργός συμμετοχή • Ευελιξία χρόνου/τόπου • Σαφής μαθησιακός σχεδιασμός • Υποστήριξη μαθητή</a:t>
            </a:r>
          </a:p>
          <a:p>
            <a:pPr lvl="0" algn="just" fontAlgn="base">
              <a:lnSpc>
                <a:spcPct val="150000"/>
              </a:lnSpc>
              <a:spcBef>
                <a:spcPct val="0"/>
              </a:spcBef>
              <a:spcAft>
                <a:spcPct val="0"/>
              </a:spcAft>
            </a:pP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dirty="0" smtClean="0">
                <a:solidFill>
                  <a:prstClr val="black"/>
                </a:solidFill>
                <a:latin typeface="Times New Roman" pitchFamily="18" charset="0"/>
              </a:rPr>
              <a:t>- </a:t>
            </a:r>
            <a:r>
              <a:rPr lang="el-GR" sz="1600" b="1" dirty="0" smtClean="0">
                <a:solidFill>
                  <a:prstClr val="black"/>
                </a:solidFill>
                <a:latin typeface="Times New Roman" pitchFamily="18" charset="0"/>
              </a:rPr>
              <a:t>Εκπαιδευτικό Υλικό</a:t>
            </a:r>
            <a:r>
              <a:rPr lang="el-GR" sz="1600" dirty="0" smtClean="0">
                <a:solidFill>
                  <a:prstClr val="black"/>
                </a:solidFill>
                <a:latin typeface="Times New Roman" pitchFamily="18" charset="0"/>
              </a:rPr>
              <a:t>: </a:t>
            </a:r>
            <a:r>
              <a:rPr lang="el-GR" sz="1600" dirty="0">
                <a:solidFill>
                  <a:prstClr val="black"/>
                </a:solidFill>
                <a:latin typeface="Times New Roman" pitchFamily="18" charset="0"/>
              </a:rPr>
              <a:t>Ταξινομία </a:t>
            </a:r>
            <a:r>
              <a:rPr lang="el-GR" sz="1600" dirty="0" err="1">
                <a:solidFill>
                  <a:prstClr val="black"/>
                </a:solidFill>
                <a:latin typeface="Times New Roman" pitchFamily="18" charset="0"/>
              </a:rPr>
              <a:t>West-Λιοναράκη</a:t>
            </a:r>
            <a:r>
              <a:rPr lang="el-GR" sz="1600" dirty="0">
                <a:solidFill>
                  <a:prstClr val="black"/>
                </a:solidFill>
                <a:latin typeface="Times New Roman" pitchFamily="18" charset="0"/>
              </a:rPr>
              <a:t>: βασικό κείμενο, προκείμενα/</a:t>
            </a:r>
            <a:r>
              <a:rPr lang="el-GR" sz="1600" dirty="0" err="1">
                <a:solidFill>
                  <a:prstClr val="black"/>
                </a:solidFill>
                <a:latin typeface="Times New Roman" pitchFamily="18" charset="0"/>
              </a:rPr>
              <a:t>μετακείμενα</a:t>
            </a:r>
            <a:r>
              <a:rPr lang="el-GR" sz="1600" dirty="0">
                <a:solidFill>
                  <a:prstClr val="black"/>
                </a:solidFill>
                <a:latin typeface="Times New Roman" pitchFamily="18" charset="0"/>
              </a:rPr>
              <a:t>, </a:t>
            </a:r>
            <a:r>
              <a:rPr lang="el-GR" sz="1600" dirty="0" err="1">
                <a:solidFill>
                  <a:prstClr val="black"/>
                </a:solidFill>
                <a:latin typeface="Times New Roman" pitchFamily="18" charset="0"/>
              </a:rPr>
              <a:t>πολυκείμενα</a:t>
            </a:r>
            <a:r>
              <a:rPr lang="el-GR" sz="1600" dirty="0">
                <a:solidFill>
                  <a:prstClr val="black"/>
                </a:solidFill>
                <a:latin typeface="Times New Roman" pitchFamily="18" charset="0"/>
              </a:rPr>
              <a:t> • Αρχές </a:t>
            </a:r>
            <a:r>
              <a:rPr lang="el-GR" sz="1600" dirty="0" err="1">
                <a:solidFill>
                  <a:prstClr val="black"/>
                </a:solidFill>
                <a:latin typeface="Times New Roman" pitchFamily="18" charset="0"/>
              </a:rPr>
              <a:t>πολυμεσικής</a:t>
            </a:r>
            <a:r>
              <a:rPr lang="el-GR" sz="1600" dirty="0">
                <a:solidFill>
                  <a:prstClr val="black"/>
                </a:solidFill>
                <a:latin typeface="Times New Roman" pitchFamily="18" charset="0"/>
              </a:rPr>
              <a:t> μάθησης (</a:t>
            </a:r>
            <a:r>
              <a:rPr lang="el-GR" sz="1600" dirty="0" err="1">
                <a:solidFill>
                  <a:prstClr val="black"/>
                </a:solidFill>
                <a:latin typeface="Times New Roman" pitchFamily="18" charset="0"/>
              </a:rPr>
              <a:t>Mayer</a:t>
            </a:r>
            <a:r>
              <a:rPr lang="el-GR" sz="1600" dirty="0">
                <a:solidFill>
                  <a:prstClr val="black"/>
                </a:solidFill>
                <a:latin typeface="Times New Roman" pitchFamily="18" charset="0"/>
              </a:rPr>
              <a:t>): </a:t>
            </a:r>
            <a:r>
              <a:rPr lang="el-GR" sz="1600" dirty="0" err="1">
                <a:solidFill>
                  <a:prstClr val="black"/>
                </a:solidFill>
                <a:latin typeface="Times New Roman" pitchFamily="18" charset="0"/>
              </a:rPr>
              <a:t>πολυμεσικότητα</a:t>
            </a:r>
            <a:r>
              <a:rPr lang="el-GR" sz="1600" dirty="0">
                <a:solidFill>
                  <a:prstClr val="black"/>
                </a:solidFill>
                <a:latin typeface="Times New Roman" pitchFamily="18" charset="0"/>
              </a:rPr>
              <a:t>, χωρική/χρονική συνέχεια, </a:t>
            </a:r>
            <a:r>
              <a:rPr lang="el-GR" sz="1600" dirty="0" err="1">
                <a:solidFill>
                  <a:prstClr val="black"/>
                </a:solidFill>
                <a:latin typeface="Times New Roman" pitchFamily="18" charset="0"/>
              </a:rPr>
              <a:t>τμηματοποίηση</a:t>
            </a:r>
            <a:r>
              <a:rPr lang="el-GR" sz="1600" dirty="0">
                <a:solidFill>
                  <a:prstClr val="black"/>
                </a:solidFill>
                <a:latin typeface="Times New Roman" pitchFamily="18" charset="0"/>
              </a:rPr>
              <a:t>, συνοχή</a:t>
            </a:r>
          </a:p>
          <a:p>
            <a:pPr lvl="0" algn="just" fontAlgn="base">
              <a:lnSpc>
                <a:spcPct val="150000"/>
              </a:lnSpc>
              <a:spcBef>
                <a:spcPct val="0"/>
              </a:spcBef>
              <a:spcAft>
                <a:spcPct val="0"/>
              </a:spcAft>
            </a:pP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dirty="0" smtClean="0">
                <a:solidFill>
                  <a:prstClr val="black"/>
                </a:solidFill>
                <a:latin typeface="Times New Roman" pitchFamily="18" charset="0"/>
              </a:rPr>
              <a:t>- </a:t>
            </a:r>
            <a:r>
              <a:rPr lang="el-GR" sz="1600" b="1" dirty="0" smtClean="0">
                <a:solidFill>
                  <a:prstClr val="black"/>
                </a:solidFill>
                <a:latin typeface="Times New Roman" pitchFamily="18" charset="0"/>
              </a:rPr>
              <a:t>ΤΠΕ </a:t>
            </a:r>
            <a:r>
              <a:rPr lang="el-GR" sz="1600" b="1" dirty="0">
                <a:solidFill>
                  <a:prstClr val="black"/>
                </a:solidFill>
                <a:latin typeface="Times New Roman" pitchFamily="18" charset="0"/>
              </a:rPr>
              <a:t>στη </a:t>
            </a:r>
            <a:r>
              <a:rPr lang="el-GR" sz="1600" b="1" dirty="0" smtClean="0">
                <a:solidFill>
                  <a:prstClr val="black"/>
                </a:solidFill>
                <a:latin typeface="Times New Roman" pitchFamily="18" charset="0"/>
              </a:rPr>
              <a:t>Λογοτεχνία</a:t>
            </a:r>
            <a:r>
              <a:rPr lang="el-GR" sz="1600" dirty="0" smtClean="0">
                <a:solidFill>
                  <a:prstClr val="black"/>
                </a:solidFill>
                <a:latin typeface="Times New Roman" pitchFamily="18" charset="0"/>
              </a:rPr>
              <a:t>: </a:t>
            </a:r>
            <a:r>
              <a:rPr lang="el-GR" sz="1600" dirty="0">
                <a:solidFill>
                  <a:prstClr val="black"/>
                </a:solidFill>
                <a:latin typeface="Times New Roman" pitchFamily="18" charset="0"/>
              </a:rPr>
              <a:t>Μετάβαση σε </a:t>
            </a:r>
            <a:r>
              <a:rPr lang="el-GR" sz="1600" dirty="0" err="1">
                <a:solidFill>
                  <a:prstClr val="black"/>
                </a:solidFill>
                <a:latin typeface="Times New Roman" pitchFamily="18" charset="0"/>
              </a:rPr>
              <a:t>μαθητοκεντρικές</a:t>
            </a:r>
            <a:r>
              <a:rPr lang="el-GR" sz="1600" dirty="0">
                <a:solidFill>
                  <a:prstClr val="black"/>
                </a:solidFill>
                <a:latin typeface="Times New Roman" pitchFamily="18" charset="0"/>
              </a:rPr>
              <a:t> προσεγγίσεις • Ψηφιακός </a:t>
            </a:r>
            <a:r>
              <a:rPr lang="el-GR" sz="1600" dirty="0" err="1">
                <a:solidFill>
                  <a:prstClr val="black"/>
                </a:solidFill>
                <a:latin typeface="Times New Roman" pitchFamily="18" charset="0"/>
              </a:rPr>
              <a:t>γραμματισμός</a:t>
            </a:r>
            <a:r>
              <a:rPr lang="el-GR" sz="1600" dirty="0">
                <a:solidFill>
                  <a:prstClr val="black"/>
                </a:solidFill>
                <a:latin typeface="Times New Roman" pitchFamily="18" charset="0"/>
              </a:rPr>
              <a:t> και κριτική σκέψη • Ψηφιακές ανθολογίες, e-</a:t>
            </a:r>
            <a:r>
              <a:rPr lang="el-GR" sz="1600" dirty="0" err="1">
                <a:solidFill>
                  <a:prstClr val="black"/>
                </a:solidFill>
                <a:latin typeface="Times New Roman" pitchFamily="18" charset="0"/>
              </a:rPr>
              <a:t>books</a:t>
            </a:r>
            <a:r>
              <a:rPr lang="el-GR" sz="1600" dirty="0">
                <a:solidFill>
                  <a:prstClr val="black"/>
                </a:solidFill>
                <a:latin typeface="Times New Roman" pitchFamily="18" charset="0"/>
              </a:rPr>
              <a:t>, πλατφόρμες συνεργασίας • Προκλήσεις: επιμόρφωση, υποδομές, παιδαγωγική αξιοποίηση</a:t>
            </a:r>
          </a:p>
        </p:txBody>
      </p:sp>
    </p:spTree>
    <p:extLst>
      <p:ext uri="{BB962C8B-B14F-4D97-AF65-F5344CB8AC3E}">
        <p14:creationId xmlns:p14="http://schemas.microsoft.com/office/powerpoint/2010/main" val="329616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497108" y="643511"/>
            <a:ext cx="2787558"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ΘΕΩΡΗΤΙΚΟ ΠΛΑΙΣΙΟ</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4849404"/>
          </a:xfrm>
          <a:prstGeom prst="rect">
            <a:avLst/>
          </a:prstGeom>
        </p:spPr>
        <p:txBody>
          <a:bodyPr wrap="square">
            <a:spAutoFit/>
          </a:bodyPr>
          <a:lstStyle/>
          <a:p>
            <a:pPr lvl="0" algn="just" fontAlgn="base">
              <a:lnSpc>
                <a:spcPct val="150000"/>
              </a:lnSpc>
              <a:spcBef>
                <a:spcPct val="0"/>
              </a:spcBef>
              <a:spcAft>
                <a:spcPct val="0"/>
              </a:spcAft>
            </a:pPr>
            <a:r>
              <a:rPr lang="el-GR" sz="1600" b="1" dirty="0">
                <a:solidFill>
                  <a:prstClr val="black"/>
                </a:solidFill>
                <a:latin typeface="Times New Roman" pitchFamily="18" charset="0"/>
              </a:rPr>
              <a:t>Διδασκαλία Λογοτεχνίας και </a:t>
            </a:r>
            <a:r>
              <a:rPr lang="el-GR" sz="1600" b="1" dirty="0" smtClean="0">
                <a:solidFill>
                  <a:prstClr val="black"/>
                </a:solidFill>
                <a:latin typeface="Times New Roman" pitchFamily="18" charset="0"/>
              </a:rPr>
              <a:t>Ποίησης</a:t>
            </a:r>
            <a:r>
              <a:rPr lang="el-GR" sz="1600" dirty="0" smtClean="0">
                <a:solidFill>
                  <a:prstClr val="black"/>
                </a:solidFill>
                <a:latin typeface="Times New Roman" pitchFamily="18" charset="0"/>
              </a:rPr>
              <a:t>: Θεωρίες </a:t>
            </a:r>
            <a:r>
              <a:rPr lang="el-GR" sz="1600" dirty="0">
                <a:solidFill>
                  <a:prstClr val="black"/>
                </a:solidFill>
                <a:latin typeface="Times New Roman" pitchFamily="18" charset="0"/>
              </a:rPr>
              <a:t>πρόσληψης (</a:t>
            </a:r>
            <a:r>
              <a:rPr lang="el-GR" sz="1600" dirty="0" err="1">
                <a:solidFill>
                  <a:prstClr val="black"/>
                </a:solidFill>
                <a:latin typeface="Times New Roman" pitchFamily="18" charset="0"/>
              </a:rPr>
              <a:t>Iser</a:t>
            </a:r>
            <a:r>
              <a:rPr lang="el-GR" sz="1600" dirty="0">
                <a:solidFill>
                  <a:prstClr val="black"/>
                </a:solidFill>
                <a:latin typeface="Times New Roman" pitchFamily="18" charset="0"/>
              </a:rPr>
              <a:t>: κενά, υπονοούμενος αναγνώστης • </a:t>
            </a:r>
            <a:r>
              <a:rPr lang="el-GR" sz="1600" dirty="0" err="1">
                <a:solidFill>
                  <a:prstClr val="black"/>
                </a:solidFill>
                <a:latin typeface="Times New Roman" pitchFamily="18" charset="0"/>
              </a:rPr>
              <a:t>Rosenblatt</a:t>
            </a:r>
            <a:r>
              <a:rPr lang="el-GR" sz="1600" dirty="0">
                <a:solidFill>
                  <a:prstClr val="black"/>
                </a:solidFill>
                <a:latin typeface="Times New Roman" pitchFamily="18" charset="0"/>
              </a:rPr>
              <a:t>: αισθητική </a:t>
            </a:r>
            <a:r>
              <a:rPr lang="el-GR" sz="1600" dirty="0" err="1">
                <a:solidFill>
                  <a:prstClr val="black"/>
                </a:solidFill>
                <a:latin typeface="Times New Roman" pitchFamily="18" charset="0"/>
              </a:rPr>
              <a:t>vs</a:t>
            </a:r>
            <a:r>
              <a:rPr lang="el-GR" sz="1600" dirty="0">
                <a:solidFill>
                  <a:prstClr val="black"/>
                </a:solidFill>
                <a:latin typeface="Times New Roman" pitchFamily="18" charset="0"/>
              </a:rPr>
              <a:t> αποτελεσματική ανάγνωση) • Στόχοι ΝΠΣ: κατανόηση λογοτεχνικής γλώσσας, συναισθηματική εμπλοκή, κριτική σκέψη, </a:t>
            </a:r>
            <a:r>
              <a:rPr lang="el-GR" sz="1600" dirty="0" err="1">
                <a:solidFill>
                  <a:prstClr val="black"/>
                </a:solidFill>
                <a:latin typeface="Times New Roman" pitchFamily="18" charset="0"/>
              </a:rPr>
              <a:t>φιλαναγνωσία</a:t>
            </a:r>
            <a:endParaRPr lang="el-GR" sz="1600" dirty="0">
              <a:solidFill>
                <a:prstClr val="black"/>
              </a:solidFill>
              <a:latin typeface="Times New Roman" pitchFamily="18" charset="0"/>
            </a:endParaRPr>
          </a:p>
          <a:p>
            <a:pPr lvl="0" algn="just" fontAlgn="base">
              <a:lnSpc>
                <a:spcPct val="150000"/>
              </a:lnSpc>
              <a:spcBef>
                <a:spcPct val="0"/>
              </a:spcBef>
              <a:spcAft>
                <a:spcPct val="0"/>
              </a:spcAft>
            </a:pP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b="1" dirty="0">
                <a:solidFill>
                  <a:prstClr val="black"/>
                </a:solidFill>
                <a:latin typeface="Times New Roman" pitchFamily="18" charset="0"/>
              </a:rPr>
              <a:t>Διδασκαλία Συστάδας </a:t>
            </a:r>
            <a:r>
              <a:rPr lang="el-GR" sz="1600" b="1" dirty="0" smtClean="0">
                <a:solidFill>
                  <a:prstClr val="black"/>
                </a:solidFill>
                <a:latin typeface="Times New Roman" pitchFamily="18" charset="0"/>
              </a:rPr>
              <a:t>Ποιημάτων</a:t>
            </a:r>
            <a:r>
              <a:rPr lang="el-GR" sz="1600" dirty="0" smtClean="0">
                <a:solidFill>
                  <a:prstClr val="black"/>
                </a:solidFill>
                <a:latin typeface="Times New Roman" pitchFamily="18" charset="0"/>
              </a:rPr>
              <a:t>: Συγκριτική </a:t>
            </a:r>
            <a:r>
              <a:rPr lang="el-GR" sz="1600" dirty="0">
                <a:solidFill>
                  <a:prstClr val="black"/>
                </a:solidFill>
                <a:latin typeface="Times New Roman" pitchFamily="18" charset="0"/>
              </a:rPr>
              <a:t>ανάγνωση • Θεματική ποικιλία • </a:t>
            </a:r>
            <a:r>
              <a:rPr lang="el-GR" sz="1600" dirty="0" err="1">
                <a:solidFill>
                  <a:prstClr val="black"/>
                </a:solidFill>
                <a:latin typeface="Times New Roman" pitchFamily="18" charset="0"/>
              </a:rPr>
              <a:t>Μαθητοκεντρικές</a:t>
            </a:r>
            <a:r>
              <a:rPr lang="el-GR" sz="1600" dirty="0">
                <a:solidFill>
                  <a:prstClr val="black"/>
                </a:solidFill>
                <a:latin typeface="Times New Roman" pitchFamily="18" charset="0"/>
              </a:rPr>
              <a:t> προσεγγίσεις • Διαθεματικότητα • Προκλήσεις: περιορισμένος χρόνος, δυσκολία κατανόησης</a:t>
            </a:r>
          </a:p>
          <a:p>
            <a:pPr lvl="0" algn="just" fontAlgn="base">
              <a:lnSpc>
                <a:spcPct val="150000"/>
              </a:lnSpc>
              <a:spcBef>
                <a:spcPct val="0"/>
              </a:spcBef>
              <a:spcAft>
                <a:spcPct val="0"/>
              </a:spcAft>
            </a:pP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b="1" dirty="0">
                <a:solidFill>
                  <a:prstClr val="black"/>
                </a:solidFill>
                <a:latin typeface="Times New Roman" pitchFamily="18" charset="0"/>
              </a:rPr>
              <a:t>Συμπληρωματική </a:t>
            </a:r>
            <a:r>
              <a:rPr lang="el-GR" sz="1600" b="1" dirty="0" err="1">
                <a:solidFill>
                  <a:prstClr val="black"/>
                </a:solidFill>
                <a:latin typeface="Times New Roman" pitchFamily="18" charset="0"/>
              </a:rPr>
              <a:t>ΕξΑΕ</a:t>
            </a:r>
            <a:r>
              <a:rPr lang="el-GR" sz="1600" b="1" dirty="0">
                <a:solidFill>
                  <a:prstClr val="black"/>
                </a:solidFill>
                <a:latin typeface="Times New Roman" pitchFamily="18" charset="0"/>
              </a:rPr>
              <a:t> και </a:t>
            </a:r>
            <a:r>
              <a:rPr lang="el-GR" sz="1600" b="1" dirty="0" smtClean="0">
                <a:solidFill>
                  <a:prstClr val="black"/>
                </a:solidFill>
                <a:latin typeface="Times New Roman" pitchFamily="18" charset="0"/>
              </a:rPr>
              <a:t>Καινοτομία</a:t>
            </a:r>
            <a:r>
              <a:rPr lang="el-GR" sz="1600" dirty="0" smtClean="0">
                <a:solidFill>
                  <a:prstClr val="black"/>
                </a:solidFill>
                <a:latin typeface="Times New Roman" pitchFamily="18" charset="0"/>
              </a:rPr>
              <a:t>: </a:t>
            </a:r>
            <a:r>
              <a:rPr lang="el-GR" sz="1600" dirty="0" err="1" smtClean="0">
                <a:solidFill>
                  <a:prstClr val="black"/>
                </a:solidFill>
                <a:latin typeface="Times New Roman" pitchFamily="18" charset="0"/>
              </a:rPr>
              <a:t>Blended</a:t>
            </a:r>
            <a:r>
              <a:rPr lang="el-GR" sz="1600" dirty="0" smtClean="0">
                <a:solidFill>
                  <a:prstClr val="black"/>
                </a:solidFill>
                <a:latin typeface="Times New Roman" pitchFamily="18" charset="0"/>
              </a:rPr>
              <a:t> </a:t>
            </a:r>
            <a:r>
              <a:rPr lang="el-GR" sz="1600" dirty="0" err="1">
                <a:solidFill>
                  <a:prstClr val="black"/>
                </a:solidFill>
                <a:latin typeface="Times New Roman" pitchFamily="18" charset="0"/>
              </a:rPr>
              <a:t>learning</a:t>
            </a:r>
            <a:r>
              <a:rPr lang="el-GR" sz="1600" dirty="0">
                <a:solidFill>
                  <a:prstClr val="black"/>
                </a:solidFill>
                <a:latin typeface="Times New Roman" pitchFamily="18" charset="0"/>
              </a:rPr>
              <a:t> &amp; </a:t>
            </a:r>
            <a:r>
              <a:rPr lang="el-GR" sz="1600" dirty="0" err="1">
                <a:solidFill>
                  <a:prstClr val="black"/>
                </a:solidFill>
                <a:latin typeface="Times New Roman" pitchFamily="18" charset="0"/>
              </a:rPr>
              <a:t>flipped</a:t>
            </a:r>
            <a:r>
              <a:rPr lang="el-GR" sz="1600" dirty="0">
                <a:solidFill>
                  <a:prstClr val="black"/>
                </a:solidFill>
                <a:latin typeface="Times New Roman" pitchFamily="18" charset="0"/>
              </a:rPr>
              <a:t> </a:t>
            </a:r>
            <a:r>
              <a:rPr lang="el-GR" sz="1600" dirty="0" err="1">
                <a:solidFill>
                  <a:prstClr val="black"/>
                </a:solidFill>
                <a:latin typeface="Times New Roman" pitchFamily="18" charset="0"/>
              </a:rPr>
              <a:t>classroom</a:t>
            </a:r>
            <a:r>
              <a:rPr lang="el-GR" sz="1600" dirty="0">
                <a:solidFill>
                  <a:prstClr val="black"/>
                </a:solidFill>
                <a:latin typeface="Times New Roman" pitchFamily="18" charset="0"/>
              </a:rPr>
              <a:t> • Εναλλακτικοί τρόποι ανάγνωσης • </a:t>
            </a:r>
            <a:r>
              <a:rPr lang="el-GR" sz="1600" dirty="0" err="1">
                <a:solidFill>
                  <a:prstClr val="black"/>
                </a:solidFill>
                <a:latin typeface="Times New Roman" pitchFamily="18" charset="0"/>
              </a:rPr>
              <a:t>Πολυτροπικά</a:t>
            </a:r>
            <a:r>
              <a:rPr lang="el-GR" sz="1600" dirty="0">
                <a:solidFill>
                  <a:prstClr val="black"/>
                </a:solidFill>
                <a:latin typeface="Times New Roman" pitchFamily="18" charset="0"/>
              </a:rPr>
              <a:t> μέσα (εικόνα, ήχος, βίντεο) • Δημιουργική γραφή σε ψηφιακό περιβάλλον • Οφέλη: ενίσχυση συμμετοχής, εξατομικευμένη μάθηση, συνεργατικές κοινότητες</a:t>
            </a:r>
          </a:p>
          <a:p>
            <a:pPr lvl="0" algn="just" fontAlgn="base">
              <a:lnSpc>
                <a:spcPct val="150000"/>
              </a:lnSpc>
              <a:spcBef>
                <a:spcPct val="0"/>
              </a:spcBef>
              <a:spcAft>
                <a:spcPct val="0"/>
              </a:spcAft>
            </a:pPr>
            <a:endParaRPr lang="el-GR" sz="1600" dirty="0">
              <a:solidFill>
                <a:prstClr val="black"/>
              </a:solidFill>
              <a:latin typeface="Times New Roman" pitchFamily="18" charset="0"/>
            </a:endParaRPr>
          </a:p>
          <a:p>
            <a:pPr lvl="0" algn="just" fontAlgn="base">
              <a:lnSpc>
                <a:spcPct val="150000"/>
              </a:lnSpc>
              <a:spcBef>
                <a:spcPct val="0"/>
              </a:spcBef>
              <a:spcAft>
                <a:spcPct val="0"/>
              </a:spcAft>
            </a:pPr>
            <a:r>
              <a:rPr lang="el-GR" sz="1600" b="1" dirty="0">
                <a:solidFill>
                  <a:prstClr val="black"/>
                </a:solidFill>
                <a:latin typeface="Times New Roman" pitchFamily="18" charset="0"/>
              </a:rPr>
              <a:t>Προοπτικές στην Ελληνική </a:t>
            </a:r>
            <a:r>
              <a:rPr lang="el-GR" sz="1600" b="1" dirty="0" smtClean="0">
                <a:solidFill>
                  <a:prstClr val="black"/>
                </a:solidFill>
                <a:latin typeface="Times New Roman" pitchFamily="18" charset="0"/>
              </a:rPr>
              <a:t>Εκπαίδευση</a:t>
            </a:r>
            <a:r>
              <a:rPr lang="el-GR" sz="1600" dirty="0" smtClean="0">
                <a:solidFill>
                  <a:prstClr val="black"/>
                </a:solidFill>
                <a:latin typeface="Times New Roman" pitchFamily="18" charset="0"/>
              </a:rPr>
              <a:t>: </a:t>
            </a:r>
            <a:r>
              <a:rPr lang="el-GR" sz="1600" dirty="0">
                <a:solidFill>
                  <a:prstClr val="black"/>
                </a:solidFill>
                <a:latin typeface="Times New Roman" pitchFamily="18" charset="0"/>
              </a:rPr>
              <a:t>Υβριδικά μοντέλα • Ψηφιακές πλατφόρμες • Ανάγκη θεσμικής υποστήριξης και παιδαγωγικού σχεδιασμού</a:t>
            </a:r>
          </a:p>
        </p:txBody>
      </p:sp>
    </p:spTree>
    <p:extLst>
      <p:ext uri="{BB962C8B-B14F-4D97-AF65-F5344CB8AC3E}">
        <p14:creationId xmlns:p14="http://schemas.microsoft.com/office/powerpoint/2010/main" val="2860132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746670" y="680456"/>
            <a:ext cx="4698659"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ΠΑΡΑΓΟΜΕΝΟ ΕΚΠΑΙΔΕΥΤΙΚΟ ΥΛΙΚΟ</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5078313"/>
          </a:xfrm>
          <a:prstGeom prst="rect">
            <a:avLst/>
          </a:prstGeom>
        </p:spPr>
        <p:txBody>
          <a:bodyPr wrap="square">
            <a:spAutoFit/>
          </a:bodyPr>
          <a:lstStyle/>
          <a:p>
            <a:pPr lvl="0" algn="just" fontAlgn="base">
              <a:lnSpc>
                <a:spcPct val="150000"/>
              </a:lnSpc>
              <a:spcBef>
                <a:spcPct val="0"/>
              </a:spcBef>
              <a:spcAft>
                <a:spcPct val="0"/>
              </a:spcAft>
            </a:pPr>
            <a:r>
              <a:rPr lang="el-GR" b="1" i="1" dirty="0">
                <a:solidFill>
                  <a:prstClr val="black"/>
                </a:solidFill>
                <a:latin typeface="Times New Roman" pitchFamily="18" charset="0"/>
              </a:rPr>
              <a:t>Σκοπός &amp; Στόχευση: </a:t>
            </a:r>
            <a:r>
              <a:rPr lang="el-GR" dirty="0">
                <a:solidFill>
                  <a:prstClr val="black"/>
                </a:solidFill>
                <a:latin typeface="Times New Roman" pitchFamily="18" charset="0"/>
              </a:rPr>
              <a:t>Ολοκληρωμένη παρέμβαση συμπληρωματικής σχολικής </a:t>
            </a:r>
            <a:r>
              <a:rPr lang="el-GR" dirty="0" err="1">
                <a:solidFill>
                  <a:prstClr val="black"/>
                </a:solidFill>
                <a:latin typeface="Times New Roman" pitchFamily="18" charset="0"/>
              </a:rPr>
              <a:t>ΕξΑΕ</a:t>
            </a:r>
            <a:r>
              <a:rPr lang="el-GR" dirty="0">
                <a:solidFill>
                  <a:prstClr val="black"/>
                </a:solidFill>
                <a:latin typeface="Times New Roman" pitchFamily="18" charset="0"/>
              </a:rPr>
              <a:t> με χρήση ΤΠΕ • Διδασκαλία συστάδας ποιημάτων με θέμα τη φύση (Α΄ Γυμνασίου) • Σύμφωνα με το ΝΠΣ για τη Νεοελληνική Λογοτεχνία</a:t>
            </a:r>
          </a:p>
          <a:p>
            <a:pPr lvl="0" algn="just" fontAlgn="base">
              <a:lnSpc>
                <a:spcPct val="150000"/>
              </a:lnSpc>
              <a:spcBef>
                <a:spcPct val="0"/>
              </a:spcBef>
              <a:spcAft>
                <a:spcPct val="0"/>
              </a:spcAft>
            </a:pPr>
            <a:endParaRPr lang="el-GR" dirty="0">
              <a:solidFill>
                <a:prstClr val="black"/>
              </a:solidFill>
              <a:latin typeface="Times New Roman" pitchFamily="18" charset="0"/>
            </a:endParaRPr>
          </a:p>
          <a:p>
            <a:pPr lvl="0" algn="just" fontAlgn="base">
              <a:lnSpc>
                <a:spcPct val="150000"/>
              </a:lnSpc>
              <a:spcBef>
                <a:spcPct val="0"/>
              </a:spcBef>
              <a:spcAft>
                <a:spcPct val="0"/>
              </a:spcAft>
            </a:pPr>
            <a:r>
              <a:rPr lang="el-GR" b="1" i="1" dirty="0">
                <a:solidFill>
                  <a:prstClr val="black"/>
                </a:solidFill>
                <a:latin typeface="Times New Roman" pitchFamily="18" charset="0"/>
              </a:rPr>
              <a:t>Αρχές </a:t>
            </a:r>
            <a:r>
              <a:rPr lang="el-GR" b="1" i="1" dirty="0" smtClean="0">
                <a:solidFill>
                  <a:prstClr val="black"/>
                </a:solidFill>
                <a:latin typeface="Times New Roman" pitchFamily="18" charset="0"/>
              </a:rPr>
              <a:t>Ανάπτυξης (σύμφωνα με το ΝΠΣ)</a:t>
            </a:r>
            <a:r>
              <a:rPr lang="el-GR" dirty="0" smtClean="0">
                <a:solidFill>
                  <a:prstClr val="black"/>
                </a:solidFill>
                <a:latin typeface="Times New Roman" pitchFamily="18" charset="0"/>
              </a:rPr>
              <a:t>: </a:t>
            </a:r>
          </a:p>
          <a:p>
            <a:pPr marL="285750" lvl="0" indent="-285750" algn="just" fontAlgn="base">
              <a:lnSpc>
                <a:spcPct val="150000"/>
              </a:lnSpc>
              <a:spcBef>
                <a:spcPct val="0"/>
              </a:spcBef>
              <a:spcAft>
                <a:spcPct val="0"/>
              </a:spcAft>
              <a:buFont typeface="Arial" panose="020B0604020202020204" pitchFamily="34" charset="0"/>
              <a:buChar char="•"/>
            </a:pPr>
            <a:r>
              <a:rPr lang="el-GR" dirty="0" smtClean="0">
                <a:solidFill>
                  <a:prstClr val="black"/>
                </a:solidFill>
                <a:latin typeface="Times New Roman" pitchFamily="18" charset="0"/>
              </a:rPr>
              <a:t>Καλλιέργεια </a:t>
            </a:r>
            <a:r>
              <a:rPr lang="el-GR" dirty="0">
                <a:solidFill>
                  <a:prstClr val="black"/>
                </a:solidFill>
                <a:latin typeface="Times New Roman" pitchFamily="18" charset="0"/>
              </a:rPr>
              <a:t>μορφωτικής και αισθητικής ανάπτυξης </a:t>
            </a:r>
          </a:p>
          <a:p>
            <a:pPr lvl="0" algn="just" fontAlgn="base">
              <a:lnSpc>
                <a:spcPct val="150000"/>
              </a:lnSpc>
              <a:spcBef>
                <a:spcPct val="0"/>
              </a:spcBef>
              <a:spcAft>
                <a:spcPct val="0"/>
              </a:spcAft>
            </a:pPr>
            <a:r>
              <a:rPr lang="el-GR" dirty="0">
                <a:solidFill>
                  <a:prstClr val="black"/>
                </a:solidFill>
                <a:latin typeface="Times New Roman" pitchFamily="18" charset="0"/>
              </a:rPr>
              <a:t>• Ενίσχυση ικανότητας προσέγγισης και ερμηνείας ποιητικών κειμένων </a:t>
            </a:r>
          </a:p>
          <a:p>
            <a:pPr lvl="0" algn="just" fontAlgn="base">
              <a:lnSpc>
                <a:spcPct val="150000"/>
              </a:lnSpc>
              <a:spcBef>
                <a:spcPct val="0"/>
              </a:spcBef>
              <a:spcAft>
                <a:spcPct val="0"/>
              </a:spcAft>
            </a:pPr>
            <a:r>
              <a:rPr lang="el-GR" dirty="0">
                <a:solidFill>
                  <a:prstClr val="black"/>
                </a:solidFill>
                <a:latin typeface="Times New Roman" pitchFamily="18" charset="0"/>
              </a:rPr>
              <a:t>• Συναισθηματική εμπλοκή μαθητών </a:t>
            </a:r>
          </a:p>
          <a:p>
            <a:pPr lvl="0" algn="just" fontAlgn="base">
              <a:lnSpc>
                <a:spcPct val="150000"/>
              </a:lnSpc>
              <a:spcBef>
                <a:spcPct val="0"/>
              </a:spcBef>
              <a:spcAft>
                <a:spcPct val="0"/>
              </a:spcAft>
            </a:pPr>
            <a:r>
              <a:rPr lang="el-GR" dirty="0">
                <a:solidFill>
                  <a:prstClr val="black"/>
                </a:solidFill>
                <a:latin typeface="Times New Roman" pitchFamily="18" charset="0"/>
              </a:rPr>
              <a:t>• Ενεργοποίηση και καλλιέργεια δεξιοτήτων</a:t>
            </a:r>
          </a:p>
          <a:p>
            <a:pPr lvl="0" algn="just" fontAlgn="base">
              <a:lnSpc>
                <a:spcPct val="150000"/>
              </a:lnSpc>
              <a:spcBef>
                <a:spcPct val="0"/>
              </a:spcBef>
              <a:spcAft>
                <a:spcPct val="0"/>
              </a:spcAft>
            </a:pPr>
            <a:endParaRPr lang="el-GR" dirty="0">
              <a:solidFill>
                <a:prstClr val="black"/>
              </a:solidFill>
              <a:latin typeface="Times New Roman" pitchFamily="18" charset="0"/>
            </a:endParaRPr>
          </a:p>
          <a:p>
            <a:pPr lvl="0" algn="just" fontAlgn="base">
              <a:lnSpc>
                <a:spcPct val="150000"/>
              </a:lnSpc>
              <a:spcBef>
                <a:spcPct val="0"/>
              </a:spcBef>
              <a:spcAft>
                <a:spcPct val="0"/>
              </a:spcAft>
            </a:pPr>
            <a:r>
              <a:rPr lang="el-GR" b="1" i="1" dirty="0">
                <a:solidFill>
                  <a:prstClr val="black"/>
                </a:solidFill>
                <a:latin typeface="Times New Roman" pitchFamily="18" charset="0"/>
              </a:rPr>
              <a:t>Πλατφόρμα Υλοποίησης: </a:t>
            </a:r>
            <a:r>
              <a:rPr lang="el-GR" dirty="0">
                <a:solidFill>
                  <a:prstClr val="black"/>
                </a:solidFill>
                <a:latin typeface="Times New Roman" pitchFamily="18" charset="0"/>
              </a:rPr>
              <a:t>ΕΔΙΒΕΑ (students.edivea.net/</a:t>
            </a:r>
            <a:r>
              <a:rPr lang="el-GR" dirty="0" err="1">
                <a:solidFill>
                  <a:prstClr val="black"/>
                </a:solidFill>
                <a:latin typeface="Times New Roman" pitchFamily="18" charset="0"/>
              </a:rPr>
              <a:t>courses</a:t>
            </a:r>
            <a:r>
              <a:rPr lang="el-GR" dirty="0">
                <a:solidFill>
                  <a:prstClr val="black"/>
                </a:solidFill>
                <a:latin typeface="Times New Roman" pitchFamily="18" charset="0"/>
              </a:rPr>
              <a:t>/201) </a:t>
            </a:r>
          </a:p>
          <a:p>
            <a:pPr lvl="0" algn="just" fontAlgn="base">
              <a:lnSpc>
                <a:spcPct val="150000"/>
              </a:lnSpc>
              <a:spcBef>
                <a:spcPct val="0"/>
              </a:spcBef>
              <a:spcAft>
                <a:spcPct val="0"/>
              </a:spcAft>
            </a:pPr>
            <a:r>
              <a:rPr lang="el-GR" dirty="0">
                <a:solidFill>
                  <a:prstClr val="black"/>
                </a:solidFill>
                <a:latin typeface="Times New Roman" pitchFamily="18" charset="0"/>
              </a:rPr>
              <a:t>• Τεχνολογία H5P • Ανοιχτό και </a:t>
            </a:r>
            <a:r>
              <a:rPr lang="el-GR" dirty="0" err="1">
                <a:solidFill>
                  <a:prstClr val="black"/>
                </a:solidFill>
                <a:latin typeface="Times New Roman" pitchFamily="18" charset="0"/>
              </a:rPr>
              <a:t>προσβάσιμο</a:t>
            </a:r>
            <a:r>
              <a:rPr lang="el-GR" dirty="0">
                <a:solidFill>
                  <a:prstClr val="black"/>
                </a:solidFill>
                <a:latin typeface="Times New Roman" pitchFamily="18" charset="0"/>
              </a:rPr>
              <a:t> με κωδικούς</a:t>
            </a:r>
          </a:p>
        </p:txBody>
      </p:sp>
    </p:spTree>
    <p:extLst>
      <p:ext uri="{BB962C8B-B14F-4D97-AF65-F5344CB8AC3E}">
        <p14:creationId xmlns:p14="http://schemas.microsoft.com/office/powerpoint/2010/main" val="3759127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746670" y="680456"/>
            <a:ext cx="4698659" cy="461665"/>
          </a:xfrm>
          <a:prstGeom prst="rect">
            <a:avLst/>
          </a:prstGeom>
          <a:noFill/>
        </p:spPr>
        <p:txBody>
          <a:bodyPr wrap="none" rtlCol="0">
            <a:spAutoFit/>
          </a:bodyPr>
          <a:lstStyle/>
          <a:p>
            <a:r>
              <a:rPr lang="el-GR" sz="2400" dirty="0" smtClean="0">
                <a:solidFill>
                  <a:schemeClr val="accent4">
                    <a:lumMod val="50000"/>
                  </a:schemeClr>
                </a:solidFill>
                <a:effectLst>
                  <a:outerShdw blurRad="38100" dist="38100" dir="2700000" algn="tl">
                    <a:srgbClr val="000000">
                      <a:alpha val="43137"/>
                    </a:srgbClr>
                  </a:outerShdw>
                </a:effectLst>
              </a:rPr>
              <a:t>ΠΑΡΑΓΟΜΕΝΟ ΕΚΠΑΙΔΕΥΤΙΚΟ ΥΛΙΚΟ</a:t>
            </a:r>
            <a:endParaRPr lang="el-GR" sz="2400" dirty="0">
              <a:solidFill>
                <a:schemeClr val="accent4">
                  <a:lumMod val="50000"/>
                </a:schemeClr>
              </a:solidFill>
              <a:effectLst>
                <a:outerShdw blurRad="38100" dist="38100" dir="2700000" algn="tl">
                  <a:srgbClr val="000000">
                    <a:alpha val="43137"/>
                  </a:srgbClr>
                </a:outerShdw>
              </a:effectLst>
            </a:endParaRPr>
          </a:p>
        </p:txBody>
      </p:sp>
      <p:sp>
        <p:nvSpPr>
          <p:cNvPr id="6" name="Ορθογώνιο 5"/>
          <p:cNvSpPr/>
          <p:nvPr/>
        </p:nvSpPr>
        <p:spPr>
          <a:xfrm>
            <a:off x="1403928" y="1240534"/>
            <a:ext cx="8691418" cy="5078313"/>
          </a:xfrm>
          <a:prstGeom prst="rect">
            <a:avLst/>
          </a:prstGeom>
        </p:spPr>
        <p:txBody>
          <a:bodyPr wrap="square">
            <a:spAutoFit/>
          </a:bodyPr>
          <a:lstStyle/>
          <a:p>
            <a:pPr lvl="0" algn="ctr" fontAlgn="base">
              <a:lnSpc>
                <a:spcPct val="150000"/>
              </a:lnSpc>
              <a:spcBef>
                <a:spcPct val="0"/>
              </a:spcBef>
              <a:spcAft>
                <a:spcPct val="0"/>
              </a:spcAft>
            </a:pPr>
            <a:r>
              <a:rPr lang="el-GR" b="1" i="1" u="sng" dirty="0">
                <a:solidFill>
                  <a:prstClr val="black"/>
                </a:solidFill>
                <a:effectLst>
                  <a:outerShdw blurRad="38100" dist="38100" dir="2700000" algn="tl">
                    <a:srgbClr val="000000">
                      <a:alpha val="43137"/>
                    </a:srgbClr>
                  </a:outerShdw>
                </a:effectLst>
                <a:latin typeface="Times New Roman" pitchFamily="18" charset="0"/>
              </a:rPr>
              <a:t>Δομή Υλικού</a:t>
            </a:r>
          </a:p>
          <a:p>
            <a:pPr lvl="0" algn="just" fontAlgn="base">
              <a:lnSpc>
                <a:spcPct val="150000"/>
              </a:lnSpc>
              <a:spcBef>
                <a:spcPct val="0"/>
              </a:spcBef>
              <a:spcAft>
                <a:spcPct val="0"/>
              </a:spcAft>
            </a:pPr>
            <a:r>
              <a:rPr lang="el-GR" dirty="0" smtClean="0">
                <a:solidFill>
                  <a:prstClr val="black"/>
                </a:solidFill>
                <a:latin typeface="Times New Roman" pitchFamily="18" charset="0"/>
              </a:rPr>
              <a:t>Διάκριση </a:t>
            </a:r>
            <a:r>
              <a:rPr lang="el-GR" dirty="0">
                <a:solidFill>
                  <a:prstClr val="black"/>
                </a:solidFill>
                <a:latin typeface="Times New Roman" pitchFamily="18" charset="0"/>
              </a:rPr>
              <a:t>σε 5 ενότητες με ενιαίο πρότυπο </a:t>
            </a:r>
            <a:r>
              <a:rPr lang="el-GR" dirty="0" smtClean="0">
                <a:solidFill>
                  <a:prstClr val="black"/>
                </a:solidFill>
                <a:latin typeface="Times New Roman" pitchFamily="18" charset="0"/>
              </a:rPr>
              <a:t>σχεδίασης (</a:t>
            </a:r>
            <a:r>
              <a:rPr lang="el-GR" b="1" dirty="0" smtClean="0">
                <a:solidFill>
                  <a:prstClr val="black"/>
                </a:solidFill>
                <a:latin typeface="Times New Roman" pitchFamily="18" charset="0"/>
              </a:rPr>
              <a:t>Αρχή της κατάτμησης</a:t>
            </a:r>
            <a:r>
              <a:rPr lang="el-GR" dirty="0" smtClean="0">
                <a:solidFill>
                  <a:prstClr val="black"/>
                </a:solidFill>
                <a:latin typeface="Times New Roman" pitchFamily="18" charset="0"/>
              </a:rPr>
              <a:t>):</a:t>
            </a:r>
            <a:endParaRPr lang="el-GR" dirty="0">
              <a:solidFill>
                <a:prstClr val="black"/>
              </a:solidFill>
              <a:latin typeface="Times New Roman" pitchFamily="18" charset="0"/>
            </a:endParaRPr>
          </a:p>
          <a:p>
            <a:pPr marL="285750" lvl="0" indent="-28575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Εισαγωγή: Γνωριμία με </a:t>
            </a:r>
            <a:r>
              <a:rPr lang="el-GR" dirty="0" err="1">
                <a:solidFill>
                  <a:prstClr val="black"/>
                </a:solidFill>
                <a:latin typeface="Times New Roman" pitchFamily="18" charset="0"/>
              </a:rPr>
              <a:t>avatar</a:t>
            </a:r>
            <a:r>
              <a:rPr lang="el-GR" dirty="0">
                <a:solidFill>
                  <a:prstClr val="black"/>
                </a:solidFill>
                <a:latin typeface="Times New Roman" pitchFamily="18" charset="0"/>
              </a:rPr>
              <a:t> (Μούσα) • Οδηγίες πλοήγησης • Βίντεο με </a:t>
            </a:r>
            <a:r>
              <a:rPr lang="el-GR" dirty="0" err="1">
                <a:solidFill>
                  <a:prstClr val="black"/>
                </a:solidFill>
                <a:latin typeface="Times New Roman" pitchFamily="18" charset="0"/>
              </a:rPr>
              <a:t>Plotagon</a:t>
            </a:r>
            <a:endParaRPr lang="el-GR" dirty="0">
              <a:solidFill>
                <a:prstClr val="black"/>
              </a:solidFill>
              <a:latin typeface="Times New Roman" pitchFamily="18" charset="0"/>
            </a:endParaRPr>
          </a:p>
          <a:p>
            <a:pPr marL="285750" lvl="0" indent="-28575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Ενότητα 1: Εισαγωγή στην έννοια της ποίησης</a:t>
            </a:r>
          </a:p>
          <a:p>
            <a:pPr marL="285750" lvl="0" indent="-28575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Ενότητα 2: Το δημοτικό τραγούδι</a:t>
            </a:r>
          </a:p>
          <a:p>
            <a:pPr marL="285750" lvl="0" indent="-28575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Ενότητα 3: Η παραδοσιακή ποίηση</a:t>
            </a:r>
          </a:p>
          <a:p>
            <a:pPr marL="285750" lvl="0" indent="-28575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Ενότητα 4: Η νεότερη ποίηση</a:t>
            </a:r>
          </a:p>
          <a:p>
            <a:pPr marL="285750" lvl="0" indent="-285750" algn="just" fontAlgn="base">
              <a:lnSpc>
                <a:spcPct val="150000"/>
              </a:lnSpc>
              <a:spcBef>
                <a:spcPct val="0"/>
              </a:spcBef>
              <a:spcAft>
                <a:spcPct val="0"/>
              </a:spcAft>
              <a:buFont typeface="Arial" panose="020B0604020202020204" pitchFamily="34" charset="0"/>
              <a:buChar char="•"/>
            </a:pPr>
            <a:endParaRPr lang="el-GR" dirty="0">
              <a:solidFill>
                <a:prstClr val="black"/>
              </a:solidFill>
              <a:latin typeface="Times New Roman" pitchFamily="18" charset="0"/>
            </a:endParaRPr>
          </a:p>
          <a:p>
            <a:pPr lvl="0" algn="ctr" fontAlgn="base">
              <a:lnSpc>
                <a:spcPct val="150000"/>
              </a:lnSpc>
              <a:spcBef>
                <a:spcPct val="0"/>
              </a:spcBef>
              <a:spcAft>
                <a:spcPct val="0"/>
              </a:spcAft>
            </a:pPr>
            <a:r>
              <a:rPr lang="el-GR" b="1" i="1" u="sng" dirty="0">
                <a:solidFill>
                  <a:prstClr val="black"/>
                </a:solidFill>
                <a:effectLst>
                  <a:outerShdw blurRad="38100" dist="38100" dir="2700000" algn="tl">
                    <a:srgbClr val="000000">
                      <a:alpha val="43137"/>
                    </a:srgbClr>
                  </a:outerShdw>
                </a:effectLst>
                <a:latin typeface="Times New Roman" pitchFamily="18" charset="0"/>
              </a:rPr>
              <a:t>Δομή κάθε Ενότητας (3 </a:t>
            </a:r>
            <a:r>
              <a:rPr lang="el-GR" b="1" i="1" u="sng" dirty="0" err="1">
                <a:solidFill>
                  <a:prstClr val="black"/>
                </a:solidFill>
                <a:effectLst>
                  <a:outerShdw blurRad="38100" dist="38100" dir="2700000" algn="tl">
                    <a:srgbClr val="000000">
                      <a:alpha val="43137"/>
                    </a:srgbClr>
                  </a:outerShdw>
                </a:effectLst>
                <a:latin typeface="Times New Roman" pitchFamily="18" charset="0"/>
              </a:rPr>
              <a:t>υποενότητες</a:t>
            </a:r>
            <a:r>
              <a:rPr lang="el-GR" b="1" i="1" u="sng" dirty="0">
                <a:solidFill>
                  <a:prstClr val="black"/>
                </a:solidFill>
                <a:effectLst>
                  <a:outerShdw blurRad="38100" dist="38100" dir="2700000" algn="tl">
                    <a:srgbClr val="000000">
                      <a:alpha val="43137"/>
                    </a:srgbClr>
                  </a:outerShdw>
                </a:effectLst>
                <a:latin typeface="Times New Roman" pitchFamily="18" charset="0"/>
              </a:rPr>
              <a:t>)</a:t>
            </a:r>
          </a:p>
          <a:p>
            <a:pPr marL="342900" lvl="0" indent="-34290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Εισαγωγικά στοιχεία (σκοπός, μαθησιακά αποτελέσματα, λέξεις-κλειδιά, χρόνος)</a:t>
            </a:r>
          </a:p>
          <a:p>
            <a:pPr marL="342900" lvl="0" indent="-34290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Εισαγωγική δραστηριότητα (ανάκληση προηγούμενης γνώσης)</a:t>
            </a:r>
          </a:p>
          <a:p>
            <a:pPr marL="342900" lvl="0" indent="-342900" algn="just" fontAlgn="base">
              <a:lnSpc>
                <a:spcPct val="150000"/>
              </a:lnSpc>
              <a:spcBef>
                <a:spcPct val="0"/>
              </a:spcBef>
              <a:spcAft>
                <a:spcPct val="0"/>
              </a:spcAft>
              <a:buFont typeface="Arial" panose="020B0604020202020204" pitchFamily="34" charset="0"/>
              <a:buChar char="•"/>
            </a:pPr>
            <a:r>
              <a:rPr lang="el-GR" dirty="0">
                <a:solidFill>
                  <a:prstClr val="black"/>
                </a:solidFill>
                <a:latin typeface="Times New Roman" pitchFamily="18" charset="0"/>
              </a:rPr>
              <a:t>Υλικό προς μελέτη (θεωρία, </a:t>
            </a:r>
            <a:r>
              <a:rPr lang="el-GR" dirty="0" err="1">
                <a:solidFill>
                  <a:prstClr val="black"/>
                </a:solidFill>
                <a:latin typeface="Times New Roman" pitchFamily="18" charset="0"/>
              </a:rPr>
              <a:t>διαδραστικές</a:t>
            </a:r>
            <a:r>
              <a:rPr lang="el-GR" dirty="0">
                <a:solidFill>
                  <a:prstClr val="black"/>
                </a:solidFill>
                <a:latin typeface="Times New Roman" pitchFamily="18" charset="0"/>
              </a:rPr>
              <a:t> ασκήσεις, πηγές, βιβλιογραφία)</a:t>
            </a:r>
          </a:p>
        </p:txBody>
      </p:sp>
    </p:spTree>
    <p:extLst>
      <p:ext uri="{BB962C8B-B14F-4D97-AF65-F5344CB8AC3E}">
        <p14:creationId xmlns:p14="http://schemas.microsoft.com/office/powerpoint/2010/main" val="2762315629"/>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2269</TotalTime>
  <Words>2088</Words>
  <Application>Microsoft Office PowerPoint</Application>
  <PresentationFormat>Ευρεία οθόνη</PresentationFormat>
  <Paragraphs>237</Paragraphs>
  <Slides>37</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37</vt:i4>
      </vt:variant>
    </vt:vector>
  </HeadingPairs>
  <TitlesOfParts>
    <vt:vector size="44" baseType="lpstr">
      <vt:lpstr>Arial</vt:lpstr>
      <vt:lpstr>Arial Black</vt:lpstr>
      <vt:lpstr>Calibri</vt:lpstr>
      <vt:lpstr>Calibri Light</vt:lpstr>
      <vt:lpstr>Times New Roman</vt:lpstr>
      <vt:lpstr>Wingdings</vt:lpstr>
      <vt:lpstr>Θέμα του Office</vt:lpstr>
      <vt:lpstr>    Σχεδιασμός, υλοποίηση, αποτίμηση μιας ολοκληρωμένης παρέμβασης συμπληρωματικής σχολικής εξ αποστάσεως εκπαίδευσης με τη χρήση ΤΠΕ:   Διδασκαλία συστάδας ποιημάτων στο μάθημα της Νεοελληνικής Λογοτεχνίας Α’ Γυμνασίου σύμφωνα με το ΝΠΣ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Σχεδιασμός, υλοποίηση, αποτίμηση μιας ολοκληρωμένης παρέμβασης συμπληρωματικής σχολικής εξ αποστάσεως εκπαίδευσης με τη χρήση ΤΠΕ: Διδασκαλία συστάδας ποιημάτων στο μάθημα της Νεοελληνικής Λογοτεχνίας Α’ Γυμνασίου σύμφωνα με το ΝΠΣ</dc:title>
  <dc:creator>user</dc:creator>
  <cp:lastModifiedBy>user</cp:lastModifiedBy>
  <cp:revision>85</cp:revision>
  <cp:lastPrinted>2026-03-06T20:14:06Z</cp:lastPrinted>
  <dcterms:created xsi:type="dcterms:W3CDTF">2026-03-05T16:57:35Z</dcterms:created>
  <dcterms:modified xsi:type="dcterms:W3CDTF">2026-03-07T06:48:27Z</dcterms:modified>
</cp:coreProperties>
</file>