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86" r:id="rId2"/>
    <p:sldId id="412" r:id="rId3"/>
    <p:sldId id="257" r:id="rId4"/>
    <p:sldId id="411" r:id="rId5"/>
    <p:sldId id="413" r:id="rId6"/>
    <p:sldId id="300" r:id="rId7"/>
    <p:sldId id="299" r:id="rId8"/>
    <p:sldId id="289" r:id="rId9"/>
    <p:sldId id="271" r:id="rId10"/>
    <p:sldId id="272" r:id="rId11"/>
    <p:sldId id="407" r:id="rId12"/>
    <p:sldId id="303" r:id="rId13"/>
    <p:sldId id="430" r:id="rId14"/>
    <p:sldId id="422" r:id="rId15"/>
    <p:sldId id="409" r:id="rId16"/>
    <p:sldId id="423" r:id="rId17"/>
    <p:sldId id="424" r:id="rId18"/>
    <p:sldId id="417" r:id="rId19"/>
    <p:sldId id="434" r:id="rId20"/>
    <p:sldId id="435" r:id="rId21"/>
    <p:sldId id="436" r:id="rId22"/>
    <p:sldId id="437" r:id="rId23"/>
    <p:sldId id="453" r:id="rId24"/>
    <p:sldId id="454" r:id="rId25"/>
    <p:sldId id="459" r:id="rId26"/>
    <p:sldId id="462" r:id="rId27"/>
    <p:sldId id="464" r:id="rId28"/>
    <p:sldId id="465" r:id="rId29"/>
    <p:sldId id="477" r:id="rId30"/>
    <p:sldId id="478" r:id="rId31"/>
    <p:sldId id="475" r:id="rId32"/>
    <p:sldId id="476" r:id="rId33"/>
    <p:sldId id="482" r:id="rId34"/>
    <p:sldId id="480" r:id="rId35"/>
    <p:sldId id="481" r:id="rId36"/>
    <p:sldId id="479" r:id="rId37"/>
    <p:sldId id="471" r:id="rId38"/>
    <p:sldId id="472" r:id="rId39"/>
    <p:sldId id="473" r:id="rId40"/>
    <p:sldId id="474" r:id="rId41"/>
    <p:sldId id="406" r:id="rId42"/>
    <p:sldId id="374" r:id="rId43"/>
    <p:sldId id="376" r:id="rId44"/>
    <p:sldId id="377" r:id="rId45"/>
    <p:sldId id="379" r:id="rId46"/>
    <p:sldId id="405" r:id="rId47"/>
    <p:sldId id="431" r:id="rId48"/>
    <p:sldId id="432" r:id="rId49"/>
    <p:sldId id="433" r:id="rId50"/>
    <p:sldId id="385" r:id="rId51"/>
    <p:sldId id="386" r:id="rId52"/>
    <p:sldId id="388" r:id="rId53"/>
  </p:sldIdLst>
  <p:sldSz cx="9144000" cy="6858000" type="screen4x3"/>
  <p:notesSz cx="6954838" cy="93091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BE54F"/>
    <a:srgbClr val="BCF6C3"/>
    <a:srgbClr val="9FFFBF"/>
    <a:srgbClr val="51F62A"/>
    <a:srgbClr val="2CF4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31" autoAdjust="0"/>
    <p:restoredTop sz="93548" autoAdjust="0"/>
  </p:normalViewPr>
  <p:slideViewPr>
    <p:cSldViewPr>
      <p:cViewPr>
        <p:scale>
          <a:sx n="100" d="100"/>
          <a:sy n="100" d="100"/>
        </p:scale>
        <p:origin x="-72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32"/>
        <p:guide pos="219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87107675-664C-4FB4-B656-25CFBFBA7FC9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6AC8EBA2-49C0-458B-BAA6-4C5A35C75D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C12EDE-A5AB-4DDE-8CB5-970512160FFE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5253A1-A274-428B-9B50-7961CC157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DC5F2-8FEA-4643-B10D-97ED2C899F5E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n-CL" smtClean="0"/>
              <a:t>http://photodentro.edu.gr/aggregator/lo/photodentro-lor-8521-5327</a:t>
            </a:r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C69BB-C07F-4C40-85ED-C743D7622462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9328-E1E7-40AE-8B39-165AF1475757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664B-4E0F-4B7C-B303-5FDFFC2606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590E-99E3-4195-8D94-3573925AF5C3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A711-EB57-4524-A6F8-5CE373DE91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81D6-80D9-4950-B95A-D9A8DA602B53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46E6-025F-4AB9-B65B-BFAE9D95D8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/>
          <p:nvPr userDrawn="1"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" name="15 - Ευθεία γραμμή σύνδεσης"/>
          <p:cNvCxnSpPr>
            <a:cxnSpLocks noChangeShapeType="1"/>
          </p:cNvCxnSpPr>
          <p:nvPr userDrawn="1"/>
        </p:nvCxnSpPr>
        <p:spPr bwMode="auto">
          <a:xfrm>
            <a:off x="1522413" y="1193800"/>
            <a:ext cx="7034212" cy="7938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6" name="15 - Ευθεία γραμμή σύνδεσης"/>
          <p:cNvCxnSpPr/>
          <p:nvPr userDrawn="1"/>
        </p:nvCxnSpPr>
        <p:spPr bwMode="auto">
          <a:xfrm>
            <a:off x="468313" y="6453188"/>
            <a:ext cx="8475662" cy="19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Ορθογώνιο 10"/>
          <p:cNvSpPr/>
          <p:nvPr userDrawn="1"/>
        </p:nvSpPr>
        <p:spPr>
          <a:xfrm>
            <a:off x="468313" y="628650"/>
            <a:ext cx="574675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Πεντάγωνο 11"/>
          <p:cNvSpPr/>
          <p:nvPr userDrawn="1"/>
        </p:nvSpPr>
        <p:spPr>
          <a:xfrm>
            <a:off x="468313" y="603250"/>
            <a:ext cx="674687" cy="792163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9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5DA3-FAAC-4650-93D7-690007871175}" type="datetime1">
              <a:rPr lang="el-GR"/>
              <a:pPr>
                <a:defRPr/>
              </a:pPr>
              <a:t>10/12/2018</a:t>
            </a:fld>
            <a:endParaRPr lang="en-US" dirty="0"/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668D-3F70-4238-91E0-C3601BFD5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13A7-7B53-4BAD-B80E-C5D21CF2E3CD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A322-D555-4888-8AD6-989B0B9D6B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DCBB-4D4D-41AB-9A9F-7BE840DE72D6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AEE6-C67D-4311-B051-E255420440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95BB-7C43-4110-A293-76DBE30F8B40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BB51-CB51-488B-A015-9196F96EFF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D294-4FB4-431A-89FD-97369C465EE0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70B1-BBF5-4859-8E28-126456556B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F641-DF56-47E7-BF54-B6EEFAA8B8C7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7D58-7AD0-430C-8B54-40F98008E4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746DE-183E-4858-9662-EF5A3CEABD84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4C56-5AFC-4965-A677-6B6F16BA3B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AE2D-F657-4599-9D20-0A0AC4232C59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110C-0B8C-406D-BDE3-03028BA4D6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F1DC-DA5F-4746-BEBD-2DC855CEB648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449B-A4E7-47BA-83B4-5919E8B4D2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593A06-7735-47BC-BECB-A29FAA56D89C}" type="datetime1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B879F-69BA-40CF-9EFC-B8D902D2F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main/auth/set_temp_password.php?course_id=105&amp;session_id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4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3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slide" Target="slide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main/auth/set_temp_password.php?course_id=105&amp;session_id=0" TargetMode="Externa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0OJeBgNtI" TargetMode="External"/><Relationship Id="rId2" Type="http://schemas.openxmlformats.org/officeDocument/2006/relationships/hyperlink" Target="http://chamilo.datacenter.uoc.gr/metchamilo/main/auth/set_temp_password.php?course_id=105&amp;session_id=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main/auth/set_temp_password.php?course_id=105&amp;session_id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MUUEvUjtXhY&amp;feature=youtu.be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main/lp/lp_controller.php?cidReq=PY8AGOREIO8EWRHMA&amp;id_session=0&amp;gidReq=0&amp;gradebook=0&amp;origin=&amp;action=view&amp;lp_id=4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hamilo.datacenter.uoc.gr/metchamilo/main/lp/lp_controller.php?cidReq=PY8AGOREIO8EWRHMA&amp;id_session=0&amp;gidReq=0&amp;gradebook=0&amp;origin=&amp;action=view&amp;lp_id=414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hamilo.datacenter.uoc.gr/metchamilo/main/lp/lp_controller.php?cidReq=PY8AGOREIO8EWRHMA&amp;id_session=0&amp;gidReq=0&amp;gradebook=0&amp;origin=&amp;action=view&amp;lp_id=414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aggregator/lo/photodentro-lor-8521-53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hamilo.datacenter.uoc.gr/metchamilo/main/lp/lp_controller.php?cidReq=PY8AGOREIO8EWRHMA&amp;id_session=0&amp;gidReq=0&amp;gradebook=0&amp;origin=&amp;action=view&amp;lp_id=415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hamilo.datacenter.uoc.gr/metchamilo/main/auth/set_temp_password.php?course_id=105&amp;session_id=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E7539-8591-4C6F-B7DB-536BA9468B87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908175" y="1052513"/>
            <a:ext cx="54721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l-GR" sz="19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3077" name="AutoShape 7" descr="http://www.gnomionline.gr/wp-content/uploads/2017/04/%CE%91%CE%9A%CE%91%CE%94%CE%97%CE%9C%CE%99%CE%91-%CE%A0%CE%9B%CE%91%CE%A4%CE%A9%CE%9D%CE%9F%CE%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" name="8 - TextBox"/>
          <p:cNvSpPr txBox="1">
            <a:spLocks noChangeArrowheads="1"/>
          </p:cNvSpPr>
          <p:nvPr/>
        </p:nvSpPr>
        <p:spPr bwMode="auto">
          <a:xfrm>
            <a:off x="8820150" y="0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R</a:t>
            </a:r>
            <a:endParaRPr lang="el-G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21A07-A07F-4154-821B-F36C30452365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12291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Δομή της εργασίας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254250" y="2060575"/>
            <a:ext cx="4192588" cy="314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Θεωρητικό πλαίσιο</a:t>
            </a:r>
          </a:p>
          <a:p>
            <a:pPr marL="342900" indent="-3429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Μεθοδολογία</a:t>
            </a:r>
          </a:p>
          <a:p>
            <a:pPr marL="342900" indent="-3429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Παρουσίαση αποτελεσμάτων</a:t>
            </a:r>
          </a:p>
          <a:p>
            <a:pPr marL="342900" indent="-3429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22E69-98D2-496B-9461-DB77D098FDAC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3316" name="2 - Υπότιτλος"/>
          <p:cNvSpPr txBox="1">
            <a:spLocks/>
          </p:cNvSpPr>
          <p:nvPr/>
        </p:nvSpPr>
        <p:spPr bwMode="auto">
          <a:xfrm>
            <a:off x="2411413" y="2708275"/>
            <a:ext cx="50403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l-GR" sz="4000" b="1">
                <a:latin typeface="Times New Roman" pitchFamily="18" charset="0"/>
                <a:cs typeface="Times New Roman" pitchFamily="18" charset="0"/>
              </a:rPr>
              <a:t>Θεωρητικό πλαίσιο</a:t>
            </a:r>
            <a:endParaRPr lang="el-GR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l-GR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50825" y="6356350"/>
            <a:ext cx="2133600" cy="365125"/>
          </a:xfrm>
        </p:spPr>
        <p:txBody>
          <a:bodyPr/>
          <a:lstStyle/>
          <a:p>
            <a:pPr>
              <a:defRPr/>
            </a:pPr>
            <a:fld id="{368F34CE-D436-4362-8C76-FE1D8C5AABE2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434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Θεωρητικό πλαίσιο/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ορισμοί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250825" y="620713"/>
            <a:ext cx="770572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Ανασκόπηση του προβλήματος της έρευνας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el-GR" sz="2000" b="1" dirty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Προβλήματα σχετικά με την παραγωγική δομή του μαθήματος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Δυσκολία στα θεωρήματα-σχήματα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Προβλήματα στη διατύπωση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Χρήση μη κατάλληλων εννοιών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50825" y="6356350"/>
            <a:ext cx="2133600" cy="365125"/>
          </a:xfrm>
        </p:spPr>
        <p:txBody>
          <a:bodyPr/>
          <a:lstStyle/>
          <a:p>
            <a:pPr>
              <a:defRPr/>
            </a:pPr>
            <a:fld id="{BEF8B1E6-4753-4A0F-8093-46892E84C1C7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0825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536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Θεωρητικό πλαίσιο/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ορισμοί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250825" y="2492375"/>
            <a:ext cx="6200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Y</a:t>
            </a: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βριδικό μοντέλο διδασκαλίας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Συνδιασμός δια ζώσης και εξ αποστάσεως διδασκαλίας</a:t>
            </a: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250825" y="3133725"/>
            <a:ext cx="4351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Μαθητεία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Εξάσκηση υπό </a:t>
            </a:r>
          </a:p>
          <a:p>
            <a:pPr>
              <a:buFont typeface="Arial" charset="0"/>
              <a:buNone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την καθοδήγηση ανώτερου                   </a:t>
            </a: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auto">
          <a:xfrm>
            <a:off x="250825" y="4076700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Σχέση γνωστικής μαθητείας με κοινωνικοπολιτισμικές θεωρίες μάθησης </a:t>
            </a:r>
          </a:p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</a:rPr>
              <a:t>Καθοδηγούμενη συμμετοχή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250825" y="4797425"/>
            <a:ext cx="38893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Ζώνη Επικείμενης Ανάπτυξης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Το παιδί είναι ικανό να φτάσει με την βοήθεια κάποιου ειδικού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79388" y="620713"/>
            <a:ext cx="885666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Ανασκόπηση του προβλήματος της έρευνας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endParaRPr lang="el-GR" sz="2000" b="1" dirty="0">
              <a:latin typeface="Times New Roman" pitchFamily="18" charset="0"/>
              <a:cs typeface="Times New Roman" pitchFamily="18" charset="0"/>
              <a:hlinkClick r:id="rId6" action="ppaction://hlinksldjump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Το μοντέλο της γνωστικής μαθητείας μπορεί να συμβάλλει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στην ανάπτυξη εικασιών και επίλυση προβλημάτων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Το μεικτό μοντέλο διδασκαλίας παρακινεί τους μαθητές για μελέτη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Συμβάλει στην ανάπτυξη της ουσιαστικής γνώσης του αντικειμένου</a:t>
            </a: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5 - Εικόνα" descr="ζεα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508500"/>
            <a:ext cx="52197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Δεξιό βέλος"/>
          <p:cNvSpPr/>
          <p:nvPr/>
        </p:nvSpPr>
        <p:spPr>
          <a:xfrm>
            <a:off x="3851275" y="3644900"/>
            <a:ext cx="266541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6659563" y="3500438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Γνωστική μαθητεία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3851275" y="3357563"/>
            <a:ext cx="2449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l-GR" b="1">
                <a:latin typeface="Times New Roman" pitchFamily="18" charset="0"/>
                <a:cs typeface="Times New Roman" pitchFamily="18" charset="0"/>
              </a:rPr>
              <a:t>+στοιχεία εκπαίδευσης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3DB0A002-D728-4432-ACCC-57AC83A5A98C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6388" name="2 - Υπότιτλος"/>
          <p:cNvSpPr txBox="1">
            <a:spLocks/>
          </p:cNvSpPr>
          <p:nvPr/>
        </p:nvSpPr>
        <p:spPr bwMode="auto">
          <a:xfrm>
            <a:off x="0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Θεωρητικό πλαίσιο/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ορισμοί</a:t>
            </a: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144463" y="908050"/>
            <a:ext cx="4498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Κύκλο διδασκαλίας των  (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Feez</a:t>
            </a: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, 2002) και  (Hyland, 2007)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07950" y="2060575"/>
            <a:ext cx="49688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ΤΠΕ στην εκπαίδευση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000" b="1" dirty="0" err="1">
                <a:latin typeface="Times New Roman" pitchFamily="18" charset="0"/>
                <a:cs typeface="Times New Roman" pitchFamily="18" charset="0"/>
              </a:rPr>
              <a:t>νσωμάτωση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 και συστηματική χρήση των ψηφιακών τεχνολογιών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98425" y="3284538"/>
            <a:ext cx="5553075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l-GR" sz="2000" b="1" dirty="0" err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ΕξΑΕ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Δάσκαλος και μαθητής δεν βρίσκονται στην τάξη</a:t>
            </a: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auto">
          <a:xfrm>
            <a:off x="107950" y="4221163"/>
            <a:ext cx="84963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Εικασία-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Προέρχεται από την ίδια τη διαισθητική γνώση</a:t>
            </a:r>
            <a:endParaRPr lang="en-US" sz="2000" b="1">
              <a:latin typeface="Times New Roman" pitchFamily="18" charset="0"/>
              <a:cs typeface="Times New Roman" pitchFamily="18" charset="0"/>
              <a:hlinkClick r:id="rId5" action="ppaction://hlinksldjump"/>
            </a:endParaRPr>
          </a:p>
          <a:p>
            <a:pPr marL="342900" indent="-342900"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Μαθηματικό μοντέλο-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Περιγραφή ενός φαινομένου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με μαθηματικές έννοιες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Επίλυση  προβλήματος-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Απαιτούνται ιδιαίτερες ικανότητες</a:t>
            </a:r>
          </a:p>
          <a:p>
            <a:pPr marL="342900" indent="-342900">
              <a:buFont typeface="Arial" charset="0"/>
              <a:buNone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None/>
            </a:pPr>
            <a:endParaRPr lang="el-GR" sz="2000" b="1"/>
          </a:p>
        </p:txBody>
      </p:sp>
      <p:pic>
        <p:nvPicPr>
          <p:cNvPr id="10" name="9 - Εικόνα" descr="Εικόνα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7300" y="-26988"/>
            <a:ext cx="404177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457F7-5569-4E39-A952-E1BC13297280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7412" name="2 - Υπότιτλος"/>
          <p:cNvSpPr txBox="1">
            <a:spLocks/>
          </p:cNvSpPr>
          <p:nvPr/>
        </p:nvSpPr>
        <p:spPr bwMode="auto">
          <a:xfrm>
            <a:off x="2411413" y="2708275"/>
            <a:ext cx="50403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l-GR" sz="4000" b="1">
                <a:latin typeface="Times New Roman" pitchFamily="18" charset="0"/>
                <a:cs typeface="Times New Roman" pitchFamily="18" charset="0"/>
              </a:rPr>
              <a:t>Μεθοδολογία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50825" y="6356350"/>
            <a:ext cx="2133600" cy="365125"/>
          </a:xfrm>
        </p:spPr>
        <p:txBody>
          <a:bodyPr/>
          <a:lstStyle/>
          <a:p>
            <a:pPr>
              <a:defRPr/>
            </a:pPr>
            <a:fld id="{B239AB9C-5B85-46E9-8423-A8B22A5AAE41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50825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843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</a:t>
            </a:r>
          </a:p>
        </p:txBody>
      </p:sp>
      <p:sp>
        <p:nvSpPr>
          <p:cNvPr id="13" name="12 - TextBox"/>
          <p:cNvSpPr txBox="1">
            <a:spLocks noChangeArrowheads="1"/>
          </p:cNvSpPr>
          <p:nvPr/>
        </p:nvSpPr>
        <p:spPr bwMode="auto">
          <a:xfrm>
            <a:off x="323850" y="476250"/>
            <a:ext cx="828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 tooltip="περισότερα"/>
              </a:rPr>
              <a:t>Μέθοδος έρευνας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 action="ppaction://hlinksldjump" tooltip="περισότερα"/>
              </a:rPr>
              <a:t>-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έρευνα δράσης</a:t>
            </a:r>
          </a:p>
          <a:p>
            <a:pPr marL="342900" indent="-342900">
              <a:lnSpc>
                <a:spcPct val="20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 tooltip="περισότερα"/>
              </a:rPr>
              <a:t>Δείγμα-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6 μαθητές της δευτέρας λυκείου ΕΠΑΛ</a:t>
            </a:r>
          </a:p>
          <a:p>
            <a:pPr marL="342900" indent="-342900">
              <a:lnSpc>
                <a:spcPct val="20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 tooltip="περισότερα"/>
              </a:rPr>
              <a:t>Συλλογή των πληροφοριών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ημιδομημένες, ηχογραφημένες συνεντεύξεις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 παρατήρηση καθηγητή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 παρατήρηση κριτικού φίλου</a:t>
            </a:r>
          </a:p>
        </p:txBody>
      </p:sp>
      <p:sp>
        <p:nvSpPr>
          <p:cNvPr id="18438" name="15 - TextBox"/>
          <p:cNvSpPr txBox="1">
            <a:spLocks noChangeArrowheads="1"/>
          </p:cNvSpPr>
          <p:nvPr/>
        </p:nvSpPr>
        <p:spPr bwMode="auto">
          <a:xfrm>
            <a:off x="5226050" y="2349500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/>
              <a:t> </a:t>
            </a: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auto">
          <a:xfrm>
            <a:off x="323850" y="3644900"/>
            <a:ext cx="7632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Κατασκευή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H5p-Chamilo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Αρχές πολυμεσικών περιβαλλόντων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Συνδυαστικό δυναμικό μοντέλο γλωσσικής μάθησης (ΕΔΙΑΜΕ)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000" b="1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Σχέδιο δράσης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250825" y="6356350"/>
            <a:ext cx="2133600" cy="365125"/>
          </a:xfrm>
        </p:spPr>
        <p:txBody>
          <a:bodyPr/>
          <a:lstStyle/>
          <a:p>
            <a:pPr>
              <a:defRPr/>
            </a:pPr>
            <a:fld id="{D5AA1E4A-E5ED-4125-9D2F-32A7316C011B}" type="slidenum">
              <a:rPr lang="el-GR"/>
              <a:pPr>
                <a:defRPr/>
              </a:pPr>
              <a:t>17</a:t>
            </a:fld>
            <a:endParaRPr lang="el-GR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50825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323850" y="3357563"/>
            <a:ext cx="404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Ανάλυση των ποιοτικών δεδομένων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l-GR" sz="2000" b="1">
                <a:latin typeface="Times New Roman" pitchFamily="18" charset="0"/>
                <a:cs typeface="Times New Roman" pitchFamily="18" charset="0"/>
              </a:rPr>
              <a:t>Θεματική ανάλυση </a:t>
            </a: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319088" y="4005263"/>
            <a:ext cx="4613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Επεξεργασία  και  παρουσίαση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Χωρίς βοήθεια σχετικών προγραμμάτων</a:t>
            </a:r>
            <a:endParaRPr lang="el-GR" sz="2000" b="1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auto">
          <a:xfrm>
            <a:off x="323850" y="4581525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Εγκυρότητα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</a:rPr>
              <a:t>Τριγωνοποίηση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323850" y="5157788"/>
            <a:ext cx="68405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l-GR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Περιορισμοί</a:t>
            </a:r>
            <a:endParaRPr lang="en-US" sz="2000" b="1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342900" indent="-342900"/>
            <a:r>
              <a:rPr lang="el-GR" sz="2000" b="1">
                <a:latin typeface="Times New Roman" pitchFamily="18" charset="0"/>
                <a:cs typeface="Calibri" pitchFamily="34" charset="0"/>
              </a:rPr>
              <a:t>τοπικός χαρακτήρα-</a:t>
            </a:r>
            <a:r>
              <a:rPr lang="el-GR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000" b="1">
                <a:latin typeface="Times New Roman" pitchFamily="18" charset="0"/>
                <a:cs typeface="Calibri" pitchFamily="34" charset="0"/>
              </a:rPr>
              <a:t>δύο ενότητες-ΕΠΑΛ</a:t>
            </a:r>
            <a:endParaRPr lang="el-GR" sz="3200" b="1"/>
          </a:p>
          <a:p>
            <a:pPr marL="342900" indent="-342900"/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</a:t>
            </a:r>
          </a:p>
        </p:txBody>
      </p:sp>
      <p:pic>
        <p:nvPicPr>
          <p:cNvPr id="11" name="10 - Εικόνα" descr="Εικόνα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92150"/>
            <a:ext cx="45370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Εικόνα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549275"/>
            <a:ext cx="40322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83911-8283-4F8D-B524-6079159463C2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95288" y="1341438"/>
            <a:ext cx="835342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l-GR" sz="24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Το υλικό στην πράξη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5 - Εικόνα" descr="c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349500"/>
            <a:ext cx="662463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8E343-83AE-440E-88EE-524565C63794}" type="slidenum">
              <a:rPr lang="el-GR"/>
              <a:pPr>
                <a:defRPr/>
              </a:pPr>
              <a:t>19</a:t>
            </a:fld>
            <a:endParaRPr lang="el-GR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150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1509" name="5 - Ορθογώνιο"/>
          <p:cNvSpPr>
            <a:spLocks noChangeArrowheads="1"/>
          </p:cNvSpPr>
          <p:nvPr/>
        </p:nvSpPr>
        <p:spPr bwMode="auto">
          <a:xfrm>
            <a:off x="1042988" y="836613"/>
            <a:ext cx="6481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Δραστηριότητες για κάθε φάση της γνωστικής μαθητείας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  <a:p>
            <a:r>
              <a:rPr lang="el-GR" b="1">
                <a:latin typeface="Times New Roman" pitchFamily="18" charset="0"/>
                <a:cs typeface="Times New Roman" pitchFamily="18" charset="0"/>
                <a:hlinkClick r:id="rId2"/>
              </a:rPr>
              <a:t>Φάση 1-Προβληματική κατάσταση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975" y="1700213"/>
            <a:ext cx="70310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18C3-6303-4412-B0B7-7D50C3826703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908175" y="1052513"/>
            <a:ext cx="54721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l-GR" sz="19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4102" name="5 - Ορθογώνιο"/>
          <p:cNvSpPr>
            <a:spLocks noChangeArrowheads="1"/>
          </p:cNvSpPr>
          <p:nvPr/>
        </p:nvSpPr>
        <p:spPr bwMode="auto">
          <a:xfrm>
            <a:off x="179388" y="115888"/>
            <a:ext cx="8713787" cy="7699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4400" u="sng" dirty="0">
                <a:hlinkClick r:id="rId3"/>
              </a:rPr>
              <a:t>«</a:t>
            </a:r>
            <a:r>
              <a:rPr lang="el-GR" sz="4400" b="1" u="sng" dirty="0" err="1">
                <a:hlinkClick r:id="rId3"/>
              </a:rPr>
              <a:t>ἀγεωμέτρητος</a:t>
            </a:r>
            <a:r>
              <a:rPr lang="el-GR" sz="4400" b="1" u="sng" dirty="0">
                <a:hlinkClick r:id="rId3"/>
              </a:rPr>
              <a:t> </a:t>
            </a:r>
            <a:r>
              <a:rPr lang="el-GR" sz="4400" b="1" u="sng" dirty="0" err="1">
                <a:hlinkClick r:id="rId3"/>
              </a:rPr>
              <a:t>μηδεὶς</a:t>
            </a:r>
            <a:r>
              <a:rPr lang="el-GR" sz="4400" b="1" u="sng" dirty="0">
                <a:hlinkClick r:id="rId3"/>
              </a:rPr>
              <a:t> </a:t>
            </a:r>
            <a:r>
              <a:rPr lang="el-GR" sz="4400" b="1" u="sng" dirty="0" err="1">
                <a:hlinkClick r:id="rId3"/>
              </a:rPr>
              <a:t>εἰσίτω</a:t>
            </a:r>
            <a:r>
              <a:rPr lang="el-GR" sz="4400" u="sng" dirty="0">
                <a:hlinkClick r:id="rId3"/>
              </a:rPr>
              <a:t>»</a:t>
            </a:r>
            <a:endParaRPr lang="el-GR" sz="4400" u="sng" dirty="0"/>
          </a:p>
        </p:txBody>
      </p:sp>
      <p:sp>
        <p:nvSpPr>
          <p:cNvPr id="4103" name="6 - Ορθογώνιο"/>
          <p:cNvSpPr>
            <a:spLocks noChangeArrowheads="1"/>
          </p:cNvSpPr>
          <p:nvPr/>
        </p:nvSpPr>
        <p:spPr bwMode="auto">
          <a:xfrm>
            <a:off x="755650" y="1241425"/>
            <a:ext cx="36004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Arial Black" pitchFamily="34" charset="0"/>
              </a:rPr>
              <a:t>Στην Πολιτεία</a:t>
            </a:r>
            <a:r>
              <a:rPr lang="el-GR" sz="2800" b="1">
                <a:latin typeface="Arial Black" pitchFamily="34" charset="0"/>
              </a:rPr>
              <a:t>, </a:t>
            </a:r>
            <a:r>
              <a:rPr lang="el-GR" sz="2800">
                <a:latin typeface="Arial Black" pitchFamily="34" charset="0"/>
              </a:rPr>
              <a:t>το μεγαλύτερο έργο του </a:t>
            </a:r>
            <a:r>
              <a:rPr lang="el-GR" sz="4000" b="1">
                <a:latin typeface="Arial Black" pitchFamily="34" charset="0"/>
              </a:rPr>
              <a:t>Πλάτωνα</a:t>
            </a:r>
            <a:r>
              <a:rPr lang="el-GR" sz="2800" b="1">
                <a:latin typeface="Arial Black" pitchFamily="34" charset="0"/>
              </a:rPr>
              <a:t> μαζί με τους Νόμους, αναφέρονται τα </a:t>
            </a:r>
            <a:r>
              <a:rPr lang="el-GR" sz="3200" b="1">
                <a:latin typeface="Arial Black" pitchFamily="34" charset="0"/>
              </a:rPr>
              <a:t>επτά μαθήματα</a:t>
            </a:r>
            <a:r>
              <a:rPr lang="el-GR" sz="2800" b="1">
                <a:latin typeface="Arial Black" pitchFamily="34" charset="0"/>
              </a:rPr>
              <a:t> που έπρεπε να διδάσκονται οι φύλακες και οι άρχοντες</a:t>
            </a:r>
          </a:p>
        </p:txBody>
      </p:sp>
      <p:sp>
        <p:nvSpPr>
          <p:cNvPr id="2" name="AutoShape 7" descr="http://www.gnomionline.gr/wp-content/uploads/2017/04/%CE%91%CE%9A%CE%91%CE%94%CE%97%CE%9C%CE%99%CE%91-%CE%A0%CE%9B%CE%91%CE%A4%CE%A9%CE%9D%CE%9F%CE%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8 - Ορθογώνιο"/>
          <p:cNvSpPr>
            <a:spLocks noChangeArrowheads="1"/>
          </p:cNvSpPr>
          <p:nvPr/>
        </p:nvSpPr>
        <p:spPr bwMode="auto">
          <a:xfrm>
            <a:off x="5003800" y="1712913"/>
            <a:ext cx="3313113" cy="409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latin typeface="Book Antiqua" pitchFamily="18" charset="0"/>
              </a:rPr>
              <a:t>και αυτά ήταν:</a:t>
            </a: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η αρμονική, </a:t>
            </a: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η μουσική, </a:t>
            </a: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η γυμναστική,</a:t>
            </a:r>
            <a:r>
              <a:rPr lang="en-US" sz="2800" b="1">
                <a:latin typeface="Book Antiqua" pitchFamily="18" charset="0"/>
              </a:rPr>
              <a:t> </a:t>
            </a:r>
            <a:endParaRPr lang="el-GR" sz="2800" b="1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η αστρονομία, </a:t>
            </a: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η στερεομετρία, </a:t>
            </a:r>
          </a:p>
          <a:p>
            <a:pPr>
              <a:buFont typeface="Arial" charset="0"/>
              <a:buChar char="•"/>
            </a:pPr>
            <a:r>
              <a:rPr lang="el-GR" sz="2800" b="1">
                <a:latin typeface="Book Antiqua" pitchFamily="18" charset="0"/>
              </a:rPr>
              <a:t>τα μαθηματικά </a:t>
            </a:r>
          </a:p>
          <a:p>
            <a:r>
              <a:rPr lang="el-GR" sz="2800" b="1">
                <a:latin typeface="Book Antiqua" pitchFamily="18" charset="0"/>
              </a:rPr>
              <a:t>και η</a:t>
            </a:r>
          </a:p>
          <a:p>
            <a:pPr>
              <a:buFont typeface="Arial" charset="0"/>
              <a:buChar char="•"/>
            </a:pPr>
            <a:r>
              <a:rPr lang="el-GR" sz="3600" b="1">
                <a:latin typeface="Book Antiqua" pitchFamily="18" charset="0"/>
              </a:rPr>
              <a:t>γεωμετρία</a:t>
            </a:r>
            <a:r>
              <a:rPr lang="el-GR" sz="2000" b="1">
                <a:latin typeface="Book Antiqua" pitchFamily="18" charset="0"/>
              </a:rPr>
              <a:t>.</a:t>
            </a:r>
            <a:r>
              <a:rPr lang="el-GR" sz="2000" b="1"/>
              <a:t> 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7FD56-01A8-4ADC-9503-FD9A14D6C3C5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253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3168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81075"/>
            <a:ext cx="3941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141663"/>
            <a:ext cx="460851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3466D-8AD1-4217-B901-C54A408B0A88}" type="slidenum">
              <a:rPr lang="el-GR"/>
              <a:pPr>
                <a:defRPr/>
              </a:pPr>
              <a:t>21</a:t>
            </a:fld>
            <a:endParaRPr lang="el-GR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355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3557" name="5 - Ορθογώνιο"/>
          <p:cNvSpPr>
            <a:spLocks noChangeArrowheads="1"/>
          </p:cNvSpPr>
          <p:nvPr/>
        </p:nvSpPr>
        <p:spPr bwMode="auto">
          <a:xfrm>
            <a:off x="1187450" y="1268413"/>
            <a:ext cx="648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Φάση 2-Μοντελοποίηση</a:t>
            </a:r>
          </a:p>
        </p:txBody>
      </p:sp>
      <p:pic>
        <p:nvPicPr>
          <p:cNvPr id="235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7035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C3EE1-AE04-4BED-871C-768643B87289}" type="slidenum">
              <a:rPr lang="el-GR"/>
              <a:pPr>
                <a:defRPr/>
              </a:pPr>
              <a:t>22</a:t>
            </a:fld>
            <a:endParaRPr lang="el-GR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458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70373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F3B4B-EDD6-4B64-8ADA-90FD55C6AD47}" type="slidenum">
              <a:rPr lang="el-GR"/>
              <a:pPr>
                <a:defRPr/>
              </a:pPr>
              <a:t>23</a:t>
            </a:fld>
            <a:endParaRPr lang="el-GR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560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Τρίτη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2560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1628775"/>
            <a:ext cx="7035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9F108-93FC-4C13-A301-77B0AA8448D7}" type="slidenum">
              <a:rPr lang="el-GR"/>
              <a:pPr>
                <a:defRPr/>
              </a:pPr>
              <a:t>24</a:t>
            </a:fld>
            <a:endParaRPr lang="el-GR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662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Τρίτη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1628775"/>
            <a:ext cx="7045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222DF-8F7B-41AD-AAB4-9F35F1851B99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765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Τέταρτη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2765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1700213"/>
            <a:ext cx="70453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93AC1-CB21-434B-A83D-BFD77DC70D12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867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1547813" y="704850"/>
            <a:ext cx="7345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Τέταρτη έκδοση υλικού</a:t>
            </a:r>
          </a:p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Μοντελοποίηση </a:t>
            </a:r>
          </a:p>
          <a:p>
            <a:pPr eaLnBrk="0" hangingPunct="0"/>
            <a:endParaRPr lang="el-GR"/>
          </a:p>
        </p:txBody>
      </p:sp>
      <p:pic>
        <p:nvPicPr>
          <p:cNvPr id="286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1700213"/>
            <a:ext cx="7035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03487-8302-44B1-BF96-FAE6E30F7088}" type="slidenum">
              <a:rPr lang="el-GR"/>
              <a:pPr>
                <a:defRPr/>
              </a:pPr>
              <a:t>27</a:t>
            </a:fld>
            <a:endParaRPr lang="el-GR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2970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547813" y="704850"/>
            <a:ext cx="7345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Τέταρτη έκδοση υλικού</a:t>
            </a:r>
          </a:p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Ομαδική εκτέλεση-καθοδήγηση</a:t>
            </a:r>
          </a:p>
          <a:p>
            <a:pPr eaLnBrk="0" hangingPunct="0"/>
            <a:endParaRPr lang="el-GR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484313"/>
            <a:ext cx="7629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5C3C-A7D7-4959-AB14-393A4B74AE5B}" type="slidenum">
              <a:rPr lang="el-GR"/>
              <a:pPr>
                <a:defRPr/>
              </a:pPr>
              <a:t>28</a:t>
            </a:fld>
            <a:endParaRPr lang="el-GR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072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547813" y="704850"/>
            <a:ext cx="7345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Τέταρτη έκδοση υλικού</a:t>
            </a:r>
          </a:p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Ομαδική εκτέλεση-καθοδήγηση</a:t>
            </a:r>
          </a:p>
          <a:p>
            <a:pPr eaLnBrk="0" hangingPunct="0"/>
            <a:endParaRPr lang="el-GR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628775"/>
            <a:ext cx="70389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F7180-BC5E-4944-B996-46D7684A3518}" type="slidenum">
              <a:rPr lang="el-GR"/>
              <a:pPr>
                <a:defRPr/>
              </a:pPr>
              <a:t>29</a:t>
            </a:fld>
            <a:endParaRPr lang="el-GR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174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1749" name="5 - Ορθογώνιο"/>
          <p:cNvSpPr>
            <a:spLocks noChangeArrowheads="1"/>
          </p:cNvSpPr>
          <p:nvPr/>
        </p:nvSpPr>
        <p:spPr bwMode="auto">
          <a:xfrm>
            <a:off x="1187450" y="1268413"/>
            <a:ext cx="648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Φάση 5-Καθημερινότητα-αναστοχασμός 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1773238"/>
            <a:ext cx="7045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ctrTitle"/>
          </p:nvPr>
        </p:nvSpPr>
        <p:spPr>
          <a:xfrm>
            <a:off x="863600" y="1989138"/>
            <a:ext cx="7416800" cy="2160587"/>
          </a:xfrm>
        </p:spPr>
        <p:txBody>
          <a:bodyPr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ΔΙΠΛΩΜΑΤΙΚΗ ΕΡΓΑΣΙΑ </a:t>
            </a:r>
            <a:r>
              <a:rPr lang="el-GR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l-GR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Μια εφαρμογή ενός υβριδικού μοντέλου </a:t>
            </a:r>
            <a:br>
              <a:rPr lang="el-GR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διδασκαλίας Γεωμετρίας </a:t>
            </a:r>
            <a:br>
              <a:rPr lang="el-GR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στη δευτεροβάθμια εκπαίδευση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βασισμένου στο μοντέλο της γνωστικής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μαθητείας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με υποστήριξη Εξ Αποστάσεως Εκπαίδευσης και ΤΠΕ</a:t>
            </a:r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l-GR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800" b="1" smtClean="0">
                <a:latin typeface="Times New Roman" pitchFamily="18" charset="0"/>
                <a:cs typeface="Times New Roman" pitchFamily="18" charset="0"/>
              </a:rPr>
            </a:br>
            <a:endParaRPr lang="el-GR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A3B94-E6AB-405F-BFCB-9FE994115B73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5124" name="4 - TextBox"/>
          <p:cNvSpPr txBox="1">
            <a:spLocks noChangeArrowheads="1"/>
          </p:cNvSpPr>
          <p:nvPr/>
        </p:nvSpPr>
        <p:spPr bwMode="auto">
          <a:xfrm>
            <a:off x="3060700" y="4292600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Calibri" pitchFamily="34" charset="0"/>
              </a:rPr>
              <a:t>ΖΕΡΒΑΚΗΣ ΧΑΡΑΛΑΜΠΟΣ</a:t>
            </a:r>
            <a:endParaRPr lang="el-GR">
              <a:latin typeface="Calibri" pitchFamily="34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187450" y="6342063"/>
            <a:ext cx="720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2000" i="1">
                <a:latin typeface="Book Antiqua" pitchFamily="18" charset="0"/>
                <a:cs typeface="Times New Roman" pitchFamily="18" charset="0"/>
              </a:rPr>
              <a:t>Ρέθυμνο, 2018</a:t>
            </a:r>
            <a:endParaRPr lang="el-GR" sz="2000" i="1">
              <a:cs typeface="Times New Roman" pitchFamily="18" charset="0"/>
            </a:endParaRPr>
          </a:p>
        </p:txBody>
      </p:sp>
      <p:sp>
        <p:nvSpPr>
          <p:cNvPr id="5126" name="11 - Ορθογώνιο"/>
          <p:cNvSpPr>
            <a:spLocks noChangeArrowheads="1"/>
          </p:cNvSpPr>
          <p:nvPr/>
        </p:nvSpPr>
        <p:spPr bwMode="auto">
          <a:xfrm>
            <a:off x="869950" y="25082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latin typeface="Book Antiqua" pitchFamily="18" charset="0"/>
              </a:rPr>
              <a:t>Πρόγραμμα Μεταπτυχιακών Σπουδών: </a:t>
            </a:r>
            <a:endParaRPr lang="en-US" sz="1400">
              <a:latin typeface="Book Antiqua" pitchFamily="18" charset="0"/>
            </a:endParaRPr>
          </a:p>
          <a:p>
            <a:pPr algn="ctr"/>
            <a:r>
              <a:rPr lang="el-GR" sz="1400">
                <a:latin typeface="Book Antiqua" pitchFamily="18" charset="0"/>
              </a:rPr>
              <a:t>«Επιστήμες της Αγωγής - Εξ Αποστάσεως Εκπαίδευση  με την χρήση των ΤΠΕ (e-Learning)»</a:t>
            </a:r>
            <a:endParaRPr lang="el-GR" sz="1200">
              <a:latin typeface="Book Antiqua" pitchFamily="18" charset="0"/>
            </a:endParaRPr>
          </a:p>
        </p:txBody>
      </p:sp>
      <p:cxnSp>
        <p:nvCxnSpPr>
          <p:cNvPr id="5127" name="15 - Ευθεία γραμμή σύνδεσης"/>
          <p:cNvCxnSpPr>
            <a:cxnSpLocks noChangeShapeType="1"/>
          </p:cNvCxnSpPr>
          <p:nvPr/>
        </p:nvCxnSpPr>
        <p:spPr bwMode="auto">
          <a:xfrm>
            <a:off x="1055688" y="1046163"/>
            <a:ext cx="7032625" cy="635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128" name="15 - Ευθεία γραμμή σύνδεσης"/>
          <p:cNvCxnSpPr>
            <a:cxnSpLocks noChangeShapeType="1"/>
          </p:cNvCxnSpPr>
          <p:nvPr/>
        </p:nvCxnSpPr>
        <p:spPr bwMode="auto">
          <a:xfrm flipV="1">
            <a:off x="1055688" y="1101725"/>
            <a:ext cx="7032625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graphicFrame>
        <p:nvGraphicFramePr>
          <p:cNvPr id="9" name="Πίνακας 1"/>
          <p:cNvGraphicFramePr>
            <a:graphicFrameLocks noGrp="1"/>
          </p:cNvGraphicFramePr>
          <p:nvPr/>
        </p:nvGraphicFramePr>
        <p:xfrm>
          <a:off x="323850" y="5265738"/>
          <a:ext cx="8496944" cy="97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  <a:gridCol w="3096344">
                  <a:extLst>
                    <a:ext uri="{9D8B030D-6E8A-4147-A177-3AD203B41FA5}"/>
                  </a:extLst>
                </a:gridCol>
              </a:tblGrid>
              <a:tr h="972021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Ιωάννης Σπαντιδάκης</a:t>
                      </a:r>
                    </a:p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Καθηγητής ΠΤΔΕ Πανεπιστήμιο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Δέσποινα Βαρσαμίδου</a:t>
                      </a:r>
                    </a:p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Διδάσκουσα στο ΠΤΔΕ του 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Αγγελική Μουζάκη</a:t>
                      </a:r>
                    </a:p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Επίκουρη Καθηγήτρια ΠΤΔΕ Πανεπιστήμιο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836738" y="4725988"/>
            <a:ext cx="547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sz="2000" b="1" dirty="0">
                <a:latin typeface="Times New Roman" pitchFamily="18" charset="0"/>
                <a:ea typeface="+mj-ea"/>
                <a:cs typeface="Times New Roman" pitchFamily="18" charset="0"/>
              </a:rPr>
              <a:t>Επιτροπή Κρίσης</a:t>
            </a:r>
            <a:r>
              <a:rPr lang="el-GR" sz="2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2000" b="1" dirty="0">
                <a:latin typeface="Times New Roman" pitchFamily="18" charset="0"/>
                <a:ea typeface="+mj-ea"/>
                <a:cs typeface="Times New Roman" pitchFamily="18" charset="0"/>
              </a:rPr>
              <a:t>Διπλωματικής Εργασίας</a:t>
            </a:r>
            <a:br>
              <a:rPr lang="el-GR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l-GR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F20AB-D139-4913-9C19-800BAB63EEB7}" type="slidenum">
              <a:rPr lang="el-GR"/>
              <a:pPr>
                <a:defRPr/>
              </a:pPr>
              <a:t>30</a:t>
            </a:fld>
            <a:endParaRPr lang="el-GR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277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3277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65175"/>
            <a:ext cx="4484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286125"/>
            <a:ext cx="47942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2C565-8F95-4036-9942-FC4C8DA1685D}" type="slidenum">
              <a:rPr lang="el-GR"/>
              <a:pPr>
                <a:defRPr/>
              </a:pPr>
              <a:t>31</a:t>
            </a:fld>
            <a:endParaRPr lang="el-GR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379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3797" name="5 - Ορθογώνιο"/>
          <p:cNvSpPr>
            <a:spLocks noChangeArrowheads="1"/>
          </p:cNvSpPr>
          <p:nvPr/>
        </p:nvSpPr>
        <p:spPr bwMode="auto">
          <a:xfrm>
            <a:off x="1187450" y="1268413"/>
            <a:ext cx="648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Times New Roman" pitchFamily="18" charset="0"/>
                <a:cs typeface="Times New Roman" pitchFamily="18" charset="0"/>
              </a:rPr>
              <a:t>Φάση 4-Ατομική εκτέλεση-υποστήριξη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700213"/>
            <a:ext cx="55721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510F9-74A1-464A-82B7-CC63A61C11FF}" type="slidenum">
              <a:rPr lang="el-GR"/>
              <a:pPr>
                <a:defRPr/>
              </a:pPr>
              <a:t>32</a:t>
            </a:fld>
            <a:endParaRPr lang="el-GR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482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1701800"/>
            <a:ext cx="58737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971D-63E6-41F3-8CC5-1D71EE74A26D}" type="slidenum">
              <a:rPr lang="el-GR"/>
              <a:pPr>
                <a:defRPr/>
              </a:pPr>
              <a:t>33</a:t>
            </a:fld>
            <a:endParaRPr lang="el-GR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584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Τρίτη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1628775"/>
            <a:ext cx="7045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9AB3-5B5E-43C1-9652-0A4A9D735951}" type="slidenum">
              <a:rPr lang="el-GR"/>
              <a:pPr>
                <a:defRPr/>
              </a:pPr>
              <a:t>34</a:t>
            </a:fld>
            <a:endParaRPr lang="el-GR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686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Δεύτερη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628775"/>
            <a:ext cx="7035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9AA8B-56BE-41BD-9C00-87A5A89A1C66}" type="slidenum">
              <a:rPr lang="el-GR"/>
              <a:pPr>
                <a:defRPr/>
              </a:pPr>
              <a:t>35</a:t>
            </a:fld>
            <a:endParaRPr lang="el-GR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789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Δεύτερη έκδοση υλικού </a:t>
            </a:r>
          </a:p>
          <a:p>
            <a:pPr eaLnBrk="0" hangingPunct="0"/>
            <a:endParaRPr lang="el-GR"/>
          </a:p>
        </p:txBody>
      </p:sp>
      <p:pic>
        <p:nvPicPr>
          <p:cNvPr id="37894" name="Picture 2" descr="w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1701800"/>
            <a:ext cx="72548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3A9C-8B44-4776-A744-F0E1AE12C599}" type="slidenum">
              <a:rPr lang="el-GR"/>
              <a:pPr>
                <a:defRPr/>
              </a:pPr>
              <a:t>36</a:t>
            </a:fld>
            <a:endParaRPr lang="el-GR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891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7035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042988" y="11969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Δεύτερη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 έκδοση υλικού </a:t>
            </a:r>
          </a:p>
          <a:p>
            <a:pPr eaLnBrk="0" hangingPunct="0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578B-8A95-4473-BE1C-455B5FD7CAE2}" type="slidenum">
              <a:rPr lang="el-GR"/>
              <a:pPr>
                <a:defRPr/>
              </a:pPr>
              <a:t>37</a:t>
            </a:fld>
            <a:endParaRPr lang="el-GR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3994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116013" y="844550"/>
            <a:ext cx="7777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Πέμπτη έκδοση υλικού</a:t>
            </a:r>
          </a:p>
          <a:p>
            <a:pPr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Φάση «ΤΙ ΜΑΘΑΜΕ»</a:t>
            </a:r>
          </a:p>
        </p:txBody>
      </p:sp>
      <p:pic>
        <p:nvPicPr>
          <p:cNvPr id="399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628775"/>
            <a:ext cx="70389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47B-AA8D-4F8C-AD77-A17D09B82654}" type="slidenum">
              <a:rPr lang="el-GR"/>
              <a:pPr>
                <a:defRPr/>
              </a:pPr>
              <a:t>38</a:t>
            </a:fld>
            <a:endParaRPr lang="el-GR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096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47813" y="844550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Πέμπτη έκδοση υλικού</a:t>
            </a:r>
          </a:p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Φάση «ΤΙ ΜΑΘΑΜΕ»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628775"/>
            <a:ext cx="70389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1B240-DAE5-480A-9491-1D632994068E}" type="slidenum">
              <a:rPr lang="el-GR"/>
              <a:pPr>
                <a:defRPr/>
              </a:pPr>
              <a:t>39</a:t>
            </a:fld>
            <a:endParaRPr lang="el-GR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198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1547813" y="844550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Πέμπτη έκδοση υλικού</a:t>
            </a:r>
          </a:p>
          <a:p>
            <a:pPr algn="r" eaLnBrk="0" hangingPunct="0"/>
            <a:r>
              <a:rPr lang="el-GR" b="1">
                <a:latin typeface="Times New Roman" pitchFamily="18" charset="0"/>
                <a:cs typeface="Times New Roman" pitchFamily="18" charset="0"/>
              </a:rPr>
              <a:t>Φάση «ΤΙ ΜΑΘΑΜΕ»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557338"/>
            <a:ext cx="70389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7E3E5-5D97-4ADC-B024-3790DFD29EB0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250825" y="1052513"/>
            <a:ext cx="8642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  <a:buFont typeface="Arial" charset="0"/>
              <a:buChar char="•"/>
            </a:pPr>
            <a:r>
              <a:rPr lang="el-GR" sz="2000" b="1" i="1"/>
              <a:t>Τον κ. Σπαντιδάκη Ιωάννη,</a:t>
            </a:r>
            <a:r>
              <a:rPr lang="el-GR" sz="2000" i="1"/>
              <a:t> </a:t>
            </a:r>
            <a:r>
              <a:rPr lang="el-GR" sz="2000" b="1" i="1"/>
              <a:t>καθηγητή ΠΤΔΕ Πανεπιστημίου Κρήτης</a:t>
            </a:r>
            <a:endParaRPr lang="el-GR" sz="2000" b="1"/>
          </a:p>
          <a:p>
            <a:pPr algn="r">
              <a:lnSpc>
                <a:spcPct val="150000"/>
              </a:lnSpc>
              <a:buFont typeface="Arial" charset="0"/>
              <a:buChar char="•"/>
            </a:pPr>
            <a:r>
              <a:rPr lang="el-GR" sz="2000" b="1" i="1"/>
              <a:t>Την συναδέλφο μαθηματικό Παπαθανασίου</a:t>
            </a:r>
            <a:r>
              <a:rPr lang="el-GR" sz="2000" b="1"/>
              <a:t> </a:t>
            </a:r>
            <a:r>
              <a:rPr lang="el-GR" sz="2000" b="1" i="1"/>
              <a:t>Ειρήνη</a:t>
            </a:r>
            <a:endParaRPr lang="el-GR" sz="2000"/>
          </a:p>
          <a:p>
            <a:pPr algn="r">
              <a:lnSpc>
                <a:spcPct val="150000"/>
              </a:lnSpc>
              <a:buFont typeface="Arial" charset="0"/>
              <a:buChar char="•"/>
            </a:pPr>
            <a:r>
              <a:rPr lang="el-GR" sz="2000" b="1" i="1"/>
              <a:t>Τους</a:t>
            </a:r>
            <a:r>
              <a:rPr lang="el-GR" sz="2000" i="1"/>
              <a:t> </a:t>
            </a:r>
            <a:r>
              <a:rPr lang="el-GR" sz="2000" b="1" i="1"/>
              <a:t>μαθητές του 6</a:t>
            </a:r>
            <a:r>
              <a:rPr lang="el-GR" sz="2000" b="1" i="1" baseline="30000"/>
              <a:t>ου</a:t>
            </a:r>
            <a:r>
              <a:rPr lang="el-GR" sz="2000" b="1" i="1"/>
              <a:t> ΕΠΑΛ Ηρακλείου</a:t>
            </a:r>
            <a:endParaRPr lang="el-GR" sz="2000" i="1"/>
          </a:p>
          <a:p>
            <a:pPr algn="r">
              <a:lnSpc>
                <a:spcPct val="150000"/>
              </a:lnSpc>
              <a:buFont typeface="Arial" charset="0"/>
              <a:buChar char="•"/>
            </a:pPr>
            <a:r>
              <a:rPr lang="el-GR" sz="2000" b="1" i="1"/>
              <a:t>Την οικογένεια μου</a:t>
            </a: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Ευχαριστώ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D62BA-2447-41FF-AA04-FF3EBBC27185}" type="slidenum">
              <a:rPr lang="el-GR"/>
              <a:pPr>
                <a:defRPr/>
              </a:pPr>
              <a:t>40</a:t>
            </a:fld>
            <a:endParaRPr lang="el-GR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301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Μεθοδολογία/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Ανάλυση δραστηριοτήτων του εκπαιδευτικού υλικού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557338"/>
            <a:ext cx="70389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9E46A-670F-4AE7-9E3C-A38FA4E2E782}" type="slidenum">
              <a:rPr lang="el-GR"/>
              <a:pPr>
                <a:defRPr/>
              </a:pPr>
              <a:t>41</a:t>
            </a:fld>
            <a:endParaRPr lang="el-GR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4036" name="2 - Υπότιτλος"/>
          <p:cNvSpPr txBox="1">
            <a:spLocks/>
          </p:cNvSpPr>
          <p:nvPr/>
        </p:nvSpPr>
        <p:spPr bwMode="auto">
          <a:xfrm>
            <a:off x="2411413" y="2708275"/>
            <a:ext cx="4321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el-GR" sz="4000" b="1">
                <a:latin typeface="Times New Roman" pitchFamily="18" charset="0"/>
                <a:cs typeface="Times New Roman" pitchFamily="18" charset="0"/>
              </a:rPr>
              <a:t>Αποτελέσματα</a:t>
            </a:r>
            <a:endParaRPr lang="el-GR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l-GR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7F5F4-7D26-41AE-B88D-C2084B62C2E8}" type="slidenum">
              <a:rPr lang="el-GR"/>
              <a:pPr>
                <a:defRPr/>
              </a:pPr>
              <a:t>42</a:t>
            </a:fld>
            <a:endParaRPr lang="el-GR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506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Αποτελέσματα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55650" y="1214438"/>
            <a:ext cx="7848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Στις αρχικές συνεντεύξεις των μαθητών </a:t>
            </a:r>
            <a:r>
              <a:rPr lang="el-GR" sz="2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πριν τις διδασκαλίες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περισσότεροι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μαθητές αναφορικά με το Πυθαγόρειο θεώρημα, δηλώνουν ότι 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 έχουν ξανακούσει 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 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 το θυμούνται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/>
            <a:endParaRPr lang="el-GR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 χουμε κάνει αλλά δεν το θυμάμαι 1Τσ1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(Το γνωρίζω) λίγο πολύ αλλά το έχω ξεχάσει 1Σσ1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 έχω ξανακούσει από το γυμνάσιο και νομίζω ότι το είχαμε κάνει και πέρυσι 1Ξσ1 </a:t>
            </a: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 το θυμάμαι αυτή τη στιγμή 1Πσ1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 το θυμάμαι 1Ρσ1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D2945-4C8F-49ED-9E52-14710F69819D}" type="slidenum">
              <a:rPr lang="el-GR"/>
              <a:pPr>
                <a:defRPr/>
              </a:pPr>
              <a:t>43</a:t>
            </a:fld>
            <a:endParaRPr lang="el-GR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608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Αποτελέσματα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650" y="982663"/>
            <a:ext cx="7848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μαθητές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 αναφέρονται θετικά, </a:t>
            </a:r>
            <a:r>
              <a:rPr lang="el-GR" sz="2000" b="1" u="sng">
                <a:latin typeface="Times New Roman" pitchFamily="18" charset="0"/>
                <a:cs typeface="Times New Roman" pitchFamily="18" charset="0"/>
              </a:rPr>
              <a:t>μετά την πρώτη διδασκαλία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, σχετικά με το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πρώτο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 ερευνητικό ερώτημα που αναφέρεται στην ικανότητα να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δημιουργούν εικασίες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, δηλώνοντας: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l-G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Με το Πυθαγόρειο θεώρημα συνδέσαμε χωράφια 1Σσ2</a:t>
            </a:r>
          </a:p>
          <a:p>
            <a:pPr>
              <a:lnSpc>
                <a:spcPct val="150000"/>
              </a:lnSpc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Έχει να κάνει με τα σχήματα 1Ξσ2</a:t>
            </a:r>
          </a:p>
          <a:p>
            <a:pPr>
              <a:lnSpc>
                <a:spcPct val="150000"/>
              </a:lnSpc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Το συμπέρασμα έχει να κάνει με εμβαδά 1Πσ2</a:t>
            </a:r>
          </a:p>
          <a:p>
            <a:pPr>
              <a:lnSpc>
                <a:spcPct val="150000"/>
              </a:lnSpc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(Καταλήξαμε) στα τετράγωνα που μετρούσαμε τις πλευρές τους και το εμβαδό 1Λσ2</a:t>
            </a:r>
          </a:p>
          <a:p>
            <a:pPr>
              <a:lnSpc>
                <a:spcPct val="150000"/>
              </a:lnSpc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(Συσχετίζουμε ) τις πλευρές…τα τετράγωνα…το εμβαδόν…τα σχήματα 1Ρσ2</a:t>
            </a:r>
          </a:p>
          <a:p>
            <a:endParaRPr lang="el-GR" sz="2000"/>
          </a:p>
          <a:p>
            <a:pPr algn="just" eaLnBrk="0" hangingPunct="0"/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7B91-B6B6-4DFA-899C-26A2DF5DF049}" type="slidenum">
              <a:rPr lang="el-GR"/>
              <a:pPr>
                <a:defRPr/>
              </a:pPr>
              <a:t>44</a:t>
            </a:fld>
            <a:endParaRPr lang="el-GR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710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Αποτελέσματα</a:t>
            </a:r>
            <a:endParaRPr 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55650" y="1506538"/>
            <a:ext cx="7848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κριτικός φίλος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δηλώνει σχετικά: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l-GR" sz="20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Οι μαθητές αντιλήφθηκαν ότι πρόκειται για εμβαδόν τετραγώνου σε ορθογώνιο τρίγωνο. </a:t>
            </a:r>
          </a:p>
          <a:p>
            <a:pPr>
              <a:buFont typeface="Arial" charset="0"/>
              <a:buChar char="•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καθηγητής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 παρατηρεί ότι οι μαθητές πειραματίζονται και κάνουν εικασίες. Χαρακτηριστικά ένας μαθητής δηλώνει την ώρα του μαθήματος:</a:t>
            </a:r>
          </a:p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σαν να μετράμε πέτρες(επιφάνεια)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>
                <a:latin typeface="Times New Roman" pitchFamily="18" charset="0"/>
                <a:cs typeface="Times New Roman" pitchFamily="18" charset="0"/>
              </a:rPr>
              <a:t>Φαίνεται δηλαδή ότι έχει στο μυαλό του την έννοια μέτρησης της επιφάνειας πέτρας</a:t>
            </a:r>
            <a:r>
              <a:rPr lang="el-GR" sz="2000"/>
              <a:t>.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EA2A4-7EFD-4D13-AC17-C4CF073A4276}" type="slidenum">
              <a:rPr lang="el-GR"/>
              <a:pPr>
                <a:defRPr/>
              </a:pPr>
              <a:t>45</a:t>
            </a:fld>
            <a:endParaRPr lang="el-GR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8132" name="2 - Υπότιτλος"/>
          <p:cNvSpPr txBox="1">
            <a:spLocks/>
          </p:cNvSpPr>
          <p:nvPr/>
        </p:nvSpPr>
        <p:spPr bwMode="auto">
          <a:xfrm>
            <a:off x="2411413" y="2708275"/>
            <a:ext cx="4321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4000" b="1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2C6-1647-499C-8959-11BF57F5A5BA}" type="slidenum">
              <a:rPr lang="el-GR"/>
              <a:pPr>
                <a:defRPr/>
              </a:pPr>
              <a:t>46</a:t>
            </a:fld>
            <a:endParaRPr lang="el-GR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4915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750" y="1120775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Ωθεί τους μαθητές στο να δημιουργούν εικασίες</a:t>
            </a:r>
          </a:p>
        </p:txBody>
      </p:sp>
      <p:sp>
        <p:nvSpPr>
          <p:cNvPr id="49158" name="5 - TextBox"/>
          <p:cNvSpPr txBox="1">
            <a:spLocks noChangeArrowheads="1"/>
          </p:cNvSpPr>
          <p:nvPr/>
        </p:nvSpPr>
        <p:spPr bwMode="auto">
          <a:xfrm>
            <a:off x="655638" y="590550"/>
            <a:ext cx="535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Πρώτο</a:t>
            </a:r>
            <a:r>
              <a:rPr lang="el-GR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ερευνητικό ερώτημα- «αναπτύσσω εικασίες»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750" y="1625600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Sos η πρώτη φάση γνωστικής μαθητείας –εμπλοκή μαθητών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539750" y="2128838"/>
            <a:ext cx="835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Δημιουργία προσωπικών  νοημάτων από τους μαθητές</a:t>
            </a: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539750" y="2708275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Εικάζουν αν βρεθούν σε κατάσταση αμφιβολίας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539750" y="3381375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Το υλικό είναι πιο ελκυστικό αν περιλαμβάνει</a:t>
            </a:r>
          </a:p>
          <a:p>
            <a:pPr>
              <a:lnSpc>
                <a:spcPct val="150000"/>
              </a:lnSpc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 εξερεύνηση, πειραματισμό και παροχή θεμελιωδών γνώσεων</a:t>
            </a: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539750" y="4541838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Η χρήση εικόνας, βίντεο, εικονικής πραγματικότητας ενισχύει τους μαθητές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/>
      <p:bldP spid="9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1FA8F-B28D-4905-9790-E9EA8D7408AE}" type="slidenum">
              <a:rPr lang="el-GR"/>
              <a:pPr>
                <a:defRPr/>
              </a:pPr>
              <a:t>47</a:t>
            </a:fld>
            <a:endParaRPr lang="el-G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50180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1087438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 μαθητής έδειξε ικανός να  καταλάβει το μαθηματικό μοντέλο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625600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Sos η δεύτερη φάση γνωστικής μαθητείας –μοντελοποίηση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250825" y="2128838"/>
            <a:ext cx="835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Οι ΤΠΕ βοηθούν στην αναπαράσταση διαδικασιών</a:t>
            </a: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250825" y="2636838"/>
            <a:ext cx="8353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Τα μαθηματικά αντικείμενα στην οθόνη του ΗΥ γίνονται   περισσότερο συγκεκριμένα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250825" y="364490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Οι μαθητές πειραματίζονται χρησιμοποιώντας ΗΥ</a:t>
            </a: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Η χρήση υπολογιστή αυξάνει το πλήθος των προβλημάτων  και βοηθά στην εκτέλεση διαδικασιών με ακρίβεια αλλά και ταχύτητα</a:t>
            </a:r>
          </a:p>
        </p:txBody>
      </p:sp>
      <p:sp>
        <p:nvSpPr>
          <p:cNvPr id="50187" name="6 - TextBox"/>
          <p:cNvSpPr txBox="1">
            <a:spLocks noChangeArrowheads="1"/>
          </p:cNvSpPr>
          <p:nvPr/>
        </p:nvSpPr>
        <p:spPr bwMode="auto">
          <a:xfrm>
            <a:off x="250825" y="620713"/>
            <a:ext cx="7097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Δεύτερο</a:t>
            </a:r>
            <a:r>
              <a:rPr lang="el-GR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ερευνητικό ερώτημα- «</a:t>
            </a:r>
            <a:r>
              <a:rPr lang="el-GR" sz="2000" u="sng">
                <a:latin typeface="Times New Roman" pitchFamily="18" charset="0"/>
                <a:cs typeface="Times New Roman" pitchFamily="18" charset="0"/>
              </a:rPr>
              <a:t>αναγνωρίζω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 το μαθηματικό μοντέλο»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/>
      <p:bldP spid="9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810CB-DC23-420E-9A5F-2A2C35362F34}" type="slidenum">
              <a:rPr lang="el-GR"/>
              <a:pPr>
                <a:defRPr/>
              </a:pPr>
              <a:t>48</a:t>
            </a:fld>
            <a:endParaRPr lang="el-GR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51204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12303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Το υβριδικό μοντέλο διδασκαλίας βοηθά τους μαθητές να επιλύσουν προβλήματα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912938"/>
            <a:ext cx="820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Sos η τρίτη και η τέταρτη φάση του μοντέλου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250825" y="248920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Σημαντική η χρήση υπερκείμενων και υπερμέσων</a:t>
            </a: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250825" y="313690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Εκπληρώνονται οι απαιτήσεις μαθητών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250825" y="364490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Διάλογος με το περιβάλλον</a:t>
            </a: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50825" y="4149725"/>
            <a:ext cx="856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Έκαναν λάθη, τα διόρθωσαν και έμαθαν</a:t>
            </a:r>
          </a:p>
        </p:txBody>
      </p:sp>
      <p:sp>
        <p:nvSpPr>
          <p:cNvPr id="51211" name="5 - TextBox"/>
          <p:cNvSpPr txBox="1">
            <a:spLocks noChangeArrowheads="1"/>
          </p:cNvSpPr>
          <p:nvPr/>
        </p:nvSpPr>
        <p:spPr bwMode="auto">
          <a:xfrm>
            <a:off x="71438" y="549275"/>
            <a:ext cx="925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Τρίτο</a:t>
            </a:r>
            <a:r>
              <a:rPr lang="el-GR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ερευνητικό ερώτημα-«βελτιώνω την απόδοση στην επίλυση προβλημάτων γεωμετρίας»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0825" y="4724400"/>
            <a:ext cx="860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Οδηγία: Πρώτα ελέγχεις το αποτέλεσμα και μετά προχωράς παρακάτω</a:t>
            </a:r>
          </a:p>
          <a:p>
            <a:r>
              <a:rPr lang="el-GR" sz="2400"/>
              <a:t/>
            </a:r>
            <a:br>
              <a:rPr lang="el-GR" sz="2400"/>
            </a:br>
            <a:endParaRPr lang="el-GR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/>
      <p:bldP spid="9" grpId="0"/>
      <p:bldP spid="10" grpId="0"/>
      <p:bldP spid="11" grpId="0"/>
      <p:bldP spid="12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C3D3C-6209-43A3-9334-F44AC5F14602}" type="slidenum">
              <a:rPr lang="el-GR"/>
              <a:pPr>
                <a:defRPr/>
              </a:pPr>
              <a:t>49</a:t>
            </a:fld>
            <a:endParaRPr lang="el-GR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52228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 b="1"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1622425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 υπολογιστής χρησιμοποιείται εναλλακτικά και εξατομικευμένα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2133600"/>
            <a:ext cx="8208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Το μενού-χάρτης πλοήγησης βοηθά σε θέματα οργάνωσης, ανάπτυξης και σύνδεσης του περιεχομένου διδασκαλίας 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250825" y="3030538"/>
            <a:ext cx="8353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Οι μνημονικοί κανόνες βοηθούν σε αποθήκευση και άμεση ανάσυρση απο μακρόχρονη μνήμη </a:t>
            </a: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250825" y="3965575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Οι οδηγίες - βήματα μέσα σε  ασκήσεις βοηθούν πολλαπλά τους μαθητές</a:t>
            </a: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50825" y="4830763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Οι ερωτήσεις αυτοαξιολόγησης ενισχύουν τις μεταγνωστικές ικανότητες των μαθητών</a:t>
            </a:r>
          </a:p>
        </p:txBody>
      </p:sp>
      <p:sp>
        <p:nvSpPr>
          <p:cNvPr id="52234" name="5 - TextBox"/>
          <p:cNvSpPr txBox="1">
            <a:spLocks noChangeArrowheads="1"/>
          </p:cNvSpPr>
          <p:nvPr/>
        </p:nvSpPr>
        <p:spPr bwMode="auto">
          <a:xfrm>
            <a:off x="323850" y="549275"/>
            <a:ext cx="8616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Τέταρτο</a:t>
            </a:r>
            <a:r>
              <a:rPr lang="el-GR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>
                <a:latin typeface="Times New Roman" pitchFamily="18" charset="0"/>
                <a:cs typeface="Times New Roman" pitchFamily="18" charset="0"/>
              </a:rPr>
              <a:t>ερευνητικό ερώτημα- «εκτίμηση από τον ερευνητή του υβριδικού μοντέλου </a:t>
            </a:r>
          </a:p>
          <a:p>
            <a:r>
              <a:rPr lang="el-GR" u="sng">
                <a:latin typeface="Times New Roman" pitchFamily="18" charset="0"/>
                <a:cs typeface="Times New Roman" pitchFamily="18" charset="0"/>
              </a:rPr>
              <a:t>διδασκαλίας αναφορικά με το ΕξΑΕ υλικό και πως αυτό βοηθά τους μαθητές στην </a:t>
            </a:r>
          </a:p>
          <a:p>
            <a:r>
              <a:rPr lang="el-GR" u="sng">
                <a:latin typeface="Times New Roman" pitchFamily="18" charset="0"/>
                <a:cs typeface="Times New Roman" pitchFamily="18" charset="0"/>
              </a:rPr>
              <a:t>διαδικασία μάθησης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E3E6F-C6CE-4B3A-ADEF-9C419681CE84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908175" y="1052513"/>
            <a:ext cx="54721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19900" b="1" dirty="0">
                <a:latin typeface="+mj-lt"/>
                <a:ea typeface="+mj-ea"/>
                <a:cs typeface="+mj-cs"/>
              </a:rPr>
              <a:t>;</a:t>
            </a: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Προβληματισμός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1E0D0-3D9A-41D8-88FD-EE767247D7DD}" type="slidenum">
              <a:rPr lang="el-GR"/>
              <a:pPr>
                <a:defRPr/>
              </a:pPr>
              <a:t>50</a:t>
            </a:fld>
            <a:endParaRPr lang="el-GR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53252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>
                <a:latin typeface="Times New Roman" pitchFamily="18" charset="0"/>
                <a:cs typeface="Times New Roman" pitchFamily="18" charset="0"/>
              </a:rPr>
              <a:t>Προτάσεις για </a:t>
            </a:r>
            <a:r>
              <a:rPr lang="el-GR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εκπαιδευτικούς </a:t>
            </a:r>
          </a:p>
          <a:p>
            <a:pPr>
              <a:spcBef>
                <a:spcPct val="20000"/>
              </a:spcBef>
            </a:pPr>
            <a:endParaRPr lang="el-GR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1989138"/>
            <a:ext cx="8135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Οδηγός/μέθοδος διδασκαλίας μεταγνωστικών στρατηγικών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Βοηθός/εργαλείο ελέγχου ροής μαθήματος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l-GR" sz="2400" b="1">
                <a:latin typeface="Times New Roman" pitchFamily="18" charset="0"/>
                <a:cs typeface="Times New Roman" pitchFamily="18" charset="0"/>
              </a:rPr>
              <a:t>Εργαλείο αποφυγής/απομάκρυνσης άγχους</a:t>
            </a:r>
          </a:p>
          <a:p>
            <a:pPr algn="just">
              <a:lnSpc>
                <a:spcPct val="150000"/>
              </a:lnSpc>
            </a:pPr>
            <a:endParaRPr lang="el-GR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2CA95-4279-4624-9673-8A2D5F296B26}" type="slidenum">
              <a:rPr lang="el-GR"/>
              <a:pPr>
                <a:defRPr/>
              </a:pPr>
              <a:t>51</a:t>
            </a:fld>
            <a:endParaRPr lang="el-GR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54276" name="2 - Υπότιτλος"/>
          <p:cNvSpPr txBox="1">
            <a:spLocks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IV-</a:t>
            </a:r>
            <a:r>
              <a:rPr lang="el-GR" sz="3200">
                <a:latin typeface="Times New Roman" pitchFamily="18" charset="0"/>
                <a:cs typeface="Times New Roman" pitchFamily="18" charset="0"/>
              </a:rPr>
              <a:t>Προτάσεις για </a:t>
            </a:r>
            <a:r>
              <a:rPr lang="el-GR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περαιτέρω έρευνα</a:t>
            </a:r>
          </a:p>
          <a:p>
            <a:pPr>
              <a:spcBef>
                <a:spcPct val="20000"/>
              </a:spcBef>
            </a:pPr>
            <a:endParaRPr lang="el-GR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2111375"/>
            <a:ext cx="7993063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Εφαρμογή του μοντέλου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σε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μεγαλύτερο δείγμα</a:t>
            </a:r>
          </a:p>
          <a:p>
            <a:pPr algn="just">
              <a:buFont typeface="Arial" charset="0"/>
              <a:buChar char="•"/>
            </a:pPr>
            <a:endParaRPr lang="el-GR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Εφαρμογή του μοντέλου  σε άτομα με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μαθησιακές δυσκολίες</a:t>
            </a:r>
          </a:p>
          <a:p>
            <a:pPr algn="just">
              <a:buFont typeface="Arial" charset="0"/>
              <a:buChar char="•"/>
            </a:pPr>
            <a:endParaRPr lang="el-GR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Εφαρμογή του μοντέλου συνδυαστικά και με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άλλους μεθόδους   διδασκαλίας.</a:t>
            </a:r>
          </a:p>
          <a:p>
            <a:pPr algn="just"/>
            <a:r>
              <a:rPr lang="el-GR" sz="2000"/>
              <a:t> </a:t>
            </a:r>
          </a:p>
          <a:p>
            <a:pPr algn="just"/>
            <a:endParaRPr lang="el-GR" sz="2000"/>
          </a:p>
          <a:p>
            <a:pPr algn="just"/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71F0E-4050-466C-A4D6-A55AD2C1DCFE}" type="slidenum">
              <a:rPr lang="el-GR"/>
              <a:pPr>
                <a:defRPr/>
              </a:pPr>
              <a:t>52</a:t>
            </a:fld>
            <a:endParaRPr lang="el-GR"/>
          </a:p>
        </p:txBody>
      </p:sp>
      <p:sp>
        <p:nvSpPr>
          <p:cNvPr id="55299" name="11 - Ορθογώνιο"/>
          <p:cNvSpPr>
            <a:spLocks noChangeArrowheads="1"/>
          </p:cNvSpPr>
          <p:nvPr/>
        </p:nvSpPr>
        <p:spPr bwMode="auto">
          <a:xfrm>
            <a:off x="869950" y="250825"/>
            <a:ext cx="740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latin typeface="Book Antiqua" pitchFamily="18" charset="0"/>
              </a:rPr>
              <a:t>Πρόγραμμα Μεταπτυχιακών Σπουδών: </a:t>
            </a:r>
            <a:endParaRPr lang="en-US" sz="1400">
              <a:latin typeface="Book Antiqua" pitchFamily="18" charset="0"/>
            </a:endParaRPr>
          </a:p>
          <a:p>
            <a:pPr algn="ctr"/>
            <a:r>
              <a:rPr lang="el-GR" sz="1400">
                <a:latin typeface="Book Antiqua" pitchFamily="18" charset="0"/>
              </a:rPr>
              <a:t>«Επιστήμες της Αγωγής - Εξ Αποστάσεως Εκπαίδευση  με την χρήση των ΤΠΕ (e-Learning)»</a:t>
            </a:r>
            <a:endParaRPr lang="el-GR" sz="1200">
              <a:latin typeface="Book Antiqua" pitchFamily="18" charset="0"/>
            </a:endParaRPr>
          </a:p>
        </p:txBody>
      </p:sp>
      <p:cxnSp>
        <p:nvCxnSpPr>
          <p:cNvPr id="55300" name="15 - Ευθεία γραμμή σύνδεσης"/>
          <p:cNvCxnSpPr>
            <a:cxnSpLocks noChangeShapeType="1"/>
          </p:cNvCxnSpPr>
          <p:nvPr/>
        </p:nvCxnSpPr>
        <p:spPr bwMode="auto">
          <a:xfrm>
            <a:off x="1055688" y="1046163"/>
            <a:ext cx="7032625" cy="635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55301" name="15 - Ευθεία γραμμή σύνδεσης"/>
          <p:cNvCxnSpPr>
            <a:cxnSpLocks noChangeShapeType="1"/>
          </p:cNvCxnSpPr>
          <p:nvPr/>
        </p:nvCxnSpPr>
        <p:spPr bwMode="auto">
          <a:xfrm flipV="1">
            <a:off x="1055688" y="1101725"/>
            <a:ext cx="7032625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8134" name="10 - Τίτλος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/>
          <a:p>
            <a:r>
              <a:rPr lang="el-GR" sz="6600" smtClean="0">
                <a:latin typeface="Georgia" pitchFamily="18" charset="0"/>
              </a:rPr>
              <a:t>Σας ευχαριστώ </a:t>
            </a:r>
            <a:r>
              <a:rPr lang="el-GR" sz="6000" smtClean="0">
                <a:latin typeface="Georgia" pitchFamily="18" charset="0"/>
              </a:rPr>
              <a:t/>
            </a:r>
            <a:br>
              <a:rPr lang="el-GR" sz="6000" smtClean="0">
                <a:latin typeface="Georgia" pitchFamily="18" charset="0"/>
              </a:rPr>
            </a:br>
            <a:r>
              <a:rPr lang="el-GR" sz="6000" smtClean="0">
                <a:latin typeface="Georgia" pitchFamily="18" charset="0"/>
              </a:rPr>
              <a:t>για την προσοχή σας</a:t>
            </a:r>
          </a:p>
        </p:txBody>
      </p:sp>
      <p:sp>
        <p:nvSpPr>
          <p:cNvPr id="55303" name="6 - TextBox"/>
          <p:cNvSpPr txBox="1">
            <a:spLocks noChangeArrowheads="1"/>
          </p:cNvSpPr>
          <p:nvPr/>
        </p:nvSpPr>
        <p:spPr bwMode="auto">
          <a:xfrm>
            <a:off x="8675688" y="6381750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hlinkClick r:id="rId2"/>
              </a:rPr>
              <a:t>R</a:t>
            </a:r>
            <a:endParaRPr lang="el-GR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ctrTitle"/>
          </p:nvPr>
        </p:nvSpPr>
        <p:spPr>
          <a:xfrm>
            <a:off x="1187450" y="1125538"/>
            <a:ext cx="7056438" cy="33845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b="1" smtClean="0"/>
              <a:t/>
            </a:r>
            <a:br>
              <a:rPr lang="el-GR" sz="2400" b="1" smtClean="0"/>
            </a:br>
            <a:r>
              <a:rPr lang="el-GR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Δεν υπάρχει </a:t>
            </a:r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>μέθοδος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που να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εξασφαλίζει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και να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εγγυάται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τη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μάθηση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σε περιβάλλοντα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μικτής-συνδυαστικής μάθησης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με αναφορά στη δευτεροβάθμια εκπαίδευση </a:t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και ειδικότερα στη διδασκαλία της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Γεωμετρίας</a:t>
            </a:r>
            <a:endParaRPr lang="el-GR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F0C8D-B57E-488D-AE7B-40537362F16D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2 - Υπότιτλος"/>
          <p:cNvSpPr txBox="1">
            <a:spLocks/>
          </p:cNvSpPr>
          <p:nvPr/>
        </p:nvSpPr>
        <p:spPr bwMode="auto">
          <a:xfrm>
            <a:off x="250825" y="404813"/>
            <a:ext cx="8893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Προβληματισμός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ctrTitle"/>
          </p:nvPr>
        </p:nvSpPr>
        <p:spPr>
          <a:xfrm>
            <a:off x="395288" y="2133600"/>
            <a:ext cx="8243887" cy="23034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/>
              <a:t>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Μέσω της έρευνας, </a:t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θα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αξιολογηθεί </a:t>
            </a:r>
            <a:r>
              <a:rPr lang="el-GR" sz="2400" b="1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βοήθεια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που μπορεί </a:t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να προσφέρει η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εφαρμογή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ενός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υβριδικού μοντέλου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διδασκαλίας της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Γεωμετρίας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στηριζόμενου στη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γνωστική μαθητεία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με υποστήριξη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Εξ Αποστάσεως Εκπαίδευσης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ΤΠΕ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σε μαθητές δευτεροβάθμιας εκπαίδευσης.</a:t>
            </a:r>
            <a:r>
              <a:rPr lang="el-GR" sz="2400" smtClean="0"/>
              <a:t/>
            </a:r>
            <a:br>
              <a:rPr lang="el-GR" sz="2400" smtClean="0"/>
            </a:br>
            <a:r>
              <a:rPr lang="el-GR" sz="2400" smtClean="0"/>
              <a:t/>
            </a:r>
            <a:br>
              <a:rPr lang="el-GR" sz="2400" smtClean="0"/>
            </a:br>
            <a:endParaRPr lang="el-GR" sz="240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BCADE-BC49-4D72-B00A-6D95E8104055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Σκοπός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9 - Ορθογώνιο"/>
          <p:cNvSpPr>
            <a:spLocks noChangeArrowheads="1"/>
          </p:cNvSpPr>
          <p:nvPr/>
        </p:nvSpPr>
        <p:spPr bwMode="auto">
          <a:xfrm>
            <a:off x="647700" y="1973263"/>
            <a:ext cx="8027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2400" dirty="0">
                <a:latin typeface="Times New Roman" pitchFamily="18" charset="0"/>
                <a:ea typeface="+mj-ea"/>
                <a:cs typeface="Times New Roman" pitchFamily="18" charset="0"/>
              </a:rPr>
              <a:t>Η περαιτέρω έρευνα του πεδίου είναι σημαντική διότι </a:t>
            </a:r>
          </a:p>
          <a:p>
            <a:pPr algn="ctr">
              <a:lnSpc>
                <a:spcPct val="150000"/>
              </a:lnSpc>
              <a:defRPr/>
            </a:pPr>
            <a:r>
              <a:rPr lang="el-GR" sz="2400" dirty="0">
                <a:latin typeface="Times New Roman" pitchFamily="18" charset="0"/>
                <a:ea typeface="+mj-ea"/>
                <a:cs typeface="Times New Roman" pitchFamily="18" charset="0"/>
              </a:rPr>
              <a:t>θα </a:t>
            </a:r>
            <a:r>
              <a:rPr lang="el-GR" sz="2800" dirty="0">
                <a:latin typeface="Times New Roman" pitchFamily="18" charset="0"/>
                <a:ea typeface="+mj-ea"/>
                <a:cs typeface="Times New Roman" pitchFamily="18" charset="0"/>
              </a:rPr>
              <a:t>μπορέσει να δώσει </a:t>
            </a:r>
            <a:r>
              <a:rPr lang="el-GR" sz="3200" dirty="0">
                <a:latin typeface="Times New Roman" pitchFamily="18" charset="0"/>
                <a:ea typeface="+mj-ea"/>
                <a:cs typeface="Times New Roman" pitchFamily="18" charset="0"/>
              </a:rPr>
              <a:t>χρήσιμα στοιχεία </a:t>
            </a:r>
            <a:endParaRPr lang="el-GR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l-GR" sz="2400" dirty="0">
                <a:latin typeface="Times New Roman" pitchFamily="18" charset="0"/>
                <a:ea typeface="+mj-ea"/>
                <a:cs typeface="Times New Roman" pitchFamily="18" charset="0"/>
              </a:rPr>
              <a:t>στην προσπάθεια </a:t>
            </a:r>
            <a:r>
              <a:rPr lang="el-GR" sz="2800" b="1" dirty="0">
                <a:latin typeface="Times New Roman" pitchFamily="18" charset="0"/>
                <a:ea typeface="+mj-ea"/>
                <a:cs typeface="Times New Roman" pitchFamily="18" charset="0"/>
              </a:rPr>
              <a:t>ενίσχυσης της διαδικασίας μάθησης</a:t>
            </a:r>
            <a:r>
              <a:rPr lang="el-GR" sz="2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5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Συνεισφορά της διπλωματικής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l-GR" sz="3200" b="1" dirty="0">
              <a:latin typeface="+mn-lt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CF28-2C94-4097-826D-7ED92E5D83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096EA-4996-40F0-ABF0-FBC5767053B6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8195" name="5 - TextBox"/>
          <p:cNvSpPr txBox="1">
            <a:spLocks noChangeArrowheads="1"/>
          </p:cNvSpPr>
          <p:nvPr/>
        </p:nvSpPr>
        <p:spPr bwMode="auto">
          <a:xfrm>
            <a:off x="395288" y="908050"/>
            <a:ext cx="83534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α)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Κατά πόσο ένα τέτοιο μοντέλο διδασκαλίας μπορεί να βοηθήσει τους μαθητές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να αναπτύσσουν εικασίες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β)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Κατά πόσο ένα τέτοιο μοντέλο διδασκαλίας μπορεί να βοηθήσει τους μαθητές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να αναγνωρίζουν το μαθηματικό μοντέλο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γ)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Κατά πόσο ένα τέτοιο μοντέλο διδασκαλίας μπορεί να βοηθήσει τους μαθητές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να βελτιώσουν την απόδοσή τους στην επίλυση προβλημάτων γεωμετρίας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000" b="1">
                <a:latin typeface="Times New Roman" pitchFamily="18" charset="0"/>
                <a:cs typeface="Times New Roman" pitchFamily="18" charset="0"/>
              </a:rPr>
              <a:t>δ)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Εκτίμηση του υβριδικού μοντέλου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διδασκαλίας αναφορικά με το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ΕξΑΕ υλικό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και πως αυτό βοηθά τους μαθητές στην διαδικασία μάθησης.</a:t>
            </a:r>
          </a:p>
        </p:txBody>
      </p:sp>
      <p:sp>
        <p:nvSpPr>
          <p:cNvPr id="11268" name="2 - Υπότιτλος"/>
          <p:cNvSpPr txBox="1">
            <a:spLocks/>
          </p:cNvSpPr>
          <p:nvPr/>
        </p:nvSpPr>
        <p:spPr bwMode="auto">
          <a:xfrm>
            <a:off x="250825" y="404813"/>
            <a:ext cx="8642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3200" b="1">
                <a:latin typeface="Times New Roman" pitchFamily="18" charset="0"/>
                <a:cs typeface="Times New Roman" pitchFamily="18" charset="0"/>
              </a:rPr>
              <a:t>Ερευνητικά Ερωτήματα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116013" y="580707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el-GR" sz="1200" i="1">
                <a:latin typeface="Times New Roman" pitchFamily="18" charset="0"/>
                <a:cs typeface="Times New Roman" pitchFamily="18" charset="0"/>
              </a:rPr>
              <a:t>Ζερβάκης Χαράλαμπος, «Μια εφαρμογή ενός υβριδικού μοντέλου διδασκαλίας Γεωμετρίας στη δευτεροβάθμια εκπαίδευση βασισμένου στο μοντέλο της γνωστικής μαθητείας με υποστήριξη Εξ Αποστάσεως Εκπαίδευσης και ΤΠΕ»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2590</Words>
  <Application>Microsoft Office PowerPoint</Application>
  <PresentationFormat>Προβολή στην οθόνη (4:3)</PresentationFormat>
  <Paragraphs>335</Paragraphs>
  <Slides>52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9" baseType="lpstr">
      <vt:lpstr>Arial</vt:lpstr>
      <vt:lpstr>Calibri</vt:lpstr>
      <vt:lpstr>Arial Black</vt:lpstr>
      <vt:lpstr>Book Antiqua</vt:lpstr>
      <vt:lpstr>Times New Roman</vt:lpstr>
      <vt:lpstr>Georgia</vt:lpstr>
      <vt:lpstr>Θέμα του Office</vt:lpstr>
      <vt:lpstr>Διαφάνεια 1</vt:lpstr>
      <vt:lpstr>Διαφάνεια 2</vt:lpstr>
      <vt:lpstr> ΔΙΠΛΩΜΑΤΙΚΗ ΕΡΓΑΣΙΑ    Μια εφαρμογή ενός υβριδικού μοντέλου  διδασκαλίας Γεωμετρίας  στη δευτεροβάθμια εκπαίδευση  βασισμένου στο μοντέλο της γνωστικής μαθητείας  με υποστήριξη Εξ Αποστάσεως Εκπαίδευσης και ΤΠΕ    </vt:lpstr>
      <vt:lpstr>Διαφάνεια 4</vt:lpstr>
      <vt:lpstr>Διαφάνεια 5</vt:lpstr>
      <vt:lpstr> Δεν υπάρχει μέθοδος  που να εξασφαλίζει και να εγγυάται τη μάθηση  σε περιβάλλοντα μικτής-συνδυαστικής μάθησης   με αναφορά στη δευτεροβάθμια εκπαίδευση  και ειδικότερα στη διδασκαλία της Γεωμετρίας</vt:lpstr>
      <vt:lpstr>  Μέσω της έρευνας,  θα αξιολογηθεί η βοήθεια που μπορεί  να προσφέρει η εφαρμογή ενός υβριδικού μοντέλου διδασκαλίας της Γεωμετρίας,  στηριζόμενου στη γνωστική μαθητεία,  με υποστήριξη Εξ Αποστάσεως Εκπαίδευσης και ΤΠΕ  σε μαθητές δευτεροβάθμιας εκπαίδευσης.  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Σας ευχαριστώ 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Windows User</dc:creator>
  <cp:lastModifiedBy>Windows User</cp:lastModifiedBy>
  <cp:revision>105</cp:revision>
  <dcterms:created xsi:type="dcterms:W3CDTF">2018-09-02T07:40:31Z</dcterms:created>
  <dcterms:modified xsi:type="dcterms:W3CDTF">2018-12-10T12:43:05Z</dcterms:modified>
</cp:coreProperties>
</file>