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78" r:id="rId1"/>
  </p:sldMasterIdLst>
  <p:notesMasterIdLst>
    <p:notesMasterId r:id="rId46"/>
  </p:notesMasterIdLst>
  <p:sldIdLst>
    <p:sldId id="1482" r:id="rId2"/>
    <p:sldId id="2023" r:id="rId3"/>
    <p:sldId id="2013" r:id="rId4"/>
    <p:sldId id="2021" r:id="rId5"/>
    <p:sldId id="2027" r:id="rId6"/>
    <p:sldId id="2020" r:id="rId7"/>
    <p:sldId id="2041" r:id="rId8"/>
    <p:sldId id="2039" r:id="rId9"/>
    <p:sldId id="2040" r:id="rId10"/>
    <p:sldId id="2053" r:id="rId11"/>
    <p:sldId id="2033" r:id="rId12"/>
    <p:sldId id="2043" r:id="rId13"/>
    <p:sldId id="2037" r:id="rId14"/>
    <p:sldId id="2032" r:id="rId15"/>
    <p:sldId id="2035" r:id="rId16"/>
    <p:sldId id="2038" r:id="rId17"/>
    <p:sldId id="2044" r:id="rId18"/>
    <p:sldId id="2045" r:id="rId19"/>
    <p:sldId id="2016" r:id="rId20"/>
    <p:sldId id="2046" r:id="rId21"/>
    <p:sldId id="2067" r:id="rId22"/>
    <p:sldId id="2049" r:id="rId23"/>
    <p:sldId id="2047" r:id="rId24"/>
    <p:sldId id="2068" r:id="rId25"/>
    <p:sldId id="2069" r:id="rId26"/>
    <p:sldId id="2048" r:id="rId27"/>
    <p:sldId id="2050" r:id="rId28"/>
    <p:sldId id="2070" r:id="rId29"/>
    <p:sldId id="2051" r:id="rId30"/>
    <p:sldId id="2052" r:id="rId31"/>
    <p:sldId id="2054" r:id="rId32"/>
    <p:sldId id="2055" r:id="rId33"/>
    <p:sldId id="2056" r:id="rId34"/>
    <p:sldId id="2059" r:id="rId35"/>
    <p:sldId id="2057" r:id="rId36"/>
    <p:sldId id="2058" r:id="rId37"/>
    <p:sldId id="2060" r:id="rId38"/>
    <p:sldId id="2064" r:id="rId39"/>
    <p:sldId id="2065" r:id="rId40"/>
    <p:sldId id="2066" r:id="rId41"/>
    <p:sldId id="2062" r:id="rId42"/>
    <p:sldId id="2063" r:id="rId43"/>
    <p:sldId id="2061" r:id="rId44"/>
    <p:sldId id="2071" r:id="rId45"/>
  </p:sldIdLst>
  <p:sldSz cx="9144000" cy="6858000" type="screen4x3"/>
  <p:notesSz cx="6858000" cy="97345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viewer" initials="RV" lastIdx="2" clrIdx="0">
    <p:extLst>
      <p:ext uri="{19B8F6BF-5375-455C-9EA6-DF929625EA0E}">
        <p15:presenceInfo xmlns:p15="http://schemas.microsoft.com/office/powerpoint/2012/main" userId="reviewer" providerId="None"/>
      </p:ext>
    </p:extLst>
  </p:cmAuthor>
  <p:cmAuthor id="2" name="Μαντώ Πικάση" initials="ΜΠ" lastIdx="1" clrIdx="1">
    <p:extLst>
      <p:ext uri="{19B8F6BF-5375-455C-9EA6-DF929625EA0E}">
        <p15:presenceInfo xmlns:p15="http://schemas.microsoft.com/office/powerpoint/2012/main" userId="730a9cee04686d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8000"/>
    <a:srgbClr val="931B1B"/>
    <a:srgbClr val="90CCAF"/>
    <a:srgbClr val="FFA54B"/>
    <a:srgbClr val="FFFFCC"/>
    <a:srgbClr val="EDBE9B"/>
    <a:srgbClr val="ADDB7B"/>
    <a:srgbClr val="F4F694"/>
    <a:srgbClr val="FFAD5B"/>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9528" autoAdjust="0"/>
  </p:normalViewPr>
  <p:slideViewPr>
    <p:cSldViewPr>
      <p:cViewPr varScale="1">
        <p:scale>
          <a:sx n="78" d="100"/>
          <a:sy n="78" d="100"/>
        </p:scale>
        <p:origin x="306" y="84"/>
      </p:cViewPr>
      <p:guideLst>
        <p:guide orient="horz" pos="2160"/>
        <p:guide pos="2880"/>
      </p:guideLst>
    </p:cSldViewPr>
  </p:slideViewPr>
  <p:outlineViewPr>
    <p:cViewPr>
      <p:scale>
        <a:sx n="75" d="100"/>
        <a:sy n="75" d="100"/>
      </p:scale>
      <p:origin x="0" y="89592"/>
    </p:cViewPr>
  </p:outlineViewPr>
  <p:notesTextViewPr>
    <p:cViewPr>
      <p:scale>
        <a:sx n="100" d="100"/>
        <a:sy n="100" d="100"/>
      </p:scale>
      <p:origin x="0" y="0"/>
    </p:cViewPr>
  </p:notesTextViewPr>
  <p:sorterViewPr>
    <p:cViewPr>
      <p:scale>
        <a:sx n="100" d="100"/>
        <a:sy n="100" d="100"/>
      </p:scale>
      <p:origin x="0" y="2550"/>
    </p:cViewPr>
  </p:sorterViewPr>
  <p:notesViewPr>
    <p:cSldViewPr>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1AD081-1A20-47FD-B04B-4486B464E2B4}"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l-GR"/>
        </a:p>
      </dgm:t>
    </dgm:pt>
    <dgm:pt modelId="{F5723922-DCFD-43DD-B323-D6F36FA23397}">
      <dgm:prSet phldrT="[Κείμενο]" custT="1"/>
      <dgm:spPr>
        <a:solidFill>
          <a:srgbClr val="A88000"/>
        </a:solidFill>
      </dgm:spPr>
      <dgm:t>
        <a:bodyPr/>
        <a:lstStyle/>
        <a:p>
          <a:r>
            <a:rPr lang="el-GR" sz="2400" dirty="0">
              <a:latin typeface="Times New Roman" panose="02020603050405020304" pitchFamily="18" charset="0"/>
              <a:cs typeface="Times New Roman" panose="02020603050405020304" pitchFamily="18" charset="0"/>
            </a:rPr>
            <a:t>Σκοπός </a:t>
          </a:r>
        </a:p>
      </dgm:t>
    </dgm:pt>
    <dgm:pt modelId="{41F0F125-1806-4543-A6D8-5EF9D415F5DF}" type="parTrans" cxnId="{288EF1AA-821B-4FB6-8076-7B56A577A3B0}">
      <dgm:prSet/>
      <dgm:spPr/>
      <dgm:t>
        <a:bodyPr/>
        <a:lstStyle/>
        <a:p>
          <a:endParaRPr lang="el-GR"/>
        </a:p>
      </dgm:t>
    </dgm:pt>
    <dgm:pt modelId="{4329033C-8346-42DD-9CC4-D3853CF3B221}" type="sibTrans" cxnId="{288EF1AA-821B-4FB6-8076-7B56A577A3B0}">
      <dgm:prSet/>
      <dgm:spPr/>
      <dgm:t>
        <a:bodyPr/>
        <a:lstStyle/>
        <a:p>
          <a:endParaRPr lang="el-GR"/>
        </a:p>
      </dgm:t>
    </dgm:pt>
    <dgm:pt modelId="{5057F458-ED28-4FDD-A490-4962AA775EEF}">
      <dgm:prSet phldrT="[Κείμενο]" custT="1"/>
      <dgm:spPr/>
      <dgm:t>
        <a:bodyPr/>
        <a:lstStyle/>
        <a:p>
          <a:r>
            <a:rPr lang="el-GR" sz="2400" dirty="0">
              <a:latin typeface="Times New Roman" panose="02020603050405020304" pitchFamily="18" charset="0"/>
              <a:cs typeface="Times New Roman" panose="02020603050405020304" pitchFamily="18" charset="0"/>
            </a:rPr>
            <a:t>Η αξιολόγηση της αποτελεσματικότητας που είχε η διδακτική προσέγγιση τεχνικών παραγωγής γραπτού λόγου στην εξ αποστάσεως </a:t>
          </a:r>
        </a:p>
      </dgm:t>
    </dgm:pt>
    <dgm:pt modelId="{A4D173BB-C4B7-4373-9160-87564E587C17}" type="parTrans" cxnId="{CA943ABF-606E-4667-AE84-91CAE05A034B}">
      <dgm:prSet/>
      <dgm:spPr/>
      <dgm:t>
        <a:bodyPr/>
        <a:lstStyle/>
        <a:p>
          <a:endParaRPr lang="el-GR"/>
        </a:p>
      </dgm:t>
    </dgm:pt>
    <dgm:pt modelId="{B60436DE-5761-43A5-AEE4-CEA5421652DF}" type="sibTrans" cxnId="{CA943ABF-606E-4667-AE84-91CAE05A034B}">
      <dgm:prSet/>
      <dgm:spPr/>
      <dgm:t>
        <a:bodyPr/>
        <a:lstStyle/>
        <a:p>
          <a:endParaRPr lang="el-GR"/>
        </a:p>
      </dgm:t>
    </dgm:pt>
    <dgm:pt modelId="{B42BD33D-B31C-444C-AEBD-06270E89C62C}">
      <dgm:prSet phldrT="[Κείμενο]" custT="1"/>
      <dgm:spPr>
        <a:solidFill>
          <a:srgbClr val="A88000"/>
        </a:solidFill>
      </dgm:spPr>
      <dgm:t>
        <a:bodyPr/>
        <a:lstStyle/>
        <a:p>
          <a:r>
            <a:rPr lang="el-GR" sz="2400" dirty="0">
              <a:latin typeface="Times New Roman" panose="02020603050405020304" pitchFamily="18" charset="0"/>
              <a:cs typeface="Times New Roman" panose="02020603050405020304" pitchFamily="18" charset="0"/>
            </a:rPr>
            <a:t>Στόχος</a:t>
          </a:r>
        </a:p>
      </dgm:t>
    </dgm:pt>
    <dgm:pt modelId="{5A8A025D-BC74-4970-BEAC-7D1B59269208}" type="parTrans" cxnId="{951D22B6-4E9A-47E1-B7AB-BE5BE431B41A}">
      <dgm:prSet/>
      <dgm:spPr/>
      <dgm:t>
        <a:bodyPr/>
        <a:lstStyle/>
        <a:p>
          <a:endParaRPr lang="el-GR"/>
        </a:p>
      </dgm:t>
    </dgm:pt>
    <dgm:pt modelId="{FCA25BD9-B192-4F2C-A989-6FA995A65B1E}" type="sibTrans" cxnId="{951D22B6-4E9A-47E1-B7AB-BE5BE431B41A}">
      <dgm:prSet/>
      <dgm:spPr/>
      <dgm:t>
        <a:bodyPr/>
        <a:lstStyle/>
        <a:p>
          <a:endParaRPr lang="el-GR"/>
        </a:p>
      </dgm:t>
    </dgm:pt>
    <dgm:pt modelId="{A006ADE8-07B4-43EE-B1EE-07C407156269}">
      <dgm:prSet phldrT="[Κείμενο]"/>
      <dgm:spPr/>
      <dgm:t>
        <a:bodyPr/>
        <a:lstStyle/>
        <a:p>
          <a:r>
            <a:rPr lang="el-GR" dirty="0">
              <a:latin typeface="Times New Roman" panose="02020603050405020304" pitchFamily="18" charset="0"/>
              <a:cs typeface="Times New Roman" panose="02020603050405020304" pitchFamily="18" charset="0"/>
            </a:rPr>
            <a:t>Ενίσχυση δεξιοτήτων γραπτού λόγου σε μαθητές Δημοτικού.</a:t>
          </a:r>
          <a:endParaRPr lang="el-GR" dirty="0"/>
        </a:p>
      </dgm:t>
    </dgm:pt>
    <dgm:pt modelId="{F16B8A9F-ADDB-4640-8AC4-FA95AFDF6158}" type="parTrans" cxnId="{999BDDE4-4A8A-498F-9ED5-26AB567CFFD7}">
      <dgm:prSet/>
      <dgm:spPr/>
      <dgm:t>
        <a:bodyPr/>
        <a:lstStyle/>
        <a:p>
          <a:endParaRPr lang="el-GR"/>
        </a:p>
      </dgm:t>
    </dgm:pt>
    <dgm:pt modelId="{F574D5EB-C134-411B-A77E-A7D816FED69F}" type="sibTrans" cxnId="{999BDDE4-4A8A-498F-9ED5-26AB567CFFD7}">
      <dgm:prSet/>
      <dgm:spPr/>
      <dgm:t>
        <a:bodyPr/>
        <a:lstStyle/>
        <a:p>
          <a:endParaRPr lang="el-GR"/>
        </a:p>
      </dgm:t>
    </dgm:pt>
    <dgm:pt modelId="{773456C0-72C2-42AD-AE92-314500FCDED7}" type="pres">
      <dgm:prSet presAssocID="{B71AD081-1A20-47FD-B04B-4486B464E2B4}" presName="rootnode" presStyleCnt="0">
        <dgm:presLayoutVars>
          <dgm:chMax/>
          <dgm:chPref/>
          <dgm:dir/>
          <dgm:animLvl val="lvl"/>
        </dgm:presLayoutVars>
      </dgm:prSet>
      <dgm:spPr/>
    </dgm:pt>
    <dgm:pt modelId="{6356A895-B16C-490E-9811-F777037A8D94}" type="pres">
      <dgm:prSet presAssocID="{F5723922-DCFD-43DD-B323-D6F36FA23397}" presName="composite" presStyleCnt="0"/>
      <dgm:spPr/>
    </dgm:pt>
    <dgm:pt modelId="{8ED666C0-B625-413D-BEBF-84CFBF63F92B}" type="pres">
      <dgm:prSet presAssocID="{F5723922-DCFD-43DD-B323-D6F36FA23397}" presName="bentUpArrow1" presStyleLbl="alignImgPlace1" presStyleIdx="0" presStyleCnt="1" custScaleX="54588" custScaleY="59476" custLinFactNeighborX="20407" custLinFactNeighborY="-46474"/>
      <dgm:spPr>
        <a:solidFill>
          <a:srgbClr val="931B1B"/>
        </a:solidFill>
      </dgm:spPr>
    </dgm:pt>
    <dgm:pt modelId="{9108F16A-69CC-484C-A519-67446C57B29B}" type="pres">
      <dgm:prSet presAssocID="{F5723922-DCFD-43DD-B323-D6F36FA23397}" presName="ParentText" presStyleLbl="node1" presStyleIdx="0" presStyleCnt="2" custScaleX="47831" custScaleY="52776" custLinFactNeighborX="579" custLinFactNeighborY="-27541">
        <dgm:presLayoutVars>
          <dgm:chMax val="1"/>
          <dgm:chPref val="1"/>
          <dgm:bulletEnabled val="1"/>
        </dgm:presLayoutVars>
      </dgm:prSet>
      <dgm:spPr/>
    </dgm:pt>
    <dgm:pt modelId="{164E619E-628C-45E9-976D-AD9C35ABF84C}" type="pres">
      <dgm:prSet presAssocID="{F5723922-DCFD-43DD-B323-D6F36FA23397}" presName="ChildText" presStyleLbl="revTx" presStyleIdx="0" presStyleCnt="2" custScaleX="234396" custLinFactNeighborX="53982" custLinFactNeighborY="-15100">
        <dgm:presLayoutVars>
          <dgm:chMax val="0"/>
          <dgm:chPref val="0"/>
          <dgm:bulletEnabled val="1"/>
        </dgm:presLayoutVars>
      </dgm:prSet>
      <dgm:spPr/>
    </dgm:pt>
    <dgm:pt modelId="{C1B9003E-5174-44C3-9EC0-13DFCBBF8E80}" type="pres">
      <dgm:prSet presAssocID="{4329033C-8346-42DD-9CC4-D3853CF3B221}" presName="sibTrans" presStyleCnt="0"/>
      <dgm:spPr/>
    </dgm:pt>
    <dgm:pt modelId="{BE92C314-1736-468F-AB92-5CD73069748B}" type="pres">
      <dgm:prSet presAssocID="{B42BD33D-B31C-444C-AEBD-06270E89C62C}" presName="composite" presStyleCnt="0"/>
      <dgm:spPr/>
    </dgm:pt>
    <dgm:pt modelId="{28161AD2-CB75-4111-A4C3-584ED469B9E4}" type="pres">
      <dgm:prSet presAssocID="{B42BD33D-B31C-444C-AEBD-06270E89C62C}" presName="ParentText" presStyleLbl="node1" presStyleIdx="1" presStyleCnt="2" custScaleX="49106" custScaleY="56006" custLinFactNeighborX="-26496" custLinFactNeighborY="-11359">
        <dgm:presLayoutVars>
          <dgm:chMax val="1"/>
          <dgm:chPref val="1"/>
          <dgm:bulletEnabled val="1"/>
        </dgm:presLayoutVars>
      </dgm:prSet>
      <dgm:spPr/>
    </dgm:pt>
    <dgm:pt modelId="{28EEAB3A-1FF1-4122-B15E-D2EACA792640}" type="pres">
      <dgm:prSet presAssocID="{B42BD33D-B31C-444C-AEBD-06270E89C62C}" presName="FinalChildText" presStyleLbl="revTx" presStyleIdx="1" presStyleCnt="2" custScaleX="126082" custLinFactNeighborX="-32218" custLinFactNeighborY="-2122">
        <dgm:presLayoutVars>
          <dgm:chMax val="0"/>
          <dgm:chPref val="0"/>
          <dgm:bulletEnabled val="1"/>
        </dgm:presLayoutVars>
      </dgm:prSet>
      <dgm:spPr/>
    </dgm:pt>
  </dgm:ptLst>
  <dgm:cxnLst>
    <dgm:cxn modelId="{28AF1306-D8F4-440A-91DD-F1F4B85D8865}" type="presOf" srcId="{B71AD081-1A20-47FD-B04B-4486B464E2B4}" destId="{773456C0-72C2-42AD-AE92-314500FCDED7}" srcOrd="0" destOrd="0" presId="urn:microsoft.com/office/officeart/2005/8/layout/StepDownProcess"/>
    <dgm:cxn modelId="{0D4D0763-7102-4988-8093-936B88BDFEED}" type="presOf" srcId="{F5723922-DCFD-43DD-B323-D6F36FA23397}" destId="{9108F16A-69CC-484C-A519-67446C57B29B}" srcOrd="0" destOrd="0" presId="urn:microsoft.com/office/officeart/2005/8/layout/StepDownProcess"/>
    <dgm:cxn modelId="{A01A917C-0228-4B06-B1A9-441BC3B88FAB}" type="presOf" srcId="{B42BD33D-B31C-444C-AEBD-06270E89C62C}" destId="{28161AD2-CB75-4111-A4C3-584ED469B9E4}" srcOrd="0" destOrd="0" presId="urn:microsoft.com/office/officeart/2005/8/layout/StepDownProcess"/>
    <dgm:cxn modelId="{53FF479E-A9B3-4FB0-961E-620A392D51F8}" type="presOf" srcId="{A006ADE8-07B4-43EE-B1EE-07C407156269}" destId="{28EEAB3A-1FF1-4122-B15E-D2EACA792640}" srcOrd="0" destOrd="0" presId="urn:microsoft.com/office/officeart/2005/8/layout/StepDownProcess"/>
    <dgm:cxn modelId="{288EF1AA-821B-4FB6-8076-7B56A577A3B0}" srcId="{B71AD081-1A20-47FD-B04B-4486B464E2B4}" destId="{F5723922-DCFD-43DD-B323-D6F36FA23397}" srcOrd="0" destOrd="0" parTransId="{41F0F125-1806-4543-A6D8-5EF9D415F5DF}" sibTransId="{4329033C-8346-42DD-9CC4-D3853CF3B221}"/>
    <dgm:cxn modelId="{951D22B6-4E9A-47E1-B7AB-BE5BE431B41A}" srcId="{B71AD081-1A20-47FD-B04B-4486B464E2B4}" destId="{B42BD33D-B31C-444C-AEBD-06270E89C62C}" srcOrd="1" destOrd="0" parTransId="{5A8A025D-BC74-4970-BEAC-7D1B59269208}" sibTransId="{FCA25BD9-B192-4F2C-A989-6FA995A65B1E}"/>
    <dgm:cxn modelId="{CA943ABF-606E-4667-AE84-91CAE05A034B}" srcId="{F5723922-DCFD-43DD-B323-D6F36FA23397}" destId="{5057F458-ED28-4FDD-A490-4962AA775EEF}" srcOrd="0" destOrd="0" parTransId="{A4D173BB-C4B7-4373-9160-87564E587C17}" sibTransId="{B60436DE-5761-43A5-AEE4-CEA5421652DF}"/>
    <dgm:cxn modelId="{6DF36DD4-0AB5-437E-AFC2-157C723E7F33}" type="presOf" srcId="{5057F458-ED28-4FDD-A490-4962AA775EEF}" destId="{164E619E-628C-45E9-976D-AD9C35ABF84C}" srcOrd="0" destOrd="0" presId="urn:microsoft.com/office/officeart/2005/8/layout/StepDownProcess"/>
    <dgm:cxn modelId="{999BDDE4-4A8A-498F-9ED5-26AB567CFFD7}" srcId="{B42BD33D-B31C-444C-AEBD-06270E89C62C}" destId="{A006ADE8-07B4-43EE-B1EE-07C407156269}" srcOrd="0" destOrd="0" parTransId="{F16B8A9F-ADDB-4640-8AC4-FA95AFDF6158}" sibTransId="{F574D5EB-C134-411B-A77E-A7D816FED69F}"/>
    <dgm:cxn modelId="{150E6BA6-07EA-4FE6-B8D7-E065CD77CD4A}" type="presParOf" srcId="{773456C0-72C2-42AD-AE92-314500FCDED7}" destId="{6356A895-B16C-490E-9811-F777037A8D94}" srcOrd="0" destOrd="0" presId="urn:microsoft.com/office/officeart/2005/8/layout/StepDownProcess"/>
    <dgm:cxn modelId="{42784A08-C967-44AA-A4FA-DD193F5DA90A}" type="presParOf" srcId="{6356A895-B16C-490E-9811-F777037A8D94}" destId="{8ED666C0-B625-413D-BEBF-84CFBF63F92B}" srcOrd="0" destOrd="0" presId="urn:microsoft.com/office/officeart/2005/8/layout/StepDownProcess"/>
    <dgm:cxn modelId="{B9E5DB71-3827-4843-BAE8-D99638ED5411}" type="presParOf" srcId="{6356A895-B16C-490E-9811-F777037A8D94}" destId="{9108F16A-69CC-484C-A519-67446C57B29B}" srcOrd="1" destOrd="0" presId="urn:microsoft.com/office/officeart/2005/8/layout/StepDownProcess"/>
    <dgm:cxn modelId="{F233D014-8140-4F88-80E5-CE3E136E2E30}" type="presParOf" srcId="{6356A895-B16C-490E-9811-F777037A8D94}" destId="{164E619E-628C-45E9-976D-AD9C35ABF84C}" srcOrd="2" destOrd="0" presId="urn:microsoft.com/office/officeart/2005/8/layout/StepDownProcess"/>
    <dgm:cxn modelId="{7A634D40-0F39-4942-B380-BCA5886515C9}" type="presParOf" srcId="{773456C0-72C2-42AD-AE92-314500FCDED7}" destId="{C1B9003E-5174-44C3-9EC0-13DFCBBF8E80}" srcOrd="1" destOrd="0" presId="urn:microsoft.com/office/officeart/2005/8/layout/StepDownProcess"/>
    <dgm:cxn modelId="{218E777F-85D6-44F8-8201-C4AFE1508177}" type="presParOf" srcId="{773456C0-72C2-42AD-AE92-314500FCDED7}" destId="{BE92C314-1736-468F-AB92-5CD73069748B}" srcOrd="2" destOrd="0" presId="urn:microsoft.com/office/officeart/2005/8/layout/StepDownProcess"/>
    <dgm:cxn modelId="{E801405F-91C3-4C92-94DA-2E3F263A35C1}" type="presParOf" srcId="{BE92C314-1736-468F-AB92-5CD73069748B}" destId="{28161AD2-CB75-4111-A4C3-584ED469B9E4}" srcOrd="0" destOrd="0" presId="urn:microsoft.com/office/officeart/2005/8/layout/StepDownProcess"/>
    <dgm:cxn modelId="{95A1B11E-7D8F-46B9-B70B-0ABA9B3F00F1}" type="presParOf" srcId="{BE92C314-1736-468F-AB92-5CD73069748B}" destId="{28EEAB3A-1FF1-4122-B15E-D2EACA79264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4BEAB7-C09A-427A-AEC8-232003750A0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l-GR"/>
        </a:p>
      </dgm:t>
    </dgm:pt>
    <dgm:pt modelId="{CD80466B-E683-49B6-B680-CACEAC670522}">
      <dgm:prSet custT="1"/>
      <dgm:spPr>
        <a:solidFill>
          <a:schemeClr val="accent4">
            <a:lumMod val="50000"/>
          </a:schemeClr>
        </a:solidFill>
      </dgm:spPr>
      <dgm:t>
        <a:bodyPr/>
        <a:lstStyle/>
        <a:p>
          <a:pPr algn="just">
            <a:buFont typeface="+mj-lt"/>
            <a:buNone/>
          </a:pPr>
          <a:r>
            <a:rPr lang="en-US" sz="2000" dirty="0">
              <a:latin typeface="Times New Roman" panose="02020603050405020304" pitchFamily="18" charset="0"/>
              <a:cs typeface="Times New Roman" panose="02020603050405020304" pitchFamily="18" charset="0"/>
            </a:rPr>
            <a:t>O</a:t>
          </a:r>
          <a:r>
            <a:rPr lang="el-GR" sz="2000" dirty="0">
              <a:latin typeface="Times New Roman" panose="02020603050405020304" pitchFamily="18" charset="0"/>
              <a:cs typeface="Times New Roman" panose="02020603050405020304" pitchFamily="18" charset="0"/>
            </a:rPr>
            <a:t>ι μαθητές ήταν σε θέση να παράγουν ένα σωστά δομημένο κείμενο ενεργοποιώντας την φαντασία και την κριτική τους σκέψη</a:t>
          </a:r>
          <a:r>
            <a:rPr lang="en-US" sz="2000" dirty="0">
              <a:latin typeface="Times New Roman" panose="02020603050405020304" pitchFamily="18" charset="0"/>
              <a:cs typeface="Times New Roman" panose="02020603050405020304" pitchFamily="18" charset="0"/>
            </a:rPr>
            <a:t> </a:t>
          </a:r>
          <a:r>
            <a:rPr lang="el-GR" sz="2000" dirty="0">
              <a:latin typeface="Times New Roman" panose="02020603050405020304" pitchFamily="18" charset="0"/>
              <a:cs typeface="Times New Roman" panose="02020603050405020304" pitchFamily="18" charset="0"/>
            </a:rPr>
            <a:t>πριν την δημιουργία και διδασκαλία του εκπαιδευτικού υλικού με θέμα τις τεχνικές παραγωγής γραπτού λόγου; </a:t>
          </a:r>
        </a:p>
      </dgm:t>
    </dgm:pt>
    <dgm:pt modelId="{3C8BCF19-E3F4-4F1E-BAC9-F38CCE0EE1A9}" type="parTrans" cxnId="{D6607BC0-32D3-4CD0-A1D6-AECA0FD8A830}">
      <dgm:prSet/>
      <dgm:spPr/>
      <dgm:t>
        <a:bodyPr/>
        <a:lstStyle/>
        <a:p>
          <a:endParaRPr lang="el-GR"/>
        </a:p>
      </dgm:t>
    </dgm:pt>
    <dgm:pt modelId="{C00A5743-FF13-4239-AAFC-1090F03924F5}" type="sibTrans" cxnId="{D6607BC0-32D3-4CD0-A1D6-AECA0FD8A830}">
      <dgm:prSet/>
      <dgm:spPr/>
      <dgm:t>
        <a:bodyPr/>
        <a:lstStyle/>
        <a:p>
          <a:endParaRPr lang="el-GR"/>
        </a:p>
      </dgm:t>
    </dgm:pt>
    <dgm:pt modelId="{58156889-934E-432F-A148-4430C4EABE5B}">
      <dgm:prSet custT="1"/>
      <dgm:spPr>
        <a:solidFill>
          <a:srgbClr val="A88000"/>
        </a:solidFill>
      </dgm:spPr>
      <dgm:t>
        <a:bodyPr/>
        <a:lstStyle/>
        <a:p>
          <a:pPr>
            <a:lnSpc>
              <a:spcPct val="100000"/>
            </a:lnSpc>
            <a:buFont typeface="+mj-lt"/>
            <a:buAutoNum type="arabicPeriod"/>
          </a:pPr>
          <a:r>
            <a:rPr lang="el-GR" sz="2000" dirty="0">
              <a:latin typeface="Times New Roman" panose="02020603050405020304" pitchFamily="18" charset="0"/>
              <a:cs typeface="Times New Roman" panose="02020603050405020304" pitchFamily="18" charset="0"/>
            </a:rPr>
            <a:t>Βοήθησε η δημιουργία του εκπαιδευτικού υλικού με θέμα τις τεχνικές παραγωγής γραπτού λόγου τους μαθητές να οργανώσουν την σκέψη τους;</a:t>
          </a:r>
        </a:p>
      </dgm:t>
    </dgm:pt>
    <dgm:pt modelId="{927A017C-DDEB-4351-9095-E11E2B267F40}" type="parTrans" cxnId="{B975F919-D042-445C-B68C-6A0E66BFBDE2}">
      <dgm:prSet/>
      <dgm:spPr/>
      <dgm:t>
        <a:bodyPr/>
        <a:lstStyle/>
        <a:p>
          <a:endParaRPr lang="el-GR"/>
        </a:p>
      </dgm:t>
    </dgm:pt>
    <dgm:pt modelId="{CA75A498-22CD-4444-A494-694346906FF8}" type="sibTrans" cxnId="{B975F919-D042-445C-B68C-6A0E66BFBDE2}">
      <dgm:prSet/>
      <dgm:spPr/>
      <dgm:t>
        <a:bodyPr/>
        <a:lstStyle/>
        <a:p>
          <a:endParaRPr lang="el-GR"/>
        </a:p>
      </dgm:t>
    </dgm:pt>
    <dgm:pt modelId="{3C7C0E5C-A384-4F5E-B9A1-7FAA30070901}">
      <dgm:prSet custT="1"/>
      <dgm:spPr>
        <a:solidFill>
          <a:schemeClr val="accent4">
            <a:lumMod val="75000"/>
          </a:schemeClr>
        </a:solidFill>
      </dgm:spPr>
      <dgm:t>
        <a:bodyPr/>
        <a:lstStyle/>
        <a:p>
          <a:pPr>
            <a:buFont typeface="+mj-lt"/>
            <a:buAutoNum type="arabicPeriod"/>
          </a:pPr>
          <a:r>
            <a:rPr lang="el-GR" sz="2000" dirty="0">
              <a:latin typeface="Times New Roman" panose="02020603050405020304" pitchFamily="18" charset="0"/>
              <a:cs typeface="Times New Roman" panose="02020603050405020304" pitchFamily="18" charset="0"/>
            </a:rPr>
            <a:t>Βοήθησε η δημιουργία του εκπαιδευτικού υλικού με θέμα τις τεχνικές παραγωγής γραπτού λόγου να καλλιεργηθεί η φαντασία και η κριτική σκέψη των μαθητών;</a:t>
          </a:r>
        </a:p>
      </dgm:t>
    </dgm:pt>
    <dgm:pt modelId="{03536A7E-C75E-44BD-B83E-4898BE052FB2}" type="parTrans" cxnId="{BB1ACC70-6654-429D-BCE2-E04482A38100}">
      <dgm:prSet/>
      <dgm:spPr/>
      <dgm:t>
        <a:bodyPr/>
        <a:lstStyle/>
        <a:p>
          <a:endParaRPr lang="el-GR"/>
        </a:p>
      </dgm:t>
    </dgm:pt>
    <dgm:pt modelId="{3A481E29-5EF3-4248-BE34-D8C9D53CD96A}" type="sibTrans" cxnId="{BB1ACC70-6654-429D-BCE2-E04482A38100}">
      <dgm:prSet/>
      <dgm:spPr/>
      <dgm:t>
        <a:bodyPr/>
        <a:lstStyle/>
        <a:p>
          <a:endParaRPr lang="el-GR"/>
        </a:p>
      </dgm:t>
    </dgm:pt>
    <dgm:pt modelId="{127080B1-065A-43B2-9B90-379AE251D4CF}" type="pres">
      <dgm:prSet presAssocID="{284BEAB7-C09A-427A-AEC8-232003750A0B}" presName="Name0" presStyleCnt="0">
        <dgm:presLayoutVars>
          <dgm:chMax val="7"/>
          <dgm:chPref val="7"/>
          <dgm:dir/>
        </dgm:presLayoutVars>
      </dgm:prSet>
      <dgm:spPr/>
    </dgm:pt>
    <dgm:pt modelId="{114AF7A8-EAA4-4747-AE8E-6103910E96EC}" type="pres">
      <dgm:prSet presAssocID="{284BEAB7-C09A-427A-AEC8-232003750A0B}" presName="Name1" presStyleCnt="0"/>
      <dgm:spPr/>
    </dgm:pt>
    <dgm:pt modelId="{287DA2B4-914E-4554-979E-65923F7395B4}" type="pres">
      <dgm:prSet presAssocID="{284BEAB7-C09A-427A-AEC8-232003750A0B}" presName="cycle" presStyleCnt="0"/>
      <dgm:spPr/>
    </dgm:pt>
    <dgm:pt modelId="{7CE8212A-49C2-41DE-B258-9BEE3524B0CB}" type="pres">
      <dgm:prSet presAssocID="{284BEAB7-C09A-427A-AEC8-232003750A0B}" presName="srcNode" presStyleLbl="node1" presStyleIdx="0" presStyleCnt="3"/>
      <dgm:spPr/>
    </dgm:pt>
    <dgm:pt modelId="{B81E3D8B-52E6-456E-B259-BB22AD848E4B}" type="pres">
      <dgm:prSet presAssocID="{284BEAB7-C09A-427A-AEC8-232003750A0B}" presName="conn" presStyleLbl="parChTrans1D2" presStyleIdx="0" presStyleCnt="1"/>
      <dgm:spPr/>
    </dgm:pt>
    <dgm:pt modelId="{220445AE-8825-41B5-A4A6-8C4CFF205834}" type="pres">
      <dgm:prSet presAssocID="{284BEAB7-C09A-427A-AEC8-232003750A0B}" presName="extraNode" presStyleLbl="node1" presStyleIdx="0" presStyleCnt="3"/>
      <dgm:spPr/>
    </dgm:pt>
    <dgm:pt modelId="{6CC20DD1-59E6-4002-B3DB-33832A632809}" type="pres">
      <dgm:prSet presAssocID="{284BEAB7-C09A-427A-AEC8-232003750A0B}" presName="dstNode" presStyleLbl="node1" presStyleIdx="0" presStyleCnt="3"/>
      <dgm:spPr/>
    </dgm:pt>
    <dgm:pt modelId="{FA5D8784-3264-4BA1-B82D-21B956747A60}" type="pres">
      <dgm:prSet presAssocID="{CD80466B-E683-49B6-B680-CACEAC670522}" presName="text_1" presStyleLbl="node1" presStyleIdx="0" presStyleCnt="3" custScaleX="99502" custScaleY="162308">
        <dgm:presLayoutVars>
          <dgm:bulletEnabled val="1"/>
        </dgm:presLayoutVars>
      </dgm:prSet>
      <dgm:spPr/>
    </dgm:pt>
    <dgm:pt modelId="{E5BBDD39-86D7-4667-8026-A20F7A1D5D73}" type="pres">
      <dgm:prSet presAssocID="{CD80466B-E683-49B6-B680-CACEAC670522}" presName="accent_1" presStyleCnt="0"/>
      <dgm:spPr/>
    </dgm:pt>
    <dgm:pt modelId="{AB143757-31C9-41A7-8447-23970B93409C}" type="pres">
      <dgm:prSet presAssocID="{CD80466B-E683-49B6-B680-CACEAC670522}" presName="accentRepeatNode" presStyleLbl="solidFgAcc1" presStyleIdx="0" presStyleCnt="3"/>
      <dgm:spPr/>
    </dgm:pt>
    <dgm:pt modelId="{24267BEA-B481-4CC9-99F4-560910037D88}" type="pres">
      <dgm:prSet presAssocID="{58156889-934E-432F-A148-4430C4EABE5B}" presName="text_2" presStyleLbl="node1" presStyleIdx="1" presStyleCnt="3">
        <dgm:presLayoutVars>
          <dgm:bulletEnabled val="1"/>
        </dgm:presLayoutVars>
      </dgm:prSet>
      <dgm:spPr/>
    </dgm:pt>
    <dgm:pt modelId="{911F7AFE-6815-476D-9682-C4D5084456E3}" type="pres">
      <dgm:prSet presAssocID="{58156889-934E-432F-A148-4430C4EABE5B}" presName="accent_2" presStyleCnt="0"/>
      <dgm:spPr/>
    </dgm:pt>
    <dgm:pt modelId="{918585DB-665E-457E-BA43-999843BAB9D1}" type="pres">
      <dgm:prSet presAssocID="{58156889-934E-432F-A148-4430C4EABE5B}" presName="accentRepeatNode" presStyleLbl="solidFgAcc1" presStyleIdx="1" presStyleCnt="3"/>
      <dgm:spPr/>
    </dgm:pt>
    <dgm:pt modelId="{31563A57-4359-4765-B170-D305A70896FF}" type="pres">
      <dgm:prSet presAssocID="{3C7C0E5C-A384-4F5E-B9A1-7FAA30070901}" presName="text_3" presStyleLbl="node1" presStyleIdx="2" presStyleCnt="3" custScaleY="103846">
        <dgm:presLayoutVars>
          <dgm:bulletEnabled val="1"/>
        </dgm:presLayoutVars>
      </dgm:prSet>
      <dgm:spPr/>
    </dgm:pt>
    <dgm:pt modelId="{49853EB5-01A8-4689-B3A5-A74DF93D9D2F}" type="pres">
      <dgm:prSet presAssocID="{3C7C0E5C-A384-4F5E-B9A1-7FAA30070901}" presName="accent_3" presStyleCnt="0"/>
      <dgm:spPr/>
    </dgm:pt>
    <dgm:pt modelId="{04D3833C-96EE-4B1A-A57F-C9343DA919D6}" type="pres">
      <dgm:prSet presAssocID="{3C7C0E5C-A384-4F5E-B9A1-7FAA30070901}" presName="accentRepeatNode" presStyleLbl="solidFgAcc1" presStyleIdx="2" presStyleCnt="3"/>
      <dgm:spPr/>
    </dgm:pt>
  </dgm:ptLst>
  <dgm:cxnLst>
    <dgm:cxn modelId="{B975F919-D042-445C-B68C-6A0E66BFBDE2}" srcId="{284BEAB7-C09A-427A-AEC8-232003750A0B}" destId="{58156889-934E-432F-A148-4430C4EABE5B}" srcOrd="1" destOrd="0" parTransId="{927A017C-DDEB-4351-9095-E11E2B267F40}" sibTransId="{CA75A498-22CD-4444-A494-694346906FF8}"/>
    <dgm:cxn modelId="{1F482E1E-541C-48DF-8415-3E8CC46DCA33}" type="presOf" srcId="{284BEAB7-C09A-427A-AEC8-232003750A0B}" destId="{127080B1-065A-43B2-9B90-379AE251D4CF}" srcOrd="0" destOrd="0" presId="urn:microsoft.com/office/officeart/2008/layout/VerticalCurvedList"/>
    <dgm:cxn modelId="{105E2D68-7E15-4503-9870-1A9ED32FD332}" type="presOf" srcId="{C00A5743-FF13-4239-AAFC-1090F03924F5}" destId="{B81E3D8B-52E6-456E-B259-BB22AD848E4B}" srcOrd="0" destOrd="0" presId="urn:microsoft.com/office/officeart/2008/layout/VerticalCurvedList"/>
    <dgm:cxn modelId="{BB1ACC70-6654-429D-BCE2-E04482A38100}" srcId="{284BEAB7-C09A-427A-AEC8-232003750A0B}" destId="{3C7C0E5C-A384-4F5E-B9A1-7FAA30070901}" srcOrd="2" destOrd="0" parTransId="{03536A7E-C75E-44BD-B83E-4898BE052FB2}" sibTransId="{3A481E29-5EF3-4248-BE34-D8C9D53CD96A}"/>
    <dgm:cxn modelId="{B4031D7F-08E2-46F4-90A6-C04A83AA50F0}" type="presOf" srcId="{58156889-934E-432F-A148-4430C4EABE5B}" destId="{24267BEA-B481-4CC9-99F4-560910037D88}" srcOrd="0" destOrd="0" presId="urn:microsoft.com/office/officeart/2008/layout/VerticalCurvedList"/>
    <dgm:cxn modelId="{40A85385-0778-4D33-B16B-93A09F2972B6}" type="presOf" srcId="{3C7C0E5C-A384-4F5E-B9A1-7FAA30070901}" destId="{31563A57-4359-4765-B170-D305A70896FF}" srcOrd="0" destOrd="0" presId="urn:microsoft.com/office/officeart/2008/layout/VerticalCurvedList"/>
    <dgm:cxn modelId="{0E3ED79A-FAE8-4990-BEFB-E14F38DDD6EA}" type="presOf" srcId="{CD80466B-E683-49B6-B680-CACEAC670522}" destId="{FA5D8784-3264-4BA1-B82D-21B956747A60}" srcOrd="0" destOrd="0" presId="urn:microsoft.com/office/officeart/2008/layout/VerticalCurvedList"/>
    <dgm:cxn modelId="{D6607BC0-32D3-4CD0-A1D6-AECA0FD8A830}" srcId="{284BEAB7-C09A-427A-AEC8-232003750A0B}" destId="{CD80466B-E683-49B6-B680-CACEAC670522}" srcOrd="0" destOrd="0" parTransId="{3C8BCF19-E3F4-4F1E-BAC9-F38CCE0EE1A9}" sibTransId="{C00A5743-FF13-4239-AAFC-1090F03924F5}"/>
    <dgm:cxn modelId="{07DB4414-2372-4A9E-8352-F591E70D113A}" type="presParOf" srcId="{127080B1-065A-43B2-9B90-379AE251D4CF}" destId="{114AF7A8-EAA4-4747-AE8E-6103910E96EC}" srcOrd="0" destOrd="0" presId="urn:microsoft.com/office/officeart/2008/layout/VerticalCurvedList"/>
    <dgm:cxn modelId="{BFA5EEA4-0E74-47B1-BD1E-CAD63EE2605F}" type="presParOf" srcId="{114AF7A8-EAA4-4747-AE8E-6103910E96EC}" destId="{287DA2B4-914E-4554-979E-65923F7395B4}" srcOrd="0" destOrd="0" presId="urn:microsoft.com/office/officeart/2008/layout/VerticalCurvedList"/>
    <dgm:cxn modelId="{FBC20630-0719-4D54-81E8-5DA1B074713E}" type="presParOf" srcId="{287DA2B4-914E-4554-979E-65923F7395B4}" destId="{7CE8212A-49C2-41DE-B258-9BEE3524B0CB}" srcOrd="0" destOrd="0" presId="urn:microsoft.com/office/officeart/2008/layout/VerticalCurvedList"/>
    <dgm:cxn modelId="{B08EDE32-8551-47AE-A7AD-CCAFA1070F48}" type="presParOf" srcId="{287DA2B4-914E-4554-979E-65923F7395B4}" destId="{B81E3D8B-52E6-456E-B259-BB22AD848E4B}" srcOrd="1" destOrd="0" presId="urn:microsoft.com/office/officeart/2008/layout/VerticalCurvedList"/>
    <dgm:cxn modelId="{6F237BE5-73F0-4CB1-A0BD-6BECDC3123FF}" type="presParOf" srcId="{287DA2B4-914E-4554-979E-65923F7395B4}" destId="{220445AE-8825-41B5-A4A6-8C4CFF205834}" srcOrd="2" destOrd="0" presId="urn:microsoft.com/office/officeart/2008/layout/VerticalCurvedList"/>
    <dgm:cxn modelId="{E550C040-C776-4BF7-977C-8E7330520120}" type="presParOf" srcId="{287DA2B4-914E-4554-979E-65923F7395B4}" destId="{6CC20DD1-59E6-4002-B3DB-33832A632809}" srcOrd="3" destOrd="0" presId="urn:microsoft.com/office/officeart/2008/layout/VerticalCurvedList"/>
    <dgm:cxn modelId="{5CFE1F3B-49DF-4D79-AC3E-8749DAF22299}" type="presParOf" srcId="{114AF7A8-EAA4-4747-AE8E-6103910E96EC}" destId="{FA5D8784-3264-4BA1-B82D-21B956747A60}" srcOrd="1" destOrd="0" presId="urn:microsoft.com/office/officeart/2008/layout/VerticalCurvedList"/>
    <dgm:cxn modelId="{AC28598D-1EA6-470A-9FA0-649E4AE81A6C}" type="presParOf" srcId="{114AF7A8-EAA4-4747-AE8E-6103910E96EC}" destId="{E5BBDD39-86D7-4667-8026-A20F7A1D5D73}" srcOrd="2" destOrd="0" presId="urn:microsoft.com/office/officeart/2008/layout/VerticalCurvedList"/>
    <dgm:cxn modelId="{94C8DD97-9BFE-4CC5-BDCD-5F943C20363F}" type="presParOf" srcId="{E5BBDD39-86D7-4667-8026-A20F7A1D5D73}" destId="{AB143757-31C9-41A7-8447-23970B93409C}" srcOrd="0" destOrd="0" presId="urn:microsoft.com/office/officeart/2008/layout/VerticalCurvedList"/>
    <dgm:cxn modelId="{B5760A50-BEC3-4E58-8C11-6F88EF30F693}" type="presParOf" srcId="{114AF7A8-EAA4-4747-AE8E-6103910E96EC}" destId="{24267BEA-B481-4CC9-99F4-560910037D88}" srcOrd="3" destOrd="0" presId="urn:microsoft.com/office/officeart/2008/layout/VerticalCurvedList"/>
    <dgm:cxn modelId="{B7FACF9E-7FFE-4026-BED9-CC98A15160E4}" type="presParOf" srcId="{114AF7A8-EAA4-4747-AE8E-6103910E96EC}" destId="{911F7AFE-6815-476D-9682-C4D5084456E3}" srcOrd="4" destOrd="0" presId="urn:microsoft.com/office/officeart/2008/layout/VerticalCurvedList"/>
    <dgm:cxn modelId="{4458080A-BE7C-4994-B652-4FC658CC9232}" type="presParOf" srcId="{911F7AFE-6815-476D-9682-C4D5084456E3}" destId="{918585DB-665E-457E-BA43-999843BAB9D1}" srcOrd="0" destOrd="0" presId="urn:microsoft.com/office/officeart/2008/layout/VerticalCurvedList"/>
    <dgm:cxn modelId="{E44E72B1-D097-4A0A-8F1F-CDC9CED9D6CE}" type="presParOf" srcId="{114AF7A8-EAA4-4747-AE8E-6103910E96EC}" destId="{31563A57-4359-4765-B170-D305A70896FF}" srcOrd="5" destOrd="0" presId="urn:microsoft.com/office/officeart/2008/layout/VerticalCurvedList"/>
    <dgm:cxn modelId="{6FA746FA-3190-4F72-BE44-1286CAF89EBE}" type="presParOf" srcId="{114AF7A8-EAA4-4747-AE8E-6103910E96EC}" destId="{49853EB5-01A8-4689-B3A5-A74DF93D9D2F}" srcOrd="6" destOrd="0" presId="urn:microsoft.com/office/officeart/2008/layout/VerticalCurvedList"/>
    <dgm:cxn modelId="{4D1C860D-33D5-4BA4-BBE6-65465EA6CCD7}" type="presParOf" srcId="{49853EB5-01A8-4689-B3A5-A74DF93D9D2F}" destId="{04D3833C-96EE-4B1A-A57F-C9343DA919D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E9D87B-ADF0-4D34-8735-EC6FAE054C10}" type="doc">
      <dgm:prSet loTypeId="urn:microsoft.com/office/officeart/2005/8/layout/process1" loCatId="process" qsTypeId="urn:microsoft.com/office/officeart/2005/8/quickstyle/simple1" qsCatId="simple" csTypeId="urn:microsoft.com/office/officeart/2005/8/colors/accent1_2" csCatId="accent1" phldr="1"/>
      <dgm:spPr/>
    </dgm:pt>
    <dgm:pt modelId="{E2F3A395-3DCE-4AF5-A82E-5CE38980113A}">
      <dgm:prSet phldrT="[Κείμενο]" custT="1"/>
      <dgm:spPr>
        <a:solidFill>
          <a:srgbClr val="A88000"/>
        </a:solidFill>
        <a:ln w="57150">
          <a:solidFill>
            <a:schemeClr val="accent2">
              <a:lumMod val="75000"/>
            </a:schemeClr>
          </a:solidFill>
        </a:ln>
      </dgm:spPr>
      <dgm:t>
        <a:bodyPr/>
        <a:lstStyle/>
        <a:p>
          <a:r>
            <a:rPr lang="el-GR" sz="2000" b="1" dirty="0">
              <a:latin typeface="Times New Roman" panose="02020603050405020304" pitchFamily="18" charset="0"/>
              <a:cs typeface="Times New Roman" panose="02020603050405020304" pitchFamily="18" charset="0"/>
            </a:rPr>
            <a:t>Μέσο της Έρευνας</a:t>
          </a:r>
        </a:p>
      </dgm:t>
    </dgm:pt>
    <dgm:pt modelId="{313FA25B-EC06-4CAB-9CE8-24CE864A59BD}" type="parTrans" cxnId="{96107BB6-BB59-45F9-A7B4-24253A112F4E}">
      <dgm:prSet/>
      <dgm:spPr/>
      <dgm:t>
        <a:bodyPr/>
        <a:lstStyle/>
        <a:p>
          <a:endParaRPr lang="el-GR"/>
        </a:p>
      </dgm:t>
    </dgm:pt>
    <dgm:pt modelId="{ED9DA301-7CED-432C-A89E-2C12E1658D4F}" type="sibTrans" cxnId="{96107BB6-BB59-45F9-A7B4-24253A112F4E}">
      <dgm:prSet/>
      <dgm:spPr>
        <a:solidFill>
          <a:schemeClr val="accent2">
            <a:lumMod val="75000"/>
          </a:schemeClr>
        </a:solidFill>
      </dgm:spPr>
      <dgm:t>
        <a:bodyPr/>
        <a:lstStyle/>
        <a:p>
          <a:endParaRPr lang="el-GR"/>
        </a:p>
      </dgm:t>
    </dgm:pt>
    <dgm:pt modelId="{0549A73A-81F8-46A4-AA56-8805D000B561}">
      <dgm:prSet phldrT="[Κείμενο]" custT="1"/>
      <dgm:spPr>
        <a:solidFill>
          <a:schemeClr val="bg2">
            <a:lumMod val="50000"/>
          </a:schemeClr>
        </a:solidFill>
      </dgm:spPr>
      <dgm:t>
        <a:bodyPr/>
        <a:lstStyle/>
        <a:p>
          <a:r>
            <a:rPr lang="el-GR" sz="2000" dirty="0">
              <a:latin typeface="Times New Roman" panose="02020603050405020304" pitchFamily="18" charset="0"/>
              <a:cs typeface="Times New Roman" panose="02020603050405020304" pitchFamily="18" charset="0"/>
            </a:rPr>
            <a:t>το εκπαιδευτικό υλικό </a:t>
          </a:r>
        </a:p>
      </dgm:t>
    </dgm:pt>
    <dgm:pt modelId="{AD6A759B-C7C5-4CD4-BB65-A8E88ACFB832}" type="parTrans" cxnId="{1E6EB22C-4FFC-4C09-9353-36C221425957}">
      <dgm:prSet/>
      <dgm:spPr/>
      <dgm:t>
        <a:bodyPr/>
        <a:lstStyle/>
        <a:p>
          <a:endParaRPr lang="el-GR"/>
        </a:p>
      </dgm:t>
    </dgm:pt>
    <dgm:pt modelId="{ED084337-E6B4-4907-892B-057A0F5E7EC0}" type="sibTrans" cxnId="{1E6EB22C-4FFC-4C09-9353-36C221425957}">
      <dgm:prSet/>
      <dgm:spPr>
        <a:solidFill>
          <a:schemeClr val="accent2">
            <a:lumMod val="75000"/>
          </a:schemeClr>
        </a:solidFill>
      </dgm:spPr>
      <dgm:t>
        <a:bodyPr/>
        <a:lstStyle/>
        <a:p>
          <a:endParaRPr lang="el-GR"/>
        </a:p>
      </dgm:t>
    </dgm:pt>
    <dgm:pt modelId="{E0697141-C885-42F2-80AC-FCE3F6CAF6A6}">
      <dgm:prSet phldrT="[Κείμενο]" custT="1"/>
      <dgm:spPr>
        <a:solidFill>
          <a:schemeClr val="bg2">
            <a:lumMod val="50000"/>
          </a:schemeClr>
        </a:solidFill>
      </dgm:spPr>
      <dgm:t>
        <a:bodyPr/>
        <a:lstStyle/>
        <a:p>
          <a:r>
            <a:rPr lang="el-GR" sz="2000" dirty="0">
              <a:latin typeface="Times New Roman" panose="02020603050405020304" pitchFamily="18" charset="0"/>
              <a:cs typeface="Times New Roman" panose="02020603050405020304" pitchFamily="18" charset="0"/>
            </a:rPr>
            <a:t>Αναφέρονται με διεξοδικότητα οι τεχνικές παραγωγής γραπτού λόγου.</a:t>
          </a:r>
        </a:p>
      </dgm:t>
    </dgm:pt>
    <dgm:pt modelId="{D6CD320B-0722-49E2-9102-4905FAA199DF}" type="sibTrans" cxnId="{B2EAF941-CADD-4090-A2F8-42381363622D}">
      <dgm:prSet/>
      <dgm:spPr/>
      <dgm:t>
        <a:bodyPr/>
        <a:lstStyle/>
        <a:p>
          <a:endParaRPr lang="el-GR"/>
        </a:p>
      </dgm:t>
    </dgm:pt>
    <dgm:pt modelId="{36FEFDED-A81B-4A48-A8D2-8BBC41E22EA1}" type="parTrans" cxnId="{B2EAF941-CADD-4090-A2F8-42381363622D}">
      <dgm:prSet/>
      <dgm:spPr/>
      <dgm:t>
        <a:bodyPr/>
        <a:lstStyle/>
        <a:p>
          <a:endParaRPr lang="el-GR"/>
        </a:p>
      </dgm:t>
    </dgm:pt>
    <dgm:pt modelId="{63C1234A-7DC8-4EEE-8167-04E081A55DA8}" type="pres">
      <dgm:prSet presAssocID="{86E9D87B-ADF0-4D34-8735-EC6FAE054C10}" presName="Name0" presStyleCnt="0">
        <dgm:presLayoutVars>
          <dgm:dir/>
          <dgm:resizeHandles val="exact"/>
        </dgm:presLayoutVars>
      </dgm:prSet>
      <dgm:spPr/>
    </dgm:pt>
    <dgm:pt modelId="{FBF9EC90-36CD-4DC5-8DBA-7B5E1E5FB21B}" type="pres">
      <dgm:prSet presAssocID="{E2F3A395-3DCE-4AF5-A82E-5CE38980113A}" presName="node" presStyleLbl="node1" presStyleIdx="0" presStyleCnt="3">
        <dgm:presLayoutVars>
          <dgm:bulletEnabled val="1"/>
        </dgm:presLayoutVars>
      </dgm:prSet>
      <dgm:spPr/>
    </dgm:pt>
    <dgm:pt modelId="{413E4B5A-804C-416C-A846-A8A96774DB90}" type="pres">
      <dgm:prSet presAssocID="{ED9DA301-7CED-432C-A89E-2C12E1658D4F}" presName="sibTrans" presStyleLbl="sibTrans2D1" presStyleIdx="0" presStyleCnt="2"/>
      <dgm:spPr/>
    </dgm:pt>
    <dgm:pt modelId="{CDA2DEFF-3936-4A31-BE36-F0BFC2D5596E}" type="pres">
      <dgm:prSet presAssocID="{ED9DA301-7CED-432C-A89E-2C12E1658D4F}" presName="connectorText" presStyleLbl="sibTrans2D1" presStyleIdx="0" presStyleCnt="2"/>
      <dgm:spPr/>
    </dgm:pt>
    <dgm:pt modelId="{11FA70ED-39FD-4E05-9054-5525CB0C83B0}" type="pres">
      <dgm:prSet presAssocID="{0549A73A-81F8-46A4-AA56-8805D000B561}" presName="node" presStyleLbl="node1" presStyleIdx="1" presStyleCnt="3" custScaleX="79167">
        <dgm:presLayoutVars>
          <dgm:bulletEnabled val="1"/>
        </dgm:presLayoutVars>
      </dgm:prSet>
      <dgm:spPr/>
    </dgm:pt>
    <dgm:pt modelId="{1EF838E5-A06B-4AC8-92EB-5C2F36F089D4}" type="pres">
      <dgm:prSet presAssocID="{ED084337-E6B4-4907-892B-057A0F5E7EC0}" presName="sibTrans" presStyleLbl="sibTrans2D1" presStyleIdx="1" presStyleCnt="2"/>
      <dgm:spPr/>
    </dgm:pt>
    <dgm:pt modelId="{3B7057DE-2BD0-4D11-A89D-EA87864E7476}" type="pres">
      <dgm:prSet presAssocID="{ED084337-E6B4-4907-892B-057A0F5E7EC0}" presName="connectorText" presStyleLbl="sibTrans2D1" presStyleIdx="1" presStyleCnt="2"/>
      <dgm:spPr/>
    </dgm:pt>
    <dgm:pt modelId="{97D07884-5AA4-4750-AB62-92335C4934F2}" type="pres">
      <dgm:prSet presAssocID="{E0697141-C885-42F2-80AC-FCE3F6CAF6A6}" presName="node" presStyleLbl="node1" presStyleIdx="2" presStyleCnt="3" custScaleX="126964">
        <dgm:presLayoutVars>
          <dgm:bulletEnabled val="1"/>
        </dgm:presLayoutVars>
      </dgm:prSet>
      <dgm:spPr/>
    </dgm:pt>
  </dgm:ptLst>
  <dgm:cxnLst>
    <dgm:cxn modelId="{B2521E1A-96A6-44FB-9D31-FD99569EEADB}" type="presOf" srcId="{86E9D87B-ADF0-4D34-8735-EC6FAE054C10}" destId="{63C1234A-7DC8-4EEE-8167-04E081A55DA8}" srcOrd="0" destOrd="0" presId="urn:microsoft.com/office/officeart/2005/8/layout/process1"/>
    <dgm:cxn modelId="{1E6EB22C-4FFC-4C09-9353-36C221425957}" srcId="{86E9D87B-ADF0-4D34-8735-EC6FAE054C10}" destId="{0549A73A-81F8-46A4-AA56-8805D000B561}" srcOrd="1" destOrd="0" parTransId="{AD6A759B-C7C5-4CD4-BB65-A8E88ACFB832}" sibTransId="{ED084337-E6B4-4907-892B-057A0F5E7EC0}"/>
    <dgm:cxn modelId="{DD903841-17BF-4C10-945C-D638D02475D5}" type="presOf" srcId="{0549A73A-81F8-46A4-AA56-8805D000B561}" destId="{11FA70ED-39FD-4E05-9054-5525CB0C83B0}" srcOrd="0" destOrd="0" presId="urn:microsoft.com/office/officeart/2005/8/layout/process1"/>
    <dgm:cxn modelId="{B2EAF941-CADD-4090-A2F8-42381363622D}" srcId="{86E9D87B-ADF0-4D34-8735-EC6FAE054C10}" destId="{E0697141-C885-42F2-80AC-FCE3F6CAF6A6}" srcOrd="2" destOrd="0" parTransId="{36FEFDED-A81B-4A48-A8D2-8BBC41E22EA1}" sibTransId="{D6CD320B-0722-49E2-9102-4905FAA199DF}"/>
    <dgm:cxn modelId="{E33D6E47-F98C-4422-9BF6-19682518D4AE}" type="presOf" srcId="{ED9DA301-7CED-432C-A89E-2C12E1658D4F}" destId="{413E4B5A-804C-416C-A846-A8A96774DB90}" srcOrd="0" destOrd="0" presId="urn:microsoft.com/office/officeart/2005/8/layout/process1"/>
    <dgm:cxn modelId="{7E0A6A7B-A297-431F-A286-B2CB741775C7}" type="presOf" srcId="{E0697141-C885-42F2-80AC-FCE3F6CAF6A6}" destId="{97D07884-5AA4-4750-AB62-92335C4934F2}" srcOrd="0" destOrd="0" presId="urn:microsoft.com/office/officeart/2005/8/layout/process1"/>
    <dgm:cxn modelId="{96107BB6-BB59-45F9-A7B4-24253A112F4E}" srcId="{86E9D87B-ADF0-4D34-8735-EC6FAE054C10}" destId="{E2F3A395-3DCE-4AF5-A82E-5CE38980113A}" srcOrd="0" destOrd="0" parTransId="{313FA25B-EC06-4CAB-9CE8-24CE864A59BD}" sibTransId="{ED9DA301-7CED-432C-A89E-2C12E1658D4F}"/>
    <dgm:cxn modelId="{72E2ACD2-8CA1-48E8-9FB4-5CD2B5B9CC36}" type="presOf" srcId="{E2F3A395-3DCE-4AF5-A82E-5CE38980113A}" destId="{FBF9EC90-36CD-4DC5-8DBA-7B5E1E5FB21B}" srcOrd="0" destOrd="0" presId="urn:microsoft.com/office/officeart/2005/8/layout/process1"/>
    <dgm:cxn modelId="{930B45D5-5D3E-4CF5-BE83-B3DD03B237D7}" type="presOf" srcId="{ED084337-E6B4-4907-892B-057A0F5E7EC0}" destId="{1EF838E5-A06B-4AC8-92EB-5C2F36F089D4}" srcOrd="0" destOrd="0" presId="urn:microsoft.com/office/officeart/2005/8/layout/process1"/>
    <dgm:cxn modelId="{E9D5FCE5-DCFC-4D1C-A885-95423968A6BD}" type="presOf" srcId="{ED9DA301-7CED-432C-A89E-2C12E1658D4F}" destId="{CDA2DEFF-3936-4A31-BE36-F0BFC2D5596E}" srcOrd="1" destOrd="0" presId="urn:microsoft.com/office/officeart/2005/8/layout/process1"/>
    <dgm:cxn modelId="{B1A40CED-7F74-4F01-9588-37CCC4FA85C7}" type="presOf" srcId="{ED084337-E6B4-4907-892B-057A0F5E7EC0}" destId="{3B7057DE-2BD0-4D11-A89D-EA87864E7476}" srcOrd="1" destOrd="0" presId="urn:microsoft.com/office/officeart/2005/8/layout/process1"/>
    <dgm:cxn modelId="{7F0213B7-33F6-471D-BBD9-D83CEC33100A}" type="presParOf" srcId="{63C1234A-7DC8-4EEE-8167-04E081A55DA8}" destId="{FBF9EC90-36CD-4DC5-8DBA-7B5E1E5FB21B}" srcOrd="0" destOrd="0" presId="urn:microsoft.com/office/officeart/2005/8/layout/process1"/>
    <dgm:cxn modelId="{07754852-00F5-44E7-A0F5-F401DDD019A5}" type="presParOf" srcId="{63C1234A-7DC8-4EEE-8167-04E081A55DA8}" destId="{413E4B5A-804C-416C-A846-A8A96774DB90}" srcOrd="1" destOrd="0" presId="urn:microsoft.com/office/officeart/2005/8/layout/process1"/>
    <dgm:cxn modelId="{F7A399F7-7168-4B24-99E9-2E762742DCE3}" type="presParOf" srcId="{413E4B5A-804C-416C-A846-A8A96774DB90}" destId="{CDA2DEFF-3936-4A31-BE36-F0BFC2D5596E}" srcOrd="0" destOrd="0" presId="urn:microsoft.com/office/officeart/2005/8/layout/process1"/>
    <dgm:cxn modelId="{2B77F49B-F41C-4DD4-AE3A-664EF3124A29}" type="presParOf" srcId="{63C1234A-7DC8-4EEE-8167-04E081A55DA8}" destId="{11FA70ED-39FD-4E05-9054-5525CB0C83B0}" srcOrd="2" destOrd="0" presId="urn:microsoft.com/office/officeart/2005/8/layout/process1"/>
    <dgm:cxn modelId="{A59963ED-2F89-444E-A0CA-F8A601648BA1}" type="presParOf" srcId="{63C1234A-7DC8-4EEE-8167-04E081A55DA8}" destId="{1EF838E5-A06B-4AC8-92EB-5C2F36F089D4}" srcOrd="3" destOrd="0" presId="urn:microsoft.com/office/officeart/2005/8/layout/process1"/>
    <dgm:cxn modelId="{31FD4334-6AD7-4812-B617-B2B42A8F8265}" type="presParOf" srcId="{1EF838E5-A06B-4AC8-92EB-5C2F36F089D4}" destId="{3B7057DE-2BD0-4D11-A89D-EA87864E7476}" srcOrd="0" destOrd="0" presId="urn:microsoft.com/office/officeart/2005/8/layout/process1"/>
    <dgm:cxn modelId="{03D477DD-36C1-44A7-B621-7627005061DE}" type="presParOf" srcId="{63C1234A-7DC8-4EEE-8167-04E081A55DA8}" destId="{97D07884-5AA4-4750-AB62-92335C4934F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104FA1-7610-4223-814F-E9DBF536B4E4}" type="doc">
      <dgm:prSet loTypeId="urn:microsoft.com/office/officeart/2005/8/layout/process1" loCatId="process" qsTypeId="urn:microsoft.com/office/officeart/2005/8/quickstyle/simple1" qsCatId="simple" csTypeId="urn:microsoft.com/office/officeart/2005/8/colors/accent1_2" csCatId="accent1" phldr="1"/>
      <dgm:spPr/>
    </dgm:pt>
    <dgm:pt modelId="{5DE3EDA4-931E-410F-B0CE-5FA5FE93A24C}">
      <dgm:prSet phldrT="[Κείμενο]" custT="1"/>
      <dgm:spPr>
        <a:solidFill>
          <a:srgbClr val="A88000"/>
        </a:solidFill>
        <a:ln w="57150">
          <a:solidFill>
            <a:schemeClr val="accent2">
              <a:lumMod val="75000"/>
            </a:schemeClr>
          </a:solidFill>
        </a:ln>
      </dgm:spPr>
      <dgm:t>
        <a:bodyPr/>
        <a:lstStyle/>
        <a:p>
          <a:r>
            <a:rPr lang="el-GR" sz="2000" b="1" dirty="0">
              <a:latin typeface="Times New Roman" panose="02020603050405020304" pitchFamily="18" charset="0"/>
              <a:cs typeface="Times New Roman" panose="02020603050405020304" pitchFamily="18" charset="0"/>
            </a:rPr>
            <a:t>Δείγμα της Έρευνας </a:t>
          </a:r>
        </a:p>
      </dgm:t>
    </dgm:pt>
    <dgm:pt modelId="{5606BE01-BBC7-466F-B7B9-4BF987C50B24}" type="parTrans" cxnId="{FCBE1FDB-C997-46BD-9DE7-531AEA8994D2}">
      <dgm:prSet/>
      <dgm:spPr/>
      <dgm:t>
        <a:bodyPr/>
        <a:lstStyle/>
        <a:p>
          <a:endParaRPr lang="el-GR"/>
        </a:p>
      </dgm:t>
    </dgm:pt>
    <dgm:pt modelId="{FF7F6B6C-A004-4538-AC4D-F2B80AB040C3}" type="sibTrans" cxnId="{FCBE1FDB-C997-46BD-9DE7-531AEA8994D2}">
      <dgm:prSet/>
      <dgm:spPr>
        <a:solidFill>
          <a:schemeClr val="accent2">
            <a:lumMod val="75000"/>
          </a:schemeClr>
        </a:solidFill>
      </dgm:spPr>
      <dgm:t>
        <a:bodyPr/>
        <a:lstStyle/>
        <a:p>
          <a:endParaRPr lang="el-GR"/>
        </a:p>
      </dgm:t>
    </dgm:pt>
    <dgm:pt modelId="{85417022-9152-45C1-BC02-92E65E6D7A17}">
      <dgm:prSet phldrT="[Κείμενο]" custT="1"/>
      <dgm:spPr>
        <a:solidFill>
          <a:schemeClr val="bg2">
            <a:lumMod val="50000"/>
          </a:schemeClr>
        </a:solidFill>
      </dgm:spPr>
      <dgm:t>
        <a:bodyPr/>
        <a:lstStyle/>
        <a:p>
          <a:pPr algn="ctr"/>
          <a:r>
            <a:rPr lang="el-GR" sz="2000" dirty="0">
              <a:latin typeface="Times New Roman" panose="02020603050405020304" pitchFamily="18" charset="0"/>
              <a:cs typeface="Times New Roman" panose="02020603050405020304" pitchFamily="18" charset="0"/>
            </a:rPr>
            <a:t>20  μαθητές από το 15θέσιο 1ο Δημοτικό Σχολείο  Γαζίου, στο Ηράκλειο της Κρήτης.</a:t>
          </a:r>
        </a:p>
      </dgm:t>
    </dgm:pt>
    <dgm:pt modelId="{F086A2A5-FC63-46F7-88EF-3FAD574753D4}" type="parTrans" cxnId="{63C3A3BA-1413-4725-A782-CE5A62859691}">
      <dgm:prSet/>
      <dgm:spPr/>
      <dgm:t>
        <a:bodyPr/>
        <a:lstStyle/>
        <a:p>
          <a:endParaRPr lang="el-GR"/>
        </a:p>
      </dgm:t>
    </dgm:pt>
    <dgm:pt modelId="{DA44FE8F-75D7-408E-818B-B1D1FAFA9C91}" type="sibTrans" cxnId="{63C3A3BA-1413-4725-A782-CE5A62859691}">
      <dgm:prSet/>
      <dgm:spPr>
        <a:solidFill>
          <a:schemeClr val="accent2">
            <a:lumMod val="75000"/>
          </a:schemeClr>
        </a:solidFill>
      </dgm:spPr>
      <dgm:t>
        <a:bodyPr/>
        <a:lstStyle/>
        <a:p>
          <a:endParaRPr lang="el-GR"/>
        </a:p>
      </dgm:t>
    </dgm:pt>
    <dgm:pt modelId="{8924A0F7-C738-48D4-95A4-D8865EBDD97D}">
      <dgm:prSet phldrT="[Κείμενο]" custT="1"/>
      <dgm:spPr>
        <a:solidFill>
          <a:schemeClr val="bg2">
            <a:lumMod val="50000"/>
          </a:schemeClr>
        </a:solidFill>
      </dgm:spPr>
      <dgm:t>
        <a:bodyPr/>
        <a:lstStyle/>
        <a:p>
          <a:r>
            <a:rPr lang="el-GR" sz="2000" dirty="0">
              <a:latin typeface="Times New Roman" panose="02020603050405020304" pitchFamily="18" charset="0"/>
              <a:cs typeface="Times New Roman" panose="02020603050405020304" pitchFamily="18" charset="0"/>
            </a:rPr>
            <a:t>Κορίτσια</a:t>
          </a:r>
          <a:r>
            <a:rPr lang="el-GR" sz="2000" dirty="0">
              <a:latin typeface="Times New Roman" panose="02020603050405020304" pitchFamily="18" charset="0"/>
              <a:cs typeface="Times New Roman" panose="02020603050405020304" pitchFamily="18" charset="0"/>
              <a:sym typeface="Wingdings" panose="05000000000000000000" pitchFamily="2" charset="2"/>
            </a:rPr>
            <a:t>13</a:t>
          </a:r>
        </a:p>
        <a:p>
          <a:r>
            <a:rPr lang="el-GR" sz="2000" dirty="0">
              <a:latin typeface="Times New Roman" panose="02020603050405020304" pitchFamily="18" charset="0"/>
              <a:cs typeface="Times New Roman" panose="02020603050405020304" pitchFamily="18" charset="0"/>
            </a:rPr>
            <a:t>Αγόρια </a:t>
          </a:r>
          <a:r>
            <a:rPr lang="el-GR" sz="2000" dirty="0">
              <a:latin typeface="Times New Roman" panose="02020603050405020304" pitchFamily="18" charset="0"/>
              <a:cs typeface="Times New Roman" panose="02020603050405020304" pitchFamily="18" charset="0"/>
              <a:sym typeface="Wingdings" panose="05000000000000000000" pitchFamily="2" charset="2"/>
            </a:rPr>
            <a:t> 7</a:t>
          </a:r>
          <a:endParaRPr lang="el-GR" sz="2000" dirty="0">
            <a:latin typeface="Times New Roman" panose="02020603050405020304" pitchFamily="18" charset="0"/>
            <a:cs typeface="Times New Roman" panose="02020603050405020304" pitchFamily="18" charset="0"/>
          </a:endParaRPr>
        </a:p>
      </dgm:t>
    </dgm:pt>
    <dgm:pt modelId="{DA007583-9187-4781-9512-2B6F49B1A813}" type="parTrans" cxnId="{10A2B1F0-C766-4898-AF00-18368F887425}">
      <dgm:prSet/>
      <dgm:spPr/>
      <dgm:t>
        <a:bodyPr/>
        <a:lstStyle/>
        <a:p>
          <a:endParaRPr lang="el-GR"/>
        </a:p>
      </dgm:t>
    </dgm:pt>
    <dgm:pt modelId="{7CA979D9-0390-4F07-AA18-A92FA6A91C58}" type="sibTrans" cxnId="{10A2B1F0-C766-4898-AF00-18368F887425}">
      <dgm:prSet/>
      <dgm:spPr/>
      <dgm:t>
        <a:bodyPr/>
        <a:lstStyle/>
        <a:p>
          <a:endParaRPr lang="el-GR"/>
        </a:p>
      </dgm:t>
    </dgm:pt>
    <dgm:pt modelId="{CD41B093-2AE7-4A5B-B114-A5DD53FC7959}" type="pres">
      <dgm:prSet presAssocID="{87104FA1-7610-4223-814F-E9DBF536B4E4}" presName="Name0" presStyleCnt="0">
        <dgm:presLayoutVars>
          <dgm:dir/>
          <dgm:resizeHandles val="exact"/>
        </dgm:presLayoutVars>
      </dgm:prSet>
      <dgm:spPr/>
    </dgm:pt>
    <dgm:pt modelId="{D606B83C-5A3C-4CDB-90FC-F85123DC6738}" type="pres">
      <dgm:prSet presAssocID="{5DE3EDA4-931E-410F-B0CE-5FA5FE93A24C}" presName="node" presStyleLbl="node1" presStyleIdx="0" presStyleCnt="3">
        <dgm:presLayoutVars>
          <dgm:bulletEnabled val="1"/>
        </dgm:presLayoutVars>
      </dgm:prSet>
      <dgm:spPr/>
    </dgm:pt>
    <dgm:pt modelId="{7491BBF7-943F-4F80-A35F-1D47537D9EEB}" type="pres">
      <dgm:prSet presAssocID="{FF7F6B6C-A004-4538-AC4D-F2B80AB040C3}" presName="sibTrans" presStyleLbl="sibTrans2D1" presStyleIdx="0" presStyleCnt="2"/>
      <dgm:spPr/>
    </dgm:pt>
    <dgm:pt modelId="{8D067AA2-D39F-4385-B905-7D59C94EB9BD}" type="pres">
      <dgm:prSet presAssocID="{FF7F6B6C-A004-4538-AC4D-F2B80AB040C3}" presName="connectorText" presStyleLbl="sibTrans2D1" presStyleIdx="0" presStyleCnt="2"/>
      <dgm:spPr/>
    </dgm:pt>
    <dgm:pt modelId="{FDA74398-CF32-45AE-85D8-38C92CB416D8}" type="pres">
      <dgm:prSet presAssocID="{85417022-9152-45C1-BC02-92E65E6D7A17}" presName="node" presStyleLbl="node1" presStyleIdx="1" presStyleCnt="3" custScaleX="126344">
        <dgm:presLayoutVars>
          <dgm:bulletEnabled val="1"/>
        </dgm:presLayoutVars>
      </dgm:prSet>
      <dgm:spPr/>
    </dgm:pt>
    <dgm:pt modelId="{ABAE4A28-8A3D-46BC-A2B6-F0383BF5019D}" type="pres">
      <dgm:prSet presAssocID="{DA44FE8F-75D7-408E-818B-B1D1FAFA9C91}" presName="sibTrans" presStyleLbl="sibTrans2D1" presStyleIdx="1" presStyleCnt="2"/>
      <dgm:spPr/>
    </dgm:pt>
    <dgm:pt modelId="{BDFA49A8-F6D0-44E1-8417-2238BD9DD87C}" type="pres">
      <dgm:prSet presAssocID="{DA44FE8F-75D7-408E-818B-B1D1FAFA9C91}" presName="connectorText" presStyleLbl="sibTrans2D1" presStyleIdx="1" presStyleCnt="2"/>
      <dgm:spPr/>
    </dgm:pt>
    <dgm:pt modelId="{4F0AB2FC-6806-499A-B67D-B005A9D4FAF8}" type="pres">
      <dgm:prSet presAssocID="{8924A0F7-C738-48D4-95A4-D8865EBDD97D}" presName="node" presStyleLbl="node1" presStyleIdx="2" presStyleCnt="3" custScaleX="80042">
        <dgm:presLayoutVars>
          <dgm:bulletEnabled val="1"/>
        </dgm:presLayoutVars>
      </dgm:prSet>
      <dgm:spPr/>
    </dgm:pt>
  </dgm:ptLst>
  <dgm:cxnLst>
    <dgm:cxn modelId="{FBE19200-CB63-4108-9907-32BCEA5A642E}" type="presOf" srcId="{DA44FE8F-75D7-408E-818B-B1D1FAFA9C91}" destId="{BDFA49A8-F6D0-44E1-8417-2238BD9DD87C}" srcOrd="1" destOrd="0" presId="urn:microsoft.com/office/officeart/2005/8/layout/process1"/>
    <dgm:cxn modelId="{52143C01-F24E-4074-9072-1635D3844C72}" type="presOf" srcId="{5DE3EDA4-931E-410F-B0CE-5FA5FE93A24C}" destId="{D606B83C-5A3C-4CDB-90FC-F85123DC6738}" srcOrd="0" destOrd="0" presId="urn:microsoft.com/office/officeart/2005/8/layout/process1"/>
    <dgm:cxn modelId="{B895C642-DC67-47C2-BECE-48878DC709A4}" type="presOf" srcId="{DA44FE8F-75D7-408E-818B-B1D1FAFA9C91}" destId="{ABAE4A28-8A3D-46BC-A2B6-F0383BF5019D}" srcOrd="0" destOrd="0" presId="urn:microsoft.com/office/officeart/2005/8/layout/process1"/>
    <dgm:cxn modelId="{963E0B6E-C5D0-493B-80C5-8C9411FC8CF4}" type="presOf" srcId="{FF7F6B6C-A004-4538-AC4D-F2B80AB040C3}" destId="{8D067AA2-D39F-4385-B905-7D59C94EB9BD}" srcOrd="1" destOrd="0" presId="urn:microsoft.com/office/officeart/2005/8/layout/process1"/>
    <dgm:cxn modelId="{6A89C384-2F3C-4955-8546-7BBFE77BD05F}" type="presOf" srcId="{87104FA1-7610-4223-814F-E9DBF536B4E4}" destId="{CD41B093-2AE7-4A5B-B114-A5DD53FC7959}" srcOrd="0" destOrd="0" presId="urn:microsoft.com/office/officeart/2005/8/layout/process1"/>
    <dgm:cxn modelId="{BF70698C-CDEB-4941-88E0-D0512AC548C5}" type="presOf" srcId="{FF7F6B6C-A004-4538-AC4D-F2B80AB040C3}" destId="{7491BBF7-943F-4F80-A35F-1D47537D9EEB}" srcOrd="0" destOrd="0" presId="urn:microsoft.com/office/officeart/2005/8/layout/process1"/>
    <dgm:cxn modelId="{81E9019D-B5A0-417A-AA5B-686889F8EED1}" type="presOf" srcId="{8924A0F7-C738-48D4-95A4-D8865EBDD97D}" destId="{4F0AB2FC-6806-499A-B67D-B005A9D4FAF8}" srcOrd="0" destOrd="0" presId="urn:microsoft.com/office/officeart/2005/8/layout/process1"/>
    <dgm:cxn modelId="{9080C2AD-A8EC-4E3F-B35C-3D0A35B6D98C}" type="presOf" srcId="{85417022-9152-45C1-BC02-92E65E6D7A17}" destId="{FDA74398-CF32-45AE-85D8-38C92CB416D8}" srcOrd="0" destOrd="0" presId="urn:microsoft.com/office/officeart/2005/8/layout/process1"/>
    <dgm:cxn modelId="{63C3A3BA-1413-4725-A782-CE5A62859691}" srcId="{87104FA1-7610-4223-814F-E9DBF536B4E4}" destId="{85417022-9152-45C1-BC02-92E65E6D7A17}" srcOrd="1" destOrd="0" parTransId="{F086A2A5-FC63-46F7-88EF-3FAD574753D4}" sibTransId="{DA44FE8F-75D7-408E-818B-B1D1FAFA9C91}"/>
    <dgm:cxn modelId="{FCBE1FDB-C997-46BD-9DE7-531AEA8994D2}" srcId="{87104FA1-7610-4223-814F-E9DBF536B4E4}" destId="{5DE3EDA4-931E-410F-B0CE-5FA5FE93A24C}" srcOrd="0" destOrd="0" parTransId="{5606BE01-BBC7-466F-B7B9-4BF987C50B24}" sibTransId="{FF7F6B6C-A004-4538-AC4D-F2B80AB040C3}"/>
    <dgm:cxn modelId="{10A2B1F0-C766-4898-AF00-18368F887425}" srcId="{87104FA1-7610-4223-814F-E9DBF536B4E4}" destId="{8924A0F7-C738-48D4-95A4-D8865EBDD97D}" srcOrd="2" destOrd="0" parTransId="{DA007583-9187-4781-9512-2B6F49B1A813}" sibTransId="{7CA979D9-0390-4F07-AA18-A92FA6A91C58}"/>
    <dgm:cxn modelId="{5369D7BD-0089-4E0D-BEB1-42F0EF0AFE97}" type="presParOf" srcId="{CD41B093-2AE7-4A5B-B114-A5DD53FC7959}" destId="{D606B83C-5A3C-4CDB-90FC-F85123DC6738}" srcOrd="0" destOrd="0" presId="urn:microsoft.com/office/officeart/2005/8/layout/process1"/>
    <dgm:cxn modelId="{42C43942-C47A-47C1-9AB6-D486F197DDB0}" type="presParOf" srcId="{CD41B093-2AE7-4A5B-B114-A5DD53FC7959}" destId="{7491BBF7-943F-4F80-A35F-1D47537D9EEB}" srcOrd="1" destOrd="0" presId="urn:microsoft.com/office/officeart/2005/8/layout/process1"/>
    <dgm:cxn modelId="{93C705A9-1186-4715-B752-025BBDA32A37}" type="presParOf" srcId="{7491BBF7-943F-4F80-A35F-1D47537D9EEB}" destId="{8D067AA2-D39F-4385-B905-7D59C94EB9BD}" srcOrd="0" destOrd="0" presId="urn:microsoft.com/office/officeart/2005/8/layout/process1"/>
    <dgm:cxn modelId="{F9E1AEBB-E942-4818-9A67-7483D226777D}" type="presParOf" srcId="{CD41B093-2AE7-4A5B-B114-A5DD53FC7959}" destId="{FDA74398-CF32-45AE-85D8-38C92CB416D8}" srcOrd="2" destOrd="0" presId="urn:microsoft.com/office/officeart/2005/8/layout/process1"/>
    <dgm:cxn modelId="{8A5B97BA-17C6-4B6C-9341-7DCB78D4F98A}" type="presParOf" srcId="{CD41B093-2AE7-4A5B-B114-A5DD53FC7959}" destId="{ABAE4A28-8A3D-46BC-A2B6-F0383BF5019D}" srcOrd="3" destOrd="0" presId="urn:microsoft.com/office/officeart/2005/8/layout/process1"/>
    <dgm:cxn modelId="{D286D8A9-1D10-4E3F-BC98-8826381E4102}" type="presParOf" srcId="{ABAE4A28-8A3D-46BC-A2B6-F0383BF5019D}" destId="{BDFA49A8-F6D0-44E1-8417-2238BD9DD87C}" srcOrd="0" destOrd="0" presId="urn:microsoft.com/office/officeart/2005/8/layout/process1"/>
    <dgm:cxn modelId="{4449495A-740F-41F7-9CA3-B67836A4BF25}" type="presParOf" srcId="{CD41B093-2AE7-4A5B-B114-A5DD53FC7959}" destId="{4F0AB2FC-6806-499A-B67D-B005A9D4FAF8}"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9E7F2C-0182-4580-B8E4-BF14BE3CB49B}" type="doc">
      <dgm:prSet loTypeId="urn:microsoft.com/office/officeart/2005/8/layout/process1" loCatId="process" qsTypeId="urn:microsoft.com/office/officeart/2005/8/quickstyle/simple1" qsCatId="simple" csTypeId="urn:microsoft.com/office/officeart/2005/8/colors/colorful3" csCatId="colorful" phldr="1"/>
      <dgm:spPr/>
    </dgm:pt>
    <dgm:pt modelId="{C1AA87EB-2848-4D94-B05D-FDCCA21A145A}">
      <dgm:prSet phldrT="[Κείμενο]" custT="1"/>
      <dgm:spPr>
        <a:solidFill>
          <a:srgbClr val="A88000"/>
        </a:solidFill>
        <a:ln w="57150">
          <a:solidFill>
            <a:schemeClr val="accent2">
              <a:lumMod val="75000"/>
            </a:schemeClr>
          </a:solidFill>
        </a:ln>
      </dgm:spPr>
      <dgm:t>
        <a:bodyPr/>
        <a:lstStyle/>
        <a:p>
          <a:r>
            <a:rPr lang="el-GR" sz="2000" b="1" i="0" dirty="0">
              <a:latin typeface="Times New Roman" panose="02020603050405020304" pitchFamily="18" charset="0"/>
              <a:cs typeface="Times New Roman" panose="02020603050405020304" pitchFamily="18" charset="0"/>
            </a:rPr>
            <a:t>Μέσα συλλογής δεδομένων </a:t>
          </a:r>
        </a:p>
      </dgm:t>
    </dgm:pt>
    <dgm:pt modelId="{8A2D9D3D-15A2-4C33-A906-6D1E5411ED1E}" type="parTrans" cxnId="{5A9A4932-212D-4C94-A187-34A25F09369E}">
      <dgm:prSet/>
      <dgm:spPr/>
      <dgm:t>
        <a:bodyPr/>
        <a:lstStyle/>
        <a:p>
          <a:endParaRPr lang="el-GR"/>
        </a:p>
      </dgm:t>
    </dgm:pt>
    <dgm:pt modelId="{8E9057B4-83A7-41F2-8C44-94F589224B57}" type="sibTrans" cxnId="{5A9A4932-212D-4C94-A187-34A25F09369E}">
      <dgm:prSet/>
      <dgm:spPr>
        <a:solidFill>
          <a:srgbClr val="931B1B"/>
        </a:solidFill>
      </dgm:spPr>
      <dgm:t>
        <a:bodyPr/>
        <a:lstStyle/>
        <a:p>
          <a:endParaRPr lang="el-GR"/>
        </a:p>
      </dgm:t>
    </dgm:pt>
    <dgm:pt modelId="{7871CD11-C2F0-4CA0-A09E-1CD5F8600634}">
      <dgm:prSet phldrT="[Κείμενο]" custT="1"/>
      <dgm:spPr>
        <a:solidFill>
          <a:schemeClr val="bg2">
            <a:lumMod val="50000"/>
          </a:schemeClr>
        </a:solidFill>
      </dgm:spPr>
      <dgm:t>
        <a:bodyPr/>
        <a:lstStyle/>
        <a:p>
          <a:r>
            <a:rPr lang="el-GR" sz="2000" dirty="0">
              <a:latin typeface="Times New Roman" panose="02020603050405020304" pitchFamily="18" charset="0"/>
              <a:cs typeface="Times New Roman" panose="02020603050405020304" pitchFamily="18" charset="0"/>
            </a:rPr>
            <a:t>Εκθέσεις ανοικτού τύπου  των μαθητών </a:t>
          </a:r>
        </a:p>
      </dgm:t>
    </dgm:pt>
    <dgm:pt modelId="{3E2F743C-2587-4C13-82B9-65FA7AE7AFBB}" type="parTrans" cxnId="{C6332754-9CEF-408E-8B41-6378C10A18B4}">
      <dgm:prSet/>
      <dgm:spPr/>
      <dgm:t>
        <a:bodyPr/>
        <a:lstStyle/>
        <a:p>
          <a:endParaRPr lang="el-GR"/>
        </a:p>
      </dgm:t>
    </dgm:pt>
    <dgm:pt modelId="{B6638858-8B15-408F-91DA-26A74404AD0F}" type="sibTrans" cxnId="{C6332754-9CEF-408E-8B41-6378C10A18B4}">
      <dgm:prSet/>
      <dgm:spPr>
        <a:solidFill>
          <a:srgbClr val="931B1B"/>
        </a:solidFill>
      </dgm:spPr>
      <dgm:t>
        <a:bodyPr/>
        <a:lstStyle/>
        <a:p>
          <a:endParaRPr lang="el-GR"/>
        </a:p>
      </dgm:t>
    </dgm:pt>
    <dgm:pt modelId="{EC38B0BC-4A1D-4C91-838E-B8C2D38DD0B2}">
      <dgm:prSet phldrT="[Κείμενο]" custT="1"/>
      <dgm:spPr>
        <a:solidFill>
          <a:schemeClr val="bg2">
            <a:lumMod val="50000"/>
          </a:schemeClr>
        </a:solidFill>
      </dgm:spPr>
      <dgm:t>
        <a:bodyPr/>
        <a:lstStyle/>
        <a:p>
          <a:r>
            <a:rPr lang="el-GR" sz="2000" dirty="0">
              <a:latin typeface="Times New Roman" panose="02020603050405020304" pitchFamily="18" charset="0"/>
              <a:cs typeface="Times New Roman" panose="02020603050405020304" pitchFamily="18" charset="0"/>
            </a:rPr>
            <a:t>Έπειτα από μελέτη </a:t>
          </a:r>
        </a:p>
      </dgm:t>
    </dgm:pt>
    <dgm:pt modelId="{469DCBFF-3647-4414-85CE-402936FDA357}" type="parTrans" cxnId="{C4E704E1-19C1-4806-8191-1FAA642FDEAC}">
      <dgm:prSet/>
      <dgm:spPr/>
      <dgm:t>
        <a:bodyPr/>
        <a:lstStyle/>
        <a:p>
          <a:endParaRPr lang="el-GR"/>
        </a:p>
      </dgm:t>
    </dgm:pt>
    <dgm:pt modelId="{97D22CD7-0EBA-47E2-8A42-662FC86320CE}" type="sibTrans" cxnId="{C4E704E1-19C1-4806-8191-1FAA642FDEAC}">
      <dgm:prSet/>
      <dgm:spPr/>
      <dgm:t>
        <a:bodyPr/>
        <a:lstStyle/>
        <a:p>
          <a:endParaRPr lang="el-GR"/>
        </a:p>
      </dgm:t>
    </dgm:pt>
    <dgm:pt modelId="{7F7E8AA4-7713-4039-B27C-9DC513FBBF4B}">
      <dgm:prSet custT="1"/>
      <dgm:spPr>
        <a:solidFill>
          <a:schemeClr val="bg2">
            <a:lumMod val="50000"/>
          </a:schemeClr>
        </a:solidFill>
      </dgm:spPr>
      <dgm:t>
        <a:bodyPr/>
        <a:lstStyle/>
        <a:p>
          <a:r>
            <a:rPr lang="el-GR" sz="2000" dirty="0"/>
            <a:t>Δημιουργούν ένα σωστά δομημένο αφηγηματικό κείμενο.  </a:t>
          </a:r>
        </a:p>
      </dgm:t>
    </dgm:pt>
    <dgm:pt modelId="{CD63049C-D388-4A4B-8960-F2D63A9D0967}" type="parTrans" cxnId="{61BF6439-CEA2-4BC8-AAA3-A4C57702EFAE}">
      <dgm:prSet/>
      <dgm:spPr/>
      <dgm:t>
        <a:bodyPr/>
        <a:lstStyle/>
        <a:p>
          <a:endParaRPr lang="el-GR"/>
        </a:p>
      </dgm:t>
    </dgm:pt>
    <dgm:pt modelId="{611B6A39-9DFA-44A1-B494-49EFBD08C377}" type="sibTrans" cxnId="{61BF6439-CEA2-4BC8-AAA3-A4C57702EFAE}">
      <dgm:prSet/>
      <dgm:spPr/>
      <dgm:t>
        <a:bodyPr/>
        <a:lstStyle/>
        <a:p>
          <a:endParaRPr lang="el-GR"/>
        </a:p>
      </dgm:t>
    </dgm:pt>
    <dgm:pt modelId="{0BA2F0E9-92B3-4942-891F-C09D5DDBCAF4}" type="pres">
      <dgm:prSet presAssocID="{539E7F2C-0182-4580-B8E4-BF14BE3CB49B}" presName="Name0" presStyleCnt="0">
        <dgm:presLayoutVars>
          <dgm:dir/>
          <dgm:resizeHandles val="exact"/>
        </dgm:presLayoutVars>
      </dgm:prSet>
      <dgm:spPr/>
    </dgm:pt>
    <dgm:pt modelId="{1E8E2C77-6224-43C1-A11D-3BC31BC66357}" type="pres">
      <dgm:prSet presAssocID="{C1AA87EB-2848-4D94-B05D-FDCCA21A145A}" presName="node" presStyleLbl="node1" presStyleIdx="0" presStyleCnt="4" custScaleX="121076" custLinFactNeighborX="-1131">
        <dgm:presLayoutVars>
          <dgm:bulletEnabled val="1"/>
        </dgm:presLayoutVars>
      </dgm:prSet>
      <dgm:spPr/>
    </dgm:pt>
    <dgm:pt modelId="{1CFC3F44-4302-4F2D-96FD-2AA00F6D29BC}" type="pres">
      <dgm:prSet presAssocID="{8E9057B4-83A7-41F2-8C44-94F589224B57}" presName="sibTrans" presStyleLbl="sibTrans2D1" presStyleIdx="0" presStyleCnt="3"/>
      <dgm:spPr/>
    </dgm:pt>
    <dgm:pt modelId="{CD9CBE67-A8BF-4EDB-988C-747B309DAE22}" type="pres">
      <dgm:prSet presAssocID="{8E9057B4-83A7-41F2-8C44-94F589224B57}" presName="connectorText" presStyleLbl="sibTrans2D1" presStyleIdx="0" presStyleCnt="3"/>
      <dgm:spPr/>
    </dgm:pt>
    <dgm:pt modelId="{49E28095-F627-4021-968F-3D7577714874}" type="pres">
      <dgm:prSet presAssocID="{7871CD11-C2F0-4CA0-A09E-1CD5F8600634}" presName="node" presStyleLbl="node1" presStyleIdx="1" presStyleCnt="4">
        <dgm:presLayoutVars>
          <dgm:bulletEnabled val="1"/>
        </dgm:presLayoutVars>
      </dgm:prSet>
      <dgm:spPr/>
    </dgm:pt>
    <dgm:pt modelId="{51378AC4-A5DA-44DC-A8AB-5085A4F9EAC2}" type="pres">
      <dgm:prSet presAssocID="{B6638858-8B15-408F-91DA-26A74404AD0F}" presName="sibTrans" presStyleLbl="sibTrans2D1" presStyleIdx="1" presStyleCnt="3"/>
      <dgm:spPr/>
    </dgm:pt>
    <dgm:pt modelId="{B46EAB88-29DA-45BD-83C6-1177F5C50936}" type="pres">
      <dgm:prSet presAssocID="{B6638858-8B15-408F-91DA-26A74404AD0F}" presName="connectorText" presStyleLbl="sibTrans2D1" presStyleIdx="1" presStyleCnt="3"/>
      <dgm:spPr/>
    </dgm:pt>
    <dgm:pt modelId="{D9A0AAB5-83B1-4C8F-B52C-ED9A85DB0DB0}" type="pres">
      <dgm:prSet presAssocID="{EC38B0BC-4A1D-4C91-838E-B8C2D38DD0B2}" presName="node" presStyleLbl="node1" presStyleIdx="2" presStyleCnt="4" custScaleX="91323">
        <dgm:presLayoutVars>
          <dgm:bulletEnabled val="1"/>
        </dgm:presLayoutVars>
      </dgm:prSet>
      <dgm:spPr/>
    </dgm:pt>
    <dgm:pt modelId="{A53B82F5-F8A9-4D61-82AA-89E5AD240617}" type="pres">
      <dgm:prSet presAssocID="{97D22CD7-0EBA-47E2-8A42-662FC86320CE}" presName="sibTrans" presStyleLbl="sibTrans2D1" presStyleIdx="2" presStyleCnt="3"/>
      <dgm:spPr/>
    </dgm:pt>
    <dgm:pt modelId="{E693C14B-5F0F-4915-82D3-B8F53D53B3D3}" type="pres">
      <dgm:prSet presAssocID="{97D22CD7-0EBA-47E2-8A42-662FC86320CE}" presName="connectorText" presStyleLbl="sibTrans2D1" presStyleIdx="2" presStyleCnt="3"/>
      <dgm:spPr/>
    </dgm:pt>
    <dgm:pt modelId="{0DDBEAB5-DF19-4971-9D7C-2E0023FA32B3}" type="pres">
      <dgm:prSet presAssocID="{7F7E8AA4-7713-4039-B27C-9DC513FBBF4B}" presName="node" presStyleLbl="node1" presStyleIdx="3" presStyleCnt="4" custScaleX="152511">
        <dgm:presLayoutVars>
          <dgm:bulletEnabled val="1"/>
        </dgm:presLayoutVars>
      </dgm:prSet>
      <dgm:spPr/>
    </dgm:pt>
  </dgm:ptLst>
  <dgm:cxnLst>
    <dgm:cxn modelId="{19FD0A07-6805-4937-AD7A-D885C862C1CA}" type="presOf" srcId="{97D22CD7-0EBA-47E2-8A42-662FC86320CE}" destId="{E693C14B-5F0F-4915-82D3-B8F53D53B3D3}" srcOrd="1" destOrd="0" presId="urn:microsoft.com/office/officeart/2005/8/layout/process1"/>
    <dgm:cxn modelId="{D2E7C215-7570-4554-B9C4-D7892E8341F7}" type="presOf" srcId="{97D22CD7-0EBA-47E2-8A42-662FC86320CE}" destId="{A53B82F5-F8A9-4D61-82AA-89E5AD240617}" srcOrd="0" destOrd="0" presId="urn:microsoft.com/office/officeart/2005/8/layout/process1"/>
    <dgm:cxn modelId="{CA276422-DEF3-4466-8252-D03EB96950EB}" type="presOf" srcId="{8E9057B4-83A7-41F2-8C44-94F589224B57}" destId="{CD9CBE67-A8BF-4EDB-988C-747B309DAE22}" srcOrd="1" destOrd="0" presId="urn:microsoft.com/office/officeart/2005/8/layout/process1"/>
    <dgm:cxn modelId="{5A9A4932-212D-4C94-A187-34A25F09369E}" srcId="{539E7F2C-0182-4580-B8E4-BF14BE3CB49B}" destId="{C1AA87EB-2848-4D94-B05D-FDCCA21A145A}" srcOrd="0" destOrd="0" parTransId="{8A2D9D3D-15A2-4C33-A906-6D1E5411ED1E}" sibTransId="{8E9057B4-83A7-41F2-8C44-94F589224B57}"/>
    <dgm:cxn modelId="{61BF6439-CEA2-4BC8-AAA3-A4C57702EFAE}" srcId="{539E7F2C-0182-4580-B8E4-BF14BE3CB49B}" destId="{7F7E8AA4-7713-4039-B27C-9DC513FBBF4B}" srcOrd="3" destOrd="0" parTransId="{CD63049C-D388-4A4B-8960-F2D63A9D0967}" sibTransId="{611B6A39-9DFA-44A1-B494-49EFBD08C377}"/>
    <dgm:cxn modelId="{C6332754-9CEF-408E-8B41-6378C10A18B4}" srcId="{539E7F2C-0182-4580-B8E4-BF14BE3CB49B}" destId="{7871CD11-C2F0-4CA0-A09E-1CD5F8600634}" srcOrd="1" destOrd="0" parTransId="{3E2F743C-2587-4C13-82B9-65FA7AE7AFBB}" sibTransId="{B6638858-8B15-408F-91DA-26A74404AD0F}"/>
    <dgm:cxn modelId="{545DF076-5630-4FBA-BB1F-1F507109B561}" type="presOf" srcId="{EC38B0BC-4A1D-4C91-838E-B8C2D38DD0B2}" destId="{D9A0AAB5-83B1-4C8F-B52C-ED9A85DB0DB0}" srcOrd="0" destOrd="0" presId="urn:microsoft.com/office/officeart/2005/8/layout/process1"/>
    <dgm:cxn modelId="{F0AA6183-8DA6-4AA7-A503-E6919DA33705}" type="presOf" srcId="{C1AA87EB-2848-4D94-B05D-FDCCA21A145A}" destId="{1E8E2C77-6224-43C1-A11D-3BC31BC66357}" srcOrd="0" destOrd="0" presId="urn:microsoft.com/office/officeart/2005/8/layout/process1"/>
    <dgm:cxn modelId="{15CBC494-26AB-4128-8EF7-8A9B5C509124}" type="presOf" srcId="{B6638858-8B15-408F-91DA-26A74404AD0F}" destId="{51378AC4-A5DA-44DC-A8AB-5085A4F9EAC2}" srcOrd="0" destOrd="0" presId="urn:microsoft.com/office/officeart/2005/8/layout/process1"/>
    <dgm:cxn modelId="{3A45B9A6-CA94-401F-8187-CB92DCC5AF06}" type="presOf" srcId="{7871CD11-C2F0-4CA0-A09E-1CD5F8600634}" destId="{49E28095-F627-4021-968F-3D7577714874}" srcOrd="0" destOrd="0" presId="urn:microsoft.com/office/officeart/2005/8/layout/process1"/>
    <dgm:cxn modelId="{FD67FDAA-4216-4C3D-BD60-51C8A834C10A}" type="presOf" srcId="{539E7F2C-0182-4580-B8E4-BF14BE3CB49B}" destId="{0BA2F0E9-92B3-4942-891F-C09D5DDBCAF4}" srcOrd="0" destOrd="0" presId="urn:microsoft.com/office/officeart/2005/8/layout/process1"/>
    <dgm:cxn modelId="{F2CA86AF-7302-4630-BCE0-F81733C441B2}" type="presOf" srcId="{8E9057B4-83A7-41F2-8C44-94F589224B57}" destId="{1CFC3F44-4302-4F2D-96FD-2AA00F6D29BC}" srcOrd="0" destOrd="0" presId="urn:microsoft.com/office/officeart/2005/8/layout/process1"/>
    <dgm:cxn modelId="{C4E704E1-19C1-4806-8191-1FAA642FDEAC}" srcId="{539E7F2C-0182-4580-B8E4-BF14BE3CB49B}" destId="{EC38B0BC-4A1D-4C91-838E-B8C2D38DD0B2}" srcOrd="2" destOrd="0" parTransId="{469DCBFF-3647-4414-85CE-402936FDA357}" sibTransId="{97D22CD7-0EBA-47E2-8A42-662FC86320CE}"/>
    <dgm:cxn modelId="{EBBA19E7-B86E-4B87-A1CE-8F48A396D357}" type="presOf" srcId="{7F7E8AA4-7713-4039-B27C-9DC513FBBF4B}" destId="{0DDBEAB5-DF19-4971-9D7C-2E0023FA32B3}" srcOrd="0" destOrd="0" presId="urn:microsoft.com/office/officeart/2005/8/layout/process1"/>
    <dgm:cxn modelId="{852791F1-F037-473B-8E8F-18847B6F4BBA}" type="presOf" srcId="{B6638858-8B15-408F-91DA-26A74404AD0F}" destId="{B46EAB88-29DA-45BD-83C6-1177F5C50936}" srcOrd="1" destOrd="0" presId="urn:microsoft.com/office/officeart/2005/8/layout/process1"/>
    <dgm:cxn modelId="{F8FA6AE4-5B2B-4E7E-B40E-B0C0980D3FAA}" type="presParOf" srcId="{0BA2F0E9-92B3-4942-891F-C09D5DDBCAF4}" destId="{1E8E2C77-6224-43C1-A11D-3BC31BC66357}" srcOrd="0" destOrd="0" presId="urn:microsoft.com/office/officeart/2005/8/layout/process1"/>
    <dgm:cxn modelId="{2131450A-3634-4F14-A352-DA7D52BB5207}" type="presParOf" srcId="{0BA2F0E9-92B3-4942-891F-C09D5DDBCAF4}" destId="{1CFC3F44-4302-4F2D-96FD-2AA00F6D29BC}" srcOrd="1" destOrd="0" presId="urn:microsoft.com/office/officeart/2005/8/layout/process1"/>
    <dgm:cxn modelId="{56775F27-38FF-4188-A6DE-7A0EDF887207}" type="presParOf" srcId="{1CFC3F44-4302-4F2D-96FD-2AA00F6D29BC}" destId="{CD9CBE67-A8BF-4EDB-988C-747B309DAE22}" srcOrd="0" destOrd="0" presId="urn:microsoft.com/office/officeart/2005/8/layout/process1"/>
    <dgm:cxn modelId="{0F7E4D70-2C64-4207-B2FB-0976F9D3751F}" type="presParOf" srcId="{0BA2F0E9-92B3-4942-891F-C09D5DDBCAF4}" destId="{49E28095-F627-4021-968F-3D7577714874}" srcOrd="2" destOrd="0" presId="urn:microsoft.com/office/officeart/2005/8/layout/process1"/>
    <dgm:cxn modelId="{8BC7D739-2A95-4121-A141-4D6F57A49995}" type="presParOf" srcId="{0BA2F0E9-92B3-4942-891F-C09D5DDBCAF4}" destId="{51378AC4-A5DA-44DC-A8AB-5085A4F9EAC2}" srcOrd="3" destOrd="0" presId="urn:microsoft.com/office/officeart/2005/8/layout/process1"/>
    <dgm:cxn modelId="{3E44348A-AFCF-4B4B-BCE7-1629688EF3A5}" type="presParOf" srcId="{51378AC4-A5DA-44DC-A8AB-5085A4F9EAC2}" destId="{B46EAB88-29DA-45BD-83C6-1177F5C50936}" srcOrd="0" destOrd="0" presId="urn:microsoft.com/office/officeart/2005/8/layout/process1"/>
    <dgm:cxn modelId="{D819E049-9BA5-4EDF-9556-712DEF27B70E}" type="presParOf" srcId="{0BA2F0E9-92B3-4942-891F-C09D5DDBCAF4}" destId="{D9A0AAB5-83B1-4C8F-B52C-ED9A85DB0DB0}" srcOrd="4" destOrd="0" presId="urn:microsoft.com/office/officeart/2005/8/layout/process1"/>
    <dgm:cxn modelId="{04320E17-FAD7-4538-B9F1-BD1FA5792E4F}" type="presParOf" srcId="{0BA2F0E9-92B3-4942-891F-C09D5DDBCAF4}" destId="{A53B82F5-F8A9-4D61-82AA-89E5AD240617}" srcOrd="5" destOrd="0" presId="urn:microsoft.com/office/officeart/2005/8/layout/process1"/>
    <dgm:cxn modelId="{5A5D4282-B1C1-4273-BBFB-3B63E9D6FC02}" type="presParOf" srcId="{A53B82F5-F8A9-4D61-82AA-89E5AD240617}" destId="{E693C14B-5F0F-4915-82D3-B8F53D53B3D3}" srcOrd="0" destOrd="0" presId="urn:microsoft.com/office/officeart/2005/8/layout/process1"/>
    <dgm:cxn modelId="{5FC153AC-4979-4EFA-86E0-342B5B84ECED}" type="presParOf" srcId="{0BA2F0E9-92B3-4942-891F-C09D5DDBCAF4}" destId="{0DDBEAB5-DF19-4971-9D7C-2E0023FA32B3}"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164AAD-A7CE-4D0B-B40A-E633B8635584}" type="doc">
      <dgm:prSet loTypeId="urn:microsoft.com/office/officeart/2005/8/layout/process1" loCatId="process" qsTypeId="urn:microsoft.com/office/officeart/2005/8/quickstyle/simple1" qsCatId="simple" csTypeId="urn:microsoft.com/office/officeart/2005/8/colors/accent1_2" csCatId="accent1" phldr="1"/>
      <dgm:spPr/>
    </dgm:pt>
    <dgm:pt modelId="{1A2AB7DD-A5D7-494F-9AE8-F09129E664FB}">
      <dgm:prSet phldrT="[Κείμενο]" custT="1"/>
      <dgm:spPr>
        <a:solidFill>
          <a:srgbClr val="A88000"/>
        </a:solidFill>
        <a:ln w="57150">
          <a:solidFill>
            <a:schemeClr val="accent2">
              <a:lumMod val="75000"/>
            </a:schemeClr>
          </a:solidFill>
        </a:ln>
      </dgm:spPr>
      <dgm:t>
        <a:bodyPr/>
        <a:lstStyle/>
        <a:p>
          <a:r>
            <a:rPr lang="el-GR" sz="2400" b="1" dirty="0">
              <a:latin typeface="Times New Roman" panose="02020603050405020304" pitchFamily="18" charset="0"/>
              <a:cs typeface="Times New Roman" panose="02020603050405020304" pitchFamily="18" charset="0"/>
            </a:rPr>
            <a:t>Είδος έρευνας </a:t>
          </a:r>
        </a:p>
      </dgm:t>
    </dgm:pt>
    <dgm:pt modelId="{ACDBF1AC-32DA-4DC5-8B72-700BD1DCF66C}" type="parTrans" cxnId="{D8930F42-7C69-4150-8F2D-C2D7689C33FE}">
      <dgm:prSet/>
      <dgm:spPr/>
      <dgm:t>
        <a:bodyPr/>
        <a:lstStyle/>
        <a:p>
          <a:endParaRPr lang="el-GR"/>
        </a:p>
      </dgm:t>
    </dgm:pt>
    <dgm:pt modelId="{6CD901FA-3D1C-453C-8963-09A95424C50C}" type="sibTrans" cxnId="{D8930F42-7C69-4150-8F2D-C2D7689C33FE}">
      <dgm:prSet/>
      <dgm:spPr>
        <a:solidFill>
          <a:schemeClr val="accent2">
            <a:lumMod val="75000"/>
          </a:schemeClr>
        </a:solidFill>
      </dgm:spPr>
      <dgm:t>
        <a:bodyPr/>
        <a:lstStyle/>
        <a:p>
          <a:endParaRPr lang="el-GR"/>
        </a:p>
      </dgm:t>
    </dgm:pt>
    <dgm:pt modelId="{23E469D0-C1D1-4C2F-9F0B-8BCD31478178}">
      <dgm:prSet phldrT="[Κείμενο]" custT="1"/>
      <dgm:spPr>
        <a:solidFill>
          <a:schemeClr val="bg2">
            <a:lumMod val="50000"/>
          </a:schemeClr>
        </a:solidFill>
      </dgm:spPr>
      <dgm:t>
        <a:bodyPr/>
        <a:lstStyle/>
        <a:p>
          <a:r>
            <a:rPr lang="el-GR" sz="2000" dirty="0">
              <a:latin typeface="Times New Roman" panose="02020603050405020304" pitchFamily="18" charset="0"/>
              <a:cs typeface="Times New Roman" panose="02020603050405020304" pitchFamily="18" charset="0"/>
            </a:rPr>
            <a:t>Ποιοτική έρευνα </a:t>
          </a:r>
        </a:p>
      </dgm:t>
    </dgm:pt>
    <dgm:pt modelId="{A9795BDD-5D0A-475D-9165-B68E303A8CE4}" type="parTrans" cxnId="{B2AA7779-1828-4972-9731-EA015839DE9D}">
      <dgm:prSet/>
      <dgm:spPr/>
      <dgm:t>
        <a:bodyPr/>
        <a:lstStyle/>
        <a:p>
          <a:endParaRPr lang="el-GR"/>
        </a:p>
      </dgm:t>
    </dgm:pt>
    <dgm:pt modelId="{5BC00BBC-0E73-4771-B1BD-0BB77BC45726}" type="sibTrans" cxnId="{B2AA7779-1828-4972-9731-EA015839DE9D}">
      <dgm:prSet/>
      <dgm:spPr>
        <a:solidFill>
          <a:schemeClr val="accent2">
            <a:lumMod val="75000"/>
          </a:schemeClr>
        </a:solidFill>
      </dgm:spPr>
      <dgm:t>
        <a:bodyPr/>
        <a:lstStyle/>
        <a:p>
          <a:endParaRPr lang="el-GR"/>
        </a:p>
      </dgm:t>
    </dgm:pt>
    <dgm:pt modelId="{883E65BD-EF58-414A-94E2-19DC27642D6E}">
      <dgm:prSet phldrT="[Κείμενο]" custT="1"/>
      <dgm:spPr>
        <a:solidFill>
          <a:schemeClr val="bg2">
            <a:lumMod val="50000"/>
          </a:schemeClr>
        </a:solidFill>
      </dgm:spPr>
      <dgm:t>
        <a:bodyPr/>
        <a:lstStyle/>
        <a:p>
          <a:r>
            <a:rPr lang="el-GR" sz="2000" dirty="0">
              <a:latin typeface="Times New Roman" panose="02020603050405020304" pitchFamily="18" charset="0"/>
              <a:cs typeface="Times New Roman" panose="02020603050405020304" pitchFamily="18" charset="0"/>
            </a:rPr>
            <a:t>Μελέτης περίπτωσης </a:t>
          </a:r>
        </a:p>
      </dgm:t>
    </dgm:pt>
    <dgm:pt modelId="{3BF2A380-E765-4793-80A7-33CD10A1BBDC}" type="parTrans" cxnId="{B8E040F6-DD9E-430A-9BAE-10D0D3836DCC}">
      <dgm:prSet/>
      <dgm:spPr/>
      <dgm:t>
        <a:bodyPr/>
        <a:lstStyle/>
        <a:p>
          <a:endParaRPr lang="el-GR"/>
        </a:p>
      </dgm:t>
    </dgm:pt>
    <dgm:pt modelId="{58DE1342-BBB0-488B-A01A-C322A8CABD98}" type="sibTrans" cxnId="{B8E040F6-DD9E-430A-9BAE-10D0D3836DCC}">
      <dgm:prSet/>
      <dgm:spPr/>
      <dgm:t>
        <a:bodyPr/>
        <a:lstStyle/>
        <a:p>
          <a:endParaRPr lang="el-GR"/>
        </a:p>
      </dgm:t>
    </dgm:pt>
    <dgm:pt modelId="{34A66F4A-4F2F-46FC-A6B7-E388503C1DCB}" type="pres">
      <dgm:prSet presAssocID="{05164AAD-A7CE-4D0B-B40A-E633B8635584}" presName="Name0" presStyleCnt="0">
        <dgm:presLayoutVars>
          <dgm:dir/>
          <dgm:resizeHandles val="exact"/>
        </dgm:presLayoutVars>
      </dgm:prSet>
      <dgm:spPr/>
    </dgm:pt>
    <dgm:pt modelId="{A4CF4F3B-FA68-4BB1-94AB-1767C1AD77EF}" type="pres">
      <dgm:prSet presAssocID="{1A2AB7DD-A5D7-494F-9AE8-F09129E664FB}" presName="node" presStyleLbl="node1" presStyleIdx="0" presStyleCnt="3" custScaleX="85079" custLinFactNeighborX="8070" custLinFactNeighborY="9011">
        <dgm:presLayoutVars>
          <dgm:bulletEnabled val="1"/>
        </dgm:presLayoutVars>
      </dgm:prSet>
      <dgm:spPr/>
    </dgm:pt>
    <dgm:pt modelId="{5B0AC382-3F93-4163-AA5A-CB89F238EF9B}" type="pres">
      <dgm:prSet presAssocID="{6CD901FA-3D1C-453C-8963-09A95424C50C}" presName="sibTrans" presStyleLbl="sibTrans2D1" presStyleIdx="0" presStyleCnt="2"/>
      <dgm:spPr/>
    </dgm:pt>
    <dgm:pt modelId="{52BFE608-1503-448F-B76A-4DCC0663CE1C}" type="pres">
      <dgm:prSet presAssocID="{6CD901FA-3D1C-453C-8963-09A95424C50C}" presName="connectorText" presStyleLbl="sibTrans2D1" presStyleIdx="0" presStyleCnt="2"/>
      <dgm:spPr/>
    </dgm:pt>
    <dgm:pt modelId="{164FA220-3E40-4B27-B75E-152AEDF10EB1}" type="pres">
      <dgm:prSet presAssocID="{23E469D0-C1D1-4C2F-9F0B-8BCD31478178}" presName="node" presStyleLbl="node1" presStyleIdx="1" presStyleCnt="3" custScaleX="116906" custLinFactNeighborX="-8254" custLinFactNeighborY="976">
        <dgm:presLayoutVars>
          <dgm:bulletEnabled val="1"/>
        </dgm:presLayoutVars>
      </dgm:prSet>
      <dgm:spPr/>
    </dgm:pt>
    <dgm:pt modelId="{6279DF28-AABA-417B-A1EA-2CB7A4D66644}" type="pres">
      <dgm:prSet presAssocID="{5BC00BBC-0E73-4771-B1BD-0BB77BC45726}" presName="sibTrans" presStyleLbl="sibTrans2D1" presStyleIdx="1" presStyleCnt="2"/>
      <dgm:spPr/>
    </dgm:pt>
    <dgm:pt modelId="{DFA8C3F1-5664-408C-BAC3-69325BF8B1E1}" type="pres">
      <dgm:prSet presAssocID="{5BC00BBC-0E73-4771-B1BD-0BB77BC45726}" presName="connectorText" presStyleLbl="sibTrans2D1" presStyleIdx="1" presStyleCnt="2"/>
      <dgm:spPr/>
    </dgm:pt>
    <dgm:pt modelId="{F18B8758-15DE-4D20-8415-10DC15FCA4D5}" type="pres">
      <dgm:prSet presAssocID="{883E65BD-EF58-414A-94E2-19DC27642D6E}" presName="node" presStyleLbl="node1" presStyleIdx="2" presStyleCnt="3">
        <dgm:presLayoutVars>
          <dgm:bulletEnabled val="1"/>
        </dgm:presLayoutVars>
      </dgm:prSet>
      <dgm:spPr/>
    </dgm:pt>
  </dgm:ptLst>
  <dgm:cxnLst>
    <dgm:cxn modelId="{514E8512-A4C3-49FA-B94D-C55E897ED12A}" type="presOf" srcId="{883E65BD-EF58-414A-94E2-19DC27642D6E}" destId="{F18B8758-15DE-4D20-8415-10DC15FCA4D5}" srcOrd="0" destOrd="0" presId="urn:microsoft.com/office/officeart/2005/8/layout/process1"/>
    <dgm:cxn modelId="{C7230415-1DBF-44FA-9E9D-DD91DD67C888}" type="presOf" srcId="{5BC00BBC-0E73-4771-B1BD-0BB77BC45726}" destId="{DFA8C3F1-5664-408C-BAC3-69325BF8B1E1}" srcOrd="1" destOrd="0" presId="urn:microsoft.com/office/officeart/2005/8/layout/process1"/>
    <dgm:cxn modelId="{C12F1E2B-36C7-4FA3-A137-726EA45C7DFB}" type="presOf" srcId="{5BC00BBC-0E73-4771-B1BD-0BB77BC45726}" destId="{6279DF28-AABA-417B-A1EA-2CB7A4D66644}" srcOrd="0" destOrd="0" presId="urn:microsoft.com/office/officeart/2005/8/layout/process1"/>
    <dgm:cxn modelId="{6823222D-F54A-49B9-B896-083F240BC4EE}" type="presOf" srcId="{6CD901FA-3D1C-453C-8963-09A95424C50C}" destId="{52BFE608-1503-448F-B76A-4DCC0663CE1C}" srcOrd="1" destOrd="0" presId="urn:microsoft.com/office/officeart/2005/8/layout/process1"/>
    <dgm:cxn modelId="{D8930F42-7C69-4150-8F2D-C2D7689C33FE}" srcId="{05164AAD-A7CE-4D0B-B40A-E633B8635584}" destId="{1A2AB7DD-A5D7-494F-9AE8-F09129E664FB}" srcOrd="0" destOrd="0" parTransId="{ACDBF1AC-32DA-4DC5-8B72-700BD1DCF66C}" sibTransId="{6CD901FA-3D1C-453C-8963-09A95424C50C}"/>
    <dgm:cxn modelId="{B2AA7779-1828-4972-9731-EA015839DE9D}" srcId="{05164AAD-A7CE-4D0B-B40A-E633B8635584}" destId="{23E469D0-C1D1-4C2F-9F0B-8BCD31478178}" srcOrd="1" destOrd="0" parTransId="{A9795BDD-5D0A-475D-9165-B68E303A8CE4}" sibTransId="{5BC00BBC-0E73-4771-B1BD-0BB77BC45726}"/>
    <dgm:cxn modelId="{456538CF-CDDC-47BF-A42F-A58CE91B07FF}" type="presOf" srcId="{6CD901FA-3D1C-453C-8963-09A95424C50C}" destId="{5B0AC382-3F93-4163-AA5A-CB89F238EF9B}" srcOrd="0" destOrd="0" presId="urn:microsoft.com/office/officeart/2005/8/layout/process1"/>
    <dgm:cxn modelId="{3EBBE9D0-FC0F-4563-93BF-E11F807A1509}" type="presOf" srcId="{1A2AB7DD-A5D7-494F-9AE8-F09129E664FB}" destId="{A4CF4F3B-FA68-4BB1-94AB-1767C1AD77EF}" srcOrd="0" destOrd="0" presId="urn:microsoft.com/office/officeart/2005/8/layout/process1"/>
    <dgm:cxn modelId="{F34C68D8-9320-4FFA-A3B1-BF4CA2B87D17}" type="presOf" srcId="{23E469D0-C1D1-4C2F-9F0B-8BCD31478178}" destId="{164FA220-3E40-4B27-B75E-152AEDF10EB1}" srcOrd="0" destOrd="0" presId="urn:microsoft.com/office/officeart/2005/8/layout/process1"/>
    <dgm:cxn modelId="{B8E040F6-DD9E-430A-9BAE-10D0D3836DCC}" srcId="{05164AAD-A7CE-4D0B-B40A-E633B8635584}" destId="{883E65BD-EF58-414A-94E2-19DC27642D6E}" srcOrd="2" destOrd="0" parTransId="{3BF2A380-E765-4793-80A7-33CD10A1BBDC}" sibTransId="{58DE1342-BBB0-488B-A01A-C322A8CABD98}"/>
    <dgm:cxn modelId="{E81DAAF7-39D7-4D0F-B44C-E162EBA8F419}" type="presOf" srcId="{05164AAD-A7CE-4D0B-B40A-E633B8635584}" destId="{34A66F4A-4F2F-46FC-A6B7-E388503C1DCB}" srcOrd="0" destOrd="0" presId="urn:microsoft.com/office/officeart/2005/8/layout/process1"/>
    <dgm:cxn modelId="{89A486E7-E3B7-4F74-ABF4-3461BD6F0D35}" type="presParOf" srcId="{34A66F4A-4F2F-46FC-A6B7-E388503C1DCB}" destId="{A4CF4F3B-FA68-4BB1-94AB-1767C1AD77EF}" srcOrd="0" destOrd="0" presId="urn:microsoft.com/office/officeart/2005/8/layout/process1"/>
    <dgm:cxn modelId="{6A7357A4-7D78-4E94-B899-E573E3C95834}" type="presParOf" srcId="{34A66F4A-4F2F-46FC-A6B7-E388503C1DCB}" destId="{5B0AC382-3F93-4163-AA5A-CB89F238EF9B}" srcOrd="1" destOrd="0" presId="urn:microsoft.com/office/officeart/2005/8/layout/process1"/>
    <dgm:cxn modelId="{9D8A184E-F637-483D-884F-374EA38446EC}" type="presParOf" srcId="{5B0AC382-3F93-4163-AA5A-CB89F238EF9B}" destId="{52BFE608-1503-448F-B76A-4DCC0663CE1C}" srcOrd="0" destOrd="0" presId="urn:microsoft.com/office/officeart/2005/8/layout/process1"/>
    <dgm:cxn modelId="{A107271E-87F1-4FFB-B08F-D58AC5102005}" type="presParOf" srcId="{34A66F4A-4F2F-46FC-A6B7-E388503C1DCB}" destId="{164FA220-3E40-4B27-B75E-152AEDF10EB1}" srcOrd="2" destOrd="0" presId="urn:microsoft.com/office/officeart/2005/8/layout/process1"/>
    <dgm:cxn modelId="{FD6C6BFC-053E-4F7A-82C5-86292AB8E966}" type="presParOf" srcId="{34A66F4A-4F2F-46FC-A6B7-E388503C1DCB}" destId="{6279DF28-AABA-417B-A1EA-2CB7A4D66644}" srcOrd="3" destOrd="0" presId="urn:microsoft.com/office/officeart/2005/8/layout/process1"/>
    <dgm:cxn modelId="{FFDFA639-664B-404E-95EC-507DD438CA20}" type="presParOf" srcId="{6279DF28-AABA-417B-A1EA-2CB7A4D66644}" destId="{DFA8C3F1-5664-408C-BAC3-69325BF8B1E1}" srcOrd="0" destOrd="0" presId="urn:microsoft.com/office/officeart/2005/8/layout/process1"/>
    <dgm:cxn modelId="{EE04D8B5-2074-4EEE-B4A8-2EA654812765}" type="presParOf" srcId="{34A66F4A-4F2F-46FC-A6B7-E388503C1DCB}" destId="{F18B8758-15DE-4D20-8415-10DC15FCA4D5}"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DA35F9-B7FC-424D-B263-BD221ACF09D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l-GR"/>
        </a:p>
      </dgm:t>
    </dgm:pt>
    <dgm:pt modelId="{AFEC30D1-AE70-47E6-958C-C5960E873A99}">
      <dgm:prSet phldrT="[Κείμενο]" custT="1"/>
      <dgm:spPr>
        <a:solidFill>
          <a:schemeClr val="accent4">
            <a:lumMod val="75000"/>
          </a:schemeClr>
        </a:solidFill>
      </dgm:spPr>
      <dgm:t>
        <a:bodyPr/>
        <a:lstStyle/>
        <a:p>
          <a:r>
            <a:rPr lang="el-GR" sz="2400" dirty="0">
              <a:latin typeface="Times New Roman" panose="02020603050405020304" pitchFamily="18" charset="0"/>
              <a:cs typeface="Times New Roman" panose="02020603050405020304" pitchFamily="18" charset="0"/>
            </a:rPr>
            <a:t>Σκοπός</a:t>
          </a:r>
        </a:p>
      </dgm:t>
    </dgm:pt>
    <dgm:pt modelId="{B11F6A95-64BB-457C-881E-23E77AC7EC9D}" type="parTrans" cxnId="{B7C2BDFF-F2E0-43B6-8FD4-0D278C156B9E}">
      <dgm:prSet/>
      <dgm:spPr/>
      <dgm:t>
        <a:bodyPr/>
        <a:lstStyle/>
        <a:p>
          <a:endParaRPr lang="el-GR"/>
        </a:p>
      </dgm:t>
    </dgm:pt>
    <dgm:pt modelId="{2AB98C36-5E9D-407E-8B55-EBA2F2BC4606}" type="sibTrans" cxnId="{B7C2BDFF-F2E0-43B6-8FD4-0D278C156B9E}">
      <dgm:prSet/>
      <dgm:spPr/>
      <dgm:t>
        <a:bodyPr/>
        <a:lstStyle/>
        <a:p>
          <a:endParaRPr lang="el-GR"/>
        </a:p>
      </dgm:t>
    </dgm:pt>
    <dgm:pt modelId="{3528DB9A-E232-434C-9072-D98DE4798C49}">
      <dgm:prSet phldrT="[Κείμενο]" custT="1"/>
      <dgm:spPr/>
      <dgm:t>
        <a:bodyPr/>
        <a:lstStyle/>
        <a:p>
          <a:r>
            <a:rPr lang="el-GR" sz="2400" dirty="0">
              <a:latin typeface="Times New Roman" panose="02020603050405020304" pitchFamily="18" charset="0"/>
              <a:cs typeface="Times New Roman" panose="02020603050405020304" pitchFamily="18" charset="0"/>
            </a:rPr>
            <a:t>Να λειτουργήσει ως χάρτης διαδικασιών και ενεργειών που θα κάνει ο μαθητής. </a:t>
          </a:r>
          <a:endParaRPr lang="el-GR" sz="2400" dirty="0"/>
        </a:p>
      </dgm:t>
    </dgm:pt>
    <dgm:pt modelId="{796F4185-22A8-49FA-865D-045271D315CE}" type="parTrans" cxnId="{FBC386C8-0AEB-4E9B-8C15-64901A77B777}">
      <dgm:prSet/>
      <dgm:spPr/>
      <dgm:t>
        <a:bodyPr/>
        <a:lstStyle/>
        <a:p>
          <a:endParaRPr lang="el-GR"/>
        </a:p>
      </dgm:t>
    </dgm:pt>
    <dgm:pt modelId="{68631FEF-3515-4A4F-967F-E226F5DCFBAD}" type="sibTrans" cxnId="{FBC386C8-0AEB-4E9B-8C15-64901A77B777}">
      <dgm:prSet/>
      <dgm:spPr/>
      <dgm:t>
        <a:bodyPr/>
        <a:lstStyle/>
        <a:p>
          <a:endParaRPr lang="el-GR"/>
        </a:p>
      </dgm:t>
    </dgm:pt>
    <dgm:pt modelId="{0E2A77D3-B38D-4B53-87CB-AE66CF38F342}">
      <dgm:prSet phldrT="[Κείμενο]" custT="1"/>
      <dgm:spPr>
        <a:solidFill>
          <a:schemeClr val="accent4">
            <a:lumMod val="75000"/>
          </a:schemeClr>
        </a:solidFill>
      </dgm:spPr>
      <dgm:t>
        <a:bodyPr/>
        <a:lstStyle/>
        <a:p>
          <a:r>
            <a:rPr lang="el-GR" sz="2400" dirty="0">
              <a:latin typeface="Times New Roman" panose="02020603050405020304" pitchFamily="18" charset="0"/>
              <a:cs typeface="Times New Roman" panose="02020603050405020304" pitchFamily="18" charset="0"/>
            </a:rPr>
            <a:t>Στόχος</a:t>
          </a:r>
        </a:p>
      </dgm:t>
    </dgm:pt>
    <dgm:pt modelId="{C5AAF3C7-0696-478D-8675-86E8C1C8EE13}" type="parTrans" cxnId="{B6681AC9-B1B2-4898-B5C1-524EA0AC2EC4}">
      <dgm:prSet/>
      <dgm:spPr/>
      <dgm:t>
        <a:bodyPr/>
        <a:lstStyle/>
        <a:p>
          <a:endParaRPr lang="el-GR"/>
        </a:p>
      </dgm:t>
    </dgm:pt>
    <dgm:pt modelId="{6A6E2FB4-2119-494A-9FAC-98822F104649}" type="sibTrans" cxnId="{B6681AC9-B1B2-4898-B5C1-524EA0AC2EC4}">
      <dgm:prSet/>
      <dgm:spPr/>
      <dgm:t>
        <a:bodyPr/>
        <a:lstStyle/>
        <a:p>
          <a:endParaRPr lang="el-GR"/>
        </a:p>
      </dgm:t>
    </dgm:pt>
    <dgm:pt modelId="{DDA8CBF6-6FA9-4A62-AEE5-25537323F2A5}">
      <dgm:prSet phldrT="[Κείμενο]" custT="1"/>
      <dgm:spPr/>
      <dgm:t>
        <a:bodyPr/>
        <a:lstStyle/>
        <a:p>
          <a:r>
            <a:rPr lang="el-GR" sz="2400" dirty="0">
              <a:latin typeface="Times New Roman" panose="02020603050405020304" pitchFamily="18" charset="0"/>
              <a:cs typeface="Times New Roman" panose="02020603050405020304" pitchFamily="18" charset="0"/>
            </a:rPr>
            <a:t>Δημιουργία νέας γνώσης.</a:t>
          </a:r>
        </a:p>
      </dgm:t>
    </dgm:pt>
    <dgm:pt modelId="{7E97756D-C3BC-4249-BD58-2AD15BBA3F6F}" type="parTrans" cxnId="{D53028E6-3F4C-4EB4-80F9-8808D55714EE}">
      <dgm:prSet/>
      <dgm:spPr/>
      <dgm:t>
        <a:bodyPr/>
        <a:lstStyle/>
        <a:p>
          <a:endParaRPr lang="el-GR"/>
        </a:p>
      </dgm:t>
    </dgm:pt>
    <dgm:pt modelId="{F916FA58-7D66-432E-BA09-A3F986F4C8C0}" type="sibTrans" cxnId="{D53028E6-3F4C-4EB4-80F9-8808D55714EE}">
      <dgm:prSet/>
      <dgm:spPr/>
      <dgm:t>
        <a:bodyPr/>
        <a:lstStyle/>
        <a:p>
          <a:endParaRPr lang="el-GR"/>
        </a:p>
      </dgm:t>
    </dgm:pt>
    <dgm:pt modelId="{DE2D1851-B94A-4D97-9FD6-5404AB8E2905}">
      <dgm:prSet phldrT="[Κείμενο]" custT="1"/>
      <dgm:spPr/>
      <dgm:t>
        <a:bodyPr/>
        <a:lstStyle/>
        <a:p>
          <a:r>
            <a:rPr lang="el-GR" sz="2400" dirty="0">
              <a:latin typeface="Times New Roman" panose="02020603050405020304" pitchFamily="18" charset="0"/>
              <a:cs typeface="Times New Roman" panose="02020603050405020304" pitchFamily="18" charset="0"/>
            </a:rPr>
            <a:t>Να αποτελέσει γέφυρα ανάμεσα στην θεωρία και στην πράξη.</a:t>
          </a:r>
        </a:p>
      </dgm:t>
    </dgm:pt>
    <dgm:pt modelId="{546ECA39-2D43-43E4-B9A4-1D1124BBCAC3}" type="parTrans" cxnId="{32576840-3937-4A45-A069-1098383606FE}">
      <dgm:prSet/>
      <dgm:spPr/>
      <dgm:t>
        <a:bodyPr/>
        <a:lstStyle/>
        <a:p>
          <a:endParaRPr lang="el-GR"/>
        </a:p>
      </dgm:t>
    </dgm:pt>
    <dgm:pt modelId="{B03B433C-5A35-410C-81BA-C4ED4A6D6156}" type="sibTrans" cxnId="{32576840-3937-4A45-A069-1098383606FE}">
      <dgm:prSet/>
      <dgm:spPr/>
      <dgm:t>
        <a:bodyPr/>
        <a:lstStyle/>
        <a:p>
          <a:endParaRPr lang="el-GR"/>
        </a:p>
      </dgm:t>
    </dgm:pt>
    <dgm:pt modelId="{F2D9EAA0-E870-4DD3-BBD3-9A97423B8B82}" type="pres">
      <dgm:prSet presAssocID="{D4DA35F9-B7FC-424D-B263-BD221ACF09D3}" presName="rootnode" presStyleCnt="0">
        <dgm:presLayoutVars>
          <dgm:chMax/>
          <dgm:chPref/>
          <dgm:dir/>
          <dgm:animLvl val="lvl"/>
        </dgm:presLayoutVars>
      </dgm:prSet>
      <dgm:spPr/>
    </dgm:pt>
    <dgm:pt modelId="{7F5CB142-E9D7-46EB-B6A7-4AC95C748BD0}" type="pres">
      <dgm:prSet presAssocID="{AFEC30D1-AE70-47E6-958C-C5960E873A99}" presName="composite" presStyleCnt="0"/>
      <dgm:spPr/>
    </dgm:pt>
    <dgm:pt modelId="{FCC14EB2-B22A-485C-A00E-34A660DB9BA0}" type="pres">
      <dgm:prSet presAssocID="{AFEC30D1-AE70-47E6-958C-C5960E873A99}" presName="bentUpArrow1" presStyleLbl="alignImgPlace1" presStyleIdx="0" presStyleCnt="1" custScaleX="38409" custScaleY="39439" custLinFactNeighborX="1231" custLinFactNeighborY="-81001"/>
      <dgm:spPr>
        <a:solidFill>
          <a:srgbClr val="931B1B"/>
        </a:solidFill>
      </dgm:spPr>
    </dgm:pt>
    <dgm:pt modelId="{B1D7C721-B92D-4F3D-9A24-F72FE26566F5}" type="pres">
      <dgm:prSet presAssocID="{AFEC30D1-AE70-47E6-958C-C5960E873A99}" presName="ParentText" presStyleLbl="node1" presStyleIdx="0" presStyleCnt="2" custScaleX="72898" custScaleY="48653" custLinFactNeighborX="-3444" custLinFactNeighborY="-25463">
        <dgm:presLayoutVars>
          <dgm:chMax val="1"/>
          <dgm:chPref val="1"/>
          <dgm:bulletEnabled val="1"/>
        </dgm:presLayoutVars>
      </dgm:prSet>
      <dgm:spPr/>
    </dgm:pt>
    <dgm:pt modelId="{1C8B0330-3FE9-40B8-B142-40493228C9D5}" type="pres">
      <dgm:prSet presAssocID="{AFEC30D1-AE70-47E6-958C-C5960E873A99}" presName="ChildText" presStyleLbl="revTx" presStyleIdx="0" presStyleCnt="2" custScaleX="288085" custScaleY="73145" custLinFactNeighborX="99661" custLinFactNeighborY="-31039">
        <dgm:presLayoutVars>
          <dgm:chMax val="0"/>
          <dgm:chPref val="0"/>
          <dgm:bulletEnabled val="1"/>
        </dgm:presLayoutVars>
      </dgm:prSet>
      <dgm:spPr/>
    </dgm:pt>
    <dgm:pt modelId="{C3A164AE-1586-44E3-8970-E3EFC13C2462}" type="pres">
      <dgm:prSet presAssocID="{2AB98C36-5E9D-407E-8B55-EBA2F2BC4606}" presName="sibTrans" presStyleCnt="0"/>
      <dgm:spPr/>
    </dgm:pt>
    <dgm:pt modelId="{37630FC7-3CA0-4918-BF06-DAABA095EF62}" type="pres">
      <dgm:prSet presAssocID="{0E2A77D3-B38D-4B53-87CB-AE66CF38F342}" presName="composite" presStyleCnt="0"/>
      <dgm:spPr/>
    </dgm:pt>
    <dgm:pt modelId="{0F6757F3-1D2C-4AAB-8381-8F670EE03330}" type="pres">
      <dgm:prSet presAssocID="{0E2A77D3-B38D-4B53-87CB-AE66CF38F342}" presName="ParentText" presStyleLbl="node1" presStyleIdx="1" presStyleCnt="2" custScaleX="73878" custScaleY="46462" custLinFactNeighborX="-61370" custLinFactNeighborY="-27977">
        <dgm:presLayoutVars>
          <dgm:chMax val="1"/>
          <dgm:chPref val="1"/>
          <dgm:bulletEnabled val="1"/>
        </dgm:presLayoutVars>
      </dgm:prSet>
      <dgm:spPr/>
    </dgm:pt>
    <dgm:pt modelId="{3123CE87-8CBC-47CE-B7C4-F79E2F26A3BA}" type="pres">
      <dgm:prSet presAssocID="{0E2A77D3-B38D-4B53-87CB-AE66CF38F342}" presName="FinalChildText" presStyleLbl="revTx" presStyleIdx="1" presStyleCnt="2" custScaleX="219249" custScaleY="106004" custLinFactNeighborX="-28633" custLinFactNeighborY="-18858">
        <dgm:presLayoutVars>
          <dgm:chMax val="0"/>
          <dgm:chPref val="0"/>
          <dgm:bulletEnabled val="1"/>
        </dgm:presLayoutVars>
      </dgm:prSet>
      <dgm:spPr/>
    </dgm:pt>
  </dgm:ptLst>
  <dgm:cxnLst>
    <dgm:cxn modelId="{E4AA781C-B85C-408E-9DDE-D73B5007A71D}" type="presOf" srcId="{AFEC30D1-AE70-47E6-958C-C5960E873A99}" destId="{B1D7C721-B92D-4F3D-9A24-F72FE26566F5}" srcOrd="0" destOrd="0" presId="urn:microsoft.com/office/officeart/2005/8/layout/StepDownProcess"/>
    <dgm:cxn modelId="{32D77A3A-608D-4006-BB4A-B0589274D4E6}" type="presOf" srcId="{0E2A77D3-B38D-4B53-87CB-AE66CF38F342}" destId="{0F6757F3-1D2C-4AAB-8381-8F670EE03330}" srcOrd="0" destOrd="0" presId="urn:microsoft.com/office/officeart/2005/8/layout/StepDownProcess"/>
    <dgm:cxn modelId="{32576840-3937-4A45-A069-1098383606FE}" srcId="{0E2A77D3-B38D-4B53-87CB-AE66CF38F342}" destId="{DE2D1851-B94A-4D97-9FD6-5404AB8E2905}" srcOrd="1" destOrd="0" parTransId="{546ECA39-2D43-43E4-B9A4-1D1124BBCAC3}" sibTransId="{B03B433C-5A35-410C-81BA-C4ED4A6D6156}"/>
    <dgm:cxn modelId="{A2A5558B-317A-4922-9C80-6A5FFCC92781}" type="presOf" srcId="{DE2D1851-B94A-4D97-9FD6-5404AB8E2905}" destId="{3123CE87-8CBC-47CE-B7C4-F79E2F26A3BA}" srcOrd="0" destOrd="1" presId="urn:microsoft.com/office/officeart/2005/8/layout/StepDownProcess"/>
    <dgm:cxn modelId="{447C1F8F-A689-4060-8D78-E99D84131AB7}" type="presOf" srcId="{DDA8CBF6-6FA9-4A62-AEE5-25537323F2A5}" destId="{3123CE87-8CBC-47CE-B7C4-F79E2F26A3BA}" srcOrd="0" destOrd="0" presId="urn:microsoft.com/office/officeart/2005/8/layout/StepDownProcess"/>
    <dgm:cxn modelId="{F599A0A7-7010-46D6-8949-F0E81F6A63C5}" type="presOf" srcId="{D4DA35F9-B7FC-424D-B263-BD221ACF09D3}" destId="{F2D9EAA0-E870-4DD3-BBD3-9A97423B8B82}" srcOrd="0" destOrd="0" presId="urn:microsoft.com/office/officeart/2005/8/layout/StepDownProcess"/>
    <dgm:cxn modelId="{FBC386C8-0AEB-4E9B-8C15-64901A77B777}" srcId="{AFEC30D1-AE70-47E6-958C-C5960E873A99}" destId="{3528DB9A-E232-434C-9072-D98DE4798C49}" srcOrd="0" destOrd="0" parTransId="{796F4185-22A8-49FA-865D-045271D315CE}" sibTransId="{68631FEF-3515-4A4F-967F-E226F5DCFBAD}"/>
    <dgm:cxn modelId="{B6681AC9-B1B2-4898-B5C1-524EA0AC2EC4}" srcId="{D4DA35F9-B7FC-424D-B263-BD221ACF09D3}" destId="{0E2A77D3-B38D-4B53-87CB-AE66CF38F342}" srcOrd="1" destOrd="0" parTransId="{C5AAF3C7-0696-478D-8675-86E8C1C8EE13}" sibTransId="{6A6E2FB4-2119-494A-9FAC-98822F104649}"/>
    <dgm:cxn modelId="{D61D31C9-0459-4888-9D5E-B2F6B0C298FE}" type="presOf" srcId="{3528DB9A-E232-434C-9072-D98DE4798C49}" destId="{1C8B0330-3FE9-40B8-B142-40493228C9D5}" srcOrd="0" destOrd="0" presId="urn:microsoft.com/office/officeart/2005/8/layout/StepDownProcess"/>
    <dgm:cxn modelId="{D53028E6-3F4C-4EB4-80F9-8808D55714EE}" srcId="{0E2A77D3-B38D-4B53-87CB-AE66CF38F342}" destId="{DDA8CBF6-6FA9-4A62-AEE5-25537323F2A5}" srcOrd="0" destOrd="0" parTransId="{7E97756D-C3BC-4249-BD58-2AD15BBA3F6F}" sibTransId="{F916FA58-7D66-432E-BA09-A3F986F4C8C0}"/>
    <dgm:cxn modelId="{B7C2BDFF-F2E0-43B6-8FD4-0D278C156B9E}" srcId="{D4DA35F9-B7FC-424D-B263-BD221ACF09D3}" destId="{AFEC30D1-AE70-47E6-958C-C5960E873A99}" srcOrd="0" destOrd="0" parTransId="{B11F6A95-64BB-457C-881E-23E77AC7EC9D}" sibTransId="{2AB98C36-5E9D-407E-8B55-EBA2F2BC4606}"/>
    <dgm:cxn modelId="{887D0462-2044-4DE8-8A06-189C6E2F6C11}" type="presParOf" srcId="{F2D9EAA0-E870-4DD3-BBD3-9A97423B8B82}" destId="{7F5CB142-E9D7-46EB-B6A7-4AC95C748BD0}" srcOrd="0" destOrd="0" presId="urn:microsoft.com/office/officeart/2005/8/layout/StepDownProcess"/>
    <dgm:cxn modelId="{EAFEE835-8ACA-46DF-B000-4A8E685BF71E}" type="presParOf" srcId="{7F5CB142-E9D7-46EB-B6A7-4AC95C748BD0}" destId="{FCC14EB2-B22A-485C-A00E-34A660DB9BA0}" srcOrd="0" destOrd="0" presId="urn:microsoft.com/office/officeart/2005/8/layout/StepDownProcess"/>
    <dgm:cxn modelId="{094CA262-CC42-4666-8BF9-72E5E81C1311}" type="presParOf" srcId="{7F5CB142-E9D7-46EB-B6A7-4AC95C748BD0}" destId="{B1D7C721-B92D-4F3D-9A24-F72FE26566F5}" srcOrd="1" destOrd="0" presId="urn:microsoft.com/office/officeart/2005/8/layout/StepDownProcess"/>
    <dgm:cxn modelId="{FAE2E459-A02F-491F-AC5A-384712A18165}" type="presParOf" srcId="{7F5CB142-E9D7-46EB-B6A7-4AC95C748BD0}" destId="{1C8B0330-3FE9-40B8-B142-40493228C9D5}" srcOrd="2" destOrd="0" presId="urn:microsoft.com/office/officeart/2005/8/layout/StepDownProcess"/>
    <dgm:cxn modelId="{D3F4E7F3-39CA-4B2B-BEA8-FDA3A942E4E5}" type="presParOf" srcId="{F2D9EAA0-E870-4DD3-BBD3-9A97423B8B82}" destId="{C3A164AE-1586-44E3-8970-E3EFC13C2462}" srcOrd="1" destOrd="0" presId="urn:microsoft.com/office/officeart/2005/8/layout/StepDownProcess"/>
    <dgm:cxn modelId="{437E9C8D-CDDC-47CD-85B2-41D569BA9848}" type="presParOf" srcId="{F2D9EAA0-E870-4DD3-BBD3-9A97423B8B82}" destId="{37630FC7-3CA0-4918-BF06-DAABA095EF62}" srcOrd="2" destOrd="0" presId="urn:microsoft.com/office/officeart/2005/8/layout/StepDownProcess"/>
    <dgm:cxn modelId="{57F35FBA-A64E-4D59-B60D-211A3D9BAE16}" type="presParOf" srcId="{37630FC7-3CA0-4918-BF06-DAABA095EF62}" destId="{0F6757F3-1D2C-4AAB-8381-8F670EE03330}" srcOrd="0" destOrd="0" presId="urn:microsoft.com/office/officeart/2005/8/layout/StepDownProcess"/>
    <dgm:cxn modelId="{BD6CB8C3-E368-44B4-A947-A52A82B85FC5}" type="presParOf" srcId="{37630FC7-3CA0-4918-BF06-DAABA095EF62}" destId="{3123CE87-8CBC-47CE-B7C4-F79E2F26A3B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DABEF0-B14C-4B4F-9AE0-C6848491DD41}"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l-GR"/>
        </a:p>
      </dgm:t>
    </dgm:pt>
    <dgm:pt modelId="{6D126929-0392-4BE8-91D7-6E5E83304607}">
      <dgm:prSet phldrT="[Κείμενο]" custT="1"/>
      <dgm:spPr/>
      <dgm:t>
        <a:bodyPr/>
        <a:lstStyle/>
        <a:p>
          <a:r>
            <a:rPr lang="el-GR" sz="2400" dirty="0">
              <a:latin typeface="Times New Roman" panose="02020603050405020304" pitchFamily="18" charset="0"/>
              <a:cs typeface="Times New Roman" panose="02020603050405020304" pitchFamily="18" charset="0"/>
            </a:rPr>
            <a:t>Το κείμενο αποτελεί τον κύριο κορμό του διδακτικού υλικού.</a:t>
          </a:r>
        </a:p>
      </dgm:t>
    </dgm:pt>
    <dgm:pt modelId="{0C3384DD-8886-4C86-93B6-3A379A1143DC}" type="parTrans" cxnId="{0289F579-18C7-49CC-ADDC-EFBE74D5B483}">
      <dgm:prSet/>
      <dgm:spPr/>
      <dgm:t>
        <a:bodyPr/>
        <a:lstStyle/>
        <a:p>
          <a:endParaRPr lang="el-GR"/>
        </a:p>
      </dgm:t>
    </dgm:pt>
    <dgm:pt modelId="{96F91B6C-31B7-4D0B-9090-51431136A5EE}" type="sibTrans" cxnId="{0289F579-18C7-49CC-ADDC-EFBE74D5B483}">
      <dgm:prSet/>
      <dgm:spPr/>
      <dgm:t>
        <a:bodyPr/>
        <a:lstStyle/>
        <a:p>
          <a:endParaRPr lang="el-GR"/>
        </a:p>
      </dgm:t>
    </dgm:pt>
    <dgm:pt modelId="{8BF56DCD-62C9-4BB2-86EC-24BF16EB1DA3}">
      <dgm:prSet phldrT="[Κείμενο]" custT="1"/>
      <dgm:spPr/>
      <dgm:t>
        <a:bodyPr/>
        <a:lstStyle/>
        <a:p>
          <a:r>
            <a:rPr lang="el-GR" sz="2000" dirty="0">
              <a:latin typeface="Times New Roman" panose="02020603050405020304" pitchFamily="18" charset="0"/>
              <a:cs typeface="Times New Roman" panose="02020603050405020304" pitchFamily="18" charset="0"/>
            </a:rPr>
            <a:t>Το διδακτικό κείμενο είναι διαιρεμένο σε μικρές και ευέλικτες ενότητες και περιλαμβάνει πολλαπλές πηγές μάθησης, ασκήσεις, εργασίες, δραστηριότητες πρακτικής εξάσκησης και αυτοαξιολόγησης. </a:t>
          </a:r>
        </a:p>
      </dgm:t>
    </dgm:pt>
    <dgm:pt modelId="{B3B9EFF1-1C46-434A-8F48-90BBAAC74721}" type="parTrans" cxnId="{60A36316-9A91-4DD2-A01B-D755F4F57CDF}">
      <dgm:prSet/>
      <dgm:spPr/>
      <dgm:t>
        <a:bodyPr/>
        <a:lstStyle/>
        <a:p>
          <a:endParaRPr lang="el-GR"/>
        </a:p>
      </dgm:t>
    </dgm:pt>
    <dgm:pt modelId="{F8CBEE0E-104B-44C7-AD6F-6A4761B85EFE}" type="sibTrans" cxnId="{60A36316-9A91-4DD2-A01B-D755F4F57CDF}">
      <dgm:prSet/>
      <dgm:spPr/>
      <dgm:t>
        <a:bodyPr/>
        <a:lstStyle/>
        <a:p>
          <a:endParaRPr lang="el-GR"/>
        </a:p>
      </dgm:t>
    </dgm:pt>
    <dgm:pt modelId="{3A0F9DB1-8F7D-4818-B33D-224680F67067}" type="pres">
      <dgm:prSet presAssocID="{5CDABEF0-B14C-4B4F-9AE0-C6848491DD41}" presName="compositeShape" presStyleCnt="0">
        <dgm:presLayoutVars>
          <dgm:chMax val="2"/>
          <dgm:dir/>
          <dgm:resizeHandles val="exact"/>
        </dgm:presLayoutVars>
      </dgm:prSet>
      <dgm:spPr/>
    </dgm:pt>
    <dgm:pt modelId="{330B3467-957C-47E2-92D7-E6B5494AAB94}" type="pres">
      <dgm:prSet presAssocID="{5CDABEF0-B14C-4B4F-9AE0-C6848491DD41}" presName="ribbon" presStyleLbl="node1" presStyleIdx="0" presStyleCnt="1" custScaleY="152102" custLinFactNeighborX="413" custLinFactNeighborY="-1251"/>
      <dgm:spPr>
        <a:solidFill>
          <a:srgbClr val="A88000"/>
        </a:solidFill>
      </dgm:spPr>
    </dgm:pt>
    <dgm:pt modelId="{77CEDA2D-8B6D-47F1-8657-CEA32A238001}" type="pres">
      <dgm:prSet presAssocID="{5CDABEF0-B14C-4B4F-9AE0-C6848491DD41}" presName="leftArrowText" presStyleLbl="node1" presStyleIdx="0" presStyleCnt="1" custScaleX="117781" custScaleY="202310" custLinFactNeighborX="75" custLinFactNeighborY="0">
        <dgm:presLayoutVars>
          <dgm:chMax val="0"/>
          <dgm:bulletEnabled val="1"/>
        </dgm:presLayoutVars>
      </dgm:prSet>
      <dgm:spPr/>
    </dgm:pt>
    <dgm:pt modelId="{AF2EA075-0E01-4628-AA92-AAA7B511E663}" type="pres">
      <dgm:prSet presAssocID="{5CDABEF0-B14C-4B4F-9AE0-C6848491DD41}" presName="rightArrowText" presStyleLbl="node1" presStyleIdx="0" presStyleCnt="1" custScaleY="124253" custLinFactNeighborX="787" custLinFactNeighborY="8433">
        <dgm:presLayoutVars>
          <dgm:chMax val="0"/>
          <dgm:bulletEnabled val="1"/>
        </dgm:presLayoutVars>
      </dgm:prSet>
      <dgm:spPr/>
    </dgm:pt>
  </dgm:ptLst>
  <dgm:cxnLst>
    <dgm:cxn modelId="{60A36316-9A91-4DD2-A01B-D755F4F57CDF}" srcId="{5CDABEF0-B14C-4B4F-9AE0-C6848491DD41}" destId="{8BF56DCD-62C9-4BB2-86EC-24BF16EB1DA3}" srcOrd="1" destOrd="0" parTransId="{B3B9EFF1-1C46-434A-8F48-90BBAAC74721}" sibTransId="{F8CBEE0E-104B-44C7-AD6F-6A4761B85EFE}"/>
    <dgm:cxn modelId="{C250A746-DE4F-43DC-A42C-6ADD1BC41026}" type="presOf" srcId="{6D126929-0392-4BE8-91D7-6E5E83304607}" destId="{77CEDA2D-8B6D-47F1-8657-CEA32A238001}" srcOrd="0" destOrd="0" presId="urn:microsoft.com/office/officeart/2005/8/layout/arrow6"/>
    <dgm:cxn modelId="{E982DD76-0114-404C-9BE7-ED6659928C85}" type="presOf" srcId="{8BF56DCD-62C9-4BB2-86EC-24BF16EB1DA3}" destId="{AF2EA075-0E01-4628-AA92-AAA7B511E663}" srcOrd="0" destOrd="0" presId="urn:microsoft.com/office/officeart/2005/8/layout/arrow6"/>
    <dgm:cxn modelId="{0289F579-18C7-49CC-ADDC-EFBE74D5B483}" srcId="{5CDABEF0-B14C-4B4F-9AE0-C6848491DD41}" destId="{6D126929-0392-4BE8-91D7-6E5E83304607}" srcOrd="0" destOrd="0" parTransId="{0C3384DD-8886-4C86-93B6-3A379A1143DC}" sibTransId="{96F91B6C-31B7-4D0B-9090-51431136A5EE}"/>
    <dgm:cxn modelId="{7BC17EE5-118F-4C5A-9F4F-C1CC5E480269}" type="presOf" srcId="{5CDABEF0-B14C-4B4F-9AE0-C6848491DD41}" destId="{3A0F9DB1-8F7D-4818-B33D-224680F67067}" srcOrd="0" destOrd="0" presId="urn:microsoft.com/office/officeart/2005/8/layout/arrow6"/>
    <dgm:cxn modelId="{BBF4EEB3-2CBB-41A4-B557-0D8F6D221515}" type="presParOf" srcId="{3A0F9DB1-8F7D-4818-B33D-224680F67067}" destId="{330B3467-957C-47E2-92D7-E6B5494AAB94}" srcOrd="0" destOrd="0" presId="urn:microsoft.com/office/officeart/2005/8/layout/arrow6"/>
    <dgm:cxn modelId="{2A95AE05-52EE-40FC-93C4-8EBB7A80639F}" type="presParOf" srcId="{3A0F9DB1-8F7D-4818-B33D-224680F67067}" destId="{77CEDA2D-8B6D-47F1-8657-CEA32A238001}" srcOrd="1" destOrd="0" presId="urn:microsoft.com/office/officeart/2005/8/layout/arrow6"/>
    <dgm:cxn modelId="{02753B13-B969-4F7A-B4F8-3154B8718480}" type="presParOf" srcId="{3A0F9DB1-8F7D-4818-B33D-224680F67067}" destId="{AF2EA075-0E01-4628-AA92-AAA7B511E663}"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660949-D56B-4B8C-8F42-573B1978817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l-GR"/>
        </a:p>
      </dgm:t>
    </dgm:pt>
    <dgm:pt modelId="{32BA539C-EF46-498D-95B9-A6E81E55B64B}">
      <dgm:prSet phldrT="[Κείμενο]" custT="1"/>
      <dgm:spPr>
        <a:solidFill>
          <a:srgbClr val="A88000"/>
        </a:solidFill>
      </dgm:spPr>
      <dgm:t>
        <a:bodyPr/>
        <a:lstStyle/>
        <a:p>
          <a:r>
            <a:rPr lang="el-GR" sz="2400" dirty="0"/>
            <a:t>Εκθέσεις Μαθητών</a:t>
          </a:r>
        </a:p>
      </dgm:t>
    </dgm:pt>
    <dgm:pt modelId="{4F32A125-9631-4BA3-B0B0-FFAF8CFB759F}" type="parTrans" cxnId="{E9B2DA2E-58E0-49D2-B056-5E479CB8F218}">
      <dgm:prSet/>
      <dgm:spPr/>
      <dgm:t>
        <a:bodyPr/>
        <a:lstStyle/>
        <a:p>
          <a:endParaRPr lang="el-GR"/>
        </a:p>
      </dgm:t>
    </dgm:pt>
    <dgm:pt modelId="{AB8D9CD2-D2CE-49D6-B9AF-B4841D068B84}" type="sibTrans" cxnId="{E9B2DA2E-58E0-49D2-B056-5E479CB8F218}">
      <dgm:prSet/>
      <dgm:spPr/>
      <dgm:t>
        <a:bodyPr/>
        <a:lstStyle/>
        <a:p>
          <a:endParaRPr lang="el-GR"/>
        </a:p>
      </dgm:t>
    </dgm:pt>
    <dgm:pt modelId="{9151995C-E10A-4FB5-8956-2012C07DC6C3}">
      <dgm:prSet custT="1"/>
      <dgm:spPr>
        <a:solidFill>
          <a:srgbClr val="A88000"/>
        </a:solidFill>
      </dgm:spPr>
      <dgm:t>
        <a:bodyPr/>
        <a:lstStyle/>
        <a:p>
          <a:r>
            <a:rPr lang="el-GR" sz="2400" dirty="0">
              <a:latin typeface="Times New Roman" panose="02020603050405020304" pitchFamily="18" charset="0"/>
              <a:cs typeface="Times New Roman" panose="02020603050405020304" pitchFamily="18" charset="0"/>
            </a:rPr>
            <a:t>Βασικό στοιχείο της έρευνας</a:t>
          </a:r>
        </a:p>
      </dgm:t>
    </dgm:pt>
    <dgm:pt modelId="{1E0F4927-AF66-43A5-8557-BA8E18B4A679}" type="parTrans" cxnId="{7F14713D-E15C-479B-8E0F-301964336E36}">
      <dgm:prSet/>
      <dgm:spPr/>
      <dgm:t>
        <a:bodyPr/>
        <a:lstStyle/>
        <a:p>
          <a:endParaRPr lang="el-GR"/>
        </a:p>
      </dgm:t>
    </dgm:pt>
    <dgm:pt modelId="{30028B30-88A8-4A1C-87BD-29F4A6599F3C}" type="sibTrans" cxnId="{7F14713D-E15C-479B-8E0F-301964336E36}">
      <dgm:prSet/>
      <dgm:spPr/>
      <dgm:t>
        <a:bodyPr/>
        <a:lstStyle/>
        <a:p>
          <a:endParaRPr lang="el-GR"/>
        </a:p>
      </dgm:t>
    </dgm:pt>
    <dgm:pt modelId="{69341E93-E32C-4CAC-B8E3-6F7798D674AC}">
      <dgm:prSet custT="1"/>
      <dgm:spPr>
        <a:solidFill>
          <a:srgbClr val="A88000"/>
        </a:solidFill>
      </dgm:spPr>
      <dgm:t>
        <a:bodyPr/>
        <a:lstStyle/>
        <a:p>
          <a:r>
            <a:rPr lang="el-GR" sz="2400" dirty="0">
              <a:latin typeface="Times New Roman" panose="02020603050405020304" pitchFamily="18" charset="0"/>
              <a:cs typeface="Times New Roman" panose="02020603050405020304" pitchFamily="18" charset="0"/>
            </a:rPr>
            <a:t>Ανάλυση των αποτελεσμάτων και τα συμπεράσματα της έρευνας</a:t>
          </a:r>
        </a:p>
      </dgm:t>
    </dgm:pt>
    <dgm:pt modelId="{C39E6D45-38AE-4DEB-AE2F-5BAB451D1F55}" type="parTrans" cxnId="{DB107349-3299-4D11-8F19-942B505B2A82}">
      <dgm:prSet/>
      <dgm:spPr/>
      <dgm:t>
        <a:bodyPr/>
        <a:lstStyle/>
        <a:p>
          <a:endParaRPr lang="el-GR"/>
        </a:p>
      </dgm:t>
    </dgm:pt>
    <dgm:pt modelId="{B6C013F8-1A33-4ADC-A0FC-32BD87DF79EB}" type="sibTrans" cxnId="{DB107349-3299-4D11-8F19-942B505B2A82}">
      <dgm:prSet/>
      <dgm:spPr/>
      <dgm:t>
        <a:bodyPr/>
        <a:lstStyle/>
        <a:p>
          <a:endParaRPr lang="el-GR"/>
        </a:p>
      </dgm:t>
    </dgm:pt>
    <dgm:pt modelId="{86D20A84-318D-4B3D-B421-7A99AD5C70E0}" type="pres">
      <dgm:prSet presAssocID="{39660949-D56B-4B8C-8F42-573B1978817D}" presName="CompostProcess" presStyleCnt="0">
        <dgm:presLayoutVars>
          <dgm:dir/>
          <dgm:resizeHandles val="exact"/>
        </dgm:presLayoutVars>
      </dgm:prSet>
      <dgm:spPr/>
    </dgm:pt>
    <dgm:pt modelId="{D0EAB401-5BA9-4A4E-827A-CAD259CC15E5}" type="pres">
      <dgm:prSet presAssocID="{39660949-D56B-4B8C-8F42-573B1978817D}" presName="arrow" presStyleLbl="bgShp" presStyleIdx="0" presStyleCnt="1" custScaleX="117647" custLinFactNeighborX="4963"/>
      <dgm:spPr>
        <a:solidFill>
          <a:srgbClr val="931B1B"/>
        </a:solidFill>
      </dgm:spPr>
    </dgm:pt>
    <dgm:pt modelId="{A0EC34B5-3336-46C8-997D-B960FF182A82}" type="pres">
      <dgm:prSet presAssocID="{39660949-D56B-4B8C-8F42-573B1978817D}" presName="linearProcess" presStyleCnt="0"/>
      <dgm:spPr/>
    </dgm:pt>
    <dgm:pt modelId="{ABAC2549-46F1-4A6E-91D2-DD4F6D4E205C}" type="pres">
      <dgm:prSet presAssocID="{9151995C-E10A-4FB5-8956-2012C07DC6C3}" presName="textNode" presStyleLbl="node1" presStyleIdx="0" presStyleCnt="3" custScaleX="58509" custScaleY="79733">
        <dgm:presLayoutVars>
          <dgm:bulletEnabled val="1"/>
        </dgm:presLayoutVars>
      </dgm:prSet>
      <dgm:spPr/>
    </dgm:pt>
    <dgm:pt modelId="{D357A827-4497-4DE3-BC8E-CD963671E64D}" type="pres">
      <dgm:prSet presAssocID="{30028B30-88A8-4A1C-87BD-29F4A6599F3C}" presName="sibTrans" presStyleCnt="0"/>
      <dgm:spPr/>
    </dgm:pt>
    <dgm:pt modelId="{DF08E37B-7701-4403-AB43-25267FB9EDD3}" type="pres">
      <dgm:prSet presAssocID="{32BA539C-EF46-498D-95B9-A6E81E55B64B}" presName="textNode" presStyleLbl="node1" presStyleIdx="1" presStyleCnt="3" custScaleX="46455" custScaleY="70874" custLinFactNeighborX="-68506">
        <dgm:presLayoutVars>
          <dgm:bulletEnabled val="1"/>
        </dgm:presLayoutVars>
      </dgm:prSet>
      <dgm:spPr/>
    </dgm:pt>
    <dgm:pt modelId="{82E54034-67C0-4A03-AAD6-0ABA9D677585}" type="pres">
      <dgm:prSet presAssocID="{AB8D9CD2-D2CE-49D6-B9AF-B4841D068B84}" presName="sibTrans" presStyleCnt="0"/>
      <dgm:spPr/>
    </dgm:pt>
    <dgm:pt modelId="{40424596-A9F7-41DC-87D9-6FAD9DBB63E6}" type="pres">
      <dgm:prSet presAssocID="{69341E93-E32C-4CAC-B8E3-6F7798D674AC}" presName="textNode" presStyleLbl="node1" presStyleIdx="2" presStyleCnt="3" custScaleX="89322" custScaleY="88593" custLinFactX="-4655" custLinFactNeighborX="-100000">
        <dgm:presLayoutVars>
          <dgm:bulletEnabled val="1"/>
        </dgm:presLayoutVars>
      </dgm:prSet>
      <dgm:spPr/>
    </dgm:pt>
  </dgm:ptLst>
  <dgm:cxnLst>
    <dgm:cxn modelId="{B1391B1D-0B8A-42A5-9AE9-9D2572ACB5A6}" type="presOf" srcId="{39660949-D56B-4B8C-8F42-573B1978817D}" destId="{86D20A84-318D-4B3D-B421-7A99AD5C70E0}" srcOrd="0" destOrd="0" presId="urn:microsoft.com/office/officeart/2005/8/layout/hProcess9"/>
    <dgm:cxn modelId="{D7E8F621-CFD0-4EA9-A805-8C858656DA6F}" type="presOf" srcId="{69341E93-E32C-4CAC-B8E3-6F7798D674AC}" destId="{40424596-A9F7-41DC-87D9-6FAD9DBB63E6}" srcOrd="0" destOrd="0" presId="urn:microsoft.com/office/officeart/2005/8/layout/hProcess9"/>
    <dgm:cxn modelId="{50DEAA22-FDFE-4C8B-89A8-41478DE48734}" type="presOf" srcId="{32BA539C-EF46-498D-95B9-A6E81E55B64B}" destId="{DF08E37B-7701-4403-AB43-25267FB9EDD3}" srcOrd="0" destOrd="0" presId="urn:microsoft.com/office/officeart/2005/8/layout/hProcess9"/>
    <dgm:cxn modelId="{E9B2DA2E-58E0-49D2-B056-5E479CB8F218}" srcId="{39660949-D56B-4B8C-8F42-573B1978817D}" destId="{32BA539C-EF46-498D-95B9-A6E81E55B64B}" srcOrd="1" destOrd="0" parTransId="{4F32A125-9631-4BA3-B0B0-FFAF8CFB759F}" sibTransId="{AB8D9CD2-D2CE-49D6-B9AF-B4841D068B84}"/>
    <dgm:cxn modelId="{7F14713D-E15C-479B-8E0F-301964336E36}" srcId="{39660949-D56B-4B8C-8F42-573B1978817D}" destId="{9151995C-E10A-4FB5-8956-2012C07DC6C3}" srcOrd="0" destOrd="0" parTransId="{1E0F4927-AF66-43A5-8557-BA8E18B4A679}" sibTransId="{30028B30-88A8-4A1C-87BD-29F4A6599F3C}"/>
    <dgm:cxn modelId="{DB107349-3299-4D11-8F19-942B505B2A82}" srcId="{39660949-D56B-4B8C-8F42-573B1978817D}" destId="{69341E93-E32C-4CAC-B8E3-6F7798D674AC}" srcOrd="2" destOrd="0" parTransId="{C39E6D45-38AE-4DEB-AE2F-5BAB451D1F55}" sibTransId="{B6C013F8-1A33-4ADC-A0FC-32BD87DF79EB}"/>
    <dgm:cxn modelId="{98DAB08E-4F0A-460C-A9E7-701D0658B574}" type="presOf" srcId="{9151995C-E10A-4FB5-8956-2012C07DC6C3}" destId="{ABAC2549-46F1-4A6E-91D2-DD4F6D4E205C}" srcOrd="0" destOrd="0" presId="urn:microsoft.com/office/officeart/2005/8/layout/hProcess9"/>
    <dgm:cxn modelId="{C5CA544F-4071-4361-B84E-106F3D8D8682}" type="presParOf" srcId="{86D20A84-318D-4B3D-B421-7A99AD5C70E0}" destId="{D0EAB401-5BA9-4A4E-827A-CAD259CC15E5}" srcOrd="0" destOrd="0" presId="urn:microsoft.com/office/officeart/2005/8/layout/hProcess9"/>
    <dgm:cxn modelId="{37C3625C-87AF-430F-89E3-4441FE4BE2C1}" type="presParOf" srcId="{86D20A84-318D-4B3D-B421-7A99AD5C70E0}" destId="{A0EC34B5-3336-46C8-997D-B960FF182A82}" srcOrd="1" destOrd="0" presId="urn:microsoft.com/office/officeart/2005/8/layout/hProcess9"/>
    <dgm:cxn modelId="{48846D14-88A3-4366-8DAF-4BD61A391CD0}" type="presParOf" srcId="{A0EC34B5-3336-46C8-997D-B960FF182A82}" destId="{ABAC2549-46F1-4A6E-91D2-DD4F6D4E205C}" srcOrd="0" destOrd="0" presId="urn:microsoft.com/office/officeart/2005/8/layout/hProcess9"/>
    <dgm:cxn modelId="{A2ACD945-E70B-409A-BE45-663408070F91}" type="presParOf" srcId="{A0EC34B5-3336-46C8-997D-B960FF182A82}" destId="{D357A827-4497-4DE3-BC8E-CD963671E64D}" srcOrd="1" destOrd="0" presId="urn:microsoft.com/office/officeart/2005/8/layout/hProcess9"/>
    <dgm:cxn modelId="{B005D9B9-4A8F-4BFF-A048-D31A9911BC82}" type="presParOf" srcId="{A0EC34B5-3336-46C8-997D-B960FF182A82}" destId="{DF08E37B-7701-4403-AB43-25267FB9EDD3}" srcOrd="2" destOrd="0" presId="urn:microsoft.com/office/officeart/2005/8/layout/hProcess9"/>
    <dgm:cxn modelId="{B0FC1495-8E0D-48F7-85B6-310CD557FE11}" type="presParOf" srcId="{A0EC34B5-3336-46C8-997D-B960FF182A82}" destId="{82E54034-67C0-4A03-AAD6-0ABA9D677585}" srcOrd="3" destOrd="0" presId="urn:microsoft.com/office/officeart/2005/8/layout/hProcess9"/>
    <dgm:cxn modelId="{8A5F4144-E484-4EBA-91B1-CCFC5B0F17EA}" type="presParOf" srcId="{A0EC34B5-3336-46C8-997D-B960FF182A82}" destId="{40424596-A9F7-41DC-87D9-6FAD9DBB63E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666C0-B625-413D-BEBF-84CFBF63F92B}">
      <dsp:nvSpPr>
        <dsp:cNvPr id="0" name=""/>
        <dsp:cNvSpPr/>
      </dsp:nvSpPr>
      <dsp:spPr>
        <a:xfrm rot="5400000">
          <a:off x="529896" y="2310084"/>
          <a:ext cx="1203449" cy="1257485"/>
        </a:xfrm>
        <a:prstGeom prst="bentUpArrow">
          <a:avLst>
            <a:gd name="adj1" fmla="val 32840"/>
            <a:gd name="adj2" fmla="val 25000"/>
            <a:gd name="adj3" fmla="val 35780"/>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08F16A-69CC-484C-A519-67446C57B29B}">
      <dsp:nvSpPr>
        <dsp:cNvPr id="0" name=""/>
        <dsp:cNvSpPr/>
      </dsp:nvSpPr>
      <dsp:spPr>
        <a:xfrm>
          <a:off x="21958" y="390714"/>
          <a:ext cx="1629243" cy="1258319"/>
        </a:xfrm>
        <a:prstGeom prst="roundRect">
          <a:avLst>
            <a:gd name="adj" fmla="val 16670"/>
          </a:avLst>
        </a:prstGeom>
        <a:solidFill>
          <a:srgbClr val="A8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latin typeface="Times New Roman" panose="02020603050405020304" pitchFamily="18" charset="0"/>
              <a:cs typeface="Times New Roman" panose="02020603050405020304" pitchFamily="18" charset="0"/>
            </a:rPr>
            <a:t>Σκοπός </a:t>
          </a:r>
        </a:p>
      </dsp:txBody>
      <dsp:txXfrm>
        <a:off x="83395" y="452151"/>
        <a:ext cx="1506369" cy="1135445"/>
      </dsp:txXfrm>
    </dsp:sp>
    <dsp:sp modelId="{164E619E-628C-45E9-976D-AD9C35ABF84C}">
      <dsp:nvSpPr>
        <dsp:cNvPr id="0" name=""/>
        <dsp:cNvSpPr/>
      </dsp:nvSpPr>
      <dsp:spPr>
        <a:xfrm>
          <a:off x="2192572" y="420799"/>
          <a:ext cx="5806882" cy="1927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a:latin typeface="Times New Roman" panose="02020603050405020304" pitchFamily="18" charset="0"/>
              <a:cs typeface="Times New Roman" panose="02020603050405020304" pitchFamily="18" charset="0"/>
            </a:rPr>
            <a:t>Η αξιολόγηση της αποτελεσματικότητας που είχε η διδακτική προσέγγιση τεχνικών παραγωγής γραπτού λόγου στην εξ αποστάσεως </a:t>
          </a:r>
        </a:p>
      </dsp:txBody>
      <dsp:txXfrm>
        <a:off x="2192572" y="420799"/>
        <a:ext cx="5806882" cy="1927067"/>
      </dsp:txXfrm>
    </dsp:sp>
    <dsp:sp modelId="{28161AD2-CB75-4111-A4C3-584ED469B9E4}">
      <dsp:nvSpPr>
        <dsp:cNvPr id="0" name=""/>
        <dsp:cNvSpPr/>
      </dsp:nvSpPr>
      <dsp:spPr>
        <a:xfrm>
          <a:off x="2296458" y="2778966"/>
          <a:ext cx="1672672" cy="1335330"/>
        </a:xfrm>
        <a:prstGeom prst="roundRect">
          <a:avLst>
            <a:gd name="adj" fmla="val 16670"/>
          </a:avLst>
        </a:prstGeom>
        <a:solidFill>
          <a:srgbClr val="A8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latin typeface="Times New Roman" panose="02020603050405020304" pitchFamily="18" charset="0"/>
              <a:cs typeface="Times New Roman" panose="02020603050405020304" pitchFamily="18" charset="0"/>
            </a:rPr>
            <a:t>Στόχος</a:t>
          </a:r>
        </a:p>
      </dsp:txBody>
      <dsp:txXfrm>
        <a:off x="2361655" y="2844163"/>
        <a:ext cx="1542278" cy="1204936"/>
      </dsp:txXfrm>
    </dsp:sp>
    <dsp:sp modelId="{28EEAB3A-1FF1-4122-B15E-D2EACA792640}">
      <dsp:nvSpPr>
        <dsp:cNvPr id="0" name=""/>
        <dsp:cNvSpPr/>
      </dsp:nvSpPr>
      <dsp:spPr>
        <a:xfrm>
          <a:off x="4617201" y="2711829"/>
          <a:ext cx="3123531" cy="1927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228600" lvl="1" indent="-228600" algn="l" defTabSz="1111250">
            <a:lnSpc>
              <a:spcPct val="90000"/>
            </a:lnSpc>
            <a:spcBef>
              <a:spcPct val="0"/>
            </a:spcBef>
            <a:spcAft>
              <a:spcPct val="15000"/>
            </a:spcAft>
            <a:buChar char="•"/>
          </a:pPr>
          <a:r>
            <a:rPr lang="el-GR" sz="2500" kern="1200" dirty="0">
              <a:latin typeface="Times New Roman" panose="02020603050405020304" pitchFamily="18" charset="0"/>
              <a:cs typeface="Times New Roman" panose="02020603050405020304" pitchFamily="18" charset="0"/>
            </a:rPr>
            <a:t>Ενίσχυση δεξιοτήτων γραπτού λόγου σε μαθητές Δημοτικού.</a:t>
          </a:r>
          <a:endParaRPr lang="el-GR" sz="2500" kern="1200" dirty="0"/>
        </a:p>
      </dsp:txBody>
      <dsp:txXfrm>
        <a:off x="4617201" y="2711829"/>
        <a:ext cx="3123531" cy="1927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E3D8B-52E6-456E-B259-BB22AD848E4B}">
      <dsp:nvSpPr>
        <dsp:cNvPr id="0" name=""/>
        <dsp:cNvSpPr/>
      </dsp:nvSpPr>
      <dsp:spPr>
        <a:xfrm>
          <a:off x="-5168961" y="-791784"/>
          <a:ext cx="6155568" cy="6155568"/>
        </a:xfrm>
        <a:prstGeom prst="blockArc">
          <a:avLst>
            <a:gd name="adj1" fmla="val 18900000"/>
            <a:gd name="adj2" fmla="val 2700000"/>
            <a:gd name="adj3" fmla="val 351"/>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5D8784-3264-4BA1-B82D-21B956747A60}">
      <dsp:nvSpPr>
        <dsp:cNvPr id="0" name=""/>
        <dsp:cNvSpPr/>
      </dsp:nvSpPr>
      <dsp:spPr>
        <a:xfrm>
          <a:off x="651803" y="172327"/>
          <a:ext cx="6877276" cy="1484144"/>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5805" tIns="50800" rIns="50800" bIns="50800" numCol="1" spcCol="1270" anchor="ctr" anchorCtr="0">
          <a:noAutofit/>
        </a:bodyPr>
        <a:lstStyle/>
        <a:p>
          <a:pPr marL="0" lvl="0" indent="0" algn="just" defTabSz="889000">
            <a:lnSpc>
              <a:spcPct val="90000"/>
            </a:lnSpc>
            <a:spcBef>
              <a:spcPct val="0"/>
            </a:spcBef>
            <a:spcAft>
              <a:spcPct val="35000"/>
            </a:spcAft>
            <a:buFont typeface="+mj-lt"/>
            <a:buNone/>
          </a:pPr>
          <a:r>
            <a:rPr lang="en-US" sz="2000" kern="1200" dirty="0">
              <a:latin typeface="Times New Roman" panose="02020603050405020304" pitchFamily="18" charset="0"/>
              <a:cs typeface="Times New Roman" panose="02020603050405020304" pitchFamily="18" charset="0"/>
            </a:rPr>
            <a:t>O</a:t>
          </a:r>
          <a:r>
            <a:rPr lang="el-GR" sz="2000" kern="1200" dirty="0">
              <a:latin typeface="Times New Roman" panose="02020603050405020304" pitchFamily="18" charset="0"/>
              <a:cs typeface="Times New Roman" panose="02020603050405020304" pitchFamily="18" charset="0"/>
            </a:rPr>
            <a:t>ι μαθητές ήταν σε θέση να παράγουν ένα σωστά δομημένο κείμενο ενεργοποιώντας την φαντασία και την κριτική τους σκέψη</a:t>
          </a:r>
          <a:r>
            <a:rPr lang="en-US" sz="2000" kern="1200" dirty="0">
              <a:latin typeface="Times New Roman" panose="02020603050405020304" pitchFamily="18" charset="0"/>
              <a:cs typeface="Times New Roman" panose="02020603050405020304" pitchFamily="18" charset="0"/>
            </a:rPr>
            <a:t> </a:t>
          </a:r>
          <a:r>
            <a:rPr lang="el-GR" sz="2000" kern="1200" dirty="0">
              <a:latin typeface="Times New Roman" panose="02020603050405020304" pitchFamily="18" charset="0"/>
              <a:cs typeface="Times New Roman" panose="02020603050405020304" pitchFamily="18" charset="0"/>
            </a:rPr>
            <a:t>πριν την δημιουργία και διδασκαλία του εκπαιδευτικού υλικού με θέμα τις τεχνικές παραγωγής γραπτού λόγου; </a:t>
          </a:r>
        </a:p>
      </dsp:txBody>
      <dsp:txXfrm>
        <a:off x="651803" y="172327"/>
        <a:ext cx="6877276" cy="1484144"/>
      </dsp:txXfrm>
    </dsp:sp>
    <dsp:sp modelId="{AB143757-31C9-41A7-8447-23970B93409C}">
      <dsp:nvSpPr>
        <dsp:cNvPr id="0" name=""/>
        <dsp:cNvSpPr/>
      </dsp:nvSpPr>
      <dsp:spPr>
        <a:xfrm>
          <a:off x="63093" y="342900"/>
          <a:ext cx="1143000" cy="11430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267BEA-B481-4CC9-99F4-560910037D88}">
      <dsp:nvSpPr>
        <dsp:cNvPr id="0" name=""/>
        <dsp:cNvSpPr/>
      </dsp:nvSpPr>
      <dsp:spPr>
        <a:xfrm>
          <a:off x="966978" y="1828800"/>
          <a:ext cx="6579312" cy="914400"/>
        </a:xfrm>
        <a:prstGeom prst="rect">
          <a:avLst/>
        </a:prstGeom>
        <a:solidFill>
          <a:srgbClr val="A8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5805" tIns="50800" rIns="50800" bIns="50800" numCol="1" spcCol="1270" anchor="ctr" anchorCtr="0">
          <a:noAutofit/>
        </a:bodyPr>
        <a:lstStyle/>
        <a:p>
          <a:pPr marL="0" lvl="0" indent="0" algn="l" defTabSz="889000">
            <a:lnSpc>
              <a:spcPct val="100000"/>
            </a:lnSpc>
            <a:spcBef>
              <a:spcPct val="0"/>
            </a:spcBef>
            <a:spcAft>
              <a:spcPct val="35000"/>
            </a:spcAft>
            <a:buFont typeface="+mj-lt"/>
            <a:buNone/>
          </a:pPr>
          <a:r>
            <a:rPr lang="el-GR" sz="2000" kern="1200" dirty="0">
              <a:latin typeface="Times New Roman" panose="02020603050405020304" pitchFamily="18" charset="0"/>
              <a:cs typeface="Times New Roman" panose="02020603050405020304" pitchFamily="18" charset="0"/>
            </a:rPr>
            <a:t>Βοήθησε η δημιουργία του εκπαιδευτικού υλικού με θέμα τις τεχνικές παραγωγής γραπτού λόγου τους μαθητές να οργανώσουν την σκέψη τους;</a:t>
          </a:r>
        </a:p>
      </dsp:txBody>
      <dsp:txXfrm>
        <a:off x="966978" y="1828800"/>
        <a:ext cx="6579312" cy="914400"/>
      </dsp:txXfrm>
    </dsp:sp>
    <dsp:sp modelId="{918585DB-665E-457E-BA43-999843BAB9D1}">
      <dsp:nvSpPr>
        <dsp:cNvPr id="0" name=""/>
        <dsp:cNvSpPr/>
      </dsp:nvSpPr>
      <dsp:spPr>
        <a:xfrm>
          <a:off x="395478" y="1714500"/>
          <a:ext cx="1143000" cy="114300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563A57-4359-4765-B170-D305A70896FF}">
      <dsp:nvSpPr>
        <dsp:cNvPr id="0" name=""/>
        <dsp:cNvSpPr/>
      </dsp:nvSpPr>
      <dsp:spPr>
        <a:xfrm>
          <a:off x="634593" y="3182816"/>
          <a:ext cx="6911696" cy="949567"/>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5805" tIns="50800" rIns="50800" bIns="50800" numCol="1" spcCol="1270" anchor="ctr" anchorCtr="0">
          <a:noAutofit/>
        </a:bodyPr>
        <a:lstStyle/>
        <a:p>
          <a:pPr marL="0" lvl="0" indent="0" algn="l" defTabSz="889000">
            <a:lnSpc>
              <a:spcPct val="90000"/>
            </a:lnSpc>
            <a:spcBef>
              <a:spcPct val="0"/>
            </a:spcBef>
            <a:spcAft>
              <a:spcPct val="35000"/>
            </a:spcAft>
            <a:buFont typeface="+mj-lt"/>
            <a:buNone/>
          </a:pPr>
          <a:r>
            <a:rPr lang="el-GR" sz="2000" kern="1200" dirty="0">
              <a:latin typeface="Times New Roman" panose="02020603050405020304" pitchFamily="18" charset="0"/>
              <a:cs typeface="Times New Roman" panose="02020603050405020304" pitchFamily="18" charset="0"/>
            </a:rPr>
            <a:t>Βοήθησε η δημιουργία του εκπαιδευτικού υλικού με θέμα τις τεχνικές παραγωγής γραπτού λόγου να καλλιεργηθεί η φαντασία και η κριτική σκέψη των μαθητών;</a:t>
          </a:r>
        </a:p>
      </dsp:txBody>
      <dsp:txXfrm>
        <a:off x="634593" y="3182816"/>
        <a:ext cx="6911696" cy="949567"/>
      </dsp:txXfrm>
    </dsp:sp>
    <dsp:sp modelId="{04D3833C-96EE-4B1A-A57F-C9343DA919D6}">
      <dsp:nvSpPr>
        <dsp:cNvPr id="0" name=""/>
        <dsp:cNvSpPr/>
      </dsp:nvSpPr>
      <dsp:spPr>
        <a:xfrm>
          <a:off x="63093" y="3086100"/>
          <a:ext cx="1143000" cy="114300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9EC90-36CD-4DC5-8DBA-7B5E1E5FB21B}">
      <dsp:nvSpPr>
        <dsp:cNvPr id="0" name=""/>
        <dsp:cNvSpPr/>
      </dsp:nvSpPr>
      <dsp:spPr>
        <a:xfrm>
          <a:off x="7269" y="636469"/>
          <a:ext cx="2196768" cy="1319349"/>
        </a:xfrm>
        <a:prstGeom prst="roundRect">
          <a:avLst>
            <a:gd name="adj" fmla="val 10000"/>
          </a:avLst>
        </a:prstGeom>
        <a:solidFill>
          <a:srgbClr val="A88000"/>
        </a:solidFill>
        <a:ln w="5715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latin typeface="Times New Roman" panose="02020603050405020304" pitchFamily="18" charset="0"/>
              <a:cs typeface="Times New Roman" panose="02020603050405020304" pitchFamily="18" charset="0"/>
            </a:rPr>
            <a:t>Μέσο της Έρευνας</a:t>
          </a:r>
        </a:p>
      </dsp:txBody>
      <dsp:txXfrm>
        <a:off x="45911" y="675111"/>
        <a:ext cx="2119484" cy="1242065"/>
      </dsp:txXfrm>
    </dsp:sp>
    <dsp:sp modelId="{413E4B5A-804C-416C-A846-A8A96774DB90}">
      <dsp:nvSpPr>
        <dsp:cNvPr id="0" name=""/>
        <dsp:cNvSpPr/>
      </dsp:nvSpPr>
      <dsp:spPr>
        <a:xfrm>
          <a:off x="2423715" y="1023744"/>
          <a:ext cx="465714" cy="544798"/>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l-GR" sz="2300" kern="1200"/>
        </a:p>
      </dsp:txBody>
      <dsp:txXfrm>
        <a:off x="2423715" y="1132704"/>
        <a:ext cx="326000" cy="326878"/>
      </dsp:txXfrm>
    </dsp:sp>
    <dsp:sp modelId="{11FA70ED-39FD-4E05-9054-5525CB0C83B0}">
      <dsp:nvSpPr>
        <dsp:cNvPr id="0" name=""/>
        <dsp:cNvSpPr/>
      </dsp:nvSpPr>
      <dsp:spPr>
        <a:xfrm>
          <a:off x="3082745" y="636469"/>
          <a:ext cx="1739115" cy="1319349"/>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Times New Roman" panose="02020603050405020304" pitchFamily="18" charset="0"/>
              <a:cs typeface="Times New Roman" panose="02020603050405020304" pitchFamily="18" charset="0"/>
            </a:rPr>
            <a:t>το εκπαιδευτικό υλικό </a:t>
          </a:r>
        </a:p>
      </dsp:txBody>
      <dsp:txXfrm>
        <a:off x="3121387" y="675111"/>
        <a:ext cx="1661831" cy="1242065"/>
      </dsp:txXfrm>
    </dsp:sp>
    <dsp:sp modelId="{1EF838E5-A06B-4AC8-92EB-5C2F36F089D4}">
      <dsp:nvSpPr>
        <dsp:cNvPr id="0" name=""/>
        <dsp:cNvSpPr/>
      </dsp:nvSpPr>
      <dsp:spPr>
        <a:xfrm>
          <a:off x="5041538" y="1023744"/>
          <a:ext cx="465714" cy="544798"/>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l-GR" sz="2300" kern="1200"/>
        </a:p>
      </dsp:txBody>
      <dsp:txXfrm>
        <a:off x="5041538" y="1132704"/>
        <a:ext cx="326000" cy="326878"/>
      </dsp:txXfrm>
    </dsp:sp>
    <dsp:sp modelId="{97D07884-5AA4-4750-AB62-92335C4934F2}">
      <dsp:nvSpPr>
        <dsp:cNvPr id="0" name=""/>
        <dsp:cNvSpPr/>
      </dsp:nvSpPr>
      <dsp:spPr>
        <a:xfrm>
          <a:off x="5700569" y="636469"/>
          <a:ext cx="2789105" cy="1319349"/>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Times New Roman" panose="02020603050405020304" pitchFamily="18" charset="0"/>
              <a:cs typeface="Times New Roman" panose="02020603050405020304" pitchFamily="18" charset="0"/>
            </a:rPr>
            <a:t>Αναφέρονται με διεξοδικότητα οι τεχνικές παραγωγής γραπτού λόγου.</a:t>
          </a:r>
        </a:p>
      </dsp:txBody>
      <dsp:txXfrm>
        <a:off x="5739211" y="675111"/>
        <a:ext cx="2711821" cy="12420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6B83C-5A3C-4CDB-90FC-F85123DC6738}">
      <dsp:nvSpPr>
        <dsp:cNvPr id="0" name=""/>
        <dsp:cNvSpPr/>
      </dsp:nvSpPr>
      <dsp:spPr>
        <a:xfrm>
          <a:off x="4506" y="342846"/>
          <a:ext cx="2215385" cy="1330530"/>
        </a:xfrm>
        <a:prstGeom prst="roundRect">
          <a:avLst>
            <a:gd name="adj" fmla="val 10000"/>
          </a:avLst>
        </a:prstGeom>
        <a:solidFill>
          <a:srgbClr val="A88000"/>
        </a:solidFill>
        <a:ln w="5715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latin typeface="Times New Roman" panose="02020603050405020304" pitchFamily="18" charset="0"/>
              <a:cs typeface="Times New Roman" panose="02020603050405020304" pitchFamily="18" charset="0"/>
            </a:rPr>
            <a:t>Δείγμα της Έρευνας </a:t>
          </a:r>
        </a:p>
      </dsp:txBody>
      <dsp:txXfrm>
        <a:off x="43476" y="381816"/>
        <a:ext cx="2137445" cy="1252590"/>
      </dsp:txXfrm>
    </dsp:sp>
    <dsp:sp modelId="{7491BBF7-943F-4F80-A35F-1D47537D9EEB}">
      <dsp:nvSpPr>
        <dsp:cNvPr id="0" name=""/>
        <dsp:cNvSpPr/>
      </dsp:nvSpPr>
      <dsp:spPr>
        <a:xfrm>
          <a:off x="2441430" y="733404"/>
          <a:ext cx="469661" cy="549415"/>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l-GR" sz="2300" kern="1200"/>
        </a:p>
      </dsp:txBody>
      <dsp:txXfrm>
        <a:off x="2441430" y="843287"/>
        <a:ext cx="328763" cy="329649"/>
      </dsp:txXfrm>
    </dsp:sp>
    <dsp:sp modelId="{FDA74398-CF32-45AE-85D8-38C92CB416D8}">
      <dsp:nvSpPr>
        <dsp:cNvPr id="0" name=""/>
        <dsp:cNvSpPr/>
      </dsp:nvSpPr>
      <dsp:spPr>
        <a:xfrm>
          <a:off x="3106046" y="342846"/>
          <a:ext cx="2799006" cy="1330530"/>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Times New Roman" panose="02020603050405020304" pitchFamily="18" charset="0"/>
              <a:cs typeface="Times New Roman" panose="02020603050405020304" pitchFamily="18" charset="0"/>
            </a:rPr>
            <a:t>20  μαθητές από το 15θέσιο 1ο Δημοτικό Σχολείο  Γαζίου, στο Ηράκλειο της Κρήτης.</a:t>
          </a:r>
        </a:p>
      </dsp:txBody>
      <dsp:txXfrm>
        <a:off x="3145016" y="381816"/>
        <a:ext cx="2721066" cy="1252590"/>
      </dsp:txXfrm>
    </dsp:sp>
    <dsp:sp modelId="{ABAE4A28-8A3D-46BC-A2B6-F0383BF5019D}">
      <dsp:nvSpPr>
        <dsp:cNvPr id="0" name=""/>
        <dsp:cNvSpPr/>
      </dsp:nvSpPr>
      <dsp:spPr>
        <a:xfrm>
          <a:off x="6126591" y="733404"/>
          <a:ext cx="469661" cy="549415"/>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l-GR" sz="2300" kern="1200"/>
        </a:p>
      </dsp:txBody>
      <dsp:txXfrm>
        <a:off x="6126591" y="843287"/>
        <a:ext cx="328763" cy="329649"/>
      </dsp:txXfrm>
    </dsp:sp>
    <dsp:sp modelId="{4F0AB2FC-6806-499A-B67D-B005A9D4FAF8}">
      <dsp:nvSpPr>
        <dsp:cNvPr id="0" name=""/>
        <dsp:cNvSpPr/>
      </dsp:nvSpPr>
      <dsp:spPr>
        <a:xfrm>
          <a:off x="6791206" y="342846"/>
          <a:ext cx="1773238" cy="1330530"/>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Times New Roman" panose="02020603050405020304" pitchFamily="18" charset="0"/>
              <a:cs typeface="Times New Roman" panose="02020603050405020304" pitchFamily="18" charset="0"/>
            </a:rPr>
            <a:t>Κορίτσια</a:t>
          </a:r>
          <a:r>
            <a:rPr lang="el-GR" sz="2000" kern="1200" dirty="0">
              <a:latin typeface="Times New Roman" panose="02020603050405020304" pitchFamily="18" charset="0"/>
              <a:cs typeface="Times New Roman" panose="02020603050405020304" pitchFamily="18" charset="0"/>
              <a:sym typeface="Wingdings" panose="05000000000000000000" pitchFamily="2" charset="2"/>
            </a:rPr>
            <a:t>13</a:t>
          </a:r>
        </a:p>
        <a:p>
          <a:pPr marL="0" lvl="0" indent="0" algn="ctr" defTabSz="889000">
            <a:lnSpc>
              <a:spcPct val="90000"/>
            </a:lnSpc>
            <a:spcBef>
              <a:spcPct val="0"/>
            </a:spcBef>
            <a:spcAft>
              <a:spcPct val="35000"/>
            </a:spcAft>
            <a:buNone/>
          </a:pPr>
          <a:r>
            <a:rPr lang="el-GR" sz="2000" kern="1200" dirty="0">
              <a:latin typeface="Times New Roman" panose="02020603050405020304" pitchFamily="18" charset="0"/>
              <a:cs typeface="Times New Roman" panose="02020603050405020304" pitchFamily="18" charset="0"/>
            </a:rPr>
            <a:t>Αγόρια </a:t>
          </a:r>
          <a:r>
            <a:rPr lang="el-GR" sz="2000" kern="1200" dirty="0">
              <a:latin typeface="Times New Roman" panose="02020603050405020304" pitchFamily="18" charset="0"/>
              <a:cs typeface="Times New Roman" panose="02020603050405020304" pitchFamily="18" charset="0"/>
              <a:sym typeface="Wingdings" panose="05000000000000000000" pitchFamily="2" charset="2"/>
            </a:rPr>
            <a:t> 7</a:t>
          </a:r>
          <a:endParaRPr lang="el-GR" sz="2000" kern="1200" dirty="0">
            <a:latin typeface="Times New Roman" panose="02020603050405020304" pitchFamily="18" charset="0"/>
            <a:cs typeface="Times New Roman" panose="02020603050405020304" pitchFamily="18" charset="0"/>
          </a:endParaRPr>
        </a:p>
      </dsp:txBody>
      <dsp:txXfrm>
        <a:off x="6830176" y="381816"/>
        <a:ext cx="1695298" cy="12525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E2C77-6224-43C1-A11D-3BC31BC66357}">
      <dsp:nvSpPr>
        <dsp:cNvPr id="0" name=""/>
        <dsp:cNvSpPr/>
      </dsp:nvSpPr>
      <dsp:spPr>
        <a:xfrm>
          <a:off x="0" y="113838"/>
          <a:ext cx="1746480" cy="1356499"/>
        </a:xfrm>
        <a:prstGeom prst="roundRect">
          <a:avLst>
            <a:gd name="adj" fmla="val 10000"/>
          </a:avLst>
        </a:prstGeom>
        <a:solidFill>
          <a:srgbClr val="A88000"/>
        </a:solidFill>
        <a:ln w="5715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i="0" kern="1200" dirty="0">
              <a:latin typeface="Times New Roman" panose="02020603050405020304" pitchFamily="18" charset="0"/>
              <a:cs typeface="Times New Roman" panose="02020603050405020304" pitchFamily="18" charset="0"/>
            </a:rPr>
            <a:t>Μέσα συλλογής δεδομένων </a:t>
          </a:r>
        </a:p>
      </dsp:txBody>
      <dsp:txXfrm>
        <a:off x="39730" y="153568"/>
        <a:ext cx="1667020" cy="1277039"/>
      </dsp:txXfrm>
    </dsp:sp>
    <dsp:sp modelId="{1CFC3F44-4302-4F2D-96FD-2AA00F6D29BC}">
      <dsp:nvSpPr>
        <dsp:cNvPr id="0" name=""/>
        <dsp:cNvSpPr/>
      </dsp:nvSpPr>
      <dsp:spPr>
        <a:xfrm>
          <a:off x="1892177" y="613222"/>
          <a:ext cx="308879" cy="357731"/>
        </a:xfrm>
        <a:prstGeom prst="rightArrow">
          <a:avLst>
            <a:gd name="adj1" fmla="val 60000"/>
            <a:gd name="adj2" fmla="val 50000"/>
          </a:avLst>
        </a:prstGeom>
        <a:solidFill>
          <a:srgbClr val="931B1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l-GR" sz="1500" kern="1200"/>
        </a:p>
      </dsp:txBody>
      <dsp:txXfrm>
        <a:off x="1892177" y="684768"/>
        <a:ext cx="216215" cy="214639"/>
      </dsp:txXfrm>
    </dsp:sp>
    <dsp:sp modelId="{49E28095-F627-4021-968F-3D7577714874}">
      <dsp:nvSpPr>
        <dsp:cNvPr id="0" name=""/>
        <dsp:cNvSpPr/>
      </dsp:nvSpPr>
      <dsp:spPr>
        <a:xfrm>
          <a:off x="2329271" y="113838"/>
          <a:ext cx="1442465" cy="1356499"/>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Times New Roman" panose="02020603050405020304" pitchFamily="18" charset="0"/>
              <a:cs typeface="Times New Roman" panose="02020603050405020304" pitchFamily="18" charset="0"/>
            </a:rPr>
            <a:t>Εκθέσεις ανοικτού τύπου  των μαθητών </a:t>
          </a:r>
        </a:p>
      </dsp:txBody>
      <dsp:txXfrm>
        <a:off x="2369001" y="153568"/>
        <a:ext cx="1363005" cy="1277039"/>
      </dsp:txXfrm>
    </dsp:sp>
    <dsp:sp modelId="{51378AC4-A5DA-44DC-A8AB-5085A4F9EAC2}">
      <dsp:nvSpPr>
        <dsp:cNvPr id="0" name=""/>
        <dsp:cNvSpPr/>
      </dsp:nvSpPr>
      <dsp:spPr>
        <a:xfrm>
          <a:off x="3915983" y="613222"/>
          <a:ext cx="305802" cy="357731"/>
        </a:xfrm>
        <a:prstGeom prst="rightArrow">
          <a:avLst>
            <a:gd name="adj1" fmla="val 60000"/>
            <a:gd name="adj2" fmla="val 50000"/>
          </a:avLst>
        </a:prstGeom>
        <a:solidFill>
          <a:srgbClr val="931B1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l-GR" sz="1500" kern="1200"/>
        </a:p>
      </dsp:txBody>
      <dsp:txXfrm>
        <a:off x="3915983" y="684768"/>
        <a:ext cx="214061" cy="214639"/>
      </dsp:txXfrm>
    </dsp:sp>
    <dsp:sp modelId="{D9A0AAB5-83B1-4C8F-B52C-ED9A85DB0DB0}">
      <dsp:nvSpPr>
        <dsp:cNvPr id="0" name=""/>
        <dsp:cNvSpPr/>
      </dsp:nvSpPr>
      <dsp:spPr>
        <a:xfrm>
          <a:off x="4348723" y="113838"/>
          <a:ext cx="1317303" cy="1356499"/>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Times New Roman" panose="02020603050405020304" pitchFamily="18" charset="0"/>
              <a:cs typeface="Times New Roman" panose="02020603050405020304" pitchFamily="18" charset="0"/>
            </a:rPr>
            <a:t>Έπειτα από μελέτη </a:t>
          </a:r>
        </a:p>
      </dsp:txBody>
      <dsp:txXfrm>
        <a:off x="4387305" y="152420"/>
        <a:ext cx="1240139" cy="1279335"/>
      </dsp:txXfrm>
    </dsp:sp>
    <dsp:sp modelId="{A53B82F5-F8A9-4D61-82AA-89E5AD240617}">
      <dsp:nvSpPr>
        <dsp:cNvPr id="0" name=""/>
        <dsp:cNvSpPr/>
      </dsp:nvSpPr>
      <dsp:spPr>
        <a:xfrm>
          <a:off x="5810273" y="613222"/>
          <a:ext cx="305802" cy="357731"/>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l-GR" sz="1500" kern="1200"/>
        </a:p>
      </dsp:txBody>
      <dsp:txXfrm>
        <a:off x="5810273" y="684768"/>
        <a:ext cx="214061" cy="214639"/>
      </dsp:txXfrm>
    </dsp:sp>
    <dsp:sp modelId="{0DDBEAB5-DF19-4971-9D7C-2E0023FA32B3}">
      <dsp:nvSpPr>
        <dsp:cNvPr id="0" name=""/>
        <dsp:cNvSpPr/>
      </dsp:nvSpPr>
      <dsp:spPr>
        <a:xfrm>
          <a:off x="6243013" y="113838"/>
          <a:ext cx="2199919" cy="1356499"/>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t>Δημιουργούν ένα σωστά δομημένο αφηγηματικό κείμενο.  </a:t>
          </a:r>
        </a:p>
      </dsp:txBody>
      <dsp:txXfrm>
        <a:off x="6282743" y="153568"/>
        <a:ext cx="2120459" cy="12770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F4F3B-FA68-4BB1-94AB-1767C1AD77EF}">
      <dsp:nvSpPr>
        <dsp:cNvPr id="0" name=""/>
        <dsp:cNvSpPr/>
      </dsp:nvSpPr>
      <dsp:spPr>
        <a:xfrm>
          <a:off x="73565" y="0"/>
          <a:ext cx="1908028" cy="1321121"/>
        </a:xfrm>
        <a:prstGeom prst="roundRect">
          <a:avLst>
            <a:gd name="adj" fmla="val 10000"/>
          </a:avLst>
        </a:prstGeom>
        <a:solidFill>
          <a:srgbClr val="A88000"/>
        </a:solidFill>
        <a:ln w="5715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b="1" kern="1200" dirty="0">
              <a:latin typeface="Times New Roman" panose="02020603050405020304" pitchFamily="18" charset="0"/>
              <a:cs typeface="Times New Roman" panose="02020603050405020304" pitchFamily="18" charset="0"/>
            </a:rPr>
            <a:t>Είδος έρευνας </a:t>
          </a:r>
        </a:p>
      </dsp:txBody>
      <dsp:txXfrm>
        <a:off x="112259" y="38694"/>
        <a:ext cx="1830640" cy="1243733"/>
      </dsp:txXfrm>
    </dsp:sp>
    <dsp:sp modelId="{5B0AC382-3F93-4163-AA5A-CB89F238EF9B}">
      <dsp:nvSpPr>
        <dsp:cNvPr id="0" name=""/>
        <dsp:cNvSpPr/>
      </dsp:nvSpPr>
      <dsp:spPr>
        <a:xfrm>
          <a:off x="2169250" y="382471"/>
          <a:ext cx="397831" cy="556178"/>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l-GR" sz="2300" kern="1200"/>
        </a:p>
      </dsp:txBody>
      <dsp:txXfrm>
        <a:off x="2169250" y="493707"/>
        <a:ext cx="278482" cy="333706"/>
      </dsp:txXfrm>
    </dsp:sp>
    <dsp:sp modelId="{164FA220-3E40-4B27-B75E-152AEDF10EB1}">
      <dsp:nvSpPr>
        <dsp:cNvPr id="0" name=""/>
        <dsp:cNvSpPr/>
      </dsp:nvSpPr>
      <dsp:spPr>
        <a:xfrm>
          <a:off x="2732219" y="0"/>
          <a:ext cx="2621798" cy="1321121"/>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Times New Roman" panose="02020603050405020304" pitchFamily="18" charset="0"/>
              <a:cs typeface="Times New Roman" panose="02020603050405020304" pitchFamily="18" charset="0"/>
            </a:rPr>
            <a:t>Ποιοτική έρευνα </a:t>
          </a:r>
        </a:p>
      </dsp:txBody>
      <dsp:txXfrm>
        <a:off x="2770913" y="38694"/>
        <a:ext cx="2544410" cy="1243733"/>
      </dsp:txXfrm>
    </dsp:sp>
    <dsp:sp modelId="{6279DF28-AABA-417B-A1EA-2CB7A4D66644}">
      <dsp:nvSpPr>
        <dsp:cNvPr id="0" name=""/>
        <dsp:cNvSpPr/>
      </dsp:nvSpPr>
      <dsp:spPr>
        <a:xfrm>
          <a:off x="5596794" y="382471"/>
          <a:ext cx="514686" cy="556178"/>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l-GR" sz="2300" kern="1200"/>
        </a:p>
      </dsp:txBody>
      <dsp:txXfrm>
        <a:off x="5596794" y="493707"/>
        <a:ext cx="360280" cy="333706"/>
      </dsp:txXfrm>
    </dsp:sp>
    <dsp:sp modelId="{F18B8758-15DE-4D20-8415-10DC15FCA4D5}">
      <dsp:nvSpPr>
        <dsp:cNvPr id="0" name=""/>
        <dsp:cNvSpPr/>
      </dsp:nvSpPr>
      <dsp:spPr>
        <a:xfrm>
          <a:off x="6325124" y="0"/>
          <a:ext cx="2242655" cy="1321121"/>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Times New Roman" panose="02020603050405020304" pitchFamily="18" charset="0"/>
              <a:cs typeface="Times New Roman" panose="02020603050405020304" pitchFamily="18" charset="0"/>
            </a:rPr>
            <a:t>Μελέτης περίπτωσης </a:t>
          </a:r>
        </a:p>
      </dsp:txBody>
      <dsp:txXfrm>
        <a:off x="6363818" y="38694"/>
        <a:ext cx="2165267" cy="12437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14EB2-B22A-485C-A00E-34A660DB9BA0}">
      <dsp:nvSpPr>
        <dsp:cNvPr id="0" name=""/>
        <dsp:cNvSpPr/>
      </dsp:nvSpPr>
      <dsp:spPr>
        <a:xfrm rot="5400000">
          <a:off x="562777" y="1405069"/>
          <a:ext cx="625044" cy="693007"/>
        </a:xfrm>
        <a:prstGeom prst="bentUpArrow">
          <a:avLst>
            <a:gd name="adj1" fmla="val 32840"/>
            <a:gd name="adj2" fmla="val 25000"/>
            <a:gd name="adj3" fmla="val 35780"/>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D7C721-B92D-4F3D-9A24-F72FE26566F5}">
      <dsp:nvSpPr>
        <dsp:cNvPr id="0" name=""/>
        <dsp:cNvSpPr/>
      </dsp:nvSpPr>
      <dsp:spPr>
        <a:xfrm>
          <a:off x="0" y="380272"/>
          <a:ext cx="1944871" cy="908579"/>
        </a:xfrm>
        <a:prstGeom prst="roundRect">
          <a:avLst>
            <a:gd name="adj" fmla="val 1667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latin typeface="Times New Roman" panose="02020603050405020304" pitchFamily="18" charset="0"/>
              <a:cs typeface="Times New Roman" panose="02020603050405020304" pitchFamily="18" charset="0"/>
            </a:rPr>
            <a:t>Σκοπός</a:t>
          </a:r>
        </a:p>
      </dsp:txBody>
      <dsp:txXfrm>
        <a:off x="44361" y="424633"/>
        <a:ext cx="1856149" cy="819857"/>
      </dsp:txXfrm>
    </dsp:sp>
    <dsp:sp modelId="{1C8B0330-3FE9-40B8-B142-40493228C9D5}">
      <dsp:nvSpPr>
        <dsp:cNvPr id="0" name=""/>
        <dsp:cNvSpPr/>
      </dsp:nvSpPr>
      <dsp:spPr>
        <a:xfrm>
          <a:off x="2417741" y="288624"/>
          <a:ext cx="5590007" cy="110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a:latin typeface="Times New Roman" panose="02020603050405020304" pitchFamily="18" charset="0"/>
              <a:cs typeface="Times New Roman" panose="02020603050405020304" pitchFamily="18" charset="0"/>
            </a:rPr>
            <a:t>Να λειτουργήσει ως χάρτης διαδικασιών και ενεργειών που θα κάνει ο μαθητής. </a:t>
          </a:r>
          <a:endParaRPr lang="el-GR" sz="2400" kern="1200" dirty="0"/>
        </a:p>
      </dsp:txBody>
      <dsp:txXfrm>
        <a:off x="2417741" y="288624"/>
        <a:ext cx="5590007" cy="1104028"/>
      </dsp:txXfrm>
    </dsp:sp>
    <dsp:sp modelId="{0F6757F3-1D2C-4AAB-8381-8F670EE03330}">
      <dsp:nvSpPr>
        <dsp:cNvPr id="0" name=""/>
        <dsp:cNvSpPr/>
      </dsp:nvSpPr>
      <dsp:spPr>
        <a:xfrm>
          <a:off x="1279375" y="1838873"/>
          <a:ext cx="1971017" cy="867663"/>
        </a:xfrm>
        <a:prstGeom prst="roundRect">
          <a:avLst>
            <a:gd name="adj" fmla="val 1667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latin typeface="Times New Roman" panose="02020603050405020304" pitchFamily="18" charset="0"/>
              <a:cs typeface="Times New Roman" panose="02020603050405020304" pitchFamily="18" charset="0"/>
            </a:rPr>
            <a:t>Στόχος</a:t>
          </a:r>
        </a:p>
      </dsp:txBody>
      <dsp:txXfrm>
        <a:off x="1321738" y="1881236"/>
        <a:ext cx="1886291" cy="782937"/>
      </dsp:txXfrm>
    </dsp:sp>
    <dsp:sp modelId="{3123CE87-8CBC-47CE-B7C4-F79E2F26A3BA}">
      <dsp:nvSpPr>
        <dsp:cNvPr id="0" name=""/>
        <dsp:cNvSpPr/>
      </dsp:nvSpPr>
      <dsp:spPr>
        <a:xfrm>
          <a:off x="3523614" y="1709590"/>
          <a:ext cx="4254312" cy="1599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a:latin typeface="Times New Roman" panose="02020603050405020304" pitchFamily="18" charset="0"/>
              <a:cs typeface="Times New Roman" panose="02020603050405020304" pitchFamily="18" charset="0"/>
            </a:rPr>
            <a:t>Δημιουργία νέας γνώσης.</a:t>
          </a:r>
        </a:p>
        <a:p>
          <a:pPr marL="228600" lvl="1" indent="-228600" algn="l" defTabSz="1066800">
            <a:lnSpc>
              <a:spcPct val="90000"/>
            </a:lnSpc>
            <a:spcBef>
              <a:spcPct val="0"/>
            </a:spcBef>
            <a:spcAft>
              <a:spcPct val="15000"/>
            </a:spcAft>
            <a:buChar char="•"/>
          </a:pPr>
          <a:r>
            <a:rPr lang="el-GR" sz="2400" kern="1200" dirty="0">
              <a:latin typeface="Times New Roman" panose="02020603050405020304" pitchFamily="18" charset="0"/>
              <a:cs typeface="Times New Roman" panose="02020603050405020304" pitchFamily="18" charset="0"/>
            </a:rPr>
            <a:t>Να αποτελέσει γέφυρα ανάμεσα στην θεωρία και στην πράξη.</a:t>
          </a:r>
        </a:p>
      </dsp:txBody>
      <dsp:txXfrm>
        <a:off x="3523614" y="1709590"/>
        <a:ext cx="4254312" cy="15999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B3467-957C-47E2-92D7-E6B5494AAB94}">
      <dsp:nvSpPr>
        <dsp:cNvPr id="0" name=""/>
        <dsp:cNvSpPr/>
      </dsp:nvSpPr>
      <dsp:spPr>
        <a:xfrm>
          <a:off x="0" y="0"/>
          <a:ext cx="8712968" cy="5301039"/>
        </a:xfrm>
        <a:prstGeom prst="leftRightRibbon">
          <a:avLst/>
        </a:prstGeom>
        <a:solidFill>
          <a:srgbClr val="A8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CEDA2D-8B6D-47F1-8657-CEA32A238001}">
      <dsp:nvSpPr>
        <dsp:cNvPr id="0" name=""/>
        <dsp:cNvSpPr/>
      </dsp:nvSpPr>
      <dsp:spPr>
        <a:xfrm>
          <a:off x="792085" y="648068"/>
          <a:ext cx="3386532" cy="34549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marL="0" lvl="0" indent="0" algn="ctr" defTabSz="1066800">
            <a:lnSpc>
              <a:spcPct val="90000"/>
            </a:lnSpc>
            <a:spcBef>
              <a:spcPct val="0"/>
            </a:spcBef>
            <a:spcAft>
              <a:spcPct val="35000"/>
            </a:spcAft>
            <a:buNone/>
          </a:pPr>
          <a:r>
            <a:rPr lang="el-GR" sz="2400" kern="1200" dirty="0">
              <a:latin typeface="Times New Roman" panose="02020603050405020304" pitchFamily="18" charset="0"/>
              <a:cs typeface="Times New Roman" panose="02020603050405020304" pitchFamily="18" charset="0"/>
            </a:rPr>
            <a:t>Το κείμενο αποτελεί τον κύριο κορμό του διδακτικού υλικού.</a:t>
          </a:r>
        </a:p>
      </dsp:txBody>
      <dsp:txXfrm>
        <a:off x="792085" y="648068"/>
        <a:ext cx="3386532" cy="3454932"/>
      </dsp:txXfrm>
    </dsp:sp>
    <dsp:sp modelId="{AF2EA075-0E01-4628-AA92-AAA7B511E663}">
      <dsp:nvSpPr>
        <dsp:cNvPr id="0" name=""/>
        <dsp:cNvSpPr/>
      </dsp:nvSpPr>
      <dsp:spPr>
        <a:xfrm>
          <a:off x="4383226" y="2016218"/>
          <a:ext cx="3398057" cy="21219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Times New Roman" panose="02020603050405020304" pitchFamily="18" charset="0"/>
              <a:cs typeface="Times New Roman" panose="02020603050405020304" pitchFamily="18" charset="0"/>
            </a:rPr>
            <a:t>Το διδακτικό κείμενο είναι διαιρεμένο σε μικρές και ευέλικτες ενότητες και περιλαμβάνει πολλαπλές πηγές μάθησης, ασκήσεις, εργασίες, δραστηριότητες πρακτικής εξάσκησης και αυτοαξιολόγησης. </a:t>
          </a:r>
        </a:p>
      </dsp:txBody>
      <dsp:txXfrm>
        <a:off x="4383226" y="2016218"/>
        <a:ext cx="3398057" cy="21219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AB401-5BA9-4A4E-827A-CAD259CC15E5}">
      <dsp:nvSpPr>
        <dsp:cNvPr id="0" name=""/>
        <dsp:cNvSpPr/>
      </dsp:nvSpPr>
      <dsp:spPr>
        <a:xfrm>
          <a:off x="4" y="0"/>
          <a:ext cx="8534767" cy="4064000"/>
        </a:xfrm>
        <a:prstGeom prst="rightArrow">
          <a:avLst/>
        </a:prstGeom>
        <a:solidFill>
          <a:srgbClr val="931B1B"/>
        </a:solidFill>
        <a:ln>
          <a:noFill/>
        </a:ln>
        <a:effectLst/>
      </dsp:spPr>
      <dsp:style>
        <a:lnRef idx="0">
          <a:scrgbClr r="0" g="0" b="0"/>
        </a:lnRef>
        <a:fillRef idx="1">
          <a:scrgbClr r="0" g="0" b="0"/>
        </a:fillRef>
        <a:effectRef idx="0">
          <a:scrgbClr r="0" g="0" b="0"/>
        </a:effectRef>
        <a:fontRef idx="minor"/>
      </dsp:style>
    </dsp:sp>
    <dsp:sp modelId="{ABAC2549-46F1-4A6E-91D2-DD4F6D4E205C}">
      <dsp:nvSpPr>
        <dsp:cNvPr id="0" name=""/>
        <dsp:cNvSpPr/>
      </dsp:nvSpPr>
      <dsp:spPr>
        <a:xfrm>
          <a:off x="1665" y="1383930"/>
          <a:ext cx="2312209" cy="1296139"/>
        </a:xfrm>
        <a:prstGeom prst="roundRect">
          <a:avLst/>
        </a:prstGeom>
        <a:solidFill>
          <a:srgbClr val="A8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latin typeface="Times New Roman" panose="02020603050405020304" pitchFamily="18" charset="0"/>
              <a:cs typeface="Times New Roman" panose="02020603050405020304" pitchFamily="18" charset="0"/>
            </a:rPr>
            <a:t>Βασικό στοιχείο της έρευνας</a:t>
          </a:r>
        </a:p>
      </dsp:txBody>
      <dsp:txXfrm>
        <a:off x="64937" y="1447202"/>
        <a:ext cx="2185665" cy="1169595"/>
      </dsp:txXfrm>
    </dsp:sp>
    <dsp:sp modelId="{DF08E37B-7701-4403-AB43-25267FB9EDD3}">
      <dsp:nvSpPr>
        <dsp:cNvPr id="0" name=""/>
        <dsp:cNvSpPr/>
      </dsp:nvSpPr>
      <dsp:spPr>
        <a:xfrm>
          <a:off x="2448272" y="1455936"/>
          <a:ext cx="1835849" cy="1152127"/>
        </a:xfrm>
        <a:prstGeom prst="roundRect">
          <a:avLst/>
        </a:prstGeom>
        <a:solidFill>
          <a:srgbClr val="A8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Εκθέσεις Μαθητών</a:t>
          </a:r>
        </a:p>
      </dsp:txBody>
      <dsp:txXfrm>
        <a:off x="2504514" y="1512178"/>
        <a:ext cx="1723365" cy="1039643"/>
      </dsp:txXfrm>
    </dsp:sp>
    <dsp:sp modelId="{40424596-A9F7-41DC-87D9-6FAD9DBB63E6}">
      <dsp:nvSpPr>
        <dsp:cNvPr id="0" name=""/>
        <dsp:cNvSpPr/>
      </dsp:nvSpPr>
      <dsp:spPr>
        <a:xfrm>
          <a:off x="4392502" y="1311916"/>
          <a:ext cx="3529905" cy="1440167"/>
        </a:xfrm>
        <a:prstGeom prst="roundRect">
          <a:avLst/>
        </a:prstGeom>
        <a:solidFill>
          <a:srgbClr val="A8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latin typeface="Times New Roman" panose="02020603050405020304" pitchFamily="18" charset="0"/>
              <a:cs typeface="Times New Roman" panose="02020603050405020304" pitchFamily="18" charset="0"/>
            </a:rPr>
            <a:t>Ανάλυση των αποτελεσμάτων και τα συμπεράσματα της έρευνας</a:t>
          </a:r>
        </a:p>
      </dsp:txBody>
      <dsp:txXfrm>
        <a:off x="4462805" y="1382219"/>
        <a:ext cx="3389299" cy="129956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278531" name="Rectangle 3"/>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71684" name="Rectangle 4"/>
          <p:cNvSpPr>
            <a:spLocks noGrp="1" noRot="1" noChangeAspect="1" noChangeArrowheads="1" noTextEdit="1"/>
          </p:cNvSpPr>
          <p:nvPr>
            <p:ph type="sldImg" idx="2"/>
          </p:nvPr>
        </p:nvSpPr>
        <p:spPr bwMode="auto">
          <a:xfrm>
            <a:off x="996950" y="730250"/>
            <a:ext cx="4864100" cy="3649663"/>
          </a:xfrm>
          <a:prstGeom prst="rect">
            <a:avLst/>
          </a:prstGeom>
          <a:noFill/>
          <a:ln w="9525">
            <a:solidFill>
              <a:srgbClr val="000000"/>
            </a:solidFill>
            <a:miter lim="800000"/>
            <a:headEnd/>
            <a:tailEnd/>
          </a:ln>
        </p:spPr>
      </p:sp>
      <p:sp>
        <p:nvSpPr>
          <p:cNvPr id="278533" name="Rectangle 5"/>
          <p:cNvSpPr>
            <a:spLocks noGrp="1" noChangeArrowheads="1"/>
          </p:cNvSpPr>
          <p:nvPr>
            <p:ph type="body" sz="quarter" idx="3"/>
          </p:nvPr>
        </p:nvSpPr>
        <p:spPr bwMode="auto">
          <a:xfrm>
            <a:off x="685800" y="4624388"/>
            <a:ext cx="5486400" cy="4379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278534" name="Rectangle 6"/>
          <p:cNvSpPr>
            <a:spLocks noGrp="1" noChangeArrowheads="1"/>
          </p:cNvSpPr>
          <p:nvPr>
            <p:ph type="ftr" sz="quarter" idx="4"/>
          </p:nvPr>
        </p:nvSpPr>
        <p:spPr bwMode="auto">
          <a:xfrm>
            <a:off x="0"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278535" name="Rectangle 7"/>
          <p:cNvSpPr>
            <a:spLocks noGrp="1" noChangeArrowheads="1"/>
          </p:cNvSpPr>
          <p:nvPr>
            <p:ph type="sldNum" sz="quarter" idx="5"/>
          </p:nvPr>
        </p:nvSpPr>
        <p:spPr bwMode="auto">
          <a:xfrm>
            <a:off x="3884613"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8568C96-3D9B-4CEA-82D6-5318AA7F4D69}" type="slidenum">
              <a:rPr lang="el-GR"/>
              <a:pPr>
                <a:defRPr/>
              </a:pPr>
              <a:t>‹#›</a:t>
            </a:fld>
            <a:endParaRPr lang="el-GR"/>
          </a:p>
        </p:txBody>
      </p:sp>
    </p:spTree>
    <p:extLst>
      <p:ext uri="{BB962C8B-B14F-4D97-AF65-F5344CB8AC3E}">
        <p14:creationId xmlns:p14="http://schemas.microsoft.com/office/powerpoint/2010/main" val="2740170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08568C96-3D9B-4CEA-82D6-5318AA7F4D69}" type="slidenum">
              <a:rPr lang="el-GR" smtClean="0"/>
              <a:pPr>
                <a:defRPr/>
              </a:pPr>
              <a:t>1</a:t>
            </a:fld>
            <a:endParaRPr lang="el-GR"/>
          </a:p>
        </p:txBody>
      </p:sp>
    </p:spTree>
    <p:extLst>
      <p:ext uri="{BB962C8B-B14F-4D97-AF65-F5344CB8AC3E}">
        <p14:creationId xmlns:p14="http://schemas.microsoft.com/office/powerpoint/2010/main" val="1303924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a:defRPr/>
            </a:pPr>
            <a:r>
              <a:rPr lang="el-GR"/>
              <a:t>2016</a:t>
            </a:r>
            <a:endParaRPr lang="de-DE"/>
          </a:p>
        </p:txBody>
      </p:sp>
      <p:sp>
        <p:nvSpPr>
          <p:cNvPr id="5" name="Footer Placeholder 4"/>
          <p:cNvSpPr>
            <a:spLocks noGrp="1"/>
          </p:cNvSpPr>
          <p:nvPr>
            <p:ph type="ftr" sz="quarter" idx="11"/>
          </p:nvPr>
        </p:nvSpPr>
        <p:spPr/>
        <p:txBody>
          <a:bodyPr/>
          <a:lstStyle/>
          <a:p>
            <a:pPr>
              <a:defRPr/>
            </a:pPr>
            <a:r>
              <a:rPr lang="el-GR"/>
              <a:t>Δρ Χαράλαμπος Μουζάκης</a:t>
            </a:r>
            <a:endParaRPr lang="de-DE"/>
          </a:p>
        </p:txBody>
      </p:sp>
      <p:sp>
        <p:nvSpPr>
          <p:cNvPr id="6" name="Slide Number Placeholder 5"/>
          <p:cNvSpPr>
            <a:spLocks noGrp="1"/>
          </p:cNvSpPr>
          <p:nvPr>
            <p:ph type="sldNum" sz="quarter" idx="12"/>
          </p:nvPr>
        </p:nvSpPr>
        <p:spPr/>
        <p:txBody>
          <a:bodyPr/>
          <a:lstStyle/>
          <a:p>
            <a:pPr>
              <a:defRPr/>
            </a:pPr>
            <a:fld id="{AA02484D-3F63-488A-990A-36E3F22D10C7}" type="slidenum">
              <a:rPr lang="de-DE" smtClean="0"/>
              <a:pPr>
                <a:defRPr/>
              </a:pPr>
              <a:t>‹#›</a:t>
            </a:fld>
            <a:endParaRPr lang="de-DE" dirty="0"/>
          </a:p>
        </p:txBody>
      </p:sp>
      <p:sp>
        <p:nvSpPr>
          <p:cNvPr id="7" name="Rectangle 61">
            <a:extLst>
              <a:ext uri="{FF2B5EF4-FFF2-40B4-BE49-F238E27FC236}">
                <a16:creationId xmlns:a16="http://schemas.microsoft.com/office/drawing/2014/main" id="{8AF0D0C6-8B49-4EB6-8248-89F3E6097B35}"/>
              </a:ext>
            </a:extLst>
          </p:cNvPr>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sp>
        <p:nvSpPr>
          <p:cNvPr id="8" name="Ορθογώνιο 7">
            <a:extLst>
              <a:ext uri="{FF2B5EF4-FFF2-40B4-BE49-F238E27FC236}">
                <a16:creationId xmlns:a16="http://schemas.microsoft.com/office/drawing/2014/main" id="{D217AB4C-ACE9-4C4C-AC66-A1557A437CCF}"/>
              </a:ext>
            </a:extLst>
          </p:cNvPr>
          <p:cNvSpPr/>
          <p:nvPr userDrawn="1"/>
        </p:nvSpPr>
        <p:spPr>
          <a:xfrm>
            <a:off x="467544" y="764704"/>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Πεντάγωνο 9">
            <a:extLst>
              <a:ext uri="{FF2B5EF4-FFF2-40B4-BE49-F238E27FC236}">
                <a16:creationId xmlns:a16="http://schemas.microsoft.com/office/drawing/2014/main" id="{775390B1-FA95-43E2-A649-64FC439F161C}"/>
              </a:ext>
            </a:extLst>
          </p:cNvPr>
          <p:cNvSpPr/>
          <p:nvPr userDrawn="1"/>
        </p:nvSpPr>
        <p:spPr>
          <a:xfrm>
            <a:off x="467544" y="2316163"/>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05740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r>
              <a:rPr lang="el-GR"/>
              <a:t>2016</a:t>
            </a:r>
            <a:endParaRPr lang="en-US" dirty="0"/>
          </a:p>
        </p:txBody>
      </p:sp>
      <p:sp>
        <p:nvSpPr>
          <p:cNvPr id="5" name="Footer Placeholder 4"/>
          <p:cNvSpPr>
            <a:spLocks noGrp="1"/>
          </p:cNvSpPr>
          <p:nvPr>
            <p:ph type="ftr" sz="quarter" idx="11"/>
          </p:nvPr>
        </p:nvSpPr>
        <p:spPr/>
        <p:txBody>
          <a:bodyPr/>
          <a:lstStyle/>
          <a:p>
            <a:r>
              <a:rPr lang="el-GR"/>
              <a:t>Δρ Χαράλαμπος Μουζάκης</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6198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r>
              <a:rPr lang="el-GR"/>
              <a:t>2016</a:t>
            </a:r>
            <a:endParaRPr lang="en-US" dirty="0"/>
          </a:p>
        </p:txBody>
      </p:sp>
      <p:sp>
        <p:nvSpPr>
          <p:cNvPr id="5" name="Footer Placeholder 4"/>
          <p:cNvSpPr>
            <a:spLocks noGrp="1"/>
          </p:cNvSpPr>
          <p:nvPr>
            <p:ph type="ftr" sz="quarter" idx="11"/>
          </p:nvPr>
        </p:nvSpPr>
        <p:spPr/>
        <p:txBody>
          <a:bodyPr/>
          <a:lstStyle/>
          <a:p>
            <a:r>
              <a:rPr lang="el-GR"/>
              <a:t>Δρ Χαράλαμπος Μουζάκης</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473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lvl1pPr>
              <a:lnSpc>
                <a:spcPct val="150000"/>
              </a:lnSpc>
              <a:defRPr sz="4400"/>
            </a:lvl1pPr>
            <a:lvl2pPr>
              <a:lnSpc>
                <a:spcPct val="150000"/>
              </a:lnSpc>
              <a:defRPr sz="4000"/>
            </a:lvl2pPr>
            <a:lvl3pPr>
              <a:lnSpc>
                <a:spcPct val="150000"/>
              </a:lnSpc>
              <a:defRPr sz="3200"/>
            </a:lvl3pPr>
            <a:lvl4pPr>
              <a:lnSpc>
                <a:spcPct val="150000"/>
              </a:lnSpc>
              <a:defRPr sz="2800"/>
            </a:lvl4pPr>
            <a:lvl5pPr>
              <a:lnSpc>
                <a:spcPct val="150000"/>
              </a:lnSpc>
              <a:defRPr sz="2800"/>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p:cNvSpPr>
            <a:spLocks noGrp="1"/>
          </p:cNvSpPr>
          <p:nvPr>
            <p:ph type="dt" sz="half" idx="10"/>
          </p:nvPr>
        </p:nvSpPr>
        <p:spPr/>
        <p:txBody>
          <a:bodyPr/>
          <a:lstStyle/>
          <a:p>
            <a:r>
              <a:rPr lang="el-GR"/>
              <a:t>2016</a:t>
            </a:r>
            <a:endParaRPr lang="en-US" dirty="0"/>
          </a:p>
        </p:txBody>
      </p:sp>
      <p:sp>
        <p:nvSpPr>
          <p:cNvPr id="5" name="Θέση υποσέλιδου 4"/>
          <p:cNvSpPr>
            <a:spLocks noGrp="1"/>
          </p:cNvSpPr>
          <p:nvPr>
            <p:ph type="ftr" sz="quarter" idx="11"/>
          </p:nvPr>
        </p:nvSpPr>
        <p:spPr/>
        <p:txBody>
          <a:bodyPr/>
          <a:lstStyle/>
          <a:p>
            <a:r>
              <a:rPr lang="el-GR"/>
              <a:t>Δρ Χαράλαμπος Μουζάκης</a:t>
            </a:r>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cxnSp>
        <p:nvCxnSpPr>
          <p:cNvPr id="8" name="15 - Ευθεία γραμμή σύνδεσης"/>
          <p:cNvCxnSpPr/>
          <p:nvPr userDrawn="1"/>
        </p:nvCxnSpPr>
        <p:spPr bwMode="auto">
          <a:xfrm>
            <a:off x="1522058" y="119439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userDrawn="1"/>
        </p:nvCxnSpPr>
        <p:spPr bwMode="auto">
          <a:xfrm>
            <a:off x="467544" y="6453336"/>
            <a:ext cx="8476309" cy="19555"/>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1" name="Ορθογώνιο 10"/>
          <p:cNvSpPr/>
          <p:nvPr userDrawn="1"/>
        </p:nvSpPr>
        <p:spPr>
          <a:xfrm>
            <a:off x="467544" y="628501"/>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Πεντάγωνο 11"/>
          <p:cNvSpPr/>
          <p:nvPr userDrawn="1"/>
        </p:nvSpPr>
        <p:spPr>
          <a:xfrm>
            <a:off x="467544" y="603852"/>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1"/>
          <p:cNvSpPr>
            <a:spLocks noGrp="1"/>
          </p:cNvSpPr>
          <p:nvPr>
            <p:ph type="title"/>
          </p:nvPr>
        </p:nvSpPr>
        <p:spPr>
          <a:xfrm>
            <a:off x="1143000" y="365127"/>
            <a:ext cx="7372350" cy="1075390"/>
          </a:xfrm>
        </p:spPr>
        <p:txBody>
          <a:bodyPr>
            <a:normAutofit/>
          </a:bodyPr>
          <a:lstStyle>
            <a:lvl1pPr>
              <a:defRPr sz="4400" b="1"/>
            </a:lvl1pPr>
          </a:lstStyle>
          <a:p>
            <a:r>
              <a:rPr lang="el-GR" dirty="0"/>
              <a:t>Στυλ κύριου τίτλου</a:t>
            </a:r>
          </a:p>
        </p:txBody>
      </p:sp>
    </p:spTree>
    <p:extLst>
      <p:ext uri="{BB962C8B-B14F-4D97-AF65-F5344CB8AC3E}">
        <p14:creationId xmlns:p14="http://schemas.microsoft.com/office/powerpoint/2010/main" val="398985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r>
              <a:rPr lang="el-GR"/>
              <a:t>2016</a:t>
            </a:r>
            <a:endParaRPr lang="en-US" dirty="0"/>
          </a:p>
        </p:txBody>
      </p:sp>
      <p:sp>
        <p:nvSpPr>
          <p:cNvPr id="5" name="Footer Placeholder 4"/>
          <p:cNvSpPr>
            <a:spLocks noGrp="1"/>
          </p:cNvSpPr>
          <p:nvPr>
            <p:ph type="ftr" sz="quarter" idx="11"/>
          </p:nvPr>
        </p:nvSpPr>
        <p:spPr/>
        <p:txBody>
          <a:bodyPr/>
          <a:lstStyle/>
          <a:p>
            <a:r>
              <a:rPr lang="el-GR"/>
              <a:t>Δρ Χαράλαμπος Μουζάκης</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1">
            <a:extLst>
              <a:ext uri="{FF2B5EF4-FFF2-40B4-BE49-F238E27FC236}">
                <a16:creationId xmlns:a16="http://schemas.microsoft.com/office/drawing/2014/main" id="{77D33D03-6E04-43BE-A4EA-DE3588322AA4}"/>
              </a:ext>
            </a:extLst>
          </p:cNvPr>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cxnSp>
        <p:nvCxnSpPr>
          <p:cNvPr id="8" name="15 - Ευθεία γραμμή σύνδεσης">
            <a:extLst>
              <a:ext uri="{FF2B5EF4-FFF2-40B4-BE49-F238E27FC236}">
                <a16:creationId xmlns:a16="http://schemas.microsoft.com/office/drawing/2014/main" id="{6DCAA2FE-8E56-42D7-881F-1AB769938B50}"/>
              </a:ext>
            </a:extLst>
          </p:cNvPr>
          <p:cNvCxnSpPr/>
          <p:nvPr userDrawn="1"/>
        </p:nvCxnSpPr>
        <p:spPr bwMode="auto">
          <a:xfrm>
            <a:off x="1522058" y="119439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a:extLst>
              <a:ext uri="{FF2B5EF4-FFF2-40B4-BE49-F238E27FC236}">
                <a16:creationId xmlns:a16="http://schemas.microsoft.com/office/drawing/2014/main" id="{B09D239C-D773-4892-9C26-80C75C5C6ACA}"/>
              </a:ext>
            </a:extLst>
          </p:cNvPr>
          <p:cNvCxnSpPr/>
          <p:nvPr userDrawn="1"/>
        </p:nvCxnSpPr>
        <p:spPr bwMode="auto">
          <a:xfrm>
            <a:off x="467544" y="6453336"/>
            <a:ext cx="8476309" cy="19555"/>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0" name="Ορθογώνιο 9">
            <a:extLst>
              <a:ext uri="{FF2B5EF4-FFF2-40B4-BE49-F238E27FC236}">
                <a16:creationId xmlns:a16="http://schemas.microsoft.com/office/drawing/2014/main" id="{BEA87428-96DD-44F1-ADAA-A7197776A814}"/>
              </a:ext>
            </a:extLst>
          </p:cNvPr>
          <p:cNvSpPr/>
          <p:nvPr userDrawn="1"/>
        </p:nvSpPr>
        <p:spPr>
          <a:xfrm>
            <a:off x="467544" y="628501"/>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Πεντάγωνο 11">
            <a:extLst>
              <a:ext uri="{FF2B5EF4-FFF2-40B4-BE49-F238E27FC236}">
                <a16:creationId xmlns:a16="http://schemas.microsoft.com/office/drawing/2014/main" id="{A6071BD1-882D-4E25-8B82-CE564CBDDF97}"/>
              </a:ext>
            </a:extLst>
          </p:cNvPr>
          <p:cNvSpPr/>
          <p:nvPr userDrawn="1"/>
        </p:nvSpPr>
        <p:spPr>
          <a:xfrm>
            <a:off x="467544" y="603852"/>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042594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r>
              <a:rPr lang="el-GR"/>
              <a:t>2016</a:t>
            </a:r>
            <a:endParaRPr lang="en-US" dirty="0"/>
          </a:p>
        </p:txBody>
      </p:sp>
      <p:sp>
        <p:nvSpPr>
          <p:cNvPr id="5" name="Footer Placeholder 4"/>
          <p:cNvSpPr>
            <a:spLocks noGrp="1"/>
          </p:cNvSpPr>
          <p:nvPr>
            <p:ph type="ftr" sz="quarter" idx="11"/>
          </p:nvPr>
        </p:nvSpPr>
        <p:spPr/>
        <p:txBody>
          <a:bodyPr/>
          <a:lstStyle/>
          <a:p>
            <a:r>
              <a:rPr lang="el-GR"/>
              <a:t>Δρ Χαράλαμπος Μουζάκης</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243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r>
              <a:rPr lang="el-GR"/>
              <a:t>2016</a:t>
            </a:r>
            <a:endParaRPr lang="en-US" dirty="0"/>
          </a:p>
        </p:txBody>
      </p:sp>
      <p:sp>
        <p:nvSpPr>
          <p:cNvPr id="6" name="Footer Placeholder 5"/>
          <p:cNvSpPr>
            <a:spLocks noGrp="1"/>
          </p:cNvSpPr>
          <p:nvPr>
            <p:ph type="ftr" sz="quarter" idx="11"/>
          </p:nvPr>
        </p:nvSpPr>
        <p:spPr/>
        <p:txBody>
          <a:bodyPr/>
          <a:lstStyle/>
          <a:p>
            <a:r>
              <a:rPr lang="el-GR"/>
              <a:t>Δρ Χαράλαμπος Μουζάκης</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48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29842" y="2505075"/>
            <a:ext cx="3868340"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629150" y="2505075"/>
            <a:ext cx="3887391"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r>
              <a:rPr lang="el-GR"/>
              <a:t>2016</a:t>
            </a:r>
            <a:endParaRPr lang="en-US" dirty="0"/>
          </a:p>
        </p:txBody>
      </p:sp>
      <p:sp>
        <p:nvSpPr>
          <p:cNvPr id="8" name="Footer Placeholder 7"/>
          <p:cNvSpPr>
            <a:spLocks noGrp="1"/>
          </p:cNvSpPr>
          <p:nvPr>
            <p:ph type="ftr" sz="quarter" idx="11"/>
          </p:nvPr>
        </p:nvSpPr>
        <p:spPr/>
        <p:txBody>
          <a:bodyPr/>
          <a:lstStyle/>
          <a:p>
            <a:r>
              <a:rPr lang="el-GR"/>
              <a:t>Δρ Χαράλαμπος Μουζάκης</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8035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r>
              <a:rPr lang="el-GR"/>
              <a:t>2016</a:t>
            </a:r>
            <a:endParaRPr lang="en-US" dirty="0"/>
          </a:p>
        </p:txBody>
      </p:sp>
      <p:sp>
        <p:nvSpPr>
          <p:cNvPr id="4" name="Footer Placeholder 3"/>
          <p:cNvSpPr>
            <a:spLocks noGrp="1"/>
          </p:cNvSpPr>
          <p:nvPr>
            <p:ph type="ftr" sz="quarter" idx="11"/>
          </p:nvPr>
        </p:nvSpPr>
        <p:spPr/>
        <p:txBody>
          <a:bodyPr/>
          <a:lstStyle/>
          <a:p>
            <a:r>
              <a:rPr lang="el-GR"/>
              <a:t>Δρ Χαράλαμπος Μουζάκης</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0213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l-GR"/>
              <a:t>2016</a:t>
            </a:r>
            <a:endParaRPr lang="en-US" dirty="0"/>
          </a:p>
        </p:txBody>
      </p:sp>
      <p:sp>
        <p:nvSpPr>
          <p:cNvPr id="3" name="Footer Placeholder 2"/>
          <p:cNvSpPr>
            <a:spLocks noGrp="1"/>
          </p:cNvSpPr>
          <p:nvPr>
            <p:ph type="ftr" sz="quarter" idx="11"/>
          </p:nvPr>
        </p:nvSpPr>
        <p:spPr/>
        <p:txBody>
          <a:bodyPr/>
          <a:lstStyle/>
          <a:p>
            <a:r>
              <a:rPr lang="el-GR"/>
              <a:t>Δρ Χαράλαμπος Μουζάκης</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6519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r>
              <a:rPr lang="el-GR"/>
              <a:t>2016</a:t>
            </a:r>
            <a:endParaRPr lang="en-US" dirty="0"/>
          </a:p>
        </p:txBody>
      </p:sp>
      <p:sp>
        <p:nvSpPr>
          <p:cNvPr id="6" name="Footer Placeholder 5"/>
          <p:cNvSpPr>
            <a:spLocks noGrp="1"/>
          </p:cNvSpPr>
          <p:nvPr>
            <p:ph type="ftr" sz="quarter" idx="11"/>
          </p:nvPr>
        </p:nvSpPr>
        <p:spPr/>
        <p:txBody>
          <a:bodyPr/>
          <a:lstStyle/>
          <a:p>
            <a:r>
              <a:rPr lang="el-GR"/>
              <a:t>Δρ Χαράλαμπος Μουζάκης</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896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r>
              <a:rPr lang="el-GR"/>
              <a:t>2016</a:t>
            </a:r>
            <a:endParaRPr lang="en-US" dirty="0"/>
          </a:p>
        </p:txBody>
      </p:sp>
      <p:sp>
        <p:nvSpPr>
          <p:cNvPr id="6" name="Footer Placeholder 5"/>
          <p:cNvSpPr>
            <a:spLocks noGrp="1"/>
          </p:cNvSpPr>
          <p:nvPr>
            <p:ph type="ftr" sz="quarter" idx="11"/>
          </p:nvPr>
        </p:nvSpPr>
        <p:spPr/>
        <p:txBody>
          <a:bodyPr/>
          <a:lstStyle/>
          <a:p>
            <a:r>
              <a:rPr lang="el-GR"/>
              <a:t>Δρ Χαράλαμπος Μουζάκης</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533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l-GR"/>
              <a:t>2016</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Δρ Χαράλαμπος Μουζάκης</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
        <p:nvSpPr>
          <p:cNvPr id="7" name="Freeform 8">
            <a:extLst>
              <a:ext uri="{FF2B5EF4-FFF2-40B4-BE49-F238E27FC236}">
                <a16:creationId xmlns:a16="http://schemas.microsoft.com/office/drawing/2014/main" id="{DFA360CA-E1C8-4064-9D22-7ABD677016E1}"/>
              </a:ext>
            </a:extLst>
          </p:cNvPr>
          <p:cNvSpPr/>
          <p:nvPr userDrawn="1"/>
        </p:nvSpPr>
        <p:spPr bwMode="auto">
          <a:xfrm>
            <a:off x="163906" y="796626"/>
            <a:ext cx="86598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Tree>
    <p:extLst>
      <p:ext uri="{BB962C8B-B14F-4D97-AF65-F5344CB8AC3E}">
        <p14:creationId xmlns:p14="http://schemas.microsoft.com/office/powerpoint/2010/main" val="1440803021"/>
      </p:ext>
    </p:extLst>
  </p:cSld>
  <p:clrMap bg1="lt1" tx1="dk1" bg2="lt2" tx2="dk2" accent1="accent1" accent2="accent2" accent3="accent3" accent4="accent4" accent5="accent5" accent6="accent6" hlink="hlink" folHlink="folHlink"/>
  <p:sldLayoutIdLst>
    <p:sldLayoutId id="2147484579" r:id="rId1"/>
    <p:sldLayoutId id="2147484580" r:id="rId2"/>
    <p:sldLayoutId id="2147484581" r:id="rId3"/>
    <p:sldLayoutId id="2147484582" r:id="rId4"/>
    <p:sldLayoutId id="2147484583" r:id="rId5"/>
    <p:sldLayoutId id="2147484584" r:id="rId6"/>
    <p:sldLayoutId id="2147484585" r:id="rId7"/>
    <p:sldLayoutId id="2147484586" r:id="rId8"/>
    <p:sldLayoutId id="2147484587" r:id="rId9"/>
    <p:sldLayoutId id="2147484588" r:id="rId10"/>
    <p:sldLayoutId id="2147484589" r:id="rId11"/>
    <p:sldLayoutId id="21474844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time_continue=17&amp;v=n6qPakPWGww"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hamilo.datacenter.uoc.gr/metchamilo/main/lp/lp_controller.php?cidReq=FTIA3EENAPARAMY8IFTIA3EMIAISTORIA&amp;id_session=0&amp;gidReq=0&amp;gradebook=0&amp;origin=&amp;action=view&amp;lp_id=429&amp;isStudentView=tru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chamilo.datacenter.uoc.gr/metchamilo/main/lp/lp_controller.php?cidReq=FTIA3EENAPARAMY8IFTIA3EMIAISTORIA&amp;id_session=0&amp;gidReq=0&amp;gradebook=0&amp;origin=&amp;action=view&amp;lp_id=429&amp;isStudentView=tru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chamilo.datacenter.uoc.gr/metchamilo/main/lp/lp_controller.php?cidReq=FTIA3EENAPARAMY8IFTIA3EMIAISTORIA&amp;id_session=0&amp;gidReq=0&amp;gradebook=0&amp;origin=&amp;action=view&amp;lp_id=429&amp;isStudentView=tru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chamilo.datacenter.uoc.gr/metchamilo/main/lp/lp_controller.php?cidReq=FTIA3EENAPARAMY8IFTIA3EMIAISTORIA&amp;id_session=0&amp;gidReq=0&amp;gradebook=0&amp;origin=&amp;action=view&amp;lp_id=429&amp;isStudentView=tru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YJ6k7gc8VC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41144" y="1084772"/>
            <a:ext cx="6430090" cy="1872208"/>
          </a:xfrm>
        </p:spPr>
        <p:txBody>
          <a:bodyPr>
            <a:noAutofit/>
          </a:bodyPr>
          <a:lstStyle/>
          <a:p>
            <a:r>
              <a:rPr lang="el-GR" sz="2400" b="0" dirty="0">
                <a:latin typeface="Arial" panose="020B0604020202020204" pitchFamily="34" charset="0"/>
                <a:cs typeface="Arial" panose="020B0604020202020204" pitchFamily="34" charset="0"/>
              </a:rPr>
              <a:t>ΔΗΜΙΟΥΡΓΙΑ ΕΚΠΑΙΔΕΥΤΙΚΟΥ ΥΛΙΚΟΥ ΜΕ ΘΕΜΑ ΤΙΣ ΤΕΧΝΙΚΕΣ ΠΑΡΑΓΩΓΗΣ ΓΡΑΠΤΟΥ ΛΟΓΟΥ ΣΤΗΝ ΕΞ ΑΠΟΣΤΑΣΕΩΣ ΕΚΠΑΙΔΕΥΣΗ</a:t>
            </a:r>
          </a:p>
        </p:txBody>
      </p:sp>
      <p:cxnSp>
        <p:nvCxnSpPr>
          <p:cNvPr id="16" name="15 - Ευθεία γραμμή σύνδεσης"/>
          <p:cNvCxnSpPr/>
          <p:nvPr/>
        </p:nvCxnSpPr>
        <p:spPr bwMode="auto">
          <a:xfrm>
            <a:off x="1789760" y="104538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3081" name="11 - Ορθογώνιο"/>
          <p:cNvSpPr>
            <a:spLocks noChangeArrowheads="1"/>
          </p:cNvSpPr>
          <p:nvPr/>
        </p:nvSpPr>
        <p:spPr bwMode="auto">
          <a:xfrm>
            <a:off x="1604896" y="251187"/>
            <a:ext cx="7403909" cy="523220"/>
          </a:xfrm>
          <a:prstGeom prst="rect">
            <a:avLst/>
          </a:prstGeom>
          <a:noFill/>
          <a:ln w="9525">
            <a:noFill/>
            <a:miter lim="800000"/>
            <a:headEnd/>
            <a:tailEnd/>
          </a:ln>
        </p:spPr>
        <p:txBody>
          <a:bodyPr wrap="square">
            <a:spAutoFit/>
          </a:bodyPr>
          <a:lstStyle/>
          <a:p>
            <a:pPr algn="ctr"/>
            <a:r>
              <a:rPr lang="el-GR" sz="1400" dirty="0">
                <a:latin typeface="Book Antiqua" panose="02040602050305030304" pitchFamily="18" charset="0"/>
              </a:rPr>
              <a:t>Πρόγραμμα Μεταπτυχιακών Σπουδών: </a:t>
            </a:r>
            <a:endParaRPr lang="en-US" sz="1400" dirty="0">
              <a:latin typeface="Book Antiqua" panose="02040602050305030304" pitchFamily="18" charset="0"/>
            </a:endParaRPr>
          </a:p>
          <a:p>
            <a:pPr algn="ctr"/>
            <a:r>
              <a:rPr lang="el-GR" sz="1400" dirty="0">
                <a:latin typeface="Book Antiqua" panose="02040602050305030304" pitchFamily="18" charset="0"/>
              </a:rPr>
              <a:t>«Επιστήμες της Αγωγής - Εξ Αποστάσεως Εκπαίδευση  με την χρήση των ΤΠΕ (e-</a:t>
            </a:r>
            <a:r>
              <a:rPr lang="el-GR" sz="1400" dirty="0" err="1">
                <a:latin typeface="Book Antiqua" panose="02040602050305030304" pitchFamily="18" charset="0"/>
              </a:rPr>
              <a:t>Learning</a:t>
            </a:r>
            <a:r>
              <a:rPr lang="el-GR" sz="1400" dirty="0">
                <a:latin typeface="Book Antiqua" panose="02040602050305030304" pitchFamily="18" charset="0"/>
              </a:rPr>
              <a:t>)»</a:t>
            </a:r>
            <a:endParaRPr lang="el-GR" sz="1200" dirty="0">
              <a:latin typeface="Book Antiqua" panose="02040602050305030304" pitchFamily="18" charset="0"/>
            </a:endParaRPr>
          </a:p>
        </p:txBody>
      </p:sp>
      <p:sp>
        <p:nvSpPr>
          <p:cNvPr id="11" name="Rectangle 1"/>
          <p:cNvSpPr>
            <a:spLocks noChangeArrowheads="1"/>
          </p:cNvSpPr>
          <p:nvPr/>
        </p:nvSpPr>
        <p:spPr bwMode="auto">
          <a:xfrm>
            <a:off x="1187624" y="5933891"/>
            <a:ext cx="72042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1" u="none" strike="noStrike" cap="none" normalizeH="0" baseline="0" dirty="0">
                <a:ln>
                  <a:noFill/>
                </a:ln>
                <a:solidFill>
                  <a:schemeClr val="tx1"/>
                </a:solidFill>
                <a:effectLst/>
                <a:latin typeface="Book Antiqua" pitchFamily="18" charset="0"/>
                <a:ea typeface="Times New Roman" pitchFamily="18" charset="0"/>
                <a:cs typeface="Arial" pitchFamily="34" charset="0"/>
              </a:rPr>
              <a:t>Ρέθυμνο,</a:t>
            </a:r>
            <a:r>
              <a:rPr kumimoji="0" lang="el-GR" sz="2000" b="0" i="1" u="none" strike="noStrike" cap="none" normalizeH="0" dirty="0">
                <a:ln>
                  <a:noFill/>
                </a:ln>
                <a:solidFill>
                  <a:schemeClr val="tx1"/>
                </a:solidFill>
                <a:effectLst/>
                <a:latin typeface="Book Antiqua" pitchFamily="18" charset="0"/>
                <a:ea typeface="Times New Roman" pitchFamily="18" charset="0"/>
                <a:cs typeface="Arial" pitchFamily="34" charset="0"/>
              </a:rPr>
              <a:t> 2018</a:t>
            </a:r>
            <a:endParaRPr kumimoji="0" lang="el-GR" sz="2000" b="0" i="1" u="none" strike="noStrike" cap="none" normalizeH="0" baseline="0" dirty="0">
              <a:ln>
                <a:noFill/>
              </a:ln>
              <a:solidFill>
                <a:schemeClr val="tx1"/>
              </a:solidFill>
              <a:effectLst/>
              <a:latin typeface="Arial" pitchFamily="34" charset="0"/>
              <a:cs typeface="Arial" pitchFamily="34" charset="0"/>
            </a:endParaRPr>
          </a:p>
        </p:txBody>
      </p:sp>
      <p:cxnSp>
        <p:nvCxnSpPr>
          <p:cNvPr id="7" name="15 - Ευθεία γραμμή σύνδεσης"/>
          <p:cNvCxnSpPr/>
          <p:nvPr/>
        </p:nvCxnSpPr>
        <p:spPr bwMode="auto">
          <a:xfrm flipV="1">
            <a:off x="1789760" y="1101540"/>
            <a:ext cx="7034182" cy="1"/>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p:nvCxnSpPr>
        <p:spPr bwMode="auto">
          <a:xfrm>
            <a:off x="1638680" y="5589240"/>
            <a:ext cx="6991725" cy="12969"/>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0" name="9 - Ορθογώνιο"/>
          <p:cNvSpPr/>
          <p:nvPr/>
        </p:nvSpPr>
        <p:spPr>
          <a:xfrm>
            <a:off x="1369379" y="3483916"/>
            <a:ext cx="6840760" cy="584775"/>
          </a:xfrm>
          <a:prstGeom prst="rect">
            <a:avLst/>
          </a:prstGeom>
        </p:spPr>
        <p:txBody>
          <a:bodyPr wrap="square">
            <a:spAutoFit/>
          </a:bodyPr>
          <a:lstStyle/>
          <a:p>
            <a:pPr algn="ctr"/>
            <a:r>
              <a:rPr lang="el-GR" sz="3200" dirty="0"/>
              <a:t>ΠΙΚΑΣΗ ΔΙΑΜΑΝΤΩ</a:t>
            </a:r>
          </a:p>
        </p:txBody>
      </p:sp>
      <p:sp>
        <p:nvSpPr>
          <p:cNvPr id="13" name="9 - Ορθογώνιο"/>
          <p:cNvSpPr/>
          <p:nvPr/>
        </p:nvSpPr>
        <p:spPr>
          <a:xfrm>
            <a:off x="1535809" y="4544582"/>
            <a:ext cx="6840760" cy="369332"/>
          </a:xfrm>
          <a:prstGeom prst="rect">
            <a:avLst/>
          </a:prstGeom>
        </p:spPr>
        <p:txBody>
          <a:bodyPr wrap="square">
            <a:spAutoFit/>
          </a:bodyPr>
          <a:lstStyle/>
          <a:p>
            <a:pPr algn="ctr"/>
            <a:r>
              <a:rPr lang="el-GR" sz="1800" dirty="0"/>
              <a:t>Επιτροπή Κρίσης ΔΕ</a:t>
            </a:r>
          </a:p>
        </p:txBody>
      </p:sp>
      <p:graphicFrame>
        <p:nvGraphicFramePr>
          <p:cNvPr id="3" name="Πίνακας 2">
            <a:extLst>
              <a:ext uri="{FF2B5EF4-FFF2-40B4-BE49-F238E27FC236}">
                <a16:creationId xmlns:a16="http://schemas.microsoft.com/office/drawing/2014/main" id="{41E77BAF-7BB1-44A0-955E-BF8A30959942}"/>
              </a:ext>
            </a:extLst>
          </p:cNvPr>
          <p:cNvGraphicFramePr>
            <a:graphicFrameLocks noGrp="1"/>
          </p:cNvGraphicFramePr>
          <p:nvPr>
            <p:extLst>
              <p:ext uri="{D42A27DB-BD31-4B8C-83A1-F6EECF244321}">
                <p14:modId xmlns:p14="http://schemas.microsoft.com/office/powerpoint/2010/main" val="419762957"/>
              </p:ext>
            </p:extLst>
          </p:nvPr>
        </p:nvGraphicFramePr>
        <p:xfrm>
          <a:off x="1187624" y="5088668"/>
          <a:ext cx="7639425" cy="396240"/>
        </p:xfrm>
        <a:graphic>
          <a:graphicData uri="http://schemas.openxmlformats.org/drawingml/2006/table">
            <a:tbl>
              <a:tblPr firstRow="1" bandRow="1">
                <a:tableStyleId>{616DA210-FB5B-4158-B5E0-FEB733F419BA}</a:tableStyleId>
              </a:tblPr>
              <a:tblGrid>
                <a:gridCol w="2546475">
                  <a:extLst>
                    <a:ext uri="{9D8B030D-6E8A-4147-A177-3AD203B41FA5}">
                      <a16:colId xmlns:a16="http://schemas.microsoft.com/office/drawing/2014/main" val="1224226195"/>
                    </a:ext>
                  </a:extLst>
                </a:gridCol>
                <a:gridCol w="2546475">
                  <a:extLst>
                    <a:ext uri="{9D8B030D-6E8A-4147-A177-3AD203B41FA5}">
                      <a16:colId xmlns:a16="http://schemas.microsoft.com/office/drawing/2014/main" val="1919863737"/>
                    </a:ext>
                  </a:extLst>
                </a:gridCol>
                <a:gridCol w="2546475">
                  <a:extLst>
                    <a:ext uri="{9D8B030D-6E8A-4147-A177-3AD203B41FA5}">
                      <a16:colId xmlns:a16="http://schemas.microsoft.com/office/drawing/2014/main" val="3530590720"/>
                    </a:ext>
                  </a:extLst>
                </a:gridCol>
              </a:tblGrid>
              <a:tr h="370840">
                <a:tc>
                  <a:txBody>
                    <a:bodyPr/>
                    <a:lstStyle/>
                    <a:p>
                      <a:r>
                        <a:rPr lang="el-GR" sz="2000" b="0" dirty="0">
                          <a:latin typeface="Arial" panose="020B0604020202020204" pitchFamily="34" charset="0"/>
                          <a:cs typeface="Arial" panose="020B0604020202020204" pitchFamily="34" charset="0"/>
                        </a:rPr>
                        <a:t>Χ. ΜΟΥΖΑΚΗΣ</a:t>
                      </a:r>
                    </a:p>
                  </a:txBody>
                  <a:tcPr/>
                </a:tc>
                <a:tc>
                  <a:txBody>
                    <a:bodyPr/>
                    <a:lstStyle/>
                    <a:p>
                      <a:r>
                        <a:rPr lang="el-GR" sz="2000" b="0" dirty="0">
                          <a:latin typeface="Arial" panose="020B0604020202020204" pitchFamily="34" charset="0"/>
                          <a:cs typeface="Arial" panose="020B0604020202020204" pitchFamily="34" charset="0"/>
                        </a:rPr>
                        <a:t>Ν.ΖΑΡΑΝΗΣ</a:t>
                      </a:r>
                    </a:p>
                  </a:txBody>
                  <a:tcPr/>
                </a:tc>
                <a:tc>
                  <a:txBody>
                    <a:bodyPr/>
                    <a:lstStyle/>
                    <a:p>
                      <a:r>
                        <a:rPr lang="el-GR" sz="2000" b="0" dirty="0">
                          <a:latin typeface="Arial" panose="020B0604020202020204" pitchFamily="34" charset="0"/>
                          <a:cs typeface="Arial" panose="020B0604020202020204" pitchFamily="34" charset="0"/>
                        </a:rPr>
                        <a:t>Μ. ΚΛΕΙΣΑΡΧΑΚΗΣ</a:t>
                      </a:r>
                    </a:p>
                  </a:txBody>
                  <a:tcPr/>
                </a:tc>
                <a:extLst>
                  <a:ext uri="{0D108BD9-81ED-4DB2-BD59-A6C34878D82A}">
                    <a16:rowId xmlns:a16="http://schemas.microsoft.com/office/drawing/2014/main" val="1127642371"/>
                  </a:ext>
                </a:extLst>
              </a:tr>
            </a:tbl>
          </a:graphicData>
        </a:graphic>
      </p:graphicFrame>
      <p:sp>
        <p:nvSpPr>
          <p:cNvPr id="4" name="Ορθογώνιο: Στρογγύλεμα γωνιών 3">
            <a:extLst>
              <a:ext uri="{FF2B5EF4-FFF2-40B4-BE49-F238E27FC236}">
                <a16:creationId xmlns:a16="http://schemas.microsoft.com/office/drawing/2014/main" id="{A62BCA6C-D019-4A0A-8C9C-CF743900896C}"/>
              </a:ext>
            </a:extLst>
          </p:cNvPr>
          <p:cNvSpPr/>
          <p:nvPr/>
        </p:nvSpPr>
        <p:spPr>
          <a:xfrm>
            <a:off x="1789760" y="1384418"/>
            <a:ext cx="6420379" cy="158933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Θέση αριθμού διαφάνειας 4">
            <a:extLst>
              <a:ext uri="{FF2B5EF4-FFF2-40B4-BE49-F238E27FC236}">
                <a16:creationId xmlns:a16="http://schemas.microsoft.com/office/drawing/2014/main" id="{6925EC5E-9A9A-4CAB-81B2-8FA393605A07}"/>
              </a:ext>
            </a:extLst>
          </p:cNvPr>
          <p:cNvSpPr>
            <a:spLocks noGrp="1"/>
          </p:cNvSpPr>
          <p:nvPr>
            <p:ph type="sldNum" sz="quarter" idx="12"/>
          </p:nvPr>
        </p:nvSpPr>
        <p:spPr/>
        <p:txBody>
          <a:bodyPr/>
          <a:lstStyle/>
          <a:p>
            <a:pPr>
              <a:defRPr/>
            </a:pPr>
            <a:fld id="{AA02484D-3F63-488A-990A-36E3F22D10C7}" type="slidenum">
              <a:rPr lang="de-DE" smtClean="0"/>
              <a:pPr>
                <a:defRPr/>
              </a:pPr>
              <a:t>1</a:t>
            </a:fld>
            <a:endParaRPr lang="de-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DE03EC-1F79-4D56-9B6C-53ADC7380ECD}"/>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Μεθοδολογία Έρευνας (3/3)</a:t>
            </a:r>
            <a:endParaRPr lang="el-GR" sz="2800" dirty="0"/>
          </a:p>
        </p:txBody>
      </p:sp>
      <p:sp>
        <p:nvSpPr>
          <p:cNvPr id="3" name="Θέση περιεχομένου 2">
            <a:extLst>
              <a:ext uri="{FF2B5EF4-FFF2-40B4-BE49-F238E27FC236}">
                <a16:creationId xmlns:a16="http://schemas.microsoft.com/office/drawing/2014/main" id="{E4EAAB77-C41B-4A55-ACCB-9FBE8E06CBE0}"/>
              </a:ext>
            </a:extLst>
          </p:cNvPr>
          <p:cNvSpPr>
            <a:spLocks noGrp="1"/>
          </p:cNvSpPr>
          <p:nvPr>
            <p:ph idx="1"/>
          </p:nvPr>
        </p:nvSpPr>
        <p:spPr>
          <a:xfrm>
            <a:off x="639462" y="1690689"/>
            <a:ext cx="8267346" cy="4665662"/>
          </a:xfrm>
        </p:spPr>
        <p:txBody>
          <a:bodyPr>
            <a:normAutofit lnSpcReduction="10000"/>
          </a:bodyPr>
          <a:lstStyle/>
          <a:p>
            <a:pPr marL="0" indent="0" algn="just">
              <a:buNone/>
            </a:pPr>
            <a:r>
              <a:rPr lang="el-GR" dirty="0">
                <a:latin typeface="Times New Roman" panose="02020603050405020304" pitchFamily="18" charset="0"/>
                <a:cs typeface="Times New Roman" panose="02020603050405020304" pitchFamily="18" charset="0"/>
              </a:rPr>
              <a:t>Βασικό στοιχείο της έρευνας ήταν τα γραπτά κείμενα των παιδιών. Τα παιδιά της τάξης έγραψαν ένα κείμενο.  Η  συγγραφή των τελικών κειμένων έγινε μια εβδομάδα μετά τη διδακτική παρέμβαση. Επιλέχθηκε ως είδος το αφηγηματικό κείμενο αφού ήταν και το θέμα που διδάχθηκαν.</a:t>
            </a:r>
          </a:p>
          <a:p>
            <a:pPr marL="0" indent="0" algn="just">
              <a:buNone/>
            </a:pPr>
            <a:endParaRPr lang="el-GR" sz="2400" dirty="0">
              <a:latin typeface="Times New Roman" panose="02020603050405020304" pitchFamily="18" charset="0"/>
              <a:cs typeface="Times New Roman" panose="02020603050405020304" pitchFamily="18" charset="0"/>
            </a:endParaRPr>
          </a:p>
          <a:p>
            <a:pPr marL="0" indent="0">
              <a:buNone/>
            </a:pPr>
            <a:r>
              <a:rPr lang="el-GR" sz="2600" dirty="0">
                <a:latin typeface="Times New Roman" panose="02020603050405020304" pitchFamily="18" charset="0"/>
                <a:cs typeface="Times New Roman" panose="02020603050405020304" pitchFamily="18" charset="0"/>
              </a:rPr>
              <a:t>Οι εκθέσεις των μαθητών αξιολογήθηκαν με βάση δύο άξονες</a:t>
            </a:r>
            <a:r>
              <a:rPr lang="en-US" sz="2600" dirty="0">
                <a:latin typeface="Times New Roman" panose="02020603050405020304" pitchFamily="18" charset="0"/>
                <a:cs typeface="Times New Roman" panose="02020603050405020304" pitchFamily="18" charset="0"/>
              </a:rPr>
              <a:t>:</a:t>
            </a:r>
            <a:endParaRPr lang="el-GR" sz="2600" dirty="0">
              <a:latin typeface="Times New Roman" panose="02020603050405020304" pitchFamily="18" charset="0"/>
              <a:cs typeface="Times New Roman" panose="02020603050405020304" pitchFamily="18" charset="0"/>
            </a:endParaRPr>
          </a:p>
          <a:p>
            <a:pPr marL="0" indent="0">
              <a:buNone/>
            </a:pPr>
            <a:endParaRPr lang="en-US" sz="2600" dirty="0">
              <a:latin typeface="Times New Roman" panose="02020603050405020304" pitchFamily="18" charset="0"/>
              <a:cs typeface="Times New Roman" panose="02020603050405020304" pitchFamily="18" charset="0"/>
            </a:endParaRPr>
          </a:p>
          <a:p>
            <a:pPr marL="514350" indent="-514350">
              <a:buAutoNum type="arabicPeriod"/>
            </a:pPr>
            <a:r>
              <a:rPr lang="el-GR" sz="2600" dirty="0">
                <a:latin typeface="Times New Roman" panose="02020603050405020304" pitchFamily="18" charset="0"/>
                <a:cs typeface="Times New Roman" panose="02020603050405020304" pitchFamily="18" charset="0"/>
              </a:rPr>
              <a:t>Περιεχόμενο</a:t>
            </a:r>
          </a:p>
          <a:p>
            <a:pPr marL="514350" indent="-514350">
              <a:buAutoNum type="arabicPeriod"/>
            </a:pPr>
            <a:r>
              <a:rPr lang="el-GR" sz="2600" dirty="0">
                <a:latin typeface="Times New Roman" panose="02020603050405020304" pitchFamily="18" charset="0"/>
                <a:cs typeface="Times New Roman" panose="02020603050405020304" pitchFamily="18" charset="0"/>
              </a:rPr>
              <a:t>Δομή Κειμένου</a:t>
            </a:r>
          </a:p>
        </p:txBody>
      </p:sp>
      <p:sp>
        <p:nvSpPr>
          <p:cNvPr id="4" name="Θέση αριθμού διαφάνειας 3">
            <a:extLst>
              <a:ext uri="{FF2B5EF4-FFF2-40B4-BE49-F238E27FC236}">
                <a16:creationId xmlns:a16="http://schemas.microsoft.com/office/drawing/2014/main" id="{F7CC1FA4-C5E5-4455-81B5-E14D1456C20F}"/>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5" name="Ορθογώνιο 4">
            <a:extLst>
              <a:ext uri="{FF2B5EF4-FFF2-40B4-BE49-F238E27FC236}">
                <a16:creationId xmlns:a16="http://schemas.microsoft.com/office/drawing/2014/main" id="{FF7B0935-4B0F-411D-A567-1C8796C865B7}"/>
              </a:ext>
            </a:extLst>
          </p:cNvPr>
          <p:cNvSpPr/>
          <p:nvPr/>
        </p:nvSpPr>
        <p:spPr>
          <a:xfrm>
            <a:off x="628650" y="1690689"/>
            <a:ext cx="8407846" cy="2530399"/>
          </a:xfrm>
          <a:prstGeom prst="rect">
            <a:avLst/>
          </a:prstGeom>
          <a:noFill/>
          <a:ln w="38100">
            <a:solidFill>
              <a:srgbClr val="93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11411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08F74C7-0AE8-4803-8BD4-11615B84E30B}"/>
              </a:ext>
            </a:extLst>
          </p:cNvPr>
          <p:cNvSpPr>
            <a:spLocks noGrp="1"/>
          </p:cNvSpPr>
          <p:nvPr>
            <p:ph idx="1"/>
          </p:nvPr>
        </p:nvSpPr>
        <p:spPr>
          <a:prstGeom prst="frame">
            <a:avLst/>
          </a:prstGeom>
        </p:spPr>
        <p:txBody>
          <a:bodyPr>
            <a:prstTxWarp prst="textSlantUp">
              <a:avLst/>
            </a:prstTxWarp>
          </a:bodyPr>
          <a:lstStyle/>
          <a:p>
            <a:pPr marL="0" indent="0">
              <a:buNone/>
            </a:pPr>
            <a:r>
              <a:rPr lang="el-GR" u="sng"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Δημιουργία Εκπαιδευτικού Υλικού </a:t>
            </a:r>
          </a:p>
        </p:txBody>
      </p:sp>
      <p:sp>
        <p:nvSpPr>
          <p:cNvPr id="4" name="Θέση αριθμού διαφάνειας 3">
            <a:extLst>
              <a:ext uri="{FF2B5EF4-FFF2-40B4-BE49-F238E27FC236}">
                <a16:creationId xmlns:a16="http://schemas.microsoft.com/office/drawing/2014/main" id="{2CEDD224-D869-42B9-8C1D-2A172ADECCFC}"/>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6" name="Εικόνα 5">
            <a:extLst>
              <a:ext uri="{FF2B5EF4-FFF2-40B4-BE49-F238E27FC236}">
                <a16:creationId xmlns:a16="http://schemas.microsoft.com/office/drawing/2014/main" id="{A4969EAF-D7D3-437A-ABA9-93EF993F9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5156201"/>
            <a:ext cx="4214813" cy="1200150"/>
          </a:xfrm>
          <a:prstGeom prst="rect">
            <a:avLst/>
          </a:prstGeom>
        </p:spPr>
      </p:pic>
    </p:spTree>
    <p:extLst>
      <p:ext uri="{BB962C8B-B14F-4D97-AF65-F5344CB8AC3E}">
        <p14:creationId xmlns:p14="http://schemas.microsoft.com/office/powerpoint/2010/main" val="98858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036A75-6198-4F48-B6EC-2A91DF20E10B}"/>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Σκοπός Δημιουργίας Εκπαιδευτικού Υλικού (1/4)</a:t>
            </a:r>
            <a:endParaRPr lang="el-GR" sz="2800" dirty="0"/>
          </a:p>
        </p:txBody>
      </p:sp>
      <p:graphicFrame>
        <p:nvGraphicFramePr>
          <p:cNvPr id="5" name="Θέση περιεχομένου 4">
            <a:extLst>
              <a:ext uri="{FF2B5EF4-FFF2-40B4-BE49-F238E27FC236}">
                <a16:creationId xmlns:a16="http://schemas.microsoft.com/office/drawing/2014/main" id="{2C00ABFD-369D-4331-B994-AC06CB6B846C}"/>
              </a:ext>
            </a:extLst>
          </p:cNvPr>
          <p:cNvGraphicFramePr>
            <a:graphicFrameLocks noGrp="1"/>
          </p:cNvGraphicFramePr>
          <p:nvPr>
            <p:ph idx="1"/>
            <p:extLst>
              <p:ext uri="{D42A27DB-BD31-4B8C-83A1-F6EECF244321}">
                <p14:modId xmlns:p14="http://schemas.microsoft.com/office/powerpoint/2010/main" val="2278733910"/>
              </p:ext>
            </p:extLst>
          </p:nvPr>
        </p:nvGraphicFramePr>
        <p:xfrm>
          <a:off x="611273" y="1725712"/>
          <a:ext cx="833583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a:extLst>
              <a:ext uri="{FF2B5EF4-FFF2-40B4-BE49-F238E27FC236}">
                <a16:creationId xmlns:a16="http://schemas.microsoft.com/office/drawing/2014/main" id="{BFE3263B-FD50-43A7-B347-E015B060E194}"/>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93297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FCC14EB2-B22A-485C-A00E-34A660DB9BA0}"/>
                                            </p:graphicEl>
                                          </p:spTgt>
                                        </p:tgtEl>
                                        <p:attrNameLst>
                                          <p:attrName>style.visibility</p:attrName>
                                        </p:attrNameLst>
                                      </p:cBhvr>
                                      <p:to>
                                        <p:strVal val="visible"/>
                                      </p:to>
                                    </p:set>
                                    <p:animEffect transition="in" filter="fade">
                                      <p:cBhvr>
                                        <p:cTn id="7" dur="500"/>
                                        <p:tgtEl>
                                          <p:spTgt spid="5">
                                            <p:graphicEl>
                                              <a:dgm id="{FCC14EB2-B22A-485C-A00E-34A660DB9BA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B1D7C721-B92D-4F3D-9A24-F72FE26566F5}"/>
                                            </p:graphicEl>
                                          </p:spTgt>
                                        </p:tgtEl>
                                        <p:attrNameLst>
                                          <p:attrName>style.visibility</p:attrName>
                                        </p:attrNameLst>
                                      </p:cBhvr>
                                      <p:to>
                                        <p:strVal val="visible"/>
                                      </p:to>
                                    </p:set>
                                    <p:animEffect transition="in" filter="fade">
                                      <p:cBhvr>
                                        <p:cTn id="10" dur="500"/>
                                        <p:tgtEl>
                                          <p:spTgt spid="5">
                                            <p:graphicEl>
                                              <a:dgm id="{B1D7C721-B92D-4F3D-9A24-F72FE26566F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0F6757F3-1D2C-4AAB-8381-8F670EE03330}"/>
                                            </p:graphicEl>
                                          </p:spTgt>
                                        </p:tgtEl>
                                        <p:attrNameLst>
                                          <p:attrName>style.visibility</p:attrName>
                                        </p:attrNameLst>
                                      </p:cBhvr>
                                      <p:to>
                                        <p:strVal val="visible"/>
                                      </p:to>
                                    </p:set>
                                    <p:animEffect transition="in" filter="fade">
                                      <p:cBhvr>
                                        <p:cTn id="15" dur="500"/>
                                        <p:tgtEl>
                                          <p:spTgt spid="5">
                                            <p:graphicEl>
                                              <a:dgm id="{0F6757F3-1D2C-4AAB-8381-8F670EE0333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1C8B0330-3FE9-40B8-B142-40493228C9D5}"/>
                                            </p:graphicEl>
                                          </p:spTgt>
                                        </p:tgtEl>
                                        <p:attrNameLst>
                                          <p:attrName>style.visibility</p:attrName>
                                        </p:attrNameLst>
                                      </p:cBhvr>
                                      <p:to>
                                        <p:strVal val="visible"/>
                                      </p:to>
                                    </p:set>
                                    <p:animEffect transition="in" filter="fade">
                                      <p:cBhvr>
                                        <p:cTn id="20" dur="500"/>
                                        <p:tgtEl>
                                          <p:spTgt spid="5">
                                            <p:graphicEl>
                                              <a:dgm id="{1C8B0330-3FE9-40B8-B142-40493228C9D5}"/>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graphicEl>
                                              <a:dgm id="{3123CE87-8CBC-47CE-B7C4-F79E2F26A3BA}"/>
                                            </p:graphicEl>
                                          </p:spTgt>
                                        </p:tgtEl>
                                        <p:attrNameLst>
                                          <p:attrName>style.visibility</p:attrName>
                                        </p:attrNameLst>
                                      </p:cBhvr>
                                      <p:to>
                                        <p:strVal val="visible"/>
                                      </p:to>
                                    </p:set>
                                    <p:animEffect transition="in" filter="fade">
                                      <p:cBhvr>
                                        <p:cTn id="25" dur="500"/>
                                        <p:tgtEl>
                                          <p:spTgt spid="5">
                                            <p:graphicEl>
                                              <a:dgm id="{3123CE87-8CBC-47CE-B7C4-F79E2F26A3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97B672C-16C7-4A3E-87AC-ACD34C96F368}"/>
              </a:ext>
            </a:extLst>
          </p:cNvPr>
          <p:cNvSpPr>
            <a:spLocks noGrp="1"/>
          </p:cNvSpPr>
          <p:nvPr>
            <p:ph idx="1"/>
          </p:nvPr>
        </p:nvSpPr>
        <p:spPr>
          <a:xfrm>
            <a:off x="572195" y="1351396"/>
            <a:ext cx="8486575" cy="2484980"/>
          </a:xfrm>
        </p:spPr>
        <p:txBody>
          <a:bodyPr>
            <a:normAutofit fontScale="70000" lnSpcReduction="20000"/>
          </a:bodyPr>
          <a:lstStyle/>
          <a:p>
            <a:pPr algn="just">
              <a:lnSpc>
                <a:spcPct val="150000"/>
              </a:lnSpc>
              <a:buFont typeface="Wingdings" panose="05000000000000000000" pitchFamily="2" charset="2"/>
              <a:buChar char="ü"/>
            </a:pPr>
            <a:r>
              <a:rPr lang="el-GR" sz="3400" dirty="0">
                <a:latin typeface="Times New Roman" panose="02020603050405020304" pitchFamily="18" charset="0"/>
                <a:cs typeface="Times New Roman" panose="02020603050405020304" pitchFamily="18" charset="0"/>
              </a:rPr>
              <a:t>Μέσα από την αξιοποίηση και τη διερεύνηση των τεχνικών παραγωγής γραπτού λόγου οι εκπαιδευτικοί της Πρωτοβάθμιας Εκπαίδευσης θα εξοικειωθούν με νέους τρόπους προσέγγισης του και θα μεταλαμπαδεύσουν τις συγκεκριμένες τεχνικές στους μαθητές. </a:t>
            </a:r>
          </a:p>
          <a:p>
            <a:endParaRPr lang="el-GR" dirty="0"/>
          </a:p>
        </p:txBody>
      </p:sp>
      <p:sp>
        <p:nvSpPr>
          <p:cNvPr id="4" name="Θέση αριθμού διαφάνειας 3">
            <a:extLst>
              <a:ext uri="{FF2B5EF4-FFF2-40B4-BE49-F238E27FC236}">
                <a16:creationId xmlns:a16="http://schemas.microsoft.com/office/drawing/2014/main" id="{5832FE19-132C-4DE9-955E-4F1CCAA6C741}"/>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2" name="Ορθογώνιο 1">
            <a:extLst>
              <a:ext uri="{FF2B5EF4-FFF2-40B4-BE49-F238E27FC236}">
                <a16:creationId xmlns:a16="http://schemas.microsoft.com/office/drawing/2014/main" id="{48488EE1-866C-4FFF-BADC-5A132CEAE000}"/>
              </a:ext>
            </a:extLst>
          </p:cNvPr>
          <p:cNvSpPr/>
          <p:nvPr/>
        </p:nvSpPr>
        <p:spPr>
          <a:xfrm>
            <a:off x="1115616" y="675493"/>
            <a:ext cx="7399734" cy="523220"/>
          </a:xfrm>
          <a:prstGeom prst="rect">
            <a:avLst/>
          </a:prstGeom>
        </p:spPr>
        <p:txBody>
          <a:bodyPr wrap="square">
            <a:spAutoFit/>
          </a:bodyPr>
          <a:lstStyle/>
          <a:p>
            <a:pPr algn="ctr"/>
            <a:r>
              <a:rPr lang="el-GR" sz="2800" dirty="0">
                <a:latin typeface="Times New Roman" panose="02020603050405020304" pitchFamily="18" charset="0"/>
                <a:cs typeface="Times New Roman" panose="02020603050405020304" pitchFamily="18" charset="0"/>
              </a:rPr>
              <a:t>Σκοπός Δημιουργίας Εκπαιδευτικού Υλικού (2/4)</a:t>
            </a:r>
            <a:endParaRPr lang="el-GR" sz="2800" dirty="0"/>
          </a:p>
        </p:txBody>
      </p:sp>
      <p:sp>
        <p:nvSpPr>
          <p:cNvPr id="5" name="Ορθογώνιο: Στρογγύλεμα γωνιών 4">
            <a:extLst>
              <a:ext uri="{FF2B5EF4-FFF2-40B4-BE49-F238E27FC236}">
                <a16:creationId xmlns:a16="http://schemas.microsoft.com/office/drawing/2014/main" id="{70304107-2BCE-4FFA-97C1-9662B10C3281}"/>
              </a:ext>
            </a:extLst>
          </p:cNvPr>
          <p:cNvSpPr/>
          <p:nvPr/>
        </p:nvSpPr>
        <p:spPr>
          <a:xfrm>
            <a:off x="572196" y="1351396"/>
            <a:ext cx="8486574" cy="2365986"/>
          </a:xfrm>
          <a:prstGeom prst="roundRect">
            <a:avLst/>
          </a:prstGeom>
          <a:noFill/>
          <a:ln w="38100">
            <a:solidFill>
              <a:srgbClr val="A8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Στρογγύλεμα γωνιών 5">
            <a:extLst>
              <a:ext uri="{FF2B5EF4-FFF2-40B4-BE49-F238E27FC236}">
                <a16:creationId xmlns:a16="http://schemas.microsoft.com/office/drawing/2014/main" id="{65BAF96F-D597-477F-95BD-B6DB0F891968}"/>
              </a:ext>
            </a:extLst>
          </p:cNvPr>
          <p:cNvSpPr/>
          <p:nvPr/>
        </p:nvSpPr>
        <p:spPr>
          <a:xfrm>
            <a:off x="675023" y="3836376"/>
            <a:ext cx="8434538" cy="2519975"/>
          </a:xfrm>
          <a:prstGeom prst="roundRect">
            <a:avLst/>
          </a:prstGeom>
          <a:noFill/>
          <a:ln w="38100">
            <a:solidFill>
              <a:srgbClr val="A8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a16="http://schemas.microsoft.com/office/drawing/2014/main" id="{2466866E-FD40-4F0D-BFC7-AFD430854001}"/>
              </a:ext>
            </a:extLst>
          </p:cNvPr>
          <p:cNvSpPr/>
          <p:nvPr/>
        </p:nvSpPr>
        <p:spPr>
          <a:xfrm>
            <a:off x="828641" y="3836376"/>
            <a:ext cx="8280920" cy="2241960"/>
          </a:xfrm>
          <a:prstGeom prst="rect">
            <a:avLst/>
          </a:prstGeom>
        </p:spPr>
        <p:txBody>
          <a:bodyPr wrap="square">
            <a:spAutoFit/>
          </a:bodyPr>
          <a:lstStyle/>
          <a:p>
            <a:pPr algn="just">
              <a:lnSpc>
                <a:spcPct val="150000"/>
              </a:lnSpc>
              <a:buFont typeface="Wingdings" panose="05000000000000000000" pitchFamily="2" charset="2"/>
              <a:buChar char="ü"/>
            </a:pPr>
            <a:r>
              <a:rPr lang="el-GR" sz="2400" dirty="0">
                <a:latin typeface="Times New Roman" panose="02020603050405020304" pitchFamily="18" charset="0"/>
                <a:cs typeface="Times New Roman" panose="02020603050405020304" pitchFamily="18" charset="0"/>
              </a:rPr>
              <a:t>Έπειτα οι μαθητές θα είναι σε θέση να γνωρίζουν όλα τα απαραίτητα δομικά στοιχεία και τεχνικές παραγωγής γραπτού λόγου αλλά και να προχωρήσουν στην συγγραφή ενός ολοκληρωμένου και σωστά δομημένου κειμένου. </a:t>
            </a:r>
          </a:p>
        </p:txBody>
      </p:sp>
    </p:spTree>
    <p:extLst>
      <p:ext uri="{BB962C8B-B14F-4D97-AF65-F5344CB8AC3E}">
        <p14:creationId xmlns:p14="http://schemas.microsoft.com/office/powerpoint/2010/main" val="325289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46B7A3B-EC2F-4C3E-A64E-2C8CC8E3E9DE}"/>
              </a:ext>
            </a:extLst>
          </p:cNvPr>
          <p:cNvSpPr>
            <a:spLocks noGrp="1"/>
          </p:cNvSpPr>
          <p:nvPr>
            <p:ph idx="1"/>
          </p:nvPr>
        </p:nvSpPr>
        <p:spPr/>
        <p:txBody>
          <a:bodyPr>
            <a:normAutofit/>
          </a:bodyPr>
          <a:lstStyle/>
          <a:p>
            <a:pPr marL="0" indent="0" algn="just">
              <a:lnSpc>
                <a:spcPct val="150000"/>
              </a:lnSpc>
              <a:buNone/>
            </a:pPr>
            <a:r>
              <a:rPr lang="el-GR" sz="2400" dirty="0">
                <a:latin typeface="Times New Roman" panose="02020603050405020304" pitchFamily="18" charset="0"/>
                <a:cs typeface="Times New Roman" panose="02020603050405020304" pitchFamily="18" charset="0"/>
              </a:rPr>
              <a:t>Το παρόν εκπαιδευτικό υλικό αποτελεί έναν οργανωμένο μηχανισμό ενεργής εμπλοκής του μαθητή στη διαδικασία της μάθησης καθώς συγχρόνως τον υποστηρίζει και τον ανατροφοδοτεί μέσα από μια σειρά χαρακτηριστικών, τα οποία, σύμφωνα με την Χαρτοφύλακα (2011: 259), επιτελούν τρείς κύριες λειτουργίες: α) πληροφόρηση, β) υποστήριξη, γ) διδασκαλία.</a:t>
            </a:r>
          </a:p>
        </p:txBody>
      </p:sp>
      <p:sp>
        <p:nvSpPr>
          <p:cNvPr id="4" name="Θέση αριθμού διαφάνειας 3">
            <a:extLst>
              <a:ext uri="{FF2B5EF4-FFF2-40B4-BE49-F238E27FC236}">
                <a16:creationId xmlns:a16="http://schemas.microsoft.com/office/drawing/2014/main" id="{102859C4-B927-4958-BA7B-425D3066ACFC}"/>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2" name="Ορθογώνιο 1">
            <a:extLst>
              <a:ext uri="{FF2B5EF4-FFF2-40B4-BE49-F238E27FC236}">
                <a16:creationId xmlns:a16="http://schemas.microsoft.com/office/drawing/2014/main" id="{93DC2ABA-5B22-4853-92BB-579F84F60F5E}"/>
              </a:ext>
            </a:extLst>
          </p:cNvPr>
          <p:cNvSpPr/>
          <p:nvPr/>
        </p:nvSpPr>
        <p:spPr>
          <a:xfrm>
            <a:off x="1115616" y="696114"/>
            <a:ext cx="7776864" cy="523220"/>
          </a:xfrm>
          <a:prstGeom prst="rect">
            <a:avLst/>
          </a:prstGeom>
        </p:spPr>
        <p:txBody>
          <a:bodyPr wrap="square">
            <a:spAutoFit/>
          </a:bodyPr>
          <a:lstStyle/>
          <a:p>
            <a:pPr algn="ctr"/>
            <a:r>
              <a:rPr lang="el-GR" sz="2800" dirty="0">
                <a:latin typeface="Times New Roman" panose="02020603050405020304" pitchFamily="18" charset="0"/>
                <a:cs typeface="Times New Roman" panose="02020603050405020304" pitchFamily="18" charset="0"/>
              </a:rPr>
              <a:t>Σκοπός Δημιουργίας Εκπαιδευτικού Υλικού (3/4)</a:t>
            </a:r>
            <a:endParaRPr lang="el-GR" sz="2800" dirty="0"/>
          </a:p>
        </p:txBody>
      </p:sp>
    </p:spTree>
    <p:extLst>
      <p:ext uri="{BB962C8B-B14F-4D97-AF65-F5344CB8AC3E}">
        <p14:creationId xmlns:p14="http://schemas.microsoft.com/office/powerpoint/2010/main" val="4286033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0D20BD-10BF-4E04-B951-3A711D175ECD}"/>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Περιεχόμενο Εκπαιδευτικού Υλικού (4/4)</a:t>
            </a:r>
          </a:p>
        </p:txBody>
      </p:sp>
      <p:sp>
        <p:nvSpPr>
          <p:cNvPr id="4" name="Θέση αριθμού διαφάνειας 3">
            <a:extLst>
              <a:ext uri="{FF2B5EF4-FFF2-40B4-BE49-F238E27FC236}">
                <a16:creationId xmlns:a16="http://schemas.microsoft.com/office/drawing/2014/main" id="{958A125A-4111-4F1F-AB70-42398792DF85}"/>
              </a:ext>
            </a:extLst>
          </p:cNvPr>
          <p:cNvSpPr>
            <a:spLocks noGrp="1"/>
          </p:cNvSpPr>
          <p:nvPr>
            <p:ph type="sldNum" sz="quarter" idx="12"/>
          </p:nvPr>
        </p:nvSpPr>
        <p:spPr/>
        <p:txBody>
          <a:bodyPr/>
          <a:lstStyle/>
          <a:p>
            <a:fld id="{D57F1E4F-1CFF-5643-939E-217C01CDF565}" type="slidenum">
              <a:rPr lang="en-US" smtClean="0"/>
              <a:pPr/>
              <a:t>15</a:t>
            </a:fld>
            <a:endParaRPr lang="en-US" dirty="0"/>
          </a:p>
        </p:txBody>
      </p:sp>
      <p:graphicFrame>
        <p:nvGraphicFramePr>
          <p:cNvPr id="7" name="Θέση περιεχομένου 6">
            <a:extLst>
              <a:ext uri="{FF2B5EF4-FFF2-40B4-BE49-F238E27FC236}">
                <a16:creationId xmlns:a16="http://schemas.microsoft.com/office/drawing/2014/main" id="{93FC6905-5466-4C65-A425-2E7E729128EA}"/>
              </a:ext>
            </a:extLst>
          </p:cNvPr>
          <p:cNvGraphicFramePr>
            <a:graphicFrameLocks noGrp="1"/>
          </p:cNvGraphicFramePr>
          <p:nvPr>
            <p:ph idx="1"/>
            <p:extLst>
              <p:ext uri="{D42A27DB-BD31-4B8C-83A1-F6EECF244321}">
                <p14:modId xmlns:p14="http://schemas.microsoft.com/office/powerpoint/2010/main" val="3105638248"/>
              </p:ext>
            </p:extLst>
          </p:nvPr>
        </p:nvGraphicFramePr>
        <p:xfrm>
          <a:off x="179512" y="1412777"/>
          <a:ext cx="8712968" cy="530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192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330B3467-957C-47E2-92D7-E6B5494AAB94}"/>
                                            </p:graphicEl>
                                          </p:spTgt>
                                        </p:tgtEl>
                                        <p:attrNameLst>
                                          <p:attrName>style.visibility</p:attrName>
                                        </p:attrNameLst>
                                      </p:cBhvr>
                                      <p:to>
                                        <p:strVal val="visible"/>
                                      </p:to>
                                    </p:set>
                                    <p:animEffect transition="in" filter="fade">
                                      <p:cBhvr>
                                        <p:cTn id="7" dur="500"/>
                                        <p:tgtEl>
                                          <p:spTgt spid="7">
                                            <p:graphicEl>
                                              <a:dgm id="{330B3467-957C-47E2-92D7-E6B5494AAB9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77CEDA2D-8B6D-47F1-8657-CEA32A238001}"/>
                                            </p:graphicEl>
                                          </p:spTgt>
                                        </p:tgtEl>
                                        <p:attrNameLst>
                                          <p:attrName>style.visibility</p:attrName>
                                        </p:attrNameLst>
                                      </p:cBhvr>
                                      <p:to>
                                        <p:strVal val="visible"/>
                                      </p:to>
                                    </p:set>
                                    <p:animEffect transition="in" filter="fade">
                                      <p:cBhvr>
                                        <p:cTn id="12" dur="500"/>
                                        <p:tgtEl>
                                          <p:spTgt spid="7">
                                            <p:graphicEl>
                                              <a:dgm id="{77CEDA2D-8B6D-47F1-8657-CEA32A23800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AF2EA075-0E01-4628-AA92-AAA7B511E663}"/>
                                            </p:graphicEl>
                                          </p:spTgt>
                                        </p:tgtEl>
                                        <p:attrNameLst>
                                          <p:attrName>style.visibility</p:attrName>
                                        </p:attrNameLst>
                                      </p:cBhvr>
                                      <p:to>
                                        <p:strVal val="visible"/>
                                      </p:to>
                                    </p:set>
                                    <p:animEffect transition="in" filter="fade">
                                      <p:cBhvr>
                                        <p:cTn id="17" dur="500"/>
                                        <p:tgtEl>
                                          <p:spTgt spid="7">
                                            <p:graphicEl>
                                              <a:dgm id="{AF2EA075-0E01-4628-AA92-AAA7B511E66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18237E-CBF3-4E67-AC66-4C2E20168B45}"/>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Εκπαιδευτικό υλικό</a:t>
            </a:r>
            <a:endParaRPr lang="el-GR" sz="2800" dirty="0"/>
          </a:p>
        </p:txBody>
      </p:sp>
      <p:pic>
        <p:nvPicPr>
          <p:cNvPr id="6" name="Θέση περιεχομένου 5">
            <a:hlinkClick r:id="rId2"/>
            <a:extLst>
              <a:ext uri="{FF2B5EF4-FFF2-40B4-BE49-F238E27FC236}">
                <a16:creationId xmlns:a16="http://schemas.microsoft.com/office/drawing/2014/main" id="{47809BEE-7EF0-4ED6-9896-02576AF4AEF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8337" y="2965143"/>
            <a:ext cx="6087325" cy="3448531"/>
          </a:xfrm>
        </p:spPr>
      </p:pic>
      <p:sp>
        <p:nvSpPr>
          <p:cNvPr id="4" name="Θέση αριθμού διαφάνειας 3">
            <a:extLst>
              <a:ext uri="{FF2B5EF4-FFF2-40B4-BE49-F238E27FC236}">
                <a16:creationId xmlns:a16="http://schemas.microsoft.com/office/drawing/2014/main" id="{9C142A66-45CD-4CA7-92E9-CBF19F2EE017}"/>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7" name="Ορθογώνιο 6">
            <a:extLst>
              <a:ext uri="{FF2B5EF4-FFF2-40B4-BE49-F238E27FC236}">
                <a16:creationId xmlns:a16="http://schemas.microsoft.com/office/drawing/2014/main" id="{3769CF62-1350-4FFF-8F6D-9108EBD3D5B6}"/>
              </a:ext>
            </a:extLst>
          </p:cNvPr>
          <p:cNvSpPr/>
          <p:nvPr/>
        </p:nvSpPr>
        <p:spPr>
          <a:xfrm>
            <a:off x="450303" y="1268760"/>
            <a:ext cx="8676456" cy="1709892"/>
          </a:xfrm>
          <a:prstGeom prst="rect">
            <a:avLst/>
          </a:prstGeom>
        </p:spPr>
        <p:txBody>
          <a:bodyPr wrap="square">
            <a:spAutoFit/>
          </a:bodyPr>
          <a:lstStyle/>
          <a:p>
            <a:pPr indent="270510" algn="just">
              <a:lnSpc>
                <a:spcPct val="150000"/>
              </a:lnSpc>
              <a:spcAft>
                <a:spcPts val="800"/>
              </a:spcAft>
            </a:pPr>
            <a:r>
              <a:rPr lang="el-GR" dirty="0">
                <a:latin typeface="Times New Roman" panose="02020603050405020304" pitchFamily="18" charset="0"/>
                <a:ea typeface="Times New Roman" panose="02020603050405020304" pitchFamily="18" charset="0"/>
                <a:cs typeface="Times New Roman" panose="02020603050405020304" pitchFamily="18" charset="0"/>
              </a:rPr>
              <a:t>Αρχικά το παρόν εκπαιδευτικό υλικό ξεκινά με ένα ολιγόλεπτο βίντεο αφόρμησης , το οποίο κάνει μία εισαγωγή στις πληροφορίες και στις γνώσεις που έπεται οι εκπαιδευόμενοι να αποκτήσουν κινώντας έτσι το ενδιαφέρον τους. </a:t>
            </a:r>
            <a:r>
              <a:rPr lang="el-GR"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https://www.youtube.com/watch?time_continue=17&amp;v=n6qPakPWGww</a:t>
            </a:r>
            <a:endParaRPr lang="el-GR"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6366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9DBD47-AA69-4CD6-A7F0-9436028AE5C7}"/>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Εισαγωγή στο  Εκπαιδευτικό Υλικό </a:t>
            </a:r>
          </a:p>
        </p:txBody>
      </p:sp>
      <p:pic>
        <p:nvPicPr>
          <p:cNvPr id="6" name="Θέση περιεχομένου 5">
            <a:hlinkClick r:id="rId2"/>
            <a:extLst>
              <a:ext uri="{FF2B5EF4-FFF2-40B4-BE49-F238E27FC236}">
                <a16:creationId xmlns:a16="http://schemas.microsoft.com/office/drawing/2014/main" id="{84CAC18F-5781-4B2E-AFE8-CE1D8AC62C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1615465"/>
            <a:ext cx="8424936" cy="4740886"/>
          </a:xfrm>
        </p:spPr>
      </p:pic>
      <p:sp>
        <p:nvSpPr>
          <p:cNvPr id="4" name="Θέση αριθμού διαφάνειας 3">
            <a:extLst>
              <a:ext uri="{FF2B5EF4-FFF2-40B4-BE49-F238E27FC236}">
                <a16:creationId xmlns:a16="http://schemas.microsoft.com/office/drawing/2014/main" id="{2DDE742D-9005-40BB-A4A9-8993FA68FAE9}"/>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969928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B275CB-4EF1-4496-A0A4-2EB710FB6AC6}"/>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Εισαγωγικά Στοιχεία Εκπαιδευτικού Υλικού</a:t>
            </a:r>
          </a:p>
        </p:txBody>
      </p:sp>
      <p:pic>
        <p:nvPicPr>
          <p:cNvPr id="6" name="Θέση περιεχομένου 5">
            <a:hlinkClick r:id="rId2"/>
            <a:extLst>
              <a:ext uri="{FF2B5EF4-FFF2-40B4-BE49-F238E27FC236}">
                <a16:creationId xmlns:a16="http://schemas.microsoft.com/office/drawing/2014/main" id="{D9764B70-0E3A-4189-8DC7-FD2F453D92E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1484785"/>
            <a:ext cx="8407846" cy="4752528"/>
          </a:xfrm>
        </p:spPr>
      </p:pic>
      <p:sp>
        <p:nvSpPr>
          <p:cNvPr id="4" name="Θέση αριθμού διαφάνειας 3">
            <a:extLst>
              <a:ext uri="{FF2B5EF4-FFF2-40B4-BE49-F238E27FC236}">
                <a16:creationId xmlns:a16="http://schemas.microsoft.com/office/drawing/2014/main" id="{A40C8DE3-F24A-48FA-8D20-053A29D8853A}"/>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671133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332656"/>
            <a:ext cx="7848872" cy="765652"/>
          </a:xfrm>
        </p:spPr>
        <p:txBody>
          <a:bodyPr>
            <a:noAutofit/>
          </a:bodyPr>
          <a:lstStyle/>
          <a:p>
            <a:pPr algn="ctr"/>
            <a:br>
              <a:rPr lang="el-GR" sz="3600" dirty="0"/>
            </a:br>
            <a:r>
              <a:rPr lang="el-GR" sz="2800" dirty="0">
                <a:latin typeface="Times New Roman" panose="02020603050405020304" pitchFamily="18" charset="0"/>
                <a:cs typeface="Times New Roman" panose="02020603050405020304" pitchFamily="18" charset="0"/>
              </a:rPr>
              <a:t>Θεωρία Παραγωγής Γραπτού Λόγου</a:t>
            </a:r>
            <a:endParaRPr lang="el-GR" sz="2800" b="1" dirty="0">
              <a:solidFill>
                <a:srgbClr val="FF0000"/>
              </a:solidFill>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9237FEA8-D39A-41FB-8FBF-E1F412A6E469}"/>
              </a:ext>
            </a:extLst>
          </p:cNvPr>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6" name="Εικόνα 5">
            <a:hlinkClick r:id="rId2"/>
            <a:extLst>
              <a:ext uri="{FF2B5EF4-FFF2-40B4-BE49-F238E27FC236}">
                <a16:creationId xmlns:a16="http://schemas.microsoft.com/office/drawing/2014/main" id="{27B3ACA2-4C97-4C5F-B003-EE13F88CA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844" y="1844824"/>
            <a:ext cx="7380312" cy="4376481"/>
          </a:xfrm>
          <a:prstGeom prst="rect">
            <a:avLst/>
          </a:prstGeom>
        </p:spPr>
      </p:pic>
    </p:spTree>
    <p:extLst>
      <p:ext uri="{BB962C8B-B14F-4D97-AF65-F5344CB8AC3E}">
        <p14:creationId xmlns:p14="http://schemas.microsoft.com/office/powerpoint/2010/main" val="2745266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543538-F587-490B-9033-D0F58D0E68F0}"/>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Πρόλογος</a:t>
            </a:r>
          </a:p>
        </p:txBody>
      </p:sp>
      <p:sp>
        <p:nvSpPr>
          <p:cNvPr id="3" name="Θέση περιεχομένου 2">
            <a:extLst>
              <a:ext uri="{FF2B5EF4-FFF2-40B4-BE49-F238E27FC236}">
                <a16:creationId xmlns:a16="http://schemas.microsoft.com/office/drawing/2014/main" id="{B671F1D4-54F1-4619-AFC0-87A7933DD342}"/>
              </a:ext>
            </a:extLst>
          </p:cNvPr>
          <p:cNvSpPr>
            <a:spLocks noGrp="1"/>
          </p:cNvSpPr>
          <p:nvPr>
            <p:ph idx="1"/>
          </p:nvPr>
        </p:nvSpPr>
        <p:spPr>
          <a:xfrm>
            <a:off x="755576" y="1484784"/>
            <a:ext cx="7886700" cy="4351338"/>
          </a:xfrm>
        </p:spPr>
        <p:txBody>
          <a:bodyPr>
            <a:normAutofit fontScale="70000" lnSpcReduction="20000"/>
          </a:bodyPr>
          <a:lstStyle/>
          <a:p>
            <a:pPr algn="just">
              <a:lnSpc>
                <a:spcPct val="170000"/>
              </a:lnSpc>
            </a:pPr>
            <a:r>
              <a:rPr lang="el-GR" sz="2400" dirty="0">
                <a:latin typeface="Times New Roman" panose="02020603050405020304" pitchFamily="18" charset="0"/>
                <a:cs typeface="Times New Roman" panose="02020603050405020304" pitchFamily="18" charset="0"/>
              </a:rPr>
              <a:t>Η παραγωγή γραπτού λόγου αποτελεί θεμελιώδη δεξιότητα για το άτομο, καθώς τα περισσότερα πλαίσια της ζωής του απαιτούν κάποιο επίπεδο συγγραφικής ικανότητας. </a:t>
            </a:r>
            <a:endParaRPr lang="en-US" sz="2400" dirty="0">
              <a:latin typeface="Times New Roman" panose="02020603050405020304" pitchFamily="18" charset="0"/>
              <a:cs typeface="Times New Roman" panose="02020603050405020304" pitchFamily="18" charset="0"/>
            </a:endParaRPr>
          </a:p>
          <a:p>
            <a:pPr algn="just">
              <a:lnSpc>
                <a:spcPct val="170000"/>
              </a:lnSpc>
            </a:pPr>
            <a:r>
              <a:rPr lang="el-GR" sz="2400" dirty="0">
                <a:latin typeface="Times New Roman" panose="02020603050405020304" pitchFamily="18" charset="0"/>
                <a:cs typeface="Times New Roman" panose="02020603050405020304" pitchFamily="18" charset="0"/>
              </a:rPr>
              <a:t>Η απαίτηση αυτή καθίσταται πιο έντονη για τους μαθητές, δεδομένου ότι η εκπαίδευση βασίζεται σε μεγάλο βαθμό στη μάθηση μέσω της γραφής.</a:t>
            </a:r>
            <a:endParaRPr lang="en-US" sz="2400" dirty="0">
              <a:latin typeface="Times New Roman" panose="02020603050405020304" pitchFamily="18" charset="0"/>
              <a:cs typeface="Times New Roman" panose="02020603050405020304" pitchFamily="18" charset="0"/>
            </a:endParaRPr>
          </a:p>
          <a:p>
            <a:pPr algn="just">
              <a:lnSpc>
                <a:spcPct val="170000"/>
              </a:lnSpc>
            </a:pPr>
            <a:r>
              <a:rPr lang="el-GR" sz="2400" dirty="0">
                <a:latin typeface="Times New Roman" panose="02020603050405020304" pitchFamily="18" charset="0"/>
                <a:cs typeface="Times New Roman" panose="02020603050405020304" pitchFamily="18" charset="0"/>
              </a:rPr>
              <a:t> Η παρούσα έρευνα έχει σχέση με τις τεχνικές παραγωγής γραπτού λόγου και την αξιοποίηση αυτών στην εξ αποστάσεως εκπαίδευση, ώστε οι μαθητές να ενεργοποιήσουν την φαντασία και την κριτική τους σκέψη και σε τελικό στάδιο να εκφραστούν δημιουργώντας μια σωστά δομημένη αφήγηση. </a:t>
            </a:r>
          </a:p>
          <a:p>
            <a:pPr marL="0" indent="0" algn="just">
              <a:lnSpc>
                <a:spcPct val="170000"/>
              </a:lnSpc>
              <a:buNone/>
            </a:pPr>
            <a:endParaRPr lang="el-GR" sz="2400" dirty="0"/>
          </a:p>
        </p:txBody>
      </p:sp>
      <p:sp>
        <p:nvSpPr>
          <p:cNvPr id="4" name="Θέση αριθμού διαφάνειας 3">
            <a:extLst>
              <a:ext uri="{FF2B5EF4-FFF2-40B4-BE49-F238E27FC236}">
                <a16:creationId xmlns:a16="http://schemas.microsoft.com/office/drawing/2014/main" id="{E70CE148-EE63-44FB-8EB8-AB35B1C298B9}"/>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84851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4A0179-02C7-4573-BF84-08CAEA6ED657}"/>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Ενεργά Εικονίδια Εκπαιδευτικού Υλικού</a:t>
            </a:r>
          </a:p>
        </p:txBody>
      </p:sp>
      <p:pic>
        <p:nvPicPr>
          <p:cNvPr id="6" name="Θέση περιεχομένου 5">
            <a:hlinkClick r:id="rId2"/>
            <a:extLst>
              <a:ext uri="{FF2B5EF4-FFF2-40B4-BE49-F238E27FC236}">
                <a16:creationId xmlns:a16="http://schemas.microsoft.com/office/drawing/2014/main" id="{451B6E64-ADE4-4E24-9B84-70A967853A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1772816"/>
            <a:ext cx="8407846" cy="4392488"/>
          </a:xfrm>
        </p:spPr>
      </p:pic>
      <p:sp>
        <p:nvSpPr>
          <p:cNvPr id="4" name="Θέση αριθμού διαφάνειας 3">
            <a:extLst>
              <a:ext uri="{FF2B5EF4-FFF2-40B4-BE49-F238E27FC236}">
                <a16:creationId xmlns:a16="http://schemas.microsoft.com/office/drawing/2014/main" id="{3D8EB224-A4B7-4836-8AE1-06A77189936F}"/>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252734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8BFF79-1C35-437B-AC43-9AE17959E270}"/>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Ενεργά Εικονίδια Εκπαιδευτικού Υλικού</a:t>
            </a:r>
            <a:endParaRPr lang="el-GR" sz="2800" dirty="0"/>
          </a:p>
        </p:txBody>
      </p:sp>
      <p:pic>
        <p:nvPicPr>
          <p:cNvPr id="6" name="Θέση περιεχομένου 5">
            <a:extLst>
              <a:ext uri="{FF2B5EF4-FFF2-40B4-BE49-F238E27FC236}">
                <a16:creationId xmlns:a16="http://schemas.microsoft.com/office/drawing/2014/main" id="{AC4D33DE-DBF2-4437-9BBF-80378D72A3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089103"/>
            <a:ext cx="7886700" cy="3824381"/>
          </a:xfrm>
        </p:spPr>
      </p:pic>
      <p:sp>
        <p:nvSpPr>
          <p:cNvPr id="4" name="Θέση αριθμού διαφάνειας 3">
            <a:extLst>
              <a:ext uri="{FF2B5EF4-FFF2-40B4-BE49-F238E27FC236}">
                <a16:creationId xmlns:a16="http://schemas.microsoft.com/office/drawing/2014/main" id="{4DAC5C18-A1D3-4CA9-8E39-2F6BF5C00793}"/>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841365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BC217C-67C2-4BB1-80BE-E420D5AB2C48}"/>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Θεωρία</a:t>
            </a:r>
          </a:p>
        </p:txBody>
      </p:sp>
      <p:pic>
        <p:nvPicPr>
          <p:cNvPr id="6" name="Θέση περιεχομένου 5">
            <a:extLst>
              <a:ext uri="{FF2B5EF4-FFF2-40B4-BE49-F238E27FC236}">
                <a16:creationId xmlns:a16="http://schemas.microsoft.com/office/drawing/2014/main" id="{AF08940E-4278-4811-9505-D1B13808D2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556792"/>
            <a:ext cx="8335838" cy="4680520"/>
          </a:xfrm>
        </p:spPr>
      </p:pic>
      <p:sp>
        <p:nvSpPr>
          <p:cNvPr id="4" name="Θέση αριθμού διαφάνειας 3">
            <a:extLst>
              <a:ext uri="{FF2B5EF4-FFF2-40B4-BE49-F238E27FC236}">
                <a16:creationId xmlns:a16="http://schemas.microsoft.com/office/drawing/2014/main" id="{7845001C-6C8A-49FA-B94C-8DC819422D5F}"/>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33371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6EB07B-E295-4A8E-BF28-31EE2FB583D8}"/>
              </a:ext>
            </a:extLst>
          </p:cNvPr>
          <p:cNvSpPr>
            <a:spLocks noGrp="1"/>
          </p:cNvSpPr>
          <p:nvPr>
            <p:ph type="title"/>
          </p:nvPr>
        </p:nvSpPr>
        <p:spPr>
          <a:xfrm>
            <a:off x="628650" y="493603"/>
            <a:ext cx="7886700" cy="631142"/>
          </a:xfrm>
        </p:spPr>
        <p:txBody>
          <a:bodyPr>
            <a:normAutofit/>
          </a:bodyPr>
          <a:lstStyle/>
          <a:p>
            <a:pPr algn="ctr"/>
            <a:r>
              <a:rPr lang="el-GR" sz="2800" dirty="0">
                <a:latin typeface="Times New Roman" panose="02020603050405020304" pitchFamily="18" charset="0"/>
                <a:cs typeface="Times New Roman" panose="02020603050405020304" pitchFamily="18" charset="0"/>
              </a:rPr>
              <a:t>Δραστηριότητα για Εξάσκηση</a:t>
            </a:r>
          </a:p>
        </p:txBody>
      </p:sp>
      <p:pic>
        <p:nvPicPr>
          <p:cNvPr id="6" name="Θέση περιεχομένου 5">
            <a:extLst>
              <a:ext uri="{FF2B5EF4-FFF2-40B4-BE49-F238E27FC236}">
                <a16:creationId xmlns:a16="http://schemas.microsoft.com/office/drawing/2014/main" id="{9AD88CC1-77E7-4954-B312-F3BC6CD806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412776"/>
            <a:ext cx="8512782" cy="4951621"/>
          </a:xfrm>
        </p:spPr>
      </p:pic>
      <p:sp>
        <p:nvSpPr>
          <p:cNvPr id="4" name="Θέση αριθμού διαφάνειας 3">
            <a:extLst>
              <a:ext uri="{FF2B5EF4-FFF2-40B4-BE49-F238E27FC236}">
                <a16:creationId xmlns:a16="http://schemas.microsoft.com/office/drawing/2014/main" id="{9393E1E2-058F-4044-9432-F879D9B8D896}"/>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2115388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F54830-5F42-47F5-B98C-8B882D479E9B}"/>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Θεωρία</a:t>
            </a:r>
            <a:endParaRPr lang="el-GR" sz="2800" dirty="0"/>
          </a:p>
        </p:txBody>
      </p:sp>
      <p:pic>
        <p:nvPicPr>
          <p:cNvPr id="6" name="Θέση περιεχομένου 5">
            <a:extLst>
              <a:ext uri="{FF2B5EF4-FFF2-40B4-BE49-F238E27FC236}">
                <a16:creationId xmlns:a16="http://schemas.microsoft.com/office/drawing/2014/main" id="{73FE7A7F-5442-4C8F-A776-CDA84CCB89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412776"/>
            <a:ext cx="8356516" cy="4943575"/>
          </a:xfrm>
        </p:spPr>
      </p:pic>
      <p:sp>
        <p:nvSpPr>
          <p:cNvPr id="4" name="Θέση αριθμού διαφάνειας 3">
            <a:extLst>
              <a:ext uri="{FF2B5EF4-FFF2-40B4-BE49-F238E27FC236}">
                <a16:creationId xmlns:a16="http://schemas.microsoft.com/office/drawing/2014/main" id="{D97DC719-05B8-4701-9FA5-A065550DE512}"/>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614983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EB4EC9-2B34-4632-82BF-ACCDF89496A7}"/>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Δραστηριότητα για Εξάσκηση</a:t>
            </a:r>
            <a:endParaRPr lang="el-GR" sz="2800" dirty="0"/>
          </a:p>
        </p:txBody>
      </p:sp>
      <p:pic>
        <p:nvPicPr>
          <p:cNvPr id="6" name="Θέση περιεχομένου 5">
            <a:extLst>
              <a:ext uri="{FF2B5EF4-FFF2-40B4-BE49-F238E27FC236}">
                <a16:creationId xmlns:a16="http://schemas.microsoft.com/office/drawing/2014/main" id="{2C921AB9-3571-4DF5-BA69-6FE263D852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340767"/>
            <a:ext cx="8268212" cy="5015583"/>
          </a:xfrm>
        </p:spPr>
      </p:pic>
      <p:sp>
        <p:nvSpPr>
          <p:cNvPr id="4" name="Θέση αριθμού διαφάνειας 3">
            <a:extLst>
              <a:ext uri="{FF2B5EF4-FFF2-40B4-BE49-F238E27FC236}">
                <a16:creationId xmlns:a16="http://schemas.microsoft.com/office/drawing/2014/main" id="{3BD50771-AE99-4C18-A9D2-4B55E03363C4}"/>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103304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556AA2-C48C-4448-B6D4-8D146DF98EA2}"/>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Βίντεο Ανακεφαλαίωσης</a:t>
            </a:r>
          </a:p>
        </p:txBody>
      </p:sp>
      <p:pic>
        <p:nvPicPr>
          <p:cNvPr id="6" name="Θέση περιεχομένου 5">
            <a:hlinkClick r:id="rId2"/>
            <a:extLst>
              <a:ext uri="{FF2B5EF4-FFF2-40B4-BE49-F238E27FC236}">
                <a16:creationId xmlns:a16="http://schemas.microsoft.com/office/drawing/2014/main" id="{20B3F852-722E-42CF-AEBE-1AEEA1767F9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9066" y="1825625"/>
            <a:ext cx="7765868" cy="4351338"/>
          </a:xfrm>
        </p:spPr>
      </p:pic>
      <p:sp>
        <p:nvSpPr>
          <p:cNvPr id="4" name="Θέση αριθμού διαφάνειας 3">
            <a:extLst>
              <a:ext uri="{FF2B5EF4-FFF2-40B4-BE49-F238E27FC236}">
                <a16:creationId xmlns:a16="http://schemas.microsoft.com/office/drawing/2014/main" id="{32C5B52F-E512-4A3F-91C2-B59F066ECB00}"/>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3365996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DB7028-2B51-4F1A-8072-37BDF66EB14F}"/>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Από την Θεωρία στην πράξη</a:t>
            </a:r>
          </a:p>
        </p:txBody>
      </p:sp>
      <p:pic>
        <p:nvPicPr>
          <p:cNvPr id="6" name="Θέση περιεχομένου 5">
            <a:extLst>
              <a:ext uri="{FF2B5EF4-FFF2-40B4-BE49-F238E27FC236}">
                <a16:creationId xmlns:a16="http://schemas.microsoft.com/office/drawing/2014/main" id="{65B4FB61-910D-44BE-9BD3-CA2466924B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922" y="1412775"/>
            <a:ext cx="8534077" cy="4943575"/>
          </a:xfrm>
        </p:spPr>
      </p:pic>
      <p:sp>
        <p:nvSpPr>
          <p:cNvPr id="4" name="Θέση αριθμού διαφάνειας 3">
            <a:extLst>
              <a:ext uri="{FF2B5EF4-FFF2-40B4-BE49-F238E27FC236}">
                <a16:creationId xmlns:a16="http://schemas.microsoft.com/office/drawing/2014/main" id="{7E424849-D092-4980-90E5-AD89118C01BE}"/>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825438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7FC285-2D2C-4953-95A5-2FE7B992D3EA}"/>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Υποχρεωτική Δραστηριότητα</a:t>
            </a:r>
          </a:p>
        </p:txBody>
      </p:sp>
      <p:pic>
        <p:nvPicPr>
          <p:cNvPr id="6" name="Θέση περιεχομένου 5">
            <a:extLst>
              <a:ext uri="{FF2B5EF4-FFF2-40B4-BE49-F238E27FC236}">
                <a16:creationId xmlns:a16="http://schemas.microsoft.com/office/drawing/2014/main" id="{6F48CADC-2D65-4C7B-BEF4-FC7582E6C3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340768"/>
            <a:ext cx="8280920" cy="5015583"/>
          </a:xfrm>
        </p:spPr>
      </p:pic>
      <p:sp>
        <p:nvSpPr>
          <p:cNvPr id="4" name="Θέση αριθμού διαφάνειας 3">
            <a:extLst>
              <a:ext uri="{FF2B5EF4-FFF2-40B4-BE49-F238E27FC236}">
                <a16:creationId xmlns:a16="http://schemas.microsoft.com/office/drawing/2014/main" id="{536E1E76-8476-4E19-9D73-482C865C4136}"/>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571849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13B5DA-6FDC-4BC8-98AA-625601311E1D}"/>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Άσκηση Αυτοαξιολόγησης</a:t>
            </a:r>
          </a:p>
        </p:txBody>
      </p:sp>
      <p:pic>
        <p:nvPicPr>
          <p:cNvPr id="6" name="Θέση περιεχομένου 5">
            <a:extLst>
              <a:ext uri="{FF2B5EF4-FFF2-40B4-BE49-F238E27FC236}">
                <a16:creationId xmlns:a16="http://schemas.microsoft.com/office/drawing/2014/main" id="{B3E74A84-B8FA-4769-BB61-22FEEE65D6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556791"/>
            <a:ext cx="8335838" cy="4799559"/>
          </a:xfrm>
        </p:spPr>
      </p:pic>
      <p:sp>
        <p:nvSpPr>
          <p:cNvPr id="4" name="Θέση αριθμού διαφάνειας 3">
            <a:extLst>
              <a:ext uri="{FF2B5EF4-FFF2-40B4-BE49-F238E27FC236}">
                <a16:creationId xmlns:a16="http://schemas.microsoft.com/office/drawing/2014/main" id="{C3B8F4D4-8A11-4080-B676-260D456A93B1}"/>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269608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pPr algn="ctr"/>
            <a:r>
              <a:rPr lang="el-GR" sz="2800" dirty="0">
                <a:latin typeface="Times New Roman" panose="02020603050405020304" pitchFamily="18" charset="0"/>
                <a:cs typeface="Times New Roman" panose="02020603050405020304" pitchFamily="18" charset="0"/>
              </a:rPr>
              <a:t> Σκοπός &amp; Στόχος της Εργασίας</a:t>
            </a:r>
            <a:endParaRPr lang="el-GR" sz="2800" b="1" dirty="0">
              <a:latin typeface="Times New Roman" panose="02020603050405020304" pitchFamily="18" charset="0"/>
              <a:cs typeface="Times New Roman" panose="02020603050405020304" pitchFamily="18" charset="0"/>
            </a:endParaRPr>
          </a:p>
        </p:txBody>
      </p:sp>
      <p:sp>
        <p:nvSpPr>
          <p:cNvPr id="5" name="Θέση αριθμού διαφάνειας 4">
            <a:extLst>
              <a:ext uri="{FF2B5EF4-FFF2-40B4-BE49-F238E27FC236}">
                <a16:creationId xmlns:a16="http://schemas.microsoft.com/office/drawing/2014/main" id="{49E08B64-C020-4046-AC35-9DA8518D41BE}"/>
              </a:ext>
            </a:extLst>
          </p:cNvPr>
          <p:cNvSpPr>
            <a:spLocks noGrp="1"/>
          </p:cNvSpPr>
          <p:nvPr>
            <p:ph type="sldNum" sz="quarter" idx="12"/>
          </p:nvPr>
        </p:nvSpPr>
        <p:spPr/>
        <p:txBody>
          <a:bodyPr/>
          <a:lstStyle/>
          <a:p>
            <a:fld id="{D57F1E4F-1CFF-5643-939E-217C01CDF565}" type="slidenum">
              <a:rPr lang="en-US" smtClean="0"/>
              <a:pPr/>
              <a:t>3</a:t>
            </a:fld>
            <a:endParaRPr lang="en-US" dirty="0"/>
          </a:p>
        </p:txBody>
      </p:sp>
      <p:graphicFrame>
        <p:nvGraphicFramePr>
          <p:cNvPr id="3" name="Διάγραμμα 2">
            <a:extLst>
              <a:ext uri="{FF2B5EF4-FFF2-40B4-BE49-F238E27FC236}">
                <a16:creationId xmlns:a16="http://schemas.microsoft.com/office/drawing/2014/main" id="{186705A4-F9C1-477A-9375-878048423790}"/>
              </a:ext>
            </a:extLst>
          </p:cNvPr>
          <p:cNvGraphicFramePr/>
          <p:nvPr>
            <p:extLst>
              <p:ext uri="{D42A27DB-BD31-4B8C-83A1-F6EECF244321}">
                <p14:modId xmlns:p14="http://schemas.microsoft.com/office/powerpoint/2010/main" val="4002540981"/>
              </p:ext>
            </p:extLst>
          </p:nvPr>
        </p:nvGraphicFramePr>
        <p:xfrm>
          <a:off x="602868" y="1483297"/>
          <a:ext cx="8541132" cy="5391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Ορθογώνιο 3">
            <a:extLst>
              <a:ext uri="{FF2B5EF4-FFF2-40B4-BE49-F238E27FC236}">
                <a16:creationId xmlns:a16="http://schemas.microsoft.com/office/drawing/2014/main" id="{B5ED1257-F0FB-4759-9EF3-CB6A0A338CB2}"/>
              </a:ext>
            </a:extLst>
          </p:cNvPr>
          <p:cNvSpPr/>
          <p:nvPr/>
        </p:nvSpPr>
        <p:spPr>
          <a:xfrm>
            <a:off x="2725983" y="1985918"/>
            <a:ext cx="5832648" cy="1587097"/>
          </a:xfrm>
          <a:prstGeom prst="rect">
            <a:avLst/>
          </a:prstGeom>
          <a:noFill/>
          <a:ln w="38100">
            <a:solidFill>
              <a:srgbClr val="93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a:extLst>
              <a:ext uri="{FF2B5EF4-FFF2-40B4-BE49-F238E27FC236}">
                <a16:creationId xmlns:a16="http://schemas.microsoft.com/office/drawing/2014/main" id="{2DAEDF3E-1649-4B05-8B65-1B578F17AEA7}"/>
              </a:ext>
            </a:extLst>
          </p:cNvPr>
          <p:cNvSpPr/>
          <p:nvPr/>
        </p:nvSpPr>
        <p:spPr>
          <a:xfrm>
            <a:off x="5076056" y="4293097"/>
            <a:ext cx="3312368" cy="1711530"/>
          </a:xfrm>
          <a:prstGeom prst="rect">
            <a:avLst/>
          </a:prstGeom>
          <a:noFill/>
          <a:ln w="38100">
            <a:solidFill>
              <a:srgbClr val="93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7264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6688F267-E5EC-4B03-A028-B9BCC6A5B080}"/>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
        <p:nvSpPr>
          <p:cNvPr id="5" name="Τίτλος 1">
            <a:extLst>
              <a:ext uri="{FF2B5EF4-FFF2-40B4-BE49-F238E27FC236}">
                <a16:creationId xmlns:a16="http://schemas.microsoft.com/office/drawing/2014/main" id="{A5C3DCA8-EC56-4A09-9872-FB39780A939B}"/>
              </a:ext>
            </a:extLst>
          </p:cNvPr>
          <p:cNvSpPr>
            <a:spLocks noGrp="1"/>
          </p:cNvSpPr>
          <p:nvPr>
            <p:ph type="title"/>
          </p:nvPr>
        </p:nvSpPr>
        <p:spPr>
          <a:xfrm>
            <a:off x="628650" y="365125"/>
            <a:ext cx="7886700" cy="1325563"/>
          </a:xfrm>
        </p:spPr>
        <p:txBody>
          <a:bodyPr>
            <a:noAutofit/>
          </a:bodyPr>
          <a:lstStyle/>
          <a:p>
            <a:pPr algn="ctr"/>
            <a:r>
              <a:rPr lang="el-GR" sz="2800" dirty="0">
                <a:latin typeface="Times New Roman" panose="02020603050405020304" pitchFamily="18" charset="0"/>
                <a:cs typeface="Times New Roman" panose="02020603050405020304" pitchFamily="18" charset="0"/>
              </a:rPr>
              <a:t>Ευρήματα της Έρευνας (1/4)</a:t>
            </a:r>
            <a:endParaRPr lang="el-GR" sz="2800" b="1" dirty="0">
              <a:latin typeface="Times New Roman" panose="02020603050405020304" pitchFamily="18" charset="0"/>
              <a:cs typeface="Times New Roman" panose="02020603050405020304" pitchFamily="18" charset="0"/>
            </a:endParaRPr>
          </a:p>
        </p:txBody>
      </p:sp>
      <p:graphicFrame>
        <p:nvGraphicFramePr>
          <p:cNvPr id="8" name="Διάγραμμα 7">
            <a:extLst>
              <a:ext uri="{FF2B5EF4-FFF2-40B4-BE49-F238E27FC236}">
                <a16:creationId xmlns:a16="http://schemas.microsoft.com/office/drawing/2014/main" id="{D626D9C7-AFD9-4D63-ADCF-A7591C52028B}"/>
              </a:ext>
            </a:extLst>
          </p:cNvPr>
          <p:cNvGraphicFramePr/>
          <p:nvPr>
            <p:extLst>
              <p:ext uri="{D42A27DB-BD31-4B8C-83A1-F6EECF244321}">
                <p14:modId xmlns:p14="http://schemas.microsoft.com/office/powerpoint/2010/main" val="3611673692"/>
              </p:ext>
            </p:extLst>
          </p:nvPr>
        </p:nvGraphicFramePr>
        <p:xfrm>
          <a:off x="633788" y="1397000"/>
          <a:ext cx="85347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246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D0EAB401-5BA9-4A4E-827A-CAD259CC15E5}"/>
                                            </p:graphicEl>
                                          </p:spTgt>
                                        </p:tgtEl>
                                        <p:attrNameLst>
                                          <p:attrName>style.visibility</p:attrName>
                                        </p:attrNameLst>
                                      </p:cBhvr>
                                      <p:to>
                                        <p:strVal val="visible"/>
                                      </p:to>
                                    </p:set>
                                    <p:animEffect transition="in" filter="fade">
                                      <p:cBhvr>
                                        <p:cTn id="7" dur="500"/>
                                        <p:tgtEl>
                                          <p:spTgt spid="8">
                                            <p:graphicEl>
                                              <a:dgm id="{D0EAB401-5BA9-4A4E-827A-CAD259CC15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ABAC2549-46F1-4A6E-91D2-DD4F6D4E205C}"/>
                                            </p:graphicEl>
                                          </p:spTgt>
                                        </p:tgtEl>
                                        <p:attrNameLst>
                                          <p:attrName>style.visibility</p:attrName>
                                        </p:attrNameLst>
                                      </p:cBhvr>
                                      <p:to>
                                        <p:strVal val="visible"/>
                                      </p:to>
                                    </p:set>
                                    <p:animEffect transition="in" filter="fade">
                                      <p:cBhvr>
                                        <p:cTn id="12" dur="500"/>
                                        <p:tgtEl>
                                          <p:spTgt spid="8">
                                            <p:graphicEl>
                                              <a:dgm id="{ABAC2549-46F1-4A6E-91D2-DD4F6D4E205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DF08E37B-7701-4403-AB43-25267FB9EDD3}"/>
                                            </p:graphicEl>
                                          </p:spTgt>
                                        </p:tgtEl>
                                        <p:attrNameLst>
                                          <p:attrName>style.visibility</p:attrName>
                                        </p:attrNameLst>
                                      </p:cBhvr>
                                      <p:to>
                                        <p:strVal val="visible"/>
                                      </p:to>
                                    </p:set>
                                    <p:animEffect transition="in" filter="fade">
                                      <p:cBhvr>
                                        <p:cTn id="17" dur="500"/>
                                        <p:tgtEl>
                                          <p:spTgt spid="8">
                                            <p:graphicEl>
                                              <a:dgm id="{DF08E37B-7701-4403-AB43-25267FB9EDD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40424596-A9F7-41DC-87D9-6FAD9DBB63E6}"/>
                                            </p:graphicEl>
                                          </p:spTgt>
                                        </p:tgtEl>
                                        <p:attrNameLst>
                                          <p:attrName>style.visibility</p:attrName>
                                        </p:attrNameLst>
                                      </p:cBhvr>
                                      <p:to>
                                        <p:strVal val="visible"/>
                                      </p:to>
                                    </p:set>
                                    <p:animEffect transition="in" filter="fade">
                                      <p:cBhvr>
                                        <p:cTn id="22" dur="500"/>
                                        <p:tgtEl>
                                          <p:spTgt spid="8">
                                            <p:graphicEl>
                                              <a:dgm id="{40424596-A9F7-41DC-87D9-6FAD9DBB63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5B0D4068-5ED3-4B9C-B9C6-0B184578340F}"/>
              </a:ext>
            </a:extLst>
          </p:cNvPr>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5" name="Θέση περιεχομένου 4">
            <a:extLst>
              <a:ext uri="{FF2B5EF4-FFF2-40B4-BE49-F238E27FC236}">
                <a16:creationId xmlns:a16="http://schemas.microsoft.com/office/drawing/2014/main" id="{9544CA39-A5F3-4C56-918C-7E9AED87E441}"/>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3553" y="1340768"/>
            <a:ext cx="5116719" cy="2638143"/>
          </a:xfrm>
          <a:prstGeom prst="rect">
            <a:avLst/>
          </a:prstGeom>
          <a:noFill/>
          <a:ln>
            <a:noFill/>
          </a:ln>
        </p:spPr>
      </p:pic>
      <p:graphicFrame>
        <p:nvGraphicFramePr>
          <p:cNvPr id="6" name="Πίνακας 5">
            <a:extLst>
              <a:ext uri="{FF2B5EF4-FFF2-40B4-BE49-F238E27FC236}">
                <a16:creationId xmlns:a16="http://schemas.microsoft.com/office/drawing/2014/main" id="{F5AA7C60-B28D-4276-AB2B-8E27A70F4267}"/>
              </a:ext>
            </a:extLst>
          </p:cNvPr>
          <p:cNvGraphicFramePr>
            <a:graphicFrameLocks noGrp="1"/>
          </p:cNvGraphicFramePr>
          <p:nvPr>
            <p:extLst>
              <p:ext uri="{D42A27DB-BD31-4B8C-83A1-F6EECF244321}">
                <p14:modId xmlns:p14="http://schemas.microsoft.com/office/powerpoint/2010/main" val="2889732978"/>
              </p:ext>
            </p:extLst>
          </p:nvPr>
        </p:nvGraphicFramePr>
        <p:xfrm>
          <a:off x="636019" y="3978911"/>
          <a:ext cx="8191822" cy="2377440"/>
        </p:xfrm>
        <a:graphic>
          <a:graphicData uri="http://schemas.openxmlformats.org/drawingml/2006/table">
            <a:tbl>
              <a:tblPr firstRow="1" bandRow="1">
                <a:tableStyleId>{5C22544A-7EE6-4342-B048-85BDC9FD1C3A}</a:tableStyleId>
              </a:tblPr>
              <a:tblGrid>
                <a:gridCol w="2290261">
                  <a:extLst>
                    <a:ext uri="{9D8B030D-6E8A-4147-A177-3AD203B41FA5}">
                      <a16:colId xmlns:a16="http://schemas.microsoft.com/office/drawing/2014/main" val="2809822022"/>
                    </a:ext>
                  </a:extLst>
                </a:gridCol>
                <a:gridCol w="5901561">
                  <a:extLst>
                    <a:ext uri="{9D8B030D-6E8A-4147-A177-3AD203B41FA5}">
                      <a16:colId xmlns:a16="http://schemas.microsoft.com/office/drawing/2014/main" val="1272136701"/>
                    </a:ext>
                  </a:extLst>
                </a:gridCol>
              </a:tblGrid>
              <a:tr h="370840">
                <a:tc>
                  <a:txBody>
                    <a:bodyPr/>
                    <a:lstStyle/>
                    <a:p>
                      <a:r>
                        <a:rPr lang="el-GR" sz="2400" dirty="0">
                          <a:latin typeface="Times New Roman" panose="02020603050405020304" pitchFamily="18" charset="0"/>
                          <a:cs typeface="Times New Roman" panose="02020603050405020304" pitchFamily="18" charset="0"/>
                        </a:rPr>
                        <a:t>1</a:t>
                      </a:r>
                      <a:r>
                        <a:rPr lang="el-GR" sz="2400" baseline="30000" dirty="0">
                          <a:latin typeface="Times New Roman" panose="02020603050405020304" pitchFamily="18" charset="0"/>
                          <a:cs typeface="Times New Roman" panose="02020603050405020304" pitchFamily="18" charset="0"/>
                        </a:rPr>
                        <a:t>ος</a:t>
                      </a:r>
                      <a:r>
                        <a:rPr lang="el-GR" sz="2400" dirty="0">
                          <a:latin typeface="Times New Roman" panose="02020603050405020304" pitchFamily="18" charset="0"/>
                          <a:cs typeface="Times New Roman" panose="02020603050405020304" pitchFamily="18" charset="0"/>
                        </a:rPr>
                        <a:t> </a:t>
                      </a:r>
                      <a:r>
                        <a:rPr lang="el-GR" sz="2400" b="0" dirty="0">
                          <a:latin typeface="Times New Roman" panose="02020603050405020304" pitchFamily="18" charset="0"/>
                          <a:cs typeface="Times New Roman" panose="02020603050405020304" pitchFamily="18" charset="0"/>
                        </a:rPr>
                        <a:t>άξονας</a:t>
                      </a:r>
                    </a:p>
                  </a:txBody>
                  <a:tcPr>
                    <a:solidFill>
                      <a:schemeClr val="bg2">
                        <a:lumMod val="50000"/>
                      </a:schemeClr>
                    </a:solidFill>
                  </a:tcPr>
                </a:tc>
                <a:tc>
                  <a:txBody>
                    <a:bodyPr/>
                    <a:lstStyle/>
                    <a:p>
                      <a:r>
                        <a:rPr lang="el-GR" sz="2400" b="0" kern="1200" dirty="0">
                          <a:solidFill>
                            <a:schemeClr val="lt1"/>
                          </a:solidFill>
                          <a:effectLst/>
                          <a:latin typeface="Times New Roman" panose="02020603050405020304" pitchFamily="18" charset="0"/>
                          <a:ea typeface="+mn-ea"/>
                          <a:cs typeface="Times New Roman" panose="02020603050405020304" pitchFamily="18" charset="0"/>
                        </a:rPr>
                        <a:t>Έχει πλούτο ιδεών και είναι ένα κείμενο που παρουσιάζει συνοχή μεταξύ των επεισοδίων και συνάφεια.</a:t>
                      </a:r>
                      <a:endParaRPr lang="el-GR" sz="2400" b="0" dirty="0">
                        <a:latin typeface="Times New Roman" panose="02020603050405020304" pitchFamily="18" charset="0"/>
                        <a:cs typeface="Times New Roman" panose="02020603050405020304" pitchFamily="18" charset="0"/>
                      </a:endParaRPr>
                    </a:p>
                  </a:txBody>
                  <a:tcPr>
                    <a:solidFill>
                      <a:srgbClr val="A88000"/>
                    </a:solidFill>
                  </a:tcPr>
                </a:tc>
                <a:extLst>
                  <a:ext uri="{0D108BD9-81ED-4DB2-BD59-A6C34878D82A}">
                    <a16:rowId xmlns:a16="http://schemas.microsoft.com/office/drawing/2014/main" val="150508555"/>
                  </a:ext>
                </a:extLst>
              </a:tr>
              <a:tr h="370840">
                <a:tc>
                  <a:txBody>
                    <a:bodyPr/>
                    <a:lstStyle/>
                    <a:p>
                      <a:r>
                        <a:rPr lang="el-GR" sz="2400" dirty="0">
                          <a:solidFill>
                            <a:schemeClr val="bg1"/>
                          </a:solidFill>
                          <a:latin typeface="Times New Roman" panose="02020603050405020304" pitchFamily="18" charset="0"/>
                          <a:cs typeface="Times New Roman" panose="02020603050405020304" pitchFamily="18" charset="0"/>
                        </a:rPr>
                        <a:t>2</a:t>
                      </a:r>
                      <a:r>
                        <a:rPr lang="el-GR" sz="2400" baseline="30000" dirty="0">
                          <a:solidFill>
                            <a:schemeClr val="bg1"/>
                          </a:solidFill>
                          <a:latin typeface="Times New Roman" panose="02020603050405020304" pitchFamily="18" charset="0"/>
                          <a:cs typeface="Times New Roman" panose="02020603050405020304" pitchFamily="18" charset="0"/>
                        </a:rPr>
                        <a:t>ος</a:t>
                      </a:r>
                      <a:r>
                        <a:rPr lang="el-GR" sz="2400" dirty="0">
                          <a:solidFill>
                            <a:schemeClr val="bg1"/>
                          </a:solidFill>
                          <a:latin typeface="Times New Roman" panose="02020603050405020304" pitchFamily="18" charset="0"/>
                          <a:cs typeface="Times New Roman" panose="02020603050405020304" pitchFamily="18" charset="0"/>
                        </a:rPr>
                        <a:t> άξονας </a:t>
                      </a:r>
                    </a:p>
                  </a:txBody>
                  <a:tcPr>
                    <a:solidFill>
                      <a:schemeClr val="bg2">
                        <a:lumMod val="50000"/>
                      </a:schemeClr>
                    </a:solidFill>
                  </a:tcPr>
                </a:tc>
                <a:tc>
                  <a:txBody>
                    <a:bodyPr/>
                    <a:lstStyle/>
                    <a:p>
                      <a:r>
                        <a:rPr lang="el-GR" sz="2400" kern="1200" dirty="0">
                          <a:solidFill>
                            <a:schemeClr val="bg1"/>
                          </a:solidFill>
                          <a:effectLst/>
                          <a:latin typeface="Times New Roman" panose="02020603050405020304" pitchFamily="18" charset="0"/>
                          <a:ea typeface="+mn-ea"/>
                          <a:cs typeface="Times New Roman" panose="02020603050405020304" pitchFamily="18" charset="0"/>
                        </a:rPr>
                        <a:t>Επαρκή δομή τηρώντας τα δομικά στοιχεία, ωστόσο απουσιάζουν τα απροσδόκητα γεγονότα και τα αισθήματα των ηρώων.</a:t>
                      </a:r>
                      <a:endParaRPr lang="el-GR" sz="2400" dirty="0">
                        <a:solidFill>
                          <a:schemeClr val="bg1"/>
                        </a:solidFill>
                        <a:latin typeface="Times New Roman" panose="02020603050405020304" pitchFamily="18" charset="0"/>
                        <a:cs typeface="Times New Roman" panose="02020603050405020304" pitchFamily="18" charset="0"/>
                      </a:endParaRPr>
                    </a:p>
                  </a:txBody>
                  <a:tcPr>
                    <a:solidFill>
                      <a:srgbClr val="A88000"/>
                    </a:solidFill>
                  </a:tcPr>
                </a:tc>
                <a:extLst>
                  <a:ext uri="{0D108BD9-81ED-4DB2-BD59-A6C34878D82A}">
                    <a16:rowId xmlns:a16="http://schemas.microsoft.com/office/drawing/2014/main" val="3269485005"/>
                  </a:ext>
                </a:extLst>
              </a:tr>
            </a:tbl>
          </a:graphicData>
        </a:graphic>
      </p:graphicFrame>
      <p:sp>
        <p:nvSpPr>
          <p:cNvPr id="2" name="Ορθογώνιο 1">
            <a:extLst>
              <a:ext uri="{FF2B5EF4-FFF2-40B4-BE49-F238E27FC236}">
                <a16:creationId xmlns:a16="http://schemas.microsoft.com/office/drawing/2014/main" id="{B299F748-B369-472A-950B-FFBCF87BAFAB}"/>
              </a:ext>
            </a:extLst>
          </p:cNvPr>
          <p:cNvSpPr/>
          <p:nvPr/>
        </p:nvSpPr>
        <p:spPr>
          <a:xfrm>
            <a:off x="2690787" y="714033"/>
            <a:ext cx="4352474" cy="523220"/>
          </a:xfrm>
          <a:prstGeom prst="rect">
            <a:avLst/>
          </a:prstGeom>
        </p:spPr>
        <p:txBody>
          <a:bodyPr wrap="none">
            <a:spAutoFit/>
          </a:bodyPr>
          <a:lstStyle/>
          <a:p>
            <a:r>
              <a:rPr lang="el-GR" sz="2800" dirty="0">
                <a:latin typeface="Times New Roman" panose="02020603050405020304" pitchFamily="18" charset="0"/>
                <a:cs typeface="Times New Roman" panose="02020603050405020304" pitchFamily="18" charset="0"/>
              </a:rPr>
              <a:t>Ευρήματα της Έρευνας (2/4)</a:t>
            </a:r>
            <a:endParaRPr lang="el-GR" sz="2800" dirty="0"/>
          </a:p>
        </p:txBody>
      </p:sp>
    </p:spTree>
    <p:extLst>
      <p:ext uri="{BB962C8B-B14F-4D97-AF65-F5344CB8AC3E}">
        <p14:creationId xmlns:p14="http://schemas.microsoft.com/office/powerpoint/2010/main" val="3694798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EA8AE286-AAEB-42C3-AE88-6E8855839D26}"/>
              </a:ext>
            </a:extLst>
          </p:cNvPr>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5" name="Θέση περιεχομένου 4">
            <a:extLst>
              <a:ext uri="{FF2B5EF4-FFF2-40B4-BE49-F238E27FC236}">
                <a16:creationId xmlns:a16="http://schemas.microsoft.com/office/drawing/2014/main" id="{6EDEECA7-8961-4C37-8D7B-5FDA1665C41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1340768"/>
            <a:ext cx="4896003" cy="1925825"/>
          </a:xfrm>
          <a:prstGeom prst="rect">
            <a:avLst/>
          </a:prstGeom>
          <a:noFill/>
          <a:ln>
            <a:noFill/>
          </a:ln>
        </p:spPr>
      </p:pic>
      <p:graphicFrame>
        <p:nvGraphicFramePr>
          <p:cNvPr id="6" name="Πίνακας 5">
            <a:extLst>
              <a:ext uri="{FF2B5EF4-FFF2-40B4-BE49-F238E27FC236}">
                <a16:creationId xmlns:a16="http://schemas.microsoft.com/office/drawing/2014/main" id="{F5F52762-07A5-4C20-A5C5-AC8321E36806}"/>
              </a:ext>
            </a:extLst>
          </p:cNvPr>
          <p:cNvGraphicFramePr>
            <a:graphicFrameLocks noGrp="1"/>
          </p:cNvGraphicFramePr>
          <p:nvPr>
            <p:extLst>
              <p:ext uri="{D42A27DB-BD31-4B8C-83A1-F6EECF244321}">
                <p14:modId xmlns:p14="http://schemas.microsoft.com/office/powerpoint/2010/main" val="211561924"/>
              </p:ext>
            </p:extLst>
          </p:nvPr>
        </p:nvGraphicFramePr>
        <p:xfrm>
          <a:off x="640482" y="3266593"/>
          <a:ext cx="8191822" cy="3108960"/>
        </p:xfrm>
        <a:graphic>
          <a:graphicData uri="http://schemas.openxmlformats.org/drawingml/2006/table">
            <a:tbl>
              <a:tblPr firstRow="1" bandRow="1">
                <a:tableStyleId>{5C22544A-7EE6-4342-B048-85BDC9FD1C3A}</a:tableStyleId>
              </a:tblPr>
              <a:tblGrid>
                <a:gridCol w="2290261">
                  <a:extLst>
                    <a:ext uri="{9D8B030D-6E8A-4147-A177-3AD203B41FA5}">
                      <a16:colId xmlns:a16="http://schemas.microsoft.com/office/drawing/2014/main" val="2809822022"/>
                    </a:ext>
                  </a:extLst>
                </a:gridCol>
                <a:gridCol w="5901561">
                  <a:extLst>
                    <a:ext uri="{9D8B030D-6E8A-4147-A177-3AD203B41FA5}">
                      <a16:colId xmlns:a16="http://schemas.microsoft.com/office/drawing/2014/main" val="1272136701"/>
                    </a:ext>
                  </a:extLst>
                </a:gridCol>
              </a:tblGrid>
              <a:tr h="1513589">
                <a:tc>
                  <a:txBody>
                    <a:bodyPr/>
                    <a:lstStyle/>
                    <a:p>
                      <a:r>
                        <a:rPr lang="el-GR" sz="2400" dirty="0">
                          <a:latin typeface="Times New Roman" panose="02020603050405020304" pitchFamily="18" charset="0"/>
                          <a:cs typeface="Times New Roman" panose="02020603050405020304" pitchFamily="18" charset="0"/>
                        </a:rPr>
                        <a:t>1</a:t>
                      </a:r>
                      <a:r>
                        <a:rPr lang="el-GR" sz="2400" baseline="30000" dirty="0">
                          <a:latin typeface="Times New Roman" panose="02020603050405020304" pitchFamily="18" charset="0"/>
                          <a:cs typeface="Times New Roman" panose="02020603050405020304" pitchFamily="18" charset="0"/>
                        </a:rPr>
                        <a:t>ος</a:t>
                      </a:r>
                      <a:r>
                        <a:rPr lang="el-GR" sz="2400" dirty="0">
                          <a:latin typeface="Times New Roman" panose="02020603050405020304" pitchFamily="18" charset="0"/>
                          <a:cs typeface="Times New Roman" panose="02020603050405020304" pitchFamily="18" charset="0"/>
                        </a:rPr>
                        <a:t> </a:t>
                      </a:r>
                      <a:r>
                        <a:rPr lang="el-GR" sz="2400" b="0" dirty="0">
                          <a:latin typeface="Times New Roman" panose="02020603050405020304" pitchFamily="18" charset="0"/>
                          <a:cs typeface="Times New Roman" panose="02020603050405020304" pitchFamily="18" charset="0"/>
                        </a:rPr>
                        <a:t>άξονας</a:t>
                      </a:r>
                    </a:p>
                  </a:txBody>
                  <a:tcPr>
                    <a:solidFill>
                      <a:schemeClr val="bg2">
                        <a:lumMod val="50000"/>
                      </a:schemeClr>
                    </a:solidFill>
                  </a:tcPr>
                </a:tc>
                <a:tc>
                  <a:txBody>
                    <a:bodyPr/>
                    <a:lstStyle/>
                    <a:p>
                      <a:r>
                        <a:rPr lang="el-GR" sz="2400" b="0" kern="1200" dirty="0">
                          <a:solidFill>
                            <a:schemeClr val="bg1"/>
                          </a:solidFill>
                          <a:effectLst/>
                          <a:latin typeface="Times New Roman" panose="02020603050405020304" pitchFamily="18" charset="0"/>
                          <a:ea typeface="+mn-ea"/>
                          <a:cs typeface="Times New Roman" panose="02020603050405020304" pitchFamily="18" charset="0"/>
                        </a:rPr>
                        <a:t>Καλή οργάνωση και συνάφεια</a:t>
                      </a:r>
                    </a:p>
                    <a:p>
                      <a:r>
                        <a:rPr lang="el-GR" sz="2400" b="0" kern="1200" dirty="0">
                          <a:solidFill>
                            <a:schemeClr val="bg1"/>
                          </a:solidFill>
                          <a:effectLst/>
                          <a:latin typeface="Times New Roman" panose="02020603050405020304" pitchFamily="18" charset="0"/>
                          <a:ea typeface="+mn-ea"/>
                          <a:cs typeface="Times New Roman" panose="02020603050405020304" pitchFamily="18" charset="0"/>
                        </a:rPr>
                        <a:t>Έντονα διαφαίνεται η γνησιότητα </a:t>
                      </a:r>
                      <a:r>
                        <a:rPr lang="el-GR" sz="2400" b="0" kern="1200" dirty="0">
                          <a:solidFill>
                            <a:schemeClr val="lt1"/>
                          </a:solidFill>
                          <a:effectLst/>
                          <a:latin typeface="Times New Roman" panose="02020603050405020304" pitchFamily="18" charset="0"/>
                          <a:ea typeface="+mn-ea"/>
                          <a:cs typeface="Times New Roman" panose="02020603050405020304" pitchFamily="18" charset="0"/>
                        </a:rPr>
                        <a:t>καθώς το κεντρικό γεγονός της ιστορίας είναι μία καρέκλα που αλλάζει ξαφνικά μεγέθη.</a:t>
                      </a:r>
                      <a:endParaRPr lang="el-GR" sz="2400" b="0" dirty="0">
                        <a:solidFill>
                          <a:schemeClr val="bg1"/>
                        </a:solidFill>
                        <a:latin typeface="Times New Roman" panose="02020603050405020304" pitchFamily="18" charset="0"/>
                        <a:cs typeface="Times New Roman" panose="02020603050405020304" pitchFamily="18" charset="0"/>
                      </a:endParaRPr>
                    </a:p>
                  </a:txBody>
                  <a:tcPr>
                    <a:solidFill>
                      <a:srgbClr val="A88000"/>
                    </a:solidFill>
                  </a:tcPr>
                </a:tc>
                <a:extLst>
                  <a:ext uri="{0D108BD9-81ED-4DB2-BD59-A6C34878D82A}">
                    <a16:rowId xmlns:a16="http://schemas.microsoft.com/office/drawing/2014/main" val="150508555"/>
                  </a:ext>
                </a:extLst>
              </a:tr>
              <a:tr h="1513589">
                <a:tc>
                  <a:txBody>
                    <a:bodyPr/>
                    <a:lstStyle/>
                    <a:p>
                      <a:r>
                        <a:rPr lang="el-GR" sz="2400">
                          <a:solidFill>
                            <a:schemeClr val="bg1"/>
                          </a:solidFill>
                          <a:latin typeface="Times New Roman" panose="02020603050405020304" pitchFamily="18" charset="0"/>
                          <a:cs typeface="Times New Roman" panose="02020603050405020304" pitchFamily="18" charset="0"/>
                        </a:rPr>
                        <a:t>2</a:t>
                      </a:r>
                      <a:r>
                        <a:rPr lang="el-GR" sz="2400" baseline="30000">
                          <a:solidFill>
                            <a:schemeClr val="bg1"/>
                          </a:solidFill>
                          <a:latin typeface="Times New Roman" panose="02020603050405020304" pitchFamily="18" charset="0"/>
                          <a:cs typeface="Times New Roman" panose="02020603050405020304" pitchFamily="18" charset="0"/>
                        </a:rPr>
                        <a:t>ος</a:t>
                      </a:r>
                      <a:r>
                        <a:rPr lang="el-GR" sz="2400">
                          <a:solidFill>
                            <a:schemeClr val="bg1"/>
                          </a:solidFill>
                          <a:latin typeface="Times New Roman" panose="02020603050405020304" pitchFamily="18" charset="0"/>
                          <a:cs typeface="Times New Roman" panose="02020603050405020304" pitchFamily="18" charset="0"/>
                        </a:rPr>
                        <a:t> άξονας </a:t>
                      </a:r>
                      <a:endParaRPr lang="el-GR" sz="2400" dirty="0">
                        <a:solidFill>
                          <a:schemeClr val="bg1"/>
                        </a:solidFill>
                        <a:latin typeface="Times New Roman" panose="02020603050405020304" pitchFamily="18" charset="0"/>
                        <a:cs typeface="Times New Roman" panose="02020603050405020304" pitchFamily="18" charset="0"/>
                      </a:endParaRPr>
                    </a:p>
                  </a:txBody>
                  <a:tcPr>
                    <a:solidFill>
                      <a:schemeClr val="bg2">
                        <a:lumMod val="50000"/>
                      </a:schemeClr>
                    </a:solidFill>
                  </a:tcPr>
                </a:tc>
                <a:tc>
                  <a:txBody>
                    <a:bodyPr/>
                    <a:lstStyle/>
                    <a:p>
                      <a:r>
                        <a:rPr lang="el-GR" sz="2400" kern="1200" dirty="0">
                          <a:solidFill>
                            <a:schemeClr val="bg1"/>
                          </a:solidFill>
                          <a:effectLst/>
                          <a:latin typeface="Times New Roman" panose="02020603050405020304" pitchFamily="18" charset="0"/>
                          <a:ea typeface="+mn-ea"/>
                          <a:cs typeface="Times New Roman" panose="02020603050405020304" pitchFamily="18" charset="0"/>
                        </a:rPr>
                        <a:t>Ελλιπής στην δομή της. Έχει πρόλογο αλλά δεν έχει επίλογο. Έχει κεντρικό γεγονός αλλά δεν έχει δευτερεύοντα γεγονότα και τέλος το κείμενο δεν χωρίζεται σε παραγράφους. </a:t>
                      </a:r>
                    </a:p>
                  </a:txBody>
                  <a:tcPr>
                    <a:solidFill>
                      <a:srgbClr val="A88000"/>
                    </a:solidFill>
                  </a:tcPr>
                </a:tc>
                <a:extLst>
                  <a:ext uri="{0D108BD9-81ED-4DB2-BD59-A6C34878D82A}">
                    <a16:rowId xmlns:a16="http://schemas.microsoft.com/office/drawing/2014/main" val="3269485005"/>
                  </a:ext>
                </a:extLst>
              </a:tr>
            </a:tbl>
          </a:graphicData>
        </a:graphic>
      </p:graphicFrame>
      <p:sp>
        <p:nvSpPr>
          <p:cNvPr id="2" name="Ορθογώνιο 1">
            <a:extLst>
              <a:ext uri="{FF2B5EF4-FFF2-40B4-BE49-F238E27FC236}">
                <a16:creationId xmlns:a16="http://schemas.microsoft.com/office/drawing/2014/main" id="{1E990CC3-439D-4999-8072-3A8A7631487C}"/>
              </a:ext>
            </a:extLst>
          </p:cNvPr>
          <p:cNvSpPr/>
          <p:nvPr/>
        </p:nvSpPr>
        <p:spPr>
          <a:xfrm>
            <a:off x="2560156" y="733235"/>
            <a:ext cx="4352474" cy="523220"/>
          </a:xfrm>
          <a:prstGeom prst="rect">
            <a:avLst/>
          </a:prstGeom>
        </p:spPr>
        <p:txBody>
          <a:bodyPr wrap="none">
            <a:spAutoFit/>
          </a:bodyPr>
          <a:lstStyle/>
          <a:p>
            <a:r>
              <a:rPr lang="el-GR" sz="2800" dirty="0">
                <a:latin typeface="Times New Roman" panose="02020603050405020304" pitchFamily="18" charset="0"/>
                <a:cs typeface="Times New Roman" panose="02020603050405020304" pitchFamily="18" charset="0"/>
              </a:rPr>
              <a:t>Ευρήματα της Έρευνας (3/4)</a:t>
            </a:r>
            <a:endParaRPr lang="el-GR" sz="2800" dirty="0"/>
          </a:p>
        </p:txBody>
      </p:sp>
    </p:spTree>
    <p:extLst>
      <p:ext uri="{BB962C8B-B14F-4D97-AF65-F5344CB8AC3E}">
        <p14:creationId xmlns:p14="http://schemas.microsoft.com/office/powerpoint/2010/main" val="785193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1F32DF08-89A1-47A3-A7F5-4F80AA25F7DF}"/>
              </a:ext>
            </a:extLst>
          </p:cNvPr>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5" name="Θέση περιεχομένου 4">
            <a:extLst>
              <a:ext uri="{FF2B5EF4-FFF2-40B4-BE49-F238E27FC236}">
                <a16:creationId xmlns:a16="http://schemas.microsoft.com/office/drawing/2014/main" id="{A0C24C30-71A3-47AF-88D4-023FF3B5BB1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268760"/>
            <a:ext cx="5688632" cy="1944216"/>
          </a:xfrm>
          <a:prstGeom prst="rect">
            <a:avLst/>
          </a:prstGeom>
          <a:noFill/>
          <a:ln>
            <a:noFill/>
          </a:ln>
        </p:spPr>
      </p:pic>
      <p:graphicFrame>
        <p:nvGraphicFramePr>
          <p:cNvPr id="6" name="Πίνακας 5">
            <a:extLst>
              <a:ext uri="{FF2B5EF4-FFF2-40B4-BE49-F238E27FC236}">
                <a16:creationId xmlns:a16="http://schemas.microsoft.com/office/drawing/2014/main" id="{F60955AF-88E9-4DA2-ACFF-BA7F78F6D4CD}"/>
              </a:ext>
            </a:extLst>
          </p:cNvPr>
          <p:cNvGraphicFramePr>
            <a:graphicFrameLocks noGrp="1"/>
          </p:cNvGraphicFramePr>
          <p:nvPr>
            <p:extLst>
              <p:ext uri="{D42A27DB-BD31-4B8C-83A1-F6EECF244321}">
                <p14:modId xmlns:p14="http://schemas.microsoft.com/office/powerpoint/2010/main" val="429816642"/>
              </p:ext>
            </p:extLst>
          </p:nvPr>
        </p:nvGraphicFramePr>
        <p:xfrm>
          <a:off x="827584" y="3429000"/>
          <a:ext cx="8047806" cy="2937052"/>
        </p:xfrm>
        <a:graphic>
          <a:graphicData uri="http://schemas.openxmlformats.org/drawingml/2006/table">
            <a:tbl>
              <a:tblPr firstRow="1" bandRow="1">
                <a:tableStyleId>{5C22544A-7EE6-4342-B048-85BDC9FD1C3A}</a:tableStyleId>
              </a:tblPr>
              <a:tblGrid>
                <a:gridCol w="2249997">
                  <a:extLst>
                    <a:ext uri="{9D8B030D-6E8A-4147-A177-3AD203B41FA5}">
                      <a16:colId xmlns:a16="http://schemas.microsoft.com/office/drawing/2014/main" val="2809822022"/>
                    </a:ext>
                  </a:extLst>
                </a:gridCol>
                <a:gridCol w="5797809">
                  <a:extLst>
                    <a:ext uri="{9D8B030D-6E8A-4147-A177-3AD203B41FA5}">
                      <a16:colId xmlns:a16="http://schemas.microsoft.com/office/drawing/2014/main" val="1272136701"/>
                    </a:ext>
                  </a:extLst>
                </a:gridCol>
              </a:tblGrid>
              <a:tr h="1466055">
                <a:tc>
                  <a:txBody>
                    <a:bodyPr/>
                    <a:lstStyle/>
                    <a:p>
                      <a:r>
                        <a:rPr lang="el-GR" sz="2400" dirty="0">
                          <a:latin typeface="Times New Roman" panose="02020603050405020304" pitchFamily="18" charset="0"/>
                          <a:cs typeface="Times New Roman" panose="02020603050405020304" pitchFamily="18" charset="0"/>
                        </a:rPr>
                        <a:t>1</a:t>
                      </a:r>
                      <a:r>
                        <a:rPr lang="el-GR" sz="2400" baseline="30000" dirty="0">
                          <a:latin typeface="Times New Roman" panose="02020603050405020304" pitchFamily="18" charset="0"/>
                          <a:cs typeface="Times New Roman" panose="02020603050405020304" pitchFamily="18" charset="0"/>
                        </a:rPr>
                        <a:t>ος</a:t>
                      </a:r>
                      <a:r>
                        <a:rPr lang="el-GR" sz="2400" dirty="0">
                          <a:latin typeface="Times New Roman" panose="02020603050405020304" pitchFamily="18" charset="0"/>
                          <a:cs typeface="Times New Roman" panose="02020603050405020304" pitchFamily="18" charset="0"/>
                        </a:rPr>
                        <a:t> </a:t>
                      </a:r>
                      <a:r>
                        <a:rPr lang="el-GR" sz="2400" b="0" dirty="0">
                          <a:latin typeface="Times New Roman" panose="02020603050405020304" pitchFamily="18" charset="0"/>
                          <a:cs typeface="Times New Roman" panose="02020603050405020304" pitchFamily="18" charset="0"/>
                        </a:rPr>
                        <a:t>άξονας</a:t>
                      </a:r>
                    </a:p>
                  </a:txBody>
                  <a:tcPr>
                    <a:solidFill>
                      <a:schemeClr val="bg2">
                        <a:lumMod val="50000"/>
                      </a:schemeClr>
                    </a:solidFill>
                  </a:tcPr>
                </a:tc>
                <a:tc>
                  <a:txBody>
                    <a:bodyPr/>
                    <a:lstStyle/>
                    <a:p>
                      <a:r>
                        <a:rPr lang="el-GR" sz="2400" b="0" kern="1200" dirty="0">
                          <a:solidFill>
                            <a:schemeClr val="bg1"/>
                          </a:solidFill>
                          <a:effectLst/>
                          <a:latin typeface="Times New Roman" panose="02020603050405020304" pitchFamily="18" charset="0"/>
                          <a:ea typeface="+mn-ea"/>
                          <a:cs typeface="Times New Roman" panose="02020603050405020304" pitchFamily="18" charset="0"/>
                        </a:rPr>
                        <a:t>Η έκθεση σφύζει από πλούτο ιδεών και ακρίβεια έκφρασης. Υπάρχουν πολλά απροσδόκητα στοιχεία και καλή συνοχή μεταξύ των γεγονότων.</a:t>
                      </a:r>
                      <a:endParaRPr lang="el-GR" sz="2400" b="0" dirty="0">
                        <a:solidFill>
                          <a:schemeClr val="bg1"/>
                        </a:solidFill>
                        <a:latin typeface="Times New Roman" panose="02020603050405020304" pitchFamily="18" charset="0"/>
                        <a:cs typeface="Times New Roman" panose="02020603050405020304" pitchFamily="18" charset="0"/>
                      </a:endParaRPr>
                    </a:p>
                  </a:txBody>
                  <a:tcPr>
                    <a:solidFill>
                      <a:srgbClr val="A88000"/>
                    </a:solidFill>
                  </a:tcPr>
                </a:tc>
                <a:extLst>
                  <a:ext uri="{0D108BD9-81ED-4DB2-BD59-A6C34878D82A}">
                    <a16:rowId xmlns:a16="http://schemas.microsoft.com/office/drawing/2014/main" val="150508555"/>
                  </a:ext>
                </a:extLst>
              </a:tr>
              <a:tr h="1382572">
                <a:tc>
                  <a:txBody>
                    <a:bodyPr/>
                    <a:lstStyle/>
                    <a:p>
                      <a:r>
                        <a:rPr lang="el-GR" sz="2400">
                          <a:solidFill>
                            <a:schemeClr val="bg1"/>
                          </a:solidFill>
                          <a:latin typeface="Times New Roman" panose="02020603050405020304" pitchFamily="18" charset="0"/>
                          <a:cs typeface="Times New Roman" panose="02020603050405020304" pitchFamily="18" charset="0"/>
                        </a:rPr>
                        <a:t>2</a:t>
                      </a:r>
                      <a:r>
                        <a:rPr lang="el-GR" sz="2400" baseline="30000">
                          <a:solidFill>
                            <a:schemeClr val="bg1"/>
                          </a:solidFill>
                          <a:latin typeface="Times New Roman" panose="02020603050405020304" pitchFamily="18" charset="0"/>
                          <a:cs typeface="Times New Roman" panose="02020603050405020304" pitchFamily="18" charset="0"/>
                        </a:rPr>
                        <a:t>ος</a:t>
                      </a:r>
                      <a:r>
                        <a:rPr lang="el-GR" sz="2400">
                          <a:solidFill>
                            <a:schemeClr val="bg1"/>
                          </a:solidFill>
                          <a:latin typeface="Times New Roman" panose="02020603050405020304" pitchFamily="18" charset="0"/>
                          <a:cs typeface="Times New Roman" panose="02020603050405020304" pitchFamily="18" charset="0"/>
                        </a:rPr>
                        <a:t> άξονας </a:t>
                      </a:r>
                      <a:endParaRPr lang="el-GR" sz="2400" dirty="0">
                        <a:solidFill>
                          <a:schemeClr val="bg1"/>
                        </a:solidFill>
                        <a:latin typeface="Times New Roman" panose="02020603050405020304" pitchFamily="18" charset="0"/>
                        <a:cs typeface="Times New Roman" panose="02020603050405020304" pitchFamily="18" charset="0"/>
                      </a:endParaRPr>
                    </a:p>
                  </a:txBody>
                  <a:tcPr>
                    <a:solidFill>
                      <a:schemeClr val="bg2">
                        <a:lumMod val="50000"/>
                      </a:schemeClr>
                    </a:solidFill>
                  </a:tcPr>
                </a:tc>
                <a:tc>
                  <a:txBody>
                    <a:bodyPr/>
                    <a:lstStyle/>
                    <a:p>
                      <a:r>
                        <a:rPr lang="el-GR" sz="2400" b="0" kern="1200" dirty="0">
                          <a:solidFill>
                            <a:schemeClr val="bg1"/>
                          </a:solidFill>
                          <a:effectLst/>
                          <a:latin typeface="Times New Roman" panose="02020603050405020304" pitchFamily="18" charset="0"/>
                          <a:ea typeface="+mn-ea"/>
                          <a:cs typeface="Times New Roman" panose="02020603050405020304" pitchFamily="18" charset="0"/>
                        </a:rPr>
                        <a:t>Καλή δομή και Οργανωμένο κείμενο. Τα γεγονότα έχουν μια σωστή σειρά ,δεν λείπουν φυσικά τα απρόσμενα γεγονότα .</a:t>
                      </a:r>
                    </a:p>
                  </a:txBody>
                  <a:tcPr>
                    <a:solidFill>
                      <a:srgbClr val="A88000"/>
                    </a:solidFill>
                  </a:tcPr>
                </a:tc>
                <a:extLst>
                  <a:ext uri="{0D108BD9-81ED-4DB2-BD59-A6C34878D82A}">
                    <a16:rowId xmlns:a16="http://schemas.microsoft.com/office/drawing/2014/main" val="3269485005"/>
                  </a:ext>
                </a:extLst>
              </a:tr>
            </a:tbl>
          </a:graphicData>
        </a:graphic>
      </p:graphicFrame>
      <p:sp>
        <p:nvSpPr>
          <p:cNvPr id="2" name="Ορθογώνιο 1">
            <a:extLst>
              <a:ext uri="{FF2B5EF4-FFF2-40B4-BE49-F238E27FC236}">
                <a16:creationId xmlns:a16="http://schemas.microsoft.com/office/drawing/2014/main" id="{D264F3F2-6F00-4758-AEBA-BA366124663A}"/>
              </a:ext>
            </a:extLst>
          </p:cNvPr>
          <p:cNvSpPr/>
          <p:nvPr/>
        </p:nvSpPr>
        <p:spPr>
          <a:xfrm>
            <a:off x="2575783" y="637528"/>
            <a:ext cx="4352474" cy="523220"/>
          </a:xfrm>
          <a:prstGeom prst="rect">
            <a:avLst/>
          </a:prstGeom>
        </p:spPr>
        <p:txBody>
          <a:bodyPr wrap="none">
            <a:spAutoFit/>
          </a:bodyPr>
          <a:lstStyle/>
          <a:p>
            <a:r>
              <a:rPr lang="el-GR" sz="2800" dirty="0">
                <a:latin typeface="Times New Roman" panose="02020603050405020304" pitchFamily="18" charset="0"/>
                <a:cs typeface="Times New Roman" panose="02020603050405020304" pitchFamily="18" charset="0"/>
              </a:rPr>
              <a:t>Ευρήματα της Έρευνας (4/4)</a:t>
            </a:r>
            <a:endParaRPr lang="el-GR" sz="2800" dirty="0"/>
          </a:p>
        </p:txBody>
      </p:sp>
    </p:spTree>
    <p:extLst>
      <p:ext uri="{BB962C8B-B14F-4D97-AF65-F5344CB8AC3E}">
        <p14:creationId xmlns:p14="http://schemas.microsoft.com/office/powerpoint/2010/main" val="3807990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EE4D2400-C366-4DE6-9796-A52EF14BDD7B}"/>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
        <p:nvSpPr>
          <p:cNvPr id="5" name="Ορθογώνιο 4">
            <a:extLst>
              <a:ext uri="{FF2B5EF4-FFF2-40B4-BE49-F238E27FC236}">
                <a16:creationId xmlns:a16="http://schemas.microsoft.com/office/drawing/2014/main" id="{21E41091-28D3-4FFE-B4DB-377D48404761}"/>
              </a:ext>
            </a:extLst>
          </p:cNvPr>
          <p:cNvSpPr/>
          <p:nvPr/>
        </p:nvSpPr>
        <p:spPr>
          <a:xfrm>
            <a:off x="827584" y="1988840"/>
            <a:ext cx="8064896" cy="1512168"/>
          </a:xfrm>
          <a:prstGeom prst="rect">
            <a:avLst/>
          </a:prstGeom>
          <a:noFill/>
        </p:spPr>
        <p:txBody>
          <a:bodyPr wrap="none" lIns="91440" tIns="45720" rIns="91440" bIns="45720">
            <a:prstTxWarp prst="textCascadeUp">
              <a:avLst/>
            </a:prstTxWarp>
            <a:spAutoFit/>
          </a:bodyPr>
          <a:lstStyle/>
          <a:p>
            <a:pPr algn="ctr"/>
            <a:r>
              <a:rPr lang="el-GR" sz="5400" b="1" u="sng"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Συμπεράσματα</a:t>
            </a:r>
            <a:endParaRPr lang="el-G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2050" name="Picture 2" descr="ÎÏÎ¿ÏÎ­Î»ÎµÏÎ¼Î± ÎµÎ¹ÎºÏÎ½Î±Ï Î³Î¹Î± conclusion animated png">
            <a:extLst>
              <a:ext uri="{FF2B5EF4-FFF2-40B4-BE49-F238E27FC236}">
                <a16:creationId xmlns:a16="http://schemas.microsoft.com/office/drawing/2014/main" id="{D9798925-70D8-498A-8350-68FD4C88F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7450" y="3365501"/>
            <a:ext cx="22479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97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232DC675-2684-489E-A5AC-A1464BE35A71}"/>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
        <p:nvSpPr>
          <p:cNvPr id="5" name="4 - Ορθογώνιο">
            <a:extLst>
              <a:ext uri="{FF2B5EF4-FFF2-40B4-BE49-F238E27FC236}">
                <a16:creationId xmlns:a16="http://schemas.microsoft.com/office/drawing/2014/main" id="{C2F48C4C-67D4-42CB-AAD9-62E04C1D89E9}"/>
              </a:ext>
            </a:extLst>
          </p:cNvPr>
          <p:cNvSpPr/>
          <p:nvPr/>
        </p:nvSpPr>
        <p:spPr>
          <a:xfrm>
            <a:off x="2699792" y="589830"/>
            <a:ext cx="4536504" cy="432048"/>
          </a:xfrm>
          <a:prstGeom prst="rect">
            <a:avLst/>
          </a:prstGeom>
          <a:noFill/>
          <a:ln w="42500" cap="flat" cmpd="sng" algn="ctr">
            <a:solidFill>
              <a:srgbClr val="931B1B"/>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l-GR" sz="24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Ως προς το 1</a:t>
            </a:r>
            <a:r>
              <a:rPr kumimoji="0" lang="el-GR" sz="2400" b="0" i="0" u="none" strike="noStrike" kern="0" cap="none" spc="0" normalizeH="0" baseline="30000" noProof="0" dirty="0">
                <a:ln>
                  <a:noFill/>
                </a:ln>
                <a:solidFill>
                  <a:prstClr val="black"/>
                </a:solidFill>
                <a:effectLst/>
                <a:uLnTx/>
                <a:uFillTx/>
                <a:latin typeface="Times New Roman" pitchFamily="18" charset="0"/>
                <a:ea typeface="+mn-ea"/>
                <a:cs typeface="Times New Roman" pitchFamily="18" charset="0"/>
              </a:rPr>
              <a:t>ο</a:t>
            </a:r>
            <a:r>
              <a:rPr kumimoji="0" lang="el-GR" sz="24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ερευνητικό ερώτημα</a:t>
            </a:r>
          </a:p>
        </p:txBody>
      </p:sp>
      <p:sp>
        <p:nvSpPr>
          <p:cNvPr id="14" name="Θέση περιεχομένου 13">
            <a:extLst>
              <a:ext uri="{FF2B5EF4-FFF2-40B4-BE49-F238E27FC236}">
                <a16:creationId xmlns:a16="http://schemas.microsoft.com/office/drawing/2014/main" id="{39DA6F8A-1BAD-435D-8A73-C4E06D9E3DBA}"/>
              </a:ext>
            </a:extLst>
          </p:cNvPr>
          <p:cNvSpPr>
            <a:spLocks noGrp="1"/>
          </p:cNvSpPr>
          <p:nvPr>
            <p:ph idx="1"/>
          </p:nvPr>
        </p:nvSpPr>
        <p:spPr>
          <a:xfrm>
            <a:off x="899592" y="1700808"/>
            <a:ext cx="7886700" cy="4351338"/>
          </a:xfrm>
          <a:ln w="28575">
            <a:solidFill>
              <a:srgbClr val="A88000"/>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Πριν από την δημιουργία και διδασκαλία του εκπαιδευτικού υλικού οι μαθητές γνώριζαν ότι μία ιστορία για να έχει μια επαρκή και σωστή δομή θα πρέπει να έχει αρχή – μέση και τέλος. </a:t>
            </a:r>
          </a:p>
          <a:p>
            <a:pP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Εντούτοις δεν ήταν όλοι οι μαθητές σε θέση να το εφαρμόσουν </a:t>
            </a:r>
          </a:p>
          <a:p>
            <a:pP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Έγραφαν κείμενα με αρκετή φαντασία , όμως η κριτική σκέψη ήταν ένα δύσκολο κομμάτι για παιδιά Β’ Δημοτικού. </a:t>
            </a:r>
          </a:p>
          <a:p>
            <a:pP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Δεν γνώριζαν τα στάδια συγγραφής ενός κειμένου  και έγραφαν κείμενα μικρής έκτασης  εμπειρικά.  </a:t>
            </a:r>
          </a:p>
        </p:txBody>
      </p:sp>
    </p:spTree>
    <p:extLst>
      <p:ext uri="{BB962C8B-B14F-4D97-AF65-F5344CB8AC3E}">
        <p14:creationId xmlns:p14="http://schemas.microsoft.com/office/powerpoint/2010/main" val="50886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bg/>
                                          </p:spTgt>
                                        </p:tgtEl>
                                        <p:attrNameLst>
                                          <p:attrName>style.visibility</p:attrName>
                                        </p:attrNameLst>
                                      </p:cBhvr>
                                      <p:to>
                                        <p:strVal val="visible"/>
                                      </p:to>
                                    </p:set>
                                    <p:animEffect transition="in" filter="fade">
                                      <p:cBhvr>
                                        <p:cTn id="11" dur="500"/>
                                        <p:tgtEl>
                                          <p:spTgt spid="14">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500"/>
                                        <p:tgtEl>
                                          <p:spTgt spid="1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fade">
                                      <p:cBhvr>
                                        <p:cTn id="21" dur="500"/>
                                        <p:tgtEl>
                                          <p:spTgt spid="1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animEffect transition="in" filter="fade">
                                      <p:cBhvr>
                                        <p:cTn id="26" dur="500"/>
                                        <p:tgtEl>
                                          <p:spTgt spid="1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animEffect transition="in" filter="fade">
                                      <p:cBhvr>
                                        <p:cTn id="31"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DC438E30-5EF8-4710-87DA-7260F7E31E4E}"/>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
        <p:nvSpPr>
          <p:cNvPr id="5" name="4 - Ορθογώνιο">
            <a:extLst>
              <a:ext uri="{FF2B5EF4-FFF2-40B4-BE49-F238E27FC236}">
                <a16:creationId xmlns:a16="http://schemas.microsoft.com/office/drawing/2014/main" id="{D3F07293-0792-4836-85D5-6622735DE118}"/>
              </a:ext>
            </a:extLst>
          </p:cNvPr>
          <p:cNvSpPr>
            <a:spLocks noGrp="1"/>
          </p:cNvSpPr>
          <p:nvPr>
            <p:ph idx="1"/>
          </p:nvPr>
        </p:nvSpPr>
        <p:spPr>
          <a:xfrm>
            <a:off x="2348202" y="685305"/>
            <a:ext cx="4898876" cy="464698"/>
          </a:xfrm>
          <a:prstGeom prst="rect">
            <a:avLst/>
          </a:prstGeom>
          <a:noFill/>
          <a:ln w="38100">
            <a:solidFill>
              <a:srgbClr val="93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l-GR" sz="2400" dirty="0">
                <a:solidFill>
                  <a:schemeClr val="tx1"/>
                </a:solidFill>
                <a:latin typeface="Times New Roman" pitchFamily="18" charset="0"/>
                <a:cs typeface="Times New Roman" pitchFamily="18" charset="0"/>
              </a:rPr>
              <a:t>Ως προς το 2</a:t>
            </a:r>
            <a:r>
              <a:rPr lang="el-GR" sz="2400" baseline="30000" dirty="0">
                <a:solidFill>
                  <a:schemeClr val="tx1"/>
                </a:solidFill>
                <a:latin typeface="Times New Roman" pitchFamily="18" charset="0"/>
                <a:cs typeface="Times New Roman" pitchFamily="18" charset="0"/>
              </a:rPr>
              <a:t>ο</a:t>
            </a:r>
            <a:r>
              <a:rPr lang="el-GR" sz="2400" dirty="0">
                <a:solidFill>
                  <a:schemeClr val="tx1"/>
                </a:solidFill>
                <a:latin typeface="Times New Roman" pitchFamily="18" charset="0"/>
                <a:cs typeface="Times New Roman" pitchFamily="18" charset="0"/>
              </a:rPr>
              <a:t> ερευνητικό ερώτημα</a:t>
            </a:r>
          </a:p>
        </p:txBody>
      </p:sp>
      <p:sp>
        <p:nvSpPr>
          <p:cNvPr id="12" name="Ορθογώνιο 11">
            <a:extLst>
              <a:ext uri="{FF2B5EF4-FFF2-40B4-BE49-F238E27FC236}">
                <a16:creationId xmlns:a16="http://schemas.microsoft.com/office/drawing/2014/main" id="{3934AFC4-1C00-4967-B3AA-AE6E65F4BAD0}"/>
              </a:ext>
            </a:extLst>
          </p:cNvPr>
          <p:cNvSpPr/>
          <p:nvPr/>
        </p:nvSpPr>
        <p:spPr>
          <a:xfrm>
            <a:off x="854290" y="1511351"/>
            <a:ext cx="7886700" cy="1015663"/>
          </a:xfrm>
          <a:prstGeom prst="rect">
            <a:avLst/>
          </a:prstGeom>
        </p:spPr>
        <p:txBody>
          <a:bodyPr wrap="square">
            <a:spAutoFit/>
          </a:bodyPr>
          <a:lstStyle/>
          <a:p>
            <a:pPr marL="285750" indent="-285750" algn="just">
              <a:buFont typeface="Wingdings" panose="05000000000000000000" pitchFamily="2" charset="2"/>
              <a:buChar char="ü"/>
            </a:pPr>
            <a:r>
              <a:rPr lang="el-GR" sz="2000" dirty="0">
                <a:latin typeface="Times New Roman" panose="02020603050405020304" pitchFamily="18" charset="0"/>
                <a:cs typeface="Times New Roman" panose="02020603050405020304" pitchFamily="18" charset="0"/>
              </a:rPr>
              <a:t>Τόσο το εκπαιδευτικό υλικό όσο και οι δραστηριότητες που εμπεριείχε  ήταν εύχρηστα και μπορούσαν να εκτελεστούν ικανοποιητικά από όλους τους μαθητές που συμμετείχαν στην έρευνα.</a:t>
            </a:r>
          </a:p>
        </p:txBody>
      </p:sp>
      <p:sp>
        <p:nvSpPr>
          <p:cNvPr id="13" name="Ορθογώνιο 12">
            <a:extLst>
              <a:ext uri="{FF2B5EF4-FFF2-40B4-BE49-F238E27FC236}">
                <a16:creationId xmlns:a16="http://schemas.microsoft.com/office/drawing/2014/main" id="{D9EF7D67-22B8-47E7-9F4D-C6983FA0C735}"/>
              </a:ext>
            </a:extLst>
          </p:cNvPr>
          <p:cNvSpPr/>
          <p:nvPr/>
        </p:nvSpPr>
        <p:spPr>
          <a:xfrm>
            <a:off x="854290" y="1392131"/>
            <a:ext cx="7886700" cy="1080120"/>
          </a:xfrm>
          <a:prstGeom prst="rect">
            <a:avLst/>
          </a:prstGeom>
          <a:noFill/>
          <a:ln w="28575">
            <a:solidFill>
              <a:srgbClr val="A8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14" name="Πίνακας 13">
            <a:extLst>
              <a:ext uri="{FF2B5EF4-FFF2-40B4-BE49-F238E27FC236}">
                <a16:creationId xmlns:a16="http://schemas.microsoft.com/office/drawing/2014/main" id="{EA062EA0-CED4-4F6C-B46D-799C48FC444D}"/>
              </a:ext>
            </a:extLst>
          </p:cNvPr>
          <p:cNvGraphicFramePr>
            <a:graphicFrameLocks noGrp="1"/>
          </p:cNvGraphicFramePr>
          <p:nvPr>
            <p:extLst>
              <p:ext uri="{D42A27DB-BD31-4B8C-83A1-F6EECF244321}">
                <p14:modId xmlns:p14="http://schemas.microsoft.com/office/powerpoint/2010/main" val="1217802844"/>
              </p:ext>
            </p:extLst>
          </p:nvPr>
        </p:nvGraphicFramePr>
        <p:xfrm>
          <a:off x="876196" y="2627373"/>
          <a:ext cx="7886700" cy="1524000"/>
        </p:xfrm>
        <a:graphic>
          <a:graphicData uri="http://schemas.openxmlformats.org/drawingml/2006/table">
            <a:tbl>
              <a:tblPr>
                <a:tableStyleId>{5C22544A-7EE6-4342-B048-85BDC9FD1C3A}</a:tableStyleId>
              </a:tblPr>
              <a:tblGrid>
                <a:gridCol w="991023">
                  <a:extLst>
                    <a:ext uri="{9D8B030D-6E8A-4147-A177-3AD203B41FA5}">
                      <a16:colId xmlns:a16="http://schemas.microsoft.com/office/drawing/2014/main" val="2302974161"/>
                    </a:ext>
                  </a:extLst>
                </a:gridCol>
                <a:gridCol w="6895677">
                  <a:extLst>
                    <a:ext uri="{9D8B030D-6E8A-4147-A177-3AD203B41FA5}">
                      <a16:colId xmlns:a16="http://schemas.microsoft.com/office/drawing/2014/main" val="555676905"/>
                    </a:ext>
                  </a:extLst>
                </a:gridCol>
              </a:tblGrid>
              <a:tr h="241300">
                <a:tc>
                  <a:txBody>
                    <a:bodyPr/>
                    <a:lstStyle/>
                    <a:p>
                      <a:pPr algn="just">
                        <a:lnSpc>
                          <a:spcPct val="100000"/>
                        </a:lnSpc>
                        <a:spcAft>
                          <a:spcPts val="0"/>
                        </a:spcAft>
                      </a:pPr>
                      <a:r>
                        <a:rPr lang="el-GR" sz="2000">
                          <a:effectLst/>
                          <a:latin typeface="Times New Roman" panose="02020603050405020304" pitchFamily="18" charset="0"/>
                          <a:cs typeface="Times New Roman" panose="02020603050405020304" pitchFamily="18" charset="0"/>
                        </a:rPr>
                        <a:t>1</a:t>
                      </a:r>
                      <a:r>
                        <a:rPr lang="el-GR" sz="2000" baseline="30000">
                          <a:effectLst/>
                          <a:latin typeface="Times New Roman" panose="02020603050405020304" pitchFamily="18" charset="0"/>
                          <a:cs typeface="Times New Roman" panose="02020603050405020304" pitchFamily="18" charset="0"/>
                        </a:rPr>
                        <a:t>ος</a:t>
                      </a:r>
                      <a:r>
                        <a:rPr lang="el-GR" sz="2000">
                          <a:effectLst/>
                          <a:latin typeface="Times New Roman" panose="02020603050405020304" pitchFamily="18" charset="0"/>
                          <a:cs typeface="Times New Roman" panose="02020603050405020304" pitchFamily="18" charset="0"/>
                        </a:rPr>
                        <a:t> άξονας </a:t>
                      </a:r>
                      <a:endParaRPr lang="el-GR"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indent="-457200" algn="just">
                        <a:lnSpc>
                          <a:spcPct val="100000"/>
                        </a:lnSpc>
                        <a:spcAft>
                          <a:spcPts val="0"/>
                        </a:spcAft>
                        <a:buFont typeface="Wingdings" panose="05000000000000000000" pitchFamily="2" charset="2"/>
                        <a:buChar char="ü"/>
                      </a:pPr>
                      <a:r>
                        <a:rPr lang="el-GR" sz="2000" dirty="0">
                          <a:effectLst/>
                          <a:latin typeface="Times New Roman" panose="02020603050405020304" pitchFamily="18" charset="0"/>
                          <a:cs typeface="Times New Roman" panose="02020603050405020304" pitchFamily="18" charset="0"/>
                        </a:rPr>
                        <a:t>Σχεδιασμός</a:t>
                      </a:r>
                      <a:r>
                        <a:rPr lang="el-GR" sz="2000" dirty="0">
                          <a:effectLst/>
                          <a:latin typeface="Times New Roman" panose="02020603050405020304" pitchFamily="18" charset="0"/>
                          <a:cs typeface="Times New Roman" panose="02020603050405020304" pitchFamily="18" charset="0"/>
                          <a:sym typeface="Wingdings" panose="05000000000000000000" pitchFamily="2" charset="2"/>
                        </a:rPr>
                        <a:t></a:t>
                      </a:r>
                      <a:r>
                        <a:rPr lang="el-GR" sz="2000" dirty="0">
                          <a:effectLst/>
                          <a:latin typeface="Times New Roman" panose="02020603050405020304" pitchFamily="18" charset="0"/>
                          <a:cs typeface="Times New Roman" panose="02020603050405020304" pitchFamily="18" charset="0"/>
                        </a:rPr>
                        <a:t> οργανωμένη σκέψη.</a:t>
                      </a:r>
                    </a:p>
                    <a:p>
                      <a:pPr marL="342900" indent="-342900" algn="just">
                        <a:lnSpc>
                          <a:spcPct val="100000"/>
                        </a:lnSpc>
                        <a:spcAft>
                          <a:spcPts val="0"/>
                        </a:spcAft>
                        <a:buFont typeface="Wingdings" panose="05000000000000000000" pitchFamily="2" charset="2"/>
                        <a:buChar char="ü"/>
                      </a:pPr>
                      <a:r>
                        <a:rPr lang="el-GR" sz="2000" dirty="0">
                          <a:effectLst/>
                          <a:latin typeface="Times New Roman" panose="02020603050405020304" pitchFamily="18" charset="0"/>
                          <a:cs typeface="Times New Roman" panose="02020603050405020304" pitchFamily="18" charset="0"/>
                        </a:rPr>
                        <a:t>Οι εκθέσεις με πλούτο ιδεών και γνησιότητα. Περιέγραφαν γεγονότα με ακρίβεια στην έκφραση τους και παρουσιάζοντας μια συνοχή μεταξύ των επεισοδίων με ικανοποιητικό τρόπο οργάνωσης .</a:t>
                      </a:r>
                      <a:endParaRPr lang="el-G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077595398"/>
                  </a:ext>
                </a:extLst>
              </a:tr>
            </a:tbl>
          </a:graphicData>
        </a:graphic>
      </p:graphicFrame>
      <p:sp>
        <p:nvSpPr>
          <p:cNvPr id="15" name="Ορθογώνιο 14">
            <a:extLst>
              <a:ext uri="{FF2B5EF4-FFF2-40B4-BE49-F238E27FC236}">
                <a16:creationId xmlns:a16="http://schemas.microsoft.com/office/drawing/2014/main" id="{0ADF7846-E266-402F-A046-5EF453E24831}"/>
              </a:ext>
            </a:extLst>
          </p:cNvPr>
          <p:cNvSpPr/>
          <p:nvPr/>
        </p:nvSpPr>
        <p:spPr>
          <a:xfrm>
            <a:off x="859700" y="2560532"/>
            <a:ext cx="7886700" cy="1584176"/>
          </a:xfrm>
          <a:prstGeom prst="rect">
            <a:avLst/>
          </a:prstGeom>
          <a:noFill/>
          <a:ln w="28575">
            <a:solidFill>
              <a:srgbClr val="A8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17" name="Πίνακας 16">
            <a:extLst>
              <a:ext uri="{FF2B5EF4-FFF2-40B4-BE49-F238E27FC236}">
                <a16:creationId xmlns:a16="http://schemas.microsoft.com/office/drawing/2014/main" id="{8CB69C29-336B-4DCB-BBBC-615C14F240E8}"/>
              </a:ext>
            </a:extLst>
          </p:cNvPr>
          <p:cNvGraphicFramePr>
            <a:graphicFrameLocks noGrp="1"/>
          </p:cNvGraphicFramePr>
          <p:nvPr>
            <p:extLst>
              <p:ext uri="{D42A27DB-BD31-4B8C-83A1-F6EECF244321}">
                <p14:modId xmlns:p14="http://schemas.microsoft.com/office/powerpoint/2010/main" val="329322107"/>
              </p:ext>
            </p:extLst>
          </p:nvPr>
        </p:nvGraphicFramePr>
        <p:xfrm>
          <a:off x="885323" y="4274346"/>
          <a:ext cx="7920034" cy="1906694"/>
        </p:xfrm>
        <a:graphic>
          <a:graphicData uri="http://schemas.openxmlformats.org/drawingml/2006/table">
            <a:tbl>
              <a:tblPr>
                <a:tableStyleId>{5C22544A-7EE6-4342-B048-85BDC9FD1C3A}</a:tableStyleId>
              </a:tblPr>
              <a:tblGrid>
                <a:gridCol w="969438">
                  <a:extLst>
                    <a:ext uri="{9D8B030D-6E8A-4147-A177-3AD203B41FA5}">
                      <a16:colId xmlns:a16="http://schemas.microsoft.com/office/drawing/2014/main" val="3611596433"/>
                    </a:ext>
                  </a:extLst>
                </a:gridCol>
                <a:gridCol w="6950596">
                  <a:extLst>
                    <a:ext uri="{9D8B030D-6E8A-4147-A177-3AD203B41FA5}">
                      <a16:colId xmlns:a16="http://schemas.microsoft.com/office/drawing/2014/main" val="2462861282"/>
                    </a:ext>
                  </a:extLst>
                </a:gridCol>
              </a:tblGrid>
              <a:tr h="1906694">
                <a:tc>
                  <a:txBody>
                    <a:bodyPr/>
                    <a:lstStyle/>
                    <a:p>
                      <a:pPr algn="just">
                        <a:lnSpc>
                          <a:spcPct val="100000"/>
                        </a:lnSpc>
                        <a:spcAft>
                          <a:spcPts val="0"/>
                        </a:spcAft>
                      </a:pPr>
                      <a:r>
                        <a:rPr lang="el-GR" sz="2000" dirty="0">
                          <a:effectLst/>
                          <a:latin typeface="Times New Roman" panose="02020603050405020304" pitchFamily="18" charset="0"/>
                          <a:cs typeface="Times New Roman" panose="02020603050405020304" pitchFamily="18" charset="0"/>
                        </a:rPr>
                        <a:t>2</a:t>
                      </a:r>
                      <a:r>
                        <a:rPr lang="el-GR" sz="2000" baseline="30000" dirty="0">
                          <a:effectLst/>
                          <a:latin typeface="Times New Roman" panose="02020603050405020304" pitchFamily="18" charset="0"/>
                          <a:cs typeface="Times New Roman" panose="02020603050405020304" pitchFamily="18" charset="0"/>
                        </a:rPr>
                        <a:t>ος</a:t>
                      </a:r>
                      <a:r>
                        <a:rPr lang="el-GR" sz="2000" dirty="0">
                          <a:effectLst/>
                          <a:latin typeface="Times New Roman" panose="02020603050405020304" pitchFamily="18" charset="0"/>
                          <a:cs typeface="Times New Roman" panose="02020603050405020304" pitchFamily="18" charset="0"/>
                        </a:rPr>
                        <a:t> άξονας</a:t>
                      </a:r>
                      <a:endParaRPr lang="el-G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342900" lvl="0" indent="-342900" algn="just">
                        <a:lnSpc>
                          <a:spcPct val="100000"/>
                        </a:lnSpc>
                        <a:spcAft>
                          <a:spcPts val="0"/>
                        </a:spcAft>
                        <a:buFont typeface="Wingdings" panose="05000000000000000000" pitchFamily="2" charset="2"/>
                        <a:buChar char="ü"/>
                      </a:pPr>
                      <a:r>
                        <a:rPr lang="el-GR" sz="2000" dirty="0">
                          <a:effectLst/>
                          <a:latin typeface="Times New Roman" panose="02020603050405020304" pitchFamily="18" charset="0"/>
                          <a:cs typeface="Times New Roman" panose="02020603050405020304" pitchFamily="18" charset="0"/>
                        </a:rPr>
                        <a:t>Καλό επίπεδο αφηγηματικής ικανότητας χρησιμοποιώντας κατάλληλες γλωσσικές και γραμματικές δομές.</a:t>
                      </a:r>
                    </a:p>
                    <a:p>
                      <a:pPr marL="342900" lvl="0" indent="-342900" algn="just">
                        <a:lnSpc>
                          <a:spcPct val="100000"/>
                        </a:lnSpc>
                        <a:spcAft>
                          <a:spcPts val="0"/>
                        </a:spcAft>
                        <a:buFont typeface="Symbol" panose="05050102010706020507" pitchFamily="18" charset="2"/>
                        <a:buChar char=""/>
                      </a:pPr>
                      <a:r>
                        <a:rPr lang="el-GR" sz="2000" dirty="0">
                          <a:effectLst/>
                          <a:latin typeface="Times New Roman" panose="02020603050405020304" pitchFamily="18" charset="0"/>
                          <a:cs typeface="Times New Roman" panose="02020603050405020304" pitchFamily="18" charset="0"/>
                        </a:rPr>
                        <a:t>Κείμενα με σωστή δομή. </a:t>
                      </a:r>
                    </a:p>
                    <a:p>
                      <a:pPr marL="342900" lvl="0" indent="-342900" algn="just">
                        <a:lnSpc>
                          <a:spcPct val="100000"/>
                        </a:lnSpc>
                        <a:spcAft>
                          <a:spcPts val="0"/>
                        </a:spcAft>
                        <a:buFont typeface="Symbol" panose="05050102010706020507" pitchFamily="18" charset="2"/>
                        <a:buChar char=""/>
                      </a:pPr>
                      <a:r>
                        <a:rPr lang="el-GR" sz="2000" dirty="0">
                          <a:effectLst/>
                          <a:latin typeface="Times New Roman" panose="02020603050405020304" pitchFamily="18" charset="0"/>
                          <a:cs typeface="Times New Roman" panose="02020603050405020304" pitchFamily="18" charset="0"/>
                        </a:rPr>
                        <a:t>Κείμενα με ενδιαφέροντα και απροσδόκητα στοιχεία και με μεγαλύτερη συνοχή μεταξύ των επεισοδίων και των διαφόρων γεγονότων.</a:t>
                      </a:r>
                      <a:endParaRPr lang="el-G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472300949"/>
                  </a:ext>
                </a:extLst>
              </a:tr>
            </a:tbl>
          </a:graphicData>
        </a:graphic>
      </p:graphicFrame>
      <p:sp>
        <p:nvSpPr>
          <p:cNvPr id="18" name="Ορθογώνιο 17">
            <a:extLst>
              <a:ext uri="{FF2B5EF4-FFF2-40B4-BE49-F238E27FC236}">
                <a16:creationId xmlns:a16="http://schemas.microsoft.com/office/drawing/2014/main" id="{95840BF5-34DA-47B0-9E07-91F05D440032}"/>
              </a:ext>
            </a:extLst>
          </p:cNvPr>
          <p:cNvSpPr/>
          <p:nvPr/>
        </p:nvSpPr>
        <p:spPr>
          <a:xfrm>
            <a:off x="884784" y="4286936"/>
            <a:ext cx="7920034" cy="1926883"/>
          </a:xfrm>
          <a:prstGeom prst="rect">
            <a:avLst/>
          </a:prstGeom>
          <a:noFill/>
          <a:ln w="28575">
            <a:solidFill>
              <a:srgbClr val="A8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40130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Effect transition="in" filter="fade">
                                      <p:cBhvr>
                                        <p:cTn id="12" dur="500"/>
                                        <p:tgtEl>
                                          <p:spTgt spid="13">
                                            <p:bg/>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build="allAtOnce" animBg="1"/>
      <p:bldP spid="15"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27FAD30-46F1-4AA6-BF8B-D0E5B3155A2C}"/>
              </a:ext>
            </a:extLst>
          </p:cNvPr>
          <p:cNvSpPr>
            <a:spLocks noGrp="1"/>
          </p:cNvSpPr>
          <p:nvPr>
            <p:ph idx="1"/>
          </p:nvPr>
        </p:nvSpPr>
        <p:spPr>
          <a:xfrm>
            <a:off x="755576" y="1340768"/>
            <a:ext cx="8208912" cy="4351338"/>
          </a:xfrm>
        </p:spPr>
        <p:txBody>
          <a:bodyPr>
            <a:normAutofit/>
          </a:bodyPr>
          <a:lstStyle/>
          <a:p>
            <a:pPr algn="just">
              <a:buFont typeface="Wingdings" panose="05000000000000000000" pitchFamily="2" charset="2"/>
              <a:buChar char="ü"/>
            </a:pPr>
            <a:r>
              <a:rPr lang="el-GR" sz="2400" dirty="0">
                <a:latin typeface="Times New Roman" panose="02020603050405020304" pitchFamily="18" charset="0"/>
                <a:cs typeface="Times New Roman" panose="02020603050405020304" pitchFamily="18" charset="0"/>
              </a:rPr>
              <a:t>Το εκπαιδευτικό υλικό που διδάχθηκε για αυτή την έρευνα ήταν διαδραστικό και πολυμεσικό συνδυάζοντας ήχο, εικόνα και κείμενο προάγοντας έτσι τη δημιουργικότητα των μαθητών και δίνοντας τους έτσι τη δυνατότητα να αναπτύξουν τη δημιουργική τους σκέψη. </a:t>
            </a: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l-GR" sz="2400" dirty="0">
                <a:latin typeface="Times New Roman" panose="02020603050405020304" pitchFamily="18" charset="0"/>
                <a:cs typeface="Times New Roman" panose="02020603050405020304" pitchFamily="18" charset="0"/>
              </a:rPr>
              <a:t>Μέσα από τις εκθέσεις των μαθητών διαφαίνεται ιδιαίτερα η φαντασία και η δημιουργικότητα τους, καθώς απορρέει από τα γραπτά τους μία ευκαμψία στη σκέψη τους, πρωτοτυπία στις ιδέες τους και ένας ‘’μαγικός’’ τρόπος επίλυσης των προβλημάτων που παρουσιάστηκαν</a:t>
            </a:r>
            <a:r>
              <a:rPr lang="en-US" sz="24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endParaRPr lang="el-GR" sz="2400" dirty="0">
              <a:latin typeface="Times New Roman" panose="02020603050405020304" pitchFamily="18" charset="0"/>
              <a:cs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5CF24DD8-0823-4F79-B9F3-45BF4AE11D73}"/>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
        <p:nvSpPr>
          <p:cNvPr id="5" name="4 - Ορθογώνιο">
            <a:extLst>
              <a:ext uri="{FF2B5EF4-FFF2-40B4-BE49-F238E27FC236}">
                <a16:creationId xmlns:a16="http://schemas.microsoft.com/office/drawing/2014/main" id="{CD2E5E0C-4FEF-4A7E-B7A0-61341BC9A98C}"/>
              </a:ext>
            </a:extLst>
          </p:cNvPr>
          <p:cNvSpPr>
            <a:spLocks noGrp="1"/>
          </p:cNvSpPr>
          <p:nvPr>
            <p:ph type="title"/>
          </p:nvPr>
        </p:nvSpPr>
        <p:spPr>
          <a:xfrm>
            <a:off x="2483768" y="535663"/>
            <a:ext cx="4479355" cy="543595"/>
          </a:xfrm>
          <a:prstGeom prst="rect">
            <a:avLst/>
          </a:prstGeom>
          <a:noFill/>
          <a:ln w="38100">
            <a:solidFill>
              <a:srgbClr val="93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l-GR" sz="2400" dirty="0">
                <a:solidFill>
                  <a:schemeClr val="tx1"/>
                </a:solidFill>
                <a:latin typeface="Times New Roman" pitchFamily="18" charset="0"/>
                <a:cs typeface="Times New Roman" pitchFamily="18" charset="0"/>
              </a:rPr>
              <a:t>Ως προς το </a:t>
            </a:r>
            <a:r>
              <a:rPr lang="en-US" sz="2400" dirty="0">
                <a:solidFill>
                  <a:schemeClr val="tx1"/>
                </a:solidFill>
                <a:latin typeface="Times New Roman" pitchFamily="18" charset="0"/>
                <a:cs typeface="Times New Roman" pitchFamily="18" charset="0"/>
              </a:rPr>
              <a:t>3</a:t>
            </a:r>
            <a:r>
              <a:rPr lang="el-GR" sz="2400" baseline="30000" dirty="0">
                <a:solidFill>
                  <a:schemeClr val="tx1"/>
                </a:solidFill>
                <a:latin typeface="Times New Roman" pitchFamily="18" charset="0"/>
                <a:cs typeface="Times New Roman" pitchFamily="18" charset="0"/>
              </a:rPr>
              <a:t>ο</a:t>
            </a:r>
            <a:r>
              <a:rPr lang="el-GR" sz="2400" dirty="0">
                <a:solidFill>
                  <a:schemeClr val="tx1"/>
                </a:solidFill>
                <a:latin typeface="Times New Roman" pitchFamily="18" charset="0"/>
                <a:cs typeface="Times New Roman" pitchFamily="18" charset="0"/>
              </a:rPr>
              <a:t> ερευνητικό ερώτημα</a:t>
            </a:r>
          </a:p>
        </p:txBody>
      </p:sp>
      <p:sp>
        <p:nvSpPr>
          <p:cNvPr id="6" name="Ορθογώνιο 5">
            <a:extLst>
              <a:ext uri="{FF2B5EF4-FFF2-40B4-BE49-F238E27FC236}">
                <a16:creationId xmlns:a16="http://schemas.microsoft.com/office/drawing/2014/main" id="{F86C2862-8943-43E1-8345-6192E39CBB14}"/>
              </a:ext>
            </a:extLst>
          </p:cNvPr>
          <p:cNvSpPr/>
          <p:nvPr/>
        </p:nvSpPr>
        <p:spPr>
          <a:xfrm>
            <a:off x="838469" y="1361343"/>
            <a:ext cx="8136904" cy="4608512"/>
          </a:xfrm>
          <a:prstGeom prst="rect">
            <a:avLst/>
          </a:prstGeom>
          <a:noFill/>
          <a:ln w="28575">
            <a:solidFill>
              <a:srgbClr val="A8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806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0FE694-8648-4F3A-A4DC-5ADC0323CE6D}"/>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Συσχέτιση με την ευρύτερη βιβλιογραφία</a:t>
            </a:r>
          </a:p>
        </p:txBody>
      </p:sp>
      <p:sp>
        <p:nvSpPr>
          <p:cNvPr id="3" name="Θέση περιεχομένου 2">
            <a:extLst>
              <a:ext uri="{FF2B5EF4-FFF2-40B4-BE49-F238E27FC236}">
                <a16:creationId xmlns:a16="http://schemas.microsoft.com/office/drawing/2014/main" id="{637985A1-5478-4B86-A01B-128C9087262B}"/>
              </a:ext>
            </a:extLst>
          </p:cNvPr>
          <p:cNvSpPr>
            <a:spLocks noGrp="1"/>
          </p:cNvSpPr>
          <p:nvPr>
            <p:ph idx="1"/>
          </p:nvPr>
        </p:nvSpPr>
        <p:spPr>
          <a:xfrm>
            <a:off x="827584" y="1916832"/>
            <a:ext cx="7886700" cy="3744416"/>
          </a:xfrm>
        </p:spPr>
        <p:txBody>
          <a:bodyPr>
            <a:normAutofit/>
          </a:bodyPr>
          <a:lstStyle/>
          <a:p>
            <a:pPr algn="just">
              <a:buFont typeface="Wingdings" panose="05000000000000000000" pitchFamily="2" charset="2"/>
              <a:buChar char="Ø"/>
            </a:pPr>
            <a:r>
              <a:rPr lang="el-GR" sz="2400" dirty="0">
                <a:latin typeface="Times New Roman" panose="02020603050405020304" pitchFamily="18" charset="0"/>
                <a:cs typeface="Times New Roman" panose="02020603050405020304" pitchFamily="18" charset="0"/>
              </a:rPr>
              <a:t>Από τα αποτελέσματα της έρευνας, προκύπτει ότι οι μαθητές παρήγαν ποιοτικά αφηγηματικά κείμενα. </a:t>
            </a:r>
          </a:p>
          <a:p>
            <a:pPr algn="just">
              <a:buFont typeface="Wingdings" panose="05000000000000000000" pitchFamily="2" charset="2"/>
              <a:buChar char="Ø"/>
            </a:pPr>
            <a:r>
              <a:rPr lang="el-GR" sz="2400" dirty="0">
                <a:latin typeface="Times New Roman" panose="02020603050405020304" pitchFamily="18" charset="0"/>
                <a:cs typeface="Times New Roman" panose="02020603050405020304" pitchFamily="18" charset="0"/>
              </a:rPr>
              <a:t>Χρησιμοποιούσαν περισσότερα δομικά στοιχεία, τα κείμενά τους είχαν καλή συνοχή και ήταν συνεκτικά.</a:t>
            </a:r>
          </a:p>
          <a:p>
            <a:pPr algn="just">
              <a:buFont typeface="Wingdings" panose="05000000000000000000" pitchFamily="2" charset="2"/>
              <a:buChar char="Ø"/>
            </a:pPr>
            <a:r>
              <a:rPr lang="el-GR" sz="2400" dirty="0">
                <a:latin typeface="Times New Roman" panose="02020603050405020304" pitchFamily="18" charset="0"/>
                <a:cs typeface="Times New Roman" panose="02020603050405020304" pitchFamily="18" charset="0"/>
              </a:rPr>
              <a:t>Στις σκέψεις τους υπήρχε λογική και αλληλουχία και έκαναν καλή περιγραφή των ηρώων τους δίνοντας περισσότερες πληροφορίες γι’ αυτούς.</a:t>
            </a:r>
          </a:p>
          <a:p>
            <a:pPr algn="just">
              <a:buFont typeface="Wingdings" panose="05000000000000000000" pitchFamily="2" charset="2"/>
              <a:buChar char="Ø"/>
            </a:pPr>
            <a:endParaRPr lang="el-GR" sz="2400" dirty="0">
              <a:latin typeface="Times New Roman" panose="02020603050405020304" pitchFamily="18" charset="0"/>
              <a:cs typeface="Times New Roman" panose="02020603050405020304" pitchFamily="18" charset="0"/>
            </a:endParaRPr>
          </a:p>
          <a:p>
            <a:endParaRPr lang="el-GR" dirty="0"/>
          </a:p>
        </p:txBody>
      </p:sp>
      <p:sp>
        <p:nvSpPr>
          <p:cNvPr id="4" name="Θέση αριθμού διαφάνειας 3">
            <a:extLst>
              <a:ext uri="{FF2B5EF4-FFF2-40B4-BE49-F238E27FC236}">
                <a16:creationId xmlns:a16="http://schemas.microsoft.com/office/drawing/2014/main" id="{1A6AC8B6-9F8E-4447-9C93-090DE268FD7B}"/>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60161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3157BD-4DBB-40F4-B725-C93151040E40}"/>
              </a:ext>
            </a:extLst>
          </p:cNvPr>
          <p:cNvSpPr>
            <a:spLocks noGrp="1"/>
          </p:cNvSpPr>
          <p:nvPr>
            <p:ph type="title"/>
          </p:nvPr>
        </p:nvSpPr>
        <p:spPr/>
        <p:txBody>
          <a:bodyPr>
            <a:normAutofit/>
          </a:bodyPr>
          <a:lstStyle/>
          <a:p>
            <a:pPr algn="ctr"/>
            <a:r>
              <a:rPr lang="el-GR" sz="2400" dirty="0">
                <a:latin typeface="Times New Roman" panose="02020603050405020304" pitchFamily="18" charset="0"/>
                <a:cs typeface="Times New Roman" panose="02020603050405020304" pitchFamily="18" charset="0"/>
              </a:rPr>
              <a:t>Συσχέτιση με την ευρύτερη βιβλιογραφία</a:t>
            </a:r>
            <a:endParaRPr lang="el-GR" sz="2400" dirty="0"/>
          </a:p>
        </p:txBody>
      </p:sp>
      <p:sp>
        <p:nvSpPr>
          <p:cNvPr id="3" name="Θέση περιεχομένου 2">
            <a:extLst>
              <a:ext uri="{FF2B5EF4-FFF2-40B4-BE49-F238E27FC236}">
                <a16:creationId xmlns:a16="http://schemas.microsoft.com/office/drawing/2014/main" id="{520157F6-7857-4D8F-80DB-6FE45D40FF34}"/>
              </a:ext>
            </a:extLst>
          </p:cNvPr>
          <p:cNvSpPr>
            <a:spLocks noGrp="1"/>
          </p:cNvSpPr>
          <p:nvPr>
            <p:ph idx="1"/>
          </p:nvPr>
        </p:nvSpPr>
        <p:spPr>
          <a:xfrm>
            <a:off x="628650" y="1412776"/>
            <a:ext cx="7886700" cy="4764187"/>
          </a:xfrm>
        </p:spPr>
        <p:txBody>
          <a:bodyPr>
            <a:normAutofit fontScale="92500" lnSpcReduction="10000"/>
          </a:bodyPr>
          <a:lstStyle/>
          <a:p>
            <a:pPr algn="just">
              <a:buFont typeface="Wingdings" panose="05000000000000000000" pitchFamily="2" charset="2"/>
              <a:buChar char="Ø"/>
            </a:pPr>
            <a:r>
              <a:rPr lang="el-GR" sz="2600" dirty="0">
                <a:latin typeface="Times New Roman" panose="02020603050405020304" pitchFamily="18" charset="0"/>
                <a:ea typeface="Times New Roman" panose="02020603050405020304" pitchFamily="18" charset="0"/>
                <a:cs typeface="Times New Roman" panose="02020603050405020304" pitchFamily="18" charset="0"/>
              </a:rPr>
              <a:t>Η έρευνα του Σπαντιδάκη (2008, σελ. 89),ο οποίος διερεύνησε αν η παροχή διαδικαστικών διευκολύνσεων μέσω του εκπαιδευτικού λογισμικού «Ιδεοκατασκευές» μέσα στο πλαίσιο της γνωστικής μαθητείας επηρεάζει την ποιότητα των αφηγηματικών ή περιγραφικών κειμένων που γράφουν οι μαθητές συγγραφείς, διαπίστωσε ότι οι μαθητές γράφουν κείμενα με μεγαλύτερη </a:t>
            </a:r>
            <a:r>
              <a:rPr lang="el-GR" sz="2600" dirty="0" err="1">
                <a:latin typeface="Times New Roman" panose="02020603050405020304" pitchFamily="18" charset="0"/>
                <a:ea typeface="Times New Roman" panose="02020603050405020304" pitchFamily="18" charset="0"/>
                <a:cs typeface="Times New Roman" panose="02020603050405020304" pitchFamily="18" charset="0"/>
              </a:rPr>
              <a:t>πληροφορικότητα</a:t>
            </a:r>
            <a:r>
              <a:rPr lang="el-GR" sz="2600" dirty="0">
                <a:latin typeface="Times New Roman" panose="02020603050405020304" pitchFamily="18" charset="0"/>
                <a:ea typeface="Times New Roman" panose="02020603050405020304" pitchFamily="18" charset="0"/>
                <a:cs typeface="Times New Roman" panose="02020603050405020304" pitchFamily="18" charset="0"/>
              </a:rPr>
              <a:t> και έκταση κάνοντας χρήση των δομικών στοιχείων του κειμενικού είδους που έγραφαν. </a:t>
            </a:r>
          </a:p>
          <a:p>
            <a:pPr algn="just">
              <a:buFont typeface="Wingdings" panose="05000000000000000000" pitchFamily="2" charset="2"/>
              <a:buChar char="Ø"/>
            </a:pPr>
            <a:r>
              <a:rPr lang="el-GR" sz="2600" dirty="0">
                <a:latin typeface="Times New Roman" panose="02020603050405020304" pitchFamily="18" charset="0"/>
                <a:cs typeface="Times New Roman" panose="02020603050405020304" pitchFamily="18" charset="0"/>
              </a:rPr>
              <a:t>Αξιόλογη είναι λοιπόν η θετική επίδραση της παρέμβασης στις συγγραφικές επιδόσεις των μαθητών-συγγραφέων, ιδιαίτερα στην </a:t>
            </a:r>
            <a:r>
              <a:rPr lang="el-GR" sz="2600" dirty="0" err="1">
                <a:latin typeface="Times New Roman" panose="02020603050405020304" pitchFamily="18" charset="0"/>
                <a:cs typeface="Times New Roman" panose="02020603050405020304" pitchFamily="18" charset="0"/>
              </a:rPr>
              <a:t>κειμενική</a:t>
            </a:r>
            <a:r>
              <a:rPr lang="el-GR" sz="2600" dirty="0">
                <a:latin typeface="Times New Roman" panose="02020603050405020304" pitchFamily="18" charset="0"/>
                <a:cs typeface="Times New Roman" panose="02020603050405020304" pitchFamily="18" charset="0"/>
              </a:rPr>
              <a:t> δομή και τον πλούτο των δομικών στοιχείων, όταν οι παροχή διευκολύνσεων γίνεται με υπολογιστές, επιβεβαιώνεται και από τις έρευνες των (Ράλλη, 2011, σελ. 309 · Σπαντιδάκη, 2008, σελ. 89). </a:t>
            </a:r>
          </a:p>
          <a:p>
            <a:pPr>
              <a:buFont typeface="Wingdings" panose="05000000000000000000" pitchFamily="2" charset="2"/>
              <a:buChar char="Ø"/>
            </a:pPr>
            <a:endParaRPr lang="el-GR" dirty="0"/>
          </a:p>
        </p:txBody>
      </p:sp>
      <p:sp>
        <p:nvSpPr>
          <p:cNvPr id="4" name="Θέση αριθμού διαφάνειας 3">
            <a:extLst>
              <a:ext uri="{FF2B5EF4-FFF2-40B4-BE49-F238E27FC236}">
                <a16:creationId xmlns:a16="http://schemas.microsoft.com/office/drawing/2014/main" id="{E1F15832-1F61-484B-9EC7-D5256F0342D9}"/>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958534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576064"/>
          </a:xfrm>
        </p:spPr>
        <p:txBody>
          <a:bodyPr>
            <a:noAutofit/>
          </a:bodyPr>
          <a:lstStyle/>
          <a:p>
            <a:pPr algn="ctr"/>
            <a:r>
              <a:rPr lang="el-GR" sz="2800" dirty="0">
                <a:latin typeface="Times New Roman" panose="02020603050405020304" pitchFamily="18" charset="0"/>
                <a:cs typeface="Times New Roman" panose="02020603050405020304" pitchFamily="18" charset="0"/>
              </a:rPr>
              <a:t>Συνεισφορά της διπλωματικής</a:t>
            </a:r>
            <a:endParaRPr lang="el-GR" sz="2800" b="1" dirty="0">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4E45C06E-92EE-4DA4-A5BE-E4488764C86D}"/>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6" name="Ορθογώνιο: Στρογγύλεμα γωνιών 5">
            <a:extLst>
              <a:ext uri="{FF2B5EF4-FFF2-40B4-BE49-F238E27FC236}">
                <a16:creationId xmlns:a16="http://schemas.microsoft.com/office/drawing/2014/main" id="{BF2EAB5E-BE8A-4B57-AD5E-3F51B938904C}"/>
              </a:ext>
            </a:extLst>
          </p:cNvPr>
          <p:cNvSpPr/>
          <p:nvPr/>
        </p:nvSpPr>
        <p:spPr>
          <a:xfrm>
            <a:off x="622642" y="1484784"/>
            <a:ext cx="8449092" cy="1015663"/>
          </a:xfrm>
          <a:prstGeom prst="round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7" name="Ορθογώνιο 6">
            <a:extLst>
              <a:ext uri="{FF2B5EF4-FFF2-40B4-BE49-F238E27FC236}">
                <a16:creationId xmlns:a16="http://schemas.microsoft.com/office/drawing/2014/main" id="{49070492-4730-475D-81C0-A6C700D1B21A}"/>
              </a:ext>
            </a:extLst>
          </p:cNvPr>
          <p:cNvSpPr/>
          <p:nvPr/>
        </p:nvSpPr>
        <p:spPr>
          <a:xfrm>
            <a:off x="681735" y="1484784"/>
            <a:ext cx="8352928" cy="1015663"/>
          </a:xfrm>
          <a:prstGeom prst="rect">
            <a:avLst/>
          </a:prstGeom>
        </p:spPr>
        <p:txBody>
          <a:bodyPr wrap="square">
            <a:spAutoFit/>
          </a:bodyPr>
          <a:lstStyle/>
          <a:p>
            <a:pPr algn="just">
              <a:buFont typeface="Wingdings" panose="05000000000000000000" pitchFamily="2" charset="2"/>
              <a:buChar char="v"/>
            </a:pPr>
            <a:r>
              <a:rPr lang="el-GR" sz="2000" dirty="0">
                <a:latin typeface="Times New Roman" panose="02020603050405020304" pitchFamily="18" charset="0"/>
                <a:cs typeface="Times New Roman" panose="02020603050405020304" pitchFamily="18" charset="0"/>
              </a:rPr>
              <a:t>Πολλές έρευνες ασχολούνται στο πλαίσιο της διδακτικής του γλωσσικού μαθήματος ειδικότερα με την κειμενοκεντρική προσέγγιση ως μέθοδο προσέγγισης της παραγωγής γραπτών κειμένων</a:t>
            </a:r>
            <a:r>
              <a:rPr lang="en-US" sz="2000"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p:txBody>
      </p:sp>
      <p:sp>
        <p:nvSpPr>
          <p:cNvPr id="10" name="Ορθογώνιο 9">
            <a:extLst>
              <a:ext uri="{FF2B5EF4-FFF2-40B4-BE49-F238E27FC236}">
                <a16:creationId xmlns:a16="http://schemas.microsoft.com/office/drawing/2014/main" id="{A3506A10-018E-40E4-B305-ABEF0280F32E}"/>
              </a:ext>
            </a:extLst>
          </p:cNvPr>
          <p:cNvSpPr/>
          <p:nvPr/>
        </p:nvSpPr>
        <p:spPr>
          <a:xfrm>
            <a:off x="714189" y="2946284"/>
            <a:ext cx="8138736" cy="1015663"/>
          </a:xfrm>
          <a:prstGeom prst="rect">
            <a:avLst/>
          </a:prstGeom>
        </p:spPr>
        <p:txBody>
          <a:bodyPr wrap="square">
            <a:spAutoFit/>
          </a:bodyPr>
          <a:lstStyle/>
          <a:p>
            <a:pPr algn="just">
              <a:buFont typeface="Wingdings" panose="05000000000000000000" pitchFamily="2" charset="2"/>
              <a:buChar char="v"/>
            </a:pPr>
            <a:r>
              <a:rPr lang="el-GR" sz="2000" dirty="0">
                <a:latin typeface="Times New Roman" panose="02020603050405020304" pitchFamily="18" charset="0"/>
                <a:cs typeface="Times New Roman" panose="02020603050405020304" pitchFamily="18" charset="0"/>
              </a:rPr>
              <a:t>Η παρούσα Διπλωματική εργασία  είναι σημαντική και  θα συνεισφέρει στη διερεύνηση των διδακτικών πρακτικών και τεχνικών παραγωγής γραπτού λόγου. </a:t>
            </a:r>
          </a:p>
        </p:txBody>
      </p:sp>
      <p:sp>
        <p:nvSpPr>
          <p:cNvPr id="11" name="Ορθογώνιο: Στρογγύλεμα γωνιών 10">
            <a:extLst>
              <a:ext uri="{FF2B5EF4-FFF2-40B4-BE49-F238E27FC236}">
                <a16:creationId xmlns:a16="http://schemas.microsoft.com/office/drawing/2014/main" id="{D894FB04-AA50-4866-A980-16BA6D55C454}"/>
              </a:ext>
            </a:extLst>
          </p:cNvPr>
          <p:cNvSpPr/>
          <p:nvPr/>
        </p:nvSpPr>
        <p:spPr>
          <a:xfrm>
            <a:off x="622642" y="2913656"/>
            <a:ext cx="8476182" cy="1010628"/>
          </a:xfrm>
          <a:prstGeom prst="roundRect">
            <a:avLst>
              <a:gd name="adj" fmla="val 1797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Ορθογώνιο 3">
            <a:extLst>
              <a:ext uri="{FF2B5EF4-FFF2-40B4-BE49-F238E27FC236}">
                <a16:creationId xmlns:a16="http://schemas.microsoft.com/office/drawing/2014/main" id="{A3DFA8A3-A2E2-48B1-94C6-1A93A0FB7AE3}"/>
              </a:ext>
            </a:extLst>
          </p:cNvPr>
          <p:cNvSpPr/>
          <p:nvPr/>
        </p:nvSpPr>
        <p:spPr>
          <a:xfrm>
            <a:off x="591239" y="4250638"/>
            <a:ext cx="8443424" cy="1015663"/>
          </a:xfrm>
          <a:prstGeom prst="rect">
            <a:avLst/>
          </a:prstGeom>
        </p:spPr>
        <p:txBody>
          <a:bodyPr wrap="square">
            <a:spAutoFit/>
          </a:bodyPr>
          <a:lstStyle/>
          <a:p>
            <a:pPr marL="342900" lvl="0" indent="-342900" algn="just">
              <a:buFont typeface="Wingdings" panose="05000000000000000000" pitchFamily="2" charset="2"/>
              <a:buChar char="v"/>
            </a:pPr>
            <a:r>
              <a:rPr lang="el-GR" sz="2000" dirty="0">
                <a:latin typeface="Times New Roman" panose="02020603050405020304" pitchFamily="18" charset="0"/>
                <a:cs typeface="Times New Roman" panose="02020603050405020304" pitchFamily="18" charset="0"/>
              </a:rPr>
              <a:t>Αποβλέπει στην ανάλυση ενός νέου περιβάλλοντος που διαμορφώνεται στην εκπαίδευση με τη δυναμική εμφάνιση της ανοικτής και εξ αποστάσεως εκπαίδευσης</a:t>
            </a:r>
            <a:r>
              <a:rPr lang="el-GR" dirty="0">
                <a:latin typeface="Times New Roman" panose="02020603050405020304" pitchFamily="18" charset="0"/>
                <a:cs typeface="Times New Roman" panose="02020603050405020304" pitchFamily="18" charset="0"/>
              </a:rPr>
              <a:t>.</a:t>
            </a:r>
          </a:p>
        </p:txBody>
      </p:sp>
      <p:sp>
        <p:nvSpPr>
          <p:cNvPr id="5" name="Ορθογώνιο: Στρογγύλεμα γωνιών 4">
            <a:extLst>
              <a:ext uri="{FF2B5EF4-FFF2-40B4-BE49-F238E27FC236}">
                <a16:creationId xmlns:a16="http://schemas.microsoft.com/office/drawing/2014/main" id="{E8E58734-E680-4E77-A591-ADB2261ED7B3}"/>
              </a:ext>
            </a:extLst>
          </p:cNvPr>
          <p:cNvSpPr/>
          <p:nvPr/>
        </p:nvSpPr>
        <p:spPr>
          <a:xfrm>
            <a:off x="591239" y="4221088"/>
            <a:ext cx="8476182" cy="113008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9099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CA4230-886E-4FB2-A55D-847B8A5D62E2}"/>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Συσχέτιση με την ευρύτερη βιβλιογραφία</a:t>
            </a:r>
            <a:endParaRPr lang="el-GR" sz="2800" dirty="0"/>
          </a:p>
        </p:txBody>
      </p:sp>
      <p:sp>
        <p:nvSpPr>
          <p:cNvPr id="3" name="Θέση περιεχομένου 2">
            <a:extLst>
              <a:ext uri="{FF2B5EF4-FFF2-40B4-BE49-F238E27FC236}">
                <a16:creationId xmlns:a16="http://schemas.microsoft.com/office/drawing/2014/main" id="{829CF621-9739-42ED-AD9A-D44C5306B0BC}"/>
              </a:ext>
            </a:extLst>
          </p:cNvPr>
          <p:cNvSpPr>
            <a:spLocks noGrp="1"/>
          </p:cNvSpPr>
          <p:nvPr>
            <p:ph idx="1"/>
          </p:nvPr>
        </p:nvSpPr>
        <p:spPr/>
        <p:txBody>
          <a:bodyPr>
            <a:normAutofit/>
          </a:bodyPr>
          <a:lstStyle/>
          <a:p>
            <a:pPr algn="just">
              <a:buFont typeface="Wingdings" panose="05000000000000000000" pitchFamily="2" charset="2"/>
              <a:buChar char="Ø"/>
            </a:pPr>
            <a:r>
              <a:rPr lang="el-GR" sz="2400" dirty="0">
                <a:latin typeface="Times New Roman" panose="02020603050405020304" pitchFamily="18" charset="0"/>
                <a:cs typeface="Times New Roman" panose="02020603050405020304" pitchFamily="18" charset="0"/>
              </a:rPr>
              <a:t>Στον διεθνή χώρο η έρευνα των </a:t>
            </a:r>
            <a:r>
              <a:rPr lang="el-GR" sz="2400" dirty="0" err="1">
                <a:latin typeface="Times New Roman" panose="02020603050405020304" pitchFamily="18" charset="0"/>
                <a:cs typeface="Times New Roman" panose="02020603050405020304" pitchFamily="18" charset="0"/>
              </a:rPr>
              <a:t>Kayacan</a:t>
            </a:r>
            <a:r>
              <a:rPr lang="el-GR" sz="2400" dirty="0">
                <a:latin typeface="Times New Roman" panose="02020603050405020304" pitchFamily="18" charset="0"/>
                <a:cs typeface="Times New Roman" panose="02020603050405020304" pitchFamily="18" charset="0"/>
              </a:rPr>
              <a:t> &amp; </a:t>
            </a:r>
            <a:r>
              <a:rPr lang="el-GR" sz="2400" dirty="0" err="1">
                <a:latin typeface="Times New Roman" panose="02020603050405020304" pitchFamily="18" charset="0"/>
                <a:cs typeface="Times New Roman" panose="02020603050405020304" pitchFamily="18" charset="0"/>
              </a:rPr>
              <a:t>Razı</a:t>
            </a:r>
            <a:r>
              <a:rPr lang="el-GR" sz="2400" dirty="0">
                <a:latin typeface="Times New Roman" panose="02020603050405020304" pitchFamily="18" charset="0"/>
                <a:cs typeface="Times New Roman" panose="02020603050405020304" pitchFamily="18" charset="0"/>
              </a:rPr>
              <a:t>. (2017, σελ. 561) σε μαθητές γυμνασίου έδειξε ότι η συγγραφή εργασιών σε ένα ψηφιακό περιβάλλον συμβάλλει στην ανάπτυξη καλύτερων δεξιοτήτων γραφής και ποιοτικότερων αναθεωρημένων κειμένων, στην οργάνωση, στο περιεχόμενο, στη γραμματική, στο λεξιλόγιο και στη μορφή. </a:t>
            </a:r>
          </a:p>
          <a:p>
            <a:pPr algn="just">
              <a:buFont typeface="Wingdings" panose="05000000000000000000" pitchFamily="2" charset="2"/>
              <a:buChar char="Ø"/>
            </a:pPr>
            <a:r>
              <a:rPr lang="el-GR" sz="2400" dirty="0">
                <a:latin typeface="Times New Roman" panose="02020603050405020304" pitchFamily="18" charset="0"/>
                <a:cs typeface="Times New Roman" panose="02020603050405020304" pitchFamily="18" charset="0"/>
              </a:rPr>
              <a:t>Παρόμοια η έρευνα του </a:t>
            </a:r>
            <a:r>
              <a:rPr lang="el-GR" sz="2400" dirty="0" err="1">
                <a:latin typeface="Times New Roman" panose="02020603050405020304" pitchFamily="18" charset="0"/>
                <a:cs typeface="Times New Roman" panose="02020603050405020304" pitchFamily="18" charset="0"/>
              </a:rPr>
              <a:t>Ramirez</a:t>
            </a:r>
            <a:r>
              <a:rPr lang="el-GR" sz="2400" dirty="0">
                <a:latin typeface="Times New Roman" panose="02020603050405020304" pitchFamily="18" charset="0"/>
                <a:cs typeface="Times New Roman" panose="02020603050405020304" pitchFamily="18" charset="0"/>
              </a:rPr>
              <a:t> (2013, σελ. 177) όπου διαπιστώθηκε ότι η χρήση εργαλείων </a:t>
            </a:r>
            <a:r>
              <a:rPr lang="el-GR" sz="2400" dirty="0" err="1">
                <a:latin typeface="Times New Roman" panose="02020603050405020304" pitchFamily="18" charset="0"/>
                <a:cs typeface="Times New Roman" panose="02020603050405020304" pitchFamily="18" charset="0"/>
              </a:rPr>
              <a:t>web</a:t>
            </a:r>
            <a:r>
              <a:rPr lang="el-GR" sz="2400" dirty="0">
                <a:latin typeface="Times New Roman" panose="02020603050405020304" pitchFamily="18" charset="0"/>
                <a:cs typeface="Times New Roman" panose="02020603050405020304" pitchFamily="18" charset="0"/>
              </a:rPr>
              <a:t> 2.0, </a:t>
            </a:r>
            <a:r>
              <a:rPr lang="el-GR" sz="2400" dirty="0" err="1">
                <a:latin typeface="Times New Roman" panose="02020603050405020304" pitchFamily="18" charset="0"/>
                <a:cs typeface="Times New Roman" panose="02020603050405020304" pitchFamily="18" charset="0"/>
              </a:rPr>
              <a:t>Storybird</a:t>
            </a:r>
            <a:r>
              <a:rPr lang="el-GR" sz="2400" dirty="0">
                <a:latin typeface="Times New Roman" panose="02020603050405020304" pitchFamily="18" charset="0"/>
                <a:cs typeface="Times New Roman" panose="02020603050405020304" pitchFamily="18" charset="0"/>
              </a:rPr>
              <a:t>, για την υποστήριξη της δημιουργίας των αφηγηματικών κειμένων ισχυροποιεί την ικανότητα γραφής, τα κίνητρα και ενισχύει την ίδια τη διαδικασία μάθησης</a:t>
            </a:r>
          </a:p>
          <a:p>
            <a:endParaRPr lang="el-GR" dirty="0"/>
          </a:p>
        </p:txBody>
      </p:sp>
      <p:sp>
        <p:nvSpPr>
          <p:cNvPr id="4" name="Θέση αριθμού διαφάνειας 3">
            <a:extLst>
              <a:ext uri="{FF2B5EF4-FFF2-40B4-BE49-F238E27FC236}">
                <a16:creationId xmlns:a16="http://schemas.microsoft.com/office/drawing/2014/main" id="{09717E62-2647-4ACF-9130-0F36B95B81F8}"/>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1209093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2EA2AC-1188-41C0-B781-2491D8648490}"/>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Προσφορά Διπλωματικής Εργασίας</a:t>
            </a:r>
          </a:p>
        </p:txBody>
      </p:sp>
      <p:sp>
        <p:nvSpPr>
          <p:cNvPr id="3" name="Θέση περιεχομένου 2">
            <a:extLst>
              <a:ext uri="{FF2B5EF4-FFF2-40B4-BE49-F238E27FC236}">
                <a16:creationId xmlns:a16="http://schemas.microsoft.com/office/drawing/2014/main" id="{A94199DD-B76B-4149-BCB1-DC4F105A2DEE}"/>
              </a:ext>
            </a:extLst>
          </p:cNvPr>
          <p:cNvSpPr>
            <a:spLocks noGrp="1"/>
          </p:cNvSpPr>
          <p:nvPr>
            <p:ph idx="1"/>
          </p:nvPr>
        </p:nvSpPr>
        <p:spPr>
          <a:xfrm>
            <a:off x="628650" y="1268760"/>
            <a:ext cx="8515350" cy="4908203"/>
          </a:xfrm>
        </p:spPr>
        <p:txBody>
          <a:bodyPr>
            <a:normAutofit/>
          </a:bodyPr>
          <a:lstStyle/>
          <a:p>
            <a:pPr algn="just">
              <a:buFont typeface="Wingdings" panose="05000000000000000000" pitchFamily="2" charset="2"/>
              <a:buChar char="v"/>
            </a:pPr>
            <a:r>
              <a:rPr lang="el-GR" sz="2400" dirty="0">
                <a:latin typeface="Times New Roman" panose="02020603050405020304" pitchFamily="18" charset="0"/>
                <a:cs typeface="Times New Roman" panose="02020603050405020304" pitchFamily="18" charset="0"/>
              </a:rPr>
              <a:t>Πριν την διδακτική παρέμβαση οι μαθητές γνώριζαν ότι ένα κείμενο για να είναι σωστά γραμμένο αρκεί να έχει αρχή-μέση και τέλος. Μετά από την διδακτική παρέμβασή οι μαθητές έγραψαν κείμενα σωστά δομημένα και  εμπλουτισμένα και με επιπλέον στοιχεία στην αφήγηση τους, γεγονός που παρουσιάζει πρόοδο όχι μόνο στις γνώσεις τους αλλά και στην καλλιέργεια της κριτικής τους σκέψης και της φαντασίας τους. </a:t>
            </a:r>
          </a:p>
          <a:p>
            <a:pPr marL="0" indent="0">
              <a:buNone/>
            </a:pPr>
            <a:r>
              <a:rPr lang="el-GR" dirty="0"/>
              <a:t> </a:t>
            </a:r>
          </a:p>
          <a:p>
            <a:pPr>
              <a:buFont typeface="Wingdings" panose="05000000000000000000" pitchFamily="2" charset="2"/>
              <a:buChar char="v"/>
            </a:pPr>
            <a:r>
              <a:rPr lang="el-GR" sz="2400" dirty="0">
                <a:latin typeface="Times New Roman" panose="02020603050405020304" pitchFamily="18" charset="0"/>
                <a:cs typeface="Times New Roman" panose="02020603050405020304" pitchFamily="18" charset="0"/>
              </a:rPr>
              <a:t>Οι  μαθητές που συμμετείχαν στην επιμόρφωση κατέκτησαν τεχνικές παραγωγής γραπτού λογού, τις οποίες εξάσκησαν στην πράξη.</a:t>
            </a:r>
          </a:p>
          <a:p>
            <a:pPr marL="0" indent="0">
              <a:buNone/>
            </a:pPr>
            <a:endParaRPr lang="el-GR" dirty="0"/>
          </a:p>
          <a:p>
            <a:pPr algn="just">
              <a:buFont typeface="Wingdings" panose="05000000000000000000" pitchFamily="2" charset="2"/>
              <a:buChar char="v"/>
            </a:pPr>
            <a:endParaRPr lang="el-GR" sz="2400" dirty="0">
              <a:latin typeface="Times New Roman" panose="02020603050405020304" pitchFamily="18" charset="0"/>
              <a:cs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6238B26A-2026-4E4C-99DB-B21BC59B2532}"/>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
        <p:nvSpPr>
          <p:cNvPr id="5" name="Ορθογώνιο: Στρογγύλεμα γωνιών 4">
            <a:extLst>
              <a:ext uri="{FF2B5EF4-FFF2-40B4-BE49-F238E27FC236}">
                <a16:creationId xmlns:a16="http://schemas.microsoft.com/office/drawing/2014/main" id="{31267227-0858-4743-826A-5B9E50B31C48}"/>
              </a:ext>
            </a:extLst>
          </p:cNvPr>
          <p:cNvSpPr/>
          <p:nvPr/>
        </p:nvSpPr>
        <p:spPr>
          <a:xfrm>
            <a:off x="628650" y="1268760"/>
            <a:ext cx="8515350" cy="2448272"/>
          </a:xfrm>
          <a:prstGeom prst="roundRect">
            <a:avLst/>
          </a:prstGeom>
          <a:noFill/>
          <a:ln w="38100">
            <a:solidFill>
              <a:srgbClr val="93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Στρογγύλεμα γωνιών 5">
            <a:extLst>
              <a:ext uri="{FF2B5EF4-FFF2-40B4-BE49-F238E27FC236}">
                <a16:creationId xmlns:a16="http://schemas.microsoft.com/office/drawing/2014/main" id="{AB45BA8A-A851-49A1-88C4-F1D69D8AAA2B}"/>
              </a:ext>
            </a:extLst>
          </p:cNvPr>
          <p:cNvSpPr/>
          <p:nvPr/>
        </p:nvSpPr>
        <p:spPr>
          <a:xfrm>
            <a:off x="628650" y="4077072"/>
            <a:ext cx="8515350" cy="1296144"/>
          </a:xfrm>
          <a:prstGeom prst="roundRect">
            <a:avLst/>
          </a:prstGeom>
          <a:noFill/>
          <a:ln w="38100">
            <a:solidFill>
              <a:srgbClr val="93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8261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651512-8CAC-41A2-A0A6-35FED9770CCF}"/>
              </a:ext>
            </a:extLst>
          </p:cNvPr>
          <p:cNvSpPr>
            <a:spLocks noGrp="1"/>
          </p:cNvSpPr>
          <p:nvPr>
            <p:ph type="title"/>
          </p:nvPr>
        </p:nvSpPr>
        <p:spPr>
          <a:xfrm>
            <a:off x="628650" y="365127"/>
            <a:ext cx="7886700" cy="1047650"/>
          </a:xfrm>
        </p:spPr>
        <p:txBody>
          <a:bodyPr>
            <a:normAutofit/>
          </a:bodyPr>
          <a:lstStyle/>
          <a:p>
            <a:pPr algn="ctr"/>
            <a:r>
              <a:rPr lang="el-GR" sz="2800" dirty="0">
                <a:latin typeface="Times New Roman" panose="02020603050405020304" pitchFamily="18" charset="0"/>
                <a:cs typeface="Times New Roman" panose="02020603050405020304" pitchFamily="18" charset="0"/>
              </a:rPr>
              <a:t>Προσωπική Άποψη</a:t>
            </a:r>
          </a:p>
        </p:txBody>
      </p:sp>
      <p:sp>
        <p:nvSpPr>
          <p:cNvPr id="3" name="Θέση περιεχομένου 2">
            <a:extLst>
              <a:ext uri="{FF2B5EF4-FFF2-40B4-BE49-F238E27FC236}">
                <a16:creationId xmlns:a16="http://schemas.microsoft.com/office/drawing/2014/main" id="{971B9315-08A5-4D73-88F9-D91F5C13F4AE}"/>
              </a:ext>
            </a:extLst>
          </p:cNvPr>
          <p:cNvSpPr>
            <a:spLocks noGrp="1"/>
          </p:cNvSpPr>
          <p:nvPr>
            <p:ph idx="1"/>
          </p:nvPr>
        </p:nvSpPr>
        <p:spPr>
          <a:xfrm>
            <a:off x="539552" y="1365949"/>
            <a:ext cx="8407846" cy="4990402"/>
          </a:xfrm>
        </p:spPr>
        <p:txBody>
          <a:bodyPr>
            <a:normAutofit fontScale="85000" lnSpcReduction="20000"/>
          </a:bodyPr>
          <a:lstStyle/>
          <a:p>
            <a:pPr marL="0" indent="0">
              <a:buNone/>
            </a:pPr>
            <a:endParaRPr lang="el-GR" dirty="0"/>
          </a:p>
          <a:p>
            <a:pPr algn="just">
              <a:lnSpc>
                <a:spcPct val="120000"/>
              </a:lnSpc>
            </a:pPr>
            <a:r>
              <a:rPr lang="el-GR" dirty="0">
                <a:latin typeface="Times New Roman" panose="02020603050405020304" pitchFamily="18" charset="0"/>
                <a:cs typeface="Times New Roman" panose="02020603050405020304" pitchFamily="18" charset="0"/>
              </a:rPr>
              <a:t>Αυτό που χρήζει πιο συστηματικής διερεύνησης είναι με ποιες μεθόδους και σε ποιο βαθμό οι εκπαιδευτικοί θα μπορέσουν να ανταποκριθούν στις νέες απαιτήσεις, ώστε η διδασκαλία του γραπτού λόγου να μην αποδεικνύεται ανεπαρκής, και η γραφή στο σχολείο να μην αποτελεί «αγγαρεία».</a:t>
            </a:r>
          </a:p>
          <a:p>
            <a:pPr algn="just">
              <a:lnSpc>
                <a:spcPct val="120000"/>
              </a:lnSpc>
            </a:pPr>
            <a:r>
              <a:rPr lang="el-GR" dirty="0">
                <a:latin typeface="Times New Roman" panose="02020603050405020304" pitchFamily="18" charset="0"/>
                <a:cs typeface="Times New Roman" panose="02020603050405020304" pitchFamily="18" charset="0"/>
              </a:rPr>
              <a:t>Η μάθηση και η διδασκαλία του γραπτού λόγου μπορεί να πάψει να θεωρείται η αχίλλειος πτέρνα των μαθητών και των εκπαιδευτικών αντίστοιχα. Η διδασκαλία της γραπτής παραγωγής λόγου μπορεί να καταστεί αποτελεσματική, όταν θεσπίζονται οι κατάλληλες μεθοδολογικές προσεγγίσεις ενισχύοντας το ενδιαφέρον των μαθητών.</a:t>
            </a:r>
          </a:p>
          <a:p>
            <a:endParaRPr lang="el-GR" dirty="0"/>
          </a:p>
        </p:txBody>
      </p:sp>
      <p:sp>
        <p:nvSpPr>
          <p:cNvPr id="4" name="Θέση αριθμού διαφάνειας 3">
            <a:extLst>
              <a:ext uri="{FF2B5EF4-FFF2-40B4-BE49-F238E27FC236}">
                <a16:creationId xmlns:a16="http://schemas.microsoft.com/office/drawing/2014/main" id="{4450B55A-214F-48D8-BD80-615F6AF5C183}"/>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736997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5EE0044A-1BC8-47B7-AF5D-B45539CDF8A2}"/>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
        <p:nvSpPr>
          <p:cNvPr id="5" name="4 - Ορθογώνιο">
            <a:extLst>
              <a:ext uri="{FF2B5EF4-FFF2-40B4-BE49-F238E27FC236}">
                <a16:creationId xmlns:a16="http://schemas.microsoft.com/office/drawing/2014/main" id="{E4F22D3D-B2F0-47E9-9BB7-DC477334EF87}"/>
              </a:ext>
            </a:extLst>
          </p:cNvPr>
          <p:cNvSpPr>
            <a:spLocks noGrp="1"/>
          </p:cNvSpPr>
          <p:nvPr>
            <p:ph idx="1"/>
          </p:nvPr>
        </p:nvSpPr>
        <p:spPr>
          <a:xfrm>
            <a:off x="2456309" y="1279797"/>
            <a:ext cx="4447406" cy="451247"/>
          </a:xfrm>
          <a:prstGeom prst="rect">
            <a:avLst/>
          </a:prstGeom>
          <a:noFill/>
          <a:ln w="38100">
            <a:solidFill>
              <a:srgbClr val="93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buNone/>
            </a:pPr>
            <a:r>
              <a:rPr lang="el-GR" dirty="0">
                <a:solidFill>
                  <a:schemeClr val="tx1"/>
                </a:solidFill>
                <a:latin typeface="Times New Roman" pitchFamily="18" charset="0"/>
                <a:cs typeface="Times New Roman" pitchFamily="18" charset="0"/>
              </a:rPr>
              <a:t>Περιορισμοί της έρευνας</a:t>
            </a:r>
          </a:p>
        </p:txBody>
      </p:sp>
      <p:sp>
        <p:nvSpPr>
          <p:cNvPr id="6" name="Ορθογώνιο 5">
            <a:extLst>
              <a:ext uri="{FF2B5EF4-FFF2-40B4-BE49-F238E27FC236}">
                <a16:creationId xmlns:a16="http://schemas.microsoft.com/office/drawing/2014/main" id="{4FC63790-68EE-4BB7-A636-022294FFDF10}"/>
              </a:ext>
            </a:extLst>
          </p:cNvPr>
          <p:cNvSpPr/>
          <p:nvPr/>
        </p:nvSpPr>
        <p:spPr>
          <a:xfrm>
            <a:off x="974669" y="2449301"/>
            <a:ext cx="7886700" cy="2677656"/>
          </a:xfrm>
          <a:prstGeom prst="rect">
            <a:avLst/>
          </a:prstGeom>
        </p:spPr>
        <p:txBody>
          <a:bodyPr wrap="square">
            <a:spAutoFit/>
          </a:bodyPr>
          <a:lstStyle/>
          <a:p>
            <a:pPr marL="285750" indent="-285750">
              <a:buFont typeface="Arial" panose="020B0604020202020204" pitchFamily="34" charset="0"/>
              <a:buChar char="•"/>
            </a:pPr>
            <a:r>
              <a:rPr lang="el-GR" sz="2400" dirty="0">
                <a:latin typeface="Times New Roman" panose="02020603050405020304" pitchFamily="18" charset="0"/>
                <a:ea typeface="Times New Roman" panose="02020603050405020304" pitchFamily="18" charset="0"/>
              </a:rPr>
              <a:t>Ο περιορισμός που υπήρχε στην παρούσα έρευνα ήταν ότι η έρευνα πραγματοποιήθηκε σε μαθητές συγκεκριμένης τάξης (Β’) και σε συγκεκριμένο σχολείο(1ο Δημοτικό Σχολείο Γαζίου). </a:t>
            </a:r>
            <a:endParaRPr lang="en-US" sz="24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l-GR" sz="2400" dirty="0">
                <a:latin typeface="Times New Roman" panose="02020603050405020304" pitchFamily="18" charset="0"/>
                <a:ea typeface="Times New Roman" panose="02020603050405020304" pitchFamily="18" charset="0"/>
              </a:rPr>
              <a:t>Στο συγκεκριμένο τμήμα (Β2) φοιτά ένας μαθητής ο οποίος υποστηρίζεται από εκπαιδευτικό παράλληλης στήριξης καθώς πάσχει από  επιλεκτική αλαλία . </a:t>
            </a:r>
            <a:endParaRPr lang="el-GR" sz="2400" dirty="0"/>
          </a:p>
        </p:txBody>
      </p:sp>
      <p:sp>
        <p:nvSpPr>
          <p:cNvPr id="7" name="Ορθογώνιο 6">
            <a:extLst>
              <a:ext uri="{FF2B5EF4-FFF2-40B4-BE49-F238E27FC236}">
                <a16:creationId xmlns:a16="http://schemas.microsoft.com/office/drawing/2014/main" id="{C0A07F6E-65A1-4F7F-9561-E1079CAAFC33}"/>
              </a:ext>
            </a:extLst>
          </p:cNvPr>
          <p:cNvSpPr/>
          <p:nvPr/>
        </p:nvSpPr>
        <p:spPr>
          <a:xfrm>
            <a:off x="899592" y="2471676"/>
            <a:ext cx="7886700" cy="2664296"/>
          </a:xfrm>
          <a:prstGeom prst="rect">
            <a:avLst/>
          </a:prstGeom>
          <a:noFill/>
          <a:ln w="28575">
            <a:solidFill>
              <a:srgbClr val="A8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 name="Ευθεία γραμμή σύνδεσης 8">
            <a:extLst>
              <a:ext uri="{FF2B5EF4-FFF2-40B4-BE49-F238E27FC236}">
                <a16:creationId xmlns:a16="http://schemas.microsoft.com/office/drawing/2014/main" id="{C7B38557-E357-4F9D-AF1A-434567366A00}"/>
              </a:ext>
            </a:extLst>
          </p:cNvPr>
          <p:cNvCxnSpPr/>
          <p:nvPr/>
        </p:nvCxnSpPr>
        <p:spPr>
          <a:xfrm>
            <a:off x="971600" y="3284984"/>
            <a:ext cx="7886700" cy="0"/>
          </a:xfrm>
          <a:prstGeom prst="line">
            <a:avLst/>
          </a:prstGeom>
          <a:ln w="28575">
            <a:solidFill>
              <a:srgbClr val="A8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68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545E36E-5194-4431-A82D-3CD27D6A0914}"/>
              </a:ext>
            </a:extLst>
          </p:cNvPr>
          <p:cNvSpPr>
            <a:spLocks noGrp="1"/>
          </p:cNvSpPr>
          <p:nvPr>
            <p:ph idx="1"/>
          </p:nvPr>
        </p:nvSpPr>
        <p:spPr/>
        <p:txBody>
          <a:bodyPr/>
          <a:lstStyle/>
          <a:p>
            <a:pPr marL="0" indent="0" algn="ctr">
              <a:buNone/>
            </a:pPr>
            <a:endParaRPr lang="el-GR" sz="6000" dirty="0"/>
          </a:p>
          <a:p>
            <a:pPr marL="0" indent="0" algn="ctr">
              <a:buNone/>
            </a:pPr>
            <a:endParaRPr lang="el-GR" sz="6000" dirty="0"/>
          </a:p>
          <a:p>
            <a:pPr marL="0" indent="0" algn="ctr">
              <a:buNone/>
            </a:pPr>
            <a:r>
              <a:rPr lang="el-GR" sz="3200" dirty="0"/>
              <a:t>Σας ευχαριστώ για την προσοχή σας</a:t>
            </a:r>
            <a:r>
              <a:rPr lang="el-GR" dirty="0"/>
              <a:t>.</a:t>
            </a:r>
          </a:p>
        </p:txBody>
      </p:sp>
      <p:sp>
        <p:nvSpPr>
          <p:cNvPr id="4" name="Θέση αριθμού διαφάνειας 3">
            <a:extLst>
              <a:ext uri="{FF2B5EF4-FFF2-40B4-BE49-F238E27FC236}">
                <a16:creationId xmlns:a16="http://schemas.microsoft.com/office/drawing/2014/main" id="{957C5FAC-0527-4A3C-8343-4A058EEA33EF}"/>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291372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D736CE-56DC-478B-B605-69740653F1A6}"/>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Ερευνητικά Ερωτήματα</a:t>
            </a:r>
            <a:endParaRPr lang="el-GR" sz="2800" dirty="0"/>
          </a:p>
        </p:txBody>
      </p:sp>
      <p:sp>
        <p:nvSpPr>
          <p:cNvPr id="4" name="Θέση αριθμού διαφάνειας 3">
            <a:extLst>
              <a:ext uri="{FF2B5EF4-FFF2-40B4-BE49-F238E27FC236}">
                <a16:creationId xmlns:a16="http://schemas.microsoft.com/office/drawing/2014/main" id="{CA0C8ADF-C12F-4194-9C52-8CAEDCA40D7C}"/>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5" name="Θέση περιεχομένου 4">
            <a:extLst>
              <a:ext uri="{FF2B5EF4-FFF2-40B4-BE49-F238E27FC236}">
                <a16:creationId xmlns:a16="http://schemas.microsoft.com/office/drawing/2014/main" id="{9680E8D6-693A-4E57-B385-38810CF93BB4}"/>
              </a:ext>
            </a:extLst>
          </p:cNvPr>
          <p:cNvSpPr>
            <a:spLocks noGrp="1"/>
          </p:cNvSpPr>
          <p:nvPr>
            <p:ph idx="1"/>
          </p:nvPr>
        </p:nvSpPr>
        <p:spPr>
          <a:xfrm>
            <a:off x="827584" y="1340768"/>
            <a:ext cx="7886700" cy="960328"/>
          </a:xfrm>
          <a:prstGeom prst="rect">
            <a:avLst/>
          </a:prstGeom>
        </p:spPr>
        <p:txBody>
          <a:bodyPr wrap="square">
            <a:spAutoFit/>
          </a:bodyPr>
          <a:lstStyle/>
          <a:p>
            <a:pPr marL="0" indent="0" algn="just">
              <a:lnSpc>
                <a:spcPct val="150000"/>
              </a:lnSpc>
              <a:buNone/>
            </a:pPr>
            <a:r>
              <a:rPr lang="el-GR" sz="2000" dirty="0">
                <a:latin typeface="Times New Roman" panose="02020603050405020304" pitchFamily="18" charset="0"/>
                <a:cs typeface="Times New Roman" panose="02020603050405020304" pitchFamily="18" charset="0"/>
              </a:rPr>
              <a:t>Για τη διερεύνηση του θέματος σε μεγαλύτερο βάθος επιχειρήθηκε να δοθεί απάντηση στα παρακάτω ερευνητικά ερωτήματα</a:t>
            </a:r>
            <a:r>
              <a:rPr lang="en-US" sz="2000" dirty="0">
                <a:latin typeface="Times New Roman" panose="02020603050405020304" pitchFamily="18" charset="0"/>
                <a:cs typeface="Times New Roman" panose="02020603050405020304" pitchFamily="18" charset="0"/>
              </a:rPr>
              <a:t>:</a:t>
            </a:r>
            <a:endParaRPr lang="el-GR" sz="2000" dirty="0">
              <a:latin typeface="Times New Roman" panose="02020603050405020304" pitchFamily="18" charset="0"/>
              <a:cs typeface="Times New Roman" panose="02020603050405020304" pitchFamily="18" charset="0"/>
            </a:endParaRPr>
          </a:p>
        </p:txBody>
      </p:sp>
      <p:graphicFrame>
        <p:nvGraphicFramePr>
          <p:cNvPr id="6" name="Θέση περιεχομένου 4">
            <a:extLst>
              <a:ext uri="{FF2B5EF4-FFF2-40B4-BE49-F238E27FC236}">
                <a16:creationId xmlns:a16="http://schemas.microsoft.com/office/drawing/2014/main" id="{D44B1187-885F-4F7B-B798-951BA2E82CF2}"/>
              </a:ext>
            </a:extLst>
          </p:cNvPr>
          <p:cNvGraphicFramePr>
            <a:graphicFrameLocks/>
          </p:cNvGraphicFramePr>
          <p:nvPr>
            <p:extLst>
              <p:ext uri="{D42A27DB-BD31-4B8C-83A1-F6EECF244321}">
                <p14:modId xmlns:p14="http://schemas.microsoft.com/office/powerpoint/2010/main" val="2403000624"/>
              </p:ext>
            </p:extLst>
          </p:nvPr>
        </p:nvGraphicFramePr>
        <p:xfrm>
          <a:off x="1104900" y="2075313"/>
          <a:ext cx="7609384"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Εικόνα 7">
            <a:extLst>
              <a:ext uri="{FF2B5EF4-FFF2-40B4-BE49-F238E27FC236}">
                <a16:creationId xmlns:a16="http://schemas.microsoft.com/office/drawing/2014/main" id="{78F0C1D4-5326-4C93-AF41-D965CA4588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75656" y="2544147"/>
            <a:ext cx="504056" cy="869572"/>
          </a:xfrm>
          <a:prstGeom prst="rect">
            <a:avLst/>
          </a:prstGeom>
        </p:spPr>
      </p:pic>
      <p:pic>
        <p:nvPicPr>
          <p:cNvPr id="10" name="Εικόνα 9">
            <a:extLst>
              <a:ext uri="{FF2B5EF4-FFF2-40B4-BE49-F238E27FC236}">
                <a16:creationId xmlns:a16="http://schemas.microsoft.com/office/drawing/2014/main" id="{91EEDE50-69F0-4018-AE26-4E0CB1A1EF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27684" y="3918524"/>
            <a:ext cx="565673" cy="960328"/>
          </a:xfrm>
          <a:prstGeom prst="rect">
            <a:avLst/>
          </a:prstGeom>
        </p:spPr>
      </p:pic>
      <p:pic>
        <p:nvPicPr>
          <p:cNvPr id="12" name="Εικόνα 11">
            <a:extLst>
              <a:ext uri="{FF2B5EF4-FFF2-40B4-BE49-F238E27FC236}">
                <a16:creationId xmlns:a16="http://schemas.microsoft.com/office/drawing/2014/main" id="{D9EA383B-5E55-452F-A7E7-6379531BB62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74622" y="5344297"/>
            <a:ext cx="504057" cy="833902"/>
          </a:xfrm>
          <a:prstGeom prst="rect">
            <a:avLst/>
          </a:prstGeom>
        </p:spPr>
      </p:pic>
    </p:spTree>
    <p:extLst>
      <p:ext uri="{BB962C8B-B14F-4D97-AF65-F5344CB8AC3E}">
        <p14:creationId xmlns:p14="http://schemas.microsoft.com/office/powerpoint/2010/main" val="60626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pPr algn="ctr"/>
            <a:r>
              <a:rPr lang="el-GR" sz="2800" dirty="0">
                <a:latin typeface="Times New Roman" panose="02020603050405020304" pitchFamily="18" charset="0"/>
                <a:cs typeface="Times New Roman" panose="02020603050405020304" pitchFamily="18" charset="0"/>
              </a:rPr>
              <a:t>Δομή της εργασίας</a:t>
            </a:r>
            <a:endParaRPr lang="el-GR" sz="2800" b="1" dirty="0">
              <a:latin typeface="Times New Roman" panose="02020603050405020304" pitchFamily="18" charset="0"/>
              <a:cs typeface="Times New Roman" panose="02020603050405020304" pitchFamily="18" charset="0"/>
            </a:endParaRPr>
          </a:p>
        </p:txBody>
      </p:sp>
      <p:sp>
        <p:nvSpPr>
          <p:cNvPr id="4" name="9 - Ορθογώνιο"/>
          <p:cNvSpPr/>
          <p:nvPr/>
        </p:nvSpPr>
        <p:spPr>
          <a:xfrm>
            <a:off x="827584" y="1556792"/>
            <a:ext cx="6840760" cy="461665"/>
          </a:xfrm>
          <a:prstGeom prst="rect">
            <a:avLst/>
          </a:prstGeom>
        </p:spPr>
        <p:txBody>
          <a:bodyPr wrap="square">
            <a:spAutoFit/>
          </a:bodyPr>
          <a:lstStyle/>
          <a:p>
            <a:pPr marL="457200" indent="-457200">
              <a:buFont typeface="Wingdings" panose="05000000000000000000" pitchFamily="2" charset="2"/>
              <a:buChar char="q"/>
            </a:pPr>
            <a:r>
              <a:rPr lang="el-GR" sz="2400" dirty="0">
                <a:latin typeface="Times New Roman" panose="02020603050405020304" pitchFamily="18" charset="0"/>
                <a:cs typeface="Times New Roman" panose="02020603050405020304" pitchFamily="18" charset="0"/>
              </a:rPr>
              <a:t>Θεωρητικό Πλαίσιο</a:t>
            </a:r>
          </a:p>
        </p:txBody>
      </p:sp>
      <p:sp>
        <p:nvSpPr>
          <p:cNvPr id="5" name="Θέση αριθμού διαφάνειας 4">
            <a:extLst>
              <a:ext uri="{FF2B5EF4-FFF2-40B4-BE49-F238E27FC236}">
                <a16:creationId xmlns:a16="http://schemas.microsoft.com/office/drawing/2014/main" id="{45FE9B0E-B886-4FD9-9957-B1223C852BA6}"/>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7" name="Ορθογώνιο 6">
            <a:extLst>
              <a:ext uri="{FF2B5EF4-FFF2-40B4-BE49-F238E27FC236}">
                <a16:creationId xmlns:a16="http://schemas.microsoft.com/office/drawing/2014/main" id="{6C804836-6024-4F07-987C-708FD9D15481}"/>
              </a:ext>
            </a:extLst>
          </p:cNvPr>
          <p:cNvSpPr/>
          <p:nvPr/>
        </p:nvSpPr>
        <p:spPr>
          <a:xfrm>
            <a:off x="797766" y="1556792"/>
            <a:ext cx="7717584" cy="461665"/>
          </a:xfrm>
          <a:prstGeom prst="rect">
            <a:avLst/>
          </a:prstGeom>
          <a:noFill/>
          <a:ln w="28575">
            <a:solidFill>
              <a:srgbClr val="93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9 - Ορθογώνιο">
            <a:extLst>
              <a:ext uri="{FF2B5EF4-FFF2-40B4-BE49-F238E27FC236}">
                <a16:creationId xmlns:a16="http://schemas.microsoft.com/office/drawing/2014/main" id="{4285A37A-33C1-4591-8E94-D2D33ADB72A8}"/>
              </a:ext>
            </a:extLst>
          </p:cNvPr>
          <p:cNvSpPr/>
          <p:nvPr/>
        </p:nvSpPr>
        <p:spPr>
          <a:xfrm>
            <a:off x="761326" y="2777381"/>
            <a:ext cx="7717584" cy="461665"/>
          </a:xfrm>
          <a:prstGeom prst="rect">
            <a:avLst/>
          </a:prstGeom>
          <a:ln w="28575">
            <a:solidFill>
              <a:srgbClr val="931B1B"/>
            </a:solidFill>
          </a:ln>
        </p:spPr>
        <p:txBody>
          <a:bodyPr wrap="square">
            <a:spAutoFit/>
          </a:bodyPr>
          <a:lstStyle/>
          <a:p>
            <a:pPr marL="457200" indent="-457200">
              <a:buFont typeface="Wingdings" panose="05000000000000000000" pitchFamily="2" charset="2"/>
              <a:buChar char="q"/>
            </a:pPr>
            <a:r>
              <a:rPr lang="el-GR" sz="2400" dirty="0">
                <a:latin typeface="Times New Roman" panose="02020603050405020304" pitchFamily="18" charset="0"/>
                <a:cs typeface="Times New Roman" panose="02020603050405020304" pitchFamily="18" charset="0"/>
              </a:rPr>
              <a:t>Δημιουργία Εκπαιδευτικού  Υλικού</a:t>
            </a:r>
          </a:p>
        </p:txBody>
      </p:sp>
      <p:sp>
        <p:nvSpPr>
          <p:cNvPr id="10" name="9 - Ορθογώνιο">
            <a:extLst>
              <a:ext uri="{FF2B5EF4-FFF2-40B4-BE49-F238E27FC236}">
                <a16:creationId xmlns:a16="http://schemas.microsoft.com/office/drawing/2014/main" id="{CA03001D-DAE1-4858-A3BD-C53F494DA02A}"/>
              </a:ext>
            </a:extLst>
          </p:cNvPr>
          <p:cNvSpPr/>
          <p:nvPr/>
        </p:nvSpPr>
        <p:spPr>
          <a:xfrm>
            <a:off x="395536" y="2171706"/>
            <a:ext cx="6840760" cy="461665"/>
          </a:xfrm>
          <a:prstGeom prst="rect">
            <a:avLst/>
          </a:prstGeom>
        </p:spPr>
        <p:txBody>
          <a:bodyPr wrap="square">
            <a:spAutoFit/>
          </a:bodyPr>
          <a:lstStyle/>
          <a:p>
            <a:pPr marL="914400" lvl="1" indent="-457200">
              <a:buFont typeface="Wingdings" panose="05000000000000000000" pitchFamily="2" charset="2"/>
              <a:buChar char="q"/>
            </a:pPr>
            <a:r>
              <a:rPr lang="el-GR" sz="2400" dirty="0">
                <a:latin typeface="Times New Roman" panose="02020603050405020304" pitchFamily="18" charset="0"/>
                <a:cs typeface="Times New Roman" panose="02020603050405020304" pitchFamily="18" charset="0"/>
              </a:rPr>
              <a:t>Μεθοδολογία Έρευνας</a:t>
            </a:r>
          </a:p>
        </p:txBody>
      </p:sp>
      <p:sp>
        <p:nvSpPr>
          <p:cNvPr id="11" name="Ορθογώνιο 10">
            <a:extLst>
              <a:ext uri="{FF2B5EF4-FFF2-40B4-BE49-F238E27FC236}">
                <a16:creationId xmlns:a16="http://schemas.microsoft.com/office/drawing/2014/main" id="{90997338-D039-4ECC-BC49-D2946AF3834F}"/>
              </a:ext>
            </a:extLst>
          </p:cNvPr>
          <p:cNvSpPr/>
          <p:nvPr/>
        </p:nvSpPr>
        <p:spPr>
          <a:xfrm>
            <a:off x="805315" y="2162467"/>
            <a:ext cx="7717584" cy="461665"/>
          </a:xfrm>
          <a:prstGeom prst="rect">
            <a:avLst/>
          </a:prstGeom>
          <a:noFill/>
          <a:ln w="28575">
            <a:solidFill>
              <a:srgbClr val="93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9 - Ορθογώνιο">
            <a:extLst>
              <a:ext uri="{FF2B5EF4-FFF2-40B4-BE49-F238E27FC236}">
                <a16:creationId xmlns:a16="http://schemas.microsoft.com/office/drawing/2014/main" id="{3513C1BB-A5C5-4B1D-884F-C8C7C1FEFEDD}"/>
              </a:ext>
            </a:extLst>
          </p:cNvPr>
          <p:cNvSpPr/>
          <p:nvPr/>
        </p:nvSpPr>
        <p:spPr>
          <a:xfrm>
            <a:off x="757818" y="3411527"/>
            <a:ext cx="7744216" cy="461665"/>
          </a:xfrm>
          <a:prstGeom prst="rect">
            <a:avLst/>
          </a:prstGeom>
        </p:spPr>
        <p:txBody>
          <a:bodyPr wrap="square">
            <a:spAutoFit/>
          </a:bodyPr>
          <a:lstStyle/>
          <a:p>
            <a:pPr marL="457200" indent="-457200">
              <a:buFont typeface="Wingdings" panose="05000000000000000000" pitchFamily="2" charset="2"/>
              <a:buChar char="q"/>
            </a:pPr>
            <a:r>
              <a:rPr lang="el-GR" sz="2400" dirty="0">
                <a:latin typeface="Times New Roman" panose="02020603050405020304" pitchFamily="18" charset="0"/>
                <a:cs typeface="Times New Roman" panose="02020603050405020304" pitchFamily="18" charset="0"/>
              </a:rPr>
              <a:t>Ευρήματα Έρευνας</a:t>
            </a:r>
          </a:p>
        </p:txBody>
      </p:sp>
      <p:sp>
        <p:nvSpPr>
          <p:cNvPr id="13" name="Ορθογώνιο 12">
            <a:extLst>
              <a:ext uri="{FF2B5EF4-FFF2-40B4-BE49-F238E27FC236}">
                <a16:creationId xmlns:a16="http://schemas.microsoft.com/office/drawing/2014/main" id="{0BC25FDB-8F8D-446E-9D86-C5CE97E855F7}"/>
              </a:ext>
            </a:extLst>
          </p:cNvPr>
          <p:cNvSpPr/>
          <p:nvPr/>
        </p:nvSpPr>
        <p:spPr>
          <a:xfrm>
            <a:off x="771134" y="3411527"/>
            <a:ext cx="7717584" cy="505075"/>
          </a:xfrm>
          <a:prstGeom prst="rect">
            <a:avLst/>
          </a:prstGeom>
          <a:noFill/>
          <a:ln w="28575">
            <a:solidFill>
              <a:srgbClr val="93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9 - Ορθογώνιο">
            <a:extLst>
              <a:ext uri="{FF2B5EF4-FFF2-40B4-BE49-F238E27FC236}">
                <a16:creationId xmlns:a16="http://schemas.microsoft.com/office/drawing/2014/main" id="{52EF03E1-891E-487E-82F3-C70DD6B52DF4}"/>
              </a:ext>
            </a:extLst>
          </p:cNvPr>
          <p:cNvSpPr/>
          <p:nvPr/>
        </p:nvSpPr>
        <p:spPr>
          <a:xfrm>
            <a:off x="757818" y="4069851"/>
            <a:ext cx="6840760" cy="461665"/>
          </a:xfrm>
          <a:prstGeom prst="rect">
            <a:avLst/>
          </a:prstGeom>
        </p:spPr>
        <p:txBody>
          <a:bodyPr wrap="square">
            <a:spAutoFit/>
          </a:bodyPr>
          <a:lstStyle/>
          <a:p>
            <a:pPr marL="457200" indent="-457200">
              <a:buFont typeface="Wingdings" panose="05000000000000000000" pitchFamily="2" charset="2"/>
              <a:buChar char="q"/>
            </a:pPr>
            <a:r>
              <a:rPr lang="el-GR" sz="2400" dirty="0">
                <a:latin typeface="Times New Roman" panose="02020603050405020304" pitchFamily="18" charset="0"/>
                <a:cs typeface="Times New Roman" panose="02020603050405020304" pitchFamily="18" charset="0"/>
              </a:rPr>
              <a:t>Συμπεράσματα</a:t>
            </a:r>
          </a:p>
        </p:txBody>
      </p:sp>
      <p:sp>
        <p:nvSpPr>
          <p:cNvPr id="15" name="Ορθογώνιο 14">
            <a:extLst>
              <a:ext uri="{FF2B5EF4-FFF2-40B4-BE49-F238E27FC236}">
                <a16:creationId xmlns:a16="http://schemas.microsoft.com/office/drawing/2014/main" id="{93746A97-8219-4521-B5D5-1D5A99538FBF}"/>
              </a:ext>
            </a:extLst>
          </p:cNvPr>
          <p:cNvSpPr/>
          <p:nvPr/>
        </p:nvSpPr>
        <p:spPr>
          <a:xfrm>
            <a:off x="757818" y="4069851"/>
            <a:ext cx="7744216" cy="585014"/>
          </a:xfrm>
          <a:prstGeom prst="rect">
            <a:avLst/>
          </a:prstGeom>
          <a:noFill/>
          <a:ln w="28575">
            <a:solidFill>
              <a:srgbClr val="93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368895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00F8C9-849F-490F-9D1B-517B82E9E4DA}"/>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Θεωρητικό Πλαίσιο </a:t>
            </a:r>
          </a:p>
        </p:txBody>
      </p:sp>
      <p:sp>
        <p:nvSpPr>
          <p:cNvPr id="3" name="Θέση περιεχομένου 2">
            <a:extLst>
              <a:ext uri="{FF2B5EF4-FFF2-40B4-BE49-F238E27FC236}">
                <a16:creationId xmlns:a16="http://schemas.microsoft.com/office/drawing/2014/main" id="{F86FFA6A-86D4-4AD7-92FC-E9B9220A8091}"/>
              </a:ext>
            </a:extLst>
          </p:cNvPr>
          <p:cNvSpPr>
            <a:spLocks noGrp="1"/>
          </p:cNvSpPr>
          <p:nvPr>
            <p:ph idx="1"/>
          </p:nvPr>
        </p:nvSpPr>
        <p:spPr>
          <a:xfrm>
            <a:off x="628650" y="1556792"/>
            <a:ext cx="7886700" cy="4620171"/>
          </a:xfrm>
        </p:spPr>
        <p:txBody>
          <a:bodyPr>
            <a:normAutofit/>
          </a:bodyPr>
          <a:lstStyle/>
          <a:p>
            <a:pPr>
              <a:buFont typeface="Wingdings" panose="05000000000000000000" pitchFamily="2" charset="2"/>
              <a:buChar char="ü"/>
            </a:pPr>
            <a:r>
              <a:rPr lang="el-GR" sz="2400" dirty="0">
                <a:latin typeface="Times New Roman" panose="02020603050405020304" pitchFamily="18" charset="0"/>
                <a:cs typeface="Times New Roman" panose="02020603050405020304" pitchFamily="18" charset="0"/>
              </a:rPr>
              <a:t> Ορισμοί ΕξΑΕ</a:t>
            </a:r>
          </a:p>
          <a:p>
            <a:pPr>
              <a:buFont typeface="Wingdings" panose="05000000000000000000" pitchFamily="2" charset="2"/>
              <a:buChar char="ü"/>
            </a:pPr>
            <a:endParaRPr lang="el-GR"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l-GR" sz="2400" dirty="0">
                <a:latin typeface="Times New Roman" panose="02020603050405020304" pitchFamily="18" charset="0"/>
                <a:cs typeface="Times New Roman" panose="02020603050405020304" pitchFamily="18" charset="0"/>
              </a:rPr>
              <a:t>Βασικά Χαρακτηριστικά &amp; αρχές που διέπουν την ΕξΑΕ</a:t>
            </a:r>
          </a:p>
          <a:p>
            <a:pPr>
              <a:buFont typeface="Wingdings" panose="05000000000000000000" pitchFamily="2" charset="2"/>
              <a:buChar char="ü"/>
            </a:pPr>
            <a:endParaRPr lang="el-GR"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l-GR" sz="2400" dirty="0">
                <a:latin typeface="Times New Roman" panose="02020603050405020304" pitchFamily="18" charset="0"/>
                <a:cs typeface="Times New Roman" panose="02020603050405020304" pitchFamily="18" charset="0"/>
              </a:rPr>
              <a:t>Το Εκπαιδευτικό υλικό στην Εξ αποστάσεως εκπαίδευση</a:t>
            </a:r>
            <a:endParaRPr lang="el-GR" sz="2400" i="1" dirty="0">
              <a:latin typeface="Times New Roman" panose="02020603050405020304" pitchFamily="18" charset="0"/>
              <a:cs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D84F978B-3156-4530-93E3-039219AA1B70}"/>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5" name="Ορθογώνιο: Στρογγύλεμα γωνιών 4">
            <a:extLst>
              <a:ext uri="{FF2B5EF4-FFF2-40B4-BE49-F238E27FC236}">
                <a16:creationId xmlns:a16="http://schemas.microsoft.com/office/drawing/2014/main" id="{C80A7042-8318-4989-A024-69E1D8E40D4D}"/>
              </a:ext>
            </a:extLst>
          </p:cNvPr>
          <p:cNvSpPr/>
          <p:nvPr/>
        </p:nvSpPr>
        <p:spPr>
          <a:xfrm>
            <a:off x="628650" y="1556792"/>
            <a:ext cx="2431182" cy="432048"/>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Στρογγύλεμα γωνιών 5">
            <a:extLst>
              <a:ext uri="{FF2B5EF4-FFF2-40B4-BE49-F238E27FC236}">
                <a16:creationId xmlns:a16="http://schemas.microsoft.com/office/drawing/2014/main" id="{33AE63C2-4ABA-480B-873D-208F90CBE8AA}"/>
              </a:ext>
            </a:extLst>
          </p:cNvPr>
          <p:cNvSpPr/>
          <p:nvPr/>
        </p:nvSpPr>
        <p:spPr>
          <a:xfrm>
            <a:off x="702769" y="2473897"/>
            <a:ext cx="7488832" cy="432048"/>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Στρογγύλεμα γωνιών 6">
            <a:extLst>
              <a:ext uri="{FF2B5EF4-FFF2-40B4-BE49-F238E27FC236}">
                <a16:creationId xmlns:a16="http://schemas.microsoft.com/office/drawing/2014/main" id="{19194067-D76F-4B1A-8A5F-FC53E335683F}"/>
              </a:ext>
            </a:extLst>
          </p:cNvPr>
          <p:cNvSpPr/>
          <p:nvPr/>
        </p:nvSpPr>
        <p:spPr>
          <a:xfrm>
            <a:off x="663416" y="3381627"/>
            <a:ext cx="7488832" cy="403123"/>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Θέση περιεχομένου 2">
            <a:extLst>
              <a:ext uri="{FF2B5EF4-FFF2-40B4-BE49-F238E27FC236}">
                <a16:creationId xmlns:a16="http://schemas.microsoft.com/office/drawing/2014/main" id="{B74D3D66-047D-422E-87BA-DA6C0FECD6F2}"/>
              </a:ext>
            </a:extLst>
          </p:cNvPr>
          <p:cNvSpPr txBox="1">
            <a:spLocks/>
          </p:cNvSpPr>
          <p:nvPr/>
        </p:nvSpPr>
        <p:spPr>
          <a:xfrm>
            <a:off x="628650" y="4097611"/>
            <a:ext cx="7886700" cy="2258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l-GR" dirty="0"/>
              <a:t> </a:t>
            </a:r>
            <a:r>
              <a:rPr lang="el-GR" sz="2400" dirty="0"/>
              <a:t>Η παραγωγή του γραπτού λόγου</a:t>
            </a:r>
          </a:p>
          <a:p>
            <a:endParaRPr lang="el-GR" dirty="0"/>
          </a:p>
          <a:p>
            <a:pPr>
              <a:buFont typeface="Wingdings" panose="05000000000000000000" pitchFamily="2" charset="2"/>
              <a:buChar char="ü"/>
            </a:pPr>
            <a:r>
              <a:rPr lang="el-GR" sz="2400" dirty="0"/>
              <a:t>Βασικά παιδαγωγικά στοιχεία της παραγωγής του γραπτού λόγου</a:t>
            </a:r>
          </a:p>
          <a:p>
            <a:pPr marL="0" indent="0">
              <a:buNone/>
            </a:pPr>
            <a:endParaRPr lang="el-GR" dirty="0"/>
          </a:p>
          <a:p>
            <a:endParaRPr lang="el-GR" dirty="0"/>
          </a:p>
          <a:p>
            <a:endParaRPr lang="el-GR" dirty="0"/>
          </a:p>
        </p:txBody>
      </p:sp>
      <p:sp>
        <p:nvSpPr>
          <p:cNvPr id="8" name="Ορθογώνιο: Στρογγύλεμα γωνιών 7">
            <a:extLst>
              <a:ext uri="{FF2B5EF4-FFF2-40B4-BE49-F238E27FC236}">
                <a16:creationId xmlns:a16="http://schemas.microsoft.com/office/drawing/2014/main" id="{A4B1A0DC-786C-4D5B-82AD-5C2495BD3CEA}"/>
              </a:ext>
            </a:extLst>
          </p:cNvPr>
          <p:cNvSpPr/>
          <p:nvPr/>
        </p:nvSpPr>
        <p:spPr>
          <a:xfrm>
            <a:off x="663416" y="4097611"/>
            <a:ext cx="4628664" cy="571774"/>
          </a:xfrm>
          <a:prstGeom prst="roundRect">
            <a:avLst/>
          </a:prstGeom>
          <a:noFill/>
          <a:ln w="38100">
            <a:solidFill>
              <a:srgbClr val="A8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Στρογγύλεμα γωνιών 9">
            <a:extLst>
              <a:ext uri="{FF2B5EF4-FFF2-40B4-BE49-F238E27FC236}">
                <a16:creationId xmlns:a16="http://schemas.microsoft.com/office/drawing/2014/main" id="{777D58C5-E984-4DC8-814C-291FF39FC6BA}"/>
              </a:ext>
            </a:extLst>
          </p:cNvPr>
          <p:cNvSpPr/>
          <p:nvPr/>
        </p:nvSpPr>
        <p:spPr>
          <a:xfrm>
            <a:off x="628650" y="5115392"/>
            <a:ext cx="7667614" cy="687610"/>
          </a:xfrm>
          <a:prstGeom prst="roundRect">
            <a:avLst/>
          </a:prstGeom>
          <a:noFill/>
          <a:ln w="38100">
            <a:solidFill>
              <a:srgbClr val="A8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5820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C91E23AC-CD21-47A0-A11C-1F0B6690AA13}"/>
              </a:ext>
            </a:extLst>
          </p:cNvPr>
          <p:cNvSpPr>
            <a:spLocks noGrp="1"/>
          </p:cNvSpPr>
          <p:nvPr>
            <p:ph type="sldNum" sz="quarter" idx="12"/>
          </p:nvPr>
        </p:nvSpPr>
        <p:spPr/>
        <p:txBody>
          <a:bodyPr/>
          <a:lstStyle/>
          <a:p>
            <a:fld id="{D57F1E4F-1CFF-5643-939E-217C01CDF565}" type="slidenum">
              <a:rPr lang="en-US" smtClean="0"/>
              <a:pPr/>
              <a:t>8</a:t>
            </a:fld>
            <a:endParaRPr lang="en-US" dirty="0"/>
          </a:p>
        </p:txBody>
      </p:sp>
      <p:graphicFrame>
        <p:nvGraphicFramePr>
          <p:cNvPr id="5" name="Διάγραμμα 4">
            <a:extLst>
              <a:ext uri="{FF2B5EF4-FFF2-40B4-BE49-F238E27FC236}">
                <a16:creationId xmlns:a16="http://schemas.microsoft.com/office/drawing/2014/main" id="{7B34DCFA-6693-44E3-A5A0-7215365879C3}"/>
              </a:ext>
            </a:extLst>
          </p:cNvPr>
          <p:cNvGraphicFramePr/>
          <p:nvPr>
            <p:extLst/>
          </p:nvPr>
        </p:nvGraphicFramePr>
        <p:xfrm>
          <a:off x="539416" y="980728"/>
          <a:ext cx="8496944"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Διάγραμμα 5">
            <a:extLst>
              <a:ext uri="{FF2B5EF4-FFF2-40B4-BE49-F238E27FC236}">
                <a16:creationId xmlns:a16="http://schemas.microsoft.com/office/drawing/2014/main" id="{8596918E-294F-4246-9D5D-1907C29EC953}"/>
              </a:ext>
            </a:extLst>
          </p:cNvPr>
          <p:cNvGraphicFramePr/>
          <p:nvPr>
            <p:extLst/>
          </p:nvPr>
        </p:nvGraphicFramePr>
        <p:xfrm>
          <a:off x="515007" y="3574977"/>
          <a:ext cx="8568952" cy="20162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Ορθογώνιο 7">
            <a:extLst>
              <a:ext uri="{FF2B5EF4-FFF2-40B4-BE49-F238E27FC236}">
                <a16:creationId xmlns:a16="http://schemas.microsoft.com/office/drawing/2014/main" id="{A0ADE0FB-2949-4C41-B7F8-EC5D40021DD5}"/>
              </a:ext>
            </a:extLst>
          </p:cNvPr>
          <p:cNvSpPr/>
          <p:nvPr/>
        </p:nvSpPr>
        <p:spPr>
          <a:xfrm>
            <a:off x="2686516" y="719118"/>
            <a:ext cx="5125844" cy="523220"/>
          </a:xfrm>
          <a:prstGeom prst="rect">
            <a:avLst/>
          </a:prstGeom>
        </p:spPr>
        <p:txBody>
          <a:bodyPr wrap="square">
            <a:spAutoFit/>
          </a:bodyPr>
          <a:lstStyle/>
          <a:p>
            <a:pPr algn="ctr"/>
            <a:r>
              <a:rPr lang="el-GR" sz="2800" dirty="0">
                <a:latin typeface="Times New Roman" panose="02020603050405020304" pitchFamily="18" charset="0"/>
                <a:cs typeface="Times New Roman" panose="02020603050405020304" pitchFamily="18" charset="0"/>
              </a:rPr>
              <a:t>Μεθοδολογία Έρευνας (1/3)</a:t>
            </a:r>
            <a:endParaRPr lang="el-GR" sz="2800" dirty="0"/>
          </a:p>
        </p:txBody>
      </p:sp>
    </p:spTree>
    <p:extLst>
      <p:ext uri="{BB962C8B-B14F-4D97-AF65-F5344CB8AC3E}">
        <p14:creationId xmlns:p14="http://schemas.microsoft.com/office/powerpoint/2010/main" val="163638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FBF9EC90-36CD-4DC5-8DBA-7B5E1E5FB21B}"/>
                                            </p:graphicEl>
                                          </p:spTgt>
                                        </p:tgtEl>
                                        <p:attrNameLst>
                                          <p:attrName>style.visibility</p:attrName>
                                        </p:attrNameLst>
                                      </p:cBhvr>
                                      <p:to>
                                        <p:strVal val="visible"/>
                                      </p:to>
                                    </p:set>
                                    <p:animEffect transition="in" filter="fade">
                                      <p:cBhvr>
                                        <p:cTn id="7" dur="500"/>
                                        <p:tgtEl>
                                          <p:spTgt spid="5">
                                            <p:graphicEl>
                                              <a:dgm id="{FBF9EC90-36CD-4DC5-8DBA-7B5E1E5FB21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413E4B5A-804C-416C-A846-A8A96774DB90}"/>
                                            </p:graphicEl>
                                          </p:spTgt>
                                        </p:tgtEl>
                                        <p:attrNameLst>
                                          <p:attrName>style.visibility</p:attrName>
                                        </p:attrNameLst>
                                      </p:cBhvr>
                                      <p:to>
                                        <p:strVal val="visible"/>
                                      </p:to>
                                    </p:set>
                                    <p:animEffect transition="in" filter="fade">
                                      <p:cBhvr>
                                        <p:cTn id="12" dur="500"/>
                                        <p:tgtEl>
                                          <p:spTgt spid="5">
                                            <p:graphicEl>
                                              <a:dgm id="{413E4B5A-804C-416C-A846-A8A96774DB90}"/>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11FA70ED-39FD-4E05-9054-5525CB0C83B0}"/>
                                            </p:graphicEl>
                                          </p:spTgt>
                                        </p:tgtEl>
                                        <p:attrNameLst>
                                          <p:attrName>style.visibility</p:attrName>
                                        </p:attrNameLst>
                                      </p:cBhvr>
                                      <p:to>
                                        <p:strVal val="visible"/>
                                      </p:to>
                                    </p:set>
                                    <p:animEffect transition="in" filter="fade">
                                      <p:cBhvr>
                                        <p:cTn id="15" dur="500"/>
                                        <p:tgtEl>
                                          <p:spTgt spid="5">
                                            <p:graphicEl>
                                              <a:dgm id="{11FA70ED-39FD-4E05-9054-5525CB0C83B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1EF838E5-A06B-4AC8-92EB-5C2F36F089D4}"/>
                                            </p:graphicEl>
                                          </p:spTgt>
                                        </p:tgtEl>
                                        <p:attrNameLst>
                                          <p:attrName>style.visibility</p:attrName>
                                        </p:attrNameLst>
                                      </p:cBhvr>
                                      <p:to>
                                        <p:strVal val="visible"/>
                                      </p:to>
                                    </p:set>
                                    <p:animEffect transition="in" filter="fade">
                                      <p:cBhvr>
                                        <p:cTn id="20" dur="500"/>
                                        <p:tgtEl>
                                          <p:spTgt spid="5">
                                            <p:graphicEl>
                                              <a:dgm id="{1EF838E5-A06B-4AC8-92EB-5C2F36F089D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97D07884-5AA4-4750-AB62-92335C4934F2}"/>
                                            </p:graphicEl>
                                          </p:spTgt>
                                        </p:tgtEl>
                                        <p:attrNameLst>
                                          <p:attrName>style.visibility</p:attrName>
                                        </p:attrNameLst>
                                      </p:cBhvr>
                                      <p:to>
                                        <p:strVal val="visible"/>
                                      </p:to>
                                    </p:set>
                                    <p:animEffect transition="in" filter="fade">
                                      <p:cBhvr>
                                        <p:cTn id="23" dur="500"/>
                                        <p:tgtEl>
                                          <p:spTgt spid="5">
                                            <p:graphicEl>
                                              <a:dgm id="{97D07884-5AA4-4750-AB62-92335C4934F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D606B83C-5A3C-4CDB-90FC-F85123DC6738}"/>
                                            </p:graphicEl>
                                          </p:spTgt>
                                        </p:tgtEl>
                                        <p:attrNameLst>
                                          <p:attrName>style.visibility</p:attrName>
                                        </p:attrNameLst>
                                      </p:cBhvr>
                                      <p:to>
                                        <p:strVal val="visible"/>
                                      </p:to>
                                    </p:set>
                                    <p:animEffect transition="in" filter="fade">
                                      <p:cBhvr>
                                        <p:cTn id="28" dur="500"/>
                                        <p:tgtEl>
                                          <p:spTgt spid="6">
                                            <p:graphicEl>
                                              <a:dgm id="{D606B83C-5A3C-4CDB-90FC-F85123DC6738}"/>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graphicEl>
                                              <a:dgm id="{7491BBF7-943F-4F80-A35F-1D47537D9EEB}"/>
                                            </p:graphicEl>
                                          </p:spTgt>
                                        </p:tgtEl>
                                        <p:attrNameLst>
                                          <p:attrName>style.visibility</p:attrName>
                                        </p:attrNameLst>
                                      </p:cBhvr>
                                      <p:to>
                                        <p:strVal val="visible"/>
                                      </p:to>
                                    </p:set>
                                    <p:animEffect transition="in" filter="fade">
                                      <p:cBhvr>
                                        <p:cTn id="33" dur="500"/>
                                        <p:tgtEl>
                                          <p:spTgt spid="6">
                                            <p:graphicEl>
                                              <a:dgm id="{7491BBF7-943F-4F80-A35F-1D47537D9EEB}"/>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graphicEl>
                                              <a:dgm id="{FDA74398-CF32-45AE-85D8-38C92CB416D8}"/>
                                            </p:graphicEl>
                                          </p:spTgt>
                                        </p:tgtEl>
                                        <p:attrNameLst>
                                          <p:attrName>style.visibility</p:attrName>
                                        </p:attrNameLst>
                                      </p:cBhvr>
                                      <p:to>
                                        <p:strVal val="visible"/>
                                      </p:to>
                                    </p:set>
                                    <p:animEffect transition="in" filter="fade">
                                      <p:cBhvr>
                                        <p:cTn id="36" dur="500"/>
                                        <p:tgtEl>
                                          <p:spTgt spid="6">
                                            <p:graphicEl>
                                              <a:dgm id="{FDA74398-CF32-45AE-85D8-38C92CB416D8}"/>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graphicEl>
                                              <a:dgm id="{ABAE4A28-8A3D-46BC-A2B6-F0383BF5019D}"/>
                                            </p:graphicEl>
                                          </p:spTgt>
                                        </p:tgtEl>
                                        <p:attrNameLst>
                                          <p:attrName>style.visibility</p:attrName>
                                        </p:attrNameLst>
                                      </p:cBhvr>
                                      <p:to>
                                        <p:strVal val="visible"/>
                                      </p:to>
                                    </p:set>
                                    <p:animEffect transition="in" filter="fade">
                                      <p:cBhvr>
                                        <p:cTn id="41" dur="500"/>
                                        <p:tgtEl>
                                          <p:spTgt spid="6">
                                            <p:graphicEl>
                                              <a:dgm id="{ABAE4A28-8A3D-46BC-A2B6-F0383BF5019D}"/>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graphicEl>
                                              <a:dgm id="{4F0AB2FC-6806-499A-B67D-B005A9D4FAF8}"/>
                                            </p:graphicEl>
                                          </p:spTgt>
                                        </p:tgtEl>
                                        <p:attrNameLst>
                                          <p:attrName>style.visibility</p:attrName>
                                        </p:attrNameLst>
                                      </p:cBhvr>
                                      <p:to>
                                        <p:strVal val="visible"/>
                                      </p:to>
                                    </p:set>
                                    <p:animEffect transition="in" filter="fade">
                                      <p:cBhvr>
                                        <p:cTn id="44" dur="500"/>
                                        <p:tgtEl>
                                          <p:spTgt spid="6">
                                            <p:graphicEl>
                                              <a:dgm id="{4F0AB2FC-6806-499A-B67D-B005A9D4FAF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a:extLst>
              <a:ext uri="{FF2B5EF4-FFF2-40B4-BE49-F238E27FC236}">
                <a16:creationId xmlns:a16="http://schemas.microsoft.com/office/drawing/2014/main" id="{A2CB35D6-EDCD-4B2C-89DB-E4D795B0F69C}"/>
              </a:ext>
            </a:extLst>
          </p:cNvPr>
          <p:cNvGraphicFramePr>
            <a:graphicFrameLocks noGrp="1"/>
          </p:cNvGraphicFramePr>
          <p:nvPr>
            <p:ph idx="1"/>
            <p:extLst/>
          </p:nvPr>
        </p:nvGraphicFramePr>
        <p:xfrm>
          <a:off x="575048" y="3645024"/>
          <a:ext cx="8448737"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a:extLst>
              <a:ext uri="{FF2B5EF4-FFF2-40B4-BE49-F238E27FC236}">
                <a16:creationId xmlns:a16="http://schemas.microsoft.com/office/drawing/2014/main" id="{DD68C21A-EA43-49E0-8AB4-E375407329DB}"/>
              </a:ext>
            </a:extLst>
          </p:cNvPr>
          <p:cNvSpPr>
            <a:spLocks noGrp="1"/>
          </p:cNvSpPr>
          <p:nvPr>
            <p:ph type="sldNum" sz="quarter" idx="12"/>
          </p:nvPr>
        </p:nvSpPr>
        <p:spPr/>
        <p:txBody>
          <a:bodyPr/>
          <a:lstStyle/>
          <a:p>
            <a:fld id="{D57F1E4F-1CFF-5643-939E-217C01CDF565}" type="slidenum">
              <a:rPr lang="en-US" smtClean="0"/>
              <a:pPr/>
              <a:t>9</a:t>
            </a:fld>
            <a:endParaRPr lang="en-US" dirty="0"/>
          </a:p>
        </p:txBody>
      </p:sp>
      <p:graphicFrame>
        <p:nvGraphicFramePr>
          <p:cNvPr id="6" name="Διάγραμμα 5">
            <a:extLst>
              <a:ext uri="{FF2B5EF4-FFF2-40B4-BE49-F238E27FC236}">
                <a16:creationId xmlns:a16="http://schemas.microsoft.com/office/drawing/2014/main" id="{6D7030AF-7521-4AE3-9CDF-4E6B91A537AB}"/>
              </a:ext>
            </a:extLst>
          </p:cNvPr>
          <p:cNvGraphicFramePr/>
          <p:nvPr>
            <p:extLst/>
          </p:nvPr>
        </p:nvGraphicFramePr>
        <p:xfrm>
          <a:off x="454833" y="1484784"/>
          <a:ext cx="8568952" cy="13211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Ορθογώνιο 6">
            <a:extLst>
              <a:ext uri="{FF2B5EF4-FFF2-40B4-BE49-F238E27FC236}">
                <a16:creationId xmlns:a16="http://schemas.microsoft.com/office/drawing/2014/main" id="{978F1B92-EE67-4828-B704-B4C8AF59FF9D}"/>
              </a:ext>
            </a:extLst>
          </p:cNvPr>
          <p:cNvSpPr/>
          <p:nvPr/>
        </p:nvSpPr>
        <p:spPr>
          <a:xfrm>
            <a:off x="2686516" y="719118"/>
            <a:ext cx="5125844" cy="523220"/>
          </a:xfrm>
          <a:prstGeom prst="rect">
            <a:avLst/>
          </a:prstGeom>
        </p:spPr>
        <p:txBody>
          <a:bodyPr wrap="square">
            <a:spAutoFit/>
          </a:bodyPr>
          <a:lstStyle/>
          <a:p>
            <a:pPr algn="ctr"/>
            <a:r>
              <a:rPr lang="el-GR" sz="2800" dirty="0">
                <a:latin typeface="Times New Roman" panose="02020603050405020304" pitchFamily="18" charset="0"/>
                <a:cs typeface="Times New Roman" panose="02020603050405020304" pitchFamily="18" charset="0"/>
              </a:rPr>
              <a:t>Μεθοδολογία Έρευνας (2/3)</a:t>
            </a:r>
            <a:endParaRPr lang="el-GR" sz="2800" dirty="0"/>
          </a:p>
        </p:txBody>
      </p:sp>
    </p:spTree>
    <p:extLst>
      <p:ext uri="{BB962C8B-B14F-4D97-AF65-F5344CB8AC3E}">
        <p14:creationId xmlns:p14="http://schemas.microsoft.com/office/powerpoint/2010/main" val="224264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A4CF4F3B-FA68-4BB1-94AB-1767C1AD77EF}"/>
                                            </p:graphicEl>
                                          </p:spTgt>
                                        </p:tgtEl>
                                        <p:attrNameLst>
                                          <p:attrName>style.visibility</p:attrName>
                                        </p:attrNameLst>
                                      </p:cBhvr>
                                      <p:to>
                                        <p:strVal val="visible"/>
                                      </p:to>
                                    </p:set>
                                    <p:animEffect transition="in" filter="fade">
                                      <p:cBhvr>
                                        <p:cTn id="7" dur="500"/>
                                        <p:tgtEl>
                                          <p:spTgt spid="6">
                                            <p:graphicEl>
                                              <a:dgm id="{A4CF4F3B-FA68-4BB1-94AB-1767C1AD77E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5B0AC382-3F93-4163-AA5A-CB89F238EF9B}"/>
                                            </p:graphicEl>
                                          </p:spTgt>
                                        </p:tgtEl>
                                        <p:attrNameLst>
                                          <p:attrName>style.visibility</p:attrName>
                                        </p:attrNameLst>
                                      </p:cBhvr>
                                      <p:to>
                                        <p:strVal val="visible"/>
                                      </p:to>
                                    </p:set>
                                    <p:animEffect transition="in" filter="fade">
                                      <p:cBhvr>
                                        <p:cTn id="12" dur="500"/>
                                        <p:tgtEl>
                                          <p:spTgt spid="6">
                                            <p:graphicEl>
                                              <a:dgm id="{5B0AC382-3F93-4163-AA5A-CB89F238EF9B}"/>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164FA220-3E40-4B27-B75E-152AEDF10EB1}"/>
                                            </p:graphicEl>
                                          </p:spTgt>
                                        </p:tgtEl>
                                        <p:attrNameLst>
                                          <p:attrName>style.visibility</p:attrName>
                                        </p:attrNameLst>
                                      </p:cBhvr>
                                      <p:to>
                                        <p:strVal val="visible"/>
                                      </p:to>
                                    </p:set>
                                    <p:animEffect transition="in" filter="fade">
                                      <p:cBhvr>
                                        <p:cTn id="15" dur="500"/>
                                        <p:tgtEl>
                                          <p:spTgt spid="6">
                                            <p:graphicEl>
                                              <a:dgm id="{164FA220-3E40-4B27-B75E-152AEDF10EB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6279DF28-AABA-417B-A1EA-2CB7A4D66644}"/>
                                            </p:graphicEl>
                                          </p:spTgt>
                                        </p:tgtEl>
                                        <p:attrNameLst>
                                          <p:attrName>style.visibility</p:attrName>
                                        </p:attrNameLst>
                                      </p:cBhvr>
                                      <p:to>
                                        <p:strVal val="visible"/>
                                      </p:to>
                                    </p:set>
                                    <p:animEffect transition="in" filter="fade">
                                      <p:cBhvr>
                                        <p:cTn id="20" dur="500"/>
                                        <p:tgtEl>
                                          <p:spTgt spid="6">
                                            <p:graphicEl>
                                              <a:dgm id="{6279DF28-AABA-417B-A1EA-2CB7A4D6664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F18B8758-15DE-4D20-8415-10DC15FCA4D5}"/>
                                            </p:graphicEl>
                                          </p:spTgt>
                                        </p:tgtEl>
                                        <p:attrNameLst>
                                          <p:attrName>style.visibility</p:attrName>
                                        </p:attrNameLst>
                                      </p:cBhvr>
                                      <p:to>
                                        <p:strVal val="visible"/>
                                      </p:to>
                                    </p:set>
                                    <p:animEffect transition="in" filter="fade">
                                      <p:cBhvr>
                                        <p:cTn id="23" dur="500"/>
                                        <p:tgtEl>
                                          <p:spTgt spid="6">
                                            <p:graphicEl>
                                              <a:dgm id="{F18B8758-15DE-4D20-8415-10DC15FCA4D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1E8E2C77-6224-43C1-A11D-3BC31BC66357}"/>
                                            </p:graphicEl>
                                          </p:spTgt>
                                        </p:tgtEl>
                                        <p:attrNameLst>
                                          <p:attrName>style.visibility</p:attrName>
                                        </p:attrNameLst>
                                      </p:cBhvr>
                                      <p:to>
                                        <p:strVal val="visible"/>
                                      </p:to>
                                    </p:set>
                                    <p:animEffect transition="in" filter="fade">
                                      <p:cBhvr>
                                        <p:cTn id="28" dur="500"/>
                                        <p:tgtEl>
                                          <p:spTgt spid="5">
                                            <p:graphicEl>
                                              <a:dgm id="{1E8E2C77-6224-43C1-A11D-3BC31BC66357}"/>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graphicEl>
                                              <a:dgm id="{1CFC3F44-4302-4F2D-96FD-2AA00F6D29BC}"/>
                                            </p:graphicEl>
                                          </p:spTgt>
                                        </p:tgtEl>
                                        <p:attrNameLst>
                                          <p:attrName>style.visibility</p:attrName>
                                        </p:attrNameLst>
                                      </p:cBhvr>
                                      <p:to>
                                        <p:strVal val="visible"/>
                                      </p:to>
                                    </p:set>
                                    <p:animEffect transition="in" filter="fade">
                                      <p:cBhvr>
                                        <p:cTn id="33" dur="500"/>
                                        <p:tgtEl>
                                          <p:spTgt spid="5">
                                            <p:graphicEl>
                                              <a:dgm id="{1CFC3F44-4302-4F2D-96FD-2AA00F6D29BC}"/>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graphicEl>
                                              <a:dgm id="{49E28095-F627-4021-968F-3D7577714874}"/>
                                            </p:graphicEl>
                                          </p:spTgt>
                                        </p:tgtEl>
                                        <p:attrNameLst>
                                          <p:attrName>style.visibility</p:attrName>
                                        </p:attrNameLst>
                                      </p:cBhvr>
                                      <p:to>
                                        <p:strVal val="visible"/>
                                      </p:to>
                                    </p:set>
                                    <p:animEffect transition="in" filter="fade">
                                      <p:cBhvr>
                                        <p:cTn id="36" dur="500"/>
                                        <p:tgtEl>
                                          <p:spTgt spid="5">
                                            <p:graphicEl>
                                              <a:dgm id="{49E28095-F627-4021-968F-3D7577714874}"/>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graphicEl>
                                              <a:dgm id="{51378AC4-A5DA-44DC-A8AB-5085A4F9EAC2}"/>
                                            </p:graphicEl>
                                          </p:spTgt>
                                        </p:tgtEl>
                                        <p:attrNameLst>
                                          <p:attrName>style.visibility</p:attrName>
                                        </p:attrNameLst>
                                      </p:cBhvr>
                                      <p:to>
                                        <p:strVal val="visible"/>
                                      </p:to>
                                    </p:set>
                                    <p:animEffect transition="in" filter="fade">
                                      <p:cBhvr>
                                        <p:cTn id="41" dur="500"/>
                                        <p:tgtEl>
                                          <p:spTgt spid="5">
                                            <p:graphicEl>
                                              <a:dgm id="{51378AC4-A5DA-44DC-A8AB-5085A4F9EAC2}"/>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graphicEl>
                                              <a:dgm id="{D9A0AAB5-83B1-4C8F-B52C-ED9A85DB0DB0}"/>
                                            </p:graphicEl>
                                          </p:spTgt>
                                        </p:tgtEl>
                                        <p:attrNameLst>
                                          <p:attrName>style.visibility</p:attrName>
                                        </p:attrNameLst>
                                      </p:cBhvr>
                                      <p:to>
                                        <p:strVal val="visible"/>
                                      </p:to>
                                    </p:set>
                                    <p:animEffect transition="in" filter="fade">
                                      <p:cBhvr>
                                        <p:cTn id="44" dur="500"/>
                                        <p:tgtEl>
                                          <p:spTgt spid="5">
                                            <p:graphicEl>
                                              <a:dgm id="{D9A0AAB5-83B1-4C8F-B52C-ED9A85DB0DB0}"/>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graphicEl>
                                              <a:dgm id="{A53B82F5-F8A9-4D61-82AA-89E5AD240617}"/>
                                            </p:graphicEl>
                                          </p:spTgt>
                                        </p:tgtEl>
                                        <p:attrNameLst>
                                          <p:attrName>style.visibility</p:attrName>
                                        </p:attrNameLst>
                                      </p:cBhvr>
                                      <p:to>
                                        <p:strVal val="visible"/>
                                      </p:to>
                                    </p:set>
                                    <p:animEffect transition="in" filter="fade">
                                      <p:cBhvr>
                                        <p:cTn id="49" dur="500"/>
                                        <p:tgtEl>
                                          <p:spTgt spid="5">
                                            <p:graphicEl>
                                              <a:dgm id="{A53B82F5-F8A9-4D61-82AA-89E5AD240617}"/>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
                                            <p:graphicEl>
                                              <a:dgm id="{0DDBEAB5-DF19-4971-9D7C-2E0023FA32B3}"/>
                                            </p:graphicEl>
                                          </p:spTgt>
                                        </p:tgtEl>
                                        <p:attrNameLst>
                                          <p:attrName>style.visibility</p:attrName>
                                        </p:attrNameLst>
                                      </p:cBhvr>
                                      <p:to>
                                        <p:strVal val="visible"/>
                                      </p:to>
                                    </p:set>
                                    <p:animEffect transition="in" filter="fade">
                                      <p:cBhvr>
                                        <p:cTn id="52" dur="500"/>
                                        <p:tgtEl>
                                          <p:spTgt spid="5">
                                            <p:graphicEl>
                                              <a:dgm id="{0DDBEAB5-DF19-4971-9D7C-2E0023FA32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6" grpId="0">
        <p:bldSub>
          <a:bldDgm bld="one"/>
        </p:bldSub>
      </p:bldGraphic>
    </p:bldLst>
  </p:timing>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3044</TotalTime>
  <Words>1837</Words>
  <Application>Microsoft Office PowerPoint</Application>
  <PresentationFormat>Προβολή στην οθόνη (4:3)</PresentationFormat>
  <Paragraphs>204</Paragraphs>
  <Slides>44</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44</vt:i4>
      </vt:variant>
    </vt:vector>
  </HeadingPairs>
  <TitlesOfParts>
    <vt:vector size="52" baseType="lpstr">
      <vt:lpstr>Arial</vt:lpstr>
      <vt:lpstr>Book Antiqua</vt:lpstr>
      <vt:lpstr>Calibri</vt:lpstr>
      <vt:lpstr>Calibri Light</vt:lpstr>
      <vt:lpstr>Symbol</vt:lpstr>
      <vt:lpstr>Times New Roman</vt:lpstr>
      <vt:lpstr>Wingdings</vt:lpstr>
      <vt:lpstr>Office Theme</vt:lpstr>
      <vt:lpstr>ΔΗΜΙΟΥΡΓΙΑ ΕΚΠΑΙΔΕΥΤΙΚΟΥ ΥΛΙΚΟΥ ΜΕ ΘΕΜΑ ΤΙΣ ΤΕΧΝΙΚΕΣ ΠΑΡΑΓΩΓΗΣ ΓΡΑΠΤΟΥ ΛΟΓΟΥ ΣΤΗΝ ΕΞ ΑΠΟΣΤΑΣΕΩΣ ΕΚΠΑΙΔΕΥΣΗ</vt:lpstr>
      <vt:lpstr>Πρόλογος</vt:lpstr>
      <vt:lpstr> Σκοπός &amp; Στόχος της Εργασίας</vt:lpstr>
      <vt:lpstr>Συνεισφορά της διπλωματικής</vt:lpstr>
      <vt:lpstr>Ερευνητικά Ερωτήματα</vt:lpstr>
      <vt:lpstr>Δομή της εργασίας</vt:lpstr>
      <vt:lpstr>Θεωρητικό Πλαίσιο </vt:lpstr>
      <vt:lpstr>Παρουσίαση του PowerPoint</vt:lpstr>
      <vt:lpstr>Παρουσίαση του PowerPoint</vt:lpstr>
      <vt:lpstr>Μεθοδολογία Έρευνας (3/3)</vt:lpstr>
      <vt:lpstr>Παρουσίαση του PowerPoint</vt:lpstr>
      <vt:lpstr>Σκοπός Δημιουργίας Εκπαιδευτικού Υλικού (1/4)</vt:lpstr>
      <vt:lpstr>Παρουσίαση του PowerPoint</vt:lpstr>
      <vt:lpstr>Παρουσίαση του PowerPoint</vt:lpstr>
      <vt:lpstr>Περιεχόμενο Εκπαιδευτικού Υλικού (4/4)</vt:lpstr>
      <vt:lpstr>Εκπαιδευτικό υλικό</vt:lpstr>
      <vt:lpstr>Εισαγωγή στο  Εκπαιδευτικό Υλικό </vt:lpstr>
      <vt:lpstr>Εισαγωγικά Στοιχεία Εκπαιδευτικού Υλικού</vt:lpstr>
      <vt:lpstr> Θεωρία Παραγωγής Γραπτού Λόγου</vt:lpstr>
      <vt:lpstr>Ενεργά Εικονίδια Εκπαιδευτικού Υλικού</vt:lpstr>
      <vt:lpstr>Ενεργά Εικονίδια Εκπαιδευτικού Υλικού</vt:lpstr>
      <vt:lpstr>Θεωρία</vt:lpstr>
      <vt:lpstr>Δραστηριότητα για Εξάσκηση</vt:lpstr>
      <vt:lpstr>Θεωρία</vt:lpstr>
      <vt:lpstr>Δραστηριότητα για Εξάσκηση</vt:lpstr>
      <vt:lpstr>Βίντεο Ανακεφαλαίωσης</vt:lpstr>
      <vt:lpstr>Από την Θεωρία στην πράξη</vt:lpstr>
      <vt:lpstr>Υποχρεωτική Δραστηριότητα</vt:lpstr>
      <vt:lpstr>Άσκηση Αυτοαξιολόγησης</vt:lpstr>
      <vt:lpstr>Ευρήματα της Έρευνας (1/4)</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Ως προς το 3ο ερευνητικό ερώτημα</vt:lpstr>
      <vt:lpstr>Συσχέτιση με την ευρύτερη βιβλιογραφία</vt:lpstr>
      <vt:lpstr>Συσχέτιση με την ευρύτερη βιβλιογραφία</vt:lpstr>
      <vt:lpstr>Συσχέτιση με την ευρύτερη βιβλιογραφία</vt:lpstr>
      <vt:lpstr>Προσφορά Διπλωματικής Εργασίας</vt:lpstr>
      <vt:lpstr>Προσωπική Άποψη</vt:lpstr>
      <vt:lpstr>Παρουσίαση του PowerPoint</vt:lpstr>
      <vt:lpstr>Παρουσίαση του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c:creator>
  <cp:lastModifiedBy>Μαντώ Πικάση</cp:lastModifiedBy>
  <cp:revision>1733</cp:revision>
  <dcterms:created xsi:type="dcterms:W3CDTF">2003-10-16T17:37:47Z</dcterms:created>
  <dcterms:modified xsi:type="dcterms:W3CDTF">2018-11-09T19:09:47Z</dcterms:modified>
</cp:coreProperties>
</file>