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4" r:id="rId1"/>
  </p:sldMasterIdLst>
  <p:notesMasterIdLst>
    <p:notesMasterId r:id="rId38"/>
  </p:notesMasterIdLst>
  <p:sldIdLst>
    <p:sldId id="1482" r:id="rId2"/>
    <p:sldId id="2056" r:id="rId3"/>
    <p:sldId id="2013" r:id="rId4"/>
    <p:sldId id="2021" r:id="rId5"/>
    <p:sldId id="2014" r:id="rId6"/>
    <p:sldId id="2026" r:id="rId7"/>
    <p:sldId id="2025" r:id="rId8"/>
    <p:sldId id="2024" r:id="rId9"/>
    <p:sldId id="2016" r:id="rId10"/>
    <p:sldId id="2027" r:id="rId11"/>
    <p:sldId id="2028" r:id="rId12"/>
    <p:sldId id="2030" r:id="rId13"/>
    <p:sldId id="2031" r:id="rId14"/>
    <p:sldId id="2033" r:id="rId15"/>
    <p:sldId id="2034" r:id="rId16"/>
    <p:sldId id="2035" r:id="rId17"/>
    <p:sldId id="2037" r:id="rId18"/>
    <p:sldId id="2038" r:id="rId19"/>
    <p:sldId id="2032" r:id="rId20"/>
    <p:sldId id="2015" r:id="rId21"/>
    <p:sldId id="2039" r:id="rId22"/>
    <p:sldId id="2046" r:id="rId23"/>
    <p:sldId id="2045" r:id="rId24"/>
    <p:sldId id="2017" r:id="rId25"/>
    <p:sldId id="2050" r:id="rId26"/>
    <p:sldId id="2047" r:id="rId27"/>
    <p:sldId id="2051" r:id="rId28"/>
    <p:sldId id="2048" r:id="rId29"/>
    <p:sldId id="2052" r:id="rId30"/>
    <p:sldId id="2042" r:id="rId31"/>
    <p:sldId id="2053" r:id="rId32"/>
    <p:sldId id="2054" r:id="rId33"/>
    <p:sldId id="2057" r:id="rId34"/>
    <p:sldId id="2058" r:id="rId35"/>
    <p:sldId id="2059" r:id="rId36"/>
    <p:sldId id="2019" r:id="rId37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CAF"/>
    <a:srgbClr val="FFA54B"/>
    <a:srgbClr val="FFFFCC"/>
    <a:srgbClr val="931B1B"/>
    <a:srgbClr val="EDBE9B"/>
    <a:srgbClr val="ADDB7B"/>
    <a:srgbClr val="F4F694"/>
    <a:srgbClr val="FFAD5B"/>
    <a:srgbClr val="FF9933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89528" autoAdjust="0"/>
  </p:normalViewPr>
  <p:slideViewPr>
    <p:cSldViewPr>
      <p:cViewPr varScale="1">
        <p:scale>
          <a:sx n="67" d="100"/>
          <a:sy n="67" d="100"/>
        </p:scale>
        <p:origin x="1548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28;&#924;&#931;\&#916;&#921;&#928;&#923;&#937;&#924;&#913;&#932;&#921;&#922;&#919;\&#916;&#953;&#945;&#947;&#961;&#940;&#956;&#956;&#945;&#964;&#945;%20&#941;&#961;&#949;&#965;&#957;&#945;&#96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28;&#924;&#931;\&#916;&#921;&#928;&#923;&#937;&#924;&#913;&#932;&#921;&#922;&#919;\&#916;&#953;&#945;&#947;&#961;&#940;&#956;&#956;&#945;&#964;&#945;%20&#941;&#961;&#949;&#965;&#957;&#945;&#96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928;&#924;&#931;\&#916;&#921;&#928;&#923;&#937;&#924;&#913;&#932;&#921;&#922;&#919;\&#916;&#953;&#945;&#947;&#961;&#940;&#956;&#956;&#945;&#964;&#945;%20&#941;&#961;&#949;&#965;&#957;&#945;&#96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 dirty="0"/>
              <a:t>Επάρκεια</a:t>
            </a:r>
            <a:r>
              <a:rPr lang="el-GR" sz="2000" b="1" baseline="0" dirty="0"/>
              <a:t> (Μέσοι όροι αξιολόγησης)</a:t>
            </a:r>
            <a:endParaRPr lang="el-GR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3.210499038768487E-2"/>
          <c:y val="7.9418635170603671E-2"/>
          <c:w val="0.96789498742147906"/>
          <c:h val="0.68258909303003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Φύλλο1!$A$2:$A$15</c:f>
              <c:strCache>
                <c:ptCount val="14"/>
                <c:pt idx="0">
                  <c:v>Κάλυψη στόχων</c:v>
                </c:pt>
                <c:pt idx="1">
                  <c:v>Αυθεντικές καταστάσεις</c:v>
                </c:pt>
                <c:pt idx="2">
                  <c:v>Κριτική σκέψη</c:v>
                </c:pt>
                <c:pt idx="3">
                  <c:v>Προσαρμογή σε ανάγκες</c:v>
                </c:pt>
                <c:pt idx="4">
                  <c:v>Επικοινωνία-συνεργασία</c:v>
                </c:pt>
                <c:pt idx="5">
                  <c:v>Λήψη αποφάσεων</c:v>
                </c:pt>
                <c:pt idx="6">
                  <c:v>Ευελιξία</c:v>
                </c:pt>
                <c:pt idx="7">
                  <c:v>Διαθεματικότητα</c:v>
                </c:pt>
                <c:pt idx="8">
                  <c:v>Επιβράβευση μαθητή</c:v>
                </c:pt>
                <c:pt idx="9">
                  <c:v>Αλληλεπίδραση με δάσκαλο</c:v>
                </c:pt>
                <c:pt idx="10">
                  <c:v>Σύγχρονο περιεχόμενο</c:v>
                </c:pt>
                <c:pt idx="11">
                  <c:v>Διαφορετικά στιλ μάθησης</c:v>
                </c:pt>
                <c:pt idx="12">
                  <c:v>Επίλυση προβλημάτων</c:v>
                </c:pt>
                <c:pt idx="13">
                  <c:v>Ανάλυση επίδοσης</c:v>
                </c:pt>
              </c:strCache>
            </c:strRef>
          </c:cat>
          <c:val>
            <c:numRef>
              <c:f>Φύλλο1!$G$2:$G$15</c:f>
              <c:numCache>
                <c:formatCode>General</c:formatCode>
                <c:ptCount val="14"/>
                <c:pt idx="0">
                  <c:v>9.8000000000000007</c:v>
                </c:pt>
                <c:pt idx="1">
                  <c:v>9.6</c:v>
                </c:pt>
                <c:pt idx="2">
                  <c:v>8.1999999999999993</c:v>
                </c:pt>
                <c:pt idx="3">
                  <c:v>9.1999999999999993</c:v>
                </c:pt>
                <c:pt idx="4">
                  <c:v>8.4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8.8000000000000007</c:v>
                </c:pt>
                <c:pt idx="8">
                  <c:v>9.6</c:v>
                </c:pt>
                <c:pt idx="9">
                  <c:v>9</c:v>
                </c:pt>
                <c:pt idx="10">
                  <c:v>9.6</c:v>
                </c:pt>
                <c:pt idx="11">
                  <c:v>9.6</c:v>
                </c:pt>
                <c:pt idx="12">
                  <c:v>9</c:v>
                </c:pt>
                <c:pt idx="13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0-48E4-9540-E7DEEDE8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853088"/>
        <c:axId val="989854720"/>
      </c:barChart>
      <c:catAx>
        <c:axId val="9898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54720"/>
        <c:crosses val="autoZero"/>
        <c:auto val="1"/>
        <c:lblAlgn val="ctr"/>
        <c:lblOffset val="100"/>
        <c:noMultiLvlLbl val="0"/>
      </c:catAx>
      <c:valAx>
        <c:axId val="989854720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5308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bg2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/>
              <a:t>Ευχρηστία (Μέσοι όροι αξιολόγησης)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5108606736657917"/>
          <c:y val="8.7644728002079272E-2"/>
          <c:w val="0.81477646544181992"/>
          <c:h val="0.566587600592397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Φύλλο1!$A$20:$A$26</c:f>
              <c:strCache>
                <c:ptCount val="7"/>
                <c:pt idx="0">
                  <c:v>Έλεγχος ροής πληροφοριών</c:v>
                </c:pt>
                <c:pt idx="1">
                  <c:v>Διεπαφή χρήστη-υλικού</c:v>
                </c:pt>
                <c:pt idx="2">
                  <c:v>Αυτενέργεια-Αυτονομία</c:v>
                </c:pt>
                <c:pt idx="3">
                  <c:v>Περαιτέρω διερεύνηση</c:v>
                </c:pt>
                <c:pt idx="4">
                  <c:v>Εύκολος-γρήγορος χειρισμός</c:v>
                </c:pt>
                <c:pt idx="5">
                  <c:v>Παροχή βοήθειας</c:v>
                </c:pt>
                <c:pt idx="6">
                  <c:v>Εφαρμογή στο σχολείο</c:v>
                </c:pt>
              </c:strCache>
            </c:strRef>
          </c:cat>
          <c:val>
            <c:numRef>
              <c:f>Φύλλο1!$G$20:$G$26</c:f>
              <c:numCache>
                <c:formatCode>General</c:formatCode>
                <c:ptCount val="7"/>
                <c:pt idx="0">
                  <c:v>9.8000000000000007</c:v>
                </c:pt>
                <c:pt idx="1">
                  <c:v>8.6</c:v>
                </c:pt>
                <c:pt idx="2">
                  <c:v>9</c:v>
                </c:pt>
                <c:pt idx="3">
                  <c:v>8.8000000000000007</c:v>
                </c:pt>
                <c:pt idx="4">
                  <c:v>9.8000000000000007</c:v>
                </c:pt>
                <c:pt idx="5">
                  <c:v>9.1999999999999993</c:v>
                </c:pt>
                <c:pt idx="6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1-4C47-9E1A-50CFF293B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854176"/>
        <c:axId val="989847648"/>
      </c:barChart>
      <c:catAx>
        <c:axId val="98985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47648"/>
        <c:crosses val="autoZero"/>
        <c:auto val="1"/>
        <c:lblAlgn val="ctr"/>
        <c:lblOffset val="100"/>
        <c:noMultiLvlLbl val="0"/>
      </c:catAx>
      <c:valAx>
        <c:axId val="989847648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5417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/>
              <a:t>Δομή-Παρουσίαση</a:t>
            </a:r>
            <a:r>
              <a:rPr lang="el-GR" sz="2000" b="1" baseline="0"/>
              <a:t> (Μέσοι όροι αξιολόγησης) </a:t>
            </a:r>
            <a:endParaRPr lang="el-GR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6645997375328084"/>
          <c:y val="0.10190230387868184"/>
          <c:w val="0.83354002624671919"/>
          <c:h val="0.471500145815106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Φύλλο1!$A$35:$A$43</c:f>
              <c:strCache>
                <c:ptCount val="9"/>
                <c:pt idx="0">
                  <c:v>Προσέλκυση ενδιαφέροντος</c:v>
                </c:pt>
                <c:pt idx="1">
                  <c:v>Εμφάνιση-αισθητική</c:v>
                </c:pt>
                <c:pt idx="2">
                  <c:v>Κατανοητό-εύληπτο περιεχόμενο</c:v>
                </c:pt>
                <c:pt idx="3">
                  <c:v>Μαθησιακό επίπεδο-ηλικία</c:v>
                </c:pt>
                <c:pt idx="4">
                  <c:v>Θετική διάθεση-συνέχιση χρήσης</c:v>
                </c:pt>
                <c:pt idx="5">
                  <c:v>Σχέση με βιώματα παιδιών</c:v>
                </c:pt>
                <c:pt idx="6">
                  <c:v>Οργάνωση-Αλληλουχία περιεχομένου</c:v>
                </c:pt>
                <c:pt idx="7">
                  <c:v>Ορθογραφία-Γραμματική-Συντακτικό</c:v>
                </c:pt>
                <c:pt idx="8">
                  <c:v>Ευανάγνωστα κείμενα</c:v>
                </c:pt>
              </c:strCache>
            </c:strRef>
          </c:cat>
          <c:val>
            <c:numRef>
              <c:f>Φύλλο1!$G$35:$G$43</c:f>
              <c:numCache>
                <c:formatCode>General</c:formatCode>
                <c:ptCount val="9"/>
                <c:pt idx="0">
                  <c:v>9.8000000000000007</c:v>
                </c:pt>
                <c:pt idx="1">
                  <c:v>9.6</c:v>
                </c:pt>
                <c:pt idx="2">
                  <c:v>9.6</c:v>
                </c:pt>
                <c:pt idx="3">
                  <c:v>9.1999999999999993</c:v>
                </c:pt>
                <c:pt idx="4">
                  <c:v>9.1999999999999993</c:v>
                </c:pt>
                <c:pt idx="5">
                  <c:v>9.8000000000000007</c:v>
                </c:pt>
                <c:pt idx="6">
                  <c:v>9.6</c:v>
                </c:pt>
                <c:pt idx="7">
                  <c:v>10</c:v>
                </c:pt>
                <c:pt idx="8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C-46A8-B957-45695783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9848192"/>
        <c:axId val="989850912"/>
      </c:barChart>
      <c:catAx>
        <c:axId val="9898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50912"/>
        <c:crosses val="autoZero"/>
        <c:auto val="1"/>
        <c:lblAlgn val="ctr"/>
        <c:lblOffset val="100"/>
        <c:noMultiLvlLbl val="0"/>
      </c:catAx>
      <c:valAx>
        <c:axId val="989850912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8984819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bg1">
          <a:lumMod val="85000"/>
        </a:schemeClr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Πεντάγωνο 8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7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3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0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Χαράλαμπος Μουζάκης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Ορθογώνιο 9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Πεντάγωνο 10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4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1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5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9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8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78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4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hamilo.datacenter.uoc.gr/metchamilo/courses/KYKLOFORIAKHAGWGH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FjdG3c4BFzdrRhucCS3T_zitEn1LwIx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5598" y="1339985"/>
            <a:ext cx="7821181" cy="204243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Δημιουργία διαδραστικού εκπαιδευτικού υλικού με τη μέθοδο της ΕξΑΕ στο μάθημα της Κυκλοφοριακής Αγωγής για τις Ε' και Στ' τάξεις του Δημοτικού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555132" y="265654"/>
            <a:ext cx="8469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600" dirty="0">
              <a:latin typeface="Book Antiqua" panose="02040602050305030304" pitchFamily="18" charset="0"/>
            </a:endParaRPr>
          </a:p>
          <a:p>
            <a:pPr algn="ctr"/>
            <a:r>
              <a:rPr lang="el-GR" sz="16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600" dirty="0" err="1">
                <a:latin typeface="Book Antiqua" panose="02040602050305030304" pitchFamily="18" charset="0"/>
              </a:rPr>
              <a:t>Learning</a:t>
            </a:r>
            <a:r>
              <a:rPr lang="el-GR" sz="1600" dirty="0">
                <a:latin typeface="Book Antiqua" panose="02040602050305030304" pitchFamily="18" charset="0"/>
              </a:rPr>
              <a:t>)»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2018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4839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/>
              <a:t>Ευαγγελία Μαμαλάκη</a:t>
            </a:r>
            <a:endParaRPr lang="el-GR" sz="32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11661"/>
              </p:ext>
            </p:extLst>
          </p:nvPr>
        </p:nvGraphicFramePr>
        <p:xfrm>
          <a:off x="1789760" y="5015409"/>
          <a:ext cx="62144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4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Ιωάννης </a:t>
                      </a:r>
                      <a:r>
                        <a:rPr lang="el-GR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Γκιόσος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Μαρία </a:t>
                      </a:r>
                      <a:r>
                        <a:rPr lang="el-GR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Κουτσούμπα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Ηλίας</a:t>
                      </a:r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Μαυροειδής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128" y="692696"/>
            <a:ext cx="7848872" cy="50405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6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Παραγόμενο εκπαιδευτικό </a:t>
            </a:r>
            <a:r>
              <a:rPr lang="el-GR" sz="3600" b="1" dirty="0" smtClean="0">
                <a:solidFill>
                  <a:srgbClr val="002060"/>
                </a:solidFill>
              </a:rPr>
              <a:t>υλικό (2/3)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412776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Οι </a:t>
            </a:r>
            <a:r>
              <a:rPr lang="el-GR" sz="2800" b="1" dirty="0"/>
              <a:t>δραστηριότητες</a:t>
            </a:r>
            <a:r>
              <a:rPr lang="el-GR" sz="2800" dirty="0"/>
              <a:t> </a:t>
            </a:r>
            <a:r>
              <a:rPr lang="el-GR" sz="2800" dirty="0" smtClean="0"/>
              <a:t>πραγματοποιούνται </a:t>
            </a:r>
            <a:r>
              <a:rPr lang="el-GR" sz="2800" dirty="0"/>
              <a:t>από </a:t>
            </a:r>
            <a:r>
              <a:rPr lang="el-GR" sz="2800" dirty="0" smtClean="0"/>
              <a:t>κάθε </a:t>
            </a:r>
            <a:r>
              <a:rPr lang="el-GR" sz="2800" dirty="0"/>
              <a:t>μαθητή </a:t>
            </a:r>
            <a:r>
              <a:rPr lang="el-GR" sz="2800" dirty="0" smtClean="0"/>
              <a:t>είτε στη </a:t>
            </a:r>
            <a:r>
              <a:rPr lang="el-GR" sz="2800" b="1" dirty="0"/>
              <a:t>σχολική τάξη </a:t>
            </a:r>
            <a:r>
              <a:rPr lang="el-GR" sz="2800" dirty="0"/>
              <a:t>είτε </a:t>
            </a:r>
            <a:r>
              <a:rPr lang="el-GR" sz="2800" b="1" dirty="0"/>
              <a:t>εξ αποστάσεως </a:t>
            </a:r>
            <a:r>
              <a:rPr lang="el-GR" sz="2800" dirty="0" smtClean="0"/>
              <a:t>απ’ το σπίτι </a:t>
            </a:r>
            <a:r>
              <a:rPr lang="el-GR" sz="2800" dirty="0"/>
              <a:t>μέσω Η/Υ. Κ</a:t>
            </a:r>
            <a:r>
              <a:rPr lang="el-GR" sz="2800" dirty="0" smtClean="0"/>
              <a:t>ρίνεται </a:t>
            </a:r>
            <a:r>
              <a:rPr lang="el-GR" sz="2800" dirty="0"/>
              <a:t>σκόπιμο το υλικό να συνδυάζεται με </a:t>
            </a:r>
            <a:r>
              <a:rPr lang="el-GR" sz="2800" b="1" dirty="0"/>
              <a:t>συζήτηση</a:t>
            </a:r>
            <a:r>
              <a:rPr lang="el-GR" sz="2800" dirty="0"/>
              <a:t> στην τάξη, ώστε οι μαθητές να εκφράζουν σκέψεις και συμπεράσματα. </a:t>
            </a:r>
            <a:endParaRPr lang="el-G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Οι </a:t>
            </a:r>
            <a:r>
              <a:rPr lang="el-GR" sz="2800" dirty="0"/>
              <a:t>μαθητές με </a:t>
            </a:r>
            <a:r>
              <a:rPr lang="el-GR" sz="2800" dirty="0" smtClean="0"/>
              <a:t>καθοδήγηση κάνουν &amp; στέλνουν </a:t>
            </a:r>
            <a:r>
              <a:rPr lang="el-GR" sz="2800" dirty="0"/>
              <a:t>στην </a:t>
            </a:r>
            <a:r>
              <a:rPr lang="el-GR" sz="2800" dirty="0" smtClean="0"/>
              <a:t>εκπ/</a:t>
            </a:r>
            <a:r>
              <a:rPr lang="el-GR" sz="2800" dirty="0" err="1" smtClean="0"/>
              <a:t>κή</a:t>
            </a:r>
            <a:r>
              <a:rPr lang="el-GR" sz="2800" dirty="0" smtClean="0"/>
              <a:t> </a:t>
            </a:r>
            <a:r>
              <a:rPr lang="el-GR" sz="2800" dirty="0"/>
              <a:t>πλατφόρμα τις </a:t>
            </a:r>
            <a:r>
              <a:rPr lang="el-GR" sz="2800" b="1" dirty="0"/>
              <a:t>ατομικές </a:t>
            </a:r>
            <a:r>
              <a:rPr lang="el-GR" sz="2800" b="1" dirty="0" smtClean="0"/>
              <a:t>εργασίες</a:t>
            </a:r>
            <a:r>
              <a:rPr lang="el-GR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Οι </a:t>
            </a:r>
            <a:r>
              <a:rPr lang="el-GR" sz="2800" b="1" dirty="0"/>
              <a:t>ομαδικές εργασίες </a:t>
            </a:r>
            <a:r>
              <a:rPr lang="el-GR" sz="2800" dirty="0"/>
              <a:t>καλό είναι να ολοκληρώνονται </a:t>
            </a:r>
            <a:r>
              <a:rPr lang="el-GR" sz="2800" dirty="0" smtClean="0"/>
              <a:t>εντός σχολείου, </a:t>
            </a:r>
            <a:r>
              <a:rPr lang="el-GR" sz="2800" dirty="0"/>
              <a:t>ώστε να υπάρχει άμεση εποπτεία και συμβουλευτική κατά τη διάρκεια της συνεργασίας των ομάδων</a:t>
            </a:r>
            <a:r>
              <a:rPr lang="el-G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1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128" y="692696"/>
            <a:ext cx="7848872" cy="50405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6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Παραγόμενο εκπαιδευτικό </a:t>
            </a:r>
            <a:r>
              <a:rPr lang="el-GR" sz="3600" b="1" dirty="0" smtClean="0">
                <a:solidFill>
                  <a:srgbClr val="002060"/>
                </a:solidFill>
              </a:rPr>
              <a:t>υλικό (3/3)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224211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Πέντε </a:t>
            </a:r>
            <a:r>
              <a:rPr lang="el-GR" sz="2800" b="1" dirty="0"/>
              <a:t>διδακτικές ενότητες: </a:t>
            </a:r>
          </a:p>
          <a:p>
            <a:r>
              <a:rPr lang="el-GR" sz="2800" b="1" dirty="0" smtClean="0"/>
              <a:t>1. </a:t>
            </a:r>
            <a:r>
              <a:rPr lang="el-GR" sz="2800" dirty="0" smtClean="0"/>
              <a:t>Κ.Ο.Κ</a:t>
            </a:r>
            <a:r>
              <a:rPr lang="el-GR" sz="2800" dirty="0"/>
              <a:t>. &amp; Προσανατολισμός-Εύρεση προορισμού</a:t>
            </a:r>
            <a:r>
              <a:rPr lang="el-GR" sz="2800" dirty="0" smtClean="0"/>
              <a:t>,</a:t>
            </a:r>
          </a:p>
          <a:p>
            <a:r>
              <a:rPr lang="el-GR" sz="2800" b="1" dirty="0" smtClean="0"/>
              <a:t>2</a:t>
            </a:r>
            <a:r>
              <a:rPr lang="el-GR" sz="2800" b="1" dirty="0"/>
              <a:t>.</a:t>
            </a:r>
            <a:r>
              <a:rPr lang="el-GR" sz="2800" dirty="0"/>
              <a:t> Σήματα-Σηματοδότες-Τροχονόμοι, </a:t>
            </a:r>
            <a:endParaRPr lang="el-GR" sz="2800" dirty="0" smtClean="0"/>
          </a:p>
          <a:p>
            <a:r>
              <a:rPr lang="el-GR" sz="2800" b="1" dirty="0" smtClean="0"/>
              <a:t>3</a:t>
            </a:r>
            <a:r>
              <a:rPr lang="el-GR" sz="2800" b="1" dirty="0"/>
              <a:t>.</a:t>
            </a:r>
            <a:r>
              <a:rPr lang="el-GR" sz="2800" dirty="0"/>
              <a:t> Κυκλοφορώ ως πεζός με ασφάλεια, </a:t>
            </a:r>
            <a:endParaRPr lang="el-GR" sz="2800" dirty="0" smtClean="0"/>
          </a:p>
          <a:p>
            <a:r>
              <a:rPr lang="el-GR" sz="2800" b="1" dirty="0" smtClean="0"/>
              <a:t>4</a:t>
            </a:r>
            <a:r>
              <a:rPr lang="el-GR" sz="2800" b="1" dirty="0"/>
              <a:t>. </a:t>
            </a:r>
            <a:r>
              <a:rPr lang="el-GR" sz="2800" dirty="0"/>
              <a:t>Κυκλοφορώ ως ποδηλάτης με ασφάλεια, </a:t>
            </a:r>
            <a:endParaRPr lang="el-GR" sz="2800" dirty="0" smtClean="0"/>
          </a:p>
          <a:p>
            <a:r>
              <a:rPr lang="el-GR" sz="2800" b="1" dirty="0" smtClean="0"/>
              <a:t>5</a:t>
            </a:r>
            <a:r>
              <a:rPr lang="el-GR" sz="2800" b="1" dirty="0"/>
              <a:t>.</a:t>
            </a:r>
            <a:r>
              <a:rPr lang="el-GR" sz="2800" dirty="0"/>
              <a:t> Κυκλοφορώ ως επιβάτης στο αυτοκίνητο και στα άλλα μέσα μεταφοράς</a:t>
            </a:r>
            <a:r>
              <a:rPr lang="el-GR" sz="2800" dirty="0" smtClean="0"/>
              <a:t>.</a:t>
            </a:r>
            <a:r>
              <a:rPr lang="el-GR" sz="2800" dirty="0"/>
              <a:t> </a:t>
            </a:r>
            <a:endParaRPr lang="el-G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</a:t>
            </a:r>
            <a:r>
              <a:rPr lang="el-GR" sz="2800" dirty="0" smtClean="0"/>
              <a:t>ι </a:t>
            </a:r>
            <a:r>
              <a:rPr lang="el-GR" sz="2800" dirty="0"/>
              <a:t>ενότητες </a:t>
            </a:r>
            <a:r>
              <a:rPr lang="el-GR" sz="2800" dirty="0" smtClean="0"/>
              <a:t>είναι </a:t>
            </a:r>
            <a:r>
              <a:rPr lang="el-GR" sz="2800" dirty="0"/>
              <a:t>χωρισμένες σε διαφάνειες που ακολουθούν </a:t>
            </a:r>
            <a:r>
              <a:rPr lang="el-GR" sz="2800" b="1" dirty="0" smtClean="0"/>
              <a:t>συγκεκριμένη αλληλουχία.</a:t>
            </a:r>
            <a:endParaRPr lang="en-US" sz="2800" b="1" dirty="0" smtClean="0"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hlinkClick r:id="rId2"/>
              </a:rPr>
              <a:t>Chamilo</a:t>
            </a:r>
            <a:r>
              <a:rPr lang="el-GR" sz="2800" dirty="0" smtClean="0"/>
              <a:t>: κάθε μαθητής φτιάχνει λογαριασμό, συνδέεται, μελετά, ανεβάζει εργασίες και παρακολουθεί πορεία επίτευξης αποτελεσμάτων.</a:t>
            </a:r>
          </a:p>
        </p:txBody>
      </p:sp>
    </p:spTree>
    <p:extLst>
      <p:ext uri="{BB962C8B-B14F-4D97-AF65-F5344CB8AC3E}">
        <p14:creationId xmlns:p14="http://schemas.microsoft.com/office/powerpoint/2010/main" val="27184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Δομή </a:t>
            </a:r>
            <a:r>
              <a:rPr lang="el-GR" sz="3600" b="1" dirty="0">
                <a:solidFill>
                  <a:srgbClr val="002060"/>
                </a:solidFill>
              </a:rPr>
              <a:t>της </a:t>
            </a:r>
            <a:r>
              <a:rPr lang="el-GR" sz="3600" b="1" dirty="0" smtClean="0">
                <a:solidFill>
                  <a:srgbClr val="002060"/>
                </a:solidFill>
              </a:rPr>
              <a:t>παρουσίασης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259632" y="1164134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Σκοπός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Συνεισφορά-Αναγκαιότητα της εργασίας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Ερευνητικά ερωτήματα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Εννοιολογικοί ορισμοί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Θεωρητικό πλαίσιο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Παραγόμενο εκπαιδευτικό υλικό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Μεθοδολογία δημιουργίας του υλικού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Μεθοδολογία έρευνας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Αποτελέσματα-Κύρια ευρήματα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Συμπεράσματα-Προτάσεις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Δυνατά σημεία του υλικού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Περιορισμοί-Μελλοντικές έρευνες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376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7</a:t>
            </a:r>
            <a:r>
              <a:rPr lang="el-GR" sz="3600" b="1" dirty="0" smtClean="0">
                <a:solidFill>
                  <a:srgbClr val="002060"/>
                </a:solidFill>
              </a:rPr>
              <a:t>. Μεθοδολογία δημιουργίας του υλικού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340768"/>
            <a:ext cx="8604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Εργαλεία ανάπτυξης υλικού:</a:t>
            </a:r>
            <a:r>
              <a:rPr lang="el-GR" sz="2800" dirty="0" smtClean="0"/>
              <a:t> </a:t>
            </a:r>
            <a:r>
              <a:rPr lang="en-US" sz="2800" dirty="0" smtClean="0"/>
              <a:t>H5P, Chamilo, Google Drive, </a:t>
            </a:r>
            <a:r>
              <a:rPr lang="en-US" sz="2800" dirty="0" err="1" smtClean="0"/>
              <a:t>Padlet</a:t>
            </a:r>
            <a:r>
              <a:rPr lang="en-US" sz="2800" dirty="0" smtClean="0"/>
              <a:t>, YouTube, </a:t>
            </a:r>
            <a:r>
              <a:rPr lang="el-GR" sz="2800" dirty="0" smtClean="0"/>
              <a:t>Εργαλεία επεξεργασίας εικόνων (Ζωγραφική, αποκόμματα, </a:t>
            </a:r>
            <a:r>
              <a:rPr lang="en-US" sz="2800" dirty="0"/>
              <a:t>B</a:t>
            </a:r>
            <a:r>
              <a:rPr lang="en-US" sz="2800" dirty="0" smtClean="0"/>
              <a:t>onanza), Microsoft Office, </a:t>
            </a:r>
            <a:r>
              <a:rPr lang="en-US" sz="2800" dirty="0" err="1" smtClean="0"/>
              <a:t>Pixton</a:t>
            </a:r>
            <a:r>
              <a:rPr lang="el-GR" sz="2800" dirty="0" smtClean="0"/>
              <a:t>,</a:t>
            </a:r>
            <a:r>
              <a:rPr lang="en-US" sz="2800" dirty="0" smtClean="0"/>
              <a:t> Screencast-O-</a:t>
            </a:r>
            <a:r>
              <a:rPr lang="en-US" sz="2800" dirty="0" err="1" smtClean="0"/>
              <a:t>Matic</a:t>
            </a:r>
            <a:r>
              <a:rPr lang="en-US" sz="2800" dirty="0" smtClean="0"/>
              <a:t>, Windows Movie Maker, Free MP3 Cutter</a:t>
            </a:r>
            <a:endParaRPr lang="el-G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Διαδικασία ανάπτυξης:</a:t>
            </a:r>
            <a:r>
              <a:rPr lang="el-GR" sz="2800" dirty="0" smtClean="0"/>
              <a:t> μελέτη βιβλιογραφίας, συγκέντρωση πηγών Κ.Α., οργάνωση ενοτήτων, στόχοι, προσθήκη εικονιδίων-εργαλείων βοήθειας</a:t>
            </a:r>
            <a:r>
              <a:rPr lang="el-GR" sz="2800" dirty="0"/>
              <a:t>, σενάριο-κόμικ, διαδραστικές </a:t>
            </a:r>
            <a:r>
              <a:rPr lang="el-GR" sz="2800" dirty="0" smtClean="0"/>
              <a:t>ερωτήσεις αυτοαξιολόγησης, υπερσύνδεσμοι, ομαδικές &amp; ατομικές εργασίες, περίληψη ενοτήτων σε βίντεο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8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Μεθοδολογία </a:t>
            </a:r>
            <a:r>
              <a:rPr lang="el-GR" sz="3600" b="1" dirty="0" smtClean="0">
                <a:solidFill>
                  <a:srgbClr val="002060"/>
                </a:solidFill>
              </a:rPr>
              <a:t>έρευνας (</a:t>
            </a:r>
            <a:r>
              <a:rPr lang="el-GR" sz="3600" b="1" dirty="0">
                <a:solidFill>
                  <a:srgbClr val="002060"/>
                </a:solidFill>
              </a:rPr>
              <a:t>1</a:t>
            </a:r>
            <a:r>
              <a:rPr lang="el-GR" sz="3600" b="1" dirty="0" smtClean="0">
                <a:solidFill>
                  <a:srgbClr val="002060"/>
                </a:solidFill>
              </a:rPr>
              <a:t>/2)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75048" y="134076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Δείγμα: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Εκπαιδευτικοί Α/</a:t>
            </a:r>
            <a:r>
              <a:rPr lang="el-GR" sz="2800" dirty="0" err="1" smtClean="0"/>
              <a:t>βάθμιας</a:t>
            </a:r>
            <a:r>
              <a:rPr lang="el-GR" sz="2800" dirty="0" smtClean="0"/>
              <a:t>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</a:t>
            </a:r>
            <a:r>
              <a:rPr lang="el-GR" sz="2800" dirty="0" err="1" smtClean="0"/>
              <a:t>σης</a:t>
            </a:r>
            <a:r>
              <a:rPr lang="el-GR" sz="2800" dirty="0" smtClean="0"/>
              <a:t> με: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 smtClean="0"/>
              <a:t>εμπειρία/ χρόνια προϋπηρεσίας </a:t>
            </a:r>
            <a:r>
              <a:rPr lang="el-GR" sz="2800" dirty="0"/>
              <a:t>στα δημοτικά </a:t>
            </a:r>
            <a:r>
              <a:rPr lang="el-GR" sz="2800" dirty="0" smtClean="0"/>
              <a:t>σχολεία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 smtClean="0"/>
              <a:t>καλό </a:t>
            </a:r>
            <a:r>
              <a:rPr lang="el-GR" sz="2800" dirty="0"/>
              <a:t>επίπεδο γνώσης της χρήσης και αξιοποίησης των Η/Υ κατά τη </a:t>
            </a:r>
            <a:r>
              <a:rPr lang="el-GR" sz="2800" dirty="0" smtClean="0"/>
              <a:t>διδασκαλία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/>
              <a:t>Ε</a:t>
            </a:r>
            <a:r>
              <a:rPr lang="el-GR" sz="2800" dirty="0" smtClean="0"/>
              <a:t>ίχαν </a:t>
            </a:r>
            <a:r>
              <a:rPr lang="el-GR" sz="2800" dirty="0"/>
              <a:t>αναγνωρίσει την αναγκαιότητα εφαρμογής προγραμμάτων Κυκλοφοριακής Αγωγής </a:t>
            </a:r>
            <a:r>
              <a:rPr lang="el-GR" sz="2800" dirty="0" smtClean="0"/>
              <a:t>για </a:t>
            </a:r>
            <a:r>
              <a:rPr lang="el-GR" sz="2800" dirty="0"/>
              <a:t>πρόληψη </a:t>
            </a:r>
            <a:r>
              <a:rPr lang="el-GR" sz="2800" dirty="0" smtClean="0"/>
              <a:t>των ατυχημάτων. </a:t>
            </a:r>
            <a:r>
              <a:rPr lang="el-GR" sz="2800" dirty="0"/>
              <a:t>Επομένως, προθυμοποιήθηκαν αμέσως να μελετήσουν </a:t>
            </a:r>
            <a:r>
              <a:rPr lang="el-GR" sz="2800" dirty="0" smtClean="0"/>
              <a:t>το </a:t>
            </a:r>
            <a:r>
              <a:rPr lang="el-GR" sz="2800" dirty="0"/>
              <a:t>υλικό και να καταθέτουν τη γνώμη τους σχετικά με τα ερευνητικά </a:t>
            </a:r>
            <a:r>
              <a:rPr lang="el-GR" sz="2800" dirty="0" smtClean="0"/>
              <a:t>ερωτήματα.</a:t>
            </a:r>
          </a:p>
        </p:txBody>
      </p:sp>
    </p:spTree>
    <p:extLst>
      <p:ext uri="{BB962C8B-B14F-4D97-AF65-F5344CB8AC3E}">
        <p14:creationId xmlns:p14="http://schemas.microsoft.com/office/powerpoint/2010/main" val="11329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3163"/>
              </p:ext>
            </p:extLst>
          </p:nvPr>
        </p:nvGraphicFramePr>
        <p:xfrm>
          <a:off x="18801" y="16619"/>
          <a:ext cx="9125198" cy="6841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526"/>
                <a:gridCol w="1004014"/>
                <a:gridCol w="892683"/>
                <a:gridCol w="1712964"/>
                <a:gridCol w="1551742"/>
                <a:gridCol w="1625634"/>
                <a:gridCol w="1625635"/>
              </a:tblGrid>
              <a:tr h="1817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Φύλο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Ηλικία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Προϋπηρεσία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Επίπεδο γνώσης Η/Υ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ΠΜΣ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e-learning)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Νομός υπηρέτησης 2017-2018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Κ.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γυναίκα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25 χρόνια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Άριστο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ΝΑΙ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Χανίων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Μ.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γυναίκα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34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12 χρόνια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Άριστο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ΟΧΙ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Ρεθύμνου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Π.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γυναίκα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31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9 χρόνια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Άριστο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ΟΧΙ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Ηρακλείου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Σ.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γυναίκα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34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12 χρόνια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Άριστο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ΝΑΙ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Ηρακλείου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4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Χ.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γυναίκα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40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15 χρόνια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Άριστο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>
                          <a:effectLst/>
                        </a:rPr>
                        <a:t>ΝΑΙ</a:t>
                      </a:r>
                      <a:endParaRPr lang="el-G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2000" dirty="0">
                          <a:effectLst/>
                        </a:rPr>
                        <a:t>Ηρακλείου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8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Μεθοδολογία </a:t>
            </a:r>
            <a:r>
              <a:rPr lang="el-GR" sz="3600" b="1" dirty="0" smtClean="0">
                <a:solidFill>
                  <a:srgbClr val="002060"/>
                </a:solidFill>
              </a:rPr>
              <a:t>έρευνας (2/2)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39552" y="1427257"/>
            <a:ext cx="86044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Εργαλείο συλλογής δεδομένων</a:t>
            </a:r>
            <a:r>
              <a:rPr lang="el-GR" sz="2800" dirty="0" smtClean="0"/>
              <a:t>: </a:t>
            </a:r>
            <a:r>
              <a:rPr lang="el-GR" sz="2800" b="1" dirty="0" smtClean="0"/>
              <a:t>Συνέντευξη</a:t>
            </a:r>
          </a:p>
          <a:p>
            <a:endParaRPr lang="el-GR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hlinkClick r:id="rId2"/>
              </a:rPr>
              <a:t>Θεματικός </a:t>
            </a:r>
            <a:r>
              <a:rPr lang="el-GR" sz="2800" b="1" dirty="0">
                <a:hlinkClick r:id="rId2"/>
              </a:rPr>
              <a:t>οδηγός</a:t>
            </a:r>
            <a:r>
              <a:rPr lang="el-GR" sz="2800" dirty="0" smtClean="0"/>
              <a:t>:</a:t>
            </a:r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Ανάλυση:</a:t>
            </a:r>
            <a:r>
              <a:rPr lang="el-GR" sz="3200" b="1" dirty="0" smtClean="0"/>
              <a:t> </a:t>
            </a:r>
            <a:endParaRPr lang="el-GR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049577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</a:t>
            </a:r>
            <a:r>
              <a:rPr lang="el-GR" dirty="0" smtClean="0"/>
              <a:t>μφαση στη </a:t>
            </a:r>
            <a:r>
              <a:rPr lang="el-GR" dirty="0"/>
              <a:t>συλλογή πληροφοριών μ</a:t>
            </a:r>
            <a:r>
              <a:rPr lang="el-GR" dirty="0" smtClean="0"/>
              <a:t>ε </a:t>
            </a:r>
            <a:r>
              <a:rPr lang="el-GR" dirty="0"/>
              <a:t>βάθος από </a:t>
            </a:r>
            <a:r>
              <a:rPr lang="el-GR" dirty="0" smtClean="0"/>
              <a:t>μικρό αριθμό εκπαιδευτικών.</a:t>
            </a:r>
          </a:p>
          <a:p>
            <a:r>
              <a:rPr lang="el-GR" dirty="0" smtClean="0"/>
              <a:t>Ερωτήσεις δομημένες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Προσαρμογή στα υποκείμενα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45539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Γενικές-αρχικές ερωτήσεις</a:t>
            </a:r>
          </a:p>
          <a:p>
            <a:r>
              <a:rPr lang="el-GR" dirty="0" smtClean="0"/>
              <a:t>Επάρκεια-Ευχρηστία-Δομή (30 ερωτ.)</a:t>
            </a:r>
          </a:p>
          <a:p>
            <a:r>
              <a:rPr lang="el-GR" dirty="0" smtClean="0"/>
              <a:t>Συμπερασματικές-τελικές ερωτήσεις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861217"/>
            <a:ext cx="545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Απομαγνητοφώνηση</a:t>
            </a:r>
          </a:p>
          <a:p>
            <a:r>
              <a:rPr lang="el-GR" dirty="0"/>
              <a:t>Συχνότητα εμφάνισης </a:t>
            </a:r>
            <a:r>
              <a:rPr lang="el-GR" dirty="0" smtClean="0"/>
              <a:t>απόψεων</a:t>
            </a:r>
          </a:p>
          <a:p>
            <a:r>
              <a:rPr lang="el-GR" dirty="0" smtClean="0"/>
              <a:t>Εντοπίστηκαν ομοιότητες και διαφορές</a:t>
            </a:r>
          </a:p>
          <a:p>
            <a:r>
              <a:rPr lang="el-GR" dirty="0" smtClean="0"/>
              <a:t>Ερμηνεία με αντικειμενικότητα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5643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891" y="260648"/>
            <a:ext cx="7776864" cy="90872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9</a:t>
            </a:r>
            <a:r>
              <a:rPr lang="el-GR" sz="3600" b="1" dirty="0" smtClean="0">
                <a:solidFill>
                  <a:srgbClr val="002060"/>
                </a:solidFill>
              </a:rPr>
              <a:t>. Αποτελέσματα </a:t>
            </a:r>
            <a:r>
              <a:rPr lang="el-GR" sz="3600" b="1" dirty="0">
                <a:solidFill>
                  <a:srgbClr val="002060"/>
                </a:solidFill>
              </a:rPr>
              <a:t>- Κύρια </a:t>
            </a:r>
            <a:r>
              <a:rPr lang="el-GR" sz="3600" b="1" dirty="0" smtClean="0">
                <a:solidFill>
                  <a:srgbClr val="002060"/>
                </a:solidFill>
              </a:rPr>
              <a:t>ευρήματα</a:t>
            </a:r>
            <a:br>
              <a:rPr lang="el-GR" sz="3600" b="1" dirty="0" smtClean="0">
                <a:solidFill>
                  <a:srgbClr val="002060"/>
                </a:solidFill>
              </a:rPr>
            </a:br>
            <a:r>
              <a:rPr lang="el-GR" sz="3600" b="1" dirty="0" smtClean="0">
                <a:solidFill>
                  <a:srgbClr val="002060"/>
                </a:solidFill>
              </a:rPr>
              <a:t>(1</a:t>
            </a:r>
            <a:r>
              <a:rPr lang="el-GR" sz="36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3600" b="1" dirty="0" smtClean="0">
                <a:solidFill>
                  <a:srgbClr val="002060"/>
                </a:solidFill>
              </a:rPr>
              <a:t> ερευνητικό ερώτημα: ΕΠΑΡΚΕΙΑ)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34172" y="1340768"/>
            <a:ext cx="84972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Καλύπτει ύλη, γνώσεις, στιλ και ρυθμούς μάθησης.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Δίνει τη δυνατότητα εξάσκησης στους μαθητές.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Οι δραστηριότητες εξυπηρετούν τους στόχους.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Καταστάσεις πηγάζουν απ’ την πραγματικότητα.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Μ</a:t>
            </a:r>
            <a:r>
              <a:rPr lang="el-GR" sz="2800" dirty="0" smtClean="0"/>
              <a:t>αθητές προβληματίζονται, ανταλλάσσουν ιδέες, αναπτύσσουν κριτική σκέψη, επιβραβεύονται.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Επικοινωνία, συνεργασία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</a:t>
            </a:r>
            <a:r>
              <a:rPr lang="el-GR" sz="2800" dirty="0" err="1" smtClean="0"/>
              <a:t>μενων</a:t>
            </a:r>
            <a:r>
              <a:rPr lang="el-GR" sz="2800" dirty="0" smtClean="0"/>
              <a:t>,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</a:t>
            </a:r>
            <a:r>
              <a:rPr lang="el-GR" sz="2800" dirty="0" err="1" smtClean="0"/>
              <a:t>κού</a:t>
            </a:r>
            <a:r>
              <a:rPr lang="el-GR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Λήψη αποφάσεων τρόπων αντίδρασης στο δρόμο.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Δουλεύεται με ποικίλους τρόπους (ευελιξία).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Συνδυασμός γνώσεων διαφορετικών επιστημονικών περιοχών.</a:t>
            </a:r>
          </a:p>
        </p:txBody>
      </p:sp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2421130119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6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891" y="260648"/>
            <a:ext cx="7776864" cy="90872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9</a:t>
            </a:r>
            <a:r>
              <a:rPr lang="el-GR" sz="3600" b="1" dirty="0" smtClean="0">
                <a:solidFill>
                  <a:srgbClr val="002060"/>
                </a:solidFill>
              </a:rPr>
              <a:t>. Αποτελέσματα </a:t>
            </a:r>
            <a:r>
              <a:rPr lang="el-GR" sz="3600" b="1" dirty="0">
                <a:solidFill>
                  <a:srgbClr val="002060"/>
                </a:solidFill>
              </a:rPr>
              <a:t>- Κύρια </a:t>
            </a:r>
            <a:r>
              <a:rPr lang="el-GR" sz="3600" b="1" dirty="0" smtClean="0">
                <a:solidFill>
                  <a:srgbClr val="002060"/>
                </a:solidFill>
              </a:rPr>
              <a:t>ευρήματα</a:t>
            </a:r>
            <a:br>
              <a:rPr lang="el-GR" sz="3600" b="1" dirty="0" smtClean="0">
                <a:solidFill>
                  <a:srgbClr val="002060"/>
                </a:solidFill>
              </a:rPr>
            </a:br>
            <a:r>
              <a:rPr lang="el-GR" sz="3600" b="1" dirty="0" smtClean="0">
                <a:solidFill>
                  <a:srgbClr val="002060"/>
                </a:solidFill>
              </a:rPr>
              <a:t>(2</a:t>
            </a:r>
            <a:r>
              <a:rPr lang="el-GR" sz="36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3600" b="1" dirty="0" smtClean="0">
                <a:solidFill>
                  <a:srgbClr val="002060"/>
                </a:solidFill>
              </a:rPr>
              <a:t> ερευνητικό ερώτημα: ΕΥΧΡΗΣΤΙΑ)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556792"/>
            <a:ext cx="8410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Πλοήγηση μέσω κουμπιών και εικονιδίων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Παροχή βοήθειας, επεξηγήσεων-οδηγιών-συμβουλών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Ενσωμάτωση βίντεο στο κύριο σώμα του υλικού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 χρήστης ελέγχει κάθε φορά πού βρίσκεται, τι έχει ακόμα να μελετήσει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Μέσω των ασκήσεων αυτοαξιολόγησης και των </a:t>
            </a:r>
            <a:r>
              <a:rPr lang="el-GR" sz="2800" dirty="0" err="1" smtClean="0"/>
              <a:t>υπερσυνδέσμων</a:t>
            </a:r>
            <a:r>
              <a:rPr lang="el-GR" sz="2800" dirty="0" smtClean="0"/>
              <a:t> υπάρχει διεπαφή χρήστη-υλικού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Αυτονομία, περιθώρια χρόνου και επιλογών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Δίνεται το ερέθισμα για επιπλέον ψάξιμο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Μπορεί να εφαρμοστεί στα περισσότερα σχολεία</a:t>
            </a:r>
          </a:p>
        </p:txBody>
      </p:sp>
    </p:spTree>
    <p:extLst>
      <p:ext uri="{BB962C8B-B14F-4D97-AF65-F5344CB8AC3E}">
        <p14:creationId xmlns:p14="http://schemas.microsoft.com/office/powerpoint/2010/main" val="19363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4008397271"/>
              </p:ext>
            </p:extLst>
          </p:nvPr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891" y="260648"/>
            <a:ext cx="7776864" cy="90872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9</a:t>
            </a:r>
            <a:r>
              <a:rPr lang="el-GR" sz="3600" b="1" dirty="0" smtClean="0">
                <a:solidFill>
                  <a:srgbClr val="002060"/>
                </a:solidFill>
              </a:rPr>
              <a:t>. Αποτελέσματα </a:t>
            </a:r>
            <a:r>
              <a:rPr lang="el-GR" sz="3600" b="1" dirty="0">
                <a:solidFill>
                  <a:srgbClr val="002060"/>
                </a:solidFill>
              </a:rPr>
              <a:t>- Κύρια </a:t>
            </a:r>
            <a:r>
              <a:rPr lang="el-GR" sz="3600" b="1" dirty="0" smtClean="0">
                <a:solidFill>
                  <a:srgbClr val="002060"/>
                </a:solidFill>
              </a:rPr>
              <a:t>ευρήματα</a:t>
            </a:r>
            <a:br>
              <a:rPr lang="el-GR" sz="3600" b="1" dirty="0" smtClean="0">
                <a:solidFill>
                  <a:srgbClr val="002060"/>
                </a:solidFill>
              </a:rPr>
            </a:br>
            <a:r>
              <a:rPr lang="el-GR" sz="3600" b="1" dirty="0" smtClean="0">
                <a:solidFill>
                  <a:srgbClr val="002060"/>
                </a:solidFill>
              </a:rPr>
              <a:t>(3</a:t>
            </a:r>
            <a:r>
              <a:rPr lang="el-GR" sz="3600" b="1" baseline="30000" dirty="0" smtClean="0">
                <a:solidFill>
                  <a:srgbClr val="002060"/>
                </a:solidFill>
              </a:rPr>
              <a:t>ο</a:t>
            </a:r>
            <a:r>
              <a:rPr lang="el-GR" sz="3600" b="1" dirty="0" smtClean="0">
                <a:solidFill>
                  <a:srgbClr val="002060"/>
                </a:solidFill>
              </a:rPr>
              <a:t> </a:t>
            </a:r>
            <a:r>
              <a:rPr lang="el-GR" sz="3600" b="1" dirty="0" err="1" smtClean="0">
                <a:solidFill>
                  <a:srgbClr val="002060"/>
                </a:solidFill>
              </a:rPr>
              <a:t>ερευνητ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 err="1" smtClean="0">
                <a:solidFill>
                  <a:srgbClr val="002060"/>
                </a:solidFill>
              </a:rPr>
              <a:t>ερώτ</a:t>
            </a:r>
            <a:r>
              <a:rPr lang="el-GR" sz="3600" b="1" dirty="0" smtClean="0">
                <a:solidFill>
                  <a:srgbClr val="002060"/>
                </a:solidFill>
              </a:rPr>
              <a:t>.: ΔΟΜΗ-ΠΑΡΟΥΣΙΑΣΗ)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412776"/>
            <a:ext cx="8532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Ευπαρουσίαστο, ελκυστικό, παιδικές φιγούρες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Δόμηση με ομοιόμορφο τρόπο &amp; οργάνωση σε όλες τις ενότητες: </a:t>
            </a:r>
            <a:r>
              <a:rPr lang="el-GR" sz="2800" dirty="0" err="1" smtClean="0"/>
              <a:t>στοχοθεσία</a:t>
            </a:r>
            <a:r>
              <a:rPr lang="el-GR" sz="2800" dirty="0" smtClean="0"/>
              <a:t>, βίντεο-κόμικ, ασκήσεις, </a:t>
            </a:r>
            <a:r>
              <a:rPr lang="el-GR" sz="2800" dirty="0" err="1" smtClean="0"/>
              <a:t>ομαδικ</a:t>
            </a:r>
            <a:r>
              <a:rPr lang="el-GR" sz="2800" dirty="0" smtClean="0"/>
              <a:t>.+</a:t>
            </a:r>
            <a:r>
              <a:rPr lang="el-GR" sz="2800" dirty="0" err="1" smtClean="0"/>
              <a:t>ατομικ</a:t>
            </a:r>
            <a:r>
              <a:rPr lang="el-GR" sz="2800" dirty="0" smtClean="0"/>
              <a:t>. εργασία, σύνοψη-ανατροφοδότηση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Κατανοητό περιεχόμενο, εικονικές αναπαραστάσεις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Ανταποκρίνεται στο επίπεδο των παιδιών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Ευχάριστο περιβάλλον για συνέχιση μελέτης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Ποικιλία παρουσίασης πληροφοριών, εναλλαγές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Μπορούν να προσπεραστούν δραστηριότητες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Ευανάγνωστα κείμενα, ορθογραφικά-γραμματικά και συντακτικά σωστά.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229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/>
          <p:nvPr>
            <p:extLst>
              <p:ext uri="{D42A27DB-BD31-4B8C-83A1-F6EECF244321}">
                <p14:modId xmlns:p14="http://schemas.microsoft.com/office/powerpoint/2010/main" val="7024467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2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1. </a:t>
            </a:r>
            <a:r>
              <a:rPr lang="el-GR" sz="3600" b="1" dirty="0" smtClean="0">
                <a:solidFill>
                  <a:srgbClr val="002060"/>
                </a:solidFill>
              </a:rPr>
              <a:t>Σκοπός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42361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</a:t>
            </a:r>
            <a:r>
              <a:rPr lang="el-GR" sz="2800" dirty="0" smtClean="0"/>
              <a:t> </a:t>
            </a:r>
            <a:r>
              <a:rPr lang="el-GR" sz="2800" b="1" dirty="0"/>
              <a:t>αποτίμηση</a:t>
            </a:r>
            <a:r>
              <a:rPr lang="el-GR" sz="2800" dirty="0"/>
              <a:t> ενός εξ αποστάσεως εκπαιδευτικού </a:t>
            </a:r>
            <a:r>
              <a:rPr lang="el-GR" sz="2800" b="1" dirty="0"/>
              <a:t>υλικού</a:t>
            </a:r>
            <a:r>
              <a:rPr lang="el-GR" sz="2800" dirty="0"/>
              <a:t> για το μάθημα της </a:t>
            </a:r>
            <a:r>
              <a:rPr lang="el-GR" sz="2800" b="1" dirty="0" smtClean="0"/>
              <a:t>Κυκλοφοριακής Αγωγής</a:t>
            </a:r>
            <a:r>
              <a:rPr lang="el-GR" sz="2800" dirty="0" smtClean="0"/>
              <a:t>, </a:t>
            </a:r>
            <a:r>
              <a:rPr lang="el-GR" sz="2800" dirty="0"/>
              <a:t>που απευθύνεται στους μαθητές των Ε’ και Στ’ τάξεων του </a:t>
            </a:r>
            <a:r>
              <a:rPr lang="el-GR" sz="2800" dirty="0" smtClean="0"/>
              <a:t>Δημοτικού.</a:t>
            </a:r>
          </a:p>
          <a:p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Το </a:t>
            </a:r>
            <a:r>
              <a:rPr lang="el-GR" sz="2800" dirty="0" smtClean="0"/>
              <a:t>υλικό </a:t>
            </a:r>
            <a:r>
              <a:rPr lang="el-GR" sz="2800" dirty="0"/>
              <a:t>θα αποτελέσει ένα </a:t>
            </a:r>
            <a:r>
              <a:rPr lang="el-GR" sz="2800" b="1" dirty="0"/>
              <a:t>εργαλείο</a:t>
            </a:r>
            <a:r>
              <a:rPr lang="el-GR" sz="2800" dirty="0"/>
              <a:t> του δασκάλου για να τον βοηθήσει να διδάξει το μάθημα και ως ένα </a:t>
            </a:r>
            <a:r>
              <a:rPr lang="el-GR" sz="2800" b="1" dirty="0"/>
              <a:t>μέσο</a:t>
            </a:r>
            <a:r>
              <a:rPr lang="el-GR" sz="2800" dirty="0"/>
              <a:t> που θα διευκολύνει τους μαθητές κατά την επεξεργασία, κατανόηση και εμπέδωση του γνωστικού αντικειμένου που διαπραγματεύεται.</a:t>
            </a:r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548680"/>
            <a:ext cx="6805264" cy="5760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10. Συμπεράσματα-Προτάσεις (1/3)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494382" y="1340768"/>
            <a:ext cx="8676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Προτείνεται να συμπεριληφθούν βίντεο με αληθινούς ανθρώπους στους δρόμους κι όχι μόνο με καρτούν για να προσεγγίζεται περισσότερο η πραγματικότητα.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Ανταποκρίνεται στις ανάγκες των παιδιών, αλλά θα μπορούσε να καλλιεργείται καλύτερα η κριτική σκέψη με πιο πολλές ανοικτού τύπου ερωτήσεις.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Μπορεί να προστεθεί και διαδικτυακή αλληλεπίδραση μέσω του </a:t>
            </a:r>
            <a:r>
              <a:rPr lang="en-US" sz="2800" dirty="0" smtClean="0"/>
              <a:t>forum </a:t>
            </a:r>
            <a:r>
              <a:rPr lang="el-GR" sz="2800" dirty="0" smtClean="0"/>
              <a:t>της πλατφόρμας ή του </a:t>
            </a:r>
            <a:r>
              <a:rPr lang="en-US" sz="2800" dirty="0" smtClean="0"/>
              <a:t>google docs</a:t>
            </a:r>
            <a:r>
              <a:rPr lang="el-GR" sz="2800" dirty="0" smtClean="0"/>
              <a:t> για εξ αποστάσεως συνεργασία.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 δάσκαλος κατευθύνει, συντονίζει την προσπάθεια των μαθητών. Καλό θα ήταν να λύνει απορίες και εξ αποστάσεως μέσω του </a:t>
            </a:r>
            <a:r>
              <a:rPr lang="en-US" sz="2800" dirty="0"/>
              <a:t>forum.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834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548680"/>
            <a:ext cx="6805264" cy="5760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10. Συμπεράσματα-Προτάσεις (2/3)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676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Οι μαθητές μπορούν να επαναλάβουν όσες φορές θέλουν μια άσκηση, καθώς και να αλλάζουν τη σειρά εκτέλεσης των δραστηριοτήτων.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Πολλές </a:t>
            </a:r>
            <a:r>
              <a:rPr lang="el-GR" sz="2800" dirty="0"/>
              <a:t>ασκήσεις εντάσσονται και σε άλλα μαθήματα, </a:t>
            </a:r>
            <a:r>
              <a:rPr lang="el-GR" sz="2800" dirty="0" smtClean="0"/>
              <a:t>π.χ. </a:t>
            </a:r>
            <a:r>
              <a:rPr lang="el-GR" sz="2800" dirty="0"/>
              <a:t>Γλώσσα, Γεωγραφία, </a:t>
            </a:r>
            <a:r>
              <a:rPr lang="el-GR" sz="2800" dirty="0" smtClean="0"/>
              <a:t>Κ.Π.Α., </a:t>
            </a:r>
            <a:r>
              <a:rPr lang="el-GR" sz="2800" dirty="0"/>
              <a:t>Φυσική, Ιστορία, </a:t>
            </a:r>
            <a:r>
              <a:rPr lang="el-GR" sz="2800" dirty="0" smtClean="0"/>
              <a:t>Θ.Α., </a:t>
            </a:r>
            <a:r>
              <a:rPr lang="el-GR" sz="2800" dirty="0"/>
              <a:t>Μαθηματικά</a:t>
            </a:r>
            <a:r>
              <a:rPr lang="el-GR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Σύγχρονο, πολυμεσικό υλικό. Θα μπορούσαν να προστεθούν ηχητικές οδηγίες σε όλες τις ασκήσεις.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Στην ενότητα «Σήματα-Σηματοδότες-Τροχονόμοι» παρουσιάζεται πρώτα η θεωρία και μετά δίνονται οι ασκήσεις. Αν οι ασκήσεις παρεμβάλλονται ενδιάμεσα, το υλικό θα γίνει πιο αλληλεπιδραστικό.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031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548680"/>
            <a:ext cx="6805264" cy="5760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10. Συμπεράσματα-Προτάσεις (3/3)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11560" y="1340768"/>
            <a:ext cx="8676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Προωθείται η αυτενέργεια, ώστε ο μαθητής να μελετά και μόνος του. Καλή ιδέα είναι να προστεθούν προτάσεις για περαιτέρω μελέτη.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αμαξάκι-βοηθός </a:t>
            </a:r>
            <a:r>
              <a:rPr lang="el-GR" sz="2800" dirty="0" smtClean="0"/>
              <a:t>θα μπορούσε να </a:t>
            </a:r>
            <a:r>
              <a:rPr lang="el-GR" sz="2800" dirty="0"/>
              <a:t>μην υπάρχει μόνιμα στις διαφάνειες, γιατί δε χρειάζεται πάντα. Να εμφανίζεται </a:t>
            </a:r>
            <a:r>
              <a:rPr lang="el-GR" sz="2800" dirty="0" smtClean="0"/>
              <a:t>μόνο </a:t>
            </a:r>
            <a:r>
              <a:rPr lang="el-GR" sz="2800" dirty="0"/>
              <a:t>όταν δίνει </a:t>
            </a:r>
            <a:r>
              <a:rPr lang="el-GR" sz="2800" dirty="0" smtClean="0"/>
              <a:t>χρήσιμες οδηγίες</a:t>
            </a:r>
            <a:r>
              <a:rPr lang="el-GR" sz="2800" dirty="0"/>
              <a:t>. </a:t>
            </a:r>
            <a:endParaRPr lang="el-G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Οι διαφάνειες-χωρισμένες </a:t>
            </a:r>
            <a:r>
              <a:rPr lang="el-GR" sz="2800" dirty="0"/>
              <a:t>στη </a:t>
            </a:r>
            <a:r>
              <a:rPr lang="el-GR" sz="2800" dirty="0" smtClean="0"/>
              <a:t>μέση με 2 ασκήσεις να γίνουν δύο. Η διαφάνεια με εικόνες και λεζάντες, να </a:t>
            </a:r>
            <a:r>
              <a:rPr lang="el-GR" sz="2800" dirty="0"/>
              <a:t>μετατραπεί σε δραστηριότητα με </a:t>
            </a:r>
            <a:r>
              <a:rPr lang="el-GR" sz="2800" dirty="0" smtClean="0"/>
              <a:t>κάρτες που γυρίζουν.</a:t>
            </a:r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Τα βίντεο με τους ήρωες κόμικ που συνομιλούν, ενώ απέσπασαν πολύ καλές κριτικές, θεωρήθηκαν από μία εκπαιδευτικό κάπως πιο παιδικά για μαθητές ΣΤ’ τάξης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974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548680"/>
            <a:ext cx="6805264" cy="5760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11. Δυνατά σημεία του υλικού (1/2)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00187" y="1340768"/>
            <a:ext cx="8316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Το </a:t>
            </a:r>
            <a:r>
              <a:rPr lang="el-GR" sz="2800" dirty="0"/>
              <a:t>σενάριο, δηλαδή η παρουσίαση της ύλης μέσω των </a:t>
            </a:r>
            <a:r>
              <a:rPr lang="el-GR" sz="2800" dirty="0" smtClean="0"/>
              <a:t>βίντεο-κόμικ</a:t>
            </a:r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</a:t>
            </a:r>
            <a:r>
              <a:rPr lang="el-GR" sz="2800" dirty="0"/>
              <a:t>ποικιλία </a:t>
            </a:r>
            <a:r>
              <a:rPr lang="el-GR" sz="2800" dirty="0" smtClean="0"/>
              <a:t>δραστηριοτήτων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δομή </a:t>
            </a:r>
            <a:r>
              <a:rPr lang="el-GR" sz="2800" dirty="0"/>
              <a:t>και ο χωρισμός σε </a:t>
            </a:r>
            <a:r>
              <a:rPr lang="el-GR" sz="2800" dirty="0" smtClean="0"/>
              <a:t>ενότητες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Τ</a:t>
            </a:r>
            <a:r>
              <a:rPr lang="el-GR" sz="2800" dirty="0" smtClean="0"/>
              <a:t>α </a:t>
            </a:r>
            <a:r>
              <a:rPr lang="el-GR" sz="2800" dirty="0"/>
              <a:t>χρώματα, τα γραφικά, το φιλικό </a:t>
            </a:r>
            <a:r>
              <a:rPr lang="el-GR" sz="2800" dirty="0" smtClean="0"/>
              <a:t>περιβάλλον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Το ότι υπάρχει η </a:t>
            </a:r>
            <a:r>
              <a:rPr lang="el-GR" sz="2800" dirty="0"/>
              <a:t>δυνατότητα να ξαναπροσπαθήσεις να λύσεις τις </a:t>
            </a:r>
            <a:r>
              <a:rPr lang="el-GR" sz="2800" dirty="0" smtClean="0"/>
              <a:t>ασκήσεις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κάλυψη </a:t>
            </a:r>
            <a:r>
              <a:rPr lang="el-GR" sz="2800" dirty="0"/>
              <a:t>των στόχων μέσα από </a:t>
            </a:r>
            <a:r>
              <a:rPr lang="el-GR" sz="2800" dirty="0" smtClean="0"/>
              <a:t>δραστηριότητες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</a:t>
            </a:r>
            <a:r>
              <a:rPr lang="el-GR" sz="2800" dirty="0" smtClean="0"/>
              <a:t>ι </a:t>
            </a:r>
            <a:r>
              <a:rPr lang="el-GR" sz="2800" dirty="0"/>
              <a:t>εικόνες που είναι συνδεδεμένες με την καθημερινή </a:t>
            </a:r>
            <a:r>
              <a:rPr lang="el-GR" sz="2800" dirty="0" smtClean="0"/>
              <a:t>ζωή</a:t>
            </a:r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</a:t>
            </a:r>
            <a:r>
              <a:rPr lang="el-GR" sz="2800" dirty="0"/>
              <a:t>εμβάθυνση στο θέμα της </a:t>
            </a:r>
            <a:r>
              <a:rPr lang="el-GR" sz="2800" dirty="0" smtClean="0"/>
              <a:t>Κ.Α.</a:t>
            </a:r>
          </a:p>
        </p:txBody>
      </p:sp>
    </p:spTree>
    <p:extLst>
      <p:ext uri="{BB962C8B-B14F-4D97-AF65-F5344CB8AC3E}">
        <p14:creationId xmlns:p14="http://schemas.microsoft.com/office/powerpoint/2010/main" val="6746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548680"/>
            <a:ext cx="6805264" cy="57606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11. Δυνατά σημεία του υλικού (2/2)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755068" y="1484784"/>
            <a:ext cx="8388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 smtClean="0"/>
              <a:t>Η παιγνιώδης </a:t>
            </a:r>
            <a:r>
              <a:rPr lang="el-GR" sz="3000" dirty="0"/>
              <a:t>μορφή του </a:t>
            </a:r>
            <a:r>
              <a:rPr lang="el-GR" sz="3000" dirty="0" smtClean="0"/>
              <a:t>υλικού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 smtClean="0"/>
              <a:t>Το </a:t>
            </a:r>
            <a:r>
              <a:rPr lang="el-GR" sz="3000" dirty="0"/>
              <a:t>ότι μπορείς να περάσεις από τη μία διαφάνεια στην άλλη χωρίς να ολοκληρώσεις την προηγούμενη και να διαλέξεις τι θες να παρακολουθήσεις </a:t>
            </a:r>
            <a:r>
              <a:rPr lang="el-GR" sz="3000" dirty="0" smtClean="0"/>
              <a:t>ή πού να δώσεις έμφαση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/>
              <a:t>Η</a:t>
            </a:r>
            <a:r>
              <a:rPr lang="el-GR" sz="3000" dirty="0" smtClean="0"/>
              <a:t> </a:t>
            </a:r>
            <a:r>
              <a:rPr lang="el-GR" sz="3000" dirty="0"/>
              <a:t>δυνατότητα αξιολόγησης της </a:t>
            </a:r>
            <a:r>
              <a:rPr lang="el-GR" sz="3000" dirty="0" smtClean="0"/>
              <a:t>επίδοσης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/>
              <a:t>Τ</a:t>
            </a:r>
            <a:r>
              <a:rPr lang="el-GR" sz="3000" dirty="0" smtClean="0"/>
              <a:t>α </a:t>
            </a:r>
            <a:r>
              <a:rPr lang="el-GR" sz="3000" dirty="0"/>
              <a:t>βίντεο επανάληψης στο </a:t>
            </a:r>
            <a:r>
              <a:rPr lang="el-GR" sz="3000" dirty="0" smtClean="0"/>
              <a:t>τέλος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 smtClean="0"/>
              <a:t>Το </a:t>
            </a:r>
            <a:r>
              <a:rPr lang="el-GR" sz="3000" dirty="0"/>
              <a:t>ότι είναι επιστημονικά πλήρες και </a:t>
            </a:r>
            <a:r>
              <a:rPr lang="el-GR" sz="3000" dirty="0" smtClean="0"/>
              <a:t>καθοδηγητικό</a:t>
            </a:r>
            <a:endParaRPr lang="el-G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5695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1142" y="260648"/>
            <a:ext cx="5959170" cy="936104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12. Περιορισμοί-</a:t>
            </a:r>
            <a:br>
              <a:rPr lang="el-GR" sz="3600" b="1" dirty="0" smtClean="0">
                <a:solidFill>
                  <a:srgbClr val="002060"/>
                </a:solidFill>
              </a:rPr>
            </a:br>
            <a:r>
              <a:rPr lang="el-GR" sz="3600" b="1" dirty="0" smtClean="0">
                <a:solidFill>
                  <a:srgbClr val="002060"/>
                </a:solidFill>
              </a:rPr>
              <a:t>Μελλοντικές έρευνες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03548" y="1484784"/>
            <a:ext cx="8640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Περιορισμοί: </a:t>
            </a:r>
            <a:endParaRPr lang="el-GR" sz="2800" b="1" dirty="0"/>
          </a:p>
          <a:p>
            <a:endParaRPr lang="el-GR" sz="3000" dirty="0" smtClean="0"/>
          </a:p>
          <a:p>
            <a:endParaRPr lang="el-GR" sz="3000" dirty="0"/>
          </a:p>
          <a:p>
            <a:endParaRPr lang="el-GR" sz="3000" dirty="0" smtClean="0"/>
          </a:p>
          <a:p>
            <a:endParaRPr lang="el-GR" sz="3000" dirty="0" smtClean="0"/>
          </a:p>
          <a:p>
            <a:endParaRPr lang="el-GR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Μελλοντικές</a:t>
            </a:r>
            <a:br>
              <a:rPr lang="el-GR" sz="2800" b="1" dirty="0" smtClean="0"/>
            </a:br>
            <a:r>
              <a:rPr lang="el-GR" sz="2800" b="1" dirty="0" smtClean="0"/>
              <a:t>έρευνες: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19675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</a:t>
            </a:r>
            <a:r>
              <a:rPr lang="el-GR" dirty="0" smtClean="0"/>
              <a:t>αδύνατο </a:t>
            </a:r>
            <a:r>
              <a:rPr lang="el-GR" dirty="0"/>
              <a:t>να εξαντληθούν τα θέματα μέσα σε ένα εκπαιδευτικό πακέτο. </a:t>
            </a:r>
            <a:r>
              <a:rPr lang="el-GR" dirty="0" smtClean="0"/>
              <a:t>Θα </a:t>
            </a:r>
            <a:r>
              <a:rPr lang="el-GR" dirty="0"/>
              <a:t>μπορούσε να περιλαμβάνει </a:t>
            </a:r>
            <a:r>
              <a:rPr lang="el-GR" dirty="0" smtClean="0"/>
              <a:t>περισσότερα κεφάλαια </a:t>
            </a:r>
            <a:r>
              <a:rPr lang="el-GR" dirty="0"/>
              <a:t>και περιπτώσεις για το μάθημα της </a:t>
            </a:r>
            <a:r>
              <a:rPr lang="el-GR" dirty="0" smtClean="0"/>
              <a:t>Κ.Α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03548" y="2766412"/>
            <a:ext cx="864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</a:t>
            </a:r>
            <a:r>
              <a:rPr lang="el-GR" dirty="0" smtClean="0"/>
              <a:t>μικρό </a:t>
            </a:r>
            <a:r>
              <a:rPr lang="el-GR" dirty="0"/>
              <a:t>δείγμα </a:t>
            </a:r>
            <a:r>
              <a:rPr lang="el-GR" dirty="0" smtClean="0"/>
              <a:t>5 ατόμων. Θα </a:t>
            </a:r>
            <a:r>
              <a:rPr lang="el-GR" dirty="0"/>
              <a:t>μπορούσαν να συγκεντρωθούν ακόμα περισσότερες απόψεις και δεδομένα. Ωστόσο οι γνώμες τους ήταν πλήρεις, αντιπροσωπευτικές και κάλυπταν </a:t>
            </a:r>
            <a:r>
              <a:rPr lang="el-GR" dirty="0" smtClean="0"/>
              <a:t>μεγάλο φάσμα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413417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</a:t>
            </a:r>
            <a:r>
              <a:rPr lang="el-GR" dirty="0" smtClean="0"/>
              <a:t>να </a:t>
            </a:r>
            <a:r>
              <a:rPr lang="el-GR" dirty="0"/>
              <a:t>δημιουργηθεί αντίστοιχο υλικό και για τις υπόλοιπες ηλικιακές ομάδες μαθητών (Α’-Β’ και Γ’-Δ’ τάξεις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34417" y="5334506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ym typeface="Wingdings" panose="05000000000000000000" pitchFamily="2" charset="2"/>
              </a:rPr>
              <a:t></a:t>
            </a:r>
            <a:r>
              <a:rPr lang="el-GR" dirty="0" smtClean="0"/>
              <a:t>να </a:t>
            </a:r>
            <a:r>
              <a:rPr lang="el-GR" dirty="0"/>
              <a:t>εφαρμοστεί στην πράξη σε σχολεία, ώστε να αξιολογηθεί και από τους μαθητές ή ακόμα να διαφανούν τα αποτελέσματά του μέσω των κατάλληλων μετρήσεων πριν και μετά την </a:t>
            </a:r>
            <a:r>
              <a:rPr lang="el-GR" dirty="0" smtClean="0"/>
              <a:t>υλοποίησή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4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ννεφο 5"/>
          <p:cNvSpPr/>
          <p:nvPr/>
        </p:nvSpPr>
        <p:spPr>
          <a:xfrm>
            <a:off x="1475656" y="1700808"/>
            <a:ext cx="4032448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9 - Ορθογώνιο"/>
          <p:cNvSpPr/>
          <p:nvPr/>
        </p:nvSpPr>
        <p:spPr>
          <a:xfrm>
            <a:off x="1949489" y="213575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Σας ευχαριστώ για την προσοχή </a:t>
            </a:r>
            <a:r>
              <a:rPr lang="el-GR" sz="3200" dirty="0" smtClean="0">
                <a:solidFill>
                  <a:srgbClr val="002060"/>
                </a:solidFill>
              </a:rPr>
              <a:t>σας.</a:t>
            </a: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84" y="3212976"/>
            <a:ext cx="343455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812360" cy="936104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2. </a:t>
            </a:r>
            <a:r>
              <a:rPr lang="el-GR" sz="3600" b="1" dirty="0" smtClean="0">
                <a:solidFill>
                  <a:srgbClr val="002060"/>
                </a:solidFill>
              </a:rPr>
              <a:t>Συνεισφορά-Αναγκαιότητα </a:t>
            </a:r>
            <a:r>
              <a:rPr lang="el-GR" sz="3600" b="1" dirty="0">
                <a:solidFill>
                  <a:srgbClr val="002060"/>
                </a:solidFill>
              </a:rPr>
              <a:t>της </a:t>
            </a:r>
            <a:r>
              <a:rPr lang="el-GR" sz="3600" b="1" dirty="0" smtClean="0">
                <a:solidFill>
                  <a:srgbClr val="002060"/>
                </a:solidFill>
              </a:rPr>
              <a:t>διπλωματικής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484063" y="1412776"/>
            <a:ext cx="8676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/>
              <a:t>Εμπλουτισμός</a:t>
            </a:r>
            <a:r>
              <a:rPr lang="el-GR" sz="2800" dirty="0"/>
              <a:t> χώρου σχολικής </a:t>
            </a:r>
            <a:r>
              <a:rPr lang="el-GR" sz="2800" b="1" dirty="0"/>
              <a:t>ΕξΑΕ</a:t>
            </a:r>
            <a:r>
              <a:rPr lang="el-GR" sz="2800" dirty="0"/>
              <a:t> με ένα ολοκληρωμένο και πολυμορφικό </a:t>
            </a:r>
            <a:r>
              <a:rPr lang="el-GR" sz="2800" dirty="0" err="1"/>
              <a:t>εκπ</a:t>
            </a:r>
            <a:r>
              <a:rPr lang="el-GR" sz="2800" dirty="0"/>
              <a:t>/</a:t>
            </a:r>
            <a:r>
              <a:rPr lang="el-GR" sz="2800" dirty="0" err="1"/>
              <a:t>κό</a:t>
            </a:r>
            <a:r>
              <a:rPr lang="el-GR" sz="2800" dirty="0"/>
              <a:t> πακέτο</a:t>
            </a:r>
            <a:r>
              <a:rPr lang="el-GR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Ελλάδα </a:t>
            </a:r>
            <a:r>
              <a:rPr lang="el-GR" sz="2800" dirty="0"/>
              <a:t>βρίσκεται στην πέμπτη χειρότερη </a:t>
            </a:r>
            <a:r>
              <a:rPr lang="el-GR" sz="2800" dirty="0" smtClean="0"/>
              <a:t>θέση στην Ε.Ε. </a:t>
            </a:r>
            <a:r>
              <a:rPr lang="el-GR" sz="2800" dirty="0"/>
              <a:t>με τα πιο πολλά θανατηφόρα </a:t>
            </a:r>
            <a:r>
              <a:rPr lang="el-GR" sz="2800" b="1" dirty="0"/>
              <a:t>τροχαία</a:t>
            </a:r>
            <a:r>
              <a:rPr lang="el-GR" sz="2800" dirty="0"/>
              <a:t> </a:t>
            </a:r>
            <a:r>
              <a:rPr lang="el-GR" sz="2800" b="1" dirty="0"/>
              <a:t>ατυχήματα</a:t>
            </a:r>
            <a:r>
              <a:rPr lang="el-GR" sz="2800" dirty="0"/>
              <a:t> σε σχέση </a:t>
            </a:r>
            <a:r>
              <a:rPr lang="el-GR" sz="2800" dirty="0" smtClean="0"/>
              <a:t>με τον </a:t>
            </a:r>
            <a:r>
              <a:rPr lang="el-GR" sz="2800" dirty="0"/>
              <a:t>πληθυσμό της.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Η</a:t>
            </a:r>
            <a:r>
              <a:rPr lang="el-GR" sz="2800" dirty="0" smtClean="0"/>
              <a:t> </a:t>
            </a:r>
            <a:r>
              <a:rPr lang="el-GR" sz="2800" dirty="0"/>
              <a:t>Κ.Α</a:t>
            </a:r>
            <a:r>
              <a:rPr lang="el-GR" sz="2800" dirty="0" smtClean="0"/>
              <a:t>. τείνει να οριστεί </a:t>
            </a:r>
            <a:r>
              <a:rPr lang="el-GR" sz="2800" dirty="0"/>
              <a:t>ως υποχρεωτικό μάθημα στα </a:t>
            </a:r>
            <a:r>
              <a:rPr lang="el-GR" sz="2800" dirty="0" smtClean="0"/>
              <a:t>σχολεία. </a:t>
            </a:r>
            <a:r>
              <a:rPr lang="el-GR" sz="2800" b="1" dirty="0" smtClean="0"/>
              <a:t>Διαπαιδαγώγηση</a:t>
            </a:r>
            <a:r>
              <a:rPr lang="el-GR" sz="2800" dirty="0" smtClean="0"/>
              <a:t>-Σεβασμός στη ζωή-</a:t>
            </a:r>
            <a:r>
              <a:rPr lang="el-GR" sz="2800" b="1" dirty="0" smtClean="0"/>
              <a:t>Πρόληψη</a:t>
            </a:r>
            <a:r>
              <a:rPr lang="el-GR" sz="2800" dirty="0" smtClean="0"/>
              <a:t> τροχαίων ατυχημάτων &amp; τραυματισμών.</a:t>
            </a:r>
            <a:endParaRPr lang="el-G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Εγκύκλιοι </a:t>
            </a:r>
            <a:r>
              <a:rPr lang="el-GR" sz="2800" dirty="0"/>
              <a:t>του ΥΠ.Π.Ε.Θ. </a:t>
            </a:r>
            <a:r>
              <a:rPr lang="el-GR" sz="2800" dirty="0" smtClean="0"/>
              <a:t>2016 &amp; 2017-Διδασκαλία Κ.Α. στις Ε’ και ΣΤ’ τάξεις με διάχυση στα διδακτικά αντικείμενα (</a:t>
            </a:r>
            <a:r>
              <a:rPr lang="el-GR" sz="2800" b="1" dirty="0" smtClean="0"/>
              <a:t>Διαθεματική προσέγγιση</a:t>
            </a:r>
            <a:r>
              <a:rPr lang="el-GR" sz="2800" dirty="0" smtClean="0"/>
              <a:t>).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3. Ερευνητικά </a:t>
            </a:r>
            <a:r>
              <a:rPr lang="el-GR" sz="3600" b="1" dirty="0" smtClean="0">
                <a:solidFill>
                  <a:srgbClr val="002060"/>
                </a:solidFill>
              </a:rPr>
              <a:t>Ερωτήματα </a:t>
            </a:r>
            <a:endParaRPr lang="el-GR" sz="40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268760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dirty="0"/>
              <a:t>Σε ποιο βαθμό το εξ αποστάσεως εκπαιδευτικό υλικό που </a:t>
            </a:r>
            <a:r>
              <a:rPr lang="el-GR" sz="2600" dirty="0" smtClean="0"/>
              <a:t>δημιουργήθηκε: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2600" dirty="0" smtClean="0"/>
              <a:t>καλύπτει </a:t>
            </a:r>
            <a:r>
              <a:rPr lang="el-GR" sz="2600" dirty="0"/>
              <a:t>τη διδασκόμενη ύλη και τους εκπαιδευτικούς στόχους για το μάθημα της Κυκλοφοριακής Αγωγής; (</a:t>
            </a:r>
            <a:r>
              <a:rPr lang="el-GR" sz="2600" b="1" dirty="0"/>
              <a:t>αποτίμηση επάρκειας</a:t>
            </a:r>
            <a:r>
              <a:rPr lang="el-GR" sz="2600" dirty="0" smtClean="0"/>
              <a:t>)</a:t>
            </a:r>
            <a:endParaRPr lang="el-GR" sz="2600" dirty="0"/>
          </a:p>
          <a:p>
            <a:pPr marL="571500" indent="-571500">
              <a:buFont typeface="+mj-lt"/>
              <a:buAutoNum type="romanUcPeriod"/>
            </a:pPr>
            <a:r>
              <a:rPr lang="el-GR" sz="2600" dirty="0" smtClean="0"/>
              <a:t>είναι </a:t>
            </a:r>
            <a:r>
              <a:rPr lang="el-GR" sz="2600" dirty="0"/>
              <a:t>εύκολο να αξιοποιηθεί αυτόνομα από τους δασκάλους και τους μαθητές στο σχολείο σύμφωνα με την καθοδήγηση που τους παρέχεται; (</a:t>
            </a:r>
            <a:r>
              <a:rPr lang="el-GR" sz="2600" b="1" dirty="0"/>
              <a:t>αποτίμηση ευχρηστίας</a:t>
            </a:r>
            <a:r>
              <a:rPr lang="el-GR" sz="2600" dirty="0" smtClean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l-GR" sz="2600" dirty="0"/>
              <a:t>περιέχει δραστηριότητες κατανοητές, ευχάριστες και ελκυστικές, ώστε να αποφασίσει ένας δάσκαλος να το χρησιμοποιήσει στην τάξη του; (</a:t>
            </a:r>
            <a:r>
              <a:rPr lang="el-GR" sz="2600" b="1" dirty="0"/>
              <a:t>αποτίμηση τρόπου παρουσίασης και δομής περιεχομένου</a:t>
            </a:r>
            <a:r>
              <a:rPr lang="el-GR" sz="2600" dirty="0" smtClean="0"/>
              <a:t>)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4</a:t>
            </a:r>
            <a:r>
              <a:rPr lang="el-GR" sz="3600" b="1" dirty="0" smtClean="0">
                <a:solidFill>
                  <a:srgbClr val="002060"/>
                </a:solidFill>
              </a:rPr>
              <a:t>. Εννοιολογικοί ορισμοί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473387" y="1484784"/>
            <a:ext cx="870503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Εξ αποστάσεως</a:t>
            </a:r>
            <a:br>
              <a:rPr lang="el-GR" sz="2800" b="1" dirty="0" smtClean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</a:rPr>
              <a:t> εκπαίδευση</a:t>
            </a:r>
          </a:p>
          <a:p>
            <a:endParaRPr lang="el-GR" sz="3000" dirty="0">
              <a:solidFill>
                <a:prstClr val="black"/>
              </a:solidFill>
            </a:endParaRPr>
          </a:p>
          <a:p>
            <a:endParaRPr lang="el-GR" sz="3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Εξ αποστάσεως</a:t>
            </a:r>
            <a:br>
              <a:rPr lang="el-GR" sz="2800" b="1" dirty="0" smtClean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</a:rPr>
              <a:t> μαθησιακό υλικό</a:t>
            </a:r>
          </a:p>
          <a:p>
            <a:endParaRPr lang="el-GR" sz="3000" dirty="0">
              <a:solidFill>
                <a:prstClr val="black"/>
              </a:solidFill>
            </a:endParaRPr>
          </a:p>
          <a:p>
            <a:endParaRPr lang="el-GR" sz="3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Πρόγραμμα </a:t>
            </a:r>
            <a:br>
              <a:rPr lang="el-GR" sz="2800" b="1" dirty="0" smtClean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</a:rPr>
              <a:t>κυκλοφοριακής </a:t>
            </a:r>
            <a:br>
              <a:rPr lang="el-GR" sz="2800" b="1" dirty="0" smtClean="0">
                <a:solidFill>
                  <a:prstClr val="black"/>
                </a:solidFill>
              </a:rPr>
            </a:br>
            <a:r>
              <a:rPr lang="el-GR" sz="2800" b="1" dirty="0" smtClean="0">
                <a:solidFill>
                  <a:prstClr val="black"/>
                </a:solidFill>
              </a:rPr>
              <a:t>   αγωγής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8164" y="11679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Ίδρυμα-σχολείο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50724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</a:t>
            </a:r>
            <a:r>
              <a:rPr lang="el-GR" dirty="0" smtClean="0"/>
              <a:t>ωρισμός τόπου ή/και χρόνου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88415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l-GR" dirty="0" smtClean="0"/>
              <a:t>πικοινωνία-αλληλεπίδραση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334115" y="2223447"/>
            <a:ext cx="594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Σύνδεση διδασκόμενων-εκπαιδευτικών-πηγών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580789" y="2598424"/>
            <a:ext cx="545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Ευρετική πορεία αυτομάθησης και γνώσης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065065" y="3249770"/>
            <a:ext cx="524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Σύνολο στοιχείων </a:t>
            </a:r>
            <a:r>
              <a:rPr lang="el-GR" dirty="0"/>
              <a:t>με διαδραστικό </a:t>
            </a:r>
            <a:r>
              <a:rPr lang="el-GR" dirty="0" smtClean="0"/>
              <a:t>χαρακτήρα που τίθενται  στη διάθεση των εκπαιδευόμενων και βασίζεται στις προϋπάρχουσες γνώσεις τους.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029658" y="4995527"/>
            <a:ext cx="481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Σειρά μαθημάτων σε θέματα που αφορούν την ασφαλή κίνηση πεζών, επιβατών και οδηγών.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960241" y="6132579"/>
            <a:ext cx="545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el-GR" dirty="0" smtClean="0"/>
              <a:t>υαισθητοποίηση-Θετικές στάσεις</a:t>
            </a:r>
            <a:endParaRPr lang="el-GR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 flipV="1">
            <a:off x="3707904" y="1449980"/>
            <a:ext cx="1617712" cy="405986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>
            <a:endCxn id="6" idx="1"/>
          </p:cNvCxnSpPr>
          <p:nvPr/>
        </p:nvCxnSpPr>
        <p:spPr>
          <a:xfrm flipV="1">
            <a:off x="3707904" y="1738074"/>
            <a:ext cx="1296144" cy="19080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endCxn id="7" idx="1"/>
          </p:cNvCxnSpPr>
          <p:nvPr/>
        </p:nvCxnSpPr>
        <p:spPr>
          <a:xfrm>
            <a:off x="3375228" y="2040725"/>
            <a:ext cx="1916852" cy="7426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3054877" y="2114986"/>
            <a:ext cx="1278777" cy="25180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3046872" y="2291982"/>
            <a:ext cx="593978" cy="645735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 flipV="1">
            <a:off x="3593046" y="3521710"/>
            <a:ext cx="546906" cy="325935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ύγραμμο βέλος σύνδεσης 34"/>
          <p:cNvCxnSpPr/>
          <p:nvPr/>
        </p:nvCxnSpPr>
        <p:spPr>
          <a:xfrm flipV="1">
            <a:off x="3147359" y="5301208"/>
            <a:ext cx="917706" cy="174738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ύγραμμο βέλος σύνδεσης 36"/>
          <p:cNvCxnSpPr>
            <a:endCxn id="12" idx="1"/>
          </p:cNvCxnSpPr>
          <p:nvPr/>
        </p:nvCxnSpPr>
        <p:spPr>
          <a:xfrm>
            <a:off x="3147359" y="6226101"/>
            <a:ext cx="812882" cy="137311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5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Θεωρητικό Πλαίσιο </a:t>
            </a:r>
            <a:r>
              <a:rPr lang="el-GR" sz="3600" b="1" dirty="0" smtClean="0">
                <a:solidFill>
                  <a:srgbClr val="002060"/>
                </a:solidFill>
              </a:rPr>
              <a:t>(1/2)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24844" y="1484784"/>
            <a:ext cx="8491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prstClr val="black"/>
                </a:solidFill>
              </a:rPr>
              <a:t>Ηλεκτρονική μάθηση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e-learning</a:t>
            </a:r>
            <a:r>
              <a:rPr lang="el-GR" sz="2800" dirty="0" smtClean="0">
                <a:solidFill>
                  <a:prstClr val="black"/>
                </a:solidFill>
              </a:rPr>
              <a:t> (</a:t>
            </a:r>
            <a:r>
              <a:rPr lang="en-US" sz="2800" dirty="0" smtClean="0">
                <a:solidFill>
                  <a:prstClr val="black"/>
                </a:solidFill>
              </a:rPr>
              <a:t>Blended learning)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Σχολική</a:t>
            </a:r>
            <a:r>
              <a:rPr lang="el-GR" sz="2800" dirty="0" smtClean="0">
                <a:solidFill>
                  <a:prstClr val="black"/>
                </a:solidFill>
              </a:rPr>
              <a:t> συμπληρωματική </a:t>
            </a:r>
            <a:r>
              <a:rPr lang="el-GR" sz="2800" b="1" dirty="0" smtClean="0">
                <a:solidFill>
                  <a:prstClr val="black"/>
                </a:solidFill>
              </a:rPr>
              <a:t>ΕξΑΕ</a:t>
            </a:r>
            <a:r>
              <a:rPr lang="el-GR" sz="2800" dirty="0" smtClean="0">
                <a:solidFill>
                  <a:prstClr val="black"/>
                </a:solidFill>
              </a:rPr>
              <a:t> (ανοικτή, συνεχής και προσβάσιμη)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Απόψεις</a:t>
            </a:r>
            <a:r>
              <a:rPr lang="el-GR" sz="2800" dirty="0" smtClean="0">
                <a:solidFill>
                  <a:prstClr val="black"/>
                </a:solidFill>
              </a:rPr>
              <a:t> για μάθηση (μετασχηματισμός εμπειριών ατόμου, τύποι-στυλ μαθητευόμενων, γνωστική-κοινωνική-διδακτική παρουσία)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Θεωρίες</a:t>
            </a:r>
            <a:r>
              <a:rPr lang="el-GR" sz="2800" dirty="0" smtClean="0">
                <a:solidFill>
                  <a:prstClr val="black"/>
                </a:solidFill>
              </a:rPr>
              <a:t> μάθησης 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l-GR" sz="2800" dirty="0" smtClean="0">
                <a:solidFill>
                  <a:prstClr val="black"/>
                </a:solidFill>
              </a:rPr>
              <a:t>συμπεριφοριστικές, γνωσιακές, κοινωνικοπολιτισμικές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l-GR" sz="2800" dirty="0" smtClean="0">
                <a:solidFill>
                  <a:prstClr val="black"/>
                </a:solidFill>
              </a:rPr>
              <a:t>συνεργατική μάθηση)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Νέες τεχνολογίες </a:t>
            </a:r>
            <a:r>
              <a:rPr lang="el-GR" sz="2800" dirty="0" smtClean="0">
                <a:solidFill>
                  <a:prstClr val="black"/>
                </a:solidFill>
              </a:rPr>
              <a:t>στην </a:t>
            </a:r>
            <a:r>
              <a:rPr lang="el-GR" sz="2800" dirty="0" err="1" smtClean="0">
                <a:solidFill>
                  <a:prstClr val="black"/>
                </a:solidFill>
              </a:rPr>
              <a:t>εκπ</a:t>
            </a:r>
            <a:r>
              <a:rPr lang="el-GR" sz="2800" dirty="0" smtClean="0">
                <a:solidFill>
                  <a:prstClr val="black"/>
                </a:solidFill>
              </a:rPr>
              <a:t>/</a:t>
            </a:r>
            <a:r>
              <a:rPr lang="el-GR" sz="2800" dirty="0" err="1" smtClean="0">
                <a:solidFill>
                  <a:prstClr val="black"/>
                </a:solidFill>
              </a:rPr>
              <a:t>ση</a:t>
            </a:r>
            <a:r>
              <a:rPr lang="el-GR" sz="2800" dirty="0" smtClean="0">
                <a:solidFill>
                  <a:prstClr val="black"/>
                </a:solidFill>
              </a:rPr>
              <a:t> (ευελιξία, σεβασμός ρυθμών μάθησης, αυτονομία, διευκόλυνση)</a:t>
            </a:r>
          </a:p>
        </p:txBody>
      </p:sp>
    </p:spTree>
    <p:extLst>
      <p:ext uri="{BB962C8B-B14F-4D97-AF65-F5344CB8AC3E}">
        <p14:creationId xmlns:p14="http://schemas.microsoft.com/office/powerpoint/2010/main" val="22759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5</a:t>
            </a:r>
            <a:r>
              <a:rPr lang="el-GR" sz="3600" b="1" dirty="0" smtClean="0">
                <a:solidFill>
                  <a:srgbClr val="002060"/>
                </a:solidFill>
              </a:rPr>
              <a:t>. Θεωρητικό Πλαίσιο (2/2)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575048" y="1700808"/>
            <a:ext cx="8461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Μαθησιακό υλικό </a:t>
            </a:r>
            <a:r>
              <a:rPr lang="el-GR" sz="2800" dirty="0" smtClean="0">
                <a:solidFill>
                  <a:prstClr val="black"/>
                </a:solidFill>
              </a:rPr>
              <a:t>και τα επιμέρους στοιχεία του</a:t>
            </a:r>
            <a:endParaRPr lang="el-GR" sz="2800" b="1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Αρχές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l-GR" sz="2800" b="1" dirty="0" smtClean="0">
                <a:solidFill>
                  <a:prstClr val="black"/>
                </a:solidFill>
              </a:rPr>
              <a:t>δημιουργίας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l-GR" sz="2800" b="1" dirty="0" err="1" smtClean="0">
                <a:solidFill>
                  <a:prstClr val="black"/>
                </a:solidFill>
              </a:rPr>
              <a:t>εκπ</a:t>
            </a:r>
            <a:r>
              <a:rPr lang="el-GR" sz="2800" b="1" dirty="0" smtClean="0">
                <a:solidFill>
                  <a:prstClr val="black"/>
                </a:solidFill>
              </a:rPr>
              <a:t>/</a:t>
            </a:r>
            <a:r>
              <a:rPr lang="el-GR" sz="2800" b="1" dirty="0" err="1" smtClean="0">
                <a:solidFill>
                  <a:prstClr val="black"/>
                </a:solidFill>
              </a:rPr>
              <a:t>κού</a:t>
            </a:r>
            <a:r>
              <a:rPr lang="el-GR" sz="2800" b="1" dirty="0" smtClean="0">
                <a:solidFill>
                  <a:prstClr val="black"/>
                </a:solidFill>
              </a:rPr>
              <a:t> υλικού </a:t>
            </a:r>
            <a:r>
              <a:rPr lang="el-GR" sz="2800" dirty="0" smtClean="0">
                <a:solidFill>
                  <a:prstClr val="black"/>
                </a:solidFill>
              </a:rPr>
              <a:t>με τη μέθοδο της ΕξΑΕ (</a:t>
            </a:r>
            <a:r>
              <a:rPr lang="el-GR" sz="2800" dirty="0" err="1" smtClean="0">
                <a:solidFill>
                  <a:prstClr val="black"/>
                </a:solidFill>
              </a:rPr>
              <a:t>πολυμεσικότητα</a:t>
            </a:r>
            <a:r>
              <a:rPr lang="el-GR" sz="2800" dirty="0" smtClean="0">
                <a:solidFill>
                  <a:prstClr val="black"/>
                </a:solidFill>
              </a:rPr>
              <a:t>, αλληλεπίδραση, πλεονασμός, τμηματοποίηση, αυθεντικοποιημένες δραστηριότητες)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</a:rPr>
              <a:t>Αξιολόγηση</a:t>
            </a:r>
            <a:r>
              <a:rPr lang="el-GR" sz="2800" dirty="0" smtClean="0">
                <a:solidFill>
                  <a:prstClr val="black"/>
                </a:solidFill>
              </a:rPr>
              <a:t> εκπαιδευτικού λογισμικού (δυνατά-αδύναμα σημεία </a:t>
            </a:r>
            <a:r>
              <a:rPr lang="el-GR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βελτίωση)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Ποιοτική έρευνα </a:t>
            </a:r>
            <a:r>
              <a:rPr lang="el-GR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(ερμηνεία νοημάτων που αποδίδουν τα υποκείμενα σε διάφορες καταστάσεις)</a:t>
            </a:r>
            <a:endParaRPr lang="el-G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128" y="692696"/>
            <a:ext cx="7848872" cy="50405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6</a:t>
            </a:r>
            <a:r>
              <a:rPr lang="el-GR" sz="3600" b="1" dirty="0" smtClean="0">
                <a:solidFill>
                  <a:srgbClr val="002060"/>
                </a:solidFill>
              </a:rPr>
              <a:t>. </a:t>
            </a:r>
            <a:r>
              <a:rPr lang="el-GR" sz="3600" b="1" dirty="0">
                <a:solidFill>
                  <a:srgbClr val="002060"/>
                </a:solidFill>
              </a:rPr>
              <a:t>Παραγόμενο εκπαιδευτικό </a:t>
            </a:r>
            <a:r>
              <a:rPr lang="el-GR" sz="3600" b="1" dirty="0" smtClean="0">
                <a:solidFill>
                  <a:srgbClr val="002060"/>
                </a:solidFill>
              </a:rPr>
              <a:t>υλικό (1/3)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683568" y="134076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Σκοπός:</a:t>
            </a:r>
            <a:r>
              <a:rPr lang="el-GR" sz="2800" dirty="0" smtClean="0"/>
              <a:t> γνωριμία μαθητών με βασικούς κανόνες οδικής συμπεριφοράς για την αποφυγή κινδύνων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Στόχοι:</a:t>
            </a:r>
            <a:r>
              <a:rPr lang="el-GR" sz="2800" dirty="0" smtClean="0"/>
              <a:t> κριτική ικανότητα, διάκριση σωστού-λάθους, συνεργασία, δημιουργικότητα, έκφραση απόψεων, διατύπωση οδηγιών, ασφαλείς επιλογές κατά την κυκλοφορία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Σύνδεση</a:t>
            </a:r>
            <a:r>
              <a:rPr lang="el-GR" sz="2800" dirty="0" smtClean="0"/>
              <a:t> με άλλα διδακτικά αντικείμενα (Γλώσσα, Κ.Π.Α., Γεωγραφία, Φυσική, </a:t>
            </a:r>
            <a:r>
              <a:rPr lang="el-GR" sz="2800" dirty="0" smtClean="0"/>
              <a:t>Ιστορία, Θ.Α</a:t>
            </a:r>
            <a:r>
              <a:rPr lang="el-GR" sz="2800" dirty="0" smtClean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H5P</a:t>
            </a:r>
            <a:r>
              <a:rPr lang="el-GR" sz="2800" b="1" dirty="0" smtClean="0"/>
              <a:t>:</a:t>
            </a:r>
            <a:r>
              <a:rPr lang="el-GR" sz="2800" dirty="0" smtClean="0"/>
              <a:t> οργάνωση περιεχομένου με </a:t>
            </a:r>
            <a:r>
              <a:rPr lang="el-GR" sz="2800" dirty="0"/>
              <a:t>εναλλακτικό τρόπο </a:t>
            </a:r>
            <a:r>
              <a:rPr lang="el-GR" sz="2800" dirty="0" smtClean="0"/>
              <a:t>παρουσίασης (κείμενο</a:t>
            </a:r>
            <a:r>
              <a:rPr lang="el-GR" sz="2800" dirty="0"/>
              <a:t>, εικόνες, ήχους, βίντεο, διαδραστικά βίντεο</a:t>
            </a:r>
            <a:r>
              <a:rPr lang="el-GR" sz="2800" dirty="0" smtClean="0"/>
              <a:t>, διάφορες ασκήσεις)</a:t>
            </a:r>
          </a:p>
        </p:txBody>
      </p:sp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3387</TotalTime>
  <Words>1785</Words>
  <Application>Microsoft Office PowerPoint</Application>
  <PresentationFormat>Προβολή στην οθόνη (4:3)</PresentationFormat>
  <Paragraphs>227</Paragraphs>
  <Slides>36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Δημιουργία διαδραστικού εκπαιδευτικού υλικού με τη μέθοδο της ΕξΑΕ στο μάθημα της Κυκλοφοριακής Αγωγής για τις Ε' και Στ' τάξεις του Δημοτικού</vt:lpstr>
      <vt:lpstr>Δομή της παρουσίασης</vt:lpstr>
      <vt:lpstr>1. Σκοπός</vt:lpstr>
      <vt:lpstr>2. Συνεισφορά-Αναγκαιότητα της διπλωματικής</vt:lpstr>
      <vt:lpstr>3. Ερευνητικά Ερωτήματα </vt:lpstr>
      <vt:lpstr>4. Εννοιολογικοί ορισμοί</vt:lpstr>
      <vt:lpstr>5. Θεωρητικό Πλαίσιο (1/2)</vt:lpstr>
      <vt:lpstr>5. Θεωρητικό Πλαίσιο (2/2)</vt:lpstr>
      <vt:lpstr>6. Παραγόμενο εκπαιδευτικό υλικό (1/3)</vt:lpstr>
      <vt:lpstr>6. Παραγόμενο εκπαιδευτικό υλικό (2/3)</vt:lpstr>
      <vt:lpstr>6. Παραγόμενο εκπαιδευτικό υλικό (3/3)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7. Μεθοδολογία δημιουργίας του υλικού</vt:lpstr>
      <vt:lpstr>8. Μεθοδολογία έρευνας (1/2)</vt:lpstr>
      <vt:lpstr>Παρουσίαση του PowerPoint</vt:lpstr>
      <vt:lpstr>8. Μεθοδολογία έρευνας (2/2)</vt:lpstr>
      <vt:lpstr>9. Αποτελέσματα - Κύρια ευρήματα (1ο ερευνητικό ερώτημα: ΕΠΑΡΚΕΙΑ)</vt:lpstr>
      <vt:lpstr>Παρουσίαση του PowerPoint</vt:lpstr>
      <vt:lpstr>9. Αποτελέσματα - Κύρια ευρήματα (2ο ερευνητικό ερώτημα: ΕΥΧΡΗΣΤΙΑ)</vt:lpstr>
      <vt:lpstr>Παρουσίαση του PowerPoint</vt:lpstr>
      <vt:lpstr>9. Αποτελέσματα - Κύρια ευρήματα (3ο ερευνητ. ερώτ.: ΔΟΜΗ-ΠΑΡΟΥΣΙΑΣΗ)</vt:lpstr>
      <vt:lpstr>Παρουσίαση του PowerPoint</vt:lpstr>
      <vt:lpstr>10. Συμπεράσματα-Προτάσεις (1/3)</vt:lpstr>
      <vt:lpstr>10. Συμπεράσματα-Προτάσεις (2/3)</vt:lpstr>
      <vt:lpstr>10. Συμπεράσματα-Προτάσεις (3/3)</vt:lpstr>
      <vt:lpstr>11. Δυνατά σημεία του υλικού (1/2)</vt:lpstr>
      <vt:lpstr>11. Δυνατά σημεία του υλικού (2/2)</vt:lpstr>
      <vt:lpstr>12. Περιορισμοί- Μελλοντικές έρευνες</vt:lpstr>
      <vt:lpstr>Παρουσίαση του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Evangelia Mamalaki</cp:lastModifiedBy>
  <cp:revision>1742</cp:revision>
  <dcterms:created xsi:type="dcterms:W3CDTF">2003-10-16T17:37:47Z</dcterms:created>
  <dcterms:modified xsi:type="dcterms:W3CDTF">2018-11-10T08:08:45Z</dcterms:modified>
</cp:coreProperties>
</file>