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6"/>
  </p:notesMasterIdLst>
  <p:sldIdLst>
    <p:sldId id="1482" r:id="rId2"/>
    <p:sldId id="2013" r:id="rId3"/>
    <p:sldId id="2021" r:id="rId4"/>
    <p:sldId id="2014" r:id="rId5"/>
    <p:sldId id="2020" r:id="rId6"/>
    <p:sldId id="2012" r:id="rId7"/>
    <p:sldId id="2031" r:id="rId8"/>
    <p:sldId id="2035" r:id="rId9"/>
    <p:sldId id="2032" r:id="rId10"/>
    <p:sldId id="2033" r:id="rId11"/>
    <p:sldId id="2034" r:id="rId12"/>
    <p:sldId id="2023" r:id="rId13"/>
    <p:sldId id="2036" r:id="rId14"/>
    <p:sldId id="2037" r:id="rId15"/>
    <p:sldId id="2038" r:id="rId16"/>
    <p:sldId id="2039" r:id="rId17"/>
    <p:sldId id="2040" r:id="rId18"/>
    <p:sldId id="2016" r:id="rId19"/>
    <p:sldId id="2041" r:id="rId20"/>
    <p:sldId id="2042" r:id="rId21"/>
    <p:sldId id="2043" r:id="rId22"/>
    <p:sldId id="2044" r:id="rId23"/>
    <p:sldId id="2045" r:id="rId24"/>
    <p:sldId id="2046" r:id="rId25"/>
    <p:sldId id="2047" r:id="rId26"/>
    <p:sldId id="2048" r:id="rId27"/>
    <p:sldId id="2025" r:id="rId28"/>
    <p:sldId id="2026" r:id="rId29"/>
    <p:sldId id="2027" r:id="rId30"/>
    <p:sldId id="2028" r:id="rId31"/>
    <p:sldId id="2049" r:id="rId32"/>
    <p:sldId id="2029" r:id="rId33"/>
    <p:sldId id="2030" r:id="rId34"/>
    <p:sldId id="2024" r:id="rId35"/>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xmlns=""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0CCAF"/>
    <a:srgbClr val="FFA54B"/>
    <a:srgbClr val="FFFFCC"/>
    <a:srgbClr val="931B1B"/>
    <a:srgbClr val="EDBE9B"/>
    <a:srgbClr val="ADDB7B"/>
    <a:srgbClr val="F4F694"/>
    <a:srgbClr val="FFAD5B"/>
    <a:srgbClr val="FF9933"/>
    <a:srgbClr val="FFFF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90681" autoAdjust="0"/>
  </p:normalViewPr>
  <p:slideViewPr>
    <p:cSldViewPr>
      <p:cViewPr>
        <p:scale>
          <a:sx n="60" d="100"/>
          <a:sy n="60" d="100"/>
        </p:scale>
        <p:origin x="-1422" y="-216"/>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xmlns=""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xmlns=""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18</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Arial" pitchFamily="34" charset="0"/>
              <a:buNone/>
            </a:pPr>
            <a:endParaRPr lang="el-GR" sz="1200" kern="1200" dirty="0" smtClean="0">
              <a:solidFill>
                <a:schemeClr val="tx1"/>
              </a:solidFill>
              <a:latin typeface="Times New Roman" pitchFamily="18"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27</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Arial" pitchFamily="34" charset="0"/>
              <a:buNone/>
            </a:pP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Arial" pitchFamily="34" charset="0"/>
              <a:buNone/>
            </a:pP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11/30/2018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11/30/2018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xmlns=""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11/30/2018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11/30/2018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11/30/2018</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11/30/2018</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11/30/2018</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11/30/2018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11/30/2018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11/30/2018</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xmlns=""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chamilo.datacenter.uoc.gr/metchamilo/main/lp/lp_controller.php?action=list&amp;isStudentView=false&amp;cidReq=KRHTHHARXHTOYXOROY&amp;id_session=0&amp;gidReq=0&amp;gradebook=0&amp;origin=course&am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hamilo.datacenter.uoc.gr/metchamilo/main/lp/lp_controller.php?cidReq=KRHTHHARXHTOYXOROY&amp;id_session=0&amp;gidReq=0&amp;gradebook=0&amp;origin=&amp;action=view&amp;lp_id=437&amp;isStudentView=tru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horosjournal.com/docs/choros6/7_CHOROS_6_DANIA_KOUTSOUBA_TYROVOLA.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lepex.gr/periodiko.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3608" y="1628800"/>
            <a:ext cx="7920880" cy="1944216"/>
          </a:xfrm>
        </p:spPr>
        <p:txBody>
          <a:bodyPr>
            <a:noAutofit/>
          </a:bodyPr>
          <a:lstStyle/>
          <a:p>
            <a:r>
              <a:rPr lang="el-GR" sz="2400" dirty="0" smtClean="0">
                <a:latin typeface="Times New Roman" pitchFamily="18" charset="0"/>
                <a:cs typeface="Times New Roman" pitchFamily="18" charset="0"/>
              </a:rPr>
              <a:t>ΔΙΔΑΣΚΑΛΙΑ ΕΛΛΗΝΙΚΟΥ ΠΑΡΑΔΟΣΙΑΚΟΥ ΧΟΡΟΥ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ΜΕ ΤΗΝ ΜΕΘΟΔΟ ΤΗΣ ΕΞ ΑΠΟΣΤΑΣΕΩΣ ΕΚΠΑΙΔΕΥΣΗΣ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ΣΕ ΑΡΧΑΡΙΟΥΣ ΕΝΗΛΙΚΕΣ.</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ΤΟ ΠΑΡΑΔΕΙΓΜΑ ΚΡΗΤΙΚΩΝ ΧΟΡΩΝ</a:t>
            </a:r>
            <a:endParaRPr lang="el-GR" sz="2400" b="1" dirty="0">
              <a:solidFill>
                <a:srgbClr val="C00000"/>
              </a:solidFill>
              <a:latin typeface="Times New Roman" pitchFamily="18" charset="0"/>
              <a:cs typeface="Times New Roman" pitchFamily="18" charset="0"/>
            </a:endParaRPr>
          </a:p>
        </p:txBody>
      </p:sp>
      <p:cxnSp>
        <p:nvCxnSpPr>
          <p:cNvPr id="16" name="15 - Ευθεία γραμμή σύνδεσης"/>
          <p:cNvCxnSpPr/>
          <p:nvPr/>
        </p:nvCxnSpPr>
        <p:spPr bwMode="auto">
          <a:xfrm>
            <a:off x="1403648" y="980728"/>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259633" y="188640"/>
            <a:ext cx="7200800" cy="830997"/>
          </a:xfrm>
          <a:prstGeom prst="rect">
            <a:avLst/>
          </a:prstGeom>
          <a:noFill/>
          <a:ln w="9525">
            <a:noFill/>
            <a:miter lim="800000"/>
            <a:headEnd/>
            <a:tailEnd/>
          </a:ln>
        </p:spPr>
        <p:txBody>
          <a:bodyPr wrap="square">
            <a:spAutoFit/>
          </a:bodyPr>
          <a:lstStyle/>
          <a:p>
            <a:pPr algn="ctr"/>
            <a:r>
              <a:rPr lang="el-GR" sz="1600" dirty="0">
                <a:cs typeface="Times New Roman" pitchFamily="18" charset="0"/>
              </a:rPr>
              <a:t>Πρόγραμμα Μεταπτυχιακών Σπουδών: </a:t>
            </a:r>
            <a:endParaRPr lang="en-US" sz="1600" dirty="0">
              <a:cs typeface="Times New Roman" pitchFamily="18" charset="0"/>
            </a:endParaRPr>
          </a:p>
          <a:p>
            <a:pPr algn="ctr"/>
            <a:r>
              <a:rPr lang="el-GR" sz="1600" dirty="0">
                <a:cs typeface="Times New Roman" pitchFamily="18" charset="0"/>
              </a:rPr>
              <a:t>«Επιστήμες της Αγωγής - Εξ Αποστάσεως Εκπαίδευση  με την χρήση των </a:t>
            </a:r>
            <a:r>
              <a:rPr lang="el-GR" sz="1600" dirty="0" smtClean="0">
                <a:cs typeface="Times New Roman" pitchFamily="18" charset="0"/>
              </a:rPr>
              <a:t>ΤΠΕ</a:t>
            </a:r>
          </a:p>
          <a:p>
            <a:pPr algn="ctr"/>
            <a:r>
              <a:rPr lang="el-GR" sz="1600" dirty="0" smtClean="0">
                <a:cs typeface="Times New Roman" pitchFamily="18" charset="0"/>
              </a:rPr>
              <a:t> </a:t>
            </a:r>
            <a:r>
              <a:rPr lang="el-GR" sz="1600" dirty="0">
                <a:cs typeface="Times New Roman" pitchFamily="18" charset="0"/>
              </a:rPr>
              <a:t>(e-</a:t>
            </a:r>
            <a:r>
              <a:rPr lang="el-GR" sz="1600" dirty="0" err="1">
                <a:cs typeface="Times New Roman" pitchFamily="18" charset="0"/>
              </a:rPr>
              <a:t>Learning</a:t>
            </a:r>
            <a:r>
              <a:rPr lang="el-GR" sz="1600" dirty="0">
                <a:cs typeface="Times New Roman" pitchFamily="18" charset="0"/>
              </a:rPr>
              <a:t>)»</a:t>
            </a: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2018</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403648" y="1196752"/>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4077072"/>
            <a:ext cx="6840760" cy="461665"/>
          </a:xfrm>
          <a:prstGeom prst="rect">
            <a:avLst/>
          </a:prstGeom>
        </p:spPr>
        <p:txBody>
          <a:bodyPr wrap="square">
            <a:spAutoFit/>
          </a:bodyPr>
          <a:lstStyle/>
          <a:p>
            <a:pPr algn="ctr"/>
            <a:r>
              <a:rPr lang="el-GR" dirty="0" smtClean="0"/>
              <a:t>Άννα </a:t>
            </a:r>
            <a:r>
              <a:rPr lang="el-GR" dirty="0" err="1" smtClean="0"/>
              <a:t>Συντιχάκη</a:t>
            </a:r>
            <a:endParaRPr lang="el-GR" dirty="0"/>
          </a:p>
        </p:txBody>
      </p:sp>
      <p:sp>
        <p:nvSpPr>
          <p:cNvPr id="13" name="9 - Ορθογώνιο"/>
          <p:cNvSpPr/>
          <p:nvPr/>
        </p:nvSpPr>
        <p:spPr>
          <a:xfrm>
            <a:off x="1619672" y="4869160"/>
            <a:ext cx="6840760" cy="646331"/>
          </a:xfrm>
          <a:prstGeom prst="rect">
            <a:avLst/>
          </a:prstGeom>
        </p:spPr>
        <p:txBody>
          <a:bodyPr wrap="square">
            <a:spAutoFit/>
          </a:bodyPr>
          <a:lstStyle/>
          <a:p>
            <a:pPr algn="ctr"/>
            <a:r>
              <a:rPr lang="el-GR" sz="1800" dirty="0"/>
              <a:t>Επιτροπή Κρίσης </a:t>
            </a:r>
            <a:r>
              <a:rPr lang="el-GR" sz="1800" dirty="0" smtClean="0"/>
              <a:t> ΔΕ:</a:t>
            </a:r>
          </a:p>
          <a:p>
            <a:pPr algn="ctr"/>
            <a:r>
              <a:rPr lang="el-GR" sz="1800" dirty="0" smtClean="0"/>
              <a:t>Μαρία </a:t>
            </a:r>
            <a:r>
              <a:rPr lang="el-GR" sz="1800" dirty="0" err="1" smtClean="0"/>
              <a:t>Κουτσούμπα</a:t>
            </a:r>
            <a:r>
              <a:rPr lang="el-GR" sz="1800" dirty="0" smtClean="0"/>
              <a:t>, Ιωάννης </a:t>
            </a:r>
            <a:r>
              <a:rPr lang="el-GR" sz="1800" dirty="0" err="1" smtClean="0"/>
              <a:t>Γκιόσος</a:t>
            </a:r>
            <a:r>
              <a:rPr lang="el-GR" sz="1800" dirty="0" smtClean="0"/>
              <a:t>, Σοφία Παπαδημητρίου</a:t>
            </a:r>
            <a:endParaRPr lang="el-G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412776"/>
            <a:ext cx="8532440" cy="5112568"/>
          </a:xfrm>
        </p:spPr>
        <p:txBody>
          <a:bodyPr>
            <a:noAutofit/>
          </a:bodyPr>
          <a:lstStyle/>
          <a:p>
            <a:pPr algn="ctr">
              <a:buFont typeface="Wingdings" pitchFamily="2" charset="2"/>
              <a:buChar char="ü"/>
            </a:pPr>
            <a:r>
              <a:rPr lang="el-GR" sz="2200" b="1" dirty="0" smtClean="0">
                <a:solidFill>
                  <a:srgbClr val="C00000"/>
                </a:solidFill>
                <a:latin typeface="Times New Roman" pitchFamily="18" charset="0"/>
                <a:cs typeface="Times New Roman" pitchFamily="18" charset="0"/>
              </a:rPr>
              <a:t>Η διδασκαλία του παραδοσιακού χορού</a:t>
            </a:r>
          </a:p>
          <a:p>
            <a:pPr algn="just"/>
            <a:r>
              <a:rPr lang="el-GR" sz="2200" dirty="0" smtClean="0">
                <a:latin typeface="Times New Roman" pitchFamily="18" charset="0"/>
                <a:cs typeface="Times New Roman" pitchFamily="18" charset="0"/>
              </a:rPr>
              <a:t>Χορευτική επίδοση</a:t>
            </a:r>
          </a:p>
          <a:p>
            <a:pPr algn="just"/>
            <a:r>
              <a:rPr lang="el-GR" sz="2200" dirty="0" smtClean="0">
                <a:latin typeface="Times New Roman" pitchFamily="18" charset="0"/>
                <a:cs typeface="Times New Roman" pitchFamily="18" charset="0"/>
              </a:rPr>
              <a:t>Ολιστική μάθηση </a:t>
            </a:r>
          </a:p>
          <a:p>
            <a:pPr algn="just">
              <a:lnSpc>
                <a:spcPct val="100000"/>
              </a:lnSpc>
            </a:pPr>
            <a:r>
              <a:rPr lang="el-GR" sz="2200" dirty="0" smtClean="0">
                <a:latin typeface="Times New Roman" pitchFamily="18" charset="0"/>
                <a:cs typeface="Times New Roman" pitchFamily="18" charset="0"/>
              </a:rPr>
              <a:t>Μέθοδοι διδασκαλίας: δασκαλοκεντρική, παιδοκεντρική </a:t>
            </a:r>
          </a:p>
          <a:p>
            <a:pPr algn="just">
              <a:lnSpc>
                <a:spcPct val="100000"/>
              </a:lnSpc>
              <a:buNone/>
            </a:pPr>
            <a:r>
              <a:rPr lang="el-GR" sz="2200" dirty="0" smtClean="0">
                <a:latin typeface="Times New Roman" pitchFamily="18" charset="0"/>
                <a:cs typeface="Times New Roman" pitchFamily="18" charset="0"/>
              </a:rPr>
              <a:t>                                        ολική, μερική </a:t>
            </a:r>
          </a:p>
          <a:p>
            <a:pPr algn="just">
              <a:lnSpc>
                <a:spcPct val="100000"/>
              </a:lnSpc>
              <a:buNone/>
            </a:pPr>
            <a:r>
              <a:rPr lang="el-GR" sz="2200" dirty="0" smtClean="0">
                <a:latin typeface="Times New Roman" pitchFamily="18" charset="0"/>
                <a:cs typeface="Times New Roman" pitchFamily="18" charset="0"/>
              </a:rPr>
              <a:t>                                        μιμητική </a:t>
            </a:r>
          </a:p>
          <a:p>
            <a:pPr algn="just">
              <a:lnSpc>
                <a:spcPct val="100000"/>
              </a:lnSpc>
              <a:buNone/>
            </a:pP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ρυθμοκινητικής</a:t>
            </a:r>
            <a:r>
              <a:rPr lang="el-GR" sz="2200" dirty="0" smtClean="0">
                <a:latin typeface="Times New Roman" pitchFamily="18" charset="0"/>
                <a:cs typeface="Times New Roman" pitchFamily="18" charset="0"/>
              </a:rPr>
              <a:t> ανάλυσης </a:t>
            </a:r>
          </a:p>
          <a:p>
            <a:pPr algn="just">
              <a:lnSpc>
                <a:spcPct val="100000"/>
              </a:lnSpc>
              <a:buNone/>
            </a:pPr>
            <a:r>
              <a:rPr lang="el-GR" sz="2200" dirty="0" smtClean="0">
                <a:latin typeface="Times New Roman" pitchFamily="18" charset="0"/>
                <a:cs typeface="Times New Roman" pitchFamily="18" charset="0"/>
              </a:rPr>
              <a:t>                                        </a:t>
            </a:r>
            <a:r>
              <a:rPr lang="el-GR" sz="2200" dirty="0" err="1" smtClean="0">
                <a:latin typeface="Times New Roman" pitchFamily="18" charset="0"/>
                <a:cs typeface="Times New Roman" pitchFamily="18" charset="0"/>
              </a:rPr>
              <a:t>μουσικοκινητική</a:t>
            </a:r>
            <a:r>
              <a:rPr lang="el-GR" sz="2200" dirty="0" smtClean="0">
                <a:latin typeface="Times New Roman" pitchFamily="18" charset="0"/>
                <a:cs typeface="Times New Roman" pitchFamily="18" charset="0"/>
              </a:rPr>
              <a:t> </a:t>
            </a:r>
          </a:p>
          <a:p>
            <a:pPr algn="just">
              <a:lnSpc>
                <a:spcPct val="100000"/>
              </a:lnSpc>
              <a:buNone/>
            </a:pPr>
            <a:r>
              <a:rPr lang="el-GR" sz="2200" dirty="0" smtClean="0">
                <a:latin typeface="Times New Roman" pitchFamily="18" charset="0"/>
                <a:cs typeface="Times New Roman" pitchFamily="18" charset="0"/>
              </a:rPr>
              <a:t>                                        κοινών κινητικών μοτίβων         μορφολογική </a:t>
            </a:r>
          </a:p>
          <a:p>
            <a:pPr algn="just">
              <a:lnSpc>
                <a:spcPct val="100000"/>
              </a:lnSpc>
              <a:buNone/>
            </a:pPr>
            <a:endParaRPr lang="el-GR" sz="2200" dirty="0" smtClean="0">
              <a:latin typeface="Times New Roman" pitchFamily="18" charset="0"/>
              <a:cs typeface="Times New Roman" pitchFamily="18" charset="0"/>
            </a:endParaRPr>
          </a:p>
          <a:p>
            <a:pPr algn="just">
              <a:buNone/>
            </a:pPr>
            <a:endParaRPr lang="el-GR" sz="2200" dirty="0">
              <a:latin typeface="Times New Roman" pitchFamily="18" charset="0"/>
              <a:cs typeface="Times New Roman" pitchFamily="18" charset="0"/>
            </a:endParaRPr>
          </a:p>
        </p:txBody>
      </p:sp>
      <p:sp>
        <p:nvSpPr>
          <p:cNvPr id="3" name="2 - Τίτλος"/>
          <p:cNvSpPr>
            <a:spLocks noGrp="1"/>
          </p:cNvSpPr>
          <p:nvPr>
            <p:ph type="title"/>
          </p:nvPr>
        </p:nvSpPr>
        <p:spPr>
          <a:xfrm>
            <a:off x="1907704" y="260648"/>
            <a:ext cx="6192688" cy="936104"/>
          </a:xfrm>
        </p:spPr>
        <p:txBody>
          <a:bodyPr>
            <a:normAutofit fontScale="90000"/>
          </a:bodyPr>
          <a:lstStyle/>
          <a:p>
            <a:r>
              <a:rPr lang="el-GR" dirty="0" smtClean="0"/>
              <a:t/>
            </a:r>
            <a:br>
              <a:rPr lang="el-GR" dirty="0" smtClean="0"/>
            </a:br>
            <a:r>
              <a:rPr lang="el-GR" sz="3600" dirty="0" smtClean="0">
                <a:latin typeface="Times New Roman" pitchFamily="18" charset="0"/>
                <a:cs typeface="Times New Roman" pitchFamily="18" charset="0"/>
              </a:rPr>
              <a:t>5. Ανασκόπηση Βιβλιογραφίας 5/8 </a:t>
            </a:r>
            <a:r>
              <a:rPr lang="el-GR" dirty="0" smtClean="0"/>
              <a:t/>
            </a:r>
            <a:br>
              <a:rPr lang="el-GR" dirty="0" smtClean="0"/>
            </a:br>
            <a:endParaRPr lang="el-GR" dirty="0"/>
          </a:p>
        </p:txBody>
      </p:sp>
      <p:cxnSp>
        <p:nvCxnSpPr>
          <p:cNvPr id="10" name="9 - Ευθύγραμμο βέλος σύνδεσης"/>
          <p:cNvCxnSpPr/>
          <p:nvPr/>
        </p:nvCxnSpPr>
        <p:spPr>
          <a:xfrm>
            <a:off x="6444208" y="566124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484784"/>
            <a:ext cx="8676456" cy="4692179"/>
          </a:xfrm>
        </p:spPr>
        <p:txBody>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Περιπτώσεις εξ αποστάσεως εκμάθησης παραδοσιακού χορού</a:t>
            </a:r>
          </a:p>
          <a:p>
            <a:r>
              <a:rPr lang="el-GR" sz="2400" dirty="0" smtClean="0">
                <a:latin typeface="Times New Roman" pitchFamily="18" charset="0"/>
                <a:cs typeface="Times New Roman" pitchFamily="18" charset="0"/>
              </a:rPr>
              <a:t>Διαδικτυακό κανάλι στο </a:t>
            </a:r>
            <a:r>
              <a:rPr lang="en-US" sz="2400" dirty="0" smtClean="0">
                <a:latin typeface="Times New Roman" pitchFamily="18" charset="0"/>
                <a:cs typeface="Times New Roman" pitchFamily="18" charset="0"/>
              </a:rPr>
              <a:t>YouTube</a:t>
            </a:r>
            <a:endParaRPr lang="el-GR" sz="2400" dirty="0" smtClean="0">
              <a:latin typeface="Times New Roman" pitchFamily="18" charset="0"/>
              <a:cs typeface="Times New Roman" pitchFamily="18" charset="0"/>
            </a:endParaRPr>
          </a:p>
          <a:p>
            <a:r>
              <a:rPr lang="el-GR" sz="2400" dirty="0" err="1" smtClean="0">
                <a:latin typeface="Times New Roman" pitchFamily="18" charset="0"/>
                <a:cs typeface="Times New Roman" pitchFamily="18" charset="0"/>
              </a:rPr>
              <a:t>WebDANCE</a:t>
            </a:r>
            <a:r>
              <a:rPr lang="el-G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OpenDance</a:t>
            </a:r>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τεχνολογία του βίντεο</a:t>
            </a:r>
          </a:p>
          <a:p>
            <a:r>
              <a:rPr lang="el-GR" sz="2400" dirty="0" smtClean="0">
                <a:latin typeface="Times New Roman" pitchFamily="18" charset="0"/>
                <a:cs typeface="Times New Roman" pitchFamily="18" charset="0"/>
              </a:rPr>
              <a:t>σχολιασμένο βίντεο</a:t>
            </a:r>
          </a:p>
          <a:p>
            <a:r>
              <a:rPr lang="en-US" sz="2400" dirty="0" err="1" smtClean="0">
                <a:latin typeface="Times New Roman" pitchFamily="18" charset="0"/>
                <a:cs typeface="Times New Roman" pitchFamily="18" charset="0"/>
              </a:rPr>
              <a:t>Labankido</a:t>
            </a:r>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1907704" y="404664"/>
            <a:ext cx="6336704" cy="1003382"/>
          </a:xfrm>
        </p:spPr>
        <p:txBody>
          <a:bodyPr>
            <a:normAutofit fontScale="90000"/>
          </a:bodyPr>
          <a:lstStyle/>
          <a:p>
            <a:r>
              <a:rPr lang="el-GR" sz="3600" dirty="0" smtClean="0">
                <a:latin typeface="Times New Roman" pitchFamily="18" charset="0"/>
                <a:cs typeface="Times New Roman" pitchFamily="18" charset="0"/>
              </a:rPr>
              <a:t>5. Ανασκόπηση Βιβλιογραφίας 6/8 </a:t>
            </a:r>
            <a:r>
              <a:rPr lang="el-GR" dirty="0" smtClean="0"/>
              <a:t/>
            </a:r>
            <a:br>
              <a:rPr lang="el-GR" dirty="0" smtClean="0"/>
            </a:br>
            <a:endParaRPr lang="el-GR" dirty="0"/>
          </a:p>
        </p:txBody>
      </p:sp>
      <p:cxnSp>
        <p:nvCxnSpPr>
          <p:cNvPr id="5" name="4 - Ευθύγραμμο βέλος σύνδεσης"/>
          <p:cNvCxnSpPr/>
          <p:nvPr/>
        </p:nvCxnSpPr>
        <p:spPr>
          <a:xfrm>
            <a:off x="2483768" y="314096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412776"/>
            <a:ext cx="8604448" cy="5052219"/>
          </a:xfrm>
        </p:spPr>
        <p:txBody>
          <a:bodyPr>
            <a:normAutofit/>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Ελληνικός παραδοσιακός χορός</a:t>
            </a:r>
          </a:p>
          <a:p>
            <a:pPr algn="ctr">
              <a:buNone/>
            </a:pPr>
            <a:endParaRPr lang="el-GR" sz="2400" b="1" dirty="0" smtClean="0">
              <a:solidFill>
                <a:srgbClr val="C00000"/>
              </a:solidFill>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Χορός στην αρχαία Ελλάδα</a:t>
            </a:r>
          </a:p>
          <a:p>
            <a:pPr algn="just"/>
            <a:r>
              <a:rPr lang="el-GR" sz="2400" dirty="0" smtClean="0">
                <a:latin typeface="Times New Roman" pitchFamily="18" charset="0"/>
                <a:cs typeface="Times New Roman" pitchFamily="18" charset="0"/>
              </a:rPr>
              <a:t>Δημοτικός χορός</a:t>
            </a:r>
          </a:p>
          <a:p>
            <a:pPr algn="just"/>
            <a:r>
              <a:rPr lang="el-GR" sz="2400" dirty="0" smtClean="0">
                <a:latin typeface="Times New Roman" pitchFamily="18" charset="0"/>
                <a:cs typeface="Times New Roman" pitchFamily="18" charset="0"/>
              </a:rPr>
              <a:t>Μορφή</a:t>
            </a:r>
          </a:p>
          <a:p>
            <a:pPr algn="just"/>
            <a:r>
              <a:rPr lang="el-GR" sz="2400" dirty="0" smtClean="0">
                <a:latin typeface="Times New Roman" pitchFamily="18" charset="0"/>
                <a:cs typeface="Times New Roman" pitchFamily="18" charset="0"/>
              </a:rPr>
              <a:t>Λειτουργίες</a:t>
            </a:r>
          </a:p>
          <a:p>
            <a:pPr algn="just"/>
            <a:endParaRPr lang="el-GR" sz="2400" dirty="0" smtClean="0">
              <a:latin typeface="Times New Roman" pitchFamily="18" charset="0"/>
              <a:cs typeface="Times New Roman" pitchFamily="18" charset="0"/>
            </a:endParaRPr>
          </a:p>
        </p:txBody>
      </p:sp>
      <p:sp>
        <p:nvSpPr>
          <p:cNvPr id="3" name="2 - Τίτλος"/>
          <p:cNvSpPr>
            <a:spLocks noGrp="1"/>
          </p:cNvSpPr>
          <p:nvPr>
            <p:ph type="title"/>
          </p:nvPr>
        </p:nvSpPr>
        <p:spPr>
          <a:xfrm>
            <a:off x="1907704" y="620688"/>
            <a:ext cx="6264696" cy="432048"/>
          </a:xfrm>
        </p:spPr>
        <p:txBody>
          <a:bodyPr>
            <a:noAutofit/>
          </a:bodyPr>
          <a:lstStyle/>
          <a:p>
            <a:r>
              <a:rPr lang="el-GR" sz="3200" dirty="0" smtClean="0">
                <a:latin typeface="Times New Roman" pitchFamily="18" charset="0"/>
                <a:cs typeface="Times New Roman" pitchFamily="18" charset="0"/>
              </a:rPr>
              <a:t>5. Ανασκόπηση Βιβλιογραφίας 7/8 </a:t>
            </a:r>
            <a:br>
              <a:rPr lang="el-GR" sz="3200" dirty="0" smtClean="0">
                <a:latin typeface="Times New Roman" pitchFamily="18" charset="0"/>
                <a:cs typeface="Times New Roman" pitchFamily="18" charset="0"/>
              </a:rPr>
            </a:b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12776"/>
            <a:ext cx="8263830" cy="4764187"/>
          </a:xfrm>
        </p:spPr>
        <p:txBody>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Ο χορός στην Κρήτη</a:t>
            </a:r>
          </a:p>
          <a:p>
            <a:pPr algn="ctr">
              <a:buNone/>
            </a:pPr>
            <a:endParaRPr lang="el-GR" sz="2400" b="1" dirty="0" smtClean="0">
              <a:solidFill>
                <a:srgbClr val="C00000"/>
              </a:solidFill>
              <a:latin typeface="Times New Roman" pitchFamily="18" charset="0"/>
              <a:cs typeface="Times New Roman" pitchFamily="18" charset="0"/>
            </a:endParaRPr>
          </a:p>
          <a:p>
            <a:r>
              <a:rPr lang="el-GR" sz="2400" dirty="0" smtClean="0">
                <a:latin typeface="Times New Roman" pitchFamily="18" charset="0"/>
                <a:cs typeface="Times New Roman" pitchFamily="18" charset="0"/>
              </a:rPr>
              <a:t>Γέννηση του χορού</a:t>
            </a:r>
          </a:p>
          <a:p>
            <a:r>
              <a:rPr lang="el-GR" sz="2400" dirty="0" smtClean="0">
                <a:latin typeface="Times New Roman" pitchFamily="18" charset="0"/>
                <a:cs typeface="Times New Roman" pitchFamily="18" charset="0"/>
              </a:rPr>
              <a:t>Οι κρητικοί χοροί σήμερα </a:t>
            </a:r>
          </a:p>
          <a:p>
            <a:r>
              <a:rPr lang="el-GR" sz="2400" dirty="0" smtClean="0">
                <a:latin typeface="Times New Roman" pitchFamily="18" charset="0"/>
                <a:cs typeface="Times New Roman" pitchFamily="18" charset="0"/>
              </a:rPr>
              <a:t>Χαρακτηριστικά</a:t>
            </a:r>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1907704" y="476672"/>
            <a:ext cx="6192688" cy="864096"/>
          </a:xfrm>
        </p:spPr>
        <p:txBody>
          <a:bodyPr>
            <a:normAutofit fontScale="90000"/>
          </a:bodyPr>
          <a:lstStyle/>
          <a:p>
            <a:r>
              <a:rPr lang="el-GR" sz="3600" dirty="0" smtClean="0">
                <a:latin typeface="Times New Roman" pitchFamily="18" charset="0"/>
                <a:cs typeface="Times New Roman" pitchFamily="18" charset="0"/>
              </a:rPr>
              <a:t>5. Ανασκόπηση Βιβλιογραφίας 8/8 </a:t>
            </a:r>
            <a:r>
              <a:rPr lang="el-GR" sz="3600" dirty="0" smtClean="0"/>
              <a:t/>
            </a:r>
            <a:br>
              <a:rPr lang="el-GR" sz="3600" dirty="0" smtClean="0"/>
            </a:br>
            <a:endParaRPr lang="el-G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451428"/>
            <a:ext cx="8424936" cy="5145923"/>
          </a:xfrm>
        </p:spPr>
        <p:txBody>
          <a:bodyPr>
            <a:normAutofit/>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Μοντέλο σχεδιασμού εκπαιδευτικού υλικού</a:t>
            </a:r>
          </a:p>
          <a:p>
            <a:r>
              <a:rPr lang="en-US" sz="2400" dirty="0" smtClean="0">
                <a:latin typeface="Times New Roman" pitchFamily="18" charset="0"/>
                <a:cs typeface="Times New Roman" pitchFamily="18" charset="0"/>
              </a:rPr>
              <a:t>West</a:t>
            </a:r>
            <a:r>
              <a:rPr lang="el-GR" sz="2400" dirty="0" smtClean="0">
                <a:latin typeface="Times New Roman" pitchFamily="18" charset="0"/>
                <a:cs typeface="Times New Roman" pitchFamily="18" charset="0"/>
              </a:rPr>
              <a:t> &amp; </a:t>
            </a:r>
            <a:r>
              <a:rPr lang="en-US" sz="2400" dirty="0" err="1" smtClean="0">
                <a:latin typeface="Times New Roman" pitchFamily="18" charset="0"/>
                <a:cs typeface="Times New Roman" pitchFamily="18" charset="0"/>
              </a:rPr>
              <a:t>Lionarakis</a:t>
            </a:r>
            <a:endParaRPr lang="el-GR" sz="2400" dirty="0" smtClean="0">
              <a:latin typeface="Times New Roman" pitchFamily="18" charset="0"/>
              <a:cs typeface="Times New Roman" pitchFamily="18" charset="0"/>
            </a:endParaRPr>
          </a:p>
          <a:p>
            <a:pPr>
              <a:lnSpc>
                <a:spcPct val="100000"/>
              </a:lnSpc>
            </a:pPr>
            <a:r>
              <a:rPr lang="el-GR" sz="2400" dirty="0" smtClean="0">
                <a:latin typeface="Times New Roman" pitchFamily="18" charset="0"/>
                <a:cs typeface="Times New Roman" pitchFamily="18" charset="0"/>
              </a:rPr>
              <a:t>Μορφές υλικού: </a:t>
            </a:r>
          </a:p>
          <a:p>
            <a:pPr>
              <a:lnSpc>
                <a:spcPct val="100000"/>
              </a:lnSpc>
              <a:buNone/>
            </a:pPr>
            <a:r>
              <a:rPr lang="el-GR" sz="24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1</a:t>
            </a:r>
            <a:r>
              <a:rPr lang="el-GR" sz="2000" baseline="30000" dirty="0" smtClean="0">
                <a:latin typeface="Times New Roman" pitchFamily="18" charset="0"/>
                <a:cs typeface="Times New Roman" pitchFamily="18" charset="0"/>
              </a:rPr>
              <a:t>η</a:t>
            </a:r>
            <a:r>
              <a:rPr lang="el-GR" sz="2000" dirty="0" smtClean="0">
                <a:latin typeface="Times New Roman" pitchFamily="18" charset="0"/>
                <a:cs typeface="Times New Roman" pitchFamily="18" charset="0"/>
              </a:rPr>
              <a:t> δέσμη: κείμενα, προκείμενα, </a:t>
            </a:r>
            <a:r>
              <a:rPr lang="el-GR" sz="2000" dirty="0" err="1" smtClean="0">
                <a:latin typeface="Times New Roman" pitchFamily="18" charset="0"/>
                <a:cs typeface="Times New Roman" pitchFamily="18" charset="0"/>
              </a:rPr>
              <a:t>μετακείμενα</a:t>
            </a:r>
            <a:endParaRPr lang="el-GR" sz="2000" dirty="0" smtClean="0">
              <a:latin typeface="Times New Roman" pitchFamily="18" charset="0"/>
              <a:cs typeface="Times New Roman" pitchFamily="18" charset="0"/>
            </a:endParaRPr>
          </a:p>
          <a:p>
            <a:pPr lvl="0">
              <a:lnSpc>
                <a:spcPct val="100000"/>
              </a:lnSpc>
              <a:buNone/>
            </a:pPr>
            <a:r>
              <a:rPr lang="el-GR" sz="2000" dirty="0" smtClean="0">
                <a:latin typeface="Times New Roman" pitchFamily="18" charset="0"/>
                <a:cs typeface="Times New Roman" pitchFamily="18" charset="0"/>
              </a:rPr>
              <a:t>                                2</a:t>
            </a:r>
            <a:r>
              <a:rPr lang="el-GR" sz="2000" baseline="30000" dirty="0" smtClean="0">
                <a:latin typeface="Times New Roman" pitchFamily="18" charset="0"/>
                <a:cs typeface="Times New Roman" pitchFamily="18" charset="0"/>
              </a:rPr>
              <a:t>η</a:t>
            </a:r>
            <a:r>
              <a:rPr lang="el-GR" sz="2000" dirty="0" smtClean="0">
                <a:latin typeface="Times New Roman" pitchFamily="18" charset="0"/>
                <a:cs typeface="Times New Roman" pitchFamily="18" charset="0"/>
              </a:rPr>
              <a:t> δέσμη: διακείμενα, επικείμενα, παρακείμενα, περικείμενα</a:t>
            </a:r>
          </a:p>
          <a:p>
            <a:pPr>
              <a:lnSpc>
                <a:spcPct val="100000"/>
              </a:lnSpc>
              <a:buNone/>
            </a:pPr>
            <a:r>
              <a:rPr lang="el-GR" sz="2000" dirty="0" smtClean="0">
                <a:latin typeface="Times New Roman" pitchFamily="18" charset="0"/>
                <a:cs typeface="Times New Roman" pitchFamily="18" charset="0"/>
              </a:rPr>
              <a:t>                                3</a:t>
            </a:r>
            <a:r>
              <a:rPr lang="el-GR" sz="2000" baseline="30000" dirty="0" smtClean="0">
                <a:latin typeface="Times New Roman" pitchFamily="18" charset="0"/>
                <a:cs typeface="Times New Roman" pitchFamily="18" charset="0"/>
              </a:rPr>
              <a:t>η</a:t>
            </a:r>
            <a:r>
              <a:rPr lang="el-GR" sz="2000" dirty="0" smtClean="0">
                <a:latin typeface="Times New Roman" pitchFamily="18" charset="0"/>
                <a:cs typeface="Times New Roman" pitchFamily="18" charset="0"/>
              </a:rPr>
              <a:t> δέσμη: </a:t>
            </a:r>
            <a:r>
              <a:rPr lang="el-GR" sz="2000" dirty="0" err="1" smtClean="0">
                <a:latin typeface="Times New Roman" pitchFamily="18" charset="0"/>
                <a:cs typeface="Times New Roman" pitchFamily="18" charset="0"/>
              </a:rPr>
              <a:t>πολυκείμενα</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πολυαντικείμενα</a:t>
            </a:r>
            <a:endParaRPr lang="el-GR" sz="2000" dirty="0" smtClean="0">
              <a:latin typeface="Times New Roman" pitchFamily="18" charset="0"/>
              <a:cs typeface="Times New Roman" pitchFamily="18" charset="0"/>
            </a:endParaRPr>
          </a:p>
          <a:p>
            <a:pPr>
              <a:lnSpc>
                <a:spcPct val="100000"/>
              </a:lnSpc>
              <a:buNone/>
            </a:pPr>
            <a:endParaRPr lang="el-GR" sz="20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Ταξινομία </a:t>
            </a:r>
            <a:r>
              <a:rPr lang="en-US" sz="2400" dirty="0" smtClean="0">
                <a:latin typeface="Times New Roman" pitchFamily="18" charset="0"/>
                <a:cs typeface="Times New Roman" pitchFamily="18" charset="0"/>
              </a:rPr>
              <a:t>Bloom</a:t>
            </a:r>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Δραστηριότητες</a:t>
            </a:r>
          </a:p>
          <a:p>
            <a:endParaRPr lang="el-GR" dirty="0"/>
          </a:p>
        </p:txBody>
      </p:sp>
      <p:sp>
        <p:nvSpPr>
          <p:cNvPr id="3" name="2 - Τίτλος"/>
          <p:cNvSpPr>
            <a:spLocks noGrp="1"/>
          </p:cNvSpPr>
          <p:nvPr>
            <p:ph type="title"/>
          </p:nvPr>
        </p:nvSpPr>
        <p:spPr>
          <a:xfrm>
            <a:off x="1619672" y="188640"/>
            <a:ext cx="6696744" cy="1075390"/>
          </a:xfrm>
        </p:spPr>
        <p:txBody>
          <a:bodyPr>
            <a:normAutofit/>
          </a:bodyPr>
          <a:lstStyle/>
          <a:p>
            <a:r>
              <a:rPr lang="el-GR" sz="3200" dirty="0" smtClean="0">
                <a:latin typeface="Times New Roman" pitchFamily="18" charset="0"/>
                <a:cs typeface="Times New Roman" pitchFamily="18" charset="0"/>
              </a:rPr>
              <a:t>6. Μεθοδολογία Δημιουργίας Ε.Υ.</a:t>
            </a:r>
            <a:r>
              <a:rPr lang="en-US" sz="3200" dirty="0" smtClean="0">
                <a:latin typeface="Times New Roman" pitchFamily="18" charset="0"/>
                <a:cs typeface="Times New Roman" pitchFamily="18" charset="0"/>
              </a:rPr>
              <a:t> 1/4</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12777"/>
            <a:ext cx="8335838" cy="3312368"/>
          </a:xfrm>
        </p:spPr>
        <p:txBody>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Μορφολογική μέθοδος διδασκαλίας παραδοσιακού χορού</a:t>
            </a:r>
          </a:p>
          <a:p>
            <a:r>
              <a:rPr lang="el-GR" sz="2400" dirty="0" smtClean="0">
                <a:latin typeface="Times New Roman" pitchFamily="18" charset="0"/>
                <a:cs typeface="Times New Roman" pitchFamily="18" charset="0"/>
              </a:rPr>
              <a:t>Δομικά στοιχεία</a:t>
            </a:r>
          </a:p>
          <a:p>
            <a:r>
              <a:rPr lang="el-GR" sz="2400" dirty="0" smtClean="0">
                <a:latin typeface="Times New Roman" pitchFamily="18" charset="0"/>
                <a:cs typeface="Times New Roman" pitchFamily="18" charset="0"/>
              </a:rPr>
              <a:t>Κινητικό Μοτίβο</a:t>
            </a:r>
          </a:p>
          <a:p>
            <a:pPr algn="r"/>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1619672" y="260648"/>
            <a:ext cx="6696744" cy="1075390"/>
          </a:xfrm>
        </p:spPr>
        <p:txBody>
          <a:bodyPr>
            <a:normAutofit/>
          </a:bodyPr>
          <a:lstStyle/>
          <a:p>
            <a:r>
              <a:rPr lang="el-GR" sz="3200" dirty="0" smtClean="0">
                <a:latin typeface="Times New Roman" pitchFamily="18" charset="0"/>
                <a:cs typeface="Times New Roman" pitchFamily="18" charset="0"/>
              </a:rPr>
              <a:t>6. Μεθοδολογία Δημιουργίας Ε.Υ.</a:t>
            </a:r>
            <a:r>
              <a:rPr lang="en-US" sz="3200" dirty="0" smtClean="0">
                <a:latin typeface="Times New Roman" pitchFamily="18" charset="0"/>
                <a:cs typeface="Times New Roman" pitchFamily="18" charset="0"/>
              </a:rPr>
              <a:t> 2/4</a:t>
            </a:r>
            <a:endParaRPr lang="el-GR" sz="3200" dirty="0"/>
          </a:p>
        </p:txBody>
      </p:sp>
      <p:sp>
        <p:nvSpPr>
          <p:cNvPr id="5" name="4 - Ορθογώνιο"/>
          <p:cNvSpPr/>
          <p:nvPr/>
        </p:nvSpPr>
        <p:spPr>
          <a:xfrm>
            <a:off x="2915816" y="3861048"/>
            <a:ext cx="6228184" cy="2677656"/>
          </a:xfrm>
          <a:prstGeom prst="rect">
            <a:avLst/>
          </a:prstGeom>
        </p:spPr>
        <p:txBody>
          <a:bodyPr wrap="square">
            <a:spAutoFit/>
          </a:bodyPr>
          <a:lstStyle/>
          <a:p>
            <a:endParaRPr lang="el-GR" dirty="0" smtClean="0"/>
          </a:p>
          <a:p>
            <a:endParaRPr lang="el-GR" dirty="0" smtClean="0"/>
          </a:p>
          <a:p>
            <a:r>
              <a:rPr lang="el-GR" dirty="0" smtClean="0"/>
              <a:t>κατανόηση του τρόπου συγκρότησης των χορών</a:t>
            </a:r>
          </a:p>
          <a:p>
            <a:endParaRPr lang="el-GR" dirty="0" smtClean="0"/>
          </a:p>
          <a:p>
            <a:endParaRPr lang="el-GR" dirty="0" smtClean="0"/>
          </a:p>
          <a:p>
            <a:endParaRPr lang="el-GR" dirty="0" smtClean="0"/>
          </a:p>
          <a:p>
            <a:endParaRPr lang="el-GR" dirty="0"/>
          </a:p>
        </p:txBody>
      </p:sp>
      <p:sp>
        <p:nvSpPr>
          <p:cNvPr id="6" name="5 - TextBox"/>
          <p:cNvSpPr txBox="1"/>
          <p:nvPr/>
        </p:nvSpPr>
        <p:spPr>
          <a:xfrm>
            <a:off x="2843808" y="5301208"/>
            <a:ext cx="5256584" cy="461665"/>
          </a:xfrm>
          <a:prstGeom prst="rect">
            <a:avLst/>
          </a:prstGeom>
          <a:noFill/>
        </p:spPr>
        <p:txBody>
          <a:bodyPr wrap="square" rtlCol="0">
            <a:spAutoFit/>
          </a:bodyPr>
          <a:lstStyle/>
          <a:p>
            <a:r>
              <a:rPr lang="el-GR" dirty="0" smtClean="0"/>
              <a:t> αναπτύσσει την κριτική σκέψη </a:t>
            </a:r>
            <a:endParaRPr lang="el-GR" dirty="0"/>
          </a:p>
        </p:txBody>
      </p:sp>
      <p:cxnSp>
        <p:nvCxnSpPr>
          <p:cNvPr id="10" name="9 - Γωνιακή σύνδεση"/>
          <p:cNvCxnSpPr/>
          <p:nvPr/>
        </p:nvCxnSpPr>
        <p:spPr>
          <a:xfrm>
            <a:off x="1043608" y="4005064"/>
            <a:ext cx="1728192" cy="7920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Γωνιακή σύνδεση"/>
          <p:cNvCxnSpPr/>
          <p:nvPr/>
        </p:nvCxnSpPr>
        <p:spPr>
          <a:xfrm>
            <a:off x="1043608" y="4941168"/>
            <a:ext cx="1800200" cy="64807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268760"/>
            <a:ext cx="8604448" cy="2376264"/>
          </a:xfrm>
        </p:spPr>
        <p:txBody>
          <a:bodyPr>
            <a:noAutofit/>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Μέθοδος Βίντεο</a:t>
            </a:r>
          </a:p>
          <a:p>
            <a:r>
              <a:rPr lang="el-GR" sz="2400" dirty="0" smtClean="0">
                <a:latin typeface="Times New Roman" pitchFamily="18" charset="0"/>
                <a:cs typeface="Times New Roman" pitchFamily="18" charset="0"/>
              </a:rPr>
              <a:t>Συνδυάζει κινούμενη εικόνα με ήχο</a:t>
            </a:r>
          </a:p>
          <a:p>
            <a:r>
              <a:rPr lang="el-GR" sz="2400" dirty="0" smtClean="0">
                <a:latin typeface="Times New Roman" pitchFamily="18" charset="0"/>
                <a:cs typeface="Times New Roman" pitchFamily="18" charset="0"/>
              </a:rPr>
              <a:t>Λεκτικά σχόλια για τη </a:t>
            </a:r>
            <a:r>
              <a:rPr lang="el-GR" sz="2400" dirty="0" err="1" smtClean="0">
                <a:latin typeface="Times New Roman" pitchFamily="18" charset="0"/>
                <a:cs typeface="Times New Roman" pitchFamily="18" charset="0"/>
              </a:rPr>
              <a:t>χωροχρονική</a:t>
            </a:r>
            <a:r>
              <a:rPr lang="el-GR" sz="2400" dirty="0" smtClean="0">
                <a:latin typeface="Times New Roman" pitchFamily="18" charset="0"/>
                <a:cs typeface="Times New Roman" pitchFamily="18" charset="0"/>
              </a:rPr>
              <a:t> τοποθέτηση της κίνησης</a:t>
            </a:r>
            <a:endParaRPr lang="el-GR" sz="2400" dirty="0" smtClean="0">
              <a:solidFill>
                <a:srgbClr val="C00000"/>
              </a:solidFill>
              <a:latin typeface="Times New Roman" pitchFamily="18" charset="0"/>
              <a:cs typeface="Times New Roman" pitchFamily="18" charset="0"/>
            </a:endParaRPr>
          </a:p>
          <a:p>
            <a:r>
              <a:rPr lang="el-GR" sz="2400" dirty="0" err="1" smtClean="0">
                <a:latin typeface="Times New Roman" pitchFamily="18" charset="0"/>
                <a:cs typeface="Times New Roman" pitchFamily="18" charset="0"/>
              </a:rPr>
              <a:t>Διαδραστικά</a:t>
            </a:r>
            <a:r>
              <a:rPr lang="el-GR" sz="2400" dirty="0" smtClean="0">
                <a:latin typeface="Times New Roman" pitchFamily="18" charset="0"/>
                <a:cs typeface="Times New Roman" pitchFamily="18" charset="0"/>
              </a:rPr>
              <a:t> παράθυρα διαλόγου </a:t>
            </a:r>
          </a:p>
          <a:p>
            <a:pPr>
              <a:buNone/>
            </a:pPr>
            <a:r>
              <a:rPr lang="el-GR" sz="2400" dirty="0" smtClean="0">
                <a:latin typeface="Times New Roman" pitchFamily="18" charset="0"/>
                <a:cs typeface="Times New Roman" pitchFamily="18" charset="0"/>
              </a:rPr>
              <a:t>                                                    </a:t>
            </a:r>
          </a:p>
          <a:p>
            <a:r>
              <a:rPr lang="el-GR" sz="2400" dirty="0" smtClean="0">
                <a:latin typeface="Times New Roman" pitchFamily="18" charset="0"/>
                <a:cs typeface="Times New Roman" pitchFamily="18" charset="0"/>
              </a:rPr>
              <a:t>Φυσική κίνηση </a:t>
            </a:r>
          </a:p>
          <a:p>
            <a:r>
              <a:rPr lang="el-GR" sz="2400" dirty="0" smtClean="0">
                <a:latin typeface="Times New Roman" pitchFamily="18" charset="0"/>
                <a:cs typeface="Times New Roman" pitchFamily="18" charset="0"/>
              </a:rPr>
              <a:t>Ελάχιστες απαιτήσεις </a:t>
            </a:r>
          </a:p>
          <a:p>
            <a:r>
              <a:rPr lang="el-GR" sz="2400" dirty="0" smtClean="0">
                <a:latin typeface="Times New Roman" pitchFamily="18" charset="0"/>
                <a:cs typeface="Times New Roman" pitchFamily="18" charset="0"/>
              </a:rPr>
              <a:t>Οικείο στη χρήση </a:t>
            </a:r>
            <a:endParaRPr lang="el-GR" sz="2400" dirty="0">
              <a:solidFill>
                <a:srgbClr val="C00000"/>
              </a:solidFill>
              <a:latin typeface="Times New Roman" pitchFamily="18" charset="0"/>
              <a:cs typeface="Times New Roman" pitchFamily="18" charset="0"/>
            </a:endParaRPr>
          </a:p>
        </p:txBody>
      </p:sp>
      <p:sp>
        <p:nvSpPr>
          <p:cNvPr id="3" name="2 - Τίτλος"/>
          <p:cNvSpPr>
            <a:spLocks noGrp="1"/>
          </p:cNvSpPr>
          <p:nvPr>
            <p:ph type="title"/>
          </p:nvPr>
        </p:nvSpPr>
        <p:spPr>
          <a:xfrm>
            <a:off x="1619672" y="188640"/>
            <a:ext cx="6768752" cy="1075390"/>
          </a:xfrm>
        </p:spPr>
        <p:txBody>
          <a:bodyPr>
            <a:normAutofit/>
          </a:bodyPr>
          <a:lstStyle/>
          <a:p>
            <a:r>
              <a:rPr lang="el-GR" sz="3200" dirty="0" smtClean="0">
                <a:latin typeface="Times New Roman" pitchFamily="18" charset="0"/>
                <a:cs typeface="Times New Roman" pitchFamily="18" charset="0"/>
              </a:rPr>
              <a:t>6. Μεθοδολογία Δημιουργίας Ε.Υ.</a:t>
            </a:r>
            <a:r>
              <a:rPr lang="en-US" sz="3200" dirty="0" smtClean="0">
                <a:latin typeface="Times New Roman" pitchFamily="18" charset="0"/>
                <a:cs typeface="Times New Roman" pitchFamily="18" charset="0"/>
              </a:rPr>
              <a:t> 3/4</a:t>
            </a:r>
            <a:endParaRPr lang="el-GR" sz="3200" dirty="0"/>
          </a:p>
        </p:txBody>
      </p:sp>
      <p:sp>
        <p:nvSpPr>
          <p:cNvPr id="7" name="6 - TextBox"/>
          <p:cNvSpPr txBox="1"/>
          <p:nvPr/>
        </p:nvSpPr>
        <p:spPr>
          <a:xfrm>
            <a:off x="4427984" y="3789040"/>
            <a:ext cx="4464496" cy="830997"/>
          </a:xfrm>
          <a:prstGeom prst="rect">
            <a:avLst/>
          </a:prstGeom>
          <a:noFill/>
        </p:spPr>
        <p:txBody>
          <a:bodyPr wrap="square" rtlCol="0">
            <a:spAutoFit/>
          </a:bodyPr>
          <a:lstStyle/>
          <a:p>
            <a:pPr algn="ctr"/>
            <a:r>
              <a:rPr lang="el-GR" dirty="0" err="1" smtClean="0">
                <a:cs typeface="Times New Roman" pitchFamily="18" charset="0"/>
              </a:rPr>
              <a:t>στοχευμένη</a:t>
            </a:r>
            <a:r>
              <a:rPr lang="el-GR" dirty="0" smtClean="0">
                <a:cs typeface="Times New Roman" pitchFamily="18" charset="0"/>
              </a:rPr>
              <a:t> και σχηματοποιημένη μορφή στις πληροφορίες της ροής</a:t>
            </a:r>
            <a:endParaRPr lang="el-GR" dirty="0"/>
          </a:p>
        </p:txBody>
      </p:sp>
      <p:cxnSp>
        <p:nvCxnSpPr>
          <p:cNvPr id="9" name="8 - Γωνιακή σύνδεση"/>
          <p:cNvCxnSpPr/>
          <p:nvPr/>
        </p:nvCxnSpPr>
        <p:spPr>
          <a:xfrm>
            <a:off x="2123728" y="3789040"/>
            <a:ext cx="2088232"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340768"/>
            <a:ext cx="8676456" cy="4836195"/>
          </a:xfrm>
        </p:spPr>
        <p:txBody>
          <a:bodyPr>
            <a:normAutofit/>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Εργαλεία</a:t>
            </a:r>
          </a:p>
          <a:p>
            <a:r>
              <a:rPr lang="el-GR" sz="2400" dirty="0" smtClean="0">
                <a:latin typeface="Times New Roman" pitchFamily="18" charset="0"/>
                <a:cs typeface="Times New Roman" pitchFamily="18" charset="0"/>
              </a:rPr>
              <a:t>Πλατφόρμα ασύγχρονης </a:t>
            </a:r>
            <a:r>
              <a:rPr lang="el-GR" sz="2400" dirty="0" err="1" smtClean="0">
                <a:latin typeface="Times New Roman" pitchFamily="18" charset="0"/>
                <a:cs typeface="Times New Roman" pitchFamily="18" charset="0"/>
              </a:rPr>
              <a:t>τηλεκπαίδευσης</a:t>
            </a:r>
            <a:r>
              <a:rPr lang="el-GR"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Chamilo</a:t>
            </a:r>
            <a:r>
              <a:rPr lang="en-US" sz="2400" dirty="0" smtClean="0">
                <a:latin typeface="Times New Roman" pitchFamily="18" charset="0"/>
                <a:cs typeface="Times New Roman" pitchFamily="18" charset="0"/>
              </a:rPr>
              <a:t> e</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learning</a:t>
            </a:r>
            <a:r>
              <a:rPr lang="el-GR" sz="2400" dirty="0" smtClean="0">
                <a:latin typeface="Times New Roman" pitchFamily="18" charset="0"/>
                <a:cs typeface="Times New Roman" pitchFamily="18" charset="0"/>
              </a:rPr>
              <a:t> &amp; </a:t>
            </a:r>
            <a:r>
              <a:rPr lang="en-US" sz="2400" dirty="0" smtClean="0">
                <a:latin typeface="Times New Roman" pitchFamily="18" charset="0"/>
                <a:cs typeface="Times New Roman" pitchFamily="18" charset="0"/>
              </a:rPr>
              <a:t>Collaboration Software</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ευελιξία στον χώρο, τον χρόνο και τον ρυθμό της μάθησης </a:t>
            </a:r>
          </a:p>
          <a:p>
            <a:pPr>
              <a:buNone/>
            </a:pPr>
            <a:r>
              <a:rPr lang="el-GR" sz="2200" dirty="0" smtClean="0">
                <a:latin typeface="Times New Roman" pitchFamily="18" charset="0"/>
                <a:cs typeface="Times New Roman" pitchFamily="18" charset="0"/>
              </a:rPr>
              <a:t>     -ποικίλων εργαλείων </a:t>
            </a:r>
            <a:r>
              <a:rPr lang="el-GR" sz="2200" dirty="0" err="1" smtClean="0">
                <a:latin typeface="Times New Roman" pitchFamily="18" charset="0"/>
                <a:cs typeface="Times New Roman" pitchFamily="18" charset="0"/>
              </a:rPr>
              <a:t>διαχείρησης</a:t>
            </a:r>
            <a:r>
              <a:rPr lang="el-GR" sz="2200" dirty="0" smtClean="0">
                <a:latin typeface="Times New Roman" pitchFamily="18" charset="0"/>
                <a:cs typeface="Times New Roman" pitchFamily="18" charset="0"/>
              </a:rPr>
              <a:t> μαθημάτων</a:t>
            </a:r>
          </a:p>
          <a:p>
            <a:r>
              <a:rPr lang="el-GR" sz="2400" dirty="0" smtClean="0">
                <a:latin typeface="Times New Roman" pitchFamily="18" charset="0"/>
                <a:cs typeface="Times New Roman" pitchFamily="18" charset="0"/>
              </a:rPr>
              <a:t>Πλατφόρμα δημοσιεύσεων </a:t>
            </a:r>
            <a:r>
              <a:rPr lang="en-US" sz="2400" dirty="0" err="1" smtClean="0">
                <a:latin typeface="Times New Roman" pitchFamily="18" charset="0"/>
                <a:cs typeface="Times New Roman" pitchFamily="18" charset="0"/>
              </a:rPr>
              <a:t>WordPress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a:t>
            </a:r>
            <a:r>
              <a:rPr lang="el-GR" sz="2400" dirty="0" err="1" smtClean="0">
                <a:latin typeface="Times New Roman" pitchFamily="18" charset="0"/>
                <a:cs typeface="Times New Roman" pitchFamily="18" charset="0"/>
              </a:rPr>
              <a:t>ργαλείο</a:t>
            </a:r>
            <a:r>
              <a:rPr lang="el-GR" sz="2400" dirty="0" smtClean="0">
                <a:latin typeface="Times New Roman" pitchFamily="18" charset="0"/>
                <a:cs typeface="Times New Roman" pitchFamily="18" charset="0"/>
              </a:rPr>
              <a:t> Η5</a:t>
            </a:r>
            <a:r>
              <a:rPr lang="en-US" sz="2400" dirty="0" smtClean="0">
                <a:latin typeface="Times New Roman" pitchFamily="18" charset="0"/>
                <a:cs typeface="Times New Roman" pitchFamily="18" charset="0"/>
              </a:rPr>
              <a:t>P (interactive video)</a:t>
            </a:r>
            <a:endParaRPr lang="el-GR" sz="2400" dirty="0" smtClean="0">
              <a:latin typeface="Times New Roman" pitchFamily="18" charset="0"/>
              <a:cs typeface="Times New Roman" pitchFamily="18" charset="0"/>
            </a:endParaRPr>
          </a:p>
          <a:p>
            <a:endParaRPr lang="el-GR" dirty="0"/>
          </a:p>
        </p:txBody>
      </p:sp>
      <p:sp>
        <p:nvSpPr>
          <p:cNvPr id="3" name="2 - Τίτλος"/>
          <p:cNvSpPr>
            <a:spLocks noGrp="1"/>
          </p:cNvSpPr>
          <p:nvPr>
            <p:ph type="title"/>
          </p:nvPr>
        </p:nvSpPr>
        <p:spPr>
          <a:xfrm>
            <a:off x="1691680" y="188640"/>
            <a:ext cx="6696744" cy="1075390"/>
          </a:xfrm>
        </p:spPr>
        <p:txBody>
          <a:bodyPr>
            <a:normAutofit/>
          </a:bodyPr>
          <a:lstStyle/>
          <a:p>
            <a:r>
              <a:rPr lang="el-GR" sz="3200" dirty="0" smtClean="0">
                <a:latin typeface="Times New Roman" pitchFamily="18" charset="0"/>
                <a:cs typeface="Times New Roman" pitchFamily="18" charset="0"/>
              </a:rPr>
              <a:t>6. Μεθοδολογία Δημιουργίας Ε.Υ.</a:t>
            </a:r>
            <a:r>
              <a:rPr lang="en-US" sz="3200" dirty="0" smtClean="0">
                <a:latin typeface="Times New Roman" pitchFamily="18" charset="0"/>
                <a:cs typeface="Times New Roman" pitchFamily="18" charset="0"/>
              </a:rPr>
              <a:t> 4/4</a:t>
            </a:r>
            <a:endParaRPr lang="el-G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260648"/>
            <a:ext cx="7560840" cy="504056"/>
          </a:xfrm>
        </p:spPr>
        <p:txBody>
          <a:bodyPr>
            <a:noAutofit/>
          </a:bodyPr>
          <a:lstStyle/>
          <a:p>
            <a:pPr algn="ctr"/>
            <a:r>
              <a:rPr lang="el-GR" sz="3600" dirty="0"/>
              <a:t/>
            </a:r>
            <a:br>
              <a:rPr lang="el-GR" sz="3600" dirty="0"/>
            </a:br>
            <a:r>
              <a:rPr lang="el-GR" sz="3200" dirty="0" smtClean="0">
                <a:latin typeface="Times New Roman" pitchFamily="18" charset="0"/>
                <a:cs typeface="Times New Roman" pitchFamily="18" charset="0"/>
              </a:rPr>
              <a:t>7. Παραγόμενο </a:t>
            </a:r>
            <a:r>
              <a:rPr lang="el-GR" sz="3200" dirty="0">
                <a:latin typeface="Times New Roman" pitchFamily="18" charset="0"/>
                <a:cs typeface="Times New Roman" pitchFamily="18" charset="0"/>
              </a:rPr>
              <a:t>εκπαιδευτικό </a:t>
            </a:r>
            <a:r>
              <a:rPr lang="el-GR" sz="3200" dirty="0" smtClean="0">
                <a:latin typeface="Times New Roman" pitchFamily="18" charset="0"/>
                <a:cs typeface="Times New Roman" pitchFamily="18" charset="0"/>
              </a:rPr>
              <a:t>υλικό 1/9 </a:t>
            </a:r>
            <a:endParaRPr lang="el-GR" sz="3200" b="1" dirty="0">
              <a:solidFill>
                <a:srgbClr val="FF0000"/>
              </a:solidFill>
              <a:latin typeface="Times New Roman" pitchFamily="18" charset="0"/>
              <a:cs typeface="Times New Roman" pitchFamily="18" charset="0"/>
            </a:endParaRPr>
          </a:p>
        </p:txBody>
      </p:sp>
      <p:pic>
        <p:nvPicPr>
          <p:cNvPr id="7" name="10 - Εικόνα" descr="Image 12.png"/>
          <p:cNvPicPr/>
          <p:nvPr/>
        </p:nvPicPr>
        <p:blipFill>
          <a:blip r:embed="rId3" cstate="print"/>
          <a:stretch>
            <a:fillRect/>
          </a:stretch>
        </p:blipFill>
        <p:spPr>
          <a:xfrm>
            <a:off x="2051720" y="1268760"/>
            <a:ext cx="5688632" cy="1512168"/>
          </a:xfrm>
          <a:prstGeom prst="rect">
            <a:avLst/>
          </a:prstGeom>
        </p:spPr>
      </p:pic>
      <p:sp>
        <p:nvSpPr>
          <p:cNvPr id="8" name="7 - TextBox"/>
          <p:cNvSpPr txBox="1"/>
          <p:nvPr/>
        </p:nvSpPr>
        <p:spPr>
          <a:xfrm>
            <a:off x="467544" y="2708920"/>
            <a:ext cx="8676456" cy="1508105"/>
          </a:xfrm>
          <a:prstGeom prst="rect">
            <a:avLst/>
          </a:prstGeom>
          <a:noFill/>
        </p:spPr>
        <p:txBody>
          <a:bodyPr wrap="square" rtlCol="0">
            <a:spAutoFit/>
          </a:bodyPr>
          <a:lstStyle/>
          <a:p>
            <a:pPr algn="ctr"/>
            <a:r>
              <a:rPr lang="el-GR" sz="2200" b="1" dirty="0" smtClean="0"/>
              <a:t>Σκοπός:</a:t>
            </a:r>
            <a:r>
              <a:rPr lang="el-GR" sz="2200" dirty="0" smtClean="0"/>
              <a:t> η εκμάθηση ελληνικού παραδοσιακού χορού σε αρχάριους ενήλικες, έχοντας ως παράδειγμα τους χορούς της Κρήτης. </a:t>
            </a:r>
          </a:p>
          <a:p>
            <a:r>
              <a:rPr lang="el-GR" dirty="0" smtClean="0"/>
              <a:t/>
            </a:r>
            <a:br>
              <a:rPr lang="el-GR" dirty="0" smtClean="0"/>
            </a:br>
            <a:endParaRPr lang="el-GR" dirty="0"/>
          </a:p>
        </p:txBody>
      </p:sp>
      <p:pic>
        <p:nvPicPr>
          <p:cNvPr id="7169" name="Picture 1"/>
          <p:cNvPicPr>
            <a:picLocks noChangeAspect="1" noChangeArrowheads="1"/>
          </p:cNvPicPr>
          <p:nvPr/>
        </p:nvPicPr>
        <p:blipFill>
          <a:blip r:embed="rId4" cstate="print"/>
          <a:srcRect/>
          <a:stretch>
            <a:fillRect/>
          </a:stretch>
        </p:blipFill>
        <p:spPr bwMode="auto">
          <a:xfrm>
            <a:off x="1619672" y="3429000"/>
            <a:ext cx="6120680" cy="3429001"/>
          </a:xfrm>
          <a:prstGeom prst="rect">
            <a:avLst/>
          </a:prstGeom>
          <a:noFill/>
          <a:ln w="9525">
            <a:noFill/>
            <a:miter lim="800000"/>
            <a:headEnd/>
            <a:tailEnd/>
          </a:ln>
        </p:spPr>
      </p:pic>
    </p:spTree>
    <p:extLst>
      <p:ext uri="{BB962C8B-B14F-4D97-AF65-F5344CB8AC3E}">
        <p14:creationId xmlns:p14="http://schemas.microsoft.com/office/powerpoint/2010/main" xmlns="" val="2745266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19672" y="404664"/>
            <a:ext cx="7056784" cy="288032"/>
          </a:xfrm>
        </p:spPr>
        <p:txBody>
          <a:bodyPr>
            <a:normAutofit fontScale="90000"/>
          </a:bodyPr>
          <a:lstStyle/>
          <a:p>
            <a:r>
              <a:rPr lang="el-GR" sz="4800" dirty="0" smtClean="0"/>
              <a:t/>
            </a:r>
            <a:br>
              <a:rPr lang="el-GR" sz="4800" dirty="0" smtClean="0"/>
            </a:br>
            <a:r>
              <a:rPr lang="el-GR" sz="3600" dirty="0" smtClean="0">
                <a:latin typeface="Times New Roman" pitchFamily="18" charset="0"/>
                <a:cs typeface="Times New Roman" pitchFamily="18" charset="0"/>
              </a:rPr>
              <a:t>7. Παραγόμενο εκπαιδευτικό υλικό 2/9 </a:t>
            </a:r>
            <a:endParaRPr lang="el-GR" sz="3600" dirty="0"/>
          </a:p>
        </p:txBody>
      </p:sp>
      <p:pic>
        <p:nvPicPr>
          <p:cNvPr id="6" name="13 - Εικόνα" descr="Image 14.png"/>
          <p:cNvPicPr>
            <a:picLocks noGrp="1"/>
          </p:cNvPicPr>
          <p:nvPr>
            <p:ph idx="1"/>
          </p:nvPr>
        </p:nvPicPr>
        <p:blipFill>
          <a:blip r:embed="rId2" cstate="print"/>
          <a:stretch>
            <a:fillRect/>
          </a:stretch>
        </p:blipFill>
        <p:spPr>
          <a:xfrm>
            <a:off x="827585" y="1700809"/>
            <a:ext cx="7776864" cy="4104455"/>
          </a:xfrm>
          <a:prstGeom prst="rect">
            <a:avLst/>
          </a:prstGeom>
        </p:spPr>
      </p:pic>
      <p:sp>
        <p:nvSpPr>
          <p:cNvPr id="7" name="6 - TextBox"/>
          <p:cNvSpPr txBox="1"/>
          <p:nvPr/>
        </p:nvSpPr>
        <p:spPr>
          <a:xfrm>
            <a:off x="1331640" y="1268760"/>
            <a:ext cx="7056784" cy="461665"/>
          </a:xfrm>
          <a:prstGeom prst="rect">
            <a:avLst/>
          </a:prstGeom>
          <a:noFill/>
        </p:spPr>
        <p:txBody>
          <a:bodyPr wrap="square" rtlCol="0">
            <a:spAutoFit/>
          </a:bodyPr>
          <a:lstStyle/>
          <a:p>
            <a:pPr algn="ctr">
              <a:buFont typeface="Wingdings" pitchFamily="2" charset="2"/>
              <a:buChar char="ü"/>
            </a:pPr>
            <a:r>
              <a:rPr lang="el-GR" b="1" dirty="0" smtClean="0">
                <a:solidFill>
                  <a:srgbClr val="C00000"/>
                </a:solidFill>
              </a:rPr>
              <a:t> Μονοπάτια γνώσης</a:t>
            </a:r>
            <a:endParaRPr lang="el-GR" b="1" dirty="0">
              <a:solidFill>
                <a:srgbClr val="C00000"/>
              </a:solidFill>
            </a:endParaRPr>
          </a:p>
        </p:txBody>
      </p:sp>
      <p:sp>
        <p:nvSpPr>
          <p:cNvPr id="9" name="8 - TextBox"/>
          <p:cNvSpPr txBox="1"/>
          <p:nvPr/>
        </p:nvSpPr>
        <p:spPr>
          <a:xfrm>
            <a:off x="539552" y="5877272"/>
            <a:ext cx="8424936" cy="523220"/>
          </a:xfrm>
          <a:prstGeom prst="rect">
            <a:avLst/>
          </a:prstGeom>
          <a:noFill/>
        </p:spPr>
        <p:txBody>
          <a:bodyPr wrap="square" rtlCol="0">
            <a:spAutoFit/>
          </a:bodyPr>
          <a:lstStyle/>
          <a:p>
            <a:pPr algn="ctr"/>
            <a:r>
              <a:rPr lang="en-US" sz="1400" dirty="0" smtClean="0">
                <a:solidFill>
                  <a:srgbClr val="C00000"/>
                </a:solidFill>
                <a:hlinkClick r:id="rId3"/>
              </a:rPr>
              <a:t>http://chamilo.datacenter.uoc.gr/metchamilo/main/lp/lp_controller.php?action=list&amp;isStudentView=false&amp;cidReq=KRHTHHARXHTOYXOROY&amp;id_session=0&amp;gidReq=0&amp;gradebook=0&amp;origin=course&amp;</a:t>
            </a:r>
            <a:endParaRPr lang="el-GR" sz="1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91880" y="404664"/>
            <a:ext cx="2158680" cy="765652"/>
          </a:xfrm>
        </p:spPr>
        <p:txBody>
          <a:bodyPr>
            <a:noAutofit/>
          </a:bodyPr>
          <a:lstStyle/>
          <a:p>
            <a:pPr algn="ctr"/>
            <a:r>
              <a:rPr lang="el-GR" sz="3200" dirty="0">
                <a:latin typeface="Times New Roman" pitchFamily="18" charset="0"/>
                <a:cs typeface="Times New Roman" pitchFamily="18" charset="0"/>
              </a:rPr>
              <a:t>1. Σκοπός </a:t>
            </a:r>
          </a:p>
        </p:txBody>
      </p:sp>
      <p:sp>
        <p:nvSpPr>
          <p:cNvPr id="5" name="4 - Ορθογώνιο"/>
          <p:cNvSpPr/>
          <p:nvPr/>
        </p:nvSpPr>
        <p:spPr>
          <a:xfrm>
            <a:off x="899592" y="1772816"/>
            <a:ext cx="7848872" cy="3785652"/>
          </a:xfrm>
          <a:prstGeom prst="rect">
            <a:avLst/>
          </a:prstGeom>
        </p:spPr>
        <p:txBody>
          <a:bodyPr wrap="square">
            <a:spAutoFit/>
          </a:bodyPr>
          <a:lstStyle/>
          <a:p>
            <a:pPr algn="ctr"/>
            <a:r>
              <a:rPr lang="el-GR" dirty="0" smtClean="0"/>
              <a:t>Η δημιουργία εξ αποστάσεως μαθησιακού υλικού </a:t>
            </a:r>
            <a:endParaRPr lang="en-US" dirty="0" smtClean="0"/>
          </a:p>
          <a:p>
            <a:pPr algn="ctr"/>
            <a:r>
              <a:rPr lang="el-GR" dirty="0" smtClean="0"/>
              <a:t>εκμάθησης ελληνικού παραδοσιακού χορού </a:t>
            </a:r>
            <a:endParaRPr lang="en-US" dirty="0" smtClean="0"/>
          </a:p>
          <a:p>
            <a:pPr algn="ctr"/>
            <a:r>
              <a:rPr lang="el-GR" dirty="0" smtClean="0"/>
              <a:t>έχοντας ως παράδειγμα τους χορούς της Κρήτης</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7" name="6 - Ορθογώνιο"/>
          <p:cNvSpPr/>
          <p:nvPr/>
        </p:nvSpPr>
        <p:spPr>
          <a:xfrm>
            <a:off x="971600" y="3501008"/>
            <a:ext cx="7560840" cy="1938992"/>
          </a:xfrm>
          <a:prstGeom prst="rect">
            <a:avLst/>
          </a:prstGeom>
        </p:spPr>
        <p:txBody>
          <a:bodyPr wrap="square">
            <a:spAutoFit/>
          </a:bodyPr>
          <a:lstStyle/>
          <a:p>
            <a:pPr algn="just">
              <a:buFont typeface="Wingdings" pitchFamily="2" charset="2"/>
              <a:buChar char="ü"/>
            </a:pPr>
            <a:r>
              <a:rPr lang="el-GR" dirty="0" smtClean="0"/>
              <a:t>σύμφωνα με τη μέθοδο της </a:t>
            </a:r>
            <a:r>
              <a:rPr lang="el-GR" dirty="0" err="1" smtClean="0"/>
              <a:t>εξΑΕ</a:t>
            </a:r>
            <a:endParaRPr lang="en-US" dirty="0" smtClean="0"/>
          </a:p>
          <a:p>
            <a:pPr algn="just">
              <a:buFont typeface="Wingdings" pitchFamily="2" charset="2"/>
              <a:buChar char="ü"/>
            </a:pPr>
            <a:endParaRPr lang="el-GR" dirty="0" smtClean="0"/>
          </a:p>
          <a:p>
            <a:pPr algn="just">
              <a:buFont typeface="Wingdings" pitchFamily="2" charset="2"/>
              <a:buChar char="ü"/>
            </a:pPr>
            <a:r>
              <a:rPr lang="el-GR" dirty="0" smtClean="0"/>
              <a:t>απευθύνεται σε ενήλικες που δεν γνωρίζουν κρητικούς χορούς, βρίσκονται δηλαδή σε αρχάριο επίπεδο, επιθυμούν όμως να τους διδαχθούν εξ αποστάσεως.</a:t>
            </a:r>
            <a:endParaRPr lang="el-GR" dirty="0"/>
          </a:p>
        </p:txBody>
      </p:sp>
    </p:spTree>
    <p:extLst>
      <p:ext uri="{BB962C8B-B14F-4D97-AF65-F5344CB8AC3E}">
        <p14:creationId xmlns:p14="http://schemas.microsoft.com/office/powerpoint/2010/main" xmlns="" val="67264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19672" y="260649"/>
            <a:ext cx="7056784" cy="648072"/>
          </a:xfrm>
        </p:spPr>
        <p:txBody>
          <a:bodyPr>
            <a:normAutofit fontScale="90000"/>
          </a:bodyPr>
          <a:lstStyle/>
          <a:p>
            <a:r>
              <a:rPr lang="el-GR" sz="3600" dirty="0" smtClean="0"/>
              <a:t/>
            </a:r>
            <a:br>
              <a:rPr lang="el-GR" sz="3600" dirty="0" smtClean="0"/>
            </a:br>
            <a:r>
              <a:rPr lang="el-GR" sz="3600" dirty="0" smtClean="0">
                <a:latin typeface="Times New Roman" pitchFamily="18" charset="0"/>
                <a:cs typeface="Times New Roman" pitchFamily="18" charset="0"/>
              </a:rPr>
              <a:t>7. Παραγόμενο εκπαιδευτικό υλικό 3/9 </a:t>
            </a:r>
            <a:endParaRPr lang="el-GR" sz="3600" dirty="0">
              <a:latin typeface="Times New Roman" pitchFamily="18" charset="0"/>
              <a:cs typeface="Times New Roman" pitchFamily="18" charset="0"/>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683568" y="1412776"/>
            <a:ext cx="8280920" cy="4176464"/>
          </a:xfrm>
          <a:prstGeom prst="rect">
            <a:avLst/>
          </a:prstGeom>
          <a:noFill/>
          <a:ln w="9525">
            <a:noFill/>
            <a:miter lim="800000"/>
            <a:headEnd/>
            <a:tailEnd/>
          </a:ln>
        </p:spPr>
      </p:pic>
      <p:sp>
        <p:nvSpPr>
          <p:cNvPr id="6" name="5 - TextBox"/>
          <p:cNvSpPr txBox="1"/>
          <p:nvPr/>
        </p:nvSpPr>
        <p:spPr>
          <a:xfrm>
            <a:off x="1187624" y="5661248"/>
            <a:ext cx="7344816" cy="738664"/>
          </a:xfrm>
          <a:prstGeom prst="rect">
            <a:avLst/>
          </a:prstGeom>
          <a:noFill/>
        </p:spPr>
        <p:txBody>
          <a:bodyPr wrap="square" rtlCol="0">
            <a:spAutoFit/>
          </a:bodyPr>
          <a:lstStyle/>
          <a:p>
            <a:pPr algn="ctr"/>
            <a:r>
              <a:rPr lang="en-US" sz="1400" dirty="0" smtClean="0">
                <a:hlinkClick r:id="rId3"/>
              </a:rPr>
              <a:t>http://chamilo.datacenter.uoc.gr/metchamilo/main/lp/lp_controller.php?cidReq=KRHTHHARXHTOYXOROY&amp;id_session=0&amp;gidReq=0&amp;gradebook=0&amp;origin=&amp;action=view&amp;lp_id=437&amp;isStudentView=true</a:t>
            </a:r>
            <a:endParaRPr lang="el-GR"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19672" y="365127"/>
            <a:ext cx="6895678" cy="327569"/>
          </a:xfrm>
        </p:spPr>
        <p:txBody>
          <a:bodyPr>
            <a:normAutofit fontScale="90000"/>
          </a:bodyPr>
          <a:lstStyle/>
          <a:p>
            <a:r>
              <a:rPr lang="el-GR" dirty="0" smtClean="0"/>
              <a:t/>
            </a:r>
            <a:br>
              <a:rPr lang="el-GR" dirty="0" smtClean="0"/>
            </a:br>
            <a:r>
              <a:rPr lang="el-GR" sz="3600" dirty="0" smtClean="0">
                <a:latin typeface="Times New Roman" pitchFamily="18" charset="0"/>
                <a:cs typeface="Times New Roman" pitchFamily="18" charset="0"/>
              </a:rPr>
              <a:t>7. Παραγόμενο εκπαιδευτικό υλικό 4/9 </a:t>
            </a:r>
            <a:endParaRPr lang="el-GR" sz="3600" dirty="0"/>
          </a:p>
        </p:txBody>
      </p:sp>
      <p:pic>
        <p:nvPicPr>
          <p:cNvPr id="29700" name="Picture 4"/>
          <p:cNvPicPr>
            <a:picLocks noGrp="1" noChangeAspect="1" noChangeArrowheads="1"/>
          </p:cNvPicPr>
          <p:nvPr>
            <p:ph idx="1"/>
          </p:nvPr>
        </p:nvPicPr>
        <p:blipFill>
          <a:blip r:embed="rId2" cstate="print"/>
          <a:srcRect/>
          <a:stretch>
            <a:fillRect/>
          </a:stretch>
        </p:blipFill>
        <p:spPr bwMode="auto">
          <a:xfrm>
            <a:off x="971600" y="1700808"/>
            <a:ext cx="7704856" cy="4968552"/>
          </a:xfrm>
          <a:prstGeom prst="rect">
            <a:avLst/>
          </a:prstGeom>
          <a:noFill/>
          <a:ln w="9525">
            <a:noFill/>
            <a:miter lim="800000"/>
            <a:headEnd/>
            <a:tailEnd/>
          </a:ln>
        </p:spPr>
      </p:pic>
      <p:sp>
        <p:nvSpPr>
          <p:cNvPr id="9" name="8 - TextBox"/>
          <p:cNvSpPr txBox="1"/>
          <p:nvPr/>
        </p:nvSpPr>
        <p:spPr>
          <a:xfrm>
            <a:off x="971600" y="1268760"/>
            <a:ext cx="7056784" cy="461665"/>
          </a:xfrm>
          <a:prstGeom prst="rect">
            <a:avLst/>
          </a:prstGeom>
          <a:noFill/>
        </p:spPr>
        <p:txBody>
          <a:bodyPr wrap="square" rtlCol="0">
            <a:spAutoFit/>
          </a:bodyPr>
          <a:lstStyle/>
          <a:p>
            <a:pPr algn="just"/>
            <a:r>
              <a:rPr lang="el-GR" sz="2000" b="1" dirty="0" smtClean="0">
                <a:solidFill>
                  <a:srgbClr val="C00000"/>
                </a:solidFill>
              </a:rPr>
              <a:t>Εισαγωγικά Στοιχεία</a:t>
            </a:r>
            <a:r>
              <a:rPr lang="el-GR" b="1" dirty="0" smtClean="0">
                <a:solidFill>
                  <a:srgbClr val="C00000"/>
                </a:solidFill>
              </a:rPr>
              <a:t>:</a:t>
            </a:r>
            <a:endParaRPr lang="el-GR"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19672" y="0"/>
            <a:ext cx="6868294" cy="1075390"/>
          </a:xfrm>
        </p:spPr>
        <p:txBody>
          <a:bodyPr>
            <a:normAutofit fontScale="90000"/>
          </a:bodyPr>
          <a:lstStyle/>
          <a:p>
            <a:r>
              <a:rPr lang="el-GR" sz="4800" dirty="0" smtClean="0"/>
              <a:t/>
            </a:r>
            <a:br>
              <a:rPr lang="el-GR" sz="4800" dirty="0" smtClean="0"/>
            </a:br>
            <a:r>
              <a:rPr lang="el-GR" sz="3600" dirty="0" smtClean="0">
                <a:latin typeface="Times New Roman" pitchFamily="18" charset="0"/>
                <a:cs typeface="Times New Roman" pitchFamily="18" charset="0"/>
              </a:rPr>
              <a:t>7. Παραγόμενο εκπαιδευτικό υλικό 5/9</a:t>
            </a:r>
            <a:endParaRPr lang="el-GR" sz="3600" dirty="0"/>
          </a:p>
        </p:txBody>
      </p:sp>
      <p:pic>
        <p:nvPicPr>
          <p:cNvPr id="10" name="Picture 2"/>
          <p:cNvPicPr>
            <a:picLocks noGrp="1" noChangeAspect="1" noChangeArrowheads="1"/>
          </p:cNvPicPr>
          <p:nvPr>
            <p:ph idx="1"/>
          </p:nvPr>
        </p:nvPicPr>
        <p:blipFill>
          <a:blip r:embed="rId2" cstate="print"/>
          <a:srcRect t="1724"/>
          <a:stretch>
            <a:fillRect/>
          </a:stretch>
        </p:blipFill>
        <p:spPr bwMode="auto">
          <a:xfrm>
            <a:off x="755576" y="1916832"/>
            <a:ext cx="8136904" cy="4320480"/>
          </a:xfrm>
          <a:prstGeom prst="rect">
            <a:avLst/>
          </a:prstGeom>
          <a:noFill/>
          <a:ln w="9525">
            <a:noFill/>
            <a:miter lim="800000"/>
            <a:headEnd/>
            <a:tailEnd/>
          </a:ln>
        </p:spPr>
      </p:pic>
      <p:sp>
        <p:nvSpPr>
          <p:cNvPr id="11" name="10 - TextBox"/>
          <p:cNvSpPr txBox="1"/>
          <p:nvPr/>
        </p:nvSpPr>
        <p:spPr>
          <a:xfrm>
            <a:off x="755576" y="1268760"/>
            <a:ext cx="7704856" cy="400110"/>
          </a:xfrm>
          <a:prstGeom prst="rect">
            <a:avLst/>
          </a:prstGeom>
          <a:noFill/>
        </p:spPr>
        <p:txBody>
          <a:bodyPr wrap="square" rtlCol="0">
            <a:spAutoFit/>
          </a:bodyPr>
          <a:lstStyle/>
          <a:p>
            <a:pPr algn="just"/>
            <a:r>
              <a:rPr lang="el-GR" sz="2000" b="1" dirty="0" smtClean="0">
                <a:solidFill>
                  <a:srgbClr val="C00000"/>
                </a:solidFill>
              </a:rPr>
              <a:t> Γενικά Χαρακτηριστικά:</a:t>
            </a:r>
            <a:endParaRPr lang="el-GR" sz="20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91680" y="365127"/>
            <a:ext cx="6984776" cy="471585"/>
          </a:xfrm>
        </p:spPr>
        <p:txBody>
          <a:bodyPr>
            <a:normAutofit fontScale="90000"/>
          </a:bodyPr>
          <a:lstStyle/>
          <a:p>
            <a:r>
              <a:rPr lang="el-GR" sz="4800" dirty="0" smtClean="0"/>
              <a:t/>
            </a:r>
            <a:br>
              <a:rPr lang="el-GR" sz="4800" dirty="0" smtClean="0"/>
            </a:br>
            <a:r>
              <a:rPr lang="el-GR" sz="3600" dirty="0" smtClean="0">
                <a:latin typeface="Times New Roman" pitchFamily="18" charset="0"/>
                <a:cs typeface="Times New Roman" pitchFamily="18" charset="0"/>
              </a:rPr>
              <a:t>7. Παραγόμενο εκπαιδευτικό υλικό 6/9</a:t>
            </a:r>
            <a:endParaRPr lang="el-GR" sz="3600" dirty="0"/>
          </a:p>
        </p:txBody>
      </p:sp>
      <p:pic>
        <p:nvPicPr>
          <p:cNvPr id="4" name="20 - Εικόνα" descr="Image 22.png"/>
          <p:cNvPicPr>
            <a:picLocks noGrp="1"/>
          </p:cNvPicPr>
          <p:nvPr>
            <p:ph idx="1"/>
          </p:nvPr>
        </p:nvPicPr>
        <p:blipFill>
          <a:blip r:embed="rId2" cstate="print"/>
          <a:stretch>
            <a:fillRect/>
          </a:stretch>
        </p:blipFill>
        <p:spPr>
          <a:xfrm>
            <a:off x="628650" y="2090241"/>
            <a:ext cx="8191822" cy="4219079"/>
          </a:xfrm>
          <a:prstGeom prst="rect">
            <a:avLst/>
          </a:prstGeom>
        </p:spPr>
      </p:pic>
      <p:sp>
        <p:nvSpPr>
          <p:cNvPr id="5" name="4 - TextBox"/>
          <p:cNvSpPr txBox="1"/>
          <p:nvPr/>
        </p:nvSpPr>
        <p:spPr>
          <a:xfrm>
            <a:off x="683568" y="1412776"/>
            <a:ext cx="5544616" cy="400110"/>
          </a:xfrm>
          <a:prstGeom prst="rect">
            <a:avLst/>
          </a:prstGeom>
          <a:noFill/>
        </p:spPr>
        <p:txBody>
          <a:bodyPr wrap="square" rtlCol="0">
            <a:spAutoFit/>
          </a:bodyPr>
          <a:lstStyle/>
          <a:p>
            <a:r>
              <a:rPr lang="el-GR" sz="2000" b="1" dirty="0" smtClean="0">
                <a:solidFill>
                  <a:srgbClr val="C00000"/>
                </a:solidFill>
              </a:rPr>
              <a:t>Διδασκαλία των χορών:</a:t>
            </a:r>
            <a:endParaRPr lang="el-GR" sz="20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547664" y="365127"/>
            <a:ext cx="6967686" cy="543593"/>
          </a:xfrm>
        </p:spPr>
        <p:txBody>
          <a:bodyPr>
            <a:noAutofit/>
          </a:bodyPr>
          <a:lstStyle/>
          <a:p>
            <a:r>
              <a:rPr lang="el-GR" sz="3200" dirty="0" smtClean="0">
                <a:latin typeface="Times New Roman" pitchFamily="18" charset="0"/>
                <a:cs typeface="Times New Roman" pitchFamily="18" charset="0"/>
              </a:rPr>
              <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7. Παραγόμενο εκπαιδευτικό υλικό 7/9</a:t>
            </a:r>
            <a:endParaRPr lang="el-GR" sz="3200" dirty="0">
              <a:latin typeface="Times New Roman" pitchFamily="18" charset="0"/>
              <a:cs typeface="Times New Roman" pitchFamily="18" charset="0"/>
            </a:endParaRPr>
          </a:p>
        </p:txBody>
      </p:sp>
      <p:pic>
        <p:nvPicPr>
          <p:cNvPr id="6" name="29 - Εικόνα" descr="Image 25.png"/>
          <p:cNvPicPr>
            <a:picLocks noGrp="1"/>
          </p:cNvPicPr>
          <p:nvPr>
            <p:ph idx="1"/>
          </p:nvPr>
        </p:nvPicPr>
        <p:blipFill>
          <a:blip r:embed="rId2" cstate="print"/>
          <a:stretch>
            <a:fillRect/>
          </a:stretch>
        </p:blipFill>
        <p:spPr>
          <a:xfrm>
            <a:off x="628650" y="1916832"/>
            <a:ext cx="8335838" cy="4392487"/>
          </a:xfrm>
          <a:prstGeom prst="rect">
            <a:avLst/>
          </a:prstGeom>
        </p:spPr>
      </p:pic>
      <p:sp>
        <p:nvSpPr>
          <p:cNvPr id="7" name="6 - TextBox"/>
          <p:cNvSpPr txBox="1"/>
          <p:nvPr/>
        </p:nvSpPr>
        <p:spPr>
          <a:xfrm>
            <a:off x="683568" y="1412776"/>
            <a:ext cx="4680520" cy="400110"/>
          </a:xfrm>
          <a:prstGeom prst="rect">
            <a:avLst/>
          </a:prstGeom>
          <a:noFill/>
        </p:spPr>
        <p:txBody>
          <a:bodyPr wrap="square" rtlCol="0">
            <a:spAutoFit/>
          </a:bodyPr>
          <a:lstStyle/>
          <a:p>
            <a:r>
              <a:rPr lang="el-GR" sz="2000" b="1" dirty="0" smtClean="0">
                <a:solidFill>
                  <a:srgbClr val="C00000"/>
                </a:solidFill>
              </a:rPr>
              <a:t>Διδασκαλία των χορών:</a:t>
            </a:r>
            <a:endParaRPr lang="el-GR" sz="2000"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475656" y="365127"/>
            <a:ext cx="7039694" cy="327569"/>
          </a:xfrm>
        </p:spPr>
        <p:txBody>
          <a:bodyPr>
            <a:normAutofit fontScale="90000"/>
          </a:bodyPr>
          <a:lstStyle/>
          <a:p>
            <a:r>
              <a:rPr lang="el-GR" sz="4800" dirty="0" smtClean="0"/>
              <a:t/>
            </a:r>
            <a:br>
              <a:rPr lang="el-GR" sz="4800" dirty="0" smtClean="0"/>
            </a:br>
            <a:r>
              <a:rPr lang="el-GR" sz="3600" dirty="0" smtClean="0">
                <a:latin typeface="Times New Roman" pitchFamily="18" charset="0"/>
                <a:cs typeface="Times New Roman" pitchFamily="18" charset="0"/>
              </a:rPr>
              <a:t>7. Παραγόμενο εκπαιδευτικό υλικό 8/9</a:t>
            </a:r>
            <a:endParaRPr lang="el-GR" sz="3600"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899592" y="5013176"/>
            <a:ext cx="7886700" cy="1665252"/>
          </a:xfrm>
          <a:prstGeom prst="rect">
            <a:avLst/>
          </a:prstGeom>
          <a:noFill/>
          <a:ln w="9525">
            <a:noFill/>
            <a:miter lim="800000"/>
            <a:headEnd/>
            <a:tailEnd/>
          </a:ln>
        </p:spPr>
      </p:pic>
      <p:pic>
        <p:nvPicPr>
          <p:cNvPr id="5" name="30 - Εικόνα" descr="Image 26.png"/>
          <p:cNvPicPr/>
          <p:nvPr/>
        </p:nvPicPr>
        <p:blipFill>
          <a:blip r:embed="rId3" cstate="print"/>
          <a:srcRect l="27721" t="35408" r="3635" b="10120"/>
          <a:stretch>
            <a:fillRect/>
          </a:stretch>
        </p:blipFill>
        <p:spPr>
          <a:xfrm>
            <a:off x="4716016" y="1772816"/>
            <a:ext cx="4248472" cy="2016224"/>
          </a:xfrm>
          <a:prstGeom prst="rect">
            <a:avLst/>
          </a:prstGeom>
        </p:spPr>
      </p:pic>
      <p:pic>
        <p:nvPicPr>
          <p:cNvPr id="6" name="25 - Εικόνα" descr="Image 21.png"/>
          <p:cNvPicPr/>
          <p:nvPr/>
        </p:nvPicPr>
        <p:blipFill>
          <a:blip r:embed="rId4" cstate="print"/>
          <a:srcRect l="29835" t="26764" r="7901"/>
          <a:stretch>
            <a:fillRect/>
          </a:stretch>
        </p:blipFill>
        <p:spPr>
          <a:xfrm>
            <a:off x="467544" y="2276872"/>
            <a:ext cx="4248472" cy="2592288"/>
          </a:xfrm>
          <a:prstGeom prst="rect">
            <a:avLst/>
          </a:prstGeom>
        </p:spPr>
      </p:pic>
      <p:sp>
        <p:nvSpPr>
          <p:cNvPr id="7" name="6 - TextBox"/>
          <p:cNvSpPr txBox="1"/>
          <p:nvPr/>
        </p:nvSpPr>
        <p:spPr>
          <a:xfrm>
            <a:off x="755576" y="1484784"/>
            <a:ext cx="3096344" cy="400110"/>
          </a:xfrm>
          <a:prstGeom prst="rect">
            <a:avLst/>
          </a:prstGeom>
          <a:noFill/>
        </p:spPr>
        <p:txBody>
          <a:bodyPr wrap="square" rtlCol="0">
            <a:spAutoFit/>
          </a:bodyPr>
          <a:lstStyle/>
          <a:p>
            <a:r>
              <a:rPr lang="el-GR" sz="2000" b="1" dirty="0" smtClean="0">
                <a:solidFill>
                  <a:srgbClr val="C00000"/>
                </a:solidFill>
              </a:rPr>
              <a:t>Δραστηριότητες:</a:t>
            </a:r>
            <a:endParaRPr lang="el-GR" sz="20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619672" y="0"/>
            <a:ext cx="6868294" cy="980728"/>
          </a:xfrm>
        </p:spPr>
        <p:txBody>
          <a:bodyPr>
            <a:normAutofit fontScale="90000"/>
          </a:bodyPr>
          <a:lstStyle/>
          <a:p>
            <a:r>
              <a:rPr lang="el-GR" sz="4800" dirty="0" smtClean="0"/>
              <a:t/>
            </a:r>
            <a:br>
              <a:rPr lang="el-GR" sz="4800" dirty="0" smtClean="0"/>
            </a:br>
            <a:r>
              <a:rPr lang="el-GR" sz="3600" dirty="0" smtClean="0">
                <a:latin typeface="Times New Roman" pitchFamily="18" charset="0"/>
                <a:cs typeface="Times New Roman" pitchFamily="18" charset="0"/>
              </a:rPr>
              <a:t>7. Παραγόμενο εκπαιδευτικό υλικό 9/9</a:t>
            </a:r>
            <a:endParaRPr lang="el-GR" sz="3600" dirty="0"/>
          </a:p>
        </p:txBody>
      </p:sp>
      <p:pic>
        <p:nvPicPr>
          <p:cNvPr id="33796" name="Picture 4"/>
          <p:cNvPicPr>
            <a:picLocks noChangeAspect="1" noChangeArrowheads="1"/>
          </p:cNvPicPr>
          <p:nvPr/>
        </p:nvPicPr>
        <p:blipFill>
          <a:blip r:embed="rId3" cstate="print"/>
          <a:srcRect t="1667"/>
          <a:stretch>
            <a:fillRect/>
          </a:stretch>
        </p:blipFill>
        <p:spPr bwMode="auto">
          <a:xfrm>
            <a:off x="683568" y="1844824"/>
            <a:ext cx="813690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628800"/>
            <a:ext cx="8191822" cy="4548163"/>
          </a:xfrm>
        </p:spPr>
        <p:txBody>
          <a:bodyPr>
            <a:normAutofit/>
          </a:bodyPr>
          <a:lstStyle/>
          <a:p>
            <a:pPr marL="742950" lvl="0" indent="-742950">
              <a:buFont typeface="+mj-lt"/>
              <a:buAutoNum type="arabicPeriod"/>
            </a:pPr>
            <a:r>
              <a:rPr lang="el-GR" sz="2400" dirty="0" smtClean="0">
                <a:latin typeface="Times New Roman" pitchFamily="18" charset="0"/>
                <a:cs typeface="Times New Roman" pitchFamily="18" charset="0"/>
              </a:rPr>
              <a:t>Το εκπαιδευτικό υλικό μπορεί να λειτουργήσει στο πλαίσιο της εξ αποστάσεως εκπαίδευσης;</a:t>
            </a:r>
          </a:p>
          <a:p>
            <a:pPr marL="742950" lvl="0" indent="-742950">
              <a:buFont typeface="+mj-lt"/>
              <a:buAutoNum type="arabicPeriod"/>
            </a:pPr>
            <a:r>
              <a:rPr lang="el-GR" sz="2400" dirty="0" smtClean="0">
                <a:latin typeface="Times New Roman" pitchFamily="18" charset="0"/>
                <a:cs typeface="Times New Roman" pitchFamily="18" charset="0"/>
              </a:rPr>
              <a:t>Να εντοπιστούν τα θετικά και αρνητικά σημεία του προτεινόμενου εξ αποστάσεως εκπαιδευτικού υλικού.</a:t>
            </a:r>
          </a:p>
          <a:p>
            <a:pPr marL="742950" lvl="0" indent="-742950">
              <a:buFont typeface="+mj-lt"/>
              <a:buAutoNum type="arabicPeriod"/>
            </a:pPr>
            <a:r>
              <a:rPr lang="el-GR" sz="2400" dirty="0" smtClean="0">
                <a:latin typeface="Times New Roman" pitchFamily="18" charset="0"/>
                <a:cs typeface="Times New Roman" pitchFamily="18" charset="0"/>
              </a:rPr>
              <a:t>Ποιες βελτιώσεις προτείνουν στο συγκεκριμένο εξ αποστάσεως εκπαιδευτικό υλικό;</a:t>
            </a:r>
          </a:p>
          <a:p>
            <a:endParaRPr lang="el-GR" dirty="0"/>
          </a:p>
        </p:txBody>
      </p:sp>
      <p:sp>
        <p:nvSpPr>
          <p:cNvPr id="3" name="2 - Τίτλος"/>
          <p:cNvSpPr>
            <a:spLocks noGrp="1"/>
          </p:cNvSpPr>
          <p:nvPr>
            <p:ph type="title"/>
          </p:nvPr>
        </p:nvSpPr>
        <p:spPr>
          <a:xfrm>
            <a:off x="1835696" y="692696"/>
            <a:ext cx="7056784" cy="432048"/>
          </a:xfrm>
        </p:spPr>
        <p:txBody>
          <a:bodyPr>
            <a:noAutofit/>
          </a:bodyPr>
          <a:lstStyle/>
          <a:p>
            <a:r>
              <a:rPr lang="el-GR" sz="3200" dirty="0" smtClean="0">
                <a:latin typeface="Times New Roman" pitchFamily="18" charset="0"/>
                <a:cs typeface="Times New Roman" pitchFamily="18" charset="0"/>
              </a:rPr>
              <a:t>8. Αξιολόγηση – Αποτελέσματα 1/3  </a:t>
            </a:r>
            <a:br>
              <a:rPr lang="el-GR" sz="3200" dirty="0" smtClean="0">
                <a:latin typeface="Times New Roman" pitchFamily="18" charset="0"/>
                <a:cs typeface="Times New Roman" pitchFamily="18" charset="0"/>
              </a:rPr>
            </a:b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84784"/>
            <a:ext cx="8335838" cy="4824536"/>
          </a:xfrm>
        </p:spPr>
        <p:txBody>
          <a:bodyPr>
            <a:normAutofit fontScale="40000" lnSpcReduction="20000"/>
          </a:bodyPr>
          <a:lstStyle/>
          <a:p>
            <a:pPr algn="just">
              <a:buNone/>
            </a:pPr>
            <a:r>
              <a:rPr lang="el-GR" sz="5000" b="1" dirty="0" smtClean="0">
                <a:solidFill>
                  <a:srgbClr val="C00000"/>
                </a:solidFill>
                <a:latin typeface="Times New Roman" pitchFamily="18" charset="0"/>
                <a:cs typeface="Times New Roman" pitchFamily="18" charset="0"/>
              </a:rPr>
              <a:t>1</a:t>
            </a:r>
            <a:r>
              <a:rPr lang="el-GR" sz="5000" b="1" baseline="30000" dirty="0" smtClean="0">
                <a:solidFill>
                  <a:srgbClr val="C00000"/>
                </a:solidFill>
                <a:latin typeface="Times New Roman" pitchFamily="18" charset="0"/>
                <a:cs typeface="Times New Roman" pitchFamily="18" charset="0"/>
              </a:rPr>
              <a:t>ος</a:t>
            </a:r>
            <a:r>
              <a:rPr lang="el-GR" sz="5000" b="1" dirty="0" smtClean="0">
                <a:solidFill>
                  <a:srgbClr val="C00000"/>
                </a:solidFill>
                <a:latin typeface="Times New Roman" pitchFamily="18" charset="0"/>
                <a:cs typeface="Times New Roman" pitchFamily="18" charset="0"/>
              </a:rPr>
              <a:t> Αξιολογητής</a:t>
            </a:r>
            <a:r>
              <a:rPr lang="el-GR" sz="5000" b="1" dirty="0" smtClean="0">
                <a:solidFill>
                  <a:srgbClr val="C00000"/>
                </a:solidFill>
              </a:rPr>
              <a:t>:</a:t>
            </a:r>
            <a:r>
              <a:rPr lang="el-GR" sz="5000" dirty="0" smtClean="0">
                <a:solidFill>
                  <a:srgbClr val="C00000"/>
                </a:solidFill>
              </a:rPr>
              <a:t> </a:t>
            </a:r>
          </a:p>
          <a:p>
            <a:pPr algn="just">
              <a:buNone/>
            </a:pPr>
            <a:endParaRPr lang="en-US" dirty="0" smtClean="0">
              <a:solidFill>
                <a:srgbClr val="C00000"/>
              </a:solidFill>
            </a:endParaRPr>
          </a:p>
          <a:p>
            <a:pPr algn="just"/>
            <a:r>
              <a:rPr lang="el-GR" sz="5100" i="1" dirty="0" smtClean="0">
                <a:latin typeface="Times New Roman" pitchFamily="18" charset="0"/>
                <a:cs typeface="Times New Roman" pitchFamily="18" charset="0"/>
              </a:rPr>
              <a:t>Το υλικό θα μπορούσε να λειτουργήσει εξ αποστάσεως με βελτιώσεις.</a:t>
            </a:r>
            <a:endParaRPr lang="en-US" sz="5100" i="1" dirty="0" smtClean="0">
              <a:latin typeface="Times New Roman" pitchFamily="18" charset="0"/>
              <a:cs typeface="Times New Roman" pitchFamily="18" charset="0"/>
            </a:endParaRPr>
          </a:p>
          <a:p>
            <a:pPr algn="just"/>
            <a:r>
              <a:rPr lang="el-GR" sz="5100" i="1" dirty="0" smtClean="0">
                <a:latin typeface="Times New Roman" pitchFamily="18" charset="0"/>
                <a:cs typeface="Times New Roman" pitchFamily="18" charset="0"/>
              </a:rPr>
              <a:t>Δεν υπάρχουν σαφείς οδηγίες στην αρχή. Υπάρχει οδηγός μελέτης σε επόμενο βήμα. Προσοχή στην επιλογή, επιμέλεια και διαθεσιμότητα των βίντεο. </a:t>
            </a:r>
            <a:endParaRPr lang="en-US" sz="5100" i="1" dirty="0" smtClean="0">
              <a:latin typeface="Times New Roman" pitchFamily="18" charset="0"/>
              <a:cs typeface="Times New Roman" pitchFamily="18" charset="0"/>
            </a:endParaRPr>
          </a:p>
          <a:p>
            <a:pPr algn="just"/>
            <a:r>
              <a:rPr lang="el-GR" sz="5100" i="1" dirty="0" smtClean="0">
                <a:latin typeface="Times New Roman" pitchFamily="18" charset="0"/>
                <a:cs typeface="Times New Roman" pitchFamily="18" charset="0"/>
              </a:rPr>
              <a:t>Οι στόχοι να είναι γραμμένοι σε β' πληθυντικό για να υπάρχει αμεσότητα και το ύφος να είναι φιλικό και άμεσο προς τους χρήστες.</a:t>
            </a:r>
            <a:endParaRPr lang="en-US" sz="5100" i="1" dirty="0" smtClean="0">
              <a:latin typeface="Times New Roman" pitchFamily="18" charset="0"/>
              <a:cs typeface="Times New Roman" pitchFamily="18" charset="0"/>
            </a:endParaRPr>
          </a:p>
          <a:p>
            <a:pPr algn="just">
              <a:buNone/>
            </a:pPr>
            <a:endParaRPr lang="el-GR" i="1" dirty="0" smtClean="0"/>
          </a:p>
          <a:p>
            <a:endParaRPr lang="el-GR" dirty="0"/>
          </a:p>
        </p:txBody>
      </p:sp>
      <p:sp>
        <p:nvSpPr>
          <p:cNvPr id="3" name="2 - Τίτλος"/>
          <p:cNvSpPr>
            <a:spLocks noGrp="1"/>
          </p:cNvSpPr>
          <p:nvPr>
            <p:ph type="title"/>
          </p:nvPr>
        </p:nvSpPr>
        <p:spPr>
          <a:xfrm>
            <a:off x="1907704" y="620688"/>
            <a:ext cx="6984776" cy="576064"/>
          </a:xfrm>
        </p:spPr>
        <p:txBody>
          <a:bodyPr>
            <a:normAutofit fontScale="90000"/>
          </a:bodyPr>
          <a:lstStyle/>
          <a:p>
            <a:r>
              <a:rPr lang="el-GR" sz="3600" dirty="0" smtClean="0">
                <a:latin typeface="Times New Roman" pitchFamily="18" charset="0"/>
                <a:cs typeface="Times New Roman" pitchFamily="18" charset="0"/>
              </a:rPr>
              <a:t>8. Αξιολόγηση – Αποτελέσματα 2/3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84784"/>
            <a:ext cx="8263830" cy="5184576"/>
          </a:xfrm>
        </p:spPr>
        <p:txBody>
          <a:bodyPr>
            <a:noAutofit/>
          </a:bodyPr>
          <a:lstStyle/>
          <a:p>
            <a:pPr algn="just">
              <a:buNone/>
            </a:pPr>
            <a:r>
              <a:rPr lang="el-GR" sz="2000" b="1" dirty="0" smtClean="0">
                <a:solidFill>
                  <a:srgbClr val="C00000"/>
                </a:solidFill>
                <a:latin typeface="Times New Roman" pitchFamily="18" charset="0"/>
                <a:cs typeface="Times New Roman" pitchFamily="18" charset="0"/>
              </a:rPr>
              <a:t>2</a:t>
            </a:r>
            <a:r>
              <a:rPr lang="el-GR" sz="2000" b="1" baseline="30000" dirty="0" smtClean="0">
                <a:solidFill>
                  <a:srgbClr val="C00000"/>
                </a:solidFill>
                <a:latin typeface="Times New Roman" pitchFamily="18" charset="0"/>
                <a:cs typeface="Times New Roman" pitchFamily="18" charset="0"/>
              </a:rPr>
              <a:t>ος</a:t>
            </a:r>
            <a:r>
              <a:rPr lang="el-GR" sz="2000" b="1" dirty="0" smtClean="0">
                <a:solidFill>
                  <a:srgbClr val="C00000"/>
                </a:solidFill>
                <a:latin typeface="Times New Roman" pitchFamily="18" charset="0"/>
                <a:cs typeface="Times New Roman" pitchFamily="18" charset="0"/>
              </a:rPr>
              <a:t> Αξιολογητής:</a:t>
            </a:r>
            <a:r>
              <a:rPr lang="el-GR" sz="2000" dirty="0" smtClean="0">
                <a:solidFill>
                  <a:srgbClr val="C00000"/>
                </a:solidFill>
                <a:latin typeface="Times New Roman" pitchFamily="18" charset="0"/>
                <a:cs typeface="Times New Roman" pitchFamily="18" charset="0"/>
              </a:rPr>
              <a:t> </a:t>
            </a:r>
            <a:endParaRPr lang="en-US" sz="2000" dirty="0" smtClean="0">
              <a:solidFill>
                <a:srgbClr val="C00000"/>
              </a:solidFill>
              <a:latin typeface="Times New Roman" pitchFamily="18" charset="0"/>
              <a:cs typeface="Times New Roman" pitchFamily="18" charset="0"/>
            </a:endParaRPr>
          </a:p>
          <a:p>
            <a:pPr algn="just"/>
            <a:r>
              <a:rPr lang="el-GR" sz="2000" i="1" dirty="0" smtClean="0">
                <a:latin typeface="Times New Roman" pitchFamily="18" charset="0"/>
                <a:cs typeface="Times New Roman" pitchFamily="18" charset="0"/>
              </a:rPr>
              <a:t>Το εκπαιδευτικό υλικό είναι επαρκές και μπορεί να λειτουργήσει στο πλαίσιο της εξ αποστάσεως εκπαίδευσης. </a:t>
            </a:r>
            <a:endParaRPr lang="en-US" sz="2000" i="1" dirty="0" smtClean="0">
              <a:latin typeface="Times New Roman" pitchFamily="18" charset="0"/>
              <a:cs typeface="Times New Roman" pitchFamily="18" charset="0"/>
            </a:endParaRPr>
          </a:p>
          <a:p>
            <a:pPr algn="just"/>
            <a:r>
              <a:rPr lang="el-GR" sz="2000" i="1" dirty="0" smtClean="0">
                <a:latin typeface="Times New Roman" pitchFamily="18" charset="0"/>
                <a:cs typeface="Times New Roman" pitchFamily="18" charset="0"/>
              </a:rPr>
              <a:t>Υπάρχει πολύ καλή σειρά στην επιλογή των χορών βάσει της μορφολογικής μεθόδου ανάλυσης, δηλαδή από το απλό στο σύνθετο και από το «στα δύο» στο «στα τρία» και στον συνδυασμό τους. Το υπόδειγμα του βίντεο είναι πολύ κατατοπιστικό.</a:t>
            </a:r>
          </a:p>
          <a:p>
            <a:pPr algn="just"/>
            <a:r>
              <a:rPr lang="el-GR" sz="2000" i="1" dirty="0" smtClean="0">
                <a:latin typeface="Times New Roman" pitchFamily="18" charset="0"/>
                <a:cs typeface="Times New Roman" pitchFamily="18" charset="0"/>
              </a:rPr>
              <a:t>Ίσως θα χρειαζόταν ένας σπόνδυλος μαθήματος ακόμα που θα αφορούσε τη λογικής της μορφολογικής μεθόδου ανάλυσης, πριν την μορφολογική μέθοδο διδασκαλίας.</a:t>
            </a:r>
          </a:p>
          <a:p>
            <a:pPr algn="just"/>
            <a:endParaRPr lang="el-GR" sz="1800" i="1" dirty="0"/>
          </a:p>
        </p:txBody>
      </p:sp>
      <p:sp>
        <p:nvSpPr>
          <p:cNvPr id="3" name="2 - Τίτλος"/>
          <p:cNvSpPr>
            <a:spLocks noGrp="1"/>
          </p:cNvSpPr>
          <p:nvPr>
            <p:ph type="title"/>
          </p:nvPr>
        </p:nvSpPr>
        <p:spPr>
          <a:xfrm>
            <a:off x="1835696" y="692696"/>
            <a:ext cx="6679654" cy="360040"/>
          </a:xfrm>
        </p:spPr>
        <p:txBody>
          <a:bodyPr>
            <a:normAutofit fontScale="90000"/>
          </a:bodyPr>
          <a:lstStyle/>
          <a:p>
            <a:r>
              <a:rPr lang="el-GR" sz="3600" dirty="0" smtClean="0">
                <a:latin typeface="Times New Roman" pitchFamily="18" charset="0"/>
                <a:cs typeface="Times New Roman" pitchFamily="18" charset="0"/>
              </a:rPr>
              <a:t>8. Αξιολόγηση – Αποτελέσματα 3/3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9712" y="404664"/>
            <a:ext cx="6120680" cy="936104"/>
          </a:xfrm>
        </p:spPr>
        <p:txBody>
          <a:bodyPr>
            <a:noAutofit/>
          </a:bodyPr>
          <a:lstStyle/>
          <a:p>
            <a:r>
              <a:rPr lang="el-GR" sz="3200" dirty="0">
                <a:latin typeface="Times New Roman" pitchFamily="18" charset="0"/>
                <a:cs typeface="Times New Roman" pitchFamily="18" charset="0"/>
              </a:rPr>
              <a:t>2. Συνεισφορά της </a:t>
            </a:r>
            <a:r>
              <a:rPr lang="el-GR" sz="3200" dirty="0" smtClean="0">
                <a:latin typeface="Times New Roman" pitchFamily="18" charset="0"/>
                <a:cs typeface="Times New Roman" pitchFamily="18" charset="0"/>
              </a:rPr>
              <a:t>διπλωματικής</a:t>
            </a:r>
            <a:br>
              <a:rPr lang="el-GR" sz="3200" dirty="0" smtClean="0">
                <a:latin typeface="Times New Roman" pitchFamily="18" charset="0"/>
                <a:cs typeface="Times New Roman" pitchFamily="18" charset="0"/>
              </a:rPr>
            </a:br>
            <a:endParaRPr lang="el-GR" sz="3200" b="1" dirty="0">
              <a:latin typeface="Times New Roman" pitchFamily="18" charset="0"/>
              <a:cs typeface="Times New Roman" pitchFamily="18" charset="0"/>
            </a:endParaRPr>
          </a:p>
        </p:txBody>
      </p:sp>
      <p:sp>
        <p:nvSpPr>
          <p:cNvPr id="5" name="4 - Ορθογώνιο"/>
          <p:cNvSpPr/>
          <p:nvPr/>
        </p:nvSpPr>
        <p:spPr>
          <a:xfrm>
            <a:off x="755576" y="1772816"/>
            <a:ext cx="8064896" cy="4154984"/>
          </a:xfrm>
          <a:prstGeom prst="rect">
            <a:avLst/>
          </a:prstGeom>
        </p:spPr>
        <p:txBody>
          <a:bodyPr wrap="square">
            <a:spAutoFit/>
          </a:bodyPr>
          <a:lstStyle/>
          <a:p>
            <a:pPr algn="just">
              <a:buFont typeface="Wingdings" pitchFamily="2" charset="2"/>
              <a:buChar char="ü"/>
            </a:pPr>
            <a:r>
              <a:rPr lang="el-GR" dirty="0" smtClean="0"/>
              <a:t> Πρόκειται για ένα εξ ολοκλήρου εκπαιδευτικό υλικό για τον ελληνικό παραδοσιακό χορό τόσο ως πράξη αλλά και ως πολιτισμικό αγαθό (ιστορικά στοιχεία, χαρακτηριστικά κάθε χορού, διδακτικό μέρος, δραστηριότητες, κ.ά.). </a:t>
            </a:r>
          </a:p>
          <a:p>
            <a:pPr>
              <a:buFont typeface="Wingdings" pitchFamily="2" charset="2"/>
              <a:buChar char="ü"/>
            </a:pPr>
            <a:endParaRPr lang="el-GR" dirty="0" smtClean="0"/>
          </a:p>
          <a:p>
            <a:pPr algn="just">
              <a:buFont typeface="Wingdings" pitchFamily="2" charset="2"/>
              <a:buChar char="ü"/>
            </a:pPr>
            <a:r>
              <a:rPr lang="el-GR" dirty="0" smtClean="0"/>
              <a:t>Το συγκεκριμένο εγχείρημα επιχειρείται για πρώτη φορά στους χορούς της Κρήτης μέσα από ένα συγκεκριμένο μοντέλο δημιουργίας εκπαιδευτικού υλικού από απόσταση</a:t>
            </a:r>
            <a:r>
              <a:rPr lang="en-US" dirty="0" smtClean="0"/>
              <a:t>.</a:t>
            </a:r>
            <a:endParaRPr lang="el-GR" dirty="0" smtClean="0"/>
          </a:p>
          <a:p>
            <a:pPr>
              <a:buFont typeface="Wingdings" pitchFamily="2" charset="2"/>
              <a:buChar char="ü"/>
            </a:pPr>
            <a:endParaRPr lang="el-GR" dirty="0" smtClean="0"/>
          </a:p>
          <a:p>
            <a:pPr algn="just">
              <a:buFont typeface="Wingdings" pitchFamily="2" charset="2"/>
              <a:buChar char="ü"/>
            </a:pPr>
            <a:r>
              <a:rPr lang="el-GR" dirty="0" smtClean="0"/>
              <a:t>αλλά και μέσα από μία συγκεκριμένη μέθοδο διδασκαλίας του ελληνικού παραδοσιακού χορού</a:t>
            </a:r>
            <a:r>
              <a:rPr lang="en-US" dirty="0" smtClean="0"/>
              <a:t>.</a:t>
            </a:r>
            <a:endParaRPr lang="el-GR" dirty="0"/>
          </a:p>
        </p:txBody>
      </p:sp>
    </p:spTree>
    <p:extLst>
      <p:ext uri="{BB962C8B-B14F-4D97-AF65-F5344CB8AC3E}">
        <p14:creationId xmlns:p14="http://schemas.microsoft.com/office/powerpoint/2010/main" xmlns="" val="2790992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843808" y="365127"/>
            <a:ext cx="5671542" cy="1075390"/>
          </a:xfrm>
        </p:spPr>
        <p:txBody>
          <a:bodyPr>
            <a:normAutofit/>
          </a:bodyPr>
          <a:lstStyle/>
          <a:p>
            <a:r>
              <a:rPr lang="el-GR" sz="3200" dirty="0" smtClean="0">
                <a:latin typeface="Times New Roman" pitchFamily="18" charset="0"/>
                <a:cs typeface="Times New Roman" pitchFamily="18" charset="0"/>
              </a:rPr>
              <a:t>Συμπεράσματα 1/2</a:t>
            </a:r>
            <a:endParaRPr lang="el-GR" sz="3200" dirty="0">
              <a:latin typeface="Times New Roman" pitchFamily="18" charset="0"/>
              <a:cs typeface="Times New Roman" pitchFamily="18" charset="0"/>
            </a:endParaRPr>
          </a:p>
        </p:txBody>
      </p:sp>
      <p:sp>
        <p:nvSpPr>
          <p:cNvPr id="5" name="4 - Ορθογώνιο"/>
          <p:cNvSpPr/>
          <p:nvPr/>
        </p:nvSpPr>
        <p:spPr>
          <a:xfrm>
            <a:off x="611560" y="1484784"/>
            <a:ext cx="8064896" cy="461665"/>
          </a:xfrm>
          <a:prstGeom prst="rect">
            <a:avLst/>
          </a:prstGeom>
        </p:spPr>
        <p:txBody>
          <a:bodyPr wrap="square">
            <a:spAutoFit/>
          </a:bodyPr>
          <a:lstStyle/>
          <a:p>
            <a:pPr algn="just">
              <a:buFont typeface="Wingdings" pitchFamily="2" charset="2"/>
              <a:buChar char="ü"/>
            </a:pPr>
            <a:r>
              <a:rPr lang="el-GR" dirty="0" smtClean="0"/>
              <a:t>Ενδιαφέρον, σε καλό δρόμο υλικό.</a:t>
            </a:r>
            <a:endParaRPr lang="el-GR" dirty="0"/>
          </a:p>
        </p:txBody>
      </p:sp>
      <p:sp>
        <p:nvSpPr>
          <p:cNvPr id="6" name="5 - TextBox"/>
          <p:cNvSpPr txBox="1"/>
          <p:nvPr/>
        </p:nvSpPr>
        <p:spPr>
          <a:xfrm>
            <a:off x="611560" y="2132856"/>
            <a:ext cx="8280920" cy="1200329"/>
          </a:xfrm>
          <a:prstGeom prst="rect">
            <a:avLst/>
          </a:prstGeom>
          <a:noFill/>
        </p:spPr>
        <p:txBody>
          <a:bodyPr wrap="square" rtlCol="0">
            <a:spAutoFit/>
          </a:bodyPr>
          <a:lstStyle/>
          <a:p>
            <a:pPr algn="just">
              <a:buFont typeface="Wingdings" pitchFamily="2" charset="2"/>
              <a:buChar char="ü"/>
            </a:pPr>
            <a:r>
              <a:rPr lang="el-GR" dirty="0" smtClean="0"/>
              <a:t>Ανοίγει ένα νέο πεδίο εφαρμογής της μορφολογικής μεθόδου διδασκαλίας και στην εξ αποστάσεως εκπαίδευση.</a:t>
            </a:r>
          </a:p>
          <a:p>
            <a:pPr algn="just">
              <a:buFont typeface="Wingdings" pitchFamily="2" charset="2"/>
              <a:buChar char="ü"/>
            </a:pPr>
            <a:endParaRPr lang="el-GR" dirty="0"/>
          </a:p>
        </p:txBody>
      </p:sp>
      <p:sp>
        <p:nvSpPr>
          <p:cNvPr id="7" name="6 - TextBox"/>
          <p:cNvSpPr txBox="1"/>
          <p:nvPr/>
        </p:nvSpPr>
        <p:spPr>
          <a:xfrm>
            <a:off x="611560" y="3068960"/>
            <a:ext cx="8280920" cy="3488328"/>
          </a:xfrm>
          <a:prstGeom prst="rect">
            <a:avLst/>
          </a:prstGeom>
          <a:noFill/>
        </p:spPr>
        <p:txBody>
          <a:bodyPr wrap="square" rtlCol="0">
            <a:spAutoFit/>
          </a:bodyPr>
          <a:lstStyle/>
          <a:p>
            <a:pPr algn="just">
              <a:buFont typeface="Wingdings" pitchFamily="2" charset="2"/>
              <a:buChar char="ü"/>
            </a:pPr>
            <a:r>
              <a:rPr lang="el-GR" dirty="0" smtClean="0"/>
              <a:t>Με αυτή την μέθοδο ανάλυσης της χορευτικής μορφής μπορεί ο μαθητευόμενος να συνθέσει και να ανασυνθέσει χορευτικές φόρμες από μόνος του.</a:t>
            </a:r>
          </a:p>
          <a:p>
            <a:pPr algn="just">
              <a:buFont typeface="Wingdings" pitchFamily="2" charset="2"/>
              <a:buChar char="ü"/>
            </a:pPr>
            <a:endParaRPr lang="el-GR" dirty="0" smtClean="0"/>
          </a:p>
          <a:p>
            <a:pPr algn="just">
              <a:buFont typeface="Wingdings" pitchFamily="2" charset="2"/>
              <a:buChar char="ü"/>
            </a:pPr>
            <a:r>
              <a:rPr lang="el-GR" dirty="0" smtClean="0"/>
              <a:t> Σημαντικότητα μορφολογικής μεθόδου διδασκαλίας παραδοσιακού χορού στην εξ αποστάσεως εκπαίδευση.</a:t>
            </a:r>
          </a:p>
          <a:p>
            <a:pPr algn="just"/>
            <a:endParaRPr lang="el-GR" dirty="0" smtClean="0"/>
          </a:p>
          <a:p>
            <a:pPr algn="just">
              <a:buFont typeface="Wingdings" pitchFamily="2" charset="2"/>
              <a:buChar char="ü"/>
            </a:pPr>
            <a:endParaRPr lang="el-GR" dirty="0" smtClean="0"/>
          </a:p>
          <a:p>
            <a:pPr algn="just">
              <a:buFont typeface="Wingdings" pitchFamily="2" charset="2"/>
              <a:buChar char="ü"/>
            </a:pP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484784"/>
            <a:ext cx="8352928" cy="4176463"/>
          </a:xfrm>
        </p:spPr>
        <p:txBody>
          <a:bodyPr>
            <a:noAutofit/>
          </a:bodyPr>
          <a:lstStyle/>
          <a:p>
            <a:pPr algn="just">
              <a:lnSpc>
                <a:spcPct val="100000"/>
              </a:lnSpc>
              <a:buFont typeface="Wingdings" pitchFamily="2" charset="2"/>
              <a:buChar char="ü"/>
            </a:pPr>
            <a:r>
              <a:rPr lang="el-GR" sz="2400" dirty="0" smtClean="0">
                <a:latin typeface="Times New Roman" pitchFamily="18" charset="0"/>
                <a:cs typeface="Times New Roman" pitchFamily="18" charset="0"/>
              </a:rPr>
              <a:t>Γίνεται περισσότερο αντιληπτή η κοινή ταυτότητα του παραδοσιακού χορού ενώ παράλληλα κατανοείται σε βάθος.</a:t>
            </a:r>
          </a:p>
          <a:p>
            <a:pPr algn="just">
              <a:lnSpc>
                <a:spcPct val="100000"/>
              </a:lnSpc>
              <a:buFont typeface="Wingdings" pitchFamily="2" charset="2"/>
              <a:buChar char="ü"/>
            </a:pPr>
            <a:r>
              <a:rPr lang="el-GR" sz="2400" dirty="0" smtClean="0">
                <a:latin typeface="Times New Roman" pitchFamily="18" charset="0"/>
                <a:cs typeface="Times New Roman" pitchFamily="18" charset="0"/>
              </a:rPr>
              <a:t>Προάγεται η χορευτική αντίληψη, γνώση του χορού που μπορεί και να ανασυρθεί και να μεταφερθεί σε διαφορετικά πλαίσια. </a:t>
            </a:r>
            <a:r>
              <a:rPr lang="el-GR" sz="1400" dirty="0" smtClean="0">
                <a:latin typeface="Times New Roman" pitchFamily="18" charset="0"/>
                <a:cs typeface="Times New Roman" pitchFamily="18" charset="0"/>
              </a:rPr>
              <a:t>(</a:t>
            </a:r>
            <a:r>
              <a:rPr lang="el-GR" sz="1400" dirty="0" err="1" smtClean="0">
                <a:latin typeface="Times New Roman" pitchFamily="18" charset="0"/>
                <a:cs typeface="Times New Roman" pitchFamily="18" charset="0"/>
              </a:rPr>
              <a:t>Δανιά</a:t>
            </a:r>
            <a:r>
              <a:rPr lang="el-GR" sz="1400" dirty="0" smtClean="0">
                <a:latin typeface="Times New Roman" pitchFamily="18" charset="0"/>
                <a:cs typeface="Times New Roman" pitchFamily="18" charset="0"/>
              </a:rPr>
              <a:t>, Α., </a:t>
            </a:r>
            <a:r>
              <a:rPr lang="el-GR" sz="1400" dirty="0" err="1" smtClean="0">
                <a:latin typeface="Times New Roman" pitchFamily="18" charset="0"/>
                <a:cs typeface="Times New Roman" pitchFamily="18" charset="0"/>
              </a:rPr>
              <a:t>Κουτσούμπα</a:t>
            </a:r>
            <a:r>
              <a:rPr lang="el-GR" sz="1400" dirty="0" smtClean="0">
                <a:latin typeface="Times New Roman" pitchFamily="18" charset="0"/>
                <a:cs typeface="Times New Roman" pitchFamily="18" charset="0"/>
              </a:rPr>
              <a:t>, Μ., &amp; </a:t>
            </a:r>
            <a:r>
              <a:rPr lang="el-GR" sz="1400" dirty="0" err="1" smtClean="0">
                <a:latin typeface="Times New Roman" pitchFamily="18" charset="0"/>
                <a:cs typeface="Times New Roman" pitchFamily="18" charset="0"/>
              </a:rPr>
              <a:t>Τυροβολά</a:t>
            </a:r>
            <a:r>
              <a:rPr lang="el-GR" sz="1400" dirty="0" smtClean="0">
                <a:latin typeface="Times New Roman" pitchFamily="18" charset="0"/>
                <a:cs typeface="Times New Roman" pitchFamily="18" charset="0"/>
              </a:rPr>
              <a:t>, Β. (2017). Προς μια Παιδαγωγική του Χορού στην Εκπαίδευση Μαθητών Σχολικής Ηλικίας. </a:t>
            </a:r>
            <a:r>
              <a:rPr lang="en-US" sz="1400" i="1" dirty="0" err="1" smtClean="0">
                <a:latin typeface="Times New Roman" pitchFamily="18" charset="0"/>
                <a:cs typeface="Times New Roman" pitchFamily="18" charset="0"/>
              </a:rPr>
              <a:t>Choros</a:t>
            </a:r>
            <a:r>
              <a:rPr lang="en-US" sz="1400" i="1" dirty="0" smtClean="0">
                <a:latin typeface="Times New Roman" pitchFamily="18" charset="0"/>
                <a:cs typeface="Times New Roman" pitchFamily="18" charset="0"/>
              </a:rPr>
              <a:t> International Dance Journal, 6</a:t>
            </a:r>
            <a:r>
              <a:rPr lang="el-GR" sz="1400" i="1" baseline="30000" dirty="0" err="1" smtClean="0">
                <a:latin typeface="Times New Roman" pitchFamily="18" charset="0"/>
                <a:cs typeface="Times New Roman" pitchFamily="18" charset="0"/>
              </a:rPr>
              <a:t>ος</a:t>
            </a:r>
            <a:r>
              <a:rPr lang="el-GR" sz="1400" i="1" dirty="0" smtClean="0">
                <a:latin typeface="Times New Roman" pitchFamily="18" charset="0"/>
                <a:cs typeface="Times New Roman" pitchFamily="18" charset="0"/>
              </a:rPr>
              <a:t> τόμος</a:t>
            </a:r>
            <a:r>
              <a:rPr lang="en-US" sz="1400" i="1" dirty="0" smtClean="0">
                <a:latin typeface="Times New Roman" pitchFamily="18" charset="0"/>
                <a:cs typeface="Times New Roman" pitchFamily="18" charset="0"/>
              </a:rPr>
              <a:t>, 85-99.</a:t>
            </a:r>
            <a:r>
              <a:rPr lang="en-US" sz="1400"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Ανακτήθηκε</a:t>
            </a:r>
            <a:r>
              <a:rPr lang="en-US" sz="1400" dirty="0" smtClean="0">
                <a:latin typeface="Times New Roman" pitchFamily="18" charset="0"/>
                <a:cs typeface="Times New Roman" pitchFamily="18" charset="0"/>
              </a:rPr>
              <a:t> 14 </a:t>
            </a:r>
            <a:r>
              <a:rPr lang="el-GR" sz="1400" dirty="0" smtClean="0">
                <a:latin typeface="Times New Roman" pitchFamily="18" charset="0"/>
                <a:cs typeface="Times New Roman" pitchFamily="18" charset="0"/>
              </a:rPr>
              <a:t>Μαρτίου</a:t>
            </a:r>
            <a:r>
              <a:rPr lang="en-US" sz="1400" dirty="0" smtClean="0">
                <a:latin typeface="Times New Roman" pitchFamily="18" charset="0"/>
                <a:cs typeface="Times New Roman" pitchFamily="18" charset="0"/>
              </a:rPr>
              <a:t>, 2018, </a:t>
            </a:r>
            <a:r>
              <a:rPr lang="el-GR" sz="1400" dirty="0" smtClean="0">
                <a:latin typeface="Times New Roman" pitchFamily="18" charset="0"/>
                <a:cs typeface="Times New Roman" pitchFamily="18" charset="0"/>
              </a:rPr>
              <a:t>από </a:t>
            </a:r>
            <a:r>
              <a:rPr lang="en-US" sz="1400" dirty="0" smtClean="0">
                <a:latin typeface="Times New Roman" pitchFamily="18" charset="0"/>
                <a:cs typeface="Times New Roman" pitchFamily="18" charset="0"/>
                <a:hlinkClick r:id="rId2"/>
              </a:rPr>
              <a:t>http://chorosjournal.com/docs/choros6/7_CHOROS_6_DANIA_KOUTSOUBA_TYROVOLA.pdf</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a:t>
            </a:r>
          </a:p>
          <a:p>
            <a:pPr algn="just">
              <a:buFont typeface="Wingdings" pitchFamily="2" charset="2"/>
              <a:buChar char="ü"/>
            </a:pPr>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2843808" y="332656"/>
            <a:ext cx="5311502" cy="1075390"/>
          </a:xfrm>
        </p:spPr>
        <p:txBody>
          <a:bodyPr>
            <a:normAutofit/>
          </a:bodyPr>
          <a:lstStyle/>
          <a:p>
            <a:r>
              <a:rPr lang="el-GR" sz="3200" dirty="0" smtClean="0">
                <a:latin typeface="Times New Roman" pitchFamily="18" charset="0"/>
                <a:cs typeface="Times New Roman" pitchFamily="18" charset="0"/>
              </a:rPr>
              <a:t>Συμπεράσματα 2/2</a:t>
            </a:r>
            <a:endParaRPr lang="el-GR" sz="3200" dirty="0"/>
          </a:p>
        </p:txBody>
      </p:sp>
      <p:sp>
        <p:nvSpPr>
          <p:cNvPr id="5" name="4 - TextBox"/>
          <p:cNvSpPr txBox="1"/>
          <p:nvPr/>
        </p:nvSpPr>
        <p:spPr>
          <a:xfrm>
            <a:off x="827584" y="5229200"/>
            <a:ext cx="7884368" cy="830997"/>
          </a:xfrm>
          <a:prstGeom prst="rect">
            <a:avLst/>
          </a:prstGeom>
          <a:noFill/>
        </p:spPr>
        <p:txBody>
          <a:bodyPr wrap="square" rtlCol="0">
            <a:spAutoFit/>
          </a:bodyPr>
          <a:lstStyle/>
          <a:p>
            <a:pPr algn="ctr"/>
            <a:r>
              <a:rPr lang="el-GR" dirty="0" smtClean="0"/>
              <a:t>η δημιουργία εξ αποστάσεως μαθησιακού υλικού εκμάθησης του παραδοσιακού χορού σε αρχάριους ενήλικες είναι εφικτή</a:t>
            </a:r>
            <a:endParaRPr lang="el-GR" dirty="0"/>
          </a:p>
        </p:txBody>
      </p:sp>
      <p:sp>
        <p:nvSpPr>
          <p:cNvPr id="6" name="5 - Βέλος προς τα κάτω"/>
          <p:cNvSpPr/>
          <p:nvPr/>
        </p:nvSpPr>
        <p:spPr>
          <a:xfrm>
            <a:off x="4067944" y="4005064"/>
            <a:ext cx="144016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825625"/>
            <a:ext cx="8191822" cy="4351338"/>
          </a:xfrm>
        </p:spPr>
        <p:txBody>
          <a:bodyPr>
            <a:normAutofit fontScale="40000" lnSpcReduction="20000"/>
          </a:bodyPr>
          <a:lstStyle/>
          <a:p>
            <a:pPr algn="just"/>
            <a:r>
              <a:rPr lang="el-GR" sz="6000" dirty="0" smtClean="0">
                <a:latin typeface="Times New Roman" pitchFamily="18" charset="0"/>
                <a:cs typeface="Times New Roman" pitchFamily="18" charset="0"/>
              </a:rPr>
              <a:t>Ενήλικες</a:t>
            </a:r>
          </a:p>
          <a:p>
            <a:pPr algn="just"/>
            <a:r>
              <a:rPr lang="el-GR" sz="6000" dirty="0" smtClean="0">
                <a:latin typeface="Times New Roman" pitchFamily="18" charset="0"/>
                <a:cs typeface="Times New Roman" pitchFamily="18" charset="0"/>
              </a:rPr>
              <a:t>Αρχάριοι</a:t>
            </a:r>
          </a:p>
          <a:p>
            <a:pPr algn="just"/>
            <a:r>
              <a:rPr lang="el-GR" sz="6000" dirty="0" smtClean="0">
                <a:latin typeface="Times New Roman" pitchFamily="18" charset="0"/>
                <a:cs typeface="Times New Roman" pitchFamily="18" charset="0"/>
              </a:rPr>
              <a:t>Χοροί της Κρήτης και συγκεκριμένα οι πέντε που θεωρούνται οι πιο αντιπροσωπευτικοί </a:t>
            </a:r>
            <a:r>
              <a:rPr lang="el-GR" sz="3500" dirty="0" smtClean="0">
                <a:latin typeface="Times New Roman" pitchFamily="18" charset="0"/>
                <a:cs typeface="Times New Roman" pitchFamily="18" charset="0"/>
              </a:rPr>
              <a:t>(</a:t>
            </a:r>
            <a:r>
              <a:rPr lang="el-GR" sz="3500" dirty="0" err="1" smtClean="0">
                <a:latin typeface="Times New Roman" pitchFamily="18" charset="0"/>
                <a:cs typeface="Times New Roman" pitchFamily="18" charset="0"/>
              </a:rPr>
              <a:t>Τυροβολά</a:t>
            </a:r>
            <a:r>
              <a:rPr lang="el-GR" sz="3500" dirty="0" smtClean="0">
                <a:latin typeface="Times New Roman" pitchFamily="18" charset="0"/>
                <a:cs typeface="Times New Roman" pitchFamily="18" charset="0"/>
              </a:rPr>
              <a:t>, Β., </a:t>
            </a:r>
            <a:r>
              <a:rPr lang="el-GR" sz="3500" dirty="0" err="1" smtClean="0">
                <a:latin typeface="Times New Roman" pitchFamily="18" charset="0"/>
                <a:cs typeface="Times New Roman" pitchFamily="18" charset="0"/>
              </a:rPr>
              <a:t>Κουτσούμπα</a:t>
            </a:r>
            <a:r>
              <a:rPr lang="el-GR" sz="3500" dirty="0" smtClean="0">
                <a:latin typeface="Times New Roman" pitchFamily="18" charset="0"/>
                <a:cs typeface="Times New Roman" pitchFamily="18" charset="0"/>
              </a:rPr>
              <a:t>, Μ. &amp; Ταμπάκη, Α. (2008). Η δομικό-μορφολογική και τυπολογική ανάλυση στη μελέτη του ελληνικού παραδοσιακού χορού. Το παράδειγμα των μοτίβων των χορών "στα δύο" και "στα τρία" στους χορούς της Κρήτης. </a:t>
            </a:r>
            <a:r>
              <a:rPr lang="el-GR" sz="3500" i="1" dirty="0" smtClean="0">
                <a:latin typeface="Times New Roman" pitchFamily="18" charset="0"/>
                <a:cs typeface="Times New Roman" pitchFamily="18" charset="0"/>
              </a:rPr>
              <a:t>Επιστήμη του Χορού</a:t>
            </a:r>
            <a:r>
              <a:rPr lang="el-GR" sz="3500" dirty="0" smtClean="0">
                <a:latin typeface="Times New Roman" pitchFamily="18" charset="0"/>
                <a:cs typeface="Times New Roman" pitchFamily="18" charset="0"/>
              </a:rPr>
              <a:t>, </a:t>
            </a:r>
            <a:r>
              <a:rPr lang="el-GR" sz="3500" i="1" dirty="0" smtClean="0">
                <a:latin typeface="Times New Roman" pitchFamily="18" charset="0"/>
                <a:cs typeface="Times New Roman" pitchFamily="18" charset="0"/>
              </a:rPr>
              <a:t>2</a:t>
            </a:r>
            <a:r>
              <a:rPr lang="el-GR" sz="3500" dirty="0" smtClean="0">
                <a:latin typeface="Times New Roman" pitchFamily="18" charset="0"/>
                <a:cs typeface="Times New Roman" pitchFamily="18" charset="0"/>
              </a:rPr>
              <a:t>, 31-57. Ανακτήθηκε 05 Μαρτίου 2018 από </a:t>
            </a:r>
            <a:r>
              <a:rPr lang="en-US" sz="3500" dirty="0" smtClean="0">
                <a:latin typeface="Times New Roman" pitchFamily="18" charset="0"/>
                <a:cs typeface="Times New Roman" pitchFamily="18" charset="0"/>
                <a:hlinkClick r:id="rId2"/>
              </a:rPr>
              <a:t>http</a:t>
            </a:r>
            <a:r>
              <a:rPr lang="el-GR" sz="3500" dirty="0" smtClean="0">
                <a:latin typeface="Times New Roman" pitchFamily="18" charset="0"/>
                <a:cs typeface="Times New Roman" pitchFamily="18" charset="0"/>
                <a:hlinkClick r:id="rId2"/>
              </a:rPr>
              <a:t>://</a:t>
            </a:r>
            <a:r>
              <a:rPr lang="en-US" sz="3500" dirty="0" smtClean="0">
                <a:latin typeface="Times New Roman" pitchFamily="18" charset="0"/>
                <a:cs typeface="Times New Roman" pitchFamily="18" charset="0"/>
                <a:hlinkClick r:id="rId2"/>
              </a:rPr>
              <a:t>www</a:t>
            </a:r>
            <a:r>
              <a:rPr lang="el-GR" sz="3500" dirty="0" smtClean="0">
                <a:latin typeface="Times New Roman" pitchFamily="18" charset="0"/>
                <a:cs typeface="Times New Roman" pitchFamily="18" charset="0"/>
                <a:hlinkClick r:id="rId2"/>
              </a:rPr>
              <a:t>.</a:t>
            </a:r>
            <a:r>
              <a:rPr lang="en-US" sz="3500" dirty="0" err="1" smtClean="0">
                <a:latin typeface="Times New Roman" pitchFamily="18" charset="0"/>
                <a:cs typeface="Times New Roman" pitchFamily="18" charset="0"/>
                <a:hlinkClick r:id="rId2"/>
              </a:rPr>
              <a:t>elepex</a:t>
            </a:r>
            <a:r>
              <a:rPr lang="el-GR" sz="3500" dirty="0" smtClean="0">
                <a:latin typeface="Times New Roman" pitchFamily="18" charset="0"/>
                <a:cs typeface="Times New Roman" pitchFamily="18" charset="0"/>
                <a:hlinkClick r:id="rId2"/>
              </a:rPr>
              <a:t>.</a:t>
            </a:r>
            <a:r>
              <a:rPr lang="en-US" sz="3500" dirty="0" err="1" smtClean="0">
                <a:latin typeface="Times New Roman" pitchFamily="18" charset="0"/>
                <a:cs typeface="Times New Roman" pitchFamily="18" charset="0"/>
                <a:hlinkClick r:id="rId2"/>
              </a:rPr>
              <a:t>gr</a:t>
            </a:r>
            <a:r>
              <a:rPr lang="el-GR" sz="3500" dirty="0" smtClean="0">
                <a:latin typeface="Times New Roman" pitchFamily="18" charset="0"/>
                <a:cs typeface="Times New Roman" pitchFamily="18" charset="0"/>
                <a:hlinkClick r:id="rId2"/>
              </a:rPr>
              <a:t>/</a:t>
            </a:r>
            <a:r>
              <a:rPr lang="en-US" sz="3500" dirty="0" err="1" smtClean="0">
                <a:latin typeface="Times New Roman" pitchFamily="18" charset="0"/>
                <a:cs typeface="Times New Roman" pitchFamily="18" charset="0"/>
                <a:hlinkClick r:id="rId2"/>
              </a:rPr>
              <a:t>periodiko</a:t>
            </a:r>
            <a:r>
              <a:rPr lang="el-GR" sz="3500" dirty="0" smtClean="0">
                <a:latin typeface="Times New Roman" pitchFamily="18" charset="0"/>
                <a:cs typeface="Times New Roman" pitchFamily="18" charset="0"/>
                <a:hlinkClick r:id="rId2"/>
              </a:rPr>
              <a:t>.</a:t>
            </a:r>
            <a:r>
              <a:rPr lang="en-US" sz="3500" dirty="0" smtClean="0">
                <a:latin typeface="Times New Roman" pitchFamily="18" charset="0"/>
                <a:cs typeface="Times New Roman" pitchFamily="18" charset="0"/>
                <a:hlinkClick r:id="rId2"/>
              </a:rPr>
              <a:t>html</a:t>
            </a:r>
            <a:r>
              <a:rPr lang="el-GR" sz="3500" dirty="0" smtClean="0">
                <a:latin typeface="Times New Roman" pitchFamily="18" charset="0"/>
                <a:cs typeface="Times New Roman" pitchFamily="18" charset="0"/>
              </a:rPr>
              <a:t>.</a:t>
            </a:r>
            <a:r>
              <a:rPr lang="en-US" sz="3500" dirty="0" smtClean="0">
                <a:latin typeface="Times New Roman" pitchFamily="18" charset="0"/>
                <a:cs typeface="Times New Roman" pitchFamily="18" charset="0"/>
              </a:rPr>
              <a:t>)</a:t>
            </a:r>
            <a:endParaRPr lang="el-GR" sz="3500" dirty="0" smtClean="0">
              <a:latin typeface="Times New Roman" pitchFamily="18" charset="0"/>
              <a:cs typeface="Times New Roman" pitchFamily="18" charset="0"/>
            </a:endParaRPr>
          </a:p>
          <a:p>
            <a:pPr algn="just"/>
            <a:r>
              <a:rPr lang="el-GR" sz="6000" dirty="0" smtClean="0">
                <a:latin typeface="Times New Roman" pitchFamily="18" charset="0"/>
                <a:cs typeface="Times New Roman" pitchFamily="18" charset="0"/>
              </a:rPr>
              <a:t>Απλή μορφή των χορών</a:t>
            </a:r>
          </a:p>
          <a:p>
            <a:pPr algn="just"/>
            <a:r>
              <a:rPr lang="el-GR" sz="6000" dirty="0" smtClean="0">
                <a:latin typeface="Times New Roman" pitchFamily="18" charset="0"/>
                <a:cs typeface="Times New Roman" pitchFamily="18" charset="0"/>
              </a:rPr>
              <a:t>Έλλειψη αυτοσχεδιασμού</a:t>
            </a:r>
            <a:endParaRPr lang="el-GR" sz="6000" dirty="0">
              <a:latin typeface="Times New Roman" pitchFamily="18" charset="0"/>
              <a:cs typeface="Times New Roman" pitchFamily="18" charset="0"/>
            </a:endParaRPr>
          </a:p>
        </p:txBody>
      </p:sp>
      <p:sp>
        <p:nvSpPr>
          <p:cNvPr id="3" name="2 - Τίτλος"/>
          <p:cNvSpPr>
            <a:spLocks noGrp="1"/>
          </p:cNvSpPr>
          <p:nvPr>
            <p:ph type="title"/>
          </p:nvPr>
        </p:nvSpPr>
        <p:spPr>
          <a:xfrm>
            <a:off x="1835696" y="365127"/>
            <a:ext cx="6679654" cy="1075390"/>
          </a:xfrm>
        </p:spPr>
        <p:txBody>
          <a:bodyPr>
            <a:normAutofit/>
          </a:bodyPr>
          <a:lstStyle/>
          <a:p>
            <a:r>
              <a:rPr lang="el-GR" sz="3200" dirty="0" smtClean="0">
                <a:latin typeface="Times New Roman" pitchFamily="18" charset="0"/>
                <a:cs typeface="Times New Roman" pitchFamily="18" charset="0"/>
              </a:rPr>
              <a:t>Οριοθετήσεις και περιορισμοί</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latin typeface="Times New Roman" pitchFamily="18" charset="0"/>
                <a:cs typeface="Times New Roman" pitchFamily="18" charset="0"/>
              </a:rPr>
              <a:t>Τελική μορφή των χορών</a:t>
            </a:r>
          </a:p>
          <a:p>
            <a:r>
              <a:rPr lang="el-GR" sz="2400" dirty="0" smtClean="0">
                <a:latin typeface="Times New Roman" pitchFamily="18" charset="0"/>
                <a:cs typeface="Times New Roman" pitchFamily="18" charset="0"/>
              </a:rPr>
              <a:t>Τοπικές παραλλαγές </a:t>
            </a:r>
          </a:p>
          <a:p>
            <a:r>
              <a:rPr lang="el-GR" sz="2400" dirty="0" smtClean="0">
                <a:latin typeface="Times New Roman" pitchFamily="18" charset="0"/>
                <a:cs typeface="Times New Roman" pitchFamily="18" charset="0"/>
              </a:rPr>
              <a:t>Αυτοσχεδιασμός</a:t>
            </a:r>
          </a:p>
          <a:p>
            <a:r>
              <a:rPr lang="el-GR" sz="2400" dirty="0" smtClean="0">
                <a:latin typeface="Times New Roman" pitchFamily="18" charset="0"/>
                <a:cs typeface="Times New Roman" pitchFamily="18" charset="0"/>
              </a:rPr>
              <a:t>Λιγότερο διαδεδομένοι, «άγνωστοι» χοροί της Κρήτης</a:t>
            </a:r>
          </a:p>
          <a:p>
            <a:r>
              <a:rPr lang="el-GR" sz="2400" dirty="0" smtClean="0">
                <a:latin typeface="Times New Roman" pitchFamily="18" charset="0"/>
                <a:cs typeface="Times New Roman" pitchFamily="18" charset="0"/>
              </a:rPr>
              <a:t>Χοροί άλλων γεωγραφικών διαμερισμάτων και επιμέρους περιοχών </a:t>
            </a:r>
          </a:p>
        </p:txBody>
      </p:sp>
      <p:sp>
        <p:nvSpPr>
          <p:cNvPr id="3" name="2 - Τίτλος"/>
          <p:cNvSpPr>
            <a:spLocks noGrp="1"/>
          </p:cNvSpPr>
          <p:nvPr>
            <p:ph type="title"/>
          </p:nvPr>
        </p:nvSpPr>
        <p:spPr>
          <a:xfrm>
            <a:off x="1143000" y="365127"/>
            <a:ext cx="6957392" cy="1075390"/>
          </a:xfrm>
        </p:spPr>
        <p:txBody>
          <a:bodyPr>
            <a:normAutofit/>
          </a:bodyPr>
          <a:lstStyle/>
          <a:p>
            <a:pPr algn="ctr"/>
            <a:r>
              <a:rPr lang="el-GR" sz="3200" dirty="0" smtClean="0">
                <a:latin typeface="Times New Roman" pitchFamily="18" charset="0"/>
                <a:cs typeface="Times New Roman" pitchFamily="18" charset="0"/>
              </a:rPr>
              <a:t>Προτάσεις</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11560" y="5085184"/>
            <a:ext cx="8532440" cy="584775"/>
          </a:xfrm>
          <a:prstGeom prst="rect">
            <a:avLst/>
          </a:prstGeom>
          <a:noFill/>
        </p:spPr>
        <p:txBody>
          <a:bodyPr wrap="square" rtlCol="0">
            <a:spAutoFit/>
          </a:bodyPr>
          <a:lstStyle/>
          <a:p>
            <a:pPr algn="ctr"/>
            <a:r>
              <a:rPr lang="el-GR" sz="3200" b="1" dirty="0" smtClean="0">
                <a:solidFill>
                  <a:srgbClr val="C00000"/>
                </a:solidFill>
              </a:rPr>
              <a:t>Ευχαριστώ πολύ για την προσοχή σας!</a:t>
            </a:r>
            <a:endParaRPr lang="el-GR" sz="3200" b="1" dirty="0">
              <a:solidFill>
                <a:srgbClr val="C00000"/>
              </a:solidFill>
            </a:endParaRPr>
          </a:p>
        </p:txBody>
      </p:sp>
      <p:pic>
        <p:nvPicPr>
          <p:cNvPr id="5" name="4 - Εικόνα" descr="images.png"/>
          <p:cNvPicPr>
            <a:picLocks noChangeAspect="1"/>
          </p:cNvPicPr>
          <p:nvPr/>
        </p:nvPicPr>
        <p:blipFill>
          <a:blip r:embed="rId2" cstate="print"/>
          <a:stretch>
            <a:fillRect/>
          </a:stretch>
        </p:blipFill>
        <p:spPr>
          <a:xfrm>
            <a:off x="3275856" y="1268760"/>
            <a:ext cx="2924919" cy="31683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3768" y="332656"/>
            <a:ext cx="4896544" cy="864096"/>
          </a:xfrm>
        </p:spPr>
        <p:txBody>
          <a:bodyPr>
            <a:noAutofit/>
          </a:bodyPr>
          <a:lstStyle/>
          <a:p>
            <a:r>
              <a:rPr lang="el-GR" sz="3200" dirty="0">
                <a:latin typeface="Times New Roman" pitchFamily="18" charset="0"/>
                <a:cs typeface="Times New Roman" pitchFamily="18" charset="0"/>
              </a:rPr>
              <a:t>3. Ερευνητικά </a:t>
            </a:r>
            <a:r>
              <a:rPr lang="el-GR" sz="3200" dirty="0" smtClean="0">
                <a:latin typeface="Times New Roman" pitchFamily="18" charset="0"/>
                <a:cs typeface="Times New Roman" pitchFamily="18" charset="0"/>
              </a:rPr>
              <a:t>Ερωτήματα</a:t>
            </a:r>
            <a:endParaRPr lang="el-GR" sz="3200" b="1" dirty="0">
              <a:latin typeface="Times New Roman" pitchFamily="18" charset="0"/>
              <a:cs typeface="Times New Roman" pitchFamily="18" charset="0"/>
            </a:endParaRPr>
          </a:p>
        </p:txBody>
      </p:sp>
      <p:sp>
        <p:nvSpPr>
          <p:cNvPr id="5" name="4 - Ορθογώνιο"/>
          <p:cNvSpPr/>
          <p:nvPr/>
        </p:nvSpPr>
        <p:spPr>
          <a:xfrm>
            <a:off x="827584" y="1988840"/>
            <a:ext cx="7920880" cy="3046988"/>
          </a:xfrm>
          <a:prstGeom prst="rect">
            <a:avLst/>
          </a:prstGeom>
        </p:spPr>
        <p:txBody>
          <a:bodyPr wrap="square">
            <a:spAutoFit/>
          </a:bodyPr>
          <a:lstStyle/>
          <a:p>
            <a:pPr marL="457200" lvl="0" indent="-457200" algn="just">
              <a:buFont typeface="+mj-lt"/>
              <a:buAutoNum type="arabicPeriod"/>
            </a:pPr>
            <a:r>
              <a:rPr lang="el-GR" dirty="0" smtClean="0"/>
              <a:t>Είναι εφικτή η δημιουργία εξ αποστάσεως μαθησιακού υλικού εκμάθησης για τον χορό;</a:t>
            </a:r>
          </a:p>
          <a:p>
            <a:pPr marL="457200" lvl="0" indent="-457200" algn="just">
              <a:buFont typeface="+mj-lt"/>
              <a:buAutoNum type="arabicPeriod"/>
            </a:pPr>
            <a:endParaRPr lang="el-GR" dirty="0" smtClean="0"/>
          </a:p>
          <a:p>
            <a:pPr marL="457200" lvl="0" indent="-457200" algn="just">
              <a:buFont typeface="+mj-lt"/>
              <a:buAutoNum type="arabicPeriod"/>
            </a:pPr>
            <a:r>
              <a:rPr lang="el-GR" dirty="0" smtClean="0"/>
              <a:t>Εάν ναι, ποια χαρακτηριστικά θα πρέπει να έχει για ενήλικες που δεν γνωρίζουν χορό;</a:t>
            </a:r>
          </a:p>
          <a:p>
            <a:pPr marL="457200" lvl="0" indent="-457200" algn="just">
              <a:buFont typeface="+mj-lt"/>
              <a:buAutoNum type="arabicPeriod"/>
            </a:pPr>
            <a:endParaRPr lang="el-GR" dirty="0" smtClean="0"/>
          </a:p>
          <a:p>
            <a:pPr marL="457200" lvl="0" indent="-457200" algn="just">
              <a:buFont typeface="+mj-lt"/>
              <a:buAutoNum type="arabicPeriod"/>
            </a:pPr>
            <a:r>
              <a:rPr lang="el-GR" dirty="0" smtClean="0"/>
              <a:t>Ποια μορφή θα έχει ένα τέτοιο υλικό στην περίπτωση του παραδοσιακού χορού της Κρήτης;</a:t>
            </a:r>
            <a:endParaRPr lang="el-GR" dirty="0"/>
          </a:p>
        </p:txBody>
      </p:sp>
    </p:spTree>
    <p:extLst>
      <p:ext uri="{BB962C8B-B14F-4D97-AF65-F5344CB8AC3E}">
        <p14:creationId xmlns:p14="http://schemas.microsoft.com/office/powerpoint/2010/main" xmlns="" val="153892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1800" y="332656"/>
            <a:ext cx="3888432" cy="765652"/>
          </a:xfrm>
        </p:spPr>
        <p:txBody>
          <a:bodyPr>
            <a:noAutofit/>
          </a:bodyPr>
          <a:lstStyle/>
          <a:p>
            <a:r>
              <a:rPr lang="el-GR" sz="3200" dirty="0">
                <a:latin typeface="Times New Roman" pitchFamily="18" charset="0"/>
                <a:cs typeface="Times New Roman" pitchFamily="18" charset="0"/>
              </a:rPr>
              <a:t>4. Δομή της </a:t>
            </a:r>
            <a:r>
              <a:rPr lang="el-GR" sz="3200" dirty="0" smtClean="0">
                <a:latin typeface="Times New Roman" pitchFamily="18" charset="0"/>
                <a:cs typeface="Times New Roman" pitchFamily="18" charset="0"/>
              </a:rPr>
              <a:t>εργασίας</a:t>
            </a:r>
            <a:endParaRPr lang="el-GR" sz="3200" b="1" dirty="0">
              <a:latin typeface="Times New Roman" pitchFamily="18" charset="0"/>
              <a:cs typeface="Times New Roman" pitchFamily="18" charset="0"/>
            </a:endParaRPr>
          </a:p>
        </p:txBody>
      </p:sp>
      <p:sp>
        <p:nvSpPr>
          <p:cNvPr id="9217" name="Rectangle 1"/>
          <p:cNvSpPr>
            <a:spLocks noChangeArrowheads="1"/>
          </p:cNvSpPr>
          <p:nvPr/>
        </p:nvSpPr>
        <p:spPr bwMode="auto">
          <a:xfrm>
            <a:off x="899592" y="1772816"/>
            <a:ext cx="78488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tabLst/>
            </a:pPr>
            <a:r>
              <a:rPr lang="el-GR" dirty="0" smtClean="0">
                <a:ea typeface="Times New Roman" pitchFamily="18" charset="0"/>
                <a:cs typeface="Times New Roman" pitchFamily="18" charset="0"/>
              </a:rPr>
              <a:t>1</a:t>
            </a:r>
            <a:r>
              <a:rPr lang="el-GR" baseline="30000" dirty="0" smtClean="0">
                <a:ea typeface="Times New Roman" pitchFamily="18" charset="0"/>
                <a:cs typeface="Times New Roman" pitchFamily="18" charset="0"/>
              </a:rPr>
              <a:t>ο</a:t>
            </a:r>
            <a:r>
              <a:rPr lang="el-GR" dirty="0" smtClean="0">
                <a:ea typeface="Times New Roman" pitchFamily="18" charset="0"/>
                <a:cs typeface="Times New Roman" pitchFamily="18" charset="0"/>
              </a:rPr>
              <a:t> Κεφάλαιο: Ε</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ισαγωγικά </a:t>
            </a:r>
            <a:r>
              <a:rPr lang="el-GR" dirty="0" smtClean="0">
                <a:ea typeface="Times New Roman" pitchFamily="18" charset="0"/>
                <a:cs typeface="Times New Roman" pitchFamily="18" charset="0"/>
              </a:rPr>
              <a:t>Σ</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τοιχεία </a:t>
            </a:r>
          </a:p>
          <a:p>
            <a:pPr marL="457200" marR="0" lvl="0" indent="-457200" algn="just"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tabLst/>
            </a:pPr>
            <a:r>
              <a:rPr lang="el-GR" dirty="0" smtClean="0">
                <a:ea typeface="Times New Roman" pitchFamily="18" charset="0"/>
                <a:cs typeface="Times New Roman" pitchFamily="18" charset="0"/>
              </a:rPr>
              <a:t>2</a:t>
            </a:r>
            <a:r>
              <a:rPr lang="el-GR" baseline="30000" dirty="0" smtClean="0">
                <a:ea typeface="Times New Roman" pitchFamily="18" charset="0"/>
                <a:cs typeface="Times New Roman" pitchFamily="18" charset="0"/>
              </a:rPr>
              <a:t>ο </a:t>
            </a:r>
            <a:r>
              <a:rPr lang="el-GR" dirty="0" smtClean="0">
                <a:ea typeface="Times New Roman" pitchFamily="18" charset="0"/>
                <a:cs typeface="Times New Roman" pitchFamily="18" charset="0"/>
              </a:rPr>
              <a:t>Κεφάλαιο: Α</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νασκόπηση </a:t>
            </a:r>
            <a:r>
              <a:rPr lang="el-GR" dirty="0" smtClean="0">
                <a:ea typeface="Times New Roman" pitchFamily="18" charset="0"/>
                <a:cs typeface="Times New Roman" pitchFamily="18" charset="0"/>
              </a:rPr>
              <a:t>Β</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ιβλιογραφίας</a:t>
            </a:r>
          </a:p>
          <a:p>
            <a:pPr marL="457200" marR="0" lvl="0" indent="-457200" algn="just" defTabSz="914400" rtl="0" eaLnBrk="1" fontAlgn="base" latinLnBrk="0" hangingPunct="1">
              <a:lnSpc>
                <a:spcPct val="100000"/>
              </a:lnSpc>
              <a:spcBef>
                <a:spcPct val="0"/>
              </a:spcBef>
              <a:spcAft>
                <a:spcPct val="0"/>
              </a:spcAft>
              <a:buClrTx/>
              <a:buSzTx/>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457200" marR="0" lvl="0" indent="-457200" algn="just" defTabSz="914400" rtl="0" eaLnBrk="1" fontAlgn="base" latinLnBrk="0" hangingPunct="1">
              <a:lnSpc>
                <a:spcPct val="100000"/>
              </a:lnSpc>
              <a:spcBef>
                <a:spcPct val="0"/>
              </a:spcBef>
              <a:spcAft>
                <a:spcPct val="0"/>
              </a:spcAft>
              <a:buClrTx/>
              <a:buSzTx/>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el-G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ο</a:t>
            </a:r>
            <a:r>
              <a:rPr kumimoji="0" lang="el-GR"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Κεφάλαιο</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Μεθοδολογία</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δημιουργίας εκπαιδευτικού υλικού</a:t>
            </a:r>
            <a:endPar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ClrTx/>
              <a:buSzTx/>
              <a:tabLst/>
            </a:pPr>
            <a:r>
              <a:rPr lang="el-GR" dirty="0" smtClean="0">
                <a:ea typeface="Times New Roman" pitchFamily="18" charset="0"/>
                <a:cs typeface="Times New Roman" pitchFamily="18" charset="0"/>
              </a:rPr>
              <a:t>4</a:t>
            </a:r>
            <a:r>
              <a:rPr lang="el-GR" baseline="30000" dirty="0" smtClean="0">
                <a:ea typeface="Times New Roman" pitchFamily="18" charset="0"/>
                <a:cs typeface="Times New Roman" pitchFamily="18" charset="0"/>
              </a:rPr>
              <a:t>ο</a:t>
            </a:r>
            <a:r>
              <a:rPr lang="el-GR" dirty="0" smtClean="0">
                <a:ea typeface="Times New Roman" pitchFamily="18" charset="0"/>
                <a:cs typeface="Times New Roman" pitchFamily="18" charset="0"/>
              </a:rPr>
              <a:t> Κεφάλαιο: Σ</a:t>
            </a: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υζήτηση, Προτάσεις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6889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0"/>
            <a:ext cx="6912768" cy="1314332"/>
          </a:xfrm>
        </p:spPr>
        <p:txBody>
          <a:bodyPr>
            <a:noAutofit/>
          </a:bodyPr>
          <a:lstStyle/>
          <a:p>
            <a:pPr algn="ctr"/>
            <a:r>
              <a:rPr lang="el-GR" sz="3200" dirty="0" smtClean="0">
                <a:latin typeface="Times New Roman" pitchFamily="18" charset="0"/>
                <a:cs typeface="Times New Roman" pitchFamily="18" charset="0"/>
              </a:rPr>
              <a:t>5. Ανασκόπηση Βιβλιογραφίας 1/8</a:t>
            </a:r>
            <a:endParaRPr lang="el-GR" sz="3200" b="1" dirty="0">
              <a:latin typeface="Times New Roman" pitchFamily="18" charset="0"/>
              <a:cs typeface="Times New Roman" pitchFamily="18" charset="0"/>
            </a:endParaRPr>
          </a:p>
        </p:txBody>
      </p:sp>
      <p:sp>
        <p:nvSpPr>
          <p:cNvPr id="5" name="4 - TextBox"/>
          <p:cNvSpPr txBox="1"/>
          <p:nvPr/>
        </p:nvSpPr>
        <p:spPr>
          <a:xfrm>
            <a:off x="539552" y="1225689"/>
            <a:ext cx="8424936" cy="5909310"/>
          </a:xfrm>
          <a:prstGeom prst="rect">
            <a:avLst/>
          </a:prstGeom>
          <a:noFill/>
        </p:spPr>
        <p:txBody>
          <a:bodyPr wrap="square" rtlCol="0">
            <a:spAutoFit/>
          </a:bodyPr>
          <a:lstStyle/>
          <a:p>
            <a:pPr algn="ctr">
              <a:buFont typeface="Wingdings" pitchFamily="2" charset="2"/>
              <a:buChar char="ü"/>
            </a:pPr>
            <a:r>
              <a:rPr lang="el-GR" b="1" dirty="0" smtClean="0">
                <a:solidFill>
                  <a:srgbClr val="C00000"/>
                </a:solidFill>
              </a:rPr>
              <a:t> Η εξ αποστάσεως πολυμορφική εκπαίδευση</a:t>
            </a:r>
          </a:p>
          <a:p>
            <a:pPr algn="ctr">
              <a:buFont typeface="Wingdings" pitchFamily="2" charset="2"/>
              <a:buChar char="ü"/>
            </a:pPr>
            <a:endParaRPr lang="el-GR" b="1" dirty="0" smtClean="0">
              <a:solidFill>
                <a:srgbClr val="C00000"/>
              </a:solidFill>
            </a:endParaRPr>
          </a:p>
          <a:p>
            <a:pPr algn="just">
              <a:buFont typeface="Arial" pitchFamily="34" charset="0"/>
              <a:buChar char="•"/>
            </a:pPr>
            <a:r>
              <a:rPr lang="el-GR" dirty="0" smtClean="0"/>
              <a:t>Οριοθετείται η διάσταση της απόστασης μέσα σε ένα εκπαιδευτικό πλαίσιο προσεγγίσεων </a:t>
            </a:r>
          </a:p>
          <a:p>
            <a:pPr algn="just"/>
            <a:r>
              <a:rPr lang="el-GR" dirty="0" smtClean="0"/>
              <a:t>α) ποιότητας</a:t>
            </a:r>
          </a:p>
          <a:p>
            <a:r>
              <a:rPr lang="el-GR" dirty="0" smtClean="0"/>
              <a:t>β) χρήσης μέσων και εργαλείων </a:t>
            </a:r>
            <a:r>
              <a:rPr lang="el-GR" sz="1400" dirty="0" smtClean="0"/>
              <a:t>(</a:t>
            </a:r>
            <a:r>
              <a:rPr lang="el-GR" sz="1400" dirty="0" err="1" smtClean="0"/>
              <a:t>Λιοναράκης</a:t>
            </a:r>
            <a:r>
              <a:rPr lang="el-GR" sz="1400" dirty="0" smtClean="0"/>
              <a:t>, Α. (2006). Η θεωρία της εξ αποστάσεως εκπαίδευσης και η πολυπλοκότητα της πολυμορφικής της διάστασης. Στο Α. </a:t>
            </a:r>
            <a:r>
              <a:rPr lang="el-GR" sz="1400" dirty="0" err="1" smtClean="0"/>
              <a:t>Λιοναράκης</a:t>
            </a:r>
            <a:r>
              <a:rPr lang="el-GR" sz="1400" dirty="0" smtClean="0"/>
              <a:t> (</a:t>
            </a:r>
            <a:r>
              <a:rPr lang="el-GR" sz="1400" dirty="0" err="1" smtClean="0"/>
              <a:t>Επιμ</a:t>
            </a:r>
            <a:r>
              <a:rPr lang="el-GR" sz="1400" dirty="0" smtClean="0"/>
              <a:t>.), </a:t>
            </a:r>
            <a:r>
              <a:rPr lang="el-GR" sz="1400" i="1" dirty="0" smtClean="0"/>
              <a:t>Ανοικτή και εξ αποστάσεως εκπαίδευση</a:t>
            </a:r>
            <a:r>
              <a:rPr lang="el-GR" sz="1400" dirty="0" smtClean="0"/>
              <a:t> (σελ. 11-41). Αθήνα: Προπομπός.)</a:t>
            </a:r>
          </a:p>
          <a:p>
            <a:pPr algn="just"/>
            <a:endParaRPr lang="el-GR" dirty="0" smtClean="0"/>
          </a:p>
          <a:p>
            <a:pPr>
              <a:buFont typeface="Arial" pitchFamily="34" charset="0"/>
              <a:buChar char="•"/>
            </a:pPr>
            <a:r>
              <a:rPr lang="el-GR" dirty="0" smtClean="0"/>
              <a:t>Θεωρητικές προσεγγίσεις</a:t>
            </a:r>
          </a:p>
          <a:p>
            <a:pPr>
              <a:buFont typeface="Arial" pitchFamily="34" charset="0"/>
              <a:buChar char="•"/>
            </a:pPr>
            <a:endParaRPr lang="el-GR" sz="1400" dirty="0" smtClean="0"/>
          </a:p>
          <a:p>
            <a:pPr>
              <a:buFont typeface="Arial" pitchFamily="34" charset="0"/>
              <a:buChar char="•"/>
            </a:pPr>
            <a:r>
              <a:rPr lang="el-GR" dirty="0" smtClean="0"/>
              <a:t>Αυτορυθμιζόμενη μάθηση</a:t>
            </a:r>
          </a:p>
          <a:p>
            <a:pPr>
              <a:buFont typeface="Arial" pitchFamily="34" charset="0"/>
              <a:buChar char="•"/>
            </a:pPr>
            <a:endParaRPr lang="el-GR" dirty="0" smtClean="0"/>
          </a:p>
          <a:p>
            <a:pPr>
              <a:buFont typeface="Arial" pitchFamily="34" charset="0"/>
              <a:buChar char="•"/>
            </a:pPr>
            <a:r>
              <a:rPr lang="el-GR" dirty="0" smtClean="0"/>
              <a:t>ΤΠΕ</a:t>
            </a:r>
          </a:p>
          <a:p>
            <a:pPr>
              <a:buFont typeface="Arial" pitchFamily="34" charset="0"/>
              <a:buChar char="•"/>
            </a:pPr>
            <a:endParaRPr lang="el-GR" dirty="0" smtClean="0"/>
          </a:p>
          <a:p>
            <a:pPr>
              <a:buFont typeface="Arial" pitchFamily="34" charset="0"/>
              <a:buChar char="•"/>
            </a:pPr>
            <a:endParaRPr lang="el-GR" dirty="0" smtClean="0"/>
          </a:p>
          <a:p>
            <a:pPr>
              <a:buFont typeface="Wingdings" pitchFamily="2" charset="2"/>
              <a:buChar char="ü"/>
            </a:pP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268760"/>
            <a:ext cx="8335838" cy="4908203"/>
          </a:xfrm>
        </p:spPr>
        <p:txBody>
          <a:bodyPr>
            <a:normAutofit fontScale="92500" lnSpcReduction="20000"/>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Το εκπαιδευτικό υλικό στην </a:t>
            </a:r>
            <a:r>
              <a:rPr lang="el-GR" sz="2400" b="1" dirty="0" err="1" smtClean="0">
                <a:solidFill>
                  <a:srgbClr val="C00000"/>
                </a:solidFill>
                <a:latin typeface="Times New Roman" pitchFamily="18" charset="0"/>
                <a:cs typeface="Times New Roman" pitchFamily="18" charset="0"/>
              </a:rPr>
              <a:t>εξΑΕ</a:t>
            </a:r>
            <a:endParaRPr lang="el-GR" sz="2400" b="1" dirty="0" smtClean="0">
              <a:solidFill>
                <a:srgbClr val="C00000"/>
              </a:solidFill>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Βασικός  μοχλός της διδασκαλίας</a:t>
            </a:r>
          </a:p>
          <a:p>
            <a:pPr algn="just"/>
            <a:r>
              <a:rPr lang="el-GR" sz="2400" dirty="0" smtClean="0">
                <a:latin typeface="Times New Roman" pitchFamily="18" charset="0"/>
                <a:cs typeface="Times New Roman" pitchFamily="18" charset="0"/>
              </a:rPr>
              <a:t>Παρουσιάζει τη συγκεκριμένη πληροφορία με τρόπο που κατευθύνει τους μαθητευόμενους και τους εμπλέκει ενεργά στη μαθησιακή διεργασία</a:t>
            </a:r>
          </a:p>
          <a:p>
            <a:pPr algn="just"/>
            <a:r>
              <a:rPr lang="el-GR" sz="2400" dirty="0" smtClean="0">
                <a:latin typeface="Times New Roman" pitchFamily="18" charset="0"/>
                <a:cs typeface="Times New Roman" pitchFamily="18" charset="0"/>
              </a:rPr>
              <a:t>Ρόλος</a:t>
            </a:r>
          </a:p>
          <a:p>
            <a:r>
              <a:rPr lang="el-GR" sz="2400" dirty="0" smtClean="0">
                <a:latin typeface="Times New Roman" pitchFamily="18" charset="0"/>
                <a:cs typeface="Times New Roman" pitchFamily="18" charset="0"/>
              </a:rPr>
              <a:t>Βασικές παιδαγωγικές αρχές </a:t>
            </a:r>
            <a:r>
              <a:rPr lang="el-GR" sz="1500" dirty="0" smtClean="0">
                <a:latin typeface="Times New Roman" pitchFamily="18" charset="0"/>
                <a:cs typeface="Times New Roman" pitchFamily="18" charset="0"/>
              </a:rPr>
              <a:t>(</a:t>
            </a:r>
            <a:r>
              <a:rPr lang="el-GR" sz="1500" dirty="0" err="1" smtClean="0">
                <a:latin typeface="Times New Roman" pitchFamily="18" charset="0"/>
                <a:cs typeface="Times New Roman" pitchFamily="18" charset="0"/>
              </a:rPr>
              <a:t>Holmberg</a:t>
            </a:r>
            <a:r>
              <a:rPr lang="el-GR" sz="1500" dirty="0" smtClean="0">
                <a:latin typeface="Times New Roman" pitchFamily="18" charset="0"/>
                <a:cs typeface="Times New Roman" pitchFamily="18" charset="0"/>
              </a:rPr>
              <a:t>, B. (2002).</a:t>
            </a:r>
            <a:r>
              <a:rPr lang="el-GR" sz="1500" b="1" dirty="0" smtClean="0">
                <a:latin typeface="Times New Roman" pitchFamily="18" charset="0"/>
                <a:cs typeface="Times New Roman" pitchFamily="18" charset="0"/>
              </a:rPr>
              <a:t> </a:t>
            </a:r>
            <a:r>
              <a:rPr lang="el-GR" sz="1500" i="1" dirty="0" smtClean="0">
                <a:latin typeface="Times New Roman" pitchFamily="18" charset="0"/>
                <a:cs typeface="Times New Roman" pitchFamily="18" charset="0"/>
              </a:rPr>
              <a:t>Εκπαίδευση εξ Αποστάσεως. Θεωρία και Πράξη. </a:t>
            </a:r>
            <a:r>
              <a:rPr lang="el-GR" sz="1500" dirty="0" smtClean="0">
                <a:latin typeface="Times New Roman" pitchFamily="18" charset="0"/>
                <a:cs typeface="Times New Roman" pitchFamily="18" charset="0"/>
              </a:rPr>
              <a:t>Αθήνα: Έλλην.)</a:t>
            </a:r>
          </a:p>
          <a:p>
            <a:pPr algn="just"/>
            <a:r>
              <a:rPr lang="el-GR" sz="2400" dirty="0" err="1" smtClean="0">
                <a:latin typeface="Times New Roman" pitchFamily="18" charset="0"/>
                <a:cs typeface="Times New Roman" pitchFamily="18" charset="0"/>
              </a:rPr>
              <a:t>Πολυμορφικότητα</a:t>
            </a:r>
            <a:r>
              <a:rPr lang="el-GR" sz="2400" dirty="0" smtClean="0">
                <a:latin typeface="Times New Roman" pitchFamily="18" charset="0"/>
                <a:cs typeface="Times New Roman" pitchFamily="18" charset="0"/>
              </a:rPr>
              <a:t> </a:t>
            </a:r>
          </a:p>
          <a:p>
            <a:pPr algn="just"/>
            <a:r>
              <a:rPr lang="el-GR" sz="2400" dirty="0" smtClean="0">
                <a:latin typeface="Times New Roman" pitchFamily="18" charset="0"/>
                <a:cs typeface="Times New Roman" pitchFamily="18" charset="0"/>
              </a:rPr>
              <a:t>Δραστηριότητες</a:t>
            </a:r>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1835696" y="620688"/>
            <a:ext cx="6480720" cy="715350"/>
          </a:xfrm>
        </p:spPr>
        <p:txBody>
          <a:bodyPr>
            <a:normAutofit fontScale="90000"/>
          </a:bodyPr>
          <a:lstStyle/>
          <a:p>
            <a:r>
              <a:rPr lang="el-GR" sz="3600" dirty="0" smtClean="0">
                <a:latin typeface="Times New Roman" pitchFamily="18" charset="0"/>
                <a:cs typeface="Times New Roman" pitchFamily="18" charset="0"/>
              </a:rPr>
              <a:t>5. Ανασκόπηση Βιβλιογραφίας 2/8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340768"/>
            <a:ext cx="8263830" cy="4836195"/>
          </a:xfrm>
        </p:spPr>
        <p:txBody>
          <a:bodyPr>
            <a:normAutofit/>
          </a:bodyPr>
          <a:lstStyle/>
          <a:p>
            <a:pPr algn="ctr">
              <a:buFont typeface="Wingdings" pitchFamily="2" charset="2"/>
              <a:buChar char="ü"/>
            </a:pPr>
            <a:r>
              <a:rPr lang="el-GR" sz="2400" b="1" dirty="0" smtClean="0">
                <a:solidFill>
                  <a:srgbClr val="C00000"/>
                </a:solidFill>
                <a:latin typeface="Times New Roman" pitchFamily="18" charset="0"/>
                <a:cs typeface="Times New Roman" pitchFamily="18" charset="0"/>
              </a:rPr>
              <a:t>Εκπαίδευση Ενηλίκων</a:t>
            </a:r>
          </a:p>
          <a:p>
            <a:pPr algn="just">
              <a:buNone/>
            </a:pPr>
            <a:endParaRPr lang="el-GR" sz="2400" b="1"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Εμπόδια </a:t>
            </a:r>
            <a:endParaRPr lang="el-GR" sz="2400" b="1"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Αρχές εκπαίδευσης ενηλίκων</a:t>
            </a:r>
          </a:p>
          <a:p>
            <a:pPr algn="just"/>
            <a:r>
              <a:rPr lang="el-GR" sz="2400" dirty="0" smtClean="0">
                <a:latin typeface="Times New Roman" pitchFamily="18" charset="0"/>
                <a:cs typeface="Times New Roman" pitchFamily="18" charset="0"/>
              </a:rPr>
              <a:t>Αυτό-αξιολόγηση</a:t>
            </a:r>
          </a:p>
          <a:p>
            <a:pPr algn="just"/>
            <a:endParaRPr lang="el-GR" sz="2400" b="1" dirty="0">
              <a:latin typeface="Times New Roman" pitchFamily="18" charset="0"/>
              <a:cs typeface="Times New Roman" pitchFamily="18" charset="0"/>
            </a:endParaRPr>
          </a:p>
        </p:txBody>
      </p:sp>
      <p:sp>
        <p:nvSpPr>
          <p:cNvPr id="3" name="2 - Τίτλος"/>
          <p:cNvSpPr>
            <a:spLocks noGrp="1"/>
          </p:cNvSpPr>
          <p:nvPr>
            <p:ph type="title"/>
          </p:nvPr>
        </p:nvSpPr>
        <p:spPr>
          <a:xfrm>
            <a:off x="1907704" y="332656"/>
            <a:ext cx="6192688" cy="1075390"/>
          </a:xfrm>
        </p:spPr>
        <p:txBody>
          <a:bodyPr>
            <a:normAutofit fontScale="90000"/>
          </a:bodyPr>
          <a:lstStyle/>
          <a:p>
            <a:r>
              <a:rPr lang="el-GR" sz="3600" dirty="0" smtClean="0">
                <a:latin typeface="Times New Roman" pitchFamily="18" charset="0"/>
                <a:cs typeface="Times New Roman" pitchFamily="18" charset="0"/>
              </a:rPr>
              <a:t>5. Ανασκόπηση Βιβλιογραφίας 3/8 </a:t>
            </a:r>
            <a:r>
              <a:rPr lang="el-GR" sz="3600" dirty="0" smtClean="0"/>
              <a:t/>
            </a:r>
            <a:br>
              <a:rPr lang="el-GR" sz="3600" dirty="0" smtClean="0"/>
            </a:br>
            <a:endParaRPr lang="el-G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484784"/>
            <a:ext cx="8676456" cy="4896544"/>
          </a:xfrm>
        </p:spPr>
        <p:txBody>
          <a:bodyPr>
            <a:normAutofit/>
          </a:bodyPr>
          <a:lstStyle/>
          <a:p>
            <a:pPr algn="ctr">
              <a:buFont typeface="Wingdings" pitchFamily="2" charset="2"/>
              <a:buChar char="ü"/>
            </a:pPr>
            <a:r>
              <a:rPr lang="el-GR" sz="2400" b="1" dirty="0" smtClean="0">
                <a:solidFill>
                  <a:srgbClr val="C00000"/>
                </a:solidFill>
                <a:latin typeface="Times New Roman"/>
                <a:ea typeface="Times New Roman"/>
              </a:rPr>
              <a:t>Μοντέλα σχεδιασμού εξ αποστάσεως εκπαιδευτικού υλικού</a:t>
            </a:r>
          </a:p>
          <a:p>
            <a:pPr algn="just"/>
            <a:r>
              <a:rPr lang="el-GR" sz="2400" dirty="0" smtClean="0">
                <a:latin typeface="Times New Roman" pitchFamily="18" charset="0"/>
                <a:cs typeface="Times New Roman" pitchFamily="18" charset="0"/>
              </a:rPr>
              <a:t>ADDIE(</a:t>
            </a:r>
            <a:r>
              <a:rPr lang="el-GR" sz="2400" dirty="0" err="1" smtClean="0">
                <a:latin typeface="Times New Roman" pitchFamily="18" charset="0"/>
                <a:cs typeface="Times New Roman" pitchFamily="18" charset="0"/>
              </a:rPr>
              <a:t>Analyze</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Design</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Development</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Implementation</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Evaluation</a:t>
            </a:r>
            <a:r>
              <a:rPr lang="el-GR" sz="2400" dirty="0" smtClean="0">
                <a:latin typeface="Times New Roman" pitchFamily="18" charset="0"/>
                <a:cs typeface="Times New Roman" pitchFamily="18" charset="0"/>
              </a:rPr>
              <a:t>)</a:t>
            </a:r>
          </a:p>
          <a:p>
            <a:pPr algn="just"/>
            <a:r>
              <a:rPr lang="el-GR" sz="2400" dirty="0" smtClean="0">
                <a:latin typeface="Times New Roman" pitchFamily="18" charset="0"/>
                <a:cs typeface="Times New Roman" pitchFamily="18" charset="0"/>
              </a:rPr>
              <a:t>DICK &amp; CAREY </a:t>
            </a:r>
          </a:p>
          <a:p>
            <a:pPr algn="just"/>
            <a:r>
              <a:rPr lang="el-GR" sz="2400" dirty="0" smtClean="0">
                <a:latin typeface="Times New Roman" pitchFamily="18" charset="0"/>
                <a:cs typeface="Times New Roman" pitchFamily="18" charset="0"/>
              </a:rPr>
              <a:t>ASSURE </a:t>
            </a:r>
          </a:p>
          <a:p>
            <a:pPr algn="just"/>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RKS</a:t>
            </a:r>
            <a:r>
              <a:rPr lang="el-GR" sz="2400" dirty="0" smtClean="0">
                <a:latin typeface="Times New Roman" pitchFamily="18" charset="0"/>
                <a:cs typeface="Times New Roman" pitchFamily="18" charset="0"/>
              </a:rPr>
              <a:t> (Προσοχή, Συνάφεια, Εμπιστοσύνη και Ικανοποίηση) </a:t>
            </a:r>
          </a:p>
          <a:p>
            <a:pPr algn="just"/>
            <a:r>
              <a:rPr lang="el-GR" sz="24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C</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ID</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Four</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Component</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Instructional</a:t>
            </a:r>
            <a:r>
              <a:rPr lang="el-GR" sz="2400" dirty="0" smtClean="0">
                <a:latin typeface="Times New Roman" pitchFamily="18" charset="0"/>
                <a:cs typeface="Times New Roman" pitchFamily="18" charset="0"/>
              </a:rPr>
              <a:t> </a:t>
            </a:r>
            <a:r>
              <a:rPr lang="el-GR" sz="2400" dirty="0" err="1" smtClean="0">
                <a:latin typeface="Times New Roman" pitchFamily="18" charset="0"/>
                <a:cs typeface="Times New Roman" pitchFamily="18" charset="0"/>
              </a:rPr>
              <a:t>Design</a:t>
            </a:r>
            <a:r>
              <a:rPr lang="el-GR" sz="2400" dirty="0" smtClean="0">
                <a:latin typeface="Times New Roman" pitchFamily="18" charset="0"/>
                <a:cs typeface="Times New Roman" pitchFamily="18" charset="0"/>
              </a:rPr>
              <a:t>) </a:t>
            </a:r>
          </a:p>
          <a:p>
            <a:pPr algn="just"/>
            <a:r>
              <a:rPr lang="el-GR" sz="2400" dirty="0" smtClean="0">
                <a:latin typeface="Times New Roman" pitchFamily="18" charset="0"/>
                <a:cs typeface="Times New Roman" pitchFamily="18" charset="0"/>
              </a:rPr>
              <a:t>GAGNE</a:t>
            </a:r>
          </a:p>
          <a:p>
            <a:pPr algn="just"/>
            <a:endParaRPr lang="el-GR" sz="2400" dirty="0">
              <a:latin typeface="Times New Roman" pitchFamily="18" charset="0"/>
              <a:cs typeface="Times New Roman" pitchFamily="18" charset="0"/>
            </a:endParaRPr>
          </a:p>
        </p:txBody>
      </p:sp>
      <p:sp>
        <p:nvSpPr>
          <p:cNvPr id="3" name="2 - Τίτλος"/>
          <p:cNvSpPr>
            <a:spLocks noGrp="1"/>
          </p:cNvSpPr>
          <p:nvPr>
            <p:ph type="title"/>
          </p:nvPr>
        </p:nvSpPr>
        <p:spPr>
          <a:xfrm>
            <a:off x="1907704" y="476672"/>
            <a:ext cx="6192688" cy="787358"/>
          </a:xfrm>
        </p:spPr>
        <p:txBody>
          <a:bodyPr>
            <a:normAutofit fontScale="90000"/>
          </a:bodyPr>
          <a:lstStyle/>
          <a:p>
            <a:r>
              <a:rPr lang="el-GR" sz="3600" dirty="0" smtClean="0">
                <a:latin typeface="Times New Roman" pitchFamily="18" charset="0"/>
                <a:cs typeface="Times New Roman" pitchFamily="18" charset="0"/>
              </a:rPr>
              <a:t>5. Ανασκόπηση Βιβλιογραφίας 4/8 </a:t>
            </a:r>
            <a:r>
              <a:rPr lang="el-GR" sz="4000" dirty="0" smtClean="0"/>
              <a:t/>
            </a:r>
            <a:br>
              <a:rPr lang="el-GR" sz="4000" dirty="0" smtClean="0"/>
            </a:br>
            <a:endParaRPr lang="el-GR"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21248</TotalTime>
  <Words>1175</Words>
  <Application>Microsoft Office PowerPoint</Application>
  <PresentationFormat>Προβολή στην οθόνη (4:3)</PresentationFormat>
  <Paragraphs>214</Paragraphs>
  <Slides>34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ΔΙΔΑΣΚΑΛΙΑ ΕΛΛΗΝΙΚΟΥ ΠΑΡΑΔΟΣΙΑΚΟΥ ΧΟΡΟΥ  ΜΕ ΤΗΝ ΜΕΘΟΔΟ ΤΗΣ ΕΞ ΑΠΟΣΤΑΣΕΩΣ ΕΚΠΑΙΔΕΥΣΗΣ  ΣΕ ΑΡΧΑΡΙΟΥΣ ΕΝΗΛΙΚΕΣ.   ΤΟ ΠΑΡΑΔΕΙΓΜΑ ΚΡΗΤΙΚΩΝ ΧΟΡΩΝ</vt:lpstr>
      <vt:lpstr>1. Σκοπός </vt:lpstr>
      <vt:lpstr>2. Συνεισφορά της διπλωματικής </vt:lpstr>
      <vt:lpstr>3. Ερευνητικά Ερωτήματα</vt:lpstr>
      <vt:lpstr>4. Δομή της εργασίας</vt:lpstr>
      <vt:lpstr>5. Ανασκόπηση Βιβλιογραφίας 1/8</vt:lpstr>
      <vt:lpstr>5. Ανασκόπηση Βιβλιογραφίας 2/8  </vt:lpstr>
      <vt:lpstr>5. Ανασκόπηση Βιβλιογραφίας 3/8  </vt:lpstr>
      <vt:lpstr>5. Ανασκόπηση Βιβλιογραφίας 4/8  </vt:lpstr>
      <vt:lpstr> 5. Ανασκόπηση Βιβλιογραφίας 5/8  </vt:lpstr>
      <vt:lpstr>5. Ανασκόπηση Βιβλιογραφίας 6/8  </vt:lpstr>
      <vt:lpstr>5. Ανασκόπηση Βιβλιογραφίας 7/8  </vt:lpstr>
      <vt:lpstr>5. Ανασκόπηση Βιβλιογραφίας 8/8  </vt:lpstr>
      <vt:lpstr>6. Μεθοδολογία Δημιουργίας Ε.Υ. 1/4</vt:lpstr>
      <vt:lpstr>6. Μεθοδολογία Δημιουργίας Ε.Υ. 2/4</vt:lpstr>
      <vt:lpstr>6. Μεθοδολογία Δημιουργίας Ε.Υ. 3/4</vt:lpstr>
      <vt:lpstr>6. Μεθοδολογία Δημιουργίας Ε.Υ. 4/4</vt:lpstr>
      <vt:lpstr> 7. Παραγόμενο εκπαιδευτικό υλικό 1/9 </vt:lpstr>
      <vt:lpstr> 7. Παραγόμενο εκπαιδευτικό υλικό 2/9 </vt:lpstr>
      <vt:lpstr> 7. Παραγόμενο εκπαιδευτικό υλικό 3/9 </vt:lpstr>
      <vt:lpstr> 7. Παραγόμενο εκπαιδευτικό υλικό 4/9 </vt:lpstr>
      <vt:lpstr> 7. Παραγόμενο εκπαιδευτικό υλικό 5/9</vt:lpstr>
      <vt:lpstr> 7. Παραγόμενο εκπαιδευτικό υλικό 6/9</vt:lpstr>
      <vt:lpstr> 7. Παραγόμενο εκπαιδευτικό υλικό 7/9</vt:lpstr>
      <vt:lpstr> 7. Παραγόμενο εκπαιδευτικό υλικό 8/9</vt:lpstr>
      <vt:lpstr> 7. Παραγόμενο εκπαιδευτικό υλικό 9/9</vt:lpstr>
      <vt:lpstr>8. Αξιολόγηση – Αποτελέσματα 1/3   </vt:lpstr>
      <vt:lpstr>8. Αξιολόγηση – Αποτελέσματα 2/3   </vt:lpstr>
      <vt:lpstr>8. Αξιολόγηση – Αποτελέσματα 3/3   </vt:lpstr>
      <vt:lpstr>Συμπεράσματα 1/2</vt:lpstr>
      <vt:lpstr>Συμπεράσματα 2/2</vt:lpstr>
      <vt:lpstr>Οριοθετήσεις και περιορισμοί</vt:lpstr>
      <vt:lpstr>Προτάσεις</vt:lpstr>
      <vt:lpstr>Διαφάνεια 34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Άννα</cp:lastModifiedBy>
  <cp:revision>1675</cp:revision>
  <dcterms:created xsi:type="dcterms:W3CDTF">2003-10-16T17:37:47Z</dcterms:created>
  <dcterms:modified xsi:type="dcterms:W3CDTF">2018-11-30T18:34:06Z</dcterms:modified>
</cp:coreProperties>
</file>