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30"/>
  </p:notesMasterIdLst>
  <p:sldIdLst>
    <p:sldId id="1482" r:id="rId2"/>
    <p:sldId id="2013" r:id="rId3"/>
    <p:sldId id="2021" r:id="rId4"/>
    <p:sldId id="2014" r:id="rId5"/>
    <p:sldId id="2023" r:id="rId6"/>
    <p:sldId id="2020" r:id="rId7"/>
    <p:sldId id="2012" r:id="rId8"/>
    <p:sldId id="2024" r:id="rId9"/>
    <p:sldId id="2025" r:id="rId10"/>
    <p:sldId id="2026" r:id="rId11"/>
    <p:sldId id="2027" r:id="rId12"/>
    <p:sldId id="2016" r:id="rId13"/>
    <p:sldId id="2028" r:id="rId14"/>
    <p:sldId id="2029" r:id="rId15"/>
    <p:sldId id="2022" r:id="rId16"/>
    <p:sldId id="2015" r:id="rId17"/>
    <p:sldId id="2030" r:id="rId18"/>
    <p:sldId id="2031" r:id="rId19"/>
    <p:sldId id="2017" r:id="rId20"/>
    <p:sldId id="2032" r:id="rId21"/>
    <p:sldId id="2033" r:id="rId22"/>
    <p:sldId id="2034" r:id="rId23"/>
    <p:sldId id="2018" r:id="rId24"/>
    <p:sldId id="2036" r:id="rId25"/>
    <p:sldId id="2037" r:id="rId26"/>
    <p:sldId id="2035" r:id="rId27"/>
    <p:sldId id="2038" r:id="rId28"/>
    <p:sldId id="2019" r:id="rId29"/>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xmlns=""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65" d="100"/>
          <a:sy n="65" d="100"/>
        </p:scale>
        <p:origin x="-492" y="-108"/>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xmlns=""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xmlns=""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4/10/2019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4/10/2019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xmlns=""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4/10/2019</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4/10/2019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4/10/2019</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4/10/2019</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4/10/2019</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4/10/2019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4/10/2019</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4/10/2019</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xmlns=""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chamilo.datacenter.uoc.gr/metchamilo/courses/1OSPROORISMOSAFHGHSH/index.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63688" y="1628800"/>
            <a:ext cx="6430090" cy="1872208"/>
          </a:xfrm>
        </p:spPr>
        <p:txBody>
          <a:bodyPr>
            <a:noAutofit/>
          </a:bodyPr>
          <a:lstStyle/>
          <a:p>
            <a:r>
              <a:rPr lang="el-GR" sz="3200" b="0" i="1" dirty="0" smtClean="0"/>
              <a:t>Διερεύνηση της κατανόησης, εμπέδωσης και εφαρμογής των κανόνων της αφήγησης μέσω του </a:t>
            </a:r>
            <a:r>
              <a:rPr lang="en-US" sz="3200" b="0" i="1" dirty="0" smtClean="0"/>
              <a:t>e</a:t>
            </a:r>
            <a:r>
              <a:rPr lang="el-GR" sz="3200" b="0" i="1" dirty="0" smtClean="0"/>
              <a:t>-</a:t>
            </a:r>
            <a:r>
              <a:rPr lang="en-US" sz="3200" b="0" i="1" dirty="0" smtClean="0"/>
              <a:t>learning</a:t>
            </a:r>
            <a:r>
              <a:rPr lang="el-GR" sz="3200" b="0" i="1" dirty="0" smtClean="0"/>
              <a:t> υλικού με μικτή διδασκαλία σε μαθητές Γ’ Δημοτικού</a:t>
            </a:r>
            <a:endParaRPr lang="el-GR" sz="3200" b="0" i="1"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dirty="0" smtClean="0">
                <a:ln>
                  <a:noFill/>
                </a:ln>
                <a:solidFill>
                  <a:schemeClr val="tx1"/>
                </a:solidFill>
                <a:effectLst/>
                <a:latin typeface="Book Antiqua" pitchFamily="18" charset="0"/>
                <a:ea typeface="Times New Roman" pitchFamily="18" charset="0"/>
                <a:cs typeface="Arial" pitchFamily="34" charset="0"/>
              </a:rPr>
              <a:t>2019</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403648" y="3717032"/>
            <a:ext cx="6840760" cy="584775"/>
          </a:xfrm>
          <a:prstGeom prst="rect">
            <a:avLst/>
          </a:prstGeom>
        </p:spPr>
        <p:txBody>
          <a:bodyPr wrap="square">
            <a:spAutoFit/>
          </a:bodyPr>
          <a:lstStyle/>
          <a:p>
            <a:pPr algn="ctr"/>
            <a:r>
              <a:rPr lang="el-GR" sz="3200" dirty="0" err="1" smtClean="0"/>
              <a:t>Χατζηγρηγορίου</a:t>
            </a:r>
            <a:r>
              <a:rPr lang="el-GR" sz="3200" dirty="0" smtClean="0"/>
              <a:t> Μαριάννα</a:t>
            </a:r>
            <a:endParaRPr lang="el-GR" sz="3200" dirty="0"/>
          </a:p>
        </p:txBody>
      </p:sp>
      <p:graphicFrame>
        <p:nvGraphicFramePr>
          <p:cNvPr id="2" name="Πίνακας 1"/>
          <p:cNvGraphicFramePr>
            <a:graphicFrameLocks noGrp="1"/>
          </p:cNvGraphicFramePr>
          <p:nvPr>
            <p:extLst>
              <p:ext uri="{D42A27DB-BD31-4B8C-83A1-F6EECF244321}">
                <p14:modId xmlns:p14="http://schemas.microsoft.com/office/powerpoint/2010/main" xmlns="" val="3421610044"/>
              </p:ext>
            </p:extLst>
          </p:nvPr>
        </p:nvGraphicFramePr>
        <p:xfrm>
          <a:off x="1908189" y="5015409"/>
          <a:ext cx="6096000" cy="640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r>
                        <a:rPr lang="el-GR" sz="1800" b="1" kern="1200" dirty="0" err="1" smtClean="0">
                          <a:solidFill>
                            <a:schemeClr val="tx1"/>
                          </a:solidFill>
                          <a:latin typeface="Times New Roman" panose="02020603050405020304" pitchFamily="18" charset="0"/>
                          <a:ea typeface="+mn-ea"/>
                          <a:cs typeface="Times New Roman" panose="02020603050405020304" pitchFamily="18" charset="0"/>
                        </a:rPr>
                        <a:t>Σπαντιδάκης</a:t>
                      </a:r>
                      <a:r>
                        <a:rPr lang="el-GR" sz="1800" b="1" kern="1200" baseline="0" dirty="0" smtClean="0">
                          <a:solidFill>
                            <a:schemeClr val="tx1"/>
                          </a:solidFill>
                          <a:latin typeface="Times New Roman" panose="02020603050405020304" pitchFamily="18" charset="0"/>
                          <a:ea typeface="+mn-ea"/>
                          <a:cs typeface="Times New Roman" panose="02020603050405020304" pitchFamily="18" charset="0"/>
                        </a:rPr>
                        <a:t> Ιωάννης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err="1" smtClean="0">
                          <a:solidFill>
                            <a:schemeClr val="tx1"/>
                          </a:solidFill>
                          <a:latin typeface="Times New Roman" panose="02020603050405020304" pitchFamily="18" charset="0"/>
                          <a:ea typeface="+mn-ea"/>
                          <a:cs typeface="Times New Roman" panose="02020603050405020304" pitchFamily="18" charset="0"/>
                        </a:rPr>
                        <a:t>Βαρσαμίδου</a:t>
                      </a:r>
                      <a:r>
                        <a:rPr lang="el-GR" sz="1800" b="1" kern="1200" dirty="0" smtClean="0">
                          <a:solidFill>
                            <a:schemeClr val="tx1"/>
                          </a:solidFill>
                          <a:latin typeface="Times New Roman" panose="02020603050405020304" pitchFamily="18" charset="0"/>
                          <a:ea typeface="+mn-ea"/>
                          <a:cs typeface="Times New Roman" panose="02020603050405020304" pitchFamily="18" charset="0"/>
                        </a:rPr>
                        <a:t> Δέσποινα</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Καρβούνης Λάμπρος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a:t>
            </a:r>
            <a:r>
              <a:rPr lang="el-GR" sz="3600" dirty="0"/>
              <a:t>Θεωρητικό Πλαίσιο </a:t>
            </a:r>
            <a:r>
              <a:rPr lang="el-GR" sz="3600" dirty="0" smtClean="0"/>
              <a:t>4/5</a:t>
            </a:r>
            <a:endParaRPr lang="el-GR" sz="3600" b="1" dirty="0"/>
          </a:p>
        </p:txBody>
      </p:sp>
      <p:sp>
        <p:nvSpPr>
          <p:cNvPr id="4" name="9 - Ορθογώνιο"/>
          <p:cNvSpPr/>
          <p:nvPr/>
        </p:nvSpPr>
        <p:spPr>
          <a:xfrm>
            <a:off x="827584" y="1556792"/>
            <a:ext cx="8064896" cy="2062103"/>
          </a:xfrm>
          <a:prstGeom prst="rect">
            <a:avLst/>
          </a:prstGeom>
        </p:spPr>
        <p:txBody>
          <a:bodyPr wrap="square">
            <a:spAutoFit/>
          </a:bodyPr>
          <a:lstStyle/>
          <a:p>
            <a:pPr algn="ctr"/>
            <a:r>
              <a:rPr lang="el-GR" sz="3200" b="1" dirty="0" smtClean="0"/>
              <a:t>Ψηφιακή Αφήγηση</a:t>
            </a:r>
          </a:p>
          <a:p>
            <a:r>
              <a:rPr lang="el-GR" sz="3200" dirty="0" smtClean="0"/>
              <a:t>Είναι μία αφήγηση με μια ποικιλία ψηφιακών πολυμέσων, όπως η εικόνα, ο ήχος και το βίντεο (</a:t>
            </a:r>
            <a:r>
              <a:rPr lang="el-GR" sz="3200" dirty="0" err="1" smtClean="0"/>
              <a:t>Papadimitriou</a:t>
            </a:r>
            <a:r>
              <a:rPr lang="el-GR" sz="3200" dirty="0" smtClean="0"/>
              <a:t> </a:t>
            </a:r>
            <a:r>
              <a:rPr lang="en-US" sz="3200" dirty="0" smtClean="0"/>
              <a:t>et al</a:t>
            </a:r>
            <a:r>
              <a:rPr lang="el-GR" sz="3200" dirty="0" smtClean="0"/>
              <a:t>., 2013).</a:t>
            </a:r>
            <a:endParaRPr lang="el-GR" sz="3200" dirty="0"/>
          </a:p>
        </p:txBody>
      </p:sp>
    </p:spTree>
    <p:extLst>
      <p:ext uri="{BB962C8B-B14F-4D97-AF65-F5344CB8AC3E}">
        <p14:creationId xmlns:p14="http://schemas.microsoft.com/office/powerpoint/2010/main" xmlns=""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a:t>
            </a:r>
            <a:r>
              <a:rPr lang="el-GR" sz="3600" dirty="0"/>
              <a:t>Θεωρητικό Πλαίσιο </a:t>
            </a:r>
            <a:r>
              <a:rPr lang="el-GR" sz="3600" dirty="0" smtClean="0"/>
              <a:t>5/5</a:t>
            </a:r>
            <a:endParaRPr lang="el-GR" sz="3600" b="1" dirty="0"/>
          </a:p>
        </p:txBody>
      </p:sp>
      <p:sp>
        <p:nvSpPr>
          <p:cNvPr id="4" name="9 - Ορθογώνιο"/>
          <p:cNvSpPr/>
          <p:nvPr/>
        </p:nvSpPr>
        <p:spPr>
          <a:xfrm>
            <a:off x="827584" y="1556792"/>
            <a:ext cx="8064896" cy="5016758"/>
          </a:xfrm>
          <a:prstGeom prst="rect">
            <a:avLst/>
          </a:prstGeom>
        </p:spPr>
        <p:txBody>
          <a:bodyPr wrap="square">
            <a:spAutoFit/>
          </a:bodyPr>
          <a:lstStyle/>
          <a:p>
            <a:pPr algn="ctr"/>
            <a:r>
              <a:rPr lang="el-GR" sz="3200" b="1" dirty="0" smtClean="0"/>
              <a:t>Μικτή διδασκαλία</a:t>
            </a:r>
          </a:p>
          <a:p>
            <a:r>
              <a:rPr lang="el-GR" sz="3200" dirty="0" smtClean="0"/>
              <a:t>Ο όρος μικτή μάθηση (</a:t>
            </a:r>
            <a:r>
              <a:rPr lang="en-US" sz="3200" dirty="0" smtClean="0"/>
              <a:t>blended learning</a:t>
            </a:r>
            <a:r>
              <a:rPr lang="el-GR" sz="3200" dirty="0" smtClean="0"/>
              <a:t>) ως μια από τις κατηγορίες της ηλεκτρονικής μάθησης (</a:t>
            </a:r>
            <a:r>
              <a:rPr lang="en-US" sz="3200" dirty="0" err="1" smtClean="0"/>
              <a:t>elearnspace</a:t>
            </a:r>
            <a:r>
              <a:rPr lang="el-GR" sz="3200" dirty="0" smtClean="0"/>
              <a:t>, 2004), αναφέρεται στη μάθηση που συνδυάζει την πρόσωπο με πρόσωπο διδασκαλία με τη μάθηση μέσω διαδικτύου, μειώνοντας έτσι το χρόνο παρακολούθησης στη φυσική τάξη (</a:t>
            </a:r>
            <a:r>
              <a:rPr lang="en-US" sz="3200" dirty="0" err="1" smtClean="0"/>
              <a:t>Dziuban</a:t>
            </a:r>
            <a:r>
              <a:rPr lang="el-GR" sz="3200" dirty="0" smtClean="0"/>
              <a:t>, </a:t>
            </a:r>
            <a:r>
              <a:rPr lang="en-US" sz="3200" dirty="0" smtClean="0"/>
              <a:t>Hartman</a:t>
            </a:r>
            <a:r>
              <a:rPr lang="el-GR" sz="3200" dirty="0" smtClean="0"/>
              <a:t> και </a:t>
            </a:r>
            <a:r>
              <a:rPr lang="en-US" sz="3200" dirty="0" err="1" smtClean="0"/>
              <a:t>Moskal</a:t>
            </a:r>
            <a:r>
              <a:rPr lang="el-GR" sz="3200" dirty="0" smtClean="0"/>
              <a:t>, 2004).</a:t>
            </a:r>
          </a:p>
          <a:p>
            <a:endParaRPr lang="el-GR" sz="3200" dirty="0" smtClean="0"/>
          </a:p>
        </p:txBody>
      </p:sp>
    </p:spTree>
    <p:extLst>
      <p:ext uri="{BB962C8B-B14F-4D97-AF65-F5344CB8AC3E}">
        <p14:creationId xmlns:p14="http://schemas.microsoft.com/office/powerpoint/2010/main" xmlns=""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6α</a:t>
            </a:r>
            <a:r>
              <a:rPr lang="el-GR" sz="3600" dirty="0"/>
              <a:t>. Παραγόμενο εκπαιδευτικό </a:t>
            </a:r>
            <a:r>
              <a:rPr lang="el-GR" sz="3600" dirty="0" smtClean="0"/>
              <a:t>υλικό 1/3</a:t>
            </a:r>
            <a:endParaRPr lang="el-GR" sz="3600" b="1" dirty="0">
              <a:solidFill>
                <a:srgbClr val="FF0000"/>
              </a:solidFill>
            </a:endParaRPr>
          </a:p>
        </p:txBody>
      </p:sp>
      <p:sp>
        <p:nvSpPr>
          <p:cNvPr id="4" name="9 - Ορθογώνιο"/>
          <p:cNvSpPr/>
          <p:nvPr/>
        </p:nvSpPr>
        <p:spPr>
          <a:xfrm>
            <a:off x="1043608" y="1484784"/>
            <a:ext cx="7488832" cy="4739759"/>
          </a:xfrm>
          <a:prstGeom prst="rect">
            <a:avLst/>
          </a:prstGeom>
        </p:spPr>
        <p:txBody>
          <a:bodyPr wrap="square">
            <a:spAutoFit/>
          </a:bodyPr>
          <a:lstStyle/>
          <a:p>
            <a:pPr algn="ctr"/>
            <a:r>
              <a:rPr lang="el-GR" sz="3200" b="1" dirty="0" smtClean="0"/>
              <a:t>Σκοπός</a:t>
            </a:r>
          </a:p>
          <a:p>
            <a:pPr>
              <a:buFont typeface="Wingdings" pitchFamily="2" charset="2"/>
              <a:buChar char="Ø"/>
            </a:pPr>
            <a:r>
              <a:rPr lang="el-GR" sz="3000" dirty="0" smtClean="0"/>
              <a:t>Να οριοθετήσουν οι μαθητές τι είναι αφήγηση και ψηφιακή </a:t>
            </a:r>
            <a:r>
              <a:rPr lang="el-GR" sz="3000" dirty="0" smtClean="0"/>
              <a:t>αφήγηση</a:t>
            </a:r>
          </a:p>
          <a:p>
            <a:pPr>
              <a:buFont typeface="Wingdings" pitchFamily="2" charset="2"/>
              <a:buChar char="Ø"/>
            </a:pPr>
            <a:r>
              <a:rPr lang="el-GR" sz="3000" dirty="0" smtClean="0"/>
              <a:t>Να βοηθηθούν στην παραγωγή γραπτού λόγου</a:t>
            </a:r>
            <a:r>
              <a:rPr lang="el-GR" sz="3000" dirty="0" smtClean="0"/>
              <a:t> </a:t>
            </a:r>
            <a:endParaRPr lang="el-GR" sz="3000" dirty="0" smtClean="0"/>
          </a:p>
          <a:p>
            <a:pPr>
              <a:buFont typeface="Wingdings" pitchFamily="2" charset="2"/>
              <a:buChar char="Ø"/>
            </a:pPr>
            <a:r>
              <a:rPr lang="el-GR" sz="3000" dirty="0" smtClean="0"/>
              <a:t>Να κατανοήσουν και να επιτύχουν στις δραστηριότητες του υλικού</a:t>
            </a:r>
          </a:p>
          <a:p>
            <a:pPr>
              <a:buFont typeface="Wingdings" pitchFamily="2" charset="2"/>
              <a:buChar char="Ø"/>
            </a:pPr>
            <a:r>
              <a:rPr lang="el-GR" sz="3000" dirty="0" smtClean="0"/>
              <a:t>Να γνωρίσουν το μικτό μοντέλο διδασκαλίας</a:t>
            </a:r>
          </a:p>
          <a:p>
            <a:pPr>
              <a:buFont typeface="Wingdings" pitchFamily="2" charset="2"/>
              <a:buChar char="Ø"/>
            </a:pPr>
            <a:r>
              <a:rPr lang="el-GR" sz="3000" dirty="0" smtClean="0"/>
              <a:t>Να μάθουν με διασκεδαστικό και παιγνιώδη τρόπο</a:t>
            </a:r>
            <a:endParaRPr lang="el-GR" sz="3000" dirty="0"/>
          </a:p>
        </p:txBody>
      </p:sp>
    </p:spTree>
    <p:extLst>
      <p:ext uri="{BB962C8B-B14F-4D97-AF65-F5344CB8AC3E}">
        <p14:creationId xmlns:p14="http://schemas.microsoft.com/office/powerpoint/2010/main" xmlns="" val="27452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6α</a:t>
            </a:r>
            <a:r>
              <a:rPr lang="el-GR" sz="3600" dirty="0"/>
              <a:t>. Παραγόμενο εκπαιδευτικό </a:t>
            </a:r>
            <a:r>
              <a:rPr lang="el-GR" sz="3600" dirty="0" smtClean="0"/>
              <a:t>υλικό 2/3</a:t>
            </a:r>
            <a:endParaRPr lang="el-GR" sz="3600" b="1" dirty="0">
              <a:solidFill>
                <a:srgbClr val="FF0000"/>
              </a:solidFill>
            </a:endParaRPr>
          </a:p>
        </p:txBody>
      </p:sp>
      <p:sp>
        <p:nvSpPr>
          <p:cNvPr id="4" name="9 - Ορθογώνιο"/>
          <p:cNvSpPr/>
          <p:nvPr/>
        </p:nvSpPr>
        <p:spPr>
          <a:xfrm>
            <a:off x="1043608" y="1484784"/>
            <a:ext cx="7488832" cy="2554545"/>
          </a:xfrm>
          <a:prstGeom prst="rect">
            <a:avLst/>
          </a:prstGeom>
        </p:spPr>
        <p:txBody>
          <a:bodyPr wrap="square">
            <a:spAutoFit/>
          </a:bodyPr>
          <a:lstStyle/>
          <a:p>
            <a:pPr algn="ctr"/>
            <a:r>
              <a:rPr lang="el-GR" sz="3200" b="1" dirty="0" smtClean="0"/>
              <a:t>Περιεχόμενο</a:t>
            </a:r>
          </a:p>
          <a:p>
            <a:pPr>
              <a:buFont typeface="Wingdings" pitchFamily="2" charset="2"/>
              <a:buChar char="Ø"/>
            </a:pPr>
            <a:r>
              <a:rPr lang="el-GR" sz="3200" dirty="0" smtClean="0"/>
              <a:t>Αποτελείται από 4 διδακτικές ενότητες, 3 δραστηριότητες και 2 ερωτηματολόγια</a:t>
            </a:r>
          </a:p>
          <a:p>
            <a:pPr>
              <a:buFont typeface="Wingdings" pitchFamily="2" charset="2"/>
              <a:buChar char="Ø"/>
            </a:pPr>
            <a:r>
              <a:rPr lang="el-GR" sz="3200" dirty="0" smtClean="0"/>
              <a:t>Φιλικό περιβάλλον</a:t>
            </a:r>
          </a:p>
          <a:p>
            <a:pPr>
              <a:buFont typeface="Wingdings" pitchFamily="2" charset="2"/>
              <a:buChar char="Ø"/>
            </a:pPr>
            <a:r>
              <a:rPr lang="el-GR" sz="3200" dirty="0" smtClean="0"/>
              <a:t>Χρησιμοποιήθηκε το Η5Ρ</a:t>
            </a:r>
          </a:p>
        </p:txBody>
      </p:sp>
    </p:spTree>
    <p:extLst>
      <p:ext uri="{BB962C8B-B14F-4D97-AF65-F5344CB8AC3E}">
        <p14:creationId xmlns:p14="http://schemas.microsoft.com/office/powerpoint/2010/main" xmlns="" val="27452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6α</a:t>
            </a:r>
            <a:r>
              <a:rPr lang="el-GR" sz="3600" dirty="0"/>
              <a:t>. Παραγόμενο εκπαιδευτικό </a:t>
            </a:r>
            <a:r>
              <a:rPr lang="el-GR" sz="3600" dirty="0" smtClean="0"/>
              <a:t>υλικό 3/3</a:t>
            </a:r>
            <a:endParaRPr lang="el-GR" sz="3600" b="1" dirty="0">
              <a:solidFill>
                <a:srgbClr val="FF0000"/>
              </a:solidFill>
            </a:endParaRPr>
          </a:p>
        </p:txBody>
      </p:sp>
      <p:sp>
        <p:nvSpPr>
          <p:cNvPr id="4" name="9 - Ορθογώνιο"/>
          <p:cNvSpPr/>
          <p:nvPr/>
        </p:nvSpPr>
        <p:spPr>
          <a:xfrm>
            <a:off x="1043608" y="1412776"/>
            <a:ext cx="7488832" cy="1077218"/>
          </a:xfrm>
          <a:prstGeom prst="rect">
            <a:avLst/>
          </a:prstGeom>
        </p:spPr>
        <p:txBody>
          <a:bodyPr wrap="square">
            <a:spAutoFit/>
          </a:bodyPr>
          <a:lstStyle/>
          <a:p>
            <a:pPr algn="ctr"/>
            <a:r>
              <a:rPr lang="el-GR" sz="3200" b="1" dirty="0" smtClean="0"/>
              <a:t>Αρχές ανάπτυξης</a:t>
            </a:r>
          </a:p>
          <a:p>
            <a:pPr>
              <a:buFont typeface="Wingdings" pitchFamily="2" charset="2"/>
              <a:buChar char="Ø"/>
            </a:pPr>
            <a:r>
              <a:rPr lang="el-GR" sz="3200" dirty="0" err="1" smtClean="0"/>
              <a:t>ΕξΑΕ</a:t>
            </a:r>
            <a:endParaRPr lang="el-GR" sz="3200" dirty="0"/>
          </a:p>
        </p:txBody>
      </p:sp>
    </p:spTree>
    <p:extLst>
      <p:ext uri="{BB962C8B-B14F-4D97-AF65-F5344CB8AC3E}">
        <p14:creationId xmlns:p14="http://schemas.microsoft.com/office/powerpoint/2010/main" xmlns="" val="27452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6β</a:t>
            </a:r>
            <a:r>
              <a:rPr lang="el-GR" sz="3600" dirty="0"/>
              <a:t>. </a:t>
            </a:r>
            <a:r>
              <a:rPr lang="en-US" sz="3600" dirty="0" smtClean="0"/>
              <a:t>E-learning </a:t>
            </a:r>
            <a:r>
              <a:rPr lang="el-GR" sz="3600" dirty="0" smtClean="0"/>
              <a:t>περιβάλλον 1/1</a:t>
            </a:r>
            <a:endParaRPr lang="el-GR" sz="3600" b="1" dirty="0">
              <a:solidFill>
                <a:srgbClr val="FF0000"/>
              </a:solidFill>
            </a:endParaRPr>
          </a:p>
        </p:txBody>
      </p:sp>
      <p:sp>
        <p:nvSpPr>
          <p:cNvPr id="5" name="4 - Ορθογώνιο"/>
          <p:cNvSpPr/>
          <p:nvPr/>
        </p:nvSpPr>
        <p:spPr>
          <a:xfrm>
            <a:off x="2286000" y="2828836"/>
            <a:ext cx="4572000" cy="1200329"/>
          </a:xfrm>
          <a:prstGeom prst="rect">
            <a:avLst/>
          </a:prstGeom>
        </p:spPr>
        <p:txBody>
          <a:bodyPr>
            <a:spAutoFit/>
          </a:bodyPr>
          <a:lstStyle/>
          <a:p>
            <a:r>
              <a:rPr lang="en-US" dirty="0" smtClean="0">
                <a:hlinkClick r:id="rId2"/>
              </a:rPr>
              <a:t>http://chamilo.datacenter.uoc.gr/metchamilo/courses/1OSPROORISMOSAFHGHSH/index.php</a:t>
            </a:r>
            <a:endParaRPr lang="el-GR" dirty="0"/>
          </a:p>
        </p:txBody>
      </p:sp>
    </p:spTree>
    <p:extLst>
      <p:ext uri="{BB962C8B-B14F-4D97-AF65-F5344CB8AC3E}">
        <p14:creationId xmlns:p14="http://schemas.microsoft.com/office/powerpoint/2010/main" xmlns="" val="334816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a:t>
            </a:r>
            <a:r>
              <a:rPr lang="el-GR" sz="3600" dirty="0" smtClean="0"/>
              <a:t>. Μεθοδολογία 1/3 </a:t>
            </a:r>
            <a:endParaRPr lang="el-GR" sz="4000" b="1" dirty="0"/>
          </a:p>
        </p:txBody>
      </p:sp>
      <p:sp>
        <p:nvSpPr>
          <p:cNvPr id="4" name="9 - Ορθογώνιο"/>
          <p:cNvSpPr/>
          <p:nvPr/>
        </p:nvSpPr>
        <p:spPr>
          <a:xfrm>
            <a:off x="827584" y="1556792"/>
            <a:ext cx="7632848" cy="4524315"/>
          </a:xfrm>
          <a:prstGeom prst="rect">
            <a:avLst/>
          </a:prstGeom>
        </p:spPr>
        <p:txBody>
          <a:bodyPr wrap="square">
            <a:spAutoFit/>
          </a:bodyPr>
          <a:lstStyle/>
          <a:p>
            <a:pPr marL="457200" indent="-457200" algn="ctr"/>
            <a:r>
              <a:rPr lang="el-GR" sz="3200" b="1" dirty="0" smtClean="0"/>
              <a:t>Ερευνητική μεθοδολογία</a:t>
            </a:r>
          </a:p>
          <a:p>
            <a:pPr marL="457200" indent="-457200">
              <a:buFont typeface="Wingdings" pitchFamily="2" charset="2"/>
              <a:buChar char="Ø"/>
            </a:pPr>
            <a:r>
              <a:rPr lang="el-GR" sz="3200" dirty="0" smtClean="0"/>
              <a:t>Εκπαιδευτική Έρευνα Δράσης, επαναλαμβανόμενη διαδικασία, πρακτικό – τεχνικό είδος </a:t>
            </a:r>
          </a:p>
          <a:p>
            <a:pPr marL="457200" indent="-457200">
              <a:buFont typeface="Wingdings" pitchFamily="2" charset="2"/>
              <a:buChar char="Ø"/>
            </a:pPr>
            <a:r>
              <a:rPr lang="el-GR" sz="3200" dirty="0" smtClean="0"/>
              <a:t>Κύκλος της </a:t>
            </a:r>
            <a:r>
              <a:rPr lang="en-US" sz="3200" dirty="0" err="1" smtClean="0"/>
              <a:t>Feez</a:t>
            </a:r>
            <a:r>
              <a:rPr lang="el-GR" sz="3200" dirty="0" smtClean="0"/>
              <a:t>, δημιουργία πλαισίου, μοντελοποίηση και αποδόμηση κειμένου, κοινή κατασκευή κειμένου, ανεξάρτητη κατασκευή κειμένου, σύνδεση σχετικών κειμένων, δημιουργία πλαισίου</a:t>
            </a:r>
            <a:endParaRPr lang="el-GR" sz="3200" dirty="0"/>
          </a:p>
        </p:txBody>
      </p:sp>
    </p:spTree>
    <p:extLst>
      <p:ext uri="{BB962C8B-B14F-4D97-AF65-F5344CB8AC3E}">
        <p14:creationId xmlns:p14="http://schemas.microsoft.com/office/powerpoint/2010/main" xmlns=""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a:t>
            </a:r>
            <a:r>
              <a:rPr lang="el-GR" sz="3600" dirty="0" smtClean="0"/>
              <a:t>. Μεθοδολογία 2/3 </a:t>
            </a:r>
            <a:endParaRPr lang="el-GR" sz="4000" b="1" dirty="0"/>
          </a:p>
        </p:txBody>
      </p:sp>
      <p:sp>
        <p:nvSpPr>
          <p:cNvPr id="4" name="9 - Ορθογώνιο"/>
          <p:cNvSpPr/>
          <p:nvPr/>
        </p:nvSpPr>
        <p:spPr>
          <a:xfrm>
            <a:off x="827584" y="1556792"/>
            <a:ext cx="7632848" cy="1569660"/>
          </a:xfrm>
          <a:prstGeom prst="rect">
            <a:avLst/>
          </a:prstGeom>
        </p:spPr>
        <p:txBody>
          <a:bodyPr wrap="square">
            <a:spAutoFit/>
          </a:bodyPr>
          <a:lstStyle/>
          <a:p>
            <a:pPr marL="457200" indent="-457200" algn="ctr"/>
            <a:r>
              <a:rPr lang="el-GR" sz="3200" b="1" dirty="0" smtClean="0"/>
              <a:t>    Συμμετέχοντες</a:t>
            </a:r>
          </a:p>
          <a:p>
            <a:pPr marL="457200" indent="-457200">
              <a:buFont typeface="Wingdings" pitchFamily="2" charset="2"/>
              <a:buChar char="Ø"/>
            </a:pPr>
            <a:r>
              <a:rPr lang="el-GR" sz="3200" dirty="0" smtClean="0"/>
              <a:t>19 μαθητές Γ’ Δημοτικού</a:t>
            </a:r>
          </a:p>
          <a:p>
            <a:pPr marL="457200" indent="-457200">
              <a:buFont typeface="Wingdings" pitchFamily="2" charset="2"/>
              <a:buChar char="Ø"/>
            </a:pPr>
            <a:r>
              <a:rPr lang="el-GR" sz="3200" dirty="0" smtClean="0"/>
              <a:t>9 αγόρια, 10 κορίτσια</a:t>
            </a:r>
          </a:p>
        </p:txBody>
      </p:sp>
    </p:spTree>
    <p:extLst>
      <p:ext uri="{BB962C8B-B14F-4D97-AF65-F5344CB8AC3E}">
        <p14:creationId xmlns:p14="http://schemas.microsoft.com/office/powerpoint/2010/main" xmlns=""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7</a:t>
            </a:r>
            <a:r>
              <a:rPr lang="el-GR" sz="3600" dirty="0" smtClean="0"/>
              <a:t>. Μεθοδολογία 3/3 </a:t>
            </a:r>
            <a:endParaRPr lang="el-GR" sz="4000" b="1" dirty="0"/>
          </a:p>
        </p:txBody>
      </p:sp>
      <p:sp>
        <p:nvSpPr>
          <p:cNvPr id="4" name="9 - Ορθογώνιο"/>
          <p:cNvSpPr/>
          <p:nvPr/>
        </p:nvSpPr>
        <p:spPr>
          <a:xfrm>
            <a:off x="827584" y="1556792"/>
            <a:ext cx="7632848" cy="3539430"/>
          </a:xfrm>
          <a:prstGeom prst="rect">
            <a:avLst/>
          </a:prstGeom>
        </p:spPr>
        <p:txBody>
          <a:bodyPr wrap="square">
            <a:spAutoFit/>
          </a:bodyPr>
          <a:lstStyle/>
          <a:p>
            <a:pPr marL="457200" indent="-457200" algn="ctr"/>
            <a:r>
              <a:rPr lang="el-GR" sz="3200" dirty="0" smtClean="0"/>
              <a:t> </a:t>
            </a:r>
            <a:r>
              <a:rPr lang="el-GR" sz="3200" b="1" dirty="0" smtClean="0"/>
              <a:t>Ερευνητικά εργαλεία</a:t>
            </a:r>
          </a:p>
          <a:p>
            <a:pPr marL="457200" indent="-457200">
              <a:buFont typeface="Wingdings" pitchFamily="2" charset="2"/>
              <a:buChar char="Ø"/>
            </a:pPr>
            <a:r>
              <a:rPr lang="el-GR" sz="3200" dirty="0" smtClean="0"/>
              <a:t>Ανάλυση περιεχομένου</a:t>
            </a:r>
          </a:p>
          <a:p>
            <a:pPr marL="457200" indent="-457200">
              <a:buFont typeface="Arial" pitchFamily="34" charset="0"/>
              <a:buChar char="•"/>
            </a:pPr>
            <a:r>
              <a:rPr lang="el-GR" sz="3200" dirty="0" smtClean="0"/>
              <a:t>1</a:t>
            </a:r>
            <a:r>
              <a:rPr lang="el-GR" sz="3200" baseline="30000" dirty="0" smtClean="0"/>
              <a:t>η</a:t>
            </a:r>
            <a:r>
              <a:rPr lang="el-GR" sz="3200" dirty="0" smtClean="0"/>
              <a:t> γραπτή ιστορία μαθητών</a:t>
            </a:r>
          </a:p>
          <a:p>
            <a:pPr marL="457200" indent="-457200">
              <a:buFont typeface="Arial" pitchFamily="34" charset="0"/>
              <a:buChar char="•"/>
            </a:pPr>
            <a:r>
              <a:rPr lang="el-GR" sz="3200" dirty="0" smtClean="0"/>
              <a:t>1</a:t>
            </a:r>
            <a:r>
              <a:rPr lang="el-GR" sz="3200" baseline="30000" dirty="0" smtClean="0"/>
              <a:t>η</a:t>
            </a:r>
            <a:r>
              <a:rPr lang="el-GR" sz="3200" dirty="0" smtClean="0"/>
              <a:t> ψηφιακή ιστορία μαθητών</a:t>
            </a:r>
          </a:p>
          <a:p>
            <a:pPr marL="457200" indent="-457200">
              <a:buFont typeface="Arial" pitchFamily="34" charset="0"/>
              <a:buChar char="•"/>
            </a:pPr>
            <a:r>
              <a:rPr lang="el-GR" sz="3200" dirty="0" smtClean="0"/>
              <a:t>2</a:t>
            </a:r>
            <a:r>
              <a:rPr lang="el-GR" sz="3200" baseline="30000" dirty="0" smtClean="0"/>
              <a:t>η</a:t>
            </a:r>
            <a:r>
              <a:rPr lang="el-GR" sz="3200" dirty="0" smtClean="0"/>
              <a:t> ψηφιακή ιστορία μαθητών</a:t>
            </a:r>
          </a:p>
          <a:p>
            <a:pPr marL="457200" indent="-457200">
              <a:buFont typeface="Wingdings" pitchFamily="2" charset="2"/>
              <a:buChar char="Ø"/>
            </a:pPr>
            <a:r>
              <a:rPr lang="el-GR" sz="3200" dirty="0" smtClean="0"/>
              <a:t>Ερωτηματολόγιο ευχρηστίας [</a:t>
            </a:r>
            <a:r>
              <a:rPr lang="en-US" sz="3200" dirty="0" smtClean="0"/>
              <a:t>System Usability Scale</a:t>
            </a:r>
            <a:r>
              <a:rPr lang="el-GR" sz="3200" dirty="0" smtClean="0"/>
              <a:t> (</a:t>
            </a:r>
            <a:r>
              <a:rPr lang="en-US" sz="3200" dirty="0" smtClean="0"/>
              <a:t>SUS</a:t>
            </a:r>
            <a:r>
              <a:rPr lang="el-GR" sz="3200" dirty="0" smtClean="0"/>
              <a:t>) </a:t>
            </a:r>
            <a:r>
              <a:rPr lang="en-US" sz="3200" dirty="0" smtClean="0"/>
              <a:t>Brooke</a:t>
            </a:r>
            <a:r>
              <a:rPr lang="el-GR" sz="3200" dirty="0" smtClean="0"/>
              <a:t> (1996)] </a:t>
            </a:r>
            <a:endParaRPr lang="el-GR" sz="3200" dirty="0"/>
          </a:p>
        </p:txBody>
      </p:sp>
    </p:spTree>
    <p:extLst>
      <p:ext uri="{BB962C8B-B14F-4D97-AF65-F5344CB8AC3E}">
        <p14:creationId xmlns:p14="http://schemas.microsoft.com/office/powerpoint/2010/main" xmlns="" val="181367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8. Αποτελέσματα </a:t>
            </a:r>
            <a:r>
              <a:rPr lang="el-GR" sz="3600" dirty="0"/>
              <a:t>- Κύρια </a:t>
            </a:r>
            <a:r>
              <a:rPr lang="el-GR" sz="3600" dirty="0" smtClean="0"/>
              <a:t>ευρήματα 1/4</a:t>
            </a:r>
            <a:endParaRPr lang="el-GR" sz="4000" b="1" dirty="0"/>
          </a:p>
        </p:txBody>
      </p:sp>
      <p:sp>
        <p:nvSpPr>
          <p:cNvPr id="4" name="9 - Ορθογώνιο"/>
          <p:cNvSpPr/>
          <p:nvPr/>
        </p:nvSpPr>
        <p:spPr>
          <a:xfrm>
            <a:off x="827584" y="1556792"/>
            <a:ext cx="7632848" cy="4524315"/>
          </a:xfrm>
          <a:prstGeom prst="rect">
            <a:avLst/>
          </a:prstGeom>
        </p:spPr>
        <p:txBody>
          <a:bodyPr wrap="square">
            <a:spAutoFit/>
          </a:bodyPr>
          <a:lstStyle/>
          <a:p>
            <a:pPr algn="ctr"/>
            <a:r>
              <a:rPr lang="el-GR" sz="3200" b="1" dirty="0" smtClean="0"/>
              <a:t>1</a:t>
            </a:r>
            <a:r>
              <a:rPr lang="el-GR" sz="3200" b="1" baseline="30000" dirty="0" smtClean="0"/>
              <a:t>η</a:t>
            </a:r>
            <a:r>
              <a:rPr lang="el-GR" sz="3200" b="1" dirty="0" smtClean="0"/>
              <a:t> Γραπτή ιστορία</a:t>
            </a:r>
          </a:p>
          <a:p>
            <a:endParaRPr lang="el-GR" sz="3200" dirty="0" smtClean="0"/>
          </a:p>
          <a:p>
            <a:r>
              <a:rPr lang="el-GR" sz="3200" dirty="0" smtClean="0"/>
              <a:t>Όλοι οι μαθητές: Ήρωας, Τόπος</a:t>
            </a:r>
          </a:p>
          <a:p>
            <a:endParaRPr lang="el-GR" sz="3200" dirty="0" smtClean="0"/>
          </a:p>
          <a:p>
            <a:r>
              <a:rPr lang="el-GR" sz="3200" dirty="0" smtClean="0"/>
              <a:t>Αρκετοί:  Χρόνος, Αισθήματα ήρωα, Τέλος ιστορίας</a:t>
            </a:r>
          </a:p>
          <a:p>
            <a:endParaRPr lang="el-GR" sz="3200" dirty="0" smtClean="0"/>
          </a:p>
          <a:p>
            <a:r>
              <a:rPr lang="el-GR" sz="3200" dirty="0" smtClean="0"/>
              <a:t>Λίγοι: Σημείο έντασης, Πρόβλημα ιστορίας, Λύση προβλήματος, Γιατί γίνονται όλα αυτά</a:t>
            </a:r>
            <a:endParaRPr lang="el-GR" sz="3200" dirty="0"/>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a:t>
            </a:r>
            <a:r>
              <a:rPr lang="el-GR" sz="3600" dirty="0" smtClean="0"/>
              <a:t>Σκοπός 1/1 </a:t>
            </a:r>
            <a:endParaRPr lang="el-GR" sz="3600" b="1" dirty="0"/>
          </a:p>
        </p:txBody>
      </p:sp>
      <p:sp>
        <p:nvSpPr>
          <p:cNvPr id="4" name="9 - Ορθογώνιο"/>
          <p:cNvSpPr/>
          <p:nvPr/>
        </p:nvSpPr>
        <p:spPr>
          <a:xfrm>
            <a:off x="827584" y="1556792"/>
            <a:ext cx="6840760" cy="3046988"/>
          </a:xfrm>
          <a:prstGeom prst="rect">
            <a:avLst/>
          </a:prstGeom>
        </p:spPr>
        <p:txBody>
          <a:bodyPr wrap="square">
            <a:spAutoFit/>
          </a:bodyPr>
          <a:lstStyle/>
          <a:p>
            <a:pPr marL="457200" indent="-457200">
              <a:buFont typeface="Arial" panose="020B0604020202020204" pitchFamily="34" charset="0"/>
              <a:buChar char="•"/>
            </a:pPr>
            <a:r>
              <a:rPr lang="el-GR" sz="3200" dirty="0" smtClean="0"/>
              <a:t>Να ερευνήσουμε κατά πόσο</a:t>
            </a:r>
            <a:r>
              <a:rPr lang="en-US" sz="3200" dirty="0" smtClean="0"/>
              <a:t> </a:t>
            </a:r>
            <a:r>
              <a:rPr lang="el-GR" sz="3200" dirty="0" smtClean="0"/>
              <a:t>κατανοήθηκε και  εμπεδώθηκε η εφαρμογή των κανόνων της αφήγησης σε παιδιά Γ’ Δημοτικού μέσα από τη μικτή διδασκαλία και το </a:t>
            </a:r>
            <a:r>
              <a:rPr lang="en-US" sz="3200" dirty="0" smtClean="0"/>
              <a:t>e</a:t>
            </a:r>
            <a:r>
              <a:rPr lang="el-GR" sz="3200" dirty="0" smtClean="0"/>
              <a:t>-</a:t>
            </a:r>
            <a:r>
              <a:rPr lang="en-US" sz="3200" dirty="0" smtClean="0"/>
              <a:t>learning </a:t>
            </a:r>
            <a:r>
              <a:rPr lang="el-GR" sz="3200" dirty="0" smtClean="0"/>
              <a:t>υλικό.</a:t>
            </a:r>
            <a:endParaRPr lang="el-GR" sz="3200" dirty="0"/>
          </a:p>
        </p:txBody>
      </p:sp>
    </p:spTree>
    <p:extLst>
      <p:ext uri="{BB962C8B-B14F-4D97-AF65-F5344CB8AC3E}">
        <p14:creationId xmlns:p14="http://schemas.microsoft.com/office/powerpoint/2010/main" xmlns="" val="67264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8. Αποτελέσματα </a:t>
            </a:r>
            <a:r>
              <a:rPr lang="el-GR" sz="3600" dirty="0"/>
              <a:t>- Κύρια </a:t>
            </a:r>
            <a:r>
              <a:rPr lang="el-GR" sz="3600" dirty="0" smtClean="0"/>
              <a:t>ευρήματα 2/4</a:t>
            </a:r>
            <a:endParaRPr lang="el-GR" sz="4000" b="1" dirty="0"/>
          </a:p>
        </p:txBody>
      </p:sp>
      <p:sp>
        <p:nvSpPr>
          <p:cNvPr id="4" name="9 - Ορθογώνιο"/>
          <p:cNvSpPr/>
          <p:nvPr/>
        </p:nvSpPr>
        <p:spPr>
          <a:xfrm>
            <a:off x="827584" y="1556792"/>
            <a:ext cx="7632848" cy="4031873"/>
          </a:xfrm>
          <a:prstGeom prst="rect">
            <a:avLst/>
          </a:prstGeom>
        </p:spPr>
        <p:txBody>
          <a:bodyPr wrap="square">
            <a:spAutoFit/>
          </a:bodyPr>
          <a:lstStyle/>
          <a:p>
            <a:pPr algn="ctr"/>
            <a:r>
              <a:rPr lang="el-GR" sz="3200" b="1" dirty="0" smtClean="0"/>
              <a:t>1</a:t>
            </a:r>
            <a:r>
              <a:rPr lang="el-GR" sz="3200" b="1" baseline="30000" dirty="0" smtClean="0"/>
              <a:t>η</a:t>
            </a:r>
            <a:r>
              <a:rPr lang="el-GR" sz="3200" b="1" dirty="0" smtClean="0"/>
              <a:t> Ψηφιακή ιστορία</a:t>
            </a:r>
          </a:p>
          <a:p>
            <a:endParaRPr lang="el-GR" sz="3200" dirty="0" smtClean="0"/>
          </a:p>
          <a:p>
            <a:r>
              <a:rPr lang="el-GR" sz="3200" dirty="0" smtClean="0"/>
              <a:t>Όλοι οι μαθητές: Ήρωας, Χρόνος, Αισθήματα ήρωα, Πρόβλημα  ιστορίας,</a:t>
            </a:r>
          </a:p>
          <a:p>
            <a:r>
              <a:rPr lang="el-GR" sz="3200" dirty="0" smtClean="0"/>
              <a:t> </a:t>
            </a:r>
          </a:p>
          <a:p>
            <a:r>
              <a:rPr lang="el-GR" sz="3200" dirty="0" smtClean="0"/>
              <a:t>Αρκετοί: Τόπος, Τέλος ιστορίας, Σημείο έντασης, Λύση προβλήματος, Γιατί γίνονται όλα αυτά</a:t>
            </a:r>
            <a:endParaRPr lang="el-GR" sz="3200" dirty="0"/>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8. Αποτελέσματα </a:t>
            </a:r>
            <a:r>
              <a:rPr lang="el-GR" sz="3600" dirty="0"/>
              <a:t>- Κύρια </a:t>
            </a:r>
            <a:r>
              <a:rPr lang="el-GR" sz="3600" dirty="0" smtClean="0"/>
              <a:t>ευρήματα 3/4</a:t>
            </a:r>
            <a:endParaRPr lang="el-GR" sz="4000" b="1" dirty="0"/>
          </a:p>
        </p:txBody>
      </p:sp>
      <p:sp>
        <p:nvSpPr>
          <p:cNvPr id="4" name="9 - Ορθογώνιο"/>
          <p:cNvSpPr/>
          <p:nvPr/>
        </p:nvSpPr>
        <p:spPr>
          <a:xfrm>
            <a:off x="827584" y="1556792"/>
            <a:ext cx="7632848" cy="4031873"/>
          </a:xfrm>
          <a:prstGeom prst="rect">
            <a:avLst/>
          </a:prstGeom>
        </p:spPr>
        <p:txBody>
          <a:bodyPr wrap="square">
            <a:spAutoFit/>
          </a:bodyPr>
          <a:lstStyle/>
          <a:p>
            <a:pPr algn="ctr"/>
            <a:r>
              <a:rPr lang="el-GR" sz="3200" b="1" dirty="0" smtClean="0"/>
              <a:t>2</a:t>
            </a:r>
            <a:r>
              <a:rPr lang="el-GR" sz="3200" b="1" baseline="30000" dirty="0" smtClean="0"/>
              <a:t>η</a:t>
            </a:r>
            <a:r>
              <a:rPr lang="el-GR" sz="3200" b="1" dirty="0" smtClean="0"/>
              <a:t> Ψηφιακή ιστορία</a:t>
            </a:r>
          </a:p>
          <a:p>
            <a:endParaRPr lang="el-GR" sz="3200" dirty="0" smtClean="0"/>
          </a:p>
          <a:p>
            <a:r>
              <a:rPr lang="el-GR" sz="3200" dirty="0" smtClean="0"/>
              <a:t>Όλοι οι μαθητές: Ήρωας, Χρόνος, Αισθήματα ήρωα, Πρόβλημα  ιστορίας</a:t>
            </a:r>
          </a:p>
          <a:p>
            <a:r>
              <a:rPr lang="el-GR" sz="3200" dirty="0" smtClean="0"/>
              <a:t> </a:t>
            </a:r>
          </a:p>
          <a:p>
            <a:r>
              <a:rPr lang="el-GR" sz="3200" dirty="0" smtClean="0"/>
              <a:t>Όλοι εκτός από 1 ανά άξονα: Τόπος, Τέλος ιστορίας, Σημείο έντασης, Λύση προβλήματος, Γιατί γίνονται όλα αυτά</a:t>
            </a:r>
            <a:endParaRPr lang="el-GR" sz="3200" dirty="0"/>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8. Αποτελέσματα </a:t>
            </a:r>
            <a:r>
              <a:rPr lang="el-GR" sz="3600" dirty="0"/>
              <a:t>- Κύρια </a:t>
            </a:r>
            <a:r>
              <a:rPr lang="el-GR" sz="3600" dirty="0" smtClean="0"/>
              <a:t>ευρήματα 4/4</a:t>
            </a:r>
            <a:endParaRPr lang="el-GR" sz="4000" b="1" dirty="0"/>
          </a:p>
        </p:txBody>
      </p:sp>
      <p:sp>
        <p:nvSpPr>
          <p:cNvPr id="4" name="9 - Ορθογώνιο"/>
          <p:cNvSpPr/>
          <p:nvPr/>
        </p:nvSpPr>
        <p:spPr>
          <a:xfrm>
            <a:off x="827584" y="1556792"/>
            <a:ext cx="7632848" cy="2554545"/>
          </a:xfrm>
          <a:prstGeom prst="rect">
            <a:avLst/>
          </a:prstGeom>
        </p:spPr>
        <p:txBody>
          <a:bodyPr wrap="square">
            <a:spAutoFit/>
          </a:bodyPr>
          <a:lstStyle/>
          <a:p>
            <a:pPr algn="ctr"/>
            <a:r>
              <a:rPr lang="el-GR" sz="3200" b="1" dirty="0" smtClean="0"/>
              <a:t>Ερωτηματολόγιο Ευχρηστίας</a:t>
            </a:r>
          </a:p>
          <a:p>
            <a:pPr algn="ctr"/>
            <a:endParaRPr lang="el-GR" sz="3200" b="1" dirty="0" smtClean="0"/>
          </a:p>
          <a:p>
            <a:r>
              <a:rPr lang="el-GR" sz="3200" dirty="0" smtClean="0"/>
              <a:t>1</a:t>
            </a:r>
            <a:r>
              <a:rPr lang="el-GR" sz="3200" baseline="30000" dirty="0" smtClean="0"/>
              <a:t>ο</a:t>
            </a:r>
            <a:r>
              <a:rPr lang="el-GR" sz="3200" dirty="0" smtClean="0"/>
              <a:t> : 65,88 (καλό)</a:t>
            </a:r>
          </a:p>
          <a:p>
            <a:endParaRPr lang="el-GR" sz="3200" dirty="0" smtClean="0"/>
          </a:p>
          <a:p>
            <a:r>
              <a:rPr lang="el-GR" sz="3200" dirty="0" smtClean="0"/>
              <a:t>2</a:t>
            </a:r>
            <a:r>
              <a:rPr lang="el-GR" sz="3200" baseline="30000" dirty="0" smtClean="0"/>
              <a:t>ο</a:t>
            </a:r>
            <a:r>
              <a:rPr lang="el-GR" sz="3200" dirty="0" smtClean="0"/>
              <a:t> : 87,25 (εξαιρετικό)</a:t>
            </a:r>
          </a:p>
        </p:txBody>
      </p:sp>
    </p:spTree>
    <p:extLst>
      <p:ext uri="{BB962C8B-B14F-4D97-AF65-F5344CB8AC3E}">
        <p14:creationId xmlns:p14="http://schemas.microsoft.com/office/powerpoint/2010/main" xmlns=""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9. Συμπεράσματα </a:t>
            </a:r>
            <a:r>
              <a:rPr lang="el-GR" sz="3600" dirty="0" smtClean="0"/>
              <a:t>1/5</a:t>
            </a:r>
            <a:endParaRPr lang="el-GR" sz="4000" b="1" dirty="0"/>
          </a:p>
        </p:txBody>
      </p:sp>
      <p:sp>
        <p:nvSpPr>
          <p:cNvPr id="4" name="9 - Ορθογώνιο"/>
          <p:cNvSpPr/>
          <p:nvPr/>
        </p:nvSpPr>
        <p:spPr>
          <a:xfrm>
            <a:off x="827584" y="1124745"/>
            <a:ext cx="7992888" cy="2062103"/>
          </a:xfrm>
          <a:prstGeom prst="rect">
            <a:avLst/>
          </a:prstGeom>
        </p:spPr>
        <p:txBody>
          <a:bodyPr wrap="square">
            <a:spAutoFit/>
          </a:bodyPr>
          <a:lstStyle/>
          <a:p>
            <a:pPr marL="457200" indent="-457200" algn="ctr"/>
            <a:r>
              <a:rPr lang="el-GR" sz="3200" b="1" dirty="0" smtClean="0"/>
              <a:t>1</a:t>
            </a:r>
            <a:r>
              <a:rPr lang="el-GR" sz="3200" b="1" baseline="30000" dirty="0" smtClean="0"/>
              <a:t>ο</a:t>
            </a:r>
            <a:r>
              <a:rPr lang="el-GR" sz="3200" b="1" dirty="0" smtClean="0"/>
              <a:t> : Βοήθησε το </a:t>
            </a:r>
            <a:r>
              <a:rPr lang="en-US" sz="3200" b="1" dirty="0" smtClean="0"/>
              <a:t>e-learning </a:t>
            </a:r>
            <a:r>
              <a:rPr lang="el-GR" sz="3200" b="1" dirty="0" smtClean="0"/>
              <a:t>υλικό σε συνδυασμό με το </a:t>
            </a:r>
            <a:r>
              <a:rPr lang="en-US" sz="3200" b="1" dirty="0" smtClean="0"/>
              <a:t>cartoon story maker</a:t>
            </a:r>
            <a:r>
              <a:rPr lang="el-GR" sz="3200" b="1" dirty="0" smtClean="0"/>
              <a:t> να ενσωματώσουν τους κανόνες της αφήγησης;</a:t>
            </a:r>
            <a:r>
              <a:rPr lang="en-US" sz="3200" b="1" dirty="0" smtClean="0"/>
              <a:t> </a:t>
            </a:r>
            <a:endParaRPr lang="el-GR" sz="3200" b="1" dirty="0"/>
          </a:p>
        </p:txBody>
      </p:sp>
      <p:sp>
        <p:nvSpPr>
          <p:cNvPr id="6" name="5 - TextBox"/>
          <p:cNvSpPr txBox="1"/>
          <p:nvPr/>
        </p:nvSpPr>
        <p:spPr>
          <a:xfrm>
            <a:off x="683568" y="3284984"/>
            <a:ext cx="8460432" cy="3046988"/>
          </a:xfrm>
          <a:prstGeom prst="rect">
            <a:avLst/>
          </a:prstGeom>
          <a:noFill/>
        </p:spPr>
        <p:txBody>
          <a:bodyPr wrap="square" rtlCol="0">
            <a:spAutoFit/>
          </a:bodyPr>
          <a:lstStyle/>
          <a:p>
            <a:pPr>
              <a:buFont typeface="Wingdings" pitchFamily="2" charset="2"/>
              <a:buChar char="Ø"/>
            </a:pPr>
            <a:r>
              <a:rPr lang="el-GR" dirty="0" smtClean="0"/>
              <a:t>Αύξηση των μαθητών που ενσωμάτωσαν τους περισσότερους άξονες στην ιστορία τους</a:t>
            </a:r>
          </a:p>
          <a:p>
            <a:pPr>
              <a:buFont typeface="Wingdings" pitchFamily="2" charset="2"/>
              <a:buChar char="Ø"/>
            </a:pPr>
            <a:r>
              <a:rPr lang="el-GR" dirty="0" smtClean="0"/>
              <a:t>Όλοι οι μαθητές ανέφεραν ήρωα, χρόνο, αισθήματα του ήρωα, πρόβλημα ιστορίας</a:t>
            </a:r>
          </a:p>
          <a:p>
            <a:pPr>
              <a:buFont typeface="Wingdings" pitchFamily="2" charset="2"/>
              <a:buChar char="Ø"/>
            </a:pPr>
            <a:r>
              <a:rPr lang="el-GR" dirty="0" smtClean="0"/>
              <a:t> Συγκριτικά με τη 1</a:t>
            </a:r>
            <a:r>
              <a:rPr lang="el-GR" baseline="30000" dirty="0" smtClean="0"/>
              <a:t>η</a:t>
            </a:r>
            <a:r>
              <a:rPr lang="el-GR" dirty="0" smtClean="0"/>
              <a:t> γραπτή ιστορία όλοι πρόσθεσαν χρόνο, αισθήματα του ήρωα, πρόβλημα ιστορίας </a:t>
            </a:r>
          </a:p>
          <a:p>
            <a:pPr>
              <a:buFont typeface="Wingdings" pitchFamily="2" charset="2"/>
              <a:buChar char="Ø"/>
            </a:pPr>
            <a:r>
              <a:rPr lang="el-GR" dirty="0" smtClean="0"/>
              <a:t>Σε αντίθεση με τη 1</a:t>
            </a:r>
            <a:r>
              <a:rPr lang="el-GR" baseline="30000" dirty="0" smtClean="0"/>
              <a:t>η</a:t>
            </a:r>
            <a:r>
              <a:rPr lang="el-GR" dirty="0" smtClean="0"/>
              <a:t> γραπτή ιστορία δεν ανέφεραν όλοι οι μαθητές τον τόπο</a:t>
            </a:r>
            <a:endParaRPr lang="el-GR"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9. Συμπεράσματα </a:t>
            </a:r>
            <a:r>
              <a:rPr lang="el-GR" sz="3600" dirty="0" smtClean="0"/>
              <a:t>2/5</a:t>
            </a:r>
            <a:endParaRPr lang="el-GR" sz="4000" b="1" dirty="0"/>
          </a:p>
        </p:txBody>
      </p:sp>
      <p:sp>
        <p:nvSpPr>
          <p:cNvPr id="4" name="9 - Ορθογώνιο"/>
          <p:cNvSpPr/>
          <p:nvPr/>
        </p:nvSpPr>
        <p:spPr>
          <a:xfrm>
            <a:off x="827584" y="1124745"/>
            <a:ext cx="7992888" cy="1384995"/>
          </a:xfrm>
          <a:prstGeom prst="rect">
            <a:avLst/>
          </a:prstGeom>
        </p:spPr>
        <p:txBody>
          <a:bodyPr wrap="square">
            <a:spAutoFit/>
          </a:bodyPr>
          <a:lstStyle/>
          <a:p>
            <a:pPr marL="457200" indent="-457200" algn="ctr"/>
            <a:r>
              <a:rPr lang="el-GR" sz="2800" b="1" dirty="0" smtClean="0"/>
              <a:t>2</a:t>
            </a:r>
            <a:r>
              <a:rPr lang="el-GR" sz="2800" b="1" baseline="30000" dirty="0" smtClean="0"/>
              <a:t>ο</a:t>
            </a:r>
            <a:r>
              <a:rPr lang="el-GR" sz="2800" b="1" dirty="0" smtClean="0"/>
              <a:t> : Βοήθησε το </a:t>
            </a:r>
            <a:r>
              <a:rPr lang="en-US" sz="2800" b="1" dirty="0" smtClean="0"/>
              <a:t>e-learning </a:t>
            </a:r>
            <a:r>
              <a:rPr lang="el-GR" sz="2800" b="1" dirty="0" smtClean="0"/>
              <a:t>υλικό σε συνδυασμό με το </a:t>
            </a:r>
            <a:r>
              <a:rPr lang="en-US" sz="2800" b="1" dirty="0" smtClean="0"/>
              <a:t>Story Jumper</a:t>
            </a:r>
            <a:r>
              <a:rPr lang="el-GR" sz="2800" b="1" dirty="0" smtClean="0"/>
              <a:t> να ενσωματώσουν τους κανόνες της αφήγησης;</a:t>
            </a:r>
            <a:r>
              <a:rPr lang="en-US" sz="2800" b="1" dirty="0" smtClean="0"/>
              <a:t> </a:t>
            </a:r>
            <a:endParaRPr lang="el-GR" sz="2800" b="1" dirty="0"/>
          </a:p>
        </p:txBody>
      </p:sp>
      <p:sp>
        <p:nvSpPr>
          <p:cNvPr id="6" name="5 - TextBox"/>
          <p:cNvSpPr txBox="1"/>
          <p:nvPr/>
        </p:nvSpPr>
        <p:spPr>
          <a:xfrm>
            <a:off x="683568" y="2420888"/>
            <a:ext cx="8460432" cy="4154984"/>
          </a:xfrm>
          <a:prstGeom prst="rect">
            <a:avLst/>
          </a:prstGeom>
          <a:noFill/>
        </p:spPr>
        <p:txBody>
          <a:bodyPr wrap="square" rtlCol="0">
            <a:spAutoFit/>
          </a:bodyPr>
          <a:lstStyle/>
          <a:p>
            <a:pPr>
              <a:buFont typeface="Wingdings" pitchFamily="2" charset="2"/>
              <a:buChar char="Ø"/>
            </a:pPr>
            <a:r>
              <a:rPr lang="en-US" dirty="0" smtClean="0"/>
              <a:t>15 </a:t>
            </a:r>
            <a:r>
              <a:rPr lang="el-GR" dirty="0" smtClean="0"/>
              <a:t>μαθητές ενσωμάτωσαν όλους τους άξονες στην ιστορία τους</a:t>
            </a:r>
          </a:p>
          <a:p>
            <a:pPr>
              <a:buFont typeface="Wingdings" pitchFamily="2" charset="2"/>
              <a:buChar char="Ø"/>
            </a:pPr>
            <a:r>
              <a:rPr lang="el-GR" dirty="0" smtClean="0"/>
              <a:t>Όλοι οι μαθητές ανέφεραν ήρωα, χρόνο, αισθήματα του ήρωα, πρόβλημα ιστορίας</a:t>
            </a:r>
          </a:p>
          <a:p>
            <a:pPr>
              <a:buFont typeface="Wingdings" pitchFamily="2" charset="2"/>
              <a:buChar char="Ø"/>
            </a:pPr>
            <a:r>
              <a:rPr lang="el-GR" dirty="0" smtClean="0"/>
              <a:t> Συγκριτικά με τη 1</a:t>
            </a:r>
            <a:r>
              <a:rPr lang="el-GR" baseline="30000" dirty="0" smtClean="0"/>
              <a:t>η</a:t>
            </a:r>
            <a:r>
              <a:rPr lang="el-GR" dirty="0" smtClean="0"/>
              <a:t> γραπτή ιστορία όλοι πρόσθεσαν χρόνο, αισθήματα του ήρωα, πρόβλημα ιστορίας </a:t>
            </a:r>
          </a:p>
          <a:p>
            <a:pPr>
              <a:buFont typeface="Wingdings" pitchFamily="2" charset="2"/>
              <a:buChar char="Ø"/>
            </a:pPr>
            <a:r>
              <a:rPr lang="el-GR" dirty="0" smtClean="0"/>
              <a:t>Σε αντίθεση με τη 1</a:t>
            </a:r>
            <a:r>
              <a:rPr lang="el-GR" baseline="30000" dirty="0" smtClean="0"/>
              <a:t>η</a:t>
            </a:r>
            <a:r>
              <a:rPr lang="el-GR" dirty="0" smtClean="0"/>
              <a:t> γραπτή ιστορία δεν ανέφεραν όλοι οι μαθητές τον τόπο </a:t>
            </a:r>
          </a:p>
          <a:p>
            <a:pPr>
              <a:buFont typeface="Wingdings" pitchFamily="2" charset="2"/>
              <a:buChar char="Ø"/>
            </a:pPr>
            <a:r>
              <a:rPr lang="el-GR" dirty="0" smtClean="0"/>
              <a:t>Συγκριτικά με την 1</a:t>
            </a:r>
            <a:r>
              <a:rPr lang="el-GR" baseline="30000" dirty="0" smtClean="0"/>
              <a:t>η</a:t>
            </a:r>
            <a:r>
              <a:rPr lang="el-GR" dirty="0" smtClean="0"/>
              <a:t> ψηφιακή ιστορία τους ίδιους άξονες ανέφεραν όλοι, τους ίδιους άξονες δεν συμπεριέλαβαν όλοι με τη διαφορά ότι είναι λιγότεροι οι μαθητές που δεν συμπεριέλαβαν όλους τους άξονες.</a:t>
            </a:r>
            <a:endParaRPr lang="el-GR"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9. Συμπεράσματα </a:t>
            </a:r>
            <a:r>
              <a:rPr lang="el-GR" sz="3600" dirty="0" smtClean="0"/>
              <a:t>3/5</a:t>
            </a:r>
            <a:endParaRPr lang="el-GR" sz="4000" b="1" dirty="0"/>
          </a:p>
        </p:txBody>
      </p:sp>
      <p:sp>
        <p:nvSpPr>
          <p:cNvPr id="4" name="9 - Ορθογώνιο"/>
          <p:cNvSpPr/>
          <p:nvPr/>
        </p:nvSpPr>
        <p:spPr>
          <a:xfrm>
            <a:off x="827584" y="1124745"/>
            <a:ext cx="7992888" cy="523220"/>
          </a:xfrm>
          <a:prstGeom prst="rect">
            <a:avLst/>
          </a:prstGeom>
        </p:spPr>
        <p:txBody>
          <a:bodyPr wrap="square">
            <a:spAutoFit/>
          </a:bodyPr>
          <a:lstStyle/>
          <a:p>
            <a:pPr marL="457200" indent="-457200" algn="ctr"/>
            <a:r>
              <a:rPr lang="el-GR" sz="2800" b="1" dirty="0" smtClean="0"/>
              <a:t>3</a:t>
            </a:r>
            <a:r>
              <a:rPr lang="el-GR" sz="2800" b="1" baseline="30000" dirty="0" smtClean="0"/>
              <a:t>ο</a:t>
            </a:r>
            <a:r>
              <a:rPr lang="el-GR" sz="2800" b="1" dirty="0" smtClean="0"/>
              <a:t> : Πόσο εύχρηστο ήταν το υλικό;</a:t>
            </a:r>
            <a:endParaRPr lang="el-GR" sz="2800" b="1" dirty="0"/>
          </a:p>
        </p:txBody>
      </p:sp>
      <p:sp>
        <p:nvSpPr>
          <p:cNvPr id="6" name="5 - TextBox"/>
          <p:cNvSpPr txBox="1"/>
          <p:nvPr/>
        </p:nvSpPr>
        <p:spPr>
          <a:xfrm>
            <a:off x="683568" y="1772816"/>
            <a:ext cx="8460432" cy="3046988"/>
          </a:xfrm>
          <a:prstGeom prst="rect">
            <a:avLst/>
          </a:prstGeom>
          <a:noFill/>
        </p:spPr>
        <p:txBody>
          <a:bodyPr wrap="square" rtlCol="0">
            <a:spAutoFit/>
          </a:bodyPr>
          <a:lstStyle/>
          <a:p>
            <a:pPr>
              <a:buFont typeface="Wingdings" pitchFamily="2" charset="2"/>
              <a:buChar char="Ø"/>
            </a:pPr>
            <a:r>
              <a:rPr lang="el-GR" dirty="0" smtClean="0"/>
              <a:t>Η 1</a:t>
            </a:r>
            <a:r>
              <a:rPr lang="el-GR" baseline="30000" dirty="0" smtClean="0"/>
              <a:t>η</a:t>
            </a:r>
            <a:r>
              <a:rPr lang="el-GR" dirty="0" smtClean="0"/>
              <a:t> αξιολόγηση </a:t>
            </a:r>
            <a:r>
              <a:rPr lang="el-GR" dirty="0" smtClean="0"/>
              <a:t>των μαθητών έδειξε </a:t>
            </a:r>
            <a:r>
              <a:rPr lang="el-GR" dirty="0" smtClean="0"/>
              <a:t>ότι το υλικό ήταν καλό με ποσοστό 65,88% </a:t>
            </a:r>
          </a:p>
          <a:p>
            <a:endParaRPr lang="el-GR" dirty="0" smtClean="0"/>
          </a:p>
          <a:p>
            <a:r>
              <a:rPr lang="el-GR" dirty="0" smtClean="0"/>
              <a:t>Μετά τις τροποποιήσεις της ερευνήτριας:</a:t>
            </a:r>
          </a:p>
          <a:p>
            <a:endParaRPr lang="el-GR" dirty="0" smtClean="0"/>
          </a:p>
          <a:p>
            <a:pPr>
              <a:buFont typeface="Wingdings" pitchFamily="2" charset="2"/>
              <a:buChar char="Ø"/>
            </a:pPr>
            <a:r>
              <a:rPr lang="el-GR" dirty="0" smtClean="0"/>
              <a:t> Η 2</a:t>
            </a:r>
            <a:r>
              <a:rPr lang="el-GR" baseline="30000" dirty="0" smtClean="0"/>
              <a:t>η</a:t>
            </a:r>
            <a:r>
              <a:rPr lang="el-GR" dirty="0" smtClean="0"/>
              <a:t> αξιολόγηση </a:t>
            </a:r>
            <a:r>
              <a:rPr lang="el-GR" dirty="0" smtClean="0"/>
              <a:t>των μαθητών έδειξε </a:t>
            </a:r>
            <a:r>
              <a:rPr lang="el-GR" dirty="0" smtClean="0"/>
              <a:t>ότι το υλικό ήταν εξαιρετικό με ποσοστό 87,25% </a:t>
            </a:r>
          </a:p>
          <a:p>
            <a:pPr>
              <a:buFont typeface="Wingdings" pitchFamily="2" charset="2"/>
              <a:buChar char="Ø"/>
            </a:pPr>
            <a:endParaRPr lang="el-GR"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9. Συμπεράσματα </a:t>
            </a:r>
            <a:r>
              <a:rPr lang="el-GR" sz="3600" dirty="0" smtClean="0"/>
              <a:t>4/5</a:t>
            </a:r>
            <a:endParaRPr lang="el-GR" sz="4000" b="1" dirty="0"/>
          </a:p>
        </p:txBody>
      </p:sp>
      <p:sp>
        <p:nvSpPr>
          <p:cNvPr id="4" name="9 - Ορθογώνιο"/>
          <p:cNvSpPr/>
          <p:nvPr/>
        </p:nvSpPr>
        <p:spPr>
          <a:xfrm>
            <a:off x="827584" y="1124744"/>
            <a:ext cx="7992888" cy="3539430"/>
          </a:xfrm>
          <a:prstGeom prst="rect">
            <a:avLst/>
          </a:prstGeom>
        </p:spPr>
        <p:txBody>
          <a:bodyPr wrap="square">
            <a:spAutoFit/>
          </a:bodyPr>
          <a:lstStyle/>
          <a:p>
            <a:pPr marL="457200" indent="-457200" algn="ctr"/>
            <a:r>
              <a:rPr lang="el-GR" sz="3200" b="1" dirty="0" smtClean="0"/>
              <a:t>Περιορισμοί </a:t>
            </a:r>
            <a:r>
              <a:rPr lang="el-GR" sz="3200" b="1" dirty="0"/>
              <a:t>της </a:t>
            </a:r>
            <a:r>
              <a:rPr lang="el-GR" sz="3200" b="1" dirty="0" smtClean="0"/>
              <a:t>έρευνας</a:t>
            </a:r>
          </a:p>
          <a:p>
            <a:pPr marL="457200" indent="-457200">
              <a:buFont typeface="Wingdings" pitchFamily="2" charset="2"/>
              <a:buChar char="Ø"/>
            </a:pPr>
            <a:endParaRPr lang="el-GR" sz="3200" b="1" dirty="0" smtClean="0"/>
          </a:p>
          <a:p>
            <a:pPr marL="457200" indent="-457200">
              <a:buFont typeface="Wingdings" pitchFamily="2" charset="2"/>
              <a:buChar char="Ø"/>
            </a:pPr>
            <a:r>
              <a:rPr lang="el-GR" sz="3200" dirty="0" smtClean="0"/>
              <a:t>Μικρό δείγμα (19 μαθητές)</a:t>
            </a:r>
          </a:p>
          <a:p>
            <a:pPr marL="457200" indent="-457200">
              <a:buFont typeface="Wingdings" pitchFamily="2" charset="2"/>
              <a:buChar char="Ø"/>
            </a:pPr>
            <a:r>
              <a:rPr lang="el-GR" sz="3200" dirty="0" smtClean="0"/>
              <a:t>Περιορισμένη χρονική διάρκεια</a:t>
            </a:r>
          </a:p>
          <a:p>
            <a:pPr marL="457200" indent="-457200">
              <a:buFont typeface="Wingdings" pitchFamily="2" charset="2"/>
              <a:buChar char="Ø"/>
            </a:pPr>
            <a:r>
              <a:rPr lang="el-GR" sz="3200" dirty="0" smtClean="0"/>
              <a:t>Μικρός αριθμός υπολογιστών</a:t>
            </a:r>
          </a:p>
          <a:p>
            <a:pPr marL="457200" indent="-457200">
              <a:buFont typeface="Wingdings" pitchFamily="2" charset="2"/>
              <a:buChar char="Ø"/>
            </a:pPr>
            <a:r>
              <a:rPr lang="el-GR" sz="3200" dirty="0" smtClean="0"/>
              <a:t>Ανάλυση </a:t>
            </a:r>
            <a:r>
              <a:rPr lang="el-GR" sz="3200" dirty="0" smtClean="0"/>
              <a:t>περιεχομένου</a:t>
            </a:r>
            <a:endParaRPr lang="el-GR" sz="3200" dirty="0" smtClean="0"/>
          </a:p>
          <a:p>
            <a:pPr marL="457200" indent="-457200"/>
            <a:endParaRPr lang="el-GR" sz="3200"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t>9</a:t>
            </a:r>
            <a:r>
              <a:rPr lang="el-GR" sz="3600" dirty="0" smtClean="0"/>
              <a:t>. </a:t>
            </a:r>
            <a:r>
              <a:rPr lang="el-GR" sz="3600" dirty="0" smtClean="0"/>
              <a:t>Συμπεράσματα </a:t>
            </a:r>
            <a:r>
              <a:rPr lang="el-GR" sz="3600" dirty="0" smtClean="0"/>
              <a:t>5/5</a:t>
            </a:r>
            <a:endParaRPr lang="el-GR" sz="4000" b="1" dirty="0"/>
          </a:p>
        </p:txBody>
      </p:sp>
      <p:sp>
        <p:nvSpPr>
          <p:cNvPr id="4" name="9 - Ορθογώνιο"/>
          <p:cNvSpPr/>
          <p:nvPr/>
        </p:nvSpPr>
        <p:spPr>
          <a:xfrm>
            <a:off x="827584" y="1124744"/>
            <a:ext cx="7992888" cy="5016758"/>
          </a:xfrm>
          <a:prstGeom prst="rect">
            <a:avLst/>
          </a:prstGeom>
        </p:spPr>
        <p:txBody>
          <a:bodyPr wrap="square">
            <a:spAutoFit/>
          </a:bodyPr>
          <a:lstStyle/>
          <a:p>
            <a:pPr marL="457200" indent="-457200" algn="ctr"/>
            <a:r>
              <a:rPr lang="el-GR" sz="3200" b="1" dirty="0" smtClean="0"/>
              <a:t>Μελλοντική έρευνα</a:t>
            </a:r>
          </a:p>
          <a:p>
            <a:pPr marL="457200" indent="-457200">
              <a:buFont typeface="Wingdings" pitchFamily="2" charset="2"/>
              <a:buChar char="Ø"/>
            </a:pPr>
            <a:r>
              <a:rPr lang="el-GR" sz="3200" dirty="0" smtClean="0"/>
              <a:t>Ίδια διδασκαλία σε άλλους μαθητές με παρόμοια χαρακτηριστικά (ηλικιακά, γνωστικά</a:t>
            </a:r>
            <a:r>
              <a:rPr lang="el-GR" sz="3200" smtClean="0"/>
              <a:t>). </a:t>
            </a:r>
            <a:endParaRPr lang="el-GR" sz="3200" dirty="0" smtClean="0"/>
          </a:p>
          <a:p>
            <a:pPr marL="457200" indent="-457200">
              <a:buFont typeface="Wingdings" pitchFamily="2" charset="2"/>
              <a:buChar char="Ø"/>
            </a:pPr>
            <a:r>
              <a:rPr lang="el-GR" sz="3200" dirty="0" smtClean="0"/>
              <a:t>Δημιουργία </a:t>
            </a:r>
            <a:r>
              <a:rPr lang="en-US" sz="3200" dirty="0" smtClean="0"/>
              <a:t>e-learning </a:t>
            </a:r>
            <a:r>
              <a:rPr lang="el-GR" sz="3200" dirty="0" smtClean="0"/>
              <a:t>υλικού για τα δομικά στοιχεία της αφήγησης σε μαθητές Α’ Γυμνασίου στο Μάθημα της Λογοτεχνίας</a:t>
            </a:r>
          </a:p>
          <a:p>
            <a:pPr marL="457200" indent="-457200">
              <a:buFont typeface="Wingdings" pitchFamily="2" charset="2"/>
              <a:buChar char="Ø"/>
            </a:pPr>
            <a:r>
              <a:rPr lang="el-GR" sz="3200" dirty="0" smtClean="0"/>
              <a:t>Γνωριμία με την αφήγηση και τη ψηφιακή αφήγηση μέσω ζωγραφιών μαθητών νηπιαγωγείου</a:t>
            </a:r>
            <a:endParaRPr lang="el-GR" sz="3200" dirty="0"/>
          </a:p>
        </p:txBody>
      </p:sp>
    </p:spTree>
    <p:extLst>
      <p:ext uri="{BB962C8B-B14F-4D97-AF65-F5344CB8AC3E}">
        <p14:creationId xmlns:p14="http://schemas.microsoft.com/office/powerpoint/2010/main" xmlns=""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p14="http://schemas.microsoft.com/office/powerpoint/2010/main" xmlns="" val="102612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a:t>
            </a:r>
            <a:r>
              <a:rPr lang="el-GR" sz="3600" dirty="0" smtClean="0"/>
              <a:t>διπλωματικής 1/1</a:t>
            </a:r>
            <a:endParaRPr lang="el-GR" sz="3600" b="1" dirty="0"/>
          </a:p>
        </p:txBody>
      </p:sp>
      <p:sp>
        <p:nvSpPr>
          <p:cNvPr id="4" name="9 - Ορθογώνιο"/>
          <p:cNvSpPr/>
          <p:nvPr/>
        </p:nvSpPr>
        <p:spPr>
          <a:xfrm>
            <a:off x="1403648" y="1556792"/>
            <a:ext cx="6840760" cy="4524315"/>
          </a:xfrm>
          <a:prstGeom prst="rect">
            <a:avLst/>
          </a:prstGeom>
        </p:spPr>
        <p:txBody>
          <a:bodyPr wrap="square">
            <a:spAutoFit/>
          </a:bodyPr>
          <a:lstStyle/>
          <a:p>
            <a:pPr>
              <a:buFont typeface="Arial" pitchFamily="34" charset="0"/>
              <a:buChar char="•"/>
            </a:pPr>
            <a:r>
              <a:rPr lang="el-GR" sz="3200" dirty="0" smtClean="0"/>
              <a:t>Στην ακαδημαϊκή κοινότητα </a:t>
            </a:r>
          </a:p>
          <a:p>
            <a:pPr>
              <a:buFont typeface="Wingdings" pitchFamily="2" charset="2"/>
              <a:buChar char="Ø"/>
            </a:pPr>
            <a:r>
              <a:rPr lang="el-GR" sz="3200" dirty="0" smtClean="0"/>
              <a:t>Μικτό </a:t>
            </a:r>
            <a:r>
              <a:rPr lang="el-GR" sz="3200" dirty="0" smtClean="0"/>
              <a:t>μοντέλο </a:t>
            </a:r>
            <a:r>
              <a:rPr lang="el-GR" sz="3200" dirty="0" err="1" smtClean="0"/>
              <a:t>ΕξΑΕ</a:t>
            </a:r>
            <a:r>
              <a:rPr lang="el-GR" sz="3200" dirty="0" smtClean="0"/>
              <a:t> </a:t>
            </a:r>
          </a:p>
          <a:p>
            <a:pPr>
              <a:buFont typeface="Wingdings" pitchFamily="2" charset="2"/>
              <a:buChar char="Ø"/>
            </a:pPr>
            <a:r>
              <a:rPr lang="el-GR" sz="3200" dirty="0" smtClean="0"/>
              <a:t>Ευχρηστία </a:t>
            </a:r>
            <a:r>
              <a:rPr lang="el-GR" sz="3200" dirty="0" smtClean="0"/>
              <a:t>του υλικού</a:t>
            </a:r>
          </a:p>
          <a:p>
            <a:endParaRPr lang="el-GR" sz="3200" dirty="0" smtClean="0"/>
          </a:p>
          <a:p>
            <a:pPr>
              <a:buFont typeface="Arial" pitchFamily="34" charset="0"/>
              <a:buChar char="•"/>
            </a:pPr>
            <a:r>
              <a:rPr lang="el-GR" sz="3200" dirty="0" smtClean="0"/>
              <a:t>Στην διδασκαλική κοινότητα</a:t>
            </a:r>
          </a:p>
          <a:p>
            <a:pPr>
              <a:buFont typeface="Wingdings" pitchFamily="2" charset="2"/>
              <a:buChar char="Ø"/>
            </a:pPr>
            <a:r>
              <a:rPr lang="el-GR" sz="3200" dirty="0" smtClean="0"/>
              <a:t>Προσέγγιση </a:t>
            </a:r>
            <a:r>
              <a:rPr lang="el-GR" sz="3200" dirty="0" smtClean="0"/>
              <a:t>με διαφορετικό τρόπο των κανόνων της αφήγησης</a:t>
            </a:r>
          </a:p>
          <a:p>
            <a:pPr>
              <a:buFont typeface="Wingdings" pitchFamily="2" charset="2"/>
              <a:buChar char="Ø"/>
            </a:pPr>
            <a:r>
              <a:rPr lang="el-GR" sz="3200" dirty="0" smtClean="0"/>
              <a:t>Ενθάρρυνση </a:t>
            </a:r>
            <a:r>
              <a:rPr lang="el-GR" sz="3200" dirty="0" smtClean="0"/>
              <a:t>δημιουργίας </a:t>
            </a:r>
            <a:r>
              <a:rPr lang="en-US" sz="3200" dirty="0" smtClean="0"/>
              <a:t>e-learning </a:t>
            </a:r>
            <a:r>
              <a:rPr lang="el-GR" sz="3200" dirty="0" smtClean="0"/>
              <a:t>υλικού</a:t>
            </a:r>
            <a:endParaRPr lang="el-GR" sz="3200" dirty="0"/>
          </a:p>
        </p:txBody>
      </p:sp>
    </p:spTree>
    <p:extLst>
      <p:ext uri="{BB962C8B-B14F-4D97-AF65-F5344CB8AC3E}">
        <p14:creationId xmlns:p14="http://schemas.microsoft.com/office/powerpoint/2010/main" xmlns="" val="279099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2000"/>
                                        <p:tgtEl>
                                          <p:spTgt spid="4">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2000"/>
                                        <p:tgtEl>
                                          <p:spTgt spid="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2000"/>
                                        <p:tgtEl>
                                          <p:spTgt spid="4">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fade">
                                      <p:cBhvr>
                                        <p:cTn id="26" dur="2000"/>
                                        <p:tgtEl>
                                          <p:spTgt spid="4">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fade">
                                      <p:cBhvr>
                                        <p:cTn id="29"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t>3.1. Ερευνητικά Ερωτήματα 1/1</a:t>
            </a:r>
            <a:endParaRPr lang="el-GR" sz="4000" b="1" dirty="0"/>
          </a:p>
        </p:txBody>
      </p:sp>
      <p:sp>
        <p:nvSpPr>
          <p:cNvPr id="4" name="9 - Ορθογώνιο"/>
          <p:cNvSpPr/>
          <p:nvPr/>
        </p:nvSpPr>
        <p:spPr>
          <a:xfrm>
            <a:off x="827584" y="1556792"/>
            <a:ext cx="7632848" cy="5016758"/>
          </a:xfrm>
          <a:prstGeom prst="rect">
            <a:avLst/>
          </a:prstGeom>
        </p:spPr>
        <p:txBody>
          <a:bodyPr wrap="square">
            <a:spAutoFit/>
          </a:bodyPr>
          <a:lstStyle/>
          <a:p>
            <a:pPr marL="514350" lvl="0" indent="-514350">
              <a:buFont typeface="+mj-lt"/>
              <a:buAutoNum type="arabicPeriod"/>
            </a:pPr>
            <a:r>
              <a:rPr lang="el-GR" sz="3200" dirty="0" smtClean="0"/>
              <a:t>Βοήθησε  το </a:t>
            </a:r>
            <a:r>
              <a:rPr lang="en-US" sz="3200" dirty="0" smtClean="0"/>
              <a:t>e</a:t>
            </a:r>
            <a:r>
              <a:rPr lang="el-GR" sz="3200" dirty="0" smtClean="0"/>
              <a:t>-</a:t>
            </a:r>
            <a:r>
              <a:rPr lang="en-US" sz="3200" dirty="0" smtClean="0"/>
              <a:t>learning </a:t>
            </a:r>
            <a:r>
              <a:rPr lang="el-GR" sz="3200" dirty="0" smtClean="0"/>
              <a:t>υλικό σε συνδυασμό με το </a:t>
            </a:r>
            <a:r>
              <a:rPr lang="en-US" sz="3200" dirty="0" smtClean="0"/>
              <a:t>carton story maker </a:t>
            </a:r>
            <a:r>
              <a:rPr lang="el-GR" sz="3200" dirty="0" smtClean="0"/>
              <a:t>στην τήρηση των κανόνων – στοιχείων της αφήγησης από τη μεριά των μαθητών;</a:t>
            </a:r>
          </a:p>
          <a:p>
            <a:pPr marL="514350" lvl="0" indent="-514350">
              <a:buFont typeface="+mj-lt"/>
              <a:buAutoNum type="arabicPeriod"/>
            </a:pPr>
            <a:r>
              <a:rPr lang="el-GR" sz="3200" dirty="0" smtClean="0"/>
              <a:t>Βοήθησε το </a:t>
            </a:r>
            <a:r>
              <a:rPr lang="en-US" sz="3200" dirty="0" smtClean="0"/>
              <a:t>e</a:t>
            </a:r>
            <a:r>
              <a:rPr lang="el-GR" sz="3200" dirty="0" smtClean="0"/>
              <a:t>-</a:t>
            </a:r>
            <a:r>
              <a:rPr lang="en-US" sz="3200" dirty="0" smtClean="0"/>
              <a:t>learning </a:t>
            </a:r>
            <a:r>
              <a:rPr lang="el-GR" sz="3200" dirty="0" smtClean="0"/>
              <a:t>υλικό σε συνδυασμό με το </a:t>
            </a:r>
            <a:r>
              <a:rPr lang="en-US" sz="3200" dirty="0" smtClean="0"/>
              <a:t>story jumper </a:t>
            </a:r>
            <a:r>
              <a:rPr lang="el-GR" sz="3200" dirty="0" smtClean="0"/>
              <a:t>στην τήρηση των κανόνων – στοιχείων της αφήγησης από την μεριά των μαθητών;</a:t>
            </a:r>
          </a:p>
          <a:p>
            <a:pPr marL="514350" lvl="0" indent="-514350">
              <a:buFont typeface="+mj-lt"/>
              <a:buAutoNum type="arabicPeriod"/>
            </a:pPr>
            <a:r>
              <a:rPr lang="el-GR" sz="3200" dirty="0" smtClean="0"/>
              <a:t>Ήταν το </a:t>
            </a:r>
            <a:r>
              <a:rPr lang="en-US" sz="3200" dirty="0" smtClean="0"/>
              <a:t>e</a:t>
            </a:r>
            <a:r>
              <a:rPr lang="el-GR" sz="3200" dirty="0" smtClean="0"/>
              <a:t>-</a:t>
            </a:r>
            <a:r>
              <a:rPr lang="en-US" sz="3200" dirty="0" smtClean="0"/>
              <a:t>learning</a:t>
            </a:r>
            <a:r>
              <a:rPr lang="el-GR" sz="3200" dirty="0" smtClean="0"/>
              <a:t> υλικό εύχρηστο για τους μαθητές; </a:t>
            </a:r>
            <a:endParaRPr lang="el-GR" sz="3200" dirty="0"/>
          </a:p>
        </p:txBody>
      </p:sp>
    </p:spTree>
    <p:extLst>
      <p:ext uri="{BB962C8B-B14F-4D97-AF65-F5344CB8AC3E}">
        <p14:creationId xmlns:p14="http://schemas.microsoft.com/office/powerpoint/2010/main" xmlns="" val="153892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20000"/>
          </a:bodyPr>
          <a:lstStyle/>
          <a:p>
            <a:pPr marL="742950" indent="-742950">
              <a:buFont typeface="+mj-lt"/>
              <a:buAutoNum type="arabicPeriod"/>
            </a:pPr>
            <a:r>
              <a:rPr lang="el-GR" sz="2600" dirty="0" smtClean="0"/>
              <a:t>Βοήθησε το </a:t>
            </a:r>
            <a:r>
              <a:rPr lang="en-US" sz="2600" dirty="0" smtClean="0"/>
              <a:t>e-learning </a:t>
            </a:r>
            <a:r>
              <a:rPr lang="el-GR" sz="2600" dirty="0" smtClean="0"/>
              <a:t>υλικό σε μία πρώτη προσπάθεια προσέγγισης των μαθητών να ενσωματώσουν τους κανόνες της αφήγησης.</a:t>
            </a:r>
            <a:endParaRPr lang="el-GR" sz="4300" dirty="0" smtClean="0"/>
          </a:p>
          <a:p>
            <a:pPr marL="742950" indent="-742950">
              <a:buFont typeface="+mj-lt"/>
              <a:buAutoNum type="arabicPeriod"/>
            </a:pPr>
            <a:r>
              <a:rPr lang="el-GR" sz="2600" dirty="0" smtClean="0"/>
              <a:t>Βοήθησε το </a:t>
            </a:r>
            <a:r>
              <a:rPr lang="en-US" sz="2600" dirty="0" smtClean="0"/>
              <a:t>e-learning </a:t>
            </a:r>
            <a:r>
              <a:rPr lang="el-GR" sz="2600" dirty="0" smtClean="0"/>
              <a:t>υλικό να ενσωματωθούν από τους μαθητές στον μέγιστο βαθμό οι κανόνες της αφήγησης.</a:t>
            </a:r>
          </a:p>
          <a:p>
            <a:pPr marL="742950" indent="-742950">
              <a:buFont typeface="+mj-lt"/>
              <a:buAutoNum type="arabicPeriod"/>
            </a:pPr>
            <a:r>
              <a:rPr lang="el-GR" sz="2600" dirty="0" smtClean="0"/>
              <a:t>Κατέληξε να είναι εύχρηστο το συγκεκριμένο υλικό για τη συγκεκριμένη ομάδα μαθητών</a:t>
            </a:r>
          </a:p>
          <a:p>
            <a:pPr marL="742950" indent="-742950">
              <a:buFont typeface="+mj-lt"/>
              <a:buAutoNum type="arabicPeriod"/>
            </a:pPr>
            <a:endParaRPr lang="el-GR" sz="2800" dirty="0" smtClean="0"/>
          </a:p>
        </p:txBody>
      </p:sp>
      <p:sp>
        <p:nvSpPr>
          <p:cNvPr id="3" name="2 - Τίτλος"/>
          <p:cNvSpPr>
            <a:spLocks noGrp="1"/>
          </p:cNvSpPr>
          <p:nvPr>
            <p:ph type="title"/>
          </p:nvPr>
        </p:nvSpPr>
        <p:spPr/>
        <p:txBody>
          <a:bodyPr>
            <a:normAutofit/>
          </a:bodyPr>
          <a:lstStyle/>
          <a:p>
            <a:r>
              <a:rPr lang="el-GR" sz="3600" dirty="0" smtClean="0"/>
              <a:t>3.2. Ερευνητικές υποθέσεις 1/1</a:t>
            </a:r>
            <a:endParaRPr lang="el-G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a:t>
            </a:r>
            <a:r>
              <a:rPr lang="el-GR" sz="3600" dirty="0" smtClean="0"/>
              <a:t>παρουσίασης</a:t>
            </a:r>
            <a:endParaRPr lang="el-GR" sz="3600" b="1" dirty="0"/>
          </a:p>
        </p:txBody>
      </p:sp>
      <p:sp>
        <p:nvSpPr>
          <p:cNvPr id="4" name="9 - Ορθογώνιο"/>
          <p:cNvSpPr/>
          <p:nvPr/>
        </p:nvSpPr>
        <p:spPr>
          <a:xfrm>
            <a:off x="827584" y="1556792"/>
            <a:ext cx="6840760" cy="5509200"/>
          </a:xfrm>
          <a:prstGeom prst="rect">
            <a:avLst/>
          </a:prstGeom>
        </p:spPr>
        <p:txBody>
          <a:bodyPr wrap="square">
            <a:spAutoFit/>
          </a:bodyPr>
          <a:lstStyle/>
          <a:p>
            <a:pPr marL="457200" indent="-457200">
              <a:buFont typeface="Arial" panose="020B0604020202020204" pitchFamily="34" charset="0"/>
              <a:buChar char="•"/>
            </a:pPr>
            <a:r>
              <a:rPr lang="el-GR" sz="3200" dirty="0" smtClean="0"/>
              <a:t>Θεωρητικό πλαίσιο</a:t>
            </a:r>
          </a:p>
          <a:p>
            <a:pPr marL="457200" indent="-457200">
              <a:buFont typeface="Arial" panose="020B0604020202020204" pitchFamily="34" charset="0"/>
              <a:buChar char="•"/>
            </a:pPr>
            <a:r>
              <a:rPr lang="el-GR" sz="3200" dirty="0" smtClean="0"/>
              <a:t>Παραγόμενο εκπαιδευτικό υλικό</a:t>
            </a:r>
          </a:p>
          <a:p>
            <a:pPr marL="457200" indent="-457200">
              <a:buFont typeface="Arial" panose="020B0604020202020204" pitchFamily="34" charset="0"/>
              <a:buChar char="•"/>
            </a:pPr>
            <a:r>
              <a:rPr lang="en-US" sz="3200" dirty="0" smtClean="0"/>
              <a:t>E-learning </a:t>
            </a:r>
            <a:r>
              <a:rPr lang="el-GR" sz="3200" dirty="0" smtClean="0"/>
              <a:t>περιβάλλον</a:t>
            </a:r>
          </a:p>
          <a:p>
            <a:pPr marL="457200" indent="-457200">
              <a:buFont typeface="Arial" panose="020B0604020202020204" pitchFamily="34" charset="0"/>
              <a:buChar char="•"/>
            </a:pPr>
            <a:r>
              <a:rPr lang="el-GR" sz="3200" dirty="0" smtClean="0"/>
              <a:t>Μεθοδολογία</a:t>
            </a:r>
          </a:p>
          <a:p>
            <a:pPr marL="457200" indent="-457200">
              <a:buFont typeface="Arial" panose="020B0604020202020204" pitchFamily="34" charset="0"/>
              <a:buChar char="•"/>
            </a:pPr>
            <a:r>
              <a:rPr lang="el-GR" sz="3200" dirty="0" smtClean="0"/>
              <a:t>Αποτελέσματα κύρια ευρήματα</a:t>
            </a:r>
          </a:p>
          <a:p>
            <a:pPr marL="457200" indent="-457200">
              <a:buFont typeface="Arial" panose="020B0604020202020204" pitchFamily="34" charset="0"/>
              <a:buChar char="•"/>
            </a:pPr>
            <a:r>
              <a:rPr lang="el-GR" sz="3200" dirty="0" smtClean="0"/>
              <a:t>Συμπεράσματα</a:t>
            </a:r>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endParaRPr lang="el-GR" sz="3200" dirty="0" smtClean="0"/>
          </a:p>
          <a:p>
            <a:pPr marL="457200" indent="-457200">
              <a:buFont typeface="Arial" panose="020B0604020202020204" pitchFamily="34" charset="0"/>
              <a:buChar char="•"/>
            </a:pPr>
            <a:endParaRPr lang="el-GR" sz="3200" dirty="0"/>
          </a:p>
          <a:p>
            <a:endParaRPr lang="el-GR" sz="3200" dirty="0"/>
          </a:p>
        </p:txBody>
      </p:sp>
    </p:spTree>
    <p:extLst>
      <p:ext uri="{BB962C8B-B14F-4D97-AF65-F5344CB8AC3E}">
        <p14:creationId xmlns:p14="http://schemas.microsoft.com/office/powerpoint/2010/main" xmlns="" val="136889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a:t>
            </a:r>
            <a:r>
              <a:rPr lang="el-GR" sz="3600" dirty="0"/>
              <a:t>Θεωρητικό </a:t>
            </a:r>
            <a:r>
              <a:rPr lang="el-GR" sz="3600" dirty="0" smtClean="0"/>
              <a:t>Πλαίσιο 1/5 </a:t>
            </a:r>
            <a:endParaRPr lang="el-GR" sz="3600" b="1" dirty="0"/>
          </a:p>
        </p:txBody>
      </p:sp>
      <p:sp>
        <p:nvSpPr>
          <p:cNvPr id="4" name="9 - Ορθογώνιο"/>
          <p:cNvSpPr/>
          <p:nvPr/>
        </p:nvSpPr>
        <p:spPr>
          <a:xfrm>
            <a:off x="827584" y="1556792"/>
            <a:ext cx="8064896" cy="5016758"/>
          </a:xfrm>
          <a:prstGeom prst="rect">
            <a:avLst/>
          </a:prstGeom>
        </p:spPr>
        <p:txBody>
          <a:bodyPr wrap="square">
            <a:spAutoFit/>
          </a:bodyPr>
          <a:lstStyle/>
          <a:p>
            <a:pPr algn="ctr"/>
            <a:r>
              <a:rPr lang="el-GR" sz="3200" b="1" dirty="0" smtClean="0"/>
              <a:t>Αφήγηση</a:t>
            </a:r>
          </a:p>
          <a:p>
            <a:pPr>
              <a:buFont typeface="Arial" pitchFamily="34" charset="0"/>
              <a:buChar char="•"/>
            </a:pPr>
            <a:r>
              <a:rPr lang="el-GR" sz="3200" dirty="0" smtClean="0"/>
              <a:t>μία μοναδικά ανθρώπινη εμπειρία που μας επιτρέπει να μεταφέρουμε μέσω της γλώσσας των λέξεων, πτυχές του εαυτού μας, των άλλων, του κόσμου είτε πραγματικού είτε φανταστικού. Οι ιστορίες μας επιτρέπουν να γνωρίσουμε αυτούς τους κόσμους και τη θέση μας σε αυτές δεδομένου ότι είμαστε όλοι, σε κάποιο βαθμό, αποτελούμενοι από ιστορίες (</a:t>
            </a:r>
            <a:r>
              <a:rPr lang="en-US" sz="3200" dirty="0" err="1" smtClean="0"/>
              <a:t>McDrury</a:t>
            </a:r>
            <a:r>
              <a:rPr lang="el-GR" sz="3200" dirty="0" smtClean="0"/>
              <a:t> &amp; </a:t>
            </a:r>
            <a:r>
              <a:rPr lang="en-US" sz="3200" dirty="0" err="1" smtClean="0"/>
              <a:t>Alterio</a:t>
            </a:r>
            <a:r>
              <a:rPr lang="el-GR" sz="3200" dirty="0" smtClean="0"/>
              <a:t>, 2003; σελ. 31).</a:t>
            </a:r>
            <a:endParaRPr lang="el-GR" sz="3200" dirty="0"/>
          </a:p>
        </p:txBody>
      </p:sp>
    </p:spTree>
    <p:extLst>
      <p:ext uri="{BB962C8B-B14F-4D97-AF65-F5344CB8AC3E}">
        <p14:creationId xmlns:p14="http://schemas.microsoft.com/office/powerpoint/2010/main" xmlns=""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a:t>
            </a:r>
            <a:r>
              <a:rPr lang="el-GR" sz="3600" dirty="0"/>
              <a:t>Θεωρητικό Πλαίσιο </a:t>
            </a:r>
            <a:r>
              <a:rPr lang="el-GR" sz="3600" dirty="0" smtClean="0"/>
              <a:t>2/5</a:t>
            </a:r>
            <a:endParaRPr lang="el-GR" sz="3600" b="1" dirty="0"/>
          </a:p>
        </p:txBody>
      </p:sp>
      <p:sp>
        <p:nvSpPr>
          <p:cNvPr id="4" name="9 - Ορθογώνιο"/>
          <p:cNvSpPr/>
          <p:nvPr/>
        </p:nvSpPr>
        <p:spPr>
          <a:xfrm>
            <a:off x="827584" y="1556792"/>
            <a:ext cx="8064896" cy="2062103"/>
          </a:xfrm>
          <a:prstGeom prst="rect">
            <a:avLst/>
          </a:prstGeom>
        </p:spPr>
        <p:txBody>
          <a:bodyPr wrap="square">
            <a:spAutoFit/>
          </a:bodyPr>
          <a:lstStyle/>
          <a:p>
            <a:pPr algn="ctr"/>
            <a:r>
              <a:rPr lang="el-GR" sz="3200" b="1" dirty="0" smtClean="0"/>
              <a:t>Αφήγηση</a:t>
            </a:r>
          </a:p>
          <a:p>
            <a:pPr>
              <a:buFont typeface="Arial" pitchFamily="34" charset="0"/>
              <a:buChar char="•"/>
            </a:pPr>
            <a:r>
              <a:rPr lang="el-GR" sz="3200" dirty="0" smtClean="0"/>
              <a:t>Προφορική </a:t>
            </a:r>
            <a:r>
              <a:rPr lang="en-US" sz="3200" dirty="0" err="1" smtClean="0"/>
              <a:t>vs</a:t>
            </a:r>
            <a:r>
              <a:rPr lang="en-US" sz="3200" dirty="0" smtClean="0"/>
              <a:t> </a:t>
            </a:r>
            <a:r>
              <a:rPr lang="el-GR" sz="3200" dirty="0" smtClean="0"/>
              <a:t>Γραπτή</a:t>
            </a:r>
          </a:p>
          <a:p>
            <a:pPr>
              <a:buFont typeface="Arial" pitchFamily="34" charset="0"/>
              <a:buChar char="•"/>
            </a:pPr>
            <a:r>
              <a:rPr lang="el-GR" sz="3200" dirty="0" smtClean="0"/>
              <a:t>Αληθινές </a:t>
            </a:r>
            <a:r>
              <a:rPr lang="en-US" sz="3200" dirty="0" err="1" smtClean="0"/>
              <a:t>vs</a:t>
            </a:r>
            <a:r>
              <a:rPr lang="el-GR" sz="3200" dirty="0" smtClean="0"/>
              <a:t> Πλασματικές</a:t>
            </a:r>
          </a:p>
          <a:p>
            <a:pPr>
              <a:buFont typeface="Arial" pitchFamily="34" charset="0"/>
              <a:buChar char="•"/>
            </a:pPr>
            <a:r>
              <a:rPr lang="el-GR" sz="3200" dirty="0" smtClean="0"/>
              <a:t>Αφηγητής και αποδέκτης</a:t>
            </a:r>
          </a:p>
        </p:txBody>
      </p:sp>
    </p:spTree>
    <p:extLst>
      <p:ext uri="{BB962C8B-B14F-4D97-AF65-F5344CB8AC3E}">
        <p14:creationId xmlns:p14="http://schemas.microsoft.com/office/powerpoint/2010/main" xmlns=""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a:t>
            </a:r>
            <a:r>
              <a:rPr lang="el-GR" sz="3600" dirty="0" smtClean="0"/>
              <a:t>. </a:t>
            </a:r>
            <a:r>
              <a:rPr lang="el-GR" sz="3600" dirty="0"/>
              <a:t>Θεωρητικό </a:t>
            </a:r>
            <a:r>
              <a:rPr lang="el-GR" sz="3600" dirty="0" smtClean="0"/>
              <a:t>Πλαίσιο 3/5 </a:t>
            </a:r>
            <a:endParaRPr lang="el-GR" sz="3600" b="1" dirty="0"/>
          </a:p>
        </p:txBody>
      </p:sp>
      <p:sp>
        <p:nvSpPr>
          <p:cNvPr id="4" name="9 - Ορθογώνιο"/>
          <p:cNvSpPr/>
          <p:nvPr/>
        </p:nvSpPr>
        <p:spPr>
          <a:xfrm>
            <a:off x="827584" y="1502688"/>
            <a:ext cx="8064896" cy="5355312"/>
          </a:xfrm>
          <a:prstGeom prst="rect">
            <a:avLst/>
          </a:prstGeom>
        </p:spPr>
        <p:txBody>
          <a:bodyPr wrap="square">
            <a:spAutoFit/>
          </a:bodyPr>
          <a:lstStyle/>
          <a:p>
            <a:pPr algn="ctr"/>
            <a:r>
              <a:rPr lang="el-GR" sz="3200" b="1" dirty="0" smtClean="0"/>
              <a:t>Αφήγηση</a:t>
            </a:r>
          </a:p>
          <a:p>
            <a:pPr>
              <a:buFont typeface="Arial" pitchFamily="34" charset="0"/>
              <a:buChar char="•"/>
            </a:pPr>
            <a:r>
              <a:rPr lang="el-GR" sz="2600" dirty="0" smtClean="0"/>
              <a:t>Παρουσίαση δομικών στοιχείων κειμένου μέσω 9 ερωτήσεων</a:t>
            </a:r>
          </a:p>
          <a:p>
            <a:pPr>
              <a:buFont typeface="Wingdings" pitchFamily="2" charset="2"/>
              <a:buChar char="Ø"/>
            </a:pPr>
            <a:r>
              <a:rPr lang="el-GR" sz="2600" dirty="0" smtClean="0"/>
              <a:t>Ποιος είναι ο ήρωας της </a:t>
            </a:r>
            <a:r>
              <a:rPr lang="el-GR" sz="2600" dirty="0" smtClean="0"/>
              <a:t>ιστορίας;</a:t>
            </a:r>
            <a:endParaRPr lang="el-GR" sz="2600" dirty="0" smtClean="0"/>
          </a:p>
          <a:p>
            <a:pPr>
              <a:buFont typeface="Wingdings" pitchFamily="2" charset="2"/>
              <a:buChar char="Ø"/>
            </a:pPr>
            <a:r>
              <a:rPr lang="el-GR" sz="2600" dirty="0" smtClean="0"/>
              <a:t>Πού εξελίσσονται τα </a:t>
            </a:r>
            <a:r>
              <a:rPr lang="el-GR" sz="2600" dirty="0" smtClean="0"/>
              <a:t>γεγονότα;</a:t>
            </a:r>
            <a:endParaRPr lang="el-GR" sz="2600" dirty="0" smtClean="0"/>
          </a:p>
          <a:p>
            <a:pPr>
              <a:buFont typeface="Wingdings" pitchFamily="2" charset="2"/>
              <a:buChar char="Ø"/>
            </a:pPr>
            <a:r>
              <a:rPr lang="el-GR" sz="2600" dirty="0" smtClean="0"/>
              <a:t>Πότε συμβαίνουν όλα </a:t>
            </a:r>
            <a:r>
              <a:rPr lang="el-GR" sz="2600" dirty="0" smtClean="0"/>
              <a:t>αυτά;</a:t>
            </a:r>
            <a:endParaRPr lang="el-GR" sz="2600" dirty="0" smtClean="0"/>
          </a:p>
          <a:p>
            <a:pPr>
              <a:buFont typeface="Wingdings" pitchFamily="2" charset="2"/>
              <a:buChar char="Ø"/>
            </a:pPr>
            <a:r>
              <a:rPr lang="el-GR" sz="2600" dirty="0" smtClean="0"/>
              <a:t>Πώς αισθάνεται ο </a:t>
            </a:r>
            <a:r>
              <a:rPr lang="el-GR" sz="2600" dirty="0" smtClean="0"/>
              <a:t>ήρωας;</a:t>
            </a:r>
            <a:endParaRPr lang="el-GR" sz="2600" dirty="0" smtClean="0"/>
          </a:p>
          <a:p>
            <a:pPr>
              <a:buFont typeface="Wingdings" pitchFamily="2" charset="2"/>
              <a:buChar char="Ø"/>
            </a:pPr>
            <a:r>
              <a:rPr lang="el-GR" sz="2600" dirty="0" smtClean="0"/>
              <a:t>Πώς τελειώνει η </a:t>
            </a:r>
            <a:r>
              <a:rPr lang="el-GR" sz="2600" dirty="0" smtClean="0"/>
              <a:t>ιστορία;</a:t>
            </a:r>
            <a:endParaRPr lang="el-GR" sz="2600" dirty="0" smtClean="0"/>
          </a:p>
          <a:p>
            <a:pPr>
              <a:buFont typeface="Wingdings" pitchFamily="2" charset="2"/>
              <a:buChar char="Ø"/>
            </a:pPr>
            <a:r>
              <a:rPr lang="el-GR" sz="2600" dirty="0" smtClean="0"/>
              <a:t>Ποιο είναι το σημείο με τη μεγαλύτερη </a:t>
            </a:r>
            <a:r>
              <a:rPr lang="el-GR" sz="2600" dirty="0" smtClean="0"/>
              <a:t>ένταση;</a:t>
            </a:r>
            <a:endParaRPr lang="el-GR" sz="2600" dirty="0" smtClean="0"/>
          </a:p>
          <a:p>
            <a:pPr>
              <a:buFont typeface="Wingdings" pitchFamily="2" charset="2"/>
              <a:buChar char="Ø"/>
            </a:pPr>
            <a:r>
              <a:rPr lang="el-GR" sz="2600" dirty="0" smtClean="0"/>
              <a:t>Τι συμβαίνει (πρόβλημα – κεντρικό γεγονός</a:t>
            </a:r>
            <a:r>
              <a:rPr lang="el-GR" sz="2600" dirty="0" smtClean="0"/>
              <a:t>);</a:t>
            </a:r>
            <a:endParaRPr lang="el-GR" sz="2600" dirty="0" smtClean="0"/>
          </a:p>
          <a:p>
            <a:pPr>
              <a:buFont typeface="Wingdings" pitchFamily="2" charset="2"/>
              <a:buChar char="Ø"/>
            </a:pPr>
            <a:r>
              <a:rPr lang="el-GR" sz="2600" dirty="0" smtClean="0"/>
              <a:t>Τι κάνει ο ήρωας για να αντιμετωπίσει το </a:t>
            </a:r>
            <a:r>
              <a:rPr lang="el-GR" sz="2600" dirty="0" smtClean="0"/>
              <a:t>πρόβλημα;</a:t>
            </a:r>
            <a:endParaRPr lang="el-GR" sz="2600" dirty="0" smtClean="0"/>
          </a:p>
          <a:p>
            <a:pPr>
              <a:buFont typeface="Wingdings" pitchFamily="2" charset="2"/>
              <a:buChar char="Ø"/>
            </a:pPr>
            <a:r>
              <a:rPr lang="el-GR" sz="2600" dirty="0" smtClean="0"/>
              <a:t>Γιατί συμβαίνουν όλα </a:t>
            </a:r>
            <a:r>
              <a:rPr lang="el-GR" sz="2600" dirty="0" smtClean="0"/>
              <a:t>αυτά; </a:t>
            </a:r>
            <a:endParaRPr lang="el-GR" sz="2600" dirty="0" smtClean="0"/>
          </a:p>
          <a:p>
            <a:pPr>
              <a:buFont typeface="Wingdings" pitchFamily="2" charset="2"/>
              <a:buChar char="Ø"/>
            </a:pPr>
            <a:endParaRPr lang="el-GR" dirty="0" smtClean="0"/>
          </a:p>
        </p:txBody>
      </p:sp>
    </p:spTree>
    <p:extLst>
      <p:ext uri="{BB962C8B-B14F-4D97-AF65-F5344CB8AC3E}">
        <p14:creationId xmlns:p14="http://schemas.microsoft.com/office/powerpoint/2010/main" xmlns="" val="358166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2529</TotalTime>
  <Words>1128</Words>
  <Application>Microsoft Office PowerPoint</Application>
  <PresentationFormat>Προβολή στην οθόνη (4:3)</PresentationFormat>
  <Paragraphs>155</Paragraphs>
  <Slides>28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Θέμα του Office</vt:lpstr>
      <vt:lpstr>Διερεύνηση της κατανόησης, εμπέδωσης και εφαρμογής των κανόνων της αφήγησης μέσω του e-learning υλικού με μικτή διδασκαλία σε μαθητές Γ’ Δημοτικού</vt:lpstr>
      <vt:lpstr>1. Σκοπός 1/1 </vt:lpstr>
      <vt:lpstr>2. Συνεισφορά της διπλωματικής 1/1</vt:lpstr>
      <vt:lpstr>3.1. Ερευνητικά Ερωτήματα 1/1</vt:lpstr>
      <vt:lpstr>3.2. Ερευνητικές υποθέσεις 1/1</vt:lpstr>
      <vt:lpstr>4. Δομή της παρουσίασης</vt:lpstr>
      <vt:lpstr>5. Θεωρητικό Πλαίσιο 1/5 </vt:lpstr>
      <vt:lpstr>5. Θεωρητικό Πλαίσιο 2/5</vt:lpstr>
      <vt:lpstr>5. Θεωρητικό Πλαίσιο 3/5 </vt:lpstr>
      <vt:lpstr>5. Θεωρητικό Πλαίσιο 4/5</vt:lpstr>
      <vt:lpstr>5. Θεωρητικό Πλαίσιο 5/5</vt:lpstr>
      <vt:lpstr> 6α. Παραγόμενο εκπαιδευτικό υλικό 1/3</vt:lpstr>
      <vt:lpstr> 6α. Παραγόμενο εκπαιδευτικό υλικό 2/3</vt:lpstr>
      <vt:lpstr> 6α. Παραγόμενο εκπαιδευτικό υλικό 3/3</vt:lpstr>
      <vt:lpstr> 6β. E-learning περιβάλλον 1/1</vt:lpstr>
      <vt:lpstr>7. Μεθοδολογία 1/3 </vt:lpstr>
      <vt:lpstr>7. Μεθοδολογία 2/3 </vt:lpstr>
      <vt:lpstr>7. Μεθοδολογία 3/3 </vt:lpstr>
      <vt:lpstr>8. Αποτελέσματα - Κύρια ευρήματα 1/4</vt:lpstr>
      <vt:lpstr>8. Αποτελέσματα - Κύρια ευρήματα 2/4</vt:lpstr>
      <vt:lpstr>8. Αποτελέσματα - Κύρια ευρήματα 3/4</vt:lpstr>
      <vt:lpstr>8. Αποτελέσματα - Κύρια ευρήματα 4/4</vt:lpstr>
      <vt:lpstr>9. Συμπεράσματα 1/5</vt:lpstr>
      <vt:lpstr>9. Συμπεράσματα 2/5</vt:lpstr>
      <vt:lpstr>9. Συμπεράσματα 3/5</vt:lpstr>
      <vt:lpstr>9. Συμπεράσματα 4/5</vt:lpstr>
      <vt:lpstr>9. Συμπεράσματα 5/5</vt:lpstr>
      <vt:lpstr>Διαφάνεια 28</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New</cp:lastModifiedBy>
  <cp:revision>1700</cp:revision>
  <dcterms:created xsi:type="dcterms:W3CDTF">2003-10-16T17:37:47Z</dcterms:created>
  <dcterms:modified xsi:type="dcterms:W3CDTF">2019-04-10T15:08:00Z</dcterms:modified>
</cp:coreProperties>
</file>