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26"/>
  </p:notesMasterIdLst>
  <p:sldIdLst>
    <p:sldId id="1482" r:id="rId2"/>
    <p:sldId id="2013" r:id="rId3"/>
    <p:sldId id="2021" r:id="rId4"/>
    <p:sldId id="2014" r:id="rId5"/>
    <p:sldId id="2020" r:id="rId6"/>
    <p:sldId id="2028" r:id="rId7"/>
    <p:sldId id="2022" r:id="rId8"/>
    <p:sldId id="2027" r:id="rId9"/>
    <p:sldId id="2016" r:id="rId10"/>
    <p:sldId id="2029" r:id="rId11"/>
    <p:sldId id="2023" r:id="rId12"/>
    <p:sldId id="2030" r:id="rId13"/>
    <p:sldId id="2032" r:id="rId14"/>
    <p:sldId id="2033" r:id="rId15"/>
    <p:sldId id="2034" r:id="rId16"/>
    <p:sldId id="2024" r:id="rId17"/>
    <p:sldId id="2017" r:id="rId18"/>
    <p:sldId id="2025" r:id="rId19"/>
    <p:sldId id="2035" r:id="rId20"/>
    <p:sldId id="2018" r:id="rId21"/>
    <p:sldId id="2036" r:id="rId22"/>
    <p:sldId id="2037" r:id="rId23"/>
    <p:sldId id="2038" r:id="rId24"/>
    <p:sldId id="2019" r:id="rId25"/>
  </p:sldIdLst>
  <p:sldSz cx="9144000" cy="6858000" type="screen4x3"/>
  <p:notesSz cx="6858000" cy="973455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viewer" initials="RV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CC0066"/>
    <a:srgbClr val="90CCAF"/>
    <a:srgbClr val="FFA54B"/>
    <a:srgbClr val="FFFFCC"/>
    <a:srgbClr val="931B1B"/>
    <a:srgbClr val="EDBE9B"/>
    <a:srgbClr val="ADDB7B"/>
    <a:srgbClr val="F4F694"/>
    <a:srgbClr val="FFAD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Μεσαίο στυλ 2 - Έμφασ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958" autoAdjust="0"/>
    <p:restoredTop sz="89528" autoAdjust="0"/>
  </p:normalViewPr>
  <p:slideViewPr>
    <p:cSldViewPr>
      <p:cViewPr>
        <p:scale>
          <a:sx n="50" d="100"/>
          <a:sy n="50" d="100"/>
        </p:scale>
        <p:origin x="-1638" y="-522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89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50"/>
    </p:cViewPr>
  </p:sorterViewPr>
  <p:notesViewPr>
    <p:cSldViewPr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6950" y="730250"/>
            <a:ext cx="4864100" cy="36496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24388"/>
            <a:ext cx="5486400" cy="437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278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8568C96-3D9B-4CEA-82D6-5318AA7F4D6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01702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3924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2484D-3F63-488A-990A-36E3F22D10C7}" type="slidenum">
              <a:rPr lang="de-DE" smtClean="0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9339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smtClean="0"/>
              <a:pPr/>
              <a:t>07-Nov-18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161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smtClean="0"/>
              <a:pPr/>
              <a:t>07-Nov-18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757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50000"/>
              </a:lnSpc>
              <a:defRPr sz="4400"/>
            </a:lvl1pPr>
            <a:lvl2pPr>
              <a:lnSpc>
                <a:spcPct val="150000"/>
              </a:lnSpc>
              <a:defRPr sz="4000"/>
            </a:lvl2pPr>
            <a:lvl3pPr>
              <a:lnSpc>
                <a:spcPct val="150000"/>
              </a:lnSpc>
              <a:defRPr sz="3200"/>
            </a:lvl3pPr>
            <a:lvl4pPr>
              <a:lnSpc>
                <a:spcPct val="150000"/>
              </a:lnSpc>
              <a:defRPr sz="2800"/>
            </a:lvl4pPr>
            <a:lvl5pPr>
              <a:lnSpc>
                <a:spcPct val="150000"/>
              </a:lnSpc>
              <a:defRPr sz="2800"/>
            </a:lvl5pPr>
          </a:lstStyle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/>
              <a:t>2016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Δρ Χαράλαμπος Μουζάκης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" name="15 - Ευθεία γραμμή σύνδεσης"/>
          <p:cNvCxnSpPr/>
          <p:nvPr userDrawn="1"/>
        </p:nvCxnSpPr>
        <p:spPr bwMode="auto">
          <a:xfrm>
            <a:off x="1522058" y="119439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 userDrawn="1"/>
        </p:nvCxnSpPr>
        <p:spPr bwMode="auto">
          <a:xfrm>
            <a:off x="467544" y="6453336"/>
            <a:ext cx="8476309" cy="19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Ορθογώνιο 10"/>
          <p:cNvSpPr/>
          <p:nvPr userDrawn="1"/>
        </p:nvSpPr>
        <p:spPr>
          <a:xfrm>
            <a:off x="467544" y="628501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Πεντάγωνο 11"/>
          <p:cNvSpPr/>
          <p:nvPr userDrawn="1"/>
        </p:nvSpPr>
        <p:spPr>
          <a:xfrm>
            <a:off x="467544" y="603852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Τίτλος 1"/>
          <p:cNvSpPr>
            <a:spLocks noGrp="1"/>
          </p:cNvSpPr>
          <p:nvPr>
            <p:ph type="title"/>
          </p:nvPr>
        </p:nvSpPr>
        <p:spPr>
          <a:xfrm>
            <a:off x="1143000" y="365127"/>
            <a:ext cx="7372350" cy="1075390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el-GR" dirty="0"/>
              <a:t>Στυλ κύριου τίτλου</a:t>
            </a:r>
          </a:p>
        </p:txBody>
      </p:sp>
    </p:spTree>
    <p:extLst>
      <p:ext uri="{BB962C8B-B14F-4D97-AF65-F5344CB8AC3E}">
        <p14:creationId xmlns:p14="http://schemas.microsoft.com/office/powerpoint/2010/main" val="3989857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FFFB4-400D-1240-AB24-6F86C96D4DFB}" type="datetimeFigureOut">
              <a:rPr lang="en-US" smtClean="0"/>
              <a:pPr/>
              <a:t>07-Nov-18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205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smtClean="0"/>
              <a:pPr/>
              <a:t>07-Nov-18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65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smtClean="0"/>
              <a:pPr/>
              <a:t>07-Nov-18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24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smtClean="0"/>
              <a:pPr/>
              <a:t>07-Nov-18</a:t>
            </a:fld>
            <a:endParaRPr lang="en-US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218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smtClean="0"/>
              <a:pPr/>
              <a:t>07-Nov-18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237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smtClean="0"/>
              <a:pPr/>
              <a:t>07-Nov-18</a:t>
            </a:fld>
            <a:endParaRPr lang="en-US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009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smtClean="0"/>
              <a:pPr/>
              <a:t>07-Nov-18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960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smtClean="0"/>
              <a:pPr/>
              <a:t>07-Nov-18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08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smtClean="0"/>
              <a:pPr/>
              <a:t>07-Nov-18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913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4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3608" y="1484784"/>
            <a:ext cx="7132262" cy="1872208"/>
          </a:xfrm>
        </p:spPr>
        <p:txBody>
          <a:bodyPr>
            <a:noAutofit/>
          </a:bodyPr>
          <a:lstStyle/>
          <a:p>
            <a:pPr algn="ctr"/>
            <a:r>
              <a:rPr lang="el-GR" sz="2800" dirty="0" smtClean="0"/>
              <a:t>Σχολική εξ αποστάσεως εκπαίδευση: Σχεδιασμός και ανάπτυξη εκπαιδευτικού υλικού με τη μέθοδο της εξ αποστάσεως εκπα</a:t>
            </a:r>
            <a:r>
              <a:rPr lang="el-GR" sz="2800" dirty="0"/>
              <a:t>ί</a:t>
            </a:r>
            <a:r>
              <a:rPr lang="el-GR" sz="2800" dirty="0" smtClean="0"/>
              <a:t>δευσης για τη διδασκαλία της επαναληπτικής εντολής ΓΙΑ (</a:t>
            </a:r>
            <a:r>
              <a:rPr lang="en-US" sz="2800" dirty="0" smtClean="0"/>
              <a:t>FOR)</a:t>
            </a:r>
            <a:r>
              <a:rPr lang="el-GR" sz="2800" dirty="0" smtClean="0"/>
              <a:t>.</a:t>
            </a:r>
            <a:endParaRPr lang="el-GR" sz="2800" b="1" dirty="0"/>
          </a:p>
        </p:txBody>
      </p:sp>
      <p:cxnSp>
        <p:nvCxnSpPr>
          <p:cNvPr id="16" name="15 - Ευθεία γραμμή σύνδεσης"/>
          <p:cNvCxnSpPr/>
          <p:nvPr/>
        </p:nvCxnSpPr>
        <p:spPr bwMode="auto">
          <a:xfrm>
            <a:off x="1043608" y="836712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81" name="11 - Ορθογώνιο"/>
          <p:cNvSpPr>
            <a:spLocks noChangeArrowheads="1"/>
          </p:cNvSpPr>
          <p:nvPr/>
        </p:nvSpPr>
        <p:spPr bwMode="auto">
          <a:xfrm>
            <a:off x="827584" y="251187"/>
            <a:ext cx="74039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sz="1400" dirty="0">
                <a:latin typeface="Book Antiqua" panose="02040602050305030304" pitchFamily="18" charset="0"/>
              </a:rPr>
              <a:t>Πρόγραμμα Μεταπτυχιακών Σπουδών: </a:t>
            </a:r>
            <a:endParaRPr lang="en-US" sz="1400" dirty="0">
              <a:latin typeface="Book Antiqua" panose="02040602050305030304" pitchFamily="18" charset="0"/>
            </a:endParaRPr>
          </a:p>
          <a:p>
            <a:pPr algn="ctr"/>
            <a:r>
              <a:rPr lang="el-GR" sz="1400" dirty="0">
                <a:latin typeface="Book Antiqua" panose="02040602050305030304" pitchFamily="18" charset="0"/>
              </a:rPr>
              <a:t>«Επιστήμες της Αγωγής - Εξ Αποστάσεως Εκπαίδευση  με </a:t>
            </a:r>
            <a:r>
              <a:rPr lang="el-GR" sz="1400" dirty="0" smtClean="0">
                <a:latin typeface="Book Antiqua" panose="02040602050305030304" pitchFamily="18" charset="0"/>
              </a:rPr>
              <a:t>τη </a:t>
            </a:r>
            <a:r>
              <a:rPr lang="el-GR" sz="1400" dirty="0">
                <a:latin typeface="Book Antiqua" panose="02040602050305030304" pitchFamily="18" charset="0"/>
              </a:rPr>
              <a:t>χρήση των ΤΠΕ (e-</a:t>
            </a:r>
            <a:r>
              <a:rPr lang="el-GR" sz="1400" dirty="0" err="1">
                <a:latin typeface="Book Antiqua" panose="02040602050305030304" pitchFamily="18" charset="0"/>
              </a:rPr>
              <a:t>Learnin</a:t>
            </a:r>
            <a:r>
              <a:rPr lang="el-GR" sz="1400" dirty="0">
                <a:latin typeface="Book Antiqua" panose="02040602050305030304" pitchFamily="18" charset="0"/>
              </a:rPr>
              <a:t>g)»</a:t>
            </a:r>
            <a:endParaRPr lang="el-GR" sz="1200" dirty="0">
              <a:latin typeface="Book Antiqua" panose="02040602050305030304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971600" y="5933891"/>
            <a:ext cx="72042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Ρέθυμνο,</a:t>
            </a:r>
            <a:r>
              <a:rPr kumimoji="0" lang="el-GR" sz="20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2018</a:t>
            </a:r>
            <a:endParaRPr kumimoji="0" lang="el-GR" sz="2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15 - Ευθεία γραμμή σύνδεσης"/>
          <p:cNvCxnSpPr/>
          <p:nvPr/>
        </p:nvCxnSpPr>
        <p:spPr bwMode="auto">
          <a:xfrm flipV="1">
            <a:off x="1043608" y="892869"/>
            <a:ext cx="7034182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/>
        </p:nvCxnSpPr>
        <p:spPr bwMode="auto">
          <a:xfrm>
            <a:off x="1108667" y="5589240"/>
            <a:ext cx="6991725" cy="129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9 - Ορθογώνιο"/>
          <p:cNvSpPr/>
          <p:nvPr/>
        </p:nvSpPr>
        <p:spPr>
          <a:xfrm>
            <a:off x="2555776" y="3759423"/>
            <a:ext cx="4248472" cy="46166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l-GR" dirty="0" smtClean="0">
                <a:solidFill>
                  <a:schemeClr val="bg1"/>
                </a:solidFill>
              </a:rPr>
              <a:t>Βασιλεία Λιοντάκη</a:t>
            </a:r>
            <a:endParaRPr lang="el-GR" dirty="0">
              <a:solidFill>
                <a:schemeClr val="bg1"/>
              </a:solidFill>
            </a:endParaRP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116063"/>
              </p:ext>
            </p:extLst>
          </p:nvPr>
        </p:nvGraphicFramePr>
        <p:xfrm>
          <a:off x="683568" y="5015409"/>
          <a:ext cx="792087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800" b="1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Ζαράνης Νικόλαος</a:t>
                      </a:r>
                      <a:endParaRPr lang="el-GR" sz="1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Κιουλάνης Σπύρος</a:t>
                      </a:r>
                      <a:endParaRPr lang="el-GR" sz="1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kern="1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Μουζάκης Χαράλαμπος</a:t>
                      </a:r>
                      <a:endParaRPr lang="el-GR" sz="1800" b="1" kern="1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3" name="9 - Ορθογώνιο"/>
          <p:cNvSpPr/>
          <p:nvPr/>
        </p:nvSpPr>
        <p:spPr>
          <a:xfrm>
            <a:off x="1187624" y="4544582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800" dirty="0"/>
              <a:t>Επιτροπή Κρίσης </a:t>
            </a:r>
            <a:r>
              <a:rPr lang="el-GR" sz="1800" dirty="0" smtClean="0"/>
              <a:t>ΔΕ</a:t>
            </a:r>
            <a:r>
              <a:rPr lang="en-US" sz="1800" dirty="0"/>
              <a:t>:</a:t>
            </a:r>
            <a:endParaRPr lang="el-G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48872" cy="765652"/>
          </a:xfrm>
        </p:spPr>
        <p:txBody>
          <a:bodyPr>
            <a:noAutofit/>
          </a:bodyPr>
          <a:lstStyle/>
          <a:p>
            <a:r>
              <a:rPr lang="el-GR" sz="3600" b="1" dirty="0">
                <a:solidFill>
                  <a:schemeClr val="bg1"/>
                </a:solidFill>
              </a:rPr>
              <a:t>Εκπαιδευτικό </a:t>
            </a:r>
            <a:r>
              <a:rPr lang="el-GR" sz="3600" b="1" dirty="0" smtClean="0">
                <a:solidFill>
                  <a:schemeClr val="bg1"/>
                </a:solidFill>
              </a:rPr>
              <a:t>υλικό </a:t>
            </a:r>
            <a:r>
              <a:rPr lang="el-GR" sz="2000" b="1" dirty="0" smtClean="0">
                <a:solidFill>
                  <a:schemeClr val="bg1"/>
                </a:solidFill>
              </a:rPr>
              <a:t>(</a:t>
            </a:r>
            <a:r>
              <a:rPr lang="el-GR" sz="2000" b="1" dirty="0" smtClean="0">
                <a:solidFill>
                  <a:schemeClr val="bg1"/>
                </a:solidFill>
              </a:rPr>
              <a:t>2/5)</a:t>
            </a:r>
            <a:endParaRPr lang="el-GR" sz="3600" b="1" dirty="0">
              <a:solidFill>
                <a:schemeClr val="bg1"/>
              </a:solidFill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179512" y="1124744"/>
            <a:ext cx="8136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u="sng" dirty="0" smtClean="0"/>
              <a:t>Αρχές σχεδίασης</a:t>
            </a:r>
            <a:r>
              <a:rPr lang="el-GR" u="sng" dirty="0" smtClean="0"/>
              <a:t>:</a:t>
            </a:r>
            <a:endParaRPr lang="el-GR" u="sng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36107"/>
            <a:ext cx="8312328" cy="3825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Ευθεία γραμμή σύνδεσης 5"/>
          <p:cNvCxnSpPr/>
          <p:nvPr/>
        </p:nvCxnSpPr>
        <p:spPr>
          <a:xfrm>
            <a:off x="611560" y="3789040"/>
            <a:ext cx="504056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Ευθεία γραμμή σύνδεσης 7"/>
          <p:cNvCxnSpPr/>
          <p:nvPr/>
        </p:nvCxnSpPr>
        <p:spPr>
          <a:xfrm>
            <a:off x="611560" y="3941440"/>
            <a:ext cx="504056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Ευθεία γραμμή σύνδεσης 8"/>
          <p:cNvCxnSpPr/>
          <p:nvPr/>
        </p:nvCxnSpPr>
        <p:spPr>
          <a:xfrm>
            <a:off x="611560" y="4293096"/>
            <a:ext cx="936104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Ευθεία γραμμή σύνδεσης 10"/>
          <p:cNvCxnSpPr/>
          <p:nvPr/>
        </p:nvCxnSpPr>
        <p:spPr>
          <a:xfrm>
            <a:off x="611560" y="4437112"/>
            <a:ext cx="936104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Ευθεία γραμμή σύνδεσης 11"/>
          <p:cNvCxnSpPr/>
          <p:nvPr/>
        </p:nvCxnSpPr>
        <p:spPr>
          <a:xfrm>
            <a:off x="611560" y="4797152"/>
            <a:ext cx="936104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Ευθεία γραμμή σύνδεσης 12"/>
          <p:cNvCxnSpPr/>
          <p:nvPr/>
        </p:nvCxnSpPr>
        <p:spPr>
          <a:xfrm>
            <a:off x="2555776" y="2492896"/>
            <a:ext cx="3384376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9373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48872" cy="765652"/>
          </a:xfrm>
        </p:spPr>
        <p:txBody>
          <a:bodyPr>
            <a:noAutofit/>
          </a:bodyPr>
          <a:lstStyle/>
          <a:p>
            <a:r>
              <a:rPr lang="el-GR" sz="3600" b="1" dirty="0">
                <a:solidFill>
                  <a:schemeClr val="bg1"/>
                </a:solidFill>
              </a:rPr>
              <a:t>Εκπαιδευτικό </a:t>
            </a:r>
            <a:r>
              <a:rPr lang="el-GR" sz="3600" b="1" dirty="0" smtClean="0">
                <a:solidFill>
                  <a:schemeClr val="bg1"/>
                </a:solidFill>
              </a:rPr>
              <a:t>υλικό </a:t>
            </a:r>
            <a:r>
              <a:rPr lang="el-GR" sz="2000" b="1" dirty="0" smtClean="0">
                <a:solidFill>
                  <a:schemeClr val="bg1"/>
                </a:solidFill>
              </a:rPr>
              <a:t>(</a:t>
            </a:r>
            <a:r>
              <a:rPr lang="el-GR" sz="2000" b="1" dirty="0" smtClean="0">
                <a:solidFill>
                  <a:schemeClr val="bg1"/>
                </a:solidFill>
              </a:rPr>
              <a:t>3/5)</a:t>
            </a:r>
            <a:endParaRPr lang="el-GR" sz="3600" b="1" dirty="0">
              <a:solidFill>
                <a:schemeClr val="bg1"/>
              </a:solidFill>
            </a:endParaRPr>
          </a:p>
        </p:txBody>
      </p:sp>
      <p:sp>
        <p:nvSpPr>
          <p:cNvPr id="7" name="9 - Ορθογώνιο"/>
          <p:cNvSpPr/>
          <p:nvPr/>
        </p:nvSpPr>
        <p:spPr>
          <a:xfrm>
            <a:off x="467544" y="1268760"/>
            <a:ext cx="8136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u="sng" dirty="0" smtClean="0"/>
              <a:t>Αρχές </a:t>
            </a:r>
            <a:r>
              <a:rPr lang="el-GR" sz="2800" u="sng" dirty="0" smtClean="0"/>
              <a:t>σχεδίασης:</a:t>
            </a:r>
            <a:endParaRPr lang="el-GR" sz="28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118" y="1811197"/>
            <a:ext cx="8197763" cy="460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Ευθεία γραμμή σύνδεσης 5"/>
          <p:cNvCxnSpPr/>
          <p:nvPr/>
        </p:nvCxnSpPr>
        <p:spPr>
          <a:xfrm>
            <a:off x="1403648" y="2348880"/>
            <a:ext cx="3960440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Ευθεία γραμμή σύνδεσης 7"/>
          <p:cNvCxnSpPr/>
          <p:nvPr/>
        </p:nvCxnSpPr>
        <p:spPr>
          <a:xfrm>
            <a:off x="1259632" y="5517232"/>
            <a:ext cx="6552728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44824"/>
            <a:ext cx="8115622" cy="456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Ευθεία γραμμή σύνδεσης 10"/>
          <p:cNvCxnSpPr/>
          <p:nvPr/>
        </p:nvCxnSpPr>
        <p:spPr>
          <a:xfrm>
            <a:off x="2915816" y="5517232"/>
            <a:ext cx="3168352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334" y="1848548"/>
            <a:ext cx="8131330" cy="4571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Έλλειψη 9"/>
          <p:cNvSpPr/>
          <p:nvPr/>
        </p:nvSpPr>
        <p:spPr>
          <a:xfrm>
            <a:off x="3851920" y="4941168"/>
            <a:ext cx="1656184" cy="86409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348880"/>
            <a:ext cx="8134408" cy="3673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Έλλειψη 11"/>
          <p:cNvSpPr/>
          <p:nvPr/>
        </p:nvSpPr>
        <p:spPr>
          <a:xfrm>
            <a:off x="2627784" y="2852936"/>
            <a:ext cx="1872208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Έλλειψη 16"/>
          <p:cNvSpPr/>
          <p:nvPr/>
        </p:nvSpPr>
        <p:spPr>
          <a:xfrm>
            <a:off x="512837" y="5733256"/>
            <a:ext cx="1322859" cy="3240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5328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2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48872" cy="765652"/>
          </a:xfrm>
        </p:spPr>
        <p:txBody>
          <a:bodyPr>
            <a:noAutofit/>
          </a:bodyPr>
          <a:lstStyle/>
          <a:p>
            <a:r>
              <a:rPr lang="el-GR" sz="3600" b="1" dirty="0">
                <a:solidFill>
                  <a:schemeClr val="bg1"/>
                </a:solidFill>
              </a:rPr>
              <a:t>Εκπαιδευτικό </a:t>
            </a:r>
            <a:r>
              <a:rPr lang="el-GR" sz="3600" b="1" dirty="0" smtClean="0">
                <a:solidFill>
                  <a:schemeClr val="bg1"/>
                </a:solidFill>
              </a:rPr>
              <a:t>υλικό </a:t>
            </a:r>
            <a:r>
              <a:rPr lang="el-GR" sz="2000" b="1" dirty="0" smtClean="0">
                <a:solidFill>
                  <a:schemeClr val="bg1"/>
                </a:solidFill>
              </a:rPr>
              <a:t>(</a:t>
            </a:r>
            <a:r>
              <a:rPr lang="el-GR" sz="2000" b="1" dirty="0" smtClean="0">
                <a:solidFill>
                  <a:schemeClr val="bg1"/>
                </a:solidFill>
              </a:rPr>
              <a:t>4/5)</a:t>
            </a:r>
            <a:endParaRPr lang="el-GR" sz="3600" b="1" dirty="0">
              <a:solidFill>
                <a:schemeClr val="bg1"/>
              </a:solidFill>
            </a:endParaRPr>
          </a:p>
        </p:txBody>
      </p:sp>
      <p:sp>
        <p:nvSpPr>
          <p:cNvPr id="6" name="9 - Ορθογώνιο"/>
          <p:cNvSpPr/>
          <p:nvPr/>
        </p:nvSpPr>
        <p:spPr>
          <a:xfrm>
            <a:off x="179512" y="1196752"/>
            <a:ext cx="8136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u="sng" dirty="0" smtClean="0"/>
              <a:t>Αρχές </a:t>
            </a:r>
            <a:r>
              <a:rPr lang="el-GR" sz="2800" u="sng" dirty="0" smtClean="0"/>
              <a:t>σχεδίασης:</a:t>
            </a:r>
            <a:r>
              <a:rPr lang="el-GR" sz="2800" dirty="0" smtClean="0"/>
              <a:t> </a:t>
            </a:r>
            <a:endParaRPr lang="el-GR" sz="28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00808"/>
            <a:ext cx="8498730" cy="4778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Ευθεία γραμμή σύνδεσης 8"/>
          <p:cNvCxnSpPr/>
          <p:nvPr/>
        </p:nvCxnSpPr>
        <p:spPr>
          <a:xfrm>
            <a:off x="2411760" y="3645024"/>
            <a:ext cx="1080120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Έλλειψη 10"/>
          <p:cNvSpPr/>
          <p:nvPr/>
        </p:nvSpPr>
        <p:spPr>
          <a:xfrm>
            <a:off x="323528" y="5517232"/>
            <a:ext cx="660500" cy="5760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9893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48872" cy="765652"/>
          </a:xfrm>
        </p:spPr>
        <p:txBody>
          <a:bodyPr>
            <a:noAutofit/>
          </a:bodyPr>
          <a:lstStyle/>
          <a:p>
            <a:r>
              <a:rPr lang="el-GR" sz="3600" b="1" dirty="0">
                <a:solidFill>
                  <a:schemeClr val="bg1"/>
                </a:solidFill>
              </a:rPr>
              <a:t>Εκπαιδευτικό </a:t>
            </a:r>
            <a:r>
              <a:rPr lang="el-GR" sz="3600" b="1" dirty="0" smtClean="0">
                <a:solidFill>
                  <a:schemeClr val="bg1"/>
                </a:solidFill>
              </a:rPr>
              <a:t>υλικό </a:t>
            </a:r>
            <a:r>
              <a:rPr lang="el-GR" sz="2000" b="1" dirty="0" smtClean="0">
                <a:solidFill>
                  <a:schemeClr val="bg1"/>
                </a:solidFill>
              </a:rPr>
              <a:t>(</a:t>
            </a:r>
            <a:r>
              <a:rPr lang="el-GR" sz="2000" b="1" dirty="0" smtClean="0">
                <a:solidFill>
                  <a:schemeClr val="bg1"/>
                </a:solidFill>
              </a:rPr>
              <a:t>5/5)</a:t>
            </a:r>
            <a:endParaRPr lang="el-GR" sz="3600" b="1" dirty="0">
              <a:solidFill>
                <a:schemeClr val="bg1"/>
              </a:solidFill>
            </a:endParaRPr>
          </a:p>
        </p:txBody>
      </p:sp>
      <p:sp>
        <p:nvSpPr>
          <p:cNvPr id="6" name="9 - Ορθογώνιο"/>
          <p:cNvSpPr/>
          <p:nvPr/>
        </p:nvSpPr>
        <p:spPr>
          <a:xfrm>
            <a:off x="467544" y="1268760"/>
            <a:ext cx="8136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u="sng" dirty="0" smtClean="0"/>
              <a:t>Αρχές σχεδίασης</a:t>
            </a:r>
            <a:r>
              <a:rPr lang="el-GR" sz="2800" u="sng" dirty="0" smtClean="0"/>
              <a:t>:</a:t>
            </a:r>
            <a:endParaRPr lang="el-GR" sz="2800" u="sng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584" y="2074462"/>
            <a:ext cx="8122863" cy="3916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Έλλειψη 6"/>
          <p:cNvSpPr/>
          <p:nvPr/>
        </p:nvSpPr>
        <p:spPr>
          <a:xfrm>
            <a:off x="5148064" y="3744592"/>
            <a:ext cx="1152128" cy="11245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Έλλειψη 7"/>
          <p:cNvSpPr/>
          <p:nvPr/>
        </p:nvSpPr>
        <p:spPr>
          <a:xfrm>
            <a:off x="7380312" y="3744592"/>
            <a:ext cx="1152128" cy="11245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Έλλειψη 8"/>
          <p:cNvSpPr/>
          <p:nvPr/>
        </p:nvSpPr>
        <p:spPr>
          <a:xfrm>
            <a:off x="2843808" y="3743776"/>
            <a:ext cx="1152128" cy="11245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539552" y="4752704"/>
            <a:ext cx="1152128" cy="11245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5155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76864" cy="576064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bg1"/>
                </a:solidFill>
              </a:rPr>
              <a:t>Μεθοδολογία έρευνας </a:t>
            </a:r>
            <a:r>
              <a:rPr lang="el-GR" sz="2000" b="1" dirty="0" smtClean="0">
                <a:solidFill>
                  <a:schemeClr val="bg1"/>
                </a:solidFill>
              </a:rPr>
              <a:t>(1/3)</a:t>
            </a:r>
            <a:endParaRPr lang="el-GR" sz="4000" b="1" dirty="0">
              <a:solidFill>
                <a:schemeClr val="bg1"/>
              </a:solidFill>
            </a:endParaRPr>
          </a:p>
        </p:txBody>
      </p:sp>
      <p:sp>
        <p:nvSpPr>
          <p:cNvPr id="6" name="9 - Ορθογώνιο"/>
          <p:cNvSpPr/>
          <p:nvPr/>
        </p:nvSpPr>
        <p:spPr>
          <a:xfrm>
            <a:off x="251520" y="1412776"/>
            <a:ext cx="86409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 smtClean="0"/>
              <a:t>Δείγμα:</a:t>
            </a:r>
          </a:p>
          <a:p>
            <a:endParaRPr lang="el-GR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53 μαθητές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l-GR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Β΄ τάξης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l-GR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του 10</a:t>
            </a:r>
            <a:r>
              <a:rPr lang="el-GR" sz="2800" baseline="30000" dirty="0" smtClean="0"/>
              <a:t>ου</a:t>
            </a:r>
            <a:r>
              <a:rPr lang="el-GR" sz="2800" dirty="0" smtClean="0"/>
              <a:t> Γενικού Λυκείου Ηρακλείου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l-GR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τυχαίος ορισμός τμημάτων ως ομάδες ελέγχου και πειράματος</a:t>
            </a:r>
          </a:p>
        </p:txBody>
      </p:sp>
    </p:spTree>
    <p:extLst>
      <p:ext uri="{BB962C8B-B14F-4D97-AF65-F5344CB8AC3E}">
        <p14:creationId xmlns:p14="http://schemas.microsoft.com/office/powerpoint/2010/main" val="244348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76864" cy="576064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bg1"/>
                </a:solidFill>
              </a:rPr>
              <a:t>Μεθοδολογία έρευνας </a:t>
            </a:r>
            <a:r>
              <a:rPr lang="el-GR" sz="2000" b="1" dirty="0" smtClean="0">
                <a:solidFill>
                  <a:schemeClr val="bg1"/>
                </a:solidFill>
              </a:rPr>
              <a:t>(2/3)</a:t>
            </a:r>
            <a:endParaRPr lang="el-GR" sz="4000" b="1" dirty="0">
              <a:solidFill>
                <a:schemeClr val="bg1"/>
              </a:solidFill>
            </a:endParaRPr>
          </a:p>
        </p:txBody>
      </p:sp>
      <p:sp>
        <p:nvSpPr>
          <p:cNvPr id="6" name="9 - Ορθογώνιο"/>
          <p:cNvSpPr/>
          <p:nvPr/>
        </p:nvSpPr>
        <p:spPr>
          <a:xfrm>
            <a:off x="251520" y="1412776"/>
            <a:ext cx="86409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u="sng" dirty="0" smtClean="0"/>
              <a:t>Κριτήρια αξιολόγησης αρχής και τέλους: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Ελέγχουν </a:t>
            </a:r>
            <a:r>
              <a:rPr lang="el-GR" sz="2800" dirty="0" smtClean="0"/>
              <a:t>τους </a:t>
            </a:r>
            <a:r>
              <a:rPr lang="el-GR" sz="2800" dirty="0"/>
              <a:t>διδακτικούς στόχους της </a:t>
            </a:r>
            <a:r>
              <a:rPr lang="el-GR" sz="2800" dirty="0" smtClean="0"/>
              <a:t>ενότητας.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Διαμορφώθηκαν από την εκπαιδευτικό-ερευνήτρια.</a:t>
            </a:r>
          </a:p>
          <a:p>
            <a:endParaRPr lang="en-US" sz="2800" dirty="0" smtClean="0"/>
          </a:p>
          <a:p>
            <a:endParaRPr lang="el-GR" sz="2800" dirty="0"/>
          </a:p>
          <a:p>
            <a:r>
              <a:rPr lang="el-GR" sz="2800" u="sng" dirty="0" smtClean="0"/>
              <a:t>Ερωτηματολόγια αρχής και τέλους: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Καταγράφουν τις στάσεις και τις απόψεις σχετικά με την εξ αποστάσεως </a:t>
            </a:r>
            <a:r>
              <a:rPr lang="el-GR" sz="2800" dirty="0" err="1" smtClean="0"/>
              <a:t>εκπ</a:t>
            </a:r>
            <a:r>
              <a:rPr lang="el-GR" sz="2800" dirty="0" smtClean="0"/>
              <a:t>/ση.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Αξιοποιήθηκε το δομημένο ερωτηματολόγιο  που χρησιμοποίησαν σε έρευνά τους (2014) οι </a:t>
            </a:r>
            <a:r>
              <a:rPr lang="el-GR" sz="2800" dirty="0" err="1" smtClean="0"/>
              <a:t>Ματζάκος</a:t>
            </a:r>
            <a:r>
              <a:rPr lang="el-GR" sz="2800" dirty="0" smtClean="0"/>
              <a:t> και </a:t>
            </a:r>
            <a:r>
              <a:rPr lang="el-GR" sz="2800" dirty="0" err="1" smtClean="0"/>
              <a:t>Καλογιαννάκης</a:t>
            </a:r>
            <a:r>
              <a:rPr lang="el-GR" sz="2800" dirty="0"/>
              <a:t>.</a:t>
            </a:r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168170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76864" cy="576064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bg1"/>
                </a:solidFill>
              </a:rPr>
              <a:t>Μεθοδολογία έρευνας </a:t>
            </a:r>
            <a:r>
              <a:rPr lang="el-GR" sz="2000" b="1" dirty="0" smtClean="0">
                <a:solidFill>
                  <a:schemeClr val="bg1"/>
                </a:solidFill>
              </a:rPr>
              <a:t>(3/3)</a:t>
            </a:r>
            <a:endParaRPr lang="el-GR" sz="4000" b="1" dirty="0">
              <a:solidFill>
                <a:schemeClr val="bg1"/>
              </a:solidFill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251520" y="1609636"/>
            <a:ext cx="8640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 smtClean="0"/>
              <a:t>Φάσεις έρευνας:</a:t>
            </a:r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93841"/>
              </p:ext>
            </p:extLst>
          </p:nvPr>
        </p:nvGraphicFramePr>
        <p:xfrm>
          <a:off x="251520" y="2564904"/>
          <a:ext cx="8352928" cy="3291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26590"/>
                <a:gridCol w="2213169"/>
                <a:gridCol w="2213169"/>
              </a:tblGrid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Ομάδα Πειράματος</a:t>
                      </a:r>
                    </a:p>
                    <a:p>
                      <a:pPr algn="ctr"/>
                      <a:r>
                        <a:rPr lang="el-GR" sz="2000" dirty="0" smtClean="0"/>
                        <a:t>(33 μαθητές)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000" dirty="0" smtClean="0"/>
                        <a:t>Ομάδα Ελέγχου</a:t>
                      </a:r>
                    </a:p>
                    <a:p>
                      <a:pPr algn="ctr"/>
                      <a:r>
                        <a:rPr lang="el-GR" sz="2000" dirty="0" smtClean="0"/>
                        <a:t>(20 μαθητές)</a:t>
                      </a:r>
                      <a:endParaRPr lang="el-GR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Ερωτηματολόγιο-αρχής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>
                          <a:sym typeface="Wingdings"/>
                        </a:rPr>
                        <a:t></a:t>
                      </a:r>
                      <a:endParaRPr lang="el-G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Κριτήριο</a:t>
                      </a:r>
                      <a:r>
                        <a:rPr lang="el-GR" sz="2400" baseline="0" dirty="0" smtClean="0"/>
                        <a:t> αξιολόγησης-αρχής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sym typeface="Wingdings"/>
                        </a:rPr>
                        <a:t>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sym typeface="Wingdings"/>
                        </a:rPr>
                        <a:t>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 smtClean="0"/>
                        <a:t>Διδακτική παρέμβαση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/>
                        <a:t>ΕξΑΕ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/>
                        <a:t>Παραδοσιακά</a:t>
                      </a:r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Ερωτηματολόγιο-τέλους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sym typeface="Wingdings"/>
                        </a:rPr>
                        <a:t>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/>
                        <a:t>Κριτήριο</a:t>
                      </a:r>
                      <a:r>
                        <a:rPr lang="el-GR" sz="2400" baseline="0" dirty="0" smtClean="0"/>
                        <a:t> αξιολόγησης-τέλους</a:t>
                      </a:r>
                      <a:endParaRPr lang="el-G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dirty="0" smtClean="0">
                          <a:sym typeface="Wingdings"/>
                        </a:rPr>
                        <a:t>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 smtClean="0">
                          <a:sym typeface="Wingdings"/>
                        </a:rPr>
                        <a:t></a:t>
                      </a:r>
                      <a:endParaRPr lang="el-GR" sz="24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072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3600" b="1" dirty="0">
                <a:solidFill>
                  <a:schemeClr val="bg1"/>
                </a:solidFill>
              </a:rPr>
              <a:t>Ευρήματα </a:t>
            </a:r>
            <a:r>
              <a:rPr lang="el-GR" sz="3600" b="1" dirty="0" smtClean="0">
                <a:solidFill>
                  <a:schemeClr val="bg1"/>
                </a:solidFill>
              </a:rPr>
              <a:t>ποσοτικής ανάλυσης </a:t>
            </a:r>
            <a:r>
              <a:rPr lang="el-GR" sz="2000" b="1" dirty="0" smtClean="0">
                <a:solidFill>
                  <a:schemeClr val="bg1"/>
                </a:solidFill>
              </a:rPr>
              <a:t>(1/</a:t>
            </a:r>
            <a:r>
              <a:rPr lang="en-US" sz="2000" b="1" dirty="0" smtClean="0">
                <a:solidFill>
                  <a:schemeClr val="bg1"/>
                </a:solidFill>
              </a:rPr>
              <a:t>3</a:t>
            </a:r>
            <a:r>
              <a:rPr lang="el-GR" sz="2000" b="1" dirty="0" smtClean="0">
                <a:solidFill>
                  <a:schemeClr val="bg1"/>
                </a:solidFill>
              </a:rPr>
              <a:t>)</a:t>
            </a:r>
            <a:endParaRPr lang="el-GR" sz="3600" b="1" dirty="0">
              <a:solidFill>
                <a:schemeClr val="bg1"/>
              </a:solidFill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107504" y="1268760"/>
            <a:ext cx="871296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l-GR" sz="3200" u="sng" dirty="0" smtClean="0"/>
              <a:t>Στάσεις και </a:t>
            </a:r>
            <a:r>
              <a:rPr lang="el-GR" sz="3200" u="sng" dirty="0" smtClean="0"/>
              <a:t>απόψεις (αρχικές)</a:t>
            </a:r>
            <a:endParaRPr lang="el-GR" sz="3200" u="sng" dirty="0" smtClean="0"/>
          </a:p>
          <a:p>
            <a:endParaRPr lang="el-GR" sz="3200" u="sng" dirty="0" smtClean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Εκφράζονται θετικά (3.0-3.6 στα 5) </a:t>
            </a:r>
            <a:endParaRPr lang="el-GR" sz="2800" dirty="0" smtClean="0"/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l-GR" sz="2800" dirty="0" smtClean="0"/>
              <a:t>μου αρέσει</a:t>
            </a:r>
            <a:r>
              <a:rPr lang="el-GR" sz="2800" dirty="0" smtClean="0"/>
              <a:t>/</a:t>
            </a:r>
            <a:r>
              <a:rPr lang="el-GR" sz="2800" dirty="0" smtClean="0"/>
              <a:t>προτιμώ/αισθάνομαι </a:t>
            </a:r>
            <a:r>
              <a:rPr lang="el-GR" sz="2800" dirty="0" smtClean="0"/>
              <a:t>άνετα, </a:t>
            </a:r>
            <a:endParaRPr lang="el-GR" sz="2800" dirty="0" smtClean="0"/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l-GR" sz="2800" dirty="0" smtClean="0"/>
              <a:t>δεν φοβάμαι/βρίσκω ενδιαφέρουσα</a:t>
            </a:r>
            <a:endParaRPr lang="el-GR" sz="2800" dirty="0" smtClean="0"/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l-GR" sz="2800" dirty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Δηλώνουν την πεποίθησή τους (3.2-4.2 στα 5) ότι θα επωφεληθούν </a:t>
            </a:r>
            <a:endParaRPr lang="el-GR" sz="2800" dirty="0" smtClean="0"/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l-GR" sz="2800" dirty="0" smtClean="0"/>
              <a:t>θα </a:t>
            </a:r>
            <a:r>
              <a:rPr lang="el-GR" sz="2800" dirty="0" smtClean="0"/>
              <a:t>κατανοήσω την ενότητα, </a:t>
            </a:r>
            <a:endParaRPr lang="el-GR" sz="2800" dirty="0" smtClean="0"/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l-GR" sz="2800" dirty="0" smtClean="0"/>
              <a:t>θα </a:t>
            </a:r>
            <a:r>
              <a:rPr lang="el-GR" sz="2800" dirty="0" smtClean="0"/>
              <a:t>ενισχύσει την επίδοσή μου, </a:t>
            </a:r>
            <a:endParaRPr lang="el-GR" sz="2800" dirty="0" smtClean="0"/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l-GR" sz="2800" dirty="0" smtClean="0"/>
              <a:t>θα </a:t>
            </a:r>
            <a:r>
              <a:rPr lang="el-GR" sz="2800" dirty="0" smtClean="0"/>
              <a:t>με βοηθήσει στις μελλοντικές σπουδές </a:t>
            </a:r>
            <a:r>
              <a:rPr lang="el-GR" sz="2800" dirty="0" smtClean="0"/>
              <a:t>μου</a:t>
            </a:r>
            <a:endParaRPr lang="el-GR" sz="2800" dirty="0" smtClean="0"/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83509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3600" b="1" dirty="0">
                <a:solidFill>
                  <a:schemeClr val="bg1"/>
                </a:solidFill>
              </a:rPr>
              <a:t>Ευρήματα </a:t>
            </a:r>
            <a:r>
              <a:rPr lang="el-GR" sz="3600" b="1" dirty="0" smtClean="0">
                <a:solidFill>
                  <a:schemeClr val="bg1"/>
                </a:solidFill>
              </a:rPr>
              <a:t>ποσοτικής ανάλυσης </a:t>
            </a:r>
            <a:r>
              <a:rPr lang="el-GR" sz="2000" b="1" dirty="0" smtClean="0">
                <a:solidFill>
                  <a:schemeClr val="bg1"/>
                </a:solidFill>
              </a:rPr>
              <a:t>(2/</a:t>
            </a:r>
            <a:r>
              <a:rPr lang="en-US" sz="2000" b="1" dirty="0" smtClean="0">
                <a:solidFill>
                  <a:schemeClr val="bg1"/>
                </a:solidFill>
              </a:rPr>
              <a:t>3</a:t>
            </a:r>
            <a:r>
              <a:rPr lang="el-GR" sz="2000" b="1" dirty="0" smtClean="0">
                <a:solidFill>
                  <a:schemeClr val="bg1"/>
                </a:solidFill>
              </a:rPr>
              <a:t>)</a:t>
            </a:r>
            <a:endParaRPr lang="el-GR" sz="3600" b="1" dirty="0">
              <a:solidFill>
                <a:schemeClr val="bg1"/>
              </a:solidFill>
            </a:endParaRPr>
          </a:p>
        </p:txBody>
      </p:sp>
      <p:sp>
        <p:nvSpPr>
          <p:cNvPr id="7" name="9 - Ορθογώνιο"/>
          <p:cNvSpPr/>
          <p:nvPr/>
        </p:nvSpPr>
        <p:spPr>
          <a:xfrm>
            <a:off x="107504" y="1925538"/>
            <a:ext cx="8712968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dirty="0"/>
              <a:t>2</a:t>
            </a:r>
            <a:r>
              <a:rPr lang="el-GR" sz="3200" dirty="0" smtClean="0"/>
              <a:t>. </a:t>
            </a:r>
            <a:r>
              <a:rPr lang="el-GR" sz="3200" u="sng" dirty="0" smtClean="0"/>
              <a:t>Στάσεις και απόψεις </a:t>
            </a:r>
            <a:r>
              <a:rPr lang="el-GR" sz="3200" u="sng" dirty="0" smtClean="0"/>
              <a:t>(τελικές)</a:t>
            </a:r>
            <a:endParaRPr lang="el-GR" sz="3200" u="sng" dirty="0" smtClean="0"/>
          </a:p>
          <a:p>
            <a:endParaRPr lang="el-GR" sz="3200" u="sng" dirty="0" smtClean="0"/>
          </a:p>
          <a:p>
            <a:pPr lvl="1"/>
            <a:r>
              <a:rPr lang="el-GR" sz="2800" dirty="0" smtClean="0"/>
              <a:t>Παρατηρείται ελαφριά πτώση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στις στάσεις κατά </a:t>
            </a:r>
            <a:r>
              <a:rPr lang="el-GR" sz="2800" dirty="0" smtClean="0">
                <a:sym typeface="Symbol"/>
              </a:rPr>
              <a:t>0.05 </a:t>
            </a:r>
            <a:r>
              <a:rPr lang="el-GR" sz="2800" dirty="0" smtClean="0"/>
              <a:t>(3.31 </a:t>
            </a:r>
            <a:r>
              <a:rPr lang="el-GR" sz="2800" dirty="0" smtClean="0">
                <a:sym typeface="Symbol"/>
              </a:rPr>
              <a:t> 3.26)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l-GR" sz="2800" dirty="0">
              <a:sym typeface="Symbol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l-GR" sz="2800" dirty="0" smtClean="0">
                <a:sym typeface="Symbol"/>
              </a:rPr>
              <a:t>στις απόψεις κατά 0.25 (3.64  3.39)</a:t>
            </a:r>
            <a:endParaRPr lang="el-GR" sz="2800" dirty="0" smtClean="0"/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80713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3600" b="1" dirty="0">
                <a:solidFill>
                  <a:schemeClr val="bg1"/>
                </a:solidFill>
              </a:rPr>
              <a:t>Ευρήματα </a:t>
            </a:r>
            <a:r>
              <a:rPr lang="el-GR" sz="3600" b="1" dirty="0" smtClean="0">
                <a:solidFill>
                  <a:schemeClr val="bg1"/>
                </a:solidFill>
              </a:rPr>
              <a:t>ποσοτικής ανάλυσης </a:t>
            </a:r>
            <a:r>
              <a:rPr lang="el-GR" sz="2000" b="1" dirty="0" smtClean="0">
                <a:solidFill>
                  <a:schemeClr val="bg1"/>
                </a:solidFill>
              </a:rPr>
              <a:t>(</a:t>
            </a:r>
            <a:r>
              <a:rPr lang="en-US" sz="2000" b="1" dirty="0">
                <a:solidFill>
                  <a:schemeClr val="bg1"/>
                </a:solidFill>
              </a:rPr>
              <a:t>3</a:t>
            </a:r>
            <a:r>
              <a:rPr lang="el-GR" sz="2000" b="1" dirty="0" smtClean="0">
                <a:solidFill>
                  <a:schemeClr val="bg1"/>
                </a:solidFill>
              </a:rPr>
              <a:t>/</a:t>
            </a:r>
            <a:r>
              <a:rPr lang="en-US" sz="2000" b="1" dirty="0" smtClean="0">
                <a:solidFill>
                  <a:schemeClr val="bg1"/>
                </a:solidFill>
              </a:rPr>
              <a:t>3</a:t>
            </a:r>
            <a:r>
              <a:rPr lang="el-GR" sz="2000" b="1" dirty="0" smtClean="0">
                <a:solidFill>
                  <a:schemeClr val="bg1"/>
                </a:solidFill>
              </a:rPr>
              <a:t>)</a:t>
            </a:r>
            <a:endParaRPr lang="el-GR" sz="3600" b="1" dirty="0">
              <a:solidFill>
                <a:schemeClr val="bg1"/>
              </a:solidFill>
            </a:endParaRPr>
          </a:p>
        </p:txBody>
      </p:sp>
      <p:sp>
        <p:nvSpPr>
          <p:cNvPr id="7" name="9 - Ορθογώνιο"/>
          <p:cNvSpPr/>
          <p:nvPr/>
        </p:nvSpPr>
        <p:spPr>
          <a:xfrm>
            <a:off x="107504" y="1268760"/>
            <a:ext cx="8712968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dirty="0" smtClean="0"/>
              <a:t>3. </a:t>
            </a:r>
            <a:r>
              <a:rPr lang="el-GR" sz="3200" u="sng" dirty="0" smtClean="0"/>
              <a:t>Επίτευξη γνωστικών στόχων</a:t>
            </a:r>
          </a:p>
          <a:p>
            <a:endParaRPr lang="el-GR" sz="3200" u="sng" dirty="0" smtClean="0"/>
          </a:p>
          <a:p>
            <a:endParaRPr lang="el-GR" sz="3200" u="sng" dirty="0" smtClean="0"/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l-GR" sz="2800" dirty="0"/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l-GR" sz="2800" dirty="0"/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798168"/>
              </p:ext>
            </p:extLst>
          </p:nvPr>
        </p:nvGraphicFramePr>
        <p:xfrm>
          <a:off x="683568" y="2417440"/>
          <a:ext cx="7560839" cy="2834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356305"/>
                <a:gridCol w="2204534"/>
              </a:tblGrid>
              <a:tr h="817240">
                <a:tc>
                  <a:txBody>
                    <a:bodyPr/>
                    <a:lstStyle/>
                    <a:p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dirty="0" smtClean="0"/>
                        <a:t>Βελτίωση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dirty="0" smtClean="0"/>
                        <a:t>επίδοσης</a:t>
                      </a:r>
                      <a:endParaRPr lang="el-GR" sz="2800" dirty="0" smtClean="0"/>
                    </a:p>
                  </a:txBody>
                  <a:tcPr/>
                </a:tc>
              </a:tr>
              <a:tr h="817240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Πειραματική ομάδα </a:t>
                      </a:r>
                    </a:p>
                    <a:p>
                      <a:r>
                        <a:rPr lang="el-GR" sz="2800" dirty="0" smtClean="0"/>
                        <a:t>(εξΑΕ)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 smtClean="0"/>
                        <a:t>8/100</a:t>
                      </a:r>
                      <a:endParaRPr lang="el-GR" sz="2800" dirty="0"/>
                    </a:p>
                  </a:txBody>
                  <a:tcPr/>
                </a:tc>
              </a:tr>
              <a:tr h="817240">
                <a:tc>
                  <a:txBody>
                    <a:bodyPr/>
                    <a:lstStyle/>
                    <a:p>
                      <a:r>
                        <a:rPr lang="el-GR" sz="2800" dirty="0" smtClean="0"/>
                        <a:t>Ομάδα ελέγχου </a:t>
                      </a:r>
                    </a:p>
                    <a:p>
                      <a:r>
                        <a:rPr lang="el-GR" sz="2800" dirty="0" smtClean="0"/>
                        <a:t>(παραδοσιακή μέθοδος)</a:t>
                      </a:r>
                      <a:endParaRPr lang="el-G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800" dirty="0" smtClean="0"/>
                        <a:t>31/100</a:t>
                      </a:r>
                      <a:endParaRPr lang="el-GR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76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199240" cy="765652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bg1"/>
                </a:solidFill>
              </a:rPr>
              <a:t>Σκοπός</a:t>
            </a:r>
            <a:endParaRPr lang="el-GR" sz="3600" b="1" dirty="0">
              <a:solidFill>
                <a:schemeClr val="bg1"/>
              </a:solidFill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827584" y="1831464"/>
            <a:ext cx="74168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 smtClean="0"/>
              <a:t>Να </a:t>
            </a:r>
            <a:r>
              <a:rPr lang="el-GR" sz="2800" dirty="0"/>
              <a:t>διερευνηθούν </a:t>
            </a:r>
            <a:endParaRPr lang="el-GR" sz="2800" dirty="0" smtClean="0"/>
          </a:p>
          <a:p>
            <a:endParaRPr lang="el-GR" sz="28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οι </a:t>
            </a:r>
            <a:r>
              <a:rPr lang="el-GR" sz="2800" b="1" u="sng" dirty="0"/>
              <a:t>στάσεις</a:t>
            </a:r>
            <a:r>
              <a:rPr lang="el-GR" sz="2800" dirty="0"/>
              <a:t> και οι </a:t>
            </a:r>
            <a:r>
              <a:rPr lang="el-GR" sz="2800" b="1" u="sng" dirty="0"/>
              <a:t>απόψεις</a:t>
            </a:r>
            <a:r>
              <a:rPr lang="el-GR" sz="2800" dirty="0"/>
              <a:t> </a:t>
            </a:r>
            <a:r>
              <a:rPr lang="el-GR" sz="2800" dirty="0" smtClean="0"/>
              <a:t>μαθητών </a:t>
            </a:r>
            <a:r>
              <a:rPr lang="el-GR" sz="2800" dirty="0"/>
              <a:t>της Β΄ τάξης Γενικού Λυκείου για την εκμάθηση μιας ενότητας Προγραμματισμού Υπολογιστή με τη μέθοδο της εξΑΕ, </a:t>
            </a:r>
            <a:endParaRPr lang="el-GR" sz="2800" dirty="0" smtClean="0"/>
          </a:p>
          <a:p>
            <a:endParaRPr lang="el-GR" sz="28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η </a:t>
            </a:r>
            <a:r>
              <a:rPr lang="el-GR" sz="2800" b="1" u="sng" dirty="0"/>
              <a:t>αποτελεσματικότητα</a:t>
            </a:r>
            <a:r>
              <a:rPr lang="el-GR" sz="2800" dirty="0"/>
              <a:t> της παρέμβασης σε επίπεδο γνωστικών αποτελεσμάτων.</a:t>
            </a:r>
          </a:p>
        </p:txBody>
      </p:sp>
    </p:spTree>
    <p:extLst>
      <p:ext uri="{BB962C8B-B14F-4D97-AF65-F5344CB8AC3E}">
        <p14:creationId xmlns:p14="http://schemas.microsoft.com/office/powerpoint/2010/main" val="67264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bg1"/>
                </a:solidFill>
              </a:rPr>
              <a:t>Συμπεράσματα </a:t>
            </a:r>
            <a:r>
              <a:rPr lang="el-GR" sz="2000" b="1" dirty="0" smtClean="0">
                <a:solidFill>
                  <a:schemeClr val="bg1"/>
                </a:solidFill>
              </a:rPr>
              <a:t>(1/3)</a:t>
            </a:r>
            <a:endParaRPr lang="el-GR" sz="3600" b="1" dirty="0">
              <a:solidFill>
                <a:schemeClr val="bg1"/>
              </a:solidFill>
            </a:endParaRPr>
          </a:p>
        </p:txBody>
      </p:sp>
      <p:sp>
        <p:nvSpPr>
          <p:cNvPr id="6" name="9 - Ορθογώνιο"/>
          <p:cNvSpPr/>
          <p:nvPr/>
        </p:nvSpPr>
        <p:spPr>
          <a:xfrm>
            <a:off x="251520" y="1761778"/>
            <a:ext cx="86409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i="1" dirty="0" smtClean="0"/>
              <a:t>Μικρό δείγμα από μία σχολική μονάδα</a:t>
            </a:r>
          </a:p>
          <a:p>
            <a:endParaRPr lang="el-GR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u="sng" dirty="0" smtClean="0"/>
              <a:t>Υψηλές προσδοκίες από τους συμμετέχοντες</a:t>
            </a:r>
            <a:r>
              <a:rPr lang="el-GR" sz="2800" u="sng" dirty="0" smtClean="0"/>
              <a:t>.</a:t>
            </a:r>
          </a:p>
          <a:p>
            <a:r>
              <a:rPr lang="el-GR" sz="2800" u="sng" dirty="0" smtClean="0"/>
              <a:t> </a:t>
            </a:r>
            <a:endParaRPr lang="el-GR" sz="2800" u="sng" dirty="0" smtClean="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l-GR" sz="2800" dirty="0" smtClean="0"/>
              <a:t>Πρωτόγνωρη εμπειρία </a:t>
            </a:r>
          </a:p>
          <a:p>
            <a:pPr lvl="1"/>
            <a:endParaRPr lang="el-GR" sz="2800" dirty="0" smtClean="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l-GR" sz="2800" dirty="0" smtClean="0"/>
              <a:t>Χρήση ΗΥ και Διαδικτύου</a:t>
            </a:r>
            <a:endParaRPr lang="en-US" sz="2800" dirty="0" smtClean="0"/>
          </a:p>
          <a:p>
            <a:pPr lvl="1"/>
            <a:endParaRPr lang="el-GR" sz="2800" dirty="0" smtClean="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l-GR" sz="2800" dirty="0" smtClean="0"/>
              <a:t>Περαιτέρω ε</a:t>
            </a:r>
            <a:r>
              <a:rPr lang="el-GR" sz="2800" dirty="0" smtClean="0"/>
              <a:t>ξοικείωση </a:t>
            </a:r>
            <a:r>
              <a:rPr lang="el-GR" sz="2800" dirty="0" smtClean="0"/>
              <a:t>με τους ΗΥ</a:t>
            </a:r>
          </a:p>
        </p:txBody>
      </p:sp>
    </p:spTree>
    <p:extLst>
      <p:ext uri="{BB962C8B-B14F-4D97-AF65-F5344CB8AC3E}">
        <p14:creationId xmlns:p14="http://schemas.microsoft.com/office/powerpoint/2010/main" val="170498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bg1"/>
                </a:solidFill>
              </a:rPr>
              <a:t>Συμπεράσματα </a:t>
            </a:r>
            <a:r>
              <a:rPr lang="el-GR" sz="2000" b="1" dirty="0" smtClean="0">
                <a:solidFill>
                  <a:schemeClr val="bg1"/>
                </a:solidFill>
              </a:rPr>
              <a:t>(2/3)</a:t>
            </a:r>
            <a:endParaRPr lang="el-GR" sz="3600" b="1" dirty="0">
              <a:solidFill>
                <a:schemeClr val="bg1"/>
              </a:solidFill>
            </a:endParaRPr>
          </a:p>
        </p:txBody>
      </p:sp>
      <p:sp>
        <p:nvSpPr>
          <p:cNvPr id="6" name="9 - Ορθογώνιο"/>
          <p:cNvSpPr/>
          <p:nvPr/>
        </p:nvSpPr>
        <p:spPr>
          <a:xfrm>
            <a:off x="251520" y="1833786"/>
            <a:ext cx="86409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u="sng" dirty="0" smtClean="0"/>
              <a:t>Ελαφριά διάψευση των προσδοκιών τους. </a:t>
            </a:r>
            <a:endParaRPr lang="en-US" sz="2800" u="sng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l-GR" sz="2800" u="sng" dirty="0" smtClean="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l-GR" sz="2800" dirty="0" smtClean="0"/>
              <a:t>Απογοήτευση από την </a:t>
            </a:r>
            <a:r>
              <a:rPr lang="el-GR" sz="2800" dirty="0" smtClean="0"/>
              <a:t>εκτίμησή τους ότι δεν κατανόησαν τη διδακτική ενότητα</a:t>
            </a:r>
            <a:endParaRPr lang="en-US" sz="2800" dirty="0" smtClean="0"/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l-GR" sz="2800" dirty="0"/>
              <a:t>Χρήση ΗΥ και Διαδικτύου </a:t>
            </a:r>
            <a:r>
              <a:rPr lang="el-GR" sz="2800" dirty="0" smtClean="0"/>
              <a:t>αποκλειστικά για μελέτη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59149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bg1"/>
                </a:solidFill>
              </a:rPr>
              <a:t>Συμπεράσματα </a:t>
            </a:r>
            <a:r>
              <a:rPr lang="el-GR" sz="2000" b="1" dirty="0" smtClean="0">
                <a:solidFill>
                  <a:schemeClr val="bg1"/>
                </a:solidFill>
              </a:rPr>
              <a:t>(3/3)</a:t>
            </a:r>
            <a:endParaRPr lang="el-GR" sz="3600" b="1" dirty="0">
              <a:solidFill>
                <a:schemeClr val="bg1"/>
              </a:solidFill>
            </a:endParaRPr>
          </a:p>
        </p:txBody>
      </p:sp>
      <p:sp>
        <p:nvSpPr>
          <p:cNvPr id="6" name="9 - Ορθογώνιο"/>
          <p:cNvSpPr/>
          <p:nvPr/>
        </p:nvSpPr>
        <p:spPr>
          <a:xfrm>
            <a:off x="143508" y="1477228"/>
            <a:ext cx="885698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u="sng" dirty="0" smtClean="0"/>
              <a:t>Χαμηλός βαθμός κατάκτησης των γνωστικών στόχων.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l-GR" sz="2800" dirty="0" smtClean="0"/>
              <a:t>Έλλειψη κινήτρου</a:t>
            </a:r>
          </a:p>
          <a:p>
            <a:pPr lvl="1"/>
            <a:endParaRPr lang="el-GR" sz="2800" dirty="0" smtClean="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l-GR" sz="2800" dirty="0" smtClean="0"/>
              <a:t>Ιδιαίτερα δύσκολο γνωστικό αντικείμενο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l-GR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u="sng" dirty="0" smtClean="0"/>
              <a:t>Απόκλιση ανάμεσα </a:t>
            </a:r>
            <a:r>
              <a:rPr lang="el-GR" sz="2800" u="sng" dirty="0" smtClean="0"/>
              <a:t>σ</a:t>
            </a:r>
            <a:r>
              <a:rPr lang="el-GR" sz="2800" u="sng" dirty="0"/>
              <a:t>τ</a:t>
            </a:r>
            <a:r>
              <a:rPr lang="el-GR" sz="2800" u="sng" dirty="0" smtClean="0"/>
              <a:t>ις </a:t>
            </a:r>
            <a:r>
              <a:rPr lang="el-GR" sz="2800" u="sng" dirty="0" smtClean="0"/>
              <a:t>ομάδες ελέγχου και πειράματος. </a:t>
            </a:r>
            <a:endParaRPr lang="el-GR" sz="2800" u="sng" dirty="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l-GR" sz="2800" dirty="0" smtClean="0"/>
              <a:t>Φυσική παρουσία εκπαιδευτικού</a:t>
            </a:r>
          </a:p>
          <a:p>
            <a:pPr marL="1371600" lvl="2" indent="-457200">
              <a:buFont typeface="Wingdings" panose="05000000000000000000" pitchFamily="2" charset="2"/>
              <a:buChar char="§"/>
            </a:pPr>
            <a:endParaRPr lang="el-GR" sz="2800" dirty="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l-GR" sz="2800" dirty="0" smtClean="0"/>
              <a:t>Ενεργοποίηση μαθητών</a:t>
            </a:r>
          </a:p>
          <a:p>
            <a:pPr marL="1371600" lvl="2" indent="-457200">
              <a:buFont typeface="Wingdings" panose="05000000000000000000" pitchFamily="2" charset="2"/>
              <a:buChar char="§"/>
            </a:pPr>
            <a:endParaRPr lang="el-GR" sz="2800" dirty="0" smtClean="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l-GR" sz="2800" dirty="0" smtClean="0"/>
              <a:t>Άμεση απόκριση σε ερωτήσεις/διευκρινίσεις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78153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3600" b="1" dirty="0">
                <a:solidFill>
                  <a:schemeClr val="bg1"/>
                </a:solidFill>
              </a:rPr>
              <a:t>Προτάσεις για μελλοντική </a:t>
            </a:r>
            <a:r>
              <a:rPr lang="el-GR" sz="3600" b="1" dirty="0" smtClean="0">
                <a:solidFill>
                  <a:schemeClr val="bg1"/>
                </a:solidFill>
              </a:rPr>
              <a:t>έρευνα</a:t>
            </a:r>
            <a:endParaRPr lang="el-GR" sz="3600" b="1" dirty="0">
              <a:solidFill>
                <a:schemeClr val="bg1"/>
              </a:solidFill>
            </a:endParaRPr>
          </a:p>
        </p:txBody>
      </p:sp>
      <p:sp>
        <p:nvSpPr>
          <p:cNvPr id="6" name="9 - Ορθογώνιο"/>
          <p:cNvSpPr/>
          <p:nvPr/>
        </p:nvSpPr>
        <p:spPr>
          <a:xfrm>
            <a:off x="251520" y="1333212"/>
            <a:ext cx="86409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Αντιπροσωπευτικό δείγμα μαθητών  από σχολεία αστικών και μη περιοχών</a:t>
            </a:r>
          </a:p>
          <a:p>
            <a:endParaRPr lang="el-GR" sz="28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/>
              <a:t>Διερεύνηση των παραγόντων  που </a:t>
            </a:r>
            <a:r>
              <a:rPr lang="el-GR" sz="2800" dirty="0" smtClean="0"/>
              <a:t>ενδεχομένως επηρεάζουν </a:t>
            </a:r>
            <a:r>
              <a:rPr lang="el-GR" sz="2800" dirty="0"/>
              <a:t>τόσο τις στάσεις και τις απόψεις των μαθητών όσο και την αποτελεσματικότητα της εξΑΕ ως μεθόδου αυτόνομης διδασκαλίας στη Δευτεροβάθμια </a:t>
            </a:r>
            <a:r>
              <a:rPr lang="el-GR" sz="2800" dirty="0" smtClean="0"/>
              <a:t>Εκπαίδευση, όπως: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l-GR" sz="2800" dirty="0" smtClean="0"/>
              <a:t>η ηλικία,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l-GR" sz="2800" dirty="0" smtClean="0"/>
              <a:t>η μαθησιακή επίδοση,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l-GR" sz="2800" dirty="0" smtClean="0"/>
              <a:t>το διδακτικό αντικείμενο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400516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>
          <a:xfrm>
            <a:off x="1477641" y="2852936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dirty="0"/>
              <a:t>Σας ευχαριστώ για την προσοχή σας</a:t>
            </a:r>
          </a:p>
        </p:txBody>
      </p:sp>
    </p:spTree>
    <p:extLst>
      <p:ext uri="{BB962C8B-B14F-4D97-AF65-F5344CB8AC3E}">
        <p14:creationId xmlns:p14="http://schemas.microsoft.com/office/powerpoint/2010/main" val="102612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>
          <a:xfrm>
            <a:off x="899592" y="1620083"/>
            <a:ext cx="727280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Καταγραφή των στάσεων και απόψεων μαθητών της Δευτεροβάθμιας Εκπαίδευσης σχετικά </a:t>
            </a:r>
            <a:r>
              <a:rPr lang="el-GR" sz="2800" dirty="0"/>
              <a:t>με τη μελέτη μιας διδακτικής ενότητας από το πεδίο του Προγραμματισμού </a:t>
            </a:r>
            <a:r>
              <a:rPr lang="el-GR" sz="2800" b="1" u="sng" dirty="0"/>
              <a:t>εξ ολοκλήρου</a:t>
            </a:r>
            <a:r>
              <a:rPr lang="el-GR" sz="2800" b="1" dirty="0"/>
              <a:t> </a:t>
            </a:r>
            <a:r>
              <a:rPr lang="el-GR" sz="2800" dirty="0"/>
              <a:t>μέσω ασύγχρονης τηλεκπαίδευσης. </a:t>
            </a:r>
            <a:endParaRPr lang="el-GR" sz="28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l-GR" sz="28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Αποτίμηση </a:t>
            </a:r>
            <a:r>
              <a:rPr lang="el-GR" sz="2800" dirty="0"/>
              <a:t>της κατάκτησης των γνωστικών στόχων </a:t>
            </a:r>
            <a:r>
              <a:rPr lang="el-GR" sz="2800" b="1" u="sng" dirty="0"/>
              <a:t>συγκρίνοντας</a:t>
            </a:r>
            <a:r>
              <a:rPr lang="el-GR" sz="2800" b="1" i="1" dirty="0"/>
              <a:t> </a:t>
            </a:r>
            <a:r>
              <a:rPr lang="el-GR" sz="2800" dirty="0" smtClean="0"/>
              <a:t>την παραδοσιακή </a:t>
            </a:r>
            <a:r>
              <a:rPr lang="el-GR" sz="2800" dirty="0"/>
              <a:t>διδασκαλία </a:t>
            </a:r>
            <a:r>
              <a:rPr lang="el-GR" sz="2800" dirty="0" smtClean="0"/>
              <a:t>με </a:t>
            </a:r>
            <a:r>
              <a:rPr lang="el-GR" sz="2800" dirty="0"/>
              <a:t>εκείνη της εξΑΕ.</a:t>
            </a:r>
          </a:p>
        </p:txBody>
      </p:sp>
      <p:sp>
        <p:nvSpPr>
          <p:cNvPr id="7" name="Ορθογώνιο 6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199240" cy="576064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bg1"/>
                </a:solidFill>
              </a:rPr>
              <a:t>Συνεισφορά </a:t>
            </a:r>
            <a:r>
              <a:rPr lang="el-GR" sz="3600" b="1" dirty="0">
                <a:solidFill>
                  <a:schemeClr val="bg1"/>
                </a:solidFill>
              </a:rPr>
              <a:t>της διπλωματικής</a:t>
            </a:r>
          </a:p>
        </p:txBody>
      </p:sp>
    </p:spTree>
    <p:extLst>
      <p:ext uri="{BB962C8B-B14F-4D97-AF65-F5344CB8AC3E}">
        <p14:creationId xmlns:p14="http://schemas.microsoft.com/office/powerpoint/2010/main" val="279099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>
          <a:xfrm>
            <a:off x="395536" y="1568981"/>
            <a:ext cx="84249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dirty="0"/>
              <a:t>Ποιες είναι οι </a:t>
            </a:r>
            <a:r>
              <a:rPr lang="el-GR" b="1" u="sng" dirty="0"/>
              <a:t>στάσεις</a:t>
            </a:r>
            <a:r>
              <a:rPr lang="el-GR" dirty="0"/>
              <a:t> και οι </a:t>
            </a:r>
            <a:r>
              <a:rPr lang="el-GR" b="1" u="sng" dirty="0"/>
              <a:t>απόψεις</a:t>
            </a:r>
            <a:r>
              <a:rPr lang="el-GR" b="1" i="1" dirty="0"/>
              <a:t> </a:t>
            </a:r>
            <a:r>
              <a:rPr lang="el-GR" dirty="0" smtClean="0"/>
              <a:t>μαθητών </a:t>
            </a:r>
            <a:r>
              <a:rPr lang="el-GR" dirty="0"/>
              <a:t>Β΄ τάξης Γενικού Λυκείου στην </a:t>
            </a:r>
            <a:r>
              <a:rPr lang="el-GR" b="1" u="sng" dirty="0"/>
              <a:t>προοπτική</a:t>
            </a:r>
            <a:r>
              <a:rPr lang="el-GR" b="1" i="1" dirty="0"/>
              <a:t> </a:t>
            </a:r>
            <a:r>
              <a:rPr lang="el-GR" dirty="0"/>
              <a:t>να μελετήσουν μια διδακτική ενότητα Προγραμματισμού </a:t>
            </a:r>
            <a:r>
              <a:rPr lang="el-GR" b="1" u="sng" dirty="0" smtClean="0"/>
              <a:t>αποκλειστικά</a:t>
            </a:r>
            <a:r>
              <a:rPr lang="el-GR" b="1" u="sng" dirty="0" smtClean="0">
                <a:solidFill>
                  <a:schemeClr val="bg1"/>
                </a:solidFill>
              </a:rPr>
              <a:t> </a:t>
            </a:r>
            <a:r>
              <a:rPr lang="el-GR" b="1" u="sng" dirty="0"/>
              <a:t>μέσω ασύγχρονης</a:t>
            </a:r>
            <a:r>
              <a:rPr lang="el-GR" b="1" i="1" dirty="0"/>
              <a:t> </a:t>
            </a:r>
            <a:r>
              <a:rPr lang="el-GR" b="1" u="sng" dirty="0"/>
              <a:t>τηλεκπαίδευσης</a:t>
            </a:r>
            <a:r>
              <a:rPr lang="el-GR" dirty="0"/>
              <a:t>, αξιοποιώντας ψηφιακό υλικό διαμορφωμένο σύμφωνα με τη μεθοδολογία της εξΑΕ</a:t>
            </a:r>
            <a:r>
              <a:rPr lang="el-GR" dirty="0" smtClean="0"/>
              <a:t>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dirty="0" smtClean="0"/>
              <a:t>Πώς </a:t>
            </a:r>
            <a:r>
              <a:rPr lang="el-GR" dirty="0"/>
              <a:t>διαμορφώθηκαν οι προαναφερθείσες στάσεις και απόψεις </a:t>
            </a:r>
            <a:r>
              <a:rPr lang="el-GR" b="1" u="sng" dirty="0"/>
              <a:t>μετά τη συμμετοχή</a:t>
            </a:r>
            <a:r>
              <a:rPr lang="el-GR" b="1" i="1" u="sng" dirty="0"/>
              <a:t> </a:t>
            </a:r>
            <a:r>
              <a:rPr lang="el-GR" b="1" u="sng" dirty="0"/>
              <a:t>τους</a:t>
            </a:r>
            <a:r>
              <a:rPr lang="el-GR" dirty="0"/>
              <a:t> στην εξ αποστάσεως </a:t>
            </a:r>
            <a:r>
              <a:rPr lang="el-GR" dirty="0" smtClean="0"/>
              <a:t>παρέμβαση;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dirty="0" smtClean="0"/>
              <a:t>Σε ποιον </a:t>
            </a:r>
            <a:r>
              <a:rPr lang="el-GR" dirty="0"/>
              <a:t>βαθμό επιτεύχθηκαν τα προσδοκώμενα μαθησιακά αποτελέσματα </a:t>
            </a:r>
            <a:r>
              <a:rPr lang="el-GR" b="1" u="sng" dirty="0" smtClean="0"/>
              <a:t>συγκρινόμενα</a:t>
            </a:r>
            <a:r>
              <a:rPr lang="el-GR" b="1" i="1" dirty="0" smtClean="0"/>
              <a:t> </a:t>
            </a:r>
            <a:r>
              <a:rPr lang="el-GR" dirty="0" smtClean="0"/>
              <a:t>με </a:t>
            </a:r>
            <a:r>
              <a:rPr lang="el-GR" dirty="0"/>
              <a:t>τη διδασκαλία της ίδιας ενότητας με την </a:t>
            </a:r>
            <a:r>
              <a:rPr lang="el-GR" dirty="0" smtClean="0"/>
              <a:t>παραδοσιακή </a:t>
            </a:r>
            <a:r>
              <a:rPr lang="el-GR" dirty="0"/>
              <a:t>μέθοδο;</a:t>
            </a:r>
          </a:p>
        </p:txBody>
      </p:sp>
      <p:sp>
        <p:nvSpPr>
          <p:cNvPr id="7" name="Ορθογώνιο 6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76864" cy="576064"/>
          </a:xfrm>
        </p:spPr>
        <p:txBody>
          <a:bodyPr>
            <a:noAutofit/>
          </a:bodyPr>
          <a:lstStyle/>
          <a:p>
            <a:r>
              <a:rPr lang="el-GR" sz="3600" b="1" dirty="0">
                <a:solidFill>
                  <a:schemeClr val="bg1"/>
                </a:solidFill>
              </a:rPr>
              <a:t>Ερευνητικά Ερωτήματα</a:t>
            </a:r>
          </a:p>
        </p:txBody>
      </p:sp>
    </p:spTree>
    <p:extLst>
      <p:ext uri="{BB962C8B-B14F-4D97-AF65-F5344CB8AC3E}">
        <p14:creationId xmlns:p14="http://schemas.microsoft.com/office/powerpoint/2010/main" val="153892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>
          <a:xfrm>
            <a:off x="827584" y="1556792"/>
            <a:ext cx="684076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3200" dirty="0" smtClean="0"/>
              <a:t>Θεωρητικό πλαίσιο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3200" dirty="0" smtClean="0"/>
              <a:t>Εκπαιδευτικό υλικό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3200" dirty="0" smtClean="0"/>
              <a:t>Μεθοδολογία έρευνας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3200" dirty="0" smtClean="0"/>
              <a:t>Ευρήματα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3200" dirty="0" smtClean="0"/>
              <a:t>Συμπεράσματα</a:t>
            </a:r>
            <a:endParaRPr lang="el-GR" sz="3200" dirty="0"/>
          </a:p>
          <a:p>
            <a:endParaRPr lang="el-GR" sz="3200" dirty="0"/>
          </a:p>
        </p:txBody>
      </p:sp>
      <p:sp>
        <p:nvSpPr>
          <p:cNvPr id="6" name="Ορθογώνιο 5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71600" y="215076"/>
            <a:ext cx="7199240" cy="765652"/>
          </a:xfrm>
        </p:spPr>
        <p:txBody>
          <a:bodyPr>
            <a:noAutofit/>
          </a:bodyPr>
          <a:lstStyle/>
          <a:p>
            <a:r>
              <a:rPr lang="el-GR" sz="3600" b="1" dirty="0">
                <a:solidFill>
                  <a:schemeClr val="bg1"/>
                </a:solidFill>
              </a:rPr>
              <a:t>Δομή της παρουσίασης</a:t>
            </a:r>
          </a:p>
        </p:txBody>
      </p:sp>
    </p:spTree>
    <p:extLst>
      <p:ext uri="{BB962C8B-B14F-4D97-AF65-F5344CB8AC3E}">
        <p14:creationId xmlns:p14="http://schemas.microsoft.com/office/powerpoint/2010/main" val="136889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>
          <a:xfrm>
            <a:off x="539552" y="1545754"/>
            <a:ext cx="820891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u="sng" dirty="0"/>
              <a:t>Ε</a:t>
            </a:r>
            <a:r>
              <a:rPr lang="el-GR" sz="2800" u="sng" dirty="0" smtClean="0"/>
              <a:t>ξ αποστάσεως εκπαίδευση</a:t>
            </a:r>
            <a:r>
              <a:rPr lang="el-GR" sz="2800" dirty="0" smtClean="0"/>
              <a:t> (</a:t>
            </a:r>
            <a:r>
              <a:rPr lang="el-GR" sz="2800" dirty="0" err="1"/>
              <a:t>Keegan</a:t>
            </a:r>
            <a:r>
              <a:rPr lang="el-GR" sz="2800" dirty="0"/>
              <a:t>, 1996</a:t>
            </a:r>
            <a:r>
              <a:rPr lang="el-GR" sz="2800" dirty="0" smtClean="0"/>
              <a:t>)</a:t>
            </a:r>
            <a:r>
              <a:rPr lang="el-GR" sz="2800" u="sng" dirty="0" smtClean="0"/>
              <a:t> </a:t>
            </a:r>
          </a:p>
          <a:p>
            <a:endParaRPr lang="el-GR" sz="2800" u="sng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Διαχωρισμός </a:t>
            </a:r>
            <a:r>
              <a:rPr lang="el-GR" sz="2800" dirty="0"/>
              <a:t>του διδάσκοντα από τον </a:t>
            </a:r>
            <a:r>
              <a:rPr lang="el-GR" sz="2800" dirty="0" smtClean="0"/>
              <a:t>διδασκόμενο.</a:t>
            </a:r>
          </a:p>
          <a:p>
            <a:endParaRPr lang="el-GR" sz="28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Διαχωρισμός του </a:t>
            </a:r>
            <a:r>
              <a:rPr lang="el-GR" sz="2800" dirty="0"/>
              <a:t>διδασκόμενου από τη μαθησιακή </a:t>
            </a:r>
            <a:r>
              <a:rPr lang="el-GR" sz="2800" dirty="0" smtClean="0"/>
              <a:t>ομάδα.</a:t>
            </a:r>
          </a:p>
          <a:p>
            <a:endParaRPr lang="el-GR" sz="28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Διευκόλυνση της επικοινωνίας </a:t>
            </a:r>
            <a:r>
              <a:rPr lang="el-GR" sz="2800" dirty="0"/>
              <a:t>από την </a:t>
            </a:r>
            <a:r>
              <a:rPr lang="el-GR" sz="2800" dirty="0" smtClean="0"/>
              <a:t>τεχνολογία.</a:t>
            </a:r>
          </a:p>
        </p:txBody>
      </p:sp>
      <p:sp>
        <p:nvSpPr>
          <p:cNvPr id="6" name="Ορθογώνιο 5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71600" y="287084"/>
            <a:ext cx="7199240" cy="765652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bg1"/>
                </a:solidFill>
              </a:rPr>
              <a:t>Θεωρητικό Πλαίσιο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</a:rPr>
              <a:t>(1/</a:t>
            </a:r>
            <a:r>
              <a:rPr lang="el-GR" sz="2000" b="1" dirty="0" smtClean="0">
                <a:solidFill>
                  <a:schemeClr val="bg1"/>
                </a:solidFill>
              </a:rPr>
              <a:t>3</a:t>
            </a:r>
            <a:r>
              <a:rPr lang="en-US" sz="2000" b="1" dirty="0" smtClean="0">
                <a:solidFill>
                  <a:schemeClr val="bg1"/>
                </a:solidFill>
              </a:rPr>
              <a:t>)</a:t>
            </a:r>
            <a:endParaRPr lang="el-GR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34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9 - Ορθογώνιο"/>
          <p:cNvSpPr/>
          <p:nvPr/>
        </p:nvSpPr>
        <p:spPr>
          <a:xfrm>
            <a:off x="251520" y="1548075"/>
            <a:ext cx="849694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u="sng" dirty="0"/>
              <a:t>Ασύγχρονη </a:t>
            </a:r>
            <a:r>
              <a:rPr lang="el-GR" sz="2800" u="sng" dirty="0" smtClean="0"/>
              <a:t>εξ αποστάσεως </a:t>
            </a:r>
            <a:r>
              <a:rPr lang="el-GR" sz="2800" u="sng" dirty="0" err="1" smtClean="0"/>
              <a:t>εκπ</a:t>
            </a:r>
            <a:r>
              <a:rPr lang="el-GR" sz="2800" u="sng" dirty="0" smtClean="0"/>
              <a:t>/ση</a:t>
            </a:r>
            <a:r>
              <a:rPr lang="el-GR" sz="2800" dirty="0" smtClean="0"/>
              <a:t> </a:t>
            </a:r>
            <a:r>
              <a:rPr lang="el-GR" sz="2800" dirty="0"/>
              <a:t>(Μουζάκης</a:t>
            </a:r>
            <a:r>
              <a:rPr lang="el-GR" sz="2800" dirty="0" smtClean="0"/>
              <a:t>, 2011)</a:t>
            </a:r>
            <a:endParaRPr lang="el-GR" sz="2800" u="sng" dirty="0" smtClean="0"/>
          </a:p>
          <a:p>
            <a:endParaRPr lang="el-GR" sz="2800" u="sng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Ο εκπαιδευτής </a:t>
            </a:r>
            <a:r>
              <a:rPr lang="el-GR" sz="2800" dirty="0"/>
              <a:t>και </a:t>
            </a:r>
            <a:r>
              <a:rPr lang="el-GR" sz="2800" dirty="0" smtClean="0"/>
              <a:t>ο εκπαιδευόμενος εργάζονται </a:t>
            </a:r>
            <a:r>
              <a:rPr lang="el-GR" sz="2800" dirty="0"/>
              <a:t>χωρίς να βρίσκονται στον ίδιο χώρο ή </a:t>
            </a:r>
            <a:r>
              <a:rPr lang="el-GR" sz="2800" dirty="0" smtClean="0"/>
              <a:t>χρόνο.</a:t>
            </a:r>
          </a:p>
          <a:p>
            <a:endParaRPr lang="el-GR" sz="28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Ο διδασκόμενος προσπελαύνει </a:t>
            </a:r>
            <a:r>
              <a:rPr lang="el-GR" sz="2800" dirty="0"/>
              <a:t>το μαθησιακό περιεχόμενο μέσω του </a:t>
            </a:r>
            <a:r>
              <a:rPr lang="el-GR" sz="2800" dirty="0" smtClean="0"/>
              <a:t>Διαδικτύου.</a:t>
            </a:r>
          </a:p>
          <a:p>
            <a:endParaRPr lang="el-GR" sz="28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Ο σπουδαστής </a:t>
            </a:r>
            <a:r>
              <a:rPr lang="el-GR" sz="2800" dirty="0"/>
              <a:t>αλληλεπιδρά με τον διδάσκοντα ή τους άλλους εκπαιδευόμενους με </a:t>
            </a:r>
            <a:r>
              <a:rPr lang="en-US" sz="2800" dirty="0" smtClean="0"/>
              <a:t>online </a:t>
            </a:r>
            <a:r>
              <a:rPr lang="el-GR" sz="2800" dirty="0" smtClean="0"/>
              <a:t>υπηρεσίες. </a:t>
            </a:r>
          </a:p>
        </p:txBody>
      </p:sp>
      <p:sp>
        <p:nvSpPr>
          <p:cNvPr id="8" name="Ορθογώνιο 7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71600" y="287084"/>
            <a:ext cx="7199240" cy="765652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bg1"/>
                </a:solidFill>
              </a:rPr>
              <a:t>Θεωρητικό Πλαίσιο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</a:rPr>
              <a:t>(2/</a:t>
            </a:r>
            <a:r>
              <a:rPr lang="el-GR" sz="2000" b="1" dirty="0" smtClean="0">
                <a:solidFill>
                  <a:schemeClr val="bg1"/>
                </a:solidFill>
              </a:rPr>
              <a:t>3</a:t>
            </a:r>
            <a:r>
              <a:rPr lang="en-US" sz="2000" b="1" dirty="0" smtClean="0">
                <a:solidFill>
                  <a:schemeClr val="bg1"/>
                </a:solidFill>
              </a:rPr>
              <a:t>)</a:t>
            </a:r>
            <a:endParaRPr lang="el-GR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3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9 - Ορθογώνιο"/>
          <p:cNvSpPr/>
          <p:nvPr/>
        </p:nvSpPr>
        <p:spPr>
          <a:xfrm>
            <a:off x="251520" y="1761778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u="sng" dirty="0" smtClean="0"/>
              <a:t>Σχολική εξ αποστάσεως </a:t>
            </a:r>
            <a:r>
              <a:rPr lang="el-GR" sz="2800" u="sng" dirty="0" err="1" smtClean="0"/>
              <a:t>εκπ</a:t>
            </a:r>
            <a:r>
              <a:rPr lang="el-GR" sz="2800" u="sng" dirty="0" smtClean="0"/>
              <a:t>/ση</a:t>
            </a:r>
            <a:r>
              <a:rPr lang="el-GR" sz="2800" dirty="0" smtClean="0"/>
              <a:t> (</a:t>
            </a:r>
            <a:r>
              <a:rPr lang="el-GR" sz="2800" dirty="0" err="1" smtClean="0"/>
              <a:t>Βασάλα</a:t>
            </a:r>
            <a:r>
              <a:rPr lang="el-GR" sz="2800" dirty="0" smtClean="0"/>
              <a:t>, 2005)</a:t>
            </a:r>
            <a:endParaRPr lang="el-GR" sz="2800" u="sng" dirty="0" smtClean="0"/>
          </a:p>
          <a:p>
            <a:endParaRPr lang="el-GR" sz="2800" u="sng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Παρέχεται από απόσταση</a:t>
            </a:r>
          </a:p>
          <a:p>
            <a:endParaRPr lang="el-GR" sz="28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Σε μαθητές και ενήλικες</a:t>
            </a:r>
          </a:p>
          <a:p>
            <a:endParaRPr lang="el-GR" sz="28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Σε </a:t>
            </a:r>
            <a:r>
              <a:rPr lang="el-GR" sz="2800" dirty="0"/>
              <a:t>επίπεδο </a:t>
            </a:r>
            <a:r>
              <a:rPr lang="el-GR" sz="2800" dirty="0" smtClean="0"/>
              <a:t>Πρωτοβάθμιας </a:t>
            </a:r>
            <a:r>
              <a:rPr lang="el-GR" sz="2800" dirty="0"/>
              <a:t>ή </a:t>
            </a:r>
            <a:r>
              <a:rPr lang="el-GR" sz="2800" dirty="0" smtClean="0"/>
              <a:t>Δευτεροβάθμιας Εκπαίδευσης </a:t>
            </a:r>
          </a:p>
        </p:txBody>
      </p:sp>
      <p:sp>
        <p:nvSpPr>
          <p:cNvPr id="8" name="Ορθογώνιο 7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71600" y="287084"/>
            <a:ext cx="7199240" cy="765652"/>
          </a:xfrm>
        </p:spPr>
        <p:txBody>
          <a:bodyPr>
            <a:noAutofit/>
          </a:bodyPr>
          <a:lstStyle/>
          <a:p>
            <a:r>
              <a:rPr lang="el-GR" sz="3600" b="1" dirty="0" smtClean="0">
                <a:solidFill>
                  <a:schemeClr val="bg1"/>
                </a:solidFill>
              </a:rPr>
              <a:t>Θεωρητικό Πλαίσιο</a:t>
            </a:r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</a:rPr>
              <a:t>(</a:t>
            </a:r>
            <a:r>
              <a:rPr lang="el-GR" sz="2000" b="1" dirty="0" smtClean="0">
                <a:solidFill>
                  <a:schemeClr val="bg1"/>
                </a:solidFill>
              </a:rPr>
              <a:t>3</a:t>
            </a:r>
            <a:r>
              <a:rPr lang="en-US" sz="2000" b="1" dirty="0" smtClean="0">
                <a:solidFill>
                  <a:schemeClr val="bg1"/>
                </a:solidFill>
              </a:rPr>
              <a:t>/</a:t>
            </a:r>
            <a:r>
              <a:rPr lang="el-GR" sz="2000" b="1" dirty="0" smtClean="0">
                <a:solidFill>
                  <a:schemeClr val="bg1"/>
                </a:solidFill>
              </a:rPr>
              <a:t>3</a:t>
            </a:r>
            <a:r>
              <a:rPr lang="en-US" sz="2000" b="1" dirty="0" smtClean="0">
                <a:solidFill>
                  <a:schemeClr val="bg1"/>
                </a:solidFill>
              </a:rPr>
              <a:t>)</a:t>
            </a:r>
            <a:endParaRPr lang="el-GR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363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0" y="260648"/>
            <a:ext cx="9144000" cy="8640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848872" cy="765652"/>
          </a:xfrm>
        </p:spPr>
        <p:txBody>
          <a:bodyPr>
            <a:noAutofit/>
          </a:bodyPr>
          <a:lstStyle/>
          <a:p>
            <a:r>
              <a:rPr lang="el-GR" sz="3600" b="1" dirty="0">
                <a:solidFill>
                  <a:schemeClr val="bg1"/>
                </a:solidFill>
              </a:rPr>
              <a:t>Εκπαιδευτικό </a:t>
            </a:r>
            <a:r>
              <a:rPr lang="el-GR" sz="3600" b="1" dirty="0" smtClean="0">
                <a:solidFill>
                  <a:schemeClr val="bg1"/>
                </a:solidFill>
              </a:rPr>
              <a:t>υλικό </a:t>
            </a:r>
            <a:r>
              <a:rPr lang="el-GR" sz="2000" b="1" dirty="0" smtClean="0">
                <a:solidFill>
                  <a:schemeClr val="bg1"/>
                </a:solidFill>
              </a:rPr>
              <a:t>(</a:t>
            </a:r>
            <a:r>
              <a:rPr lang="el-GR" sz="2000" b="1" dirty="0" smtClean="0">
                <a:solidFill>
                  <a:schemeClr val="bg1"/>
                </a:solidFill>
              </a:rPr>
              <a:t>1/5)</a:t>
            </a:r>
            <a:endParaRPr lang="el-GR" sz="3600" b="1" dirty="0">
              <a:solidFill>
                <a:schemeClr val="bg1"/>
              </a:solidFill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467544" y="1484784"/>
            <a:ext cx="81369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u="sng" dirty="0" smtClean="0"/>
              <a:t>Σκοπός:</a:t>
            </a:r>
          </a:p>
          <a:p>
            <a:endParaRPr lang="el-GR" sz="2800" dirty="0" smtClean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sz="2800" dirty="0" smtClean="0"/>
              <a:t>Να αποτελέσει το μοναδικό μαθησιακό υλικό…</a:t>
            </a:r>
          </a:p>
          <a:p>
            <a:endParaRPr lang="el-GR" sz="2800" dirty="0"/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el-GR" sz="2800" dirty="0" smtClean="0"/>
              <a:t>… για μαθητές της Β΄ τάξης Γενικού Λυκείου …</a:t>
            </a:r>
          </a:p>
          <a:p>
            <a:endParaRPr lang="el-GR" sz="2800" dirty="0" smtClean="0"/>
          </a:p>
          <a:p>
            <a:pPr marL="514350" indent="-514350">
              <a:buFont typeface="Wingdings" panose="05000000000000000000" pitchFamily="2" charset="2"/>
              <a:buChar char="Ø"/>
            </a:pPr>
            <a:r>
              <a:rPr lang="el-GR" sz="2800" dirty="0" smtClean="0"/>
              <a:t>… σε μια ενότητα Προγραμματισμού Υπολογιστή.  </a:t>
            </a:r>
          </a:p>
          <a:p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74526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7177</TotalTime>
  <Words>795</Words>
  <Application>Microsoft Office PowerPoint</Application>
  <PresentationFormat>Προβολή στην οθόνη (4:3)</PresentationFormat>
  <Paragraphs>176</Paragraphs>
  <Slides>24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5" baseType="lpstr">
      <vt:lpstr>Θέμα του Office</vt:lpstr>
      <vt:lpstr>Σχολική εξ αποστάσεως εκπαίδευση: Σχεδιασμός και ανάπτυξη εκπαιδευτικού υλικού με τη μέθοδο της εξ αποστάσεως εκπαίδευσης για τη διδασκαλία της επαναληπτικής εντολής ΓΙΑ (FOR).</vt:lpstr>
      <vt:lpstr>Σκοπός</vt:lpstr>
      <vt:lpstr>Συνεισφορά της διπλωματικής</vt:lpstr>
      <vt:lpstr>Ερευνητικά Ερωτήματα</vt:lpstr>
      <vt:lpstr>Δομή της παρουσίασης</vt:lpstr>
      <vt:lpstr>Θεωρητικό Πλαίσιο (1/3)</vt:lpstr>
      <vt:lpstr>Θεωρητικό Πλαίσιο (2/3)</vt:lpstr>
      <vt:lpstr>Θεωρητικό Πλαίσιο (3/3)</vt:lpstr>
      <vt:lpstr>Εκπαιδευτικό υλικό (1/5)</vt:lpstr>
      <vt:lpstr>Εκπαιδευτικό υλικό (2/5)</vt:lpstr>
      <vt:lpstr>Εκπαιδευτικό υλικό (3/5)</vt:lpstr>
      <vt:lpstr>Εκπαιδευτικό υλικό (4/5)</vt:lpstr>
      <vt:lpstr>Εκπαιδευτικό υλικό (5/5)</vt:lpstr>
      <vt:lpstr>Μεθοδολογία έρευνας (1/3)</vt:lpstr>
      <vt:lpstr>Μεθοδολογία έρευνας (2/3)</vt:lpstr>
      <vt:lpstr>Μεθοδολογία έρευνας (3/3)</vt:lpstr>
      <vt:lpstr>Ευρήματα ποσοτικής ανάλυσης (1/3)</vt:lpstr>
      <vt:lpstr>Ευρήματα ποσοτικής ανάλυσης (2/3)</vt:lpstr>
      <vt:lpstr>Ευρήματα ποσοτικής ανάλυσης (3/3)</vt:lpstr>
      <vt:lpstr>Συμπεράσματα (1/3)</vt:lpstr>
      <vt:lpstr>Συμπεράσματα (2/3)</vt:lpstr>
      <vt:lpstr>Συμπεράσματα (3/3)</vt:lpstr>
      <vt:lpstr>Προτάσεις για μελλοντική έρευνα</vt:lpstr>
      <vt:lpstr>Παρουσίαση του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$</dc:creator>
  <cp:lastModifiedBy>vasileia</cp:lastModifiedBy>
  <cp:revision>1780</cp:revision>
  <dcterms:created xsi:type="dcterms:W3CDTF">2003-10-16T17:37:47Z</dcterms:created>
  <dcterms:modified xsi:type="dcterms:W3CDTF">2018-11-07T21:19:53Z</dcterms:modified>
</cp:coreProperties>
</file>