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256" r:id="rId2"/>
    <p:sldId id="281" r:id="rId3"/>
    <p:sldId id="282" r:id="rId4"/>
    <p:sldId id="284" r:id="rId5"/>
    <p:sldId id="285" r:id="rId6"/>
    <p:sldId id="303" r:id="rId7"/>
    <p:sldId id="258" r:id="rId8"/>
    <p:sldId id="302" r:id="rId9"/>
    <p:sldId id="259" r:id="rId10"/>
    <p:sldId id="313" r:id="rId11"/>
    <p:sldId id="304" r:id="rId12"/>
    <p:sldId id="295" r:id="rId13"/>
    <p:sldId id="294" r:id="rId14"/>
    <p:sldId id="293" r:id="rId15"/>
    <p:sldId id="296" r:id="rId16"/>
    <p:sldId id="297" r:id="rId17"/>
    <p:sldId id="264" r:id="rId18"/>
    <p:sldId id="305" r:id="rId19"/>
    <p:sldId id="266" r:id="rId20"/>
    <p:sldId id="267" r:id="rId21"/>
    <p:sldId id="306" r:id="rId22"/>
    <p:sldId id="268" r:id="rId23"/>
    <p:sldId id="269" r:id="rId24"/>
    <p:sldId id="307" r:id="rId25"/>
    <p:sldId id="272" r:id="rId26"/>
    <p:sldId id="311" r:id="rId27"/>
    <p:sldId id="274" r:id="rId28"/>
    <p:sldId id="308" r:id="rId29"/>
    <p:sldId id="275" r:id="rId30"/>
    <p:sldId id="286" r:id="rId31"/>
    <p:sldId id="277" r:id="rId32"/>
    <p:sldId id="278" r:id="rId33"/>
    <p:sldId id="279" r:id="rId34"/>
    <p:sldId id="298" r:id="rId35"/>
    <p:sldId id="276" r:id="rId36"/>
    <p:sldId id="309" r:id="rId37"/>
    <p:sldId id="299" r:id="rId38"/>
    <p:sldId id="270" r:id="rId39"/>
    <p:sldId id="280" r:id="rId40"/>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77F"/>
    <a:srgbClr val="0B033B"/>
    <a:srgbClr val="140666"/>
    <a:srgbClr val="5B99A3"/>
    <a:srgbClr val="619DA7"/>
    <a:srgbClr val="8EB9C0"/>
    <a:srgbClr val="81B1B9"/>
    <a:srgbClr val="406D74"/>
    <a:srgbClr val="3B6269"/>
    <a:srgbClr val="274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8778" autoAdjust="0"/>
  </p:normalViewPr>
  <p:slideViewPr>
    <p:cSldViewPr>
      <p:cViewPr varScale="1">
        <p:scale>
          <a:sx n="77" d="100"/>
          <a:sy n="77" d="100"/>
        </p:scale>
        <p:origin x="156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516A2-23ED-451A-90A9-0A8A57F7E76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l-GR"/>
        </a:p>
      </dgm:t>
    </dgm:pt>
    <dgm:pt modelId="{8C65D062-A820-4A37-9060-763E1049D0F6}">
      <dgm:prSet phldrT="[Κείμενο]" custT="1"/>
      <dgm:spPr>
        <a:solidFill>
          <a:schemeClr val="accent1">
            <a:lumMod val="40000"/>
            <a:lumOff val="60000"/>
          </a:schemeClr>
        </a:solidFill>
        <a:ln>
          <a:solidFill>
            <a:schemeClr val="tx1">
              <a:lumMod val="40000"/>
              <a:lumOff val="60000"/>
            </a:schemeClr>
          </a:solidFill>
        </a:ln>
      </dgm:spPr>
      <dgm:t>
        <a:bodyPr/>
        <a:lstStyle/>
        <a:p>
          <a:r>
            <a:rPr lang="el-GR" sz="2000" b="1" dirty="0">
              <a:solidFill>
                <a:schemeClr val="accent2">
                  <a:lumMod val="20000"/>
                  <a:lumOff val="80000"/>
                </a:schemeClr>
              </a:solidFill>
              <a:effectLst/>
              <a:latin typeface="Arial" panose="020B0604020202020204" pitchFamily="34" charset="0"/>
              <a:cs typeface="Arial" panose="020B0604020202020204" pitchFamily="34" charset="0"/>
            </a:rPr>
            <a:t>Επίπεδο 1: </a:t>
          </a:r>
        </a:p>
        <a:p>
          <a:r>
            <a:rPr lang="el-GR" sz="2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Αναγνώριση ή Οπτικοποίηση (</a:t>
          </a:r>
          <a:r>
            <a:rPr lang="el-GR" sz="2000" b="1" dirty="0" err="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Visualization</a:t>
          </a:r>
          <a:r>
            <a:rPr lang="el-GR" sz="2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p>
        <a:p>
          <a:r>
            <a:rPr lang="el-GR" sz="2000" b="1" dirty="0">
              <a:solidFill>
                <a:schemeClr val="accent1">
                  <a:lumMod val="75000"/>
                </a:schemeClr>
              </a:solidFill>
              <a:effectLst/>
              <a:latin typeface="Arial" panose="020B0604020202020204" pitchFamily="34" charset="0"/>
              <a:cs typeface="Arial" panose="020B0604020202020204" pitchFamily="34" charset="0"/>
            </a:rPr>
            <a:t>Το πρώτο ή βασικό επίπεδο </a:t>
          </a:r>
        </a:p>
      </dgm:t>
    </dgm:pt>
    <dgm:pt modelId="{20C77286-100B-4517-9413-57365F2D31E7}" type="parTrans" cxnId="{FDDE62D3-786D-4B8D-9483-2F2FC1F28B37}">
      <dgm:prSet/>
      <dgm:spPr/>
      <dgm:t>
        <a:bodyPr/>
        <a:lstStyle/>
        <a:p>
          <a:endParaRPr lang="el-GR"/>
        </a:p>
      </dgm:t>
    </dgm:pt>
    <dgm:pt modelId="{390BAC78-658F-4D42-85F5-FC2926A7191B}" type="sibTrans" cxnId="{FDDE62D3-786D-4B8D-9483-2F2FC1F28B37}">
      <dgm:prSet/>
      <dgm:spPr/>
      <dgm:t>
        <a:bodyPr/>
        <a:lstStyle/>
        <a:p>
          <a:endParaRPr lang="el-GR"/>
        </a:p>
      </dgm:t>
    </dgm:pt>
    <dgm:pt modelId="{C190E86F-267D-48A1-A12F-F167AAA08FE6}">
      <dgm:prSet phldrT="[Κείμενο]" custT="1"/>
      <dgm:spPr>
        <a:solidFill>
          <a:schemeClr val="accent5">
            <a:lumMod val="20000"/>
            <a:lumOff val="80000"/>
            <a:alpha val="90000"/>
          </a:schemeClr>
        </a:solidFill>
        <a:ln>
          <a:noFill/>
        </a:ln>
      </dgm:spPr>
      <dgm:t>
        <a:bodyPr/>
        <a:lstStyle/>
        <a:p>
          <a:pPr algn="l">
            <a:buNone/>
          </a:pPr>
          <a:r>
            <a:rPr lang="el-GR" sz="2000" dirty="0">
              <a:solidFill>
                <a:schemeClr val="accent1">
                  <a:lumMod val="50000"/>
                </a:schemeClr>
              </a:solidFill>
              <a:effectLst/>
              <a:latin typeface="Arial" panose="020B0604020202020204" pitchFamily="34" charset="0"/>
              <a:cs typeface="Arial" panose="020B0604020202020204" pitchFamily="34" charset="0"/>
            </a:rPr>
            <a:t>Τα παιδιά σε αυτό το επίπεδο </a:t>
          </a:r>
          <a:r>
            <a:rPr lang="el-GR" sz="2000" b="1" dirty="0">
              <a:solidFill>
                <a:schemeClr val="accent1">
                  <a:lumMod val="50000"/>
                </a:schemeClr>
              </a:solidFill>
              <a:effectLst/>
              <a:latin typeface="Arial" panose="020B0604020202020204" pitchFamily="34" charset="0"/>
              <a:cs typeface="Arial" panose="020B0604020202020204" pitchFamily="34" charset="0"/>
            </a:rPr>
            <a:t>δεν ξεχωρίζουν</a:t>
          </a:r>
        </a:p>
      </dgm:t>
    </dgm:pt>
    <dgm:pt modelId="{7E32E8CA-4760-4BCE-B382-6CE4E8F0CF21}" type="parTrans" cxnId="{38EF6184-D5B7-49C9-B456-84F696002B3D}">
      <dgm:prSet/>
      <dgm:spPr/>
      <dgm:t>
        <a:bodyPr/>
        <a:lstStyle/>
        <a:p>
          <a:endParaRPr lang="el-GR"/>
        </a:p>
      </dgm:t>
    </dgm:pt>
    <dgm:pt modelId="{C81B4806-D803-408D-89BF-063D8513AC34}" type="sibTrans" cxnId="{38EF6184-D5B7-49C9-B456-84F696002B3D}">
      <dgm:prSet/>
      <dgm:spPr/>
      <dgm:t>
        <a:bodyPr/>
        <a:lstStyle/>
        <a:p>
          <a:endParaRPr lang="el-GR"/>
        </a:p>
      </dgm:t>
    </dgm:pt>
    <dgm:pt modelId="{96B6DCFF-F014-40E6-9834-C72E17D1BC77}">
      <dgm:prSet phldrT="[Κείμενο]" custT="1"/>
      <dgm:spPr>
        <a:solidFill>
          <a:schemeClr val="accent5">
            <a:lumMod val="20000"/>
            <a:lumOff val="80000"/>
            <a:alpha val="90000"/>
          </a:schemeClr>
        </a:solidFill>
        <a:ln>
          <a:noFill/>
        </a:ln>
      </dgm:spPr>
      <dgm:t>
        <a:bodyPr/>
        <a:lstStyle/>
        <a:p>
          <a:pPr algn="just">
            <a:buNone/>
          </a:pPr>
          <a:r>
            <a:rPr lang="el-GR" sz="2000" dirty="0">
              <a:solidFill>
                <a:schemeClr val="accent1">
                  <a:lumMod val="50000"/>
                </a:schemeClr>
              </a:solidFill>
              <a:effectLst/>
              <a:latin typeface="Arial" panose="020B0604020202020204" pitchFamily="34" charset="0"/>
              <a:cs typeface="Arial" panose="020B0604020202020204" pitchFamily="34" charset="0"/>
            </a:rPr>
            <a:t>   Τα σχήματα δηλαδή αναγνωρίζονται ως ολότητα. Κάθε σχήμα σε αυτό το επίπεδο μοιάζει στους μαθητές τελείως διαφορετικό από τα άλλα. </a:t>
          </a:r>
        </a:p>
      </dgm:t>
    </dgm:pt>
    <dgm:pt modelId="{0AB194BF-0692-48F8-A078-4579D59483E4}" type="parTrans" cxnId="{13BF2688-5B4B-405C-BEBD-8D0756C27EA1}">
      <dgm:prSet/>
      <dgm:spPr/>
      <dgm:t>
        <a:bodyPr/>
        <a:lstStyle/>
        <a:p>
          <a:endParaRPr lang="el-GR"/>
        </a:p>
      </dgm:t>
    </dgm:pt>
    <dgm:pt modelId="{C2C86DBA-FE4E-48FF-99C3-1A3979673E02}" type="sibTrans" cxnId="{13BF2688-5B4B-405C-BEBD-8D0756C27EA1}">
      <dgm:prSet/>
      <dgm:spPr/>
      <dgm:t>
        <a:bodyPr/>
        <a:lstStyle/>
        <a:p>
          <a:endParaRPr lang="el-GR"/>
        </a:p>
      </dgm:t>
    </dgm:pt>
    <dgm:pt modelId="{C6CB2F9C-0B50-4BCC-A06B-6497E38064D2}">
      <dgm:prSet phldrT="[Κείμενο]" custT="1"/>
      <dgm:spPr>
        <a:solidFill>
          <a:schemeClr val="accent5">
            <a:lumMod val="20000"/>
            <a:lumOff val="80000"/>
            <a:alpha val="90000"/>
          </a:schemeClr>
        </a:solidFill>
        <a:ln>
          <a:noFill/>
        </a:ln>
      </dgm:spPr>
      <dgm:t>
        <a:bodyPr/>
        <a:lstStyle/>
        <a:p>
          <a:pPr algn="just">
            <a:buNone/>
          </a:pPr>
          <a:endParaRPr lang="el-GR" sz="2000" dirty="0">
            <a:solidFill>
              <a:schemeClr val="accent1">
                <a:lumMod val="50000"/>
              </a:schemeClr>
            </a:solidFill>
            <a:effectLst/>
            <a:latin typeface="Arial" panose="020B0604020202020204" pitchFamily="34" charset="0"/>
            <a:cs typeface="Arial" panose="020B0604020202020204" pitchFamily="34" charset="0"/>
          </a:endParaRPr>
        </a:p>
      </dgm:t>
    </dgm:pt>
    <dgm:pt modelId="{44BC11A8-6ADF-4BA9-B97A-DBDD19A1A5BA}" type="parTrans" cxnId="{ED2D1C2C-152B-41A9-BCB4-774678F0FC05}">
      <dgm:prSet/>
      <dgm:spPr/>
      <dgm:t>
        <a:bodyPr/>
        <a:lstStyle/>
        <a:p>
          <a:endParaRPr lang="el-GR"/>
        </a:p>
      </dgm:t>
    </dgm:pt>
    <dgm:pt modelId="{DA3A9FE0-C226-4C3B-BC59-09E86B9B8275}" type="sibTrans" cxnId="{ED2D1C2C-152B-41A9-BCB4-774678F0FC05}">
      <dgm:prSet/>
      <dgm:spPr/>
      <dgm:t>
        <a:bodyPr/>
        <a:lstStyle/>
        <a:p>
          <a:endParaRPr lang="el-GR"/>
        </a:p>
      </dgm:t>
    </dgm:pt>
    <dgm:pt modelId="{832CDB6B-A841-44DC-B3D3-B283B20FA288}">
      <dgm:prSet phldrT="[Κείμενο]" custT="1"/>
      <dgm:spPr>
        <a:solidFill>
          <a:schemeClr val="accent5">
            <a:lumMod val="20000"/>
            <a:lumOff val="80000"/>
            <a:alpha val="90000"/>
          </a:schemeClr>
        </a:solidFill>
        <a:ln>
          <a:noFill/>
        </a:ln>
      </dgm:spPr>
      <dgm:t>
        <a:bodyPr/>
        <a:lstStyle/>
        <a:p>
          <a:pPr algn="l">
            <a:buFont typeface="Arial" panose="020B0604020202020204" pitchFamily="34" charset="0"/>
            <a:buChar char="•"/>
          </a:pPr>
          <a:r>
            <a:rPr lang="el-GR" sz="2000" dirty="0">
              <a:solidFill>
                <a:schemeClr val="accent1">
                  <a:lumMod val="50000"/>
                </a:schemeClr>
              </a:solidFill>
              <a:effectLst/>
              <a:latin typeface="Arial" panose="020B0604020202020204" pitchFamily="34" charset="0"/>
              <a:cs typeface="Arial" panose="020B0604020202020204" pitchFamily="34" charset="0"/>
            </a:rPr>
            <a:t>τα χαρακτηριστικά του κάθε σχήματος, </a:t>
          </a:r>
        </a:p>
      </dgm:t>
    </dgm:pt>
    <dgm:pt modelId="{16D2E46D-6C1E-4329-B556-4BA3EFB2BC83}" type="parTrans" cxnId="{D8E43DAE-F5EB-44C8-941B-427640C05D90}">
      <dgm:prSet/>
      <dgm:spPr/>
      <dgm:t>
        <a:bodyPr/>
        <a:lstStyle/>
        <a:p>
          <a:endParaRPr lang="el-GR"/>
        </a:p>
      </dgm:t>
    </dgm:pt>
    <dgm:pt modelId="{5BCB553A-B642-4077-BE74-07F2EF7C56F0}" type="sibTrans" cxnId="{D8E43DAE-F5EB-44C8-941B-427640C05D90}">
      <dgm:prSet/>
      <dgm:spPr/>
      <dgm:t>
        <a:bodyPr/>
        <a:lstStyle/>
        <a:p>
          <a:endParaRPr lang="el-GR"/>
        </a:p>
      </dgm:t>
    </dgm:pt>
    <dgm:pt modelId="{0FB9F75C-A180-4034-92AA-D667B3921D6C}">
      <dgm:prSet phldrT="[Κείμενο]" custT="1"/>
      <dgm:spPr>
        <a:solidFill>
          <a:schemeClr val="accent5">
            <a:lumMod val="20000"/>
            <a:lumOff val="80000"/>
            <a:alpha val="90000"/>
          </a:schemeClr>
        </a:solidFill>
        <a:ln>
          <a:noFill/>
        </a:ln>
      </dgm:spPr>
      <dgm:t>
        <a:bodyPr/>
        <a:lstStyle/>
        <a:p>
          <a:pPr algn="l">
            <a:buFont typeface="Arial" panose="020B0604020202020204" pitchFamily="34" charset="0"/>
            <a:buChar char="•"/>
          </a:pPr>
          <a:r>
            <a:rPr lang="el-GR" sz="2000" dirty="0">
              <a:solidFill>
                <a:schemeClr val="accent1">
                  <a:lumMod val="50000"/>
                </a:schemeClr>
              </a:solidFill>
              <a:effectLst/>
              <a:latin typeface="Arial" panose="020B0604020202020204" pitchFamily="34" charset="0"/>
              <a:cs typeface="Arial" panose="020B0604020202020204" pitchFamily="34" charset="0"/>
            </a:rPr>
            <a:t>τις ιδιότητες αλλά και</a:t>
          </a:r>
        </a:p>
      </dgm:t>
    </dgm:pt>
    <dgm:pt modelId="{4EF87875-19DB-4BC4-9CB4-3D8A7AB5374A}" type="parTrans" cxnId="{3A72B5C7-5D44-4FAC-8007-F29679B14865}">
      <dgm:prSet/>
      <dgm:spPr/>
      <dgm:t>
        <a:bodyPr/>
        <a:lstStyle/>
        <a:p>
          <a:endParaRPr lang="el-GR"/>
        </a:p>
      </dgm:t>
    </dgm:pt>
    <dgm:pt modelId="{5B5D26CF-6FD9-4DCD-9412-C56D39DD0EBA}" type="sibTrans" cxnId="{3A72B5C7-5D44-4FAC-8007-F29679B14865}">
      <dgm:prSet/>
      <dgm:spPr/>
      <dgm:t>
        <a:bodyPr/>
        <a:lstStyle/>
        <a:p>
          <a:endParaRPr lang="el-GR"/>
        </a:p>
      </dgm:t>
    </dgm:pt>
    <dgm:pt modelId="{38A4550A-06B7-4231-B918-3696017B373D}">
      <dgm:prSet phldrT="[Κείμενο]" custT="1"/>
      <dgm:spPr>
        <a:solidFill>
          <a:schemeClr val="accent5">
            <a:lumMod val="20000"/>
            <a:lumOff val="80000"/>
            <a:alpha val="90000"/>
          </a:schemeClr>
        </a:solidFill>
        <a:ln>
          <a:noFill/>
        </a:ln>
      </dgm:spPr>
      <dgm:t>
        <a:bodyPr/>
        <a:lstStyle/>
        <a:p>
          <a:pPr algn="l">
            <a:buFont typeface="Arial" panose="020B0604020202020204" pitchFamily="34" charset="0"/>
            <a:buChar char="•"/>
          </a:pPr>
          <a:r>
            <a:rPr lang="el-GR" sz="2000" dirty="0">
              <a:solidFill>
                <a:schemeClr val="accent1">
                  <a:lumMod val="50000"/>
                </a:schemeClr>
              </a:solidFill>
              <a:effectLst/>
              <a:latin typeface="Arial" panose="020B0604020202020204" pitchFamily="34" charset="0"/>
              <a:cs typeface="Arial" panose="020B0604020202020204" pitchFamily="34" charset="0"/>
            </a:rPr>
            <a:t>τις σχέσεις μεταξύ των σχημάτων. </a:t>
          </a:r>
        </a:p>
      </dgm:t>
    </dgm:pt>
    <dgm:pt modelId="{14191E7D-9460-43FE-89D3-D3031DBE869C}" type="parTrans" cxnId="{18334BC1-9767-4577-BCBD-FD9D989C5EDF}">
      <dgm:prSet/>
      <dgm:spPr/>
      <dgm:t>
        <a:bodyPr/>
        <a:lstStyle/>
        <a:p>
          <a:endParaRPr lang="el-GR"/>
        </a:p>
      </dgm:t>
    </dgm:pt>
    <dgm:pt modelId="{1BEDCB3F-029E-4527-8AD9-C8D89A0757CB}" type="sibTrans" cxnId="{18334BC1-9767-4577-BCBD-FD9D989C5EDF}">
      <dgm:prSet/>
      <dgm:spPr/>
      <dgm:t>
        <a:bodyPr/>
        <a:lstStyle/>
        <a:p>
          <a:endParaRPr lang="el-GR"/>
        </a:p>
      </dgm:t>
    </dgm:pt>
    <dgm:pt modelId="{5C2CB96C-68FD-4658-9AC2-556478F5F93C}" type="pres">
      <dgm:prSet presAssocID="{1C2516A2-23ED-451A-90A9-0A8A57F7E76C}" presName="linearFlow" presStyleCnt="0">
        <dgm:presLayoutVars>
          <dgm:dir/>
          <dgm:animLvl val="lvl"/>
          <dgm:resizeHandles val="exact"/>
        </dgm:presLayoutVars>
      </dgm:prSet>
      <dgm:spPr/>
    </dgm:pt>
    <dgm:pt modelId="{659671AF-15BB-40B9-B96E-79733843122F}" type="pres">
      <dgm:prSet presAssocID="{8C65D062-A820-4A37-9060-763E1049D0F6}" presName="composite" presStyleCnt="0"/>
      <dgm:spPr/>
    </dgm:pt>
    <dgm:pt modelId="{46EC83E3-C2D8-4338-8EA2-5BE00C4A72E4}" type="pres">
      <dgm:prSet presAssocID="{8C65D062-A820-4A37-9060-763E1049D0F6}" presName="parentText" presStyleLbl="alignNode1" presStyleIdx="0" presStyleCnt="1" custScaleX="99103" custScaleY="97183" custLinFactNeighborX="476" custLinFactNeighborY="2635">
        <dgm:presLayoutVars>
          <dgm:chMax val="1"/>
          <dgm:bulletEnabled val="1"/>
        </dgm:presLayoutVars>
      </dgm:prSet>
      <dgm:spPr/>
    </dgm:pt>
    <dgm:pt modelId="{53F96333-01AF-4894-A054-1F9E527A39D3}" type="pres">
      <dgm:prSet presAssocID="{8C65D062-A820-4A37-9060-763E1049D0F6}" presName="descendantText" presStyleLbl="alignAcc1" presStyleIdx="0" presStyleCnt="1" custScaleX="93285">
        <dgm:presLayoutVars>
          <dgm:bulletEnabled val="1"/>
        </dgm:presLayoutVars>
      </dgm:prSet>
      <dgm:spPr/>
    </dgm:pt>
  </dgm:ptLst>
  <dgm:cxnLst>
    <dgm:cxn modelId="{1ED46C02-4A6C-4448-8CB6-EEBEADF89839}" type="presOf" srcId="{832CDB6B-A841-44DC-B3D3-B283B20FA288}" destId="{53F96333-01AF-4894-A054-1F9E527A39D3}" srcOrd="0" destOrd="1" presId="urn:microsoft.com/office/officeart/2005/8/layout/chevron2"/>
    <dgm:cxn modelId="{93AF6E07-0FA6-46C5-830B-DAA6E52F915C}" type="presOf" srcId="{1C2516A2-23ED-451A-90A9-0A8A57F7E76C}" destId="{5C2CB96C-68FD-4658-9AC2-556478F5F93C}" srcOrd="0" destOrd="0" presId="urn:microsoft.com/office/officeart/2005/8/layout/chevron2"/>
    <dgm:cxn modelId="{ED2D1C2C-152B-41A9-BCB4-774678F0FC05}" srcId="{8C65D062-A820-4A37-9060-763E1049D0F6}" destId="{C6CB2F9C-0B50-4BCC-A06B-6497E38064D2}" srcOrd="4" destOrd="0" parTransId="{44BC11A8-6ADF-4BA9-B97A-DBDD19A1A5BA}" sibTransId="{DA3A9FE0-C226-4C3B-BC59-09E86B9B8275}"/>
    <dgm:cxn modelId="{B4A9235E-DB99-4A4B-B2A8-8F7EABEA1A27}" type="presOf" srcId="{C190E86F-267D-48A1-A12F-F167AAA08FE6}" destId="{53F96333-01AF-4894-A054-1F9E527A39D3}" srcOrd="0" destOrd="0" presId="urn:microsoft.com/office/officeart/2005/8/layout/chevron2"/>
    <dgm:cxn modelId="{4F73AA44-8156-4787-A085-D9E1FA3AEAD5}" type="presOf" srcId="{38A4550A-06B7-4231-B918-3696017B373D}" destId="{53F96333-01AF-4894-A054-1F9E527A39D3}" srcOrd="0" destOrd="3" presId="urn:microsoft.com/office/officeart/2005/8/layout/chevron2"/>
    <dgm:cxn modelId="{5678896C-0A93-4B30-BFD0-8A4E6DAE033E}" type="presOf" srcId="{0FB9F75C-A180-4034-92AA-D667B3921D6C}" destId="{53F96333-01AF-4894-A054-1F9E527A39D3}" srcOrd="0" destOrd="2" presId="urn:microsoft.com/office/officeart/2005/8/layout/chevron2"/>
    <dgm:cxn modelId="{38EF6184-D5B7-49C9-B456-84F696002B3D}" srcId="{8C65D062-A820-4A37-9060-763E1049D0F6}" destId="{C190E86F-267D-48A1-A12F-F167AAA08FE6}" srcOrd="0" destOrd="0" parTransId="{7E32E8CA-4760-4BCE-B382-6CE4E8F0CF21}" sibTransId="{C81B4806-D803-408D-89BF-063D8513AC34}"/>
    <dgm:cxn modelId="{13BF2688-5B4B-405C-BEBD-8D0756C27EA1}" srcId="{8C65D062-A820-4A37-9060-763E1049D0F6}" destId="{96B6DCFF-F014-40E6-9834-C72E17D1BC77}" srcOrd="5" destOrd="0" parTransId="{0AB194BF-0692-48F8-A078-4579D59483E4}" sibTransId="{C2C86DBA-FE4E-48FF-99C3-1A3979673E02}"/>
    <dgm:cxn modelId="{D8E43DAE-F5EB-44C8-941B-427640C05D90}" srcId="{8C65D062-A820-4A37-9060-763E1049D0F6}" destId="{832CDB6B-A841-44DC-B3D3-B283B20FA288}" srcOrd="1" destOrd="0" parTransId="{16D2E46D-6C1E-4329-B556-4BA3EFB2BC83}" sibTransId="{5BCB553A-B642-4077-BE74-07F2EF7C56F0}"/>
    <dgm:cxn modelId="{0E5144BC-9F5C-41C0-88BC-C40DB9DC38A7}" type="presOf" srcId="{96B6DCFF-F014-40E6-9834-C72E17D1BC77}" destId="{53F96333-01AF-4894-A054-1F9E527A39D3}" srcOrd="0" destOrd="5" presId="urn:microsoft.com/office/officeart/2005/8/layout/chevron2"/>
    <dgm:cxn modelId="{18334BC1-9767-4577-BCBD-FD9D989C5EDF}" srcId="{8C65D062-A820-4A37-9060-763E1049D0F6}" destId="{38A4550A-06B7-4231-B918-3696017B373D}" srcOrd="3" destOrd="0" parTransId="{14191E7D-9460-43FE-89D3-D3031DBE869C}" sibTransId="{1BEDCB3F-029E-4527-8AD9-C8D89A0757CB}"/>
    <dgm:cxn modelId="{3A72B5C7-5D44-4FAC-8007-F29679B14865}" srcId="{8C65D062-A820-4A37-9060-763E1049D0F6}" destId="{0FB9F75C-A180-4034-92AA-D667B3921D6C}" srcOrd="2" destOrd="0" parTransId="{4EF87875-19DB-4BC4-9CB4-3D8A7AB5374A}" sibTransId="{5B5D26CF-6FD9-4DCD-9412-C56D39DD0EBA}"/>
    <dgm:cxn modelId="{B0B10CCB-72C3-4EBF-88D7-124F67FDDC74}" type="presOf" srcId="{8C65D062-A820-4A37-9060-763E1049D0F6}" destId="{46EC83E3-C2D8-4338-8EA2-5BE00C4A72E4}" srcOrd="0" destOrd="0" presId="urn:microsoft.com/office/officeart/2005/8/layout/chevron2"/>
    <dgm:cxn modelId="{FDDE62D3-786D-4B8D-9483-2F2FC1F28B37}" srcId="{1C2516A2-23ED-451A-90A9-0A8A57F7E76C}" destId="{8C65D062-A820-4A37-9060-763E1049D0F6}" srcOrd="0" destOrd="0" parTransId="{20C77286-100B-4517-9413-57365F2D31E7}" sibTransId="{390BAC78-658F-4D42-85F5-FC2926A7191B}"/>
    <dgm:cxn modelId="{9885CBE9-2B2E-4315-AE90-F9D81C574DEA}" type="presOf" srcId="{C6CB2F9C-0B50-4BCC-A06B-6497E38064D2}" destId="{53F96333-01AF-4894-A054-1F9E527A39D3}" srcOrd="0" destOrd="4" presId="urn:microsoft.com/office/officeart/2005/8/layout/chevron2"/>
    <dgm:cxn modelId="{9BA113BA-E790-4F9C-8799-765024EF9FA2}" type="presParOf" srcId="{5C2CB96C-68FD-4658-9AC2-556478F5F93C}" destId="{659671AF-15BB-40B9-B96E-79733843122F}" srcOrd="0" destOrd="0" presId="urn:microsoft.com/office/officeart/2005/8/layout/chevron2"/>
    <dgm:cxn modelId="{1EE0282C-C0F7-4558-9DA7-C11F549D0F9E}" type="presParOf" srcId="{659671AF-15BB-40B9-B96E-79733843122F}" destId="{46EC83E3-C2D8-4338-8EA2-5BE00C4A72E4}" srcOrd="0" destOrd="0" presId="urn:microsoft.com/office/officeart/2005/8/layout/chevron2"/>
    <dgm:cxn modelId="{7697C27C-38EC-4FFC-8FA0-02E9FEC3B028}" type="presParOf" srcId="{659671AF-15BB-40B9-B96E-79733843122F}" destId="{53F96333-01AF-4894-A054-1F9E527A3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516A2-23ED-451A-90A9-0A8A57F7E76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l-GR"/>
        </a:p>
      </dgm:t>
    </dgm:pt>
    <dgm:pt modelId="{8C65D062-A820-4A37-9060-763E1049D0F6}">
      <dgm:prSet phldrT="[Κείμενο]" custT="1"/>
      <dgm:spPr>
        <a:solidFill>
          <a:schemeClr val="accent1">
            <a:lumMod val="60000"/>
            <a:lumOff val="40000"/>
          </a:schemeClr>
        </a:solidFill>
        <a:ln>
          <a:solidFill>
            <a:schemeClr val="tx1">
              <a:lumMod val="40000"/>
              <a:lumOff val="60000"/>
            </a:schemeClr>
          </a:solidFill>
        </a:ln>
      </dgm:spPr>
      <dgm:t>
        <a:bodyPr/>
        <a:lstStyle/>
        <a:p>
          <a:r>
            <a:rPr lang="el-GR" sz="2000" b="1" dirty="0">
              <a:solidFill>
                <a:schemeClr val="accent2">
                  <a:lumMod val="20000"/>
                  <a:lumOff val="80000"/>
                </a:schemeClr>
              </a:solidFill>
              <a:effectLst/>
              <a:latin typeface="Arial" panose="020B0604020202020204" pitchFamily="34" charset="0"/>
              <a:cs typeface="Arial" panose="020B0604020202020204" pitchFamily="34" charset="0"/>
            </a:rPr>
            <a:t>Επίπεδο 2: </a:t>
          </a:r>
        </a:p>
        <a:p>
          <a:r>
            <a:rPr lang="el-GR" sz="2000" b="1"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Ανάλυση </a:t>
          </a:r>
        </a:p>
        <a:p>
          <a:r>
            <a:rPr lang="el-GR" sz="2000" b="1"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000" b="1" dirty="0" err="1">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Analysis</a:t>
          </a:r>
          <a:r>
            <a:rPr lang="el-GR" sz="2000" b="1"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gm:t>
    </dgm:pt>
    <dgm:pt modelId="{20C77286-100B-4517-9413-57365F2D31E7}" type="parTrans" cxnId="{FDDE62D3-786D-4B8D-9483-2F2FC1F28B37}">
      <dgm:prSet/>
      <dgm:spPr/>
      <dgm:t>
        <a:bodyPr/>
        <a:lstStyle/>
        <a:p>
          <a:endParaRPr lang="el-GR"/>
        </a:p>
      </dgm:t>
    </dgm:pt>
    <dgm:pt modelId="{390BAC78-658F-4D42-85F5-FC2926A7191B}" type="sibTrans" cxnId="{FDDE62D3-786D-4B8D-9483-2F2FC1F28B37}">
      <dgm:prSet/>
      <dgm:spPr/>
      <dgm:t>
        <a:bodyPr/>
        <a:lstStyle/>
        <a:p>
          <a:endParaRPr lang="el-GR"/>
        </a:p>
      </dgm:t>
    </dgm:pt>
    <dgm:pt modelId="{C190E86F-267D-48A1-A12F-F167AAA08FE6}">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Ο μαθητής</a:t>
          </a:r>
        </a:p>
      </dgm:t>
    </dgm:pt>
    <dgm:pt modelId="{7E32E8CA-4760-4BCE-B382-6CE4E8F0CF21}" type="parTrans" cxnId="{38EF6184-D5B7-49C9-B456-84F696002B3D}">
      <dgm:prSet/>
      <dgm:spPr/>
      <dgm:t>
        <a:bodyPr/>
        <a:lstStyle/>
        <a:p>
          <a:endParaRPr lang="el-GR"/>
        </a:p>
      </dgm:t>
    </dgm:pt>
    <dgm:pt modelId="{C81B4806-D803-408D-89BF-063D8513AC34}" type="sibTrans" cxnId="{38EF6184-D5B7-49C9-B456-84F696002B3D}">
      <dgm:prSet/>
      <dgm:spPr/>
      <dgm:t>
        <a:bodyPr/>
        <a:lstStyle/>
        <a:p>
          <a:endParaRPr lang="el-GR"/>
        </a:p>
      </dgm:t>
    </dgm:pt>
    <dgm:pt modelId="{6D2511E3-F028-4CA3-A2C9-9388448DADBD}">
      <dgm:prSet custT="1"/>
      <dgm:spPr>
        <a:solidFill>
          <a:schemeClr val="accent5">
            <a:lumMod val="20000"/>
            <a:lumOff val="80000"/>
            <a:alpha val="90000"/>
          </a:schemeClr>
        </a:solidFill>
        <a:ln>
          <a:noFill/>
        </a:ln>
      </dgm:spPr>
      <dgm:t>
        <a:bodyPr/>
        <a:lstStyle/>
        <a:p>
          <a:pPr algn="l"/>
          <a:r>
            <a:rPr lang="el-GR" sz="2000" b="1" dirty="0">
              <a:latin typeface="Arial" panose="020B0604020202020204" pitchFamily="34" charset="0"/>
              <a:cs typeface="Arial" panose="020B0604020202020204" pitchFamily="34" charset="0"/>
            </a:rPr>
            <a:t>ξεκινά να ξεχωρίζει </a:t>
          </a:r>
          <a:r>
            <a:rPr lang="el-GR" sz="2000" dirty="0">
              <a:latin typeface="Arial" panose="020B0604020202020204" pitchFamily="34" charset="0"/>
              <a:cs typeface="Arial" panose="020B0604020202020204" pitchFamily="34" charset="0"/>
            </a:rPr>
            <a:t>τα στοιχεία που διαμορφώνουν ένα σχήμα και σχέσεις μεταξύ των διαφόρων σχημάτων. </a:t>
          </a:r>
        </a:p>
      </dgm:t>
    </dgm:pt>
    <dgm:pt modelId="{C6B246DC-F6B1-4770-B3B6-D183AE00C48D}" type="parTrans" cxnId="{5CB44DCB-D1DF-497B-8554-8434CD263D94}">
      <dgm:prSet/>
      <dgm:spPr/>
      <dgm:t>
        <a:bodyPr/>
        <a:lstStyle/>
        <a:p>
          <a:endParaRPr lang="el-GR"/>
        </a:p>
      </dgm:t>
    </dgm:pt>
    <dgm:pt modelId="{128FCF94-69C0-4F2F-87DC-5137CF8734BA}" type="sibTrans" cxnId="{5CB44DCB-D1DF-497B-8554-8434CD263D94}">
      <dgm:prSet/>
      <dgm:spPr/>
      <dgm:t>
        <a:bodyPr/>
        <a:lstStyle/>
        <a:p>
          <a:endParaRPr lang="el-GR"/>
        </a:p>
      </dgm:t>
    </dgm:pt>
    <dgm:pt modelId="{4CF98BD2-8E62-4ED7-9995-D4150F77E121}">
      <dgm:prSet custT="1"/>
      <dgm:spPr>
        <a:solidFill>
          <a:schemeClr val="accent5">
            <a:lumMod val="20000"/>
            <a:lumOff val="80000"/>
            <a:alpha val="90000"/>
          </a:schemeClr>
        </a:solidFill>
        <a:ln>
          <a:noFill/>
        </a:ln>
      </dgm:spPr>
      <dgm:t>
        <a:bodyPr/>
        <a:lstStyle/>
        <a:p>
          <a:pPr algn="l"/>
          <a:r>
            <a:rPr lang="el-GR" sz="2000" b="1" dirty="0">
              <a:latin typeface="Arial" panose="020B0604020202020204" pitchFamily="34" charset="0"/>
              <a:cs typeface="Arial" panose="020B0604020202020204" pitchFamily="34" charset="0"/>
            </a:rPr>
            <a:t>ανακαλύπτει </a:t>
          </a:r>
          <a:r>
            <a:rPr lang="el-GR" sz="2000" dirty="0">
              <a:latin typeface="Arial" panose="020B0604020202020204" pitchFamily="34" charset="0"/>
              <a:cs typeface="Arial" panose="020B0604020202020204" pitchFamily="34" charset="0"/>
            </a:rPr>
            <a:t>με διάφορους τρόπους τις ιδιότητες του εκάστοτε σχήματος χωρίς όμως να μπορεί να τις δώσει ως έναν τυπικό ορισμό. </a:t>
          </a:r>
        </a:p>
      </dgm:t>
    </dgm:pt>
    <dgm:pt modelId="{59023D68-7301-4AE3-B209-C5CF09118EEB}" type="parTrans" cxnId="{FD607ADA-D8A1-447F-AB45-0983A4D8AE41}">
      <dgm:prSet/>
      <dgm:spPr/>
      <dgm:t>
        <a:bodyPr/>
        <a:lstStyle/>
        <a:p>
          <a:endParaRPr lang="el-GR"/>
        </a:p>
      </dgm:t>
    </dgm:pt>
    <dgm:pt modelId="{2749B099-DF97-4A7D-B010-BBC077009793}" type="sibTrans" cxnId="{FD607ADA-D8A1-447F-AB45-0983A4D8AE41}">
      <dgm:prSet/>
      <dgm:spPr/>
      <dgm:t>
        <a:bodyPr/>
        <a:lstStyle/>
        <a:p>
          <a:endParaRPr lang="el-GR"/>
        </a:p>
      </dgm:t>
    </dgm:pt>
    <dgm:pt modelId="{6EC17FB0-1890-4CEC-BE1C-F315E73D373C}">
      <dgm:prSet custT="1"/>
      <dgm:spPr>
        <a:solidFill>
          <a:schemeClr val="accent5">
            <a:lumMod val="20000"/>
            <a:lumOff val="80000"/>
            <a:alpha val="90000"/>
          </a:schemeClr>
        </a:solidFill>
        <a:ln>
          <a:noFill/>
        </a:ln>
      </dgm:spPr>
      <dgm:t>
        <a:bodyPr/>
        <a:lstStyle/>
        <a:p>
          <a:pPr algn="just"/>
          <a:endParaRPr lang="el-GR" sz="1800" dirty="0"/>
        </a:p>
      </dgm:t>
    </dgm:pt>
    <dgm:pt modelId="{DD0A0E88-B341-4B0C-93E2-C0BE8316977F}" type="parTrans" cxnId="{4005B8E2-45CB-493B-965A-684BE9C0FB0A}">
      <dgm:prSet/>
      <dgm:spPr/>
      <dgm:t>
        <a:bodyPr/>
        <a:lstStyle/>
        <a:p>
          <a:endParaRPr lang="el-GR"/>
        </a:p>
      </dgm:t>
    </dgm:pt>
    <dgm:pt modelId="{28C6ADF6-E496-44FF-88DE-A5FABEC8F193}" type="sibTrans" cxnId="{4005B8E2-45CB-493B-965A-684BE9C0FB0A}">
      <dgm:prSet/>
      <dgm:spPr/>
      <dgm:t>
        <a:bodyPr/>
        <a:lstStyle/>
        <a:p>
          <a:endParaRPr lang="el-GR"/>
        </a:p>
      </dgm:t>
    </dgm:pt>
    <dgm:pt modelId="{9BA5D731-08C4-4904-BFF7-E26B13E77948}">
      <dgm:prSet phldrT="[Κείμενο]" custT="1"/>
      <dgm:spPr>
        <a:solidFill>
          <a:schemeClr val="accent5">
            <a:lumMod val="20000"/>
            <a:lumOff val="80000"/>
            <a:alpha val="90000"/>
          </a:schemeClr>
        </a:solidFill>
        <a:ln>
          <a:noFill/>
        </a:ln>
      </dgm:spPr>
      <dgm:t>
        <a:bodyPr/>
        <a:lstStyle/>
        <a:p>
          <a:pPr algn="l"/>
          <a:r>
            <a:rPr lang="el-GR" sz="2000" b="1" dirty="0">
              <a:latin typeface="Arial" panose="020B0604020202020204" pitchFamily="34" charset="0"/>
              <a:cs typeface="Arial" panose="020B0604020202020204" pitchFamily="34" charset="0"/>
            </a:rPr>
            <a:t>μπορεί να προσδιορίσει </a:t>
          </a:r>
          <a:r>
            <a:rPr lang="el-GR" sz="2000" dirty="0">
              <a:latin typeface="Arial" panose="020B0604020202020204" pitchFamily="34" charset="0"/>
              <a:cs typeface="Arial" panose="020B0604020202020204" pitchFamily="34" charset="0"/>
            </a:rPr>
            <a:t>τις ιδιότητες των σχημάτων, π.χ. τα ορθογώνια έχουν τέσσερις ορθές γωνίες ή άλλες ιδιότητες των σχημάτων. </a:t>
          </a:r>
        </a:p>
      </dgm:t>
    </dgm:pt>
    <dgm:pt modelId="{59D6BA52-0753-4385-A013-29883B160058}" type="parTrans" cxnId="{1E646E1F-E9D4-47D3-91DC-6AB8CA69FADA}">
      <dgm:prSet/>
      <dgm:spPr/>
      <dgm:t>
        <a:bodyPr/>
        <a:lstStyle/>
        <a:p>
          <a:endParaRPr lang="el-GR"/>
        </a:p>
      </dgm:t>
    </dgm:pt>
    <dgm:pt modelId="{00773A34-7FCA-452B-8CAB-8DA95B9B13B2}" type="sibTrans" cxnId="{1E646E1F-E9D4-47D3-91DC-6AB8CA69FADA}">
      <dgm:prSet/>
      <dgm:spPr/>
      <dgm:t>
        <a:bodyPr/>
        <a:lstStyle/>
        <a:p>
          <a:endParaRPr lang="el-GR"/>
        </a:p>
      </dgm:t>
    </dgm:pt>
    <dgm:pt modelId="{A3A741B2-792D-49EE-95AD-A3AE96D301F9}">
      <dgm:prSet phldrT="[Κείμενο]" custT="1"/>
      <dgm:spPr>
        <a:solidFill>
          <a:schemeClr val="accent5">
            <a:lumMod val="20000"/>
            <a:lumOff val="80000"/>
            <a:alpha val="90000"/>
          </a:schemeClr>
        </a:solidFill>
        <a:ln>
          <a:noFill/>
        </a:ln>
      </dgm:spPr>
      <dgm:t>
        <a:bodyPr/>
        <a:lstStyle/>
        <a:p>
          <a:pPr algn="l">
            <a:buNone/>
          </a:pPr>
          <a:endParaRPr lang="el-GR" sz="2000" dirty="0">
            <a:latin typeface="Arial" panose="020B0604020202020204" pitchFamily="34" charset="0"/>
            <a:cs typeface="Arial" panose="020B0604020202020204" pitchFamily="34" charset="0"/>
          </a:endParaRPr>
        </a:p>
      </dgm:t>
    </dgm:pt>
    <dgm:pt modelId="{25B17F15-4BB2-4E46-A23A-559966DAB48E}" type="parTrans" cxnId="{F4D12F57-5F66-455B-87E2-0236A9AAC093}">
      <dgm:prSet/>
      <dgm:spPr/>
      <dgm:t>
        <a:bodyPr/>
        <a:lstStyle/>
        <a:p>
          <a:endParaRPr lang="el-GR"/>
        </a:p>
      </dgm:t>
    </dgm:pt>
    <dgm:pt modelId="{9AB8D4B8-6FD9-4743-AF26-EC690B16F36A}" type="sibTrans" cxnId="{F4D12F57-5F66-455B-87E2-0236A9AAC093}">
      <dgm:prSet/>
      <dgm:spPr/>
      <dgm:t>
        <a:bodyPr/>
        <a:lstStyle/>
        <a:p>
          <a:endParaRPr lang="el-GR"/>
        </a:p>
      </dgm:t>
    </dgm:pt>
    <dgm:pt modelId="{5C2CB96C-68FD-4658-9AC2-556478F5F93C}" type="pres">
      <dgm:prSet presAssocID="{1C2516A2-23ED-451A-90A9-0A8A57F7E76C}" presName="linearFlow" presStyleCnt="0">
        <dgm:presLayoutVars>
          <dgm:dir/>
          <dgm:animLvl val="lvl"/>
          <dgm:resizeHandles val="exact"/>
        </dgm:presLayoutVars>
      </dgm:prSet>
      <dgm:spPr/>
    </dgm:pt>
    <dgm:pt modelId="{659671AF-15BB-40B9-B96E-79733843122F}" type="pres">
      <dgm:prSet presAssocID="{8C65D062-A820-4A37-9060-763E1049D0F6}" presName="composite" presStyleCnt="0"/>
      <dgm:spPr/>
    </dgm:pt>
    <dgm:pt modelId="{46EC83E3-C2D8-4338-8EA2-5BE00C4A72E4}" type="pres">
      <dgm:prSet presAssocID="{8C65D062-A820-4A37-9060-763E1049D0F6}" presName="parentText" presStyleLbl="alignNode1" presStyleIdx="0" presStyleCnt="1" custScaleY="117599">
        <dgm:presLayoutVars>
          <dgm:chMax val="1"/>
          <dgm:bulletEnabled val="1"/>
        </dgm:presLayoutVars>
      </dgm:prSet>
      <dgm:spPr/>
    </dgm:pt>
    <dgm:pt modelId="{53F96333-01AF-4894-A054-1F9E527A39D3}" type="pres">
      <dgm:prSet presAssocID="{8C65D062-A820-4A37-9060-763E1049D0F6}" presName="descendantText" presStyleLbl="alignAcc1" presStyleIdx="0" presStyleCnt="1" custScaleX="93285" custScaleY="151922">
        <dgm:presLayoutVars>
          <dgm:bulletEnabled val="1"/>
        </dgm:presLayoutVars>
      </dgm:prSet>
      <dgm:spPr/>
    </dgm:pt>
  </dgm:ptLst>
  <dgm:cxnLst>
    <dgm:cxn modelId="{93AF6E07-0FA6-46C5-830B-DAA6E52F915C}" type="presOf" srcId="{1C2516A2-23ED-451A-90A9-0A8A57F7E76C}" destId="{5C2CB96C-68FD-4658-9AC2-556478F5F93C}" srcOrd="0" destOrd="0" presId="urn:microsoft.com/office/officeart/2005/8/layout/chevron2"/>
    <dgm:cxn modelId="{1E646E1F-E9D4-47D3-91DC-6AB8CA69FADA}" srcId="{8C65D062-A820-4A37-9060-763E1049D0F6}" destId="{9BA5D731-08C4-4904-BFF7-E26B13E77948}" srcOrd="2" destOrd="0" parTransId="{59D6BA52-0753-4385-A013-29883B160058}" sibTransId="{00773A34-7FCA-452B-8CAB-8DA95B9B13B2}"/>
    <dgm:cxn modelId="{41B7BE21-B150-4D24-AD5C-1E56CAAEFF01}" type="presOf" srcId="{4CF98BD2-8E62-4ED7-9995-D4150F77E121}" destId="{53F96333-01AF-4894-A054-1F9E527A39D3}" srcOrd="0" destOrd="4" presId="urn:microsoft.com/office/officeart/2005/8/layout/chevron2"/>
    <dgm:cxn modelId="{B4A9235E-DB99-4A4B-B2A8-8F7EABEA1A27}" type="presOf" srcId="{C190E86F-267D-48A1-A12F-F167AAA08FE6}" destId="{53F96333-01AF-4894-A054-1F9E527A39D3}" srcOrd="0" destOrd="1" presId="urn:microsoft.com/office/officeart/2005/8/layout/chevron2"/>
    <dgm:cxn modelId="{F4D12F57-5F66-455B-87E2-0236A9AAC093}" srcId="{8C65D062-A820-4A37-9060-763E1049D0F6}" destId="{A3A741B2-792D-49EE-95AD-A3AE96D301F9}" srcOrd="0" destOrd="0" parTransId="{25B17F15-4BB2-4E46-A23A-559966DAB48E}" sibTransId="{9AB8D4B8-6FD9-4743-AF26-EC690B16F36A}"/>
    <dgm:cxn modelId="{38EF6184-D5B7-49C9-B456-84F696002B3D}" srcId="{8C65D062-A820-4A37-9060-763E1049D0F6}" destId="{C190E86F-267D-48A1-A12F-F167AAA08FE6}" srcOrd="1" destOrd="0" parTransId="{7E32E8CA-4760-4BCE-B382-6CE4E8F0CF21}" sibTransId="{C81B4806-D803-408D-89BF-063D8513AC34}"/>
    <dgm:cxn modelId="{6E9CF9A8-425D-43E0-9ABD-B7FC54293887}" type="presOf" srcId="{A3A741B2-792D-49EE-95AD-A3AE96D301F9}" destId="{53F96333-01AF-4894-A054-1F9E527A39D3}" srcOrd="0" destOrd="0" presId="urn:microsoft.com/office/officeart/2005/8/layout/chevron2"/>
    <dgm:cxn modelId="{795606B6-DAFC-4176-A4FA-FC31ED02C477}" type="presOf" srcId="{6D2511E3-F028-4CA3-A2C9-9388448DADBD}" destId="{53F96333-01AF-4894-A054-1F9E527A39D3}" srcOrd="0" destOrd="3" presId="urn:microsoft.com/office/officeart/2005/8/layout/chevron2"/>
    <dgm:cxn modelId="{B0B10CCB-72C3-4EBF-88D7-124F67FDDC74}" type="presOf" srcId="{8C65D062-A820-4A37-9060-763E1049D0F6}" destId="{46EC83E3-C2D8-4338-8EA2-5BE00C4A72E4}" srcOrd="0" destOrd="0" presId="urn:microsoft.com/office/officeart/2005/8/layout/chevron2"/>
    <dgm:cxn modelId="{5CB44DCB-D1DF-497B-8554-8434CD263D94}" srcId="{8C65D062-A820-4A37-9060-763E1049D0F6}" destId="{6D2511E3-F028-4CA3-A2C9-9388448DADBD}" srcOrd="3" destOrd="0" parTransId="{C6B246DC-F6B1-4770-B3B6-D183AE00C48D}" sibTransId="{128FCF94-69C0-4F2F-87DC-5137CF8734BA}"/>
    <dgm:cxn modelId="{9F6F7ECC-9E5F-491C-A47C-6B354EFAC895}" type="presOf" srcId="{9BA5D731-08C4-4904-BFF7-E26B13E77948}" destId="{53F96333-01AF-4894-A054-1F9E527A39D3}" srcOrd="0" destOrd="2" presId="urn:microsoft.com/office/officeart/2005/8/layout/chevron2"/>
    <dgm:cxn modelId="{FDDE62D3-786D-4B8D-9483-2F2FC1F28B37}" srcId="{1C2516A2-23ED-451A-90A9-0A8A57F7E76C}" destId="{8C65D062-A820-4A37-9060-763E1049D0F6}" srcOrd="0" destOrd="0" parTransId="{20C77286-100B-4517-9413-57365F2D31E7}" sibTransId="{390BAC78-658F-4D42-85F5-FC2926A7191B}"/>
    <dgm:cxn modelId="{FD607ADA-D8A1-447F-AB45-0983A4D8AE41}" srcId="{8C65D062-A820-4A37-9060-763E1049D0F6}" destId="{4CF98BD2-8E62-4ED7-9995-D4150F77E121}" srcOrd="4" destOrd="0" parTransId="{59023D68-7301-4AE3-B209-C5CF09118EEB}" sibTransId="{2749B099-DF97-4A7D-B010-BBC077009793}"/>
    <dgm:cxn modelId="{4005B8E2-45CB-493B-965A-684BE9C0FB0A}" srcId="{8C65D062-A820-4A37-9060-763E1049D0F6}" destId="{6EC17FB0-1890-4CEC-BE1C-F315E73D373C}" srcOrd="5" destOrd="0" parTransId="{DD0A0E88-B341-4B0C-93E2-C0BE8316977F}" sibTransId="{28C6ADF6-E496-44FF-88DE-A5FABEC8F193}"/>
    <dgm:cxn modelId="{BEEB36EE-B390-41B5-8259-60AD93597E84}" type="presOf" srcId="{6EC17FB0-1890-4CEC-BE1C-F315E73D373C}" destId="{53F96333-01AF-4894-A054-1F9E527A39D3}" srcOrd="0" destOrd="5" presId="urn:microsoft.com/office/officeart/2005/8/layout/chevron2"/>
    <dgm:cxn modelId="{9BA113BA-E790-4F9C-8799-765024EF9FA2}" type="presParOf" srcId="{5C2CB96C-68FD-4658-9AC2-556478F5F93C}" destId="{659671AF-15BB-40B9-B96E-79733843122F}" srcOrd="0" destOrd="0" presId="urn:microsoft.com/office/officeart/2005/8/layout/chevron2"/>
    <dgm:cxn modelId="{1EE0282C-C0F7-4558-9DA7-C11F549D0F9E}" type="presParOf" srcId="{659671AF-15BB-40B9-B96E-79733843122F}" destId="{46EC83E3-C2D8-4338-8EA2-5BE00C4A72E4}" srcOrd="0" destOrd="0" presId="urn:microsoft.com/office/officeart/2005/8/layout/chevron2"/>
    <dgm:cxn modelId="{7697C27C-38EC-4FFC-8FA0-02E9FEC3B028}" type="presParOf" srcId="{659671AF-15BB-40B9-B96E-79733843122F}" destId="{53F96333-01AF-4894-A054-1F9E527A3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516A2-23ED-451A-90A9-0A8A57F7E76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l-GR"/>
        </a:p>
      </dgm:t>
    </dgm:pt>
    <dgm:pt modelId="{8C65D062-A820-4A37-9060-763E1049D0F6}">
      <dgm:prSet phldrT="[Κείμενο]" custT="1"/>
      <dgm:spPr>
        <a:solidFill>
          <a:srgbClr val="6EA5AE"/>
        </a:solidFill>
        <a:ln>
          <a:solidFill>
            <a:schemeClr val="tx1">
              <a:lumMod val="40000"/>
              <a:lumOff val="60000"/>
            </a:schemeClr>
          </a:solidFill>
        </a:ln>
      </dgm:spPr>
      <dgm:t>
        <a:bodyPr/>
        <a:lstStyle/>
        <a:p>
          <a:r>
            <a:rPr lang="el-GR" sz="2000" b="1" dirty="0">
              <a:solidFill>
                <a:schemeClr val="accent2">
                  <a:lumMod val="20000"/>
                  <a:lumOff val="80000"/>
                </a:schemeClr>
              </a:solidFill>
              <a:effectLst/>
              <a:latin typeface="Arial" panose="020B0604020202020204" pitchFamily="34" charset="0"/>
              <a:cs typeface="Arial" panose="020B0604020202020204" pitchFamily="34" charset="0"/>
            </a:rPr>
            <a:t>Επίπεδο 3: </a:t>
          </a:r>
        </a:p>
        <a:p>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Άτυπη Αφαίρεση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Informal deduction</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ή Διάταξη – Ταξινόμηση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Ordering</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gm:t>
    </dgm:pt>
    <dgm:pt modelId="{20C77286-100B-4517-9413-57365F2D31E7}" type="parTrans" cxnId="{FDDE62D3-786D-4B8D-9483-2F2FC1F28B37}">
      <dgm:prSet/>
      <dgm:spPr/>
      <dgm:t>
        <a:bodyPr/>
        <a:lstStyle/>
        <a:p>
          <a:endParaRPr lang="el-GR"/>
        </a:p>
      </dgm:t>
    </dgm:pt>
    <dgm:pt modelId="{390BAC78-658F-4D42-85F5-FC2926A7191B}" type="sibTrans" cxnId="{FDDE62D3-786D-4B8D-9483-2F2FC1F28B37}">
      <dgm:prSet/>
      <dgm:spPr/>
      <dgm:t>
        <a:bodyPr/>
        <a:lstStyle/>
        <a:p>
          <a:endParaRPr lang="el-GR"/>
        </a:p>
      </dgm:t>
    </dgm:pt>
    <dgm:pt modelId="{C190E86F-267D-48A1-A12F-F167AAA08FE6}">
      <dgm:prSet phldrT="[Κείμενο]" custT="1"/>
      <dgm:spPr>
        <a:solidFill>
          <a:schemeClr val="accent5">
            <a:lumMod val="20000"/>
            <a:lumOff val="80000"/>
            <a:alpha val="90000"/>
          </a:schemeClr>
        </a:solidFill>
        <a:ln>
          <a:noFill/>
        </a:ln>
      </dgm:spPr>
      <dgm:t>
        <a:bodyPr/>
        <a:lstStyle/>
        <a:p>
          <a:pPr algn="l"/>
          <a:r>
            <a:rPr lang="el-GR" sz="2000" b="1" dirty="0">
              <a:latin typeface="Arial" panose="020B0604020202020204" pitchFamily="34" charset="0"/>
              <a:cs typeface="Arial" panose="020B0604020202020204" pitchFamily="34" charset="0"/>
            </a:rPr>
            <a:t>Κατανοεί σχέσεις </a:t>
          </a:r>
          <a:r>
            <a:rPr lang="el-GR" sz="2000" dirty="0">
              <a:latin typeface="Arial" panose="020B0604020202020204" pitchFamily="34" charset="0"/>
              <a:cs typeface="Arial" panose="020B0604020202020204" pitchFamily="34" charset="0"/>
            </a:rPr>
            <a:t>μεταξύ ιδιοτήτων του ίδιου του σχήματος, αλλά και σε σχέση με άλλα σχήματα. </a:t>
          </a:r>
        </a:p>
      </dgm:t>
    </dgm:pt>
    <dgm:pt modelId="{7E32E8CA-4760-4BCE-B382-6CE4E8F0CF21}" type="parTrans" cxnId="{38EF6184-D5B7-49C9-B456-84F696002B3D}">
      <dgm:prSet/>
      <dgm:spPr/>
      <dgm:t>
        <a:bodyPr/>
        <a:lstStyle/>
        <a:p>
          <a:endParaRPr lang="el-GR"/>
        </a:p>
      </dgm:t>
    </dgm:pt>
    <dgm:pt modelId="{C81B4806-D803-408D-89BF-063D8513AC34}" type="sibTrans" cxnId="{38EF6184-D5B7-49C9-B456-84F696002B3D}">
      <dgm:prSet/>
      <dgm:spPr/>
      <dgm:t>
        <a:bodyPr/>
        <a:lstStyle/>
        <a:p>
          <a:endParaRPr lang="el-GR"/>
        </a:p>
      </dgm:t>
    </dgm:pt>
    <dgm:pt modelId="{13ED8FB0-31FF-435C-A0B7-8CC130FE12C4}">
      <dgm:prSet custT="1"/>
      <dgm:spPr>
        <a:solidFill>
          <a:schemeClr val="accent5">
            <a:lumMod val="20000"/>
            <a:lumOff val="80000"/>
            <a:alpha val="90000"/>
          </a:schemeClr>
        </a:solidFill>
        <a:ln>
          <a:noFill/>
        </a:ln>
      </dgm:spPr>
      <dgm:t>
        <a:bodyPr/>
        <a:lstStyle/>
        <a:p>
          <a:pPr algn="l"/>
          <a:r>
            <a:rPr lang="el-GR" sz="2000" b="0" dirty="0">
              <a:latin typeface="Arial" panose="020B0604020202020204" pitchFamily="34" charset="0"/>
              <a:cs typeface="Arial" panose="020B0604020202020204" pitchFamily="34" charset="0"/>
            </a:rPr>
            <a:t>Καταλαβαίνει </a:t>
          </a:r>
          <a:r>
            <a:rPr lang="el-GR" sz="2000" b="1" dirty="0">
              <a:latin typeface="Arial" panose="020B0604020202020204" pitchFamily="34" charset="0"/>
              <a:cs typeface="Arial" panose="020B0604020202020204" pitchFamily="34" charset="0"/>
            </a:rPr>
            <a:t>την έννοια του ορισμού</a:t>
          </a:r>
          <a:r>
            <a:rPr lang="el-GR" sz="2000" dirty="0">
              <a:latin typeface="Arial" panose="020B0604020202020204" pitchFamily="34" charset="0"/>
              <a:cs typeface="Arial" panose="020B0604020202020204" pitchFamily="34" charset="0"/>
            </a:rPr>
            <a:t> και αντιλαμβάνεται ότι κάποιες ιδιότητες είναι συνέπειες άλλων. </a:t>
          </a:r>
        </a:p>
      </dgm:t>
    </dgm:pt>
    <dgm:pt modelId="{09067CC1-B547-460C-BEDB-FF45F0AECF97}" type="parTrans" cxnId="{F7286D7E-A1C5-4AF4-9E59-D9BFBA60660C}">
      <dgm:prSet/>
      <dgm:spPr/>
      <dgm:t>
        <a:bodyPr/>
        <a:lstStyle/>
        <a:p>
          <a:endParaRPr lang="el-GR"/>
        </a:p>
      </dgm:t>
    </dgm:pt>
    <dgm:pt modelId="{E6B5B074-F0E4-485D-891D-E6658C51D132}" type="sibTrans" cxnId="{F7286D7E-A1C5-4AF4-9E59-D9BFBA60660C}">
      <dgm:prSet/>
      <dgm:spPr/>
      <dgm:t>
        <a:bodyPr/>
        <a:lstStyle/>
        <a:p>
          <a:endParaRPr lang="el-GR"/>
        </a:p>
      </dgm:t>
    </dgm:pt>
    <dgm:pt modelId="{1A26025E-3F35-4220-8A9E-F345D4982BBD}">
      <dgm:prSet custT="1"/>
      <dgm:spPr>
        <a:solidFill>
          <a:schemeClr val="accent5">
            <a:lumMod val="20000"/>
            <a:lumOff val="80000"/>
            <a:alpha val="90000"/>
          </a:schemeClr>
        </a:solidFill>
        <a:ln>
          <a:noFill/>
        </a:ln>
      </dgm:spPr>
      <dgm:t>
        <a:bodyPr/>
        <a:lstStyle/>
        <a:p>
          <a:pPr algn="l"/>
          <a:r>
            <a:rPr lang="el-GR" sz="2000" dirty="0">
              <a:latin typeface="Arial" panose="020B0604020202020204" pitchFamily="34" charset="0"/>
              <a:cs typeface="Arial" panose="020B0604020202020204" pitchFamily="34" charset="0"/>
            </a:rPr>
            <a:t>Μέσα από τον πειραματισμό του καταφέρνει την εδραίωση ιδιοτήτων και αναγνωρίζει σχήματα ως ειδικές κατηγορίες άλλων.</a:t>
          </a:r>
        </a:p>
      </dgm:t>
    </dgm:pt>
    <dgm:pt modelId="{060DBEBB-4BC8-43F6-86CE-7FAADF93D985}" type="parTrans" cxnId="{D44C16ED-0300-4470-8932-010017DC76FC}">
      <dgm:prSet/>
      <dgm:spPr/>
      <dgm:t>
        <a:bodyPr/>
        <a:lstStyle/>
        <a:p>
          <a:endParaRPr lang="el-GR"/>
        </a:p>
      </dgm:t>
    </dgm:pt>
    <dgm:pt modelId="{9CC07075-4DCF-4FF4-9253-213BADFC7B84}" type="sibTrans" cxnId="{D44C16ED-0300-4470-8932-010017DC76FC}">
      <dgm:prSet/>
      <dgm:spPr/>
      <dgm:t>
        <a:bodyPr/>
        <a:lstStyle/>
        <a:p>
          <a:endParaRPr lang="el-GR"/>
        </a:p>
      </dgm:t>
    </dgm:pt>
    <dgm:pt modelId="{5C2CB96C-68FD-4658-9AC2-556478F5F93C}" type="pres">
      <dgm:prSet presAssocID="{1C2516A2-23ED-451A-90A9-0A8A57F7E76C}" presName="linearFlow" presStyleCnt="0">
        <dgm:presLayoutVars>
          <dgm:dir/>
          <dgm:animLvl val="lvl"/>
          <dgm:resizeHandles val="exact"/>
        </dgm:presLayoutVars>
      </dgm:prSet>
      <dgm:spPr/>
    </dgm:pt>
    <dgm:pt modelId="{659671AF-15BB-40B9-B96E-79733843122F}" type="pres">
      <dgm:prSet presAssocID="{8C65D062-A820-4A37-9060-763E1049D0F6}" presName="composite" presStyleCnt="0"/>
      <dgm:spPr/>
    </dgm:pt>
    <dgm:pt modelId="{46EC83E3-C2D8-4338-8EA2-5BE00C4A72E4}" type="pres">
      <dgm:prSet presAssocID="{8C65D062-A820-4A37-9060-763E1049D0F6}" presName="parentText" presStyleLbl="alignNode1" presStyleIdx="0" presStyleCnt="1" custScaleY="117599">
        <dgm:presLayoutVars>
          <dgm:chMax val="1"/>
          <dgm:bulletEnabled val="1"/>
        </dgm:presLayoutVars>
      </dgm:prSet>
      <dgm:spPr/>
    </dgm:pt>
    <dgm:pt modelId="{53F96333-01AF-4894-A054-1F9E527A39D3}" type="pres">
      <dgm:prSet presAssocID="{8C65D062-A820-4A37-9060-763E1049D0F6}" presName="descendantText" presStyleLbl="alignAcc1" presStyleIdx="0" presStyleCnt="1" custScaleX="93285">
        <dgm:presLayoutVars>
          <dgm:bulletEnabled val="1"/>
        </dgm:presLayoutVars>
      </dgm:prSet>
      <dgm:spPr/>
    </dgm:pt>
  </dgm:ptLst>
  <dgm:cxnLst>
    <dgm:cxn modelId="{93AF6E07-0FA6-46C5-830B-DAA6E52F915C}" type="presOf" srcId="{1C2516A2-23ED-451A-90A9-0A8A57F7E76C}" destId="{5C2CB96C-68FD-4658-9AC2-556478F5F93C}" srcOrd="0" destOrd="0" presId="urn:microsoft.com/office/officeart/2005/8/layout/chevron2"/>
    <dgm:cxn modelId="{B4A9235E-DB99-4A4B-B2A8-8F7EABEA1A27}" type="presOf" srcId="{C190E86F-267D-48A1-A12F-F167AAA08FE6}" destId="{53F96333-01AF-4894-A054-1F9E527A39D3}" srcOrd="0" destOrd="0" presId="urn:microsoft.com/office/officeart/2005/8/layout/chevron2"/>
    <dgm:cxn modelId="{FD7E5E64-27C6-482D-8D5E-0BF8ED8655B9}" type="presOf" srcId="{1A26025E-3F35-4220-8A9E-F345D4982BBD}" destId="{53F96333-01AF-4894-A054-1F9E527A39D3}" srcOrd="0" destOrd="2" presId="urn:microsoft.com/office/officeart/2005/8/layout/chevron2"/>
    <dgm:cxn modelId="{F7286D7E-A1C5-4AF4-9E59-D9BFBA60660C}" srcId="{8C65D062-A820-4A37-9060-763E1049D0F6}" destId="{13ED8FB0-31FF-435C-A0B7-8CC130FE12C4}" srcOrd="1" destOrd="0" parTransId="{09067CC1-B547-460C-BEDB-FF45F0AECF97}" sibTransId="{E6B5B074-F0E4-485D-891D-E6658C51D132}"/>
    <dgm:cxn modelId="{38EF6184-D5B7-49C9-B456-84F696002B3D}" srcId="{8C65D062-A820-4A37-9060-763E1049D0F6}" destId="{C190E86F-267D-48A1-A12F-F167AAA08FE6}" srcOrd="0" destOrd="0" parTransId="{7E32E8CA-4760-4BCE-B382-6CE4E8F0CF21}" sibTransId="{C81B4806-D803-408D-89BF-063D8513AC34}"/>
    <dgm:cxn modelId="{25EEDCC9-689F-4D5A-AE3C-8254A6A63521}" type="presOf" srcId="{13ED8FB0-31FF-435C-A0B7-8CC130FE12C4}" destId="{53F96333-01AF-4894-A054-1F9E527A39D3}" srcOrd="0" destOrd="1" presId="urn:microsoft.com/office/officeart/2005/8/layout/chevron2"/>
    <dgm:cxn modelId="{B0B10CCB-72C3-4EBF-88D7-124F67FDDC74}" type="presOf" srcId="{8C65D062-A820-4A37-9060-763E1049D0F6}" destId="{46EC83E3-C2D8-4338-8EA2-5BE00C4A72E4}" srcOrd="0" destOrd="0" presId="urn:microsoft.com/office/officeart/2005/8/layout/chevron2"/>
    <dgm:cxn modelId="{FDDE62D3-786D-4B8D-9483-2F2FC1F28B37}" srcId="{1C2516A2-23ED-451A-90A9-0A8A57F7E76C}" destId="{8C65D062-A820-4A37-9060-763E1049D0F6}" srcOrd="0" destOrd="0" parTransId="{20C77286-100B-4517-9413-57365F2D31E7}" sibTransId="{390BAC78-658F-4D42-85F5-FC2926A7191B}"/>
    <dgm:cxn modelId="{D44C16ED-0300-4470-8932-010017DC76FC}" srcId="{8C65D062-A820-4A37-9060-763E1049D0F6}" destId="{1A26025E-3F35-4220-8A9E-F345D4982BBD}" srcOrd="2" destOrd="0" parTransId="{060DBEBB-4BC8-43F6-86CE-7FAADF93D985}" sibTransId="{9CC07075-4DCF-4FF4-9253-213BADFC7B84}"/>
    <dgm:cxn modelId="{9BA113BA-E790-4F9C-8799-765024EF9FA2}" type="presParOf" srcId="{5C2CB96C-68FD-4658-9AC2-556478F5F93C}" destId="{659671AF-15BB-40B9-B96E-79733843122F}" srcOrd="0" destOrd="0" presId="urn:microsoft.com/office/officeart/2005/8/layout/chevron2"/>
    <dgm:cxn modelId="{1EE0282C-C0F7-4558-9DA7-C11F549D0F9E}" type="presParOf" srcId="{659671AF-15BB-40B9-B96E-79733843122F}" destId="{46EC83E3-C2D8-4338-8EA2-5BE00C4A72E4}" srcOrd="0" destOrd="0" presId="urn:microsoft.com/office/officeart/2005/8/layout/chevron2"/>
    <dgm:cxn modelId="{7697C27C-38EC-4FFC-8FA0-02E9FEC3B028}" type="presParOf" srcId="{659671AF-15BB-40B9-B96E-79733843122F}" destId="{53F96333-01AF-4894-A054-1F9E527A3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516A2-23ED-451A-90A9-0A8A57F7E76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l-GR"/>
        </a:p>
      </dgm:t>
    </dgm:pt>
    <dgm:pt modelId="{8C65D062-A820-4A37-9060-763E1049D0F6}">
      <dgm:prSet phldrT="[Κείμενο]" custT="1"/>
      <dgm:spPr>
        <a:solidFill>
          <a:srgbClr val="66A0AA"/>
        </a:solidFill>
        <a:ln>
          <a:solidFill>
            <a:schemeClr val="tx1">
              <a:lumMod val="40000"/>
              <a:lumOff val="60000"/>
            </a:schemeClr>
          </a:solidFill>
        </a:ln>
      </dgm:spPr>
      <dgm:t>
        <a:bodyPr/>
        <a:lstStyle/>
        <a:p>
          <a:r>
            <a:rPr lang="el-GR" sz="2000" b="1" dirty="0">
              <a:solidFill>
                <a:schemeClr val="accent2">
                  <a:lumMod val="20000"/>
                  <a:lumOff val="80000"/>
                </a:schemeClr>
              </a:solidFill>
              <a:effectLst/>
              <a:latin typeface="Arial" panose="020B0604020202020204" pitchFamily="34" charset="0"/>
              <a:cs typeface="Arial" panose="020B0604020202020204" pitchFamily="34" charset="0"/>
            </a:rPr>
            <a:t>Επίπεδο 4: </a:t>
          </a:r>
        </a:p>
        <a:p>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Τυπική Αφαίρεση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 deduction</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dgm:t>
    </dgm:pt>
    <dgm:pt modelId="{20C77286-100B-4517-9413-57365F2D31E7}" type="parTrans" cxnId="{FDDE62D3-786D-4B8D-9483-2F2FC1F28B37}">
      <dgm:prSet/>
      <dgm:spPr/>
      <dgm:t>
        <a:bodyPr/>
        <a:lstStyle/>
        <a:p>
          <a:endParaRPr lang="el-GR"/>
        </a:p>
      </dgm:t>
    </dgm:pt>
    <dgm:pt modelId="{390BAC78-658F-4D42-85F5-FC2926A7191B}" type="sibTrans" cxnId="{FDDE62D3-786D-4B8D-9483-2F2FC1F28B37}">
      <dgm:prSet/>
      <dgm:spPr/>
      <dgm:t>
        <a:bodyPr/>
        <a:lstStyle/>
        <a:p>
          <a:endParaRPr lang="el-GR"/>
        </a:p>
      </dgm:t>
    </dgm:pt>
    <dgm:pt modelId="{C190E86F-267D-48A1-A12F-F167AAA08FE6}">
      <dgm:prSet phldrT="[Κείμενο]" custT="1"/>
      <dgm:spPr>
        <a:solidFill>
          <a:schemeClr val="accent5">
            <a:lumMod val="20000"/>
            <a:lumOff val="80000"/>
            <a:alpha val="90000"/>
          </a:schemeClr>
        </a:solidFill>
        <a:ln>
          <a:noFill/>
        </a:ln>
      </dgm:spPr>
      <dgm:t>
        <a:bodyPr/>
        <a:lstStyle/>
        <a:p>
          <a:pPr algn="just">
            <a:buNone/>
          </a:pPr>
          <a:r>
            <a:rPr lang="el-GR" sz="2000" dirty="0">
              <a:latin typeface="Arial" panose="020B0604020202020204" pitchFamily="34" charset="0"/>
              <a:cs typeface="Arial" panose="020B0604020202020204" pitchFamily="34" charset="0"/>
            </a:rPr>
            <a:t>Ο μαθητής </a:t>
          </a:r>
          <a:r>
            <a:rPr lang="el-GR" sz="2000" b="1" dirty="0">
              <a:latin typeface="Arial" panose="020B0604020202020204" pitchFamily="34" charset="0"/>
              <a:cs typeface="Arial" panose="020B0604020202020204" pitchFamily="34" charset="0"/>
            </a:rPr>
            <a:t>κατανοεί</a:t>
          </a:r>
          <a:endParaRPr lang="el-GR" sz="2000" dirty="0">
            <a:latin typeface="Arial" panose="020B0604020202020204" pitchFamily="34" charset="0"/>
            <a:cs typeface="Arial" panose="020B0604020202020204" pitchFamily="34" charset="0"/>
          </a:endParaRPr>
        </a:p>
      </dgm:t>
    </dgm:pt>
    <dgm:pt modelId="{7E32E8CA-4760-4BCE-B382-6CE4E8F0CF21}" type="parTrans" cxnId="{38EF6184-D5B7-49C9-B456-84F696002B3D}">
      <dgm:prSet/>
      <dgm:spPr/>
      <dgm:t>
        <a:bodyPr/>
        <a:lstStyle/>
        <a:p>
          <a:endParaRPr lang="el-GR"/>
        </a:p>
      </dgm:t>
    </dgm:pt>
    <dgm:pt modelId="{C81B4806-D803-408D-89BF-063D8513AC34}" type="sibTrans" cxnId="{38EF6184-D5B7-49C9-B456-84F696002B3D}">
      <dgm:prSet/>
      <dgm:spPr/>
      <dgm:t>
        <a:bodyPr/>
        <a:lstStyle/>
        <a:p>
          <a:endParaRPr lang="el-GR"/>
        </a:p>
      </dgm:t>
    </dgm:pt>
    <dgm:pt modelId="{5C4A7073-8162-4E71-A97F-3906C54B1A99}">
      <dgm:prSet custT="1"/>
      <dgm:spPr>
        <a:solidFill>
          <a:schemeClr val="accent5">
            <a:lumMod val="20000"/>
            <a:lumOff val="80000"/>
            <a:alpha val="90000"/>
          </a:schemeClr>
        </a:solidFill>
        <a:ln>
          <a:noFill/>
        </a:ln>
      </dgm:spPr>
      <dgm:t>
        <a:bodyPr/>
        <a:lstStyle/>
        <a:p>
          <a:pPr algn="just"/>
          <a:endParaRPr lang="el-GR" sz="1800" dirty="0"/>
        </a:p>
      </dgm:t>
    </dgm:pt>
    <dgm:pt modelId="{C3F27EED-BC70-4595-8BFA-5B01ED0A7005}" type="parTrans" cxnId="{FA9A683F-446B-44CD-9FD0-3D76754641D5}">
      <dgm:prSet/>
      <dgm:spPr/>
      <dgm:t>
        <a:bodyPr/>
        <a:lstStyle/>
        <a:p>
          <a:endParaRPr lang="el-GR"/>
        </a:p>
      </dgm:t>
    </dgm:pt>
    <dgm:pt modelId="{0B83B254-CF36-4C43-A3E0-62F8D25D92B8}" type="sibTrans" cxnId="{FA9A683F-446B-44CD-9FD0-3D76754641D5}">
      <dgm:prSet/>
      <dgm:spPr/>
      <dgm:t>
        <a:bodyPr/>
        <a:lstStyle/>
        <a:p>
          <a:endParaRPr lang="el-GR"/>
        </a:p>
      </dgm:t>
    </dgm:pt>
    <dgm:pt modelId="{B5AABEC2-7802-4A8E-ADA6-98A76AE43C28}">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   τη σημασία της αφαίρεσης και τους ρόλους των αξιών, </a:t>
          </a:r>
        </a:p>
      </dgm:t>
    </dgm:pt>
    <dgm:pt modelId="{2F9FA952-8E3A-497B-B768-71B1EC47676A}" type="parTrans" cxnId="{634A878E-C00F-4CA1-8A92-F7059CC53942}">
      <dgm:prSet/>
      <dgm:spPr/>
    </dgm:pt>
    <dgm:pt modelId="{7CB09119-E075-45A9-97ED-A7D69DEAB810}" type="sibTrans" cxnId="{634A878E-C00F-4CA1-8A92-F7059CC53942}">
      <dgm:prSet/>
      <dgm:spPr/>
    </dgm:pt>
    <dgm:pt modelId="{5AE0500F-EE63-42A9-BD99-3F0C421BA38C}">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   των θεωρημάτων και</a:t>
          </a:r>
        </a:p>
      </dgm:t>
    </dgm:pt>
    <dgm:pt modelId="{2C317CEC-022D-46B0-BE11-4D3D2A211895}" type="parTrans" cxnId="{BA5D83C6-4638-4A92-9330-819D95E3E2E1}">
      <dgm:prSet/>
      <dgm:spPr/>
    </dgm:pt>
    <dgm:pt modelId="{3182FA86-29AA-4071-827D-F6BFC7427A83}" type="sibTrans" cxnId="{BA5D83C6-4638-4A92-9330-819D95E3E2E1}">
      <dgm:prSet/>
      <dgm:spPr/>
    </dgm:pt>
    <dgm:pt modelId="{C761A165-44C1-41CB-99D0-45205CB1A47C}">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   των αποδείξεων, </a:t>
          </a:r>
        </a:p>
      </dgm:t>
    </dgm:pt>
    <dgm:pt modelId="{03ED36A0-5063-4E8A-98F6-A180FC8BB9B3}" type="parTrans" cxnId="{01B758F0-2B24-4FC3-AB8D-E99D6A737B45}">
      <dgm:prSet/>
      <dgm:spPr/>
    </dgm:pt>
    <dgm:pt modelId="{2CCDF984-3E51-4480-981F-0CC4610A2007}" type="sibTrans" cxnId="{01B758F0-2B24-4FC3-AB8D-E99D6A737B45}">
      <dgm:prSet/>
      <dgm:spPr/>
    </dgm:pt>
    <dgm:pt modelId="{C45B8037-AD14-48AD-8F3B-1C9A37A8CC98}">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δηλαδή τα αποδεικτικά μπορούν να γραφτούν με κατανόηση. </a:t>
          </a:r>
        </a:p>
      </dgm:t>
    </dgm:pt>
    <dgm:pt modelId="{98C25EA1-F217-4DDB-B9C0-2E9DF3B42879}" type="parTrans" cxnId="{4368D8C7-DF76-42D8-8A4A-61D57DCDFC03}">
      <dgm:prSet/>
      <dgm:spPr/>
    </dgm:pt>
    <dgm:pt modelId="{1B72BC9E-3FB8-46A9-83C9-AE4690015682}" type="sibTrans" cxnId="{4368D8C7-DF76-42D8-8A4A-61D57DCDFC03}">
      <dgm:prSet/>
      <dgm:spPr/>
    </dgm:pt>
    <dgm:pt modelId="{5C2CB96C-68FD-4658-9AC2-556478F5F93C}" type="pres">
      <dgm:prSet presAssocID="{1C2516A2-23ED-451A-90A9-0A8A57F7E76C}" presName="linearFlow" presStyleCnt="0">
        <dgm:presLayoutVars>
          <dgm:dir/>
          <dgm:animLvl val="lvl"/>
          <dgm:resizeHandles val="exact"/>
        </dgm:presLayoutVars>
      </dgm:prSet>
      <dgm:spPr/>
    </dgm:pt>
    <dgm:pt modelId="{659671AF-15BB-40B9-B96E-79733843122F}" type="pres">
      <dgm:prSet presAssocID="{8C65D062-A820-4A37-9060-763E1049D0F6}" presName="composite" presStyleCnt="0"/>
      <dgm:spPr/>
    </dgm:pt>
    <dgm:pt modelId="{46EC83E3-C2D8-4338-8EA2-5BE00C4A72E4}" type="pres">
      <dgm:prSet presAssocID="{8C65D062-A820-4A37-9060-763E1049D0F6}" presName="parentText" presStyleLbl="alignNode1" presStyleIdx="0" presStyleCnt="1" custScaleY="117599">
        <dgm:presLayoutVars>
          <dgm:chMax val="1"/>
          <dgm:bulletEnabled val="1"/>
        </dgm:presLayoutVars>
      </dgm:prSet>
      <dgm:spPr/>
    </dgm:pt>
    <dgm:pt modelId="{53F96333-01AF-4894-A054-1F9E527A39D3}" type="pres">
      <dgm:prSet presAssocID="{8C65D062-A820-4A37-9060-763E1049D0F6}" presName="descendantText" presStyleLbl="alignAcc1" presStyleIdx="0" presStyleCnt="1" custScaleX="93285">
        <dgm:presLayoutVars>
          <dgm:bulletEnabled val="1"/>
        </dgm:presLayoutVars>
      </dgm:prSet>
      <dgm:spPr/>
    </dgm:pt>
  </dgm:ptLst>
  <dgm:cxnLst>
    <dgm:cxn modelId="{93AF6E07-0FA6-46C5-830B-DAA6E52F915C}" type="presOf" srcId="{1C2516A2-23ED-451A-90A9-0A8A57F7E76C}" destId="{5C2CB96C-68FD-4658-9AC2-556478F5F93C}" srcOrd="0" destOrd="0" presId="urn:microsoft.com/office/officeart/2005/8/layout/chevron2"/>
    <dgm:cxn modelId="{5B504815-DC05-411E-80D4-C83F25F69C0A}" type="presOf" srcId="{C761A165-44C1-41CB-99D0-45205CB1A47C}" destId="{53F96333-01AF-4894-A054-1F9E527A39D3}" srcOrd="0" destOrd="3" presId="urn:microsoft.com/office/officeart/2005/8/layout/chevron2"/>
    <dgm:cxn modelId="{FA9A683F-446B-44CD-9FD0-3D76754641D5}" srcId="{8C65D062-A820-4A37-9060-763E1049D0F6}" destId="{5C4A7073-8162-4E71-A97F-3906C54B1A99}" srcOrd="5" destOrd="0" parTransId="{C3F27EED-BC70-4595-8BFA-5B01ED0A7005}" sibTransId="{0B83B254-CF36-4C43-A3E0-62F8D25D92B8}"/>
    <dgm:cxn modelId="{0D53EA40-4841-4000-A6CD-1E9F39D7A465}" type="presOf" srcId="{B5AABEC2-7802-4A8E-ADA6-98A76AE43C28}" destId="{53F96333-01AF-4894-A054-1F9E527A39D3}" srcOrd="0" destOrd="1" presId="urn:microsoft.com/office/officeart/2005/8/layout/chevron2"/>
    <dgm:cxn modelId="{B4A9235E-DB99-4A4B-B2A8-8F7EABEA1A27}" type="presOf" srcId="{C190E86F-267D-48A1-A12F-F167AAA08FE6}" destId="{53F96333-01AF-4894-A054-1F9E527A39D3}" srcOrd="0" destOrd="0" presId="urn:microsoft.com/office/officeart/2005/8/layout/chevron2"/>
    <dgm:cxn modelId="{9776076F-7B28-42DE-A7CC-FA627E38ACF6}" type="presOf" srcId="{C45B8037-AD14-48AD-8F3B-1C9A37A8CC98}" destId="{53F96333-01AF-4894-A054-1F9E527A39D3}" srcOrd="0" destOrd="4" presId="urn:microsoft.com/office/officeart/2005/8/layout/chevron2"/>
    <dgm:cxn modelId="{4E60FA51-623D-49B2-978D-B284E2EC7F0F}" type="presOf" srcId="{5C4A7073-8162-4E71-A97F-3906C54B1A99}" destId="{53F96333-01AF-4894-A054-1F9E527A39D3}" srcOrd="0" destOrd="5" presId="urn:microsoft.com/office/officeart/2005/8/layout/chevron2"/>
    <dgm:cxn modelId="{38EF6184-D5B7-49C9-B456-84F696002B3D}" srcId="{8C65D062-A820-4A37-9060-763E1049D0F6}" destId="{C190E86F-267D-48A1-A12F-F167AAA08FE6}" srcOrd="0" destOrd="0" parTransId="{7E32E8CA-4760-4BCE-B382-6CE4E8F0CF21}" sibTransId="{C81B4806-D803-408D-89BF-063D8513AC34}"/>
    <dgm:cxn modelId="{634A878E-C00F-4CA1-8A92-F7059CC53942}" srcId="{8C65D062-A820-4A37-9060-763E1049D0F6}" destId="{B5AABEC2-7802-4A8E-ADA6-98A76AE43C28}" srcOrd="1" destOrd="0" parTransId="{2F9FA952-8E3A-497B-B768-71B1EC47676A}" sibTransId="{7CB09119-E075-45A9-97ED-A7D69DEAB810}"/>
    <dgm:cxn modelId="{BA5D83C6-4638-4A92-9330-819D95E3E2E1}" srcId="{8C65D062-A820-4A37-9060-763E1049D0F6}" destId="{5AE0500F-EE63-42A9-BD99-3F0C421BA38C}" srcOrd="2" destOrd="0" parTransId="{2C317CEC-022D-46B0-BE11-4D3D2A211895}" sibTransId="{3182FA86-29AA-4071-827D-F6BFC7427A83}"/>
    <dgm:cxn modelId="{4368D8C7-DF76-42D8-8A4A-61D57DCDFC03}" srcId="{8C65D062-A820-4A37-9060-763E1049D0F6}" destId="{C45B8037-AD14-48AD-8F3B-1C9A37A8CC98}" srcOrd="4" destOrd="0" parTransId="{98C25EA1-F217-4DDB-B9C0-2E9DF3B42879}" sibTransId="{1B72BC9E-3FB8-46A9-83C9-AE4690015682}"/>
    <dgm:cxn modelId="{B0B10CCB-72C3-4EBF-88D7-124F67FDDC74}" type="presOf" srcId="{8C65D062-A820-4A37-9060-763E1049D0F6}" destId="{46EC83E3-C2D8-4338-8EA2-5BE00C4A72E4}" srcOrd="0" destOrd="0" presId="urn:microsoft.com/office/officeart/2005/8/layout/chevron2"/>
    <dgm:cxn modelId="{FDDE62D3-786D-4B8D-9483-2F2FC1F28B37}" srcId="{1C2516A2-23ED-451A-90A9-0A8A57F7E76C}" destId="{8C65D062-A820-4A37-9060-763E1049D0F6}" srcOrd="0" destOrd="0" parTransId="{20C77286-100B-4517-9413-57365F2D31E7}" sibTransId="{390BAC78-658F-4D42-85F5-FC2926A7191B}"/>
    <dgm:cxn modelId="{E7D8A8DE-088D-4371-9C59-40EF6ADA7293}" type="presOf" srcId="{5AE0500F-EE63-42A9-BD99-3F0C421BA38C}" destId="{53F96333-01AF-4894-A054-1F9E527A39D3}" srcOrd="0" destOrd="2" presId="urn:microsoft.com/office/officeart/2005/8/layout/chevron2"/>
    <dgm:cxn modelId="{01B758F0-2B24-4FC3-AB8D-E99D6A737B45}" srcId="{8C65D062-A820-4A37-9060-763E1049D0F6}" destId="{C761A165-44C1-41CB-99D0-45205CB1A47C}" srcOrd="3" destOrd="0" parTransId="{03ED36A0-5063-4E8A-98F6-A180FC8BB9B3}" sibTransId="{2CCDF984-3E51-4480-981F-0CC4610A2007}"/>
    <dgm:cxn modelId="{9BA113BA-E790-4F9C-8799-765024EF9FA2}" type="presParOf" srcId="{5C2CB96C-68FD-4658-9AC2-556478F5F93C}" destId="{659671AF-15BB-40B9-B96E-79733843122F}" srcOrd="0" destOrd="0" presId="urn:microsoft.com/office/officeart/2005/8/layout/chevron2"/>
    <dgm:cxn modelId="{1EE0282C-C0F7-4558-9DA7-C11F549D0F9E}" type="presParOf" srcId="{659671AF-15BB-40B9-B96E-79733843122F}" destId="{46EC83E3-C2D8-4338-8EA2-5BE00C4A72E4}" srcOrd="0" destOrd="0" presId="urn:microsoft.com/office/officeart/2005/8/layout/chevron2"/>
    <dgm:cxn modelId="{7697C27C-38EC-4FFC-8FA0-02E9FEC3B028}" type="presParOf" srcId="{659671AF-15BB-40B9-B96E-79733843122F}" destId="{53F96333-01AF-4894-A054-1F9E527A39D3}"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2516A2-23ED-451A-90A9-0A8A57F7E76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l-GR"/>
        </a:p>
      </dgm:t>
    </dgm:pt>
    <dgm:pt modelId="{8C65D062-A820-4A37-9060-763E1049D0F6}">
      <dgm:prSet phldrT="[Κείμενο]" custT="1"/>
      <dgm:spPr>
        <a:solidFill>
          <a:srgbClr val="3B6269"/>
        </a:solidFill>
        <a:ln>
          <a:solidFill>
            <a:schemeClr val="tx1">
              <a:lumMod val="40000"/>
              <a:lumOff val="60000"/>
            </a:schemeClr>
          </a:solidFill>
        </a:ln>
      </dgm:spPr>
      <dgm:t>
        <a:bodyPr/>
        <a:lstStyle/>
        <a:p>
          <a:r>
            <a:rPr lang="el-GR" sz="2000" b="1" dirty="0">
              <a:solidFill>
                <a:schemeClr val="accent2">
                  <a:lumMod val="20000"/>
                  <a:lumOff val="80000"/>
                </a:schemeClr>
              </a:solidFill>
              <a:effectLst/>
              <a:latin typeface="Arial" panose="020B0604020202020204" pitchFamily="34" charset="0"/>
              <a:cs typeface="Arial" panose="020B0604020202020204" pitchFamily="34" charset="0"/>
            </a:rPr>
            <a:t>Επίπεδο 5: </a:t>
          </a:r>
        </a:p>
        <a:p>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Αυστηρότητα </a:t>
          </a:r>
        </a:p>
        <a:p>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Rigour</a:t>
          </a:r>
          <a:r>
            <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dgm:t>
    </dgm:pt>
    <dgm:pt modelId="{20C77286-100B-4517-9413-57365F2D31E7}" type="parTrans" cxnId="{FDDE62D3-786D-4B8D-9483-2F2FC1F28B37}">
      <dgm:prSet/>
      <dgm:spPr/>
      <dgm:t>
        <a:bodyPr/>
        <a:lstStyle/>
        <a:p>
          <a:endParaRPr lang="el-GR"/>
        </a:p>
      </dgm:t>
    </dgm:pt>
    <dgm:pt modelId="{390BAC78-658F-4D42-85F5-FC2926A7191B}" type="sibTrans" cxnId="{FDDE62D3-786D-4B8D-9483-2F2FC1F28B37}">
      <dgm:prSet/>
      <dgm:spPr/>
      <dgm:t>
        <a:bodyPr/>
        <a:lstStyle/>
        <a:p>
          <a:endParaRPr lang="el-GR"/>
        </a:p>
      </dgm:t>
    </dgm:pt>
    <dgm:pt modelId="{C190E86F-267D-48A1-A12F-F167AAA08FE6}">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Στο επίπεδο αυτό ο μαθητής</a:t>
          </a:r>
        </a:p>
      </dgm:t>
    </dgm:pt>
    <dgm:pt modelId="{7E32E8CA-4760-4BCE-B382-6CE4E8F0CF21}" type="parTrans" cxnId="{38EF6184-D5B7-49C9-B456-84F696002B3D}">
      <dgm:prSet/>
      <dgm:spPr/>
      <dgm:t>
        <a:bodyPr/>
        <a:lstStyle/>
        <a:p>
          <a:endParaRPr lang="el-GR"/>
        </a:p>
      </dgm:t>
    </dgm:pt>
    <dgm:pt modelId="{C81B4806-D803-408D-89BF-063D8513AC34}" type="sibTrans" cxnId="{38EF6184-D5B7-49C9-B456-84F696002B3D}">
      <dgm:prSet/>
      <dgm:spPr/>
      <dgm:t>
        <a:bodyPr/>
        <a:lstStyle/>
        <a:p>
          <a:endParaRPr lang="el-GR"/>
        </a:p>
      </dgm:t>
    </dgm:pt>
    <dgm:pt modelId="{B41B46AB-7EB9-4F5C-8833-B4DE86AA7181}">
      <dgm:prSet custT="1"/>
      <dgm:spPr>
        <a:solidFill>
          <a:schemeClr val="accent5">
            <a:lumMod val="20000"/>
            <a:lumOff val="80000"/>
            <a:alpha val="90000"/>
          </a:schemeClr>
        </a:solidFill>
        <a:ln>
          <a:noFill/>
        </a:ln>
      </dgm:spPr>
      <dgm:t>
        <a:bodyPr/>
        <a:lstStyle/>
        <a:p>
          <a:pPr algn="just"/>
          <a:endParaRPr lang="el-GR" sz="1800" dirty="0"/>
        </a:p>
      </dgm:t>
    </dgm:pt>
    <dgm:pt modelId="{0EC90E19-1021-42D4-9E58-E16111C6B374}" type="parTrans" cxnId="{162EA561-5977-4B8A-A15B-D67D3DD98467}">
      <dgm:prSet/>
      <dgm:spPr/>
      <dgm:t>
        <a:bodyPr/>
        <a:lstStyle/>
        <a:p>
          <a:endParaRPr lang="el-GR"/>
        </a:p>
      </dgm:t>
    </dgm:pt>
    <dgm:pt modelId="{44E2560D-0196-4F14-BF4A-920C57431DB6}" type="sibTrans" cxnId="{162EA561-5977-4B8A-A15B-D67D3DD98467}">
      <dgm:prSet/>
      <dgm:spPr/>
      <dgm:t>
        <a:bodyPr/>
        <a:lstStyle/>
        <a:p>
          <a:endParaRPr lang="el-GR"/>
        </a:p>
      </dgm:t>
    </dgm:pt>
    <dgm:pt modelId="{A79AB81B-90B8-4791-88F5-B4B64844CEDE}">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   όχι μόνο </a:t>
          </a:r>
          <a:r>
            <a:rPr lang="el-GR" sz="2000" b="1" dirty="0">
              <a:latin typeface="Arial" panose="020B0604020202020204" pitchFamily="34" charset="0"/>
              <a:cs typeface="Arial" panose="020B0604020202020204" pitchFamily="34" charset="0"/>
            </a:rPr>
            <a:t>κατανοεί</a:t>
          </a:r>
          <a:r>
            <a:rPr lang="el-GR" sz="2000" dirty="0">
              <a:latin typeface="Arial" panose="020B0604020202020204" pitchFamily="34" charset="0"/>
              <a:cs typeface="Arial" panose="020B0604020202020204" pitchFamily="34" charset="0"/>
            </a:rPr>
            <a:t> την σημαντικότητα της ακρίβειας σε ό, τι έχει σχέση με την Γεωμετρία,  </a:t>
          </a:r>
        </a:p>
      </dgm:t>
    </dgm:pt>
    <dgm:pt modelId="{57442437-4037-4B74-AA82-358DB447EAA7}" type="parTrans" cxnId="{397A911D-BD8E-4F19-A16F-C6F0945A7E18}">
      <dgm:prSet/>
      <dgm:spPr/>
      <dgm:t>
        <a:bodyPr/>
        <a:lstStyle/>
        <a:p>
          <a:endParaRPr lang="el-GR"/>
        </a:p>
      </dgm:t>
    </dgm:pt>
    <dgm:pt modelId="{10E03217-EF40-4692-B20A-4770D44507FB}" type="sibTrans" cxnId="{397A911D-BD8E-4F19-A16F-C6F0945A7E18}">
      <dgm:prSet/>
      <dgm:spPr/>
      <dgm:t>
        <a:bodyPr/>
        <a:lstStyle/>
        <a:p>
          <a:endParaRPr lang="el-GR"/>
        </a:p>
      </dgm:t>
    </dgm:pt>
    <dgm:pt modelId="{CF636714-AC2B-41DC-8A03-21FD5ADDF022}">
      <dgm:prSet phldrT="[Κείμενο]" custT="1"/>
      <dgm:spPr>
        <a:solidFill>
          <a:schemeClr val="accent5">
            <a:lumMod val="20000"/>
            <a:lumOff val="80000"/>
            <a:alpha val="90000"/>
          </a:schemeClr>
        </a:solidFill>
        <a:ln>
          <a:noFill/>
        </a:ln>
      </dgm:spPr>
      <dgm:t>
        <a:bodyPr/>
        <a:lstStyle/>
        <a:p>
          <a:pPr algn="l">
            <a:buNone/>
          </a:pPr>
          <a:r>
            <a:rPr lang="el-GR" sz="2000" b="1" dirty="0">
              <a:latin typeface="Arial" panose="020B0604020202020204" pitchFamily="34" charset="0"/>
              <a:cs typeface="Arial" panose="020B0604020202020204" pitchFamily="34" charset="0"/>
            </a:rPr>
            <a:t>   να λειτουργεί αφαιρετικά </a:t>
          </a:r>
          <a:r>
            <a:rPr lang="el-GR" sz="2000" dirty="0">
              <a:latin typeface="Arial" panose="020B0604020202020204" pitchFamily="34" charset="0"/>
              <a:cs typeface="Arial" panose="020B0604020202020204" pitchFamily="34" charset="0"/>
            </a:rPr>
            <a:t>και </a:t>
          </a:r>
          <a:r>
            <a:rPr lang="el-GR" sz="2000" b="1" dirty="0">
              <a:latin typeface="Arial" panose="020B0604020202020204" pitchFamily="34" charset="0"/>
              <a:cs typeface="Arial" panose="020B0604020202020204" pitchFamily="34" charset="0"/>
            </a:rPr>
            <a:t>να αναπτύσσει θεωρία</a:t>
          </a:r>
          <a:r>
            <a:rPr lang="el-GR" sz="2000" dirty="0">
              <a:latin typeface="Arial" panose="020B0604020202020204" pitchFamily="34" charset="0"/>
              <a:cs typeface="Arial" panose="020B0604020202020204" pitchFamily="34" charset="0"/>
            </a:rPr>
            <a:t> χωρίς αναφορές σε πολύ συγκεκριμένα στοιχεία.</a:t>
          </a:r>
        </a:p>
      </dgm:t>
    </dgm:pt>
    <dgm:pt modelId="{635AD243-3A40-454E-AC78-A1BF8BA25D12}" type="parTrans" cxnId="{51291A83-F6E1-4F8B-8242-40CBB91D50D4}">
      <dgm:prSet/>
      <dgm:spPr/>
      <dgm:t>
        <a:bodyPr/>
        <a:lstStyle/>
        <a:p>
          <a:endParaRPr lang="el-GR"/>
        </a:p>
      </dgm:t>
    </dgm:pt>
    <dgm:pt modelId="{33513A14-FCA7-4BD9-9CAE-B0E2D2556C4D}" type="sibTrans" cxnId="{51291A83-F6E1-4F8B-8242-40CBB91D50D4}">
      <dgm:prSet/>
      <dgm:spPr/>
      <dgm:t>
        <a:bodyPr/>
        <a:lstStyle/>
        <a:p>
          <a:endParaRPr lang="el-GR"/>
        </a:p>
      </dgm:t>
    </dgm:pt>
    <dgm:pt modelId="{B641035B-00CB-4865-BE5E-EB45B75163EB}">
      <dgm:prSet phldrT="[Κείμενο]" custT="1"/>
      <dgm:spPr>
        <a:solidFill>
          <a:schemeClr val="accent5">
            <a:lumMod val="20000"/>
            <a:lumOff val="80000"/>
            <a:alpha val="90000"/>
          </a:schemeClr>
        </a:solidFill>
        <a:ln>
          <a:noFill/>
        </a:ln>
      </dgm:spPr>
      <dgm:t>
        <a:bodyPr/>
        <a:lstStyle/>
        <a:p>
          <a:pPr algn="l">
            <a:buNone/>
          </a:pPr>
          <a:r>
            <a:rPr lang="el-GR" sz="2000" dirty="0">
              <a:latin typeface="Arial" panose="020B0604020202020204" pitchFamily="34" charset="0"/>
              <a:cs typeface="Arial" panose="020B0604020202020204" pitchFamily="34" charset="0"/>
            </a:rPr>
            <a:t>   αλλά είναι πλέον σε θέση</a:t>
          </a:r>
        </a:p>
      </dgm:t>
    </dgm:pt>
    <dgm:pt modelId="{CF28C9E4-E664-43DC-B122-6897E797761F}" type="parTrans" cxnId="{CDB77932-F461-4DEE-B158-2228C0ABFB02}">
      <dgm:prSet/>
      <dgm:spPr/>
      <dgm:t>
        <a:bodyPr/>
        <a:lstStyle/>
        <a:p>
          <a:endParaRPr lang="el-GR"/>
        </a:p>
      </dgm:t>
    </dgm:pt>
    <dgm:pt modelId="{416D66DF-A769-48D6-AF3E-C0DC48B34BD6}" type="sibTrans" cxnId="{CDB77932-F461-4DEE-B158-2228C0ABFB02}">
      <dgm:prSet/>
      <dgm:spPr/>
      <dgm:t>
        <a:bodyPr/>
        <a:lstStyle/>
        <a:p>
          <a:endParaRPr lang="el-GR"/>
        </a:p>
      </dgm:t>
    </dgm:pt>
    <dgm:pt modelId="{E8644FF2-1405-4C4C-8D29-E99AC52E4A07}">
      <dgm:prSet phldrT="[Κείμενο]" custT="1"/>
      <dgm:spPr>
        <a:solidFill>
          <a:schemeClr val="accent5">
            <a:lumMod val="20000"/>
            <a:lumOff val="80000"/>
            <a:alpha val="90000"/>
          </a:schemeClr>
        </a:solidFill>
        <a:ln>
          <a:noFill/>
        </a:ln>
      </dgm:spPr>
      <dgm:t>
        <a:bodyPr/>
        <a:lstStyle/>
        <a:p>
          <a:pPr algn="l">
            <a:buNone/>
          </a:pPr>
          <a:endParaRPr lang="el-GR" sz="2000" dirty="0">
            <a:latin typeface="Arial" panose="020B0604020202020204" pitchFamily="34" charset="0"/>
            <a:cs typeface="Arial" panose="020B0604020202020204" pitchFamily="34" charset="0"/>
          </a:endParaRPr>
        </a:p>
      </dgm:t>
    </dgm:pt>
    <dgm:pt modelId="{B3C7990D-F6BA-4668-A3D2-62A62E585033}" type="parTrans" cxnId="{0FBC3496-3096-4621-B7C6-E481A376C58D}">
      <dgm:prSet/>
      <dgm:spPr/>
    </dgm:pt>
    <dgm:pt modelId="{60B95478-FE89-41E3-8C75-B303AA36BD18}" type="sibTrans" cxnId="{0FBC3496-3096-4621-B7C6-E481A376C58D}">
      <dgm:prSet/>
      <dgm:spPr/>
    </dgm:pt>
    <dgm:pt modelId="{5C2CB96C-68FD-4658-9AC2-556478F5F93C}" type="pres">
      <dgm:prSet presAssocID="{1C2516A2-23ED-451A-90A9-0A8A57F7E76C}" presName="linearFlow" presStyleCnt="0">
        <dgm:presLayoutVars>
          <dgm:dir/>
          <dgm:animLvl val="lvl"/>
          <dgm:resizeHandles val="exact"/>
        </dgm:presLayoutVars>
      </dgm:prSet>
      <dgm:spPr/>
    </dgm:pt>
    <dgm:pt modelId="{659671AF-15BB-40B9-B96E-79733843122F}" type="pres">
      <dgm:prSet presAssocID="{8C65D062-A820-4A37-9060-763E1049D0F6}" presName="composite" presStyleCnt="0"/>
      <dgm:spPr/>
    </dgm:pt>
    <dgm:pt modelId="{46EC83E3-C2D8-4338-8EA2-5BE00C4A72E4}" type="pres">
      <dgm:prSet presAssocID="{8C65D062-A820-4A37-9060-763E1049D0F6}" presName="parentText" presStyleLbl="alignNode1" presStyleIdx="0" presStyleCnt="1" custScaleY="117599">
        <dgm:presLayoutVars>
          <dgm:chMax val="1"/>
          <dgm:bulletEnabled val="1"/>
        </dgm:presLayoutVars>
      </dgm:prSet>
      <dgm:spPr/>
    </dgm:pt>
    <dgm:pt modelId="{53F96333-01AF-4894-A054-1F9E527A39D3}" type="pres">
      <dgm:prSet presAssocID="{8C65D062-A820-4A37-9060-763E1049D0F6}" presName="descendantText" presStyleLbl="alignAcc1" presStyleIdx="0" presStyleCnt="1" custScaleX="93285">
        <dgm:presLayoutVars>
          <dgm:bulletEnabled val="1"/>
        </dgm:presLayoutVars>
      </dgm:prSet>
      <dgm:spPr/>
    </dgm:pt>
  </dgm:ptLst>
  <dgm:cxnLst>
    <dgm:cxn modelId="{8BAAD400-B538-49AF-A2DF-A266F743297F}" type="presOf" srcId="{CF636714-AC2B-41DC-8A03-21FD5ADDF022}" destId="{53F96333-01AF-4894-A054-1F9E527A39D3}" srcOrd="0" destOrd="4" presId="urn:microsoft.com/office/officeart/2005/8/layout/chevron2"/>
    <dgm:cxn modelId="{93AF6E07-0FA6-46C5-830B-DAA6E52F915C}" type="presOf" srcId="{1C2516A2-23ED-451A-90A9-0A8A57F7E76C}" destId="{5C2CB96C-68FD-4658-9AC2-556478F5F93C}" srcOrd="0" destOrd="0" presId="urn:microsoft.com/office/officeart/2005/8/layout/chevron2"/>
    <dgm:cxn modelId="{397A911D-BD8E-4F19-A16F-C6F0945A7E18}" srcId="{8C65D062-A820-4A37-9060-763E1049D0F6}" destId="{A79AB81B-90B8-4791-88F5-B4B64844CEDE}" srcOrd="1" destOrd="0" parTransId="{57442437-4037-4B74-AA82-358DB447EAA7}" sibTransId="{10E03217-EF40-4692-B20A-4770D44507FB}"/>
    <dgm:cxn modelId="{CDB77932-F461-4DEE-B158-2228C0ABFB02}" srcId="{8C65D062-A820-4A37-9060-763E1049D0F6}" destId="{B641035B-00CB-4865-BE5E-EB45B75163EB}" srcOrd="3" destOrd="0" parTransId="{CF28C9E4-E664-43DC-B122-6897E797761F}" sibTransId="{416D66DF-A769-48D6-AF3E-C0DC48B34BD6}"/>
    <dgm:cxn modelId="{F8CBAB34-21AA-4A3B-BC67-1BB3E836DBA7}" type="presOf" srcId="{B41B46AB-7EB9-4F5C-8833-B4DE86AA7181}" destId="{53F96333-01AF-4894-A054-1F9E527A39D3}" srcOrd="0" destOrd="5" presId="urn:microsoft.com/office/officeart/2005/8/layout/chevron2"/>
    <dgm:cxn modelId="{B4A9235E-DB99-4A4B-B2A8-8F7EABEA1A27}" type="presOf" srcId="{C190E86F-267D-48A1-A12F-F167AAA08FE6}" destId="{53F96333-01AF-4894-A054-1F9E527A39D3}" srcOrd="0" destOrd="0" presId="urn:microsoft.com/office/officeart/2005/8/layout/chevron2"/>
    <dgm:cxn modelId="{162EA561-5977-4B8A-A15B-D67D3DD98467}" srcId="{8C65D062-A820-4A37-9060-763E1049D0F6}" destId="{B41B46AB-7EB9-4F5C-8833-B4DE86AA7181}" srcOrd="5" destOrd="0" parTransId="{0EC90E19-1021-42D4-9E58-E16111C6B374}" sibTransId="{44E2560D-0196-4F14-BF4A-920C57431DB6}"/>
    <dgm:cxn modelId="{03E7C777-60A0-4460-B6D2-9C841523837B}" type="presOf" srcId="{E8644FF2-1405-4C4C-8D29-E99AC52E4A07}" destId="{53F96333-01AF-4894-A054-1F9E527A39D3}" srcOrd="0" destOrd="2" presId="urn:microsoft.com/office/officeart/2005/8/layout/chevron2"/>
    <dgm:cxn modelId="{671B487D-8AB7-4DCB-AF3B-C97A97D054C3}" type="presOf" srcId="{A79AB81B-90B8-4791-88F5-B4B64844CEDE}" destId="{53F96333-01AF-4894-A054-1F9E527A39D3}" srcOrd="0" destOrd="1" presId="urn:microsoft.com/office/officeart/2005/8/layout/chevron2"/>
    <dgm:cxn modelId="{51291A83-F6E1-4F8B-8242-40CBB91D50D4}" srcId="{8C65D062-A820-4A37-9060-763E1049D0F6}" destId="{CF636714-AC2B-41DC-8A03-21FD5ADDF022}" srcOrd="4" destOrd="0" parTransId="{635AD243-3A40-454E-AC78-A1BF8BA25D12}" sibTransId="{33513A14-FCA7-4BD9-9CAE-B0E2D2556C4D}"/>
    <dgm:cxn modelId="{38EF6184-D5B7-49C9-B456-84F696002B3D}" srcId="{8C65D062-A820-4A37-9060-763E1049D0F6}" destId="{C190E86F-267D-48A1-A12F-F167AAA08FE6}" srcOrd="0" destOrd="0" parTransId="{7E32E8CA-4760-4BCE-B382-6CE4E8F0CF21}" sibTransId="{C81B4806-D803-408D-89BF-063D8513AC34}"/>
    <dgm:cxn modelId="{0FBC3496-3096-4621-B7C6-E481A376C58D}" srcId="{8C65D062-A820-4A37-9060-763E1049D0F6}" destId="{E8644FF2-1405-4C4C-8D29-E99AC52E4A07}" srcOrd="2" destOrd="0" parTransId="{B3C7990D-F6BA-4668-A3D2-62A62E585033}" sibTransId="{60B95478-FE89-41E3-8C75-B303AA36BD18}"/>
    <dgm:cxn modelId="{B0B10CCB-72C3-4EBF-88D7-124F67FDDC74}" type="presOf" srcId="{8C65D062-A820-4A37-9060-763E1049D0F6}" destId="{46EC83E3-C2D8-4338-8EA2-5BE00C4A72E4}" srcOrd="0" destOrd="0" presId="urn:microsoft.com/office/officeart/2005/8/layout/chevron2"/>
    <dgm:cxn modelId="{FDDE62D3-786D-4B8D-9483-2F2FC1F28B37}" srcId="{1C2516A2-23ED-451A-90A9-0A8A57F7E76C}" destId="{8C65D062-A820-4A37-9060-763E1049D0F6}" srcOrd="0" destOrd="0" parTransId="{20C77286-100B-4517-9413-57365F2D31E7}" sibTransId="{390BAC78-658F-4D42-85F5-FC2926A7191B}"/>
    <dgm:cxn modelId="{881421FA-4AB0-453B-AA40-D440C515FF4A}" type="presOf" srcId="{B641035B-00CB-4865-BE5E-EB45B75163EB}" destId="{53F96333-01AF-4894-A054-1F9E527A39D3}" srcOrd="0" destOrd="3" presId="urn:microsoft.com/office/officeart/2005/8/layout/chevron2"/>
    <dgm:cxn modelId="{9BA113BA-E790-4F9C-8799-765024EF9FA2}" type="presParOf" srcId="{5C2CB96C-68FD-4658-9AC2-556478F5F93C}" destId="{659671AF-15BB-40B9-B96E-79733843122F}" srcOrd="0" destOrd="0" presId="urn:microsoft.com/office/officeart/2005/8/layout/chevron2"/>
    <dgm:cxn modelId="{1EE0282C-C0F7-4558-9DA7-C11F549D0F9E}" type="presParOf" srcId="{659671AF-15BB-40B9-B96E-79733843122F}" destId="{46EC83E3-C2D8-4338-8EA2-5BE00C4A72E4}" srcOrd="0" destOrd="0" presId="urn:microsoft.com/office/officeart/2005/8/layout/chevron2"/>
    <dgm:cxn modelId="{7697C27C-38EC-4FFC-8FA0-02E9FEC3B028}" type="presParOf" srcId="{659671AF-15BB-40B9-B96E-79733843122F}" destId="{53F96333-01AF-4894-A054-1F9E527A39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DDF86-C330-4A8E-80A2-204FA6E084B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l-GR"/>
        </a:p>
      </dgm:t>
    </dgm:pt>
    <dgm:pt modelId="{D32B7051-3FD9-4676-BD02-2CF73C8D5227}">
      <dgm:prSet phldrT="[Κείμενο]" custT="1"/>
      <dgm:spPr>
        <a:solidFill>
          <a:schemeClr val="accent1">
            <a:lumMod val="75000"/>
          </a:schemeClr>
        </a:solidFill>
        <a:ln>
          <a:solidFill>
            <a:srgbClr val="18077F"/>
          </a:solidFill>
        </a:ln>
      </dgm:spPr>
      <dgm:t>
        <a:bodyPr/>
        <a:lstStyle/>
        <a:p>
          <a:r>
            <a:rPr lang="en-US" sz="1400" b="1" i="0" dirty="0">
              <a:latin typeface="Arial" panose="020B0604020202020204" pitchFamily="34" charset="0"/>
              <a:cs typeface="Arial" panose="020B0604020202020204" pitchFamily="34" charset="0"/>
            </a:rPr>
            <a:t>Οπ</a:t>
          </a:r>
          <a:r>
            <a:rPr lang="en-US" sz="1400" b="1" i="0" dirty="0" err="1">
              <a:latin typeface="Arial" panose="020B0604020202020204" pitchFamily="34" charset="0"/>
              <a:cs typeface="Arial" panose="020B0604020202020204" pitchFamily="34" charset="0"/>
            </a:rPr>
            <a:t>τικές</a:t>
          </a:r>
          <a:r>
            <a:rPr lang="en-US" sz="1400" b="1" i="0" dirty="0">
              <a:latin typeface="Arial" panose="020B0604020202020204" pitchFamily="34" charset="0"/>
              <a:cs typeface="Arial" panose="020B0604020202020204" pitchFamily="34" charset="0"/>
            </a:rPr>
            <a:t> </a:t>
          </a:r>
          <a:endParaRPr lang="el-GR" sz="1400" b="1" i="0" dirty="0">
            <a:latin typeface="Arial" panose="020B0604020202020204" pitchFamily="34" charset="0"/>
            <a:cs typeface="Arial" panose="020B0604020202020204" pitchFamily="34" charset="0"/>
          </a:endParaRPr>
        </a:p>
        <a:p>
          <a:r>
            <a:rPr lang="en-US" sz="1400" b="1" i="0" dirty="0" err="1">
              <a:latin typeface="Arial" panose="020B0604020202020204" pitchFamily="34" charset="0"/>
              <a:cs typeface="Arial" panose="020B0604020202020204" pitchFamily="34" charset="0"/>
            </a:rPr>
            <a:t>ικ</a:t>
          </a:r>
          <a:r>
            <a:rPr lang="en-US" sz="1400" b="1" i="0" dirty="0">
              <a:latin typeface="Arial" panose="020B0604020202020204" pitchFamily="34" charset="0"/>
              <a:cs typeface="Arial" panose="020B0604020202020204" pitchFamily="34" charset="0"/>
            </a:rPr>
            <a:t>ανότητες</a:t>
          </a:r>
          <a:endParaRPr lang="el-GR" sz="1200" i="0" dirty="0">
            <a:latin typeface="Arial" panose="020B0604020202020204" pitchFamily="34" charset="0"/>
            <a:cs typeface="Arial" panose="020B0604020202020204" pitchFamily="34" charset="0"/>
          </a:endParaRPr>
        </a:p>
      </dgm:t>
    </dgm:pt>
    <dgm:pt modelId="{3BE8C5C4-69F5-4F0B-9C04-3DCCACF41AD7}" type="parTrans" cxnId="{7C7F6917-6230-4088-A952-31C4AB3D439E}">
      <dgm:prSet/>
      <dgm:spPr/>
      <dgm:t>
        <a:bodyPr/>
        <a:lstStyle/>
        <a:p>
          <a:endParaRPr lang="el-GR"/>
        </a:p>
      </dgm:t>
    </dgm:pt>
    <dgm:pt modelId="{0AA26AAF-2C68-4DB0-9AE0-B33278A3EB79}" type="sibTrans" cxnId="{7C7F6917-6230-4088-A952-31C4AB3D439E}">
      <dgm:prSet/>
      <dgm:spPr/>
      <dgm:t>
        <a:bodyPr/>
        <a:lstStyle/>
        <a:p>
          <a:endParaRPr lang="el-GR"/>
        </a:p>
      </dgm:t>
    </dgm:pt>
    <dgm:pt modelId="{4FD30716-3D13-443C-A910-846879CA24E9}">
      <dgm:prSet phldrT="[Κείμενο]" custT="1"/>
      <dgm:spPr/>
      <dgm:t>
        <a:bodyPr/>
        <a:lstStyle/>
        <a:p>
          <a:pPr algn="l">
            <a:buNone/>
          </a:pPr>
          <a:r>
            <a:rPr lang="el-GR" sz="1500" dirty="0"/>
            <a:t>Η Γεωμετρία εξετάζει σε πρώτο στάδιο τα αντικείμενα, με τα οποία ασχολείται, από την οπτική πλευρά. Όμως, πολύ συχνά απαιτείται η απόδειξη θεωρημάτων, που κατορθώνεται </a:t>
          </a:r>
          <a:r>
            <a:rPr lang="el-GR" sz="1500" b="1" dirty="0"/>
            <a:t>συνδυάζοντας με τη λογική </a:t>
          </a:r>
          <a:r>
            <a:rPr lang="el-GR" sz="1500" dirty="0"/>
            <a:t>απλά «οπτικά στοιχεία».</a:t>
          </a:r>
        </a:p>
      </dgm:t>
    </dgm:pt>
    <dgm:pt modelId="{47613A5C-D01C-46CD-A326-3449AEC67269}" type="parTrans" cxnId="{1F946213-4C0D-4950-8812-46FFB9A1D37A}">
      <dgm:prSet/>
      <dgm:spPr/>
      <dgm:t>
        <a:bodyPr/>
        <a:lstStyle/>
        <a:p>
          <a:endParaRPr lang="el-GR"/>
        </a:p>
      </dgm:t>
    </dgm:pt>
    <dgm:pt modelId="{4B767D21-0A08-4ED1-BB9F-E2FEC3852F59}" type="sibTrans" cxnId="{1F946213-4C0D-4950-8812-46FFB9A1D37A}">
      <dgm:prSet/>
      <dgm:spPr/>
      <dgm:t>
        <a:bodyPr/>
        <a:lstStyle/>
        <a:p>
          <a:endParaRPr lang="el-GR"/>
        </a:p>
      </dgm:t>
    </dgm:pt>
    <dgm:pt modelId="{9A1D9690-F9B9-4F18-9C36-295F30123F24}">
      <dgm:prSet phldrT="[Κείμενο]" custT="1"/>
      <dgm:spPr>
        <a:solidFill>
          <a:schemeClr val="accent1">
            <a:lumMod val="75000"/>
          </a:schemeClr>
        </a:solidFill>
        <a:ln>
          <a:solidFill>
            <a:srgbClr val="18077F"/>
          </a:solidFill>
        </a:ln>
      </dgm:spPr>
      <dgm:t>
        <a:bodyPr/>
        <a:lstStyle/>
        <a:p>
          <a:r>
            <a:rPr lang="el-GR" sz="1400" b="1" i="0" dirty="0">
              <a:latin typeface="Arial" panose="020B0604020202020204" pitchFamily="34" charset="0"/>
              <a:cs typeface="Arial" panose="020B0604020202020204" pitchFamily="34" charset="0"/>
            </a:rPr>
            <a:t>Λεκτικές </a:t>
          </a:r>
        </a:p>
        <a:p>
          <a:r>
            <a:rPr lang="el-GR" sz="1400" b="1" i="0" dirty="0">
              <a:latin typeface="Arial" panose="020B0604020202020204" pitchFamily="34" charset="0"/>
              <a:cs typeface="Arial" panose="020B0604020202020204" pitchFamily="34" charset="0"/>
            </a:rPr>
            <a:t>ικανότητες</a:t>
          </a:r>
          <a:endParaRPr lang="el-GR" sz="1400" i="0" dirty="0">
            <a:latin typeface="Arial" panose="020B0604020202020204" pitchFamily="34" charset="0"/>
            <a:cs typeface="Arial" panose="020B0604020202020204" pitchFamily="34" charset="0"/>
          </a:endParaRPr>
        </a:p>
      </dgm:t>
    </dgm:pt>
    <dgm:pt modelId="{F7C5834C-6DEB-4E72-BDB9-DAB3A8471E62}" type="parTrans" cxnId="{53B11395-D875-454D-B56C-1CB5FC379A63}">
      <dgm:prSet/>
      <dgm:spPr/>
      <dgm:t>
        <a:bodyPr/>
        <a:lstStyle/>
        <a:p>
          <a:endParaRPr lang="el-GR"/>
        </a:p>
      </dgm:t>
    </dgm:pt>
    <dgm:pt modelId="{94A67233-85CB-4359-B4A1-4A65D561E5C0}" type="sibTrans" cxnId="{53B11395-D875-454D-B56C-1CB5FC379A63}">
      <dgm:prSet/>
      <dgm:spPr/>
      <dgm:t>
        <a:bodyPr/>
        <a:lstStyle/>
        <a:p>
          <a:endParaRPr lang="el-GR"/>
        </a:p>
      </dgm:t>
    </dgm:pt>
    <dgm:pt modelId="{F82BF987-97DD-43ED-8E8A-2C4706322502}">
      <dgm:prSet phldrT="[Κείμενο]" custT="1"/>
      <dgm:spPr/>
      <dgm:t>
        <a:bodyPr/>
        <a:lstStyle/>
        <a:p>
          <a:pPr algn="l">
            <a:buNone/>
          </a:pPr>
          <a:r>
            <a:rPr lang="el-GR" sz="1500" dirty="0"/>
            <a:t>Τα παιδιά τροφοδοτούνται με ασκήσεις, όπου χρειάζεται να </a:t>
          </a:r>
          <a:r>
            <a:rPr lang="el-GR" sz="1500" b="1" dirty="0"/>
            <a:t>επινοήσουν</a:t>
          </a:r>
          <a:r>
            <a:rPr lang="el-GR" sz="1500" dirty="0"/>
            <a:t> και να </a:t>
          </a:r>
          <a:r>
            <a:rPr lang="el-GR" sz="1500" b="1" dirty="0"/>
            <a:t>διατυπώσουν</a:t>
          </a:r>
          <a:r>
            <a:rPr lang="el-GR" sz="1500" dirty="0"/>
            <a:t> τη δική τους απόδειξη.</a:t>
          </a:r>
        </a:p>
      </dgm:t>
    </dgm:pt>
    <dgm:pt modelId="{041F0C05-8382-404C-8C23-75B3A5CD3CA8}" type="parTrans" cxnId="{23E966F5-D61C-448F-BEFB-32B5DF5BBE11}">
      <dgm:prSet/>
      <dgm:spPr/>
      <dgm:t>
        <a:bodyPr/>
        <a:lstStyle/>
        <a:p>
          <a:endParaRPr lang="el-GR"/>
        </a:p>
      </dgm:t>
    </dgm:pt>
    <dgm:pt modelId="{20CAF250-6331-49A7-ADA9-2C4B8E458C6D}" type="sibTrans" cxnId="{23E966F5-D61C-448F-BEFB-32B5DF5BBE11}">
      <dgm:prSet/>
      <dgm:spPr/>
      <dgm:t>
        <a:bodyPr/>
        <a:lstStyle/>
        <a:p>
          <a:endParaRPr lang="el-GR"/>
        </a:p>
      </dgm:t>
    </dgm:pt>
    <dgm:pt modelId="{D6B1C9B1-6FEC-449A-8865-65EF5BA4A43B}">
      <dgm:prSet phldrT="[Κείμενο]" custT="1"/>
      <dgm:spPr>
        <a:solidFill>
          <a:schemeClr val="accent1">
            <a:lumMod val="75000"/>
          </a:schemeClr>
        </a:solidFill>
        <a:ln>
          <a:solidFill>
            <a:srgbClr val="18077F"/>
          </a:solidFill>
        </a:ln>
      </dgm:spPr>
      <dgm:t>
        <a:bodyPr/>
        <a:lstStyle/>
        <a:p>
          <a:r>
            <a:rPr lang="en-US" sz="1400" b="1" i="0" dirty="0" err="1">
              <a:latin typeface="Arial" panose="020B0604020202020204" pitchFamily="34" charset="0"/>
              <a:cs typeface="Arial" panose="020B0604020202020204" pitchFamily="34" charset="0"/>
            </a:rPr>
            <a:t>Ικ</a:t>
          </a:r>
          <a:r>
            <a:rPr lang="en-US" sz="1400" b="1" i="0" dirty="0">
              <a:latin typeface="Arial" panose="020B0604020202020204" pitchFamily="34" charset="0"/>
              <a:cs typeface="Arial" panose="020B0604020202020204" pitchFamily="34" charset="0"/>
            </a:rPr>
            <a:t>ανότητες Σχεδίασης</a:t>
          </a:r>
          <a:endParaRPr lang="el-GR" sz="1400" i="0" dirty="0">
            <a:latin typeface="Arial" panose="020B0604020202020204" pitchFamily="34" charset="0"/>
            <a:cs typeface="Arial" panose="020B0604020202020204" pitchFamily="34" charset="0"/>
          </a:endParaRPr>
        </a:p>
      </dgm:t>
    </dgm:pt>
    <dgm:pt modelId="{18431322-F6D9-4705-90A8-4D5E27946179}" type="parTrans" cxnId="{DB02C7D9-A463-4C53-A578-6E571C3B8460}">
      <dgm:prSet/>
      <dgm:spPr/>
      <dgm:t>
        <a:bodyPr/>
        <a:lstStyle/>
        <a:p>
          <a:endParaRPr lang="el-GR"/>
        </a:p>
      </dgm:t>
    </dgm:pt>
    <dgm:pt modelId="{CD39747B-7177-47A7-ACC1-E5C49AA3B205}" type="sibTrans" cxnId="{DB02C7D9-A463-4C53-A578-6E571C3B8460}">
      <dgm:prSet/>
      <dgm:spPr/>
      <dgm:t>
        <a:bodyPr/>
        <a:lstStyle/>
        <a:p>
          <a:endParaRPr lang="el-GR"/>
        </a:p>
      </dgm:t>
    </dgm:pt>
    <dgm:pt modelId="{4DEE725A-1531-4ECE-8A49-5CA10C2C43F4}">
      <dgm:prSet phldrT="[Κείμενο]" custT="1"/>
      <dgm:spPr/>
      <dgm:t>
        <a:bodyPr/>
        <a:lstStyle/>
        <a:p>
          <a:pPr algn="l">
            <a:buNone/>
          </a:pPr>
          <a:r>
            <a:rPr lang="el-GR" sz="1500" dirty="0"/>
            <a:t>Οι δεξιότητες σχεδίασης βοηθούν τους μαθητές να </a:t>
          </a:r>
          <a:r>
            <a:rPr lang="el-GR" sz="1500" b="1" dirty="0"/>
            <a:t>κατανοήσουν</a:t>
          </a:r>
          <a:r>
            <a:rPr lang="el-GR" sz="1500" dirty="0"/>
            <a:t> καλύτερα τις Γεωμετρικές σχέσεις.</a:t>
          </a:r>
        </a:p>
      </dgm:t>
    </dgm:pt>
    <dgm:pt modelId="{E1224FF1-966B-4557-93E0-14C3F66FAD43}" type="parTrans" cxnId="{BFA5C08C-A4CC-47E6-87AA-54AB3562F39A}">
      <dgm:prSet/>
      <dgm:spPr/>
      <dgm:t>
        <a:bodyPr/>
        <a:lstStyle/>
        <a:p>
          <a:endParaRPr lang="el-GR"/>
        </a:p>
      </dgm:t>
    </dgm:pt>
    <dgm:pt modelId="{077800D0-97B3-4B31-A1E2-337BEA6F4E56}" type="sibTrans" cxnId="{BFA5C08C-A4CC-47E6-87AA-54AB3562F39A}">
      <dgm:prSet/>
      <dgm:spPr/>
      <dgm:t>
        <a:bodyPr/>
        <a:lstStyle/>
        <a:p>
          <a:endParaRPr lang="el-GR"/>
        </a:p>
      </dgm:t>
    </dgm:pt>
    <dgm:pt modelId="{A3D3A1E5-56AA-4A42-8305-08857F5746E5}">
      <dgm:prSet phldrT="[Κείμενο]" custT="1"/>
      <dgm:spPr>
        <a:solidFill>
          <a:schemeClr val="accent1">
            <a:lumMod val="75000"/>
          </a:schemeClr>
        </a:solidFill>
        <a:ln>
          <a:solidFill>
            <a:srgbClr val="18077F"/>
          </a:solidFill>
        </a:ln>
      </dgm:spPr>
      <dgm:t>
        <a:bodyPr/>
        <a:lstStyle/>
        <a:p>
          <a:r>
            <a:rPr lang="en-US" sz="1400" b="1" i="0" dirty="0" err="1">
              <a:latin typeface="Arial" panose="020B0604020202020204" pitchFamily="34" charset="0"/>
              <a:cs typeface="Arial" panose="020B0604020202020204" pitchFamily="34" charset="0"/>
            </a:rPr>
            <a:t>Λογικές</a:t>
          </a:r>
          <a:endParaRPr lang="el-GR" sz="1400" b="1" i="0" dirty="0">
            <a:latin typeface="Arial" panose="020B0604020202020204" pitchFamily="34" charset="0"/>
            <a:cs typeface="Arial" panose="020B0604020202020204" pitchFamily="34" charset="0"/>
          </a:endParaRPr>
        </a:p>
        <a:p>
          <a:r>
            <a:rPr lang="en-US" sz="1400" b="1" i="0" dirty="0">
              <a:latin typeface="Arial" panose="020B0604020202020204" pitchFamily="34" charset="0"/>
              <a:cs typeface="Arial" panose="020B0604020202020204" pitchFamily="34" charset="0"/>
            </a:rPr>
            <a:t> </a:t>
          </a:r>
          <a:r>
            <a:rPr lang="en-US" sz="1400" b="1" i="0" dirty="0" err="1">
              <a:latin typeface="Arial" panose="020B0604020202020204" pitchFamily="34" charset="0"/>
              <a:cs typeface="Arial" panose="020B0604020202020204" pitchFamily="34" charset="0"/>
            </a:rPr>
            <a:t>Ικ</a:t>
          </a:r>
          <a:r>
            <a:rPr lang="en-US" sz="1400" b="1" i="0" dirty="0">
              <a:latin typeface="Arial" panose="020B0604020202020204" pitchFamily="34" charset="0"/>
              <a:cs typeface="Arial" panose="020B0604020202020204" pitchFamily="34" charset="0"/>
            </a:rPr>
            <a:t>ανότητες</a:t>
          </a:r>
          <a:endParaRPr lang="el-GR" sz="1400" i="0" dirty="0">
            <a:latin typeface="Arial" panose="020B0604020202020204" pitchFamily="34" charset="0"/>
            <a:cs typeface="Arial" panose="020B0604020202020204" pitchFamily="34" charset="0"/>
          </a:endParaRPr>
        </a:p>
      </dgm:t>
    </dgm:pt>
    <dgm:pt modelId="{E93A7F48-14F1-4ACB-BA25-9498BF28052A}" type="parTrans" cxnId="{51F0E73D-289F-49C3-8408-3059E9BEC32F}">
      <dgm:prSet/>
      <dgm:spPr/>
      <dgm:t>
        <a:bodyPr/>
        <a:lstStyle/>
        <a:p>
          <a:endParaRPr lang="el-GR"/>
        </a:p>
      </dgm:t>
    </dgm:pt>
    <dgm:pt modelId="{27059BA1-15FE-4D24-9172-563C09327622}" type="sibTrans" cxnId="{51F0E73D-289F-49C3-8408-3059E9BEC32F}">
      <dgm:prSet/>
      <dgm:spPr/>
      <dgm:t>
        <a:bodyPr/>
        <a:lstStyle/>
        <a:p>
          <a:endParaRPr lang="el-GR"/>
        </a:p>
      </dgm:t>
    </dgm:pt>
    <dgm:pt modelId="{918AEE6C-AA9B-4D13-B5BE-58017E22FFCF}">
      <dgm:prSet custT="1"/>
      <dgm:spPr/>
      <dgm:t>
        <a:bodyPr/>
        <a:lstStyle/>
        <a:p>
          <a:pPr algn="l">
            <a:buNone/>
          </a:pPr>
          <a:r>
            <a:rPr lang="el-GR" sz="1500" dirty="0"/>
            <a:t>Οι μαθητές προσπαθούν να </a:t>
          </a:r>
          <a:r>
            <a:rPr lang="el-GR" sz="1500" b="1" dirty="0"/>
            <a:t>αναλύσουν</a:t>
          </a:r>
          <a:r>
            <a:rPr lang="el-GR" sz="1500" dirty="0"/>
            <a:t> το πρόβλημα και να </a:t>
          </a:r>
          <a:r>
            <a:rPr lang="el-GR" sz="1500" b="1" dirty="0"/>
            <a:t>αναγνωρίσουν</a:t>
          </a:r>
          <a:r>
            <a:rPr lang="el-GR" sz="1500" dirty="0"/>
            <a:t> αν κάποια υπόθεση είναι «αληθής» ή «ψευδής». </a:t>
          </a:r>
        </a:p>
      </dgm:t>
    </dgm:pt>
    <dgm:pt modelId="{C2E1BA5B-EE72-483B-9441-764A9F53B184}" type="parTrans" cxnId="{7F4F1C6E-96DC-47DE-8B1C-65393E4D4241}">
      <dgm:prSet/>
      <dgm:spPr/>
      <dgm:t>
        <a:bodyPr/>
        <a:lstStyle/>
        <a:p>
          <a:endParaRPr lang="el-GR"/>
        </a:p>
      </dgm:t>
    </dgm:pt>
    <dgm:pt modelId="{CAF8DB27-9B02-4A04-BC73-E680324A0A2A}" type="sibTrans" cxnId="{7F4F1C6E-96DC-47DE-8B1C-65393E4D4241}">
      <dgm:prSet/>
      <dgm:spPr/>
      <dgm:t>
        <a:bodyPr/>
        <a:lstStyle/>
        <a:p>
          <a:endParaRPr lang="el-GR"/>
        </a:p>
      </dgm:t>
    </dgm:pt>
    <dgm:pt modelId="{AC22F07C-84A3-4067-A569-982F844C449A}">
      <dgm:prSet custT="1"/>
      <dgm:spPr>
        <a:solidFill>
          <a:schemeClr val="accent1">
            <a:lumMod val="75000"/>
          </a:schemeClr>
        </a:solidFill>
        <a:ln>
          <a:solidFill>
            <a:srgbClr val="18077F"/>
          </a:solidFill>
        </a:ln>
      </dgm:spPr>
      <dgm:t>
        <a:bodyPr/>
        <a:lstStyle/>
        <a:p>
          <a:r>
            <a:rPr lang="el-GR" sz="1400" b="1" i="0" dirty="0">
              <a:latin typeface="Arial" panose="020B0604020202020204" pitchFamily="34" charset="0"/>
              <a:cs typeface="Arial" panose="020B0604020202020204" pitchFamily="34" charset="0"/>
            </a:rPr>
            <a:t>Ικανότητες Εφαρμογής</a:t>
          </a:r>
          <a:endParaRPr lang="el-GR" sz="1400" i="0" dirty="0">
            <a:latin typeface="Arial" panose="020B0604020202020204" pitchFamily="34" charset="0"/>
            <a:cs typeface="Arial" panose="020B0604020202020204" pitchFamily="34" charset="0"/>
          </a:endParaRPr>
        </a:p>
      </dgm:t>
    </dgm:pt>
    <dgm:pt modelId="{392CA9A1-78FE-4FFD-B141-EADB6BADD8AF}" type="parTrans" cxnId="{EC9FCF43-7EB6-4BA7-BCCB-E3EDCE5FA18F}">
      <dgm:prSet/>
      <dgm:spPr/>
      <dgm:t>
        <a:bodyPr/>
        <a:lstStyle/>
        <a:p>
          <a:endParaRPr lang="el-GR"/>
        </a:p>
      </dgm:t>
    </dgm:pt>
    <dgm:pt modelId="{AC63AEEE-1438-49D0-881A-90268CF0DF87}" type="sibTrans" cxnId="{EC9FCF43-7EB6-4BA7-BCCB-E3EDCE5FA18F}">
      <dgm:prSet/>
      <dgm:spPr/>
      <dgm:t>
        <a:bodyPr/>
        <a:lstStyle/>
        <a:p>
          <a:endParaRPr lang="el-GR"/>
        </a:p>
      </dgm:t>
    </dgm:pt>
    <dgm:pt modelId="{C5BA5B8E-4A3F-4BE9-9890-EC49F98EA6DE}">
      <dgm:prSet custT="1"/>
      <dgm:spPr>
        <a:solidFill>
          <a:schemeClr val="accent2">
            <a:lumMod val="20000"/>
            <a:lumOff val="80000"/>
            <a:alpha val="90000"/>
          </a:schemeClr>
        </a:solidFill>
        <a:ln>
          <a:noFill/>
        </a:ln>
      </dgm:spPr>
      <dgm:t>
        <a:bodyPr/>
        <a:lstStyle/>
        <a:p>
          <a:pPr algn="l">
            <a:buNone/>
          </a:pPr>
          <a:r>
            <a:rPr lang="el-GR" sz="1500" dirty="0"/>
            <a:t>Οι μαθητές αναγνωρίζουν γεωμετρικά σχήματα σε αντικείμενα της πραγματικής ζωής, να </a:t>
          </a:r>
          <a:r>
            <a:rPr lang="el-GR" sz="1500" b="1" dirty="0"/>
            <a:t>αντιλαμβάνονται</a:t>
          </a:r>
          <a:r>
            <a:rPr lang="el-GR" sz="1500" dirty="0"/>
            <a:t> τις γεωμετρικές ιδιότητες φυσικών αντικειμένων και  να μπορούν να </a:t>
          </a:r>
          <a:r>
            <a:rPr lang="el-GR" sz="1500" b="1" dirty="0"/>
            <a:t>συμπεραίνουν </a:t>
          </a:r>
          <a:r>
            <a:rPr lang="el-GR" sz="1500" dirty="0"/>
            <a:t>τις ιδιότητες  των αντικειμένων. </a:t>
          </a:r>
        </a:p>
      </dgm:t>
    </dgm:pt>
    <dgm:pt modelId="{13F59920-5CEC-4DEA-9271-CC7E266B160A}" type="parTrans" cxnId="{B8E1A2E6-2AC3-45CA-A8B0-EB8097E28792}">
      <dgm:prSet/>
      <dgm:spPr/>
      <dgm:t>
        <a:bodyPr/>
        <a:lstStyle/>
        <a:p>
          <a:endParaRPr lang="el-GR"/>
        </a:p>
      </dgm:t>
    </dgm:pt>
    <dgm:pt modelId="{70DC98DB-D7D1-41D0-A3A0-587696E77293}" type="sibTrans" cxnId="{B8E1A2E6-2AC3-45CA-A8B0-EB8097E28792}">
      <dgm:prSet/>
      <dgm:spPr/>
      <dgm:t>
        <a:bodyPr/>
        <a:lstStyle/>
        <a:p>
          <a:endParaRPr lang="el-GR"/>
        </a:p>
      </dgm:t>
    </dgm:pt>
    <dgm:pt modelId="{EB07F612-EFC2-4EB3-9CC2-307D86DF524E}" type="pres">
      <dgm:prSet presAssocID="{D4ADDF86-C330-4A8E-80A2-204FA6E084B1}" presName="Name0" presStyleCnt="0">
        <dgm:presLayoutVars>
          <dgm:dir/>
          <dgm:animLvl val="lvl"/>
          <dgm:resizeHandles val="exact"/>
        </dgm:presLayoutVars>
      </dgm:prSet>
      <dgm:spPr/>
    </dgm:pt>
    <dgm:pt modelId="{BEE96898-3D5B-4273-930C-C15A14CA7A32}" type="pres">
      <dgm:prSet presAssocID="{D32B7051-3FD9-4676-BD02-2CF73C8D5227}" presName="composite" presStyleCnt="0"/>
      <dgm:spPr/>
    </dgm:pt>
    <dgm:pt modelId="{FA1CEE79-ED80-499B-A06A-244978F7BB1D}" type="pres">
      <dgm:prSet presAssocID="{D32B7051-3FD9-4676-BD02-2CF73C8D5227}" presName="parTx" presStyleLbl="alignNode1" presStyleIdx="0" presStyleCnt="5">
        <dgm:presLayoutVars>
          <dgm:chMax val="0"/>
          <dgm:chPref val="0"/>
          <dgm:bulletEnabled val="1"/>
        </dgm:presLayoutVars>
      </dgm:prSet>
      <dgm:spPr/>
    </dgm:pt>
    <dgm:pt modelId="{34DF61DB-3FF6-49B1-8541-27D63A015FA8}" type="pres">
      <dgm:prSet presAssocID="{D32B7051-3FD9-4676-BD02-2CF73C8D5227}" presName="desTx" presStyleLbl="alignAccFollowNode1" presStyleIdx="0" presStyleCnt="5">
        <dgm:presLayoutVars>
          <dgm:bulletEnabled val="1"/>
        </dgm:presLayoutVars>
      </dgm:prSet>
      <dgm:spPr/>
    </dgm:pt>
    <dgm:pt modelId="{B0E645EE-86A7-49C8-B45F-38C52A994424}" type="pres">
      <dgm:prSet presAssocID="{0AA26AAF-2C68-4DB0-9AE0-B33278A3EB79}" presName="space" presStyleCnt="0"/>
      <dgm:spPr/>
    </dgm:pt>
    <dgm:pt modelId="{15F733F3-B129-4731-8EE3-08A23D82643E}" type="pres">
      <dgm:prSet presAssocID="{9A1D9690-F9B9-4F18-9C36-295F30123F24}" presName="composite" presStyleCnt="0"/>
      <dgm:spPr/>
    </dgm:pt>
    <dgm:pt modelId="{ACB3AA39-1628-404C-8706-716EC6AE321B}" type="pres">
      <dgm:prSet presAssocID="{9A1D9690-F9B9-4F18-9C36-295F30123F24}" presName="parTx" presStyleLbl="alignNode1" presStyleIdx="1" presStyleCnt="5">
        <dgm:presLayoutVars>
          <dgm:chMax val="0"/>
          <dgm:chPref val="0"/>
          <dgm:bulletEnabled val="1"/>
        </dgm:presLayoutVars>
      </dgm:prSet>
      <dgm:spPr/>
    </dgm:pt>
    <dgm:pt modelId="{B2DFDE8C-F692-4006-A6CA-AB979E21837E}" type="pres">
      <dgm:prSet presAssocID="{9A1D9690-F9B9-4F18-9C36-295F30123F24}" presName="desTx" presStyleLbl="alignAccFollowNode1" presStyleIdx="1" presStyleCnt="5">
        <dgm:presLayoutVars>
          <dgm:bulletEnabled val="1"/>
        </dgm:presLayoutVars>
      </dgm:prSet>
      <dgm:spPr/>
    </dgm:pt>
    <dgm:pt modelId="{8E009C66-024A-4902-A53B-D813D0DC0F25}" type="pres">
      <dgm:prSet presAssocID="{94A67233-85CB-4359-B4A1-4A65D561E5C0}" presName="space" presStyleCnt="0"/>
      <dgm:spPr/>
    </dgm:pt>
    <dgm:pt modelId="{FA6E04EF-00E6-48B9-A3D4-BF097DF9C4E1}" type="pres">
      <dgm:prSet presAssocID="{D6B1C9B1-6FEC-449A-8865-65EF5BA4A43B}" presName="composite" presStyleCnt="0"/>
      <dgm:spPr/>
    </dgm:pt>
    <dgm:pt modelId="{B104AA2E-99C3-4B60-B05C-EF110AEB02FB}" type="pres">
      <dgm:prSet presAssocID="{D6B1C9B1-6FEC-449A-8865-65EF5BA4A43B}" presName="parTx" presStyleLbl="alignNode1" presStyleIdx="2" presStyleCnt="5">
        <dgm:presLayoutVars>
          <dgm:chMax val="0"/>
          <dgm:chPref val="0"/>
          <dgm:bulletEnabled val="1"/>
        </dgm:presLayoutVars>
      </dgm:prSet>
      <dgm:spPr/>
    </dgm:pt>
    <dgm:pt modelId="{0EE22676-F487-4B8E-9E91-EA6B4D6D5A8F}" type="pres">
      <dgm:prSet presAssocID="{D6B1C9B1-6FEC-449A-8865-65EF5BA4A43B}" presName="desTx" presStyleLbl="alignAccFollowNode1" presStyleIdx="2" presStyleCnt="5">
        <dgm:presLayoutVars>
          <dgm:bulletEnabled val="1"/>
        </dgm:presLayoutVars>
      </dgm:prSet>
      <dgm:spPr/>
    </dgm:pt>
    <dgm:pt modelId="{2373D8BA-EACF-4220-A29D-4D67DA505BA9}" type="pres">
      <dgm:prSet presAssocID="{CD39747B-7177-47A7-ACC1-E5C49AA3B205}" presName="space" presStyleCnt="0"/>
      <dgm:spPr/>
    </dgm:pt>
    <dgm:pt modelId="{D9D0F4F7-30AC-4835-A22F-B80A531DC30D}" type="pres">
      <dgm:prSet presAssocID="{A3D3A1E5-56AA-4A42-8305-08857F5746E5}" presName="composite" presStyleCnt="0"/>
      <dgm:spPr/>
    </dgm:pt>
    <dgm:pt modelId="{DD176486-8DBC-4F13-9A79-E17A5606B6AF}" type="pres">
      <dgm:prSet presAssocID="{A3D3A1E5-56AA-4A42-8305-08857F5746E5}" presName="parTx" presStyleLbl="alignNode1" presStyleIdx="3" presStyleCnt="5">
        <dgm:presLayoutVars>
          <dgm:chMax val="0"/>
          <dgm:chPref val="0"/>
          <dgm:bulletEnabled val="1"/>
        </dgm:presLayoutVars>
      </dgm:prSet>
      <dgm:spPr/>
    </dgm:pt>
    <dgm:pt modelId="{CB68F77F-3670-4EAD-99DA-F139AD5D514F}" type="pres">
      <dgm:prSet presAssocID="{A3D3A1E5-56AA-4A42-8305-08857F5746E5}" presName="desTx" presStyleLbl="alignAccFollowNode1" presStyleIdx="3" presStyleCnt="5">
        <dgm:presLayoutVars>
          <dgm:bulletEnabled val="1"/>
        </dgm:presLayoutVars>
      </dgm:prSet>
      <dgm:spPr/>
    </dgm:pt>
    <dgm:pt modelId="{C3727117-7882-456B-B09E-341F7D392618}" type="pres">
      <dgm:prSet presAssocID="{27059BA1-15FE-4D24-9172-563C09327622}" presName="space" presStyleCnt="0"/>
      <dgm:spPr/>
    </dgm:pt>
    <dgm:pt modelId="{FCCE92C4-ADC2-4522-A346-DDA06EE05CCA}" type="pres">
      <dgm:prSet presAssocID="{AC22F07C-84A3-4067-A569-982F844C449A}" presName="composite" presStyleCnt="0"/>
      <dgm:spPr/>
    </dgm:pt>
    <dgm:pt modelId="{927CC0F6-20F9-461D-AA08-FFAF03A5EEA9}" type="pres">
      <dgm:prSet presAssocID="{AC22F07C-84A3-4067-A569-982F844C449A}" presName="parTx" presStyleLbl="alignNode1" presStyleIdx="4" presStyleCnt="5">
        <dgm:presLayoutVars>
          <dgm:chMax val="0"/>
          <dgm:chPref val="0"/>
          <dgm:bulletEnabled val="1"/>
        </dgm:presLayoutVars>
      </dgm:prSet>
      <dgm:spPr/>
    </dgm:pt>
    <dgm:pt modelId="{F7A03835-303D-49AD-BD0A-FE284E6E62A3}" type="pres">
      <dgm:prSet presAssocID="{AC22F07C-84A3-4067-A569-982F844C449A}" presName="desTx" presStyleLbl="alignAccFollowNode1" presStyleIdx="4" presStyleCnt="5">
        <dgm:presLayoutVars>
          <dgm:bulletEnabled val="1"/>
        </dgm:presLayoutVars>
      </dgm:prSet>
      <dgm:spPr/>
    </dgm:pt>
  </dgm:ptLst>
  <dgm:cxnLst>
    <dgm:cxn modelId="{1F946213-4C0D-4950-8812-46FFB9A1D37A}" srcId="{D32B7051-3FD9-4676-BD02-2CF73C8D5227}" destId="{4FD30716-3D13-443C-A910-846879CA24E9}" srcOrd="0" destOrd="0" parTransId="{47613A5C-D01C-46CD-A326-3449AEC67269}" sibTransId="{4B767D21-0A08-4ED1-BB9F-E2FEC3852F59}"/>
    <dgm:cxn modelId="{7C7F6917-6230-4088-A952-31C4AB3D439E}" srcId="{D4ADDF86-C330-4A8E-80A2-204FA6E084B1}" destId="{D32B7051-3FD9-4676-BD02-2CF73C8D5227}" srcOrd="0" destOrd="0" parTransId="{3BE8C5C4-69F5-4F0B-9C04-3DCCACF41AD7}" sibTransId="{0AA26AAF-2C68-4DB0-9AE0-B33278A3EB79}"/>
    <dgm:cxn modelId="{BC473A1B-B738-41EF-A759-5FB4AB4609AC}" type="presOf" srcId="{AC22F07C-84A3-4067-A569-982F844C449A}" destId="{927CC0F6-20F9-461D-AA08-FFAF03A5EEA9}" srcOrd="0" destOrd="0" presId="urn:microsoft.com/office/officeart/2005/8/layout/hList1"/>
    <dgm:cxn modelId="{99A9D522-03EB-4378-8496-767D5714F49D}" type="presOf" srcId="{A3D3A1E5-56AA-4A42-8305-08857F5746E5}" destId="{DD176486-8DBC-4F13-9A79-E17A5606B6AF}" srcOrd="0" destOrd="0" presId="urn:microsoft.com/office/officeart/2005/8/layout/hList1"/>
    <dgm:cxn modelId="{51F0E73D-289F-49C3-8408-3059E9BEC32F}" srcId="{D4ADDF86-C330-4A8E-80A2-204FA6E084B1}" destId="{A3D3A1E5-56AA-4A42-8305-08857F5746E5}" srcOrd="3" destOrd="0" parTransId="{E93A7F48-14F1-4ACB-BA25-9498BF28052A}" sibTransId="{27059BA1-15FE-4D24-9172-563C09327622}"/>
    <dgm:cxn modelId="{162A685B-8EDD-4E54-AFDD-7CF10E307721}" type="presOf" srcId="{918AEE6C-AA9B-4D13-B5BE-58017E22FFCF}" destId="{CB68F77F-3670-4EAD-99DA-F139AD5D514F}" srcOrd="0" destOrd="0" presId="urn:microsoft.com/office/officeart/2005/8/layout/hList1"/>
    <dgm:cxn modelId="{B458B460-1224-4F59-8327-36823B58A001}" type="presOf" srcId="{C5BA5B8E-4A3F-4BE9-9890-EC49F98EA6DE}" destId="{F7A03835-303D-49AD-BD0A-FE284E6E62A3}" srcOrd="0" destOrd="0" presId="urn:microsoft.com/office/officeart/2005/8/layout/hList1"/>
    <dgm:cxn modelId="{5C4B7E43-3676-4440-AAF7-9A615EF735F4}" type="presOf" srcId="{9A1D9690-F9B9-4F18-9C36-295F30123F24}" destId="{ACB3AA39-1628-404C-8706-716EC6AE321B}" srcOrd="0" destOrd="0" presId="urn:microsoft.com/office/officeart/2005/8/layout/hList1"/>
    <dgm:cxn modelId="{EC9FCF43-7EB6-4BA7-BCCB-E3EDCE5FA18F}" srcId="{D4ADDF86-C330-4A8E-80A2-204FA6E084B1}" destId="{AC22F07C-84A3-4067-A569-982F844C449A}" srcOrd="4" destOrd="0" parTransId="{392CA9A1-78FE-4FFD-B141-EADB6BADD8AF}" sibTransId="{AC63AEEE-1438-49D0-881A-90268CF0DF87}"/>
    <dgm:cxn modelId="{5D469245-4F5F-46FF-A19A-8B4DC7D1B8E6}" type="presOf" srcId="{4DEE725A-1531-4ECE-8A49-5CA10C2C43F4}" destId="{0EE22676-F487-4B8E-9E91-EA6B4D6D5A8F}" srcOrd="0" destOrd="0" presId="urn:microsoft.com/office/officeart/2005/8/layout/hList1"/>
    <dgm:cxn modelId="{EAAE4F6A-C507-417C-B460-B71E23C3CE4B}" type="presOf" srcId="{F82BF987-97DD-43ED-8E8A-2C4706322502}" destId="{B2DFDE8C-F692-4006-A6CA-AB979E21837E}" srcOrd="0" destOrd="0" presId="urn:microsoft.com/office/officeart/2005/8/layout/hList1"/>
    <dgm:cxn modelId="{7F4F1C6E-96DC-47DE-8B1C-65393E4D4241}" srcId="{A3D3A1E5-56AA-4A42-8305-08857F5746E5}" destId="{918AEE6C-AA9B-4D13-B5BE-58017E22FFCF}" srcOrd="0" destOrd="0" parTransId="{C2E1BA5B-EE72-483B-9441-764A9F53B184}" sibTransId="{CAF8DB27-9B02-4A04-BC73-E680324A0A2A}"/>
    <dgm:cxn modelId="{BFA5C08C-A4CC-47E6-87AA-54AB3562F39A}" srcId="{D6B1C9B1-6FEC-449A-8865-65EF5BA4A43B}" destId="{4DEE725A-1531-4ECE-8A49-5CA10C2C43F4}" srcOrd="0" destOrd="0" parTransId="{E1224FF1-966B-4557-93E0-14C3F66FAD43}" sibTransId="{077800D0-97B3-4B31-A1E2-337BEA6F4E56}"/>
    <dgm:cxn modelId="{53B11395-D875-454D-B56C-1CB5FC379A63}" srcId="{D4ADDF86-C330-4A8E-80A2-204FA6E084B1}" destId="{9A1D9690-F9B9-4F18-9C36-295F30123F24}" srcOrd="1" destOrd="0" parTransId="{F7C5834C-6DEB-4E72-BDB9-DAB3A8471E62}" sibTransId="{94A67233-85CB-4359-B4A1-4A65D561E5C0}"/>
    <dgm:cxn modelId="{D2E0E5AB-6AB6-49B3-BBB1-8050076F9DAC}" type="presOf" srcId="{D32B7051-3FD9-4676-BD02-2CF73C8D5227}" destId="{FA1CEE79-ED80-499B-A06A-244978F7BB1D}" srcOrd="0" destOrd="0" presId="urn:microsoft.com/office/officeart/2005/8/layout/hList1"/>
    <dgm:cxn modelId="{E23B6CAD-B064-4A55-8F22-125D482C8D59}" type="presOf" srcId="{D4ADDF86-C330-4A8E-80A2-204FA6E084B1}" destId="{EB07F612-EFC2-4EB3-9CC2-307D86DF524E}" srcOrd="0" destOrd="0" presId="urn:microsoft.com/office/officeart/2005/8/layout/hList1"/>
    <dgm:cxn modelId="{DB02C7D9-A463-4C53-A578-6E571C3B8460}" srcId="{D4ADDF86-C330-4A8E-80A2-204FA6E084B1}" destId="{D6B1C9B1-6FEC-449A-8865-65EF5BA4A43B}" srcOrd="2" destOrd="0" parTransId="{18431322-F6D9-4705-90A8-4D5E27946179}" sibTransId="{CD39747B-7177-47A7-ACC1-E5C49AA3B205}"/>
    <dgm:cxn modelId="{42AD97E2-CE44-4F1A-BF7D-B7646C71DF1C}" type="presOf" srcId="{D6B1C9B1-6FEC-449A-8865-65EF5BA4A43B}" destId="{B104AA2E-99C3-4B60-B05C-EF110AEB02FB}" srcOrd="0" destOrd="0" presId="urn:microsoft.com/office/officeart/2005/8/layout/hList1"/>
    <dgm:cxn modelId="{B8E1A2E6-2AC3-45CA-A8B0-EB8097E28792}" srcId="{AC22F07C-84A3-4067-A569-982F844C449A}" destId="{C5BA5B8E-4A3F-4BE9-9890-EC49F98EA6DE}" srcOrd="0" destOrd="0" parTransId="{13F59920-5CEC-4DEA-9271-CC7E266B160A}" sibTransId="{70DC98DB-D7D1-41D0-A3A0-587696E77293}"/>
    <dgm:cxn modelId="{23E966F5-D61C-448F-BEFB-32B5DF5BBE11}" srcId="{9A1D9690-F9B9-4F18-9C36-295F30123F24}" destId="{F82BF987-97DD-43ED-8E8A-2C4706322502}" srcOrd="0" destOrd="0" parTransId="{041F0C05-8382-404C-8C23-75B3A5CD3CA8}" sibTransId="{20CAF250-6331-49A7-ADA9-2C4B8E458C6D}"/>
    <dgm:cxn modelId="{9540EEF9-B8E3-4DA8-8387-4690BB84A822}" type="presOf" srcId="{4FD30716-3D13-443C-A910-846879CA24E9}" destId="{34DF61DB-3FF6-49B1-8541-27D63A015FA8}" srcOrd="0" destOrd="0" presId="urn:microsoft.com/office/officeart/2005/8/layout/hList1"/>
    <dgm:cxn modelId="{51FF481C-848B-4F16-9BB7-E245EBD68CA3}" type="presParOf" srcId="{EB07F612-EFC2-4EB3-9CC2-307D86DF524E}" destId="{BEE96898-3D5B-4273-930C-C15A14CA7A32}" srcOrd="0" destOrd="0" presId="urn:microsoft.com/office/officeart/2005/8/layout/hList1"/>
    <dgm:cxn modelId="{425026DB-774C-4FD0-8145-BC500FE5A02E}" type="presParOf" srcId="{BEE96898-3D5B-4273-930C-C15A14CA7A32}" destId="{FA1CEE79-ED80-499B-A06A-244978F7BB1D}" srcOrd="0" destOrd="0" presId="urn:microsoft.com/office/officeart/2005/8/layout/hList1"/>
    <dgm:cxn modelId="{D6295ACE-D01E-4739-92F4-912774B519EA}" type="presParOf" srcId="{BEE96898-3D5B-4273-930C-C15A14CA7A32}" destId="{34DF61DB-3FF6-49B1-8541-27D63A015FA8}" srcOrd="1" destOrd="0" presId="urn:microsoft.com/office/officeart/2005/8/layout/hList1"/>
    <dgm:cxn modelId="{CC8356D1-7AE1-4BA7-ABFD-DABC0B042AA4}" type="presParOf" srcId="{EB07F612-EFC2-4EB3-9CC2-307D86DF524E}" destId="{B0E645EE-86A7-49C8-B45F-38C52A994424}" srcOrd="1" destOrd="0" presId="urn:microsoft.com/office/officeart/2005/8/layout/hList1"/>
    <dgm:cxn modelId="{2A48ADA2-B00F-4832-8FDD-F7D18CFD09D2}" type="presParOf" srcId="{EB07F612-EFC2-4EB3-9CC2-307D86DF524E}" destId="{15F733F3-B129-4731-8EE3-08A23D82643E}" srcOrd="2" destOrd="0" presId="urn:microsoft.com/office/officeart/2005/8/layout/hList1"/>
    <dgm:cxn modelId="{F3814E3F-15D5-4632-AB0F-1493AC9D9A6F}" type="presParOf" srcId="{15F733F3-B129-4731-8EE3-08A23D82643E}" destId="{ACB3AA39-1628-404C-8706-716EC6AE321B}" srcOrd="0" destOrd="0" presId="urn:microsoft.com/office/officeart/2005/8/layout/hList1"/>
    <dgm:cxn modelId="{1F83099F-477A-4545-8BFA-02E929E01F25}" type="presParOf" srcId="{15F733F3-B129-4731-8EE3-08A23D82643E}" destId="{B2DFDE8C-F692-4006-A6CA-AB979E21837E}" srcOrd="1" destOrd="0" presId="urn:microsoft.com/office/officeart/2005/8/layout/hList1"/>
    <dgm:cxn modelId="{74FA23AF-9CE7-4D47-8D90-BBE50C64C448}" type="presParOf" srcId="{EB07F612-EFC2-4EB3-9CC2-307D86DF524E}" destId="{8E009C66-024A-4902-A53B-D813D0DC0F25}" srcOrd="3" destOrd="0" presId="urn:microsoft.com/office/officeart/2005/8/layout/hList1"/>
    <dgm:cxn modelId="{4CC935C9-6F2B-46A9-A41F-7BD8C0E7F119}" type="presParOf" srcId="{EB07F612-EFC2-4EB3-9CC2-307D86DF524E}" destId="{FA6E04EF-00E6-48B9-A3D4-BF097DF9C4E1}" srcOrd="4" destOrd="0" presId="urn:microsoft.com/office/officeart/2005/8/layout/hList1"/>
    <dgm:cxn modelId="{BDD50C26-4CD3-45A9-A8F0-027EDD431B4D}" type="presParOf" srcId="{FA6E04EF-00E6-48B9-A3D4-BF097DF9C4E1}" destId="{B104AA2E-99C3-4B60-B05C-EF110AEB02FB}" srcOrd="0" destOrd="0" presId="urn:microsoft.com/office/officeart/2005/8/layout/hList1"/>
    <dgm:cxn modelId="{8C256CE0-0F32-453B-AC8F-AA4A390DEB31}" type="presParOf" srcId="{FA6E04EF-00E6-48B9-A3D4-BF097DF9C4E1}" destId="{0EE22676-F487-4B8E-9E91-EA6B4D6D5A8F}" srcOrd="1" destOrd="0" presId="urn:microsoft.com/office/officeart/2005/8/layout/hList1"/>
    <dgm:cxn modelId="{835AE083-2EF0-43EE-B842-30E9B74F671F}" type="presParOf" srcId="{EB07F612-EFC2-4EB3-9CC2-307D86DF524E}" destId="{2373D8BA-EACF-4220-A29D-4D67DA505BA9}" srcOrd="5" destOrd="0" presId="urn:microsoft.com/office/officeart/2005/8/layout/hList1"/>
    <dgm:cxn modelId="{C9DD5983-9F2D-471A-AD3A-CE700674FD28}" type="presParOf" srcId="{EB07F612-EFC2-4EB3-9CC2-307D86DF524E}" destId="{D9D0F4F7-30AC-4835-A22F-B80A531DC30D}" srcOrd="6" destOrd="0" presId="urn:microsoft.com/office/officeart/2005/8/layout/hList1"/>
    <dgm:cxn modelId="{4C94836F-6153-40E2-9242-76887C96538A}" type="presParOf" srcId="{D9D0F4F7-30AC-4835-A22F-B80A531DC30D}" destId="{DD176486-8DBC-4F13-9A79-E17A5606B6AF}" srcOrd="0" destOrd="0" presId="urn:microsoft.com/office/officeart/2005/8/layout/hList1"/>
    <dgm:cxn modelId="{D1CF8201-D4D6-4908-90FF-27520ED59195}" type="presParOf" srcId="{D9D0F4F7-30AC-4835-A22F-B80A531DC30D}" destId="{CB68F77F-3670-4EAD-99DA-F139AD5D514F}" srcOrd="1" destOrd="0" presId="urn:microsoft.com/office/officeart/2005/8/layout/hList1"/>
    <dgm:cxn modelId="{5400DE6B-5053-41E3-9F49-97D182DFC110}" type="presParOf" srcId="{EB07F612-EFC2-4EB3-9CC2-307D86DF524E}" destId="{C3727117-7882-456B-B09E-341F7D392618}" srcOrd="7" destOrd="0" presId="urn:microsoft.com/office/officeart/2005/8/layout/hList1"/>
    <dgm:cxn modelId="{25C1BA86-0E28-4E55-807E-AC0A89357EB5}" type="presParOf" srcId="{EB07F612-EFC2-4EB3-9CC2-307D86DF524E}" destId="{FCCE92C4-ADC2-4522-A346-DDA06EE05CCA}" srcOrd="8" destOrd="0" presId="urn:microsoft.com/office/officeart/2005/8/layout/hList1"/>
    <dgm:cxn modelId="{35958DD8-B2F6-4E0F-916E-D3996085B6EC}" type="presParOf" srcId="{FCCE92C4-ADC2-4522-A346-DDA06EE05CCA}" destId="{927CC0F6-20F9-461D-AA08-FFAF03A5EEA9}" srcOrd="0" destOrd="0" presId="urn:microsoft.com/office/officeart/2005/8/layout/hList1"/>
    <dgm:cxn modelId="{8D49D4E4-CD23-4B25-B6F3-159DA50D4B16}" type="presParOf" srcId="{FCCE92C4-ADC2-4522-A346-DDA06EE05CCA}" destId="{F7A03835-303D-49AD-BD0A-FE284E6E62A3}"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83E3-C2D8-4338-8EA2-5BE00C4A72E4}">
      <dsp:nvSpPr>
        <dsp:cNvPr id="0" name=""/>
        <dsp:cNvSpPr/>
      </dsp:nvSpPr>
      <dsp:spPr>
        <a:xfrm rot="5400000">
          <a:off x="-1298554" y="1556876"/>
          <a:ext cx="5781688" cy="3003117"/>
        </a:xfrm>
        <a:prstGeom prst="chevron">
          <a:avLst/>
        </a:prstGeom>
        <a:solidFill>
          <a:schemeClr val="accent1">
            <a:lumMod val="40000"/>
            <a:lumOff val="60000"/>
          </a:schemeClr>
        </a:solidFill>
        <a:ln w="34925" cap="flat" cmpd="sng" algn="in">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lumMod val="20000"/>
                  <a:lumOff val="80000"/>
                </a:schemeClr>
              </a:solidFill>
              <a:effectLst/>
              <a:latin typeface="Arial" panose="020B0604020202020204" pitchFamily="34" charset="0"/>
              <a:cs typeface="Arial" panose="020B0604020202020204" pitchFamily="34" charset="0"/>
            </a:rPr>
            <a:t>Επίπεδο 1: </a:t>
          </a:r>
        </a:p>
        <a:p>
          <a:pPr marL="0" lvl="0" indent="0" algn="ctr" defTabSz="889000">
            <a:lnSpc>
              <a:spcPct val="90000"/>
            </a:lnSpc>
            <a:spcBef>
              <a:spcPct val="0"/>
            </a:spcBef>
            <a:spcAft>
              <a:spcPct val="35000"/>
            </a:spcAft>
            <a:buNone/>
          </a:pPr>
          <a:r>
            <a:rPr lang="el-GR" sz="2000" b="1" kern="1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Αναγνώριση ή Οπτικοποίηση (</a:t>
          </a:r>
          <a:r>
            <a:rPr lang="el-GR" sz="2000" b="1" kern="1200" dirty="0" err="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Visualization</a:t>
          </a:r>
          <a:r>
            <a:rPr lang="el-GR" sz="2000" b="1" kern="1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p>
        <a:p>
          <a:pPr marL="0" lvl="0" indent="0" algn="ctr" defTabSz="889000">
            <a:lnSpc>
              <a:spcPct val="90000"/>
            </a:lnSpc>
            <a:spcBef>
              <a:spcPct val="0"/>
            </a:spcBef>
            <a:spcAft>
              <a:spcPct val="35000"/>
            </a:spcAft>
            <a:buNone/>
          </a:pPr>
          <a:r>
            <a:rPr lang="el-GR" sz="2000" b="1" kern="1200" dirty="0">
              <a:solidFill>
                <a:schemeClr val="accent1">
                  <a:lumMod val="75000"/>
                </a:schemeClr>
              </a:solidFill>
              <a:effectLst/>
              <a:latin typeface="Arial" panose="020B0604020202020204" pitchFamily="34" charset="0"/>
              <a:cs typeface="Arial" panose="020B0604020202020204" pitchFamily="34" charset="0"/>
            </a:rPr>
            <a:t>Το πρώτο ή βασικό επίπεδο </a:t>
          </a:r>
        </a:p>
      </dsp:txBody>
      <dsp:txXfrm rot="-5400000">
        <a:off x="90732" y="1669150"/>
        <a:ext cx="3003117" cy="2778571"/>
      </dsp:txXfrm>
    </dsp:sp>
    <dsp:sp modelId="{53F96333-01AF-4894-A054-1F9E527A39D3}">
      <dsp:nvSpPr>
        <dsp:cNvPr id="0" name=""/>
        <dsp:cNvSpPr/>
      </dsp:nvSpPr>
      <dsp:spPr>
        <a:xfrm rot="5400000">
          <a:off x="3162265" y="180749"/>
          <a:ext cx="4434130" cy="4240221"/>
        </a:xfrm>
        <a:prstGeom prst="round2SameRect">
          <a:avLst/>
        </a:prstGeom>
        <a:solidFill>
          <a:schemeClr val="accent5">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l-GR" sz="2000" kern="1200" dirty="0">
              <a:solidFill>
                <a:schemeClr val="accent1">
                  <a:lumMod val="50000"/>
                </a:schemeClr>
              </a:solidFill>
              <a:effectLst/>
              <a:latin typeface="Arial" panose="020B0604020202020204" pitchFamily="34" charset="0"/>
              <a:cs typeface="Arial" panose="020B0604020202020204" pitchFamily="34" charset="0"/>
            </a:rPr>
            <a:t>Τα παιδιά σε αυτό το επίπεδο </a:t>
          </a:r>
          <a:r>
            <a:rPr lang="el-GR" sz="2000" b="1" kern="1200" dirty="0">
              <a:solidFill>
                <a:schemeClr val="accent1">
                  <a:lumMod val="50000"/>
                </a:schemeClr>
              </a:solidFill>
              <a:effectLst/>
              <a:latin typeface="Arial" panose="020B0604020202020204" pitchFamily="34" charset="0"/>
              <a:cs typeface="Arial" panose="020B0604020202020204" pitchFamily="34" charset="0"/>
            </a:rPr>
            <a:t>δεν ξεχωρίζουν</a:t>
          </a:r>
        </a:p>
        <a:p>
          <a:pPr marL="228600" lvl="1" indent="-228600" algn="l" defTabSz="889000">
            <a:lnSpc>
              <a:spcPct val="90000"/>
            </a:lnSpc>
            <a:spcBef>
              <a:spcPct val="0"/>
            </a:spcBef>
            <a:spcAft>
              <a:spcPct val="15000"/>
            </a:spcAft>
            <a:buFont typeface="Arial" panose="020B0604020202020204" pitchFamily="34" charset="0"/>
            <a:buChar char="•"/>
          </a:pPr>
          <a:r>
            <a:rPr lang="el-GR" sz="2000" kern="1200" dirty="0">
              <a:solidFill>
                <a:schemeClr val="accent1">
                  <a:lumMod val="50000"/>
                </a:schemeClr>
              </a:solidFill>
              <a:effectLst/>
              <a:latin typeface="Arial" panose="020B0604020202020204" pitchFamily="34" charset="0"/>
              <a:cs typeface="Arial" panose="020B0604020202020204" pitchFamily="34" charset="0"/>
            </a:rPr>
            <a:t>τα χαρακτηριστικά του κάθε σχήματος, </a:t>
          </a:r>
        </a:p>
        <a:p>
          <a:pPr marL="228600" lvl="1" indent="-228600" algn="l" defTabSz="889000">
            <a:lnSpc>
              <a:spcPct val="90000"/>
            </a:lnSpc>
            <a:spcBef>
              <a:spcPct val="0"/>
            </a:spcBef>
            <a:spcAft>
              <a:spcPct val="15000"/>
            </a:spcAft>
            <a:buFont typeface="Arial" panose="020B0604020202020204" pitchFamily="34" charset="0"/>
            <a:buChar char="•"/>
          </a:pPr>
          <a:r>
            <a:rPr lang="el-GR" sz="2000" kern="1200" dirty="0">
              <a:solidFill>
                <a:schemeClr val="accent1">
                  <a:lumMod val="50000"/>
                </a:schemeClr>
              </a:solidFill>
              <a:effectLst/>
              <a:latin typeface="Arial" panose="020B0604020202020204" pitchFamily="34" charset="0"/>
              <a:cs typeface="Arial" panose="020B0604020202020204" pitchFamily="34" charset="0"/>
            </a:rPr>
            <a:t>τις ιδιότητες αλλά και</a:t>
          </a:r>
        </a:p>
        <a:p>
          <a:pPr marL="228600" lvl="1" indent="-228600" algn="l" defTabSz="889000">
            <a:lnSpc>
              <a:spcPct val="90000"/>
            </a:lnSpc>
            <a:spcBef>
              <a:spcPct val="0"/>
            </a:spcBef>
            <a:spcAft>
              <a:spcPct val="15000"/>
            </a:spcAft>
            <a:buFont typeface="Arial" panose="020B0604020202020204" pitchFamily="34" charset="0"/>
            <a:buChar char="•"/>
          </a:pPr>
          <a:r>
            <a:rPr lang="el-GR" sz="2000" kern="1200" dirty="0">
              <a:solidFill>
                <a:schemeClr val="accent1">
                  <a:lumMod val="50000"/>
                </a:schemeClr>
              </a:solidFill>
              <a:effectLst/>
              <a:latin typeface="Arial" panose="020B0604020202020204" pitchFamily="34" charset="0"/>
              <a:cs typeface="Arial" panose="020B0604020202020204" pitchFamily="34" charset="0"/>
            </a:rPr>
            <a:t>τις σχέσεις μεταξύ των σχημάτων. </a:t>
          </a:r>
        </a:p>
        <a:p>
          <a:pPr marL="228600" lvl="1" indent="-228600" algn="just" defTabSz="889000">
            <a:lnSpc>
              <a:spcPct val="90000"/>
            </a:lnSpc>
            <a:spcBef>
              <a:spcPct val="0"/>
            </a:spcBef>
            <a:spcAft>
              <a:spcPct val="15000"/>
            </a:spcAft>
            <a:buNone/>
          </a:pPr>
          <a:endParaRPr lang="el-GR" sz="2000" kern="1200" dirty="0">
            <a:solidFill>
              <a:schemeClr val="accent1">
                <a:lumMod val="50000"/>
              </a:schemeClr>
            </a:solidFill>
            <a:effectLst/>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None/>
          </a:pPr>
          <a:r>
            <a:rPr lang="el-GR" sz="2000" kern="1200" dirty="0">
              <a:solidFill>
                <a:schemeClr val="accent1">
                  <a:lumMod val="50000"/>
                </a:schemeClr>
              </a:solidFill>
              <a:effectLst/>
              <a:latin typeface="Arial" panose="020B0604020202020204" pitchFamily="34" charset="0"/>
              <a:cs typeface="Arial" panose="020B0604020202020204" pitchFamily="34" charset="0"/>
            </a:rPr>
            <a:t>   Τα σχήματα δηλαδή αναγνωρίζονται ως ολότητα. Κάθε σχήμα σε αυτό το επίπεδο μοιάζει στους μαθητές τελείως διαφορετικό από τα άλλα. </a:t>
          </a:r>
        </a:p>
      </dsp:txBody>
      <dsp:txXfrm rot="-5400000">
        <a:off x="3259220" y="290786"/>
        <a:ext cx="4033230" cy="4020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83E3-C2D8-4338-8EA2-5BE00C4A72E4}">
      <dsp:nvSpPr>
        <dsp:cNvPr id="0" name=""/>
        <dsp:cNvSpPr/>
      </dsp:nvSpPr>
      <dsp:spPr>
        <a:xfrm rot="5400000">
          <a:off x="-1135389" y="1660751"/>
          <a:ext cx="5453691" cy="3030299"/>
        </a:xfrm>
        <a:prstGeom prst="chevron">
          <a:avLst/>
        </a:prstGeom>
        <a:solidFill>
          <a:schemeClr val="accent1">
            <a:lumMod val="60000"/>
            <a:lumOff val="40000"/>
          </a:schemeClr>
        </a:solidFill>
        <a:ln w="34925" cap="flat" cmpd="sng" algn="in">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lumMod val="20000"/>
                  <a:lumOff val="80000"/>
                </a:schemeClr>
              </a:solidFill>
              <a:effectLst/>
              <a:latin typeface="Arial" panose="020B0604020202020204" pitchFamily="34" charset="0"/>
              <a:cs typeface="Arial" panose="020B0604020202020204" pitchFamily="34" charset="0"/>
            </a:rPr>
            <a:t>Επίπεδο 2: </a:t>
          </a:r>
        </a:p>
        <a:p>
          <a:pPr marL="0" lvl="0" indent="0" algn="ctr" defTabSz="889000">
            <a:lnSpc>
              <a:spcPct val="90000"/>
            </a:lnSpc>
            <a:spcBef>
              <a:spcPct val="0"/>
            </a:spcBef>
            <a:spcAft>
              <a:spcPct val="35000"/>
            </a:spcAft>
            <a:buNone/>
          </a:pPr>
          <a:r>
            <a:rPr lang="el-GR" sz="2000" b="1" kern="1200"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Ανάλυση </a:t>
          </a:r>
        </a:p>
        <a:p>
          <a:pPr marL="0" lvl="0" indent="0" algn="ctr" defTabSz="889000">
            <a:lnSpc>
              <a:spcPct val="90000"/>
            </a:lnSpc>
            <a:spcBef>
              <a:spcPct val="0"/>
            </a:spcBef>
            <a:spcAft>
              <a:spcPct val="35000"/>
            </a:spcAft>
            <a:buNone/>
          </a:pPr>
          <a:r>
            <a:rPr lang="el-GR" sz="2000" b="1" kern="1200"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000" b="1" kern="1200" dirty="0" err="1">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Analysis</a:t>
          </a:r>
          <a:r>
            <a:rPr lang="el-GR" sz="2000" b="1" kern="1200" dirty="0">
              <a:solidFill>
                <a:srgbClr val="3B626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sp:txBody>
      <dsp:txXfrm rot="-5400000">
        <a:off x="76308" y="1964205"/>
        <a:ext cx="3030299" cy="2423392"/>
      </dsp:txXfrm>
    </dsp:sp>
    <dsp:sp modelId="{53F96333-01AF-4894-A054-1F9E527A39D3}">
      <dsp:nvSpPr>
        <dsp:cNvPr id="0" name=""/>
        <dsp:cNvSpPr/>
      </dsp:nvSpPr>
      <dsp:spPr>
        <a:xfrm rot="5400000">
          <a:off x="3007537" y="298215"/>
          <a:ext cx="4743585" cy="4240221"/>
        </a:xfrm>
        <a:prstGeom prst="round2SameRect">
          <a:avLst/>
        </a:prstGeom>
        <a:solidFill>
          <a:schemeClr val="accent5">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endParaRPr lang="el-GR"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Ο μαθητής</a:t>
          </a:r>
        </a:p>
        <a:p>
          <a:pPr marL="228600" lvl="1" indent="-228600" algn="l" defTabSz="889000">
            <a:lnSpc>
              <a:spcPct val="90000"/>
            </a:lnSpc>
            <a:spcBef>
              <a:spcPct val="0"/>
            </a:spcBef>
            <a:spcAft>
              <a:spcPct val="15000"/>
            </a:spcAft>
            <a:buChar char="•"/>
          </a:pPr>
          <a:r>
            <a:rPr lang="el-GR" sz="2000" b="1" kern="1200" dirty="0">
              <a:latin typeface="Arial" panose="020B0604020202020204" pitchFamily="34" charset="0"/>
              <a:cs typeface="Arial" panose="020B0604020202020204" pitchFamily="34" charset="0"/>
            </a:rPr>
            <a:t>μπορεί να προσδιορίσει </a:t>
          </a:r>
          <a:r>
            <a:rPr lang="el-GR" sz="2000" kern="1200" dirty="0">
              <a:latin typeface="Arial" panose="020B0604020202020204" pitchFamily="34" charset="0"/>
              <a:cs typeface="Arial" panose="020B0604020202020204" pitchFamily="34" charset="0"/>
            </a:rPr>
            <a:t>τις ιδιότητες των σχημάτων, π.χ. τα ορθογώνια έχουν τέσσερις ορθές γωνίες ή άλλες ιδιότητες των σχημάτων. </a:t>
          </a:r>
        </a:p>
        <a:p>
          <a:pPr marL="228600" lvl="1" indent="-228600" algn="l" defTabSz="889000">
            <a:lnSpc>
              <a:spcPct val="90000"/>
            </a:lnSpc>
            <a:spcBef>
              <a:spcPct val="0"/>
            </a:spcBef>
            <a:spcAft>
              <a:spcPct val="15000"/>
            </a:spcAft>
            <a:buChar char="•"/>
          </a:pPr>
          <a:r>
            <a:rPr lang="el-GR" sz="2000" b="1" kern="1200" dirty="0">
              <a:latin typeface="Arial" panose="020B0604020202020204" pitchFamily="34" charset="0"/>
              <a:cs typeface="Arial" panose="020B0604020202020204" pitchFamily="34" charset="0"/>
            </a:rPr>
            <a:t>ξεκινά να ξεχωρίζει </a:t>
          </a:r>
          <a:r>
            <a:rPr lang="el-GR" sz="2000" kern="1200" dirty="0">
              <a:latin typeface="Arial" panose="020B0604020202020204" pitchFamily="34" charset="0"/>
              <a:cs typeface="Arial" panose="020B0604020202020204" pitchFamily="34" charset="0"/>
            </a:rPr>
            <a:t>τα στοιχεία που διαμορφώνουν ένα σχήμα και σχέσεις μεταξύ των διαφόρων σχημάτων. </a:t>
          </a:r>
        </a:p>
        <a:p>
          <a:pPr marL="228600" lvl="1" indent="-228600" algn="l" defTabSz="889000">
            <a:lnSpc>
              <a:spcPct val="90000"/>
            </a:lnSpc>
            <a:spcBef>
              <a:spcPct val="0"/>
            </a:spcBef>
            <a:spcAft>
              <a:spcPct val="15000"/>
            </a:spcAft>
            <a:buChar char="•"/>
          </a:pPr>
          <a:r>
            <a:rPr lang="el-GR" sz="2000" b="1" kern="1200" dirty="0">
              <a:latin typeface="Arial" panose="020B0604020202020204" pitchFamily="34" charset="0"/>
              <a:cs typeface="Arial" panose="020B0604020202020204" pitchFamily="34" charset="0"/>
            </a:rPr>
            <a:t>ανακαλύπτει </a:t>
          </a:r>
          <a:r>
            <a:rPr lang="el-GR" sz="2000" kern="1200" dirty="0">
              <a:latin typeface="Arial" panose="020B0604020202020204" pitchFamily="34" charset="0"/>
              <a:cs typeface="Arial" panose="020B0604020202020204" pitchFamily="34" charset="0"/>
            </a:rPr>
            <a:t>με διάφορους τρόπους τις ιδιότητες του εκάστοτε σχήματος χωρίς όμως να μπορεί να τις δώσει ως έναν τυπικό ορισμό. </a:t>
          </a:r>
        </a:p>
        <a:p>
          <a:pPr marL="171450" lvl="1" indent="-171450" algn="just" defTabSz="800100">
            <a:lnSpc>
              <a:spcPct val="90000"/>
            </a:lnSpc>
            <a:spcBef>
              <a:spcPct val="0"/>
            </a:spcBef>
            <a:spcAft>
              <a:spcPct val="15000"/>
            </a:spcAft>
            <a:buChar char="•"/>
          </a:pPr>
          <a:endParaRPr lang="el-GR" sz="1800" kern="1200" dirty="0"/>
        </a:p>
      </dsp:txBody>
      <dsp:txXfrm rot="-5400000">
        <a:off x="3259219" y="253525"/>
        <a:ext cx="4033230" cy="4329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83E3-C2D8-4338-8EA2-5BE00C4A72E4}">
      <dsp:nvSpPr>
        <dsp:cNvPr id="0" name=""/>
        <dsp:cNvSpPr/>
      </dsp:nvSpPr>
      <dsp:spPr>
        <a:xfrm rot="5400000">
          <a:off x="-1377699" y="1459490"/>
          <a:ext cx="5938311" cy="3030299"/>
        </a:xfrm>
        <a:prstGeom prst="chevron">
          <a:avLst/>
        </a:prstGeom>
        <a:solidFill>
          <a:srgbClr val="6EA5AE"/>
        </a:solidFill>
        <a:ln w="34925" cap="flat" cmpd="sng" algn="in">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lumMod val="20000"/>
                  <a:lumOff val="80000"/>
                </a:schemeClr>
              </a:solidFill>
              <a:effectLst/>
              <a:latin typeface="Arial" panose="020B0604020202020204" pitchFamily="34" charset="0"/>
              <a:cs typeface="Arial" panose="020B0604020202020204" pitchFamily="34" charset="0"/>
            </a:rPr>
            <a:t>Επίπεδο 3: </a:t>
          </a:r>
        </a:p>
        <a:p>
          <a:pPr marL="0" lvl="0" indent="0" algn="ctr"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Άτυπη Αφαίρεση (</a:t>
          </a: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Informal deduction</a:t>
          </a: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ή Διάταξη – Ταξινόμηση (</a:t>
          </a: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Ordering</a:t>
          </a: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dsp:txBody>
      <dsp:txXfrm rot="-5400000">
        <a:off x="76308" y="1520634"/>
        <a:ext cx="3030299" cy="2908012"/>
      </dsp:txXfrm>
    </dsp:sp>
    <dsp:sp modelId="{53F96333-01AF-4894-A054-1F9E527A39D3}">
      <dsp:nvSpPr>
        <dsp:cNvPr id="0" name=""/>
        <dsp:cNvSpPr/>
      </dsp:nvSpPr>
      <dsp:spPr>
        <a:xfrm rot="5400000">
          <a:off x="3612091" y="96954"/>
          <a:ext cx="3534478" cy="4240221"/>
        </a:xfrm>
        <a:prstGeom prst="round2SameRect">
          <a:avLst/>
        </a:prstGeom>
        <a:solidFill>
          <a:schemeClr val="accent5">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b="1" kern="1200" dirty="0">
              <a:latin typeface="Arial" panose="020B0604020202020204" pitchFamily="34" charset="0"/>
              <a:cs typeface="Arial" panose="020B0604020202020204" pitchFamily="34" charset="0"/>
            </a:rPr>
            <a:t>Κατανοεί σχέσεις </a:t>
          </a:r>
          <a:r>
            <a:rPr lang="el-GR" sz="2000" kern="1200" dirty="0">
              <a:latin typeface="Arial" panose="020B0604020202020204" pitchFamily="34" charset="0"/>
              <a:cs typeface="Arial" panose="020B0604020202020204" pitchFamily="34" charset="0"/>
            </a:rPr>
            <a:t>μεταξύ ιδιοτήτων του ίδιου του σχήματος, αλλά και σε σχέση με άλλα σχήματα. </a:t>
          </a:r>
        </a:p>
        <a:p>
          <a:pPr marL="228600" lvl="1" indent="-228600" algn="l" defTabSz="889000">
            <a:lnSpc>
              <a:spcPct val="90000"/>
            </a:lnSpc>
            <a:spcBef>
              <a:spcPct val="0"/>
            </a:spcBef>
            <a:spcAft>
              <a:spcPct val="15000"/>
            </a:spcAft>
            <a:buChar char="•"/>
          </a:pPr>
          <a:r>
            <a:rPr lang="el-GR" sz="2000" b="0" kern="1200" dirty="0">
              <a:latin typeface="Arial" panose="020B0604020202020204" pitchFamily="34" charset="0"/>
              <a:cs typeface="Arial" panose="020B0604020202020204" pitchFamily="34" charset="0"/>
            </a:rPr>
            <a:t>Καταλαβαίνει </a:t>
          </a:r>
          <a:r>
            <a:rPr lang="el-GR" sz="2000" b="1" kern="1200" dirty="0">
              <a:latin typeface="Arial" panose="020B0604020202020204" pitchFamily="34" charset="0"/>
              <a:cs typeface="Arial" panose="020B0604020202020204" pitchFamily="34" charset="0"/>
            </a:rPr>
            <a:t>την έννοια του ορισμού</a:t>
          </a:r>
          <a:r>
            <a:rPr lang="el-GR" sz="2000" kern="1200" dirty="0">
              <a:latin typeface="Arial" panose="020B0604020202020204" pitchFamily="34" charset="0"/>
              <a:cs typeface="Arial" panose="020B0604020202020204" pitchFamily="34" charset="0"/>
            </a:rPr>
            <a:t> και αντιλαμβάνεται ότι κάποιες ιδιότητες είναι συνέπειες άλλων. </a:t>
          </a:r>
        </a:p>
        <a:p>
          <a:pPr marL="228600" lvl="1" indent="-228600" algn="l" defTabSz="889000">
            <a:lnSpc>
              <a:spcPct val="90000"/>
            </a:lnSpc>
            <a:spcBef>
              <a:spcPct val="0"/>
            </a:spcBef>
            <a:spcAft>
              <a:spcPct val="15000"/>
            </a:spcAft>
            <a:buChar char="•"/>
          </a:pPr>
          <a:r>
            <a:rPr lang="el-GR" sz="2000" kern="1200" dirty="0">
              <a:latin typeface="Arial" panose="020B0604020202020204" pitchFamily="34" charset="0"/>
              <a:cs typeface="Arial" panose="020B0604020202020204" pitchFamily="34" charset="0"/>
            </a:rPr>
            <a:t>Μέσα από τον πειραματισμό του καταφέρνει την εδραίωση ιδιοτήτων και αναγνωρίζει σχήματα ως ειδικές κατηγορίες άλλων.</a:t>
          </a:r>
        </a:p>
      </dsp:txBody>
      <dsp:txXfrm rot="-5400000">
        <a:off x="3259220" y="622365"/>
        <a:ext cx="4067682" cy="3189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83E3-C2D8-4338-8EA2-5BE00C4A72E4}">
      <dsp:nvSpPr>
        <dsp:cNvPr id="0" name=""/>
        <dsp:cNvSpPr/>
      </dsp:nvSpPr>
      <dsp:spPr>
        <a:xfrm rot="5400000">
          <a:off x="-1380602" y="1459490"/>
          <a:ext cx="5944116" cy="3030299"/>
        </a:xfrm>
        <a:prstGeom prst="chevron">
          <a:avLst/>
        </a:prstGeom>
        <a:solidFill>
          <a:srgbClr val="66A0AA"/>
        </a:solidFill>
        <a:ln w="34925" cap="flat" cmpd="sng" algn="in">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lumMod val="20000"/>
                  <a:lumOff val="80000"/>
                </a:schemeClr>
              </a:solidFill>
              <a:effectLst/>
              <a:latin typeface="Arial" panose="020B0604020202020204" pitchFamily="34" charset="0"/>
              <a:cs typeface="Arial" panose="020B0604020202020204" pitchFamily="34" charset="0"/>
            </a:rPr>
            <a:t>Επίπεδο 4: </a:t>
          </a:r>
        </a:p>
        <a:p>
          <a:pPr marL="0" lvl="0" indent="0" algn="ctr"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Τυπική Αφαίρεση (</a:t>
          </a:r>
          <a:r>
            <a:rPr lang="en-US"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 deduction</a:t>
          </a: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dsp:txBody>
      <dsp:txXfrm rot="-5400000">
        <a:off x="76307" y="1517732"/>
        <a:ext cx="3030299" cy="2913817"/>
      </dsp:txXfrm>
    </dsp:sp>
    <dsp:sp modelId="{53F96333-01AF-4894-A054-1F9E527A39D3}">
      <dsp:nvSpPr>
        <dsp:cNvPr id="0" name=""/>
        <dsp:cNvSpPr/>
      </dsp:nvSpPr>
      <dsp:spPr>
        <a:xfrm rot="5400000">
          <a:off x="3609623" y="96954"/>
          <a:ext cx="3539414" cy="4240221"/>
        </a:xfrm>
        <a:prstGeom prst="round2SameRect">
          <a:avLst/>
        </a:prstGeom>
        <a:solidFill>
          <a:schemeClr val="accent5">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Ο μαθητής </a:t>
          </a:r>
          <a:r>
            <a:rPr lang="el-GR" sz="2000" b="1" kern="1200" dirty="0">
              <a:latin typeface="Arial" panose="020B0604020202020204" pitchFamily="34" charset="0"/>
              <a:cs typeface="Arial" panose="020B0604020202020204" pitchFamily="34" charset="0"/>
            </a:rPr>
            <a:t>κατανοεί</a:t>
          </a:r>
          <a:endParaRPr lang="el-GR"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   τη σημασία της αφαίρεσης και τους ρόλους των αξιών, </a:t>
          </a: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   των θεωρημάτων και</a:t>
          </a: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   των αποδείξεων, </a:t>
          </a: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δηλαδή τα αποδεικτικά μπορούν να γραφτούν με κατανόηση. </a:t>
          </a:r>
        </a:p>
        <a:p>
          <a:pPr marL="171450" lvl="1" indent="-171450" algn="just" defTabSz="800100">
            <a:lnSpc>
              <a:spcPct val="90000"/>
            </a:lnSpc>
            <a:spcBef>
              <a:spcPct val="0"/>
            </a:spcBef>
            <a:spcAft>
              <a:spcPct val="15000"/>
            </a:spcAft>
            <a:buChar char="•"/>
          </a:pPr>
          <a:endParaRPr lang="el-GR" sz="1800" kern="1200" dirty="0"/>
        </a:p>
      </dsp:txBody>
      <dsp:txXfrm rot="-5400000">
        <a:off x="3259220" y="620137"/>
        <a:ext cx="4067441" cy="3193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83E3-C2D8-4338-8EA2-5BE00C4A72E4}">
      <dsp:nvSpPr>
        <dsp:cNvPr id="0" name=""/>
        <dsp:cNvSpPr/>
      </dsp:nvSpPr>
      <dsp:spPr>
        <a:xfrm rot="5400000">
          <a:off x="-1377699" y="1459490"/>
          <a:ext cx="5938311" cy="3030299"/>
        </a:xfrm>
        <a:prstGeom prst="chevron">
          <a:avLst/>
        </a:prstGeom>
        <a:solidFill>
          <a:srgbClr val="3B6269"/>
        </a:solidFill>
        <a:ln w="34925" cap="flat" cmpd="sng" algn="in">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lumMod val="20000"/>
                  <a:lumOff val="80000"/>
                </a:schemeClr>
              </a:solidFill>
              <a:effectLst/>
              <a:latin typeface="Arial" panose="020B0604020202020204" pitchFamily="34" charset="0"/>
              <a:cs typeface="Arial" panose="020B0604020202020204" pitchFamily="34" charset="0"/>
            </a:rPr>
            <a:t>Επίπεδο 5: </a:t>
          </a:r>
        </a:p>
        <a:p>
          <a:pPr marL="0" lvl="0" indent="0" algn="ctr"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Αυστηρότητα </a:t>
          </a:r>
        </a:p>
        <a:p>
          <a:pPr marL="0" lvl="0" indent="0" algn="ctr"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Rigour</a:t>
          </a:r>
          <a:r>
            <a:rPr lang="el-GR"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dsp:txBody>
      <dsp:txXfrm rot="-5400000">
        <a:off x="76308" y="1520634"/>
        <a:ext cx="3030299" cy="2908012"/>
      </dsp:txXfrm>
    </dsp:sp>
    <dsp:sp modelId="{53F96333-01AF-4894-A054-1F9E527A39D3}">
      <dsp:nvSpPr>
        <dsp:cNvPr id="0" name=""/>
        <dsp:cNvSpPr/>
      </dsp:nvSpPr>
      <dsp:spPr>
        <a:xfrm rot="5400000">
          <a:off x="3612091" y="96954"/>
          <a:ext cx="3534478" cy="4240221"/>
        </a:xfrm>
        <a:prstGeom prst="round2SameRect">
          <a:avLst/>
        </a:prstGeom>
        <a:solidFill>
          <a:schemeClr val="accent5">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Στο επίπεδο αυτό ο μαθητής</a:t>
          </a: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   όχι μόνο </a:t>
          </a:r>
          <a:r>
            <a:rPr lang="el-GR" sz="2000" b="1" kern="1200" dirty="0">
              <a:latin typeface="Arial" panose="020B0604020202020204" pitchFamily="34" charset="0"/>
              <a:cs typeface="Arial" panose="020B0604020202020204" pitchFamily="34" charset="0"/>
            </a:rPr>
            <a:t>κατανοεί</a:t>
          </a:r>
          <a:r>
            <a:rPr lang="el-GR" sz="2000" kern="1200" dirty="0">
              <a:latin typeface="Arial" panose="020B0604020202020204" pitchFamily="34" charset="0"/>
              <a:cs typeface="Arial" panose="020B0604020202020204" pitchFamily="34" charset="0"/>
            </a:rPr>
            <a:t> την σημαντικότητα της ακρίβειας σε ό, τι έχει σχέση με την Γεωμετρία,  </a:t>
          </a:r>
        </a:p>
        <a:p>
          <a:pPr marL="228600" lvl="1" indent="-228600" algn="l" defTabSz="889000">
            <a:lnSpc>
              <a:spcPct val="90000"/>
            </a:lnSpc>
            <a:spcBef>
              <a:spcPct val="0"/>
            </a:spcBef>
            <a:spcAft>
              <a:spcPct val="15000"/>
            </a:spcAft>
            <a:buNone/>
          </a:pPr>
          <a:endParaRPr lang="el-GR"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None/>
          </a:pPr>
          <a:r>
            <a:rPr lang="el-GR" sz="2000" kern="1200" dirty="0">
              <a:latin typeface="Arial" panose="020B0604020202020204" pitchFamily="34" charset="0"/>
              <a:cs typeface="Arial" panose="020B0604020202020204" pitchFamily="34" charset="0"/>
            </a:rPr>
            <a:t>   αλλά είναι πλέον σε θέση</a:t>
          </a:r>
        </a:p>
        <a:p>
          <a:pPr marL="228600" lvl="1" indent="-228600" algn="l" defTabSz="889000">
            <a:lnSpc>
              <a:spcPct val="90000"/>
            </a:lnSpc>
            <a:spcBef>
              <a:spcPct val="0"/>
            </a:spcBef>
            <a:spcAft>
              <a:spcPct val="15000"/>
            </a:spcAft>
            <a:buNone/>
          </a:pPr>
          <a:r>
            <a:rPr lang="el-GR" sz="2000" b="1" kern="1200" dirty="0">
              <a:latin typeface="Arial" panose="020B0604020202020204" pitchFamily="34" charset="0"/>
              <a:cs typeface="Arial" panose="020B0604020202020204" pitchFamily="34" charset="0"/>
            </a:rPr>
            <a:t>   να λειτουργεί αφαιρετικά </a:t>
          </a:r>
          <a:r>
            <a:rPr lang="el-GR" sz="2000" kern="1200" dirty="0">
              <a:latin typeface="Arial" panose="020B0604020202020204" pitchFamily="34" charset="0"/>
              <a:cs typeface="Arial" panose="020B0604020202020204" pitchFamily="34" charset="0"/>
            </a:rPr>
            <a:t>και </a:t>
          </a:r>
          <a:r>
            <a:rPr lang="el-GR" sz="2000" b="1" kern="1200" dirty="0">
              <a:latin typeface="Arial" panose="020B0604020202020204" pitchFamily="34" charset="0"/>
              <a:cs typeface="Arial" panose="020B0604020202020204" pitchFamily="34" charset="0"/>
            </a:rPr>
            <a:t>να αναπτύσσει θεωρία</a:t>
          </a:r>
          <a:r>
            <a:rPr lang="el-GR" sz="2000" kern="1200" dirty="0">
              <a:latin typeface="Arial" panose="020B0604020202020204" pitchFamily="34" charset="0"/>
              <a:cs typeface="Arial" panose="020B0604020202020204" pitchFamily="34" charset="0"/>
            </a:rPr>
            <a:t> χωρίς αναφορές σε πολύ συγκεκριμένα στοιχεία.</a:t>
          </a:r>
        </a:p>
        <a:p>
          <a:pPr marL="171450" lvl="1" indent="-171450" algn="just" defTabSz="800100">
            <a:lnSpc>
              <a:spcPct val="90000"/>
            </a:lnSpc>
            <a:spcBef>
              <a:spcPct val="0"/>
            </a:spcBef>
            <a:spcAft>
              <a:spcPct val="15000"/>
            </a:spcAft>
            <a:buChar char="•"/>
          </a:pPr>
          <a:endParaRPr lang="el-GR" sz="1800" kern="1200" dirty="0"/>
        </a:p>
      </dsp:txBody>
      <dsp:txXfrm rot="-5400000">
        <a:off x="3259220" y="622365"/>
        <a:ext cx="4067682" cy="3189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CEE79-ED80-499B-A06A-244978F7BB1D}">
      <dsp:nvSpPr>
        <dsp:cNvPr id="0" name=""/>
        <dsp:cNvSpPr/>
      </dsp:nvSpPr>
      <dsp:spPr>
        <a:xfrm>
          <a:off x="3773" y="246430"/>
          <a:ext cx="1446500" cy="578600"/>
        </a:xfrm>
        <a:prstGeom prst="rect">
          <a:avLst/>
        </a:prstGeom>
        <a:solidFill>
          <a:schemeClr val="accent1">
            <a:lumMod val="75000"/>
          </a:schemeClr>
        </a:solidFill>
        <a:ln w="34925" cap="flat" cmpd="sng" algn="in">
          <a:solidFill>
            <a:srgbClr val="1807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Οπ</a:t>
          </a:r>
          <a:r>
            <a:rPr lang="en-US" sz="1400" b="1" i="0" kern="1200" dirty="0" err="1">
              <a:latin typeface="Arial" panose="020B0604020202020204" pitchFamily="34" charset="0"/>
              <a:cs typeface="Arial" panose="020B0604020202020204" pitchFamily="34" charset="0"/>
            </a:rPr>
            <a:t>τικές</a:t>
          </a:r>
          <a:r>
            <a:rPr lang="en-US" sz="1400" b="1" i="0" kern="1200" dirty="0">
              <a:latin typeface="Arial" panose="020B0604020202020204" pitchFamily="34" charset="0"/>
              <a:cs typeface="Arial" panose="020B0604020202020204" pitchFamily="34" charset="0"/>
            </a:rPr>
            <a:t> </a:t>
          </a:r>
          <a:endParaRPr lang="el-GR" sz="1400" b="1" i="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i="0" kern="1200" dirty="0" err="1">
              <a:latin typeface="Arial" panose="020B0604020202020204" pitchFamily="34" charset="0"/>
              <a:cs typeface="Arial" panose="020B0604020202020204" pitchFamily="34" charset="0"/>
            </a:rPr>
            <a:t>ικ</a:t>
          </a:r>
          <a:r>
            <a:rPr lang="en-US" sz="1400" b="1" i="0" kern="1200" dirty="0">
              <a:latin typeface="Arial" panose="020B0604020202020204" pitchFamily="34" charset="0"/>
              <a:cs typeface="Arial" panose="020B0604020202020204" pitchFamily="34" charset="0"/>
            </a:rPr>
            <a:t>ανότητες</a:t>
          </a:r>
          <a:endParaRPr lang="el-GR" sz="1200" i="0" kern="1200" dirty="0">
            <a:latin typeface="Arial" panose="020B0604020202020204" pitchFamily="34" charset="0"/>
            <a:cs typeface="Arial" panose="020B0604020202020204" pitchFamily="34" charset="0"/>
          </a:endParaRPr>
        </a:p>
      </dsp:txBody>
      <dsp:txXfrm>
        <a:off x="3773" y="246430"/>
        <a:ext cx="1446500" cy="578600"/>
      </dsp:txXfrm>
    </dsp:sp>
    <dsp:sp modelId="{34DF61DB-3FF6-49B1-8541-27D63A015FA8}">
      <dsp:nvSpPr>
        <dsp:cNvPr id="0" name=""/>
        <dsp:cNvSpPr/>
      </dsp:nvSpPr>
      <dsp:spPr>
        <a:xfrm>
          <a:off x="3773" y="825031"/>
          <a:ext cx="1446500" cy="4304160"/>
        </a:xfrm>
        <a:prstGeom prst="rect">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l-GR" sz="1500" kern="1200" dirty="0"/>
            <a:t>Η Γεωμετρία εξετάζει σε πρώτο στάδιο τα αντικείμενα, με τα οποία ασχολείται, από την οπτική πλευρά. Όμως, πολύ συχνά απαιτείται η απόδειξη θεωρημάτων, που κατορθώνεται </a:t>
          </a:r>
          <a:r>
            <a:rPr lang="el-GR" sz="1500" b="1" kern="1200" dirty="0"/>
            <a:t>συνδυάζοντας με τη λογική </a:t>
          </a:r>
          <a:r>
            <a:rPr lang="el-GR" sz="1500" kern="1200" dirty="0"/>
            <a:t>απλά «οπτικά στοιχεία».</a:t>
          </a:r>
        </a:p>
      </dsp:txBody>
      <dsp:txXfrm>
        <a:off x="3773" y="825031"/>
        <a:ext cx="1446500" cy="4304160"/>
      </dsp:txXfrm>
    </dsp:sp>
    <dsp:sp modelId="{ACB3AA39-1628-404C-8706-716EC6AE321B}">
      <dsp:nvSpPr>
        <dsp:cNvPr id="0" name=""/>
        <dsp:cNvSpPr/>
      </dsp:nvSpPr>
      <dsp:spPr>
        <a:xfrm>
          <a:off x="1652783" y="246430"/>
          <a:ext cx="1446500" cy="578600"/>
        </a:xfrm>
        <a:prstGeom prst="rect">
          <a:avLst/>
        </a:prstGeom>
        <a:solidFill>
          <a:schemeClr val="accent1">
            <a:lumMod val="75000"/>
          </a:schemeClr>
        </a:solidFill>
        <a:ln w="34925" cap="flat" cmpd="sng" algn="in">
          <a:solidFill>
            <a:srgbClr val="1807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i="0" kern="1200" dirty="0">
              <a:latin typeface="Arial" panose="020B0604020202020204" pitchFamily="34" charset="0"/>
              <a:cs typeface="Arial" panose="020B0604020202020204" pitchFamily="34" charset="0"/>
            </a:rPr>
            <a:t>Λεκτικές </a:t>
          </a:r>
        </a:p>
        <a:p>
          <a:pPr marL="0" lvl="0" indent="0" algn="ctr" defTabSz="622300">
            <a:lnSpc>
              <a:spcPct val="90000"/>
            </a:lnSpc>
            <a:spcBef>
              <a:spcPct val="0"/>
            </a:spcBef>
            <a:spcAft>
              <a:spcPct val="35000"/>
            </a:spcAft>
            <a:buNone/>
          </a:pPr>
          <a:r>
            <a:rPr lang="el-GR" sz="1400" b="1" i="0" kern="1200" dirty="0">
              <a:latin typeface="Arial" panose="020B0604020202020204" pitchFamily="34" charset="0"/>
              <a:cs typeface="Arial" panose="020B0604020202020204" pitchFamily="34" charset="0"/>
            </a:rPr>
            <a:t>ικανότητες</a:t>
          </a:r>
          <a:endParaRPr lang="el-GR" sz="1400" i="0" kern="1200" dirty="0">
            <a:latin typeface="Arial" panose="020B0604020202020204" pitchFamily="34" charset="0"/>
            <a:cs typeface="Arial" panose="020B0604020202020204" pitchFamily="34" charset="0"/>
          </a:endParaRPr>
        </a:p>
      </dsp:txBody>
      <dsp:txXfrm>
        <a:off x="1652783" y="246430"/>
        <a:ext cx="1446500" cy="578600"/>
      </dsp:txXfrm>
    </dsp:sp>
    <dsp:sp modelId="{B2DFDE8C-F692-4006-A6CA-AB979E21837E}">
      <dsp:nvSpPr>
        <dsp:cNvPr id="0" name=""/>
        <dsp:cNvSpPr/>
      </dsp:nvSpPr>
      <dsp:spPr>
        <a:xfrm>
          <a:off x="1652783" y="825031"/>
          <a:ext cx="1446500" cy="4304160"/>
        </a:xfrm>
        <a:prstGeom prst="rect">
          <a:avLst/>
        </a:prstGeom>
        <a:solidFill>
          <a:schemeClr val="accent4">
            <a:tint val="40000"/>
            <a:alpha val="90000"/>
            <a:hueOff val="-1660039"/>
            <a:satOff val="11902"/>
            <a:lumOff val="1089"/>
            <a:alphaOff val="0"/>
          </a:schemeClr>
        </a:solidFill>
        <a:ln w="34925" cap="flat" cmpd="sng" algn="in">
          <a:solidFill>
            <a:schemeClr val="accent4">
              <a:tint val="40000"/>
              <a:alpha val="90000"/>
              <a:hueOff val="-1660039"/>
              <a:satOff val="11902"/>
              <a:lumOff val="10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l-GR" sz="1500" kern="1200" dirty="0"/>
            <a:t>Τα παιδιά τροφοδοτούνται με ασκήσεις, όπου χρειάζεται να </a:t>
          </a:r>
          <a:r>
            <a:rPr lang="el-GR" sz="1500" b="1" kern="1200" dirty="0"/>
            <a:t>επινοήσουν</a:t>
          </a:r>
          <a:r>
            <a:rPr lang="el-GR" sz="1500" kern="1200" dirty="0"/>
            <a:t> και να </a:t>
          </a:r>
          <a:r>
            <a:rPr lang="el-GR" sz="1500" b="1" kern="1200" dirty="0"/>
            <a:t>διατυπώσουν</a:t>
          </a:r>
          <a:r>
            <a:rPr lang="el-GR" sz="1500" kern="1200" dirty="0"/>
            <a:t> τη δική τους απόδειξη.</a:t>
          </a:r>
        </a:p>
      </dsp:txBody>
      <dsp:txXfrm>
        <a:off x="1652783" y="825031"/>
        <a:ext cx="1446500" cy="4304160"/>
      </dsp:txXfrm>
    </dsp:sp>
    <dsp:sp modelId="{B104AA2E-99C3-4B60-B05C-EF110AEB02FB}">
      <dsp:nvSpPr>
        <dsp:cNvPr id="0" name=""/>
        <dsp:cNvSpPr/>
      </dsp:nvSpPr>
      <dsp:spPr>
        <a:xfrm>
          <a:off x="3301793" y="246430"/>
          <a:ext cx="1446500" cy="578600"/>
        </a:xfrm>
        <a:prstGeom prst="rect">
          <a:avLst/>
        </a:prstGeom>
        <a:solidFill>
          <a:schemeClr val="accent1">
            <a:lumMod val="75000"/>
          </a:schemeClr>
        </a:solidFill>
        <a:ln w="34925" cap="flat" cmpd="sng" algn="in">
          <a:solidFill>
            <a:srgbClr val="1807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dirty="0" err="1">
              <a:latin typeface="Arial" panose="020B0604020202020204" pitchFamily="34" charset="0"/>
              <a:cs typeface="Arial" panose="020B0604020202020204" pitchFamily="34" charset="0"/>
            </a:rPr>
            <a:t>Ικ</a:t>
          </a:r>
          <a:r>
            <a:rPr lang="en-US" sz="1400" b="1" i="0" kern="1200" dirty="0">
              <a:latin typeface="Arial" panose="020B0604020202020204" pitchFamily="34" charset="0"/>
              <a:cs typeface="Arial" panose="020B0604020202020204" pitchFamily="34" charset="0"/>
            </a:rPr>
            <a:t>ανότητες Σχεδίασης</a:t>
          </a:r>
          <a:endParaRPr lang="el-GR" sz="1400" i="0" kern="1200" dirty="0">
            <a:latin typeface="Arial" panose="020B0604020202020204" pitchFamily="34" charset="0"/>
            <a:cs typeface="Arial" panose="020B0604020202020204" pitchFamily="34" charset="0"/>
          </a:endParaRPr>
        </a:p>
      </dsp:txBody>
      <dsp:txXfrm>
        <a:off x="3301793" y="246430"/>
        <a:ext cx="1446500" cy="578600"/>
      </dsp:txXfrm>
    </dsp:sp>
    <dsp:sp modelId="{0EE22676-F487-4B8E-9E91-EA6B4D6D5A8F}">
      <dsp:nvSpPr>
        <dsp:cNvPr id="0" name=""/>
        <dsp:cNvSpPr/>
      </dsp:nvSpPr>
      <dsp:spPr>
        <a:xfrm>
          <a:off x="3301793" y="825031"/>
          <a:ext cx="1446500" cy="4304160"/>
        </a:xfrm>
        <a:prstGeom prst="rect">
          <a:avLst/>
        </a:prstGeom>
        <a:solidFill>
          <a:schemeClr val="accent4">
            <a:tint val="40000"/>
            <a:alpha val="90000"/>
            <a:hueOff val="-3320079"/>
            <a:satOff val="23804"/>
            <a:lumOff val="2178"/>
            <a:alphaOff val="0"/>
          </a:schemeClr>
        </a:solidFill>
        <a:ln w="34925" cap="flat" cmpd="sng" algn="in">
          <a:solidFill>
            <a:schemeClr val="accent4">
              <a:tint val="40000"/>
              <a:alpha val="90000"/>
              <a:hueOff val="-3320079"/>
              <a:satOff val="23804"/>
              <a:lumOff val="21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l-GR" sz="1500" kern="1200" dirty="0"/>
            <a:t>Οι δεξιότητες σχεδίασης βοηθούν τους μαθητές να </a:t>
          </a:r>
          <a:r>
            <a:rPr lang="el-GR" sz="1500" b="1" kern="1200" dirty="0"/>
            <a:t>κατανοήσουν</a:t>
          </a:r>
          <a:r>
            <a:rPr lang="el-GR" sz="1500" kern="1200" dirty="0"/>
            <a:t> καλύτερα τις Γεωμετρικές σχέσεις.</a:t>
          </a:r>
        </a:p>
      </dsp:txBody>
      <dsp:txXfrm>
        <a:off x="3301793" y="825031"/>
        <a:ext cx="1446500" cy="4304160"/>
      </dsp:txXfrm>
    </dsp:sp>
    <dsp:sp modelId="{DD176486-8DBC-4F13-9A79-E17A5606B6AF}">
      <dsp:nvSpPr>
        <dsp:cNvPr id="0" name=""/>
        <dsp:cNvSpPr/>
      </dsp:nvSpPr>
      <dsp:spPr>
        <a:xfrm>
          <a:off x="4950804" y="246430"/>
          <a:ext cx="1446500" cy="578600"/>
        </a:xfrm>
        <a:prstGeom prst="rect">
          <a:avLst/>
        </a:prstGeom>
        <a:solidFill>
          <a:schemeClr val="accent1">
            <a:lumMod val="75000"/>
          </a:schemeClr>
        </a:solidFill>
        <a:ln w="34925" cap="flat" cmpd="sng" algn="in">
          <a:solidFill>
            <a:srgbClr val="1807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i="0" kern="1200" dirty="0" err="1">
              <a:latin typeface="Arial" panose="020B0604020202020204" pitchFamily="34" charset="0"/>
              <a:cs typeface="Arial" panose="020B0604020202020204" pitchFamily="34" charset="0"/>
            </a:rPr>
            <a:t>Λογικές</a:t>
          </a:r>
          <a:endParaRPr lang="el-GR" sz="1400" b="1" i="0"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 </a:t>
          </a:r>
          <a:r>
            <a:rPr lang="en-US" sz="1400" b="1" i="0" kern="1200" dirty="0" err="1">
              <a:latin typeface="Arial" panose="020B0604020202020204" pitchFamily="34" charset="0"/>
              <a:cs typeface="Arial" panose="020B0604020202020204" pitchFamily="34" charset="0"/>
            </a:rPr>
            <a:t>Ικ</a:t>
          </a:r>
          <a:r>
            <a:rPr lang="en-US" sz="1400" b="1" i="0" kern="1200" dirty="0">
              <a:latin typeface="Arial" panose="020B0604020202020204" pitchFamily="34" charset="0"/>
              <a:cs typeface="Arial" panose="020B0604020202020204" pitchFamily="34" charset="0"/>
            </a:rPr>
            <a:t>ανότητες</a:t>
          </a:r>
          <a:endParaRPr lang="el-GR" sz="1400" i="0" kern="1200" dirty="0">
            <a:latin typeface="Arial" panose="020B0604020202020204" pitchFamily="34" charset="0"/>
            <a:cs typeface="Arial" panose="020B0604020202020204" pitchFamily="34" charset="0"/>
          </a:endParaRPr>
        </a:p>
      </dsp:txBody>
      <dsp:txXfrm>
        <a:off x="4950804" y="246430"/>
        <a:ext cx="1446500" cy="578600"/>
      </dsp:txXfrm>
    </dsp:sp>
    <dsp:sp modelId="{CB68F77F-3670-4EAD-99DA-F139AD5D514F}">
      <dsp:nvSpPr>
        <dsp:cNvPr id="0" name=""/>
        <dsp:cNvSpPr/>
      </dsp:nvSpPr>
      <dsp:spPr>
        <a:xfrm>
          <a:off x="4950804" y="825031"/>
          <a:ext cx="1446500" cy="4304160"/>
        </a:xfrm>
        <a:prstGeom prst="rect">
          <a:avLst/>
        </a:prstGeom>
        <a:solidFill>
          <a:schemeClr val="accent4">
            <a:tint val="40000"/>
            <a:alpha val="90000"/>
            <a:hueOff val="-4980118"/>
            <a:satOff val="35706"/>
            <a:lumOff val="3266"/>
            <a:alphaOff val="0"/>
          </a:schemeClr>
        </a:solidFill>
        <a:ln w="34925" cap="flat" cmpd="sng" algn="in">
          <a:solidFill>
            <a:schemeClr val="accent4">
              <a:tint val="40000"/>
              <a:alpha val="90000"/>
              <a:hueOff val="-4980118"/>
              <a:satOff val="35706"/>
              <a:lumOff val="32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l-GR" sz="1500" kern="1200" dirty="0"/>
            <a:t>Οι μαθητές προσπαθούν να </a:t>
          </a:r>
          <a:r>
            <a:rPr lang="el-GR" sz="1500" b="1" kern="1200" dirty="0"/>
            <a:t>αναλύσουν</a:t>
          </a:r>
          <a:r>
            <a:rPr lang="el-GR" sz="1500" kern="1200" dirty="0"/>
            <a:t> το πρόβλημα και να </a:t>
          </a:r>
          <a:r>
            <a:rPr lang="el-GR" sz="1500" b="1" kern="1200" dirty="0"/>
            <a:t>αναγνωρίσουν</a:t>
          </a:r>
          <a:r>
            <a:rPr lang="el-GR" sz="1500" kern="1200" dirty="0"/>
            <a:t> αν κάποια υπόθεση είναι «αληθής» ή «ψευδής». </a:t>
          </a:r>
        </a:p>
      </dsp:txBody>
      <dsp:txXfrm>
        <a:off x="4950804" y="825031"/>
        <a:ext cx="1446500" cy="4304160"/>
      </dsp:txXfrm>
    </dsp:sp>
    <dsp:sp modelId="{927CC0F6-20F9-461D-AA08-FFAF03A5EEA9}">
      <dsp:nvSpPr>
        <dsp:cNvPr id="0" name=""/>
        <dsp:cNvSpPr/>
      </dsp:nvSpPr>
      <dsp:spPr>
        <a:xfrm>
          <a:off x="6599814" y="246430"/>
          <a:ext cx="1446500" cy="578600"/>
        </a:xfrm>
        <a:prstGeom prst="rect">
          <a:avLst/>
        </a:prstGeom>
        <a:solidFill>
          <a:schemeClr val="accent1">
            <a:lumMod val="75000"/>
          </a:schemeClr>
        </a:solidFill>
        <a:ln w="34925" cap="flat" cmpd="sng" algn="in">
          <a:solidFill>
            <a:srgbClr val="1807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1" i="0" kern="1200" dirty="0">
              <a:latin typeface="Arial" panose="020B0604020202020204" pitchFamily="34" charset="0"/>
              <a:cs typeface="Arial" panose="020B0604020202020204" pitchFamily="34" charset="0"/>
            </a:rPr>
            <a:t>Ικανότητες Εφαρμογής</a:t>
          </a:r>
          <a:endParaRPr lang="el-GR" sz="1400" i="0" kern="1200" dirty="0">
            <a:latin typeface="Arial" panose="020B0604020202020204" pitchFamily="34" charset="0"/>
            <a:cs typeface="Arial" panose="020B0604020202020204" pitchFamily="34" charset="0"/>
          </a:endParaRPr>
        </a:p>
      </dsp:txBody>
      <dsp:txXfrm>
        <a:off x="6599814" y="246430"/>
        <a:ext cx="1446500" cy="578600"/>
      </dsp:txXfrm>
    </dsp:sp>
    <dsp:sp modelId="{F7A03835-303D-49AD-BD0A-FE284E6E62A3}">
      <dsp:nvSpPr>
        <dsp:cNvPr id="0" name=""/>
        <dsp:cNvSpPr/>
      </dsp:nvSpPr>
      <dsp:spPr>
        <a:xfrm>
          <a:off x="6599814" y="825031"/>
          <a:ext cx="1446500" cy="4304160"/>
        </a:xfrm>
        <a:prstGeom prst="rect">
          <a:avLst/>
        </a:prstGeom>
        <a:solidFill>
          <a:schemeClr val="accent2">
            <a:lumMod val="20000"/>
            <a:lumOff val="80000"/>
            <a:alpha val="90000"/>
          </a:schemeClr>
        </a:solidFill>
        <a:ln w="34925" cap="flat" cmpd="sng" algn="in">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l-GR" sz="1500" kern="1200" dirty="0"/>
            <a:t>Οι μαθητές αναγνωρίζουν γεωμετρικά σχήματα σε αντικείμενα της πραγματικής ζωής, να </a:t>
          </a:r>
          <a:r>
            <a:rPr lang="el-GR" sz="1500" b="1" kern="1200" dirty="0"/>
            <a:t>αντιλαμβάνονται</a:t>
          </a:r>
          <a:r>
            <a:rPr lang="el-GR" sz="1500" kern="1200" dirty="0"/>
            <a:t> τις γεωμετρικές ιδιότητες φυσικών αντικειμένων και  να μπορούν να </a:t>
          </a:r>
          <a:r>
            <a:rPr lang="el-GR" sz="1500" b="1" kern="1200" dirty="0"/>
            <a:t>συμπεραίνουν </a:t>
          </a:r>
          <a:r>
            <a:rPr lang="el-GR" sz="1500" kern="1200" dirty="0"/>
            <a:t>τις ιδιότητες  των αντικειμένων. </a:t>
          </a:r>
        </a:p>
      </dsp:txBody>
      <dsp:txXfrm>
        <a:off x="6599814" y="825031"/>
        <a:ext cx="1446500" cy="4304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62005DFA-EB48-45E7-96D7-B229B8DCB469}"/>
              </a:ext>
            </a:extLst>
          </p:cNvPr>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l-GR"/>
          </a:p>
        </p:txBody>
      </p:sp>
      <p:sp>
        <p:nvSpPr>
          <p:cNvPr id="3" name="Θέση ημερομηνίας 2">
            <a:extLst>
              <a:ext uri="{FF2B5EF4-FFF2-40B4-BE49-F238E27FC236}">
                <a16:creationId xmlns:a16="http://schemas.microsoft.com/office/drawing/2014/main" id="{D106669F-8C90-4931-BFFC-5D8BC6CBD764}"/>
              </a:ext>
            </a:extLst>
          </p:cNvPr>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7FA0C414-5CA9-4910-A95A-0CC8D3C1E76F}" type="datetimeFigureOut">
              <a:rPr lang="el-GR" smtClean="0"/>
              <a:t>12/4/2019</a:t>
            </a:fld>
            <a:endParaRPr lang="el-GR"/>
          </a:p>
        </p:txBody>
      </p:sp>
      <p:sp>
        <p:nvSpPr>
          <p:cNvPr id="4" name="Θέση υποσέλιδου 3">
            <a:extLst>
              <a:ext uri="{FF2B5EF4-FFF2-40B4-BE49-F238E27FC236}">
                <a16:creationId xmlns:a16="http://schemas.microsoft.com/office/drawing/2014/main" id="{0912024D-552C-449E-B28A-DB050894EC0A}"/>
              </a:ext>
            </a:extLst>
          </p:cNvPr>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l-GR"/>
          </a:p>
        </p:txBody>
      </p:sp>
      <p:sp>
        <p:nvSpPr>
          <p:cNvPr id="5" name="Θέση αριθμού διαφάνειας 4">
            <a:extLst>
              <a:ext uri="{FF2B5EF4-FFF2-40B4-BE49-F238E27FC236}">
                <a16:creationId xmlns:a16="http://schemas.microsoft.com/office/drawing/2014/main" id="{B0FFE0FE-000E-49C6-810A-5D210073D0BE}"/>
              </a:ext>
            </a:extLst>
          </p:cNvPr>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BEFF64AE-2E68-443E-927F-556E7C809381}" type="slidenum">
              <a:rPr lang="el-GR" smtClean="0"/>
              <a:t>‹#›</a:t>
            </a:fld>
            <a:endParaRPr lang="el-GR"/>
          </a:p>
        </p:txBody>
      </p:sp>
    </p:spTree>
    <p:extLst>
      <p:ext uri="{BB962C8B-B14F-4D97-AF65-F5344CB8AC3E}">
        <p14:creationId xmlns:p14="http://schemas.microsoft.com/office/powerpoint/2010/main" val="2158977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l-GR"/>
          </a:p>
        </p:txBody>
      </p:sp>
      <p:sp>
        <p:nvSpPr>
          <p:cNvPr id="3" name="Θέση ημερομηνίας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C53D656A-02E7-4496-934D-09FFB096DC3F}" type="datetimeFigureOut">
              <a:rPr lang="el-GR" smtClean="0"/>
              <a:t>12/4/2019</a:t>
            </a:fld>
            <a:endParaRPr lang="el-GR"/>
          </a:p>
        </p:txBody>
      </p:sp>
      <p:sp>
        <p:nvSpPr>
          <p:cNvPr id="4" name="Θέση εικόνας διαφάνειας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25" tIns="48312" rIns="96625" bIns="48312" rtlCol="0" anchor="ctr"/>
          <a:lstStyle/>
          <a:p>
            <a:endParaRPr lang="el-GR"/>
          </a:p>
        </p:txBody>
      </p:sp>
      <p:sp>
        <p:nvSpPr>
          <p:cNvPr id="5" name="Θέση σημειώσεων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379F4545-A14A-40AF-8379-99101BA5B536}" type="slidenum">
              <a:rPr lang="el-GR" smtClean="0"/>
              <a:t>‹#›</a:t>
            </a:fld>
            <a:endParaRPr lang="el-GR"/>
          </a:p>
        </p:txBody>
      </p:sp>
    </p:spTree>
    <p:extLst>
      <p:ext uri="{BB962C8B-B14F-4D97-AF65-F5344CB8AC3E}">
        <p14:creationId xmlns:p14="http://schemas.microsoft.com/office/powerpoint/2010/main" val="37466099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a:t>
            </a:fld>
            <a:endParaRPr lang="el-GR"/>
          </a:p>
        </p:txBody>
      </p:sp>
    </p:spTree>
    <p:extLst>
      <p:ext uri="{BB962C8B-B14F-4D97-AF65-F5344CB8AC3E}">
        <p14:creationId xmlns:p14="http://schemas.microsoft.com/office/powerpoint/2010/main" val="73334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αναφέρει ο ίδιος χαρακτηριστικά στο ¨</a:t>
            </a:r>
            <a:r>
              <a:rPr lang="en-US" dirty="0"/>
              <a:t>Acquisition of mathematics concepts and processes</a:t>
            </a:r>
            <a:r>
              <a:rPr lang="el-GR" dirty="0"/>
              <a:t>¨ το 1983 ¨πολλές φορές είναι σημαντικότερο ο μαθητής να σχεδιάσει ένα γεωμετρικό αντικείμενο , παρά να αποδείξει ένα θεώρημα¨ και προτείνει τις πέντε ικανότητες.</a:t>
            </a:r>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19</a:t>
            </a:fld>
            <a:endParaRPr lang="el-GR"/>
          </a:p>
        </p:txBody>
      </p:sp>
    </p:spTree>
    <p:extLst>
      <p:ext uri="{BB962C8B-B14F-4D97-AF65-F5344CB8AC3E}">
        <p14:creationId xmlns:p14="http://schemas.microsoft.com/office/powerpoint/2010/main" val="10027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24</a:t>
            </a:fld>
            <a:endParaRPr lang="el-GR"/>
          </a:p>
        </p:txBody>
      </p:sp>
    </p:spTree>
    <p:extLst>
      <p:ext uri="{BB962C8B-B14F-4D97-AF65-F5344CB8AC3E}">
        <p14:creationId xmlns:p14="http://schemas.microsoft.com/office/powerpoint/2010/main" val="116353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Χαρακτηριστικο</a:t>
            </a:r>
            <a:r>
              <a:rPr lang="el-GR" dirty="0"/>
              <a:t> της είναι ότι δεν δρα ανταγωνιστικά ως προς την κλασική μορφή εκπαίδευσης αλλά σκοπός της είναι να την </a:t>
            </a:r>
            <a:r>
              <a:rPr lang="el-GR" dirty="0" err="1"/>
              <a:t>ενισχυσει</a:t>
            </a:r>
            <a:r>
              <a:rPr lang="el-GR" dirty="0"/>
              <a:t> </a:t>
            </a:r>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25</a:t>
            </a:fld>
            <a:endParaRPr lang="el-GR"/>
          </a:p>
        </p:txBody>
      </p:sp>
    </p:spTree>
    <p:extLst>
      <p:ext uri="{BB962C8B-B14F-4D97-AF65-F5344CB8AC3E}">
        <p14:creationId xmlns:p14="http://schemas.microsoft.com/office/powerpoint/2010/main" val="173765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Σύμφωνα με τους </a:t>
            </a:r>
            <a:r>
              <a:rPr lang="el-GR" dirty="0" err="1"/>
              <a:t>Βεργίδη</a:t>
            </a:r>
            <a:r>
              <a:rPr lang="el-GR" dirty="0"/>
              <a:t>, </a:t>
            </a:r>
            <a:r>
              <a:rPr lang="el-GR" dirty="0" err="1"/>
              <a:t>Λιοναράκη</a:t>
            </a:r>
            <a:r>
              <a:rPr lang="el-GR" dirty="0"/>
              <a:t>, </a:t>
            </a:r>
            <a:r>
              <a:rPr lang="el-GR" dirty="0" err="1"/>
              <a:t>Λυκουργιώτη</a:t>
            </a:r>
            <a:r>
              <a:rPr lang="el-GR" dirty="0"/>
              <a:t>, </a:t>
            </a:r>
            <a:r>
              <a:rPr lang="el-GR" dirty="0" err="1"/>
              <a:t>Μακράκη</a:t>
            </a:r>
            <a:r>
              <a:rPr lang="el-GR" dirty="0"/>
              <a:t> και </a:t>
            </a:r>
            <a:r>
              <a:rPr lang="el-GR" dirty="0" err="1"/>
              <a:t>Ματραλή</a:t>
            </a:r>
            <a:r>
              <a:rPr lang="el-GR" dirty="0"/>
              <a:t> (1999), η εξ αποστάσεως εκπαίδευση είναι ένας τρόπος εκπαίδευσης που είναι εφικτό να έχει εφαρμογή σε κάθε επίπεδο εκπαίδευσης, εξυπηρετώντας ουσιαστικά εκείνες τις ομάδες ατόμων που για οποιουσδήποτε λόγους δεν είναι σε θέση να παρακολουθήσουν μαθήματα στα πλαίσια μια συμβατικής, παραδοσιακής τάξης. </a:t>
            </a:r>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26</a:t>
            </a:fld>
            <a:endParaRPr lang="el-GR"/>
          </a:p>
        </p:txBody>
      </p:sp>
    </p:spTree>
    <p:extLst>
      <p:ext uri="{BB962C8B-B14F-4D97-AF65-F5344CB8AC3E}">
        <p14:creationId xmlns:p14="http://schemas.microsoft.com/office/powerpoint/2010/main" val="416997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27</a:t>
            </a:fld>
            <a:endParaRPr lang="el-GR"/>
          </a:p>
        </p:txBody>
      </p:sp>
    </p:spTree>
    <p:extLst>
      <p:ext uri="{BB962C8B-B14F-4D97-AF65-F5344CB8AC3E}">
        <p14:creationId xmlns:p14="http://schemas.microsoft.com/office/powerpoint/2010/main" val="303077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Όλα δωρεάν εκτός το </a:t>
            </a:r>
            <a:r>
              <a:rPr lang="el-GR" dirty="0" err="1"/>
              <a:t>σκετσπαντ</a:t>
            </a:r>
            <a:r>
              <a:rPr lang="el-GR" dirty="0"/>
              <a:t> που είναι </a:t>
            </a:r>
            <a:r>
              <a:rPr lang="el-GR" dirty="0" err="1"/>
              <a:t>επι</a:t>
            </a:r>
            <a:r>
              <a:rPr lang="el-GR" dirty="0"/>
              <a:t> </a:t>
            </a:r>
            <a:r>
              <a:rPr lang="el-GR" dirty="0" err="1"/>
              <a:t>πληρωμη</a:t>
            </a:r>
            <a:r>
              <a:rPr lang="el-GR" dirty="0"/>
              <a:t> η πλήρης </a:t>
            </a:r>
            <a:r>
              <a:rPr lang="el-GR" dirty="0" err="1"/>
              <a:t>εκδοση</a:t>
            </a:r>
            <a:r>
              <a:rPr lang="el-GR" dirty="0"/>
              <a:t>. </a:t>
            </a:r>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29</a:t>
            </a:fld>
            <a:endParaRPr lang="el-GR"/>
          </a:p>
        </p:txBody>
      </p:sp>
    </p:spTree>
    <p:extLst>
      <p:ext uri="{BB962C8B-B14F-4D97-AF65-F5344CB8AC3E}">
        <p14:creationId xmlns:p14="http://schemas.microsoft.com/office/powerpoint/2010/main" val="90282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32</a:t>
            </a:fld>
            <a:endParaRPr lang="el-GR"/>
          </a:p>
        </p:txBody>
      </p:sp>
    </p:spTree>
    <p:extLst>
      <p:ext uri="{BB962C8B-B14F-4D97-AF65-F5344CB8AC3E}">
        <p14:creationId xmlns:p14="http://schemas.microsoft.com/office/powerpoint/2010/main" val="27076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Πρέπει όμως να διασφαλισθεί :</a:t>
            </a:r>
          </a:p>
          <a:p>
            <a:r>
              <a:rPr lang="el-GR" dirty="0"/>
              <a:t>η πλήρης τεχνολογική κατάρτιση των εκπαιδευτικών , η ύπαρξη της κατάλληλης υλικοτεχνικής υποδομής άλλα και η πραγματική θέληση για αλλαγή όχι απλώς ενός εκπαιδευτικού συστήματος αλλά μιας γενικότερης αντίληψης όσον αφορά την τεχνολογία και το τι μπορεί να προσφέρει στην εκπαίδευση.</a:t>
            </a:r>
          </a:p>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36</a:t>
            </a:fld>
            <a:endParaRPr lang="el-GR"/>
          </a:p>
        </p:txBody>
      </p:sp>
    </p:spTree>
    <p:extLst>
      <p:ext uri="{BB962C8B-B14F-4D97-AF65-F5344CB8AC3E}">
        <p14:creationId xmlns:p14="http://schemas.microsoft.com/office/powerpoint/2010/main" val="373586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39</a:t>
            </a:fld>
            <a:endParaRPr lang="el-GR"/>
          </a:p>
        </p:txBody>
      </p:sp>
    </p:spTree>
    <p:extLst>
      <p:ext uri="{BB962C8B-B14F-4D97-AF65-F5344CB8AC3E}">
        <p14:creationId xmlns:p14="http://schemas.microsoft.com/office/powerpoint/2010/main" val="381679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Τα  σύγχρονα αναλυτικά προγράμματα που εφαρμόζονται σε όλες τις χώρες του κόσμου επισημαίνουν πόσο σπουδαία είναι η  διδασκαλία της γεωμετρίας ως αυτόνομο  γνωστικό αντικείμενο μέσα από το οποίο οι μαθητές μπορούν να αναπτύξουν άλλες μαθηματικές έννοιες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Ακόμα και μαθητές που σε άλλα μαθήματα διαπρέπουν παρουσιάζουν μεγάλη δυσκολία στο μάθημα αυτό</a:t>
            </a:r>
          </a:p>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6</a:t>
            </a:fld>
            <a:endParaRPr lang="el-GR"/>
          </a:p>
        </p:txBody>
      </p:sp>
    </p:spTree>
    <p:extLst>
      <p:ext uri="{BB962C8B-B14F-4D97-AF65-F5344CB8AC3E}">
        <p14:creationId xmlns:p14="http://schemas.microsoft.com/office/powerpoint/2010/main" val="369667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8</a:t>
            </a:fld>
            <a:endParaRPr lang="el-GR"/>
          </a:p>
        </p:txBody>
      </p:sp>
    </p:spTree>
    <p:extLst>
      <p:ext uri="{BB962C8B-B14F-4D97-AF65-F5344CB8AC3E}">
        <p14:creationId xmlns:p14="http://schemas.microsoft.com/office/powerpoint/2010/main" val="215296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79F4545-A14A-40AF-8379-99101BA5B536}" type="slidenum">
              <a:rPr lang="el-GR" smtClean="0"/>
              <a:t>11</a:t>
            </a:fld>
            <a:endParaRPr lang="el-GR"/>
          </a:p>
        </p:txBody>
      </p:sp>
    </p:spTree>
    <p:extLst>
      <p:ext uri="{BB962C8B-B14F-4D97-AF65-F5344CB8AC3E}">
        <p14:creationId xmlns:p14="http://schemas.microsoft.com/office/powerpoint/2010/main" val="29084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defTabSz="483123">
              <a:defRPr/>
            </a:pPr>
            <a:fld id="{379F4545-A14A-40AF-8379-99101BA5B536}" type="slidenum">
              <a:rPr lang="el-GR">
                <a:solidFill>
                  <a:prstClr val="black"/>
                </a:solidFill>
                <a:latin typeface="Calibri" panose="020F0502020204030204"/>
              </a:rPr>
              <a:pPr defTabSz="483123">
                <a:defRPr/>
              </a:pPr>
              <a:t>12</a:t>
            </a:fld>
            <a:endParaRPr lang="el-GR">
              <a:solidFill>
                <a:prstClr val="black"/>
              </a:solidFill>
              <a:latin typeface="Calibri" panose="020F0502020204030204"/>
            </a:endParaRPr>
          </a:p>
        </p:txBody>
      </p:sp>
    </p:spTree>
    <p:extLst>
      <p:ext uri="{BB962C8B-B14F-4D97-AF65-F5344CB8AC3E}">
        <p14:creationId xmlns:p14="http://schemas.microsoft.com/office/powerpoint/2010/main" val="315518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defTabSz="483123">
              <a:defRPr/>
            </a:pPr>
            <a:fld id="{379F4545-A14A-40AF-8379-99101BA5B536}" type="slidenum">
              <a:rPr lang="el-GR">
                <a:solidFill>
                  <a:prstClr val="black"/>
                </a:solidFill>
                <a:latin typeface="Calibri" panose="020F0502020204030204"/>
              </a:rPr>
              <a:pPr defTabSz="483123">
                <a:defRPr/>
              </a:pPr>
              <a:t>13</a:t>
            </a:fld>
            <a:endParaRPr lang="el-GR">
              <a:solidFill>
                <a:prstClr val="black"/>
              </a:solidFill>
              <a:latin typeface="Calibri" panose="020F0502020204030204"/>
            </a:endParaRPr>
          </a:p>
        </p:txBody>
      </p:sp>
    </p:spTree>
    <p:extLst>
      <p:ext uri="{BB962C8B-B14F-4D97-AF65-F5344CB8AC3E}">
        <p14:creationId xmlns:p14="http://schemas.microsoft.com/office/powerpoint/2010/main" val="405473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defTabSz="483123">
              <a:defRPr/>
            </a:pPr>
            <a:fld id="{379F4545-A14A-40AF-8379-99101BA5B536}" type="slidenum">
              <a:rPr lang="el-GR">
                <a:solidFill>
                  <a:prstClr val="black"/>
                </a:solidFill>
                <a:latin typeface="Calibri" panose="020F0502020204030204"/>
              </a:rPr>
              <a:pPr defTabSz="483123">
                <a:defRPr/>
              </a:pPr>
              <a:t>14</a:t>
            </a:fld>
            <a:endParaRPr lang="el-GR">
              <a:solidFill>
                <a:prstClr val="black"/>
              </a:solidFill>
              <a:latin typeface="Calibri" panose="020F0502020204030204"/>
            </a:endParaRPr>
          </a:p>
        </p:txBody>
      </p:sp>
    </p:spTree>
    <p:extLst>
      <p:ext uri="{BB962C8B-B14F-4D97-AF65-F5344CB8AC3E}">
        <p14:creationId xmlns:p14="http://schemas.microsoft.com/office/powerpoint/2010/main" val="60712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defTabSz="483123">
              <a:defRPr/>
            </a:pPr>
            <a:fld id="{379F4545-A14A-40AF-8379-99101BA5B536}" type="slidenum">
              <a:rPr lang="el-GR">
                <a:solidFill>
                  <a:prstClr val="black"/>
                </a:solidFill>
                <a:latin typeface="Calibri" panose="020F0502020204030204"/>
              </a:rPr>
              <a:pPr defTabSz="483123">
                <a:defRPr/>
              </a:pPr>
              <a:t>15</a:t>
            </a:fld>
            <a:endParaRPr lang="el-GR">
              <a:solidFill>
                <a:prstClr val="black"/>
              </a:solidFill>
              <a:latin typeface="Calibri" panose="020F0502020204030204"/>
            </a:endParaRPr>
          </a:p>
        </p:txBody>
      </p:sp>
    </p:spTree>
    <p:extLst>
      <p:ext uri="{BB962C8B-B14F-4D97-AF65-F5344CB8AC3E}">
        <p14:creationId xmlns:p14="http://schemas.microsoft.com/office/powerpoint/2010/main" val="110228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defTabSz="483123">
              <a:defRPr/>
            </a:pPr>
            <a:fld id="{379F4545-A14A-40AF-8379-99101BA5B536}" type="slidenum">
              <a:rPr lang="el-GR">
                <a:solidFill>
                  <a:prstClr val="black"/>
                </a:solidFill>
                <a:latin typeface="Calibri" panose="020F0502020204030204"/>
              </a:rPr>
              <a:pPr defTabSz="483123">
                <a:defRPr/>
              </a:pPr>
              <a:t>16</a:t>
            </a:fld>
            <a:endParaRPr lang="el-GR">
              <a:solidFill>
                <a:prstClr val="black"/>
              </a:solidFill>
              <a:latin typeface="Calibri" panose="020F0502020204030204"/>
            </a:endParaRPr>
          </a:p>
        </p:txBody>
      </p:sp>
    </p:spTree>
    <p:extLst>
      <p:ext uri="{BB962C8B-B14F-4D97-AF65-F5344CB8AC3E}">
        <p14:creationId xmlns:p14="http://schemas.microsoft.com/office/powerpoint/2010/main" val="20859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72CC7D3-D663-486B-AE5D-41BCCC2EEB24}" type="datetime1">
              <a:rPr lang="el-GR" smtClean="0"/>
              <a:t>12/4/2019</a:t>
            </a:fld>
            <a:endParaRPr lang="el-G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D3F1D1C4-C2D9-4231-9FB2-B2D9D97AA41D}" type="slidenum">
              <a:rPr lang="el-GR" smtClean="0"/>
              <a:pPr/>
              <a:t>‹#›</a:t>
            </a:fld>
            <a:endParaRPr lang="el-G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8843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C9EB361-D873-421C-A617-9E860159A908}" type="datetime1">
              <a:rPr lang="el-GR" smtClean="0"/>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13158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8DBD47E-6864-4E0F-A632-BFE1A2867FEC}" type="datetime1">
              <a:rPr lang="el-GR" smtClean="0"/>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49965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BC7C46F-9B6F-48E5-9817-617C87A33339}" type="datetime1">
              <a:rPr lang="el-GR" smtClean="0"/>
              <a:t>12/4/2019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64444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3F33E380-4253-4A89-83FE-BD99472E911B}" type="datetime1">
              <a:rPr lang="el-GR" smtClean="0"/>
              <a:t>12/4/2019</a:t>
            </a:fld>
            <a:endParaRPr lang="el-G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l-G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D3F1D1C4-C2D9-4231-9FB2-B2D9D97AA41D}" type="slidenum">
              <a:rPr lang="el-GR" smtClean="0"/>
              <a:pPr/>
              <a:t>‹#›</a:t>
            </a:fld>
            <a:endParaRPr lang="el-G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414980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167A844-B2B2-43D5-804C-EDBBF65A14CB}" type="datetime1">
              <a:rPr lang="el-GR" smtClean="0"/>
              <a:t>12/4/2019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04722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F52C7A9-8C03-46E5-9326-4C33D753C219}" type="datetime1">
              <a:rPr lang="el-GR" smtClean="0"/>
              <a:t>12/4/2019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50772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400E67C-5C8F-434A-9FC5-5873701B21E5}" type="datetime1">
              <a:rPr lang="el-GR" smtClean="0"/>
              <a:t>12/4/2019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85763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1D49A-F2E2-4B7F-BFB3-A516D9D615AA}" type="datetime1">
              <a:rPr lang="el-GR" smtClean="0"/>
              <a:t>12/4/2019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51861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3D5AE31-7106-44E3-8A36-DF5F3ABE0968}" type="datetime1">
              <a:rPr lang="el-GR" smtClean="0"/>
              <a:t>12/4/2019</a:t>
            </a:fld>
            <a:endParaRPr lang="el-G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3F1D1C4-C2D9-4231-9FB2-B2D9D97AA41D}" type="slidenum">
              <a:rPr lang="el-GR" smtClean="0"/>
              <a:pPr/>
              <a:t>‹#›</a:t>
            </a:fld>
            <a:endParaRPr lang="el-G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065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F699C3F-0CBF-4F81-A77C-E90846DBF1A8}" type="datetime1">
              <a:rPr lang="el-GR" smtClean="0"/>
              <a:t>12/4/2019</a:t>
            </a:fld>
            <a:endParaRPr lang="el-G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D3F1D1C4-C2D9-4231-9FB2-B2D9D97AA41D}" type="slidenum">
              <a:rPr lang="el-GR" smtClean="0"/>
              <a:pPr/>
              <a:t>‹#›</a:t>
            </a:fld>
            <a:endParaRPr lang="el-G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78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0BFFFDCB-640B-4E7B-B6B5-1B668DF402A4}" type="datetime1">
              <a:rPr lang="el-GR" smtClean="0"/>
              <a:t>12/4/2019</a:t>
            </a:fld>
            <a:endParaRPr lang="el-G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l-G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D3F1D1C4-C2D9-4231-9FB2-B2D9D97AA41D}" type="slidenum">
              <a:rPr lang="el-GR" smtClean="0"/>
              <a:pPr/>
              <a:t>‹#›</a:t>
            </a:fld>
            <a:endParaRPr lang="el-G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6129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euclidraw.com/" TargetMode="External"/><Relationship Id="rId3" Type="http://schemas.openxmlformats.org/officeDocument/2006/relationships/hyperlink" Target="http://www.geogebra.org/cms/el/" TargetMode="External"/><Relationship Id="rId7" Type="http://schemas.openxmlformats.org/officeDocument/2006/relationships/hyperlink" Target="http://www.cinderella.de/tiki-index.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cabri.com/" TargetMode="External"/><Relationship Id="rId5" Type="http://schemas.openxmlformats.org/officeDocument/2006/relationships/hyperlink" Target="http://www.keycurriculum.com/products/sketchpad" TargetMode="External"/><Relationship Id="rId4" Type="http://schemas.openxmlformats.org/officeDocument/2006/relationships/hyperlink" Target="http://geonext.uni-bayreuth.de/index.php?id=245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69864" y="2077180"/>
            <a:ext cx="7204270" cy="1123602"/>
          </a:xfrm>
        </p:spPr>
        <p:txBody>
          <a:bodyPr/>
          <a:lstStyle/>
          <a:p>
            <a: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Διδασκαλία της Γεωμετρίας με την χρήση ΤΠΕ </a:t>
            </a:r>
            <a:b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καθώς και σε e-</a:t>
            </a:r>
            <a:r>
              <a:rPr lang="el-GR" sz="2400" b="1" cap="none" dirty="0" err="1">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a:t>
            </a:r>
            <a: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περιβάλλοντα: </a:t>
            </a:r>
            <a:br>
              <a:rPr lang="en-US"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Επίπεδα </a:t>
            </a:r>
            <a:r>
              <a:rPr lang="en-US"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Van </a:t>
            </a:r>
            <a:r>
              <a:rPr lang="en-US" sz="2400" b="1" cap="none" dirty="0" err="1">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Hiele</a:t>
            </a:r>
            <a:r>
              <a:rPr lang="en-US"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400" b="1" cap="none"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Δυναμική Γεωμετρία</a:t>
            </a:r>
          </a:p>
        </p:txBody>
      </p:sp>
      <p:sp>
        <p:nvSpPr>
          <p:cNvPr id="3" name="2 - Υπότιτλος"/>
          <p:cNvSpPr>
            <a:spLocks noGrp="1"/>
          </p:cNvSpPr>
          <p:nvPr>
            <p:ph type="subTitle" idx="1"/>
          </p:nvPr>
        </p:nvSpPr>
        <p:spPr>
          <a:xfrm>
            <a:off x="2010121" y="3653918"/>
            <a:ext cx="5123755" cy="480965"/>
          </a:xfrm>
        </p:spPr>
        <p:txBody>
          <a:bodyPr>
            <a:normAutofit lnSpcReduction="10000"/>
          </a:bodyPr>
          <a:lstStyle/>
          <a:p>
            <a:r>
              <a:rPr lang="el-GR" sz="2400" b="1" dirty="0">
                <a:effectLst>
                  <a:outerShdw blurRad="38100" dist="38100" dir="2700000" algn="tl">
                    <a:srgbClr val="000000">
                      <a:alpha val="43137"/>
                    </a:srgbClr>
                  </a:outerShdw>
                </a:effectLst>
              </a:rPr>
              <a:t>Αποστολάκης Κωνσταντίνος</a:t>
            </a:r>
          </a:p>
          <a:p>
            <a:endParaRPr lang="el-GR" dirty="0"/>
          </a:p>
        </p:txBody>
      </p:sp>
      <p:sp>
        <p:nvSpPr>
          <p:cNvPr id="7" name="Rectangle 1">
            <a:extLst>
              <a:ext uri="{FF2B5EF4-FFF2-40B4-BE49-F238E27FC236}">
                <a16:creationId xmlns:a16="http://schemas.microsoft.com/office/drawing/2014/main" id="{7FB7AA34-B194-42D6-A011-9F7F987361E4}"/>
              </a:ext>
            </a:extLst>
          </p:cNvPr>
          <p:cNvSpPr>
            <a:spLocks noChangeArrowheads="1"/>
          </p:cNvSpPr>
          <p:nvPr/>
        </p:nvSpPr>
        <p:spPr bwMode="auto">
          <a:xfrm>
            <a:off x="6156176" y="6313095"/>
            <a:ext cx="25922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000" b="0" i="1" u="none" strike="noStrike" kern="1200" cap="none" spc="0" normalizeH="0" baseline="0" noProof="0" dirty="0">
                <a:ln>
                  <a:noFill/>
                </a:ln>
                <a:solidFill>
                  <a:schemeClr val="bg1"/>
                </a:solidFill>
                <a:effectLst/>
                <a:uLnTx/>
                <a:uFillTx/>
                <a:latin typeface="Book Antiqua" pitchFamily="18" charset="0"/>
                <a:ea typeface="Times New Roman" pitchFamily="18" charset="0"/>
                <a:cs typeface="Arial" pitchFamily="34" charset="0"/>
              </a:rPr>
              <a:t>Ρέθυμνο, 2019</a:t>
            </a:r>
            <a:endParaRPr kumimoji="0" lang="el-GR" sz="2000" b="0" i="1"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10" name="11 - Ορθογώνιο">
            <a:extLst>
              <a:ext uri="{FF2B5EF4-FFF2-40B4-BE49-F238E27FC236}">
                <a16:creationId xmlns:a16="http://schemas.microsoft.com/office/drawing/2014/main" id="{0B2015EE-03DA-45B5-A410-BC2B9EA92D1B}"/>
              </a:ext>
            </a:extLst>
          </p:cNvPr>
          <p:cNvSpPr>
            <a:spLocks noChangeArrowheads="1"/>
          </p:cNvSpPr>
          <p:nvPr/>
        </p:nvSpPr>
        <p:spPr bwMode="auto">
          <a:xfrm>
            <a:off x="4355976" y="41001"/>
            <a:ext cx="4788024" cy="738664"/>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l-GR" sz="1400" b="1" dirty="0">
                <a:solidFill>
                  <a:schemeClr val="bg1"/>
                </a:solidFill>
                <a:effectLst>
                  <a:outerShdw blurRad="38100" dist="38100" dir="2700000" algn="tl">
                    <a:srgbClr val="000000">
                      <a:alpha val="43137"/>
                    </a:srgbClr>
                  </a:outerShdw>
                </a:effectLst>
                <a:latin typeface="+mn-lt"/>
              </a:rPr>
              <a:t>Πρόγραμμα Μεταπτυχιακών Σπουδών: </a:t>
            </a:r>
            <a:endParaRPr lang="en-US" sz="1400" b="1" dirty="0">
              <a:solidFill>
                <a:schemeClr val="bg1"/>
              </a:solidFill>
              <a:effectLst>
                <a:outerShdw blurRad="38100" dist="38100" dir="2700000" algn="tl">
                  <a:srgbClr val="000000">
                    <a:alpha val="43137"/>
                  </a:srgbClr>
                </a:outerShdw>
              </a:effectLst>
              <a:latin typeface="+mn-lt"/>
            </a:endParaRPr>
          </a:p>
          <a:p>
            <a:pPr algn="ctr"/>
            <a:r>
              <a:rPr lang="el-GR" sz="1400" dirty="0">
                <a:solidFill>
                  <a:schemeClr val="bg1"/>
                </a:solidFill>
                <a:effectLst>
                  <a:outerShdw blurRad="38100" dist="38100" dir="2700000" algn="tl">
                    <a:srgbClr val="000000">
                      <a:alpha val="43137"/>
                    </a:srgbClr>
                  </a:outerShdw>
                </a:effectLst>
                <a:latin typeface="+mn-lt"/>
              </a:rPr>
              <a:t>«Επιστήμες της Αγωγής - Εξ Αποστάσεως Εκπαίδευση  με την χρήση των ΤΠΕ (e-</a:t>
            </a:r>
            <a:r>
              <a:rPr lang="el-GR" sz="1400" dirty="0" err="1">
                <a:solidFill>
                  <a:schemeClr val="bg1"/>
                </a:solidFill>
                <a:effectLst>
                  <a:outerShdw blurRad="38100" dist="38100" dir="2700000" algn="tl">
                    <a:srgbClr val="000000">
                      <a:alpha val="43137"/>
                    </a:srgbClr>
                  </a:outerShdw>
                </a:effectLst>
                <a:latin typeface="+mn-lt"/>
              </a:rPr>
              <a:t>Learning</a:t>
            </a:r>
            <a:r>
              <a:rPr lang="el-GR" sz="1400" dirty="0">
                <a:solidFill>
                  <a:schemeClr val="bg1"/>
                </a:solidFill>
                <a:effectLst>
                  <a:outerShdw blurRad="38100" dist="38100" dir="2700000" algn="tl">
                    <a:srgbClr val="000000">
                      <a:alpha val="43137"/>
                    </a:srgbClr>
                  </a:outerShdw>
                </a:effectLst>
                <a:latin typeface="+mn-lt"/>
              </a:rPr>
              <a:t>)»</a:t>
            </a:r>
          </a:p>
        </p:txBody>
      </p:sp>
      <p:sp>
        <p:nvSpPr>
          <p:cNvPr id="9" name="Ορθογώνιο 8">
            <a:extLst>
              <a:ext uri="{FF2B5EF4-FFF2-40B4-BE49-F238E27FC236}">
                <a16:creationId xmlns:a16="http://schemas.microsoft.com/office/drawing/2014/main" id="{0823E7ED-D814-45A1-9E38-17911E4C52EB}"/>
              </a:ext>
            </a:extLst>
          </p:cNvPr>
          <p:cNvSpPr/>
          <p:nvPr/>
        </p:nvSpPr>
        <p:spPr>
          <a:xfrm>
            <a:off x="896987" y="5025051"/>
            <a:ext cx="7350022" cy="707886"/>
          </a:xfrm>
          <a:prstGeom prst="rect">
            <a:avLst/>
          </a:prstGeom>
        </p:spPr>
        <p:txBody>
          <a:bodyPr wrap="square">
            <a:spAutoFit/>
          </a:bodyPr>
          <a:lstStyle/>
          <a:p>
            <a:pPr algn="ctr"/>
            <a:r>
              <a:rPr lang="el-GR" sz="2000" b="1" dirty="0">
                <a:solidFill>
                  <a:schemeClr val="accent2">
                    <a:lumMod val="20000"/>
                    <a:lumOff val="80000"/>
                  </a:schemeClr>
                </a:solidFill>
                <a:effectLst>
                  <a:outerShdw blurRad="38100" dist="38100" dir="2700000" algn="tl">
                    <a:srgbClr val="000000">
                      <a:alpha val="43137"/>
                    </a:srgbClr>
                  </a:outerShdw>
                </a:effectLst>
              </a:rPr>
              <a:t>Επιτροπή Κρίσης ΔΕ</a:t>
            </a:r>
          </a:p>
          <a:p>
            <a:r>
              <a:rPr lang="el-GR" sz="2000" dirty="0" err="1">
                <a:solidFill>
                  <a:schemeClr val="bg1"/>
                </a:solidFill>
                <a:effectLst>
                  <a:outerShdw blurRad="38100" dist="38100" dir="2700000" algn="tl">
                    <a:srgbClr val="000000">
                      <a:alpha val="43137"/>
                    </a:srgbClr>
                  </a:outerShdw>
                </a:effectLst>
              </a:rPr>
              <a:t>Ζαράνης</a:t>
            </a:r>
            <a:r>
              <a:rPr lang="el-GR" sz="2000" dirty="0">
                <a:solidFill>
                  <a:schemeClr val="bg1"/>
                </a:solidFill>
                <a:effectLst>
                  <a:outerShdw blurRad="38100" dist="38100" dir="2700000" algn="tl">
                    <a:srgbClr val="000000">
                      <a:alpha val="43137"/>
                    </a:srgbClr>
                  </a:outerShdw>
                </a:effectLst>
              </a:rPr>
              <a:t> Νικόλαος, </a:t>
            </a:r>
            <a:r>
              <a:rPr lang="el-GR" sz="2000" dirty="0" err="1">
                <a:solidFill>
                  <a:schemeClr val="bg1"/>
                </a:solidFill>
                <a:effectLst>
                  <a:outerShdw blurRad="38100" dist="38100" dir="2700000" algn="tl">
                    <a:srgbClr val="000000">
                      <a:alpha val="43137"/>
                    </a:srgbClr>
                  </a:outerShdw>
                </a:effectLst>
              </a:rPr>
              <a:t>Μουζάκης</a:t>
            </a:r>
            <a:r>
              <a:rPr lang="el-GR" sz="2000" dirty="0">
                <a:solidFill>
                  <a:schemeClr val="bg1"/>
                </a:solidFill>
                <a:effectLst>
                  <a:outerShdw blurRad="38100" dist="38100" dir="2700000" algn="tl">
                    <a:srgbClr val="000000">
                      <a:alpha val="43137"/>
                    </a:srgbClr>
                  </a:outerShdw>
                </a:effectLst>
              </a:rPr>
              <a:t> Χαράλαμπος, </a:t>
            </a:r>
            <a:r>
              <a:rPr lang="el-GR" sz="2000" dirty="0" err="1">
                <a:solidFill>
                  <a:schemeClr val="bg1"/>
                </a:solidFill>
                <a:effectLst>
                  <a:outerShdw blurRad="38100" dist="38100" dir="2700000" algn="tl">
                    <a:srgbClr val="000000">
                      <a:alpha val="43137"/>
                    </a:srgbClr>
                  </a:outerShdw>
                </a:effectLst>
              </a:rPr>
              <a:t>Κιουλάνης</a:t>
            </a:r>
            <a:r>
              <a:rPr lang="el-GR" sz="2000" dirty="0">
                <a:solidFill>
                  <a:schemeClr val="bg1"/>
                </a:solidFill>
                <a:effectLst>
                  <a:outerShdw blurRad="38100" dist="38100" dir="2700000" algn="tl">
                    <a:srgbClr val="000000">
                      <a:alpha val="43137"/>
                    </a:srgbClr>
                  </a:outerShdw>
                </a:effectLst>
              </a:rPr>
              <a:t> Σπυρίδων</a:t>
            </a:r>
          </a:p>
        </p:txBody>
      </p:sp>
      <p:sp>
        <p:nvSpPr>
          <p:cNvPr id="4" name="Ορθογώνιο 3">
            <a:extLst>
              <a:ext uri="{FF2B5EF4-FFF2-40B4-BE49-F238E27FC236}">
                <a16:creationId xmlns:a16="http://schemas.microsoft.com/office/drawing/2014/main" id="{B9F2317B-61E0-403F-9AC9-28642975569B}"/>
              </a:ext>
            </a:extLst>
          </p:cNvPr>
          <p:cNvSpPr/>
          <p:nvPr/>
        </p:nvSpPr>
        <p:spPr>
          <a:xfrm>
            <a:off x="1191281" y="50770"/>
            <a:ext cx="3456384" cy="707886"/>
          </a:xfrm>
          <a:prstGeom prst="rect">
            <a:avLst/>
          </a:prstGeom>
        </p:spPr>
        <p:txBody>
          <a:bodyPr wrap="square">
            <a:spAutoFit/>
          </a:bodyPr>
          <a:lstStyle/>
          <a:p>
            <a:r>
              <a:rPr lang="el-GR" sz="1600" dirty="0">
                <a:solidFill>
                  <a:schemeClr val="bg1"/>
                </a:solidFill>
                <a:effectLst>
                  <a:outerShdw blurRad="38100" dist="38100" dir="2700000" algn="tl">
                    <a:srgbClr val="000000">
                      <a:alpha val="43137"/>
                    </a:srgbClr>
                  </a:outerShdw>
                </a:effectLst>
              </a:rPr>
              <a:t>Πανεπιστήμιο Κρήτης</a:t>
            </a:r>
          </a:p>
          <a:p>
            <a:r>
              <a:rPr lang="el-GR" sz="1200" dirty="0">
                <a:solidFill>
                  <a:schemeClr val="bg1"/>
                </a:solidFill>
                <a:effectLst>
                  <a:outerShdw blurRad="38100" dist="38100" dir="2700000" algn="tl">
                    <a:srgbClr val="000000">
                      <a:alpha val="43137"/>
                    </a:srgbClr>
                  </a:outerShdw>
                </a:effectLst>
              </a:rPr>
              <a:t>ΣΧΟΛΗ ΕΠΙΣΤΗΜΩΝ ΑΓΩΓΗΣ</a:t>
            </a:r>
          </a:p>
          <a:p>
            <a:r>
              <a:rPr lang="el-GR" sz="1200" dirty="0">
                <a:solidFill>
                  <a:schemeClr val="bg1"/>
                </a:solidFill>
                <a:effectLst>
                  <a:outerShdw blurRad="38100" dist="38100" dir="2700000" algn="tl">
                    <a:srgbClr val="000000">
                      <a:alpha val="43137"/>
                    </a:srgbClr>
                  </a:outerShdw>
                </a:effectLst>
              </a:rPr>
              <a:t>ΠΑΙΔΑΓΩΓΙΚΟ ΤΜΗΜΑ ΔΗΜΟΤΙΚΗΣ ΕΚΠΑΙΔΕΥΣΗΣ</a:t>
            </a:r>
          </a:p>
        </p:txBody>
      </p:sp>
      <p:pic>
        <p:nvPicPr>
          <p:cNvPr id="8" name="Εικόνα 7">
            <a:extLst>
              <a:ext uri="{FF2B5EF4-FFF2-40B4-BE49-F238E27FC236}">
                <a16:creationId xmlns:a16="http://schemas.microsoft.com/office/drawing/2014/main" id="{9BA8CF98-AAB7-494D-9E2D-76CCC4E6F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8900" y="96626"/>
            <a:ext cx="616174" cy="6161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4B5F999-9898-4C48-83F8-05F09DF0126A}"/>
              </a:ext>
            </a:extLst>
          </p:cNvPr>
          <p:cNvSpPr>
            <a:spLocks noGrp="1"/>
          </p:cNvSpPr>
          <p:nvPr>
            <p:ph type="sldNum" sz="quarter" idx="12"/>
          </p:nvPr>
        </p:nvSpPr>
        <p:spPr/>
        <p:txBody>
          <a:bodyPr/>
          <a:lstStyle/>
          <a:p>
            <a:fld id="{D3F1D1C4-C2D9-4231-9FB2-B2D9D97AA41D}" type="slidenum">
              <a:rPr lang="el-GR" smtClean="0"/>
              <a:pPr/>
              <a:t>10</a:t>
            </a:fld>
            <a:endParaRPr lang="el-GR"/>
          </a:p>
        </p:txBody>
      </p:sp>
      <p:sp>
        <p:nvSpPr>
          <p:cNvPr id="9" name="Ορθογώνιο 8">
            <a:extLst>
              <a:ext uri="{FF2B5EF4-FFF2-40B4-BE49-F238E27FC236}">
                <a16:creationId xmlns:a16="http://schemas.microsoft.com/office/drawing/2014/main" id="{94A80302-BB12-4776-8AAA-363D0E3E480E}"/>
              </a:ext>
            </a:extLst>
          </p:cNvPr>
          <p:cNvSpPr/>
          <p:nvPr/>
        </p:nvSpPr>
        <p:spPr>
          <a:xfrm>
            <a:off x="760349" y="2286000"/>
            <a:ext cx="8073831"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l-GR" sz="2400" dirty="0">
                <a:latin typeface="Arial" panose="020B0604020202020204" pitchFamily="34" charset="0"/>
                <a:cs typeface="Arial" panose="020B0604020202020204" pitchFamily="34" charset="0"/>
              </a:rPr>
              <a:t>Οι διαδικασίες αυτές</a:t>
            </a:r>
          </a:p>
          <a:p>
            <a:pPr algn="just"/>
            <a:r>
              <a:rPr lang="el-GR" sz="24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r>
              <a:rPr lang="el-GR" sz="2400" dirty="0">
                <a:latin typeface="Arial" panose="020B0604020202020204" pitchFamily="34" charset="0"/>
                <a:cs typeface="Arial" panose="020B0604020202020204" pitchFamily="34" charset="0"/>
              </a:rPr>
              <a:t>μπορούν να εκτελεστούν </a:t>
            </a:r>
            <a:r>
              <a:rPr lang="el-GR" sz="2400" b="1" dirty="0">
                <a:latin typeface="Arial" panose="020B0604020202020204" pitchFamily="34" charset="0"/>
                <a:cs typeface="Arial" panose="020B0604020202020204" pitchFamily="34" charset="0"/>
              </a:rPr>
              <a:t>ανεξάρτητα</a:t>
            </a:r>
            <a:r>
              <a:rPr lang="el-GR" sz="2400" dirty="0">
                <a:latin typeface="Arial" panose="020B0604020202020204" pitchFamily="34" charset="0"/>
                <a:cs typeface="Arial" panose="020B0604020202020204" pitchFamily="34" charset="0"/>
              </a:rPr>
              <a:t> η μία από την άλλη, αλλά </a:t>
            </a:r>
          </a:p>
          <a:p>
            <a:pPr marL="285750" indent="-285750" algn="just">
              <a:buFont typeface="Wingdings" panose="05000000000000000000" pitchFamily="2" charset="2"/>
              <a:buChar char="§"/>
            </a:pPr>
            <a:r>
              <a:rPr lang="el-GR" sz="2400" dirty="0">
                <a:latin typeface="Arial" panose="020B0604020202020204" pitchFamily="34" charset="0"/>
                <a:cs typeface="Arial" panose="020B0604020202020204" pitchFamily="34" charset="0"/>
              </a:rPr>
              <a:t>η γνωστική συνεργασία τους είναι </a:t>
            </a:r>
            <a:r>
              <a:rPr lang="el-GR" sz="2400" b="1" dirty="0">
                <a:latin typeface="Arial" panose="020B0604020202020204" pitchFamily="34" charset="0"/>
                <a:cs typeface="Arial" panose="020B0604020202020204" pitchFamily="34" charset="0"/>
              </a:rPr>
              <a:t>απαραίτητη</a:t>
            </a:r>
            <a:r>
              <a:rPr lang="el-GR" sz="2400" dirty="0">
                <a:latin typeface="Arial" panose="020B0604020202020204" pitchFamily="34" charset="0"/>
                <a:cs typeface="Arial" panose="020B0604020202020204" pitchFamily="34" charset="0"/>
              </a:rPr>
              <a:t> για τη γεωμετρική σκέψη και </a:t>
            </a:r>
          </a:p>
          <a:p>
            <a:pPr marL="285750" indent="-285750" algn="just">
              <a:buFont typeface="Wingdings" panose="05000000000000000000" pitchFamily="2" charset="2"/>
              <a:buChar char="§"/>
            </a:pPr>
            <a:r>
              <a:rPr lang="el-GR" sz="2400" dirty="0">
                <a:latin typeface="Arial" panose="020B0604020202020204" pitchFamily="34" charset="0"/>
                <a:cs typeface="Arial" panose="020B0604020202020204" pitchFamily="34" charset="0"/>
              </a:rPr>
              <a:t>η συνύπαρξή τους </a:t>
            </a:r>
            <a:r>
              <a:rPr lang="el-GR" sz="2400" b="1" dirty="0">
                <a:latin typeface="Arial" panose="020B0604020202020204" pitchFamily="34" charset="0"/>
                <a:cs typeface="Arial" panose="020B0604020202020204" pitchFamily="34" charset="0"/>
              </a:rPr>
              <a:t>προσφέρει</a:t>
            </a:r>
            <a:r>
              <a:rPr lang="el-GR" sz="2400" dirty="0">
                <a:latin typeface="Arial" panose="020B0604020202020204" pitchFamily="34" charset="0"/>
                <a:cs typeface="Arial" panose="020B0604020202020204" pitchFamily="34" charset="0"/>
              </a:rPr>
              <a:t> μεθοδολογικά πλεονεκτήματα στη γεωμετρία έναντι άλλων γνωστικών περιοχών.</a:t>
            </a:r>
          </a:p>
        </p:txBody>
      </p:sp>
      <p:sp>
        <p:nvSpPr>
          <p:cNvPr id="6" name="1 - Τίτλος">
            <a:extLst>
              <a:ext uri="{FF2B5EF4-FFF2-40B4-BE49-F238E27FC236}">
                <a16:creationId xmlns:a16="http://schemas.microsoft.com/office/drawing/2014/main" id="{04DFE4C0-AF4E-453F-B579-52C7DE8604DE}"/>
              </a:ext>
            </a:extLst>
          </p:cNvPr>
          <p:cNvSpPr txBox="1">
            <a:spLocks/>
          </p:cNvSpPr>
          <p:nvPr/>
        </p:nvSpPr>
        <p:spPr>
          <a:xfrm>
            <a:off x="611560" y="140438"/>
            <a:ext cx="8371410" cy="1056313"/>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Σημαντικότητα της Γεωμετρίας </a:t>
            </a:r>
          </a:p>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ως μάθημα της υποχρεωτικής εκπαίδευσης και η δυσκολία που έχουν οι μαθητές σε αυτό </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a:t>
            </a:r>
            <a:r>
              <a:rPr lang="el-GR"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/5)</a:t>
            </a:r>
          </a:p>
        </p:txBody>
      </p:sp>
    </p:spTree>
    <p:extLst>
      <p:ext uri="{BB962C8B-B14F-4D97-AF65-F5344CB8AC3E}">
        <p14:creationId xmlns:p14="http://schemas.microsoft.com/office/powerpoint/2010/main" val="378763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82900" y="2481360"/>
            <a:ext cx="8073831" cy="3672458"/>
          </a:xfrm>
          <a:solidFill>
            <a:schemeClr val="accent1">
              <a:lumMod val="75000"/>
              <a:alpha val="50000"/>
            </a:schemeClr>
          </a:solidFill>
          <a:ln w="38100">
            <a:solidFill>
              <a:schemeClr val="bg1"/>
            </a:solidFill>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a:noAutofit/>
          </a:bodyPr>
          <a:lstStyle/>
          <a:p>
            <a:pPr marL="0" lvl="0" indent="0" algn="just">
              <a:lnSpc>
                <a:spcPct val="150000"/>
              </a:lnSpc>
              <a:buNone/>
            </a:pPr>
            <a:r>
              <a:rPr lang="el-GR" dirty="0">
                <a:solidFill>
                  <a:schemeClr val="bg1">
                    <a:lumMod val="95000"/>
                  </a:schemeClr>
                </a:solidFill>
                <a:latin typeface="Arial" panose="020B0604020202020204" pitchFamily="34" charset="0"/>
                <a:cs typeface="Arial" panose="020B0604020202020204" pitchFamily="34" charset="0"/>
              </a:rPr>
              <a:t>                Οι </a:t>
            </a:r>
            <a:r>
              <a:rPr lang="el-GR" b="1" dirty="0" err="1">
                <a:solidFill>
                  <a:schemeClr val="bg1">
                    <a:lumMod val="95000"/>
                  </a:schemeClr>
                </a:solidFill>
                <a:latin typeface="Arial" panose="020B0604020202020204" pitchFamily="34" charset="0"/>
                <a:cs typeface="Arial" panose="020B0604020202020204" pitchFamily="34" charset="0"/>
              </a:rPr>
              <a:t>Ζαράνης</a:t>
            </a:r>
            <a:r>
              <a:rPr lang="el-GR" b="1" dirty="0">
                <a:solidFill>
                  <a:schemeClr val="bg1">
                    <a:lumMod val="95000"/>
                  </a:schemeClr>
                </a:solidFill>
                <a:latin typeface="Arial" panose="020B0604020202020204" pitchFamily="34" charset="0"/>
                <a:cs typeface="Arial" panose="020B0604020202020204" pitchFamily="34" charset="0"/>
              </a:rPr>
              <a:t> και </a:t>
            </a:r>
            <a:r>
              <a:rPr lang="el-GR" b="1" dirty="0" err="1">
                <a:solidFill>
                  <a:schemeClr val="bg1">
                    <a:lumMod val="95000"/>
                  </a:schemeClr>
                </a:solidFill>
                <a:latin typeface="Arial" panose="020B0604020202020204" pitchFamily="34" charset="0"/>
                <a:cs typeface="Arial" panose="020B0604020202020204" pitchFamily="34" charset="0"/>
              </a:rPr>
              <a:t>Ντζιαχρήστος</a:t>
            </a:r>
            <a:r>
              <a:rPr lang="el-GR" dirty="0">
                <a:solidFill>
                  <a:schemeClr val="bg1">
                    <a:lumMod val="95000"/>
                  </a:schemeClr>
                </a:solidFill>
                <a:latin typeface="Arial" panose="020B0604020202020204" pitchFamily="34" charset="0"/>
                <a:cs typeface="Arial" panose="020B0604020202020204" pitchFamily="34" charset="0"/>
              </a:rPr>
              <a:t> (2000) υποστηρίζουν ότι στο μοντέλο </a:t>
            </a:r>
            <a:r>
              <a:rPr lang="en-US" dirty="0">
                <a:solidFill>
                  <a:schemeClr val="bg1">
                    <a:lumMod val="95000"/>
                  </a:schemeClr>
                </a:solidFill>
                <a:latin typeface="Arial" panose="020B0604020202020204" pitchFamily="34" charset="0"/>
                <a:cs typeface="Arial" panose="020B0604020202020204" pitchFamily="34" charset="0"/>
              </a:rPr>
              <a:t>Van </a:t>
            </a:r>
            <a:r>
              <a:rPr lang="en-US" dirty="0" err="1">
                <a:solidFill>
                  <a:schemeClr val="bg1">
                    <a:lumMod val="95000"/>
                  </a:schemeClr>
                </a:solidFill>
                <a:latin typeface="Arial" panose="020B0604020202020204" pitchFamily="34" charset="0"/>
                <a:cs typeface="Arial" panose="020B0604020202020204" pitchFamily="34" charset="0"/>
              </a:rPr>
              <a:t>Hiele</a:t>
            </a:r>
            <a:r>
              <a:rPr lang="el-GR" dirty="0">
                <a:solidFill>
                  <a:schemeClr val="bg1">
                    <a:lumMod val="95000"/>
                  </a:schemeClr>
                </a:solidFill>
                <a:latin typeface="Arial" panose="020B0604020202020204" pitchFamily="34" charset="0"/>
                <a:cs typeface="Arial" panose="020B0604020202020204" pitchFamily="34" charset="0"/>
              </a:rPr>
              <a:t> </a:t>
            </a:r>
            <a:r>
              <a:rPr lang="el-GR" i="1" dirty="0">
                <a:solidFill>
                  <a:schemeClr val="bg1">
                    <a:lumMod val="95000"/>
                  </a:schemeClr>
                </a:solidFill>
                <a:latin typeface="Arial" panose="020B0604020202020204" pitchFamily="34" charset="0"/>
                <a:cs typeface="Arial" panose="020B0604020202020204" pitchFamily="34" charset="0"/>
              </a:rPr>
              <a:t>«η πρόοδος των μαθητών επιτυγχάνεται μέσα από τη </a:t>
            </a:r>
            <a:r>
              <a:rPr lang="el-GR" b="1" i="1" dirty="0">
                <a:solidFill>
                  <a:schemeClr val="bg1">
                    <a:lumMod val="95000"/>
                  </a:schemeClr>
                </a:solidFill>
                <a:latin typeface="Arial" panose="020B0604020202020204" pitchFamily="34" charset="0"/>
                <a:cs typeface="Arial" panose="020B0604020202020204" pitchFamily="34" charset="0"/>
              </a:rPr>
              <a:t>σταδιακή ανάπτυξη της κατανόησης των εννοιών</a:t>
            </a:r>
            <a:r>
              <a:rPr lang="el-GR" i="1" dirty="0">
                <a:solidFill>
                  <a:schemeClr val="bg1">
                    <a:lumMod val="95000"/>
                  </a:schemeClr>
                </a:solidFill>
                <a:latin typeface="Arial" panose="020B0604020202020204" pitchFamily="34" charset="0"/>
                <a:cs typeface="Arial" panose="020B0604020202020204" pitchFamily="34" charset="0"/>
              </a:rPr>
              <a:t>, κατά τη διάρκεια της μάθησης». Επίσης, ο </a:t>
            </a:r>
            <a:r>
              <a:rPr lang="el-GR" i="1" dirty="0" err="1">
                <a:solidFill>
                  <a:schemeClr val="bg1">
                    <a:lumMod val="95000"/>
                  </a:schemeClr>
                </a:solidFill>
                <a:latin typeface="Arial" panose="020B0604020202020204" pitchFamily="34" charset="0"/>
                <a:cs typeface="Arial" panose="020B0604020202020204" pitchFamily="34" charset="0"/>
              </a:rPr>
              <a:t>Ζαράνης</a:t>
            </a:r>
            <a:r>
              <a:rPr lang="el-GR" i="1" dirty="0">
                <a:solidFill>
                  <a:schemeClr val="bg1">
                    <a:lumMod val="95000"/>
                  </a:schemeClr>
                </a:solidFill>
                <a:latin typeface="Arial" panose="020B0604020202020204" pitchFamily="34" charset="0"/>
                <a:cs typeface="Arial" panose="020B0604020202020204" pitchFamily="34" charset="0"/>
              </a:rPr>
              <a:t> αναφέρει ότι το Μοντέλο </a:t>
            </a:r>
            <a:r>
              <a:rPr lang="en-US" i="1" dirty="0">
                <a:solidFill>
                  <a:schemeClr val="bg1">
                    <a:lumMod val="95000"/>
                  </a:schemeClr>
                </a:solidFill>
                <a:latin typeface="Arial" panose="020B0604020202020204" pitchFamily="34" charset="0"/>
                <a:cs typeface="Arial" panose="020B0604020202020204" pitchFamily="34" charset="0"/>
              </a:rPr>
              <a:t>Van </a:t>
            </a:r>
            <a:r>
              <a:rPr lang="en-US" i="1" dirty="0" err="1">
                <a:solidFill>
                  <a:schemeClr val="bg1">
                    <a:lumMod val="95000"/>
                  </a:schemeClr>
                </a:solidFill>
                <a:latin typeface="Arial" panose="020B0604020202020204" pitchFamily="34" charset="0"/>
                <a:cs typeface="Arial" panose="020B0604020202020204" pitchFamily="34" charset="0"/>
              </a:rPr>
              <a:t>Hiele</a:t>
            </a:r>
            <a:r>
              <a:rPr lang="el-GR" i="1" dirty="0">
                <a:solidFill>
                  <a:schemeClr val="bg1">
                    <a:lumMod val="95000"/>
                  </a:schemeClr>
                </a:solidFill>
                <a:latin typeface="Arial" panose="020B0604020202020204" pitchFamily="34" charset="0"/>
                <a:cs typeface="Arial" panose="020B0604020202020204" pitchFamily="34" charset="0"/>
              </a:rPr>
              <a:t> παρουσίασε την πιο αξιόλογη προσπάθεια να γίνουν κατανοητά τα προβλήματα που παρουσιάζει η μάθηση της Γεωμετρίας για τους μαθητές.</a:t>
            </a:r>
          </a:p>
        </p:txBody>
      </p:sp>
      <p:sp>
        <p:nvSpPr>
          <p:cNvPr id="4" name="Θέση αριθμού διαφάνειας 3">
            <a:extLst>
              <a:ext uri="{FF2B5EF4-FFF2-40B4-BE49-F238E27FC236}">
                <a16:creationId xmlns:a16="http://schemas.microsoft.com/office/drawing/2014/main" id="{34B5F999-9898-4C48-83F8-05F09DF012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
        <p:nvSpPr>
          <p:cNvPr id="8" name="1 - Τίτλος">
            <a:extLst>
              <a:ext uri="{FF2B5EF4-FFF2-40B4-BE49-F238E27FC236}">
                <a16:creationId xmlns:a16="http://schemas.microsoft.com/office/drawing/2014/main" id="{2017068B-8CCF-4187-972A-35EBFAFD2EEB}"/>
              </a:ext>
            </a:extLst>
          </p:cNvPr>
          <p:cNvSpPr txBox="1">
            <a:spLocks/>
          </p:cNvSpPr>
          <p:nvPr/>
        </p:nvSpPr>
        <p:spPr>
          <a:xfrm>
            <a:off x="611560" y="188640"/>
            <a:ext cx="8532440" cy="72008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l-GR" sz="2400" b="1" i="0" u="none" strike="noStrike" kern="1200" cap="none" spc="0" normalizeH="0" baseline="0" noProof="0" dirty="0">
              <a:ln>
                <a:noFill/>
              </a:ln>
              <a:solidFill>
                <a:srgbClr val="437179"/>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 name="Ορθογώνιο 1">
            <a:extLst>
              <a:ext uri="{FF2B5EF4-FFF2-40B4-BE49-F238E27FC236}">
                <a16:creationId xmlns:a16="http://schemas.microsoft.com/office/drawing/2014/main" id="{966A16A1-5633-4988-AC3A-CBF4BEF13A5D}"/>
              </a:ext>
            </a:extLst>
          </p:cNvPr>
          <p:cNvSpPr/>
          <p:nvPr/>
        </p:nvSpPr>
        <p:spPr>
          <a:xfrm>
            <a:off x="866016" y="1340768"/>
            <a:ext cx="7907600" cy="707886"/>
          </a:xfrm>
          <a:prstGeom prst="rect">
            <a:avLst/>
          </a:prstGeom>
        </p:spPr>
        <p:txBody>
          <a:bodyPr wrap="square">
            <a:spAutoFit/>
          </a:bodyPr>
          <a:lstStyle/>
          <a:p>
            <a:pPr lvl="0" algn="just" defTabSz="685800">
              <a:spcBef>
                <a:spcPts val="1000"/>
              </a:spcBef>
              <a:spcAft>
                <a:spcPts val="200"/>
              </a:spcAft>
            </a:pPr>
            <a:r>
              <a:rPr lang="el-GR" sz="2000" dirty="0">
                <a:solidFill>
                  <a:srgbClr val="26435D"/>
                </a:solidFill>
                <a:latin typeface="Arial" panose="020B0604020202020204" pitchFamily="34" charset="0"/>
                <a:cs typeface="Arial" panose="020B0604020202020204" pitchFamily="34" charset="0"/>
              </a:rPr>
              <a:t>Η θεωρία </a:t>
            </a:r>
            <a:r>
              <a:rPr lang="el-GR" sz="2000" dirty="0" err="1">
                <a:solidFill>
                  <a:srgbClr val="26435D"/>
                </a:solidFill>
                <a:latin typeface="Arial" panose="020B0604020202020204" pitchFamily="34" charset="0"/>
                <a:cs typeface="Arial" panose="020B0604020202020204" pitchFamily="34" charset="0"/>
              </a:rPr>
              <a:t>van</a:t>
            </a:r>
            <a:r>
              <a:rPr lang="el-GR" sz="2000" dirty="0">
                <a:solidFill>
                  <a:srgbClr val="26435D"/>
                </a:solidFill>
                <a:latin typeface="Arial" panose="020B0604020202020204" pitchFamily="34" charset="0"/>
                <a:cs typeface="Arial" panose="020B0604020202020204" pitchFamily="34" charset="0"/>
              </a:rPr>
              <a:t> </a:t>
            </a:r>
            <a:r>
              <a:rPr lang="el-GR" sz="2000" dirty="0" err="1">
                <a:solidFill>
                  <a:srgbClr val="26435D"/>
                </a:solidFill>
                <a:latin typeface="Arial" panose="020B0604020202020204" pitchFamily="34" charset="0"/>
                <a:cs typeface="Arial" panose="020B0604020202020204" pitchFamily="34" charset="0"/>
              </a:rPr>
              <a:t>Hiele</a:t>
            </a:r>
            <a:r>
              <a:rPr lang="el-GR" sz="2000" dirty="0">
                <a:solidFill>
                  <a:srgbClr val="26435D"/>
                </a:solidFill>
                <a:latin typeface="Arial" panose="020B0604020202020204" pitchFamily="34" charset="0"/>
                <a:cs typeface="Arial" panose="020B0604020202020204" pitchFamily="34" charset="0"/>
              </a:rPr>
              <a:t> αναπτύχθηκε από τους </a:t>
            </a:r>
            <a:r>
              <a:rPr lang="el-GR" sz="2000" b="1" dirty="0" err="1">
                <a:solidFill>
                  <a:srgbClr val="26435D"/>
                </a:solidFill>
                <a:latin typeface="Arial" panose="020B0604020202020204" pitchFamily="34" charset="0"/>
                <a:cs typeface="Arial" panose="020B0604020202020204" pitchFamily="34" charset="0"/>
              </a:rPr>
              <a:t>Pierre</a:t>
            </a:r>
            <a:r>
              <a:rPr lang="el-GR" sz="2000" b="1" dirty="0">
                <a:solidFill>
                  <a:srgbClr val="26435D"/>
                </a:solidFill>
                <a:latin typeface="Arial" panose="020B0604020202020204" pitchFamily="34" charset="0"/>
                <a:cs typeface="Arial" panose="020B0604020202020204" pitchFamily="34" charset="0"/>
              </a:rPr>
              <a:t> </a:t>
            </a:r>
            <a:r>
              <a:rPr lang="el-GR" sz="2000" b="1" dirty="0" err="1">
                <a:solidFill>
                  <a:srgbClr val="26435D"/>
                </a:solidFill>
                <a:latin typeface="Arial" panose="020B0604020202020204" pitchFamily="34" charset="0"/>
                <a:cs typeface="Arial" panose="020B0604020202020204" pitchFamily="34" charset="0"/>
              </a:rPr>
              <a:t>van</a:t>
            </a:r>
            <a:r>
              <a:rPr lang="el-GR" sz="2000" b="1" dirty="0">
                <a:solidFill>
                  <a:srgbClr val="26435D"/>
                </a:solidFill>
                <a:latin typeface="Arial" panose="020B0604020202020204" pitchFamily="34" charset="0"/>
                <a:cs typeface="Arial" panose="020B0604020202020204" pitchFamily="34" charset="0"/>
              </a:rPr>
              <a:t> </a:t>
            </a:r>
            <a:r>
              <a:rPr lang="el-GR" sz="2000" b="1" dirty="0" err="1">
                <a:solidFill>
                  <a:srgbClr val="26435D"/>
                </a:solidFill>
                <a:latin typeface="Arial" panose="020B0604020202020204" pitchFamily="34" charset="0"/>
                <a:cs typeface="Arial" panose="020B0604020202020204" pitchFamily="34" charset="0"/>
              </a:rPr>
              <a:t>Hiele</a:t>
            </a:r>
            <a:r>
              <a:rPr lang="el-GR" sz="2000" b="1" dirty="0">
                <a:solidFill>
                  <a:srgbClr val="26435D"/>
                </a:solidFill>
                <a:latin typeface="Arial" panose="020B0604020202020204" pitchFamily="34" charset="0"/>
                <a:cs typeface="Arial" panose="020B0604020202020204" pitchFamily="34" charset="0"/>
              </a:rPr>
              <a:t> </a:t>
            </a:r>
            <a:r>
              <a:rPr lang="el-GR" sz="2000" dirty="0">
                <a:solidFill>
                  <a:srgbClr val="26435D"/>
                </a:solidFill>
                <a:latin typeface="Arial" panose="020B0604020202020204" pitchFamily="34" charset="0"/>
                <a:cs typeface="Arial" panose="020B0604020202020204" pitchFamily="34" charset="0"/>
              </a:rPr>
              <a:t>και </a:t>
            </a:r>
            <a:r>
              <a:rPr lang="el-GR" sz="2000" b="1" dirty="0" err="1">
                <a:solidFill>
                  <a:srgbClr val="26435D"/>
                </a:solidFill>
                <a:latin typeface="Arial" panose="020B0604020202020204" pitchFamily="34" charset="0"/>
                <a:cs typeface="Arial" panose="020B0604020202020204" pitchFamily="34" charset="0"/>
              </a:rPr>
              <a:t>Dina</a:t>
            </a:r>
            <a:r>
              <a:rPr lang="el-GR" sz="2000" b="1" dirty="0">
                <a:solidFill>
                  <a:srgbClr val="26435D"/>
                </a:solidFill>
                <a:latin typeface="Arial" panose="020B0604020202020204" pitchFamily="34" charset="0"/>
                <a:cs typeface="Arial" panose="020B0604020202020204" pitchFamily="34" charset="0"/>
              </a:rPr>
              <a:t> </a:t>
            </a:r>
            <a:r>
              <a:rPr lang="el-GR" sz="2000" b="1" dirty="0" err="1">
                <a:solidFill>
                  <a:srgbClr val="26435D"/>
                </a:solidFill>
                <a:latin typeface="Arial" panose="020B0604020202020204" pitchFamily="34" charset="0"/>
                <a:cs typeface="Arial" panose="020B0604020202020204" pitchFamily="34" charset="0"/>
              </a:rPr>
              <a:t>van</a:t>
            </a:r>
            <a:r>
              <a:rPr lang="el-GR" sz="2000" b="1" dirty="0">
                <a:solidFill>
                  <a:srgbClr val="26435D"/>
                </a:solidFill>
                <a:latin typeface="Arial" panose="020B0604020202020204" pitchFamily="34" charset="0"/>
                <a:cs typeface="Arial" panose="020B0604020202020204" pitchFamily="34" charset="0"/>
              </a:rPr>
              <a:t> </a:t>
            </a:r>
            <a:r>
              <a:rPr lang="el-GR" sz="2000" b="1" dirty="0" err="1">
                <a:solidFill>
                  <a:srgbClr val="26435D"/>
                </a:solidFill>
                <a:latin typeface="Arial" panose="020B0604020202020204" pitchFamily="34" charset="0"/>
                <a:cs typeface="Arial" panose="020B0604020202020204" pitchFamily="34" charset="0"/>
              </a:rPr>
              <a:t>Hiele-Geldof</a:t>
            </a:r>
            <a:r>
              <a:rPr lang="el-GR" sz="2000" b="1" dirty="0">
                <a:solidFill>
                  <a:srgbClr val="26435D"/>
                </a:solidFill>
                <a:latin typeface="Arial" panose="020B0604020202020204" pitchFamily="34" charset="0"/>
                <a:cs typeface="Arial" panose="020B0604020202020204" pitchFamily="34" charset="0"/>
              </a:rPr>
              <a:t> </a:t>
            </a:r>
            <a:r>
              <a:rPr lang="el-GR" sz="2000" dirty="0">
                <a:solidFill>
                  <a:srgbClr val="26435D"/>
                </a:solidFill>
                <a:latin typeface="Arial" panose="020B0604020202020204" pitchFamily="34" charset="0"/>
                <a:cs typeface="Arial" panose="020B0604020202020204" pitchFamily="34" charset="0"/>
              </a:rPr>
              <a:t>στη δεκαετία του 1950.</a:t>
            </a:r>
          </a:p>
        </p:txBody>
      </p:sp>
    </p:spTree>
    <p:extLst>
      <p:ext uri="{BB962C8B-B14F-4D97-AF65-F5344CB8AC3E}">
        <p14:creationId xmlns:p14="http://schemas.microsoft.com/office/powerpoint/2010/main" val="199974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352928" cy="908720"/>
          </a:xfrm>
        </p:spPr>
        <p:txBody>
          <a:bodyPr>
            <a:noAutofit/>
          </a:bodyPr>
          <a:lstStyle/>
          <a:p>
            <a:pPr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l-GR" sz="2400" b="1" dirty="0">
                <a:solidFill>
                  <a:srgbClr val="437179"/>
                </a:solidFill>
                <a:latin typeface="Arial" panose="020B0604020202020204" pitchFamily="34" charset="0"/>
                <a:cs typeface="Arial" panose="020B0604020202020204" pitchFamily="34" charset="0"/>
              </a:rPr>
            </a:br>
            <a:endParaRPr lang="el-GR" sz="2400" dirty="0">
              <a:solidFill>
                <a:srgbClr val="437179"/>
              </a:solidFill>
            </a:endParaRP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2637123411"/>
              </p:ext>
            </p:extLst>
          </p:nvPr>
        </p:nvGraphicFramePr>
        <p:xfrm>
          <a:off x="956692" y="881376"/>
          <a:ext cx="757574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EE2CFE25-546F-44A5-A8E4-1D43D306A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235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352928" cy="908720"/>
          </a:xfrm>
        </p:spPr>
        <p:txBody>
          <a:bodyPr>
            <a:noAutofit/>
          </a:bodyPr>
          <a:lstStyle/>
          <a:p>
            <a:pPr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l-GR" sz="2400" b="1" dirty="0">
                <a:latin typeface="Arial" panose="020B0604020202020204" pitchFamily="34" charset="0"/>
                <a:cs typeface="Arial" panose="020B0604020202020204" pitchFamily="34" charset="0"/>
              </a:rPr>
            </a:br>
            <a:endParaRPr lang="el-GR" sz="2400" dirty="0"/>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861240783"/>
              </p:ext>
            </p:extLst>
          </p:nvPr>
        </p:nvGraphicFramePr>
        <p:xfrm>
          <a:off x="956692" y="881376"/>
          <a:ext cx="757574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EE2CFE25-546F-44A5-A8E4-1D43D306A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21276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352928" cy="908720"/>
          </a:xfrm>
        </p:spPr>
        <p:txBody>
          <a:bodyPr>
            <a:noAutofit/>
          </a:bodyPr>
          <a:lstStyle/>
          <a:p>
            <a:pPr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l-GR" sz="2400" b="1" dirty="0">
                <a:solidFill>
                  <a:srgbClr val="437179"/>
                </a:solidFill>
                <a:latin typeface="Arial" panose="020B0604020202020204" pitchFamily="34" charset="0"/>
                <a:cs typeface="Arial" panose="020B0604020202020204" pitchFamily="34" charset="0"/>
              </a:rPr>
            </a:br>
            <a:endParaRPr lang="el-GR" sz="2400" dirty="0">
              <a:solidFill>
                <a:srgbClr val="437179"/>
              </a:solidFill>
            </a:endParaRP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188821083"/>
              </p:ext>
            </p:extLst>
          </p:nvPr>
        </p:nvGraphicFramePr>
        <p:xfrm>
          <a:off x="956692" y="881376"/>
          <a:ext cx="757574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EE2CFE25-546F-44A5-A8E4-1D43D306A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8247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352928" cy="908720"/>
          </a:xfrm>
        </p:spPr>
        <p:txBody>
          <a:bodyPr>
            <a:noAutofit/>
          </a:bodyPr>
          <a:lstStyle/>
          <a:p>
            <a:pPr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l-GR" sz="2400" b="1" dirty="0">
                <a:solidFill>
                  <a:srgbClr val="437179"/>
                </a:solidFill>
                <a:latin typeface="Arial" panose="020B0604020202020204" pitchFamily="34" charset="0"/>
                <a:cs typeface="Arial" panose="020B0604020202020204" pitchFamily="34" charset="0"/>
              </a:rPr>
            </a:br>
            <a:endParaRPr lang="el-GR" sz="2400" dirty="0">
              <a:solidFill>
                <a:srgbClr val="437179"/>
              </a:solidFill>
            </a:endParaRP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1473432471"/>
              </p:ext>
            </p:extLst>
          </p:nvPr>
        </p:nvGraphicFramePr>
        <p:xfrm>
          <a:off x="956692" y="881376"/>
          <a:ext cx="757574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EE2CFE25-546F-44A5-A8E4-1D43D306A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3504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352928" cy="908720"/>
          </a:xfrm>
        </p:spPr>
        <p:txBody>
          <a:bodyPr>
            <a:noAutofit/>
          </a:bodyPr>
          <a:lstStyle/>
          <a:p>
            <a:pPr algn="r"/>
            <a:r>
              <a:rPr lang="el-GR" sz="2400" b="1" dirty="0">
                <a:solidFill>
                  <a:srgbClr val="437179"/>
                </a:solidFill>
                <a:latin typeface="Arial" panose="020B0604020202020204" pitchFamily="34" charset="0"/>
                <a:cs typeface="Arial" panose="020B0604020202020204" pitchFamily="34" charset="0"/>
              </a:rPr>
              <a:t>Το μοντέλο </a:t>
            </a:r>
            <a:r>
              <a:rPr lang="en-US" sz="2400" b="1" dirty="0">
                <a:solidFill>
                  <a:srgbClr val="437179"/>
                </a:solidFill>
                <a:latin typeface="Arial" panose="020B0604020202020204" pitchFamily="34" charset="0"/>
                <a:cs typeface="Arial" panose="020B0604020202020204" pitchFamily="34" charset="0"/>
              </a:rPr>
              <a:t>Van </a:t>
            </a:r>
            <a:r>
              <a:rPr lang="en-US" sz="2400" b="1" dirty="0" err="1">
                <a:solidFill>
                  <a:srgbClr val="437179"/>
                </a:solidFill>
                <a:latin typeface="Arial" panose="020B0604020202020204" pitchFamily="34" charset="0"/>
                <a:cs typeface="Arial" panose="020B0604020202020204" pitchFamily="34" charset="0"/>
              </a:rPr>
              <a:t>Hiele</a:t>
            </a:r>
            <a:r>
              <a:rPr lang="el-GR" sz="2400" b="1" dirty="0">
                <a:solidFill>
                  <a:srgbClr val="437179"/>
                </a:solidFill>
                <a:latin typeface="Arial" panose="020B0604020202020204" pitchFamily="34" charset="0"/>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l-GR" sz="2400" b="1" dirty="0">
                <a:solidFill>
                  <a:srgbClr val="437179"/>
                </a:solidFill>
                <a:latin typeface="Arial" panose="020B0604020202020204" pitchFamily="34" charset="0"/>
                <a:cs typeface="Arial" panose="020B0604020202020204" pitchFamily="34" charset="0"/>
              </a:rPr>
            </a:br>
            <a:endParaRPr lang="el-GR" sz="2400" dirty="0">
              <a:solidFill>
                <a:srgbClr val="437179"/>
              </a:solidFill>
            </a:endParaRPr>
          </a:p>
        </p:txBody>
      </p:sp>
      <p:graphicFrame>
        <p:nvGraphicFramePr>
          <p:cNvPr id="5" name="4 - Θέση περιεχομένου"/>
          <p:cNvGraphicFramePr>
            <a:graphicFrameLocks noGrp="1"/>
          </p:cNvGraphicFramePr>
          <p:nvPr>
            <p:ph idx="1"/>
            <p:extLst>
              <p:ext uri="{D42A27DB-BD31-4B8C-83A1-F6EECF244321}">
                <p14:modId xmlns:p14="http://schemas.microsoft.com/office/powerpoint/2010/main" val="336524274"/>
              </p:ext>
            </p:extLst>
          </p:nvPr>
        </p:nvGraphicFramePr>
        <p:xfrm>
          <a:off x="956692" y="881376"/>
          <a:ext cx="7575748"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EE2CFE25-546F-44A5-A8E4-1D43D306AB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l-GR" sz="1000" b="0" i="0" u="none" strike="noStrike" kern="1200" cap="none" spc="0" normalizeH="0" baseline="0" noProof="0" dirty="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8450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42229" y="1202482"/>
            <a:ext cx="7906235" cy="5466878"/>
          </a:xfrm>
        </p:spPr>
        <p:txBody>
          <a:bodyPr>
            <a:normAutofit/>
          </a:bodyPr>
          <a:lstStyle/>
          <a:p>
            <a:pPr marL="0" indent="0">
              <a:lnSpc>
                <a:spcPct val="100000"/>
              </a:lnSpc>
              <a:buNone/>
            </a:pPr>
            <a:r>
              <a:rPr lang="el-GR" dirty="0">
                <a:latin typeface="Arial" panose="020B0604020202020204" pitchFamily="34" charset="0"/>
                <a:cs typeface="Arial" panose="020B0604020202020204" pitchFamily="34" charset="0"/>
              </a:rPr>
              <a:t>Οι </a:t>
            </a:r>
            <a:r>
              <a:rPr lang="el-GR" dirty="0" err="1">
                <a:latin typeface="Arial" panose="020B0604020202020204" pitchFamily="34" charset="0"/>
                <a:cs typeface="Arial" panose="020B0604020202020204" pitchFamily="34" charset="0"/>
              </a:rPr>
              <a:t>Van</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Hiele</a:t>
            </a:r>
            <a:r>
              <a:rPr lang="el-GR" dirty="0">
                <a:latin typeface="Arial" panose="020B0604020202020204" pitchFamily="34" charset="0"/>
                <a:cs typeface="Arial" panose="020B0604020202020204" pitchFamily="34" charset="0"/>
              </a:rPr>
              <a:t> έπειτα από συνεχείς παρατηρήσεις κατέληξαν στα εξής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συμπεράσματα</a:t>
            </a:r>
            <a:r>
              <a:rPr lang="el-GR" dirty="0">
                <a:latin typeface="Arial" panose="020B0604020202020204" pitchFamily="34" charset="0"/>
                <a:cs typeface="Arial" panose="020B0604020202020204" pitchFamily="34" charset="0"/>
              </a:rPr>
              <a:t> για τα επίπεδα: </a:t>
            </a:r>
          </a:p>
          <a:p>
            <a:pPr marL="0" indent="0">
              <a:lnSpc>
                <a:spcPct val="100000"/>
              </a:lnSpc>
              <a:buNone/>
            </a:pPr>
            <a:endParaRPr lang="el-GR" dirty="0">
              <a:solidFill>
                <a:srgbClr val="FF0000"/>
              </a:solidFill>
              <a:latin typeface="Arial" panose="020B0604020202020204" pitchFamily="34" charset="0"/>
              <a:cs typeface="Arial" panose="020B0604020202020204" pitchFamily="34" charset="0"/>
            </a:endParaRPr>
          </a:p>
          <a:p>
            <a:pPr lvl="1">
              <a:lnSpc>
                <a:spcPct val="110000"/>
              </a:lnSpc>
              <a:buFont typeface="Wingdings" panose="05000000000000000000" pitchFamily="2" charset="2"/>
              <a:buChar char="q"/>
            </a:pPr>
            <a:r>
              <a:rPr lang="el-GR" dirty="0">
                <a:latin typeface="Arial" panose="020B0604020202020204" pitchFamily="34" charset="0"/>
                <a:cs typeface="Arial" panose="020B0604020202020204" pitchFamily="34" charset="0"/>
              </a:rPr>
              <a:t>Υπάρχει </a:t>
            </a:r>
            <a:r>
              <a:rPr lang="el-GR" b="1" dirty="0">
                <a:latin typeface="Arial" panose="020B0604020202020204" pitchFamily="34" charset="0"/>
                <a:cs typeface="Arial" panose="020B0604020202020204" pitchFamily="34" charset="0"/>
              </a:rPr>
              <a:t>ιεράρχηση</a:t>
            </a:r>
            <a:r>
              <a:rPr lang="el-GR" dirty="0">
                <a:latin typeface="Arial" panose="020B0604020202020204" pitchFamily="34" charset="0"/>
                <a:cs typeface="Arial" panose="020B0604020202020204" pitchFamily="34" charset="0"/>
              </a:rPr>
              <a:t> στα επίπεδα και η ενασχόληση με ένα επίπεδο προϋποθέτει την ολοκλήρωση του προηγούμενου.</a:t>
            </a:r>
          </a:p>
          <a:p>
            <a:pPr lvl="1">
              <a:lnSpc>
                <a:spcPct val="110000"/>
              </a:lnSpc>
              <a:buFont typeface="Wingdings" panose="05000000000000000000" pitchFamily="2" charset="2"/>
              <a:buChar char="q"/>
            </a:pPr>
            <a:r>
              <a:rPr lang="el-GR" dirty="0">
                <a:latin typeface="Arial" panose="020B0604020202020204" pitchFamily="34" charset="0"/>
                <a:cs typeface="Arial" panose="020B0604020202020204" pitchFamily="34" charset="0"/>
              </a:rPr>
              <a:t>Σε ένα προηγούμενο επίπεδο κάποιες έννοιες μπορεί να υπάρχουν </a:t>
            </a:r>
            <a:r>
              <a:rPr lang="el-GR" b="1" dirty="0">
                <a:latin typeface="Arial" panose="020B0604020202020204" pitchFamily="34" charset="0"/>
                <a:cs typeface="Arial" panose="020B0604020202020204" pitchFamily="34" charset="0"/>
              </a:rPr>
              <a:t>σε λανθάνουσα μορφή </a:t>
            </a:r>
            <a:r>
              <a:rPr lang="el-GR" dirty="0">
                <a:latin typeface="Arial" panose="020B0604020202020204" pitchFamily="34" charset="0"/>
                <a:cs typeface="Arial" panose="020B0604020202020204" pitchFamily="34" charset="0"/>
              </a:rPr>
              <a:t>και να γίνονται πλήρως κατανοητές στο επόμενο.</a:t>
            </a:r>
          </a:p>
          <a:p>
            <a:pPr lvl="1">
              <a:lnSpc>
                <a:spcPct val="110000"/>
              </a:lnSpc>
              <a:buFont typeface="Wingdings" panose="05000000000000000000" pitchFamily="2" charset="2"/>
              <a:buChar char="q"/>
            </a:pPr>
            <a:r>
              <a:rPr lang="el-GR" dirty="0">
                <a:latin typeface="Arial" panose="020B0604020202020204" pitchFamily="34" charset="0"/>
                <a:cs typeface="Arial" panose="020B0604020202020204" pitchFamily="34" charset="0"/>
              </a:rPr>
              <a:t>Κάθε επίπεδο έχει </a:t>
            </a:r>
            <a:r>
              <a:rPr lang="el-GR" b="1" dirty="0">
                <a:latin typeface="Arial" panose="020B0604020202020204" pitchFamily="34" charset="0"/>
                <a:cs typeface="Arial" panose="020B0604020202020204" pitchFamily="34" charset="0"/>
              </a:rPr>
              <a:t>δική του γλώσσα</a:t>
            </a:r>
            <a:r>
              <a:rPr lang="el-GR" dirty="0">
                <a:latin typeface="Arial" panose="020B0604020202020204" pitchFamily="34" charset="0"/>
                <a:cs typeface="Arial" panose="020B0604020202020204" pitchFamily="34" charset="0"/>
              </a:rPr>
              <a:t>, σύμβολα και σχέσεις μεταξύ των συμβόλων αυτών.</a:t>
            </a:r>
          </a:p>
          <a:p>
            <a:pPr lvl="1">
              <a:lnSpc>
                <a:spcPct val="110000"/>
              </a:lnSpc>
              <a:buFont typeface="Wingdings" panose="05000000000000000000" pitchFamily="2" charset="2"/>
              <a:buChar char="q"/>
            </a:pPr>
            <a:r>
              <a:rPr lang="el-GR" dirty="0">
                <a:latin typeface="Arial" panose="020B0604020202020204" pitchFamily="34" charset="0"/>
                <a:cs typeface="Arial" panose="020B0604020202020204" pitchFamily="34" charset="0"/>
              </a:rPr>
              <a:t>Δύο άτομα διαφορετικών επιπέδων έχουν </a:t>
            </a:r>
            <a:r>
              <a:rPr lang="el-GR" b="1" dirty="0">
                <a:latin typeface="Arial" panose="020B0604020202020204" pitchFamily="34" charset="0"/>
                <a:cs typeface="Arial" panose="020B0604020202020204" pitchFamily="34" charset="0"/>
              </a:rPr>
              <a:t>προβλήματα</a:t>
            </a:r>
            <a:r>
              <a:rPr lang="el-GR" dirty="0">
                <a:latin typeface="Arial" panose="020B0604020202020204" pitchFamily="34" charset="0"/>
                <a:cs typeface="Arial" panose="020B0604020202020204" pitchFamily="34" charset="0"/>
              </a:rPr>
              <a:t> σε θέματα επικοινωνίας και αλληλοκατανόησης.</a:t>
            </a:r>
          </a:p>
          <a:p>
            <a:pPr marL="0" indent="0">
              <a:buNone/>
            </a:pPr>
            <a:endParaRPr lang="el-GR" sz="1800" dirty="0"/>
          </a:p>
        </p:txBody>
      </p:sp>
      <p:sp>
        <p:nvSpPr>
          <p:cNvPr id="4" name="Θέση αριθμού διαφάνειας 3">
            <a:extLst>
              <a:ext uri="{FF2B5EF4-FFF2-40B4-BE49-F238E27FC236}">
                <a16:creationId xmlns:a16="http://schemas.microsoft.com/office/drawing/2014/main" id="{70C883EB-550A-4ACD-A425-0B0EB15E3FD9}"/>
              </a:ext>
            </a:extLst>
          </p:cNvPr>
          <p:cNvSpPr>
            <a:spLocks noGrp="1"/>
          </p:cNvSpPr>
          <p:nvPr>
            <p:ph type="sldNum" sz="quarter" idx="12"/>
          </p:nvPr>
        </p:nvSpPr>
        <p:spPr/>
        <p:txBody>
          <a:bodyPr/>
          <a:lstStyle/>
          <a:p>
            <a:fld id="{D3F1D1C4-C2D9-4231-9FB2-B2D9D97AA41D}" type="slidenum">
              <a:rPr lang="el-GR" smtClean="0"/>
              <a:pPr/>
              <a:t>17</a:t>
            </a:fld>
            <a:endParaRPr lang="el-GR"/>
          </a:p>
        </p:txBody>
      </p:sp>
      <p:sp>
        <p:nvSpPr>
          <p:cNvPr id="7" name="Ορθογώνιο 6">
            <a:extLst>
              <a:ext uri="{FF2B5EF4-FFF2-40B4-BE49-F238E27FC236}">
                <a16:creationId xmlns:a16="http://schemas.microsoft.com/office/drawing/2014/main" id="{94FDDD0D-0C96-4B5D-AD15-DAC43E84A6CD}"/>
              </a:ext>
            </a:extLst>
          </p:cNvPr>
          <p:cNvSpPr/>
          <p:nvPr/>
        </p:nvSpPr>
        <p:spPr>
          <a:xfrm>
            <a:off x="539552" y="2153"/>
            <a:ext cx="8604448" cy="1200329"/>
          </a:xfrm>
          <a:prstGeom prst="rect">
            <a:avLst/>
          </a:prstGeom>
        </p:spPr>
        <p:txBody>
          <a:bodyPr wrap="square">
            <a:spAutoFit/>
          </a:bodyPr>
          <a:lstStyle/>
          <a:p>
            <a:pPr algn="r"/>
            <a:r>
              <a:rPr lang="el-GR" sz="2400" b="1" dirty="0">
                <a:solidFill>
                  <a:srgbClr val="437179"/>
                </a:solidFill>
                <a:latin typeface="Arial" panose="020B0604020202020204" pitchFamily="34" charset="0"/>
                <a:ea typeface="+mj-ea"/>
                <a:cs typeface="Arial" panose="020B0604020202020204" pitchFamily="34" charset="0"/>
              </a:rPr>
              <a:t>Το μοντέλο </a:t>
            </a:r>
            <a:r>
              <a:rPr lang="en-US" sz="2400" b="1" dirty="0">
                <a:solidFill>
                  <a:srgbClr val="437179"/>
                </a:solidFill>
                <a:latin typeface="Arial" panose="020B0604020202020204" pitchFamily="34" charset="0"/>
                <a:ea typeface="+mj-ea"/>
                <a:cs typeface="Arial" panose="020B0604020202020204" pitchFamily="34" charset="0"/>
              </a:rPr>
              <a:t>Van </a:t>
            </a:r>
            <a:r>
              <a:rPr lang="en-US" sz="2400" b="1" dirty="0" err="1">
                <a:solidFill>
                  <a:srgbClr val="437179"/>
                </a:solidFill>
                <a:latin typeface="Arial" panose="020B0604020202020204" pitchFamily="34" charset="0"/>
                <a:ea typeface="+mj-ea"/>
                <a:cs typeface="Arial" panose="020B0604020202020204" pitchFamily="34" charset="0"/>
              </a:rPr>
              <a:t>Hiele</a:t>
            </a:r>
            <a:r>
              <a:rPr lang="el-GR" sz="2400" b="1" dirty="0">
                <a:solidFill>
                  <a:srgbClr val="437179"/>
                </a:solidFill>
                <a:latin typeface="Arial" panose="020B0604020202020204" pitchFamily="34" charset="0"/>
                <a:ea typeface="+mj-ea"/>
                <a:cs typeface="Arial" panose="020B0604020202020204" pitchFamily="34" charset="0"/>
              </a:rPr>
              <a:t>, τα επίπεδα και τα χαρακτηριστικά των επιπέδων του</a:t>
            </a:r>
            <a:r>
              <a:rPr lang="en-US" sz="2400" b="1" dirty="0">
                <a:solidFill>
                  <a:srgbClr val="437179"/>
                </a:solidFill>
                <a:latin typeface="Arial" panose="020B0604020202020204" pitchFamily="34" charset="0"/>
                <a:ea typeface="+mj-ea"/>
                <a:cs typeface="Arial" panose="020B0604020202020204" pitchFamily="34" charset="0"/>
              </a:rPr>
              <a:t> </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t>
            </a:r>
            <a:r>
              <a:rPr lang="el-GR" sz="2400" b="1" dirty="0">
                <a:solidFill>
                  <a:srgbClr val="437179"/>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7/8</a:t>
            </a:r>
            <a:r>
              <a:rPr lang="en-US" sz="2400" b="1" dirty="0">
                <a:solidFill>
                  <a:srgbClr val="437179"/>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t>
            </a:r>
            <a:br>
              <a:rPr lang="el-GR" sz="2400" b="1" dirty="0">
                <a:solidFill>
                  <a:srgbClr val="437179"/>
                </a:solidFill>
                <a:latin typeface="Arial" panose="020B0604020202020204" pitchFamily="34" charset="0"/>
                <a:ea typeface="+mj-ea"/>
                <a:cs typeface="Arial" panose="020B0604020202020204" pitchFamily="34" charset="0"/>
              </a:rPr>
            </a:br>
            <a:endParaRPr lang="el-GR" sz="2400" dirty="0">
              <a:solidFill>
                <a:srgbClr val="43717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50145" y="1484784"/>
            <a:ext cx="7848872" cy="669481"/>
          </a:xfrm>
        </p:spPr>
        <p:txBody>
          <a:bodyPr>
            <a:normAutofit lnSpcReduction="10000"/>
          </a:bodyPr>
          <a:lstStyle/>
          <a:p>
            <a:pPr marL="0" indent="0" algn="just">
              <a:lnSpc>
                <a:spcPct val="110000"/>
              </a:lnSpc>
              <a:spcBef>
                <a:spcPts val="0"/>
              </a:spcBef>
              <a:spcAft>
                <a:spcPts val="0"/>
              </a:spcAft>
              <a:buNone/>
            </a:pPr>
            <a:r>
              <a:rPr lang="en-US" sz="1800" dirty="0">
                <a:latin typeface="Arial" panose="020B0604020202020204" pitchFamily="34" charset="0"/>
                <a:cs typeface="Arial" panose="020B0604020202020204" pitchFamily="34" charset="0"/>
              </a:rPr>
              <a:t>O Van </a:t>
            </a:r>
            <a:r>
              <a:rPr lang="en-US" sz="1800" dirty="0" err="1">
                <a:latin typeface="Arial" panose="020B0604020202020204" pitchFamily="34" charset="0"/>
                <a:cs typeface="Arial" panose="020B0604020202020204" pitchFamily="34" charset="0"/>
              </a:rPr>
              <a:t>Hiele</a:t>
            </a:r>
            <a:r>
              <a:rPr lang="el-GR" sz="1800" dirty="0">
                <a:latin typeface="Arial" panose="020B0604020202020204" pitchFamily="34" charset="0"/>
                <a:cs typeface="Arial" panose="020B0604020202020204" pitchFamily="34" charset="0"/>
              </a:rPr>
              <a:t> προτείνει </a:t>
            </a:r>
            <a:r>
              <a:rPr lang="el-GR" sz="1800" b="1" dirty="0">
                <a:latin typeface="Arial" panose="020B0604020202020204" pitchFamily="34" charset="0"/>
                <a:cs typeface="Arial" panose="020B0604020202020204" pitchFamily="34" charset="0"/>
              </a:rPr>
              <a:t>πέντε φάσεις στην οργάνωση της διδασκαλίας</a:t>
            </a:r>
            <a:r>
              <a:rPr lang="el-GR" sz="1800" dirty="0">
                <a:latin typeface="Arial" panose="020B0604020202020204" pitchFamily="34" charset="0"/>
                <a:cs typeface="Arial" panose="020B0604020202020204" pitchFamily="34" charset="0"/>
              </a:rPr>
              <a:t>, δεδομένου των πέντε επιπέδων του. Οι φάσεις παρουσιάζονται ως εξής:</a:t>
            </a:r>
          </a:p>
          <a:p>
            <a:pPr marL="0" indent="0" algn="just">
              <a:lnSpc>
                <a:spcPct val="110000"/>
              </a:lnSpc>
              <a:spcBef>
                <a:spcPts val="0"/>
              </a:spcBef>
              <a:spcAft>
                <a:spcPts val="0"/>
              </a:spcAft>
              <a:buNone/>
            </a:pPr>
            <a:endParaRPr lang="el-GR" dirty="0">
              <a:latin typeface="Arial" panose="020B0604020202020204" pitchFamily="34" charset="0"/>
              <a:cs typeface="Arial" panose="020B0604020202020204" pitchFamily="34" charset="0"/>
            </a:endParaRPr>
          </a:p>
          <a:p>
            <a:pPr marL="0" indent="0" algn="just">
              <a:buNone/>
            </a:pPr>
            <a:endParaRPr lang="el-GR" sz="2200" dirty="0">
              <a:latin typeface="Arial" panose="020B0604020202020204" pitchFamily="34" charset="0"/>
              <a:cs typeface="Arial" panose="020B0604020202020204" pitchFamily="34" charset="0"/>
            </a:endParaRPr>
          </a:p>
          <a:p>
            <a:pPr marL="0" indent="0">
              <a:buNone/>
            </a:pPr>
            <a:endParaRPr lang="el-GR" dirty="0"/>
          </a:p>
        </p:txBody>
      </p:sp>
      <p:sp>
        <p:nvSpPr>
          <p:cNvPr id="4" name="Θέση αριθμού διαφάνειας 3">
            <a:extLst>
              <a:ext uri="{FF2B5EF4-FFF2-40B4-BE49-F238E27FC236}">
                <a16:creationId xmlns:a16="http://schemas.microsoft.com/office/drawing/2014/main" id="{B225425C-1BC2-4268-92CB-768184FDFE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
        <p:nvSpPr>
          <p:cNvPr id="7" name="Ορθογώνιο 6">
            <a:extLst>
              <a:ext uri="{FF2B5EF4-FFF2-40B4-BE49-F238E27FC236}">
                <a16:creationId xmlns:a16="http://schemas.microsoft.com/office/drawing/2014/main" id="{BE185785-BD85-4498-BD2C-C990CF0F9C83}"/>
              </a:ext>
            </a:extLst>
          </p:cNvPr>
          <p:cNvSpPr/>
          <p:nvPr/>
        </p:nvSpPr>
        <p:spPr>
          <a:xfrm>
            <a:off x="712118" y="188640"/>
            <a:ext cx="8280920" cy="83099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437179"/>
                </a:solidFill>
                <a:effectLst/>
                <a:uLnTx/>
                <a:uFillTx/>
                <a:latin typeface="Arial" panose="020B0604020202020204" pitchFamily="34" charset="0"/>
                <a:ea typeface="+mn-ea"/>
                <a:cs typeface="Arial" panose="020B0604020202020204" pitchFamily="34" charset="0"/>
              </a:rPr>
              <a:t>Το μοντέλο </a:t>
            </a:r>
            <a:r>
              <a:rPr kumimoji="0" lang="en-US" sz="2400" b="1" i="0" u="none" strike="noStrike" kern="1200" cap="none" spc="0" normalizeH="0" baseline="0" noProof="0" dirty="0">
                <a:ln>
                  <a:noFill/>
                </a:ln>
                <a:solidFill>
                  <a:srgbClr val="437179"/>
                </a:solidFill>
                <a:effectLst/>
                <a:uLnTx/>
                <a:uFillTx/>
                <a:latin typeface="Arial" panose="020B0604020202020204" pitchFamily="34" charset="0"/>
                <a:ea typeface="+mn-ea"/>
                <a:cs typeface="Arial" panose="020B0604020202020204" pitchFamily="34" charset="0"/>
              </a:rPr>
              <a:t>Van </a:t>
            </a:r>
            <a:r>
              <a:rPr kumimoji="0" lang="en-US" sz="2400" b="1" i="0" u="none" strike="noStrike" kern="1200" cap="none" spc="0" normalizeH="0" baseline="0" noProof="0" dirty="0" err="1">
                <a:ln>
                  <a:noFill/>
                </a:ln>
                <a:solidFill>
                  <a:srgbClr val="437179"/>
                </a:solidFill>
                <a:effectLst/>
                <a:uLnTx/>
                <a:uFillTx/>
                <a:latin typeface="Arial" panose="020B0604020202020204" pitchFamily="34" charset="0"/>
                <a:ea typeface="+mn-ea"/>
                <a:cs typeface="Arial" panose="020B0604020202020204" pitchFamily="34" charset="0"/>
              </a:rPr>
              <a:t>Hiele</a:t>
            </a:r>
            <a:r>
              <a:rPr kumimoji="0" lang="el-GR" sz="2400" b="1" i="0" u="none" strike="noStrike" kern="1200" cap="none" spc="0" normalizeH="0" baseline="0" noProof="0" dirty="0">
                <a:ln>
                  <a:noFill/>
                </a:ln>
                <a:solidFill>
                  <a:srgbClr val="437179"/>
                </a:solidFill>
                <a:effectLst/>
                <a:uLnTx/>
                <a:uFillTx/>
                <a:latin typeface="Arial" panose="020B0604020202020204" pitchFamily="34" charset="0"/>
                <a:ea typeface="+mn-ea"/>
                <a:cs typeface="Arial" panose="020B0604020202020204" pitchFamily="34" charset="0"/>
              </a:rPr>
              <a:t>, τα επίπεδα και τα χαρακτηριστικά των επιπέδων του</a:t>
            </a:r>
            <a:r>
              <a:rPr kumimoji="0" lang="en-US" sz="2400" b="1" i="0" u="none" strike="noStrike" kern="1200" cap="none" spc="0" normalizeH="0" baseline="0" noProof="0" dirty="0">
                <a:ln>
                  <a:noFill/>
                </a:ln>
                <a:solidFill>
                  <a:srgbClr val="437179"/>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437179"/>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l-GR" sz="2400" b="1" i="0" u="none" strike="noStrike" kern="1200" cap="none" spc="0" normalizeH="0" baseline="0" noProof="0" dirty="0">
                <a:ln>
                  <a:noFill/>
                </a:ln>
                <a:solidFill>
                  <a:srgbClr val="437179"/>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8/8</a:t>
            </a:r>
            <a:r>
              <a:rPr kumimoji="0" lang="en-US" sz="2400" b="1" i="0" u="none" strike="noStrike" kern="1200" cap="none" spc="0" normalizeH="0" baseline="0" noProof="0" dirty="0">
                <a:ln>
                  <a:noFill/>
                </a:ln>
                <a:solidFill>
                  <a:srgbClr val="437179"/>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el-GR" sz="1800" b="0" i="0" u="none" strike="noStrike" kern="1200" cap="none" spc="0" normalizeH="0" baseline="0" noProof="0" dirty="0">
              <a:ln>
                <a:noFill/>
              </a:ln>
              <a:solidFill>
                <a:srgbClr val="437179"/>
              </a:solidFill>
              <a:effectLst/>
              <a:uLnTx/>
              <a:uFillTx/>
              <a:latin typeface="Franklin Gothic Book" panose="020B0503020102020204"/>
              <a:ea typeface="+mn-ea"/>
              <a:cs typeface="+mn-cs"/>
            </a:endParaRPr>
          </a:p>
        </p:txBody>
      </p:sp>
      <p:graphicFrame>
        <p:nvGraphicFramePr>
          <p:cNvPr id="2" name="Πίνακας 1">
            <a:extLst>
              <a:ext uri="{FF2B5EF4-FFF2-40B4-BE49-F238E27FC236}">
                <a16:creationId xmlns:a16="http://schemas.microsoft.com/office/drawing/2014/main" id="{5A78A395-D151-4D79-B6F6-E53BD2E7DD0F}"/>
              </a:ext>
            </a:extLst>
          </p:cNvPr>
          <p:cNvGraphicFramePr>
            <a:graphicFrameLocks noGrp="1"/>
          </p:cNvGraphicFramePr>
          <p:nvPr>
            <p:extLst>
              <p:ext uri="{D42A27DB-BD31-4B8C-83A1-F6EECF244321}">
                <p14:modId xmlns:p14="http://schemas.microsoft.com/office/powerpoint/2010/main" val="1422095316"/>
              </p:ext>
            </p:extLst>
          </p:nvPr>
        </p:nvGraphicFramePr>
        <p:xfrm>
          <a:off x="842229" y="2393231"/>
          <a:ext cx="7978243" cy="4096950"/>
        </p:xfrm>
        <a:graphic>
          <a:graphicData uri="http://schemas.openxmlformats.org/drawingml/2006/table">
            <a:tbl>
              <a:tblPr firstRow="1" bandRow="1">
                <a:effectLst/>
                <a:tableStyleId>{69CF1AB2-1976-4502-BF36-3FF5EA218861}</a:tableStyleId>
              </a:tblPr>
              <a:tblGrid>
                <a:gridCol w="3585755">
                  <a:extLst>
                    <a:ext uri="{9D8B030D-6E8A-4147-A177-3AD203B41FA5}">
                      <a16:colId xmlns:a16="http://schemas.microsoft.com/office/drawing/2014/main" val="346804165"/>
                    </a:ext>
                  </a:extLst>
                </a:gridCol>
                <a:gridCol w="4392488">
                  <a:extLst>
                    <a:ext uri="{9D8B030D-6E8A-4147-A177-3AD203B41FA5}">
                      <a16:colId xmlns:a16="http://schemas.microsoft.com/office/drawing/2014/main" val="931589807"/>
                    </a:ext>
                  </a:extLst>
                </a:gridCol>
              </a:tblGrid>
              <a:tr h="67687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Πληροφόρηση</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Information</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p>
                  </a:txBody>
                  <a:tcPr>
                    <a:solidFill>
                      <a:schemeClr val="accent1">
                        <a:lumMod val="75000"/>
                      </a:schemeClr>
                    </a:solidFill>
                  </a:tcPr>
                </a:tc>
                <a:tc>
                  <a:txBody>
                    <a:bodyPr/>
                    <a:lstStyle/>
                    <a:p>
                      <a:pPr marL="285750" indent="-285750" algn="l">
                        <a:buFont typeface="Arial" panose="020B0604020202020204" pitchFamily="34" charset="0"/>
                        <a:buChar char="•"/>
                      </a:pPr>
                      <a:r>
                        <a:rPr kumimoji="0" lang="el-GR" sz="1800" b="0" i="0" u="none" strike="noStrike" kern="1200" cap="none" spc="0" normalizeH="0" baseline="0" noProof="0" dirty="0">
                          <a:ln>
                            <a:noFill/>
                          </a:ln>
                          <a:solidFill>
                            <a:srgbClr val="26435D"/>
                          </a:solidFill>
                          <a:effectLst/>
                          <a:uLnTx/>
                          <a:uFillTx/>
                          <a:latin typeface="Arial" panose="020B0604020202020204" pitchFamily="34" charset="0"/>
                          <a:ea typeface="+mn-ea"/>
                          <a:cs typeface="Arial" panose="020B0604020202020204" pitchFamily="34" charset="0"/>
                        </a:rPr>
                        <a:t>Πρώτη αναγνωριστική επαφή με το αντικείμενο.</a:t>
                      </a:r>
                      <a:endParaRPr lang="el-GR" sz="1800" dirty="0"/>
                    </a:p>
                  </a:txBody>
                  <a:tcPr>
                    <a:solidFill>
                      <a:schemeClr val="accent5">
                        <a:lumMod val="20000"/>
                        <a:lumOff val="80000"/>
                      </a:schemeClr>
                    </a:solidFill>
                  </a:tcPr>
                </a:tc>
                <a:extLst>
                  <a:ext uri="{0D108BD9-81ED-4DB2-BD59-A6C34878D82A}">
                    <a16:rowId xmlns:a16="http://schemas.microsoft.com/office/drawing/2014/main" val="1296699620"/>
                  </a:ext>
                </a:extLst>
              </a:tr>
              <a:tr h="67687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Εξερεύνηση υπό συνθήκες </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Bound orientation or exploration</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a:t>
                      </a:r>
                      <a:r>
                        <a:rPr kumimoji="0" lang="el-GR" sz="1800" b="0" i="0" u="none" strike="noStrike" kern="1200" cap="none" spc="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txBody>
                  <a:tcPr>
                    <a:solidFill>
                      <a:schemeClr val="accent1">
                        <a:lumMod val="75000"/>
                      </a:schemeClr>
                    </a:solidFill>
                  </a:tcPr>
                </a:tc>
                <a:tc>
                  <a:txBody>
                    <a:bodyPr/>
                    <a:lstStyle/>
                    <a:p>
                      <a:pPr marL="285750" indent="-285750" algn="l">
                        <a:buFont typeface="Arial" panose="020B0604020202020204" pitchFamily="34" charset="0"/>
                        <a:buChar char="•"/>
                      </a:pPr>
                      <a:r>
                        <a:rPr kumimoji="0" lang="el-GR" sz="1800" b="0" i="0" u="none" strike="noStrike" kern="1200" cap="none" spc="0" normalizeH="0" baseline="0" noProof="0" dirty="0">
                          <a:ln>
                            <a:noFill/>
                          </a:ln>
                          <a:solidFill>
                            <a:srgbClr val="26435D"/>
                          </a:solidFill>
                          <a:effectLst/>
                          <a:uLnTx/>
                          <a:uFillTx/>
                          <a:latin typeface="Arial" panose="020B0604020202020204" pitchFamily="34" charset="0"/>
                          <a:ea typeface="+mn-ea"/>
                          <a:cs typeface="Arial" panose="020B0604020202020204" pitchFamily="34" charset="0"/>
                        </a:rPr>
                        <a:t>Συγκεκριμένες δραστηριότητες για συγκεκριμένα μαθησιακά        αποτελέσματα.</a:t>
                      </a:r>
                      <a:endParaRPr lang="el-GR" sz="1800" dirty="0"/>
                    </a:p>
                  </a:txBody>
                  <a:tcPr>
                    <a:solidFill>
                      <a:schemeClr val="accent5">
                        <a:lumMod val="20000"/>
                        <a:lumOff val="80000"/>
                      </a:schemeClr>
                    </a:solidFill>
                  </a:tcPr>
                </a:tc>
                <a:extLst>
                  <a:ext uri="{0D108BD9-81ED-4DB2-BD59-A6C34878D82A}">
                    <a16:rowId xmlns:a16="http://schemas.microsoft.com/office/drawing/2014/main" val="2134066381"/>
                  </a:ext>
                </a:extLst>
              </a:tr>
              <a:tr h="67687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i="0" dirty="0">
                          <a:solidFill>
                            <a:schemeClr val="accent2">
                              <a:lumMod val="20000"/>
                              <a:lumOff val="80000"/>
                            </a:schemeClr>
                          </a:solidFill>
                          <a:latin typeface="Arial" panose="020B0604020202020204" pitchFamily="34" charset="0"/>
                          <a:cs typeface="Arial" panose="020B0604020202020204" pitchFamily="34" charset="0"/>
                        </a:rPr>
                        <a:t>Έκφρασης – Ανάλυσης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800" i="0" dirty="0">
                          <a:solidFill>
                            <a:schemeClr val="accent2">
                              <a:lumMod val="20000"/>
                              <a:lumOff val="80000"/>
                            </a:schemeClr>
                          </a:solidFill>
                          <a:latin typeface="Arial" panose="020B0604020202020204" pitchFamily="34" charset="0"/>
                          <a:cs typeface="Arial" panose="020B0604020202020204" pitchFamily="34" charset="0"/>
                        </a:rPr>
                        <a:t>     (</a:t>
                      </a:r>
                      <a:r>
                        <a:rPr lang="en-US" sz="1800" i="0" dirty="0" err="1">
                          <a:solidFill>
                            <a:schemeClr val="accent2">
                              <a:lumMod val="20000"/>
                              <a:lumOff val="80000"/>
                            </a:schemeClr>
                          </a:solidFill>
                          <a:latin typeface="Arial" panose="020B0604020202020204" pitchFamily="34" charset="0"/>
                          <a:cs typeface="Arial" panose="020B0604020202020204" pitchFamily="34" charset="0"/>
                        </a:rPr>
                        <a:t>Expliciation</a:t>
                      </a:r>
                      <a:r>
                        <a:rPr lang="el-GR" sz="1800" i="0" dirty="0">
                          <a:solidFill>
                            <a:schemeClr val="accent2">
                              <a:lumMod val="20000"/>
                              <a:lumOff val="80000"/>
                            </a:schemeClr>
                          </a:solidFill>
                          <a:latin typeface="Arial" panose="020B0604020202020204" pitchFamily="34" charset="0"/>
                          <a:cs typeface="Arial" panose="020B0604020202020204" pitchFamily="34" charset="0"/>
                        </a:rPr>
                        <a:t>)</a:t>
                      </a:r>
                      <a:endParaRPr lang="el-GR" sz="1800" dirty="0">
                        <a:solidFill>
                          <a:schemeClr val="accent2">
                            <a:lumMod val="20000"/>
                            <a:lumOff val="80000"/>
                          </a:schemeClr>
                        </a:solidFill>
                      </a:endParaRPr>
                    </a:p>
                  </a:txBody>
                  <a:tcPr>
                    <a:solidFill>
                      <a:schemeClr val="accent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dirty="0">
                          <a:latin typeface="Arial" panose="020B0604020202020204" pitchFamily="34" charset="0"/>
                          <a:cs typeface="Arial" panose="020B0604020202020204" pitchFamily="34" charset="0"/>
                        </a:rPr>
                        <a:t>Εκμάθηση της κατάλληλης γλώσσας για την περιγραφή διαφόρων εννοιών.</a:t>
                      </a:r>
                    </a:p>
                  </a:txBody>
                  <a:tcPr>
                    <a:solidFill>
                      <a:schemeClr val="accent5">
                        <a:lumMod val="20000"/>
                        <a:lumOff val="80000"/>
                      </a:schemeClr>
                    </a:solidFill>
                  </a:tcPr>
                </a:tc>
                <a:extLst>
                  <a:ext uri="{0D108BD9-81ED-4DB2-BD59-A6C34878D82A}">
                    <a16:rowId xmlns:a16="http://schemas.microsoft.com/office/drawing/2014/main" val="3387397144"/>
                  </a:ext>
                </a:extLst>
              </a:tr>
              <a:tr h="627999">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Ελεύθερου Προσανατολισμού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Free Orientation</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a:t>
                      </a:r>
                      <a:endParaRPr lang="el-GR" sz="1800" dirty="0">
                        <a:solidFill>
                          <a:schemeClr val="accent2">
                            <a:lumMod val="20000"/>
                            <a:lumOff val="80000"/>
                          </a:schemeClr>
                        </a:solidFill>
                      </a:endParaRPr>
                    </a:p>
                  </a:txBody>
                  <a:tcPr>
                    <a:solidFill>
                      <a:schemeClr val="accent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26435D"/>
                          </a:solidFill>
                          <a:effectLst/>
                          <a:uLnTx/>
                          <a:uFillTx/>
                          <a:latin typeface="Arial" panose="020B0604020202020204" pitchFamily="34" charset="0"/>
                          <a:ea typeface="+mn-ea"/>
                          <a:cs typeface="Arial" panose="020B0604020202020204" pitchFamily="34" charset="0"/>
                        </a:rPr>
                        <a:t>Περιήγηση και εξερεύνηση του πεδίου με ελεύθερο τρόπο.</a:t>
                      </a:r>
                    </a:p>
                  </a:txBody>
                  <a:tcPr>
                    <a:solidFill>
                      <a:schemeClr val="accent5">
                        <a:lumMod val="20000"/>
                        <a:lumOff val="80000"/>
                      </a:schemeClr>
                    </a:solidFill>
                  </a:tcPr>
                </a:tc>
                <a:extLst>
                  <a:ext uri="{0D108BD9-81ED-4DB2-BD59-A6C34878D82A}">
                    <a16:rowId xmlns:a16="http://schemas.microsoft.com/office/drawing/2014/main" val="3674207811"/>
                  </a:ext>
                </a:extLst>
              </a:tr>
              <a:tr h="319892">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Ολοκλήρωσης</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Intergration</a:t>
                      </a:r>
                      <a:r>
                        <a:rPr kumimoji="0" lang="el-GR" sz="18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mn-ea"/>
                          <a:cs typeface="Arial" panose="020B0604020202020204" pitchFamily="34" charset="0"/>
                        </a:rPr>
                        <a:t>)</a:t>
                      </a:r>
                      <a:endParaRPr lang="el-GR" sz="1800" dirty="0">
                        <a:solidFill>
                          <a:schemeClr val="accent2">
                            <a:lumMod val="20000"/>
                            <a:lumOff val="80000"/>
                          </a:schemeClr>
                        </a:solidFill>
                      </a:endParaRPr>
                    </a:p>
                  </a:txBody>
                  <a:tcPr>
                    <a:solidFill>
                      <a:schemeClr val="accent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26435D"/>
                          </a:solidFill>
                          <a:effectLst/>
                          <a:uLnTx/>
                          <a:uFillTx/>
                          <a:latin typeface="Arial" panose="020B0604020202020204" pitchFamily="34" charset="0"/>
                          <a:ea typeface="+mn-ea"/>
                          <a:cs typeface="Arial" panose="020B0604020202020204" pitchFamily="34" charset="0"/>
                        </a:rPr>
                        <a:t>Κατάκτηση της γνώσης και ενσωμάτωση της στις ήδη υπάρχουσες. </a:t>
                      </a:r>
                    </a:p>
                  </a:txBody>
                  <a:tcPr>
                    <a:solidFill>
                      <a:schemeClr val="accent5">
                        <a:lumMod val="20000"/>
                        <a:lumOff val="80000"/>
                      </a:schemeClr>
                    </a:solidFill>
                  </a:tcPr>
                </a:tc>
                <a:extLst>
                  <a:ext uri="{0D108BD9-81ED-4DB2-BD59-A6C34878D82A}">
                    <a16:rowId xmlns:a16="http://schemas.microsoft.com/office/drawing/2014/main" val="1534809009"/>
                  </a:ext>
                </a:extLst>
              </a:tr>
            </a:tbl>
          </a:graphicData>
        </a:graphic>
      </p:graphicFrame>
    </p:spTree>
    <p:extLst>
      <p:ext uri="{BB962C8B-B14F-4D97-AF65-F5344CB8AC3E}">
        <p14:creationId xmlns:p14="http://schemas.microsoft.com/office/powerpoint/2010/main" val="143000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15008" y="211133"/>
            <a:ext cx="7848872" cy="648072"/>
          </a:xfrm>
        </p:spPr>
        <p:txBody>
          <a:bodyPr>
            <a:normAutofit fontScale="90000"/>
          </a:bodyPr>
          <a:lstStyle/>
          <a:p>
            <a:r>
              <a:rPr lang="el-GR" sz="27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Οι αλλαγές του </a:t>
            </a:r>
            <a:r>
              <a:rPr lang="en-US" sz="27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Alan Hoffer</a:t>
            </a:r>
            <a:r>
              <a:rPr lang="el-GR" sz="27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στο Μοντέλο </a:t>
            </a:r>
            <a:r>
              <a:rPr lang="en-US"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Van </a:t>
            </a:r>
            <a:r>
              <a:rPr lang="en-US" sz="2400" b="1" dirty="0" err="1">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Hiele</a:t>
            </a: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2500" b="1" dirty="0"/>
            </a:br>
            <a:endParaRPr lang="el-GR" sz="2500"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1437026781"/>
              </p:ext>
            </p:extLst>
          </p:nvPr>
        </p:nvGraphicFramePr>
        <p:xfrm>
          <a:off x="914400" y="980728"/>
          <a:ext cx="8050088" cy="5375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C940F91D-E845-4961-8E1A-F268C6FC6DDA}"/>
              </a:ext>
            </a:extLst>
          </p:cNvPr>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59" y="404664"/>
            <a:ext cx="8424936" cy="765652"/>
          </a:xfrm>
        </p:spPr>
        <p:txBody>
          <a:bodyPr>
            <a:noAutofit/>
          </a:bodyPr>
          <a:lstStyle/>
          <a:p>
            <a:pPr algn="ctr"/>
            <a:r>
              <a:rPr lang="el-GR"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Σκοπός της έρευνας </a:t>
            </a:r>
          </a:p>
        </p:txBody>
      </p:sp>
      <p:sp>
        <p:nvSpPr>
          <p:cNvPr id="3" name="Θέση αριθμού διαφάνειας 2">
            <a:extLst>
              <a:ext uri="{FF2B5EF4-FFF2-40B4-BE49-F238E27FC236}">
                <a16:creationId xmlns:a16="http://schemas.microsoft.com/office/drawing/2014/main" id="{96A88D1E-1251-4EAF-B055-11161C7301BA}"/>
              </a:ext>
            </a:extLst>
          </p:cNvPr>
          <p:cNvSpPr>
            <a:spLocks noGrp="1"/>
          </p:cNvSpPr>
          <p:nvPr>
            <p:ph type="sldNum" sz="quarter" idx="12"/>
          </p:nvPr>
        </p:nvSpPr>
        <p:spPr/>
        <p:txBody>
          <a:bodyPr/>
          <a:lstStyle/>
          <a:p>
            <a:fld id="{D3F1D1C4-C2D9-4231-9FB2-B2D9D97AA41D}" type="slidenum">
              <a:rPr lang="el-GR" smtClean="0"/>
              <a:pPr/>
              <a:t>2</a:t>
            </a:fld>
            <a:endParaRPr lang="el-GR"/>
          </a:p>
        </p:txBody>
      </p:sp>
      <p:sp>
        <p:nvSpPr>
          <p:cNvPr id="4" name="9 - Ορθογώνιο"/>
          <p:cNvSpPr/>
          <p:nvPr/>
        </p:nvSpPr>
        <p:spPr>
          <a:xfrm>
            <a:off x="1259632" y="1916832"/>
            <a:ext cx="7330171" cy="3970318"/>
          </a:xfrm>
          <a:prstGeom prst="rect">
            <a:avLst/>
          </a:prstGeom>
        </p:spPr>
        <p:txBody>
          <a:bodyPr wrap="square">
            <a:spAutoFit/>
          </a:bodyPr>
          <a:lstStyle/>
          <a:p>
            <a:r>
              <a:rPr lang="el-GR" sz="2800" b="1" dirty="0">
                <a:latin typeface="Arial" panose="020B0604020202020204" pitchFamily="34" charset="0"/>
                <a:cs typeface="Arial" panose="020B0604020202020204" pitchFamily="34" charset="0"/>
              </a:rPr>
              <a:t>Βιβλιογραφική ανασκόπηση </a:t>
            </a:r>
            <a:r>
              <a:rPr lang="el-GR" sz="2800" dirty="0">
                <a:latin typeface="Arial" panose="020B0604020202020204" pitchFamily="34" charset="0"/>
                <a:cs typeface="Arial" panose="020B0604020202020204" pitchFamily="34" charset="0"/>
              </a:rPr>
              <a:t>αναφορικά με </a:t>
            </a:r>
          </a:p>
          <a:p>
            <a:pPr algn="just"/>
            <a:endParaRPr lang="el-GR"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l-GR" sz="2800" dirty="0">
                <a:latin typeface="Arial" panose="020B0604020202020204" pitchFamily="34" charset="0"/>
                <a:cs typeface="Arial" panose="020B0604020202020204" pitchFamily="34" charset="0"/>
              </a:rPr>
              <a:t>τη διδασκαλία της γεωμετρίας σε περιβάλλοντα e-</a:t>
            </a:r>
            <a:r>
              <a:rPr lang="el-GR" sz="2800" dirty="0" err="1">
                <a:latin typeface="Arial" panose="020B0604020202020204" pitchFamily="34" charset="0"/>
                <a:cs typeface="Arial" panose="020B0604020202020204" pitchFamily="34" charset="0"/>
              </a:rPr>
              <a:t>learning</a:t>
            </a:r>
            <a:r>
              <a:rPr lang="el-GR" sz="28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l-GR" sz="2800" dirty="0">
                <a:latin typeface="Arial" panose="020B0604020202020204" pitchFamily="34" charset="0"/>
                <a:cs typeface="Arial" panose="020B0604020202020204" pitchFamily="34" charset="0"/>
              </a:rPr>
              <a:t>την προώθηση καλών πρακτικών, νέων τάσεων </a:t>
            </a:r>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l-GR" sz="2800" dirty="0">
                <a:latin typeface="Arial" panose="020B0604020202020204" pitchFamily="34" charset="0"/>
                <a:cs typeface="Arial" panose="020B0604020202020204" pitchFamily="34" charset="0"/>
              </a:rPr>
              <a:t>και</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προοπτικών ενσωμάτωσης της δυναμικής γεωμετρίας στο σχολικό περιβάλλον.</a:t>
            </a:r>
          </a:p>
        </p:txBody>
      </p:sp>
    </p:spTree>
    <p:extLst>
      <p:ext uri="{BB962C8B-B14F-4D97-AF65-F5344CB8AC3E}">
        <p14:creationId xmlns:p14="http://schemas.microsoft.com/office/powerpoint/2010/main" val="67264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88640"/>
            <a:ext cx="8007796" cy="648072"/>
          </a:xfrm>
        </p:spPr>
        <p:txBody>
          <a:bodyPr>
            <a:normAutofit fontScale="90000"/>
          </a:bodyPr>
          <a:lstStyle/>
          <a:p>
            <a:pPr algn="r"/>
            <a: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Διδασκαλία Μαθηματικών </a:t>
            </a:r>
            <a:b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ειδικότερα Γεωμετρίας με χρήση ΤΠΕ (1/2)</a:t>
            </a:r>
          </a:p>
        </p:txBody>
      </p:sp>
      <p:sp>
        <p:nvSpPr>
          <p:cNvPr id="3" name="2 - Θέση περιεχομένου"/>
          <p:cNvSpPr>
            <a:spLocks noGrp="1"/>
          </p:cNvSpPr>
          <p:nvPr>
            <p:ph idx="1"/>
          </p:nvPr>
        </p:nvSpPr>
        <p:spPr>
          <a:xfrm>
            <a:off x="1028700" y="1556792"/>
            <a:ext cx="7863780" cy="4968552"/>
          </a:xfrm>
        </p:spPr>
        <p:txBody>
          <a:bodyPr>
            <a:normAutofit/>
          </a:bodyPr>
          <a:lstStyle/>
          <a:p>
            <a:pPr algn="just">
              <a:lnSpc>
                <a:spcPct val="150000"/>
              </a:lnSpc>
              <a:buFont typeface="Wingdings" panose="05000000000000000000" pitchFamily="2" charset="2"/>
              <a:buChar char="Ø"/>
            </a:pPr>
            <a:r>
              <a:rPr lang="el-GR" dirty="0">
                <a:solidFill>
                  <a:schemeClr val="tx2">
                    <a:lumMod val="75000"/>
                  </a:schemeClr>
                </a:solidFill>
                <a:latin typeface="Arial" panose="020B0604020202020204" pitchFamily="34" charset="0"/>
                <a:cs typeface="Arial" panose="020B0604020202020204" pitchFamily="34" charset="0"/>
              </a:rPr>
              <a:t>Η ενσωμάτωση των Τεχνολογιών της Πληροφορίας και της Επικοινωνίας έχει ως απώτερο κίνητρο την ενδυνάμωση και εξέλιξη της εκπαίδευσης, έτσι </a:t>
            </a:r>
            <a:r>
              <a:rPr lang="el-GR" b="1" dirty="0">
                <a:solidFill>
                  <a:schemeClr val="tx2">
                    <a:lumMod val="75000"/>
                  </a:schemeClr>
                </a:solidFill>
                <a:latin typeface="Arial" panose="020B0604020202020204" pitchFamily="34" charset="0"/>
                <a:cs typeface="Arial" panose="020B0604020202020204" pitchFamily="34" charset="0"/>
              </a:rPr>
              <a:t>ώστε να ενισχύεται το προσωπικό ενδιαφέρον και η γνώση των μαθητών. </a:t>
            </a:r>
          </a:p>
          <a:p>
            <a:pPr marL="0" indent="0" algn="just">
              <a:lnSpc>
                <a:spcPct val="150000"/>
              </a:lnSpc>
              <a:buNone/>
            </a:pPr>
            <a:endParaRPr lang="el-GR" dirty="0">
              <a:solidFill>
                <a:schemeClr val="tx2">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dirty="0">
                <a:solidFill>
                  <a:schemeClr val="tx2">
                    <a:lumMod val="75000"/>
                  </a:schemeClr>
                </a:solidFill>
                <a:latin typeface="Arial" panose="020B0604020202020204" pitchFamily="34" charset="0"/>
                <a:cs typeface="Arial" panose="020B0604020202020204" pitchFamily="34" charset="0"/>
              </a:rPr>
              <a:t>Οι Νέες Τεχνολογίες </a:t>
            </a:r>
            <a:r>
              <a:rPr lang="el-GR" b="1" dirty="0">
                <a:solidFill>
                  <a:schemeClr val="tx2">
                    <a:lumMod val="75000"/>
                  </a:schemeClr>
                </a:solidFill>
                <a:latin typeface="Arial" panose="020B0604020202020204" pitchFamily="34" charset="0"/>
                <a:cs typeface="Arial" panose="020B0604020202020204" pitchFamily="34" charset="0"/>
              </a:rPr>
              <a:t>θα προσφέρουν μια νέα δυναμική</a:t>
            </a:r>
            <a:r>
              <a:rPr lang="el-GR" dirty="0">
                <a:solidFill>
                  <a:schemeClr val="tx2">
                    <a:lumMod val="75000"/>
                  </a:schemeClr>
                </a:solidFill>
                <a:latin typeface="Arial" panose="020B0604020202020204" pitchFamily="34" charset="0"/>
                <a:cs typeface="Arial" panose="020B0604020202020204" pitchFamily="34" charset="0"/>
              </a:rPr>
              <a:t> μέσω των σύγχρονων τεχνολογικών εργαλείων και οπτικοακουστικών μέσων στην εκπαιδευτική διαδικασία και θα αποτελέσουν ένα ορόσημο στον εκπαιδευτικό τομέα.</a:t>
            </a:r>
          </a:p>
          <a:p>
            <a:pPr marL="0" indent="0" algn="just">
              <a:buNone/>
            </a:pPr>
            <a:endParaRPr lang="el-GR" sz="1400" dirty="0"/>
          </a:p>
          <a:p>
            <a:endParaRPr lang="el-GR" dirty="0"/>
          </a:p>
        </p:txBody>
      </p:sp>
      <p:sp>
        <p:nvSpPr>
          <p:cNvPr id="4" name="Θέση αριθμού διαφάνειας 3">
            <a:extLst>
              <a:ext uri="{FF2B5EF4-FFF2-40B4-BE49-F238E27FC236}">
                <a16:creationId xmlns:a16="http://schemas.microsoft.com/office/drawing/2014/main" id="{48140664-26C7-419C-81F9-2BCD88AC21B7}"/>
              </a:ext>
            </a:extLst>
          </p:cNvPr>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88640"/>
            <a:ext cx="8007796" cy="648072"/>
          </a:xfrm>
        </p:spPr>
        <p:txBody>
          <a:bodyPr>
            <a:normAutofit fontScale="90000"/>
          </a:bodyPr>
          <a:lstStyle/>
          <a:p>
            <a:pPr algn="r"/>
            <a: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Διδασκαλία Μαθηματικών </a:t>
            </a:r>
            <a:b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και ειδικότερα Γεωμετρίας με χρήση ΤΠΕ (2/2)</a:t>
            </a:r>
          </a:p>
        </p:txBody>
      </p:sp>
      <p:sp>
        <p:nvSpPr>
          <p:cNvPr id="3" name="2 - Θέση περιεχομένου"/>
          <p:cNvSpPr>
            <a:spLocks noGrp="1"/>
          </p:cNvSpPr>
          <p:nvPr>
            <p:ph idx="1"/>
          </p:nvPr>
        </p:nvSpPr>
        <p:spPr>
          <a:xfrm>
            <a:off x="1028700" y="1556792"/>
            <a:ext cx="7863780" cy="4968552"/>
          </a:xfrm>
        </p:spPr>
        <p:txBody>
          <a:bodyPr>
            <a:normAutofit/>
          </a:bodyPr>
          <a:lstStyle/>
          <a:p>
            <a:pPr algn="just">
              <a:lnSpc>
                <a:spcPct val="150000"/>
              </a:lnSpc>
              <a:buFont typeface="Wingdings" panose="05000000000000000000" pitchFamily="2" charset="2"/>
              <a:buChar char="Ø"/>
            </a:pPr>
            <a:r>
              <a:rPr lang="el-GR" dirty="0">
                <a:solidFill>
                  <a:schemeClr val="tx2">
                    <a:lumMod val="75000"/>
                  </a:schemeClr>
                </a:solidFill>
                <a:latin typeface="Arial" panose="020B0604020202020204" pitchFamily="34" charset="0"/>
                <a:cs typeface="Arial" panose="020B0604020202020204" pitchFamily="34" charset="0"/>
              </a:rPr>
              <a:t>Τα νέα εκπαιδευτικά περιβάλλοντα και μέθοδοι διδασκαλίας αλλάζουν τη παραδοσιακή σχέση εκπαιδευτικού – μαθητή και </a:t>
            </a:r>
            <a:r>
              <a:rPr lang="el-GR" b="1" dirty="0">
                <a:solidFill>
                  <a:schemeClr val="tx2">
                    <a:lumMod val="75000"/>
                  </a:schemeClr>
                </a:solidFill>
                <a:latin typeface="Arial" panose="020B0604020202020204" pitchFamily="34" charset="0"/>
                <a:cs typeface="Arial" panose="020B0604020202020204" pitchFamily="34" charset="0"/>
              </a:rPr>
              <a:t>αναβαθμίζεται</a:t>
            </a:r>
            <a:r>
              <a:rPr lang="el-GR" dirty="0">
                <a:solidFill>
                  <a:schemeClr val="tx2">
                    <a:lumMod val="75000"/>
                  </a:schemeClr>
                </a:solidFill>
                <a:latin typeface="Arial" panose="020B0604020202020204" pitchFamily="34" charset="0"/>
                <a:cs typeface="Arial" panose="020B0604020202020204" pitchFamily="34" charset="0"/>
              </a:rPr>
              <a:t> η ποιότητα της παρεχόμενης εκπαίδευσης και γνώσης. </a:t>
            </a:r>
          </a:p>
          <a:p>
            <a:pPr marL="0" indent="0" algn="just">
              <a:lnSpc>
                <a:spcPct val="150000"/>
              </a:lnSpc>
              <a:buNone/>
            </a:pPr>
            <a:endParaRPr lang="el-GR" dirty="0">
              <a:solidFill>
                <a:schemeClr val="tx2">
                  <a:lumMod val="75000"/>
                </a:schemeClr>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b="1" dirty="0">
                <a:solidFill>
                  <a:schemeClr val="tx2">
                    <a:lumMod val="75000"/>
                  </a:schemeClr>
                </a:solidFill>
                <a:latin typeface="Arial" panose="020B0604020202020204" pitchFamily="34" charset="0"/>
                <a:cs typeface="Arial" panose="020B0604020202020204" pitchFamily="34" charset="0"/>
              </a:rPr>
              <a:t>Οι μαθητές του σήμερα </a:t>
            </a:r>
            <a:r>
              <a:rPr lang="el-GR" dirty="0">
                <a:solidFill>
                  <a:schemeClr val="tx2">
                    <a:lumMod val="75000"/>
                  </a:schemeClr>
                </a:solidFill>
                <a:latin typeface="Arial" panose="020B0604020202020204" pitchFamily="34" charset="0"/>
                <a:cs typeface="Arial" panose="020B0604020202020204" pitchFamily="34" charset="0"/>
              </a:rPr>
              <a:t>χρησιμοποιούν κατά κόρον τη τεχνολογία για να κάνουν ακόμα και την πιο απλή κίνηση. </a:t>
            </a:r>
          </a:p>
          <a:p>
            <a:pPr algn="just"/>
            <a:endParaRPr lang="el-GR" sz="1400" dirty="0"/>
          </a:p>
          <a:p>
            <a:endParaRPr lang="el-GR" dirty="0"/>
          </a:p>
        </p:txBody>
      </p:sp>
      <p:sp>
        <p:nvSpPr>
          <p:cNvPr id="4" name="Θέση αριθμού διαφάνειας 3">
            <a:extLst>
              <a:ext uri="{FF2B5EF4-FFF2-40B4-BE49-F238E27FC236}">
                <a16:creationId xmlns:a16="http://schemas.microsoft.com/office/drawing/2014/main" id="{48140664-26C7-419C-81F9-2BCD88AC21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3078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47650"/>
            <a:ext cx="7200900" cy="1093118"/>
          </a:xfrm>
        </p:spPr>
        <p:txBody>
          <a:bodyPr>
            <a:noAutofit/>
          </a:bodyPr>
          <a:lstStyle/>
          <a:p>
            <a:pPr algn="ctr"/>
            <a:r>
              <a:rPr lang="el-GR" sz="2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Μοντέλα ένταξης </a:t>
            </a:r>
            <a:br>
              <a:rPr lang="el-GR" sz="2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των Τεχνολογιών της Πληροφορίας και </a:t>
            </a:r>
            <a:br>
              <a:rPr lang="el-GR" sz="2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των Επικοινωνιών στην Εκπαίδευση </a:t>
            </a:r>
          </a:p>
        </p:txBody>
      </p:sp>
      <p:sp>
        <p:nvSpPr>
          <p:cNvPr id="4" name="Θέση περιεχομένου 3">
            <a:extLst>
              <a:ext uri="{FF2B5EF4-FFF2-40B4-BE49-F238E27FC236}">
                <a16:creationId xmlns:a16="http://schemas.microsoft.com/office/drawing/2014/main" id="{7A1E5480-2115-4B7E-BCA6-0A78BFD36E38}"/>
              </a:ext>
            </a:extLst>
          </p:cNvPr>
          <p:cNvSpPr>
            <a:spLocks noGrp="1"/>
          </p:cNvSpPr>
          <p:nvPr>
            <p:ph idx="1"/>
          </p:nvPr>
        </p:nvSpPr>
        <p:spPr>
          <a:xfrm>
            <a:off x="1083833" y="1484784"/>
            <a:ext cx="7200900" cy="4238600"/>
          </a:xfrm>
        </p:spPr>
        <p:txBody>
          <a:bodyPr>
            <a:noAutofit/>
          </a:bodyPr>
          <a:lstStyle/>
          <a:p>
            <a:pPr algn="just"/>
            <a:r>
              <a:rPr lang="el-GR" b="1" dirty="0">
                <a:latin typeface="Arial" panose="020B0604020202020204" pitchFamily="34" charset="0"/>
                <a:cs typeface="Arial" panose="020B0604020202020204" pitchFamily="34" charset="0"/>
              </a:rPr>
              <a:t>Τεχνοκρατικό ή </a:t>
            </a:r>
            <a:r>
              <a:rPr lang="el-GR" b="1" dirty="0" err="1">
                <a:latin typeface="Arial" panose="020B0604020202020204" pitchFamily="34" charset="0"/>
                <a:cs typeface="Arial" panose="020B0604020202020204" pitchFamily="34" charset="0"/>
              </a:rPr>
              <a:t>Τεχνοκεντρικό</a:t>
            </a:r>
            <a:r>
              <a:rPr lang="el-GR" b="1" dirty="0">
                <a:latin typeface="Arial" panose="020B0604020202020204" pitchFamily="34" charset="0"/>
                <a:cs typeface="Arial" panose="020B0604020202020204" pitchFamily="34" charset="0"/>
              </a:rPr>
              <a:t> μοντέλο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πληροφορική διδάσκεται ως ανεξάρτητο γνωστικό αντικείμενο , προσέγγιση απόλυτα προσαρμοσμένη στην διδακτική και τους στόχους αυτού, καμία σημασία στις παιδαγωγικές και διδακτικές δυνατότητες που προσφέρουν οι Νέες Τεχνολογίες.</a:t>
            </a:r>
          </a:p>
          <a:p>
            <a:pPr algn="just"/>
            <a:r>
              <a:rPr lang="el-GR" b="1" dirty="0">
                <a:latin typeface="Arial" panose="020B0604020202020204" pitchFamily="34" charset="0"/>
                <a:cs typeface="Arial" panose="020B0604020202020204" pitchFamily="34" charset="0"/>
              </a:rPr>
              <a:t>Ολιστικό ή Ολοκληρωμένο μοντέλο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ο Η/Υ αποτελεί εργαλείο, διαθεματική προσέγγιση της μάθησης και εισαγωγή σε όλα τα επίπεδα της εκπαιδευτικής διαδικασίας, απαραίτητη η κατάλληλη και οργανωμένη υλικοτεχνική υποδομή.</a:t>
            </a:r>
          </a:p>
          <a:p>
            <a:pPr algn="just"/>
            <a:r>
              <a:rPr lang="el-GR" b="1" dirty="0">
                <a:latin typeface="Arial" panose="020B0604020202020204" pitchFamily="34" charset="0"/>
                <a:cs typeface="Arial" panose="020B0604020202020204" pitchFamily="34" charset="0"/>
              </a:rPr>
              <a:t>Πραγματολογικό ή Μικτό μοντέλο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συνδυασμός των πλεονεκτημάτων των δύο προηγούμενων, μαθαίνει γενικές γνώσεις πληροφορικής εντάσσοντας σταδιακά τη χρήση του Η/Υ σε κάθε μήκος και πλάτος του αναλυτικού προγράμματος , προάγει ψηφιακό και τεχνολογικό αλφαβητισμό.</a:t>
            </a:r>
          </a:p>
        </p:txBody>
      </p:sp>
      <p:sp>
        <p:nvSpPr>
          <p:cNvPr id="3" name="Θέση αριθμού διαφάνειας 2">
            <a:extLst>
              <a:ext uri="{FF2B5EF4-FFF2-40B4-BE49-F238E27FC236}">
                <a16:creationId xmlns:a16="http://schemas.microsoft.com/office/drawing/2014/main" id="{8729E817-C811-446E-AE9B-5F3D03F5AE56}"/>
              </a:ext>
            </a:extLst>
          </p:cNvPr>
          <p:cNvSpPr>
            <a:spLocks noGrp="1"/>
          </p:cNvSpPr>
          <p:nvPr>
            <p:ph type="sldNum" sz="quarter" idx="12"/>
          </p:nvPr>
        </p:nvSpPr>
        <p:spPr/>
        <p:txBody>
          <a:bodyPr/>
          <a:lstStyle/>
          <a:p>
            <a:fld id="{D3F1D1C4-C2D9-4231-9FB2-B2D9D97AA41D}"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5390" y="198512"/>
            <a:ext cx="8064896" cy="792088"/>
          </a:xfrm>
        </p:spPr>
        <p:txBody>
          <a:bodyPr>
            <a:normAutofit/>
          </a:bodyPr>
          <a:lstStyle/>
          <a:p>
            <a:pPr algn="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 αποστάσεως Εκπαίδευση και </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a:t>
            </a: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a:t>
            </a:r>
            <a:b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έννοια της συμπληρωματικής σχολικής </a:t>
            </a:r>
            <a:r>
              <a:rPr lang="el-GR" sz="2500" b="1" dirty="0" err="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ΕξΑΕ</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(1/2)</a:t>
            </a:r>
            <a:endPar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 Θέση περιεχομένου"/>
          <p:cNvSpPr>
            <a:spLocks noGrp="1"/>
          </p:cNvSpPr>
          <p:nvPr>
            <p:ph idx="1"/>
          </p:nvPr>
        </p:nvSpPr>
        <p:spPr>
          <a:xfrm>
            <a:off x="1028700" y="1772816"/>
            <a:ext cx="7719764" cy="2808312"/>
          </a:xfrm>
        </p:spPr>
        <p:txBody>
          <a:bodyPr>
            <a:normAutofit/>
          </a:bodyPr>
          <a:lstStyle/>
          <a:p>
            <a:pPr marL="0" indent="0" algn="just">
              <a:lnSpc>
                <a:spcPct val="100000"/>
              </a:lnSpc>
              <a:spcBef>
                <a:spcPts val="0"/>
              </a:spcBef>
              <a:spcAft>
                <a:spcPts val="0"/>
              </a:spcAft>
              <a:buNone/>
              <a:tabLst>
                <a:tab pos="0" algn="l"/>
              </a:tabLst>
            </a:pPr>
            <a:r>
              <a:rPr lang="el-GR" dirty="0">
                <a:latin typeface="Arial" panose="020B0604020202020204" pitchFamily="34" charset="0"/>
                <a:cs typeface="Arial" panose="020B0604020202020204" pitchFamily="34" charset="0"/>
              </a:rPr>
              <a:t>Η Εξ Αποστάσεως Εκπαίδευση αποτελεί μια </a:t>
            </a:r>
            <a:r>
              <a:rPr lang="el-GR" b="1" dirty="0">
                <a:latin typeface="Arial" panose="020B0604020202020204" pitchFamily="34" charset="0"/>
                <a:cs typeface="Arial" panose="020B0604020202020204" pitchFamily="34" charset="0"/>
              </a:rPr>
              <a:t>σχεδιασμένη και συστηματική </a:t>
            </a:r>
            <a:r>
              <a:rPr lang="el-GR" dirty="0">
                <a:latin typeface="Arial" panose="020B0604020202020204" pitchFamily="34" charset="0"/>
                <a:cs typeface="Arial" panose="020B0604020202020204" pitchFamily="34" charset="0"/>
              </a:rPr>
              <a:t>δραστηριότητα. Σε αυτήν περιλαμβάνεται:</a:t>
            </a:r>
          </a:p>
          <a:p>
            <a:pPr lvl="1" algn="just">
              <a:lnSpc>
                <a:spcPct val="150000"/>
              </a:lnSpc>
              <a:buFont typeface="Courier New" panose="02070309020205020404" pitchFamily="49" charset="0"/>
              <a:buChar char="o"/>
            </a:pPr>
            <a:r>
              <a:rPr lang="el-GR" i="0" dirty="0">
                <a:latin typeface="Arial" panose="020B0604020202020204" pitchFamily="34" charset="0"/>
                <a:cs typeface="Arial" panose="020B0604020202020204" pitchFamily="34" charset="0"/>
              </a:rPr>
              <a:t>η </a:t>
            </a:r>
            <a:r>
              <a:rPr lang="el-GR" b="1" i="0" dirty="0">
                <a:latin typeface="Arial" panose="020B0604020202020204" pitchFamily="34" charset="0"/>
                <a:cs typeface="Arial" panose="020B0604020202020204" pitchFamily="34" charset="0"/>
              </a:rPr>
              <a:t>επιλογή</a:t>
            </a:r>
            <a:r>
              <a:rPr lang="el-GR" i="0" dirty="0">
                <a:latin typeface="Arial" panose="020B0604020202020204" pitchFamily="34" charset="0"/>
                <a:cs typeface="Arial" panose="020B0604020202020204" pitchFamily="34" charset="0"/>
              </a:rPr>
              <a:t>, η </a:t>
            </a:r>
            <a:r>
              <a:rPr lang="el-GR" b="1" i="0" dirty="0">
                <a:latin typeface="Arial" panose="020B0604020202020204" pitchFamily="34" charset="0"/>
                <a:cs typeface="Arial" panose="020B0604020202020204" pitchFamily="34" charset="0"/>
              </a:rPr>
              <a:t>προετοιμασία</a:t>
            </a:r>
            <a:r>
              <a:rPr lang="el-GR" i="0" dirty="0">
                <a:latin typeface="Arial" panose="020B0604020202020204" pitchFamily="34" charset="0"/>
                <a:cs typeface="Arial" panose="020B0604020202020204" pitchFamily="34" charset="0"/>
              </a:rPr>
              <a:t> και η </a:t>
            </a:r>
            <a:r>
              <a:rPr lang="el-GR" b="1" i="0" dirty="0">
                <a:latin typeface="Arial" panose="020B0604020202020204" pitchFamily="34" charset="0"/>
                <a:cs typeface="Arial" panose="020B0604020202020204" pitchFamily="34" charset="0"/>
              </a:rPr>
              <a:t>παρουσίαση του διδακτικού υλικού</a:t>
            </a:r>
            <a:r>
              <a:rPr lang="el-GR" i="0" dirty="0">
                <a:latin typeface="Arial" panose="020B0604020202020204" pitchFamily="34" charset="0"/>
                <a:cs typeface="Arial" panose="020B0604020202020204" pitchFamily="34" charset="0"/>
              </a:rPr>
              <a:t>, αλλά και </a:t>
            </a:r>
          </a:p>
          <a:p>
            <a:pPr lvl="1" algn="just">
              <a:lnSpc>
                <a:spcPct val="150000"/>
              </a:lnSpc>
              <a:buFont typeface="Courier New" panose="02070309020205020404" pitchFamily="49" charset="0"/>
              <a:buChar char="o"/>
            </a:pPr>
            <a:r>
              <a:rPr lang="el-GR" i="0" dirty="0">
                <a:latin typeface="Arial" panose="020B0604020202020204" pitchFamily="34" charset="0"/>
                <a:cs typeface="Arial" panose="020B0604020202020204" pitchFamily="34" charset="0"/>
              </a:rPr>
              <a:t>η </a:t>
            </a:r>
            <a:r>
              <a:rPr lang="el-GR" b="1" i="0" dirty="0">
                <a:latin typeface="Arial" panose="020B0604020202020204" pitchFamily="34" charset="0"/>
                <a:cs typeface="Arial" panose="020B0604020202020204" pitchFamily="34" charset="0"/>
              </a:rPr>
              <a:t>επίβλεψη </a:t>
            </a:r>
            <a:r>
              <a:rPr lang="el-GR" i="0" dirty="0">
                <a:latin typeface="Arial" panose="020B0604020202020204" pitchFamily="34" charset="0"/>
                <a:cs typeface="Arial" panose="020B0604020202020204" pitchFamily="34" charset="0"/>
              </a:rPr>
              <a:t>και η </a:t>
            </a:r>
            <a:r>
              <a:rPr lang="el-GR" b="1" i="0" dirty="0">
                <a:latin typeface="Arial" panose="020B0604020202020204" pitchFamily="34" charset="0"/>
                <a:cs typeface="Arial" panose="020B0604020202020204" pitchFamily="34" charset="0"/>
              </a:rPr>
              <a:t>υποστήριξη</a:t>
            </a:r>
            <a:r>
              <a:rPr lang="el-GR" i="0" dirty="0">
                <a:latin typeface="Arial" panose="020B0604020202020204" pitchFamily="34" charset="0"/>
                <a:cs typeface="Arial" panose="020B0604020202020204" pitchFamily="34" charset="0"/>
              </a:rPr>
              <a:t> του διδασκόμενου ως προς την μαθησιακή του πορεία.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E3933825-9FEF-4ED6-911B-EEF607A6F943}"/>
              </a:ext>
            </a:extLst>
          </p:cNvPr>
          <p:cNvSpPr>
            <a:spLocks noGrp="1"/>
          </p:cNvSpPr>
          <p:nvPr>
            <p:ph type="sldNum" sz="quarter" idx="12"/>
          </p:nvPr>
        </p:nvSpPr>
        <p:spPr/>
        <p:txBody>
          <a:bodyPr/>
          <a:lstStyle/>
          <a:p>
            <a:fld id="{D3F1D1C4-C2D9-4231-9FB2-B2D9D97AA41D}" type="slidenum">
              <a:rPr lang="el-GR" smtClean="0"/>
              <a:pPr/>
              <a:t>23</a:t>
            </a:fld>
            <a:endParaRPr lang="el-GR"/>
          </a:p>
        </p:txBody>
      </p:sp>
      <p:sp>
        <p:nvSpPr>
          <p:cNvPr id="5" name="Ορθογώνιο 4">
            <a:extLst>
              <a:ext uri="{FF2B5EF4-FFF2-40B4-BE49-F238E27FC236}">
                <a16:creationId xmlns:a16="http://schemas.microsoft.com/office/drawing/2014/main" id="{DD005754-3698-4879-85E3-BDB83372D625}"/>
              </a:ext>
            </a:extLst>
          </p:cNvPr>
          <p:cNvSpPr/>
          <p:nvPr/>
        </p:nvSpPr>
        <p:spPr>
          <a:xfrm>
            <a:off x="803309" y="4581128"/>
            <a:ext cx="7889057" cy="1323439"/>
          </a:xfrm>
          <a:prstGeom prst="rect">
            <a:avLst/>
          </a:prstGeom>
        </p:spPr>
        <p:txBody>
          <a:bodyPr wrap="square">
            <a:spAutoFit/>
          </a:bodyPr>
          <a:lstStyle/>
          <a:p>
            <a:pPr marL="384048" lvl="0" indent="-384048" algn="just" defTabSz="685800"/>
            <a:r>
              <a:rPr lang="el-GR" sz="2000" dirty="0">
                <a:solidFill>
                  <a:srgbClr val="26435D"/>
                </a:solidFill>
                <a:latin typeface="Arial" panose="020B0604020202020204" pitchFamily="34" charset="0"/>
                <a:cs typeface="Arial" panose="020B0604020202020204" pitchFamily="34" charset="0"/>
              </a:rPr>
              <a:t>     </a:t>
            </a:r>
          </a:p>
          <a:p>
            <a:pPr marL="384048" lvl="0" indent="-384048" algn="just" defTabSz="685800"/>
            <a:r>
              <a:rPr lang="el-GR" sz="2000" dirty="0">
                <a:solidFill>
                  <a:srgbClr val="26435D"/>
                </a:solidFill>
                <a:latin typeface="Arial" panose="020B0604020202020204" pitchFamily="34" charset="0"/>
                <a:cs typeface="Arial" panose="020B0604020202020204" pitchFamily="34" charset="0"/>
              </a:rPr>
              <a:t>      Η γεφύρωση της φυσικής απόστασης του διδάσκοντα από τον διδασκόμενο </a:t>
            </a:r>
            <a:r>
              <a:rPr lang="el-GR" sz="2000" b="1" dirty="0">
                <a:solidFill>
                  <a:srgbClr val="26435D"/>
                </a:solidFill>
                <a:latin typeface="Arial" panose="020B0604020202020204" pitchFamily="34" charset="0"/>
                <a:cs typeface="Arial" panose="020B0604020202020204" pitchFamily="34" charset="0"/>
              </a:rPr>
              <a:t>επιτυγχάνεται μέσω ενός τουλάχιστον τεχνικού μέσου</a:t>
            </a:r>
            <a:r>
              <a:rPr lang="el-GR" sz="2000" dirty="0">
                <a:solidFill>
                  <a:srgbClr val="26435D"/>
                </a:solidFill>
                <a:latin typeface="Arial" panose="020B0604020202020204" pitchFamily="34" charset="0"/>
                <a:cs typeface="Arial" panose="020B060402020202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5390" y="198512"/>
            <a:ext cx="8064896" cy="792088"/>
          </a:xfrm>
        </p:spPr>
        <p:txBody>
          <a:bodyPr>
            <a:normAutofit/>
          </a:bodyPr>
          <a:lstStyle/>
          <a:p>
            <a:pPr algn="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 αποστάσεως Εκπαίδευση και </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a:t>
            </a: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και </a:t>
            </a:r>
            <a:b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έννοια της συμπληρωματικής σχολικής </a:t>
            </a:r>
            <a:r>
              <a:rPr lang="el-GR" sz="2500" b="1" dirty="0" err="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ΕξΑΕ</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 Θέση περιεχομένου"/>
          <p:cNvSpPr>
            <a:spLocks noGrp="1"/>
          </p:cNvSpPr>
          <p:nvPr>
            <p:ph idx="1"/>
          </p:nvPr>
        </p:nvSpPr>
        <p:spPr>
          <a:xfrm>
            <a:off x="819220" y="1252278"/>
            <a:ext cx="7916605" cy="1312626"/>
          </a:xfrm>
        </p:spPr>
        <p:txBody>
          <a:bodyPr>
            <a:noAutofit/>
          </a:bodyPr>
          <a:lstStyle/>
          <a:p>
            <a:pPr marL="0" lvl="0" indent="0" algn="just">
              <a:lnSpc>
                <a:spcPct val="100000"/>
              </a:lnSpc>
              <a:spcBef>
                <a:spcPts val="0"/>
              </a:spcBef>
              <a:spcAft>
                <a:spcPts val="0"/>
              </a:spcAft>
              <a:buNone/>
            </a:pPr>
            <a:r>
              <a:rPr lang="el-GR" sz="1600" dirty="0">
                <a:solidFill>
                  <a:srgbClr val="26435D"/>
                </a:solidFill>
                <a:latin typeface="Arial" panose="020B0604020202020204" pitchFamily="34" charset="0"/>
                <a:cs typeface="Arial" panose="020B0604020202020204" pitchFamily="34" charset="0"/>
              </a:rPr>
              <a:t>Υπάρχουν </a:t>
            </a:r>
            <a:r>
              <a:rPr lang="el-GR" sz="1600" b="1" dirty="0">
                <a:solidFill>
                  <a:srgbClr val="26435D"/>
                </a:solidFill>
                <a:latin typeface="Arial" panose="020B0604020202020204" pitchFamily="34" charset="0"/>
                <a:cs typeface="Arial" panose="020B0604020202020204" pitchFamily="34" charset="0"/>
              </a:rPr>
              <a:t>επτά αρχές για την εφαρμογή νέων τεχνολογιών σε προγράμματα εξ αποστάσεως εκπαίδευσης.</a:t>
            </a:r>
            <a:r>
              <a:rPr lang="el-GR" sz="1600" dirty="0">
                <a:solidFill>
                  <a:srgbClr val="26435D"/>
                </a:solidFill>
                <a:latin typeface="Arial" panose="020B0604020202020204" pitchFamily="34" charset="0"/>
                <a:cs typeface="Arial" panose="020B0604020202020204" pitchFamily="34" charset="0"/>
              </a:rPr>
              <a:t> Η ηλεκτρονική εξ αποστάσεως μάθηση </a:t>
            </a:r>
            <a:r>
              <a:rPr lang="el-GR" sz="1600" b="1" dirty="0">
                <a:solidFill>
                  <a:srgbClr val="26435D"/>
                </a:solidFill>
                <a:latin typeface="Arial" panose="020B0604020202020204" pitchFamily="34" charset="0"/>
                <a:cs typeface="Arial" panose="020B0604020202020204" pitchFamily="34" charset="0"/>
              </a:rPr>
              <a:t>μπορεί να ενσωματώσει </a:t>
            </a:r>
            <a:r>
              <a:rPr lang="el-GR" sz="1600" dirty="0">
                <a:solidFill>
                  <a:srgbClr val="26435D"/>
                </a:solidFill>
                <a:latin typeface="Arial" panose="020B0604020202020204" pitchFamily="34" charset="0"/>
                <a:cs typeface="Arial" panose="020B0604020202020204" pitchFamily="34" charset="0"/>
              </a:rPr>
              <a:t>αναδυόμενες τεχνολογίες για συγχρονισμένους ή ασύγχρονους τρόπους με την εφαρμογή αυτών των επτά αρχών. </a:t>
            </a:r>
            <a:r>
              <a:rPr lang="el-GR" sz="1600" b="1" dirty="0">
                <a:solidFill>
                  <a:srgbClr val="26435D"/>
                </a:solidFill>
                <a:latin typeface="Arial" panose="020B0604020202020204" pitchFamily="34" charset="0"/>
                <a:cs typeface="Arial" panose="020B0604020202020204" pitchFamily="34" charset="0"/>
              </a:rPr>
              <a:t>Ανεξάρτητα από τη μέθοδο παράδοσης, η τεχνολογία θα πρέπει:</a:t>
            </a:r>
          </a:p>
        </p:txBody>
      </p:sp>
      <p:sp>
        <p:nvSpPr>
          <p:cNvPr id="4" name="Θέση αριθμού διαφάνειας 3">
            <a:extLst>
              <a:ext uri="{FF2B5EF4-FFF2-40B4-BE49-F238E27FC236}">
                <a16:creationId xmlns:a16="http://schemas.microsoft.com/office/drawing/2014/main" id="{E3933825-9FEF-4ED6-911B-EEF607A6F9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
        <p:nvSpPr>
          <p:cNvPr id="5" name="Ορθογώνιο 4">
            <a:extLst>
              <a:ext uri="{FF2B5EF4-FFF2-40B4-BE49-F238E27FC236}">
                <a16:creationId xmlns:a16="http://schemas.microsoft.com/office/drawing/2014/main" id="{2145F54F-C2EE-4060-B021-2D9F1EF1E6EF}"/>
              </a:ext>
            </a:extLst>
          </p:cNvPr>
          <p:cNvSpPr/>
          <p:nvPr/>
        </p:nvSpPr>
        <p:spPr>
          <a:xfrm>
            <a:off x="759851" y="2636912"/>
            <a:ext cx="7975974" cy="3903633"/>
          </a:xfrm>
          <a:prstGeom prst="rect">
            <a:avLst/>
          </a:prstGeom>
        </p:spPr>
        <p:txBody>
          <a:bodyPr wrap="square">
            <a:spAutoFit/>
          </a:bodyPr>
          <a:lstStyle/>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ενθαρρύνει </a:t>
            </a:r>
            <a:r>
              <a:rPr lang="el-GR" i="1" dirty="0">
                <a:solidFill>
                  <a:schemeClr val="accent1">
                    <a:lumMod val="75000"/>
                  </a:schemeClr>
                </a:solidFill>
                <a:latin typeface="Arial" panose="020B0604020202020204" pitchFamily="34" charset="0"/>
                <a:cs typeface="Arial" panose="020B0604020202020204" pitchFamily="34" charset="0"/>
              </a:rPr>
              <a:t>την επαφή μεταξύ μαθητών και εκπαιδευτικών.  </a:t>
            </a:r>
          </a:p>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αναπτύσσει </a:t>
            </a:r>
            <a:r>
              <a:rPr lang="el-GR" i="1" dirty="0">
                <a:solidFill>
                  <a:schemeClr val="accent1">
                    <a:lumMod val="75000"/>
                  </a:schemeClr>
                </a:solidFill>
                <a:latin typeface="Arial" panose="020B0604020202020204" pitchFamily="34" charset="0"/>
                <a:cs typeface="Arial" panose="020B0604020202020204" pitchFamily="34" charset="0"/>
              </a:rPr>
              <a:t>την αμοιβαιότητα και τη συνεργασία μεταξύ των μαθητών.</a:t>
            </a:r>
          </a:p>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χρησιμοποιεί </a:t>
            </a:r>
            <a:r>
              <a:rPr lang="el-GR" i="1" dirty="0">
                <a:solidFill>
                  <a:schemeClr val="accent1">
                    <a:lumMod val="75000"/>
                  </a:schemeClr>
                </a:solidFill>
                <a:latin typeface="Arial" panose="020B0604020202020204" pitchFamily="34" charset="0"/>
                <a:cs typeface="Arial" panose="020B0604020202020204" pitchFamily="34" charset="0"/>
              </a:rPr>
              <a:t>ενεργές τεχνικές μάθησης.</a:t>
            </a:r>
          </a:p>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δίνει </a:t>
            </a:r>
            <a:r>
              <a:rPr lang="el-GR" i="1" dirty="0">
                <a:solidFill>
                  <a:schemeClr val="accent1">
                    <a:lumMod val="75000"/>
                  </a:schemeClr>
                </a:solidFill>
                <a:latin typeface="Arial" panose="020B0604020202020204" pitchFamily="34" charset="0"/>
                <a:cs typeface="Arial" panose="020B0604020202020204" pitchFamily="34" charset="0"/>
              </a:rPr>
              <a:t>άμεση ανατροφοδότηση.</a:t>
            </a:r>
          </a:p>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δίνει </a:t>
            </a:r>
            <a:r>
              <a:rPr lang="el-GR" i="1" dirty="0">
                <a:solidFill>
                  <a:schemeClr val="accent1">
                    <a:lumMod val="75000"/>
                  </a:schemeClr>
                </a:solidFill>
                <a:latin typeface="Arial" panose="020B0604020202020204" pitchFamily="34" charset="0"/>
                <a:cs typeface="Arial" panose="020B0604020202020204" pitchFamily="34" charset="0"/>
              </a:rPr>
              <a:t>έμφαση στο χρόνο.</a:t>
            </a:r>
          </a:p>
          <a:p>
            <a:pPr marL="457200" indent="-384048" defTabSz="685800">
              <a:lnSpc>
                <a:spcPct val="150000"/>
              </a:lnSpc>
              <a:spcBef>
                <a:spcPts val="500"/>
              </a:spcBef>
              <a:spcAft>
                <a:spcPts val="200"/>
              </a:spcAft>
              <a:buFont typeface="+mj-lt"/>
              <a:buAutoNum type="arabicPeriod"/>
            </a:pPr>
            <a:r>
              <a:rPr lang="el-GR" b="1" i="1" dirty="0">
                <a:solidFill>
                  <a:schemeClr val="accent1">
                    <a:lumMod val="75000"/>
                  </a:schemeClr>
                </a:solidFill>
                <a:latin typeface="Arial" panose="020B0604020202020204" pitchFamily="34" charset="0"/>
                <a:cs typeface="Arial" panose="020B0604020202020204" pitchFamily="34" charset="0"/>
              </a:rPr>
              <a:t>Να ανταποκρίνεται </a:t>
            </a:r>
            <a:r>
              <a:rPr lang="el-GR" i="1" dirty="0">
                <a:solidFill>
                  <a:schemeClr val="accent1">
                    <a:lumMod val="75000"/>
                  </a:schemeClr>
                </a:solidFill>
                <a:latin typeface="Arial" panose="020B0604020202020204" pitchFamily="34" charset="0"/>
                <a:cs typeface="Arial" panose="020B0604020202020204" pitchFamily="34" charset="0"/>
              </a:rPr>
              <a:t>στις υψηλές προσδοκίες.</a:t>
            </a:r>
          </a:p>
          <a:p>
            <a:pPr marL="457200" indent="-384048" defTabSz="685800">
              <a:lnSpc>
                <a:spcPct val="150000"/>
              </a:lnSpc>
              <a:spcBef>
                <a:spcPts val="500"/>
              </a:spcBef>
              <a:spcAft>
                <a:spcPts val="200"/>
              </a:spcAft>
              <a:buFont typeface="+mj-lt"/>
              <a:buAutoNum type="arabicPeriod"/>
            </a:pPr>
            <a:r>
              <a:rPr lang="el-GR" i="1" dirty="0">
                <a:solidFill>
                  <a:schemeClr val="accent1">
                    <a:lumMod val="75000"/>
                  </a:schemeClr>
                </a:solidFill>
                <a:latin typeface="Arial" panose="020B0604020202020204" pitchFamily="34" charset="0"/>
                <a:cs typeface="Arial" panose="020B0604020202020204" pitchFamily="34" charset="0"/>
              </a:rPr>
              <a:t> </a:t>
            </a:r>
            <a:r>
              <a:rPr lang="el-GR" b="1" i="1" dirty="0">
                <a:solidFill>
                  <a:schemeClr val="accent1">
                    <a:lumMod val="75000"/>
                  </a:schemeClr>
                </a:solidFill>
                <a:latin typeface="Arial" panose="020B0604020202020204" pitchFamily="34" charset="0"/>
                <a:cs typeface="Arial" panose="020B0604020202020204" pitchFamily="34" charset="0"/>
              </a:rPr>
              <a:t>Να σέβεται </a:t>
            </a:r>
            <a:r>
              <a:rPr lang="el-GR" i="1" dirty="0">
                <a:solidFill>
                  <a:schemeClr val="accent1">
                    <a:lumMod val="75000"/>
                  </a:schemeClr>
                </a:solidFill>
                <a:latin typeface="Arial" panose="020B0604020202020204" pitchFamily="34" charset="0"/>
                <a:cs typeface="Arial" panose="020B0604020202020204" pitchFamily="34" charset="0"/>
              </a:rPr>
              <a:t>τα διαφορετικά ταλέντα και τους τρόπους μάθησης.</a:t>
            </a:r>
          </a:p>
        </p:txBody>
      </p:sp>
    </p:spTree>
    <p:extLst>
      <p:ext uri="{BB962C8B-B14F-4D97-AF65-F5344CB8AC3E}">
        <p14:creationId xmlns:p14="http://schemas.microsoft.com/office/powerpoint/2010/main" val="62687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08112" y="260648"/>
            <a:ext cx="7200900" cy="510952"/>
          </a:xfrm>
        </p:spPr>
        <p:txBody>
          <a:bodyPr>
            <a:normAutofit fontScale="90000"/>
          </a:bodyPr>
          <a:lstStyle/>
          <a:p>
            <a:pPr algn="ctr"/>
            <a:r>
              <a:rPr lang="el-GR" sz="31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Σχολική εξ Αποστάσεως Εκπαίδευση</a:t>
            </a:r>
            <a:br>
              <a:rPr lang="el-GR" sz="2500" dirty="0"/>
            </a:br>
            <a:endParaRPr lang="el-GR" sz="2500" dirty="0"/>
          </a:p>
        </p:txBody>
      </p:sp>
      <p:sp>
        <p:nvSpPr>
          <p:cNvPr id="3" name="2 - Θέση περιεχομένου"/>
          <p:cNvSpPr>
            <a:spLocks noGrp="1"/>
          </p:cNvSpPr>
          <p:nvPr>
            <p:ph idx="1"/>
          </p:nvPr>
        </p:nvSpPr>
        <p:spPr>
          <a:xfrm>
            <a:off x="1028700" y="1628800"/>
            <a:ext cx="7359724" cy="4238600"/>
          </a:xfrm>
        </p:spPr>
        <p:txBody>
          <a:bodyPr>
            <a:normAutofit fontScale="70000" lnSpcReduction="20000"/>
          </a:bodyPr>
          <a:lstStyle/>
          <a:p>
            <a:pPr marL="0" indent="0" algn="just">
              <a:lnSpc>
                <a:spcPct val="170000"/>
              </a:lnSpc>
              <a:buNone/>
            </a:pPr>
            <a:r>
              <a:rPr lang="el-GR" sz="2900" dirty="0">
                <a:latin typeface="Arial" panose="020B0604020202020204" pitchFamily="34" charset="0"/>
                <a:cs typeface="Arial" panose="020B0604020202020204" pitchFamily="34" charset="0"/>
              </a:rPr>
              <a:t>Ιδιαίτερα, όσον αφορά στο επίπεδο του σχολείου, η σχολική εξ αποστάσεως εκπαίδευση περιγράφει την εξ αποστάσεως διδασκαλία σε πρωτοβάθμιο ή δευτεροβάθμιο επίπεδο, η οποία απευθύνεται </a:t>
            </a:r>
            <a:r>
              <a:rPr lang="el-GR" sz="2900" b="1" dirty="0">
                <a:latin typeface="Arial" panose="020B0604020202020204" pitchFamily="34" charset="0"/>
                <a:cs typeface="Arial" panose="020B0604020202020204" pitchFamily="34" charset="0"/>
              </a:rPr>
              <a:t>σε όλους τους μαθητές </a:t>
            </a:r>
            <a:r>
              <a:rPr lang="el-GR" sz="2900" dirty="0">
                <a:latin typeface="Arial" panose="020B0604020202020204" pitchFamily="34" charset="0"/>
                <a:cs typeface="Arial" panose="020B0604020202020204" pitchFamily="34" charset="0"/>
              </a:rPr>
              <a:t>που παρακολουθούν τις εν λόγω εκπαιδευτικές βαθμίδες, ανεξαρτήτως ηλικίας, και η οποία </a:t>
            </a:r>
            <a:r>
              <a:rPr lang="el-GR" sz="2900" b="1" dirty="0">
                <a:latin typeface="Arial" panose="020B0604020202020204" pitchFamily="34" charset="0"/>
                <a:cs typeface="Arial" panose="020B0604020202020204" pitchFamily="34" charset="0"/>
              </a:rPr>
              <a:t>στοχεύει</a:t>
            </a:r>
            <a:r>
              <a:rPr lang="el-GR" sz="2900" dirty="0">
                <a:latin typeface="Arial" panose="020B0604020202020204" pitchFamily="34" charset="0"/>
                <a:cs typeface="Arial" panose="020B0604020202020204" pitchFamily="34" charset="0"/>
              </a:rPr>
              <a:t>, κυρίως μέσω συμπληρωματικού εκπαιδευτικού υλικού, </a:t>
            </a:r>
            <a:r>
              <a:rPr lang="el-GR" sz="2900" b="1" dirty="0">
                <a:latin typeface="Arial" panose="020B0604020202020204" pitchFamily="34" charset="0"/>
                <a:cs typeface="Arial" panose="020B0604020202020204" pitchFamily="34" charset="0"/>
              </a:rPr>
              <a:t>να ενισχύσει το ρόλο του παραδοσιακού σχολείου.</a:t>
            </a:r>
            <a:endParaRPr lang="el-GR" sz="2500" spc="-100" dirty="0">
              <a:solidFill>
                <a:schemeClr val="tx2">
                  <a:satMod val="200000"/>
                </a:schemeClr>
              </a:solidFill>
              <a:latin typeface="+mj-lt"/>
              <a:ea typeface="+mj-ea"/>
              <a:cs typeface="+mj-cs"/>
            </a:endParaRPr>
          </a:p>
        </p:txBody>
      </p:sp>
      <p:sp>
        <p:nvSpPr>
          <p:cNvPr id="4" name="Θέση αριθμού διαφάνειας 3">
            <a:extLst>
              <a:ext uri="{FF2B5EF4-FFF2-40B4-BE49-F238E27FC236}">
                <a16:creationId xmlns:a16="http://schemas.microsoft.com/office/drawing/2014/main" id="{C7E956FF-E15B-4E7E-AE39-5D8279DA2F4F}"/>
              </a:ext>
            </a:extLst>
          </p:cNvPr>
          <p:cNvSpPr>
            <a:spLocks noGrp="1"/>
          </p:cNvSpPr>
          <p:nvPr>
            <p:ph type="sldNum" sz="quarter" idx="12"/>
          </p:nvPr>
        </p:nvSpPr>
        <p:spPr/>
        <p:txBody>
          <a:bodyPr/>
          <a:lstStyle/>
          <a:p>
            <a:fld id="{D3F1D1C4-C2D9-4231-9FB2-B2D9D97AA41D}" type="slidenum">
              <a:rPr lang="el-GR" smtClean="0"/>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28700" y="332656"/>
            <a:ext cx="7200900" cy="648072"/>
          </a:xfrm>
        </p:spPr>
        <p:txBody>
          <a:bodyPr>
            <a:normAutofit fontScale="90000"/>
          </a:bodyPr>
          <a:lstStyle/>
          <a:p>
            <a:pPr algn="ctr"/>
            <a:r>
              <a:rPr lang="el-GR" sz="25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Μορφές Σχολικής Εξ Αποστάσεως Εκπαίδευσης</a:t>
            </a:r>
          </a:p>
        </p:txBody>
      </p:sp>
      <p:sp>
        <p:nvSpPr>
          <p:cNvPr id="3" name="Θέση αριθμού διαφάνειας 2">
            <a:extLst>
              <a:ext uri="{FF2B5EF4-FFF2-40B4-BE49-F238E27FC236}">
                <a16:creationId xmlns:a16="http://schemas.microsoft.com/office/drawing/2014/main" id="{E100F931-E90E-4590-94F7-0634382566A5}"/>
              </a:ext>
            </a:extLst>
          </p:cNvPr>
          <p:cNvSpPr>
            <a:spLocks noGrp="1"/>
          </p:cNvSpPr>
          <p:nvPr>
            <p:ph type="sldNum" sz="quarter" idx="12"/>
          </p:nvPr>
        </p:nvSpPr>
        <p:spPr/>
        <p:txBody>
          <a:bodyPr/>
          <a:lstStyle/>
          <a:p>
            <a:fld id="{D3F1D1C4-C2D9-4231-9FB2-B2D9D97AA41D}" type="slidenum">
              <a:rPr lang="el-GR" smtClean="0"/>
              <a:pPr/>
              <a:t>26</a:t>
            </a:fld>
            <a:endParaRPr lang="el-GR"/>
          </a:p>
        </p:txBody>
      </p:sp>
      <p:sp>
        <p:nvSpPr>
          <p:cNvPr id="4" name="Θέση περιεχομένου 3">
            <a:extLst>
              <a:ext uri="{FF2B5EF4-FFF2-40B4-BE49-F238E27FC236}">
                <a16:creationId xmlns:a16="http://schemas.microsoft.com/office/drawing/2014/main" id="{8BC7856F-FC5C-43F6-886A-DFB5B679A914}"/>
              </a:ext>
            </a:extLst>
          </p:cNvPr>
          <p:cNvSpPr>
            <a:spLocks noGrp="1"/>
          </p:cNvSpPr>
          <p:nvPr>
            <p:ph idx="1"/>
          </p:nvPr>
        </p:nvSpPr>
        <p:spPr>
          <a:xfrm>
            <a:off x="1028700" y="1340768"/>
            <a:ext cx="7200900" cy="4526632"/>
          </a:xfrm>
        </p:spPr>
        <p:txBody>
          <a:bodyPr>
            <a:normAutofit lnSpcReduction="10000"/>
          </a:bodyPr>
          <a:lstStyle/>
          <a:p>
            <a:r>
              <a:rPr lang="el-GR" b="1" dirty="0">
                <a:latin typeface="Arial" panose="020B0604020202020204" pitchFamily="34" charset="0"/>
                <a:cs typeface="Arial" panose="020B0604020202020204" pitchFamily="34" charset="0"/>
              </a:rPr>
              <a:t>Αυτοδύναμη</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Παρέχει </a:t>
            </a:r>
            <a:r>
              <a:rPr lang="el-GR" b="1" dirty="0">
                <a:solidFill>
                  <a:schemeClr val="tx1"/>
                </a:solidFill>
                <a:latin typeface="Arial" panose="020B0604020202020204" pitchFamily="34" charset="0"/>
                <a:cs typeface="Arial" panose="020B0604020202020204" pitchFamily="34" charset="0"/>
              </a:rPr>
              <a:t>ολοκληρωμένα προγράμματα </a:t>
            </a:r>
            <a:r>
              <a:rPr lang="el-GR" dirty="0">
                <a:latin typeface="Arial" panose="020B0604020202020204" pitchFamily="34" charset="0"/>
                <a:cs typeface="Arial" panose="020B0604020202020204" pitchFamily="34" charset="0"/>
              </a:rPr>
              <a:t>πλήρως αναγνωρισμένα και ταυτόσημα με το συμβατικό σύστημα εκπαίδευσης, με διαφορές στο είδος του εκπαιδευτικού υλικού και της επικοινωνίας</a:t>
            </a:r>
            <a:r>
              <a:rPr lang="en-US" dirty="0">
                <a:latin typeface="Arial" panose="020B0604020202020204" pitchFamily="34" charset="0"/>
                <a:cs typeface="Arial" panose="020B0604020202020204" pitchFamily="34" charset="0"/>
              </a:rPr>
              <a:t>.</a:t>
            </a:r>
          </a:p>
          <a:p>
            <a:r>
              <a:rPr lang="el-GR" b="1" dirty="0">
                <a:latin typeface="Arial" panose="020B0604020202020204" pitchFamily="34" charset="0"/>
                <a:cs typeface="Arial" panose="020B0604020202020204" pitchFamily="34" charset="0"/>
              </a:rPr>
              <a:t>Συμπληρωματική</a:t>
            </a:r>
            <a:r>
              <a:rPr lang="en-US"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Η συμπληρωματική εξ αποστάσεως εκπαίδευση μπορεί να αφορά, </a:t>
            </a:r>
            <a:r>
              <a:rPr lang="el-GR" b="1" dirty="0">
                <a:latin typeface="Arial" panose="020B0604020202020204" pitchFamily="34" charset="0"/>
                <a:cs typeface="Arial" panose="020B0604020202020204" pitchFamily="34" charset="0"/>
              </a:rPr>
              <a:t>είτε</a:t>
            </a:r>
            <a:r>
              <a:rPr lang="el-GR" dirty="0">
                <a:latin typeface="Arial" panose="020B0604020202020204" pitchFamily="34" charset="0"/>
                <a:cs typeface="Arial" panose="020B0604020202020204" pitchFamily="34" charset="0"/>
              </a:rPr>
              <a:t> στην παρακολούθηση μεμονωμένων μαθημάτων για συγκεκριμένους λόγους, </a:t>
            </a:r>
            <a:r>
              <a:rPr lang="el-GR" b="1" dirty="0">
                <a:latin typeface="Arial" panose="020B0604020202020204" pitchFamily="34" charset="0"/>
                <a:cs typeface="Arial" panose="020B0604020202020204" pitchFamily="34" charset="0"/>
              </a:rPr>
              <a:t>είτε</a:t>
            </a:r>
            <a:r>
              <a:rPr lang="el-GR" dirty="0">
                <a:latin typeface="Arial" panose="020B0604020202020204" pitchFamily="34" charset="0"/>
                <a:cs typeface="Arial" panose="020B0604020202020204" pitchFamily="34" charset="0"/>
              </a:rPr>
              <a:t> σε συνεργασίες σχολείων μέσα από τα σχολικά δίκτυα, </a:t>
            </a:r>
            <a:r>
              <a:rPr lang="el-GR" b="1" dirty="0">
                <a:solidFill>
                  <a:schemeClr val="tx1"/>
                </a:solidFill>
                <a:latin typeface="Arial" panose="020B0604020202020204" pitchFamily="34" charset="0"/>
                <a:cs typeface="Arial" panose="020B0604020202020204" pitchFamily="34" charset="0"/>
              </a:rPr>
              <a:t>με σκοπό</a:t>
            </a:r>
            <a:r>
              <a:rPr lang="el-GR" dirty="0">
                <a:solidFill>
                  <a:schemeClr val="tx1"/>
                </a:solidFill>
                <a:latin typeface="Arial" panose="020B0604020202020204" pitchFamily="34" charset="0"/>
                <a:cs typeface="Arial" panose="020B0604020202020204" pitchFamily="34" charset="0"/>
              </a:rPr>
              <a:t> την ολοκλήρωση κάποιων εργασιών και τη συμμετοχή σε τηλεδιασκέψεις διαφόρων μαθησιακών αντικειμένων. </a:t>
            </a:r>
            <a:endParaRPr lang="en-US" dirty="0">
              <a:solidFill>
                <a:schemeClr val="tx1"/>
              </a:solidFill>
              <a:latin typeface="Arial" panose="020B0604020202020204" pitchFamily="34" charset="0"/>
              <a:cs typeface="Arial" panose="020B0604020202020204" pitchFamily="34" charset="0"/>
            </a:endParaRPr>
          </a:p>
          <a:p>
            <a:r>
              <a:rPr lang="el-GR" b="1" dirty="0">
                <a:latin typeface="Arial" panose="020B0604020202020204" pitchFamily="34" charset="0"/>
                <a:cs typeface="Arial" panose="020B0604020202020204" pitchFamily="34" charset="0"/>
              </a:rPr>
              <a:t>Μεικτή</a:t>
            </a:r>
            <a:r>
              <a:rPr lang="en-US" dirty="0">
                <a:latin typeface="Arial" panose="020B0604020202020204" pitchFamily="34" charset="0"/>
                <a:cs typeface="Arial" panose="020B0604020202020204" pitchFamily="34" charset="0"/>
              </a:rPr>
              <a:t> : </a:t>
            </a:r>
            <a:r>
              <a:rPr lang="el-GR" b="1" dirty="0">
                <a:solidFill>
                  <a:schemeClr val="tx1"/>
                </a:solidFill>
                <a:latin typeface="Arial" panose="020B0604020202020204" pitchFamily="34" charset="0"/>
                <a:cs typeface="Arial" panose="020B0604020202020204" pitchFamily="34" charset="0"/>
              </a:rPr>
              <a:t>Συνιστά μια όσο το δυνατό καλύτερη </a:t>
            </a:r>
            <a:r>
              <a:rPr lang="el-GR" b="1" dirty="0" err="1">
                <a:solidFill>
                  <a:schemeClr val="tx1"/>
                </a:solidFill>
                <a:latin typeface="Arial" panose="020B0604020202020204" pitchFamily="34" charset="0"/>
                <a:cs typeface="Arial" panose="020B0604020202020204" pitchFamily="34" charset="0"/>
              </a:rPr>
              <a:t>όσμωση</a:t>
            </a:r>
            <a:r>
              <a:rPr lang="el-GR" b="1" dirty="0">
                <a:solidFill>
                  <a:schemeClr val="tx1"/>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μεταξύ συμβατικών τρόπων μάθησης και εξ αποστάσεως διαδικτυακών μορφών εκπαίδευσης</a:t>
            </a:r>
            <a:r>
              <a:rPr lang="el-GR" dirty="0">
                <a:solidFill>
                  <a:schemeClr val="tx2">
                    <a:lumMod val="60000"/>
                    <a:lumOff val="40000"/>
                  </a:schemeClr>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με στόχο την ουσιαστική αλληλεπίδραση.</a:t>
            </a:r>
            <a:endParaRPr lang="el-GR" dirty="0">
              <a:solidFill>
                <a:schemeClr val="accent2">
                  <a:lumMod val="20000"/>
                  <a:lumOff val="80000"/>
                </a:schemeClr>
              </a:solidFill>
              <a:latin typeface="Arial" panose="020B0604020202020204" pitchFamily="34" charset="0"/>
              <a:cs typeface="Arial" panose="020B0604020202020204" pitchFamily="34" charset="0"/>
            </a:endParaRPr>
          </a:p>
          <a:p>
            <a:endParaRPr lang="el-GR" dirty="0"/>
          </a:p>
          <a:p>
            <a:endParaRPr lang="el-GR" dirty="0">
              <a:solidFill>
                <a:schemeClr val="tx2">
                  <a:lumMod val="60000"/>
                  <a:lumOff val="40000"/>
                </a:schemeClr>
              </a:solidFill>
            </a:endParaRPr>
          </a:p>
          <a:p>
            <a:endParaRPr lang="el-GR" dirty="0">
              <a:latin typeface="Arial" panose="020B0604020202020204" pitchFamily="34" charset="0"/>
              <a:cs typeface="Arial" panose="020B0604020202020204" pitchFamily="34" charset="0"/>
            </a:endParaRPr>
          </a:p>
          <a:p>
            <a:endParaRPr lang="en-US" dirty="0"/>
          </a:p>
          <a:p>
            <a:endParaRPr lang="el-GR" dirty="0"/>
          </a:p>
          <a:p>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27161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208912" cy="504056"/>
          </a:xfrm>
        </p:spPr>
        <p:txBody>
          <a:bodyPr>
            <a:noAutofit/>
          </a:bodyPr>
          <a:lstStyle/>
          <a:p>
            <a:pPr algn="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Ανάπτυξη της επιστήμης της Δυναμικής Γεωμετρίας (1/2)</a:t>
            </a:r>
          </a:p>
        </p:txBody>
      </p:sp>
      <p:sp>
        <p:nvSpPr>
          <p:cNvPr id="3" name="2 - Θέση περιεχομένου"/>
          <p:cNvSpPr>
            <a:spLocks noGrp="1"/>
          </p:cNvSpPr>
          <p:nvPr>
            <p:ph idx="1"/>
          </p:nvPr>
        </p:nvSpPr>
        <p:spPr>
          <a:xfrm>
            <a:off x="730404" y="1772816"/>
            <a:ext cx="8136904" cy="3528392"/>
          </a:xfrm>
        </p:spPr>
        <p:txBody>
          <a:bodyPr>
            <a:normAutofit/>
          </a:bodyPr>
          <a:lstStyle/>
          <a:p>
            <a:pPr algn="just">
              <a:lnSpc>
                <a:spcPct val="110000"/>
              </a:lnSpc>
            </a:pPr>
            <a:r>
              <a:rPr lang="el-GR" dirty="0">
                <a:latin typeface="Arial" panose="020B0604020202020204" pitchFamily="34" charset="0"/>
                <a:cs typeface="Arial" panose="020B0604020202020204" pitchFamily="34" charset="0"/>
              </a:rPr>
              <a:t>Τα </a:t>
            </a:r>
            <a:r>
              <a:rPr lang="el-GR" b="1" dirty="0">
                <a:latin typeface="Arial" panose="020B0604020202020204" pitchFamily="34" charset="0"/>
                <a:cs typeface="Arial" panose="020B0604020202020204" pitchFamily="34" charset="0"/>
              </a:rPr>
              <a:t>διδακτικά προγράμματα υπολογιστών</a:t>
            </a:r>
            <a:r>
              <a:rPr lang="el-GR" dirty="0">
                <a:latin typeface="Arial" panose="020B0604020202020204" pitchFamily="34" charset="0"/>
                <a:cs typeface="Arial" panose="020B0604020202020204" pitchFamily="34" charset="0"/>
              </a:rPr>
              <a:t> υποστηρίζουν την </a:t>
            </a:r>
            <a:r>
              <a:rPr lang="el-GR" b="1" dirty="0">
                <a:latin typeface="Arial" panose="020B0604020202020204" pitchFamily="34" charset="0"/>
                <a:cs typeface="Arial" panose="020B0604020202020204" pitchFamily="34" charset="0"/>
              </a:rPr>
              <a:t>ολοκληρωμένη επεξεργασία μιας ποικιλίας γεωμετρικών εννοιών </a:t>
            </a:r>
            <a:r>
              <a:rPr lang="el-GR" dirty="0">
                <a:latin typeface="Arial" panose="020B0604020202020204" pitchFamily="34" charset="0"/>
                <a:cs typeface="Arial" panose="020B0604020202020204" pitchFamily="34" charset="0"/>
              </a:rPr>
              <a:t>που τα βιβλία συζητούν χωριστά.</a:t>
            </a:r>
          </a:p>
          <a:p>
            <a:pPr marL="0" indent="0" algn="just">
              <a:lnSpc>
                <a:spcPct val="110000"/>
              </a:lnSpc>
              <a:buNone/>
            </a:pPr>
            <a:r>
              <a:rPr lang="el-GR" dirty="0">
                <a:latin typeface="Arial" panose="020B0604020202020204" pitchFamily="34" charset="0"/>
                <a:cs typeface="Arial" panose="020B0604020202020204" pitchFamily="34" charset="0"/>
              </a:rPr>
              <a:t> </a:t>
            </a:r>
          </a:p>
          <a:p>
            <a:pPr algn="just">
              <a:lnSpc>
                <a:spcPct val="110000"/>
              </a:lnSpc>
            </a:pPr>
            <a:r>
              <a:rPr lang="el-GR" dirty="0">
                <a:latin typeface="Arial" panose="020B0604020202020204" pitchFamily="34" charset="0"/>
                <a:cs typeface="Arial" panose="020B0604020202020204" pitchFamily="34" charset="0"/>
              </a:rPr>
              <a:t>Με προσεκτικό σχεδιασμό, οι μαθητές μπορούν </a:t>
            </a:r>
            <a:r>
              <a:rPr lang="el-GR" b="1" dirty="0">
                <a:latin typeface="Arial" panose="020B0604020202020204" pitchFamily="34" charset="0"/>
                <a:cs typeface="Arial" panose="020B0604020202020204" pitchFamily="34" charset="0"/>
              </a:rPr>
              <a:t>σταδιακά να μάθουν να διαχειρίζονται</a:t>
            </a:r>
            <a:r>
              <a:rPr lang="el-GR" dirty="0">
                <a:latin typeface="Arial" panose="020B0604020202020204" pitchFamily="34" charset="0"/>
                <a:cs typeface="Arial" panose="020B0604020202020204" pitchFamily="34" charset="0"/>
              </a:rPr>
              <a:t> απλές και σύνθετες γεωμετρικές δομές επικεντρώνοντας την προσοχή τους στη σχέση μεταξύ των γεωμετρικών στοιχείων. </a:t>
            </a:r>
          </a:p>
          <a:p>
            <a:endParaRPr lang="el-GR" sz="1600" dirty="0"/>
          </a:p>
          <a:p>
            <a:pPr marL="0" indent="0">
              <a:buNone/>
            </a:pPr>
            <a:endParaRPr lang="el-GR" sz="1600" dirty="0"/>
          </a:p>
        </p:txBody>
      </p:sp>
      <p:sp>
        <p:nvSpPr>
          <p:cNvPr id="4" name="Θέση αριθμού διαφάνειας 3">
            <a:extLst>
              <a:ext uri="{FF2B5EF4-FFF2-40B4-BE49-F238E27FC236}">
                <a16:creationId xmlns:a16="http://schemas.microsoft.com/office/drawing/2014/main" id="{97FF7687-82DA-44D2-9A54-861EC327C8A6}"/>
              </a:ext>
            </a:extLst>
          </p:cNvPr>
          <p:cNvSpPr>
            <a:spLocks noGrp="1"/>
          </p:cNvSpPr>
          <p:nvPr>
            <p:ph type="sldNum" sz="quarter" idx="12"/>
          </p:nvPr>
        </p:nvSpPr>
        <p:spPr/>
        <p:txBody>
          <a:bodyPr/>
          <a:lstStyle/>
          <a:p>
            <a:fld id="{D3F1D1C4-C2D9-4231-9FB2-B2D9D97AA41D}"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8208912" cy="504056"/>
          </a:xfrm>
        </p:spPr>
        <p:txBody>
          <a:bodyPr>
            <a:noAutofit/>
          </a:bodyPr>
          <a:lstStyle/>
          <a:p>
            <a:pPr algn="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Ανάπτυξη της επιστήμης της Δυναμικής Γεωμετρίας (2/2)</a:t>
            </a:r>
          </a:p>
        </p:txBody>
      </p:sp>
      <p:sp>
        <p:nvSpPr>
          <p:cNvPr id="3" name="2 - Θέση περιεχομένου"/>
          <p:cNvSpPr>
            <a:spLocks noGrp="1"/>
          </p:cNvSpPr>
          <p:nvPr>
            <p:ph idx="1"/>
          </p:nvPr>
        </p:nvSpPr>
        <p:spPr>
          <a:xfrm>
            <a:off x="791072" y="1988840"/>
            <a:ext cx="8029400" cy="3672662"/>
          </a:xfrm>
        </p:spPr>
        <p:txBody>
          <a:bodyPr>
            <a:normAutofit fontScale="92500" lnSpcReduction="20000"/>
          </a:bodyPr>
          <a:lstStyle/>
          <a:p>
            <a:pPr lvl="0" algn="just">
              <a:lnSpc>
                <a:spcPct val="110000"/>
              </a:lnSpc>
              <a:spcBef>
                <a:spcPts val="0"/>
              </a:spcBef>
              <a:spcAft>
                <a:spcPts val="0"/>
              </a:spcAft>
            </a:pPr>
            <a:r>
              <a:rPr lang="el-GR" sz="2200" b="1" dirty="0">
                <a:solidFill>
                  <a:srgbClr val="1A2E40"/>
                </a:solidFill>
                <a:latin typeface="Arial" panose="020B0604020202020204" pitchFamily="34" charset="0"/>
                <a:cs typeface="Arial" panose="020B0604020202020204" pitchFamily="34" charset="0"/>
              </a:rPr>
              <a:t>Η επεξεργασία των δεδομένων </a:t>
            </a:r>
            <a:r>
              <a:rPr lang="el-GR" sz="2200" dirty="0">
                <a:solidFill>
                  <a:srgbClr val="1A2E40"/>
                </a:solidFill>
                <a:latin typeface="Arial" panose="020B0604020202020204" pitchFamily="34" charset="0"/>
                <a:cs typeface="Arial" panose="020B0604020202020204" pitchFamily="34" charset="0"/>
              </a:rPr>
              <a:t>πλέον γίνεται σχεδόν ακαριαία, τα </a:t>
            </a:r>
            <a:r>
              <a:rPr lang="el-GR" sz="2200" b="1" dirty="0">
                <a:solidFill>
                  <a:srgbClr val="1A2E40"/>
                </a:solidFill>
                <a:latin typeface="Arial" panose="020B0604020202020204" pitchFamily="34" charset="0"/>
                <a:cs typeface="Arial" panose="020B0604020202020204" pitchFamily="34" charset="0"/>
              </a:rPr>
              <a:t>γραφικά</a:t>
            </a:r>
            <a:r>
              <a:rPr lang="el-GR" sz="2200" dirty="0">
                <a:solidFill>
                  <a:srgbClr val="1A2E40"/>
                </a:solidFill>
                <a:latin typeface="Arial" panose="020B0604020202020204" pitchFamily="34" charset="0"/>
                <a:cs typeface="Arial" panose="020B0604020202020204" pitchFamily="34" charset="0"/>
              </a:rPr>
              <a:t> γίνονται όλο και υψηλότερης ανάλυσης και οι όλο και υψηλότερες ταχύτητες του διαδικτύου κάνουν την αλληλεπίδραση, ακόμα και με το πιο απομακρυσμένο μέρος του πλανήτη, καθημερινό φαινόμενο. </a:t>
            </a:r>
          </a:p>
          <a:p>
            <a:pPr marL="0" lvl="0" indent="0" algn="just">
              <a:lnSpc>
                <a:spcPct val="110000"/>
              </a:lnSpc>
              <a:spcBef>
                <a:spcPts val="0"/>
              </a:spcBef>
              <a:spcAft>
                <a:spcPts val="0"/>
              </a:spcAft>
              <a:buNone/>
            </a:pPr>
            <a:endParaRPr lang="el-GR" sz="2200" dirty="0">
              <a:solidFill>
                <a:srgbClr val="1A2E40"/>
              </a:solidFill>
              <a:latin typeface="Arial" panose="020B0604020202020204" pitchFamily="34" charset="0"/>
              <a:cs typeface="Arial" panose="020B0604020202020204" pitchFamily="34" charset="0"/>
            </a:endParaRPr>
          </a:p>
          <a:p>
            <a:pPr lvl="0" algn="just">
              <a:lnSpc>
                <a:spcPct val="110000"/>
              </a:lnSpc>
              <a:spcBef>
                <a:spcPts val="0"/>
              </a:spcBef>
              <a:spcAft>
                <a:spcPts val="0"/>
              </a:spcAft>
            </a:pPr>
            <a:r>
              <a:rPr lang="el-GR" sz="2200" dirty="0">
                <a:solidFill>
                  <a:srgbClr val="1A2E40"/>
                </a:solidFill>
                <a:latin typeface="Arial" panose="020B0604020202020204" pitchFamily="34" charset="0"/>
                <a:cs typeface="Arial" panose="020B0604020202020204" pitchFamily="34" charset="0"/>
              </a:rPr>
              <a:t>Έτσι δόθηκε η δυνατότητα να αναπτυχθούν </a:t>
            </a:r>
            <a:r>
              <a:rPr lang="el-GR" sz="2200" b="1" dirty="0">
                <a:solidFill>
                  <a:srgbClr val="1A2E40"/>
                </a:solidFill>
                <a:latin typeface="Arial" panose="020B0604020202020204" pitchFamily="34" charset="0"/>
                <a:cs typeface="Arial" panose="020B0604020202020204" pitchFamily="34" charset="0"/>
              </a:rPr>
              <a:t>εξελιγμένα προγράμματα και εφαρμογές </a:t>
            </a:r>
            <a:r>
              <a:rPr lang="el-GR" sz="2200" dirty="0">
                <a:solidFill>
                  <a:srgbClr val="1A2E40"/>
                </a:solidFill>
                <a:latin typeface="Arial" panose="020B0604020202020204" pitchFamily="34" charset="0"/>
                <a:cs typeface="Arial" panose="020B0604020202020204" pitchFamily="34" charset="0"/>
              </a:rPr>
              <a:t>τα όποια με τη σειρά τους οδήγησαν στην δημιουργία ακόμη και επιστημονικών κλάδων. Μια τέτοια επιστήμη είναι και η </a:t>
            </a:r>
            <a:r>
              <a:rPr lang="el-GR" sz="2200" b="1" dirty="0">
                <a:solidFill>
                  <a:srgbClr val="1A2E40"/>
                </a:solidFill>
                <a:latin typeface="Arial" panose="020B0604020202020204" pitchFamily="34" charset="0"/>
                <a:cs typeface="Arial" panose="020B0604020202020204" pitchFamily="34" charset="0"/>
              </a:rPr>
              <a:t>Δυναμική Γεωμετρία </a:t>
            </a:r>
            <a:r>
              <a:rPr lang="el-GR" sz="2200" dirty="0">
                <a:solidFill>
                  <a:srgbClr val="1A2E40"/>
                </a:solidFill>
                <a:latin typeface="Arial" panose="020B0604020202020204" pitchFamily="34" charset="0"/>
                <a:cs typeface="Arial" panose="020B0604020202020204" pitchFamily="34" charset="0"/>
              </a:rPr>
              <a:t>(ΔΓ) που έκανε την εμφάνιση της στις αρχές τις δεκαετίας του 80 με τα πρώτα προγράμματα. </a:t>
            </a:r>
            <a:endParaRPr lang="el-GR" sz="1600" dirty="0"/>
          </a:p>
          <a:p>
            <a:endParaRPr lang="el-GR" sz="1600" dirty="0"/>
          </a:p>
        </p:txBody>
      </p:sp>
      <p:sp>
        <p:nvSpPr>
          <p:cNvPr id="4" name="Θέση αριθμού διαφάνειας 3">
            <a:extLst>
              <a:ext uri="{FF2B5EF4-FFF2-40B4-BE49-F238E27FC236}">
                <a16:creationId xmlns:a16="http://schemas.microsoft.com/office/drawing/2014/main" id="{97FF7687-82DA-44D2-9A54-861EC327C8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58644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4635" y="247650"/>
            <a:ext cx="7200900" cy="1485900"/>
          </a:xfrm>
        </p:spPr>
        <p:txBody>
          <a:bodyPr>
            <a:normAutofit/>
          </a:bodyPr>
          <a:lstStyle/>
          <a:p>
            <a:pPr algn="ctr"/>
            <a:r>
              <a:rPr lang="el-GR" sz="4000" b="1" dirty="0">
                <a:effectLst>
                  <a:outerShdw blurRad="38100" dist="38100" dir="2700000" algn="tl">
                    <a:srgbClr val="000000">
                      <a:alpha val="43137"/>
                    </a:srgbClr>
                  </a:outerShdw>
                </a:effectLst>
              </a:rPr>
              <a:t>Λογισμικά </a:t>
            </a:r>
            <a:br>
              <a:rPr lang="el-GR" sz="4000" b="1" dirty="0">
                <a:effectLst>
                  <a:outerShdw blurRad="38100" dist="38100" dir="2700000" algn="tl">
                    <a:srgbClr val="000000">
                      <a:alpha val="43137"/>
                    </a:srgbClr>
                  </a:outerShdw>
                </a:effectLst>
              </a:rPr>
            </a:br>
            <a:r>
              <a:rPr lang="el-GR" sz="4000" b="1" dirty="0">
                <a:effectLst>
                  <a:outerShdw blurRad="38100" dist="38100" dir="2700000" algn="tl">
                    <a:srgbClr val="000000">
                      <a:alpha val="43137"/>
                    </a:srgbClr>
                  </a:outerShdw>
                </a:effectLst>
              </a:rPr>
              <a:t>Δυναμικής Γεωμετρίας</a:t>
            </a:r>
          </a:p>
        </p:txBody>
      </p:sp>
      <p:sp>
        <p:nvSpPr>
          <p:cNvPr id="3" name="2 - Θέση περιεχομένου"/>
          <p:cNvSpPr>
            <a:spLocks noGrp="1"/>
          </p:cNvSpPr>
          <p:nvPr>
            <p:ph idx="1"/>
          </p:nvPr>
        </p:nvSpPr>
        <p:spPr/>
        <p:txBody>
          <a:bodyPr>
            <a:normAutofit/>
          </a:bodyPr>
          <a:lstStyle/>
          <a:p>
            <a:pPr marL="0" lvl="0" indent="0" algn="just">
              <a:lnSpc>
                <a:spcPct val="110000"/>
              </a:lnSpc>
              <a:spcBef>
                <a:spcPts val="0"/>
              </a:spcBef>
              <a:spcAft>
                <a:spcPts val="0"/>
              </a:spcAft>
              <a:buNone/>
            </a:pPr>
            <a:r>
              <a:rPr lang="el-GR" dirty="0">
                <a:latin typeface="Arial" panose="020B0604020202020204" pitchFamily="34" charset="0"/>
                <a:cs typeface="Arial" panose="020B0604020202020204" pitchFamily="34" charset="0"/>
              </a:rPr>
              <a:t>Μερικά από τα γνωστότερα λογισμικά δυναμικής γεωμετρίας είναι :</a:t>
            </a:r>
          </a:p>
          <a:p>
            <a:r>
              <a:rPr lang="en-US" b="1" dirty="0" err="1">
                <a:solidFill>
                  <a:schemeClr val="tx2">
                    <a:lumMod val="90000"/>
                    <a:lumOff val="1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Geogebra</a:t>
            </a:r>
            <a:endParaRPr lang="el-GR" b="1" dirty="0">
              <a:solidFill>
                <a:schemeClr val="tx2">
                  <a:lumMod val="90000"/>
                  <a:lumOff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b="1" dirty="0">
                <a:solidFill>
                  <a:schemeClr val="tx2">
                    <a:lumMod val="90000"/>
                    <a:lumOff val="1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Geometer’s Sketchpad</a:t>
            </a:r>
            <a:r>
              <a:rPr lang="en-US" b="1" dirty="0">
                <a:solidFill>
                  <a:schemeClr val="tx2">
                    <a:lumMod val="90000"/>
                    <a:lumOff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(GSP)</a:t>
            </a:r>
            <a:endParaRPr lang="el-GR" b="1" dirty="0">
              <a:solidFill>
                <a:schemeClr val="tx2">
                  <a:lumMod val="90000"/>
                  <a:lumOff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b="1" dirty="0" err="1">
                <a:solidFill>
                  <a:schemeClr val="tx2">
                    <a:lumMod val="90000"/>
                    <a:lumOff val="1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Cabri</a:t>
            </a:r>
            <a:r>
              <a:rPr lang="en-US" b="1" dirty="0">
                <a:solidFill>
                  <a:schemeClr val="tx2">
                    <a:lumMod val="90000"/>
                    <a:lumOff val="1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Geometry II</a:t>
            </a:r>
            <a:endParaRPr lang="el-GR" b="1" dirty="0">
              <a:solidFill>
                <a:schemeClr val="tx2">
                  <a:lumMod val="90000"/>
                  <a:lumOff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b="1" dirty="0">
                <a:solidFill>
                  <a:schemeClr val="tx2">
                    <a:lumMod val="90000"/>
                    <a:lumOff val="1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Cinderella</a:t>
            </a:r>
            <a:endParaRPr lang="el-GR" b="1" dirty="0">
              <a:solidFill>
                <a:schemeClr val="tx2">
                  <a:lumMod val="90000"/>
                  <a:lumOff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b="1" dirty="0" err="1">
                <a:solidFill>
                  <a:schemeClr val="tx2">
                    <a:lumMod val="90000"/>
                    <a:lumOff val="1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Euclidraw</a:t>
            </a:r>
            <a:r>
              <a:rPr lang="en-US" b="1" dirty="0">
                <a:solidFill>
                  <a:schemeClr val="tx2">
                    <a:lumMod val="90000"/>
                    <a:lumOff val="10000"/>
                  </a:schemeClr>
                </a:solidFill>
                <a:latin typeface="Arial" panose="020B0604020202020204" pitchFamily="34" charset="0"/>
                <a:cs typeface="Arial" panose="020B0604020202020204" pitchFamily="34" charset="0"/>
              </a:rPr>
              <a:t> </a:t>
            </a:r>
            <a:r>
              <a:rPr lang="el-GR" b="1" dirty="0">
                <a:solidFill>
                  <a:schemeClr val="tx2">
                    <a:lumMod val="90000"/>
                    <a:lumOff val="10000"/>
                  </a:schemeClr>
                </a:solidFill>
                <a:latin typeface="Arial" panose="020B0604020202020204" pitchFamily="34" charset="0"/>
                <a:cs typeface="Arial" panose="020B0604020202020204" pitchFamily="34" charset="0"/>
              </a:rPr>
              <a:t>(</a:t>
            </a:r>
            <a:r>
              <a:rPr lang="en-US" b="1" dirty="0">
                <a:solidFill>
                  <a:schemeClr val="tx2">
                    <a:lumMod val="90000"/>
                    <a:lumOff val="10000"/>
                  </a:schemeClr>
                </a:solidFill>
                <a:latin typeface="Arial" panose="020B0604020202020204" pitchFamily="34" charset="0"/>
                <a:cs typeface="Arial" panose="020B0604020202020204" pitchFamily="34" charset="0"/>
              </a:rPr>
              <a:t>EUC</a:t>
            </a:r>
            <a:r>
              <a:rPr lang="el-GR" b="1" dirty="0">
                <a:solidFill>
                  <a:schemeClr val="tx2">
                    <a:lumMod val="90000"/>
                    <a:lumOff val="10000"/>
                  </a:schemeClr>
                </a:solidFill>
                <a:latin typeface="Arial" panose="020B0604020202020204" pitchFamily="34" charset="0"/>
                <a:cs typeface="Arial" panose="020B0604020202020204" pitchFamily="34" charset="0"/>
              </a:rPr>
              <a:t>)</a:t>
            </a:r>
          </a:p>
          <a:p>
            <a:r>
              <a:rPr lang="en-US" b="1" u="sng" dirty="0" err="1">
                <a:solidFill>
                  <a:schemeClr val="tx2">
                    <a:lumMod val="90000"/>
                    <a:lumOff val="10000"/>
                  </a:schemeClr>
                </a:solidFill>
                <a:latin typeface="Arial" panose="020B0604020202020204" pitchFamily="34" charset="0"/>
                <a:cs typeface="Arial" panose="020B0604020202020204" pitchFamily="34" charset="0"/>
              </a:rPr>
              <a:t>Geonext</a:t>
            </a:r>
            <a:endParaRPr lang="en-US" b="1" u="sng" dirty="0">
              <a:solidFill>
                <a:schemeClr val="tx2">
                  <a:lumMod val="90000"/>
                  <a:lumOff val="10000"/>
                </a:schemeClr>
              </a:solidFill>
              <a:latin typeface="Arial" panose="020B0604020202020204" pitchFamily="34" charset="0"/>
              <a:cs typeface="Arial" panose="020B0604020202020204" pitchFamily="34" charset="0"/>
            </a:endParaRPr>
          </a:p>
          <a:p>
            <a:pPr marL="0" indent="0">
              <a:buNone/>
            </a:pPr>
            <a:endParaRPr lang="el-GR" dirty="0">
              <a:solidFill>
                <a:schemeClr val="tx2">
                  <a:lumMod val="90000"/>
                  <a:lumOff val="10000"/>
                </a:schemeClr>
              </a:solidFill>
            </a:endParaRPr>
          </a:p>
        </p:txBody>
      </p:sp>
      <p:sp>
        <p:nvSpPr>
          <p:cNvPr id="4" name="Θέση αριθμού διαφάνειας 3">
            <a:extLst>
              <a:ext uri="{FF2B5EF4-FFF2-40B4-BE49-F238E27FC236}">
                <a16:creationId xmlns:a16="http://schemas.microsoft.com/office/drawing/2014/main" id="{23EC3FB6-34EE-4CC4-94CE-E0771D94B720}"/>
              </a:ext>
            </a:extLst>
          </p:cNvPr>
          <p:cNvSpPr>
            <a:spLocks noGrp="1"/>
          </p:cNvSpPr>
          <p:nvPr>
            <p:ph type="sldNum" sz="quarter" idx="12"/>
          </p:nvPr>
        </p:nvSpPr>
        <p:spPr/>
        <p:txBody>
          <a:bodyPr/>
          <a:lstStyle/>
          <a:p>
            <a:fld id="{D3F1D1C4-C2D9-4231-9FB2-B2D9D97AA41D}"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8424936" cy="576064"/>
          </a:xfrm>
        </p:spPr>
        <p:txBody>
          <a:bodyPr>
            <a:noAutofit/>
          </a:bodyPr>
          <a:lstStyle/>
          <a:p>
            <a:pPr algn="ctr"/>
            <a:r>
              <a:rPr lang="el-GR"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Συνεισφορά της διπλωματικής</a:t>
            </a:r>
          </a:p>
        </p:txBody>
      </p:sp>
      <p:sp>
        <p:nvSpPr>
          <p:cNvPr id="3" name="Θέση αριθμού διαφάνειας 2">
            <a:extLst>
              <a:ext uri="{FF2B5EF4-FFF2-40B4-BE49-F238E27FC236}">
                <a16:creationId xmlns:a16="http://schemas.microsoft.com/office/drawing/2014/main" id="{40421CBC-0FFC-4A35-B500-FF1A544B2581}"/>
              </a:ext>
            </a:extLst>
          </p:cNvPr>
          <p:cNvSpPr>
            <a:spLocks noGrp="1"/>
          </p:cNvSpPr>
          <p:nvPr>
            <p:ph type="sldNum" sz="quarter" idx="12"/>
          </p:nvPr>
        </p:nvSpPr>
        <p:spPr/>
        <p:txBody>
          <a:bodyPr/>
          <a:lstStyle/>
          <a:p>
            <a:fld id="{D3F1D1C4-C2D9-4231-9FB2-B2D9D97AA41D}" type="slidenum">
              <a:rPr lang="el-GR" smtClean="0"/>
              <a:pPr/>
              <a:t>3</a:t>
            </a:fld>
            <a:endParaRPr lang="el-GR"/>
          </a:p>
        </p:txBody>
      </p:sp>
      <p:sp>
        <p:nvSpPr>
          <p:cNvPr id="4" name="9 - Ορθογώνιο"/>
          <p:cNvSpPr/>
          <p:nvPr/>
        </p:nvSpPr>
        <p:spPr>
          <a:xfrm>
            <a:off x="827584" y="1556792"/>
            <a:ext cx="7704856" cy="1938992"/>
          </a:xfrm>
          <a:prstGeom prst="rect">
            <a:avLst/>
          </a:prstGeom>
        </p:spPr>
        <p:txBody>
          <a:bodyPr wrap="square">
            <a:spAutoFit/>
          </a:bodyPr>
          <a:lstStyle/>
          <a:p>
            <a:pPr algn="just"/>
            <a:r>
              <a:rPr lang="el-GR" sz="2400" dirty="0">
                <a:latin typeface="Arial" panose="020B0604020202020204" pitchFamily="34" charset="0"/>
                <a:cs typeface="Arial" panose="020B0604020202020204" pitchFamily="34" charset="0"/>
              </a:rPr>
              <a:t>Μέσα από τη μελέτη διαφάνηκε η </a:t>
            </a:r>
            <a:r>
              <a:rPr lang="el-GR" sz="2400" b="1" dirty="0">
                <a:latin typeface="Arial" panose="020B0604020202020204" pitchFamily="34" charset="0"/>
                <a:cs typeface="Arial" panose="020B0604020202020204" pitchFamily="34" charset="0"/>
              </a:rPr>
              <a:t>σημαντικότητα της χρήσης των νέων τεχνολογιών </a:t>
            </a:r>
            <a:r>
              <a:rPr lang="el-GR" sz="2400" dirty="0">
                <a:latin typeface="Arial" panose="020B0604020202020204" pitchFamily="34" charset="0"/>
                <a:cs typeface="Arial" panose="020B0604020202020204" pitchFamily="34" charset="0"/>
              </a:rPr>
              <a:t>και πιο συγκεκριμένα της δυναμικής γεωμετρίας στην εκπαίδευση των μικρών μαθητών.</a:t>
            </a:r>
          </a:p>
          <a:p>
            <a:pPr algn="just"/>
            <a:r>
              <a:rPr lang="el-GR" sz="2400" dirty="0">
                <a:latin typeface="Arial" panose="020B0604020202020204" pitchFamily="34" charset="0"/>
                <a:cs typeface="Arial" panose="020B0604020202020204" pitchFamily="34" charset="0"/>
              </a:rPr>
              <a:t> </a:t>
            </a:r>
          </a:p>
        </p:txBody>
      </p:sp>
      <p:sp>
        <p:nvSpPr>
          <p:cNvPr id="5" name="Ορθογώνιο 4">
            <a:extLst>
              <a:ext uri="{FF2B5EF4-FFF2-40B4-BE49-F238E27FC236}">
                <a16:creationId xmlns:a16="http://schemas.microsoft.com/office/drawing/2014/main" id="{CE74FDDD-2B6F-40F9-A17E-CC6C55B3F026}"/>
              </a:ext>
            </a:extLst>
          </p:cNvPr>
          <p:cNvSpPr/>
          <p:nvPr/>
        </p:nvSpPr>
        <p:spPr>
          <a:xfrm>
            <a:off x="1691680" y="3573016"/>
            <a:ext cx="6768752" cy="2308324"/>
          </a:xfrm>
          <a:prstGeom prst="rect">
            <a:avLst/>
          </a:prstGeom>
        </p:spPr>
        <p:txBody>
          <a:bodyPr wrap="square">
            <a:spAutoFit/>
          </a:bodyPr>
          <a:lstStyle/>
          <a:p>
            <a:pPr lvl="0" algn="just"/>
            <a:r>
              <a:rPr lang="el-GR" sz="2400" b="1" dirty="0">
                <a:solidFill>
                  <a:srgbClr val="26435D"/>
                </a:solidFill>
                <a:latin typeface="Arial" panose="020B0604020202020204" pitchFamily="34" charset="0"/>
                <a:cs typeface="Arial" panose="020B0604020202020204" pitchFamily="34" charset="0"/>
              </a:rPr>
              <a:t>Συνεπώς χρειάζεται: </a:t>
            </a:r>
          </a:p>
          <a:p>
            <a:pPr marL="342900" lvl="0" indent="-342900" algn="just">
              <a:buFont typeface="Arial" panose="020B0604020202020204" pitchFamily="34" charset="0"/>
              <a:buChar char="•"/>
            </a:pPr>
            <a:r>
              <a:rPr lang="el-GR" sz="2400" dirty="0">
                <a:solidFill>
                  <a:srgbClr val="26435D"/>
                </a:solidFill>
                <a:latin typeface="Arial" panose="020B0604020202020204" pitchFamily="34" charset="0"/>
                <a:cs typeface="Arial" panose="020B0604020202020204" pitchFamily="34" charset="0"/>
              </a:rPr>
              <a:t>να αναλογιστούμε τις επιπτώσεις αυτής της πρακτικής και αντίστοιχα </a:t>
            </a:r>
          </a:p>
          <a:p>
            <a:pPr marL="342900" lvl="0" indent="-342900" algn="just">
              <a:buFont typeface="Arial" panose="020B0604020202020204" pitchFamily="34" charset="0"/>
              <a:buChar char="•"/>
            </a:pPr>
            <a:r>
              <a:rPr lang="el-GR" sz="2400" dirty="0">
                <a:solidFill>
                  <a:srgbClr val="26435D"/>
                </a:solidFill>
                <a:latin typeface="Arial" panose="020B0604020202020204" pitchFamily="34" charset="0"/>
                <a:cs typeface="Arial" panose="020B0604020202020204" pitchFamily="34" charset="0"/>
              </a:rPr>
              <a:t>να θεσμοθετηθεί και να εφαρμοστεί στο εκπαιδευτικό πλαίσιο μία σειρά ενεργειών που να προωθούν αυτή την πρακτική.</a:t>
            </a:r>
          </a:p>
        </p:txBody>
      </p:sp>
    </p:spTree>
    <p:extLst>
      <p:ext uri="{BB962C8B-B14F-4D97-AF65-F5344CB8AC3E}">
        <p14:creationId xmlns:p14="http://schemas.microsoft.com/office/powerpoint/2010/main" val="279099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924944"/>
            <a:ext cx="7209728" cy="1805218"/>
          </a:xfrm>
        </p:spPr>
        <p:txBody>
          <a:bodyPr/>
          <a:lstStyle/>
          <a:p>
            <a:r>
              <a:rPr lang="el-GR" b="1" dirty="0">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ΠΡΟΤΑΣΗ ΔΙΔΑΣΚΑΛΙΑΣ</a:t>
            </a:r>
          </a:p>
        </p:txBody>
      </p:sp>
      <p:sp>
        <p:nvSpPr>
          <p:cNvPr id="3" name="2 - Θέση κειμένου"/>
          <p:cNvSpPr>
            <a:spLocks noGrp="1"/>
          </p:cNvSpPr>
          <p:nvPr>
            <p:ph type="body" idx="1"/>
          </p:nvPr>
        </p:nvSpPr>
        <p:spPr>
          <a:xfrm>
            <a:off x="583030" y="4941168"/>
            <a:ext cx="7209728" cy="508816"/>
          </a:xfrm>
        </p:spPr>
        <p:txBody>
          <a:bodyPr/>
          <a:lstStyle/>
          <a:p>
            <a:r>
              <a:rPr lang="el-GR" dirty="0">
                <a:effectLst>
                  <a:outerShdw blurRad="38100" dist="38100" dir="2700000" algn="tl">
                    <a:srgbClr val="000000">
                      <a:alpha val="43137"/>
                    </a:srgbClr>
                  </a:outerShdw>
                </a:effectLst>
              </a:rPr>
              <a:t>Με τη χρήση λογισμικού Δυναμικής Γεωμετρίας</a:t>
            </a:r>
          </a:p>
        </p:txBody>
      </p:sp>
      <p:sp>
        <p:nvSpPr>
          <p:cNvPr id="4" name="Θέση αριθμού διαφάνειας 3">
            <a:extLst>
              <a:ext uri="{FF2B5EF4-FFF2-40B4-BE49-F238E27FC236}">
                <a16:creationId xmlns:a16="http://schemas.microsoft.com/office/drawing/2014/main" id="{A88FCE80-4E9C-40FC-A985-9C45E3D9661F}"/>
              </a:ext>
            </a:extLst>
          </p:cNvPr>
          <p:cNvSpPr>
            <a:spLocks noGrp="1"/>
          </p:cNvSpPr>
          <p:nvPr>
            <p:ph type="sldNum" sz="quarter" idx="12"/>
          </p:nvPr>
        </p:nvSpPr>
        <p:spPr/>
        <p:txBody>
          <a:bodyPr/>
          <a:lstStyle/>
          <a:p>
            <a:fld id="{D3F1D1C4-C2D9-4231-9FB2-B2D9D97AA41D}"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86902"/>
            <a:ext cx="8424936" cy="665877"/>
          </a:xfrm>
        </p:spPr>
        <p:txBody>
          <a:bodyPr>
            <a:noAutofit/>
          </a:bodyPr>
          <a:lstStyle/>
          <a:p>
            <a:pPr algn="ct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Πρόταση Διδασκαλίας </a:t>
            </a:r>
            <a:b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400"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με τη χρήση Λογισμικού Δυναμικής Γεωμετρίας (1/3)</a:t>
            </a:r>
          </a:p>
        </p:txBody>
      </p:sp>
      <p:sp>
        <p:nvSpPr>
          <p:cNvPr id="3" name="2 - Θέση περιεχομένου"/>
          <p:cNvSpPr>
            <a:spLocks noGrp="1"/>
          </p:cNvSpPr>
          <p:nvPr>
            <p:ph sz="half" idx="1"/>
          </p:nvPr>
        </p:nvSpPr>
        <p:spPr>
          <a:xfrm>
            <a:off x="827584" y="1556792"/>
            <a:ext cx="3888432" cy="4968552"/>
          </a:xfrm>
        </p:spPr>
        <p:txBody>
          <a:bodyPr>
            <a:noAutofit/>
          </a:bodyPr>
          <a:lstStyle/>
          <a:p>
            <a:pPr algn="just"/>
            <a:r>
              <a:rPr lang="el-GR" sz="1400" dirty="0"/>
              <a:t>Στόχος της παρούσας διδακτικής πρότασης είναι η </a:t>
            </a:r>
            <a:r>
              <a:rPr lang="el-GR" sz="1400" b="1" dirty="0"/>
              <a:t>διδασκαλία της έννοιας του εμβαδού </a:t>
            </a:r>
            <a:r>
              <a:rPr lang="el-GR" sz="1400" dirty="0"/>
              <a:t>σε ένα παραλληλόγραμμο σχήμα. </a:t>
            </a:r>
          </a:p>
          <a:p>
            <a:pPr algn="just"/>
            <a:r>
              <a:rPr lang="el-GR" sz="1400" dirty="0"/>
              <a:t>Οι δύο δραστηριότητες βασίζονται στην ύλη της Στ’ τάξης του Δημοτικού Σχολείου.</a:t>
            </a:r>
          </a:p>
          <a:p>
            <a:pPr algn="just"/>
            <a:r>
              <a:rPr lang="el-GR" sz="1400" dirty="0"/>
              <a:t> Ο </a:t>
            </a:r>
            <a:r>
              <a:rPr lang="el-GR" sz="1400" b="1" dirty="0"/>
              <a:t>ρόλος</a:t>
            </a:r>
            <a:r>
              <a:rPr lang="el-GR" sz="1400" dirty="0"/>
              <a:t> του εκπαιδευτικού στη διδασκαλία μέσω της δυναμικής γεωμετρίας είναι </a:t>
            </a:r>
            <a:r>
              <a:rPr lang="el-GR" sz="1400" b="1" dirty="0"/>
              <a:t>καθοδηγητικός</a:t>
            </a:r>
            <a:r>
              <a:rPr lang="el-GR" sz="1400" dirty="0"/>
              <a:t>, αφού το λογισμικό </a:t>
            </a:r>
            <a:r>
              <a:rPr lang="el-GR" sz="1400" dirty="0" err="1"/>
              <a:t>Euclidraw</a:t>
            </a:r>
            <a:r>
              <a:rPr lang="el-GR" sz="1400" dirty="0"/>
              <a:t> δίνει τη </a:t>
            </a:r>
            <a:r>
              <a:rPr lang="el-GR" sz="1400" b="1" dirty="0"/>
              <a:t>δυνατότητα στο μαθητή να </a:t>
            </a:r>
            <a:r>
              <a:rPr lang="el-GR" sz="1400" b="1" dirty="0" err="1"/>
              <a:t>αυτενεργήσει</a:t>
            </a:r>
            <a:r>
              <a:rPr lang="el-GR" sz="1400" dirty="0"/>
              <a:t>.</a:t>
            </a:r>
          </a:p>
          <a:p>
            <a:pPr algn="just"/>
            <a:r>
              <a:rPr lang="el-GR" sz="1400" b="1" dirty="0"/>
              <a:t>1</a:t>
            </a:r>
            <a:r>
              <a:rPr lang="el-GR" sz="1400" b="1" baseline="30000" dirty="0"/>
              <a:t>η</a:t>
            </a:r>
            <a:r>
              <a:rPr lang="el-GR" sz="1400" b="1" dirty="0"/>
              <a:t> δραστηριότητα </a:t>
            </a:r>
            <a:r>
              <a:rPr lang="el-GR" sz="1400" dirty="0">
                <a:sym typeface="Wingdings" pitchFamily="2" charset="2"/>
              </a:rPr>
              <a:t> </a:t>
            </a:r>
            <a:r>
              <a:rPr lang="el-GR" sz="1400" dirty="0"/>
              <a:t>θα ζητηθεί από τους μαθητές να φτιάξουν ένα παραλληλόγραμμο ή να το ανακατασκευάσουν έτσι ώστε να μπορεί να υπολογιστεί το εμβαδόν του. Το λογισμικό </a:t>
            </a:r>
            <a:r>
              <a:rPr lang="el-GR" sz="1400" dirty="0" err="1"/>
              <a:t>Euclidraw</a:t>
            </a:r>
            <a:r>
              <a:rPr lang="el-GR" sz="1400" dirty="0"/>
              <a:t> δίνει τη δυνατότητα στους μαθητές να κάνουν </a:t>
            </a:r>
            <a:r>
              <a:rPr lang="el-GR" sz="1400" b="1" dirty="0"/>
              <a:t>χρήση σημαντικών εργαλείων</a:t>
            </a:r>
            <a:r>
              <a:rPr lang="el-GR" sz="1400" dirty="0"/>
              <a:t> όπως είναι η αποκοπή πολυγώνου του προγράμματος, έτσι ώστε να μπορέσουν να  διαχωρίσουν το παραλληλόγραμμο σχήμα σε δύο μέρη, τα οποία στη συνέχεια θα τα  χρησιμοποιήσουν για να φτιάξουν ένα κατασκευάσουν ορθογώνιο.</a:t>
            </a:r>
          </a:p>
        </p:txBody>
      </p:sp>
      <p:sp>
        <p:nvSpPr>
          <p:cNvPr id="5" name="Θέση αριθμού διαφάνειας 4">
            <a:extLst>
              <a:ext uri="{FF2B5EF4-FFF2-40B4-BE49-F238E27FC236}">
                <a16:creationId xmlns:a16="http://schemas.microsoft.com/office/drawing/2014/main" id="{AD524EED-32C6-47A7-8AE3-95B669ED3A68}"/>
              </a:ext>
            </a:extLst>
          </p:cNvPr>
          <p:cNvSpPr>
            <a:spLocks noGrp="1"/>
          </p:cNvSpPr>
          <p:nvPr>
            <p:ph type="sldNum" sz="quarter" idx="12"/>
          </p:nvPr>
        </p:nvSpPr>
        <p:spPr/>
        <p:txBody>
          <a:bodyPr/>
          <a:lstStyle/>
          <a:p>
            <a:fld id="{D3F1D1C4-C2D9-4231-9FB2-B2D9D97AA41D}" type="slidenum">
              <a:rPr lang="el-GR" smtClean="0"/>
              <a:pPr/>
              <a:t>31</a:t>
            </a:fld>
            <a:endParaRPr lang="el-GR"/>
          </a:p>
        </p:txBody>
      </p:sp>
      <p:pic>
        <p:nvPicPr>
          <p:cNvPr id="4" name="3 - Εικόνα"/>
          <p:cNvPicPr/>
          <p:nvPr/>
        </p:nvPicPr>
        <p:blipFill>
          <a:blip r:embed="rId2" cstate="print"/>
          <a:srcRect l="61423" t="51564" r="19386" b="39152"/>
          <a:stretch>
            <a:fillRect/>
          </a:stretch>
        </p:blipFill>
        <p:spPr bwMode="auto">
          <a:xfrm>
            <a:off x="4716016" y="2435596"/>
            <a:ext cx="4320480" cy="2592288"/>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83568" y="1700808"/>
            <a:ext cx="3816424" cy="5040560"/>
          </a:xfrm>
        </p:spPr>
        <p:txBody>
          <a:bodyPr>
            <a:normAutofit fontScale="85000" lnSpcReduction="20000"/>
          </a:bodyPr>
          <a:lstStyle/>
          <a:p>
            <a:pPr algn="just" fontAlgn="base">
              <a:lnSpc>
                <a:spcPct val="114000"/>
              </a:lnSpc>
            </a:pPr>
            <a:r>
              <a:rPr lang="el-GR" sz="1700" dirty="0"/>
              <a:t>Στη συνέχεια, τα παιδιά θα κληθούν να μετρήσουν το εμβαδόν του αρχικού παραλληλογράμμου και του ορθογωνίου που κατασκεύασαν και θα πρέπει </a:t>
            </a:r>
            <a:r>
              <a:rPr lang="el-GR" sz="1700" b="1" dirty="0"/>
              <a:t>να κατανοήσουν </a:t>
            </a:r>
            <a:r>
              <a:rPr lang="el-GR" sz="1700" dirty="0"/>
              <a:t>ότι έχουν ίσο εμβαδό. Έπειτα, ο εκπαιδευτικός τους παροτρύνει να αλλάξουν τις διαστάσεις του αρχικού τους παραλληλογράμμου σύροντας το από μια κορυφή. Η </a:t>
            </a:r>
            <a:r>
              <a:rPr lang="el-GR" sz="1700" b="1" dirty="0"/>
              <a:t>δυνατότητα</a:t>
            </a:r>
            <a:r>
              <a:rPr lang="el-GR" sz="1700" dirty="0"/>
              <a:t> που δίνει η δυναμική γεωμετρία είναι ότι τα παιδιά έχουν τη δυνατότητα </a:t>
            </a:r>
            <a:r>
              <a:rPr lang="el-GR" sz="1700" b="1" dirty="0"/>
              <a:t>παρατήρησης</a:t>
            </a:r>
            <a:r>
              <a:rPr lang="el-GR" sz="1700" dirty="0"/>
              <a:t> τόσο της αρχικής, όσο και της τελικής μορφής του σχήματος. </a:t>
            </a:r>
          </a:p>
          <a:p>
            <a:pPr algn="just" fontAlgn="base">
              <a:lnSpc>
                <a:spcPct val="114000"/>
              </a:lnSpc>
            </a:pPr>
            <a:r>
              <a:rPr lang="el-GR" sz="1600" dirty="0"/>
              <a:t>Στη </a:t>
            </a:r>
            <a:r>
              <a:rPr lang="el-GR" sz="1600" b="1" dirty="0"/>
              <a:t>2</a:t>
            </a:r>
            <a:r>
              <a:rPr lang="el-GR" sz="1600" b="1" baseline="30000" dirty="0"/>
              <a:t>η</a:t>
            </a:r>
            <a:r>
              <a:rPr lang="el-GR" sz="1600" dirty="0"/>
              <a:t> δραστηριότητα ο εκπαιδευτικός θα δώσει στα παιδιά </a:t>
            </a:r>
            <a:r>
              <a:rPr lang="el-GR" sz="1600" b="1" dirty="0"/>
              <a:t>προσχεδιασμένα σχήματα </a:t>
            </a:r>
            <a:r>
              <a:rPr lang="el-GR" sz="1600" dirty="0"/>
              <a:t>(Σχήμα 2) με μετρητή και θα τους παροτρύνει να </a:t>
            </a:r>
            <a:r>
              <a:rPr lang="el-GR" sz="1600" b="1" dirty="0"/>
              <a:t>μεταβάλλουν</a:t>
            </a:r>
            <a:r>
              <a:rPr lang="el-GR" sz="1600" dirty="0"/>
              <a:t> μόνο το ύψος ή μόνο τη βάση του παραλληλογράμμου, παρατηρώντας παράλληλα τις μορφές που λαμβάνει το σχήμα. </a:t>
            </a:r>
            <a:r>
              <a:rPr lang="el-GR" sz="1600" b="1" dirty="0"/>
              <a:t>Η παρατήρηση που αναμένεται </a:t>
            </a:r>
            <a:r>
              <a:rPr lang="el-GR" sz="1600" dirty="0"/>
              <a:t>να κάνουν οι μαθητές είναι ότι </a:t>
            </a:r>
            <a:r>
              <a:rPr lang="el-GR" sz="1600" b="1" dirty="0"/>
              <a:t>το εμβαδόν του σχήματος αλλάζει</a:t>
            </a:r>
            <a:r>
              <a:rPr lang="el-GR" sz="1600" dirty="0"/>
              <a:t>. </a:t>
            </a:r>
          </a:p>
          <a:p>
            <a:endParaRPr lang="el-GR" dirty="0"/>
          </a:p>
        </p:txBody>
      </p:sp>
      <p:sp>
        <p:nvSpPr>
          <p:cNvPr id="2" name="Θέση αριθμού διαφάνειας 1">
            <a:extLst>
              <a:ext uri="{FF2B5EF4-FFF2-40B4-BE49-F238E27FC236}">
                <a16:creationId xmlns:a16="http://schemas.microsoft.com/office/drawing/2014/main" id="{E8D94598-F682-42F5-8107-F29E366F78DE}"/>
              </a:ext>
            </a:extLst>
          </p:cNvPr>
          <p:cNvSpPr>
            <a:spLocks noGrp="1"/>
          </p:cNvSpPr>
          <p:nvPr>
            <p:ph type="sldNum" sz="quarter" idx="12"/>
          </p:nvPr>
        </p:nvSpPr>
        <p:spPr/>
        <p:txBody>
          <a:bodyPr/>
          <a:lstStyle/>
          <a:p>
            <a:fld id="{D3F1D1C4-C2D9-4231-9FB2-B2D9D97AA41D}" type="slidenum">
              <a:rPr lang="el-GR" smtClean="0"/>
              <a:pPr/>
              <a:t>32</a:t>
            </a:fld>
            <a:endParaRPr lang="el-GR"/>
          </a:p>
        </p:txBody>
      </p:sp>
      <p:pic>
        <p:nvPicPr>
          <p:cNvPr id="4" name="3 - Εικόνα"/>
          <p:cNvPicPr/>
          <p:nvPr/>
        </p:nvPicPr>
        <p:blipFill>
          <a:blip r:embed="rId3" cstate="print"/>
          <a:srcRect l="60010" t="50102" r="18065" b="38132"/>
          <a:stretch>
            <a:fillRect/>
          </a:stretch>
        </p:blipFill>
        <p:spPr bwMode="auto">
          <a:xfrm>
            <a:off x="4427984" y="2708920"/>
            <a:ext cx="4716016" cy="2296437"/>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
        <p:nvSpPr>
          <p:cNvPr id="6" name="Ορθογώνιο 5">
            <a:extLst>
              <a:ext uri="{FF2B5EF4-FFF2-40B4-BE49-F238E27FC236}">
                <a16:creationId xmlns:a16="http://schemas.microsoft.com/office/drawing/2014/main" id="{AC95AC73-658F-40FA-9CB0-70E2AE3A79E2}"/>
              </a:ext>
            </a:extLst>
          </p:cNvPr>
          <p:cNvSpPr/>
          <p:nvPr/>
        </p:nvSpPr>
        <p:spPr>
          <a:xfrm>
            <a:off x="899592" y="252779"/>
            <a:ext cx="7848872" cy="830997"/>
          </a:xfrm>
          <a:prstGeom prst="rect">
            <a:avLst/>
          </a:prstGeom>
        </p:spPr>
        <p:txBody>
          <a:bodyPr wrap="square">
            <a:spAutoFit/>
          </a:bodyPr>
          <a:lstStyle/>
          <a:p>
            <a:pPr algn="ctr"/>
            <a: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Πρόταση Διδασκαλίας </a:t>
            </a:r>
            <a:b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με τη χρήση Λογισμικού Δυναμικής Γεωμετρίας (2/3)</a:t>
            </a:r>
            <a:endParaRPr lang="el-GR" sz="2400" dirty="0">
              <a:solidFill>
                <a:srgbClr val="5B99A3"/>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p:txBody>
          <a:bodyPr/>
          <a:lstStyle/>
          <a:p>
            <a:endParaRPr lang="el-GR"/>
          </a:p>
        </p:txBody>
      </p:sp>
      <p:pic>
        <p:nvPicPr>
          <p:cNvPr id="10" name="9 - Θέση περιεχομένου"/>
          <p:cNvPicPr>
            <a:picLocks noGrp="1"/>
          </p:cNvPicPr>
          <p:nvPr>
            <p:ph sz="half" idx="2"/>
          </p:nvPr>
        </p:nvPicPr>
        <p:blipFill>
          <a:blip r:embed="rId2" cstate="print"/>
          <a:srcRect l="6924" t="15182" r="56374" b="15732"/>
          <a:stretch>
            <a:fillRect/>
          </a:stretch>
        </p:blipFill>
        <p:spPr bwMode="auto">
          <a:xfrm>
            <a:off x="611560" y="1556792"/>
            <a:ext cx="4282200" cy="4968552"/>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
        <p:nvSpPr>
          <p:cNvPr id="8" name="7 - Θέση περιεχομένου"/>
          <p:cNvSpPr>
            <a:spLocks noGrp="1"/>
          </p:cNvSpPr>
          <p:nvPr>
            <p:ph sz="quarter" idx="4"/>
          </p:nvPr>
        </p:nvSpPr>
        <p:spPr>
          <a:xfrm>
            <a:off x="4893760" y="2780928"/>
            <a:ext cx="3335840" cy="3086473"/>
          </a:xfrm>
        </p:spPr>
        <p:txBody>
          <a:bodyPr>
            <a:normAutofit/>
          </a:bodyPr>
          <a:lstStyle/>
          <a:p>
            <a:pPr algn="just" fontAlgn="base">
              <a:lnSpc>
                <a:spcPct val="80000"/>
              </a:lnSpc>
            </a:pPr>
            <a:r>
              <a:rPr lang="el-GR" sz="1800" dirty="0"/>
              <a:t>Αφού γίνουν όλες οι απαραίτητες δραστηριότητες στο λογισμικό της δυναμικής γεωμετρίας, θα δοθεί στα παιδιά το παρακάτω </a:t>
            </a:r>
            <a:r>
              <a:rPr lang="el-GR" sz="1800" b="1" dirty="0"/>
              <a:t>φύλλο εργασίας,</a:t>
            </a:r>
            <a:r>
              <a:rPr lang="el-GR" sz="1800" dirty="0"/>
              <a:t> έτσι ώστε να διαπιστωθεί σε ποιο βαθμό κατέκτησαν τις διδαχθείσες γνώσεις. </a:t>
            </a:r>
          </a:p>
          <a:p>
            <a:endParaRPr lang="el-GR" sz="2800" dirty="0"/>
          </a:p>
        </p:txBody>
      </p:sp>
      <p:sp>
        <p:nvSpPr>
          <p:cNvPr id="2" name="Θέση αριθμού διαφάνειας 1">
            <a:extLst>
              <a:ext uri="{FF2B5EF4-FFF2-40B4-BE49-F238E27FC236}">
                <a16:creationId xmlns:a16="http://schemas.microsoft.com/office/drawing/2014/main" id="{71164412-7672-48DB-AB2B-C1D419715570}"/>
              </a:ext>
            </a:extLst>
          </p:cNvPr>
          <p:cNvSpPr>
            <a:spLocks noGrp="1"/>
          </p:cNvSpPr>
          <p:nvPr>
            <p:ph type="sldNum" sz="quarter" idx="12"/>
          </p:nvPr>
        </p:nvSpPr>
        <p:spPr/>
        <p:txBody>
          <a:bodyPr/>
          <a:lstStyle/>
          <a:p>
            <a:fld id="{D3F1D1C4-C2D9-4231-9FB2-B2D9D97AA41D}" type="slidenum">
              <a:rPr lang="el-GR" smtClean="0"/>
              <a:pPr/>
              <a:t>33</a:t>
            </a:fld>
            <a:endParaRPr lang="el-GR"/>
          </a:p>
        </p:txBody>
      </p:sp>
      <p:sp>
        <p:nvSpPr>
          <p:cNvPr id="3" name="Ορθογώνιο 2">
            <a:extLst>
              <a:ext uri="{FF2B5EF4-FFF2-40B4-BE49-F238E27FC236}">
                <a16:creationId xmlns:a16="http://schemas.microsoft.com/office/drawing/2014/main" id="{6E58FA12-2145-440E-BF0B-32B88CE619AD}"/>
              </a:ext>
            </a:extLst>
          </p:cNvPr>
          <p:cNvSpPr/>
          <p:nvPr/>
        </p:nvSpPr>
        <p:spPr>
          <a:xfrm>
            <a:off x="827584" y="128825"/>
            <a:ext cx="7920880" cy="830997"/>
          </a:xfrm>
          <a:prstGeom prst="rect">
            <a:avLst/>
          </a:prstGeom>
        </p:spPr>
        <p:txBody>
          <a:bodyPr wrap="square">
            <a:spAutoFit/>
          </a:bodyPr>
          <a:lstStyle/>
          <a:p>
            <a:pPr algn="ctr"/>
            <a: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Πρόταση Διδασκαλίας </a:t>
            </a:r>
            <a:b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br>
            <a:r>
              <a:rPr lang="el-GR" sz="2400" b="1" dirty="0">
                <a:solidFill>
                  <a:srgbClr val="5B99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με τη χρήση Λογισμικού Δυναμικής Γεωμετρίας (3/3)</a:t>
            </a:r>
            <a:endParaRPr lang="el-GR" sz="2400" dirty="0">
              <a:solidFill>
                <a:srgbClr val="5B99A3"/>
              </a:solidFill>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780928"/>
            <a:ext cx="7209728" cy="1085138"/>
          </a:xfrm>
        </p:spPr>
        <p:txBody>
          <a:bodyPr>
            <a:normAutofit/>
          </a:bodyPr>
          <a:lstStyle/>
          <a:p>
            <a:r>
              <a:rPr lang="el-GR" b="1" dirty="0" err="1">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συμπερασματα</a:t>
            </a:r>
            <a:endParaRPr lang="el-GR" b="1" dirty="0">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FE8208A3-7478-4C75-943B-BBEF23028F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EBE7D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l-GR" sz="1000" b="0" i="0" u="none" strike="noStrike" kern="1200" cap="none" spc="0" normalizeH="0" baseline="0" noProof="0">
              <a:ln>
                <a:noFill/>
              </a:ln>
              <a:solidFill>
                <a:srgbClr val="EBE7D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7201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1682" y="260648"/>
            <a:ext cx="7200900" cy="720080"/>
          </a:xfrm>
        </p:spPr>
        <p:txBody>
          <a:bodyPr/>
          <a:lstStyle/>
          <a:p>
            <a:pPr algn="ctr"/>
            <a:r>
              <a:rPr lang="el-GR"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Συμπεράσματα (1/2)</a:t>
            </a:r>
          </a:p>
        </p:txBody>
      </p:sp>
      <p:sp>
        <p:nvSpPr>
          <p:cNvPr id="3" name="2 - Θέση περιεχομένου"/>
          <p:cNvSpPr>
            <a:spLocks noGrp="1"/>
          </p:cNvSpPr>
          <p:nvPr>
            <p:ph idx="1"/>
          </p:nvPr>
        </p:nvSpPr>
        <p:spPr>
          <a:xfrm>
            <a:off x="1041682" y="1556817"/>
            <a:ext cx="7704856" cy="4320480"/>
          </a:xfrm>
        </p:spPr>
        <p:txBody>
          <a:bodyPr>
            <a:normAutofit/>
          </a:bodyPr>
          <a:lstStyle/>
          <a:p>
            <a:pPr algn="just"/>
            <a:r>
              <a:rPr lang="el-GR" dirty="0">
                <a:latin typeface="Arial" panose="020B0604020202020204" pitchFamily="34" charset="0"/>
                <a:cs typeface="Arial" panose="020B0604020202020204" pitchFamily="34" charset="0"/>
              </a:rPr>
              <a:t>Ένα από τα πιο σημαντικά πλεονεκτήματα που διαφάνηκε από τη μελέτη είναι ότι η </a:t>
            </a:r>
            <a:r>
              <a:rPr lang="el-GR" b="1" dirty="0">
                <a:latin typeface="Arial" panose="020B0604020202020204" pitchFamily="34" charset="0"/>
                <a:cs typeface="Arial" panose="020B0604020202020204" pitchFamily="34" charset="0"/>
              </a:rPr>
              <a:t>δυναμική γεωμετρία ενθαρρύνει την «έρευνα» των μαθητών.</a:t>
            </a:r>
          </a:p>
          <a:p>
            <a:pPr marL="0" indent="0" algn="just">
              <a:buNone/>
            </a:pP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 Η </a:t>
            </a:r>
            <a:r>
              <a:rPr lang="el-GR" b="1" dirty="0">
                <a:latin typeface="Arial" panose="020B0604020202020204" pitchFamily="34" charset="0"/>
                <a:cs typeface="Arial" panose="020B0604020202020204" pitchFamily="34" charset="0"/>
              </a:rPr>
              <a:t>εξερεύνηση ενός προβλήματος </a:t>
            </a:r>
            <a:r>
              <a:rPr lang="el-GR" dirty="0">
                <a:latin typeface="Arial" panose="020B0604020202020204" pitchFamily="34" charset="0"/>
                <a:cs typeface="Arial" panose="020B0604020202020204" pitchFamily="34" charset="0"/>
              </a:rPr>
              <a:t>είναι από τη φύση του </a:t>
            </a:r>
            <a:r>
              <a:rPr lang="el-GR" b="1" dirty="0">
                <a:latin typeface="Arial" panose="020B0604020202020204" pitchFamily="34" charset="0"/>
                <a:cs typeface="Arial" panose="020B0604020202020204" pitchFamily="34" charset="0"/>
              </a:rPr>
              <a:t>εμπειρική</a:t>
            </a:r>
            <a:r>
              <a:rPr lang="el-GR" dirty="0">
                <a:latin typeface="Arial" panose="020B0604020202020204" pitchFamily="34" charset="0"/>
                <a:cs typeface="Arial" panose="020B0604020202020204" pitchFamily="34" charset="0"/>
              </a:rPr>
              <a:t> και, με την πρώτη ματιά, φαίνεται ότι δεν εντάσσεται στον εξαγώγιμο χαρακτήρα των γεωμετρικών αποδείξεων. </a:t>
            </a:r>
          </a:p>
          <a:p>
            <a:pPr marL="0" indent="0" algn="just">
              <a:buNone/>
            </a:pP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Όταν η εμπειρική και επαγωγική διάσταση πρόκειται να προστεθεί στην παιδαγωγική δομή , κάποιος πρέπει </a:t>
            </a:r>
            <a:r>
              <a:rPr lang="el-GR" b="1" dirty="0">
                <a:latin typeface="Arial" panose="020B0604020202020204" pitchFamily="34" charset="0"/>
                <a:cs typeface="Arial" panose="020B0604020202020204" pitchFamily="34" charset="0"/>
              </a:rPr>
              <a:t>να συνδυάσει αυτές τις δύο φαινομενικά αντίθετες προοπτικές.</a:t>
            </a:r>
          </a:p>
          <a:p>
            <a:endParaRPr lang="el-GR" sz="2800" dirty="0"/>
          </a:p>
        </p:txBody>
      </p:sp>
      <p:sp>
        <p:nvSpPr>
          <p:cNvPr id="4" name="Θέση αριθμού διαφάνειας 3">
            <a:extLst>
              <a:ext uri="{FF2B5EF4-FFF2-40B4-BE49-F238E27FC236}">
                <a16:creationId xmlns:a16="http://schemas.microsoft.com/office/drawing/2014/main" id="{057728AE-86B9-4C82-AD81-C3196AF64206}"/>
              </a:ext>
            </a:extLst>
          </p:cNvPr>
          <p:cNvSpPr>
            <a:spLocks noGrp="1"/>
          </p:cNvSpPr>
          <p:nvPr>
            <p:ph type="sldNum" sz="quarter" idx="12"/>
          </p:nvPr>
        </p:nvSpPr>
        <p:spPr/>
        <p:txBody>
          <a:bodyPr/>
          <a:lstStyle/>
          <a:p>
            <a:fld id="{D3F1D1C4-C2D9-4231-9FB2-B2D9D97AA41D}"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1682" y="260648"/>
            <a:ext cx="7200900" cy="720080"/>
          </a:xfrm>
        </p:spPr>
        <p:txBody>
          <a:bodyPr/>
          <a:lstStyle/>
          <a:p>
            <a:pPr algn="ctr"/>
            <a:r>
              <a:rPr lang="el-GR" b="1" dirty="0">
                <a:solidFill>
                  <a:srgbClr val="5B99A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Συμπεράσματα (2/2)</a:t>
            </a:r>
          </a:p>
        </p:txBody>
      </p:sp>
      <p:sp>
        <p:nvSpPr>
          <p:cNvPr id="3" name="2 - Θέση περιεχομένου"/>
          <p:cNvSpPr>
            <a:spLocks noGrp="1"/>
          </p:cNvSpPr>
          <p:nvPr>
            <p:ph idx="1"/>
          </p:nvPr>
        </p:nvSpPr>
        <p:spPr>
          <a:xfrm>
            <a:off x="1041682" y="1988840"/>
            <a:ext cx="7704856" cy="4320480"/>
          </a:xfrm>
        </p:spPr>
        <p:txBody>
          <a:bodyPr>
            <a:normAutofit/>
          </a:bodyPr>
          <a:lstStyle/>
          <a:p>
            <a:pPr lvl="0" algn="just"/>
            <a:r>
              <a:rPr lang="el-GR" dirty="0">
                <a:solidFill>
                  <a:srgbClr val="1A2E40"/>
                </a:solidFill>
                <a:latin typeface="Arial" panose="020B0604020202020204" pitchFamily="34" charset="0"/>
                <a:cs typeface="Arial" panose="020B0604020202020204" pitchFamily="34" charset="0"/>
              </a:rPr>
              <a:t>Ο </a:t>
            </a:r>
            <a:r>
              <a:rPr lang="el-GR" b="1" dirty="0">
                <a:solidFill>
                  <a:srgbClr val="1A2E40"/>
                </a:solidFill>
                <a:latin typeface="Arial" panose="020B0604020202020204" pitchFamily="34" charset="0"/>
                <a:cs typeface="Arial" panose="020B0604020202020204" pitchFamily="34" charset="0"/>
              </a:rPr>
              <a:t>απώτερος στόχος </a:t>
            </a:r>
            <a:r>
              <a:rPr lang="el-GR" dirty="0">
                <a:solidFill>
                  <a:srgbClr val="1A2E40"/>
                </a:solidFill>
                <a:latin typeface="Arial" panose="020B0604020202020204" pitchFamily="34" charset="0"/>
                <a:cs typeface="Arial" panose="020B0604020202020204" pitchFamily="34" charset="0"/>
              </a:rPr>
              <a:t>του σχολείου θα πρέπει να είναι ο μετασχηματισμός των σημερινών περιβαλλόντων μάθησης, </a:t>
            </a:r>
            <a:r>
              <a:rPr lang="el-GR" b="1" dirty="0">
                <a:solidFill>
                  <a:srgbClr val="1A2E40"/>
                </a:solidFill>
                <a:latin typeface="Arial" panose="020B0604020202020204" pitchFamily="34" charset="0"/>
                <a:cs typeface="Arial" panose="020B0604020202020204" pitchFamily="34" charset="0"/>
              </a:rPr>
              <a:t>ώστε να οικοδομήσουν τη μάθηση του μέλλοντος. </a:t>
            </a:r>
          </a:p>
          <a:p>
            <a:pPr marL="0" lvl="0" indent="0" algn="just">
              <a:buNone/>
            </a:pPr>
            <a:endParaRPr lang="el-GR" b="1" dirty="0">
              <a:solidFill>
                <a:srgbClr val="1A2E40"/>
              </a:solidFill>
              <a:latin typeface="Arial" panose="020B0604020202020204" pitchFamily="34" charset="0"/>
              <a:cs typeface="Arial" panose="020B0604020202020204" pitchFamily="34" charset="0"/>
            </a:endParaRPr>
          </a:p>
          <a:p>
            <a:pPr lvl="0" algn="just"/>
            <a:r>
              <a:rPr lang="el-GR" dirty="0">
                <a:solidFill>
                  <a:srgbClr val="1A2E40"/>
                </a:solidFill>
                <a:latin typeface="Arial" panose="020B0604020202020204" pitchFamily="34" charset="0"/>
                <a:cs typeface="Arial" panose="020B0604020202020204" pitchFamily="34" charset="0"/>
              </a:rPr>
              <a:t>Τα λογισμικά δυναμικής γεωμετρίας, </a:t>
            </a:r>
            <a:r>
              <a:rPr lang="el-GR" b="1" dirty="0">
                <a:solidFill>
                  <a:srgbClr val="1A2E40"/>
                </a:solidFill>
                <a:latin typeface="Arial" panose="020B0604020202020204" pitchFamily="34" charset="0"/>
                <a:cs typeface="Arial" panose="020B0604020202020204" pitchFamily="34" charset="0"/>
              </a:rPr>
              <a:t>μπορούν να βοηθήσουν </a:t>
            </a:r>
          </a:p>
          <a:p>
            <a:pPr lvl="1" algn="just">
              <a:buFont typeface="Courier New" panose="02070309020205020404" pitchFamily="49" charset="0"/>
              <a:buChar char="o"/>
            </a:pPr>
            <a:r>
              <a:rPr lang="el-GR" i="0" dirty="0">
                <a:solidFill>
                  <a:srgbClr val="1A2E40"/>
                </a:solidFill>
                <a:latin typeface="Arial" panose="020B0604020202020204" pitchFamily="34" charset="0"/>
                <a:cs typeface="Arial" panose="020B0604020202020204" pitchFamily="34" charset="0"/>
              </a:rPr>
              <a:t>τους </a:t>
            </a:r>
            <a:r>
              <a:rPr lang="el-GR" b="1" i="0" dirty="0">
                <a:solidFill>
                  <a:srgbClr val="1A2E40"/>
                </a:solidFill>
                <a:latin typeface="Arial" panose="020B0604020202020204" pitchFamily="34" charset="0"/>
                <a:cs typeface="Arial" panose="020B0604020202020204" pitchFamily="34" charset="0"/>
              </a:rPr>
              <a:t>εκπαιδευτικούς </a:t>
            </a:r>
            <a:r>
              <a:rPr lang="el-GR" i="0" dirty="0">
                <a:solidFill>
                  <a:srgbClr val="1A2E40"/>
                </a:solidFill>
                <a:latin typeface="Arial" panose="020B0604020202020204" pitchFamily="34" charset="0"/>
                <a:cs typeface="Arial" panose="020B0604020202020204" pitchFamily="34" charset="0"/>
              </a:rPr>
              <a:t>να βελτιώσουν τη διδασκαλία τους και </a:t>
            </a:r>
          </a:p>
          <a:p>
            <a:pPr lvl="1" algn="just">
              <a:buFont typeface="Courier New" panose="02070309020205020404" pitchFamily="49" charset="0"/>
              <a:buChar char="o"/>
            </a:pPr>
            <a:r>
              <a:rPr lang="el-GR" i="0" dirty="0">
                <a:solidFill>
                  <a:srgbClr val="1A2E40"/>
                </a:solidFill>
                <a:latin typeface="Arial" panose="020B0604020202020204" pitchFamily="34" charset="0"/>
                <a:cs typeface="Arial" panose="020B0604020202020204" pitchFamily="34" charset="0"/>
              </a:rPr>
              <a:t>τους </a:t>
            </a:r>
            <a:r>
              <a:rPr lang="el-GR" b="1" i="0" dirty="0">
                <a:solidFill>
                  <a:srgbClr val="1A2E40"/>
                </a:solidFill>
                <a:latin typeface="Arial" panose="020B0604020202020204" pitchFamily="34" charset="0"/>
                <a:cs typeface="Arial" panose="020B0604020202020204" pitchFamily="34" charset="0"/>
              </a:rPr>
              <a:t>εκπαιδευόμενους</a:t>
            </a:r>
            <a:r>
              <a:rPr lang="el-GR" i="0" dirty="0">
                <a:solidFill>
                  <a:srgbClr val="1A2E40"/>
                </a:solidFill>
                <a:latin typeface="Arial" panose="020B0604020202020204" pitchFamily="34" charset="0"/>
                <a:cs typeface="Arial" panose="020B0604020202020204" pitchFamily="34" charset="0"/>
              </a:rPr>
              <a:t> να εμπλουτίσουν τις δεξιότητές τους. </a:t>
            </a:r>
          </a:p>
          <a:p>
            <a:pPr marL="530352" lvl="1" indent="0" algn="just">
              <a:buNone/>
            </a:pPr>
            <a:r>
              <a:rPr lang="el-GR" i="0" dirty="0">
                <a:solidFill>
                  <a:srgbClr val="1A2E40"/>
                </a:solidFill>
                <a:latin typeface="Arial" panose="020B0604020202020204" pitchFamily="34" charset="0"/>
                <a:cs typeface="Arial" panose="020B0604020202020204" pitchFamily="34" charset="0"/>
              </a:rPr>
              <a:t>Η κατάλληλη εφαρμογή της δυναμικής γεωμετρίας μπορεί να εξελίξει την </a:t>
            </a:r>
            <a:r>
              <a:rPr lang="el-GR" b="1" i="0" dirty="0">
                <a:solidFill>
                  <a:srgbClr val="1A2E40"/>
                </a:solidFill>
                <a:latin typeface="Arial" panose="020B0604020202020204" pitchFamily="34" charset="0"/>
                <a:cs typeface="Arial" panose="020B0604020202020204" pitchFamily="34" charset="0"/>
              </a:rPr>
              <a:t>ανώτερη μαθηματική σκέψη των παιδιών</a:t>
            </a:r>
            <a:r>
              <a:rPr lang="el-GR" i="0" dirty="0">
                <a:solidFill>
                  <a:srgbClr val="1A2E40"/>
                </a:solidFill>
                <a:latin typeface="Arial" panose="020B0604020202020204" pitchFamily="34" charset="0"/>
                <a:cs typeface="Arial" panose="020B0604020202020204" pitchFamily="34" charset="0"/>
              </a:rPr>
              <a:t>. </a:t>
            </a:r>
          </a:p>
          <a:p>
            <a:pPr marL="0" indent="0">
              <a:buNone/>
            </a:pPr>
            <a:endParaRPr lang="el-GR" sz="2800" dirty="0"/>
          </a:p>
        </p:txBody>
      </p:sp>
      <p:sp>
        <p:nvSpPr>
          <p:cNvPr id="4" name="Θέση αριθμού διαφάνειας 3">
            <a:extLst>
              <a:ext uri="{FF2B5EF4-FFF2-40B4-BE49-F238E27FC236}">
                <a16:creationId xmlns:a16="http://schemas.microsoft.com/office/drawing/2014/main" id="{057728AE-86B9-4C82-AD81-C3196AF642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53404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1760" y="2636912"/>
            <a:ext cx="5625552" cy="941122"/>
          </a:xfrm>
        </p:spPr>
        <p:txBody>
          <a:bodyPr>
            <a:normAutofit/>
          </a:bodyPr>
          <a:lstStyle/>
          <a:p>
            <a:r>
              <a:rPr lang="el-GR" b="1" dirty="0" err="1">
                <a:solidFill>
                  <a:schemeClr val="accent2">
                    <a:lumMod val="20000"/>
                    <a:lumOff val="80000"/>
                  </a:schemeClr>
                </a:solidFill>
                <a:effectLst>
                  <a:outerShdw blurRad="38100" dist="38100" dir="2700000" algn="tl">
                    <a:srgbClr val="000000">
                      <a:alpha val="43137"/>
                    </a:srgbClr>
                  </a:outerShdw>
                </a:effectLst>
              </a:rPr>
              <a:t>βιβλιογραφια</a:t>
            </a:r>
            <a:r>
              <a:rPr lang="el-GR" b="1" dirty="0">
                <a:solidFill>
                  <a:schemeClr val="accent2">
                    <a:lumMod val="20000"/>
                    <a:lumOff val="80000"/>
                  </a:schemeClr>
                </a:solidFill>
                <a:effectLst>
                  <a:outerShdw blurRad="38100" dist="38100" dir="2700000" algn="tl">
                    <a:srgbClr val="000000">
                      <a:alpha val="43137"/>
                    </a:srgbClr>
                  </a:outerShdw>
                </a:effectLst>
              </a:rPr>
              <a:t> </a:t>
            </a:r>
          </a:p>
        </p:txBody>
      </p:sp>
      <p:sp>
        <p:nvSpPr>
          <p:cNvPr id="4" name="Θέση αριθμού διαφάνειας 3">
            <a:extLst>
              <a:ext uri="{FF2B5EF4-FFF2-40B4-BE49-F238E27FC236}">
                <a16:creationId xmlns:a16="http://schemas.microsoft.com/office/drawing/2014/main" id="{FE8208A3-7478-4C75-943B-BBEF23028F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EBE7D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l-GR" sz="1000" b="0" i="0" u="none" strike="noStrike" kern="1200" cap="none" spc="0" normalizeH="0" baseline="0" noProof="0">
              <a:ln>
                <a:noFill/>
              </a:ln>
              <a:solidFill>
                <a:srgbClr val="EBE7D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74606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5779" y="111561"/>
            <a:ext cx="7772400" cy="720080"/>
          </a:xfrm>
        </p:spPr>
        <p:txBody>
          <a:bodyPr/>
          <a:lstStyle/>
          <a:p>
            <a:pPr algn="ctr"/>
            <a:r>
              <a:rPr lang="el-GR" b="1" dirty="0">
                <a:solidFill>
                  <a:schemeClr val="accent1">
                    <a:lumMod val="75000"/>
                  </a:schemeClr>
                </a:solidFill>
                <a:effectLst>
                  <a:outerShdw blurRad="38100" dist="38100" dir="2700000" algn="tl">
                    <a:srgbClr val="000000">
                      <a:alpha val="43137"/>
                    </a:srgbClr>
                  </a:outerShdw>
                </a:effectLst>
              </a:rPr>
              <a:t>ΒΙΒΛΙΟΓΡΑΦΙΑ</a:t>
            </a:r>
          </a:p>
        </p:txBody>
      </p:sp>
      <p:sp>
        <p:nvSpPr>
          <p:cNvPr id="3" name="2 - Θέση περιεχομένου"/>
          <p:cNvSpPr>
            <a:spLocks noGrp="1"/>
          </p:cNvSpPr>
          <p:nvPr>
            <p:ph idx="1"/>
          </p:nvPr>
        </p:nvSpPr>
        <p:spPr>
          <a:xfrm>
            <a:off x="555779" y="792088"/>
            <a:ext cx="8219256" cy="5877272"/>
          </a:xfrm>
        </p:spPr>
        <p:txBody>
          <a:bodyPr>
            <a:normAutofit fontScale="25000" lnSpcReduction="20000"/>
          </a:bodyPr>
          <a:lstStyle/>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Ζαράνης</a:t>
            </a:r>
            <a:r>
              <a:rPr lang="el-GR" sz="4800" dirty="0">
                <a:latin typeface="Arial" panose="020B0604020202020204" pitchFamily="34" charset="0"/>
                <a:cs typeface="Arial" panose="020B0604020202020204" pitchFamily="34" charset="0"/>
              </a:rPr>
              <a:t>, Ν. (2000). </a:t>
            </a:r>
            <a:r>
              <a:rPr lang="el-GR" sz="4800" i="1" dirty="0">
                <a:latin typeface="Arial" panose="020B0604020202020204" pitchFamily="34" charset="0"/>
                <a:cs typeface="Arial" panose="020B0604020202020204" pitchFamily="34" charset="0"/>
              </a:rPr>
              <a:t>Η αξιοποίηση της θεωρίας </a:t>
            </a:r>
            <a:r>
              <a:rPr lang="el-GR" sz="4800" i="1" dirty="0" err="1">
                <a:latin typeface="Arial" panose="020B0604020202020204" pitchFamily="34" charset="0"/>
                <a:cs typeface="Arial" panose="020B0604020202020204" pitchFamily="34" charset="0"/>
              </a:rPr>
              <a:t>van</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Hiele</a:t>
            </a:r>
            <a:r>
              <a:rPr lang="el-GR" sz="4800" i="1" dirty="0">
                <a:latin typeface="Arial" panose="020B0604020202020204" pitchFamily="34" charset="0"/>
                <a:cs typeface="Arial" panose="020B0604020202020204" pitchFamily="34" charset="0"/>
              </a:rPr>
              <a:t> στη διδασκαλία της γεωμετρίας στην υποχρεωτική εκπαίδευση με τη βοήθεια υπολογιστή</a:t>
            </a:r>
            <a:r>
              <a:rPr lang="el-GR" sz="4800" dirty="0">
                <a:latin typeface="Arial" panose="020B0604020202020204" pitchFamily="34" charset="0"/>
                <a:cs typeface="Arial" panose="020B0604020202020204" pitchFamily="34" charset="0"/>
              </a:rPr>
              <a:t> (</a:t>
            </a:r>
            <a:r>
              <a:rPr lang="el-GR" sz="4800" dirty="0" err="1">
                <a:latin typeface="Arial" panose="020B0604020202020204" pitchFamily="34" charset="0"/>
                <a:cs typeface="Arial" panose="020B0604020202020204" pitchFamily="34" charset="0"/>
              </a:rPr>
              <a:t>Doctoral</a:t>
            </a:r>
            <a:r>
              <a:rPr lang="el-GR" sz="4800" dirty="0">
                <a:latin typeface="Arial" panose="020B0604020202020204" pitchFamily="34" charset="0"/>
                <a:cs typeface="Arial" panose="020B0604020202020204" pitchFamily="34" charset="0"/>
              </a:rPr>
              <a:t> </a:t>
            </a:r>
            <a:r>
              <a:rPr lang="el-GR" sz="4800" dirty="0" err="1">
                <a:latin typeface="Arial" panose="020B0604020202020204" pitchFamily="34" charset="0"/>
                <a:cs typeface="Arial" panose="020B0604020202020204" pitchFamily="34" charset="0"/>
              </a:rPr>
              <a:t>dissertation</a:t>
            </a:r>
            <a:r>
              <a:rPr lang="el-GR" sz="4800" dirty="0">
                <a:latin typeface="Arial" panose="020B0604020202020204" pitchFamily="34" charset="0"/>
                <a:cs typeface="Arial" panose="020B0604020202020204" pitchFamily="34" charset="0"/>
              </a:rPr>
              <a:t>, Εθνικό και Καποδιστριακό Πανεπιστήμιο Αθηνών (ΕΚΠΑ). Τμήμα Παιδαγωγικό Δημοτικής Εκπαίδευσης).</a:t>
            </a:r>
          </a:p>
          <a:p>
            <a:pPr marL="288000" indent="-288000">
              <a:spcBef>
                <a:spcPts val="0"/>
              </a:spcBef>
              <a:spcAft>
                <a:spcPts val="0"/>
              </a:spcAft>
              <a:buNone/>
            </a:pPr>
            <a:r>
              <a:rPr lang="en-US" sz="4800" dirty="0" err="1">
                <a:latin typeface="Arial" panose="020B0604020202020204" pitchFamily="34" charset="0"/>
                <a:cs typeface="Arial" panose="020B0604020202020204" pitchFamily="34" charset="0"/>
              </a:rPr>
              <a:t>Chickering</a:t>
            </a:r>
            <a:r>
              <a:rPr lang="en-US" sz="4800" dirty="0">
                <a:latin typeface="Arial" panose="020B0604020202020204" pitchFamily="34" charset="0"/>
                <a:cs typeface="Arial" panose="020B0604020202020204" pitchFamily="34" charset="0"/>
              </a:rPr>
              <a:t>, A., &amp; </a:t>
            </a:r>
            <a:r>
              <a:rPr lang="en-US" sz="4800" dirty="0" err="1">
                <a:latin typeface="Arial" panose="020B0604020202020204" pitchFamily="34" charset="0"/>
                <a:cs typeface="Arial" panose="020B0604020202020204" pitchFamily="34" charset="0"/>
              </a:rPr>
              <a:t>Ehrmann</a:t>
            </a:r>
            <a:r>
              <a:rPr lang="en-US" sz="4800" dirty="0">
                <a:latin typeface="Arial" panose="020B0604020202020204" pitchFamily="34" charset="0"/>
                <a:cs typeface="Arial" panose="020B0604020202020204" pitchFamily="34" charset="0"/>
              </a:rPr>
              <a:t>, S. E. (1996, October). Implementing the seven principles: Technology as lever [Electronic version]. </a:t>
            </a:r>
            <a:r>
              <a:rPr lang="en-US" sz="4800" i="1" dirty="0">
                <a:latin typeface="Arial" panose="020B0604020202020204" pitchFamily="34" charset="0"/>
                <a:cs typeface="Arial" panose="020B0604020202020204" pitchFamily="34" charset="0"/>
              </a:rPr>
              <a:t>American Association for Higher Education, </a:t>
            </a:r>
            <a:r>
              <a:rPr lang="en-US" sz="4800" dirty="0">
                <a:latin typeface="Arial" panose="020B0604020202020204" pitchFamily="34" charset="0"/>
                <a:cs typeface="Arial" panose="020B0604020202020204" pitchFamily="34" charset="0"/>
              </a:rPr>
              <a:t>3–6. </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err="1">
                <a:latin typeface="Arial" panose="020B0604020202020204" pitchFamily="34" charset="0"/>
                <a:cs typeface="Arial" panose="020B0604020202020204" pitchFamily="34" charset="0"/>
              </a:rPr>
              <a:t>Dimakos</a:t>
            </a:r>
            <a:r>
              <a:rPr lang="en-US" sz="4800" dirty="0">
                <a:latin typeface="Arial" panose="020B0604020202020204" pitchFamily="34" charset="0"/>
                <a:cs typeface="Arial" panose="020B0604020202020204" pitchFamily="34" charset="0"/>
              </a:rPr>
              <a:t>, G., &amp; </a:t>
            </a:r>
            <a:r>
              <a:rPr lang="en-US" sz="4800" dirty="0" err="1">
                <a:latin typeface="Arial" panose="020B0604020202020204" pitchFamily="34" charset="0"/>
                <a:cs typeface="Arial" panose="020B0604020202020204" pitchFamily="34" charset="0"/>
              </a:rPr>
              <a:t>Zaranis</a:t>
            </a:r>
            <a:r>
              <a:rPr lang="en-US" sz="4800" dirty="0">
                <a:latin typeface="Arial" panose="020B0604020202020204" pitchFamily="34" charset="0"/>
                <a:cs typeface="Arial" panose="020B0604020202020204" pitchFamily="34" charset="0"/>
              </a:rPr>
              <a:t>, N. (2010). The influence of the Geometer's Sketchpad on the geometry achievement of Greek school students. </a:t>
            </a:r>
            <a:r>
              <a:rPr lang="en-US" sz="4800" i="1" dirty="0">
                <a:latin typeface="Arial" panose="020B0604020202020204" pitchFamily="34" charset="0"/>
                <a:cs typeface="Arial" panose="020B0604020202020204" pitchFamily="34" charset="0"/>
              </a:rPr>
              <a:t>The Teaching of Mathematics</a:t>
            </a:r>
            <a:r>
              <a:rPr lang="en-US" sz="4800" dirty="0">
                <a:latin typeface="Arial" panose="020B0604020202020204" pitchFamily="34" charset="0"/>
                <a:cs typeface="Arial" panose="020B0604020202020204" pitchFamily="34" charset="0"/>
              </a:rPr>
              <a:t>, (25), 113-124.</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Holmberg</a:t>
            </a:r>
            <a:r>
              <a:rPr lang="el-GR" sz="4800" dirty="0">
                <a:latin typeface="Arial" panose="020B0604020202020204" pitchFamily="34" charset="0"/>
                <a:cs typeface="Arial" panose="020B0604020202020204" pitchFamily="34" charset="0"/>
              </a:rPr>
              <a:t>, B. (2002). </a:t>
            </a:r>
            <a:r>
              <a:rPr lang="el-GR" sz="4800" i="1" dirty="0">
                <a:latin typeface="Arial" panose="020B0604020202020204" pitchFamily="34" charset="0"/>
                <a:cs typeface="Arial" panose="020B0604020202020204" pitchFamily="34" charset="0"/>
              </a:rPr>
              <a:t>Εκπαίδευση εξ αποστάσεως: Θεωρία και Πράξη. </a:t>
            </a:r>
            <a:r>
              <a:rPr lang="el-GR" sz="4800" dirty="0">
                <a:latin typeface="Arial" panose="020B0604020202020204" pitchFamily="34" charset="0"/>
                <a:cs typeface="Arial" panose="020B0604020202020204" pitchFamily="34" charset="0"/>
              </a:rPr>
              <a:t>Αθήνα</a:t>
            </a:r>
            <a:r>
              <a:rPr lang="en-US" sz="4800" dirty="0">
                <a:latin typeface="Arial" panose="020B0604020202020204" pitchFamily="34" charset="0"/>
                <a:cs typeface="Arial" panose="020B0604020202020204" pitchFamily="34" charset="0"/>
              </a:rPr>
              <a:t>: </a:t>
            </a:r>
            <a:r>
              <a:rPr lang="el-GR" sz="4800" dirty="0">
                <a:latin typeface="Arial" panose="020B0604020202020204" pitchFamily="34" charset="0"/>
                <a:cs typeface="Arial" panose="020B0604020202020204" pitchFamily="34" charset="0"/>
              </a:rPr>
              <a:t>Έλλην</a:t>
            </a:r>
            <a:r>
              <a:rPr lang="en-US" sz="4800" dirty="0">
                <a:latin typeface="Arial" panose="020B0604020202020204" pitchFamily="34" charset="0"/>
                <a:cs typeface="Arial" panose="020B0604020202020204" pitchFamily="34" charset="0"/>
              </a:rPr>
              <a:t>.</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Kim, S., &amp; Chang, M. (2010). Computer games for the math achievement of diverse students. </a:t>
            </a:r>
            <a:r>
              <a:rPr lang="en-US" sz="4800" i="1" dirty="0">
                <a:latin typeface="Arial" panose="020B0604020202020204" pitchFamily="34" charset="0"/>
                <a:cs typeface="Arial" panose="020B0604020202020204" pitchFamily="34" charset="0"/>
              </a:rPr>
              <a:t>Journal of Educational Technology &amp; Society</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13</a:t>
            </a:r>
            <a:r>
              <a:rPr lang="en-US" sz="4800" dirty="0">
                <a:latin typeface="Arial" panose="020B0604020202020204" pitchFamily="34" charset="0"/>
                <a:cs typeface="Arial" panose="020B0604020202020204" pitchFamily="34" charset="0"/>
              </a:rPr>
              <a:t>(3), 224.</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National Council of Teachers of Mathematics. (2000). </a:t>
            </a:r>
            <a:r>
              <a:rPr lang="en-US" sz="4800" i="1" dirty="0">
                <a:latin typeface="Arial" panose="020B0604020202020204" pitchFamily="34" charset="0"/>
                <a:cs typeface="Arial" panose="020B0604020202020204" pitchFamily="34" charset="0"/>
              </a:rPr>
              <a:t>Principles and standards for school mathematics</a:t>
            </a:r>
            <a:r>
              <a:rPr lang="en-US" sz="4800" dirty="0">
                <a:latin typeface="Arial" panose="020B0604020202020204" pitchFamily="34" charset="0"/>
                <a:cs typeface="Arial" panose="020B0604020202020204" pitchFamily="34" charset="0"/>
              </a:rPr>
              <a:t>. Reston, VA: NCTM.</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Robin, B. R. (2008). Digital storytelling: A powerful technology tool for the 21st century classroom. </a:t>
            </a:r>
            <a:r>
              <a:rPr lang="en-US" sz="4800" i="1" dirty="0">
                <a:latin typeface="Arial" panose="020B0604020202020204" pitchFamily="34" charset="0"/>
                <a:cs typeface="Arial" panose="020B0604020202020204" pitchFamily="34" charset="0"/>
              </a:rPr>
              <a:t>Theory into practice</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47</a:t>
            </a:r>
            <a:r>
              <a:rPr lang="en-US" sz="4800" dirty="0">
                <a:latin typeface="Arial" panose="020B0604020202020204" pitchFamily="34" charset="0"/>
                <a:cs typeface="Arial" panose="020B0604020202020204" pitchFamily="34" charset="0"/>
              </a:rPr>
              <a:t>(3), 220-228.</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err="1">
                <a:latin typeface="Arial" panose="020B0604020202020204" pitchFamily="34" charset="0"/>
                <a:cs typeface="Arial" panose="020B0604020202020204" pitchFamily="34" charset="0"/>
              </a:rPr>
              <a:t>Saha</a:t>
            </a:r>
            <a:r>
              <a:rPr lang="en-US" sz="4800" dirty="0">
                <a:latin typeface="Arial" panose="020B0604020202020204" pitchFamily="34" charset="0"/>
                <a:cs typeface="Arial" panose="020B0604020202020204" pitchFamily="34" charset="0"/>
              </a:rPr>
              <a:t>, R. A., </a:t>
            </a:r>
            <a:r>
              <a:rPr lang="en-US" sz="4800" dirty="0" err="1">
                <a:latin typeface="Arial" panose="020B0604020202020204" pitchFamily="34" charset="0"/>
                <a:cs typeface="Arial" panose="020B0604020202020204" pitchFamily="34" charset="0"/>
              </a:rPr>
              <a:t>Ayub</a:t>
            </a:r>
            <a:r>
              <a:rPr lang="en-US" sz="4800" dirty="0">
                <a:latin typeface="Arial" panose="020B0604020202020204" pitchFamily="34" charset="0"/>
                <a:cs typeface="Arial" panose="020B0604020202020204" pitchFamily="34" charset="0"/>
              </a:rPr>
              <a:t>, A. F. M., &amp; </a:t>
            </a:r>
            <a:r>
              <a:rPr lang="en-US" sz="4800" dirty="0" err="1">
                <a:latin typeface="Arial" panose="020B0604020202020204" pitchFamily="34" charset="0"/>
                <a:cs typeface="Arial" panose="020B0604020202020204" pitchFamily="34" charset="0"/>
              </a:rPr>
              <a:t>Tarmizi</a:t>
            </a:r>
            <a:r>
              <a:rPr lang="en-US" sz="4800" dirty="0">
                <a:latin typeface="Arial" panose="020B0604020202020204" pitchFamily="34" charset="0"/>
                <a:cs typeface="Arial" panose="020B0604020202020204" pitchFamily="34" charset="0"/>
              </a:rPr>
              <a:t>, R. A. (2010). The effects of </a:t>
            </a:r>
            <a:r>
              <a:rPr lang="en-US" sz="4800" dirty="0" err="1">
                <a:latin typeface="Arial" panose="020B0604020202020204" pitchFamily="34" charset="0"/>
                <a:cs typeface="Arial" panose="020B0604020202020204" pitchFamily="34" charset="0"/>
              </a:rPr>
              <a:t>GeoGebra</a:t>
            </a:r>
            <a:r>
              <a:rPr lang="en-US" sz="4800" dirty="0">
                <a:latin typeface="Arial" panose="020B0604020202020204" pitchFamily="34" charset="0"/>
                <a:cs typeface="Arial" panose="020B0604020202020204" pitchFamily="34" charset="0"/>
              </a:rPr>
              <a:t> on mathematics achievement: enlightening coordinate geometry learning. </a:t>
            </a:r>
            <a:r>
              <a:rPr lang="en-US" sz="4800" i="1" dirty="0" err="1">
                <a:latin typeface="Arial" panose="020B0604020202020204" pitchFamily="34" charset="0"/>
                <a:cs typeface="Arial" panose="020B0604020202020204" pitchFamily="34" charset="0"/>
              </a:rPr>
              <a:t>Procedia</a:t>
            </a:r>
            <a:r>
              <a:rPr lang="en-US" sz="4800" i="1" dirty="0">
                <a:latin typeface="Arial" panose="020B0604020202020204" pitchFamily="34" charset="0"/>
                <a:cs typeface="Arial" panose="020B0604020202020204" pitchFamily="34" charset="0"/>
              </a:rPr>
              <a:t>-Social and Behavioral Sciences</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8</a:t>
            </a:r>
            <a:r>
              <a:rPr lang="en-US" sz="4800" dirty="0">
                <a:latin typeface="Arial" panose="020B0604020202020204" pitchFamily="34" charset="0"/>
                <a:cs typeface="Arial" panose="020B0604020202020204" pitchFamily="34" charset="0"/>
              </a:rPr>
              <a:t>, 686-693.</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Simonson, M. (2003). Distance education: Sizing the opportunity. </a:t>
            </a:r>
            <a:r>
              <a:rPr lang="en-US" sz="4800" i="1" dirty="0">
                <a:latin typeface="Arial" panose="020B0604020202020204" pitchFamily="34" charset="0"/>
                <a:cs typeface="Arial" panose="020B0604020202020204" pitchFamily="34" charset="0"/>
              </a:rPr>
              <a:t>Quarterly Review of Distance Education</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4</a:t>
            </a:r>
            <a:r>
              <a:rPr lang="en-US" sz="4800" dirty="0">
                <a:latin typeface="Arial" panose="020B0604020202020204" pitchFamily="34" charset="0"/>
                <a:cs typeface="Arial" panose="020B0604020202020204" pitchFamily="34" charset="0"/>
              </a:rPr>
              <a:t>(4), VII.</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err="1">
                <a:latin typeface="Arial" panose="020B0604020202020204" pitchFamily="34" charset="0"/>
                <a:cs typeface="Arial" panose="020B0604020202020204" pitchFamily="34" charset="0"/>
              </a:rPr>
              <a:t>Starcic</a:t>
            </a:r>
            <a:r>
              <a:rPr lang="en-US" sz="4800" dirty="0">
                <a:latin typeface="Arial" panose="020B0604020202020204" pitchFamily="34" charset="0"/>
                <a:cs typeface="Arial" panose="020B0604020202020204" pitchFamily="34" charset="0"/>
              </a:rPr>
              <a:t>, A. I., </a:t>
            </a:r>
            <a:r>
              <a:rPr lang="en-US" sz="4800" dirty="0" err="1">
                <a:latin typeface="Arial" panose="020B0604020202020204" pitchFamily="34" charset="0"/>
                <a:cs typeface="Arial" panose="020B0604020202020204" pitchFamily="34" charset="0"/>
              </a:rPr>
              <a:t>Cotic</a:t>
            </a:r>
            <a:r>
              <a:rPr lang="en-US" sz="4800" dirty="0">
                <a:latin typeface="Arial" panose="020B0604020202020204" pitchFamily="34" charset="0"/>
                <a:cs typeface="Arial" panose="020B0604020202020204" pitchFamily="34" charset="0"/>
              </a:rPr>
              <a:t>, M., &amp; </a:t>
            </a:r>
            <a:r>
              <a:rPr lang="en-US" sz="4800" dirty="0" err="1">
                <a:latin typeface="Arial" panose="020B0604020202020204" pitchFamily="34" charset="0"/>
                <a:cs typeface="Arial" panose="020B0604020202020204" pitchFamily="34" charset="0"/>
              </a:rPr>
              <a:t>Zajc</a:t>
            </a:r>
            <a:r>
              <a:rPr lang="en-US" sz="4800" dirty="0">
                <a:latin typeface="Arial" panose="020B0604020202020204" pitchFamily="34" charset="0"/>
                <a:cs typeface="Arial" panose="020B0604020202020204" pitchFamily="34" charset="0"/>
              </a:rPr>
              <a:t>, M. (2013). Design‐based research on the use of a tangible user interface for geometry teaching in an inclusive classroom. </a:t>
            </a:r>
            <a:r>
              <a:rPr lang="en-US" sz="4800" i="1" dirty="0">
                <a:latin typeface="Arial" panose="020B0604020202020204" pitchFamily="34" charset="0"/>
                <a:cs typeface="Arial" panose="020B0604020202020204" pitchFamily="34" charset="0"/>
              </a:rPr>
              <a:t>British Journal of Educational Technology</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44</a:t>
            </a:r>
            <a:r>
              <a:rPr lang="en-US" sz="4800" dirty="0">
                <a:latin typeface="Arial" panose="020B0604020202020204" pitchFamily="34" charset="0"/>
                <a:cs typeface="Arial" panose="020B0604020202020204" pitchFamily="34" charset="0"/>
              </a:rPr>
              <a:t>(5), 729-744.</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Toki, E. I., &amp; </a:t>
            </a:r>
            <a:r>
              <a:rPr lang="en-US" sz="4800" dirty="0" err="1">
                <a:latin typeface="Arial" panose="020B0604020202020204" pitchFamily="34" charset="0"/>
                <a:cs typeface="Arial" panose="020B0604020202020204" pitchFamily="34" charset="0"/>
              </a:rPr>
              <a:t>Pange</a:t>
            </a:r>
            <a:r>
              <a:rPr lang="en-US" sz="4800" dirty="0">
                <a:latin typeface="Arial" panose="020B0604020202020204" pitchFamily="34" charset="0"/>
                <a:cs typeface="Arial" panose="020B0604020202020204" pitchFamily="34" charset="0"/>
              </a:rPr>
              <a:t>, J. (2014). ICT use in early childhood education: Storytelling. </a:t>
            </a:r>
            <a:r>
              <a:rPr lang="en-US" sz="4800" i="1" dirty="0" err="1">
                <a:latin typeface="Arial" panose="020B0604020202020204" pitchFamily="34" charset="0"/>
                <a:cs typeface="Arial" panose="020B0604020202020204" pitchFamily="34" charset="0"/>
              </a:rPr>
              <a:t>Tiltai</a:t>
            </a:r>
            <a:r>
              <a:rPr lang="en-US" sz="48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66</a:t>
            </a:r>
            <a:r>
              <a:rPr lang="en-US" sz="4800" dirty="0">
                <a:latin typeface="Arial" panose="020B0604020202020204" pitchFamily="34" charset="0"/>
                <a:cs typeface="Arial" panose="020B0604020202020204" pitchFamily="34" charset="0"/>
              </a:rPr>
              <a:t>(1), 183-192.</a:t>
            </a:r>
            <a:endParaRPr lang="el-GR" sz="4800" dirty="0">
              <a:latin typeface="Arial" panose="020B0604020202020204" pitchFamily="34" charset="0"/>
              <a:cs typeface="Arial" panose="020B0604020202020204" pitchFamily="34" charset="0"/>
            </a:endParaRPr>
          </a:p>
          <a:p>
            <a:pPr marL="288000" indent="-288000">
              <a:spcBef>
                <a:spcPts val="0"/>
              </a:spcBef>
              <a:spcAft>
                <a:spcPts val="0"/>
              </a:spcAft>
              <a:buNone/>
            </a:pPr>
            <a:r>
              <a:rPr lang="en-US" sz="4800" dirty="0" err="1">
                <a:latin typeface="Arial" panose="020B0604020202020204" pitchFamily="34" charset="0"/>
                <a:cs typeface="Arial" panose="020B0604020202020204" pitchFamily="34" charset="0"/>
              </a:rPr>
              <a:t>Usiskin</a:t>
            </a:r>
            <a:r>
              <a:rPr lang="en-US" sz="4800" dirty="0">
                <a:latin typeface="Arial" panose="020B0604020202020204" pitchFamily="34" charset="0"/>
                <a:cs typeface="Arial" panose="020B0604020202020204" pitchFamily="34" charset="0"/>
              </a:rPr>
              <a:t>, Z. (1982). Van </a:t>
            </a:r>
            <a:r>
              <a:rPr lang="en-US" sz="4800" dirty="0" err="1">
                <a:latin typeface="Arial" panose="020B0604020202020204" pitchFamily="34" charset="0"/>
                <a:cs typeface="Arial" panose="020B0604020202020204" pitchFamily="34" charset="0"/>
              </a:rPr>
              <a:t>Hiele</a:t>
            </a:r>
            <a:r>
              <a:rPr lang="en-US" sz="4800" dirty="0">
                <a:latin typeface="Arial" panose="020B0604020202020204" pitchFamily="34" charset="0"/>
                <a:cs typeface="Arial" panose="020B0604020202020204" pitchFamily="34" charset="0"/>
              </a:rPr>
              <a:t> Levels and Achievement in Secondary School Geometry. CDASSG Project</a:t>
            </a:r>
            <a:r>
              <a:rPr lang="el-GR" sz="4800" dirty="0">
                <a:latin typeface="Arial" panose="020B0604020202020204" pitchFamily="34" charset="0"/>
                <a:cs typeface="Arial" panose="020B0604020202020204" pitchFamily="34" charset="0"/>
              </a:rPr>
              <a:t>.</a:t>
            </a:r>
          </a:p>
          <a:p>
            <a:pPr marL="288000" indent="-288000">
              <a:spcBef>
                <a:spcPts val="0"/>
              </a:spcBef>
              <a:spcAft>
                <a:spcPts val="0"/>
              </a:spcAft>
              <a:buNone/>
            </a:pPr>
            <a:r>
              <a:rPr lang="en-US" sz="4800" dirty="0">
                <a:latin typeface="Arial" panose="020B0604020202020204" pitchFamily="34" charset="0"/>
                <a:cs typeface="Arial" panose="020B0604020202020204" pitchFamily="34" charset="0"/>
              </a:rPr>
              <a:t>Hummel, H. G., Van </a:t>
            </a:r>
            <a:r>
              <a:rPr lang="en-US" sz="4800" dirty="0" err="1">
                <a:latin typeface="Arial" panose="020B0604020202020204" pitchFamily="34" charset="0"/>
                <a:cs typeface="Arial" panose="020B0604020202020204" pitchFamily="34" charset="0"/>
              </a:rPr>
              <a:t>Houcke</a:t>
            </a:r>
            <a:r>
              <a:rPr lang="en-US" sz="4800" dirty="0">
                <a:latin typeface="Arial" panose="020B0604020202020204" pitchFamily="34" charset="0"/>
                <a:cs typeface="Arial" panose="020B0604020202020204" pitchFamily="34" charset="0"/>
              </a:rPr>
              <a:t>, J., </a:t>
            </a:r>
            <a:r>
              <a:rPr lang="en-US" sz="4800" dirty="0" err="1">
                <a:latin typeface="Arial" panose="020B0604020202020204" pitchFamily="34" charset="0"/>
                <a:cs typeface="Arial" panose="020B0604020202020204" pitchFamily="34" charset="0"/>
              </a:rPr>
              <a:t>Nadolski</a:t>
            </a:r>
            <a:r>
              <a:rPr lang="en-US" sz="4800" dirty="0">
                <a:latin typeface="Arial" panose="020B0604020202020204" pitchFamily="34" charset="0"/>
                <a:cs typeface="Arial" panose="020B0604020202020204" pitchFamily="34" charset="0"/>
              </a:rPr>
              <a:t>, R. J., Van </a:t>
            </a:r>
            <a:r>
              <a:rPr lang="en-US" sz="4800" dirty="0" err="1">
                <a:latin typeface="Arial" panose="020B0604020202020204" pitchFamily="34" charset="0"/>
                <a:cs typeface="Arial" panose="020B0604020202020204" pitchFamily="34" charset="0"/>
              </a:rPr>
              <a:t>der</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Hiele</a:t>
            </a:r>
            <a:r>
              <a:rPr lang="en-US" sz="4800" dirty="0">
                <a:latin typeface="Arial" panose="020B0604020202020204" pitchFamily="34" charset="0"/>
                <a:cs typeface="Arial" panose="020B0604020202020204" pitchFamily="34" charset="0"/>
              </a:rPr>
              <a:t>, T., </a:t>
            </a:r>
            <a:r>
              <a:rPr lang="en-US" sz="4800" dirty="0" err="1">
                <a:latin typeface="Arial" panose="020B0604020202020204" pitchFamily="34" charset="0"/>
                <a:cs typeface="Arial" panose="020B0604020202020204" pitchFamily="34" charset="0"/>
              </a:rPr>
              <a:t>Kurvers</a:t>
            </a:r>
            <a:r>
              <a:rPr lang="en-US" sz="4800" dirty="0">
                <a:latin typeface="Arial" panose="020B0604020202020204" pitchFamily="34" charset="0"/>
                <a:cs typeface="Arial" panose="020B0604020202020204" pitchFamily="34" charset="0"/>
              </a:rPr>
              <a:t>, H., &amp; </a:t>
            </a:r>
            <a:r>
              <a:rPr lang="en-US" sz="4800" dirty="0" err="1">
                <a:latin typeface="Arial" panose="020B0604020202020204" pitchFamily="34" charset="0"/>
                <a:cs typeface="Arial" panose="020B0604020202020204" pitchFamily="34" charset="0"/>
              </a:rPr>
              <a:t>Löhr</a:t>
            </a:r>
            <a:r>
              <a:rPr lang="en-US" sz="4800" dirty="0">
                <a:latin typeface="Arial" panose="020B0604020202020204" pitchFamily="34" charset="0"/>
                <a:cs typeface="Arial" panose="020B0604020202020204" pitchFamily="34" charset="0"/>
              </a:rPr>
              <a:t>, A. (2011). Scripted collaboration in serious gaming for complex learning: Effects of multiple perspectives when acquiring water management skills. </a:t>
            </a:r>
            <a:r>
              <a:rPr lang="el-GR" sz="4800" i="1" dirty="0" err="1">
                <a:latin typeface="Arial" panose="020B0604020202020204" pitchFamily="34" charset="0"/>
                <a:cs typeface="Arial" panose="020B0604020202020204" pitchFamily="34" charset="0"/>
              </a:rPr>
              <a:t>British</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Journal</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of</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Educational</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Technology</a:t>
            </a:r>
            <a:r>
              <a:rPr lang="el-GR" sz="4800" dirty="0">
                <a:latin typeface="Arial" panose="020B0604020202020204" pitchFamily="34" charset="0"/>
                <a:cs typeface="Arial" panose="020B0604020202020204" pitchFamily="34" charset="0"/>
              </a:rPr>
              <a:t>, </a:t>
            </a:r>
            <a:r>
              <a:rPr lang="el-GR" sz="4800" i="1" dirty="0">
                <a:latin typeface="Arial" panose="020B0604020202020204" pitchFamily="34" charset="0"/>
                <a:cs typeface="Arial" panose="020B0604020202020204" pitchFamily="34" charset="0"/>
              </a:rPr>
              <a:t>42</a:t>
            </a:r>
            <a:r>
              <a:rPr lang="el-GR" sz="4800" dirty="0">
                <a:latin typeface="Arial" panose="020B0604020202020204" pitchFamily="34" charset="0"/>
                <a:cs typeface="Arial" panose="020B0604020202020204" pitchFamily="34" charset="0"/>
              </a:rPr>
              <a:t>(6), 1029-1041.</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Βοσνιάδου</a:t>
            </a:r>
            <a:r>
              <a:rPr lang="el-GR" sz="4800" dirty="0">
                <a:latin typeface="Arial" panose="020B0604020202020204" pitchFamily="34" charset="0"/>
                <a:cs typeface="Arial" panose="020B0604020202020204" pitchFamily="34" charset="0"/>
              </a:rPr>
              <a:t>, Σ. (2006</a:t>
            </a:r>
            <a:r>
              <a:rPr lang="el-GR" sz="4800" baseline="30000" dirty="0">
                <a:latin typeface="Arial" panose="020B0604020202020204" pitchFamily="34" charset="0"/>
                <a:cs typeface="Arial" panose="020B0604020202020204" pitchFamily="34" charset="0"/>
              </a:rPr>
              <a:t>β</a:t>
            </a:r>
            <a:r>
              <a:rPr lang="el-GR" sz="4800" dirty="0">
                <a:latin typeface="Arial" panose="020B0604020202020204" pitchFamily="34" charset="0"/>
                <a:cs typeface="Arial" panose="020B0604020202020204" pitchFamily="34" charset="0"/>
              </a:rPr>
              <a:t>). </a:t>
            </a:r>
            <a:r>
              <a:rPr lang="el-GR" sz="4800" i="1" dirty="0">
                <a:latin typeface="Arial" panose="020B0604020202020204" pitchFamily="34" charset="0"/>
                <a:cs typeface="Arial" panose="020B0604020202020204" pitchFamily="34" charset="0"/>
              </a:rPr>
              <a:t>Σχεδιάζοντας περιβάλλοντα μάθησης υποστηριζόμενα από τις Σύγχρονες  Τεχνολογίες</a:t>
            </a:r>
            <a:r>
              <a:rPr lang="el-GR" sz="4800" dirty="0">
                <a:latin typeface="Arial" panose="020B0604020202020204" pitchFamily="34" charset="0"/>
                <a:cs typeface="Arial" panose="020B0604020202020204" pitchFamily="34" charset="0"/>
              </a:rPr>
              <a:t>. Αθήνα: </a:t>
            </a:r>
            <a:r>
              <a:rPr lang="en-US" sz="4800" dirty="0">
                <a:latin typeface="Arial" panose="020B0604020202020204" pitchFamily="34" charset="0"/>
                <a:cs typeface="Arial" panose="020B0604020202020204" pitchFamily="34" charset="0"/>
              </a:rPr>
              <a:t>Gutenberg</a:t>
            </a:r>
            <a:r>
              <a:rPr lang="el-GR" sz="4800" dirty="0">
                <a:latin typeface="Arial" panose="020B0604020202020204" pitchFamily="34" charset="0"/>
                <a:cs typeface="Arial" panose="020B0604020202020204" pitchFamily="34" charset="0"/>
              </a:rPr>
              <a:t>.</a:t>
            </a:r>
          </a:p>
          <a:p>
            <a:pPr marL="288000" indent="-288000">
              <a:spcBef>
                <a:spcPts val="0"/>
              </a:spcBef>
              <a:spcAft>
                <a:spcPts val="0"/>
              </a:spcAft>
              <a:buNone/>
            </a:pPr>
            <a:r>
              <a:rPr lang="el-GR" sz="4800" dirty="0">
                <a:latin typeface="Arial" panose="020B0604020202020204" pitchFamily="34" charset="0"/>
                <a:cs typeface="Arial" panose="020B0604020202020204" pitchFamily="34" charset="0"/>
              </a:rPr>
              <a:t>Γεωργιάδη, Ε., </a:t>
            </a:r>
            <a:r>
              <a:rPr lang="el-GR" sz="4800" dirty="0" err="1">
                <a:latin typeface="Arial" panose="020B0604020202020204" pitchFamily="34" charset="0"/>
                <a:cs typeface="Arial" panose="020B0604020202020204" pitchFamily="34" charset="0"/>
              </a:rPr>
              <a:t>Μπάρλου</a:t>
            </a:r>
            <a:r>
              <a:rPr lang="el-GR" sz="4800" dirty="0">
                <a:latin typeface="Arial" panose="020B0604020202020204" pitchFamily="34" charset="0"/>
                <a:cs typeface="Arial" panose="020B0604020202020204" pitchFamily="34" charset="0"/>
              </a:rPr>
              <a:t>, Α., και </a:t>
            </a:r>
            <a:r>
              <a:rPr lang="el-GR" sz="4800" dirty="0" err="1">
                <a:latin typeface="Arial" panose="020B0604020202020204" pitchFamily="34" charset="0"/>
                <a:cs typeface="Arial" panose="020B0604020202020204" pitchFamily="34" charset="0"/>
              </a:rPr>
              <a:t>Κορδούλης</a:t>
            </a:r>
            <a:r>
              <a:rPr lang="el-GR" sz="4800" dirty="0">
                <a:latin typeface="Arial" panose="020B0604020202020204" pitchFamily="34" charset="0"/>
                <a:cs typeface="Arial" panose="020B0604020202020204" pitchFamily="34" charset="0"/>
              </a:rPr>
              <a:t>, Χ. (2003), Σύγκριση Κόστους της Εξ Αποστάσεως και της Παραδοσιακής Πανεπιστημιακής Εκπαίδευσης στην Ελλάδα, Πρακτικά Εισηγήσεων του 2ου Πανελληνίου Συνεδρίου για την </a:t>
            </a:r>
            <a:r>
              <a:rPr lang="el-GR" sz="4800" dirty="0" err="1">
                <a:latin typeface="Arial" panose="020B0604020202020204" pitchFamily="34" charset="0"/>
                <a:cs typeface="Arial" panose="020B0604020202020204" pitchFamily="34" charset="0"/>
              </a:rPr>
              <a:t>ΑεξΑΕ</a:t>
            </a:r>
            <a:r>
              <a:rPr lang="el-GR" sz="4800" dirty="0">
                <a:latin typeface="Arial" panose="020B0604020202020204" pitchFamily="34" charset="0"/>
                <a:cs typeface="Arial" panose="020B0604020202020204" pitchFamily="34" charset="0"/>
              </a:rPr>
              <a:t>, 28–30 Μαρτίου, Πάτρα</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Κολέζα</a:t>
            </a:r>
            <a:r>
              <a:rPr lang="el-GR" sz="4800" dirty="0">
                <a:latin typeface="Arial" panose="020B0604020202020204" pitchFamily="34" charset="0"/>
                <a:cs typeface="Arial" panose="020B0604020202020204" pitchFamily="34" charset="0"/>
              </a:rPr>
              <a:t>, Ε. (2000). Γνωσιολογική και διδακτική προσέγγιση των στοιχειωδών μαθηματικών εννοιών. Αθήνα: </a:t>
            </a:r>
            <a:r>
              <a:rPr lang="en-US" sz="4800" dirty="0">
                <a:latin typeface="Arial" panose="020B0604020202020204" pitchFamily="34" charset="0"/>
                <a:cs typeface="Arial" panose="020B0604020202020204" pitchFamily="34" charset="0"/>
              </a:rPr>
              <a:t>Leader Books</a:t>
            </a:r>
            <a:r>
              <a:rPr lang="el-GR" sz="4800" dirty="0">
                <a:latin typeface="Arial" panose="020B0604020202020204" pitchFamily="34" charset="0"/>
                <a:cs typeface="Arial" panose="020B0604020202020204" pitchFamily="34" charset="0"/>
              </a:rPr>
              <a:t>.</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Λιοναράκης</a:t>
            </a:r>
            <a:r>
              <a:rPr lang="el-GR" sz="4800" dirty="0">
                <a:latin typeface="Arial" panose="020B0604020202020204" pitchFamily="34" charset="0"/>
                <a:cs typeface="Arial" panose="020B0604020202020204" pitchFamily="34" charset="0"/>
              </a:rPr>
              <a:t>, Α. (2001). Ανοικτή και εξ Αποστάσεως </a:t>
            </a:r>
            <a:r>
              <a:rPr lang="el-GR" sz="4800" dirty="0" err="1">
                <a:latin typeface="Arial" panose="020B0604020202020204" pitchFamily="34" charset="0"/>
                <a:cs typeface="Arial" panose="020B0604020202020204" pitchFamily="34" charset="0"/>
              </a:rPr>
              <a:t>Πολυµορφική</a:t>
            </a:r>
            <a:r>
              <a:rPr lang="el-GR" sz="4800" dirty="0">
                <a:latin typeface="Arial" panose="020B0604020202020204" pitchFamily="34" charset="0"/>
                <a:cs typeface="Arial" panose="020B0604020202020204" pitchFamily="34" charset="0"/>
              </a:rPr>
              <a:t> Εκπαίδευση: </a:t>
            </a:r>
            <a:r>
              <a:rPr lang="el-GR" sz="4800" dirty="0" err="1">
                <a:latin typeface="Arial" panose="020B0604020202020204" pitchFamily="34" charset="0"/>
                <a:cs typeface="Arial" panose="020B0604020202020204" pitchFamily="34" charset="0"/>
              </a:rPr>
              <a:t>Προβληµατισµοί</a:t>
            </a:r>
            <a:r>
              <a:rPr lang="el-GR" sz="4800" dirty="0">
                <a:latin typeface="Arial" panose="020B0604020202020204" pitchFamily="34" charset="0"/>
                <a:cs typeface="Arial" panose="020B0604020202020204" pitchFamily="34" charset="0"/>
              </a:rPr>
              <a:t> για µία ποιοτική προσέγγιση </a:t>
            </a:r>
            <a:r>
              <a:rPr lang="el-GR" sz="4800" dirty="0" err="1">
                <a:latin typeface="Arial" panose="020B0604020202020204" pitchFamily="34" charset="0"/>
                <a:cs typeface="Arial" panose="020B0604020202020204" pitchFamily="34" charset="0"/>
              </a:rPr>
              <a:t>σχεδιασµού</a:t>
            </a:r>
            <a:r>
              <a:rPr lang="el-GR" sz="4800" dirty="0">
                <a:latin typeface="Arial" panose="020B0604020202020204" pitchFamily="34" charset="0"/>
                <a:cs typeface="Arial" panose="020B0604020202020204" pitchFamily="34" charset="0"/>
              </a:rPr>
              <a:t> διδακτικού υλικού. </a:t>
            </a:r>
            <a:r>
              <a:rPr lang="el-GR" sz="4800" i="1" dirty="0">
                <a:latin typeface="Arial" panose="020B0604020202020204" pitchFamily="34" charset="0"/>
                <a:cs typeface="Arial" panose="020B0604020202020204" pitchFamily="34" charset="0"/>
              </a:rPr>
              <a:t>στο: Α. </a:t>
            </a:r>
            <a:r>
              <a:rPr lang="el-GR" sz="4800" i="1" dirty="0" err="1">
                <a:latin typeface="Arial" panose="020B0604020202020204" pitchFamily="34" charset="0"/>
                <a:cs typeface="Arial" panose="020B0604020202020204" pitchFamily="34" charset="0"/>
              </a:rPr>
              <a:t>Λιοναράκης</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επι</a:t>
            </a:r>
            <a:r>
              <a:rPr lang="el-GR" sz="4800" i="1" dirty="0">
                <a:latin typeface="Arial" panose="020B0604020202020204" pitchFamily="34" charset="0"/>
                <a:cs typeface="Arial" panose="020B0604020202020204" pitchFamily="34" charset="0"/>
              </a:rPr>
              <a:t>µ.) Απόψεις και </a:t>
            </a:r>
            <a:r>
              <a:rPr lang="el-GR" sz="4800" i="1" dirty="0" err="1">
                <a:latin typeface="Arial" panose="020B0604020202020204" pitchFamily="34" charset="0"/>
                <a:cs typeface="Arial" panose="020B0604020202020204" pitchFamily="34" charset="0"/>
              </a:rPr>
              <a:t>προβληµατισµοί</a:t>
            </a:r>
            <a:r>
              <a:rPr lang="el-GR" sz="4800" i="1" dirty="0">
                <a:latin typeface="Arial" panose="020B0604020202020204" pitchFamily="34" charset="0"/>
                <a:cs typeface="Arial" panose="020B0604020202020204" pitchFamily="34" charset="0"/>
              </a:rPr>
              <a:t> για την ανοικτή και εξ αποστάσεως εκπαίδευση. Αθήνα: </a:t>
            </a:r>
            <a:r>
              <a:rPr lang="el-GR" sz="4800" i="1" dirty="0" err="1">
                <a:latin typeface="Arial" panose="020B0604020202020204" pitchFamily="34" charset="0"/>
                <a:cs typeface="Arial" panose="020B0604020202020204" pitchFamily="34" charset="0"/>
              </a:rPr>
              <a:t>Προποµπός</a:t>
            </a:r>
            <a:r>
              <a:rPr lang="el-GR" sz="4800" dirty="0">
                <a:latin typeface="Arial" panose="020B0604020202020204" pitchFamily="34" charset="0"/>
                <a:cs typeface="Arial" panose="020B0604020202020204" pitchFamily="34" charset="0"/>
              </a:rPr>
              <a:t>.</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Νικολουδάκης</a:t>
            </a:r>
            <a:r>
              <a:rPr lang="el-GR" sz="4800" dirty="0">
                <a:latin typeface="Arial" panose="020B0604020202020204" pitchFamily="34" charset="0"/>
                <a:cs typeface="Arial" panose="020B0604020202020204" pitchFamily="34" charset="0"/>
              </a:rPr>
              <a:t>, Ε. (2009). </a:t>
            </a:r>
            <a:r>
              <a:rPr lang="el-GR" sz="4800" i="1" dirty="0">
                <a:latin typeface="Arial" panose="020B0604020202020204" pitchFamily="34" charset="0"/>
                <a:cs typeface="Arial" panose="020B0604020202020204" pitchFamily="34" charset="0"/>
              </a:rPr>
              <a:t>Διδακτικά μοντέλα και οι τρόποι αλληλεπίδρασης καθηγητού και μαθητών στη διδασκαλία των μαθηματικών: συνδυάζοντας τις φάσεις της θεωρίας </a:t>
            </a:r>
            <a:r>
              <a:rPr lang="el-GR" sz="4800" i="1" dirty="0" err="1">
                <a:latin typeface="Arial" panose="020B0604020202020204" pitchFamily="34" charset="0"/>
                <a:cs typeface="Arial" panose="020B0604020202020204" pitchFamily="34" charset="0"/>
              </a:rPr>
              <a:t>van</a:t>
            </a:r>
            <a:r>
              <a:rPr lang="el-GR" sz="4800" i="1" dirty="0">
                <a:latin typeface="Arial" panose="020B0604020202020204" pitchFamily="34" charset="0"/>
                <a:cs typeface="Arial" panose="020B0604020202020204" pitchFamily="34" charset="0"/>
              </a:rPr>
              <a:t> </a:t>
            </a:r>
            <a:r>
              <a:rPr lang="el-GR" sz="4800" i="1" dirty="0" err="1">
                <a:latin typeface="Arial" panose="020B0604020202020204" pitchFamily="34" charset="0"/>
                <a:cs typeface="Arial" panose="020B0604020202020204" pitchFamily="34" charset="0"/>
              </a:rPr>
              <a:t>Hiele</a:t>
            </a:r>
            <a:r>
              <a:rPr lang="el-GR" sz="4800" i="1" dirty="0">
                <a:latin typeface="Arial" panose="020B0604020202020204" pitchFamily="34" charset="0"/>
                <a:cs typeface="Arial" panose="020B0604020202020204" pitchFamily="34" charset="0"/>
              </a:rPr>
              <a:t> με τις μεθόδους της γνωστικής μαθητείας. Ένα διδακτικό μοντέλο διδασκαλίας της ευκλείδειας γεωμετρίας σε μαθητές της </a:t>
            </a:r>
            <a:r>
              <a:rPr lang="el-GR" sz="4800" i="1" dirty="0" err="1">
                <a:latin typeface="Arial" panose="020B0604020202020204" pitchFamily="34" charset="0"/>
                <a:cs typeface="Arial" panose="020B0604020202020204" pitchFamily="34" charset="0"/>
              </a:rPr>
              <a:t>Α'λυκείου</a:t>
            </a:r>
            <a:r>
              <a:rPr lang="el-GR" sz="4800" dirty="0">
                <a:latin typeface="Arial" panose="020B0604020202020204" pitchFamily="34" charset="0"/>
                <a:cs typeface="Arial" panose="020B0604020202020204" pitchFamily="34" charset="0"/>
              </a:rPr>
              <a:t>(</a:t>
            </a:r>
            <a:r>
              <a:rPr lang="el-GR" sz="4800" dirty="0" err="1">
                <a:latin typeface="Arial" panose="020B0604020202020204" pitchFamily="34" charset="0"/>
                <a:cs typeface="Arial" panose="020B0604020202020204" pitchFamily="34" charset="0"/>
              </a:rPr>
              <a:t>Doctoral</a:t>
            </a:r>
            <a:r>
              <a:rPr lang="el-GR" sz="4800" dirty="0">
                <a:latin typeface="Arial" panose="020B0604020202020204" pitchFamily="34" charset="0"/>
                <a:cs typeface="Arial" panose="020B0604020202020204" pitchFamily="34" charset="0"/>
              </a:rPr>
              <a:t> </a:t>
            </a:r>
            <a:r>
              <a:rPr lang="el-GR" sz="4800" dirty="0" err="1">
                <a:latin typeface="Arial" panose="020B0604020202020204" pitchFamily="34" charset="0"/>
                <a:cs typeface="Arial" panose="020B0604020202020204" pitchFamily="34" charset="0"/>
              </a:rPr>
              <a:t>dissertation</a:t>
            </a:r>
            <a:r>
              <a:rPr lang="el-GR" sz="4800" dirty="0">
                <a:latin typeface="Arial" panose="020B0604020202020204" pitchFamily="34" charset="0"/>
                <a:cs typeface="Arial" panose="020B0604020202020204" pitchFamily="34" charset="0"/>
              </a:rPr>
              <a:t>, Εθνικό και Καποδιστριακό Πανεπιστήμιο Αθηνών (ΕΚΠΑ). Τμήμα Παιδαγωγικό Δημοτικής Εκπαίδευσης).</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Ντζιαχρήστος</a:t>
            </a:r>
            <a:r>
              <a:rPr lang="el-GR" sz="4800" dirty="0">
                <a:latin typeface="Arial" panose="020B0604020202020204" pitchFamily="34" charset="0"/>
                <a:cs typeface="Arial" panose="020B0604020202020204" pitchFamily="34" charset="0"/>
              </a:rPr>
              <a:t>, Β., &amp; </a:t>
            </a:r>
            <a:r>
              <a:rPr lang="el-GR" sz="4800" dirty="0" err="1">
                <a:latin typeface="Arial" panose="020B0604020202020204" pitchFamily="34" charset="0"/>
                <a:cs typeface="Arial" panose="020B0604020202020204" pitchFamily="34" charset="0"/>
              </a:rPr>
              <a:t>Κολέζα</a:t>
            </a:r>
            <a:r>
              <a:rPr lang="el-GR" sz="4800" dirty="0">
                <a:latin typeface="Arial" panose="020B0604020202020204" pitchFamily="34" charset="0"/>
                <a:cs typeface="Arial" panose="020B0604020202020204" pitchFamily="34" charset="0"/>
              </a:rPr>
              <a:t>, Ε. (1990). Η διδασκαλία της Γεωμετρίας στα σχολεία. Επίπεδα PM </a:t>
            </a:r>
            <a:r>
              <a:rPr lang="el-GR" sz="4800" dirty="0" err="1">
                <a:latin typeface="Arial" panose="020B0604020202020204" pitchFamily="34" charset="0"/>
                <a:cs typeface="Arial" panose="020B0604020202020204" pitchFamily="34" charset="0"/>
              </a:rPr>
              <a:t>Van</a:t>
            </a:r>
            <a:r>
              <a:rPr lang="el-GR" sz="4800" dirty="0">
                <a:latin typeface="Arial" panose="020B0604020202020204" pitchFamily="34" charset="0"/>
                <a:cs typeface="Arial" panose="020B0604020202020204" pitchFamily="34" charset="0"/>
              </a:rPr>
              <a:t> </a:t>
            </a:r>
            <a:r>
              <a:rPr lang="el-GR" sz="4800" dirty="0" err="1">
                <a:latin typeface="Arial" panose="020B0604020202020204" pitchFamily="34" charset="0"/>
                <a:cs typeface="Arial" panose="020B0604020202020204" pitchFamily="34" charset="0"/>
              </a:rPr>
              <a:t>Hiele</a:t>
            </a:r>
            <a:r>
              <a:rPr lang="el-GR" sz="4800" dirty="0">
                <a:latin typeface="Arial" panose="020B0604020202020204" pitchFamily="34" charset="0"/>
                <a:cs typeface="Arial" panose="020B0604020202020204" pitchFamily="34" charset="0"/>
              </a:rPr>
              <a:t>. </a:t>
            </a:r>
            <a:r>
              <a:rPr lang="el-GR" sz="4800" i="1" dirty="0">
                <a:latin typeface="Arial" panose="020B0604020202020204" pitchFamily="34" charset="0"/>
                <a:cs typeface="Arial" panose="020B0604020202020204" pitchFamily="34" charset="0"/>
              </a:rPr>
              <a:t>Μαθηματική Επιθεώρηση</a:t>
            </a:r>
            <a:r>
              <a:rPr lang="el-GR" sz="4800" dirty="0">
                <a:latin typeface="Arial" panose="020B0604020202020204" pitchFamily="34" charset="0"/>
                <a:cs typeface="Arial" panose="020B0604020202020204" pitchFamily="34" charset="0"/>
              </a:rPr>
              <a:t>, (37), 11-23.</a:t>
            </a:r>
          </a:p>
          <a:p>
            <a:pPr marL="288000" indent="-288000">
              <a:spcBef>
                <a:spcPts val="0"/>
              </a:spcBef>
              <a:spcAft>
                <a:spcPts val="0"/>
              </a:spcAft>
              <a:buNone/>
            </a:pPr>
            <a:r>
              <a:rPr lang="el-GR" sz="4800" dirty="0">
                <a:latin typeface="Arial" panose="020B0604020202020204" pitchFamily="34" charset="0"/>
                <a:cs typeface="Arial" panose="020B0604020202020204" pitchFamily="34" charset="0"/>
              </a:rPr>
              <a:t>Φιλίππου, Γ. &amp; Χρίστου, Κ. (1995). Διδακτική των </a:t>
            </a:r>
            <a:r>
              <a:rPr lang="el-GR" sz="4800" dirty="0" err="1">
                <a:latin typeface="Arial" panose="020B0604020202020204" pitchFamily="34" charset="0"/>
                <a:cs typeface="Arial" panose="020B0604020202020204" pitchFamily="34" charset="0"/>
              </a:rPr>
              <a:t>Μαθηματκών</a:t>
            </a:r>
            <a:r>
              <a:rPr lang="el-GR" sz="4800" dirty="0">
                <a:latin typeface="Arial" panose="020B0604020202020204" pitchFamily="34" charset="0"/>
                <a:cs typeface="Arial" panose="020B0604020202020204" pitchFamily="34" charset="0"/>
              </a:rPr>
              <a:t>. Αθήνα: </a:t>
            </a:r>
            <a:r>
              <a:rPr lang="el-GR" sz="4800" dirty="0" err="1">
                <a:latin typeface="Arial" panose="020B0604020202020204" pitchFamily="34" charset="0"/>
                <a:cs typeface="Arial" panose="020B0604020202020204" pitchFamily="34" charset="0"/>
              </a:rPr>
              <a:t>Δαρδανός</a:t>
            </a:r>
            <a:r>
              <a:rPr lang="el-GR" sz="4800" dirty="0">
                <a:latin typeface="Arial" panose="020B0604020202020204" pitchFamily="34" charset="0"/>
                <a:cs typeface="Arial" panose="020B0604020202020204" pitchFamily="34" charset="0"/>
              </a:rPr>
              <a:t>.</a:t>
            </a:r>
          </a:p>
          <a:p>
            <a:pPr marL="288000" indent="-288000">
              <a:spcBef>
                <a:spcPts val="0"/>
              </a:spcBef>
              <a:spcAft>
                <a:spcPts val="0"/>
              </a:spcAft>
              <a:buNone/>
            </a:pPr>
            <a:r>
              <a:rPr lang="el-GR" sz="4800" dirty="0" err="1">
                <a:latin typeface="Arial" panose="020B0604020202020204" pitchFamily="34" charset="0"/>
                <a:cs typeface="Arial" panose="020B0604020202020204" pitchFamily="34" charset="0"/>
              </a:rPr>
              <a:t>Ντζιαχρήστος</a:t>
            </a:r>
            <a:r>
              <a:rPr lang="el-GR" sz="4800" dirty="0">
                <a:latin typeface="Arial" panose="020B0604020202020204" pitchFamily="34" charset="0"/>
                <a:cs typeface="Arial" panose="020B0604020202020204" pitchFamily="34" charset="0"/>
              </a:rPr>
              <a:t>, Β., &amp; </a:t>
            </a:r>
            <a:r>
              <a:rPr lang="el-GR" sz="4800" dirty="0" err="1">
                <a:latin typeface="Arial" panose="020B0604020202020204" pitchFamily="34" charset="0"/>
                <a:cs typeface="Arial" panose="020B0604020202020204" pitchFamily="34" charset="0"/>
              </a:rPr>
              <a:t>Ζαράνης</a:t>
            </a:r>
            <a:r>
              <a:rPr lang="el-GR" sz="4800" dirty="0">
                <a:latin typeface="Arial" panose="020B0604020202020204" pitchFamily="34" charset="0"/>
                <a:cs typeface="Arial" panose="020B0604020202020204" pitchFamily="34" charset="0"/>
              </a:rPr>
              <a:t>, Ν. (2001). Η αξιοποίηση της θεωρίας </a:t>
            </a:r>
            <a:r>
              <a:rPr lang="el-GR" sz="4800" dirty="0" err="1">
                <a:latin typeface="Arial" panose="020B0604020202020204" pitchFamily="34" charset="0"/>
                <a:cs typeface="Arial" panose="020B0604020202020204" pitchFamily="34" charset="0"/>
              </a:rPr>
              <a:t>Van</a:t>
            </a:r>
            <a:r>
              <a:rPr lang="el-GR" sz="4800" dirty="0">
                <a:latin typeface="Arial" panose="020B0604020202020204" pitchFamily="34" charset="0"/>
                <a:cs typeface="Arial" panose="020B0604020202020204" pitchFamily="34" charset="0"/>
              </a:rPr>
              <a:t> </a:t>
            </a:r>
            <a:r>
              <a:rPr lang="el-GR" sz="4800" dirty="0" err="1">
                <a:latin typeface="Arial" panose="020B0604020202020204" pitchFamily="34" charset="0"/>
                <a:cs typeface="Arial" panose="020B0604020202020204" pitchFamily="34" charset="0"/>
              </a:rPr>
              <a:t>Hiele</a:t>
            </a:r>
            <a:r>
              <a:rPr lang="el-GR" sz="4800" dirty="0">
                <a:latin typeface="Arial" panose="020B0604020202020204" pitchFamily="34" charset="0"/>
                <a:cs typeface="Arial" panose="020B0604020202020204" pitchFamily="34" charset="0"/>
              </a:rPr>
              <a:t> στην κατανόηση Γεωμετρικών Εννοιών της Α΄ Γυμνασίου με τη βοήθεια εκπαιδευτικού Λογισμικού. </a:t>
            </a:r>
            <a:r>
              <a:rPr lang="el-GR" sz="4800" i="1" dirty="0">
                <a:latin typeface="Arial" panose="020B0604020202020204" pitchFamily="34" charset="0"/>
                <a:cs typeface="Arial" panose="020B0604020202020204" pitchFamily="34" charset="0"/>
              </a:rPr>
              <a:t>Μαθηματική Επιθεώρηση</a:t>
            </a:r>
            <a:r>
              <a:rPr lang="el-GR" sz="4800" dirty="0">
                <a:latin typeface="Arial" panose="020B0604020202020204" pitchFamily="34" charset="0"/>
                <a:cs typeface="Arial" panose="020B0604020202020204" pitchFamily="34" charset="0"/>
              </a:rPr>
              <a:t>, (56), 55-74.</a:t>
            </a:r>
          </a:p>
          <a:p>
            <a:pPr marL="288000" indent="-288000">
              <a:spcBef>
                <a:spcPts val="0"/>
              </a:spcBef>
              <a:spcAft>
                <a:spcPts val="0"/>
              </a:spcAft>
              <a:buNone/>
            </a:pPr>
            <a:endParaRPr lang="el-GR" sz="4800" dirty="0"/>
          </a:p>
          <a:p>
            <a:pPr marL="288000" indent="-288000">
              <a:spcBef>
                <a:spcPts val="0"/>
              </a:spcBef>
              <a:spcAft>
                <a:spcPts val="0"/>
              </a:spcAft>
              <a:buNone/>
            </a:pPr>
            <a:endParaRPr lang="el-GR" sz="3600" dirty="0"/>
          </a:p>
          <a:p>
            <a:pPr marL="288000" indent="-288000">
              <a:spcBef>
                <a:spcPts val="0"/>
              </a:spcBef>
              <a:spcAft>
                <a:spcPts val="0"/>
              </a:spcAft>
              <a:buNone/>
            </a:pPr>
            <a:endParaRPr lang="el-GR" dirty="0"/>
          </a:p>
        </p:txBody>
      </p:sp>
      <p:sp>
        <p:nvSpPr>
          <p:cNvPr id="4" name="Θέση αριθμού διαφάνειας 3">
            <a:extLst>
              <a:ext uri="{FF2B5EF4-FFF2-40B4-BE49-F238E27FC236}">
                <a16:creationId xmlns:a16="http://schemas.microsoft.com/office/drawing/2014/main" id="{B57ECE73-4408-4BCE-B0F8-B9E2CBBAE412}"/>
              </a:ext>
            </a:extLst>
          </p:cNvPr>
          <p:cNvSpPr>
            <a:spLocks noGrp="1"/>
          </p:cNvSpPr>
          <p:nvPr>
            <p:ph type="sldNum" sz="quarter" idx="12"/>
          </p:nvPr>
        </p:nvSpPr>
        <p:spPr/>
        <p:txBody>
          <a:bodyPr/>
          <a:lstStyle/>
          <a:p>
            <a:fld id="{D3F1D1C4-C2D9-4231-9FB2-B2D9D97AA41D}"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28700" y="1700808"/>
            <a:ext cx="7200900" cy="4166592"/>
          </a:xfrm>
        </p:spPr>
        <p:txBody>
          <a:bodyPr>
            <a:normAutofit/>
          </a:bodyPr>
          <a:lstStyle/>
          <a:p>
            <a:pPr algn="r">
              <a:lnSpc>
                <a:spcPct val="200000"/>
              </a:lnSpc>
              <a:buNone/>
            </a:pPr>
            <a:endParaRPr lang="el-GR" sz="4000" b="1" dirty="0">
              <a:effectLst>
                <a:outerShdw blurRad="38100" dist="38100" dir="2700000" algn="tl">
                  <a:srgbClr val="000000">
                    <a:alpha val="43137"/>
                  </a:srgbClr>
                </a:outerShdw>
              </a:effectLst>
            </a:endParaRPr>
          </a:p>
          <a:p>
            <a:pPr algn="r">
              <a:lnSpc>
                <a:spcPct val="200000"/>
              </a:lnSpc>
              <a:buNone/>
            </a:pPr>
            <a:r>
              <a:rPr lang="el-GR" sz="4800" b="1" dirty="0">
                <a:effectLst>
                  <a:outerShdw blurRad="38100" dist="38100" dir="2700000" algn="tl">
                    <a:srgbClr val="000000">
                      <a:alpha val="43137"/>
                    </a:srgbClr>
                  </a:outerShdw>
                </a:effectLst>
                <a:latin typeface="Mistral" panose="03090702030407020403" pitchFamily="66" charset="0"/>
              </a:rPr>
              <a:t>Σας ευχαριστώ θερμά </a:t>
            </a:r>
          </a:p>
          <a:p>
            <a:pPr marL="0" lvl="0" indent="0" algn="r">
              <a:lnSpc>
                <a:spcPct val="112000"/>
              </a:lnSpc>
              <a:spcBef>
                <a:spcPts val="0"/>
              </a:spcBef>
              <a:spcAft>
                <a:spcPts val="0"/>
              </a:spcAft>
              <a:buNone/>
            </a:pPr>
            <a:r>
              <a:rPr lang="el-GR" sz="2400" dirty="0">
                <a:solidFill>
                  <a:schemeClr val="tx1">
                    <a:lumMod val="75000"/>
                  </a:schemeClr>
                </a:solidFill>
                <a:effectLst>
                  <a:outerShdw blurRad="38100" dist="38100" dir="2700000" algn="tl">
                    <a:srgbClr val="000000">
                      <a:alpha val="43137"/>
                    </a:srgbClr>
                  </a:outerShdw>
                </a:effectLst>
              </a:rPr>
              <a:t>Αποστολάκης Κωνσταντίνος</a:t>
            </a:r>
          </a:p>
        </p:txBody>
      </p:sp>
      <p:sp>
        <p:nvSpPr>
          <p:cNvPr id="2" name="Θέση αριθμού διαφάνειας 1">
            <a:extLst>
              <a:ext uri="{FF2B5EF4-FFF2-40B4-BE49-F238E27FC236}">
                <a16:creationId xmlns:a16="http://schemas.microsoft.com/office/drawing/2014/main" id="{0D86B4B4-8FF0-4593-A940-EFCF3C8497ED}"/>
              </a:ext>
            </a:extLst>
          </p:cNvPr>
          <p:cNvSpPr>
            <a:spLocks noGrp="1"/>
          </p:cNvSpPr>
          <p:nvPr>
            <p:ph type="sldNum" sz="quarter" idx="12"/>
          </p:nvPr>
        </p:nvSpPr>
        <p:spPr/>
        <p:txBody>
          <a:bodyPr/>
          <a:lstStyle/>
          <a:p>
            <a:fld id="{D3F1D1C4-C2D9-4231-9FB2-B2D9D97AA41D}"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04664"/>
            <a:ext cx="8280920" cy="765652"/>
          </a:xfrm>
        </p:spPr>
        <p:txBody>
          <a:bodyPr>
            <a:noAutofit/>
          </a:bodyPr>
          <a:lstStyle/>
          <a:p>
            <a:pPr algn="ctr"/>
            <a:r>
              <a:rPr lang="el-GR"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Δομή της εργασίας</a:t>
            </a:r>
          </a:p>
        </p:txBody>
      </p:sp>
      <p:sp>
        <p:nvSpPr>
          <p:cNvPr id="3" name="Θέση αριθμού διαφάνειας 2">
            <a:extLst>
              <a:ext uri="{FF2B5EF4-FFF2-40B4-BE49-F238E27FC236}">
                <a16:creationId xmlns:a16="http://schemas.microsoft.com/office/drawing/2014/main" id="{B78F562D-3E65-4DFD-9FB0-AC06E89166FE}"/>
              </a:ext>
            </a:extLst>
          </p:cNvPr>
          <p:cNvSpPr>
            <a:spLocks noGrp="1"/>
          </p:cNvSpPr>
          <p:nvPr>
            <p:ph type="sldNum" sz="quarter" idx="12"/>
          </p:nvPr>
        </p:nvSpPr>
        <p:spPr/>
        <p:txBody>
          <a:bodyPr/>
          <a:lstStyle/>
          <a:p>
            <a:fld id="{D3F1D1C4-C2D9-4231-9FB2-B2D9D97AA41D}" type="slidenum">
              <a:rPr lang="el-GR" smtClean="0"/>
              <a:pPr/>
              <a:t>4</a:t>
            </a:fld>
            <a:endParaRPr lang="el-GR"/>
          </a:p>
        </p:txBody>
      </p:sp>
      <p:sp>
        <p:nvSpPr>
          <p:cNvPr id="4" name="9 - Ορθογώνιο"/>
          <p:cNvSpPr/>
          <p:nvPr/>
        </p:nvSpPr>
        <p:spPr>
          <a:xfrm>
            <a:off x="1079612" y="1772816"/>
            <a:ext cx="7488832" cy="4462760"/>
          </a:xfrm>
          <a:prstGeom prst="rect">
            <a:avLst/>
          </a:prstGeom>
        </p:spPr>
        <p:txBody>
          <a:bodyPr wrap="square">
            <a:spAutoFit/>
          </a:bodyPr>
          <a:lstStyle/>
          <a:p>
            <a:pPr marL="457200" indent="-457200" algn="just">
              <a:buFont typeface="Wingdings" panose="05000000000000000000" pitchFamily="2" charset="2"/>
              <a:buChar char="q"/>
            </a:pPr>
            <a:r>
              <a:rPr lang="el-GR" sz="2800" b="1" dirty="0">
                <a:latin typeface="Arial" panose="020B0604020202020204" pitchFamily="34" charset="0"/>
                <a:cs typeface="Arial" panose="020B0604020202020204" pitchFamily="34" charset="0"/>
              </a:rPr>
              <a:t>Θεωρητικό Πλαίσιο</a:t>
            </a:r>
          </a:p>
          <a:p>
            <a:pPr marL="457200" indent="-457200" algn="just">
              <a:buFont typeface="Wingdings" panose="05000000000000000000" pitchFamily="2" charset="2"/>
              <a:buChar char="q"/>
            </a:pPr>
            <a:endParaRPr lang="el-G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l-GR" sz="2800" b="1" dirty="0">
                <a:latin typeface="Arial" panose="020B0604020202020204" pitchFamily="34" charset="0"/>
                <a:cs typeface="Arial" panose="020B0604020202020204" pitchFamily="34" charset="0"/>
              </a:rPr>
              <a:t>Διδακτική Πρόταση </a:t>
            </a:r>
            <a:r>
              <a:rPr lang="el-GR" sz="2800" dirty="0">
                <a:latin typeface="Arial" panose="020B0604020202020204" pitchFamily="34" charset="0"/>
                <a:cs typeface="Arial" panose="020B0604020202020204" pitchFamily="34" charset="0"/>
              </a:rPr>
              <a:t>διδασκαλίας της  Γεωμετρίας με την ενσωμάτωση των λογισμικών Δυναμικής Γεωμετρίας</a:t>
            </a:r>
          </a:p>
          <a:p>
            <a:pPr algn="just"/>
            <a:endParaRPr lang="el-G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l-GR" sz="2800" b="1" dirty="0">
                <a:latin typeface="Arial" panose="020B0604020202020204" pitchFamily="34" charset="0"/>
                <a:cs typeface="Arial" panose="020B0604020202020204" pitchFamily="34" charset="0"/>
              </a:rPr>
              <a:t>Συμπεράσματα</a:t>
            </a:r>
          </a:p>
          <a:p>
            <a:pPr algn="just"/>
            <a:endParaRPr lang="el-GR"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l-GR" sz="2800" b="1" dirty="0">
                <a:latin typeface="Arial" panose="020B0604020202020204" pitchFamily="34" charset="0"/>
                <a:cs typeface="Arial" panose="020B0604020202020204" pitchFamily="34" charset="0"/>
              </a:rPr>
              <a:t>Βιβλιογραφία </a:t>
            </a:r>
          </a:p>
          <a:p>
            <a:endParaRPr lang="el-GR" sz="3200" dirty="0"/>
          </a:p>
        </p:txBody>
      </p:sp>
    </p:spTree>
    <p:extLst>
      <p:ext uri="{BB962C8B-B14F-4D97-AF65-F5344CB8AC3E}">
        <p14:creationId xmlns:p14="http://schemas.microsoft.com/office/powerpoint/2010/main" val="136889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99792" y="2204864"/>
            <a:ext cx="5274154" cy="1733210"/>
          </a:xfrm>
        </p:spPr>
        <p:txBody>
          <a:bodyPr>
            <a:noAutofit/>
          </a:bodyPr>
          <a:lstStyle/>
          <a:p>
            <a:r>
              <a:rPr lang="el-GR" b="1" dirty="0" err="1">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Θεωρητικο</a:t>
            </a:r>
            <a:r>
              <a:rPr lang="el-GR" b="1" dirty="0">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b="1" dirty="0">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err="1">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πλαισιο</a:t>
            </a:r>
            <a:endParaRPr lang="el-GR" b="1" dirty="0">
              <a:solidFill>
                <a:schemeClr val="accent2">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FE8208A3-7478-4C75-943B-BBEF23028F52}"/>
              </a:ext>
            </a:extLst>
          </p:cNvPr>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035F126-59A8-4A2A-8E8D-56CA68D5C1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000" b="0" i="0" u="none" strike="noStrike" kern="1200" cap="none" spc="0" normalizeH="0" baseline="0" noProof="0" smtClean="0">
                <a:ln>
                  <a:noFill/>
                </a:ln>
                <a:solidFill>
                  <a:srgbClr val="2643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l-GR" sz="1000" b="0" i="0" u="none" strike="noStrike" kern="1200" cap="none" spc="0" normalizeH="0" baseline="0" noProof="0">
              <a:ln>
                <a:noFill/>
              </a:ln>
              <a:solidFill>
                <a:srgbClr val="26435D"/>
              </a:solidFill>
              <a:effectLst/>
              <a:uLnTx/>
              <a:uFillTx/>
              <a:latin typeface="Franklin Gothic Book" panose="020B0503020102020204"/>
              <a:ea typeface="+mn-ea"/>
              <a:cs typeface="+mn-cs"/>
            </a:endParaRPr>
          </a:p>
        </p:txBody>
      </p:sp>
      <p:sp>
        <p:nvSpPr>
          <p:cNvPr id="5" name="1 - Τίτλος">
            <a:extLst>
              <a:ext uri="{FF2B5EF4-FFF2-40B4-BE49-F238E27FC236}">
                <a16:creationId xmlns:a16="http://schemas.microsoft.com/office/drawing/2014/main" id="{0DE9C4AE-FC62-4715-9571-AEF9FE60FCCE}"/>
              </a:ext>
            </a:extLst>
          </p:cNvPr>
          <p:cNvSpPr txBox="1">
            <a:spLocks/>
          </p:cNvSpPr>
          <p:nvPr/>
        </p:nvSpPr>
        <p:spPr>
          <a:xfrm>
            <a:off x="611560" y="140438"/>
            <a:ext cx="8371410" cy="1056313"/>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Σημαντικότητα της Γεωμετρίας </a:t>
            </a:r>
          </a:p>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ως μάθημα της υποχρεωτικής εκπαίδευσης και η δυσκολία που έχουν οι μαθητές σε αυτό </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(1/5)</a:t>
            </a:r>
          </a:p>
        </p:txBody>
      </p:sp>
      <p:sp>
        <p:nvSpPr>
          <p:cNvPr id="7" name="Ορθογώνιο 6">
            <a:extLst>
              <a:ext uri="{FF2B5EF4-FFF2-40B4-BE49-F238E27FC236}">
                <a16:creationId xmlns:a16="http://schemas.microsoft.com/office/drawing/2014/main" id="{2EBD6614-24D3-4EA9-A79B-F9E9A15C8618}"/>
              </a:ext>
            </a:extLst>
          </p:cNvPr>
          <p:cNvSpPr/>
          <p:nvPr/>
        </p:nvSpPr>
        <p:spPr>
          <a:xfrm>
            <a:off x="605678" y="2564904"/>
            <a:ext cx="8210380" cy="2769989"/>
          </a:xfrm>
          <a:prstGeom prst="rect">
            <a:avLst/>
          </a:prstGeom>
        </p:spPr>
        <p:txBody>
          <a:bodyPr wrap="square">
            <a:spAutoFit/>
          </a:bodyPr>
          <a:lstStyle/>
          <a:p>
            <a:pPr algn="just"/>
            <a:r>
              <a:rPr lang="el-GR" sz="2000" dirty="0">
                <a:solidFill>
                  <a:schemeClr val="tx2">
                    <a:lumMod val="75000"/>
                  </a:schemeClr>
                </a:solidFill>
                <a:latin typeface="Arial" panose="020B0604020202020204" pitchFamily="34" charset="0"/>
                <a:cs typeface="Arial" panose="020B0604020202020204" pitchFamily="34" charset="0"/>
              </a:rPr>
              <a:t>Η Γεωμετρία αποτελεί ένα από τα σημαντικότερα μαθήματα.</a:t>
            </a:r>
          </a:p>
          <a:p>
            <a:pPr algn="just"/>
            <a:endParaRPr lang="el-GR" sz="1400" dirty="0">
              <a:solidFill>
                <a:schemeClr val="tx2">
                  <a:lumMod val="75000"/>
                </a:schemeClr>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el-GR" sz="2000" dirty="0">
                <a:solidFill>
                  <a:schemeClr val="tx2">
                    <a:lumMod val="75000"/>
                  </a:schemeClr>
                </a:solidFill>
                <a:latin typeface="Arial" panose="020B0604020202020204" pitchFamily="34" charset="0"/>
                <a:cs typeface="Arial" panose="020B0604020202020204" pitchFamily="34" charset="0"/>
              </a:rPr>
              <a:t>Αποτελεί </a:t>
            </a:r>
            <a:r>
              <a:rPr lang="el-GR" sz="2000" b="1" dirty="0">
                <a:solidFill>
                  <a:schemeClr val="tx2">
                    <a:lumMod val="75000"/>
                  </a:schemeClr>
                </a:solidFill>
                <a:latin typeface="Arial" panose="020B0604020202020204" pitchFamily="34" charset="0"/>
                <a:cs typeface="Arial" panose="020B0604020202020204" pitchFamily="34" charset="0"/>
              </a:rPr>
              <a:t>αναπόσπαστο κομμάτι </a:t>
            </a:r>
            <a:r>
              <a:rPr lang="el-GR" sz="2000" dirty="0">
                <a:solidFill>
                  <a:schemeClr val="tx2">
                    <a:lumMod val="75000"/>
                  </a:schemeClr>
                </a:solidFill>
                <a:latin typeface="Arial" panose="020B0604020202020204" pitchFamily="34" charset="0"/>
                <a:cs typeface="Arial" panose="020B0604020202020204" pitchFamily="34" charset="0"/>
              </a:rPr>
              <a:t>του μαθήματος των Μαθηματικών στην υποχρεωτική εκπαίδευση, τόσο στην Ελλάδα όσο και σε πολλές χώρες του κόσμου.</a:t>
            </a:r>
          </a:p>
          <a:p>
            <a:pPr lvl="1" algn="just"/>
            <a:endParaRPr lang="el-GR" dirty="0">
              <a:solidFill>
                <a:schemeClr val="tx2">
                  <a:lumMod val="75000"/>
                </a:schemeClr>
              </a:solidFill>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el-GR" sz="2000" dirty="0">
                <a:solidFill>
                  <a:schemeClr val="tx2">
                    <a:lumMod val="75000"/>
                  </a:schemeClr>
                </a:solidFill>
                <a:latin typeface="Arial" panose="020B0604020202020204" pitchFamily="34" charset="0"/>
                <a:cs typeface="Arial" panose="020B0604020202020204" pitchFamily="34" charset="0"/>
              </a:rPr>
              <a:t>Αποτελεί </a:t>
            </a:r>
            <a:r>
              <a:rPr lang="el-GR" sz="2000" b="1" dirty="0">
                <a:solidFill>
                  <a:schemeClr val="tx2">
                    <a:lumMod val="75000"/>
                  </a:schemeClr>
                </a:solidFill>
                <a:latin typeface="Arial" panose="020B0604020202020204" pitchFamily="34" charset="0"/>
                <a:cs typeface="Arial" panose="020B0604020202020204" pitchFamily="34" charset="0"/>
              </a:rPr>
              <a:t>απαραίτητο εργαλείο </a:t>
            </a:r>
            <a:r>
              <a:rPr lang="el-GR" sz="2000" dirty="0">
                <a:solidFill>
                  <a:schemeClr val="tx2">
                    <a:lumMod val="75000"/>
                  </a:schemeClr>
                </a:solidFill>
                <a:latin typeface="Arial" panose="020B0604020202020204" pitchFamily="34" charset="0"/>
                <a:cs typeface="Arial" panose="020B0604020202020204" pitchFamily="34" charset="0"/>
              </a:rPr>
              <a:t>του ανθρώπου και μπορεί να αξιοποιηθεί στις Επιστήμες όπως Αστρονομία, Γεωγραφία, Αρχιτεκτονική, τις Τέχνες αλλά και την καθημερινότητα.</a:t>
            </a:r>
          </a:p>
        </p:txBody>
      </p:sp>
    </p:spTree>
    <p:extLst>
      <p:ext uri="{BB962C8B-B14F-4D97-AF65-F5344CB8AC3E}">
        <p14:creationId xmlns:p14="http://schemas.microsoft.com/office/powerpoint/2010/main" val="357737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655697DB-A995-45AC-BC60-46C4D3B92F3D}"/>
              </a:ext>
            </a:extLst>
          </p:cNvPr>
          <p:cNvSpPr>
            <a:spLocks noGrp="1"/>
          </p:cNvSpPr>
          <p:nvPr>
            <p:ph type="sldNum" sz="quarter" idx="12"/>
          </p:nvPr>
        </p:nvSpPr>
        <p:spPr/>
        <p:txBody>
          <a:bodyPr/>
          <a:lstStyle/>
          <a:p>
            <a:fld id="{D3F1D1C4-C2D9-4231-9FB2-B2D9D97AA41D}" type="slidenum">
              <a:rPr lang="el-GR" smtClean="0"/>
              <a:pPr/>
              <a:t>7</a:t>
            </a:fld>
            <a:endParaRPr lang="el-GR"/>
          </a:p>
        </p:txBody>
      </p:sp>
      <p:sp>
        <p:nvSpPr>
          <p:cNvPr id="6" name="1 - Τίτλος">
            <a:extLst>
              <a:ext uri="{FF2B5EF4-FFF2-40B4-BE49-F238E27FC236}">
                <a16:creationId xmlns:a16="http://schemas.microsoft.com/office/drawing/2014/main" id="{766AEE34-8D30-41A0-9ACC-0807E3A09084}"/>
              </a:ext>
            </a:extLst>
          </p:cNvPr>
          <p:cNvSpPr txBox="1">
            <a:spLocks/>
          </p:cNvSpPr>
          <p:nvPr/>
        </p:nvSpPr>
        <p:spPr>
          <a:xfrm>
            <a:off x="611560" y="188640"/>
            <a:ext cx="8532440" cy="720080"/>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just"/>
            <a:endParaRPr lang="el-G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Πίνακας 8">
            <a:extLst>
              <a:ext uri="{FF2B5EF4-FFF2-40B4-BE49-F238E27FC236}">
                <a16:creationId xmlns:a16="http://schemas.microsoft.com/office/drawing/2014/main" id="{42D8377E-828D-40BA-BE86-CE58D3C8F316}"/>
              </a:ext>
            </a:extLst>
          </p:cNvPr>
          <p:cNvGraphicFramePr>
            <a:graphicFrameLocks noGrp="1"/>
          </p:cNvGraphicFramePr>
          <p:nvPr>
            <p:extLst>
              <p:ext uri="{D42A27DB-BD31-4B8C-83A1-F6EECF244321}">
                <p14:modId xmlns:p14="http://schemas.microsoft.com/office/powerpoint/2010/main" val="2843201858"/>
              </p:ext>
            </p:extLst>
          </p:nvPr>
        </p:nvGraphicFramePr>
        <p:xfrm>
          <a:off x="675410" y="1696364"/>
          <a:ext cx="3696072" cy="518160"/>
        </p:xfrm>
        <a:graphic>
          <a:graphicData uri="http://schemas.openxmlformats.org/drawingml/2006/table">
            <a:tbl>
              <a:tblPr firstRow="1" bandRow="1">
                <a:tableStyleId>{5C22544A-7EE6-4342-B048-85BDC9FD1C3A}</a:tableStyleId>
              </a:tblPr>
              <a:tblGrid>
                <a:gridCol w="3696072">
                  <a:extLst>
                    <a:ext uri="{9D8B030D-6E8A-4147-A177-3AD203B41FA5}">
                      <a16:colId xmlns:a16="http://schemas.microsoft.com/office/drawing/2014/main" val="3586800184"/>
                    </a:ext>
                  </a:extLst>
                </a:gridCol>
              </a:tblGrid>
              <a:tr h="370840">
                <a:tc>
                  <a:txBody>
                    <a:bodyPr/>
                    <a:lstStyle/>
                    <a:p>
                      <a:pPr algn="ctr"/>
                      <a:r>
                        <a:rPr lang="el-GR" sz="28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ΕΛΑΧΙΣΤΟΙ</a:t>
                      </a:r>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ΣΚΟΠΟΙ</a:t>
                      </a:r>
                    </a:p>
                  </a:txBody>
                  <a:tcPr/>
                </a:tc>
                <a:extLst>
                  <a:ext uri="{0D108BD9-81ED-4DB2-BD59-A6C34878D82A}">
                    <a16:rowId xmlns:a16="http://schemas.microsoft.com/office/drawing/2014/main" val="3358558494"/>
                  </a:ext>
                </a:extLst>
              </a:tr>
            </a:tbl>
          </a:graphicData>
        </a:graphic>
      </p:graphicFrame>
      <p:graphicFrame>
        <p:nvGraphicFramePr>
          <p:cNvPr id="10" name="Πίνακας 9">
            <a:extLst>
              <a:ext uri="{FF2B5EF4-FFF2-40B4-BE49-F238E27FC236}">
                <a16:creationId xmlns:a16="http://schemas.microsoft.com/office/drawing/2014/main" id="{6F17D23A-E80D-4D08-BA62-9B7BF4DD3F11}"/>
              </a:ext>
            </a:extLst>
          </p:cNvPr>
          <p:cNvGraphicFramePr>
            <a:graphicFrameLocks noGrp="1"/>
          </p:cNvGraphicFramePr>
          <p:nvPr>
            <p:extLst>
              <p:ext uri="{D42A27DB-BD31-4B8C-83A1-F6EECF244321}">
                <p14:modId xmlns:p14="http://schemas.microsoft.com/office/powerpoint/2010/main" val="2010085800"/>
              </p:ext>
            </p:extLst>
          </p:nvPr>
        </p:nvGraphicFramePr>
        <p:xfrm>
          <a:off x="683568" y="2204864"/>
          <a:ext cx="8208912" cy="4248522"/>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3758586170"/>
                    </a:ext>
                  </a:extLst>
                </a:gridCol>
              </a:tblGrid>
              <a:tr h="4248522">
                <a:tc>
                  <a:txBody>
                    <a:bodyPr/>
                    <a:lstStyle/>
                    <a:p>
                      <a:pPr lvl="0" algn="ctr">
                        <a:buFontTx/>
                        <a:buNone/>
                      </a:pPr>
                      <a:endParaRPr lang="el-GR" sz="1800" b="1" dirty="0">
                        <a:solidFill>
                          <a:schemeClr val="tx1">
                            <a:lumMod val="75000"/>
                          </a:schemeClr>
                        </a:solidFill>
                        <a:latin typeface="Arial" panose="020B0604020202020204" pitchFamily="34" charset="0"/>
                        <a:cs typeface="Arial" panose="020B0604020202020204" pitchFamily="34" charset="0"/>
                      </a:endParaRPr>
                    </a:p>
                    <a:p>
                      <a:pPr lvl="0" algn="ctr">
                        <a:buFontTx/>
                        <a:buNone/>
                      </a:pPr>
                      <a:endParaRPr lang="el-GR" sz="1800" b="1" dirty="0">
                        <a:solidFill>
                          <a:schemeClr val="tx1">
                            <a:lumMod val="75000"/>
                          </a:schemeClr>
                        </a:solidFill>
                        <a:latin typeface="Arial" panose="020B0604020202020204" pitchFamily="34" charset="0"/>
                        <a:cs typeface="Arial" panose="020B0604020202020204" pitchFamily="34" charset="0"/>
                      </a:endParaRPr>
                    </a:p>
                    <a:p>
                      <a:pPr lvl="0" algn="ctr">
                        <a:buFontTx/>
                        <a:buNone/>
                      </a:pPr>
                      <a:r>
                        <a:rPr lang="el-GR" sz="2000" b="1" dirty="0">
                          <a:solidFill>
                            <a:schemeClr val="tx1">
                              <a:lumMod val="75000"/>
                            </a:schemeClr>
                          </a:solidFill>
                          <a:latin typeface="Arial" panose="020B0604020202020204" pitchFamily="34" charset="0"/>
                          <a:cs typeface="Arial" panose="020B0604020202020204" pitchFamily="34" charset="0"/>
                        </a:rPr>
                        <a:t>Παρέχονται πρακτικές γνώσεις </a:t>
                      </a:r>
                    </a:p>
                    <a:p>
                      <a:pPr lvl="0" algn="ctr">
                        <a:buFontTx/>
                        <a:buNone/>
                      </a:pPr>
                      <a:r>
                        <a:rPr lang="el-GR" sz="2000" b="1" dirty="0">
                          <a:solidFill>
                            <a:schemeClr val="tx1">
                              <a:lumMod val="75000"/>
                            </a:schemeClr>
                          </a:solidFill>
                          <a:latin typeface="Arial" panose="020B0604020202020204" pitchFamily="34" charset="0"/>
                          <a:cs typeface="Arial" panose="020B0604020202020204" pitchFamily="34" charset="0"/>
                        </a:rPr>
                        <a:t>που είναι χρήσιμες για όλους</a:t>
                      </a:r>
                    </a:p>
                    <a:p>
                      <a:pPr lvl="0" algn="ctr">
                        <a:buFontTx/>
                        <a:buNone/>
                      </a:pPr>
                      <a:r>
                        <a:rPr lang="el-GR" sz="2000" b="1" dirty="0">
                          <a:solidFill>
                            <a:schemeClr val="tx1">
                              <a:lumMod val="75000"/>
                            </a:schemeClr>
                          </a:solidFill>
                          <a:latin typeface="Arial" panose="020B0604020202020204" pitchFamily="34" charset="0"/>
                          <a:cs typeface="Arial" panose="020B0604020202020204" pitchFamily="34" charset="0"/>
                        </a:rPr>
                        <a:t>   στην καθημερινή τους ζωή</a:t>
                      </a:r>
                    </a:p>
                    <a:p>
                      <a:pPr lvl="0">
                        <a:buFontTx/>
                        <a:buNone/>
                      </a:pPr>
                      <a:endParaRPr lang="el-GR" sz="1800" b="1" dirty="0">
                        <a:solidFill>
                          <a:schemeClr val="tx1">
                            <a:lumMod val="75000"/>
                          </a:schemeClr>
                        </a:solidFill>
                        <a:latin typeface="Arial" panose="020B0604020202020204" pitchFamily="34" charset="0"/>
                        <a:cs typeface="Arial" panose="020B0604020202020204" pitchFamily="34" charset="0"/>
                      </a:endParaRPr>
                    </a:p>
                    <a:p>
                      <a:pPr lvl="0">
                        <a:buFontTx/>
                        <a:buNone/>
                      </a:pPr>
                      <a:endParaRPr lang="el-GR" sz="1800" b="1" dirty="0">
                        <a:solidFill>
                          <a:schemeClr val="tx1">
                            <a:lumMod val="75000"/>
                          </a:schemeClr>
                        </a:solidFill>
                        <a:latin typeface="Arial" panose="020B0604020202020204" pitchFamily="34" charset="0"/>
                        <a:cs typeface="Arial" panose="020B0604020202020204" pitchFamily="34" charset="0"/>
                      </a:endParaRPr>
                    </a:p>
                    <a:p>
                      <a:pPr lvl="0">
                        <a:buFontTx/>
                        <a:buNone/>
                      </a:pPr>
                      <a:endParaRPr lang="el-GR" sz="1800" b="1" dirty="0">
                        <a:solidFill>
                          <a:schemeClr val="tx1">
                            <a:lumMod val="75000"/>
                          </a:schemeClr>
                        </a:solidFill>
                        <a:latin typeface="Arial" panose="020B0604020202020204" pitchFamily="34" charset="0"/>
                        <a:cs typeface="Arial" panose="020B0604020202020204" pitchFamily="34" charset="0"/>
                      </a:endParaRPr>
                    </a:p>
                    <a:p>
                      <a:pPr lvl="0" algn="l">
                        <a:buFontTx/>
                        <a:buNone/>
                      </a:pPr>
                      <a:r>
                        <a:rPr lang="el-GR" sz="1800" dirty="0">
                          <a:solidFill>
                            <a:schemeClr val="tx1">
                              <a:lumMod val="75000"/>
                            </a:schemeClr>
                          </a:solidFill>
                          <a:latin typeface="Arial" panose="020B0604020202020204" pitchFamily="34" charset="0"/>
                          <a:cs typeface="Arial" panose="020B0604020202020204" pitchFamily="34" charset="0"/>
                        </a:rPr>
                        <a:t>  </a:t>
                      </a:r>
                      <a:r>
                        <a:rPr lang="el-GR" sz="1600" b="0" u="sng" dirty="0">
                          <a:solidFill>
                            <a:schemeClr val="tx1">
                              <a:lumMod val="75000"/>
                            </a:schemeClr>
                          </a:solidFill>
                          <a:latin typeface="Arial" panose="020B0604020202020204" pitchFamily="34" charset="0"/>
                          <a:cs typeface="Arial" panose="020B0604020202020204" pitchFamily="34" charset="0"/>
                        </a:rPr>
                        <a:t>για παράδειγμα</a:t>
                      </a:r>
                      <a:endParaRPr lang="el-GR" sz="1800" b="0" u="sng" dirty="0">
                        <a:solidFill>
                          <a:schemeClr val="tx1">
                            <a:lumMod val="75000"/>
                          </a:schemeClr>
                        </a:solidFill>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el-GR" sz="1800" b="0" dirty="0">
                          <a:solidFill>
                            <a:schemeClr val="tx1">
                              <a:lumMod val="75000"/>
                            </a:schemeClr>
                          </a:solidFill>
                          <a:latin typeface="Arial" panose="020B0604020202020204" pitchFamily="34" charset="0"/>
                          <a:cs typeface="Arial" panose="020B0604020202020204" pitchFamily="34" charset="0"/>
                        </a:rPr>
                        <a:t>αρίθμηση </a:t>
                      </a:r>
                    </a:p>
                    <a:p>
                      <a:pPr marL="285750" lvl="0" indent="-285750" algn="l">
                        <a:buFont typeface="Arial" panose="020B0604020202020204" pitchFamily="34" charset="0"/>
                        <a:buChar char="•"/>
                      </a:pPr>
                      <a:r>
                        <a:rPr lang="el-GR" sz="1800" b="0" dirty="0">
                          <a:solidFill>
                            <a:schemeClr val="tx1">
                              <a:lumMod val="75000"/>
                            </a:schemeClr>
                          </a:solidFill>
                          <a:latin typeface="Arial" panose="020B0604020202020204" pitchFamily="34" charset="0"/>
                          <a:cs typeface="Arial" panose="020B0604020202020204" pitchFamily="34" charset="0"/>
                        </a:rPr>
                        <a:t>εκτέλεση πράξεων</a:t>
                      </a:r>
                    </a:p>
                    <a:p>
                      <a:pPr marL="285750" lvl="0" indent="-285750" algn="l">
                        <a:buFont typeface="Arial" panose="020B0604020202020204" pitchFamily="34" charset="0"/>
                        <a:buChar char="•"/>
                      </a:pPr>
                      <a:r>
                        <a:rPr lang="el-GR" sz="1800" b="0" dirty="0">
                          <a:solidFill>
                            <a:schemeClr val="tx1">
                              <a:lumMod val="75000"/>
                            </a:schemeClr>
                          </a:solidFill>
                          <a:latin typeface="Arial" panose="020B0604020202020204" pitchFamily="34" charset="0"/>
                          <a:cs typeface="Arial" panose="020B0604020202020204" pitchFamily="34" charset="0"/>
                        </a:rPr>
                        <a:t>σωστή αντίληψη γεωμετρικών σχημάτων και των βασικών τους ιδιοτήτων</a:t>
                      </a:r>
                    </a:p>
                    <a:p>
                      <a:endParaRPr lang="el-GR" dirty="0"/>
                    </a:p>
                  </a:txBody>
                  <a:tcPr>
                    <a:noFill/>
                  </a:tcPr>
                </a:tc>
                <a:extLst>
                  <a:ext uri="{0D108BD9-81ED-4DB2-BD59-A6C34878D82A}">
                    <a16:rowId xmlns:a16="http://schemas.microsoft.com/office/drawing/2014/main" val="3707148227"/>
                  </a:ext>
                </a:extLst>
              </a:tr>
            </a:tbl>
          </a:graphicData>
        </a:graphic>
      </p:graphicFrame>
      <p:sp>
        <p:nvSpPr>
          <p:cNvPr id="7" name="1 - Τίτλος">
            <a:extLst>
              <a:ext uri="{FF2B5EF4-FFF2-40B4-BE49-F238E27FC236}">
                <a16:creationId xmlns:a16="http://schemas.microsoft.com/office/drawing/2014/main" id="{2423C961-A373-4ED1-B215-1C824CA0444C}"/>
              </a:ext>
            </a:extLst>
          </p:cNvPr>
          <p:cNvSpPr txBox="1">
            <a:spLocks/>
          </p:cNvSpPr>
          <p:nvPr/>
        </p:nvSpPr>
        <p:spPr>
          <a:xfrm>
            <a:off x="611560" y="140438"/>
            <a:ext cx="8371410" cy="1056313"/>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Σημαντικότητα της Γεωμετρίας </a:t>
            </a:r>
          </a:p>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ως μάθημα της υποχρεωτικής εκπαίδευσης και η δυσκολία που έχουν οι μαθητές σε αυτό </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655697DB-A995-45AC-BC60-46C4D3B92F3D}"/>
              </a:ext>
            </a:extLst>
          </p:cNvPr>
          <p:cNvSpPr>
            <a:spLocks noGrp="1"/>
          </p:cNvSpPr>
          <p:nvPr>
            <p:ph type="sldNum" sz="quarter" idx="12"/>
          </p:nvPr>
        </p:nvSpPr>
        <p:spPr/>
        <p:txBody>
          <a:bodyPr/>
          <a:lstStyle/>
          <a:p>
            <a:fld id="{D3F1D1C4-C2D9-4231-9FB2-B2D9D97AA41D}" type="slidenum">
              <a:rPr lang="el-GR" smtClean="0"/>
              <a:pPr/>
              <a:t>8</a:t>
            </a:fld>
            <a:endParaRPr lang="el-GR"/>
          </a:p>
        </p:txBody>
      </p:sp>
      <p:graphicFrame>
        <p:nvGraphicFramePr>
          <p:cNvPr id="9" name="Πίνακας 8">
            <a:extLst>
              <a:ext uri="{FF2B5EF4-FFF2-40B4-BE49-F238E27FC236}">
                <a16:creationId xmlns:a16="http://schemas.microsoft.com/office/drawing/2014/main" id="{42D8377E-828D-40BA-BE86-CE58D3C8F316}"/>
              </a:ext>
            </a:extLst>
          </p:cNvPr>
          <p:cNvGraphicFramePr>
            <a:graphicFrameLocks noGrp="1"/>
          </p:cNvGraphicFramePr>
          <p:nvPr>
            <p:extLst>
              <p:ext uri="{D42A27DB-BD31-4B8C-83A1-F6EECF244321}">
                <p14:modId xmlns:p14="http://schemas.microsoft.com/office/powerpoint/2010/main" val="1775397179"/>
              </p:ext>
            </p:extLst>
          </p:nvPr>
        </p:nvGraphicFramePr>
        <p:xfrm>
          <a:off x="683568" y="1719782"/>
          <a:ext cx="3696072" cy="518160"/>
        </p:xfrm>
        <a:graphic>
          <a:graphicData uri="http://schemas.openxmlformats.org/drawingml/2006/table">
            <a:tbl>
              <a:tblPr firstRow="1" bandRow="1">
                <a:tableStyleId>{5C22544A-7EE6-4342-B048-85BDC9FD1C3A}</a:tableStyleId>
              </a:tblPr>
              <a:tblGrid>
                <a:gridCol w="3696072">
                  <a:extLst>
                    <a:ext uri="{9D8B030D-6E8A-4147-A177-3AD203B41FA5}">
                      <a16:colId xmlns:a16="http://schemas.microsoft.com/office/drawing/2014/main" val="3586800184"/>
                    </a:ext>
                  </a:extLst>
                </a:gridCol>
              </a:tblGrid>
              <a:tr h="370840">
                <a:tc>
                  <a:txBody>
                    <a:bodyPr/>
                    <a:lstStyle/>
                    <a:p>
                      <a:pPr algn="ctr"/>
                      <a:r>
                        <a:rPr lang="el-GR" sz="28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ΜΕΓΙΣΤΟΙ</a:t>
                      </a:r>
                      <a:r>
                        <a:rPr lang="el-G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ΣΚΟΠΟΙ</a:t>
                      </a:r>
                    </a:p>
                  </a:txBody>
                  <a:tcPr/>
                </a:tc>
                <a:extLst>
                  <a:ext uri="{0D108BD9-81ED-4DB2-BD59-A6C34878D82A}">
                    <a16:rowId xmlns:a16="http://schemas.microsoft.com/office/drawing/2014/main" val="3358558494"/>
                  </a:ext>
                </a:extLst>
              </a:tr>
            </a:tbl>
          </a:graphicData>
        </a:graphic>
      </p:graphicFrame>
      <p:graphicFrame>
        <p:nvGraphicFramePr>
          <p:cNvPr id="10" name="Πίνακας 9">
            <a:extLst>
              <a:ext uri="{FF2B5EF4-FFF2-40B4-BE49-F238E27FC236}">
                <a16:creationId xmlns:a16="http://schemas.microsoft.com/office/drawing/2014/main" id="{6F17D23A-E80D-4D08-BA62-9B7BF4DD3F11}"/>
              </a:ext>
            </a:extLst>
          </p:cNvPr>
          <p:cNvGraphicFramePr>
            <a:graphicFrameLocks noGrp="1"/>
          </p:cNvGraphicFramePr>
          <p:nvPr>
            <p:extLst>
              <p:ext uri="{D42A27DB-BD31-4B8C-83A1-F6EECF244321}">
                <p14:modId xmlns:p14="http://schemas.microsoft.com/office/powerpoint/2010/main" val="1845452146"/>
              </p:ext>
            </p:extLst>
          </p:nvPr>
        </p:nvGraphicFramePr>
        <p:xfrm>
          <a:off x="683568" y="2204864"/>
          <a:ext cx="8208912" cy="456438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3758586170"/>
                    </a:ext>
                  </a:extLst>
                </a:gridCol>
              </a:tblGrid>
              <a:tr h="4248522">
                <a:tc>
                  <a:txBody>
                    <a:bodyPr/>
                    <a:lstStyle/>
                    <a:p>
                      <a:pPr lvl="0" algn="ctr">
                        <a:buFontTx/>
                        <a:buNone/>
                      </a:pPr>
                      <a:r>
                        <a:rPr lang="el-GR" sz="2000" dirty="0">
                          <a:solidFill>
                            <a:schemeClr val="tx1">
                              <a:lumMod val="75000"/>
                            </a:schemeClr>
                          </a:solidFill>
                          <a:latin typeface="Arial" panose="020B0604020202020204" pitchFamily="34" charset="0"/>
                          <a:cs typeface="Arial" panose="020B0604020202020204" pitchFamily="34" charset="0"/>
                        </a:rPr>
                        <a:t>Παροχή μαθηματικής παιδείας</a:t>
                      </a:r>
                    </a:p>
                    <a:p>
                      <a:pPr lvl="0" algn="l">
                        <a:buFontTx/>
                        <a:buNone/>
                      </a:pPr>
                      <a:r>
                        <a:rPr lang="el-GR" sz="2000" b="0" dirty="0">
                          <a:solidFill>
                            <a:schemeClr val="tx1">
                              <a:lumMod val="75000"/>
                            </a:schemeClr>
                          </a:solidFill>
                          <a:latin typeface="Arial" panose="020B0604020202020204" pitchFamily="34" charset="0"/>
                          <a:cs typeface="Arial" panose="020B0604020202020204" pitchFamily="34" charset="0"/>
                        </a:rPr>
                        <a:t>Οι μαθητές:</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Αποκτούν</a:t>
                      </a:r>
                      <a:r>
                        <a:rPr lang="el-GR" sz="2000" b="0" dirty="0">
                          <a:solidFill>
                            <a:schemeClr val="tx1">
                              <a:lumMod val="75000"/>
                            </a:schemeClr>
                          </a:solidFill>
                          <a:latin typeface="Arial" panose="020B0604020202020204" pitchFamily="34" charset="0"/>
                          <a:cs typeface="Arial" panose="020B0604020202020204" pitchFamily="34" charset="0"/>
                        </a:rPr>
                        <a:t> ενδιαφέρον για την επίλυση προβλημάτων και την απάντηση ερωτημάτων που έχουν χαρακτήρα γρίφο.</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Αναπτύσσουν</a:t>
                      </a:r>
                      <a:r>
                        <a:rPr lang="el-GR" sz="2000" b="0" dirty="0">
                          <a:solidFill>
                            <a:schemeClr val="tx1">
                              <a:lumMod val="75000"/>
                            </a:schemeClr>
                          </a:solidFill>
                          <a:latin typeface="Arial" panose="020B0604020202020204" pitchFamily="34" charset="0"/>
                          <a:cs typeface="Arial" panose="020B0604020202020204" pitchFamily="34" charset="0"/>
                        </a:rPr>
                        <a:t> τις δυνατότητές τους ως προς την εκτίμηση καταστάσεων.</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Ενισχύουν</a:t>
                      </a:r>
                      <a:r>
                        <a:rPr lang="el-GR" sz="2000" b="0" dirty="0">
                          <a:solidFill>
                            <a:schemeClr val="tx1">
                              <a:lumMod val="75000"/>
                            </a:schemeClr>
                          </a:solidFill>
                          <a:latin typeface="Arial" panose="020B0604020202020204" pitchFamily="34" charset="0"/>
                          <a:cs typeface="Arial" panose="020B0604020202020204" pitchFamily="34" charset="0"/>
                        </a:rPr>
                        <a:t> τη δεξιότητα για σύλληψη, διατύπωση και εμπειρική επαλήθευση  εικασιών. </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Μαθαίνουν</a:t>
                      </a:r>
                      <a:r>
                        <a:rPr lang="el-GR" sz="2000" b="0" dirty="0">
                          <a:solidFill>
                            <a:schemeClr val="tx1">
                              <a:lumMod val="75000"/>
                            </a:schemeClr>
                          </a:solidFill>
                          <a:latin typeface="Arial" panose="020B0604020202020204" pitchFamily="34" charset="0"/>
                          <a:cs typeface="Arial" panose="020B0604020202020204" pitchFamily="34" charset="0"/>
                        </a:rPr>
                        <a:t> να μεριμνούν  για την εμπειρική και νοητική αιτιολόγηση των εικασιών.</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Αρθρώνουν</a:t>
                      </a:r>
                      <a:r>
                        <a:rPr lang="el-GR" sz="2000" b="0" dirty="0">
                          <a:solidFill>
                            <a:schemeClr val="tx1">
                              <a:lumMod val="75000"/>
                            </a:schemeClr>
                          </a:solidFill>
                          <a:latin typeface="Arial" panose="020B0604020202020204" pitchFamily="34" charset="0"/>
                          <a:cs typeface="Arial" panose="020B0604020202020204" pitchFamily="34" charset="0"/>
                        </a:rPr>
                        <a:t> και </a:t>
                      </a:r>
                      <a:r>
                        <a:rPr lang="el-GR" sz="2000" b="1" dirty="0">
                          <a:solidFill>
                            <a:schemeClr val="tx1">
                              <a:lumMod val="75000"/>
                            </a:schemeClr>
                          </a:solidFill>
                          <a:latin typeface="Arial" panose="020B0604020202020204" pitchFamily="34" charset="0"/>
                          <a:cs typeface="Arial" panose="020B0604020202020204" pitchFamily="34" charset="0"/>
                        </a:rPr>
                        <a:t>ελέγχουν</a:t>
                      </a:r>
                      <a:r>
                        <a:rPr lang="el-GR" sz="2000" b="0" dirty="0">
                          <a:solidFill>
                            <a:schemeClr val="tx1">
                              <a:lumMod val="75000"/>
                            </a:schemeClr>
                          </a:solidFill>
                          <a:latin typeface="Arial" panose="020B0604020202020204" pitchFamily="34" charset="0"/>
                          <a:cs typeface="Arial" panose="020B0604020202020204" pitchFamily="34" charset="0"/>
                        </a:rPr>
                        <a:t> συλλογισμούς.</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Οργανώνονται</a:t>
                      </a:r>
                      <a:r>
                        <a:rPr lang="el-GR" sz="2000" b="0" dirty="0">
                          <a:solidFill>
                            <a:schemeClr val="tx1">
                              <a:lumMod val="75000"/>
                            </a:schemeClr>
                          </a:solidFill>
                          <a:latin typeface="Arial" panose="020B0604020202020204" pitchFamily="34" charset="0"/>
                          <a:cs typeface="Arial" panose="020B0604020202020204" pitchFamily="34" charset="0"/>
                        </a:rPr>
                        <a:t> με ορθολογικό τρόπο διατυπώνοντας με ακρίβεια τη σκέψη τους.</a:t>
                      </a:r>
                    </a:p>
                    <a:p>
                      <a:pPr marL="342900" lvl="0" indent="-342900">
                        <a:buFont typeface="Courier New" panose="02070309020205020404" pitchFamily="49" charset="0"/>
                        <a:buChar char="o"/>
                      </a:pPr>
                      <a:r>
                        <a:rPr lang="el-GR" sz="2000" b="1" dirty="0">
                          <a:solidFill>
                            <a:schemeClr val="tx1">
                              <a:lumMod val="75000"/>
                            </a:schemeClr>
                          </a:solidFill>
                          <a:latin typeface="Arial" panose="020B0604020202020204" pitchFamily="34" charset="0"/>
                          <a:cs typeface="Arial" panose="020B0604020202020204" pitchFamily="34" charset="0"/>
                        </a:rPr>
                        <a:t>Αναπτύσσουν</a:t>
                      </a:r>
                      <a:r>
                        <a:rPr lang="el-GR" sz="2000" b="0" dirty="0">
                          <a:solidFill>
                            <a:schemeClr val="tx1">
                              <a:lumMod val="75000"/>
                            </a:schemeClr>
                          </a:solidFill>
                          <a:latin typeface="Arial" panose="020B0604020202020204" pitchFamily="34" charset="0"/>
                          <a:cs typeface="Arial" panose="020B0604020202020204" pitchFamily="34" charset="0"/>
                        </a:rPr>
                        <a:t> τη δυνατότητα μοντελοποίησης των καταστάσεων</a:t>
                      </a:r>
                    </a:p>
                    <a:p>
                      <a:endParaRPr lang="el-GR" dirty="0"/>
                    </a:p>
                  </a:txBody>
                  <a:tcPr>
                    <a:noFill/>
                  </a:tcPr>
                </a:tc>
                <a:extLst>
                  <a:ext uri="{0D108BD9-81ED-4DB2-BD59-A6C34878D82A}">
                    <a16:rowId xmlns:a16="http://schemas.microsoft.com/office/drawing/2014/main" val="3707148227"/>
                  </a:ext>
                </a:extLst>
              </a:tr>
            </a:tbl>
          </a:graphicData>
        </a:graphic>
      </p:graphicFrame>
      <p:sp>
        <p:nvSpPr>
          <p:cNvPr id="7" name="1 - Τίτλος">
            <a:extLst>
              <a:ext uri="{FF2B5EF4-FFF2-40B4-BE49-F238E27FC236}">
                <a16:creationId xmlns:a16="http://schemas.microsoft.com/office/drawing/2014/main" id="{062E6B92-5067-463C-8091-B4D2D4584A62}"/>
              </a:ext>
            </a:extLst>
          </p:cNvPr>
          <p:cNvSpPr txBox="1">
            <a:spLocks/>
          </p:cNvSpPr>
          <p:nvPr/>
        </p:nvSpPr>
        <p:spPr>
          <a:xfrm>
            <a:off x="611560" y="140438"/>
            <a:ext cx="8371410" cy="1056313"/>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Σημαντικότητα της Γεωμετρίας </a:t>
            </a:r>
          </a:p>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ως μάθημα της υποχρεωτικής εκπαίδευσης και η δυσκολία που έχουν οι μαθητές σε αυτό </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(3/5)</a:t>
            </a:r>
          </a:p>
        </p:txBody>
      </p:sp>
    </p:spTree>
    <p:extLst>
      <p:ext uri="{BB962C8B-B14F-4D97-AF65-F5344CB8AC3E}">
        <p14:creationId xmlns:p14="http://schemas.microsoft.com/office/powerpoint/2010/main" val="99173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1916832"/>
            <a:ext cx="8073831" cy="3601641"/>
          </a:xfrm>
          <a:solidFill>
            <a:srgbClr val="5B99A3">
              <a:alpha val="49804"/>
            </a:srgbClr>
          </a:solidFill>
          <a:ln w="28575">
            <a:solidFill>
              <a:schemeClr val="bg1">
                <a:lumMod val="95000"/>
              </a:schemeClr>
            </a:solidFill>
          </a:ln>
          <a:effectLst>
            <a:glow rad="635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a:noAutofit/>
          </a:bodyPr>
          <a:lstStyle/>
          <a:p>
            <a:pPr marL="0" indent="0" algn="just">
              <a:lnSpc>
                <a:spcPct val="120000"/>
              </a:lnSpc>
              <a:buNone/>
            </a:pPr>
            <a:r>
              <a:rPr lang="el-GR" sz="1800" dirty="0">
                <a:latin typeface="Arial" panose="020B0604020202020204" pitchFamily="34" charset="0"/>
                <a:cs typeface="Arial" panose="020B0604020202020204" pitchFamily="34" charset="0"/>
              </a:rPr>
              <a:t>Η </a:t>
            </a:r>
            <a:r>
              <a:rPr lang="el-GR" sz="1800" b="1" dirty="0" err="1">
                <a:latin typeface="Arial" panose="020B0604020202020204" pitchFamily="34" charset="0"/>
                <a:cs typeface="Arial" panose="020B0604020202020204" pitchFamily="34" charset="0"/>
              </a:rPr>
              <a:t>Κολέζα</a:t>
            </a:r>
            <a:r>
              <a:rPr lang="el-GR" sz="1800" dirty="0">
                <a:latin typeface="Arial" panose="020B0604020202020204" pitchFamily="34" charset="0"/>
                <a:cs typeface="Arial" panose="020B0604020202020204" pitchFamily="34" charset="0"/>
              </a:rPr>
              <a:t> (2000:45) θεωρεί </a:t>
            </a:r>
            <a:r>
              <a:rPr lang="el-GR" sz="1800" i="1" dirty="0">
                <a:latin typeface="Arial" panose="020B0604020202020204" pitchFamily="34" charset="0"/>
                <a:cs typeface="Arial" panose="020B0604020202020204" pitchFamily="34" charset="0"/>
              </a:rPr>
              <a:t>«σημαντική τη μελέτη της γεωμετρίας, επειδή παρέχει τη δυνατότητα ανάπτυξης </a:t>
            </a:r>
            <a:r>
              <a:rPr lang="el-GR" sz="1800" b="1" i="1" dirty="0">
                <a:latin typeface="Arial" panose="020B0604020202020204" pitchFamily="34" charset="0"/>
                <a:cs typeface="Arial" panose="020B0604020202020204" pitchFamily="34" charset="0"/>
              </a:rPr>
              <a:t>τριών ειδών γνωστικών διαδικασιών</a:t>
            </a:r>
            <a:r>
              <a:rPr lang="el-GR" sz="1800" i="1" dirty="0">
                <a:latin typeface="Arial" panose="020B0604020202020204" pitchFamily="34" charset="0"/>
                <a:cs typeface="Arial" panose="020B0604020202020204" pitchFamily="34" charset="0"/>
              </a:rPr>
              <a:t>:</a:t>
            </a:r>
          </a:p>
          <a:p>
            <a:pPr lvl="1" algn="just">
              <a:lnSpc>
                <a:spcPct val="120000"/>
              </a:lnSpc>
              <a:buNone/>
            </a:pPr>
            <a:r>
              <a:rPr lang="el-GR" sz="1800" i="1" dirty="0">
                <a:latin typeface="Arial" panose="020B0604020202020204" pitchFamily="34" charset="0"/>
                <a:cs typeface="Arial" panose="020B0604020202020204" pitchFamily="34" charset="0"/>
              </a:rPr>
              <a:t>(α) της </a:t>
            </a:r>
            <a:r>
              <a:rPr lang="el-GR" sz="1800" b="1" i="1" dirty="0" err="1">
                <a:latin typeface="Arial" panose="020B0604020202020204" pitchFamily="34" charset="0"/>
                <a:cs typeface="Arial" panose="020B0604020202020204" pitchFamily="34" charset="0"/>
              </a:rPr>
              <a:t>οπτικοποίησης</a:t>
            </a:r>
            <a:r>
              <a:rPr lang="el-GR" sz="1800" i="1" dirty="0">
                <a:latin typeface="Arial" panose="020B0604020202020204" pitchFamily="34" charset="0"/>
                <a:cs typeface="Arial" panose="020B0604020202020204" pitchFamily="34" charset="0"/>
              </a:rPr>
              <a:t> για την αναπαράσταση αντικειμένων του χώρου, την επεξήγηση μιας πρότασης, τη συστηματική διερεύνηση μιας σύνθετης κατάστασης ή για μία υποκειμενική επαλήθευση και τον έλεγχο κάποιων υποθέσεων, </a:t>
            </a:r>
          </a:p>
          <a:p>
            <a:pPr lvl="1" algn="just">
              <a:lnSpc>
                <a:spcPct val="120000"/>
              </a:lnSpc>
              <a:buNone/>
            </a:pPr>
            <a:r>
              <a:rPr lang="el-GR" sz="1800" i="1" dirty="0">
                <a:latin typeface="Arial" panose="020B0604020202020204" pitchFamily="34" charset="0"/>
                <a:cs typeface="Arial" panose="020B0604020202020204" pitchFamily="34" charset="0"/>
              </a:rPr>
              <a:t>(β) </a:t>
            </a:r>
            <a:r>
              <a:rPr lang="el-GR" sz="1800" b="1" i="1" dirty="0">
                <a:latin typeface="Arial" panose="020B0604020202020204" pitchFamily="34" charset="0"/>
                <a:cs typeface="Arial" panose="020B0604020202020204" pitchFamily="34" charset="0"/>
              </a:rPr>
              <a:t>κατασκευής</a:t>
            </a:r>
            <a:r>
              <a:rPr lang="el-GR" sz="1800" i="1" dirty="0">
                <a:latin typeface="Arial" panose="020B0604020202020204" pitchFamily="34" charset="0"/>
                <a:cs typeface="Arial" panose="020B0604020202020204" pitchFamily="34" charset="0"/>
              </a:rPr>
              <a:t> με συγκεκριμένα εργαλεία και υπό συγκεκριμένες συνθήκες και </a:t>
            </a:r>
          </a:p>
          <a:p>
            <a:pPr lvl="1" algn="just">
              <a:lnSpc>
                <a:spcPct val="120000"/>
              </a:lnSpc>
              <a:buNone/>
            </a:pPr>
            <a:r>
              <a:rPr lang="el-GR" sz="1800" i="1" dirty="0">
                <a:latin typeface="Arial" panose="020B0604020202020204" pitchFamily="34" charset="0"/>
                <a:cs typeface="Arial" panose="020B0604020202020204" pitchFamily="34" charset="0"/>
              </a:rPr>
              <a:t>(γ) </a:t>
            </a:r>
            <a:r>
              <a:rPr lang="el-GR" sz="1800" b="1" i="1" dirty="0">
                <a:latin typeface="Arial" panose="020B0604020202020204" pitchFamily="34" charset="0"/>
                <a:cs typeface="Arial" panose="020B0604020202020204" pitchFamily="34" charset="0"/>
              </a:rPr>
              <a:t>συλλογισμού</a:t>
            </a:r>
            <a:r>
              <a:rPr lang="el-GR" sz="1800" i="1" dirty="0">
                <a:latin typeface="Arial" panose="020B0604020202020204" pitchFamily="34" charset="0"/>
                <a:cs typeface="Arial" panose="020B0604020202020204" pitchFamily="34" charset="0"/>
              </a:rPr>
              <a:t>» </a:t>
            </a:r>
          </a:p>
        </p:txBody>
      </p:sp>
      <p:sp>
        <p:nvSpPr>
          <p:cNvPr id="4" name="Θέση αριθμού διαφάνειας 3">
            <a:extLst>
              <a:ext uri="{FF2B5EF4-FFF2-40B4-BE49-F238E27FC236}">
                <a16:creationId xmlns:a16="http://schemas.microsoft.com/office/drawing/2014/main" id="{34B5F999-9898-4C48-83F8-05F09DF0126A}"/>
              </a:ext>
            </a:extLst>
          </p:cNvPr>
          <p:cNvSpPr>
            <a:spLocks noGrp="1"/>
          </p:cNvSpPr>
          <p:nvPr>
            <p:ph type="sldNum" sz="quarter" idx="12"/>
          </p:nvPr>
        </p:nvSpPr>
        <p:spPr/>
        <p:txBody>
          <a:bodyPr/>
          <a:lstStyle/>
          <a:p>
            <a:fld id="{D3F1D1C4-C2D9-4231-9FB2-B2D9D97AA41D}" type="slidenum">
              <a:rPr lang="el-GR" smtClean="0"/>
              <a:pPr/>
              <a:t>9</a:t>
            </a:fld>
            <a:endParaRPr lang="el-GR"/>
          </a:p>
        </p:txBody>
      </p:sp>
      <p:sp>
        <p:nvSpPr>
          <p:cNvPr id="6" name="1 - Τίτλος">
            <a:extLst>
              <a:ext uri="{FF2B5EF4-FFF2-40B4-BE49-F238E27FC236}">
                <a16:creationId xmlns:a16="http://schemas.microsoft.com/office/drawing/2014/main" id="{04DFE4C0-AF4E-453F-B579-52C7DE8604DE}"/>
              </a:ext>
            </a:extLst>
          </p:cNvPr>
          <p:cNvSpPr txBox="1">
            <a:spLocks/>
          </p:cNvSpPr>
          <p:nvPr/>
        </p:nvSpPr>
        <p:spPr>
          <a:xfrm>
            <a:off x="611560" y="140438"/>
            <a:ext cx="8371410" cy="1056313"/>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Σημαντικότητα της Γεωμετρίας </a:t>
            </a:r>
          </a:p>
          <a:p>
            <a:pPr marL="0" marR="0" lvl="0" indent="0" algn="ctr" defTabSz="685800" rtl="0" eaLnBrk="1" fontAlgn="auto" latinLnBrk="0" hangingPunct="1">
              <a:lnSpc>
                <a:spcPct val="89000"/>
              </a:lnSpc>
              <a:spcBef>
                <a:spcPct val="0"/>
              </a:spcBef>
              <a:spcAft>
                <a:spcPts val="0"/>
              </a:spcAft>
              <a:buClrTx/>
              <a:buSzTx/>
              <a:buFontTx/>
              <a:buNone/>
              <a:tabLst/>
              <a:defRPr/>
            </a:pPr>
            <a:r>
              <a:rPr kumimoji="0" lang="el-GR"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ως μάθημα της υποχρεωτικής εκπαίδευσης και η δυσκολία που έχουν οι μαθητές σε αυτό </a:t>
            </a:r>
            <a:r>
              <a:rPr kumimoji="0" lang="el-GR" sz="28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(4/5)</a:t>
            </a:r>
          </a:p>
        </p:txBody>
      </p:sp>
    </p:spTree>
  </p:cSld>
  <p:clrMapOvr>
    <a:masterClrMapping/>
  </p:clrMapOvr>
</p:sld>
</file>

<file path=ppt/theme/theme1.xml><?xml version="1.0" encoding="utf-8"?>
<a:theme xmlns:a="http://schemas.openxmlformats.org/drawingml/2006/main" name="Περικοπή">
  <a:themeElements>
    <a:clrScheme name="Προσαρμοσμένο 26">
      <a:dk1>
        <a:srgbClr val="26435D"/>
      </a:dk1>
      <a:lt1>
        <a:sysClr val="window" lastClr="FFFFFF"/>
      </a:lt1>
      <a:dk2>
        <a:srgbClr val="26435D"/>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Περικοπή</Template>
  <TotalTime>2140</TotalTime>
  <Words>2767</Words>
  <Application>Microsoft Office PowerPoint</Application>
  <PresentationFormat>Προβολή στην οθόνη (4:3)</PresentationFormat>
  <Paragraphs>329</Paragraphs>
  <Slides>39</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39</vt:i4>
      </vt:variant>
    </vt:vector>
  </HeadingPairs>
  <TitlesOfParts>
    <vt:vector size="47" baseType="lpstr">
      <vt:lpstr>Arial</vt:lpstr>
      <vt:lpstr>Book Antiqua</vt:lpstr>
      <vt:lpstr>Calibri</vt:lpstr>
      <vt:lpstr>Courier New</vt:lpstr>
      <vt:lpstr>Franklin Gothic Book</vt:lpstr>
      <vt:lpstr>Mistral</vt:lpstr>
      <vt:lpstr>Wingdings</vt:lpstr>
      <vt:lpstr>Περικοπή</vt:lpstr>
      <vt:lpstr>Η Διδασκαλία της Γεωμετρίας με την χρήση ΤΠΕ  καθώς και σε e-learning περιβάλλοντα:  Επίπεδα Van Hiele και Δυναμική Γεωμετρία</vt:lpstr>
      <vt:lpstr>Σκοπός της έρευνας </vt:lpstr>
      <vt:lpstr>Συνεισφορά της διπλωματικής</vt:lpstr>
      <vt:lpstr>Δομή της εργασίας</vt:lpstr>
      <vt:lpstr>Θεωρητικο  πλαισιο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μοντέλο Van Hiele, τα επίπεδα και τα χαρακτηριστικά των επιπέδων του (2/8) </vt:lpstr>
      <vt:lpstr>Το μοντέλο Van Hiele, τα επίπεδα και τα χαρακτηριστικά των επιπέδων του (3/8) </vt:lpstr>
      <vt:lpstr>Το μοντέλο Van Hiele, τα επίπεδα και τα χαρακτηριστικά των επιπέδων του (4/8) </vt:lpstr>
      <vt:lpstr>Το μοντέλο Van Hiele, τα επίπεδα και τα χαρακτηριστικά των επιπέδων του (5/8) </vt:lpstr>
      <vt:lpstr>Το μοντέλο Van Hiele, τα επίπεδα και τα χαρακτηριστικά των επιπέδων του (6/8) </vt:lpstr>
      <vt:lpstr>Παρουσίαση του PowerPoint</vt:lpstr>
      <vt:lpstr>Παρουσίαση του PowerPoint</vt:lpstr>
      <vt:lpstr>Οι αλλαγές του Alan Hoffer στο Μοντέλο Van Hiele  </vt:lpstr>
      <vt:lpstr>Διδασκαλία Μαθηματικών  και ειδικότερα Γεωμετρίας με χρήση ΤΠΕ (1/2)</vt:lpstr>
      <vt:lpstr>Διδασκαλία Μαθηματικών  και ειδικότερα Γεωμετρίας με χρήση ΤΠΕ (2/2)</vt:lpstr>
      <vt:lpstr>Μοντέλα ένταξης  των Τεχνολογιών της Πληροφορίας και  των Επικοινωνιών στην Εκπαίδευση </vt:lpstr>
      <vt:lpstr>Εξ αποστάσεως Εκπαίδευση και E-learning και  η έννοια της συμπληρωματικής σχολικής ΕξΑΕ (1/2)</vt:lpstr>
      <vt:lpstr>Εξ αποστάσεως Εκπαίδευση και E-learning και  η έννοια της συμπληρωματικής σχολικής ΕξΑΕ (2/2)</vt:lpstr>
      <vt:lpstr>Σχολική εξ Αποστάσεως Εκπαίδευση </vt:lpstr>
      <vt:lpstr>Μορφές Σχολικής Εξ Αποστάσεως Εκπαίδευσης</vt:lpstr>
      <vt:lpstr>Ανάπτυξη της επιστήμης της Δυναμικής Γεωμετρίας (1/2)</vt:lpstr>
      <vt:lpstr>Ανάπτυξη της επιστήμης της Δυναμικής Γεωμετρίας (2/2)</vt:lpstr>
      <vt:lpstr>Λογισμικά  Δυναμικής Γεωμετρίας</vt:lpstr>
      <vt:lpstr>ΠΡΟΤΑΣΗ ΔΙΔΑΣΚΑΛΙΑΣ</vt:lpstr>
      <vt:lpstr>Πρόταση Διδασκαλίας  με τη χρήση Λογισμικού Δυναμικής Γεωμετρίας (1/3)</vt:lpstr>
      <vt:lpstr>Παρουσίαση του PowerPoint</vt:lpstr>
      <vt:lpstr>Παρουσίαση του PowerPoint</vt:lpstr>
      <vt:lpstr>συμπερασματα</vt:lpstr>
      <vt:lpstr>Συμπεράσματα (1/2)</vt:lpstr>
      <vt:lpstr>Συμπεράσματα (2/2)</vt:lpstr>
      <vt:lpstr>βιβλιογραφια </vt:lpstr>
      <vt:lpstr>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διδασκαλία της Γεωμετρίας με την χρήση ΤΠΕ καθώς και σε e-learning περιβάλλοντα : Επίπεδα Van hiele και δυναμική γεωμετρία</dc:title>
  <cp:lastModifiedBy>Kostas</cp:lastModifiedBy>
  <cp:revision>140</cp:revision>
  <cp:lastPrinted>2019-04-05T10:25:23Z</cp:lastPrinted>
  <dcterms:created xsi:type="dcterms:W3CDTF">2018-12-24T17:05:45Z</dcterms:created>
  <dcterms:modified xsi:type="dcterms:W3CDTF">2019-04-12T18:50:58Z</dcterms:modified>
</cp:coreProperties>
</file>