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34"/>
  </p:notesMasterIdLst>
  <p:sldIdLst>
    <p:sldId id="1482" r:id="rId2"/>
    <p:sldId id="2013" r:id="rId3"/>
    <p:sldId id="2021" r:id="rId4"/>
    <p:sldId id="2023" r:id="rId5"/>
    <p:sldId id="2014" r:id="rId6"/>
    <p:sldId id="2020" r:id="rId7"/>
    <p:sldId id="2012" r:id="rId8"/>
    <p:sldId id="2024" r:id="rId9"/>
    <p:sldId id="2016" r:id="rId10"/>
    <p:sldId id="2026" r:id="rId11"/>
    <p:sldId id="2027" r:id="rId12"/>
    <p:sldId id="2028" r:id="rId13"/>
    <p:sldId id="2043" r:id="rId14"/>
    <p:sldId id="2044" r:id="rId15"/>
    <p:sldId id="2015" r:id="rId16"/>
    <p:sldId id="2030" r:id="rId17"/>
    <p:sldId id="2029" r:id="rId18"/>
    <p:sldId id="2031" r:id="rId19"/>
    <p:sldId id="2017" r:id="rId20"/>
    <p:sldId id="2032" r:id="rId21"/>
    <p:sldId id="2033" r:id="rId22"/>
    <p:sldId id="2034" r:id="rId23"/>
    <p:sldId id="2035" r:id="rId24"/>
    <p:sldId id="2036" r:id="rId25"/>
    <p:sldId id="2018" r:id="rId26"/>
    <p:sldId id="2039" r:id="rId27"/>
    <p:sldId id="2037" r:id="rId28"/>
    <p:sldId id="2038" r:id="rId29"/>
    <p:sldId id="2040" r:id="rId30"/>
    <p:sldId id="2041" r:id="rId31"/>
    <p:sldId id="2042" r:id="rId32"/>
    <p:sldId id="2019" r:id="rId33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=""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CAF"/>
    <a:srgbClr val="FFA54B"/>
    <a:srgbClr val="FFFFCC"/>
    <a:srgbClr val="931B1B"/>
    <a:srgbClr val="EDBE9B"/>
    <a:srgbClr val="ADDB7B"/>
    <a:srgbClr val="F4F694"/>
    <a:srgbClr val="FFAD5B"/>
    <a:srgbClr val="FF9933"/>
    <a:srgbClr val="FF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58" autoAdjust="0"/>
    <p:restoredTop sz="89528" autoAdjust="0"/>
  </p:normalViewPr>
  <p:slideViewPr>
    <p:cSldViewPr>
      <p:cViewPr varScale="1">
        <p:scale>
          <a:sx n="62" d="100"/>
          <a:sy n="62" d="100"/>
        </p:scale>
        <p:origin x="-1278" y="-7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hamilo.datacenter.uoc.gr/metchamilo/index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79" y="1484784"/>
            <a:ext cx="6938725" cy="2376264"/>
          </a:xfrm>
        </p:spPr>
        <p:txBody>
          <a:bodyPr>
            <a:no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«Σχεδιασμός κι ανάπτυξη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επιμορφωτι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κού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υλικού με τη μέθοδο της ΕξΑΕ  για την Επιμόρφωση Εκπαιδευτικών Α’ </a:t>
            </a:r>
            <a:r>
              <a:rPr lang="el-G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βαθμιας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Εκπαίδευσης,  σε θέματα παιδιών με Μαθησιακές Δυσκολίες-Δυσορθογραφία»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04896" y="251187"/>
            <a:ext cx="740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χρήση των ΤΠΕ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2019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69379" y="3852337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Κουμιωτάκη Μαρία</a:t>
            </a:r>
            <a:endParaRPr lang="el-GR" sz="28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28483"/>
              </p:ext>
            </p:extLst>
          </p:nvPr>
        </p:nvGraphicFramePr>
        <p:xfrm>
          <a:off x="1789760" y="499269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Σπαντιδάκης Ι. 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Βασαρμίδου</a:t>
                      </a:r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Δ. 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Καρβούνης</a:t>
                      </a:r>
                      <a:r>
                        <a:rPr lang="el-G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Λ.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35809" y="454458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87084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2. Διδακτικό Υλικό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(2/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631697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/>
              <a:t>Τάκης, Δυσορθογραφάκης </a:t>
            </a:r>
            <a:r>
              <a:rPr lang="el-GR" sz="2800" dirty="0" smtClean="0">
                <a:sym typeface="Wingdings" pitchFamily="2" charset="2"/>
              </a:rPr>
              <a:t> το υλικό μετατρέπεται σε «</a:t>
            </a:r>
            <a:r>
              <a:rPr lang="el-GR" sz="2800" i="1" dirty="0" smtClean="0">
                <a:sym typeface="Wingdings" pitchFamily="2" charset="2"/>
              </a:rPr>
              <a:t>προσωπική υπόθεση</a:t>
            </a:r>
            <a:r>
              <a:rPr lang="el-GR" sz="2800" dirty="0" smtClean="0">
                <a:sym typeface="Wingdings" pitchFamily="2" charset="2"/>
              </a:rPr>
              <a:t>» για τους </a:t>
            </a:r>
            <a:r>
              <a:rPr lang="el-GR" sz="2800" dirty="0" err="1" smtClean="0">
                <a:sym typeface="Wingdings" pitchFamily="2" charset="2"/>
              </a:rPr>
              <a:t>επιμορφούμενους</a:t>
            </a:r>
            <a:endParaRPr lang="el-GR" sz="2800" dirty="0" smtClean="0">
              <a:sym typeface="Wingdings" pitchFamily="2" charset="2"/>
            </a:endParaRPr>
          </a:p>
          <a:p>
            <a:pPr algn="just"/>
            <a:endParaRPr lang="el-GR" sz="2800" dirty="0" smtClean="0"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>
                <a:sym typeface="Wingdings" pitchFamily="2" charset="2"/>
              </a:rPr>
              <a:t>3 Διδακτικές Ενότητες:</a:t>
            </a:r>
          </a:p>
          <a:p>
            <a:pPr marL="514350" indent="-514350" algn="just">
              <a:buAutoNum type="arabicParenR"/>
            </a:pPr>
            <a:r>
              <a:rPr lang="el-GR" sz="2800" dirty="0" smtClean="0">
                <a:sym typeface="Wingdings" pitchFamily="2" charset="2"/>
              </a:rPr>
              <a:t>Μαθησιακές Δυσκολίες</a:t>
            </a:r>
          </a:p>
          <a:p>
            <a:pPr marL="514350" indent="-514350" algn="just">
              <a:buAutoNum type="arabicParenR"/>
            </a:pPr>
            <a:r>
              <a:rPr lang="el-GR" sz="2800" dirty="0" smtClean="0">
                <a:sym typeface="Wingdings" pitchFamily="2" charset="2"/>
              </a:rPr>
              <a:t>Ορθογραφία</a:t>
            </a:r>
          </a:p>
          <a:p>
            <a:pPr marL="514350" indent="-514350" algn="just">
              <a:buAutoNum type="arabicParenR"/>
            </a:pPr>
            <a:r>
              <a:rPr lang="el-GR" sz="2800" dirty="0" err="1" smtClean="0">
                <a:sym typeface="Wingdings" pitchFamily="2" charset="2"/>
              </a:rPr>
              <a:t>Δυσορθογραφία</a:t>
            </a:r>
            <a:endParaRPr lang="el-GR" sz="2800" dirty="0" smtClean="0"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l-GR" sz="2800" dirty="0" smtClean="0"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>
                <a:sym typeface="Wingdings" pitchFamily="2" charset="2"/>
              </a:rPr>
              <a:t>Διδακτικοί Στόχοι </a:t>
            </a:r>
            <a:r>
              <a:rPr lang="el-GR" sz="2800" dirty="0" smtClean="0">
                <a:sym typeface="Wingdings" pitchFamily="2" charset="2"/>
              </a:rPr>
              <a:t>&amp; Προσδοκώμενα </a:t>
            </a:r>
            <a:r>
              <a:rPr lang="el-GR" sz="2800" dirty="0">
                <a:sym typeface="Wingdings" pitchFamily="2" charset="2"/>
              </a:rPr>
              <a:t>Μαθησιακά Αποτελέσματα </a:t>
            </a:r>
            <a:r>
              <a:rPr lang="el-GR" sz="2800" dirty="0" smtClean="0">
                <a:sym typeface="Wingdings" pitchFamily="2" charset="2"/>
              </a:rPr>
              <a:t>δίνονται ξεκάθαρα απ</a:t>
            </a:r>
            <a:r>
              <a:rPr lang="el-GR" sz="2800" dirty="0">
                <a:sym typeface="Wingdings" pitchFamily="2" charset="2"/>
              </a:rPr>
              <a:t>’ την αρχή </a:t>
            </a:r>
            <a:endParaRPr lang="el-GR" sz="2800" dirty="0" smtClean="0">
              <a:sym typeface="Wingdings" pitchFamily="2" charset="2"/>
            </a:endParaRPr>
          </a:p>
          <a:p>
            <a:pPr marL="457200" indent="-457200">
              <a:buFont typeface="Arial" pitchFamily="34" charset="0"/>
              <a:buChar char="•"/>
            </a:pPr>
            <a:endParaRPr lang="el-G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3356992"/>
            <a:ext cx="1656184" cy="146423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Γενικό</a:t>
            </a:r>
          </a:p>
          <a:p>
            <a:pPr algn="ctr"/>
            <a:endParaRPr lang="el-GR" sz="2000" dirty="0"/>
          </a:p>
          <a:p>
            <a:pPr algn="ctr"/>
            <a:endParaRPr lang="el-GR" sz="2000" dirty="0" smtClean="0"/>
          </a:p>
          <a:p>
            <a:pPr algn="ctr"/>
            <a:r>
              <a:rPr lang="el-GR" sz="2000" dirty="0" smtClean="0"/>
              <a:t>Ειδικό</a:t>
            </a:r>
            <a:endParaRPr lang="el-GR" sz="2000" dirty="0"/>
          </a:p>
        </p:txBody>
      </p:sp>
      <p:sp>
        <p:nvSpPr>
          <p:cNvPr id="5" name="Βέλος προς τα κάτω 4"/>
          <p:cNvSpPr/>
          <p:nvPr/>
        </p:nvSpPr>
        <p:spPr>
          <a:xfrm>
            <a:off x="6084168" y="378904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231360" y="3789040"/>
            <a:ext cx="1373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Παραγωγικός συλλογισμός</a:t>
            </a:r>
            <a:endParaRPr lang="el-GR" sz="16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134124"/>
            <a:ext cx="936104" cy="16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2. Διδακτικό Υλικό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(3/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222876"/>
            <a:ext cx="84249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2800" u="sng" dirty="0" smtClean="0"/>
              <a:t>Κάθε Ενότητα</a:t>
            </a:r>
            <a:r>
              <a:rPr lang="el-GR" sz="2800" dirty="0" smtClean="0"/>
              <a:t>: </a:t>
            </a:r>
          </a:p>
          <a:p>
            <a:pPr algn="just"/>
            <a:r>
              <a:rPr lang="el-GR" sz="2800" dirty="0" smtClean="0"/>
              <a:t>-Επιμέρους υποενότητες  </a:t>
            </a:r>
            <a:r>
              <a:rPr lang="el-GR" sz="2800" dirty="0" smtClean="0">
                <a:sym typeface="Wingdings" pitchFamily="2" charset="2"/>
              </a:rPr>
              <a:t> </a:t>
            </a:r>
            <a:r>
              <a:rPr lang="el-GR" sz="2500" dirty="0" smtClean="0">
                <a:sym typeface="Wingdings" pitchFamily="2" charset="2"/>
              </a:rPr>
              <a:t>ευανάγνωστο, στοχοθεσία, αυτονομία</a:t>
            </a:r>
          </a:p>
          <a:p>
            <a:pPr algn="just"/>
            <a:endParaRPr lang="el-GR" sz="1800" dirty="0" smtClean="0"/>
          </a:p>
          <a:p>
            <a:pPr algn="just"/>
            <a:r>
              <a:rPr lang="el-GR" sz="3200" dirty="0" smtClean="0"/>
              <a:t>-</a:t>
            </a:r>
            <a:r>
              <a:rPr lang="el-GR" sz="2800" dirty="0" smtClean="0"/>
              <a:t>Δραστηριότητες επαγρύπνησης, προσωπικής εμπλοκής &amp; αυτοαξιολόγησης  </a:t>
            </a:r>
            <a:endParaRPr lang="el-GR" sz="3200" dirty="0" smtClean="0"/>
          </a:p>
          <a:p>
            <a:pPr algn="just"/>
            <a:endParaRPr lang="el-GR" sz="1800" dirty="0" smtClean="0"/>
          </a:p>
          <a:p>
            <a:pPr algn="just"/>
            <a:r>
              <a:rPr lang="el-GR" sz="3200" dirty="0" smtClean="0"/>
              <a:t>-</a:t>
            </a:r>
            <a:r>
              <a:rPr lang="el-GR" sz="2800" dirty="0" smtClean="0"/>
              <a:t>Χρήση παραδειγμάτων- βίντεο </a:t>
            </a:r>
            <a:r>
              <a:rPr lang="el-GR" sz="2800" dirty="0" smtClean="0">
                <a:sym typeface="Wingdings" pitchFamily="2" charset="2"/>
              </a:rPr>
              <a:t></a:t>
            </a:r>
            <a:r>
              <a:rPr lang="el-GR" sz="3200" dirty="0" smtClean="0">
                <a:sym typeface="Wingdings" pitchFamily="2" charset="2"/>
              </a:rPr>
              <a:t> </a:t>
            </a:r>
            <a:r>
              <a:rPr lang="el-GR" sz="2500" dirty="0">
                <a:sym typeface="Wingdings" pitchFamily="2" charset="2"/>
              </a:rPr>
              <a:t>επεξήγηση, μέγιστη κατανόηση</a:t>
            </a:r>
          </a:p>
          <a:p>
            <a:pPr algn="just"/>
            <a:endParaRPr lang="el-GR" sz="1800" dirty="0"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u="sng" dirty="0" smtClean="0">
                <a:sym typeface="Wingdings" pitchFamily="2" charset="2"/>
              </a:rPr>
              <a:t>Σχεδιασμός:</a:t>
            </a:r>
          </a:p>
          <a:p>
            <a:pPr algn="just"/>
            <a:r>
              <a:rPr lang="el-GR" sz="2800" dirty="0" smtClean="0">
                <a:sym typeface="Wingdings" pitchFamily="2" charset="2"/>
              </a:rPr>
              <a:t>Βιβλιογραφική Ανασκόπηση  </a:t>
            </a:r>
            <a:r>
              <a:rPr lang="en-US" sz="2800" dirty="0" smtClean="0">
                <a:sym typeface="Wingdings" pitchFamily="2" charset="2"/>
              </a:rPr>
              <a:t>Power Point</a:t>
            </a:r>
            <a:r>
              <a:rPr lang="el-GR" sz="2800" dirty="0" smtClean="0">
                <a:sym typeface="Wingdings" pitchFamily="2" charset="2"/>
              </a:rPr>
              <a:t></a:t>
            </a:r>
            <a:endParaRPr lang="en-US" sz="2800" dirty="0" smtClean="0">
              <a:sym typeface="Wingdings" pitchFamily="2" charset="2"/>
            </a:endParaRPr>
          </a:p>
          <a:p>
            <a:pPr algn="just"/>
            <a:r>
              <a:rPr lang="en-US" sz="2800" dirty="0" smtClean="0">
                <a:sym typeface="Wingdings" pitchFamily="2" charset="2"/>
              </a:rPr>
              <a:t>H5p</a:t>
            </a:r>
            <a:r>
              <a:rPr lang="el-GR" sz="2500" dirty="0" smtClean="0">
                <a:sym typeface="Wingdings" pitchFamily="2" charset="2"/>
              </a:rPr>
              <a:t>(</a:t>
            </a:r>
            <a:r>
              <a:rPr lang="en-US" sz="2500" dirty="0" smtClean="0">
                <a:sym typeface="Wingdings" pitchFamily="2" charset="2"/>
              </a:rPr>
              <a:t>open course</a:t>
            </a:r>
            <a:r>
              <a:rPr lang="el-GR" sz="2500" dirty="0" smtClean="0">
                <a:sym typeface="Wingdings" pitchFamily="2" charset="2"/>
              </a:rPr>
              <a:t> εμπλουτισμένου με κουίζ)  </a:t>
            </a:r>
            <a:r>
              <a:rPr lang="en-US" sz="2800" dirty="0">
                <a:sym typeface="Wingdings" pitchFamily="2" charset="2"/>
              </a:rPr>
              <a:t>Chamillo</a:t>
            </a:r>
          </a:p>
          <a:p>
            <a:r>
              <a:rPr lang="el-GR" sz="3200" dirty="0" smtClean="0">
                <a:sym typeface="Wingdings" pitchFamily="2" charset="2"/>
              </a:rPr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56866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87084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2. Διδακτικό Υλικό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(4/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4127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ym typeface="Wingdings" pitchFamily="2" charset="2"/>
              </a:rPr>
              <a:t> </a:t>
            </a:r>
            <a:endParaRPr lang="el-GR" sz="3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5400600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13" y="1556792"/>
            <a:ext cx="5730159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904656" cy="4528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6192688" cy="4820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97551"/>
            <a:ext cx="6480720" cy="4815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11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87084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2. Διδακτικό Υλικό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/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4127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ym typeface="Wingdings" pitchFamily="2" charset="2"/>
              </a:rPr>
              <a:t> </a:t>
            </a:r>
            <a:endParaRPr lang="el-GR" sz="3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2524477" cy="75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9"/>
          <a:stretch/>
        </p:blipFill>
        <p:spPr>
          <a:xfrm>
            <a:off x="4099328" y="1652877"/>
            <a:ext cx="1552792" cy="220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73" y="1608293"/>
            <a:ext cx="3153215" cy="225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2880320" cy="218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7072"/>
            <a:ext cx="2880000" cy="218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77072"/>
            <a:ext cx="2376264" cy="218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5"/>
          <a:stretch/>
        </p:blipFill>
        <p:spPr>
          <a:xfrm>
            <a:off x="539552" y="2700537"/>
            <a:ext cx="3343752" cy="116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7164220" cy="4428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8293"/>
            <a:ext cx="7582684" cy="4696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764537" cy="4676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762873" cy="4676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905817" cy="4676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852331" cy="46520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45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87084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2. Διδακτικό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Υλικό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4127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ym typeface="Wingdings" pitchFamily="2" charset="2"/>
              </a:rPr>
              <a:t> 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093947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chamilo.datacenter.uoc.gr/metchamilo/index.phphttp://chamilo.datacenter.uoc.gr/metchamilo/index.php</a:t>
            </a:r>
            <a:endParaRPr lang="el-GR" dirty="0"/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2" y="4005064"/>
            <a:ext cx="1774093" cy="3068136"/>
          </a:xfrm>
          <a:prstGeom prst="rect">
            <a:avLst/>
          </a:prstGeom>
        </p:spPr>
      </p:pic>
      <p:sp>
        <p:nvSpPr>
          <p:cNvPr id="9" name="Επεξήγηση με σύννεφο 8"/>
          <p:cNvSpPr/>
          <p:nvPr/>
        </p:nvSpPr>
        <p:spPr>
          <a:xfrm>
            <a:off x="1475656" y="3212976"/>
            <a:ext cx="2520280" cy="1440160"/>
          </a:xfrm>
          <a:prstGeom prst="cloudCallout">
            <a:avLst>
              <a:gd name="adj1" fmla="val -36508"/>
              <a:gd name="adj2" fmla="val 75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Mistral" pitchFamily="66" charset="0"/>
              </a:rPr>
              <a:t>Θα θέλατε να σας μεταφέρω στο υλικό μου;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36" y="324607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username</a:t>
            </a:r>
            <a:r>
              <a:rPr lang="en-US" dirty="0" smtClean="0"/>
              <a:t>: markteacher91@gmail.com</a:t>
            </a:r>
            <a:endParaRPr lang="en-US" dirty="0"/>
          </a:p>
          <a:p>
            <a:pPr algn="ctr"/>
            <a:r>
              <a:rPr lang="en-US" b="1" dirty="0"/>
              <a:t>password</a:t>
            </a:r>
            <a:r>
              <a:rPr lang="en-US" dirty="0"/>
              <a:t>: 1414</a:t>
            </a:r>
          </a:p>
        </p:txBody>
      </p:sp>
    </p:spTree>
    <p:extLst>
      <p:ext uri="{BB962C8B-B14F-4D97-AF65-F5344CB8AC3E}">
        <p14:creationId xmlns:p14="http://schemas.microsoft.com/office/powerpoint/2010/main" val="32601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Black" pitchFamily="34" charset="0"/>
              </a:rPr>
              <a:t>3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. </a:t>
            </a:r>
            <a:r>
              <a:rPr lang="el-GR" sz="3600" dirty="0">
                <a:solidFill>
                  <a:srgbClr val="0070C0"/>
                </a:solidFill>
                <a:latin typeface="Arial Black" pitchFamily="34" charset="0"/>
              </a:rPr>
              <a:t>Μεθοδολογία 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της έρευνας(1/4)</a:t>
            </a:r>
            <a:endParaRPr lang="el-GR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83568" y="1412776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Έρευνα δράσης</a:t>
            </a:r>
          </a:p>
          <a:p>
            <a:pPr algn="just"/>
            <a:r>
              <a:rPr lang="el-GR" sz="2800" dirty="0" smtClean="0"/>
              <a:t>«</a:t>
            </a:r>
            <a:r>
              <a:rPr lang="el-GR" sz="2800" i="1" dirty="0" smtClean="0"/>
              <a:t>…ένας </a:t>
            </a:r>
            <a:r>
              <a:rPr lang="el-GR" sz="2800" i="1" dirty="0"/>
              <a:t>πρακτικός τρόπος να εξετάσει κάποιος την πρακτική του με στόχο να ελέγξει αν είναι όπως θα ήθελε και στη συνέχεια να τη βελτιώσει</a:t>
            </a:r>
            <a:r>
              <a:rPr lang="el-GR" sz="2800" dirty="0"/>
              <a:t>» </a:t>
            </a:r>
            <a:r>
              <a:rPr lang="el-GR" sz="2000" dirty="0"/>
              <a:t>(</a:t>
            </a:r>
            <a:r>
              <a:rPr lang="el-GR" sz="2000" dirty="0" err="1"/>
              <a:t>McNiff</a:t>
            </a:r>
            <a:r>
              <a:rPr lang="el-GR" sz="2000" dirty="0"/>
              <a:t>, 1995</a:t>
            </a:r>
            <a:r>
              <a:rPr lang="el-GR" sz="2000" dirty="0" smtClean="0"/>
              <a:t>)</a:t>
            </a:r>
          </a:p>
          <a:p>
            <a:pPr algn="just"/>
            <a:endParaRPr lang="el-GR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Γιατί έρευνα δράσης;</a:t>
            </a:r>
          </a:p>
          <a:p>
            <a:pPr algn="just"/>
            <a:r>
              <a:rPr lang="el-GR" sz="3200" dirty="0" smtClean="0">
                <a:sym typeface="Wingdings" pitchFamily="2" charset="2"/>
              </a:rPr>
              <a:t> </a:t>
            </a:r>
            <a:r>
              <a:rPr lang="el-GR" sz="3200" dirty="0">
                <a:sym typeface="Wingdings" pitchFamily="2" charset="2"/>
              </a:rPr>
              <a:t>Α</a:t>
            </a:r>
            <a:r>
              <a:rPr lang="el-GR" sz="3200" dirty="0" smtClean="0"/>
              <a:t>ναστοχασμός &amp;</a:t>
            </a:r>
          </a:p>
          <a:p>
            <a:pPr marL="457200" indent="-457200" algn="just">
              <a:buFont typeface="Wingdings"/>
              <a:buChar char="à"/>
            </a:pPr>
            <a:r>
              <a:rPr lang="el-GR" sz="3200" dirty="0" smtClean="0"/>
              <a:t>Παρέμβαση</a:t>
            </a:r>
          </a:p>
          <a:p>
            <a:pPr algn="just"/>
            <a:endParaRPr lang="el-GR" sz="32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3200" u="sng" dirty="0" smtClean="0"/>
              <a:t>Τόπος</a:t>
            </a:r>
            <a:r>
              <a:rPr lang="el-GR" sz="3200" dirty="0" smtClean="0"/>
              <a:t>: προσωπικός χώρος κάθε εμπλεκόμενου &amp; Ρέθυμνο- </a:t>
            </a:r>
            <a:r>
              <a:rPr lang="el-GR" sz="3200" smtClean="0"/>
              <a:t>Ηράκλειο- Αθήνα</a:t>
            </a:r>
            <a:endParaRPr lang="el-GR" sz="3200" dirty="0"/>
          </a:p>
        </p:txBody>
      </p:sp>
      <p:sp>
        <p:nvSpPr>
          <p:cNvPr id="3" name="Δεξιό άγκιστρο 2"/>
          <p:cNvSpPr/>
          <p:nvPr/>
        </p:nvSpPr>
        <p:spPr>
          <a:xfrm>
            <a:off x="4283968" y="4221088"/>
            <a:ext cx="648072" cy="720080"/>
          </a:xfrm>
          <a:prstGeom prst="rightBrace">
            <a:avLst>
              <a:gd name="adj1" fmla="val 8333"/>
              <a:gd name="adj2" fmla="val 479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932040" y="428438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βελτίωση</a:t>
            </a:r>
            <a:endParaRPr lang="el-GR" sz="3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-27384"/>
            <a:ext cx="1224136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6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Black" pitchFamily="34" charset="0"/>
              </a:rPr>
              <a:t>3. 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Μεθοδολογία </a:t>
            </a:r>
            <a:r>
              <a:rPr lang="el-GR" sz="3600" dirty="0">
                <a:solidFill>
                  <a:srgbClr val="0070C0"/>
                </a:solidFill>
                <a:latin typeface="Arial Black" pitchFamily="34" charset="0"/>
              </a:rPr>
              <a:t>της έρευνας(2/4)</a:t>
            </a:r>
          </a:p>
        </p:txBody>
      </p:sp>
      <p:sp>
        <p:nvSpPr>
          <p:cNvPr id="4" name="9 - Ορθογώνιο"/>
          <p:cNvSpPr/>
          <p:nvPr/>
        </p:nvSpPr>
        <p:spPr>
          <a:xfrm>
            <a:off x="611560" y="1700808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u="sng" dirty="0" smtClean="0"/>
              <a:t>Χρόνος</a:t>
            </a:r>
            <a:r>
              <a:rPr lang="el-GR" sz="3200" dirty="0" smtClean="0"/>
              <a:t>: από Απρίλιο 2018 έως Ιούλιο 2018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u="sng" dirty="0" smtClean="0"/>
              <a:t>Δείγμα</a:t>
            </a:r>
            <a:r>
              <a:rPr lang="el-GR" sz="3200" dirty="0" smtClean="0"/>
              <a:t>: 5 εκπαιδευτικοί </a:t>
            </a:r>
            <a:r>
              <a:rPr lang="el-GR" sz="3200" dirty="0" err="1" smtClean="0"/>
              <a:t>Α’βάθμιας</a:t>
            </a:r>
            <a:endParaRPr lang="el-GR" sz="3200" dirty="0" smtClean="0"/>
          </a:p>
          <a:p>
            <a:pPr algn="just"/>
            <a:r>
              <a:rPr lang="el-GR" sz="3200" dirty="0" smtClean="0">
                <a:sym typeface="Wingdings" pitchFamily="2" charset="2"/>
              </a:rPr>
              <a:t> </a:t>
            </a:r>
            <a:r>
              <a:rPr lang="el-GR" sz="3200" dirty="0" smtClean="0"/>
              <a:t>Μελετούν το υλικό καθ’ όλη τη διάρκεια της δημιουργίας του </a:t>
            </a:r>
          </a:p>
          <a:p>
            <a:pPr marL="457200" indent="-457200" algn="just">
              <a:buFont typeface="Wingdings"/>
              <a:buChar char="à"/>
            </a:pPr>
            <a:r>
              <a:rPr lang="el-GR" sz="3200" dirty="0" smtClean="0">
                <a:sym typeface="Wingdings" pitchFamily="2" charset="2"/>
              </a:rPr>
              <a:t>Στέλνουν ανατροφοδότηση </a:t>
            </a:r>
          </a:p>
          <a:p>
            <a:pPr marL="457200" indent="-457200" algn="just">
              <a:buFont typeface="Wingdings"/>
              <a:buChar char="à"/>
            </a:pPr>
            <a:r>
              <a:rPr lang="el-GR" sz="3200" dirty="0" smtClean="0">
                <a:sym typeface="Wingdings" pitchFamily="2" charset="2"/>
              </a:rPr>
              <a:t>Υποβάλλονται σε συνέντευξη, ώστε να συλλεχθούν τα τελικά πορίσματα </a:t>
            </a:r>
          </a:p>
          <a:p>
            <a:pPr marL="457200" indent="-457200" algn="just">
              <a:buFont typeface="Wingdings"/>
              <a:buChar char="à"/>
            </a:pPr>
            <a:endParaRPr lang="el-GR" sz="3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295480"/>
            <a:ext cx="2160240" cy="144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5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3. 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Μεθοδολογία </a:t>
            </a:r>
            <a:r>
              <a:rPr lang="el-GR" sz="3600" dirty="0">
                <a:solidFill>
                  <a:srgbClr val="0070C0"/>
                </a:solidFill>
                <a:latin typeface="Arial Black" pitchFamily="34" charset="0"/>
              </a:rPr>
              <a:t>της έρευνας(3/4)</a:t>
            </a:r>
          </a:p>
        </p:txBody>
      </p:sp>
      <p:sp>
        <p:nvSpPr>
          <p:cNvPr id="4" name="9 - Ορθογώνιο"/>
          <p:cNvSpPr/>
          <p:nvPr/>
        </p:nvSpPr>
        <p:spPr>
          <a:xfrm>
            <a:off x="611560" y="1498133"/>
            <a:ext cx="84249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3200" u="sng" dirty="0" smtClean="0"/>
              <a:t>Μέσα </a:t>
            </a:r>
            <a:r>
              <a:rPr lang="el-GR" sz="3200" u="sng" dirty="0"/>
              <a:t>συλλογής δεδομένων</a:t>
            </a:r>
            <a:r>
              <a:rPr lang="el-GR" sz="3200" dirty="0"/>
              <a:t>: </a:t>
            </a:r>
          </a:p>
          <a:p>
            <a:pPr algn="just"/>
            <a:r>
              <a:rPr lang="el-GR" sz="3200" dirty="0"/>
              <a:t>Δομημένη Συνέντευξη (ποιοτική έρευνα</a:t>
            </a:r>
            <a:r>
              <a:rPr lang="el-GR" sz="3200" dirty="0" smtClean="0"/>
              <a:t>)</a:t>
            </a:r>
            <a:endParaRPr lang="en-US" sz="3200" dirty="0"/>
          </a:p>
          <a:p>
            <a:pPr algn="just"/>
            <a:endParaRPr lang="el-GR" sz="800" dirty="0" smtClean="0"/>
          </a:p>
          <a:p>
            <a:pPr marL="457200" indent="-457200" algn="just">
              <a:buFont typeface="Wingdings"/>
              <a:buChar char="à"/>
            </a:pPr>
            <a:r>
              <a:rPr lang="el-GR" sz="3200" dirty="0" smtClean="0">
                <a:sym typeface="Wingdings" pitchFamily="2" charset="2"/>
              </a:rPr>
              <a:t>Ίδιες ερωτήσεις σε </a:t>
            </a:r>
            <a:r>
              <a:rPr lang="el-GR" sz="3200" dirty="0">
                <a:sym typeface="Wingdings" pitchFamily="2" charset="2"/>
              </a:rPr>
              <a:t>όλους </a:t>
            </a:r>
            <a:r>
              <a:rPr lang="el-GR" sz="3200" dirty="0" smtClean="0">
                <a:sym typeface="Wingdings" pitchFamily="2" charset="2"/>
              </a:rPr>
              <a:t> </a:t>
            </a:r>
          </a:p>
          <a:p>
            <a:pPr marL="457200" indent="-457200" algn="just">
              <a:buFont typeface="Wingdings"/>
              <a:buChar char="à"/>
            </a:pPr>
            <a:r>
              <a:rPr lang="el-GR" sz="3200" dirty="0" smtClean="0">
                <a:sym typeface="Wingdings" pitchFamily="2" charset="2"/>
              </a:rPr>
              <a:t>Κάθε συνέντευξη ξεχωριστά</a:t>
            </a:r>
          </a:p>
          <a:p>
            <a:pPr marL="457200" indent="-457200" algn="just">
              <a:buFont typeface="Wingdings"/>
              <a:buChar char="à"/>
            </a:pPr>
            <a:r>
              <a:rPr lang="el-GR" sz="3200" dirty="0" smtClean="0">
                <a:sym typeface="Wingdings" pitchFamily="2" charset="2"/>
              </a:rPr>
              <a:t>3 </a:t>
            </a:r>
            <a:r>
              <a:rPr lang="el-GR" sz="3200" dirty="0">
                <a:sym typeface="Wingdings" pitchFamily="2" charset="2"/>
              </a:rPr>
              <a:t>άξονες- </a:t>
            </a:r>
            <a:r>
              <a:rPr lang="el-GR" sz="3200" dirty="0" smtClean="0">
                <a:sym typeface="Wingdings" pitchFamily="2" charset="2"/>
              </a:rPr>
              <a:t>κριτήρια</a:t>
            </a:r>
            <a:endParaRPr lang="en-US" sz="3200" dirty="0" smtClean="0">
              <a:sym typeface="Wingdings" pitchFamily="2" charset="2"/>
            </a:endParaRPr>
          </a:p>
          <a:p>
            <a:pPr algn="just"/>
            <a:endParaRPr lang="el-GR" sz="800" dirty="0">
              <a:sym typeface="Wingdings" pitchFamily="2" charset="2"/>
            </a:endParaRPr>
          </a:p>
          <a:p>
            <a:pPr marL="514350" lvl="0" indent="-514350">
              <a:buAutoNum type="arabicParenR"/>
            </a:pPr>
            <a:r>
              <a:rPr lang="el-GR" sz="3200" dirty="0" smtClean="0"/>
              <a:t>Απόκτηση </a:t>
            </a:r>
            <a:r>
              <a:rPr lang="el-GR" sz="3200" dirty="0"/>
              <a:t>γνώσεων και προσωπική ανάπτυξη του </a:t>
            </a:r>
            <a:r>
              <a:rPr lang="el-GR" sz="3200" dirty="0" smtClean="0"/>
              <a:t>επιμορφούμενου</a:t>
            </a:r>
          </a:p>
          <a:p>
            <a:pPr marL="514350" lvl="0" indent="-514350">
              <a:buAutoNum type="arabicParenR"/>
            </a:pPr>
            <a:r>
              <a:rPr lang="el-GR" sz="3200" dirty="0" smtClean="0"/>
              <a:t>Ευέλικτη </a:t>
            </a:r>
            <a:r>
              <a:rPr lang="el-GR" sz="3200" dirty="0"/>
              <a:t>μάθηση- εκπαιδευτικό </a:t>
            </a:r>
            <a:r>
              <a:rPr lang="el-GR" sz="3200" dirty="0" smtClean="0"/>
              <a:t>υλικό</a:t>
            </a:r>
          </a:p>
          <a:p>
            <a:pPr marL="514350" lvl="0" indent="-514350">
              <a:buAutoNum type="arabicParenR"/>
            </a:pPr>
            <a:r>
              <a:rPr lang="el-GR" sz="3200" dirty="0" smtClean="0"/>
              <a:t>Ικανοποίηση- </a:t>
            </a:r>
            <a:r>
              <a:rPr lang="el-GR" sz="3200" dirty="0"/>
              <a:t>Εξ Αποστάσεως </a:t>
            </a:r>
            <a:r>
              <a:rPr lang="el-GR" sz="3200" dirty="0" smtClean="0"/>
              <a:t>Εκπαίδευση</a:t>
            </a:r>
          </a:p>
          <a:p>
            <a:pPr algn="just"/>
            <a:endParaRPr lang="el-GR" sz="3200" dirty="0" smtClean="0">
              <a:sym typeface="Wingdings" pitchFamily="2" charset="2"/>
            </a:endParaRPr>
          </a:p>
          <a:p>
            <a:pPr marL="457200" indent="-457200" algn="just">
              <a:buFont typeface="Wingdings"/>
              <a:buChar char="à"/>
            </a:pPr>
            <a:endParaRPr lang="el-GR" sz="3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4904"/>
            <a:ext cx="2376264" cy="178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26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Black" pitchFamily="34" charset="0"/>
              </a:rPr>
              <a:t>3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. </a:t>
            </a:r>
            <a:r>
              <a:rPr lang="el-GR" sz="3600" dirty="0">
                <a:solidFill>
                  <a:srgbClr val="0070C0"/>
                </a:solidFill>
                <a:latin typeface="Arial Black" pitchFamily="34" charset="0"/>
              </a:rPr>
              <a:t>Μεθοδολογία της 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έρευνας(4/4</a:t>
            </a:r>
            <a:r>
              <a:rPr lang="el-GR" sz="3600" dirty="0">
                <a:solidFill>
                  <a:srgbClr val="0070C0"/>
                </a:solidFill>
                <a:latin typeface="Arial Black" pitchFamily="34" charset="0"/>
              </a:rPr>
              <a:t>)</a:t>
            </a:r>
            <a:endParaRPr lang="el-GR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328563"/>
            <a:ext cx="84249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AutoNum type="arabicParenR"/>
            </a:pPr>
            <a:r>
              <a:rPr lang="el-GR" sz="3000" dirty="0" smtClean="0"/>
              <a:t>Απόκτηση </a:t>
            </a:r>
            <a:r>
              <a:rPr lang="el-GR" sz="3000" dirty="0"/>
              <a:t>γνώσεων και προσωπική </a:t>
            </a:r>
            <a:r>
              <a:rPr lang="el-GR" sz="3000" dirty="0" smtClean="0"/>
              <a:t>ανάπτυξη</a:t>
            </a:r>
          </a:p>
          <a:p>
            <a:pPr marL="457200" lvl="0" indent="-457200" algn="just">
              <a:buFont typeface="Wingdings"/>
              <a:buChar char="à"/>
            </a:pPr>
            <a:r>
              <a:rPr lang="el-GR" dirty="0" smtClean="0"/>
              <a:t>ποιότητα </a:t>
            </a:r>
            <a:r>
              <a:rPr lang="el-GR" dirty="0"/>
              <a:t>των γνώσεων </a:t>
            </a:r>
            <a:endParaRPr lang="el-GR" dirty="0" smtClean="0"/>
          </a:p>
          <a:p>
            <a:pPr marL="457200" lvl="0" indent="-457200" algn="just">
              <a:buFont typeface="Wingdings"/>
              <a:buChar char="à"/>
            </a:pPr>
            <a:r>
              <a:rPr lang="el-GR" dirty="0" smtClean="0"/>
              <a:t>τη </a:t>
            </a:r>
            <a:r>
              <a:rPr lang="el-GR" dirty="0"/>
              <a:t>χρηστικότητά τους, σχετικά με τη μετέπειτα χρήση κι αξιοποίησή </a:t>
            </a:r>
            <a:r>
              <a:rPr lang="el-GR" dirty="0" smtClean="0"/>
              <a:t>τους</a:t>
            </a:r>
          </a:p>
          <a:p>
            <a:pPr lvl="0" algn="just"/>
            <a:endParaRPr lang="el-GR" sz="1400" dirty="0" smtClean="0"/>
          </a:p>
          <a:p>
            <a:pPr lvl="0" algn="just"/>
            <a:r>
              <a:rPr lang="el-GR" sz="3000" dirty="0" smtClean="0"/>
              <a:t>2) Ευέλικτη </a:t>
            </a:r>
            <a:r>
              <a:rPr lang="el-GR" sz="3000" dirty="0"/>
              <a:t>μάθηση- εκπαιδευτικό </a:t>
            </a:r>
            <a:r>
              <a:rPr lang="el-GR" sz="3000" dirty="0" smtClean="0"/>
              <a:t>υλικό</a:t>
            </a:r>
          </a:p>
          <a:p>
            <a:pPr marL="457200" lvl="0" indent="-457200" algn="just">
              <a:buFont typeface="Wingdings"/>
              <a:buChar char="à"/>
            </a:pPr>
            <a:r>
              <a:rPr lang="el-GR" dirty="0" smtClean="0"/>
              <a:t>περιεχόμενο</a:t>
            </a:r>
          </a:p>
          <a:p>
            <a:pPr marL="457200" lvl="0" indent="-457200" algn="just">
              <a:buFont typeface="Wingdings"/>
              <a:buChar char="à"/>
            </a:pPr>
            <a:r>
              <a:rPr lang="el-GR" dirty="0" smtClean="0"/>
              <a:t>λειτουργικότητα </a:t>
            </a:r>
            <a:r>
              <a:rPr lang="el-GR" dirty="0"/>
              <a:t>του υλικού </a:t>
            </a:r>
            <a:endParaRPr lang="el-GR" dirty="0" smtClean="0"/>
          </a:p>
          <a:p>
            <a:pPr marL="457200" lvl="0" indent="-457200" algn="just">
              <a:buFont typeface="Wingdings"/>
              <a:buChar char="à"/>
            </a:pPr>
            <a:r>
              <a:rPr lang="el-GR" dirty="0" smtClean="0"/>
              <a:t>δομή </a:t>
            </a:r>
          </a:p>
          <a:p>
            <a:pPr marL="457200" lvl="0" indent="-457200" algn="just">
              <a:buFont typeface="Wingdings"/>
              <a:buChar char="à"/>
            </a:pPr>
            <a:endParaRPr lang="el-GR" sz="1400" dirty="0" smtClean="0"/>
          </a:p>
          <a:p>
            <a:pPr lvl="0" algn="just"/>
            <a:r>
              <a:rPr lang="el-GR" sz="3000" dirty="0" smtClean="0"/>
              <a:t>3) Ικανοποίηση- Εξ Αποστάσεως Εκπαίδευση</a:t>
            </a:r>
          </a:p>
          <a:p>
            <a:pPr marL="457200" indent="-457200" algn="just">
              <a:buFont typeface="Wingdings"/>
              <a:buChar char="à"/>
            </a:pPr>
            <a:r>
              <a:rPr lang="el-GR" dirty="0" smtClean="0"/>
              <a:t>εμπειρία </a:t>
            </a:r>
            <a:r>
              <a:rPr lang="el-GR" dirty="0"/>
              <a:t>που αποκόμισαν </a:t>
            </a:r>
            <a:r>
              <a:rPr lang="el-GR" dirty="0" smtClean="0"/>
              <a:t>από την </a:t>
            </a:r>
            <a:r>
              <a:rPr lang="el-GR" dirty="0" err="1" smtClean="0"/>
              <a:t>ΕξΑΕ</a:t>
            </a:r>
            <a:r>
              <a:rPr lang="el-GR" dirty="0" smtClean="0"/>
              <a:t> </a:t>
            </a:r>
          </a:p>
          <a:p>
            <a:pPr marL="457200" indent="-457200" algn="just">
              <a:buFont typeface="Wingdings"/>
              <a:buChar char="à"/>
            </a:pPr>
            <a:r>
              <a:rPr lang="el-GR" dirty="0" smtClean="0"/>
              <a:t>επίδραση </a:t>
            </a:r>
            <a:r>
              <a:rPr lang="el-GR" dirty="0"/>
              <a:t>που άσκησε το συγκεκριμένο πλαίσιο </a:t>
            </a:r>
            <a:r>
              <a:rPr lang="el-GR" dirty="0" smtClean="0"/>
              <a:t>στην </a:t>
            </a:r>
            <a:r>
              <a:rPr lang="el-GR" dirty="0"/>
              <a:t>επιμορφωτική διαδικασία.</a:t>
            </a:r>
          </a:p>
          <a:p>
            <a:pPr lvl="0"/>
            <a:endParaRPr lang="el-GR" sz="3200" dirty="0" smtClean="0"/>
          </a:p>
          <a:p>
            <a:pPr lvl="0"/>
            <a:endParaRPr lang="el-GR" sz="3200" dirty="0" smtClean="0">
              <a:sym typeface="Wingdings" pitchFamily="2" charset="2"/>
            </a:endParaRPr>
          </a:p>
          <a:p>
            <a:pPr marL="457200" indent="-457200" algn="just">
              <a:buFont typeface="Wingdings"/>
              <a:buChar char="à"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457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. Αποτελέσματα(1/6)</a:t>
            </a:r>
            <a:endParaRPr lang="el-GR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37456" y="1518458"/>
            <a:ext cx="83990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3100" dirty="0" smtClean="0"/>
              <a:t>Καίριες </a:t>
            </a:r>
            <a:r>
              <a:rPr lang="el-GR" sz="3100" u="sng" dirty="0" smtClean="0"/>
              <a:t>αλλαγές</a:t>
            </a:r>
            <a:r>
              <a:rPr lang="el-GR" sz="3100" dirty="0" smtClean="0"/>
              <a:t> που προέκυψαν από την έρευνα δράσης:</a:t>
            </a:r>
          </a:p>
          <a:p>
            <a:pPr algn="just"/>
            <a:r>
              <a:rPr lang="el-GR" sz="3100" dirty="0" smtClean="0">
                <a:sym typeface="Wingdings" pitchFamily="2" charset="2"/>
              </a:rPr>
              <a:t> Παρουσίαση Προσδοκώμενων Αποτελεσμάτων μαζί με τη Στοχοθεσία της κάθε Ενότητας </a:t>
            </a:r>
          </a:p>
          <a:p>
            <a:pPr marL="457200" indent="-457200" algn="just">
              <a:buFont typeface="Wingdings"/>
              <a:buChar char="à"/>
            </a:pPr>
            <a:r>
              <a:rPr lang="el-GR" sz="3100" dirty="0" smtClean="0">
                <a:sym typeface="Wingdings" pitchFamily="2" charset="2"/>
              </a:rPr>
              <a:t>Προσθήκη διαφάνειας για τη Δομή της Ενότητας</a:t>
            </a:r>
          </a:p>
          <a:p>
            <a:pPr marL="457200" indent="-457200" algn="just">
              <a:buFont typeface="Wingdings"/>
              <a:buChar char="à"/>
            </a:pPr>
            <a:r>
              <a:rPr lang="el-GR" sz="3100" dirty="0" smtClean="0">
                <a:sym typeface="Wingdings" pitchFamily="2" charset="2"/>
              </a:rPr>
              <a:t>Μετατροπή δυσνόητων κειμένων σε ασκήσεις</a:t>
            </a:r>
          </a:p>
          <a:p>
            <a:pPr marL="457200" indent="-457200" algn="just">
              <a:buFont typeface="Wingdings"/>
              <a:buChar char="à"/>
            </a:pPr>
            <a:r>
              <a:rPr lang="el-GR" sz="3100" dirty="0" smtClean="0">
                <a:sym typeface="Wingdings" pitchFamily="2" charset="2"/>
              </a:rPr>
              <a:t>Ένταξη υπερσυνδέσμων και μιας νέας Ενότητας «Ορθογραφία»</a:t>
            </a:r>
          </a:p>
          <a:p>
            <a:pPr marL="457200" indent="-457200" algn="just">
              <a:buFont typeface="Wingdings"/>
              <a:buChar char="à"/>
            </a:pPr>
            <a:r>
              <a:rPr lang="el-GR" sz="3100" dirty="0" smtClean="0">
                <a:sym typeface="Wingdings" pitchFamily="2" charset="2"/>
              </a:rPr>
              <a:t>Ένταξη παραδειγμάτων για τα συμπτώματα της Δυσορθογραφίας</a:t>
            </a:r>
            <a:r>
              <a:rPr lang="el-GR" sz="3100" dirty="0">
                <a:sym typeface="Wingdings" pitchFamily="2" charset="2"/>
              </a:rPr>
              <a:t> </a:t>
            </a:r>
            <a:r>
              <a:rPr lang="el-GR" sz="3100" dirty="0" smtClean="0">
                <a:sym typeface="Wingdings" pitchFamily="2" charset="2"/>
              </a:rPr>
              <a:t>&amp; δειγμάτων γραφής </a:t>
            </a:r>
            <a:endParaRPr lang="el-GR" sz="31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65776"/>
            <a:ext cx="1834383" cy="14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l-GR" sz="3600" dirty="0">
                <a:solidFill>
                  <a:srgbClr val="0070C0"/>
                </a:solidFill>
                <a:latin typeface="Arial Black" pitchFamily="34" charset="0"/>
              </a:rPr>
              <a:t>Σκοπός (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1/1)</a:t>
            </a:r>
            <a:endParaRPr lang="el-GR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l-GR" sz="2800" dirty="0" smtClean="0"/>
              <a:t>Σχεδιασμός </a:t>
            </a:r>
            <a:r>
              <a:rPr lang="el-GR" sz="2800" dirty="0"/>
              <a:t>κι </a:t>
            </a:r>
            <a:r>
              <a:rPr lang="el-GR" sz="2800" dirty="0" smtClean="0"/>
              <a:t>ανάπτυξη Επιμορφωτικού </a:t>
            </a:r>
            <a:r>
              <a:rPr lang="el-GR" sz="2800" dirty="0"/>
              <a:t>Υλικού με την μέθοδο της </a:t>
            </a:r>
            <a:r>
              <a:rPr lang="el-GR" sz="2800" dirty="0" smtClean="0"/>
              <a:t>ΕξΑΕ,  </a:t>
            </a:r>
            <a:r>
              <a:rPr lang="el-GR" sz="2800" dirty="0"/>
              <a:t>για την Επιμόρφωση </a:t>
            </a:r>
            <a:r>
              <a:rPr lang="el-GR" sz="2800" dirty="0" smtClean="0"/>
              <a:t>Εκπαιδευτικών Α’ βάθμιας </a:t>
            </a:r>
            <a:r>
              <a:rPr lang="el-GR" sz="2800" dirty="0"/>
              <a:t>Εκπαίδευσης, σε θέματα παιδιών με Μαθησιακές </a:t>
            </a:r>
            <a:r>
              <a:rPr lang="el-GR" sz="2800" dirty="0" smtClean="0"/>
              <a:t>Δυσκολίες-Δυσορθογραφία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800" dirty="0" smtClean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el-GR" sz="2800" dirty="0" smtClean="0"/>
              <a:t>Ενημέρωση και διευκόλυνσ</a:t>
            </a:r>
            <a:r>
              <a:rPr lang="el-GR" sz="2800" dirty="0"/>
              <a:t>η</a:t>
            </a:r>
            <a:r>
              <a:rPr lang="el-GR" sz="2800" dirty="0" smtClean="0"/>
              <a:t> των εκπαιδευτικών στην </a:t>
            </a:r>
            <a:r>
              <a:rPr lang="el-GR" sz="2800" dirty="0"/>
              <a:t>αναγνώριση αλλά και την αντιμετώπιση </a:t>
            </a:r>
            <a:r>
              <a:rPr lang="el-GR" sz="2800" dirty="0" smtClean="0"/>
              <a:t>των Μαθησιακών Δυσκολιών- Δυσορθογραφίας</a:t>
            </a:r>
            <a:endParaRPr lang="el-GR" sz="3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1440160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Αποτελέσματα(2/6)</a:t>
            </a:r>
            <a:endParaRPr lang="el-GR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99592" y="1333217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/>
              <a:t>1) Γνώσεις που απέκτησαν:</a:t>
            </a:r>
          </a:p>
          <a:p>
            <a:pPr algn="just"/>
            <a:endParaRPr lang="el-GR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595676"/>
            <a:ext cx="3024336" cy="3416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«αναλυτικές</a:t>
            </a:r>
            <a:r>
              <a:rPr lang="el-GR" i="1" dirty="0" smtClean="0"/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</a:t>
            </a:r>
            <a:r>
              <a:rPr lang="el-GR" i="1" dirty="0"/>
              <a:t>ανταποκρίνεται σε πρόσφατες θεωρίες</a:t>
            </a:r>
            <a:r>
              <a:rPr lang="el-GR" i="1" dirty="0" smtClean="0"/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</a:t>
            </a:r>
            <a:r>
              <a:rPr lang="el-GR" i="1" dirty="0"/>
              <a:t>επαγρύπνηση</a:t>
            </a:r>
            <a:r>
              <a:rPr lang="el-GR" i="1" dirty="0" smtClean="0"/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</a:t>
            </a:r>
            <a:r>
              <a:rPr lang="el-GR" i="1" dirty="0"/>
              <a:t>πρωτότυπο</a:t>
            </a:r>
            <a:r>
              <a:rPr lang="el-GR" i="1" dirty="0" smtClean="0"/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</a:t>
            </a:r>
            <a:r>
              <a:rPr lang="el-GR" i="1" dirty="0"/>
              <a:t>χρήσιμες τεχνικές</a:t>
            </a:r>
            <a:r>
              <a:rPr lang="el-GR" i="1" dirty="0" smtClean="0"/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«ενδιαφέρουσες»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</a:t>
            </a:r>
            <a:r>
              <a:rPr lang="el-GR" i="1" dirty="0"/>
              <a:t>πλήρεις»</a:t>
            </a:r>
            <a:endParaRPr lang="el-GR" dirty="0"/>
          </a:p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2604968"/>
            <a:ext cx="3024336" cy="3416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«πληροφορίες ήταν πολλές»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«περισσότερες </a:t>
            </a:r>
            <a:r>
              <a:rPr lang="el-GR" i="1" dirty="0"/>
              <a:t>πληροφορίες για τις περιπτώσεις των συμπτωμάτων της Δυσορθογραφίας που </a:t>
            </a:r>
            <a:r>
              <a:rPr lang="el-GR" i="1" dirty="0" smtClean="0"/>
              <a:t>υπάρχουν </a:t>
            </a:r>
            <a:r>
              <a:rPr lang="el-GR" i="1" dirty="0"/>
              <a:t>συνηθέστερα»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9467"/>
          <a:stretch/>
        </p:blipFill>
        <p:spPr>
          <a:xfrm>
            <a:off x="3638912" y="2060848"/>
            <a:ext cx="2301240" cy="3375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25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Αποτελέσματα(3/6)</a:t>
            </a:r>
            <a:endParaRPr lang="el-GR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412776"/>
            <a:ext cx="835292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/>
              <a:t>2) Ευέλικτη μάθηση- εκπαιδευτικό υλικό:</a:t>
            </a:r>
            <a:endParaRPr lang="en-US" sz="3200" dirty="0" smtClean="0"/>
          </a:p>
          <a:p>
            <a:pPr algn="just"/>
            <a:endParaRPr lang="el-GR" sz="6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«εύχρηστο</a:t>
            </a:r>
            <a:r>
              <a:rPr lang="el-GR" i="1" dirty="0" smtClean="0"/>
              <a:t>», «πλοήγηση σαφής»</a:t>
            </a:r>
            <a:endParaRPr lang="el-GR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</a:t>
            </a:r>
            <a:r>
              <a:rPr lang="el-GR" i="1" dirty="0"/>
              <a:t>καλό και χρήσιμο»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«χρήσιμη η ευελιξία»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«αναπτύσσει την αυτονομία»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«δομή ξεκάθαρη και βοηθητική»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«σαφείς γνωστικές προσδοκίες»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«συνοχή»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«επισημάνσεις ήταν πολύ βοηθητικές και κατατόπιζαν </a:t>
            </a:r>
            <a:r>
              <a:rPr lang="el-GR" i="1" dirty="0" smtClean="0"/>
              <a:t>πλήρως» </a:t>
            </a:r>
            <a:endParaRPr lang="el-GR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</a:t>
            </a:r>
            <a:r>
              <a:rPr lang="el-GR" i="1" dirty="0" smtClean="0"/>
              <a:t>σημειώσεις ήταν </a:t>
            </a:r>
            <a:r>
              <a:rPr lang="el-GR" i="1" dirty="0"/>
              <a:t>επεξηγηματικές»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«links … να </a:t>
            </a:r>
            <a:r>
              <a:rPr lang="el-GR" i="1" dirty="0"/>
              <a:t>αποκτήσει περισσότερες γνώσεις</a:t>
            </a:r>
            <a:r>
              <a:rPr lang="el-GR" i="1" dirty="0" smtClean="0"/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«ακουστική διευκόλυνση σε κάποια σημεία και δεν χρειαζόταν τα πάντα να τα διαβάζεις</a:t>
            </a:r>
            <a:r>
              <a:rPr lang="el-GR" i="1" dirty="0" smtClean="0"/>
              <a:t>»,</a:t>
            </a:r>
            <a:r>
              <a:rPr lang="el-GR" i="1" dirty="0"/>
              <a:t> «διαφορετικά ερεθίσματα»</a:t>
            </a:r>
          </a:p>
          <a:p>
            <a:pPr algn="just"/>
            <a:endParaRPr lang="el-GR" sz="3200" dirty="0" smtClean="0"/>
          </a:p>
          <a:p>
            <a:pPr algn="just"/>
            <a:endParaRPr lang="el-GR" sz="2800" i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t="18800" r="54191" b="19200"/>
          <a:stretch/>
        </p:blipFill>
        <p:spPr>
          <a:xfrm>
            <a:off x="5817056" y="2060848"/>
            <a:ext cx="249936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Αποτελέσματα(4/6)</a:t>
            </a:r>
            <a:endParaRPr lang="el-GR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629375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/>
              <a:t>2) Ευέλικτη μάθηση- εκπαιδευτικό υλικό:</a:t>
            </a:r>
          </a:p>
          <a:p>
            <a:pPr algn="just"/>
            <a:endParaRPr lang="el-GR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«ασκήσεις…</a:t>
            </a:r>
            <a:r>
              <a:rPr lang="en-US" i="1" dirty="0" smtClean="0"/>
              <a:t> </a:t>
            </a:r>
            <a:r>
              <a:rPr lang="el-GR" i="1" dirty="0" smtClean="0"/>
              <a:t>ενδιαφέρον </a:t>
            </a:r>
            <a:r>
              <a:rPr lang="el-GR" i="1" dirty="0"/>
              <a:t>διάλειμμα</a:t>
            </a:r>
            <a:r>
              <a:rPr lang="el-GR" i="1" dirty="0" smtClean="0"/>
              <a:t>», </a:t>
            </a:r>
            <a:r>
              <a:rPr lang="el-GR" i="1" dirty="0"/>
              <a:t>«…με βοήθησαν στο να εμπεδώσω την ύλη</a:t>
            </a:r>
            <a:r>
              <a:rPr lang="el-GR" i="1" dirty="0" smtClean="0"/>
              <a:t>…», «…το κάνει πιο αποτελεσματικό», «…συγκεντρωμένο </a:t>
            </a:r>
            <a:r>
              <a:rPr lang="el-GR" i="1" dirty="0"/>
              <a:t>και ενεργοποιημένο», </a:t>
            </a:r>
            <a:r>
              <a:rPr lang="el-GR" i="1" dirty="0" smtClean="0"/>
              <a:t>«πολύ </a:t>
            </a:r>
            <a:r>
              <a:rPr lang="el-GR" i="1" dirty="0"/>
              <a:t>ευχάριστες και σε </a:t>
            </a:r>
            <a:r>
              <a:rPr lang="el-GR" i="1" dirty="0" smtClean="0"/>
              <a:t>ξεκούραζαν»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«Οι </a:t>
            </a:r>
            <a:r>
              <a:rPr lang="el-GR" i="1" dirty="0"/>
              <a:t>στόχοι </a:t>
            </a:r>
            <a:r>
              <a:rPr lang="el-GR" i="1" dirty="0" smtClean="0"/>
              <a:t>επετεύχθησαν»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«το εισαγωγικό βίντεο…</a:t>
            </a:r>
            <a:r>
              <a:rPr lang="en-US" i="1" dirty="0" smtClean="0"/>
              <a:t> </a:t>
            </a:r>
            <a:r>
              <a:rPr lang="el-GR" i="1" dirty="0" smtClean="0"/>
              <a:t>κατατοπιστική </a:t>
            </a:r>
            <a:r>
              <a:rPr lang="el-GR" i="1" dirty="0" err="1" smtClean="0"/>
              <a:t>αφόρμηση</a:t>
            </a:r>
            <a:r>
              <a:rPr lang="el-GR" i="1" dirty="0" smtClean="0"/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«Ο όγκος των πληροφοριών είναι αρκετός</a:t>
            </a:r>
            <a:r>
              <a:rPr lang="el-GR" i="1" dirty="0" smtClean="0"/>
              <a:t>…</a:t>
            </a:r>
            <a:r>
              <a:rPr lang="en-US" i="1" dirty="0" smtClean="0"/>
              <a:t> </a:t>
            </a:r>
            <a:r>
              <a:rPr lang="el-GR" i="1" dirty="0" err="1" smtClean="0"/>
              <a:t>αύξηση…θα</a:t>
            </a:r>
            <a:r>
              <a:rPr lang="el-GR" i="1" dirty="0" smtClean="0"/>
              <a:t> </a:t>
            </a:r>
            <a:r>
              <a:rPr lang="el-GR" i="1" dirty="0"/>
              <a:t>ήταν </a:t>
            </a:r>
            <a:r>
              <a:rPr lang="el-GR" i="1" dirty="0" smtClean="0"/>
              <a:t>πλεονασμός»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t="18800" r="54191" b="19200"/>
          <a:stretch/>
        </p:blipFill>
        <p:spPr>
          <a:xfrm>
            <a:off x="7524328" y="5308234"/>
            <a:ext cx="1440160" cy="13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Αποτελέσματα(5/6)</a:t>
            </a:r>
            <a:endParaRPr lang="el-GR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87559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/>
              <a:t>2) Ευέλικτη μάθηση- εκπαιδευτικό υλικό:</a:t>
            </a:r>
          </a:p>
          <a:p>
            <a:pPr algn="just"/>
            <a:endParaRPr lang="el-GR" sz="36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«Τα </a:t>
            </a:r>
            <a:r>
              <a:rPr lang="el-GR" i="1" dirty="0"/>
              <a:t>ηχητικά δεν </a:t>
            </a:r>
            <a:r>
              <a:rPr lang="el-GR" i="1" dirty="0" smtClean="0"/>
              <a:t>διευκόλυναν»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</a:t>
            </a:r>
            <a:r>
              <a:rPr lang="el-GR" i="1" dirty="0"/>
              <a:t>Στην Α’ Ενότητα οι ασκήσεις ήταν κουραστικές</a:t>
            </a:r>
            <a:r>
              <a:rPr lang="el-GR" i="1" dirty="0" smtClean="0"/>
              <a:t>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«Δεν </a:t>
            </a:r>
            <a:r>
              <a:rPr lang="el-GR" i="1" dirty="0"/>
              <a:t>ήξερα από την αρχή πόσα ζεύγη </a:t>
            </a:r>
            <a:r>
              <a:rPr lang="el-GR" i="1" dirty="0" smtClean="0"/>
              <a:t>προτάσεων»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«Η Γ’ Ενότητα </a:t>
            </a:r>
            <a:r>
              <a:rPr lang="el-GR" i="1" dirty="0" smtClean="0"/>
              <a:t>κάλυπτε </a:t>
            </a:r>
            <a:r>
              <a:rPr lang="el-GR" i="1" dirty="0"/>
              <a:t>το θεωρητικό </a:t>
            </a:r>
            <a:r>
              <a:rPr lang="el-GR" i="1" dirty="0" smtClean="0"/>
              <a:t>μέρος… ήθελε δραστηριότητες… </a:t>
            </a:r>
            <a:r>
              <a:rPr lang="el-GR" i="1" dirty="0"/>
              <a:t>τρόπους αντιμετώπισης της Δυσορθογραφίας</a:t>
            </a:r>
            <a:r>
              <a:rPr lang="el-GR" i="1" dirty="0" smtClean="0"/>
              <a:t>»,</a:t>
            </a:r>
            <a:r>
              <a:rPr lang="el-GR" i="1" dirty="0"/>
              <a:t> </a:t>
            </a:r>
            <a:r>
              <a:rPr lang="el-GR" i="1" dirty="0" smtClean="0"/>
              <a:t>«περισσότερες </a:t>
            </a:r>
            <a:r>
              <a:rPr lang="el-GR" i="1" dirty="0"/>
              <a:t>λεπτομέρειες και δραστηριότητες για το πρακτικό μέρος, την </a:t>
            </a:r>
            <a:r>
              <a:rPr lang="el-GR" i="1" dirty="0" smtClean="0"/>
              <a:t>αντιμετώπιση»</a:t>
            </a:r>
            <a:endParaRPr lang="el-GR" i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1" t="19200" r="14571" b="19200"/>
          <a:stretch/>
        </p:blipFill>
        <p:spPr>
          <a:xfrm>
            <a:off x="7236296" y="2408684"/>
            <a:ext cx="1746629" cy="15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. Αποτελέσματα(6/6)</a:t>
            </a:r>
            <a:endParaRPr lang="el-GR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556792"/>
            <a:ext cx="83529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/>
              <a:t>3</a:t>
            </a:r>
            <a:r>
              <a:rPr lang="el-GR" sz="3200" dirty="0" smtClean="0"/>
              <a:t>) Μεθοδολογία ΕξΑΕ: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«Μετέδωσε </a:t>
            </a:r>
            <a:r>
              <a:rPr lang="el-GR" i="1" dirty="0"/>
              <a:t>τις πληροφορίες», «Οι πληροφορίες μεταδίδονται </a:t>
            </a:r>
            <a:r>
              <a:rPr lang="el-GR" i="1" dirty="0" smtClean="0"/>
              <a:t>απόλυτα»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 smtClean="0"/>
              <a:t>«…προγραμμάτισα </a:t>
            </a:r>
            <a:r>
              <a:rPr lang="el-GR" i="1" dirty="0"/>
              <a:t>εγώ τον χρόνο »</a:t>
            </a:r>
            <a:endParaRPr lang="el-GR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«φιλικό προς τον χρήστη εκπαιδευτικό </a:t>
            </a:r>
            <a:r>
              <a:rPr lang="el-GR" i="1" dirty="0" smtClean="0"/>
              <a:t>περιβάλλον»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«ευχάριστο και παιγνιώδη </a:t>
            </a:r>
            <a:r>
              <a:rPr lang="el-GR" i="1" dirty="0" smtClean="0"/>
              <a:t>τρόπο… οικεία»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««Δεν προέκυψε καμιά </a:t>
            </a:r>
            <a:r>
              <a:rPr lang="el-GR" i="1" dirty="0" smtClean="0"/>
              <a:t>δυσκολία»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i="1" dirty="0"/>
              <a:t>«ο τρόπος παρουσίασης εξέπεμπε μια οικειότητα. Ο πρωταγωνιστής άλλωστε, ήταν ένα </a:t>
            </a:r>
            <a:r>
              <a:rPr lang="el-GR" i="1" dirty="0" smtClean="0"/>
              <a:t>παιδί»</a:t>
            </a:r>
            <a:endParaRPr lang="el-GR" i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8951" r="5505" b="11845"/>
          <a:stretch/>
        </p:blipFill>
        <p:spPr>
          <a:xfrm>
            <a:off x="6588224" y="5035578"/>
            <a:ext cx="2047056" cy="134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0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Συμπεράσματα (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1/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5)</a:t>
            </a:r>
            <a:endParaRPr lang="el-GR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333217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el-GR" sz="2700" b="1" dirty="0" smtClean="0"/>
              <a:t>Μπορούν </a:t>
            </a:r>
            <a:r>
              <a:rPr lang="el-GR" sz="2700" b="1" dirty="0"/>
              <a:t>οι εκπαιδευτικοί </a:t>
            </a:r>
            <a:r>
              <a:rPr lang="el-GR" sz="2700" b="1" dirty="0" smtClean="0"/>
              <a:t>Α’ βάθμιας </a:t>
            </a:r>
            <a:r>
              <a:rPr lang="el-GR" sz="2700" b="1" dirty="0"/>
              <a:t>Εκπαίδευσης να ενημερωθούν αποτελεσματικά για τις Μαθησιακές Δυσκολίες- Δυσορθογραφία, μέσω της μεθοδολογίας της Εξ Αποστάσεως </a:t>
            </a:r>
            <a:r>
              <a:rPr lang="el-GR" sz="2700" b="1" dirty="0" smtClean="0"/>
              <a:t>Εκπαίδευσης</a:t>
            </a:r>
            <a:r>
              <a:rPr lang="el-GR" sz="2700" b="1" dirty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20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200" i="1" dirty="0" smtClean="0"/>
              <a:t>Θετική απάντηση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28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200" i="1" dirty="0" smtClean="0"/>
              <a:t>Ικανοποιημένοι εκπαιδευτικοί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28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200" i="1" dirty="0" smtClean="0"/>
              <a:t>ΕξΑΕ, δεν </a:t>
            </a:r>
            <a:r>
              <a:rPr lang="el-GR" sz="3200" i="1" dirty="0"/>
              <a:t>αποτέλεσε ανασταλτικό </a:t>
            </a:r>
            <a:r>
              <a:rPr lang="el-GR" sz="3200" i="1" dirty="0" smtClean="0"/>
              <a:t>παράγοντα</a:t>
            </a:r>
          </a:p>
          <a:p>
            <a:pPr algn="just"/>
            <a:endParaRPr lang="el-GR" sz="2800" dirty="0" smtClean="0"/>
          </a:p>
          <a:p>
            <a:pPr algn="just"/>
            <a:endParaRPr lang="el-GR" sz="2800" dirty="0"/>
          </a:p>
        </p:txBody>
      </p:sp>
      <p:sp>
        <p:nvSpPr>
          <p:cNvPr id="3" name="Επεξήγηση με σύννεφο 2"/>
          <p:cNvSpPr/>
          <p:nvPr/>
        </p:nvSpPr>
        <p:spPr>
          <a:xfrm>
            <a:off x="4788024" y="1556792"/>
            <a:ext cx="3744416" cy="2448272"/>
          </a:xfrm>
          <a:prstGeom prst="cloudCallout">
            <a:avLst>
              <a:gd name="adj1" fmla="val -21704"/>
              <a:gd name="adj2" fmla="val 7055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Οικονόμου  </a:t>
            </a:r>
            <a:r>
              <a:rPr lang="el-GR" sz="1800" i="1" dirty="0">
                <a:solidFill>
                  <a:schemeClr val="tx1"/>
                </a:solidFill>
              </a:rPr>
              <a:t>(</a:t>
            </a:r>
            <a:r>
              <a:rPr lang="el-GR" sz="1800" i="1" dirty="0" smtClean="0">
                <a:solidFill>
                  <a:schemeClr val="tx1"/>
                </a:solidFill>
              </a:rPr>
              <a:t>2017)</a:t>
            </a:r>
          </a:p>
          <a:p>
            <a:pPr algn="ctr"/>
            <a:r>
              <a:rPr lang="el-GR" sz="1800" i="1" dirty="0" err="1">
                <a:solidFill>
                  <a:schemeClr val="tx1"/>
                </a:solidFill>
              </a:rPr>
              <a:t>Θωμάδη</a:t>
            </a:r>
            <a:r>
              <a:rPr lang="el-GR" sz="1800" i="1" dirty="0">
                <a:solidFill>
                  <a:schemeClr val="tx1"/>
                </a:solidFill>
              </a:rPr>
              <a:t>  (2017)</a:t>
            </a:r>
            <a:endParaRPr lang="el-GR" sz="1800" dirty="0">
              <a:solidFill>
                <a:schemeClr val="tx1"/>
              </a:solidFill>
            </a:endParaRPr>
          </a:p>
          <a:p>
            <a:pPr algn="ctr"/>
            <a:r>
              <a:rPr lang="el-GR" sz="1800" i="1" dirty="0">
                <a:solidFill>
                  <a:schemeClr val="tx1"/>
                </a:solidFill>
              </a:rPr>
              <a:t>Μουζάκη  (2011) &amp;</a:t>
            </a:r>
          </a:p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Μουζάκη</a:t>
            </a:r>
            <a:r>
              <a:rPr lang="el-GR" sz="1800" i="1" dirty="0">
                <a:solidFill>
                  <a:schemeClr val="tx1"/>
                </a:solidFill>
              </a:rPr>
              <a:t>, </a:t>
            </a:r>
            <a:r>
              <a:rPr lang="el-GR" sz="1800" i="1" dirty="0" err="1">
                <a:solidFill>
                  <a:schemeClr val="tx1"/>
                </a:solidFill>
              </a:rPr>
              <a:t>Μπουρλετίδη</a:t>
            </a:r>
            <a:r>
              <a:rPr lang="el-GR" sz="1800" i="1" dirty="0">
                <a:solidFill>
                  <a:schemeClr val="tx1"/>
                </a:solidFill>
              </a:rPr>
              <a:t> Κ., </a:t>
            </a:r>
            <a:r>
              <a:rPr lang="el-GR" sz="1800" i="1" dirty="0" err="1">
                <a:solidFill>
                  <a:schemeClr val="tx1"/>
                </a:solidFill>
              </a:rPr>
              <a:t>Μαγκλογιάννη</a:t>
            </a:r>
            <a:r>
              <a:rPr lang="el-GR" sz="1800" i="1" dirty="0">
                <a:solidFill>
                  <a:schemeClr val="tx1"/>
                </a:solidFill>
              </a:rPr>
              <a:t> &amp; </a:t>
            </a:r>
            <a:r>
              <a:rPr lang="el-GR" sz="1800" i="1" dirty="0" err="1">
                <a:solidFill>
                  <a:schemeClr val="tx1"/>
                </a:solidFill>
              </a:rPr>
              <a:t>Μπουρλετίδη</a:t>
            </a:r>
            <a:r>
              <a:rPr lang="el-GR" sz="1800" i="1" dirty="0">
                <a:solidFill>
                  <a:schemeClr val="tx1"/>
                </a:solidFill>
              </a:rPr>
              <a:t> Δ.  (</a:t>
            </a:r>
            <a:r>
              <a:rPr lang="el-GR" sz="1800" i="1" dirty="0" smtClean="0">
                <a:solidFill>
                  <a:schemeClr val="tx1"/>
                </a:solidFill>
              </a:rPr>
              <a:t>2009)</a:t>
            </a: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3419872" y="3292824"/>
            <a:ext cx="1728192" cy="928264"/>
          </a:xfrm>
          <a:prstGeom prst="wedgeRectCallout">
            <a:avLst>
              <a:gd name="adj1" fmla="val -38356"/>
              <a:gd name="adj2" fmla="val 7590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Επιφυλάξεις</a:t>
            </a:r>
          </a:p>
          <a:p>
            <a:pPr algn="ctr"/>
            <a:r>
              <a:rPr lang="el-GR" sz="2000" i="1" dirty="0" smtClean="0">
                <a:solidFill>
                  <a:schemeClr val="tx1"/>
                </a:solidFill>
              </a:rPr>
              <a:t> </a:t>
            </a:r>
            <a:r>
              <a:rPr lang="el-GR" sz="1800" i="1" dirty="0" smtClean="0">
                <a:solidFill>
                  <a:schemeClr val="tx1"/>
                </a:solidFill>
              </a:rPr>
              <a:t>(</a:t>
            </a:r>
            <a:r>
              <a:rPr lang="el-GR" sz="1800" i="1" dirty="0" err="1" smtClean="0">
                <a:solidFill>
                  <a:schemeClr val="tx1"/>
                </a:solidFill>
              </a:rPr>
              <a:t>Θωμάδη</a:t>
            </a:r>
            <a:r>
              <a:rPr lang="el-GR" sz="1800" i="1" dirty="0" smtClean="0">
                <a:solidFill>
                  <a:schemeClr val="tx1"/>
                </a:solidFill>
              </a:rPr>
              <a:t>, 2017) </a:t>
            </a:r>
            <a:endParaRPr lang="el-GR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Συμπεράσματα (2/5)</a:t>
            </a:r>
            <a:endParaRPr lang="el-GR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539552" y="1376189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arenR" startAt="2"/>
            </a:pPr>
            <a:r>
              <a:rPr lang="el-GR" sz="2800" b="1" dirty="0" smtClean="0"/>
              <a:t>Ποια </a:t>
            </a:r>
            <a:r>
              <a:rPr lang="el-GR" sz="2800" b="1" dirty="0"/>
              <a:t>είναι η άποψη των εκπαιδευτικών για το περιεχόμενο του υλικού; Παρείχε τις αναμενόμενες πληροφορίες, που θα τους φανούν χρήσιμες στο έργο τους</a:t>
            </a:r>
            <a:r>
              <a:rPr lang="el-GR" sz="2800" b="1" dirty="0" smtClean="0"/>
              <a:t>;</a:t>
            </a:r>
          </a:p>
          <a:p>
            <a:pPr algn="just"/>
            <a:endParaRPr lang="el-GR" sz="20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200" i="1" dirty="0" smtClean="0"/>
              <a:t>Χρήσιμες </a:t>
            </a:r>
            <a:r>
              <a:rPr lang="el-GR" sz="3200" i="1" dirty="0"/>
              <a:t>πληροφορίες για την επαγγελματική πορεία &amp; </a:t>
            </a:r>
            <a:r>
              <a:rPr lang="el-GR" sz="3200" i="1" dirty="0" smtClean="0"/>
              <a:t>καθημερινότητα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20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200" i="1" dirty="0"/>
              <a:t>Κάλυψε τις ανάγκες &amp; τις </a:t>
            </a:r>
            <a:r>
              <a:rPr lang="el-GR" sz="3200" i="1" dirty="0" smtClean="0"/>
              <a:t>προσδοκίες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2800" i="1" dirty="0"/>
          </a:p>
          <a:p>
            <a:endParaRPr lang="el-GR" sz="3200" dirty="0"/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4788024" y="1412776"/>
            <a:ext cx="3816424" cy="2448272"/>
          </a:xfrm>
          <a:prstGeom prst="cloudCallout">
            <a:avLst>
              <a:gd name="adj1" fmla="val -34802"/>
              <a:gd name="adj2" fmla="val 6432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i="1" dirty="0">
                <a:solidFill>
                  <a:schemeClr val="tx1"/>
                </a:solidFill>
              </a:rPr>
              <a:t>Γεωργίου (</a:t>
            </a:r>
            <a:r>
              <a:rPr lang="el-GR" sz="1800" i="1" dirty="0" smtClean="0">
                <a:solidFill>
                  <a:schemeClr val="tx1"/>
                </a:solidFill>
              </a:rPr>
              <a:t>2018)</a:t>
            </a:r>
          </a:p>
          <a:p>
            <a:pPr algn="ctr"/>
            <a:r>
              <a:rPr lang="el-GR" sz="1800" i="1" dirty="0">
                <a:solidFill>
                  <a:schemeClr val="tx1"/>
                </a:solidFill>
              </a:rPr>
              <a:t>Οικονόμου (2017)</a:t>
            </a:r>
          </a:p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Μιχαλόπουλου </a:t>
            </a:r>
            <a:r>
              <a:rPr lang="el-GR" sz="1800" i="1" dirty="0">
                <a:solidFill>
                  <a:schemeClr val="tx1"/>
                </a:solidFill>
              </a:rPr>
              <a:t>(</a:t>
            </a:r>
            <a:r>
              <a:rPr lang="el-GR" sz="1800" i="1" dirty="0" smtClean="0">
                <a:solidFill>
                  <a:schemeClr val="tx1"/>
                </a:solidFill>
              </a:rPr>
              <a:t>2016)</a:t>
            </a:r>
          </a:p>
          <a:p>
            <a:pPr algn="ctr"/>
            <a:r>
              <a:rPr lang="el-GR" sz="1800" i="1" dirty="0" err="1" smtClean="0">
                <a:solidFill>
                  <a:schemeClr val="tx1"/>
                </a:solidFill>
              </a:rPr>
              <a:t>Τζιαφάλια</a:t>
            </a:r>
            <a:r>
              <a:rPr lang="el-GR" sz="1800" i="1" dirty="0" smtClean="0">
                <a:solidFill>
                  <a:schemeClr val="tx1"/>
                </a:solidFill>
              </a:rPr>
              <a:t>  </a:t>
            </a:r>
            <a:r>
              <a:rPr lang="el-GR" sz="1800" i="1" dirty="0">
                <a:solidFill>
                  <a:schemeClr val="tx1"/>
                </a:solidFill>
              </a:rPr>
              <a:t>(</a:t>
            </a:r>
            <a:r>
              <a:rPr lang="el-GR" sz="1800" i="1" dirty="0" smtClean="0">
                <a:solidFill>
                  <a:schemeClr val="tx1"/>
                </a:solidFill>
              </a:rPr>
              <a:t>2016)</a:t>
            </a:r>
          </a:p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Μουζάκη</a:t>
            </a:r>
            <a:r>
              <a:rPr lang="el-GR" sz="1800" i="1" dirty="0">
                <a:solidFill>
                  <a:schemeClr val="tx1"/>
                </a:solidFill>
              </a:rPr>
              <a:t>, </a:t>
            </a:r>
            <a:r>
              <a:rPr lang="el-GR" sz="1800" i="1" dirty="0" err="1">
                <a:solidFill>
                  <a:schemeClr val="tx1"/>
                </a:solidFill>
              </a:rPr>
              <a:t>Μπουρλετίδη</a:t>
            </a:r>
            <a:r>
              <a:rPr lang="el-GR" sz="1800" i="1" dirty="0">
                <a:solidFill>
                  <a:schemeClr val="tx1"/>
                </a:solidFill>
              </a:rPr>
              <a:t> Κ., </a:t>
            </a:r>
            <a:r>
              <a:rPr lang="el-GR" sz="1800" i="1" dirty="0" err="1">
                <a:solidFill>
                  <a:schemeClr val="tx1"/>
                </a:solidFill>
              </a:rPr>
              <a:t>Μαγκλογιάννη</a:t>
            </a:r>
            <a:r>
              <a:rPr lang="el-GR" sz="1800" i="1" dirty="0">
                <a:solidFill>
                  <a:schemeClr val="tx1"/>
                </a:solidFill>
              </a:rPr>
              <a:t> &amp; </a:t>
            </a:r>
            <a:r>
              <a:rPr lang="el-GR" sz="1800" i="1" dirty="0" err="1">
                <a:solidFill>
                  <a:schemeClr val="tx1"/>
                </a:solidFill>
              </a:rPr>
              <a:t>Μπουρλετίδη</a:t>
            </a:r>
            <a:r>
              <a:rPr lang="el-GR" sz="1800" i="1" dirty="0">
                <a:solidFill>
                  <a:schemeClr val="tx1"/>
                </a:solidFill>
              </a:rPr>
              <a:t> Δ. (2009</a:t>
            </a:r>
            <a:r>
              <a:rPr lang="el-GR" sz="1800" i="1" dirty="0" smtClean="0">
                <a:solidFill>
                  <a:schemeClr val="tx1"/>
                </a:solidFill>
              </a:rPr>
              <a:t>) 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47564" y="5301208"/>
            <a:ext cx="8388932" cy="10801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l-GR" u="sng" dirty="0" smtClean="0">
                <a:solidFill>
                  <a:schemeClr val="tx1"/>
                </a:solidFill>
              </a:rPr>
              <a:t/>
            </a:r>
            <a:br>
              <a:rPr lang="el-GR" u="sng" dirty="0" smtClean="0">
                <a:solidFill>
                  <a:schemeClr val="tx1"/>
                </a:solidFill>
              </a:rPr>
            </a:br>
            <a:r>
              <a:rPr lang="el-GR" sz="2800" u="sng" dirty="0" smtClean="0">
                <a:solidFill>
                  <a:schemeClr val="tx1"/>
                </a:solidFill>
              </a:rPr>
              <a:t>Μειονεκτήματα</a:t>
            </a:r>
          </a:p>
          <a:p>
            <a:pPr algn="just"/>
            <a:r>
              <a:rPr lang="el-GR" sz="2600" dirty="0" smtClean="0">
                <a:solidFill>
                  <a:schemeClr val="tx1"/>
                </a:solidFill>
              </a:rPr>
              <a:t>Περισσότερες πληροφορίες στο πρακτικό κομμάτι της αντιμετώπισης</a:t>
            </a:r>
            <a:endParaRPr lang="el-GR" sz="2600" i="1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54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Συμπεράσματα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3/5)</a:t>
            </a:r>
            <a:endParaRPr lang="el-GR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539552" y="140522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arenR" startAt="3"/>
            </a:pPr>
            <a:r>
              <a:rPr lang="el-GR" sz="2800" b="1" dirty="0" smtClean="0"/>
              <a:t>Τι </a:t>
            </a:r>
            <a:r>
              <a:rPr lang="el-GR" sz="2800" b="1" dirty="0"/>
              <a:t>πιστεύουν οι εκπαιδευτικοί για την </a:t>
            </a:r>
            <a:r>
              <a:rPr lang="el-GR" sz="2800" b="1" dirty="0" smtClean="0"/>
              <a:t>Εξ </a:t>
            </a:r>
            <a:r>
              <a:rPr lang="el-GR" sz="2800" b="1" dirty="0"/>
              <a:t>Α</a:t>
            </a:r>
            <a:r>
              <a:rPr lang="el-GR" sz="2800" b="1" dirty="0" smtClean="0"/>
              <a:t>ποστάσεως </a:t>
            </a:r>
            <a:r>
              <a:rPr lang="el-GR" sz="2800" b="1" dirty="0"/>
              <a:t>Ε</a:t>
            </a:r>
            <a:r>
              <a:rPr lang="el-GR" sz="2800" b="1" dirty="0" smtClean="0"/>
              <a:t>πιμόρφωση</a:t>
            </a:r>
            <a:r>
              <a:rPr lang="el-GR" sz="2800" b="1" dirty="0"/>
              <a:t>; Μπορεί να καλύψει τις προσδοκώμενες ανάγκες τους;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32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200" i="1" dirty="0" smtClean="0"/>
              <a:t>Πλήρης κάλυψη προσδοκιών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28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200" i="1" dirty="0" smtClean="0"/>
              <a:t>Ποιότητα υλικού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28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200" i="1" dirty="0" smtClean="0"/>
              <a:t>ΕξΑΕ δεν υστερεί κάπου </a:t>
            </a:r>
          </a:p>
          <a:p>
            <a:endParaRPr lang="el-GR" sz="3200" dirty="0"/>
          </a:p>
        </p:txBody>
      </p:sp>
      <p:sp>
        <p:nvSpPr>
          <p:cNvPr id="7" name="Επεξήγηση με σύννεφο 6"/>
          <p:cNvSpPr/>
          <p:nvPr/>
        </p:nvSpPr>
        <p:spPr>
          <a:xfrm>
            <a:off x="3275856" y="2348880"/>
            <a:ext cx="2880320" cy="1728192"/>
          </a:xfrm>
          <a:prstGeom prst="cloudCallout">
            <a:avLst>
              <a:gd name="adj1" fmla="val -48600"/>
              <a:gd name="adj2" fmla="val 56352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i="1" dirty="0" smtClean="0">
              <a:solidFill>
                <a:schemeClr val="tx1"/>
              </a:solidFill>
            </a:endParaRPr>
          </a:p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Μουζάκη, </a:t>
            </a:r>
            <a:r>
              <a:rPr lang="el-GR" sz="1800" i="1" dirty="0" err="1" smtClean="0">
                <a:solidFill>
                  <a:schemeClr val="tx1"/>
                </a:solidFill>
              </a:rPr>
              <a:t>Μπουρλετίδη</a:t>
            </a:r>
            <a:r>
              <a:rPr lang="el-GR" sz="1800" i="1" dirty="0" smtClean="0">
                <a:solidFill>
                  <a:schemeClr val="tx1"/>
                </a:solidFill>
              </a:rPr>
              <a:t> Κ., </a:t>
            </a:r>
            <a:r>
              <a:rPr lang="el-GR" sz="1800" i="1" dirty="0" err="1" smtClean="0">
                <a:solidFill>
                  <a:schemeClr val="tx1"/>
                </a:solidFill>
              </a:rPr>
              <a:t>Μαγκλογιάννη</a:t>
            </a:r>
            <a:r>
              <a:rPr lang="el-GR" sz="1800" i="1" dirty="0" smtClean="0">
                <a:solidFill>
                  <a:schemeClr val="tx1"/>
                </a:solidFill>
              </a:rPr>
              <a:t> και </a:t>
            </a:r>
            <a:r>
              <a:rPr lang="el-GR" sz="1800" i="1" dirty="0" err="1" smtClean="0">
                <a:solidFill>
                  <a:schemeClr val="tx1"/>
                </a:solidFill>
              </a:rPr>
              <a:t>Μπουρλετίδη</a:t>
            </a:r>
            <a:r>
              <a:rPr lang="el-GR" sz="1800" i="1" dirty="0" smtClean="0">
                <a:solidFill>
                  <a:schemeClr val="tx1"/>
                </a:solidFill>
              </a:rPr>
              <a:t> Δ. (2009)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692744" y="3717032"/>
            <a:ext cx="2543552" cy="1296144"/>
          </a:xfrm>
          <a:prstGeom prst="wedgeRectCallout">
            <a:avLst>
              <a:gd name="adj1" fmla="val -41027"/>
              <a:gd name="adj2" fmla="val 7455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dirty="0">
                <a:solidFill>
                  <a:schemeClr val="tx1"/>
                </a:solidFill>
              </a:rPr>
              <a:t>Η μειωμένη πρόσωπο με πρόσωπο επικοινωνία</a:t>
            </a:r>
          </a:p>
          <a:p>
            <a:pPr algn="ctr"/>
            <a:r>
              <a:rPr lang="el-GR" sz="1800" i="1" dirty="0">
                <a:solidFill>
                  <a:schemeClr val="tx1"/>
                </a:solidFill>
              </a:rPr>
              <a:t>(Μουζάκης, 2011) </a:t>
            </a:r>
          </a:p>
        </p:txBody>
      </p:sp>
    </p:spTree>
    <p:extLst>
      <p:ext uri="{BB962C8B-B14F-4D97-AF65-F5344CB8AC3E}">
        <p14:creationId xmlns:p14="http://schemas.microsoft.com/office/powerpoint/2010/main" val="35545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5.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Συμπεράσματα (4/5)</a:t>
            </a:r>
            <a:endParaRPr lang="el-GR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336700"/>
            <a:ext cx="83529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/>
              <a:t>4) Εντοπίστηκαν δυσκολίες κι αν ναι, ποιες, κατά τη διάρκεια της μελέτης του εξ αποστάσεως υλικού, που να αποτέλεσαν ανασταλτικό παράγοντα στην πραγμάτωση των μαθησιακών του στόχων</a:t>
            </a:r>
            <a:r>
              <a:rPr lang="el-GR" sz="2800" b="1" dirty="0" smtClean="0"/>
              <a:t>;</a:t>
            </a:r>
          </a:p>
          <a:p>
            <a:pPr algn="just"/>
            <a:endParaRPr lang="el-GR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3200" i="1" dirty="0"/>
              <a:t>Πραγματοποίηση μαθησιακών στόχων χωρίς </a:t>
            </a:r>
            <a:r>
              <a:rPr lang="el-GR" sz="3200" i="1" dirty="0" smtClean="0"/>
              <a:t>κωλύματα</a:t>
            </a:r>
          </a:p>
          <a:p>
            <a:pPr marL="457200" indent="-457200">
              <a:buFont typeface="Arial" pitchFamily="34" charset="0"/>
              <a:buChar char="•"/>
            </a:pPr>
            <a:endParaRPr lang="el-GR" sz="2800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3200" i="1" dirty="0"/>
              <a:t>Ευχρηστία- ποιότητα &amp; οικειότητα υλικού</a:t>
            </a:r>
          </a:p>
          <a:p>
            <a:endParaRPr lang="el-GR" sz="3200" i="1" dirty="0"/>
          </a:p>
          <a:p>
            <a:endParaRPr lang="el-GR" sz="3200" dirty="0"/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2339752" y="2204864"/>
            <a:ext cx="3024336" cy="1728192"/>
          </a:xfrm>
          <a:prstGeom prst="cloudCallout">
            <a:avLst>
              <a:gd name="adj1" fmla="val -34381"/>
              <a:gd name="adj2" fmla="val 6183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Γεωργίου  </a:t>
            </a:r>
            <a:r>
              <a:rPr lang="el-GR" sz="1800" i="1" dirty="0">
                <a:solidFill>
                  <a:schemeClr val="tx1"/>
                </a:solidFill>
              </a:rPr>
              <a:t>(</a:t>
            </a:r>
            <a:r>
              <a:rPr lang="el-GR" sz="1800" i="1" dirty="0" smtClean="0">
                <a:solidFill>
                  <a:schemeClr val="tx1"/>
                </a:solidFill>
              </a:rPr>
              <a:t>2018)</a:t>
            </a:r>
          </a:p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Οικονόμου </a:t>
            </a:r>
            <a:r>
              <a:rPr lang="el-GR" sz="1800" i="1" dirty="0">
                <a:solidFill>
                  <a:schemeClr val="tx1"/>
                </a:solidFill>
              </a:rPr>
              <a:t>(2017) </a:t>
            </a:r>
            <a:r>
              <a:rPr lang="el-GR" sz="1800" i="1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Μιχαλόπουλου  </a:t>
            </a:r>
            <a:r>
              <a:rPr lang="el-GR" sz="1800" i="1" dirty="0">
                <a:solidFill>
                  <a:schemeClr val="tx1"/>
                </a:solidFill>
              </a:rPr>
              <a:t>(2016)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6" name="Επεξήγηση με σύννεφο 5"/>
          <p:cNvSpPr/>
          <p:nvPr/>
        </p:nvSpPr>
        <p:spPr>
          <a:xfrm>
            <a:off x="5364088" y="2780928"/>
            <a:ext cx="3384376" cy="2016224"/>
          </a:xfrm>
          <a:prstGeom prst="cloudCallout">
            <a:avLst>
              <a:gd name="adj1" fmla="val -37741"/>
              <a:gd name="adj2" fmla="val 6105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i="1" dirty="0" smtClean="0">
              <a:solidFill>
                <a:schemeClr val="tx1"/>
              </a:solidFill>
            </a:endParaRPr>
          </a:p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Οικονόμου </a:t>
            </a:r>
            <a:r>
              <a:rPr lang="el-GR" sz="1800" i="1" dirty="0">
                <a:solidFill>
                  <a:schemeClr val="tx1"/>
                </a:solidFill>
              </a:rPr>
              <a:t>(2017) </a:t>
            </a:r>
            <a:r>
              <a:rPr lang="el-GR" sz="1800" i="1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l-GR" sz="1800" i="1" dirty="0">
                <a:solidFill>
                  <a:schemeClr val="tx1"/>
                </a:solidFill>
              </a:rPr>
              <a:t>Μουζάκη, </a:t>
            </a:r>
            <a:r>
              <a:rPr lang="el-GR" sz="1800" i="1" dirty="0" err="1">
                <a:solidFill>
                  <a:schemeClr val="tx1"/>
                </a:solidFill>
              </a:rPr>
              <a:t>Μπουρλετίδη</a:t>
            </a:r>
            <a:r>
              <a:rPr lang="el-GR" sz="1800" i="1" dirty="0">
                <a:solidFill>
                  <a:schemeClr val="tx1"/>
                </a:solidFill>
              </a:rPr>
              <a:t> Κ., </a:t>
            </a:r>
            <a:r>
              <a:rPr lang="el-GR" sz="1800" i="1" dirty="0" err="1">
                <a:solidFill>
                  <a:schemeClr val="tx1"/>
                </a:solidFill>
              </a:rPr>
              <a:t>Μαγκλογιάννη</a:t>
            </a:r>
            <a:r>
              <a:rPr lang="el-GR" sz="1800" i="1" dirty="0">
                <a:solidFill>
                  <a:schemeClr val="tx1"/>
                </a:solidFill>
              </a:rPr>
              <a:t> και </a:t>
            </a:r>
            <a:r>
              <a:rPr lang="el-GR" sz="1800" i="1" dirty="0" err="1">
                <a:solidFill>
                  <a:schemeClr val="tx1"/>
                </a:solidFill>
              </a:rPr>
              <a:t>Μπουρλετίδη</a:t>
            </a:r>
            <a:r>
              <a:rPr lang="el-GR" sz="1800" i="1" dirty="0">
                <a:solidFill>
                  <a:schemeClr val="tx1"/>
                </a:solidFill>
              </a:rPr>
              <a:t> Δ. (2009)</a:t>
            </a:r>
            <a:endParaRPr lang="el-G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Συμπεράσματα (5/5)</a:t>
            </a:r>
            <a:endParaRPr lang="el-GR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417994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u="sng" dirty="0" smtClean="0"/>
              <a:t>Εν κατακλείδι…</a:t>
            </a:r>
            <a:endParaRPr lang="el-GR" sz="3200" b="1" u="sng" dirty="0"/>
          </a:p>
          <a:p>
            <a:endParaRPr lang="el-GR" sz="2000" dirty="0" smtClean="0"/>
          </a:p>
          <a:p>
            <a:pPr algn="just"/>
            <a:r>
              <a:rPr lang="el-GR" sz="3200" dirty="0" smtClean="0"/>
              <a:t>Η ΕξΑΕ: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3200" dirty="0" smtClean="0"/>
              <a:t>Δεν υστερεί πουθενά με την πρόσωπο με πρόσωπο επιμόρφωση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l-GR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3200" dirty="0" smtClean="0"/>
              <a:t>Είναι σε θέση να καλύψει το θέμα που πραγματώνεται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l-GR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3200" dirty="0" smtClean="0"/>
              <a:t>Στα θετικά της: ευελιξία, αυτονομία, διαδραστικότητα</a:t>
            </a:r>
          </a:p>
          <a:p>
            <a:pPr marL="457200" indent="-457200">
              <a:buFont typeface="Arial" pitchFamily="34" charset="0"/>
              <a:buChar char="•"/>
            </a:pPr>
            <a:endParaRPr lang="el-GR" sz="3200" dirty="0"/>
          </a:p>
        </p:txBody>
      </p:sp>
      <p:sp>
        <p:nvSpPr>
          <p:cNvPr id="3" name="Επεξήγηση με σύννεφο 2"/>
          <p:cNvSpPr/>
          <p:nvPr/>
        </p:nvSpPr>
        <p:spPr>
          <a:xfrm>
            <a:off x="5220072" y="3212976"/>
            <a:ext cx="3384376" cy="2016224"/>
          </a:xfrm>
          <a:prstGeom prst="cloudCallout">
            <a:avLst>
              <a:gd name="adj1" fmla="val -32453"/>
              <a:gd name="adj2" fmla="val 6181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i="1" dirty="0" smtClean="0">
                <a:solidFill>
                  <a:schemeClr val="tx1"/>
                </a:solidFill>
              </a:rPr>
              <a:t>Οικονόμου</a:t>
            </a:r>
            <a:r>
              <a:rPr lang="en-US" sz="1800" i="1" dirty="0" smtClean="0">
                <a:solidFill>
                  <a:schemeClr val="tx1"/>
                </a:solidFill>
              </a:rPr>
              <a:t> (</a:t>
            </a:r>
            <a:r>
              <a:rPr lang="el-GR" sz="1800" i="1" dirty="0" smtClean="0">
                <a:solidFill>
                  <a:schemeClr val="tx1"/>
                </a:solidFill>
              </a:rPr>
              <a:t>2017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  <a:endParaRPr lang="el-GR" sz="1800" i="1" dirty="0" smtClean="0">
              <a:solidFill>
                <a:schemeClr val="tx1"/>
              </a:solidFill>
            </a:endParaRPr>
          </a:p>
          <a:p>
            <a:pPr algn="ctr"/>
            <a:r>
              <a:rPr lang="el-GR" sz="1800" i="1" dirty="0" err="1">
                <a:solidFill>
                  <a:schemeClr val="tx1"/>
                </a:solidFill>
              </a:rPr>
              <a:t>Θωμάδη</a:t>
            </a:r>
            <a:r>
              <a:rPr lang="en-US" sz="1800" i="1" dirty="0">
                <a:solidFill>
                  <a:schemeClr val="tx1"/>
                </a:solidFill>
              </a:rPr>
              <a:t> (</a:t>
            </a:r>
            <a:r>
              <a:rPr lang="el-GR" sz="1800" i="1" dirty="0">
                <a:solidFill>
                  <a:schemeClr val="tx1"/>
                </a:solidFill>
              </a:rPr>
              <a:t>2017</a:t>
            </a:r>
            <a:r>
              <a:rPr lang="en-US" sz="1800" i="1" dirty="0">
                <a:solidFill>
                  <a:schemeClr val="tx1"/>
                </a:solidFill>
              </a:rPr>
              <a:t>)</a:t>
            </a:r>
            <a:endParaRPr lang="el-GR" sz="1800" i="1" dirty="0">
              <a:solidFill>
                <a:schemeClr val="tx1"/>
              </a:solidFill>
            </a:endParaRPr>
          </a:p>
          <a:p>
            <a:pPr algn="ctr"/>
            <a:r>
              <a:rPr lang="el-GR" sz="1800" i="1" dirty="0" err="1" smtClean="0">
                <a:solidFill>
                  <a:schemeClr val="tx1"/>
                </a:solidFill>
              </a:rPr>
              <a:t>Λιναρδάτου</a:t>
            </a:r>
            <a:r>
              <a:rPr lang="el-GR" sz="1800" i="1" dirty="0" smtClean="0">
                <a:solidFill>
                  <a:schemeClr val="tx1"/>
                </a:solidFill>
              </a:rPr>
              <a:t> </a:t>
            </a:r>
            <a:r>
              <a:rPr lang="el-GR" sz="1800" i="1" dirty="0">
                <a:solidFill>
                  <a:schemeClr val="tx1"/>
                </a:solidFill>
              </a:rPr>
              <a:t>&amp; </a:t>
            </a:r>
            <a:r>
              <a:rPr lang="el-GR" sz="1800" i="1" dirty="0" smtClean="0">
                <a:solidFill>
                  <a:schemeClr val="tx1"/>
                </a:solidFill>
              </a:rPr>
              <a:t>Παπαδάκη</a:t>
            </a:r>
            <a:r>
              <a:rPr lang="en-US" sz="1800" i="1" dirty="0" smtClean="0">
                <a:solidFill>
                  <a:schemeClr val="tx1"/>
                </a:solidFill>
              </a:rPr>
              <a:t> (</a:t>
            </a:r>
            <a:r>
              <a:rPr lang="el-GR" sz="1800" i="1" dirty="0" smtClean="0">
                <a:solidFill>
                  <a:schemeClr val="tx1"/>
                </a:solidFill>
              </a:rPr>
              <a:t>2013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  <a:endParaRPr lang="el-GR" sz="1800" i="1" dirty="0" smtClean="0">
              <a:solidFill>
                <a:schemeClr val="tx1"/>
              </a:solidFill>
            </a:endParaRPr>
          </a:p>
          <a:p>
            <a:pPr algn="ctr"/>
            <a:r>
              <a:rPr lang="el-GR" sz="1800" i="1" dirty="0" err="1" smtClean="0">
                <a:solidFill>
                  <a:schemeClr val="tx1"/>
                </a:solidFill>
              </a:rPr>
              <a:t>Μπίκου</a:t>
            </a:r>
            <a:r>
              <a:rPr lang="el-GR" sz="1800" i="1" dirty="0" smtClean="0">
                <a:solidFill>
                  <a:schemeClr val="tx1"/>
                </a:solidFill>
              </a:rPr>
              <a:t> </a:t>
            </a:r>
            <a:r>
              <a:rPr lang="el-GR" sz="1800" i="1" dirty="0">
                <a:solidFill>
                  <a:schemeClr val="tx1"/>
                </a:solidFill>
              </a:rPr>
              <a:t>&amp; </a:t>
            </a:r>
            <a:r>
              <a:rPr lang="el-GR" sz="1800" i="1" dirty="0" err="1" smtClean="0">
                <a:solidFill>
                  <a:schemeClr val="tx1"/>
                </a:solidFill>
              </a:rPr>
              <a:t>Τζιφόπουλου</a:t>
            </a:r>
            <a:r>
              <a:rPr lang="el-GR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l-GR" sz="1800" i="1" dirty="0" smtClean="0">
                <a:solidFill>
                  <a:schemeClr val="tx1"/>
                </a:solidFill>
              </a:rPr>
              <a:t>2013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  <a:endParaRPr lang="el-GR" sz="1800" i="1" dirty="0" smtClean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73040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7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84368" cy="86409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Συνεισφορά </a:t>
            </a:r>
            <a:r>
              <a:rPr lang="el-GR" sz="3600" dirty="0">
                <a:solidFill>
                  <a:srgbClr val="C00000"/>
                </a:solidFill>
                <a:latin typeface="Arial Black" pitchFamily="34" charset="0"/>
              </a:rPr>
              <a:t>της 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διπλωματικής (1/1)</a:t>
            </a:r>
            <a:endParaRPr lang="el-G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99592" y="1484784"/>
            <a:ext cx="78488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l-GR" sz="2800" dirty="0" smtClean="0"/>
              <a:t>Τομέας μείζουσας σημασίας</a:t>
            </a:r>
          </a:p>
          <a:p>
            <a:pPr algn="just"/>
            <a:endParaRPr lang="el-GR" sz="2800" dirty="0" smtClean="0"/>
          </a:p>
          <a:p>
            <a:pPr marL="457200" indent="-457200" algn="just">
              <a:buFont typeface="Wingdings" pitchFamily="2" charset="2"/>
              <a:buChar char="v"/>
            </a:pPr>
            <a:r>
              <a:rPr lang="el-GR" sz="2800" dirty="0" smtClean="0"/>
              <a:t>Εδραίωση ΕξΑΕ &amp; ανάδειξη Ειδικής Αγωγής </a:t>
            </a:r>
            <a:r>
              <a:rPr lang="el-GR" sz="2800" dirty="0" smtClean="0">
                <a:sym typeface="Wingdings" pitchFamily="2" charset="2"/>
              </a:rPr>
              <a:t></a:t>
            </a:r>
          </a:p>
          <a:p>
            <a:pPr algn="just"/>
            <a:r>
              <a:rPr lang="el-GR" sz="2800" dirty="0" smtClean="0">
                <a:sym typeface="Wingdings" pitchFamily="2" charset="2"/>
              </a:rPr>
              <a:t>     πλήθος επιμορφωτικών προγραμμάτων</a:t>
            </a:r>
          </a:p>
          <a:p>
            <a:pPr algn="just"/>
            <a:endParaRPr lang="el-GR" sz="2800" dirty="0" smtClean="0">
              <a:sym typeface="Wingdings" pitchFamily="2" charset="2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l-GR" sz="2800" dirty="0" smtClean="0">
                <a:sym typeface="Wingdings" pitchFamily="2" charset="2"/>
              </a:rPr>
              <a:t>Πρωτοτυπία παρούσας εργασίας:</a:t>
            </a:r>
          </a:p>
          <a:p>
            <a:pPr algn="just"/>
            <a:r>
              <a:rPr lang="el-GR" sz="2800" dirty="0"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1. θέμα </a:t>
            </a:r>
          </a:p>
          <a:p>
            <a:pPr algn="just"/>
            <a:r>
              <a:rPr lang="el-GR" sz="2800" dirty="0"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2. δομή </a:t>
            </a:r>
          </a:p>
          <a:p>
            <a:pPr algn="just"/>
            <a:r>
              <a:rPr lang="el-GR" sz="2800" dirty="0"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3. σχεδιασμός </a:t>
            </a:r>
          </a:p>
          <a:p>
            <a:pPr algn="just"/>
            <a:endParaRPr lang="el-GR" sz="900" dirty="0" smtClean="0">
              <a:sym typeface="Wingdings" pitchFamily="2" charset="2"/>
            </a:endParaRPr>
          </a:p>
          <a:p>
            <a:pPr algn="just"/>
            <a:r>
              <a:rPr lang="el-GR" sz="2000" i="1" u="sng" dirty="0" smtClean="0"/>
              <a:t>Στόχος:</a:t>
            </a:r>
            <a:r>
              <a:rPr lang="el-GR" sz="2000" i="1" dirty="0" smtClean="0"/>
              <a:t> </a:t>
            </a:r>
            <a:r>
              <a:rPr lang="el-GR" sz="2000" i="1" dirty="0"/>
              <a:t>να καλύψει το κενό, δίνοντας ιδιαίτερη προσοχή στη διαδραστικότητα υλικού- επιμορφούμενου και στην ανάδειξη ενός πιο προσωπικού στυλ </a:t>
            </a:r>
            <a:r>
              <a:rPr lang="el-GR" sz="2000" i="1" dirty="0" smtClean="0"/>
              <a:t>μάθηση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27909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Black" pitchFamily="34" charset="0"/>
              </a:rPr>
              <a:t>6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Περιορισμοί της έρευνας (1/1)</a:t>
            </a:r>
            <a:endParaRPr lang="el-GR" sz="4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33670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Μικρό δείγμα (Αποτίμηση Διδακτικού Υλικού) </a:t>
            </a:r>
            <a:r>
              <a:rPr lang="el-GR" sz="3200" dirty="0" smtClean="0">
                <a:sym typeface="Wingdings" pitchFamily="2" charset="2"/>
              </a:rPr>
              <a:t> </a:t>
            </a:r>
            <a:r>
              <a:rPr lang="el-GR" sz="4800" dirty="0" smtClean="0">
                <a:sym typeface="Wingdings" pitchFamily="2" charset="2"/>
              </a:rPr>
              <a:t>γενίκευση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Φύση έρευνας: προσωπική εμπλοκή ερευνήτριας με </a:t>
            </a:r>
            <a:r>
              <a:rPr lang="el-GR" sz="3200" dirty="0" err="1" smtClean="0"/>
              <a:t>Επιμορφούμενους</a:t>
            </a:r>
            <a:r>
              <a:rPr lang="el-GR" sz="3200" dirty="0" smtClean="0"/>
              <a:t>- υποκειμενισμός</a:t>
            </a:r>
            <a:endParaRPr lang="el-GR" sz="3200" dirty="0"/>
          </a:p>
        </p:txBody>
      </p:sp>
      <p:sp>
        <p:nvSpPr>
          <p:cNvPr id="12" name="Πολλαπλασιασμός 11"/>
          <p:cNvSpPr/>
          <p:nvPr/>
        </p:nvSpPr>
        <p:spPr>
          <a:xfrm>
            <a:off x="2843808" y="2276872"/>
            <a:ext cx="3024336" cy="1073460"/>
          </a:xfrm>
          <a:prstGeom prst="mathMultiply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00" y="4365104"/>
            <a:ext cx="2070596" cy="182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9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 pitchFamily="34" charset="0"/>
              </a:rPr>
              <a:t>7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Προτάσεις για το μέλλον (1/1)</a:t>
            </a:r>
            <a:endParaRPr lang="el-GR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20162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9 - Ορθογώνιο"/>
          <p:cNvSpPr/>
          <p:nvPr/>
        </p:nvSpPr>
        <p:spPr>
          <a:xfrm>
            <a:off x="2483768" y="1905794"/>
            <a:ext cx="66602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l-GR" sz="3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l-GR" sz="3200" dirty="0" smtClean="0"/>
              <a:t>Επανάληψη έρευνας σε μεγαλύτερο δείγμα Εκπαιδευτικών, που δεν εμπλάκηκαν στη δημιουργία του υλικού</a:t>
            </a:r>
          </a:p>
          <a:p>
            <a:pPr marL="514350" indent="-514350" algn="just">
              <a:buFont typeface="+mj-lt"/>
              <a:buAutoNum type="arabicPeriod"/>
            </a:pPr>
            <a:endParaRPr lang="el-GR" sz="3200" dirty="0"/>
          </a:p>
          <a:p>
            <a:pPr marL="514350" indent="-514350" algn="just">
              <a:buFont typeface="+mj-lt"/>
              <a:buAutoNum type="arabicPeriod"/>
            </a:pPr>
            <a:r>
              <a:rPr lang="el-GR" sz="3200" dirty="0" smtClean="0"/>
              <a:t>Ύπαρξη ανεξάρτητου παρατηρητή </a:t>
            </a:r>
          </a:p>
        </p:txBody>
      </p:sp>
    </p:spTree>
    <p:extLst>
      <p:ext uri="{BB962C8B-B14F-4D97-AF65-F5344CB8AC3E}">
        <p14:creationId xmlns:p14="http://schemas.microsoft.com/office/powerpoint/2010/main" val="6835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5117" y="3789040"/>
            <a:ext cx="1915315" cy="3312368"/>
          </a:xfrm>
          <a:prstGeom prst="rect">
            <a:avLst/>
          </a:prstGeom>
        </p:spPr>
      </p:pic>
      <p:sp>
        <p:nvSpPr>
          <p:cNvPr id="3" name="Επεξήγηση με σύννεφο 2"/>
          <p:cNvSpPr/>
          <p:nvPr/>
        </p:nvSpPr>
        <p:spPr>
          <a:xfrm>
            <a:off x="1331640" y="1268760"/>
            <a:ext cx="5616624" cy="3528392"/>
          </a:xfrm>
          <a:prstGeom prst="cloudCallout">
            <a:avLst>
              <a:gd name="adj1" fmla="val 51624"/>
              <a:gd name="adj2" fmla="val 4957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  <a:latin typeface="Mistral" pitchFamily="66" charset="0"/>
              </a:rPr>
              <a:t>Ευχαριστούμε για την προσοχή </a:t>
            </a:r>
            <a:r>
              <a:rPr lang="el-GR" sz="3600" dirty="0" smtClean="0">
                <a:solidFill>
                  <a:schemeClr val="tx1"/>
                </a:solidFill>
                <a:latin typeface="Mistral" pitchFamily="66" charset="0"/>
              </a:rPr>
              <a:t>σας &amp; την υποστήριξή σας σε όλη τη διάρκεια του ταξιδιού μας!</a:t>
            </a:r>
            <a:endParaRPr lang="el-GR" sz="3600" dirty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0551"/>
            <a:ext cx="4104456" cy="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Ερευνητικά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Ερωτήματα 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1/2)</a:t>
            </a:r>
            <a:endParaRPr lang="el-GR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83568" y="1887210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3200" dirty="0" smtClean="0"/>
              <a:t>Ραχοκοκαλιά </a:t>
            </a:r>
            <a:r>
              <a:rPr lang="el-GR" sz="3200" dirty="0"/>
              <a:t>του ερευνητικού </a:t>
            </a:r>
            <a:r>
              <a:rPr lang="el-GR" sz="3200" dirty="0" smtClean="0"/>
              <a:t>σχεδιασμού </a:t>
            </a:r>
            <a:r>
              <a:rPr lang="el-GR" dirty="0"/>
              <a:t>(</a:t>
            </a:r>
            <a:r>
              <a:rPr lang="el-GR" dirty="0" err="1" smtClean="0"/>
              <a:t>Mason</a:t>
            </a:r>
            <a:r>
              <a:rPr lang="el-GR" dirty="0"/>
              <a:t>, 2009</a:t>
            </a:r>
            <a:r>
              <a:rPr lang="el-GR" dirty="0" smtClean="0"/>
              <a:t>)</a:t>
            </a:r>
          </a:p>
          <a:p>
            <a:pPr algn="just"/>
            <a:endParaRPr lang="el-GR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3200" dirty="0" smtClean="0"/>
              <a:t>Χαρακτηριστικά:</a:t>
            </a:r>
          </a:p>
          <a:p>
            <a:pPr algn="just"/>
            <a:r>
              <a:rPr lang="el-GR" sz="3200" dirty="0"/>
              <a:t> </a:t>
            </a:r>
            <a:r>
              <a:rPr lang="el-GR" sz="3200" dirty="0" smtClean="0"/>
              <a:t> 1) </a:t>
            </a:r>
            <a:r>
              <a:rPr lang="el-GR" sz="3200" i="1" dirty="0" smtClean="0"/>
              <a:t>Σαφήνεια</a:t>
            </a:r>
          </a:p>
          <a:p>
            <a:pPr algn="just"/>
            <a:r>
              <a:rPr lang="el-GR" sz="3200" dirty="0"/>
              <a:t> </a:t>
            </a:r>
            <a:r>
              <a:rPr lang="el-GR" sz="3200" dirty="0" smtClean="0"/>
              <a:t> 2) </a:t>
            </a:r>
            <a:r>
              <a:rPr lang="el-GR" sz="3200" i="1" dirty="0"/>
              <a:t>Ν</a:t>
            </a:r>
            <a:r>
              <a:rPr lang="el-GR" sz="3200" i="1" dirty="0" smtClean="0"/>
              <a:t>οηματικά αξιόλογα </a:t>
            </a:r>
          </a:p>
          <a:p>
            <a:pPr algn="just"/>
            <a:r>
              <a:rPr lang="el-GR" sz="3200" dirty="0"/>
              <a:t> </a:t>
            </a:r>
            <a:r>
              <a:rPr lang="el-GR" sz="3200" dirty="0" smtClean="0"/>
              <a:t> 3) </a:t>
            </a:r>
            <a:r>
              <a:rPr lang="el-GR" sz="3200" i="1" dirty="0" smtClean="0"/>
              <a:t>Διερεύνηση </a:t>
            </a:r>
          </a:p>
          <a:p>
            <a:pPr algn="just"/>
            <a:r>
              <a:rPr lang="el-GR" sz="3200" dirty="0"/>
              <a:t>  4) </a:t>
            </a:r>
            <a:r>
              <a:rPr lang="el-GR" sz="3200" dirty="0" smtClean="0"/>
              <a:t>Π</a:t>
            </a:r>
            <a:r>
              <a:rPr lang="el-GR" sz="3200" i="1" dirty="0" smtClean="0"/>
              <a:t>ροβληματισμοί </a:t>
            </a:r>
          </a:p>
          <a:p>
            <a:pPr algn="just"/>
            <a:r>
              <a:rPr lang="el-GR" sz="3200" dirty="0"/>
              <a:t>  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75430"/>
            <a:ext cx="1959456" cy="1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488832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Ερευνητικά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Ερωτήματα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/2)</a:t>
            </a:r>
            <a:endParaRPr lang="el-GR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467544" y="1406381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l-GR" i="1" dirty="0" smtClean="0"/>
              <a:t>Μπορούν </a:t>
            </a:r>
            <a:r>
              <a:rPr lang="el-GR" i="1" dirty="0"/>
              <a:t>οι εκπαιδευτικοί </a:t>
            </a:r>
            <a:r>
              <a:rPr lang="el-GR" i="1" dirty="0" smtClean="0"/>
              <a:t>Α</a:t>
            </a:r>
            <a:r>
              <a:rPr lang="en-US" i="1" dirty="0" smtClean="0"/>
              <a:t>’ </a:t>
            </a:r>
            <a:r>
              <a:rPr lang="el-GR" i="1" dirty="0" smtClean="0"/>
              <a:t>βάθμιας </a:t>
            </a:r>
            <a:r>
              <a:rPr lang="el-GR" i="1" dirty="0"/>
              <a:t>Εκπαίδευσης να διερευνήσουν αποτελεσματικά το θέμα των Μαθησιακών Δυσκολιών- Δυσορθογραφίας, μέσω της </a:t>
            </a:r>
            <a:r>
              <a:rPr lang="el-GR" i="1" dirty="0" smtClean="0"/>
              <a:t>ΕξΑΕ;</a:t>
            </a:r>
          </a:p>
          <a:p>
            <a:pPr marL="457200" indent="-457200" algn="just">
              <a:buFont typeface="+mj-lt"/>
              <a:buAutoNum type="arabicPeriod"/>
            </a:pPr>
            <a:endParaRPr lang="el-GR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l-GR" i="1" dirty="0" smtClean="0"/>
              <a:t>Ποια </a:t>
            </a:r>
            <a:r>
              <a:rPr lang="el-GR" i="1" dirty="0"/>
              <a:t>είναι η άποψη των εκπαιδευτικών για το περιεχόμενο του υλικού; Παρείχε τις αναμενόμενες πληροφορίες, που θα τους φανούν χρήσιμες στο έργο τους</a:t>
            </a:r>
            <a:r>
              <a:rPr lang="el-GR" i="1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endParaRPr lang="el-GR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l-GR" i="1" dirty="0" smtClean="0"/>
              <a:t>Τι </a:t>
            </a:r>
            <a:r>
              <a:rPr lang="el-GR" i="1" dirty="0"/>
              <a:t>πιστεύουν οι εκπαιδευτικοί για την </a:t>
            </a:r>
            <a:r>
              <a:rPr lang="el-GR" i="1" dirty="0" smtClean="0"/>
              <a:t>ΕξΑ Επιμόρφωση</a:t>
            </a:r>
            <a:r>
              <a:rPr lang="el-GR" i="1" dirty="0"/>
              <a:t>; Μπορεί να καλύψει τις προσδοκώμενες ανάγκες τους</a:t>
            </a:r>
            <a:r>
              <a:rPr lang="el-GR" i="1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endParaRPr lang="el-GR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l-GR" i="1" dirty="0" smtClean="0"/>
              <a:t>Εντοπίστηκαν </a:t>
            </a:r>
            <a:r>
              <a:rPr lang="el-GR" i="1" dirty="0"/>
              <a:t>δυσκολίες κι αν ναι, ποιες, κατά τη διάρκεια της μελέτης του </a:t>
            </a:r>
            <a:r>
              <a:rPr lang="el-GR" i="1" dirty="0" smtClean="0"/>
              <a:t>ΕξΑ υλικού</a:t>
            </a:r>
            <a:r>
              <a:rPr lang="el-GR" i="1" dirty="0"/>
              <a:t>, που να αποτέλεσαν ανασταλτικό παράγοντα στην πραγμάτωση των μαθησιακών του στόχων;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8214"/>
            <a:ext cx="1481297" cy="11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7216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Δομή </a:t>
            </a:r>
            <a:r>
              <a:rPr lang="el-GR" sz="3600" dirty="0">
                <a:solidFill>
                  <a:srgbClr val="0070C0"/>
                </a:solidFill>
                <a:latin typeface="Arial Black" pitchFamily="34" charset="0"/>
              </a:rPr>
              <a:t>της </a:t>
            </a:r>
            <a:r>
              <a:rPr lang="el-GR" sz="3600" dirty="0" smtClean="0">
                <a:solidFill>
                  <a:srgbClr val="0070C0"/>
                </a:solidFill>
                <a:latin typeface="Arial Black" pitchFamily="34" charset="0"/>
              </a:rPr>
              <a:t>παρουσίασης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 (1/1)</a:t>
            </a:r>
            <a:endParaRPr lang="el-GR" sz="36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2555776" y="1556792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Θεωρητικό Πλαίσιο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Διδακτικό Υλικό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Μεθοδολογία της έρευνας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Αποτελέσματα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Συμπεράσματα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0"/>
          <a:stretch/>
        </p:blipFill>
        <p:spPr>
          <a:xfrm>
            <a:off x="539552" y="1484784"/>
            <a:ext cx="1932701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8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1. Θεωρητικό </a:t>
            </a:r>
            <a:r>
              <a:rPr lang="el-GR" sz="3600" dirty="0">
                <a:solidFill>
                  <a:srgbClr val="C00000"/>
                </a:solidFill>
                <a:latin typeface="Arial Black" pitchFamily="34" charset="0"/>
              </a:rPr>
              <a:t>Πλαίσιο (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1/2)</a:t>
            </a:r>
            <a:endParaRPr lang="el-G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83568" y="1268760"/>
            <a:ext cx="828092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2500" dirty="0"/>
              <a:t>Η αύξηση των σύγχρονων </a:t>
            </a:r>
            <a:r>
              <a:rPr lang="el-GR" sz="2500" dirty="0" smtClean="0"/>
              <a:t>αναγκών, οι υψηλές επαγγελματικές απαιτήσεις, ο ανταγωνισμός &amp; </a:t>
            </a:r>
            <a:r>
              <a:rPr lang="el-GR" sz="2500" dirty="0"/>
              <a:t>η αναγκαιότητα για </a:t>
            </a:r>
            <a:r>
              <a:rPr lang="el-GR" sz="2500" dirty="0" smtClean="0"/>
              <a:t>εκσυγχρονισμό</a:t>
            </a:r>
            <a:r>
              <a:rPr lang="en-US" sz="2500" dirty="0" smtClean="0"/>
              <a:t> </a:t>
            </a:r>
            <a:r>
              <a:rPr lang="el-GR" sz="2500" dirty="0" smtClean="0">
                <a:sym typeface="Wingdings" pitchFamily="2" charset="2"/>
              </a:rPr>
              <a:t> ΕΠΙΜΟΡΦΩΣΗ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l-GR" sz="2000" dirty="0" smtClean="0"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500" dirty="0" smtClean="0">
                <a:sym typeface="Wingdings" pitchFamily="2" charset="2"/>
              </a:rPr>
              <a:t>Βασικά στοιχεία Επιμόρφωσης Εκπαιδευτικών:</a:t>
            </a:r>
          </a:p>
          <a:p>
            <a:pPr algn="just"/>
            <a:r>
              <a:rPr lang="el-GR" sz="2500" dirty="0" smtClean="0">
                <a:sym typeface="Wingdings" pitchFamily="2" charset="2"/>
              </a:rPr>
              <a:t>  1) διαφάνεια</a:t>
            </a:r>
          </a:p>
          <a:p>
            <a:pPr algn="just"/>
            <a:r>
              <a:rPr lang="el-GR" sz="2500" dirty="0">
                <a:sym typeface="Wingdings" pitchFamily="2" charset="2"/>
              </a:rPr>
              <a:t> </a:t>
            </a:r>
            <a:r>
              <a:rPr lang="el-GR" sz="2500" dirty="0" smtClean="0">
                <a:sym typeface="Wingdings" pitchFamily="2" charset="2"/>
              </a:rPr>
              <a:t> 2) αυτονομία</a:t>
            </a:r>
          </a:p>
          <a:p>
            <a:pPr algn="just"/>
            <a:r>
              <a:rPr lang="el-GR" sz="2500" dirty="0">
                <a:sym typeface="Wingdings" pitchFamily="2" charset="2"/>
              </a:rPr>
              <a:t> </a:t>
            </a:r>
            <a:r>
              <a:rPr lang="el-GR" sz="2500" dirty="0" smtClean="0">
                <a:sym typeface="Wingdings" pitchFamily="2" charset="2"/>
              </a:rPr>
              <a:t> 3) ελευθερία βούλησης</a:t>
            </a:r>
          </a:p>
          <a:p>
            <a:pPr algn="just"/>
            <a:r>
              <a:rPr lang="el-GR" sz="2500" dirty="0">
                <a:sym typeface="Wingdings" pitchFamily="2" charset="2"/>
              </a:rPr>
              <a:t> </a:t>
            </a:r>
            <a:r>
              <a:rPr lang="el-GR" sz="2500" dirty="0" smtClean="0">
                <a:sym typeface="Wingdings" pitchFamily="2" charset="2"/>
              </a:rPr>
              <a:t> 4) χρήση προγενέστερων εμπειριών</a:t>
            </a:r>
          </a:p>
          <a:p>
            <a:pPr algn="just"/>
            <a:endParaRPr lang="el-GR" sz="2000" dirty="0"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500" dirty="0" smtClean="0"/>
              <a:t>ΕξΑΕ: ο </a:t>
            </a:r>
            <a:r>
              <a:rPr lang="el-GR" sz="2500" dirty="0"/>
              <a:t>διδάσκων κι ο διδασκόμενος βρίσκονται σε απόσταση ο ένας απ’ τον </a:t>
            </a:r>
            <a:r>
              <a:rPr lang="el-GR" sz="2500" dirty="0" smtClean="0"/>
              <a:t>άλλο </a:t>
            </a:r>
            <a:r>
              <a:rPr lang="el-GR" sz="2000" dirty="0" smtClean="0"/>
              <a:t>(</a:t>
            </a:r>
            <a:r>
              <a:rPr lang="en-US" sz="2000" dirty="0" smtClean="0"/>
              <a:t>Rowntree,1998)</a:t>
            </a:r>
            <a:endParaRPr lang="el-GR" sz="20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l-GR" sz="20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500" dirty="0"/>
              <a:t>Ενδιάμεσος συνδετικός κρίκος: διδακτικό υλικό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l-GR" sz="20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12976"/>
            <a:ext cx="1872208" cy="16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1. </a:t>
            </a:r>
            <a:r>
              <a:rPr lang="el-GR" sz="3600" dirty="0">
                <a:solidFill>
                  <a:srgbClr val="C00000"/>
                </a:solidFill>
                <a:latin typeface="Arial Black" pitchFamily="34" charset="0"/>
              </a:rPr>
              <a:t>Θεωρητικό Πλαίσιο </a:t>
            </a:r>
            <a:r>
              <a:rPr lang="el-GR" sz="3600" dirty="0" smtClean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2/2)</a:t>
            </a:r>
            <a:endParaRPr lang="el-GR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83568" y="1196752"/>
            <a:ext cx="8280920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endParaRPr lang="el-GR" sz="1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3200" u="sng" dirty="0" smtClean="0"/>
              <a:t>Ανοιχτή Εκπαίδευση</a:t>
            </a:r>
            <a:r>
              <a:rPr lang="el-GR" sz="3200" dirty="0" smtClean="0"/>
              <a:t>: </a:t>
            </a:r>
          </a:p>
          <a:p>
            <a:pPr algn="just"/>
            <a:r>
              <a:rPr lang="el-GR" sz="2500" dirty="0"/>
              <a:t>-</a:t>
            </a:r>
            <a:r>
              <a:rPr lang="el-GR" sz="2500" dirty="0" smtClean="0"/>
              <a:t>δικαίωμα </a:t>
            </a:r>
            <a:r>
              <a:rPr lang="el-GR" sz="2500" dirty="0"/>
              <a:t>του κάθε ατόμου να σπουδάσει </a:t>
            </a:r>
            <a:r>
              <a:rPr lang="el-GR" sz="2500" u="sng" dirty="0"/>
              <a:t>ελεύθερα</a:t>
            </a:r>
            <a:r>
              <a:rPr lang="el-GR" sz="2500" dirty="0"/>
              <a:t> </a:t>
            </a:r>
          </a:p>
          <a:p>
            <a:pPr algn="just"/>
            <a:endParaRPr lang="el-GR" sz="600" dirty="0" smtClean="0"/>
          </a:p>
          <a:p>
            <a:pPr algn="just"/>
            <a:r>
              <a:rPr lang="el-GR" sz="2500" dirty="0"/>
              <a:t>-ανοιχτή κι ελεύθερη απ’ όλες τις δεσμεύσεις </a:t>
            </a:r>
            <a:r>
              <a:rPr lang="el-GR" sz="1800" dirty="0"/>
              <a:t>(</a:t>
            </a:r>
            <a:r>
              <a:rPr lang="el-GR" sz="1800" dirty="0" err="1"/>
              <a:t>Holmberg</a:t>
            </a:r>
            <a:r>
              <a:rPr lang="el-GR" sz="1800" dirty="0"/>
              <a:t>, 1989</a:t>
            </a:r>
            <a:r>
              <a:rPr lang="el-GR" sz="1800" dirty="0" smtClean="0"/>
              <a:t>)</a:t>
            </a:r>
          </a:p>
          <a:p>
            <a:pPr algn="just"/>
            <a:endParaRPr lang="el-GR" sz="16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3200" u="sng" dirty="0"/>
              <a:t>Εξ Αποστάσεως </a:t>
            </a:r>
            <a:r>
              <a:rPr lang="el-GR" sz="3200" u="sng" dirty="0" smtClean="0"/>
              <a:t>Εκπαίδευση</a:t>
            </a:r>
            <a:r>
              <a:rPr lang="el-GR" sz="3200" dirty="0" smtClean="0"/>
              <a:t>:</a:t>
            </a:r>
          </a:p>
          <a:p>
            <a:pPr algn="just"/>
            <a:r>
              <a:rPr lang="el-GR" sz="2500" dirty="0" smtClean="0"/>
              <a:t>-</a:t>
            </a:r>
            <a:r>
              <a:rPr lang="el-GR" sz="2500" dirty="0"/>
              <a:t>γεωγραφική </a:t>
            </a:r>
            <a:r>
              <a:rPr lang="el-GR" sz="2500" dirty="0" smtClean="0"/>
              <a:t>θέση, απόσταση </a:t>
            </a:r>
            <a:r>
              <a:rPr lang="el-GR" sz="2500" dirty="0"/>
              <a:t>διδάσκων- </a:t>
            </a:r>
            <a:r>
              <a:rPr lang="el-GR" sz="2500" dirty="0" smtClean="0"/>
              <a:t>διδασκόμενου</a:t>
            </a:r>
            <a:r>
              <a:rPr lang="el-GR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Keegan</a:t>
            </a:r>
            <a:r>
              <a:rPr lang="el-GR" sz="2000" dirty="0" smtClean="0"/>
              <a:t>, 2000)</a:t>
            </a:r>
          </a:p>
          <a:p>
            <a:pPr algn="just"/>
            <a:endParaRPr lang="el-GR" sz="600" dirty="0" smtClean="0"/>
          </a:p>
          <a:p>
            <a:pPr algn="just"/>
            <a:r>
              <a:rPr lang="el-GR" sz="2500" dirty="0" smtClean="0"/>
              <a:t>-χρήση των </a:t>
            </a:r>
            <a:r>
              <a:rPr lang="el-GR" sz="2500" dirty="0"/>
              <a:t>πιο </a:t>
            </a:r>
            <a:r>
              <a:rPr lang="el-GR" sz="2500" dirty="0" smtClean="0"/>
              <a:t>σύγχρονων τεχνικών μέσων, για να </a:t>
            </a:r>
            <a:r>
              <a:rPr lang="el-GR" sz="2500" dirty="0"/>
              <a:t>μεταφέρουν το υλικό και να επιτύχουν την </a:t>
            </a:r>
            <a:r>
              <a:rPr lang="el-GR" sz="2500" dirty="0" smtClean="0"/>
              <a:t>επικοινωνία- επίβλεψη</a:t>
            </a:r>
          </a:p>
          <a:p>
            <a:pPr algn="just"/>
            <a:endParaRPr lang="el-GR" sz="600" dirty="0" smtClean="0"/>
          </a:p>
          <a:p>
            <a:pPr algn="just"/>
            <a:r>
              <a:rPr lang="el-GR" sz="2500" dirty="0"/>
              <a:t>-εξασφάλιση αμφίδρομης επικοινωνίας διδάσκων και διδασκόμενου</a:t>
            </a:r>
          </a:p>
          <a:p>
            <a:pPr algn="just"/>
            <a:r>
              <a:rPr lang="el-GR" dirty="0" smtClean="0"/>
              <a:t>                                      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Διδακτικό Υλικό (1/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el-GR" sz="36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268760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3000" u="sng" dirty="0" smtClean="0"/>
              <a:t>Σκοπός</a:t>
            </a:r>
            <a:r>
              <a:rPr lang="el-GR" sz="3000" dirty="0" smtClean="0"/>
              <a:t>: </a:t>
            </a:r>
          </a:p>
          <a:p>
            <a:pPr algn="just"/>
            <a:r>
              <a:rPr lang="el-GR" sz="3000" dirty="0"/>
              <a:t>-</a:t>
            </a:r>
            <a:r>
              <a:rPr lang="el-GR" sz="3000" dirty="0" smtClean="0"/>
              <a:t>φιλικό &amp; λειτουργικό υλικό</a:t>
            </a:r>
          </a:p>
          <a:p>
            <a:pPr algn="just"/>
            <a:r>
              <a:rPr lang="el-GR" sz="3000" dirty="0" smtClean="0"/>
              <a:t>-ευχάριστο περιβάλλον</a:t>
            </a:r>
          </a:p>
          <a:p>
            <a:pPr algn="just"/>
            <a:r>
              <a:rPr lang="el-GR" sz="3000" dirty="0" smtClean="0"/>
              <a:t>-ενεργοποίηση ενδιαφέροντος          </a:t>
            </a:r>
          </a:p>
          <a:p>
            <a:pPr algn="just"/>
            <a:r>
              <a:rPr lang="el-GR" sz="3000" dirty="0" smtClean="0"/>
              <a:t>               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3000" dirty="0" smtClean="0"/>
              <a:t>Βασισμένο στις αρχές της ΕξΑΕ:</a:t>
            </a:r>
          </a:p>
          <a:p>
            <a:pPr marL="514350" indent="-514350" algn="just">
              <a:buAutoNum type="arabicParenR"/>
            </a:pPr>
            <a:r>
              <a:rPr lang="el-GR" sz="3000" dirty="0" smtClean="0"/>
              <a:t>Αρχή της αυτονομίας</a:t>
            </a:r>
          </a:p>
          <a:p>
            <a:pPr marL="514350" indent="-514350" algn="just">
              <a:buAutoNum type="arabicParenR"/>
            </a:pPr>
            <a:r>
              <a:rPr lang="el-GR" sz="3000" dirty="0" smtClean="0"/>
              <a:t>Διαφάνεια</a:t>
            </a:r>
          </a:p>
          <a:p>
            <a:pPr marL="514350" indent="-514350" algn="just">
              <a:buAutoNum type="arabicParenR"/>
            </a:pPr>
            <a:r>
              <a:rPr lang="el-GR" sz="3000" dirty="0" smtClean="0"/>
              <a:t>Χρήση εμπειριών επιμορφούμενων</a:t>
            </a:r>
          </a:p>
          <a:p>
            <a:pPr marL="514350" indent="-514350" algn="just">
              <a:buAutoNum type="arabicParenR"/>
            </a:pPr>
            <a:r>
              <a:rPr lang="el-GR" sz="3000" dirty="0" smtClean="0"/>
              <a:t>Έμμεσος έλεγχος επιμορφωτή: </a:t>
            </a:r>
            <a:r>
              <a:rPr lang="el-GR" sz="3000" dirty="0"/>
              <a:t>καθοδηγεί- υποστηρίζει </a:t>
            </a:r>
            <a:r>
              <a:rPr lang="el-GR" sz="2000" dirty="0" smtClean="0"/>
              <a:t>(</a:t>
            </a:r>
            <a:r>
              <a:rPr lang="el-GR" sz="2000" dirty="0"/>
              <a:t>Ράπτης &amp; Ράπτη, 2013</a:t>
            </a:r>
            <a:r>
              <a:rPr lang="el-GR" sz="2000" dirty="0" smtClean="0"/>
              <a:t>)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816"/>
            <a:ext cx="2405881" cy="270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2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4154</TotalTime>
  <Words>1621</Words>
  <Application>Microsoft Office PowerPoint</Application>
  <PresentationFormat>Προβολή στην οθόνη (4:3)</PresentationFormat>
  <Paragraphs>298</Paragraphs>
  <Slides>32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«Σχεδιασμός κι ανάπτυξη επιμορφωτικού υλικού με τη μέθοδο της ΕξΑΕ  για την Επιμόρφωση Εκπαιδευτικών Α’ βαθμιας Εκπαίδευσης,  σε θέματα παιδιών με Μαθησιακές Δυσκολίες-Δυσορθογραφία»</vt:lpstr>
      <vt:lpstr> Σκοπός (1/1)</vt:lpstr>
      <vt:lpstr>Συνεισφορά της διπλωματικής (1/1)</vt:lpstr>
      <vt:lpstr>Ερευνητικά Ερωτήματα (1/2)</vt:lpstr>
      <vt:lpstr>Ερευνητικά Ερωτήματα (2/2)</vt:lpstr>
      <vt:lpstr>Δομή της παρουσίασης (1/1)</vt:lpstr>
      <vt:lpstr>1. Θεωρητικό Πλαίσιο (1/2)</vt:lpstr>
      <vt:lpstr>1. Θεωρητικό Πλαίσιο (2/2)</vt:lpstr>
      <vt:lpstr> 2. Διδακτικό Υλικό (1/5)</vt:lpstr>
      <vt:lpstr> 2. Διδακτικό Υλικό (2/5)</vt:lpstr>
      <vt:lpstr> 2. Διδακτικό Υλικό (3/5)</vt:lpstr>
      <vt:lpstr> 2. Διδακτικό Υλικό (4/5)</vt:lpstr>
      <vt:lpstr> 2. Διδακτικό Υλικό (5/5)</vt:lpstr>
      <vt:lpstr> 2. Διδακτικό Υλικό</vt:lpstr>
      <vt:lpstr>3. Μεθοδολογία της έρευνας(1/4)</vt:lpstr>
      <vt:lpstr>3. Μεθοδολογία της έρευνας(2/4)</vt:lpstr>
      <vt:lpstr>3. Μεθοδολογία της έρευνας(3/4)</vt:lpstr>
      <vt:lpstr>3. Μεθοδολογία της έρευνας(4/4)</vt:lpstr>
      <vt:lpstr>4. Αποτελέσματα(1/6)</vt:lpstr>
      <vt:lpstr>4. Αποτελέσματα(2/6)</vt:lpstr>
      <vt:lpstr>4. Αποτελέσματα(3/6)</vt:lpstr>
      <vt:lpstr>4. Αποτελέσματα(4/6)</vt:lpstr>
      <vt:lpstr>4. Αποτελέσματα(5/6)</vt:lpstr>
      <vt:lpstr>4. Αποτελέσματα(6/6)</vt:lpstr>
      <vt:lpstr>5. Συμπεράσματα (1/5)</vt:lpstr>
      <vt:lpstr>5. Συμπεράσματα (2/5)</vt:lpstr>
      <vt:lpstr>5. Συμπεράσματα (3/5)</vt:lpstr>
      <vt:lpstr>5. Συμπεράσματα (4/5)</vt:lpstr>
      <vt:lpstr>5. Συμπεράσματα (5/5)</vt:lpstr>
      <vt:lpstr>6. Περιορισμοί της έρευνας (1/1)</vt:lpstr>
      <vt:lpstr>7. Προτάσεις για το μέλλον (1/1)</vt:lpstr>
      <vt:lpstr>Παρουσίαση του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Χρήστης των Windows</cp:lastModifiedBy>
  <cp:revision>1764</cp:revision>
  <dcterms:created xsi:type="dcterms:W3CDTF">2003-10-16T17:37:47Z</dcterms:created>
  <dcterms:modified xsi:type="dcterms:W3CDTF">2019-04-18T17:24:01Z</dcterms:modified>
</cp:coreProperties>
</file>